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diagrams/layout2.xml" ContentType="application/vnd.openxmlformats-officedocument.drawingml.diagramLayout+xml"/>
  <Override PartName="/ppt/theme/theme2.xml" ContentType="application/vnd.openxmlformats-officedocument.theme+xml"/>
  <Override PartName="/ppt/diagrams/quickStyle2.xml" ContentType="application/vnd.openxmlformats-officedocument.drawingml.diagramStyle+xml"/>
  <Override PartName="/ppt/authors.xml" ContentType="application/vnd.ms-powerpoint.authors+xml"/>
  <Override PartName="/ppt/diagrams/colors2.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16"/>
  </p:notesMasterIdLst>
  <p:sldIdLst>
    <p:sldId id="257" r:id="rId6"/>
    <p:sldId id="260" r:id="rId7"/>
    <p:sldId id="261" r:id="rId8"/>
    <p:sldId id="262" r:id="rId9"/>
    <p:sldId id="263" r:id="rId10"/>
    <p:sldId id="264" r:id="rId11"/>
    <p:sldId id="265" r:id="rId12"/>
    <p:sldId id="266" r:id="rId13"/>
    <p:sldId id="280" r:id="rId14"/>
    <p:sldId id="3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1C956C-AFC2-40CB-840A-F872AB3C3440}" v="640" dt="2023-07-26T12:04:28.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578" autoAdjust="0"/>
  </p:normalViewPr>
  <p:slideViewPr>
    <p:cSldViewPr snapToGrid="0">
      <p:cViewPr varScale="1">
        <p:scale>
          <a:sx n="64" d="100"/>
          <a:sy n="64" d="100"/>
        </p:scale>
        <p:origin x="749"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dler, Melissa - Division of Assessment and Accountability Support" userId="c7c40c5a-5db2-409e-9ac5-b3fa8556cae3" providerId="ADAL" clId="{9FAD20FD-FB57-4909-B8FF-535BDF17FF2B}"/>
    <pc:docChg chg="undo custSel modSld">
      <pc:chgData name="Chandler, Melissa - Division of Assessment and Accountability Support" userId="c7c40c5a-5db2-409e-9ac5-b3fa8556cae3" providerId="ADAL" clId="{9FAD20FD-FB57-4909-B8FF-535BDF17FF2B}" dt="2023-07-24T19:26:09.374" v="42" actId="20577"/>
      <pc:docMkLst>
        <pc:docMk/>
      </pc:docMkLst>
      <pc:sldChg chg="modSp mod">
        <pc:chgData name="Chandler, Melissa - Division of Assessment and Accountability Support" userId="c7c40c5a-5db2-409e-9ac5-b3fa8556cae3" providerId="ADAL" clId="{9FAD20FD-FB57-4909-B8FF-535BDF17FF2B}" dt="2023-07-24T19:21:07.290" v="7" actId="1076"/>
        <pc:sldMkLst>
          <pc:docMk/>
          <pc:sldMk cId="2848335330" sldId="261"/>
        </pc:sldMkLst>
        <pc:graphicFrameChg chg="mod modGraphic">
          <ac:chgData name="Chandler, Melissa - Division of Assessment and Accountability Support" userId="c7c40c5a-5db2-409e-9ac5-b3fa8556cae3" providerId="ADAL" clId="{9FAD20FD-FB57-4909-B8FF-535BDF17FF2B}" dt="2023-07-24T19:21:07.290" v="7" actId="1076"/>
          <ac:graphicFrameMkLst>
            <pc:docMk/>
            <pc:sldMk cId="2848335330" sldId="261"/>
            <ac:graphicFrameMk id="4" creationId="{B1FDA6C8-D2AB-4F78-88BE-03497EDA2470}"/>
          </ac:graphicFrameMkLst>
        </pc:graphicFrameChg>
      </pc:sldChg>
      <pc:sldChg chg="modSp mod">
        <pc:chgData name="Chandler, Melissa - Division of Assessment and Accountability Support" userId="c7c40c5a-5db2-409e-9ac5-b3fa8556cae3" providerId="ADAL" clId="{9FAD20FD-FB57-4909-B8FF-535BDF17FF2B}" dt="2023-07-24T19:22:30.144" v="18" actId="179"/>
        <pc:sldMkLst>
          <pc:docMk/>
          <pc:sldMk cId="3504288027" sldId="262"/>
        </pc:sldMkLst>
        <pc:spChg chg="mod">
          <ac:chgData name="Chandler, Melissa - Division of Assessment and Accountability Support" userId="c7c40c5a-5db2-409e-9ac5-b3fa8556cae3" providerId="ADAL" clId="{9FAD20FD-FB57-4909-B8FF-535BDF17FF2B}" dt="2023-07-24T19:22:30.144" v="18" actId="179"/>
          <ac:spMkLst>
            <pc:docMk/>
            <pc:sldMk cId="3504288027" sldId="262"/>
            <ac:spMk id="3" creationId="{D7B348C8-A47D-4314-8798-F2669B604785}"/>
          </ac:spMkLst>
        </pc:spChg>
      </pc:sldChg>
      <pc:sldChg chg="modSp mod">
        <pc:chgData name="Chandler, Melissa - Division of Assessment and Accountability Support" userId="c7c40c5a-5db2-409e-9ac5-b3fa8556cae3" providerId="ADAL" clId="{9FAD20FD-FB57-4909-B8FF-535BDF17FF2B}" dt="2023-07-24T19:26:09.374" v="42" actId="20577"/>
        <pc:sldMkLst>
          <pc:docMk/>
          <pc:sldMk cId="342678703" sldId="266"/>
        </pc:sldMkLst>
        <pc:spChg chg="mod">
          <ac:chgData name="Chandler, Melissa - Division of Assessment and Accountability Support" userId="c7c40c5a-5db2-409e-9ac5-b3fa8556cae3" providerId="ADAL" clId="{9FAD20FD-FB57-4909-B8FF-535BDF17FF2B}" dt="2023-07-24T19:26:09.374" v="42" actId="20577"/>
          <ac:spMkLst>
            <pc:docMk/>
            <pc:sldMk cId="342678703" sldId="266"/>
            <ac:spMk id="3" creationId="{42E9647D-9C75-4DE2-863C-FA538FEFD653}"/>
          </ac:spMkLst>
        </pc:spChg>
      </pc:sldChg>
    </pc:docChg>
  </pc:docChgLst>
  <pc:docChgLst>
    <pc:chgData name="Roseberry, Christen - Division of Assessment and Accountability Support" userId="64f073a6-c0e0-4356-b5dd-074214d6d82f" providerId="ADAL" clId="{F1115861-9ADF-4012-8B10-4CC293201EEA}"/>
    <pc:docChg chg="delSld modSld">
      <pc:chgData name="Roseberry, Christen - Division of Assessment and Accountability Support" userId="64f073a6-c0e0-4356-b5dd-074214d6d82f" providerId="ADAL" clId="{F1115861-9ADF-4012-8B10-4CC293201EEA}" dt="2023-07-24T15:37:24.093" v="38" actId="20577"/>
      <pc:docMkLst>
        <pc:docMk/>
      </pc:docMkLst>
      <pc:sldChg chg="modNotesTx">
        <pc:chgData name="Roseberry, Christen - Division of Assessment and Accountability Support" userId="64f073a6-c0e0-4356-b5dd-074214d6d82f" providerId="ADAL" clId="{F1115861-9ADF-4012-8B10-4CC293201EEA}" dt="2023-07-24T15:37:03.687" v="33" actId="20577"/>
        <pc:sldMkLst>
          <pc:docMk/>
          <pc:sldMk cId="301902911" sldId="257"/>
        </pc:sldMkLst>
      </pc:sldChg>
      <pc:sldChg chg="modSp del mod modNotesTx">
        <pc:chgData name="Roseberry, Christen - Division of Assessment and Accountability Support" userId="64f073a6-c0e0-4356-b5dd-074214d6d82f" providerId="ADAL" clId="{F1115861-9ADF-4012-8B10-4CC293201EEA}" dt="2023-07-24T15:36:57.224" v="31" actId="20577"/>
        <pc:sldMkLst>
          <pc:docMk/>
          <pc:sldMk cId="1840474911" sldId="260"/>
        </pc:sldMkLst>
        <pc:spChg chg="mod">
          <ac:chgData name="Roseberry, Christen - Division of Assessment and Accountability Support" userId="64f073a6-c0e0-4356-b5dd-074214d6d82f" providerId="ADAL" clId="{F1115861-9ADF-4012-8B10-4CC293201EEA}" dt="2023-07-24T15:36:49.017" v="23" actId="20577"/>
          <ac:spMkLst>
            <pc:docMk/>
            <pc:sldMk cId="1840474911" sldId="260"/>
            <ac:spMk id="2" creationId="{2DEF5247-4E5C-421A-8D04-24D7467A7FDF}"/>
          </ac:spMkLst>
        </pc:spChg>
      </pc:sldChg>
      <pc:sldChg chg="del">
        <pc:chgData name="Roseberry, Christen - Division of Assessment and Accountability Support" userId="64f073a6-c0e0-4356-b5dd-074214d6d82f" providerId="ADAL" clId="{F1115861-9ADF-4012-8B10-4CC293201EEA}" dt="2023-07-24T15:33:43.244" v="0" actId="47"/>
        <pc:sldMkLst>
          <pc:docMk/>
          <pc:sldMk cId="2848335330" sldId="261"/>
        </pc:sldMkLst>
      </pc:sldChg>
      <pc:sldChg chg="del">
        <pc:chgData name="Roseberry, Christen - Division of Assessment and Accountability Support" userId="64f073a6-c0e0-4356-b5dd-074214d6d82f" providerId="ADAL" clId="{F1115861-9ADF-4012-8B10-4CC293201EEA}" dt="2023-07-24T15:33:43.244" v="0" actId="47"/>
        <pc:sldMkLst>
          <pc:docMk/>
          <pc:sldMk cId="3504288027" sldId="262"/>
        </pc:sldMkLst>
      </pc:sldChg>
      <pc:sldChg chg="del">
        <pc:chgData name="Roseberry, Christen - Division of Assessment and Accountability Support" userId="64f073a6-c0e0-4356-b5dd-074214d6d82f" providerId="ADAL" clId="{F1115861-9ADF-4012-8B10-4CC293201EEA}" dt="2023-07-24T15:33:43.244" v="0" actId="47"/>
        <pc:sldMkLst>
          <pc:docMk/>
          <pc:sldMk cId="3401658227" sldId="263"/>
        </pc:sldMkLst>
      </pc:sldChg>
      <pc:sldChg chg="del">
        <pc:chgData name="Roseberry, Christen - Division of Assessment and Accountability Support" userId="64f073a6-c0e0-4356-b5dd-074214d6d82f" providerId="ADAL" clId="{F1115861-9ADF-4012-8B10-4CC293201EEA}" dt="2023-07-24T15:33:43.244" v="0" actId="47"/>
        <pc:sldMkLst>
          <pc:docMk/>
          <pc:sldMk cId="378847968" sldId="264"/>
        </pc:sldMkLst>
      </pc:sldChg>
      <pc:sldChg chg="del">
        <pc:chgData name="Roseberry, Christen - Division of Assessment and Accountability Support" userId="64f073a6-c0e0-4356-b5dd-074214d6d82f" providerId="ADAL" clId="{F1115861-9ADF-4012-8B10-4CC293201EEA}" dt="2023-07-24T15:33:43.244" v="0" actId="47"/>
        <pc:sldMkLst>
          <pc:docMk/>
          <pc:sldMk cId="2449332411" sldId="265"/>
        </pc:sldMkLst>
      </pc:sldChg>
      <pc:sldChg chg="del">
        <pc:chgData name="Roseberry, Christen - Division of Assessment and Accountability Support" userId="64f073a6-c0e0-4356-b5dd-074214d6d82f" providerId="ADAL" clId="{F1115861-9ADF-4012-8B10-4CC293201EEA}" dt="2023-07-24T15:33:43.244" v="0" actId="47"/>
        <pc:sldMkLst>
          <pc:docMk/>
          <pc:sldMk cId="342678703" sldId="266"/>
        </pc:sldMkLst>
      </pc:sldChg>
      <pc:sldChg chg="modSp del mod modNotesTx">
        <pc:chgData name="Roseberry, Christen - Division of Assessment and Accountability Support" userId="64f073a6-c0e0-4356-b5dd-074214d6d82f" providerId="ADAL" clId="{F1115861-9ADF-4012-8B10-4CC293201EEA}" dt="2023-07-24T15:35:58.889" v="17" actId="47"/>
        <pc:sldMkLst>
          <pc:docMk/>
          <pc:sldMk cId="1194466147" sldId="267"/>
        </pc:sldMkLst>
        <pc:spChg chg="mod">
          <ac:chgData name="Roseberry, Christen - Division of Assessment and Accountability Support" userId="64f073a6-c0e0-4356-b5dd-074214d6d82f" providerId="ADAL" clId="{F1115861-9ADF-4012-8B10-4CC293201EEA}" dt="2023-07-24T15:34:10.632" v="6" actId="20577"/>
          <ac:spMkLst>
            <pc:docMk/>
            <pc:sldMk cId="1194466147" sldId="267"/>
            <ac:spMk id="2" creationId="{674E04BD-C67F-462C-BF7A-E37E5DE110AF}"/>
          </ac:spMkLst>
        </pc:spChg>
      </pc:sldChg>
      <pc:sldChg chg="del">
        <pc:chgData name="Roseberry, Christen - Division of Assessment and Accountability Support" userId="64f073a6-c0e0-4356-b5dd-074214d6d82f" providerId="ADAL" clId="{F1115861-9ADF-4012-8B10-4CC293201EEA}" dt="2023-07-24T15:35:58.889" v="17" actId="47"/>
        <pc:sldMkLst>
          <pc:docMk/>
          <pc:sldMk cId="1141402056" sldId="268"/>
        </pc:sldMkLst>
      </pc:sldChg>
      <pc:sldChg chg="del">
        <pc:chgData name="Roseberry, Christen - Division of Assessment and Accountability Support" userId="64f073a6-c0e0-4356-b5dd-074214d6d82f" providerId="ADAL" clId="{F1115861-9ADF-4012-8B10-4CC293201EEA}" dt="2023-07-24T15:35:58.889" v="17" actId="47"/>
        <pc:sldMkLst>
          <pc:docMk/>
          <pc:sldMk cId="2748754523" sldId="269"/>
        </pc:sldMkLst>
      </pc:sldChg>
      <pc:sldChg chg="del">
        <pc:chgData name="Roseberry, Christen - Division of Assessment and Accountability Support" userId="64f073a6-c0e0-4356-b5dd-074214d6d82f" providerId="ADAL" clId="{F1115861-9ADF-4012-8B10-4CC293201EEA}" dt="2023-07-24T15:35:58.889" v="17" actId="47"/>
        <pc:sldMkLst>
          <pc:docMk/>
          <pc:sldMk cId="3067211217" sldId="270"/>
        </pc:sldMkLst>
      </pc:sldChg>
      <pc:sldChg chg="del">
        <pc:chgData name="Roseberry, Christen - Division of Assessment and Accountability Support" userId="64f073a6-c0e0-4356-b5dd-074214d6d82f" providerId="ADAL" clId="{F1115861-9ADF-4012-8B10-4CC293201EEA}" dt="2023-07-24T15:35:58.889" v="17" actId="47"/>
        <pc:sldMkLst>
          <pc:docMk/>
          <pc:sldMk cId="2551700434" sldId="271"/>
        </pc:sldMkLst>
      </pc:sldChg>
      <pc:sldChg chg="modNotesTx">
        <pc:chgData name="Roseberry, Christen - Division of Assessment and Accountability Support" userId="64f073a6-c0e0-4356-b5dd-074214d6d82f" providerId="ADAL" clId="{F1115861-9ADF-4012-8B10-4CC293201EEA}" dt="2023-07-24T15:37:24.093" v="38" actId="20577"/>
        <pc:sldMkLst>
          <pc:docMk/>
          <pc:sldMk cId="2064220523" sldId="364"/>
        </pc:sldMkLst>
      </pc:sldChg>
    </pc:docChg>
  </pc:docChgLst>
  <pc:docChgLst>
    <pc:chgData name="Chandler, Melissa - Division of Assessment and Accountability Support" userId="S::melissa.chandler@education.ky.gov::c7c40c5a-5db2-409e-9ac5-b3fa8556cae3" providerId="AD" clId="Web-{1F815C1B-3D92-D47D-5D89-25C35C8252B8}"/>
    <pc:docChg chg="mod modSld">
      <pc:chgData name="Chandler, Melissa - Division of Assessment and Accountability Support" userId="S::melissa.chandler@education.ky.gov::c7c40c5a-5db2-409e-9ac5-b3fa8556cae3" providerId="AD" clId="Web-{1F815C1B-3D92-D47D-5D89-25C35C8252B8}" dt="2023-07-24T17:50:28.831" v="79"/>
      <pc:docMkLst>
        <pc:docMk/>
      </pc:docMkLst>
      <pc:sldChg chg="modSp addCm">
        <pc:chgData name="Chandler, Melissa - Division of Assessment and Accountability Support" userId="S::melissa.chandler@education.ky.gov::c7c40c5a-5db2-409e-9ac5-b3fa8556cae3" providerId="AD" clId="Web-{1F815C1B-3D92-D47D-5D89-25C35C8252B8}" dt="2023-07-24T17:50:28.831" v="79"/>
        <pc:sldMkLst>
          <pc:docMk/>
          <pc:sldMk cId="2848335330" sldId="261"/>
        </pc:sldMkLst>
        <pc:graphicFrameChg chg="mod modGraphic">
          <ac:chgData name="Chandler, Melissa - Division of Assessment and Accountability Support" userId="S::melissa.chandler@education.ky.gov::c7c40c5a-5db2-409e-9ac5-b3fa8556cae3" providerId="AD" clId="Web-{1F815C1B-3D92-D47D-5D89-25C35C8252B8}" dt="2023-07-24T17:50:00.486" v="77"/>
          <ac:graphicFrameMkLst>
            <pc:docMk/>
            <pc:sldMk cId="2848335330" sldId="261"/>
            <ac:graphicFrameMk id="4" creationId="{B1FDA6C8-D2AB-4F78-88BE-03497EDA2470}"/>
          </ac:graphicFrameMkLst>
        </pc:graphicFrameChg>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S::melissa.chandler@education.ky.gov::c7c40c5a-5db2-409e-9ac5-b3fa8556cae3" providerId="AD" clId="Web-{1F815C1B-3D92-D47D-5D89-25C35C8252B8}" dt="2023-07-24T17:50:28.831" v="79"/>
              <pc2:cmMkLst xmlns:pc2="http://schemas.microsoft.com/office/powerpoint/2019/9/main/command">
                <pc:docMk/>
                <pc:sldMk cId="2848335330" sldId="261"/>
                <pc2:cmMk id="{AC12835A-0E75-414E-9508-D3EE96F81D00}"/>
              </pc2:cmMkLst>
            </pc226:cmChg>
          </p:ext>
        </pc:extLst>
      </pc:sldChg>
    </pc:docChg>
  </pc:docChgLst>
  <pc:docChgLst>
    <pc:chgData name="Roseberry, Christen - Division of Assessment and Accountability Support" userId="64f073a6-c0e0-4356-b5dd-074214d6d82f" providerId="ADAL" clId="{4D1C956C-AFC2-40CB-840A-F872AB3C3440}"/>
    <pc:docChg chg="undo custSel modSld">
      <pc:chgData name="Roseberry, Christen - Division of Assessment and Accountability Support" userId="64f073a6-c0e0-4356-b5dd-074214d6d82f" providerId="ADAL" clId="{4D1C956C-AFC2-40CB-840A-F872AB3C3440}" dt="2023-07-26T12:06:57.976" v="1051"/>
      <pc:docMkLst>
        <pc:docMk/>
      </pc:docMkLst>
      <pc:sldChg chg="modSp mod delCm modCm">
        <pc:chgData name="Roseberry, Christen - Division of Assessment and Accountability Support" userId="64f073a6-c0e0-4356-b5dd-074214d6d82f" providerId="ADAL" clId="{4D1C956C-AFC2-40CB-840A-F872AB3C3440}" dt="2023-07-26T12:06:57.976" v="1051"/>
        <pc:sldMkLst>
          <pc:docMk/>
          <pc:sldMk cId="2848335330" sldId="261"/>
        </pc:sldMkLst>
        <pc:graphicFrameChg chg="mod modGraphic">
          <ac:chgData name="Roseberry, Christen - Division of Assessment and Accountability Support" userId="64f073a6-c0e0-4356-b5dd-074214d6d82f" providerId="ADAL" clId="{4D1C956C-AFC2-40CB-840A-F872AB3C3440}" dt="2023-07-26T12:06:57.976" v="1051"/>
          <ac:graphicFrameMkLst>
            <pc:docMk/>
            <pc:sldMk cId="2848335330" sldId="261"/>
            <ac:graphicFrameMk id="4" creationId="{B1FDA6C8-D2AB-4F78-88BE-03497EDA2470}"/>
          </ac:graphicFrameMkLst>
        </pc:graphicFrameChg>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4D1C956C-AFC2-40CB-840A-F872AB3C3440}" dt="2023-07-26T11:46:12.463" v="903"/>
              <pc2:cmMkLst xmlns:pc2="http://schemas.microsoft.com/office/powerpoint/2019/9/main/command">
                <pc:docMk/>
                <pc:sldMk cId="2848335330" sldId="261"/>
                <pc2:cmMk id="{AC12835A-0E75-414E-9508-D3EE96F81D00}"/>
              </pc2:cmMkLst>
            </pc226:cmChg>
          </p:ext>
        </pc:extLst>
      </pc:sldChg>
      <pc:sldChg chg="addSp delSp modSp mod modNotesTx">
        <pc:chgData name="Roseberry, Christen - Division of Assessment and Accountability Support" userId="64f073a6-c0e0-4356-b5dd-074214d6d82f" providerId="ADAL" clId="{4D1C956C-AFC2-40CB-840A-F872AB3C3440}" dt="2023-07-25T19:06:30.797" v="836" actId="20577"/>
        <pc:sldMkLst>
          <pc:docMk/>
          <pc:sldMk cId="505087787" sldId="280"/>
        </pc:sldMkLst>
        <pc:spChg chg="add del mod">
          <ac:chgData name="Roseberry, Christen - Division of Assessment and Accountability Support" userId="64f073a6-c0e0-4356-b5dd-074214d6d82f" providerId="ADAL" clId="{4D1C956C-AFC2-40CB-840A-F872AB3C3440}" dt="2023-07-25T18:15:34.855" v="415" actId="478"/>
          <ac:spMkLst>
            <pc:docMk/>
            <pc:sldMk cId="505087787" sldId="280"/>
            <ac:spMk id="2" creationId="{5C692647-E3C8-BC08-CBBB-69B0FF6AB536}"/>
          </ac:spMkLst>
        </pc:spChg>
        <pc:spChg chg="mod">
          <ac:chgData name="Roseberry, Christen - Division of Assessment and Accountability Support" userId="64f073a6-c0e0-4356-b5dd-074214d6d82f" providerId="ADAL" clId="{4D1C956C-AFC2-40CB-840A-F872AB3C3440}" dt="2023-07-25T17:55:46.186" v="69" actId="20577"/>
          <ac:spMkLst>
            <pc:docMk/>
            <pc:sldMk cId="505087787" sldId="280"/>
            <ac:spMk id="3" creationId="{00000000-0000-0000-0000-000000000000}"/>
          </ac:spMkLst>
        </pc:spChg>
        <pc:spChg chg="add mod">
          <ac:chgData name="Roseberry, Christen - Division of Assessment and Accountability Support" userId="64f073a6-c0e0-4356-b5dd-074214d6d82f" providerId="ADAL" clId="{4D1C956C-AFC2-40CB-840A-F872AB3C3440}" dt="2023-07-25T18:13:37.024" v="411"/>
          <ac:spMkLst>
            <pc:docMk/>
            <pc:sldMk cId="505087787" sldId="280"/>
            <ac:spMk id="4" creationId="{70A19B70-7B07-A5CC-96F2-0D8CC1FF401A}"/>
          </ac:spMkLst>
        </pc:spChg>
        <pc:spChg chg="del">
          <ac:chgData name="Roseberry, Christen - Division of Assessment and Accountability Support" userId="64f073a6-c0e0-4356-b5dd-074214d6d82f" providerId="ADAL" clId="{4D1C956C-AFC2-40CB-840A-F872AB3C3440}" dt="2023-07-25T18:36:08.843" v="829" actId="478"/>
          <ac:spMkLst>
            <pc:docMk/>
            <pc:sldMk cId="505087787" sldId="280"/>
            <ac:spMk id="5" creationId="{F9E6E2DD-1811-4ECC-8524-CFDA8CFB10C3}"/>
          </ac:spMkLst>
        </pc:spChg>
        <pc:spChg chg="add del mod">
          <ac:chgData name="Roseberry, Christen - Division of Assessment and Accountability Support" userId="64f073a6-c0e0-4356-b5dd-074214d6d82f" providerId="ADAL" clId="{4D1C956C-AFC2-40CB-840A-F872AB3C3440}" dt="2023-07-25T18:18:21.780" v="417" actId="1032"/>
          <ac:spMkLst>
            <pc:docMk/>
            <pc:sldMk cId="505087787" sldId="280"/>
            <ac:spMk id="8" creationId="{360F1523-89C8-3790-49F2-8BB62D43A408}"/>
          </ac:spMkLst>
        </pc:spChg>
        <pc:spChg chg="add mod">
          <ac:chgData name="Roseberry, Christen - Division of Assessment and Accountability Support" userId="64f073a6-c0e0-4356-b5dd-074214d6d82f" providerId="ADAL" clId="{4D1C956C-AFC2-40CB-840A-F872AB3C3440}" dt="2023-07-25T19:06:30.797" v="836" actId="20577"/>
          <ac:spMkLst>
            <pc:docMk/>
            <pc:sldMk cId="505087787" sldId="280"/>
            <ac:spMk id="10" creationId="{A37FE2AC-4293-FBC2-04C1-D46119A2F94C}"/>
          </ac:spMkLst>
        </pc:spChg>
        <pc:graphicFrameChg chg="add del mod">
          <ac:chgData name="Roseberry, Christen - Division of Assessment and Accountability Support" userId="64f073a6-c0e0-4356-b5dd-074214d6d82f" providerId="ADAL" clId="{4D1C956C-AFC2-40CB-840A-F872AB3C3440}" dt="2023-07-25T18:11:39.416" v="365"/>
          <ac:graphicFrameMkLst>
            <pc:docMk/>
            <pc:sldMk cId="505087787" sldId="280"/>
            <ac:graphicFrameMk id="6" creationId="{C317FC76-FF41-8FAF-1070-41A156E43690}"/>
          </ac:graphicFrameMkLst>
        </pc:graphicFrameChg>
        <pc:graphicFrameChg chg="add mod modGraphic">
          <ac:chgData name="Roseberry, Christen - Division of Assessment and Accountability Support" userId="64f073a6-c0e0-4356-b5dd-074214d6d82f" providerId="ADAL" clId="{4D1C956C-AFC2-40CB-840A-F872AB3C3440}" dt="2023-07-25T18:38:30.100" v="832" actId="20577"/>
          <ac:graphicFrameMkLst>
            <pc:docMk/>
            <pc:sldMk cId="505087787" sldId="280"/>
            <ac:graphicFrameMk id="9" creationId="{8AE82262-5261-B949-8E1E-6B70CF701569}"/>
          </ac:graphicFrameMkLst>
        </pc:graphicFrameChg>
        <pc:graphicFrameChg chg="del mod">
          <ac:chgData name="Roseberry, Christen - Division of Assessment and Accountability Support" userId="64f073a6-c0e0-4356-b5dd-074214d6d82f" providerId="ADAL" clId="{4D1C956C-AFC2-40CB-840A-F872AB3C3440}" dt="2023-07-25T18:15:23.739" v="413" actId="478"/>
          <ac:graphicFrameMkLst>
            <pc:docMk/>
            <pc:sldMk cId="505087787" sldId="280"/>
            <ac:graphicFrameMk id="11" creationId="{A78744F6-DB7B-4858-A1BD-1917056A5372}"/>
          </ac:graphicFrameMkLst>
        </pc:graphicFrameChg>
      </pc:sldChg>
      <pc:sldChg chg="modSp mod modNotesTx">
        <pc:chgData name="Roseberry, Christen - Division of Assessment and Accountability Support" userId="64f073a6-c0e0-4356-b5dd-074214d6d82f" providerId="ADAL" clId="{4D1C956C-AFC2-40CB-840A-F872AB3C3440}" dt="2023-07-25T19:06:37.049" v="839" actId="20577"/>
        <pc:sldMkLst>
          <pc:docMk/>
          <pc:sldMk cId="2064220523" sldId="364"/>
        </pc:sldMkLst>
        <pc:spChg chg="mod">
          <ac:chgData name="Roseberry, Christen - Division of Assessment and Accountability Support" userId="64f073a6-c0e0-4356-b5dd-074214d6d82f" providerId="ADAL" clId="{4D1C956C-AFC2-40CB-840A-F872AB3C3440}" dt="2023-07-25T19:06:37.049" v="839" actId="20577"/>
          <ac:spMkLst>
            <pc:docMk/>
            <pc:sldMk cId="2064220523" sldId="364"/>
            <ac:spMk id="6" creationId="{9C381F6D-F809-4817-A2EE-E7F9BCFEB93E}"/>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ata2.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F493A-FAD4-4044-94D7-24BCD78660FD}" type="doc">
      <dgm:prSet loTypeId="urn:microsoft.com/office/officeart/2005/8/layout/vList3" loCatId="list" qsTypeId="urn:microsoft.com/office/officeart/2005/8/quickstyle/simple3" qsCatId="simple" csTypeId="urn:microsoft.com/office/officeart/2005/8/colors/accent0_1" csCatId="mainScheme" phldr="1"/>
      <dgm:spPr/>
      <dgm:t>
        <a:bodyPr/>
        <a:lstStyle/>
        <a:p>
          <a:endParaRPr lang="en-US"/>
        </a:p>
      </dgm:t>
    </dgm:pt>
    <dgm:pt modelId="{3DCEBE7C-93DF-463C-9A84-1DB495506DF0}">
      <dgm:prSet phldrT="[Text]"/>
      <dgm:spPr/>
      <dgm:t>
        <a:bodyPr/>
        <a:lstStyle/>
        <a:p>
          <a:r>
            <a:rPr lang="en-US" b="1" dirty="0"/>
            <a:t>Module 1 – Inclusion </a:t>
          </a:r>
        </a:p>
      </dgm:t>
    </dgm:pt>
    <dgm:pt modelId="{BFA9B4A0-C7E6-4C3D-A383-1D215EEA494A}" type="parTrans" cxnId="{382EC1BE-E1A4-4937-BBEE-7EDBA6658FA7}">
      <dgm:prSet/>
      <dgm:spPr/>
      <dgm:t>
        <a:bodyPr/>
        <a:lstStyle/>
        <a:p>
          <a:endParaRPr lang="en-US"/>
        </a:p>
      </dgm:t>
    </dgm:pt>
    <dgm:pt modelId="{1D62813F-3ED5-4F11-9719-76AABC857CE2}" type="sibTrans" cxnId="{382EC1BE-E1A4-4937-BBEE-7EDBA6658FA7}">
      <dgm:prSet/>
      <dgm:spPr/>
      <dgm:t>
        <a:bodyPr/>
        <a:lstStyle/>
        <a:p>
          <a:endParaRPr lang="en-US"/>
        </a:p>
      </dgm:t>
    </dgm:pt>
    <dgm:pt modelId="{A72AB038-8926-4B5D-B921-D6667A38CC71}">
      <dgm:prSet phldrT="[Text]"/>
      <dgm:spPr/>
      <dgm:t>
        <a:bodyPr/>
        <a:lstStyle/>
        <a:p>
          <a:r>
            <a:rPr lang="en-US" dirty="0"/>
            <a:t>Module 2 – General Conditions </a:t>
          </a:r>
        </a:p>
      </dgm:t>
    </dgm:pt>
    <dgm:pt modelId="{145C07FA-B425-40BC-8757-7A3634754346}" type="parTrans" cxnId="{C03A49FA-2CC8-4814-9F9D-D098995E8598}">
      <dgm:prSet/>
      <dgm:spPr/>
      <dgm:t>
        <a:bodyPr/>
        <a:lstStyle/>
        <a:p>
          <a:endParaRPr lang="en-US"/>
        </a:p>
      </dgm:t>
    </dgm:pt>
    <dgm:pt modelId="{0C5A4136-E082-44C4-B856-67ADDB9FFA68}" type="sibTrans" cxnId="{C03A49FA-2CC8-4814-9F9D-D098995E8598}">
      <dgm:prSet/>
      <dgm:spPr/>
      <dgm:t>
        <a:bodyPr/>
        <a:lstStyle/>
        <a:p>
          <a:endParaRPr lang="en-US"/>
        </a:p>
      </dgm:t>
    </dgm:pt>
    <dgm:pt modelId="{B7E43F5E-0485-47A8-B0FA-0508DB6F3655}">
      <dgm:prSet phldrT="[Text]"/>
      <dgm:spPr/>
      <dgm:t>
        <a:bodyPr/>
        <a:lstStyle/>
        <a:p>
          <a:r>
            <a:rPr lang="en-US" dirty="0"/>
            <a:t>Module 3 – Section Specifics</a:t>
          </a:r>
        </a:p>
      </dgm:t>
    </dgm:pt>
    <dgm:pt modelId="{7D84B83F-01E1-4DE4-8E63-423E1D240E99}" type="parTrans" cxnId="{EB8A160E-6F0A-48E3-A5F9-9C6BD54C4E0F}">
      <dgm:prSet/>
      <dgm:spPr/>
      <dgm:t>
        <a:bodyPr/>
        <a:lstStyle/>
        <a:p>
          <a:endParaRPr lang="en-US"/>
        </a:p>
      </dgm:t>
    </dgm:pt>
    <dgm:pt modelId="{35D032A6-FE72-4ADE-88B4-B777E2E7E72A}" type="sibTrans" cxnId="{EB8A160E-6F0A-48E3-A5F9-9C6BD54C4E0F}">
      <dgm:prSet/>
      <dgm:spPr/>
      <dgm:t>
        <a:bodyPr/>
        <a:lstStyle/>
        <a:p>
          <a:endParaRPr lang="en-US"/>
        </a:p>
      </dgm:t>
    </dgm:pt>
    <dgm:pt modelId="{F6CA9D2A-F621-490F-A76B-771A36223D07}">
      <dgm:prSet phldrT="[Text]"/>
      <dgm:spPr/>
      <dgm:t>
        <a:bodyPr/>
        <a:lstStyle/>
        <a:p>
          <a:r>
            <a:rPr lang="en-US" dirty="0"/>
            <a:t>Module 4 – Accommodations Environment</a:t>
          </a:r>
        </a:p>
      </dgm:t>
    </dgm:pt>
    <dgm:pt modelId="{D598DB34-62DE-4B99-B393-F049E6286F0C}" type="parTrans" cxnId="{37E21CD7-C987-425B-A1DE-2650FB4B8C15}">
      <dgm:prSet/>
      <dgm:spPr/>
      <dgm:t>
        <a:bodyPr/>
        <a:lstStyle/>
        <a:p>
          <a:endParaRPr lang="en-US"/>
        </a:p>
      </dgm:t>
    </dgm:pt>
    <dgm:pt modelId="{4D6659A9-88FB-424B-AA08-FF3771253526}" type="sibTrans" cxnId="{37E21CD7-C987-425B-A1DE-2650FB4B8C15}">
      <dgm:prSet/>
      <dgm:spPr/>
      <dgm:t>
        <a:bodyPr/>
        <a:lstStyle/>
        <a:p>
          <a:endParaRPr lang="en-US"/>
        </a:p>
      </dgm:t>
    </dgm:pt>
    <dgm:pt modelId="{6C9D57CE-7608-4610-BDA0-A99FD7BD7934}">
      <dgm:prSet phldrT="[Text]"/>
      <dgm:spPr/>
      <dgm:t>
        <a:bodyPr/>
        <a:lstStyle/>
        <a:p>
          <a:r>
            <a:rPr lang="en-US" dirty="0"/>
            <a:t>Module 6 – Readers and Scribes</a:t>
          </a:r>
        </a:p>
      </dgm:t>
    </dgm:pt>
    <dgm:pt modelId="{0BF393C6-5ABA-4481-8F73-E13A59AAADA3}" type="parTrans" cxnId="{16489E93-E225-4496-BB9E-D9E9E95A3131}">
      <dgm:prSet/>
      <dgm:spPr/>
      <dgm:t>
        <a:bodyPr/>
        <a:lstStyle/>
        <a:p>
          <a:endParaRPr lang="en-US"/>
        </a:p>
      </dgm:t>
    </dgm:pt>
    <dgm:pt modelId="{E823612A-B4CE-4AB4-8306-6F5195F20B63}" type="sibTrans" cxnId="{16489E93-E225-4496-BB9E-D9E9E95A3131}">
      <dgm:prSet/>
      <dgm:spPr/>
      <dgm:t>
        <a:bodyPr/>
        <a:lstStyle/>
        <a:p>
          <a:endParaRPr lang="en-US"/>
        </a:p>
      </dgm:t>
    </dgm:pt>
    <dgm:pt modelId="{7B0F5B85-7DE7-4674-8C67-DDA70DBB0C3B}">
      <dgm:prSet phldrT="[Text]"/>
      <dgm:spPr/>
      <dgm:t>
        <a:bodyPr/>
        <a:lstStyle/>
        <a:p>
          <a:r>
            <a:rPr lang="en-US" dirty="0"/>
            <a:t>Module 5 – Technology and Manipulatives</a:t>
          </a:r>
        </a:p>
      </dgm:t>
    </dgm:pt>
    <dgm:pt modelId="{3B1853DD-96D0-449A-BBB1-F783F9E3D12D}" type="parTrans" cxnId="{ECD42FB9-8F00-4F41-9A20-C71683BFF512}">
      <dgm:prSet/>
      <dgm:spPr/>
      <dgm:t>
        <a:bodyPr/>
        <a:lstStyle/>
        <a:p>
          <a:endParaRPr lang="en-US"/>
        </a:p>
      </dgm:t>
    </dgm:pt>
    <dgm:pt modelId="{6DC40E12-2509-4127-AF32-53125A71966F}" type="sibTrans" cxnId="{ECD42FB9-8F00-4F41-9A20-C71683BFF512}">
      <dgm:prSet/>
      <dgm:spPr/>
      <dgm:t>
        <a:bodyPr/>
        <a:lstStyle/>
        <a:p>
          <a:endParaRPr lang="en-US"/>
        </a:p>
      </dgm:t>
    </dgm:pt>
    <dgm:pt modelId="{9174926C-B3DD-4E5F-BC1A-F40585EC42D7}">
      <dgm:prSet phldrT="[Text]"/>
      <dgm:spPr/>
      <dgm:t>
        <a:bodyPr/>
        <a:lstStyle/>
        <a:p>
          <a:r>
            <a:rPr lang="en-US" dirty="0"/>
            <a:t>Module 7 – Accommodations Breakdown</a:t>
          </a:r>
        </a:p>
      </dgm:t>
    </dgm:pt>
    <dgm:pt modelId="{DFFE4B40-95DB-484D-B083-4F3CC4528174}" type="parTrans" cxnId="{0B743F31-1460-4262-B2B0-DE32D29B8711}">
      <dgm:prSet/>
      <dgm:spPr/>
      <dgm:t>
        <a:bodyPr/>
        <a:lstStyle/>
        <a:p>
          <a:endParaRPr lang="en-US"/>
        </a:p>
      </dgm:t>
    </dgm:pt>
    <dgm:pt modelId="{B63E12C6-FCF1-4966-BB38-FA21F28FF441}" type="sibTrans" cxnId="{0B743F31-1460-4262-B2B0-DE32D29B8711}">
      <dgm:prSet/>
      <dgm:spPr/>
      <dgm:t>
        <a:bodyPr/>
        <a:lstStyle/>
        <a:p>
          <a:endParaRPr lang="en-US"/>
        </a:p>
      </dgm:t>
    </dgm:pt>
    <dgm:pt modelId="{03EBAEA1-04D3-47DB-8D13-5C132C14A4EF}" type="pres">
      <dgm:prSet presAssocID="{BCBF493A-FAD4-4044-94D7-24BCD78660FD}" presName="linearFlow" presStyleCnt="0">
        <dgm:presLayoutVars>
          <dgm:dir/>
          <dgm:resizeHandles val="exact"/>
        </dgm:presLayoutVars>
      </dgm:prSet>
      <dgm:spPr/>
    </dgm:pt>
    <dgm:pt modelId="{2FE8BF4D-E1D1-42AA-9221-28617949C91F}" type="pres">
      <dgm:prSet presAssocID="{3DCEBE7C-93DF-463C-9A84-1DB495506DF0}" presName="composite" presStyleCnt="0"/>
      <dgm:spPr/>
    </dgm:pt>
    <dgm:pt modelId="{DA1812BF-31F1-4147-B90F-C7460494114E}" type="pres">
      <dgm:prSet presAssocID="{3DCEBE7C-93DF-463C-9A84-1DB495506DF0}"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with solid fill"/>
        </a:ext>
      </dgm:extLst>
    </dgm:pt>
    <dgm:pt modelId="{838EE395-513B-49B3-9667-E6B92384DD1E}" type="pres">
      <dgm:prSet presAssocID="{3DCEBE7C-93DF-463C-9A84-1DB495506DF0}" presName="txShp" presStyleLbl="node1" presStyleIdx="0" presStyleCnt="7">
        <dgm:presLayoutVars>
          <dgm:bulletEnabled val="1"/>
        </dgm:presLayoutVars>
      </dgm:prSet>
      <dgm:spPr/>
    </dgm:pt>
    <dgm:pt modelId="{FA4F0E44-A577-4D22-9355-634105278240}" type="pres">
      <dgm:prSet presAssocID="{1D62813F-3ED5-4F11-9719-76AABC857CE2}" presName="spacing" presStyleCnt="0"/>
      <dgm:spPr/>
    </dgm:pt>
    <dgm:pt modelId="{FE072335-4625-479A-B742-79862540CF3A}" type="pres">
      <dgm:prSet presAssocID="{A72AB038-8926-4B5D-B921-D6667A38CC71}" presName="composite" presStyleCnt="0"/>
      <dgm:spPr/>
    </dgm:pt>
    <dgm:pt modelId="{4BC686F7-27CA-4B3F-ACAD-1B8EE0AEDC3A}" type="pres">
      <dgm:prSet presAssocID="{A72AB038-8926-4B5D-B921-D6667A38CC71}" presName="imgShp" presStyleLbl="fgImgPlac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box Checked with solid fill"/>
        </a:ext>
      </dgm:extLst>
    </dgm:pt>
    <dgm:pt modelId="{D84F213C-99CA-49CA-8EFE-D7D7661D4683}" type="pres">
      <dgm:prSet presAssocID="{A72AB038-8926-4B5D-B921-D6667A38CC71}" presName="txShp" presStyleLbl="node1" presStyleIdx="1" presStyleCnt="7">
        <dgm:presLayoutVars>
          <dgm:bulletEnabled val="1"/>
        </dgm:presLayoutVars>
      </dgm:prSet>
      <dgm:spPr/>
    </dgm:pt>
    <dgm:pt modelId="{3DC95D82-2E60-421F-A5DF-0B2C27F5F318}" type="pres">
      <dgm:prSet presAssocID="{0C5A4136-E082-44C4-B856-67ADDB9FFA68}" presName="spacing" presStyleCnt="0"/>
      <dgm:spPr/>
    </dgm:pt>
    <dgm:pt modelId="{979ADA1E-61DD-4BB7-8D09-CD8BB2534D71}" type="pres">
      <dgm:prSet presAssocID="{B7E43F5E-0485-47A8-B0FA-0508DB6F3655}" presName="composite" presStyleCnt="0"/>
      <dgm:spPr/>
    </dgm:pt>
    <dgm:pt modelId="{8D9F20DF-B457-4E50-A175-4FEAF56C3ABB}" type="pres">
      <dgm:prSet presAssocID="{B7E43F5E-0485-47A8-B0FA-0508DB6F3655}" presName="imgShp" presStyleLbl="fgImgPlac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assroom with solid fill"/>
        </a:ext>
      </dgm:extLst>
    </dgm:pt>
    <dgm:pt modelId="{0F6E766C-C541-428F-8CF3-0A44AB03CDE0}" type="pres">
      <dgm:prSet presAssocID="{B7E43F5E-0485-47A8-B0FA-0508DB6F3655}" presName="txShp" presStyleLbl="node1" presStyleIdx="2" presStyleCnt="7">
        <dgm:presLayoutVars>
          <dgm:bulletEnabled val="1"/>
        </dgm:presLayoutVars>
      </dgm:prSet>
      <dgm:spPr/>
    </dgm:pt>
    <dgm:pt modelId="{9687F11D-7E80-4E7A-9993-D3017E8E8E7D}" type="pres">
      <dgm:prSet presAssocID="{35D032A6-FE72-4ADE-88B4-B777E2E7E72A}" presName="spacing" presStyleCnt="0"/>
      <dgm:spPr/>
    </dgm:pt>
    <dgm:pt modelId="{C40A0C03-60F7-4F6B-A7F8-671C4F48C2B9}" type="pres">
      <dgm:prSet presAssocID="{F6CA9D2A-F621-490F-A76B-771A36223D07}" presName="composite" presStyleCnt="0"/>
      <dgm:spPr/>
    </dgm:pt>
    <dgm:pt modelId="{D6957A9B-3736-4ADF-89A5-C05CE7574C4B}" type="pres">
      <dgm:prSet presAssocID="{F6CA9D2A-F621-490F-A76B-771A36223D07}" presName="imgShp" presStyleLbl="fgImgPlac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onitor with solid fill"/>
        </a:ext>
      </dgm:extLst>
    </dgm:pt>
    <dgm:pt modelId="{FA8E408E-444A-4998-BF4B-1F8DAD064B57}" type="pres">
      <dgm:prSet presAssocID="{F6CA9D2A-F621-490F-A76B-771A36223D07}" presName="txShp" presStyleLbl="node1" presStyleIdx="3" presStyleCnt="7">
        <dgm:presLayoutVars>
          <dgm:bulletEnabled val="1"/>
        </dgm:presLayoutVars>
      </dgm:prSet>
      <dgm:spPr/>
    </dgm:pt>
    <dgm:pt modelId="{13E9B8DF-55E1-4589-B8A1-AC806C52B37C}" type="pres">
      <dgm:prSet presAssocID="{4D6659A9-88FB-424B-AA08-FF3771253526}" presName="spacing" presStyleCnt="0"/>
      <dgm:spPr/>
    </dgm:pt>
    <dgm:pt modelId="{12FAA578-A23C-4514-BBEF-68B9BF8E415F}" type="pres">
      <dgm:prSet presAssocID="{7B0F5B85-7DE7-4674-8C67-DDA70DBB0C3B}" presName="composite" presStyleCnt="0"/>
      <dgm:spPr/>
    </dgm:pt>
    <dgm:pt modelId="{DDFE2D0C-71ED-4D7E-9A0F-D0C4066DFD04}" type="pres">
      <dgm:prSet presAssocID="{7B0F5B85-7DE7-4674-8C67-DDA70DBB0C3B}" presName="imgShp" presStyleLbl="fgImgPlac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ocument with solid fill"/>
        </a:ext>
      </dgm:extLst>
    </dgm:pt>
    <dgm:pt modelId="{56F1C275-CAE4-4257-A367-63D75BC3B512}" type="pres">
      <dgm:prSet presAssocID="{7B0F5B85-7DE7-4674-8C67-DDA70DBB0C3B}" presName="txShp" presStyleLbl="node1" presStyleIdx="4" presStyleCnt="7">
        <dgm:presLayoutVars>
          <dgm:bulletEnabled val="1"/>
        </dgm:presLayoutVars>
      </dgm:prSet>
      <dgm:spPr/>
    </dgm:pt>
    <dgm:pt modelId="{A17D67D5-AC3F-41F9-A74A-5FC3211AF5D5}" type="pres">
      <dgm:prSet presAssocID="{6DC40E12-2509-4127-AF32-53125A71966F}" presName="spacing" presStyleCnt="0"/>
      <dgm:spPr/>
    </dgm:pt>
    <dgm:pt modelId="{B1C81746-AF9A-44D0-8886-A836D3D53098}" type="pres">
      <dgm:prSet presAssocID="{6C9D57CE-7608-4610-BDA0-A99FD7BD7934}" presName="composite" presStyleCnt="0"/>
      <dgm:spPr/>
    </dgm:pt>
    <dgm:pt modelId="{FBBB7DF0-0CB3-4880-9AB8-F32A8264F641}" type="pres">
      <dgm:prSet presAssocID="{6C9D57CE-7608-4610-BDA0-A99FD7BD7934}" presName="imgShp" presStyleLbl="fgImgPlac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lipboard with solid fill"/>
        </a:ext>
      </dgm:extLst>
    </dgm:pt>
    <dgm:pt modelId="{F1D39E2B-BF5D-42A2-BB38-1B41EF0A5C83}" type="pres">
      <dgm:prSet presAssocID="{6C9D57CE-7608-4610-BDA0-A99FD7BD7934}" presName="txShp" presStyleLbl="node1" presStyleIdx="5" presStyleCnt="7">
        <dgm:presLayoutVars>
          <dgm:bulletEnabled val="1"/>
        </dgm:presLayoutVars>
      </dgm:prSet>
      <dgm:spPr/>
    </dgm:pt>
    <dgm:pt modelId="{37F565F3-E922-4A62-A99F-C146EFC2B543}" type="pres">
      <dgm:prSet presAssocID="{E823612A-B4CE-4AB4-8306-6F5195F20B63}" presName="spacing" presStyleCnt="0"/>
      <dgm:spPr/>
    </dgm:pt>
    <dgm:pt modelId="{D0450CCC-1A00-41CD-8A26-627C1AC53DC9}" type="pres">
      <dgm:prSet presAssocID="{9174926C-B3DD-4E5F-BC1A-F40585EC42D7}" presName="composite" presStyleCnt="0"/>
      <dgm:spPr/>
    </dgm:pt>
    <dgm:pt modelId="{0E84413B-7915-49C3-B5D6-D7610F85CFA5}" type="pres">
      <dgm:prSet presAssocID="{9174926C-B3DD-4E5F-BC1A-F40585EC42D7}" presName="imgShp" presStyleLbl="fgImgPlac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Flip calendar with solid fill"/>
        </a:ext>
      </dgm:extLst>
    </dgm:pt>
    <dgm:pt modelId="{2ABC907E-424B-4216-BBDC-489895837E62}" type="pres">
      <dgm:prSet presAssocID="{9174926C-B3DD-4E5F-BC1A-F40585EC42D7}" presName="txShp" presStyleLbl="node1" presStyleIdx="6" presStyleCnt="7">
        <dgm:presLayoutVars>
          <dgm:bulletEnabled val="1"/>
        </dgm:presLayoutVars>
      </dgm:prSet>
      <dgm:spPr/>
    </dgm:pt>
  </dgm:ptLst>
  <dgm:cxnLst>
    <dgm:cxn modelId="{1AF3710C-0572-44D3-9445-A56164C87AB7}" type="presOf" srcId="{A72AB038-8926-4B5D-B921-D6667A38CC71}" destId="{D84F213C-99CA-49CA-8EFE-D7D7661D4683}" srcOrd="0" destOrd="0" presId="urn:microsoft.com/office/officeart/2005/8/layout/vList3"/>
    <dgm:cxn modelId="{EB8A160E-6F0A-48E3-A5F9-9C6BD54C4E0F}" srcId="{BCBF493A-FAD4-4044-94D7-24BCD78660FD}" destId="{B7E43F5E-0485-47A8-B0FA-0508DB6F3655}" srcOrd="2" destOrd="0" parTransId="{7D84B83F-01E1-4DE4-8E63-423E1D240E99}" sibTransId="{35D032A6-FE72-4ADE-88B4-B777E2E7E72A}"/>
    <dgm:cxn modelId="{380F5115-1E83-4B65-B4D4-939D7244EBDE}" type="presOf" srcId="{B7E43F5E-0485-47A8-B0FA-0508DB6F3655}" destId="{0F6E766C-C541-428F-8CF3-0A44AB03CDE0}" srcOrd="0" destOrd="0" presId="urn:microsoft.com/office/officeart/2005/8/layout/vList3"/>
    <dgm:cxn modelId="{740ACE2A-922E-4DA3-B20A-3A340EF4E2AC}" type="presOf" srcId="{F6CA9D2A-F621-490F-A76B-771A36223D07}" destId="{FA8E408E-444A-4998-BF4B-1F8DAD064B57}" srcOrd="0" destOrd="0" presId="urn:microsoft.com/office/officeart/2005/8/layout/vList3"/>
    <dgm:cxn modelId="{0B743F31-1460-4262-B2B0-DE32D29B8711}" srcId="{BCBF493A-FAD4-4044-94D7-24BCD78660FD}" destId="{9174926C-B3DD-4E5F-BC1A-F40585EC42D7}" srcOrd="6" destOrd="0" parTransId="{DFFE4B40-95DB-484D-B083-4F3CC4528174}" sibTransId="{B63E12C6-FCF1-4966-BB38-FA21F28FF441}"/>
    <dgm:cxn modelId="{D22A083E-DA3C-4FED-B96F-83A93F3CEE39}" type="presOf" srcId="{BCBF493A-FAD4-4044-94D7-24BCD78660FD}" destId="{03EBAEA1-04D3-47DB-8D13-5C132C14A4EF}" srcOrd="0" destOrd="0" presId="urn:microsoft.com/office/officeart/2005/8/layout/vList3"/>
    <dgm:cxn modelId="{64848956-C4DF-4992-B161-4BDE5ECA0AD4}" type="presOf" srcId="{7B0F5B85-7DE7-4674-8C67-DDA70DBB0C3B}" destId="{56F1C275-CAE4-4257-A367-63D75BC3B512}" srcOrd="0" destOrd="0" presId="urn:microsoft.com/office/officeart/2005/8/layout/vList3"/>
    <dgm:cxn modelId="{910F0485-4BE0-4BCF-AA01-DF578471EFAF}" type="presOf" srcId="{6C9D57CE-7608-4610-BDA0-A99FD7BD7934}" destId="{F1D39E2B-BF5D-42A2-BB38-1B41EF0A5C83}" srcOrd="0" destOrd="0" presId="urn:microsoft.com/office/officeart/2005/8/layout/vList3"/>
    <dgm:cxn modelId="{16489E93-E225-4496-BB9E-D9E9E95A3131}" srcId="{BCBF493A-FAD4-4044-94D7-24BCD78660FD}" destId="{6C9D57CE-7608-4610-BDA0-A99FD7BD7934}" srcOrd="5" destOrd="0" parTransId="{0BF393C6-5ABA-4481-8F73-E13A59AAADA3}" sibTransId="{E823612A-B4CE-4AB4-8306-6F5195F20B63}"/>
    <dgm:cxn modelId="{288703A6-1346-42D0-B487-4CE4FCA4E601}" type="presOf" srcId="{9174926C-B3DD-4E5F-BC1A-F40585EC42D7}" destId="{2ABC907E-424B-4216-BBDC-489895837E62}" srcOrd="0" destOrd="0" presId="urn:microsoft.com/office/officeart/2005/8/layout/vList3"/>
    <dgm:cxn modelId="{ECD42FB9-8F00-4F41-9A20-C71683BFF512}" srcId="{BCBF493A-FAD4-4044-94D7-24BCD78660FD}" destId="{7B0F5B85-7DE7-4674-8C67-DDA70DBB0C3B}" srcOrd="4" destOrd="0" parTransId="{3B1853DD-96D0-449A-BBB1-F783F9E3D12D}" sibTransId="{6DC40E12-2509-4127-AF32-53125A71966F}"/>
    <dgm:cxn modelId="{382EC1BE-E1A4-4937-BBEE-7EDBA6658FA7}" srcId="{BCBF493A-FAD4-4044-94D7-24BCD78660FD}" destId="{3DCEBE7C-93DF-463C-9A84-1DB495506DF0}" srcOrd="0" destOrd="0" parTransId="{BFA9B4A0-C7E6-4C3D-A383-1D215EEA494A}" sibTransId="{1D62813F-3ED5-4F11-9719-76AABC857CE2}"/>
    <dgm:cxn modelId="{37E21CD7-C987-425B-A1DE-2650FB4B8C15}" srcId="{BCBF493A-FAD4-4044-94D7-24BCD78660FD}" destId="{F6CA9D2A-F621-490F-A76B-771A36223D07}" srcOrd="3" destOrd="0" parTransId="{D598DB34-62DE-4B99-B393-F049E6286F0C}" sibTransId="{4D6659A9-88FB-424B-AA08-FF3771253526}"/>
    <dgm:cxn modelId="{FE0B6ED7-81AD-4A25-BBBF-342F6C0C479E}" type="presOf" srcId="{3DCEBE7C-93DF-463C-9A84-1DB495506DF0}" destId="{838EE395-513B-49B3-9667-E6B92384DD1E}" srcOrd="0" destOrd="0" presId="urn:microsoft.com/office/officeart/2005/8/layout/vList3"/>
    <dgm:cxn modelId="{C03A49FA-2CC8-4814-9F9D-D098995E8598}" srcId="{BCBF493A-FAD4-4044-94D7-24BCD78660FD}" destId="{A72AB038-8926-4B5D-B921-D6667A38CC71}" srcOrd="1" destOrd="0" parTransId="{145C07FA-B425-40BC-8757-7A3634754346}" sibTransId="{0C5A4136-E082-44C4-B856-67ADDB9FFA68}"/>
    <dgm:cxn modelId="{7842AC14-6FE4-482D-BC96-B16A7FBA7DDF}" type="presParOf" srcId="{03EBAEA1-04D3-47DB-8D13-5C132C14A4EF}" destId="{2FE8BF4D-E1D1-42AA-9221-28617949C91F}" srcOrd="0" destOrd="0" presId="urn:microsoft.com/office/officeart/2005/8/layout/vList3"/>
    <dgm:cxn modelId="{1FB50390-876A-462A-A2B4-BDE40E79BEC9}" type="presParOf" srcId="{2FE8BF4D-E1D1-42AA-9221-28617949C91F}" destId="{DA1812BF-31F1-4147-B90F-C7460494114E}" srcOrd="0" destOrd="0" presId="urn:microsoft.com/office/officeart/2005/8/layout/vList3"/>
    <dgm:cxn modelId="{5F3D0FBB-67F7-4CCD-BD92-BEF9A0C62152}" type="presParOf" srcId="{2FE8BF4D-E1D1-42AA-9221-28617949C91F}" destId="{838EE395-513B-49B3-9667-E6B92384DD1E}" srcOrd="1" destOrd="0" presId="urn:microsoft.com/office/officeart/2005/8/layout/vList3"/>
    <dgm:cxn modelId="{9ADFA559-B5C5-4050-B739-494877203848}" type="presParOf" srcId="{03EBAEA1-04D3-47DB-8D13-5C132C14A4EF}" destId="{FA4F0E44-A577-4D22-9355-634105278240}" srcOrd="1" destOrd="0" presId="urn:microsoft.com/office/officeart/2005/8/layout/vList3"/>
    <dgm:cxn modelId="{47D67B84-3F33-4DAD-888D-965DCE85D6EC}" type="presParOf" srcId="{03EBAEA1-04D3-47DB-8D13-5C132C14A4EF}" destId="{FE072335-4625-479A-B742-79862540CF3A}" srcOrd="2" destOrd="0" presId="urn:microsoft.com/office/officeart/2005/8/layout/vList3"/>
    <dgm:cxn modelId="{82C0A576-26C6-43A3-BFF1-90B313EED661}" type="presParOf" srcId="{FE072335-4625-479A-B742-79862540CF3A}" destId="{4BC686F7-27CA-4B3F-ACAD-1B8EE0AEDC3A}" srcOrd="0" destOrd="0" presId="urn:microsoft.com/office/officeart/2005/8/layout/vList3"/>
    <dgm:cxn modelId="{226E27AA-94CE-4425-A26B-A3AFBFE41639}" type="presParOf" srcId="{FE072335-4625-479A-B742-79862540CF3A}" destId="{D84F213C-99CA-49CA-8EFE-D7D7661D4683}" srcOrd="1" destOrd="0" presId="urn:microsoft.com/office/officeart/2005/8/layout/vList3"/>
    <dgm:cxn modelId="{0BFF2F87-019D-4E76-8767-2F2409E69875}" type="presParOf" srcId="{03EBAEA1-04D3-47DB-8D13-5C132C14A4EF}" destId="{3DC95D82-2E60-421F-A5DF-0B2C27F5F318}" srcOrd="3" destOrd="0" presId="urn:microsoft.com/office/officeart/2005/8/layout/vList3"/>
    <dgm:cxn modelId="{C73106FE-BEF7-4B47-8556-7E38D2990F62}" type="presParOf" srcId="{03EBAEA1-04D3-47DB-8D13-5C132C14A4EF}" destId="{979ADA1E-61DD-4BB7-8D09-CD8BB2534D71}" srcOrd="4" destOrd="0" presId="urn:microsoft.com/office/officeart/2005/8/layout/vList3"/>
    <dgm:cxn modelId="{54D4BD64-4161-43FB-97AA-64B07CDCB497}" type="presParOf" srcId="{979ADA1E-61DD-4BB7-8D09-CD8BB2534D71}" destId="{8D9F20DF-B457-4E50-A175-4FEAF56C3ABB}" srcOrd="0" destOrd="0" presId="urn:microsoft.com/office/officeart/2005/8/layout/vList3"/>
    <dgm:cxn modelId="{A0D79880-C415-4CC7-909D-56539B0C3F6D}" type="presParOf" srcId="{979ADA1E-61DD-4BB7-8D09-CD8BB2534D71}" destId="{0F6E766C-C541-428F-8CF3-0A44AB03CDE0}" srcOrd="1" destOrd="0" presId="urn:microsoft.com/office/officeart/2005/8/layout/vList3"/>
    <dgm:cxn modelId="{07D6A124-F90B-4459-9CA3-E219B617FB11}" type="presParOf" srcId="{03EBAEA1-04D3-47DB-8D13-5C132C14A4EF}" destId="{9687F11D-7E80-4E7A-9993-D3017E8E8E7D}" srcOrd="5" destOrd="0" presId="urn:microsoft.com/office/officeart/2005/8/layout/vList3"/>
    <dgm:cxn modelId="{D43CC487-D813-42F7-B54A-6C9DF3A9081E}" type="presParOf" srcId="{03EBAEA1-04D3-47DB-8D13-5C132C14A4EF}" destId="{C40A0C03-60F7-4F6B-A7F8-671C4F48C2B9}" srcOrd="6" destOrd="0" presId="urn:microsoft.com/office/officeart/2005/8/layout/vList3"/>
    <dgm:cxn modelId="{5A104D59-D672-42E5-8AB0-2349119B4697}" type="presParOf" srcId="{C40A0C03-60F7-4F6B-A7F8-671C4F48C2B9}" destId="{D6957A9B-3736-4ADF-89A5-C05CE7574C4B}" srcOrd="0" destOrd="0" presId="urn:microsoft.com/office/officeart/2005/8/layout/vList3"/>
    <dgm:cxn modelId="{913C6833-B18C-4F2E-A547-56B3E1FA37FF}" type="presParOf" srcId="{C40A0C03-60F7-4F6B-A7F8-671C4F48C2B9}" destId="{FA8E408E-444A-4998-BF4B-1F8DAD064B57}" srcOrd="1" destOrd="0" presId="urn:microsoft.com/office/officeart/2005/8/layout/vList3"/>
    <dgm:cxn modelId="{6EB99DA8-56B2-4201-9B3E-4AAFD6AC758E}" type="presParOf" srcId="{03EBAEA1-04D3-47DB-8D13-5C132C14A4EF}" destId="{13E9B8DF-55E1-4589-B8A1-AC806C52B37C}" srcOrd="7" destOrd="0" presId="urn:microsoft.com/office/officeart/2005/8/layout/vList3"/>
    <dgm:cxn modelId="{39FBD564-6FAA-4CBB-9A9D-8A59ED0CB79F}" type="presParOf" srcId="{03EBAEA1-04D3-47DB-8D13-5C132C14A4EF}" destId="{12FAA578-A23C-4514-BBEF-68B9BF8E415F}" srcOrd="8" destOrd="0" presId="urn:microsoft.com/office/officeart/2005/8/layout/vList3"/>
    <dgm:cxn modelId="{799E78C4-A77D-4FF7-8018-A1E8A0D8E0B8}" type="presParOf" srcId="{12FAA578-A23C-4514-BBEF-68B9BF8E415F}" destId="{DDFE2D0C-71ED-4D7E-9A0F-D0C4066DFD04}" srcOrd="0" destOrd="0" presId="urn:microsoft.com/office/officeart/2005/8/layout/vList3"/>
    <dgm:cxn modelId="{D4267D2E-7E23-4ECF-9AD2-736731BEAA6E}" type="presParOf" srcId="{12FAA578-A23C-4514-BBEF-68B9BF8E415F}" destId="{56F1C275-CAE4-4257-A367-63D75BC3B512}" srcOrd="1" destOrd="0" presId="urn:microsoft.com/office/officeart/2005/8/layout/vList3"/>
    <dgm:cxn modelId="{6134BF34-C2E2-4F52-AE08-8A54484C2367}" type="presParOf" srcId="{03EBAEA1-04D3-47DB-8D13-5C132C14A4EF}" destId="{A17D67D5-AC3F-41F9-A74A-5FC3211AF5D5}" srcOrd="9" destOrd="0" presId="urn:microsoft.com/office/officeart/2005/8/layout/vList3"/>
    <dgm:cxn modelId="{27B54D10-EEB6-4899-A479-B9FFFB5B0144}" type="presParOf" srcId="{03EBAEA1-04D3-47DB-8D13-5C132C14A4EF}" destId="{B1C81746-AF9A-44D0-8886-A836D3D53098}" srcOrd="10" destOrd="0" presId="urn:microsoft.com/office/officeart/2005/8/layout/vList3"/>
    <dgm:cxn modelId="{BE449EEA-DE75-43F5-A67A-3AB962C3C142}" type="presParOf" srcId="{B1C81746-AF9A-44D0-8886-A836D3D53098}" destId="{FBBB7DF0-0CB3-4880-9AB8-F32A8264F641}" srcOrd="0" destOrd="0" presId="urn:microsoft.com/office/officeart/2005/8/layout/vList3"/>
    <dgm:cxn modelId="{38270ED0-A047-4E21-B3A6-4AB3B1A7B105}" type="presParOf" srcId="{B1C81746-AF9A-44D0-8886-A836D3D53098}" destId="{F1D39E2B-BF5D-42A2-BB38-1B41EF0A5C83}" srcOrd="1" destOrd="0" presId="urn:microsoft.com/office/officeart/2005/8/layout/vList3"/>
    <dgm:cxn modelId="{F256FB60-221D-4FD2-8659-D0D5F7177531}" type="presParOf" srcId="{03EBAEA1-04D3-47DB-8D13-5C132C14A4EF}" destId="{37F565F3-E922-4A62-A99F-C146EFC2B543}" srcOrd="11" destOrd="0" presId="urn:microsoft.com/office/officeart/2005/8/layout/vList3"/>
    <dgm:cxn modelId="{F295CF07-C40D-44B8-A15E-E9465967A93B}" type="presParOf" srcId="{03EBAEA1-04D3-47DB-8D13-5C132C14A4EF}" destId="{D0450CCC-1A00-41CD-8A26-627C1AC53DC9}" srcOrd="12" destOrd="0" presId="urn:microsoft.com/office/officeart/2005/8/layout/vList3"/>
    <dgm:cxn modelId="{9C339A8F-5297-473B-955C-E2A88BD96A40}" type="presParOf" srcId="{D0450CCC-1A00-41CD-8A26-627C1AC53DC9}" destId="{0E84413B-7915-49C3-B5D6-D7610F85CFA5}" srcOrd="0" destOrd="0" presId="urn:microsoft.com/office/officeart/2005/8/layout/vList3"/>
    <dgm:cxn modelId="{625058FE-AADC-471C-A5A1-0462AA8FCC43}" type="presParOf" srcId="{D0450CCC-1A00-41CD-8A26-627C1AC53DC9}" destId="{2ABC907E-424B-4216-BBDC-489895837E6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dirty="0">
              <a:latin typeface="Times New Roman" panose="02020603050405020304" pitchFamily="18" charset="0"/>
              <a:cs typeface="Times New Roman" panose="02020603050405020304" pitchFamily="18" charset="0"/>
            </a:rPr>
            <a:t>Contact Information</a:t>
          </a:r>
          <a:endParaRPr lang="en-US" dirty="0"/>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dirty="0">
              <a:latin typeface="Times New Roman" panose="02020603050405020304" pitchFamily="18" charset="0"/>
              <a:cs typeface="Times New Roman" panose="02020603050405020304" pitchFamily="18" charset="0"/>
            </a:rPr>
            <a:t>KDE DAC Information</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2BA9582F-E630-4595-8145-1E00018ED96D}">
      <dgm:prSet/>
      <dgm:spPr/>
      <dgm:t>
        <a:bodyPr/>
        <a:lstStyle/>
        <a:p>
          <a:r>
            <a:rPr lang="en-US">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endParaRPr lang="en-US"/>
        </a:p>
      </dgm:t>
    </dgm:pt>
    <dgm:pt modelId="{BDB5F4C3-10BF-4AD6-8A9A-9D3D0D08F25E}" type="parTrans" cxnId="{E45F129F-CA0E-4EF0-8546-2D1C5870CD3D}">
      <dgm:prSet/>
      <dgm:spPr/>
      <dgm:t>
        <a:bodyPr/>
        <a:lstStyle/>
        <a:p>
          <a:endParaRPr lang="en-US"/>
        </a:p>
      </dgm:t>
    </dgm:pt>
    <dgm:pt modelId="{52E8EA40-1E0F-4250-A7BA-3A68CA585726}" type="sibTrans" cxnId="{E45F129F-CA0E-4EF0-8546-2D1C5870CD3D}">
      <dgm:prSet/>
      <dgm:spPr/>
      <dgm:t>
        <a:bodyPr/>
        <a:lstStyle/>
        <a:p>
          <a:endParaRPr lang="en-US"/>
        </a:p>
      </dgm:t>
    </dgm:pt>
    <dgm:pt modelId="{A6F512E1-3F4D-4A01-92E4-833856B09799}">
      <dgm:prSet phldrT="[Text]"/>
      <dgm:spPr/>
      <dgm:t>
        <a:bodyPr/>
        <a:lstStyle/>
        <a:p>
          <a:r>
            <a:rPr lang="en-US">
              <a:latin typeface="Times New Roman" panose="02020603050405020304" pitchFamily="18" charset="0"/>
              <a:cs typeface="Times New Roman" panose="02020603050405020304" pitchFamily="18" charset="0"/>
            </a:rPr>
            <a:t>(502) 564-4394</a:t>
          </a:r>
          <a:endParaRPr lang="en-US"/>
        </a:p>
      </dgm:t>
    </dgm:pt>
    <dgm:pt modelId="{47253FEE-E279-4846-9EAC-5929CBAE8137}" type="parTrans" cxnId="{C45CEDFC-16BC-4A43-9EE6-F19706883AD8}">
      <dgm:prSet/>
      <dgm:spPr/>
      <dgm:t>
        <a:bodyPr/>
        <a:lstStyle/>
        <a:p>
          <a:endParaRPr lang="en-US"/>
        </a:p>
      </dgm:t>
    </dgm:pt>
    <dgm:pt modelId="{BF1C8A41-4644-471D-BA1F-39C804E0995F}" type="sibTrans" cxnId="{C45CEDFC-16BC-4A43-9EE6-F19706883AD8}">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dgm:presLayoutVars>
          <dgm:bulletEnabled val="1"/>
        </dgm:presLayoutVars>
      </dgm:prSet>
      <dgm:spPr/>
    </dgm:pt>
  </dgm:ptLst>
  <dgm:cxnLst>
    <dgm:cxn modelId="{66E4170E-2115-4B7E-85F8-E40914A0580A}" type="presOf" srcId="{A6F512E1-3F4D-4A01-92E4-833856B09799}" destId="{EFC5904C-6172-4D21-AA6F-0A027056D3ED}" srcOrd="0" destOrd="2"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C5EB4443-1512-48F1-A0B6-9D6B749B867D}" type="presOf" srcId="{1A60FDE9-8FDD-4F95-8761-9B8568EA05DF}" destId="{35A981A8-FE84-42A3-97F8-AEB93B8A75BE}" srcOrd="0" destOrd="0" presId="urn:microsoft.com/office/officeart/2005/8/layout/list1"/>
    <dgm:cxn modelId="{D0D23471-B52A-4BF2-A02A-B02B232CE183}" type="presOf" srcId="{1A60FDE9-8FDD-4F95-8761-9B8568EA05DF}" destId="{582781B1-11A1-43EE-AABF-775ACAB37D1D}" srcOrd="1" destOrd="0" presId="urn:microsoft.com/office/officeart/2005/8/layout/list1"/>
    <dgm:cxn modelId="{FE63E579-0B90-499C-9B93-2C7DE11B5BE8}" type="presOf" srcId="{2BA9582F-E630-4595-8145-1E00018ED96D}" destId="{EFC5904C-6172-4D21-AA6F-0A027056D3ED}" srcOrd="0" destOrd="1" presId="urn:microsoft.com/office/officeart/2005/8/layout/list1"/>
    <dgm:cxn modelId="{3CF8F28B-CC6F-498D-ABFA-B26DAC3F53D8}" type="presOf" srcId="{72F61F39-30A0-499F-8706-760CC6A7C0D7}" destId="{EFC5904C-6172-4D21-AA6F-0A027056D3ED}" srcOrd="0" destOrd="0" presId="urn:microsoft.com/office/officeart/2005/8/layout/list1"/>
    <dgm:cxn modelId="{3377A197-9616-49CB-A7A9-7F7740E243DA}" srcId="{1B2CDB05-86C6-4E3F-8115-B237F44B6524}" destId="{1A60FDE9-8FDD-4F95-8761-9B8568EA05DF}" srcOrd="0" destOrd="0" parTransId="{0EA27716-065F-4EC5-BBAA-E844C0E66BF7}" sibTransId="{F982082A-35F6-4E4D-B386-9B512221BAE4}"/>
    <dgm:cxn modelId="{E45F129F-CA0E-4EF0-8546-2D1C5870CD3D}" srcId="{1A60FDE9-8FDD-4F95-8761-9B8568EA05DF}" destId="{2BA9582F-E630-4595-8145-1E00018ED96D}" srcOrd="1" destOrd="0" parTransId="{BDB5F4C3-10BF-4AD6-8A9A-9D3D0D08F25E}" sibTransId="{52E8EA40-1E0F-4250-A7BA-3A68CA585726}"/>
    <dgm:cxn modelId="{2C934FA4-475D-4C82-ADBB-74828992A638}" type="presOf" srcId="{1B2CDB05-86C6-4E3F-8115-B237F44B6524}" destId="{DEB62E53-5A95-4A43-B264-D6BCB375193B}" srcOrd="0" destOrd="0" presId="urn:microsoft.com/office/officeart/2005/8/layout/list1"/>
    <dgm:cxn modelId="{C45CEDFC-16BC-4A43-9EE6-F19706883AD8}" srcId="{1A60FDE9-8FDD-4F95-8761-9B8568EA05DF}" destId="{A6F512E1-3F4D-4A01-92E4-833856B09799}" srcOrd="2" destOrd="0" parTransId="{47253FEE-E279-4846-9EAC-5929CBAE8137}" sibTransId="{BF1C8A41-4644-471D-BA1F-39C804E0995F}"/>
    <dgm:cxn modelId="{E2AF0D19-D420-4BFD-AE8F-29C3AAFD2661}" type="presParOf" srcId="{DEB62E53-5A95-4A43-B264-D6BCB375193B}" destId="{886C2857-E126-4BF5-BA53-008BA5B0817D}" srcOrd="0" destOrd="0" presId="urn:microsoft.com/office/officeart/2005/8/layout/list1"/>
    <dgm:cxn modelId="{96CAB403-723A-4320-BA7D-BB82C7BE38A5}" type="presParOf" srcId="{886C2857-E126-4BF5-BA53-008BA5B0817D}" destId="{35A981A8-FE84-42A3-97F8-AEB93B8A75BE}" srcOrd="0" destOrd="0" presId="urn:microsoft.com/office/officeart/2005/8/layout/list1"/>
    <dgm:cxn modelId="{6EC43E5B-FDCB-44FB-8478-C5CBED8FC0CE}" type="presParOf" srcId="{886C2857-E126-4BF5-BA53-008BA5B0817D}" destId="{582781B1-11A1-43EE-AABF-775ACAB37D1D}" srcOrd="1" destOrd="0" presId="urn:microsoft.com/office/officeart/2005/8/layout/list1"/>
    <dgm:cxn modelId="{C320AEF0-4B4C-4593-8729-7C021F696170}" type="presParOf" srcId="{DEB62E53-5A95-4A43-B264-D6BCB375193B}" destId="{F5ACB861-CC0D-497A-AF35-30750F8AE795}" srcOrd="1" destOrd="0" presId="urn:microsoft.com/office/officeart/2005/8/layout/list1"/>
    <dgm:cxn modelId="{B9C128A1-C896-446A-B8C3-A1307AFF9157}"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395-513B-49B3-9667-E6B92384DD1E}">
      <dsp:nvSpPr>
        <dsp:cNvPr id="0" name=""/>
        <dsp:cNvSpPr/>
      </dsp:nvSpPr>
      <dsp:spPr>
        <a:xfrm rot="10800000">
          <a:off x="1788448" y="2939"/>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Module 1 – Inclusion </a:t>
          </a:r>
        </a:p>
      </dsp:txBody>
      <dsp:txXfrm rot="10800000">
        <a:off x="1927012" y="2939"/>
        <a:ext cx="6411723" cy="554258"/>
      </dsp:txXfrm>
    </dsp:sp>
    <dsp:sp modelId="{DA1812BF-31F1-4147-B90F-C7460494114E}">
      <dsp:nvSpPr>
        <dsp:cNvPr id="0" name=""/>
        <dsp:cNvSpPr/>
      </dsp:nvSpPr>
      <dsp:spPr>
        <a:xfrm>
          <a:off x="1511319" y="2939"/>
          <a:ext cx="554258" cy="55425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84F213C-99CA-49CA-8EFE-D7D7661D4683}">
      <dsp:nvSpPr>
        <dsp:cNvPr id="0" name=""/>
        <dsp:cNvSpPr/>
      </dsp:nvSpPr>
      <dsp:spPr>
        <a:xfrm rot="10800000">
          <a:off x="1788448" y="722648"/>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2 – General Conditions </a:t>
          </a:r>
        </a:p>
      </dsp:txBody>
      <dsp:txXfrm rot="10800000">
        <a:off x="1927012" y="722648"/>
        <a:ext cx="6411723" cy="554258"/>
      </dsp:txXfrm>
    </dsp:sp>
    <dsp:sp modelId="{4BC686F7-27CA-4B3F-ACAD-1B8EE0AEDC3A}">
      <dsp:nvSpPr>
        <dsp:cNvPr id="0" name=""/>
        <dsp:cNvSpPr/>
      </dsp:nvSpPr>
      <dsp:spPr>
        <a:xfrm>
          <a:off x="1511319" y="722648"/>
          <a:ext cx="554258" cy="554258"/>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F6E766C-C541-428F-8CF3-0A44AB03CDE0}">
      <dsp:nvSpPr>
        <dsp:cNvPr id="0" name=""/>
        <dsp:cNvSpPr/>
      </dsp:nvSpPr>
      <dsp:spPr>
        <a:xfrm rot="10800000">
          <a:off x="1788448" y="1442356"/>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3 – Section Specifics</a:t>
          </a:r>
        </a:p>
      </dsp:txBody>
      <dsp:txXfrm rot="10800000">
        <a:off x="1927012" y="1442356"/>
        <a:ext cx="6411723" cy="554258"/>
      </dsp:txXfrm>
    </dsp:sp>
    <dsp:sp modelId="{8D9F20DF-B457-4E50-A175-4FEAF56C3ABB}">
      <dsp:nvSpPr>
        <dsp:cNvPr id="0" name=""/>
        <dsp:cNvSpPr/>
      </dsp:nvSpPr>
      <dsp:spPr>
        <a:xfrm>
          <a:off x="1511319" y="1442356"/>
          <a:ext cx="554258" cy="55425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A8E408E-444A-4998-BF4B-1F8DAD064B57}">
      <dsp:nvSpPr>
        <dsp:cNvPr id="0" name=""/>
        <dsp:cNvSpPr/>
      </dsp:nvSpPr>
      <dsp:spPr>
        <a:xfrm rot="10800000">
          <a:off x="1788448" y="2162064"/>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4 – Accommodations Environment</a:t>
          </a:r>
        </a:p>
      </dsp:txBody>
      <dsp:txXfrm rot="10800000">
        <a:off x="1927012" y="2162064"/>
        <a:ext cx="6411723" cy="554258"/>
      </dsp:txXfrm>
    </dsp:sp>
    <dsp:sp modelId="{D6957A9B-3736-4ADF-89A5-C05CE7574C4B}">
      <dsp:nvSpPr>
        <dsp:cNvPr id="0" name=""/>
        <dsp:cNvSpPr/>
      </dsp:nvSpPr>
      <dsp:spPr>
        <a:xfrm>
          <a:off x="1511319" y="2162064"/>
          <a:ext cx="554258" cy="554258"/>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6F1C275-CAE4-4257-A367-63D75BC3B512}">
      <dsp:nvSpPr>
        <dsp:cNvPr id="0" name=""/>
        <dsp:cNvSpPr/>
      </dsp:nvSpPr>
      <dsp:spPr>
        <a:xfrm rot="10800000">
          <a:off x="1788448" y="2881772"/>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5 – Technology and Manipulatives</a:t>
          </a:r>
        </a:p>
      </dsp:txBody>
      <dsp:txXfrm rot="10800000">
        <a:off x="1927012" y="2881772"/>
        <a:ext cx="6411723" cy="554258"/>
      </dsp:txXfrm>
    </dsp:sp>
    <dsp:sp modelId="{DDFE2D0C-71ED-4D7E-9A0F-D0C4066DFD04}">
      <dsp:nvSpPr>
        <dsp:cNvPr id="0" name=""/>
        <dsp:cNvSpPr/>
      </dsp:nvSpPr>
      <dsp:spPr>
        <a:xfrm>
          <a:off x="1511319" y="2881772"/>
          <a:ext cx="554258" cy="554258"/>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1D39E2B-BF5D-42A2-BB38-1B41EF0A5C83}">
      <dsp:nvSpPr>
        <dsp:cNvPr id="0" name=""/>
        <dsp:cNvSpPr/>
      </dsp:nvSpPr>
      <dsp:spPr>
        <a:xfrm rot="10800000">
          <a:off x="1788448" y="3601480"/>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6 – Readers and Scribes</a:t>
          </a:r>
        </a:p>
      </dsp:txBody>
      <dsp:txXfrm rot="10800000">
        <a:off x="1927012" y="3601480"/>
        <a:ext cx="6411723" cy="554258"/>
      </dsp:txXfrm>
    </dsp:sp>
    <dsp:sp modelId="{FBBB7DF0-0CB3-4880-9AB8-F32A8264F641}">
      <dsp:nvSpPr>
        <dsp:cNvPr id="0" name=""/>
        <dsp:cNvSpPr/>
      </dsp:nvSpPr>
      <dsp:spPr>
        <a:xfrm>
          <a:off x="1511319" y="3601480"/>
          <a:ext cx="554258" cy="554258"/>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ABC907E-424B-4216-BBDC-489895837E62}">
      <dsp:nvSpPr>
        <dsp:cNvPr id="0" name=""/>
        <dsp:cNvSpPr/>
      </dsp:nvSpPr>
      <dsp:spPr>
        <a:xfrm rot="10800000">
          <a:off x="1788448" y="4321189"/>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7 – Accommodations Breakdown</a:t>
          </a:r>
        </a:p>
      </dsp:txBody>
      <dsp:txXfrm rot="10800000">
        <a:off x="1927012" y="4321189"/>
        <a:ext cx="6411723" cy="554258"/>
      </dsp:txXfrm>
    </dsp:sp>
    <dsp:sp modelId="{0E84413B-7915-49C3-B5D6-D7610F85CFA5}">
      <dsp:nvSpPr>
        <dsp:cNvPr id="0" name=""/>
        <dsp:cNvSpPr/>
      </dsp:nvSpPr>
      <dsp:spPr>
        <a:xfrm>
          <a:off x="1511319" y="4321189"/>
          <a:ext cx="554258" cy="554258"/>
        </a:xfrm>
        <a:prstGeom prst="ellipse">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672575"/>
          <a:ext cx="7752799" cy="326025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1703" tIns="937260" rIns="601703" bIns="320040" numCol="1" spcCol="1270" anchor="t" anchorCtr="0">
          <a:noAutofit/>
        </a:bodyPr>
        <a:lstStyle/>
        <a:p>
          <a:pPr marL="285750" lvl="1" indent="-285750" algn="l" defTabSz="2000250">
            <a:lnSpc>
              <a:spcPct val="90000"/>
            </a:lnSpc>
            <a:spcBef>
              <a:spcPct val="0"/>
            </a:spcBef>
            <a:spcAft>
              <a:spcPct val="15000"/>
            </a:spcAft>
            <a:buChar char="•"/>
          </a:pPr>
          <a:r>
            <a:rPr lang="en-US" sz="4500" kern="1200" dirty="0">
              <a:latin typeface="Times New Roman" panose="02020603050405020304" pitchFamily="18" charset="0"/>
              <a:cs typeface="Times New Roman" panose="02020603050405020304" pitchFamily="18" charset="0"/>
            </a:rPr>
            <a:t>KDE DAC Information</a:t>
          </a:r>
        </a:p>
        <a:p>
          <a:pPr marL="285750" lvl="1" indent="-285750" algn="l" defTabSz="2000250">
            <a:lnSpc>
              <a:spcPct val="90000"/>
            </a:lnSpc>
            <a:spcBef>
              <a:spcPct val="0"/>
            </a:spcBef>
            <a:spcAft>
              <a:spcPct val="15000"/>
            </a:spcAft>
            <a:buChar char="•"/>
          </a:pPr>
          <a:r>
            <a:rPr lang="en-US" sz="4500" kern="1200">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endParaRPr lang="en-US" sz="4500" kern="1200"/>
        </a:p>
        <a:p>
          <a:pPr marL="285750" lvl="1" indent="-285750" algn="l" defTabSz="2000250">
            <a:lnSpc>
              <a:spcPct val="90000"/>
            </a:lnSpc>
            <a:spcBef>
              <a:spcPct val="0"/>
            </a:spcBef>
            <a:spcAft>
              <a:spcPct val="15000"/>
            </a:spcAft>
            <a:buChar char="•"/>
          </a:pPr>
          <a:r>
            <a:rPr lang="en-US" sz="4500" kern="1200">
              <a:latin typeface="Times New Roman" panose="02020603050405020304" pitchFamily="18" charset="0"/>
              <a:cs typeface="Times New Roman" panose="02020603050405020304" pitchFamily="18" charset="0"/>
            </a:rPr>
            <a:t>(502) 564-4394</a:t>
          </a:r>
          <a:endParaRPr lang="en-US" sz="4500" kern="1200"/>
        </a:p>
      </dsp:txBody>
      <dsp:txXfrm>
        <a:off x="0" y="672575"/>
        <a:ext cx="7752799" cy="3260250"/>
      </dsp:txXfrm>
    </dsp:sp>
    <dsp:sp modelId="{582781B1-11A1-43EE-AABF-775ACAB37D1D}">
      <dsp:nvSpPr>
        <dsp:cNvPr id="0" name=""/>
        <dsp:cNvSpPr/>
      </dsp:nvSpPr>
      <dsp:spPr>
        <a:xfrm>
          <a:off x="387639" y="8375"/>
          <a:ext cx="5426959" cy="13284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126" tIns="0" rIns="205126" bIns="0" numCol="1" spcCol="1270" anchor="ctr" anchorCtr="0">
          <a:noAutofit/>
        </a:bodyPr>
        <a:lstStyle/>
        <a:p>
          <a:pPr marL="0" lvl="0" indent="0" algn="l" defTabSz="2000250">
            <a:lnSpc>
              <a:spcPct val="90000"/>
            </a:lnSpc>
            <a:spcBef>
              <a:spcPct val="0"/>
            </a:spcBef>
            <a:spcAft>
              <a:spcPct val="35000"/>
            </a:spcAft>
            <a:buNone/>
          </a:pPr>
          <a:r>
            <a:rPr lang="en-US" sz="4500" kern="1200" dirty="0">
              <a:latin typeface="Times New Roman" panose="02020603050405020304" pitchFamily="18" charset="0"/>
              <a:cs typeface="Times New Roman" panose="02020603050405020304" pitchFamily="18" charset="0"/>
            </a:rPr>
            <a:t>Contact Information</a:t>
          </a:r>
          <a:endParaRPr lang="en-US" sz="4500" kern="1200" dirty="0"/>
        </a:p>
      </dsp:txBody>
      <dsp:txXfrm>
        <a:off x="452486" y="73222"/>
        <a:ext cx="5297265" cy="119870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4BDFD-2EC7-403C-985C-D28230DB5D9A}"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B2950-0FB8-45F4-84A0-796D3193F924}" type="slidenum">
              <a:rPr lang="en-US" smtClean="0"/>
              <a:t>‹#›</a:t>
            </a:fld>
            <a:endParaRPr lang="en-US"/>
          </a:p>
        </p:txBody>
      </p:sp>
    </p:spTree>
    <p:extLst>
      <p:ext uri="{BB962C8B-B14F-4D97-AF65-F5344CB8AC3E}">
        <p14:creationId xmlns:p14="http://schemas.microsoft.com/office/powerpoint/2010/main" val="132748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my name is [Insert Name], a program consultant in the Office of Assessment and Accountability.  Welcome to the Inclusions of Special Populations Training 703 KAR 5-Colon-070. This is module 1 of 7 that make up this training series.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This training must be completed prior to providing accommodations for any state-required assessments. Please ensure to review all seven modules for the complete training.</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25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you have any questions about anything we discussed, please feel free to contact our office by emailing dacinfo@education.ky.gov or by calling 502-564-4394.</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58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The first module represents inclusion. Inclusion means to do just as it sounds, to include. Inclusion provides equal access to opportunities and resources and makes sure conditions are in place for each person to reach their full potential.   In this part of the training, we will look at students who are included in state assessments, those who are not, and the definition of accommodations. The last area we will dive into is the three options for participation in a state assessment.</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12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The first thing I want to direct your attention to on this slide is the arrow at the top of the page. The arrow reflects the location this information is found in the actual regulation document. </a:t>
            </a:r>
            <a:r>
              <a:rPr lang="en-US"/>
              <a:t> Even though this training provides an in-depth look at all parts of the Inclusion of Special Populations regulation, it does not give every detail like the actual regulation. If you need to know more, go to the regulation and look for the page number.</a:t>
            </a:r>
          </a:p>
          <a:p>
            <a:pPr>
              <a:defRPr/>
            </a:pPr>
            <a:r>
              <a:rPr lang="en-US"/>
              <a:t>There are 6 sections covered in this regulation. Every section represents a different student group and the services they are eligible to receive under specific conditions. The sections represented include:</a:t>
            </a:r>
            <a:endParaRPr lang="en-US">
              <a:cs typeface="Calibri" panose="020F0502020204030204"/>
            </a:endParaRPr>
          </a:p>
          <a:p>
            <a:pPr marL="285750" indent="-285750">
              <a:buFont typeface="Arial"/>
              <a:buChar char="•"/>
            </a:pPr>
            <a:r>
              <a:rPr lang="en-US" sz="1200" kern="1200">
                <a:solidFill>
                  <a:schemeClr val="tx1"/>
                </a:solidFill>
                <a:effectLst/>
                <a:latin typeface="+mn-lt"/>
                <a:ea typeface="+mn-ea"/>
                <a:cs typeface="+mn-cs"/>
              </a:rPr>
              <a:t>Students with </a:t>
            </a:r>
            <a:r>
              <a:rPr lang="en-US"/>
              <a:t>IEP's</a:t>
            </a:r>
            <a:endParaRPr lang="en-US" sz="1200" kern="1200">
              <a:solidFill>
                <a:schemeClr val="tx1"/>
              </a:solidFill>
              <a:effectLst/>
              <a:latin typeface="+mn-lt"/>
              <a:cs typeface="Calibri"/>
            </a:endParaRPr>
          </a:p>
          <a:p>
            <a:pPr marL="285750" indent="-285750">
              <a:buFont typeface="Arial" panose="020B0604020202020204" pitchFamily="34" charset="0"/>
              <a:buChar char="•"/>
            </a:pPr>
            <a:r>
              <a:rPr lang="en-US" sz="1200" kern="1200">
                <a:solidFill>
                  <a:schemeClr val="tx1"/>
                </a:solidFill>
                <a:effectLst/>
                <a:latin typeface="+mn-lt"/>
                <a:ea typeface="+mn-ea"/>
                <a:cs typeface="+mn-cs"/>
              </a:rPr>
              <a:t>Students who</a:t>
            </a:r>
            <a:r>
              <a:rPr lang="en-US"/>
              <a:t> speak English as</a:t>
            </a:r>
            <a:r>
              <a:rPr lang="en-US" sz="1200" kern="1200">
                <a:solidFill>
                  <a:schemeClr val="tx1"/>
                </a:solidFill>
                <a:effectLst/>
                <a:latin typeface="+mn-lt"/>
                <a:ea typeface="+mn-ea"/>
                <a:cs typeface="+mn-cs"/>
              </a:rPr>
              <a:t> </a:t>
            </a:r>
            <a:r>
              <a:rPr lang="en-US"/>
              <a:t>a second language/ may have specific access to a Program Service Plan and some may also require an IEP as well. </a:t>
            </a:r>
            <a:endParaRPr lang="en-US" sz="1200" kern="1200">
              <a:solidFill>
                <a:schemeClr val="tx1"/>
              </a:solidFill>
              <a:effectLst/>
              <a:latin typeface="+mn-lt"/>
              <a:cs typeface="Calibri"/>
            </a:endParaRPr>
          </a:p>
          <a:p>
            <a:pPr marL="285750" indent="-285750">
              <a:buFont typeface="Arial" panose="020B0604020202020204" pitchFamily="34" charset="0"/>
              <a:buChar char="•"/>
            </a:pPr>
            <a:r>
              <a:rPr lang="en-US"/>
              <a:t>Students who have a 504 plan or a medical emergency occurs and an accommodation is necessary.</a:t>
            </a:r>
            <a:endParaRPr lang="en-US">
              <a:cs typeface="Calibri"/>
            </a:endParaRPr>
          </a:p>
          <a:p>
            <a:pPr marL="285750" indent="-285750">
              <a:buFont typeface="Arial" panose="020B0604020202020204" pitchFamily="34" charset="0"/>
              <a:buChar char="•"/>
            </a:pPr>
            <a:r>
              <a:rPr lang="en-US">
                <a:cs typeface="Calibri"/>
              </a:rPr>
              <a:t>Students who are in an alternative or state agency setting.</a:t>
            </a:r>
            <a:endParaRPr lang="en-US"/>
          </a:p>
          <a:p>
            <a:pPr marL="285750" lvl="0" indent="-285750">
              <a:buFont typeface="Arial" panose="020B0604020202020204" pitchFamily="34" charset="0"/>
              <a:buChar char="•"/>
            </a:pPr>
            <a:r>
              <a:rPr lang="en-US" sz="1200" kern="1200">
                <a:solidFill>
                  <a:schemeClr val="tx1"/>
                </a:solidFill>
                <a:effectLst/>
                <a:latin typeface="+mn-lt"/>
                <a:ea typeface="+mn-ea"/>
                <a:cs typeface="+mn-cs"/>
              </a:rPr>
              <a:t>Students who receive instruction in home/hospital settings</a:t>
            </a:r>
            <a:r>
              <a:rPr lang="en-US"/>
              <a:t>.</a:t>
            </a:r>
            <a:endParaRPr lang="en-US" sz="1200" kern="1200">
              <a:solidFill>
                <a:schemeClr val="tx1"/>
              </a:solidFill>
              <a:effectLst/>
              <a:latin typeface="+mn-lt"/>
              <a:cs typeface="Calibri"/>
            </a:endParaRPr>
          </a:p>
          <a:p>
            <a:pPr marL="285750" indent="-285750">
              <a:buFont typeface="Arial" panose="020B0604020202020204" pitchFamily="34" charset="0"/>
              <a:buChar char="•"/>
            </a:pPr>
            <a:r>
              <a:rPr lang="en-US">
                <a:cs typeface="Calibri"/>
              </a:rPr>
              <a:t>Students who participate in the Kentucky Alternate Assessment.</a:t>
            </a:r>
            <a:r>
              <a:rPr lang="en-US"/>
              <a:t> </a:t>
            </a:r>
            <a:r>
              <a:rPr lang="en-US" baseline="-25000"/>
              <a:t> </a:t>
            </a:r>
            <a:endParaRPr lang="en-US" sz="1200" kern="1200">
              <a:solidFill>
                <a:schemeClr val="tx1"/>
              </a:solidFill>
              <a:effectLst/>
              <a:latin typeface="+mn-lt"/>
              <a:cs typeface="Calibri" panose="020F0502020204030204"/>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876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baseline="0">
                <a:cs typeface="Calibri"/>
              </a:rPr>
              <a:t>Most all students are covered in this regulation in some way. However, there are some groups of students that this regulation does not represent. Those are students who may age out at 21 years of age or older</a:t>
            </a:r>
            <a:r>
              <a:rPr lang="en-US" altLang="en-US">
                <a:cs typeface="Calibri"/>
              </a:rPr>
              <a:t> or are students </a:t>
            </a:r>
            <a:r>
              <a:rPr lang="en-US" altLang="en-US" sz="1200" baseline="0">
                <a:cs typeface="Calibri"/>
              </a:rPr>
              <a:t>who are considered part time students and may be enrolled in a Kentucky Public School 6 hours or less per day. The last group would be students who are enrolled in a General Education Program or GED that is not part of a Kentucky Public School system.</a:t>
            </a:r>
            <a:r>
              <a:rPr lang="en-US" altLang="en-US">
                <a:cs typeface="Calibri"/>
              </a:rPr>
              <a:t> </a:t>
            </a:r>
            <a:endParaRPr lang="en-US" altLang="en-US" sz="1200" baseline="0">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060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a:cs typeface="Calibri"/>
              </a:rPr>
              <a:t>The</a:t>
            </a:r>
            <a:r>
              <a:rPr lang="en-US" sz="2800" baseline="0">
                <a:cs typeface="Calibri"/>
              </a:rPr>
              <a:t> definition of </a:t>
            </a:r>
            <a:r>
              <a:rPr lang="en-US" sz="2800">
                <a:cs typeface="Calibri"/>
              </a:rPr>
              <a:t>accommodations</a:t>
            </a:r>
            <a:r>
              <a:rPr lang="en-US" sz="2800" baseline="0">
                <a:cs typeface="Calibri"/>
              </a:rPr>
              <a:t> as they relate to state assessments</a:t>
            </a:r>
            <a:r>
              <a:rPr lang="en-US" sz="2800"/>
              <a:t> is to provide support to students during instruction and assist in student demonstration of skill and content achievement during assessments. It should be noted that accommodations may look different between instruction and assessment. </a:t>
            </a:r>
            <a:r>
              <a:rPr lang="en-US" sz="2800" b="0"/>
              <a:t>We will discuss accommodations that relate to state assessments.</a:t>
            </a:r>
            <a:r>
              <a:rPr lang="en-US" b="0"/>
              <a:t> </a:t>
            </a:r>
            <a:endParaRPr lang="en-US" b="0" baseline="0">
              <a:cs typeface="Calibri"/>
            </a:endParaRPr>
          </a:p>
          <a:p>
            <a:endParaRPr lang="en-US" sz="2800" baseline="-25000">
              <a:cs typeface="Calibri"/>
            </a:endParaRPr>
          </a:p>
          <a:p>
            <a:r>
              <a:rPr lang="en-US" sz="1200"/>
              <a:t>Accommodations provide support but do not reduce learning expectations.</a:t>
            </a:r>
            <a:r>
              <a:rPr lang="en-US"/>
              <a:t> </a:t>
            </a:r>
            <a:r>
              <a:rPr lang="en-US" sz="1200"/>
              <a:t>Accommodations are individualized and specifically designed to aid learning</a:t>
            </a:r>
            <a:r>
              <a:rPr lang="en-US"/>
              <a:t>. Not all accommodations can be faded over time because not all students will be able to move toward greater independence due to the nature of the disability.  An accommodation should never be provided as a means to give a student an unfair advantage over their peers or take something away. It is meant to provide the same level of opportunity as everyone else; to include in the same manner. </a:t>
            </a:r>
            <a:endParaRPr lang="en-US" sz="1200" baseline="-25000">
              <a:cs typeface="Calibri"/>
            </a:endParaRPr>
          </a:p>
          <a:p>
            <a:pPr marL="0" indent="0">
              <a:buNone/>
            </a:pPr>
            <a:endParaRPr lang="en-US" sz="1200"/>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71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 student’s IEP team or Admissions and Release Committee (ARC) must meet annually to determine a </a:t>
            </a:r>
            <a:r>
              <a:rPr lang="en-US" b="0">
                <a:highlight>
                  <a:srgbClr val="FFFF00"/>
                </a:highlight>
              </a:rPr>
              <a:t>student’s</a:t>
            </a:r>
            <a:r>
              <a:rPr lang="en-US"/>
              <a:t> least restrictive environment and learning plan. The team will use data driven results, observations, formative and summative assessment as well as other determining factors to place a student and determine accommodations for state assessments. </a:t>
            </a:r>
          </a:p>
          <a:p>
            <a:pPr>
              <a:defRPr/>
            </a:pPr>
            <a:endParaRPr lang="en-US"/>
          </a:p>
          <a:p>
            <a:pPr>
              <a:defRPr/>
            </a:pPr>
            <a:r>
              <a:rPr lang="en-US"/>
              <a:t>There are 3 options for inclusion in a state assessment. They are with no accommodations, which means an accommodation is not needed or</a:t>
            </a:r>
            <a:r>
              <a:rPr lang="en-US" b="1"/>
              <a:t> </a:t>
            </a:r>
            <a:r>
              <a:rPr lang="en-US" b="0"/>
              <a:t>the student </a:t>
            </a:r>
            <a:r>
              <a:rPr lang="en-US"/>
              <a:t>is not eligible at the time of testing. Those with accommodations mean that the ARC or IEP team have met and developed the annual plan to include those accommodations types permitted for the student to utilize on the state assessment. The last option is Alternate Assessment, which means even with access to the necessary accommodations, the student is still unable to access the general curriculum in a manner equivalent to their peers. The ARC or IEP team would then complete the Participation Guidelines for the Kentucky Alternate Assessment and revisit their eligibility for that participation level on a year-to-year basis.</a:t>
            </a:r>
            <a:endParaRPr lang="en-US">
              <a:cs typeface="Calibri" panose="020F0502020204030204"/>
            </a:endParaRPr>
          </a:p>
          <a:p>
            <a:endParaRPr lang="en-US"/>
          </a:p>
          <a:p>
            <a:r>
              <a:rPr lang="en-US"/>
              <a:t>A student’s ARC is responsible for determining which accommodations, if any, are necessary to provide individualized supports.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387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This is one of six slides in this training that has been designed to highlight specific ways to try and reduce an allegation when administering a state assessment. These slides do not eliminate the chance for an allegation to occur, but the purpose behind them are to spotlight areas that the Office of Assessment and Accountability along with the Office of Legal Services/Allegation Investigators might see on a regular basis.</a:t>
            </a:r>
          </a:p>
          <a:p>
            <a:pPr>
              <a:defRPr/>
            </a:pPr>
            <a:endParaRPr lang="en-US">
              <a:cs typeface="Calibri"/>
            </a:endParaRPr>
          </a:p>
          <a:p>
            <a:pPr>
              <a:defRPr/>
            </a:pPr>
            <a:r>
              <a:rPr lang="en-US">
                <a:cs typeface="Calibri"/>
              </a:rPr>
              <a:t>The first Allegation Prevention/Best Practice tip is to always make sure students who receive accommodation with an IEP, 504 or Program Service Plan have access to said accommodation routinely during instruction. If a plan changes near a testing window, there should be documentation to support the change. If the accommodation has been on a plan for an entire school year, it should be made available to the student during that time as well. The team monitoring the plan should be reviewing accommodations regularly to make sure they are appropriate and necessary for  inclusion.</a:t>
            </a:r>
          </a:p>
          <a:p>
            <a:pPr>
              <a:defRPr/>
            </a:pPr>
            <a:endParaRPr lang="en-US">
              <a:cs typeface="Calibri"/>
            </a:endParaRPr>
          </a:p>
          <a:p>
            <a:pPr>
              <a:defRPr/>
            </a:pPr>
            <a:r>
              <a:rPr lang="en-US">
                <a:cs typeface="Calibri"/>
              </a:rPr>
              <a:t>The plan must be current (up to date) and a very important area we often see is that a</a:t>
            </a:r>
            <a:r>
              <a:rPr lang="en-US" sz="1200" kern="1200">
                <a:solidFill>
                  <a:schemeClr val="tx1"/>
                </a:solidFill>
                <a:effectLst/>
                <a:latin typeface="+mn-lt"/>
                <a:ea typeface="+mn-ea"/>
                <a:cs typeface="+mn-cs"/>
              </a:rPr>
              <a:t>ny information pulled from IC to create a roster for SDRR may not pull a student if the plan is unlocked.</a:t>
            </a:r>
            <a:r>
              <a:rPr lang="en-US">
                <a:cs typeface="Calibri"/>
              </a:rPr>
              <a:t> </a:t>
            </a:r>
            <a:r>
              <a:rPr lang="en-US"/>
              <a:t>If someone does not work with a student on a day-to-day basis, they may not recognize that the student is missing from a roster and in turn, will not provide the appropriate accommodations. This leads to an allegation.</a:t>
            </a:r>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593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a:cs typeface="Calibri" panose="020F0502020204030204"/>
              </a:rPr>
              <a:t>This is the first "Check for Understanding" in this training. There are 7 total throughout and are provided to share the information that has been represented in the section of information leading up to the check:</a:t>
            </a:r>
          </a:p>
          <a:p>
            <a:pPr>
              <a:spcBef>
                <a:spcPct val="0"/>
              </a:spcBef>
            </a:pPr>
            <a:endParaRPr lang="en-US" altLang="en-US">
              <a:cs typeface="Calibri" panose="020F0502020204030204"/>
            </a:endParaRPr>
          </a:p>
          <a:p>
            <a:pPr>
              <a:spcBef>
                <a:spcPct val="0"/>
              </a:spcBef>
            </a:pPr>
            <a:r>
              <a:rPr lang="en-US" altLang="en-US">
                <a:cs typeface="Calibri" panose="020F0502020204030204"/>
              </a:rPr>
              <a:t>Question 1 reads: </a:t>
            </a:r>
            <a:r>
              <a:rPr lang="en-US"/>
              <a:t> All special populations are included in the state-required Assessment and Accountability programs. True or False? The answer is True.</a:t>
            </a:r>
            <a:endParaRPr lang="en-US">
              <a:cs typeface="Calibri"/>
            </a:endParaRPr>
          </a:p>
          <a:p>
            <a:pPr>
              <a:spcBef>
                <a:spcPct val="0"/>
              </a:spcBef>
            </a:pPr>
            <a:endParaRPr lang="en-US" altLang="en-US">
              <a:cs typeface="Calibri" panose="020F0502020204030204"/>
            </a:endParaRPr>
          </a:p>
          <a:p>
            <a:pPr>
              <a:spcBef>
                <a:spcPct val="0"/>
              </a:spcBef>
            </a:pPr>
            <a:r>
              <a:rPr lang="en-US" altLang="en-US">
                <a:cs typeface="Calibri" panose="020F0502020204030204"/>
              </a:rPr>
              <a:t>Question 2 asks: What is the age in Kentucky when students age out and are no longer eligible to receive services? Is it A. 19 years old, B. 25 years old, C. 21 years old or D. 23 years old? If you said C. 21 years old you answered correctly.</a:t>
            </a:r>
          </a:p>
          <a:p>
            <a:pPr>
              <a:spcBef>
                <a:spcPct val="0"/>
              </a:spcBef>
            </a:pPr>
            <a:endParaRPr lang="en-US" altLang="en-US">
              <a:cs typeface="Calibri" panose="020F0502020204030204"/>
            </a:endParaRPr>
          </a:p>
          <a:p>
            <a:pPr>
              <a:spcBef>
                <a:spcPct val="0"/>
              </a:spcBef>
            </a:pPr>
            <a:r>
              <a:rPr lang="en-US" altLang="en-US">
                <a:cs typeface="Calibri" panose="020F0502020204030204"/>
              </a:rPr>
              <a:t>Question 3 states: There is a significant difference between an accommodation and a modification. Is that true or false? If you answered true, you are correct.</a:t>
            </a:r>
          </a:p>
          <a:p>
            <a:pPr>
              <a:spcBef>
                <a:spcPct val="0"/>
              </a:spcBef>
            </a:pPr>
            <a:endParaRPr lang="en-US" altLang="en-US">
              <a:cs typeface="Calibri" panose="020F0502020204030204"/>
            </a:endParaRPr>
          </a:p>
          <a:p>
            <a:pPr>
              <a:spcBef>
                <a:spcPct val="0"/>
              </a:spcBef>
            </a:pPr>
            <a:r>
              <a:rPr lang="en-US" altLang="en-US">
                <a:cs typeface="Calibri" panose="020F0502020204030204"/>
              </a:rPr>
              <a:t>Question 4 asks: what are the 3 testing options for students eligible to receive services in Kentucky? A. no accommodations, with accommodations, alternate assessment. B. partial accommodations, permanent accommodations, due process C. inclusion, non-inclusion 504'2, and D. IEP's, 504's and PSP's. If you answered A, you answered correctly.</a:t>
            </a:r>
          </a:p>
          <a:p>
            <a:pPr>
              <a:spcBef>
                <a:spcPct val="0"/>
              </a:spcBef>
            </a:pPr>
            <a:endParaRPr lang="en-US" altLang="en-US">
              <a:cs typeface="Calibri" panose="020F0502020204030204"/>
            </a:endParaRPr>
          </a:p>
          <a:p>
            <a:pPr>
              <a:spcBef>
                <a:spcPct val="0"/>
              </a:spcBef>
            </a:pPr>
            <a:r>
              <a:rPr lang="en-US" altLang="en-US">
                <a:cs typeface="Calibri" panose="020F0502020204030204"/>
              </a:rPr>
              <a:t>Question 5: If a state assessment is modified it can change the intent of the assessment item and invalidate test questions. True or False. The correct answer is true, it can change the intent of the assessment item and invalidate test questions.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462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Module 1 of 7 of the Inclusion of Special Populations training.</a:t>
            </a:r>
          </a:p>
          <a:p>
            <a:endParaRPr lang="en-US" dirty="0"/>
          </a:p>
          <a:p>
            <a:r>
              <a:rPr lang="en-US" dirty="0"/>
              <a:t>Please review all seven modules to complete the training. </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273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AE8D343E-9F6A-4C8E-AA45-420E93AB45E9}" type="datetime1">
              <a:rPr lang="en-US" smtClean="0"/>
              <a:t>8/7/2023</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pt-BR"/>
              <a:t>KDE:OAA:DAAS:da:8/2022</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2406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4B1A4056-F4CE-4426-8465-9A0390AEFED5}" type="datetime1">
              <a:rPr lang="en-US" smtClean="0"/>
              <a:t>8/7/2023</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339945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8DB77AE-B887-4637-8F2E-0577850BCDFC}" type="datetime1">
              <a:rPr lang="en-US" smtClean="0"/>
              <a:t>8/7/2023</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1956800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pt-BR"/>
              <a:t>KDE:OAA:DAAS:da:8/2022</a:t>
            </a:r>
            <a:endParaRPr lang="en-US"/>
          </a:p>
        </p:txBody>
      </p:sp>
    </p:spTree>
    <p:extLst>
      <p:ext uri="{BB962C8B-B14F-4D97-AF65-F5344CB8AC3E}">
        <p14:creationId xmlns:p14="http://schemas.microsoft.com/office/powerpoint/2010/main" val="1725697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877929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r>
              <a:rPr lang="sv-SE"/>
              <a:t>KDE:OAA:DAAS:ss:11/29/2021</a:t>
            </a:r>
            <a:endParaRPr lang="en-US"/>
          </a:p>
        </p:txBody>
      </p:sp>
    </p:spTree>
    <p:extLst>
      <p:ext uri="{BB962C8B-B14F-4D97-AF65-F5344CB8AC3E}">
        <p14:creationId xmlns:p14="http://schemas.microsoft.com/office/powerpoint/2010/main" val="402971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r>
              <a:rPr lang="sv-SE"/>
              <a:t>KDE:OAA:DAAS:ss:11/29/2021</a:t>
            </a:r>
            <a:endParaRPr lang="en-US"/>
          </a:p>
        </p:txBody>
      </p:sp>
    </p:spTree>
    <p:extLst>
      <p:ext uri="{BB962C8B-B14F-4D97-AF65-F5344CB8AC3E}">
        <p14:creationId xmlns:p14="http://schemas.microsoft.com/office/powerpoint/2010/main" val="1451210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52044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r>
              <a:rPr lang="sv-SE"/>
              <a:t>KDE:OAA:DAAS:ss:11/29/2021</a:t>
            </a:r>
            <a:endParaRPr lang="en-US"/>
          </a:p>
        </p:txBody>
      </p:sp>
    </p:spTree>
    <p:extLst>
      <p:ext uri="{BB962C8B-B14F-4D97-AF65-F5344CB8AC3E}">
        <p14:creationId xmlns:p14="http://schemas.microsoft.com/office/powerpoint/2010/main" val="1887209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r>
              <a:rPr lang="sv-SE"/>
              <a:t>KDE:OAA:DAAS:ss:11/29/2021</a:t>
            </a:r>
            <a:endParaRPr lang="en-US"/>
          </a:p>
        </p:txBody>
      </p:sp>
    </p:spTree>
    <p:extLst>
      <p:ext uri="{BB962C8B-B14F-4D97-AF65-F5344CB8AC3E}">
        <p14:creationId xmlns:p14="http://schemas.microsoft.com/office/powerpoint/2010/main" val="4278921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240186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4BB3A5A6-CBE1-4006-A3F8-640EDB869797}" type="datetime1">
              <a:rPr lang="en-US" smtClean="0"/>
              <a:t>8/7/2023</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4097478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404235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r>
              <a:rPr lang="sv-SE"/>
              <a:t>KDE:OAA:DAAS:ss:11/29/2021</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335352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r>
              <a:rPr lang="sv-SE"/>
              <a:t>KDE:OAA:DAAS:ss:11/29/2021</a:t>
            </a:r>
            <a:endParaRPr lang="en-US"/>
          </a:p>
        </p:txBody>
      </p:sp>
    </p:spTree>
    <p:extLst>
      <p:ext uri="{BB962C8B-B14F-4D97-AF65-F5344CB8AC3E}">
        <p14:creationId xmlns:p14="http://schemas.microsoft.com/office/powerpoint/2010/main" val="2620267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r>
              <a:rPr lang="sv-SE"/>
              <a:t>KDE:OAA:DAAS:ss:11/29/2021</a:t>
            </a:r>
            <a:endParaRPr lang="en-US"/>
          </a:p>
        </p:txBody>
      </p:sp>
    </p:spTree>
    <p:extLst>
      <p:ext uri="{BB962C8B-B14F-4D97-AF65-F5344CB8AC3E}">
        <p14:creationId xmlns:p14="http://schemas.microsoft.com/office/powerpoint/2010/main" val="2099131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r>
              <a:rPr lang="sv-SE"/>
              <a:t>KDE:OAA:DAAS:ss:11/29/2021</a:t>
            </a:r>
            <a:endParaRPr lang="en-US"/>
          </a:p>
        </p:txBody>
      </p:sp>
    </p:spTree>
    <p:extLst>
      <p:ext uri="{BB962C8B-B14F-4D97-AF65-F5344CB8AC3E}">
        <p14:creationId xmlns:p14="http://schemas.microsoft.com/office/powerpoint/2010/main" val="3054717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93304"/>
          </a:xfrm>
        </p:spPr>
        <p:txBody>
          <a:bodyPr/>
          <a:lstStyle/>
          <a:p>
            <a:r>
              <a:rPr lang="en-US"/>
              <a:t>Click to edit Master title style</a:t>
            </a:r>
          </a:p>
        </p:txBody>
      </p:sp>
      <p:sp>
        <p:nvSpPr>
          <p:cNvPr id="5" name="Text Placeholder 4"/>
          <p:cNvSpPr>
            <a:spLocks noGrp="1"/>
          </p:cNvSpPr>
          <p:nvPr>
            <p:ph type="body" sz="quarter" idx="13"/>
          </p:nvPr>
        </p:nvSpPr>
        <p:spPr>
          <a:xfrm>
            <a:off x="489456" y="1093304"/>
            <a:ext cx="9188715" cy="4482548"/>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0" y="6486593"/>
            <a:ext cx="2114595"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54255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624498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912099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801828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309383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85F3127E-663F-4F19-85F4-A14DB215538D}" type="datetime1">
              <a:rPr lang="en-US" smtClean="0"/>
              <a:t>8/7/2023</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pt-BR"/>
              <a:t>KDE:OAA:DAAS:da:8/2022</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214725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295533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358"/>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4" name="Content Placeholder 2"/>
          <p:cNvSpPr>
            <a:spLocks noGrp="1"/>
          </p:cNvSpPr>
          <p:nvPr>
            <p:ph sz="half" idx="1"/>
          </p:nvPr>
        </p:nvSpPr>
        <p:spPr>
          <a:xfrm>
            <a:off x="398016" y="1473152"/>
            <a:ext cx="4297680" cy="413251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119125" y="1465856"/>
            <a:ext cx="4297680" cy="4139814"/>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0" y="6461310"/>
            <a:ext cx="1878023" cy="369332"/>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
        <p:nvSpPr>
          <p:cNvPr id="7" name="Rectangle 6">
            <a:extLst>
              <a:ext uri="{FF2B5EF4-FFF2-40B4-BE49-F238E27FC236}">
                <a16:creationId xmlns:a16="http://schemas.microsoft.com/office/drawing/2014/main" id="{14B9EE65-E51A-417E-97D8-701D24C7A2F1}"/>
              </a:ext>
            </a:extLst>
          </p:cNvPr>
          <p:cNvSpPr/>
          <p:nvPr/>
        </p:nvSpPr>
        <p:spPr>
          <a:xfrm>
            <a:off x="7649297" y="5945187"/>
            <a:ext cx="418704" cy="369332"/>
          </a:xfrm>
          <a:prstGeom prst="rect">
            <a:avLst/>
          </a:prstGeom>
        </p:spPr>
        <p:txBody>
          <a:bodyPr wrap="none">
            <a:spAutoFit/>
          </a:bodyPr>
          <a:lstStyle/>
          <a:p>
            <a:fld id="{354287DC-E20F-4BBE-91C2-47EE09564259}" type="slidenum">
              <a:rPr lang="en-US" sz="1800" smtClean="0">
                <a:solidFill>
                  <a:schemeClr val="bg1"/>
                </a:solidFill>
              </a:rPr>
              <a:pPr/>
              <a:t>‹#›</a:t>
            </a:fld>
            <a:endParaRPr lang="en-US" sz="1800">
              <a:solidFill>
                <a:schemeClr val="bg1"/>
              </a:solidFill>
            </a:endParaRPr>
          </a:p>
        </p:txBody>
      </p:sp>
    </p:spTree>
    <p:extLst>
      <p:ext uri="{BB962C8B-B14F-4D97-AF65-F5344CB8AC3E}">
        <p14:creationId xmlns:p14="http://schemas.microsoft.com/office/powerpoint/2010/main" val="108427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8323866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132982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67199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FBB48F34-C544-45F8-9DCE-86101DE7B6E8}" type="datetime1">
              <a:rPr lang="en-US" smtClean="0"/>
              <a:t>8/7/2023</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14258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B34107C5-FC15-4CA1-98D6-9F9E3236E2E2}" type="datetime1">
              <a:rPr lang="en-US" smtClean="0"/>
              <a:t>8/7/2023</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421667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A2175CDA-0857-4536-B6DA-02EDBBAF506D}" type="datetime1">
              <a:rPr lang="en-US" smtClean="0"/>
              <a:t>8/7/2023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pt-BR"/>
              <a:t>KDE:OAA:DAAS:da:8/2022</a:t>
            </a:r>
            <a:endParaRPr lang="en-US"/>
          </a:p>
        </p:txBody>
      </p:sp>
    </p:spTree>
    <p:extLst>
      <p:ext uri="{BB962C8B-B14F-4D97-AF65-F5344CB8AC3E}">
        <p14:creationId xmlns:p14="http://schemas.microsoft.com/office/powerpoint/2010/main" val="196629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50592704-BC2E-4B92-96FD-488A3651CEEE}" type="datetime1">
              <a:rPr lang="en-US" smtClean="0"/>
              <a:t>8/7/2023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pt-BR"/>
              <a:t>KDE:OAA:DAAS:da:8/2022</a:t>
            </a:r>
            <a:endParaRPr lang="en-US"/>
          </a:p>
        </p:txBody>
      </p:sp>
    </p:spTree>
    <p:extLst>
      <p:ext uri="{BB962C8B-B14F-4D97-AF65-F5344CB8AC3E}">
        <p14:creationId xmlns:p14="http://schemas.microsoft.com/office/powerpoint/2010/main" val="368891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0DC133AF-31D2-4866-AE4D-5095FD7C042D}" type="datetime1">
              <a:rPr lang="en-US" smtClean="0"/>
              <a:t>8/7/2023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pt-BR"/>
              <a:t>KDE:OAA:DAAS:da:8/2022</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56014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15F985D3-E52B-43A3-96D1-EE1794D311F0}" type="datetime1">
              <a:rPr lang="en-US" smtClean="0"/>
              <a:t>8/7/2023</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6892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B570EA8-BB62-421C-AED5-3F5C15935FBE}" type="datetime1">
              <a:rPr lang="en-US" smtClean="0"/>
              <a:t>8/7/2023</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pt-BR"/>
              <a:t>KDE:OAA:DAAS:da:8/2022</a:t>
            </a:r>
            <a:endParaRPr lang="en-US"/>
          </a:p>
        </p:txBody>
      </p:sp>
    </p:spTree>
    <p:extLst>
      <p:ext uri="{BB962C8B-B14F-4D97-AF65-F5344CB8AC3E}">
        <p14:creationId xmlns:p14="http://schemas.microsoft.com/office/powerpoint/2010/main" val="1966751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4985696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981200" y="866141"/>
            <a:ext cx="9144000" cy="2387600"/>
          </a:xfrm>
        </p:spPr>
        <p:txBody>
          <a:bodyPr>
            <a:normAutofit fontScale="90000"/>
          </a:bodyPr>
          <a:lstStyle/>
          <a:p>
            <a:r>
              <a:rPr lang="en-US"/>
              <a:t>Inclusion of Special Populations Training</a:t>
            </a:r>
            <a:br>
              <a:rPr lang="en-US"/>
            </a:br>
            <a:r>
              <a:rPr lang="en-US"/>
              <a:t>703 KAR 5:070</a:t>
            </a:r>
          </a:p>
        </p:txBody>
      </p:sp>
      <p:sp>
        <p:nvSpPr>
          <p:cNvPr id="7" name="Text Placeholder 2">
            <a:extLst>
              <a:ext uri="{FF2B5EF4-FFF2-40B4-BE49-F238E27FC236}">
                <a16:creationId xmlns:a16="http://schemas.microsoft.com/office/drawing/2014/main" id="{DC159F48-E805-458F-85AC-1BDC00856163}"/>
              </a:ext>
            </a:extLst>
          </p:cNvPr>
          <p:cNvSpPr txBox="1">
            <a:spLocks/>
          </p:cNvSpPr>
          <p:nvPr/>
        </p:nvSpPr>
        <p:spPr>
          <a:xfrm>
            <a:off x="3729311" y="3429000"/>
            <a:ext cx="5647778" cy="150018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007780"/>
                </a:solidFill>
                <a:effectLst/>
                <a:uLnTx/>
                <a:uFillTx/>
                <a:latin typeface="Franklin Gothic Book" panose="020B0503020102020204"/>
                <a:ea typeface="+mn-ea"/>
                <a:cs typeface="+mn-cs"/>
              </a:rPr>
              <a:t>Office of Assessment and Accountability</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DE43-FB05-4972-AC63-1950AA19438B}"/>
              </a:ext>
            </a:extLst>
          </p:cNvPr>
          <p:cNvSpPr>
            <a:spLocks noGrp="1"/>
          </p:cNvSpPr>
          <p:nvPr>
            <p:ph type="title"/>
          </p:nvPr>
        </p:nvSpPr>
        <p:spPr/>
        <p:txBody>
          <a:bodyPr/>
          <a:lstStyle/>
          <a:p>
            <a:r>
              <a:rPr lang="en-US"/>
              <a:t>Division of Assessment and Accountability Support</a:t>
            </a:r>
          </a:p>
        </p:txBody>
      </p:sp>
      <p:graphicFrame>
        <p:nvGraphicFramePr>
          <p:cNvPr id="4" name="Content Placeholder 4" descr="To contact the Division of Assessment Support in the Office of Assessment and Accoutability, please email dacinfo@education.ky.gov or phone 502-564-4394." title="Contact Information">
            <a:extLst>
              <a:ext uri="{FF2B5EF4-FFF2-40B4-BE49-F238E27FC236}">
                <a16:creationId xmlns:a16="http://schemas.microsoft.com/office/drawing/2014/main" id="{3E2F67DF-3D9F-41D8-81D3-D5B9624D7BC5}"/>
              </a:ext>
            </a:extLst>
          </p:cNvPr>
          <p:cNvGraphicFramePr>
            <a:graphicFrameLocks/>
          </p:cNvGraphicFramePr>
          <p:nvPr/>
        </p:nvGraphicFramePr>
        <p:xfrm>
          <a:off x="2479773" y="1556656"/>
          <a:ext cx="7752799" cy="3941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9C381F6D-F809-4817-A2EE-E7F9BCFEB93E}"/>
              </a:ext>
            </a:extLst>
          </p:cNvPr>
          <p:cNvSpPr/>
          <p:nvPr/>
        </p:nvSpPr>
        <p:spPr>
          <a:xfrm>
            <a:off x="7503884" y="5969560"/>
            <a:ext cx="44653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10</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06422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5247-4E5C-421A-8D04-24D7467A7FDF}"/>
              </a:ext>
            </a:extLst>
          </p:cNvPr>
          <p:cNvSpPr>
            <a:spLocks noGrp="1"/>
          </p:cNvSpPr>
          <p:nvPr>
            <p:ph type="title"/>
          </p:nvPr>
        </p:nvSpPr>
        <p:spPr>
          <a:xfrm>
            <a:off x="264459" y="-145863"/>
            <a:ext cx="10515600" cy="1325563"/>
          </a:xfrm>
        </p:spPr>
        <p:txBody>
          <a:bodyPr/>
          <a:lstStyle/>
          <a:p>
            <a:r>
              <a:rPr lang="en-US"/>
              <a:t>Module 1: Inclusion</a:t>
            </a:r>
          </a:p>
        </p:txBody>
      </p:sp>
      <p:sp>
        <p:nvSpPr>
          <p:cNvPr id="3" name="Content Placeholder 2">
            <a:extLst>
              <a:ext uri="{FF2B5EF4-FFF2-40B4-BE49-F238E27FC236}">
                <a16:creationId xmlns:a16="http://schemas.microsoft.com/office/drawing/2014/main" id="{31A6E535-79BA-4573-91A3-F42A86212547}"/>
              </a:ext>
            </a:extLst>
          </p:cNvPr>
          <p:cNvSpPr>
            <a:spLocks noGrp="1"/>
          </p:cNvSpPr>
          <p:nvPr>
            <p:ph idx="1"/>
          </p:nvPr>
        </p:nvSpPr>
        <p:spPr>
          <a:xfrm>
            <a:off x="426751" y="1129470"/>
            <a:ext cx="10515600" cy="4351338"/>
          </a:xfrm>
        </p:spPr>
        <p:txBody>
          <a:bodyPr vert="horz" lIns="91440" tIns="45720" rIns="91440" bIns="45720" rtlCol="0" anchor="t">
            <a:normAutofit/>
          </a:bodyPr>
          <a:lstStyle/>
          <a:p>
            <a:pPr>
              <a:buFont typeface="Wingdings" panose="05000000000000000000" pitchFamily="2" charset="2"/>
              <a:buChar char="Ø"/>
            </a:pPr>
            <a:r>
              <a:rPr lang="en-US"/>
              <a:t>Who is Included? Student Participation</a:t>
            </a:r>
          </a:p>
          <a:p>
            <a:endParaRPr lang="en-US"/>
          </a:p>
          <a:p>
            <a:pPr>
              <a:buFont typeface="Wingdings" panose="05000000000000000000" pitchFamily="2" charset="2"/>
              <a:buChar char="Ø"/>
            </a:pPr>
            <a:r>
              <a:rPr lang="en-US"/>
              <a:t>Who is Omitted? Very Limited</a:t>
            </a:r>
          </a:p>
          <a:p>
            <a:endParaRPr lang="en-US"/>
          </a:p>
          <a:p>
            <a:pPr>
              <a:buFont typeface="Wingdings" panose="05000000000000000000" pitchFamily="2" charset="2"/>
              <a:buChar char="Ø"/>
            </a:pPr>
            <a:r>
              <a:rPr lang="en-US">
                <a:solidFill>
                  <a:schemeClr val="tx1"/>
                </a:solidFill>
              </a:rPr>
              <a:t>What are Accommodations? Individualized Support During Assessments</a:t>
            </a:r>
          </a:p>
          <a:p>
            <a:endParaRPr lang="en-US"/>
          </a:p>
          <a:p>
            <a:pPr>
              <a:buFont typeface="Wingdings" panose="05000000000000000000" pitchFamily="2" charset="2"/>
              <a:buChar char="Ø"/>
            </a:pPr>
            <a:r>
              <a:rPr lang="en-US"/>
              <a:t>What are the Options? Three Options for Participation</a:t>
            </a:r>
          </a:p>
          <a:p>
            <a:endParaRPr lang="en-US"/>
          </a:p>
        </p:txBody>
      </p:sp>
      <p:sp>
        <p:nvSpPr>
          <p:cNvPr id="5" name="Rectangle 4">
            <a:extLst>
              <a:ext uri="{FF2B5EF4-FFF2-40B4-BE49-F238E27FC236}">
                <a16:creationId xmlns:a16="http://schemas.microsoft.com/office/drawing/2014/main" id="{40D48005-869E-4B31-882F-7B2195626598}"/>
              </a:ext>
            </a:extLst>
          </p:cNvPr>
          <p:cNvSpPr/>
          <p:nvPr/>
        </p:nvSpPr>
        <p:spPr>
          <a:xfrm>
            <a:off x="7443640" y="5918721"/>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2</a:t>
            </a:r>
          </a:p>
        </p:txBody>
      </p:sp>
    </p:spTree>
    <p:extLst>
      <p:ext uri="{BB962C8B-B14F-4D97-AF65-F5344CB8AC3E}">
        <p14:creationId xmlns:p14="http://schemas.microsoft.com/office/powerpoint/2010/main" val="1840474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023C0-EA39-4E6E-97D2-24BD40054E13}"/>
              </a:ext>
            </a:extLst>
          </p:cNvPr>
          <p:cNvSpPr>
            <a:spLocks noGrp="1"/>
          </p:cNvSpPr>
          <p:nvPr>
            <p:ph type="title"/>
          </p:nvPr>
        </p:nvSpPr>
        <p:spPr>
          <a:xfrm>
            <a:off x="792788" y="-3509"/>
            <a:ext cx="10515600" cy="1325563"/>
          </a:xfrm>
        </p:spPr>
        <p:txBody>
          <a:bodyPr>
            <a:normAutofit fontScale="90000"/>
          </a:bodyPr>
          <a:lstStyle/>
          <a:p>
            <a:r>
              <a:rPr lang="en-US"/>
              <a:t>Who is Included?</a:t>
            </a:r>
            <a:br>
              <a:rPr lang="en-US"/>
            </a:br>
            <a:r>
              <a:rPr lang="en-US" sz="2700">
                <a:solidFill>
                  <a:schemeClr val="tx1"/>
                </a:solidFill>
              </a:rPr>
              <a:t>All special populations are included in the state-required Assessment and Accountability Programs. </a:t>
            </a:r>
            <a:r>
              <a:rPr lang="en-US" sz="2700" baseline="-25000">
                <a:solidFill>
                  <a:schemeClr val="tx1"/>
                </a:solidFill>
              </a:rPr>
              <a:t>P.3</a:t>
            </a:r>
            <a:endParaRPr lang="en-US" sz="2700"/>
          </a:p>
        </p:txBody>
      </p:sp>
      <p:graphicFrame>
        <p:nvGraphicFramePr>
          <p:cNvPr id="4" name="Table 4">
            <a:extLst>
              <a:ext uri="{FF2B5EF4-FFF2-40B4-BE49-F238E27FC236}">
                <a16:creationId xmlns:a16="http://schemas.microsoft.com/office/drawing/2014/main" id="{B1FDA6C8-D2AB-4F78-88BE-03497EDA2470}"/>
              </a:ext>
            </a:extLst>
          </p:cNvPr>
          <p:cNvGraphicFramePr>
            <a:graphicFrameLocks noGrp="1"/>
          </p:cNvGraphicFramePr>
          <p:nvPr>
            <p:ph idx="1"/>
            <p:extLst>
              <p:ext uri="{D42A27DB-BD31-4B8C-83A1-F6EECF244321}">
                <p14:modId xmlns:p14="http://schemas.microsoft.com/office/powerpoint/2010/main" val="733178092"/>
              </p:ext>
            </p:extLst>
          </p:nvPr>
        </p:nvGraphicFramePr>
        <p:xfrm>
          <a:off x="792788" y="1420088"/>
          <a:ext cx="10511752" cy="4189144"/>
        </p:xfrm>
        <a:graphic>
          <a:graphicData uri="http://schemas.openxmlformats.org/drawingml/2006/table">
            <a:tbl>
              <a:tblPr firstRow="1" bandRow="1">
                <a:tableStyleId>{3C2FFA5D-87B4-456A-9821-1D502468CF0F}</a:tableStyleId>
              </a:tblPr>
              <a:tblGrid>
                <a:gridCol w="1762464">
                  <a:extLst>
                    <a:ext uri="{9D8B030D-6E8A-4147-A177-3AD203B41FA5}">
                      <a16:colId xmlns:a16="http://schemas.microsoft.com/office/drawing/2014/main" val="4124989361"/>
                    </a:ext>
                  </a:extLst>
                </a:gridCol>
                <a:gridCol w="8749288">
                  <a:extLst>
                    <a:ext uri="{9D8B030D-6E8A-4147-A177-3AD203B41FA5}">
                      <a16:colId xmlns:a16="http://schemas.microsoft.com/office/drawing/2014/main" val="2629073922"/>
                    </a:ext>
                  </a:extLst>
                </a:gridCol>
              </a:tblGrid>
              <a:tr h="523643">
                <a:tc>
                  <a:txBody>
                    <a:bodyPr/>
                    <a:lstStyle/>
                    <a:p>
                      <a:r>
                        <a:rPr lang="en-US" sz="2000" b="1">
                          <a:solidFill>
                            <a:schemeClr val="bg1"/>
                          </a:solidFill>
                        </a:rPr>
                        <a:t>SECTION</a:t>
                      </a:r>
                    </a:p>
                  </a:txBody>
                  <a:tcPr>
                    <a:solidFill>
                      <a:srgbClr val="057780"/>
                    </a:solidFill>
                  </a:tcPr>
                </a:tc>
                <a:tc>
                  <a:txBody>
                    <a:bodyPr/>
                    <a:lstStyle/>
                    <a:p>
                      <a:r>
                        <a:rPr lang="en-US" sz="2000" b="1"/>
                        <a:t>INCLUDING STUDENTS</a:t>
                      </a:r>
                    </a:p>
                  </a:txBody>
                  <a:tcPr>
                    <a:solidFill>
                      <a:srgbClr val="057780"/>
                    </a:solidFill>
                  </a:tcPr>
                </a:tc>
                <a:extLst>
                  <a:ext uri="{0D108BD9-81ED-4DB2-BD59-A6C34878D82A}">
                    <a16:rowId xmlns:a16="http://schemas.microsoft.com/office/drawing/2014/main" val="4110641947"/>
                  </a:ext>
                </a:extLst>
              </a:tr>
              <a:tr h="523643">
                <a:tc>
                  <a:txBody>
                    <a:bodyPr/>
                    <a:lstStyle/>
                    <a:p>
                      <a:r>
                        <a:rPr lang="en-US" sz="2000" b="1"/>
                        <a:t>1</a:t>
                      </a:r>
                    </a:p>
                  </a:txBody>
                  <a:tcPr>
                    <a:solidFill>
                      <a:srgbClr val="6AC398">
                        <a:alpha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Students with Individual Education Programs (IEPs)</a:t>
                      </a:r>
                    </a:p>
                  </a:txBody>
                  <a:tcPr>
                    <a:solidFill>
                      <a:srgbClr val="6AC398">
                        <a:alpha val="40000"/>
                      </a:srgbClr>
                    </a:solidFill>
                  </a:tcPr>
                </a:tc>
                <a:extLst>
                  <a:ext uri="{0D108BD9-81ED-4DB2-BD59-A6C34878D82A}">
                    <a16:rowId xmlns:a16="http://schemas.microsoft.com/office/drawing/2014/main" val="103662018"/>
                  </a:ext>
                </a:extLst>
              </a:tr>
              <a:tr h="523643">
                <a:tc>
                  <a:txBody>
                    <a:bodyPr/>
                    <a:lstStyle/>
                    <a:p>
                      <a:r>
                        <a:rPr lang="en-US" sz="2000" b="1"/>
                        <a:t>2</a:t>
                      </a:r>
                    </a:p>
                  </a:txBody>
                  <a:tcPr>
                    <a:solidFill>
                      <a:srgbClr val="6AC398"/>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b="1" dirty="0"/>
                        <a:t>Students as English Learners (EL)</a:t>
                      </a:r>
                    </a:p>
                  </a:txBody>
                  <a:tcPr>
                    <a:solidFill>
                      <a:srgbClr val="6AC398"/>
                    </a:solidFill>
                  </a:tcPr>
                </a:tc>
                <a:extLst>
                  <a:ext uri="{0D108BD9-81ED-4DB2-BD59-A6C34878D82A}">
                    <a16:rowId xmlns:a16="http://schemas.microsoft.com/office/drawing/2014/main" val="2152624196"/>
                  </a:ext>
                </a:extLst>
              </a:tr>
              <a:tr h="523643">
                <a:tc>
                  <a:txBody>
                    <a:bodyPr/>
                    <a:lstStyle/>
                    <a:p>
                      <a:r>
                        <a:rPr lang="en-US" sz="2000" b="1" dirty="0"/>
                        <a:t>3</a:t>
                      </a:r>
                    </a:p>
                  </a:txBody>
                  <a:tcPr>
                    <a:solidFill>
                      <a:srgbClr val="6AC398">
                        <a:alpha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Students with Program Service Plans (PSPs)</a:t>
                      </a:r>
                    </a:p>
                  </a:txBody>
                  <a:tcPr>
                    <a:solidFill>
                      <a:srgbClr val="6AC398">
                        <a:alpha val="40000"/>
                      </a:srgbClr>
                    </a:solidFill>
                  </a:tcPr>
                </a:tc>
                <a:extLst>
                  <a:ext uri="{0D108BD9-81ED-4DB2-BD59-A6C34878D82A}">
                    <a16:rowId xmlns:a16="http://schemas.microsoft.com/office/drawing/2014/main" val="4167485440"/>
                  </a:ext>
                </a:extLst>
              </a:tr>
              <a:tr h="523643">
                <a:tc>
                  <a:txBody>
                    <a:bodyPr/>
                    <a:lstStyle/>
                    <a:p>
                      <a:r>
                        <a:rPr lang="en-US" sz="2000" b="1" dirty="0"/>
                        <a:t>4</a:t>
                      </a:r>
                    </a:p>
                  </a:txBody>
                  <a:tcPr>
                    <a:solidFill>
                      <a:srgbClr val="6AC39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Students with 504 Plans or Temporary Medical Conditions </a:t>
                      </a:r>
                    </a:p>
                  </a:txBody>
                  <a:tcPr>
                    <a:solidFill>
                      <a:srgbClr val="6AC398"/>
                    </a:solidFill>
                  </a:tcPr>
                </a:tc>
                <a:extLst>
                  <a:ext uri="{0D108BD9-81ED-4DB2-BD59-A6C34878D82A}">
                    <a16:rowId xmlns:a16="http://schemas.microsoft.com/office/drawing/2014/main" val="815906455"/>
                  </a:ext>
                </a:extLst>
              </a:tr>
              <a:tr h="523643">
                <a:tc>
                  <a:txBody>
                    <a:bodyPr/>
                    <a:lstStyle/>
                    <a:p>
                      <a:r>
                        <a:rPr lang="en-US" sz="2000" b="1" dirty="0"/>
                        <a:t>5</a:t>
                      </a:r>
                    </a:p>
                  </a:txBody>
                  <a:tcPr>
                    <a:solidFill>
                      <a:srgbClr val="6AC398">
                        <a:alpha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Students in Alternative Programs and State Agency Children</a:t>
                      </a:r>
                    </a:p>
                  </a:txBody>
                  <a:tcPr>
                    <a:solidFill>
                      <a:srgbClr val="6AC398">
                        <a:alpha val="40000"/>
                      </a:srgbClr>
                    </a:solidFill>
                  </a:tcPr>
                </a:tc>
                <a:extLst>
                  <a:ext uri="{0D108BD9-81ED-4DB2-BD59-A6C34878D82A}">
                    <a16:rowId xmlns:a16="http://schemas.microsoft.com/office/drawing/2014/main" val="1495718307"/>
                  </a:ext>
                </a:extLst>
              </a:tr>
              <a:tr h="523643">
                <a:tc>
                  <a:txBody>
                    <a:bodyPr/>
                    <a:lstStyle/>
                    <a:p>
                      <a:r>
                        <a:rPr lang="en-US" sz="2000" b="1" dirty="0"/>
                        <a:t>6</a:t>
                      </a:r>
                    </a:p>
                  </a:txBody>
                  <a:tcPr>
                    <a:solidFill>
                      <a:srgbClr val="6AC39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Students Receiving Instruction in Home/Hospital Settings</a:t>
                      </a:r>
                    </a:p>
                  </a:txBody>
                  <a:tcPr>
                    <a:solidFill>
                      <a:srgbClr val="6AC398"/>
                    </a:solidFill>
                  </a:tcPr>
                </a:tc>
                <a:extLst>
                  <a:ext uri="{0D108BD9-81ED-4DB2-BD59-A6C34878D82A}">
                    <a16:rowId xmlns:a16="http://schemas.microsoft.com/office/drawing/2014/main" val="3549604134"/>
                  </a:ext>
                </a:extLst>
              </a:tr>
              <a:tr h="523643">
                <a:tc>
                  <a:txBody>
                    <a:bodyPr/>
                    <a:lstStyle/>
                    <a:p>
                      <a:r>
                        <a:rPr lang="en-US" sz="2000" b="1" dirty="0"/>
                        <a:t>7</a:t>
                      </a:r>
                    </a:p>
                  </a:txBody>
                  <a:tcPr>
                    <a:solidFill>
                      <a:srgbClr val="6AC398">
                        <a:alpha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Students in the Kentucky Alternate Assessment</a:t>
                      </a:r>
                    </a:p>
                  </a:txBody>
                  <a:tcPr>
                    <a:solidFill>
                      <a:srgbClr val="6AC398">
                        <a:alpha val="40000"/>
                      </a:srgbClr>
                    </a:solidFill>
                  </a:tcPr>
                </a:tc>
                <a:extLst>
                  <a:ext uri="{0D108BD9-81ED-4DB2-BD59-A6C34878D82A}">
                    <a16:rowId xmlns:a16="http://schemas.microsoft.com/office/drawing/2014/main" val="3851323566"/>
                  </a:ext>
                </a:extLst>
              </a:tr>
            </a:tbl>
          </a:graphicData>
        </a:graphic>
      </p:graphicFrame>
      <p:sp>
        <p:nvSpPr>
          <p:cNvPr id="6" name="Arrow: Left 5" descr="Arrow pointing left">
            <a:extLst>
              <a:ext uri="{FF2B5EF4-FFF2-40B4-BE49-F238E27FC236}">
                <a16:creationId xmlns:a16="http://schemas.microsoft.com/office/drawing/2014/main" id="{3A742D70-B72D-47E6-B2D3-8BD6532CE97A}"/>
              </a:ext>
            </a:extLst>
          </p:cNvPr>
          <p:cNvSpPr/>
          <p:nvPr/>
        </p:nvSpPr>
        <p:spPr>
          <a:xfrm>
            <a:off x="4647954" y="1014773"/>
            <a:ext cx="472966" cy="334854"/>
          </a:xfrm>
          <a:prstGeom prst="leftArrow">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 name="Rectangle 4">
            <a:extLst>
              <a:ext uri="{FF2B5EF4-FFF2-40B4-BE49-F238E27FC236}">
                <a16:creationId xmlns:a16="http://schemas.microsoft.com/office/drawing/2014/main" id="{A32CF1DB-13C6-4CE8-BCD9-441E329DBFB2}"/>
              </a:ext>
            </a:extLst>
          </p:cNvPr>
          <p:cNvSpPr/>
          <p:nvPr/>
        </p:nvSpPr>
        <p:spPr>
          <a:xfrm>
            <a:off x="7438569" y="6037687"/>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3</a:t>
            </a:r>
          </a:p>
        </p:txBody>
      </p:sp>
    </p:spTree>
    <p:extLst>
      <p:ext uri="{BB962C8B-B14F-4D97-AF65-F5344CB8AC3E}">
        <p14:creationId xmlns:p14="http://schemas.microsoft.com/office/powerpoint/2010/main" val="284833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40082-7CA4-4784-9E35-F286385B54A8}"/>
              </a:ext>
            </a:extLst>
          </p:cNvPr>
          <p:cNvSpPr>
            <a:spLocks noGrp="1"/>
          </p:cNvSpPr>
          <p:nvPr>
            <p:ph type="title"/>
          </p:nvPr>
        </p:nvSpPr>
        <p:spPr>
          <a:xfrm>
            <a:off x="587188" y="-2428"/>
            <a:ext cx="10515600" cy="1325563"/>
          </a:xfrm>
        </p:spPr>
        <p:txBody>
          <a:bodyPr/>
          <a:lstStyle/>
          <a:p>
            <a:r>
              <a:rPr lang="en-US"/>
              <a:t>Who is Omitted?</a:t>
            </a:r>
          </a:p>
        </p:txBody>
      </p:sp>
      <p:sp>
        <p:nvSpPr>
          <p:cNvPr id="3" name="Content Placeholder 2">
            <a:extLst>
              <a:ext uri="{FF2B5EF4-FFF2-40B4-BE49-F238E27FC236}">
                <a16:creationId xmlns:a16="http://schemas.microsoft.com/office/drawing/2014/main" id="{D7B348C8-A47D-4314-8798-F2669B604785}"/>
              </a:ext>
            </a:extLst>
          </p:cNvPr>
          <p:cNvSpPr>
            <a:spLocks noGrp="1"/>
          </p:cNvSpPr>
          <p:nvPr>
            <p:ph idx="1"/>
          </p:nvPr>
        </p:nvSpPr>
        <p:spPr>
          <a:xfrm>
            <a:off x="590897" y="1118031"/>
            <a:ext cx="10515600" cy="4351338"/>
          </a:xfrm>
        </p:spPr>
        <p:txBody>
          <a:bodyPr>
            <a:normAutofit fontScale="92500"/>
          </a:bodyPr>
          <a:lstStyle/>
          <a:p>
            <a:pPr marL="0" indent="0">
              <a:lnSpc>
                <a:spcPct val="120000"/>
              </a:lnSpc>
              <a:spcBef>
                <a:spcPts val="0"/>
              </a:spcBef>
              <a:buNone/>
            </a:pPr>
            <a:r>
              <a:rPr lang="en-US" sz="3500"/>
              <a:t>The Inclusion of Special Populations Regulation applies to all students </a:t>
            </a:r>
            <a:r>
              <a:rPr lang="en-US" sz="3500" b="1" u="sng"/>
              <a:t>except</a:t>
            </a:r>
            <a:r>
              <a:rPr lang="en-US" sz="3500"/>
              <a:t>:</a:t>
            </a:r>
          </a:p>
          <a:p>
            <a:pPr marL="798513" indent="-392113">
              <a:lnSpc>
                <a:spcPct val="120000"/>
              </a:lnSpc>
              <a:spcBef>
                <a:spcPts val="0"/>
              </a:spcBef>
              <a:buFont typeface="Wingdings" panose="05000000000000000000" pitchFamily="2" charset="2"/>
              <a:buChar char="ü"/>
            </a:pPr>
            <a:r>
              <a:rPr lang="en-US" sz="3500"/>
              <a:t>Students who are 21 years of age and older who are part time students (less than six hours a day). </a:t>
            </a:r>
            <a:r>
              <a:rPr lang="en-US" sz="3500" baseline="-25000"/>
              <a:t>p.3</a:t>
            </a:r>
            <a:endParaRPr lang="en-US" sz="3500"/>
          </a:p>
          <a:p>
            <a:pPr marL="798513" indent="-392113">
              <a:lnSpc>
                <a:spcPct val="120000"/>
              </a:lnSpc>
              <a:spcBef>
                <a:spcPts val="0"/>
              </a:spcBef>
              <a:buFont typeface="Wingdings" panose="05000000000000000000" pitchFamily="2" charset="2"/>
              <a:buChar char="ü"/>
            </a:pPr>
            <a:r>
              <a:rPr lang="en-US" sz="3500"/>
              <a:t>Students enrolled in an Adult General Education Diploma (GED) Program and not officially enrolled in a Kentucky public high school. </a:t>
            </a:r>
            <a:r>
              <a:rPr lang="en-US" sz="3500" baseline="-25000"/>
              <a:t>p.3</a:t>
            </a:r>
            <a:endParaRPr lang="en-US" sz="3500"/>
          </a:p>
          <a:p>
            <a:endParaRPr lang="en-US"/>
          </a:p>
        </p:txBody>
      </p:sp>
      <p:sp>
        <p:nvSpPr>
          <p:cNvPr id="5" name="Rectangle 4">
            <a:extLst>
              <a:ext uri="{FF2B5EF4-FFF2-40B4-BE49-F238E27FC236}">
                <a16:creationId xmlns:a16="http://schemas.microsoft.com/office/drawing/2014/main" id="{FABF294E-BB8B-469F-B65E-14EBFFCF1390}"/>
              </a:ext>
            </a:extLst>
          </p:cNvPr>
          <p:cNvSpPr/>
          <p:nvPr/>
        </p:nvSpPr>
        <p:spPr>
          <a:xfrm>
            <a:off x="7443640" y="5987018"/>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4</a:t>
            </a:r>
          </a:p>
        </p:txBody>
      </p:sp>
    </p:spTree>
    <p:extLst>
      <p:ext uri="{BB962C8B-B14F-4D97-AF65-F5344CB8AC3E}">
        <p14:creationId xmlns:p14="http://schemas.microsoft.com/office/powerpoint/2010/main" val="350428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D1E25-BE4C-426C-B14B-F5B2D00AFA50}"/>
              </a:ext>
            </a:extLst>
          </p:cNvPr>
          <p:cNvSpPr>
            <a:spLocks noGrp="1"/>
          </p:cNvSpPr>
          <p:nvPr>
            <p:ph type="title"/>
          </p:nvPr>
        </p:nvSpPr>
        <p:spPr>
          <a:xfrm>
            <a:off x="694765" y="132043"/>
            <a:ext cx="10515600" cy="1325563"/>
          </a:xfrm>
        </p:spPr>
        <p:txBody>
          <a:bodyPr/>
          <a:lstStyle/>
          <a:p>
            <a:r>
              <a:rPr lang="en-US">
                <a:ea typeface="+mj-lt"/>
                <a:cs typeface="+mj-lt"/>
              </a:rPr>
              <a:t>What Are Accommodations?</a:t>
            </a:r>
          </a:p>
        </p:txBody>
      </p:sp>
      <p:sp>
        <p:nvSpPr>
          <p:cNvPr id="3" name="Content Placeholder 2">
            <a:extLst>
              <a:ext uri="{FF2B5EF4-FFF2-40B4-BE49-F238E27FC236}">
                <a16:creationId xmlns:a16="http://schemas.microsoft.com/office/drawing/2014/main" id="{E65750DF-37C8-41AB-908D-E1315E856359}"/>
              </a:ext>
            </a:extLst>
          </p:cNvPr>
          <p:cNvSpPr>
            <a:spLocks noGrp="1"/>
          </p:cNvSpPr>
          <p:nvPr>
            <p:ph idx="1"/>
          </p:nvPr>
        </p:nvSpPr>
        <p:spPr>
          <a:xfrm>
            <a:off x="587188" y="1422213"/>
            <a:ext cx="10515600" cy="4351338"/>
          </a:xfrm>
        </p:spPr>
        <p:txBody>
          <a:bodyPr/>
          <a:lstStyle/>
          <a:p>
            <a:r>
              <a:rPr lang="en-US" b="1"/>
              <a:t>Accommodations </a:t>
            </a:r>
            <a:r>
              <a:rPr lang="en-US"/>
              <a:t>- Intended to provide support for students during instruction to access and learn content as well as to demonstrate content achievement during assessments. Accommodations do not reduce learning expectations and are not intended to be a substitute for specific instruction. Accommodations should be individualized and specifically designed to aid the students as the student learns. (pg. 3)</a:t>
            </a:r>
          </a:p>
          <a:p>
            <a:endParaRPr lang="en-US"/>
          </a:p>
        </p:txBody>
      </p:sp>
      <p:sp>
        <p:nvSpPr>
          <p:cNvPr id="5" name="Rectangle 4">
            <a:extLst>
              <a:ext uri="{FF2B5EF4-FFF2-40B4-BE49-F238E27FC236}">
                <a16:creationId xmlns:a16="http://schemas.microsoft.com/office/drawing/2014/main" id="{774BB737-EA14-4568-AFBE-47312531D921}"/>
              </a:ext>
            </a:extLst>
          </p:cNvPr>
          <p:cNvSpPr/>
          <p:nvPr/>
        </p:nvSpPr>
        <p:spPr>
          <a:xfrm>
            <a:off x="7449455" y="5897325"/>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5</a:t>
            </a:r>
          </a:p>
        </p:txBody>
      </p:sp>
    </p:spTree>
    <p:extLst>
      <p:ext uri="{BB962C8B-B14F-4D97-AF65-F5344CB8AC3E}">
        <p14:creationId xmlns:p14="http://schemas.microsoft.com/office/powerpoint/2010/main" val="3401658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BFB92-CF2B-4B40-8B28-A4039F34E7E9}"/>
              </a:ext>
            </a:extLst>
          </p:cNvPr>
          <p:cNvSpPr>
            <a:spLocks noGrp="1"/>
          </p:cNvSpPr>
          <p:nvPr>
            <p:ph type="title"/>
          </p:nvPr>
        </p:nvSpPr>
        <p:spPr>
          <a:xfrm>
            <a:off x="169146" y="-148913"/>
            <a:ext cx="11953567" cy="1325563"/>
          </a:xfrm>
        </p:spPr>
        <p:txBody>
          <a:bodyPr/>
          <a:lstStyle/>
          <a:p>
            <a:r>
              <a:rPr lang="en-US">
                <a:solidFill>
                  <a:srgbClr val="057780"/>
                </a:solidFill>
              </a:rPr>
              <a:t>Options for Inclusion in State Assessment</a:t>
            </a:r>
          </a:p>
        </p:txBody>
      </p:sp>
      <p:grpSp>
        <p:nvGrpSpPr>
          <p:cNvPr id="6" name="Group 5" descr="Text box with the words No Accommodations">
            <a:extLst>
              <a:ext uri="{FF2B5EF4-FFF2-40B4-BE49-F238E27FC236}">
                <a16:creationId xmlns:a16="http://schemas.microsoft.com/office/drawing/2014/main" id="{02868DF0-CD0C-4C09-A05A-AFB971E56C34}"/>
              </a:ext>
            </a:extLst>
          </p:cNvPr>
          <p:cNvGrpSpPr/>
          <p:nvPr/>
        </p:nvGrpSpPr>
        <p:grpSpPr>
          <a:xfrm>
            <a:off x="19666" y="880482"/>
            <a:ext cx="4416046" cy="1513531"/>
            <a:chOff x="0" y="2647"/>
            <a:chExt cx="4351850" cy="1747043"/>
          </a:xfrm>
          <a:solidFill>
            <a:srgbClr val="057780"/>
          </a:solidFill>
        </p:grpSpPr>
        <p:sp>
          <p:nvSpPr>
            <p:cNvPr id="7" name="Rectangle: Rounded Corners 6">
              <a:extLst>
                <a:ext uri="{FF2B5EF4-FFF2-40B4-BE49-F238E27FC236}">
                  <a16:creationId xmlns:a16="http://schemas.microsoft.com/office/drawing/2014/main" id="{009BDF4A-A537-49D1-BAC6-38E5E685DF93}"/>
                </a:ext>
              </a:extLst>
            </p:cNvPr>
            <p:cNvSpPr/>
            <p:nvPr/>
          </p:nvSpPr>
          <p:spPr>
            <a:xfrm>
              <a:off x="0" y="2647"/>
              <a:ext cx="4351850" cy="1747043"/>
            </a:xfrm>
            <a:prstGeom prst="round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DFCC64AA-2CF9-45D8-943A-A10D59B4B678}"/>
                </a:ext>
              </a:extLst>
            </p:cNvPr>
            <p:cNvSpPr txBox="1"/>
            <p:nvPr/>
          </p:nvSpPr>
          <p:spPr>
            <a:xfrm>
              <a:off x="85284" y="87931"/>
              <a:ext cx="4181282" cy="1576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a:ln>
                    <a:noFill/>
                  </a:ln>
                  <a:solidFill>
                    <a:prstClr val="white"/>
                  </a:solidFill>
                  <a:effectLst/>
                  <a:uLnTx/>
                  <a:uFillTx/>
                  <a:latin typeface="Franklin Gothic Book" panose="020B0503020102020204"/>
                  <a:ea typeface="+mn-ea"/>
                  <a:cs typeface="+mn-cs"/>
                </a:rPr>
                <a:t>No Accommodations</a:t>
              </a:r>
            </a:p>
          </p:txBody>
        </p:sp>
      </p:grpSp>
      <p:grpSp>
        <p:nvGrpSpPr>
          <p:cNvPr id="9" name="Group 8" descr="Referred but no eligibility determination yet p.6&#10;Students with disabilities that do not receive services p.6&#10;Students with disabilities not needing services p.6&#10;">
            <a:extLst>
              <a:ext uri="{FF2B5EF4-FFF2-40B4-BE49-F238E27FC236}">
                <a16:creationId xmlns:a16="http://schemas.microsoft.com/office/drawing/2014/main" id="{1AA39274-42A2-4B48-A36D-D1D8B61A2087}"/>
              </a:ext>
            </a:extLst>
          </p:cNvPr>
          <p:cNvGrpSpPr/>
          <p:nvPr/>
        </p:nvGrpSpPr>
        <p:grpSpPr>
          <a:xfrm>
            <a:off x="4412107" y="938429"/>
            <a:ext cx="7736622" cy="1397635"/>
            <a:chOff x="4351851" y="177351"/>
            <a:chExt cx="7736622" cy="1397635"/>
          </a:xfrm>
          <a:solidFill>
            <a:srgbClr val="A7CBCD"/>
          </a:solidFill>
        </p:grpSpPr>
        <p:sp>
          <p:nvSpPr>
            <p:cNvPr id="10" name="Rectangle: Top Corners Rounded 9">
              <a:extLst>
                <a:ext uri="{FF2B5EF4-FFF2-40B4-BE49-F238E27FC236}">
                  <a16:creationId xmlns:a16="http://schemas.microsoft.com/office/drawing/2014/main" id="{785FD1FE-652B-42D2-B24E-EBE81D7FA954}"/>
                </a:ext>
              </a:extLst>
            </p:cNvPr>
            <p:cNvSpPr/>
            <p:nvPr/>
          </p:nvSpPr>
          <p:spPr>
            <a:xfrm rot="5400000">
              <a:off x="7521344" y="-2992142"/>
              <a:ext cx="1397635" cy="7736622"/>
            </a:xfrm>
            <a:prstGeom prst="round2SameRect">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ectangle: Top Corners Rounded 4" descr="Text box with words Referred but no eligibility determination yet p.6&#10;Students with disabilities that do not receive services p.6&#10;Students with disabilities not needing services p.6&#10;">
              <a:extLst>
                <a:ext uri="{FF2B5EF4-FFF2-40B4-BE49-F238E27FC236}">
                  <a16:creationId xmlns:a16="http://schemas.microsoft.com/office/drawing/2014/main" id="{896A1DB2-1B4D-4E02-9CEB-508AD44A5E76}"/>
                </a:ext>
              </a:extLst>
            </p:cNvPr>
            <p:cNvSpPr txBox="1"/>
            <p:nvPr/>
          </p:nvSpPr>
          <p:spPr>
            <a:xfrm>
              <a:off x="4351851" y="245578"/>
              <a:ext cx="7668395" cy="126118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228600" marR="0" lvl="1" indent="-228600" algn="l" defTabSz="933450" rtl="0" eaLnBrk="1" fontAlgn="auto" latinLnBrk="0" hangingPunct="1">
                <a:lnSpc>
                  <a:spcPct val="90000"/>
                </a:lnSpc>
                <a:spcBef>
                  <a:spcPct val="0"/>
                </a:spcBef>
                <a:spcAft>
                  <a:spcPct val="15000"/>
                </a:spcAft>
                <a:buClrTx/>
                <a:buSzTx/>
                <a:buFontTx/>
                <a:buChar char="•"/>
                <a:tabLst/>
                <a:defRPr/>
              </a:pPr>
              <a:r>
                <a:rPr kumimoji="0" lang="en-US" sz="2100" b="0" i="0" u="none" strike="noStrike" kern="1200" cap="none" spc="0" normalizeH="0" baseline="0" noProof="0">
                  <a:ln>
                    <a:noFill/>
                  </a:ln>
                  <a:solidFill>
                    <a:prstClr val="black">
                      <a:hueOff val="0"/>
                      <a:satOff val="0"/>
                      <a:lumOff val="0"/>
                      <a:alphaOff val="0"/>
                    </a:prstClr>
                  </a:solidFill>
                  <a:effectLst/>
                  <a:uLnTx/>
                  <a:uFillTx/>
                  <a:latin typeface="Franklin Gothic Book" panose="020B0503020102020204"/>
                  <a:ea typeface="+mn-ea"/>
                  <a:cs typeface="+mn-cs"/>
                </a:rPr>
                <a:t>Referred but no eligibility determination yet </a:t>
              </a:r>
              <a:r>
                <a:rPr kumimoji="0" lang="en-US" sz="2100" b="0" i="0" u="none" strike="noStrike" kern="1200" cap="none" spc="0" normalizeH="0" baseline="-25000" noProof="0">
                  <a:ln>
                    <a:noFill/>
                  </a:ln>
                  <a:solidFill>
                    <a:prstClr val="black">
                      <a:hueOff val="0"/>
                      <a:satOff val="0"/>
                      <a:lumOff val="0"/>
                      <a:alphaOff val="0"/>
                    </a:prstClr>
                  </a:solidFill>
                  <a:effectLst/>
                  <a:uLnTx/>
                  <a:uFillTx/>
                  <a:latin typeface="Franklin Gothic Book" panose="020B0503020102020204"/>
                  <a:ea typeface="+mn-ea"/>
                  <a:cs typeface="+mn-cs"/>
                </a:rPr>
                <a:t>p.6</a:t>
              </a:r>
              <a:endParaRPr kumimoji="0" lang="en-US" sz="2100" b="0" i="0" u="none" strike="noStrike" kern="1200" cap="none" spc="0" normalizeH="0" baseline="0" noProof="0">
                <a:ln>
                  <a:noFill/>
                </a:ln>
                <a:solidFill>
                  <a:prstClr val="black">
                    <a:hueOff val="0"/>
                    <a:satOff val="0"/>
                    <a:lumOff val="0"/>
                    <a:alphaOff val="0"/>
                  </a:prstClr>
                </a:solidFill>
                <a:effectLst/>
                <a:uLnTx/>
                <a:uFillTx/>
                <a:latin typeface="Franklin Gothic Book" panose="020B0503020102020204"/>
                <a:ea typeface="+mn-ea"/>
                <a:cs typeface="+mn-cs"/>
              </a:endParaRPr>
            </a:p>
            <a:p>
              <a:pPr marL="228600" marR="0" lvl="1" indent="-228600" algn="l" defTabSz="933450" rtl="0" eaLnBrk="1" fontAlgn="auto" latinLnBrk="0" hangingPunct="1">
                <a:lnSpc>
                  <a:spcPct val="90000"/>
                </a:lnSpc>
                <a:spcBef>
                  <a:spcPct val="0"/>
                </a:spcBef>
                <a:spcAft>
                  <a:spcPct val="15000"/>
                </a:spcAft>
                <a:buClrTx/>
                <a:buSzTx/>
                <a:buFontTx/>
                <a:buChar char="•"/>
                <a:tabLst/>
                <a:defRPr/>
              </a:pPr>
              <a:r>
                <a:rPr kumimoji="0" lang="en-US" sz="2100" b="0" i="0" u="none" strike="noStrike" kern="1200" cap="none" spc="0" normalizeH="0" baseline="0" noProof="0">
                  <a:ln>
                    <a:noFill/>
                  </a:ln>
                  <a:solidFill>
                    <a:prstClr val="black">
                      <a:hueOff val="0"/>
                      <a:satOff val="0"/>
                      <a:lumOff val="0"/>
                      <a:alphaOff val="0"/>
                    </a:prstClr>
                  </a:solidFill>
                  <a:effectLst/>
                  <a:uLnTx/>
                  <a:uFillTx/>
                  <a:latin typeface="Franklin Gothic Book" panose="020B0503020102020204"/>
                  <a:ea typeface="+mn-ea"/>
                  <a:cs typeface="+mn-cs"/>
                </a:rPr>
                <a:t>Students with disabilities that do not receive services </a:t>
              </a:r>
              <a:r>
                <a:rPr kumimoji="0" lang="en-US" sz="2100" b="0" i="0" u="none" strike="noStrike" kern="1200" cap="none" spc="0" normalizeH="0" baseline="-25000" noProof="0">
                  <a:ln>
                    <a:noFill/>
                  </a:ln>
                  <a:solidFill>
                    <a:prstClr val="black">
                      <a:hueOff val="0"/>
                      <a:satOff val="0"/>
                      <a:lumOff val="0"/>
                      <a:alphaOff val="0"/>
                    </a:prstClr>
                  </a:solidFill>
                  <a:effectLst/>
                  <a:uLnTx/>
                  <a:uFillTx/>
                  <a:latin typeface="Franklin Gothic Book" panose="020B0503020102020204"/>
                  <a:ea typeface="+mn-ea"/>
                  <a:cs typeface="+mn-cs"/>
                </a:rPr>
                <a:t>p.6</a:t>
              </a:r>
              <a:endParaRPr kumimoji="0" lang="en-US" sz="2100" b="0" i="0" u="none" strike="noStrike" kern="1200" cap="none" spc="0" normalizeH="0" baseline="0" noProof="0">
                <a:ln>
                  <a:noFill/>
                </a:ln>
                <a:solidFill>
                  <a:prstClr val="black">
                    <a:hueOff val="0"/>
                    <a:satOff val="0"/>
                    <a:lumOff val="0"/>
                    <a:alphaOff val="0"/>
                  </a:prstClr>
                </a:solidFill>
                <a:effectLst/>
                <a:uLnTx/>
                <a:uFillTx/>
                <a:latin typeface="Franklin Gothic Book" panose="020B0503020102020204"/>
                <a:ea typeface="+mn-ea"/>
                <a:cs typeface="+mn-cs"/>
              </a:endParaRPr>
            </a:p>
            <a:p>
              <a:pPr marL="228600" marR="0" lvl="1" indent="-228600" algn="l" defTabSz="933450" rtl="0" eaLnBrk="1" fontAlgn="auto" latinLnBrk="0" hangingPunct="1">
                <a:lnSpc>
                  <a:spcPct val="90000"/>
                </a:lnSpc>
                <a:spcBef>
                  <a:spcPct val="0"/>
                </a:spcBef>
                <a:spcAft>
                  <a:spcPct val="15000"/>
                </a:spcAft>
                <a:buClrTx/>
                <a:buSzTx/>
                <a:buFontTx/>
                <a:buChar char="•"/>
                <a:tabLst/>
                <a:defRPr/>
              </a:pPr>
              <a:r>
                <a:rPr kumimoji="0" lang="en-US" sz="2100" b="0" i="0" u="none" strike="noStrike" kern="1200" cap="none" spc="0" normalizeH="0" baseline="0" noProof="0">
                  <a:ln>
                    <a:noFill/>
                  </a:ln>
                  <a:solidFill>
                    <a:prstClr val="black">
                      <a:hueOff val="0"/>
                      <a:satOff val="0"/>
                      <a:lumOff val="0"/>
                      <a:alphaOff val="0"/>
                    </a:prstClr>
                  </a:solidFill>
                  <a:effectLst/>
                  <a:uLnTx/>
                  <a:uFillTx/>
                  <a:latin typeface="Franklin Gothic Book" panose="020B0503020102020204"/>
                  <a:ea typeface="+mn-ea"/>
                  <a:cs typeface="+mn-cs"/>
                </a:rPr>
                <a:t>Students with disabilities not needing services </a:t>
              </a:r>
              <a:r>
                <a:rPr kumimoji="0" lang="en-US" sz="2100" b="0" i="0" u="none" strike="noStrike" kern="1200" cap="none" spc="0" normalizeH="0" baseline="-25000" noProof="0">
                  <a:ln>
                    <a:noFill/>
                  </a:ln>
                  <a:solidFill>
                    <a:prstClr val="black">
                      <a:hueOff val="0"/>
                      <a:satOff val="0"/>
                      <a:lumOff val="0"/>
                      <a:alphaOff val="0"/>
                    </a:prstClr>
                  </a:solidFill>
                  <a:effectLst/>
                  <a:uLnTx/>
                  <a:uFillTx/>
                  <a:latin typeface="Franklin Gothic Book" panose="020B0503020102020204"/>
                  <a:ea typeface="+mn-ea"/>
                  <a:cs typeface="+mn-cs"/>
                </a:rPr>
                <a:t>p.6</a:t>
              </a:r>
              <a:endParaRPr kumimoji="0" lang="en-US" sz="2100" b="0" i="0" u="none" strike="noStrike" kern="1200" cap="none" spc="0" normalizeH="0" baseline="0" noProof="0">
                <a:ln>
                  <a:noFill/>
                </a:ln>
                <a:solidFill>
                  <a:prstClr val="black">
                    <a:hueOff val="0"/>
                    <a:satOff val="0"/>
                    <a:lumOff val="0"/>
                    <a:alphaOff val="0"/>
                  </a:prstClr>
                </a:solidFill>
                <a:effectLst/>
                <a:uLnTx/>
                <a:uFillTx/>
                <a:latin typeface="Franklin Gothic Book" panose="020B0503020102020204"/>
                <a:ea typeface="+mn-ea"/>
                <a:cs typeface="+mn-cs"/>
              </a:endParaRPr>
            </a:p>
          </p:txBody>
        </p:sp>
      </p:grpSp>
      <p:grpSp>
        <p:nvGrpSpPr>
          <p:cNvPr id="12" name="Group 11" descr="Text box with words With Accommodations">
            <a:extLst>
              <a:ext uri="{FF2B5EF4-FFF2-40B4-BE49-F238E27FC236}">
                <a16:creationId xmlns:a16="http://schemas.microsoft.com/office/drawing/2014/main" id="{B8166E33-1B65-4CA8-9479-F4C4709B365C}"/>
              </a:ext>
            </a:extLst>
          </p:cNvPr>
          <p:cNvGrpSpPr/>
          <p:nvPr/>
        </p:nvGrpSpPr>
        <p:grpSpPr>
          <a:xfrm>
            <a:off x="19666" y="2599409"/>
            <a:ext cx="4416046" cy="1513531"/>
            <a:chOff x="0" y="1837043"/>
            <a:chExt cx="4351850" cy="1747043"/>
          </a:xfrm>
          <a:solidFill>
            <a:srgbClr val="6AC398"/>
          </a:solidFill>
        </p:grpSpPr>
        <p:sp>
          <p:nvSpPr>
            <p:cNvPr id="13" name="Rectangle: Rounded Corners 12">
              <a:extLst>
                <a:ext uri="{FF2B5EF4-FFF2-40B4-BE49-F238E27FC236}">
                  <a16:creationId xmlns:a16="http://schemas.microsoft.com/office/drawing/2014/main" id="{940DACC0-8D64-4642-B2C5-0A9E50AC1630}"/>
                </a:ext>
              </a:extLst>
            </p:cNvPr>
            <p:cNvSpPr/>
            <p:nvPr/>
          </p:nvSpPr>
          <p:spPr>
            <a:xfrm>
              <a:off x="0" y="1837043"/>
              <a:ext cx="4351850" cy="1747043"/>
            </a:xfrm>
            <a:prstGeom prst="roundRect">
              <a:avLst/>
            </a:prstGeom>
            <a:grpFill/>
          </p:spPr>
          <p:style>
            <a:lnRef idx="2">
              <a:schemeClr val="lt1">
                <a:hueOff val="0"/>
                <a:satOff val="0"/>
                <a:lumOff val="0"/>
                <a:alphaOff val="0"/>
              </a:schemeClr>
            </a:lnRef>
            <a:fillRef idx="1">
              <a:schemeClr val="accent5">
                <a:hueOff val="3005351"/>
                <a:satOff val="-13190"/>
                <a:lumOff val="3921"/>
                <a:alphaOff val="0"/>
              </a:schemeClr>
            </a:fillRef>
            <a:effectRef idx="0">
              <a:schemeClr val="accent5">
                <a:hueOff val="3005351"/>
                <a:satOff val="-13190"/>
                <a:lumOff val="3921"/>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DE2F2990-7C9E-4993-97D5-33B222D1D7D9}"/>
                </a:ext>
              </a:extLst>
            </p:cNvPr>
            <p:cNvSpPr txBox="1"/>
            <p:nvPr/>
          </p:nvSpPr>
          <p:spPr>
            <a:xfrm>
              <a:off x="85284" y="1922327"/>
              <a:ext cx="4181282" cy="1576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a:ln>
                    <a:noFill/>
                  </a:ln>
                  <a:solidFill>
                    <a:prstClr val="white"/>
                  </a:solidFill>
                  <a:effectLst/>
                  <a:uLnTx/>
                  <a:uFillTx/>
                  <a:latin typeface="Franklin Gothic Book" panose="020B0503020102020204"/>
                  <a:ea typeface="+mn-ea"/>
                  <a:cs typeface="+mn-cs"/>
                </a:rPr>
                <a:t>With Accommodations</a:t>
              </a:r>
            </a:p>
          </p:txBody>
        </p:sp>
      </p:grpSp>
      <p:grpSp>
        <p:nvGrpSpPr>
          <p:cNvPr id="15" name="Group 14" descr="Text box with words Alternate Assessment">
            <a:extLst>
              <a:ext uri="{FF2B5EF4-FFF2-40B4-BE49-F238E27FC236}">
                <a16:creationId xmlns:a16="http://schemas.microsoft.com/office/drawing/2014/main" id="{31371796-DF12-4D98-A989-A57A3C88A4B0}"/>
              </a:ext>
            </a:extLst>
          </p:cNvPr>
          <p:cNvGrpSpPr/>
          <p:nvPr/>
        </p:nvGrpSpPr>
        <p:grpSpPr>
          <a:xfrm>
            <a:off x="39040" y="4315464"/>
            <a:ext cx="4247192" cy="1407902"/>
            <a:chOff x="0" y="3671439"/>
            <a:chExt cx="4351850" cy="1747043"/>
          </a:xfrm>
          <a:solidFill>
            <a:schemeClr val="tx1">
              <a:lumMod val="50000"/>
              <a:lumOff val="50000"/>
            </a:schemeClr>
          </a:solidFill>
        </p:grpSpPr>
        <p:sp>
          <p:nvSpPr>
            <p:cNvPr id="16" name="Rectangle: Rounded Corners 15">
              <a:extLst>
                <a:ext uri="{FF2B5EF4-FFF2-40B4-BE49-F238E27FC236}">
                  <a16:creationId xmlns:a16="http://schemas.microsoft.com/office/drawing/2014/main" id="{B4ED8B2F-C224-4986-921D-CB910AC80447}"/>
                </a:ext>
              </a:extLst>
            </p:cNvPr>
            <p:cNvSpPr/>
            <p:nvPr/>
          </p:nvSpPr>
          <p:spPr>
            <a:xfrm>
              <a:off x="0" y="3671439"/>
              <a:ext cx="4351850" cy="1747043"/>
            </a:xfrm>
            <a:prstGeom prst="roundRect">
              <a:avLst/>
            </a:prstGeom>
            <a:grpFill/>
          </p:spPr>
          <p:style>
            <a:lnRef idx="2">
              <a:schemeClr val="lt1">
                <a:hueOff val="0"/>
                <a:satOff val="0"/>
                <a:lumOff val="0"/>
                <a:alphaOff val="0"/>
              </a:schemeClr>
            </a:lnRef>
            <a:fillRef idx="1">
              <a:schemeClr val="accent5">
                <a:hueOff val="6010703"/>
                <a:satOff val="-26380"/>
                <a:lumOff val="7843"/>
                <a:alphaOff val="0"/>
              </a:schemeClr>
            </a:fillRef>
            <a:effectRef idx="0">
              <a:schemeClr val="accent5">
                <a:hueOff val="6010703"/>
                <a:satOff val="-26380"/>
                <a:lumOff val="7843"/>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914F7A13-4389-4E9A-AABE-65CA8D91EC39}"/>
                </a:ext>
              </a:extLst>
            </p:cNvPr>
            <p:cNvSpPr txBox="1"/>
            <p:nvPr/>
          </p:nvSpPr>
          <p:spPr>
            <a:xfrm>
              <a:off x="85284" y="3756723"/>
              <a:ext cx="4181282" cy="1576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a:ln>
                    <a:noFill/>
                  </a:ln>
                  <a:solidFill>
                    <a:prstClr val="white"/>
                  </a:solidFill>
                  <a:effectLst/>
                  <a:uLnTx/>
                  <a:uFillTx/>
                  <a:latin typeface="Franklin Gothic Book" panose="020B0503020102020204"/>
                  <a:ea typeface="+mn-ea"/>
                  <a:cs typeface="+mn-cs"/>
                </a:rPr>
                <a:t>Alternate Assessment</a:t>
              </a:r>
            </a:p>
          </p:txBody>
        </p:sp>
      </p:grpSp>
      <p:grpSp>
        <p:nvGrpSpPr>
          <p:cNvPr id="18" name="Group 17" descr="Meet the eligibility criteria for one or more disability categories and has a current Individual Education Program (IEP)p.6&#10;Have a current Program Services Plan (PSP) p.6&#10;Have a current 504 Plan p.7&#10;">
            <a:extLst>
              <a:ext uri="{FF2B5EF4-FFF2-40B4-BE49-F238E27FC236}">
                <a16:creationId xmlns:a16="http://schemas.microsoft.com/office/drawing/2014/main" id="{27ACDF6A-E06F-4AEB-9F58-5748CB48434B}"/>
              </a:ext>
            </a:extLst>
          </p:cNvPr>
          <p:cNvGrpSpPr/>
          <p:nvPr/>
        </p:nvGrpSpPr>
        <p:grpSpPr>
          <a:xfrm>
            <a:off x="4377994" y="2673294"/>
            <a:ext cx="7736622" cy="1397635"/>
            <a:chOff x="4351851" y="2011747"/>
            <a:chExt cx="7736622" cy="1397635"/>
          </a:xfrm>
          <a:solidFill>
            <a:srgbClr val="C0F6E4"/>
          </a:solidFill>
        </p:grpSpPr>
        <p:sp>
          <p:nvSpPr>
            <p:cNvPr id="19" name="Rectangle: Top Corners Rounded 18">
              <a:extLst>
                <a:ext uri="{FF2B5EF4-FFF2-40B4-BE49-F238E27FC236}">
                  <a16:creationId xmlns:a16="http://schemas.microsoft.com/office/drawing/2014/main" id="{B7A7C678-16C7-48E2-9734-5F5E835DCACD}"/>
                </a:ext>
              </a:extLst>
            </p:cNvPr>
            <p:cNvSpPr/>
            <p:nvPr/>
          </p:nvSpPr>
          <p:spPr>
            <a:xfrm rot="5400000">
              <a:off x="7521344" y="-1157746"/>
              <a:ext cx="1397635" cy="7736622"/>
            </a:xfrm>
            <a:prstGeom prst="round2SameRect">
              <a:avLst/>
            </a:prstGeom>
            <a:grpFill/>
          </p:spPr>
          <p:style>
            <a:lnRef idx="2">
              <a:schemeClr val="accent5">
                <a:tint val="40000"/>
                <a:alpha val="90000"/>
                <a:hueOff val="2914032"/>
                <a:satOff val="-9122"/>
                <a:lumOff val="604"/>
                <a:alphaOff val="0"/>
              </a:schemeClr>
            </a:lnRef>
            <a:fillRef idx="1">
              <a:schemeClr val="accent5">
                <a:tint val="40000"/>
                <a:alpha val="90000"/>
                <a:hueOff val="2914032"/>
                <a:satOff val="-9122"/>
                <a:lumOff val="604"/>
                <a:alphaOff val="0"/>
              </a:schemeClr>
            </a:fillRef>
            <a:effectRef idx="0">
              <a:schemeClr val="accent5">
                <a:tint val="40000"/>
                <a:alpha val="90000"/>
                <a:hueOff val="2914032"/>
                <a:satOff val="-9122"/>
                <a:lumOff val="604"/>
                <a:alphaOff val="0"/>
              </a:schemeClr>
            </a:effectRef>
            <a:fontRef idx="minor">
              <a:schemeClr val="dk1">
                <a:hueOff val="0"/>
                <a:satOff val="0"/>
                <a:lumOff val="0"/>
                <a:alphaOff val="0"/>
              </a:schemeClr>
            </a:fontRef>
          </p:style>
          <p:txBody>
            <a:bodyPr/>
            <a:lstStyle/>
            <a:p>
              <a:endParaRPr lang="en-US"/>
            </a:p>
          </p:txBody>
        </p:sp>
        <p:sp>
          <p:nvSpPr>
            <p:cNvPr id="20" name="Rectangle: Top Corners Rounded 4" descr="Text box with words Meet the eligibility criteria for one or more disability categories and has a current Individual Education Program (IEP)p.6&#10;Have a current Program Services Plan (PSP) p.6&#10;Have a current 504 Plan p.7&#10;">
              <a:extLst>
                <a:ext uri="{FF2B5EF4-FFF2-40B4-BE49-F238E27FC236}">
                  <a16:creationId xmlns:a16="http://schemas.microsoft.com/office/drawing/2014/main" id="{B5B6F0A3-8385-47E0-B0C6-6A83250A11F3}"/>
                </a:ext>
              </a:extLst>
            </p:cNvPr>
            <p:cNvSpPr txBox="1"/>
            <p:nvPr/>
          </p:nvSpPr>
          <p:spPr>
            <a:xfrm>
              <a:off x="4351851" y="2079974"/>
              <a:ext cx="7668395" cy="126118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228600" marR="0" lvl="1" indent="-228600" algn="l" defTabSz="933450" rtl="0" eaLnBrk="1" fontAlgn="auto" latinLnBrk="0" hangingPunct="1">
                <a:lnSpc>
                  <a:spcPct val="90000"/>
                </a:lnSpc>
                <a:spcBef>
                  <a:spcPct val="0"/>
                </a:spcBef>
                <a:spcAft>
                  <a:spcPct val="15000"/>
                </a:spcAft>
                <a:buClrTx/>
                <a:buSzTx/>
                <a:buFontTx/>
                <a:buChar char="•"/>
                <a:tabLst/>
                <a:defRPr/>
              </a:pPr>
              <a:r>
                <a:rPr kumimoji="0" lang="en-US" sz="2100" b="0" i="0" u="none" strike="noStrike" kern="1200" cap="none" spc="0" normalizeH="0" baseline="0" noProof="0">
                  <a:ln>
                    <a:noFill/>
                  </a:ln>
                  <a:solidFill>
                    <a:prstClr val="black">
                      <a:hueOff val="0"/>
                      <a:satOff val="0"/>
                      <a:lumOff val="0"/>
                      <a:alphaOff val="0"/>
                    </a:prstClr>
                  </a:solidFill>
                  <a:effectLst/>
                  <a:uLnTx/>
                  <a:uFillTx/>
                  <a:latin typeface="Franklin Gothic Book" panose="020B0503020102020204"/>
                  <a:ea typeface="+mn-ea"/>
                  <a:cs typeface="+mn-cs"/>
                </a:rPr>
                <a:t>Meet the eligibility criteria for one or more disability categories and has a current Individual Education Program (IEP)</a:t>
              </a:r>
              <a:r>
                <a:rPr kumimoji="0" lang="en-US" sz="2100" b="0" i="0" u="none" strike="noStrike" kern="1200" cap="none" spc="0" normalizeH="0" baseline="-25000" noProof="0">
                  <a:ln>
                    <a:noFill/>
                  </a:ln>
                  <a:solidFill>
                    <a:prstClr val="black">
                      <a:hueOff val="0"/>
                      <a:satOff val="0"/>
                      <a:lumOff val="0"/>
                      <a:alphaOff val="0"/>
                    </a:prstClr>
                  </a:solidFill>
                  <a:effectLst/>
                  <a:uLnTx/>
                  <a:uFillTx/>
                  <a:latin typeface="Franklin Gothic Book" panose="020B0503020102020204"/>
                  <a:ea typeface="+mn-ea"/>
                  <a:cs typeface="+mn-cs"/>
                </a:rPr>
                <a:t>p.6</a:t>
              </a:r>
              <a:endParaRPr kumimoji="0" lang="en-US" sz="2100" b="0" i="0" u="none" strike="noStrike" kern="1200" cap="none" spc="0" normalizeH="0" baseline="0" noProof="0">
                <a:ln>
                  <a:noFill/>
                </a:ln>
                <a:solidFill>
                  <a:prstClr val="black">
                    <a:hueOff val="0"/>
                    <a:satOff val="0"/>
                    <a:lumOff val="0"/>
                    <a:alphaOff val="0"/>
                  </a:prstClr>
                </a:solidFill>
                <a:effectLst/>
                <a:uLnTx/>
                <a:uFillTx/>
                <a:latin typeface="Franklin Gothic Book" panose="020B0503020102020204"/>
                <a:ea typeface="+mn-ea"/>
                <a:cs typeface="+mn-cs"/>
              </a:endParaRPr>
            </a:p>
            <a:p>
              <a:pPr marL="228600" marR="0" lvl="1" indent="-228600" algn="l" defTabSz="933450" rtl="0" eaLnBrk="1" fontAlgn="auto" latinLnBrk="0" hangingPunct="1">
                <a:lnSpc>
                  <a:spcPct val="90000"/>
                </a:lnSpc>
                <a:spcBef>
                  <a:spcPct val="0"/>
                </a:spcBef>
                <a:spcAft>
                  <a:spcPct val="15000"/>
                </a:spcAft>
                <a:buClrTx/>
                <a:buSzTx/>
                <a:buFontTx/>
                <a:buChar char="•"/>
                <a:tabLst/>
                <a:defRPr/>
              </a:pPr>
              <a:r>
                <a:rPr kumimoji="0" lang="en-US" sz="2100" b="0" i="0" u="none" strike="noStrike" kern="1200" cap="none" spc="0" normalizeH="0" baseline="0" noProof="0">
                  <a:ln>
                    <a:noFill/>
                  </a:ln>
                  <a:solidFill>
                    <a:prstClr val="black">
                      <a:hueOff val="0"/>
                      <a:satOff val="0"/>
                      <a:lumOff val="0"/>
                      <a:alphaOff val="0"/>
                    </a:prstClr>
                  </a:solidFill>
                  <a:effectLst/>
                  <a:uLnTx/>
                  <a:uFillTx/>
                  <a:latin typeface="Franklin Gothic Book" panose="020B0503020102020204"/>
                  <a:ea typeface="+mn-ea"/>
                  <a:cs typeface="+mn-cs"/>
                </a:rPr>
                <a:t>Have a current Program Services Plan (PSP) </a:t>
              </a:r>
              <a:r>
                <a:rPr kumimoji="0" lang="en-US" sz="2100" b="0" i="0" u="none" strike="noStrike" kern="1200" cap="none" spc="0" normalizeH="0" baseline="-25000" noProof="0">
                  <a:ln>
                    <a:noFill/>
                  </a:ln>
                  <a:solidFill>
                    <a:prstClr val="black">
                      <a:hueOff val="0"/>
                      <a:satOff val="0"/>
                      <a:lumOff val="0"/>
                      <a:alphaOff val="0"/>
                    </a:prstClr>
                  </a:solidFill>
                  <a:effectLst/>
                  <a:uLnTx/>
                  <a:uFillTx/>
                  <a:latin typeface="Franklin Gothic Book" panose="020B0503020102020204"/>
                  <a:ea typeface="+mn-ea"/>
                  <a:cs typeface="+mn-cs"/>
                </a:rPr>
                <a:t>p.6</a:t>
              </a:r>
              <a:endParaRPr kumimoji="0" lang="en-US" sz="2100" b="0" i="0" u="none" strike="noStrike" kern="1200" cap="none" spc="0" normalizeH="0" baseline="0" noProof="0">
                <a:ln>
                  <a:noFill/>
                </a:ln>
                <a:solidFill>
                  <a:prstClr val="black">
                    <a:hueOff val="0"/>
                    <a:satOff val="0"/>
                    <a:lumOff val="0"/>
                    <a:alphaOff val="0"/>
                  </a:prstClr>
                </a:solidFill>
                <a:effectLst/>
                <a:uLnTx/>
                <a:uFillTx/>
                <a:latin typeface="Franklin Gothic Book" panose="020B0503020102020204"/>
                <a:ea typeface="+mn-ea"/>
                <a:cs typeface="+mn-cs"/>
              </a:endParaRPr>
            </a:p>
            <a:p>
              <a:pPr marL="228600" marR="0" lvl="1" indent="-228600" algn="l" defTabSz="933450" rtl="0" eaLnBrk="1" fontAlgn="auto" latinLnBrk="0" hangingPunct="1">
                <a:lnSpc>
                  <a:spcPct val="90000"/>
                </a:lnSpc>
                <a:spcBef>
                  <a:spcPct val="0"/>
                </a:spcBef>
                <a:spcAft>
                  <a:spcPct val="15000"/>
                </a:spcAft>
                <a:buClrTx/>
                <a:buSzTx/>
                <a:buFontTx/>
                <a:buChar char="•"/>
                <a:tabLst/>
                <a:defRPr/>
              </a:pPr>
              <a:r>
                <a:rPr kumimoji="0" lang="en-US" sz="2100" b="0" i="0" u="none" strike="noStrike" kern="1200" cap="none" spc="0" normalizeH="0" baseline="0" noProof="0">
                  <a:ln>
                    <a:noFill/>
                  </a:ln>
                  <a:solidFill>
                    <a:prstClr val="black">
                      <a:hueOff val="0"/>
                      <a:satOff val="0"/>
                      <a:lumOff val="0"/>
                      <a:alphaOff val="0"/>
                    </a:prstClr>
                  </a:solidFill>
                  <a:effectLst/>
                  <a:uLnTx/>
                  <a:uFillTx/>
                  <a:latin typeface="Franklin Gothic Book" panose="020B0503020102020204"/>
                  <a:ea typeface="+mn-ea"/>
                  <a:cs typeface="+mn-cs"/>
                </a:rPr>
                <a:t>Have a current 504 Plan </a:t>
              </a:r>
              <a:r>
                <a:rPr kumimoji="0" lang="en-US" sz="2100" b="0" i="0" u="none" strike="noStrike" kern="1200" cap="none" spc="0" normalizeH="0" baseline="-25000" noProof="0">
                  <a:ln>
                    <a:noFill/>
                  </a:ln>
                  <a:solidFill>
                    <a:prstClr val="black">
                      <a:hueOff val="0"/>
                      <a:satOff val="0"/>
                      <a:lumOff val="0"/>
                      <a:alphaOff val="0"/>
                    </a:prstClr>
                  </a:solidFill>
                  <a:effectLst/>
                  <a:uLnTx/>
                  <a:uFillTx/>
                  <a:latin typeface="Franklin Gothic Book" panose="020B0503020102020204"/>
                  <a:ea typeface="+mn-ea"/>
                  <a:cs typeface="+mn-cs"/>
                </a:rPr>
                <a:t>p.7</a:t>
              </a:r>
              <a:endParaRPr kumimoji="0" lang="en-US" sz="2100" b="0" i="0" u="none" strike="noStrike" kern="1200" cap="none" spc="0" normalizeH="0" baseline="0" noProof="0">
                <a:ln>
                  <a:noFill/>
                </a:ln>
                <a:solidFill>
                  <a:prstClr val="black">
                    <a:hueOff val="0"/>
                    <a:satOff val="0"/>
                    <a:lumOff val="0"/>
                    <a:alphaOff val="0"/>
                  </a:prstClr>
                </a:solidFill>
                <a:effectLst/>
                <a:uLnTx/>
                <a:uFillTx/>
                <a:latin typeface="Franklin Gothic Book" panose="020B0503020102020204"/>
                <a:ea typeface="+mn-ea"/>
                <a:cs typeface="+mn-cs"/>
              </a:endParaRPr>
            </a:p>
          </p:txBody>
        </p:sp>
      </p:grpSp>
      <p:grpSp>
        <p:nvGrpSpPr>
          <p:cNvPr id="21" name="Group 20" descr="ARC determines and verifies that student meets all criteria p.7&#10;Text box with words&#10;Document in student’s record the basis for the decision p.7&#10;Review annually the decision and adjust as needed p.7&#10;">
            <a:extLst>
              <a:ext uri="{FF2B5EF4-FFF2-40B4-BE49-F238E27FC236}">
                <a16:creationId xmlns:a16="http://schemas.microsoft.com/office/drawing/2014/main" id="{DC75E4E0-6FCF-4A0A-B5C5-3BD6C436C938}"/>
              </a:ext>
            </a:extLst>
          </p:cNvPr>
          <p:cNvGrpSpPr/>
          <p:nvPr/>
        </p:nvGrpSpPr>
        <p:grpSpPr>
          <a:xfrm>
            <a:off x="4286231" y="4353333"/>
            <a:ext cx="7736622" cy="1397635"/>
            <a:chOff x="4351851" y="3846142"/>
            <a:chExt cx="7736622" cy="1397635"/>
          </a:xfrm>
          <a:solidFill>
            <a:schemeClr val="bg2"/>
          </a:solidFill>
        </p:grpSpPr>
        <p:sp>
          <p:nvSpPr>
            <p:cNvPr id="22" name="Rectangle: Top Corners Rounded 21" descr="No Accommodations&#10; Referred but no eligibility determination yet p.7&#10; Students with disabilities that do not receive services p.7&#10; Students with disabilities not needing services p.7&#10;With Accommodations&#10; Meet the eligibility criteria for one or more disability categories and has a current Individualized Education Program (IEP)p.7&#10; Have a current Program Services Plan (PSP) p.7&#10; Have a current 504 Plan p.7&#10;Alternate Assessment&#10; ARC determines and verifies that student meets all criteria p.7&#10; Document in students record the basis for the decision p.8&#10; Review annually the decision and adjust as needed p.8&#10;" title="Alternate Assessment">
              <a:extLst>
                <a:ext uri="{FF2B5EF4-FFF2-40B4-BE49-F238E27FC236}">
                  <a16:creationId xmlns:a16="http://schemas.microsoft.com/office/drawing/2014/main" id="{1DB5468E-4901-4AE9-85B5-8B0B60440753}"/>
                </a:ext>
              </a:extLst>
            </p:cNvPr>
            <p:cNvSpPr/>
            <p:nvPr/>
          </p:nvSpPr>
          <p:spPr>
            <a:xfrm rot="5400000">
              <a:off x="7521344" y="676649"/>
              <a:ext cx="1397635" cy="7736622"/>
            </a:xfrm>
            <a:prstGeom prst="round2SameRect">
              <a:avLst/>
            </a:prstGeom>
            <a:grpFill/>
          </p:spPr>
          <p:style>
            <a:lnRef idx="2">
              <a:schemeClr val="accent5">
                <a:tint val="40000"/>
                <a:alpha val="90000"/>
                <a:hueOff val="5828064"/>
                <a:satOff val="-18244"/>
                <a:lumOff val="1209"/>
                <a:alphaOff val="0"/>
              </a:schemeClr>
            </a:lnRef>
            <a:fillRef idx="1">
              <a:schemeClr val="accent5">
                <a:tint val="40000"/>
                <a:alpha val="90000"/>
                <a:hueOff val="5828064"/>
                <a:satOff val="-18244"/>
                <a:lumOff val="1209"/>
                <a:alphaOff val="0"/>
              </a:schemeClr>
            </a:fillRef>
            <a:effectRef idx="0">
              <a:schemeClr val="accent5">
                <a:tint val="40000"/>
                <a:alpha val="90000"/>
                <a:hueOff val="5828064"/>
                <a:satOff val="-18244"/>
                <a:lumOff val="1209"/>
                <a:alphaOff val="0"/>
              </a:schemeClr>
            </a:effectRef>
            <a:fontRef idx="minor">
              <a:schemeClr val="dk1">
                <a:hueOff val="0"/>
                <a:satOff val="0"/>
                <a:lumOff val="0"/>
                <a:alphaOff val="0"/>
              </a:schemeClr>
            </a:fontRef>
          </p:style>
          <p:txBody>
            <a:bodyPr/>
            <a:lstStyle/>
            <a:p>
              <a:endParaRPr lang="en-US"/>
            </a:p>
          </p:txBody>
        </p:sp>
        <p:sp>
          <p:nvSpPr>
            <p:cNvPr id="23" name="Rectangle: Top Corners Rounded 4" descr="Text box with words ARC determines and verifies that student meets all criteria p.7&#10;Document in student’s record the basis for the decision p.7&#10;Review annually the decision and adjust as needed p.7&#10;">
              <a:extLst>
                <a:ext uri="{FF2B5EF4-FFF2-40B4-BE49-F238E27FC236}">
                  <a16:creationId xmlns:a16="http://schemas.microsoft.com/office/drawing/2014/main" id="{9EA8C21B-3AA2-48DC-A882-2A977717794A}"/>
                </a:ext>
              </a:extLst>
            </p:cNvPr>
            <p:cNvSpPr txBox="1"/>
            <p:nvPr/>
          </p:nvSpPr>
          <p:spPr>
            <a:xfrm>
              <a:off x="4351851" y="3914370"/>
              <a:ext cx="7668395" cy="126118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228600" marR="0" lvl="1" indent="-228600" algn="l" defTabSz="933450" rtl="0" eaLnBrk="1" fontAlgn="auto" latinLnBrk="0" hangingPunct="1">
                <a:lnSpc>
                  <a:spcPct val="90000"/>
                </a:lnSpc>
                <a:spcBef>
                  <a:spcPct val="0"/>
                </a:spcBef>
                <a:spcAft>
                  <a:spcPct val="15000"/>
                </a:spcAft>
                <a:buClrTx/>
                <a:buSzTx/>
                <a:buFontTx/>
                <a:buChar char="•"/>
                <a:tabLst/>
                <a:defRPr/>
              </a:pPr>
              <a:r>
                <a:rPr kumimoji="0" lang="en-US" sz="2100" b="0" i="0" u="none" strike="noStrike" kern="1200" cap="none" spc="0" normalizeH="0" baseline="0" noProof="0">
                  <a:ln>
                    <a:noFill/>
                  </a:ln>
                  <a:solidFill>
                    <a:prstClr val="black">
                      <a:hueOff val="0"/>
                      <a:satOff val="0"/>
                      <a:lumOff val="0"/>
                      <a:alphaOff val="0"/>
                    </a:prstClr>
                  </a:solidFill>
                  <a:effectLst/>
                  <a:uLnTx/>
                  <a:uFillTx/>
                  <a:latin typeface="Franklin Gothic Book" panose="020B0503020102020204"/>
                  <a:ea typeface="+mn-ea"/>
                  <a:cs typeface="+mn-cs"/>
                </a:rPr>
                <a:t>ARC determines and verifies that student meets all criteria </a:t>
              </a:r>
              <a:r>
                <a:rPr kumimoji="0" lang="en-US" sz="2100" b="0" i="0" u="none" strike="noStrike" kern="1200" cap="none" spc="0" normalizeH="0" baseline="-25000" noProof="0">
                  <a:ln>
                    <a:noFill/>
                  </a:ln>
                  <a:solidFill>
                    <a:prstClr val="black">
                      <a:hueOff val="0"/>
                      <a:satOff val="0"/>
                      <a:lumOff val="0"/>
                      <a:alphaOff val="0"/>
                    </a:prstClr>
                  </a:solidFill>
                  <a:effectLst/>
                  <a:uLnTx/>
                  <a:uFillTx/>
                  <a:latin typeface="Franklin Gothic Book" panose="020B0503020102020204"/>
                  <a:ea typeface="+mn-ea"/>
                  <a:cs typeface="+mn-cs"/>
                </a:rPr>
                <a:t>p.7</a:t>
              </a:r>
              <a:endParaRPr kumimoji="0" lang="en-US" sz="2100" b="0" i="0" u="none" strike="noStrike" kern="1200" cap="none" spc="0" normalizeH="0" baseline="0" noProof="0">
                <a:ln>
                  <a:noFill/>
                </a:ln>
                <a:solidFill>
                  <a:prstClr val="black">
                    <a:hueOff val="0"/>
                    <a:satOff val="0"/>
                    <a:lumOff val="0"/>
                    <a:alphaOff val="0"/>
                  </a:prstClr>
                </a:solidFill>
                <a:effectLst/>
                <a:uLnTx/>
                <a:uFillTx/>
                <a:latin typeface="Franklin Gothic Book" panose="020B0503020102020204"/>
                <a:ea typeface="+mn-ea"/>
                <a:cs typeface="+mn-cs"/>
              </a:endParaRPr>
            </a:p>
            <a:p>
              <a:pPr marL="228600" marR="0" lvl="1" indent="-228600" algn="l" defTabSz="933450" rtl="0" eaLnBrk="1" fontAlgn="auto" latinLnBrk="0" hangingPunct="1">
                <a:lnSpc>
                  <a:spcPct val="90000"/>
                </a:lnSpc>
                <a:spcBef>
                  <a:spcPct val="0"/>
                </a:spcBef>
                <a:spcAft>
                  <a:spcPct val="15000"/>
                </a:spcAft>
                <a:buClrTx/>
                <a:buSzTx/>
                <a:buFontTx/>
                <a:buChar char="•"/>
                <a:tabLst/>
                <a:defRPr/>
              </a:pPr>
              <a:r>
                <a:rPr kumimoji="0" lang="en-US" sz="2100" b="0" i="0" u="none" strike="noStrike" kern="1200" cap="none" spc="0" normalizeH="0" baseline="0" noProof="0">
                  <a:ln>
                    <a:noFill/>
                  </a:ln>
                  <a:solidFill>
                    <a:prstClr val="black">
                      <a:hueOff val="0"/>
                      <a:satOff val="0"/>
                      <a:lumOff val="0"/>
                      <a:alphaOff val="0"/>
                    </a:prstClr>
                  </a:solidFill>
                  <a:effectLst/>
                  <a:uLnTx/>
                  <a:uFillTx/>
                  <a:latin typeface="Franklin Gothic Book" panose="020B0503020102020204"/>
                  <a:ea typeface="+mn-ea"/>
                  <a:cs typeface="+mn-cs"/>
                </a:rPr>
                <a:t>Document in student’s record the basis for the decision </a:t>
              </a:r>
              <a:r>
                <a:rPr kumimoji="0" lang="en-US" sz="2100" b="0" i="0" u="none" strike="noStrike" kern="1200" cap="none" spc="0" normalizeH="0" baseline="-25000" noProof="0">
                  <a:ln>
                    <a:noFill/>
                  </a:ln>
                  <a:solidFill>
                    <a:prstClr val="black">
                      <a:hueOff val="0"/>
                      <a:satOff val="0"/>
                      <a:lumOff val="0"/>
                      <a:alphaOff val="0"/>
                    </a:prstClr>
                  </a:solidFill>
                  <a:effectLst/>
                  <a:uLnTx/>
                  <a:uFillTx/>
                  <a:latin typeface="Franklin Gothic Book" panose="020B0503020102020204"/>
                  <a:ea typeface="+mn-ea"/>
                  <a:cs typeface="+mn-cs"/>
                </a:rPr>
                <a:t>p.7</a:t>
              </a:r>
            </a:p>
            <a:p>
              <a:pPr marL="228600" marR="0" lvl="1" indent="-228600" algn="l" defTabSz="933450" rtl="0" eaLnBrk="1" fontAlgn="auto" latinLnBrk="0" hangingPunct="1">
                <a:lnSpc>
                  <a:spcPct val="90000"/>
                </a:lnSpc>
                <a:spcBef>
                  <a:spcPct val="0"/>
                </a:spcBef>
                <a:spcAft>
                  <a:spcPct val="15000"/>
                </a:spcAft>
                <a:buClrTx/>
                <a:buSzTx/>
                <a:buFontTx/>
                <a:buChar char="•"/>
                <a:tabLst/>
                <a:defRPr/>
              </a:pPr>
              <a:r>
                <a:rPr kumimoji="0" lang="en-US" sz="2100" b="0" i="0" u="none" strike="noStrike" kern="1200" cap="none" spc="0" normalizeH="0" baseline="0" noProof="0">
                  <a:ln>
                    <a:noFill/>
                  </a:ln>
                  <a:solidFill>
                    <a:prstClr val="black">
                      <a:hueOff val="0"/>
                      <a:satOff val="0"/>
                      <a:lumOff val="0"/>
                      <a:alphaOff val="0"/>
                    </a:prstClr>
                  </a:solidFill>
                  <a:effectLst/>
                  <a:uLnTx/>
                  <a:uFillTx/>
                  <a:latin typeface="Franklin Gothic Book" panose="020B0503020102020204"/>
                  <a:ea typeface="+mn-ea"/>
                  <a:cs typeface="+mn-cs"/>
                </a:rPr>
                <a:t>Review annually the decision and adjust as needed </a:t>
              </a:r>
              <a:r>
                <a:rPr kumimoji="0" lang="en-US" sz="2100" b="0" i="0" u="none" strike="noStrike" kern="1200" cap="none" spc="0" normalizeH="0" baseline="-25000" noProof="0">
                  <a:ln>
                    <a:noFill/>
                  </a:ln>
                  <a:solidFill>
                    <a:prstClr val="black">
                      <a:hueOff val="0"/>
                      <a:satOff val="0"/>
                      <a:lumOff val="0"/>
                      <a:alphaOff val="0"/>
                    </a:prstClr>
                  </a:solidFill>
                  <a:effectLst/>
                  <a:uLnTx/>
                  <a:uFillTx/>
                  <a:latin typeface="Franklin Gothic Book" panose="020B0503020102020204"/>
                  <a:ea typeface="+mn-ea"/>
                  <a:cs typeface="+mn-cs"/>
                </a:rPr>
                <a:t>p.7</a:t>
              </a:r>
              <a:endParaRPr kumimoji="0" lang="en-US" sz="2100" b="0" i="0" u="none" strike="noStrike" kern="1200" cap="none" spc="0" normalizeH="0" baseline="0" noProof="0">
                <a:ln>
                  <a:noFill/>
                </a:ln>
                <a:solidFill>
                  <a:prstClr val="black">
                    <a:hueOff val="0"/>
                    <a:satOff val="0"/>
                    <a:lumOff val="0"/>
                    <a:alphaOff val="0"/>
                  </a:prstClr>
                </a:solidFill>
                <a:effectLst/>
                <a:uLnTx/>
                <a:uFillTx/>
                <a:latin typeface="Franklin Gothic Book" panose="020B0503020102020204"/>
                <a:ea typeface="+mn-ea"/>
                <a:cs typeface="+mn-cs"/>
              </a:endParaRPr>
            </a:p>
          </p:txBody>
        </p:sp>
      </p:grpSp>
      <p:sp>
        <p:nvSpPr>
          <p:cNvPr id="4" name="Rectangle 3">
            <a:extLst>
              <a:ext uri="{FF2B5EF4-FFF2-40B4-BE49-F238E27FC236}">
                <a16:creationId xmlns:a16="http://schemas.microsoft.com/office/drawing/2014/main" id="{59790148-621B-481F-B826-7E20C0FAAE28}"/>
              </a:ext>
            </a:extLst>
          </p:cNvPr>
          <p:cNvSpPr/>
          <p:nvPr/>
        </p:nvSpPr>
        <p:spPr>
          <a:xfrm>
            <a:off x="7443640" y="5912927"/>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6</a:t>
            </a:r>
          </a:p>
        </p:txBody>
      </p:sp>
    </p:spTree>
    <p:extLst>
      <p:ext uri="{BB962C8B-B14F-4D97-AF65-F5344CB8AC3E}">
        <p14:creationId xmlns:p14="http://schemas.microsoft.com/office/powerpoint/2010/main" val="378847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E22C7-BFBA-4799-B563-D01719B688EE}"/>
              </a:ext>
            </a:extLst>
          </p:cNvPr>
          <p:cNvSpPr>
            <a:spLocks noGrp="1"/>
          </p:cNvSpPr>
          <p:nvPr>
            <p:ph type="title"/>
          </p:nvPr>
        </p:nvSpPr>
        <p:spPr/>
        <p:txBody>
          <a:bodyPr/>
          <a:lstStyle/>
          <a:p>
            <a:r>
              <a:rPr lang="en-US"/>
              <a:t>Allegation Prevention/Best Practices (1)</a:t>
            </a:r>
            <a:r>
              <a:rPr lang="en-US">
                <a:solidFill>
                  <a:schemeClr val="bg1"/>
                </a:solidFill>
              </a:rPr>
              <a:t> 2</a:t>
            </a:r>
            <a:br>
              <a:rPr lang="en-US">
                <a:solidFill>
                  <a:schemeClr val="bg1"/>
                </a:solidFill>
              </a:rPr>
            </a:br>
            <a:endParaRPr lang="en-US"/>
          </a:p>
        </p:txBody>
      </p:sp>
      <p:sp>
        <p:nvSpPr>
          <p:cNvPr id="3" name="Content Placeholder 2">
            <a:extLst>
              <a:ext uri="{FF2B5EF4-FFF2-40B4-BE49-F238E27FC236}">
                <a16:creationId xmlns:a16="http://schemas.microsoft.com/office/drawing/2014/main" id="{7C0F7894-9AB4-4A7E-B1BE-6FA7CE1425D2}"/>
              </a:ext>
            </a:extLst>
          </p:cNvPr>
          <p:cNvSpPr>
            <a:spLocks noGrp="1"/>
          </p:cNvSpPr>
          <p:nvPr>
            <p:ph idx="1"/>
          </p:nvPr>
        </p:nvSpPr>
        <p:spPr>
          <a:xfrm>
            <a:off x="838200" y="1690688"/>
            <a:ext cx="10515600" cy="4351338"/>
          </a:xfrm>
        </p:spPr>
        <p:txBody>
          <a:bodyPr/>
          <a:lstStyle/>
          <a:p>
            <a:pPr marL="742950" indent="-742950">
              <a:buAutoNum type="arabicPeriod"/>
            </a:pPr>
            <a:r>
              <a:rPr lang="en-US">
                <a:solidFill>
                  <a:schemeClr val="tx1"/>
                </a:solidFill>
              </a:rPr>
              <a:t>Always make sure a student receiving accommodations has a working plan (IEP, 504, PSP) in place and is used routinely during instruction before providing on a state assessment.</a:t>
            </a:r>
          </a:p>
          <a:p>
            <a:pPr marL="742950" indent="-742950">
              <a:buAutoNum type="arabicPeriod"/>
            </a:pPr>
            <a:endParaRPr lang="en-US">
              <a:solidFill>
                <a:schemeClr val="tx1"/>
              </a:solidFill>
            </a:endParaRPr>
          </a:p>
          <a:p>
            <a:pPr marL="742950" indent="-742950">
              <a:buAutoNum type="arabicPeriod"/>
            </a:pPr>
            <a:r>
              <a:rPr lang="en-US">
                <a:solidFill>
                  <a:schemeClr val="tx1"/>
                </a:solidFill>
              </a:rPr>
              <a:t>All plans must be current.</a:t>
            </a:r>
          </a:p>
          <a:p>
            <a:pPr marL="0" indent="0">
              <a:buNone/>
            </a:pPr>
            <a:endParaRPr lang="en-US">
              <a:solidFill>
                <a:srgbClr val="FF0000"/>
              </a:solidFill>
            </a:endParaRPr>
          </a:p>
          <a:p>
            <a:pPr marL="0" indent="0">
              <a:buNone/>
            </a:pPr>
            <a:r>
              <a:rPr lang="en-US">
                <a:solidFill>
                  <a:schemeClr val="accent2"/>
                </a:solidFill>
              </a:rPr>
              <a:t>NOTE: Very important that a plan is locked. Any roster build per Infinite Campus (IC) may not pull a student with an unlocked plan.</a:t>
            </a:r>
          </a:p>
          <a:p>
            <a:pPr marL="0" indent="0">
              <a:buNone/>
            </a:pPr>
            <a:endParaRPr lang="en-US"/>
          </a:p>
        </p:txBody>
      </p:sp>
      <p:sp>
        <p:nvSpPr>
          <p:cNvPr id="5" name="Rectangle 4">
            <a:extLst>
              <a:ext uri="{FF2B5EF4-FFF2-40B4-BE49-F238E27FC236}">
                <a16:creationId xmlns:a16="http://schemas.microsoft.com/office/drawing/2014/main" id="{61DD0F31-4F54-4870-B1F6-B9BB73C0654D}"/>
              </a:ext>
            </a:extLst>
          </p:cNvPr>
          <p:cNvSpPr/>
          <p:nvPr/>
        </p:nvSpPr>
        <p:spPr>
          <a:xfrm>
            <a:off x="5936341" y="3244334"/>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2</a:t>
            </a:r>
          </a:p>
        </p:txBody>
      </p:sp>
      <p:sp>
        <p:nvSpPr>
          <p:cNvPr id="6" name="Rectangle 5">
            <a:extLst>
              <a:ext uri="{FF2B5EF4-FFF2-40B4-BE49-F238E27FC236}">
                <a16:creationId xmlns:a16="http://schemas.microsoft.com/office/drawing/2014/main" id="{58072774-377D-42D9-A4F5-56E6D7491295}"/>
              </a:ext>
            </a:extLst>
          </p:cNvPr>
          <p:cNvSpPr/>
          <p:nvPr/>
        </p:nvSpPr>
        <p:spPr>
          <a:xfrm>
            <a:off x="7443640" y="58573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7</a:t>
            </a:r>
          </a:p>
        </p:txBody>
      </p:sp>
    </p:spTree>
    <p:extLst>
      <p:ext uri="{BB962C8B-B14F-4D97-AF65-F5344CB8AC3E}">
        <p14:creationId xmlns:p14="http://schemas.microsoft.com/office/powerpoint/2010/main" val="2449332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B0505-D36F-4FAB-A816-8BC6EB4A8F99}"/>
              </a:ext>
            </a:extLst>
          </p:cNvPr>
          <p:cNvSpPr>
            <a:spLocks noGrp="1"/>
          </p:cNvSpPr>
          <p:nvPr>
            <p:ph type="title"/>
          </p:nvPr>
        </p:nvSpPr>
        <p:spPr>
          <a:xfrm>
            <a:off x="223345" y="-155137"/>
            <a:ext cx="10515600" cy="1325563"/>
          </a:xfrm>
        </p:spPr>
        <p:txBody>
          <a:bodyPr/>
          <a:lstStyle/>
          <a:p>
            <a:r>
              <a:rPr lang="en-US"/>
              <a:t>Check for Understanding (1)</a:t>
            </a:r>
          </a:p>
        </p:txBody>
      </p:sp>
      <p:sp>
        <p:nvSpPr>
          <p:cNvPr id="3" name="Content Placeholder 2">
            <a:extLst>
              <a:ext uri="{FF2B5EF4-FFF2-40B4-BE49-F238E27FC236}">
                <a16:creationId xmlns:a16="http://schemas.microsoft.com/office/drawing/2014/main" id="{42E9647D-9C75-4DE2-863C-FA538FEFD653}"/>
              </a:ext>
            </a:extLst>
          </p:cNvPr>
          <p:cNvSpPr>
            <a:spLocks noGrp="1"/>
          </p:cNvSpPr>
          <p:nvPr>
            <p:ph idx="1"/>
          </p:nvPr>
        </p:nvSpPr>
        <p:spPr>
          <a:xfrm>
            <a:off x="223345" y="911225"/>
            <a:ext cx="11745310" cy="5009128"/>
          </a:xfrm>
        </p:spPr>
        <p:txBody>
          <a:bodyPr vert="horz" lIns="91440" tIns="45720" rIns="91440" bIns="45720" rtlCol="0" anchor="t">
            <a:normAutofit fontScale="92500"/>
          </a:bodyPr>
          <a:lstStyle/>
          <a:p>
            <a:pPr marL="282575" indent="-282575">
              <a:buClr>
                <a:schemeClr val="accent2"/>
              </a:buClr>
              <a:buNone/>
            </a:pPr>
            <a:r>
              <a:rPr lang="en-US" sz="2400" dirty="0">
                <a:ea typeface="+mn-lt"/>
                <a:cs typeface="+mn-lt"/>
              </a:rPr>
              <a:t>1</a:t>
            </a:r>
            <a:r>
              <a:rPr lang="en-US" sz="2400" dirty="0">
                <a:solidFill>
                  <a:schemeClr val="tx1"/>
                </a:solidFill>
                <a:ea typeface="+mn-lt"/>
                <a:cs typeface="+mn-lt"/>
              </a:rPr>
              <a:t>. All special populations are included in the state-required Assessment and Accountability programs.  True or False?</a:t>
            </a:r>
          </a:p>
          <a:p>
            <a:pPr marL="338138" indent="-338138">
              <a:buNone/>
            </a:pPr>
            <a:r>
              <a:rPr lang="en-US" sz="2400" dirty="0">
                <a:solidFill>
                  <a:schemeClr val="tx1"/>
                </a:solidFill>
                <a:ea typeface="+mn-lt"/>
                <a:cs typeface="+mn-lt"/>
              </a:rPr>
              <a:t>2. What is the age in Kentucky when students “age out” and are no longer eligible to receive services? </a:t>
            </a:r>
            <a:br>
              <a:rPr lang="en-US" sz="2400" dirty="0">
                <a:ea typeface="+mn-lt"/>
                <a:cs typeface="+mn-lt"/>
              </a:rPr>
            </a:br>
            <a:r>
              <a:rPr lang="en-US" sz="2400" dirty="0">
                <a:ea typeface="+mn-lt"/>
                <a:cs typeface="+mn-lt"/>
              </a:rPr>
              <a:t>	</a:t>
            </a:r>
            <a:r>
              <a:rPr lang="en-US" sz="2400" dirty="0">
                <a:solidFill>
                  <a:schemeClr val="tx1"/>
                </a:solidFill>
                <a:ea typeface="+mn-lt"/>
                <a:cs typeface="+mn-lt"/>
              </a:rPr>
              <a:t>A. 19      B. 25      C. 21       D. 23</a:t>
            </a:r>
            <a:endParaRPr lang="en-US" sz="2400" dirty="0">
              <a:solidFill>
                <a:schemeClr val="tx1"/>
              </a:solidFill>
            </a:endParaRPr>
          </a:p>
          <a:p>
            <a:pPr marL="282575" indent="-282575">
              <a:buClr>
                <a:schemeClr val="accent2"/>
              </a:buClr>
              <a:buNone/>
            </a:pPr>
            <a:r>
              <a:rPr lang="en-US" sz="2400" dirty="0">
                <a:solidFill>
                  <a:schemeClr val="tx1"/>
                </a:solidFill>
                <a:ea typeface="+mn-lt"/>
                <a:cs typeface="+mn-lt"/>
              </a:rPr>
              <a:t>3. There is a significant difference between an accommodation and a modification.  True or False?</a:t>
            </a:r>
            <a:endParaRPr lang="en-US" sz="2400" dirty="0">
              <a:solidFill>
                <a:schemeClr val="tx1"/>
              </a:solidFill>
            </a:endParaRPr>
          </a:p>
          <a:p>
            <a:pPr marL="0" indent="0">
              <a:buClr>
                <a:schemeClr val="accent2"/>
              </a:buClr>
              <a:buNone/>
            </a:pPr>
            <a:r>
              <a:rPr lang="en-US" sz="2400" dirty="0">
                <a:solidFill>
                  <a:schemeClr val="tx1"/>
                </a:solidFill>
                <a:ea typeface="+mn-lt"/>
                <a:cs typeface="+mn-lt"/>
              </a:rPr>
              <a:t>4. What are the three testing options for students eligible to receive services in Kentucky? </a:t>
            </a:r>
          </a:p>
          <a:p>
            <a:pPr marL="800100" lvl="2" indent="0">
              <a:buClr>
                <a:schemeClr val="accent2"/>
              </a:buClr>
              <a:buNone/>
            </a:pPr>
            <a:r>
              <a:rPr lang="en-US" sz="2400" dirty="0">
                <a:solidFill>
                  <a:schemeClr val="tx1"/>
                </a:solidFill>
                <a:ea typeface="+mn-lt"/>
                <a:cs typeface="+mn-lt"/>
              </a:rPr>
              <a:t>A. No accommodations, With Accommodations, Alternate Assessment</a:t>
            </a:r>
          </a:p>
          <a:p>
            <a:pPr marL="800100" lvl="2" indent="0">
              <a:buClr>
                <a:schemeClr val="accent2"/>
              </a:buClr>
              <a:buNone/>
            </a:pPr>
            <a:r>
              <a:rPr lang="en-US" sz="2400" dirty="0">
                <a:solidFill>
                  <a:schemeClr val="tx1"/>
                </a:solidFill>
                <a:ea typeface="+mn-lt"/>
                <a:cs typeface="+mn-lt"/>
              </a:rPr>
              <a:t>B. Partial accommodations, Permanent Accommodations, Due Process</a:t>
            </a:r>
          </a:p>
          <a:p>
            <a:pPr marL="800100" lvl="2" indent="0">
              <a:buClr>
                <a:schemeClr val="accent2"/>
              </a:buClr>
              <a:buNone/>
            </a:pPr>
            <a:r>
              <a:rPr lang="en-US" sz="2400" dirty="0">
                <a:solidFill>
                  <a:schemeClr val="tx1"/>
                </a:solidFill>
                <a:ea typeface="+mn-lt"/>
                <a:cs typeface="+mn-lt"/>
              </a:rPr>
              <a:t>C. Inclusion, Non-Inclusion, 504s</a:t>
            </a:r>
          </a:p>
          <a:p>
            <a:pPr marL="800100" lvl="2" indent="0">
              <a:buClr>
                <a:schemeClr val="accent2"/>
              </a:buClr>
              <a:buNone/>
            </a:pPr>
            <a:r>
              <a:rPr lang="en-US" sz="2400" dirty="0">
                <a:solidFill>
                  <a:schemeClr val="tx1"/>
                </a:solidFill>
                <a:ea typeface="+mn-lt"/>
                <a:cs typeface="+mn-lt"/>
              </a:rPr>
              <a:t>D. IEP’s, 504’s and PSPs</a:t>
            </a:r>
            <a:endParaRPr lang="en-US" sz="2400" dirty="0">
              <a:solidFill>
                <a:schemeClr val="tx1"/>
              </a:solidFill>
            </a:endParaRPr>
          </a:p>
          <a:p>
            <a:pPr marL="282575" indent="-282575">
              <a:buClr>
                <a:schemeClr val="accent2"/>
              </a:buClr>
              <a:buNone/>
            </a:pPr>
            <a:r>
              <a:rPr lang="en-US" sz="2400" dirty="0">
                <a:solidFill>
                  <a:schemeClr val="tx1"/>
                </a:solidFill>
                <a:ea typeface="+mn-lt"/>
                <a:cs typeface="+mn-lt"/>
              </a:rPr>
              <a:t>5. If a state assessment is modified, it can change the intent of the assessment item and invalidate test questions.  True or False?</a:t>
            </a:r>
            <a:endParaRPr lang="en-US" sz="2400" dirty="0">
              <a:solidFill>
                <a:schemeClr val="tx1"/>
              </a:solidFill>
            </a:endParaRPr>
          </a:p>
          <a:p>
            <a:endParaRPr lang="en-US" dirty="0">
              <a:solidFill>
                <a:schemeClr val="tx1"/>
              </a:solidFill>
            </a:endParaRPr>
          </a:p>
        </p:txBody>
      </p:sp>
      <p:sp>
        <p:nvSpPr>
          <p:cNvPr id="5" name="Rectangle 4">
            <a:extLst>
              <a:ext uri="{FF2B5EF4-FFF2-40B4-BE49-F238E27FC236}">
                <a16:creationId xmlns:a16="http://schemas.microsoft.com/office/drawing/2014/main" id="{FD169A6C-39F6-40AA-9CB2-950A0DEBE006}"/>
              </a:ext>
            </a:extLst>
          </p:cNvPr>
          <p:cNvSpPr/>
          <p:nvPr/>
        </p:nvSpPr>
        <p:spPr>
          <a:xfrm>
            <a:off x="7283981" y="5909858"/>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8</a:t>
            </a:r>
          </a:p>
        </p:txBody>
      </p:sp>
    </p:spTree>
    <p:extLst>
      <p:ext uri="{BB962C8B-B14F-4D97-AF65-F5344CB8AC3E}">
        <p14:creationId xmlns:p14="http://schemas.microsoft.com/office/powerpoint/2010/main" val="342678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1411"/>
            <a:ext cx="9850056" cy="755667"/>
          </a:xfrm>
        </p:spPr>
        <p:txBody>
          <a:bodyPr anchor="t">
            <a:normAutofit fontScale="90000"/>
          </a:bodyPr>
          <a:lstStyle/>
          <a:p>
            <a:pPr>
              <a:lnSpc>
                <a:spcPct val="90000"/>
              </a:lnSpc>
            </a:pPr>
            <a:r>
              <a:rPr lang="en-US" sz="4000" dirty="0"/>
              <a:t>Inclusion of Special Populations Training Modules </a:t>
            </a:r>
          </a:p>
        </p:txBody>
      </p:sp>
      <p:graphicFrame>
        <p:nvGraphicFramePr>
          <p:cNvPr id="9" name="Content Placeholder 8" descr="A picture showing the information for Modules 1-2 of the training: &#10;1. Inclusion&#10;2. General Conditions&#10;3. Section Specifics&#10;4. Accommodations Environment&#10;5. Technology and Manipulatives&#10;6. Readers and Scribes&#10;7. Accommodations Breakdown">
            <a:extLst>
              <a:ext uri="{FF2B5EF4-FFF2-40B4-BE49-F238E27FC236}">
                <a16:creationId xmlns:a16="http://schemas.microsoft.com/office/drawing/2014/main" id="{8AE82262-5261-B949-8E1E-6B70CF701569}"/>
              </a:ext>
            </a:extLst>
          </p:cNvPr>
          <p:cNvGraphicFramePr>
            <a:graphicFrameLocks noGrp="1"/>
          </p:cNvGraphicFramePr>
          <p:nvPr>
            <p:ph sz="quarter" idx="12"/>
            <p:extLst>
              <p:ext uri="{D42A27DB-BD31-4B8C-83A1-F6EECF244321}">
                <p14:modId xmlns:p14="http://schemas.microsoft.com/office/powerpoint/2010/main" val="120189838"/>
              </p:ext>
            </p:extLst>
          </p:nvPr>
        </p:nvGraphicFramePr>
        <p:xfrm>
          <a:off x="473960" y="787078"/>
          <a:ext cx="9850056" cy="4878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A37FE2AC-4293-FBC2-04C1-D46119A2F94C}"/>
              </a:ext>
            </a:extLst>
          </p:cNvPr>
          <p:cNvSpPr/>
          <p:nvPr/>
        </p:nvSpPr>
        <p:spPr>
          <a:xfrm>
            <a:off x="7283981" y="5909858"/>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9</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50508778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1_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Inclusion of Special Populations Training</RoutingRuleDescription>
    <PublishingExpirationDate xmlns="http://schemas.microsoft.com/sharepoint/v3" xsi:nil="true"/>
    <PublishingStartDate xmlns="http://schemas.microsoft.com/sharepoint/v3" xsi:nil="true"/>
    <Publication_x0020_Date xmlns="3a62de7d-ba57-4f43-9dae-9623ba637be0">2022-08-15T04:00:00+00:00</Publication_x0020_Date>
    <Audience1 xmlns="3a62de7d-ba57-4f43-9dae-9623ba637be0">
      <Value>1</Value>
      <Value>2</Value>
    </Audience1>
    <_dlc_DocId xmlns="3a62de7d-ba57-4f43-9dae-9623ba637be0">KYED-14-1800</_dlc_DocId>
    <_dlc_DocIdUrl xmlns="3a62de7d-ba57-4f43-9dae-9623ba637be0">
      <Url>https://www.education.ky.gov/AA/distsupp/_layouts/15/DocIdRedir.aspx?ID=KYED-14-1800</Url>
      <Description>KYED-14-1800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E3AF2F0-3885-4515-9B1C-BE6C14ED9674}">
  <ds:schemaRefs>
    <ds:schemaRef ds:uri="http://schemas.microsoft.com/sharepoint/v3/contenttype/forms"/>
  </ds:schemaRefs>
</ds:datastoreItem>
</file>

<file path=customXml/itemProps2.xml><?xml version="1.0" encoding="utf-8"?>
<ds:datastoreItem xmlns:ds="http://schemas.openxmlformats.org/officeDocument/2006/customXml" ds:itemID="{9B79D52B-39DD-4197-8D1A-2E8528EF66C7}"/>
</file>

<file path=customXml/itemProps3.xml><?xml version="1.0" encoding="utf-8"?>
<ds:datastoreItem xmlns:ds="http://schemas.openxmlformats.org/officeDocument/2006/customXml" ds:itemID="{6BEA7356-C1E3-4082-8A7B-5754A11BE65D}">
  <ds:schemaRefs>
    <ds:schemaRef ds:uri="http://purl.org/dc/elements/1.1/"/>
    <ds:schemaRef ds:uri="http://purl.org/dc/terms/"/>
    <ds:schemaRef ds:uri="http://www.w3.org/XML/1998/namespace"/>
    <ds:schemaRef ds:uri="4ba77eba-537c-4146-977f-ca75ba92ef12"/>
    <ds:schemaRef ds:uri="http://schemas.microsoft.com/office/infopath/2007/PartnerControls"/>
    <ds:schemaRef ds:uri="c4bbda24-f7c9-41ba-9732-e119dcb2eb79"/>
    <ds:schemaRef ds:uri="http://schemas.microsoft.com/office/2006/documentManagement/types"/>
    <ds:schemaRef ds:uri="http://schemas.microsoft.com/office/2006/metadata/propertie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F90C6B9E-AC4A-4C3D-A7CE-FD24F53480AC}"/>
</file>

<file path=docProps/app.xml><?xml version="1.0" encoding="utf-8"?>
<Properties xmlns="http://schemas.openxmlformats.org/officeDocument/2006/extended-properties" xmlns:vt="http://schemas.openxmlformats.org/officeDocument/2006/docPropsVTypes">
  <TotalTime>2</TotalTime>
  <Words>2100</Words>
  <Application>Microsoft Office PowerPoint</Application>
  <PresentationFormat>Widescreen</PresentationFormat>
  <Paragraphs>141</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Franklin Gothic Book</vt:lpstr>
      <vt:lpstr>Franklin Gothic Medium</vt:lpstr>
      <vt:lpstr>Times New Roman</vt:lpstr>
      <vt:lpstr>Wingdings</vt:lpstr>
      <vt:lpstr>1_Office Theme</vt:lpstr>
      <vt:lpstr>1_Theme1</vt:lpstr>
      <vt:lpstr>Inclusion of Special Populations Training 703 KAR 5:070</vt:lpstr>
      <vt:lpstr>Module 1: Inclusion</vt:lpstr>
      <vt:lpstr>Who is Included? All special populations are included in the state-required Assessment and Accountability Programs. P.3</vt:lpstr>
      <vt:lpstr>Who is Omitted?</vt:lpstr>
      <vt:lpstr>What Are Accommodations?</vt:lpstr>
      <vt:lpstr>Options for Inclusion in State Assessment</vt:lpstr>
      <vt:lpstr>Allegation Prevention/Best Practices (1) 2 </vt:lpstr>
      <vt:lpstr>Check for Understanding (1)</vt:lpstr>
      <vt:lpstr>Inclusion of Special Populations Training Modules </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of Special Populations Training 703 KAR 5:070</dc:title>
  <dc:creator>Roseberry, Christen - Division of Assessment and Accountability Support</dc:creator>
  <cp:lastModifiedBy>Riley, Ben - Division of Assessment and Accountability Support</cp:lastModifiedBy>
  <cp:revision>2</cp:revision>
  <dcterms:created xsi:type="dcterms:W3CDTF">2023-07-24T14:52:03Z</dcterms:created>
  <dcterms:modified xsi:type="dcterms:W3CDTF">2023-08-07T14:37:33Z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0b515cad-0075-4c82-88a6-d64d1b4c190d</vt:lpwstr>
  </property>
</Properties>
</file>