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65" r:id="rId6"/>
    <p:sldId id="269" r:id="rId7"/>
    <p:sldId id="279" r:id="rId8"/>
    <p:sldId id="294" r:id="rId9"/>
    <p:sldId id="297" r:id="rId10"/>
    <p:sldId id="303" r:id="rId11"/>
    <p:sldId id="365" r:id="rId12"/>
    <p:sldId id="3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1B6458-EC8F-ACB7-5084-9D6F069BC75D}" name="Avery, Devon - Division of Assessment and Accountability Support" initials="AS" userId="S::devon.avery@education.ky.gov::3c4d04ce-6fc5-4533-8afa-2b6776a030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very, Devon - Division of Assessment and Accountability Support" initials="AD-DoAaAS" lastIdx="51" clrIdx="0">
    <p:extLst>
      <p:ext uri="{19B8F6BF-5375-455C-9EA6-DF929625EA0E}">
        <p15:presenceInfo xmlns:p15="http://schemas.microsoft.com/office/powerpoint/2012/main" userId="S::devon.avery@education.ky.gov::3c4d04ce-6fc5-4533-8afa-2b6776a03065" providerId="AD"/>
      </p:ext>
    </p:extLst>
  </p:cmAuthor>
  <p:cmAuthor id="2" name="Stafford, Jennifer - KDE Division Director" initials="SJ-KDD" lastIdx="3" clrIdx="1">
    <p:extLst>
      <p:ext uri="{19B8F6BF-5375-455C-9EA6-DF929625EA0E}">
        <p15:presenceInfo xmlns:p15="http://schemas.microsoft.com/office/powerpoint/2012/main" userId="S::jennifer.stafford@education.ky.gov::0151abd4-297e-443f-a77b-a8c249c01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7780"/>
    <a:srgbClr val="C7DEDF"/>
    <a:srgbClr val="A7CBCD"/>
    <a:srgbClr val="6AC398"/>
    <a:srgbClr val="83B2BE"/>
    <a:srgbClr val="7AE6E1"/>
    <a:srgbClr val="C0F6E4"/>
    <a:srgbClr val="D1FFFF"/>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81AC8-9DA6-4A04-8AEF-D738E4299422}" v="475" dt="2021-11-23T15:23:11.953"/>
    <p1510:client id="{4CA568C3-43E7-4C24-BA13-A675846B1FD6}" v="1" dt="2021-11-23T14:56:31.445"/>
    <p1510:client id="{508A1667-59F3-4E80-ABDA-96F4DCBF1931}" v="83" dt="2021-11-23T14:59:31.828"/>
    <p1510:client id="{937FD9F7-5394-44B2-8B2B-4C8A20F73893}" v="5" dt="2021-11-23T14:03:44.941"/>
    <p1510:client id="{D9A8774B-B7C3-4375-90B8-F59FE275774A}" v="20" dt="2021-11-23T14:45:19.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S::devon.avery@education.ky.gov::3c4d04ce-6fc5-4533-8afa-2b6776a03065" providerId="AD" clId="Web-{D9A8774B-B7C3-4375-90B8-F59FE275774A}"/>
    <pc:docChg chg="addSld delSld">
      <pc:chgData name="Avery, Devon - Division of Assessment and Accountability Support" userId="S::devon.avery@education.ky.gov::3c4d04ce-6fc5-4533-8afa-2b6776a03065" providerId="AD" clId="Web-{D9A8774B-B7C3-4375-90B8-F59FE275774A}" dt="2021-11-23T14:45:18.019" v="5"/>
      <pc:docMkLst>
        <pc:docMk/>
      </pc:docMkLst>
      <pc:sldChg chg="add del">
        <pc:chgData name="Avery, Devon - Division of Assessment and Accountability Support" userId="S::devon.avery@education.ky.gov::3c4d04ce-6fc5-4533-8afa-2b6776a03065" providerId="AD" clId="Web-{D9A8774B-B7C3-4375-90B8-F59FE275774A}" dt="2021-11-23T14:45:18.019" v="5"/>
        <pc:sldMkLst>
          <pc:docMk/>
          <pc:sldMk cId="2449332411" sldId="265"/>
        </pc:sldMkLst>
      </pc:sldChg>
      <pc:sldChg chg="add del">
        <pc:chgData name="Avery, Devon - Division of Assessment and Accountability Support" userId="S::devon.avery@education.ky.gov::3c4d04ce-6fc5-4533-8afa-2b6776a03065" providerId="AD" clId="Web-{D9A8774B-B7C3-4375-90B8-F59FE275774A}" dt="2021-11-23T14:45:16.628" v="4"/>
        <pc:sldMkLst>
          <pc:docMk/>
          <pc:sldMk cId="2748754523" sldId="269"/>
        </pc:sldMkLst>
      </pc:sldChg>
      <pc:sldChg chg="add del">
        <pc:chgData name="Avery, Devon - Division of Assessment and Accountability Support" userId="S::devon.avery@education.ky.gov::3c4d04ce-6fc5-4533-8afa-2b6776a03065" providerId="AD" clId="Web-{D9A8774B-B7C3-4375-90B8-F59FE275774A}" dt="2021-11-23T14:45:15.175" v="3"/>
        <pc:sldMkLst>
          <pc:docMk/>
          <pc:sldMk cId="2940899165" sldId="279"/>
        </pc:sldMkLst>
      </pc:sldChg>
    </pc:docChg>
  </pc:docChgLst>
  <pc:docChgLst>
    <pc:chgData name="Howard, Jason - Division of Assessment and Accountability Support" userId="S::jason.howard@education.ky.gov::49814e1c-8227-44e2-9235-bb86dacf959c" providerId="AD" clId="Web-{4CA568C3-43E7-4C24-BA13-A675846B1FD6}"/>
    <pc:docChg chg="delSld">
      <pc:chgData name="Howard, Jason - Division of Assessment and Accountability Support" userId="S::jason.howard@education.ky.gov::49814e1c-8227-44e2-9235-bb86dacf959c" providerId="AD" clId="Web-{4CA568C3-43E7-4C24-BA13-A675846B1FD6}" dt="2021-11-23T14:56:31.445" v="0"/>
      <pc:docMkLst>
        <pc:docMk/>
      </pc:docMkLst>
      <pc:sldChg chg="del">
        <pc:chgData name="Howard, Jason - Division of Assessment and Accountability Support" userId="S::jason.howard@education.ky.gov::49814e1c-8227-44e2-9235-bb86dacf959c" providerId="AD" clId="Web-{4CA568C3-43E7-4C24-BA13-A675846B1FD6}" dt="2021-11-23T14:56:31.445" v="0"/>
        <pc:sldMkLst>
          <pc:docMk/>
          <pc:sldMk cId="2644748850" sldId="259"/>
        </pc:sldMkLst>
      </pc:sldChg>
    </pc:docChg>
  </pc:docChgLst>
  <pc:docChgLst>
    <pc:chgData name="Howard, Jason - Division of Assessment and Accountability Support" userId="49814e1c-8227-44e2-9235-bb86dacf959c" providerId="ADAL" clId="{508A1667-59F3-4E80-ABDA-96F4DCBF1931}"/>
    <pc:docChg chg="custSel addSld delSld modSld sldOrd">
      <pc:chgData name="Howard, Jason - Division of Assessment and Accountability Support" userId="49814e1c-8227-44e2-9235-bb86dacf959c" providerId="ADAL" clId="{508A1667-59F3-4E80-ABDA-96F4DCBF1931}" dt="2021-11-23T15:03:49.901" v="503" actId="20577"/>
      <pc:docMkLst>
        <pc:docMk/>
      </pc:docMkLst>
      <pc:sldChg chg="modNotesTx">
        <pc:chgData name="Howard, Jason - Division of Assessment and Accountability Support" userId="49814e1c-8227-44e2-9235-bb86dacf959c" providerId="ADAL" clId="{508A1667-59F3-4E80-ABDA-96F4DCBF1931}" dt="2021-11-23T15:01:03.771" v="316" actId="20577"/>
        <pc:sldMkLst>
          <pc:docMk/>
          <pc:sldMk cId="301902911" sldId="256"/>
        </pc:sldMkLst>
      </pc:sldChg>
      <pc:sldChg chg="modNotesTx">
        <pc:chgData name="Howard, Jason - Division of Assessment and Accountability Support" userId="49814e1c-8227-44e2-9235-bb86dacf959c" providerId="ADAL" clId="{508A1667-59F3-4E80-ABDA-96F4DCBF1931}" dt="2021-11-23T15:01:52.310" v="342" actId="20577"/>
        <pc:sldMkLst>
          <pc:docMk/>
          <pc:sldMk cId="2449332411" sldId="265"/>
        </pc:sldMkLst>
      </pc:sldChg>
      <pc:sldChg chg="modSp add del ord">
        <pc:chgData name="Howard, Jason - Division of Assessment and Accountability Support" userId="49814e1c-8227-44e2-9235-bb86dacf959c" providerId="ADAL" clId="{508A1667-59F3-4E80-ABDA-96F4DCBF1931}" dt="2021-11-23T14:58:23.875" v="82" actId="47"/>
        <pc:sldMkLst>
          <pc:docMk/>
          <pc:sldMk cId="3384103693" sldId="277"/>
        </pc:sldMkLst>
        <pc:spChg chg="mod">
          <ac:chgData name="Howard, Jason - Division of Assessment and Accountability Support" userId="49814e1c-8227-44e2-9235-bb86dacf959c" providerId="ADAL" clId="{508A1667-59F3-4E80-ABDA-96F4DCBF1931}" dt="2021-11-23T14:57:02.391" v="3" actId="1076"/>
          <ac:spMkLst>
            <pc:docMk/>
            <pc:sldMk cId="3384103693" sldId="277"/>
            <ac:spMk id="3" creationId="{E5B714CC-A745-40FF-81F0-7E1B8B071874}"/>
          </ac:spMkLst>
        </pc:spChg>
      </pc:sldChg>
      <pc:sldChg chg="modNotesTx">
        <pc:chgData name="Howard, Jason - Division of Assessment and Accountability Support" userId="49814e1c-8227-44e2-9235-bb86dacf959c" providerId="ADAL" clId="{508A1667-59F3-4E80-ABDA-96F4DCBF1931}" dt="2021-11-23T15:03:49.901" v="503" actId="20577"/>
        <pc:sldMkLst>
          <pc:docMk/>
          <pc:sldMk cId="2064220523" sldId="364"/>
        </pc:sldMkLst>
      </pc:sldChg>
      <pc:sldChg chg="modSp new modNotesTx">
        <pc:chgData name="Howard, Jason - Division of Assessment and Accountability Support" userId="49814e1c-8227-44e2-9235-bb86dacf959c" providerId="ADAL" clId="{508A1667-59F3-4E80-ABDA-96F4DCBF1931}" dt="2021-11-23T15:03:13.616" v="463" actId="20577"/>
        <pc:sldMkLst>
          <pc:docMk/>
          <pc:sldMk cId="2837840289" sldId="365"/>
        </pc:sldMkLst>
        <pc:spChg chg="mod">
          <ac:chgData name="Howard, Jason - Division of Assessment and Accountability Support" userId="49814e1c-8227-44e2-9235-bb86dacf959c" providerId="ADAL" clId="{508A1667-59F3-4E80-ABDA-96F4DCBF1931}" dt="2021-11-23T14:58:13.997" v="80" actId="20577"/>
          <ac:spMkLst>
            <pc:docMk/>
            <pc:sldMk cId="2837840289" sldId="365"/>
            <ac:spMk id="2" creationId="{865521AA-2BF9-478B-A593-AE808F52597B}"/>
          </ac:spMkLst>
        </pc:spChg>
        <pc:spChg chg="mod">
          <ac:chgData name="Howard, Jason - Division of Assessment and Accountability Support" userId="49814e1c-8227-44e2-9235-bb86dacf959c" providerId="ADAL" clId="{508A1667-59F3-4E80-ABDA-96F4DCBF1931}" dt="2021-11-23T14:58:21.301" v="81" actId="1076"/>
          <ac:spMkLst>
            <pc:docMk/>
            <pc:sldMk cId="2837840289" sldId="365"/>
            <ac:spMk id="3" creationId="{6DFDA430-94DD-4B19-9C49-3539E3A10CB1}"/>
          </ac:spMkLst>
        </pc:spChg>
      </pc:sldChg>
      <pc:sldMasterChg chg="delSldLayout">
        <pc:chgData name="Howard, Jason - Division of Assessment and Accountability Support" userId="49814e1c-8227-44e2-9235-bb86dacf959c" providerId="ADAL" clId="{508A1667-59F3-4E80-ABDA-96F4DCBF1931}" dt="2021-11-23T14:58:23.875" v="82" actId="47"/>
        <pc:sldMasterMkLst>
          <pc:docMk/>
          <pc:sldMasterMk cId="2271339680" sldId="2147483648"/>
        </pc:sldMasterMkLst>
        <pc:sldLayoutChg chg="del">
          <pc:chgData name="Howard, Jason - Division of Assessment and Accountability Support" userId="49814e1c-8227-44e2-9235-bb86dacf959c" providerId="ADAL" clId="{508A1667-59F3-4E80-ABDA-96F4DCBF1931}" dt="2021-11-23T14:58:23.875" v="82" actId="47"/>
          <pc:sldLayoutMkLst>
            <pc:docMk/>
            <pc:sldMasterMk cId="2271339680" sldId="2147483648"/>
            <pc:sldLayoutMk cId="3479707004" sldId="2147483660"/>
          </pc:sldLayoutMkLst>
        </pc:sldLayoutChg>
      </pc:sldMasterChg>
    </pc:docChg>
  </pc:docChgLst>
  <pc:docChgLst>
    <pc:chgData name="Howard, Jason - Division of Assessment and Accountability Support" userId="49814e1c-8227-44e2-9235-bb86dacf959c" providerId="ADAL" clId="{15B81AC8-9DA6-4A04-8AEF-D738E4299422}"/>
    <pc:docChg chg="modSld">
      <pc:chgData name="Howard, Jason - Division of Assessment and Accountability Support" userId="49814e1c-8227-44e2-9235-bb86dacf959c" providerId="ADAL" clId="{15B81AC8-9DA6-4A04-8AEF-D738E4299422}" dt="2021-11-23T15:23:11.953" v="474" actId="20577"/>
      <pc:docMkLst>
        <pc:docMk/>
      </pc:docMkLst>
      <pc:sldChg chg="modNotesTx">
        <pc:chgData name="Howard, Jason - Division of Assessment and Accountability Support" userId="49814e1c-8227-44e2-9235-bb86dacf959c" providerId="ADAL" clId="{15B81AC8-9DA6-4A04-8AEF-D738E4299422}" dt="2021-11-23T15:23:11.953" v="474" actId="20577"/>
        <pc:sldMkLst>
          <pc:docMk/>
          <pc:sldMk cId="2837840289" sldId="365"/>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a:latin typeface="Franklin Gothic Medium" panose="020B0603020102020204"/>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a:cs typeface="Times New Roman"/>
            </a:rPr>
            <a:t>(502) 564-4394</a:t>
          </a:r>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66770"/>
          <a:ext cx="7752799" cy="3257099"/>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16432" rIns="601703"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a:latin typeface="Times New Roman"/>
              <a:cs typeface="Times New Roman"/>
            </a:rPr>
            <a:t>KDE DAC Information</a:t>
          </a:r>
        </a:p>
        <a:p>
          <a:pPr marL="285750" lvl="1" indent="-285750" algn="l" defTabSz="1955800">
            <a:lnSpc>
              <a:spcPct val="90000"/>
            </a:lnSpc>
            <a:spcBef>
              <a:spcPct val="0"/>
            </a:spcBef>
            <a:spcAft>
              <a:spcPct val="15000"/>
            </a:spcAft>
            <a:buChar char="•"/>
          </a:pPr>
          <a:r>
            <a:rPr lang="en-US" sz="44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4400" kern="1200"/>
        </a:p>
        <a:p>
          <a:pPr marL="285750" lvl="1" indent="-285750" algn="l" defTabSz="1955800">
            <a:lnSpc>
              <a:spcPct val="90000"/>
            </a:lnSpc>
            <a:spcBef>
              <a:spcPct val="0"/>
            </a:spcBef>
            <a:spcAft>
              <a:spcPct val="15000"/>
            </a:spcAft>
            <a:buChar char="•"/>
          </a:pPr>
          <a:r>
            <a:rPr lang="en-US" sz="4400" kern="1200">
              <a:latin typeface="Times New Roman"/>
              <a:cs typeface="Times New Roman"/>
            </a:rPr>
            <a:t>(502) 564-4394</a:t>
          </a:r>
        </a:p>
      </dsp:txBody>
      <dsp:txXfrm>
        <a:off x="0" y="666770"/>
        <a:ext cx="7752799" cy="3257099"/>
      </dsp:txXfrm>
    </dsp:sp>
    <dsp:sp modelId="{582781B1-11A1-43EE-AABF-775ACAB37D1D}">
      <dsp:nvSpPr>
        <dsp:cNvPr id="0" name=""/>
        <dsp:cNvSpPr/>
      </dsp:nvSpPr>
      <dsp:spPr>
        <a:xfrm>
          <a:off x="387639" y="17330"/>
          <a:ext cx="5426959" cy="1298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1955800">
            <a:lnSpc>
              <a:spcPct val="90000"/>
            </a:lnSpc>
            <a:spcBef>
              <a:spcPct val="0"/>
            </a:spcBef>
            <a:spcAft>
              <a:spcPct val="35000"/>
            </a:spcAft>
            <a:buNone/>
          </a:pPr>
          <a:r>
            <a:rPr lang="en-US" sz="4400" kern="1200">
              <a:latin typeface="Times New Roman"/>
              <a:cs typeface="Times New Roman"/>
            </a:rPr>
            <a:t>Contact Information</a:t>
          </a:r>
          <a:endParaRPr lang="en-US" sz="4400" kern="1200">
            <a:latin typeface="Franklin Gothic Medium" panose="020B0603020102020204"/>
            <a:cs typeface="Times New Roman"/>
          </a:endParaRPr>
        </a:p>
      </dsp:txBody>
      <dsp:txXfrm>
        <a:off x="451045" y="80736"/>
        <a:ext cx="5300147" cy="11720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A3228-8D56-4A59-933F-19F42FB97D81}"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8C404-F245-4374-89D2-29B5018900C6}" type="slidenum">
              <a:rPr lang="en-US" smtClean="0"/>
              <a:t>‹#›</a:t>
            </a:fld>
            <a:endParaRPr lang="en-US"/>
          </a:p>
        </p:txBody>
      </p:sp>
    </p:spTree>
    <p:extLst>
      <p:ext uri="{BB962C8B-B14F-4D97-AF65-F5344CB8AC3E}">
        <p14:creationId xmlns:p14="http://schemas.microsoft.com/office/powerpoint/2010/main" val="223936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Hello, I am Jason Howard and this is the eighth and final module of the Inclusions of Special Populations Training 703 KAR 5:070 training series.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Welcome to Module</a:t>
            </a:r>
            <a:r>
              <a:rPr lang="en-US" baseline="0"/>
              <a:t> 8.  </a:t>
            </a:r>
            <a:r>
              <a:rPr lang="en-US"/>
              <a:t>Module 8 will focus on what many consider as recommended practices or key points that may serve useful to test administrators and assessment staff in the reduction of assessment allegations. This module does not guarantee that allegations will not occur, the intention is to produce information that might assist and strengthen testing procedures in schools and districts.  </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a:t>
            </a:fld>
            <a:endParaRPr lang="en-US"/>
          </a:p>
        </p:txBody>
      </p:sp>
    </p:spTree>
    <p:extLst>
      <p:ext uri="{BB962C8B-B14F-4D97-AF65-F5344CB8AC3E}">
        <p14:creationId xmlns:p14="http://schemas.microsoft.com/office/powerpoint/2010/main" val="231160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The slides in this training have been designed to highlight specific ways to try and reduce an allegation when administering a state assessment. Please do not think that these slides eliminate the chance for an allegation to occur, but the purpose behind them are to shine the spotlight on areas that the Office of Assessment and Accountability along with the Office of Legal Services/Allegation Investigators might see on a regular basis. This Allegation Prevention/Best Practice tip is to always make sure students who receive accommodation with an IEP, 504 or Program Service Plan have access to said accommodation routinely during instruction. The plan must be current (up to date) and a very important area we often see is that when a roster is being pulled for testing purposes in Infinite Campus may not pull if that plan is not locked. For someone who does not work with a student on a day-to-day basis without seeing their name on that roster, that is a way to not provide an accommodation. That in turn leads to an allegation.</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2</a:t>
            </a:fld>
            <a:endParaRPr lang="en-US"/>
          </a:p>
        </p:txBody>
      </p:sp>
    </p:spTree>
    <p:extLst>
      <p:ext uri="{BB962C8B-B14F-4D97-AF65-F5344CB8AC3E}">
        <p14:creationId xmlns:p14="http://schemas.microsoft.com/office/powerpoint/2010/main" val="288359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This allegation prevention/best practice tip is to make sure when a plan changes near the time of testing that it is documented well in the conference summary and that there is evidence that supports that change. Also, any time a change to a plan is made, especially close to test time everyone involved with testing that student needs to be made aware of those changes made. It might be in the best interest to conduct a special meeting to discuss those plans before moving forward with any additional assessment practices.</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3</a:t>
            </a:fld>
            <a:endParaRPr lang="en-US"/>
          </a:p>
        </p:txBody>
      </p:sp>
    </p:spTree>
    <p:extLst>
      <p:ext uri="{BB962C8B-B14F-4D97-AF65-F5344CB8AC3E}">
        <p14:creationId xmlns:p14="http://schemas.microsoft.com/office/powerpoint/2010/main" val="36108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allegation prevention/best practice tip is to highlight specific training requirements and to focus on student refusal when receiving an accommodation on a state assessment. First, for anyone who is involved in a state assessment they must receive the Administration Code training. For those providing or assisting with accommodations, they must receive the Administration Code and the Inclusion of Special Populations trainings. Many districts do require both trainings to be completed by all test administrators and parties involved with state assessments. That is a local decision that may be enforced without the consent of KDE. </a:t>
            </a:r>
          </a:p>
          <a:p>
            <a:endParaRPr lang="en-US">
              <a:cs typeface="Calibri"/>
            </a:endParaRPr>
          </a:p>
          <a:p>
            <a:r>
              <a:rPr lang="en-US">
                <a:cs typeface="Calibri"/>
              </a:rPr>
              <a:t>In section 1 we talked about students being involved at an appropriate age to assist in their plan developments. We also discussed a student's ability to refuse the use of an accommodation at any time. This is not uncommon for a student to refuse an accommodation regardless of their reason. At the point of the student making that request, the test administrator should cease providing it at that time. The accommodation should only be provided again at the request of the student. Make sure to document any time a student denies use of an accommodation and if/when they request use of that accommodation as they test moves forward.</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4</a:t>
            </a:fld>
            <a:endParaRPr lang="en-US"/>
          </a:p>
        </p:txBody>
      </p:sp>
    </p:spTree>
    <p:extLst>
      <p:ext uri="{BB962C8B-B14F-4D97-AF65-F5344CB8AC3E}">
        <p14:creationId xmlns:p14="http://schemas.microsoft.com/office/powerpoint/2010/main" val="26866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some ways to prevent allegations or best practices to engage in when providing a reader.</a:t>
            </a:r>
          </a:p>
          <a:p>
            <a:endParaRPr lang="en-US"/>
          </a:p>
          <a:p>
            <a:r>
              <a:rPr lang="en-US"/>
              <a:t>READ SLIDE</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5</a:t>
            </a:fld>
            <a:endParaRPr lang="en-US"/>
          </a:p>
        </p:txBody>
      </p:sp>
    </p:spTree>
    <p:extLst>
      <p:ext uri="{BB962C8B-B14F-4D97-AF65-F5344CB8AC3E}">
        <p14:creationId xmlns:p14="http://schemas.microsoft.com/office/powerpoint/2010/main" val="142008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let’s look at some ways to prevent allegations or best practices to engage in when providing a scribe accommodation.</a:t>
            </a:r>
          </a:p>
          <a:p>
            <a:br>
              <a:rPr lang="en-US"/>
            </a:br>
            <a:r>
              <a:rPr lang="en-US"/>
              <a:t>READ THE SLIDE</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6</a:t>
            </a:fld>
            <a:endParaRPr lang="en-US"/>
          </a:p>
        </p:txBody>
      </p:sp>
    </p:spTree>
    <p:extLst>
      <p:ext uri="{BB962C8B-B14F-4D97-AF65-F5344CB8AC3E}">
        <p14:creationId xmlns:p14="http://schemas.microsoft.com/office/powerpoint/2010/main" val="300211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let’s look at some ways to prevent allegations or best practices to engage in when providing Oral Native Language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7</a:t>
            </a:fld>
            <a:endParaRPr lang="en-US"/>
          </a:p>
        </p:txBody>
      </p:sp>
    </p:spTree>
    <p:extLst>
      <p:ext uri="{BB962C8B-B14F-4D97-AF65-F5344CB8AC3E}">
        <p14:creationId xmlns:p14="http://schemas.microsoft.com/office/powerpoint/2010/main" val="38241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concludes module 8 of this training series. In this module we looked at allegation prevention and best practices. While the tips in this module do not guarantee an allegation will not occur, following them will certainly lessen the chances of an allegation occurring. Remember to always ask a question if you are unsure before providing an accommodation to a student.</a:t>
            </a:r>
          </a:p>
        </p:txBody>
      </p:sp>
      <p:sp>
        <p:nvSpPr>
          <p:cNvPr id="4" name="Slide Number Placeholder 3"/>
          <p:cNvSpPr>
            <a:spLocks noGrp="1"/>
          </p:cNvSpPr>
          <p:nvPr>
            <p:ph type="sldNum" sz="quarter" idx="5"/>
          </p:nvPr>
        </p:nvSpPr>
        <p:spPr/>
        <p:txBody>
          <a:bodyPr/>
          <a:lstStyle/>
          <a:p>
            <a:fld id="{A018C404-F245-4374-89D2-29B5018900C6}" type="slidenum">
              <a:rPr lang="en-US" smtClean="0"/>
              <a:t>8</a:t>
            </a:fld>
            <a:endParaRPr lang="en-US"/>
          </a:p>
        </p:txBody>
      </p:sp>
    </p:spTree>
    <p:extLst>
      <p:ext uri="{BB962C8B-B14F-4D97-AF65-F5344CB8AC3E}">
        <p14:creationId xmlns:p14="http://schemas.microsoft.com/office/powerpoint/2010/main" val="382380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a:t>
            </a:r>
            <a:r>
              <a:rPr lang="en-US" baseline="0"/>
              <a:t> you have any questions about anything we discussed please feel free to contact our office by emailing dacinfor@education.ky.gov or by calling 502-564-4394. Thank you for your time and attention.</a:t>
            </a:r>
            <a:endParaRPr lang="en-US"/>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9</a:t>
            </a:fld>
            <a:endParaRPr lang="en-US"/>
          </a:p>
        </p:txBody>
      </p:sp>
    </p:spTree>
    <p:extLst>
      <p:ext uri="{BB962C8B-B14F-4D97-AF65-F5344CB8AC3E}">
        <p14:creationId xmlns:p14="http://schemas.microsoft.com/office/powerpoint/2010/main" val="1835588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F023072-3802-4D8E-A74A-C5DD65EE753D}" type="datetime1">
              <a:rPr lang="en-US" smtClean="0"/>
              <a:t>11/23/2021</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nl-NL"/>
              <a:t>DAAS:daa:11-2021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3CCA9914-2667-4811-BA74-83F9F1E7E617}" type="datetime1">
              <a:rPr lang="en-US" smtClean="0"/>
              <a:t>11/23/2021</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302202790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616AA0CE-E412-4A1A-BDA5-AFD8100F025B}" type="datetime1">
              <a:rPr lang="en-US" smtClean="0"/>
              <a:t>11/23/2021</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241668892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A99560D5-CB57-407C-B742-68BEA14338AE}" type="datetime1">
              <a:rPr lang="en-US" smtClean="0"/>
              <a:t>11/23/2021</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114667962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381B77F1-3194-4DC6-88B8-10A8F60C0E3F}" type="datetime1">
              <a:rPr lang="en-US" smtClean="0"/>
              <a:t>11/23/2021</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nl-NL"/>
              <a:t>DAAS:daa:11-2021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21DA5C5-6037-4C38-813C-8447CB2B01B1}" type="datetime1">
              <a:rPr lang="en-US" smtClean="0"/>
              <a:t>11/23/2021</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258210417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E78068DB-8BAE-4BFB-9EBC-1FC98D41963F}" type="datetime1">
              <a:rPr lang="en-US" smtClean="0"/>
              <a:t>11/23/2021</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296406312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91B1B7-37B6-44F1-88C3-CA2FD0B12890}" type="datetime1">
              <a:rPr lang="en-US" smtClean="0"/>
              <a:t>11/23/2021</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nl-NL"/>
              <a:t>DAAS:daa:11-2021</a:t>
            </a:r>
            <a:endParaRPr lang="en-US"/>
          </a:p>
        </p:txBody>
      </p:sp>
    </p:spTree>
    <p:extLst>
      <p:ext uri="{BB962C8B-B14F-4D97-AF65-F5344CB8AC3E}">
        <p14:creationId xmlns:p14="http://schemas.microsoft.com/office/powerpoint/2010/main" val="327429318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F1000CC8-4927-48EE-B19E-0B86038AC894}" type="datetime1">
              <a:rPr lang="en-US" smtClean="0"/>
              <a:t>11/23/2021</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nl-NL"/>
              <a:t>DAAS:daa:11-2021</a:t>
            </a:r>
            <a:endParaRPr lang="en-US"/>
          </a:p>
        </p:txBody>
      </p:sp>
    </p:spTree>
    <p:extLst>
      <p:ext uri="{BB962C8B-B14F-4D97-AF65-F5344CB8AC3E}">
        <p14:creationId xmlns:p14="http://schemas.microsoft.com/office/powerpoint/2010/main" val="120389882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BCA3CDF-1D6A-4097-B63F-81F6CB03671D}" type="datetime1">
              <a:rPr lang="en-US" smtClean="0"/>
              <a:t>11/23/2021</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nl-NL"/>
              <a:t>DAAS:daa:11-2021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6BC6509E-6D74-44EC-8D1D-2C5F1914FAF0}" type="datetime1">
              <a:rPr lang="en-US" smtClean="0"/>
              <a:t>11/23/2021</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186361003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FEF0877-6F30-457E-8C37-72A74EB526C5}" type="datetime1">
              <a:rPr lang="en-US" smtClean="0"/>
              <a:t>11/23/2021</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nl-NL"/>
              <a:t>DAAS:daa:11-2021</a:t>
            </a:r>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a:t>Inclusion of Special Populations Training</a:t>
            </a:r>
            <a:br>
              <a:rPr lang="en-US"/>
            </a:br>
            <a:r>
              <a:rPr lang="en-US"/>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t>Office of Assessment and Accountability</a:t>
            </a:r>
          </a:p>
          <a:p>
            <a:r>
              <a:rPr lang="en-US" b="1"/>
              <a:t>Kentucky Department of Education </a:t>
            </a:r>
          </a:p>
          <a:p>
            <a:r>
              <a:rPr lang="en-US" b="1">
                <a:solidFill>
                  <a:schemeClr val="tx1"/>
                </a:solidFill>
              </a:rPr>
              <a:t>2021</a:t>
            </a:r>
          </a:p>
        </p:txBody>
      </p:sp>
    </p:spTree>
    <p:extLst>
      <p:ext uri="{BB962C8B-B14F-4D97-AF65-F5344CB8AC3E}">
        <p14:creationId xmlns:p14="http://schemas.microsoft.com/office/powerpoint/2010/main" val="3019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22C7-BFBA-4799-B563-D01719B688EE}"/>
              </a:ext>
            </a:extLst>
          </p:cNvPr>
          <p:cNvSpPr>
            <a:spLocks noGrp="1"/>
          </p:cNvSpPr>
          <p:nvPr>
            <p:ph type="title"/>
          </p:nvPr>
        </p:nvSpPr>
        <p:spPr/>
        <p:txBody>
          <a:bodyPr/>
          <a:lstStyle/>
          <a:p>
            <a:r>
              <a:rPr lang="en-US"/>
              <a:t>Allegation Prevention/Best Practices (1)</a:t>
            </a:r>
            <a:r>
              <a:rPr lang="en-US">
                <a:solidFill>
                  <a:schemeClr val="bg1"/>
                </a:solidFill>
              </a:rPr>
              <a:t> 2</a:t>
            </a:r>
            <a:br>
              <a:rPr lang="en-US">
                <a:solidFill>
                  <a:schemeClr val="bg1"/>
                </a:solidFill>
              </a:rPr>
            </a:br>
            <a:endParaRPr lang="en-US"/>
          </a:p>
        </p:txBody>
      </p:sp>
      <p:sp>
        <p:nvSpPr>
          <p:cNvPr id="3" name="Content Placeholder 2">
            <a:extLst>
              <a:ext uri="{FF2B5EF4-FFF2-40B4-BE49-F238E27FC236}">
                <a16:creationId xmlns:a16="http://schemas.microsoft.com/office/drawing/2014/main" id="{7C0F7894-9AB4-4A7E-B1BE-6FA7CE1425D2}"/>
              </a:ext>
            </a:extLst>
          </p:cNvPr>
          <p:cNvSpPr>
            <a:spLocks noGrp="1"/>
          </p:cNvSpPr>
          <p:nvPr>
            <p:ph idx="1"/>
          </p:nvPr>
        </p:nvSpPr>
        <p:spPr>
          <a:xfrm>
            <a:off x="838200" y="1690688"/>
            <a:ext cx="10515600" cy="4351338"/>
          </a:xfrm>
        </p:spPr>
        <p:txBody>
          <a:bodyPr/>
          <a:lstStyle/>
          <a:p>
            <a:pPr marL="742950" indent="-742950">
              <a:buAutoNum type="arabicPeriod"/>
            </a:pPr>
            <a:r>
              <a:rPr lang="en-US">
                <a:solidFill>
                  <a:schemeClr val="tx1"/>
                </a:solidFill>
              </a:rPr>
              <a:t>Always make sure a student receiving accommodations has a working plan (IEP, 504, PSP) in place and is used routinely during instruction before providing on a state assessment.</a:t>
            </a:r>
          </a:p>
          <a:p>
            <a:pPr marL="742950" indent="-742950">
              <a:buAutoNum type="arabicPeriod"/>
            </a:pPr>
            <a:endParaRPr lang="en-US">
              <a:solidFill>
                <a:schemeClr val="tx1"/>
              </a:solidFill>
            </a:endParaRPr>
          </a:p>
          <a:p>
            <a:pPr marL="742950" indent="-742950">
              <a:buAutoNum type="arabicPeriod"/>
            </a:pPr>
            <a:r>
              <a:rPr lang="en-US">
                <a:solidFill>
                  <a:schemeClr val="tx1"/>
                </a:solidFill>
              </a:rPr>
              <a:t>All plans must be current.</a:t>
            </a:r>
          </a:p>
          <a:p>
            <a:pPr marL="0" indent="0">
              <a:buNone/>
            </a:pPr>
            <a:endParaRPr lang="en-US">
              <a:solidFill>
                <a:srgbClr val="FF0000"/>
              </a:solidFill>
            </a:endParaRPr>
          </a:p>
          <a:p>
            <a:pPr marL="0" indent="0">
              <a:buNone/>
            </a:pPr>
            <a:r>
              <a:rPr lang="en-US">
                <a:solidFill>
                  <a:schemeClr val="accent2"/>
                </a:solidFill>
              </a:rPr>
              <a:t>NOTE: Very important that a plan is locked. Any roster build per Infinite Campus (IC) may not pull a student with an unlocked plan.</a:t>
            </a:r>
          </a:p>
          <a:p>
            <a:pPr marL="0" indent="0">
              <a:buNone/>
            </a:pPr>
            <a:endParaRPr lang="en-US"/>
          </a:p>
        </p:txBody>
      </p:sp>
      <p:sp>
        <p:nvSpPr>
          <p:cNvPr id="4" name="Footer Placeholder 3">
            <a:extLst>
              <a:ext uri="{FF2B5EF4-FFF2-40B4-BE49-F238E27FC236}">
                <a16:creationId xmlns:a16="http://schemas.microsoft.com/office/drawing/2014/main" id="{D5928C05-5003-400F-BB41-54D493498E9C}"/>
              </a:ext>
            </a:extLst>
          </p:cNvPr>
          <p:cNvSpPr>
            <a:spLocks noGrp="1"/>
          </p:cNvSpPr>
          <p:nvPr>
            <p:ph type="ftr" sz="quarter" idx="11"/>
          </p:nvPr>
        </p:nvSpPr>
        <p:spPr>
          <a:xfrm>
            <a:off x="0" y="6437539"/>
            <a:ext cx="1817914" cy="365125"/>
          </a:xfrm>
        </p:spPr>
        <p:txBody>
          <a:bodyPr/>
          <a:lstStyle/>
          <a:p>
            <a:r>
              <a:rPr lang="nl-NL"/>
              <a:t>DAAS:daa:11-2021</a:t>
            </a:r>
            <a:endParaRPr lang="en-US"/>
          </a:p>
        </p:txBody>
      </p:sp>
      <p:sp>
        <p:nvSpPr>
          <p:cNvPr id="5" name="Rectangle 4">
            <a:extLst>
              <a:ext uri="{FF2B5EF4-FFF2-40B4-BE49-F238E27FC236}">
                <a16:creationId xmlns:a16="http://schemas.microsoft.com/office/drawing/2014/main" id="{61DD0F31-4F54-4870-B1F6-B9BB73C0654D}"/>
              </a:ext>
            </a:extLst>
          </p:cNvPr>
          <p:cNvSpPr/>
          <p:nvPr/>
        </p:nvSpPr>
        <p:spPr>
          <a:xfrm>
            <a:off x="5936341" y="3244334"/>
            <a:ext cx="319318" cy="369332"/>
          </a:xfrm>
          <a:prstGeom prst="rect">
            <a:avLst/>
          </a:prstGeom>
        </p:spPr>
        <p:txBody>
          <a:bodyPr wrap="none">
            <a:spAutoFit/>
          </a:bodyPr>
          <a:lstStyle/>
          <a:p>
            <a:r>
              <a:rPr lang="en-US">
                <a:solidFill>
                  <a:schemeClr val="bg1"/>
                </a:solidFill>
              </a:rPr>
              <a:t>2</a:t>
            </a:r>
          </a:p>
        </p:txBody>
      </p:sp>
      <p:sp>
        <p:nvSpPr>
          <p:cNvPr id="6" name="Rectangle 5">
            <a:extLst>
              <a:ext uri="{FF2B5EF4-FFF2-40B4-BE49-F238E27FC236}">
                <a16:creationId xmlns:a16="http://schemas.microsoft.com/office/drawing/2014/main" id="{58072774-377D-42D9-A4F5-56E6D7491295}"/>
              </a:ext>
            </a:extLst>
          </p:cNvPr>
          <p:cNvSpPr/>
          <p:nvPr/>
        </p:nvSpPr>
        <p:spPr>
          <a:xfrm>
            <a:off x="7443640" y="5857360"/>
            <a:ext cx="319318" cy="369332"/>
          </a:xfrm>
          <a:prstGeom prst="rect">
            <a:avLst/>
          </a:prstGeom>
        </p:spPr>
        <p:txBody>
          <a:bodyPr wrap="none">
            <a:spAutoFit/>
          </a:bodyPr>
          <a:lstStyle/>
          <a:p>
            <a:r>
              <a:rPr lang="en-US">
                <a:solidFill>
                  <a:schemeClr val="bg1"/>
                </a:solidFill>
              </a:rPr>
              <a:t>8</a:t>
            </a:r>
          </a:p>
        </p:txBody>
      </p:sp>
    </p:spTree>
    <p:extLst>
      <p:ext uri="{BB962C8B-B14F-4D97-AF65-F5344CB8AC3E}">
        <p14:creationId xmlns:p14="http://schemas.microsoft.com/office/powerpoint/2010/main" val="244933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0393-3547-4427-967F-D24532814626}"/>
              </a:ext>
            </a:extLst>
          </p:cNvPr>
          <p:cNvSpPr>
            <a:spLocks noGrp="1"/>
          </p:cNvSpPr>
          <p:nvPr>
            <p:ph type="title"/>
          </p:nvPr>
        </p:nvSpPr>
        <p:spPr>
          <a:xfrm>
            <a:off x="239110" y="0"/>
            <a:ext cx="10515600" cy="1325563"/>
          </a:xfrm>
        </p:spPr>
        <p:txBody>
          <a:bodyPr/>
          <a:lstStyle/>
          <a:p>
            <a:r>
              <a:rPr lang="en-US"/>
              <a:t>Allegation Prevention/Best Practices (2)</a:t>
            </a:r>
          </a:p>
        </p:txBody>
      </p:sp>
      <p:sp>
        <p:nvSpPr>
          <p:cNvPr id="3" name="Content Placeholder 2">
            <a:extLst>
              <a:ext uri="{FF2B5EF4-FFF2-40B4-BE49-F238E27FC236}">
                <a16:creationId xmlns:a16="http://schemas.microsoft.com/office/drawing/2014/main" id="{FA01A089-F0C9-4516-85F4-9DB79F3AB502}"/>
              </a:ext>
            </a:extLst>
          </p:cNvPr>
          <p:cNvSpPr>
            <a:spLocks noGrp="1"/>
          </p:cNvSpPr>
          <p:nvPr>
            <p:ph idx="1"/>
          </p:nvPr>
        </p:nvSpPr>
        <p:spPr>
          <a:xfrm>
            <a:off x="239110" y="1518833"/>
            <a:ext cx="10515600" cy="3901385"/>
          </a:xfrm>
        </p:spPr>
        <p:txBody>
          <a:bodyPr/>
          <a:lstStyle/>
          <a:p>
            <a:pPr marL="742950" indent="-742950">
              <a:buAutoNum type="arabicPeriod"/>
            </a:pPr>
            <a:r>
              <a:rPr lang="en-US" sz="3200">
                <a:solidFill>
                  <a:schemeClr val="tx1"/>
                </a:solidFill>
              </a:rPr>
              <a:t>When changing a plan near the time of testing, make sure it is documented well in the conference summary and you have data supporting the need for that change.</a:t>
            </a:r>
          </a:p>
          <a:p>
            <a:pPr marL="742950" indent="-742950">
              <a:buAutoNum type="arabicPeriod"/>
            </a:pPr>
            <a:r>
              <a:rPr lang="en-US" sz="3200">
                <a:solidFill>
                  <a:schemeClr val="tx1"/>
                </a:solidFill>
              </a:rPr>
              <a:t>Any time a change is made to a student plan all parties involved need to be made aware of that change. Consider a follow up meeting with supporting staff (including the test administrators) to announce changes.</a:t>
            </a:r>
          </a:p>
          <a:p>
            <a:endParaRPr lang="en-US"/>
          </a:p>
        </p:txBody>
      </p:sp>
      <p:sp>
        <p:nvSpPr>
          <p:cNvPr id="4" name="Footer Placeholder 3">
            <a:extLst>
              <a:ext uri="{FF2B5EF4-FFF2-40B4-BE49-F238E27FC236}">
                <a16:creationId xmlns:a16="http://schemas.microsoft.com/office/drawing/2014/main" id="{17C40D0F-7EE3-4DA7-AD79-9006E07BD000}"/>
              </a:ext>
            </a:extLst>
          </p:cNvPr>
          <p:cNvSpPr>
            <a:spLocks noGrp="1"/>
          </p:cNvSpPr>
          <p:nvPr>
            <p:ph type="ftr" sz="quarter" idx="11"/>
          </p:nvPr>
        </p:nvSpPr>
        <p:spPr>
          <a:xfrm>
            <a:off x="0" y="6356350"/>
            <a:ext cx="1785257" cy="365125"/>
          </a:xfrm>
        </p:spPr>
        <p:txBody>
          <a:bodyPr/>
          <a:lstStyle/>
          <a:p>
            <a:r>
              <a:rPr lang="nl-NL"/>
              <a:t>DAAS:daa:11-2021</a:t>
            </a:r>
            <a:endParaRPr lang="en-US"/>
          </a:p>
        </p:txBody>
      </p:sp>
      <p:sp>
        <p:nvSpPr>
          <p:cNvPr id="5" name="Rectangle 4">
            <a:extLst>
              <a:ext uri="{FF2B5EF4-FFF2-40B4-BE49-F238E27FC236}">
                <a16:creationId xmlns:a16="http://schemas.microsoft.com/office/drawing/2014/main" id="{63981B4B-266E-490C-BC9C-D99EE028742F}"/>
              </a:ext>
            </a:extLst>
          </p:cNvPr>
          <p:cNvSpPr/>
          <p:nvPr/>
        </p:nvSpPr>
        <p:spPr>
          <a:xfrm>
            <a:off x="7351484" y="6020066"/>
            <a:ext cx="451919" cy="369332"/>
          </a:xfrm>
          <a:prstGeom prst="rect">
            <a:avLst/>
          </a:prstGeom>
        </p:spPr>
        <p:txBody>
          <a:bodyPr wrap="none">
            <a:spAutoFit/>
          </a:bodyPr>
          <a:lstStyle/>
          <a:p>
            <a:r>
              <a:rPr lang="en-US">
                <a:solidFill>
                  <a:schemeClr val="bg1"/>
                </a:solidFill>
              </a:rPr>
              <a:t>13</a:t>
            </a:r>
          </a:p>
        </p:txBody>
      </p:sp>
    </p:spTree>
    <p:extLst>
      <p:ext uri="{BB962C8B-B14F-4D97-AF65-F5344CB8AC3E}">
        <p14:creationId xmlns:p14="http://schemas.microsoft.com/office/powerpoint/2010/main" val="274875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2CB3-4432-4AA1-9320-300D8EBE5556}"/>
              </a:ext>
            </a:extLst>
          </p:cNvPr>
          <p:cNvSpPr>
            <a:spLocks noGrp="1"/>
          </p:cNvSpPr>
          <p:nvPr>
            <p:ph type="title"/>
          </p:nvPr>
        </p:nvSpPr>
        <p:spPr>
          <a:xfrm>
            <a:off x="703729" y="230654"/>
            <a:ext cx="10515600" cy="1325563"/>
          </a:xfrm>
        </p:spPr>
        <p:txBody>
          <a:bodyPr/>
          <a:lstStyle/>
          <a:p>
            <a:r>
              <a:rPr lang="en-US"/>
              <a:t>Allegation Prevention/Best Practices (3)</a:t>
            </a:r>
          </a:p>
        </p:txBody>
      </p:sp>
      <p:sp>
        <p:nvSpPr>
          <p:cNvPr id="3" name="Content Placeholder 2">
            <a:extLst>
              <a:ext uri="{FF2B5EF4-FFF2-40B4-BE49-F238E27FC236}">
                <a16:creationId xmlns:a16="http://schemas.microsoft.com/office/drawing/2014/main" id="{59023601-C604-4A60-ACC3-15724DFA952D}"/>
              </a:ext>
            </a:extLst>
          </p:cNvPr>
          <p:cNvSpPr>
            <a:spLocks noGrp="1"/>
          </p:cNvSpPr>
          <p:nvPr>
            <p:ph idx="1"/>
          </p:nvPr>
        </p:nvSpPr>
        <p:spPr>
          <a:xfrm>
            <a:off x="487161" y="1412782"/>
            <a:ext cx="10515600" cy="4351338"/>
          </a:xfrm>
        </p:spPr>
        <p:txBody>
          <a:bodyPr/>
          <a:lstStyle/>
          <a:p>
            <a:pPr marL="742950" indent="-742950">
              <a:buAutoNum type="arabicPeriod"/>
            </a:pPr>
            <a:r>
              <a:rPr lang="en-US" sz="3000">
                <a:solidFill>
                  <a:schemeClr val="tx1"/>
                </a:solidFill>
              </a:rPr>
              <a:t>Anyone who will provide accommodations on a state assessment must complete both the Administration Code (703 KAR 5:080) and the Inclusion of Special Populations (703 KAR 5:070).</a:t>
            </a:r>
          </a:p>
          <a:p>
            <a:pPr marL="742950" indent="-742950">
              <a:buFont typeface="Wingdings 3" panose="05040102010807070707" pitchFamily="18" charset="2"/>
              <a:buAutoNum type="arabicPeriod"/>
            </a:pPr>
            <a:r>
              <a:rPr lang="en-US" sz="3000">
                <a:solidFill>
                  <a:schemeClr val="tx1"/>
                </a:solidFill>
              </a:rPr>
              <a:t>Students may refuse accommodations at any time. Once the student refuses the accommodation, the proctor must only start again if asked to do so by the student. Documentation is key if this occurs.</a:t>
            </a:r>
          </a:p>
          <a:p>
            <a:endParaRPr lang="en-US"/>
          </a:p>
        </p:txBody>
      </p:sp>
      <p:sp>
        <p:nvSpPr>
          <p:cNvPr id="4" name="Footer Placeholder 3">
            <a:extLst>
              <a:ext uri="{FF2B5EF4-FFF2-40B4-BE49-F238E27FC236}">
                <a16:creationId xmlns:a16="http://schemas.microsoft.com/office/drawing/2014/main" id="{26EDF614-0818-4E60-A131-CF7DC280AD65}"/>
              </a:ext>
            </a:extLst>
          </p:cNvPr>
          <p:cNvSpPr>
            <a:spLocks noGrp="1"/>
          </p:cNvSpPr>
          <p:nvPr>
            <p:ph type="ftr" sz="quarter" idx="11"/>
          </p:nvPr>
        </p:nvSpPr>
        <p:spPr>
          <a:xfrm>
            <a:off x="-424543" y="6492875"/>
            <a:ext cx="2688771" cy="365125"/>
          </a:xfrm>
        </p:spPr>
        <p:txBody>
          <a:bodyPr/>
          <a:lstStyle/>
          <a:p>
            <a:r>
              <a:rPr lang="nl-NL"/>
              <a:t>DAAS:daa:11-2021</a:t>
            </a:r>
            <a:endParaRPr lang="en-US"/>
          </a:p>
        </p:txBody>
      </p:sp>
      <p:sp>
        <p:nvSpPr>
          <p:cNvPr id="5" name="Rectangle 4">
            <a:extLst>
              <a:ext uri="{FF2B5EF4-FFF2-40B4-BE49-F238E27FC236}">
                <a16:creationId xmlns:a16="http://schemas.microsoft.com/office/drawing/2014/main" id="{237A12BD-FFDD-4ADF-9B66-FA150BBCA24E}"/>
              </a:ext>
            </a:extLst>
          </p:cNvPr>
          <p:cNvSpPr/>
          <p:nvPr/>
        </p:nvSpPr>
        <p:spPr>
          <a:xfrm>
            <a:off x="7503884" y="5969560"/>
            <a:ext cx="453970" cy="369332"/>
          </a:xfrm>
          <a:prstGeom prst="rect">
            <a:avLst/>
          </a:prstGeom>
        </p:spPr>
        <p:txBody>
          <a:bodyPr wrap="none">
            <a:spAutoFit/>
          </a:bodyPr>
          <a:lstStyle/>
          <a:p>
            <a:r>
              <a:rPr lang="en-US">
                <a:solidFill>
                  <a:schemeClr val="bg1"/>
                </a:solidFill>
              </a:rPr>
              <a:t>23</a:t>
            </a:r>
          </a:p>
        </p:txBody>
      </p:sp>
    </p:spTree>
    <p:extLst>
      <p:ext uri="{BB962C8B-B14F-4D97-AF65-F5344CB8AC3E}">
        <p14:creationId xmlns:p14="http://schemas.microsoft.com/office/powerpoint/2010/main" val="294089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A559-58D5-469E-8EB3-0D99A39FC55A}"/>
              </a:ext>
            </a:extLst>
          </p:cNvPr>
          <p:cNvSpPr>
            <a:spLocks noGrp="1"/>
          </p:cNvSpPr>
          <p:nvPr>
            <p:ph type="title"/>
          </p:nvPr>
        </p:nvSpPr>
        <p:spPr>
          <a:xfrm>
            <a:off x="330200" y="-98701"/>
            <a:ext cx="10515600" cy="1325563"/>
          </a:xfrm>
        </p:spPr>
        <p:txBody>
          <a:bodyPr/>
          <a:lstStyle/>
          <a:p>
            <a:r>
              <a:rPr lang="en-US"/>
              <a:t>Allegation Prevention/Best Practices (4)</a:t>
            </a:r>
          </a:p>
        </p:txBody>
      </p:sp>
      <p:sp>
        <p:nvSpPr>
          <p:cNvPr id="3" name="Content Placeholder 2">
            <a:extLst>
              <a:ext uri="{FF2B5EF4-FFF2-40B4-BE49-F238E27FC236}">
                <a16:creationId xmlns:a16="http://schemas.microsoft.com/office/drawing/2014/main" id="{8DB7F92C-13D0-41D9-821D-C781B2FD6F32}"/>
              </a:ext>
            </a:extLst>
          </p:cNvPr>
          <p:cNvSpPr>
            <a:spLocks noGrp="1"/>
          </p:cNvSpPr>
          <p:nvPr>
            <p:ph idx="1"/>
          </p:nvPr>
        </p:nvSpPr>
        <p:spPr>
          <a:xfrm>
            <a:off x="707571" y="1520825"/>
            <a:ext cx="10515600" cy="4351338"/>
          </a:xfrm>
        </p:spPr>
        <p:txBody>
          <a:bodyPr vert="horz" lIns="91440" tIns="45720" rIns="91440" bIns="45720" rtlCol="0" anchor="t">
            <a:normAutofit/>
          </a:bodyPr>
          <a:lstStyle/>
          <a:p>
            <a:pPr marL="742950" indent="-742950">
              <a:buFont typeface="+mj-lt"/>
              <a:buAutoNum type="arabicPeriod"/>
            </a:pPr>
            <a:r>
              <a:rPr lang="en-US" sz="3200">
                <a:solidFill>
                  <a:schemeClr val="tx1"/>
                </a:solidFill>
              </a:rPr>
              <a:t>A reader should never guide or direct a student to a correct response. When reading to a student the test administrator should never change a test item or answer options even at the student's request.</a:t>
            </a:r>
          </a:p>
          <a:p>
            <a:pPr marL="742950" indent="-742950">
              <a:buFont typeface="+mj-lt"/>
              <a:buAutoNum type="arabicPeriod"/>
            </a:pPr>
            <a:r>
              <a:rPr lang="en-US" sz="3200">
                <a:solidFill>
                  <a:schemeClr val="tx1"/>
                </a:solidFill>
              </a:rPr>
              <a:t>A re-read may be provided only at the request of the student. The only time the test administrator is permitted to re-read something without a student request is for the Alternate Assessment.</a:t>
            </a:r>
          </a:p>
          <a:p>
            <a:endParaRPr lang="en-US"/>
          </a:p>
        </p:txBody>
      </p:sp>
      <p:sp>
        <p:nvSpPr>
          <p:cNvPr id="4" name="Footer Placeholder 3">
            <a:extLst>
              <a:ext uri="{FF2B5EF4-FFF2-40B4-BE49-F238E27FC236}">
                <a16:creationId xmlns:a16="http://schemas.microsoft.com/office/drawing/2014/main" id="{64F42558-59FA-4060-AD14-66411672E3C4}"/>
              </a:ext>
            </a:extLst>
          </p:cNvPr>
          <p:cNvSpPr>
            <a:spLocks noGrp="1"/>
          </p:cNvSpPr>
          <p:nvPr>
            <p:ph type="ftr" sz="quarter" idx="11"/>
          </p:nvPr>
        </p:nvSpPr>
        <p:spPr>
          <a:xfrm>
            <a:off x="-250372" y="6492875"/>
            <a:ext cx="2177143" cy="365125"/>
          </a:xfrm>
        </p:spPr>
        <p:txBody>
          <a:bodyPr/>
          <a:lstStyle/>
          <a:p>
            <a:r>
              <a:rPr lang="nl-NL"/>
              <a:t>DAAS:daa:11-2021</a:t>
            </a:r>
            <a:endParaRPr lang="en-US"/>
          </a:p>
        </p:txBody>
      </p:sp>
      <p:sp>
        <p:nvSpPr>
          <p:cNvPr id="5" name="Rectangle 4">
            <a:extLst>
              <a:ext uri="{FF2B5EF4-FFF2-40B4-BE49-F238E27FC236}">
                <a16:creationId xmlns:a16="http://schemas.microsoft.com/office/drawing/2014/main" id="{8E4DFB99-B046-4B86-B53B-47159AC8C15A}"/>
              </a:ext>
            </a:extLst>
          </p:cNvPr>
          <p:cNvSpPr/>
          <p:nvPr/>
        </p:nvSpPr>
        <p:spPr>
          <a:xfrm>
            <a:off x="7503884" y="5969560"/>
            <a:ext cx="452368" cy="369332"/>
          </a:xfrm>
          <a:prstGeom prst="rect">
            <a:avLst/>
          </a:prstGeom>
        </p:spPr>
        <p:txBody>
          <a:bodyPr wrap="square">
            <a:spAutoFit/>
          </a:bodyPr>
          <a:lstStyle/>
          <a:p>
            <a:r>
              <a:rPr lang="en-US">
                <a:solidFill>
                  <a:schemeClr val="bg1"/>
                </a:solidFill>
              </a:rPr>
              <a:t>37</a:t>
            </a:r>
          </a:p>
        </p:txBody>
      </p:sp>
    </p:spTree>
    <p:extLst>
      <p:ext uri="{BB962C8B-B14F-4D97-AF65-F5344CB8AC3E}">
        <p14:creationId xmlns:p14="http://schemas.microsoft.com/office/powerpoint/2010/main" val="410891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9FDC-B27D-47FC-A941-4BD148C3442D}"/>
              </a:ext>
            </a:extLst>
          </p:cNvPr>
          <p:cNvSpPr>
            <a:spLocks noGrp="1"/>
          </p:cNvSpPr>
          <p:nvPr>
            <p:ph type="title"/>
          </p:nvPr>
        </p:nvSpPr>
        <p:spPr>
          <a:xfrm>
            <a:off x="304800" y="-92075"/>
            <a:ext cx="10515600" cy="1325563"/>
          </a:xfrm>
        </p:spPr>
        <p:txBody>
          <a:bodyPr/>
          <a:lstStyle/>
          <a:p>
            <a:r>
              <a:rPr lang="en-US"/>
              <a:t>Allegation Prevention/Best Practices (5)</a:t>
            </a:r>
          </a:p>
        </p:txBody>
      </p:sp>
      <p:sp>
        <p:nvSpPr>
          <p:cNvPr id="3" name="Content Placeholder 2">
            <a:extLst>
              <a:ext uri="{FF2B5EF4-FFF2-40B4-BE49-F238E27FC236}">
                <a16:creationId xmlns:a16="http://schemas.microsoft.com/office/drawing/2014/main" id="{A92AD15A-BC5A-4994-8B93-AD06FA182D3F}"/>
              </a:ext>
            </a:extLst>
          </p:cNvPr>
          <p:cNvSpPr>
            <a:spLocks noGrp="1"/>
          </p:cNvSpPr>
          <p:nvPr>
            <p:ph idx="1"/>
          </p:nvPr>
        </p:nvSpPr>
        <p:spPr>
          <a:xfrm>
            <a:off x="631371" y="1230313"/>
            <a:ext cx="10515600" cy="4351338"/>
          </a:xfrm>
        </p:spPr>
        <p:txBody>
          <a:bodyPr/>
          <a:lstStyle/>
          <a:p>
            <a:pPr marL="742950" indent="-742950">
              <a:buFont typeface="+mj-lt"/>
              <a:buAutoNum type="arabicPeriod"/>
            </a:pPr>
            <a:r>
              <a:rPr lang="en-US" sz="3200">
                <a:solidFill>
                  <a:schemeClr val="tx1"/>
                </a:solidFill>
              </a:rPr>
              <a:t>A scribe should only provide the exact information that a student provides. All answers must be directed and guided by the student at all times.</a:t>
            </a:r>
          </a:p>
          <a:p>
            <a:pPr marL="742950" indent="-742950">
              <a:buFont typeface="+mj-lt"/>
              <a:buAutoNum type="arabicPeriod"/>
            </a:pPr>
            <a:r>
              <a:rPr lang="en-US" sz="3200">
                <a:solidFill>
                  <a:schemeClr val="tx1"/>
                </a:solidFill>
              </a:rPr>
              <a:t>A scribe should only provide the writing support to a student when they have additional accommodations permitted on the test. For example, the scribe could not read a response back to the student unless that student had a reader on their plan.</a:t>
            </a:r>
          </a:p>
          <a:p>
            <a:endParaRPr lang="en-US"/>
          </a:p>
        </p:txBody>
      </p:sp>
      <p:sp>
        <p:nvSpPr>
          <p:cNvPr id="4" name="Footer Placeholder 3">
            <a:extLst>
              <a:ext uri="{FF2B5EF4-FFF2-40B4-BE49-F238E27FC236}">
                <a16:creationId xmlns:a16="http://schemas.microsoft.com/office/drawing/2014/main" id="{FA6AE959-196F-4CE0-BB60-872EEEA00C05}"/>
              </a:ext>
            </a:extLst>
          </p:cNvPr>
          <p:cNvSpPr>
            <a:spLocks noGrp="1"/>
          </p:cNvSpPr>
          <p:nvPr>
            <p:ph type="ftr" sz="quarter" idx="11"/>
          </p:nvPr>
        </p:nvSpPr>
        <p:spPr>
          <a:xfrm>
            <a:off x="-947058" y="6420757"/>
            <a:ext cx="3564699" cy="365125"/>
          </a:xfrm>
        </p:spPr>
        <p:txBody>
          <a:bodyPr/>
          <a:lstStyle/>
          <a:p>
            <a:r>
              <a:rPr lang="nl-NL"/>
              <a:t>DAAS:daa:11-2021</a:t>
            </a:r>
            <a:endParaRPr lang="en-US"/>
          </a:p>
        </p:txBody>
      </p:sp>
      <p:sp>
        <p:nvSpPr>
          <p:cNvPr id="5" name="Rectangle 4">
            <a:extLst>
              <a:ext uri="{FF2B5EF4-FFF2-40B4-BE49-F238E27FC236}">
                <a16:creationId xmlns:a16="http://schemas.microsoft.com/office/drawing/2014/main" id="{BC3C508C-55F8-482F-A6CA-833C692CAE0B}"/>
              </a:ext>
            </a:extLst>
          </p:cNvPr>
          <p:cNvSpPr/>
          <p:nvPr/>
        </p:nvSpPr>
        <p:spPr>
          <a:xfrm>
            <a:off x="7503884" y="5969560"/>
            <a:ext cx="453970" cy="369332"/>
          </a:xfrm>
          <a:prstGeom prst="rect">
            <a:avLst/>
          </a:prstGeom>
        </p:spPr>
        <p:txBody>
          <a:bodyPr wrap="none">
            <a:spAutoFit/>
          </a:bodyPr>
          <a:lstStyle/>
          <a:p>
            <a:r>
              <a:rPr lang="en-US">
                <a:solidFill>
                  <a:schemeClr val="bg1"/>
                </a:solidFill>
              </a:rPr>
              <a:t>40</a:t>
            </a:r>
          </a:p>
        </p:txBody>
      </p:sp>
    </p:spTree>
    <p:extLst>
      <p:ext uri="{BB962C8B-B14F-4D97-AF65-F5344CB8AC3E}">
        <p14:creationId xmlns:p14="http://schemas.microsoft.com/office/powerpoint/2010/main" val="220256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485F-FA68-4506-96F7-8C1FEBE981F4}"/>
              </a:ext>
            </a:extLst>
          </p:cNvPr>
          <p:cNvSpPr>
            <a:spLocks noGrp="1"/>
          </p:cNvSpPr>
          <p:nvPr>
            <p:ph type="title"/>
          </p:nvPr>
        </p:nvSpPr>
        <p:spPr/>
        <p:txBody>
          <a:bodyPr/>
          <a:lstStyle/>
          <a:p>
            <a:r>
              <a:rPr lang="en-US"/>
              <a:t>Allegation Prevention/Best Practices (6)</a:t>
            </a:r>
          </a:p>
        </p:txBody>
      </p:sp>
      <p:sp>
        <p:nvSpPr>
          <p:cNvPr id="3" name="Content Placeholder 2">
            <a:extLst>
              <a:ext uri="{FF2B5EF4-FFF2-40B4-BE49-F238E27FC236}">
                <a16:creationId xmlns:a16="http://schemas.microsoft.com/office/drawing/2014/main" id="{4E52CDFE-A1DF-4B60-856B-BDC1B6C202F3}"/>
              </a:ext>
            </a:extLst>
          </p:cNvPr>
          <p:cNvSpPr>
            <a:spLocks noGrp="1"/>
          </p:cNvSpPr>
          <p:nvPr>
            <p:ph idx="1"/>
          </p:nvPr>
        </p:nvSpPr>
        <p:spPr/>
        <p:txBody>
          <a:bodyPr vert="horz" lIns="91440" tIns="45720" rIns="91440" bIns="45720" rtlCol="0" anchor="t">
            <a:normAutofit/>
          </a:bodyPr>
          <a:lstStyle/>
          <a:p>
            <a:r>
              <a:rPr lang="en-US">
                <a:solidFill>
                  <a:schemeClr val="tx1"/>
                </a:solidFill>
              </a:rPr>
              <a:t>Flexibility to a test schedule on a state assessment is not permitted unless a student has Oral Native Language Support marked on the PSP. If there is a shortage of interpreters, </a:t>
            </a:r>
            <a:r>
              <a:rPr lang="en-US">
                <a:ea typeface="+mn-lt"/>
                <a:cs typeface="+mn-lt"/>
              </a:rPr>
              <a:t>EL students shall use a different test administration schedule than the regular student population. The altered schedule must occur within the district-established testing window</a:t>
            </a:r>
            <a:r>
              <a:rPr lang="en-US">
                <a:solidFill>
                  <a:srgbClr val="404040"/>
                </a:solidFill>
              </a:rPr>
              <a:t>.</a:t>
            </a:r>
            <a:r>
              <a:rPr lang="en-US">
                <a:solidFill>
                  <a:schemeClr val="tx1"/>
                </a:solidFill>
              </a:rPr>
              <a:t> </a:t>
            </a:r>
          </a:p>
          <a:p>
            <a:r>
              <a:rPr lang="en-US" b="1">
                <a:solidFill>
                  <a:schemeClr val="tx1"/>
                </a:solidFill>
              </a:rPr>
              <a:t>Paraphrasing or simplified language are for directions only, cannot be provided on any part of the test, and no longer part of this regulation</a:t>
            </a:r>
            <a:r>
              <a:rPr lang="en-US">
                <a:solidFill>
                  <a:schemeClr val="tx1"/>
                </a:solidFill>
              </a:rPr>
              <a:t>. </a:t>
            </a:r>
            <a:r>
              <a:rPr lang="en-US">
                <a:solidFill>
                  <a:srgbClr val="FF0000"/>
                </a:solidFill>
              </a:rPr>
              <a:t> </a:t>
            </a:r>
          </a:p>
          <a:p>
            <a:endParaRPr lang="en-US"/>
          </a:p>
        </p:txBody>
      </p:sp>
      <p:sp>
        <p:nvSpPr>
          <p:cNvPr id="4" name="Footer Placeholder 3">
            <a:extLst>
              <a:ext uri="{FF2B5EF4-FFF2-40B4-BE49-F238E27FC236}">
                <a16:creationId xmlns:a16="http://schemas.microsoft.com/office/drawing/2014/main" id="{C24F8F89-B34B-455E-8E93-B04E3FB6EE06}"/>
              </a:ext>
            </a:extLst>
          </p:cNvPr>
          <p:cNvSpPr>
            <a:spLocks noGrp="1"/>
          </p:cNvSpPr>
          <p:nvPr>
            <p:ph type="ftr" sz="quarter" idx="11"/>
          </p:nvPr>
        </p:nvSpPr>
        <p:spPr>
          <a:xfrm>
            <a:off x="-827314" y="6366329"/>
            <a:ext cx="3564699" cy="365125"/>
          </a:xfrm>
        </p:spPr>
        <p:txBody>
          <a:bodyPr/>
          <a:lstStyle/>
          <a:p>
            <a:r>
              <a:rPr lang="nl-NL"/>
              <a:t>DAAS:daa:11-2021</a:t>
            </a:r>
            <a:endParaRPr lang="en-US"/>
          </a:p>
        </p:txBody>
      </p:sp>
      <p:sp>
        <p:nvSpPr>
          <p:cNvPr id="5" name="Rectangle 4">
            <a:extLst>
              <a:ext uri="{FF2B5EF4-FFF2-40B4-BE49-F238E27FC236}">
                <a16:creationId xmlns:a16="http://schemas.microsoft.com/office/drawing/2014/main" id="{9235B33F-5297-415D-B673-A1B21285285F}"/>
              </a:ext>
            </a:extLst>
          </p:cNvPr>
          <p:cNvSpPr/>
          <p:nvPr/>
        </p:nvSpPr>
        <p:spPr>
          <a:xfrm>
            <a:off x="7503884" y="5969560"/>
            <a:ext cx="453970" cy="369332"/>
          </a:xfrm>
          <a:prstGeom prst="rect">
            <a:avLst/>
          </a:prstGeom>
        </p:spPr>
        <p:txBody>
          <a:bodyPr wrap="none">
            <a:spAutoFit/>
          </a:bodyPr>
          <a:lstStyle/>
          <a:p>
            <a:r>
              <a:rPr lang="en-US">
                <a:solidFill>
                  <a:schemeClr val="bg1"/>
                </a:solidFill>
              </a:rPr>
              <a:t>46</a:t>
            </a:r>
          </a:p>
        </p:txBody>
      </p:sp>
    </p:spTree>
    <p:extLst>
      <p:ext uri="{BB962C8B-B14F-4D97-AF65-F5344CB8AC3E}">
        <p14:creationId xmlns:p14="http://schemas.microsoft.com/office/powerpoint/2010/main" val="363400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21AA-2BF9-478B-A593-AE808F52597B}"/>
              </a:ext>
            </a:extLst>
          </p:cNvPr>
          <p:cNvSpPr>
            <a:spLocks noGrp="1"/>
          </p:cNvSpPr>
          <p:nvPr>
            <p:ph type="title"/>
          </p:nvPr>
        </p:nvSpPr>
        <p:spPr/>
        <p:txBody>
          <a:bodyPr/>
          <a:lstStyle/>
          <a:p>
            <a:r>
              <a:rPr lang="en-US"/>
              <a:t>Inclusions of Special Populations Modules</a:t>
            </a:r>
          </a:p>
        </p:txBody>
      </p:sp>
      <p:sp>
        <p:nvSpPr>
          <p:cNvPr id="3" name="Content Placeholder 2">
            <a:extLst>
              <a:ext uri="{FF2B5EF4-FFF2-40B4-BE49-F238E27FC236}">
                <a16:creationId xmlns:a16="http://schemas.microsoft.com/office/drawing/2014/main" id="{6DFDA430-94DD-4B19-9C49-3539E3A10CB1}"/>
              </a:ext>
            </a:extLst>
          </p:cNvPr>
          <p:cNvSpPr>
            <a:spLocks noGrp="1"/>
          </p:cNvSpPr>
          <p:nvPr>
            <p:ph idx="1"/>
          </p:nvPr>
        </p:nvSpPr>
        <p:spPr>
          <a:xfrm>
            <a:off x="838200" y="1608808"/>
            <a:ext cx="10515600" cy="4351338"/>
          </a:xfrm>
        </p:spPr>
        <p:txBody>
          <a:bodyPr/>
          <a:lstStyle/>
          <a:p>
            <a:pPr>
              <a:buNone/>
            </a:pPr>
            <a:r>
              <a:rPr lang="en-US">
                <a:ea typeface="+mn-lt"/>
                <a:cs typeface="+mn-lt"/>
              </a:rPr>
              <a:t>Module 1: Inclusion</a:t>
            </a:r>
            <a:endParaRPr lang="en-US"/>
          </a:p>
          <a:p>
            <a:pPr>
              <a:buNone/>
            </a:pPr>
            <a:r>
              <a:rPr lang="en-US">
                <a:ea typeface="+mn-lt"/>
                <a:cs typeface="+mn-lt"/>
              </a:rPr>
              <a:t>Module 2: General Conditions</a:t>
            </a:r>
            <a:endParaRPr lang="en-US"/>
          </a:p>
          <a:p>
            <a:pPr>
              <a:buNone/>
            </a:pPr>
            <a:r>
              <a:rPr lang="en-US">
                <a:ea typeface="+mn-lt"/>
                <a:cs typeface="+mn-lt"/>
              </a:rPr>
              <a:t>Module 3: Section Specifics</a:t>
            </a:r>
            <a:endParaRPr lang="en-US"/>
          </a:p>
          <a:p>
            <a:pPr>
              <a:buNone/>
            </a:pPr>
            <a:r>
              <a:rPr lang="en-US">
                <a:ea typeface="+mn-lt"/>
                <a:cs typeface="+mn-lt"/>
              </a:rPr>
              <a:t>Module 4: Accommodations Environment</a:t>
            </a:r>
            <a:endParaRPr lang="en-US"/>
          </a:p>
          <a:p>
            <a:pPr>
              <a:buNone/>
            </a:pPr>
            <a:r>
              <a:rPr lang="en-US">
                <a:ea typeface="+mn-lt"/>
                <a:cs typeface="+mn-lt"/>
              </a:rPr>
              <a:t>Module 5: Technology and Manipulatives</a:t>
            </a:r>
            <a:endParaRPr lang="en-US"/>
          </a:p>
          <a:p>
            <a:pPr>
              <a:buNone/>
            </a:pPr>
            <a:r>
              <a:rPr lang="en-US">
                <a:ea typeface="+mn-lt"/>
                <a:cs typeface="+mn-lt"/>
              </a:rPr>
              <a:t>Module 6: Readers and Scribes</a:t>
            </a:r>
            <a:endParaRPr lang="en-US"/>
          </a:p>
          <a:p>
            <a:pPr>
              <a:buNone/>
            </a:pPr>
            <a:r>
              <a:rPr lang="en-US">
                <a:ea typeface="+mn-lt"/>
                <a:cs typeface="+mn-lt"/>
              </a:rPr>
              <a:t>Module 7: Accommodations Breakdown</a:t>
            </a:r>
            <a:endParaRPr lang="en-US"/>
          </a:p>
          <a:p>
            <a:pPr>
              <a:buNone/>
            </a:pPr>
            <a:r>
              <a:rPr lang="en-US">
                <a:solidFill>
                  <a:schemeClr val="accent2"/>
                </a:solidFill>
                <a:ea typeface="+mn-lt"/>
                <a:cs typeface="+mn-lt"/>
              </a:rPr>
              <a:t>Module 8: Allegation Prevention/Best Practices</a:t>
            </a:r>
            <a:endParaRPr lang="en-US">
              <a:solidFill>
                <a:schemeClr val="accent2"/>
              </a:solidFill>
            </a:endParaRPr>
          </a:p>
          <a:p>
            <a:endParaRPr lang="en-US"/>
          </a:p>
        </p:txBody>
      </p:sp>
      <p:sp>
        <p:nvSpPr>
          <p:cNvPr id="4" name="Footer Placeholder 3">
            <a:extLst>
              <a:ext uri="{FF2B5EF4-FFF2-40B4-BE49-F238E27FC236}">
                <a16:creationId xmlns:a16="http://schemas.microsoft.com/office/drawing/2014/main" id="{A82B3CDD-55E5-4719-8A07-C14B159A51BB}"/>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283784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extLst>
              <p:ext uri="{D42A27DB-BD31-4B8C-83A1-F6EECF244321}">
                <p14:modId xmlns:p14="http://schemas.microsoft.com/office/powerpoint/2010/main" val="2683669923"/>
              </p:ext>
            </p:extLst>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854833D-BD9D-4CE7-83EA-8FD3C285148F}"/>
              </a:ext>
            </a:extLst>
          </p:cNvPr>
          <p:cNvSpPr>
            <a:spLocks noGrp="1"/>
          </p:cNvSpPr>
          <p:nvPr>
            <p:ph type="ftr" sz="quarter" idx="11"/>
          </p:nvPr>
        </p:nvSpPr>
        <p:spPr>
          <a:xfrm>
            <a:off x="-944150" y="6481082"/>
            <a:ext cx="3564699" cy="365125"/>
          </a:xfrm>
        </p:spPr>
        <p:txBody>
          <a:bodyPr/>
          <a:lstStyle/>
          <a:p>
            <a:r>
              <a:rPr lang="nl-NL"/>
              <a:t>DAAS:daa:11-2021</a:t>
            </a:r>
            <a:endParaRPr lang="en-US"/>
          </a:p>
        </p:txBody>
      </p:sp>
      <p:sp>
        <p:nvSpPr>
          <p:cNvPr id="6" name="Rectangle 5">
            <a:extLst>
              <a:ext uri="{FF2B5EF4-FFF2-40B4-BE49-F238E27FC236}">
                <a16:creationId xmlns:a16="http://schemas.microsoft.com/office/drawing/2014/main" id="{9C381F6D-F809-4817-A2EE-E7F9BCFEB93E}"/>
              </a:ext>
            </a:extLst>
          </p:cNvPr>
          <p:cNvSpPr/>
          <p:nvPr/>
        </p:nvSpPr>
        <p:spPr>
          <a:xfrm>
            <a:off x="7503884" y="5969560"/>
            <a:ext cx="453970" cy="369332"/>
          </a:xfrm>
          <a:prstGeom prst="rect">
            <a:avLst/>
          </a:prstGeom>
        </p:spPr>
        <p:txBody>
          <a:bodyPr wrap="none">
            <a:spAutoFit/>
          </a:bodyPr>
          <a:lstStyle/>
          <a:p>
            <a:r>
              <a:rPr lang="en-US">
                <a:solidFill>
                  <a:schemeClr val="bg1"/>
                </a:solidFill>
              </a:rPr>
              <a:t>52</a:t>
            </a:r>
          </a:p>
        </p:txBody>
      </p:sp>
    </p:spTree>
    <p:extLst>
      <p:ext uri="{BB962C8B-B14F-4D97-AF65-F5344CB8AC3E}">
        <p14:creationId xmlns:p14="http://schemas.microsoft.com/office/powerpoint/2010/main" val="2064220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2020-08-31T04:00:00+00:00</Publication_x0020_Date>
    <Audience1 xmlns="3a62de7d-ba57-4f43-9dae-9623ba637be0">
      <Value>1</Value>
      <Value>2</Value>
    </Audience1>
    <_dlc_DocId xmlns="3a62de7d-ba57-4f43-9dae-9623ba637be0">KYED-14-1675</_dlc_DocId>
    <_dlc_DocIdUrl xmlns="3a62de7d-ba57-4f43-9dae-9623ba637be0">
      <Url>https://www.education.ky.gov/AA/distsupp/_layouts/15/DocIdRedir.aspx?ID=KYED-14-1675</Url>
      <Description>KYED-14-1675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4ba77eba-537c-4146-977f-ca75ba92ef12"/>
    <ds:schemaRef ds:uri="c4bbda24-f7c9-41ba-9732-e119dcb2eb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7D6DCEA-7387-409C-99CB-D04F81482060}"/>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45ADDBE5-7AAA-4282-A402-0A722C229012}"/>
</file>

<file path=docProps/app.xml><?xml version="1.0" encoding="utf-8"?>
<Properties xmlns="http://schemas.openxmlformats.org/officeDocument/2006/extended-properties" xmlns:vt="http://schemas.openxmlformats.org/officeDocument/2006/docPropsVTypes">
  <Template>KDE PowerPoint Template 2021</Template>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Inclusion of Special Populations Training 703 KAR 5:070</vt:lpstr>
      <vt:lpstr>Allegation Prevention/Best Practices (1) 2 </vt:lpstr>
      <vt:lpstr>Allegation Prevention/Best Practices (2)</vt:lpstr>
      <vt:lpstr>Allegation Prevention/Best Practices (3)</vt:lpstr>
      <vt:lpstr>Allegation Prevention/Best Practices (4)</vt:lpstr>
      <vt:lpstr>Allegation Prevention/Best Practices (5)</vt:lpstr>
      <vt:lpstr>Allegation Prevention/Best Practices (6)</vt:lpstr>
      <vt:lpstr>Inclusions of Special Populations Modules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Hackworth, Michael - Office of Assessment and Accountability</dc:creator>
  <cp:revision>1</cp:revision>
  <dcterms:created xsi:type="dcterms:W3CDTF">2021-08-26T18:21:30Z</dcterms:created>
  <dcterms:modified xsi:type="dcterms:W3CDTF">2021-11-23T15:23:16Z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2ac02aa4-1727-439c-a673-6964ef777654</vt:lpwstr>
  </property>
</Properties>
</file>