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1"/>
  </p:notesMasterIdLst>
  <p:sldIdLst>
    <p:sldId id="256" r:id="rId5"/>
    <p:sldId id="267" r:id="rId6"/>
    <p:sldId id="268" r:id="rId7"/>
    <p:sldId id="270" r:id="rId8"/>
    <p:sldId id="365" r:id="rId9"/>
    <p:sldId id="3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71B6458-EC8F-ACB7-5084-9D6F069BC75D}" name="Avery, Devon - Division of Assessment and Accountability Support" initials="AS" userId="S::devon.avery@education.ky.gov::3c4d04ce-6fc5-4533-8afa-2b6776a0306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very, Devon - Division of Assessment and Accountability Support" initials="AD-DoAaAS" lastIdx="51" clrIdx="0">
    <p:extLst>
      <p:ext uri="{19B8F6BF-5375-455C-9EA6-DF929625EA0E}">
        <p15:presenceInfo xmlns:p15="http://schemas.microsoft.com/office/powerpoint/2012/main" userId="S::devon.avery@education.ky.gov::3c4d04ce-6fc5-4533-8afa-2b6776a03065" providerId="AD"/>
      </p:ext>
    </p:extLst>
  </p:cmAuthor>
  <p:cmAuthor id="2" name="Stafford, Jennifer - KDE Division Director" initials="SJ-KDD" lastIdx="3" clrIdx="1">
    <p:extLst>
      <p:ext uri="{19B8F6BF-5375-455C-9EA6-DF929625EA0E}">
        <p15:presenceInfo xmlns:p15="http://schemas.microsoft.com/office/powerpoint/2012/main" userId="S::jennifer.stafford@education.ky.gov::0151abd4-297e-443f-a77b-a8c249c015a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57780"/>
    <a:srgbClr val="C7DEDF"/>
    <a:srgbClr val="A7CBCD"/>
    <a:srgbClr val="6AC398"/>
    <a:srgbClr val="83B2BE"/>
    <a:srgbClr val="7AE6E1"/>
    <a:srgbClr val="C0F6E4"/>
    <a:srgbClr val="D1FFFF"/>
    <a:srgbClr val="007780"/>
    <a:srgbClr val="1026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9D1D7D-0DDA-46A0-A998-60B2283B2539}" v="487" dt="2021-11-23T15:15:23.8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20" Type="http://schemas.openxmlformats.org/officeDocument/2006/relationships/customXml" Target="../customXml/item4.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very, Devon - Division of Assessment and Accountability Support" userId="3c4d04ce-6fc5-4533-8afa-2b6776a03065" providerId="ADAL" clId="{211326F0-06D2-4B55-8F58-E0465B0EA4BE}"/>
    <pc:docChg chg="delSld modSld">
      <pc:chgData name="Avery, Devon - Division of Assessment and Accountability Support" userId="3c4d04ce-6fc5-4533-8afa-2b6776a03065" providerId="ADAL" clId="{211326F0-06D2-4B55-8F58-E0465B0EA4BE}" dt="2021-11-23T14:18:54.759" v="60" actId="47"/>
      <pc:docMkLst>
        <pc:docMk/>
      </pc:docMkLst>
      <pc:sldChg chg="del">
        <pc:chgData name="Avery, Devon - Division of Assessment and Accountability Support" userId="3c4d04ce-6fc5-4533-8afa-2b6776a03065" providerId="ADAL" clId="{211326F0-06D2-4B55-8F58-E0465B0EA4BE}" dt="2021-11-23T14:16:54.492" v="0" actId="47"/>
        <pc:sldMkLst>
          <pc:docMk/>
          <pc:sldMk cId="2644748850" sldId="259"/>
        </pc:sldMkLst>
      </pc:sldChg>
      <pc:sldChg chg="del">
        <pc:chgData name="Avery, Devon - Division of Assessment and Accountability Support" userId="3c4d04ce-6fc5-4533-8afa-2b6776a03065" providerId="ADAL" clId="{211326F0-06D2-4B55-8F58-E0465B0EA4BE}" dt="2021-11-23T14:16:55.018" v="1" actId="47"/>
        <pc:sldMkLst>
          <pc:docMk/>
          <pc:sldMk cId="1840474911" sldId="260"/>
        </pc:sldMkLst>
      </pc:sldChg>
      <pc:sldChg chg="del">
        <pc:chgData name="Avery, Devon - Division of Assessment and Accountability Support" userId="3c4d04ce-6fc5-4533-8afa-2b6776a03065" providerId="ADAL" clId="{211326F0-06D2-4B55-8F58-E0465B0EA4BE}" dt="2021-11-23T14:16:55.655" v="2" actId="47"/>
        <pc:sldMkLst>
          <pc:docMk/>
          <pc:sldMk cId="2848335330" sldId="261"/>
        </pc:sldMkLst>
      </pc:sldChg>
      <pc:sldChg chg="del">
        <pc:chgData name="Avery, Devon - Division of Assessment and Accountability Support" userId="3c4d04ce-6fc5-4533-8afa-2b6776a03065" providerId="ADAL" clId="{211326F0-06D2-4B55-8F58-E0465B0EA4BE}" dt="2021-11-23T14:16:56.320" v="3" actId="47"/>
        <pc:sldMkLst>
          <pc:docMk/>
          <pc:sldMk cId="3504288027" sldId="262"/>
        </pc:sldMkLst>
      </pc:sldChg>
      <pc:sldChg chg="del">
        <pc:chgData name="Avery, Devon - Division of Assessment and Accountability Support" userId="3c4d04ce-6fc5-4533-8afa-2b6776a03065" providerId="ADAL" clId="{211326F0-06D2-4B55-8F58-E0465B0EA4BE}" dt="2021-11-23T14:16:56.921" v="4" actId="47"/>
        <pc:sldMkLst>
          <pc:docMk/>
          <pc:sldMk cId="3401658227" sldId="263"/>
        </pc:sldMkLst>
      </pc:sldChg>
      <pc:sldChg chg="del">
        <pc:chgData name="Avery, Devon - Division of Assessment and Accountability Support" userId="3c4d04ce-6fc5-4533-8afa-2b6776a03065" providerId="ADAL" clId="{211326F0-06D2-4B55-8F58-E0465B0EA4BE}" dt="2021-11-23T14:16:57.502" v="5" actId="47"/>
        <pc:sldMkLst>
          <pc:docMk/>
          <pc:sldMk cId="378847968" sldId="264"/>
        </pc:sldMkLst>
      </pc:sldChg>
      <pc:sldChg chg="del">
        <pc:chgData name="Avery, Devon - Division of Assessment and Accountability Support" userId="3c4d04ce-6fc5-4533-8afa-2b6776a03065" providerId="ADAL" clId="{211326F0-06D2-4B55-8F58-E0465B0EA4BE}" dt="2021-11-23T14:16:58.235" v="6" actId="47"/>
        <pc:sldMkLst>
          <pc:docMk/>
          <pc:sldMk cId="2449332411" sldId="265"/>
        </pc:sldMkLst>
      </pc:sldChg>
      <pc:sldChg chg="del">
        <pc:chgData name="Avery, Devon - Division of Assessment and Accountability Support" userId="3c4d04ce-6fc5-4533-8afa-2b6776a03065" providerId="ADAL" clId="{211326F0-06D2-4B55-8F58-E0465B0EA4BE}" dt="2021-11-23T14:16:58.905" v="7" actId="47"/>
        <pc:sldMkLst>
          <pc:docMk/>
          <pc:sldMk cId="342678703" sldId="266"/>
        </pc:sldMkLst>
      </pc:sldChg>
      <pc:sldChg chg="modSp">
        <pc:chgData name="Avery, Devon - Division of Assessment and Accountability Support" userId="3c4d04ce-6fc5-4533-8afa-2b6776a03065" providerId="ADAL" clId="{211326F0-06D2-4B55-8F58-E0465B0EA4BE}" dt="2021-11-23T14:17:30.049" v="21" actId="12"/>
        <pc:sldMkLst>
          <pc:docMk/>
          <pc:sldMk cId="1194466147" sldId="267"/>
        </pc:sldMkLst>
        <pc:spChg chg="mod">
          <ac:chgData name="Avery, Devon - Division of Assessment and Accountability Support" userId="3c4d04ce-6fc5-4533-8afa-2b6776a03065" providerId="ADAL" clId="{211326F0-06D2-4B55-8F58-E0465B0EA4BE}" dt="2021-11-23T14:17:06.547" v="19" actId="20577"/>
          <ac:spMkLst>
            <pc:docMk/>
            <pc:sldMk cId="1194466147" sldId="267"/>
            <ac:spMk id="2" creationId="{674E04BD-C67F-462C-BF7A-E37E5DE110AF}"/>
          </ac:spMkLst>
        </pc:spChg>
        <pc:spChg chg="mod">
          <ac:chgData name="Avery, Devon - Division of Assessment and Accountability Support" userId="3c4d04ce-6fc5-4533-8afa-2b6776a03065" providerId="ADAL" clId="{211326F0-06D2-4B55-8F58-E0465B0EA4BE}" dt="2021-11-23T14:17:30.049" v="21" actId="12"/>
          <ac:spMkLst>
            <pc:docMk/>
            <pc:sldMk cId="1194466147" sldId="267"/>
            <ac:spMk id="3" creationId="{A33F731D-C835-4F54-9087-0C559164F323}"/>
          </ac:spMkLst>
        </pc:spChg>
      </pc:sldChg>
      <pc:sldChg chg="del">
        <pc:chgData name="Avery, Devon - Division of Assessment and Accountability Support" userId="3c4d04ce-6fc5-4533-8afa-2b6776a03065" providerId="ADAL" clId="{211326F0-06D2-4B55-8F58-E0465B0EA4BE}" dt="2021-11-23T14:17:38.048" v="22" actId="47"/>
        <pc:sldMkLst>
          <pc:docMk/>
          <pc:sldMk cId="2748754523" sldId="269"/>
        </pc:sldMkLst>
      </pc:sldChg>
      <pc:sldChg chg="del">
        <pc:chgData name="Avery, Devon - Division of Assessment and Accountability Support" userId="3c4d04ce-6fc5-4533-8afa-2b6776a03065" providerId="ADAL" clId="{211326F0-06D2-4B55-8F58-E0465B0EA4BE}" dt="2021-11-23T14:18:44.099" v="23" actId="47"/>
        <pc:sldMkLst>
          <pc:docMk/>
          <pc:sldMk cId="2551700434" sldId="271"/>
        </pc:sldMkLst>
      </pc:sldChg>
      <pc:sldChg chg="del">
        <pc:chgData name="Avery, Devon - Division of Assessment and Accountability Support" userId="3c4d04ce-6fc5-4533-8afa-2b6776a03065" providerId="ADAL" clId="{211326F0-06D2-4B55-8F58-E0465B0EA4BE}" dt="2021-11-23T14:18:45.983" v="27" actId="47"/>
        <pc:sldMkLst>
          <pc:docMk/>
          <pc:sldMk cId="3404433335" sldId="272"/>
        </pc:sldMkLst>
      </pc:sldChg>
      <pc:sldChg chg="del">
        <pc:chgData name="Avery, Devon - Division of Assessment and Accountability Support" userId="3c4d04ce-6fc5-4533-8afa-2b6776a03065" providerId="ADAL" clId="{211326F0-06D2-4B55-8F58-E0465B0EA4BE}" dt="2021-11-23T14:18:45.085" v="24" actId="47"/>
        <pc:sldMkLst>
          <pc:docMk/>
          <pc:sldMk cId="4229278886" sldId="273"/>
        </pc:sldMkLst>
      </pc:sldChg>
      <pc:sldChg chg="del">
        <pc:chgData name="Avery, Devon - Division of Assessment and Accountability Support" userId="3c4d04ce-6fc5-4533-8afa-2b6776a03065" providerId="ADAL" clId="{211326F0-06D2-4B55-8F58-E0465B0EA4BE}" dt="2021-11-23T14:18:45.428" v="25" actId="47"/>
        <pc:sldMkLst>
          <pc:docMk/>
          <pc:sldMk cId="774990511" sldId="274"/>
        </pc:sldMkLst>
      </pc:sldChg>
      <pc:sldChg chg="del">
        <pc:chgData name="Avery, Devon - Division of Assessment and Accountability Support" userId="3c4d04ce-6fc5-4533-8afa-2b6776a03065" providerId="ADAL" clId="{211326F0-06D2-4B55-8F58-E0465B0EA4BE}" dt="2021-11-23T14:18:46.204" v="28" actId="47"/>
        <pc:sldMkLst>
          <pc:docMk/>
          <pc:sldMk cId="1640058356" sldId="275"/>
        </pc:sldMkLst>
      </pc:sldChg>
      <pc:sldChg chg="del">
        <pc:chgData name="Avery, Devon - Division of Assessment and Accountability Support" userId="3c4d04ce-6fc5-4533-8afa-2b6776a03065" providerId="ADAL" clId="{211326F0-06D2-4B55-8F58-E0465B0EA4BE}" dt="2021-11-23T14:18:46.412" v="29" actId="47"/>
        <pc:sldMkLst>
          <pc:docMk/>
          <pc:sldMk cId="3080831821" sldId="276"/>
        </pc:sldMkLst>
      </pc:sldChg>
      <pc:sldChg chg="del">
        <pc:chgData name="Avery, Devon - Division of Assessment and Accountability Support" userId="3c4d04ce-6fc5-4533-8afa-2b6776a03065" providerId="ADAL" clId="{211326F0-06D2-4B55-8F58-E0465B0EA4BE}" dt="2021-11-23T14:18:46.606" v="30" actId="47"/>
        <pc:sldMkLst>
          <pc:docMk/>
          <pc:sldMk cId="106058897" sldId="277"/>
        </pc:sldMkLst>
      </pc:sldChg>
      <pc:sldChg chg="del">
        <pc:chgData name="Avery, Devon - Division of Assessment and Accountability Support" userId="3c4d04ce-6fc5-4533-8afa-2b6776a03065" providerId="ADAL" clId="{211326F0-06D2-4B55-8F58-E0465B0EA4BE}" dt="2021-11-23T14:18:46.794" v="31" actId="47"/>
        <pc:sldMkLst>
          <pc:docMk/>
          <pc:sldMk cId="2266024590" sldId="278"/>
        </pc:sldMkLst>
      </pc:sldChg>
      <pc:sldChg chg="del">
        <pc:chgData name="Avery, Devon - Division of Assessment and Accountability Support" userId="3c4d04ce-6fc5-4533-8afa-2b6776a03065" providerId="ADAL" clId="{211326F0-06D2-4B55-8F58-E0465B0EA4BE}" dt="2021-11-23T14:18:46.992" v="32" actId="47"/>
        <pc:sldMkLst>
          <pc:docMk/>
          <pc:sldMk cId="2940899165" sldId="279"/>
        </pc:sldMkLst>
      </pc:sldChg>
      <pc:sldChg chg="del">
        <pc:chgData name="Avery, Devon - Division of Assessment and Accountability Support" userId="3c4d04ce-6fc5-4533-8afa-2b6776a03065" providerId="ADAL" clId="{211326F0-06D2-4B55-8F58-E0465B0EA4BE}" dt="2021-11-23T14:18:47.168" v="33" actId="47"/>
        <pc:sldMkLst>
          <pc:docMk/>
          <pc:sldMk cId="898961860" sldId="280"/>
        </pc:sldMkLst>
      </pc:sldChg>
      <pc:sldChg chg="del">
        <pc:chgData name="Avery, Devon - Division of Assessment and Accountability Support" userId="3c4d04ce-6fc5-4533-8afa-2b6776a03065" providerId="ADAL" clId="{211326F0-06D2-4B55-8F58-E0465B0EA4BE}" dt="2021-11-23T14:18:47.333" v="34" actId="47"/>
        <pc:sldMkLst>
          <pc:docMk/>
          <pc:sldMk cId="3007860980" sldId="281"/>
        </pc:sldMkLst>
      </pc:sldChg>
      <pc:sldChg chg="del">
        <pc:chgData name="Avery, Devon - Division of Assessment and Accountability Support" userId="3c4d04ce-6fc5-4533-8afa-2b6776a03065" providerId="ADAL" clId="{211326F0-06D2-4B55-8F58-E0465B0EA4BE}" dt="2021-11-23T14:18:47.525" v="35" actId="47"/>
        <pc:sldMkLst>
          <pc:docMk/>
          <pc:sldMk cId="1683895203" sldId="282"/>
        </pc:sldMkLst>
      </pc:sldChg>
      <pc:sldChg chg="del">
        <pc:chgData name="Avery, Devon - Division of Assessment and Accountability Support" userId="3c4d04ce-6fc5-4533-8afa-2b6776a03065" providerId="ADAL" clId="{211326F0-06D2-4B55-8F58-E0465B0EA4BE}" dt="2021-11-23T14:18:47.772" v="36" actId="47"/>
        <pc:sldMkLst>
          <pc:docMk/>
          <pc:sldMk cId="2612156673" sldId="283"/>
        </pc:sldMkLst>
      </pc:sldChg>
      <pc:sldChg chg="del">
        <pc:chgData name="Avery, Devon - Division of Assessment and Accountability Support" userId="3c4d04ce-6fc5-4533-8afa-2b6776a03065" providerId="ADAL" clId="{211326F0-06D2-4B55-8F58-E0465B0EA4BE}" dt="2021-11-23T14:18:48.004" v="37" actId="47"/>
        <pc:sldMkLst>
          <pc:docMk/>
          <pc:sldMk cId="899569411" sldId="284"/>
        </pc:sldMkLst>
      </pc:sldChg>
      <pc:sldChg chg="del">
        <pc:chgData name="Avery, Devon - Division of Assessment and Accountability Support" userId="3c4d04ce-6fc5-4533-8afa-2b6776a03065" providerId="ADAL" clId="{211326F0-06D2-4B55-8F58-E0465B0EA4BE}" dt="2021-11-23T14:18:48.169" v="38" actId="47"/>
        <pc:sldMkLst>
          <pc:docMk/>
          <pc:sldMk cId="3348022959" sldId="285"/>
        </pc:sldMkLst>
      </pc:sldChg>
      <pc:sldChg chg="del">
        <pc:chgData name="Avery, Devon - Division of Assessment and Accountability Support" userId="3c4d04ce-6fc5-4533-8afa-2b6776a03065" providerId="ADAL" clId="{211326F0-06D2-4B55-8F58-E0465B0EA4BE}" dt="2021-11-23T14:18:48.482" v="39" actId="47"/>
        <pc:sldMkLst>
          <pc:docMk/>
          <pc:sldMk cId="2917376962" sldId="286"/>
        </pc:sldMkLst>
      </pc:sldChg>
      <pc:sldChg chg="del">
        <pc:chgData name="Avery, Devon - Division of Assessment and Accountability Support" userId="3c4d04ce-6fc5-4533-8afa-2b6776a03065" providerId="ADAL" clId="{211326F0-06D2-4B55-8F58-E0465B0EA4BE}" dt="2021-11-23T14:18:48.661" v="40" actId="47"/>
        <pc:sldMkLst>
          <pc:docMk/>
          <pc:sldMk cId="234480860" sldId="288"/>
        </pc:sldMkLst>
      </pc:sldChg>
      <pc:sldChg chg="del">
        <pc:chgData name="Avery, Devon - Division of Assessment and Accountability Support" userId="3c4d04ce-6fc5-4533-8afa-2b6776a03065" providerId="ADAL" clId="{211326F0-06D2-4B55-8F58-E0465B0EA4BE}" dt="2021-11-23T14:18:48.839" v="41" actId="47"/>
        <pc:sldMkLst>
          <pc:docMk/>
          <pc:sldMk cId="136207483" sldId="289"/>
        </pc:sldMkLst>
      </pc:sldChg>
      <pc:sldChg chg="del">
        <pc:chgData name="Avery, Devon - Division of Assessment and Accountability Support" userId="3c4d04ce-6fc5-4533-8afa-2b6776a03065" providerId="ADAL" clId="{211326F0-06D2-4B55-8F58-E0465B0EA4BE}" dt="2021-11-23T14:18:48.966" v="42" actId="47"/>
        <pc:sldMkLst>
          <pc:docMk/>
          <pc:sldMk cId="157963882" sldId="290"/>
        </pc:sldMkLst>
      </pc:sldChg>
      <pc:sldChg chg="del">
        <pc:chgData name="Avery, Devon - Division of Assessment and Accountability Support" userId="3c4d04ce-6fc5-4533-8afa-2b6776a03065" providerId="ADAL" clId="{211326F0-06D2-4B55-8F58-E0465B0EA4BE}" dt="2021-11-23T14:18:49.232" v="43" actId="47"/>
        <pc:sldMkLst>
          <pc:docMk/>
          <pc:sldMk cId="365790997" sldId="291"/>
        </pc:sldMkLst>
      </pc:sldChg>
      <pc:sldChg chg="del">
        <pc:chgData name="Avery, Devon - Division of Assessment and Accountability Support" userId="3c4d04ce-6fc5-4533-8afa-2b6776a03065" providerId="ADAL" clId="{211326F0-06D2-4B55-8F58-E0465B0EA4BE}" dt="2021-11-23T14:18:49.439" v="44" actId="47"/>
        <pc:sldMkLst>
          <pc:docMk/>
          <pc:sldMk cId="3101873491" sldId="292"/>
        </pc:sldMkLst>
      </pc:sldChg>
      <pc:sldChg chg="del">
        <pc:chgData name="Avery, Devon - Division of Assessment and Accountability Support" userId="3c4d04ce-6fc5-4533-8afa-2b6776a03065" providerId="ADAL" clId="{211326F0-06D2-4B55-8F58-E0465B0EA4BE}" dt="2021-11-23T14:18:49.579" v="45" actId="47"/>
        <pc:sldMkLst>
          <pc:docMk/>
          <pc:sldMk cId="3524281595" sldId="293"/>
        </pc:sldMkLst>
      </pc:sldChg>
      <pc:sldChg chg="del">
        <pc:chgData name="Avery, Devon - Division of Assessment and Accountability Support" userId="3c4d04ce-6fc5-4533-8afa-2b6776a03065" providerId="ADAL" clId="{211326F0-06D2-4B55-8F58-E0465B0EA4BE}" dt="2021-11-23T14:18:49.831" v="46" actId="47"/>
        <pc:sldMkLst>
          <pc:docMk/>
          <pc:sldMk cId="4108913971" sldId="294"/>
        </pc:sldMkLst>
      </pc:sldChg>
      <pc:sldChg chg="del">
        <pc:chgData name="Avery, Devon - Division of Assessment and Accountability Support" userId="3c4d04ce-6fc5-4533-8afa-2b6776a03065" providerId="ADAL" clId="{211326F0-06D2-4B55-8F58-E0465B0EA4BE}" dt="2021-11-23T14:18:50.533" v="47" actId="47"/>
        <pc:sldMkLst>
          <pc:docMk/>
          <pc:sldMk cId="3818554510" sldId="295"/>
        </pc:sldMkLst>
      </pc:sldChg>
      <pc:sldChg chg="del">
        <pc:chgData name="Avery, Devon - Division of Assessment and Accountability Support" userId="3c4d04ce-6fc5-4533-8afa-2b6776a03065" providerId="ADAL" clId="{211326F0-06D2-4B55-8F58-E0465B0EA4BE}" dt="2021-11-23T14:18:50.780" v="48" actId="47"/>
        <pc:sldMkLst>
          <pc:docMk/>
          <pc:sldMk cId="490639993" sldId="296"/>
        </pc:sldMkLst>
      </pc:sldChg>
      <pc:sldChg chg="del">
        <pc:chgData name="Avery, Devon - Division of Assessment and Accountability Support" userId="3c4d04ce-6fc5-4533-8afa-2b6776a03065" providerId="ADAL" clId="{211326F0-06D2-4B55-8F58-E0465B0EA4BE}" dt="2021-11-23T14:18:51.204" v="49" actId="47"/>
        <pc:sldMkLst>
          <pc:docMk/>
          <pc:sldMk cId="2202567429" sldId="297"/>
        </pc:sldMkLst>
      </pc:sldChg>
      <pc:sldChg chg="del">
        <pc:chgData name="Avery, Devon - Division of Assessment and Accountability Support" userId="3c4d04ce-6fc5-4533-8afa-2b6776a03065" providerId="ADAL" clId="{211326F0-06D2-4B55-8F58-E0465B0EA4BE}" dt="2021-11-23T14:18:51.592" v="50" actId="47"/>
        <pc:sldMkLst>
          <pc:docMk/>
          <pc:sldMk cId="606910606" sldId="298"/>
        </pc:sldMkLst>
      </pc:sldChg>
      <pc:sldChg chg="del">
        <pc:chgData name="Avery, Devon - Division of Assessment and Accountability Support" userId="3c4d04ce-6fc5-4533-8afa-2b6776a03065" providerId="ADAL" clId="{211326F0-06D2-4B55-8F58-E0465B0EA4BE}" dt="2021-11-23T14:18:51.863" v="51" actId="47"/>
        <pc:sldMkLst>
          <pc:docMk/>
          <pc:sldMk cId="2358948649" sldId="299"/>
        </pc:sldMkLst>
      </pc:sldChg>
      <pc:sldChg chg="del">
        <pc:chgData name="Avery, Devon - Division of Assessment and Accountability Support" userId="3c4d04ce-6fc5-4533-8afa-2b6776a03065" providerId="ADAL" clId="{211326F0-06D2-4B55-8F58-E0465B0EA4BE}" dt="2021-11-23T14:18:52.168" v="52" actId="47"/>
        <pc:sldMkLst>
          <pc:docMk/>
          <pc:sldMk cId="1917764453" sldId="300"/>
        </pc:sldMkLst>
      </pc:sldChg>
      <pc:sldChg chg="del">
        <pc:chgData name="Avery, Devon - Division of Assessment and Accountability Support" userId="3c4d04ce-6fc5-4533-8afa-2b6776a03065" providerId="ADAL" clId="{211326F0-06D2-4B55-8F58-E0465B0EA4BE}" dt="2021-11-23T14:18:52.274" v="53" actId="47"/>
        <pc:sldMkLst>
          <pc:docMk/>
          <pc:sldMk cId="923514106" sldId="301"/>
        </pc:sldMkLst>
      </pc:sldChg>
      <pc:sldChg chg="del">
        <pc:chgData name="Avery, Devon - Division of Assessment and Accountability Support" userId="3c4d04ce-6fc5-4533-8afa-2b6776a03065" providerId="ADAL" clId="{211326F0-06D2-4B55-8F58-E0465B0EA4BE}" dt="2021-11-23T14:18:52.469" v="54" actId="47"/>
        <pc:sldMkLst>
          <pc:docMk/>
          <pc:sldMk cId="1754771336" sldId="302"/>
        </pc:sldMkLst>
      </pc:sldChg>
      <pc:sldChg chg="del">
        <pc:chgData name="Avery, Devon - Division of Assessment and Accountability Support" userId="3c4d04ce-6fc5-4533-8afa-2b6776a03065" providerId="ADAL" clId="{211326F0-06D2-4B55-8F58-E0465B0EA4BE}" dt="2021-11-23T14:18:53.036" v="55" actId="47"/>
        <pc:sldMkLst>
          <pc:docMk/>
          <pc:sldMk cId="3634005721" sldId="303"/>
        </pc:sldMkLst>
      </pc:sldChg>
      <pc:sldChg chg="del">
        <pc:chgData name="Avery, Devon - Division of Assessment and Accountability Support" userId="3c4d04ce-6fc5-4533-8afa-2b6776a03065" providerId="ADAL" clId="{211326F0-06D2-4B55-8F58-E0465B0EA4BE}" dt="2021-11-23T14:18:53.229" v="56" actId="47"/>
        <pc:sldMkLst>
          <pc:docMk/>
          <pc:sldMk cId="2623306821" sldId="304"/>
        </pc:sldMkLst>
      </pc:sldChg>
      <pc:sldChg chg="del">
        <pc:chgData name="Avery, Devon - Division of Assessment and Accountability Support" userId="3c4d04ce-6fc5-4533-8afa-2b6776a03065" providerId="ADAL" clId="{211326F0-06D2-4B55-8F58-E0465B0EA4BE}" dt="2021-11-23T14:18:53.386" v="57" actId="47"/>
        <pc:sldMkLst>
          <pc:docMk/>
          <pc:sldMk cId="190521625" sldId="305"/>
        </pc:sldMkLst>
      </pc:sldChg>
      <pc:sldChg chg="del">
        <pc:chgData name="Avery, Devon - Division of Assessment and Accountability Support" userId="3c4d04ce-6fc5-4533-8afa-2b6776a03065" providerId="ADAL" clId="{211326F0-06D2-4B55-8F58-E0465B0EA4BE}" dt="2021-11-23T14:18:54.345" v="59" actId="47"/>
        <pc:sldMkLst>
          <pc:docMk/>
          <pc:sldMk cId="2561593927" sldId="306"/>
        </pc:sldMkLst>
      </pc:sldChg>
      <pc:sldChg chg="del">
        <pc:chgData name="Avery, Devon - Division of Assessment and Accountability Support" userId="3c4d04ce-6fc5-4533-8afa-2b6776a03065" providerId="ADAL" clId="{211326F0-06D2-4B55-8F58-E0465B0EA4BE}" dt="2021-11-23T14:18:53.948" v="58" actId="47"/>
        <pc:sldMkLst>
          <pc:docMk/>
          <pc:sldMk cId="1787589757" sldId="362"/>
        </pc:sldMkLst>
      </pc:sldChg>
      <pc:sldChg chg="del">
        <pc:chgData name="Avery, Devon - Division of Assessment and Accountability Support" userId="3c4d04ce-6fc5-4533-8afa-2b6776a03065" providerId="ADAL" clId="{211326F0-06D2-4B55-8F58-E0465B0EA4BE}" dt="2021-11-23T14:18:54.759" v="60" actId="47"/>
        <pc:sldMkLst>
          <pc:docMk/>
          <pc:sldMk cId="2715380956" sldId="363"/>
        </pc:sldMkLst>
      </pc:sldChg>
      <pc:sldChg chg="del">
        <pc:chgData name="Avery, Devon - Division of Assessment and Accountability Support" userId="3c4d04ce-6fc5-4533-8afa-2b6776a03065" providerId="ADAL" clId="{211326F0-06D2-4B55-8F58-E0465B0EA4BE}" dt="2021-11-23T14:18:45.751" v="26" actId="47"/>
        <pc:sldMkLst>
          <pc:docMk/>
          <pc:sldMk cId="2050139931" sldId="367"/>
        </pc:sldMkLst>
      </pc:sldChg>
      <pc:sldMasterChg chg="delSldLayout">
        <pc:chgData name="Avery, Devon - Division of Assessment and Accountability Support" userId="3c4d04ce-6fc5-4533-8afa-2b6776a03065" providerId="ADAL" clId="{211326F0-06D2-4B55-8F58-E0465B0EA4BE}" dt="2021-11-23T14:18:53.948" v="58" actId="47"/>
        <pc:sldMasterMkLst>
          <pc:docMk/>
          <pc:sldMasterMk cId="2271339680" sldId="2147483648"/>
        </pc:sldMasterMkLst>
        <pc:sldLayoutChg chg="del">
          <pc:chgData name="Avery, Devon - Division of Assessment and Accountability Support" userId="3c4d04ce-6fc5-4533-8afa-2b6776a03065" providerId="ADAL" clId="{211326F0-06D2-4B55-8F58-E0465B0EA4BE}" dt="2021-11-23T14:18:53.948" v="58" actId="47"/>
          <pc:sldLayoutMkLst>
            <pc:docMk/>
            <pc:sldMasterMk cId="2271339680" sldId="2147483648"/>
            <pc:sldLayoutMk cId="2607056988" sldId="2147483660"/>
          </pc:sldLayoutMkLst>
        </pc:sldLayoutChg>
      </pc:sldMasterChg>
    </pc:docChg>
  </pc:docChgLst>
  <pc:docChgLst>
    <pc:chgData name="Howard, Jason - Division of Assessment and Accountability Support" userId="49814e1c-8227-44e2-9235-bb86dacf959c" providerId="ADAL" clId="{F39D1D7D-0DDA-46A0-A998-60B2283B2539}"/>
    <pc:docChg chg="modSld">
      <pc:chgData name="Howard, Jason - Division of Assessment and Accountability Support" userId="49814e1c-8227-44e2-9235-bb86dacf959c" providerId="ADAL" clId="{F39D1D7D-0DDA-46A0-A998-60B2283B2539}" dt="2021-11-23T15:15:23.807" v="484" actId="20577"/>
      <pc:docMkLst>
        <pc:docMk/>
      </pc:docMkLst>
      <pc:sldChg chg="modNotesTx">
        <pc:chgData name="Howard, Jason - Division of Assessment and Accountability Support" userId="49814e1c-8227-44e2-9235-bb86dacf959c" providerId="ADAL" clId="{F39D1D7D-0DDA-46A0-A998-60B2283B2539}" dt="2021-11-23T14:38:24.819" v="1" actId="20577"/>
        <pc:sldMkLst>
          <pc:docMk/>
          <pc:sldMk cId="301902911" sldId="256"/>
        </pc:sldMkLst>
      </pc:sldChg>
      <pc:sldChg chg="modNotesTx">
        <pc:chgData name="Howard, Jason - Division of Assessment and Accountability Support" userId="49814e1c-8227-44e2-9235-bb86dacf959c" providerId="ADAL" clId="{F39D1D7D-0DDA-46A0-A998-60B2283B2539}" dt="2021-11-23T14:39:31.328" v="226" actId="20577"/>
        <pc:sldMkLst>
          <pc:docMk/>
          <pc:sldMk cId="1194466147" sldId="267"/>
        </pc:sldMkLst>
      </pc:sldChg>
      <pc:sldChg chg="modNotesTx">
        <pc:chgData name="Howard, Jason - Division of Assessment and Accountability Support" userId="49814e1c-8227-44e2-9235-bb86dacf959c" providerId="ADAL" clId="{F39D1D7D-0DDA-46A0-A998-60B2283B2539}" dt="2021-11-23T14:40:18.280" v="317" actId="20577"/>
        <pc:sldMkLst>
          <pc:docMk/>
          <pc:sldMk cId="2064220523" sldId="364"/>
        </pc:sldMkLst>
      </pc:sldChg>
      <pc:sldChg chg="modSp modNotesTx">
        <pc:chgData name="Howard, Jason - Division of Assessment and Accountability Support" userId="49814e1c-8227-44e2-9235-bb86dacf959c" providerId="ADAL" clId="{F39D1D7D-0DDA-46A0-A998-60B2283B2539}" dt="2021-11-23T15:15:23.807" v="484" actId="20577"/>
        <pc:sldMkLst>
          <pc:docMk/>
          <pc:sldMk cId="2837840289" sldId="365"/>
        </pc:sldMkLst>
        <pc:spChg chg="mod">
          <ac:chgData name="Howard, Jason - Division of Assessment and Accountability Support" userId="49814e1c-8227-44e2-9235-bb86dacf959c" providerId="ADAL" clId="{F39D1D7D-0DDA-46A0-A998-60B2283B2539}" dt="2021-11-23T15:14:36.164" v="319" actId="207"/>
          <ac:spMkLst>
            <pc:docMk/>
            <pc:sldMk cId="2837840289" sldId="365"/>
            <ac:spMk id="3" creationId="{6DFDA430-94DD-4B19-9C49-3539E3A10CB1}"/>
          </ac:spMkLst>
        </pc:sp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2CDB05-86C6-4E3F-8115-B237F44B6524}" type="doc">
      <dgm:prSet loTypeId="urn:microsoft.com/office/officeart/2005/8/layout/list1" loCatId="list" qsTypeId="urn:microsoft.com/office/officeart/2005/8/quickstyle/3d1" qsCatId="3D" csTypeId="urn:microsoft.com/office/officeart/2005/8/colors/accent0_3" csCatId="mainScheme" phldr="1"/>
      <dgm:spPr/>
    </dgm:pt>
    <dgm:pt modelId="{1A60FDE9-8FDD-4F95-8761-9B8568EA05DF}">
      <dgm:prSet phldrT="[Text]"/>
      <dgm:spPr/>
      <dgm:t>
        <a:bodyPr/>
        <a:lstStyle/>
        <a:p>
          <a:r>
            <a:rPr lang="en-US">
              <a:latin typeface="Times New Roman" panose="02020603050405020304" pitchFamily="18" charset="0"/>
              <a:cs typeface="Times New Roman" panose="02020603050405020304" pitchFamily="18" charset="0"/>
            </a:rPr>
            <a:t>Contact Information</a:t>
          </a:r>
          <a:endParaRPr lang="en-US"/>
        </a:p>
      </dgm:t>
    </dgm:pt>
    <dgm:pt modelId="{0EA27716-065F-4EC5-BBAA-E844C0E66BF7}" type="parTrans" cxnId="{3377A197-9616-49CB-A7A9-7F7740E243DA}">
      <dgm:prSet/>
      <dgm:spPr/>
      <dgm:t>
        <a:bodyPr/>
        <a:lstStyle/>
        <a:p>
          <a:endParaRPr lang="en-US"/>
        </a:p>
      </dgm:t>
    </dgm:pt>
    <dgm:pt modelId="{F982082A-35F6-4E4D-B386-9B512221BAE4}" type="sibTrans" cxnId="{3377A197-9616-49CB-A7A9-7F7740E243DA}">
      <dgm:prSet/>
      <dgm:spPr/>
      <dgm:t>
        <a:bodyPr/>
        <a:lstStyle/>
        <a:p>
          <a:endParaRPr lang="en-US"/>
        </a:p>
      </dgm:t>
    </dgm:pt>
    <dgm:pt modelId="{72F61F39-30A0-499F-8706-760CC6A7C0D7}">
      <dgm:prSet/>
      <dgm:spPr/>
      <dgm:t>
        <a:bodyPr/>
        <a:lstStyle/>
        <a:p>
          <a:r>
            <a:rPr lang="en-US">
              <a:latin typeface="Times New Roman" panose="02020603050405020304" pitchFamily="18" charset="0"/>
              <a:cs typeface="Times New Roman" panose="02020603050405020304" pitchFamily="18" charset="0"/>
            </a:rPr>
            <a:t>KDE DAC Information</a:t>
          </a:r>
        </a:p>
      </dgm:t>
    </dgm:pt>
    <dgm:pt modelId="{82F4773D-7DE1-43AA-A2E4-74D779CBB4BB}" type="parTrans" cxnId="{B80F930E-2882-4F63-A969-F8A35E73591F}">
      <dgm:prSet/>
      <dgm:spPr/>
      <dgm:t>
        <a:bodyPr/>
        <a:lstStyle/>
        <a:p>
          <a:endParaRPr lang="en-US"/>
        </a:p>
      </dgm:t>
    </dgm:pt>
    <dgm:pt modelId="{A2761074-BFB1-4002-A86A-B47009A5A9BF}" type="sibTrans" cxnId="{B80F930E-2882-4F63-A969-F8A35E73591F}">
      <dgm:prSet/>
      <dgm:spPr/>
      <dgm:t>
        <a:bodyPr/>
        <a:lstStyle/>
        <a:p>
          <a:endParaRPr lang="en-US"/>
        </a:p>
      </dgm:t>
    </dgm:pt>
    <dgm:pt modelId="{2BA9582F-E630-4595-8145-1E00018ED96D}">
      <dgm:prSet/>
      <dgm:spPr/>
      <dgm:t>
        <a:bodyPr/>
        <a:lstStyle/>
        <a:p>
          <a:r>
            <a:rPr lang="en-US">
              <a:latin typeface="Times New Roman" panose="02020603050405020304" pitchFamily="18" charset="0"/>
              <a:cs typeface="Times New Roman" panose="02020603050405020304" pitchFamily="18" charset="0"/>
              <a:hlinkClick xmlns:r="http://schemas.openxmlformats.org/officeDocument/2006/relationships" r:id="rId1"/>
            </a:rPr>
            <a:t>dacinfo@education.ky.gov</a:t>
          </a:r>
          <a:endParaRPr lang="en-US"/>
        </a:p>
      </dgm:t>
    </dgm:pt>
    <dgm:pt modelId="{BDB5F4C3-10BF-4AD6-8A9A-9D3D0D08F25E}" type="parTrans" cxnId="{E45F129F-CA0E-4EF0-8546-2D1C5870CD3D}">
      <dgm:prSet/>
      <dgm:spPr/>
      <dgm:t>
        <a:bodyPr/>
        <a:lstStyle/>
        <a:p>
          <a:endParaRPr lang="en-US"/>
        </a:p>
      </dgm:t>
    </dgm:pt>
    <dgm:pt modelId="{52E8EA40-1E0F-4250-A7BA-3A68CA585726}" type="sibTrans" cxnId="{E45F129F-CA0E-4EF0-8546-2D1C5870CD3D}">
      <dgm:prSet/>
      <dgm:spPr/>
      <dgm:t>
        <a:bodyPr/>
        <a:lstStyle/>
        <a:p>
          <a:endParaRPr lang="en-US"/>
        </a:p>
      </dgm:t>
    </dgm:pt>
    <dgm:pt modelId="{A6F512E1-3F4D-4A01-92E4-833856B09799}">
      <dgm:prSet phldrT="[Text]"/>
      <dgm:spPr/>
      <dgm:t>
        <a:bodyPr/>
        <a:lstStyle/>
        <a:p>
          <a:r>
            <a:rPr lang="en-US">
              <a:latin typeface="Times New Roman" panose="02020603050405020304" pitchFamily="18" charset="0"/>
              <a:cs typeface="Times New Roman" panose="02020603050405020304" pitchFamily="18" charset="0"/>
            </a:rPr>
            <a:t>(502) 564-4394</a:t>
          </a:r>
          <a:endParaRPr lang="en-US"/>
        </a:p>
      </dgm:t>
    </dgm:pt>
    <dgm:pt modelId="{47253FEE-E279-4846-9EAC-5929CBAE8137}" type="parTrans" cxnId="{C45CEDFC-16BC-4A43-9EE6-F19706883AD8}">
      <dgm:prSet/>
      <dgm:spPr/>
      <dgm:t>
        <a:bodyPr/>
        <a:lstStyle/>
        <a:p>
          <a:endParaRPr lang="en-US"/>
        </a:p>
      </dgm:t>
    </dgm:pt>
    <dgm:pt modelId="{BF1C8A41-4644-471D-BA1F-39C804E0995F}" type="sibTrans" cxnId="{C45CEDFC-16BC-4A43-9EE6-F19706883AD8}">
      <dgm:prSet/>
      <dgm:spPr/>
      <dgm:t>
        <a:bodyPr/>
        <a:lstStyle/>
        <a:p>
          <a:endParaRPr lang="en-US"/>
        </a:p>
      </dgm:t>
    </dgm:pt>
    <dgm:pt modelId="{DEB62E53-5A95-4A43-B264-D6BCB375193B}" type="pres">
      <dgm:prSet presAssocID="{1B2CDB05-86C6-4E3F-8115-B237F44B6524}" presName="linear" presStyleCnt="0">
        <dgm:presLayoutVars>
          <dgm:dir/>
          <dgm:animLvl val="lvl"/>
          <dgm:resizeHandles val="exact"/>
        </dgm:presLayoutVars>
      </dgm:prSet>
      <dgm:spPr/>
    </dgm:pt>
    <dgm:pt modelId="{886C2857-E126-4BF5-BA53-008BA5B0817D}" type="pres">
      <dgm:prSet presAssocID="{1A60FDE9-8FDD-4F95-8761-9B8568EA05DF}" presName="parentLin" presStyleCnt="0"/>
      <dgm:spPr/>
    </dgm:pt>
    <dgm:pt modelId="{35A981A8-FE84-42A3-97F8-AEB93B8A75BE}" type="pres">
      <dgm:prSet presAssocID="{1A60FDE9-8FDD-4F95-8761-9B8568EA05DF}" presName="parentLeftMargin" presStyleLbl="node1" presStyleIdx="0" presStyleCnt="1"/>
      <dgm:spPr/>
    </dgm:pt>
    <dgm:pt modelId="{582781B1-11A1-43EE-AABF-775ACAB37D1D}" type="pres">
      <dgm:prSet presAssocID="{1A60FDE9-8FDD-4F95-8761-9B8568EA05DF}" presName="parentText" presStyleLbl="node1" presStyleIdx="0" presStyleCnt="1">
        <dgm:presLayoutVars>
          <dgm:chMax val="0"/>
          <dgm:bulletEnabled val="1"/>
        </dgm:presLayoutVars>
      </dgm:prSet>
      <dgm:spPr/>
    </dgm:pt>
    <dgm:pt modelId="{F5ACB861-CC0D-497A-AF35-30750F8AE795}" type="pres">
      <dgm:prSet presAssocID="{1A60FDE9-8FDD-4F95-8761-9B8568EA05DF}" presName="negativeSpace" presStyleCnt="0"/>
      <dgm:spPr/>
    </dgm:pt>
    <dgm:pt modelId="{EFC5904C-6172-4D21-AA6F-0A027056D3ED}" type="pres">
      <dgm:prSet presAssocID="{1A60FDE9-8FDD-4F95-8761-9B8568EA05DF}" presName="childText" presStyleLbl="conFgAcc1" presStyleIdx="0" presStyleCnt="1">
        <dgm:presLayoutVars>
          <dgm:bulletEnabled val="1"/>
        </dgm:presLayoutVars>
      </dgm:prSet>
      <dgm:spPr/>
    </dgm:pt>
  </dgm:ptLst>
  <dgm:cxnLst>
    <dgm:cxn modelId="{66E4170E-2115-4B7E-85F8-E40914A0580A}" type="presOf" srcId="{A6F512E1-3F4D-4A01-92E4-833856B09799}" destId="{EFC5904C-6172-4D21-AA6F-0A027056D3ED}" srcOrd="0" destOrd="2" presId="urn:microsoft.com/office/officeart/2005/8/layout/list1"/>
    <dgm:cxn modelId="{B80F930E-2882-4F63-A969-F8A35E73591F}" srcId="{1A60FDE9-8FDD-4F95-8761-9B8568EA05DF}" destId="{72F61F39-30A0-499F-8706-760CC6A7C0D7}" srcOrd="0" destOrd="0" parTransId="{82F4773D-7DE1-43AA-A2E4-74D779CBB4BB}" sibTransId="{A2761074-BFB1-4002-A86A-B47009A5A9BF}"/>
    <dgm:cxn modelId="{C5EB4443-1512-48F1-A0B6-9D6B749B867D}" type="presOf" srcId="{1A60FDE9-8FDD-4F95-8761-9B8568EA05DF}" destId="{35A981A8-FE84-42A3-97F8-AEB93B8A75BE}" srcOrd="0" destOrd="0" presId="urn:microsoft.com/office/officeart/2005/8/layout/list1"/>
    <dgm:cxn modelId="{D0D23471-B52A-4BF2-A02A-B02B232CE183}" type="presOf" srcId="{1A60FDE9-8FDD-4F95-8761-9B8568EA05DF}" destId="{582781B1-11A1-43EE-AABF-775ACAB37D1D}" srcOrd="1" destOrd="0" presId="urn:microsoft.com/office/officeart/2005/8/layout/list1"/>
    <dgm:cxn modelId="{FE63E579-0B90-499C-9B93-2C7DE11B5BE8}" type="presOf" srcId="{2BA9582F-E630-4595-8145-1E00018ED96D}" destId="{EFC5904C-6172-4D21-AA6F-0A027056D3ED}" srcOrd="0" destOrd="1" presId="urn:microsoft.com/office/officeart/2005/8/layout/list1"/>
    <dgm:cxn modelId="{3CF8F28B-CC6F-498D-ABFA-B26DAC3F53D8}" type="presOf" srcId="{72F61F39-30A0-499F-8706-760CC6A7C0D7}" destId="{EFC5904C-6172-4D21-AA6F-0A027056D3ED}" srcOrd="0" destOrd="0" presId="urn:microsoft.com/office/officeart/2005/8/layout/list1"/>
    <dgm:cxn modelId="{3377A197-9616-49CB-A7A9-7F7740E243DA}" srcId="{1B2CDB05-86C6-4E3F-8115-B237F44B6524}" destId="{1A60FDE9-8FDD-4F95-8761-9B8568EA05DF}" srcOrd="0" destOrd="0" parTransId="{0EA27716-065F-4EC5-BBAA-E844C0E66BF7}" sibTransId="{F982082A-35F6-4E4D-B386-9B512221BAE4}"/>
    <dgm:cxn modelId="{E45F129F-CA0E-4EF0-8546-2D1C5870CD3D}" srcId="{1A60FDE9-8FDD-4F95-8761-9B8568EA05DF}" destId="{2BA9582F-E630-4595-8145-1E00018ED96D}" srcOrd="1" destOrd="0" parTransId="{BDB5F4C3-10BF-4AD6-8A9A-9D3D0D08F25E}" sibTransId="{52E8EA40-1E0F-4250-A7BA-3A68CA585726}"/>
    <dgm:cxn modelId="{2C934FA4-475D-4C82-ADBB-74828992A638}" type="presOf" srcId="{1B2CDB05-86C6-4E3F-8115-B237F44B6524}" destId="{DEB62E53-5A95-4A43-B264-D6BCB375193B}" srcOrd="0" destOrd="0" presId="urn:microsoft.com/office/officeart/2005/8/layout/list1"/>
    <dgm:cxn modelId="{C45CEDFC-16BC-4A43-9EE6-F19706883AD8}" srcId="{1A60FDE9-8FDD-4F95-8761-9B8568EA05DF}" destId="{A6F512E1-3F4D-4A01-92E4-833856B09799}" srcOrd="2" destOrd="0" parTransId="{47253FEE-E279-4846-9EAC-5929CBAE8137}" sibTransId="{BF1C8A41-4644-471D-BA1F-39C804E0995F}"/>
    <dgm:cxn modelId="{E2AF0D19-D420-4BFD-AE8F-29C3AAFD2661}" type="presParOf" srcId="{DEB62E53-5A95-4A43-B264-D6BCB375193B}" destId="{886C2857-E126-4BF5-BA53-008BA5B0817D}" srcOrd="0" destOrd="0" presId="urn:microsoft.com/office/officeart/2005/8/layout/list1"/>
    <dgm:cxn modelId="{96CAB403-723A-4320-BA7D-BB82C7BE38A5}" type="presParOf" srcId="{886C2857-E126-4BF5-BA53-008BA5B0817D}" destId="{35A981A8-FE84-42A3-97F8-AEB93B8A75BE}" srcOrd="0" destOrd="0" presId="urn:microsoft.com/office/officeart/2005/8/layout/list1"/>
    <dgm:cxn modelId="{6EC43E5B-FDCB-44FB-8478-C5CBED8FC0CE}" type="presParOf" srcId="{886C2857-E126-4BF5-BA53-008BA5B0817D}" destId="{582781B1-11A1-43EE-AABF-775ACAB37D1D}" srcOrd="1" destOrd="0" presId="urn:microsoft.com/office/officeart/2005/8/layout/list1"/>
    <dgm:cxn modelId="{C320AEF0-4B4C-4593-8729-7C021F696170}" type="presParOf" srcId="{DEB62E53-5A95-4A43-B264-D6BCB375193B}" destId="{F5ACB861-CC0D-497A-AF35-30750F8AE795}" srcOrd="1" destOrd="0" presId="urn:microsoft.com/office/officeart/2005/8/layout/list1"/>
    <dgm:cxn modelId="{B9C128A1-C896-446A-B8C3-A1307AFF9157}" type="presParOf" srcId="{DEB62E53-5A95-4A43-B264-D6BCB375193B}" destId="{EFC5904C-6172-4D21-AA6F-0A027056D3ED}"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5904C-6172-4D21-AA6F-0A027056D3ED}">
      <dsp:nvSpPr>
        <dsp:cNvPr id="0" name=""/>
        <dsp:cNvSpPr/>
      </dsp:nvSpPr>
      <dsp:spPr>
        <a:xfrm>
          <a:off x="0" y="666770"/>
          <a:ext cx="7752799" cy="3257099"/>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1703" tIns="916432" rIns="601703" bIns="312928" numCol="1" spcCol="1270" anchor="t" anchorCtr="0">
          <a:noAutofit/>
        </a:bodyPr>
        <a:lstStyle/>
        <a:p>
          <a:pPr marL="285750" lvl="1" indent="-285750" algn="l" defTabSz="1955800">
            <a:lnSpc>
              <a:spcPct val="90000"/>
            </a:lnSpc>
            <a:spcBef>
              <a:spcPct val="0"/>
            </a:spcBef>
            <a:spcAft>
              <a:spcPct val="15000"/>
            </a:spcAft>
            <a:buChar char="•"/>
          </a:pPr>
          <a:r>
            <a:rPr lang="en-US" sz="4400" kern="1200">
              <a:latin typeface="Times New Roman" panose="02020603050405020304" pitchFamily="18" charset="0"/>
              <a:cs typeface="Times New Roman" panose="02020603050405020304" pitchFamily="18" charset="0"/>
            </a:rPr>
            <a:t>KDE DAC Information</a:t>
          </a:r>
        </a:p>
        <a:p>
          <a:pPr marL="285750" lvl="1" indent="-285750" algn="l" defTabSz="1955800">
            <a:lnSpc>
              <a:spcPct val="90000"/>
            </a:lnSpc>
            <a:spcBef>
              <a:spcPct val="0"/>
            </a:spcBef>
            <a:spcAft>
              <a:spcPct val="15000"/>
            </a:spcAft>
            <a:buChar char="•"/>
          </a:pPr>
          <a:r>
            <a:rPr lang="en-US" sz="4400" kern="1200">
              <a:latin typeface="Times New Roman" panose="02020603050405020304" pitchFamily="18" charset="0"/>
              <a:cs typeface="Times New Roman" panose="02020603050405020304" pitchFamily="18" charset="0"/>
              <a:hlinkClick xmlns:r="http://schemas.openxmlformats.org/officeDocument/2006/relationships" r:id="rId1"/>
            </a:rPr>
            <a:t>dacinfo@education.ky.gov</a:t>
          </a:r>
          <a:endParaRPr lang="en-US" sz="4400" kern="1200"/>
        </a:p>
        <a:p>
          <a:pPr marL="285750" lvl="1" indent="-285750" algn="l" defTabSz="1955800">
            <a:lnSpc>
              <a:spcPct val="90000"/>
            </a:lnSpc>
            <a:spcBef>
              <a:spcPct val="0"/>
            </a:spcBef>
            <a:spcAft>
              <a:spcPct val="15000"/>
            </a:spcAft>
            <a:buChar char="•"/>
          </a:pPr>
          <a:r>
            <a:rPr lang="en-US" sz="4400" kern="1200">
              <a:latin typeface="Times New Roman" panose="02020603050405020304" pitchFamily="18" charset="0"/>
              <a:cs typeface="Times New Roman" panose="02020603050405020304" pitchFamily="18" charset="0"/>
            </a:rPr>
            <a:t>(502) 564-4394</a:t>
          </a:r>
          <a:endParaRPr lang="en-US" sz="4400" kern="1200"/>
        </a:p>
      </dsp:txBody>
      <dsp:txXfrm>
        <a:off x="0" y="666770"/>
        <a:ext cx="7752799" cy="3257099"/>
      </dsp:txXfrm>
    </dsp:sp>
    <dsp:sp modelId="{582781B1-11A1-43EE-AABF-775ACAB37D1D}">
      <dsp:nvSpPr>
        <dsp:cNvPr id="0" name=""/>
        <dsp:cNvSpPr/>
      </dsp:nvSpPr>
      <dsp:spPr>
        <a:xfrm>
          <a:off x="387639" y="17330"/>
          <a:ext cx="5426959" cy="129888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5126" tIns="0" rIns="205126" bIns="0" numCol="1" spcCol="1270" anchor="ctr" anchorCtr="0">
          <a:noAutofit/>
        </a:bodyPr>
        <a:lstStyle/>
        <a:p>
          <a:pPr marL="0" lvl="0" indent="0" algn="l" defTabSz="1955800">
            <a:lnSpc>
              <a:spcPct val="90000"/>
            </a:lnSpc>
            <a:spcBef>
              <a:spcPct val="0"/>
            </a:spcBef>
            <a:spcAft>
              <a:spcPct val="35000"/>
            </a:spcAft>
            <a:buNone/>
          </a:pPr>
          <a:r>
            <a:rPr lang="en-US" sz="4400" kern="1200">
              <a:latin typeface="Times New Roman" panose="02020603050405020304" pitchFamily="18" charset="0"/>
              <a:cs typeface="Times New Roman" panose="02020603050405020304" pitchFamily="18" charset="0"/>
            </a:rPr>
            <a:t>Contact Information</a:t>
          </a:r>
          <a:endParaRPr lang="en-US" sz="4400" kern="1200"/>
        </a:p>
      </dsp:txBody>
      <dsp:txXfrm>
        <a:off x="451045" y="80736"/>
        <a:ext cx="5300147" cy="117206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EA3228-8D56-4A59-933F-19F42FB97D81}" type="datetimeFigureOut">
              <a:rPr lang="en-US" smtClean="0"/>
              <a:t>11/23/2021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18C404-F245-4374-89D2-29B5018900C6}" type="slidenum">
              <a:rPr lang="en-US" smtClean="0"/>
              <a:t>‹#›</a:t>
            </a:fld>
            <a:endParaRPr lang="en-US"/>
          </a:p>
        </p:txBody>
      </p:sp>
    </p:spTree>
    <p:extLst>
      <p:ext uri="{BB962C8B-B14F-4D97-AF65-F5344CB8AC3E}">
        <p14:creationId xmlns:p14="http://schemas.microsoft.com/office/powerpoint/2010/main" val="2239360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Hello, I am Jason Howard and welcome to the Inclusions of Special Populations Training 703 KAR 5-Colon-070. This is module 2 of 8 that make up this training.</a:t>
            </a:r>
          </a:p>
          <a:p>
            <a:endParaRPr lang="en-US"/>
          </a:p>
        </p:txBody>
      </p:sp>
      <p:sp>
        <p:nvSpPr>
          <p:cNvPr id="4" name="Slide Number Placeholder 3"/>
          <p:cNvSpPr>
            <a:spLocks noGrp="1"/>
          </p:cNvSpPr>
          <p:nvPr>
            <p:ph type="sldNum" sz="quarter" idx="5"/>
          </p:nvPr>
        </p:nvSpPr>
        <p:spPr/>
        <p:txBody>
          <a:bodyPr/>
          <a:lstStyle/>
          <a:p>
            <a:fld id="{A018C404-F245-4374-89D2-29B5018900C6}" type="slidenum">
              <a:rPr lang="en-US" smtClean="0"/>
              <a:t>1</a:t>
            </a:fld>
            <a:endParaRPr lang="en-US"/>
          </a:p>
        </p:txBody>
      </p:sp>
    </p:spTree>
    <p:extLst>
      <p:ext uri="{BB962C8B-B14F-4D97-AF65-F5344CB8AC3E}">
        <p14:creationId xmlns:p14="http://schemas.microsoft.com/office/powerpoint/2010/main" val="2791418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Module 2 of this training looks at the various accommodation conditions identified in the Inclusion of Special Populations regulation.  There are 13 conditions outlined in the regulation in total. For a comprehensive look into each condition it would be best to consult the regulation. In this module we will give a brief overview of each.</a:t>
            </a:r>
          </a:p>
          <a:p>
            <a:endParaRPr lang="en-US"/>
          </a:p>
        </p:txBody>
      </p:sp>
      <p:sp>
        <p:nvSpPr>
          <p:cNvPr id="4" name="Slide Number Placeholder 3"/>
          <p:cNvSpPr>
            <a:spLocks noGrp="1"/>
          </p:cNvSpPr>
          <p:nvPr>
            <p:ph type="sldNum" sz="quarter" idx="5"/>
          </p:nvPr>
        </p:nvSpPr>
        <p:spPr/>
        <p:txBody>
          <a:bodyPr/>
          <a:lstStyle/>
          <a:p>
            <a:fld id="{A018C404-F245-4374-89D2-29B5018900C6}" type="slidenum">
              <a:rPr lang="en-US" smtClean="0"/>
              <a:t>2</a:t>
            </a:fld>
            <a:endParaRPr lang="en-US"/>
          </a:p>
        </p:txBody>
      </p:sp>
    </p:spTree>
    <p:extLst>
      <p:ext uri="{BB962C8B-B14F-4D97-AF65-F5344CB8AC3E}">
        <p14:creationId xmlns:p14="http://schemas.microsoft.com/office/powerpoint/2010/main" val="1061928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 the notes section of this slide there are specific comments made about conditions 1-7. You will also note the page location for each condition where it can be found in the regulation. Please reference the regulation for information specific to these conditions.</a:t>
            </a:r>
            <a:endParaRPr lang="en-US"/>
          </a:p>
          <a:p>
            <a:endParaRPr lang="en-US"/>
          </a:p>
          <a:p>
            <a:r>
              <a:rPr lang="en-US"/>
              <a:t>1. </a:t>
            </a:r>
            <a:r>
              <a:rPr lang="en-US" sz="1200" b="0" i="0" u="none" strike="noStrike" kern="1200" baseline="0">
                <a:solidFill>
                  <a:schemeClr val="dk1"/>
                </a:solidFill>
                <a:latin typeface="+mn-lt"/>
                <a:ea typeface="+mn-ea"/>
                <a:cs typeface="+mn-cs"/>
              </a:rPr>
              <a:t>School staff must make available to the student accommodations used consistently as part of routine instruction and classroom assessment but may not instruct their students on when to use accommodations. Proctors may review with the student the accommodations in their IEP, 504 Plan or PSP, remind students that proctors are there to provide the accommodations, and revisit this information at the beginning of each test session.</a:t>
            </a:r>
            <a:endParaRPr lang="en-US">
              <a:ea typeface="+mn-ea"/>
              <a:cs typeface="+mn-cs"/>
            </a:endParaRPr>
          </a:p>
          <a:p>
            <a:r>
              <a:rPr lang="en-US">
                <a:solidFill>
                  <a:schemeClr val="dk1"/>
                </a:solidFill>
              </a:rPr>
              <a:t> </a:t>
            </a:r>
            <a:r>
              <a:rPr lang="en-US" sz="1200" b="0" i="0" u="none" strike="noStrike" kern="1200" baseline="0">
                <a:solidFill>
                  <a:schemeClr val="dk1"/>
                </a:solidFill>
                <a:latin typeface="+mn-lt"/>
                <a:ea typeface="+mn-ea"/>
                <a:cs typeface="+mn-cs"/>
              </a:rPr>
              <a:t>Students have the right to decline use of an accommodation. If a student has adult-provided accommodations (e.g., reader, scribe) or assistive technology, the adult or technology shall be in the testing room prior to testing and shall remain there during the testing period.</a:t>
            </a:r>
            <a:r>
              <a:rPr lang="en-US">
                <a:solidFill>
                  <a:schemeClr val="dk1"/>
                </a:solidFill>
              </a:rPr>
              <a:t> </a:t>
            </a:r>
            <a:endParaRPr lang="en-US"/>
          </a:p>
          <a:p>
            <a:endParaRPr lang="en-US"/>
          </a:p>
          <a:p>
            <a:pPr>
              <a:defRPr/>
            </a:pPr>
            <a:r>
              <a:rPr lang="en-US"/>
              <a:t>2. </a:t>
            </a:r>
            <a:r>
              <a:rPr lang="en-US" sz="1200" b="0" i="0" u="none" strike="noStrike" kern="1200" baseline="0">
                <a:solidFill>
                  <a:schemeClr val="dk1"/>
                </a:solidFill>
                <a:latin typeface="+mn-lt"/>
                <a:ea typeface="+mn-ea"/>
                <a:cs typeface="+mn-cs"/>
              </a:rPr>
              <a:t>Accommodations for </a:t>
            </a:r>
            <a:r>
              <a:rPr lang="en-US">
                <a:solidFill>
                  <a:schemeClr val="dk1"/>
                </a:solidFill>
              </a:rPr>
              <a:t>some </a:t>
            </a:r>
            <a:r>
              <a:rPr lang="en-US" sz="1200" b="0" i="0" u="none" strike="noStrike" kern="1200" baseline="0">
                <a:solidFill>
                  <a:schemeClr val="dk1"/>
                </a:solidFill>
                <a:latin typeface="+mn-lt"/>
                <a:ea typeface="+mn-ea"/>
                <a:cs typeface="+mn-cs"/>
              </a:rPr>
              <a:t>students may be considered transitional strategies and should be faded as appropriate and as the student gains the skills necessary for an independent level of academic performance. </a:t>
            </a:r>
            <a:r>
              <a:rPr lang="en-US" sz="1200" baseline="0"/>
              <a:t>(pg. 5 &amp; 25)</a:t>
            </a:r>
            <a:endParaRPr lang="en-US" sz="1200" baseline="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3. Accommodations shall not impact the content validity being measured. Accommodations outlined in this </a:t>
            </a:r>
            <a:r>
              <a:rPr lang="en-US"/>
              <a:t>document </a:t>
            </a:r>
            <a:r>
              <a:rPr lang="en-US" sz="1200" b="0" i="0" u="none" strike="noStrike" kern="1200" baseline="0">
                <a:solidFill>
                  <a:schemeClr val="tx1"/>
                </a:solidFill>
                <a:latin typeface="+mn-lt"/>
                <a:ea typeface="+mn-ea"/>
                <a:cs typeface="+mn-cs"/>
              </a:rPr>
              <a:t>are considered appropriate for state-required </a:t>
            </a:r>
            <a:r>
              <a:rPr lang="en-US"/>
              <a:t>content assessments</a:t>
            </a:r>
            <a:r>
              <a:rPr lang="en-US" sz="1200" b="0" i="0" u="none" strike="noStrike" kern="1200" baseline="0">
                <a:solidFill>
                  <a:schemeClr val="tx1"/>
                </a:solidFill>
                <a:latin typeface="+mn-lt"/>
                <a:ea typeface="+mn-ea"/>
                <a:cs typeface="+mn-cs"/>
              </a:rPr>
              <a:t> when the accommodations are administered according to the directions in this </a:t>
            </a:r>
            <a:r>
              <a:rPr lang="en-US"/>
              <a:t>document</a:t>
            </a:r>
            <a:r>
              <a:rPr lang="en-US" sz="1200" b="0" i="0" u="none" strike="noStrike" kern="1200" baseline="0">
                <a:solidFill>
                  <a:schemeClr val="tx1"/>
                </a:solidFill>
                <a:latin typeface="+mn-lt"/>
                <a:ea typeface="+mn-ea"/>
                <a:cs typeface="+mn-cs"/>
              </a:rPr>
              <a:t>.</a:t>
            </a:r>
            <a:r>
              <a:rPr lang="en-US"/>
              <a:t> </a:t>
            </a:r>
            <a:endParaRPr lang="en-US" sz="1200" b="0" i="0" u="none" strike="noStrike" kern="1200" baseline="0">
              <a:solidFill>
                <a:schemeClr val="tx1"/>
              </a:solidFill>
              <a:latin typeface="+mn-lt"/>
              <a:cs typeface="Calibri"/>
            </a:endParaRP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4. Accommodations shall be age-appropriate and clearly described in the </a:t>
            </a:r>
            <a:r>
              <a:rPr lang="en-US"/>
              <a:t>student’s IEP, 504 plan, or PSP</a:t>
            </a:r>
            <a:r>
              <a:rPr lang="en-US" sz="1200" b="0" i="0" u="none" strike="noStrike" kern="1200" baseline="0">
                <a:solidFill>
                  <a:schemeClr val="tx1"/>
                </a:solidFill>
                <a:latin typeface="+mn-lt"/>
                <a:ea typeface="+mn-ea"/>
                <a:cs typeface="+mn-cs"/>
              </a:rPr>
              <a:t>.</a:t>
            </a:r>
            <a:r>
              <a:rPr lang="en-US"/>
              <a:t> </a:t>
            </a:r>
            <a:endParaRPr lang="en-US" sz="1200" b="0" i="0" u="none" strike="noStrike" kern="1200" baseline="0">
              <a:solidFill>
                <a:schemeClr val="tx1"/>
              </a:solidFill>
              <a:latin typeface="+mn-lt"/>
              <a:cs typeface="Calibri"/>
            </a:endParaRP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5. Accommodations shall be for the purpose of students accessing the general education curriculum. Accommodations allow students to demonstrate what they know and </a:t>
            </a:r>
            <a:r>
              <a:rPr lang="en-US"/>
              <a:t>can do independently</a:t>
            </a:r>
            <a:r>
              <a:rPr lang="en-US" sz="1200" b="0" i="0" u="none" strike="noStrike" kern="1200" baseline="0">
                <a:solidFill>
                  <a:schemeClr val="tx1"/>
                </a:solidFill>
                <a:latin typeface="+mn-lt"/>
                <a:ea typeface="+mn-ea"/>
                <a:cs typeface="+mn-cs"/>
              </a:rPr>
              <a:t>. Accommodations shall in no way lead the student to the correct answer.</a:t>
            </a:r>
            <a:r>
              <a:rPr lang="en-US"/>
              <a:t> </a:t>
            </a:r>
            <a:endParaRPr lang="en-US" sz="1200" b="0" i="0" u="none" strike="noStrike" kern="1200" baseline="0">
              <a:solidFill>
                <a:schemeClr val="tx1"/>
              </a:solidFill>
              <a:latin typeface="+mn-lt"/>
              <a:cs typeface="Calibri"/>
            </a:endParaRP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6. Accommodations shall be based on the individual needs of the student and not on a disability category</a:t>
            </a:r>
            <a:r>
              <a:rPr lang="en-US"/>
              <a:t>. </a:t>
            </a:r>
            <a:endParaRPr lang="en-US" sz="1200" b="0" i="0" u="none" strike="noStrike" kern="1200" baseline="0">
              <a:solidFill>
                <a:schemeClr val="tx1"/>
              </a:solidFill>
              <a:latin typeface="+mn-lt"/>
              <a:cs typeface="Calibri"/>
            </a:endParaRP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7. Accommodations do not</a:t>
            </a:r>
            <a:r>
              <a:rPr lang="en-US"/>
              <a:t> a</a:t>
            </a:r>
            <a:r>
              <a:rPr lang="en-US" sz="1200" b="0" i="0" u="none" strike="noStrike" kern="1200" baseline="0">
                <a:solidFill>
                  <a:schemeClr val="tx1"/>
                </a:solidFill>
                <a:latin typeface="+mn-lt"/>
                <a:ea typeface="+mn-ea"/>
                <a:cs typeface="+mn-cs"/>
              </a:rPr>
              <a:t> substitute for high-quality instructional practices.</a:t>
            </a:r>
            <a:r>
              <a:rPr lang="en-US"/>
              <a:t> </a:t>
            </a:r>
            <a:endParaRPr lang="en-US" sz="1200" b="0" i="0" u="none" strike="noStrike" kern="1200" baseline="0">
              <a:solidFill>
                <a:schemeClr val="tx1"/>
              </a:solidFill>
              <a:latin typeface="+mn-lt"/>
              <a:cs typeface="Calibri"/>
            </a:endParaRPr>
          </a:p>
          <a:p>
            <a:endParaRPr lang="en-US" sz="1200" b="0" i="0" u="none" strike="noStrike" kern="1200" baseline="0">
              <a:solidFill>
                <a:schemeClr val="tx1"/>
              </a:solidFill>
              <a:latin typeface="+mn-lt"/>
              <a:ea typeface="+mn-ea"/>
              <a:cs typeface="+mn-cs"/>
            </a:endParaRPr>
          </a:p>
          <a:p>
            <a:endParaRPr lang="en-US" sz="1200" b="0" i="0" u="none" strike="noStrike" kern="1200" baseline="0">
              <a:solidFill>
                <a:schemeClr val="tx1"/>
              </a:solidFill>
              <a:latin typeface="+mn-lt"/>
              <a:ea typeface="+mn-ea"/>
              <a:cs typeface="+mn-cs"/>
            </a:endParaRPr>
          </a:p>
          <a:p>
            <a:endParaRPr lang="en-US" sz="1200" b="0" i="0" u="none" strike="noStrike" kern="1200" baseline="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A018C404-F245-4374-89D2-29B5018900C6}" type="slidenum">
              <a:rPr lang="en-US" smtClean="0"/>
              <a:t>3</a:t>
            </a:fld>
            <a:endParaRPr lang="en-US"/>
          </a:p>
        </p:txBody>
      </p:sp>
    </p:spTree>
    <p:extLst>
      <p:ext uri="{BB962C8B-B14F-4D97-AF65-F5344CB8AC3E}">
        <p14:creationId xmlns:p14="http://schemas.microsoft.com/office/powerpoint/2010/main" val="3467052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notes section there are specific comments made about conditions 8-13. You will also note the page location for each condition where it can be found in the regulation. Please reference the regulation for information specific to these conditions.</a:t>
            </a:r>
          </a:p>
          <a:p>
            <a:endParaRPr lang="en-US"/>
          </a:p>
          <a:p>
            <a:r>
              <a:rPr lang="en-US"/>
              <a:t>8. </a:t>
            </a:r>
            <a:r>
              <a:rPr lang="en-US" sz="1200" b="0" i="0" u="none" strike="noStrike" kern="1200" baseline="0">
                <a:solidFill>
                  <a:schemeClr val="tx1"/>
                </a:solidFill>
                <a:latin typeface="+mn-lt"/>
                <a:ea typeface="+mn-ea"/>
                <a:cs typeface="+mn-cs"/>
              </a:rPr>
              <a:t>Evaluation information </a:t>
            </a:r>
            <a:r>
              <a:rPr lang="en-US"/>
              <a:t>and </a:t>
            </a:r>
            <a:r>
              <a:rPr lang="en-US" sz="1200" b="0" i="0" u="none" strike="noStrike" kern="1200" baseline="0">
                <a:solidFill>
                  <a:schemeClr val="tx1"/>
                </a:solidFill>
                <a:latin typeface="+mn-lt"/>
                <a:ea typeface="+mn-ea"/>
                <a:cs typeface="+mn-cs"/>
              </a:rPr>
              <a:t>ongoing progress data should support the need for </a:t>
            </a:r>
            <a:r>
              <a:rPr lang="en-US"/>
              <a:t>accommodations</a:t>
            </a:r>
            <a:r>
              <a:rPr lang="en-US" sz="1200" b="0" i="0" u="none" strike="noStrike" kern="1200" baseline="0">
                <a:solidFill>
                  <a:schemeClr val="tx1"/>
                </a:solidFill>
                <a:latin typeface="+mn-lt"/>
                <a:ea typeface="+mn-ea"/>
                <a:cs typeface="+mn-cs"/>
              </a:rPr>
              <a:t> in the specified area of need.</a:t>
            </a:r>
            <a:r>
              <a:rPr lang="en-US"/>
              <a:t> </a:t>
            </a:r>
            <a:endParaRPr lang="en-US" sz="1200" b="0" i="0" u="none" strike="noStrike" kern="1200" baseline="0">
              <a:solidFill>
                <a:schemeClr val="tx1"/>
              </a:solidFill>
              <a:latin typeface="+mn-lt"/>
              <a:cs typeface="Calibri"/>
            </a:endParaRP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9. Accommodations shall be part of the student’s ongoing instructional program and not introduced immediately prior to the state-required </a:t>
            </a:r>
            <a:r>
              <a:rPr lang="en-US"/>
              <a:t>content assessments</a:t>
            </a:r>
            <a:r>
              <a:rPr lang="en-US" sz="1200" b="0" i="0" u="none" strike="noStrike" kern="1200" baseline="0">
                <a:solidFill>
                  <a:schemeClr val="tx1"/>
                </a:solidFill>
                <a:latin typeface="+mn-lt"/>
                <a:ea typeface="+mn-ea"/>
                <a:cs typeface="+mn-cs"/>
              </a:rPr>
              <a:t>.</a:t>
            </a:r>
            <a:r>
              <a:rPr lang="en-US"/>
              <a:t> </a:t>
            </a:r>
            <a:endParaRPr lang="en-US" sz="1200" b="0" i="0" u="none" strike="noStrike" kern="1200" baseline="0">
              <a:solidFill>
                <a:schemeClr val="tx1"/>
              </a:solidFill>
              <a:latin typeface="+mn-lt"/>
              <a:cs typeface="Calibri"/>
            </a:endParaRP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10. Caution shall be used prior to making </a:t>
            </a:r>
            <a:r>
              <a:rPr lang="en-US"/>
              <a:t>IEP, 504 </a:t>
            </a:r>
            <a:r>
              <a:rPr lang="en-US" sz="1200" b="0" i="0" u="none" strike="noStrike" kern="1200" baseline="0">
                <a:solidFill>
                  <a:schemeClr val="tx1"/>
                </a:solidFill>
                <a:latin typeface="+mn-lt"/>
                <a:ea typeface="+mn-ea"/>
                <a:cs typeface="+mn-cs"/>
              </a:rPr>
              <a:t>plan</a:t>
            </a:r>
            <a:r>
              <a:rPr lang="en-US"/>
              <a:t>, or PSP</a:t>
            </a:r>
            <a:r>
              <a:rPr lang="en-US" sz="1200" b="0" i="0" u="none" strike="noStrike" kern="1200" baseline="0">
                <a:solidFill>
                  <a:schemeClr val="tx1"/>
                </a:solidFill>
                <a:latin typeface="+mn-lt"/>
                <a:ea typeface="+mn-ea"/>
                <a:cs typeface="+mn-cs"/>
              </a:rPr>
              <a:t> changes related to accommodations near or within the state-required</a:t>
            </a:r>
            <a:r>
              <a:rPr lang="en-US"/>
              <a:t> content</a:t>
            </a:r>
            <a:r>
              <a:rPr lang="en-US" sz="1200" b="0" i="0" u="none" strike="noStrike" kern="1200" baseline="0">
                <a:solidFill>
                  <a:schemeClr val="tx1"/>
                </a:solidFill>
                <a:latin typeface="+mn-lt"/>
                <a:ea typeface="+mn-ea"/>
                <a:cs typeface="+mn-cs"/>
              </a:rPr>
              <a:t> assessment window.</a:t>
            </a:r>
            <a:r>
              <a:rPr lang="en-US"/>
              <a:t>  Changes may occur based on the time an annual meeting is to occur. It is important that any change made is supported through data and evidence.</a:t>
            </a:r>
            <a:endParaRPr lang="en-US" sz="1200" b="0" i="0" u="none" strike="noStrike" kern="1200" baseline="0">
              <a:solidFill>
                <a:schemeClr val="tx1"/>
              </a:solidFill>
              <a:latin typeface="+mn-lt"/>
              <a:cs typeface="Calibri"/>
            </a:endParaRP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11. The use of technology shall be the first accommodation considered before adult accommodation (e.g., reader, scribe), if feasible. A shortage of workstations, software, physical space, or training shall not be used as a reason for failing to provide assistive technology as an accommodation.</a:t>
            </a:r>
            <a:r>
              <a:rPr lang="en-US"/>
              <a:t> </a:t>
            </a:r>
            <a:endParaRPr lang="en-US" sz="1200" b="0" i="0" u="none" strike="noStrike" kern="1200" baseline="0">
              <a:solidFill>
                <a:schemeClr val="tx1"/>
              </a:solidFill>
              <a:latin typeface="+mn-lt"/>
              <a:cs typeface="Calibri"/>
            </a:endParaRPr>
          </a:p>
          <a:p>
            <a:endParaRPr lang="en-US" sz="1200" b="0" i="0" u="none" strike="noStrike" kern="1200" baseline="0">
              <a:solidFill>
                <a:schemeClr val="tx1"/>
              </a:solidFill>
              <a:latin typeface="+mn-lt"/>
              <a:ea typeface="+mn-ea"/>
              <a:cs typeface="+mn-cs"/>
            </a:endParaRPr>
          </a:p>
          <a:p>
            <a:pPr marL="228600" indent="-228600">
              <a:buAutoNum type="arabicPeriod" startAt="12"/>
            </a:pPr>
            <a:r>
              <a:rPr lang="en-US"/>
              <a:t>To ensure student needs are met, test</a:t>
            </a:r>
            <a:r>
              <a:rPr lang="en-US" sz="1200" b="0" i="0" u="none" strike="noStrike" kern="1200" baseline="0">
                <a:solidFill>
                  <a:schemeClr val="tx1"/>
                </a:solidFill>
                <a:latin typeface="+mn-lt"/>
                <a:ea typeface="+mn-ea"/>
                <a:cs typeface="+mn-cs"/>
              </a:rPr>
              <a:t> administrators</a:t>
            </a:r>
            <a:r>
              <a:rPr lang="en-US"/>
              <a:t> and parties involved with testing</a:t>
            </a:r>
            <a:r>
              <a:rPr lang="en-US" sz="1200" b="0" i="0" u="none" strike="noStrike" kern="1200" baseline="0">
                <a:solidFill>
                  <a:schemeClr val="tx1"/>
                </a:solidFill>
                <a:latin typeface="+mn-lt"/>
                <a:ea typeface="+mn-ea"/>
                <a:cs typeface="+mn-cs"/>
              </a:rPr>
              <a:t> the student shall be informed of all accommodations </a:t>
            </a:r>
            <a:r>
              <a:rPr lang="en-US"/>
              <a:t>of the most recent version of the student's IEP, 504 Plan, or PSP prior</a:t>
            </a:r>
            <a:r>
              <a:rPr lang="en-US" sz="1200" b="0" i="0" u="none" strike="noStrike" kern="1200" baseline="0">
                <a:solidFill>
                  <a:schemeClr val="tx1"/>
                </a:solidFill>
                <a:latin typeface="+mn-lt"/>
                <a:ea typeface="+mn-ea"/>
                <a:cs typeface="+mn-cs"/>
              </a:rPr>
              <a:t> to state-required </a:t>
            </a:r>
            <a:r>
              <a:rPr lang="en-US"/>
              <a:t>content assessments</a:t>
            </a:r>
            <a:r>
              <a:rPr lang="en-US" sz="1200" b="0" i="0" u="none" strike="noStrike" kern="1200" baseline="0">
                <a:solidFill>
                  <a:schemeClr val="tx1"/>
                </a:solidFill>
                <a:latin typeface="+mn-lt"/>
                <a:ea typeface="+mn-ea"/>
                <a:cs typeface="+mn-cs"/>
              </a:rPr>
              <a:t>.</a:t>
            </a:r>
            <a:r>
              <a:rPr lang="en-US"/>
              <a:t> </a:t>
            </a:r>
            <a:endParaRPr lang="en-US" sz="1200" b="0" i="0" u="none" strike="noStrike" kern="1200" baseline="0">
              <a:solidFill>
                <a:schemeClr val="tx1"/>
              </a:solidFill>
              <a:latin typeface="+mn-lt"/>
              <a:cs typeface="Calibri"/>
            </a:endParaRPr>
          </a:p>
          <a:p>
            <a:pPr marL="228600" indent="-228600">
              <a:buAutoNum type="arabicPeriod" startAt="12"/>
            </a:pPr>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13. Changes in the administration of the assessment or recording of student responses shall be consistent with the </a:t>
            </a:r>
            <a:r>
              <a:rPr lang="en-US"/>
              <a:t>services</a:t>
            </a:r>
            <a:r>
              <a:rPr lang="en-US" sz="1200" b="0" i="0" u="none" strike="noStrike" kern="1200" baseline="0">
                <a:solidFill>
                  <a:schemeClr val="tx1"/>
                </a:solidFill>
                <a:latin typeface="+mn-lt"/>
                <a:ea typeface="+mn-ea"/>
                <a:cs typeface="+mn-cs"/>
              </a:rPr>
              <a:t> identified on the student’s</a:t>
            </a:r>
            <a:r>
              <a:rPr lang="en-US"/>
              <a:t> </a:t>
            </a:r>
            <a:r>
              <a:rPr lang="en-US">
                <a:cs typeface="Calibri"/>
              </a:rPr>
              <a:t>IEP, 504 Plan, or PSP.</a:t>
            </a:r>
            <a:endParaRPr lang="en-US" sz="1200" b="0" i="0" u="none" strike="noStrike" kern="1200" baseline="0">
              <a:solidFill>
                <a:schemeClr val="tx1"/>
              </a:solidFill>
              <a:latin typeface="+mn-lt"/>
              <a:cs typeface="Calibri" panose="020F0502020204030204"/>
            </a:endParaRPr>
          </a:p>
          <a:p>
            <a:endParaRPr lang="en-US" sz="1200" b="0" i="0" u="none" strike="noStrike" kern="1200" baseline="0">
              <a:solidFill>
                <a:schemeClr val="tx1"/>
              </a:solidFill>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A018C404-F245-4374-89D2-29B5018900C6}" type="slidenum">
              <a:rPr lang="en-US" smtClean="0"/>
              <a:t>4</a:t>
            </a:fld>
            <a:endParaRPr lang="en-US"/>
          </a:p>
        </p:txBody>
      </p:sp>
    </p:spTree>
    <p:extLst>
      <p:ext uri="{BB962C8B-B14F-4D97-AF65-F5344CB8AC3E}">
        <p14:creationId xmlns:p14="http://schemas.microsoft.com/office/powerpoint/2010/main" val="3747860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concludes module 2 of this training series. In this module we discussed the generation conditions surrounding accommodations. For further detail on any specific condition please consult the regulation.</a:t>
            </a:r>
          </a:p>
        </p:txBody>
      </p:sp>
      <p:sp>
        <p:nvSpPr>
          <p:cNvPr id="4" name="Slide Number Placeholder 3"/>
          <p:cNvSpPr>
            <a:spLocks noGrp="1"/>
          </p:cNvSpPr>
          <p:nvPr>
            <p:ph type="sldNum" sz="quarter" idx="5"/>
          </p:nvPr>
        </p:nvSpPr>
        <p:spPr/>
        <p:txBody>
          <a:bodyPr/>
          <a:lstStyle/>
          <a:p>
            <a:fld id="{A018C404-F245-4374-89D2-29B5018900C6}" type="slidenum">
              <a:rPr lang="en-US" smtClean="0"/>
              <a:t>5</a:t>
            </a:fld>
            <a:endParaRPr lang="en-US"/>
          </a:p>
        </p:txBody>
      </p:sp>
    </p:spTree>
    <p:extLst>
      <p:ext uri="{BB962C8B-B14F-4D97-AF65-F5344CB8AC3E}">
        <p14:creationId xmlns:p14="http://schemas.microsoft.com/office/powerpoint/2010/main" val="3823808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concludes this module. If</a:t>
            </a:r>
            <a:r>
              <a:rPr lang="en-US" baseline="0"/>
              <a:t> you have any questions about anything we discussed please feel free to contact our office by emailing dacinfor@education.ky.gov or by calling 502-564-4394. Please proceed to module 3 of this 8 part training series.</a:t>
            </a:r>
            <a:endParaRPr lang="en-US"/>
          </a:p>
          <a:p>
            <a:endParaRPr lang="en-US"/>
          </a:p>
        </p:txBody>
      </p:sp>
      <p:sp>
        <p:nvSpPr>
          <p:cNvPr id="4" name="Slide Number Placeholder 3"/>
          <p:cNvSpPr>
            <a:spLocks noGrp="1"/>
          </p:cNvSpPr>
          <p:nvPr>
            <p:ph type="sldNum" sz="quarter" idx="5"/>
          </p:nvPr>
        </p:nvSpPr>
        <p:spPr/>
        <p:txBody>
          <a:bodyPr/>
          <a:lstStyle/>
          <a:p>
            <a:fld id="{A018C404-F245-4374-89D2-29B5018900C6}" type="slidenum">
              <a:rPr lang="en-US" smtClean="0"/>
              <a:t>6</a:t>
            </a:fld>
            <a:endParaRPr lang="en-US"/>
          </a:p>
        </p:txBody>
      </p:sp>
    </p:spTree>
    <p:extLst>
      <p:ext uri="{BB962C8B-B14F-4D97-AF65-F5344CB8AC3E}">
        <p14:creationId xmlns:p14="http://schemas.microsoft.com/office/powerpoint/2010/main" val="18355883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9F023072-3802-4D8E-A74A-C5DD65EE753D}" type="datetime1">
              <a:rPr lang="en-US" smtClean="0"/>
              <a:t>11/23/2021</a:t>
            </a:fld>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r>
              <a:rPr lang="nl-NL"/>
              <a:t>DAAS:daa:11-2021</a:t>
            </a:r>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98236219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3CCA9914-2667-4811-BA74-83F9F1E7E617}" type="datetime1">
              <a:rPr lang="en-US" smtClean="0"/>
              <a:t>11/23/2021</a:t>
            </a:fld>
            <a:endParaRPr lang="en-US"/>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r>
              <a:rPr lang="nl-NL"/>
              <a:t>DAAS:daa:11-2021</a:t>
            </a:r>
            <a:endParaRPr lang="en-US"/>
          </a:p>
        </p:txBody>
      </p:sp>
    </p:spTree>
    <p:extLst>
      <p:ext uri="{BB962C8B-B14F-4D97-AF65-F5344CB8AC3E}">
        <p14:creationId xmlns:p14="http://schemas.microsoft.com/office/powerpoint/2010/main" val="3022027907"/>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616AA0CE-E412-4A1A-BDA5-AFD8100F025B}" type="datetime1">
              <a:rPr lang="en-US" smtClean="0"/>
              <a:t>11/23/2021</a:t>
            </a:fld>
            <a:endParaRPr lang="en-US"/>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r>
              <a:rPr lang="nl-NL"/>
              <a:t>DAAS:daa:11-2021</a:t>
            </a:r>
            <a:endParaRPr lang="en-US"/>
          </a:p>
        </p:txBody>
      </p:sp>
    </p:spTree>
    <p:extLst>
      <p:ext uri="{BB962C8B-B14F-4D97-AF65-F5344CB8AC3E}">
        <p14:creationId xmlns:p14="http://schemas.microsoft.com/office/powerpoint/2010/main" val="2416688925"/>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A99560D5-CB57-407C-B742-68BEA14338AE}" type="datetime1">
              <a:rPr lang="en-US" smtClean="0"/>
              <a:t>11/23/2021</a:t>
            </a:fld>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r>
              <a:rPr lang="nl-NL"/>
              <a:t>DAAS:daa:11-2021</a:t>
            </a:r>
            <a:endParaRPr lang="en-US"/>
          </a:p>
        </p:txBody>
      </p:sp>
    </p:spTree>
    <p:extLst>
      <p:ext uri="{BB962C8B-B14F-4D97-AF65-F5344CB8AC3E}">
        <p14:creationId xmlns:p14="http://schemas.microsoft.com/office/powerpoint/2010/main" val="1146679629"/>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fld id="{381B77F1-3194-4DC6-88B8-10A8F60C0E3F}" type="datetime1">
              <a:rPr lang="en-US" smtClean="0"/>
              <a:t>11/23/2021</a:t>
            </a:fld>
            <a:endParaRPr lang="en-US"/>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r>
              <a:rPr lang="nl-NL"/>
              <a:t>DAAS:daa:11-2021</a:t>
            </a:r>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921DA5C5-6037-4C38-813C-8447CB2B01B1}" type="datetime1">
              <a:rPr lang="en-US" smtClean="0"/>
              <a:t>11/23/2021</a:t>
            </a:fld>
            <a:endParaRPr lang="en-US"/>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r>
              <a:rPr lang="nl-NL"/>
              <a:t>DAAS:daa:11-2021</a:t>
            </a:r>
            <a:endParaRPr lang="en-US"/>
          </a:p>
        </p:txBody>
      </p:sp>
    </p:spTree>
    <p:extLst>
      <p:ext uri="{BB962C8B-B14F-4D97-AF65-F5344CB8AC3E}">
        <p14:creationId xmlns:p14="http://schemas.microsoft.com/office/powerpoint/2010/main" val="2582104175"/>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E78068DB-8BAE-4BFB-9EBC-1FC98D41963F}" type="datetime1">
              <a:rPr lang="en-US" smtClean="0"/>
              <a:t>11/23/2021</a:t>
            </a:fld>
            <a:endParaRPr lang="en-US"/>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r>
              <a:rPr lang="nl-NL"/>
              <a:t>DAAS:daa:11-2021</a:t>
            </a:r>
            <a:endParaRPr lang="en-US"/>
          </a:p>
        </p:txBody>
      </p:sp>
    </p:spTree>
    <p:extLst>
      <p:ext uri="{BB962C8B-B14F-4D97-AF65-F5344CB8AC3E}">
        <p14:creationId xmlns:p14="http://schemas.microsoft.com/office/powerpoint/2010/main" val="2964063122"/>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A291B1B7-37B6-44F1-88C3-CA2FD0B12890}" type="datetime1">
              <a:rPr lang="en-US" smtClean="0"/>
              <a:t>11/23/2021</a:t>
            </a:fld>
            <a:endParaRPr lang="en-US"/>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r>
              <a:rPr lang="nl-NL"/>
              <a:t>DAAS:daa:11-2021</a:t>
            </a:r>
            <a:endParaRPr lang="en-US"/>
          </a:p>
        </p:txBody>
      </p:sp>
    </p:spTree>
    <p:extLst>
      <p:ext uri="{BB962C8B-B14F-4D97-AF65-F5344CB8AC3E}">
        <p14:creationId xmlns:p14="http://schemas.microsoft.com/office/powerpoint/2010/main" val="3274293184"/>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F1000CC8-4927-48EE-B19E-0B86038AC894}" type="datetime1">
              <a:rPr lang="en-US" smtClean="0"/>
              <a:t>11/23/2021</a:t>
            </a:fld>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r>
              <a:rPr lang="nl-NL"/>
              <a:t>DAAS:daa:11-2021</a:t>
            </a:r>
            <a:endParaRPr lang="en-US"/>
          </a:p>
        </p:txBody>
      </p:sp>
    </p:spTree>
    <p:extLst>
      <p:ext uri="{BB962C8B-B14F-4D97-AF65-F5344CB8AC3E}">
        <p14:creationId xmlns:p14="http://schemas.microsoft.com/office/powerpoint/2010/main" val="1203898824"/>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9BCA3CDF-1D6A-4097-B63F-81F6CB03671D}" type="datetime1">
              <a:rPr lang="en-US" smtClean="0"/>
              <a:t>11/23/2021</a:t>
            </a:fld>
            <a:endParaRPr lang="en-US"/>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r>
              <a:rPr lang="nl-NL"/>
              <a:t>DAAS:daa:11-2021</a:t>
            </a:r>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6BC6509E-6D74-44EC-8D1D-2C5F1914FAF0}" type="datetime1">
              <a:rPr lang="en-US" smtClean="0"/>
              <a:t>11/23/2021</a:t>
            </a:fld>
            <a:endParaRPr lang="en-US"/>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r>
              <a:rPr lang="nl-NL"/>
              <a:t>DAAS:daa:11-2021</a:t>
            </a:r>
            <a:endParaRPr lang="en-US"/>
          </a:p>
        </p:txBody>
      </p:sp>
    </p:spTree>
    <p:extLst>
      <p:ext uri="{BB962C8B-B14F-4D97-AF65-F5344CB8AC3E}">
        <p14:creationId xmlns:p14="http://schemas.microsoft.com/office/powerpoint/2010/main" val="1863610035"/>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7FEF0877-6F30-457E-8C37-72A74EB526C5}" type="datetime1">
              <a:rPr lang="en-US" smtClean="0"/>
              <a:t>11/23/2021</a:t>
            </a:fld>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r>
              <a:rPr lang="nl-NL"/>
              <a:t>DAAS:daa:11-2021</a:t>
            </a:r>
            <a:endParaRPr lang="en-US"/>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1981200" y="866141"/>
            <a:ext cx="9144000" cy="2387600"/>
          </a:xfrm>
        </p:spPr>
        <p:txBody>
          <a:bodyPr>
            <a:normAutofit fontScale="90000"/>
          </a:bodyPr>
          <a:lstStyle/>
          <a:p>
            <a:r>
              <a:rPr lang="en-US"/>
              <a:t>Inclusion of Special Populations Training</a:t>
            </a:r>
            <a:br>
              <a:rPr lang="en-US"/>
            </a:br>
            <a:r>
              <a:rPr lang="en-US"/>
              <a:t>703 KAR 5:070</a:t>
            </a:r>
          </a:p>
        </p:txBody>
      </p:sp>
      <p:sp>
        <p:nvSpPr>
          <p:cNvPr id="7" name="Text Placeholder 2">
            <a:extLst>
              <a:ext uri="{FF2B5EF4-FFF2-40B4-BE49-F238E27FC236}">
                <a16:creationId xmlns:a16="http://schemas.microsoft.com/office/drawing/2014/main" id="{DC159F48-E805-458F-85AC-1BDC00856163}"/>
              </a:ext>
            </a:extLst>
          </p:cNvPr>
          <p:cNvSpPr txBox="1">
            <a:spLocks/>
          </p:cNvSpPr>
          <p:nvPr/>
        </p:nvSpPr>
        <p:spPr>
          <a:xfrm>
            <a:off x="3729311" y="3429000"/>
            <a:ext cx="5647778" cy="1500187"/>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0778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102649"/>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102649"/>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a:t>Office of Assessment and Accountability</a:t>
            </a:r>
          </a:p>
          <a:p>
            <a:r>
              <a:rPr lang="en-US" b="1"/>
              <a:t>Kentucky Department of Education </a:t>
            </a:r>
          </a:p>
          <a:p>
            <a:r>
              <a:rPr lang="en-US" b="1">
                <a:solidFill>
                  <a:schemeClr val="tx1"/>
                </a:solidFill>
              </a:rPr>
              <a:t>2021</a:t>
            </a:r>
          </a:p>
        </p:txBody>
      </p:sp>
    </p:spTree>
    <p:extLst>
      <p:ext uri="{BB962C8B-B14F-4D97-AF65-F5344CB8AC3E}">
        <p14:creationId xmlns:p14="http://schemas.microsoft.com/office/powerpoint/2010/main" val="301902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E04BD-C67F-462C-BF7A-E37E5DE110AF}"/>
              </a:ext>
            </a:extLst>
          </p:cNvPr>
          <p:cNvSpPr>
            <a:spLocks noGrp="1"/>
          </p:cNvSpPr>
          <p:nvPr>
            <p:ph type="title"/>
          </p:nvPr>
        </p:nvSpPr>
        <p:spPr>
          <a:xfrm>
            <a:off x="176048" y="0"/>
            <a:ext cx="10515600" cy="1325563"/>
          </a:xfrm>
        </p:spPr>
        <p:txBody>
          <a:bodyPr/>
          <a:lstStyle/>
          <a:p>
            <a:r>
              <a:rPr lang="en-US"/>
              <a:t>Module 2: General Conditions</a:t>
            </a:r>
          </a:p>
        </p:txBody>
      </p:sp>
      <p:sp>
        <p:nvSpPr>
          <p:cNvPr id="3" name="Content Placeholder 2">
            <a:extLst>
              <a:ext uri="{FF2B5EF4-FFF2-40B4-BE49-F238E27FC236}">
                <a16:creationId xmlns:a16="http://schemas.microsoft.com/office/drawing/2014/main" id="{A33F731D-C835-4F54-9087-0C559164F323}"/>
              </a:ext>
            </a:extLst>
          </p:cNvPr>
          <p:cNvSpPr>
            <a:spLocks noGrp="1"/>
          </p:cNvSpPr>
          <p:nvPr>
            <p:ph idx="1"/>
          </p:nvPr>
        </p:nvSpPr>
        <p:spPr>
          <a:xfrm>
            <a:off x="176048" y="1253331"/>
            <a:ext cx="10515600" cy="4351338"/>
          </a:xfrm>
        </p:spPr>
        <p:txBody>
          <a:bodyPr/>
          <a:lstStyle/>
          <a:p>
            <a:pPr>
              <a:buFont typeface="Wingdings" panose="05000000000000000000" pitchFamily="2" charset="2"/>
              <a:buChar char="Ø"/>
            </a:pPr>
            <a:r>
              <a:rPr lang="en-US" sz="3600" b="1"/>
              <a:t>Accommodation Conditions 1-7</a:t>
            </a:r>
          </a:p>
          <a:p>
            <a:pPr marL="0" indent="0">
              <a:buNone/>
            </a:pPr>
            <a:endParaRPr lang="en-US" sz="3600" b="1"/>
          </a:p>
          <a:p>
            <a:pPr marL="0" indent="0">
              <a:buNone/>
            </a:pPr>
            <a:endParaRPr lang="en-US" sz="3600" b="1"/>
          </a:p>
          <a:p>
            <a:pPr>
              <a:buFont typeface="Wingdings" panose="05000000000000000000" pitchFamily="2" charset="2"/>
              <a:buChar char="Ø"/>
            </a:pPr>
            <a:r>
              <a:rPr lang="en-US" sz="3600" b="1"/>
              <a:t>Accommodation Conditions 8-13</a:t>
            </a:r>
          </a:p>
          <a:p>
            <a:endParaRPr lang="en-US"/>
          </a:p>
        </p:txBody>
      </p:sp>
      <p:sp>
        <p:nvSpPr>
          <p:cNvPr id="4" name="Footer Placeholder 3">
            <a:extLst>
              <a:ext uri="{FF2B5EF4-FFF2-40B4-BE49-F238E27FC236}">
                <a16:creationId xmlns:a16="http://schemas.microsoft.com/office/drawing/2014/main" id="{1644BDF3-6014-4385-B9D4-584921F4873C}"/>
              </a:ext>
            </a:extLst>
          </p:cNvPr>
          <p:cNvSpPr>
            <a:spLocks noGrp="1"/>
          </p:cNvSpPr>
          <p:nvPr>
            <p:ph type="ftr" sz="quarter" idx="11"/>
          </p:nvPr>
        </p:nvSpPr>
        <p:spPr>
          <a:xfrm>
            <a:off x="97971" y="6322786"/>
            <a:ext cx="1774371" cy="365125"/>
          </a:xfrm>
        </p:spPr>
        <p:txBody>
          <a:bodyPr/>
          <a:lstStyle/>
          <a:p>
            <a:r>
              <a:rPr lang="nl-NL"/>
              <a:t>DAAS:daa:11-2021</a:t>
            </a:r>
            <a:endParaRPr lang="en-US"/>
          </a:p>
        </p:txBody>
      </p:sp>
      <p:sp>
        <p:nvSpPr>
          <p:cNvPr id="5" name="Rectangle 4">
            <a:extLst>
              <a:ext uri="{FF2B5EF4-FFF2-40B4-BE49-F238E27FC236}">
                <a16:creationId xmlns:a16="http://schemas.microsoft.com/office/drawing/2014/main" id="{D76A2953-A45E-4152-9306-CA6CD1BC72D4}"/>
              </a:ext>
            </a:extLst>
          </p:cNvPr>
          <p:cNvSpPr/>
          <p:nvPr/>
        </p:nvSpPr>
        <p:spPr>
          <a:xfrm>
            <a:off x="7362370" y="5987018"/>
            <a:ext cx="446532" cy="369332"/>
          </a:xfrm>
          <a:prstGeom prst="rect">
            <a:avLst/>
          </a:prstGeom>
        </p:spPr>
        <p:txBody>
          <a:bodyPr wrap="none">
            <a:spAutoFit/>
          </a:bodyPr>
          <a:lstStyle/>
          <a:p>
            <a:r>
              <a:rPr lang="en-US">
                <a:solidFill>
                  <a:schemeClr val="bg1"/>
                </a:solidFill>
              </a:rPr>
              <a:t>10</a:t>
            </a:r>
          </a:p>
        </p:txBody>
      </p:sp>
    </p:spTree>
    <p:extLst>
      <p:ext uri="{BB962C8B-B14F-4D97-AF65-F5344CB8AC3E}">
        <p14:creationId xmlns:p14="http://schemas.microsoft.com/office/powerpoint/2010/main" val="1194466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023C0-EA39-4E6E-97D2-24BD40054E13}"/>
              </a:ext>
            </a:extLst>
          </p:cNvPr>
          <p:cNvSpPr>
            <a:spLocks noGrp="1"/>
          </p:cNvSpPr>
          <p:nvPr>
            <p:ph type="title"/>
          </p:nvPr>
        </p:nvSpPr>
        <p:spPr>
          <a:xfrm>
            <a:off x="239111" y="-255680"/>
            <a:ext cx="10515600" cy="1325563"/>
          </a:xfrm>
        </p:spPr>
        <p:txBody>
          <a:bodyPr>
            <a:normAutofit/>
          </a:bodyPr>
          <a:lstStyle/>
          <a:p>
            <a:r>
              <a:rPr lang="en-US">
                <a:solidFill>
                  <a:srgbClr val="057780"/>
                </a:solidFill>
              </a:rPr>
              <a:t>Conditions 1-7</a:t>
            </a:r>
            <a:endParaRPr lang="en-US" sz="2700">
              <a:solidFill>
                <a:srgbClr val="057780"/>
              </a:solidFill>
            </a:endParaRPr>
          </a:p>
        </p:txBody>
      </p:sp>
      <p:graphicFrame>
        <p:nvGraphicFramePr>
          <p:cNvPr id="4" name="Table 4">
            <a:extLst>
              <a:ext uri="{FF2B5EF4-FFF2-40B4-BE49-F238E27FC236}">
                <a16:creationId xmlns:a16="http://schemas.microsoft.com/office/drawing/2014/main" id="{B1FDA6C8-D2AB-4F78-88BE-03497EDA2470}"/>
              </a:ext>
            </a:extLst>
          </p:cNvPr>
          <p:cNvGraphicFramePr>
            <a:graphicFrameLocks noGrp="1"/>
          </p:cNvGraphicFramePr>
          <p:nvPr>
            <p:ph idx="1"/>
            <p:extLst>
              <p:ext uri="{D42A27DB-BD31-4B8C-83A1-F6EECF244321}">
                <p14:modId xmlns:p14="http://schemas.microsoft.com/office/powerpoint/2010/main" val="2378148253"/>
              </p:ext>
            </p:extLst>
          </p:nvPr>
        </p:nvGraphicFramePr>
        <p:xfrm>
          <a:off x="239111" y="710356"/>
          <a:ext cx="11553496" cy="5303520"/>
        </p:xfrm>
        <a:graphic>
          <a:graphicData uri="http://schemas.openxmlformats.org/drawingml/2006/table">
            <a:tbl>
              <a:tblPr firstRow="1" bandRow="1">
                <a:tableStyleId>{3C2FFA5D-87B4-456A-9821-1D502468CF0F}</a:tableStyleId>
              </a:tblPr>
              <a:tblGrid>
                <a:gridCol w="9476664">
                  <a:extLst>
                    <a:ext uri="{9D8B030D-6E8A-4147-A177-3AD203B41FA5}">
                      <a16:colId xmlns:a16="http://schemas.microsoft.com/office/drawing/2014/main" val="4124989361"/>
                    </a:ext>
                  </a:extLst>
                </a:gridCol>
                <a:gridCol w="2076832">
                  <a:extLst>
                    <a:ext uri="{9D8B030D-6E8A-4147-A177-3AD203B41FA5}">
                      <a16:colId xmlns:a16="http://schemas.microsoft.com/office/drawing/2014/main" val="2629073922"/>
                    </a:ext>
                  </a:extLst>
                </a:gridCol>
              </a:tblGrid>
              <a:tr h="668827">
                <a:tc>
                  <a:txBody>
                    <a:bodyPr/>
                    <a:lstStyle/>
                    <a:p>
                      <a:r>
                        <a:rPr lang="en-US" sz="2000"/>
                        <a:t>Accommodation Condition </a:t>
                      </a:r>
                    </a:p>
                    <a:p>
                      <a:r>
                        <a:rPr lang="en-US" sz="2000"/>
                        <a:t>(summary in notes)</a:t>
                      </a:r>
                    </a:p>
                  </a:txBody>
                  <a:tcPr>
                    <a:solidFill>
                      <a:srgbClr val="057780"/>
                    </a:solidFill>
                  </a:tcPr>
                </a:tc>
                <a:tc>
                  <a:txBody>
                    <a:bodyPr/>
                    <a:lstStyle/>
                    <a:p>
                      <a:r>
                        <a:rPr lang="en-US" sz="2000"/>
                        <a:t>703</a:t>
                      </a:r>
                      <a:r>
                        <a:rPr lang="en-US" sz="2000" baseline="0"/>
                        <a:t> KAR 5:070</a:t>
                      </a:r>
                    </a:p>
                    <a:p>
                      <a:r>
                        <a:rPr lang="en-US" sz="2000" baseline="0"/>
                        <a:t> (page location)</a:t>
                      </a:r>
                      <a:endParaRPr lang="en-US" sz="2000"/>
                    </a:p>
                  </a:txBody>
                  <a:tcPr>
                    <a:solidFill>
                      <a:srgbClr val="057780"/>
                    </a:solidFill>
                  </a:tcPr>
                </a:tc>
                <a:extLst>
                  <a:ext uri="{0D108BD9-81ED-4DB2-BD59-A6C34878D82A}">
                    <a16:rowId xmlns:a16="http://schemas.microsoft.com/office/drawing/2014/main" val="4110641947"/>
                  </a:ext>
                </a:extLst>
              </a:tr>
              <a:tr h="3780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a:t>1. Used Routinely During Instruction</a:t>
                      </a:r>
                    </a:p>
                  </a:txBody>
                  <a:tcPr>
                    <a:solidFill>
                      <a:srgbClr val="6AC398">
                        <a:alpha val="4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t>Pg. 4</a:t>
                      </a:r>
                    </a:p>
                  </a:txBody>
                  <a:tcPr>
                    <a:solidFill>
                      <a:srgbClr val="6AC398">
                        <a:alpha val="40000"/>
                      </a:srgbClr>
                    </a:solidFill>
                  </a:tcPr>
                </a:tc>
                <a:extLst>
                  <a:ext uri="{0D108BD9-81ED-4DB2-BD59-A6C34878D82A}">
                    <a16:rowId xmlns:a16="http://schemas.microsoft.com/office/drawing/2014/main" val="103662018"/>
                  </a:ext>
                </a:extLst>
              </a:tr>
              <a:tr h="668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a:t>2. Transitional</a:t>
                      </a:r>
                      <a:r>
                        <a:rPr lang="en-US" sz="2000" b="0" baseline="0"/>
                        <a:t> Strategies and Faded Over Time</a:t>
                      </a:r>
                      <a:endParaRPr lang="en-US" sz="2000" b="0"/>
                    </a:p>
                    <a:p>
                      <a:endParaRPr lang="en-US" sz="2000" b="0"/>
                    </a:p>
                  </a:txBody>
                  <a:tcPr>
                    <a:solidFill>
                      <a:srgbClr val="6AC398"/>
                    </a:solidFill>
                  </a:tcPr>
                </a:tc>
                <a:tc>
                  <a:txBody>
                    <a:bodyPr/>
                    <a:lstStyle/>
                    <a:p>
                      <a:r>
                        <a:rPr lang="en-US" sz="2000" b="1"/>
                        <a:t>Pgs. 5 and 25</a:t>
                      </a:r>
                    </a:p>
                  </a:txBody>
                  <a:tcPr>
                    <a:solidFill>
                      <a:srgbClr val="6AC398"/>
                    </a:solidFill>
                  </a:tcPr>
                </a:tc>
                <a:extLst>
                  <a:ext uri="{0D108BD9-81ED-4DB2-BD59-A6C34878D82A}">
                    <a16:rowId xmlns:a16="http://schemas.microsoft.com/office/drawing/2014/main" val="2152624196"/>
                  </a:ext>
                </a:extLst>
              </a:tr>
              <a:tr h="668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a:t>3. Cannot Impact Content Validity </a:t>
                      </a:r>
                    </a:p>
                    <a:p>
                      <a:endParaRPr lang="en-US" sz="2000" b="0"/>
                    </a:p>
                  </a:txBody>
                  <a:tcPr>
                    <a:solidFill>
                      <a:srgbClr val="6AC398">
                        <a:alpha val="40000"/>
                      </a:srgbClr>
                    </a:solidFill>
                  </a:tcPr>
                </a:tc>
                <a:tc>
                  <a:txBody>
                    <a:bodyPr/>
                    <a:lstStyle/>
                    <a:p>
                      <a:r>
                        <a:rPr lang="en-US" sz="2000" b="1"/>
                        <a:t>Pgs. 5 and 25</a:t>
                      </a:r>
                    </a:p>
                  </a:txBody>
                  <a:tcPr>
                    <a:solidFill>
                      <a:srgbClr val="6AC398">
                        <a:alpha val="40000"/>
                      </a:srgbClr>
                    </a:solidFill>
                  </a:tcPr>
                </a:tc>
                <a:extLst>
                  <a:ext uri="{0D108BD9-81ED-4DB2-BD59-A6C34878D82A}">
                    <a16:rowId xmlns:a16="http://schemas.microsoft.com/office/drawing/2014/main" val="154218437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a:t>4. </a:t>
                      </a:r>
                      <a:r>
                        <a:rPr lang="en-US" sz="2000" b="0">
                          <a:solidFill>
                            <a:schemeClr val="tx1"/>
                          </a:solidFill>
                        </a:rPr>
                        <a:t>Age Appropriate and Clearly Described </a:t>
                      </a:r>
                    </a:p>
                    <a:p>
                      <a:endParaRPr lang="en-US" sz="2000" b="0"/>
                    </a:p>
                  </a:txBody>
                  <a:tcPr>
                    <a:solidFill>
                      <a:srgbClr val="6AC39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t>Pgs. 5 and 25</a:t>
                      </a:r>
                    </a:p>
                  </a:txBody>
                  <a:tcPr>
                    <a:solidFill>
                      <a:srgbClr val="6AC398"/>
                    </a:solidFill>
                  </a:tcPr>
                </a:tc>
                <a:extLst>
                  <a:ext uri="{0D108BD9-81ED-4DB2-BD59-A6C34878D82A}">
                    <a16:rowId xmlns:a16="http://schemas.microsoft.com/office/drawing/2014/main" val="815906455"/>
                  </a:ext>
                </a:extLst>
              </a:tr>
              <a:tr h="668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a:t>5. Allow Access to the General Curriculum </a:t>
                      </a:r>
                    </a:p>
                    <a:p>
                      <a:endParaRPr lang="en-US" sz="2000" b="0"/>
                    </a:p>
                  </a:txBody>
                  <a:tcPr>
                    <a:solidFill>
                      <a:srgbClr val="6AC398">
                        <a:alpha val="40000"/>
                      </a:srgbClr>
                    </a:solidFill>
                  </a:tcPr>
                </a:tc>
                <a:tc>
                  <a:txBody>
                    <a:bodyPr/>
                    <a:lstStyle/>
                    <a:p>
                      <a:r>
                        <a:rPr lang="en-US" sz="2000" b="1"/>
                        <a:t>Pgs. 5 and 25</a:t>
                      </a:r>
                    </a:p>
                  </a:txBody>
                  <a:tcPr>
                    <a:solidFill>
                      <a:srgbClr val="6AC398">
                        <a:alpha val="40000"/>
                      </a:srgbClr>
                    </a:solidFill>
                  </a:tcPr>
                </a:tc>
                <a:extLst>
                  <a:ext uri="{0D108BD9-81ED-4DB2-BD59-A6C34878D82A}">
                    <a16:rowId xmlns:a16="http://schemas.microsoft.com/office/drawing/2014/main" val="1495718307"/>
                  </a:ext>
                </a:extLst>
              </a:tr>
              <a:tr h="668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6. </a:t>
                      </a:r>
                      <a:r>
                        <a:rPr lang="en-US" sz="2000" b="1">
                          <a:solidFill>
                            <a:schemeClr val="tx1"/>
                          </a:solidFill>
                        </a:rPr>
                        <a:t>Based on Individual Need and not a Disability</a:t>
                      </a:r>
                      <a:r>
                        <a:rPr lang="en-US" sz="2000" b="1">
                          <a:solidFill>
                            <a:srgbClr val="FF0000"/>
                          </a:solidFill>
                        </a:rPr>
                        <a:t> </a:t>
                      </a:r>
                    </a:p>
                    <a:p>
                      <a:endParaRPr lang="en-US" sz="2000" b="1"/>
                    </a:p>
                  </a:txBody>
                  <a:tcPr>
                    <a:solidFill>
                      <a:srgbClr val="6AC398"/>
                    </a:solidFill>
                  </a:tcPr>
                </a:tc>
                <a:tc>
                  <a:txBody>
                    <a:bodyPr/>
                    <a:lstStyle/>
                    <a:p>
                      <a:r>
                        <a:rPr lang="en-US" sz="2000" b="1"/>
                        <a:t>Pgs. 5 and 25</a:t>
                      </a:r>
                    </a:p>
                  </a:txBody>
                  <a:tcPr>
                    <a:solidFill>
                      <a:srgbClr val="6AC398"/>
                    </a:solidFill>
                  </a:tcPr>
                </a:tc>
                <a:extLst>
                  <a:ext uri="{0D108BD9-81ED-4DB2-BD59-A6C34878D82A}">
                    <a16:rowId xmlns:a16="http://schemas.microsoft.com/office/drawing/2014/main" val="3549604134"/>
                  </a:ext>
                </a:extLst>
              </a:tr>
              <a:tr h="668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a:t>7. Not a Substitute for High-Quality Instruction </a:t>
                      </a:r>
                    </a:p>
                    <a:p>
                      <a:endParaRPr lang="en-US" sz="2000" b="1"/>
                    </a:p>
                  </a:txBody>
                  <a:tcPr>
                    <a:solidFill>
                      <a:srgbClr val="83B2BE"/>
                    </a:solidFill>
                  </a:tcPr>
                </a:tc>
                <a:tc>
                  <a:txBody>
                    <a:bodyPr/>
                    <a:lstStyle/>
                    <a:p>
                      <a:r>
                        <a:rPr lang="en-US" sz="2000" b="1"/>
                        <a:t>Pgs. 5 and 25</a:t>
                      </a:r>
                    </a:p>
                  </a:txBody>
                  <a:tcPr>
                    <a:solidFill>
                      <a:srgbClr val="83B2BE"/>
                    </a:solidFill>
                  </a:tcPr>
                </a:tc>
                <a:extLst>
                  <a:ext uri="{0D108BD9-81ED-4DB2-BD59-A6C34878D82A}">
                    <a16:rowId xmlns:a16="http://schemas.microsoft.com/office/drawing/2014/main" val="426318044"/>
                  </a:ext>
                </a:extLst>
              </a:tr>
            </a:tbl>
          </a:graphicData>
        </a:graphic>
      </p:graphicFrame>
      <p:sp>
        <p:nvSpPr>
          <p:cNvPr id="3" name="Footer Placeholder 2">
            <a:extLst>
              <a:ext uri="{FF2B5EF4-FFF2-40B4-BE49-F238E27FC236}">
                <a16:creationId xmlns:a16="http://schemas.microsoft.com/office/drawing/2014/main" id="{F3AD0C4C-54D6-46E4-9B6D-F5E5C3473333}"/>
              </a:ext>
            </a:extLst>
          </p:cNvPr>
          <p:cNvSpPr>
            <a:spLocks noGrp="1"/>
          </p:cNvSpPr>
          <p:nvPr>
            <p:ph type="ftr" sz="quarter" idx="11"/>
          </p:nvPr>
        </p:nvSpPr>
        <p:spPr>
          <a:xfrm>
            <a:off x="0" y="6418488"/>
            <a:ext cx="1948543" cy="365125"/>
          </a:xfrm>
        </p:spPr>
        <p:txBody>
          <a:bodyPr/>
          <a:lstStyle/>
          <a:p>
            <a:r>
              <a:rPr lang="nl-NL"/>
              <a:t>DAAS:daa:11-2021</a:t>
            </a:r>
            <a:endParaRPr lang="en-US"/>
          </a:p>
        </p:txBody>
      </p:sp>
      <p:sp>
        <p:nvSpPr>
          <p:cNvPr id="5" name="Rectangle 4">
            <a:extLst>
              <a:ext uri="{FF2B5EF4-FFF2-40B4-BE49-F238E27FC236}">
                <a16:creationId xmlns:a16="http://schemas.microsoft.com/office/drawing/2014/main" id="{E6821640-922C-4208-90DD-231993588867}"/>
              </a:ext>
            </a:extLst>
          </p:cNvPr>
          <p:cNvSpPr/>
          <p:nvPr/>
        </p:nvSpPr>
        <p:spPr>
          <a:xfrm>
            <a:off x="7316638" y="6137149"/>
            <a:ext cx="449803" cy="369332"/>
          </a:xfrm>
          <a:prstGeom prst="rect">
            <a:avLst/>
          </a:prstGeom>
        </p:spPr>
        <p:txBody>
          <a:bodyPr wrap="none">
            <a:spAutoFit/>
          </a:bodyPr>
          <a:lstStyle/>
          <a:p>
            <a:r>
              <a:rPr lang="en-US">
                <a:solidFill>
                  <a:schemeClr val="bg1"/>
                </a:solidFill>
              </a:rPr>
              <a:t>11</a:t>
            </a:r>
          </a:p>
        </p:txBody>
      </p:sp>
    </p:spTree>
    <p:extLst>
      <p:ext uri="{BB962C8B-B14F-4D97-AF65-F5344CB8AC3E}">
        <p14:creationId xmlns:p14="http://schemas.microsoft.com/office/powerpoint/2010/main" val="1141402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023C0-EA39-4E6E-97D2-24BD40054E13}"/>
              </a:ext>
            </a:extLst>
          </p:cNvPr>
          <p:cNvSpPr>
            <a:spLocks noGrp="1"/>
          </p:cNvSpPr>
          <p:nvPr>
            <p:ph type="title"/>
          </p:nvPr>
        </p:nvSpPr>
        <p:spPr>
          <a:xfrm>
            <a:off x="239111" y="-255680"/>
            <a:ext cx="10515600" cy="1325563"/>
          </a:xfrm>
        </p:spPr>
        <p:txBody>
          <a:bodyPr>
            <a:normAutofit/>
          </a:bodyPr>
          <a:lstStyle/>
          <a:p>
            <a:r>
              <a:rPr lang="en-US">
                <a:solidFill>
                  <a:srgbClr val="057780"/>
                </a:solidFill>
              </a:rPr>
              <a:t>Conditions 8-13</a:t>
            </a:r>
            <a:endParaRPr lang="en-US" sz="2700">
              <a:solidFill>
                <a:srgbClr val="057780"/>
              </a:solidFill>
            </a:endParaRPr>
          </a:p>
        </p:txBody>
      </p:sp>
      <p:graphicFrame>
        <p:nvGraphicFramePr>
          <p:cNvPr id="4" name="Table 4">
            <a:extLst>
              <a:ext uri="{FF2B5EF4-FFF2-40B4-BE49-F238E27FC236}">
                <a16:creationId xmlns:a16="http://schemas.microsoft.com/office/drawing/2014/main" id="{B1FDA6C8-D2AB-4F78-88BE-03497EDA2470}"/>
              </a:ext>
            </a:extLst>
          </p:cNvPr>
          <p:cNvGraphicFramePr>
            <a:graphicFrameLocks noGrp="1"/>
          </p:cNvGraphicFramePr>
          <p:nvPr>
            <p:ph idx="1"/>
            <p:extLst>
              <p:ext uri="{D42A27DB-BD31-4B8C-83A1-F6EECF244321}">
                <p14:modId xmlns:p14="http://schemas.microsoft.com/office/powerpoint/2010/main" val="359167914"/>
              </p:ext>
            </p:extLst>
          </p:nvPr>
        </p:nvGraphicFramePr>
        <p:xfrm>
          <a:off x="239111" y="773192"/>
          <a:ext cx="11553496" cy="4602480"/>
        </p:xfrm>
        <a:graphic>
          <a:graphicData uri="http://schemas.openxmlformats.org/drawingml/2006/table">
            <a:tbl>
              <a:tblPr firstRow="1" bandRow="1">
                <a:tableStyleId>{3C2FFA5D-87B4-456A-9821-1D502468CF0F}</a:tableStyleId>
              </a:tblPr>
              <a:tblGrid>
                <a:gridCol w="9476664">
                  <a:extLst>
                    <a:ext uri="{9D8B030D-6E8A-4147-A177-3AD203B41FA5}">
                      <a16:colId xmlns:a16="http://schemas.microsoft.com/office/drawing/2014/main" val="4124989361"/>
                    </a:ext>
                  </a:extLst>
                </a:gridCol>
                <a:gridCol w="2076832">
                  <a:extLst>
                    <a:ext uri="{9D8B030D-6E8A-4147-A177-3AD203B41FA5}">
                      <a16:colId xmlns:a16="http://schemas.microsoft.com/office/drawing/2014/main" val="2629073922"/>
                    </a:ext>
                  </a:extLst>
                </a:gridCol>
              </a:tblGrid>
              <a:tr h="638204">
                <a:tc>
                  <a:txBody>
                    <a:bodyPr/>
                    <a:lstStyle/>
                    <a:p>
                      <a:r>
                        <a:rPr lang="en-US" sz="2000"/>
                        <a:t>Accommodation Condition </a:t>
                      </a:r>
                    </a:p>
                    <a:p>
                      <a:r>
                        <a:rPr lang="en-US" sz="2000"/>
                        <a:t>(summary in notes)</a:t>
                      </a:r>
                    </a:p>
                  </a:txBody>
                  <a:tcPr>
                    <a:solidFill>
                      <a:srgbClr val="057780"/>
                    </a:solidFill>
                  </a:tcPr>
                </a:tc>
                <a:tc>
                  <a:txBody>
                    <a:bodyPr/>
                    <a:lstStyle/>
                    <a:p>
                      <a:r>
                        <a:rPr lang="en-US" sz="2000"/>
                        <a:t>703</a:t>
                      </a:r>
                      <a:r>
                        <a:rPr lang="en-US" sz="2000" baseline="0"/>
                        <a:t> KAR 5:070</a:t>
                      </a:r>
                    </a:p>
                    <a:p>
                      <a:r>
                        <a:rPr lang="en-US" sz="2000" baseline="0"/>
                        <a:t> (page location)</a:t>
                      </a:r>
                      <a:endParaRPr lang="en-US" sz="2000"/>
                    </a:p>
                  </a:txBody>
                  <a:tcPr>
                    <a:solidFill>
                      <a:srgbClr val="057780"/>
                    </a:solidFill>
                  </a:tcPr>
                </a:tc>
                <a:extLst>
                  <a:ext uri="{0D108BD9-81ED-4DB2-BD59-A6C34878D82A}">
                    <a16:rowId xmlns:a16="http://schemas.microsoft.com/office/drawing/2014/main" val="4110641947"/>
                  </a:ext>
                </a:extLst>
              </a:tr>
              <a:tr h="378033">
                <a:tc>
                  <a:txBody>
                    <a:bodyPr/>
                    <a:lstStyle/>
                    <a:p>
                      <a:pPr marL="0" marR="0" lvl="0" indent="0" algn="l" rtl="0" eaLnBrk="1" fontAlgn="auto" latinLnBrk="0" hangingPunct="1">
                        <a:lnSpc>
                          <a:spcPct val="100000"/>
                        </a:lnSpc>
                        <a:spcBef>
                          <a:spcPts val="0"/>
                        </a:spcBef>
                        <a:spcAft>
                          <a:spcPts val="0"/>
                        </a:spcAft>
                        <a:buFontTx/>
                        <a:buNone/>
                      </a:pPr>
                      <a:r>
                        <a:rPr lang="en-US" sz="2000"/>
                        <a:t>8. Evaluation and On-Going Progress Data Support Specific Areas of Need </a:t>
                      </a:r>
                    </a:p>
                  </a:txBody>
                  <a:tcPr>
                    <a:solidFill>
                      <a:srgbClr val="6AC398">
                        <a:alpha val="4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t>Pg. 5 and 25</a:t>
                      </a:r>
                    </a:p>
                  </a:txBody>
                  <a:tcPr>
                    <a:solidFill>
                      <a:srgbClr val="6AC398">
                        <a:alpha val="40000"/>
                      </a:srgbClr>
                    </a:solidFill>
                  </a:tcPr>
                </a:tc>
                <a:extLst>
                  <a:ext uri="{0D108BD9-81ED-4DB2-BD59-A6C34878D82A}">
                    <a16:rowId xmlns:a16="http://schemas.microsoft.com/office/drawing/2014/main" val="103662018"/>
                  </a:ext>
                </a:extLst>
              </a:tr>
              <a:tr h="668827">
                <a:tc>
                  <a:txBody>
                    <a:bodyPr/>
                    <a:lstStyle/>
                    <a:p>
                      <a:pPr marL="0" marR="0" lvl="0" indent="0" algn="l" rtl="0" eaLnBrk="1" fontAlgn="auto" latinLnBrk="0" hangingPunct="1">
                        <a:lnSpc>
                          <a:spcPct val="100000"/>
                        </a:lnSpc>
                        <a:spcBef>
                          <a:spcPts val="0"/>
                        </a:spcBef>
                        <a:spcAft>
                          <a:spcPts val="0"/>
                        </a:spcAft>
                        <a:buFontTx/>
                        <a:buNone/>
                      </a:pPr>
                      <a:r>
                        <a:rPr lang="en-US" sz="2000">
                          <a:solidFill>
                            <a:schemeClr val="tx1"/>
                          </a:solidFill>
                        </a:rPr>
                        <a:t>9. </a:t>
                      </a:r>
                      <a:r>
                        <a:rPr lang="en-US" sz="2000" b="1">
                          <a:solidFill>
                            <a:schemeClr val="tx1"/>
                          </a:solidFill>
                        </a:rPr>
                        <a:t>Not Introduced for Testing Purposes </a:t>
                      </a:r>
                    </a:p>
                    <a:p>
                      <a:endParaRPr lang="en-US" sz="2000" b="1"/>
                    </a:p>
                  </a:txBody>
                  <a:tcPr>
                    <a:solidFill>
                      <a:srgbClr val="6AC398"/>
                    </a:solidFill>
                  </a:tcPr>
                </a:tc>
                <a:tc>
                  <a:txBody>
                    <a:bodyPr/>
                    <a:lstStyle/>
                    <a:p>
                      <a:r>
                        <a:rPr lang="en-US" sz="2000" b="1"/>
                        <a:t>Pgs. 5 and 25</a:t>
                      </a:r>
                    </a:p>
                  </a:txBody>
                  <a:tcPr>
                    <a:solidFill>
                      <a:srgbClr val="6AC398"/>
                    </a:solidFill>
                  </a:tcPr>
                </a:tc>
                <a:extLst>
                  <a:ext uri="{0D108BD9-81ED-4DB2-BD59-A6C34878D82A}">
                    <a16:rowId xmlns:a16="http://schemas.microsoft.com/office/drawing/2014/main" val="2152624196"/>
                  </a:ext>
                </a:extLst>
              </a:tr>
              <a:tr h="668827">
                <a:tc>
                  <a:txBody>
                    <a:bodyPr/>
                    <a:lstStyle/>
                    <a:p>
                      <a:pPr marL="0" marR="0" lvl="0" indent="0" algn="l" rtl="0" eaLnBrk="1" fontAlgn="auto" latinLnBrk="0" hangingPunct="1">
                        <a:lnSpc>
                          <a:spcPct val="100000"/>
                        </a:lnSpc>
                        <a:spcBef>
                          <a:spcPts val="0"/>
                        </a:spcBef>
                        <a:spcAft>
                          <a:spcPts val="0"/>
                        </a:spcAft>
                        <a:buFontTx/>
                        <a:buNone/>
                      </a:pPr>
                      <a:r>
                        <a:rPr lang="en-US" sz="2000">
                          <a:solidFill>
                            <a:schemeClr val="tx1"/>
                          </a:solidFill>
                        </a:rPr>
                        <a:t>10. Caution About Plan Changes Near Testing </a:t>
                      </a:r>
                    </a:p>
                    <a:p>
                      <a:endParaRPr lang="en-US" sz="2000" b="1"/>
                    </a:p>
                  </a:txBody>
                  <a:tcPr>
                    <a:solidFill>
                      <a:srgbClr val="6AC398">
                        <a:alpha val="40000"/>
                      </a:srgbClr>
                    </a:solidFill>
                  </a:tcPr>
                </a:tc>
                <a:tc>
                  <a:txBody>
                    <a:bodyPr/>
                    <a:lstStyle/>
                    <a:p>
                      <a:r>
                        <a:rPr lang="en-US" sz="2000" b="1"/>
                        <a:t>Pgs. 5 and 25</a:t>
                      </a:r>
                    </a:p>
                  </a:txBody>
                  <a:tcPr>
                    <a:solidFill>
                      <a:srgbClr val="6AC398">
                        <a:alpha val="40000"/>
                      </a:srgbClr>
                    </a:solidFill>
                  </a:tcPr>
                </a:tc>
                <a:extLst>
                  <a:ext uri="{0D108BD9-81ED-4DB2-BD59-A6C34878D82A}">
                    <a16:rowId xmlns:a16="http://schemas.microsoft.com/office/drawing/2014/main" val="1542184370"/>
                  </a:ext>
                </a:extLst>
              </a:tr>
              <a:tr h="668827">
                <a:tc>
                  <a:txBody>
                    <a:bodyPr/>
                    <a:lstStyle/>
                    <a:p>
                      <a:pPr marL="0" marR="0" lvl="0" indent="0" algn="l" rtl="0" eaLnBrk="1" fontAlgn="auto" latinLnBrk="0" hangingPunct="1">
                        <a:lnSpc>
                          <a:spcPct val="100000"/>
                        </a:lnSpc>
                        <a:spcBef>
                          <a:spcPts val="0"/>
                        </a:spcBef>
                        <a:spcAft>
                          <a:spcPts val="0"/>
                        </a:spcAft>
                        <a:buFontTx/>
                        <a:buNone/>
                      </a:pPr>
                      <a:r>
                        <a:rPr lang="en-US" sz="2000"/>
                        <a:t>11. </a:t>
                      </a:r>
                      <a:r>
                        <a:rPr lang="en-US" sz="2000" b="0">
                          <a:solidFill>
                            <a:schemeClr val="tx1"/>
                          </a:solidFill>
                        </a:rPr>
                        <a:t>Consider Technology First </a:t>
                      </a:r>
                    </a:p>
                    <a:p>
                      <a:endParaRPr lang="en-US" sz="2000" b="1"/>
                    </a:p>
                  </a:txBody>
                  <a:tcPr>
                    <a:solidFill>
                      <a:srgbClr val="6AC39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t>Pgs. 5 and 25-26</a:t>
                      </a:r>
                    </a:p>
                  </a:txBody>
                  <a:tcPr>
                    <a:solidFill>
                      <a:srgbClr val="6AC398"/>
                    </a:solidFill>
                  </a:tcPr>
                </a:tc>
                <a:extLst>
                  <a:ext uri="{0D108BD9-81ED-4DB2-BD59-A6C34878D82A}">
                    <a16:rowId xmlns:a16="http://schemas.microsoft.com/office/drawing/2014/main" val="815906455"/>
                  </a:ext>
                </a:extLst>
              </a:tr>
              <a:tr h="66882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t>12. </a:t>
                      </a:r>
                      <a:r>
                        <a:rPr lang="en-US" sz="2000" b="1">
                          <a:solidFill>
                            <a:schemeClr val="tx1"/>
                          </a:solidFill>
                        </a:rPr>
                        <a:t>Inform Everyone About Student Needs</a:t>
                      </a:r>
                    </a:p>
                    <a:p>
                      <a:endParaRPr lang="en-US" sz="2000" b="1"/>
                    </a:p>
                  </a:txBody>
                  <a:tcPr>
                    <a:solidFill>
                      <a:srgbClr val="6AC398">
                        <a:alpha val="40000"/>
                      </a:srgbClr>
                    </a:solidFill>
                  </a:tcPr>
                </a:tc>
                <a:tc>
                  <a:txBody>
                    <a:bodyPr/>
                    <a:lstStyle/>
                    <a:p>
                      <a:r>
                        <a:rPr lang="en-US" sz="2000" b="1"/>
                        <a:t>Pgs. 5 and 26</a:t>
                      </a:r>
                    </a:p>
                  </a:txBody>
                  <a:tcPr>
                    <a:solidFill>
                      <a:srgbClr val="6AC398">
                        <a:alpha val="40000"/>
                      </a:srgbClr>
                    </a:solidFill>
                  </a:tcPr>
                </a:tc>
                <a:extLst>
                  <a:ext uri="{0D108BD9-81ED-4DB2-BD59-A6C34878D82A}">
                    <a16:rowId xmlns:a16="http://schemas.microsoft.com/office/drawing/2014/main" val="1495718307"/>
                  </a:ext>
                </a:extLst>
              </a:tr>
              <a:tr h="668827">
                <a:tc>
                  <a:txBody>
                    <a:bodyPr/>
                    <a:lstStyle/>
                    <a:p>
                      <a:pPr marL="0" marR="0" lvl="0" indent="0" algn="l" rtl="0" eaLnBrk="1" fontAlgn="auto" latinLnBrk="0" hangingPunct="1">
                        <a:lnSpc>
                          <a:spcPct val="100000"/>
                        </a:lnSpc>
                        <a:spcBef>
                          <a:spcPts val="0"/>
                        </a:spcBef>
                        <a:spcAft>
                          <a:spcPts val="0"/>
                        </a:spcAft>
                        <a:buFontTx/>
                        <a:buNone/>
                      </a:pPr>
                      <a:r>
                        <a:rPr lang="en-US" sz="2000"/>
                        <a:t>13. Changes in Administration or Recording of Answers are Consistent     </a:t>
                      </a:r>
                    </a:p>
                    <a:p>
                      <a:endParaRPr lang="en-US" sz="2000" b="1"/>
                    </a:p>
                  </a:txBody>
                  <a:tcPr>
                    <a:solidFill>
                      <a:srgbClr val="6AC398"/>
                    </a:solidFill>
                  </a:tcPr>
                </a:tc>
                <a:tc>
                  <a:txBody>
                    <a:bodyPr/>
                    <a:lstStyle/>
                    <a:p>
                      <a:r>
                        <a:rPr lang="en-US" sz="2000" b="1"/>
                        <a:t>Pgs. 6 and 26</a:t>
                      </a:r>
                    </a:p>
                  </a:txBody>
                  <a:tcPr>
                    <a:solidFill>
                      <a:srgbClr val="6AC398"/>
                    </a:solidFill>
                  </a:tcPr>
                </a:tc>
                <a:extLst>
                  <a:ext uri="{0D108BD9-81ED-4DB2-BD59-A6C34878D82A}">
                    <a16:rowId xmlns:a16="http://schemas.microsoft.com/office/drawing/2014/main" val="3549604134"/>
                  </a:ext>
                </a:extLst>
              </a:tr>
            </a:tbl>
          </a:graphicData>
        </a:graphic>
      </p:graphicFrame>
      <p:sp>
        <p:nvSpPr>
          <p:cNvPr id="3" name="Footer Placeholder 2">
            <a:extLst>
              <a:ext uri="{FF2B5EF4-FFF2-40B4-BE49-F238E27FC236}">
                <a16:creationId xmlns:a16="http://schemas.microsoft.com/office/drawing/2014/main" id="{EE1459E0-6392-46D4-B13A-6C7F8985A96C}"/>
              </a:ext>
            </a:extLst>
          </p:cNvPr>
          <p:cNvSpPr>
            <a:spLocks noGrp="1"/>
          </p:cNvSpPr>
          <p:nvPr>
            <p:ph type="ftr" sz="quarter" idx="11"/>
          </p:nvPr>
        </p:nvSpPr>
        <p:spPr>
          <a:xfrm>
            <a:off x="0" y="6492875"/>
            <a:ext cx="1959429" cy="365125"/>
          </a:xfrm>
        </p:spPr>
        <p:txBody>
          <a:bodyPr/>
          <a:lstStyle/>
          <a:p>
            <a:r>
              <a:rPr lang="nl-NL"/>
              <a:t>DAAS:daa:11-2021</a:t>
            </a:r>
            <a:endParaRPr lang="en-US"/>
          </a:p>
        </p:txBody>
      </p:sp>
      <p:sp>
        <p:nvSpPr>
          <p:cNvPr id="5" name="Rectangle 4">
            <a:extLst>
              <a:ext uri="{FF2B5EF4-FFF2-40B4-BE49-F238E27FC236}">
                <a16:creationId xmlns:a16="http://schemas.microsoft.com/office/drawing/2014/main" id="{710BD610-7EF6-435A-B764-8FB77E4E1F4E}"/>
              </a:ext>
            </a:extLst>
          </p:cNvPr>
          <p:cNvSpPr/>
          <p:nvPr/>
        </p:nvSpPr>
        <p:spPr>
          <a:xfrm>
            <a:off x="7287785" y="6035212"/>
            <a:ext cx="453970" cy="369332"/>
          </a:xfrm>
          <a:prstGeom prst="rect">
            <a:avLst/>
          </a:prstGeom>
        </p:spPr>
        <p:txBody>
          <a:bodyPr wrap="none">
            <a:spAutoFit/>
          </a:bodyPr>
          <a:lstStyle/>
          <a:p>
            <a:r>
              <a:rPr lang="en-US">
                <a:solidFill>
                  <a:schemeClr val="bg1"/>
                </a:solidFill>
              </a:rPr>
              <a:t>12</a:t>
            </a:r>
          </a:p>
        </p:txBody>
      </p:sp>
    </p:spTree>
    <p:extLst>
      <p:ext uri="{BB962C8B-B14F-4D97-AF65-F5344CB8AC3E}">
        <p14:creationId xmlns:p14="http://schemas.microsoft.com/office/powerpoint/2010/main" val="3067211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521AA-2BF9-478B-A593-AE808F52597B}"/>
              </a:ext>
            </a:extLst>
          </p:cNvPr>
          <p:cNvSpPr>
            <a:spLocks noGrp="1"/>
          </p:cNvSpPr>
          <p:nvPr>
            <p:ph type="title"/>
          </p:nvPr>
        </p:nvSpPr>
        <p:spPr/>
        <p:txBody>
          <a:bodyPr/>
          <a:lstStyle/>
          <a:p>
            <a:r>
              <a:rPr lang="en-US"/>
              <a:t>Inclusions of Special Populations Modules</a:t>
            </a:r>
          </a:p>
        </p:txBody>
      </p:sp>
      <p:sp>
        <p:nvSpPr>
          <p:cNvPr id="3" name="Content Placeholder 2">
            <a:extLst>
              <a:ext uri="{FF2B5EF4-FFF2-40B4-BE49-F238E27FC236}">
                <a16:creationId xmlns:a16="http://schemas.microsoft.com/office/drawing/2014/main" id="{6DFDA430-94DD-4B19-9C49-3539E3A10CB1}"/>
              </a:ext>
            </a:extLst>
          </p:cNvPr>
          <p:cNvSpPr>
            <a:spLocks noGrp="1"/>
          </p:cNvSpPr>
          <p:nvPr>
            <p:ph idx="1"/>
          </p:nvPr>
        </p:nvSpPr>
        <p:spPr>
          <a:xfrm>
            <a:off x="838200" y="1608808"/>
            <a:ext cx="10515600" cy="4351338"/>
          </a:xfrm>
        </p:spPr>
        <p:txBody>
          <a:bodyPr/>
          <a:lstStyle/>
          <a:p>
            <a:pPr>
              <a:buNone/>
            </a:pPr>
            <a:r>
              <a:rPr lang="en-US">
                <a:ea typeface="+mn-lt"/>
                <a:cs typeface="+mn-lt"/>
              </a:rPr>
              <a:t>Module 1: Inclusion</a:t>
            </a:r>
            <a:endParaRPr lang="en-US"/>
          </a:p>
          <a:p>
            <a:pPr>
              <a:buNone/>
            </a:pPr>
            <a:r>
              <a:rPr lang="en-US">
                <a:solidFill>
                  <a:srgbClr val="FFC000"/>
                </a:solidFill>
                <a:ea typeface="+mn-lt"/>
                <a:cs typeface="+mn-lt"/>
              </a:rPr>
              <a:t>Module 2: General Conditions</a:t>
            </a:r>
            <a:endParaRPr lang="en-US">
              <a:solidFill>
                <a:srgbClr val="FFC000"/>
              </a:solidFill>
            </a:endParaRPr>
          </a:p>
          <a:p>
            <a:pPr>
              <a:buNone/>
            </a:pPr>
            <a:r>
              <a:rPr lang="en-US">
                <a:ea typeface="+mn-lt"/>
                <a:cs typeface="+mn-lt"/>
              </a:rPr>
              <a:t>Module 3: Section Specifics</a:t>
            </a:r>
            <a:endParaRPr lang="en-US"/>
          </a:p>
          <a:p>
            <a:pPr>
              <a:buNone/>
            </a:pPr>
            <a:r>
              <a:rPr lang="en-US">
                <a:ea typeface="+mn-lt"/>
                <a:cs typeface="+mn-lt"/>
              </a:rPr>
              <a:t>Module 4: Accommodations Environment</a:t>
            </a:r>
            <a:endParaRPr lang="en-US"/>
          </a:p>
          <a:p>
            <a:pPr>
              <a:buNone/>
            </a:pPr>
            <a:r>
              <a:rPr lang="en-US">
                <a:ea typeface="+mn-lt"/>
                <a:cs typeface="+mn-lt"/>
              </a:rPr>
              <a:t>Module 5: Technology and Manipulatives</a:t>
            </a:r>
            <a:endParaRPr lang="en-US"/>
          </a:p>
          <a:p>
            <a:pPr>
              <a:buNone/>
            </a:pPr>
            <a:r>
              <a:rPr lang="en-US">
                <a:ea typeface="+mn-lt"/>
                <a:cs typeface="+mn-lt"/>
              </a:rPr>
              <a:t>Module 6: Readers and Scribes</a:t>
            </a:r>
            <a:endParaRPr lang="en-US"/>
          </a:p>
          <a:p>
            <a:pPr>
              <a:buNone/>
            </a:pPr>
            <a:r>
              <a:rPr lang="en-US">
                <a:ea typeface="+mn-lt"/>
                <a:cs typeface="+mn-lt"/>
              </a:rPr>
              <a:t>Module 7: Accommodations Breakdown</a:t>
            </a:r>
            <a:endParaRPr lang="en-US"/>
          </a:p>
          <a:p>
            <a:pPr>
              <a:buNone/>
            </a:pPr>
            <a:r>
              <a:rPr lang="en-US">
                <a:solidFill>
                  <a:schemeClr val="tx1"/>
                </a:solidFill>
                <a:ea typeface="+mn-lt"/>
                <a:cs typeface="+mn-lt"/>
              </a:rPr>
              <a:t>Module 8: Allegation Prevention/Best Practices</a:t>
            </a:r>
            <a:endParaRPr lang="en-US">
              <a:solidFill>
                <a:schemeClr val="tx1"/>
              </a:solidFill>
            </a:endParaRPr>
          </a:p>
          <a:p>
            <a:endParaRPr lang="en-US"/>
          </a:p>
        </p:txBody>
      </p:sp>
      <p:sp>
        <p:nvSpPr>
          <p:cNvPr id="4" name="Footer Placeholder 3">
            <a:extLst>
              <a:ext uri="{FF2B5EF4-FFF2-40B4-BE49-F238E27FC236}">
                <a16:creationId xmlns:a16="http://schemas.microsoft.com/office/drawing/2014/main" id="{A82B3CDD-55E5-4719-8A07-C14B159A51BB}"/>
              </a:ext>
            </a:extLst>
          </p:cNvPr>
          <p:cNvSpPr>
            <a:spLocks noGrp="1"/>
          </p:cNvSpPr>
          <p:nvPr>
            <p:ph type="ftr" sz="quarter" idx="11"/>
          </p:nvPr>
        </p:nvSpPr>
        <p:spPr/>
        <p:txBody>
          <a:bodyPr/>
          <a:lstStyle/>
          <a:p>
            <a:r>
              <a:rPr lang="nl-NL"/>
              <a:t>DAAS:daa:11-2021</a:t>
            </a:r>
            <a:endParaRPr lang="en-US"/>
          </a:p>
        </p:txBody>
      </p:sp>
    </p:spTree>
    <p:extLst>
      <p:ext uri="{BB962C8B-B14F-4D97-AF65-F5344CB8AC3E}">
        <p14:creationId xmlns:p14="http://schemas.microsoft.com/office/powerpoint/2010/main" val="2837840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9DE43-FB05-4972-AC63-1950AA19438B}"/>
              </a:ext>
            </a:extLst>
          </p:cNvPr>
          <p:cNvSpPr>
            <a:spLocks noGrp="1"/>
          </p:cNvSpPr>
          <p:nvPr>
            <p:ph type="title"/>
          </p:nvPr>
        </p:nvSpPr>
        <p:spPr/>
        <p:txBody>
          <a:bodyPr/>
          <a:lstStyle/>
          <a:p>
            <a:r>
              <a:rPr lang="en-US"/>
              <a:t>Division of Assessment and Accountability Support</a:t>
            </a:r>
          </a:p>
        </p:txBody>
      </p:sp>
      <p:graphicFrame>
        <p:nvGraphicFramePr>
          <p:cNvPr id="4" name="Content Placeholder 4" descr="To contact the Division of Assessment Support in the Office of Assessment and Accoutability, please email dacinfo@education.ky.gov or phone 502-564-4394." title="Contact Information">
            <a:extLst>
              <a:ext uri="{FF2B5EF4-FFF2-40B4-BE49-F238E27FC236}">
                <a16:creationId xmlns:a16="http://schemas.microsoft.com/office/drawing/2014/main" id="{3E2F67DF-3D9F-41D8-81D3-D5B9624D7BC5}"/>
              </a:ext>
            </a:extLst>
          </p:cNvPr>
          <p:cNvGraphicFramePr>
            <a:graphicFrameLocks/>
          </p:cNvGraphicFramePr>
          <p:nvPr>
            <p:extLst>
              <p:ext uri="{D42A27DB-BD31-4B8C-83A1-F6EECF244321}">
                <p14:modId xmlns:p14="http://schemas.microsoft.com/office/powerpoint/2010/main" val="2683669923"/>
              </p:ext>
            </p:extLst>
          </p:nvPr>
        </p:nvGraphicFramePr>
        <p:xfrm>
          <a:off x="2479773" y="1556656"/>
          <a:ext cx="7752799" cy="3941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a:extLst>
              <a:ext uri="{FF2B5EF4-FFF2-40B4-BE49-F238E27FC236}">
                <a16:creationId xmlns:a16="http://schemas.microsoft.com/office/drawing/2014/main" id="{F854833D-BD9D-4CE7-83EA-8FD3C285148F}"/>
              </a:ext>
            </a:extLst>
          </p:cNvPr>
          <p:cNvSpPr>
            <a:spLocks noGrp="1"/>
          </p:cNvSpPr>
          <p:nvPr>
            <p:ph type="ftr" sz="quarter" idx="11"/>
          </p:nvPr>
        </p:nvSpPr>
        <p:spPr>
          <a:xfrm>
            <a:off x="-944150" y="6481082"/>
            <a:ext cx="3564699" cy="365125"/>
          </a:xfrm>
        </p:spPr>
        <p:txBody>
          <a:bodyPr/>
          <a:lstStyle/>
          <a:p>
            <a:r>
              <a:rPr lang="nl-NL"/>
              <a:t>DAAS:daa:11-2021</a:t>
            </a:r>
            <a:endParaRPr lang="en-US"/>
          </a:p>
        </p:txBody>
      </p:sp>
      <p:sp>
        <p:nvSpPr>
          <p:cNvPr id="6" name="Rectangle 5">
            <a:extLst>
              <a:ext uri="{FF2B5EF4-FFF2-40B4-BE49-F238E27FC236}">
                <a16:creationId xmlns:a16="http://schemas.microsoft.com/office/drawing/2014/main" id="{9C381F6D-F809-4817-A2EE-E7F9BCFEB93E}"/>
              </a:ext>
            </a:extLst>
          </p:cNvPr>
          <p:cNvSpPr/>
          <p:nvPr/>
        </p:nvSpPr>
        <p:spPr>
          <a:xfrm>
            <a:off x="7503884" y="5969560"/>
            <a:ext cx="453970" cy="369332"/>
          </a:xfrm>
          <a:prstGeom prst="rect">
            <a:avLst/>
          </a:prstGeom>
        </p:spPr>
        <p:txBody>
          <a:bodyPr wrap="none">
            <a:spAutoFit/>
          </a:bodyPr>
          <a:lstStyle/>
          <a:p>
            <a:r>
              <a:rPr lang="en-US">
                <a:solidFill>
                  <a:schemeClr val="bg1"/>
                </a:solidFill>
              </a:rPr>
              <a:t>52</a:t>
            </a:r>
          </a:p>
        </p:txBody>
      </p:sp>
    </p:spTree>
    <p:extLst>
      <p:ext uri="{BB962C8B-B14F-4D97-AF65-F5344CB8AC3E}">
        <p14:creationId xmlns:p14="http://schemas.microsoft.com/office/powerpoint/2010/main" val="20642205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District</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Inclusion of Special Populations Training</RoutingRuleDescription>
    <PublishingExpirationDate xmlns="http://schemas.microsoft.com/sharepoint/v3" xsi:nil="true"/>
    <PublishingStartDate xmlns="http://schemas.microsoft.com/sharepoint/v3" xsi:nil="true"/>
    <Publication_x0020_Date xmlns="3a62de7d-ba57-4f43-9dae-9623ba637be0">2020-08-31T04:00:00+00:00</Publication_x0020_Date>
    <Audience1 xmlns="3a62de7d-ba57-4f43-9dae-9623ba637be0">
      <Value>1</Value>
      <Value>2</Value>
    </Audience1>
    <_dlc_DocId xmlns="3a62de7d-ba57-4f43-9dae-9623ba637be0">KYED-14-1669</_dlc_DocId>
    <_dlc_DocIdUrl xmlns="3a62de7d-ba57-4f43-9dae-9623ba637be0">
      <Url>https://www.education.ky.gov/AA/distsupp/_layouts/15/DocIdRedir.aspx?ID=KYED-14-1669</Url>
      <Description>KYED-14-1669</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70D4522-EDD2-4326-BD38-D65ABD3DF72F}">
  <ds:schemaRefs>
    <ds:schemaRef ds:uri="4ba77eba-537c-4146-977f-ca75ba92ef12"/>
    <ds:schemaRef ds:uri="c4bbda24-f7c9-41ba-9732-e119dcb2eb7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83AB5F8-EC8E-474B-A238-82156C0874F0}"/>
</file>

<file path=customXml/itemProps3.xml><?xml version="1.0" encoding="utf-8"?>
<ds:datastoreItem xmlns:ds="http://schemas.openxmlformats.org/officeDocument/2006/customXml" ds:itemID="{2AE43AF4-C9DA-4948-8B48-B657A868B766}">
  <ds:schemaRefs>
    <ds:schemaRef ds:uri="http://schemas.microsoft.com/sharepoint/v3/contenttype/forms"/>
  </ds:schemaRefs>
</ds:datastoreItem>
</file>

<file path=customXml/itemProps4.xml><?xml version="1.0" encoding="utf-8"?>
<ds:datastoreItem xmlns:ds="http://schemas.openxmlformats.org/officeDocument/2006/customXml" ds:itemID="{C22CD37D-F932-476E-89B0-9DBED160399A}"/>
</file>

<file path=docProps/app.xml><?xml version="1.0" encoding="utf-8"?>
<Properties xmlns="http://schemas.openxmlformats.org/officeDocument/2006/extended-properties" xmlns:vt="http://schemas.openxmlformats.org/officeDocument/2006/docPropsVTypes">
  <Template>KDE PowerPoint Template 2021</Template>
  <Application>Microsoft Office PowerPoint</Application>
  <PresentationFormat>Widescreen</PresentationFormat>
  <Slides>6</Slides>
  <Notes>6</Notes>
  <HiddenSlides>0</HiddenSlide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Inclusion of Special Populations Training 703 KAR 5:070</vt:lpstr>
      <vt:lpstr>Module 2: General Conditions</vt:lpstr>
      <vt:lpstr>Conditions 1-7</vt:lpstr>
      <vt:lpstr>Conditions 8-13</vt:lpstr>
      <vt:lpstr>Inclusions of Special Populations Modules</vt:lpstr>
      <vt:lpstr>Division of Assessment and Accountability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Hackworth, Michael - Office of Assessment and Accountability</dc:creator>
  <cp:revision>1</cp:revision>
  <dcterms:created xsi:type="dcterms:W3CDTF">2021-08-26T18:21:30Z</dcterms:created>
  <dcterms:modified xsi:type="dcterms:W3CDTF">2021-11-23T15:15:48Z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_dlc_DocIdItemGuid">
    <vt:lpwstr>178ef546-6918-487b-a64d-884f70515c23</vt:lpwstr>
  </property>
</Properties>
</file>