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5"/>
    <p:sldMasterId id="2147483663" r:id="rId6"/>
  </p:sldMasterIdLst>
  <p:notesMasterIdLst>
    <p:notesMasterId r:id="rId54"/>
  </p:notesMasterIdLst>
  <p:sldIdLst>
    <p:sldId id="256" r:id="rId7"/>
    <p:sldId id="636" r:id="rId8"/>
    <p:sldId id="257" r:id="rId9"/>
    <p:sldId id="916" r:id="rId10"/>
    <p:sldId id="917" r:id="rId11"/>
    <p:sldId id="294" r:id="rId12"/>
    <p:sldId id="923" r:id="rId13"/>
    <p:sldId id="1157" r:id="rId14"/>
    <p:sldId id="918" r:id="rId15"/>
    <p:sldId id="293" r:id="rId16"/>
    <p:sldId id="922" r:id="rId17"/>
    <p:sldId id="260" r:id="rId18"/>
    <p:sldId id="295" r:id="rId19"/>
    <p:sldId id="262" r:id="rId20"/>
    <p:sldId id="920" r:id="rId21"/>
    <p:sldId id="263" r:id="rId22"/>
    <p:sldId id="315" r:id="rId23"/>
    <p:sldId id="281" r:id="rId24"/>
    <p:sldId id="942" r:id="rId25"/>
    <p:sldId id="290" r:id="rId26"/>
    <p:sldId id="267" r:id="rId27"/>
    <p:sldId id="268" r:id="rId28"/>
    <p:sldId id="269" r:id="rId29"/>
    <p:sldId id="270" r:id="rId30"/>
    <p:sldId id="271" r:id="rId31"/>
    <p:sldId id="303" r:id="rId32"/>
    <p:sldId id="325" r:id="rId33"/>
    <p:sldId id="936" r:id="rId34"/>
    <p:sldId id="291" r:id="rId35"/>
    <p:sldId id="296" r:id="rId36"/>
    <p:sldId id="311" r:id="rId37"/>
    <p:sldId id="926" r:id="rId38"/>
    <p:sldId id="939" r:id="rId39"/>
    <p:sldId id="937" r:id="rId40"/>
    <p:sldId id="310" r:id="rId41"/>
    <p:sldId id="289" r:id="rId42"/>
    <p:sldId id="940" r:id="rId43"/>
    <p:sldId id="941" r:id="rId44"/>
    <p:sldId id="921" r:id="rId45"/>
    <p:sldId id="283" r:id="rId46"/>
    <p:sldId id="306" r:id="rId47"/>
    <p:sldId id="307" r:id="rId48"/>
    <p:sldId id="313" r:id="rId49"/>
    <p:sldId id="277" r:id="rId50"/>
    <p:sldId id="299" r:id="rId51"/>
    <p:sldId id="300" r:id="rId52"/>
    <p:sldId id="1158" r:id="rId5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89BDD03-6500-141E-5C73-C5F7B6F6E863}" name="Williams, Chris - Division of Assessment and Accountability Support" initials="CW" userId="S::chris.williams@education.ky.gov::2f156fa2-a309-475c-82f3-62ae8d0ba8a4" providerId="AD"/>
  <p188:author id="{9B822606-89CE-37F5-0354-C7C7B03AE384}" name="Chandler, Melissa - Division of Assessment and Accountability Support" initials="MC" userId="S::melissa.chandler@education.ky.gov::c7c40c5a-5db2-409e-9ac5-b3fa8556cae3" providerId="AD"/>
  <p188:author id="{5C4B5D1D-765F-BFE7-56D5-0BCCDCB3DB6B}" name="Prater, Michael - Division of Accountability Data and Analysis" initials="PA" userId="S::michael.prater@education.ky.gov::d1706e83-bbbf-420a-9299-477f144fa9a1" providerId="AD"/>
  <p188:author id="{A878E930-1FA4-23FE-ABDF-DAF3E302D92D}" name="Christopher, Tiffany - Division of Assessment and Accountability Support" initials="CS" userId="S::tiffany.christopher@education.ky.gov::0ee15d78-e0f3-4aff-9248-a7fe4c8bb4fc" providerId="AD"/>
  <p188:author id="{659CF449-6B5C-B25D-10AD-86AA608BB57E}" name="Vanatter, Cindy - Division of Assessment and Accountability Support" initials="VS" userId="S::cindy.vanatter@education.ky.gov::d05b9e59-7477-4c66-849e-ce514c282c74" providerId="AD"/>
  <p188:author id="{0C431B50-E267-7ED8-372B-1A1B808F8997}" name="Jones, Helen - Division of Assessment and Accountability Support" initials="HJ" userId="S::helen.jones@education.ky.gov::b7d6fb4f-88fd-4227-920b-6a3119e5e7a1" providerId="AD"/>
  <p188:author id="{52F57052-0FAD-5FD0-5873-4C8768666379}" name="Avery, Devon - Division of Assessment and Accountability Support" initials="DA" userId="S::devon.avery@education.ky.gov::ea78a75c-c17e-4901-bc17-b64bcd9c9f6d" providerId="AD"/>
  <p188:author id="{CCCC5755-80CF-4B48-E1F5-5CFC857F1A2A}" name="Riley, Ben - Division of Assessment and Accountability Support" initials="RBDoAaAS" userId="Riley, Ben - Division of Assessment and Accountability Support" providerId="None"/>
  <p188:author id="{436EC786-CEC7-8901-61CA-4BDABF115B31}" name="Savage, Shara - Division of Assessment and Accountability Support" initials="SS" userId="S::Shara.Savage@education.ky.gov::71eadb16-699f-453e-81d8-c9ac7aaf2dd6" providerId="AD"/>
  <p188:author id="{5512DD90-7D11-8F4F-C196-C0F8F7BFE940}" name="Brumley, Jessica - Division of Assessment and Accountability Support" initials="BS" userId="S::jessica.brumley@education.ky.gov::fa0310dd-6eee-4845-93c0-35565be73531" providerId="AD"/>
  <p188:author id="{88138196-F698-FBED-D0A7-04A9C0FF3D88}" name="Stafford, Jennifer - KDE Division Director" initials="SD" userId="S::jennifer.stafford@education.ky.gov::0151abd4-297e-443f-a77b-a8c249c015ab" providerId="AD"/>
  <p188:author id="{5792059B-712A-A66F-966D-BE8B171CB42A}" name="O'Hair, Kevin - Office of Assessment and Accountability" initials="KO" userId="S::kevin.ohair@education.ky.gov::854929ff-e20a-4d14-a6ee-38bca46af5a2" providerId="AD"/>
  <p188:author id="{06503FA0-CBF4-1A7A-9030-A490AA4AEDD1}" name="Rome, Nathan -  Division of Accountability Data and Analysis" initials="RA" userId="S::nathan.rome2@education.ky.gov::b782872e-1e93-463d-b799-660fe6177205" providerId="AD"/>
  <p188:author id="{2DFC81C1-C964-7CBE-E5A2-8181FB4130DC}" name="Wickizer, John - Division of Accountability Data and Analysis" initials="WA" userId="S::john.wickizer@education.ky.gov::1c22ac94-8f1d-4cc0-ad19-578a4f29fa40" providerId="AD"/>
  <p188:author id="{5FD6BBD4-89B8-DC90-B9A0-590DE6A9A122}" name="Larkins, Jennifer - Office of Assessment and Accountability" initials="LA" userId="S::jennifer.larkins@education.ky.gov::093879bc-4454-48e7-95b0-93a7f4bf4b0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04F"/>
    <a:srgbClr val="009EDE"/>
    <a:srgbClr val="60A500"/>
    <a:srgbClr val="989800"/>
    <a:srgbClr val="C88800"/>
    <a:srgbClr val="004F88"/>
    <a:srgbClr val="4B4B4B"/>
    <a:srgbClr val="A20000"/>
    <a:srgbClr val="00AA48"/>
    <a:srgbClr val="E3D90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3197459-8060-4433-A364-8E1AF71DA2E9}" v="1" dt="2026-08-05T15:53:58.33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6893" autoAdjust="0"/>
  </p:normalViewPr>
  <p:slideViewPr>
    <p:cSldViewPr snapToGrid="0">
      <p:cViewPr varScale="1">
        <p:scale>
          <a:sx n="83" d="100"/>
          <a:sy n="83" d="100"/>
        </p:scale>
        <p:origin x="658" y="62"/>
      </p:cViewPr>
      <p:guideLst/>
    </p:cSldViewPr>
  </p:slideViewPr>
  <p:notesTextViewPr>
    <p:cViewPr>
      <p:scale>
        <a:sx n="1" d="1"/>
        <a:sy n="1" d="1"/>
      </p:scale>
      <p:origin x="0" y="-461"/>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presProps" Target="presProp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tableStyles" Target="tableStyles.xml"/><Relationship Id="rId5" Type="http://schemas.openxmlformats.org/officeDocument/2006/relationships/slideMaster" Target="slideMasters/slideMaster1.xml"/><Relationship Id="rId19" Type="http://schemas.openxmlformats.org/officeDocument/2006/relationships/slide" Target="slides/slide13.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viewProps" Target="viewProps.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microsoft.com/office/2015/10/relationships/revisionInfo" Target="revisionInfo.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theme" Target="theme/theme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12C9033-769B-4EFD-B4BC-E28CD2D40FD3}" type="datetimeFigureOut">
              <a:rPr lang="en-US" smtClean="0"/>
              <a:t>8/5/2026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041B365-D8D5-4ED3-A31E-D03B3F7A9AA2}" type="slidenum">
              <a:rPr lang="en-US" smtClean="0"/>
              <a:t>‹#›</a:t>
            </a:fld>
            <a:endParaRPr lang="en-US"/>
          </a:p>
        </p:txBody>
      </p:sp>
    </p:spTree>
    <p:extLst>
      <p:ext uri="{BB962C8B-B14F-4D97-AF65-F5344CB8AC3E}">
        <p14:creationId xmlns:p14="http://schemas.microsoft.com/office/powerpoint/2010/main" val="34612832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041B365-D8D5-4ED3-A31E-D03B3F7A9AA2}" type="slidenum">
              <a:rPr lang="en-US" smtClean="0"/>
              <a:t>1</a:t>
            </a:fld>
            <a:endParaRPr lang="en-US"/>
          </a:p>
        </p:txBody>
      </p:sp>
    </p:spTree>
    <p:extLst>
      <p:ext uri="{BB962C8B-B14F-4D97-AF65-F5344CB8AC3E}">
        <p14:creationId xmlns:p14="http://schemas.microsoft.com/office/powerpoint/2010/main" val="27343354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solidFill>
                <a:srgbClr val="333333"/>
              </a:solidFill>
              <a:ea typeface="Calibri"/>
              <a:cs typeface="Calibri"/>
            </a:endParaRPr>
          </a:p>
        </p:txBody>
      </p:sp>
      <p:sp>
        <p:nvSpPr>
          <p:cNvPr id="4" name="Slide Number Placeholder 3"/>
          <p:cNvSpPr>
            <a:spLocks noGrp="1"/>
          </p:cNvSpPr>
          <p:nvPr>
            <p:ph type="sldNum" sz="quarter" idx="10"/>
          </p:nvPr>
        </p:nvSpPr>
        <p:spPr/>
        <p:txBody>
          <a:bodyPr/>
          <a:lstStyle/>
          <a:p>
            <a:fld id="{C1E2BC98-6EA0-4EE7-A97F-558F26662BCA}" type="slidenum">
              <a:rPr lang="en-US" smtClean="0">
                <a:solidFill>
                  <a:prstClr val="black"/>
                </a:solidFill>
              </a:rPr>
              <a:pPr/>
              <a:t>16</a:t>
            </a:fld>
            <a:endParaRPr lang="en-US">
              <a:solidFill>
                <a:prstClr val="black"/>
              </a:solidFill>
            </a:endParaRPr>
          </a:p>
        </p:txBody>
      </p:sp>
    </p:spTree>
    <p:extLst>
      <p:ext uri="{BB962C8B-B14F-4D97-AF65-F5344CB8AC3E}">
        <p14:creationId xmlns:p14="http://schemas.microsoft.com/office/powerpoint/2010/main" val="21249338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041B365-D8D5-4ED3-A31E-D03B3F7A9AA2}" type="slidenum">
              <a:rPr lang="en-US" smtClean="0"/>
              <a:t>17</a:t>
            </a:fld>
            <a:endParaRPr lang="en-US"/>
          </a:p>
        </p:txBody>
      </p:sp>
    </p:spTree>
    <p:extLst>
      <p:ext uri="{BB962C8B-B14F-4D97-AF65-F5344CB8AC3E}">
        <p14:creationId xmlns:p14="http://schemas.microsoft.com/office/powerpoint/2010/main" val="29836546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1E2BC98-6EA0-4EE7-A97F-558F26662BCA}" type="slidenum">
              <a:rPr lang="en-US" smtClean="0"/>
              <a:t>18</a:t>
            </a:fld>
            <a:endParaRPr lang="en-US"/>
          </a:p>
        </p:txBody>
      </p:sp>
    </p:spTree>
    <p:extLst>
      <p:ext uri="{BB962C8B-B14F-4D97-AF65-F5344CB8AC3E}">
        <p14:creationId xmlns:p14="http://schemas.microsoft.com/office/powerpoint/2010/main" val="9398917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1E2BC98-6EA0-4EE7-A97F-558F26662BC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005990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1E2BC98-6EA0-4EE7-A97F-558F26662BC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018278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1E2BC98-6EA0-4EE7-A97F-558F26662BCA}" type="slidenum">
              <a:rPr lang="en-US" smtClean="0">
                <a:solidFill>
                  <a:prstClr val="black"/>
                </a:solidFill>
              </a:rPr>
              <a:pPr/>
              <a:t>23</a:t>
            </a:fld>
            <a:endParaRPr lang="en-US">
              <a:solidFill>
                <a:prstClr val="black"/>
              </a:solidFill>
            </a:endParaRPr>
          </a:p>
        </p:txBody>
      </p:sp>
    </p:spTree>
    <p:extLst>
      <p:ext uri="{BB962C8B-B14F-4D97-AF65-F5344CB8AC3E}">
        <p14:creationId xmlns:p14="http://schemas.microsoft.com/office/powerpoint/2010/main" val="78731545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1E2BC98-6EA0-4EE7-A97F-558F26662BCA}" type="slidenum">
              <a:rPr lang="en-US" smtClean="0">
                <a:solidFill>
                  <a:prstClr val="black"/>
                </a:solidFill>
              </a:rPr>
              <a:pPr/>
              <a:t>24</a:t>
            </a:fld>
            <a:endParaRPr lang="en-US">
              <a:solidFill>
                <a:prstClr val="black"/>
              </a:solidFill>
            </a:endParaRPr>
          </a:p>
        </p:txBody>
      </p:sp>
    </p:spTree>
    <p:extLst>
      <p:ext uri="{BB962C8B-B14F-4D97-AF65-F5344CB8AC3E}">
        <p14:creationId xmlns:p14="http://schemas.microsoft.com/office/powerpoint/2010/main" val="17950867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1E2BC98-6EA0-4EE7-A97F-558F26662BCA}" type="slidenum">
              <a:rPr lang="en-US" smtClean="0">
                <a:solidFill>
                  <a:prstClr val="black"/>
                </a:solidFill>
              </a:rPr>
              <a:pPr/>
              <a:t>25</a:t>
            </a:fld>
            <a:endParaRPr lang="en-US">
              <a:solidFill>
                <a:prstClr val="black"/>
              </a:solidFill>
            </a:endParaRPr>
          </a:p>
        </p:txBody>
      </p:sp>
    </p:spTree>
    <p:extLst>
      <p:ext uri="{BB962C8B-B14F-4D97-AF65-F5344CB8AC3E}">
        <p14:creationId xmlns:p14="http://schemas.microsoft.com/office/powerpoint/2010/main" val="20607340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1E2BC98-6EA0-4EE7-A97F-558F26662BCA}" type="slidenum">
              <a:rPr lang="en-US" smtClean="0"/>
              <a:t>26</a:t>
            </a:fld>
            <a:endParaRPr lang="en-US"/>
          </a:p>
        </p:txBody>
      </p:sp>
    </p:spTree>
    <p:extLst>
      <p:ext uri="{BB962C8B-B14F-4D97-AF65-F5344CB8AC3E}">
        <p14:creationId xmlns:p14="http://schemas.microsoft.com/office/powerpoint/2010/main" val="13738375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9041B365-D8D5-4ED3-A31E-D03B3F7A9AA2}" type="slidenum">
              <a:rPr lang="en-US" smtClean="0"/>
              <a:t>27</a:t>
            </a:fld>
            <a:endParaRPr lang="en-US"/>
          </a:p>
        </p:txBody>
      </p:sp>
    </p:spTree>
    <p:extLst>
      <p:ext uri="{BB962C8B-B14F-4D97-AF65-F5344CB8AC3E}">
        <p14:creationId xmlns:p14="http://schemas.microsoft.com/office/powerpoint/2010/main" val="415158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9962561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form for 2026 is now a fillable PDF.</a:t>
            </a:r>
          </a:p>
        </p:txBody>
      </p:sp>
      <p:sp>
        <p:nvSpPr>
          <p:cNvPr id="4" name="Slide Number Placeholder 3"/>
          <p:cNvSpPr>
            <a:spLocks noGrp="1"/>
          </p:cNvSpPr>
          <p:nvPr>
            <p:ph type="sldNum" sz="quarter" idx="5"/>
          </p:nvPr>
        </p:nvSpPr>
        <p:spPr/>
        <p:txBody>
          <a:bodyPr/>
          <a:lstStyle/>
          <a:p>
            <a:fld id="{2D50B408-1315-42B9-9804-74B22CCB63B0}" type="slidenum">
              <a:rPr lang="en-US" smtClean="0"/>
              <a:t>28</a:t>
            </a:fld>
            <a:endParaRPr lang="en-US"/>
          </a:p>
        </p:txBody>
      </p:sp>
    </p:spTree>
    <p:extLst>
      <p:ext uri="{BB962C8B-B14F-4D97-AF65-F5344CB8AC3E}">
        <p14:creationId xmlns:p14="http://schemas.microsoft.com/office/powerpoint/2010/main" val="266627712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041B365-D8D5-4ED3-A31E-D03B3F7A9AA2}" type="slidenum">
              <a:rPr lang="en-US" smtClean="0"/>
              <a:t>29</a:t>
            </a:fld>
            <a:endParaRPr lang="en-US"/>
          </a:p>
        </p:txBody>
      </p:sp>
    </p:spTree>
    <p:extLst>
      <p:ext uri="{BB962C8B-B14F-4D97-AF65-F5344CB8AC3E}">
        <p14:creationId xmlns:p14="http://schemas.microsoft.com/office/powerpoint/2010/main" val="137533287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041B365-D8D5-4ED3-A31E-D03B3F7A9AA2}" type="slidenum">
              <a:rPr lang="en-US" smtClean="0"/>
              <a:t>35</a:t>
            </a:fld>
            <a:endParaRPr lang="en-US"/>
          </a:p>
        </p:txBody>
      </p:sp>
    </p:spTree>
    <p:extLst>
      <p:ext uri="{BB962C8B-B14F-4D97-AF65-F5344CB8AC3E}">
        <p14:creationId xmlns:p14="http://schemas.microsoft.com/office/powerpoint/2010/main" val="22443535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1E2BC98-6EA0-4EE7-A97F-558F26662BCA}" type="slidenum">
              <a:rPr lang="en-US" smtClean="0"/>
              <a:t>40</a:t>
            </a:fld>
            <a:endParaRPr lang="en-US"/>
          </a:p>
        </p:txBody>
      </p:sp>
    </p:spTree>
    <p:extLst>
      <p:ext uri="{BB962C8B-B14F-4D97-AF65-F5344CB8AC3E}">
        <p14:creationId xmlns:p14="http://schemas.microsoft.com/office/powerpoint/2010/main" val="246219474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52475" y="636588"/>
            <a:ext cx="5688013" cy="3198812"/>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1E2BC98-6EA0-4EE7-A97F-558F26662BCA}" type="slidenum">
              <a:rPr lang="en-US" smtClean="0">
                <a:solidFill>
                  <a:prstClr val="black"/>
                </a:solidFill>
              </a:rPr>
              <a:pPr/>
              <a:t>44</a:t>
            </a:fld>
            <a:endParaRPr lang="en-US">
              <a:solidFill>
                <a:prstClr val="black"/>
              </a:solidFill>
            </a:endParaRPr>
          </a:p>
        </p:txBody>
      </p:sp>
    </p:spTree>
    <p:extLst>
      <p:ext uri="{BB962C8B-B14F-4D97-AF65-F5344CB8AC3E}">
        <p14:creationId xmlns:p14="http://schemas.microsoft.com/office/powerpoint/2010/main" val="166276753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041B365-D8D5-4ED3-A31E-D03B3F7A9AA2}" type="slidenum">
              <a:rPr lang="en-US" smtClean="0"/>
              <a:t>45</a:t>
            </a:fld>
            <a:endParaRPr lang="en-US"/>
          </a:p>
        </p:txBody>
      </p:sp>
    </p:spTree>
    <p:extLst>
      <p:ext uri="{BB962C8B-B14F-4D97-AF65-F5344CB8AC3E}">
        <p14:creationId xmlns:p14="http://schemas.microsoft.com/office/powerpoint/2010/main" val="335943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9041B365-D8D5-4ED3-A31E-D03B3F7A9AA2}" type="slidenum">
              <a:rPr lang="en-US" smtClean="0"/>
              <a:t>3</a:t>
            </a:fld>
            <a:endParaRPr lang="en-US"/>
          </a:p>
        </p:txBody>
      </p:sp>
    </p:spTree>
    <p:extLst>
      <p:ext uri="{BB962C8B-B14F-4D97-AF65-F5344CB8AC3E}">
        <p14:creationId xmlns:p14="http://schemas.microsoft.com/office/powerpoint/2010/main" val="25575063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041B365-D8D5-4ED3-A31E-D03B3F7A9AA2}" type="slidenum">
              <a:rPr lang="en-US" smtClean="0"/>
              <a:t>4</a:t>
            </a:fld>
            <a:endParaRPr lang="en-US"/>
          </a:p>
        </p:txBody>
      </p:sp>
    </p:spTree>
    <p:extLst>
      <p:ext uri="{BB962C8B-B14F-4D97-AF65-F5344CB8AC3E}">
        <p14:creationId xmlns:p14="http://schemas.microsoft.com/office/powerpoint/2010/main" val="29298780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9310816" cy="3600450"/>
          </a:xfrm>
        </p:spPr>
        <p:txBody>
          <a:bodyPr/>
          <a:lstStyle/>
          <a:p>
            <a:r>
              <a:rPr lang="en-US" b="0" dirty="0"/>
              <a:t>As </a:t>
            </a:r>
            <a:r>
              <a:rPr lang="en-US" dirty="0"/>
              <a:t>staff look</a:t>
            </a:r>
            <a:r>
              <a:rPr lang="en-US" b="0" dirty="0"/>
              <a:t> ahead to this year's assessment reporting, here is the tentative timeline</a:t>
            </a:r>
            <a:r>
              <a:rPr lang="en-US" dirty="0"/>
              <a:t>.</a:t>
            </a:r>
            <a:endParaRPr lang="en-US" b="0" dirty="0">
              <a:solidFill>
                <a:srgbClr val="444444"/>
              </a:solidFill>
            </a:endParaRPr>
          </a:p>
          <a:p>
            <a:r>
              <a:rPr lang="en-US" dirty="0"/>
              <a:t>Let's begin with </a:t>
            </a:r>
            <a:r>
              <a:rPr lang="en-US" b="0" dirty="0"/>
              <a:t>the Fall Quality Control Data Review, which runs from August 12 to </a:t>
            </a:r>
            <a:r>
              <a:rPr lang="en-US" dirty="0"/>
              <a:t>20</a:t>
            </a:r>
            <a:r>
              <a:rPr lang="en-US" b="0" dirty="0"/>
              <a:t> for new tickets</a:t>
            </a:r>
            <a:r>
              <a:rPr lang="en-US" dirty="0"/>
              <a:t>..</a:t>
            </a:r>
            <a:endParaRPr lang="en-US" b="0" dirty="0">
              <a:solidFill>
                <a:srgbClr val="444444"/>
              </a:solidFill>
            </a:endParaRPr>
          </a:p>
          <a:p>
            <a:endParaRPr lang="en-US" b="0" dirty="0">
              <a:solidFill>
                <a:srgbClr val="444444"/>
              </a:solidFill>
            </a:endParaRPr>
          </a:p>
          <a:p>
            <a:r>
              <a:rPr lang="en-US" b="0" dirty="0"/>
              <a:t>During this window, District Assessment </a:t>
            </a:r>
            <a:r>
              <a:rPr lang="en-US" dirty="0"/>
              <a:t>Coordinators (DACs), Building Assessment Coordinators (BACs) and other school level users of SDRR will</a:t>
            </a:r>
            <a:r>
              <a:rPr lang="en-US" b="0" dirty="0"/>
              <a:t> review student participation, demographic details, and accountability data</a:t>
            </a:r>
            <a:r>
              <a:rPr lang="en-US" dirty="0"/>
              <a:t> through spreadsheets and make changes in the SDRR application under the KDE secure web application.</a:t>
            </a:r>
            <a:endParaRPr lang="en-US" b="0" dirty="0">
              <a:solidFill>
                <a:srgbClr val="000000"/>
              </a:solidFill>
              <a:ea typeface="Calibri"/>
              <a:cs typeface="Calibri"/>
            </a:endParaRPr>
          </a:p>
          <a:p>
            <a:endParaRPr lang="en-US" dirty="0"/>
          </a:p>
          <a:p>
            <a:r>
              <a:rPr lang="en-US" b="0" dirty="0"/>
              <a:t>Then, on September 23, </a:t>
            </a:r>
            <a:r>
              <a:rPr lang="en-US" dirty="0"/>
              <a:t>is </a:t>
            </a:r>
            <a:r>
              <a:rPr lang="en-US" b="0" dirty="0"/>
              <a:t>Quality Control Day, when DACs will get </a:t>
            </a:r>
            <a:r>
              <a:rPr lang="en-US" dirty="0"/>
              <a:t>the</a:t>
            </a:r>
            <a:r>
              <a:rPr lang="en-US" b="0" dirty="0"/>
              <a:t> first look at accountability results. This is a critical opportunity to identify any potential systemic issues before the data is finalized.</a:t>
            </a:r>
            <a:r>
              <a:rPr lang="en-US" dirty="0"/>
              <a:t> DACs will have a google form to see all the steps to this process and a discrepancy forms if any issues need to be reported.</a:t>
            </a:r>
            <a:endParaRPr lang="en-US" b="0" dirty="0">
              <a:solidFill>
                <a:srgbClr val="444444"/>
              </a:solidFill>
            </a:endParaRPr>
          </a:p>
          <a:p>
            <a:endParaRPr lang="en-US" b="0" dirty="0">
              <a:solidFill>
                <a:srgbClr val="444444"/>
              </a:solidFill>
            </a:endParaRPr>
          </a:p>
          <a:p>
            <a:r>
              <a:rPr lang="en-US" b="0" dirty="0"/>
              <a:t>The embargoed release of accountability data to districts will occur Mid-to-Late </a:t>
            </a:r>
            <a:r>
              <a:rPr lang="en-US" dirty="0"/>
              <a:t>October</a:t>
            </a:r>
            <a:r>
              <a:rPr lang="en-US" b="0" dirty="0"/>
              <a:t>, which means DACs and selected district staff will have access to the data before it becomes public.</a:t>
            </a:r>
            <a:endParaRPr lang="en-US" b="0" dirty="0">
              <a:solidFill>
                <a:srgbClr val="444444"/>
              </a:solidFill>
            </a:endParaRPr>
          </a:p>
          <a:p>
            <a:endParaRPr lang="en-US" b="0" dirty="0">
              <a:solidFill>
                <a:srgbClr val="444444"/>
              </a:solidFill>
            </a:endParaRPr>
          </a:p>
          <a:p>
            <a:r>
              <a:rPr lang="en-US" b="0" dirty="0"/>
              <a:t>Additionally, in mid-to-late </a:t>
            </a:r>
            <a:r>
              <a:rPr lang="en-US" dirty="0"/>
              <a:t>October</a:t>
            </a:r>
            <a:r>
              <a:rPr lang="en-US" b="0" dirty="0"/>
              <a:t>,</a:t>
            </a:r>
            <a:r>
              <a:rPr lang="en-US" dirty="0"/>
              <a:t> the</a:t>
            </a:r>
            <a:r>
              <a:rPr lang="en-US" b="0" dirty="0"/>
              <a:t> data will be available publicly </a:t>
            </a:r>
            <a:r>
              <a:rPr lang="en-US" dirty="0"/>
              <a:t>for school and district staff.</a:t>
            </a:r>
            <a:endParaRPr lang="en-US" b="0" dirty="0">
              <a:solidFill>
                <a:srgbClr val="444444"/>
              </a:solidFill>
            </a:endParaRPr>
          </a:p>
          <a:p>
            <a:endParaRPr lang="en-US" b="0" dirty="0">
              <a:solidFill>
                <a:srgbClr val="444444"/>
              </a:solidFill>
            </a:endParaRPr>
          </a:p>
          <a:p>
            <a:r>
              <a:rPr lang="en-US" b="0" dirty="0"/>
              <a:t>Finally, immediately following the public release, the 10-day regulatory data review period. This is the final opportunity for DACs </a:t>
            </a:r>
            <a:r>
              <a:rPr lang="en-US" dirty="0"/>
              <a:t>and BACs </a:t>
            </a:r>
            <a:r>
              <a:rPr lang="en-US" b="0" dirty="0"/>
              <a:t>to submit new tickets </a:t>
            </a:r>
            <a:r>
              <a:rPr lang="en-US" dirty="0"/>
              <a:t>and make changes to individual student demographics, mark accommodations for IEP and PSP, file any nonparticipation or 100-day entity changes.</a:t>
            </a:r>
            <a:endParaRPr lang="en-US" b="0" dirty="0">
              <a:solidFill>
                <a:srgbClr val="000000"/>
              </a:solidFill>
              <a:ea typeface="Calibri"/>
              <a:cs typeface="Calibri"/>
            </a:endParaRPr>
          </a:p>
          <a:p>
            <a:endParaRPr lang="en-US" b="0" dirty="0">
              <a:solidFill>
                <a:srgbClr val="444444"/>
              </a:solidFill>
            </a:endParaRPr>
          </a:p>
          <a:p>
            <a:endParaRPr lang="en-US" b="0" dirty="0">
              <a:solidFill>
                <a:srgbClr val="444444"/>
              </a:solidFill>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CF61560-D506-4BEE-8D46-B8FCEDFF9FE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584456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041B365-D8D5-4ED3-A31E-D03B3F7A9AA2}" type="slidenum">
              <a:rPr lang="en-US" smtClean="0"/>
              <a:t>10</a:t>
            </a:fld>
            <a:endParaRPr lang="en-US"/>
          </a:p>
        </p:txBody>
      </p:sp>
    </p:spTree>
    <p:extLst>
      <p:ext uri="{BB962C8B-B14F-4D97-AF65-F5344CB8AC3E}">
        <p14:creationId xmlns:p14="http://schemas.microsoft.com/office/powerpoint/2010/main" val="1048063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1E2BC98-6EA0-4EE7-A97F-558F26662BCA}" type="slidenum">
              <a:rPr lang="en-US" smtClean="0">
                <a:solidFill>
                  <a:prstClr val="black"/>
                </a:solidFill>
              </a:rPr>
              <a:pPr/>
              <a:t>12</a:t>
            </a:fld>
            <a:endParaRPr lang="en-US">
              <a:solidFill>
                <a:prstClr val="black"/>
              </a:solidFill>
            </a:endParaRPr>
          </a:p>
        </p:txBody>
      </p:sp>
    </p:spTree>
    <p:extLst>
      <p:ext uri="{BB962C8B-B14F-4D97-AF65-F5344CB8AC3E}">
        <p14:creationId xmlns:p14="http://schemas.microsoft.com/office/powerpoint/2010/main" val="28374508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1E2BC98-6EA0-4EE7-A97F-558F26662BCA}" type="slidenum">
              <a:rPr lang="en-US" smtClean="0">
                <a:solidFill>
                  <a:prstClr val="black"/>
                </a:solidFill>
              </a:rPr>
              <a:pPr/>
              <a:t>13</a:t>
            </a:fld>
            <a:endParaRPr lang="en-US">
              <a:solidFill>
                <a:prstClr val="black"/>
              </a:solidFill>
            </a:endParaRPr>
          </a:p>
        </p:txBody>
      </p:sp>
    </p:spTree>
    <p:extLst>
      <p:ext uri="{BB962C8B-B14F-4D97-AF65-F5344CB8AC3E}">
        <p14:creationId xmlns:p14="http://schemas.microsoft.com/office/powerpoint/2010/main" val="30024491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1E2BC98-6EA0-4EE7-A97F-558F26662BCA}" type="slidenum">
              <a:rPr lang="en-US" smtClean="0">
                <a:solidFill>
                  <a:prstClr val="black"/>
                </a:solidFill>
              </a:rPr>
              <a:pPr/>
              <a:t>14</a:t>
            </a:fld>
            <a:endParaRPr lang="en-US">
              <a:solidFill>
                <a:prstClr val="black"/>
              </a:solidFill>
            </a:endParaRPr>
          </a:p>
        </p:txBody>
      </p:sp>
    </p:spTree>
    <p:extLst>
      <p:ext uri="{BB962C8B-B14F-4D97-AF65-F5344CB8AC3E}">
        <p14:creationId xmlns:p14="http://schemas.microsoft.com/office/powerpoint/2010/main" val="245718294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308569-7959-0241-9BB6-EB4CB1A4E314}"/>
              </a:ext>
            </a:extLst>
          </p:cNvPr>
          <p:cNvSpPr>
            <a:spLocks noGrp="1"/>
          </p:cNvSpPr>
          <p:nvPr>
            <p:ph type="ctrTitle"/>
          </p:nvPr>
        </p:nvSpPr>
        <p:spPr>
          <a:xfrm>
            <a:off x="2306595" y="1206200"/>
            <a:ext cx="9144000" cy="2387600"/>
          </a:xfrm>
        </p:spPr>
        <p:txBody>
          <a:bodyPr anchor="b">
            <a:normAutofit/>
          </a:bodyPr>
          <a:lstStyle>
            <a:lvl1pPr algn="r">
              <a:defRPr sz="4800">
                <a:solidFill>
                  <a:srgbClr val="102649"/>
                </a:solidFill>
              </a:defRPr>
            </a:lvl1pPr>
          </a:lstStyle>
          <a:p>
            <a:r>
              <a:rPr lang="en-US"/>
              <a:t>Click to edit Master title style</a:t>
            </a:r>
          </a:p>
        </p:txBody>
      </p:sp>
      <p:sp>
        <p:nvSpPr>
          <p:cNvPr id="3" name="Subtitle 2">
            <a:extLst>
              <a:ext uri="{FF2B5EF4-FFF2-40B4-BE49-F238E27FC236}">
                <a16:creationId xmlns:a16="http://schemas.microsoft.com/office/drawing/2014/main" id="{D0C0594C-E6C1-9547-AD0F-AB6967F2DD52}"/>
              </a:ext>
            </a:extLst>
          </p:cNvPr>
          <p:cNvSpPr>
            <a:spLocks noGrp="1"/>
          </p:cNvSpPr>
          <p:nvPr>
            <p:ph type="subTitle" idx="1"/>
          </p:nvPr>
        </p:nvSpPr>
        <p:spPr>
          <a:xfrm>
            <a:off x="2306595" y="3593800"/>
            <a:ext cx="9144000" cy="1655762"/>
          </a:xfrm>
        </p:spPr>
        <p:txBody>
          <a:bodyPr/>
          <a:lstStyle>
            <a:lvl1pPr marL="0" indent="0" algn="r">
              <a:buNone/>
              <a:defRPr sz="2400">
                <a:solidFill>
                  <a:srgbClr val="00778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39823621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B55A3-9192-AA4B-A28B-F665D0BBD9A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03CF848-C4FD-8E4B-B94D-2FC841DBA2E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6930E4B-79F6-0A4D-9360-91B7A9F1433A}"/>
              </a:ext>
            </a:extLst>
          </p:cNvPr>
          <p:cNvSpPr>
            <a:spLocks noGrp="1"/>
          </p:cNvSpPr>
          <p:nvPr>
            <p:ph type="dt" sz="half" idx="10"/>
          </p:nvPr>
        </p:nvSpPr>
        <p:spPr/>
        <p:txBody>
          <a:bodyPr/>
          <a:lstStyle/>
          <a:p>
            <a:fld id="{FA9657EA-E43D-40F9-A42E-99170E2D214D}" type="datetime1">
              <a:rPr lang="en-US" smtClean="0"/>
              <a:t>8/5/2026</a:t>
            </a:fld>
            <a:endParaRPr lang="en-US"/>
          </a:p>
        </p:txBody>
      </p:sp>
      <p:sp>
        <p:nvSpPr>
          <p:cNvPr id="5" name="Footer Placeholder 4">
            <a:extLst>
              <a:ext uri="{FF2B5EF4-FFF2-40B4-BE49-F238E27FC236}">
                <a16:creationId xmlns:a16="http://schemas.microsoft.com/office/drawing/2014/main" id="{A3F54B59-D8EC-434F-A166-20C80AE0AC7C}"/>
              </a:ext>
            </a:extLst>
          </p:cNvPr>
          <p:cNvSpPr>
            <a:spLocks noGrp="1"/>
          </p:cNvSpPr>
          <p:nvPr>
            <p:ph type="ftr" sz="quarter" idx="11"/>
          </p:nvPr>
        </p:nvSpPr>
        <p:spPr/>
        <p:txBody>
          <a:bodyPr/>
          <a:lstStyle/>
          <a:p>
            <a:r>
              <a:rPr lang="en-US"/>
              <a:t>KDE_SCAAC_09202022</a:t>
            </a:r>
          </a:p>
        </p:txBody>
      </p:sp>
    </p:spTree>
    <p:extLst>
      <p:ext uri="{BB962C8B-B14F-4D97-AF65-F5344CB8AC3E}">
        <p14:creationId xmlns:p14="http://schemas.microsoft.com/office/powerpoint/2010/main" val="11672675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92AF73-9A4E-D146-900B-0DCB6902448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068D449-E993-6C44-BBED-F872FBC174C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3DE4AF1-AF32-5744-9E56-22A24F35B1D1}"/>
              </a:ext>
            </a:extLst>
          </p:cNvPr>
          <p:cNvSpPr>
            <a:spLocks noGrp="1"/>
          </p:cNvSpPr>
          <p:nvPr>
            <p:ph type="dt" sz="half" idx="10"/>
          </p:nvPr>
        </p:nvSpPr>
        <p:spPr/>
        <p:txBody>
          <a:bodyPr/>
          <a:lstStyle>
            <a:lvl1pPr>
              <a:defRPr>
                <a:solidFill>
                  <a:srgbClr val="102649"/>
                </a:solidFill>
              </a:defRPr>
            </a:lvl1pPr>
          </a:lstStyle>
          <a:p>
            <a:fld id="{0830CBBB-8CBA-4739-8685-193F999D418A}" type="datetime1">
              <a:rPr lang="en-US" smtClean="0"/>
              <a:t>8/5/2026</a:t>
            </a:fld>
            <a:endParaRPr lang="en-US"/>
          </a:p>
        </p:txBody>
      </p:sp>
      <p:sp>
        <p:nvSpPr>
          <p:cNvPr id="5" name="Footer Placeholder 4">
            <a:extLst>
              <a:ext uri="{FF2B5EF4-FFF2-40B4-BE49-F238E27FC236}">
                <a16:creationId xmlns:a16="http://schemas.microsoft.com/office/drawing/2014/main" id="{A39392A0-E4A1-8D48-AC5B-1687A954FC93}"/>
              </a:ext>
            </a:extLst>
          </p:cNvPr>
          <p:cNvSpPr>
            <a:spLocks noGrp="1"/>
          </p:cNvSpPr>
          <p:nvPr>
            <p:ph type="ftr" sz="quarter" idx="11"/>
          </p:nvPr>
        </p:nvSpPr>
        <p:spPr>
          <a:xfrm>
            <a:off x="4038600" y="6356350"/>
            <a:ext cx="4078266" cy="365125"/>
          </a:xfrm>
        </p:spPr>
        <p:txBody>
          <a:bodyPr/>
          <a:lstStyle>
            <a:lvl1pPr>
              <a:defRPr>
                <a:solidFill>
                  <a:srgbClr val="102649"/>
                </a:solidFill>
              </a:defRPr>
            </a:lvl1pPr>
          </a:lstStyle>
          <a:p>
            <a:r>
              <a:rPr lang="en-US"/>
              <a:t>KDE_SCAAC_09202022</a:t>
            </a:r>
          </a:p>
        </p:txBody>
      </p:sp>
      <p:sp>
        <p:nvSpPr>
          <p:cNvPr id="6" name="Slide Number Placeholder 5">
            <a:extLst>
              <a:ext uri="{FF2B5EF4-FFF2-40B4-BE49-F238E27FC236}">
                <a16:creationId xmlns:a16="http://schemas.microsoft.com/office/drawing/2014/main" id="{DC31426B-CAD7-A248-9D25-832FA2DA8EAC}"/>
              </a:ext>
            </a:extLst>
          </p:cNvPr>
          <p:cNvSpPr>
            <a:spLocks noGrp="1"/>
          </p:cNvSpPr>
          <p:nvPr>
            <p:ph type="sldNum" sz="quarter" idx="12"/>
          </p:nvPr>
        </p:nvSpPr>
        <p:spPr>
          <a:xfrm>
            <a:off x="8610600" y="6356350"/>
            <a:ext cx="2743200" cy="365125"/>
          </a:xfrm>
          <a:prstGeom prst="rect">
            <a:avLst/>
          </a:prstGeom>
        </p:spPr>
        <p:txBody>
          <a:bodyPr/>
          <a:lstStyle>
            <a:lvl1pPr>
              <a:defRPr>
                <a:solidFill>
                  <a:srgbClr val="102649"/>
                </a:solidFill>
              </a:defRPr>
            </a:lvl1pPr>
          </a:lstStyle>
          <a:p>
            <a:fld id="{01152AFA-7C55-604E-8665-049907417E35}" type="slidenum">
              <a:rPr lang="en-US" smtClean="0"/>
              <a:pPr/>
              <a:t>‹#›</a:t>
            </a:fld>
            <a:endParaRPr lang="en-US"/>
          </a:p>
        </p:txBody>
      </p:sp>
    </p:spTree>
    <p:extLst>
      <p:ext uri="{BB962C8B-B14F-4D97-AF65-F5344CB8AC3E}">
        <p14:creationId xmlns:p14="http://schemas.microsoft.com/office/powerpoint/2010/main" val="35992901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7129AE-3E3D-8D40-9357-256A736AB1A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5F97DC4-37E3-C541-8F1C-EC9F203D4EB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218A85B-13CF-DC4C-9B51-8C0EC075743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D8DDCC5-4054-D648-9589-53E6D120B71D}"/>
              </a:ext>
            </a:extLst>
          </p:cNvPr>
          <p:cNvSpPr>
            <a:spLocks noGrp="1"/>
          </p:cNvSpPr>
          <p:nvPr>
            <p:ph type="dt" sz="half" idx="10"/>
          </p:nvPr>
        </p:nvSpPr>
        <p:spPr/>
        <p:txBody>
          <a:bodyPr/>
          <a:lstStyle/>
          <a:p>
            <a:fld id="{77F8BC9A-21D9-4BD9-AA9F-5DDAF86BB87E}" type="datetime1">
              <a:rPr lang="en-US" smtClean="0"/>
              <a:t>8/5/2026</a:t>
            </a:fld>
            <a:endParaRPr lang="en-US"/>
          </a:p>
        </p:txBody>
      </p:sp>
      <p:sp>
        <p:nvSpPr>
          <p:cNvPr id="6" name="Footer Placeholder 5">
            <a:extLst>
              <a:ext uri="{FF2B5EF4-FFF2-40B4-BE49-F238E27FC236}">
                <a16:creationId xmlns:a16="http://schemas.microsoft.com/office/drawing/2014/main" id="{23010285-C8F1-CC49-B417-CA5C71B95526}"/>
              </a:ext>
            </a:extLst>
          </p:cNvPr>
          <p:cNvSpPr>
            <a:spLocks noGrp="1"/>
          </p:cNvSpPr>
          <p:nvPr>
            <p:ph type="ftr" sz="quarter" idx="11"/>
          </p:nvPr>
        </p:nvSpPr>
        <p:spPr/>
        <p:txBody>
          <a:bodyPr/>
          <a:lstStyle/>
          <a:p>
            <a:r>
              <a:rPr lang="en-US"/>
              <a:t>KDE_SCAAC_09202022</a:t>
            </a:r>
          </a:p>
        </p:txBody>
      </p:sp>
    </p:spTree>
    <p:extLst>
      <p:ext uri="{BB962C8B-B14F-4D97-AF65-F5344CB8AC3E}">
        <p14:creationId xmlns:p14="http://schemas.microsoft.com/office/powerpoint/2010/main" val="22865397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0DC529-84D4-2947-8D87-A9FE98A465C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81BF79D-E057-CE44-9D97-934038F0850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757DC18-B0E2-5D48-BC36-CA6CE055489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D6779E1-2F41-084E-B78A-9475EADB33E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8E98414-52E5-4E4B-BD61-22E50040F5E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2A177FD-8970-6E49-AE3A-3E99004152A2}"/>
              </a:ext>
            </a:extLst>
          </p:cNvPr>
          <p:cNvSpPr>
            <a:spLocks noGrp="1"/>
          </p:cNvSpPr>
          <p:nvPr>
            <p:ph type="dt" sz="half" idx="10"/>
          </p:nvPr>
        </p:nvSpPr>
        <p:spPr/>
        <p:txBody>
          <a:bodyPr/>
          <a:lstStyle/>
          <a:p>
            <a:fld id="{B06012DE-78C0-46D5-BA51-956F50249ED3}" type="datetime1">
              <a:rPr lang="en-US" smtClean="0"/>
              <a:t>8/5/2026</a:t>
            </a:fld>
            <a:endParaRPr lang="en-US"/>
          </a:p>
        </p:txBody>
      </p:sp>
      <p:sp>
        <p:nvSpPr>
          <p:cNvPr id="8" name="Footer Placeholder 7">
            <a:extLst>
              <a:ext uri="{FF2B5EF4-FFF2-40B4-BE49-F238E27FC236}">
                <a16:creationId xmlns:a16="http://schemas.microsoft.com/office/drawing/2014/main" id="{69B81514-1649-6142-AC73-F89804C2EA4E}"/>
              </a:ext>
            </a:extLst>
          </p:cNvPr>
          <p:cNvSpPr>
            <a:spLocks noGrp="1"/>
          </p:cNvSpPr>
          <p:nvPr>
            <p:ph type="ftr" sz="quarter" idx="11"/>
          </p:nvPr>
        </p:nvSpPr>
        <p:spPr/>
        <p:txBody>
          <a:bodyPr/>
          <a:lstStyle/>
          <a:p>
            <a:r>
              <a:rPr lang="en-US"/>
              <a:t>KDE_SCAAC_09202022</a:t>
            </a:r>
          </a:p>
        </p:txBody>
      </p:sp>
    </p:spTree>
    <p:extLst>
      <p:ext uri="{BB962C8B-B14F-4D97-AF65-F5344CB8AC3E}">
        <p14:creationId xmlns:p14="http://schemas.microsoft.com/office/powerpoint/2010/main" val="29473215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B95664-CBD9-5B44-AF8D-232A4D4E3EF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7453A43-613C-1740-9F57-1DA02F78D8E7}"/>
              </a:ext>
            </a:extLst>
          </p:cNvPr>
          <p:cNvSpPr>
            <a:spLocks noGrp="1"/>
          </p:cNvSpPr>
          <p:nvPr>
            <p:ph type="dt" sz="half" idx="10"/>
          </p:nvPr>
        </p:nvSpPr>
        <p:spPr/>
        <p:txBody>
          <a:bodyPr/>
          <a:lstStyle>
            <a:lvl1pPr>
              <a:defRPr>
                <a:solidFill>
                  <a:srgbClr val="102649"/>
                </a:solidFill>
              </a:defRPr>
            </a:lvl1pPr>
          </a:lstStyle>
          <a:p>
            <a:fld id="{5DA683D7-4E04-4A9C-812A-EAC3D68D5ADE}" type="datetime1">
              <a:rPr lang="en-US" smtClean="0"/>
              <a:t>8/5/2026</a:t>
            </a:fld>
            <a:endParaRPr lang="en-US"/>
          </a:p>
        </p:txBody>
      </p:sp>
      <p:sp>
        <p:nvSpPr>
          <p:cNvPr id="4" name="Footer Placeholder 3">
            <a:extLst>
              <a:ext uri="{FF2B5EF4-FFF2-40B4-BE49-F238E27FC236}">
                <a16:creationId xmlns:a16="http://schemas.microsoft.com/office/drawing/2014/main" id="{E5737E07-BDE7-EE4F-A7D2-BCC968B7D3B9}"/>
              </a:ext>
            </a:extLst>
          </p:cNvPr>
          <p:cNvSpPr>
            <a:spLocks noGrp="1"/>
          </p:cNvSpPr>
          <p:nvPr>
            <p:ph type="ftr" sz="quarter" idx="11"/>
          </p:nvPr>
        </p:nvSpPr>
        <p:spPr/>
        <p:txBody>
          <a:bodyPr/>
          <a:lstStyle>
            <a:lvl1pPr>
              <a:defRPr>
                <a:solidFill>
                  <a:srgbClr val="102649"/>
                </a:solidFill>
              </a:defRPr>
            </a:lvl1pPr>
          </a:lstStyle>
          <a:p>
            <a:r>
              <a:rPr lang="en-US"/>
              <a:t>KDE_SCAAC_09202022</a:t>
            </a:r>
          </a:p>
        </p:txBody>
      </p:sp>
    </p:spTree>
    <p:extLst>
      <p:ext uri="{BB962C8B-B14F-4D97-AF65-F5344CB8AC3E}">
        <p14:creationId xmlns:p14="http://schemas.microsoft.com/office/powerpoint/2010/main" val="25005436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9CEA650-939E-F048-B947-6D573735B252}"/>
              </a:ext>
            </a:extLst>
          </p:cNvPr>
          <p:cNvSpPr>
            <a:spLocks noGrp="1"/>
          </p:cNvSpPr>
          <p:nvPr>
            <p:ph type="dt" sz="half" idx="10"/>
          </p:nvPr>
        </p:nvSpPr>
        <p:spPr/>
        <p:txBody>
          <a:bodyPr/>
          <a:lstStyle>
            <a:lvl1pPr>
              <a:defRPr>
                <a:solidFill>
                  <a:srgbClr val="102649"/>
                </a:solidFill>
              </a:defRPr>
            </a:lvl1pPr>
          </a:lstStyle>
          <a:p>
            <a:fld id="{6D2E4D5C-5B60-4D4E-AEA7-A53CD075AFD7}" type="datetime1">
              <a:rPr lang="en-US" smtClean="0"/>
              <a:t>8/5/2026</a:t>
            </a:fld>
            <a:endParaRPr lang="en-US"/>
          </a:p>
        </p:txBody>
      </p:sp>
      <p:sp>
        <p:nvSpPr>
          <p:cNvPr id="3" name="Footer Placeholder 2">
            <a:extLst>
              <a:ext uri="{FF2B5EF4-FFF2-40B4-BE49-F238E27FC236}">
                <a16:creationId xmlns:a16="http://schemas.microsoft.com/office/drawing/2014/main" id="{2363B547-38B5-CE45-9D41-AB9885E10534}"/>
              </a:ext>
            </a:extLst>
          </p:cNvPr>
          <p:cNvSpPr>
            <a:spLocks noGrp="1"/>
          </p:cNvSpPr>
          <p:nvPr>
            <p:ph type="ftr" sz="quarter" idx="11"/>
          </p:nvPr>
        </p:nvSpPr>
        <p:spPr/>
        <p:txBody>
          <a:bodyPr/>
          <a:lstStyle>
            <a:lvl1pPr>
              <a:defRPr>
                <a:solidFill>
                  <a:srgbClr val="102649"/>
                </a:solidFill>
              </a:defRPr>
            </a:lvl1pPr>
          </a:lstStyle>
          <a:p>
            <a:r>
              <a:rPr lang="en-US"/>
              <a:t>KDE_SCAAC_09202022</a:t>
            </a:r>
          </a:p>
        </p:txBody>
      </p:sp>
    </p:spTree>
    <p:extLst>
      <p:ext uri="{BB962C8B-B14F-4D97-AF65-F5344CB8AC3E}">
        <p14:creationId xmlns:p14="http://schemas.microsoft.com/office/powerpoint/2010/main" val="19706068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1747C7-D880-DF47-A5AB-551081E93EB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6CD60D4-B40E-F34D-80B5-1FB5C01929C3}"/>
              </a:ext>
            </a:extLst>
          </p:cNvPr>
          <p:cNvSpPr>
            <a:spLocks noGrp="1"/>
          </p:cNvSpPr>
          <p:nvPr>
            <p:ph idx="1"/>
          </p:nvPr>
        </p:nvSpPr>
        <p:spPr>
          <a:xfrm>
            <a:off x="5183188" y="1891430"/>
            <a:ext cx="6172200" cy="396962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06E9781-5FD6-404C-9615-4A709D30119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85DCDF3-E889-1748-B70C-A614B28DB8A1}"/>
              </a:ext>
            </a:extLst>
          </p:cNvPr>
          <p:cNvSpPr>
            <a:spLocks noGrp="1"/>
          </p:cNvSpPr>
          <p:nvPr>
            <p:ph type="dt" sz="half" idx="10"/>
          </p:nvPr>
        </p:nvSpPr>
        <p:spPr/>
        <p:txBody>
          <a:bodyPr/>
          <a:lstStyle>
            <a:lvl1pPr>
              <a:defRPr>
                <a:solidFill>
                  <a:srgbClr val="102649"/>
                </a:solidFill>
              </a:defRPr>
            </a:lvl1pPr>
          </a:lstStyle>
          <a:p>
            <a:fld id="{4518530A-FA54-4341-8A0F-8B2AE4FD0C87}" type="datetime1">
              <a:rPr lang="en-US" smtClean="0"/>
              <a:t>8/5/2026</a:t>
            </a:fld>
            <a:endParaRPr lang="en-US"/>
          </a:p>
        </p:txBody>
      </p:sp>
      <p:sp>
        <p:nvSpPr>
          <p:cNvPr id="6" name="Footer Placeholder 5">
            <a:extLst>
              <a:ext uri="{FF2B5EF4-FFF2-40B4-BE49-F238E27FC236}">
                <a16:creationId xmlns:a16="http://schemas.microsoft.com/office/drawing/2014/main" id="{B023D8E5-FB74-B545-B35C-110FA0DCFD66}"/>
              </a:ext>
            </a:extLst>
          </p:cNvPr>
          <p:cNvSpPr>
            <a:spLocks noGrp="1"/>
          </p:cNvSpPr>
          <p:nvPr>
            <p:ph type="ftr" sz="quarter" idx="11"/>
          </p:nvPr>
        </p:nvSpPr>
        <p:spPr>
          <a:xfrm>
            <a:off x="4038600" y="6356350"/>
            <a:ext cx="4040688" cy="365125"/>
          </a:xfrm>
        </p:spPr>
        <p:txBody>
          <a:bodyPr/>
          <a:lstStyle>
            <a:lvl1pPr>
              <a:defRPr>
                <a:solidFill>
                  <a:srgbClr val="102649"/>
                </a:solidFill>
              </a:defRPr>
            </a:lvl1pPr>
          </a:lstStyle>
          <a:p>
            <a:r>
              <a:rPr lang="en-US"/>
              <a:t>KDE_SCAAC_09202022</a:t>
            </a:r>
          </a:p>
        </p:txBody>
      </p:sp>
      <p:sp>
        <p:nvSpPr>
          <p:cNvPr id="7" name="Slide Number Placeholder 6">
            <a:extLst>
              <a:ext uri="{FF2B5EF4-FFF2-40B4-BE49-F238E27FC236}">
                <a16:creationId xmlns:a16="http://schemas.microsoft.com/office/drawing/2014/main" id="{2BAA720A-FAFC-0B47-B836-6026134BEC69}"/>
              </a:ext>
            </a:extLst>
          </p:cNvPr>
          <p:cNvSpPr>
            <a:spLocks noGrp="1"/>
          </p:cNvSpPr>
          <p:nvPr>
            <p:ph type="sldNum" sz="quarter" idx="12"/>
          </p:nvPr>
        </p:nvSpPr>
        <p:spPr>
          <a:xfrm>
            <a:off x="8610600" y="6356350"/>
            <a:ext cx="2743200" cy="365125"/>
          </a:xfrm>
          <a:prstGeom prst="rect">
            <a:avLst/>
          </a:prstGeom>
        </p:spPr>
        <p:txBody>
          <a:bodyPr/>
          <a:lstStyle>
            <a:lvl1pPr>
              <a:defRPr>
                <a:solidFill>
                  <a:srgbClr val="102649"/>
                </a:solidFill>
              </a:defRPr>
            </a:lvl1pPr>
          </a:lstStyle>
          <a:p>
            <a:fld id="{01152AFA-7C55-604E-8665-049907417E35}" type="slidenum">
              <a:rPr lang="en-US" smtClean="0"/>
              <a:pPr/>
              <a:t>‹#›</a:t>
            </a:fld>
            <a:endParaRPr lang="en-US"/>
          </a:p>
        </p:txBody>
      </p:sp>
    </p:spTree>
    <p:extLst>
      <p:ext uri="{BB962C8B-B14F-4D97-AF65-F5344CB8AC3E}">
        <p14:creationId xmlns:p14="http://schemas.microsoft.com/office/powerpoint/2010/main" val="145529442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09EA58-8F14-9847-A5CC-481304CAC33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3780811-8AD9-384B-AAE6-7D7355D8347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025E1C3A-9866-3A4D-B8F8-421BAC5017E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6E9B453-B7EA-F54F-99BE-092E9693BC03}"/>
              </a:ext>
            </a:extLst>
          </p:cNvPr>
          <p:cNvSpPr>
            <a:spLocks noGrp="1"/>
          </p:cNvSpPr>
          <p:nvPr>
            <p:ph type="dt" sz="half" idx="10"/>
          </p:nvPr>
        </p:nvSpPr>
        <p:spPr/>
        <p:txBody>
          <a:bodyPr/>
          <a:lstStyle/>
          <a:p>
            <a:fld id="{9E1781F9-4009-4802-843E-E9B5F381325B}" type="datetime1">
              <a:rPr lang="en-US" smtClean="0"/>
              <a:t>8/5/2026</a:t>
            </a:fld>
            <a:endParaRPr lang="en-US"/>
          </a:p>
        </p:txBody>
      </p:sp>
      <p:sp>
        <p:nvSpPr>
          <p:cNvPr id="6" name="Footer Placeholder 5">
            <a:extLst>
              <a:ext uri="{FF2B5EF4-FFF2-40B4-BE49-F238E27FC236}">
                <a16:creationId xmlns:a16="http://schemas.microsoft.com/office/drawing/2014/main" id="{B2BAE837-F714-D749-8672-F5ACD89ABDA3}"/>
              </a:ext>
            </a:extLst>
          </p:cNvPr>
          <p:cNvSpPr>
            <a:spLocks noGrp="1"/>
          </p:cNvSpPr>
          <p:nvPr>
            <p:ph type="ftr" sz="quarter" idx="11"/>
          </p:nvPr>
        </p:nvSpPr>
        <p:spPr/>
        <p:txBody>
          <a:bodyPr/>
          <a:lstStyle/>
          <a:p>
            <a:r>
              <a:rPr lang="en-US"/>
              <a:t>KDE_SCAAC_09202022</a:t>
            </a:r>
          </a:p>
        </p:txBody>
      </p:sp>
    </p:spTree>
    <p:extLst>
      <p:ext uri="{BB962C8B-B14F-4D97-AF65-F5344CB8AC3E}">
        <p14:creationId xmlns:p14="http://schemas.microsoft.com/office/powerpoint/2010/main" val="229611323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AD2CF2-02DF-EB40-9C30-F603922C43E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58DE25A-01D2-3842-897E-9F6C707073D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A52C0B9-4A3D-004D-A3C2-A486C0B21C4E}"/>
              </a:ext>
            </a:extLst>
          </p:cNvPr>
          <p:cNvSpPr>
            <a:spLocks noGrp="1"/>
          </p:cNvSpPr>
          <p:nvPr>
            <p:ph type="dt" sz="half" idx="10"/>
          </p:nvPr>
        </p:nvSpPr>
        <p:spPr/>
        <p:txBody>
          <a:bodyPr/>
          <a:lstStyle/>
          <a:p>
            <a:fld id="{E6861644-96A1-4F66-9E1E-9E448554B5EE}" type="datetime1">
              <a:rPr lang="en-US" smtClean="0"/>
              <a:t>8/5/2026</a:t>
            </a:fld>
            <a:endParaRPr lang="en-US"/>
          </a:p>
        </p:txBody>
      </p:sp>
      <p:sp>
        <p:nvSpPr>
          <p:cNvPr id="5" name="Footer Placeholder 4">
            <a:extLst>
              <a:ext uri="{FF2B5EF4-FFF2-40B4-BE49-F238E27FC236}">
                <a16:creationId xmlns:a16="http://schemas.microsoft.com/office/drawing/2014/main" id="{50D7C0FF-A49D-F241-8819-70F0A0CC272D}"/>
              </a:ext>
            </a:extLst>
          </p:cNvPr>
          <p:cNvSpPr>
            <a:spLocks noGrp="1"/>
          </p:cNvSpPr>
          <p:nvPr>
            <p:ph type="ftr" sz="quarter" idx="11"/>
          </p:nvPr>
        </p:nvSpPr>
        <p:spPr/>
        <p:txBody>
          <a:bodyPr/>
          <a:lstStyle/>
          <a:p>
            <a:r>
              <a:rPr lang="en-US"/>
              <a:t>KDE_SCAAC_09202022</a:t>
            </a:r>
          </a:p>
        </p:txBody>
      </p:sp>
    </p:spTree>
    <p:extLst>
      <p:ext uri="{BB962C8B-B14F-4D97-AF65-F5344CB8AC3E}">
        <p14:creationId xmlns:p14="http://schemas.microsoft.com/office/powerpoint/2010/main" val="15249547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A5D8CEE-7FBA-F449-BE55-F05E99DED94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1F7D7E5-BBC6-C94E-AF43-17FD8D82E17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B71A1BF-C169-454D-9CB3-0B7C89D9455C}"/>
              </a:ext>
            </a:extLst>
          </p:cNvPr>
          <p:cNvSpPr>
            <a:spLocks noGrp="1"/>
          </p:cNvSpPr>
          <p:nvPr>
            <p:ph type="dt" sz="half" idx="10"/>
          </p:nvPr>
        </p:nvSpPr>
        <p:spPr/>
        <p:txBody>
          <a:bodyPr/>
          <a:lstStyle/>
          <a:p>
            <a:fld id="{4BDB3CD2-0BC9-4499-920C-1D28338E1176}" type="datetime1">
              <a:rPr lang="en-US" smtClean="0"/>
              <a:t>8/5/2026</a:t>
            </a:fld>
            <a:endParaRPr lang="en-US"/>
          </a:p>
        </p:txBody>
      </p:sp>
      <p:sp>
        <p:nvSpPr>
          <p:cNvPr id="5" name="Footer Placeholder 4">
            <a:extLst>
              <a:ext uri="{FF2B5EF4-FFF2-40B4-BE49-F238E27FC236}">
                <a16:creationId xmlns:a16="http://schemas.microsoft.com/office/drawing/2014/main" id="{09E9A9C6-28A1-0644-81AA-16813709755C}"/>
              </a:ext>
            </a:extLst>
          </p:cNvPr>
          <p:cNvSpPr>
            <a:spLocks noGrp="1"/>
          </p:cNvSpPr>
          <p:nvPr>
            <p:ph type="ftr" sz="quarter" idx="11"/>
          </p:nvPr>
        </p:nvSpPr>
        <p:spPr/>
        <p:txBody>
          <a:bodyPr/>
          <a:lstStyle/>
          <a:p>
            <a:r>
              <a:rPr lang="en-US"/>
              <a:t>KDE_SCAAC_09202022</a:t>
            </a:r>
          </a:p>
        </p:txBody>
      </p:sp>
    </p:spTree>
    <p:extLst>
      <p:ext uri="{BB962C8B-B14F-4D97-AF65-F5344CB8AC3E}">
        <p14:creationId xmlns:p14="http://schemas.microsoft.com/office/powerpoint/2010/main" val="7327933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B55A3-9192-AA4B-A28B-F665D0BBD9A1}"/>
              </a:ext>
            </a:extLst>
          </p:cNvPr>
          <p:cNvSpPr>
            <a:spLocks noGrp="1"/>
          </p:cNvSpPr>
          <p:nvPr>
            <p:ph type="title"/>
          </p:nvPr>
        </p:nvSpPr>
        <p:spPr>
          <a:xfrm>
            <a:off x="0" y="-8238"/>
            <a:ext cx="10515600" cy="1126379"/>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603CF848-C4FD-8E4B-B94D-2FC841DBA2E0}"/>
              </a:ext>
            </a:extLst>
          </p:cNvPr>
          <p:cNvSpPr>
            <a:spLocks noGrp="1"/>
          </p:cNvSpPr>
          <p:nvPr>
            <p:ph idx="1"/>
          </p:nvPr>
        </p:nvSpPr>
        <p:spPr>
          <a:xfrm>
            <a:off x="836762" y="1690688"/>
            <a:ext cx="10515600" cy="409311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4667962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7D32FA69-F2CC-8E44-A069-E9A85C2CDD23}"/>
              </a:ext>
            </a:extLst>
          </p:cNvPr>
          <p:cNvSpPr>
            <a:spLocks noGrp="1"/>
          </p:cNvSpPr>
          <p:nvPr>
            <p:ph type="dt" sz="half" idx="10"/>
          </p:nvPr>
        </p:nvSpPr>
        <p:spPr/>
        <p:txBody>
          <a:bodyPr/>
          <a:lstStyle>
            <a:lvl1pPr>
              <a:defRPr>
                <a:solidFill>
                  <a:srgbClr val="102649"/>
                </a:solidFill>
              </a:defRPr>
            </a:lvl1pPr>
          </a:lstStyle>
          <a:p>
            <a:fld id="{CF5BD982-4E76-4FE1-905C-3DB0342AC70E}" type="datetime1">
              <a:rPr lang="en-US" smtClean="0"/>
              <a:t>8/5/2026</a:t>
            </a:fld>
            <a:endParaRPr lang="en-US"/>
          </a:p>
        </p:txBody>
      </p:sp>
      <p:sp>
        <p:nvSpPr>
          <p:cNvPr id="4" name="Footer Placeholder 3">
            <a:extLst>
              <a:ext uri="{FF2B5EF4-FFF2-40B4-BE49-F238E27FC236}">
                <a16:creationId xmlns:a16="http://schemas.microsoft.com/office/drawing/2014/main" id="{19E013E8-1B59-1947-97AA-780C14576EFC}"/>
              </a:ext>
            </a:extLst>
          </p:cNvPr>
          <p:cNvSpPr>
            <a:spLocks noGrp="1"/>
          </p:cNvSpPr>
          <p:nvPr>
            <p:ph type="ftr" sz="quarter" idx="11"/>
          </p:nvPr>
        </p:nvSpPr>
        <p:spPr/>
        <p:txBody>
          <a:bodyPr/>
          <a:lstStyle>
            <a:lvl1pPr>
              <a:defRPr>
                <a:solidFill>
                  <a:srgbClr val="102649"/>
                </a:solidFill>
              </a:defRPr>
            </a:lvl1pPr>
          </a:lstStyle>
          <a:p>
            <a:r>
              <a:rPr lang="en-US"/>
              <a:t>KDE_SCAAC_09202022</a:t>
            </a:r>
          </a:p>
        </p:txBody>
      </p:sp>
    </p:spTree>
    <p:extLst>
      <p:ext uri="{BB962C8B-B14F-4D97-AF65-F5344CB8AC3E}">
        <p14:creationId xmlns:p14="http://schemas.microsoft.com/office/powerpoint/2010/main" val="98543913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55786" y="257025"/>
            <a:ext cx="8596668" cy="1320800"/>
          </a:xfrm>
        </p:spPr>
        <p:txBody>
          <a:bodyPr/>
          <a:lstStyle/>
          <a:p>
            <a:r>
              <a:rPr lang="en-US"/>
              <a:t>Click to edit Master title style</a:t>
            </a:r>
          </a:p>
        </p:txBody>
      </p:sp>
      <p:sp>
        <p:nvSpPr>
          <p:cNvPr id="5" name="Text Placeholder 4"/>
          <p:cNvSpPr>
            <a:spLocks noGrp="1"/>
          </p:cNvSpPr>
          <p:nvPr>
            <p:ph type="body" sz="quarter" idx="13"/>
          </p:nvPr>
        </p:nvSpPr>
        <p:spPr>
          <a:xfrm>
            <a:off x="555786" y="1566878"/>
            <a:ext cx="9188715" cy="4091800"/>
          </a:xfrm>
        </p:spPr>
        <p:txBody>
          <a:bodyPr/>
          <a:lstStyle>
            <a:lvl5pPr marL="2057400" indent="-228600">
              <a:buFont typeface="Franklin Gothic Medium" panose="020B0603020102020204" pitchFamily="34" charset="0"/>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10403518" y="5476115"/>
            <a:ext cx="683339" cy="365125"/>
          </a:xfrm>
        </p:spPr>
        <p:txBody>
          <a:bodyPr/>
          <a:lstStyle>
            <a:lvl1pPr>
              <a:defRPr sz="1800">
                <a:solidFill>
                  <a:schemeClr val="tx1"/>
                </a:solidFill>
              </a:defRPr>
            </a:lvl1pPr>
          </a:lstStyle>
          <a:p>
            <a:fld id="{91BD7323-49BF-4C97-8773-5EC64C492009}" type="slidenum">
              <a:rPr lang="en-US" smtClean="0"/>
              <a:pPr/>
              <a:t>‹#›</a:t>
            </a:fld>
            <a:endParaRPr lang="en-US"/>
          </a:p>
        </p:txBody>
      </p:sp>
    </p:spTree>
    <p:extLst>
      <p:ext uri="{BB962C8B-B14F-4D97-AF65-F5344CB8AC3E}">
        <p14:creationId xmlns:p14="http://schemas.microsoft.com/office/powerpoint/2010/main" val="171101503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E8C20D-A7B4-A745-99FE-F5545C06A2BC}"/>
              </a:ext>
            </a:extLst>
          </p:cNvPr>
          <p:cNvSpPr>
            <a:spLocks noGrp="1"/>
          </p:cNvSpPr>
          <p:nvPr>
            <p:ph type="title"/>
          </p:nvPr>
        </p:nvSpPr>
        <p:spPr>
          <a:xfrm>
            <a:off x="838200" y="-1507218"/>
            <a:ext cx="10515600" cy="1325563"/>
          </a:xfrm>
        </p:spPr>
        <p:txBody>
          <a:bodyPr/>
          <a:lstStyle/>
          <a:p>
            <a:r>
              <a:rPr lang="en-US"/>
              <a:t>Click to edit Master title style</a:t>
            </a:r>
          </a:p>
        </p:txBody>
      </p:sp>
    </p:spTree>
    <p:extLst>
      <p:ext uri="{BB962C8B-B14F-4D97-AF65-F5344CB8AC3E}">
        <p14:creationId xmlns:p14="http://schemas.microsoft.com/office/powerpoint/2010/main" val="8414094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9375"/>
            <a:ext cx="8596668" cy="1189947"/>
          </a:xfrm>
        </p:spPr>
        <p:txBody>
          <a:bodyPr/>
          <a:lstStyle/>
          <a:p>
            <a:r>
              <a:rPr lang="en-US"/>
              <a:t>Click to edit Master title style</a:t>
            </a:r>
          </a:p>
        </p:txBody>
      </p:sp>
      <p:sp>
        <p:nvSpPr>
          <p:cNvPr id="5" name="Text Placeholder 4"/>
          <p:cNvSpPr>
            <a:spLocks noGrp="1"/>
          </p:cNvSpPr>
          <p:nvPr>
            <p:ph type="body" sz="quarter" idx="13"/>
          </p:nvPr>
        </p:nvSpPr>
        <p:spPr>
          <a:xfrm>
            <a:off x="565311" y="1383100"/>
            <a:ext cx="9188715" cy="4091800"/>
          </a:xfrm>
        </p:spPr>
        <p:txBody>
          <a:bodyPr/>
          <a:lstStyle>
            <a:lvl5pPr marL="2057400" indent="-228600">
              <a:buFont typeface="Franklin Gothic Medium" panose="020B0603020102020204" pitchFamily="34" charset="0"/>
              <a:buChar char="●"/>
              <a:defRPr/>
            </a:lvl5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15891632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92AF73-9A4E-D146-900B-0DCB69024481}"/>
              </a:ext>
            </a:extLst>
          </p:cNvPr>
          <p:cNvSpPr>
            <a:spLocks noGrp="1"/>
          </p:cNvSpPr>
          <p:nvPr>
            <p:ph type="title"/>
          </p:nvPr>
        </p:nvSpPr>
        <p:spPr>
          <a:xfrm>
            <a:off x="304629" y="1709739"/>
            <a:ext cx="10515600" cy="1939624"/>
          </a:xfrm>
        </p:spPr>
        <p:txBody>
          <a:bodyPr anchor="b">
            <a:normAutofit/>
          </a:bodyPr>
          <a:lstStyle>
            <a:lvl1pPr marL="0" indent="0">
              <a:defRPr sz="4800"/>
            </a:lvl1pPr>
          </a:lstStyle>
          <a:p>
            <a:r>
              <a:rPr lang="en-US"/>
              <a:t>Click to edit Master title style</a:t>
            </a:r>
          </a:p>
        </p:txBody>
      </p:sp>
      <p:sp>
        <p:nvSpPr>
          <p:cNvPr id="3" name="Text Placeholder 2">
            <a:extLst>
              <a:ext uri="{FF2B5EF4-FFF2-40B4-BE49-F238E27FC236}">
                <a16:creationId xmlns:a16="http://schemas.microsoft.com/office/drawing/2014/main" id="{1068D449-E993-6C44-BBED-F872FBC174CF}"/>
              </a:ext>
            </a:extLst>
          </p:cNvPr>
          <p:cNvSpPr>
            <a:spLocks noGrp="1"/>
          </p:cNvSpPr>
          <p:nvPr>
            <p:ph type="body" idx="1"/>
          </p:nvPr>
        </p:nvSpPr>
        <p:spPr>
          <a:xfrm>
            <a:off x="304629" y="36493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838872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7129AE-3E3D-8D40-9357-256A736AB1A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5F97DC4-37E3-C541-8F1C-EC9F203D4EB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218A85B-13CF-DC4C-9B51-8C0EC0757430}"/>
              </a:ext>
            </a:extLst>
          </p:cNvPr>
          <p:cNvSpPr>
            <a:spLocks noGrp="1"/>
          </p:cNvSpPr>
          <p:nvPr>
            <p:ph sz="half" idx="2"/>
          </p:nvPr>
        </p:nvSpPr>
        <p:spPr>
          <a:xfrm>
            <a:off x="6172200" y="1825625"/>
            <a:ext cx="5181600" cy="366965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821041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userDrawn="1">
  <p:cSld name="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489871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6586"/>
            <a:ext cx="8596668" cy="1159883"/>
          </a:xfrm>
        </p:spPr>
        <p:txBody>
          <a:bodyPr/>
          <a:lstStyle/>
          <a:p>
            <a:r>
              <a:rPr lang="en-US"/>
              <a:t>Click to edit Master title style</a:t>
            </a:r>
          </a:p>
        </p:txBody>
      </p:sp>
      <p:sp>
        <p:nvSpPr>
          <p:cNvPr id="5" name="Text Placeholder 4"/>
          <p:cNvSpPr>
            <a:spLocks noGrp="1"/>
          </p:cNvSpPr>
          <p:nvPr>
            <p:ph type="body" sz="quarter" idx="13"/>
          </p:nvPr>
        </p:nvSpPr>
        <p:spPr>
          <a:xfrm>
            <a:off x="942965" y="1356718"/>
            <a:ext cx="9188715" cy="4901324"/>
          </a:xfrm>
        </p:spPr>
        <p:txBody>
          <a:bodyPr/>
          <a:lstStyle>
            <a:lvl5pPr marL="2057400" indent="-228600">
              <a:buFont typeface="Franklin Gothic Medium" panose="020B0603020102020204" pitchFamily="34" charset="0"/>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463901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E8C20D-A7B4-A745-99FE-F5545C06A2BC}"/>
              </a:ext>
            </a:extLst>
          </p:cNvPr>
          <p:cNvSpPr>
            <a:spLocks noGrp="1"/>
          </p:cNvSpPr>
          <p:nvPr>
            <p:ph type="title"/>
          </p:nvPr>
        </p:nvSpPr>
        <p:spPr>
          <a:xfrm>
            <a:off x="0" y="0"/>
            <a:ext cx="10515600" cy="1325563"/>
          </a:xfrm>
        </p:spPr>
        <p:txBody>
          <a:bodyPr/>
          <a:lstStyle/>
          <a:p>
            <a:r>
              <a:rPr lang="en-US"/>
              <a:t>Click to edit Master title style</a:t>
            </a:r>
          </a:p>
        </p:txBody>
      </p:sp>
    </p:spTree>
    <p:extLst>
      <p:ext uri="{BB962C8B-B14F-4D97-AF65-F5344CB8AC3E}">
        <p14:creationId xmlns:p14="http://schemas.microsoft.com/office/powerpoint/2010/main" val="27505171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872676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308569-7959-0241-9BB6-EB4CB1A4E314}"/>
              </a:ext>
            </a:extLst>
          </p:cNvPr>
          <p:cNvSpPr>
            <a:spLocks noGrp="1"/>
          </p:cNvSpPr>
          <p:nvPr>
            <p:ph type="ctrTitle"/>
          </p:nvPr>
        </p:nvSpPr>
        <p:spPr>
          <a:xfrm>
            <a:off x="1524000" y="1122363"/>
            <a:ext cx="9144000" cy="2387600"/>
          </a:xfrm>
        </p:spPr>
        <p:txBody>
          <a:bodyPr anchor="b"/>
          <a:lstStyle>
            <a:lvl1pPr algn="ctr">
              <a:defRPr sz="6000">
                <a:solidFill>
                  <a:srgbClr val="102649"/>
                </a:solidFill>
              </a:defRPr>
            </a:lvl1pPr>
          </a:lstStyle>
          <a:p>
            <a:r>
              <a:rPr lang="en-US"/>
              <a:t>Click to edit Master title style</a:t>
            </a:r>
          </a:p>
        </p:txBody>
      </p:sp>
      <p:sp>
        <p:nvSpPr>
          <p:cNvPr id="3" name="Subtitle 2">
            <a:extLst>
              <a:ext uri="{FF2B5EF4-FFF2-40B4-BE49-F238E27FC236}">
                <a16:creationId xmlns:a16="http://schemas.microsoft.com/office/drawing/2014/main" id="{D0C0594C-E6C1-9547-AD0F-AB6967F2DD52}"/>
              </a:ext>
            </a:extLst>
          </p:cNvPr>
          <p:cNvSpPr>
            <a:spLocks noGrp="1"/>
          </p:cNvSpPr>
          <p:nvPr>
            <p:ph type="subTitle" idx="1"/>
          </p:nvPr>
        </p:nvSpPr>
        <p:spPr>
          <a:xfrm>
            <a:off x="1524000" y="3602038"/>
            <a:ext cx="9144000" cy="1655762"/>
          </a:xfrm>
        </p:spPr>
        <p:txBody>
          <a:bodyPr/>
          <a:lstStyle>
            <a:lvl1pPr marL="0" indent="0" algn="ctr">
              <a:buNone/>
              <a:defRPr sz="2400">
                <a:solidFill>
                  <a:srgbClr val="00778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9DA7D72-74A1-FB4F-ACD2-40B8F2296B3D}"/>
              </a:ext>
            </a:extLst>
          </p:cNvPr>
          <p:cNvSpPr>
            <a:spLocks noGrp="1"/>
          </p:cNvSpPr>
          <p:nvPr>
            <p:ph type="dt" sz="half" idx="10"/>
          </p:nvPr>
        </p:nvSpPr>
        <p:spPr/>
        <p:txBody>
          <a:bodyPr/>
          <a:lstStyle>
            <a:lvl1pPr>
              <a:defRPr>
                <a:solidFill>
                  <a:schemeClr val="bg1"/>
                </a:solidFill>
              </a:defRPr>
            </a:lvl1pPr>
          </a:lstStyle>
          <a:p>
            <a:fld id="{29062C2E-EF94-4C79-BF26-7C60A2D6DA85}" type="datetime1">
              <a:rPr lang="en-US" smtClean="0"/>
              <a:t>8/5/2026</a:t>
            </a:fld>
            <a:endParaRPr lang="en-US"/>
          </a:p>
        </p:txBody>
      </p:sp>
      <p:sp>
        <p:nvSpPr>
          <p:cNvPr id="5" name="Footer Placeholder 4">
            <a:extLst>
              <a:ext uri="{FF2B5EF4-FFF2-40B4-BE49-F238E27FC236}">
                <a16:creationId xmlns:a16="http://schemas.microsoft.com/office/drawing/2014/main" id="{1EC3B05B-48C7-544E-97E6-CC2AA1DB1D6D}"/>
              </a:ext>
            </a:extLst>
          </p:cNvPr>
          <p:cNvSpPr>
            <a:spLocks noGrp="1"/>
          </p:cNvSpPr>
          <p:nvPr>
            <p:ph type="ftr" sz="quarter" idx="11"/>
          </p:nvPr>
        </p:nvSpPr>
        <p:spPr/>
        <p:txBody>
          <a:bodyPr/>
          <a:lstStyle>
            <a:lvl1pPr>
              <a:defRPr>
                <a:solidFill>
                  <a:srgbClr val="007780"/>
                </a:solidFill>
              </a:defRPr>
            </a:lvl1pPr>
          </a:lstStyle>
          <a:p>
            <a:r>
              <a:rPr lang="en-US"/>
              <a:t>KDE_SCAAC_09202022</a:t>
            </a:r>
          </a:p>
        </p:txBody>
      </p:sp>
      <p:sp>
        <p:nvSpPr>
          <p:cNvPr id="6" name="Slide Number Placeholder 5">
            <a:extLst>
              <a:ext uri="{FF2B5EF4-FFF2-40B4-BE49-F238E27FC236}">
                <a16:creationId xmlns:a16="http://schemas.microsoft.com/office/drawing/2014/main" id="{C7E0090F-0F27-4242-854F-4BE100FF7E80}"/>
              </a:ext>
            </a:extLst>
          </p:cNvPr>
          <p:cNvSpPr>
            <a:spLocks noGrp="1"/>
          </p:cNvSpPr>
          <p:nvPr>
            <p:ph type="sldNum" sz="quarter" idx="12"/>
          </p:nvPr>
        </p:nvSpPr>
        <p:spPr>
          <a:xfrm>
            <a:off x="8610600" y="6356350"/>
            <a:ext cx="2743200" cy="365125"/>
          </a:xfrm>
          <a:prstGeom prst="rect">
            <a:avLst/>
          </a:prstGeom>
        </p:spPr>
        <p:txBody>
          <a:bodyPr/>
          <a:lstStyle>
            <a:lvl1pPr>
              <a:defRPr>
                <a:solidFill>
                  <a:srgbClr val="007780"/>
                </a:solidFill>
              </a:defRPr>
            </a:lvl1pPr>
          </a:lstStyle>
          <a:p>
            <a:fld id="{01152AFA-7C55-604E-8665-049907417E35}" type="slidenum">
              <a:rPr lang="en-US" smtClean="0"/>
              <a:pPr/>
              <a:t>‹#›</a:t>
            </a:fld>
            <a:endParaRPr lang="en-US"/>
          </a:p>
        </p:txBody>
      </p:sp>
    </p:spTree>
    <p:extLst>
      <p:ext uri="{BB962C8B-B14F-4D97-AF65-F5344CB8AC3E}">
        <p14:creationId xmlns:p14="http://schemas.microsoft.com/office/powerpoint/2010/main" val="21765311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13" Type="http://schemas.openxmlformats.org/officeDocument/2006/relationships/slideLayout" Target="../slideLayouts/slideLayout21.xml"/><Relationship Id="rId3" Type="http://schemas.openxmlformats.org/officeDocument/2006/relationships/slideLayout" Target="../slideLayouts/slideLayout11.xml"/><Relationship Id="rId7" Type="http://schemas.openxmlformats.org/officeDocument/2006/relationships/slideLayout" Target="../slideLayouts/slideLayout15.xml"/><Relationship Id="rId12" Type="http://schemas.openxmlformats.org/officeDocument/2006/relationships/slideLayout" Target="../slideLayouts/slideLayout20.xml"/><Relationship Id="rId17" Type="http://schemas.openxmlformats.org/officeDocument/2006/relationships/image" Target="../media/image1.png"/><Relationship Id="rId2" Type="http://schemas.openxmlformats.org/officeDocument/2006/relationships/slideLayout" Target="../slideLayouts/slideLayout10.xml"/><Relationship Id="rId16" Type="http://schemas.openxmlformats.org/officeDocument/2006/relationships/theme" Target="../theme/theme2.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5" Type="http://schemas.openxmlformats.org/officeDocument/2006/relationships/slideLayout" Target="../slideLayouts/slideLayout13.xml"/><Relationship Id="rId15" Type="http://schemas.openxmlformats.org/officeDocument/2006/relationships/slideLayout" Target="../slideLayouts/slideLayout23.xml"/><Relationship Id="rId10" Type="http://schemas.openxmlformats.org/officeDocument/2006/relationships/slideLayout" Target="../slideLayouts/slideLayout18.xml"/><Relationship Id="rId4" Type="http://schemas.openxmlformats.org/officeDocument/2006/relationships/slideLayout" Target="../slideLayouts/slideLayout12.xml"/><Relationship Id="rId9" Type="http://schemas.openxmlformats.org/officeDocument/2006/relationships/slideLayout" Target="../slideLayouts/slideLayout17.xml"/><Relationship Id="rId14"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0">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CFAA31E-A6D5-0042-9274-104B04F9ADFA}"/>
              </a:ext>
            </a:extLst>
          </p:cNvPr>
          <p:cNvSpPr>
            <a:spLocks noGrp="1"/>
          </p:cNvSpPr>
          <p:nvPr>
            <p:ph type="title"/>
          </p:nvPr>
        </p:nvSpPr>
        <p:spPr>
          <a:xfrm>
            <a:off x="0" y="-8238"/>
            <a:ext cx="10515600" cy="116153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91896C5-06B0-3147-AB94-8C999EE890FF}"/>
              </a:ext>
            </a:extLst>
          </p:cNvPr>
          <p:cNvSpPr>
            <a:spLocks noGrp="1"/>
          </p:cNvSpPr>
          <p:nvPr>
            <p:ph type="body" idx="1"/>
          </p:nvPr>
        </p:nvSpPr>
        <p:spPr>
          <a:xfrm>
            <a:off x="838200" y="1469886"/>
            <a:ext cx="10515600" cy="391822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713396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60" r:id="rId5"/>
    <p:sldLayoutId id="2147483661" r:id="rId6"/>
    <p:sldLayoutId id="2147483662" r:id="rId7"/>
    <p:sldLayoutId id="2147483679" r:id="rId8"/>
  </p:sldLayoutIdLst>
  <p:hf hdr="0" ftr="0" dt="0"/>
  <p:txStyles>
    <p:titleStyle>
      <a:lvl1pPr marL="230188" indent="0" algn="l" defTabSz="914400" rtl="0" eaLnBrk="1" latinLnBrk="0" hangingPunct="1">
        <a:lnSpc>
          <a:spcPct val="90000"/>
        </a:lnSpc>
        <a:spcBef>
          <a:spcPct val="0"/>
        </a:spcBef>
        <a:buNone/>
        <a:defRPr sz="4000" kern="1200">
          <a:solidFill>
            <a:srgbClr val="007780"/>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0264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10264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10264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7">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CFAA31E-A6D5-0042-9274-104B04F9ADF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91896C5-06B0-3147-AB94-8C999EE890F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4BC9E41-8ACF-5A41-9EAC-CFD88AAFBFD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bg1"/>
                </a:solidFill>
              </a:defRPr>
            </a:lvl1pPr>
          </a:lstStyle>
          <a:p>
            <a:fld id="{3EC891CF-E27A-4F54-8522-391ED6C205CC}" type="datetime1">
              <a:rPr lang="en-US" smtClean="0"/>
              <a:t>8/5/2026</a:t>
            </a:fld>
            <a:endParaRPr lang="en-US"/>
          </a:p>
        </p:txBody>
      </p:sp>
      <p:sp>
        <p:nvSpPr>
          <p:cNvPr id="5" name="Footer Placeholder 4">
            <a:extLst>
              <a:ext uri="{FF2B5EF4-FFF2-40B4-BE49-F238E27FC236}">
                <a16:creationId xmlns:a16="http://schemas.microsoft.com/office/drawing/2014/main" id="{CCC268BD-BE55-F341-B9D2-8E463FCF8391}"/>
              </a:ext>
            </a:extLst>
          </p:cNvPr>
          <p:cNvSpPr>
            <a:spLocks noGrp="1"/>
          </p:cNvSpPr>
          <p:nvPr>
            <p:ph type="ftr" sz="quarter" idx="3"/>
          </p:nvPr>
        </p:nvSpPr>
        <p:spPr>
          <a:xfrm>
            <a:off x="4038600" y="6356350"/>
            <a:ext cx="3564699" cy="365125"/>
          </a:xfrm>
          <a:prstGeom prst="rect">
            <a:avLst/>
          </a:prstGeom>
        </p:spPr>
        <p:txBody>
          <a:bodyPr vert="horz" lIns="91440" tIns="45720" rIns="91440" bIns="45720" rtlCol="0" anchor="ctr"/>
          <a:lstStyle>
            <a:lvl1pPr algn="ctr">
              <a:defRPr sz="1200">
                <a:solidFill>
                  <a:schemeClr val="bg1"/>
                </a:solidFill>
              </a:defRPr>
            </a:lvl1pPr>
          </a:lstStyle>
          <a:p>
            <a:r>
              <a:rPr lang="en-US"/>
              <a:t>KDE_SCAAC_09202022</a:t>
            </a:r>
          </a:p>
        </p:txBody>
      </p:sp>
    </p:spTree>
    <p:extLst>
      <p:ext uri="{BB962C8B-B14F-4D97-AF65-F5344CB8AC3E}">
        <p14:creationId xmlns:p14="http://schemas.microsoft.com/office/powerpoint/2010/main" val="4062269601"/>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 id="2147483677" r:id="rId14"/>
    <p:sldLayoutId id="2147483678" r:id="rId15"/>
  </p:sldLayoutIdLst>
  <p:hf hdr="0" dt="0"/>
  <p:txStyles>
    <p:titleStyle>
      <a:lvl1pPr algn="l" defTabSz="914400" rtl="0" eaLnBrk="1" latinLnBrk="0" hangingPunct="1">
        <a:lnSpc>
          <a:spcPct val="90000"/>
        </a:lnSpc>
        <a:spcBef>
          <a:spcPct val="0"/>
        </a:spcBef>
        <a:buNone/>
        <a:defRPr sz="4400" kern="1200">
          <a:solidFill>
            <a:srgbClr val="007780"/>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0264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10264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10264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hyperlink" Target="mailto:kdeassessment@education.ky.gov?subject=Tested%20School%20Change" TargetMode="External"/><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image" Target="../media/image8.png"/></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hyperlink" Target="https://applications.education.ky.gov/login/" TargetMode="Externa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hyperlink" Target="https://www.education.ky.gov/AA/distsupp/Documents/MedicalNonparticipationForm.pdf"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3.xml"/><Relationship Id="rId1" Type="http://schemas.openxmlformats.org/officeDocument/2006/relationships/slideLayout" Target="../slideLayouts/slideLayout5.xml"/><Relationship Id="rId4" Type="http://schemas.openxmlformats.org/officeDocument/2006/relationships/image" Target="../media/image30.png"/></Relationships>
</file>

<file path=ppt/slides/_rels/slide41.xml.rels><?xml version="1.0" encoding="UTF-8" standalone="yes"?>
<Relationships xmlns="http://schemas.openxmlformats.org/package/2006/relationships"><Relationship Id="rId3" Type="http://schemas.openxmlformats.org/officeDocument/2006/relationships/hyperlink" Target="https://education.ky.gov/AA/distsupp/Pages/SDRR.aspx" TargetMode="External"/><Relationship Id="rId7" Type="http://schemas.openxmlformats.org/officeDocument/2006/relationships/hyperlink" Target="https://appqa.education.ky.gov/Login/" TargetMode="External"/><Relationship Id="rId2" Type="http://schemas.openxmlformats.org/officeDocument/2006/relationships/hyperlink" Target="https://openhouse.education.ky.gov/Directory" TargetMode="External"/><Relationship Id="rId1" Type="http://schemas.openxmlformats.org/officeDocument/2006/relationships/slideLayout" Target="../slideLayouts/slideLayout6.xml"/><Relationship Id="rId6" Type="http://schemas.openxmlformats.org/officeDocument/2006/relationships/hyperlink" Target="https://docs.google.com/forms/d/e/1FAIpQLSc9QQs4C44Z33vVpZ8fbzNVZfjjodgSzCPprPS2EPzty_TgyA/viewform" TargetMode="External"/><Relationship Id="rId5" Type="http://schemas.openxmlformats.org/officeDocument/2006/relationships/hyperlink" Target="https://docs.google.com/forms/d/e/1FAIpQLScEApZpVOwvb1MAEwXWAEvZ7FXkRCPLqLl-4mArGoaZOseyiA/viewform" TargetMode="External"/><Relationship Id="rId4" Type="http://schemas.openxmlformats.org/officeDocument/2006/relationships/hyperlink" Target="https://applications.education.ky.gov/Login/" TargetMode="Externa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hyperlink" Target="https://teams.microsoft.com/dl/launcher/launcher.html?url=%2F_%23%2Fmeet%2F25426299238940%3Fp%3Di8ghoJPcBb3U3vB3u5%26anon%3Dtrue&amp;type=meet&amp;deeplinkId=b03672ca-aa49-40be-8329-3031bb064c0e&amp;directDl=true&amp;msLaunch=true&amp;enableMobilePage=true&amp;suppressPrompt=true" TargetMode="External"/><Relationship Id="rId2" Type="http://schemas.openxmlformats.org/officeDocument/2006/relationships/notesSlide" Target="../notesSlides/notesSlide24.xml"/><Relationship Id="rId1" Type="http://schemas.openxmlformats.org/officeDocument/2006/relationships/slideLayout" Target="../slideLayouts/slideLayout6.xml"/><Relationship Id="rId5" Type="http://schemas.openxmlformats.org/officeDocument/2006/relationships/hyperlink" Target="https://www.microsoft.com/microsoft-teams/join-a-meeting" TargetMode="External"/><Relationship Id="rId4" Type="http://schemas.openxmlformats.org/officeDocument/2006/relationships/hyperlink" Target="https://www.microsoft.com/en-us/microsoft-teams/download-app" TargetMode="External"/></Relationships>
</file>

<file path=ppt/slides/_rels/slide45.xml.rels><?xml version="1.0" encoding="UTF-8" standalone="yes"?>
<Relationships xmlns="http://schemas.openxmlformats.org/package/2006/relationships"><Relationship Id="rId3" Type="http://schemas.openxmlformats.org/officeDocument/2006/relationships/hyperlink" Target="mailto:dacinfo@education.ky.gov"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hyperlink" Target="mailto:kdeassessment@education.ky.gov" TargetMode="Externa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descr="It is the title of the presentation-2022 Fall Reporting-Data Review.&#10;">
            <a:extLst>
              <a:ext uri="{FF2B5EF4-FFF2-40B4-BE49-F238E27FC236}">
                <a16:creationId xmlns:a16="http://schemas.microsoft.com/office/drawing/2014/main" id="{1DC4ED83-734A-4180-9546-EB2528A2A874}"/>
              </a:ext>
            </a:extLst>
          </p:cNvPr>
          <p:cNvSpPr>
            <a:spLocks noGrp="1"/>
          </p:cNvSpPr>
          <p:nvPr>
            <p:ph type="title" idx="4294967295"/>
          </p:nvPr>
        </p:nvSpPr>
        <p:spPr>
          <a:xfrm>
            <a:off x="2785138" y="2369178"/>
            <a:ext cx="8851036" cy="83099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4800">
                <a:solidFill>
                  <a:srgbClr val="002060"/>
                </a:solidFill>
                <a:ea typeface="+mn-ea"/>
                <a:cs typeface="+mn-cs"/>
              </a:rPr>
              <a:t>2026 Fall Reporting</a:t>
            </a:r>
            <a:endParaRPr lang="en-US" sz="4800">
              <a:solidFill>
                <a:srgbClr val="002060"/>
              </a:solidFill>
              <a:ea typeface="+mn-ea"/>
              <a:cs typeface="+mn-cs"/>
            </a:endParaRPr>
          </a:p>
        </p:txBody>
      </p:sp>
      <p:sp>
        <p:nvSpPr>
          <p:cNvPr id="9" name="Subtitle 2">
            <a:extLst>
              <a:ext uri="{FF2B5EF4-FFF2-40B4-BE49-F238E27FC236}">
                <a16:creationId xmlns:a16="http://schemas.microsoft.com/office/drawing/2014/main" id="{F03D6A03-BE1A-4040-9335-B6A1590FA9D1}"/>
              </a:ext>
            </a:extLst>
          </p:cNvPr>
          <p:cNvSpPr>
            <a:spLocks noGrp="1"/>
          </p:cNvSpPr>
          <p:nvPr>
            <p:ph type="subTitle" idx="1"/>
          </p:nvPr>
        </p:nvSpPr>
        <p:spPr>
          <a:xfrm>
            <a:off x="1669214" y="3200175"/>
            <a:ext cx="9966960" cy="1747202"/>
          </a:xfrm>
        </p:spPr>
        <p:txBody>
          <a:bodyPr vert="horz" lIns="91440" tIns="45720" rIns="91440" bIns="45720" rtlCol="0" anchor="t">
            <a:noAutofit/>
          </a:bodyPr>
          <a:lstStyle/>
          <a:p>
            <a:pPr algn="r">
              <a:lnSpc>
                <a:spcPct val="100000"/>
              </a:lnSpc>
              <a:spcBef>
                <a:spcPts val="0"/>
              </a:spcBef>
            </a:pPr>
            <a:r>
              <a:rPr lang="en-US"/>
              <a:t>Module 1-Data Review Quality Control (QC)</a:t>
            </a:r>
          </a:p>
          <a:p>
            <a:pPr algn="r">
              <a:lnSpc>
                <a:spcPct val="100000"/>
              </a:lnSpc>
              <a:spcBef>
                <a:spcPts val="0"/>
              </a:spcBef>
            </a:pPr>
            <a:r>
              <a:rPr lang="en-US"/>
              <a:t>Chris Williams, Program Consultant</a:t>
            </a:r>
          </a:p>
          <a:p>
            <a:pPr algn="r">
              <a:lnSpc>
                <a:spcPct val="100000"/>
              </a:lnSpc>
              <a:spcBef>
                <a:spcPts val="0"/>
              </a:spcBef>
            </a:pPr>
            <a:r>
              <a:rPr lang="en-US"/>
              <a:t>Office of Assessment and Accountability</a:t>
            </a:r>
          </a:p>
          <a:p>
            <a:pPr algn="r"/>
            <a:endParaRPr lang="en-US" sz="4400"/>
          </a:p>
        </p:txBody>
      </p:sp>
    </p:spTree>
    <p:extLst>
      <p:ext uri="{BB962C8B-B14F-4D97-AF65-F5344CB8AC3E}">
        <p14:creationId xmlns:p14="http://schemas.microsoft.com/office/powerpoint/2010/main" val="3019029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C6DEA6-736D-441A-BDC6-7BA87C041F44}"/>
              </a:ext>
            </a:extLst>
          </p:cNvPr>
          <p:cNvSpPr>
            <a:spLocks noGrp="1"/>
          </p:cNvSpPr>
          <p:nvPr>
            <p:ph type="title"/>
          </p:nvPr>
        </p:nvSpPr>
        <p:spPr>
          <a:xfrm>
            <a:off x="0" y="-1"/>
            <a:ext cx="11708233" cy="1155973"/>
          </a:xfrm>
        </p:spPr>
        <p:txBody>
          <a:bodyPr>
            <a:normAutofit/>
          </a:bodyPr>
          <a:lstStyle/>
          <a:p>
            <a:r>
              <a:rPr lang="en-US"/>
              <a:t>Understanding the Process </a:t>
            </a:r>
          </a:p>
        </p:txBody>
      </p:sp>
      <p:sp>
        <p:nvSpPr>
          <p:cNvPr id="4" name="Freeform: Shape 3" descr="Getting the Rosters Right heading.">
            <a:extLst>
              <a:ext uri="{FF2B5EF4-FFF2-40B4-BE49-F238E27FC236}">
                <a16:creationId xmlns:a16="http://schemas.microsoft.com/office/drawing/2014/main" id="{A05C1A63-C639-B7A7-32F4-477F14D533D1}"/>
              </a:ext>
            </a:extLst>
          </p:cNvPr>
          <p:cNvSpPr/>
          <p:nvPr/>
        </p:nvSpPr>
        <p:spPr>
          <a:xfrm>
            <a:off x="642288" y="1139159"/>
            <a:ext cx="3325433" cy="787607"/>
          </a:xfrm>
          <a:custGeom>
            <a:avLst/>
            <a:gdLst>
              <a:gd name="csX0" fmla="*/ 0 w 3325433"/>
              <a:gd name="csY0" fmla="*/ 0 h 787607"/>
              <a:gd name="csX1" fmla="*/ 3325433 w 3325433"/>
              <a:gd name="csY1" fmla="*/ 0 h 787607"/>
              <a:gd name="csX2" fmla="*/ 3325433 w 3325433"/>
              <a:gd name="csY2" fmla="*/ 787607 h 787607"/>
              <a:gd name="csX3" fmla="*/ 0 w 3325433"/>
              <a:gd name="csY3" fmla="*/ 787607 h 787607"/>
              <a:gd name="csX4" fmla="*/ 0 w 3325433"/>
              <a:gd name="csY4" fmla="*/ 0 h 787607"/>
            </a:gdLst>
            <a:ahLst/>
            <a:cxnLst>
              <a:cxn ang="0">
                <a:pos x="csX0" y="csY0"/>
              </a:cxn>
              <a:cxn ang="0">
                <a:pos x="csX1" y="csY1"/>
              </a:cxn>
              <a:cxn ang="0">
                <a:pos x="csX2" y="csY2"/>
              </a:cxn>
              <a:cxn ang="0">
                <a:pos x="csX3" y="csY3"/>
              </a:cxn>
              <a:cxn ang="0">
                <a:pos x="csX4" y="csY4"/>
              </a:cxn>
            </a:cxnLst>
            <a:rect l="l" t="t" r="r" b="b"/>
            <a:pathLst>
              <a:path w="3325433" h="787607">
                <a:moveTo>
                  <a:pt x="0" y="0"/>
                </a:moveTo>
                <a:lnTo>
                  <a:pt x="3325433" y="0"/>
                </a:lnTo>
                <a:lnTo>
                  <a:pt x="3325433" y="787607"/>
                </a:lnTo>
                <a:lnTo>
                  <a:pt x="0" y="787607"/>
                </a:lnTo>
                <a:lnTo>
                  <a:pt x="0" y="0"/>
                </a:lnTo>
                <a:close/>
              </a:path>
            </a:pathLst>
          </a:cu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63576" tIns="93472" rIns="163576" bIns="93472" numCol="1" spcCol="1270" anchor="ctr" anchorCtr="0">
            <a:noAutofit/>
          </a:bodyPr>
          <a:lstStyle/>
          <a:p>
            <a:pPr marL="0" lvl="0" indent="0" algn="ctr" defTabSz="1022350">
              <a:lnSpc>
                <a:spcPct val="90000"/>
              </a:lnSpc>
              <a:spcBef>
                <a:spcPct val="0"/>
              </a:spcBef>
              <a:spcAft>
                <a:spcPct val="35000"/>
              </a:spcAft>
              <a:buNone/>
            </a:pPr>
            <a:r>
              <a:rPr lang="en-US" sz="2300" kern="1200">
                <a:latin typeface="Franklin Gothic Book"/>
              </a:rPr>
              <a:t>Getting the Rosters Right</a:t>
            </a:r>
          </a:p>
        </p:txBody>
      </p:sp>
      <p:sp>
        <p:nvSpPr>
          <p:cNvPr id="5" name="Freeform: Shape 4" descr="SDRR rosters for ACCESS/Alternate ACCESS  in the (January-March roster window)&#10;">
            <a:extLst>
              <a:ext uri="{FF2B5EF4-FFF2-40B4-BE49-F238E27FC236}">
                <a16:creationId xmlns:a16="http://schemas.microsoft.com/office/drawing/2014/main" id="{8EAB3A7D-EC76-EDE3-A7DD-CFB2812B61DD}"/>
              </a:ext>
            </a:extLst>
          </p:cNvPr>
          <p:cNvSpPr/>
          <p:nvPr/>
        </p:nvSpPr>
        <p:spPr>
          <a:xfrm>
            <a:off x="642288" y="1926766"/>
            <a:ext cx="3325433" cy="3462560"/>
          </a:xfrm>
          <a:custGeom>
            <a:avLst/>
            <a:gdLst>
              <a:gd name="csX0" fmla="*/ 0 w 3325433"/>
              <a:gd name="csY0" fmla="*/ 0 h 3462560"/>
              <a:gd name="csX1" fmla="*/ 3325433 w 3325433"/>
              <a:gd name="csY1" fmla="*/ 0 h 3462560"/>
              <a:gd name="csX2" fmla="*/ 3325433 w 3325433"/>
              <a:gd name="csY2" fmla="*/ 3462560 h 3462560"/>
              <a:gd name="csX3" fmla="*/ 0 w 3325433"/>
              <a:gd name="csY3" fmla="*/ 3462560 h 3462560"/>
              <a:gd name="csX4" fmla="*/ 0 w 3325433"/>
              <a:gd name="csY4" fmla="*/ 0 h 3462560"/>
            </a:gdLst>
            <a:ahLst/>
            <a:cxnLst>
              <a:cxn ang="0">
                <a:pos x="csX0" y="csY0"/>
              </a:cxn>
              <a:cxn ang="0">
                <a:pos x="csX1" y="csY1"/>
              </a:cxn>
              <a:cxn ang="0">
                <a:pos x="csX2" y="csY2"/>
              </a:cxn>
              <a:cxn ang="0">
                <a:pos x="csX3" y="csY3"/>
              </a:cxn>
              <a:cxn ang="0">
                <a:pos x="csX4" y="csY4"/>
              </a:cxn>
            </a:cxnLst>
            <a:rect l="l" t="t" r="r" b="b"/>
            <a:pathLst>
              <a:path w="3325433" h="3462560">
                <a:moveTo>
                  <a:pt x="0" y="0"/>
                </a:moveTo>
                <a:lnTo>
                  <a:pt x="3325433" y="0"/>
                </a:lnTo>
                <a:lnTo>
                  <a:pt x="3325433" y="3462560"/>
                </a:lnTo>
                <a:lnTo>
                  <a:pt x="0" y="3462560"/>
                </a:lnTo>
                <a:lnTo>
                  <a:pt x="0" y="0"/>
                </a:lnTo>
                <a:close/>
              </a:path>
            </a:pathLst>
          </a:cu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2682" tIns="122682" rIns="163576" bIns="184023" numCol="1" spcCol="1270" anchor="t" anchorCtr="0">
            <a:noAutofit/>
          </a:bodyPr>
          <a:lstStyle/>
          <a:p>
            <a:pPr marL="228600" lvl="1" indent="-228600" defTabSz="1022350">
              <a:lnSpc>
                <a:spcPct val="90000"/>
              </a:lnSpc>
              <a:spcBef>
                <a:spcPct val="0"/>
              </a:spcBef>
              <a:spcAft>
                <a:spcPct val="15000"/>
              </a:spcAft>
              <a:buChar char="•"/>
            </a:pPr>
            <a:r>
              <a:rPr lang="en-US" sz="2300" kern="1200">
                <a:latin typeface="Franklin Gothic Book"/>
              </a:rPr>
              <a:t>SDRR rosters for WIDA ACCESS/WIDA Alternate ACCESS (Jan.-</a:t>
            </a:r>
            <a:r>
              <a:rPr lang="en-US" sz="2300">
                <a:latin typeface="Franklin Gothic Book"/>
              </a:rPr>
              <a:t> March</a:t>
            </a:r>
            <a:r>
              <a:rPr lang="en-US" sz="2300" kern="1200">
                <a:latin typeface="Franklin Gothic Book"/>
              </a:rPr>
              <a:t> roster window)</a:t>
            </a:r>
          </a:p>
          <a:p>
            <a:pPr marL="228600" lvl="1" indent="-228600" algn="l" defTabSz="1022350">
              <a:lnSpc>
                <a:spcPct val="90000"/>
              </a:lnSpc>
              <a:spcBef>
                <a:spcPct val="0"/>
              </a:spcBef>
              <a:spcAft>
                <a:spcPct val="15000"/>
              </a:spcAft>
              <a:buChar char="•"/>
            </a:pPr>
            <a:r>
              <a:rPr lang="en-US" sz="2300" kern="1200">
                <a:latin typeface="Franklin Gothic Book"/>
              </a:rPr>
              <a:t>Spring Rosters (Apr.-June)</a:t>
            </a:r>
          </a:p>
        </p:txBody>
      </p:sp>
      <p:sp>
        <p:nvSpPr>
          <p:cNvPr id="7" name="Freeform: Shape 6" descr="Data Review and Cleanup heading">
            <a:extLst>
              <a:ext uri="{FF2B5EF4-FFF2-40B4-BE49-F238E27FC236}">
                <a16:creationId xmlns:a16="http://schemas.microsoft.com/office/drawing/2014/main" id="{7A9B43F2-6D99-8064-481E-C382E3A18405}"/>
              </a:ext>
            </a:extLst>
          </p:cNvPr>
          <p:cNvSpPr/>
          <p:nvPr/>
        </p:nvSpPr>
        <p:spPr>
          <a:xfrm>
            <a:off x="4433283" y="1139159"/>
            <a:ext cx="3325433" cy="787607"/>
          </a:xfrm>
          <a:custGeom>
            <a:avLst/>
            <a:gdLst>
              <a:gd name="csX0" fmla="*/ 0 w 3325433"/>
              <a:gd name="csY0" fmla="*/ 0 h 787607"/>
              <a:gd name="csX1" fmla="*/ 3325433 w 3325433"/>
              <a:gd name="csY1" fmla="*/ 0 h 787607"/>
              <a:gd name="csX2" fmla="*/ 3325433 w 3325433"/>
              <a:gd name="csY2" fmla="*/ 787607 h 787607"/>
              <a:gd name="csX3" fmla="*/ 0 w 3325433"/>
              <a:gd name="csY3" fmla="*/ 787607 h 787607"/>
              <a:gd name="csX4" fmla="*/ 0 w 3325433"/>
              <a:gd name="csY4" fmla="*/ 0 h 787607"/>
            </a:gdLst>
            <a:ahLst/>
            <a:cxnLst>
              <a:cxn ang="0">
                <a:pos x="csX0" y="csY0"/>
              </a:cxn>
              <a:cxn ang="0">
                <a:pos x="csX1" y="csY1"/>
              </a:cxn>
              <a:cxn ang="0">
                <a:pos x="csX2" y="csY2"/>
              </a:cxn>
              <a:cxn ang="0">
                <a:pos x="csX3" y="csY3"/>
              </a:cxn>
              <a:cxn ang="0">
                <a:pos x="csX4" y="csY4"/>
              </a:cxn>
            </a:cxnLst>
            <a:rect l="l" t="t" r="r" b="b"/>
            <a:pathLst>
              <a:path w="3325433" h="787607">
                <a:moveTo>
                  <a:pt x="0" y="0"/>
                </a:moveTo>
                <a:lnTo>
                  <a:pt x="3325433" y="0"/>
                </a:lnTo>
                <a:lnTo>
                  <a:pt x="3325433" y="787607"/>
                </a:lnTo>
                <a:lnTo>
                  <a:pt x="0" y="787607"/>
                </a:lnTo>
                <a:lnTo>
                  <a:pt x="0" y="0"/>
                </a:lnTo>
                <a:close/>
              </a:path>
            </a:pathLst>
          </a:cu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63576" tIns="93472" rIns="163576" bIns="93472" numCol="1" spcCol="1270" anchor="ctr" anchorCtr="0">
            <a:noAutofit/>
          </a:bodyPr>
          <a:lstStyle/>
          <a:p>
            <a:pPr marL="0" lvl="0" indent="0" algn="ctr" defTabSz="1022350">
              <a:lnSpc>
                <a:spcPct val="90000"/>
              </a:lnSpc>
              <a:spcBef>
                <a:spcPct val="0"/>
              </a:spcBef>
              <a:spcAft>
                <a:spcPct val="35000"/>
              </a:spcAft>
              <a:buNone/>
            </a:pPr>
            <a:r>
              <a:rPr lang="en-US" sz="2300" kern="1200">
                <a:latin typeface="Franklin Gothic Book"/>
              </a:rPr>
              <a:t>Data Review and Cleanup</a:t>
            </a:r>
          </a:p>
        </p:txBody>
      </p:sp>
      <p:sp>
        <p:nvSpPr>
          <p:cNvPr id="8" name="Freeform: Shape 7" descr="Make changes to student level data&#10;Identify your 100-Day Entity students&#10;Request non-participations if needed&#10;">
            <a:extLst>
              <a:ext uri="{FF2B5EF4-FFF2-40B4-BE49-F238E27FC236}">
                <a16:creationId xmlns:a16="http://schemas.microsoft.com/office/drawing/2014/main" id="{2D785A8D-2551-48EE-1883-B23F27F8B910}"/>
              </a:ext>
            </a:extLst>
          </p:cNvPr>
          <p:cNvSpPr/>
          <p:nvPr/>
        </p:nvSpPr>
        <p:spPr>
          <a:xfrm>
            <a:off x="4433283" y="1926766"/>
            <a:ext cx="3325433" cy="3462560"/>
          </a:xfrm>
          <a:custGeom>
            <a:avLst/>
            <a:gdLst>
              <a:gd name="csX0" fmla="*/ 0 w 3325433"/>
              <a:gd name="csY0" fmla="*/ 0 h 3462560"/>
              <a:gd name="csX1" fmla="*/ 3325433 w 3325433"/>
              <a:gd name="csY1" fmla="*/ 0 h 3462560"/>
              <a:gd name="csX2" fmla="*/ 3325433 w 3325433"/>
              <a:gd name="csY2" fmla="*/ 3462560 h 3462560"/>
              <a:gd name="csX3" fmla="*/ 0 w 3325433"/>
              <a:gd name="csY3" fmla="*/ 3462560 h 3462560"/>
              <a:gd name="csX4" fmla="*/ 0 w 3325433"/>
              <a:gd name="csY4" fmla="*/ 0 h 3462560"/>
            </a:gdLst>
            <a:ahLst/>
            <a:cxnLst>
              <a:cxn ang="0">
                <a:pos x="csX0" y="csY0"/>
              </a:cxn>
              <a:cxn ang="0">
                <a:pos x="csX1" y="csY1"/>
              </a:cxn>
              <a:cxn ang="0">
                <a:pos x="csX2" y="csY2"/>
              </a:cxn>
              <a:cxn ang="0">
                <a:pos x="csX3" y="csY3"/>
              </a:cxn>
              <a:cxn ang="0">
                <a:pos x="csX4" y="csY4"/>
              </a:cxn>
            </a:cxnLst>
            <a:rect l="l" t="t" r="r" b="b"/>
            <a:pathLst>
              <a:path w="3325433" h="3462560">
                <a:moveTo>
                  <a:pt x="0" y="0"/>
                </a:moveTo>
                <a:lnTo>
                  <a:pt x="3325433" y="0"/>
                </a:lnTo>
                <a:lnTo>
                  <a:pt x="3325433" y="3462560"/>
                </a:lnTo>
                <a:lnTo>
                  <a:pt x="0" y="3462560"/>
                </a:lnTo>
                <a:lnTo>
                  <a:pt x="0" y="0"/>
                </a:lnTo>
                <a:close/>
              </a:path>
            </a:pathLst>
          </a:cu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2682" tIns="122682" rIns="163576" bIns="184023" numCol="1" spcCol="1270" anchor="t" anchorCtr="0">
            <a:noAutofit/>
          </a:bodyPr>
          <a:lstStyle/>
          <a:p>
            <a:pPr marL="228600" lvl="1" indent="-228600" algn="l" defTabSz="1022350">
              <a:lnSpc>
                <a:spcPct val="90000"/>
              </a:lnSpc>
              <a:spcBef>
                <a:spcPct val="0"/>
              </a:spcBef>
              <a:spcAft>
                <a:spcPct val="15000"/>
              </a:spcAft>
              <a:buChar char="•"/>
            </a:pPr>
            <a:r>
              <a:rPr lang="en-US" sz="2300" kern="1200">
                <a:latin typeface="Franklin Gothic Book"/>
              </a:rPr>
              <a:t>Make changes to individual </a:t>
            </a:r>
            <a:r>
              <a:rPr lang="en-US" sz="2300">
                <a:latin typeface="Franklin Gothic Book"/>
              </a:rPr>
              <a:t>student-level</a:t>
            </a:r>
            <a:r>
              <a:rPr lang="en-US" sz="2300" kern="1200">
                <a:latin typeface="Franklin Gothic Book"/>
              </a:rPr>
              <a:t> data</a:t>
            </a:r>
          </a:p>
          <a:p>
            <a:pPr marL="228600" lvl="1" indent="-228600" algn="l" defTabSz="1022350">
              <a:lnSpc>
                <a:spcPct val="90000"/>
              </a:lnSpc>
              <a:spcBef>
                <a:spcPct val="0"/>
              </a:spcBef>
              <a:spcAft>
                <a:spcPct val="15000"/>
              </a:spcAft>
              <a:buChar char="•"/>
            </a:pPr>
            <a:r>
              <a:rPr lang="en-US" sz="2300" b="0" kern="1200">
                <a:latin typeface="Franklin Gothic Book"/>
              </a:rPr>
              <a:t>Request </a:t>
            </a:r>
            <a:r>
              <a:rPr lang="en-US" sz="2300" b="0" kern="1200">
                <a:solidFill>
                  <a:schemeClr val="tx1"/>
                </a:solidFill>
                <a:latin typeface="Franklin Gothic Book"/>
              </a:rPr>
              <a:t>nonparticipations</a:t>
            </a:r>
            <a:r>
              <a:rPr lang="en-US" sz="2300" b="0" kern="1200">
                <a:latin typeface="Franklin Gothic Book"/>
              </a:rPr>
              <a:t> if needed</a:t>
            </a:r>
          </a:p>
          <a:p>
            <a:pPr marL="228600" lvl="1" indent="-228600" algn="l" defTabSz="1022350">
              <a:lnSpc>
                <a:spcPct val="90000"/>
              </a:lnSpc>
              <a:spcBef>
                <a:spcPct val="0"/>
              </a:spcBef>
              <a:spcAft>
                <a:spcPct val="15000"/>
              </a:spcAft>
              <a:buChar char="•"/>
            </a:pPr>
            <a:r>
              <a:rPr lang="en-US" sz="2300" kern="1200">
                <a:latin typeface="Franklin Gothic Book"/>
              </a:rPr>
              <a:t>Request accountability changes</a:t>
            </a:r>
          </a:p>
          <a:p>
            <a:pPr marL="228600" lvl="1" indent="-228600" algn="l" defTabSz="1022350">
              <a:lnSpc>
                <a:spcPct val="90000"/>
              </a:lnSpc>
              <a:spcBef>
                <a:spcPct val="0"/>
              </a:spcBef>
              <a:spcAft>
                <a:spcPct val="15000"/>
              </a:spcAft>
              <a:buChar char="•"/>
            </a:pPr>
            <a:r>
              <a:rPr lang="en-US" sz="2300" kern="1200">
                <a:latin typeface="Franklin Gothic Book"/>
              </a:rPr>
              <a:t>Mark accommodations</a:t>
            </a:r>
          </a:p>
        </p:txBody>
      </p:sp>
      <p:sp>
        <p:nvSpPr>
          <p:cNvPr id="9" name="Freeform: Shape 8" descr="Accurate Reporting heading">
            <a:extLst>
              <a:ext uri="{FF2B5EF4-FFF2-40B4-BE49-F238E27FC236}">
                <a16:creationId xmlns:a16="http://schemas.microsoft.com/office/drawing/2014/main" id="{F6637B93-EB04-D914-15D8-1D33866A2D05}"/>
              </a:ext>
            </a:extLst>
          </p:cNvPr>
          <p:cNvSpPr/>
          <p:nvPr/>
        </p:nvSpPr>
        <p:spPr>
          <a:xfrm>
            <a:off x="8224277" y="1139159"/>
            <a:ext cx="3325433" cy="787607"/>
          </a:xfrm>
          <a:custGeom>
            <a:avLst/>
            <a:gdLst>
              <a:gd name="csX0" fmla="*/ 0 w 3325433"/>
              <a:gd name="csY0" fmla="*/ 0 h 787607"/>
              <a:gd name="csX1" fmla="*/ 3325433 w 3325433"/>
              <a:gd name="csY1" fmla="*/ 0 h 787607"/>
              <a:gd name="csX2" fmla="*/ 3325433 w 3325433"/>
              <a:gd name="csY2" fmla="*/ 787607 h 787607"/>
              <a:gd name="csX3" fmla="*/ 0 w 3325433"/>
              <a:gd name="csY3" fmla="*/ 787607 h 787607"/>
              <a:gd name="csX4" fmla="*/ 0 w 3325433"/>
              <a:gd name="csY4" fmla="*/ 0 h 787607"/>
            </a:gdLst>
            <a:ahLst/>
            <a:cxnLst>
              <a:cxn ang="0">
                <a:pos x="csX0" y="csY0"/>
              </a:cxn>
              <a:cxn ang="0">
                <a:pos x="csX1" y="csY1"/>
              </a:cxn>
              <a:cxn ang="0">
                <a:pos x="csX2" y="csY2"/>
              </a:cxn>
              <a:cxn ang="0">
                <a:pos x="csX3" y="csY3"/>
              </a:cxn>
              <a:cxn ang="0">
                <a:pos x="csX4" y="csY4"/>
              </a:cxn>
            </a:cxnLst>
            <a:rect l="l" t="t" r="r" b="b"/>
            <a:pathLst>
              <a:path w="3325433" h="787607">
                <a:moveTo>
                  <a:pt x="0" y="0"/>
                </a:moveTo>
                <a:lnTo>
                  <a:pt x="3325433" y="0"/>
                </a:lnTo>
                <a:lnTo>
                  <a:pt x="3325433" y="787607"/>
                </a:lnTo>
                <a:lnTo>
                  <a:pt x="0" y="787607"/>
                </a:lnTo>
                <a:lnTo>
                  <a:pt x="0" y="0"/>
                </a:lnTo>
                <a:close/>
              </a:path>
            </a:pathLst>
          </a:cu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63576" tIns="93472" rIns="163576" bIns="93472" numCol="1" spcCol="1270" anchor="ctr" anchorCtr="0">
            <a:noAutofit/>
          </a:bodyPr>
          <a:lstStyle/>
          <a:p>
            <a:pPr marL="0" lvl="0" indent="0" algn="ctr" defTabSz="1022350">
              <a:lnSpc>
                <a:spcPct val="90000"/>
              </a:lnSpc>
              <a:spcBef>
                <a:spcPct val="0"/>
              </a:spcBef>
              <a:spcAft>
                <a:spcPct val="35000"/>
              </a:spcAft>
              <a:buNone/>
            </a:pPr>
            <a:r>
              <a:rPr lang="en-US" sz="2300" kern="1200">
                <a:latin typeface="Franklin Gothic Book"/>
              </a:rPr>
              <a:t>Accurate Reporting</a:t>
            </a:r>
          </a:p>
        </p:txBody>
      </p:sp>
      <p:sp>
        <p:nvSpPr>
          <p:cNvPr id="10" name="Freeform: Shape 9" descr="School Report Card.">
            <a:extLst>
              <a:ext uri="{FF2B5EF4-FFF2-40B4-BE49-F238E27FC236}">
                <a16:creationId xmlns:a16="http://schemas.microsoft.com/office/drawing/2014/main" id="{220573D8-E75B-2B4B-B1AA-9E45450ED5D2}"/>
              </a:ext>
            </a:extLst>
          </p:cNvPr>
          <p:cNvSpPr/>
          <p:nvPr/>
        </p:nvSpPr>
        <p:spPr>
          <a:xfrm>
            <a:off x="8224277" y="1926766"/>
            <a:ext cx="3325433" cy="3462560"/>
          </a:xfrm>
          <a:custGeom>
            <a:avLst/>
            <a:gdLst>
              <a:gd name="csX0" fmla="*/ 0 w 3325433"/>
              <a:gd name="csY0" fmla="*/ 0 h 3462560"/>
              <a:gd name="csX1" fmla="*/ 3325433 w 3325433"/>
              <a:gd name="csY1" fmla="*/ 0 h 3462560"/>
              <a:gd name="csX2" fmla="*/ 3325433 w 3325433"/>
              <a:gd name="csY2" fmla="*/ 3462560 h 3462560"/>
              <a:gd name="csX3" fmla="*/ 0 w 3325433"/>
              <a:gd name="csY3" fmla="*/ 3462560 h 3462560"/>
              <a:gd name="csX4" fmla="*/ 0 w 3325433"/>
              <a:gd name="csY4" fmla="*/ 0 h 3462560"/>
            </a:gdLst>
            <a:ahLst/>
            <a:cxnLst>
              <a:cxn ang="0">
                <a:pos x="csX0" y="csY0"/>
              </a:cxn>
              <a:cxn ang="0">
                <a:pos x="csX1" y="csY1"/>
              </a:cxn>
              <a:cxn ang="0">
                <a:pos x="csX2" y="csY2"/>
              </a:cxn>
              <a:cxn ang="0">
                <a:pos x="csX3" y="csY3"/>
              </a:cxn>
              <a:cxn ang="0">
                <a:pos x="csX4" y="csY4"/>
              </a:cxn>
            </a:cxnLst>
            <a:rect l="l" t="t" r="r" b="b"/>
            <a:pathLst>
              <a:path w="3325433" h="3462560">
                <a:moveTo>
                  <a:pt x="0" y="0"/>
                </a:moveTo>
                <a:lnTo>
                  <a:pt x="3325433" y="0"/>
                </a:lnTo>
                <a:lnTo>
                  <a:pt x="3325433" y="3462560"/>
                </a:lnTo>
                <a:lnTo>
                  <a:pt x="0" y="3462560"/>
                </a:lnTo>
                <a:lnTo>
                  <a:pt x="0" y="0"/>
                </a:lnTo>
                <a:close/>
              </a:path>
            </a:pathLst>
          </a:cu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2682" tIns="122682" rIns="163576" bIns="184023" numCol="1" spcCol="1270" anchor="t" anchorCtr="0">
            <a:noAutofit/>
          </a:bodyPr>
          <a:lstStyle/>
          <a:p>
            <a:pPr marL="228600" lvl="1" indent="-228600" algn="l" defTabSz="1022350">
              <a:lnSpc>
                <a:spcPct val="90000"/>
              </a:lnSpc>
              <a:spcBef>
                <a:spcPct val="0"/>
              </a:spcBef>
              <a:spcAft>
                <a:spcPct val="15000"/>
              </a:spcAft>
              <a:buChar char="•"/>
            </a:pPr>
            <a:r>
              <a:rPr lang="en-US" sz="2300" kern="1200">
                <a:latin typeface="Franklin Gothic Book"/>
              </a:rPr>
              <a:t>Public Release</a:t>
            </a:r>
          </a:p>
          <a:p>
            <a:pPr marL="228600" lvl="1" indent="-228600" algn="l" defTabSz="1022350" rtl="0">
              <a:lnSpc>
                <a:spcPct val="90000"/>
              </a:lnSpc>
              <a:spcBef>
                <a:spcPct val="0"/>
              </a:spcBef>
              <a:spcAft>
                <a:spcPct val="15000"/>
              </a:spcAft>
              <a:buChar char="•"/>
            </a:pPr>
            <a:r>
              <a:rPr lang="en-US" sz="2300" kern="1200">
                <a:latin typeface="Franklin Gothic Book"/>
              </a:rPr>
              <a:t>Ten-Day Regulatory Data Review follows Public Release</a:t>
            </a:r>
          </a:p>
        </p:txBody>
      </p:sp>
    </p:spTree>
    <p:extLst>
      <p:ext uri="{BB962C8B-B14F-4D97-AF65-F5344CB8AC3E}">
        <p14:creationId xmlns:p14="http://schemas.microsoft.com/office/powerpoint/2010/main" val="24823026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9DE456E-4395-8634-012F-35E2B6AAFAC5}"/>
              </a:ext>
            </a:extLst>
          </p:cNvPr>
          <p:cNvSpPr>
            <a:spLocks noGrp="1"/>
          </p:cNvSpPr>
          <p:nvPr>
            <p:ph type="title"/>
          </p:nvPr>
        </p:nvSpPr>
        <p:spPr/>
        <p:txBody>
          <a:bodyPr/>
          <a:lstStyle/>
          <a:p>
            <a:r>
              <a:rPr lang="en-US"/>
              <a:t>Data Review Priorities</a:t>
            </a:r>
          </a:p>
        </p:txBody>
      </p:sp>
    </p:spTree>
    <p:extLst>
      <p:ext uri="{BB962C8B-B14F-4D97-AF65-F5344CB8AC3E}">
        <p14:creationId xmlns:p14="http://schemas.microsoft.com/office/powerpoint/2010/main" val="5692524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0" y="0"/>
            <a:ext cx="11552892" cy="1134207"/>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4400" kern="1200">
                <a:solidFill>
                  <a:schemeClr val="bg2">
                    <a:lumMod val="2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a:solidFill>
                  <a:srgbClr val="007780"/>
                </a:solidFill>
              </a:rPr>
              <a:t>Data Review Priorities Steps </a:t>
            </a:r>
          </a:p>
        </p:txBody>
      </p:sp>
      <p:sp>
        <p:nvSpPr>
          <p:cNvPr id="3" name="Freeform: Shape 2" descr="Step 1 Demographics and Accountability&#10;&#10;">
            <a:extLst>
              <a:ext uri="{FF2B5EF4-FFF2-40B4-BE49-F238E27FC236}">
                <a16:creationId xmlns:a16="http://schemas.microsoft.com/office/drawing/2014/main" id="{A5B01458-8713-B4DC-C8AF-82DF21A6ADD5}"/>
              </a:ext>
            </a:extLst>
          </p:cNvPr>
          <p:cNvSpPr/>
          <p:nvPr/>
        </p:nvSpPr>
        <p:spPr>
          <a:xfrm>
            <a:off x="205919" y="764931"/>
            <a:ext cx="11004274" cy="1602771"/>
          </a:xfrm>
          <a:custGeom>
            <a:avLst/>
            <a:gdLst>
              <a:gd name="csX0" fmla="*/ 0 w 11004274"/>
              <a:gd name="csY0" fmla="*/ 400693 h 1602771"/>
              <a:gd name="csX1" fmla="*/ 10202889 w 11004274"/>
              <a:gd name="csY1" fmla="*/ 400693 h 1602771"/>
              <a:gd name="csX2" fmla="*/ 10202889 w 11004274"/>
              <a:gd name="csY2" fmla="*/ 0 h 1602771"/>
              <a:gd name="csX3" fmla="*/ 11004274 w 11004274"/>
              <a:gd name="csY3" fmla="*/ 801386 h 1602771"/>
              <a:gd name="csX4" fmla="*/ 10202889 w 11004274"/>
              <a:gd name="csY4" fmla="*/ 1602771 h 1602771"/>
              <a:gd name="csX5" fmla="*/ 10202889 w 11004274"/>
              <a:gd name="csY5" fmla="*/ 1202078 h 1602771"/>
              <a:gd name="csX6" fmla="*/ 0 w 11004274"/>
              <a:gd name="csY6" fmla="*/ 1202078 h 1602771"/>
              <a:gd name="csX7" fmla="*/ 0 w 11004274"/>
              <a:gd name="csY7" fmla="*/ 400693 h 160277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1004274" h="1602771">
                <a:moveTo>
                  <a:pt x="0" y="400693"/>
                </a:moveTo>
                <a:lnTo>
                  <a:pt x="10202889" y="400693"/>
                </a:lnTo>
                <a:lnTo>
                  <a:pt x="10202889" y="0"/>
                </a:lnTo>
                <a:lnTo>
                  <a:pt x="11004274" y="801386"/>
                </a:lnTo>
                <a:lnTo>
                  <a:pt x="10202889" y="1602771"/>
                </a:lnTo>
                <a:lnTo>
                  <a:pt x="10202889" y="1202078"/>
                </a:lnTo>
                <a:lnTo>
                  <a:pt x="0" y="1202078"/>
                </a:lnTo>
                <a:lnTo>
                  <a:pt x="0" y="400693"/>
                </a:lnTo>
                <a:close/>
              </a:path>
            </a:pathLst>
          </a:custGeom>
          <a:solidFill>
            <a:srgbClr val="0070C0"/>
          </a:solidFill>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5">
              <a:hueOff val="0"/>
              <a:satOff val="0"/>
              <a:lumOff val="0"/>
              <a:alphaOff val="0"/>
            </a:schemeClr>
          </a:effectRef>
          <a:fontRef idx="minor">
            <a:schemeClr val="lt1"/>
          </a:fontRef>
        </p:style>
        <p:txBody>
          <a:bodyPr spcFirstLastPara="0" vert="horz" wrap="square" lIns="121920" tIns="522613" rIns="654693" bIns="655133" numCol="1" spcCol="1270" anchor="ctr" anchorCtr="0">
            <a:noAutofit/>
          </a:bodyPr>
          <a:lstStyle/>
          <a:p>
            <a:pPr marL="0" lvl="0" indent="0" algn="l" defTabSz="1422400" rtl="0">
              <a:lnSpc>
                <a:spcPct val="90000"/>
              </a:lnSpc>
              <a:spcBef>
                <a:spcPct val="0"/>
              </a:spcBef>
              <a:spcAft>
                <a:spcPct val="35000"/>
              </a:spcAft>
              <a:buNone/>
            </a:pPr>
            <a:r>
              <a:rPr lang="en-US" sz="3200" b="1" kern="1200">
                <a:latin typeface="Franklin Gothic Book"/>
              </a:rPr>
              <a:t>Step 1 Demographics/Accountability</a:t>
            </a:r>
            <a:endParaRPr lang="en-US" sz="3200" kern="1200">
              <a:latin typeface="Franklin Gothic Book"/>
            </a:endParaRPr>
          </a:p>
        </p:txBody>
      </p:sp>
      <p:sp>
        <p:nvSpPr>
          <p:cNvPr id="6" name="Freeform: Shape 5" descr="Priority One- SDRR&#10;All demographics are based on the first day of the 14-day testing window&#10;Check lunch status and students with disability status (IEP) since these have the potential to change over time&#10;Confirm ethnicity and race categories&#10;Tested school and grade cannot be changed&#10;Mark Accommodations for students with an IEP or a Program Service Plan (PSP)&#10;Indicate the correct accountability for students who contribute to the school or district accountability and those who do not&#10;Resolve non-participation issues of students without test results.&#10;&#10;&#10;">
            <a:extLst>
              <a:ext uri="{FF2B5EF4-FFF2-40B4-BE49-F238E27FC236}">
                <a16:creationId xmlns:a16="http://schemas.microsoft.com/office/drawing/2014/main" id="{3346C916-3F08-E813-2960-01640E0207F8}"/>
              </a:ext>
            </a:extLst>
          </p:cNvPr>
          <p:cNvSpPr/>
          <p:nvPr/>
        </p:nvSpPr>
        <p:spPr>
          <a:xfrm>
            <a:off x="200314" y="1727853"/>
            <a:ext cx="5135425" cy="4892458"/>
          </a:xfrm>
          <a:custGeom>
            <a:avLst/>
            <a:gdLst>
              <a:gd name="csX0" fmla="*/ 0 w 5164453"/>
              <a:gd name="csY0" fmla="*/ 0 h 4558630"/>
              <a:gd name="csX1" fmla="*/ 5164453 w 5164453"/>
              <a:gd name="csY1" fmla="*/ 0 h 4558630"/>
              <a:gd name="csX2" fmla="*/ 5164453 w 5164453"/>
              <a:gd name="csY2" fmla="*/ 4558630 h 4558630"/>
              <a:gd name="csX3" fmla="*/ 0 w 5164453"/>
              <a:gd name="csY3" fmla="*/ 4558630 h 4558630"/>
              <a:gd name="csX4" fmla="*/ 0 w 5164453"/>
              <a:gd name="csY4" fmla="*/ 0 h 4558630"/>
            </a:gdLst>
            <a:ahLst/>
            <a:cxnLst>
              <a:cxn ang="0">
                <a:pos x="csX0" y="csY0"/>
              </a:cxn>
              <a:cxn ang="0">
                <a:pos x="csX1" y="csY1"/>
              </a:cxn>
              <a:cxn ang="0">
                <a:pos x="csX2" y="csY2"/>
              </a:cxn>
              <a:cxn ang="0">
                <a:pos x="csX3" y="csY3"/>
              </a:cxn>
              <a:cxn ang="0">
                <a:pos x="csX4" y="csY4"/>
              </a:cxn>
            </a:cxnLst>
            <a:rect l="l" t="t" r="r" b="b"/>
            <a:pathLst>
              <a:path w="5164453" h="4558630">
                <a:moveTo>
                  <a:pt x="0" y="0"/>
                </a:moveTo>
                <a:lnTo>
                  <a:pt x="5164453" y="0"/>
                </a:lnTo>
                <a:lnTo>
                  <a:pt x="5164453" y="4558630"/>
                </a:lnTo>
                <a:lnTo>
                  <a:pt x="0" y="4558630"/>
                </a:lnTo>
                <a:lnTo>
                  <a:pt x="0" y="0"/>
                </a:lnTo>
                <a:close/>
              </a:path>
            </a:pathLst>
          </a:custGeom>
          <a:scene3d>
            <a:camera prst="orthographicFront"/>
            <a:lightRig rig="flat" dir="t"/>
          </a:scene3d>
          <a:sp3d extrusionH="12700" prstMaterial="plastic">
            <a:bevelT w="50800" h="50800"/>
          </a:sp3d>
        </p:spPr>
        <p:style>
          <a:lnRef idx="1">
            <a:schemeClr val="accent5">
              <a:hueOff val="0"/>
              <a:satOff val="0"/>
              <a:lumOff val="0"/>
              <a:alphaOff val="0"/>
            </a:schemeClr>
          </a:lnRef>
          <a:fillRef idx="1">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b="1" kern="1200">
                <a:latin typeface="Franklin Gothic Book"/>
              </a:rPr>
              <a:t>(Priority One) SDRR</a:t>
            </a:r>
            <a:endParaRPr lang="en-US" sz="2000" b="1" kern="1200">
              <a:highlight>
                <a:srgbClr val="FFFF00"/>
              </a:highlight>
              <a:latin typeface="Franklin Gothic Book"/>
            </a:endParaRPr>
          </a:p>
          <a:p>
            <a:pPr marL="228600" lvl="1" indent="-228600" defTabSz="889000">
              <a:lnSpc>
                <a:spcPct val="90000"/>
              </a:lnSpc>
              <a:spcBef>
                <a:spcPct val="0"/>
              </a:spcBef>
              <a:spcAft>
                <a:spcPct val="15000"/>
              </a:spcAft>
              <a:buChar char="•"/>
            </a:pPr>
            <a:r>
              <a:rPr lang="en-US" sz="2000" kern="1200">
                <a:latin typeface="Franklin Gothic Book"/>
              </a:rPr>
              <a:t>All demographics are based</a:t>
            </a:r>
            <a:r>
              <a:rPr lang="en-US" sz="2000" strike="noStrike" kern="1200">
                <a:latin typeface="Franklin Gothic Book"/>
              </a:rPr>
              <a:t> on </a:t>
            </a:r>
            <a:r>
              <a:rPr lang="en-US" sz="2000" kern="1200">
                <a:latin typeface="Franklin Gothic Book"/>
              </a:rPr>
              <a:t>the </a:t>
            </a:r>
            <a:r>
              <a:rPr lang="en-US" sz="2000">
                <a:latin typeface="Franklin Gothic Book"/>
              </a:rPr>
              <a:t>district's first</a:t>
            </a:r>
            <a:r>
              <a:rPr lang="en-US" sz="2000" kern="1200">
                <a:latin typeface="Franklin Gothic Book"/>
              </a:rPr>
              <a:t> day of the 14-day testing window</a:t>
            </a:r>
          </a:p>
          <a:p>
            <a:pPr marL="228600" lvl="1" indent="-228600" algn="l" defTabSz="889000">
              <a:lnSpc>
                <a:spcPct val="90000"/>
              </a:lnSpc>
              <a:spcBef>
                <a:spcPct val="0"/>
              </a:spcBef>
              <a:spcAft>
                <a:spcPct val="15000"/>
              </a:spcAft>
              <a:buChar char="•"/>
            </a:pPr>
            <a:r>
              <a:rPr lang="en-US" sz="2000" kern="1200">
                <a:latin typeface="Franklin Gothic Book"/>
              </a:rPr>
              <a:t>Check lunch status and students with disability status (IEP) since these have the potential to change over time</a:t>
            </a:r>
          </a:p>
          <a:p>
            <a:pPr marL="228600" lvl="1" indent="-228600" algn="l" defTabSz="889000">
              <a:lnSpc>
                <a:spcPct val="90000"/>
              </a:lnSpc>
              <a:spcBef>
                <a:spcPct val="0"/>
              </a:spcBef>
              <a:spcAft>
                <a:spcPct val="15000"/>
              </a:spcAft>
              <a:buChar char="•"/>
            </a:pPr>
            <a:r>
              <a:rPr lang="en-US" sz="2000" kern="1200">
                <a:latin typeface="Franklin Gothic Book"/>
              </a:rPr>
              <a:t>Confirm ethnicity and race categories</a:t>
            </a:r>
          </a:p>
          <a:p>
            <a:pPr marL="228600" lvl="1" indent="-228600" algn="l" defTabSz="889000" rtl="0">
              <a:lnSpc>
                <a:spcPct val="90000"/>
              </a:lnSpc>
              <a:spcBef>
                <a:spcPct val="0"/>
              </a:spcBef>
              <a:spcAft>
                <a:spcPct val="15000"/>
              </a:spcAft>
              <a:buChar char="•"/>
            </a:pPr>
            <a:r>
              <a:rPr lang="en-US" sz="2000" kern="1200">
                <a:latin typeface="Franklin Gothic Book"/>
              </a:rPr>
              <a:t>Tested school and grade cannot be changed </a:t>
            </a:r>
          </a:p>
          <a:p>
            <a:pPr marL="228600" lvl="1" indent="-228600" algn="l" defTabSz="889000">
              <a:lnSpc>
                <a:spcPct val="90000"/>
              </a:lnSpc>
              <a:spcBef>
                <a:spcPct val="0"/>
              </a:spcBef>
              <a:spcAft>
                <a:spcPct val="15000"/>
              </a:spcAft>
              <a:buChar char="•"/>
            </a:pPr>
            <a:r>
              <a:rPr lang="en-US" sz="2000" kern="1200">
                <a:latin typeface="Franklin Gothic Book"/>
              </a:rPr>
              <a:t>Mark </a:t>
            </a:r>
            <a:r>
              <a:rPr lang="en-US" sz="2000">
                <a:latin typeface="Franklin Gothic Book"/>
              </a:rPr>
              <a:t>accommodations</a:t>
            </a:r>
            <a:r>
              <a:rPr lang="en-US" sz="2000" kern="1200">
                <a:latin typeface="Franklin Gothic Book"/>
              </a:rPr>
              <a:t> for students with an IEP or a Program Service Plan (PSP)</a:t>
            </a:r>
          </a:p>
          <a:p>
            <a:pPr marL="228600" lvl="1" indent="-228600" algn="l" defTabSz="889000">
              <a:lnSpc>
                <a:spcPct val="90000"/>
              </a:lnSpc>
              <a:spcBef>
                <a:spcPct val="0"/>
              </a:spcBef>
              <a:spcAft>
                <a:spcPct val="15000"/>
              </a:spcAft>
              <a:buChar char="•"/>
            </a:pPr>
            <a:r>
              <a:rPr lang="en-US" sz="2000" kern="1200">
                <a:latin typeface="Franklin Gothic Book"/>
              </a:rPr>
              <a:t>Indicate the correct accountability for students who contribute to the school or district accountability and those who do not</a:t>
            </a:r>
          </a:p>
          <a:p>
            <a:pPr marL="228600" lvl="1" indent="-228600" algn="l" defTabSz="889000">
              <a:lnSpc>
                <a:spcPct val="90000"/>
              </a:lnSpc>
              <a:spcBef>
                <a:spcPct val="0"/>
              </a:spcBef>
              <a:spcAft>
                <a:spcPct val="15000"/>
              </a:spcAft>
              <a:buChar char="•"/>
            </a:pPr>
            <a:r>
              <a:rPr lang="en-US" sz="2000" kern="1200">
                <a:latin typeface="Franklin Gothic Book"/>
              </a:rPr>
              <a:t>Resolve the nonparticipation status of students without test results</a:t>
            </a:r>
          </a:p>
          <a:p>
            <a:pPr marL="0" lvl="0" indent="0" algn="l" defTabSz="1066800">
              <a:lnSpc>
                <a:spcPct val="90000"/>
              </a:lnSpc>
              <a:spcBef>
                <a:spcPct val="0"/>
              </a:spcBef>
              <a:spcAft>
                <a:spcPct val="35000"/>
              </a:spcAft>
              <a:buNone/>
            </a:pPr>
            <a:endParaRPr lang="en-US" sz="2400" kern="1200">
              <a:latin typeface="Franklin Gothic Book"/>
            </a:endParaRPr>
          </a:p>
          <a:p>
            <a:pPr marL="0" lvl="0" indent="0" algn="l" defTabSz="889000">
              <a:lnSpc>
                <a:spcPct val="90000"/>
              </a:lnSpc>
              <a:spcBef>
                <a:spcPct val="0"/>
              </a:spcBef>
              <a:spcAft>
                <a:spcPct val="35000"/>
              </a:spcAft>
              <a:buNone/>
            </a:pPr>
            <a:endParaRPr lang="en-US" sz="2000" kern="1200">
              <a:latin typeface="Franklin Gothic Book"/>
            </a:endParaRPr>
          </a:p>
          <a:p>
            <a:pPr marL="0" lvl="0" indent="0" algn="l" defTabSz="889000">
              <a:lnSpc>
                <a:spcPct val="90000"/>
              </a:lnSpc>
              <a:spcBef>
                <a:spcPct val="0"/>
              </a:spcBef>
              <a:spcAft>
                <a:spcPct val="35000"/>
              </a:spcAft>
              <a:buNone/>
            </a:pPr>
            <a:endParaRPr lang="en-US" sz="2000" kern="1200">
              <a:latin typeface="Franklin Gothic Book"/>
            </a:endParaRPr>
          </a:p>
          <a:p>
            <a:pPr marL="0" lvl="0" indent="0" algn="l" defTabSz="889000">
              <a:lnSpc>
                <a:spcPct val="90000"/>
              </a:lnSpc>
              <a:spcBef>
                <a:spcPct val="0"/>
              </a:spcBef>
              <a:spcAft>
                <a:spcPct val="35000"/>
              </a:spcAft>
              <a:buNone/>
            </a:pPr>
            <a:endParaRPr lang="en-US" sz="2000" kern="1200">
              <a:latin typeface="Franklin Gothic Book"/>
            </a:endParaRPr>
          </a:p>
          <a:p>
            <a:pPr marL="0" lvl="0" indent="0" algn="l" defTabSz="889000">
              <a:lnSpc>
                <a:spcPct val="90000"/>
              </a:lnSpc>
              <a:spcBef>
                <a:spcPct val="0"/>
              </a:spcBef>
              <a:spcAft>
                <a:spcPct val="35000"/>
              </a:spcAft>
              <a:buNone/>
            </a:pPr>
            <a:endParaRPr lang="en-US" sz="2000" kern="1200">
              <a:latin typeface="Franklin Gothic Book"/>
            </a:endParaRPr>
          </a:p>
        </p:txBody>
      </p:sp>
      <p:sp>
        <p:nvSpPr>
          <p:cNvPr id="7" name="Freeform: Shape 6" descr="Step 2 Participation&#10;&#10;&#10;&#10;&#10;&#10;&#10;">
            <a:extLst>
              <a:ext uri="{FF2B5EF4-FFF2-40B4-BE49-F238E27FC236}">
                <a16:creationId xmlns:a16="http://schemas.microsoft.com/office/drawing/2014/main" id="{99CC25AE-046B-3883-12C8-AF822EAFFBDF}"/>
              </a:ext>
            </a:extLst>
          </p:cNvPr>
          <p:cNvSpPr/>
          <p:nvPr/>
        </p:nvSpPr>
        <p:spPr>
          <a:xfrm>
            <a:off x="5310013" y="1466936"/>
            <a:ext cx="5920299" cy="1602771"/>
          </a:xfrm>
          <a:custGeom>
            <a:avLst/>
            <a:gdLst>
              <a:gd name="csX0" fmla="*/ 0 w 5920299"/>
              <a:gd name="csY0" fmla="*/ 400693 h 1602771"/>
              <a:gd name="csX1" fmla="*/ 5118914 w 5920299"/>
              <a:gd name="csY1" fmla="*/ 400693 h 1602771"/>
              <a:gd name="csX2" fmla="*/ 5118914 w 5920299"/>
              <a:gd name="csY2" fmla="*/ 0 h 1602771"/>
              <a:gd name="csX3" fmla="*/ 5920299 w 5920299"/>
              <a:gd name="csY3" fmla="*/ 801386 h 1602771"/>
              <a:gd name="csX4" fmla="*/ 5118914 w 5920299"/>
              <a:gd name="csY4" fmla="*/ 1602771 h 1602771"/>
              <a:gd name="csX5" fmla="*/ 5118914 w 5920299"/>
              <a:gd name="csY5" fmla="*/ 1202078 h 1602771"/>
              <a:gd name="csX6" fmla="*/ 0 w 5920299"/>
              <a:gd name="csY6" fmla="*/ 1202078 h 1602771"/>
              <a:gd name="csX7" fmla="*/ 0 w 5920299"/>
              <a:gd name="csY7" fmla="*/ 400693 h 160277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5920299" h="1602771">
                <a:moveTo>
                  <a:pt x="0" y="400693"/>
                </a:moveTo>
                <a:lnTo>
                  <a:pt x="5118914" y="400693"/>
                </a:lnTo>
                <a:lnTo>
                  <a:pt x="5118914" y="0"/>
                </a:lnTo>
                <a:lnTo>
                  <a:pt x="5920299" y="801386"/>
                </a:lnTo>
                <a:lnTo>
                  <a:pt x="5118914" y="1602771"/>
                </a:lnTo>
                <a:lnTo>
                  <a:pt x="5118914" y="1202078"/>
                </a:lnTo>
                <a:lnTo>
                  <a:pt x="0" y="1202078"/>
                </a:lnTo>
                <a:lnTo>
                  <a:pt x="0" y="400693"/>
                </a:lnTo>
                <a:close/>
              </a:path>
            </a:pathLst>
          </a:custGeom>
          <a:solidFill>
            <a:srgbClr val="60A500"/>
          </a:solidFill>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5">
              <a:hueOff val="-6758543"/>
              <a:satOff val="-17419"/>
              <a:lumOff val="-11765"/>
              <a:alphaOff val="0"/>
            </a:schemeClr>
          </a:effectRef>
          <a:fontRef idx="minor">
            <a:schemeClr val="lt1"/>
          </a:fontRef>
        </p:style>
        <p:txBody>
          <a:bodyPr spcFirstLastPara="0" vert="horz" wrap="square" lIns="121920" tIns="522613" rIns="654693" bIns="655133" numCol="1" spcCol="1270" anchor="ctr" anchorCtr="0">
            <a:noAutofit/>
          </a:bodyPr>
          <a:lstStyle/>
          <a:p>
            <a:pPr marL="0" lvl="0" indent="0" algn="l" defTabSz="1422400" rtl="0">
              <a:lnSpc>
                <a:spcPct val="90000"/>
              </a:lnSpc>
              <a:spcBef>
                <a:spcPct val="0"/>
              </a:spcBef>
              <a:spcAft>
                <a:spcPct val="35000"/>
              </a:spcAft>
              <a:buNone/>
            </a:pPr>
            <a:r>
              <a:rPr lang="en-US" sz="3200" b="1" kern="1200">
                <a:latin typeface="Franklin Gothic Book"/>
              </a:rPr>
              <a:t>Step 2 Participation  </a:t>
            </a:r>
          </a:p>
        </p:txBody>
      </p:sp>
      <p:sp>
        <p:nvSpPr>
          <p:cNvPr id="8" name="Freeform: Shape 7" descr="Priority (Two)&#10;Check students' participation status using the spreadsheets&#10; &#10;">
            <a:extLst>
              <a:ext uri="{FF2B5EF4-FFF2-40B4-BE49-F238E27FC236}">
                <a16:creationId xmlns:a16="http://schemas.microsoft.com/office/drawing/2014/main" id="{3B3EB70B-CD2E-30AF-B241-AFBD5C765B37}"/>
              </a:ext>
            </a:extLst>
          </p:cNvPr>
          <p:cNvSpPr/>
          <p:nvPr/>
        </p:nvSpPr>
        <p:spPr>
          <a:xfrm>
            <a:off x="5323689" y="2689920"/>
            <a:ext cx="5083974" cy="3201122"/>
          </a:xfrm>
          <a:custGeom>
            <a:avLst/>
            <a:gdLst>
              <a:gd name="csX0" fmla="*/ 0 w 5083974"/>
              <a:gd name="csY0" fmla="*/ 0 h 3201122"/>
              <a:gd name="csX1" fmla="*/ 5083974 w 5083974"/>
              <a:gd name="csY1" fmla="*/ 0 h 3201122"/>
              <a:gd name="csX2" fmla="*/ 5083974 w 5083974"/>
              <a:gd name="csY2" fmla="*/ 3201122 h 3201122"/>
              <a:gd name="csX3" fmla="*/ 0 w 5083974"/>
              <a:gd name="csY3" fmla="*/ 3201122 h 3201122"/>
              <a:gd name="csX4" fmla="*/ 0 w 5083974"/>
              <a:gd name="csY4" fmla="*/ 0 h 3201122"/>
            </a:gdLst>
            <a:ahLst/>
            <a:cxnLst>
              <a:cxn ang="0">
                <a:pos x="csX0" y="csY0"/>
              </a:cxn>
              <a:cxn ang="0">
                <a:pos x="csX1" y="csY1"/>
              </a:cxn>
              <a:cxn ang="0">
                <a:pos x="csX2" y="csY2"/>
              </a:cxn>
              <a:cxn ang="0">
                <a:pos x="csX3" y="csY3"/>
              </a:cxn>
              <a:cxn ang="0">
                <a:pos x="csX4" y="csY4"/>
              </a:cxn>
            </a:cxnLst>
            <a:rect l="l" t="t" r="r" b="b"/>
            <a:pathLst>
              <a:path w="5083974" h="3201122">
                <a:moveTo>
                  <a:pt x="0" y="0"/>
                </a:moveTo>
                <a:lnTo>
                  <a:pt x="5083974" y="0"/>
                </a:lnTo>
                <a:lnTo>
                  <a:pt x="5083974" y="3201122"/>
                </a:lnTo>
                <a:lnTo>
                  <a:pt x="0" y="3201122"/>
                </a:lnTo>
                <a:lnTo>
                  <a:pt x="0" y="0"/>
                </a:lnTo>
                <a:close/>
              </a:path>
            </a:pathLst>
          </a:custGeom>
          <a:scene3d>
            <a:camera prst="orthographicFront"/>
            <a:lightRig rig="flat" dir="t"/>
          </a:scene3d>
          <a:sp3d extrusionH="12700" prstMaterial="plastic">
            <a:bevelT w="50800" h="50800"/>
          </a:sp3d>
        </p:spPr>
        <p:style>
          <a:lnRef idx="1">
            <a:schemeClr val="accent5">
              <a:hueOff val="-6758543"/>
              <a:satOff val="-17419"/>
              <a:lumOff val="-11765"/>
              <a:alphaOff val="0"/>
            </a:schemeClr>
          </a:lnRef>
          <a:fillRef idx="1">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b="1" kern="1200">
                <a:latin typeface="Franklin Gothic Book"/>
              </a:rPr>
              <a:t>(Priority Two) KDE applications login</a:t>
            </a:r>
          </a:p>
          <a:p>
            <a:pPr marL="0" lvl="0" indent="0" algn="l" defTabSz="889000">
              <a:lnSpc>
                <a:spcPct val="90000"/>
              </a:lnSpc>
              <a:spcBef>
                <a:spcPct val="0"/>
              </a:spcBef>
              <a:spcAft>
                <a:spcPct val="35000"/>
              </a:spcAft>
              <a:buNone/>
            </a:pPr>
            <a:r>
              <a:rPr lang="en-US" sz="2000" kern="1200">
                <a:latin typeface="Franklin Gothic Book"/>
              </a:rPr>
              <a:t>Check students' participation status using the spreadsheet</a:t>
            </a:r>
          </a:p>
          <a:p>
            <a:pPr marL="0" lvl="0" indent="0" algn="l" defTabSz="1066800">
              <a:lnSpc>
                <a:spcPct val="90000"/>
              </a:lnSpc>
              <a:spcBef>
                <a:spcPct val="0"/>
              </a:spcBef>
              <a:spcAft>
                <a:spcPct val="35000"/>
              </a:spcAft>
              <a:buNone/>
            </a:pPr>
            <a:endParaRPr lang="en-US" sz="2400" kern="1200">
              <a:latin typeface="Franklin Gothic Book"/>
            </a:endParaRPr>
          </a:p>
        </p:txBody>
      </p:sp>
    </p:spTree>
    <p:extLst>
      <p:ext uri="{BB962C8B-B14F-4D97-AF65-F5344CB8AC3E}">
        <p14:creationId xmlns:p14="http://schemas.microsoft.com/office/powerpoint/2010/main" val="21178223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idx="4294967295"/>
          </p:nvPr>
        </p:nvSpPr>
        <p:spPr>
          <a:xfrm>
            <a:off x="-1" y="0"/>
            <a:ext cx="7631723" cy="1652954"/>
          </a:xfrm>
        </p:spPr>
        <p:txBody>
          <a:bodyPr>
            <a:normAutofit/>
          </a:bodyPr>
          <a:lstStyle/>
          <a:p>
            <a:r>
              <a:rPr lang="en-US"/>
              <a:t>Data Review </a:t>
            </a:r>
            <a:br>
              <a:rPr lang="en-US"/>
            </a:br>
            <a:r>
              <a:rPr lang="en-US"/>
              <a:t>Applications</a:t>
            </a:r>
          </a:p>
        </p:txBody>
      </p:sp>
      <p:sp>
        <p:nvSpPr>
          <p:cNvPr id="5" name="Freeform: Shape 4">
            <a:extLst>
              <a:ext uri="{FF2B5EF4-FFF2-40B4-BE49-F238E27FC236}">
                <a16:creationId xmlns:a16="http://schemas.microsoft.com/office/drawing/2014/main" id="{26DBE6E3-C66F-0C51-02D1-69C79786EA59}"/>
              </a:ext>
            </a:extLst>
          </p:cNvPr>
          <p:cNvSpPr/>
          <p:nvPr/>
        </p:nvSpPr>
        <p:spPr>
          <a:xfrm>
            <a:off x="3679322" y="1253588"/>
            <a:ext cx="3185232" cy="3088598"/>
          </a:xfrm>
          <a:custGeom>
            <a:avLst/>
            <a:gdLst>
              <a:gd name="csX0" fmla="*/ 2393621 w 3185232"/>
              <a:gd name="csY0" fmla="*/ 782263 h 3088598"/>
              <a:gd name="csX1" fmla="*/ 2846582 w 3185232"/>
              <a:gd name="csY1" fmla="*/ 636237 h 3088598"/>
              <a:gd name="csX2" fmla="*/ 3023025 w 3185232"/>
              <a:gd name="csY2" fmla="*/ 928770 h 3088598"/>
              <a:gd name="csX3" fmla="*/ 2682558 w 3185232"/>
              <a:gd name="csY3" fmla="*/ 1261305 h 3088598"/>
              <a:gd name="csX4" fmla="*/ 2682558 w 3185232"/>
              <a:gd name="csY4" fmla="*/ 1827293 h 3088598"/>
              <a:gd name="csX5" fmla="*/ 3023025 w 3185232"/>
              <a:gd name="csY5" fmla="*/ 2159828 h 3088598"/>
              <a:gd name="csX6" fmla="*/ 2846582 w 3185232"/>
              <a:gd name="csY6" fmla="*/ 2452361 h 3088598"/>
              <a:gd name="csX7" fmla="*/ 2393621 w 3185232"/>
              <a:gd name="csY7" fmla="*/ 2306335 h 3088598"/>
              <a:gd name="csX8" fmla="*/ 1881552 w 3185232"/>
              <a:gd name="csY8" fmla="*/ 2589329 h 3088598"/>
              <a:gd name="csX9" fmla="*/ 1772649 w 3185232"/>
              <a:gd name="csY9" fmla="*/ 3052619 h 3088598"/>
              <a:gd name="csX10" fmla="*/ 1412583 w 3185232"/>
              <a:gd name="csY10" fmla="*/ 3052619 h 3088598"/>
              <a:gd name="csX11" fmla="*/ 1303680 w 3185232"/>
              <a:gd name="csY11" fmla="*/ 2589329 h 3088598"/>
              <a:gd name="csX12" fmla="*/ 791611 w 3185232"/>
              <a:gd name="csY12" fmla="*/ 2306335 h 3088598"/>
              <a:gd name="csX13" fmla="*/ 338650 w 3185232"/>
              <a:gd name="csY13" fmla="*/ 2452361 h 3088598"/>
              <a:gd name="csX14" fmla="*/ 162207 w 3185232"/>
              <a:gd name="csY14" fmla="*/ 2159828 h 3088598"/>
              <a:gd name="csX15" fmla="*/ 502674 w 3185232"/>
              <a:gd name="csY15" fmla="*/ 1827293 h 3088598"/>
              <a:gd name="csX16" fmla="*/ 502674 w 3185232"/>
              <a:gd name="csY16" fmla="*/ 1261305 h 3088598"/>
              <a:gd name="csX17" fmla="*/ 162207 w 3185232"/>
              <a:gd name="csY17" fmla="*/ 928770 h 3088598"/>
              <a:gd name="csX18" fmla="*/ 338650 w 3185232"/>
              <a:gd name="csY18" fmla="*/ 636237 h 3088598"/>
              <a:gd name="csX19" fmla="*/ 791611 w 3185232"/>
              <a:gd name="csY19" fmla="*/ 782263 h 3088598"/>
              <a:gd name="csX20" fmla="*/ 1303680 w 3185232"/>
              <a:gd name="csY20" fmla="*/ 499269 h 3088598"/>
              <a:gd name="csX21" fmla="*/ 1412583 w 3185232"/>
              <a:gd name="csY21" fmla="*/ 35979 h 3088598"/>
              <a:gd name="csX22" fmla="*/ 1772649 w 3185232"/>
              <a:gd name="csY22" fmla="*/ 35979 h 3088598"/>
              <a:gd name="csX23" fmla="*/ 1881552 w 3185232"/>
              <a:gd name="csY23" fmla="*/ 499269 h 3088598"/>
              <a:gd name="csX24" fmla="*/ 2393621 w 3185232"/>
              <a:gd name="csY24" fmla="*/ 782263 h 308859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Lst>
            <a:rect l="l" t="t" r="r" b="b"/>
            <a:pathLst>
              <a:path w="3185232" h="3088598">
                <a:moveTo>
                  <a:pt x="2393621" y="782263"/>
                </a:moveTo>
                <a:lnTo>
                  <a:pt x="2846582" y="636237"/>
                </a:lnTo>
                <a:lnTo>
                  <a:pt x="3023025" y="928770"/>
                </a:lnTo>
                <a:lnTo>
                  <a:pt x="2682558" y="1261305"/>
                </a:lnTo>
                <a:cubicBezTo>
                  <a:pt x="2735071" y="1446620"/>
                  <a:pt x="2735071" y="1641979"/>
                  <a:pt x="2682558" y="1827293"/>
                </a:cubicBezTo>
                <a:lnTo>
                  <a:pt x="3023025" y="2159828"/>
                </a:lnTo>
                <a:lnTo>
                  <a:pt x="2846582" y="2452361"/>
                </a:lnTo>
                <a:lnTo>
                  <a:pt x="2393621" y="2306335"/>
                </a:lnTo>
                <a:cubicBezTo>
                  <a:pt x="2252217" y="2442524"/>
                  <a:pt x="2075469" y="2540203"/>
                  <a:pt x="1881552" y="2589329"/>
                </a:cubicBezTo>
                <a:lnTo>
                  <a:pt x="1772649" y="3052619"/>
                </a:lnTo>
                <a:lnTo>
                  <a:pt x="1412583" y="3052619"/>
                </a:lnTo>
                <a:lnTo>
                  <a:pt x="1303680" y="2589329"/>
                </a:lnTo>
                <a:cubicBezTo>
                  <a:pt x="1109763" y="2540203"/>
                  <a:pt x="933015" y="2442524"/>
                  <a:pt x="791611" y="2306335"/>
                </a:cubicBezTo>
                <a:lnTo>
                  <a:pt x="338650" y="2452361"/>
                </a:lnTo>
                <a:lnTo>
                  <a:pt x="162207" y="2159828"/>
                </a:lnTo>
                <a:lnTo>
                  <a:pt x="502674" y="1827293"/>
                </a:lnTo>
                <a:cubicBezTo>
                  <a:pt x="450161" y="1641978"/>
                  <a:pt x="450161" y="1446619"/>
                  <a:pt x="502674" y="1261305"/>
                </a:cubicBezTo>
                <a:lnTo>
                  <a:pt x="162207" y="928770"/>
                </a:lnTo>
                <a:lnTo>
                  <a:pt x="338650" y="636237"/>
                </a:lnTo>
                <a:lnTo>
                  <a:pt x="791611" y="782263"/>
                </a:lnTo>
                <a:cubicBezTo>
                  <a:pt x="933015" y="646074"/>
                  <a:pt x="1109763" y="548395"/>
                  <a:pt x="1303680" y="499269"/>
                </a:cubicBezTo>
                <a:lnTo>
                  <a:pt x="1412583" y="35979"/>
                </a:lnTo>
                <a:lnTo>
                  <a:pt x="1772649" y="35979"/>
                </a:lnTo>
                <a:lnTo>
                  <a:pt x="1881552" y="499269"/>
                </a:lnTo>
                <a:cubicBezTo>
                  <a:pt x="2075469" y="548395"/>
                  <a:pt x="2252217" y="646074"/>
                  <a:pt x="2393621" y="782263"/>
                </a:cubicBezTo>
                <a:close/>
              </a:path>
            </a:pathLst>
          </a:custGeom>
          <a:solidFill>
            <a:srgbClr val="92D050"/>
          </a:solidFill>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5">
              <a:hueOff val="-6758543"/>
              <a:satOff val="-17419"/>
              <a:lumOff val="-11765"/>
              <a:alphaOff val="0"/>
            </a:schemeClr>
          </a:effectRef>
          <a:fontRef idx="minor">
            <a:schemeClr val="lt1"/>
          </a:fontRef>
        </p:style>
        <p:txBody>
          <a:bodyPr spcFirstLastPara="0" vert="horz" wrap="square" lIns="817011" tIns="807663" rIns="817011" bIns="807663" numCol="1" spcCol="1270" anchor="ctr" anchorCtr="0">
            <a:noAutofit/>
          </a:bodyPr>
          <a:lstStyle/>
          <a:p>
            <a:pPr marL="0" lvl="0" indent="0" algn="ctr" defTabSz="889000">
              <a:lnSpc>
                <a:spcPct val="90000"/>
              </a:lnSpc>
              <a:spcBef>
                <a:spcPct val="0"/>
              </a:spcBef>
              <a:spcAft>
                <a:spcPct val="35000"/>
              </a:spcAft>
              <a:buNone/>
            </a:pPr>
            <a:r>
              <a:rPr lang="en-US" sz="2000" kern="1200">
                <a:solidFill>
                  <a:schemeClr val="tx1"/>
                </a:solidFill>
                <a:latin typeface="Franklin Gothic Book"/>
              </a:rPr>
              <a:t>Spreadsheets will be available in Student Data Detail</a:t>
            </a:r>
          </a:p>
        </p:txBody>
      </p:sp>
      <p:sp>
        <p:nvSpPr>
          <p:cNvPr id="3" name="Freeform: Shape 2">
            <a:extLst>
              <a:ext uri="{FF2B5EF4-FFF2-40B4-BE49-F238E27FC236}">
                <a16:creationId xmlns:a16="http://schemas.microsoft.com/office/drawing/2014/main" id="{5C2F406E-CEE3-DCBB-B7BA-D20F51DC37E2}"/>
              </a:ext>
            </a:extLst>
          </p:cNvPr>
          <p:cNvSpPr/>
          <p:nvPr/>
        </p:nvSpPr>
        <p:spPr>
          <a:xfrm>
            <a:off x="6234599" y="2718761"/>
            <a:ext cx="3161163" cy="3018927"/>
          </a:xfrm>
          <a:custGeom>
            <a:avLst/>
            <a:gdLst>
              <a:gd name="csX0" fmla="*/ 2251267 w 3161163"/>
              <a:gd name="csY0" fmla="*/ 481333 h 3018927"/>
              <a:gd name="csX1" fmla="*/ 2480479 w 3161163"/>
              <a:gd name="csY1" fmla="*/ 277779 h 3018927"/>
              <a:gd name="csX2" fmla="*/ 2682042 w 3161163"/>
              <a:gd name="csY2" fmla="*/ 437504 h 3018927"/>
              <a:gd name="csX3" fmla="*/ 2536259 w 3161163"/>
              <a:gd name="csY3" fmla="*/ 707169 h 3018927"/>
              <a:gd name="csX4" fmla="*/ 2794147 w 3161163"/>
              <a:gd name="csY4" fmla="*/ 1129001 h 3018927"/>
              <a:gd name="csX5" fmla="*/ 3100680 w 3161163"/>
              <a:gd name="csY5" fmla="*/ 1125911 h 3018927"/>
              <a:gd name="csX6" fmla="*/ 3145745 w 3161163"/>
              <a:gd name="csY6" fmla="*/ 1367273 h 3018927"/>
              <a:gd name="csX7" fmla="*/ 2858750 w 3161163"/>
              <a:gd name="csY7" fmla="*/ 1475002 h 3018927"/>
              <a:gd name="csX8" fmla="*/ 2769186 w 3161163"/>
              <a:gd name="csY8" fmla="*/ 1954692 h 3018927"/>
              <a:gd name="csX9" fmla="*/ 2998996 w 3161163"/>
              <a:gd name="csY9" fmla="*/ 2157569 h 3018927"/>
              <a:gd name="csX10" fmla="*/ 2868504 w 3161163"/>
              <a:gd name="csY10" fmla="*/ 2371017 h 3018927"/>
              <a:gd name="csX11" fmla="*/ 2583171 w 3161163"/>
              <a:gd name="csY11" fmla="*/ 2258960 h 3018927"/>
              <a:gd name="csX12" fmla="*/ 2188064 w 3161163"/>
              <a:gd name="csY12" fmla="*/ 2572055 h 3018927"/>
              <a:gd name="csX13" fmla="*/ 2235864 w 3161163"/>
              <a:gd name="csY13" fmla="*/ 2874854 h 3018927"/>
              <a:gd name="csX14" fmla="*/ 1986936 w 3161163"/>
              <a:gd name="csY14" fmla="*/ 2960417 h 3018927"/>
              <a:gd name="csX15" fmla="*/ 1838469 w 3161163"/>
              <a:gd name="csY15" fmla="*/ 2692220 h 3018927"/>
              <a:gd name="csX16" fmla="*/ 1322693 w 3161163"/>
              <a:gd name="csY16" fmla="*/ 2692220 h 3018927"/>
              <a:gd name="csX17" fmla="*/ 1174227 w 3161163"/>
              <a:gd name="csY17" fmla="*/ 2960417 h 3018927"/>
              <a:gd name="csX18" fmla="*/ 925299 w 3161163"/>
              <a:gd name="csY18" fmla="*/ 2874854 h 3018927"/>
              <a:gd name="csX19" fmla="*/ 973099 w 3161163"/>
              <a:gd name="csY19" fmla="*/ 2572055 h 3018927"/>
              <a:gd name="csX20" fmla="*/ 577992 w 3161163"/>
              <a:gd name="csY20" fmla="*/ 2258960 h 3018927"/>
              <a:gd name="csX21" fmla="*/ 292659 w 3161163"/>
              <a:gd name="csY21" fmla="*/ 2371017 h 3018927"/>
              <a:gd name="csX22" fmla="*/ 162167 w 3161163"/>
              <a:gd name="csY22" fmla="*/ 2157569 h 3018927"/>
              <a:gd name="csX23" fmla="*/ 391977 w 3161163"/>
              <a:gd name="csY23" fmla="*/ 1954692 h 3018927"/>
              <a:gd name="csX24" fmla="*/ 302413 w 3161163"/>
              <a:gd name="csY24" fmla="*/ 1475002 h 3018927"/>
              <a:gd name="csX25" fmla="*/ 15418 w 3161163"/>
              <a:gd name="csY25" fmla="*/ 1367273 h 3018927"/>
              <a:gd name="csX26" fmla="*/ 60483 w 3161163"/>
              <a:gd name="csY26" fmla="*/ 1125911 h 3018927"/>
              <a:gd name="csX27" fmla="*/ 367016 w 3161163"/>
              <a:gd name="csY27" fmla="*/ 1129001 h 3018927"/>
              <a:gd name="csX28" fmla="*/ 624904 w 3161163"/>
              <a:gd name="csY28" fmla="*/ 707169 h 3018927"/>
              <a:gd name="csX29" fmla="*/ 479121 w 3161163"/>
              <a:gd name="csY29" fmla="*/ 437504 h 3018927"/>
              <a:gd name="csX30" fmla="*/ 680684 w 3161163"/>
              <a:gd name="csY30" fmla="*/ 277779 h 3018927"/>
              <a:gd name="csX31" fmla="*/ 909896 w 3161163"/>
              <a:gd name="csY31" fmla="*/ 481333 h 3018927"/>
              <a:gd name="csX32" fmla="*/ 1394567 w 3161163"/>
              <a:gd name="csY32" fmla="*/ 314739 h 3018927"/>
              <a:gd name="csX33" fmla="*/ 1447790 w 3161163"/>
              <a:gd name="csY33" fmla="*/ 12846 h 3018927"/>
              <a:gd name="csX34" fmla="*/ 1713373 w 3161163"/>
              <a:gd name="csY34" fmla="*/ 12846 h 3018927"/>
              <a:gd name="csX35" fmla="*/ 1766597 w 3161163"/>
              <a:gd name="csY35" fmla="*/ 314739 h 3018927"/>
              <a:gd name="csX36" fmla="*/ 2251268 w 3161163"/>
              <a:gd name="csY36" fmla="*/ 481333 h 3018927"/>
              <a:gd name="csX37" fmla="*/ 2251267 w 3161163"/>
              <a:gd name="csY37" fmla="*/ 481333 h 301892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Lst>
            <a:rect l="l" t="t" r="r" b="b"/>
            <a:pathLst>
              <a:path w="3161163" h="3018927">
                <a:moveTo>
                  <a:pt x="2251267" y="481333"/>
                </a:moveTo>
                <a:lnTo>
                  <a:pt x="2480479" y="277779"/>
                </a:lnTo>
                <a:lnTo>
                  <a:pt x="2682042" y="437504"/>
                </a:lnTo>
                <a:lnTo>
                  <a:pt x="2536259" y="707169"/>
                </a:lnTo>
                <a:cubicBezTo>
                  <a:pt x="2651670" y="829777"/>
                  <a:pt x="2739417" y="973307"/>
                  <a:pt x="2794147" y="1129001"/>
                </a:cubicBezTo>
                <a:lnTo>
                  <a:pt x="3100680" y="1125911"/>
                </a:lnTo>
                <a:lnTo>
                  <a:pt x="3145745" y="1367273"/>
                </a:lnTo>
                <a:lnTo>
                  <a:pt x="2858750" y="1475002"/>
                </a:lnTo>
                <a:cubicBezTo>
                  <a:pt x="2863707" y="1638984"/>
                  <a:pt x="2833233" y="1802200"/>
                  <a:pt x="2769186" y="1954692"/>
                </a:cubicBezTo>
                <a:lnTo>
                  <a:pt x="2998996" y="2157569"/>
                </a:lnTo>
                <a:lnTo>
                  <a:pt x="2868504" y="2371017"/>
                </a:lnTo>
                <a:lnTo>
                  <a:pt x="2583171" y="2258960"/>
                </a:lnTo>
                <a:cubicBezTo>
                  <a:pt x="2475355" y="2387587"/>
                  <a:pt x="2340918" y="2494119"/>
                  <a:pt x="2188064" y="2572055"/>
                </a:cubicBezTo>
                <a:lnTo>
                  <a:pt x="2235864" y="2874854"/>
                </a:lnTo>
                <a:lnTo>
                  <a:pt x="1986936" y="2960417"/>
                </a:lnTo>
                <a:lnTo>
                  <a:pt x="1838469" y="2692220"/>
                </a:lnTo>
                <a:cubicBezTo>
                  <a:pt x="1668328" y="2725306"/>
                  <a:pt x="1492833" y="2725306"/>
                  <a:pt x="1322693" y="2692220"/>
                </a:cubicBezTo>
                <a:lnTo>
                  <a:pt x="1174227" y="2960417"/>
                </a:lnTo>
                <a:lnTo>
                  <a:pt x="925299" y="2874854"/>
                </a:lnTo>
                <a:lnTo>
                  <a:pt x="973099" y="2572055"/>
                </a:lnTo>
                <a:cubicBezTo>
                  <a:pt x="820244" y="2494118"/>
                  <a:pt x="685807" y="2387586"/>
                  <a:pt x="577992" y="2258960"/>
                </a:cubicBezTo>
                <a:lnTo>
                  <a:pt x="292659" y="2371017"/>
                </a:lnTo>
                <a:lnTo>
                  <a:pt x="162167" y="2157569"/>
                </a:lnTo>
                <a:lnTo>
                  <a:pt x="391977" y="1954692"/>
                </a:lnTo>
                <a:cubicBezTo>
                  <a:pt x="327931" y="1802201"/>
                  <a:pt x="297456" y="1638984"/>
                  <a:pt x="302413" y="1475002"/>
                </a:cubicBezTo>
                <a:lnTo>
                  <a:pt x="15418" y="1367273"/>
                </a:lnTo>
                <a:lnTo>
                  <a:pt x="60483" y="1125911"/>
                </a:lnTo>
                <a:lnTo>
                  <a:pt x="367016" y="1129001"/>
                </a:lnTo>
                <a:cubicBezTo>
                  <a:pt x="421746" y="973307"/>
                  <a:pt x="509493" y="829777"/>
                  <a:pt x="624904" y="707169"/>
                </a:cubicBezTo>
                <a:lnTo>
                  <a:pt x="479121" y="437504"/>
                </a:lnTo>
                <a:lnTo>
                  <a:pt x="680684" y="277779"/>
                </a:lnTo>
                <a:lnTo>
                  <a:pt x="909896" y="481333"/>
                </a:lnTo>
                <a:cubicBezTo>
                  <a:pt x="1057793" y="395288"/>
                  <a:pt x="1222705" y="338603"/>
                  <a:pt x="1394567" y="314739"/>
                </a:cubicBezTo>
                <a:lnTo>
                  <a:pt x="1447790" y="12846"/>
                </a:lnTo>
                <a:lnTo>
                  <a:pt x="1713373" y="12846"/>
                </a:lnTo>
                <a:lnTo>
                  <a:pt x="1766597" y="314739"/>
                </a:lnTo>
                <a:cubicBezTo>
                  <a:pt x="1938459" y="338604"/>
                  <a:pt x="2103370" y="395288"/>
                  <a:pt x="2251268" y="481333"/>
                </a:cubicBezTo>
                <a:lnTo>
                  <a:pt x="2251267" y="481333"/>
                </a:lnTo>
                <a:close/>
              </a:path>
            </a:pathLst>
          </a:custGeom>
          <a:solidFill>
            <a:schemeClr val="accent5"/>
          </a:solidFill>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5">
              <a:hueOff val="0"/>
              <a:satOff val="0"/>
              <a:lumOff val="0"/>
              <a:alphaOff val="0"/>
            </a:schemeClr>
          </a:effectRef>
          <a:fontRef idx="minor">
            <a:schemeClr val="lt1"/>
          </a:fontRef>
        </p:style>
        <p:txBody>
          <a:bodyPr spcFirstLastPara="0" vert="horz" wrap="square" lIns="650304" tIns="732569" rIns="650304" bIns="785367" numCol="1" spcCol="1270" anchor="ctr" anchorCtr="0">
            <a:noAutofit/>
          </a:bodyPr>
          <a:lstStyle/>
          <a:p>
            <a:pPr marL="0" lvl="0" indent="0" algn="ctr" defTabSz="889000">
              <a:lnSpc>
                <a:spcPct val="90000"/>
              </a:lnSpc>
              <a:spcBef>
                <a:spcPct val="0"/>
              </a:spcBef>
              <a:spcAft>
                <a:spcPct val="35000"/>
              </a:spcAft>
              <a:buNone/>
            </a:pPr>
            <a:r>
              <a:rPr lang="en-US" sz="2000" b="1" kern="1200">
                <a:solidFill>
                  <a:schemeClr val="tx1"/>
                </a:solidFill>
                <a:latin typeface="Franklin Gothic Book"/>
              </a:rPr>
              <a:t>SDRR</a:t>
            </a:r>
          </a:p>
        </p:txBody>
      </p:sp>
      <p:sp>
        <p:nvSpPr>
          <p:cNvPr id="6" name="Arrow: Circular 5" descr="Arrow showing how the SDRR application and spreadsheets from Student Data Detail should be used together for data review">
            <a:extLst>
              <a:ext uri="{FF2B5EF4-FFF2-40B4-BE49-F238E27FC236}">
                <a16:creationId xmlns:a16="http://schemas.microsoft.com/office/drawing/2014/main" id="{869B9700-770B-DE22-083E-602552CAD664}"/>
              </a:ext>
            </a:extLst>
          </p:cNvPr>
          <p:cNvSpPr/>
          <p:nvPr/>
        </p:nvSpPr>
        <p:spPr>
          <a:xfrm rot="184083">
            <a:off x="6582035" y="2193249"/>
            <a:ext cx="3801630" cy="3801630"/>
          </a:xfrm>
          <a:prstGeom prst="circularArrow">
            <a:avLst>
              <a:gd name="adj1" fmla="val 4878"/>
              <a:gd name="adj2" fmla="val 312630"/>
              <a:gd name="adj3" fmla="val 3235927"/>
              <a:gd name="adj4" fmla="val 15098949"/>
              <a:gd name="adj5" fmla="val 5691"/>
            </a:avLst>
          </a:prstGeom>
          <a:solidFill>
            <a:schemeClr val="accent5"/>
          </a:solidFill>
          <a:scene3d>
            <a:camera prst="orthographicFront"/>
            <a:lightRig rig="flat" dir="t"/>
          </a:scene3d>
          <a:sp3d z="-80000" prstMaterial="plastic">
            <a:bevelT w="50800" h="50800"/>
            <a:bevelB w="25400" h="25400" prst="angle"/>
          </a:sp3d>
        </p:spPr>
        <p:style>
          <a:lnRef idx="0">
            <a:schemeClr val="lt1">
              <a:hueOff val="0"/>
              <a:satOff val="0"/>
              <a:lumOff val="0"/>
              <a:alphaOff val="0"/>
            </a:schemeClr>
          </a:lnRef>
          <a:fillRef idx="3">
            <a:scrgbClr r="0" g="0" b="0"/>
          </a:fillRef>
          <a:effectRef idx="2">
            <a:schemeClr val="accent5">
              <a:hueOff val="0"/>
              <a:satOff val="0"/>
              <a:lumOff val="0"/>
              <a:alphaOff val="0"/>
            </a:schemeClr>
          </a:effectRef>
          <a:fontRef idx="minor">
            <a:schemeClr val="lt1"/>
          </a:fontRef>
        </p:style>
        <p:txBody>
          <a:bodyPr/>
          <a:lstStyle/>
          <a:p>
            <a:endParaRPr lang="en-US"/>
          </a:p>
        </p:txBody>
      </p:sp>
      <p:sp>
        <p:nvSpPr>
          <p:cNvPr id="8" name="Shape 7">
            <a:extLst>
              <a:ext uri="{FF2B5EF4-FFF2-40B4-BE49-F238E27FC236}">
                <a16:creationId xmlns:a16="http://schemas.microsoft.com/office/drawing/2014/main" id="{5E0E8BE8-0CF5-963C-40CD-A94C828DA573}"/>
              </a:ext>
              <a:ext uri="{C183D7F6-B498-43B3-948B-1728B52AA6E4}">
                <adec:decorative xmlns:adec="http://schemas.microsoft.com/office/drawing/2017/decorative" val="1"/>
              </a:ext>
            </a:extLst>
          </p:cNvPr>
          <p:cNvSpPr/>
          <p:nvPr/>
        </p:nvSpPr>
        <p:spPr>
          <a:xfrm rot="1723877">
            <a:off x="3589496" y="479746"/>
            <a:ext cx="3081820" cy="2874403"/>
          </a:xfrm>
          <a:prstGeom prst="leftCircularArrow">
            <a:avLst>
              <a:gd name="adj1" fmla="val 6452"/>
              <a:gd name="adj2" fmla="val 429999"/>
              <a:gd name="adj3" fmla="val 10489124"/>
              <a:gd name="adj4" fmla="val 14837806"/>
              <a:gd name="adj5" fmla="val 7527"/>
            </a:avLst>
          </a:prstGeom>
          <a:solidFill>
            <a:srgbClr val="92D050"/>
          </a:solidFill>
          <a:scene3d>
            <a:camera prst="orthographicFront"/>
            <a:lightRig rig="flat" dir="t"/>
          </a:scene3d>
          <a:sp3d z="-80000" prstMaterial="plastic">
            <a:bevelT w="50800" h="50800"/>
            <a:bevelB w="25400" h="25400" prst="angle"/>
          </a:sp3d>
        </p:spPr>
        <p:style>
          <a:lnRef idx="0">
            <a:schemeClr val="lt1">
              <a:hueOff val="0"/>
              <a:satOff val="0"/>
              <a:lumOff val="0"/>
              <a:alphaOff val="0"/>
            </a:schemeClr>
          </a:lnRef>
          <a:fillRef idx="3">
            <a:scrgbClr r="0" g="0" b="0"/>
          </a:fillRef>
          <a:effectRef idx="2">
            <a:schemeClr val="accent5">
              <a:hueOff val="-6758543"/>
              <a:satOff val="-17419"/>
              <a:lumOff val="-11765"/>
              <a:alphaOff val="0"/>
            </a:schemeClr>
          </a:effectRef>
          <a:fontRef idx="minor">
            <a:schemeClr val="lt1"/>
          </a:fontRef>
        </p:style>
        <p:txBody>
          <a:bodyPr/>
          <a:lstStyle/>
          <a:p>
            <a:endParaRPr lang="en-US"/>
          </a:p>
        </p:txBody>
      </p:sp>
    </p:spTree>
    <p:extLst>
      <p:ext uri="{BB962C8B-B14F-4D97-AF65-F5344CB8AC3E}">
        <p14:creationId xmlns:p14="http://schemas.microsoft.com/office/powerpoint/2010/main" val="15279094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t>Data Available in SDRR</a:t>
            </a:r>
          </a:p>
        </p:txBody>
      </p:sp>
      <p:sp>
        <p:nvSpPr>
          <p:cNvPr id="6" name="Text Placeholder 5"/>
          <p:cNvSpPr>
            <a:spLocks noGrp="1"/>
          </p:cNvSpPr>
          <p:nvPr>
            <p:ph type="body" sz="quarter" idx="4294967295"/>
          </p:nvPr>
        </p:nvSpPr>
        <p:spPr>
          <a:xfrm>
            <a:off x="220663" y="1152525"/>
            <a:ext cx="11129509" cy="5443538"/>
          </a:xfrm>
        </p:spPr>
        <p:txBody>
          <a:bodyPr vert="horz" lIns="91440" tIns="45720" rIns="91440" bIns="45720" rtlCol="0" anchor="t">
            <a:normAutofit lnSpcReduction="10000"/>
          </a:bodyPr>
          <a:lstStyle/>
          <a:p>
            <a:r>
              <a:rPr lang="en-US" sz="2400"/>
              <a:t>Roster information has been loaded and matched with test vendor data</a:t>
            </a:r>
          </a:p>
          <a:p>
            <a:pPr lvl="1"/>
            <a:r>
              <a:rPr lang="en-US"/>
              <a:t>For example, if a response book was submitted for a student to the vendor or the student tested online and the student was not on your roster, then the student was added to your roster by KDE</a:t>
            </a:r>
          </a:p>
          <a:p>
            <a:pPr lvl="1"/>
            <a:r>
              <a:rPr lang="en-US"/>
              <a:t>Rosters must match vendor information</a:t>
            </a:r>
          </a:p>
          <a:p>
            <a:r>
              <a:rPr lang="en-US" sz="2400"/>
              <a:t>Most changes made during the Roster Window last spring are reflected in Data Review</a:t>
            </a:r>
          </a:p>
          <a:p>
            <a:r>
              <a:rPr lang="en-US" sz="2400"/>
              <a:t>Nonparticipation tickets must be submitted by the testing school</a:t>
            </a:r>
          </a:p>
          <a:p>
            <a:r>
              <a:rPr lang="en-US" sz="2400"/>
              <a:t>Tested School changes must be submitted to </a:t>
            </a:r>
            <a:r>
              <a:rPr lang="en-US" sz="2400">
                <a:hlinkClick r:id="rId3"/>
              </a:rPr>
              <a:t>KDE Assessment</a:t>
            </a:r>
            <a:endParaRPr lang="en-US" sz="2400"/>
          </a:p>
          <a:p>
            <a:r>
              <a:rPr lang="en-US" sz="2400"/>
              <a:t>Data Review is your last opportunity to review and modify student data before public release</a:t>
            </a:r>
          </a:p>
          <a:p>
            <a:r>
              <a:rPr lang="en-US" sz="2400"/>
              <a:t>No scores are in SDRR, except academic readiness for Postsecondary Readiness. Refer to the Postsecondary Readiness Scores training Module 2 for more information</a:t>
            </a:r>
          </a:p>
        </p:txBody>
      </p:sp>
    </p:spTree>
    <p:extLst>
      <p:ext uri="{BB962C8B-B14F-4D97-AF65-F5344CB8AC3E}">
        <p14:creationId xmlns:p14="http://schemas.microsoft.com/office/powerpoint/2010/main" val="41852328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6FF914-5BA3-1929-98C1-8D0F93EEA0C8}"/>
              </a:ext>
            </a:extLst>
          </p:cNvPr>
          <p:cNvSpPr>
            <a:spLocks noGrp="1"/>
          </p:cNvSpPr>
          <p:nvPr>
            <p:ph type="title"/>
          </p:nvPr>
        </p:nvSpPr>
        <p:spPr>
          <a:xfrm>
            <a:off x="378069" y="1709739"/>
            <a:ext cx="10442160" cy="1939624"/>
          </a:xfrm>
        </p:spPr>
        <p:txBody>
          <a:bodyPr/>
          <a:lstStyle/>
          <a:p>
            <a:r>
              <a:rPr lang="en-US" sz="4400"/>
              <a:t>SDRR Steps and Features</a:t>
            </a:r>
            <a:endParaRPr lang="en-US"/>
          </a:p>
        </p:txBody>
      </p:sp>
    </p:spTree>
    <p:extLst>
      <p:ext uri="{BB962C8B-B14F-4D97-AF65-F5344CB8AC3E}">
        <p14:creationId xmlns:p14="http://schemas.microsoft.com/office/powerpoint/2010/main" val="40673281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a:t>Suggested Steps</a:t>
            </a:r>
          </a:p>
        </p:txBody>
      </p:sp>
      <p:sp>
        <p:nvSpPr>
          <p:cNvPr id="6" name="Text Placeholder 5"/>
          <p:cNvSpPr>
            <a:spLocks noGrp="1"/>
          </p:cNvSpPr>
          <p:nvPr>
            <p:ph type="body" sz="quarter" idx="4294967295"/>
          </p:nvPr>
        </p:nvSpPr>
        <p:spPr>
          <a:xfrm>
            <a:off x="925513" y="762000"/>
            <a:ext cx="11012487" cy="4716463"/>
          </a:xfrm>
        </p:spPr>
        <p:txBody>
          <a:bodyPr vert="horz" lIns="91440" tIns="45720" rIns="91440" bIns="45720" rtlCol="0" anchor="t">
            <a:noAutofit/>
          </a:bodyPr>
          <a:lstStyle/>
          <a:p>
            <a:pPr marL="0" indent="0">
              <a:buNone/>
            </a:pPr>
            <a:endParaRPr lang="en-US" sz="2400">
              <a:solidFill>
                <a:schemeClr val="tx1"/>
              </a:solidFill>
            </a:endParaRPr>
          </a:p>
          <a:p>
            <a:pPr marL="0" indent="0">
              <a:buNone/>
            </a:pPr>
            <a:r>
              <a:rPr lang="en-US" sz="2400" b="1"/>
              <a:t>Student Data Detail under KDE Applications Login</a:t>
            </a:r>
          </a:p>
          <a:p>
            <a:pPr marL="404495"/>
            <a:r>
              <a:rPr lang="en-US" sz="2400"/>
              <a:t>Download the spreadsheet from the Student Data Detail applications site under Other to get the district file</a:t>
            </a:r>
          </a:p>
          <a:p>
            <a:pPr marL="404495"/>
            <a:r>
              <a:rPr lang="en-US" sz="2400"/>
              <a:t>Filter to identify students who need resolution</a:t>
            </a:r>
          </a:p>
          <a:p>
            <a:pPr marL="0" indent="0">
              <a:buNone/>
            </a:pPr>
            <a:endParaRPr lang="en-US" sz="2400"/>
          </a:p>
          <a:p>
            <a:pPr marL="0" indent="0">
              <a:buNone/>
            </a:pPr>
            <a:r>
              <a:rPr lang="en-US" sz="2400" b="1"/>
              <a:t>SDRR</a:t>
            </a:r>
          </a:p>
          <a:p>
            <a:pPr marL="404495"/>
            <a:r>
              <a:rPr lang="en-US" sz="2400"/>
              <a:t>Make demographic and 100-day changes</a:t>
            </a:r>
            <a:endParaRPr lang="en-US" sz="2400" b="1">
              <a:solidFill>
                <a:schemeClr val="accent1"/>
              </a:solidFill>
            </a:endParaRPr>
          </a:p>
          <a:p>
            <a:pPr marL="404495"/>
            <a:r>
              <a:rPr lang="en-US" sz="2400">
                <a:solidFill>
                  <a:schemeClr val="tx1"/>
                </a:solidFill>
              </a:rPr>
              <a:t>Request nonparticipations if needed</a:t>
            </a:r>
          </a:p>
          <a:p>
            <a:pPr marL="404495"/>
            <a:r>
              <a:rPr lang="en-US" sz="2400">
                <a:solidFill>
                  <a:schemeClr val="tx1"/>
                </a:solidFill>
              </a:rPr>
              <a:t>Make changes in SDRR for Academic Readiness data for Postsecondary Readiness</a:t>
            </a:r>
          </a:p>
          <a:p>
            <a:pPr marL="404495"/>
            <a:r>
              <a:rPr lang="en-US" sz="2400">
                <a:solidFill>
                  <a:schemeClr val="tx1"/>
                </a:solidFill>
              </a:rPr>
              <a:t>Mark accommodations for IEP and English Learner (EL)</a:t>
            </a:r>
          </a:p>
          <a:p>
            <a:pPr marL="0" indent="0">
              <a:buNone/>
            </a:pPr>
            <a:endParaRPr lang="en-US"/>
          </a:p>
          <a:p>
            <a:pPr marL="0" indent="0">
              <a:buNone/>
            </a:pPr>
            <a:endParaRPr lang="en-US"/>
          </a:p>
        </p:txBody>
      </p:sp>
    </p:spTree>
    <p:extLst>
      <p:ext uri="{BB962C8B-B14F-4D97-AF65-F5344CB8AC3E}">
        <p14:creationId xmlns:p14="http://schemas.microsoft.com/office/powerpoint/2010/main" val="24161424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452F98-ED6F-913C-B45E-D8EAF6AEB4DC}"/>
              </a:ext>
            </a:extLst>
          </p:cNvPr>
          <p:cNvSpPr>
            <a:spLocks noGrp="1"/>
          </p:cNvSpPr>
          <p:nvPr>
            <p:ph type="title"/>
          </p:nvPr>
        </p:nvSpPr>
        <p:spPr>
          <a:xfrm>
            <a:off x="0" y="0"/>
            <a:ext cx="10261664" cy="1151792"/>
          </a:xfrm>
        </p:spPr>
        <p:txBody>
          <a:bodyPr>
            <a:normAutofit/>
          </a:bodyPr>
          <a:lstStyle/>
          <a:p>
            <a:r>
              <a:rPr lang="en-US"/>
              <a:t>Examples – KSA and AKSA Spreadsheet</a:t>
            </a:r>
          </a:p>
        </p:txBody>
      </p:sp>
      <p:pic>
        <p:nvPicPr>
          <p:cNvPr id="1026" name="Picture 2" descr="Screenshot of the header row of a spreadsheet with filter dropdowns beneath each column. Visible columns include 100 Day Entity, SSID, Last Name, First Name, Middle Name, Grade, Ethnicity, English Learner, Lunch, Disability, Indicator Inclusion, and subject-specific sections for Reading, Mathematics, Science, and Social Studies. Each subject section contains columns for Testing School Code, Test, Non-Participation, and Attempted.">
            <a:extLst>
              <a:ext uri="{FF2B5EF4-FFF2-40B4-BE49-F238E27FC236}">
                <a16:creationId xmlns:a16="http://schemas.microsoft.com/office/drawing/2014/main" id="{88FDD8A1-1C01-2C17-750F-454EFFADC03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2283" y="1711390"/>
            <a:ext cx="11787434" cy="77815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Screenshot of a continuation of the header row of the previous image of a spreadsheet with filter dropdowns beneath each column. Visible columns include subject-specific sections for Editing and Mechanics, writing On-Demand, and Combined Writing.  Each subject section contains columns for Testing School Code, Test, Non-Participation, and Attempted.">
            <a:extLst>
              <a:ext uri="{FF2B5EF4-FFF2-40B4-BE49-F238E27FC236}">
                <a16:creationId xmlns:a16="http://schemas.microsoft.com/office/drawing/2014/main" id="{6E54D1A5-CB96-1D5E-C36A-AEEC6FF9047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78447" y="3359832"/>
            <a:ext cx="7435105" cy="14179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69524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1"/>
            <a:ext cx="11658600" cy="1143000"/>
          </a:xfrm>
        </p:spPr>
        <p:txBody>
          <a:bodyPr>
            <a:normAutofit/>
          </a:bodyPr>
          <a:lstStyle/>
          <a:p>
            <a:r>
              <a:rPr lang="en-US"/>
              <a:t>Login Page</a:t>
            </a:r>
          </a:p>
        </p:txBody>
      </p:sp>
      <p:pic>
        <p:nvPicPr>
          <p:cNvPr id="3" name="Picture 2" descr="Screenshot of the Kentucky Department of Education login page. The page includes navigation links for Home and Contact Us and a Registered Users sign-in section with fields for KDE Web Account Username and Password, a Sign In button, and a Sign in with Microsoft button. Below the sign-in area are links for user registration, password recovery, the KDE User Help System, and a Security Disclaimer section.">
            <a:extLst>
              <a:ext uri="{FF2B5EF4-FFF2-40B4-BE49-F238E27FC236}">
                <a16:creationId xmlns:a16="http://schemas.microsoft.com/office/drawing/2014/main" id="{A37E8A55-4E51-4B10-9574-581C8AD82CF7}"/>
              </a:ext>
            </a:extLst>
          </p:cNvPr>
          <p:cNvPicPr>
            <a:picLocks noChangeAspect="1"/>
          </p:cNvPicPr>
          <p:nvPr/>
        </p:nvPicPr>
        <p:blipFill>
          <a:blip r:embed="rId3"/>
          <a:stretch>
            <a:fillRect/>
          </a:stretch>
        </p:blipFill>
        <p:spPr>
          <a:xfrm>
            <a:off x="1178422" y="932572"/>
            <a:ext cx="9406752" cy="4763910"/>
          </a:xfrm>
          <a:prstGeom prst="rect">
            <a:avLst/>
          </a:prstGeom>
        </p:spPr>
      </p:pic>
      <p:sp>
        <p:nvSpPr>
          <p:cNvPr id="7" name="Rounded Rectangle 6">
            <a:extLst>
              <a:ext uri="{FF2B5EF4-FFF2-40B4-BE49-F238E27FC236}">
                <a16:creationId xmlns:a16="http://schemas.microsoft.com/office/drawing/2014/main" id="{6A7B7F0B-AF6B-4FC4-A11F-39F2A3DE2069}"/>
              </a:ext>
              <a:ext uri="{C183D7F6-B498-43B3-948B-1728B52AA6E4}">
                <adec:decorative xmlns:adec="http://schemas.microsoft.com/office/drawing/2017/decorative" val="1"/>
              </a:ext>
            </a:extLst>
          </p:cNvPr>
          <p:cNvSpPr/>
          <p:nvPr/>
        </p:nvSpPr>
        <p:spPr>
          <a:xfrm>
            <a:off x="720557" y="5809372"/>
            <a:ext cx="9966407" cy="556577"/>
          </a:xfrm>
          <a:prstGeom prst="roundRect">
            <a:avLst/>
          </a:prstGeom>
          <a:solidFill>
            <a:schemeClr val="tx2">
              <a:lumMod val="20000"/>
              <a:lumOff val="80000"/>
            </a:schemeClr>
          </a:solidFill>
          <a:ln>
            <a:solidFill>
              <a:schemeClr val="tx2">
                <a:lumMod val="60000"/>
                <a:lumOff val="4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800">
                <a:solidFill>
                  <a:srgbClr val="FF0000"/>
                </a:solidFill>
                <a:hlinkClick r:id="rId4"/>
              </a:rPr>
              <a:t>KDE Secure Web applications</a:t>
            </a:r>
            <a:endParaRPr lang="en-US" sz="2800">
              <a:solidFill>
                <a:srgbClr val="FF0000"/>
              </a:solidFill>
            </a:endParaRPr>
          </a:p>
        </p:txBody>
      </p:sp>
    </p:spTree>
    <p:extLst>
      <p:ext uri="{BB962C8B-B14F-4D97-AF65-F5344CB8AC3E}">
        <p14:creationId xmlns:p14="http://schemas.microsoft.com/office/powerpoint/2010/main" val="17696610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FF40AC-6854-58A7-EBDA-E27B6D4C89D6}"/>
              </a:ext>
            </a:extLst>
          </p:cNvPr>
          <p:cNvSpPr>
            <a:spLocks noGrp="1"/>
          </p:cNvSpPr>
          <p:nvPr>
            <p:ph type="title"/>
          </p:nvPr>
        </p:nvSpPr>
        <p:spPr>
          <a:xfrm>
            <a:off x="0" y="0"/>
            <a:ext cx="11731752" cy="1325563"/>
          </a:xfrm>
        </p:spPr>
        <p:txBody>
          <a:bodyPr/>
          <a:lstStyle/>
          <a:p>
            <a:r>
              <a:rPr lang="en-US"/>
              <a:t>Student Data Detail or SDRR Applications After Login Page</a:t>
            </a:r>
          </a:p>
        </p:txBody>
      </p:sp>
      <p:pic>
        <p:nvPicPr>
          <p:cNvPr id="3" name="Picture 2" descr="Applications list in SDRR. It is presented alphabetically. Under D is District and School Collection Repository (DASCR). Under K is KEPS. Under S is Student Data Detail (Excel and PDF) and Student Data Review and Rosters (SDRR) with a box and arrow to callout these two applications.">
            <a:extLst>
              <a:ext uri="{FF2B5EF4-FFF2-40B4-BE49-F238E27FC236}">
                <a16:creationId xmlns:a16="http://schemas.microsoft.com/office/drawing/2014/main" id="{BFDE79D0-1A2A-0D51-C96E-C50ECBE8DFDC}"/>
              </a:ext>
              <a:ext uri="{C183D7F6-B498-43B3-948B-1728B52AA6E4}">
                <adec:decorative xmlns:adec="http://schemas.microsoft.com/office/drawing/2017/decorative" val="0"/>
              </a:ext>
            </a:extLst>
          </p:cNvPr>
          <p:cNvPicPr>
            <a:picLocks noChangeAspect="1"/>
          </p:cNvPicPr>
          <p:nvPr/>
        </p:nvPicPr>
        <p:blipFill>
          <a:blip r:embed="rId2"/>
          <a:stretch>
            <a:fillRect/>
          </a:stretch>
        </p:blipFill>
        <p:spPr>
          <a:xfrm>
            <a:off x="384987" y="1460754"/>
            <a:ext cx="7862902" cy="4845429"/>
          </a:xfrm>
          <a:prstGeom prst="rect">
            <a:avLst/>
          </a:prstGeom>
        </p:spPr>
      </p:pic>
    </p:spTree>
    <p:extLst>
      <p:ext uri="{BB962C8B-B14F-4D97-AF65-F5344CB8AC3E}">
        <p14:creationId xmlns:p14="http://schemas.microsoft.com/office/powerpoint/2010/main" val="26105976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7A113C-829C-3D92-FDD9-BCBC7969EA0B}"/>
              </a:ext>
            </a:extLst>
          </p:cNvPr>
          <p:cNvSpPr>
            <a:spLocks noGrp="1"/>
          </p:cNvSpPr>
          <p:nvPr>
            <p:ph type="title"/>
          </p:nvPr>
        </p:nvSpPr>
        <p:spPr>
          <a:xfrm>
            <a:off x="0" y="1"/>
            <a:ext cx="10515600" cy="1127760"/>
          </a:xfrm>
        </p:spPr>
        <p:txBody>
          <a:bodyPr>
            <a:normAutofit/>
          </a:bodyPr>
          <a:lstStyle/>
          <a:p>
            <a:r>
              <a:rPr lang="en-US"/>
              <a:t>Fall Reporting Module Trainings</a:t>
            </a:r>
          </a:p>
        </p:txBody>
      </p:sp>
      <p:sp>
        <p:nvSpPr>
          <p:cNvPr id="3" name="Content Placeholder 2">
            <a:extLst>
              <a:ext uri="{FF2B5EF4-FFF2-40B4-BE49-F238E27FC236}">
                <a16:creationId xmlns:a16="http://schemas.microsoft.com/office/drawing/2014/main" id="{FF6652A6-3E2B-E9B6-FEED-689806ACE629}"/>
              </a:ext>
            </a:extLst>
          </p:cNvPr>
          <p:cNvSpPr>
            <a:spLocks noGrp="1"/>
          </p:cNvSpPr>
          <p:nvPr>
            <p:ph idx="1"/>
          </p:nvPr>
        </p:nvSpPr>
        <p:spPr>
          <a:xfrm>
            <a:off x="609600" y="1318177"/>
            <a:ext cx="11003280" cy="4093115"/>
          </a:xfrm>
        </p:spPr>
        <p:txBody>
          <a:bodyPr vert="horz" lIns="91440" tIns="45720" rIns="91440" bIns="45720" rtlCol="0" anchor="t">
            <a:normAutofit/>
          </a:bodyPr>
          <a:lstStyle/>
          <a:p>
            <a:r>
              <a:rPr lang="en-US" b="1"/>
              <a:t>Module 1- Data Review QC</a:t>
            </a:r>
          </a:p>
          <a:p>
            <a:r>
              <a:rPr lang="en-US"/>
              <a:t>Module 2- Cohort and Postsecondary Readiness Scores QC</a:t>
            </a:r>
          </a:p>
          <a:p>
            <a:endParaRPr lang="en-US"/>
          </a:p>
          <a:p>
            <a:endParaRPr lang="en-US"/>
          </a:p>
          <a:p>
            <a:endParaRPr lang="en-US"/>
          </a:p>
        </p:txBody>
      </p:sp>
    </p:spTree>
    <p:extLst>
      <p:ext uri="{BB962C8B-B14F-4D97-AF65-F5344CB8AC3E}">
        <p14:creationId xmlns:p14="http://schemas.microsoft.com/office/powerpoint/2010/main" val="24472720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0"/>
            <a:ext cx="8402320" cy="1148080"/>
          </a:xfrm>
        </p:spPr>
        <p:txBody>
          <a:bodyPr>
            <a:noAutofit/>
          </a:bodyPr>
          <a:lstStyle/>
          <a:p>
            <a:r>
              <a:rPr lang="en-US"/>
              <a:t>Welcome/Home</a:t>
            </a:r>
          </a:p>
        </p:txBody>
      </p:sp>
      <p:pic>
        <p:nvPicPr>
          <p:cNvPr id="4" name="Picture 3" descr="Screenshot of the Student Data Review and Rosters home page. In the header, the Kentucky Department of Education logo, the United We Learn logo and an I NEED HELP button appear. Below are a Welcome bar and Log out Option. There is a Home link, an Admin Control Panel link, and a Take Our Survey link. A Latest announcement section contains sample text about Quality Control data review, assistance resources, the 100-DAY TOOL, 100-DAY QUIZ, and COHORT TOOL. Below the announcement are radio buttons labeled OPEN and CLOSED. Three panels appear labeled Cohort (2025-2026) with an OPEN status and links for Student Listing, Ticket Listing, Transfer Listing, Download, and QC; Data Review (2025-2026) with an OPEN status and links for Student Listing, Ticket Listing, Transfer Listing, Download, and QC; and Postsecondary Readiness Scores (2025-2026) with an OPEN status and links for Student Listing, Ticket Listing, Download, and QC. A rectangular outline highlights the Data Review (2025-2026) panel, and a red arrow points to its heading.">
            <a:extLst>
              <a:ext uri="{FF2B5EF4-FFF2-40B4-BE49-F238E27FC236}">
                <a16:creationId xmlns:a16="http://schemas.microsoft.com/office/drawing/2014/main" id="{9CC1ABE7-6455-7F88-92F2-7CF6F5AC793D}"/>
              </a:ext>
            </a:extLst>
          </p:cNvPr>
          <p:cNvPicPr>
            <a:picLocks noChangeAspect="1"/>
          </p:cNvPicPr>
          <p:nvPr/>
        </p:nvPicPr>
        <p:blipFill>
          <a:blip r:embed="rId2"/>
          <a:srcRect/>
          <a:stretch/>
        </p:blipFill>
        <p:spPr>
          <a:xfrm>
            <a:off x="2264757" y="1040741"/>
            <a:ext cx="7293613" cy="5617768"/>
          </a:xfrm>
          <a:prstGeom prst="rect">
            <a:avLst/>
          </a:prstGeom>
        </p:spPr>
      </p:pic>
    </p:spTree>
    <p:extLst>
      <p:ext uri="{BB962C8B-B14F-4D97-AF65-F5344CB8AC3E}">
        <p14:creationId xmlns:p14="http://schemas.microsoft.com/office/powerpoint/2010/main" val="34753288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 y="0"/>
            <a:ext cx="8782744" cy="1137920"/>
          </a:xfrm>
        </p:spPr>
        <p:txBody>
          <a:bodyPr>
            <a:normAutofit/>
          </a:bodyPr>
          <a:lstStyle/>
          <a:p>
            <a:r>
              <a:rPr lang="en-US"/>
              <a:t>Home Page</a:t>
            </a:r>
          </a:p>
        </p:txBody>
      </p:sp>
      <p:pic>
        <p:nvPicPr>
          <p:cNvPr id="3" name="Picture 2" descr="Screenshot of the SDRR home page. The page displays the data review period and navigation options. The page contains a checklist of data review tasks, quick links to student listing, tickets, and assessment resources and a summary of ticket statuses. ">
            <a:extLst>
              <a:ext uri="{FF2B5EF4-FFF2-40B4-BE49-F238E27FC236}">
                <a16:creationId xmlns:a16="http://schemas.microsoft.com/office/drawing/2014/main" id="{3D2AEFF6-7005-121C-A018-CEB66BBD8E5E}"/>
              </a:ext>
            </a:extLst>
          </p:cNvPr>
          <p:cNvPicPr>
            <a:picLocks noChangeAspect="1"/>
          </p:cNvPicPr>
          <p:nvPr/>
        </p:nvPicPr>
        <p:blipFill>
          <a:blip r:embed="rId3"/>
          <a:srcRect/>
          <a:stretch/>
        </p:blipFill>
        <p:spPr>
          <a:xfrm>
            <a:off x="1332031" y="787242"/>
            <a:ext cx="9321212" cy="5890645"/>
          </a:xfrm>
          <a:prstGeom prst="rect">
            <a:avLst/>
          </a:prstGeom>
        </p:spPr>
      </p:pic>
    </p:spTree>
    <p:extLst>
      <p:ext uri="{BB962C8B-B14F-4D97-AF65-F5344CB8AC3E}">
        <p14:creationId xmlns:p14="http://schemas.microsoft.com/office/powerpoint/2010/main" val="22876558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0"/>
            <a:ext cx="5640388" cy="1137920"/>
          </a:xfrm>
        </p:spPr>
        <p:txBody>
          <a:bodyPr>
            <a:normAutofit/>
          </a:bodyPr>
          <a:lstStyle/>
          <a:p>
            <a:r>
              <a:rPr lang="en-US"/>
              <a:t>SDRR Tasks Checklist</a:t>
            </a:r>
          </a:p>
        </p:txBody>
      </p:sp>
      <p:sp>
        <p:nvSpPr>
          <p:cNvPr id="7" name="Flowchart: Terminator 6" descr="Blank Checkboxes=To Be Completed&#10;"/>
          <p:cNvSpPr/>
          <p:nvPr/>
        </p:nvSpPr>
        <p:spPr>
          <a:xfrm>
            <a:off x="1688512" y="2500872"/>
            <a:ext cx="2771727" cy="1856256"/>
          </a:xfrm>
          <a:prstGeom prst="flowChartTerminator">
            <a:avLst/>
          </a:prstGeom>
          <a:solidFill>
            <a:srgbClr val="007780"/>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chemeClr val="bg1"/>
                </a:solidFill>
                <a:effectLst/>
                <a:uLnTx/>
                <a:uFillTx/>
                <a:latin typeface="Franklin Gothic Medium"/>
                <a:ea typeface="+mn-ea"/>
                <a:cs typeface="+mn-cs"/>
              </a:rPr>
              <a:t>Blank checkboxes = To be completed</a:t>
            </a:r>
            <a:endParaRPr lang="en-US" sz="2000" b="1" i="0" u="none" strike="noStrike" kern="1200" cap="none" spc="0" normalizeH="0" baseline="0" noProof="0">
              <a:ln>
                <a:noFill/>
              </a:ln>
              <a:solidFill>
                <a:schemeClr val="bg1"/>
              </a:solidFill>
              <a:effectLst/>
              <a:uLnTx/>
              <a:uFillTx/>
              <a:latin typeface="Franklin Gothic Medium"/>
            </a:endParaRPr>
          </a:p>
        </p:txBody>
      </p:sp>
      <p:pic>
        <p:nvPicPr>
          <p:cNvPr id="3" name="Picture 2" descr="The image displays a detailed list titled &quot;SDRR Tasks,&quot; which outlines specific actions to be taken during the Student Data Review and Rosters (SDRR) process. The tasks include:&#10;&#10;1. **Review Student Listing**:&#10;2. **Review Students Enrolled for 100 Days**:&#10;   - Check students who were enrolled for 100 days( by test type, grade level, or school/district,) and create tickets for any necessary changes.&#10;3. **Use the &quot;100-Day (Not Tested)&quot; Filter to review students who are accountable to the school/district who were tested elsewhere&#10;&#10;4. **Request Nonparticipation**:&#10;   - For students who did not take the test and meet the criteria for nonparticipation (e.g., medical reasons), create a ticket and upload necessary documentation in SDRR.&#10;&#10;5. **Verify Nonparticipation Requests**:&#10;   - Double-check that nonparticipation request information matches Infinite Campus records, including details like withdrawal dates and alternate assessment statuses.&#10;&#10;6. **Review Demographic Information**:&#10;   - Ensure all demographic information is correct in SDRR and update both SDRR and Infinite Campus as needed.&#10;&#10;7. **Mark Accommodations**:&#10;   - Indicate &quot;Yes&quot; for students who received accommodations during assessments, even if specific accommodations are not detailed. This applies even if students do not have an IEP or EL status.&#10;&#10;8. **Review Data Review Ticket Listing**:&#10;   - Check for any denied or updated tickets and consider further actions if necessary.&#10;&#10;9. **Update Tickets**:&#10;   - Update any tickets flagged by OAA staff for more information.&#10;&#10;10. **Export Data**:&#10;    - At the end of the review period, export the Data Review Student Listing and Data Review Change Listing, and securely store them within the district.&#10;&#10;Each task includes checkboxes to mark completion, ensuring a thorough review and verification process.">
            <a:extLst>
              <a:ext uri="{FF2B5EF4-FFF2-40B4-BE49-F238E27FC236}">
                <a16:creationId xmlns:a16="http://schemas.microsoft.com/office/drawing/2014/main" id="{8DB1B102-7C32-16C3-D9FD-E1A7190ADB3C}"/>
              </a:ext>
            </a:extLst>
          </p:cNvPr>
          <p:cNvPicPr>
            <a:picLocks noChangeAspect="1"/>
          </p:cNvPicPr>
          <p:nvPr/>
        </p:nvPicPr>
        <p:blipFill>
          <a:blip r:embed="rId3"/>
          <a:stretch>
            <a:fillRect/>
          </a:stretch>
        </p:blipFill>
        <p:spPr>
          <a:xfrm>
            <a:off x="5006999" y="840854"/>
            <a:ext cx="6014576" cy="5710826"/>
          </a:xfrm>
          <a:prstGeom prst="rect">
            <a:avLst/>
          </a:prstGeom>
        </p:spPr>
      </p:pic>
    </p:spTree>
    <p:extLst>
      <p:ext uri="{BB962C8B-B14F-4D97-AF65-F5344CB8AC3E}">
        <p14:creationId xmlns:p14="http://schemas.microsoft.com/office/powerpoint/2010/main" val="754811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0"/>
            <a:ext cx="4062046" cy="1134208"/>
          </a:xfrm>
        </p:spPr>
        <p:txBody>
          <a:bodyPr>
            <a:normAutofit/>
          </a:bodyPr>
          <a:lstStyle/>
          <a:p>
            <a:r>
              <a:rPr lang="en-US"/>
              <a:t>Quick Links</a:t>
            </a:r>
          </a:p>
        </p:txBody>
      </p:sp>
      <p:pic>
        <p:nvPicPr>
          <p:cNvPr id="3074" name="Picture 7" descr="Screenshot of the Quick Links menu. Options are Spring Rosters Student Listing (All) with sub bullets for AKSA, KSA, PR, ACCR, ACCA and options for transfer listing and download.">
            <a:extLst>
              <a:ext uri="{FF2B5EF4-FFF2-40B4-BE49-F238E27FC236}">
                <a16:creationId xmlns:a16="http://schemas.microsoft.com/office/drawing/2014/main" id="{7FD852FB-1A45-4B5C-BEDF-83A839D1A0F8}"/>
              </a:ext>
            </a:extLst>
          </p:cNvPr>
          <p:cNvPicPr>
            <a:picLocks noChangeAspect="1" noChangeArrowheads="1"/>
          </p:cNvPicPr>
          <p:nvPr/>
        </p:nvPicPr>
        <p:blipFill>
          <a:blip r:embed="rId3"/>
          <a:srcRect/>
          <a:stretch/>
        </p:blipFill>
        <p:spPr bwMode="auto">
          <a:xfrm>
            <a:off x="4065067" y="339467"/>
            <a:ext cx="6986639" cy="51713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184909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1"/>
            <a:ext cx="3932238" cy="1154883"/>
          </a:xfrm>
        </p:spPr>
        <p:txBody>
          <a:bodyPr>
            <a:normAutofit/>
          </a:bodyPr>
          <a:lstStyle/>
          <a:p>
            <a:r>
              <a:rPr lang="en-US"/>
              <a:t>Tickets</a:t>
            </a:r>
          </a:p>
        </p:txBody>
      </p:sp>
      <p:pic>
        <p:nvPicPr>
          <p:cNvPr id="4098" name="img4632" descr="Screenshot of tickets. &#10;New: the new tickets that have been entered by the district but not yet approved or denied by OAA.&#10;Updated-More Info.: OAA needs additional information from the district to approve or deny.&#10;Denied: the changes that were denied by OAA. OAA will let districts know what other change is needed, if any, on the denied tickets. Districts cannot change the denied but can open a new ticket. Denied tickets do not go away.&#10;Closed:  Tickets that were closed/cancelled before being approved or denied.  On the ticket it will list who closed it and when, at the top.&#10;Approved: these are the tickets that have been approved in SDRR, either automatically or after review by OAA staff.&#10;Pending OAA Approval: the ticket has been updated and is now waiting on OAA to review and approve/deny.&#10;Total: the entire number of tickets that have been entered into SDRR by the distric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72420" y="632509"/>
            <a:ext cx="6847160" cy="5061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579739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This is a screenshot of the Data Review Student Listing.&#10;&#10;On the student listing:&#10;Ability to change nonparticipation status&#10;Grade cannot be changed in SDRR during Data Review. If there is an issue with any of this field for a particular student, please send an e-mail to KDEAssessment@education.ky.gov with the relevant information.&#10;Tested school can be changed during Data Review.&#10;Changes to demographics can be done in SDRR during data review by clicking on field you want to change. You can change name, SSID, birthdate, gender, ethnicity, 100-day entity, accommodations for EL or IEP students and mark nonparticipations.&#10;&#10;Request approval for nonparticipation by double-clicking on that column in the student’s row and selecting the appropriate reason, providing details if needed. Districts will need to upload the medical nonparticipation.&#10;&#10;Remove an approved nonparticipation (NP) by double clicking on it and selecting [Remove nonparticipation] in the drop-down list. Only remove the NP if the student was able to test.&#10;Focus should be on tested school and not on 100 Day entity because of the reporting data in the SRC.&#10;Return to the Home Page by clicking on Home at the top of the screen on the left-hand side.&#10;&#10;Priority One: Check Accountability and Demographics&#10;Priority Two: Check Participation&#10;"/>
          <p:cNvSpPr>
            <a:spLocks noGrp="1"/>
          </p:cNvSpPr>
          <p:nvPr>
            <p:ph type="title" idx="4294967295"/>
          </p:nvPr>
        </p:nvSpPr>
        <p:spPr>
          <a:xfrm>
            <a:off x="0" y="0"/>
            <a:ext cx="3042491" cy="2922521"/>
          </a:xfrm>
          <a:prstGeom prst="rect">
            <a:avLst/>
          </a:prstGeom>
        </p:spPr>
        <p:txBody>
          <a:bodyPr>
            <a:normAutofit/>
          </a:bodyPr>
          <a:lstStyle/>
          <a:p>
            <a:r>
              <a:rPr lang="en-US"/>
              <a:t>Data Review Student Listing</a:t>
            </a:r>
          </a:p>
        </p:txBody>
      </p:sp>
      <p:pic>
        <p:nvPicPr>
          <p:cNvPr id="3" name="Picture 2" descr="Screenshot of Data Review Student listing page. There are filter options for name, grade, district, school, test type, 100 day, participation status, IEP, IEP Accom, EL, EL Accom and Lunch with buttons to submit or clear filter. There is a menu dropdown to export data.  A table will generate including demographics for each student , any nonparticipations submitted and the tickets submitted for this student as well.">
            <a:extLst>
              <a:ext uri="{FF2B5EF4-FFF2-40B4-BE49-F238E27FC236}">
                <a16:creationId xmlns:a16="http://schemas.microsoft.com/office/drawing/2014/main" id="{41261C19-1F3C-ABED-5BB1-0C7EEADE5D44}"/>
              </a:ext>
            </a:extLst>
          </p:cNvPr>
          <p:cNvPicPr>
            <a:picLocks noChangeAspect="1"/>
          </p:cNvPicPr>
          <p:nvPr/>
        </p:nvPicPr>
        <p:blipFill>
          <a:blip r:embed="rId3"/>
          <a:srcRect/>
          <a:stretch/>
        </p:blipFill>
        <p:spPr>
          <a:xfrm>
            <a:off x="2306017" y="242651"/>
            <a:ext cx="9143379" cy="5115835"/>
          </a:xfrm>
          <a:prstGeom prst="rect">
            <a:avLst/>
          </a:prstGeom>
        </p:spPr>
      </p:pic>
    </p:spTree>
    <p:extLst>
      <p:ext uri="{BB962C8B-B14F-4D97-AF65-F5344CB8AC3E}">
        <p14:creationId xmlns:p14="http://schemas.microsoft.com/office/powerpoint/2010/main" val="24916425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7B72237-CF82-43BA-9DA8-AA0E6FF359D6}"/>
              </a:ext>
            </a:extLst>
          </p:cNvPr>
          <p:cNvSpPr>
            <a:spLocks noGrp="1"/>
          </p:cNvSpPr>
          <p:nvPr>
            <p:ph type="title" idx="4294967295"/>
          </p:nvPr>
        </p:nvSpPr>
        <p:spPr>
          <a:xfrm>
            <a:off x="105508" y="1"/>
            <a:ext cx="3640316" cy="2461846"/>
          </a:xfrm>
        </p:spPr>
        <p:txBody>
          <a:bodyPr>
            <a:normAutofit/>
          </a:bodyPr>
          <a:lstStyle/>
          <a:p>
            <a:r>
              <a:rPr lang="en-US"/>
              <a:t>Changes to Demographics in SDRR</a:t>
            </a:r>
          </a:p>
        </p:txBody>
      </p:sp>
      <p:pic>
        <p:nvPicPr>
          <p:cNvPr id="2050" name="Picture 2" descr=" It is an image of a lunch update  of free, reduced etc. to a student's lunch demographic status. When districts make changes to demographics in SDRR such as lunch status, name, birthdate, etc., there will be a pop-up message that OAA checks against what is in Infinite Campus to make sure it matches when selecting the demographic to change in SDRR. Once you have selected the demographic to change and made the changes, then you will have a button at the bottom of the screen to click on update so it saves your changes.&#10;&#10;For another example, when filing a non-participation for Cohort in SDRR, IC must match the nonparticipation you are requesting for it to be approved in SDRR. It must be in both places.&#10;">
            <a:extLst>
              <a:ext uri="{FF2B5EF4-FFF2-40B4-BE49-F238E27FC236}">
                <a16:creationId xmlns:a16="http://schemas.microsoft.com/office/drawing/2014/main" id="{334A4654-7C1F-4559-BB81-C70D0488B10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45824" y="516912"/>
            <a:ext cx="8032352" cy="4855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229822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544A3B-EF70-4DBB-90FD-623E6B495ED3}"/>
              </a:ext>
            </a:extLst>
          </p:cNvPr>
          <p:cNvSpPr>
            <a:spLocks noGrp="1"/>
          </p:cNvSpPr>
          <p:nvPr>
            <p:ph type="title"/>
          </p:nvPr>
        </p:nvSpPr>
        <p:spPr>
          <a:xfrm>
            <a:off x="0" y="0"/>
            <a:ext cx="10515600" cy="1166191"/>
          </a:xfrm>
        </p:spPr>
        <p:txBody>
          <a:bodyPr>
            <a:normAutofit fontScale="90000"/>
          </a:bodyPr>
          <a:lstStyle/>
          <a:p>
            <a:r>
              <a:rPr lang="en-US"/>
              <a:t>Medical Nonparticipation: What You Need to Know</a:t>
            </a:r>
          </a:p>
        </p:txBody>
      </p:sp>
      <p:sp>
        <p:nvSpPr>
          <p:cNvPr id="3" name="Content Placeholder 2">
            <a:extLst>
              <a:ext uri="{FF2B5EF4-FFF2-40B4-BE49-F238E27FC236}">
                <a16:creationId xmlns:a16="http://schemas.microsoft.com/office/drawing/2014/main" id="{9DD31D9C-F236-4E9E-81F4-765114956843}"/>
              </a:ext>
            </a:extLst>
          </p:cNvPr>
          <p:cNvSpPr>
            <a:spLocks noGrp="1"/>
          </p:cNvSpPr>
          <p:nvPr>
            <p:ph idx="1"/>
          </p:nvPr>
        </p:nvSpPr>
        <p:spPr>
          <a:xfrm>
            <a:off x="454742" y="1166192"/>
            <a:ext cx="10515600" cy="4309366"/>
          </a:xfrm>
        </p:spPr>
        <p:txBody>
          <a:bodyPr vert="horz" lIns="91440" tIns="45720" rIns="91440" bIns="45720" rtlCol="0" anchor="t">
            <a:normAutofit fontScale="92500" lnSpcReduction="20000"/>
          </a:bodyPr>
          <a:lstStyle/>
          <a:p>
            <a:r>
              <a:rPr lang="en-US" sz="3100"/>
              <a:t>The </a:t>
            </a:r>
            <a:r>
              <a:rPr lang="en-US" sz="3100">
                <a:hlinkClick r:id="rId3"/>
              </a:rPr>
              <a:t>medical nonparticipation form </a:t>
            </a:r>
            <a:r>
              <a:rPr lang="en-US" sz="3100"/>
              <a:t>allows the district to request an exemption from testing due to medical reasons.</a:t>
            </a:r>
          </a:p>
          <a:p>
            <a:r>
              <a:rPr lang="en-US" sz="3100"/>
              <a:t>Required signatures on the form are the District Assessment Coordinator (DAC) and a medical doctor, Superintendent or Designee. </a:t>
            </a:r>
          </a:p>
          <a:p>
            <a:r>
              <a:rPr lang="en-US" sz="3100"/>
              <a:t>Nonparticipations can be requested for individual contents (KSA or AKSA) or the entire test.</a:t>
            </a:r>
          </a:p>
          <a:p>
            <a:r>
              <a:rPr lang="en-US" sz="3100"/>
              <a:t>This request will encompass physical, mental and emotional issues. </a:t>
            </a:r>
          </a:p>
          <a:p>
            <a:r>
              <a:rPr lang="en-US" sz="3100"/>
              <a:t>Keep a copy of this form on file in the district and upload the information into SDRR for approval.</a:t>
            </a:r>
          </a:p>
          <a:p>
            <a:endParaRPr lang="en-US"/>
          </a:p>
        </p:txBody>
      </p:sp>
    </p:spTree>
    <p:extLst>
      <p:ext uri="{BB962C8B-B14F-4D97-AF65-F5344CB8AC3E}">
        <p14:creationId xmlns:p14="http://schemas.microsoft.com/office/powerpoint/2010/main" val="36268414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9720ADE-B255-F13A-A79E-366342822BCF}"/>
              </a:ext>
            </a:extLst>
          </p:cNvPr>
          <p:cNvSpPr>
            <a:spLocks noGrp="1"/>
          </p:cNvSpPr>
          <p:nvPr>
            <p:ph type="title"/>
          </p:nvPr>
        </p:nvSpPr>
        <p:spPr>
          <a:xfrm>
            <a:off x="0" y="0"/>
            <a:ext cx="9235440" cy="1325563"/>
          </a:xfrm>
        </p:spPr>
        <p:txBody>
          <a:bodyPr>
            <a:normAutofit/>
          </a:bodyPr>
          <a:lstStyle/>
          <a:p>
            <a:r>
              <a:rPr lang="en-US"/>
              <a:t>New Medical Nonparticipation Form </a:t>
            </a:r>
          </a:p>
        </p:txBody>
      </p:sp>
      <p:pic>
        <p:nvPicPr>
          <p:cNvPr id="6" name="Picture 5" descr="A blank form titled “Medical Nonparticipation Request Form – Kentucky State-Required Assessments,” with a note stating that nonparticipation cannot be approved for a handicapping condition. At the top are fields for the testing window start date and end date, followed by notes explaining how testing windows should be reported for different assessments, including Alternate Kentucky Summative Assessment, Kentucky Summative Assessment, and WIDA ACCESS.&#10;A section asks users to check only one assessment type for the request, with checkboxes for AKSA, KSA, WIDA ACCESS, or Other. Another question asks whether the student is currently receiving homebound services, with Yes and No checkboxes and an explanatory note.&#10;The Student Information section includes labeled fields for last name, first name, middle initial, grade, SSID code, testing district name, testing school name, and testing district or school code, with a note explaining that medical nonparticipation is reviewed per testing school.&#10;The Medical Information section includes fields for the acute medical condition or reason for request, date of diagnosis or injury, and hospitalization dates if applicable.">
            <a:extLst>
              <a:ext uri="{FF2B5EF4-FFF2-40B4-BE49-F238E27FC236}">
                <a16:creationId xmlns:a16="http://schemas.microsoft.com/office/drawing/2014/main" id="{1A310554-6810-5AC9-FBA5-4D8FFF1D86D9}"/>
              </a:ext>
            </a:extLst>
          </p:cNvPr>
          <p:cNvPicPr>
            <a:picLocks noChangeAspect="1"/>
          </p:cNvPicPr>
          <p:nvPr/>
        </p:nvPicPr>
        <p:blipFill>
          <a:blip r:embed="rId3"/>
          <a:stretch>
            <a:fillRect/>
          </a:stretch>
        </p:blipFill>
        <p:spPr>
          <a:xfrm>
            <a:off x="1516070" y="1128024"/>
            <a:ext cx="5066041" cy="5547360"/>
          </a:xfrm>
          <a:prstGeom prst="rect">
            <a:avLst/>
          </a:prstGeom>
        </p:spPr>
      </p:pic>
      <p:sp>
        <p:nvSpPr>
          <p:cNvPr id="2" name="Star: 5 Points 1" descr="A star, stating an emphasis on new information. This is the new medical nonparticipation form.">
            <a:extLst>
              <a:ext uri="{FF2B5EF4-FFF2-40B4-BE49-F238E27FC236}">
                <a16:creationId xmlns:a16="http://schemas.microsoft.com/office/drawing/2014/main" id="{E4692E00-AC66-0DF7-BF50-D85F70B95303}"/>
              </a:ext>
            </a:extLst>
          </p:cNvPr>
          <p:cNvSpPr/>
          <p:nvPr/>
        </p:nvSpPr>
        <p:spPr>
          <a:xfrm>
            <a:off x="7363767" y="2078018"/>
            <a:ext cx="914400" cy="914400"/>
          </a:xfrm>
          <a:prstGeom prst="star5">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Tree>
    <p:extLst>
      <p:ext uri="{BB962C8B-B14F-4D97-AF65-F5344CB8AC3E}">
        <p14:creationId xmlns:p14="http://schemas.microsoft.com/office/powerpoint/2010/main" val="42264793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Screenshot of the SDRR Nonparticipation Update page. The Participation status is set to Medical (MED). There is a file upload button for supporting documentation, and additional information text box, and an Update button.&#10;&#10;&#10;">
            <a:extLst>
              <a:ext uri="{FF2B5EF4-FFF2-40B4-BE49-F238E27FC236}">
                <a16:creationId xmlns:a16="http://schemas.microsoft.com/office/drawing/2014/main" id="{4B76D2A7-BA8F-4CF0-9A6F-2626CAA6DBC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92243" y="959748"/>
            <a:ext cx="7407513" cy="4637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6"/>
          <p:cNvSpPr>
            <a:spLocks noGrp="1"/>
          </p:cNvSpPr>
          <p:nvPr>
            <p:ph type="title" idx="4294967295"/>
          </p:nvPr>
        </p:nvSpPr>
        <p:spPr>
          <a:xfrm>
            <a:off x="-1" y="0"/>
            <a:ext cx="10251831" cy="1151792"/>
          </a:xfrm>
        </p:spPr>
        <p:txBody>
          <a:bodyPr>
            <a:noAutofit/>
          </a:bodyPr>
          <a:lstStyle/>
          <a:p>
            <a:r>
              <a:rPr lang="en-US"/>
              <a:t>Uploading Medical Nonparticipation in SDRR</a:t>
            </a:r>
          </a:p>
        </p:txBody>
      </p:sp>
    </p:spTree>
    <p:extLst>
      <p:ext uri="{BB962C8B-B14F-4D97-AF65-F5344CB8AC3E}">
        <p14:creationId xmlns:p14="http://schemas.microsoft.com/office/powerpoint/2010/main" val="32462200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8F977E-2F40-491B-8F96-3CD9459AE886}"/>
              </a:ext>
            </a:extLst>
          </p:cNvPr>
          <p:cNvSpPr>
            <a:spLocks noGrp="1"/>
          </p:cNvSpPr>
          <p:nvPr>
            <p:ph type="title"/>
          </p:nvPr>
        </p:nvSpPr>
        <p:spPr>
          <a:xfrm>
            <a:off x="0" y="1"/>
            <a:ext cx="10515600" cy="1151792"/>
          </a:xfrm>
        </p:spPr>
        <p:txBody>
          <a:bodyPr>
            <a:normAutofit/>
          </a:bodyPr>
          <a:lstStyle/>
          <a:p>
            <a:r>
              <a:rPr lang="en-US"/>
              <a:t>Agenda</a:t>
            </a:r>
          </a:p>
        </p:txBody>
      </p:sp>
      <p:sp>
        <p:nvSpPr>
          <p:cNvPr id="3" name="Content Placeholder 2">
            <a:extLst>
              <a:ext uri="{FF2B5EF4-FFF2-40B4-BE49-F238E27FC236}">
                <a16:creationId xmlns:a16="http://schemas.microsoft.com/office/drawing/2014/main" id="{F1546C76-FB12-449D-B6D0-1146DF838184}"/>
              </a:ext>
            </a:extLst>
          </p:cNvPr>
          <p:cNvSpPr>
            <a:spLocks noGrp="1"/>
          </p:cNvSpPr>
          <p:nvPr>
            <p:ph idx="1"/>
          </p:nvPr>
        </p:nvSpPr>
        <p:spPr>
          <a:xfrm>
            <a:off x="742519" y="1151793"/>
            <a:ext cx="10515600" cy="4107250"/>
          </a:xfrm>
        </p:spPr>
        <p:txBody>
          <a:bodyPr vert="horz" lIns="91440" tIns="45720" rIns="91440" bIns="45720" rtlCol="0" anchor="t">
            <a:normAutofit/>
          </a:bodyPr>
          <a:lstStyle/>
          <a:p>
            <a:r>
              <a:rPr lang="en-US"/>
              <a:t>SDRR Year at a Glance</a:t>
            </a:r>
          </a:p>
          <a:p>
            <a:r>
              <a:rPr lang="en-US"/>
              <a:t>Importance for Fall Data Review Process</a:t>
            </a:r>
          </a:p>
          <a:p>
            <a:r>
              <a:rPr lang="en-US"/>
              <a:t>Tentative Timeline for Reporting</a:t>
            </a:r>
          </a:p>
          <a:p>
            <a:r>
              <a:rPr lang="en-US"/>
              <a:t>Understanding the Data Review Process</a:t>
            </a:r>
            <a:endParaRPr lang="en-US">
              <a:solidFill>
                <a:srgbClr val="000000"/>
              </a:solidFill>
            </a:endParaRPr>
          </a:p>
          <a:p>
            <a:r>
              <a:rPr lang="en-US"/>
              <a:t>Data Review Priorities</a:t>
            </a:r>
          </a:p>
          <a:p>
            <a:r>
              <a:rPr lang="en-US"/>
              <a:t>Student Data Review and Rosters (SDRR) Steps and Features</a:t>
            </a:r>
          </a:p>
          <a:p>
            <a:r>
              <a:rPr lang="en-US"/>
              <a:t>SDRR Resources for Data Review</a:t>
            </a:r>
          </a:p>
          <a:p>
            <a:endParaRPr lang="en-US"/>
          </a:p>
        </p:txBody>
      </p:sp>
    </p:spTree>
    <p:extLst>
      <p:ext uri="{BB962C8B-B14F-4D97-AF65-F5344CB8AC3E}">
        <p14:creationId xmlns:p14="http://schemas.microsoft.com/office/powerpoint/2010/main" val="111298039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96D05E-6FA1-4B4A-8108-BA59D435E3D6}"/>
              </a:ext>
            </a:extLst>
          </p:cNvPr>
          <p:cNvSpPr>
            <a:spLocks noGrp="1"/>
          </p:cNvSpPr>
          <p:nvPr>
            <p:ph type="title"/>
          </p:nvPr>
        </p:nvSpPr>
        <p:spPr>
          <a:xfrm>
            <a:off x="0" y="0"/>
            <a:ext cx="9518904" cy="1143000"/>
          </a:xfrm>
        </p:spPr>
        <p:txBody>
          <a:bodyPr>
            <a:normAutofit fontScale="90000"/>
          </a:bodyPr>
          <a:lstStyle/>
          <a:p>
            <a:r>
              <a:rPr lang="en-US"/>
              <a:t>Nonparticipation of Roster Cleanup in SDRR</a:t>
            </a:r>
          </a:p>
        </p:txBody>
      </p:sp>
      <p:sp>
        <p:nvSpPr>
          <p:cNvPr id="5" name="Text Placeholder 4">
            <a:extLst>
              <a:ext uri="{FF2B5EF4-FFF2-40B4-BE49-F238E27FC236}">
                <a16:creationId xmlns:a16="http://schemas.microsoft.com/office/drawing/2014/main" id="{BABCCB37-7495-4166-9D50-D953AF43687B}"/>
              </a:ext>
            </a:extLst>
          </p:cNvPr>
          <p:cNvSpPr>
            <a:spLocks noGrp="1"/>
          </p:cNvSpPr>
          <p:nvPr>
            <p:ph type="body" sz="quarter" idx="13"/>
          </p:nvPr>
        </p:nvSpPr>
        <p:spPr>
          <a:xfrm>
            <a:off x="518160" y="1318846"/>
            <a:ext cx="10553757" cy="4079631"/>
          </a:xfrm>
        </p:spPr>
        <p:txBody>
          <a:bodyPr vert="horz" lIns="91440" tIns="45720" rIns="91440" bIns="45720" rtlCol="0" anchor="t">
            <a:normAutofit/>
          </a:bodyPr>
          <a:lstStyle/>
          <a:p>
            <a:pPr marL="0" indent="0">
              <a:buNone/>
            </a:pPr>
            <a:r>
              <a:rPr lang="en-US"/>
              <a:t>Roster Cleanup</a:t>
            </a:r>
          </a:p>
          <a:p>
            <a:pPr marL="404495"/>
            <a:r>
              <a:rPr lang="en-US"/>
              <a:t>Addresses situations when a student appears on the student listing in error</a:t>
            </a:r>
          </a:p>
          <a:p>
            <a:pPr marL="404495"/>
            <a:r>
              <a:rPr lang="en-US"/>
              <a:t>Please explain why the student was not deleted from the spring roster or why the student appears on the student listing in error in the text box</a:t>
            </a:r>
          </a:p>
          <a:p>
            <a:pPr marL="404495"/>
            <a:r>
              <a:rPr lang="en-US"/>
              <a:t>Only available during QC Data Review and Ten-Day Regulatory Data Review in the fall</a:t>
            </a:r>
          </a:p>
        </p:txBody>
      </p:sp>
    </p:spTree>
    <p:extLst>
      <p:ext uri="{BB962C8B-B14F-4D97-AF65-F5344CB8AC3E}">
        <p14:creationId xmlns:p14="http://schemas.microsoft.com/office/powerpoint/2010/main" val="274461305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FA214F5-F76C-4ABF-B7A8-853ECDF89E48}"/>
              </a:ext>
            </a:extLst>
          </p:cNvPr>
          <p:cNvSpPr txBox="1">
            <a:spLocks noGrp="1"/>
          </p:cNvSpPr>
          <p:nvPr>
            <p:ph type="title" idx="4294967295"/>
          </p:nvPr>
        </p:nvSpPr>
        <p:spPr>
          <a:xfrm>
            <a:off x="0" y="0"/>
            <a:ext cx="9328638" cy="1143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457200" rtl="0" eaLnBrk="1" latinLnBrk="0" hangingPunct="1">
              <a:spcBef>
                <a:spcPct val="0"/>
              </a:spcBef>
              <a:buNone/>
              <a:defRPr sz="4400" kern="1200">
                <a:solidFill>
                  <a:schemeClr val="bg2">
                    <a:lumMod val="2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28600" marR="0" lvl="0" algn="l" defTabSz="457200" rtl="0" eaLnBrk="1" fontAlgn="auto" latinLnBrk="0" hangingPunct="1">
              <a:lnSpc>
                <a:spcPct val="100000"/>
              </a:lnSpc>
              <a:spcBef>
                <a:spcPct val="0"/>
              </a:spcBef>
              <a:spcAft>
                <a:spcPts val="0"/>
              </a:spcAft>
              <a:buClrTx/>
              <a:buSzTx/>
              <a:buFontTx/>
              <a:buNone/>
              <a:tabLst/>
              <a:defRPr/>
            </a:pPr>
            <a:r>
              <a:rPr kumimoji="0" lang="en-US" sz="4000" b="0" i="0" u="none" strike="noStrike" kern="1200" cap="none" spc="0" normalizeH="0" baseline="0" noProof="0">
                <a:ln>
                  <a:noFill/>
                </a:ln>
                <a:solidFill>
                  <a:srgbClr val="007780"/>
                </a:solidFill>
                <a:effectLst/>
                <a:uLnTx/>
                <a:uFillTx/>
                <a:latin typeface="+mj-lt"/>
                <a:ea typeface="+mj-ea"/>
                <a:cs typeface="+mj-cs"/>
              </a:rPr>
              <a:t>Nonparticipations by Test Type</a:t>
            </a:r>
          </a:p>
        </p:txBody>
      </p:sp>
      <p:pic>
        <p:nvPicPr>
          <p:cNvPr id="6" name="Picture 5" descr="Screenshot of nonparticipation update page in SDRR. The selected test type is KSA. The participation status menu is expanded to show options of   First Year EL student, Student was expelled without services, Medical, and Student was withdrawn after the testing window began and Roster Clean-Up.">
            <a:extLst>
              <a:ext uri="{FF2B5EF4-FFF2-40B4-BE49-F238E27FC236}">
                <a16:creationId xmlns:a16="http://schemas.microsoft.com/office/drawing/2014/main" id="{4D16F047-EB0D-45F7-8A2A-7EF3AE7CD2A0}"/>
              </a:ext>
            </a:extLst>
          </p:cNvPr>
          <p:cNvPicPr>
            <a:picLocks noChangeAspect="1"/>
          </p:cNvPicPr>
          <p:nvPr/>
        </p:nvPicPr>
        <p:blipFill>
          <a:blip r:embed="rId2"/>
          <a:stretch>
            <a:fillRect/>
          </a:stretch>
        </p:blipFill>
        <p:spPr>
          <a:xfrm>
            <a:off x="884162" y="954939"/>
            <a:ext cx="7820108" cy="2474061"/>
          </a:xfrm>
          <a:prstGeom prst="rect">
            <a:avLst/>
          </a:prstGeom>
        </p:spPr>
      </p:pic>
      <p:pic>
        <p:nvPicPr>
          <p:cNvPr id="1026" name="Picture 2" descr="Screenshot of nonparticipation update page in SDRR. The selected test type is ACCR, or WIDA ACCESS. The participation status menu is expanded to show Student was expelled without services, Initially Fully English Proficient, Medical, Redesignated Fully English Proficient and Student was withdrawn after the testing window began and Roster Clean-Up.&#10;&#10;">
            <a:extLst>
              <a:ext uri="{FF2B5EF4-FFF2-40B4-BE49-F238E27FC236}">
                <a16:creationId xmlns:a16="http://schemas.microsoft.com/office/drawing/2014/main" id="{B3327A01-6F26-4E3D-B53A-7CB25C912D9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5145" y="3429000"/>
            <a:ext cx="6961969" cy="21725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098347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C2216B-2736-70BA-FCDF-8B78AC22CC55}"/>
              </a:ext>
            </a:extLst>
          </p:cNvPr>
          <p:cNvSpPr>
            <a:spLocks noGrp="1"/>
          </p:cNvSpPr>
          <p:nvPr>
            <p:ph type="title"/>
          </p:nvPr>
        </p:nvSpPr>
        <p:spPr/>
        <p:txBody>
          <a:bodyPr>
            <a:normAutofit/>
          </a:bodyPr>
          <a:lstStyle/>
          <a:p>
            <a:r>
              <a:rPr lang="en-US"/>
              <a:t>Update or View Ticket </a:t>
            </a:r>
          </a:p>
        </p:txBody>
      </p:sp>
      <p:sp>
        <p:nvSpPr>
          <p:cNvPr id="3" name="Content Placeholder 2">
            <a:extLst>
              <a:ext uri="{FF2B5EF4-FFF2-40B4-BE49-F238E27FC236}">
                <a16:creationId xmlns:a16="http://schemas.microsoft.com/office/drawing/2014/main" id="{FE89F3EF-73D4-9501-A7BF-C829CFCBDB32}"/>
              </a:ext>
            </a:extLst>
          </p:cNvPr>
          <p:cNvSpPr>
            <a:spLocks noGrp="1"/>
          </p:cNvSpPr>
          <p:nvPr>
            <p:ph idx="1"/>
          </p:nvPr>
        </p:nvSpPr>
        <p:spPr/>
        <p:txBody>
          <a:bodyPr/>
          <a:lstStyle/>
          <a:p>
            <a:pPr marL="0" indent="0">
              <a:buNone/>
            </a:pPr>
            <a:r>
              <a:rPr lang="en-US" b="1"/>
              <a:t>To Update/View </a:t>
            </a:r>
            <a:r>
              <a:rPr lang="en-US"/>
              <a:t>ticket, take any of the following actions:</a:t>
            </a:r>
          </a:p>
          <a:p>
            <a:pPr fontAlgn="base"/>
            <a:r>
              <a:rPr lang="en-US"/>
              <a:t>Review OAA comments or requests for more information (e.g. when a ticket is returned to the district in “Updated-More Info” status)</a:t>
            </a:r>
          </a:p>
          <a:p>
            <a:pPr fontAlgn="base"/>
            <a:r>
              <a:rPr lang="en-US"/>
              <a:t>Upload additional attachments (e.g. Medical Nonparticipation tickets)</a:t>
            </a:r>
          </a:p>
          <a:p>
            <a:pPr fontAlgn="base"/>
            <a:r>
              <a:rPr lang="en-US"/>
              <a:t>Make additional comments</a:t>
            </a:r>
          </a:p>
          <a:p>
            <a:endParaRPr lang="en-US"/>
          </a:p>
        </p:txBody>
      </p:sp>
    </p:spTree>
    <p:extLst>
      <p:ext uri="{BB962C8B-B14F-4D97-AF65-F5344CB8AC3E}">
        <p14:creationId xmlns:p14="http://schemas.microsoft.com/office/powerpoint/2010/main" val="337630728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981431-F500-CB8D-E506-2A4BFC0194F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7FE6821-BDEF-8BD4-6BA9-1E29FDAABB1C}"/>
              </a:ext>
            </a:extLst>
          </p:cNvPr>
          <p:cNvSpPr>
            <a:spLocks noGrp="1"/>
          </p:cNvSpPr>
          <p:nvPr>
            <p:ph type="title"/>
          </p:nvPr>
        </p:nvSpPr>
        <p:spPr/>
        <p:txBody>
          <a:bodyPr/>
          <a:lstStyle/>
          <a:p>
            <a:r>
              <a:rPr lang="en-US"/>
              <a:t>Update or View Ticket from the Student Listing</a:t>
            </a:r>
          </a:p>
        </p:txBody>
      </p:sp>
      <p:sp>
        <p:nvSpPr>
          <p:cNvPr id="3" name="Content Placeholder 2">
            <a:extLst>
              <a:ext uri="{FF2B5EF4-FFF2-40B4-BE49-F238E27FC236}">
                <a16:creationId xmlns:a16="http://schemas.microsoft.com/office/drawing/2014/main" id="{D3DB7624-B848-5EE8-BE27-CCA1B44BC051}"/>
              </a:ext>
            </a:extLst>
          </p:cNvPr>
          <p:cNvSpPr>
            <a:spLocks noGrp="1"/>
          </p:cNvSpPr>
          <p:nvPr>
            <p:ph idx="1"/>
          </p:nvPr>
        </p:nvSpPr>
        <p:spPr>
          <a:xfrm>
            <a:off x="798662" y="1496018"/>
            <a:ext cx="4497238" cy="4093115"/>
          </a:xfrm>
        </p:spPr>
        <p:txBody>
          <a:bodyPr vert="horz" lIns="91440" tIns="45720" rIns="91440" bIns="45720" rtlCol="0" anchor="t">
            <a:normAutofit/>
          </a:bodyPr>
          <a:lstStyle/>
          <a:p>
            <a:pPr fontAlgn="base"/>
            <a:r>
              <a:rPr lang="en-US"/>
              <a:t>Locate the student who has an open ticket, indicated by </a:t>
            </a:r>
            <a:r>
              <a:rPr lang="en-US">
                <a:solidFill>
                  <a:srgbClr val="C00000"/>
                </a:solidFill>
              </a:rPr>
              <a:t>IN PROGRESS </a:t>
            </a:r>
            <a:r>
              <a:rPr lang="en-US"/>
              <a:t>in that field.</a:t>
            </a:r>
          </a:p>
          <a:p>
            <a:pPr fontAlgn="base"/>
            <a:r>
              <a:rPr lang="en-US"/>
              <a:t>Click on </a:t>
            </a:r>
            <a:r>
              <a:rPr lang="en-US">
                <a:solidFill>
                  <a:srgbClr val="C00000"/>
                </a:solidFill>
              </a:rPr>
              <a:t>IN PROGRESS </a:t>
            </a:r>
            <a:r>
              <a:rPr lang="en-US"/>
              <a:t>for that student.</a:t>
            </a:r>
          </a:p>
          <a:p>
            <a:pPr fontAlgn="base"/>
            <a:r>
              <a:rPr lang="en-US"/>
              <a:t>Click the “View Ticket Details” link, as shown.</a:t>
            </a:r>
          </a:p>
          <a:p>
            <a:endParaRPr lang="en-US"/>
          </a:p>
        </p:txBody>
      </p:sp>
      <p:pic>
        <p:nvPicPr>
          <p:cNvPr id="11" name="Picture 10" descr="Screenshot of an example of the update or view tickets from the student listing. The header says 100-Day Entity (In Progress). The message box reads &quot;This field has an open ticket which is pending OAA approval. to update, edit or close/cancel the ticket, please click on the hyperlink at the bottom right&quot; The Pending Ticket Details box shows the ticket number, old value and new value. A link called View Ticket Details is surrounded by a rectangular box for emphasis and an arrow brings attention to it.&#10;">
            <a:extLst>
              <a:ext uri="{FF2B5EF4-FFF2-40B4-BE49-F238E27FC236}">
                <a16:creationId xmlns:a16="http://schemas.microsoft.com/office/drawing/2014/main" id="{35DDB779-3CEE-7023-0D4F-C71C070D268D}"/>
              </a:ext>
            </a:extLst>
          </p:cNvPr>
          <p:cNvPicPr>
            <a:picLocks noChangeAspect="1"/>
          </p:cNvPicPr>
          <p:nvPr/>
        </p:nvPicPr>
        <p:blipFill>
          <a:blip r:embed="rId2"/>
          <a:stretch>
            <a:fillRect/>
          </a:stretch>
        </p:blipFill>
        <p:spPr>
          <a:xfrm>
            <a:off x="5667374" y="1496018"/>
            <a:ext cx="6297485" cy="3533182"/>
          </a:xfrm>
          <a:prstGeom prst="rect">
            <a:avLst/>
          </a:prstGeom>
        </p:spPr>
      </p:pic>
    </p:spTree>
    <p:extLst>
      <p:ext uri="{BB962C8B-B14F-4D97-AF65-F5344CB8AC3E}">
        <p14:creationId xmlns:p14="http://schemas.microsoft.com/office/powerpoint/2010/main" val="78165769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B2D9D5-D002-EA5A-6781-9BC51509213E}"/>
              </a:ext>
            </a:extLst>
          </p:cNvPr>
          <p:cNvSpPr>
            <a:spLocks noGrp="1"/>
          </p:cNvSpPr>
          <p:nvPr>
            <p:ph type="title"/>
          </p:nvPr>
        </p:nvSpPr>
        <p:spPr/>
        <p:txBody>
          <a:bodyPr/>
          <a:lstStyle/>
          <a:p>
            <a:r>
              <a:rPr lang="en-US"/>
              <a:t>Update or View Ticket From the Ticket Listing</a:t>
            </a:r>
          </a:p>
        </p:txBody>
      </p:sp>
      <p:sp>
        <p:nvSpPr>
          <p:cNvPr id="3" name="Content Placeholder 2">
            <a:extLst>
              <a:ext uri="{FF2B5EF4-FFF2-40B4-BE49-F238E27FC236}">
                <a16:creationId xmlns:a16="http://schemas.microsoft.com/office/drawing/2014/main" id="{2C29E612-3B05-FA33-D384-2EF8665E9D98}"/>
              </a:ext>
            </a:extLst>
          </p:cNvPr>
          <p:cNvSpPr>
            <a:spLocks noGrp="1"/>
          </p:cNvSpPr>
          <p:nvPr>
            <p:ph idx="1"/>
          </p:nvPr>
        </p:nvSpPr>
        <p:spPr>
          <a:xfrm>
            <a:off x="379562" y="1118141"/>
            <a:ext cx="5957230" cy="4093115"/>
          </a:xfrm>
        </p:spPr>
        <p:txBody>
          <a:bodyPr vert="horz" lIns="91440" tIns="45720" rIns="91440" bIns="45720" rtlCol="0" anchor="t">
            <a:normAutofit/>
          </a:bodyPr>
          <a:lstStyle/>
          <a:p>
            <a:pPr fontAlgn="base"/>
            <a:r>
              <a:rPr lang="en-US"/>
              <a:t>Locate the student who has an open ticket (either in “New,” “More Info” or “Pending” status).</a:t>
            </a:r>
          </a:p>
          <a:p>
            <a:pPr fontAlgn="base"/>
            <a:r>
              <a:rPr lang="en-US"/>
              <a:t>Click on the icon under the “Update/View Ticket” column (the first column on the left-hand side) for the student</a:t>
            </a:r>
          </a:p>
          <a:p>
            <a:r>
              <a:rPr lang="en-US"/>
              <a:t>Make any necessary changes and click on the submit button.</a:t>
            </a:r>
          </a:p>
        </p:txBody>
      </p:sp>
      <p:pic>
        <p:nvPicPr>
          <p:cNvPr id="4" name="Picture 3" descr="Image of the submit button ">
            <a:extLst>
              <a:ext uri="{FF2B5EF4-FFF2-40B4-BE49-F238E27FC236}">
                <a16:creationId xmlns:a16="http://schemas.microsoft.com/office/drawing/2014/main" id="{A4A4A31D-103E-2982-AC29-AD47F7478D30}"/>
              </a:ext>
            </a:extLst>
          </p:cNvPr>
          <p:cNvPicPr>
            <a:picLocks noChangeAspect="1"/>
          </p:cNvPicPr>
          <p:nvPr/>
        </p:nvPicPr>
        <p:blipFill>
          <a:blip r:embed="rId2"/>
          <a:stretch>
            <a:fillRect/>
          </a:stretch>
        </p:blipFill>
        <p:spPr>
          <a:xfrm>
            <a:off x="7768808" y="4179229"/>
            <a:ext cx="1537752" cy="642526"/>
          </a:xfrm>
          <a:prstGeom prst="rect">
            <a:avLst/>
          </a:prstGeom>
        </p:spPr>
      </p:pic>
      <p:pic>
        <p:nvPicPr>
          <p:cNvPr id="5" name="Picture 4" descr="Screenshot of update/view ticket link and icon">
            <a:extLst>
              <a:ext uri="{FF2B5EF4-FFF2-40B4-BE49-F238E27FC236}">
                <a16:creationId xmlns:a16="http://schemas.microsoft.com/office/drawing/2014/main" id="{0950DF1B-EEA6-04E6-878E-71484443C9FB}"/>
              </a:ext>
            </a:extLst>
          </p:cNvPr>
          <p:cNvPicPr>
            <a:picLocks noChangeAspect="1"/>
          </p:cNvPicPr>
          <p:nvPr/>
        </p:nvPicPr>
        <p:blipFill>
          <a:blip r:embed="rId3"/>
          <a:stretch>
            <a:fillRect/>
          </a:stretch>
        </p:blipFill>
        <p:spPr>
          <a:xfrm>
            <a:off x="6882849" y="1309074"/>
            <a:ext cx="4204251" cy="2494830"/>
          </a:xfrm>
          <a:prstGeom prst="rect">
            <a:avLst/>
          </a:prstGeom>
        </p:spPr>
      </p:pic>
    </p:spTree>
    <p:extLst>
      <p:ext uri="{BB962C8B-B14F-4D97-AF65-F5344CB8AC3E}">
        <p14:creationId xmlns:p14="http://schemas.microsoft.com/office/powerpoint/2010/main" val="112928871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A screenshot of the medical nonparticipation update. The header says Change Reason and inside the box is a message from KDE staff explaining why the ticket needs to be updated. There is a text box for the user to provide more information. There are options for Choose File, Upload More Documents, and Remove and an action button to Submit.&#10;">
            <a:extLst>
              <a:ext uri="{FF2B5EF4-FFF2-40B4-BE49-F238E27FC236}">
                <a16:creationId xmlns:a16="http://schemas.microsoft.com/office/drawing/2014/main" id="{DE0F5B70-5F72-4B10-AE04-A04209B4EE83}"/>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906262" y="931510"/>
            <a:ext cx="8379475" cy="4755353"/>
          </a:xfrm>
          <a:prstGeom prst="rect">
            <a:avLst/>
          </a:prstGeom>
          <a:solidFill>
            <a:srgbClr val="FFFFFF"/>
          </a:solidFill>
        </p:spPr>
      </p:pic>
      <p:sp>
        <p:nvSpPr>
          <p:cNvPr id="2" name="Title 1">
            <a:extLst>
              <a:ext uri="{FF2B5EF4-FFF2-40B4-BE49-F238E27FC236}">
                <a16:creationId xmlns:a16="http://schemas.microsoft.com/office/drawing/2014/main" id="{68B20470-16A5-4C71-B2A4-B2B26BE7C885}"/>
              </a:ext>
            </a:extLst>
          </p:cNvPr>
          <p:cNvSpPr>
            <a:spLocks noGrp="1"/>
          </p:cNvSpPr>
          <p:nvPr>
            <p:ph type="title"/>
          </p:nvPr>
        </p:nvSpPr>
        <p:spPr>
          <a:xfrm>
            <a:off x="0" y="0"/>
            <a:ext cx="10626054" cy="1118002"/>
          </a:xfrm>
        </p:spPr>
        <p:txBody>
          <a:bodyPr anchor="ctr">
            <a:normAutofit/>
          </a:bodyPr>
          <a:lstStyle/>
          <a:p>
            <a:r>
              <a:rPr lang="en-US"/>
              <a:t>Medical Nonparticipation Update</a:t>
            </a:r>
          </a:p>
        </p:txBody>
      </p:sp>
    </p:spTree>
    <p:extLst>
      <p:ext uri="{BB962C8B-B14F-4D97-AF65-F5344CB8AC3E}">
        <p14:creationId xmlns:p14="http://schemas.microsoft.com/office/powerpoint/2010/main" val="173664543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0" y="-5604"/>
            <a:ext cx="2614559" cy="2031819"/>
          </a:xfrm>
        </p:spPr>
        <p:txBody>
          <a:bodyPr>
            <a:normAutofit/>
          </a:bodyPr>
          <a:lstStyle/>
          <a:p>
            <a:r>
              <a:rPr lang="en-US"/>
              <a:t>Ticket Listing</a:t>
            </a:r>
          </a:p>
        </p:txBody>
      </p:sp>
      <p:pic>
        <p:nvPicPr>
          <p:cNvPr id="2" name="Picture 1" descr="Screenshot of the SDRR ticket listing page showing filter fields for student and ticket information, a list of submitted tickets, and action icons to edit, close, or view ticket history.">
            <a:extLst>
              <a:ext uri="{FF2B5EF4-FFF2-40B4-BE49-F238E27FC236}">
                <a16:creationId xmlns:a16="http://schemas.microsoft.com/office/drawing/2014/main" id="{6A410680-F013-261D-63DA-AF34A15F9F24}"/>
              </a:ext>
            </a:extLst>
          </p:cNvPr>
          <p:cNvPicPr>
            <a:picLocks noChangeAspect="1"/>
          </p:cNvPicPr>
          <p:nvPr/>
        </p:nvPicPr>
        <p:blipFill>
          <a:blip r:embed="rId2"/>
          <a:srcRect/>
          <a:stretch/>
        </p:blipFill>
        <p:spPr>
          <a:xfrm>
            <a:off x="2318095" y="284612"/>
            <a:ext cx="9294397" cy="5285913"/>
          </a:xfrm>
          <a:prstGeom prst="rect">
            <a:avLst/>
          </a:prstGeom>
        </p:spPr>
      </p:pic>
    </p:spTree>
    <p:extLst>
      <p:ext uri="{BB962C8B-B14F-4D97-AF65-F5344CB8AC3E}">
        <p14:creationId xmlns:p14="http://schemas.microsoft.com/office/powerpoint/2010/main" val="249876061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83215D-93A5-FF01-FF6A-40F7C6A928B2}"/>
              </a:ext>
            </a:extLst>
          </p:cNvPr>
          <p:cNvSpPr>
            <a:spLocks noGrp="1"/>
          </p:cNvSpPr>
          <p:nvPr>
            <p:ph type="title"/>
          </p:nvPr>
        </p:nvSpPr>
        <p:spPr/>
        <p:txBody>
          <a:bodyPr/>
          <a:lstStyle/>
          <a:p>
            <a:r>
              <a:rPr lang="en-US"/>
              <a:t>Edit a Ticket</a:t>
            </a:r>
          </a:p>
        </p:txBody>
      </p:sp>
      <p:sp>
        <p:nvSpPr>
          <p:cNvPr id="3" name="Content Placeholder 2">
            <a:extLst>
              <a:ext uri="{FF2B5EF4-FFF2-40B4-BE49-F238E27FC236}">
                <a16:creationId xmlns:a16="http://schemas.microsoft.com/office/drawing/2014/main" id="{F6DFDBDB-08DD-17A8-13B1-ECDF517E8191}"/>
              </a:ext>
            </a:extLst>
          </p:cNvPr>
          <p:cNvSpPr>
            <a:spLocks noGrp="1"/>
          </p:cNvSpPr>
          <p:nvPr>
            <p:ph idx="1"/>
          </p:nvPr>
        </p:nvSpPr>
        <p:spPr>
          <a:xfrm>
            <a:off x="626450" y="1382442"/>
            <a:ext cx="10515600" cy="4093115"/>
          </a:xfrm>
        </p:spPr>
        <p:txBody>
          <a:bodyPr vert="horz" lIns="91440" tIns="45720" rIns="91440" bIns="45720" rtlCol="0" anchor="t">
            <a:normAutofit fontScale="77500" lnSpcReduction="20000"/>
          </a:bodyPr>
          <a:lstStyle/>
          <a:p>
            <a:r>
              <a:rPr lang="en-US" sz="2600"/>
              <a:t>Editing a ticket is reserved for instances where users need to change the actual details being requested on a ticket</a:t>
            </a:r>
          </a:p>
          <a:p>
            <a:r>
              <a:rPr lang="en-US" sz="2600"/>
              <a:t>Common examples include:</a:t>
            </a:r>
          </a:p>
          <a:p>
            <a:pPr lvl="1" fontAlgn="base"/>
            <a:r>
              <a:rPr lang="en-US" sz="2600"/>
              <a:t>Changing the 100-day entity requested in a 100-day ticket (a school, a district or the state) to a different 100-day entity than the one originally requested</a:t>
            </a:r>
          </a:p>
          <a:p>
            <a:pPr lvl="1" fontAlgn="base"/>
            <a:r>
              <a:rPr lang="en-US" sz="2600"/>
              <a:t>Changing the content areas that are being requested for nonparticipation for KSA or AKSA</a:t>
            </a:r>
          </a:p>
          <a:p>
            <a:pPr marL="457200" lvl="1" indent="0" fontAlgn="base">
              <a:buNone/>
            </a:pPr>
            <a:endParaRPr lang="en-US" sz="2600"/>
          </a:p>
          <a:p>
            <a:pPr marL="0" indent="0">
              <a:buNone/>
            </a:pPr>
            <a:r>
              <a:rPr lang="en-US" sz="2600" b="1"/>
              <a:t>Notes:</a:t>
            </a:r>
            <a:r>
              <a:rPr lang="en-US" sz="2600"/>
              <a:t> </a:t>
            </a:r>
          </a:p>
          <a:p>
            <a:pPr fontAlgn="base"/>
            <a:r>
              <a:rPr lang="en-US" sz="2600"/>
              <a:t>The TYPE of ticket being requested cannot be changed. (For example, a medical nonparticipation ticket can't be changed to a First Year EL nonparticipation ticket. Users can only edit the details of the existing ticket type)</a:t>
            </a:r>
          </a:p>
          <a:p>
            <a:pPr fontAlgn="base"/>
            <a:r>
              <a:rPr lang="en-US" sz="2600"/>
              <a:t>Not all tickets are editable</a:t>
            </a:r>
          </a:p>
          <a:p>
            <a:pPr lvl="1" fontAlgn="base"/>
            <a:r>
              <a:rPr lang="en-US" sz="2600"/>
              <a:t>Some examples of editable tickets include 100-Day Entities, Withdrawal Nonparticipation Tickets, Medical Nonparticipations for KSA/Alt-KSA</a:t>
            </a:r>
          </a:p>
          <a:p>
            <a:endParaRPr lang="en-US"/>
          </a:p>
        </p:txBody>
      </p:sp>
    </p:spTree>
    <p:extLst>
      <p:ext uri="{BB962C8B-B14F-4D97-AF65-F5344CB8AC3E}">
        <p14:creationId xmlns:p14="http://schemas.microsoft.com/office/powerpoint/2010/main" val="352086612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38CF2B-D986-BFDC-C877-A38BB0303041}"/>
              </a:ext>
            </a:extLst>
          </p:cNvPr>
          <p:cNvSpPr>
            <a:spLocks noGrp="1"/>
          </p:cNvSpPr>
          <p:nvPr>
            <p:ph type="title"/>
          </p:nvPr>
        </p:nvSpPr>
        <p:spPr/>
        <p:txBody>
          <a:bodyPr/>
          <a:lstStyle/>
          <a:p>
            <a:r>
              <a:rPr lang="en-US"/>
              <a:t>Edit Ticket From the Ticket Listing</a:t>
            </a:r>
          </a:p>
        </p:txBody>
      </p:sp>
      <p:sp>
        <p:nvSpPr>
          <p:cNvPr id="3" name="Content Placeholder 2">
            <a:extLst>
              <a:ext uri="{FF2B5EF4-FFF2-40B4-BE49-F238E27FC236}">
                <a16:creationId xmlns:a16="http://schemas.microsoft.com/office/drawing/2014/main" id="{074CA04B-513B-8F4F-A09F-639531213737}"/>
              </a:ext>
            </a:extLst>
          </p:cNvPr>
          <p:cNvSpPr>
            <a:spLocks noGrp="1"/>
          </p:cNvSpPr>
          <p:nvPr>
            <p:ph idx="1"/>
          </p:nvPr>
        </p:nvSpPr>
        <p:spPr>
          <a:xfrm>
            <a:off x="516722" y="1118141"/>
            <a:ext cx="5463454" cy="4093115"/>
          </a:xfrm>
        </p:spPr>
        <p:txBody>
          <a:bodyPr vert="horz" lIns="91440" tIns="45720" rIns="91440" bIns="45720" rtlCol="0" anchor="t">
            <a:normAutofit/>
          </a:bodyPr>
          <a:lstStyle/>
          <a:p>
            <a:pPr fontAlgn="base"/>
            <a:r>
              <a:rPr lang="en-US"/>
              <a:t>Locate the student who has an open ticket (either in “New,” “More Info” or “Pending” status)</a:t>
            </a:r>
          </a:p>
          <a:p>
            <a:pPr fontAlgn="base"/>
            <a:r>
              <a:rPr lang="en-US"/>
              <a:t>Click on the icon under the “Edit Ticket” column (on the right-side ticket listing) for the student</a:t>
            </a:r>
          </a:p>
          <a:p>
            <a:r>
              <a:rPr lang="en-US"/>
              <a:t>Make any necessary changes and click on the                  button.    </a:t>
            </a:r>
          </a:p>
        </p:txBody>
      </p:sp>
      <p:pic>
        <p:nvPicPr>
          <p:cNvPr id="4" name="Picture 3" descr="It is an image of the Update button when editting a ticket from the ticket listing.">
            <a:extLst>
              <a:ext uri="{FF2B5EF4-FFF2-40B4-BE49-F238E27FC236}">
                <a16:creationId xmlns:a16="http://schemas.microsoft.com/office/drawing/2014/main" id="{8EA1A9DE-3D93-616C-D82F-3A502C6FEC6B}"/>
              </a:ext>
            </a:extLst>
          </p:cNvPr>
          <p:cNvPicPr>
            <a:picLocks noChangeAspect="1"/>
          </p:cNvPicPr>
          <p:nvPr/>
        </p:nvPicPr>
        <p:blipFill>
          <a:blip r:embed="rId2"/>
          <a:stretch>
            <a:fillRect/>
          </a:stretch>
        </p:blipFill>
        <p:spPr>
          <a:xfrm>
            <a:off x="3249902" y="4096512"/>
            <a:ext cx="1400175" cy="400050"/>
          </a:xfrm>
          <a:prstGeom prst="rect">
            <a:avLst/>
          </a:prstGeom>
        </p:spPr>
      </p:pic>
      <p:pic>
        <p:nvPicPr>
          <p:cNvPr id="5" name="Picture 4" descr="Screenshot of the Edit Ticket link and Edit icon featuring an image of a pencil and the word Edit.">
            <a:extLst>
              <a:ext uri="{FF2B5EF4-FFF2-40B4-BE49-F238E27FC236}">
                <a16:creationId xmlns:a16="http://schemas.microsoft.com/office/drawing/2014/main" id="{3F46ABE3-8A72-7556-8995-67BCC559A0C8}"/>
              </a:ext>
            </a:extLst>
          </p:cNvPr>
          <p:cNvPicPr>
            <a:picLocks noChangeAspect="1"/>
          </p:cNvPicPr>
          <p:nvPr/>
        </p:nvPicPr>
        <p:blipFill>
          <a:blip r:embed="rId3"/>
          <a:stretch>
            <a:fillRect/>
          </a:stretch>
        </p:blipFill>
        <p:spPr>
          <a:xfrm>
            <a:off x="7357300" y="1237297"/>
            <a:ext cx="3020753" cy="2859215"/>
          </a:xfrm>
          <a:prstGeom prst="rect">
            <a:avLst/>
          </a:prstGeom>
        </p:spPr>
      </p:pic>
    </p:spTree>
    <p:extLst>
      <p:ext uri="{BB962C8B-B14F-4D97-AF65-F5344CB8AC3E}">
        <p14:creationId xmlns:p14="http://schemas.microsoft.com/office/powerpoint/2010/main" val="87843785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557830A-AE82-3758-EBDA-200419E501DB}"/>
              </a:ext>
            </a:extLst>
          </p:cNvPr>
          <p:cNvSpPr>
            <a:spLocks noGrp="1"/>
          </p:cNvSpPr>
          <p:nvPr>
            <p:ph type="title"/>
          </p:nvPr>
        </p:nvSpPr>
        <p:spPr>
          <a:xfrm>
            <a:off x="336630" y="1604231"/>
            <a:ext cx="11518739" cy="2642454"/>
          </a:xfrm>
        </p:spPr>
        <p:txBody>
          <a:bodyPr/>
          <a:lstStyle/>
          <a:p>
            <a:r>
              <a:rPr lang="en-US"/>
              <a:t>SDRR Resources for Data Review </a:t>
            </a:r>
          </a:p>
        </p:txBody>
      </p:sp>
    </p:spTree>
    <p:extLst>
      <p:ext uri="{BB962C8B-B14F-4D97-AF65-F5344CB8AC3E}">
        <p14:creationId xmlns:p14="http://schemas.microsoft.com/office/powerpoint/2010/main" val="38598895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0E952E-FA83-04A7-C98E-612DD2870EC1}"/>
              </a:ext>
            </a:extLst>
          </p:cNvPr>
          <p:cNvSpPr>
            <a:spLocks noGrp="1"/>
          </p:cNvSpPr>
          <p:nvPr>
            <p:ph type="title"/>
          </p:nvPr>
        </p:nvSpPr>
        <p:spPr>
          <a:xfrm>
            <a:off x="0" y="1"/>
            <a:ext cx="10515600" cy="1191540"/>
          </a:xfrm>
        </p:spPr>
        <p:txBody>
          <a:bodyPr/>
          <a:lstStyle/>
          <a:p>
            <a:r>
              <a:rPr lang="en-US"/>
              <a:t>SDRR Year at a Glance</a:t>
            </a:r>
          </a:p>
        </p:txBody>
      </p:sp>
      <p:sp>
        <p:nvSpPr>
          <p:cNvPr id="3" name="Content Placeholder 2">
            <a:extLst>
              <a:ext uri="{FF2B5EF4-FFF2-40B4-BE49-F238E27FC236}">
                <a16:creationId xmlns:a16="http://schemas.microsoft.com/office/drawing/2014/main" id="{15CD504D-56F6-40CA-7C57-39243A81AC5B}"/>
              </a:ext>
              <a:ext uri="{C183D7F6-B498-43B3-948B-1728B52AA6E4}">
                <adec:decorative xmlns:adec="http://schemas.microsoft.com/office/drawing/2017/decorative" val="1"/>
              </a:ext>
            </a:extLst>
          </p:cNvPr>
          <p:cNvSpPr>
            <a:spLocks noGrp="1"/>
          </p:cNvSpPr>
          <p:nvPr>
            <p:ph idx="1"/>
          </p:nvPr>
        </p:nvSpPr>
        <p:spPr>
          <a:xfrm>
            <a:off x="324901" y="933495"/>
            <a:ext cx="11546549" cy="4686130"/>
          </a:xfrm>
        </p:spPr>
        <p:txBody>
          <a:bodyPr vert="horz" lIns="91440" tIns="45720" rIns="91440" bIns="45720" rtlCol="0" anchor="t">
            <a:normAutofit/>
          </a:bodyPr>
          <a:lstStyle/>
          <a:p>
            <a:endParaRPr lang="en-US"/>
          </a:p>
          <a:p>
            <a:endParaRPr lang="en-US"/>
          </a:p>
          <a:p>
            <a:pPr marL="0" indent="0">
              <a:buNone/>
            </a:pPr>
            <a:endParaRPr lang="en-US"/>
          </a:p>
        </p:txBody>
      </p:sp>
      <p:graphicFrame>
        <p:nvGraphicFramePr>
          <p:cNvPr id="4" name="Table 4" descr="This lets districts know what to do in SDRR  from January with ACCESS rosters to the post data release for the 10 day regulatory review.">
            <a:extLst>
              <a:ext uri="{FF2B5EF4-FFF2-40B4-BE49-F238E27FC236}">
                <a16:creationId xmlns:a16="http://schemas.microsoft.com/office/drawing/2014/main" id="{74464526-9EE0-B66F-A6CB-8436CD031B0D}"/>
              </a:ext>
            </a:extLst>
          </p:cNvPr>
          <p:cNvGraphicFramePr>
            <a:graphicFrameLocks noGrp="1"/>
          </p:cNvGraphicFramePr>
          <p:nvPr>
            <p:extLst>
              <p:ext uri="{D42A27DB-BD31-4B8C-83A1-F6EECF244321}">
                <p14:modId xmlns:p14="http://schemas.microsoft.com/office/powerpoint/2010/main" val="398802153"/>
              </p:ext>
            </p:extLst>
          </p:nvPr>
        </p:nvGraphicFramePr>
        <p:xfrm>
          <a:off x="515257" y="936171"/>
          <a:ext cx="10793459" cy="4732964"/>
        </p:xfrm>
        <a:graphic>
          <a:graphicData uri="http://schemas.openxmlformats.org/drawingml/2006/table">
            <a:tbl>
              <a:tblPr firstRow="1" bandRow="1">
                <a:tableStyleId>{5C22544A-7EE6-4342-B048-85BDC9FD1C3A}</a:tableStyleId>
              </a:tblPr>
              <a:tblGrid>
                <a:gridCol w="2339228">
                  <a:extLst>
                    <a:ext uri="{9D8B030D-6E8A-4147-A177-3AD203B41FA5}">
                      <a16:colId xmlns:a16="http://schemas.microsoft.com/office/drawing/2014/main" val="1222882374"/>
                    </a:ext>
                  </a:extLst>
                </a:gridCol>
                <a:gridCol w="8454231">
                  <a:extLst>
                    <a:ext uri="{9D8B030D-6E8A-4147-A177-3AD203B41FA5}">
                      <a16:colId xmlns:a16="http://schemas.microsoft.com/office/drawing/2014/main" val="4196469528"/>
                    </a:ext>
                  </a:extLst>
                </a:gridCol>
              </a:tblGrid>
              <a:tr h="368572">
                <a:tc>
                  <a:txBody>
                    <a:bodyPr/>
                    <a:lstStyle/>
                    <a:p>
                      <a:r>
                        <a:rPr lang="en-US" sz="1600"/>
                        <a:t>Date/When</a:t>
                      </a:r>
                    </a:p>
                  </a:txBody>
                  <a:tcPr>
                    <a:solidFill>
                      <a:srgbClr val="007780"/>
                    </a:solidFill>
                  </a:tcPr>
                </a:tc>
                <a:tc>
                  <a:txBody>
                    <a:bodyPr/>
                    <a:lstStyle/>
                    <a:p>
                      <a:r>
                        <a:rPr lang="en-US" sz="1600"/>
                        <a:t>Event</a:t>
                      </a:r>
                    </a:p>
                  </a:txBody>
                  <a:tcPr>
                    <a:solidFill>
                      <a:srgbClr val="007780"/>
                    </a:solidFill>
                  </a:tcPr>
                </a:tc>
                <a:extLst>
                  <a:ext uri="{0D108BD9-81ED-4DB2-BD59-A6C34878D82A}">
                    <a16:rowId xmlns:a16="http://schemas.microsoft.com/office/drawing/2014/main" val="2038357046"/>
                  </a:ext>
                </a:extLst>
              </a:tr>
              <a:tr h="568134">
                <a:tc>
                  <a:txBody>
                    <a:bodyPr/>
                    <a:lstStyle/>
                    <a:p>
                      <a:r>
                        <a:rPr lang="en-US" sz="1600"/>
                        <a:t>January</a:t>
                      </a:r>
                    </a:p>
                  </a:txBody>
                  <a:tcPr>
                    <a:solidFill>
                      <a:srgbClr val="A7CBCD"/>
                    </a:solidFill>
                  </a:tcPr>
                </a:tc>
                <a:tc>
                  <a:txBody>
                    <a:bodyPr/>
                    <a:lstStyle/>
                    <a:p>
                      <a:pPr marL="0" marR="0" lvl="0" indent="0" algn="l" rtl="0" eaLnBrk="1" fontAlgn="auto" latinLnBrk="0" hangingPunct="1">
                        <a:lnSpc>
                          <a:spcPct val="100000"/>
                        </a:lnSpc>
                        <a:spcBef>
                          <a:spcPts val="0"/>
                        </a:spcBef>
                        <a:spcAft>
                          <a:spcPts val="0"/>
                        </a:spcAft>
                        <a:buClrTx/>
                        <a:buSzTx/>
                        <a:buFontTx/>
                        <a:buNone/>
                      </a:pPr>
                      <a:r>
                        <a:rPr lang="en-US" sz="1600"/>
                        <a:t>File nonparticipations in SDRR if needed for WIDA ACCESS and WIDA Alternate ACCESS rosters. Dropout data is available.</a:t>
                      </a:r>
                    </a:p>
                  </a:txBody>
                  <a:tcPr>
                    <a:solidFill>
                      <a:srgbClr val="A7CBCD"/>
                    </a:solidFill>
                  </a:tcPr>
                </a:tc>
                <a:extLst>
                  <a:ext uri="{0D108BD9-81ED-4DB2-BD59-A6C34878D82A}">
                    <a16:rowId xmlns:a16="http://schemas.microsoft.com/office/drawing/2014/main" val="2353317282"/>
                  </a:ext>
                </a:extLst>
              </a:tr>
              <a:tr h="368572">
                <a:tc>
                  <a:txBody>
                    <a:bodyPr/>
                    <a:lstStyle/>
                    <a:p>
                      <a:r>
                        <a:rPr lang="en-US" sz="1600"/>
                        <a:t>February</a:t>
                      </a:r>
                    </a:p>
                  </a:txBody>
                  <a:tcPr>
                    <a:solidFill>
                      <a:srgbClr val="A7CBCD"/>
                    </a:solidFill>
                  </a:tcPr>
                </a:tc>
                <a:tc>
                  <a:txBody>
                    <a:bodyPr/>
                    <a:lstStyle/>
                    <a:p>
                      <a:pPr marL="0" marR="0" lvl="0" indent="0" algn="l" rtl="0" eaLnBrk="1" fontAlgn="auto" latinLnBrk="0" hangingPunct="1">
                        <a:lnSpc>
                          <a:spcPct val="100000"/>
                        </a:lnSpc>
                        <a:spcBef>
                          <a:spcPts val="0"/>
                        </a:spcBef>
                        <a:spcAft>
                          <a:spcPts val="0"/>
                        </a:spcAft>
                        <a:buClrTx/>
                        <a:buSzTx/>
                        <a:buFontTx/>
                        <a:buNone/>
                      </a:pPr>
                      <a:r>
                        <a:rPr lang="en-US" sz="1600"/>
                        <a:t>Ensure the graduate data is correct in Infinite Campus (IC) for Cohort.</a:t>
                      </a:r>
                    </a:p>
                  </a:txBody>
                  <a:tcPr>
                    <a:solidFill>
                      <a:srgbClr val="A7CBCD"/>
                    </a:solidFill>
                  </a:tcPr>
                </a:tc>
                <a:extLst>
                  <a:ext uri="{0D108BD9-81ED-4DB2-BD59-A6C34878D82A}">
                    <a16:rowId xmlns:a16="http://schemas.microsoft.com/office/drawing/2014/main" val="256954137"/>
                  </a:ext>
                </a:extLst>
              </a:tr>
              <a:tr h="807348">
                <a:tc>
                  <a:txBody>
                    <a:bodyPr/>
                    <a:lstStyle/>
                    <a:p>
                      <a:r>
                        <a:rPr lang="en-US" sz="1600"/>
                        <a:t>Mid-March</a:t>
                      </a:r>
                    </a:p>
                  </a:txBody>
                  <a:tcPr>
                    <a:solidFill>
                      <a:srgbClr val="A7CBCD"/>
                    </a:solidFill>
                  </a:tcPr>
                </a:tc>
                <a:tc>
                  <a:txBody>
                    <a:bodyPr/>
                    <a:lstStyle/>
                    <a:p>
                      <a:pPr marL="285750" marR="0" lvl="0" indent="-171450" algn="l" rtl="0" eaLnBrk="1" fontAlgn="auto" latinLnBrk="0" hangingPunct="1">
                        <a:lnSpc>
                          <a:spcPct val="100000"/>
                        </a:lnSpc>
                        <a:spcBef>
                          <a:spcPts val="0"/>
                        </a:spcBef>
                        <a:spcAft>
                          <a:spcPts val="0"/>
                        </a:spcAft>
                        <a:buClrTx/>
                        <a:buSzTx/>
                        <a:buFont typeface="Arial"/>
                        <a:buChar char="•"/>
                      </a:pPr>
                      <a:r>
                        <a:rPr lang="en-US" sz="1600"/>
                        <a:t>Enter the districts test windows for elementary, middle and high school in SDRR.</a:t>
                      </a:r>
                      <a:endParaRPr lang="en-US"/>
                    </a:p>
                    <a:p>
                      <a:pPr marL="285750" marR="0" lvl="0" indent="-171450" algn="l">
                        <a:lnSpc>
                          <a:spcPct val="100000"/>
                        </a:lnSpc>
                        <a:spcBef>
                          <a:spcPts val="0"/>
                        </a:spcBef>
                        <a:spcAft>
                          <a:spcPts val="0"/>
                        </a:spcAft>
                        <a:buClrTx/>
                        <a:buSzTx/>
                        <a:buFont typeface="Arial"/>
                        <a:buChar char="•"/>
                      </a:pPr>
                      <a:r>
                        <a:rPr lang="en-US" sz="1600"/>
                        <a:t>Update district calendars in IC, so the students’ accountability will be pre-populated correctly in spring rosters starting mid/late April.</a:t>
                      </a:r>
                    </a:p>
                  </a:txBody>
                  <a:tcPr>
                    <a:solidFill>
                      <a:srgbClr val="A7CBCD"/>
                    </a:solidFill>
                  </a:tcPr>
                </a:tc>
                <a:extLst>
                  <a:ext uri="{0D108BD9-81ED-4DB2-BD59-A6C34878D82A}">
                    <a16:rowId xmlns:a16="http://schemas.microsoft.com/office/drawing/2014/main" val="9615973"/>
                  </a:ext>
                </a:extLst>
              </a:tr>
              <a:tr h="1046563">
                <a:tc>
                  <a:txBody>
                    <a:bodyPr/>
                    <a:lstStyle/>
                    <a:p>
                      <a:r>
                        <a:rPr lang="en-US" sz="1600"/>
                        <a:t>Mid/Late April</a:t>
                      </a:r>
                    </a:p>
                  </a:txBody>
                  <a:tcPr>
                    <a:solidFill>
                      <a:srgbClr val="A7CBCD"/>
                    </a:solidFill>
                  </a:tcPr>
                </a:tc>
                <a:tc>
                  <a:txBody>
                    <a:bodyPr/>
                    <a:lstStyle/>
                    <a:p>
                      <a:pPr marL="0" indent="0">
                        <a:buNone/>
                      </a:pPr>
                      <a:r>
                        <a:rPr lang="en-US" sz="1600"/>
                        <a:t>Spring rosters open in SDRR for: </a:t>
                      </a:r>
                      <a:endParaRPr lang="en-US"/>
                    </a:p>
                    <a:p>
                      <a:pPr marL="285750" lvl="0" indent="-171450">
                        <a:buFont typeface="Arial"/>
                        <a:buChar char="•"/>
                      </a:pPr>
                      <a:r>
                        <a:rPr lang="en-US" sz="1600"/>
                        <a:t>Demographic data, adding students, deleting students, making nonparticipations requests, changing accountability if needed and marking accommodations for Individualized Education Program (IEP) and English Learner (EL) students.</a:t>
                      </a:r>
                      <a:endParaRPr lang="en-US"/>
                    </a:p>
                  </a:txBody>
                  <a:tcPr>
                    <a:solidFill>
                      <a:srgbClr val="A7CBCD"/>
                    </a:solidFill>
                  </a:tcPr>
                </a:tc>
                <a:extLst>
                  <a:ext uri="{0D108BD9-81ED-4DB2-BD59-A6C34878D82A}">
                    <a16:rowId xmlns:a16="http://schemas.microsoft.com/office/drawing/2014/main" val="3361579296"/>
                  </a:ext>
                </a:extLst>
              </a:tr>
              <a:tr h="368572">
                <a:tc>
                  <a:txBody>
                    <a:bodyPr/>
                    <a:lstStyle/>
                    <a:p>
                      <a:r>
                        <a:rPr lang="en-US" sz="1600"/>
                        <a:t>June </a:t>
                      </a:r>
                    </a:p>
                  </a:txBody>
                  <a:tcPr>
                    <a:solidFill>
                      <a:srgbClr val="A7CBCD"/>
                    </a:solidFill>
                  </a:tcPr>
                </a:tc>
                <a:tc>
                  <a:txBody>
                    <a:bodyPr/>
                    <a:lstStyle/>
                    <a:p>
                      <a:r>
                        <a:rPr lang="en-US" sz="1600"/>
                        <a:t>Look at Cohort Data in SDRR and fix the issues in IC.</a:t>
                      </a:r>
                    </a:p>
                  </a:txBody>
                  <a:tcPr>
                    <a:solidFill>
                      <a:srgbClr val="A7CBCD"/>
                    </a:solidFill>
                  </a:tcPr>
                </a:tc>
                <a:extLst>
                  <a:ext uri="{0D108BD9-81ED-4DB2-BD59-A6C34878D82A}">
                    <a16:rowId xmlns:a16="http://schemas.microsoft.com/office/drawing/2014/main" val="1918026554"/>
                  </a:ext>
                </a:extLst>
              </a:tr>
              <a:tr h="579184">
                <a:tc>
                  <a:txBody>
                    <a:bodyPr/>
                    <a:lstStyle/>
                    <a:p>
                      <a:r>
                        <a:rPr lang="en-US" sz="1600" b="1"/>
                        <a:t>August</a:t>
                      </a:r>
                    </a:p>
                  </a:txBody>
                  <a:tcPr>
                    <a:solidFill>
                      <a:srgbClr val="A7CBCD"/>
                    </a:solidFill>
                  </a:tcPr>
                </a:tc>
                <a:tc>
                  <a:txBody>
                    <a:bodyPr/>
                    <a:lstStyle/>
                    <a:p>
                      <a:pPr marL="0" marR="0" lvl="0" indent="0" algn="l" rtl="0" eaLnBrk="1" fontAlgn="auto" latinLnBrk="0" hangingPunct="1">
                        <a:lnSpc>
                          <a:spcPct val="100000"/>
                        </a:lnSpc>
                        <a:spcBef>
                          <a:spcPts val="0"/>
                        </a:spcBef>
                        <a:spcAft>
                          <a:spcPts val="0"/>
                        </a:spcAft>
                        <a:buClrTx/>
                        <a:buSzTx/>
                        <a:buFontTx/>
                        <a:buNone/>
                      </a:pPr>
                      <a:r>
                        <a:rPr lang="en-US" sz="1600" b="1"/>
                        <a:t>Data Review: This is the final opportunity to make individual changes to student data prior to public reporting. </a:t>
                      </a:r>
                    </a:p>
                  </a:txBody>
                  <a:tcPr>
                    <a:solidFill>
                      <a:srgbClr val="A7CBCD"/>
                    </a:solidFill>
                  </a:tcPr>
                </a:tc>
                <a:extLst>
                  <a:ext uri="{0D108BD9-81ED-4DB2-BD59-A6C34878D82A}">
                    <a16:rowId xmlns:a16="http://schemas.microsoft.com/office/drawing/2014/main" val="3258520269"/>
                  </a:ext>
                </a:extLst>
              </a:tr>
              <a:tr h="579184">
                <a:tc>
                  <a:txBody>
                    <a:bodyPr/>
                    <a:lstStyle/>
                    <a:p>
                      <a:r>
                        <a:rPr lang="en-US" sz="1600"/>
                        <a:t>Post Data Release-Fall</a:t>
                      </a:r>
                    </a:p>
                  </a:txBody>
                  <a:tcPr>
                    <a:solidFill>
                      <a:srgbClr val="A7CBCD"/>
                    </a:solidFill>
                  </a:tcPr>
                </a:tc>
                <a:tc>
                  <a:txBody>
                    <a:bodyPr/>
                    <a:lstStyle/>
                    <a:p>
                      <a:r>
                        <a:rPr lang="en-US" sz="1600"/>
                        <a:t>10-Day Regulatory Review after public release to correct individual student data. </a:t>
                      </a:r>
                    </a:p>
                  </a:txBody>
                  <a:tcPr>
                    <a:solidFill>
                      <a:srgbClr val="A7CBCD"/>
                    </a:solidFill>
                  </a:tcPr>
                </a:tc>
                <a:extLst>
                  <a:ext uri="{0D108BD9-81ED-4DB2-BD59-A6C34878D82A}">
                    <a16:rowId xmlns:a16="http://schemas.microsoft.com/office/drawing/2014/main" val="2048460531"/>
                  </a:ext>
                </a:extLst>
              </a:tr>
            </a:tbl>
          </a:graphicData>
        </a:graphic>
      </p:graphicFrame>
    </p:spTree>
    <p:extLst>
      <p:ext uri="{BB962C8B-B14F-4D97-AF65-F5344CB8AC3E}">
        <p14:creationId xmlns:p14="http://schemas.microsoft.com/office/powerpoint/2010/main" val="194777150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idx="4294967295"/>
          </p:nvPr>
        </p:nvSpPr>
        <p:spPr>
          <a:xfrm>
            <a:off x="-1" y="0"/>
            <a:ext cx="6127412" cy="2583917"/>
          </a:xfrm>
        </p:spPr>
        <p:txBody>
          <a:bodyPr>
            <a:normAutofit/>
          </a:bodyPr>
          <a:lstStyle/>
          <a:p>
            <a:pPr marL="229870"/>
            <a:r>
              <a:rPr lang="en-US"/>
              <a:t>Resources for Data Review:</a:t>
            </a:r>
            <a:br>
              <a:rPr lang="en-US"/>
            </a:br>
            <a:r>
              <a:rPr lang="en-US"/>
              <a:t>(Online Help Button)</a:t>
            </a:r>
          </a:p>
        </p:txBody>
      </p:sp>
      <p:pic>
        <p:nvPicPr>
          <p:cNvPr id="6" name="Picture 1" descr="Large circular &quot;I NEED HELP&quot; button found in the header of the SDRR interfac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21664" y="2345067"/>
            <a:ext cx="2242927" cy="2067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0" name="Picture 15" descr="Screenshot of the SDRR help page listing assessment topics, frequently asked questions, district testing information, and step by step help links. &#10;&#10;">
            <a:extLst>
              <a:ext uri="{FF2B5EF4-FFF2-40B4-BE49-F238E27FC236}">
                <a16:creationId xmlns:a16="http://schemas.microsoft.com/office/drawing/2014/main" id="{F56B96D6-641A-493A-B3FA-EF9BFEEDD0F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67375" y="309429"/>
            <a:ext cx="5028034" cy="53445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8748728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85C9A1-9DA5-41FC-A245-2FDDB2A0E2CA}"/>
              </a:ext>
            </a:extLst>
          </p:cNvPr>
          <p:cNvSpPr>
            <a:spLocks noGrp="1"/>
          </p:cNvSpPr>
          <p:nvPr>
            <p:ph type="title"/>
          </p:nvPr>
        </p:nvSpPr>
        <p:spPr>
          <a:xfrm>
            <a:off x="0" y="0"/>
            <a:ext cx="12192000" cy="1538654"/>
          </a:xfrm>
        </p:spPr>
        <p:txBody>
          <a:bodyPr>
            <a:normAutofit/>
          </a:bodyPr>
          <a:lstStyle/>
          <a:p>
            <a:pPr marL="229870"/>
            <a:r>
              <a:rPr lang="en-US"/>
              <a:t>Resources to Assist with Data Review</a:t>
            </a:r>
          </a:p>
        </p:txBody>
      </p:sp>
      <p:sp>
        <p:nvSpPr>
          <p:cNvPr id="5" name="Text Placeholder 4">
            <a:extLst>
              <a:ext uri="{FF2B5EF4-FFF2-40B4-BE49-F238E27FC236}">
                <a16:creationId xmlns:a16="http://schemas.microsoft.com/office/drawing/2014/main" id="{3F0A6D5F-559E-4BDD-8531-B4B0E306722E}"/>
              </a:ext>
            </a:extLst>
          </p:cNvPr>
          <p:cNvSpPr>
            <a:spLocks noGrp="1"/>
          </p:cNvSpPr>
          <p:nvPr>
            <p:ph type="body" sz="quarter" idx="13"/>
          </p:nvPr>
        </p:nvSpPr>
        <p:spPr>
          <a:xfrm>
            <a:off x="533795" y="1355126"/>
            <a:ext cx="11124410" cy="4516854"/>
          </a:xfrm>
        </p:spPr>
        <p:txBody>
          <a:bodyPr vert="horz" lIns="91440" tIns="45720" rIns="91440" bIns="45720" rtlCol="0" anchor="t">
            <a:normAutofit/>
          </a:bodyPr>
          <a:lstStyle/>
          <a:p>
            <a:r>
              <a:rPr lang="en-US" sz="2400"/>
              <a:t>See Web Apps Admin Point of Contact (</a:t>
            </a:r>
            <a:r>
              <a:rPr lang="en-US" sz="2400">
                <a:hlinkClick r:id="rId2"/>
              </a:rPr>
              <a:t>WAAPOC</a:t>
            </a:r>
            <a:r>
              <a:rPr lang="en-US" sz="2400"/>
              <a:t>) for permissions to SDRR</a:t>
            </a:r>
          </a:p>
          <a:p>
            <a:r>
              <a:rPr lang="en-US" sz="2400"/>
              <a:t>Review the </a:t>
            </a:r>
            <a:r>
              <a:rPr lang="en-US" sz="2400">
                <a:hlinkClick r:id="rId3"/>
              </a:rPr>
              <a:t>SDRR Page</a:t>
            </a:r>
            <a:r>
              <a:rPr lang="en-US" sz="2400"/>
              <a:t>, Data Review PowerPoint and Video</a:t>
            </a:r>
          </a:p>
          <a:p>
            <a:r>
              <a:rPr lang="en-US" sz="2400"/>
              <a:t>Download the student listings from Spring Rosters in SDRR</a:t>
            </a:r>
          </a:p>
          <a:p>
            <a:r>
              <a:rPr lang="en-US" sz="2400"/>
              <a:t>Download the spreadsheets from the Student Data Detail app in the </a:t>
            </a:r>
            <a:r>
              <a:rPr lang="en-US" sz="2400">
                <a:hlinkClick r:id="rId4"/>
              </a:rPr>
              <a:t>web applications login</a:t>
            </a:r>
            <a:endParaRPr lang="en-US" sz="2400"/>
          </a:p>
          <a:p>
            <a:r>
              <a:rPr lang="en-US" sz="2400"/>
              <a:t>Take the </a:t>
            </a:r>
            <a:r>
              <a:rPr lang="en-US" sz="2400">
                <a:hlinkClick r:id="rId5"/>
              </a:rPr>
              <a:t>100-day anonymous quiz </a:t>
            </a:r>
            <a:r>
              <a:rPr lang="en-US" sz="2400"/>
              <a:t>to test accountability knowledge</a:t>
            </a:r>
          </a:p>
          <a:p>
            <a:r>
              <a:rPr lang="en-US" sz="2400"/>
              <a:t>Use the </a:t>
            </a:r>
            <a:r>
              <a:rPr lang="en-US" sz="2400">
                <a:hlinkClick r:id="rId6"/>
              </a:rPr>
              <a:t>100-day tool </a:t>
            </a:r>
            <a:r>
              <a:rPr lang="en-US" sz="2400"/>
              <a:t>to look at different scenarios for accountability</a:t>
            </a:r>
          </a:p>
          <a:p>
            <a:r>
              <a:rPr lang="en-US" sz="2400"/>
              <a:t>The </a:t>
            </a:r>
            <a:r>
              <a:rPr lang="en-US" sz="2400">
                <a:hlinkClick r:id="rId7"/>
              </a:rPr>
              <a:t>Sandbox</a:t>
            </a:r>
            <a:r>
              <a:rPr lang="en-US" sz="2400"/>
              <a:t> is available for training staff in SDRR</a:t>
            </a:r>
          </a:p>
          <a:p>
            <a:endParaRPr lang="en-US"/>
          </a:p>
          <a:p>
            <a:endParaRPr lang="en-US"/>
          </a:p>
          <a:p>
            <a:pPr marL="0" indent="0">
              <a:buNone/>
            </a:pPr>
            <a:endParaRPr lang="en-US"/>
          </a:p>
          <a:p>
            <a:endParaRPr lang="en-US"/>
          </a:p>
          <a:p>
            <a:endParaRPr lang="en-US"/>
          </a:p>
        </p:txBody>
      </p:sp>
    </p:spTree>
    <p:extLst>
      <p:ext uri="{BB962C8B-B14F-4D97-AF65-F5344CB8AC3E}">
        <p14:creationId xmlns:p14="http://schemas.microsoft.com/office/powerpoint/2010/main" val="2356911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64943D-DF47-47C6-A242-DDBD4C78AD82}"/>
              </a:ext>
            </a:extLst>
          </p:cNvPr>
          <p:cNvSpPr>
            <a:spLocks noGrp="1"/>
          </p:cNvSpPr>
          <p:nvPr>
            <p:ph type="title"/>
          </p:nvPr>
        </p:nvSpPr>
        <p:spPr>
          <a:xfrm>
            <a:off x="0" y="0"/>
            <a:ext cx="11562234" cy="1134208"/>
          </a:xfrm>
        </p:spPr>
        <p:txBody>
          <a:bodyPr>
            <a:normAutofit/>
          </a:bodyPr>
          <a:lstStyle/>
          <a:p>
            <a:r>
              <a:rPr lang="en-US"/>
              <a:t>Resources Continued: Step by Step Instructions</a:t>
            </a:r>
          </a:p>
        </p:txBody>
      </p:sp>
      <p:sp>
        <p:nvSpPr>
          <p:cNvPr id="3" name="Text Placeholder 2">
            <a:extLst>
              <a:ext uri="{FF2B5EF4-FFF2-40B4-BE49-F238E27FC236}">
                <a16:creationId xmlns:a16="http://schemas.microsoft.com/office/drawing/2014/main" id="{26FA4C6C-FE24-4185-A634-74A612AB9926}"/>
              </a:ext>
            </a:extLst>
          </p:cNvPr>
          <p:cNvSpPr>
            <a:spLocks noGrp="1"/>
          </p:cNvSpPr>
          <p:nvPr>
            <p:ph type="body" sz="quarter" idx="13"/>
          </p:nvPr>
        </p:nvSpPr>
        <p:spPr>
          <a:xfrm>
            <a:off x="518160" y="1433147"/>
            <a:ext cx="11044074" cy="3798276"/>
          </a:xfrm>
        </p:spPr>
        <p:txBody>
          <a:bodyPr>
            <a:normAutofit/>
          </a:bodyPr>
          <a:lstStyle/>
          <a:p>
            <a:r>
              <a:rPr lang="en-US"/>
              <a:t>Review step-by-step instructions under the “I Need Help” button in SDRR to:</a:t>
            </a:r>
          </a:p>
          <a:p>
            <a:pPr lvl="1"/>
            <a:r>
              <a:rPr lang="en-US" sz="2800"/>
              <a:t>Mark Accommodations</a:t>
            </a:r>
          </a:p>
          <a:p>
            <a:pPr lvl="1"/>
            <a:r>
              <a:rPr lang="en-US" sz="2800"/>
              <a:t>Change the 100-Day entity</a:t>
            </a:r>
          </a:p>
          <a:p>
            <a:pPr lvl="1"/>
            <a:r>
              <a:rPr lang="en-US" sz="2800"/>
              <a:t>Edit an open ticket</a:t>
            </a:r>
          </a:p>
          <a:p>
            <a:pPr lvl="1"/>
            <a:r>
              <a:rPr lang="en-US" sz="2800"/>
              <a:t>Update/View Ticket</a:t>
            </a:r>
          </a:p>
          <a:p>
            <a:pPr lvl="1"/>
            <a:r>
              <a:rPr lang="en-US" sz="2800"/>
              <a:t>Download/Export</a:t>
            </a:r>
          </a:p>
          <a:p>
            <a:pPr lvl="1"/>
            <a:r>
              <a:rPr lang="en-US" sz="2800"/>
              <a:t>Request nonparticipation</a:t>
            </a:r>
          </a:p>
          <a:p>
            <a:pPr lvl="1"/>
            <a:endParaRPr lang="en-US" sz="2800"/>
          </a:p>
          <a:p>
            <a:endParaRPr lang="en-US"/>
          </a:p>
        </p:txBody>
      </p:sp>
    </p:spTree>
    <p:extLst>
      <p:ext uri="{BB962C8B-B14F-4D97-AF65-F5344CB8AC3E}">
        <p14:creationId xmlns:p14="http://schemas.microsoft.com/office/powerpoint/2010/main" val="409135972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B08BE78F-E124-810B-3A88-62A0929E3FA1}"/>
              </a:ext>
            </a:extLst>
          </p:cNvPr>
          <p:cNvSpPr>
            <a:spLocks noGrp="1"/>
          </p:cNvSpPr>
          <p:nvPr>
            <p:ph type="title"/>
          </p:nvPr>
        </p:nvSpPr>
        <p:spPr>
          <a:xfrm>
            <a:off x="0" y="0"/>
            <a:ext cx="12192000" cy="1138750"/>
          </a:xfrm>
        </p:spPr>
        <p:txBody>
          <a:bodyPr>
            <a:noAutofit/>
          </a:bodyPr>
          <a:lstStyle/>
          <a:p>
            <a:r>
              <a:rPr lang="en-US" sz="3600"/>
              <a:t>Step by Step Instructions Example: Change 100–Day Entity</a:t>
            </a:r>
          </a:p>
        </p:txBody>
      </p:sp>
      <p:pic>
        <p:nvPicPr>
          <p:cNvPr id="9" name="Picture 1" descr="The online I need help button in SDRR assists you taskes in SDRR." title="I Need Help ">
            <a:extLst>
              <a:ext uri="{FF2B5EF4-FFF2-40B4-BE49-F238E27FC236}">
                <a16:creationId xmlns:a16="http://schemas.microsoft.com/office/drawing/2014/main" id="{061E3C2A-F77A-4253-B05D-196695232FE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49287" y="2320434"/>
            <a:ext cx="2405379" cy="2217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This is a screenshot of the step by step instructions for changing the 100-day entity on the student listing in SDRR for data review. &#10;&#10;Change 100-Day Entity&#10;&#10;Navigate to the student listing page in SDRR&#10;Search for the student by name or SSID, or use the filter menu&#10;Click on the current 100-Day Entity in the 100-Day Entity column in the student’s row&#10;Use the dropdowns to request a change in 100-Day Entity to the correct school, district, or state.&#10;If you need assistance determining the correct 100-Day Entity, please use the 100-Day Tool, which is also linked on the 100-Day Entity ticket form in SDRR.&#10;To test your knowledge of 100-day calculations, please see the anonymous 100-Day Quiz.&#10;In the text box, type detailed information to support this change, including 100-day information.  As an example, you could type “This student was enrolled at Smithville High School in Wildcat District for 126 days from August 14th - February 27.”&#10;Click on the Update button at the bottom of the box&#10;The student listing will now show  for this field until the request is approved or denied by OAA staff&#10;Additional information can be added to the ticket while it says - see the SDRR Help button for instructions&#10;If In Progress shows after a day or two, please check your Updated - More Info tickets, or click on the words  on the student listing to navigate to the ticket.  It is almost certain that additional information has been requested by OAA staff and the ticket cannot be finalized until you provide the necessary information&#10;If the request is approved, the new 100-Day Entity will show on the student listing&#10;If the request is denied, 100-days will revert to the previous 100-Day Entity&#10;Please check your Denied tickets to see the reason the request was denied and if any other actions may be required - OAA staff will be clear about next steps, if any are needed&#10;">
            <a:extLst>
              <a:ext uri="{FF2B5EF4-FFF2-40B4-BE49-F238E27FC236}">
                <a16:creationId xmlns:a16="http://schemas.microsoft.com/office/drawing/2014/main" id="{C6EEDE46-FB28-4FF6-BC87-860811CEECB1}"/>
              </a:ext>
            </a:extLst>
          </p:cNvPr>
          <p:cNvPicPr>
            <a:picLocks noChangeAspect="1"/>
          </p:cNvPicPr>
          <p:nvPr/>
        </p:nvPicPr>
        <p:blipFill>
          <a:blip r:embed="rId3"/>
          <a:stretch>
            <a:fillRect/>
          </a:stretch>
        </p:blipFill>
        <p:spPr>
          <a:xfrm>
            <a:off x="4432423" y="979353"/>
            <a:ext cx="5388157" cy="5512182"/>
          </a:xfrm>
          <a:prstGeom prst="rect">
            <a:avLst/>
          </a:prstGeom>
          <a:noFill/>
        </p:spPr>
      </p:pic>
    </p:spTree>
    <p:extLst>
      <p:ext uri="{BB962C8B-B14F-4D97-AF65-F5344CB8AC3E}">
        <p14:creationId xmlns:p14="http://schemas.microsoft.com/office/powerpoint/2010/main" val="46938256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14093"/>
            <a:ext cx="12006058" cy="1167032"/>
          </a:xfrm>
        </p:spPr>
        <p:txBody>
          <a:bodyPr>
            <a:normAutofit/>
          </a:bodyPr>
          <a:lstStyle/>
          <a:p>
            <a:r>
              <a:rPr lang="en-US"/>
              <a:t>SDRR Data Review Office Hour</a:t>
            </a:r>
          </a:p>
        </p:txBody>
      </p:sp>
      <p:sp>
        <p:nvSpPr>
          <p:cNvPr id="6" name="Content Placeholder 7"/>
          <p:cNvSpPr>
            <a:spLocks noGrp="1"/>
          </p:cNvSpPr>
          <p:nvPr>
            <p:ph type="body" sz="quarter" idx="13"/>
          </p:nvPr>
        </p:nvSpPr>
        <p:spPr>
          <a:xfrm>
            <a:off x="806212" y="1152939"/>
            <a:ext cx="10393634" cy="4901324"/>
          </a:xfrm>
        </p:spPr>
        <p:txBody>
          <a:bodyPr vert="horz" lIns="91440" tIns="45720" rIns="91440" bIns="45720" rtlCol="0" anchor="t">
            <a:normAutofit/>
          </a:bodyPr>
          <a:lstStyle/>
          <a:p>
            <a:pPr marL="0" indent="0">
              <a:buNone/>
            </a:pPr>
            <a:r>
              <a:rPr lang="en-US" b="1">
                <a:solidFill>
                  <a:srgbClr val="00204F"/>
                </a:solidFill>
              </a:rPr>
              <a:t>TEAMS –August 13, 2-3 p.m. ET</a:t>
            </a:r>
          </a:p>
          <a:p>
            <a:pPr marL="571500" lvl="1" indent="-342900">
              <a:spcBef>
                <a:spcPts val="0"/>
              </a:spcBef>
            </a:pPr>
            <a:r>
              <a:rPr lang="en-US" sz="2800" b="1">
                <a:solidFill>
                  <a:srgbClr val="00204F"/>
                </a:solidFill>
                <a:ea typeface="Calibri"/>
              </a:rPr>
              <a:t>Join on your computer, mobile app or room device </a:t>
            </a:r>
            <a:endParaRPr lang="en-US" sz="2800">
              <a:solidFill>
                <a:srgbClr val="00204F"/>
              </a:solidFill>
              <a:ea typeface="Calibri" panose="020F0502020204030204" pitchFamily="34" charset="0"/>
            </a:endParaRPr>
          </a:p>
          <a:p>
            <a:pPr marL="914400" lvl="2">
              <a:spcBef>
                <a:spcPts val="0"/>
              </a:spcBef>
              <a:buClr>
                <a:srgbClr val="00204F"/>
              </a:buClr>
            </a:pPr>
            <a:r>
              <a:rPr lang="en-US" sz="2400" u="sng">
                <a:solidFill>
                  <a:srgbClr val="6264A7"/>
                </a:solidFill>
                <a:ea typeface="Calibri"/>
                <a:hlinkClick r:id="rId3"/>
              </a:rPr>
              <a:t>Click here to join the meeting</a:t>
            </a:r>
            <a:r>
              <a:rPr lang="en-US" sz="2400">
                <a:solidFill>
                  <a:srgbClr val="252424"/>
                </a:solidFill>
                <a:ea typeface="Calibri"/>
              </a:rPr>
              <a:t> </a:t>
            </a:r>
            <a:endParaRPr lang="en-US" sz="2400">
              <a:solidFill>
                <a:srgbClr val="252424"/>
              </a:solidFill>
              <a:ea typeface="Calibri" panose="020F0502020204030204" pitchFamily="34" charset="0"/>
            </a:endParaRPr>
          </a:p>
          <a:p>
            <a:pPr marL="914400" lvl="2">
              <a:spcBef>
                <a:spcPts val="0"/>
              </a:spcBef>
            </a:pPr>
            <a:r>
              <a:rPr lang="en-US" sz="2400">
                <a:solidFill>
                  <a:srgbClr val="00204F"/>
                </a:solidFill>
                <a:ea typeface="Calibri"/>
              </a:rPr>
              <a:t>Meeting ID: </a:t>
            </a:r>
            <a:r>
              <a:rPr lang="en-US" sz="2400">
                <a:solidFill>
                  <a:srgbClr val="00204F"/>
                </a:solidFill>
              </a:rPr>
              <a:t>Meeting ID: 25486299238940</a:t>
            </a:r>
            <a:r>
              <a:rPr lang="en-US" sz="2400">
                <a:solidFill>
                  <a:srgbClr val="00204F"/>
                </a:solidFill>
                <a:ea typeface="Calibri"/>
              </a:rPr>
              <a:t> Passcode: Xh9zt2LL</a:t>
            </a:r>
            <a:endParaRPr lang="en-US" sz="2400">
              <a:solidFill>
                <a:srgbClr val="00204F"/>
              </a:solidFill>
              <a:ea typeface="Calibri" panose="020F0502020204030204" pitchFamily="34" charset="0"/>
            </a:endParaRPr>
          </a:p>
          <a:p>
            <a:pPr marL="914400" lvl="2">
              <a:spcBef>
                <a:spcPts val="0"/>
              </a:spcBef>
              <a:buClr>
                <a:srgbClr val="00204F"/>
              </a:buClr>
            </a:pPr>
            <a:r>
              <a:rPr lang="en-US" sz="2400" u="sng">
                <a:solidFill>
                  <a:srgbClr val="6264A7"/>
                </a:solidFill>
                <a:ea typeface="Calibri"/>
                <a:hlinkClick r:id="rId4"/>
              </a:rPr>
              <a:t>Download Teams</a:t>
            </a:r>
            <a:r>
              <a:rPr lang="en-US" sz="2400">
                <a:solidFill>
                  <a:srgbClr val="252424"/>
                </a:solidFill>
                <a:ea typeface="Calibri"/>
              </a:rPr>
              <a:t> | </a:t>
            </a:r>
            <a:r>
              <a:rPr lang="en-US" sz="2400" u="sng">
                <a:solidFill>
                  <a:srgbClr val="6264A7"/>
                </a:solidFill>
                <a:ea typeface="Calibri"/>
                <a:hlinkClick r:id="rId5"/>
              </a:rPr>
              <a:t>Join on the web</a:t>
            </a:r>
            <a:endParaRPr lang="en-US" sz="2400" u="sng">
              <a:solidFill>
                <a:srgbClr val="6264A7"/>
              </a:solidFill>
              <a:ea typeface="Calibri"/>
            </a:endParaRPr>
          </a:p>
          <a:p>
            <a:pPr marL="228600" lvl="1" indent="0">
              <a:spcBef>
                <a:spcPts val="0"/>
              </a:spcBef>
              <a:buNone/>
            </a:pPr>
            <a:endParaRPr lang="en-US" sz="2800">
              <a:ea typeface="Calibri" panose="020F0502020204030204" pitchFamily="34" charset="0"/>
            </a:endParaRPr>
          </a:p>
          <a:p>
            <a:pPr marL="571500" lvl="1" indent="-342900">
              <a:spcBef>
                <a:spcPts val="0"/>
              </a:spcBef>
            </a:pPr>
            <a:r>
              <a:rPr lang="en-US" sz="2800" b="1">
                <a:solidFill>
                  <a:srgbClr val="00204F"/>
                </a:solidFill>
                <a:ea typeface="Calibri"/>
              </a:rPr>
              <a:t>Or call in (audio only)</a:t>
            </a:r>
            <a:r>
              <a:rPr lang="en-US" sz="2800">
                <a:solidFill>
                  <a:srgbClr val="00204F"/>
                </a:solidFill>
                <a:ea typeface="Calibri"/>
              </a:rPr>
              <a:t> </a:t>
            </a:r>
            <a:endParaRPr lang="en-US" sz="2800">
              <a:solidFill>
                <a:srgbClr val="00204F"/>
              </a:solidFill>
              <a:ea typeface="Calibri" panose="020F0502020204030204" pitchFamily="34" charset="0"/>
            </a:endParaRPr>
          </a:p>
          <a:p>
            <a:pPr marL="914400" lvl="2">
              <a:spcBef>
                <a:spcPts val="0"/>
              </a:spcBef>
            </a:pPr>
            <a:r>
              <a:rPr lang="en-US" sz="2400" err="1">
                <a:solidFill>
                  <a:srgbClr val="00204F"/>
                </a:solidFill>
                <a:ea typeface="Calibri"/>
              </a:rPr>
              <a:t>tel</a:t>
            </a:r>
            <a:r>
              <a:rPr lang="en-US" sz="2400">
                <a:solidFill>
                  <a:srgbClr val="00204F"/>
                </a:solidFill>
                <a:ea typeface="Calibri"/>
              </a:rPr>
              <a:t>:+15026941960,751380975#United States, Louisville </a:t>
            </a:r>
            <a:endParaRPr lang="en-US" sz="2400">
              <a:solidFill>
                <a:srgbClr val="00204F"/>
              </a:solidFill>
              <a:ea typeface="Calibri" panose="020F0502020204030204" pitchFamily="34" charset="0"/>
            </a:endParaRPr>
          </a:p>
          <a:p>
            <a:pPr marL="914400" lvl="2">
              <a:spcBef>
                <a:spcPts val="0"/>
              </a:spcBef>
            </a:pPr>
            <a:r>
              <a:rPr lang="en-US" sz="2400">
                <a:solidFill>
                  <a:srgbClr val="00204F"/>
                </a:solidFill>
                <a:ea typeface="Calibri"/>
              </a:rPr>
              <a:t>Phone Conference ID: 751380975# </a:t>
            </a:r>
            <a:endParaRPr lang="en-US" sz="2400" b="1">
              <a:solidFill>
                <a:srgbClr val="00204F"/>
              </a:solidFill>
              <a:highlight>
                <a:srgbClr val="FFFF00"/>
              </a:highlight>
            </a:endParaRPr>
          </a:p>
          <a:p>
            <a:pPr>
              <a:buFont typeface="Wingdings" panose="05000000000000000000" pitchFamily="2" charset="2"/>
              <a:buChar char="Ø"/>
            </a:pPr>
            <a:r>
              <a:rPr lang="en-US">
                <a:solidFill>
                  <a:srgbClr val="00204F"/>
                </a:solidFill>
              </a:rPr>
              <a:t>Ask questions about the functionality of SDRR, accountability</a:t>
            </a:r>
          </a:p>
          <a:p>
            <a:pPr>
              <a:buFont typeface="Wingdings" panose="05000000000000000000" pitchFamily="2" charset="2"/>
              <a:buChar char="Ø"/>
            </a:pPr>
            <a:r>
              <a:rPr lang="en-US">
                <a:solidFill>
                  <a:srgbClr val="00204F"/>
                </a:solidFill>
              </a:rPr>
              <a:t>Not for specific student information</a:t>
            </a:r>
          </a:p>
        </p:txBody>
      </p:sp>
    </p:spTree>
    <p:extLst>
      <p:ext uri="{BB962C8B-B14F-4D97-AF65-F5344CB8AC3E}">
        <p14:creationId xmlns:p14="http://schemas.microsoft.com/office/powerpoint/2010/main" val="372805372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a:extLst>
              <a:ext uri="{FF2B5EF4-FFF2-40B4-BE49-F238E27FC236}">
                <a16:creationId xmlns:a16="http://schemas.microsoft.com/office/drawing/2014/main" id="{11C893B3-73F2-4068-9286-0015FB25B9A9}"/>
              </a:ext>
            </a:extLst>
          </p:cNvPr>
          <p:cNvSpPr>
            <a:spLocks noGrp="1"/>
          </p:cNvSpPr>
          <p:nvPr>
            <p:ph type="title"/>
          </p:nvPr>
        </p:nvSpPr>
        <p:spPr>
          <a:xfrm>
            <a:off x="0" y="0"/>
            <a:ext cx="12192000" cy="1133061"/>
          </a:xfrm>
          <a:prstGeom prst="rect">
            <a:avLst/>
          </a:prstGeom>
        </p:spPr>
        <p:txBody>
          <a:bodyPr>
            <a:normAutofit/>
          </a:bodyPr>
          <a:lstStyle/>
          <a:p>
            <a:r>
              <a:rPr lang="en-US"/>
              <a:t>Contact Information for Questions</a:t>
            </a:r>
          </a:p>
        </p:txBody>
      </p:sp>
      <p:sp>
        <p:nvSpPr>
          <p:cNvPr id="6" name="Rectangle: Rounded Corners 5">
            <a:extLst>
              <a:ext uri="{FF2B5EF4-FFF2-40B4-BE49-F238E27FC236}">
                <a16:creationId xmlns:a16="http://schemas.microsoft.com/office/drawing/2014/main" id="{B90D9DA2-C37A-4EC2-9DD5-C3DCF061A585}"/>
              </a:ext>
            </a:extLst>
          </p:cNvPr>
          <p:cNvSpPr/>
          <p:nvPr/>
        </p:nvSpPr>
        <p:spPr>
          <a:xfrm>
            <a:off x="410817" y="1626704"/>
            <a:ext cx="3856383" cy="3604592"/>
          </a:xfrm>
          <a:prstGeom prst="roundRect">
            <a:avLst/>
          </a:prstGeom>
          <a:solidFill>
            <a:srgbClr val="A7CBC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2400">
                <a:solidFill>
                  <a:schemeClr val="tx1"/>
                </a:solidFill>
              </a:rPr>
              <a:t>OAA/DAAS </a:t>
            </a:r>
            <a:br>
              <a:rPr lang="en-US" sz="2400">
                <a:solidFill>
                  <a:schemeClr val="tx1"/>
                </a:solidFill>
              </a:rPr>
            </a:br>
            <a:r>
              <a:rPr lang="en-US" sz="2400">
                <a:solidFill>
                  <a:schemeClr val="tx1"/>
                </a:solidFill>
              </a:rPr>
              <a:t>(502) 564-4394 </a:t>
            </a:r>
            <a:br>
              <a:rPr lang="en-US" sz="2400">
                <a:solidFill>
                  <a:schemeClr val="tx1"/>
                </a:solidFill>
              </a:rPr>
            </a:br>
            <a:r>
              <a:rPr lang="en-US" sz="2400">
                <a:solidFill>
                  <a:schemeClr val="tx1"/>
                </a:solidFill>
                <a:hlinkClick r:id="rId3"/>
              </a:rPr>
              <a:t>dacinfo@education.ky.gov</a:t>
            </a:r>
            <a:endParaRPr lang="en-US" sz="2400">
              <a:solidFill>
                <a:schemeClr val="tx1"/>
              </a:solidFill>
            </a:endParaRPr>
          </a:p>
          <a:p>
            <a:pPr lvl="0" algn="ctr"/>
            <a:r>
              <a:rPr lang="en-US" sz="2000">
                <a:solidFill>
                  <a:schemeClr val="tx1"/>
                </a:solidFill>
              </a:rPr>
              <a:t> </a:t>
            </a:r>
          </a:p>
        </p:txBody>
      </p:sp>
      <p:sp>
        <p:nvSpPr>
          <p:cNvPr id="7" name="Rectangle: Rounded Corners 6">
            <a:extLst>
              <a:ext uri="{FF2B5EF4-FFF2-40B4-BE49-F238E27FC236}">
                <a16:creationId xmlns:a16="http://schemas.microsoft.com/office/drawing/2014/main" id="{27CC5510-07A2-4BCD-9A13-9559C66A3657}"/>
              </a:ext>
            </a:extLst>
          </p:cNvPr>
          <p:cNvSpPr/>
          <p:nvPr/>
        </p:nvSpPr>
        <p:spPr>
          <a:xfrm>
            <a:off x="4651513" y="1626704"/>
            <a:ext cx="6211957" cy="3604592"/>
          </a:xfrm>
          <a:prstGeom prst="roundRect">
            <a:avLst/>
          </a:prstGeom>
          <a:solidFill>
            <a:srgbClr val="A7CBCD"/>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lvl="1" algn="ctr"/>
            <a:r>
              <a:rPr lang="en-US" sz="2400">
                <a:solidFill>
                  <a:schemeClr val="tx1"/>
                </a:solidFill>
              </a:rPr>
              <a:t>Other Data Issues and Cohort</a:t>
            </a:r>
          </a:p>
          <a:p>
            <a:pPr marL="0" lvl="1" algn="ctr"/>
            <a:r>
              <a:rPr lang="en-US" sz="2400">
                <a:solidFill>
                  <a:schemeClr val="bg1"/>
                </a:solidFill>
                <a:hlinkClick r:id="rId4"/>
              </a:rPr>
              <a:t>kdeassessment@education.ky.gov</a:t>
            </a:r>
            <a:endParaRPr lang="en-US" sz="2400">
              <a:solidFill>
                <a:schemeClr val="bg1"/>
              </a:solidFill>
            </a:endParaRPr>
          </a:p>
          <a:p>
            <a:pPr lvl="1"/>
            <a:endParaRPr lang="en-US" sz="2400">
              <a:solidFill>
                <a:schemeClr val="bg1"/>
              </a:solidFill>
            </a:endParaRPr>
          </a:p>
        </p:txBody>
      </p:sp>
    </p:spTree>
    <p:extLst>
      <p:ext uri="{BB962C8B-B14F-4D97-AF65-F5344CB8AC3E}">
        <p14:creationId xmlns:p14="http://schemas.microsoft.com/office/powerpoint/2010/main" val="167499081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50EE408-375E-46FE-B741-DE0A51A04870}"/>
              </a:ext>
            </a:extLst>
          </p:cNvPr>
          <p:cNvSpPr>
            <a:spLocks noGrp="1"/>
          </p:cNvSpPr>
          <p:nvPr>
            <p:ph type="ctrTitle" idx="4294967295"/>
          </p:nvPr>
        </p:nvSpPr>
        <p:spPr>
          <a:xfrm>
            <a:off x="1524000" y="1709833"/>
            <a:ext cx="9144000" cy="2387600"/>
          </a:xfrm>
        </p:spPr>
        <p:txBody>
          <a:bodyPr>
            <a:normAutofit/>
          </a:bodyPr>
          <a:lstStyle/>
          <a:p>
            <a:pPr marL="0" algn="ctr"/>
            <a:r>
              <a:rPr lang="en-US"/>
              <a:t>Thanks for Watching</a:t>
            </a:r>
          </a:p>
        </p:txBody>
      </p:sp>
    </p:spTree>
    <p:extLst>
      <p:ext uri="{BB962C8B-B14F-4D97-AF65-F5344CB8AC3E}">
        <p14:creationId xmlns:p14="http://schemas.microsoft.com/office/powerpoint/2010/main" val="148169706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Decorative Photo">
            <a:extLst>
              <a:ext uri="{FF2B5EF4-FFF2-40B4-BE49-F238E27FC236}">
                <a16:creationId xmlns:a16="http://schemas.microsoft.com/office/drawing/2014/main" id="{F8228135-254D-D44E-FEC4-99D998046CD8}"/>
              </a:ext>
            </a:extLst>
          </p:cNvPr>
          <p:cNvPicPr>
            <a:picLocks noChangeAspect="1"/>
          </p:cNvPicPr>
          <p:nvPr/>
        </p:nvPicPr>
        <p:blipFill>
          <a:blip r:embed="rId2"/>
          <a:stretch>
            <a:fillRect/>
          </a:stretch>
        </p:blipFill>
        <p:spPr>
          <a:xfrm>
            <a:off x="1030617" y="1931095"/>
            <a:ext cx="5473700" cy="2403743"/>
          </a:xfrm>
          <a:prstGeom prst="rect">
            <a:avLst/>
          </a:prstGeom>
        </p:spPr>
      </p:pic>
      <p:sp>
        <p:nvSpPr>
          <p:cNvPr id="2" name="Title 1">
            <a:extLst>
              <a:ext uri="{FF2B5EF4-FFF2-40B4-BE49-F238E27FC236}">
                <a16:creationId xmlns:a16="http://schemas.microsoft.com/office/drawing/2014/main" id="{D38AB8E2-FF09-9EDE-E0D0-4697F4263691}"/>
              </a:ext>
              <a:ext uri="{C183D7F6-B498-43B3-948B-1728B52AA6E4}">
                <adec:decorative xmlns:adec="http://schemas.microsoft.com/office/drawing/2017/decorative" val="1"/>
              </a:ext>
            </a:extLst>
          </p:cNvPr>
          <p:cNvSpPr>
            <a:spLocks noGrp="1"/>
          </p:cNvSpPr>
          <p:nvPr>
            <p:ph type="title" idx="4294967295"/>
          </p:nvPr>
        </p:nvSpPr>
        <p:spPr>
          <a:xfrm>
            <a:off x="0" y="-1325563"/>
            <a:ext cx="10515600" cy="1325563"/>
          </a:xfrm>
        </p:spPr>
        <p:txBody>
          <a:bodyPr vert="horz" lIns="91440" tIns="45720" rIns="91440" bIns="45720" rtlCol="0" anchor="b">
            <a:normAutofit/>
          </a:bodyPr>
          <a:lstStyle/>
          <a:p>
            <a:r>
              <a:rPr lang="en-US"/>
              <a:t>Closing Slide</a:t>
            </a:r>
            <a:br>
              <a:rPr lang="en-US"/>
            </a:br>
            <a:endParaRPr lang="en-US"/>
          </a:p>
        </p:txBody>
      </p:sp>
    </p:spTree>
    <p:extLst>
      <p:ext uri="{BB962C8B-B14F-4D97-AF65-F5344CB8AC3E}">
        <p14:creationId xmlns:p14="http://schemas.microsoft.com/office/powerpoint/2010/main" val="6936216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65F722-5490-4D1E-7CEC-2D0ECE469E32}"/>
              </a:ext>
            </a:extLst>
          </p:cNvPr>
          <p:cNvSpPr>
            <a:spLocks noGrp="1"/>
          </p:cNvSpPr>
          <p:nvPr>
            <p:ph type="title"/>
          </p:nvPr>
        </p:nvSpPr>
        <p:spPr>
          <a:xfrm>
            <a:off x="313235" y="2471371"/>
            <a:ext cx="11757764" cy="1164790"/>
          </a:xfrm>
        </p:spPr>
        <p:txBody>
          <a:bodyPr/>
          <a:lstStyle/>
          <a:p>
            <a:r>
              <a:rPr lang="en-US"/>
              <a:t>Importance for Fall Data Review Process</a:t>
            </a:r>
          </a:p>
        </p:txBody>
      </p:sp>
    </p:spTree>
    <p:extLst>
      <p:ext uri="{BB962C8B-B14F-4D97-AF65-F5344CB8AC3E}">
        <p14:creationId xmlns:p14="http://schemas.microsoft.com/office/powerpoint/2010/main" val="17622724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CCD518-F297-4CBA-B391-6CAEEE4379F5}"/>
              </a:ext>
            </a:extLst>
          </p:cNvPr>
          <p:cNvSpPr>
            <a:spLocks noGrp="1"/>
          </p:cNvSpPr>
          <p:nvPr>
            <p:ph type="title"/>
          </p:nvPr>
        </p:nvSpPr>
        <p:spPr>
          <a:xfrm>
            <a:off x="0" y="-24524"/>
            <a:ext cx="11081677" cy="1172604"/>
          </a:xfrm>
        </p:spPr>
        <p:txBody>
          <a:bodyPr>
            <a:normAutofit/>
          </a:bodyPr>
          <a:lstStyle/>
          <a:p>
            <a:r>
              <a:rPr lang="en-US"/>
              <a:t>Need for Fall Data Review QC Process</a:t>
            </a:r>
          </a:p>
        </p:txBody>
      </p:sp>
      <p:sp>
        <p:nvSpPr>
          <p:cNvPr id="3" name="Text Placeholder 2" descr="Data review is your final opportunity to review and verify data before it is publicly released in the School Report Card (SRC)&#10;Short and focused review of &#10;ACCESS and Alternate ACCESS for ELLs  and&#10;Cohort data .&#10;Limited effort so school and district staff can concentrate on reopening schools.&#10;">
            <a:extLst>
              <a:ext uri="{FF2B5EF4-FFF2-40B4-BE49-F238E27FC236}">
                <a16:creationId xmlns:a16="http://schemas.microsoft.com/office/drawing/2014/main" id="{27E9BE88-67D1-458E-A375-678FEF405261}"/>
              </a:ext>
            </a:extLst>
          </p:cNvPr>
          <p:cNvSpPr>
            <a:spLocks noGrp="1"/>
          </p:cNvSpPr>
          <p:nvPr>
            <p:ph type="body" sz="quarter" idx="13"/>
          </p:nvPr>
        </p:nvSpPr>
        <p:spPr>
          <a:xfrm>
            <a:off x="470959" y="1148080"/>
            <a:ext cx="11242793" cy="4901324"/>
          </a:xfrm>
        </p:spPr>
        <p:txBody>
          <a:bodyPr vert="horz" lIns="91440" tIns="45720" rIns="91440" bIns="45720" rtlCol="0" anchor="t">
            <a:normAutofit/>
          </a:bodyPr>
          <a:lstStyle/>
          <a:p>
            <a:r>
              <a:rPr lang="en-US"/>
              <a:t>Data review is the final opportunity to review and modify data before it is publicly released.</a:t>
            </a:r>
          </a:p>
          <a:p>
            <a:r>
              <a:rPr lang="en-US"/>
              <a:t>Short and focused review of accountability, demographics and nonparticipations</a:t>
            </a:r>
          </a:p>
          <a:p>
            <a:pPr marL="971550" lvl="1" indent="-403225">
              <a:buFont typeface="+mj-lt"/>
              <a:buAutoNum type="arabicPeriod"/>
            </a:pPr>
            <a:r>
              <a:rPr lang="en-US"/>
              <a:t>WIDA ACCESS (ACCR) and WIDA Alternate ACCESS (ACCA) </a:t>
            </a:r>
          </a:p>
          <a:p>
            <a:pPr marL="971550" lvl="1" indent="-403225">
              <a:buFont typeface="+mj-lt"/>
              <a:buAutoNum type="arabicPeriod"/>
            </a:pPr>
            <a:r>
              <a:rPr lang="en-US"/>
              <a:t>Kentucky Summative Assessment (KSA) and Alternate Kentucky Summative Assessment (AKSA)</a:t>
            </a:r>
          </a:p>
          <a:p>
            <a:pPr marL="971550" lvl="1" indent="-403225">
              <a:buFont typeface="+mj-lt"/>
              <a:buAutoNum type="arabicPeriod"/>
            </a:pPr>
            <a:r>
              <a:rPr lang="en-US"/>
              <a:t>Postsecondary Readiness (PR)</a:t>
            </a:r>
          </a:p>
          <a:p>
            <a:r>
              <a:rPr lang="en-US"/>
              <a:t>Limited effort so school and district staff can concentrate on reopening schools.</a:t>
            </a:r>
          </a:p>
        </p:txBody>
      </p:sp>
    </p:spTree>
    <p:extLst>
      <p:ext uri="{BB962C8B-B14F-4D97-AF65-F5344CB8AC3E}">
        <p14:creationId xmlns:p14="http://schemas.microsoft.com/office/powerpoint/2010/main" val="19395052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2BCCFE-DE9E-CBC2-E7A9-E98CA0415116}"/>
              </a:ext>
            </a:extLst>
          </p:cNvPr>
          <p:cNvSpPr>
            <a:spLocks noGrp="1"/>
          </p:cNvSpPr>
          <p:nvPr>
            <p:ph type="title"/>
          </p:nvPr>
        </p:nvSpPr>
        <p:spPr>
          <a:xfrm>
            <a:off x="371992" y="1701013"/>
            <a:ext cx="11215576" cy="1912625"/>
          </a:xfrm>
        </p:spPr>
        <p:txBody>
          <a:bodyPr/>
          <a:lstStyle/>
          <a:p>
            <a:r>
              <a:rPr lang="en-US"/>
              <a:t>Tentative Timeline for Reporting</a:t>
            </a:r>
          </a:p>
        </p:txBody>
      </p:sp>
    </p:spTree>
    <p:extLst>
      <p:ext uri="{BB962C8B-B14F-4D97-AF65-F5344CB8AC3E}">
        <p14:creationId xmlns:p14="http://schemas.microsoft.com/office/powerpoint/2010/main" val="12374345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8CED140-7D9C-9E47-D720-320B11C57E87}"/>
              </a:ext>
            </a:extLst>
          </p:cNvPr>
          <p:cNvSpPr>
            <a:spLocks noGrp="1"/>
          </p:cNvSpPr>
          <p:nvPr>
            <p:ph type="title" idx="4294967295"/>
          </p:nvPr>
        </p:nvSpPr>
        <p:spPr>
          <a:xfrm>
            <a:off x="0" y="156029"/>
            <a:ext cx="11155363" cy="1320800"/>
          </a:xfrm>
        </p:spPr>
        <p:txBody>
          <a:bodyPr/>
          <a:lstStyle/>
          <a:p>
            <a:r>
              <a:rPr lang="en-US"/>
              <a:t>Tentative 2026 Data Reporting Timeline</a:t>
            </a:r>
          </a:p>
        </p:txBody>
      </p:sp>
      <p:sp>
        <p:nvSpPr>
          <p:cNvPr id="7" name="Freeform: Shape 6" descr="Fall QC Data Review">
            <a:extLst>
              <a:ext uri="{FF2B5EF4-FFF2-40B4-BE49-F238E27FC236}">
                <a16:creationId xmlns:a16="http://schemas.microsoft.com/office/drawing/2014/main" id="{9F63D3A4-B513-16AE-A6E5-417F1DEA194D}"/>
              </a:ext>
            </a:extLst>
          </p:cNvPr>
          <p:cNvSpPr/>
          <p:nvPr/>
        </p:nvSpPr>
        <p:spPr>
          <a:xfrm>
            <a:off x="274320" y="1475300"/>
            <a:ext cx="11155363" cy="399831"/>
          </a:xfrm>
          <a:custGeom>
            <a:avLst/>
            <a:gdLst>
              <a:gd name="csX0" fmla="*/ 0 w 11155363"/>
              <a:gd name="csY0" fmla="*/ 66640 h 399831"/>
              <a:gd name="csX1" fmla="*/ 66640 w 11155363"/>
              <a:gd name="csY1" fmla="*/ 0 h 399831"/>
              <a:gd name="csX2" fmla="*/ 11088723 w 11155363"/>
              <a:gd name="csY2" fmla="*/ 0 h 399831"/>
              <a:gd name="csX3" fmla="*/ 11155363 w 11155363"/>
              <a:gd name="csY3" fmla="*/ 66640 h 399831"/>
              <a:gd name="csX4" fmla="*/ 11155363 w 11155363"/>
              <a:gd name="csY4" fmla="*/ 333191 h 399831"/>
              <a:gd name="csX5" fmla="*/ 11088723 w 11155363"/>
              <a:gd name="csY5" fmla="*/ 399831 h 399831"/>
              <a:gd name="csX6" fmla="*/ 66640 w 11155363"/>
              <a:gd name="csY6" fmla="*/ 399831 h 399831"/>
              <a:gd name="csX7" fmla="*/ 0 w 11155363"/>
              <a:gd name="csY7" fmla="*/ 333191 h 399831"/>
              <a:gd name="csX8" fmla="*/ 0 w 11155363"/>
              <a:gd name="csY8" fmla="*/ 66640 h 39983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1155363" h="399831">
                <a:moveTo>
                  <a:pt x="0" y="66640"/>
                </a:moveTo>
                <a:cubicBezTo>
                  <a:pt x="0" y="29836"/>
                  <a:pt x="29836" y="0"/>
                  <a:pt x="66640" y="0"/>
                </a:cubicBezTo>
                <a:lnTo>
                  <a:pt x="11088723" y="0"/>
                </a:lnTo>
                <a:cubicBezTo>
                  <a:pt x="11125527" y="0"/>
                  <a:pt x="11155363" y="29836"/>
                  <a:pt x="11155363" y="66640"/>
                </a:cubicBezTo>
                <a:lnTo>
                  <a:pt x="11155363" y="333191"/>
                </a:lnTo>
                <a:cubicBezTo>
                  <a:pt x="11155363" y="369995"/>
                  <a:pt x="11125527" y="399831"/>
                  <a:pt x="11088723" y="399831"/>
                </a:cubicBezTo>
                <a:lnTo>
                  <a:pt x="66640" y="399831"/>
                </a:lnTo>
                <a:cubicBezTo>
                  <a:pt x="29836" y="399831"/>
                  <a:pt x="0" y="369995"/>
                  <a:pt x="0" y="333191"/>
                </a:cubicBezTo>
                <a:lnTo>
                  <a:pt x="0" y="66640"/>
                </a:lnTo>
                <a:close/>
              </a:path>
            </a:pathLst>
          </a:custGeom>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5">
              <a:hueOff val="-1351709"/>
              <a:satOff val="-3484"/>
              <a:lumOff val="-2353"/>
              <a:alphaOff val="0"/>
            </a:schemeClr>
          </a:fillRef>
          <a:effectRef idx="2">
            <a:schemeClr val="accent5">
              <a:hueOff val="-1351709"/>
              <a:satOff val="-3484"/>
              <a:lumOff val="-2353"/>
              <a:alphaOff val="0"/>
            </a:schemeClr>
          </a:effectRef>
          <a:fontRef idx="minor">
            <a:schemeClr val="lt1"/>
          </a:fontRef>
        </p:style>
        <p:txBody>
          <a:bodyPr spcFirstLastPara="0" vert="horz" wrap="square" lIns="88098" tIns="88098" rIns="88098" bIns="88098" numCol="1" spcCol="1270" anchor="ctr" anchorCtr="0">
            <a:noAutofit/>
          </a:bodyPr>
          <a:lstStyle/>
          <a:p>
            <a:pPr marL="0" marR="0" lvl="0" indent="0" algn="l" defTabSz="800100" rtl="0" eaLnBrk="1" fontAlgn="auto" latinLnBrk="0" hangingPunct="1">
              <a:lnSpc>
                <a:spcPct val="90000"/>
              </a:lnSpc>
              <a:spcBef>
                <a:spcPct val="0"/>
              </a:spcBef>
              <a:spcAft>
                <a:spcPct val="35000"/>
              </a:spcAft>
              <a:buClrTx/>
              <a:buSzTx/>
              <a:buFontTx/>
              <a:buNone/>
              <a:tabLst/>
              <a:defRPr/>
            </a:pPr>
            <a:r>
              <a:rPr kumimoji="0" lang="en-US" sz="1800" b="0" i="0" u="none" strike="noStrike" kern="1200" cap="none" spc="0" normalizeH="0" baseline="0" noProof="0">
                <a:ln>
                  <a:noFill/>
                </a:ln>
                <a:solidFill>
                  <a:srgbClr val="002060"/>
                </a:solidFill>
                <a:effectLst/>
                <a:uLnTx/>
                <a:uFillTx/>
                <a:latin typeface="Franklin Gothic Book" panose="020B0503020102020204"/>
                <a:ea typeface="+mn-ea"/>
                <a:cs typeface="+mn-cs"/>
              </a:rPr>
              <a:t>Fall QC Data Review</a:t>
            </a:r>
          </a:p>
        </p:txBody>
      </p:sp>
      <p:sp>
        <p:nvSpPr>
          <p:cNvPr id="8" name="Freeform: Shape 7">
            <a:extLst>
              <a:ext uri="{FF2B5EF4-FFF2-40B4-BE49-F238E27FC236}">
                <a16:creationId xmlns:a16="http://schemas.microsoft.com/office/drawing/2014/main" id="{A5C44DF6-E08E-8F9F-DABF-7682838F98EC}"/>
              </a:ext>
            </a:extLst>
          </p:cNvPr>
          <p:cNvSpPr/>
          <p:nvPr/>
        </p:nvSpPr>
        <p:spPr>
          <a:xfrm>
            <a:off x="274320" y="1875131"/>
            <a:ext cx="11155363" cy="540370"/>
          </a:xfrm>
          <a:custGeom>
            <a:avLst/>
            <a:gdLst>
              <a:gd name="csX0" fmla="*/ 0 w 11155363"/>
              <a:gd name="csY0" fmla="*/ 0 h 540370"/>
              <a:gd name="csX1" fmla="*/ 11155363 w 11155363"/>
              <a:gd name="csY1" fmla="*/ 0 h 540370"/>
              <a:gd name="csX2" fmla="*/ 11155363 w 11155363"/>
              <a:gd name="csY2" fmla="*/ 540370 h 540370"/>
              <a:gd name="csX3" fmla="*/ 0 w 11155363"/>
              <a:gd name="csY3" fmla="*/ 540370 h 540370"/>
              <a:gd name="csX4" fmla="*/ 0 w 11155363"/>
              <a:gd name="csY4" fmla="*/ 0 h 540370"/>
            </a:gdLst>
            <a:ahLst/>
            <a:cxnLst>
              <a:cxn ang="0">
                <a:pos x="csX0" y="csY0"/>
              </a:cxn>
              <a:cxn ang="0">
                <a:pos x="csX1" y="csY1"/>
              </a:cxn>
              <a:cxn ang="0">
                <a:pos x="csX2" y="csY2"/>
              </a:cxn>
              <a:cxn ang="0">
                <a:pos x="csX3" y="csY3"/>
              </a:cxn>
              <a:cxn ang="0">
                <a:pos x="csX4" y="csY4"/>
              </a:cxn>
            </a:cxnLst>
            <a:rect l="l" t="t" r="r" b="b"/>
            <a:pathLst>
              <a:path w="11155363" h="540370">
                <a:moveTo>
                  <a:pt x="0" y="0"/>
                </a:moveTo>
                <a:lnTo>
                  <a:pt x="11155363" y="0"/>
                </a:lnTo>
                <a:lnTo>
                  <a:pt x="11155363" y="540370"/>
                </a:lnTo>
                <a:lnTo>
                  <a:pt x="0" y="54037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54183" tIns="22860" rIns="128016" bIns="22860" numCol="1" spcCol="1270" anchor="t" anchorCtr="0">
            <a:noAutofit/>
          </a:bodyPr>
          <a:lstStyle/>
          <a:p>
            <a:pPr marL="171450" marR="0" lvl="1" indent="-171450" algn="l" defTabSz="800100" rtl="0" eaLnBrk="1" fontAlgn="auto" latinLnBrk="0" hangingPunct="1">
              <a:lnSpc>
                <a:spcPct val="90000"/>
              </a:lnSpc>
              <a:spcBef>
                <a:spcPct val="0"/>
              </a:spcBef>
              <a:spcAft>
                <a:spcPct val="2000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2060"/>
                </a:solidFill>
                <a:effectLst/>
                <a:uLnTx/>
                <a:uFillTx/>
                <a:latin typeface="Franklin Gothic Book" panose="020B0503020102020204"/>
                <a:ea typeface="+mn-ea"/>
                <a:cs typeface="+mn-cs"/>
              </a:rPr>
              <a:t>Aug. </a:t>
            </a:r>
            <a:r>
              <a:rPr lang="en-US">
                <a:solidFill>
                  <a:srgbClr val="002060"/>
                </a:solidFill>
                <a:latin typeface="Franklin Gothic Book" panose="020B0503020102020204"/>
              </a:rPr>
              <a:t>12-20</a:t>
            </a:r>
            <a:r>
              <a:rPr kumimoji="0" lang="en-US" sz="1800" b="0" i="0" u="none" strike="noStrike" kern="1200" cap="none" spc="0" normalizeH="0" baseline="0" noProof="0">
                <a:ln>
                  <a:noFill/>
                </a:ln>
                <a:solidFill>
                  <a:srgbClr val="002060"/>
                </a:solidFill>
                <a:effectLst/>
                <a:uLnTx/>
                <a:uFillTx/>
                <a:latin typeface="Franklin Gothic Book" panose="020B0503020102020204"/>
                <a:ea typeface="+mn-ea"/>
                <a:cs typeface="+mn-cs"/>
              </a:rPr>
              <a:t> (New Tickets),</a:t>
            </a:r>
          </a:p>
          <a:p>
            <a:pPr marL="171450" marR="0" lvl="1" indent="-171450" algn="l" defTabSz="800100" rtl="0" eaLnBrk="1" fontAlgn="auto" latinLnBrk="0" hangingPunct="1">
              <a:lnSpc>
                <a:spcPct val="90000"/>
              </a:lnSpc>
              <a:spcBef>
                <a:spcPct val="0"/>
              </a:spcBef>
              <a:spcAft>
                <a:spcPct val="2000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2060"/>
                </a:solidFill>
                <a:effectLst/>
                <a:uLnTx/>
                <a:uFillTx/>
                <a:latin typeface="Franklin Gothic Book" panose="020B0503020102020204"/>
                <a:ea typeface="+mn-ea"/>
                <a:cs typeface="+mn-cs"/>
              </a:rPr>
              <a:t>District Assessment Coordinators (DACs) Review Student Participation, Demographic, and Accountability Data​</a:t>
            </a:r>
          </a:p>
        </p:txBody>
      </p:sp>
      <p:sp>
        <p:nvSpPr>
          <p:cNvPr id="9" name="Freeform: Shape 8" descr="Quality Control Day">
            <a:extLst>
              <a:ext uri="{FF2B5EF4-FFF2-40B4-BE49-F238E27FC236}">
                <a16:creationId xmlns:a16="http://schemas.microsoft.com/office/drawing/2014/main" id="{4271F2F0-3F1E-A9E4-4077-80DCB1B71DE5}"/>
              </a:ext>
            </a:extLst>
          </p:cNvPr>
          <p:cNvSpPr/>
          <p:nvPr/>
        </p:nvSpPr>
        <p:spPr>
          <a:xfrm>
            <a:off x="274320" y="2517102"/>
            <a:ext cx="11155363" cy="399831"/>
          </a:xfrm>
          <a:custGeom>
            <a:avLst/>
            <a:gdLst>
              <a:gd name="csX0" fmla="*/ 0 w 11155363"/>
              <a:gd name="csY0" fmla="*/ 66640 h 399831"/>
              <a:gd name="csX1" fmla="*/ 66640 w 11155363"/>
              <a:gd name="csY1" fmla="*/ 0 h 399831"/>
              <a:gd name="csX2" fmla="*/ 11088723 w 11155363"/>
              <a:gd name="csY2" fmla="*/ 0 h 399831"/>
              <a:gd name="csX3" fmla="*/ 11155363 w 11155363"/>
              <a:gd name="csY3" fmla="*/ 66640 h 399831"/>
              <a:gd name="csX4" fmla="*/ 11155363 w 11155363"/>
              <a:gd name="csY4" fmla="*/ 333191 h 399831"/>
              <a:gd name="csX5" fmla="*/ 11088723 w 11155363"/>
              <a:gd name="csY5" fmla="*/ 399831 h 399831"/>
              <a:gd name="csX6" fmla="*/ 66640 w 11155363"/>
              <a:gd name="csY6" fmla="*/ 399831 h 399831"/>
              <a:gd name="csX7" fmla="*/ 0 w 11155363"/>
              <a:gd name="csY7" fmla="*/ 333191 h 399831"/>
              <a:gd name="csX8" fmla="*/ 0 w 11155363"/>
              <a:gd name="csY8" fmla="*/ 66640 h 39983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1155363" h="399831">
                <a:moveTo>
                  <a:pt x="0" y="66640"/>
                </a:moveTo>
                <a:cubicBezTo>
                  <a:pt x="0" y="29836"/>
                  <a:pt x="29836" y="0"/>
                  <a:pt x="66640" y="0"/>
                </a:cubicBezTo>
                <a:lnTo>
                  <a:pt x="11088723" y="0"/>
                </a:lnTo>
                <a:cubicBezTo>
                  <a:pt x="11125527" y="0"/>
                  <a:pt x="11155363" y="29836"/>
                  <a:pt x="11155363" y="66640"/>
                </a:cubicBezTo>
                <a:lnTo>
                  <a:pt x="11155363" y="333191"/>
                </a:lnTo>
                <a:cubicBezTo>
                  <a:pt x="11155363" y="369995"/>
                  <a:pt x="11125527" y="399831"/>
                  <a:pt x="11088723" y="399831"/>
                </a:cubicBezTo>
                <a:lnTo>
                  <a:pt x="66640" y="399831"/>
                </a:lnTo>
                <a:cubicBezTo>
                  <a:pt x="29836" y="399831"/>
                  <a:pt x="0" y="369995"/>
                  <a:pt x="0" y="333191"/>
                </a:cubicBezTo>
                <a:lnTo>
                  <a:pt x="0" y="66640"/>
                </a:lnTo>
                <a:close/>
              </a:path>
            </a:pathLst>
          </a:custGeom>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5">
              <a:hueOff val="-2703417"/>
              <a:satOff val="-6968"/>
              <a:lumOff val="-4706"/>
              <a:alphaOff val="0"/>
            </a:schemeClr>
          </a:fillRef>
          <a:effectRef idx="2">
            <a:schemeClr val="accent5">
              <a:hueOff val="-2703417"/>
              <a:satOff val="-6968"/>
              <a:lumOff val="-4706"/>
              <a:alphaOff val="0"/>
            </a:schemeClr>
          </a:effectRef>
          <a:fontRef idx="minor">
            <a:schemeClr val="lt1"/>
          </a:fontRef>
        </p:style>
        <p:txBody>
          <a:bodyPr spcFirstLastPara="0" vert="horz" wrap="square" lIns="88098" tIns="88098" rIns="88098" bIns="88098" numCol="1" spcCol="1270" anchor="ctr" anchorCtr="0">
            <a:noAutofit/>
          </a:bodyPr>
          <a:lstStyle/>
          <a:p>
            <a:pPr marL="0" marR="0" lvl="0" indent="0" algn="l" defTabSz="800100" rtl="0" eaLnBrk="1" fontAlgn="auto" latinLnBrk="0" hangingPunct="1">
              <a:lnSpc>
                <a:spcPct val="90000"/>
              </a:lnSpc>
              <a:spcBef>
                <a:spcPct val="0"/>
              </a:spcBef>
              <a:spcAft>
                <a:spcPct val="35000"/>
              </a:spcAft>
              <a:buClrTx/>
              <a:buSzTx/>
              <a:buFontTx/>
              <a:buNone/>
              <a:tabLst/>
              <a:defRPr/>
            </a:pPr>
            <a:r>
              <a:rPr kumimoji="0" lang="en-US" sz="1800" b="0" i="0" u="none" strike="noStrike" kern="1200" cap="none" spc="0" normalizeH="0" baseline="0" noProof="0">
                <a:ln>
                  <a:noFill/>
                </a:ln>
                <a:solidFill>
                  <a:srgbClr val="002060"/>
                </a:solidFill>
                <a:effectLst/>
                <a:uLnTx/>
                <a:uFillTx/>
                <a:latin typeface="Franklin Gothic Book" panose="020B0503020102020204"/>
                <a:ea typeface="+mn-ea"/>
                <a:cs typeface="+mn-cs"/>
              </a:rPr>
              <a:t>Quality Control Day </a:t>
            </a:r>
          </a:p>
        </p:txBody>
      </p:sp>
      <p:sp>
        <p:nvSpPr>
          <p:cNvPr id="10" name="Freeform: Shape 9">
            <a:extLst>
              <a:ext uri="{FF2B5EF4-FFF2-40B4-BE49-F238E27FC236}">
                <a16:creationId xmlns:a16="http://schemas.microsoft.com/office/drawing/2014/main" id="{7ADD7F2E-A807-73F3-79B0-84842A7BF49E}"/>
              </a:ext>
            </a:extLst>
          </p:cNvPr>
          <p:cNvSpPr/>
          <p:nvPr/>
        </p:nvSpPr>
        <p:spPr>
          <a:xfrm>
            <a:off x="274320" y="2916933"/>
            <a:ext cx="11155363" cy="540370"/>
          </a:xfrm>
          <a:custGeom>
            <a:avLst/>
            <a:gdLst>
              <a:gd name="csX0" fmla="*/ 0 w 11155363"/>
              <a:gd name="csY0" fmla="*/ 0 h 540370"/>
              <a:gd name="csX1" fmla="*/ 11155363 w 11155363"/>
              <a:gd name="csY1" fmla="*/ 0 h 540370"/>
              <a:gd name="csX2" fmla="*/ 11155363 w 11155363"/>
              <a:gd name="csY2" fmla="*/ 540370 h 540370"/>
              <a:gd name="csX3" fmla="*/ 0 w 11155363"/>
              <a:gd name="csY3" fmla="*/ 540370 h 540370"/>
              <a:gd name="csX4" fmla="*/ 0 w 11155363"/>
              <a:gd name="csY4" fmla="*/ 0 h 540370"/>
            </a:gdLst>
            <a:ahLst/>
            <a:cxnLst>
              <a:cxn ang="0">
                <a:pos x="csX0" y="csY0"/>
              </a:cxn>
              <a:cxn ang="0">
                <a:pos x="csX1" y="csY1"/>
              </a:cxn>
              <a:cxn ang="0">
                <a:pos x="csX2" y="csY2"/>
              </a:cxn>
              <a:cxn ang="0">
                <a:pos x="csX3" y="csY3"/>
              </a:cxn>
              <a:cxn ang="0">
                <a:pos x="csX4" y="csY4"/>
              </a:cxn>
            </a:cxnLst>
            <a:rect l="l" t="t" r="r" b="b"/>
            <a:pathLst>
              <a:path w="11155363" h="540370">
                <a:moveTo>
                  <a:pt x="0" y="0"/>
                </a:moveTo>
                <a:lnTo>
                  <a:pt x="11155363" y="0"/>
                </a:lnTo>
                <a:lnTo>
                  <a:pt x="11155363" y="540370"/>
                </a:lnTo>
                <a:lnTo>
                  <a:pt x="0" y="54037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54183" tIns="22860" rIns="128016" bIns="22860" numCol="1" spcCol="1270" anchor="t" anchorCtr="0">
            <a:noAutofit/>
          </a:bodyPr>
          <a:lstStyle/>
          <a:p>
            <a:pPr marL="171450" marR="0" lvl="1" indent="-171450" algn="l" defTabSz="800100" rtl="0" eaLnBrk="1" fontAlgn="auto" latinLnBrk="0" hangingPunct="1">
              <a:lnSpc>
                <a:spcPct val="90000"/>
              </a:lnSpc>
              <a:spcBef>
                <a:spcPct val="0"/>
              </a:spcBef>
              <a:spcAft>
                <a:spcPct val="20000"/>
              </a:spcAft>
              <a:buClrTx/>
              <a:buSzTx/>
              <a:buFontTx/>
              <a:buChar char="•"/>
              <a:tabLst/>
              <a:defRPr/>
            </a:pPr>
            <a:r>
              <a:rPr kumimoji="0" lang="en-US" sz="1800" b="0" i="0" u="none" strike="noStrike" kern="1200" cap="none" spc="0" normalizeH="0" baseline="0" noProof="0">
                <a:ln>
                  <a:noFill/>
                </a:ln>
                <a:solidFill>
                  <a:srgbClr val="002060"/>
                </a:solidFill>
                <a:effectLst/>
                <a:uLnTx/>
                <a:uFillTx/>
                <a:latin typeface="Franklin Gothic Book" panose="020B0503020102020204"/>
                <a:ea typeface="+mn-ea"/>
                <a:cs typeface="+mn-cs"/>
              </a:rPr>
              <a:t>September 23</a:t>
            </a:r>
          </a:p>
          <a:p>
            <a:pPr marL="171450" marR="0" lvl="1" indent="-171450" algn="l" defTabSz="800100" rtl="0" eaLnBrk="1" fontAlgn="auto" latinLnBrk="0" hangingPunct="1">
              <a:lnSpc>
                <a:spcPct val="90000"/>
              </a:lnSpc>
              <a:spcBef>
                <a:spcPct val="0"/>
              </a:spcBef>
              <a:spcAft>
                <a:spcPct val="2000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2060"/>
                </a:solidFill>
                <a:effectLst/>
                <a:uLnTx/>
                <a:uFillTx/>
                <a:latin typeface="Franklin Gothic Book" panose="020B0503020102020204"/>
                <a:ea typeface="+mn-ea"/>
                <a:cs typeface="+mn-cs"/>
              </a:rPr>
              <a:t>DACs Have a First Look at Accountability to Identify Possible </a:t>
            </a:r>
            <a:r>
              <a:rPr lang="en-US">
                <a:solidFill>
                  <a:srgbClr val="002060"/>
                </a:solidFill>
                <a:latin typeface="Franklin Gothic Book" panose="020B0503020102020204"/>
              </a:rPr>
              <a:t>Systemic</a:t>
            </a:r>
            <a:r>
              <a:rPr kumimoji="0" lang="en-US" sz="1800" b="0" i="0" u="none" strike="noStrike" kern="1200" cap="none" spc="0" normalizeH="0" baseline="0" noProof="0">
                <a:ln>
                  <a:noFill/>
                </a:ln>
                <a:solidFill>
                  <a:srgbClr val="002060"/>
                </a:solidFill>
                <a:effectLst/>
                <a:uLnTx/>
                <a:uFillTx/>
                <a:latin typeface="Franklin Gothic Book" panose="020B0503020102020204"/>
                <a:ea typeface="+mn-ea"/>
                <a:cs typeface="+mn-cs"/>
              </a:rPr>
              <a:t> Issues​</a:t>
            </a:r>
          </a:p>
        </p:txBody>
      </p:sp>
      <p:sp>
        <p:nvSpPr>
          <p:cNvPr id="11" name="Freeform: Shape 10" descr="Embargo to the District">
            <a:extLst>
              <a:ext uri="{FF2B5EF4-FFF2-40B4-BE49-F238E27FC236}">
                <a16:creationId xmlns:a16="http://schemas.microsoft.com/office/drawing/2014/main" id="{AB2C53B6-6DC6-6D61-428D-E848A4A9D9D6}"/>
              </a:ext>
            </a:extLst>
          </p:cNvPr>
          <p:cNvSpPr/>
          <p:nvPr/>
        </p:nvSpPr>
        <p:spPr>
          <a:xfrm>
            <a:off x="274320" y="3566161"/>
            <a:ext cx="11155363" cy="399831"/>
          </a:xfrm>
          <a:custGeom>
            <a:avLst/>
            <a:gdLst>
              <a:gd name="csX0" fmla="*/ 0 w 11155363"/>
              <a:gd name="csY0" fmla="*/ 66640 h 399831"/>
              <a:gd name="csX1" fmla="*/ 66640 w 11155363"/>
              <a:gd name="csY1" fmla="*/ 0 h 399831"/>
              <a:gd name="csX2" fmla="*/ 11088723 w 11155363"/>
              <a:gd name="csY2" fmla="*/ 0 h 399831"/>
              <a:gd name="csX3" fmla="*/ 11155363 w 11155363"/>
              <a:gd name="csY3" fmla="*/ 66640 h 399831"/>
              <a:gd name="csX4" fmla="*/ 11155363 w 11155363"/>
              <a:gd name="csY4" fmla="*/ 333191 h 399831"/>
              <a:gd name="csX5" fmla="*/ 11088723 w 11155363"/>
              <a:gd name="csY5" fmla="*/ 399831 h 399831"/>
              <a:gd name="csX6" fmla="*/ 66640 w 11155363"/>
              <a:gd name="csY6" fmla="*/ 399831 h 399831"/>
              <a:gd name="csX7" fmla="*/ 0 w 11155363"/>
              <a:gd name="csY7" fmla="*/ 333191 h 399831"/>
              <a:gd name="csX8" fmla="*/ 0 w 11155363"/>
              <a:gd name="csY8" fmla="*/ 66640 h 39983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1155363" h="399831">
                <a:moveTo>
                  <a:pt x="0" y="66640"/>
                </a:moveTo>
                <a:cubicBezTo>
                  <a:pt x="0" y="29836"/>
                  <a:pt x="29836" y="0"/>
                  <a:pt x="66640" y="0"/>
                </a:cubicBezTo>
                <a:lnTo>
                  <a:pt x="11088723" y="0"/>
                </a:lnTo>
                <a:cubicBezTo>
                  <a:pt x="11125527" y="0"/>
                  <a:pt x="11155363" y="29836"/>
                  <a:pt x="11155363" y="66640"/>
                </a:cubicBezTo>
                <a:lnTo>
                  <a:pt x="11155363" y="333191"/>
                </a:lnTo>
                <a:cubicBezTo>
                  <a:pt x="11155363" y="369995"/>
                  <a:pt x="11125527" y="399831"/>
                  <a:pt x="11088723" y="399831"/>
                </a:cubicBezTo>
                <a:lnTo>
                  <a:pt x="66640" y="399831"/>
                </a:lnTo>
                <a:cubicBezTo>
                  <a:pt x="29836" y="399831"/>
                  <a:pt x="0" y="369995"/>
                  <a:pt x="0" y="333191"/>
                </a:cubicBezTo>
                <a:lnTo>
                  <a:pt x="0" y="66640"/>
                </a:lnTo>
                <a:close/>
              </a:path>
            </a:pathLst>
          </a:custGeom>
          <a:gradFill flip="none" rotWithShape="0">
            <a:gsLst>
              <a:gs pos="0">
                <a:schemeClr val="accent5">
                  <a:hueOff val="-4055126"/>
                  <a:satOff val="-10451"/>
                  <a:lumOff val="-7059"/>
                  <a:alphaOff val="0"/>
                  <a:satMod val="103000"/>
                  <a:lumMod val="102000"/>
                  <a:tint val="94000"/>
                </a:schemeClr>
              </a:gs>
              <a:gs pos="50000">
                <a:schemeClr val="accent5">
                  <a:hueOff val="-4055126"/>
                  <a:satOff val="-10451"/>
                  <a:lumOff val="-7059"/>
                  <a:alphaOff val="0"/>
                  <a:satMod val="110000"/>
                  <a:lumMod val="100000"/>
                  <a:shade val="100000"/>
                </a:schemeClr>
              </a:gs>
              <a:gs pos="100000">
                <a:schemeClr val="accent5">
                  <a:hueOff val="-4055126"/>
                  <a:satOff val="-10451"/>
                  <a:lumOff val="-7059"/>
                  <a:alphaOff val="0"/>
                  <a:lumMod val="99000"/>
                  <a:satMod val="120000"/>
                  <a:shade val="78000"/>
                </a:schemeClr>
              </a:gs>
            </a:gsLst>
            <a:lin ang="5400000" scaled="0"/>
            <a:tileRect/>
          </a:gradFill>
          <a:ln>
            <a:noFill/>
          </a:ln>
          <a:scene3d>
            <a:camera prst="orthographicFront"/>
            <a:lightRig rig="flat" dir="t"/>
          </a:scene3d>
          <a:sp3d prstMaterial="plastic">
            <a:bevelT w="120900" h="88900"/>
            <a:bevelB w="88900" h="31750" prst="angle"/>
          </a:sp3d>
        </p:spPr>
        <p:style>
          <a:lnRef idx="0">
            <a:scrgbClr r="0" g="0" b="0"/>
          </a:lnRef>
          <a:fillRef idx="3">
            <a:scrgbClr r="0" g="0" b="0"/>
          </a:fillRef>
          <a:effectRef idx="2">
            <a:schemeClr val="accent5">
              <a:hueOff val="-4055126"/>
              <a:satOff val="-10451"/>
              <a:lumOff val="-7059"/>
              <a:alphaOff val="0"/>
            </a:schemeClr>
          </a:effectRef>
          <a:fontRef idx="minor">
            <a:schemeClr val="lt1"/>
          </a:fontRef>
        </p:style>
        <p:txBody>
          <a:bodyPr spcFirstLastPara="0" vert="horz" wrap="square" lIns="88098" tIns="88098" rIns="88098" bIns="88098" numCol="1" spcCol="1270" anchor="ctr" anchorCtr="0">
            <a:noAutofit/>
          </a:bodyPr>
          <a:lstStyle/>
          <a:p>
            <a:pPr marL="0" marR="0" lvl="0" indent="0" algn="l" defTabSz="711200" rtl="0" eaLnBrk="1" fontAlgn="auto" latinLnBrk="0" hangingPunct="1">
              <a:lnSpc>
                <a:spcPct val="90000"/>
              </a:lnSpc>
              <a:spcBef>
                <a:spcPct val="0"/>
              </a:spcBef>
              <a:spcAft>
                <a:spcPct val="35000"/>
              </a:spcAft>
              <a:buClrTx/>
              <a:buSzTx/>
              <a:buFontTx/>
              <a:buNone/>
              <a:tabLst/>
              <a:defRPr/>
            </a:pPr>
            <a:r>
              <a:rPr kumimoji="0" lang="en-US" sz="1800" b="0" i="0" u="none" strike="noStrike" kern="1200" cap="none" spc="0" normalizeH="0" baseline="0" noProof="0">
                <a:ln>
                  <a:noFill/>
                </a:ln>
                <a:solidFill>
                  <a:srgbClr val="002060"/>
                </a:solidFill>
                <a:effectLst/>
                <a:uLnTx/>
                <a:uFillTx/>
                <a:latin typeface="Franklin Gothic Book" panose="020B0503020102020204"/>
                <a:ea typeface="+mn-ea"/>
                <a:cs typeface="+mn-cs"/>
              </a:rPr>
              <a:t>Embargo to the District</a:t>
            </a:r>
          </a:p>
        </p:txBody>
      </p:sp>
      <p:sp>
        <p:nvSpPr>
          <p:cNvPr id="12" name="Freeform: Shape 11">
            <a:extLst>
              <a:ext uri="{FF2B5EF4-FFF2-40B4-BE49-F238E27FC236}">
                <a16:creationId xmlns:a16="http://schemas.microsoft.com/office/drawing/2014/main" id="{31BBEF97-B450-4AFA-EDFB-4F15D5AE88CA}"/>
              </a:ext>
            </a:extLst>
          </p:cNvPr>
          <p:cNvSpPr/>
          <p:nvPr/>
        </p:nvSpPr>
        <p:spPr>
          <a:xfrm>
            <a:off x="274320" y="3965992"/>
            <a:ext cx="11155363" cy="540370"/>
          </a:xfrm>
          <a:custGeom>
            <a:avLst/>
            <a:gdLst>
              <a:gd name="csX0" fmla="*/ 0 w 11155363"/>
              <a:gd name="csY0" fmla="*/ 0 h 540370"/>
              <a:gd name="csX1" fmla="*/ 11155363 w 11155363"/>
              <a:gd name="csY1" fmla="*/ 0 h 540370"/>
              <a:gd name="csX2" fmla="*/ 11155363 w 11155363"/>
              <a:gd name="csY2" fmla="*/ 540370 h 540370"/>
              <a:gd name="csX3" fmla="*/ 0 w 11155363"/>
              <a:gd name="csY3" fmla="*/ 540370 h 540370"/>
              <a:gd name="csX4" fmla="*/ 0 w 11155363"/>
              <a:gd name="csY4" fmla="*/ 0 h 540370"/>
            </a:gdLst>
            <a:ahLst/>
            <a:cxnLst>
              <a:cxn ang="0">
                <a:pos x="csX0" y="csY0"/>
              </a:cxn>
              <a:cxn ang="0">
                <a:pos x="csX1" y="csY1"/>
              </a:cxn>
              <a:cxn ang="0">
                <a:pos x="csX2" y="csY2"/>
              </a:cxn>
              <a:cxn ang="0">
                <a:pos x="csX3" y="csY3"/>
              </a:cxn>
              <a:cxn ang="0">
                <a:pos x="csX4" y="csY4"/>
              </a:cxn>
            </a:cxnLst>
            <a:rect l="l" t="t" r="r" b="b"/>
            <a:pathLst>
              <a:path w="11155363" h="540370">
                <a:moveTo>
                  <a:pt x="0" y="0"/>
                </a:moveTo>
                <a:lnTo>
                  <a:pt x="11155363" y="0"/>
                </a:lnTo>
                <a:lnTo>
                  <a:pt x="11155363" y="540370"/>
                </a:lnTo>
                <a:lnTo>
                  <a:pt x="0" y="54037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54183" tIns="22860" rIns="128016" bIns="22860" numCol="1" spcCol="1270" anchor="t" anchorCtr="0">
            <a:noAutofit/>
          </a:bodyPr>
          <a:lstStyle/>
          <a:p>
            <a:pPr marL="171450" marR="0" lvl="1" indent="-171450" algn="l" defTabSz="800100" rtl="0" eaLnBrk="1" fontAlgn="auto" latinLnBrk="0" hangingPunct="1">
              <a:lnSpc>
                <a:spcPct val="90000"/>
              </a:lnSpc>
              <a:spcBef>
                <a:spcPct val="0"/>
              </a:spcBef>
              <a:spcAft>
                <a:spcPct val="2000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2060"/>
                </a:solidFill>
                <a:effectLst/>
                <a:uLnTx/>
                <a:uFillTx/>
                <a:latin typeface="Franklin Gothic Book" panose="020B0503020102020204"/>
                <a:ea typeface="+mn-ea"/>
                <a:cs typeface="+mn-cs"/>
              </a:rPr>
              <a:t>Mid-to-Late October</a:t>
            </a:r>
          </a:p>
          <a:p>
            <a:pPr marL="171450" marR="0" lvl="1" indent="-171450" algn="l" defTabSz="800100" rtl="0" eaLnBrk="1" fontAlgn="auto" latinLnBrk="0" hangingPunct="1">
              <a:lnSpc>
                <a:spcPct val="90000"/>
              </a:lnSpc>
              <a:spcBef>
                <a:spcPct val="0"/>
              </a:spcBef>
              <a:spcAft>
                <a:spcPct val="2000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2060"/>
                </a:solidFill>
                <a:effectLst/>
                <a:uLnTx/>
                <a:uFillTx/>
                <a:latin typeface="Franklin Gothic Book" panose="020B0503020102020204"/>
                <a:ea typeface="+mn-ea"/>
                <a:cs typeface="+mn-cs"/>
              </a:rPr>
              <a:t>DACs and Select District Staff</a:t>
            </a:r>
          </a:p>
        </p:txBody>
      </p:sp>
      <p:sp>
        <p:nvSpPr>
          <p:cNvPr id="13" name="Freeform: Shape 12">
            <a:extLst>
              <a:ext uri="{FF2B5EF4-FFF2-40B4-BE49-F238E27FC236}">
                <a16:creationId xmlns:a16="http://schemas.microsoft.com/office/drawing/2014/main" id="{F0FE0E96-4B6F-0CA3-974C-5D8C96989BD9}"/>
              </a:ext>
            </a:extLst>
          </p:cNvPr>
          <p:cNvSpPr/>
          <p:nvPr/>
        </p:nvSpPr>
        <p:spPr>
          <a:xfrm>
            <a:off x="274320" y="4506362"/>
            <a:ext cx="11155363" cy="399831"/>
          </a:xfrm>
          <a:custGeom>
            <a:avLst/>
            <a:gdLst>
              <a:gd name="csX0" fmla="*/ 0 w 11155363"/>
              <a:gd name="csY0" fmla="*/ 66640 h 399831"/>
              <a:gd name="csX1" fmla="*/ 66640 w 11155363"/>
              <a:gd name="csY1" fmla="*/ 0 h 399831"/>
              <a:gd name="csX2" fmla="*/ 11088723 w 11155363"/>
              <a:gd name="csY2" fmla="*/ 0 h 399831"/>
              <a:gd name="csX3" fmla="*/ 11155363 w 11155363"/>
              <a:gd name="csY3" fmla="*/ 66640 h 399831"/>
              <a:gd name="csX4" fmla="*/ 11155363 w 11155363"/>
              <a:gd name="csY4" fmla="*/ 333191 h 399831"/>
              <a:gd name="csX5" fmla="*/ 11088723 w 11155363"/>
              <a:gd name="csY5" fmla="*/ 399831 h 399831"/>
              <a:gd name="csX6" fmla="*/ 66640 w 11155363"/>
              <a:gd name="csY6" fmla="*/ 399831 h 399831"/>
              <a:gd name="csX7" fmla="*/ 0 w 11155363"/>
              <a:gd name="csY7" fmla="*/ 333191 h 399831"/>
              <a:gd name="csX8" fmla="*/ 0 w 11155363"/>
              <a:gd name="csY8" fmla="*/ 66640 h 39983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1155363" h="399831">
                <a:moveTo>
                  <a:pt x="0" y="66640"/>
                </a:moveTo>
                <a:cubicBezTo>
                  <a:pt x="0" y="29836"/>
                  <a:pt x="29836" y="0"/>
                  <a:pt x="66640" y="0"/>
                </a:cubicBezTo>
                <a:lnTo>
                  <a:pt x="11088723" y="0"/>
                </a:lnTo>
                <a:cubicBezTo>
                  <a:pt x="11125527" y="0"/>
                  <a:pt x="11155363" y="29836"/>
                  <a:pt x="11155363" y="66640"/>
                </a:cubicBezTo>
                <a:lnTo>
                  <a:pt x="11155363" y="333191"/>
                </a:lnTo>
                <a:cubicBezTo>
                  <a:pt x="11155363" y="369995"/>
                  <a:pt x="11125527" y="399831"/>
                  <a:pt x="11088723" y="399831"/>
                </a:cubicBezTo>
                <a:lnTo>
                  <a:pt x="66640" y="399831"/>
                </a:lnTo>
                <a:cubicBezTo>
                  <a:pt x="29836" y="399831"/>
                  <a:pt x="0" y="369995"/>
                  <a:pt x="0" y="333191"/>
                </a:cubicBezTo>
                <a:lnTo>
                  <a:pt x="0" y="66640"/>
                </a:lnTo>
                <a:close/>
              </a:path>
            </a:pathLst>
          </a:custGeom>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5">
              <a:hueOff val="-5406834"/>
              <a:satOff val="-13935"/>
              <a:lumOff val="-9412"/>
              <a:alphaOff val="0"/>
            </a:schemeClr>
          </a:fillRef>
          <a:effectRef idx="2">
            <a:schemeClr val="accent5">
              <a:hueOff val="-5406834"/>
              <a:satOff val="-13935"/>
              <a:lumOff val="-9412"/>
              <a:alphaOff val="0"/>
            </a:schemeClr>
          </a:effectRef>
          <a:fontRef idx="minor">
            <a:schemeClr val="lt1"/>
          </a:fontRef>
        </p:style>
        <p:txBody>
          <a:bodyPr spcFirstLastPara="0" vert="horz" wrap="square" lIns="88098" tIns="88098" rIns="88098" bIns="88098" numCol="1" spcCol="1270" anchor="ctr" anchorCtr="0">
            <a:noAutofit/>
          </a:bodyPr>
          <a:lstStyle/>
          <a:p>
            <a:pPr marL="0" marR="0" lvl="0" indent="0" algn="l" defTabSz="800100" rtl="0" eaLnBrk="1" fontAlgn="auto" latinLnBrk="0" hangingPunct="1">
              <a:lnSpc>
                <a:spcPct val="90000"/>
              </a:lnSpc>
              <a:spcBef>
                <a:spcPct val="0"/>
              </a:spcBef>
              <a:spcAft>
                <a:spcPct val="35000"/>
              </a:spcAft>
              <a:buClrTx/>
              <a:buSzTx/>
              <a:buFontTx/>
              <a:buNone/>
              <a:tabLst/>
              <a:defRPr/>
            </a:pPr>
            <a:r>
              <a:rPr kumimoji="0" lang="en-US" sz="1800" b="0" i="0" u="none" strike="noStrike" kern="1200" cap="none" spc="0" normalizeH="0" baseline="0" noProof="0">
                <a:ln>
                  <a:noFill/>
                </a:ln>
                <a:solidFill>
                  <a:srgbClr val="002060"/>
                </a:solidFill>
                <a:effectLst/>
                <a:uLnTx/>
                <a:uFillTx/>
                <a:latin typeface="Franklin Gothic Book" panose="020B0503020102020204"/>
                <a:ea typeface="+mn-ea"/>
                <a:cs typeface="+mn-cs"/>
              </a:rPr>
              <a:t>Public Reporting </a:t>
            </a:r>
          </a:p>
        </p:txBody>
      </p:sp>
      <p:sp>
        <p:nvSpPr>
          <p:cNvPr id="14" name="Freeform: Shape 13">
            <a:extLst>
              <a:ext uri="{FF2B5EF4-FFF2-40B4-BE49-F238E27FC236}">
                <a16:creationId xmlns:a16="http://schemas.microsoft.com/office/drawing/2014/main" id="{CAA31D9A-CF6B-BB94-777F-037D3A41F162}"/>
              </a:ext>
            </a:extLst>
          </p:cNvPr>
          <p:cNvSpPr/>
          <p:nvPr/>
        </p:nvSpPr>
        <p:spPr>
          <a:xfrm>
            <a:off x="274320" y="4906194"/>
            <a:ext cx="11155363" cy="540370"/>
          </a:xfrm>
          <a:custGeom>
            <a:avLst/>
            <a:gdLst>
              <a:gd name="csX0" fmla="*/ 0 w 11155363"/>
              <a:gd name="csY0" fmla="*/ 0 h 540370"/>
              <a:gd name="csX1" fmla="*/ 11155363 w 11155363"/>
              <a:gd name="csY1" fmla="*/ 0 h 540370"/>
              <a:gd name="csX2" fmla="*/ 11155363 w 11155363"/>
              <a:gd name="csY2" fmla="*/ 540370 h 540370"/>
              <a:gd name="csX3" fmla="*/ 0 w 11155363"/>
              <a:gd name="csY3" fmla="*/ 540370 h 540370"/>
              <a:gd name="csX4" fmla="*/ 0 w 11155363"/>
              <a:gd name="csY4" fmla="*/ 0 h 540370"/>
            </a:gdLst>
            <a:ahLst/>
            <a:cxnLst>
              <a:cxn ang="0">
                <a:pos x="csX0" y="csY0"/>
              </a:cxn>
              <a:cxn ang="0">
                <a:pos x="csX1" y="csY1"/>
              </a:cxn>
              <a:cxn ang="0">
                <a:pos x="csX2" y="csY2"/>
              </a:cxn>
              <a:cxn ang="0">
                <a:pos x="csX3" y="csY3"/>
              </a:cxn>
              <a:cxn ang="0">
                <a:pos x="csX4" y="csY4"/>
              </a:cxn>
            </a:cxnLst>
            <a:rect l="l" t="t" r="r" b="b"/>
            <a:pathLst>
              <a:path w="11155363" h="540370">
                <a:moveTo>
                  <a:pt x="0" y="0"/>
                </a:moveTo>
                <a:lnTo>
                  <a:pt x="11155363" y="0"/>
                </a:lnTo>
                <a:lnTo>
                  <a:pt x="11155363" y="540370"/>
                </a:lnTo>
                <a:lnTo>
                  <a:pt x="0" y="54037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54183" tIns="22860" rIns="128016" bIns="22860" numCol="1" spcCol="1270" anchor="t" anchorCtr="0">
            <a:noAutofit/>
          </a:bodyPr>
          <a:lstStyle/>
          <a:p>
            <a:pPr marL="171450" marR="0" lvl="1" indent="-171450" algn="l" defTabSz="800100" rtl="0" eaLnBrk="1" fontAlgn="auto" latinLnBrk="0" hangingPunct="1">
              <a:lnSpc>
                <a:spcPct val="90000"/>
              </a:lnSpc>
              <a:spcBef>
                <a:spcPct val="0"/>
              </a:spcBef>
              <a:spcAft>
                <a:spcPct val="2000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2060"/>
                </a:solidFill>
                <a:effectLst/>
                <a:uLnTx/>
                <a:uFillTx/>
                <a:latin typeface="Franklin Gothic Book" panose="020B0503020102020204"/>
                <a:ea typeface="+mn-ea"/>
                <a:cs typeface="+mn-cs"/>
              </a:rPr>
              <a:t>Mid-to-Late October</a:t>
            </a:r>
          </a:p>
          <a:p>
            <a:pPr marL="171450" lvl="1" indent="-171450" defTabSz="800100">
              <a:lnSpc>
                <a:spcPct val="90000"/>
              </a:lnSpc>
              <a:spcBef>
                <a:spcPct val="0"/>
              </a:spcBef>
              <a:spcAft>
                <a:spcPct val="20000"/>
              </a:spcAft>
              <a:buFont typeface="Arial" panose="020B0604020202020204" pitchFamily="34" charset="0"/>
              <a:buChar char="•"/>
              <a:defRPr/>
            </a:pPr>
            <a:r>
              <a:rPr kumimoji="0" lang="en-US" sz="1800" b="0" i="0" u="none" strike="noStrike" kern="1200" cap="none" spc="0" normalizeH="0" baseline="0" noProof="0">
                <a:ln>
                  <a:noFill/>
                </a:ln>
                <a:solidFill>
                  <a:srgbClr val="002060"/>
                </a:solidFill>
                <a:effectLst/>
                <a:uLnTx/>
                <a:uFillTx/>
                <a:latin typeface="Franklin Gothic Book" panose="020B0503020102020204"/>
                <a:ea typeface="+mn-ea"/>
                <a:cs typeface="+mn-cs"/>
              </a:rPr>
              <a:t>Accountability Data Released Publicly </a:t>
            </a:r>
          </a:p>
        </p:txBody>
      </p:sp>
      <p:sp>
        <p:nvSpPr>
          <p:cNvPr id="15" name="Freeform: Shape 14">
            <a:extLst>
              <a:ext uri="{FF2B5EF4-FFF2-40B4-BE49-F238E27FC236}">
                <a16:creationId xmlns:a16="http://schemas.microsoft.com/office/drawing/2014/main" id="{6829A2A4-0687-EAA6-8320-F481D0F27445}"/>
              </a:ext>
            </a:extLst>
          </p:cNvPr>
          <p:cNvSpPr/>
          <p:nvPr/>
        </p:nvSpPr>
        <p:spPr>
          <a:xfrm>
            <a:off x="274320" y="5446564"/>
            <a:ext cx="11155363" cy="399831"/>
          </a:xfrm>
          <a:custGeom>
            <a:avLst/>
            <a:gdLst>
              <a:gd name="csX0" fmla="*/ 0 w 11155363"/>
              <a:gd name="csY0" fmla="*/ 66640 h 399831"/>
              <a:gd name="csX1" fmla="*/ 66640 w 11155363"/>
              <a:gd name="csY1" fmla="*/ 0 h 399831"/>
              <a:gd name="csX2" fmla="*/ 11088723 w 11155363"/>
              <a:gd name="csY2" fmla="*/ 0 h 399831"/>
              <a:gd name="csX3" fmla="*/ 11155363 w 11155363"/>
              <a:gd name="csY3" fmla="*/ 66640 h 399831"/>
              <a:gd name="csX4" fmla="*/ 11155363 w 11155363"/>
              <a:gd name="csY4" fmla="*/ 333191 h 399831"/>
              <a:gd name="csX5" fmla="*/ 11088723 w 11155363"/>
              <a:gd name="csY5" fmla="*/ 399831 h 399831"/>
              <a:gd name="csX6" fmla="*/ 66640 w 11155363"/>
              <a:gd name="csY6" fmla="*/ 399831 h 399831"/>
              <a:gd name="csX7" fmla="*/ 0 w 11155363"/>
              <a:gd name="csY7" fmla="*/ 333191 h 399831"/>
              <a:gd name="csX8" fmla="*/ 0 w 11155363"/>
              <a:gd name="csY8" fmla="*/ 66640 h 39983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1155363" h="399831">
                <a:moveTo>
                  <a:pt x="0" y="66640"/>
                </a:moveTo>
                <a:cubicBezTo>
                  <a:pt x="0" y="29836"/>
                  <a:pt x="29836" y="0"/>
                  <a:pt x="66640" y="0"/>
                </a:cubicBezTo>
                <a:lnTo>
                  <a:pt x="11088723" y="0"/>
                </a:lnTo>
                <a:cubicBezTo>
                  <a:pt x="11125527" y="0"/>
                  <a:pt x="11155363" y="29836"/>
                  <a:pt x="11155363" y="66640"/>
                </a:cubicBezTo>
                <a:lnTo>
                  <a:pt x="11155363" y="333191"/>
                </a:lnTo>
                <a:cubicBezTo>
                  <a:pt x="11155363" y="369995"/>
                  <a:pt x="11125527" y="399831"/>
                  <a:pt x="11088723" y="399831"/>
                </a:cubicBezTo>
                <a:lnTo>
                  <a:pt x="66640" y="399831"/>
                </a:lnTo>
                <a:cubicBezTo>
                  <a:pt x="29836" y="399831"/>
                  <a:pt x="0" y="369995"/>
                  <a:pt x="0" y="333191"/>
                </a:cubicBezTo>
                <a:lnTo>
                  <a:pt x="0" y="66640"/>
                </a:lnTo>
                <a:close/>
              </a:path>
            </a:pathLst>
          </a:custGeom>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5">
              <a:hueOff val="-6758543"/>
              <a:satOff val="-17419"/>
              <a:lumOff val="-11765"/>
              <a:alphaOff val="0"/>
            </a:schemeClr>
          </a:fillRef>
          <a:effectRef idx="2">
            <a:schemeClr val="accent5">
              <a:hueOff val="-6758543"/>
              <a:satOff val="-17419"/>
              <a:lumOff val="-11765"/>
              <a:alphaOff val="0"/>
            </a:schemeClr>
          </a:effectRef>
          <a:fontRef idx="minor">
            <a:schemeClr val="lt1"/>
          </a:fontRef>
        </p:style>
        <p:txBody>
          <a:bodyPr spcFirstLastPara="0" vert="horz" wrap="square" lIns="88098" tIns="88098" rIns="88098" bIns="88098" numCol="1" spcCol="1270" anchor="ctr" anchorCtr="0">
            <a:noAutofit/>
          </a:bodyPr>
          <a:lstStyle/>
          <a:p>
            <a:pPr marL="0" marR="0" lvl="0" indent="0" algn="l" defTabSz="800100" rtl="0" eaLnBrk="1" fontAlgn="auto" latinLnBrk="0" hangingPunct="1">
              <a:lnSpc>
                <a:spcPct val="90000"/>
              </a:lnSpc>
              <a:spcBef>
                <a:spcPct val="0"/>
              </a:spcBef>
              <a:spcAft>
                <a:spcPct val="35000"/>
              </a:spcAft>
              <a:buClrTx/>
              <a:buSzTx/>
              <a:buFontTx/>
              <a:buNone/>
              <a:tabLst/>
              <a:defRPr/>
            </a:pPr>
            <a:r>
              <a:rPr lang="en-US">
                <a:solidFill>
                  <a:srgbClr val="002060"/>
                </a:solidFill>
                <a:latin typeface="Franklin Gothic Book" panose="020B0503020102020204"/>
              </a:rPr>
              <a:t>Ten-Day</a:t>
            </a:r>
            <a:r>
              <a:rPr kumimoji="0" lang="en-US" sz="1800" b="0" i="0" u="none" strike="noStrike" kern="1200" cap="none" spc="0" normalizeH="0" baseline="0" noProof="0">
                <a:ln>
                  <a:noFill/>
                </a:ln>
                <a:solidFill>
                  <a:srgbClr val="002060"/>
                </a:solidFill>
                <a:effectLst/>
                <a:uLnTx/>
                <a:uFillTx/>
                <a:latin typeface="Franklin Gothic Book" panose="020B0503020102020204"/>
                <a:ea typeface="+mn-ea"/>
                <a:cs typeface="+mn-cs"/>
              </a:rPr>
              <a:t> Regulatory Data Review Period</a:t>
            </a:r>
          </a:p>
        </p:txBody>
      </p:sp>
      <p:sp>
        <p:nvSpPr>
          <p:cNvPr id="16" name="Freeform: Shape 15">
            <a:extLst>
              <a:ext uri="{FF2B5EF4-FFF2-40B4-BE49-F238E27FC236}">
                <a16:creationId xmlns:a16="http://schemas.microsoft.com/office/drawing/2014/main" id="{2579ED40-5DC3-9740-A872-132711CB707C}"/>
              </a:ext>
            </a:extLst>
          </p:cNvPr>
          <p:cNvSpPr/>
          <p:nvPr/>
        </p:nvSpPr>
        <p:spPr>
          <a:xfrm>
            <a:off x="274320" y="5846396"/>
            <a:ext cx="11155363" cy="540370"/>
          </a:xfrm>
          <a:custGeom>
            <a:avLst/>
            <a:gdLst>
              <a:gd name="csX0" fmla="*/ 0 w 11155363"/>
              <a:gd name="csY0" fmla="*/ 0 h 540370"/>
              <a:gd name="csX1" fmla="*/ 11155363 w 11155363"/>
              <a:gd name="csY1" fmla="*/ 0 h 540370"/>
              <a:gd name="csX2" fmla="*/ 11155363 w 11155363"/>
              <a:gd name="csY2" fmla="*/ 540370 h 540370"/>
              <a:gd name="csX3" fmla="*/ 0 w 11155363"/>
              <a:gd name="csY3" fmla="*/ 540370 h 540370"/>
              <a:gd name="csX4" fmla="*/ 0 w 11155363"/>
              <a:gd name="csY4" fmla="*/ 0 h 540370"/>
            </a:gdLst>
            <a:ahLst/>
            <a:cxnLst>
              <a:cxn ang="0">
                <a:pos x="csX0" y="csY0"/>
              </a:cxn>
              <a:cxn ang="0">
                <a:pos x="csX1" y="csY1"/>
              </a:cxn>
              <a:cxn ang="0">
                <a:pos x="csX2" y="csY2"/>
              </a:cxn>
              <a:cxn ang="0">
                <a:pos x="csX3" y="csY3"/>
              </a:cxn>
              <a:cxn ang="0">
                <a:pos x="csX4" y="csY4"/>
              </a:cxn>
            </a:cxnLst>
            <a:rect l="l" t="t" r="r" b="b"/>
            <a:pathLst>
              <a:path w="11155363" h="540370">
                <a:moveTo>
                  <a:pt x="0" y="0"/>
                </a:moveTo>
                <a:lnTo>
                  <a:pt x="11155363" y="0"/>
                </a:lnTo>
                <a:lnTo>
                  <a:pt x="11155363" y="540370"/>
                </a:lnTo>
                <a:lnTo>
                  <a:pt x="0" y="54037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54183" tIns="22860" rIns="128016" bIns="22860" numCol="1" spcCol="1270" anchor="t" anchorCtr="0">
            <a:noAutofit/>
          </a:bodyPr>
          <a:lstStyle/>
          <a:p>
            <a:pPr marL="171450" marR="0" lvl="1" indent="-171450" algn="l" defTabSz="800100" rtl="0" eaLnBrk="1" fontAlgn="auto" latinLnBrk="0" hangingPunct="1">
              <a:lnSpc>
                <a:spcPct val="90000"/>
              </a:lnSpc>
              <a:spcBef>
                <a:spcPct val="0"/>
              </a:spcBef>
              <a:spcAft>
                <a:spcPct val="20000"/>
              </a:spcAft>
              <a:buClrTx/>
              <a:buSzTx/>
              <a:buFont typeface="Arial" panose="020B0604020202020204" pitchFamily="34" charset="0"/>
              <a:buNone/>
              <a:tabLst/>
              <a:defRPr/>
            </a:pPr>
            <a:r>
              <a:rPr kumimoji="0" lang="en-US" sz="1800" b="0" i="0" u="none" strike="noStrike" kern="1200" cap="none" spc="0" normalizeH="0" baseline="0" noProof="0">
                <a:ln>
                  <a:noFill/>
                </a:ln>
                <a:solidFill>
                  <a:srgbClr val="002060"/>
                </a:solidFill>
                <a:effectLst/>
                <a:uLnTx/>
                <a:uFillTx/>
                <a:latin typeface="Franklin Gothic Book" panose="020B0503020102020204"/>
                <a:ea typeface="+mn-ea"/>
                <a:cs typeface="+mn-cs"/>
              </a:rPr>
              <a:t>Immediately Following Public Release</a:t>
            </a:r>
          </a:p>
          <a:p>
            <a:pPr marL="171450" marR="0" lvl="1" indent="-171450" algn="l" defTabSz="800100" rtl="0" eaLnBrk="1" fontAlgn="auto" latinLnBrk="0" hangingPunct="1">
              <a:lnSpc>
                <a:spcPct val="90000"/>
              </a:lnSpc>
              <a:spcBef>
                <a:spcPct val="0"/>
              </a:spcBef>
              <a:spcAft>
                <a:spcPct val="20000"/>
              </a:spcAft>
              <a:buClrTx/>
              <a:buSzTx/>
              <a:buFont typeface="Arial" panose="020B0604020202020204" pitchFamily="34" charset="0"/>
              <a:buNone/>
              <a:tabLst/>
              <a:defRPr/>
            </a:pPr>
            <a:r>
              <a:rPr kumimoji="0" lang="en-US" sz="1800" b="0" i="0" u="none" strike="noStrike" kern="1200" cap="none" spc="0" normalizeH="0" baseline="0" noProof="0">
                <a:ln>
                  <a:noFill/>
                </a:ln>
                <a:solidFill>
                  <a:srgbClr val="002060"/>
                </a:solidFill>
                <a:effectLst/>
                <a:uLnTx/>
                <a:uFillTx/>
                <a:latin typeface="Franklin Gothic Book" panose="020B0503020102020204"/>
                <a:ea typeface="+mn-ea"/>
                <a:cs typeface="+mn-cs"/>
              </a:rPr>
              <a:t>DACs Final Opportunity to Review Publicly Released Data</a:t>
            </a:r>
          </a:p>
        </p:txBody>
      </p:sp>
    </p:spTree>
    <p:extLst>
      <p:ext uri="{BB962C8B-B14F-4D97-AF65-F5344CB8AC3E}">
        <p14:creationId xmlns:p14="http://schemas.microsoft.com/office/powerpoint/2010/main" val="36008406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DE11D0-A5B2-8648-3679-31094224C90C}"/>
              </a:ext>
            </a:extLst>
          </p:cNvPr>
          <p:cNvSpPr>
            <a:spLocks noGrp="1"/>
          </p:cNvSpPr>
          <p:nvPr>
            <p:ph type="title"/>
          </p:nvPr>
        </p:nvSpPr>
        <p:spPr>
          <a:xfrm>
            <a:off x="355600" y="1709739"/>
            <a:ext cx="11836399" cy="1939624"/>
          </a:xfrm>
        </p:spPr>
        <p:txBody>
          <a:bodyPr/>
          <a:lstStyle/>
          <a:p>
            <a:r>
              <a:rPr lang="en-US"/>
              <a:t>Understanding the Data Review Process</a:t>
            </a:r>
            <a:endParaRPr lang="en-US" sz="3200"/>
          </a:p>
        </p:txBody>
      </p:sp>
    </p:spTree>
    <p:extLst>
      <p:ext uri="{BB962C8B-B14F-4D97-AF65-F5344CB8AC3E}">
        <p14:creationId xmlns:p14="http://schemas.microsoft.com/office/powerpoint/2010/main" val="350649200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9FCA05B1-E313-6D46-8EEA-D906E14B24AB}" vid="{B7719CA3-B6BF-1B46-93F3-629B54642711}"/>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9FCA05B1-E313-6D46-8EEA-D906E14B24AB}" vid="{B7719CA3-B6BF-1B46-93F3-629B54642711}"/>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KDE Document" ma:contentTypeID="0x0101001BEB557DBE01834EAB47A683706DCD5B008DF4EFBC6697154B9CE5CD9A6A2577BF" ma:contentTypeVersion="28" ma:contentTypeDescription="" ma:contentTypeScope="" ma:versionID="ae77851edb02d56725173df26e15d056">
  <xsd:schema xmlns:xsd="http://www.w3.org/2001/XMLSchema" xmlns:xs="http://www.w3.org/2001/XMLSchema" xmlns:p="http://schemas.microsoft.com/office/2006/metadata/properties" xmlns:ns1="http://schemas.microsoft.com/sharepoint/v3" xmlns:ns2="3a62de7d-ba57-4f43-9dae-9623ba637be0" targetNamespace="http://schemas.microsoft.com/office/2006/metadata/properties" ma:root="true" ma:fieldsID="cc7173c6cc043fdfba33aa37cc0b2b29" ns1:_="" ns2:_="">
    <xsd:import namespace="http://schemas.microsoft.com/sharepoint/v3"/>
    <xsd:import namespace="3a62de7d-ba57-4f43-9dae-9623ba637be0"/>
    <xsd:element name="properties">
      <xsd:complexType>
        <xsd:sequence>
          <xsd:element name="documentManagement">
            <xsd:complexType>
              <xsd:all>
                <xsd:element ref="ns2:Accessibility_x0020_Office" minOccurs="0"/>
                <xsd:element ref="ns2:Accessibility_x0020_Audience" minOccurs="0"/>
                <xsd:element ref="ns2:Accessibility_x0020_Audit_x0020_Date" minOccurs="0"/>
                <xsd:element ref="ns2:Accessibility_x0020_Audit_x0020_Status" minOccurs="0"/>
                <xsd:element ref="ns2:Accessibility_x0020_Target_x0020_Date" minOccurs="0"/>
                <xsd:element ref="ns2:Accessibility_x0020_Status" minOccurs="0"/>
                <xsd:element ref="ns2:Application_x0020_Status" minOccurs="0"/>
                <xsd:element ref="ns2:Application_x0020_Type" minOccurs="0"/>
                <xsd:element ref="ns1:RoutingRuleDescription" minOccurs="0"/>
                <xsd:element ref="ns2:Audience1" minOccurs="0"/>
                <xsd:element ref="ns2:Publication_x0020_Date"/>
                <xsd:element ref="ns1:PublishingStartDate" minOccurs="0"/>
                <xsd:element ref="ns1:PublishingExpirationDate" minOccurs="0"/>
                <xsd:element ref="ns2:Application_x0020_Date" minOccurs="0"/>
                <xsd:element ref="ns2:_dlc_DocId" minOccurs="0"/>
                <xsd:element ref="ns2:_dlc_DocIdUrl" minOccurs="0"/>
                <xsd:element ref="ns2:_dlc_DocIdPersistId" minOccurs="0"/>
                <xsd:element ref="ns2:SharedWithUsers" minOccurs="0"/>
                <xsd:element ref="ns2:Content_x0020_Review_x0020_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RoutingRuleDescription" ma:index="10" nillable="true" ma:displayName="Description" ma:internalName="RoutingRuleDescription" ma:readOnly="false">
      <xsd:simpleType>
        <xsd:restriction base="dms:Text">
          <xsd:maxLength value="255"/>
        </xsd:restriction>
      </xsd:simpleType>
    </xsd:element>
    <xsd:element name="PublishingStartDate" ma:index="13" nillable="true" ma:displayName="Scheduling Start Date" ma:description="" ma:hidden="true" ma:internalName="PublishingStartDate">
      <xsd:simpleType>
        <xsd:restriction base="dms:Unknown"/>
      </xsd:simpleType>
    </xsd:element>
    <xsd:element name="PublishingExpirationDate" ma:index="14" nillable="true" ma:displayName="Scheduling End Date" ma:description=""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a62de7d-ba57-4f43-9dae-9623ba637be0" elementFormDefault="qualified">
    <xsd:import namespace="http://schemas.microsoft.com/office/2006/documentManagement/types"/>
    <xsd:import namespace="http://schemas.microsoft.com/office/infopath/2007/PartnerControls"/>
    <xsd:element name="Accessibility_x0020_Office" ma:index="2" nillable="true" ma:displayName="Accessibility Office" ma:format="Dropdown" ma:internalName="Accessibility_x0020_Office">
      <xsd:simpleType>
        <xsd:restriction base="dms:Choice">
          <xsd:enumeration value="Commissioner's Office"/>
          <xsd:enumeration value="OAA - Office of Assessment and Accountability"/>
          <xsd:enumeration value="OCIS - Office of Continuous Improvement and Support"/>
          <xsd:enumeration value="OCTE - Career and Technical Education"/>
          <xsd:enumeration value="OELE- Office of Educator Licensure and Effectiveness"/>
          <xsd:enumeration value="OET - Office of Education Technology"/>
          <xsd:enumeration value="OFO - Office of Finance and Operations"/>
          <xsd:enumeration value="OLS - Office of Legal Services"/>
          <xsd:enumeration value="OSEEL - Office of Special Education and Early Learning"/>
          <xsd:enumeration value="OTL - Office of Teaching and Learning"/>
        </xsd:restriction>
      </xsd:simpleType>
    </xsd:element>
    <xsd:element name="Accessibility_x0020_Audience" ma:index="3" nillable="true" ma:displayName="Accessibility Audience" ma:format="Dropdown" ma:internalName="Accessibility_x0020_Audience">
      <xsd:simpleType>
        <xsd:restriction base="dms:Choice">
          <xsd:enumeration value="Public"/>
          <xsd:enumeration value="District"/>
        </xsd:restriction>
      </xsd:simpleType>
    </xsd:element>
    <xsd:element name="Accessibility_x0020_Audit_x0020_Date" ma:index="4" nillable="true" ma:displayName="Accessibility Audit Date" ma:format="DateOnly" ma:internalName="Accessibility_x0020_Audit_x0020_Date">
      <xsd:simpleType>
        <xsd:restriction base="dms:DateTime"/>
      </xsd:simpleType>
    </xsd:element>
    <xsd:element name="Accessibility_x0020_Audit_x0020_Status" ma:index="5" nillable="true" ma:displayName="Accessibility Audit Status" ma:format="Dropdown" ma:internalName="Accessibility_x0020_Audit_x0020_Status">
      <xsd:simpleType>
        <xsd:restriction base="dms:Choice">
          <xsd:enumeration value="OK"/>
          <xsd:enumeration value="Minor"/>
          <xsd:enumeration value="Major"/>
        </xsd:restriction>
      </xsd:simpleType>
    </xsd:element>
    <xsd:element name="Accessibility_x0020_Target_x0020_Date" ma:index="6" nillable="true" ma:displayName="Accessibility Target Date" ma:format="DateOnly" ma:internalName="Accessibility_x0020_Target_x0020_Date">
      <xsd:simpleType>
        <xsd:restriction base="dms:DateTime"/>
      </xsd:simpleType>
    </xsd:element>
    <xsd:element name="Accessibility_x0020_Status" ma:index="7" nillable="true" ma:displayName="Accessibility Status" ma:format="Dropdown" ma:internalName="Accessibility_x0020_Status1" ma:readOnly="false">
      <xsd:simpleType>
        <xsd:restriction base="dms:Choice">
          <xsd:enumeration value="Remove"/>
          <xsd:enumeration value="Remediate"/>
          <xsd:enumeration value="Update"/>
          <xsd:enumeration value="Accessible"/>
          <xsd:enumeration value="Undue Burden"/>
          <xsd:enumeration value="Not KDE Owned"/>
        </xsd:restriction>
      </xsd:simpleType>
    </xsd:element>
    <xsd:element name="Application_x0020_Status" ma:index="8" nillable="true" ma:displayName="Application Status" ma:format="Dropdown" ma:internalName="Application_x0020_Status">
      <xsd:simpleType>
        <xsd:restriction base="dms:Choice">
          <xsd:enumeration value="Approved"/>
          <xsd:enumeration value="Denied"/>
        </xsd:restriction>
      </xsd:simpleType>
    </xsd:element>
    <xsd:element name="Application_x0020_Type" ma:index="9" nillable="true" ma:displayName="Application Type" ma:format="Dropdown" ma:internalName="Application_x0020_Type">
      <xsd:simpleType>
        <xsd:restriction base="dms:Choice">
          <xsd:enumeration value="Original"/>
          <xsd:enumeration value="Amendment"/>
          <xsd:enumeration value="Year 3 Budget"/>
          <xsd:enumeration value="Addendum"/>
          <xsd:enumeration value="Budget Update"/>
        </xsd:restriction>
      </xsd:simpleType>
    </xsd:element>
    <xsd:element name="Audience1" ma:index="11" nillable="true" ma:displayName="Audience" ma:list="{9f2d68f0-dc6b-4e06-b19d-b8792e70efe6}" ma:internalName="Audience1" ma:showField="Title" ma:web="3a62de7d-ba57-4f43-9dae-9623ba637be0">
      <xsd:complexType>
        <xsd:complexContent>
          <xsd:extension base="dms:MultiChoiceLookup">
            <xsd:sequence>
              <xsd:element name="Value" type="dms:Lookup" maxOccurs="unbounded" minOccurs="0" nillable="true"/>
            </xsd:sequence>
          </xsd:extension>
        </xsd:complexContent>
      </xsd:complexType>
    </xsd:element>
    <xsd:element name="Publication_x0020_Date" ma:index="12" ma:displayName="Publication Date" ma:default="[today]" ma:format="DateOnly" ma:internalName="Publication_x0020_Date" ma:readOnly="false">
      <xsd:simpleType>
        <xsd:restriction base="dms:DateTime"/>
      </xsd:simpleType>
    </xsd:element>
    <xsd:element name="Application_x0020_Date" ma:index="15" nillable="true" ma:displayName="Application Date" ma:format="DateOnly" ma:internalName="Application_x0020_Date">
      <xsd:simpleType>
        <xsd:restriction base="dms:DateTime"/>
      </xsd:simpleType>
    </xsd:element>
    <xsd:element name="_dlc_DocId" ma:index="21" nillable="true" ma:displayName="Document ID Value" ma:description="The value of the document ID assigned to this item." ma:internalName="_dlc_DocId" ma:readOnly="true">
      <xsd:simpleType>
        <xsd:restriction base="dms:Text"/>
      </xsd:simpleType>
    </xsd:element>
    <xsd:element name="_dlc_DocIdUrl" ma:index="22"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3" nillable="true" ma:displayName="Persist ID" ma:description="Keep ID on add." ma:hidden="true" ma:internalName="_dlc_DocIdPersistId" ma:readOnly="true">
      <xsd:simpleType>
        <xsd:restriction base="dms:Boolean"/>
      </xsd:simpleType>
    </xsd:element>
    <xsd:element name="SharedWithUsers" ma:index="2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ontent_x0020_Review_x0020_Status" ma:index="26" nillable="true" ma:displayName="Content Review Status" ma:description="- Verified: Periodically checked and confirmed to still be accurate and relevant.&#10;- Revise: Identified issues require updates or factual corrections.&#10;- Obsolete: No longer relevant; delete or move to internal archive." ma:format="RadioButtons" ma:internalName="Content_x0020_Review_x0020_Status">
      <xsd:simpleType>
        <xsd:restriction base="dms:Choice">
          <xsd:enumeration value="Verified"/>
          <xsd:enumeration value="Revise"/>
          <xsd:enumeration value="Obsolete"/>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4"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haredWithUsers xmlns="3a62de7d-ba57-4f43-9dae-9623ba637be0">
      <UserInfo>
        <DisplayName>Savage, Shara - Division of Assessment and Accountability Support</DisplayName>
        <AccountId>17</AccountId>
        <AccountType/>
      </UserInfo>
      <UserInfo>
        <DisplayName>Rome, Nathan -  Division of Accountability Data and Analysis</DisplayName>
        <AccountId>60</AccountId>
        <AccountType/>
      </UserInfo>
      <UserInfo>
        <DisplayName>Jones, Helen - Division of Assessment and Accountability Support</DisplayName>
        <AccountId>22</AccountId>
        <AccountType/>
      </UserInfo>
      <UserInfo>
        <DisplayName>Prater, Michael - Division of Accountability Data and Analysis</DisplayName>
        <AccountId>23</AccountId>
        <AccountType/>
      </UserInfo>
      <UserInfo>
        <DisplayName>Wickizer, John - Division of Accountability Data and Analysis</DisplayName>
        <AccountId>28</AccountId>
        <AccountType/>
      </UserInfo>
      <UserInfo>
        <DisplayName>Curd, David - Division of Accountability Data and Analysis</DisplayName>
        <AccountId>30</AccountId>
        <AccountType/>
      </UserInfo>
      <UserInfo>
        <DisplayName>Williams, Chris - Division of Assessment and Accountability Support</DisplayName>
        <AccountId>15</AccountId>
        <AccountType/>
      </UserInfo>
      <UserInfo>
        <DisplayName>Larkins, Jennifer - Office of Assessment and Accountability</DisplayName>
        <AccountId>24</AccountId>
        <AccountType/>
      </UserInfo>
      <UserInfo>
        <DisplayName>Stafford, Jennifer - KDE Division Director</DisplayName>
        <AccountId>25</AccountId>
        <AccountType/>
      </UserInfo>
      <UserInfo>
        <DisplayName>Chandler, Melissa - Division of Assessment and Accountability Support</DisplayName>
        <AccountId>13</AccountId>
        <AccountType/>
      </UserInfo>
      <UserInfo>
        <DisplayName>Riley, Ben - Division of Assessment and Accountability Support</DisplayName>
        <AccountId>9</AccountId>
        <AccountType/>
      </UserInfo>
    </SharedWithUsers>
    <Content_x0020_Review_x0020_Status xmlns="3a62de7d-ba57-4f43-9dae-9623ba637be0">Verified</Content_x0020_Review_x0020_Status>
    <Accessibility_x0020_Office xmlns="3a62de7d-ba57-4f43-9dae-9623ba637be0">OAA - Office of Assessment and Accountability</Accessibility_x0020_Office>
    <Accessibility_x0020_Audit_x0020_Status xmlns="3a62de7d-ba57-4f43-9dae-9623ba637be0" xsi:nil="true"/>
    <Accessibility_x0020_Audience xmlns="3a62de7d-ba57-4f43-9dae-9623ba637be0">Public</Accessibility_x0020_Audience>
    <Accessibility_x0020_Status xmlns="3a62de7d-ba57-4f43-9dae-9623ba637be0">Accessible</Accessibility_x0020_Status>
    <Application_x0020_Type xmlns="3a62de7d-ba57-4f43-9dae-9623ba637be0" xsi:nil="true"/>
    <Application_x0020_Date xmlns="3a62de7d-ba57-4f43-9dae-9623ba637be0" xsi:nil="true"/>
    <Accessibility_x0020_Target_x0020_Date xmlns="3a62de7d-ba57-4f43-9dae-9623ba637be0" xsi:nil="true"/>
    <Application_x0020_Status xmlns="3a62de7d-ba57-4f43-9dae-9623ba637be0" xsi:nil="true"/>
    <Accessibility_x0020_Audit_x0020_Date xmlns="3a62de7d-ba57-4f43-9dae-9623ba637be0" xsi:nil="true"/>
    <RoutingRuleDescription xmlns="http://schemas.microsoft.com/sharepoint/v3">2026 Fall Reporting-Data Review SDRR</RoutingRuleDescription>
    <PublishingExpirationDate xmlns="http://schemas.microsoft.com/sharepoint/v3" xsi:nil="true"/>
    <PublishingStartDate xmlns="http://schemas.microsoft.com/sharepoint/v3" xsi:nil="true"/>
    <Publication_x0020_Date xmlns="3a62de7d-ba57-4f43-9dae-9623ba637be0">2026-08-05T04:00:00+00:00</Publication_x0020_Date>
    <Audience1 xmlns="3a62de7d-ba57-4f43-9dae-9623ba637be0">
      <Value>2</Value>
      <Value>10</Value>
    </Audience1>
    <_dlc_DocId xmlns="3a62de7d-ba57-4f43-9dae-9623ba637be0">KYED-14-1946</_dlc_DocId>
    <_dlc_DocIdUrl xmlns="3a62de7d-ba57-4f43-9dae-9623ba637be0">
      <Url>https://www.education.ky.gov/AA/distsupp/_layouts/15/DocIdRedir.aspx?ID=KYED-14-1946</Url>
      <Description>KYED-14-1946</Description>
    </_dlc_DocIdUrl>
  </documentManagement>
</p:properties>
</file>

<file path=customXml/item3.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F11C2F8-0897-4E37-A04F-77ADE6BD5B7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3a62de7d-ba57-4f43-9dae-9623ba637be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70D4522-EDD2-4326-BD38-D65ABD3DF72F}">
  <ds:schemaRefs>
    <ds:schemaRef ds:uri="http://purl.org/dc/terms/"/>
    <ds:schemaRef ds:uri="http://schemas.microsoft.com/office/infopath/2007/PartnerControls"/>
    <ds:schemaRef ds:uri="9e447306-43c9-46fc-85e8-9d0ed75a31bf"/>
    <ds:schemaRef ds:uri="http://schemas.microsoft.com/office/2006/metadata/properties"/>
    <ds:schemaRef ds:uri="http://purl.org/dc/dcmitype/"/>
    <ds:schemaRef ds:uri="d2e0887b-4a8a-4736-99cf-56284292f442"/>
    <ds:schemaRef ds:uri="http://schemas.microsoft.com/office/2006/documentManagement/types"/>
    <ds:schemaRef ds:uri="http://purl.org/dc/elements/1.1/"/>
    <ds:schemaRef ds:uri="http://schemas.openxmlformats.org/package/2006/metadata/core-properties"/>
    <ds:schemaRef ds:uri="http://www.w3.org/XML/1998/namespace"/>
    <ds:schemaRef ds:uri="3a62de7d-ba57-4f43-9dae-9623ba637be0"/>
    <ds:schemaRef ds:uri="http://schemas.microsoft.com/sharepoint/v3"/>
  </ds:schemaRefs>
</ds:datastoreItem>
</file>

<file path=customXml/itemProps3.xml><?xml version="1.0" encoding="utf-8"?>
<ds:datastoreItem xmlns:ds="http://schemas.openxmlformats.org/officeDocument/2006/customXml" ds:itemID="{129F3461-7257-4EC7-8103-8765E2CE9444}">
  <ds:schemaRefs>
    <ds:schemaRef ds:uri="http://schemas.microsoft.com/sharepoint/events"/>
  </ds:schemaRefs>
</ds:datastoreItem>
</file>

<file path=customXml/itemProps4.xml><?xml version="1.0" encoding="utf-8"?>
<ds:datastoreItem xmlns:ds="http://schemas.openxmlformats.org/officeDocument/2006/customXml" ds:itemID="{2AE43AF4-C9DA-4948-8B48-B657A868B76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1987</Words>
  <Application>Microsoft Office PowerPoint</Application>
  <PresentationFormat>Widescreen</PresentationFormat>
  <Paragraphs>249</Paragraphs>
  <Slides>47</Slides>
  <Notes>25</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47</vt:i4>
      </vt:variant>
    </vt:vector>
  </HeadingPairs>
  <TitlesOfParts>
    <vt:vector size="54" baseType="lpstr">
      <vt:lpstr>Arial</vt:lpstr>
      <vt:lpstr>Calibri</vt:lpstr>
      <vt:lpstr>Franklin Gothic Book</vt:lpstr>
      <vt:lpstr>Franklin Gothic Medium</vt:lpstr>
      <vt:lpstr>Wingdings</vt:lpstr>
      <vt:lpstr>Office Theme</vt:lpstr>
      <vt:lpstr>1_Office Theme</vt:lpstr>
      <vt:lpstr>2026 Fall Reporting</vt:lpstr>
      <vt:lpstr>Fall Reporting Module Trainings</vt:lpstr>
      <vt:lpstr>Agenda</vt:lpstr>
      <vt:lpstr>SDRR Year at a Glance</vt:lpstr>
      <vt:lpstr>Importance for Fall Data Review Process</vt:lpstr>
      <vt:lpstr>Need for Fall Data Review QC Process</vt:lpstr>
      <vt:lpstr>Tentative Timeline for Reporting</vt:lpstr>
      <vt:lpstr>Tentative 2026 Data Reporting Timeline</vt:lpstr>
      <vt:lpstr>Understanding the Data Review Process</vt:lpstr>
      <vt:lpstr>Understanding the Process </vt:lpstr>
      <vt:lpstr>Data Review Priorities</vt:lpstr>
      <vt:lpstr>Data Review Priorities Steps </vt:lpstr>
      <vt:lpstr>Data Review  Applications</vt:lpstr>
      <vt:lpstr>Data Available in SDRR</vt:lpstr>
      <vt:lpstr>SDRR Steps and Features</vt:lpstr>
      <vt:lpstr>Suggested Steps</vt:lpstr>
      <vt:lpstr>Examples – KSA and AKSA Spreadsheet</vt:lpstr>
      <vt:lpstr>Login Page</vt:lpstr>
      <vt:lpstr>Student Data Detail or SDRR Applications After Login Page</vt:lpstr>
      <vt:lpstr>Welcome/Home</vt:lpstr>
      <vt:lpstr>Home Page</vt:lpstr>
      <vt:lpstr>SDRR Tasks Checklist</vt:lpstr>
      <vt:lpstr>Quick Links</vt:lpstr>
      <vt:lpstr>Tickets</vt:lpstr>
      <vt:lpstr>Data Review Student Listing</vt:lpstr>
      <vt:lpstr>Changes to Demographics in SDRR</vt:lpstr>
      <vt:lpstr>Medical Nonparticipation: What You Need to Know</vt:lpstr>
      <vt:lpstr>New Medical Nonparticipation Form </vt:lpstr>
      <vt:lpstr>Uploading Medical Nonparticipation in SDRR</vt:lpstr>
      <vt:lpstr>Nonparticipation of Roster Cleanup in SDRR</vt:lpstr>
      <vt:lpstr>Nonparticipations by Test Type</vt:lpstr>
      <vt:lpstr>Update or View Ticket </vt:lpstr>
      <vt:lpstr>Update or View Ticket from the Student Listing</vt:lpstr>
      <vt:lpstr>Update or View Ticket From the Ticket Listing</vt:lpstr>
      <vt:lpstr>Medical Nonparticipation Update</vt:lpstr>
      <vt:lpstr>Ticket Listing</vt:lpstr>
      <vt:lpstr>Edit a Ticket</vt:lpstr>
      <vt:lpstr>Edit Ticket From the Ticket Listing</vt:lpstr>
      <vt:lpstr>SDRR Resources for Data Review </vt:lpstr>
      <vt:lpstr>Resources for Data Review: (Online Help Button)</vt:lpstr>
      <vt:lpstr>Resources to Assist with Data Review</vt:lpstr>
      <vt:lpstr>Resources Continued: Step by Step Instructions</vt:lpstr>
      <vt:lpstr>Step by Step Instructions Example: Change 100–Day Entity</vt:lpstr>
      <vt:lpstr>SDRR Data Review Office Hour</vt:lpstr>
      <vt:lpstr>Contact Information for Questions</vt:lpstr>
      <vt:lpstr>Thanks for Watching</vt:lpstr>
      <vt:lpstr>Closing Slide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2026 Fall Reporting-Data Review</dc:title>
  <dc:creator>Williams, Chris - Division of Assessment and Accountability Support</dc:creator>
  <cp:keywords>Fall Reporting, SDRR, Data Review</cp:keywords>
  <cp:lastModifiedBy>Avery, Devon - Division of Assessment and Accountability Support</cp:lastModifiedBy>
  <cp:revision>56</cp:revision>
  <dcterms:created xsi:type="dcterms:W3CDTF">2022-07-28T19:06:37Z</dcterms:created>
  <dcterms:modified xsi:type="dcterms:W3CDTF">2026-08-05T18:29:42Z</dcterms:modified>
  <cp:category>For questions please email dacinfo@education.ky.gov</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0x0101001BEB557DBE01834EAB47A683706DCD5B008DF4EFBC6697154B9CE5CD9A6A2577BF</vt:lpwstr>
  </property>
  <property fmtid="{D5CDD505-2E9C-101B-9397-08002B2CF9AE}" pid="3" name="_dlc_DocIdItemGuid">
    <vt:lpwstr>48096b21-102d-4102-89fa-f7f41fa628a4</vt:lpwstr>
  </property>
  <property fmtid="{D5CDD505-2E9C-101B-9397-08002B2CF9AE}" pid="4" name="MSIP_Label_eb544694-0027-44fa-bee4-2648c0363f9d_Enabled">
    <vt:lpwstr>true</vt:lpwstr>
  </property>
  <property fmtid="{D5CDD505-2E9C-101B-9397-08002B2CF9AE}" pid="5" name="MSIP_Label_eb544694-0027-44fa-bee4-2648c0363f9d_SetDate">
    <vt:lpwstr>2024-06-24T18:22:08Z</vt:lpwstr>
  </property>
  <property fmtid="{D5CDD505-2E9C-101B-9397-08002B2CF9AE}" pid="6" name="MSIP_Label_eb544694-0027-44fa-bee4-2648c0363f9d_Method">
    <vt:lpwstr>Standard</vt:lpwstr>
  </property>
  <property fmtid="{D5CDD505-2E9C-101B-9397-08002B2CF9AE}" pid="7" name="MSIP_Label_eb544694-0027-44fa-bee4-2648c0363f9d_Name">
    <vt:lpwstr>defa4170-0d19-0005-0004-bc88714345d2</vt:lpwstr>
  </property>
  <property fmtid="{D5CDD505-2E9C-101B-9397-08002B2CF9AE}" pid="8" name="MSIP_Label_eb544694-0027-44fa-bee4-2648c0363f9d_SiteId">
    <vt:lpwstr>9360c11f-90e6-4706-ad00-25fcdc9e2ed1</vt:lpwstr>
  </property>
  <property fmtid="{D5CDD505-2E9C-101B-9397-08002B2CF9AE}" pid="9" name="MSIP_Label_eb544694-0027-44fa-bee4-2648c0363f9d_ActionId">
    <vt:lpwstr>73c07c63-9ec7-442d-a2a1-45f70d603b46</vt:lpwstr>
  </property>
  <property fmtid="{D5CDD505-2E9C-101B-9397-08002B2CF9AE}" pid="10" name="MSIP_Label_eb544694-0027-44fa-bee4-2648c0363f9d_ContentBits">
    <vt:lpwstr>0</vt:lpwstr>
  </property>
  <property fmtid="{D5CDD505-2E9C-101B-9397-08002B2CF9AE}" pid="11" name="MediaServiceImageTags">
    <vt:lpwstr/>
  </property>
  <property fmtid="{D5CDD505-2E9C-101B-9397-08002B2CF9AE}" pid="12" name="MSIP_Label_eb544694-0027-44fa-bee4-2648c0363f9d_Tag">
    <vt:lpwstr>10, 3, 0, 1</vt:lpwstr>
  </property>
</Properties>
</file>