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sldIdLst>
    <p:sldId id="256" r:id="rId5"/>
    <p:sldId id="636" r:id="rId6"/>
    <p:sldId id="257" r:id="rId7"/>
    <p:sldId id="916" r:id="rId8"/>
    <p:sldId id="917" r:id="rId9"/>
    <p:sldId id="294" r:id="rId10"/>
    <p:sldId id="923" r:id="rId11"/>
    <p:sldId id="924" r:id="rId12"/>
    <p:sldId id="918" r:id="rId13"/>
    <p:sldId id="293" r:id="rId14"/>
    <p:sldId id="922" r:id="rId15"/>
    <p:sldId id="260" r:id="rId16"/>
    <p:sldId id="295" r:id="rId17"/>
    <p:sldId id="262" r:id="rId18"/>
    <p:sldId id="920" r:id="rId19"/>
    <p:sldId id="263" r:id="rId20"/>
    <p:sldId id="315" r:id="rId21"/>
    <p:sldId id="281" r:id="rId22"/>
    <p:sldId id="290" r:id="rId23"/>
    <p:sldId id="267" r:id="rId24"/>
    <p:sldId id="268" r:id="rId25"/>
    <p:sldId id="269" r:id="rId26"/>
    <p:sldId id="270" r:id="rId27"/>
    <p:sldId id="271" r:id="rId28"/>
    <p:sldId id="303" r:id="rId29"/>
    <p:sldId id="291" r:id="rId30"/>
    <p:sldId id="296" r:id="rId31"/>
    <p:sldId id="311" r:id="rId32"/>
    <p:sldId id="289" r:id="rId33"/>
    <p:sldId id="921" r:id="rId34"/>
    <p:sldId id="283" r:id="rId35"/>
    <p:sldId id="306" r:id="rId36"/>
    <p:sldId id="307" r:id="rId37"/>
    <p:sldId id="310" r:id="rId38"/>
    <p:sldId id="313" r:id="rId39"/>
    <p:sldId id="277" r:id="rId40"/>
    <p:sldId id="299"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CW"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5C4B5D1D-765F-BFE7-56D5-0BCCDCB3DB6B}" name="Prater, Michael - Division of Accountability Data and Analysis" initials="PA" userId="S::michael.prater@education.ky.gov::d1706e83-bbbf-420a-9299-477f144fa9a1" providerId="AD"/>
  <p188:author id="{0C431B50-E267-7ED8-372B-1A1B808F8997}" name="Jones, Helen - Division of Assessment and Accountability Support" initials="HJ"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06503FA0-CBF4-1A7A-9030-A490AA4AEDD1}" name="Rome, Nathan -  Division of Accountability Data and Analysis" initials="RA" userId="S::nathan.rome2@education.ky.gov::b782872e-1e93-463d-b799-660fe6177205"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Office of Assessment and Accountability" initials="LA"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009EDE"/>
    <a:srgbClr val="60A500"/>
    <a:srgbClr val="989800"/>
    <a:srgbClr val="C88800"/>
    <a:srgbClr val="004F88"/>
    <a:srgbClr val="4B4B4B"/>
    <a:srgbClr val="A20000"/>
    <a:srgbClr val="00AA48"/>
    <a:srgbClr val="E3D9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7525B-9803-4059-AEBB-682E611C8F9C}" v="30" dt="2025-08-08T14:10:10.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52E98-C04E-4776-8BC1-6C8976347234}" type="doc">
      <dgm:prSet loTypeId="urn:microsoft.com/office/officeart/2005/8/layout/process1" loCatId="process" qsTypeId="urn:microsoft.com/office/officeart/2005/8/quickstyle/simple1" qsCatId="simple" csTypeId="urn:microsoft.com/office/officeart/2005/8/colors/colorful1" csCatId="colorful" phldr="1"/>
      <dgm:spPr/>
    </dgm:pt>
    <dgm:pt modelId="{E709167D-3A25-431F-84F3-10100FF1C1BE}">
      <dgm:prSet phldrT="[Text]" custT="1"/>
      <dgm:spPr/>
      <dgm:t>
        <a:bodyPr/>
        <a:lstStyle/>
        <a:p>
          <a:pPr rtl="0">
            <a:lnSpc>
              <a:spcPct val="90000"/>
            </a:lnSpc>
          </a:pPr>
          <a:r>
            <a:rPr lang="en-US" sz="1400">
              <a:solidFill>
                <a:schemeClr val="tx1"/>
              </a:solidFill>
              <a:latin typeface="Franklin Gothic Book"/>
            </a:rPr>
            <a:t>Data Review                         Aug. 13-21 (Tentative)</a:t>
          </a:r>
          <a:endParaRPr lang="en-US" sz="1400">
            <a:solidFill>
              <a:schemeClr val="tx1"/>
            </a:solidFill>
          </a:endParaRPr>
        </a:p>
        <a:p>
          <a:pPr rtl="0">
            <a:lnSpc>
              <a:spcPct val="90000"/>
            </a:lnSpc>
          </a:pPr>
          <a:r>
            <a:rPr lang="en-US" sz="1400">
              <a:solidFill>
                <a:schemeClr val="tx1"/>
              </a:solidFill>
              <a:latin typeface="Franklin Gothic Book"/>
            </a:rPr>
            <a:t>Closes on Aug. 21 at 5 p.m. ET for (New Tickets) in SDRR</a:t>
          </a:r>
          <a:br>
            <a:rPr lang="en-US" sz="1400">
              <a:solidFill>
                <a:schemeClr val="tx1"/>
              </a:solidFill>
              <a:latin typeface="Franklin Gothic Book"/>
            </a:rPr>
          </a:br>
          <a:r>
            <a:rPr lang="en-US" sz="1400">
              <a:solidFill>
                <a:schemeClr val="tx1"/>
              </a:solidFill>
              <a:latin typeface="Franklin Gothic Book"/>
            </a:rPr>
            <a:t>Demographics, Accountability and Nonparticipation for Individual Students will be the focus</a:t>
          </a:r>
          <a:endParaRPr lang="en-US" sz="1400">
            <a:solidFill>
              <a:schemeClr val="tx1"/>
            </a:solidFill>
            <a:latin typeface="Franklin Gothic Medium" panose="020B0603020102020204"/>
          </a:endParaRPr>
        </a:p>
      </dgm:t>
    </dgm:pt>
    <dgm:pt modelId="{65824DF7-03BA-4E36-A60D-23B829B83759}" type="parTrans" cxnId="{9507F646-BCBB-4519-A088-FE4135498AEC}">
      <dgm:prSet/>
      <dgm:spPr/>
      <dgm:t>
        <a:bodyPr/>
        <a:lstStyle/>
        <a:p>
          <a:endParaRPr lang="en-US"/>
        </a:p>
      </dgm:t>
    </dgm:pt>
    <dgm:pt modelId="{8EBCA869-6B2E-45EF-9643-C52E81F4EB2A}" type="sibTrans" cxnId="{9507F646-BCBB-4519-A088-FE4135498AEC}">
      <dgm:prSet/>
      <dgm:spPr/>
      <dgm:t>
        <a:bodyPr/>
        <a:lstStyle/>
        <a:p>
          <a:endParaRPr lang="en-US"/>
        </a:p>
      </dgm:t>
    </dgm:pt>
    <dgm:pt modelId="{B6CE4403-2DED-4B7F-B5F6-169E27952718}">
      <dgm:prSet custT="1"/>
      <dgm:spPr/>
      <dgm:t>
        <a:bodyPr/>
        <a:lstStyle/>
        <a:p>
          <a:r>
            <a:rPr lang="en-US" sz="1400">
              <a:solidFill>
                <a:schemeClr val="tx1"/>
              </a:solidFill>
              <a:latin typeface="Franklin Gothic Book"/>
            </a:rPr>
            <a:t>District/Media Release</a:t>
          </a:r>
        </a:p>
        <a:p>
          <a:pPr rtl="0"/>
          <a:r>
            <a:rPr lang="en-US" sz="1400">
              <a:solidFill>
                <a:schemeClr val="tx1"/>
              </a:solidFill>
              <a:latin typeface="Franklin Gothic Book"/>
            </a:rPr>
            <a:t> Mid-Late Nov. (Tentative)</a:t>
          </a:r>
        </a:p>
        <a:p>
          <a:r>
            <a:rPr lang="en-US" sz="1400">
              <a:solidFill>
                <a:schemeClr val="tx1"/>
              </a:solidFill>
              <a:latin typeface="Franklin Gothic Book"/>
            </a:rPr>
            <a:t>Data is Embargoed until Public Release</a:t>
          </a:r>
        </a:p>
        <a:p>
          <a:endParaRPr lang="en-US" sz="1700">
            <a:latin typeface="Franklin Gothic Book"/>
          </a:endParaRPr>
        </a:p>
      </dgm:t>
    </dgm:pt>
    <dgm:pt modelId="{7562944C-E6A6-4494-B0A8-3FCFCE684532}" type="parTrans" cxnId="{BA5636E1-5E95-44DC-9701-B7682D0B17E0}">
      <dgm:prSet/>
      <dgm:spPr/>
      <dgm:t>
        <a:bodyPr/>
        <a:lstStyle/>
        <a:p>
          <a:endParaRPr lang="en-US"/>
        </a:p>
      </dgm:t>
    </dgm:pt>
    <dgm:pt modelId="{A38C7AD8-A454-4FAE-9895-F81D370473F4}" type="sibTrans" cxnId="{BA5636E1-5E95-44DC-9701-B7682D0B17E0}">
      <dgm:prSet/>
      <dgm:spPr/>
      <dgm:t>
        <a:bodyPr/>
        <a:lstStyle/>
        <a:p>
          <a:endParaRPr lang="en-US"/>
        </a:p>
      </dgm:t>
    </dgm:pt>
    <dgm:pt modelId="{CA29BB8C-C157-4541-8AFD-EFAF7DFD17B2}">
      <dgm:prSet custT="1"/>
      <dgm:spPr>
        <a:solidFill>
          <a:srgbClr val="0070C0"/>
        </a:solidFill>
      </dgm:spPr>
      <dgm:t>
        <a:bodyPr/>
        <a:lstStyle/>
        <a:p>
          <a:pPr rtl="0"/>
          <a:r>
            <a:rPr lang="en-US" sz="1400">
              <a:latin typeface="Franklin Gothic Book"/>
            </a:rPr>
            <a:t>Public Release </a:t>
          </a:r>
        </a:p>
        <a:p>
          <a:pPr rtl="0"/>
          <a:r>
            <a:rPr lang="en-US" sz="1400">
              <a:latin typeface="Franklin Gothic Book"/>
            </a:rPr>
            <a:t>Mid-Late Nov. (Tentative)</a:t>
          </a:r>
        </a:p>
        <a:p>
          <a:pPr rtl="0"/>
          <a:r>
            <a:rPr lang="en-US" sz="1400">
              <a:latin typeface="Franklin Gothic Book"/>
            </a:rPr>
            <a:t>Data is Released to districts and school</a:t>
          </a:r>
        </a:p>
      </dgm:t>
    </dgm:pt>
    <dgm:pt modelId="{9BB39938-5648-4798-A5CD-9B3641C46BB0}" type="parTrans" cxnId="{85116580-C7B0-4E59-8B51-605E0AFF2658}">
      <dgm:prSet/>
      <dgm:spPr/>
      <dgm:t>
        <a:bodyPr/>
        <a:lstStyle/>
        <a:p>
          <a:endParaRPr lang="en-US"/>
        </a:p>
      </dgm:t>
    </dgm:pt>
    <dgm:pt modelId="{314DD56E-38F8-48C8-BFFE-A4AD550E5B9D}" type="sibTrans" cxnId="{85116580-C7B0-4E59-8B51-605E0AFF2658}">
      <dgm:prSet/>
      <dgm:spPr/>
      <dgm:t>
        <a:bodyPr/>
        <a:lstStyle/>
        <a:p>
          <a:endParaRPr lang="en-US"/>
        </a:p>
      </dgm:t>
    </dgm:pt>
    <dgm:pt modelId="{6AB03BDA-6F47-40BF-8E38-81F18509996A}">
      <dgm:prSet phldr="0"/>
      <dgm:spPr>
        <a:effectLst/>
      </dgm:spPr>
      <dgm:t>
        <a:bodyPr/>
        <a:lstStyle/>
        <a:p>
          <a:pPr rtl="0">
            <a:lnSpc>
              <a:spcPct val="90000"/>
            </a:lnSpc>
          </a:pPr>
          <a:endParaRPr lang="en-US" sz="2000">
            <a:latin typeface="Franklin Gothic Book"/>
          </a:endParaRPr>
        </a:p>
        <a:p>
          <a:pPr>
            <a:lnSpc>
              <a:spcPct val="90000"/>
            </a:lnSpc>
          </a:pPr>
          <a:r>
            <a:rPr lang="en-US" sz="2000">
              <a:solidFill>
                <a:schemeClr val="tx1"/>
              </a:solidFill>
              <a:latin typeface="Franklin Gothic Book"/>
            </a:rPr>
            <a:t>Quality Control (QC) Review Oct. 23 (Tentative)</a:t>
          </a:r>
        </a:p>
        <a:p>
          <a:pPr rtl="0">
            <a:lnSpc>
              <a:spcPct val="100000"/>
            </a:lnSpc>
          </a:pPr>
          <a:r>
            <a:rPr lang="en-US" sz="2000">
              <a:solidFill>
                <a:schemeClr val="tx1"/>
              </a:solidFill>
              <a:latin typeface="Franklin Gothic Book"/>
            </a:rPr>
            <a:t>Spreadsheets –KDE  applications login and </a:t>
          </a:r>
        </a:p>
        <a:p>
          <a:pPr>
            <a:lnSpc>
              <a:spcPct val="100000"/>
            </a:lnSpc>
          </a:pPr>
          <a:r>
            <a:rPr lang="en-US" sz="2000">
              <a:solidFill>
                <a:schemeClr val="tx1"/>
              </a:solidFill>
              <a:latin typeface="Franklin Gothic Book"/>
            </a:rPr>
            <a:t>Google form</a:t>
          </a:r>
        </a:p>
        <a:p>
          <a:pPr>
            <a:lnSpc>
              <a:spcPct val="100000"/>
            </a:lnSpc>
          </a:pPr>
          <a:r>
            <a:rPr lang="en-US" sz="2000">
              <a:solidFill>
                <a:schemeClr val="tx1"/>
              </a:solidFill>
              <a:latin typeface="Franklin Gothic Book"/>
            </a:rPr>
            <a:t>Systemic issues</a:t>
          </a:r>
        </a:p>
        <a:p>
          <a:endParaRPr lang="en-US"/>
        </a:p>
      </dgm:t>
    </dgm:pt>
    <dgm:pt modelId="{CBC2AA24-EAB8-424A-9E6C-E21C9C76F994}" type="parTrans" cxnId="{BFBD5372-CA1C-48AB-B5BD-E95E504FFCB7}">
      <dgm:prSet/>
      <dgm:spPr/>
      <dgm:t>
        <a:bodyPr/>
        <a:lstStyle/>
        <a:p>
          <a:endParaRPr lang="en-US"/>
        </a:p>
      </dgm:t>
    </dgm:pt>
    <dgm:pt modelId="{336EE1DF-92A6-4843-B5F4-76EBD9D21CCE}" type="sibTrans" cxnId="{BFBD5372-CA1C-48AB-B5BD-E95E504FFCB7}">
      <dgm:prSet/>
      <dgm:spPr/>
      <dgm:t>
        <a:bodyPr/>
        <a:lstStyle/>
        <a:p>
          <a:endParaRPr lang="en-US"/>
        </a:p>
      </dgm:t>
    </dgm:pt>
    <dgm:pt modelId="{CB812B72-D8AC-49E7-96C7-596186F31B66}" type="pres">
      <dgm:prSet presAssocID="{CA052E98-C04E-4776-8BC1-6C8976347234}" presName="Name0" presStyleCnt="0">
        <dgm:presLayoutVars>
          <dgm:dir/>
          <dgm:resizeHandles val="exact"/>
        </dgm:presLayoutVars>
      </dgm:prSet>
      <dgm:spPr/>
    </dgm:pt>
    <dgm:pt modelId="{D752431E-B5D6-40DE-A5D8-62027C4A9DEE}" type="pres">
      <dgm:prSet presAssocID="{E709167D-3A25-431F-84F3-10100FF1C1BE}" presName="node" presStyleLbl="node1" presStyleIdx="0" presStyleCnt="4">
        <dgm:presLayoutVars>
          <dgm:bulletEnabled val="1"/>
        </dgm:presLayoutVars>
      </dgm:prSet>
      <dgm:spPr/>
    </dgm:pt>
    <dgm:pt modelId="{6D35999E-FCF4-45BA-9604-475F1252E347}" type="pres">
      <dgm:prSet presAssocID="{8EBCA869-6B2E-45EF-9643-C52E81F4EB2A}" presName="sibTrans" presStyleLbl="sibTrans2D1" presStyleIdx="0" presStyleCnt="3"/>
      <dgm:spPr/>
    </dgm:pt>
    <dgm:pt modelId="{A339DF64-BA13-4D6A-8573-AAB04C6F9EF9}" type="pres">
      <dgm:prSet presAssocID="{8EBCA869-6B2E-45EF-9643-C52E81F4EB2A}" presName="connectorText" presStyleLbl="sibTrans2D1" presStyleIdx="0" presStyleCnt="3"/>
      <dgm:spPr/>
    </dgm:pt>
    <dgm:pt modelId="{B77DC79C-7391-4CF8-86D5-A7B4BDFDD55D}" type="pres">
      <dgm:prSet presAssocID="{6AB03BDA-6F47-40BF-8E38-81F18509996A}" presName="node" presStyleLbl="node1" presStyleIdx="1" presStyleCnt="4">
        <dgm:presLayoutVars>
          <dgm:bulletEnabled val="1"/>
        </dgm:presLayoutVars>
      </dgm:prSet>
      <dgm:spPr/>
    </dgm:pt>
    <dgm:pt modelId="{63155293-9D71-4E98-8302-31B7445C710D}" type="pres">
      <dgm:prSet presAssocID="{336EE1DF-92A6-4843-B5F4-76EBD9D21CCE}" presName="sibTrans" presStyleLbl="sibTrans2D1" presStyleIdx="1" presStyleCnt="3"/>
      <dgm:spPr/>
    </dgm:pt>
    <dgm:pt modelId="{54E94319-0773-435E-A271-6E6FD5C70E01}" type="pres">
      <dgm:prSet presAssocID="{336EE1DF-92A6-4843-B5F4-76EBD9D21CCE}" presName="connectorText" presStyleLbl="sibTrans2D1" presStyleIdx="1" presStyleCnt="3"/>
      <dgm:spPr/>
    </dgm:pt>
    <dgm:pt modelId="{B879641C-FBC1-4EEB-8CB3-DDCA41CD16D6}" type="pres">
      <dgm:prSet presAssocID="{B6CE4403-2DED-4B7F-B5F6-169E27952718}" presName="node" presStyleLbl="node1" presStyleIdx="2" presStyleCnt="4">
        <dgm:presLayoutVars>
          <dgm:bulletEnabled val="1"/>
        </dgm:presLayoutVars>
      </dgm:prSet>
      <dgm:spPr/>
    </dgm:pt>
    <dgm:pt modelId="{D2102098-D0ED-4EA2-93C8-98AFCC617B95}" type="pres">
      <dgm:prSet presAssocID="{A38C7AD8-A454-4FAE-9895-F81D370473F4}" presName="sibTrans" presStyleLbl="sibTrans2D1" presStyleIdx="2" presStyleCnt="3"/>
      <dgm:spPr/>
    </dgm:pt>
    <dgm:pt modelId="{E88D1A84-46F3-4910-B704-C35BA40BD0BD}" type="pres">
      <dgm:prSet presAssocID="{A38C7AD8-A454-4FAE-9895-F81D370473F4}" presName="connectorText" presStyleLbl="sibTrans2D1" presStyleIdx="2" presStyleCnt="3"/>
      <dgm:spPr/>
    </dgm:pt>
    <dgm:pt modelId="{0310BC17-6243-4528-8949-F4CDAF796C60}" type="pres">
      <dgm:prSet presAssocID="{CA29BB8C-C157-4541-8AFD-EFAF7DFD17B2}" presName="node" presStyleLbl="node1" presStyleIdx="3" presStyleCnt="4">
        <dgm:presLayoutVars>
          <dgm:bulletEnabled val="1"/>
        </dgm:presLayoutVars>
      </dgm:prSet>
      <dgm:spPr/>
    </dgm:pt>
  </dgm:ptLst>
  <dgm:cxnLst>
    <dgm:cxn modelId="{CC130F15-5170-461E-94F3-6B531EE7317A}" type="presOf" srcId="{A38C7AD8-A454-4FAE-9895-F81D370473F4}" destId="{E88D1A84-46F3-4910-B704-C35BA40BD0BD}" srcOrd="1" destOrd="0" presId="urn:microsoft.com/office/officeart/2005/8/layout/process1"/>
    <dgm:cxn modelId="{97E5862B-085F-4A15-AC9E-149D9B38C26D}" type="presOf" srcId="{8EBCA869-6B2E-45EF-9643-C52E81F4EB2A}" destId="{A339DF64-BA13-4D6A-8573-AAB04C6F9EF9}" srcOrd="1" destOrd="0" presId="urn:microsoft.com/office/officeart/2005/8/layout/process1"/>
    <dgm:cxn modelId="{9507F646-BCBB-4519-A088-FE4135498AEC}" srcId="{CA052E98-C04E-4776-8BC1-6C8976347234}" destId="{E709167D-3A25-431F-84F3-10100FF1C1BE}" srcOrd="0" destOrd="0" parTransId="{65824DF7-03BA-4E36-A60D-23B829B83759}" sibTransId="{8EBCA869-6B2E-45EF-9643-C52E81F4EB2A}"/>
    <dgm:cxn modelId="{A3102E4C-24DC-49F6-A2A7-C8EC103A530F}" type="presOf" srcId="{6AB03BDA-6F47-40BF-8E38-81F18509996A}" destId="{B77DC79C-7391-4CF8-86D5-A7B4BDFDD55D}" srcOrd="0" destOrd="0" presId="urn:microsoft.com/office/officeart/2005/8/layout/process1"/>
    <dgm:cxn modelId="{F929504F-6AD2-42D8-983D-A48666790DC1}" type="presOf" srcId="{8EBCA869-6B2E-45EF-9643-C52E81F4EB2A}" destId="{6D35999E-FCF4-45BA-9604-475F1252E347}" srcOrd="0" destOrd="0" presId="urn:microsoft.com/office/officeart/2005/8/layout/process1"/>
    <dgm:cxn modelId="{BFBD5372-CA1C-48AB-B5BD-E95E504FFCB7}" srcId="{CA052E98-C04E-4776-8BC1-6C8976347234}" destId="{6AB03BDA-6F47-40BF-8E38-81F18509996A}" srcOrd="1" destOrd="0" parTransId="{CBC2AA24-EAB8-424A-9E6C-E21C9C76F994}" sibTransId="{336EE1DF-92A6-4843-B5F4-76EBD9D21CCE}"/>
    <dgm:cxn modelId="{4BF91D57-AEB7-4D77-82F3-B0909F893394}" type="presOf" srcId="{E709167D-3A25-431F-84F3-10100FF1C1BE}" destId="{D752431E-B5D6-40DE-A5D8-62027C4A9DEE}" srcOrd="0" destOrd="0" presId="urn:microsoft.com/office/officeart/2005/8/layout/process1"/>
    <dgm:cxn modelId="{E2CB027C-37DE-4A2A-A038-999E9430F333}" type="presOf" srcId="{B6CE4403-2DED-4B7F-B5F6-169E27952718}" destId="{B879641C-FBC1-4EEB-8CB3-DDCA41CD16D6}" srcOrd="0" destOrd="0" presId="urn:microsoft.com/office/officeart/2005/8/layout/process1"/>
    <dgm:cxn modelId="{0E315D7F-B75C-4FFF-ADA3-29ADA927F62F}" type="presOf" srcId="{CA29BB8C-C157-4541-8AFD-EFAF7DFD17B2}" destId="{0310BC17-6243-4528-8949-F4CDAF796C60}" srcOrd="0" destOrd="0" presId="urn:microsoft.com/office/officeart/2005/8/layout/process1"/>
    <dgm:cxn modelId="{85116580-C7B0-4E59-8B51-605E0AFF2658}" srcId="{CA052E98-C04E-4776-8BC1-6C8976347234}" destId="{CA29BB8C-C157-4541-8AFD-EFAF7DFD17B2}" srcOrd="3" destOrd="0" parTransId="{9BB39938-5648-4798-A5CD-9B3641C46BB0}" sibTransId="{314DD56E-38F8-48C8-BFFE-A4AD550E5B9D}"/>
    <dgm:cxn modelId="{55458395-1DFD-4B0C-A963-609ECDD0D556}" type="presOf" srcId="{CA052E98-C04E-4776-8BC1-6C8976347234}" destId="{CB812B72-D8AC-49E7-96C7-596186F31B66}" srcOrd="0" destOrd="0" presId="urn:microsoft.com/office/officeart/2005/8/layout/process1"/>
    <dgm:cxn modelId="{C6FD7099-4B53-4981-91F3-B38F59BDF841}" type="presOf" srcId="{A38C7AD8-A454-4FAE-9895-F81D370473F4}" destId="{D2102098-D0ED-4EA2-93C8-98AFCC617B95}" srcOrd="0" destOrd="0" presId="urn:microsoft.com/office/officeart/2005/8/layout/process1"/>
    <dgm:cxn modelId="{279D0A9D-9D7F-4743-A79E-A7210BA9685A}" type="presOf" srcId="{336EE1DF-92A6-4843-B5F4-76EBD9D21CCE}" destId="{54E94319-0773-435E-A271-6E6FD5C70E01}" srcOrd="1" destOrd="0" presId="urn:microsoft.com/office/officeart/2005/8/layout/process1"/>
    <dgm:cxn modelId="{100483AA-DA3F-4182-A336-A1153D75FB53}" type="presOf" srcId="{336EE1DF-92A6-4843-B5F4-76EBD9D21CCE}" destId="{63155293-9D71-4E98-8302-31B7445C710D}" srcOrd="0" destOrd="0" presId="urn:microsoft.com/office/officeart/2005/8/layout/process1"/>
    <dgm:cxn modelId="{BA5636E1-5E95-44DC-9701-B7682D0B17E0}" srcId="{CA052E98-C04E-4776-8BC1-6C8976347234}" destId="{B6CE4403-2DED-4B7F-B5F6-169E27952718}" srcOrd="2" destOrd="0" parTransId="{7562944C-E6A6-4494-B0A8-3FCFCE684532}" sibTransId="{A38C7AD8-A454-4FAE-9895-F81D370473F4}"/>
    <dgm:cxn modelId="{FDDE9FFC-1853-4560-BE5A-8E75FFF04F16}" type="presParOf" srcId="{CB812B72-D8AC-49E7-96C7-596186F31B66}" destId="{D752431E-B5D6-40DE-A5D8-62027C4A9DEE}" srcOrd="0" destOrd="0" presId="urn:microsoft.com/office/officeart/2005/8/layout/process1"/>
    <dgm:cxn modelId="{26C8EA4A-2259-4480-80B4-3BC298998740}" type="presParOf" srcId="{CB812B72-D8AC-49E7-96C7-596186F31B66}" destId="{6D35999E-FCF4-45BA-9604-475F1252E347}" srcOrd="1" destOrd="0" presId="urn:microsoft.com/office/officeart/2005/8/layout/process1"/>
    <dgm:cxn modelId="{1DCD0508-0728-4539-A71A-F8BFE9619EA7}" type="presParOf" srcId="{6D35999E-FCF4-45BA-9604-475F1252E347}" destId="{A339DF64-BA13-4D6A-8573-AAB04C6F9EF9}" srcOrd="0" destOrd="0" presId="urn:microsoft.com/office/officeart/2005/8/layout/process1"/>
    <dgm:cxn modelId="{27FFF0B2-E074-4AC1-A064-7C9695E1AABC}" type="presParOf" srcId="{CB812B72-D8AC-49E7-96C7-596186F31B66}" destId="{B77DC79C-7391-4CF8-86D5-A7B4BDFDD55D}" srcOrd="2" destOrd="0" presId="urn:microsoft.com/office/officeart/2005/8/layout/process1"/>
    <dgm:cxn modelId="{4BF7DD63-3313-4325-ABA2-2EFB4AC76093}" type="presParOf" srcId="{CB812B72-D8AC-49E7-96C7-596186F31B66}" destId="{63155293-9D71-4E98-8302-31B7445C710D}" srcOrd="3" destOrd="0" presId="urn:microsoft.com/office/officeart/2005/8/layout/process1"/>
    <dgm:cxn modelId="{4EC01179-0B79-4725-95AE-302ECE9C4296}" type="presParOf" srcId="{63155293-9D71-4E98-8302-31B7445C710D}" destId="{54E94319-0773-435E-A271-6E6FD5C70E01}" srcOrd="0" destOrd="0" presId="urn:microsoft.com/office/officeart/2005/8/layout/process1"/>
    <dgm:cxn modelId="{D5E55C39-05E7-4BA1-8AB7-CB794DD57E05}" type="presParOf" srcId="{CB812B72-D8AC-49E7-96C7-596186F31B66}" destId="{B879641C-FBC1-4EEB-8CB3-DDCA41CD16D6}" srcOrd="4" destOrd="0" presId="urn:microsoft.com/office/officeart/2005/8/layout/process1"/>
    <dgm:cxn modelId="{1B974075-6E95-4BBC-8B71-395E25B5C09D}" type="presParOf" srcId="{CB812B72-D8AC-49E7-96C7-596186F31B66}" destId="{D2102098-D0ED-4EA2-93C8-98AFCC617B95}" srcOrd="5" destOrd="0" presId="urn:microsoft.com/office/officeart/2005/8/layout/process1"/>
    <dgm:cxn modelId="{E0E54346-90C0-472F-99BD-6D572E32546C}" type="presParOf" srcId="{D2102098-D0ED-4EA2-93C8-98AFCC617B95}" destId="{E88D1A84-46F3-4910-B704-C35BA40BD0BD}" srcOrd="0" destOrd="0" presId="urn:microsoft.com/office/officeart/2005/8/layout/process1"/>
    <dgm:cxn modelId="{242C2F37-3DF2-47F7-9D38-0F6AA4F489BF}" type="presParOf" srcId="{CB812B72-D8AC-49E7-96C7-596186F31B66}" destId="{0310BC17-6243-4528-8949-F4CDAF796C6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75FDE-4784-4B31-8454-FD1DD3CC30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07E294-EB0D-4376-A9E9-8B7AB458E59E}">
      <dgm:prSet phldrT="[Text]"/>
      <dgm:spPr/>
      <dgm:t>
        <a:bodyPr/>
        <a:lstStyle/>
        <a:p>
          <a:r>
            <a:rPr lang="en-US">
              <a:latin typeface="Franklin Gothic Book"/>
            </a:rPr>
            <a:t>Getting the Rosters Right</a:t>
          </a:r>
        </a:p>
      </dgm:t>
      <dgm:extLst>
        <a:ext uri="{E40237B7-FDA0-4F09-8148-C483321AD2D9}">
          <dgm14:cNvPr xmlns:dgm14="http://schemas.microsoft.com/office/drawing/2010/diagram" id="0" name="" descr="Getting the Rosters Right heading."/>
        </a:ext>
      </dgm:extLst>
    </dgm:pt>
    <dgm:pt modelId="{73E9F600-C9FC-4112-8714-28D48A03CBD9}" type="parTrans" cxnId="{A964BD99-7827-4AEA-B88C-821DA8E8C0DA}">
      <dgm:prSet/>
      <dgm:spPr/>
      <dgm:t>
        <a:bodyPr/>
        <a:lstStyle/>
        <a:p>
          <a:endParaRPr lang="en-US"/>
        </a:p>
      </dgm:t>
    </dgm:pt>
    <dgm:pt modelId="{F5BEA8AD-B5F9-4781-AC0E-BC8413DE8A51}" type="sibTrans" cxnId="{A964BD99-7827-4AEA-B88C-821DA8E8C0DA}">
      <dgm:prSet/>
      <dgm:spPr/>
      <dgm:t>
        <a:bodyPr/>
        <a:lstStyle/>
        <a:p>
          <a:endParaRPr lang="en-US"/>
        </a:p>
      </dgm:t>
    </dgm:pt>
    <dgm:pt modelId="{BA1B710E-2904-4AB5-B92B-26EC04B83B90}">
      <dgm:prSet phldrT="[Text]"/>
      <dgm:spPr/>
      <dgm:t>
        <a:bodyPr/>
        <a:lstStyle/>
        <a:p>
          <a:r>
            <a:rPr lang="en-US">
              <a:latin typeface="Franklin Gothic Book"/>
            </a:rPr>
            <a:t>SDRR rosters for ACCESS/Alternate ACCESS (Jan.-Mar. roster window)</a:t>
          </a:r>
        </a:p>
      </dgm:t>
      <dgm:extLst>
        <a:ext uri="{E40237B7-FDA0-4F09-8148-C483321AD2D9}">
          <dgm14:cNvPr xmlns:dgm14="http://schemas.microsoft.com/office/drawing/2010/diagram" id="0" name="" descr="SDRR rosters for ACCESS/Alternate ACCESS  in the (January-March roster window)&#10;"/>
        </a:ext>
      </dgm:extLst>
    </dgm:pt>
    <dgm:pt modelId="{9A4C71AD-8D93-4833-9242-01CBBA5FAFE4}" type="parTrans" cxnId="{03FC4C23-D072-4C05-BDD0-1DABC4533CA6}">
      <dgm:prSet/>
      <dgm:spPr/>
      <dgm:t>
        <a:bodyPr/>
        <a:lstStyle/>
        <a:p>
          <a:endParaRPr lang="en-US"/>
        </a:p>
      </dgm:t>
    </dgm:pt>
    <dgm:pt modelId="{A9EA08DC-8549-4F1B-8E06-082B2CEA48DD}" type="sibTrans" cxnId="{03FC4C23-D072-4C05-BDD0-1DABC4533CA6}">
      <dgm:prSet/>
      <dgm:spPr/>
      <dgm:t>
        <a:bodyPr/>
        <a:lstStyle/>
        <a:p>
          <a:endParaRPr lang="en-US"/>
        </a:p>
      </dgm:t>
    </dgm:pt>
    <dgm:pt modelId="{17808677-E1E8-4B98-AA2A-FDEE5BC02E8C}">
      <dgm:prSet phldrT="[Text]"/>
      <dgm:spPr/>
      <dgm:t>
        <a:bodyPr/>
        <a:lstStyle/>
        <a:p>
          <a:r>
            <a:rPr lang="en-US">
              <a:latin typeface="Franklin Gothic Book"/>
            </a:rPr>
            <a:t>Data Review and Cleanup</a:t>
          </a:r>
        </a:p>
      </dgm:t>
      <dgm:extLst>
        <a:ext uri="{E40237B7-FDA0-4F09-8148-C483321AD2D9}">
          <dgm14:cNvPr xmlns:dgm14="http://schemas.microsoft.com/office/drawing/2010/diagram" id="0" name="" descr="Data Review and Cleanup heading"/>
        </a:ext>
      </dgm:extLst>
    </dgm:pt>
    <dgm:pt modelId="{92CCE831-4549-4858-98E9-727B824D5C12}" type="parTrans" cxnId="{EEB1DA39-DD3B-4D6E-925E-E87BE78ADE30}">
      <dgm:prSet/>
      <dgm:spPr/>
      <dgm:t>
        <a:bodyPr/>
        <a:lstStyle/>
        <a:p>
          <a:endParaRPr lang="en-US"/>
        </a:p>
      </dgm:t>
    </dgm:pt>
    <dgm:pt modelId="{A94171E7-0853-4E04-83A8-B0C63AA23CBA}" type="sibTrans" cxnId="{EEB1DA39-DD3B-4D6E-925E-E87BE78ADE30}">
      <dgm:prSet/>
      <dgm:spPr/>
      <dgm:t>
        <a:bodyPr/>
        <a:lstStyle/>
        <a:p>
          <a:endParaRPr lang="en-US"/>
        </a:p>
      </dgm:t>
    </dgm:pt>
    <dgm:pt modelId="{EF4B2E8E-A3C4-4A33-8D40-C6B34EBDE6A3}">
      <dgm:prSet phldrT="[Text]"/>
      <dgm:spPr/>
      <dgm:t>
        <a:bodyPr/>
        <a:lstStyle/>
        <a:p>
          <a:r>
            <a:rPr lang="en-US">
              <a:latin typeface="Franklin Gothic Book"/>
            </a:rPr>
            <a:t>Make changes to individual student level data</a:t>
          </a:r>
        </a:p>
      </dgm:t>
      <dgm:extLst>
        <a:ext uri="{E40237B7-FDA0-4F09-8148-C483321AD2D9}">
          <dgm14:cNvPr xmlns:dgm14="http://schemas.microsoft.com/office/drawing/2010/diagram" id="0" name="" descr="Make changes to student level data&#10;Identify your 100-Day Entity students&#10;Request non-participations if needed&#10;"/>
        </a:ext>
      </dgm:extLst>
    </dgm:pt>
    <dgm:pt modelId="{DE46615A-2F8B-4FC4-843C-1F51EEE53B3C}" type="parTrans" cxnId="{DDFC9364-6DD8-4E18-BDE1-00D35FA5907C}">
      <dgm:prSet/>
      <dgm:spPr/>
      <dgm:t>
        <a:bodyPr/>
        <a:lstStyle/>
        <a:p>
          <a:endParaRPr lang="en-US"/>
        </a:p>
      </dgm:t>
    </dgm:pt>
    <dgm:pt modelId="{A86F5BCF-85C5-4BD1-BFDC-F4427D51B3F9}" type="sibTrans" cxnId="{DDFC9364-6DD8-4E18-BDE1-00D35FA5907C}">
      <dgm:prSet/>
      <dgm:spPr/>
      <dgm:t>
        <a:bodyPr/>
        <a:lstStyle/>
        <a:p>
          <a:endParaRPr lang="en-US"/>
        </a:p>
      </dgm:t>
    </dgm:pt>
    <dgm:pt modelId="{41EA3875-797E-4E61-976F-5FBF718FFE45}">
      <dgm:prSet phldrT="[Text]"/>
      <dgm:spPr/>
      <dgm:t>
        <a:bodyPr/>
        <a:lstStyle/>
        <a:p>
          <a:r>
            <a:rPr lang="en-US">
              <a:latin typeface="Franklin Gothic Book"/>
            </a:rPr>
            <a:t>Accurate Reporting</a:t>
          </a:r>
        </a:p>
      </dgm:t>
      <dgm:extLst>
        <a:ext uri="{E40237B7-FDA0-4F09-8148-C483321AD2D9}">
          <dgm14:cNvPr xmlns:dgm14="http://schemas.microsoft.com/office/drawing/2010/diagram" id="0" name="" descr="Accurate Reporting heading"/>
        </a:ext>
      </dgm:extLst>
    </dgm:pt>
    <dgm:pt modelId="{44F7BEB1-8B34-4B2E-AEDE-D3C66F550CA7}" type="parTrans" cxnId="{2223E7B9-18B5-454F-BD81-42F3E8A27968}">
      <dgm:prSet/>
      <dgm:spPr/>
      <dgm:t>
        <a:bodyPr/>
        <a:lstStyle/>
        <a:p>
          <a:endParaRPr lang="en-US"/>
        </a:p>
      </dgm:t>
    </dgm:pt>
    <dgm:pt modelId="{31B78598-1743-46E3-8D94-B400A939FA83}" type="sibTrans" cxnId="{2223E7B9-18B5-454F-BD81-42F3E8A27968}">
      <dgm:prSet/>
      <dgm:spPr/>
      <dgm:t>
        <a:bodyPr/>
        <a:lstStyle/>
        <a:p>
          <a:endParaRPr lang="en-US"/>
        </a:p>
      </dgm:t>
    </dgm:pt>
    <dgm:pt modelId="{38321BE9-5FEE-49F6-8BF4-4ACAC9C7EE49}">
      <dgm:prSet phldrT="[Text]"/>
      <dgm:spPr/>
      <dgm:t>
        <a:bodyPr/>
        <a:lstStyle/>
        <a:p>
          <a:r>
            <a:rPr lang="en-US">
              <a:latin typeface="Franklin Gothic Book"/>
            </a:rPr>
            <a:t>Public Release</a:t>
          </a:r>
        </a:p>
      </dgm:t>
      <dgm:extLst>
        <a:ext uri="{E40237B7-FDA0-4F09-8148-C483321AD2D9}">
          <dgm14:cNvPr xmlns:dgm14="http://schemas.microsoft.com/office/drawing/2010/diagram" id="0" name="" descr="School Report Card."/>
        </a:ext>
      </dgm:extLst>
    </dgm:pt>
    <dgm:pt modelId="{FE1C7943-D5A7-4ADB-A87C-B0CF8A9E34C5}" type="parTrans" cxnId="{6E8E9009-0398-471D-BDEE-B0FF0A26C157}">
      <dgm:prSet/>
      <dgm:spPr/>
      <dgm:t>
        <a:bodyPr/>
        <a:lstStyle/>
        <a:p>
          <a:endParaRPr lang="en-US"/>
        </a:p>
      </dgm:t>
    </dgm:pt>
    <dgm:pt modelId="{EA2CBCE6-C9D1-422A-8129-89684A80E104}" type="sibTrans" cxnId="{6E8E9009-0398-471D-BDEE-B0FF0A26C157}">
      <dgm:prSet/>
      <dgm:spPr/>
      <dgm:t>
        <a:bodyPr/>
        <a:lstStyle/>
        <a:p>
          <a:endParaRPr lang="en-US"/>
        </a:p>
      </dgm:t>
    </dgm:pt>
    <dgm:pt modelId="{B7E9C475-1244-448A-B182-CA68E81A5D68}">
      <dgm:prSet phldrT="[Text]"/>
      <dgm:spPr/>
      <dgm:t>
        <a:bodyPr/>
        <a:lstStyle/>
        <a:p>
          <a:r>
            <a:rPr lang="en-US" b="0">
              <a:latin typeface="Franklin Gothic Book"/>
            </a:rPr>
            <a:t>Request </a:t>
          </a:r>
          <a:r>
            <a:rPr lang="en-US" b="0">
              <a:solidFill>
                <a:schemeClr val="tx1"/>
              </a:solidFill>
              <a:latin typeface="Franklin Gothic Book"/>
            </a:rPr>
            <a:t>nonparticipations</a:t>
          </a:r>
          <a:r>
            <a:rPr lang="en-US" b="0">
              <a:latin typeface="Franklin Gothic Book"/>
            </a:rPr>
            <a:t> if needed</a:t>
          </a:r>
        </a:p>
      </dgm:t>
    </dgm:pt>
    <dgm:pt modelId="{B03A4CA0-B1BC-47FF-8B48-D85BA069BBF9}" type="parTrans" cxnId="{D2146F93-B50E-472D-A111-F756C9F495BA}">
      <dgm:prSet/>
      <dgm:spPr/>
      <dgm:t>
        <a:bodyPr/>
        <a:lstStyle/>
        <a:p>
          <a:endParaRPr lang="en-US"/>
        </a:p>
      </dgm:t>
    </dgm:pt>
    <dgm:pt modelId="{91FD56F3-22DA-4B13-BB28-8207B63D8938}" type="sibTrans" cxnId="{D2146F93-B50E-472D-A111-F756C9F495BA}">
      <dgm:prSet/>
      <dgm:spPr/>
      <dgm:t>
        <a:bodyPr/>
        <a:lstStyle/>
        <a:p>
          <a:endParaRPr lang="en-US"/>
        </a:p>
      </dgm:t>
    </dgm:pt>
    <dgm:pt modelId="{E1AD2DCC-D5BF-4044-90C6-29496F02DFCA}">
      <dgm:prSet phldrT="[Text]"/>
      <dgm:spPr/>
      <dgm:t>
        <a:bodyPr/>
        <a:lstStyle/>
        <a:p>
          <a:r>
            <a:rPr lang="en-US">
              <a:latin typeface="Franklin Gothic Book"/>
            </a:rPr>
            <a:t>Spring Rosters (Apr.-June)</a:t>
          </a:r>
        </a:p>
      </dgm:t>
    </dgm:pt>
    <dgm:pt modelId="{CB125C4A-B0F4-465D-8867-59CD9390E9B7}" type="parTrans" cxnId="{01CA7FBC-CA2C-4B8D-9541-241D158C7610}">
      <dgm:prSet/>
      <dgm:spPr/>
      <dgm:t>
        <a:bodyPr/>
        <a:lstStyle/>
        <a:p>
          <a:endParaRPr lang="en-US"/>
        </a:p>
      </dgm:t>
    </dgm:pt>
    <dgm:pt modelId="{217E45C1-3D70-4D2C-9A4D-ACB33CAF124C}" type="sibTrans" cxnId="{01CA7FBC-CA2C-4B8D-9541-241D158C7610}">
      <dgm:prSet/>
      <dgm:spPr/>
      <dgm:t>
        <a:bodyPr/>
        <a:lstStyle/>
        <a:p>
          <a:endParaRPr lang="en-US"/>
        </a:p>
      </dgm:t>
    </dgm:pt>
    <dgm:pt modelId="{3B761F0D-B4B1-40F7-8666-D820726F3F7B}">
      <dgm:prSet phldrT="[Text]"/>
      <dgm:spPr/>
      <dgm:t>
        <a:bodyPr/>
        <a:lstStyle/>
        <a:p>
          <a:r>
            <a:rPr lang="en-US">
              <a:latin typeface="Franklin Gothic Book"/>
            </a:rPr>
            <a:t>Request accountability changes</a:t>
          </a:r>
        </a:p>
      </dgm:t>
    </dgm:pt>
    <dgm:pt modelId="{DD4680EA-8F52-467F-B704-0E3B37B67651}" type="parTrans" cxnId="{1035B95F-C72C-464D-B915-14C3EE4559A2}">
      <dgm:prSet/>
      <dgm:spPr/>
      <dgm:t>
        <a:bodyPr/>
        <a:lstStyle/>
        <a:p>
          <a:endParaRPr lang="en-US"/>
        </a:p>
      </dgm:t>
    </dgm:pt>
    <dgm:pt modelId="{D63567F7-9537-45E8-BF27-9C0C13A54AAC}" type="sibTrans" cxnId="{1035B95F-C72C-464D-B915-14C3EE4559A2}">
      <dgm:prSet/>
      <dgm:spPr/>
      <dgm:t>
        <a:bodyPr/>
        <a:lstStyle/>
        <a:p>
          <a:endParaRPr lang="en-US"/>
        </a:p>
      </dgm:t>
    </dgm:pt>
    <dgm:pt modelId="{D169A2B0-032B-4A78-B6E7-43A8685CB4D9}">
      <dgm:prSet phldr="0"/>
      <dgm:spPr/>
      <dgm:t>
        <a:bodyPr/>
        <a:lstStyle/>
        <a:p>
          <a:pPr rtl="0"/>
          <a:r>
            <a:rPr lang="en-US">
              <a:latin typeface="Franklin Gothic Book"/>
            </a:rPr>
            <a:t>Ten-Day Regulatory Data Review follows Public Release</a:t>
          </a:r>
        </a:p>
      </dgm:t>
    </dgm:pt>
    <dgm:pt modelId="{DB3958DB-5248-443F-BB4F-6DF4F70E617B}" type="parTrans" cxnId="{FD3CC467-5852-457D-91EF-7927119C34EE}">
      <dgm:prSet/>
      <dgm:spPr/>
      <dgm:t>
        <a:bodyPr/>
        <a:lstStyle/>
        <a:p>
          <a:endParaRPr lang="en-US"/>
        </a:p>
      </dgm:t>
    </dgm:pt>
    <dgm:pt modelId="{7F561F40-B35D-4012-9DC0-77FFC4BF16F3}" type="sibTrans" cxnId="{FD3CC467-5852-457D-91EF-7927119C34EE}">
      <dgm:prSet/>
      <dgm:spPr/>
      <dgm:t>
        <a:bodyPr/>
        <a:lstStyle/>
        <a:p>
          <a:endParaRPr lang="en-US"/>
        </a:p>
      </dgm:t>
    </dgm:pt>
    <dgm:pt modelId="{DC01F612-2FAE-47D8-A4D3-219CC23C4661}">
      <dgm:prSet phldrT="[Text]"/>
      <dgm:spPr/>
      <dgm:t>
        <a:bodyPr/>
        <a:lstStyle/>
        <a:p>
          <a:r>
            <a:rPr lang="en-US">
              <a:latin typeface="Franklin Gothic Book"/>
            </a:rPr>
            <a:t>Mark accommodations</a:t>
          </a:r>
        </a:p>
      </dgm:t>
    </dgm:pt>
    <dgm:pt modelId="{01E3CDB6-846F-40A8-B0DC-7302348FB909}" type="parTrans" cxnId="{174ADD1B-E0AD-4B00-BCA6-66AA24FDBB06}">
      <dgm:prSet/>
      <dgm:spPr/>
      <dgm:t>
        <a:bodyPr/>
        <a:lstStyle/>
        <a:p>
          <a:endParaRPr lang="en-US"/>
        </a:p>
      </dgm:t>
    </dgm:pt>
    <dgm:pt modelId="{82B743AF-3B66-4957-BB23-03FF9B0BD992}" type="sibTrans" cxnId="{174ADD1B-E0AD-4B00-BCA6-66AA24FDBB06}">
      <dgm:prSet/>
      <dgm:spPr/>
      <dgm:t>
        <a:bodyPr/>
        <a:lstStyle/>
        <a:p>
          <a:endParaRPr lang="en-US"/>
        </a:p>
      </dgm:t>
    </dgm:pt>
    <dgm:pt modelId="{3E8CA858-988D-499B-89CB-68406B53DD76}" type="pres">
      <dgm:prSet presAssocID="{0ED75FDE-4784-4B31-8454-FD1DD3CC3077}" presName="Name0" presStyleCnt="0">
        <dgm:presLayoutVars>
          <dgm:dir/>
          <dgm:animLvl val="lvl"/>
          <dgm:resizeHandles val="exact"/>
        </dgm:presLayoutVars>
      </dgm:prSet>
      <dgm:spPr/>
    </dgm:pt>
    <dgm:pt modelId="{A1271B3C-AD6C-44EE-98D6-39317F3DC893}" type="pres">
      <dgm:prSet presAssocID="{3207E294-EB0D-4376-A9E9-8B7AB458E59E}" presName="composite" presStyleCnt="0"/>
      <dgm:spPr/>
    </dgm:pt>
    <dgm:pt modelId="{1BA5A904-4974-444D-AA18-374948E50330}" type="pres">
      <dgm:prSet presAssocID="{3207E294-EB0D-4376-A9E9-8B7AB458E59E}" presName="parTx" presStyleLbl="alignNode1" presStyleIdx="0" presStyleCnt="3">
        <dgm:presLayoutVars>
          <dgm:chMax val="0"/>
          <dgm:chPref val="0"/>
          <dgm:bulletEnabled val="1"/>
        </dgm:presLayoutVars>
      </dgm:prSet>
      <dgm:spPr/>
    </dgm:pt>
    <dgm:pt modelId="{39A3D13B-B39B-4553-9E69-B00C4E2AABAA}" type="pres">
      <dgm:prSet presAssocID="{3207E294-EB0D-4376-A9E9-8B7AB458E59E}" presName="desTx" presStyleLbl="alignAccFollowNode1" presStyleIdx="0" presStyleCnt="3" custScaleY="100000">
        <dgm:presLayoutVars>
          <dgm:bulletEnabled val="1"/>
        </dgm:presLayoutVars>
      </dgm:prSet>
      <dgm:spPr/>
    </dgm:pt>
    <dgm:pt modelId="{4032D750-860E-487D-B8FA-9C9591B7F061}" type="pres">
      <dgm:prSet presAssocID="{F5BEA8AD-B5F9-4781-AC0E-BC8413DE8A51}" presName="space" presStyleCnt="0"/>
      <dgm:spPr/>
    </dgm:pt>
    <dgm:pt modelId="{D3B1FCF8-1FA1-4046-9D3E-F0FCB65FA5B2}" type="pres">
      <dgm:prSet presAssocID="{17808677-E1E8-4B98-AA2A-FDEE5BC02E8C}" presName="composite" presStyleCnt="0"/>
      <dgm:spPr/>
    </dgm:pt>
    <dgm:pt modelId="{BC5F218A-D692-44A9-9873-05713212AC57}" type="pres">
      <dgm:prSet presAssocID="{17808677-E1E8-4B98-AA2A-FDEE5BC02E8C}" presName="parTx" presStyleLbl="alignNode1" presStyleIdx="1" presStyleCnt="3">
        <dgm:presLayoutVars>
          <dgm:chMax val="0"/>
          <dgm:chPref val="0"/>
          <dgm:bulletEnabled val="1"/>
        </dgm:presLayoutVars>
      </dgm:prSet>
      <dgm:spPr/>
    </dgm:pt>
    <dgm:pt modelId="{C32E83CA-575D-48C0-AD27-6DB4DCDA4A21}" type="pres">
      <dgm:prSet presAssocID="{17808677-E1E8-4B98-AA2A-FDEE5BC02E8C}" presName="desTx" presStyleLbl="alignAccFollowNode1" presStyleIdx="1" presStyleCnt="3">
        <dgm:presLayoutVars>
          <dgm:bulletEnabled val="1"/>
        </dgm:presLayoutVars>
      </dgm:prSet>
      <dgm:spPr/>
    </dgm:pt>
    <dgm:pt modelId="{FA5569BE-6520-49B1-8F1A-B79D9F53EB40}" type="pres">
      <dgm:prSet presAssocID="{A94171E7-0853-4E04-83A8-B0C63AA23CBA}" presName="space" presStyleCnt="0"/>
      <dgm:spPr/>
    </dgm:pt>
    <dgm:pt modelId="{D8F6993F-12D4-4FDC-87F4-379D2B432BAA}" type="pres">
      <dgm:prSet presAssocID="{41EA3875-797E-4E61-976F-5FBF718FFE45}" presName="composite" presStyleCnt="0"/>
      <dgm:spPr/>
    </dgm:pt>
    <dgm:pt modelId="{7688DB00-3CCC-43B8-ADEF-6926307EF535}" type="pres">
      <dgm:prSet presAssocID="{41EA3875-797E-4E61-976F-5FBF718FFE45}" presName="parTx" presStyleLbl="alignNode1" presStyleIdx="2" presStyleCnt="3">
        <dgm:presLayoutVars>
          <dgm:chMax val="0"/>
          <dgm:chPref val="0"/>
          <dgm:bulletEnabled val="1"/>
        </dgm:presLayoutVars>
      </dgm:prSet>
      <dgm:spPr/>
    </dgm:pt>
    <dgm:pt modelId="{46283E79-9231-4FDD-B0E0-44DCE1A104AE}" type="pres">
      <dgm:prSet presAssocID="{41EA3875-797E-4E61-976F-5FBF718FFE45}" presName="desTx" presStyleLbl="alignAccFollowNode1" presStyleIdx="2" presStyleCnt="3">
        <dgm:presLayoutVars>
          <dgm:bulletEnabled val="1"/>
        </dgm:presLayoutVars>
      </dgm:prSet>
      <dgm:spPr/>
    </dgm:pt>
  </dgm:ptLst>
  <dgm:cxnLst>
    <dgm:cxn modelId="{6E8E9009-0398-471D-BDEE-B0FF0A26C157}" srcId="{41EA3875-797E-4E61-976F-5FBF718FFE45}" destId="{38321BE9-5FEE-49F6-8BF4-4ACAC9C7EE49}" srcOrd="0" destOrd="0" parTransId="{FE1C7943-D5A7-4ADB-A87C-B0CF8A9E34C5}" sibTransId="{EA2CBCE6-C9D1-422A-8129-89684A80E104}"/>
    <dgm:cxn modelId="{D0C32F18-BC22-4805-8918-F62D1AA89491}" type="presOf" srcId="{3207E294-EB0D-4376-A9E9-8B7AB458E59E}" destId="{1BA5A904-4974-444D-AA18-374948E50330}" srcOrd="0" destOrd="0" presId="urn:microsoft.com/office/officeart/2005/8/layout/hList1"/>
    <dgm:cxn modelId="{174ADD1B-E0AD-4B00-BCA6-66AA24FDBB06}" srcId="{17808677-E1E8-4B98-AA2A-FDEE5BC02E8C}" destId="{DC01F612-2FAE-47D8-A4D3-219CC23C4661}" srcOrd="3" destOrd="0" parTransId="{01E3CDB6-846F-40A8-B0DC-7302348FB909}" sibTransId="{82B743AF-3B66-4957-BB23-03FF9B0BD992}"/>
    <dgm:cxn modelId="{03FC4C23-D072-4C05-BDD0-1DABC4533CA6}" srcId="{3207E294-EB0D-4376-A9E9-8B7AB458E59E}" destId="{BA1B710E-2904-4AB5-B92B-26EC04B83B90}" srcOrd="0" destOrd="0" parTransId="{9A4C71AD-8D93-4833-9242-01CBBA5FAFE4}" sibTransId="{A9EA08DC-8549-4F1B-8E06-082B2CEA48DD}"/>
    <dgm:cxn modelId="{EB049627-47E7-47D9-B262-DC66D4E7825F}" type="presOf" srcId="{EF4B2E8E-A3C4-4A33-8D40-C6B34EBDE6A3}" destId="{C32E83CA-575D-48C0-AD27-6DB4DCDA4A21}" srcOrd="0" destOrd="0" presId="urn:microsoft.com/office/officeart/2005/8/layout/hList1"/>
    <dgm:cxn modelId="{EEB1DA39-DD3B-4D6E-925E-E87BE78ADE30}" srcId="{0ED75FDE-4784-4B31-8454-FD1DD3CC3077}" destId="{17808677-E1E8-4B98-AA2A-FDEE5BC02E8C}" srcOrd="1" destOrd="0" parTransId="{92CCE831-4549-4858-98E9-727B824D5C12}" sibTransId="{A94171E7-0853-4E04-83A8-B0C63AA23CBA}"/>
    <dgm:cxn modelId="{1035B95F-C72C-464D-B915-14C3EE4559A2}" srcId="{17808677-E1E8-4B98-AA2A-FDEE5BC02E8C}" destId="{3B761F0D-B4B1-40F7-8666-D820726F3F7B}" srcOrd="2" destOrd="0" parTransId="{DD4680EA-8F52-467F-B704-0E3B37B67651}" sibTransId="{D63567F7-9537-45E8-BF27-9C0C13A54AAC}"/>
    <dgm:cxn modelId="{58D73562-B6E0-4935-8720-6A667EE507ED}" type="presOf" srcId="{DC01F612-2FAE-47D8-A4D3-219CC23C4661}" destId="{C32E83CA-575D-48C0-AD27-6DB4DCDA4A21}" srcOrd="0" destOrd="3" presId="urn:microsoft.com/office/officeart/2005/8/layout/hList1"/>
    <dgm:cxn modelId="{DDFC9364-6DD8-4E18-BDE1-00D35FA5907C}" srcId="{17808677-E1E8-4B98-AA2A-FDEE5BC02E8C}" destId="{EF4B2E8E-A3C4-4A33-8D40-C6B34EBDE6A3}" srcOrd="0" destOrd="0" parTransId="{DE46615A-2F8B-4FC4-843C-1F51EEE53B3C}" sibTransId="{A86F5BCF-85C5-4BD1-BFDC-F4427D51B3F9}"/>
    <dgm:cxn modelId="{35C0D266-C873-4A64-80C7-C36A0217C945}" type="presOf" srcId="{17808677-E1E8-4B98-AA2A-FDEE5BC02E8C}" destId="{BC5F218A-D692-44A9-9873-05713212AC57}" srcOrd="0" destOrd="0" presId="urn:microsoft.com/office/officeart/2005/8/layout/hList1"/>
    <dgm:cxn modelId="{9DD8C047-A824-4FD1-9632-83FC430E8CFB}" type="presOf" srcId="{3B761F0D-B4B1-40F7-8666-D820726F3F7B}" destId="{C32E83CA-575D-48C0-AD27-6DB4DCDA4A21}" srcOrd="0" destOrd="2" presId="urn:microsoft.com/office/officeart/2005/8/layout/hList1"/>
    <dgm:cxn modelId="{FD3CC467-5852-457D-91EF-7927119C34EE}" srcId="{41EA3875-797E-4E61-976F-5FBF718FFE45}" destId="{D169A2B0-032B-4A78-B6E7-43A8685CB4D9}" srcOrd="1" destOrd="0" parTransId="{DB3958DB-5248-443F-BB4F-6DF4F70E617B}" sibTransId="{7F561F40-B35D-4012-9DC0-77FFC4BF16F3}"/>
    <dgm:cxn modelId="{60BE6069-EB98-4E20-BE30-4E72DFDC2F39}" type="presOf" srcId="{38321BE9-5FEE-49F6-8BF4-4ACAC9C7EE49}" destId="{46283E79-9231-4FDD-B0E0-44DCE1A104AE}" srcOrd="0" destOrd="0" presId="urn:microsoft.com/office/officeart/2005/8/layout/hList1"/>
    <dgm:cxn modelId="{D2146F93-B50E-472D-A111-F756C9F495BA}" srcId="{17808677-E1E8-4B98-AA2A-FDEE5BC02E8C}" destId="{B7E9C475-1244-448A-B182-CA68E81A5D68}" srcOrd="1" destOrd="0" parTransId="{B03A4CA0-B1BC-47FF-8B48-D85BA069BBF9}" sibTransId="{91FD56F3-22DA-4B13-BB28-8207B63D8938}"/>
    <dgm:cxn modelId="{08A2AF97-C994-4A4C-B8CE-CD76B762F088}" type="presOf" srcId="{E1AD2DCC-D5BF-4044-90C6-29496F02DFCA}" destId="{39A3D13B-B39B-4553-9E69-B00C4E2AABAA}" srcOrd="0" destOrd="1" presId="urn:microsoft.com/office/officeart/2005/8/layout/hList1"/>
    <dgm:cxn modelId="{A964BD99-7827-4AEA-B88C-821DA8E8C0DA}" srcId="{0ED75FDE-4784-4B31-8454-FD1DD3CC3077}" destId="{3207E294-EB0D-4376-A9E9-8B7AB458E59E}" srcOrd="0" destOrd="0" parTransId="{73E9F600-C9FC-4112-8714-28D48A03CBD9}" sibTransId="{F5BEA8AD-B5F9-4781-AC0E-BC8413DE8A51}"/>
    <dgm:cxn modelId="{204C09AB-BEAB-48B4-8960-985C99291499}" type="presOf" srcId="{BA1B710E-2904-4AB5-B92B-26EC04B83B90}" destId="{39A3D13B-B39B-4553-9E69-B00C4E2AABAA}" srcOrd="0" destOrd="0" presId="urn:microsoft.com/office/officeart/2005/8/layout/hList1"/>
    <dgm:cxn modelId="{1279F9B4-F361-420D-81B7-6333C0236049}" type="presOf" srcId="{41EA3875-797E-4E61-976F-5FBF718FFE45}" destId="{7688DB00-3CCC-43B8-ADEF-6926307EF535}" srcOrd="0" destOrd="0" presId="urn:microsoft.com/office/officeart/2005/8/layout/hList1"/>
    <dgm:cxn modelId="{2223E7B9-18B5-454F-BD81-42F3E8A27968}" srcId="{0ED75FDE-4784-4B31-8454-FD1DD3CC3077}" destId="{41EA3875-797E-4E61-976F-5FBF718FFE45}" srcOrd="2" destOrd="0" parTransId="{44F7BEB1-8B34-4B2E-AEDE-D3C66F550CA7}" sibTransId="{31B78598-1743-46E3-8D94-B400A939FA83}"/>
    <dgm:cxn modelId="{01CA7FBC-CA2C-4B8D-9541-241D158C7610}" srcId="{3207E294-EB0D-4376-A9E9-8B7AB458E59E}" destId="{E1AD2DCC-D5BF-4044-90C6-29496F02DFCA}" srcOrd="1" destOrd="0" parTransId="{CB125C4A-B0F4-465D-8867-59CD9390E9B7}" sibTransId="{217E45C1-3D70-4D2C-9A4D-ACB33CAF124C}"/>
    <dgm:cxn modelId="{B9D9FBDC-64DF-4C52-B791-3866F37D26F7}" type="presOf" srcId="{0ED75FDE-4784-4B31-8454-FD1DD3CC3077}" destId="{3E8CA858-988D-499B-89CB-68406B53DD76}" srcOrd="0" destOrd="0" presId="urn:microsoft.com/office/officeart/2005/8/layout/hList1"/>
    <dgm:cxn modelId="{40F110E0-957C-4E2C-8DDE-D0460ABF0AA3}" type="presOf" srcId="{D169A2B0-032B-4A78-B6E7-43A8685CB4D9}" destId="{46283E79-9231-4FDD-B0E0-44DCE1A104AE}" srcOrd="0" destOrd="1" presId="urn:microsoft.com/office/officeart/2005/8/layout/hList1"/>
    <dgm:cxn modelId="{889E55E5-736C-439B-A9AF-25510CD5775F}" type="presOf" srcId="{B7E9C475-1244-448A-B182-CA68E81A5D68}" destId="{C32E83CA-575D-48C0-AD27-6DB4DCDA4A21}" srcOrd="0" destOrd="1" presId="urn:microsoft.com/office/officeart/2005/8/layout/hList1"/>
    <dgm:cxn modelId="{3D6C9C6E-DDB2-4E89-A0B4-039A48C82956}" type="presParOf" srcId="{3E8CA858-988D-499B-89CB-68406B53DD76}" destId="{A1271B3C-AD6C-44EE-98D6-39317F3DC893}" srcOrd="0" destOrd="0" presId="urn:microsoft.com/office/officeart/2005/8/layout/hList1"/>
    <dgm:cxn modelId="{72326D76-8C50-4793-A0BA-83D552AF5319}" type="presParOf" srcId="{A1271B3C-AD6C-44EE-98D6-39317F3DC893}" destId="{1BA5A904-4974-444D-AA18-374948E50330}" srcOrd="0" destOrd="0" presId="urn:microsoft.com/office/officeart/2005/8/layout/hList1"/>
    <dgm:cxn modelId="{6BB17CC9-362E-46B7-BE7A-5E251BFD1E3A}" type="presParOf" srcId="{A1271B3C-AD6C-44EE-98D6-39317F3DC893}" destId="{39A3D13B-B39B-4553-9E69-B00C4E2AABAA}" srcOrd="1" destOrd="0" presId="urn:microsoft.com/office/officeart/2005/8/layout/hList1"/>
    <dgm:cxn modelId="{D9C24B85-3EEE-46B7-94AD-4901A211E385}" type="presParOf" srcId="{3E8CA858-988D-499B-89CB-68406B53DD76}" destId="{4032D750-860E-487D-B8FA-9C9591B7F061}" srcOrd="1" destOrd="0" presId="urn:microsoft.com/office/officeart/2005/8/layout/hList1"/>
    <dgm:cxn modelId="{C35852BC-F01C-41BA-8488-DB3C1A4549AF}" type="presParOf" srcId="{3E8CA858-988D-499B-89CB-68406B53DD76}" destId="{D3B1FCF8-1FA1-4046-9D3E-F0FCB65FA5B2}" srcOrd="2" destOrd="0" presId="urn:microsoft.com/office/officeart/2005/8/layout/hList1"/>
    <dgm:cxn modelId="{6C8E40CF-9E5C-483F-AA24-4D2D3B5C73F5}" type="presParOf" srcId="{D3B1FCF8-1FA1-4046-9D3E-F0FCB65FA5B2}" destId="{BC5F218A-D692-44A9-9873-05713212AC57}" srcOrd="0" destOrd="0" presId="urn:microsoft.com/office/officeart/2005/8/layout/hList1"/>
    <dgm:cxn modelId="{EE04A0A5-11DE-4EBD-8B9A-00817FBBA091}" type="presParOf" srcId="{D3B1FCF8-1FA1-4046-9D3E-F0FCB65FA5B2}" destId="{C32E83CA-575D-48C0-AD27-6DB4DCDA4A21}" srcOrd="1" destOrd="0" presId="urn:microsoft.com/office/officeart/2005/8/layout/hList1"/>
    <dgm:cxn modelId="{50EAC6E2-DDB8-47F4-AFE4-A037F06A68B1}" type="presParOf" srcId="{3E8CA858-988D-499B-89CB-68406B53DD76}" destId="{FA5569BE-6520-49B1-8F1A-B79D9F53EB40}" srcOrd="3" destOrd="0" presId="urn:microsoft.com/office/officeart/2005/8/layout/hList1"/>
    <dgm:cxn modelId="{2E6DFADA-6CE4-43C3-AED0-4AA5F1B90DF8}" type="presParOf" srcId="{3E8CA858-988D-499B-89CB-68406B53DD76}" destId="{D8F6993F-12D4-4FDC-87F4-379D2B432BAA}" srcOrd="4" destOrd="0" presId="urn:microsoft.com/office/officeart/2005/8/layout/hList1"/>
    <dgm:cxn modelId="{C3862020-5212-4B1D-9FA6-ADFB0DA7A9CB}" type="presParOf" srcId="{D8F6993F-12D4-4FDC-87F4-379D2B432BAA}" destId="{7688DB00-3CCC-43B8-ADEF-6926307EF535}" srcOrd="0" destOrd="0" presId="urn:microsoft.com/office/officeart/2005/8/layout/hList1"/>
    <dgm:cxn modelId="{AEEA7B11-E861-4F8B-A9EA-776B31174584}" type="presParOf" srcId="{D8F6993F-12D4-4FDC-87F4-379D2B432BAA}" destId="{46283E79-9231-4FDD-B0E0-44DCE1A104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3638C-FFD8-43BA-ADAF-2E0AE8BA2AA3}"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n-US"/>
        </a:p>
      </dgm:t>
    </dgm:pt>
    <dgm:pt modelId="{56CFA89E-CC29-460E-8C97-98418B1BC5F7}">
      <dgm:prSet phldrT="[Text]" custT="1"/>
      <dgm:spPr>
        <a:solidFill>
          <a:srgbClr val="0070C0"/>
        </a:solidFill>
      </dgm:spPr>
      <dgm:t>
        <a:bodyPr/>
        <a:lstStyle/>
        <a:p>
          <a:pPr rtl="0"/>
          <a:r>
            <a:rPr lang="en-US" sz="3200" b="1">
              <a:latin typeface="Franklin Gothic Book"/>
            </a:rPr>
            <a:t>Step 1 Demographics/Accountability</a:t>
          </a:r>
          <a:endParaRPr lang="en-US" sz="3200">
            <a:latin typeface="Franklin Gothic Book"/>
          </a:endParaRPr>
        </a:p>
      </dgm:t>
      <dgm:extLst>
        <a:ext uri="{E40237B7-FDA0-4F09-8148-C483321AD2D9}">
          <dgm14:cNvPr xmlns:dgm14="http://schemas.microsoft.com/office/drawing/2010/diagram" id="0" name="" descr="Step 1 Demographics and Accountability&#10;&#10;The priority one is to check your accountability and demographic information on the student listings for all your students in SDRR to ensure accuracy of the data."/>
        </a:ext>
      </dgm:extLst>
    </dgm:pt>
    <dgm:pt modelId="{5F47AA20-BA7A-41BC-A0B6-D3EB8ED62004}" type="parTrans" cxnId="{2AC432DB-33EC-4FC7-92AA-70B470E7C424}">
      <dgm:prSet/>
      <dgm:spPr/>
      <dgm:t>
        <a:bodyPr/>
        <a:lstStyle/>
        <a:p>
          <a:endParaRPr lang="en-US" sz="2000"/>
        </a:p>
      </dgm:t>
    </dgm:pt>
    <dgm:pt modelId="{D3BD6F0B-AF2C-403A-8D97-0816DD222673}" type="sibTrans" cxnId="{2AC432DB-33EC-4FC7-92AA-70B470E7C424}">
      <dgm:prSet/>
      <dgm:spPr/>
      <dgm:t>
        <a:bodyPr/>
        <a:lstStyle/>
        <a:p>
          <a:endParaRPr lang="en-US" sz="2000"/>
        </a:p>
      </dgm:t>
    </dgm:pt>
    <dgm:pt modelId="{45691023-A75A-48A0-89C0-A6ADF689DEB1}">
      <dgm:prSet custT="1"/>
      <dgm:spPr>
        <a:solidFill>
          <a:srgbClr val="60A500"/>
        </a:solidFill>
      </dgm:spPr>
      <dgm:t>
        <a:bodyPr/>
        <a:lstStyle/>
        <a:p>
          <a:pPr rtl="0"/>
          <a:r>
            <a:rPr lang="en-US" sz="3200" b="1">
              <a:latin typeface="Franklin Gothic Book"/>
            </a:rPr>
            <a:t>Step 2 Participation  </a:t>
          </a:r>
        </a:p>
      </dgm:t>
      <dgm:extLst>
        <a:ext uri="{E40237B7-FDA0-4F09-8148-C483321AD2D9}">
          <dgm14:cNvPr xmlns:dgm14="http://schemas.microsoft.com/office/drawing/2010/diagram" id="0" name="" descr="Step 2 Participation&#10;(Priority Two) KDE applications login&#10;&#10;&#10;&#10;&#10;&#10;"/>
        </a:ext>
      </dgm:extLst>
    </dgm:pt>
    <dgm:pt modelId="{FEA214A8-CEDA-42A3-A013-27B270A25CE1}" type="sibTrans" cxnId="{F747E1EB-2364-41FE-9EE4-0DE54EE18693}">
      <dgm:prSet/>
      <dgm:spPr/>
      <dgm:t>
        <a:bodyPr/>
        <a:lstStyle/>
        <a:p>
          <a:endParaRPr lang="en-US" sz="2000"/>
        </a:p>
      </dgm:t>
    </dgm:pt>
    <dgm:pt modelId="{79C853F1-F47D-461D-BFA3-AC2627034762}" type="parTrans" cxnId="{F747E1EB-2364-41FE-9EE4-0DE54EE18693}">
      <dgm:prSet/>
      <dgm:spPr/>
      <dgm:t>
        <a:bodyPr/>
        <a:lstStyle/>
        <a:p>
          <a:endParaRPr lang="en-US" sz="2000"/>
        </a:p>
      </dgm:t>
    </dgm:pt>
    <dgm:pt modelId="{B40F6BD1-7629-4B66-BFB0-B8937E7FB52B}">
      <dgm:prSet custT="1"/>
      <dgm:spPr/>
      <dgm:t>
        <a:bodyPr/>
        <a:lstStyle/>
        <a:p>
          <a:endParaRPr lang="en-US" sz="2400">
            <a:latin typeface="Franklin Gothic Book"/>
          </a:endParaRPr>
        </a:p>
      </dgm:t>
    </dgm:pt>
    <dgm:pt modelId="{80A9295F-A7EE-4C91-A4ED-F63FAAE28F70}" type="sibTrans" cxnId="{BFFBFDD2-8F63-4348-911D-B9E37461101B}">
      <dgm:prSet/>
      <dgm:spPr/>
      <dgm:t>
        <a:bodyPr/>
        <a:lstStyle/>
        <a:p>
          <a:endParaRPr lang="en-US"/>
        </a:p>
      </dgm:t>
    </dgm:pt>
    <dgm:pt modelId="{F77904A0-DECB-40A9-BAE2-A24DC85C1EB0}" type="parTrans" cxnId="{BFFBFDD2-8F63-4348-911D-B9E37461101B}">
      <dgm:prSet/>
      <dgm:spPr/>
      <dgm:t>
        <a:bodyPr/>
        <a:lstStyle/>
        <a:p>
          <a:endParaRPr lang="en-US"/>
        </a:p>
      </dgm:t>
    </dgm:pt>
    <dgm:pt modelId="{BD0D6A5C-B4EA-4E76-8E76-F6BC4AAD274D}">
      <dgm:prSet custT="1"/>
      <dgm:spPr/>
      <dgm:t>
        <a:bodyPr/>
        <a:lstStyle/>
        <a:p>
          <a:r>
            <a:rPr lang="en-US" sz="2000" b="1">
              <a:latin typeface="Franklin Gothic Book"/>
            </a:rPr>
            <a:t>(Priority Two) KDE applications login</a:t>
          </a:r>
        </a:p>
      </dgm:t>
      <dgm:extLst>
        <a:ext uri="{E40237B7-FDA0-4F09-8148-C483321AD2D9}">
          <dgm14:cNvPr xmlns:dgm14="http://schemas.microsoft.com/office/drawing/2010/diagram" id="0" name="" descr="&#10;&#10;Priority (Two)&#10;Check students' participation status using the spreadsheets&#10; &#10;"/>
        </a:ext>
      </dgm:extLst>
    </dgm:pt>
    <dgm:pt modelId="{3B4278FC-086C-4DA3-8774-86800EE305E1}" type="sibTrans" cxnId="{242ACCE8-52FA-4723-82A8-43CE7E2F94C6}">
      <dgm:prSet/>
      <dgm:spPr/>
      <dgm:t>
        <a:bodyPr/>
        <a:lstStyle/>
        <a:p>
          <a:endParaRPr lang="en-US" sz="2000"/>
        </a:p>
      </dgm:t>
    </dgm:pt>
    <dgm:pt modelId="{BA5E566D-DF93-4177-9B47-F2ED0C67AFD9}" type="parTrans" cxnId="{242ACCE8-52FA-4723-82A8-43CE7E2F94C6}">
      <dgm:prSet/>
      <dgm:spPr/>
      <dgm:t>
        <a:bodyPr/>
        <a:lstStyle/>
        <a:p>
          <a:endParaRPr lang="en-US" sz="2000"/>
        </a:p>
      </dgm:t>
    </dgm:pt>
    <dgm:pt modelId="{B87E3D93-3F55-4893-8744-467FDCD46DB4}">
      <dgm:prSet custT="1"/>
      <dgm:spPr/>
      <dgm:t>
        <a:bodyPr/>
        <a:lstStyle/>
        <a:p>
          <a:r>
            <a:rPr lang="en-US" sz="2000">
              <a:latin typeface="Franklin Gothic Book"/>
            </a:rPr>
            <a:t>Check students' participation status using the spreadsheet</a:t>
          </a:r>
        </a:p>
      </dgm:t>
    </dgm:pt>
    <dgm:pt modelId="{1DB1B385-E668-4749-8CFA-0F93BDDF50EC}" type="parTrans" cxnId="{24827F50-6717-498B-86B4-BD507569B11E}">
      <dgm:prSet/>
      <dgm:spPr/>
      <dgm:t>
        <a:bodyPr/>
        <a:lstStyle/>
        <a:p>
          <a:endParaRPr lang="en-US"/>
        </a:p>
      </dgm:t>
    </dgm:pt>
    <dgm:pt modelId="{D9211188-D971-4596-AB0D-CA410A2491C8}" type="sibTrans" cxnId="{24827F50-6717-498B-86B4-BD507569B11E}">
      <dgm:prSet/>
      <dgm:spPr/>
      <dgm:t>
        <a:bodyPr/>
        <a:lstStyle/>
        <a:p>
          <a:endParaRPr lang="en-US"/>
        </a:p>
      </dgm:t>
    </dgm:pt>
    <dgm:pt modelId="{C20658D2-B890-4D6E-8006-A3F170D322DB}">
      <dgm:prSet custT="1"/>
      <dgm:spPr/>
      <dgm:t>
        <a:bodyPr/>
        <a:lstStyle/>
        <a:p>
          <a:r>
            <a:rPr lang="en-US" sz="2000" b="1">
              <a:latin typeface="Franklin Gothic Book"/>
            </a:rPr>
            <a:t>(Priority One) SDRR</a:t>
          </a:r>
          <a:endParaRPr lang="en-US" sz="2000" b="1">
            <a:highlight>
              <a:srgbClr val="FFFF00"/>
            </a:highlight>
            <a:latin typeface="Franklin Gothic Book"/>
          </a:endParaRPr>
        </a:p>
      </dgm:t>
      <dgm:extLst>
        <a:ext uri="{E40237B7-FDA0-4F09-8148-C483321AD2D9}">
          <dgm14:cNvPr xmlns:dgm14="http://schemas.microsoft.com/office/drawing/2010/diagram" id="0" name="" descr=" In step one of accountability, the priority one is to confirm your 100 day students that will contribute to your district or school accountability.&#10;Indicate the correct accountability for any non-100 day students that should be removed from your accountability.  &#10;Resolve non-participation issues of students without test results.&#10;&#10;In Step 2 of demographics which is priority two, &#10;" title="Step 1 Accountability"/>
        </a:ext>
      </dgm:extLst>
    </dgm:pt>
    <dgm:pt modelId="{10053C76-CAE0-4CA0-900E-5DCA05B95C7E}" type="sibTrans" cxnId="{07981DD7-2DBA-4491-9B03-50800C761E8F}">
      <dgm:prSet/>
      <dgm:spPr/>
      <dgm:t>
        <a:bodyPr/>
        <a:lstStyle/>
        <a:p>
          <a:endParaRPr lang="en-US" sz="2000"/>
        </a:p>
      </dgm:t>
    </dgm:pt>
    <dgm:pt modelId="{49AE7D20-8A35-48A6-86C8-57AFEEE28287}" type="parTrans" cxnId="{07981DD7-2DBA-4491-9B03-50800C761E8F}">
      <dgm:prSet/>
      <dgm:spPr/>
      <dgm:t>
        <a:bodyPr/>
        <a:lstStyle/>
        <a:p>
          <a:endParaRPr lang="en-US" sz="2000"/>
        </a:p>
      </dgm:t>
    </dgm:pt>
    <dgm:pt modelId="{6CF5E1AC-99A2-484C-898D-66AB005AB092}">
      <dgm:prSet custT="1"/>
      <dgm:spPr/>
      <dgm:t>
        <a:bodyPr/>
        <a:lstStyle/>
        <a:p>
          <a:pPr rtl="0"/>
          <a:r>
            <a:rPr lang="en-US" sz="2000">
              <a:latin typeface="Franklin Gothic Book"/>
            </a:rPr>
            <a:t>All demographics are based</a:t>
          </a:r>
          <a:r>
            <a:rPr lang="en-US" sz="2000" strike="noStrike">
              <a:latin typeface="Franklin Gothic Book"/>
            </a:rPr>
            <a:t> on </a:t>
          </a:r>
          <a:r>
            <a:rPr lang="en-US" sz="2000">
              <a:latin typeface="Franklin Gothic Book"/>
            </a:rPr>
            <a:t>the first day of the 14-day testing window</a:t>
          </a:r>
        </a:p>
      </dgm:t>
    </dgm:pt>
    <dgm:pt modelId="{8190E38F-5262-4B71-8553-405ECE71C772}" type="sibTrans" cxnId="{A5A1CC3D-4C80-4140-A6E3-AB572BCDFBD5}">
      <dgm:prSet/>
      <dgm:spPr/>
      <dgm:t>
        <a:bodyPr/>
        <a:lstStyle/>
        <a:p>
          <a:endParaRPr lang="en-US"/>
        </a:p>
      </dgm:t>
    </dgm:pt>
    <dgm:pt modelId="{0A7632DF-18B4-4AC4-BC09-610112B061CA}" type="parTrans" cxnId="{A5A1CC3D-4C80-4140-A6E3-AB572BCDFBD5}">
      <dgm:prSet/>
      <dgm:spPr/>
      <dgm:t>
        <a:bodyPr/>
        <a:lstStyle/>
        <a:p>
          <a:endParaRPr lang="en-US"/>
        </a:p>
      </dgm:t>
    </dgm:pt>
    <dgm:pt modelId="{34738F0D-096C-47D5-8046-FF7D957D1D00}">
      <dgm:prSet custT="1"/>
      <dgm:spPr/>
      <dgm:t>
        <a:bodyPr/>
        <a:lstStyle/>
        <a:p>
          <a:r>
            <a:rPr lang="en-US" sz="2000">
              <a:latin typeface="Franklin Gothic Book"/>
            </a:rPr>
            <a:t>Check lunch status and students with disability status (IEP) since these have the potential to change over time</a:t>
          </a:r>
        </a:p>
      </dgm:t>
    </dgm:pt>
    <dgm:pt modelId="{DC6187BA-2731-4331-A747-68346B648BE4}" type="sibTrans" cxnId="{9B7EC5B4-D4F0-4330-B0FC-2507043763C7}">
      <dgm:prSet/>
      <dgm:spPr/>
      <dgm:t>
        <a:bodyPr/>
        <a:lstStyle/>
        <a:p>
          <a:endParaRPr lang="en-US" sz="2000"/>
        </a:p>
      </dgm:t>
    </dgm:pt>
    <dgm:pt modelId="{FB1EA6ED-4437-424D-A0AF-A5B79A3262EE}" type="parTrans" cxnId="{9B7EC5B4-D4F0-4330-B0FC-2507043763C7}">
      <dgm:prSet/>
      <dgm:spPr/>
      <dgm:t>
        <a:bodyPr/>
        <a:lstStyle/>
        <a:p>
          <a:endParaRPr lang="en-US" sz="2000"/>
        </a:p>
      </dgm:t>
    </dgm:pt>
    <dgm:pt modelId="{6EEE590E-4B21-484B-9EB1-C347CD237B5A}">
      <dgm:prSet custT="1"/>
      <dgm:spPr/>
      <dgm:t>
        <a:bodyPr/>
        <a:lstStyle/>
        <a:p>
          <a:r>
            <a:rPr lang="en-US" sz="2000">
              <a:latin typeface="Franklin Gothic Book"/>
            </a:rPr>
            <a:t>Confirm ethnicity and race categories</a:t>
          </a:r>
        </a:p>
      </dgm:t>
    </dgm:pt>
    <dgm:pt modelId="{6A452DF9-7410-4050-AEC9-2911619F9BBA}" type="sibTrans" cxnId="{DE7C5B38-1B24-49DE-81B3-4D3953A19E9D}">
      <dgm:prSet/>
      <dgm:spPr/>
      <dgm:t>
        <a:bodyPr/>
        <a:lstStyle/>
        <a:p>
          <a:endParaRPr lang="en-US"/>
        </a:p>
      </dgm:t>
    </dgm:pt>
    <dgm:pt modelId="{17BF1D4C-7435-433E-8028-42BB7CC6FB2E}" type="parTrans" cxnId="{DE7C5B38-1B24-49DE-81B3-4D3953A19E9D}">
      <dgm:prSet/>
      <dgm:spPr/>
      <dgm:t>
        <a:bodyPr/>
        <a:lstStyle/>
        <a:p>
          <a:endParaRPr lang="en-US"/>
        </a:p>
      </dgm:t>
    </dgm:pt>
    <dgm:pt modelId="{3CB2E9C6-E9F9-45FA-94BE-E7986AE843A3}">
      <dgm:prSet custT="1"/>
      <dgm:spPr/>
      <dgm:t>
        <a:bodyPr/>
        <a:lstStyle/>
        <a:p>
          <a:pPr rtl="0"/>
          <a:r>
            <a:rPr lang="en-US" sz="2000">
              <a:latin typeface="Franklin Gothic Book"/>
            </a:rPr>
            <a:t>Tested school and grade cannot be changed </a:t>
          </a:r>
        </a:p>
      </dgm:t>
    </dgm:pt>
    <dgm:pt modelId="{1A5565CE-6C6A-446B-A26C-C2CAD3997A65}" type="sibTrans" cxnId="{BDF543E0-70D0-45CA-A175-974F6F64FEB9}">
      <dgm:prSet/>
      <dgm:spPr/>
      <dgm:t>
        <a:bodyPr/>
        <a:lstStyle/>
        <a:p>
          <a:endParaRPr lang="en-US"/>
        </a:p>
      </dgm:t>
    </dgm:pt>
    <dgm:pt modelId="{9C1B3464-EBDE-4CEE-84F0-B59532BDA838}" type="parTrans" cxnId="{BDF543E0-70D0-45CA-A175-974F6F64FEB9}">
      <dgm:prSet/>
      <dgm:spPr/>
      <dgm:t>
        <a:bodyPr/>
        <a:lstStyle/>
        <a:p>
          <a:endParaRPr lang="en-US"/>
        </a:p>
      </dgm:t>
    </dgm:pt>
    <dgm:pt modelId="{93F36CFB-D9BC-4CDC-B2D6-980FA3261F56}">
      <dgm:prSet custT="1"/>
      <dgm:spPr/>
      <dgm:t>
        <a:bodyPr/>
        <a:lstStyle/>
        <a:p>
          <a:r>
            <a:rPr lang="en-US" sz="2000">
              <a:latin typeface="Franklin Gothic Book"/>
            </a:rPr>
            <a:t>Mark Accommodations for students with an IEP or a Program Service Plan (PSP)</a:t>
          </a:r>
        </a:p>
      </dgm:t>
    </dgm:pt>
    <dgm:pt modelId="{79992C26-9730-4384-9FDD-B8FF84DDF986}" type="sibTrans" cxnId="{97A2E637-8B03-4E67-B0D5-A4C5DE7D592C}">
      <dgm:prSet/>
      <dgm:spPr/>
      <dgm:t>
        <a:bodyPr/>
        <a:lstStyle/>
        <a:p>
          <a:endParaRPr lang="en-US"/>
        </a:p>
      </dgm:t>
    </dgm:pt>
    <dgm:pt modelId="{591F50D6-58EC-4336-A674-A774C8FAE228}" type="parTrans" cxnId="{97A2E637-8B03-4E67-B0D5-A4C5DE7D592C}">
      <dgm:prSet/>
      <dgm:spPr/>
      <dgm:t>
        <a:bodyPr/>
        <a:lstStyle/>
        <a:p>
          <a:endParaRPr lang="en-US"/>
        </a:p>
      </dgm:t>
    </dgm:pt>
    <dgm:pt modelId="{BBE684F1-62D0-4DF1-8138-DA7C9920037E}">
      <dgm:prSet custT="1"/>
      <dgm:spPr/>
      <dgm:t>
        <a:bodyPr/>
        <a:lstStyle/>
        <a:p>
          <a:endParaRPr lang="en-US" sz="2400">
            <a:latin typeface="Franklin Gothic Book"/>
          </a:endParaRPr>
        </a:p>
      </dgm:t>
    </dgm:pt>
    <dgm:pt modelId="{8E618C9D-0D53-4840-A2FB-F5CB4EC8C5B0}" type="sibTrans" cxnId="{CFD782C7-3CCB-44BB-A060-AC03E437AA94}">
      <dgm:prSet/>
      <dgm:spPr/>
      <dgm:t>
        <a:bodyPr/>
        <a:lstStyle/>
        <a:p>
          <a:endParaRPr lang="en-US"/>
        </a:p>
      </dgm:t>
    </dgm:pt>
    <dgm:pt modelId="{ED240C0A-5179-48D1-B4EE-8045A839D0F1}" type="parTrans" cxnId="{CFD782C7-3CCB-44BB-A060-AC03E437AA94}">
      <dgm:prSet/>
      <dgm:spPr/>
      <dgm:t>
        <a:bodyPr/>
        <a:lstStyle/>
        <a:p>
          <a:endParaRPr lang="en-US"/>
        </a:p>
      </dgm:t>
    </dgm:pt>
    <dgm:pt modelId="{E35A2BAC-C1FD-4F7C-B01B-975F2886ECF7}">
      <dgm:prSet custT="1"/>
      <dgm:spPr/>
      <dgm:t>
        <a:bodyPr/>
        <a:lstStyle/>
        <a:p>
          <a:endParaRPr lang="en-US" sz="2000">
            <a:latin typeface="Franklin Gothic Book"/>
          </a:endParaRPr>
        </a:p>
      </dgm:t>
    </dgm:pt>
    <dgm:pt modelId="{00EDDB1A-5204-4BA6-82DE-B7715365ECDA}" type="sibTrans" cxnId="{CD6F07A0-9AAF-4E7A-A54E-A35424C7B5B2}">
      <dgm:prSet/>
      <dgm:spPr/>
      <dgm:t>
        <a:bodyPr/>
        <a:lstStyle/>
        <a:p>
          <a:endParaRPr lang="en-US"/>
        </a:p>
      </dgm:t>
    </dgm:pt>
    <dgm:pt modelId="{144EB5B6-8B33-47E5-9F6A-F322CE85F046}" type="parTrans" cxnId="{CD6F07A0-9AAF-4E7A-A54E-A35424C7B5B2}">
      <dgm:prSet/>
      <dgm:spPr/>
      <dgm:t>
        <a:bodyPr/>
        <a:lstStyle/>
        <a:p>
          <a:endParaRPr lang="en-US"/>
        </a:p>
      </dgm:t>
    </dgm:pt>
    <dgm:pt modelId="{50D51592-6CB0-4E70-B8B0-355AF48C0A4F}">
      <dgm:prSet custT="1"/>
      <dgm:spPr/>
      <dgm:t>
        <a:bodyPr/>
        <a:lstStyle/>
        <a:p>
          <a:endParaRPr lang="en-US" sz="2000">
            <a:latin typeface="Franklin Gothic Book"/>
          </a:endParaRPr>
        </a:p>
      </dgm:t>
    </dgm:pt>
    <dgm:pt modelId="{E9A11A86-0407-4B75-B3BD-6D50ADD92E84}" type="sibTrans" cxnId="{6A6BCDBB-361A-48D3-BAF2-4EA078727924}">
      <dgm:prSet/>
      <dgm:spPr/>
      <dgm:t>
        <a:bodyPr/>
        <a:lstStyle/>
        <a:p>
          <a:endParaRPr lang="en-US"/>
        </a:p>
      </dgm:t>
    </dgm:pt>
    <dgm:pt modelId="{9A9A1BFD-88EE-47F4-8B85-F0FED48F4912}" type="parTrans" cxnId="{6A6BCDBB-361A-48D3-BAF2-4EA078727924}">
      <dgm:prSet/>
      <dgm:spPr/>
      <dgm:t>
        <a:bodyPr/>
        <a:lstStyle/>
        <a:p>
          <a:endParaRPr lang="en-US"/>
        </a:p>
      </dgm:t>
    </dgm:pt>
    <dgm:pt modelId="{139871F5-BF18-4A65-807C-4C81E6DA4A69}">
      <dgm:prSet custT="1"/>
      <dgm:spPr/>
      <dgm:t>
        <a:bodyPr/>
        <a:lstStyle/>
        <a:p>
          <a:endParaRPr lang="en-US" sz="2000">
            <a:latin typeface="Franklin Gothic Book"/>
          </a:endParaRPr>
        </a:p>
      </dgm:t>
    </dgm:pt>
    <dgm:pt modelId="{797FEB7A-0599-4EEA-82AD-49C5EB451658}" type="sibTrans" cxnId="{AC9D856A-BFBF-4296-B84E-342EFF1BCA79}">
      <dgm:prSet/>
      <dgm:spPr/>
      <dgm:t>
        <a:bodyPr/>
        <a:lstStyle/>
        <a:p>
          <a:endParaRPr lang="en-US"/>
        </a:p>
      </dgm:t>
    </dgm:pt>
    <dgm:pt modelId="{2773341D-E626-4F2F-9B96-06BB55FE8019}" type="parTrans" cxnId="{AC9D856A-BFBF-4296-B84E-342EFF1BCA79}">
      <dgm:prSet/>
      <dgm:spPr/>
      <dgm:t>
        <a:bodyPr/>
        <a:lstStyle/>
        <a:p>
          <a:endParaRPr lang="en-US"/>
        </a:p>
      </dgm:t>
    </dgm:pt>
    <dgm:pt modelId="{BC6E3B74-76AF-414D-8187-C482A73E00E0}">
      <dgm:prSet custT="1"/>
      <dgm:spPr/>
      <dgm:t>
        <a:bodyPr/>
        <a:lstStyle/>
        <a:p>
          <a:endParaRPr lang="en-US" sz="2000">
            <a:latin typeface="Franklin Gothic Book"/>
          </a:endParaRPr>
        </a:p>
      </dgm:t>
    </dgm:pt>
    <dgm:pt modelId="{203A469F-C5DE-472F-AB9D-14B4F5AB0441}" type="sibTrans" cxnId="{B47D54E4-606D-4904-869D-42A10B7BE4B6}">
      <dgm:prSet/>
      <dgm:spPr/>
      <dgm:t>
        <a:bodyPr/>
        <a:lstStyle/>
        <a:p>
          <a:endParaRPr lang="en-US"/>
        </a:p>
      </dgm:t>
    </dgm:pt>
    <dgm:pt modelId="{28D32040-B5B3-4E7B-81BC-80AAF027AEC8}" type="parTrans" cxnId="{B47D54E4-606D-4904-869D-42A10B7BE4B6}">
      <dgm:prSet/>
      <dgm:spPr/>
      <dgm:t>
        <a:bodyPr/>
        <a:lstStyle/>
        <a:p>
          <a:endParaRPr lang="en-US"/>
        </a:p>
      </dgm:t>
    </dgm:pt>
    <dgm:pt modelId="{FF37AEAC-0A3A-41D5-9DFC-19D8958116E1}">
      <dgm:prSet custT="1"/>
      <dgm:spPr/>
      <dgm:t>
        <a:bodyPr/>
        <a:lstStyle/>
        <a:p>
          <a:r>
            <a:rPr lang="en-US" sz="2000">
              <a:latin typeface="Franklin Gothic Book"/>
            </a:rPr>
            <a:t>Indicate the correct accountability for students who contribute to the school or district accountability and those who do not</a:t>
          </a:r>
        </a:p>
      </dgm:t>
    </dgm:pt>
    <dgm:pt modelId="{F42F48B2-F95B-40D4-BDDB-146BCA769726}" type="parTrans" cxnId="{9FE3CA2B-DB51-41BC-8120-55725665F415}">
      <dgm:prSet/>
      <dgm:spPr/>
      <dgm:t>
        <a:bodyPr/>
        <a:lstStyle/>
        <a:p>
          <a:endParaRPr lang="en-US"/>
        </a:p>
      </dgm:t>
    </dgm:pt>
    <dgm:pt modelId="{07B70AB5-032A-4EBB-AA62-49528B53F538}" type="sibTrans" cxnId="{9FE3CA2B-DB51-41BC-8120-55725665F415}">
      <dgm:prSet/>
      <dgm:spPr/>
      <dgm:t>
        <a:bodyPr/>
        <a:lstStyle/>
        <a:p>
          <a:endParaRPr lang="en-US"/>
        </a:p>
      </dgm:t>
    </dgm:pt>
    <dgm:pt modelId="{183AACB4-556F-4F18-841B-DDAB971E4582}">
      <dgm:prSet custT="1"/>
      <dgm:spPr/>
      <dgm:t>
        <a:bodyPr/>
        <a:lstStyle/>
        <a:p>
          <a:r>
            <a:rPr lang="en-US" sz="2000">
              <a:latin typeface="Franklin Gothic Book"/>
            </a:rPr>
            <a:t>Resolve the nonparticipation status of students without test results</a:t>
          </a:r>
        </a:p>
      </dgm:t>
    </dgm:pt>
    <dgm:pt modelId="{EFA34DA0-6BDC-4905-AF3B-B13A60F99666}" type="parTrans" cxnId="{7E604119-905E-41EB-8ED3-5FC856049173}">
      <dgm:prSet/>
      <dgm:spPr/>
      <dgm:t>
        <a:bodyPr/>
        <a:lstStyle/>
        <a:p>
          <a:endParaRPr lang="en-US"/>
        </a:p>
      </dgm:t>
    </dgm:pt>
    <dgm:pt modelId="{6D4D2DF7-C502-470C-841D-3CCA2B5C8E59}" type="sibTrans" cxnId="{7E604119-905E-41EB-8ED3-5FC856049173}">
      <dgm:prSet/>
      <dgm:spPr/>
      <dgm:t>
        <a:bodyPr/>
        <a:lstStyle/>
        <a:p>
          <a:endParaRPr lang="en-US"/>
        </a:p>
      </dgm:t>
    </dgm:pt>
    <dgm:pt modelId="{04246B66-6293-4BE8-B77E-FF6FDEC63985}" type="pres">
      <dgm:prSet presAssocID="{3313638C-FFD8-43BA-ADAF-2E0AE8BA2AA3}" presName="Name0" presStyleCnt="0">
        <dgm:presLayoutVars>
          <dgm:chMax val="5"/>
          <dgm:chPref val="5"/>
          <dgm:dir/>
          <dgm:animLvl val="lvl"/>
        </dgm:presLayoutVars>
      </dgm:prSet>
      <dgm:spPr/>
    </dgm:pt>
    <dgm:pt modelId="{5DE199DB-F30F-4AD1-8B1A-E58EC7576169}" type="pres">
      <dgm:prSet presAssocID="{56CFA89E-CC29-460E-8C97-98418B1BC5F7}" presName="parentText1" presStyleLbl="node1" presStyleIdx="0" presStyleCnt="2" custLinFactNeighborX="-502" custLinFactNeighborY="-22820">
        <dgm:presLayoutVars>
          <dgm:chMax/>
          <dgm:chPref val="3"/>
          <dgm:bulletEnabled val="1"/>
        </dgm:presLayoutVars>
      </dgm:prSet>
      <dgm:spPr/>
    </dgm:pt>
    <dgm:pt modelId="{4365E56E-8AEF-450C-A124-2B35A1A2CED1}" type="pres">
      <dgm:prSet presAssocID="{56CFA89E-CC29-460E-8C97-98418B1BC5F7}" presName="childText1" presStyleLbl="solidAlignAcc1" presStyleIdx="0" presStyleCnt="2" custScaleX="101583" custScaleY="127426" custLinFactNeighborY="2087">
        <dgm:presLayoutVars>
          <dgm:chMax val="0"/>
          <dgm:chPref val="0"/>
          <dgm:bulletEnabled val="1"/>
        </dgm:presLayoutVars>
      </dgm:prSet>
      <dgm:spPr/>
    </dgm:pt>
    <dgm:pt modelId="{71356AF5-8B2B-4BB8-805E-43F16CEB8A5C}" type="pres">
      <dgm:prSet presAssocID="{45691023-A75A-48A0-89C0-A6ADF689DEB1}" presName="parentText2" presStyleLbl="node1" presStyleIdx="1" presStyleCnt="2">
        <dgm:presLayoutVars>
          <dgm:chMax/>
          <dgm:chPref val="3"/>
          <dgm:bulletEnabled val="1"/>
        </dgm:presLayoutVars>
      </dgm:prSet>
      <dgm:spPr/>
    </dgm:pt>
    <dgm:pt modelId="{ED174A7F-EB17-46C6-8EC7-4E01C9881CD8}" type="pres">
      <dgm:prSet presAssocID="{45691023-A75A-48A0-89C0-A6ADF689DEB1}" presName="childText2" presStyleLbl="solidAlignAcc1" presStyleIdx="1" presStyleCnt="2" custScaleY="89480" custLinFactNeighborX="269" custLinFactNeighborY="-5734">
        <dgm:presLayoutVars>
          <dgm:chMax val="0"/>
          <dgm:chPref val="0"/>
          <dgm:bulletEnabled val="1"/>
        </dgm:presLayoutVars>
      </dgm:prSet>
      <dgm:spPr/>
    </dgm:pt>
  </dgm:ptLst>
  <dgm:cxnLst>
    <dgm:cxn modelId="{62E7FF04-C334-4A3F-A352-472051AE61E0}" type="presOf" srcId="{C20658D2-B890-4D6E-8006-A3F170D322DB}" destId="{4365E56E-8AEF-450C-A124-2B35A1A2CED1}" srcOrd="0" destOrd="0" presId="urn:microsoft.com/office/officeart/2009/3/layout/IncreasingArrowsProcess"/>
    <dgm:cxn modelId="{FF83D006-E6EB-45CC-BC2E-9E4310EE8A54}" type="presOf" srcId="{45691023-A75A-48A0-89C0-A6ADF689DEB1}" destId="{71356AF5-8B2B-4BB8-805E-43F16CEB8A5C}" srcOrd="0" destOrd="0" presId="urn:microsoft.com/office/officeart/2009/3/layout/IncreasingArrowsProcess"/>
    <dgm:cxn modelId="{E6633F09-9A71-4772-9FA7-2CF6EBE7CA21}" type="presOf" srcId="{139871F5-BF18-4A65-807C-4C81E6DA4A69}" destId="{4365E56E-8AEF-450C-A124-2B35A1A2CED1}" srcOrd="0" destOrd="11" presId="urn:microsoft.com/office/officeart/2009/3/layout/IncreasingArrowsProcess"/>
    <dgm:cxn modelId="{EE6AD909-6B51-4243-9A3B-7056076E3150}" type="presOf" srcId="{E35A2BAC-C1FD-4F7C-B01B-975F2886ECF7}" destId="{4365E56E-8AEF-450C-A124-2B35A1A2CED1}" srcOrd="0" destOrd="9" presId="urn:microsoft.com/office/officeart/2009/3/layout/IncreasingArrowsProcess"/>
    <dgm:cxn modelId="{40847F0F-C2C2-4F7C-A99F-FD912C9DD24A}" type="presOf" srcId="{56CFA89E-CC29-460E-8C97-98418B1BC5F7}" destId="{5DE199DB-F30F-4AD1-8B1A-E58EC7576169}" srcOrd="0" destOrd="0" presId="urn:microsoft.com/office/officeart/2009/3/layout/IncreasingArrowsProcess"/>
    <dgm:cxn modelId="{86639F11-1BFF-4473-BEBC-AA1EAA52D2B8}" type="presOf" srcId="{93F36CFB-D9BC-4CDC-B2D6-980FA3261F56}" destId="{4365E56E-8AEF-450C-A124-2B35A1A2CED1}" srcOrd="0" destOrd="5" presId="urn:microsoft.com/office/officeart/2009/3/layout/IncreasingArrowsProcess"/>
    <dgm:cxn modelId="{7E604119-905E-41EB-8ED3-5FC856049173}" srcId="{C20658D2-B890-4D6E-8006-A3F170D322DB}" destId="{183AACB4-556F-4F18-841B-DDAB971E4582}" srcOrd="6" destOrd="0" parTransId="{EFA34DA0-6BDC-4905-AF3B-B13A60F99666}" sibTransId="{6D4D2DF7-C502-470C-841D-3CCA2B5C8E59}"/>
    <dgm:cxn modelId="{DD47FE22-21B2-4F0B-8B44-2B4B4F72C504}" type="presOf" srcId="{3313638C-FFD8-43BA-ADAF-2E0AE8BA2AA3}" destId="{04246B66-6293-4BE8-B77E-FF6FDEC63985}" srcOrd="0" destOrd="0" presId="urn:microsoft.com/office/officeart/2009/3/layout/IncreasingArrowsProcess"/>
    <dgm:cxn modelId="{9FB0BB24-CAED-4186-A408-E003EE413544}" type="presOf" srcId="{BD0D6A5C-B4EA-4E76-8E76-F6BC4AAD274D}" destId="{ED174A7F-EB17-46C6-8EC7-4E01C9881CD8}" srcOrd="0" destOrd="0" presId="urn:microsoft.com/office/officeart/2009/3/layout/IncreasingArrowsProcess"/>
    <dgm:cxn modelId="{04DB7D2A-4EB7-4857-8AA2-FF989AE3A1E5}" type="presOf" srcId="{50D51592-6CB0-4E70-B8B0-355AF48C0A4F}" destId="{4365E56E-8AEF-450C-A124-2B35A1A2CED1}" srcOrd="0" destOrd="10" presId="urn:microsoft.com/office/officeart/2009/3/layout/IncreasingArrowsProcess"/>
    <dgm:cxn modelId="{9FE3CA2B-DB51-41BC-8120-55725665F415}" srcId="{C20658D2-B890-4D6E-8006-A3F170D322DB}" destId="{FF37AEAC-0A3A-41D5-9DFC-19D8958116E1}" srcOrd="5" destOrd="0" parTransId="{F42F48B2-F95B-40D4-BDDB-146BCA769726}" sibTransId="{07B70AB5-032A-4EBB-AA62-49528B53F538}"/>
    <dgm:cxn modelId="{97A2E637-8B03-4E67-B0D5-A4C5DE7D592C}" srcId="{C20658D2-B890-4D6E-8006-A3F170D322DB}" destId="{93F36CFB-D9BC-4CDC-B2D6-980FA3261F56}" srcOrd="4" destOrd="0" parTransId="{591F50D6-58EC-4336-A674-A774C8FAE228}" sibTransId="{79992C26-9730-4384-9FDD-B8FF84DDF986}"/>
    <dgm:cxn modelId="{DE7C5B38-1B24-49DE-81B3-4D3953A19E9D}" srcId="{C20658D2-B890-4D6E-8006-A3F170D322DB}" destId="{6EEE590E-4B21-484B-9EB1-C347CD237B5A}" srcOrd="2" destOrd="0" parTransId="{17BF1D4C-7435-433E-8028-42BB7CC6FB2E}" sibTransId="{6A452DF9-7410-4050-AEC9-2911619F9BBA}"/>
    <dgm:cxn modelId="{A5A1CC3D-4C80-4140-A6E3-AB572BCDFBD5}" srcId="{C20658D2-B890-4D6E-8006-A3F170D322DB}" destId="{6CF5E1AC-99A2-484C-898D-66AB005AB092}" srcOrd="0" destOrd="0" parTransId="{0A7632DF-18B4-4AC4-BC09-610112B061CA}" sibTransId="{8190E38F-5262-4B71-8553-405ECE71C772}"/>
    <dgm:cxn modelId="{AC9D856A-BFBF-4296-B84E-342EFF1BCA79}" srcId="{56CFA89E-CC29-460E-8C97-98418B1BC5F7}" destId="{139871F5-BF18-4A65-807C-4C81E6DA4A69}" srcOrd="4" destOrd="0" parTransId="{2773341D-E626-4F2F-9B96-06BB55FE8019}" sibTransId="{797FEB7A-0599-4EEA-82AD-49C5EB451658}"/>
    <dgm:cxn modelId="{F7FA906F-4D25-478E-92DA-F8DC05DDE023}" type="presOf" srcId="{183AACB4-556F-4F18-841B-DDAB971E4582}" destId="{4365E56E-8AEF-450C-A124-2B35A1A2CED1}" srcOrd="0" destOrd="7" presId="urn:microsoft.com/office/officeart/2009/3/layout/IncreasingArrowsProcess"/>
    <dgm:cxn modelId="{24827F50-6717-498B-86B4-BD507569B11E}" srcId="{45691023-A75A-48A0-89C0-A6ADF689DEB1}" destId="{B87E3D93-3F55-4893-8744-467FDCD46DB4}" srcOrd="1" destOrd="0" parTransId="{1DB1B385-E668-4749-8CFA-0F93BDDF50EC}" sibTransId="{D9211188-D971-4596-AB0D-CA410A2491C8}"/>
    <dgm:cxn modelId="{49EF4559-47C9-4756-82E8-AD3062073598}" type="presOf" srcId="{BC6E3B74-76AF-414D-8187-C482A73E00E0}" destId="{4365E56E-8AEF-450C-A124-2B35A1A2CED1}" srcOrd="0" destOrd="12" presId="urn:microsoft.com/office/officeart/2009/3/layout/IncreasingArrowsProcess"/>
    <dgm:cxn modelId="{CD6F07A0-9AAF-4E7A-A54E-A35424C7B5B2}" srcId="{56CFA89E-CC29-460E-8C97-98418B1BC5F7}" destId="{E35A2BAC-C1FD-4F7C-B01B-975F2886ECF7}" srcOrd="2" destOrd="0" parTransId="{144EB5B6-8B33-47E5-9F6A-F322CE85F046}" sibTransId="{00EDDB1A-5204-4BA6-82DE-B7715365ECDA}"/>
    <dgm:cxn modelId="{ABD720A1-EDD0-4202-B0C5-CBC14B229C74}" type="presOf" srcId="{B87E3D93-3F55-4893-8744-467FDCD46DB4}" destId="{ED174A7F-EB17-46C6-8EC7-4E01C9881CD8}" srcOrd="0" destOrd="1" presId="urn:microsoft.com/office/officeart/2009/3/layout/IncreasingArrowsProcess"/>
    <dgm:cxn modelId="{9B7EC5B4-D4F0-4330-B0FC-2507043763C7}" srcId="{C20658D2-B890-4D6E-8006-A3F170D322DB}" destId="{34738F0D-096C-47D5-8046-FF7D957D1D00}" srcOrd="1" destOrd="0" parTransId="{FB1EA6ED-4437-424D-A0AF-A5B79A3262EE}" sibTransId="{DC6187BA-2731-4331-A747-68346B648BE4}"/>
    <dgm:cxn modelId="{6A6BCDBB-361A-48D3-BAF2-4EA078727924}" srcId="{56CFA89E-CC29-460E-8C97-98418B1BC5F7}" destId="{50D51592-6CB0-4E70-B8B0-355AF48C0A4F}" srcOrd="3" destOrd="0" parTransId="{9A9A1BFD-88EE-47F4-8B85-F0FED48F4912}" sibTransId="{E9A11A86-0407-4B75-B3BD-6D50ADD92E84}"/>
    <dgm:cxn modelId="{89F56AC4-F286-495A-97FB-8B603389898C}" type="presOf" srcId="{34738F0D-096C-47D5-8046-FF7D957D1D00}" destId="{4365E56E-8AEF-450C-A124-2B35A1A2CED1}" srcOrd="0" destOrd="2" presId="urn:microsoft.com/office/officeart/2009/3/layout/IncreasingArrowsProcess"/>
    <dgm:cxn modelId="{CFD782C7-3CCB-44BB-A060-AC03E437AA94}" srcId="{56CFA89E-CC29-460E-8C97-98418B1BC5F7}" destId="{BBE684F1-62D0-4DF1-8138-DA7C9920037E}" srcOrd="1" destOrd="0" parTransId="{ED240C0A-5179-48D1-B4EE-8045A839D0F1}" sibTransId="{8E618C9D-0D53-4840-A2FB-F5CB4EC8C5B0}"/>
    <dgm:cxn modelId="{BFFBFDD2-8F63-4348-911D-B9E37461101B}" srcId="{45691023-A75A-48A0-89C0-A6ADF689DEB1}" destId="{B40F6BD1-7629-4B66-BFB0-B8937E7FB52B}" srcOrd="2" destOrd="0" parTransId="{F77904A0-DECB-40A9-BAE2-A24DC85C1EB0}" sibTransId="{80A9295F-A7EE-4C91-A4ED-F63FAAE28F70}"/>
    <dgm:cxn modelId="{51F735D3-A7BF-484C-885B-0EB10620A124}" type="presOf" srcId="{BBE684F1-62D0-4DF1-8138-DA7C9920037E}" destId="{4365E56E-8AEF-450C-A124-2B35A1A2CED1}" srcOrd="0" destOrd="8" presId="urn:microsoft.com/office/officeart/2009/3/layout/IncreasingArrowsProcess"/>
    <dgm:cxn modelId="{23709BD5-6DEB-4DF1-A92D-A546236112F1}" type="presOf" srcId="{6CF5E1AC-99A2-484C-898D-66AB005AB092}" destId="{4365E56E-8AEF-450C-A124-2B35A1A2CED1}" srcOrd="0" destOrd="1" presId="urn:microsoft.com/office/officeart/2009/3/layout/IncreasingArrowsProcess"/>
    <dgm:cxn modelId="{07981DD7-2DBA-4491-9B03-50800C761E8F}" srcId="{56CFA89E-CC29-460E-8C97-98418B1BC5F7}" destId="{C20658D2-B890-4D6E-8006-A3F170D322DB}" srcOrd="0" destOrd="0" parTransId="{49AE7D20-8A35-48A6-86C8-57AFEEE28287}" sibTransId="{10053C76-CAE0-4CA0-900E-5DCA05B95C7E}"/>
    <dgm:cxn modelId="{2AC432DB-33EC-4FC7-92AA-70B470E7C424}" srcId="{3313638C-FFD8-43BA-ADAF-2E0AE8BA2AA3}" destId="{56CFA89E-CC29-460E-8C97-98418B1BC5F7}" srcOrd="0" destOrd="0" parTransId="{5F47AA20-BA7A-41BC-A0B6-D3EB8ED62004}" sibTransId="{D3BD6F0B-AF2C-403A-8D97-0816DD222673}"/>
    <dgm:cxn modelId="{844E4EDB-B0BB-4F0F-9569-5988B58B1D32}" type="presOf" srcId="{B40F6BD1-7629-4B66-BFB0-B8937E7FB52B}" destId="{ED174A7F-EB17-46C6-8EC7-4E01C9881CD8}" srcOrd="0" destOrd="2" presId="urn:microsoft.com/office/officeart/2009/3/layout/IncreasingArrowsProcess"/>
    <dgm:cxn modelId="{BDF543E0-70D0-45CA-A175-974F6F64FEB9}" srcId="{C20658D2-B890-4D6E-8006-A3F170D322DB}" destId="{3CB2E9C6-E9F9-45FA-94BE-E7986AE843A3}" srcOrd="3" destOrd="0" parTransId="{9C1B3464-EBDE-4CEE-84F0-B59532BDA838}" sibTransId="{1A5565CE-6C6A-446B-A26C-C2CAD3997A65}"/>
    <dgm:cxn modelId="{B47D54E4-606D-4904-869D-42A10B7BE4B6}" srcId="{56CFA89E-CC29-460E-8C97-98418B1BC5F7}" destId="{BC6E3B74-76AF-414D-8187-C482A73E00E0}" srcOrd="5" destOrd="0" parTransId="{28D32040-B5B3-4E7B-81BC-80AAF027AEC8}" sibTransId="{203A469F-C5DE-472F-AB9D-14B4F5AB0441}"/>
    <dgm:cxn modelId="{242ACCE8-52FA-4723-82A8-43CE7E2F94C6}" srcId="{45691023-A75A-48A0-89C0-A6ADF689DEB1}" destId="{BD0D6A5C-B4EA-4E76-8E76-F6BC4AAD274D}" srcOrd="0" destOrd="0" parTransId="{BA5E566D-DF93-4177-9B47-F2ED0C67AFD9}" sibTransId="{3B4278FC-086C-4DA3-8774-86800EE305E1}"/>
    <dgm:cxn modelId="{F747E1EB-2364-41FE-9EE4-0DE54EE18693}" srcId="{3313638C-FFD8-43BA-ADAF-2E0AE8BA2AA3}" destId="{45691023-A75A-48A0-89C0-A6ADF689DEB1}" srcOrd="1" destOrd="0" parTransId="{79C853F1-F47D-461D-BFA3-AC2627034762}" sibTransId="{FEA214A8-CEDA-42A3-A013-27B270A25CE1}"/>
    <dgm:cxn modelId="{59A64CEE-3CE3-4B08-8547-8D231D685B2E}" type="presOf" srcId="{FF37AEAC-0A3A-41D5-9DFC-19D8958116E1}" destId="{4365E56E-8AEF-450C-A124-2B35A1A2CED1}" srcOrd="0" destOrd="6" presId="urn:microsoft.com/office/officeart/2009/3/layout/IncreasingArrowsProcess"/>
    <dgm:cxn modelId="{47CB65F3-3F01-4A45-8601-BEB9E67CF2C6}" type="presOf" srcId="{6EEE590E-4B21-484B-9EB1-C347CD237B5A}" destId="{4365E56E-8AEF-450C-A124-2B35A1A2CED1}" srcOrd="0" destOrd="3" presId="urn:microsoft.com/office/officeart/2009/3/layout/IncreasingArrowsProcess"/>
    <dgm:cxn modelId="{D5F89EFB-AF23-43D4-9DD8-97C9AB9ADB49}" type="presOf" srcId="{3CB2E9C6-E9F9-45FA-94BE-E7986AE843A3}" destId="{4365E56E-8AEF-450C-A124-2B35A1A2CED1}" srcOrd="0" destOrd="4" presId="urn:microsoft.com/office/officeart/2009/3/layout/IncreasingArrowsProcess"/>
    <dgm:cxn modelId="{D0E14AE1-28A4-4917-9C04-0D520D3CECC8}" type="presParOf" srcId="{04246B66-6293-4BE8-B77E-FF6FDEC63985}" destId="{5DE199DB-F30F-4AD1-8B1A-E58EC7576169}" srcOrd="0" destOrd="0" presId="urn:microsoft.com/office/officeart/2009/3/layout/IncreasingArrowsProcess"/>
    <dgm:cxn modelId="{0FE3F6D5-6D01-4E3C-8A5B-5BB74131EB4A}" type="presParOf" srcId="{04246B66-6293-4BE8-B77E-FF6FDEC63985}" destId="{4365E56E-8AEF-450C-A124-2B35A1A2CED1}" srcOrd="1" destOrd="0" presId="urn:microsoft.com/office/officeart/2009/3/layout/IncreasingArrowsProcess"/>
    <dgm:cxn modelId="{D54F45A9-4B9D-4E6E-8364-D494FD3651F1}" type="presParOf" srcId="{04246B66-6293-4BE8-B77E-FF6FDEC63985}" destId="{71356AF5-8B2B-4BB8-805E-43F16CEB8A5C}" srcOrd="2" destOrd="0" presId="urn:microsoft.com/office/officeart/2009/3/layout/IncreasingArrowsProcess"/>
    <dgm:cxn modelId="{AADF4E6A-77F6-44C3-9BFC-0121E94E8BC5}" type="presParOf" srcId="{04246B66-6293-4BE8-B77E-FF6FDEC63985}" destId="{ED174A7F-EB17-46C6-8EC7-4E01C9881CD8}"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D2D9C-5271-4BC9-9FD2-05A3A249D74C}" type="doc">
      <dgm:prSet loTypeId="urn:microsoft.com/office/officeart/2005/8/layout/gear1" loCatId="cycle" qsTypeId="urn:microsoft.com/office/officeart/2005/8/quickstyle/3d1" qsCatId="3D" csTypeId="urn:microsoft.com/office/officeart/2005/8/colors/colorful5" csCatId="colorful" phldr="1"/>
      <dgm:spPr/>
      <dgm:t>
        <a:bodyPr/>
        <a:lstStyle/>
        <a:p>
          <a:endParaRPr lang="en-US"/>
        </a:p>
      </dgm:t>
    </dgm:pt>
    <dgm:pt modelId="{6C0E012E-D935-4D36-8C2B-4799370DA393}">
      <dgm:prSet phldrT="[Text]" custT="1"/>
      <dgm:spPr>
        <a:solidFill>
          <a:schemeClr val="accent5"/>
        </a:solidFill>
      </dgm:spPr>
      <dgm:t>
        <a:bodyPr/>
        <a:lstStyle/>
        <a:p>
          <a:r>
            <a:rPr lang="en-US" sz="2000" b="1">
              <a:solidFill>
                <a:schemeClr val="tx1"/>
              </a:solidFill>
              <a:latin typeface="Franklin Gothic Book"/>
            </a:rPr>
            <a:t>SDRR</a:t>
          </a:r>
        </a:p>
      </dgm:t>
    </dgm:pt>
    <dgm:pt modelId="{6B4FB0C9-841B-4262-85A1-B8378D784792}" type="parTrans" cxnId="{687EE54F-0025-4B44-806F-D952D747A066}">
      <dgm:prSet/>
      <dgm:spPr/>
      <dgm:t>
        <a:bodyPr/>
        <a:lstStyle/>
        <a:p>
          <a:endParaRPr lang="en-US"/>
        </a:p>
      </dgm:t>
    </dgm:pt>
    <dgm:pt modelId="{F8D4D114-2E96-42D4-A1BE-F04142E32CEA}" type="sibTrans" cxnId="{687EE54F-0025-4B44-806F-D952D747A066}">
      <dgm:prSet/>
      <dgm:spPr>
        <a:solidFill>
          <a:schemeClr val="accent5"/>
        </a:solidFill>
      </dgm:spPr>
      <dgm:t>
        <a:bodyPr/>
        <a:lstStyle/>
        <a:p>
          <a:endParaRPr lang="en-US"/>
        </a:p>
      </dgm:t>
    </dgm:pt>
    <dgm:pt modelId="{04F4AE96-586C-4FF1-9C36-5AFCFD942369}">
      <dgm:prSet phldrT="[Text]" custT="1"/>
      <dgm:spPr>
        <a:solidFill>
          <a:srgbClr val="92D050"/>
        </a:solidFill>
      </dgm:spPr>
      <dgm:t>
        <a:bodyPr/>
        <a:lstStyle/>
        <a:p>
          <a:r>
            <a:rPr lang="en-US" sz="2000">
              <a:solidFill>
                <a:schemeClr val="tx1"/>
              </a:solidFill>
              <a:latin typeface="Franklin Gothic Book"/>
            </a:rPr>
            <a:t>Spreadsheets will be available in KDE applications login</a:t>
          </a:r>
        </a:p>
      </dgm:t>
    </dgm:pt>
    <dgm:pt modelId="{23157954-FBD2-43A1-9232-8A0938A8F3DD}" type="parTrans" cxnId="{7FDA50E9-7E45-4043-B82A-55AE374A1C2A}">
      <dgm:prSet/>
      <dgm:spPr/>
      <dgm:t>
        <a:bodyPr/>
        <a:lstStyle/>
        <a:p>
          <a:endParaRPr lang="en-US"/>
        </a:p>
      </dgm:t>
    </dgm:pt>
    <dgm:pt modelId="{5E9012A9-74AD-4620-9EE1-C55D447C3D75}" type="sibTrans" cxnId="{7FDA50E9-7E45-4043-B82A-55AE374A1C2A}">
      <dgm:prSet/>
      <dgm:spPr>
        <a:solidFill>
          <a:srgbClr val="92D050"/>
        </a:solidFill>
      </dgm:spPr>
      <dgm:t>
        <a:bodyPr/>
        <a:lstStyle/>
        <a:p>
          <a:endParaRPr lang="en-US"/>
        </a:p>
      </dgm:t>
    </dgm:pt>
    <dgm:pt modelId="{861AEAF7-1527-4E17-839E-085FC34B6AA7}" type="pres">
      <dgm:prSet presAssocID="{F16D2D9C-5271-4BC9-9FD2-05A3A249D74C}" presName="composite" presStyleCnt="0">
        <dgm:presLayoutVars>
          <dgm:chMax val="3"/>
          <dgm:animLvl val="lvl"/>
          <dgm:resizeHandles val="exact"/>
        </dgm:presLayoutVars>
      </dgm:prSet>
      <dgm:spPr/>
    </dgm:pt>
    <dgm:pt modelId="{6947A9E4-8D57-4EDE-A1D3-75F8C5569547}" type="pres">
      <dgm:prSet presAssocID="{6C0E012E-D935-4D36-8C2B-4799370DA393}" presName="gear1" presStyleLbl="node1" presStyleIdx="0" presStyleCnt="2" custScaleX="102278" custScaleY="97676" custLinFactNeighborX="23396" custLinFactNeighborY="-12405">
        <dgm:presLayoutVars>
          <dgm:chMax val="1"/>
          <dgm:bulletEnabled val="1"/>
        </dgm:presLayoutVars>
      </dgm:prSet>
      <dgm:spPr/>
    </dgm:pt>
    <dgm:pt modelId="{63B0098B-2648-42B2-86ED-28954C24317C}" type="pres">
      <dgm:prSet presAssocID="{6C0E012E-D935-4D36-8C2B-4799370DA393}" presName="gear1srcNode" presStyleLbl="node1" presStyleIdx="0" presStyleCnt="2"/>
      <dgm:spPr/>
    </dgm:pt>
    <dgm:pt modelId="{0B1EF793-C644-4953-B592-E14EC1A607A4}" type="pres">
      <dgm:prSet presAssocID="{6C0E012E-D935-4D36-8C2B-4799370DA393}" presName="gear1dstNode" presStyleLbl="node1" presStyleIdx="0" presStyleCnt="2"/>
      <dgm:spPr/>
    </dgm:pt>
    <dgm:pt modelId="{932227D5-C161-405B-BB74-DFE310DAA53D}" type="pres">
      <dgm:prSet presAssocID="{04F4AE96-586C-4FF1-9C36-5AFCFD942369}" presName="gear2" presStyleLbl="node1" presStyleIdx="1" presStyleCnt="2" custScaleX="141703" custScaleY="137404" custLinFactNeighborX="17777" custLinFactNeighborY="-29439">
        <dgm:presLayoutVars>
          <dgm:chMax val="1"/>
          <dgm:bulletEnabled val="1"/>
        </dgm:presLayoutVars>
      </dgm:prSet>
      <dgm:spPr/>
    </dgm:pt>
    <dgm:pt modelId="{FDE3B47F-F0F0-4E65-89DB-3083939982E2}" type="pres">
      <dgm:prSet presAssocID="{04F4AE96-586C-4FF1-9C36-5AFCFD942369}" presName="gear2srcNode" presStyleLbl="node1" presStyleIdx="1" presStyleCnt="2"/>
      <dgm:spPr/>
    </dgm:pt>
    <dgm:pt modelId="{A9FC3B34-C7A5-466E-BE72-CD293D68A6B6}" type="pres">
      <dgm:prSet presAssocID="{04F4AE96-586C-4FF1-9C36-5AFCFD942369}" presName="gear2dstNode" presStyleLbl="node1" presStyleIdx="1" presStyleCnt="2"/>
      <dgm:spPr/>
    </dgm:pt>
    <dgm:pt modelId="{8E2239EC-68F3-4E6E-B4B2-B7379E8B8433}" type="pres">
      <dgm:prSet presAssocID="{F8D4D114-2E96-42D4-A1BE-F04142E32CEA}" presName="connector1" presStyleLbl="sibTrans2D1" presStyleIdx="0" presStyleCnt="2" custAng="184083" custLinFactNeighborX="22298" custLinFactNeighborY="-8488"/>
      <dgm:spPr/>
    </dgm:pt>
    <dgm:pt modelId="{44F4C1D3-33E0-45D4-B0B3-E689EABAAB0D}" type="pres">
      <dgm:prSet presAssocID="{5E9012A9-74AD-4620-9EE1-C55D447C3D75}" presName="connector2" presStyleLbl="sibTrans2D1" presStyleIdx="1" presStyleCnt="2" custAng="1723877" custScaleX="107216" custLinFactNeighborX="11928" custLinFactNeighborY="-47053"/>
      <dgm:spPr/>
    </dgm:pt>
  </dgm:ptLst>
  <dgm:cxnLst>
    <dgm:cxn modelId="{9EE5E412-734F-475B-B86D-7CA36527E9B2}" type="presOf" srcId="{04F4AE96-586C-4FF1-9C36-5AFCFD942369}" destId="{FDE3B47F-F0F0-4E65-89DB-3083939982E2}" srcOrd="1" destOrd="0" presId="urn:microsoft.com/office/officeart/2005/8/layout/gear1"/>
    <dgm:cxn modelId="{0F138824-2E10-48F0-8773-57DB6BF5F045}" type="presOf" srcId="{F16D2D9C-5271-4BC9-9FD2-05A3A249D74C}" destId="{861AEAF7-1527-4E17-839E-085FC34B6AA7}" srcOrd="0" destOrd="0" presId="urn:microsoft.com/office/officeart/2005/8/layout/gear1"/>
    <dgm:cxn modelId="{F5F1FF36-0C8A-4011-9519-7BCB421B34CF}" type="presOf" srcId="{04F4AE96-586C-4FF1-9C36-5AFCFD942369}" destId="{A9FC3B34-C7A5-466E-BE72-CD293D68A6B6}" srcOrd="2" destOrd="0" presId="urn:microsoft.com/office/officeart/2005/8/layout/gear1"/>
    <dgm:cxn modelId="{31311543-BA04-407F-ADFD-2E4121A77232}" type="presOf" srcId="{F8D4D114-2E96-42D4-A1BE-F04142E32CEA}" destId="{8E2239EC-68F3-4E6E-B4B2-B7379E8B8433}" srcOrd="0" destOrd="0" presId="urn:microsoft.com/office/officeart/2005/8/layout/gear1"/>
    <dgm:cxn modelId="{687EE54F-0025-4B44-806F-D952D747A066}" srcId="{F16D2D9C-5271-4BC9-9FD2-05A3A249D74C}" destId="{6C0E012E-D935-4D36-8C2B-4799370DA393}" srcOrd="0" destOrd="0" parTransId="{6B4FB0C9-841B-4262-85A1-B8378D784792}" sibTransId="{F8D4D114-2E96-42D4-A1BE-F04142E32CEA}"/>
    <dgm:cxn modelId="{3113BB7B-6EBD-467C-84AF-549794069373}" type="presOf" srcId="{6C0E012E-D935-4D36-8C2B-4799370DA393}" destId="{6947A9E4-8D57-4EDE-A1D3-75F8C5569547}" srcOrd="0" destOrd="0" presId="urn:microsoft.com/office/officeart/2005/8/layout/gear1"/>
    <dgm:cxn modelId="{90C647BE-5196-4C55-BF15-F7B7CB461C5E}" type="presOf" srcId="{6C0E012E-D935-4D36-8C2B-4799370DA393}" destId="{63B0098B-2648-42B2-86ED-28954C24317C}" srcOrd="1" destOrd="0" presId="urn:microsoft.com/office/officeart/2005/8/layout/gear1"/>
    <dgm:cxn modelId="{A716CDD9-7303-4088-B685-A25590CF43E9}" type="presOf" srcId="{5E9012A9-74AD-4620-9EE1-C55D447C3D75}" destId="{44F4C1D3-33E0-45D4-B0B3-E689EABAAB0D}" srcOrd="0" destOrd="0" presId="urn:microsoft.com/office/officeart/2005/8/layout/gear1"/>
    <dgm:cxn modelId="{7FDA50E9-7E45-4043-B82A-55AE374A1C2A}" srcId="{F16D2D9C-5271-4BC9-9FD2-05A3A249D74C}" destId="{04F4AE96-586C-4FF1-9C36-5AFCFD942369}" srcOrd="1" destOrd="0" parTransId="{23157954-FBD2-43A1-9232-8A0938A8F3DD}" sibTransId="{5E9012A9-74AD-4620-9EE1-C55D447C3D75}"/>
    <dgm:cxn modelId="{E62488F0-BB11-4F0A-A7DF-AABF168678ED}" type="presOf" srcId="{04F4AE96-586C-4FF1-9C36-5AFCFD942369}" destId="{932227D5-C161-405B-BB74-DFE310DAA53D}" srcOrd="0" destOrd="0" presId="urn:microsoft.com/office/officeart/2005/8/layout/gear1"/>
    <dgm:cxn modelId="{0FF746FA-07BD-4606-839C-E7E02CC844E6}" type="presOf" srcId="{6C0E012E-D935-4D36-8C2B-4799370DA393}" destId="{0B1EF793-C644-4953-B592-E14EC1A607A4}" srcOrd="2" destOrd="0" presId="urn:microsoft.com/office/officeart/2005/8/layout/gear1"/>
    <dgm:cxn modelId="{1088417B-C45C-493D-AE67-1889C0DA8E74}" type="presParOf" srcId="{861AEAF7-1527-4E17-839E-085FC34B6AA7}" destId="{6947A9E4-8D57-4EDE-A1D3-75F8C5569547}" srcOrd="0" destOrd="0" presId="urn:microsoft.com/office/officeart/2005/8/layout/gear1"/>
    <dgm:cxn modelId="{B4193027-99B8-477B-8E73-6A76DE1CBD31}" type="presParOf" srcId="{861AEAF7-1527-4E17-839E-085FC34B6AA7}" destId="{63B0098B-2648-42B2-86ED-28954C24317C}" srcOrd="1" destOrd="0" presId="urn:microsoft.com/office/officeart/2005/8/layout/gear1"/>
    <dgm:cxn modelId="{EE4531B9-CF11-4D23-B631-55C178BD6646}" type="presParOf" srcId="{861AEAF7-1527-4E17-839E-085FC34B6AA7}" destId="{0B1EF793-C644-4953-B592-E14EC1A607A4}" srcOrd="2" destOrd="0" presId="urn:microsoft.com/office/officeart/2005/8/layout/gear1"/>
    <dgm:cxn modelId="{7D782AAC-96A4-47B0-B7D2-0D964E3D5BDA}" type="presParOf" srcId="{861AEAF7-1527-4E17-839E-085FC34B6AA7}" destId="{932227D5-C161-405B-BB74-DFE310DAA53D}" srcOrd="3" destOrd="0" presId="urn:microsoft.com/office/officeart/2005/8/layout/gear1"/>
    <dgm:cxn modelId="{EC67AA75-0F41-4D95-80A6-A236B9FD8EF5}" type="presParOf" srcId="{861AEAF7-1527-4E17-839E-085FC34B6AA7}" destId="{FDE3B47F-F0F0-4E65-89DB-3083939982E2}" srcOrd="4" destOrd="0" presId="urn:microsoft.com/office/officeart/2005/8/layout/gear1"/>
    <dgm:cxn modelId="{288228E6-B652-461A-832C-32F4E27F11F3}" type="presParOf" srcId="{861AEAF7-1527-4E17-839E-085FC34B6AA7}" destId="{A9FC3B34-C7A5-466E-BE72-CD293D68A6B6}" srcOrd="5" destOrd="0" presId="urn:microsoft.com/office/officeart/2005/8/layout/gear1"/>
    <dgm:cxn modelId="{842A28F5-379B-4163-A3DC-E5CEC7D0DC5A}" type="presParOf" srcId="{861AEAF7-1527-4E17-839E-085FC34B6AA7}" destId="{8E2239EC-68F3-4E6E-B4B2-B7379E8B8433}" srcOrd="6" destOrd="0" presId="urn:microsoft.com/office/officeart/2005/8/layout/gear1"/>
    <dgm:cxn modelId="{CF3DAE37-5FD2-499F-9EEF-7CFE67405645}" type="presParOf" srcId="{861AEAF7-1527-4E17-839E-085FC34B6AA7}" destId="{44F4C1D3-33E0-45D4-B0B3-E689EABAAB0D}"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2431E-B5D6-40DE-A5D8-62027C4A9DEE}">
      <dsp:nvSpPr>
        <dsp:cNvPr id="0" name=""/>
        <dsp:cNvSpPr/>
      </dsp:nvSpPr>
      <dsp:spPr>
        <a:xfrm>
          <a:off x="4178" y="1520615"/>
          <a:ext cx="1826936" cy="26761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solidFill>
                <a:schemeClr val="tx1"/>
              </a:solidFill>
              <a:latin typeface="Franklin Gothic Book"/>
            </a:rPr>
            <a:t>Data Review                         Aug. 13-21 (Tentative)</a:t>
          </a:r>
          <a:endParaRPr lang="en-US" sz="1400" kern="1200">
            <a:solidFill>
              <a:schemeClr val="tx1"/>
            </a:solidFill>
          </a:endParaRPr>
        </a:p>
        <a:p>
          <a:pPr marL="0" lvl="0" indent="0" algn="ctr" defTabSz="622300" rtl="0">
            <a:lnSpc>
              <a:spcPct val="90000"/>
            </a:lnSpc>
            <a:spcBef>
              <a:spcPct val="0"/>
            </a:spcBef>
            <a:spcAft>
              <a:spcPct val="35000"/>
            </a:spcAft>
            <a:buNone/>
          </a:pPr>
          <a:r>
            <a:rPr lang="en-US" sz="1400" kern="1200">
              <a:solidFill>
                <a:schemeClr val="tx1"/>
              </a:solidFill>
              <a:latin typeface="Franklin Gothic Book"/>
            </a:rPr>
            <a:t>Closes on Aug. 21 at 5 p.m. ET for (New Tickets) in SDRR</a:t>
          </a:r>
          <a:br>
            <a:rPr lang="en-US" sz="1400" kern="1200">
              <a:solidFill>
                <a:schemeClr val="tx1"/>
              </a:solidFill>
              <a:latin typeface="Franklin Gothic Book"/>
            </a:rPr>
          </a:br>
          <a:r>
            <a:rPr lang="en-US" sz="1400" kern="1200">
              <a:solidFill>
                <a:schemeClr val="tx1"/>
              </a:solidFill>
              <a:latin typeface="Franklin Gothic Book"/>
            </a:rPr>
            <a:t>Demographics, Accountability and Nonparticipation for Individual Students will be the focus</a:t>
          </a:r>
          <a:endParaRPr lang="en-US" sz="1400" kern="1200">
            <a:solidFill>
              <a:schemeClr val="tx1"/>
            </a:solidFill>
            <a:latin typeface="Franklin Gothic Medium" panose="020B0603020102020204"/>
          </a:endParaRPr>
        </a:p>
      </dsp:txBody>
      <dsp:txXfrm>
        <a:off x="57687" y="1574124"/>
        <a:ext cx="1719918" cy="2569158"/>
      </dsp:txXfrm>
    </dsp:sp>
    <dsp:sp modelId="{6D35999E-FCF4-45BA-9604-475F1252E347}">
      <dsp:nvSpPr>
        <dsp:cNvPr id="0" name=""/>
        <dsp:cNvSpPr/>
      </dsp:nvSpPr>
      <dsp:spPr>
        <a:xfrm>
          <a:off x="2013808" y="2632163"/>
          <a:ext cx="387310" cy="4530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3808" y="2722779"/>
        <a:ext cx="271117" cy="271848"/>
      </dsp:txXfrm>
    </dsp:sp>
    <dsp:sp modelId="{B77DC79C-7391-4CF8-86D5-A7B4BDFDD55D}">
      <dsp:nvSpPr>
        <dsp:cNvPr id="0" name=""/>
        <dsp:cNvSpPr/>
      </dsp:nvSpPr>
      <dsp:spPr>
        <a:xfrm>
          <a:off x="2561889" y="1520615"/>
          <a:ext cx="1826936" cy="26761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endParaRPr lang="en-US" sz="1500" kern="1200">
            <a:latin typeface="Franklin Gothic Book"/>
          </a:endParaRPr>
        </a:p>
        <a:p>
          <a:pPr marL="0" lvl="0" indent="0" algn="ctr" defTabSz="666750">
            <a:lnSpc>
              <a:spcPct val="90000"/>
            </a:lnSpc>
            <a:spcBef>
              <a:spcPct val="0"/>
            </a:spcBef>
            <a:spcAft>
              <a:spcPct val="35000"/>
            </a:spcAft>
            <a:buNone/>
          </a:pPr>
          <a:r>
            <a:rPr lang="en-US" sz="1500" kern="1200">
              <a:solidFill>
                <a:schemeClr val="tx1"/>
              </a:solidFill>
              <a:latin typeface="Franklin Gothic Book"/>
            </a:rPr>
            <a:t>Quality Control (QC) Review Oct. 23 (Tentative)</a:t>
          </a:r>
        </a:p>
        <a:p>
          <a:pPr marL="0" lvl="0" indent="0" algn="ctr" defTabSz="666750" rtl="0">
            <a:lnSpc>
              <a:spcPct val="100000"/>
            </a:lnSpc>
            <a:spcBef>
              <a:spcPct val="0"/>
            </a:spcBef>
            <a:spcAft>
              <a:spcPct val="35000"/>
            </a:spcAft>
            <a:buNone/>
          </a:pPr>
          <a:r>
            <a:rPr lang="en-US" sz="1500" kern="1200">
              <a:solidFill>
                <a:schemeClr val="tx1"/>
              </a:solidFill>
              <a:latin typeface="Franklin Gothic Book"/>
            </a:rPr>
            <a:t>Spreadsheets –KDE  applications login and </a:t>
          </a:r>
        </a:p>
        <a:p>
          <a:pPr marL="0" lvl="0" indent="0" algn="ctr" defTabSz="666750">
            <a:lnSpc>
              <a:spcPct val="100000"/>
            </a:lnSpc>
            <a:spcBef>
              <a:spcPct val="0"/>
            </a:spcBef>
            <a:spcAft>
              <a:spcPct val="35000"/>
            </a:spcAft>
            <a:buNone/>
          </a:pPr>
          <a:r>
            <a:rPr lang="en-US" sz="1500" kern="1200">
              <a:solidFill>
                <a:schemeClr val="tx1"/>
              </a:solidFill>
              <a:latin typeface="Franklin Gothic Book"/>
            </a:rPr>
            <a:t>Google form</a:t>
          </a:r>
        </a:p>
        <a:p>
          <a:pPr marL="0" lvl="0" indent="0" algn="ctr" defTabSz="666750">
            <a:lnSpc>
              <a:spcPct val="100000"/>
            </a:lnSpc>
            <a:spcBef>
              <a:spcPct val="0"/>
            </a:spcBef>
            <a:spcAft>
              <a:spcPct val="35000"/>
            </a:spcAft>
            <a:buNone/>
          </a:pPr>
          <a:r>
            <a:rPr lang="en-US" sz="1500" kern="1200">
              <a:solidFill>
                <a:schemeClr val="tx1"/>
              </a:solidFill>
              <a:latin typeface="Franklin Gothic Book"/>
            </a:rPr>
            <a:t>Systemic issues</a:t>
          </a:r>
        </a:p>
        <a:p>
          <a:pPr marL="0" lvl="0" indent="0" algn="ctr" defTabSz="666750">
            <a:spcBef>
              <a:spcPct val="0"/>
            </a:spcBef>
            <a:spcAft>
              <a:spcPct val="35000"/>
            </a:spcAft>
            <a:buNone/>
          </a:pPr>
          <a:endParaRPr lang="en-US" sz="1500" kern="1200"/>
        </a:p>
      </dsp:txBody>
      <dsp:txXfrm>
        <a:off x="2615398" y="1574124"/>
        <a:ext cx="1719918" cy="2569158"/>
      </dsp:txXfrm>
    </dsp:sp>
    <dsp:sp modelId="{63155293-9D71-4E98-8302-31B7445C710D}">
      <dsp:nvSpPr>
        <dsp:cNvPr id="0" name=""/>
        <dsp:cNvSpPr/>
      </dsp:nvSpPr>
      <dsp:spPr>
        <a:xfrm>
          <a:off x="4571519" y="2632163"/>
          <a:ext cx="387310" cy="45308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71519" y="2722779"/>
        <a:ext cx="271117" cy="271848"/>
      </dsp:txXfrm>
    </dsp:sp>
    <dsp:sp modelId="{B879641C-FBC1-4EEB-8CB3-DDCA41CD16D6}">
      <dsp:nvSpPr>
        <dsp:cNvPr id="0" name=""/>
        <dsp:cNvSpPr/>
      </dsp:nvSpPr>
      <dsp:spPr>
        <a:xfrm>
          <a:off x="5119600" y="1520615"/>
          <a:ext cx="1826936" cy="26761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Book"/>
            </a:rPr>
            <a:t>District/Media Release</a:t>
          </a:r>
        </a:p>
        <a:p>
          <a:pPr marL="0" lvl="0" indent="0" algn="ctr" defTabSz="622300" rtl="0">
            <a:lnSpc>
              <a:spcPct val="90000"/>
            </a:lnSpc>
            <a:spcBef>
              <a:spcPct val="0"/>
            </a:spcBef>
            <a:spcAft>
              <a:spcPct val="35000"/>
            </a:spcAft>
            <a:buNone/>
          </a:pPr>
          <a:r>
            <a:rPr lang="en-US" sz="1400" kern="1200">
              <a:solidFill>
                <a:schemeClr val="tx1"/>
              </a:solidFill>
              <a:latin typeface="Franklin Gothic Book"/>
            </a:rPr>
            <a:t> Mid-Late Nov. (Tentative)</a:t>
          </a:r>
        </a:p>
        <a:p>
          <a:pPr marL="0" lvl="0" indent="0" algn="ctr" defTabSz="622300">
            <a:lnSpc>
              <a:spcPct val="90000"/>
            </a:lnSpc>
            <a:spcBef>
              <a:spcPct val="0"/>
            </a:spcBef>
            <a:spcAft>
              <a:spcPct val="35000"/>
            </a:spcAft>
            <a:buNone/>
          </a:pPr>
          <a:r>
            <a:rPr lang="en-US" sz="1400" kern="1200">
              <a:solidFill>
                <a:schemeClr val="tx1"/>
              </a:solidFill>
              <a:latin typeface="Franklin Gothic Book"/>
            </a:rPr>
            <a:t>Data is Embargoed until Public Release</a:t>
          </a:r>
        </a:p>
        <a:p>
          <a:pPr marL="0" lvl="0" indent="0" algn="ctr" defTabSz="622300">
            <a:lnSpc>
              <a:spcPct val="90000"/>
            </a:lnSpc>
            <a:spcBef>
              <a:spcPct val="0"/>
            </a:spcBef>
            <a:spcAft>
              <a:spcPct val="35000"/>
            </a:spcAft>
            <a:buNone/>
          </a:pPr>
          <a:endParaRPr lang="en-US" sz="1700" kern="1200">
            <a:latin typeface="Franklin Gothic Book"/>
          </a:endParaRPr>
        </a:p>
      </dsp:txBody>
      <dsp:txXfrm>
        <a:off x="5173109" y="1574124"/>
        <a:ext cx="1719918" cy="2569158"/>
      </dsp:txXfrm>
    </dsp:sp>
    <dsp:sp modelId="{D2102098-D0ED-4EA2-93C8-98AFCC617B95}">
      <dsp:nvSpPr>
        <dsp:cNvPr id="0" name=""/>
        <dsp:cNvSpPr/>
      </dsp:nvSpPr>
      <dsp:spPr>
        <a:xfrm>
          <a:off x="7129230" y="2632163"/>
          <a:ext cx="387310" cy="45308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129230" y="2722779"/>
        <a:ext cx="271117" cy="271848"/>
      </dsp:txXfrm>
    </dsp:sp>
    <dsp:sp modelId="{0310BC17-6243-4528-8949-F4CDAF796C60}">
      <dsp:nvSpPr>
        <dsp:cNvPr id="0" name=""/>
        <dsp:cNvSpPr/>
      </dsp:nvSpPr>
      <dsp:spPr>
        <a:xfrm>
          <a:off x="7677311" y="1520615"/>
          <a:ext cx="1826936" cy="267617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Franklin Gothic Book"/>
            </a:rPr>
            <a:t>Public Release </a:t>
          </a:r>
        </a:p>
        <a:p>
          <a:pPr marL="0" lvl="0" indent="0" algn="ctr" defTabSz="622300" rtl="0">
            <a:lnSpc>
              <a:spcPct val="90000"/>
            </a:lnSpc>
            <a:spcBef>
              <a:spcPct val="0"/>
            </a:spcBef>
            <a:spcAft>
              <a:spcPct val="35000"/>
            </a:spcAft>
            <a:buNone/>
          </a:pPr>
          <a:r>
            <a:rPr lang="en-US" sz="1400" kern="1200">
              <a:latin typeface="Franklin Gothic Book"/>
            </a:rPr>
            <a:t>Mid-Late Nov. (Tentative)</a:t>
          </a:r>
        </a:p>
        <a:p>
          <a:pPr marL="0" lvl="0" indent="0" algn="ctr" defTabSz="622300" rtl="0">
            <a:lnSpc>
              <a:spcPct val="90000"/>
            </a:lnSpc>
            <a:spcBef>
              <a:spcPct val="0"/>
            </a:spcBef>
            <a:spcAft>
              <a:spcPct val="35000"/>
            </a:spcAft>
            <a:buNone/>
          </a:pPr>
          <a:r>
            <a:rPr lang="en-US" sz="1400" kern="1200">
              <a:latin typeface="Franklin Gothic Book"/>
            </a:rPr>
            <a:t>Data is Released to districts and school</a:t>
          </a:r>
        </a:p>
      </dsp:txBody>
      <dsp:txXfrm>
        <a:off x="7730820" y="1574124"/>
        <a:ext cx="1719918" cy="256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904-4974-444D-AA18-374948E50330}">
      <dsp:nvSpPr>
        <dsp:cNvPr id="0" name=""/>
        <dsp:cNvSpPr/>
      </dsp:nvSpPr>
      <dsp:spPr>
        <a:xfrm>
          <a:off x="3410" y="135048"/>
          <a:ext cx="3325433" cy="7876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Getting the Rosters Right</a:t>
          </a:r>
        </a:p>
      </dsp:txBody>
      <dsp:txXfrm>
        <a:off x="3410" y="135048"/>
        <a:ext cx="3325433" cy="787607"/>
      </dsp:txXfrm>
    </dsp:sp>
    <dsp:sp modelId="{39A3D13B-B39B-4553-9E69-B00C4E2AABAA}">
      <dsp:nvSpPr>
        <dsp:cNvPr id="0" name=""/>
        <dsp:cNvSpPr/>
      </dsp:nvSpPr>
      <dsp:spPr>
        <a:xfrm>
          <a:off x="3410" y="922656"/>
          <a:ext cx="3325433"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Franklin Gothic Book"/>
            </a:rPr>
            <a:t>SDRR rosters for ACCESS/Alternate ACCESS (Jan.-Mar. roster window)</a:t>
          </a:r>
        </a:p>
        <a:p>
          <a:pPr marL="228600" lvl="1" indent="-228600" algn="l" defTabSz="1022350">
            <a:lnSpc>
              <a:spcPct val="90000"/>
            </a:lnSpc>
            <a:spcBef>
              <a:spcPct val="0"/>
            </a:spcBef>
            <a:spcAft>
              <a:spcPct val="15000"/>
            </a:spcAft>
            <a:buChar char="•"/>
          </a:pPr>
          <a:r>
            <a:rPr lang="en-US" sz="2300" kern="1200">
              <a:latin typeface="Franklin Gothic Book"/>
            </a:rPr>
            <a:t>Spring Rosters (Apr.-June)</a:t>
          </a:r>
        </a:p>
      </dsp:txBody>
      <dsp:txXfrm>
        <a:off x="3410" y="922656"/>
        <a:ext cx="3325433" cy="3488208"/>
      </dsp:txXfrm>
    </dsp:sp>
    <dsp:sp modelId="{BC5F218A-D692-44A9-9873-05713212AC57}">
      <dsp:nvSpPr>
        <dsp:cNvPr id="0" name=""/>
        <dsp:cNvSpPr/>
      </dsp:nvSpPr>
      <dsp:spPr>
        <a:xfrm>
          <a:off x="3794405" y="135048"/>
          <a:ext cx="3325433" cy="7876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Data Review and Cleanup</a:t>
          </a:r>
        </a:p>
      </dsp:txBody>
      <dsp:txXfrm>
        <a:off x="3794405" y="135048"/>
        <a:ext cx="3325433" cy="787607"/>
      </dsp:txXfrm>
    </dsp:sp>
    <dsp:sp modelId="{C32E83CA-575D-48C0-AD27-6DB4DCDA4A21}">
      <dsp:nvSpPr>
        <dsp:cNvPr id="0" name=""/>
        <dsp:cNvSpPr/>
      </dsp:nvSpPr>
      <dsp:spPr>
        <a:xfrm>
          <a:off x="3794405" y="922656"/>
          <a:ext cx="3325433"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Franklin Gothic Book"/>
            </a:rPr>
            <a:t>Make changes to individual student level data</a:t>
          </a:r>
        </a:p>
        <a:p>
          <a:pPr marL="228600" lvl="1" indent="-228600" algn="l" defTabSz="1022350">
            <a:lnSpc>
              <a:spcPct val="90000"/>
            </a:lnSpc>
            <a:spcBef>
              <a:spcPct val="0"/>
            </a:spcBef>
            <a:spcAft>
              <a:spcPct val="15000"/>
            </a:spcAft>
            <a:buChar char="•"/>
          </a:pPr>
          <a:r>
            <a:rPr lang="en-US" sz="2300" b="0" kern="1200">
              <a:latin typeface="Franklin Gothic Book"/>
            </a:rPr>
            <a:t>Request </a:t>
          </a:r>
          <a:r>
            <a:rPr lang="en-US" sz="2300" b="0" kern="1200">
              <a:solidFill>
                <a:schemeClr val="tx1"/>
              </a:solidFill>
              <a:latin typeface="Franklin Gothic Book"/>
            </a:rPr>
            <a:t>nonparticipations</a:t>
          </a:r>
          <a:r>
            <a:rPr lang="en-US" sz="2300" b="0" kern="1200">
              <a:latin typeface="Franklin Gothic Book"/>
            </a:rPr>
            <a:t> if needed</a:t>
          </a:r>
        </a:p>
        <a:p>
          <a:pPr marL="228600" lvl="1" indent="-228600" algn="l" defTabSz="1022350">
            <a:lnSpc>
              <a:spcPct val="90000"/>
            </a:lnSpc>
            <a:spcBef>
              <a:spcPct val="0"/>
            </a:spcBef>
            <a:spcAft>
              <a:spcPct val="15000"/>
            </a:spcAft>
            <a:buChar char="•"/>
          </a:pPr>
          <a:r>
            <a:rPr lang="en-US" sz="2300" kern="1200">
              <a:latin typeface="Franklin Gothic Book"/>
            </a:rPr>
            <a:t>Request accountability changes</a:t>
          </a:r>
        </a:p>
        <a:p>
          <a:pPr marL="228600" lvl="1" indent="-228600" algn="l" defTabSz="1022350">
            <a:lnSpc>
              <a:spcPct val="90000"/>
            </a:lnSpc>
            <a:spcBef>
              <a:spcPct val="0"/>
            </a:spcBef>
            <a:spcAft>
              <a:spcPct val="15000"/>
            </a:spcAft>
            <a:buChar char="•"/>
          </a:pPr>
          <a:r>
            <a:rPr lang="en-US" sz="2300" kern="1200">
              <a:latin typeface="Franklin Gothic Book"/>
            </a:rPr>
            <a:t>Mark accommodations</a:t>
          </a:r>
        </a:p>
      </dsp:txBody>
      <dsp:txXfrm>
        <a:off x="3794405" y="922656"/>
        <a:ext cx="3325433" cy="3488208"/>
      </dsp:txXfrm>
    </dsp:sp>
    <dsp:sp modelId="{7688DB00-3CCC-43B8-ADEF-6926307EF535}">
      <dsp:nvSpPr>
        <dsp:cNvPr id="0" name=""/>
        <dsp:cNvSpPr/>
      </dsp:nvSpPr>
      <dsp:spPr>
        <a:xfrm>
          <a:off x="7585399" y="135048"/>
          <a:ext cx="3325433" cy="7876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Accurate Reporting</a:t>
          </a:r>
        </a:p>
      </dsp:txBody>
      <dsp:txXfrm>
        <a:off x="7585399" y="135048"/>
        <a:ext cx="3325433" cy="787607"/>
      </dsp:txXfrm>
    </dsp:sp>
    <dsp:sp modelId="{46283E79-9231-4FDD-B0E0-44DCE1A104AE}">
      <dsp:nvSpPr>
        <dsp:cNvPr id="0" name=""/>
        <dsp:cNvSpPr/>
      </dsp:nvSpPr>
      <dsp:spPr>
        <a:xfrm>
          <a:off x="7585399" y="922656"/>
          <a:ext cx="3325433"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Franklin Gothic Book"/>
            </a:rPr>
            <a:t>Public Release</a:t>
          </a:r>
        </a:p>
        <a:p>
          <a:pPr marL="228600" lvl="1" indent="-228600" algn="l" defTabSz="1022350" rtl="0">
            <a:lnSpc>
              <a:spcPct val="90000"/>
            </a:lnSpc>
            <a:spcBef>
              <a:spcPct val="0"/>
            </a:spcBef>
            <a:spcAft>
              <a:spcPct val="15000"/>
            </a:spcAft>
            <a:buChar char="•"/>
          </a:pPr>
          <a:r>
            <a:rPr lang="en-US" sz="2300" kern="1200">
              <a:latin typeface="Franklin Gothic Book"/>
            </a:rPr>
            <a:t>Ten-Day Regulatory Data Review follows Public Release</a:t>
          </a:r>
        </a:p>
      </dsp:txBody>
      <dsp:txXfrm>
        <a:off x="7585399" y="922656"/>
        <a:ext cx="3325433" cy="3488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199DB-F30F-4AD1-8B1A-E58EC7576169}">
      <dsp:nvSpPr>
        <dsp:cNvPr id="0" name=""/>
        <dsp:cNvSpPr/>
      </dsp:nvSpPr>
      <dsp:spPr>
        <a:xfrm>
          <a:off x="0" y="0"/>
          <a:ext cx="11004274" cy="1602771"/>
        </a:xfrm>
        <a:prstGeom prst="rightArrow">
          <a:avLst>
            <a:gd name="adj1" fmla="val 50000"/>
            <a:gd name="adj2" fmla="val 5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54440" numCol="1" spcCol="1270" anchor="ctr" anchorCtr="0">
          <a:noAutofit/>
        </a:bodyPr>
        <a:lstStyle/>
        <a:p>
          <a:pPr marL="0" lvl="0" indent="0" algn="l" defTabSz="1422400" rtl="0">
            <a:lnSpc>
              <a:spcPct val="90000"/>
            </a:lnSpc>
            <a:spcBef>
              <a:spcPct val="0"/>
            </a:spcBef>
            <a:spcAft>
              <a:spcPct val="35000"/>
            </a:spcAft>
            <a:buNone/>
          </a:pPr>
          <a:r>
            <a:rPr lang="en-US" sz="3200" b="1" kern="1200">
              <a:latin typeface="Franklin Gothic Book"/>
            </a:rPr>
            <a:t>Step 1 Demographics/Accountability</a:t>
          </a:r>
          <a:endParaRPr lang="en-US" sz="3200" kern="1200">
            <a:latin typeface="Franklin Gothic Book"/>
          </a:endParaRPr>
        </a:p>
      </dsp:txBody>
      <dsp:txXfrm>
        <a:off x="0" y="400693"/>
        <a:ext cx="10603581" cy="801385"/>
      </dsp:txXfrm>
    </dsp:sp>
    <dsp:sp modelId="{4365E56E-8AEF-450C-A124-2B35A1A2CED1}">
      <dsp:nvSpPr>
        <dsp:cNvPr id="0" name=""/>
        <dsp:cNvSpPr/>
      </dsp:nvSpPr>
      <dsp:spPr>
        <a:xfrm>
          <a:off x="-20119" y="991950"/>
          <a:ext cx="5164453" cy="455863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Franklin Gothic Book"/>
            </a:rPr>
            <a:t>(Priority One) SDRR</a:t>
          </a:r>
          <a:endParaRPr lang="en-US" sz="2000" b="1" kern="1200">
            <a:highlight>
              <a:srgbClr val="FFFF00"/>
            </a:highlight>
            <a:latin typeface="Franklin Gothic Book"/>
          </a:endParaRPr>
        </a:p>
        <a:p>
          <a:pPr marL="228600" lvl="1" indent="-228600" algn="l" defTabSz="889000" rtl="0">
            <a:lnSpc>
              <a:spcPct val="90000"/>
            </a:lnSpc>
            <a:spcBef>
              <a:spcPct val="0"/>
            </a:spcBef>
            <a:spcAft>
              <a:spcPct val="15000"/>
            </a:spcAft>
            <a:buChar char="•"/>
          </a:pPr>
          <a:r>
            <a:rPr lang="en-US" sz="2000" kern="1200">
              <a:latin typeface="Franklin Gothic Book"/>
            </a:rPr>
            <a:t>All demographics are based</a:t>
          </a:r>
          <a:r>
            <a:rPr lang="en-US" sz="2000" strike="noStrike" kern="1200">
              <a:latin typeface="Franklin Gothic Book"/>
            </a:rPr>
            <a:t> on </a:t>
          </a:r>
          <a:r>
            <a:rPr lang="en-US" sz="2000" kern="1200">
              <a:latin typeface="Franklin Gothic Book"/>
            </a:rPr>
            <a:t>the first day of the 14-day testing window</a:t>
          </a:r>
        </a:p>
        <a:p>
          <a:pPr marL="228600" lvl="1" indent="-228600" algn="l" defTabSz="889000">
            <a:lnSpc>
              <a:spcPct val="90000"/>
            </a:lnSpc>
            <a:spcBef>
              <a:spcPct val="0"/>
            </a:spcBef>
            <a:spcAft>
              <a:spcPct val="15000"/>
            </a:spcAft>
            <a:buChar char="•"/>
          </a:pPr>
          <a:r>
            <a:rPr lang="en-US" sz="2000" kern="1200">
              <a:latin typeface="Franklin Gothic Book"/>
            </a:rPr>
            <a:t>Check lunch status and students with disability status (IEP) since these have the potential to change over time</a:t>
          </a:r>
        </a:p>
        <a:p>
          <a:pPr marL="228600" lvl="1" indent="-228600" algn="l" defTabSz="889000">
            <a:lnSpc>
              <a:spcPct val="90000"/>
            </a:lnSpc>
            <a:spcBef>
              <a:spcPct val="0"/>
            </a:spcBef>
            <a:spcAft>
              <a:spcPct val="15000"/>
            </a:spcAft>
            <a:buChar char="•"/>
          </a:pPr>
          <a:r>
            <a:rPr lang="en-US" sz="2000" kern="1200">
              <a:latin typeface="Franklin Gothic Book"/>
            </a:rPr>
            <a:t>Confirm ethnicity and race categories</a:t>
          </a:r>
        </a:p>
        <a:p>
          <a:pPr marL="228600" lvl="1" indent="-228600" algn="l" defTabSz="889000" rtl="0">
            <a:lnSpc>
              <a:spcPct val="90000"/>
            </a:lnSpc>
            <a:spcBef>
              <a:spcPct val="0"/>
            </a:spcBef>
            <a:spcAft>
              <a:spcPct val="15000"/>
            </a:spcAft>
            <a:buChar char="•"/>
          </a:pPr>
          <a:r>
            <a:rPr lang="en-US" sz="2000" kern="1200">
              <a:latin typeface="Franklin Gothic Book"/>
            </a:rPr>
            <a:t>Tested school and grade cannot be changed </a:t>
          </a:r>
        </a:p>
        <a:p>
          <a:pPr marL="228600" lvl="1" indent="-228600" algn="l" defTabSz="889000">
            <a:lnSpc>
              <a:spcPct val="90000"/>
            </a:lnSpc>
            <a:spcBef>
              <a:spcPct val="0"/>
            </a:spcBef>
            <a:spcAft>
              <a:spcPct val="15000"/>
            </a:spcAft>
            <a:buChar char="•"/>
          </a:pPr>
          <a:r>
            <a:rPr lang="en-US" sz="2000" kern="1200">
              <a:latin typeface="Franklin Gothic Book"/>
            </a:rPr>
            <a:t>Mark Accommodations for students with an IEP or a Program Service Plan (PSP)</a:t>
          </a:r>
        </a:p>
        <a:p>
          <a:pPr marL="228600" lvl="1" indent="-228600" algn="l" defTabSz="889000">
            <a:lnSpc>
              <a:spcPct val="90000"/>
            </a:lnSpc>
            <a:spcBef>
              <a:spcPct val="0"/>
            </a:spcBef>
            <a:spcAft>
              <a:spcPct val="15000"/>
            </a:spcAft>
            <a:buChar char="•"/>
          </a:pPr>
          <a:r>
            <a:rPr lang="en-US" sz="2000" kern="1200">
              <a:latin typeface="Franklin Gothic Book"/>
            </a:rPr>
            <a:t>Indicate the correct accountability for students who contribute to the school or district accountability and those who do not</a:t>
          </a:r>
        </a:p>
        <a:p>
          <a:pPr marL="228600" lvl="1" indent="-228600" algn="l" defTabSz="889000">
            <a:lnSpc>
              <a:spcPct val="90000"/>
            </a:lnSpc>
            <a:spcBef>
              <a:spcPct val="0"/>
            </a:spcBef>
            <a:spcAft>
              <a:spcPct val="15000"/>
            </a:spcAft>
            <a:buChar char="•"/>
          </a:pPr>
          <a:r>
            <a:rPr lang="en-US" sz="2000" kern="1200">
              <a:latin typeface="Franklin Gothic Book"/>
            </a:rPr>
            <a:t>Resolve the nonparticipation status of students without test results</a:t>
          </a:r>
        </a:p>
        <a:p>
          <a:pPr marL="0" lvl="0" indent="0" algn="l" defTabSz="1066800">
            <a:lnSpc>
              <a:spcPct val="90000"/>
            </a:lnSpc>
            <a:spcBef>
              <a:spcPct val="0"/>
            </a:spcBef>
            <a:spcAft>
              <a:spcPct val="35000"/>
            </a:spcAft>
            <a:buNone/>
          </a:pPr>
          <a:endParaRPr lang="en-US" sz="2400" kern="1200">
            <a:latin typeface="Franklin Gothic Book"/>
          </a:endParaRPr>
        </a:p>
        <a:p>
          <a:pPr marL="0" lvl="0" indent="0" algn="l" defTabSz="889000">
            <a:lnSpc>
              <a:spcPct val="90000"/>
            </a:lnSpc>
            <a:spcBef>
              <a:spcPct val="0"/>
            </a:spcBef>
            <a:spcAft>
              <a:spcPct val="35000"/>
            </a:spcAft>
            <a:buNone/>
          </a:pPr>
          <a:endParaRPr lang="en-US" sz="2000" kern="1200">
            <a:latin typeface="Franklin Gothic Book"/>
          </a:endParaRPr>
        </a:p>
        <a:p>
          <a:pPr marL="0" lvl="0" indent="0" algn="l" defTabSz="889000">
            <a:lnSpc>
              <a:spcPct val="90000"/>
            </a:lnSpc>
            <a:spcBef>
              <a:spcPct val="0"/>
            </a:spcBef>
            <a:spcAft>
              <a:spcPct val="35000"/>
            </a:spcAft>
            <a:buNone/>
          </a:pPr>
          <a:endParaRPr lang="en-US" sz="2000" kern="1200">
            <a:latin typeface="Franklin Gothic Book"/>
          </a:endParaRPr>
        </a:p>
        <a:p>
          <a:pPr marL="0" lvl="0" indent="0" algn="l" defTabSz="889000">
            <a:lnSpc>
              <a:spcPct val="90000"/>
            </a:lnSpc>
            <a:spcBef>
              <a:spcPct val="0"/>
            </a:spcBef>
            <a:spcAft>
              <a:spcPct val="35000"/>
            </a:spcAft>
            <a:buNone/>
          </a:pPr>
          <a:endParaRPr lang="en-US" sz="2000" kern="1200">
            <a:latin typeface="Franklin Gothic Book"/>
          </a:endParaRPr>
        </a:p>
        <a:p>
          <a:pPr marL="0" lvl="0" indent="0" algn="l" defTabSz="889000">
            <a:lnSpc>
              <a:spcPct val="90000"/>
            </a:lnSpc>
            <a:spcBef>
              <a:spcPct val="0"/>
            </a:spcBef>
            <a:spcAft>
              <a:spcPct val="35000"/>
            </a:spcAft>
            <a:buNone/>
          </a:pPr>
          <a:endParaRPr lang="en-US" sz="2000" kern="1200">
            <a:latin typeface="Franklin Gothic Book"/>
          </a:endParaRPr>
        </a:p>
      </dsp:txBody>
      <dsp:txXfrm>
        <a:off x="-20119" y="991950"/>
        <a:ext cx="5164453" cy="4558630"/>
      </dsp:txXfrm>
    </dsp:sp>
    <dsp:sp modelId="{71356AF5-8B2B-4BB8-805E-43F16CEB8A5C}">
      <dsp:nvSpPr>
        <dsp:cNvPr id="0" name=""/>
        <dsp:cNvSpPr/>
      </dsp:nvSpPr>
      <dsp:spPr>
        <a:xfrm>
          <a:off x="5104094" y="702005"/>
          <a:ext cx="5920299" cy="1602771"/>
        </a:xfrm>
        <a:prstGeom prst="rightArrow">
          <a:avLst>
            <a:gd name="adj1" fmla="val 50000"/>
            <a:gd name="adj2" fmla="val 50000"/>
          </a:avLst>
        </a:prstGeom>
        <a:solidFill>
          <a:srgbClr val="60A5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54440" numCol="1" spcCol="1270" anchor="ctr" anchorCtr="0">
          <a:noAutofit/>
        </a:bodyPr>
        <a:lstStyle/>
        <a:p>
          <a:pPr marL="0" lvl="0" indent="0" algn="l" defTabSz="1422400" rtl="0">
            <a:lnSpc>
              <a:spcPct val="90000"/>
            </a:lnSpc>
            <a:spcBef>
              <a:spcPct val="0"/>
            </a:spcBef>
            <a:spcAft>
              <a:spcPct val="35000"/>
            </a:spcAft>
            <a:buNone/>
          </a:pPr>
          <a:r>
            <a:rPr lang="en-US" sz="3200" b="1" kern="1200">
              <a:latin typeface="Franklin Gothic Book"/>
            </a:rPr>
            <a:t>Step 2 Participation  </a:t>
          </a:r>
        </a:p>
      </dsp:txBody>
      <dsp:txXfrm>
        <a:off x="5104094" y="1102698"/>
        <a:ext cx="5519606" cy="801385"/>
      </dsp:txXfrm>
    </dsp:sp>
    <dsp:sp modelId="{ED174A7F-EB17-46C6-8EC7-4E01C9881CD8}">
      <dsp:nvSpPr>
        <dsp:cNvPr id="0" name=""/>
        <dsp:cNvSpPr/>
      </dsp:nvSpPr>
      <dsp:spPr>
        <a:xfrm>
          <a:off x="5117770" y="1924989"/>
          <a:ext cx="5083974" cy="3201122"/>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Franklin Gothic Book"/>
            </a:rPr>
            <a:t>(Priority Two) KDE applications login</a:t>
          </a:r>
        </a:p>
        <a:p>
          <a:pPr marL="0" lvl="0" indent="0" algn="l" defTabSz="889000">
            <a:lnSpc>
              <a:spcPct val="90000"/>
            </a:lnSpc>
            <a:spcBef>
              <a:spcPct val="0"/>
            </a:spcBef>
            <a:spcAft>
              <a:spcPct val="35000"/>
            </a:spcAft>
            <a:buNone/>
          </a:pPr>
          <a:r>
            <a:rPr lang="en-US" sz="2000" kern="1200">
              <a:latin typeface="Franklin Gothic Book"/>
            </a:rPr>
            <a:t>Check students' participation status using the spreadsheet</a:t>
          </a:r>
        </a:p>
        <a:p>
          <a:pPr marL="0" lvl="0" indent="0" algn="l" defTabSz="1066800">
            <a:lnSpc>
              <a:spcPct val="90000"/>
            </a:lnSpc>
            <a:spcBef>
              <a:spcPct val="0"/>
            </a:spcBef>
            <a:spcAft>
              <a:spcPct val="35000"/>
            </a:spcAft>
            <a:buNone/>
          </a:pPr>
          <a:endParaRPr lang="en-US" sz="2400" kern="1200">
            <a:latin typeface="Franklin Gothic Book"/>
          </a:endParaRPr>
        </a:p>
      </dsp:txBody>
      <dsp:txXfrm>
        <a:off x="5117770" y="1924989"/>
        <a:ext cx="5083974" cy="3201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A9E4-8D57-4EDE-A1D3-75F8C5569547}">
      <dsp:nvSpPr>
        <dsp:cNvPr id="0" name=""/>
        <dsp:cNvSpPr/>
      </dsp:nvSpPr>
      <dsp:spPr>
        <a:xfrm>
          <a:off x="4124446" y="1637308"/>
          <a:ext cx="3161163" cy="3018927"/>
        </a:xfrm>
        <a:prstGeom prst="gear9">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Franklin Gothic Book"/>
            </a:rPr>
            <a:t>SDRR</a:t>
          </a:r>
        </a:p>
      </dsp:txBody>
      <dsp:txXfrm>
        <a:off x="4749350" y="2344477"/>
        <a:ext cx="1911355" cy="1551791"/>
      </dsp:txXfrm>
    </dsp:sp>
    <dsp:sp modelId="{932227D5-C161-405B-BB74-DFE310DAA53D}">
      <dsp:nvSpPr>
        <dsp:cNvPr id="0" name=""/>
        <dsp:cNvSpPr/>
      </dsp:nvSpPr>
      <dsp:spPr>
        <a:xfrm>
          <a:off x="1569169" y="172135"/>
          <a:ext cx="3185232" cy="3088598"/>
        </a:xfrm>
        <a:prstGeom prst="gear6">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Franklin Gothic Book"/>
            </a:rPr>
            <a:t>Spreadsheets will be available in KDE applications login</a:t>
          </a:r>
        </a:p>
      </dsp:txBody>
      <dsp:txXfrm>
        <a:off x="2360780" y="954398"/>
        <a:ext cx="1602010" cy="1524072"/>
      </dsp:txXfrm>
    </dsp:sp>
    <dsp:sp modelId="{8E2239EC-68F3-4E6E-B4B2-B7379E8B8433}">
      <dsp:nvSpPr>
        <dsp:cNvPr id="0" name=""/>
        <dsp:cNvSpPr/>
      </dsp:nvSpPr>
      <dsp:spPr>
        <a:xfrm rot="184083">
          <a:off x="4471882" y="1111796"/>
          <a:ext cx="3801630" cy="3801630"/>
        </a:xfrm>
        <a:prstGeom prst="circularArrow">
          <a:avLst>
            <a:gd name="adj1" fmla="val 4878"/>
            <a:gd name="adj2" fmla="val 312630"/>
            <a:gd name="adj3" fmla="val 3235927"/>
            <a:gd name="adj4" fmla="val 15098949"/>
            <a:gd name="adj5" fmla="val 5691"/>
          </a:avLst>
        </a:prstGeom>
        <a:solidFill>
          <a:schemeClr val="accent5"/>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F4C1D3-33E0-45D4-B0B3-E689EABAAB0D}">
      <dsp:nvSpPr>
        <dsp:cNvPr id="0" name=""/>
        <dsp:cNvSpPr/>
      </dsp:nvSpPr>
      <dsp:spPr>
        <a:xfrm rot="1723877">
          <a:off x="1479343" y="-601707"/>
          <a:ext cx="3081820" cy="2874403"/>
        </a:xfrm>
        <a:prstGeom prst="leftCircularArrow">
          <a:avLst>
            <a:gd name="adj1" fmla="val 6452"/>
            <a:gd name="adj2" fmla="val 429999"/>
            <a:gd name="adj3" fmla="val 10489124"/>
            <a:gd name="adj4" fmla="val 14837806"/>
            <a:gd name="adj5" fmla="val 7527"/>
          </a:avLst>
        </a:prstGeom>
        <a:solidFill>
          <a:srgbClr val="92D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33333"/>
              </a:solidFill>
              <a:ea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2493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98365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93989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9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82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8731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9508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6073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37383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137533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625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462194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224435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66276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92987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E8D6B9-B435-498F-AB26-73DFACA7E871}" type="slidenum">
              <a:rPr lang="en-US" smtClean="0"/>
              <a:t>8</a:t>
            </a:fld>
            <a:endParaRPr lang="en-US"/>
          </a:p>
        </p:txBody>
      </p:sp>
    </p:spTree>
    <p:extLst>
      <p:ext uri="{BB962C8B-B14F-4D97-AF65-F5344CB8AC3E}">
        <p14:creationId xmlns:p14="http://schemas.microsoft.com/office/powerpoint/2010/main" val="334625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10480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3745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0244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57182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306595" y="1206200"/>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306595" y="3593800"/>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8238"/>
            <a:ext cx="10515600" cy="112637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304629" y="1709739"/>
            <a:ext cx="10515600" cy="1939624"/>
          </a:xfrm>
        </p:spPr>
        <p:txBody>
          <a:bodyPr anchor="b">
            <a:normAutofit/>
          </a:bodyPr>
          <a:lstStyle>
            <a:lvl1pPr marL="0" indent="0">
              <a:defRPr sz="48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304629" y="36493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8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586"/>
            <a:ext cx="8596668" cy="1159883"/>
          </a:xfrm>
        </p:spPr>
        <p:txBody>
          <a:bodyPr/>
          <a:lstStyle/>
          <a:p>
            <a:r>
              <a:rPr lang="en-US"/>
              <a:t>Click to edit Master title style</a:t>
            </a:r>
          </a:p>
        </p:txBody>
      </p:sp>
      <p:sp>
        <p:nvSpPr>
          <p:cNvPr id="5" name="Text Placeholder 4"/>
          <p:cNvSpPr>
            <a:spLocks noGrp="1"/>
          </p:cNvSpPr>
          <p:nvPr>
            <p:ph type="body" sz="quarter" idx="13"/>
          </p:nvPr>
        </p:nvSpPr>
        <p:spPr>
          <a:xfrm>
            <a:off x="942965" y="1356718"/>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39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8238"/>
            <a:ext cx="10515600" cy="11615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Lst>
  <p:hf hdr="0" ft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applications.education.ky.gov/login/default.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ky.gov/AA/distsupp/Pages/SDRR.aspx" TargetMode="External"/><Relationship Id="rId7" Type="http://schemas.openxmlformats.org/officeDocument/2006/relationships/hyperlink" Target="https://appqa.education.ky.gov/Login/" TargetMode="External"/><Relationship Id="rId2" Type="http://schemas.openxmlformats.org/officeDocument/2006/relationships/hyperlink" Target="https://openhouse.education.ky.gov/Directory" TargetMode="External"/><Relationship Id="rId1" Type="http://schemas.openxmlformats.org/officeDocument/2006/relationships/slideLayout" Target="../slideLayouts/slideLayout6.xml"/><Relationship Id="rId6" Type="http://schemas.openxmlformats.org/officeDocument/2006/relationships/hyperlink" Target="https://docs.google.com/forms/d/e/1FAIpQLSc9QQs4C44Z33vVpZ8fbzNVZfjjodgSzCPprPS2EPzty_TgyA/viewform" TargetMode="External"/><Relationship Id="rId5" Type="http://schemas.openxmlformats.org/officeDocument/2006/relationships/hyperlink" Target="https://docs.google.com/forms/d/e/1FAIpQLScEApZpVOwvb1MAEwXWAEvZ7FXkRCPLqLl-4mArGoaZOseyiA/viewform" TargetMode="External"/><Relationship Id="rId4" Type="http://schemas.openxmlformats.org/officeDocument/2006/relationships/hyperlink" Target="https://applications.education.ky.gov/Logi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teams.microsoft.com/l/meetup-join/19%3ameeting_ZmIzOTE5NjQtNDc2Mi00Mjk0LWExZTUtZWYzMDU4OTVhMmUz%40thread.v2/0?context=%7b%22Tid%22%3a%229360c11f-90e6-4706-ad00-25fcdc9e2ed1%22%2c%22Oid%22%3a%224cd6cdff-1273-49fa-8860-d0f5fa3fb9f7%22%7d"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www.microsoft.com/microsoft-teams/join-a-meeting" TargetMode="External"/><Relationship Id="rId4" Type="http://schemas.openxmlformats.org/officeDocument/2006/relationships/hyperlink" Target="https://www.microsoft.com/en-us/microsoft-teams/download-ap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kdeassessment@education.ky.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t is the title of the presentation-2022 Fall Reporting-Data Review.&#10;">
            <a:extLst>
              <a:ext uri="{FF2B5EF4-FFF2-40B4-BE49-F238E27FC236}">
                <a16:creationId xmlns:a16="http://schemas.microsoft.com/office/drawing/2014/main" id="{1DC4ED83-734A-4180-9546-EB2528A2A874}"/>
              </a:ext>
            </a:extLst>
          </p:cNvPr>
          <p:cNvSpPr>
            <a:spLocks noGrp="1"/>
          </p:cNvSpPr>
          <p:nvPr>
            <p:ph type="title" idx="4294967295"/>
          </p:nvPr>
        </p:nvSpPr>
        <p:spPr>
          <a:xfrm>
            <a:off x="2785138" y="2369178"/>
            <a:ext cx="885103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a:solidFill>
                  <a:srgbClr val="002060"/>
                </a:solidFill>
                <a:ea typeface="+mn-ea"/>
                <a:cs typeface="+mn-cs"/>
              </a:rPr>
              <a:t>202</a:t>
            </a:r>
            <a:r>
              <a:rPr lang="en-US" sz="4800">
                <a:solidFill>
                  <a:srgbClr val="002060"/>
                </a:solidFill>
                <a:ea typeface="+mn-ea"/>
                <a:cs typeface="+mn-cs"/>
              </a:rPr>
              <a:t>5</a:t>
            </a:r>
            <a:r>
              <a:rPr kumimoji="0" lang="en-US" sz="4800">
                <a:solidFill>
                  <a:srgbClr val="002060"/>
                </a:solidFill>
                <a:ea typeface="+mn-ea"/>
                <a:cs typeface="+mn-cs"/>
              </a:rPr>
              <a:t> Fall Reporting</a:t>
            </a:r>
            <a:endParaRPr lang="en-US" sz="4800">
              <a:solidFill>
                <a:srgbClr val="002060"/>
              </a:solidFill>
              <a:ea typeface="+mn-ea"/>
              <a:cs typeface="+mn-cs"/>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1669214" y="3200175"/>
            <a:ext cx="9966960" cy="1747202"/>
          </a:xfrm>
        </p:spPr>
        <p:txBody>
          <a:bodyPr vert="horz" lIns="91440" tIns="45720" rIns="91440" bIns="45720" rtlCol="0" anchor="t">
            <a:noAutofit/>
          </a:bodyPr>
          <a:lstStyle/>
          <a:p>
            <a:pPr algn="r">
              <a:lnSpc>
                <a:spcPct val="100000"/>
              </a:lnSpc>
              <a:spcBef>
                <a:spcPts val="0"/>
              </a:spcBef>
            </a:pPr>
            <a:r>
              <a:rPr lang="en-US"/>
              <a:t>Module 1-Data Review Quality Control (QC)</a:t>
            </a:r>
          </a:p>
          <a:p>
            <a:pPr algn="r">
              <a:lnSpc>
                <a:spcPct val="100000"/>
              </a:lnSpc>
              <a:spcBef>
                <a:spcPts val="0"/>
              </a:spcBef>
            </a:pPr>
            <a:r>
              <a:rPr lang="en-US"/>
              <a:t>Chris Williams, Program Consultant</a:t>
            </a:r>
          </a:p>
          <a:p>
            <a:pPr algn="r">
              <a:lnSpc>
                <a:spcPct val="100000"/>
              </a:lnSpc>
              <a:spcBef>
                <a:spcPts val="0"/>
              </a:spcBef>
            </a:pPr>
            <a:r>
              <a:rPr lang="en-US"/>
              <a:t>Office of Assessment and Accountability</a:t>
            </a:r>
          </a:p>
          <a:p>
            <a:pPr algn="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For understand the process for Data Review, there are several steps districts and schools must do. They must get the rosters right in SDRR when they are open for changes. They must fix any student level changes, 100 day entity and request non-participations if needed during data review. If all of this is done then districts and school will accurate data reported in the School Report Card in the late fall.">
            <a:extLst>
              <a:ext uri="{FF2B5EF4-FFF2-40B4-BE49-F238E27FC236}">
                <a16:creationId xmlns:a16="http://schemas.microsoft.com/office/drawing/2014/main" id="{5F509294-3E48-4A0A-B72A-7F6603F3D2DC}"/>
              </a:ext>
            </a:extLst>
          </p:cNvPr>
          <p:cNvGraphicFramePr/>
          <p:nvPr>
            <p:extLst>
              <p:ext uri="{D42A27DB-BD31-4B8C-83A1-F6EECF244321}">
                <p14:modId xmlns:p14="http://schemas.microsoft.com/office/powerpoint/2010/main" val="4192652465"/>
              </p:ext>
            </p:extLst>
          </p:nvPr>
        </p:nvGraphicFramePr>
        <p:xfrm>
          <a:off x="638878" y="991286"/>
          <a:ext cx="10914244" cy="454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9C6DEA6-736D-441A-BDC6-7BA87C041F44}"/>
              </a:ext>
            </a:extLst>
          </p:cNvPr>
          <p:cNvSpPr>
            <a:spLocks noGrp="1"/>
          </p:cNvSpPr>
          <p:nvPr>
            <p:ph type="title"/>
          </p:nvPr>
        </p:nvSpPr>
        <p:spPr>
          <a:xfrm>
            <a:off x="0" y="-1"/>
            <a:ext cx="11708233" cy="1155973"/>
          </a:xfrm>
        </p:spPr>
        <p:txBody>
          <a:bodyPr>
            <a:normAutofit/>
          </a:bodyPr>
          <a:lstStyle/>
          <a:p>
            <a:r>
              <a:rPr lang="en-US"/>
              <a:t>Understanding the Process </a:t>
            </a:r>
          </a:p>
        </p:txBody>
      </p:sp>
    </p:spTree>
    <p:extLst>
      <p:ext uri="{BB962C8B-B14F-4D97-AF65-F5344CB8AC3E}">
        <p14:creationId xmlns:p14="http://schemas.microsoft.com/office/powerpoint/2010/main" val="248230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E456E-4395-8634-012F-35E2B6AAFAC5}"/>
              </a:ext>
            </a:extLst>
          </p:cNvPr>
          <p:cNvSpPr>
            <a:spLocks noGrp="1"/>
          </p:cNvSpPr>
          <p:nvPr>
            <p:ph type="title"/>
          </p:nvPr>
        </p:nvSpPr>
        <p:spPr/>
        <p:txBody>
          <a:bodyPr/>
          <a:lstStyle/>
          <a:p>
            <a:r>
              <a:rPr lang="en-US"/>
              <a:t>Data Review Priorities</a:t>
            </a:r>
          </a:p>
        </p:txBody>
      </p:sp>
    </p:spTree>
    <p:extLst>
      <p:ext uri="{BB962C8B-B14F-4D97-AF65-F5344CB8AC3E}">
        <p14:creationId xmlns:p14="http://schemas.microsoft.com/office/powerpoint/2010/main" val="56925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1552892" cy="113420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solidFill>
                  <a:srgbClr val="007780"/>
                </a:solidFill>
              </a:rPr>
              <a:t>Data Review Priorities Steps </a:t>
            </a:r>
          </a:p>
        </p:txBody>
      </p:sp>
      <p:graphicFrame>
        <p:nvGraphicFramePr>
          <p:cNvPr id="5" name="Content Placeholder 8" descr="Step 1 Accountability&#10;&#10;In Step 1 is the demographics and accountability.&#10;&#10;&#10;&#10;&#10;&#10;&#10;&#10;&#10;&#10;&#10;&#10;&#10;&#10;&#10;&#10;&#10;&#10;&#10;&#10;&#10;&#10;&#10;&#10;&#10;&#10;&#10;&#10;&#10;&#10;&#10;&#10;&#10;&#10;&#10;"/>
          <p:cNvGraphicFramePr>
            <a:graphicFrameLocks/>
          </p:cNvGraphicFramePr>
          <p:nvPr>
            <p:extLst>
              <p:ext uri="{D42A27DB-BD31-4B8C-83A1-F6EECF244321}">
                <p14:modId xmlns:p14="http://schemas.microsoft.com/office/powerpoint/2010/main" val="1531211305"/>
              </p:ext>
            </p:extLst>
          </p:nvPr>
        </p:nvGraphicFramePr>
        <p:xfrm>
          <a:off x="205919" y="764931"/>
          <a:ext cx="11004274" cy="564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8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diagram has the spreadsheets that DACs will download to work with their data, Any changes to career data has to be done in TEDS and any changes to demographics, etc,. will be done in SDRR." title="Data Review Process"/>
          <p:cNvGraphicFramePr/>
          <p:nvPr>
            <p:extLst>
              <p:ext uri="{D42A27DB-BD31-4B8C-83A1-F6EECF244321}">
                <p14:modId xmlns:p14="http://schemas.microsoft.com/office/powerpoint/2010/main" val="2018158849"/>
              </p:ext>
            </p:extLst>
          </p:nvPr>
        </p:nvGraphicFramePr>
        <p:xfrm>
          <a:off x="2110153" y="1081453"/>
          <a:ext cx="7470233" cy="561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idx="4294967295"/>
          </p:nvPr>
        </p:nvSpPr>
        <p:spPr>
          <a:xfrm>
            <a:off x="-1" y="0"/>
            <a:ext cx="7631723" cy="1652954"/>
          </a:xfrm>
        </p:spPr>
        <p:txBody>
          <a:bodyPr>
            <a:normAutofit/>
          </a:bodyPr>
          <a:lstStyle/>
          <a:p>
            <a:r>
              <a:rPr lang="en-US"/>
              <a:t>Data Review </a:t>
            </a:r>
            <a:br>
              <a:rPr lang="en-US"/>
            </a:br>
            <a:r>
              <a:rPr lang="en-US"/>
              <a:t>Applications</a:t>
            </a:r>
          </a:p>
        </p:txBody>
      </p:sp>
    </p:spTree>
    <p:extLst>
      <p:ext uri="{BB962C8B-B14F-4D97-AF65-F5344CB8AC3E}">
        <p14:creationId xmlns:p14="http://schemas.microsoft.com/office/powerpoint/2010/main" val="152790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2"/>
            <a:ext cx="8700301" cy="1148950"/>
          </a:xfrm>
        </p:spPr>
        <p:txBody>
          <a:bodyPr>
            <a:normAutofit/>
          </a:bodyPr>
          <a:lstStyle/>
          <a:p>
            <a:r>
              <a:rPr lang="en-US"/>
              <a:t>Data Available in SDRR</a:t>
            </a:r>
          </a:p>
        </p:txBody>
      </p:sp>
      <p:sp>
        <p:nvSpPr>
          <p:cNvPr id="6" name="Text Placeholder 5"/>
          <p:cNvSpPr>
            <a:spLocks noGrp="1"/>
          </p:cNvSpPr>
          <p:nvPr>
            <p:ph type="body" sz="quarter" idx="13"/>
          </p:nvPr>
        </p:nvSpPr>
        <p:spPr>
          <a:xfrm>
            <a:off x="220296" y="1230544"/>
            <a:ext cx="11970611" cy="5443504"/>
          </a:xfrm>
        </p:spPr>
        <p:txBody>
          <a:bodyPr vert="horz" lIns="91440" tIns="45720" rIns="91440" bIns="45720" rtlCol="0" anchor="t">
            <a:normAutofit/>
          </a:bodyPr>
          <a:lstStyle/>
          <a:p>
            <a:r>
              <a:rPr lang="en-US" sz="2400"/>
              <a:t>Roster information has been loaded and matched with test vendor data.</a:t>
            </a:r>
          </a:p>
          <a:p>
            <a:pPr lvl="1"/>
            <a:r>
              <a:rPr lang="en-US"/>
              <a:t>For example, if a response book was submitted for a student to the vendor or the student tested online and the student was not on your roster, then the student was added to your roster by KDE.</a:t>
            </a:r>
          </a:p>
          <a:p>
            <a:pPr lvl="1"/>
            <a:r>
              <a:rPr lang="en-US"/>
              <a:t>Rosters must match vendor information</a:t>
            </a:r>
          </a:p>
          <a:p>
            <a:r>
              <a:rPr lang="en-US" sz="2400"/>
              <a:t>Most changes made during the Roster Window last Spring are reflected in Data Review</a:t>
            </a:r>
          </a:p>
          <a:p>
            <a:r>
              <a:rPr lang="en-US" sz="2400"/>
              <a:t>Nonparticipation tickets must be submitted by the testing school.</a:t>
            </a:r>
          </a:p>
          <a:p>
            <a:r>
              <a:rPr lang="en-US" sz="2400"/>
              <a:t>Data Review is your last opportunity to review and modify student data before QC Day</a:t>
            </a:r>
          </a:p>
          <a:p>
            <a:r>
              <a:rPr lang="en-US" sz="2400"/>
              <a:t>No scores are in SDRR, except academic readiness for Postsecondary Readiness- refer to the Postsecondary Readiness Scores training module 2 for more information</a:t>
            </a:r>
          </a:p>
        </p:txBody>
      </p:sp>
    </p:spTree>
    <p:extLst>
      <p:ext uri="{BB962C8B-B14F-4D97-AF65-F5344CB8AC3E}">
        <p14:creationId xmlns:p14="http://schemas.microsoft.com/office/powerpoint/2010/main" val="4185232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F914-5BA3-1929-98C1-8D0F93EEA0C8}"/>
              </a:ext>
            </a:extLst>
          </p:cNvPr>
          <p:cNvSpPr>
            <a:spLocks noGrp="1"/>
          </p:cNvSpPr>
          <p:nvPr>
            <p:ph type="title"/>
          </p:nvPr>
        </p:nvSpPr>
        <p:spPr>
          <a:xfrm>
            <a:off x="378069" y="1709739"/>
            <a:ext cx="10442160" cy="1939624"/>
          </a:xfrm>
        </p:spPr>
        <p:txBody>
          <a:bodyPr/>
          <a:lstStyle/>
          <a:p>
            <a:r>
              <a:rPr lang="en-US" sz="4400"/>
              <a:t>SDRR Steps and Features</a:t>
            </a:r>
            <a:endParaRPr lang="en-US"/>
          </a:p>
        </p:txBody>
      </p:sp>
    </p:spTree>
    <p:extLst>
      <p:ext uri="{BB962C8B-B14F-4D97-AF65-F5344CB8AC3E}">
        <p14:creationId xmlns:p14="http://schemas.microsoft.com/office/powerpoint/2010/main" val="406732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8800990" cy="1151769"/>
          </a:xfrm>
        </p:spPr>
        <p:txBody>
          <a:bodyPr>
            <a:normAutofit/>
          </a:bodyPr>
          <a:lstStyle/>
          <a:p>
            <a:r>
              <a:rPr lang="en-US"/>
              <a:t>Suggested Steps</a:t>
            </a:r>
          </a:p>
        </p:txBody>
      </p:sp>
      <p:sp>
        <p:nvSpPr>
          <p:cNvPr id="6" name="Text Placeholder 5"/>
          <p:cNvSpPr>
            <a:spLocks noGrp="1"/>
          </p:cNvSpPr>
          <p:nvPr>
            <p:ph type="body" sz="quarter" idx="13"/>
          </p:nvPr>
        </p:nvSpPr>
        <p:spPr>
          <a:xfrm>
            <a:off x="958525" y="1239691"/>
            <a:ext cx="11894019" cy="4717024"/>
          </a:xfrm>
        </p:spPr>
        <p:txBody>
          <a:bodyPr vert="horz" lIns="91440" tIns="45720" rIns="91440" bIns="45720" rtlCol="0" anchor="t">
            <a:noAutofit/>
          </a:bodyPr>
          <a:lstStyle/>
          <a:p>
            <a:pPr marL="0" indent="0">
              <a:buNone/>
            </a:pPr>
            <a:r>
              <a:rPr lang="en-US" sz="2400" b="1"/>
              <a:t>SDRR</a:t>
            </a:r>
          </a:p>
          <a:p>
            <a:pPr marL="404813"/>
            <a:r>
              <a:rPr lang="en-US" sz="2400"/>
              <a:t>Make demographic and 100-day changes</a:t>
            </a:r>
            <a:endParaRPr lang="en-US" sz="2400" b="1">
              <a:solidFill>
                <a:schemeClr val="accent1"/>
              </a:solidFill>
            </a:endParaRPr>
          </a:p>
          <a:p>
            <a:pPr marL="404813"/>
            <a:r>
              <a:rPr lang="en-US" sz="2400">
                <a:solidFill>
                  <a:schemeClr val="tx1"/>
                </a:solidFill>
              </a:rPr>
              <a:t>Request nonparticipations, if needed</a:t>
            </a:r>
          </a:p>
          <a:p>
            <a:pPr marL="404813"/>
            <a:r>
              <a:rPr lang="en-US" sz="2400">
                <a:solidFill>
                  <a:schemeClr val="tx1"/>
                </a:solidFill>
              </a:rPr>
              <a:t>Make changes in SDRR for Academic Readiness data for Postsecondary Readiness</a:t>
            </a:r>
          </a:p>
          <a:p>
            <a:pPr marL="404813"/>
            <a:r>
              <a:rPr lang="en-US" sz="2400">
                <a:solidFill>
                  <a:schemeClr val="tx1"/>
                </a:solidFill>
              </a:rPr>
              <a:t>Mark accommodations for IEP and EL</a:t>
            </a:r>
          </a:p>
          <a:p>
            <a:pPr marL="0" indent="0">
              <a:buNone/>
            </a:pPr>
            <a:endParaRPr lang="en-US" sz="2400">
              <a:solidFill>
                <a:schemeClr val="tx1"/>
              </a:solidFill>
            </a:endParaRPr>
          </a:p>
          <a:p>
            <a:pPr marL="0" indent="0">
              <a:buNone/>
            </a:pPr>
            <a:r>
              <a:rPr lang="en-US" sz="2400" b="1"/>
              <a:t> Student Data Detail under KDE Applications Login</a:t>
            </a:r>
          </a:p>
          <a:p>
            <a:pPr marL="404813"/>
            <a:r>
              <a:rPr lang="en-US" sz="2400"/>
              <a:t>Download spreadsheet from the Student Data Detail applications site</a:t>
            </a:r>
          </a:p>
          <a:p>
            <a:pPr marL="404813"/>
            <a:r>
              <a:rPr lang="en-US" sz="2400"/>
              <a:t>Filter to identify students who need resolution</a:t>
            </a:r>
          </a:p>
          <a:p>
            <a:pPr marL="0" indent="0">
              <a:buNone/>
            </a:pPr>
            <a:endParaRPr lang="en-US" sz="2400"/>
          </a:p>
          <a:p>
            <a:pPr marL="0" indent="0">
              <a:buNone/>
            </a:pPr>
            <a:endParaRPr lang="en-US"/>
          </a:p>
          <a:p>
            <a:pPr marL="0" indent="0">
              <a:buNone/>
            </a:pPr>
            <a:endParaRPr lang="en-US"/>
          </a:p>
        </p:txBody>
      </p:sp>
    </p:spTree>
    <p:extLst>
      <p:ext uri="{BB962C8B-B14F-4D97-AF65-F5344CB8AC3E}">
        <p14:creationId xmlns:p14="http://schemas.microsoft.com/office/powerpoint/2010/main" val="241614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2F98-ED6F-913C-B45E-D8EAF6AEB4DC}"/>
              </a:ext>
            </a:extLst>
          </p:cNvPr>
          <p:cNvSpPr>
            <a:spLocks noGrp="1"/>
          </p:cNvSpPr>
          <p:nvPr>
            <p:ph type="title"/>
          </p:nvPr>
        </p:nvSpPr>
        <p:spPr>
          <a:xfrm>
            <a:off x="0" y="0"/>
            <a:ext cx="10261664" cy="1151792"/>
          </a:xfrm>
        </p:spPr>
        <p:txBody>
          <a:bodyPr>
            <a:normAutofit/>
          </a:bodyPr>
          <a:lstStyle/>
          <a:p>
            <a:r>
              <a:rPr lang="en-US"/>
              <a:t>Examples – KSA and AKSA Spreadsheet</a:t>
            </a:r>
          </a:p>
        </p:txBody>
      </p:sp>
      <p:pic>
        <p:nvPicPr>
          <p:cNvPr id="1026" name="Picture 2" descr="The image shows an example of the spreadsheets that will be available to download from the Secure Web Apps for DACs. for KSA and AKSA. The spreadsheets will have columns for all the demographic information for the student along with how the student participated in testing or not, any nonparticipations requested, 100 day accountability. It will not have aggregate data included.">
            <a:extLst>
              <a:ext uri="{FF2B5EF4-FFF2-40B4-BE49-F238E27FC236}">
                <a16:creationId xmlns:a16="http://schemas.microsoft.com/office/drawing/2014/main" id="{88FDD8A1-1C01-2C17-750F-454EFFADC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83" y="1711390"/>
            <a:ext cx="11787434" cy="778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mage shows an example of the spreadsheets that will be available to download from the Secure Web Apps for DACs. for KSA and AKSA. The spreadsheets will have columns for all the demographic information for the student along with how the student participated in testing or not, any nonparticipations requested, 100 day accountability. It will not have aggregate data included.">
            <a:extLst>
              <a:ext uri="{FF2B5EF4-FFF2-40B4-BE49-F238E27FC236}">
                <a16:creationId xmlns:a16="http://schemas.microsoft.com/office/drawing/2014/main" id="{6E54D1A5-CB96-1D5E-C36A-AEEC6FF90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447" y="3359832"/>
            <a:ext cx="7435105" cy="141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5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1658600" cy="1143000"/>
          </a:xfrm>
        </p:spPr>
        <p:txBody>
          <a:bodyPr>
            <a:normAutofit/>
          </a:bodyPr>
          <a:lstStyle/>
          <a:p>
            <a:r>
              <a:rPr lang="en-US"/>
              <a:t>Login Page</a:t>
            </a:r>
          </a:p>
        </p:txBody>
      </p:sp>
      <p:pic>
        <p:nvPicPr>
          <p:cNvPr id="3" name="Picture 2" descr="You will go to the KDE secure web application page at applications.education.ky.gov/login/default.aspx to login to SDRR to start the Data Review process. You will sign in on the right with your Microsoft account.">
            <a:extLst>
              <a:ext uri="{FF2B5EF4-FFF2-40B4-BE49-F238E27FC236}">
                <a16:creationId xmlns:a16="http://schemas.microsoft.com/office/drawing/2014/main" id="{A37E8A55-4E51-4B10-9574-581C8AD82CF7}"/>
              </a:ext>
            </a:extLst>
          </p:cNvPr>
          <p:cNvPicPr>
            <a:picLocks noChangeAspect="1"/>
          </p:cNvPicPr>
          <p:nvPr/>
        </p:nvPicPr>
        <p:blipFill>
          <a:blip r:embed="rId3"/>
          <a:stretch>
            <a:fillRect/>
          </a:stretch>
        </p:blipFill>
        <p:spPr>
          <a:xfrm>
            <a:off x="1178422" y="932572"/>
            <a:ext cx="9406752" cy="4763910"/>
          </a:xfrm>
          <a:prstGeom prst="rect">
            <a:avLst/>
          </a:prstGeom>
        </p:spPr>
      </p:pic>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916500" y="5765829"/>
            <a:ext cx="9966407" cy="556577"/>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hlinkClick r:id="rId4" tooltip="Secure Web Application URL"/>
              </a:rPr>
              <a:t>https://applications.education.ky.gov/login/default.aspx</a:t>
            </a:r>
            <a:r>
              <a:rPr lang="en-US" sz="2800">
                <a:solidFill>
                  <a:srgbClr val="FF0000"/>
                </a:solidFill>
              </a:rPr>
              <a:t> </a:t>
            </a:r>
          </a:p>
        </p:txBody>
      </p:sp>
    </p:spTree>
    <p:extLst>
      <p:ext uri="{BB962C8B-B14F-4D97-AF65-F5344CB8AC3E}">
        <p14:creationId xmlns:p14="http://schemas.microsoft.com/office/powerpoint/2010/main" val="176966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402320" cy="1148080"/>
          </a:xfrm>
        </p:spPr>
        <p:txBody>
          <a:bodyPr>
            <a:noAutofit/>
          </a:bodyPr>
          <a:lstStyle/>
          <a:p>
            <a:r>
              <a:rPr lang="en-US"/>
              <a:t>Welcome/Home</a:t>
            </a:r>
          </a:p>
        </p:txBody>
      </p:sp>
      <p:pic>
        <p:nvPicPr>
          <p:cNvPr id="4" name="Picture 3" descr="The image shows the the home page of SDRR with the latest announcements and links to the sandbox, 100 day tool and quiz and cohort tool. It shows what is open and closed in SDRR. When the window opens for data review, then you will be able to see how to get to the student listings, ticket listings, transfer listings and to the download all the changes before it closes. You will be able to get to your cohort data for 4-year and 5-year cohort information as well as Postecondary Readiness scores to make any changes if needed for academic data.&#10;&#10;">
            <a:extLst>
              <a:ext uri="{FF2B5EF4-FFF2-40B4-BE49-F238E27FC236}">
                <a16:creationId xmlns:a16="http://schemas.microsoft.com/office/drawing/2014/main" id="{9CC1ABE7-6455-7F88-92F2-7CF6F5AC793D}"/>
              </a:ext>
            </a:extLst>
          </p:cNvPr>
          <p:cNvPicPr>
            <a:picLocks noChangeAspect="1"/>
          </p:cNvPicPr>
          <p:nvPr/>
        </p:nvPicPr>
        <p:blipFill>
          <a:blip r:embed="rId2"/>
          <a:stretch>
            <a:fillRect/>
          </a:stretch>
        </p:blipFill>
        <p:spPr>
          <a:xfrm>
            <a:off x="2287159" y="757621"/>
            <a:ext cx="7293613" cy="5990897"/>
          </a:xfrm>
          <a:prstGeom prst="rect">
            <a:avLst/>
          </a:prstGeom>
        </p:spPr>
      </p:pic>
    </p:spTree>
    <p:extLst>
      <p:ext uri="{BB962C8B-B14F-4D97-AF65-F5344CB8AC3E}">
        <p14:creationId xmlns:p14="http://schemas.microsoft.com/office/powerpoint/2010/main" val="347532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0" y="1"/>
            <a:ext cx="10515600" cy="1127760"/>
          </a:xfrm>
        </p:spPr>
        <p:txBody>
          <a:bodyPr>
            <a:normAutofit/>
          </a:bodyPr>
          <a:lstStyle/>
          <a:p>
            <a:r>
              <a:rPr lang="en-US"/>
              <a:t>Fall Reporting 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609600" y="1318177"/>
            <a:ext cx="11003280" cy="4093115"/>
          </a:xfrm>
        </p:spPr>
        <p:txBody>
          <a:bodyPr vert="horz" lIns="91440" tIns="45720" rIns="91440" bIns="45720" rtlCol="0" anchor="t">
            <a:normAutofit/>
          </a:bodyPr>
          <a:lstStyle/>
          <a:p>
            <a:r>
              <a:rPr lang="en-US" b="1"/>
              <a:t>Module 1- Data Review QC</a:t>
            </a:r>
          </a:p>
          <a:p>
            <a:r>
              <a:rPr lang="en-US"/>
              <a:t>Module 2- Cohort and Postsecondary Readiness Scores QC</a:t>
            </a:r>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8782744" cy="1137920"/>
          </a:xfrm>
        </p:spPr>
        <p:txBody>
          <a:bodyPr>
            <a:normAutofit/>
          </a:bodyPr>
          <a:lstStyle/>
          <a:p>
            <a:r>
              <a:rPr lang="en-US"/>
              <a:t>Home Page</a:t>
            </a:r>
          </a:p>
        </p:txBody>
      </p:sp>
      <p:pic>
        <p:nvPicPr>
          <p:cNvPr id="3" name="Picture 2" descr="It is an image of the data review window, SDRR tasks, quick links to the student listing and tickets submitted by the district. On the Home page, there is easily visible information that indicates the number and the status of tickets.​&#10;&#10;Read the Announcement box each time to be apprised of maintenance times for help or resources and other changes.​&#10;&#10;​Tests Available During Data Review for:​&#10;KSA​&#10;Alternate KSA​&#10;ACCESS ​&#10;Alternate ACCESS​&#10;Postsecondary Readiness ​">
            <a:extLst>
              <a:ext uri="{FF2B5EF4-FFF2-40B4-BE49-F238E27FC236}">
                <a16:creationId xmlns:a16="http://schemas.microsoft.com/office/drawing/2014/main" id="{3D2AEFF6-7005-121C-A018-CEB66BBD8E5E}"/>
              </a:ext>
            </a:extLst>
          </p:cNvPr>
          <p:cNvPicPr>
            <a:picLocks noChangeAspect="1"/>
          </p:cNvPicPr>
          <p:nvPr/>
        </p:nvPicPr>
        <p:blipFill>
          <a:blip r:embed="rId3"/>
          <a:stretch>
            <a:fillRect/>
          </a:stretch>
        </p:blipFill>
        <p:spPr>
          <a:xfrm>
            <a:off x="1551446" y="853966"/>
            <a:ext cx="9321212" cy="6004035"/>
          </a:xfrm>
          <a:prstGeom prst="rect">
            <a:avLst/>
          </a:prstGeom>
        </p:spPr>
      </p:pic>
    </p:spTree>
    <p:extLst>
      <p:ext uri="{BB962C8B-B14F-4D97-AF65-F5344CB8AC3E}">
        <p14:creationId xmlns:p14="http://schemas.microsoft.com/office/powerpoint/2010/main" val="228765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5640388" cy="1137920"/>
          </a:xfrm>
        </p:spPr>
        <p:txBody>
          <a:bodyPr>
            <a:normAutofit/>
          </a:bodyPr>
          <a:lstStyle/>
          <a:p>
            <a:r>
              <a:rPr lang="en-US"/>
              <a:t>SDRR Tasks Checklist</a:t>
            </a:r>
          </a:p>
        </p:txBody>
      </p:sp>
      <p:sp>
        <p:nvSpPr>
          <p:cNvPr id="7" name="Flowchart: Terminator 6" descr="When completing tasks for SDRR, the blank checkboxes are the one you will need to complete. Completed tasks will have a checkbox marked to the left of the task. "/>
          <p:cNvSpPr/>
          <p:nvPr/>
        </p:nvSpPr>
        <p:spPr>
          <a:xfrm>
            <a:off x="1688512" y="2500872"/>
            <a:ext cx="2771727" cy="1856256"/>
          </a:xfrm>
          <a:prstGeom prst="flowChartTerminator">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C000"/>
                </a:solidFill>
                <a:effectLst/>
                <a:uLnTx/>
                <a:uFillTx/>
                <a:latin typeface="Franklin Gothic Medium"/>
                <a:ea typeface="+mn-ea"/>
                <a:cs typeface="+mn-cs"/>
              </a:rPr>
              <a:t>Blank checkboxes = To be completed</a:t>
            </a:r>
            <a:endParaRPr lang="en-US" sz="2000" b="1" i="0" u="none" strike="noStrike" kern="1200" cap="none" spc="0" normalizeH="0" baseline="0" noProof="0">
              <a:ln>
                <a:noFill/>
              </a:ln>
              <a:solidFill>
                <a:srgbClr val="FFC000"/>
              </a:solidFill>
              <a:effectLst/>
              <a:uLnTx/>
              <a:uFillTx/>
              <a:latin typeface="Franklin Gothic Medium"/>
            </a:endParaRPr>
          </a:p>
        </p:txBody>
      </p:sp>
      <p:pic>
        <p:nvPicPr>
          <p:cNvPr id="3" name="Picture 2" descr="The image displays a detailed list titled &quot;SDRR Tasks,&quot; which outlines specific actions to be taken during the Student Data Review and Rosters (SDRR) process for the 2023-2024 data review. The list is intended for educational staff responsible for verifying and updating student information. The tasks include:&#10;&#10;1. **Review Student Listing**:&#10;   - Ensure the student list only includes those enrolled during the test window, regardless of instruction type (e.g., in-person, virtual).&#10;&#10;2. **Review Students Enrolled for 100 Days**:&#10;   - Check students who were enrolled for 100 days by test type, grade level, or school/district, and create tickets for any necessary changes.&#10;&#10;3. **Use the &quot;100-Day (Not Tested)&quot; Filter**:&#10;   - Use this filter to identify students accountable to the school/district who were tested elsewhere and need review.&#10;&#10;4. **Request Nonparticipation**:&#10;   - For students who did not take the test and meet the criteria for nonparticipation (e.g., medical reasons), create a ticket and upload necessary documentation in SDRR.&#10;&#10;5. **Verify Nonparticipation Requests**:&#10;   - Double-check that nonparticipation request information matches Infinite Campus records, including details like withdrawal dates and alternate assessment statuses.&#10;&#10;6. **Review Demographic Information**:&#10;   - Ensure all demographic information is correct in SDRR and update both SDRR and Infinite Campus as needed.&#10;&#10;7. **Mark Accommodations**:&#10;   - Indicate &quot;Yes&quot; for students who received accommodations during assessments, even if specific accommodations are not detailed. This applies even if students do not have an IEP or EL status.&#10;&#10;8. **Review Data Review Ticket Listing**:&#10;   - Check for any denied or updated tickets and consider further actions if necessary.&#10;&#10;9. **Update Tickets**:&#10;   - Update any tickets flagged by OAA staff for more information.&#10;&#10;10. **Export Data**:&#10;    - At the end of the review period, export the Data Review Student Listing and Data Review Change Listing, and securely store them within the district.&#10;&#10;Each task includes checkboxes to mark completion, ensuring a thorough review and verification process.">
            <a:extLst>
              <a:ext uri="{FF2B5EF4-FFF2-40B4-BE49-F238E27FC236}">
                <a16:creationId xmlns:a16="http://schemas.microsoft.com/office/drawing/2014/main" id="{8DB1B102-7C32-16C3-D9FD-E1A7190ADB3C}"/>
              </a:ext>
            </a:extLst>
          </p:cNvPr>
          <p:cNvPicPr>
            <a:picLocks noChangeAspect="1"/>
          </p:cNvPicPr>
          <p:nvPr/>
        </p:nvPicPr>
        <p:blipFill>
          <a:blip r:embed="rId3"/>
          <a:stretch>
            <a:fillRect/>
          </a:stretch>
        </p:blipFill>
        <p:spPr>
          <a:xfrm>
            <a:off x="5006999" y="840854"/>
            <a:ext cx="6014576" cy="5710826"/>
          </a:xfrm>
          <a:prstGeom prst="rect">
            <a:avLst/>
          </a:prstGeom>
        </p:spPr>
      </p:pic>
    </p:spTree>
    <p:extLst>
      <p:ext uri="{BB962C8B-B14F-4D97-AF65-F5344CB8AC3E}">
        <p14:creationId xmlns:p14="http://schemas.microsoft.com/office/powerpoint/2010/main" val="7548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062046" cy="1134208"/>
          </a:xfrm>
        </p:spPr>
        <p:txBody>
          <a:bodyPr>
            <a:normAutofit/>
          </a:bodyPr>
          <a:lstStyle/>
          <a:p>
            <a:r>
              <a:rPr lang="en-US"/>
              <a:t>Quick Links</a:t>
            </a:r>
          </a:p>
        </p:txBody>
      </p:sp>
      <p:pic>
        <p:nvPicPr>
          <p:cNvPr id="3074" name="Picture 7" descr="Under quick links in SDRR, is where you will be able to get to all the student listings or to each individual student listing for ACCESS, Alternate ACCESS, Alternate KSA, KSA and Postsecondary Readiness. You will also get to the link for the transfer listing for accountability to check who is transferring 100-day students to you and who you are transferring it to other districts. You will want to click on the link to the download to print all your student listings, ticket and transfer listings before Data Review closes, You will want to download Cohort and Postsecondary Readiness scores as well.">
            <a:extLst>
              <a:ext uri="{FF2B5EF4-FFF2-40B4-BE49-F238E27FC236}">
                <a16:creationId xmlns:a16="http://schemas.microsoft.com/office/drawing/2014/main" id="{7FD852FB-1A45-4B5C-BEDF-83A839D1A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840" y="339467"/>
            <a:ext cx="7517094" cy="517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49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3932238" cy="1154883"/>
          </a:xfrm>
        </p:spPr>
        <p:txBody>
          <a:bodyPr>
            <a:normAutofit/>
          </a:bodyPr>
          <a:lstStyle/>
          <a:p>
            <a:r>
              <a:rPr lang="en-US"/>
              <a:t>Tickets</a:t>
            </a:r>
          </a:p>
        </p:txBody>
      </p:sp>
      <p:pic>
        <p:nvPicPr>
          <p:cNvPr id="4098" name="img4632" descr="This is a screenshot of the tickets.&#10;Total: the entire number of tickets that have been entered into SDRR by the district.&#10;&#10;New: the new tickets that have been entered by the district but not yet approved or denied by OAA.&#10;&#10;Updated-More Info.: OAA needs additional information from the district to approve or deny.&#10;&#10;Denied: the changes that were denied by OAA. OAA will let districts know what other change is needed, if any, on the denied tickets. Districts cannot change the denied but can open a new ticket. Denied tickets do not go away.&#10;&#10;Closed:  Tickets that were closed/cancelled before being approved or denied.  On the ticket it will list who closed it and when, at the top.&#10;&#10;Approved: these are the tickets that have been approved in SDRR, either automatically or after review by OAA staff.&#10;&#10;Pending OAA Approval: the ticket has been updated and is now waiting on OAA to review and approve/den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420" y="641840"/>
            <a:ext cx="6847160" cy="506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7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 screenshot of the Data Review Student Listing.&#10;&#10;On the student listing:&#10;Ability to change nonparticipation status&#10;Grade cannot be changed in SDRR during Data Review. If there is an issue with any of this field for a particular student, please send an e-mail to KDEAssessment@education.ky.gov with the relevant information.&#10;Tested school can be changed during Data Review.&#10;Changes to demographics can be done in SDRR during data review by clicking on field you want to change. You can change name, SSID, birthdate, gender, ethnicity, 100-day entity, accommodations for EL or IEP students and mark nonparticipations.&#10;&#10;Request approval for nonparticipation by double-clicking on that column in the student’s row and selecting the appropriate reason, providing details if needed. Districts will need to upload the medical nonparticipation.&#10;&#10;Remove an approved nonparticipation (NP) by double clicking on it and selecting [Remove nonparticipation] in the drop-down list. Only remove the NP if the student was able to test.&#10;Focus should be on tested school and not on 100 Day entity because of the reporting data in the SRC.&#10;Return to the Home Page by clicking on Home at the top of the screen on the left-hand side.&#10;&#10;Priority One: Check Accountability and Demographics&#10;Priority Two: Check Participation&#10;"/>
          <p:cNvSpPr>
            <a:spLocks noGrp="1"/>
          </p:cNvSpPr>
          <p:nvPr>
            <p:ph type="title" idx="4294967295"/>
          </p:nvPr>
        </p:nvSpPr>
        <p:spPr>
          <a:xfrm>
            <a:off x="0" y="0"/>
            <a:ext cx="3042491" cy="2922521"/>
          </a:xfrm>
          <a:prstGeom prst="rect">
            <a:avLst/>
          </a:prstGeom>
        </p:spPr>
        <p:txBody>
          <a:bodyPr>
            <a:normAutofit/>
          </a:bodyPr>
          <a:lstStyle/>
          <a:p>
            <a:r>
              <a:rPr lang="en-US"/>
              <a:t>Data Review Student Listing</a:t>
            </a:r>
          </a:p>
        </p:txBody>
      </p:sp>
      <p:pic>
        <p:nvPicPr>
          <p:cNvPr id="3" name="Picture 2" descr="It is am image of the Data Review Student listing. You can filter at the top demographics (name, grade, race, ethnicity, accommodations, ,etc.), test type, participation status etc. It will let you export the student listing to an EXCEL, CSV and PDF. At the bottom , you can see all the demographics for each student , any nonparticipations submitted and the tickets submitted for this student as well.">
            <a:extLst>
              <a:ext uri="{FF2B5EF4-FFF2-40B4-BE49-F238E27FC236}">
                <a16:creationId xmlns:a16="http://schemas.microsoft.com/office/drawing/2014/main" id="{41261C19-1F3C-ABED-5BB1-0C7EEADE5D44}"/>
              </a:ext>
            </a:extLst>
          </p:cNvPr>
          <p:cNvPicPr>
            <a:picLocks noChangeAspect="1"/>
          </p:cNvPicPr>
          <p:nvPr/>
        </p:nvPicPr>
        <p:blipFill>
          <a:blip r:embed="rId3"/>
          <a:stretch>
            <a:fillRect/>
          </a:stretch>
        </p:blipFill>
        <p:spPr>
          <a:xfrm>
            <a:off x="2306017" y="183931"/>
            <a:ext cx="9143379" cy="5233276"/>
          </a:xfrm>
          <a:prstGeom prst="rect">
            <a:avLst/>
          </a:prstGeom>
        </p:spPr>
      </p:pic>
    </p:spTree>
    <p:extLst>
      <p:ext uri="{BB962C8B-B14F-4D97-AF65-F5344CB8AC3E}">
        <p14:creationId xmlns:p14="http://schemas.microsoft.com/office/powerpoint/2010/main" val="249164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en districts make changes to demographics in SDRR such as lunch status, name, birthdate, etc., there will be a pop-up message that OAA checks against what is in Infinite Campus to make sure it matches when selecting the demographic to change in SDRR. Once you have selected the demographic to change and made the changes, then you will have a button at the bottom of the screen to click on update so it saves your changes.&#10;&#10;For another example, when filing a non-participation for Cohort in SDRR, IC must match the nonparticipation you are requesting for it to be approved in SDRR. It must be in both places.&#10;">
            <a:extLst>
              <a:ext uri="{FF2B5EF4-FFF2-40B4-BE49-F238E27FC236}">
                <a16:creationId xmlns:a16="http://schemas.microsoft.com/office/drawing/2014/main" id="{334A4654-7C1F-4559-BB81-C70D0488B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824" y="516912"/>
            <a:ext cx="8032352" cy="48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77B72237-CF82-43BA-9DA8-AA0E6FF359D6}"/>
              </a:ext>
            </a:extLst>
          </p:cNvPr>
          <p:cNvSpPr>
            <a:spLocks noGrp="1"/>
          </p:cNvSpPr>
          <p:nvPr>
            <p:ph type="title" idx="4294967295"/>
          </p:nvPr>
        </p:nvSpPr>
        <p:spPr>
          <a:xfrm>
            <a:off x="105508" y="1"/>
            <a:ext cx="3640316" cy="2461846"/>
          </a:xfrm>
        </p:spPr>
        <p:txBody>
          <a:bodyPr>
            <a:normAutofit/>
          </a:bodyPr>
          <a:lstStyle/>
          <a:p>
            <a:r>
              <a:rPr lang="en-US"/>
              <a:t>Changes to Demographics in SDRR</a:t>
            </a:r>
          </a:p>
        </p:txBody>
      </p:sp>
    </p:spTree>
    <p:extLst>
      <p:ext uri="{BB962C8B-B14F-4D97-AF65-F5344CB8AC3E}">
        <p14:creationId xmlns:p14="http://schemas.microsoft.com/office/powerpoint/2010/main" val="252298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 is a screenshot of the way for districts to upload a Medical nonparticipation into SDRR, once the district or school staff have the form filled out completely and signatures.&#10; Participation Status: &#10;Medical (MED)&#10;&#10;For what content area(s) are you requesting the nonparticipation for this student?&#10; Select / Unselect All &#10; Editing Mechanics (EM) Science (SC) Social Studies (SS)  Writing (WR)&#10;&#10;Note - Only grades 3-8, 10, and 11 participate in KSA and AKSA assessments and the content areas are based on the grade of the student.&#10;&#10;For First Year EL nonparticipation requests: All content areas are selected by default. If a First Year EL nonparticipation is granted for this student, it only excludes this student's score from the accountability measures. First Year EL students are still expected to participate in the mathematics and science sections of the KSA tests (at the grade levels these content areas are assessed).&#10;&#10;Please click on the 'Browse or Choose File' button below to upload a scanned copy of the completed documentation, including the nonparticipation form, HIPAA form, or official score report.&#10;(Allowed formats: .doc, .docx, .pdf, .png, .jpeg, .jpg, .gif, .bmp)&#10;(Maximum file size to upload: 4 MB)&#10;&#10;You have to chose a file  on your computer that has the nonparticipation that you scanned to your computer, otherwise it will say No file chosen. Once the file is located then upload it into SDRR.  &#10; &#10;Please enter any additional relevant information about this student from the educational/school perspective. Type that information in the box.&#10;&#10;If you have secure information you want OAA to look at then you can click on upload more documents.&#10;  &#10;">
            <a:extLst>
              <a:ext uri="{FF2B5EF4-FFF2-40B4-BE49-F238E27FC236}">
                <a16:creationId xmlns:a16="http://schemas.microsoft.com/office/drawing/2014/main" id="{4B76D2A7-BA8F-4CF0-9A6F-2626CAA6D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243" y="959748"/>
            <a:ext cx="7407513" cy="463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idx="4294967295"/>
          </p:nvPr>
        </p:nvSpPr>
        <p:spPr>
          <a:xfrm>
            <a:off x="-1" y="0"/>
            <a:ext cx="10251831" cy="1151792"/>
          </a:xfrm>
        </p:spPr>
        <p:txBody>
          <a:bodyPr>
            <a:noAutofit/>
          </a:bodyPr>
          <a:lstStyle/>
          <a:p>
            <a:r>
              <a:rPr lang="en-US"/>
              <a:t>Uploading Medical Nonparticipation in SDRR</a:t>
            </a:r>
          </a:p>
        </p:txBody>
      </p:sp>
    </p:spTree>
    <p:extLst>
      <p:ext uri="{BB962C8B-B14F-4D97-AF65-F5344CB8AC3E}">
        <p14:creationId xmlns:p14="http://schemas.microsoft.com/office/powerpoint/2010/main" val="3246220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D05E-6FA1-4B4A-8108-BA59D435E3D6}"/>
              </a:ext>
            </a:extLst>
          </p:cNvPr>
          <p:cNvSpPr>
            <a:spLocks noGrp="1"/>
          </p:cNvSpPr>
          <p:nvPr>
            <p:ph type="title"/>
          </p:nvPr>
        </p:nvSpPr>
        <p:spPr>
          <a:xfrm>
            <a:off x="0" y="0"/>
            <a:ext cx="8596668" cy="1143000"/>
          </a:xfrm>
        </p:spPr>
        <p:txBody>
          <a:bodyPr>
            <a:normAutofit/>
          </a:bodyPr>
          <a:lstStyle/>
          <a:p>
            <a:r>
              <a:rPr lang="en-US"/>
              <a:t>Nonparticipation in SDRR</a:t>
            </a:r>
          </a:p>
        </p:txBody>
      </p:sp>
      <p:sp>
        <p:nvSpPr>
          <p:cNvPr id="5" name="Text Placeholder 4">
            <a:extLst>
              <a:ext uri="{FF2B5EF4-FFF2-40B4-BE49-F238E27FC236}">
                <a16:creationId xmlns:a16="http://schemas.microsoft.com/office/drawing/2014/main" id="{BABCCB37-7495-4166-9D50-D953AF43687B}"/>
              </a:ext>
            </a:extLst>
          </p:cNvPr>
          <p:cNvSpPr>
            <a:spLocks noGrp="1"/>
          </p:cNvSpPr>
          <p:nvPr>
            <p:ph type="body" sz="quarter" idx="13"/>
          </p:nvPr>
        </p:nvSpPr>
        <p:spPr>
          <a:xfrm>
            <a:off x="518160" y="1318846"/>
            <a:ext cx="10553757" cy="4079631"/>
          </a:xfrm>
        </p:spPr>
        <p:txBody>
          <a:bodyPr/>
          <a:lstStyle/>
          <a:p>
            <a:pPr marL="0" indent="0">
              <a:buNone/>
            </a:pPr>
            <a:r>
              <a:rPr lang="en-US"/>
              <a:t>Roster Cleanup</a:t>
            </a:r>
          </a:p>
          <a:p>
            <a:pPr marL="404813"/>
            <a:r>
              <a:rPr lang="en-US"/>
              <a:t>Addresses situations where the student appears on the student listing in error</a:t>
            </a:r>
          </a:p>
          <a:p>
            <a:pPr marL="404813"/>
            <a:r>
              <a:rPr lang="en-US"/>
              <a:t>Please explain why the student was not deleted from the spring roster or why the student appears on the student listing in error in the text box</a:t>
            </a:r>
          </a:p>
          <a:p>
            <a:endParaRPr lang="en-US"/>
          </a:p>
        </p:txBody>
      </p:sp>
    </p:spTree>
    <p:extLst>
      <p:ext uri="{BB962C8B-B14F-4D97-AF65-F5344CB8AC3E}">
        <p14:creationId xmlns:p14="http://schemas.microsoft.com/office/powerpoint/2010/main" val="274461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214F5-F76C-4ABF-B7A8-853ECDF89E48}"/>
              </a:ext>
            </a:extLst>
          </p:cNvPr>
          <p:cNvSpPr txBox="1">
            <a:spLocks noGrp="1"/>
          </p:cNvSpPr>
          <p:nvPr>
            <p:ph type="title" idx="4294967295"/>
          </p:nvPr>
        </p:nvSpPr>
        <p:spPr>
          <a:xfrm>
            <a:off x="0" y="0"/>
            <a:ext cx="9328638"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28600" marR="0" lvl="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780"/>
                </a:solidFill>
                <a:effectLst/>
                <a:uLnTx/>
                <a:uFillTx/>
                <a:latin typeface="+mj-lt"/>
                <a:ea typeface="+mj-ea"/>
                <a:cs typeface="+mj-cs"/>
              </a:rPr>
              <a:t>Nonparticipations by Test Type</a:t>
            </a:r>
          </a:p>
        </p:txBody>
      </p:sp>
      <p:pic>
        <p:nvPicPr>
          <p:cNvPr id="6" name="Picture 5" descr="This is a screenshot of the nonparticipations that can be submitted for Kentucky Summative Assessment. KSA which can vary by other tests. They are First Year EL student, Student was expelled without services, Medical, and Student was withdrawn after the testing window began and Roster Clean-Up.">
            <a:extLst>
              <a:ext uri="{FF2B5EF4-FFF2-40B4-BE49-F238E27FC236}">
                <a16:creationId xmlns:a16="http://schemas.microsoft.com/office/drawing/2014/main" id="{4D16F047-EB0D-45F7-8A2A-7EF3AE7CD2A0}"/>
              </a:ext>
            </a:extLst>
          </p:cNvPr>
          <p:cNvPicPr>
            <a:picLocks noChangeAspect="1"/>
          </p:cNvPicPr>
          <p:nvPr/>
        </p:nvPicPr>
        <p:blipFill>
          <a:blip r:embed="rId2"/>
          <a:stretch>
            <a:fillRect/>
          </a:stretch>
        </p:blipFill>
        <p:spPr>
          <a:xfrm>
            <a:off x="884162" y="954939"/>
            <a:ext cx="7820108" cy="2474061"/>
          </a:xfrm>
          <a:prstGeom prst="rect">
            <a:avLst/>
          </a:prstGeom>
        </p:spPr>
      </p:pic>
      <p:pic>
        <p:nvPicPr>
          <p:cNvPr id="1026" name="Picture 2" descr="This is a screenshot of the nonparticipation that can be requested for ACCESS and they can vary by test. They are Student was expelled without services, Initially Fully English Proficient, Medical, Redesignated Fully English Proficient and Student was withdrawn after the testing window began and Roster Clean-Up.&#10;&#10;">
            <a:extLst>
              <a:ext uri="{FF2B5EF4-FFF2-40B4-BE49-F238E27FC236}">
                <a16:creationId xmlns:a16="http://schemas.microsoft.com/office/drawing/2014/main" id="{B3327A01-6F26-4E3D-B53A-7CB25C912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145" y="3429000"/>
            <a:ext cx="6961969" cy="217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8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604"/>
            <a:ext cx="2614559" cy="2031819"/>
          </a:xfrm>
        </p:spPr>
        <p:txBody>
          <a:bodyPr>
            <a:normAutofit/>
          </a:bodyPr>
          <a:lstStyle/>
          <a:p>
            <a:r>
              <a:rPr lang="en-US"/>
              <a:t>Ticket Listing</a:t>
            </a:r>
          </a:p>
        </p:txBody>
      </p:sp>
      <p:pic>
        <p:nvPicPr>
          <p:cNvPr id="2" name="Picture 1" descr="It is an image of the ticket listing for data review . It shows how to edit/view a ticket, the test type, name ,who requested the ticket and what school, the ticket type , when the ticket was submitted and updated  date, the ticket status, how to edit the ticket and close the ticket if needed. The ticket history.">
            <a:extLst>
              <a:ext uri="{FF2B5EF4-FFF2-40B4-BE49-F238E27FC236}">
                <a16:creationId xmlns:a16="http://schemas.microsoft.com/office/drawing/2014/main" id="{6A410680-F013-261D-63DA-AF34A15F9F24}"/>
              </a:ext>
            </a:extLst>
          </p:cNvPr>
          <p:cNvPicPr>
            <a:picLocks noChangeAspect="1"/>
          </p:cNvPicPr>
          <p:nvPr/>
        </p:nvPicPr>
        <p:blipFill>
          <a:blip r:embed="rId2"/>
          <a:stretch>
            <a:fillRect/>
          </a:stretch>
        </p:blipFill>
        <p:spPr>
          <a:xfrm>
            <a:off x="2318095" y="240862"/>
            <a:ext cx="9294397" cy="5373414"/>
          </a:xfrm>
          <a:prstGeom prst="rect">
            <a:avLst/>
          </a:prstGeom>
        </p:spPr>
      </p:pic>
    </p:spTree>
    <p:extLst>
      <p:ext uri="{BB962C8B-B14F-4D97-AF65-F5344CB8AC3E}">
        <p14:creationId xmlns:p14="http://schemas.microsoft.com/office/powerpoint/2010/main" val="249876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
            <a:ext cx="10515600" cy="1151792"/>
          </a:xfrm>
        </p:spPr>
        <p:txBody>
          <a:bodyPr>
            <a:normAutofit/>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742519" y="1151793"/>
            <a:ext cx="10515600" cy="4107250"/>
          </a:xfrm>
        </p:spPr>
        <p:txBody>
          <a:bodyPr vert="horz" lIns="91440" tIns="45720" rIns="91440" bIns="45720" rtlCol="0" anchor="t">
            <a:normAutofit/>
          </a:bodyPr>
          <a:lstStyle/>
          <a:p>
            <a:r>
              <a:rPr lang="en-US"/>
              <a:t>Need for Fall Data Review Process</a:t>
            </a:r>
          </a:p>
          <a:p>
            <a:r>
              <a:rPr lang="en-US"/>
              <a:t>Tentative Timeline for Reporting</a:t>
            </a:r>
          </a:p>
          <a:p>
            <a:r>
              <a:rPr lang="en-US"/>
              <a:t>Understanding the Data Review Process</a:t>
            </a:r>
            <a:endParaRPr lang="en-US">
              <a:solidFill>
                <a:srgbClr val="000000"/>
              </a:solidFill>
            </a:endParaRPr>
          </a:p>
          <a:p>
            <a:r>
              <a:rPr lang="en-US"/>
              <a:t>Data Review Priorities</a:t>
            </a:r>
          </a:p>
          <a:p>
            <a:r>
              <a:rPr lang="en-US"/>
              <a:t>Student Data Review and Rosters (SDRR) Steps and Features</a:t>
            </a:r>
          </a:p>
          <a:p>
            <a:r>
              <a:rPr lang="en-US"/>
              <a:t>SDRR Resources for Data Review</a:t>
            </a:r>
          </a:p>
          <a:p>
            <a:endParaRPr lang="en-US"/>
          </a:p>
        </p:txBody>
      </p:sp>
    </p:spTree>
    <p:extLst>
      <p:ext uri="{BB962C8B-B14F-4D97-AF65-F5344CB8AC3E}">
        <p14:creationId xmlns:p14="http://schemas.microsoft.com/office/powerpoint/2010/main" val="1112980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7830A-AE82-3758-EBDA-200419E501DB}"/>
              </a:ext>
            </a:extLst>
          </p:cNvPr>
          <p:cNvSpPr>
            <a:spLocks noGrp="1"/>
          </p:cNvSpPr>
          <p:nvPr>
            <p:ph type="title"/>
          </p:nvPr>
        </p:nvSpPr>
        <p:spPr>
          <a:xfrm>
            <a:off x="336630" y="1604231"/>
            <a:ext cx="11518739" cy="2642454"/>
          </a:xfrm>
        </p:spPr>
        <p:txBody>
          <a:bodyPr/>
          <a:lstStyle/>
          <a:p>
            <a:r>
              <a:rPr lang="en-US"/>
              <a:t>SDRR Resources for Data Review </a:t>
            </a:r>
          </a:p>
        </p:txBody>
      </p:sp>
    </p:spTree>
    <p:extLst>
      <p:ext uri="{BB962C8B-B14F-4D97-AF65-F5344CB8AC3E}">
        <p14:creationId xmlns:p14="http://schemas.microsoft.com/office/powerpoint/2010/main" val="385988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1" y="0"/>
            <a:ext cx="6127412" cy="2583917"/>
          </a:xfrm>
        </p:spPr>
        <p:txBody>
          <a:bodyPr>
            <a:normAutofit/>
          </a:bodyPr>
          <a:lstStyle/>
          <a:p>
            <a:pPr marL="229870"/>
            <a:r>
              <a:rPr lang="en-US"/>
              <a:t>Resources for Data Review:</a:t>
            </a:r>
            <a:br>
              <a:rPr lang="en-US"/>
            </a:br>
            <a:r>
              <a:rPr lang="en-US"/>
              <a:t>(Online Help Button)</a:t>
            </a:r>
          </a:p>
        </p:txBody>
      </p:sp>
      <p:pic>
        <p:nvPicPr>
          <p:cNvPr id="6" name="Picture 1" descr="I Need Help &#10;&#10;The online I need help button in SDRR assists you tasks in SD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664" y="2345067"/>
            <a:ext cx="2242927" cy="206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5" descr="I Need Help &#10;&#10;It describes all the assessments and the link to the pages in SDRR that will assist the district with more information, FAQ's, etc.&#10;&#10; I need help with:&#10;ACCESS/Alternate ACCESS&#10;ACCESS/Alternate ACCESS windows in SDRR&#10;Alternate Assessment&#10;Cohort Graduation Rate&#10;Postsecondary Readiness&#10;Changing Postsecondary Readiness Scores&#10;Dropout&#10;End of Course&#10;Field Tests&#10;KSA&#10;Frequently Asked Questions&#10;Cohort FAQs&#10;Postsecondary Readiness FAQs&#10;Dropout FAQs&#10;KSA FAQs&#10;Determining 100-Days&#10;Something Else&#10;District Test Window Dates&#10;Spring Testing Window Collection FAQs&#10;Step by step instructions to&#10;Mark accommodations&#10;Change 100-Day Entity&#10;Edit an open ticket&#10;Download/Export&#10;Request nonparticipation&#10;Add a student&#10;Problems adding a student&#10;Delete student(s)&#10;Recover a deleted student&#10;Annotate a student&#10;View transferred students&#10;Complete SDRR Tasks list&#10;&#10;">
            <a:extLst>
              <a:ext uri="{FF2B5EF4-FFF2-40B4-BE49-F238E27FC236}">
                <a16:creationId xmlns:a16="http://schemas.microsoft.com/office/drawing/2014/main" id="{F56B96D6-641A-493A-B3FA-EF9BFEEDD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375" y="309429"/>
            <a:ext cx="5028034" cy="534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48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9A1-9DA5-41FC-A245-2FDDB2A0E2CA}"/>
              </a:ext>
            </a:extLst>
          </p:cNvPr>
          <p:cNvSpPr>
            <a:spLocks noGrp="1"/>
          </p:cNvSpPr>
          <p:nvPr>
            <p:ph type="title"/>
          </p:nvPr>
        </p:nvSpPr>
        <p:spPr>
          <a:xfrm>
            <a:off x="0" y="0"/>
            <a:ext cx="12192000" cy="1538654"/>
          </a:xfrm>
        </p:spPr>
        <p:txBody>
          <a:bodyPr>
            <a:normAutofit/>
          </a:bodyPr>
          <a:lstStyle/>
          <a:p>
            <a:pPr marL="229870"/>
            <a:r>
              <a:rPr lang="en-US"/>
              <a:t>Resources to Assist with Data Review</a:t>
            </a:r>
          </a:p>
        </p:txBody>
      </p:sp>
      <p:sp>
        <p:nvSpPr>
          <p:cNvPr id="5" name="Text Placeholder 4">
            <a:extLst>
              <a:ext uri="{FF2B5EF4-FFF2-40B4-BE49-F238E27FC236}">
                <a16:creationId xmlns:a16="http://schemas.microsoft.com/office/drawing/2014/main" id="{3F0A6D5F-559E-4BDD-8531-B4B0E306722E}"/>
              </a:ext>
            </a:extLst>
          </p:cNvPr>
          <p:cNvSpPr>
            <a:spLocks noGrp="1"/>
          </p:cNvSpPr>
          <p:nvPr>
            <p:ph type="body" sz="quarter" idx="13"/>
          </p:nvPr>
        </p:nvSpPr>
        <p:spPr>
          <a:xfrm>
            <a:off x="533795" y="1355126"/>
            <a:ext cx="11124410" cy="4516854"/>
          </a:xfrm>
        </p:spPr>
        <p:txBody>
          <a:bodyPr vert="horz" lIns="91440" tIns="45720" rIns="91440" bIns="45720" rtlCol="0" anchor="t">
            <a:normAutofit/>
          </a:bodyPr>
          <a:lstStyle/>
          <a:p>
            <a:r>
              <a:rPr lang="en-US" sz="2400"/>
              <a:t>See Web Apps Admin Point of Contact (</a:t>
            </a:r>
            <a:r>
              <a:rPr lang="en-US" sz="2400">
                <a:hlinkClick r:id="rId2"/>
              </a:rPr>
              <a:t>WAAPOC</a:t>
            </a:r>
            <a:r>
              <a:rPr lang="en-US" sz="2400"/>
              <a:t>) for permissions to SDRR</a:t>
            </a:r>
          </a:p>
          <a:p>
            <a:r>
              <a:rPr lang="en-US" sz="2400"/>
              <a:t>Review the </a:t>
            </a:r>
            <a:r>
              <a:rPr lang="en-US" sz="2400">
                <a:hlinkClick r:id="rId3"/>
              </a:rPr>
              <a:t>SDRR Page</a:t>
            </a:r>
            <a:r>
              <a:rPr lang="en-US" sz="2400"/>
              <a:t>, Data Review PowerPoint and Video</a:t>
            </a:r>
          </a:p>
          <a:p>
            <a:r>
              <a:rPr lang="en-US" sz="2400"/>
              <a:t>Download the student listings from Spring Rosters in SDRR</a:t>
            </a:r>
          </a:p>
          <a:p>
            <a:r>
              <a:rPr lang="en-US" sz="2400"/>
              <a:t>Download the spreadsheets from the Student Data Detail app in the </a:t>
            </a:r>
            <a:r>
              <a:rPr lang="en-US" sz="2400">
                <a:hlinkClick r:id="rId4"/>
              </a:rPr>
              <a:t>web applications login</a:t>
            </a:r>
            <a:endParaRPr lang="en-US" sz="2400"/>
          </a:p>
          <a:p>
            <a:r>
              <a:rPr lang="en-US" sz="2400"/>
              <a:t>Take the </a:t>
            </a:r>
            <a:r>
              <a:rPr lang="en-US" sz="2400">
                <a:hlinkClick r:id="rId5"/>
              </a:rPr>
              <a:t>100-day anonymous quiz </a:t>
            </a:r>
            <a:r>
              <a:rPr lang="en-US" sz="2400"/>
              <a:t>to test accountability knowledge</a:t>
            </a:r>
          </a:p>
          <a:p>
            <a:r>
              <a:rPr lang="en-US" sz="2400"/>
              <a:t>Use the </a:t>
            </a:r>
            <a:r>
              <a:rPr lang="en-US" sz="2400">
                <a:hlinkClick r:id="rId6"/>
              </a:rPr>
              <a:t>100-day tool </a:t>
            </a:r>
            <a:r>
              <a:rPr lang="en-US" sz="2400"/>
              <a:t>to look at different scenarios for accountability</a:t>
            </a:r>
          </a:p>
          <a:p>
            <a:r>
              <a:rPr lang="en-US" sz="2400"/>
              <a:t>The </a:t>
            </a:r>
            <a:r>
              <a:rPr lang="en-US" sz="2400">
                <a:hlinkClick r:id="rId7"/>
              </a:rPr>
              <a:t>Sandbox</a:t>
            </a:r>
            <a:r>
              <a:rPr lang="en-US" sz="2400"/>
              <a:t> is available for training staff in SDRR</a:t>
            </a:r>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23569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943D-DF47-47C6-A242-DDBD4C78AD82}"/>
              </a:ext>
            </a:extLst>
          </p:cNvPr>
          <p:cNvSpPr>
            <a:spLocks noGrp="1"/>
          </p:cNvSpPr>
          <p:nvPr>
            <p:ph type="title"/>
          </p:nvPr>
        </p:nvSpPr>
        <p:spPr>
          <a:xfrm>
            <a:off x="0" y="0"/>
            <a:ext cx="11562234" cy="1134208"/>
          </a:xfrm>
        </p:spPr>
        <p:txBody>
          <a:bodyPr>
            <a:normAutofit/>
          </a:bodyPr>
          <a:lstStyle/>
          <a:p>
            <a:r>
              <a:rPr lang="en-US"/>
              <a:t>Resources Continued: Step by Step Instructions</a:t>
            </a:r>
          </a:p>
        </p:txBody>
      </p:sp>
      <p:sp>
        <p:nvSpPr>
          <p:cNvPr id="3" name="Text Placeholder 2">
            <a:extLst>
              <a:ext uri="{FF2B5EF4-FFF2-40B4-BE49-F238E27FC236}">
                <a16:creationId xmlns:a16="http://schemas.microsoft.com/office/drawing/2014/main" id="{26FA4C6C-FE24-4185-A634-74A612AB9926}"/>
              </a:ext>
            </a:extLst>
          </p:cNvPr>
          <p:cNvSpPr>
            <a:spLocks noGrp="1"/>
          </p:cNvSpPr>
          <p:nvPr>
            <p:ph type="body" sz="quarter" idx="13"/>
          </p:nvPr>
        </p:nvSpPr>
        <p:spPr>
          <a:xfrm>
            <a:off x="518160" y="1433147"/>
            <a:ext cx="11044074" cy="3798276"/>
          </a:xfrm>
        </p:spPr>
        <p:txBody>
          <a:bodyPr>
            <a:normAutofit/>
          </a:bodyPr>
          <a:lstStyle/>
          <a:p>
            <a:r>
              <a:rPr lang="en-US"/>
              <a:t>Review step-by-step instructions under the “I Need Help” button in SDRR to:</a:t>
            </a:r>
          </a:p>
          <a:p>
            <a:pPr lvl="1"/>
            <a:r>
              <a:rPr lang="en-US" sz="2800"/>
              <a:t>Mark Accommodations</a:t>
            </a:r>
          </a:p>
          <a:p>
            <a:pPr lvl="1"/>
            <a:r>
              <a:rPr lang="en-US" sz="2800"/>
              <a:t>Change the 100-Day entity</a:t>
            </a:r>
          </a:p>
          <a:p>
            <a:pPr lvl="1"/>
            <a:r>
              <a:rPr lang="en-US" sz="2800"/>
              <a:t>Edit an open ticket</a:t>
            </a:r>
          </a:p>
          <a:p>
            <a:pPr lvl="1"/>
            <a:r>
              <a:rPr lang="en-US" sz="2800"/>
              <a:t>Download/export</a:t>
            </a:r>
          </a:p>
          <a:p>
            <a:pPr lvl="1"/>
            <a:r>
              <a:rPr lang="en-US" sz="2800"/>
              <a:t>Request nonparticipation</a:t>
            </a:r>
          </a:p>
          <a:p>
            <a:endParaRPr lang="en-US"/>
          </a:p>
        </p:txBody>
      </p:sp>
    </p:spTree>
    <p:extLst>
      <p:ext uri="{BB962C8B-B14F-4D97-AF65-F5344CB8AC3E}">
        <p14:creationId xmlns:p14="http://schemas.microsoft.com/office/powerpoint/2010/main" val="409135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t is a screenshot of the medical nonparticipation update.If the wrong form was submitted for a medical nonparticipation. Schools and districts can upload the correct medical nonparticipation form into SDRR by scanning it to the computer and uploading it again into the same test ticket without creating a new one by choosing file button. If there are more than one form to upload, then the school or district staff then click on the upload more documents and choose file button.&#10;">
            <a:extLst>
              <a:ext uri="{FF2B5EF4-FFF2-40B4-BE49-F238E27FC236}">
                <a16:creationId xmlns:a16="http://schemas.microsoft.com/office/drawing/2014/main" id="{DE0F5B70-5F72-4B10-AE04-A04209B4EE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6262" y="931510"/>
            <a:ext cx="8379475" cy="4755353"/>
          </a:xfrm>
          <a:prstGeom prst="rect">
            <a:avLst/>
          </a:prstGeom>
          <a:solidFill>
            <a:srgbClr val="FFFFFF"/>
          </a:solidFill>
        </p:spPr>
      </p:pic>
      <p:sp>
        <p:nvSpPr>
          <p:cNvPr id="2" name="Title 1">
            <a:extLst>
              <a:ext uri="{FF2B5EF4-FFF2-40B4-BE49-F238E27FC236}">
                <a16:creationId xmlns:a16="http://schemas.microsoft.com/office/drawing/2014/main" id="{68B20470-16A5-4C71-B2A4-B2B26BE7C885}"/>
              </a:ext>
            </a:extLst>
          </p:cNvPr>
          <p:cNvSpPr>
            <a:spLocks noGrp="1"/>
          </p:cNvSpPr>
          <p:nvPr>
            <p:ph type="title"/>
          </p:nvPr>
        </p:nvSpPr>
        <p:spPr>
          <a:xfrm>
            <a:off x="0" y="0"/>
            <a:ext cx="10626054" cy="1118002"/>
          </a:xfrm>
        </p:spPr>
        <p:txBody>
          <a:bodyPr anchor="ctr">
            <a:normAutofit/>
          </a:bodyPr>
          <a:lstStyle/>
          <a:p>
            <a:r>
              <a:rPr lang="en-US"/>
              <a:t>Medical Nonparticipation Update</a:t>
            </a:r>
          </a:p>
        </p:txBody>
      </p:sp>
    </p:spTree>
    <p:extLst>
      <p:ext uri="{BB962C8B-B14F-4D97-AF65-F5344CB8AC3E}">
        <p14:creationId xmlns:p14="http://schemas.microsoft.com/office/powerpoint/2010/main" val="1736645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8BE78F-E124-810B-3A88-62A0929E3FA1}"/>
              </a:ext>
            </a:extLst>
          </p:cNvPr>
          <p:cNvSpPr>
            <a:spLocks noGrp="1"/>
          </p:cNvSpPr>
          <p:nvPr>
            <p:ph type="title"/>
          </p:nvPr>
        </p:nvSpPr>
        <p:spPr>
          <a:xfrm>
            <a:off x="0" y="0"/>
            <a:ext cx="12192000" cy="1138750"/>
          </a:xfrm>
        </p:spPr>
        <p:txBody>
          <a:bodyPr>
            <a:noAutofit/>
          </a:bodyPr>
          <a:lstStyle/>
          <a:p>
            <a:r>
              <a:rPr lang="en-US" sz="3600"/>
              <a:t>Step by Step Instructions Example: Change 100–Day Entity</a:t>
            </a:r>
          </a:p>
        </p:txBody>
      </p:sp>
      <p:pic>
        <p:nvPicPr>
          <p:cNvPr id="9" name="Picture 1" descr="The online I need help button in SDRR assists you taskes in SDRR." title="I Need Help ">
            <a:extLst>
              <a:ext uri="{FF2B5EF4-FFF2-40B4-BE49-F238E27FC236}">
                <a16:creationId xmlns:a16="http://schemas.microsoft.com/office/drawing/2014/main" id="{061E3C2A-F77A-4253-B05D-196695232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2320434"/>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is is a screenshot of the step by step instructions for changing the 100-day entity on the student listing in SDRR for data review. &#10;&#10;Change 100-Day Entity&#10;&#10;Navigate to the student listing page in SDRR&#10;Search for the student by name or SSID, or use the filter menu&#10;Click on the current 100-Day Entity in the 100-Day Entity column in the student’s row&#10;Use the dropdowns to request a change in 100-Day Entity to the correct school, district, or state.&#10;If you need assistance determining the correct 100-Day Entity, please use the 100-Day Tool, which is also linked on the 100-Day Entity ticket form in SDRR.&#10;To test your knowledge of 100-day calculations, please see the anonymous 100-Day Quiz.&#10;In the text box, type detailed information to support this change, including 100-day information.  As an example, you could type “This student was enrolled at Smithville High School in Wildcat District for 126 days from August 14th - February 27.”&#10;Click on the Update button at the bottom of the box&#10;The student listing will now show  for this field until the request is approved or denied by OAA staff&#10;Additional information can be added to the ticket while it says - see the SDRR Help button for instructions&#10;If In Progress shows after a day or two, please check your Updated - More Info tickets, or click on the words  on the student listing to navigate to the ticket.  It is almost certain that additional information has been requested by OAA staff and the ticket cannot be finalized until you provide the necessary information&#10;If the request is approved, the new 100-Day Entity will show on the student listing&#10;If the request is denied, 100-days will revert to the previous 100-Day Entity&#10;Please check your Denied tickets to see the reason the request was denied and if any other actions may be required - OAA staff will be clear about next steps, if any are needed&#10;">
            <a:extLst>
              <a:ext uri="{FF2B5EF4-FFF2-40B4-BE49-F238E27FC236}">
                <a16:creationId xmlns:a16="http://schemas.microsoft.com/office/drawing/2014/main" id="{C6EEDE46-FB28-4FF6-BC87-860811CEECB1}"/>
              </a:ext>
            </a:extLst>
          </p:cNvPr>
          <p:cNvPicPr>
            <a:picLocks noChangeAspect="1"/>
          </p:cNvPicPr>
          <p:nvPr/>
        </p:nvPicPr>
        <p:blipFill>
          <a:blip r:embed="rId3"/>
          <a:stretch>
            <a:fillRect/>
          </a:stretch>
        </p:blipFill>
        <p:spPr>
          <a:xfrm>
            <a:off x="4432423" y="979353"/>
            <a:ext cx="5388157" cy="5512182"/>
          </a:xfrm>
          <a:prstGeom prst="rect">
            <a:avLst/>
          </a:prstGeom>
          <a:noFill/>
        </p:spPr>
      </p:pic>
    </p:spTree>
    <p:extLst>
      <p:ext uri="{BB962C8B-B14F-4D97-AF65-F5344CB8AC3E}">
        <p14:creationId xmlns:p14="http://schemas.microsoft.com/office/powerpoint/2010/main" val="46938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4093"/>
            <a:ext cx="12006058" cy="1167032"/>
          </a:xfrm>
        </p:spPr>
        <p:txBody>
          <a:bodyPr>
            <a:normAutofit/>
          </a:bodyPr>
          <a:lstStyle/>
          <a:p>
            <a:r>
              <a:rPr lang="en-US"/>
              <a:t>SDRR Data Review Office Hour</a:t>
            </a:r>
          </a:p>
        </p:txBody>
      </p:sp>
      <p:sp>
        <p:nvSpPr>
          <p:cNvPr id="6" name="Content Placeholder 7"/>
          <p:cNvSpPr>
            <a:spLocks noGrp="1"/>
          </p:cNvSpPr>
          <p:nvPr>
            <p:ph type="body" sz="quarter" idx="13"/>
          </p:nvPr>
        </p:nvSpPr>
        <p:spPr>
          <a:xfrm>
            <a:off x="806212" y="1152939"/>
            <a:ext cx="10393634" cy="4901324"/>
          </a:xfrm>
        </p:spPr>
        <p:txBody>
          <a:bodyPr vert="horz" lIns="91440" tIns="45720" rIns="91440" bIns="45720" rtlCol="0" anchor="t">
            <a:normAutofit/>
          </a:bodyPr>
          <a:lstStyle/>
          <a:p>
            <a:pPr marL="0" indent="0">
              <a:buNone/>
            </a:pPr>
            <a:r>
              <a:rPr lang="en-US" b="1">
                <a:solidFill>
                  <a:srgbClr val="00204F"/>
                </a:solidFill>
              </a:rPr>
              <a:t>TEAMS –August 14, 2-3 p.m. ET</a:t>
            </a:r>
          </a:p>
          <a:p>
            <a:pPr marL="571500" lvl="1" indent="-342900">
              <a:spcBef>
                <a:spcPts val="0"/>
              </a:spcBef>
            </a:pPr>
            <a:r>
              <a:rPr lang="en-US" sz="2800" b="1">
                <a:solidFill>
                  <a:srgbClr val="00204F"/>
                </a:solidFill>
                <a:ea typeface="Calibri"/>
              </a:rPr>
              <a:t>Join on your computer, mobile app or room device </a:t>
            </a:r>
            <a:endParaRPr lang="en-US" sz="2800">
              <a:solidFill>
                <a:srgbClr val="00204F"/>
              </a:solidFill>
              <a:ea typeface="Calibri" panose="020F0502020204030204" pitchFamily="34" charset="0"/>
            </a:endParaRPr>
          </a:p>
          <a:p>
            <a:pPr marL="914400" lvl="2">
              <a:spcBef>
                <a:spcPts val="0"/>
              </a:spcBef>
              <a:buClr>
                <a:srgbClr val="00204F"/>
              </a:buClr>
            </a:pPr>
            <a:r>
              <a:rPr lang="en-US" sz="2400" u="sng">
                <a:solidFill>
                  <a:srgbClr val="6264A7"/>
                </a:solidFill>
                <a:ea typeface="Calibri"/>
                <a:hlinkClick r:id="rId3"/>
              </a:rPr>
              <a:t>Click here to join the meeting</a:t>
            </a:r>
            <a:r>
              <a:rPr lang="en-US" sz="2400">
                <a:solidFill>
                  <a:srgbClr val="252424"/>
                </a:solidFill>
                <a:ea typeface="Calibri"/>
                <a:hlinkClick r:id="rId3"/>
              </a:rPr>
              <a:t> </a:t>
            </a:r>
            <a:endParaRPr lang="en-US" sz="2400">
              <a:ea typeface="Calibri" panose="020F0502020204030204" pitchFamily="34" charset="0"/>
            </a:endParaRPr>
          </a:p>
          <a:p>
            <a:pPr marL="914400" lvl="2">
              <a:spcBef>
                <a:spcPts val="0"/>
              </a:spcBef>
            </a:pPr>
            <a:r>
              <a:rPr lang="en-US" sz="2400">
                <a:solidFill>
                  <a:srgbClr val="00204F"/>
                </a:solidFill>
                <a:ea typeface="Calibri"/>
              </a:rPr>
              <a:t>Meeting ID: </a:t>
            </a:r>
            <a:r>
              <a:rPr lang="en-US" sz="2400">
                <a:solidFill>
                  <a:srgbClr val="00204F"/>
                </a:solidFill>
                <a:highlight>
                  <a:srgbClr val="FFFFFF"/>
                </a:highlight>
              </a:rPr>
              <a:t>Meeting ID: 2474367050506</a:t>
            </a:r>
            <a:r>
              <a:rPr lang="en-US" sz="2400">
                <a:solidFill>
                  <a:srgbClr val="00204F"/>
                </a:solidFill>
                <a:ea typeface="Calibri"/>
              </a:rPr>
              <a:t> Passcode: jN7QC2Wx</a:t>
            </a:r>
            <a:endParaRPr lang="en-US" sz="2400">
              <a:solidFill>
                <a:srgbClr val="00204F"/>
              </a:solidFill>
              <a:ea typeface="Calibri" panose="020F0502020204030204" pitchFamily="34" charset="0"/>
            </a:endParaRPr>
          </a:p>
          <a:p>
            <a:pPr marL="914400" lvl="2">
              <a:spcBef>
                <a:spcPts val="0"/>
              </a:spcBef>
              <a:buClr>
                <a:srgbClr val="00204F"/>
              </a:buClr>
            </a:pPr>
            <a:r>
              <a:rPr lang="en-US" sz="2400" u="sng">
                <a:solidFill>
                  <a:srgbClr val="6264A7"/>
                </a:solidFill>
                <a:ea typeface="Calibri"/>
                <a:hlinkClick r:id="rId4"/>
              </a:rPr>
              <a:t>Download Teams</a:t>
            </a:r>
            <a:r>
              <a:rPr lang="en-US" sz="2400">
                <a:solidFill>
                  <a:srgbClr val="252424"/>
                </a:solidFill>
                <a:ea typeface="Calibri"/>
              </a:rPr>
              <a:t> | </a:t>
            </a:r>
            <a:r>
              <a:rPr lang="en-US" sz="2400" u="sng">
                <a:solidFill>
                  <a:srgbClr val="6264A7"/>
                </a:solidFill>
                <a:ea typeface="Calibri"/>
                <a:hlinkClick r:id="rId5"/>
              </a:rPr>
              <a:t>Join on the web</a:t>
            </a:r>
            <a:endParaRPr lang="en-US" sz="2400" u="sng">
              <a:solidFill>
                <a:srgbClr val="6264A7"/>
              </a:solidFill>
              <a:ea typeface="Calibri"/>
            </a:endParaRPr>
          </a:p>
          <a:p>
            <a:pPr marL="228600" lvl="1" indent="0">
              <a:spcBef>
                <a:spcPts val="0"/>
              </a:spcBef>
              <a:buNone/>
            </a:pPr>
            <a:endParaRPr lang="en-US" sz="2800">
              <a:ea typeface="Calibri" panose="020F0502020204030204" pitchFamily="34" charset="0"/>
            </a:endParaRPr>
          </a:p>
          <a:p>
            <a:pPr marL="571500" lvl="1" indent="-342900">
              <a:spcBef>
                <a:spcPts val="0"/>
              </a:spcBef>
            </a:pPr>
            <a:r>
              <a:rPr lang="en-US" sz="2800" b="1">
                <a:solidFill>
                  <a:srgbClr val="00204F"/>
                </a:solidFill>
                <a:ea typeface="Calibri"/>
              </a:rPr>
              <a:t>Or call in (audio only)</a:t>
            </a:r>
            <a:r>
              <a:rPr lang="en-US" sz="2800">
                <a:solidFill>
                  <a:srgbClr val="00204F"/>
                </a:solidFill>
                <a:ea typeface="Calibri"/>
              </a:rPr>
              <a:t> </a:t>
            </a:r>
            <a:endParaRPr lang="en-US" sz="2800">
              <a:solidFill>
                <a:srgbClr val="00204F"/>
              </a:solidFill>
              <a:ea typeface="Calibri" panose="020F0502020204030204" pitchFamily="34" charset="0"/>
            </a:endParaRPr>
          </a:p>
          <a:p>
            <a:pPr marL="914400" lvl="2">
              <a:spcBef>
                <a:spcPts val="0"/>
              </a:spcBef>
            </a:pPr>
            <a:r>
              <a:rPr lang="en-US" sz="2400" err="1">
                <a:solidFill>
                  <a:srgbClr val="00204F"/>
                </a:solidFill>
                <a:ea typeface="Calibri"/>
              </a:rPr>
              <a:t>tel</a:t>
            </a:r>
            <a:r>
              <a:rPr lang="en-US" sz="2400">
                <a:solidFill>
                  <a:srgbClr val="00204F"/>
                </a:solidFill>
                <a:ea typeface="Calibri"/>
              </a:rPr>
              <a:t>:+15026941960,813715725#United States, Louisville </a:t>
            </a:r>
            <a:endParaRPr lang="en-US" sz="2400">
              <a:solidFill>
                <a:srgbClr val="00204F"/>
              </a:solidFill>
              <a:ea typeface="Calibri" panose="020F0502020204030204" pitchFamily="34" charset="0"/>
            </a:endParaRPr>
          </a:p>
          <a:p>
            <a:pPr marL="914400" lvl="2">
              <a:spcBef>
                <a:spcPts val="0"/>
              </a:spcBef>
            </a:pPr>
            <a:r>
              <a:rPr lang="en-US" sz="2400">
                <a:solidFill>
                  <a:srgbClr val="00204F"/>
                </a:solidFill>
                <a:ea typeface="Calibri"/>
              </a:rPr>
              <a:t>Phone Conference ID: 813715725# </a:t>
            </a:r>
            <a:endParaRPr lang="en-US" sz="2400" b="1">
              <a:solidFill>
                <a:srgbClr val="00204F"/>
              </a:solidFill>
              <a:highlight>
                <a:srgbClr val="FFFF00"/>
              </a:highlight>
            </a:endParaRPr>
          </a:p>
          <a:p>
            <a:pPr>
              <a:buFont typeface="Wingdings" panose="05000000000000000000" pitchFamily="2" charset="2"/>
              <a:buChar char="Ø"/>
            </a:pPr>
            <a:r>
              <a:rPr lang="en-US">
                <a:solidFill>
                  <a:srgbClr val="00204F"/>
                </a:solidFill>
              </a:rPr>
              <a:t>Ask questions about the functionality of SDRR, accountability</a:t>
            </a:r>
          </a:p>
          <a:p>
            <a:pPr>
              <a:buFont typeface="Wingdings" panose="05000000000000000000" pitchFamily="2" charset="2"/>
              <a:buChar char="Ø"/>
            </a:pPr>
            <a:r>
              <a:rPr lang="en-US">
                <a:solidFill>
                  <a:srgbClr val="00204F"/>
                </a:solidFill>
              </a:rPr>
              <a:t>Not for specific student information</a:t>
            </a:r>
          </a:p>
        </p:txBody>
      </p:sp>
    </p:spTree>
    <p:extLst>
      <p:ext uri="{BB962C8B-B14F-4D97-AF65-F5344CB8AC3E}">
        <p14:creationId xmlns:p14="http://schemas.microsoft.com/office/powerpoint/2010/main" val="372805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0"/>
            <a:ext cx="12192000" cy="1133061"/>
          </a:xfrm>
          <a:prstGeom prst="rect">
            <a:avLst/>
          </a:prstGeom>
        </p:spPr>
        <p:txBody>
          <a:bodyPr>
            <a:normAutofit/>
          </a:bodyPr>
          <a:lstStyle/>
          <a:p>
            <a:r>
              <a:rPr lang="en-US"/>
              <a:t>Contact Information for Questions</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OAA/DAAS </a:t>
            </a:r>
            <a:br>
              <a:rPr lang="en-US" sz="2400">
                <a:solidFill>
                  <a:schemeClr val="tx1"/>
                </a:solidFill>
              </a:rPr>
            </a:br>
            <a:r>
              <a:rPr lang="en-US" sz="2400">
                <a:solidFill>
                  <a:schemeClr val="tx1"/>
                </a:solidFill>
              </a:rPr>
              <a:t>(502) 564-4394 </a:t>
            </a:r>
            <a:br>
              <a:rPr lang="en-US" sz="2400">
                <a:solidFill>
                  <a:schemeClr val="tx1"/>
                </a:solidFill>
              </a:rPr>
            </a:br>
            <a:r>
              <a:rPr lang="en-US" sz="2400">
                <a:solidFill>
                  <a:schemeClr val="tx1"/>
                </a:solidFill>
                <a:hlinkClick r:id="rId3"/>
              </a:rPr>
              <a:t>dacinfo@education.ky.gov</a:t>
            </a:r>
            <a:endParaRPr lang="en-US" sz="2400">
              <a:solidFill>
                <a:schemeClr val="tx1"/>
              </a:solidFill>
            </a:endParaRPr>
          </a:p>
          <a:p>
            <a:pPr lvl="0" algn="ctr"/>
            <a:r>
              <a:rPr lang="en-US" sz="2000">
                <a:solidFill>
                  <a:schemeClr val="tx1"/>
                </a:solidFill>
              </a:rPr>
              <a:t>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651513" y="1626704"/>
            <a:ext cx="6211957"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lvl="1" algn="ctr"/>
            <a:r>
              <a:rPr lang="en-US" sz="2400">
                <a:solidFill>
                  <a:schemeClr val="tx1"/>
                </a:solidFill>
              </a:rPr>
              <a:t>Other Data Issues and Cohort</a:t>
            </a:r>
          </a:p>
          <a:p>
            <a:pPr marL="0" lvl="1" algn="ctr"/>
            <a:r>
              <a:rPr lang="en-US" sz="2400">
                <a:solidFill>
                  <a:schemeClr val="bg1"/>
                </a:solidFill>
                <a:hlinkClick r:id="rId4"/>
              </a:rPr>
              <a:t>kdeassessment@education.ky.gov</a:t>
            </a:r>
            <a:endParaRPr lang="en-US" sz="2400">
              <a:solidFill>
                <a:schemeClr val="bg1"/>
              </a:solidFill>
            </a:endParaRP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ctrTitle" idx="4294967295"/>
          </p:nvPr>
        </p:nvSpPr>
        <p:spPr>
          <a:xfrm>
            <a:off x="1524000" y="1709833"/>
            <a:ext cx="9144000" cy="2387600"/>
          </a:xfrm>
        </p:spPr>
        <p:txBody>
          <a:bodyPr>
            <a:normAutofit/>
          </a:bodyPr>
          <a:lstStyle/>
          <a:p>
            <a:pPr marL="0" algn="ctr"/>
            <a:r>
              <a:rPr lang="en-US"/>
              <a:t>Thanks for Watching</a:t>
            </a:r>
          </a:p>
        </p:txBody>
      </p:sp>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952E-FA83-04A7-C98E-612DD2870EC1}"/>
              </a:ext>
            </a:extLst>
          </p:cNvPr>
          <p:cNvSpPr>
            <a:spLocks noGrp="1"/>
          </p:cNvSpPr>
          <p:nvPr>
            <p:ph type="title"/>
          </p:nvPr>
        </p:nvSpPr>
        <p:spPr>
          <a:xfrm>
            <a:off x="0" y="1"/>
            <a:ext cx="10515600" cy="1191540"/>
          </a:xfrm>
        </p:spPr>
        <p:txBody>
          <a:bodyPr/>
          <a:lstStyle/>
          <a:p>
            <a:r>
              <a:rPr lang="en-US"/>
              <a:t>SDRR Year at a Glance</a:t>
            </a:r>
          </a:p>
        </p:txBody>
      </p:sp>
      <p:sp>
        <p:nvSpPr>
          <p:cNvPr id="3" name="Content Placeholder 2">
            <a:extLst>
              <a:ext uri="{FF2B5EF4-FFF2-40B4-BE49-F238E27FC236}">
                <a16:creationId xmlns:a16="http://schemas.microsoft.com/office/drawing/2014/main" id="{15CD504D-56F6-40CA-7C57-39243A81AC5B}"/>
              </a:ext>
              <a:ext uri="{C183D7F6-B498-43B3-948B-1728B52AA6E4}">
                <adec:decorative xmlns:adec="http://schemas.microsoft.com/office/drawing/2017/decorative" val="1"/>
              </a:ext>
            </a:extLst>
          </p:cNvPr>
          <p:cNvSpPr>
            <a:spLocks noGrp="1"/>
          </p:cNvSpPr>
          <p:nvPr>
            <p:ph idx="1"/>
          </p:nvPr>
        </p:nvSpPr>
        <p:spPr>
          <a:xfrm>
            <a:off x="324901" y="933495"/>
            <a:ext cx="11546549" cy="4686130"/>
          </a:xfrm>
        </p:spPr>
        <p:txBody>
          <a:bodyPr vert="horz" lIns="91440" tIns="45720" rIns="91440" bIns="45720" rtlCol="0" anchor="t">
            <a:normAutofit/>
          </a:bodyPr>
          <a:lstStyle/>
          <a:p>
            <a:endParaRPr lang="en-US"/>
          </a:p>
          <a:p>
            <a:endParaRPr lang="en-US"/>
          </a:p>
          <a:p>
            <a:pPr marL="0" indent="0">
              <a:buNone/>
            </a:pPr>
            <a:endParaRPr lang="en-US"/>
          </a:p>
        </p:txBody>
      </p:sp>
      <p:graphicFrame>
        <p:nvGraphicFramePr>
          <p:cNvPr id="4" name="Table 4" descr="This lets districts know what to do in SDRR  from January with ACCESS rosters to the post data release for the 10 day regulatory review.">
            <a:extLst>
              <a:ext uri="{FF2B5EF4-FFF2-40B4-BE49-F238E27FC236}">
                <a16:creationId xmlns:a16="http://schemas.microsoft.com/office/drawing/2014/main" id="{74464526-9EE0-B66F-A6CB-8436CD031B0D}"/>
              </a:ext>
            </a:extLst>
          </p:cNvPr>
          <p:cNvGraphicFramePr>
            <a:graphicFrameLocks noGrp="1"/>
          </p:cNvGraphicFramePr>
          <p:nvPr>
            <p:extLst>
              <p:ext uri="{D42A27DB-BD31-4B8C-83A1-F6EECF244321}">
                <p14:modId xmlns:p14="http://schemas.microsoft.com/office/powerpoint/2010/main" val="3685784317"/>
              </p:ext>
            </p:extLst>
          </p:nvPr>
        </p:nvGraphicFramePr>
        <p:xfrm>
          <a:off x="539497" y="933496"/>
          <a:ext cx="10776204" cy="4732964"/>
        </p:xfrm>
        <a:graphic>
          <a:graphicData uri="http://schemas.openxmlformats.org/drawingml/2006/table">
            <a:tbl>
              <a:tblPr firstRow="1" bandRow="1">
                <a:tableStyleId>{5C22544A-7EE6-4342-B048-85BDC9FD1C3A}</a:tableStyleId>
              </a:tblPr>
              <a:tblGrid>
                <a:gridCol w="2251321">
                  <a:extLst>
                    <a:ext uri="{9D8B030D-6E8A-4147-A177-3AD203B41FA5}">
                      <a16:colId xmlns:a16="http://schemas.microsoft.com/office/drawing/2014/main" val="1222882374"/>
                    </a:ext>
                  </a:extLst>
                </a:gridCol>
                <a:gridCol w="8524883">
                  <a:extLst>
                    <a:ext uri="{9D8B030D-6E8A-4147-A177-3AD203B41FA5}">
                      <a16:colId xmlns:a16="http://schemas.microsoft.com/office/drawing/2014/main" val="4196469528"/>
                    </a:ext>
                  </a:extLst>
                </a:gridCol>
              </a:tblGrid>
              <a:tr h="368572">
                <a:tc>
                  <a:txBody>
                    <a:bodyPr/>
                    <a:lstStyle/>
                    <a:p>
                      <a:r>
                        <a:rPr lang="en-US" sz="1600"/>
                        <a:t>Date/When</a:t>
                      </a:r>
                    </a:p>
                  </a:txBody>
                  <a:tcPr>
                    <a:solidFill>
                      <a:srgbClr val="007780"/>
                    </a:solidFill>
                  </a:tcPr>
                </a:tc>
                <a:tc>
                  <a:txBody>
                    <a:bodyPr/>
                    <a:lstStyle/>
                    <a:p>
                      <a:r>
                        <a:rPr lang="en-US" sz="1600"/>
                        <a:t>Event</a:t>
                      </a:r>
                    </a:p>
                  </a:txBody>
                  <a:tcPr>
                    <a:solidFill>
                      <a:srgbClr val="007780"/>
                    </a:solidFill>
                  </a:tcPr>
                </a:tc>
                <a:extLst>
                  <a:ext uri="{0D108BD9-81ED-4DB2-BD59-A6C34878D82A}">
                    <a16:rowId xmlns:a16="http://schemas.microsoft.com/office/drawing/2014/main" val="2038357046"/>
                  </a:ext>
                </a:extLst>
              </a:tr>
              <a:tr h="568134">
                <a:tc>
                  <a:txBody>
                    <a:bodyPr/>
                    <a:lstStyle/>
                    <a:p>
                      <a:r>
                        <a:rPr lang="en-US" sz="1600"/>
                        <a:t>January</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Filing nonparticipations in SDRR if needed for WIDA ACCESS and WIDA Alternate ACCESS rosters. Dropout data is available.</a:t>
                      </a:r>
                    </a:p>
                  </a:txBody>
                  <a:tcPr>
                    <a:solidFill>
                      <a:srgbClr val="A7CBCD"/>
                    </a:solidFill>
                  </a:tcPr>
                </a:tc>
                <a:extLst>
                  <a:ext uri="{0D108BD9-81ED-4DB2-BD59-A6C34878D82A}">
                    <a16:rowId xmlns:a16="http://schemas.microsoft.com/office/drawing/2014/main" val="2353317282"/>
                  </a:ext>
                </a:extLst>
              </a:tr>
              <a:tr h="368572">
                <a:tc>
                  <a:txBody>
                    <a:bodyPr/>
                    <a:lstStyle/>
                    <a:p>
                      <a:r>
                        <a:rPr lang="en-US" sz="1600"/>
                        <a:t>February</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Ensure the graduate data correct in Infinite Campus (IC) for Cohort.</a:t>
                      </a:r>
                    </a:p>
                  </a:txBody>
                  <a:tcPr>
                    <a:solidFill>
                      <a:srgbClr val="A7CBCD"/>
                    </a:solidFill>
                  </a:tcPr>
                </a:tc>
                <a:extLst>
                  <a:ext uri="{0D108BD9-81ED-4DB2-BD59-A6C34878D82A}">
                    <a16:rowId xmlns:a16="http://schemas.microsoft.com/office/drawing/2014/main" val="256954137"/>
                  </a:ext>
                </a:extLst>
              </a:tr>
              <a:tr h="807348">
                <a:tc>
                  <a:txBody>
                    <a:bodyPr/>
                    <a:lstStyle/>
                    <a:p>
                      <a:r>
                        <a:rPr lang="en-US" sz="1600"/>
                        <a:t>Mid-March</a:t>
                      </a:r>
                    </a:p>
                  </a:txBody>
                  <a:tcPr>
                    <a:solidFill>
                      <a:srgbClr val="A7CBCD"/>
                    </a:solidFill>
                  </a:tcPr>
                </a:tc>
                <a:tc>
                  <a:txBody>
                    <a:bodyPr/>
                    <a:lstStyle/>
                    <a:p>
                      <a:pPr marL="285750" marR="0" lvl="0" indent="-171450" algn="l" rtl="0" eaLnBrk="1" fontAlgn="auto" latinLnBrk="0" hangingPunct="1">
                        <a:lnSpc>
                          <a:spcPct val="100000"/>
                        </a:lnSpc>
                        <a:spcBef>
                          <a:spcPts val="0"/>
                        </a:spcBef>
                        <a:spcAft>
                          <a:spcPts val="0"/>
                        </a:spcAft>
                        <a:buClrTx/>
                        <a:buSzTx/>
                        <a:buFont typeface="Arial"/>
                        <a:buChar char="•"/>
                      </a:pPr>
                      <a:r>
                        <a:rPr lang="en-US" sz="1600"/>
                        <a:t>Enter the districts test windows for elementary, middle and high school in SDRR.</a:t>
                      </a:r>
                      <a:endParaRPr lang="en-US"/>
                    </a:p>
                    <a:p>
                      <a:pPr marL="285750" marR="0" lvl="0" indent="-171450" algn="l">
                        <a:lnSpc>
                          <a:spcPct val="100000"/>
                        </a:lnSpc>
                        <a:spcBef>
                          <a:spcPts val="0"/>
                        </a:spcBef>
                        <a:spcAft>
                          <a:spcPts val="0"/>
                        </a:spcAft>
                        <a:buClrTx/>
                        <a:buSzTx/>
                        <a:buFont typeface="Arial"/>
                        <a:buChar char="•"/>
                      </a:pPr>
                      <a:r>
                        <a:rPr lang="en-US" sz="1600"/>
                        <a:t>Updating district calendars in IC, so the students’ accountability will be pre-populated correctly in spring rosters starting mid/late April.</a:t>
                      </a:r>
                    </a:p>
                  </a:txBody>
                  <a:tcPr>
                    <a:solidFill>
                      <a:srgbClr val="A7CBCD"/>
                    </a:solidFill>
                  </a:tcPr>
                </a:tc>
                <a:extLst>
                  <a:ext uri="{0D108BD9-81ED-4DB2-BD59-A6C34878D82A}">
                    <a16:rowId xmlns:a16="http://schemas.microsoft.com/office/drawing/2014/main" val="9615973"/>
                  </a:ext>
                </a:extLst>
              </a:tr>
              <a:tr h="1046563">
                <a:tc>
                  <a:txBody>
                    <a:bodyPr/>
                    <a:lstStyle/>
                    <a:p>
                      <a:r>
                        <a:rPr lang="en-US" sz="1600"/>
                        <a:t>Mid/Late April</a:t>
                      </a:r>
                    </a:p>
                  </a:txBody>
                  <a:tcPr>
                    <a:solidFill>
                      <a:srgbClr val="A7CBCD"/>
                    </a:solidFill>
                  </a:tcPr>
                </a:tc>
                <a:tc>
                  <a:txBody>
                    <a:bodyPr/>
                    <a:lstStyle/>
                    <a:p>
                      <a:pPr marL="0" indent="0">
                        <a:buNone/>
                      </a:pPr>
                      <a:r>
                        <a:rPr lang="en-US" sz="1600"/>
                        <a:t>Spring rosters will open in SDRR for: </a:t>
                      </a:r>
                      <a:endParaRPr lang="en-US"/>
                    </a:p>
                    <a:p>
                      <a:pPr marL="285750" lvl="0" indent="-171450">
                        <a:buFont typeface="Arial"/>
                        <a:buChar char="•"/>
                      </a:pPr>
                      <a:r>
                        <a:rPr lang="en-US" sz="1600"/>
                        <a:t>Demographic data, adding students, deleting students, making nonparticipations requests, change accountability if needed and marking accommodations for Individualized Education Program (IEP) and  English Learner (EL) students</a:t>
                      </a:r>
                      <a:endParaRPr lang="en-US"/>
                    </a:p>
                  </a:txBody>
                  <a:tcPr>
                    <a:solidFill>
                      <a:srgbClr val="A7CBCD"/>
                    </a:solidFill>
                  </a:tcPr>
                </a:tc>
                <a:extLst>
                  <a:ext uri="{0D108BD9-81ED-4DB2-BD59-A6C34878D82A}">
                    <a16:rowId xmlns:a16="http://schemas.microsoft.com/office/drawing/2014/main" val="3361579296"/>
                  </a:ext>
                </a:extLst>
              </a:tr>
              <a:tr h="368572">
                <a:tc>
                  <a:txBody>
                    <a:bodyPr/>
                    <a:lstStyle/>
                    <a:p>
                      <a:r>
                        <a:rPr lang="en-US" sz="1600"/>
                        <a:t>June </a:t>
                      </a:r>
                    </a:p>
                  </a:txBody>
                  <a:tcPr>
                    <a:solidFill>
                      <a:srgbClr val="A7CBCD"/>
                    </a:solidFill>
                  </a:tcPr>
                </a:tc>
                <a:tc>
                  <a:txBody>
                    <a:bodyPr/>
                    <a:lstStyle/>
                    <a:p>
                      <a:r>
                        <a:rPr lang="en-US" sz="1600"/>
                        <a:t>Look at Cohort Data in SDRR and fix the issues in IC</a:t>
                      </a:r>
                    </a:p>
                  </a:txBody>
                  <a:tcPr>
                    <a:solidFill>
                      <a:srgbClr val="A7CBCD"/>
                    </a:solidFill>
                  </a:tcPr>
                </a:tc>
                <a:extLst>
                  <a:ext uri="{0D108BD9-81ED-4DB2-BD59-A6C34878D82A}">
                    <a16:rowId xmlns:a16="http://schemas.microsoft.com/office/drawing/2014/main" val="1918026554"/>
                  </a:ext>
                </a:extLst>
              </a:tr>
              <a:tr h="579184">
                <a:tc>
                  <a:txBody>
                    <a:bodyPr/>
                    <a:lstStyle/>
                    <a:p>
                      <a:r>
                        <a:rPr lang="en-US" sz="1600" b="1"/>
                        <a:t>August</a:t>
                      </a:r>
                    </a:p>
                  </a:txBody>
                  <a:tcPr>
                    <a:solidFill>
                      <a:srgbClr val="A7CBCD"/>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Data Review: this is the last time to make individual changes to the student data prior to public reporting. </a:t>
                      </a:r>
                    </a:p>
                  </a:txBody>
                  <a:tcPr>
                    <a:solidFill>
                      <a:srgbClr val="A7CBCD"/>
                    </a:solidFill>
                  </a:tcPr>
                </a:tc>
                <a:extLst>
                  <a:ext uri="{0D108BD9-81ED-4DB2-BD59-A6C34878D82A}">
                    <a16:rowId xmlns:a16="http://schemas.microsoft.com/office/drawing/2014/main" val="3258520269"/>
                  </a:ext>
                </a:extLst>
              </a:tr>
              <a:tr h="579184">
                <a:tc>
                  <a:txBody>
                    <a:bodyPr/>
                    <a:lstStyle/>
                    <a:p>
                      <a:r>
                        <a:rPr lang="en-US" sz="1600"/>
                        <a:t>Post Data Release-Fall</a:t>
                      </a:r>
                    </a:p>
                  </a:txBody>
                  <a:tcPr>
                    <a:solidFill>
                      <a:srgbClr val="A7CBCD"/>
                    </a:solidFill>
                  </a:tcPr>
                </a:tc>
                <a:tc>
                  <a:txBody>
                    <a:bodyPr/>
                    <a:lstStyle/>
                    <a:p>
                      <a:r>
                        <a:rPr lang="en-US" sz="1600"/>
                        <a:t>10-Day Regulatory Review after public release to correct individual student data. </a:t>
                      </a:r>
                    </a:p>
                  </a:txBody>
                  <a:tcPr>
                    <a:solidFill>
                      <a:srgbClr val="A7CBCD"/>
                    </a:solidFill>
                  </a:tcPr>
                </a:tc>
                <a:extLst>
                  <a:ext uri="{0D108BD9-81ED-4DB2-BD59-A6C34878D82A}">
                    <a16:rowId xmlns:a16="http://schemas.microsoft.com/office/drawing/2014/main" val="2048460531"/>
                  </a:ext>
                </a:extLst>
              </a:tr>
            </a:tbl>
          </a:graphicData>
        </a:graphic>
      </p:graphicFrame>
    </p:spTree>
    <p:extLst>
      <p:ext uri="{BB962C8B-B14F-4D97-AF65-F5344CB8AC3E}">
        <p14:creationId xmlns:p14="http://schemas.microsoft.com/office/powerpoint/2010/main" val="194777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F722-5490-4D1E-7CEC-2D0ECE469E32}"/>
              </a:ext>
            </a:extLst>
          </p:cNvPr>
          <p:cNvSpPr>
            <a:spLocks noGrp="1"/>
          </p:cNvSpPr>
          <p:nvPr>
            <p:ph type="title"/>
          </p:nvPr>
        </p:nvSpPr>
        <p:spPr>
          <a:xfrm>
            <a:off x="341810" y="2461846"/>
            <a:ext cx="11757764" cy="1164790"/>
          </a:xfrm>
        </p:spPr>
        <p:txBody>
          <a:bodyPr/>
          <a:lstStyle/>
          <a:p>
            <a:r>
              <a:rPr lang="en-US"/>
              <a:t>Need for Fall Data Review Process</a:t>
            </a:r>
          </a:p>
        </p:txBody>
      </p:sp>
    </p:spTree>
    <p:extLst>
      <p:ext uri="{BB962C8B-B14F-4D97-AF65-F5344CB8AC3E}">
        <p14:creationId xmlns:p14="http://schemas.microsoft.com/office/powerpoint/2010/main" val="176227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D518-F297-4CBA-B391-6CAEEE4379F5}"/>
              </a:ext>
            </a:extLst>
          </p:cNvPr>
          <p:cNvSpPr>
            <a:spLocks noGrp="1"/>
          </p:cNvSpPr>
          <p:nvPr>
            <p:ph type="title"/>
          </p:nvPr>
        </p:nvSpPr>
        <p:spPr>
          <a:xfrm>
            <a:off x="0" y="-24524"/>
            <a:ext cx="11081677" cy="1172604"/>
          </a:xfrm>
        </p:spPr>
        <p:txBody>
          <a:bodyPr>
            <a:normAutofit/>
          </a:bodyPr>
          <a:lstStyle/>
          <a:p>
            <a:r>
              <a:rPr lang="en-US"/>
              <a:t>Need for Fall Data Review QC Process</a:t>
            </a:r>
          </a:p>
        </p:txBody>
      </p:sp>
      <p:sp>
        <p:nvSpPr>
          <p:cNvPr id="3" name="Text Placeholder 2" descr="Data review is your final opportunity to review and verify data before it is publicly released in the School Report Card (SRC)&#10;Short and focused review of &#10;ACCESS and Alternate ACCESS for ELLs  and&#10;Cohort data .&#10;Limited effort so school and district staff can concentrate on reopening schools.&#10;">
            <a:extLst>
              <a:ext uri="{FF2B5EF4-FFF2-40B4-BE49-F238E27FC236}">
                <a16:creationId xmlns:a16="http://schemas.microsoft.com/office/drawing/2014/main" id="{27E9BE88-67D1-458E-A375-678FEF405261}"/>
              </a:ext>
            </a:extLst>
          </p:cNvPr>
          <p:cNvSpPr>
            <a:spLocks noGrp="1"/>
          </p:cNvSpPr>
          <p:nvPr>
            <p:ph type="body" sz="quarter" idx="13"/>
          </p:nvPr>
        </p:nvSpPr>
        <p:spPr>
          <a:xfrm>
            <a:off x="470959" y="1148080"/>
            <a:ext cx="11242793" cy="4901324"/>
          </a:xfrm>
        </p:spPr>
        <p:txBody>
          <a:bodyPr vert="horz" lIns="91440" tIns="45720" rIns="91440" bIns="45720" rtlCol="0" anchor="t">
            <a:normAutofit/>
          </a:bodyPr>
          <a:lstStyle/>
          <a:p>
            <a:r>
              <a:rPr lang="en-US"/>
              <a:t>Data review is the final opportunity to review and modify data before it is publicly released.</a:t>
            </a:r>
          </a:p>
          <a:p>
            <a:r>
              <a:rPr lang="en-US"/>
              <a:t>Short and focused review of accountability, demographics and nonparticipations</a:t>
            </a:r>
          </a:p>
          <a:p>
            <a:pPr marL="971550" lvl="1" indent="-403225">
              <a:buFont typeface="+mj-lt"/>
              <a:buAutoNum type="arabicPeriod"/>
            </a:pPr>
            <a:r>
              <a:rPr lang="en-US"/>
              <a:t>ACCESS and Alternate ACCESS </a:t>
            </a:r>
          </a:p>
          <a:p>
            <a:pPr marL="971550" lvl="1" indent="-403225">
              <a:buFont typeface="+mj-lt"/>
              <a:buAutoNum type="arabicPeriod"/>
            </a:pPr>
            <a:r>
              <a:rPr lang="en-US"/>
              <a:t>Kentucky Summative Assessment (KSA) and Alternate Kentucky Summative Assessment (AKSA)</a:t>
            </a:r>
          </a:p>
          <a:p>
            <a:pPr marL="971550" lvl="1" indent="-403225">
              <a:buFont typeface="+mj-lt"/>
              <a:buAutoNum type="arabicPeriod"/>
            </a:pPr>
            <a:r>
              <a:rPr lang="en-US"/>
              <a:t>Postsecondary Readiness</a:t>
            </a:r>
          </a:p>
          <a:p>
            <a:r>
              <a:rPr lang="en-US"/>
              <a:t>Limited effort so school and district staff can concentrate on reopening schools.</a:t>
            </a:r>
          </a:p>
        </p:txBody>
      </p:sp>
    </p:spTree>
    <p:extLst>
      <p:ext uri="{BB962C8B-B14F-4D97-AF65-F5344CB8AC3E}">
        <p14:creationId xmlns:p14="http://schemas.microsoft.com/office/powerpoint/2010/main" val="193950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CCFE-DE9E-CBC2-E7A9-E98CA0415116}"/>
              </a:ext>
            </a:extLst>
          </p:cNvPr>
          <p:cNvSpPr>
            <a:spLocks noGrp="1"/>
          </p:cNvSpPr>
          <p:nvPr>
            <p:ph type="title"/>
          </p:nvPr>
        </p:nvSpPr>
        <p:spPr>
          <a:xfrm>
            <a:off x="371992" y="1701013"/>
            <a:ext cx="11215576" cy="1912625"/>
          </a:xfrm>
        </p:spPr>
        <p:txBody>
          <a:bodyPr/>
          <a:lstStyle/>
          <a:p>
            <a:r>
              <a:rPr lang="en-US"/>
              <a:t>Tentative Timeline for Reporting</a:t>
            </a:r>
          </a:p>
        </p:txBody>
      </p:sp>
    </p:spTree>
    <p:extLst>
      <p:ext uri="{BB962C8B-B14F-4D97-AF65-F5344CB8AC3E}">
        <p14:creationId xmlns:p14="http://schemas.microsoft.com/office/powerpoint/2010/main" val="123743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2500B-A011-47D8-A86C-089BCDBA4167}"/>
              </a:ext>
            </a:extLst>
          </p:cNvPr>
          <p:cNvSpPr>
            <a:spLocks noGrp="1"/>
          </p:cNvSpPr>
          <p:nvPr>
            <p:ph type="title" idx="4294967295"/>
          </p:nvPr>
        </p:nvSpPr>
        <p:spPr>
          <a:xfrm>
            <a:off x="0" y="4418"/>
            <a:ext cx="10261808" cy="1132619"/>
          </a:xfrm>
          <a:prstGeom prst="rect">
            <a:avLst/>
          </a:prstGeom>
        </p:spPr>
        <p:txBody>
          <a:bodyPr>
            <a:normAutofit/>
          </a:bodyPr>
          <a:lstStyle/>
          <a:p>
            <a:r>
              <a:rPr lang="en-US"/>
              <a:t>Tentative Timeline for Fall Reporting</a:t>
            </a:r>
          </a:p>
        </p:txBody>
      </p:sp>
      <p:graphicFrame>
        <p:nvGraphicFramePr>
          <p:cNvPr id="7" name="Diagram 6" descr="It tells the timeline for Fall Reporting. Data Review will occur August 6-13 in SDRR for individual changes. Districts will  submit new tickets until noon on August 13. Quality Control Day is tentatively set for Sept. 8  for districts to review spreadsheets on the KDE secure web application for bib systemic issues. Will announce Media Release and Public release dates at a later date when they are determined.">
            <a:extLst>
              <a:ext uri="{FF2B5EF4-FFF2-40B4-BE49-F238E27FC236}">
                <a16:creationId xmlns:a16="http://schemas.microsoft.com/office/drawing/2014/main" id="{D88BF7B7-D1C3-45E5-8195-D9748F28BCCE}"/>
              </a:ext>
            </a:extLst>
          </p:cNvPr>
          <p:cNvGraphicFramePr/>
          <p:nvPr>
            <p:extLst>
              <p:ext uri="{D42A27DB-BD31-4B8C-83A1-F6EECF244321}">
                <p14:modId xmlns:p14="http://schemas.microsoft.com/office/powerpoint/2010/main" val="2338559335"/>
              </p:ext>
            </p:extLst>
          </p:nvPr>
        </p:nvGraphicFramePr>
        <p:xfrm>
          <a:off x="87961" y="1001027"/>
          <a:ext cx="9508426" cy="571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 name="Rectangle: Rounded Corners 76">
            <a:extLst>
              <a:ext uri="{FF2B5EF4-FFF2-40B4-BE49-F238E27FC236}">
                <a16:creationId xmlns:a16="http://schemas.microsoft.com/office/drawing/2014/main" id="{1BD46E3F-21C9-21D4-B9F3-A7FE4BE75F44}"/>
              </a:ext>
            </a:extLst>
          </p:cNvPr>
          <p:cNvSpPr/>
          <p:nvPr/>
        </p:nvSpPr>
        <p:spPr>
          <a:xfrm>
            <a:off x="9683015" y="1684350"/>
            <a:ext cx="2421024" cy="43507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rPr>
              <a:t>Ten-Day Regulatory Data Review after Public Release </a:t>
            </a:r>
          </a:p>
          <a:p>
            <a:pPr algn="ctr"/>
            <a:r>
              <a:rPr lang="en-US" sz="2000">
                <a:solidFill>
                  <a:schemeClr val="bg1"/>
                </a:solidFill>
              </a:rPr>
              <a:t>Mid-Late Nov. (Tentative) in SDRR</a:t>
            </a:r>
          </a:p>
          <a:p>
            <a:pPr algn="ctr"/>
            <a:r>
              <a:rPr lang="en-US" sz="2000">
                <a:solidFill>
                  <a:schemeClr val="bg1"/>
                </a:solidFill>
                <a:latin typeface="Calibri"/>
                <a:ea typeface="Calibri"/>
                <a:cs typeface="Calibri"/>
              </a:rPr>
              <a:t>Demographics, Accountability and Nonparticipation for Individual Students</a:t>
            </a:r>
            <a:endParaRPr lang="en-US" sz="2000">
              <a:solidFill>
                <a:schemeClr val="bg1"/>
              </a:solidFill>
              <a:latin typeface="Franklin Gothic Book"/>
            </a:endParaRPr>
          </a:p>
        </p:txBody>
      </p:sp>
    </p:spTree>
    <p:extLst>
      <p:ext uri="{BB962C8B-B14F-4D97-AF65-F5344CB8AC3E}">
        <p14:creationId xmlns:p14="http://schemas.microsoft.com/office/powerpoint/2010/main" val="214003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11D0-A5B2-8648-3679-31094224C90C}"/>
              </a:ext>
            </a:extLst>
          </p:cNvPr>
          <p:cNvSpPr>
            <a:spLocks noGrp="1"/>
          </p:cNvSpPr>
          <p:nvPr>
            <p:ph type="title"/>
          </p:nvPr>
        </p:nvSpPr>
        <p:spPr>
          <a:xfrm>
            <a:off x="355600" y="1709739"/>
            <a:ext cx="11836399" cy="1939624"/>
          </a:xfrm>
        </p:spPr>
        <p:txBody>
          <a:bodyPr/>
          <a:lstStyle/>
          <a:p>
            <a:r>
              <a:rPr lang="en-US"/>
              <a:t>Understanding the Data Review Process</a:t>
            </a:r>
            <a:endParaRPr lang="en-US" sz="3200"/>
          </a:p>
        </p:txBody>
      </p:sp>
    </p:spTree>
    <p:extLst>
      <p:ext uri="{BB962C8B-B14F-4D97-AF65-F5344CB8AC3E}">
        <p14:creationId xmlns:p14="http://schemas.microsoft.com/office/powerpoint/2010/main" val="3506492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Savage, Shara - Division of Assessment and Accountability Support</DisplayName>
        <AccountId>17</AccountId>
        <AccountType/>
      </UserInfo>
      <UserInfo>
        <DisplayName>Rome, Nathan -  Division of Accountability Data and Analysis</DisplayName>
        <AccountId>60</AccountId>
        <AccountType/>
      </UserInfo>
      <UserInfo>
        <DisplayName>Jones, Helen - Division of Assessment and Accountability Support</DisplayName>
        <AccountId>22</AccountId>
        <AccountType/>
      </UserInfo>
      <UserInfo>
        <DisplayName>Prater, Michael - Division of Accountability Data and Analysis</DisplayName>
        <AccountId>23</AccountId>
        <AccountType/>
      </UserInfo>
      <UserInfo>
        <DisplayName>Wickizer, John - Division of Accountability Data and Analysis</DisplayName>
        <AccountId>28</AccountId>
        <AccountType/>
      </UserInfo>
      <UserInfo>
        <DisplayName>Curd, David - Division of Accountability Data and Analysis</DisplayName>
        <AccountId>30</AccountId>
        <AccountType/>
      </UserInfo>
      <UserInfo>
        <DisplayName>Williams, Chris - Division of Assessment and Accountability Support</DisplayName>
        <AccountId>15</AccountId>
        <AccountType/>
      </UserInfo>
      <UserInfo>
        <DisplayName>Larkins, Jennifer - Office of Assessment and Accountability</DisplayName>
        <AccountId>24</AccountId>
        <AccountType/>
      </UserInfo>
      <UserInfo>
        <DisplayName>Stafford, Jennifer - KDE Division Director</DisplayName>
        <AccountId>25</AccountId>
        <AccountType/>
      </UserInfo>
      <UserInfo>
        <DisplayName>Chandler, Melissa - Division of Assessment and Accountability Support</DisplayName>
        <AccountId>13</AccountId>
        <AccountType/>
      </UserInfo>
      <UserInfo>
        <DisplayName>Riley, Ben - Division of Assessment and Accountability Support</DisplayName>
        <AccountId>9</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Fall Reporting Training </RoutingRuleDescription>
    <PublishingExpirationDate xmlns="http://schemas.microsoft.com/sharepoint/v3" xsi:nil="true"/>
    <PublishingStartDate xmlns="http://schemas.microsoft.com/sharepoint/v3" xsi:nil="true"/>
    <Publication_x0020_Date xmlns="3a62de7d-ba57-4f43-9dae-9623ba637be0">2022-08-08T04:00:00+00:00</Publication_x0020_Date>
    <Audience1 xmlns="3a62de7d-ba57-4f43-9dae-9623ba637be0">
      <Value>1</Value>
      <Value>2</Value>
    </Audience1>
    <_dlc_DocId xmlns="3a62de7d-ba57-4f43-9dae-9623ba637be0">KYED-14-1842</_dlc_DocId>
    <_dlc_DocIdUrl xmlns="3a62de7d-ba57-4f43-9dae-9623ba637be0">
      <Url>https://www.education.ky.gov/AA/distsupp/_layouts/15/DocIdRedir.aspx?ID=KYED-14-1842</Url>
      <Description>KYED-14-1842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6DA71C8-40DF-45CD-A40E-CEC68C674300}"/>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08D18AD-81FE-47C2-ACB1-4F1928F9794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23</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2025 Fall Reporting</vt:lpstr>
      <vt:lpstr>Fall Reporting Module Trainings</vt:lpstr>
      <vt:lpstr>Agenda</vt:lpstr>
      <vt:lpstr>SDRR Year at a Glance</vt:lpstr>
      <vt:lpstr>Need for Fall Data Review Process</vt:lpstr>
      <vt:lpstr>Need for Fall Data Review QC Process</vt:lpstr>
      <vt:lpstr>Tentative Timeline for Reporting</vt:lpstr>
      <vt:lpstr>Tentative Timeline for Fall Reporting</vt:lpstr>
      <vt:lpstr>Understanding the Data Review Process</vt:lpstr>
      <vt:lpstr>Understanding the Process </vt:lpstr>
      <vt:lpstr>Data Review Priorities</vt:lpstr>
      <vt:lpstr>Data Review Priorities Steps </vt:lpstr>
      <vt:lpstr>Data Review  Applications</vt:lpstr>
      <vt:lpstr>Data Available in SDRR</vt:lpstr>
      <vt:lpstr>SDRR Steps and Features</vt:lpstr>
      <vt:lpstr>Suggested Steps</vt:lpstr>
      <vt:lpstr>Examples – KSA and AKSA Spreadsheet</vt:lpstr>
      <vt:lpstr>Login Page</vt:lpstr>
      <vt:lpstr>Welcome/Home</vt:lpstr>
      <vt:lpstr>Home Page</vt:lpstr>
      <vt:lpstr>SDRR Tasks Checklist</vt:lpstr>
      <vt:lpstr>Quick Links</vt:lpstr>
      <vt:lpstr>Tickets</vt:lpstr>
      <vt:lpstr>Data Review Student Listing</vt:lpstr>
      <vt:lpstr>Changes to Demographics in SDRR</vt:lpstr>
      <vt:lpstr>Uploading Medical Nonparticipation in SDRR</vt:lpstr>
      <vt:lpstr>Nonparticipation in SDRR</vt:lpstr>
      <vt:lpstr>Nonparticipations by Test Type</vt:lpstr>
      <vt:lpstr>Ticket Listing</vt:lpstr>
      <vt:lpstr>SDRR Resources for Data Review </vt:lpstr>
      <vt:lpstr>Resources for Data Review: (Online Help Button)</vt:lpstr>
      <vt:lpstr>Resources to Assist with Data Review</vt:lpstr>
      <vt:lpstr>Resources Continued: Step by Step Instructions</vt:lpstr>
      <vt:lpstr>Medical Nonparticipation Update</vt:lpstr>
      <vt:lpstr>Step by Step Instructions Example: Change 100–Day Entity</vt:lpstr>
      <vt:lpstr>SDRR Data Review Office Hour</vt:lpstr>
      <vt:lpstr>Contact Information for Questions</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Reporting-Data Review</dc:title>
  <dc:creator>Williams, Chris - Division of Assessment and Accountability Support</dc:creator>
  <cp:revision>4</cp:revision>
  <dcterms:created xsi:type="dcterms:W3CDTF">2022-07-28T19:06:37Z</dcterms:created>
  <dcterms:modified xsi:type="dcterms:W3CDTF">2025-08-08T14:18:26Z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3c7ced9f-e0d8-4bc0-a4bd-7bbc51553c2a</vt:lpwstr>
  </property>
  <property fmtid="{D5CDD505-2E9C-101B-9397-08002B2CF9AE}" pid="4" name="MSIP_Label_eb544694-0027-44fa-bee4-2648c0363f9d_Enabled">
    <vt:lpwstr>true</vt:lpwstr>
  </property>
  <property fmtid="{D5CDD505-2E9C-101B-9397-08002B2CF9AE}" pid="5" name="MSIP_Label_eb544694-0027-44fa-bee4-2648c0363f9d_SetDate">
    <vt:lpwstr>2024-06-24T18:22:08Z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73c07c63-9ec7-442d-a2a1-45f70d603b46</vt:lpwstr>
  </property>
  <property fmtid="{D5CDD505-2E9C-101B-9397-08002B2CF9AE}" pid="10" name="MSIP_Label_eb544694-0027-44fa-bee4-2648c0363f9d_ContentBits">
    <vt:lpwstr>0</vt:lpwstr>
  </property>
  <property fmtid="{D5CDD505-2E9C-101B-9397-08002B2CF9AE}" pid="11" name="MediaServiceImageTags">
    <vt:lpwstr/>
  </property>
  <property fmtid="{D5CDD505-2E9C-101B-9397-08002B2CF9AE}" pid="12" name="MSIP_Label_eb544694-0027-44fa-bee4-2648c0363f9d_Tag">
    <vt:lpwstr>10, 3, 0, 1</vt:lpwstr>
  </property>
</Properties>
</file>