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2" r:id="rId5"/>
  </p:sldMasterIdLst>
  <p:notesMasterIdLst>
    <p:notesMasterId r:id="rId39"/>
  </p:notesMasterIdLst>
  <p:sldIdLst>
    <p:sldId id="256" r:id="rId6"/>
    <p:sldId id="636" r:id="rId7"/>
    <p:sldId id="257" r:id="rId8"/>
    <p:sldId id="646" r:id="rId9"/>
    <p:sldId id="293" r:id="rId10"/>
    <p:sldId id="650" r:id="rId11"/>
    <p:sldId id="932" r:id="rId12"/>
    <p:sldId id="263" r:id="rId13"/>
    <p:sldId id="639" r:id="rId14"/>
    <p:sldId id="933" r:id="rId15"/>
    <p:sldId id="927" r:id="rId16"/>
    <p:sldId id="942" r:id="rId17"/>
    <p:sldId id="928" r:id="rId18"/>
    <p:sldId id="648" r:id="rId19"/>
    <p:sldId id="301" r:id="rId20"/>
    <p:sldId id="312" r:id="rId21"/>
    <p:sldId id="302" r:id="rId22"/>
    <p:sldId id="305" r:id="rId23"/>
    <p:sldId id="640" r:id="rId24"/>
    <p:sldId id="641" r:id="rId25"/>
    <p:sldId id="642" r:id="rId26"/>
    <p:sldId id="934" r:id="rId27"/>
    <p:sldId id="938" r:id="rId28"/>
    <p:sldId id="272" r:id="rId29"/>
    <p:sldId id="273" r:id="rId30"/>
    <p:sldId id="274" r:id="rId31"/>
    <p:sldId id="292" r:id="rId32"/>
    <p:sldId id="288" r:id="rId33"/>
    <p:sldId id="937" r:id="rId34"/>
    <p:sldId id="936" r:id="rId35"/>
    <p:sldId id="930" r:id="rId36"/>
    <p:sldId id="931" r:id="rId37"/>
    <p:sldId id="30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89BDD03-6500-141E-5C73-C5F7B6F6E863}" name="Williams, Chris - Division of Assessment and Accountability Support" initials="CW" userId="S::chris.williams@education.ky.gov::2f156fa2-a309-475c-82f3-62ae8d0ba8a4" providerId="AD"/>
  <p188:author id="{9B822606-89CE-37F5-0354-C7C7B03AE384}" name="Chandler, Melissa - Division of Assessment and Accountability Support" initials="MC" userId="S::melissa.chandler@education.ky.gov::c7c40c5a-5db2-409e-9ac5-b3fa8556cae3" providerId="AD"/>
  <p188:author id="{5C4B5D1D-765F-BFE7-56D5-0BCCDCB3DB6B}" name="Prater, Michael - Division of Accountability Data and Analysis" initials="MP" userId="S::michael.prater@education.ky.gov::d1706e83-bbbf-420a-9299-477f144fa9a1" providerId="AD"/>
  <p188:author id="{0C431B50-E267-7ED8-372B-1A1B808F8997}" name="Jones, Helen - Division of Assessment and Accountability Support" initials="HJ" userId="S::helen.jones@education.ky.gov::b7d6fb4f-88fd-4227-920b-6a3119e5e7a1" providerId="AD"/>
  <p188:author id="{52F57052-0FAD-5FD0-5873-4C8768666379}" name="Avery, Devon - Division of Assessment and Accountability Support" initials="DA" userId="S::devon.avery@education.ky.gov::ea78a75c-c17e-4901-bc17-b64bcd9c9f6d" providerId="AD"/>
  <p188:author id="{CCCC5755-80CF-4B48-E1F5-5CFC857F1A2A}" name="Riley, Ben - Division of Assessment and Accountability Support" initials="RBDoAaAS" userId="Riley, Ben - Division of Assessment and Accountability Support" providerId="None"/>
  <p188:author id="{436EC786-CEC7-8901-61CA-4BDABF115B31}" name="Savage, Shara - Division of Assessment and Accountability Support" initials="SS" userId="S::Shara.Savage@education.ky.gov::71eadb16-699f-453e-81d8-c9ac7aaf2dd6" providerId="AD"/>
  <p188:author id="{5512DD90-7D11-8F4F-C196-C0F8F7BFE940}" name="Brumley, Jessica - Division of Assessment and Accountability Support" initials="BS" userId="S::jessica.brumley@education.ky.gov::fa0310dd-6eee-4845-93c0-35565be73531" providerId="AD"/>
  <p188:author id="{88138196-F698-FBED-D0A7-04A9C0FF3D88}" name="Stafford, Jennifer - KDE Division Director" initials="SD" userId="S::jennifer.stafford@education.ky.gov::0151abd4-297e-443f-a77b-a8c249c015ab" providerId="AD"/>
  <p188:author id="{06503FA0-CBF4-1A7A-9030-A490AA4AEDD1}" name="Rome, Nathan -  Division of Accountability Data and Analysis" initials="RA" userId="S::nathan.rome2@education.ky.gov::b782872e-1e93-463d-b799-660fe6177205" providerId="AD"/>
  <p188:author id="{BD75FCAD-E9D7-99BA-5C4D-A5F042031454}" name="Curd, David - Division of Accountability Data and Analysis" initials="CA" userId="S::david.curd@education.ky.gov::184ccb98-1e9e-4bbd-81ff-e7865e8f7df8" providerId="AD"/>
  <p188:author id="{2DFC81C1-C964-7CBE-E5A2-8181FB4130DC}" name="Wickizer, John - Division of Accountability Data and Analysis" initials="WA" userId="S::john.wickizer@education.ky.gov::1c22ac94-8f1d-4cc0-ad19-578a4f29fa40" providerId="AD"/>
  <p188:author id="{5FD6BBD4-89B8-DC90-B9A0-590DE6A9A122}" name="Larkins, Jennifer - Office of Assessment and Accountability" initials="LA" userId="S::jennifer.larkins@education.ky.gov::093879bc-4454-48e7-95b0-93a7f4bf4b0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8800"/>
    <a:srgbClr val="057780"/>
    <a:srgbClr val="007780"/>
    <a:srgbClr val="A7CBCD"/>
    <a:srgbClr val="AAD6B8"/>
    <a:srgbClr val="AFD1B0"/>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724B69-9D44-4097-AC1C-F9DD7702462A}" v="4" dt="2026-08-05T16:01:26.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73" autoAdjust="0"/>
  </p:normalViewPr>
  <p:slideViewPr>
    <p:cSldViewPr snapToGrid="0">
      <p:cViewPr varScale="1">
        <p:scale>
          <a:sx n="87" d="100"/>
          <a:sy n="87" d="100"/>
        </p:scale>
        <p:origin x="49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ustomXml" Target="../customXml/item4.xml"/><Relationship Id="rId20" Type="http://schemas.openxmlformats.org/officeDocument/2006/relationships/slide" Target="slides/slide15.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D75FDE-4784-4B31-8454-FD1DD3CC307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207E294-EB0D-4376-A9E9-8B7AB458E59E}">
      <dgm:prSet phldrT="[Text]"/>
      <dgm:spPr/>
      <dgm:t>
        <a:bodyPr/>
        <a:lstStyle/>
        <a:p>
          <a:r>
            <a:rPr lang="en-US">
              <a:latin typeface="Franklin Gothic Book"/>
            </a:rPr>
            <a:t>Getting the Rosters Right</a:t>
          </a:r>
        </a:p>
      </dgm:t>
      <dgm:extLst>
        <a:ext uri="{E40237B7-FDA0-4F09-8148-C483321AD2D9}">
          <dgm14:cNvPr xmlns:dgm14="http://schemas.microsoft.com/office/drawing/2010/diagram" id="0" name="" descr="Getting the Rosters Right heading."/>
        </a:ext>
      </dgm:extLst>
    </dgm:pt>
    <dgm:pt modelId="{73E9F600-C9FC-4112-8714-28D48A03CBD9}" type="parTrans" cxnId="{A964BD99-7827-4AEA-B88C-821DA8E8C0DA}">
      <dgm:prSet/>
      <dgm:spPr/>
      <dgm:t>
        <a:bodyPr/>
        <a:lstStyle/>
        <a:p>
          <a:endParaRPr lang="en-US"/>
        </a:p>
      </dgm:t>
    </dgm:pt>
    <dgm:pt modelId="{F5BEA8AD-B5F9-4781-AC0E-BC8413DE8A51}" type="sibTrans" cxnId="{A964BD99-7827-4AEA-B88C-821DA8E8C0DA}">
      <dgm:prSet/>
      <dgm:spPr/>
      <dgm:t>
        <a:bodyPr/>
        <a:lstStyle/>
        <a:p>
          <a:endParaRPr lang="en-US"/>
        </a:p>
      </dgm:t>
    </dgm:pt>
    <dgm:pt modelId="{BA1B710E-2904-4AB5-B92B-26EC04B83B90}">
      <dgm:prSet phldrT="[Text]"/>
      <dgm:spPr/>
      <dgm:t>
        <a:bodyPr/>
        <a:lstStyle/>
        <a:p>
          <a:endParaRPr lang="en-US">
            <a:latin typeface="Franklin Gothic Book"/>
          </a:endParaRPr>
        </a:p>
      </dgm:t>
      <dgm:extLst>
        <a:ext uri="{E40237B7-FDA0-4F09-8148-C483321AD2D9}">
          <dgm14:cNvPr xmlns:dgm14="http://schemas.microsoft.com/office/drawing/2010/diagram" id="0" name="" descr="SDRR rosters for ACCESS/Alternate ACCESS  in the (January-March roster window)&#10;"/>
        </a:ext>
      </dgm:extLst>
    </dgm:pt>
    <dgm:pt modelId="{9A4C71AD-8D93-4833-9242-01CBBA5FAFE4}" type="parTrans" cxnId="{03FC4C23-D072-4C05-BDD0-1DABC4533CA6}">
      <dgm:prSet/>
      <dgm:spPr/>
      <dgm:t>
        <a:bodyPr/>
        <a:lstStyle/>
        <a:p>
          <a:endParaRPr lang="en-US"/>
        </a:p>
      </dgm:t>
    </dgm:pt>
    <dgm:pt modelId="{A9EA08DC-8549-4F1B-8E06-082B2CEA48DD}" type="sibTrans" cxnId="{03FC4C23-D072-4C05-BDD0-1DABC4533CA6}">
      <dgm:prSet/>
      <dgm:spPr/>
      <dgm:t>
        <a:bodyPr/>
        <a:lstStyle/>
        <a:p>
          <a:endParaRPr lang="en-US"/>
        </a:p>
      </dgm:t>
    </dgm:pt>
    <dgm:pt modelId="{17808677-E1E8-4B98-AA2A-FDEE5BC02E8C}">
      <dgm:prSet phldrT="[Text]"/>
      <dgm:spPr/>
      <dgm:t>
        <a:bodyPr/>
        <a:lstStyle/>
        <a:p>
          <a:r>
            <a:rPr lang="en-US">
              <a:latin typeface="Franklin Gothic Book"/>
            </a:rPr>
            <a:t>Data Review and Cleanup</a:t>
          </a:r>
        </a:p>
      </dgm:t>
      <dgm:extLst>
        <a:ext uri="{E40237B7-FDA0-4F09-8148-C483321AD2D9}">
          <dgm14:cNvPr xmlns:dgm14="http://schemas.microsoft.com/office/drawing/2010/diagram" id="0" name="" descr="Data Review and Cleanup heading"/>
        </a:ext>
      </dgm:extLst>
    </dgm:pt>
    <dgm:pt modelId="{92CCE831-4549-4858-98E9-727B824D5C12}" type="parTrans" cxnId="{EEB1DA39-DD3B-4D6E-925E-E87BE78ADE30}">
      <dgm:prSet/>
      <dgm:spPr/>
      <dgm:t>
        <a:bodyPr/>
        <a:lstStyle/>
        <a:p>
          <a:endParaRPr lang="en-US"/>
        </a:p>
      </dgm:t>
    </dgm:pt>
    <dgm:pt modelId="{A94171E7-0853-4E04-83A8-B0C63AA23CBA}" type="sibTrans" cxnId="{EEB1DA39-DD3B-4D6E-925E-E87BE78ADE30}">
      <dgm:prSet/>
      <dgm:spPr/>
      <dgm:t>
        <a:bodyPr/>
        <a:lstStyle/>
        <a:p>
          <a:endParaRPr lang="en-US"/>
        </a:p>
      </dgm:t>
    </dgm:pt>
    <dgm:pt modelId="{EF4B2E8E-A3C4-4A33-8D40-C6B34EBDE6A3}">
      <dgm:prSet phldrT="[Text]"/>
      <dgm:spPr/>
      <dgm:t>
        <a:bodyPr/>
        <a:lstStyle/>
        <a:p>
          <a:r>
            <a:rPr lang="en-US">
              <a:latin typeface="Franklin Gothic Book"/>
            </a:rPr>
            <a:t>Make changes to individual student level data in Infinite Campus (IC) and SDRR</a:t>
          </a:r>
        </a:p>
      </dgm:t>
      <dgm:extLst>
        <a:ext uri="{E40237B7-FDA0-4F09-8148-C483321AD2D9}">
          <dgm14:cNvPr xmlns:dgm14="http://schemas.microsoft.com/office/drawing/2010/diagram" id="0" name="" descr="Make changes to student level data&#10;Identify your 100-Day Entity students&#10;Request non-participations if needed&#10;"/>
        </a:ext>
      </dgm:extLst>
    </dgm:pt>
    <dgm:pt modelId="{DE46615A-2F8B-4FC4-843C-1F51EEE53B3C}" type="parTrans" cxnId="{DDFC9364-6DD8-4E18-BDE1-00D35FA5907C}">
      <dgm:prSet/>
      <dgm:spPr/>
      <dgm:t>
        <a:bodyPr/>
        <a:lstStyle/>
        <a:p>
          <a:endParaRPr lang="en-US"/>
        </a:p>
      </dgm:t>
    </dgm:pt>
    <dgm:pt modelId="{A86F5BCF-85C5-4BD1-BFDC-F4427D51B3F9}" type="sibTrans" cxnId="{DDFC9364-6DD8-4E18-BDE1-00D35FA5907C}">
      <dgm:prSet/>
      <dgm:spPr/>
      <dgm:t>
        <a:bodyPr/>
        <a:lstStyle/>
        <a:p>
          <a:endParaRPr lang="en-US"/>
        </a:p>
      </dgm:t>
    </dgm:pt>
    <dgm:pt modelId="{41EA3875-797E-4E61-976F-5FBF718FFE45}">
      <dgm:prSet phldrT="[Text]"/>
      <dgm:spPr/>
      <dgm:t>
        <a:bodyPr/>
        <a:lstStyle/>
        <a:p>
          <a:r>
            <a:rPr lang="en-US">
              <a:latin typeface="Franklin Gothic Book"/>
            </a:rPr>
            <a:t>Accurate Reporting</a:t>
          </a:r>
        </a:p>
      </dgm:t>
      <dgm:extLst>
        <a:ext uri="{E40237B7-FDA0-4F09-8148-C483321AD2D9}">
          <dgm14:cNvPr xmlns:dgm14="http://schemas.microsoft.com/office/drawing/2010/diagram" id="0" name="" descr="Accurate Reporting heading"/>
        </a:ext>
      </dgm:extLst>
    </dgm:pt>
    <dgm:pt modelId="{44F7BEB1-8B34-4B2E-AEDE-D3C66F550CA7}" type="parTrans" cxnId="{2223E7B9-18B5-454F-BD81-42F3E8A27968}">
      <dgm:prSet/>
      <dgm:spPr/>
      <dgm:t>
        <a:bodyPr/>
        <a:lstStyle/>
        <a:p>
          <a:endParaRPr lang="en-US"/>
        </a:p>
      </dgm:t>
    </dgm:pt>
    <dgm:pt modelId="{31B78598-1743-46E3-8D94-B400A939FA83}" type="sibTrans" cxnId="{2223E7B9-18B5-454F-BD81-42F3E8A27968}">
      <dgm:prSet/>
      <dgm:spPr/>
      <dgm:t>
        <a:bodyPr/>
        <a:lstStyle/>
        <a:p>
          <a:endParaRPr lang="en-US"/>
        </a:p>
      </dgm:t>
    </dgm:pt>
    <dgm:pt modelId="{38321BE9-5FEE-49F6-8BF4-4ACAC9C7EE49}">
      <dgm:prSet phldrT="[Text]"/>
      <dgm:spPr/>
      <dgm:t>
        <a:bodyPr/>
        <a:lstStyle/>
        <a:p>
          <a:r>
            <a:rPr lang="en-US">
              <a:latin typeface="Franklin Gothic Book"/>
            </a:rPr>
            <a:t>Public</a:t>
          </a:r>
          <a:r>
            <a:rPr lang="en-US" baseline="0">
              <a:latin typeface="Franklin Gothic Book"/>
            </a:rPr>
            <a:t> Release</a:t>
          </a:r>
          <a:endParaRPr lang="en-US">
            <a:latin typeface="Franklin Gothic Book"/>
          </a:endParaRPr>
        </a:p>
      </dgm:t>
      <dgm:extLst>
        <a:ext uri="{E40237B7-FDA0-4F09-8148-C483321AD2D9}">
          <dgm14:cNvPr xmlns:dgm14="http://schemas.microsoft.com/office/drawing/2010/diagram" id="0" name="" descr="School Report Card."/>
        </a:ext>
      </dgm:extLst>
    </dgm:pt>
    <dgm:pt modelId="{FE1C7943-D5A7-4ADB-A87C-B0CF8A9E34C5}" type="parTrans" cxnId="{6E8E9009-0398-471D-BDEE-B0FF0A26C157}">
      <dgm:prSet/>
      <dgm:spPr/>
      <dgm:t>
        <a:bodyPr/>
        <a:lstStyle/>
        <a:p>
          <a:endParaRPr lang="en-US"/>
        </a:p>
      </dgm:t>
    </dgm:pt>
    <dgm:pt modelId="{EA2CBCE6-C9D1-422A-8129-89684A80E104}" type="sibTrans" cxnId="{6E8E9009-0398-471D-BDEE-B0FF0A26C157}">
      <dgm:prSet/>
      <dgm:spPr/>
      <dgm:t>
        <a:bodyPr/>
        <a:lstStyle/>
        <a:p>
          <a:endParaRPr lang="en-US"/>
        </a:p>
      </dgm:t>
    </dgm:pt>
    <dgm:pt modelId="{B7E9C475-1244-448A-B182-CA68E81A5D68}">
      <dgm:prSet phldrT="[Text]"/>
      <dgm:spPr/>
      <dgm:t>
        <a:bodyPr/>
        <a:lstStyle/>
        <a:p>
          <a:r>
            <a:rPr lang="en-US" b="0">
              <a:latin typeface="Franklin Gothic Book"/>
            </a:rPr>
            <a:t>Request </a:t>
          </a:r>
          <a:r>
            <a:rPr lang="en-US" b="0">
              <a:solidFill>
                <a:schemeClr val="tx1"/>
              </a:solidFill>
              <a:latin typeface="Franklin Gothic Book"/>
            </a:rPr>
            <a:t>nonparticipations</a:t>
          </a:r>
          <a:r>
            <a:rPr lang="en-US" b="0">
              <a:latin typeface="Franklin Gothic Book"/>
            </a:rPr>
            <a:t> if needed</a:t>
          </a:r>
        </a:p>
      </dgm:t>
    </dgm:pt>
    <dgm:pt modelId="{B03A4CA0-B1BC-47FF-8B48-D85BA069BBF9}" type="parTrans" cxnId="{D2146F93-B50E-472D-A111-F756C9F495BA}">
      <dgm:prSet/>
      <dgm:spPr/>
      <dgm:t>
        <a:bodyPr/>
        <a:lstStyle/>
        <a:p>
          <a:endParaRPr lang="en-US"/>
        </a:p>
      </dgm:t>
    </dgm:pt>
    <dgm:pt modelId="{91FD56F3-22DA-4B13-BB28-8207B63D8938}" type="sibTrans" cxnId="{D2146F93-B50E-472D-A111-F756C9F495BA}">
      <dgm:prSet/>
      <dgm:spPr/>
      <dgm:t>
        <a:bodyPr/>
        <a:lstStyle/>
        <a:p>
          <a:endParaRPr lang="en-US"/>
        </a:p>
      </dgm:t>
    </dgm:pt>
    <dgm:pt modelId="{246B70EB-E0D1-44B1-8EC0-A61E42571CF0}">
      <dgm:prSet phldrT="[Text]"/>
      <dgm:spPr/>
      <dgm:t>
        <a:bodyPr/>
        <a:lstStyle/>
        <a:p>
          <a:r>
            <a:rPr lang="en-US">
              <a:latin typeface="Franklin Gothic Book"/>
            </a:rPr>
            <a:t>Cohort (Feb.-July)</a:t>
          </a:r>
        </a:p>
      </dgm:t>
    </dgm:pt>
    <dgm:pt modelId="{29ABEF62-14BC-4C90-9AF4-17654E3F1119}" type="parTrans" cxnId="{F6E85176-C8E9-4BF0-AD74-BAA89CAE5680}">
      <dgm:prSet/>
      <dgm:spPr/>
      <dgm:t>
        <a:bodyPr/>
        <a:lstStyle/>
        <a:p>
          <a:endParaRPr lang="en-US"/>
        </a:p>
      </dgm:t>
    </dgm:pt>
    <dgm:pt modelId="{A3F15E11-4E65-40DF-9B48-EA615952C3B6}" type="sibTrans" cxnId="{F6E85176-C8E9-4BF0-AD74-BAA89CAE5680}">
      <dgm:prSet/>
      <dgm:spPr/>
      <dgm:t>
        <a:bodyPr/>
        <a:lstStyle/>
        <a:p>
          <a:endParaRPr lang="en-US"/>
        </a:p>
      </dgm:t>
    </dgm:pt>
    <dgm:pt modelId="{3B761F0D-B4B1-40F7-8666-D820726F3F7B}">
      <dgm:prSet phldrT="[Text]"/>
      <dgm:spPr/>
      <dgm:t>
        <a:bodyPr/>
        <a:lstStyle/>
        <a:p>
          <a:r>
            <a:rPr lang="en-US">
              <a:latin typeface="Franklin Gothic Book"/>
            </a:rPr>
            <a:t>Request accountability changes</a:t>
          </a:r>
        </a:p>
      </dgm:t>
    </dgm:pt>
    <dgm:pt modelId="{DD4680EA-8F52-467F-B704-0E3B37B67651}" type="parTrans" cxnId="{1035B95F-C72C-464D-B915-14C3EE4559A2}">
      <dgm:prSet/>
      <dgm:spPr/>
      <dgm:t>
        <a:bodyPr/>
        <a:lstStyle/>
        <a:p>
          <a:endParaRPr lang="en-US"/>
        </a:p>
      </dgm:t>
    </dgm:pt>
    <dgm:pt modelId="{D63567F7-9537-45E8-BF27-9C0C13A54AAC}" type="sibTrans" cxnId="{1035B95F-C72C-464D-B915-14C3EE4559A2}">
      <dgm:prSet/>
      <dgm:spPr/>
      <dgm:t>
        <a:bodyPr/>
        <a:lstStyle/>
        <a:p>
          <a:endParaRPr lang="en-US"/>
        </a:p>
      </dgm:t>
    </dgm:pt>
    <dgm:pt modelId="{D169A2B0-032B-4A78-B6E7-43A8685CB4D9}">
      <dgm:prSet phldr="0"/>
      <dgm:spPr/>
      <dgm:t>
        <a:bodyPr/>
        <a:lstStyle/>
        <a:p>
          <a:pPr rtl="0"/>
          <a:r>
            <a:rPr lang="en-US">
              <a:latin typeface="Franklin Gothic Book"/>
            </a:rPr>
            <a:t>Ten-Day Regulatory Data Review follows Public Release</a:t>
          </a:r>
        </a:p>
      </dgm:t>
    </dgm:pt>
    <dgm:pt modelId="{DB3958DB-5248-443F-BB4F-6DF4F70E617B}" type="parTrans" cxnId="{FD3CC467-5852-457D-91EF-7927119C34EE}">
      <dgm:prSet/>
      <dgm:spPr/>
      <dgm:t>
        <a:bodyPr/>
        <a:lstStyle/>
        <a:p>
          <a:endParaRPr lang="en-US"/>
        </a:p>
      </dgm:t>
    </dgm:pt>
    <dgm:pt modelId="{7F561F40-B35D-4012-9DC0-77FFC4BF16F3}" type="sibTrans" cxnId="{FD3CC467-5852-457D-91EF-7927119C34EE}">
      <dgm:prSet/>
      <dgm:spPr/>
      <dgm:t>
        <a:bodyPr/>
        <a:lstStyle/>
        <a:p>
          <a:endParaRPr lang="en-US"/>
        </a:p>
      </dgm:t>
    </dgm:pt>
    <dgm:pt modelId="{3E8CA858-988D-499B-89CB-68406B53DD76}" type="pres">
      <dgm:prSet presAssocID="{0ED75FDE-4784-4B31-8454-FD1DD3CC3077}" presName="Name0" presStyleCnt="0">
        <dgm:presLayoutVars>
          <dgm:dir/>
          <dgm:animLvl val="lvl"/>
          <dgm:resizeHandles val="exact"/>
        </dgm:presLayoutVars>
      </dgm:prSet>
      <dgm:spPr/>
    </dgm:pt>
    <dgm:pt modelId="{A1271B3C-AD6C-44EE-98D6-39317F3DC893}" type="pres">
      <dgm:prSet presAssocID="{3207E294-EB0D-4376-A9E9-8B7AB458E59E}" presName="composite" presStyleCnt="0"/>
      <dgm:spPr/>
    </dgm:pt>
    <dgm:pt modelId="{1BA5A904-4974-444D-AA18-374948E50330}" type="pres">
      <dgm:prSet presAssocID="{3207E294-EB0D-4376-A9E9-8B7AB458E59E}" presName="parTx" presStyleLbl="alignNode1" presStyleIdx="0" presStyleCnt="3">
        <dgm:presLayoutVars>
          <dgm:chMax val="0"/>
          <dgm:chPref val="0"/>
          <dgm:bulletEnabled val="1"/>
        </dgm:presLayoutVars>
      </dgm:prSet>
      <dgm:spPr/>
    </dgm:pt>
    <dgm:pt modelId="{39A3D13B-B39B-4553-9E69-B00C4E2AABAA}" type="pres">
      <dgm:prSet presAssocID="{3207E294-EB0D-4376-A9E9-8B7AB458E59E}" presName="desTx" presStyleLbl="alignAccFollowNode1" presStyleIdx="0" presStyleCnt="3" custScaleY="100000">
        <dgm:presLayoutVars>
          <dgm:bulletEnabled val="1"/>
        </dgm:presLayoutVars>
      </dgm:prSet>
      <dgm:spPr/>
    </dgm:pt>
    <dgm:pt modelId="{4032D750-860E-487D-B8FA-9C9591B7F061}" type="pres">
      <dgm:prSet presAssocID="{F5BEA8AD-B5F9-4781-AC0E-BC8413DE8A51}" presName="space" presStyleCnt="0"/>
      <dgm:spPr/>
    </dgm:pt>
    <dgm:pt modelId="{D3B1FCF8-1FA1-4046-9D3E-F0FCB65FA5B2}" type="pres">
      <dgm:prSet presAssocID="{17808677-E1E8-4B98-AA2A-FDEE5BC02E8C}" presName="composite" presStyleCnt="0"/>
      <dgm:spPr/>
    </dgm:pt>
    <dgm:pt modelId="{BC5F218A-D692-44A9-9873-05713212AC57}" type="pres">
      <dgm:prSet presAssocID="{17808677-E1E8-4B98-AA2A-FDEE5BC02E8C}" presName="parTx" presStyleLbl="alignNode1" presStyleIdx="1" presStyleCnt="3">
        <dgm:presLayoutVars>
          <dgm:chMax val="0"/>
          <dgm:chPref val="0"/>
          <dgm:bulletEnabled val="1"/>
        </dgm:presLayoutVars>
      </dgm:prSet>
      <dgm:spPr/>
    </dgm:pt>
    <dgm:pt modelId="{C32E83CA-575D-48C0-AD27-6DB4DCDA4A21}" type="pres">
      <dgm:prSet presAssocID="{17808677-E1E8-4B98-AA2A-FDEE5BC02E8C}" presName="desTx" presStyleLbl="alignAccFollowNode1" presStyleIdx="1" presStyleCnt="3">
        <dgm:presLayoutVars>
          <dgm:bulletEnabled val="1"/>
        </dgm:presLayoutVars>
      </dgm:prSet>
      <dgm:spPr/>
    </dgm:pt>
    <dgm:pt modelId="{FA5569BE-6520-49B1-8F1A-B79D9F53EB40}" type="pres">
      <dgm:prSet presAssocID="{A94171E7-0853-4E04-83A8-B0C63AA23CBA}" presName="space" presStyleCnt="0"/>
      <dgm:spPr/>
    </dgm:pt>
    <dgm:pt modelId="{D8F6993F-12D4-4FDC-87F4-379D2B432BAA}" type="pres">
      <dgm:prSet presAssocID="{41EA3875-797E-4E61-976F-5FBF718FFE45}" presName="composite" presStyleCnt="0"/>
      <dgm:spPr/>
    </dgm:pt>
    <dgm:pt modelId="{7688DB00-3CCC-43B8-ADEF-6926307EF535}" type="pres">
      <dgm:prSet presAssocID="{41EA3875-797E-4E61-976F-5FBF718FFE45}" presName="parTx" presStyleLbl="alignNode1" presStyleIdx="2" presStyleCnt="3">
        <dgm:presLayoutVars>
          <dgm:chMax val="0"/>
          <dgm:chPref val="0"/>
          <dgm:bulletEnabled val="1"/>
        </dgm:presLayoutVars>
      </dgm:prSet>
      <dgm:spPr/>
    </dgm:pt>
    <dgm:pt modelId="{46283E79-9231-4FDD-B0E0-44DCE1A104AE}" type="pres">
      <dgm:prSet presAssocID="{41EA3875-797E-4E61-976F-5FBF718FFE45}" presName="desTx" presStyleLbl="alignAccFollowNode1" presStyleIdx="2" presStyleCnt="3">
        <dgm:presLayoutVars>
          <dgm:bulletEnabled val="1"/>
        </dgm:presLayoutVars>
      </dgm:prSet>
      <dgm:spPr/>
    </dgm:pt>
  </dgm:ptLst>
  <dgm:cxnLst>
    <dgm:cxn modelId="{6E8E9009-0398-471D-BDEE-B0FF0A26C157}" srcId="{41EA3875-797E-4E61-976F-5FBF718FFE45}" destId="{38321BE9-5FEE-49F6-8BF4-4ACAC9C7EE49}" srcOrd="0" destOrd="0" parTransId="{FE1C7943-D5A7-4ADB-A87C-B0CF8A9E34C5}" sibTransId="{EA2CBCE6-C9D1-422A-8129-89684A80E104}"/>
    <dgm:cxn modelId="{D0C32F18-BC22-4805-8918-F62D1AA89491}" type="presOf" srcId="{3207E294-EB0D-4376-A9E9-8B7AB458E59E}" destId="{1BA5A904-4974-444D-AA18-374948E50330}" srcOrd="0" destOrd="0" presId="urn:microsoft.com/office/officeart/2005/8/layout/hList1"/>
    <dgm:cxn modelId="{03FC4C23-D072-4C05-BDD0-1DABC4533CA6}" srcId="{3207E294-EB0D-4376-A9E9-8B7AB458E59E}" destId="{BA1B710E-2904-4AB5-B92B-26EC04B83B90}" srcOrd="0" destOrd="0" parTransId="{9A4C71AD-8D93-4833-9242-01CBBA5FAFE4}" sibTransId="{A9EA08DC-8549-4F1B-8E06-082B2CEA48DD}"/>
    <dgm:cxn modelId="{EB049627-47E7-47D9-B262-DC66D4E7825F}" type="presOf" srcId="{EF4B2E8E-A3C4-4A33-8D40-C6B34EBDE6A3}" destId="{C32E83CA-575D-48C0-AD27-6DB4DCDA4A21}" srcOrd="0" destOrd="0" presId="urn:microsoft.com/office/officeart/2005/8/layout/hList1"/>
    <dgm:cxn modelId="{EEB1DA39-DD3B-4D6E-925E-E87BE78ADE30}" srcId="{0ED75FDE-4784-4B31-8454-FD1DD3CC3077}" destId="{17808677-E1E8-4B98-AA2A-FDEE5BC02E8C}" srcOrd="1" destOrd="0" parTransId="{92CCE831-4549-4858-98E9-727B824D5C12}" sibTransId="{A94171E7-0853-4E04-83A8-B0C63AA23CBA}"/>
    <dgm:cxn modelId="{1035B95F-C72C-464D-B915-14C3EE4559A2}" srcId="{17808677-E1E8-4B98-AA2A-FDEE5BC02E8C}" destId="{3B761F0D-B4B1-40F7-8666-D820726F3F7B}" srcOrd="2" destOrd="0" parTransId="{DD4680EA-8F52-467F-B704-0E3B37B67651}" sibTransId="{D63567F7-9537-45E8-BF27-9C0C13A54AAC}"/>
    <dgm:cxn modelId="{DDFC9364-6DD8-4E18-BDE1-00D35FA5907C}" srcId="{17808677-E1E8-4B98-AA2A-FDEE5BC02E8C}" destId="{EF4B2E8E-A3C4-4A33-8D40-C6B34EBDE6A3}" srcOrd="0" destOrd="0" parTransId="{DE46615A-2F8B-4FC4-843C-1F51EEE53B3C}" sibTransId="{A86F5BCF-85C5-4BD1-BFDC-F4427D51B3F9}"/>
    <dgm:cxn modelId="{35C0D266-C873-4A64-80C7-C36A0217C945}" type="presOf" srcId="{17808677-E1E8-4B98-AA2A-FDEE5BC02E8C}" destId="{BC5F218A-D692-44A9-9873-05713212AC57}" srcOrd="0" destOrd="0" presId="urn:microsoft.com/office/officeart/2005/8/layout/hList1"/>
    <dgm:cxn modelId="{9DD8C047-A824-4FD1-9632-83FC430E8CFB}" type="presOf" srcId="{3B761F0D-B4B1-40F7-8666-D820726F3F7B}" destId="{C32E83CA-575D-48C0-AD27-6DB4DCDA4A21}" srcOrd="0" destOrd="2" presId="urn:microsoft.com/office/officeart/2005/8/layout/hList1"/>
    <dgm:cxn modelId="{FD3CC467-5852-457D-91EF-7927119C34EE}" srcId="{41EA3875-797E-4E61-976F-5FBF718FFE45}" destId="{D169A2B0-032B-4A78-B6E7-43A8685CB4D9}" srcOrd="1" destOrd="0" parTransId="{DB3958DB-5248-443F-BB4F-6DF4F70E617B}" sibTransId="{7F561F40-B35D-4012-9DC0-77FFC4BF16F3}"/>
    <dgm:cxn modelId="{60BE6069-EB98-4E20-BE30-4E72DFDC2F39}" type="presOf" srcId="{38321BE9-5FEE-49F6-8BF4-4ACAC9C7EE49}" destId="{46283E79-9231-4FDD-B0E0-44DCE1A104AE}" srcOrd="0" destOrd="0" presId="urn:microsoft.com/office/officeart/2005/8/layout/hList1"/>
    <dgm:cxn modelId="{F6E85176-C8E9-4BF0-AD74-BAA89CAE5680}" srcId="{3207E294-EB0D-4376-A9E9-8B7AB458E59E}" destId="{246B70EB-E0D1-44B1-8EC0-A61E42571CF0}" srcOrd="1" destOrd="0" parTransId="{29ABEF62-14BC-4C90-9AF4-17654E3F1119}" sibTransId="{A3F15E11-4E65-40DF-9B48-EA615952C3B6}"/>
    <dgm:cxn modelId="{6FC74D7D-CB7A-46D2-A674-3F3C745F7CF8}" type="presOf" srcId="{246B70EB-E0D1-44B1-8EC0-A61E42571CF0}" destId="{39A3D13B-B39B-4553-9E69-B00C4E2AABAA}" srcOrd="0" destOrd="1" presId="urn:microsoft.com/office/officeart/2005/8/layout/hList1"/>
    <dgm:cxn modelId="{D2146F93-B50E-472D-A111-F756C9F495BA}" srcId="{17808677-E1E8-4B98-AA2A-FDEE5BC02E8C}" destId="{B7E9C475-1244-448A-B182-CA68E81A5D68}" srcOrd="1" destOrd="0" parTransId="{B03A4CA0-B1BC-47FF-8B48-D85BA069BBF9}" sibTransId="{91FD56F3-22DA-4B13-BB28-8207B63D8938}"/>
    <dgm:cxn modelId="{A964BD99-7827-4AEA-B88C-821DA8E8C0DA}" srcId="{0ED75FDE-4784-4B31-8454-FD1DD3CC3077}" destId="{3207E294-EB0D-4376-A9E9-8B7AB458E59E}" srcOrd="0" destOrd="0" parTransId="{73E9F600-C9FC-4112-8714-28D48A03CBD9}" sibTransId="{F5BEA8AD-B5F9-4781-AC0E-BC8413DE8A51}"/>
    <dgm:cxn modelId="{204C09AB-BEAB-48B4-8960-985C99291499}" type="presOf" srcId="{BA1B710E-2904-4AB5-B92B-26EC04B83B90}" destId="{39A3D13B-B39B-4553-9E69-B00C4E2AABAA}" srcOrd="0" destOrd="0" presId="urn:microsoft.com/office/officeart/2005/8/layout/hList1"/>
    <dgm:cxn modelId="{1279F9B4-F361-420D-81B7-6333C0236049}" type="presOf" srcId="{41EA3875-797E-4E61-976F-5FBF718FFE45}" destId="{7688DB00-3CCC-43B8-ADEF-6926307EF535}" srcOrd="0" destOrd="0" presId="urn:microsoft.com/office/officeart/2005/8/layout/hList1"/>
    <dgm:cxn modelId="{2223E7B9-18B5-454F-BD81-42F3E8A27968}" srcId="{0ED75FDE-4784-4B31-8454-FD1DD3CC3077}" destId="{41EA3875-797E-4E61-976F-5FBF718FFE45}" srcOrd="2" destOrd="0" parTransId="{44F7BEB1-8B34-4B2E-AEDE-D3C66F550CA7}" sibTransId="{31B78598-1743-46E3-8D94-B400A939FA83}"/>
    <dgm:cxn modelId="{B9D9FBDC-64DF-4C52-B791-3866F37D26F7}" type="presOf" srcId="{0ED75FDE-4784-4B31-8454-FD1DD3CC3077}" destId="{3E8CA858-988D-499B-89CB-68406B53DD76}" srcOrd="0" destOrd="0" presId="urn:microsoft.com/office/officeart/2005/8/layout/hList1"/>
    <dgm:cxn modelId="{40F110E0-957C-4E2C-8DDE-D0460ABF0AA3}" type="presOf" srcId="{D169A2B0-032B-4A78-B6E7-43A8685CB4D9}" destId="{46283E79-9231-4FDD-B0E0-44DCE1A104AE}" srcOrd="0" destOrd="1" presId="urn:microsoft.com/office/officeart/2005/8/layout/hList1"/>
    <dgm:cxn modelId="{889E55E5-736C-439B-A9AF-25510CD5775F}" type="presOf" srcId="{B7E9C475-1244-448A-B182-CA68E81A5D68}" destId="{C32E83CA-575D-48C0-AD27-6DB4DCDA4A21}" srcOrd="0" destOrd="1" presId="urn:microsoft.com/office/officeart/2005/8/layout/hList1"/>
    <dgm:cxn modelId="{3D6C9C6E-DDB2-4E89-A0B4-039A48C82956}" type="presParOf" srcId="{3E8CA858-988D-499B-89CB-68406B53DD76}" destId="{A1271B3C-AD6C-44EE-98D6-39317F3DC893}" srcOrd="0" destOrd="0" presId="urn:microsoft.com/office/officeart/2005/8/layout/hList1"/>
    <dgm:cxn modelId="{72326D76-8C50-4793-A0BA-83D552AF5319}" type="presParOf" srcId="{A1271B3C-AD6C-44EE-98D6-39317F3DC893}" destId="{1BA5A904-4974-444D-AA18-374948E50330}" srcOrd="0" destOrd="0" presId="urn:microsoft.com/office/officeart/2005/8/layout/hList1"/>
    <dgm:cxn modelId="{6BB17CC9-362E-46B7-BE7A-5E251BFD1E3A}" type="presParOf" srcId="{A1271B3C-AD6C-44EE-98D6-39317F3DC893}" destId="{39A3D13B-B39B-4553-9E69-B00C4E2AABAA}" srcOrd="1" destOrd="0" presId="urn:microsoft.com/office/officeart/2005/8/layout/hList1"/>
    <dgm:cxn modelId="{D9C24B85-3EEE-46B7-94AD-4901A211E385}" type="presParOf" srcId="{3E8CA858-988D-499B-89CB-68406B53DD76}" destId="{4032D750-860E-487D-B8FA-9C9591B7F061}" srcOrd="1" destOrd="0" presId="urn:microsoft.com/office/officeart/2005/8/layout/hList1"/>
    <dgm:cxn modelId="{C35852BC-F01C-41BA-8488-DB3C1A4549AF}" type="presParOf" srcId="{3E8CA858-988D-499B-89CB-68406B53DD76}" destId="{D3B1FCF8-1FA1-4046-9D3E-F0FCB65FA5B2}" srcOrd="2" destOrd="0" presId="urn:microsoft.com/office/officeart/2005/8/layout/hList1"/>
    <dgm:cxn modelId="{6C8E40CF-9E5C-483F-AA24-4D2D3B5C73F5}" type="presParOf" srcId="{D3B1FCF8-1FA1-4046-9D3E-F0FCB65FA5B2}" destId="{BC5F218A-D692-44A9-9873-05713212AC57}" srcOrd="0" destOrd="0" presId="urn:microsoft.com/office/officeart/2005/8/layout/hList1"/>
    <dgm:cxn modelId="{EE04A0A5-11DE-4EBD-8B9A-00817FBBA091}" type="presParOf" srcId="{D3B1FCF8-1FA1-4046-9D3E-F0FCB65FA5B2}" destId="{C32E83CA-575D-48C0-AD27-6DB4DCDA4A21}" srcOrd="1" destOrd="0" presId="urn:microsoft.com/office/officeart/2005/8/layout/hList1"/>
    <dgm:cxn modelId="{50EAC6E2-DDB8-47F4-AFE4-A037F06A68B1}" type="presParOf" srcId="{3E8CA858-988D-499B-89CB-68406B53DD76}" destId="{FA5569BE-6520-49B1-8F1A-B79D9F53EB40}" srcOrd="3" destOrd="0" presId="urn:microsoft.com/office/officeart/2005/8/layout/hList1"/>
    <dgm:cxn modelId="{2E6DFADA-6CE4-43C3-AED0-4AA5F1B90DF8}" type="presParOf" srcId="{3E8CA858-988D-499B-89CB-68406B53DD76}" destId="{D8F6993F-12D4-4FDC-87F4-379D2B432BAA}" srcOrd="4" destOrd="0" presId="urn:microsoft.com/office/officeart/2005/8/layout/hList1"/>
    <dgm:cxn modelId="{C3862020-5212-4B1D-9FA6-ADFB0DA7A9CB}" type="presParOf" srcId="{D8F6993F-12D4-4FDC-87F4-379D2B432BAA}" destId="{7688DB00-3CCC-43B8-ADEF-6926307EF535}" srcOrd="0" destOrd="0" presId="urn:microsoft.com/office/officeart/2005/8/layout/hList1"/>
    <dgm:cxn modelId="{AEEA7B11-E861-4F8B-A9EA-776B31174584}" type="presParOf" srcId="{D8F6993F-12D4-4FDC-87F4-379D2B432BAA}" destId="{46283E79-9231-4FDD-B0E0-44DCE1A104A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6D2D9C-5271-4BC9-9FD2-05A3A249D74C}" type="doc">
      <dgm:prSet loTypeId="urn:microsoft.com/office/officeart/2005/8/layout/gear1" loCatId="cycle" qsTypeId="urn:microsoft.com/office/officeart/2005/8/quickstyle/3d1" qsCatId="3D" csTypeId="urn:microsoft.com/office/officeart/2005/8/colors/colorful5" csCatId="colorful" phldr="1"/>
      <dgm:spPr/>
      <dgm:t>
        <a:bodyPr/>
        <a:lstStyle/>
        <a:p>
          <a:endParaRPr lang="en-US"/>
        </a:p>
      </dgm:t>
    </dgm:pt>
    <dgm:pt modelId="{6C0E012E-D935-4D36-8C2B-4799370DA393}">
      <dgm:prSet phldrT="[Text]" custT="1"/>
      <dgm:spPr/>
      <dgm:t>
        <a:bodyPr/>
        <a:lstStyle/>
        <a:p>
          <a:r>
            <a:rPr lang="en-US" sz="2000" b="0">
              <a:solidFill>
                <a:schemeClr val="tx1"/>
              </a:solidFill>
              <a:latin typeface="Franklin Gothic Book"/>
            </a:rPr>
            <a:t>SDRR</a:t>
          </a:r>
        </a:p>
      </dgm:t>
    </dgm:pt>
    <dgm:pt modelId="{6B4FB0C9-841B-4262-85A1-B8378D784792}" type="parTrans" cxnId="{687EE54F-0025-4B44-806F-D952D747A066}">
      <dgm:prSet/>
      <dgm:spPr/>
      <dgm:t>
        <a:bodyPr/>
        <a:lstStyle/>
        <a:p>
          <a:endParaRPr lang="en-US"/>
        </a:p>
      </dgm:t>
    </dgm:pt>
    <dgm:pt modelId="{F8D4D114-2E96-42D4-A1BE-F04142E32CEA}" type="sibTrans" cxnId="{687EE54F-0025-4B44-806F-D952D747A066}">
      <dgm:prSet/>
      <dgm:spPr/>
      <dgm:t>
        <a:bodyPr/>
        <a:lstStyle/>
        <a:p>
          <a:endParaRPr lang="en-US"/>
        </a:p>
      </dgm:t>
    </dgm:pt>
    <dgm:pt modelId="{04F4AE96-586C-4FF1-9C36-5AFCFD942369}">
      <dgm:prSet phldrT="[Text]"/>
      <dgm:spPr>
        <a:solidFill>
          <a:srgbClr val="7CEB99"/>
        </a:solidFill>
      </dgm:spPr>
      <dgm:t>
        <a:bodyPr/>
        <a:lstStyle/>
        <a:p>
          <a:r>
            <a:rPr lang="en-US">
              <a:solidFill>
                <a:schemeClr val="tx1"/>
              </a:solidFill>
              <a:latin typeface="Franklin Gothic Book"/>
            </a:rPr>
            <a:t>Spreadsheets will be available in KDE applications login</a:t>
          </a:r>
        </a:p>
      </dgm:t>
    </dgm:pt>
    <dgm:pt modelId="{23157954-FBD2-43A1-9232-8A0938A8F3DD}" type="parTrans" cxnId="{7FDA50E9-7E45-4043-B82A-55AE374A1C2A}">
      <dgm:prSet/>
      <dgm:spPr/>
      <dgm:t>
        <a:bodyPr/>
        <a:lstStyle/>
        <a:p>
          <a:endParaRPr lang="en-US"/>
        </a:p>
      </dgm:t>
    </dgm:pt>
    <dgm:pt modelId="{5E9012A9-74AD-4620-9EE1-C55D447C3D75}" type="sibTrans" cxnId="{7FDA50E9-7E45-4043-B82A-55AE374A1C2A}">
      <dgm:prSet/>
      <dgm:spPr>
        <a:solidFill>
          <a:srgbClr val="7CEB99"/>
        </a:solidFill>
      </dgm:spPr>
      <dgm:t>
        <a:bodyPr/>
        <a:lstStyle/>
        <a:p>
          <a:endParaRPr lang="en-US"/>
        </a:p>
      </dgm:t>
    </dgm:pt>
    <dgm:pt modelId="{96F08418-87AA-4D1E-9687-0BF9D1D0A5FC}">
      <dgm:prSet phldrT="[Text]"/>
      <dgm:spPr>
        <a:solidFill>
          <a:srgbClr val="AAE571"/>
        </a:solidFill>
      </dgm:spPr>
      <dgm:t>
        <a:bodyPr/>
        <a:lstStyle/>
        <a:p>
          <a:r>
            <a:rPr lang="en-US" b="0" i="0">
              <a:solidFill>
                <a:schemeClr val="tx1"/>
              </a:solidFill>
              <a:latin typeface="+mn-lt"/>
            </a:rPr>
            <a:t>Technical Education Database System (</a:t>
          </a:r>
          <a:r>
            <a:rPr lang="en-US" b="0">
              <a:solidFill>
                <a:schemeClr val="tx1"/>
              </a:solidFill>
              <a:latin typeface="+mn-lt"/>
            </a:rPr>
            <a:t>TEDS)</a:t>
          </a:r>
        </a:p>
      </dgm:t>
    </dgm:pt>
    <dgm:pt modelId="{1F1CDA61-1DF8-4522-A3EC-4043F5B6CBBC}" type="parTrans" cxnId="{E400C4A3-A2A5-48A0-82BF-A59AE9E6CB30}">
      <dgm:prSet/>
      <dgm:spPr/>
      <dgm:t>
        <a:bodyPr/>
        <a:lstStyle/>
        <a:p>
          <a:endParaRPr lang="en-US"/>
        </a:p>
      </dgm:t>
    </dgm:pt>
    <dgm:pt modelId="{0AC5688B-B8CD-4B43-ADDB-7520F3BBDAE2}" type="sibTrans" cxnId="{E400C4A3-A2A5-48A0-82BF-A59AE9E6CB30}">
      <dgm:prSet/>
      <dgm:spPr>
        <a:solidFill>
          <a:srgbClr val="AAE571"/>
        </a:solidFill>
      </dgm:spPr>
      <dgm:t>
        <a:bodyPr/>
        <a:lstStyle/>
        <a:p>
          <a:endParaRPr lang="en-US"/>
        </a:p>
      </dgm:t>
    </dgm:pt>
    <dgm:pt modelId="{861AEAF7-1527-4E17-839E-085FC34B6AA7}" type="pres">
      <dgm:prSet presAssocID="{F16D2D9C-5271-4BC9-9FD2-05A3A249D74C}" presName="composite" presStyleCnt="0">
        <dgm:presLayoutVars>
          <dgm:chMax val="3"/>
          <dgm:animLvl val="lvl"/>
          <dgm:resizeHandles val="exact"/>
        </dgm:presLayoutVars>
      </dgm:prSet>
      <dgm:spPr/>
    </dgm:pt>
    <dgm:pt modelId="{6947A9E4-8D57-4EDE-A1D3-75F8C5569547}" type="pres">
      <dgm:prSet presAssocID="{6C0E012E-D935-4D36-8C2B-4799370DA393}" presName="gear1" presStyleLbl="node1" presStyleIdx="0" presStyleCnt="3" custScaleX="97889" custScaleY="100796" custLinFactNeighborX="3780" custLinFactNeighborY="-13259">
        <dgm:presLayoutVars>
          <dgm:chMax val="1"/>
          <dgm:bulletEnabled val="1"/>
        </dgm:presLayoutVars>
      </dgm:prSet>
      <dgm:spPr/>
    </dgm:pt>
    <dgm:pt modelId="{63B0098B-2648-42B2-86ED-28954C24317C}" type="pres">
      <dgm:prSet presAssocID="{6C0E012E-D935-4D36-8C2B-4799370DA393}" presName="gear1srcNode" presStyleLbl="node1" presStyleIdx="0" presStyleCnt="3"/>
      <dgm:spPr/>
    </dgm:pt>
    <dgm:pt modelId="{0B1EF793-C644-4953-B592-E14EC1A607A4}" type="pres">
      <dgm:prSet presAssocID="{6C0E012E-D935-4D36-8C2B-4799370DA393}" presName="gear1dstNode" presStyleLbl="node1" presStyleIdx="0" presStyleCnt="3"/>
      <dgm:spPr/>
    </dgm:pt>
    <dgm:pt modelId="{932227D5-C161-405B-BB74-DFE310DAA53D}" type="pres">
      <dgm:prSet presAssocID="{04F4AE96-586C-4FF1-9C36-5AFCFD942369}" presName="gear2" presStyleLbl="node1" presStyleIdx="1" presStyleCnt="3" custScaleX="126786" custScaleY="113842" custLinFactNeighborX="34209" custLinFactNeighborY="-63378">
        <dgm:presLayoutVars>
          <dgm:chMax val="1"/>
          <dgm:bulletEnabled val="1"/>
        </dgm:presLayoutVars>
      </dgm:prSet>
      <dgm:spPr/>
    </dgm:pt>
    <dgm:pt modelId="{FDE3B47F-F0F0-4E65-89DB-3083939982E2}" type="pres">
      <dgm:prSet presAssocID="{04F4AE96-586C-4FF1-9C36-5AFCFD942369}" presName="gear2srcNode" presStyleLbl="node1" presStyleIdx="1" presStyleCnt="3"/>
      <dgm:spPr/>
    </dgm:pt>
    <dgm:pt modelId="{A9FC3B34-C7A5-466E-BE72-CD293D68A6B6}" type="pres">
      <dgm:prSet presAssocID="{04F4AE96-586C-4FF1-9C36-5AFCFD942369}" presName="gear2dstNode" presStyleLbl="node1" presStyleIdx="1" presStyleCnt="3"/>
      <dgm:spPr/>
    </dgm:pt>
    <dgm:pt modelId="{052F7D21-3C18-4A66-89D7-8C2FB40B70EB}" type="pres">
      <dgm:prSet presAssocID="{96F08418-87AA-4D1E-9687-0BF9D1D0A5FC}" presName="gear3" presStyleLbl="node1" presStyleIdx="2" presStyleCnt="3" custScaleX="118266" custScaleY="114770" custLinFactNeighborX="-63276" custLinFactNeighborY="80892"/>
      <dgm:spPr/>
    </dgm:pt>
    <dgm:pt modelId="{94FB9F00-6E3C-4BF1-8BB5-A7FE6A0604E1}" type="pres">
      <dgm:prSet presAssocID="{96F08418-87AA-4D1E-9687-0BF9D1D0A5FC}" presName="gear3tx" presStyleLbl="node1" presStyleIdx="2" presStyleCnt="3">
        <dgm:presLayoutVars>
          <dgm:chMax val="1"/>
          <dgm:bulletEnabled val="1"/>
        </dgm:presLayoutVars>
      </dgm:prSet>
      <dgm:spPr/>
    </dgm:pt>
    <dgm:pt modelId="{E4F1B132-B89E-43D5-9D35-F7B4C4D0D4F3}" type="pres">
      <dgm:prSet presAssocID="{96F08418-87AA-4D1E-9687-0BF9D1D0A5FC}" presName="gear3srcNode" presStyleLbl="node1" presStyleIdx="2" presStyleCnt="3"/>
      <dgm:spPr/>
    </dgm:pt>
    <dgm:pt modelId="{1424D770-68E8-4C6E-B560-F7EC0B86D321}" type="pres">
      <dgm:prSet presAssocID="{96F08418-87AA-4D1E-9687-0BF9D1D0A5FC}" presName="gear3dstNode" presStyleLbl="node1" presStyleIdx="2" presStyleCnt="3"/>
      <dgm:spPr/>
    </dgm:pt>
    <dgm:pt modelId="{8E2239EC-68F3-4E6E-B4B2-B7379E8B8433}" type="pres">
      <dgm:prSet presAssocID="{F8D4D114-2E96-42D4-A1BE-F04142E32CEA}" presName="connector1" presStyleLbl="sibTrans2D1" presStyleIdx="0" presStyleCnt="3" custLinFactNeighborX="5415" custLinFactNeighborY="-10338"/>
      <dgm:spPr/>
    </dgm:pt>
    <dgm:pt modelId="{44F4C1D3-33E0-45D4-B0B3-E689EABAAB0D}" type="pres">
      <dgm:prSet presAssocID="{5E9012A9-74AD-4620-9EE1-C55D447C3D75}" presName="connector2" presStyleLbl="sibTrans2D1" presStyleIdx="1" presStyleCnt="3" custAng="424558" custLinFactNeighborX="20823" custLinFactNeighborY="-47403"/>
      <dgm:spPr/>
    </dgm:pt>
    <dgm:pt modelId="{F297AF5E-C6A5-486E-8138-084843315DB4}" type="pres">
      <dgm:prSet presAssocID="{0AC5688B-B8CD-4B43-ADDB-7520F3BBDAE2}" presName="connector3" presStyleLbl="sibTrans2D1" presStyleIdx="2" presStyleCnt="3" custLinFactNeighborX="-60652" custLinFactNeighborY="71882"/>
      <dgm:spPr/>
    </dgm:pt>
  </dgm:ptLst>
  <dgm:cxnLst>
    <dgm:cxn modelId="{AD7FEE11-D8E6-4406-A77F-4B94DE44912D}" type="presOf" srcId="{96F08418-87AA-4D1E-9687-0BF9D1D0A5FC}" destId="{1424D770-68E8-4C6E-B560-F7EC0B86D321}" srcOrd="3" destOrd="0" presId="urn:microsoft.com/office/officeart/2005/8/layout/gear1"/>
    <dgm:cxn modelId="{3A941812-A367-4271-9570-0B785B73C071}" type="presOf" srcId="{0AC5688B-B8CD-4B43-ADDB-7520F3BBDAE2}" destId="{F297AF5E-C6A5-486E-8138-084843315DB4}" srcOrd="0" destOrd="0" presId="urn:microsoft.com/office/officeart/2005/8/layout/gear1"/>
    <dgm:cxn modelId="{9EE5E412-734F-475B-B86D-7CA36527E9B2}" type="presOf" srcId="{04F4AE96-586C-4FF1-9C36-5AFCFD942369}" destId="{FDE3B47F-F0F0-4E65-89DB-3083939982E2}" srcOrd="1" destOrd="0" presId="urn:microsoft.com/office/officeart/2005/8/layout/gear1"/>
    <dgm:cxn modelId="{0F138824-2E10-48F0-8773-57DB6BF5F045}" type="presOf" srcId="{F16D2D9C-5271-4BC9-9FD2-05A3A249D74C}" destId="{861AEAF7-1527-4E17-839E-085FC34B6AA7}" srcOrd="0" destOrd="0" presId="urn:microsoft.com/office/officeart/2005/8/layout/gear1"/>
    <dgm:cxn modelId="{F5F1FF36-0C8A-4011-9519-7BCB421B34CF}" type="presOf" srcId="{04F4AE96-586C-4FF1-9C36-5AFCFD942369}" destId="{A9FC3B34-C7A5-466E-BE72-CD293D68A6B6}" srcOrd="2" destOrd="0" presId="urn:microsoft.com/office/officeart/2005/8/layout/gear1"/>
    <dgm:cxn modelId="{00A8023E-AC2B-4078-AB48-1255D460CF7C}" type="presOf" srcId="{96F08418-87AA-4D1E-9687-0BF9D1D0A5FC}" destId="{E4F1B132-B89E-43D5-9D35-F7B4C4D0D4F3}" srcOrd="2" destOrd="0" presId="urn:microsoft.com/office/officeart/2005/8/layout/gear1"/>
    <dgm:cxn modelId="{31311543-BA04-407F-ADFD-2E4121A77232}" type="presOf" srcId="{F8D4D114-2E96-42D4-A1BE-F04142E32CEA}" destId="{8E2239EC-68F3-4E6E-B4B2-B7379E8B8433}" srcOrd="0" destOrd="0" presId="urn:microsoft.com/office/officeart/2005/8/layout/gear1"/>
    <dgm:cxn modelId="{24AE2264-5E28-48AD-99BA-7FAD7E2E13C6}" type="presOf" srcId="{96F08418-87AA-4D1E-9687-0BF9D1D0A5FC}" destId="{94FB9F00-6E3C-4BF1-8BB5-A7FE6A0604E1}" srcOrd="1" destOrd="0" presId="urn:microsoft.com/office/officeart/2005/8/layout/gear1"/>
    <dgm:cxn modelId="{687EE54F-0025-4B44-806F-D952D747A066}" srcId="{F16D2D9C-5271-4BC9-9FD2-05A3A249D74C}" destId="{6C0E012E-D935-4D36-8C2B-4799370DA393}" srcOrd="0" destOrd="0" parTransId="{6B4FB0C9-841B-4262-85A1-B8378D784792}" sibTransId="{F8D4D114-2E96-42D4-A1BE-F04142E32CEA}"/>
    <dgm:cxn modelId="{3113BB7B-6EBD-467C-84AF-549794069373}" type="presOf" srcId="{6C0E012E-D935-4D36-8C2B-4799370DA393}" destId="{6947A9E4-8D57-4EDE-A1D3-75F8C5569547}" srcOrd="0" destOrd="0" presId="urn:microsoft.com/office/officeart/2005/8/layout/gear1"/>
    <dgm:cxn modelId="{E400C4A3-A2A5-48A0-82BF-A59AE9E6CB30}" srcId="{F16D2D9C-5271-4BC9-9FD2-05A3A249D74C}" destId="{96F08418-87AA-4D1E-9687-0BF9D1D0A5FC}" srcOrd="2" destOrd="0" parTransId="{1F1CDA61-1DF8-4522-A3EC-4043F5B6CBBC}" sibTransId="{0AC5688B-B8CD-4B43-ADDB-7520F3BBDAE2}"/>
    <dgm:cxn modelId="{F1D3E8B6-28BA-4A8B-B7CB-02F706B450F7}" type="presOf" srcId="{96F08418-87AA-4D1E-9687-0BF9D1D0A5FC}" destId="{052F7D21-3C18-4A66-89D7-8C2FB40B70EB}" srcOrd="0" destOrd="0" presId="urn:microsoft.com/office/officeart/2005/8/layout/gear1"/>
    <dgm:cxn modelId="{90C647BE-5196-4C55-BF15-F7B7CB461C5E}" type="presOf" srcId="{6C0E012E-D935-4D36-8C2B-4799370DA393}" destId="{63B0098B-2648-42B2-86ED-28954C24317C}" srcOrd="1" destOrd="0" presId="urn:microsoft.com/office/officeart/2005/8/layout/gear1"/>
    <dgm:cxn modelId="{A716CDD9-7303-4088-B685-A25590CF43E9}" type="presOf" srcId="{5E9012A9-74AD-4620-9EE1-C55D447C3D75}" destId="{44F4C1D3-33E0-45D4-B0B3-E689EABAAB0D}" srcOrd="0" destOrd="0" presId="urn:microsoft.com/office/officeart/2005/8/layout/gear1"/>
    <dgm:cxn modelId="{7FDA50E9-7E45-4043-B82A-55AE374A1C2A}" srcId="{F16D2D9C-5271-4BC9-9FD2-05A3A249D74C}" destId="{04F4AE96-586C-4FF1-9C36-5AFCFD942369}" srcOrd="1" destOrd="0" parTransId="{23157954-FBD2-43A1-9232-8A0938A8F3DD}" sibTransId="{5E9012A9-74AD-4620-9EE1-C55D447C3D75}"/>
    <dgm:cxn modelId="{E62488F0-BB11-4F0A-A7DF-AABF168678ED}" type="presOf" srcId="{04F4AE96-586C-4FF1-9C36-5AFCFD942369}" destId="{932227D5-C161-405B-BB74-DFE310DAA53D}" srcOrd="0" destOrd="0" presId="urn:microsoft.com/office/officeart/2005/8/layout/gear1"/>
    <dgm:cxn modelId="{0FF746FA-07BD-4606-839C-E7E02CC844E6}" type="presOf" srcId="{6C0E012E-D935-4D36-8C2B-4799370DA393}" destId="{0B1EF793-C644-4953-B592-E14EC1A607A4}" srcOrd="2" destOrd="0" presId="urn:microsoft.com/office/officeart/2005/8/layout/gear1"/>
    <dgm:cxn modelId="{1088417B-C45C-493D-AE67-1889C0DA8E74}" type="presParOf" srcId="{861AEAF7-1527-4E17-839E-085FC34B6AA7}" destId="{6947A9E4-8D57-4EDE-A1D3-75F8C5569547}" srcOrd="0" destOrd="0" presId="urn:microsoft.com/office/officeart/2005/8/layout/gear1"/>
    <dgm:cxn modelId="{B4193027-99B8-477B-8E73-6A76DE1CBD31}" type="presParOf" srcId="{861AEAF7-1527-4E17-839E-085FC34B6AA7}" destId="{63B0098B-2648-42B2-86ED-28954C24317C}" srcOrd="1" destOrd="0" presId="urn:microsoft.com/office/officeart/2005/8/layout/gear1"/>
    <dgm:cxn modelId="{EE4531B9-CF11-4D23-B631-55C178BD6646}" type="presParOf" srcId="{861AEAF7-1527-4E17-839E-085FC34B6AA7}" destId="{0B1EF793-C644-4953-B592-E14EC1A607A4}" srcOrd="2" destOrd="0" presId="urn:microsoft.com/office/officeart/2005/8/layout/gear1"/>
    <dgm:cxn modelId="{7D782AAC-96A4-47B0-B7D2-0D964E3D5BDA}" type="presParOf" srcId="{861AEAF7-1527-4E17-839E-085FC34B6AA7}" destId="{932227D5-C161-405B-BB74-DFE310DAA53D}" srcOrd="3" destOrd="0" presId="urn:microsoft.com/office/officeart/2005/8/layout/gear1"/>
    <dgm:cxn modelId="{EC67AA75-0F41-4D95-80A6-A236B9FD8EF5}" type="presParOf" srcId="{861AEAF7-1527-4E17-839E-085FC34B6AA7}" destId="{FDE3B47F-F0F0-4E65-89DB-3083939982E2}" srcOrd="4" destOrd="0" presId="urn:microsoft.com/office/officeart/2005/8/layout/gear1"/>
    <dgm:cxn modelId="{288228E6-B652-461A-832C-32F4E27F11F3}" type="presParOf" srcId="{861AEAF7-1527-4E17-839E-085FC34B6AA7}" destId="{A9FC3B34-C7A5-466E-BE72-CD293D68A6B6}" srcOrd="5" destOrd="0" presId="urn:microsoft.com/office/officeart/2005/8/layout/gear1"/>
    <dgm:cxn modelId="{64A417A2-2C8A-452C-8CF6-BBC11441FA69}" type="presParOf" srcId="{861AEAF7-1527-4E17-839E-085FC34B6AA7}" destId="{052F7D21-3C18-4A66-89D7-8C2FB40B70EB}" srcOrd="6" destOrd="0" presId="urn:microsoft.com/office/officeart/2005/8/layout/gear1"/>
    <dgm:cxn modelId="{BD0EA518-8D62-4221-83BB-0D4D9B933553}" type="presParOf" srcId="{861AEAF7-1527-4E17-839E-085FC34B6AA7}" destId="{94FB9F00-6E3C-4BF1-8BB5-A7FE6A0604E1}" srcOrd="7" destOrd="0" presId="urn:microsoft.com/office/officeart/2005/8/layout/gear1"/>
    <dgm:cxn modelId="{608A3C3A-9975-46E8-B1C9-7C601809BDA3}" type="presParOf" srcId="{861AEAF7-1527-4E17-839E-085FC34B6AA7}" destId="{E4F1B132-B89E-43D5-9D35-F7B4C4D0D4F3}" srcOrd="8" destOrd="0" presId="urn:microsoft.com/office/officeart/2005/8/layout/gear1"/>
    <dgm:cxn modelId="{CEBAD0D3-F1B7-4AE3-B0CD-4A92DDC39AA2}" type="presParOf" srcId="{861AEAF7-1527-4E17-839E-085FC34B6AA7}" destId="{1424D770-68E8-4C6E-B560-F7EC0B86D321}" srcOrd="9" destOrd="0" presId="urn:microsoft.com/office/officeart/2005/8/layout/gear1"/>
    <dgm:cxn modelId="{842A28F5-379B-4163-A3DC-E5CEC7D0DC5A}" type="presParOf" srcId="{861AEAF7-1527-4E17-839E-085FC34B6AA7}" destId="{8E2239EC-68F3-4E6E-B4B2-B7379E8B8433}" srcOrd="10" destOrd="0" presId="urn:microsoft.com/office/officeart/2005/8/layout/gear1"/>
    <dgm:cxn modelId="{CF3DAE37-5FD2-499F-9EEF-7CFE67405645}" type="presParOf" srcId="{861AEAF7-1527-4E17-839E-085FC34B6AA7}" destId="{44F4C1D3-33E0-45D4-B0B3-E689EABAAB0D}" srcOrd="11" destOrd="0" presId="urn:microsoft.com/office/officeart/2005/8/layout/gear1"/>
    <dgm:cxn modelId="{4CF7356E-8F53-455C-A678-FEA7B4C62C39}" type="presParOf" srcId="{861AEAF7-1527-4E17-839E-085FC34B6AA7}" destId="{F297AF5E-C6A5-486E-8138-084843315DB4}"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5A904-4974-444D-AA18-374948E50330}">
      <dsp:nvSpPr>
        <dsp:cNvPr id="0" name=""/>
        <dsp:cNvSpPr/>
      </dsp:nvSpPr>
      <dsp:spPr>
        <a:xfrm>
          <a:off x="3374" y="27836"/>
          <a:ext cx="3290310" cy="7849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Getting the Rosters Right</a:t>
          </a:r>
        </a:p>
      </dsp:txBody>
      <dsp:txXfrm>
        <a:off x="3374" y="27836"/>
        <a:ext cx="3290310" cy="784973"/>
      </dsp:txXfrm>
    </dsp:sp>
    <dsp:sp modelId="{39A3D13B-B39B-4553-9E69-B00C4E2AABAA}">
      <dsp:nvSpPr>
        <dsp:cNvPr id="0" name=""/>
        <dsp:cNvSpPr/>
      </dsp:nvSpPr>
      <dsp:spPr>
        <a:xfrm>
          <a:off x="3374" y="812809"/>
          <a:ext cx="3290310" cy="37249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endParaRPr lang="en-US" sz="2300" kern="1200">
            <a:latin typeface="Franklin Gothic Book"/>
          </a:endParaRPr>
        </a:p>
        <a:p>
          <a:pPr marL="228600" lvl="1" indent="-228600" algn="l" defTabSz="1022350">
            <a:lnSpc>
              <a:spcPct val="90000"/>
            </a:lnSpc>
            <a:spcBef>
              <a:spcPct val="0"/>
            </a:spcBef>
            <a:spcAft>
              <a:spcPct val="15000"/>
            </a:spcAft>
            <a:buChar char="•"/>
          </a:pPr>
          <a:r>
            <a:rPr lang="en-US" sz="2300" kern="1200">
              <a:latin typeface="Franklin Gothic Book"/>
            </a:rPr>
            <a:t>Cohort (Feb.-July)</a:t>
          </a:r>
        </a:p>
      </dsp:txBody>
      <dsp:txXfrm>
        <a:off x="3374" y="812809"/>
        <a:ext cx="3290310" cy="3724965"/>
      </dsp:txXfrm>
    </dsp:sp>
    <dsp:sp modelId="{BC5F218A-D692-44A9-9873-05713212AC57}">
      <dsp:nvSpPr>
        <dsp:cNvPr id="0" name=""/>
        <dsp:cNvSpPr/>
      </dsp:nvSpPr>
      <dsp:spPr>
        <a:xfrm>
          <a:off x="3754328" y="27836"/>
          <a:ext cx="3290310" cy="7849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Data Review and Cleanup</a:t>
          </a:r>
        </a:p>
      </dsp:txBody>
      <dsp:txXfrm>
        <a:off x="3754328" y="27836"/>
        <a:ext cx="3290310" cy="784973"/>
      </dsp:txXfrm>
    </dsp:sp>
    <dsp:sp modelId="{C32E83CA-575D-48C0-AD27-6DB4DCDA4A21}">
      <dsp:nvSpPr>
        <dsp:cNvPr id="0" name=""/>
        <dsp:cNvSpPr/>
      </dsp:nvSpPr>
      <dsp:spPr>
        <a:xfrm>
          <a:off x="3754328" y="812809"/>
          <a:ext cx="3290310" cy="37249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latin typeface="Franklin Gothic Book"/>
            </a:rPr>
            <a:t>Make changes to individual student level data in Infinite Campus (IC) and SDRR</a:t>
          </a:r>
        </a:p>
        <a:p>
          <a:pPr marL="228600" lvl="1" indent="-228600" algn="l" defTabSz="1022350">
            <a:lnSpc>
              <a:spcPct val="90000"/>
            </a:lnSpc>
            <a:spcBef>
              <a:spcPct val="0"/>
            </a:spcBef>
            <a:spcAft>
              <a:spcPct val="15000"/>
            </a:spcAft>
            <a:buChar char="•"/>
          </a:pPr>
          <a:r>
            <a:rPr lang="en-US" sz="2300" b="0" kern="1200">
              <a:latin typeface="Franklin Gothic Book"/>
            </a:rPr>
            <a:t>Request </a:t>
          </a:r>
          <a:r>
            <a:rPr lang="en-US" sz="2300" b="0" kern="1200">
              <a:solidFill>
                <a:schemeClr val="tx1"/>
              </a:solidFill>
              <a:latin typeface="Franklin Gothic Book"/>
            </a:rPr>
            <a:t>nonparticipations</a:t>
          </a:r>
          <a:r>
            <a:rPr lang="en-US" sz="2300" b="0" kern="1200">
              <a:latin typeface="Franklin Gothic Book"/>
            </a:rPr>
            <a:t> if needed</a:t>
          </a:r>
        </a:p>
        <a:p>
          <a:pPr marL="228600" lvl="1" indent="-228600" algn="l" defTabSz="1022350">
            <a:lnSpc>
              <a:spcPct val="90000"/>
            </a:lnSpc>
            <a:spcBef>
              <a:spcPct val="0"/>
            </a:spcBef>
            <a:spcAft>
              <a:spcPct val="15000"/>
            </a:spcAft>
            <a:buChar char="•"/>
          </a:pPr>
          <a:r>
            <a:rPr lang="en-US" sz="2300" kern="1200">
              <a:latin typeface="Franklin Gothic Book"/>
            </a:rPr>
            <a:t>Request accountability changes</a:t>
          </a:r>
        </a:p>
      </dsp:txBody>
      <dsp:txXfrm>
        <a:off x="3754328" y="812809"/>
        <a:ext cx="3290310" cy="3724965"/>
      </dsp:txXfrm>
    </dsp:sp>
    <dsp:sp modelId="{7688DB00-3CCC-43B8-ADEF-6926307EF535}">
      <dsp:nvSpPr>
        <dsp:cNvPr id="0" name=""/>
        <dsp:cNvSpPr/>
      </dsp:nvSpPr>
      <dsp:spPr>
        <a:xfrm>
          <a:off x="7505282" y="27836"/>
          <a:ext cx="3290310" cy="78497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a:latin typeface="Franklin Gothic Book"/>
            </a:rPr>
            <a:t>Accurate Reporting</a:t>
          </a:r>
        </a:p>
      </dsp:txBody>
      <dsp:txXfrm>
        <a:off x="7505282" y="27836"/>
        <a:ext cx="3290310" cy="784973"/>
      </dsp:txXfrm>
    </dsp:sp>
    <dsp:sp modelId="{46283E79-9231-4FDD-B0E0-44DCE1A104AE}">
      <dsp:nvSpPr>
        <dsp:cNvPr id="0" name=""/>
        <dsp:cNvSpPr/>
      </dsp:nvSpPr>
      <dsp:spPr>
        <a:xfrm>
          <a:off x="7505282" y="812809"/>
          <a:ext cx="3290310" cy="37249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latin typeface="Franklin Gothic Book"/>
            </a:rPr>
            <a:t>Public</a:t>
          </a:r>
          <a:r>
            <a:rPr lang="en-US" sz="2300" kern="1200" baseline="0">
              <a:latin typeface="Franklin Gothic Book"/>
            </a:rPr>
            <a:t> Release</a:t>
          </a:r>
          <a:endParaRPr lang="en-US" sz="2300" kern="1200">
            <a:latin typeface="Franklin Gothic Book"/>
          </a:endParaRPr>
        </a:p>
        <a:p>
          <a:pPr marL="228600" lvl="1" indent="-228600" algn="l" defTabSz="1022350" rtl="0">
            <a:lnSpc>
              <a:spcPct val="90000"/>
            </a:lnSpc>
            <a:spcBef>
              <a:spcPct val="0"/>
            </a:spcBef>
            <a:spcAft>
              <a:spcPct val="15000"/>
            </a:spcAft>
            <a:buChar char="•"/>
          </a:pPr>
          <a:r>
            <a:rPr lang="en-US" sz="2300" kern="1200">
              <a:latin typeface="Franklin Gothic Book"/>
            </a:rPr>
            <a:t>Ten-Day Regulatory Data Review follows Public Release</a:t>
          </a:r>
        </a:p>
      </dsp:txBody>
      <dsp:txXfrm>
        <a:off x="7505282" y="812809"/>
        <a:ext cx="3290310" cy="37249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7A9E4-8D57-4EDE-A1D3-75F8C5569547}">
      <dsp:nvSpPr>
        <dsp:cNvPr id="0" name=""/>
        <dsp:cNvSpPr/>
      </dsp:nvSpPr>
      <dsp:spPr>
        <a:xfrm>
          <a:off x="3843564" y="2295573"/>
          <a:ext cx="3156735" cy="3250481"/>
        </a:xfrm>
        <a:prstGeom prst="gear9">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kern="1200">
              <a:solidFill>
                <a:schemeClr val="tx1"/>
              </a:solidFill>
              <a:latin typeface="Franklin Gothic Book"/>
            </a:rPr>
            <a:t>SDRR</a:t>
          </a:r>
        </a:p>
      </dsp:txBody>
      <dsp:txXfrm>
        <a:off x="4478208" y="3050754"/>
        <a:ext cx="1887447" cy="1682862"/>
      </dsp:txXfrm>
    </dsp:sp>
    <dsp:sp modelId="{932227D5-C161-405B-BB74-DFE310DAA53D}">
      <dsp:nvSpPr>
        <dsp:cNvPr id="0" name=""/>
        <dsp:cNvSpPr/>
      </dsp:nvSpPr>
      <dsp:spPr>
        <a:xfrm>
          <a:off x="2299575" y="325022"/>
          <a:ext cx="2973534" cy="2669956"/>
        </a:xfrm>
        <a:prstGeom prst="gear6">
          <a:avLst/>
        </a:prstGeom>
        <a:solidFill>
          <a:srgbClr val="7CEB9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latin typeface="Franklin Gothic Book"/>
            </a:rPr>
            <a:t>Spreadsheets will be available in KDE applications login</a:t>
          </a:r>
        </a:p>
      </dsp:txBody>
      <dsp:txXfrm>
        <a:off x="3015873" y="1001254"/>
        <a:ext cx="1540938" cy="1317492"/>
      </dsp:txXfrm>
    </dsp:sp>
    <dsp:sp modelId="{052F7D21-3C18-4A66-89D7-8C2FB40B70EB}">
      <dsp:nvSpPr>
        <dsp:cNvPr id="0" name=""/>
        <dsp:cNvSpPr/>
      </dsp:nvSpPr>
      <dsp:spPr>
        <a:xfrm rot="20700000">
          <a:off x="1119590" y="2477337"/>
          <a:ext cx="2747077" cy="2607932"/>
        </a:xfrm>
        <a:prstGeom prst="gear6">
          <a:avLst/>
        </a:prstGeom>
        <a:solidFill>
          <a:srgbClr val="AAE57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0" i="0" kern="1200">
              <a:solidFill>
                <a:schemeClr val="tx1"/>
              </a:solidFill>
              <a:latin typeface="+mn-lt"/>
            </a:rPr>
            <a:t>Technical Education Database System (</a:t>
          </a:r>
          <a:r>
            <a:rPr lang="en-US" sz="1700" b="0" kern="1200">
              <a:solidFill>
                <a:schemeClr val="tx1"/>
              </a:solidFill>
              <a:latin typeface="+mn-lt"/>
            </a:rPr>
            <a:t>TEDS)</a:t>
          </a:r>
        </a:p>
      </dsp:txBody>
      <dsp:txXfrm rot="-20700000">
        <a:off x="1730358" y="3041080"/>
        <a:ext cx="1525542" cy="1480446"/>
      </dsp:txXfrm>
    </dsp:sp>
    <dsp:sp modelId="{8E2239EC-68F3-4E6E-B4B2-B7379E8B8433}">
      <dsp:nvSpPr>
        <dsp:cNvPr id="0" name=""/>
        <dsp:cNvSpPr/>
      </dsp:nvSpPr>
      <dsp:spPr>
        <a:xfrm>
          <a:off x="3681918" y="1811908"/>
          <a:ext cx="4127758" cy="4127758"/>
        </a:xfrm>
        <a:prstGeom prst="circularArrow">
          <a:avLst>
            <a:gd name="adj1" fmla="val 4687"/>
            <a:gd name="adj2" fmla="val 299029"/>
            <a:gd name="adj3" fmla="val 2545511"/>
            <a:gd name="adj4" fmla="val 15799450"/>
            <a:gd name="adj5" fmla="val 5469"/>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4F4C1D3-33E0-45D4-B0B3-E689EABAAB0D}">
      <dsp:nvSpPr>
        <dsp:cNvPr id="0" name=""/>
        <dsp:cNvSpPr/>
      </dsp:nvSpPr>
      <dsp:spPr>
        <a:xfrm rot="424558">
          <a:off x="2020520" y="26013"/>
          <a:ext cx="2999074" cy="2999074"/>
        </a:xfrm>
        <a:prstGeom prst="leftCircularArrow">
          <a:avLst>
            <a:gd name="adj1" fmla="val 6452"/>
            <a:gd name="adj2" fmla="val 429999"/>
            <a:gd name="adj3" fmla="val 10489124"/>
            <a:gd name="adj4" fmla="val 14837806"/>
            <a:gd name="adj5" fmla="val 7527"/>
          </a:avLst>
        </a:prstGeom>
        <a:solidFill>
          <a:srgbClr val="7CEB99"/>
        </a:soli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297AF5E-C6A5-486E-8138-084843315DB4}">
      <dsp:nvSpPr>
        <dsp:cNvPr id="0" name=""/>
        <dsp:cNvSpPr/>
      </dsp:nvSpPr>
      <dsp:spPr>
        <a:xfrm>
          <a:off x="632208" y="2169612"/>
          <a:ext cx="3233606" cy="3233606"/>
        </a:xfrm>
        <a:prstGeom prst="circularArrow">
          <a:avLst>
            <a:gd name="adj1" fmla="val 5984"/>
            <a:gd name="adj2" fmla="val 394124"/>
            <a:gd name="adj3" fmla="val 13313824"/>
            <a:gd name="adj4" fmla="val 10508221"/>
            <a:gd name="adj5" fmla="val 6981"/>
          </a:avLst>
        </a:prstGeom>
        <a:solidFill>
          <a:srgbClr val="AAE571"/>
        </a:soli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C9033-769B-4EFD-B4BC-E28CD2D40FD3}"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1B365-D8D5-4ED3-A31E-D03B3F7A9AA2}" type="slidenum">
              <a:rPr lang="en-US" smtClean="0"/>
              <a:t>‹#›</a:t>
            </a:fld>
            <a:endParaRPr lang="en-US"/>
          </a:p>
        </p:txBody>
      </p:sp>
    </p:spTree>
    <p:extLst>
      <p:ext uri="{BB962C8B-B14F-4D97-AF65-F5344CB8AC3E}">
        <p14:creationId xmlns:p14="http://schemas.microsoft.com/office/powerpoint/2010/main" val="3461283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apps.legislature.ky.gov/law/statutes/statute.aspx?id=52707"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cpe.ky.gov/policies/academicaffairs/academicreadinessindicators2025-28.pdf" TargetMode="External"/><Relationship Id="rId4" Type="http://schemas.openxmlformats.org/officeDocument/2006/relationships/hyperlink" Target="https://apps.legislature.ky.gov/recorddocuments/bill/22RS/hb194/bill.pd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a:t>
            </a:fld>
            <a:endParaRPr lang="en-US"/>
          </a:p>
        </p:txBody>
      </p:sp>
    </p:spTree>
    <p:extLst>
      <p:ext uri="{BB962C8B-B14F-4D97-AF65-F5344CB8AC3E}">
        <p14:creationId xmlns:p14="http://schemas.microsoft.com/office/powerpoint/2010/main" val="2734335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42950" indent="-285750">
              <a:defRPr>
                <a:solidFill>
                  <a:schemeClr val="tx1"/>
                </a:solidFill>
                <a:latin typeface="Franklin Gothic Medium" panose="020B0603020102020204" pitchFamily="34" charset="0"/>
              </a:defRPr>
            </a:lvl2pPr>
            <a:lvl3pPr marL="1143000" indent="-228600">
              <a:defRPr>
                <a:solidFill>
                  <a:schemeClr val="tx1"/>
                </a:solidFill>
                <a:latin typeface="Franklin Gothic Medium" panose="020B0603020102020204" pitchFamily="34" charset="0"/>
              </a:defRPr>
            </a:lvl3pPr>
            <a:lvl4pPr marL="1600200" indent="-228600">
              <a:defRPr>
                <a:solidFill>
                  <a:schemeClr val="tx1"/>
                </a:solidFill>
                <a:latin typeface="Franklin Gothic Medium" panose="020B0603020102020204" pitchFamily="34" charset="0"/>
              </a:defRPr>
            </a:lvl4pPr>
            <a:lvl5pPr marL="2057400" indent="-228600">
              <a:defRPr>
                <a:solidFill>
                  <a:schemeClr val="tx1"/>
                </a:solidFill>
                <a:latin typeface="Franklin Gothic Medium" panose="020B0603020102020204" pitchFamily="34" charset="0"/>
              </a:defRPr>
            </a:lvl5pPr>
            <a:lvl6pPr marL="2514600" indent="-228600" eaLnBrk="0" fontAlgn="base" hangingPunct="0">
              <a:spcBef>
                <a:spcPct val="0"/>
              </a:spcBef>
              <a:spcAft>
                <a:spcPct val="0"/>
              </a:spcAft>
              <a:defRPr>
                <a:solidFill>
                  <a:schemeClr val="tx1"/>
                </a:solidFill>
                <a:latin typeface="Franklin Gothic Medium" panose="020B0603020102020204" pitchFamily="34" charset="0"/>
              </a:defRPr>
            </a:lvl6pPr>
            <a:lvl7pPr marL="2971800" indent="-228600" eaLnBrk="0" fontAlgn="base" hangingPunct="0">
              <a:spcBef>
                <a:spcPct val="0"/>
              </a:spcBef>
              <a:spcAft>
                <a:spcPct val="0"/>
              </a:spcAft>
              <a:defRPr>
                <a:solidFill>
                  <a:schemeClr val="tx1"/>
                </a:solidFill>
                <a:latin typeface="Franklin Gothic Medium" panose="020B0603020102020204" pitchFamily="34" charset="0"/>
              </a:defRPr>
            </a:lvl7pPr>
            <a:lvl8pPr marL="3429000" indent="-228600" eaLnBrk="0" fontAlgn="base" hangingPunct="0">
              <a:spcBef>
                <a:spcPct val="0"/>
              </a:spcBef>
              <a:spcAft>
                <a:spcPct val="0"/>
              </a:spcAft>
              <a:defRPr>
                <a:solidFill>
                  <a:schemeClr val="tx1"/>
                </a:solidFill>
                <a:latin typeface="Franklin Gothic Medium" panose="020B0603020102020204" pitchFamily="34" charset="0"/>
              </a:defRPr>
            </a:lvl8pPr>
            <a:lvl9pPr marL="3886200" indent="-228600"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1554633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KECSAC students are accountable to the state for 100-day entity.</a:t>
            </a:r>
          </a:p>
        </p:txBody>
      </p:sp>
      <p:sp>
        <p:nvSpPr>
          <p:cNvPr id="4" name="Slide Number Placeholder 3"/>
          <p:cNvSpPr>
            <a:spLocks noGrp="1"/>
          </p:cNvSpPr>
          <p:nvPr>
            <p:ph type="sldNum" sz="quarter" idx="5"/>
          </p:nvPr>
        </p:nvSpPr>
        <p:spPr/>
        <p:txBody>
          <a:bodyPr/>
          <a:lstStyle/>
          <a:p>
            <a:fld id="{9041B365-D8D5-4ED3-A31E-D03B3F7A9AA2}" type="slidenum">
              <a:rPr lang="en-US" smtClean="0"/>
              <a:t>17</a:t>
            </a:fld>
            <a:endParaRPr lang="en-US"/>
          </a:p>
        </p:txBody>
      </p:sp>
    </p:spTree>
    <p:extLst>
      <p:ext uri="{BB962C8B-B14F-4D97-AF65-F5344CB8AC3E}">
        <p14:creationId xmlns:p14="http://schemas.microsoft.com/office/powerpoint/2010/main" val="1615779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18</a:t>
            </a:fld>
            <a:endParaRPr lang="en-US"/>
          </a:p>
        </p:txBody>
      </p:sp>
    </p:spTree>
    <p:extLst>
      <p:ext uri="{BB962C8B-B14F-4D97-AF65-F5344CB8AC3E}">
        <p14:creationId xmlns:p14="http://schemas.microsoft.com/office/powerpoint/2010/main" val="32051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19</a:t>
            </a:fld>
            <a:endParaRPr lang="en-US"/>
          </a:p>
        </p:txBody>
      </p:sp>
    </p:spTree>
    <p:extLst>
      <p:ext uri="{BB962C8B-B14F-4D97-AF65-F5344CB8AC3E}">
        <p14:creationId xmlns:p14="http://schemas.microsoft.com/office/powerpoint/2010/main" val="1028331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A36CB-739F-1CCA-E68D-685CAB744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DD7C9-8574-3E12-2971-175131922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9A1D8-D0ED-1313-FCAA-6DE217CA41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CC58E7-9F3D-6C35-5469-911D76A89185}"/>
              </a:ext>
            </a:extLst>
          </p:cNvPr>
          <p:cNvSpPr>
            <a:spLocks noGrp="1"/>
          </p:cNvSpPr>
          <p:nvPr>
            <p:ph type="sldNum" sz="quarter" idx="5"/>
          </p:nvPr>
        </p:nvSpPr>
        <p:spPr/>
        <p:txBody>
          <a:bodyPr/>
          <a:lstStyle/>
          <a:p>
            <a:fld id="{9041B365-D8D5-4ED3-A31E-D03B3F7A9AA2}" type="slidenum">
              <a:rPr lang="en-US" smtClean="0"/>
              <a:t>23</a:t>
            </a:fld>
            <a:endParaRPr lang="en-US"/>
          </a:p>
        </p:txBody>
      </p:sp>
    </p:spTree>
    <p:extLst>
      <p:ext uri="{BB962C8B-B14F-4D97-AF65-F5344CB8AC3E}">
        <p14:creationId xmlns:p14="http://schemas.microsoft.com/office/powerpoint/2010/main" val="1205031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GED College Readiness is </a:t>
            </a:r>
            <a:r>
              <a:rPr lang="en-US">
                <a:solidFill>
                  <a:srgbClr val="102649"/>
                </a:solidFill>
              </a:rPr>
              <a:t>specific one in legislation.  More information about the specific GED College Readiness in statue 158.143 is </a:t>
            </a:r>
            <a:r>
              <a:rPr lang="en-US" dirty="0">
                <a:solidFill>
                  <a:srgbClr val="102649"/>
                </a:solidFill>
                <a:hlinkClick r:id="rId3"/>
              </a:rPr>
              <a:t>available</a:t>
            </a:r>
            <a:r>
              <a:rPr lang="en-US">
                <a:solidFill>
                  <a:srgbClr val="102649"/>
                </a:solidFill>
              </a:rPr>
              <a:t> from </a:t>
            </a:r>
            <a:r>
              <a:rPr lang="en-US" dirty="0">
                <a:solidFill>
                  <a:srgbClr val="102649"/>
                </a:solidFill>
                <a:hlinkClick r:id="rId4"/>
              </a:rPr>
              <a:t>HB 194</a:t>
            </a:r>
            <a:r>
              <a:rPr lang="en-US">
                <a:solidFill>
                  <a:srgbClr val="102649"/>
                </a:solidFill>
              </a:rPr>
              <a:t>. The council for Postsecondary Readiness publishes an approved list of </a:t>
            </a:r>
            <a:r>
              <a:rPr lang="en-US" dirty="0">
                <a:solidFill>
                  <a:srgbClr val="102649"/>
                </a:solidFill>
                <a:hlinkClick r:id="rId5"/>
              </a:rPr>
              <a:t>Academic Readiness</a:t>
            </a:r>
            <a:r>
              <a:rPr lang="en-US">
                <a:solidFill>
                  <a:srgbClr val="102649"/>
                </a:solidFill>
              </a:rPr>
              <a:t> measures for Postsecondary Readiness Indicator.</a:t>
            </a:r>
            <a:endParaRPr lang="en-US" err="1">
              <a:solidFill>
                <a:srgbClr val="102649"/>
              </a:solidFill>
              <a:ea typeface="Calibri"/>
              <a:cs typeface="Calibri"/>
            </a:endParaRPr>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947267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Students only </a:t>
            </a:r>
            <a:r>
              <a:rPr lang="en-US">
                <a:ea typeface="Calibri"/>
                <a:cs typeface="Calibri"/>
              </a:rPr>
              <a:t>need  to meet readiness in one of the areas for Academic Postsecondary Readiness or Career Readiness.</a:t>
            </a:r>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093029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298617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27</a:t>
            </a:fld>
            <a:endParaRPr lang="en-US"/>
          </a:p>
        </p:txBody>
      </p:sp>
    </p:spTree>
    <p:extLst>
      <p:ext uri="{BB962C8B-B14F-4D97-AF65-F5344CB8AC3E}">
        <p14:creationId xmlns:p14="http://schemas.microsoft.com/office/powerpoint/2010/main" val="3590074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10"/>
          </p:nvPr>
        </p:nvSpPr>
        <p:spPr/>
        <p:txBody>
          <a:bodyPr/>
          <a:lstStyle/>
          <a:p>
            <a:fld id="{395B5F0B-AFBF-44DD-9C2F-632D7720EE3B}" type="slidenum">
              <a:rPr lang="en-US" smtClean="0"/>
              <a:t>28</a:t>
            </a:fld>
            <a:endParaRPr lang="en-US"/>
          </a:p>
        </p:txBody>
      </p:sp>
    </p:spTree>
    <p:extLst>
      <p:ext uri="{BB962C8B-B14F-4D97-AF65-F5344CB8AC3E}">
        <p14:creationId xmlns:p14="http://schemas.microsoft.com/office/powerpoint/2010/main" val="3909154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6256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41B365-D8D5-4ED3-A31E-D03B3F7A9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4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041B365-D8D5-4ED3-A31E-D03B3F7A9AA2}" type="slidenum">
              <a:rPr lang="en-US" smtClean="0"/>
              <a:t>3</a:t>
            </a:fld>
            <a:endParaRPr lang="en-US"/>
          </a:p>
        </p:txBody>
      </p:sp>
    </p:spTree>
    <p:extLst>
      <p:ext uri="{BB962C8B-B14F-4D97-AF65-F5344CB8AC3E}">
        <p14:creationId xmlns:p14="http://schemas.microsoft.com/office/powerpoint/2010/main" val="2557506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041B365-D8D5-4ED3-A31E-D03B3F7A9AA2}" type="slidenum">
              <a:rPr lang="en-US" smtClean="0"/>
              <a:t>5</a:t>
            </a:fld>
            <a:endParaRPr lang="en-US"/>
          </a:p>
        </p:txBody>
      </p:sp>
    </p:spTree>
    <p:extLst>
      <p:ext uri="{BB962C8B-B14F-4D97-AF65-F5344CB8AC3E}">
        <p14:creationId xmlns:p14="http://schemas.microsoft.com/office/powerpoint/2010/main" val="104806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002449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Request nonparticipations in SDRR for Cohort. There are no nonparticipations for Postsecondary Readiness.</a:t>
            </a:r>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124933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000000"/>
                </a:solidFill>
              </a:rPr>
              <a:t>Kentucky </a:t>
            </a:r>
            <a:r>
              <a:rPr lang="en-US" b="1" dirty="0">
                <a:solidFill>
                  <a:srgbClr val="000000"/>
                </a:solidFill>
              </a:rPr>
              <a:t>House Bill 562</a:t>
            </a:r>
            <a:r>
              <a:rPr lang="en-US" dirty="0">
                <a:solidFill>
                  <a:srgbClr val="000000"/>
                </a:solidFill>
              </a:rPr>
              <a:t>, signed into law in April 2026, requires the Kentucky Board of Education to create two new high school diploma pathways: an </a:t>
            </a:r>
            <a:r>
              <a:rPr lang="en-US" b="1" dirty="0">
                <a:solidFill>
                  <a:srgbClr val="000000"/>
                </a:solidFill>
              </a:rPr>
              <a:t>alternate high school diploma</a:t>
            </a:r>
            <a:r>
              <a:rPr lang="en-US" dirty="0">
                <a:solidFill>
                  <a:srgbClr val="000000"/>
                </a:solidFill>
              </a:rPr>
              <a:t> and a </a:t>
            </a:r>
            <a:r>
              <a:rPr lang="en-US" b="1" dirty="0">
                <a:solidFill>
                  <a:srgbClr val="000000"/>
                </a:solidFill>
              </a:rPr>
              <a:t>modified high school diploma</a:t>
            </a:r>
            <a:r>
              <a:rPr lang="en-US" dirty="0">
                <a:solidFill>
                  <a:srgbClr val="000000"/>
                </a:solidFill>
              </a:rPr>
              <a:t> for students with disabilities. The changes to Alternate HS Diploma Modified HS Diploma will not take effect until 27-28 school year.</a:t>
            </a:r>
            <a:endParaRPr lang="en-US" dirty="0"/>
          </a:p>
        </p:txBody>
      </p:sp>
      <p:sp>
        <p:nvSpPr>
          <p:cNvPr id="4" name="Slide Number Placeholder 3"/>
          <p:cNvSpPr>
            <a:spLocks noGrp="1"/>
          </p:cNvSpPr>
          <p:nvPr>
            <p:ph type="sldNum" sz="quarter" idx="5"/>
          </p:nvPr>
        </p:nvSpPr>
        <p:spPr/>
        <p:txBody>
          <a:bodyPr/>
          <a:lstStyle/>
          <a:p>
            <a:fld id="{9041B365-D8D5-4ED3-A31E-D03B3F7A9AA2}" type="slidenum">
              <a:rPr lang="en-US" smtClean="0"/>
              <a:t>9</a:t>
            </a:fld>
            <a:endParaRPr lang="en-US"/>
          </a:p>
        </p:txBody>
      </p:sp>
    </p:spTree>
    <p:extLst>
      <p:ext uri="{BB962C8B-B14F-4D97-AF65-F5344CB8AC3E}">
        <p14:creationId xmlns:p14="http://schemas.microsoft.com/office/powerpoint/2010/main" val="2181288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1B365-D8D5-4ED3-A31E-D03B3F7A9AA2}" type="slidenum">
              <a:rPr lang="en-US" smtClean="0"/>
              <a:t>10</a:t>
            </a:fld>
            <a:endParaRPr lang="en-US"/>
          </a:p>
        </p:txBody>
      </p:sp>
    </p:spTree>
    <p:extLst>
      <p:ext uri="{BB962C8B-B14F-4D97-AF65-F5344CB8AC3E}">
        <p14:creationId xmlns:p14="http://schemas.microsoft.com/office/powerpoint/2010/main" val="3677274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2BC98-6EA0-4EE7-A97F-558F26662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891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380735" y="1041400"/>
            <a:ext cx="9144000" cy="2387600"/>
          </a:xfrm>
        </p:spPr>
        <p:txBody>
          <a:bodyPr anchor="b">
            <a:normAutofit/>
          </a:bodyPr>
          <a:lstStyle>
            <a:lvl1pPr algn="r">
              <a:defRPr sz="48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380735" y="3429000"/>
            <a:ext cx="9144000" cy="1655762"/>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840"/>
            <a:ext cx="8596668" cy="1157137"/>
          </a:xfrm>
        </p:spPr>
        <p:txBody>
          <a:bodyPr/>
          <a:lstStyle/>
          <a:p>
            <a:r>
              <a:rPr lang="en-US"/>
              <a:t>Click to edit Master title style</a:t>
            </a:r>
          </a:p>
        </p:txBody>
      </p:sp>
      <p:sp>
        <p:nvSpPr>
          <p:cNvPr id="5" name="Text Placeholder 4"/>
          <p:cNvSpPr>
            <a:spLocks noGrp="1"/>
          </p:cNvSpPr>
          <p:nvPr>
            <p:ph type="body" sz="quarter" idx="13"/>
          </p:nvPr>
        </p:nvSpPr>
        <p:spPr>
          <a:xfrm>
            <a:off x="763925" y="1419224"/>
            <a:ext cx="10664149" cy="3844754"/>
          </a:xfrm>
        </p:spPr>
        <p:txBody>
          <a:bodyPr/>
          <a:lstStyle>
            <a:lvl4pPr>
              <a:defRPr/>
            </a:lvl4pPr>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53078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0" y="0"/>
            <a:ext cx="10515600" cy="1325563"/>
          </a:xfrm>
        </p:spPr>
        <p:txBody>
          <a:bodyPr/>
          <a:lstStyle/>
          <a:p>
            <a:r>
              <a:rPr lang="en-US"/>
              <a:t>Click to edit Master title style</a:t>
            </a:r>
          </a:p>
        </p:txBody>
      </p:sp>
    </p:spTree>
    <p:extLst>
      <p:ext uri="{BB962C8B-B14F-4D97-AF65-F5344CB8AC3E}">
        <p14:creationId xmlns:p14="http://schemas.microsoft.com/office/powerpoint/2010/main" val="186176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0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a:xfrm>
            <a:off x="0" y="1"/>
            <a:ext cx="10515600" cy="111814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a:xfrm>
            <a:off x="838200" y="1382442"/>
            <a:ext cx="10515600" cy="409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329341" y="1701502"/>
            <a:ext cx="10515600" cy="1939624"/>
          </a:xfrm>
        </p:spPr>
        <p:txBody>
          <a:bodyPr anchor="b">
            <a:normAutofit/>
          </a:bodyPr>
          <a:lstStyle>
            <a:lvl1pPr marL="0" indent="0">
              <a:defRPr sz="48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329341" y="364112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987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145059"/>
          </a:xfrm>
        </p:spPr>
        <p:txBody>
          <a:bodyPr/>
          <a:lstStyle/>
          <a:p>
            <a:r>
              <a:rPr lang="en-US"/>
              <a:t>Click to edit Master title style</a:t>
            </a:r>
          </a:p>
        </p:txBody>
      </p:sp>
      <p:sp>
        <p:nvSpPr>
          <p:cNvPr id="5" name="Text Placeholder 4"/>
          <p:cNvSpPr>
            <a:spLocks noGrp="1"/>
          </p:cNvSpPr>
          <p:nvPr>
            <p:ph type="body" sz="quarter" idx="13"/>
          </p:nvPr>
        </p:nvSpPr>
        <p:spPr>
          <a:xfrm>
            <a:off x="1033848" y="1295657"/>
            <a:ext cx="10124303" cy="4240170"/>
          </a:xfrm>
        </p:spPr>
        <p:txBody>
          <a:bodyPr/>
          <a:lstStyle>
            <a:lvl5pPr marL="1828800" indent="0">
              <a:buFont typeface="Franklin Gothic Medium" panose="020B06030201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p:txBody>
      </p:sp>
    </p:spTree>
    <p:extLst>
      <p:ext uri="{BB962C8B-B14F-4D97-AF65-F5344CB8AC3E}">
        <p14:creationId xmlns:p14="http://schemas.microsoft.com/office/powerpoint/2010/main" val="3746390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281881" y="1041400"/>
            <a:ext cx="9144000" cy="2387600"/>
          </a:xfrm>
        </p:spPr>
        <p:txBody>
          <a:bodyPr anchor="b">
            <a:normAutofit/>
          </a:bodyPr>
          <a:lstStyle>
            <a:lvl1pPr algn="r">
              <a:defRPr sz="48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281881" y="3455816"/>
            <a:ext cx="9144000" cy="1655762"/>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79939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a:xfrm>
            <a:off x="0" y="2661"/>
            <a:ext cx="10515600" cy="11154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a:xfrm>
            <a:off x="838200" y="1335732"/>
            <a:ext cx="10515600" cy="409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5110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378769" y="1734452"/>
            <a:ext cx="10515600" cy="1881959"/>
          </a:xfrm>
        </p:spPr>
        <p:txBody>
          <a:bodyPr anchor="b">
            <a:normAutofit/>
          </a:bodyPr>
          <a:lstStyle>
            <a:lvl1pPr marL="0" indent="0">
              <a:defRPr sz="48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378769" y="361641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30815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2033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1"/>
            <a:ext cx="10515600" cy="111414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298404"/>
            <a:ext cx="10515600" cy="3918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1" r:id="rId5"/>
  </p:sldLayoutIdLst>
  <p:hf hdr="0" ftr="0" dt="0"/>
  <p:txStyles>
    <p:titleStyle>
      <a:lvl1pPr marL="230188"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2661"/>
            <a:ext cx="10515600" cy="11114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339593"/>
            <a:ext cx="10515600" cy="3918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05768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ftr="0" dt="0"/>
  <p:txStyles>
    <p:titleStyle>
      <a:lvl1pPr marL="230188"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applications.education.ky.gov/login/default.aspx"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appqa.education.ky.gov/Login/" TargetMode="External"/><Relationship Id="rId3" Type="http://schemas.openxmlformats.org/officeDocument/2006/relationships/hyperlink" Target="https://education.ky.gov/AA/distsupp/Pages/SDRR.aspx" TargetMode="External"/><Relationship Id="rId7" Type="http://schemas.openxmlformats.org/officeDocument/2006/relationships/hyperlink" Target="https://docs.google.com/forms/d/e/1FAIpQLSfuUakAJowXr99GWIEPq6ORkN1cxfmulabZ5cS7pwLMkJ91zA/viewform" TargetMode="External"/><Relationship Id="rId2" Type="http://schemas.openxmlformats.org/officeDocument/2006/relationships/hyperlink" Target="https://openhouse.education.ky.gov/Directory" TargetMode="External"/><Relationship Id="rId1" Type="http://schemas.openxmlformats.org/officeDocument/2006/relationships/slideLayout" Target="../slideLayouts/slideLayout5.xml"/><Relationship Id="rId6" Type="http://schemas.openxmlformats.org/officeDocument/2006/relationships/hyperlink" Target="https://docs.google.com/forms/d/e/1FAIpQLSc9QQs4C44Z33vVpZ8fbzNVZfjjodgSzCPprPS2EPzty_TgyA/viewform" TargetMode="External"/><Relationship Id="rId5" Type="http://schemas.openxmlformats.org/officeDocument/2006/relationships/hyperlink" Target="https://docs.google.com/forms/d/e/1FAIpQLScEApZpVOwvb1MAEwXWAEvZ7FXkRCPLqLl-4mArGoaZOseyiA/viewform" TargetMode="External"/><Relationship Id="rId4" Type="http://schemas.openxmlformats.org/officeDocument/2006/relationships/hyperlink" Target="https://applications.education.ky.gov/Login/"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dacinfo@education.ky.gov"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mailto:kdeassessment@education.ky.gov"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kdectedataservices@education.ky.gov"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It is the title of the presentation-2022 Fall Reporting-Data Review.&#10;">
            <a:extLst>
              <a:ext uri="{FF2B5EF4-FFF2-40B4-BE49-F238E27FC236}">
                <a16:creationId xmlns:a16="http://schemas.microsoft.com/office/drawing/2014/main" id="{1DC4ED83-734A-4180-9546-EB2528A2A874}"/>
              </a:ext>
            </a:extLst>
          </p:cNvPr>
          <p:cNvSpPr>
            <a:spLocks noGrp="1"/>
          </p:cNvSpPr>
          <p:nvPr>
            <p:ph type="title" idx="4294967295"/>
          </p:nvPr>
        </p:nvSpPr>
        <p:spPr>
          <a:xfrm>
            <a:off x="2875005" y="1959041"/>
            <a:ext cx="8851036"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a:solidFill>
                  <a:srgbClr val="002060"/>
                </a:solidFill>
                <a:ea typeface="+mn-ea"/>
                <a:cs typeface="+mn-cs"/>
              </a:rPr>
              <a:t>2026 Fall Reporting</a:t>
            </a:r>
            <a:endParaRPr lang="en-US" sz="4800">
              <a:solidFill>
                <a:srgbClr val="002060"/>
              </a:solidFill>
              <a:ea typeface="+mn-ea"/>
              <a:cs typeface="+mn-cs"/>
            </a:endParaRPr>
          </a:p>
        </p:txBody>
      </p:sp>
      <p:sp>
        <p:nvSpPr>
          <p:cNvPr id="9" name="Subtitle 2">
            <a:extLst>
              <a:ext uri="{FF2B5EF4-FFF2-40B4-BE49-F238E27FC236}">
                <a16:creationId xmlns:a16="http://schemas.microsoft.com/office/drawing/2014/main" id="{F03D6A03-BE1A-4040-9335-B6A1590FA9D1}"/>
              </a:ext>
            </a:extLst>
          </p:cNvPr>
          <p:cNvSpPr>
            <a:spLocks noGrp="1"/>
          </p:cNvSpPr>
          <p:nvPr>
            <p:ph type="subTitle" idx="1"/>
          </p:nvPr>
        </p:nvSpPr>
        <p:spPr>
          <a:xfrm>
            <a:off x="1759081" y="2962431"/>
            <a:ext cx="9966960" cy="1747202"/>
          </a:xfrm>
        </p:spPr>
        <p:txBody>
          <a:bodyPr vert="horz" lIns="91440" tIns="45720" rIns="91440" bIns="45720" rtlCol="0" anchor="t">
            <a:noAutofit/>
          </a:bodyPr>
          <a:lstStyle/>
          <a:p>
            <a:pPr>
              <a:spcBef>
                <a:spcPts val="0"/>
              </a:spcBef>
            </a:pPr>
            <a:r>
              <a:rPr lang="en-US"/>
              <a:t>Module 2- Cohort and Postsecondary Readiness Scores QC</a:t>
            </a:r>
          </a:p>
          <a:p>
            <a:pPr algn="r">
              <a:spcBef>
                <a:spcPts val="0"/>
              </a:spcBef>
            </a:pPr>
            <a:r>
              <a:rPr lang="en-US"/>
              <a:t>Chris Williams, Program Consultant</a:t>
            </a:r>
          </a:p>
          <a:p>
            <a:pPr algn="r">
              <a:spcBef>
                <a:spcPts val="0"/>
              </a:spcBef>
            </a:pPr>
            <a:r>
              <a:rPr lang="en-US"/>
              <a:t>Office of Assessment and Accountability</a:t>
            </a:r>
          </a:p>
          <a:p>
            <a:pPr algn="r"/>
            <a:endParaRPr lang="en-US" sz="4400"/>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82C3-6CF4-9DB1-E2D7-C26567B2839A}"/>
              </a:ext>
            </a:extLst>
          </p:cNvPr>
          <p:cNvSpPr>
            <a:spLocks noGrp="1"/>
          </p:cNvSpPr>
          <p:nvPr>
            <p:ph type="title"/>
          </p:nvPr>
        </p:nvSpPr>
        <p:spPr>
          <a:xfrm>
            <a:off x="0" y="0"/>
            <a:ext cx="11853746" cy="1137424"/>
          </a:xfrm>
        </p:spPr>
        <p:txBody>
          <a:bodyPr>
            <a:normAutofit/>
          </a:bodyPr>
          <a:lstStyle/>
          <a:p>
            <a:r>
              <a:rPr lang="en-US"/>
              <a:t>Example – Postsecondary Readiness Spreadsheet</a:t>
            </a:r>
          </a:p>
        </p:txBody>
      </p:sp>
      <p:pic>
        <p:nvPicPr>
          <p:cNvPr id="1028" name="Picture 4" descr="The screenshot shows an example of the spreadsheet that will be available to download from the Secure Web Apps for DACs. for Postsecondary Readiness. The spreadsheet will have columns for all the demographic information for the student, if the student met benchmarks for Academic or Career Ready, was there a career bonus given for the high demand area with an Industry certification and 100-day accountability.&#10;">
            <a:extLst>
              <a:ext uri="{FF2B5EF4-FFF2-40B4-BE49-F238E27FC236}">
                <a16:creationId xmlns:a16="http://schemas.microsoft.com/office/drawing/2014/main" id="{1651E730-C1F5-486B-1AA2-598ABF365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406" y="2081147"/>
            <a:ext cx="11935188" cy="134785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descr="It is an image of the Postsecondary Readiness spreadsheet that highlights specifically columns O through R. It will let you know if the student is Postsecondary Readiness in column O, If the student is Academic Ready in column P , if the student is career ready in column Q and if the student got a career bonus in the high demand are of industry certification in column R.">
            <a:extLst>
              <a:ext uri="{FF2B5EF4-FFF2-40B4-BE49-F238E27FC236}">
                <a16:creationId xmlns:a16="http://schemas.microsoft.com/office/drawing/2014/main" id="{EE5B16DD-0E14-D824-9D93-92DDFBB99DD6}"/>
              </a:ext>
            </a:extLst>
          </p:cNvPr>
          <p:cNvSpPr txBox="1"/>
          <p:nvPr/>
        </p:nvSpPr>
        <p:spPr>
          <a:xfrm>
            <a:off x="8966548" y="2077231"/>
            <a:ext cx="2693095" cy="943441"/>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b="1"/>
          </a:p>
        </p:txBody>
      </p:sp>
    </p:spTree>
    <p:extLst>
      <p:ext uri="{BB962C8B-B14F-4D97-AF65-F5344CB8AC3E}">
        <p14:creationId xmlns:p14="http://schemas.microsoft.com/office/powerpoint/2010/main" val="2088672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11658600" cy="1143000"/>
          </a:xfrm>
        </p:spPr>
        <p:txBody>
          <a:bodyPr>
            <a:normAutofit/>
          </a:bodyPr>
          <a:lstStyle/>
          <a:p>
            <a:r>
              <a:rPr lang="en-US"/>
              <a:t>Login Page</a:t>
            </a:r>
          </a:p>
        </p:txBody>
      </p:sp>
      <p:pic>
        <p:nvPicPr>
          <p:cNvPr id="3" name="Picture 2" descr="The image is of where you will go to the KDE secure web application page at applications.education.ky.gov/login/default.aspx to login to SDRR to start the Data Review process. You will go to the right side of the screen and click on sign in with Microsoft, which is what you login to your computer each day when you are working int he schools or district office.">
            <a:extLst>
              <a:ext uri="{FF2B5EF4-FFF2-40B4-BE49-F238E27FC236}">
                <a16:creationId xmlns:a16="http://schemas.microsoft.com/office/drawing/2014/main" id="{A37E8A55-4E51-4B10-9574-581C8AD82CF7}"/>
              </a:ext>
            </a:extLst>
          </p:cNvPr>
          <p:cNvPicPr>
            <a:picLocks noChangeAspect="1"/>
          </p:cNvPicPr>
          <p:nvPr/>
        </p:nvPicPr>
        <p:blipFill>
          <a:blip r:embed="rId3"/>
          <a:stretch>
            <a:fillRect/>
          </a:stretch>
        </p:blipFill>
        <p:spPr>
          <a:xfrm>
            <a:off x="1178422" y="932572"/>
            <a:ext cx="9406752" cy="4763910"/>
          </a:xfrm>
          <a:prstGeom prst="rect">
            <a:avLst/>
          </a:prstGeom>
        </p:spPr>
      </p:pic>
      <p:sp>
        <p:nvSpPr>
          <p:cNvPr id="7" name="Rounded Rectangle 6" descr="Secure Web Application URL" title="Secure Web Application URL">
            <a:extLst>
              <a:ext uri="{FF2B5EF4-FFF2-40B4-BE49-F238E27FC236}">
                <a16:creationId xmlns:a16="http://schemas.microsoft.com/office/drawing/2014/main" id="{6A7B7F0B-AF6B-4FC4-A11F-39F2A3DE2069}"/>
              </a:ext>
            </a:extLst>
          </p:cNvPr>
          <p:cNvSpPr/>
          <p:nvPr/>
        </p:nvSpPr>
        <p:spPr>
          <a:xfrm>
            <a:off x="916500" y="5765829"/>
            <a:ext cx="9966407" cy="556577"/>
          </a:xfrm>
          <a:prstGeom prst="roundRect">
            <a:avLst/>
          </a:prstGeom>
          <a:solidFill>
            <a:schemeClr val="tx2">
              <a:lumMod val="20000"/>
              <a:lumOff val="80000"/>
            </a:schemeClr>
          </a:solidFill>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Franklin Gothic Book" panose="020B0503020102020204"/>
                <a:ea typeface="+mn-ea"/>
                <a:cs typeface="+mn-cs"/>
                <a:hlinkClick r:id="rId4" tooltip="Secure Web Application URL"/>
              </a:rPr>
              <a:t>https://applications.education.ky.gov/login/default.aspx</a:t>
            </a:r>
            <a:r>
              <a:rPr kumimoji="0" lang="en-US" sz="2800" b="0" i="0" u="none" strike="noStrike" kern="1200" cap="none" spc="0" normalizeH="0" baseline="0" noProof="0">
                <a:ln>
                  <a:noFill/>
                </a:ln>
                <a:solidFill>
                  <a:srgbClr val="FF0000"/>
                </a:solidFill>
                <a:effectLst/>
                <a:uLnTx/>
                <a:uFillTx/>
                <a:latin typeface="Franklin Gothic Book" panose="020B0503020102020204"/>
                <a:ea typeface="+mn-ea"/>
                <a:cs typeface="+mn-cs"/>
              </a:rPr>
              <a:t> </a:t>
            </a:r>
          </a:p>
        </p:txBody>
      </p:sp>
    </p:spTree>
    <p:extLst>
      <p:ext uri="{BB962C8B-B14F-4D97-AF65-F5344CB8AC3E}">
        <p14:creationId xmlns:p14="http://schemas.microsoft.com/office/powerpoint/2010/main" val="4178855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F40AC-6854-58A7-EBDA-E27B6D4C89D6}"/>
              </a:ext>
            </a:extLst>
          </p:cNvPr>
          <p:cNvSpPr>
            <a:spLocks noGrp="1"/>
          </p:cNvSpPr>
          <p:nvPr>
            <p:ph type="title"/>
          </p:nvPr>
        </p:nvSpPr>
        <p:spPr>
          <a:xfrm>
            <a:off x="0" y="0"/>
            <a:ext cx="11731752" cy="1325563"/>
          </a:xfrm>
        </p:spPr>
        <p:txBody>
          <a:bodyPr/>
          <a:lstStyle/>
          <a:p>
            <a:r>
              <a:rPr lang="en-US"/>
              <a:t>Student Data Detail or SDRR Applications After Login Page</a:t>
            </a:r>
          </a:p>
        </p:txBody>
      </p:sp>
      <p:pic>
        <p:nvPicPr>
          <p:cNvPr id="3" name="Picture 2" descr="It is an image of the applications page where you will choose under the letter S either student data detail to get to your spreadsheets or you will choose student data review and rosters to get to data review, cohort and postseondary readiness scores.">
            <a:extLst>
              <a:ext uri="{FF2B5EF4-FFF2-40B4-BE49-F238E27FC236}">
                <a16:creationId xmlns:a16="http://schemas.microsoft.com/office/drawing/2014/main" id="{BFDE79D0-1A2A-0D51-C96E-C50ECBE8DFDC}"/>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84987" y="1460754"/>
            <a:ext cx="7862902" cy="4845429"/>
          </a:xfrm>
          <a:prstGeom prst="rect">
            <a:avLst/>
          </a:prstGeom>
        </p:spPr>
      </p:pic>
    </p:spTree>
    <p:extLst>
      <p:ext uri="{BB962C8B-B14F-4D97-AF65-F5344CB8AC3E}">
        <p14:creationId xmlns:p14="http://schemas.microsoft.com/office/powerpoint/2010/main" val="2610597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6096000" cy="1207008"/>
          </a:xfrm>
        </p:spPr>
        <p:txBody>
          <a:bodyPr>
            <a:noAutofit/>
          </a:bodyPr>
          <a:lstStyle/>
          <a:p>
            <a:r>
              <a:rPr lang="en-US"/>
              <a:t>Welcome/Home</a:t>
            </a:r>
          </a:p>
        </p:txBody>
      </p:sp>
      <p:pic>
        <p:nvPicPr>
          <p:cNvPr id="3" name="Picture 2" descr="The image of the welcome/home page after logging into the Student Data Review and Rosters application.. It has a rectangle box at the top of the screen that is latest announcements with when SDRR is opening and closing, assistance with I need help button along with the 100 day tool. 100 day quiz and cohort tol links. Below the announcement box are a button to click on to the left what is open in SDRR and a button that is on the left to click when the rosters are closed in SDRR. If you click to the left to the open, you will get to 3 rectangle boxes below . The left one says cohort with a red arow pointed to it, and to the far right of the 3 rectangle boxes, is the Postsecondary Readiness Scores. You get to choose which one you want to start with in SDRR.">
            <a:extLst>
              <a:ext uri="{FF2B5EF4-FFF2-40B4-BE49-F238E27FC236}">
                <a16:creationId xmlns:a16="http://schemas.microsoft.com/office/drawing/2014/main" id="{C2F42B8A-883A-3B63-E415-6A73CCC6926F}"/>
              </a:ext>
            </a:extLst>
          </p:cNvPr>
          <p:cNvPicPr>
            <a:picLocks noChangeAspect="1"/>
          </p:cNvPicPr>
          <p:nvPr/>
        </p:nvPicPr>
        <p:blipFill>
          <a:blip r:embed="rId2"/>
          <a:srcRect/>
          <a:stretch/>
        </p:blipFill>
        <p:spPr>
          <a:xfrm>
            <a:off x="3048000" y="991713"/>
            <a:ext cx="6955536" cy="5724660"/>
          </a:xfrm>
          <a:prstGeom prst="rect">
            <a:avLst/>
          </a:prstGeom>
        </p:spPr>
      </p:pic>
    </p:spTree>
    <p:extLst>
      <p:ext uri="{BB962C8B-B14F-4D97-AF65-F5344CB8AC3E}">
        <p14:creationId xmlns:p14="http://schemas.microsoft.com/office/powerpoint/2010/main" val="98356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8E36C-560A-1E30-E462-F30262F69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B05310-37AA-A4E5-21D3-62556A38D0C1}"/>
              </a:ext>
            </a:extLst>
          </p:cNvPr>
          <p:cNvSpPr>
            <a:spLocks noGrp="1"/>
          </p:cNvSpPr>
          <p:nvPr>
            <p:ph type="title"/>
          </p:nvPr>
        </p:nvSpPr>
        <p:spPr>
          <a:xfrm>
            <a:off x="382385" y="1718599"/>
            <a:ext cx="11629600" cy="1872500"/>
          </a:xfrm>
        </p:spPr>
        <p:txBody>
          <a:bodyPr/>
          <a:lstStyle/>
          <a:p>
            <a:r>
              <a:rPr lang="en-US"/>
              <a:t>Cohort</a:t>
            </a:r>
          </a:p>
        </p:txBody>
      </p:sp>
    </p:spTree>
    <p:extLst>
      <p:ext uri="{BB962C8B-B14F-4D97-AF65-F5344CB8AC3E}">
        <p14:creationId xmlns:p14="http://schemas.microsoft.com/office/powerpoint/2010/main" val="283831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1901"/>
            <a:ext cx="8949254" cy="1185683"/>
          </a:xfrm>
        </p:spPr>
        <p:txBody>
          <a:bodyPr>
            <a:normAutofit/>
          </a:bodyPr>
          <a:lstStyle/>
          <a:p>
            <a:r>
              <a:rPr lang="en-US"/>
              <a:t>Cohort Graduation Rate</a:t>
            </a:r>
          </a:p>
        </p:txBody>
      </p:sp>
      <p:sp>
        <p:nvSpPr>
          <p:cNvPr id="5" name="Text Placeholder 4"/>
          <p:cNvSpPr>
            <a:spLocks noGrp="1"/>
          </p:cNvSpPr>
          <p:nvPr>
            <p:ph type="body" sz="quarter" idx="13"/>
          </p:nvPr>
        </p:nvSpPr>
        <p:spPr>
          <a:xfrm>
            <a:off x="818661" y="1163782"/>
            <a:ext cx="10052492" cy="4260202"/>
          </a:xfrm>
        </p:spPr>
        <p:txBody>
          <a:bodyPr vert="horz" lIns="91440" tIns="45720" rIns="91440" bIns="45720" rtlCol="0" anchor="t">
            <a:normAutofit fontScale="92500"/>
          </a:bodyPr>
          <a:lstStyle/>
          <a:p>
            <a:r>
              <a:rPr lang="en-US" sz="2600"/>
              <a:t>The Adjusted Cohort Graduation Rate data provides an accurate graduation model that follows students from their first year in high school through their expected cohort graduation school year</a:t>
            </a:r>
          </a:p>
          <a:p>
            <a:r>
              <a:rPr lang="en-US" sz="2600"/>
              <a:t>The “4-year adjusted cohort graduation rate” is defined as the number of students who graduate in four years with a regular high school diploma divided by the number of students who entered high school four years earlier, adjusting for transfers in and out, émigrés and deceased students</a:t>
            </a:r>
          </a:p>
          <a:p>
            <a:r>
              <a:rPr lang="en-US" sz="2600"/>
              <a:t>The “5-year adjusted cohort graduation rate” is defined as the number of students who graduate in five years with a regular high school diploma divided by the number of students who entered high school five years earlier, adjusting for transfers in and out, émigrés and deceased students</a:t>
            </a:r>
          </a:p>
          <a:p>
            <a:endParaRPr lang="en-US"/>
          </a:p>
        </p:txBody>
      </p:sp>
    </p:spTree>
    <p:extLst>
      <p:ext uri="{BB962C8B-B14F-4D97-AF65-F5344CB8AC3E}">
        <p14:creationId xmlns:p14="http://schemas.microsoft.com/office/powerpoint/2010/main" val="3780897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620490" y="1107830"/>
            <a:ext cx="10951019" cy="4422532"/>
          </a:xfrm>
        </p:spPr>
        <p:txBody>
          <a:bodyPr vert="horz" lIns="91440" tIns="45720" rIns="91440" bIns="45720" rtlCol="0" anchor="t">
            <a:normAutofit lnSpcReduction="10000"/>
          </a:bodyPr>
          <a:lstStyle/>
          <a:p>
            <a:r>
              <a:rPr lang="en-US"/>
              <a:t>Enrollment changes (ex. G-code and Graduation tab) should have been made in IC or the students will show Not On Time Status in SDRR</a:t>
            </a:r>
          </a:p>
          <a:p>
            <a:r>
              <a:rPr lang="en-US"/>
              <a:t>Demographic changes should be made in SDRR</a:t>
            </a:r>
          </a:p>
          <a:p>
            <a:r>
              <a:rPr lang="en-US"/>
              <a:t>Cohort does not follow the 100-day rule</a:t>
            </a:r>
          </a:p>
          <a:p>
            <a:r>
              <a:rPr lang="en-US"/>
              <a:t>Tickets to change reporting location for public reporting and nonparticipation requests in SDRR will require matching IC enrollment records for approval</a:t>
            </a:r>
          </a:p>
          <a:p>
            <a:r>
              <a:rPr lang="en-US"/>
              <a:t>Request verified transfers if necessary</a:t>
            </a:r>
          </a:p>
          <a:p>
            <a:r>
              <a:rPr lang="en-US"/>
              <a:t>Data last updated from IC is reflected in SDRR as of </a:t>
            </a:r>
            <a:r>
              <a:rPr lang="en-US" b="1"/>
              <a:t>July 31</a:t>
            </a:r>
          </a:p>
          <a:p>
            <a:endParaRPr lang="en-US"/>
          </a:p>
          <a:p>
            <a:endParaRPr lang="en-US"/>
          </a:p>
        </p:txBody>
      </p:sp>
      <p:sp>
        <p:nvSpPr>
          <p:cNvPr id="13" name="Title 12"/>
          <p:cNvSpPr>
            <a:spLocks noGrp="1"/>
          </p:cNvSpPr>
          <p:nvPr>
            <p:ph type="title"/>
          </p:nvPr>
        </p:nvSpPr>
        <p:spPr>
          <a:xfrm>
            <a:off x="0" y="0"/>
            <a:ext cx="8923854" cy="1151792"/>
          </a:xfrm>
        </p:spPr>
        <p:txBody>
          <a:bodyPr>
            <a:normAutofit/>
          </a:bodyPr>
          <a:lstStyle/>
          <a:p>
            <a:r>
              <a:rPr lang="en-US"/>
              <a:t>Cohort Student Listing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669073" y="922338"/>
            <a:ext cx="10470995" cy="4296433"/>
          </a:xfrm>
        </p:spPr>
        <p:txBody>
          <a:bodyPr vert="horz" lIns="91440" tIns="45720" rIns="91440" bIns="45720" rtlCol="0" anchor="t">
            <a:normAutofit/>
          </a:bodyPr>
          <a:lstStyle/>
          <a:p>
            <a:pPr marL="0" indent="0">
              <a:buNone/>
            </a:pPr>
            <a:endParaRPr lang="en-US"/>
          </a:p>
          <a:p>
            <a:r>
              <a:rPr lang="en-US"/>
              <a:t>Students track to the A1, A5 or A6, etc. school where the student was last primarily enrolled (for in-person and virtual students), unless the student was a Verified Transfer or </a:t>
            </a:r>
            <a:r>
              <a:rPr lang="en-US" altLang="en-US"/>
              <a:t>Kentucky Educational Collaborative for State Agency Children (</a:t>
            </a:r>
            <a:r>
              <a:rPr lang="en-US"/>
              <a:t>KECSAC)</a:t>
            </a:r>
          </a:p>
          <a:p>
            <a:pPr marL="0" indent="0">
              <a:buNone/>
            </a:pPr>
            <a:endParaRPr lang="en-US"/>
          </a:p>
          <a:p>
            <a:endParaRPr lang="en-US"/>
          </a:p>
          <a:p>
            <a:pPr marL="0" indent="0">
              <a:buNone/>
            </a:pPr>
            <a:endParaRPr lang="en-US"/>
          </a:p>
          <a:p>
            <a:pPr marL="0" indent="0">
              <a:buNone/>
            </a:pPr>
            <a:endParaRPr lang="en-US"/>
          </a:p>
          <a:p>
            <a:endParaRPr lang="en-US"/>
          </a:p>
          <a:p>
            <a:endParaRPr lang="en-US"/>
          </a:p>
        </p:txBody>
      </p:sp>
      <p:sp>
        <p:nvSpPr>
          <p:cNvPr id="2" name="Title 1"/>
          <p:cNvSpPr>
            <a:spLocks noGrp="1"/>
          </p:cNvSpPr>
          <p:nvPr>
            <p:ph type="title"/>
          </p:nvPr>
        </p:nvSpPr>
        <p:spPr>
          <a:xfrm>
            <a:off x="0" y="0"/>
            <a:ext cx="8596668" cy="1143000"/>
          </a:xfrm>
        </p:spPr>
        <p:txBody>
          <a:bodyPr>
            <a:normAutofit/>
          </a:bodyPr>
          <a:lstStyle/>
          <a:p>
            <a:r>
              <a:rPr lang="en-US"/>
              <a:t>Cohort Student Listing (Continued)</a:t>
            </a:r>
          </a:p>
        </p:txBody>
      </p:sp>
    </p:spTree>
    <p:extLst>
      <p:ext uri="{BB962C8B-B14F-4D97-AF65-F5344CB8AC3E}">
        <p14:creationId xmlns:p14="http://schemas.microsoft.com/office/powerpoint/2010/main" val="1997554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24E2F-CA08-43A9-850A-A5A5B2451260}"/>
              </a:ext>
            </a:extLst>
          </p:cNvPr>
          <p:cNvSpPr>
            <a:spLocks noGrp="1"/>
          </p:cNvSpPr>
          <p:nvPr>
            <p:ph type="title" idx="4294967295"/>
          </p:nvPr>
        </p:nvSpPr>
        <p:spPr>
          <a:xfrm>
            <a:off x="0" y="3150"/>
            <a:ext cx="12191999" cy="1168401"/>
          </a:xfrm>
        </p:spPr>
        <p:txBody>
          <a:bodyPr>
            <a:normAutofit/>
          </a:bodyPr>
          <a:lstStyle/>
          <a:p>
            <a:r>
              <a:rPr lang="en-US"/>
              <a:t>Cohort Student Listing in SDRR</a:t>
            </a:r>
          </a:p>
        </p:txBody>
      </p:sp>
      <p:pic>
        <p:nvPicPr>
          <p:cNvPr id="4" name="Picture 3" descr="It is the image of the Cohort Student listing in SDRR. At the top it lets you filter by the demographics of the student and at the bottom. it will let you look at all the demographics, diploma type, end status, end date and if the student is on time or or not for cohort. If there are any tickets submitted for the student for cohort.">
            <a:extLst>
              <a:ext uri="{FF2B5EF4-FFF2-40B4-BE49-F238E27FC236}">
                <a16:creationId xmlns:a16="http://schemas.microsoft.com/office/drawing/2014/main" id="{30F3D3C2-7054-708F-DED7-73586956D3BB}"/>
              </a:ext>
            </a:extLst>
          </p:cNvPr>
          <p:cNvPicPr>
            <a:picLocks noChangeAspect="1"/>
          </p:cNvPicPr>
          <p:nvPr/>
        </p:nvPicPr>
        <p:blipFill>
          <a:blip r:embed="rId3"/>
          <a:srcRect/>
          <a:stretch/>
        </p:blipFill>
        <p:spPr>
          <a:xfrm>
            <a:off x="1780870" y="969452"/>
            <a:ext cx="9008921" cy="5745673"/>
          </a:xfrm>
          <a:prstGeom prst="rect">
            <a:avLst/>
          </a:prstGeom>
        </p:spPr>
      </p:pic>
    </p:spTree>
    <p:extLst>
      <p:ext uri="{BB962C8B-B14F-4D97-AF65-F5344CB8AC3E}">
        <p14:creationId xmlns:p14="http://schemas.microsoft.com/office/powerpoint/2010/main" val="164215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EB33-88D4-4432-9CBD-10B30D7C46D9}"/>
              </a:ext>
            </a:extLst>
          </p:cNvPr>
          <p:cNvSpPr>
            <a:spLocks noGrp="1"/>
          </p:cNvSpPr>
          <p:nvPr>
            <p:ph type="title"/>
          </p:nvPr>
        </p:nvSpPr>
        <p:spPr>
          <a:xfrm>
            <a:off x="0" y="0"/>
            <a:ext cx="9428480" cy="1183189"/>
          </a:xfrm>
        </p:spPr>
        <p:txBody>
          <a:bodyPr>
            <a:normAutofit/>
          </a:bodyPr>
          <a:lstStyle/>
          <a:p>
            <a:r>
              <a:rPr lang="en-US"/>
              <a:t>Verified Transfers</a:t>
            </a:r>
          </a:p>
        </p:txBody>
      </p:sp>
      <p:sp>
        <p:nvSpPr>
          <p:cNvPr id="3" name="Text Placeholder 2">
            <a:extLst>
              <a:ext uri="{FF2B5EF4-FFF2-40B4-BE49-F238E27FC236}">
                <a16:creationId xmlns:a16="http://schemas.microsoft.com/office/drawing/2014/main" id="{04103605-743F-FA8E-49E7-1487599615CF}"/>
              </a:ext>
            </a:extLst>
          </p:cNvPr>
          <p:cNvSpPr>
            <a:spLocks noGrp="1"/>
          </p:cNvSpPr>
          <p:nvPr>
            <p:ph type="body" sz="quarter" idx="13"/>
          </p:nvPr>
        </p:nvSpPr>
        <p:spPr>
          <a:xfrm>
            <a:off x="428872" y="1030789"/>
            <a:ext cx="11334255" cy="5400491"/>
          </a:xfrm>
        </p:spPr>
        <p:txBody>
          <a:bodyPr vert="horz" lIns="91440" tIns="45720" rIns="91440" bIns="45720" rtlCol="0" anchor="t">
            <a:normAutofit fontScale="47500" lnSpcReduction="20000"/>
          </a:bodyPr>
          <a:lstStyle/>
          <a:p>
            <a:pPr>
              <a:lnSpc>
                <a:spcPct val="110000"/>
              </a:lnSpc>
            </a:pPr>
            <a:r>
              <a:rPr lang="en-US" sz="3800"/>
              <a:t>W07- A pupil withdrawn due to those communicable medical conditions that pose a threat in school environments listed in 902 KAR 2:020, Section 1(1), accompanied by a doctor's statement certifying the condition or any other health-related condition for which the student is too ill to participate in regular school attendance or local homebound instructional services or if the student has obtained a doctor's statement certifying the condition.</a:t>
            </a:r>
          </a:p>
          <a:p>
            <a:pPr>
              <a:lnSpc>
                <a:spcPct val="110000"/>
              </a:lnSpc>
            </a:pPr>
            <a:r>
              <a:rPr lang="en-US" sz="3800"/>
              <a:t>W08 - A pupil withdrawn due to death.</a:t>
            </a:r>
          </a:p>
          <a:p>
            <a:pPr>
              <a:lnSpc>
                <a:spcPct val="110000"/>
              </a:lnSpc>
            </a:pPr>
            <a:r>
              <a:rPr lang="en-US" sz="3800"/>
              <a:t>W20 - A pupil transferred to a home school. The re-entry code to use with W20 shall be R20.</a:t>
            </a:r>
          </a:p>
          <a:p>
            <a:pPr>
              <a:lnSpc>
                <a:spcPct val="110000"/>
              </a:lnSpc>
            </a:pPr>
            <a:r>
              <a:rPr lang="en-US" sz="3800"/>
              <a:t>W21 - A pupil transferred to a nonpublic school (excluding home school).</a:t>
            </a:r>
          </a:p>
          <a:p>
            <a:pPr>
              <a:lnSpc>
                <a:spcPct val="110000"/>
              </a:lnSpc>
            </a:pPr>
            <a:r>
              <a:rPr lang="en-US" sz="3800"/>
              <a:t>W22* - A pupil who has transferred to another public school district and for whom a request for student records has been received or enrollment has been substantiated or a pupil who is known to have moved out of the United States.</a:t>
            </a:r>
            <a:br>
              <a:rPr lang="en-US" sz="3800"/>
            </a:br>
            <a:r>
              <a:rPr lang="en-US" sz="3800" i="1"/>
              <a:t>*Note: A W22 is not a verified transfer if there is no subsequent enrollment into a Kentucky public school. Beginning with the 2014-2015 school year, a W29 must be used to indicate an enrollment in another state. This applies to students with No Show enrollments at the beginning of the school year.</a:t>
            </a:r>
          </a:p>
          <a:p>
            <a:pPr>
              <a:lnSpc>
                <a:spcPct val="110000"/>
              </a:lnSpc>
            </a:pPr>
            <a:r>
              <a:rPr lang="en-US" sz="3800"/>
              <a:t>W29 - A pupil who has transferred to an out-of-state school for whom a request for student records has been received or enrollment has been substantiated.</a:t>
            </a:r>
          </a:p>
          <a:p>
            <a:pPr marL="0" indent="0">
              <a:buNone/>
            </a:pPr>
            <a:br>
              <a:rPr lang="en-US"/>
            </a:br>
            <a:endParaRPr lang="en-US"/>
          </a:p>
        </p:txBody>
      </p:sp>
    </p:spTree>
    <p:extLst>
      <p:ext uri="{BB962C8B-B14F-4D97-AF65-F5344CB8AC3E}">
        <p14:creationId xmlns:p14="http://schemas.microsoft.com/office/powerpoint/2010/main" val="2573298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A113C-829C-3D92-FDD9-BCBC7969EA0B}"/>
              </a:ext>
            </a:extLst>
          </p:cNvPr>
          <p:cNvSpPr>
            <a:spLocks noGrp="1"/>
          </p:cNvSpPr>
          <p:nvPr>
            <p:ph type="title"/>
          </p:nvPr>
        </p:nvSpPr>
        <p:spPr>
          <a:xfrm>
            <a:off x="0" y="0"/>
            <a:ext cx="10515600" cy="1134207"/>
          </a:xfrm>
        </p:spPr>
        <p:txBody>
          <a:bodyPr>
            <a:normAutofit/>
          </a:bodyPr>
          <a:lstStyle/>
          <a:p>
            <a:r>
              <a:rPr lang="en-US"/>
              <a:t>Fall Reporting Module Trainings</a:t>
            </a:r>
          </a:p>
        </p:txBody>
      </p:sp>
      <p:sp>
        <p:nvSpPr>
          <p:cNvPr id="3" name="Content Placeholder 2">
            <a:extLst>
              <a:ext uri="{FF2B5EF4-FFF2-40B4-BE49-F238E27FC236}">
                <a16:creationId xmlns:a16="http://schemas.microsoft.com/office/drawing/2014/main" id="{FF6652A6-3E2B-E9B6-FEED-689806ACE629}"/>
              </a:ext>
            </a:extLst>
          </p:cNvPr>
          <p:cNvSpPr>
            <a:spLocks noGrp="1"/>
          </p:cNvSpPr>
          <p:nvPr>
            <p:ph idx="1"/>
          </p:nvPr>
        </p:nvSpPr>
        <p:spPr>
          <a:xfrm>
            <a:off x="609600" y="1318177"/>
            <a:ext cx="11003280" cy="4093115"/>
          </a:xfrm>
        </p:spPr>
        <p:txBody>
          <a:bodyPr vert="horz" lIns="91440" tIns="45720" rIns="91440" bIns="45720" rtlCol="0" anchor="t">
            <a:normAutofit/>
          </a:bodyPr>
          <a:lstStyle/>
          <a:p>
            <a:r>
              <a:rPr lang="en-US"/>
              <a:t>Module 1- Data Review Quality Control (QC)</a:t>
            </a:r>
          </a:p>
          <a:p>
            <a:r>
              <a:rPr lang="en-US" b="1"/>
              <a:t>Module 2- Cohort and Postsecondary Readiness Scores QC</a:t>
            </a:r>
          </a:p>
          <a:p>
            <a:endParaRPr lang="en-US"/>
          </a:p>
          <a:p>
            <a:endParaRPr lang="en-US"/>
          </a:p>
          <a:p>
            <a:endParaRPr lang="en-US"/>
          </a:p>
        </p:txBody>
      </p:sp>
    </p:spTree>
    <p:extLst>
      <p:ext uri="{BB962C8B-B14F-4D97-AF65-F5344CB8AC3E}">
        <p14:creationId xmlns:p14="http://schemas.microsoft.com/office/powerpoint/2010/main" val="2447272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AC59F-B55B-E4CB-875F-76889679B02D}"/>
              </a:ext>
            </a:extLst>
          </p:cNvPr>
          <p:cNvSpPr>
            <a:spLocks noGrp="1"/>
          </p:cNvSpPr>
          <p:nvPr>
            <p:ph type="title"/>
          </p:nvPr>
        </p:nvSpPr>
        <p:spPr>
          <a:xfrm>
            <a:off x="0" y="11853"/>
            <a:ext cx="11312364" cy="1136227"/>
          </a:xfrm>
        </p:spPr>
        <p:txBody>
          <a:bodyPr>
            <a:normAutofit/>
          </a:bodyPr>
          <a:lstStyle/>
          <a:p>
            <a:r>
              <a:rPr lang="en-US"/>
              <a:t>Dropouts or GED Recipients Not On Time</a:t>
            </a:r>
          </a:p>
        </p:txBody>
      </p:sp>
      <p:sp>
        <p:nvSpPr>
          <p:cNvPr id="3" name="Text Placeholder 2">
            <a:extLst>
              <a:ext uri="{FF2B5EF4-FFF2-40B4-BE49-F238E27FC236}">
                <a16:creationId xmlns:a16="http://schemas.microsoft.com/office/drawing/2014/main" id="{362A43BA-F839-538D-0768-4C20AEC13AFF}"/>
              </a:ext>
            </a:extLst>
          </p:cNvPr>
          <p:cNvSpPr>
            <a:spLocks noGrp="1"/>
          </p:cNvSpPr>
          <p:nvPr>
            <p:ph type="body" sz="quarter" idx="13"/>
          </p:nvPr>
        </p:nvSpPr>
        <p:spPr>
          <a:xfrm>
            <a:off x="231936" y="885205"/>
            <a:ext cx="11728128" cy="4901324"/>
          </a:xfrm>
        </p:spPr>
        <p:txBody>
          <a:bodyPr vert="horz" lIns="91440" tIns="45720" rIns="91440" bIns="45720" rtlCol="0" anchor="t">
            <a:noAutofit/>
          </a:bodyPr>
          <a:lstStyle/>
          <a:p>
            <a:r>
              <a:rPr lang="en-US" sz="2000"/>
              <a:t>C01 - A pupil who completes the school year in the school of the most current enrollment. No subsequent enrollment without a graduation end status (G01-G04) is a dropout.</a:t>
            </a:r>
          </a:p>
          <a:p>
            <a:r>
              <a:rPr lang="en-US" sz="2000"/>
              <a:t>W12 - A pupil under the jurisdiction of the court.</a:t>
            </a:r>
          </a:p>
          <a:p>
            <a:r>
              <a:rPr lang="en-US" sz="2000"/>
              <a:t>W22 - This end status is a dropout if there is no subsequent enrollment into a Kentucky public school</a:t>
            </a:r>
            <a:r>
              <a:rPr lang="en-US" sz="2000" b="1"/>
              <a:t>*</a:t>
            </a:r>
            <a:r>
              <a:rPr lang="en-US" sz="2000"/>
              <a:t> beginning with the 2014-2015 school year.  Also beginning with the 2014-2015 school year, a W29 must be used to indicate an enrollment in another state. This applies to students with No Show enrollments at the beginning of the 2014-2015 school year.</a:t>
            </a:r>
          </a:p>
          <a:p>
            <a:pPr marL="0" indent="0">
              <a:buNone/>
            </a:pPr>
            <a:r>
              <a:rPr lang="en-US" sz="2000" b="1"/>
              <a:t>*</a:t>
            </a:r>
            <a:r>
              <a:rPr lang="en-US" sz="2000"/>
              <a:t>If withdrawal is to Appalachian Challenge Academy or to a Job Corp that is providing high school curriculum courses toward a regular high school diploma, change the end status from a W22 to a W21. Even though these schools are in IC, it is for funding purposes only, and they are not considered Kentucky public schools.</a:t>
            </a:r>
          </a:p>
          <a:p>
            <a:pPr marL="0" indent="0">
              <a:buNone/>
            </a:pPr>
            <a:r>
              <a:rPr lang="en-US" sz="2000"/>
              <a:t>*Bluegrass Challenge Academy, beginning with the 2017-2018 school year, is considered a public alternative school under the realm of Eminence Independent. Therefore, the appropriate withdrawal status for a student enrolling in this academy is W22: A pupil who has transferred to another public Kentucky school district and for whom a request for student records has been received and enrollment has been substantiated.</a:t>
            </a:r>
          </a:p>
          <a:p>
            <a:pPr marL="0" indent="0">
              <a:buNone/>
            </a:pPr>
            <a:br>
              <a:rPr lang="en-US" sz="2000"/>
            </a:br>
            <a:endParaRPr lang="en-US" sz="2000"/>
          </a:p>
        </p:txBody>
      </p:sp>
    </p:spTree>
    <p:extLst>
      <p:ext uri="{BB962C8B-B14F-4D97-AF65-F5344CB8AC3E}">
        <p14:creationId xmlns:p14="http://schemas.microsoft.com/office/powerpoint/2010/main" val="860644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2810-39BF-FECA-D982-2651EE68D446}"/>
              </a:ext>
            </a:extLst>
          </p:cNvPr>
          <p:cNvSpPr>
            <a:spLocks noGrp="1"/>
          </p:cNvSpPr>
          <p:nvPr>
            <p:ph type="title"/>
          </p:nvPr>
        </p:nvSpPr>
        <p:spPr>
          <a:xfrm>
            <a:off x="0" y="0"/>
            <a:ext cx="12192000" cy="1137920"/>
          </a:xfrm>
        </p:spPr>
        <p:txBody>
          <a:bodyPr>
            <a:normAutofit/>
          </a:bodyPr>
          <a:lstStyle/>
          <a:p>
            <a:r>
              <a:rPr lang="en-US"/>
              <a:t>Dropouts or GED Recipients Not On Time (Continued)</a:t>
            </a:r>
          </a:p>
        </p:txBody>
      </p:sp>
      <p:sp>
        <p:nvSpPr>
          <p:cNvPr id="3" name="Text Placeholder 2">
            <a:extLst>
              <a:ext uri="{FF2B5EF4-FFF2-40B4-BE49-F238E27FC236}">
                <a16:creationId xmlns:a16="http://schemas.microsoft.com/office/drawing/2014/main" id="{B1A1982F-6D4A-F2AD-BF6B-07031C08B238}"/>
              </a:ext>
            </a:extLst>
          </p:cNvPr>
          <p:cNvSpPr>
            <a:spLocks noGrp="1"/>
          </p:cNvSpPr>
          <p:nvPr>
            <p:ph type="body" sz="quarter" idx="13"/>
          </p:nvPr>
        </p:nvSpPr>
        <p:spPr>
          <a:xfrm>
            <a:off x="501805" y="1290320"/>
            <a:ext cx="10953595" cy="4151475"/>
          </a:xfrm>
        </p:spPr>
        <p:txBody>
          <a:bodyPr>
            <a:normAutofit/>
          </a:bodyPr>
          <a:lstStyle/>
          <a:p>
            <a:r>
              <a:rPr lang="en-US" sz="2000"/>
              <a:t>W23 - A pupil withdrawn for a second or subsequent time who initially withdrew as a W24 or W25 during the current school year.</a:t>
            </a:r>
          </a:p>
          <a:p>
            <a:r>
              <a:rPr lang="en-US" sz="2000"/>
              <a:t>W24 - A pupil who has moved out of this public school district for whom enrollment elsewhere has not been substantiated.</a:t>
            </a:r>
          </a:p>
          <a:p>
            <a:r>
              <a:rPr lang="en-US" sz="2000"/>
              <a:t>W25 - A pupil who is at least 16 years of age and has dropped out of public school.</a:t>
            </a:r>
          </a:p>
          <a:p>
            <a:r>
              <a:rPr lang="en-US" sz="2000"/>
              <a:t>W26 - A pupil who has withdrawn from school after completing a secondary GED Option program and receiving a GED certificate.</a:t>
            </a:r>
          </a:p>
          <a:p>
            <a:r>
              <a:rPr lang="en-US" sz="2000"/>
              <a:t>W27- A student who has withdrawn from school and subsequently received a GED.</a:t>
            </a:r>
          </a:p>
          <a:p>
            <a:r>
              <a:rPr lang="en-US" sz="2000"/>
              <a:t>W28 - A student who has reached the maximum age for education services without receiving a diploma or an alternative high school diploma.</a:t>
            </a:r>
          </a:p>
          <a:p>
            <a:endParaRPr lang="en-US"/>
          </a:p>
        </p:txBody>
      </p:sp>
    </p:spTree>
    <p:extLst>
      <p:ext uri="{BB962C8B-B14F-4D97-AF65-F5344CB8AC3E}">
        <p14:creationId xmlns:p14="http://schemas.microsoft.com/office/powerpoint/2010/main" val="2464885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F421B-52AB-290A-7282-C1438E8FC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08A63-6911-CDCC-22E2-EB64F0583AF1}"/>
              </a:ext>
            </a:extLst>
          </p:cNvPr>
          <p:cNvSpPr>
            <a:spLocks noGrp="1"/>
          </p:cNvSpPr>
          <p:nvPr>
            <p:ph type="title"/>
          </p:nvPr>
        </p:nvSpPr>
        <p:spPr>
          <a:xfrm>
            <a:off x="392584" y="1807771"/>
            <a:ext cx="11073809" cy="1849830"/>
          </a:xfrm>
        </p:spPr>
        <p:txBody>
          <a:bodyPr/>
          <a:lstStyle/>
          <a:p>
            <a:r>
              <a:rPr lang="en-US"/>
              <a:t>Postsecondary Readiness Scores</a:t>
            </a:r>
          </a:p>
        </p:txBody>
      </p:sp>
    </p:spTree>
    <p:extLst>
      <p:ext uri="{BB962C8B-B14F-4D97-AF65-F5344CB8AC3E}">
        <p14:creationId xmlns:p14="http://schemas.microsoft.com/office/powerpoint/2010/main" val="2383250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B4BED-42F2-52CF-1472-6E66EE5F9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09DFF-14BB-B374-6252-8EBF6BA05124}"/>
              </a:ext>
            </a:extLst>
          </p:cNvPr>
          <p:cNvSpPr>
            <a:spLocks noGrp="1"/>
          </p:cNvSpPr>
          <p:nvPr>
            <p:ph type="title"/>
          </p:nvPr>
        </p:nvSpPr>
        <p:spPr>
          <a:xfrm>
            <a:off x="0" y="-1"/>
            <a:ext cx="11559396" cy="1143001"/>
          </a:xfrm>
        </p:spPr>
        <p:txBody>
          <a:bodyPr>
            <a:normAutofit fontScale="90000"/>
          </a:bodyPr>
          <a:lstStyle/>
          <a:p>
            <a:r>
              <a:rPr lang="en-US"/>
              <a:t>Understanding the Process for Postsecondary Readiness Scores</a:t>
            </a:r>
          </a:p>
        </p:txBody>
      </p:sp>
      <p:sp>
        <p:nvSpPr>
          <p:cNvPr id="4" name="Freeform: Shape 3" descr="Getting the Rosters Right heading.">
            <a:extLst>
              <a:ext uri="{FF2B5EF4-FFF2-40B4-BE49-F238E27FC236}">
                <a16:creationId xmlns:a16="http://schemas.microsoft.com/office/drawing/2014/main" id="{D267DFB6-B901-509A-7EDA-863889B2F386}"/>
              </a:ext>
            </a:extLst>
          </p:cNvPr>
          <p:cNvSpPr/>
          <p:nvPr/>
        </p:nvSpPr>
        <p:spPr>
          <a:xfrm>
            <a:off x="613626" y="1396923"/>
            <a:ext cx="3290310" cy="761573"/>
          </a:xfrm>
          <a:custGeom>
            <a:avLst/>
            <a:gdLst>
              <a:gd name="csX0" fmla="*/ 0 w 3290310"/>
              <a:gd name="csY0" fmla="*/ 0 h 761573"/>
              <a:gd name="csX1" fmla="*/ 3290310 w 3290310"/>
              <a:gd name="csY1" fmla="*/ 0 h 761573"/>
              <a:gd name="csX2" fmla="*/ 3290310 w 3290310"/>
              <a:gd name="csY2" fmla="*/ 761573 h 761573"/>
              <a:gd name="csX3" fmla="*/ 0 w 3290310"/>
              <a:gd name="csY3" fmla="*/ 761573 h 761573"/>
              <a:gd name="csX4" fmla="*/ 0 w 3290310"/>
              <a:gd name="csY4" fmla="*/ 0 h 761573"/>
            </a:gdLst>
            <a:ahLst/>
            <a:cxnLst>
              <a:cxn ang="0">
                <a:pos x="csX0" y="csY0"/>
              </a:cxn>
              <a:cxn ang="0">
                <a:pos x="csX1" y="csY1"/>
              </a:cxn>
              <a:cxn ang="0">
                <a:pos x="csX2" y="csY2"/>
              </a:cxn>
              <a:cxn ang="0">
                <a:pos x="csX3" y="csY3"/>
              </a:cxn>
              <a:cxn ang="0">
                <a:pos x="csX4" y="csY4"/>
              </a:cxn>
            </a:cxnLst>
            <a:rect l="l" t="t" r="r" b="b"/>
            <a:pathLst>
              <a:path w="3290310" h="761573">
                <a:moveTo>
                  <a:pt x="0" y="0"/>
                </a:moveTo>
                <a:lnTo>
                  <a:pt x="3290310" y="0"/>
                </a:lnTo>
                <a:lnTo>
                  <a:pt x="3290310" y="761573"/>
                </a:lnTo>
                <a:lnTo>
                  <a:pt x="0" y="761573"/>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latin typeface="Franklin Gothic Book"/>
              </a:rPr>
              <a:t>Getting the Rosters Right</a:t>
            </a:r>
          </a:p>
        </p:txBody>
      </p:sp>
      <p:sp>
        <p:nvSpPr>
          <p:cNvPr id="5" name="Freeform: Shape 4" descr="Postsecondary Readiness (April-June)&#10;Postsecondary Readiness Scores (August)&#10;">
            <a:extLst>
              <a:ext uri="{FF2B5EF4-FFF2-40B4-BE49-F238E27FC236}">
                <a16:creationId xmlns:a16="http://schemas.microsoft.com/office/drawing/2014/main" id="{7EA7C975-8314-7447-9ED9-A19A26EABE39}"/>
              </a:ext>
            </a:extLst>
          </p:cNvPr>
          <p:cNvSpPr/>
          <p:nvPr/>
        </p:nvSpPr>
        <p:spPr>
          <a:xfrm>
            <a:off x="613626" y="2158497"/>
            <a:ext cx="3290310" cy="3302578"/>
          </a:xfrm>
          <a:custGeom>
            <a:avLst/>
            <a:gdLst>
              <a:gd name="csX0" fmla="*/ 0 w 3290310"/>
              <a:gd name="csY0" fmla="*/ 0 h 3302578"/>
              <a:gd name="csX1" fmla="*/ 3290310 w 3290310"/>
              <a:gd name="csY1" fmla="*/ 0 h 3302578"/>
              <a:gd name="csX2" fmla="*/ 3290310 w 3290310"/>
              <a:gd name="csY2" fmla="*/ 3302578 h 3302578"/>
              <a:gd name="csX3" fmla="*/ 0 w 3290310"/>
              <a:gd name="csY3" fmla="*/ 3302578 h 3302578"/>
              <a:gd name="csX4" fmla="*/ 0 w 3290310"/>
              <a:gd name="csY4" fmla="*/ 0 h 3302578"/>
            </a:gdLst>
            <a:ahLst/>
            <a:cxnLst>
              <a:cxn ang="0">
                <a:pos x="csX0" y="csY0"/>
              </a:cxn>
              <a:cxn ang="0">
                <a:pos x="csX1" y="csY1"/>
              </a:cxn>
              <a:cxn ang="0">
                <a:pos x="csX2" y="csY2"/>
              </a:cxn>
              <a:cxn ang="0">
                <a:pos x="csX3" y="csY3"/>
              </a:cxn>
              <a:cxn ang="0">
                <a:pos x="csX4" y="csY4"/>
              </a:cxn>
            </a:cxnLst>
            <a:rect l="l" t="t" r="r" b="b"/>
            <a:pathLst>
              <a:path w="3290310" h="3302578">
                <a:moveTo>
                  <a:pt x="0" y="0"/>
                </a:moveTo>
                <a:lnTo>
                  <a:pt x="3290310" y="0"/>
                </a:lnTo>
                <a:lnTo>
                  <a:pt x="3290310" y="3302578"/>
                </a:lnTo>
                <a:lnTo>
                  <a:pt x="0" y="3302578"/>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endParaRPr lang="en-US" sz="2200" kern="1200">
              <a:latin typeface="Franklin Gothic Book"/>
            </a:endParaRPr>
          </a:p>
          <a:p>
            <a:pPr marL="228600" lvl="1" indent="-228600" algn="l" defTabSz="977900">
              <a:lnSpc>
                <a:spcPct val="90000"/>
              </a:lnSpc>
              <a:spcBef>
                <a:spcPct val="0"/>
              </a:spcBef>
              <a:spcAft>
                <a:spcPct val="15000"/>
              </a:spcAft>
              <a:buChar char="•"/>
            </a:pPr>
            <a:r>
              <a:rPr lang="en-US" sz="2200" kern="1200">
                <a:latin typeface="Franklin Gothic Book"/>
              </a:rPr>
              <a:t>Postsecondary Readiness (April-June)</a:t>
            </a:r>
          </a:p>
          <a:p>
            <a:pPr marL="228600" lvl="1" indent="-228600" algn="l" defTabSz="977900">
              <a:lnSpc>
                <a:spcPct val="90000"/>
              </a:lnSpc>
              <a:spcBef>
                <a:spcPct val="0"/>
              </a:spcBef>
              <a:spcAft>
                <a:spcPct val="15000"/>
              </a:spcAft>
              <a:buChar char="•"/>
            </a:pPr>
            <a:r>
              <a:rPr lang="en-US" sz="2200" kern="1200">
                <a:latin typeface="Franklin Gothic Book"/>
              </a:rPr>
              <a:t>Postsecondary Readiness Scores (August)</a:t>
            </a:r>
          </a:p>
        </p:txBody>
      </p:sp>
      <p:sp>
        <p:nvSpPr>
          <p:cNvPr id="7" name="Freeform: Shape 6" descr="Data Review and Cleanup">
            <a:extLst>
              <a:ext uri="{FF2B5EF4-FFF2-40B4-BE49-F238E27FC236}">
                <a16:creationId xmlns:a16="http://schemas.microsoft.com/office/drawing/2014/main" id="{6740E8B5-6D54-6329-BB6F-5E390183A6BF}"/>
              </a:ext>
            </a:extLst>
          </p:cNvPr>
          <p:cNvSpPr/>
          <p:nvPr/>
        </p:nvSpPr>
        <p:spPr>
          <a:xfrm>
            <a:off x="4364580" y="1396923"/>
            <a:ext cx="3290310" cy="761573"/>
          </a:xfrm>
          <a:custGeom>
            <a:avLst/>
            <a:gdLst>
              <a:gd name="csX0" fmla="*/ 0 w 3290310"/>
              <a:gd name="csY0" fmla="*/ 0 h 761573"/>
              <a:gd name="csX1" fmla="*/ 3290310 w 3290310"/>
              <a:gd name="csY1" fmla="*/ 0 h 761573"/>
              <a:gd name="csX2" fmla="*/ 3290310 w 3290310"/>
              <a:gd name="csY2" fmla="*/ 761573 h 761573"/>
              <a:gd name="csX3" fmla="*/ 0 w 3290310"/>
              <a:gd name="csY3" fmla="*/ 761573 h 761573"/>
              <a:gd name="csX4" fmla="*/ 0 w 3290310"/>
              <a:gd name="csY4" fmla="*/ 0 h 761573"/>
            </a:gdLst>
            <a:ahLst/>
            <a:cxnLst>
              <a:cxn ang="0">
                <a:pos x="csX0" y="csY0"/>
              </a:cxn>
              <a:cxn ang="0">
                <a:pos x="csX1" y="csY1"/>
              </a:cxn>
              <a:cxn ang="0">
                <a:pos x="csX2" y="csY2"/>
              </a:cxn>
              <a:cxn ang="0">
                <a:pos x="csX3" y="csY3"/>
              </a:cxn>
              <a:cxn ang="0">
                <a:pos x="csX4" y="csY4"/>
              </a:cxn>
            </a:cxnLst>
            <a:rect l="l" t="t" r="r" b="b"/>
            <a:pathLst>
              <a:path w="3290310" h="761573">
                <a:moveTo>
                  <a:pt x="0" y="0"/>
                </a:moveTo>
                <a:lnTo>
                  <a:pt x="3290310" y="0"/>
                </a:lnTo>
                <a:lnTo>
                  <a:pt x="3290310" y="761573"/>
                </a:lnTo>
                <a:lnTo>
                  <a:pt x="0" y="761573"/>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latin typeface="Franklin Gothic Book"/>
              </a:rPr>
              <a:t>Data Review and Cleanup</a:t>
            </a:r>
          </a:p>
        </p:txBody>
      </p:sp>
      <p:sp>
        <p:nvSpPr>
          <p:cNvPr id="8" name="Freeform: Shape 7" descr="Make changes to student level demographics in data review.&#10;Request accountability changes in Data review&#10;Upload Postsecondary Readiness Academic Scores (only) if needed&#10;">
            <a:extLst>
              <a:ext uri="{FF2B5EF4-FFF2-40B4-BE49-F238E27FC236}">
                <a16:creationId xmlns:a16="http://schemas.microsoft.com/office/drawing/2014/main" id="{2AC63093-B21E-386F-7522-B25C38D2550F}"/>
              </a:ext>
            </a:extLst>
          </p:cNvPr>
          <p:cNvSpPr/>
          <p:nvPr/>
        </p:nvSpPr>
        <p:spPr>
          <a:xfrm>
            <a:off x="4364580" y="2158497"/>
            <a:ext cx="3290310" cy="3302578"/>
          </a:xfrm>
          <a:custGeom>
            <a:avLst/>
            <a:gdLst>
              <a:gd name="csX0" fmla="*/ 0 w 3290310"/>
              <a:gd name="csY0" fmla="*/ 0 h 3302578"/>
              <a:gd name="csX1" fmla="*/ 3290310 w 3290310"/>
              <a:gd name="csY1" fmla="*/ 0 h 3302578"/>
              <a:gd name="csX2" fmla="*/ 3290310 w 3290310"/>
              <a:gd name="csY2" fmla="*/ 3302578 h 3302578"/>
              <a:gd name="csX3" fmla="*/ 0 w 3290310"/>
              <a:gd name="csY3" fmla="*/ 3302578 h 3302578"/>
              <a:gd name="csX4" fmla="*/ 0 w 3290310"/>
              <a:gd name="csY4" fmla="*/ 0 h 3302578"/>
            </a:gdLst>
            <a:ahLst/>
            <a:cxnLst>
              <a:cxn ang="0">
                <a:pos x="csX0" y="csY0"/>
              </a:cxn>
              <a:cxn ang="0">
                <a:pos x="csX1" y="csY1"/>
              </a:cxn>
              <a:cxn ang="0">
                <a:pos x="csX2" y="csY2"/>
              </a:cxn>
              <a:cxn ang="0">
                <a:pos x="csX3" y="csY3"/>
              </a:cxn>
              <a:cxn ang="0">
                <a:pos x="csX4" y="csY4"/>
              </a:cxn>
            </a:cxnLst>
            <a:rect l="l" t="t" r="r" b="b"/>
            <a:pathLst>
              <a:path w="3290310" h="3302578">
                <a:moveTo>
                  <a:pt x="0" y="0"/>
                </a:moveTo>
                <a:lnTo>
                  <a:pt x="3290310" y="0"/>
                </a:lnTo>
                <a:lnTo>
                  <a:pt x="3290310" y="3302578"/>
                </a:lnTo>
                <a:lnTo>
                  <a:pt x="0" y="3302578"/>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Franklin Gothic Book"/>
              </a:rPr>
              <a:t>Make changes to individual student demographics in Data Review </a:t>
            </a:r>
          </a:p>
          <a:p>
            <a:pPr marL="228600" lvl="1" indent="-228600" algn="l" defTabSz="977900">
              <a:lnSpc>
                <a:spcPct val="90000"/>
              </a:lnSpc>
              <a:spcBef>
                <a:spcPct val="0"/>
              </a:spcBef>
              <a:spcAft>
                <a:spcPct val="15000"/>
              </a:spcAft>
              <a:buChar char="•"/>
            </a:pPr>
            <a:r>
              <a:rPr lang="en-US" sz="2200" kern="1200">
                <a:latin typeface="Franklin Gothic Book"/>
              </a:rPr>
              <a:t>Request accountability changes in Data Review</a:t>
            </a:r>
          </a:p>
          <a:p>
            <a:pPr marL="228600" lvl="1" indent="-228600" algn="l" defTabSz="977900">
              <a:lnSpc>
                <a:spcPct val="90000"/>
              </a:lnSpc>
              <a:spcBef>
                <a:spcPct val="0"/>
              </a:spcBef>
              <a:spcAft>
                <a:spcPct val="15000"/>
              </a:spcAft>
              <a:buChar char="•"/>
            </a:pPr>
            <a:r>
              <a:rPr lang="en-US" sz="2200" kern="1200">
                <a:latin typeface="Franklin Gothic Book"/>
              </a:rPr>
              <a:t>Upload Postsecondary Readiness Academic Scores (Only) if needed</a:t>
            </a:r>
          </a:p>
        </p:txBody>
      </p:sp>
      <p:sp>
        <p:nvSpPr>
          <p:cNvPr id="9" name="Freeform: Shape 8" descr="Accurate Reporting">
            <a:extLst>
              <a:ext uri="{FF2B5EF4-FFF2-40B4-BE49-F238E27FC236}">
                <a16:creationId xmlns:a16="http://schemas.microsoft.com/office/drawing/2014/main" id="{B6933DD8-8E85-8E55-E5A1-FEC179425BD9}"/>
              </a:ext>
            </a:extLst>
          </p:cNvPr>
          <p:cNvSpPr/>
          <p:nvPr/>
        </p:nvSpPr>
        <p:spPr>
          <a:xfrm>
            <a:off x="8115534" y="1396923"/>
            <a:ext cx="3290310" cy="761573"/>
          </a:xfrm>
          <a:custGeom>
            <a:avLst/>
            <a:gdLst>
              <a:gd name="csX0" fmla="*/ 0 w 3290310"/>
              <a:gd name="csY0" fmla="*/ 0 h 761573"/>
              <a:gd name="csX1" fmla="*/ 3290310 w 3290310"/>
              <a:gd name="csY1" fmla="*/ 0 h 761573"/>
              <a:gd name="csX2" fmla="*/ 3290310 w 3290310"/>
              <a:gd name="csY2" fmla="*/ 761573 h 761573"/>
              <a:gd name="csX3" fmla="*/ 0 w 3290310"/>
              <a:gd name="csY3" fmla="*/ 761573 h 761573"/>
              <a:gd name="csX4" fmla="*/ 0 w 3290310"/>
              <a:gd name="csY4" fmla="*/ 0 h 761573"/>
            </a:gdLst>
            <a:ahLst/>
            <a:cxnLst>
              <a:cxn ang="0">
                <a:pos x="csX0" y="csY0"/>
              </a:cxn>
              <a:cxn ang="0">
                <a:pos x="csX1" y="csY1"/>
              </a:cxn>
              <a:cxn ang="0">
                <a:pos x="csX2" y="csY2"/>
              </a:cxn>
              <a:cxn ang="0">
                <a:pos x="csX3" y="csY3"/>
              </a:cxn>
              <a:cxn ang="0">
                <a:pos x="csX4" y="csY4"/>
              </a:cxn>
            </a:cxnLst>
            <a:rect l="l" t="t" r="r" b="b"/>
            <a:pathLst>
              <a:path w="3290310" h="761573">
                <a:moveTo>
                  <a:pt x="0" y="0"/>
                </a:moveTo>
                <a:lnTo>
                  <a:pt x="3290310" y="0"/>
                </a:lnTo>
                <a:lnTo>
                  <a:pt x="3290310" y="761573"/>
                </a:lnTo>
                <a:lnTo>
                  <a:pt x="0" y="761573"/>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latin typeface="Franklin Gothic Book"/>
              </a:rPr>
              <a:t>Accurate Reporting</a:t>
            </a:r>
          </a:p>
        </p:txBody>
      </p:sp>
      <p:sp>
        <p:nvSpPr>
          <p:cNvPr id="10" name="Freeform: Shape 9" descr="Public Release&#10;Ten-Day Regulatory Data Review follows Public Release">
            <a:extLst>
              <a:ext uri="{FF2B5EF4-FFF2-40B4-BE49-F238E27FC236}">
                <a16:creationId xmlns:a16="http://schemas.microsoft.com/office/drawing/2014/main" id="{3834FEB3-7533-1723-954D-0E1B8CDD22F5}"/>
              </a:ext>
            </a:extLst>
          </p:cNvPr>
          <p:cNvSpPr/>
          <p:nvPr/>
        </p:nvSpPr>
        <p:spPr>
          <a:xfrm>
            <a:off x="8115534" y="2158497"/>
            <a:ext cx="3290310" cy="3302578"/>
          </a:xfrm>
          <a:custGeom>
            <a:avLst/>
            <a:gdLst>
              <a:gd name="csX0" fmla="*/ 0 w 3290310"/>
              <a:gd name="csY0" fmla="*/ 0 h 3302578"/>
              <a:gd name="csX1" fmla="*/ 3290310 w 3290310"/>
              <a:gd name="csY1" fmla="*/ 0 h 3302578"/>
              <a:gd name="csX2" fmla="*/ 3290310 w 3290310"/>
              <a:gd name="csY2" fmla="*/ 3302578 h 3302578"/>
              <a:gd name="csX3" fmla="*/ 0 w 3290310"/>
              <a:gd name="csY3" fmla="*/ 3302578 h 3302578"/>
              <a:gd name="csX4" fmla="*/ 0 w 3290310"/>
              <a:gd name="csY4" fmla="*/ 0 h 3302578"/>
            </a:gdLst>
            <a:ahLst/>
            <a:cxnLst>
              <a:cxn ang="0">
                <a:pos x="csX0" y="csY0"/>
              </a:cxn>
              <a:cxn ang="0">
                <a:pos x="csX1" y="csY1"/>
              </a:cxn>
              <a:cxn ang="0">
                <a:pos x="csX2" y="csY2"/>
              </a:cxn>
              <a:cxn ang="0">
                <a:pos x="csX3" y="csY3"/>
              </a:cxn>
              <a:cxn ang="0">
                <a:pos x="csX4" y="csY4"/>
              </a:cxn>
            </a:cxnLst>
            <a:rect l="l" t="t" r="r" b="b"/>
            <a:pathLst>
              <a:path w="3290310" h="3302578">
                <a:moveTo>
                  <a:pt x="0" y="0"/>
                </a:moveTo>
                <a:lnTo>
                  <a:pt x="3290310" y="0"/>
                </a:lnTo>
                <a:lnTo>
                  <a:pt x="3290310" y="3302578"/>
                </a:lnTo>
                <a:lnTo>
                  <a:pt x="0" y="3302578"/>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Franklin Gothic Book"/>
              </a:rPr>
              <a:t>Public</a:t>
            </a:r>
            <a:r>
              <a:rPr lang="en-US" sz="2200" kern="1200" baseline="0">
                <a:latin typeface="Franklin Gothic Book"/>
              </a:rPr>
              <a:t> Release</a:t>
            </a:r>
            <a:endParaRPr lang="en-US" sz="2200" kern="1200">
              <a:latin typeface="Franklin Gothic Book"/>
            </a:endParaRPr>
          </a:p>
          <a:p>
            <a:pPr marL="228600" lvl="1" indent="-228600" algn="l" defTabSz="977900" rtl="0">
              <a:lnSpc>
                <a:spcPct val="90000"/>
              </a:lnSpc>
              <a:spcBef>
                <a:spcPct val="0"/>
              </a:spcBef>
              <a:spcAft>
                <a:spcPct val="15000"/>
              </a:spcAft>
              <a:buChar char="•"/>
            </a:pPr>
            <a:r>
              <a:rPr lang="en-US" sz="2200" kern="1200">
                <a:latin typeface="Franklin Gothic Book"/>
              </a:rPr>
              <a:t>Ten-Day Regulatory Data Review follows Public Release</a:t>
            </a:r>
          </a:p>
        </p:txBody>
      </p:sp>
    </p:spTree>
    <p:extLst>
      <p:ext uri="{BB962C8B-B14F-4D97-AF65-F5344CB8AC3E}">
        <p14:creationId xmlns:p14="http://schemas.microsoft.com/office/powerpoint/2010/main" val="609713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476" y="0"/>
            <a:ext cx="11704276" cy="1083645"/>
          </a:xfrm>
        </p:spPr>
        <p:txBody>
          <a:bodyPr>
            <a:normAutofit/>
          </a:bodyPr>
          <a:lstStyle/>
          <a:p>
            <a:r>
              <a:rPr lang="en-US"/>
              <a:t>Postsecondary Readiness – Academic Readiness</a:t>
            </a:r>
          </a:p>
        </p:txBody>
      </p:sp>
      <p:sp>
        <p:nvSpPr>
          <p:cNvPr id="5" name="Text Placeholder 4"/>
          <p:cNvSpPr>
            <a:spLocks noGrp="1"/>
          </p:cNvSpPr>
          <p:nvPr>
            <p:ph type="body" sz="quarter" idx="13"/>
          </p:nvPr>
        </p:nvSpPr>
        <p:spPr>
          <a:xfrm>
            <a:off x="478247" y="958517"/>
            <a:ext cx="10792935" cy="4720389"/>
          </a:xfrm>
        </p:spPr>
        <p:txBody>
          <a:bodyPr vert="horz" lIns="91440" tIns="45720" rIns="91440" bIns="45720" rtlCol="0" anchor="t">
            <a:normAutofit lnSpcReduction="10000"/>
          </a:bodyPr>
          <a:lstStyle/>
          <a:p>
            <a:pPr marL="0" indent="0">
              <a:buNone/>
            </a:pPr>
            <a:r>
              <a:rPr lang="en-US"/>
              <a:t>Assessments approved by Council on Postsecondary Education (CPE) for Postsecondary Readiness:</a:t>
            </a:r>
          </a:p>
          <a:p>
            <a:pPr lvl="1"/>
            <a:r>
              <a:rPr lang="en-US"/>
              <a:t>KYOTE</a:t>
            </a:r>
          </a:p>
          <a:p>
            <a:pPr lvl="1"/>
            <a:r>
              <a:rPr lang="en-US"/>
              <a:t>KDE – approved dual credit courses - updated in TEDS</a:t>
            </a:r>
          </a:p>
          <a:p>
            <a:pPr lvl="1"/>
            <a:r>
              <a:rPr lang="en-US"/>
              <a:t>SAT </a:t>
            </a:r>
          </a:p>
          <a:p>
            <a:pPr lvl="1"/>
            <a:r>
              <a:rPr lang="en-US"/>
              <a:t>ALEKS</a:t>
            </a:r>
          </a:p>
          <a:p>
            <a:pPr lvl="1"/>
            <a:r>
              <a:rPr lang="en-US"/>
              <a:t>GED College Readiness</a:t>
            </a:r>
          </a:p>
          <a:p>
            <a:pPr lvl="1"/>
            <a:r>
              <a:rPr lang="en-US"/>
              <a:t>Transition Attainment Record (Alternate KSA)</a:t>
            </a:r>
          </a:p>
          <a:p>
            <a:pPr lvl="1"/>
            <a:r>
              <a:rPr lang="en-US"/>
              <a:t>Advanced Placement (AP) Examinations </a:t>
            </a:r>
          </a:p>
          <a:p>
            <a:pPr lvl="1"/>
            <a:r>
              <a:rPr lang="en-US"/>
              <a:t>International Baccalaureate (IB) Examinations </a:t>
            </a:r>
          </a:p>
          <a:p>
            <a:pPr lvl="1"/>
            <a:r>
              <a:rPr lang="en-US"/>
              <a:t>Cambridge Advanced International Examinations</a:t>
            </a:r>
          </a:p>
          <a:p>
            <a:pPr lvl="1"/>
            <a:r>
              <a:rPr lang="en-US"/>
              <a:t>Accuplacer</a:t>
            </a:r>
          </a:p>
          <a:p>
            <a:pPr lvl="1"/>
            <a:r>
              <a:rPr lang="en-US"/>
              <a:t>The ACT</a:t>
            </a:r>
          </a:p>
          <a:p>
            <a:pPr marL="457200" lvl="1" indent="0">
              <a:buNone/>
            </a:pPr>
            <a:endParaRPr lang="en-US"/>
          </a:p>
        </p:txBody>
      </p:sp>
    </p:spTree>
    <p:extLst>
      <p:ext uri="{BB962C8B-B14F-4D97-AF65-F5344CB8AC3E}">
        <p14:creationId xmlns:p14="http://schemas.microsoft.com/office/powerpoint/2010/main" val="3504310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12192000" cy="1577591"/>
          </a:xfrm>
        </p:spPr>
        <p:txBody>
          <a:bodyPr>
            <a:noAutofit/>
          </a:bodyPr>
          <a:lstStyle/>
          <a:p>
            <a:r>
              <a:rPr lang="en-US"/>
              <a:t>Academic Readiness for Postsecondary Readiness Resource</a:t>
            </a:r>
          </a:p>
        </p:txBody>
      </p:sp>
      <p:pic>
        <p:nvPicPr>
          <p:cNvPr id="1026" name="Picture 3" descr="The screenshot shows all the ways to show Academic Readiness There are multiple ways to show Academic Ready for Postsecondary Readiness. It is through Accuplacer, The ACT, Advanced placement, ALEKS, Cambridge Advanced International, Dual Credit, EdReady Diagnostic, GED College Readiness, International Baccalaureate, KYOTE, SAT and TAR with Office Responsible, Benchmarks, Range, and Score Updated In for each.">
            <a:extLst>
              <a:ext uri="{FF2B5EF4-FFF2-40B4-BE49-F238E27FC236}">
                <a16:creationId xmlns:a16="http://schemas.microsoft.com/office/drawing/2014/main" id="{01C4C623-51F4-5D7A-D05C-CF8E1458D9E8}"/>
              </a:ext>
            </a:extLst>
          </p:cNvPr>
          <p:cNvPicPr>
            <a:picLocks noChangeAspect="1" noChangeArrowheads="1"/>
          </p:cNvPicPr>
          <p:nvPr/>
        </p:nvPicPr>
        <p:blipFill>
          <a:blip r:embed="rId3"/>
          <a:srcRect/>
          <a:stretch/>
        </p:blipFill>
        <p:spPr bwMode="auto">
          <a:xfrm>
            <a:off x="2843876" y="904774"/>
            <a:ext cx="7369405" cy="572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353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0"/>
            <a:ext cx="10329705" cy="1160206"/>
          </a:xfrm>
        </p:spPr>
        <p:txBody>
          <a:bodyPr>
            <a:normAutofit/>
          </a:bodyPr>
          <a:lstStyle/>
          <a:p>
            <a:r>
              <a:rPr lang="en-US" sz="4000"/>
              <a:t>Postsecondary Readiness Scores </a:t>
            </a:r>
            <a:endParaRPr lang="en-US"/>
          </a:p>
        </p:txBody>
      </p:sp>
      <p:sp>
        <p:nvSpPr>
          <p:cNvPr id="5" name="Text Placeholder 4" descr="For Postsecondary Readiness scores, &#10;If the student met the benchmarks it&#10;shows in SDRR: met benchmark and the test.&#10; If the student did not meet the benchmarks, it shows in SDRR: click on update score, upload a scanned  official copy of the score report from the vendor and if approved will locate in the tickets.&#10;"/>
          <p:cNvSpPr>
            <a:spLocks noGrp="1"/>
          </p:cNvSpPr>
          <p:nvPr>
            <p:ph type="body" sz="quarter" idx="13"/>
          </p:nvPr>
        </p:nvSpPr>
        <p:spPr>
          <a:xfrm>
            <a:off x="602900" y="1286188"/>
            <a:ext cx="10872837" cy="4732309"/>
          </a:xfrm>
        </p:spPr>
        <p:txBody>
          <a:bodyPr vert="horz" lIns="91440" tIns="45720" rIns="91440" bIns="45720" rtlCol="0" anchor="t">
            <a:normAutofit/>
          </a:bodyPr>
          <a:lstStyle/>
          <a:p>
            <a:r>
              <a:rPr lang="en-US" sz="2400"/>
              <a:t>If the student met the benchmarks</a:t>
            </a:r>
          </a:p>
          <a:p>
            <a:pPr marL="0" indent="0">
              <a:buNone/>
            </a:pPr>
            <a:r>
              <a:rPr lang="en-US" sz="2400">
                <a:solidFill>
                  <a:srgbClr val="0070C0"/>
                </a:solidFill>
              </a:rPr>
              <a:t>	Shows in SDRR: met benchmark and the test</a:t>
            </a:r>
            <a:endParaRPr lang="en-US" sz="2400"/>
          </a:p>
          <a:p>
            <a:r>
              <a:rPr lang="en-US" sz="2400"/>
              <a:t> If the student did not meet the benchmarks</a:t>
            </a:r>
          </a:p>
          <a:p>
            <a:pPr marL="0" indent="0">
              <a:buNone/>
            </a:pPr>
            <a:r>
              <a:rPr lang="en-US" sz="2400"/>
              <a:t>	</a:t>
            </a:r>
            <a:r>
              <a:rPr lang="en-US" sz="2400">
                <a:solidFill>
                  <a:srgbClr val="0070C0"/>
                </a:solidFill>
              </a:rPr>
              <a:t>Shows in SDRR: click on update score, upload a scanned official copy of 	the score report from the vendor and, if approved, it will locate in the tickets</a:t>
            </a:r>
          </a:p>
        </p:txBody>
      </p:sp>
      <p:sp>
        <p:nvSpPr>
          <p:cNvPr id="10" name="Flowchart: Alternate Process 9" descr="NOTE: Demographics may be reviewed and accountability changes for Postsecondary Readiness may be requested in the Data Review Section of SDRR.&#10;"/>
          <p:cNvSpPr/>
          <p:nvPr/>
        </p:nvSpPr>
        <p:spPr>
          <a:xfrm>
            <a:off x="1498922" y="3709517"/>
            <a:ext cx="9194156" cy="114614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solidFill>
                  <a:prstClr val="white"/>
                </a:solidFill>
              </a:rPr>
              <a:t>NOTE: Demographics may be reviewed and accountability changes for Postsecondary Readiness may be requested in the Data Review Section of SDRR.</a:t>
            </a:r>
          </a:p>
        </p:txBody>
      </p:sp>
    </p:spTree>
    <p:extLst>
      <p:ext uri="{BB962C8B-B14F-4D97-AF65-F5344CB8AC3E}">
        <p14:creationId xmlns:p14="http://schemas.microsoft.com/office/powerpoint/2010/main" val="3306831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0" y="0"/>
            <a:ext cx="12192000" cy="1161826"/>
          </a:xfrm>
        </p:spPr>
        <p:txBody>
          <a:bodyPr>
            <a:normAutofit/>
          </a:bodyPr>
          <a:lstStyle/>
          <a:p>
            <a:r>
              <a:rPr lang="en-US"/>
              <a:t>Postsecondary Readiness Scores in SDRR</a:t>
            </a:r>
          </a:p>
        </p:txBody>
      </p:sp>
      <p:pic>
        <p:nvPicPr>
          <p:cNvPr id="3" name="Picture 2" descr="Screenshot of the Postsecondary Readiness Scores in SDRRR. There are filter options for SSID, last name and first name of the student, the district, school the PR test, test type, accountability and Benchmark with action buttons for Submit and Clear Filter. A table will populate based on the filters. ">
            <a:extLst>
              <a:ext uri="{FF2B5EF4-FFF2-40B4-BE49-F238E27FC236}">
                <a16:creationId xmlns:a16="http://schemas.microsoft.com/office/drawing/2014/main" id="{DD0BD3E1-CFF4-2E0D-A44F-0D697A189042}"/>
              </a:ext>
            </a:extLst>
          </p:cNvPr>
          <p:cNvPicPr>
            <a:picLocks noChangeAspect="1"/>
          </p:cNvPicPr>
          <p:nvPr/>
        </p:nvPicPr>
        <p:blipFill>
          <a:blip r:embed="rId3"/>
          <a:srcRect/>
          <a:stretch/>
        </p:blipFill>
        <p:spPr>
          <a:xfrm>
            <a:off x="2388812" y="797034"/>
            <a:ext cx="7414377" cy="5912069"/>
          </a:xfrm>
          <a:prstGeom prst="rect">
            <a:avLst/>
          </a:prstGeom>
        </p:spPr>
      </p:pic>
    </p:spTree>
    <p:extLst>
      <p:ext uri="{BB962C8B-B14F-4D97-AF65-F5344CB8AC3E}">
        <p14:creationId xmlns:p14="http://schemas.microsoft.com/office/powerpoint/2010/main" val="3365501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creenshot of Postsecondary Readiness Score Update screen. There are selection menus for  test and subject, a text box to enter the score, radio buttons to indicate benchmark met, a link for the Postsecondary Readiness benchmarks list, a choose file action button to upload a scanned copy of the official score report, and action button for Update.">
            <a:extLst>
              <a:ext uri="{FF2B5EF4-FFF2-40B4-BE49-F238E27FC236}">
                <a16:creationId xmlns:a16="http://schemas.microsoft.com/office/drawing/2014/main" id="{BF539B35-3F8E-4893-84EB-4F4F21F834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2027" y="1067816"/>
            <a:ext cx="6387946" cy="569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0" y="0"/>
            <a:ext cx="10515600" cy="1146175"/>
          </a:xfrm>
        </p:spPr>
        <p:txBody>
          <a:bodyPr>
            <a:normAutofit/>
          </a:bodyPr>
          <a:lstStyle/>
          <a:p>
            <a:r>
              <a:rPr lang="en-US"/>
              <a:t>Postsecondary Readiness Score Update</a:t>
            </a:r>
          </a:p>
        </p:txBody>
      </p:sp>
      <p:sp>
        <p:nvSpPr>
          <p:cNvPr id="3" name="Rectangle 2" descr="Please note: &#10;The score report must be a scanned copy of the official score report from the vendor. &#10;">
            <a:extLst>
              <a:ext uri="{FF2B5EF4-FFF2-40B4-BE49-F238E27FC236}">
                <a16:creationId xmlns:a16="http://schemas.microsoft.com/office/drawing/2014/main" id="{68CD5AE6-87D0-26A5-47B4-966B1095A0D2}"/>
              </a:ext>
            </a:extLst>
          </p:cNvPr>
          <p:cNvSpPr/>
          <p:nvPr/>
        </p:nvSpPr>
        <p:spPr>
          <a:xfrm>
            <a:off x="425823" y="2260121"/>
            <a:ext cx="2241176" cy="1863643"/>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i="1"/>
              <a:t>Please note: </a:t>
            </a:r>
          </a:p>
          <a:p>
            <a:r>
              <a:rPr lang="en-US" i="1"/>
              <a:t>The score report must be a scanned copy of the official score report from the vendor. </a:t>
            </a:r>
          </a:p>
        </p:txBody>
      </p:sp>
    </p:spTree>
    <p:extLst>
      <p:ext uri="{BB962C8B-B14F-4D97-AF65-F5344CB8AC3E}">
        <p14:creationId xmlns:p14="http://schemas.microsoft.com/office/powerpoint/2010/main" val="1571650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7830A-AE82-3758-EBDA-200419E501DB}"/>
              </a:ext>
            </a:extLst>
          </p:cNvPr>
          <p:cNvSpPr>
            <a:spLocks noGrp="1"/>
          </p:cNvSpPr>
          <p:nvPr>
            <p:ph type="title"/>
          </p:nvPr>
        </p:nvSpPr>
        <p:spPr>
          <a:xfrm>
            <a:off x="336630" y="1604231"/>
            <a:ext cx="11518739" cy="2642454"/>
          </a:xfrm>
        </p:spPr>
        <p:txBody>
          <a:bodyPr/>
          <a:lstStyle/>
          <a:p>
            <a:r>
              <a:rPr lang="en-US"/>
              <a:t>SDRR Resources for Cohort and Postsecondary Readiness Scores</a:t>
            </a:r>
          </a:p>
        </p:txBody>
      </p:sp>
    </p:spTree>
    <p:extLst>
      <p:ext uri="{BB962C8B-B14F-4D97-AF65-F5344CB8AC3E}">
        <p14:creationId xmlns:p14="http://schemas.microsoft.com/office/powerpoint/2010/main" val="385988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977E-2F40-491B-8F96-3CD9459AE886}"/>
              </a:ext>
            </a:extLst>
          </p:cNvPr>
          <p:cNvSpPr>
            <a:spLocks noGrp="1"/>
          </p:cNvSpPr>
          <p:nvPr>
            <p:ph type="title"/>
          </p:nvPr>
        </p:nvSpPr>
        <p:spPr>
          <a:xfrm>
            <a:off x="0" y="1"/>
            <a:ext cx="10515600" cy="1137480"/>
          </a:xfrm>
        </p:spPr>
        <p:txBody>
          <a:bodyPr>
            <a:normAutofit/>
          </a:bodyPr>
          <a:lstStyle/>
          <a:p>
            <a:r>
              <a:rPr lang="en-US"/>
              <a:t>Agenda</a:t>
            </a:r>
          </a:p>
        </p:txBody>
      </p:sp>
      <p:sp>
        <p:nvSpPr>
          <p:cNvPr id="3" name="Content Placeholder 2">
            <a:extLst>
              <a:ext uri="{FF2B5EF4-FFF2-40B4-BE49-F238E27FC236}">
                <a16:creationId xmlns:a16="http://schemas.microsoft.com/office/drawing/2014/main" id="{F1546C76-FB12-449D-B6D0-1146DF838184}"/>
              </a:ext>
            </a:extLst>
          </p:cNvPr>
          <p:cNvSpPr>
            <a:spLocks noGrp="1"/>
          </p:cNvSpPr>
          <p:nvPr>
            <p:ph idx="1"/>
          </p:nvPr>
        </p:nvSpPr>
        <p:spPr>
          <a:xfrm>
            <a:off x="828040" y="1380734"/>
            <a:ext cx="10515600" cy="4107250"/>
          </a:xfrm>
        </p:spPr>
        <p:txBody>
          <a:bodyPr vert="horz" lIns="91440" tIns="45720" rIns="91440" bIns="45720" rtlCol="0" anchor="t">
            <a:normAutofit/>
          </a:bodyPr>
          <a:lstStyle/>
          <a:p>
            <a:r>
              <a:rPr lang="en-US"/>
              <a:t>Understanding the Process</a:t>
            </a:r>
          </a:p>
          <a:p>
            <a:r>
              <a:rPr lang="en-US"/>
              <a:t>Student Data Review and Rosters (SDRR) Features and Steps </a:t>
            </a:r>
          </a:p>
          <a:p>
            <a:r>
              <a:rPr lang="en-US"/>
              <a:t>Cohort</a:t>
            </a:r>
          </a:p>
          <a:p>
            <a:r>
              <a:rPr lang="en-US"/>
              <a:t>Postsecondary Readiness Scores</a:t>
            </a:r>
          </a:p>
          <a:p>
            <a:r>
              <a:rPr lang="en-US"/>
              <a:t>Resources</a:t>
            </a:r>
          </a:p>
          <a:p>
            <a:endParaRPr lang="en-US"/>
          </a:p>
          <a:p>
            <a:endParaRPr lang="en-US"/>
          </a:p>
        </p:txBody>
      </p:sp>
    </p:spTree>
    <p:extLst>
      <p:ext uri="{BB962C8B-B14F-4D97-AF65-F5344CB8AC3E}">
        <p14:creationId xmlns:p14="http://schemas.microsoft.com/office/powerpoint/2010/main" val="1112980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5C9A1-9DA5-41FC-A245-2FDDB2A0E2CA}"/>
              </a:ext>
            </a:extLst>
          </p:cNvPr>
          <p:cNvSpPr>
            <a:spLocks noGrp="1"/>
          </p:cNvSpPr>
          <p:nvPr>
            <p:ph type="title"/>
          </p:nvPr>
        </p:nvSpPr>
        <p:spPr>
          <a:xfrm>
            <a:off x="0" y="0"/>
            <a:ext cx="12192000" cy="1538654"/>
          </a:xfrm>
        </p:spPr>
        <p:txBody>
          <a:bodyPr>
            <a:normAutofit/>
          </a:bodyPr>
          <a:lstStyle/>
          <a:p>
            <a:pPr marL="229870"/>
            <a:r>
              <a:rPr lang="en-US"/>
              <a:t>Resources to Assist with Cohort and Postsecondary Readiness Scores</a:t>
            </a:r>
          </a:p>
        </p:txBody>
      </p:sp>
      <p:sp>
        <p:nvSpPr>
          <p:cNvPr id="5" name="Text Placeholder 4">
            <a:extLst>
              <a:ext uri="{FF2B5EF4-FFF2-40B4-BE49-F238E27FC236}">
                <a16:creationId xmlns:a16="http://schemas.microsoft.com/office/drawing/2014/main" id="{3F0A6D5F-559E-4BDD-8531-B4B0E306722E}"/>
              </a:ext>
            </a:extLst>
          </p:cNvPr>
          <p:cNvSpPr>
            <a:spLocks noGrp="1"/>
          </p:cNvSpPr>
          <p:nvPr>
            <p:ph type="body" sz="quarter" idx="13"/>
          </p:nvPr>
        </p:nvSpPr>
        <p:spPr>
          <a:xfrm>
            <a:off x="533795" y="1441936"/>
            <a:ext cx="11124410" cy="4516854"/>
          </a:xfrm>
        </p:spPr>
        <p:txBody>
          <a:bodyPr vert="horz" lIns="91440" tIns="45720" rIns="91440" bIns="45720" rtlCol="0" anchor="t">
            <a:normAutofit/>
          </a:bodyPr>
          <a:lstStyle/>
          <a:p>
            <a:r>
              <a:rPr lang="en-US" sz="2400"/>
              <a:t>See Web Apps Admin Point of Contact (</a:t>
            </a:r>
            <a:r>
              <a:rPr lang="en-US" sz="2400">
                <a:hlinkClick r:id="rId2"/>
              </a:rPr>
              <a:t>WAAPOC</a:t>
            </a:r>
            <a:r>
              <a:rPr lang="en-US" sz="2400"/>
              <a:t>) for permissions to SDRR</a:t>
            </a:r>
          </a:p>
          <a:p>
            <a:r>
              <a:rPr lang="en-US" sz="2400"/>
              <a:t>Review the </a:t>
            </a:r>
            <a:r>
              <a:rPr lang="en-US" sz="2400">
                <a:hlinkClick r:id="rId3"/>
              </a:rPr>
              <a:t>SDRR Page</a:t>
            </a:r>
            <a:r>
              <a:rPr lang="en-US" sz="2400"/>
              <a:t>, Cohort and Postsecondary Readiness Score PowerPoint and Video</a:t>
            </a:r>
          </a:p>
          <a:p>
            <a:r>
              <a:rPr lang="en-US" sz="2400"/>
              <a:t>Download the student listings from Spring Rosters in SDRR</a:t>
            </a:r>
          </a:p>
          <a:p>
            <a:r>
              <a:rPr lang="en-US" sz="2400"/>
              <a:t>Download the spreadsheets from the Student Data Detail app in the </a:t>
            </a:r>
            <a:r>
              <a:rPr lang="en-US" sz="2400">
                <a:hlinkClick r:id="rId4"/>
              </a:rPr>
              <a:t>web applications login</a:t>
            </a:r>
            <a:endParaRPr lang="en-US" sz="2400"/>
          </a:p>
          <a:p>
            <a:r>
              <a:rPr lang="en-US" sz="2400"/>
              <a:t>Take the </a:t>
            </a:r>
            <a:r>
              <a:rPr lang="en-US" sz="2400">
                <a:hlinkClick r:id="rId5"/>
              </a:rPr>
              <a:t>100-day anonymous quiz </a:t>
            </a:r>
            <a:r>
              <a:rPr lang="en-US" sz="2400"/>
              <a:t>to test accountability knowledge</a:t>
            </a:r>
          </a:p>
          <a:p>
            <a:r>
              <a:rPr lang="en-US" sz="2400"/>
              <a:t>Use the </a:t>
            </a:r>
            <a:r>
              <a:rPr lang="en-US" sz="2400">
                <a:hlinkClick r:id="rId6"/>
              </a:rPr>
              <a:t>100-day tool </a:t>
            </a:r>
            <a:r>
              <a:rPr lang="en-US" sz="2400"/>
              <a:t>to look at different scenarios for accountability</a:t>
            </a:r>
          </a:p>
          <a:p>
            <a:r>
              <a:rPr lang="en-US" sz="2400">
                <a:hlinkClick r:id="rId7"/>
              </a:rPr>
              <a:t>Cohort Tool</a:t>
            </a:r>
            <a:endParaRPr lang="en-US" sz="2400"/>
          </a:p>
          <a:p>
            <a:r>
              <a:rPr lang="en-US" sz="2400"/>
              <a:t>The </a:t>
            </a:r>
            <a:r>
              <a:rPr lang="en-US" sz="2400">
                <a:hlinkClick r:id="rId8"/>
              </a:rPr>
              <a:t>Sandbox</a:t>
            </a:r>
            <a:r>
              <a:rPr lang="en-US" sz="2400"/>
              <a:t> is available for training staff in SDRR</a:t>
            </a:r>
          </a:p>
          <a:p>
            <a:endParaRPr lang="en-US"/>
          </a:p>
          <a:p>
            <a:endParaRPr lang="en-US"/>
          </a:p>
          <a:p>
            <a:pPr marL="0" indent="0">
              <a:buNone/>
            </a:pPr>
            <a:endParaRPr lang="en-US"/>
          </a:p>
          <a:p>
            <a:endParaRPr lang="en-US"/>
          </a:p>
          <a:p>
            <a:endParaRPr lang="en-US"/>
          </a:p>
        </p:txBody>
      </p:sp>
    </p:spTree>
    <p:extLst>
      <p:ext uri="{BB962C8B-B14F-4D97-AF65-F5344CB8AC3E}">
        <p14:creationId xmlns:p14="http://schemas.microsoft.com/office/powerpoint/2010/main" val="3391404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1C893B3-73F2-4068-9286-0015FB25B9A9}"/>
              </a:ext>
            </a:extLst>
          </p:cNvPr>
          <p:cNvSpPr>
            <a:spLocks noGrp="1"/>
          </p:cNvSpPr>
          <p:nvPr>
            <p:ph type="title"/>
          </p:nvPr>
        </p:nvSpPr>
        <p:spPr>
          <a:xfrm>
            <a:off x="0" y="0"/>
            <a:ext cx="12192000" cy="1133061"/>
          </a:xfrm>
          <a:prstGeom prst="rect">
            <a:avLst/>
          </a:prstGeom>
        </p:spPr>
        <p:txBody>
          <a:bodyPr>
            <a:normAutofit/>
          </a:bodyPr>
          <a:lstStyle/>
          <a:p>
            <a:r>
              <a:rPr lang="en-US"/>
              <a:t>Contact Information for Questions</a:t>
            </a:r>
          </a:p>
        </p:txBody>
      </p:sp>
      <p:sp>
        <p:nvSpPr>
          <p:cNvPr id="6" name="Rectangle: Rounded Corners 5">
            <a:extLst>
              <a:ext uri="{FF2B5EF4-FFF2-40B4-BE49-F238E27FC236}">
                <a16:creationId xmlns:a16="http://schemas.microsoft.com/office/drawing/2014/main" id="{B90D9DA2-C37A-4EC2-9DD5-C3DCF061A585}"/>
              </a:ext>
            </a:extLst>
          </p:cNvPr>
          <p:cNvSpPr/>
          <p:nvPr/>
        </p:nvSpPr>
        <p:spPr>
          <a:xfrm>
            <a:off x="410817" y="1626704"/>
            <a:ext cx="3856383" cy="3604592"/>
          </a:xfrm>
          <a:prstGeom prst="roundRect">
            <a:avLst/>
          </a:prstGeom>
          <a:solidFill>
            <a:srgbClr val="A7C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rPr>
              <a:t>OAA/DAAS </a:t>
            </a:r>
            <a:b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rPr>
              <a:t>(502) 564-4394 </a:t>
            </a:r>
            <a:b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hlinkClick r:id="rId3"/>
              </a:rPr>
              <a:t>dacinfo@education.ky.gov</a:t>
            </a:r>
            <a:endPar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rPr>
              <a:t> </a:t>
            </a:r>
          </a:p>
        </p:txBody>
      </p:sp>
      <p:sp>
        <p:nvSpPr>
          <p:cNvPr id="7" name="Rectangle: Rounded Corners 6">
            <a:extLst>
              <a:ext uri="{FF2B5EF4-FFF2-40B4-BE49-F238E27FC236}">
                <a16:creationId xmlns:a16="http://schemas.microsoft.com/office/drawing/2014/main" id="{27CC5510-07A2-4BCD-9A13-9559C66A3657}"/>
              </a:ext>
            </a:extLst>
          </p:cNvPr>
          <p:cNvSpPr/>
          <p:nvPr/>
        </p:nvSpPr>
        <p:spPr>
          <a:xfrm>
            <a:off x="4651513" y="1626704"/>
            <a:ext cx="6211957" cy="3604592"/>
          </a:xfrm>
          <a:prstGeom prst="roundRect">
            <a:avLst/>
          </a:prstGeom>
          <a:solidFill>
            <a:srgbClr val="A7CBCD"/>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mn-cs"/>
              </a:rPr>
              <a:t>Other Data Issues and Cohort</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Franklin Gothic Book" panose="020B0503020102020204"/>
                <a:ea typeface="+mn-ea"/>
                <a:cs typeface="+mn-cs"/>
                <a:hlinkClick r:id="rId4"/>
              </a:rPr>
              <a:t>kdeassessment@education.ky.gov</a:t>
            </a:r>
            <a:endParaRPr kumimoji="0" lang="en-US" sz="2400" b="0" i="0" u="none" strike="noStrike" kern="1200" cap="none" spc="0" normalizeH="0" baseline="0" noProof="0">
              <a:ln>
                <a:noFill/>
              </a:ln>
              <a:solidFill>
                <a:prstClr val="white"/>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306148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0EE408-375E-46FE-B741-DE0A51A04870}"/>
              </a:ext>
            </a:extLst>
          </p:cNvPr>
          <p:cNvSpPr>
            <a:spLocks noGrp="1"/>
          </p:cNvSpPr>
          <p:nvPr>
            <p:ph type="ctrTitle" idx="4294967295"/>
          </p:nvPr>
        </p:nvSpPr>
        <p:spPr>
          <a:xfrm>
            <a:off x="1524000" y="1709833"/>
            <a:ext cx="9144000" cy="2387600"/>
          </a:xfrm>
        </p:spPr>
        <p:txBody>
          <a:bodyPr>
            <a:normAutofit/>
          </a:bodyPr>
          <a:lstStyle/>
          <a:p>
            <a:pPr marL="0" algn="ctr"/>
            <a:r>
              <a:rPr lang="en-US"/>
              <a:t>Thanks for Watching</a:t>
            </a:r>
          </a:p>
        </p:txBody>
      </p:sp>
    </p:spTree>
    <p:extLst>
      <p:ext uri="{BB962C8B-B14F-4D97-AF65-F5344CB8AC3E}">
        <p14:creationId xmlns:p14="http://schemas.microsoft.com/office/powerpoint/2010/main" val="303241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ecorative Photo">
            <a:extLst>
              <a:ext uri="{FF2B5EF4-FFF2-40B4-BE49-F238E27FC236}">
                <a16:creationId xmlns:a16="http://schemas.microsoft.com/office/drawing/2014/main" id="{F8228135-254D-D44E-FEC4-99D998046CD8}"/>
              </a:ext>
            </a:extLst>
          </p:cNvPr>
          <p:cNvPicPr>
            <a:picLocks noChangeAspect="1"/>
          </p:cNvPicPr>
          <p:nvPr/>
        </p:nvPicPr>
        <p:blipFill>
          <a:blip r:embed="rId2"/>
          <a:stretch>
            <a:fillRect/>
          </a:stretch>
        </p:blipFill>
        <p:spPr>
          <a:xfrm>
            <a:off x="1030617" y="1931095"/>
            <a:ext cx="5473700" cy="2403743"/>
          </a:xfrm>
          <a:prstGeom prst="rect">
            <a:avLst/>
          </a:prstGeom>
        </p:spPr>
      </p:pic>
      <p:sp>
        <p:nvSpPr>
          <p:cNvPr id="2" name="Title 1">
            <a:extLst>
              <a:ext uri="{FF2B5EF4-FFF2-40B4-BE49-F238E27FC236}">
                <a16:creationId xmlns:a16="http://schemas.microsoft.com/office/drawing/2014/main" id="{D38AB8E2-FF09-9EDE-E0D0-4697F4263691}"/>
              </a:ext>
              <a:ext uri="{C183D7F6-B498-43B3-948B-1728B52AA6E4}">
                <adec:decorative xmlns:adec="http://schemas.microsoft.com/office/drawing/2017/decorative" val="1"/>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Closing Slide</a:t>
            </a:r>
            <a:br>
              <a:rPr lang="en-US"/>
            </a:br>
            <a:endParaRPr lang="en-US"/>
          </a:p>
        </p:txBody>
      </p:sp>
    </p:spTree>
    <p:extLst>
      <p:ext uri="{BB962C8B-B14F-4D97-AF65-F5344CB8AC3E}">
        <p14:creationId xmlns:p14="http://schemas.microsoft.com/office/powerpoint/2010/main" val="148169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44333-9DE9-EFA8-91ED-068DAD1B6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97EF6-7BA3-65C5-FDBB-5A8F73CDB0D4}"/>
              </a:ext>
            </a:extLst>
          </p:cNvPr>
          <p:cNvSpPr>
            <a:spLocks noGrp="1"/>
          </p:cNvSpPr>
          <p:nvPr>
            <p:ph type="title"/>
          </p:nvPr>
        </p:nvSpPr>
        <p:spPr>
          <a:xfrm>
            <a:off x="332509" y="1718599"/>
            <a:ext cx="11679476" cy="1889126"/>
          </a:xfrm>
        </p:spPr>
        <p:txBody>
          <a:bodyPr/>
          <a:lstStyle/>
          <a:p>
            <a:r>
              <a:rPr lang="en-US"/>
              <a:t>Understanding the Process</a:t>
            </a:r>
          </a:p>
        </p:txBody>
      </p:sp>
    </p:spTree>
    <p:extLst>
      <p:ext uri="{BB962C8B-B14F-4D97-AF65-F5344CB8AC3E}">
        <p14:creationId xmlns:p14="http://schemas.microsoft.com/office/powerpoint/2010/main" val="1551626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descr="For understand the process for Data Review, there are several steps districts and schools must do. They must get the rosters right in SDRR when they are open for changes. They must fix any student level changes, 100 day entity and request non-participations if needed during data review. If all of this is done then districts and school will accurate data reported in the School Report Card in the late fall.">
            <a:extLst>
              <a:ext uri="{FF2B5EF4-FFF2-40B4-BE49-F238E27FC236}">
                <a16:creationId xmlns:a16="http://schemas.microsoft.com/office/drawing/2014/main" id="{5F509294-3E48-4A0A-B72A-7F6603F3D2DC}"/>
              </a:ext>
            </a:extLst>
          </p:cNvPr>
          <p:cNvGraphicFramePr/>
          <p:nvPr>
            <p:extLst>
              <p:ext uri="{D42A27DB-BD31-4B8C-83A1-F6EECF244321}">
                <p14:modId xmlns:p14="http://schemas.microsoft.com/office/powerpoint/2010/main" val="4000717537"/>
              </p:ext>
            </p:extLst>
          </p:nvPr>
        </p:nvGraphicFramePr>
        <p:xfrm>
          <a:off x="696516" y="1019907"/>
          <a:ext cx="10798967" cy="4565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9C6DEA6-736D-441A-BDC6-7BA87C041F44}"/>
              </a:ext>
            </a:extLst>
          </p:cNvPr>
          <p:cNvSpPr>
            <a:spLocks noGrp="1"/>
          </p:cNvSpPr>
          <p:nvPr>
            <p:ph type="title"/>
          </p:nvPr>
        </p:nvSpPr>
        <p:spPr>
          <a:xfrm>
            <a:off x="0" y="-1"/>
            <a:ext cx="9908931" cy="1143001"/>
          </a:xfrm>
        </p:spPr>
        <p:txBody>
          <a:bodyPr>
            <a:normAutofit/>
          </a:bodyPr>
          <a:lstStyle/>
          <a:p>
            <a:r>
              <a:rPr lang="en-US"/>
              <a:t>Understanding the Process for Cohort</a:t>
            </a:r>
          </a:p>
        </p:txBody>
      </p:sp>
    </p:spTree>
    <p:extLst>
      <p:ext uri="{BB962C8B-B14F-4D97-AF65-F5344CB8AC3E}">
        <p14:creationId xmlns:p14="http://schemas.microsoft.com/office/powerpoint/2010/main" val="248230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59577-D537-48B9-F826-5FA257BCC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3CAE95-9AAB-7237-F42E-36B62C723976}"/>
              </a:ext>
            </a:extLst>
          </p:cNvPr>
          <p:cNvSpPr>
            <a:spLocks noGrp="1"/>
          </p:cNvSpPr>
          <p:nvPr>
            <p:ph type="title"/>
          </p:nvPr>
        </p:nvSpPr>
        <p:spPr>
          <a:xfrm>
            <a:off x="369277" y="1718599"/>
            <a:ext cx="11642708" cy="1912624"/>
          </a:xfrm>
        </p:spPr>
        <p:txBody>
          <a:bodyPr/>
          <a:lstStyle/>
          <a:p>
            <a:r>
              <a:rPr lang="en-US"/>
              <a:t>SDRR Features and Steps </a:t>
            </a:r>
          </a:p>
        </p:txBody>
      </p:sp>
    </p:spTree>
    <p:extLst>
      <p:ext uri="{BB962C8B-B14F-4D97-AF65-F5344CB8AC3E}">
        <p14:creationId xmlns:p14="http://schemas.microsoft.com/office/powerpoint/2010/main" val="471802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descr="The diagram has the spreadsheets that DACs will download to work with their data, Any changes to career data has to be done in TEDS and any changes to demographics, etc,. will be done in SDRR." title="Data Review Process"/>
          <p:cNvGraphicFramePr/>
          <p:nvPr>
            <p:extLst>
              <p:ext uri="{D42A27DB-BD31-4B8C-83A1-F6EECF244321}">
                <p14:modId xmlns:p14="http://schemas.microsoft.com/office/powerpoint/2010/main" val="3408013703"/>
              </p:ext>
            </p:extLst>
          </p:nvPr>
        </p:nvGraphicFramePr>
        <p:xfrm>
          <a:off x="2130807" y="175205"/>
          <a:ext cx="7927548" cy="5863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p:cNvSpPr>
            <a:spLocks noGrp="1"/>
          </p:cNvSpPr>
          <p:nvPr>
            <p:ph type="title" idx="4294967295"/>
          </p:nvPr>
        </p:nvSpPr>
        <p:spPr>
          <a:xfrm>
            <a:off x="-1" y="0"/>
            <a:ext cx="5184949" cy="2029767"/>
          </a:xfrm>
        </p:spPr>
        <p:txBody>
          <a:bodyPr>
            <a:noAutofit/>
          </a:bodyPr>
          <a:lstStyle/>
          <a:p>
            <a:r>
              <a:rPr lang="en-US"/>
              <a:t>Data Review </a:t>
            </a:r>
            <a:br>
              <a:rPr lang="en-US"/>
            </a:br>
            <a:r>
              <a:rPr lang="en-US"/>
              <a:t>Applications</a:t>
            </a:r>
          </a:p>
        </p:txBody>
      </p:sp>
    </p:spTree>
    <p:extLst>
      <p:ext uri="{BB962C8B-B14F-4D97-AF65-F5344CB8AC3E}">
        <p14:creationId xmlns:p14="http://schemas.microsoft.com/office/powerpoint/2010/main" val="4008120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23838"/>
            <a:ext cx="8596313" cy="1160463"/>
          </a:xfrm>
        </p:spPr>
        <p:txBody>
          <a:bodyPr>
            <a:normAutofit/>
          </a:bodyPr>
          <a:lstStyle/>
          <a:p>
            <a:r>
              <a:rPr lang="en-US"/>
              <a:t>Suggested Steps</a:t>
            </a:r>
          </a:p>
        </p:txBody>
      </p:sp>
      <p:sp>
        <p:nvSpPr>
          <p:cNvPr id="6" name="Text Placeholder 5"/>
          <p:cNvSpPr>
            <a:spLocks noGrp="1"/>
          </p:cNvSpPr>
          <p:nvPr>
            <p:ph type="body" sz="quarter" idx="4294967295"/>
          </p:nvPr>
        </p:nvSpPr>
        <p:spPr>
          <a:xfrm>
            <a:off x="27554" y="781050"/>
            <a:ext cx="12069957" cy="4566666"/>
          </a:xfrm>
        </p:spPr>
        <p:txBody>
          <a:bodyPr vert="horz" lIns="91440" tIns="45720" rIns="91440" bIns="45720" rtlCol="0" anchor="t">
            <a:noAutofit/>
          </a:bodyPr>
          <a:lstStyle/>
          <a:p>
            <a:pPr marL="0" indent="0">
              <a:lnSpc>
                <a:spcPct val="100000"/>
              </a:lnSpc>
              <a:buNone/>
            </a:pPr>
            <a:r>
              <a:rPr lang="en-US" sz="2000" b="1"/>
              <a:t>Student Data Detail under KDE Applications Login</a:t>
            </a:r>
          </a:p>
          <a:p>
            <a:pPr marL="404495"/>
            <a:r>
              <a:rPr lang="en-US" sz="2000"/>
              <a:t>Download the spreadsheet from the Student Data Detail applications site under Other to get the district file</a:t>
            </a:r>
          </a:p>
          <a:p>
            <a:pPr marL="404495"/>
            <a:r>
              <a:rPr lang="en-US" sz="2000"/>
              <a:t>Filter to identify students who need resolution</a:t>
            </a:r>
            <a:endParaRPr lang="en-US" sz="2000" b="1"/>
          </a:p>
          <a:p>
            <a:pPr marL="0" indent="0">
              <a:buNone/>
            </a:pPr>
            <a:endParaRPr lang="en-US" sz="2000" b="1"/>
          </a:p>
          <a:p>
            <a:pPr marL="0" indent="0">
              <a:buNone/>
            </a:pPr>
            <a:r>
              <a:rPr lang="en-US" sz="2000" b="1"/>
              <a:t>SDRR</a:t>
            </a:r>
          </a:p>
          <a:p>
            <a:pPr marL="404495"/>
            <a:r>
              <a:rPr lang="en-US" sz="2000"/>
              <a:t>Make demographic and 100-day changes</a:t>
            </a:r>
            <a:endParaRPr lang="en-US" sz="2000" b="1">
              <a:solidFill>
                <a:schemeClr val="accent1"/>
              </a:solidFill>
            </a:endParaRPr>
          </a:p>
          <a:p>
            <a:pPr marL="404495"/>
            <a:r>
              <a:rPr lang="en-US" sz="2000">
                <a:solidFill>
                  <a:schemeClr val="tx1"/>
                </a:solidFill>
              </a:rPr>
              <a:t>Request nonparticipations if needed </a:t>
            </a:r>
          </a:p>
          <a:p>
            <a:pPr marL="404495"/>
            <a:r>
              <a:rPr lang="en-US" sz="2000">
                <a:solidFill>
                  <a:schemeClr val="tx1"/>
                </a:solidFill>
              </a:rPr>
              <a:t>Make changes in IC and SDRR for Cohort if needed</a:t>
            </a:r>
          </a:p>
          <a:p>
            <a:pPr marL="404495">
              <a:lnSpc>
                <a:spcPct val="100000"/>
              </a:lnSpc>
            </a:pPr>
            <a:r>
              <a:rPr lang="en-US" sz="2000">
                <a:solidFill>
                  <a:schemeClr val="tx1"/>
                </a:solidFill>
              </a:rPr>
              <a:t>Make changes in SDRR for Academic Readiness data for Postsecondary Readiness if needed</a:t>
            </a:r>
          </a:p>
          <a:p>
            <a:pPr marL="175895" indent="0">
              <a:buNone/>
            </a:pPr>
            <a:endParaRPr lang="en-US" sz="2000"/>
          </a:p>
          <a:p>
            <a:pPr marL="0" indent="0">
              <a:buNone/>
            </a:pPr>
            <a:r>
              <a:rPr lang="en-US" sz="2000" b="1"/>
              <a:t>TEDS</a:t>
            </a:r>
            <a:endParaRPr lang="en-US" sz="2000">
              <a:solidFill>
                <a:srgbClr val="000000"/>
              </a:solidFill>
            </a:endParaRPr>
          </a:p>
          <a:p>
            <a:pPr marL="401320" indent="-229870">
              <a:buFont typeface="Arial"/>
              <a:buChar char="•"/>
            </a:pPr>
            <a:r>
              <a:rPr lang="en-US" sz="2000"/>
              <a:t>Contact the </a:t>
            </a:r>
            <a:r>
              <a:rPr lang="en-US" sz="2000">
                <a:solidFill>
                  <a:srgbClr val="000000"/>
                </a:solidFill>
                <a:hlinkClick r:id="rId3"/>
              </a:rPr>
              <a:t>Office of Career and Technical Education</a:t>
            </a:r>
            <a:r>
              <a:rPr lang="en-US" sz="2000"/>
              <a:t> for Career, Dual Credit Data and Bonus questions</a:t>
            </a:r>
            <a:endParaRPr lang="en-US"/>
          </a:p>
          <a:p>
            <a:pPr marL="0" indent="0">
              <a:buNone/>
            </a:pPr>
            <a:endParaRPr lang="en-US" sz="2400"/>
          </a:p>
          <a:p>
            <a:pPr marL="0" indent="0">
              <a:buNone/>
            </a:pPr>
            <a:endParaRPr lang="en-US"/>
          </a:p>
          <a:p>
            <a:pPr marL="0" indent="0">
              <a:buNone/>
            </a:pPr>
            <a:endParaRPr lang="en-US"/>
          </a:p>
        </p:txBody>
      </p:sp>
    </p:spTree>
    <p:extLst>
      <p:ext uri="{BB962C8B-B14F-4D97-AF65-F5344CB8AC3E}">
        <p14:creationId xmlns:p14="http://schemas.microsoft.com/office/powerpoint/2010/main" val="2416142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3EB8-C95A-C416-0552-6F5A86768272}"/>
              </a:ext>
            </a:extLst>
          </p:cNvPr>
          <p:cNvSpPr>
            <a:spLocks noGrp="1"/>
          </p:cNvSpPr>
          <p:nvPr>
            <p:ph type="title" idx="4294967295"/>
          </p:nvPr>
        </p:nvSpPr>
        <p:spPr>
          <a:xfrm>
            <a:off x="0" y="1"/>
            <a:ext cx="10515600" cy="1151792"/>
          </a:xfrm>
        </p:spPr>
        <p:txBody>
          <a:bodyPr>
            <a:normAutofit/>
          </a:bodyPr>
          <a:lstStyle/>
          <a:p>
            <a:r>
              <a:rPr lang="en-US"/>
              <a:t>Example – Cohort Spreadsheet</a:t>
            </a:r>
          </a:p>
        </p:txBody>
      </p:sp>
      <p:pic>
        <p:nvPicPr>
          <p:cNvPr id="1026" name="Picture 2" descr="It shows a graphic of the Cohort spreadsheet. With columns A -S beginning with Cohort, On Time, Cohort Status, School Code, Accountability Code, Last Name, First Name, Middle Name, SSID, DOB,  Grade, End Status, End Status Date, Diploma Type, Gender, Ethnicity, Lunch, English Learners and Disability.">
            <a:extLst>
              <a:ext uri="{FF2B5EF4-FFF2-40B4-BE49-F238E27FC236}">
                <a16:creationId xmlns:a16="http://schemas.microsoft.com/office/drawing/2014/main" id="{4393EF5F-DC76-AA9F-2D59-264497B57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511" y="2377329"/>
            <a:ext cx="11856978" cy="663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descr="It is an image of the Postsecondary Readiness spreadsheet that highlights specifically columns O through R. It will let you know if the student is Postsecondary Readiness in column O, If the student is Academic Ready in column P , if the student is career ready in column Q and if the student got a career bonus in the high demand are of industry certification in column R.">
            <a:extLst>
              <a:ext uri="{FF2B5EF4-FFF2-40B4-BE49-F238E27FC236}">
                <a16:creationId xmlns:a16="http://schemas.microsoft.com/office/drawing/2014/main" id="{2A9F7687-5AA8-E6E8-C09E-5B152C9362E3}"/>
              </a:ext>
            </a:extLst>
          </p:cNvPr>
          <p:cNvSpPr txBox="1"/>
          <p:nvPr/>
        </p:nvSpPr>
        <p:spPr>
          <a:xfrm>
            <a:off x="645508" y="2285998"/>
            <a:ext cx="543211" cy="632679"/>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b="1"/>
          </a:p>
        </p:txBody>
      </p:sp>
      <p:sp>
        <p:nvSpPr>
          <p:cNvPr id="3" name="TextBox 2" descr="It is an image of the Postsecondary Readiness spreadsheet that highlights specifically columns O through R. It will let you know if the student is Postsecondary Readiness in column O, If the student is Academic Ready in column P , if the student is career ready in column Q and if the student got a career bonus in the high demand are of industry certification in column R.">
            <a:extLst>
              <a:ext uri="{FF2B5EF4-FFF2-40B4-BE49-F238E27FC236}">
                <a16:creationId xmlns:a16="http://schemas.microsoft.com/office/drawing/2014/main" id="{6C76D87C-3B80-DABE-14B7-5A86558BAB2C}"/>
              </a:ext>
            </a:extLst>
          </p:cNvPr>
          <p:cNvSpPr txBox="1"/>
          <p:nvPr/>
        </p:nvSpPr>
        <p:spPr>
          <a:xfrm>
            <a:off x="7293197" y="2163481"/>
            <a:ext cx="1832515" cy="755196"/>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b="1"/>
          </a:p>
        </p:txBody>
      </p:sp>
    </p:spTree>
    <p:extLst>
      <p:ext uri="{BB962C8B-B14F-4D97-AF65-F5344CB8AC3E}">
        <p14:creationId xmlns:p14="http://schemas.microsoft.com/office/powerpoint/2010/main" val="2765725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Savage, Shara - Division of Assessment and Accountability Support</DisplayName>
        <AccountId>17</AccountId>
        <AccountType/>
      </UserInfo>
      <UserInfo>
        <DisplayName>Rome, Nathan -  Division of Accountability Data and Analysis</DisplayName>
        <AccountId>60</AccountId>
        <AccountType/>
      </UserInfo>
      <UserInfo>
        <DisplayName>Jones, Helen - Division of Assessment and Accountability Support</DisplayName>
        <AccountId>22</AccountId>
        <AccountType/>
      </UserInfo>
      <UserInfo>
        <DisplayName>Prater, Michael - Division of Accountability Data and Analysis</DisplayName>
        <AccountId>23</AccountId>
        <AccountType/>
      </UserInfo>
      <UserInfo>
        <DisplayName>Wickizer, John - Division of Accountability Data and Analysis</DisplayName>
        <AccountId>28</AccountId>
        <AccountType/>
      </UserInfo>
      <UserInfo>
        <DisplayName>Curd, David - Division of Accountability Data and Analysis</DisplayName>
        <AccountId>30</AccountId>
        <AccountType/>
      </UserInfo>
      <UserInfo>
        <DisplayName>Williams, Chris - Division of Assessment and Accountability Support</DisplayName>
        <AccountId>15</AccountId>
        <AccountType/>
      </UserInfo>
      <UserInfo>
        <DisplayName>Larkins, Jennifer - Office of Assessment and Accountability</DisplayName>
        <AccountId>24</AccountId>
        <AccountType/>
      </UserInfo>
      <UserInfo>
        <DisplayName>Stafford, Jennifer - KDE Division Director</DisplayName>
        <AccountId>25</AccountId>
        <AccountType/>
      </UserInfo>
      <UserInfo>
        <DisplayName>Chandler, Melissa - Division of Assessment and Accountability Support</DisplayName>
        <AccountId>13</AccountId>
        <AccountType/>
      </UserInfo>
      <UserInfo>
        <DisplayName>Riley, Ben - Division of Assessment and Accountability Support</DisplayName>
        <AccountId>9</AccountId>
        <AccountType/>
      </UserInfo>
    </SharedWithUsers>
    <Content_x0020_Review_x0020_Status xmlns="3a62de7d-ba57-4f43-9dae-9623ba637be0">Verified</Content_x0020_Review_x0020_Status>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Public</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2026 Fall Reporting- Cohort and PSR in SDRR</RoutingRuleDescription>
    <PublishingExpirationDate xmlns="http://schemas.microsoft.com/sharepoint/v3" xsi:nil="true"/>
    <PublishingStartDate xmlns="http://schemas.microsoft.com/sharepoint/v3" xsi:nil="true"/>
    <Publication_x0020_Date xmlns="3a62de7d-ba57-4f43-9dae-9623ba637be0">2026-08-05T04:00:00+00:00</Publication_x0020_Date>
    <Audience1 xmlns="3a62de7d-ba57-4f43-9dae-9623ba637be0">
      <Value>1</Value>
      <Value>2</Value>
      <Value>10</Value>
    </Audience1>
    <_dlc_DocId xmlns="3a62de7d-ba57-4f43-9dae-9623ba637be0">KYED-14-1947</_dlc_DocId>
    <_dlc_DocIdUrl xmlns="3a62de7d-ba57-4f43-9dae-9623ba637be0">
      <Url>https://www.education.ky.gov/AA/distsupp/_layouts/15/DocIdRedir.aspx?ID=KYED-14-1947</Url>
      <Description>KYED-14-1947</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2.xml><?xml version="1.0" encoding="utf-8"?>
<ds:datastoreItem xmlns:ds="http://schemas.openxmlformats.org/officeDocument/2006/customXml" ds:itemID="{C70D4522-EDD2-4326-BD38-D65ABD3DF72F}">
  <ds:schemaRefs>
    <ds:schemaRef ds:uri="9e447306-43c9-46fc-85e8-9d0ed75a31bf"/>
    <ds:schemaRef ds:uri="http://schemas.openxmlformats.org/package/2006/metadata/core-properties"/>
    <ds:schemaRef ds:uri="http://purl.org/dc/terms/"/>
    <ds:schemaRef ds:uri="d2e0887b-4a8a-4736-99cf-56284292f442"/>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24687F9B-224D-4836-8CFD-F1BB8A6789CB}"/>
</file>

<file path=customXml/itemProps4.xml><?xml version="1.0" encoding="utf-8"?>
<ds:datastoreItem xmlns:ds="http://schemas.openxmlformats.org/officeDocument/2006/customXml" ds:itemID="{05587075-A19D-4A5B-BB54-406BDD04094E}"/>
</file>

<file path=docProps/app.xml><?xml version="1.0" encoding="utf-8"?>
<Properties xmlns="http://schemas.openxmlformats.org/officeDocument/2006/extended-properties" xmlns:vt="http://schemas.openxmlformats.org/officeDocument/2006/docPropsVTypes">
  <TotalTime>1</TotalTime>
  <Words>1720</Words>
  <Application>Microsoft Office PowerPoint</Application>
  <PresentationFormat>Widescreen</PresentationFormat>
  <Paragraphs>173</Paragraphs>
  <Slides>33</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33</vt:i4>
      </vt:variant>
    </vt:vector>
  </HeadingPairs>
  <TitlesOfParts>
    <vt:vector size="39" baseType="lpstr">
      <vt:lpstr>Arial</vt:lpstr>
      <vt:lpstr>Calibri</vt:lpstr>
      <vt:lpstr>Franklin Gothic Book</vt:lpstr>
      <vt:lpstr>Franklin Gothic Medium</vt:lpstr>
      <vt:lpstr>Office Theme</vt:lpstr>
      <vt:lpstr>1_Office Theme</vt:lpstr>
      <vt:lpstr>2026 Fall Reporting</vt:lpstr>
      <vt:lpstr>Fall Reporting Module Trainings</vt:lpstr>
      <vt:lpstr>Agenda</vt:lpstr>
      <vt:lpstr>Understanding the Process</vt:lpstr>
      <vt:lpstr>Understanding the Process for Cohort</vt:lpstr>
      <vt:lpstr>SDRR Features and Steps </vt:lpstr>
      <vt:lpstr>Data Review  Applications</vt:lpstr>
      <vt:lpstr>Suggested Steps</vt:lpstr>
      <vt:lpstr>Example – Cohort Spreadsheet</vt:lpstr>
      <vt:lpstr>Example – Postsecondary Readiness Spreadsheet</vt:lpstr>
      <vt:lpstr>Login Page</vt:lpstr>
      <vt:lpstr>Student Data Detail or SDRR Applications After Login Page</vt:lpstr>
      <vt:lpstr>Welcome/Home</vt:lpstr>
      <vt:lpstr>Cohort</vt:lpstr>
      <vt:lpstr>Cohort Graduation Rate</vt:lpstr>
      <vt:lpstr>Cohort Student Listing</vt:lpstr>
      <vt:lpstr>Cohort Student Listing (Continued)</vt:lpstr>
      <vt:lpstr>Cohort Student Listing in SDRR</vt:lpstr>
      <vt:lpstr>Verified Transfers</vt:lpstr>
      <vt:lpstr>Dropouts or GED Recipients Not On Time</vt:lpstr>
      <vt:lpstr>Dropouts or GED Recipients Not On Time (Continued)</vt:lpstr>
      <vt:lpstr>Postsecondary Readiness Scores</vt:lpstr>
      <vt:lpstr>Understanding the Process for Postsecondary Readiness Scores</vt:lpstr>
      <vt:lpstr>Postsecondary Readiness – Academic Readiness</vt:lpstr>
      <vt:lpstr>Academic Readiness for Postsecondary Readiness Resource</vt:lpstr>
      <vt:lpstr>Postsecondary Readiness Scores </vt:lpstr>
      <vt:lpstr>Postsecondary Readiness Scores in SDRR</vt:lpstr>
      <vt:lpstr>Postsecondary Readiness Score Update</vt:lpstr>
      <vt:lpstr>SDRR Resources for Cohort and Postsecondary Readiness Scores</vt:lpstr>
      <vt:lpstr>Resources to Assist with Cohort and Postsecondary Readiness Scores</vt:lpstr>
      <vt:lpstr>Contact Information for Questions</vt:lpstr>
      <vt:lpstr>Thanks for Watching</vt:lpstr>
      <vt:lpstr>Closing Slide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Reporting-Cohort and PSR</dc:title>
  <dc:creator>Williams, Chris - Division of Assessment and Accountability Support</dc:creator>
  <cp:keywords>SDRR, </cp:keywords>
  <cp:lastModifiedBy>Avery, Devon - Division of Assessment and Accountability Support</cp:lastModifiedBy>
  <cp:revision>104</cp:revision>
  <dcterms:created xsi:type="dcterms:W3CDTF">2022-07-28T19:06:37Z</dcterms:created>
  <dcterms:modified xsi:type="dcterms:W3CDTF">2026-08-05T16:01:42Z</dcterms:modified>
  <cp:category>For questions, email dacinfo@education.ky.gov</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8e2b26af-6de4-4378-a85f-2b44465933c4</vt:lpwstr>
  </property>
  <property fmtid="{D5CDD505-2E9C-101B-9397-08002B2CF9AE}" pid="4" name="MSIP_Label_eb544694-0027-44fa-bee4-2648c0363f9d_Enabled">
    <vt:lpwstr>true</vt:lpwstr>
  </property>
  <property fmtid="{D5CDD505-2E9C-101B-9397-08002B2CF9AE}" pid="5" name="MSIP_Label_eb544694-0027-44fa-bee4-2648c0363f9d_SetDate">
    <vt:lpwstr>2024-06-24T18:22:08Z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73c07c63-9ec7-442d-a2a1-45f70d603b46</vt:lpwstr>
  </property>
  <property fmtid="{D5CDD505-2E9C-101B-9397-08002B2CF9AE}" pid="10" name="MSIP_Label_eb544694-0027-44fa-bee4-2648c0363f9d_ContentBits">
    <vt:lpwstr>0</vt:lpwstr>
  </property>
  <property fmtid="{D5CDD505-2E9C-101B-9397-08002B2CF9AE}" pid="11" name="MediaServiceImageTags">
    <vt:lpwstr/>
  </property>
</Properties>
</file>