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1.xml" ContentType="application/vnd.openxmlformats-officedocument.drawingml.diagramData+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ppt/revisionInfo.xml" ContentType="application/vnd.ms-powerpoint.revisioninfo+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Lst>
  <p:notesMasterIdLst>
    <p:notesMasterId r:id="rId36"/>
  </p:notesMasterIdLst>
  <p:sldIdLst>
    <p:sldId id="256" r:id="rId6"/>
    <p:sldId id="636" r:id="rId7"/>
    <p:sldId id="257" r:id="rId8"/>
    <p:sldId id="646" r:id="rId9"/>
    <p:sldId id="293" r:id="rId10"/>
    <p:sldId id="650" r:id="rId11"/>
    <p:sldId id="932" r:id="rId12"/>
    <p:sldId id="263" r:id="rId13"/>
    <p:sldId id="639" r:id="rId14"/>
    <p:sldId id="933" r:id="rId15"/>
    <p:sldId id="927" r:id="rId16"/>
    <p:sldId id="928" r:id="rId17"/>
    <p:sldId id="648" r:id="rId18"/>
    <p:sldId id="301" r:id="rId19"/>
    <p:sldId id="312" r:id="rId20"/>
    <p:sldId id="302" r:id="rId21"/>
    <p:sldId id="305" r:id="rId22"/>
    <p:sldId id="640" r:id="rId23"/>
    <p:sldId id="641" r:id="rId24"/>
    <p:sldId id="642" r:id="rId25"/>
    <p:sldId id="934" r:id="rId26"/>
    <p:sldId id="272" r:id="rId27"/>
    <p:sldId id="273" r:id="rId28"/>
    <p:sldId id="274" r:id="rId29"/>
    <p:sldId id="292" r:id="rId30"/>
    <p:sldId id="288" r:id="rId31"/>
    <p:sldId id="937" r:id="rId32"/>
    <p:sldId id="936" r:id="rId33"/>
    <p:sldId id="930" r:id="rId34"/>
    <p:sldId id="93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CW" userId="S::chris.williams@education.ky.gov::2f156fa2-a309-475c-82f3-62ae8d0ba8a4" providerId="AD"/>
  <p188:author id="{9B822606-89CE-37F5-0354-C7C7B03AE384}" name="Chandler, Melissa - Division of Assessment and Accountability Support" initials="MC" userId="S::melissa.chandler@education.ky.gov::c7c40c5a-5db2-409e-9ac5-b3fa8556cae3" providerId="AD"/>
  <p188:author id="{0C431B50-E267-7ED8-372B-1A1B808F8997}" name="Jones, Helen - Division of Assessment and Accountability Support" initials="HJ"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D" userId="S::jennifer.stafford@education.ky.gov::0151abd4-297e-443f-a77b-a8c249c015ab" providerId="AD"/>
  <p188:author id="{06503FA0-CBF4-1A7A-9030-A490AA4AEDD1}" name="Rome, Nathan -  Division of Accountability Data and Analysis" initials="RA" userId="S::nathan.rome2@education.ky.gov::b782872e-1e93-463d-b799-660fe6177205" providerId="AD"/>
  <p188:author id="{BD75FCAD-E9D7-99BA-5C4D-A5F042031454}" name="Curd, David - Division of Accountability Data and Analysis" initials="CA" userId="S::david.curd@education.ky.gov::184ccb98-1e9e-4bbd-81ff-e7865e8f7df8" providerId="AD"/>
  <p188:author id="{2DFC81C1-C964-7CBE-E5A2-8181FB4130DC}" name="Wickizer, John - Division of Accountability Data and Analysis" initials="WA" userId="S::john.wickizer@education.ky.gov::1c22ac94-8f1d-4cc0-ad19-578a4f29fa40" providerId="AD"/>
  <p188:author id="{5FD6BBD4-89B8-DC90-B9A0-590DE6A9A122}" name="Larkins, Jennifer - Office of Assessment and Accountability" initials="LA" userId="S::jennifer.larkins@education.ky.gov::093879bc-4454-48e7-95b0-93a7f4bf4b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8800"/>
    <a:srgbClr val="057780"/>
    <a:srgbClr val="007780"/>
    <a:srgbClr val="A7CBCD"/>
    <a:srgbClr val="AAD6B8"/>
    <a:srgbClr val="AFD1B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96833-07B6-49D3-8768-8BD8FDE62C7F}" v="1" dt="2025-08-05T19:53:58.762"/>
    <p1510:client id="{0B89F2C0-26C0-4453-819F-E297BC5B812B}" v="2" dt="2025-08-04T17:40:14.894"/>
    <p1510:client id="{12364E25-BB1F-4975-ACE1-BC6723399363}" v="65" dt="2025-08-04T18:02:50.808"/>
    <p1510:client id="{156C036D-E436-43E6-BB27-F39B550FE82D}" v="19" dt="2025-08-05T15:15:40.439"/>
    <p1510:client id="{167BB95C-F21F-41C6-B5B8-B87E27D9DCA5}" v="3" dt="2025-08-04T17:32:54.811"/>
    <p1510:client id="{25A74941-46B7-44D0-8F36-96DE83DABF67}" v="1" dt="2025-08-04T20:51:14.381"/>
    <p1510:client id="{2F98E883-D8A4-48C9-84A6-B88BCBE42BC6}" v="1" dt="2025-08-05T15:55:44.434"/>
    <p1510:client id="{3AB25227-1872-401F-8110-16B6B659926F}" v="12" dt="2025-08-05T01:18:56.167"/>
    <p1510:client id="{41D4C202-4E99-470E-A772-8D1CA1AC1C83}" v="5" dt="2025-08-04T17:21:27.274"/>
    <p1510:client id="{4F98E220-CEAE-4BA8-AD2F-D46459975747}" v="184" dt="2025-08-05T16:19:11.824"/>
    <p1510:client id="{68F62277-B825-4850-8B9E-3B4405D45344}" v="30" dt="2025-08-04T17:46:10.890"/>
    <p1510:client id="{6A3E9AA6-C4B4-4E2F-8124-AD37C389EDA3}" v="4" dt="2025-08-05T15:39:34.302"/>
    <p1510:client id="{70703F6A-5ECD-53E9-D7E4-A708689A942B}" v="5" dt="2025-08-05T15:00:50.773"/>
    <p1510:client id="{7EAA4904-792A-4E15-94BC-1FD76E8CFD97}" v="108" dt="2025-08-05T15:07:49.062"/>
    <p1510:client id="{A320B7F1-592D-4A4B-A182-0AF8BC03607D}" v="2" dt="2025-08-04T17:49:56.902"/>
    <p1510:client id="{AB6B6E2C-A0DC-4A13-8373-6BDA14A36B05}" v="2" dt="2025-08-04T17:42:36.404"/>
    <p1510:client id="{B32B6C77-8218-48B1-824E-2687BAF125E2}" v="9" dt="2025-08-04T17:38:43.486"/>
    <p1510:client id="{E1389E39-E039-4D83-95E6-C1B3D58B9BA3}" v="41" dt="2025-08-04T17:30:05.191"/>
    <p1510:client id="{F39F6A33-043E-40F7-A8E3-684C12DC8879}" v="1" dt="2025-08-04T17:43:31.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2" d="100"/>
          <a:sy n="102" d="100"/>
        </p:scale>
        <p:origin x="91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ustomXml" Target="../customXml/item4.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75FDE-4784-4B31-8454-FD1DD3CC307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207E294-EB0D-4376-A9E9-8B7AB458E59E}">
      <dgm:prSet phldrT="[Text]"/>
      <dgm:spPr/>
      <dgm:t>
        <a:bodyPr/>
        <a:lstStyle/>
        <a:p>
          <a:r>
            <a:rPr lang="en-US">
              <a:latin typeface="Franklin Gothic Book"/>
            </a:rPr>
            <a:t>Getting the Rosters Right</a:t>
          </a:r>
        </a:p>
      </dgm:t>
      <dgm:extLst>
        <a:ext uri="{E40237B7-FDA0-4F09-8148-C483321AD2D9}">
          <dgm14:cNvPr xmlns:dgm14="http://schemas.microsoft.com/office/drawing/2010/diagram" id="0" name="" descr="Getting the Rosters Right heading."/>
        </a:ext>
      </dgm:extLst>
    </dgm:pt>
    <dgm:pt modelId="{73E9F600-C9FC-4112-8714-28D48A03CBD9}" type="parTrans" cxnId="{A964BD99-7827-4AEA-B88C-821DA8E8C0DA}">
      <dgm:prSet/>
      <dgm:spPr/>
      <dgm:t>
        <a:bodyPr/>
        <a:lstStyle/>
        <a:p>
          <a:endParaRPr lang="en-US"/>
        </a:p>
      </dgm:t>
    </dgm:pt>
    <dgm:pt modelId="{F5BEA8AD-B5F9-4781-AC0E-BC8413DE8A51}" type="sibTrans" cxnId="{A964BD99-7827-4AEA-B88C-821DA8E8C0DA}">
      <dgm:prSet/>
      <dgm:spPr/>
      <dgm:t>
        <a:bodyPr/>
        <a:lstStyle/>
        <a:p>
          <a:endParaRPr lang="en-US"/>
        </a:p>
      </dgm:t>
    </dgm:pt>
    <dgm:pt modelId="{BA1B710E-2904-4AB5-B92B-26EC04B83B90}">
      <dgm:prSet phldrT="[Text]"/>
      <dgm:spPr/>
      <dgm:t>
        <a:bodyPr/>
        <a:lstStyle/>
        <a:p>
          <a:endParaRPr lang="en-US">
            <a:latin typeface="Franklin Gothic Book"/>
          </a:endParaRPr>
        </a:p>
      </dgm:t>
      <dgm:extLst>
        <a:ext uri="{E40237B7-FDA0-4F09-8148-C483321AD2D9}">
          <dgm14:cNvPr xmlns:dgm14="http://schemas.microsoft.com/office/drawing/2010/diagram" id="0" name="" descr="SDRR rosters for ACCESS/Alternate ACCESS  in the (January-March roster window)&#10;"/>
        </a:ext>
      </dgm:extLst>
    </dgm:pt>
    <dgm:pt modelId="{9A4C71AD-8D93-4833-9242-01CBBA5FAFE4}" type="parTrans" cxnId="{03FC4C23-D072-4C05-BDD0-1DABC4533CA6}">
      <dgm:prSet/>
      <dgm:spPr/>
      <dgm:t>
        <a:bodyPr/>
        <a:lstStyle/>
        <a:p>
          <a:endParaRPr lang="en-US"/>
        </a:p>
      </dgm:t>
    </dgm:pt>
    <dgm:pt modelId="{A9EA08DC-8549-4F1B-8E06-082B2CEA48DD}" type="sibTrans" cxnId="{03FC4C23-D072-4C05-BDD0-1DABC4533CA6}">
      <dgm:prSet/>
      <dgm:spPr/>
      <dgm:t>
        <a:bodyPr/>
        <a:lstStyle/>
        <a:p>
          <a:endParaRPr lang="en-US"/>
        </a:p>
      </dgm:t>
    </dgm:pt>
    <dgm:pt modelId="{17808677-E1E8-4B98-AA2A-FDEE5BC02E8C}">
      <dgm:prSet phldrT="[Text]"/>
      <dgm:spPr/>
      <dgm:t>
        <a:bodyPr/>
        <a:lstStyle/>
        <a:p>
          <a:r>
            <a:rPr lang="en-US">
              <a:latin typeface="Franklin Gothic Book"/>
            </a:rPr>
            <a:t>Data Review and Cleanup</a:t>
          </a:r>
        </a:p>
      </dgm:t>
      <dgm:extLst>
        <a:ext uri="{E40237B7-FDA0-4F09-8148-C483321AD2D9}">
          <dgm14:cNvPr xmlns:dgm14="http://schemas.microsoft.com/office/drawing/2010/diagram" id="0" name="" descr="Data Review and Cleanup heading"/>
        </a:ext>
      </dgm:extLst>
    </dgm:pt>
    <dgm:pt modelId="{92CCE831-4549-4858-98E9-727B824D5C12}" type="parTrans" cxnId="{EEB1DA39-DD3B-4D6E-925E-E87BE78ADE30}">
      <dgm:prSet/>
      <dgm:spPr/>
      <dgm:t>
        <a:bodyPr/>
        <a:lstStyle/>
        <a:p>
          <a:endParaRPr lang="en-US"/>
        </a:p>
      </dgm:t>
    </dgm:pt>
    <dgm:pt modelId="{A94171E7-0853-4E04-83A8-B0C63AA23CBA}" type="sibTrans" cxnId="{EEB1DA39-DD3B-4D6E-925E-E87BE78ADE30}">
      <dgm:prSet/>
      <dgm:spPr/>
      <dgm:t>
        <a:bodyPr/>
        <a:lstStyle/>
        <a:p>
          <a:endParaRPr lang="en-US"/>
        </a:p>
      </dgm:t>
    </dgm:pt>
    <dgm:pt modelId="{EF4B2E8E-A3C4-4A33-8D40-C6B34EBDE6A3}">
      <dgm:prSet phldrT="[Text]"/>
      <dgm:spPr/>
      <dgm:t>
        <a:bodyPr/>
        <a:lstStyle/>
        <a:p>
          <a:r>
            <a:rPr lang="en-US">
              <a:latin typeface="Franklin Gothic Book"/>
            </a:rPr>
            <a:t>Make changes to individual student level data in Infinite Campus (IC) and SDRR</a:t>
          </a:r>
        </a:p>
      </dgm:t>
      <dgm:extLst>
        <a:ext uri="{E40237B7-FDA0-4F09-8148-C483321AD2D9}">
          <dgm14:cNvPr xmlns:dgm14="http://schemas.microsoft.com/office/drawing/2010/diagram" id="0" name="" descr="Make changes to student level data&#10;Identify your 100-Day Entity students&#10;Request non-participations if needed&#10;"/>
        </a:ext>
      </dgm:extLst>
    </dgm:pt>
    <dgm:pt modelId="{DE46615A-2F8B-4FC4-843C-1F51EEE53B3C}" type="parTrans" cxnId="{DDFC9364-6DD8-4E18-BDE1-00D35FA5907C}">
      <dgm:prSet/>
      <dgm:spPr/>
      <dgm:t>
        <a:bodyPr/>
        <a:lstStyle/>
        <a:p>
          <a:endParaRPr lang="en-US"/>
        </a:p>
      </dgm:t>
    </dgm:pt>
    <dgm:pt modelId="{A86F5BCF-85C5-4BD1-BFDC-F4427D51B3F9}" type="sibTrans" cxnId="{DDFC9364-6DD8-4E18-BDE1-00D35FA5907C}">
      <dgm:prSet/>
      <dgm:spPr/>
      <dgm:t>
        <a:bodyPr/>
        <a:lstStyle/>
        <a:p>
          <a:endParaRPr lang="en-US"/>
        </a:p>
      </dgm:t>
    </dgm:pt>
    <dgm:pt modelId="{41EA3875-797E-4E61-976F-5FBF718FFE45}">
      <dgm:prSet phldrT="[Text]"/>
      <dgm:spPr/>
      <dgm:t>
        <a:bodyPr/>
        <a:lstStyle/>
        <a:p>
          <a:r>
            <a:rPr lang="en-US">
              <a:latin typeface="Franklin Gothic Book"/>
            </a:rPr>
            <a:t>Accurate Reporting</a:t>
          </a:r>
        </a:p>
      </dgm:t>
      <dgm:extLst>
        <a:ext uri="{E40237B7-FDA0-4F09-8148-C483321AD2D9}">
          <dgm14:cNvPr xmlns:dgm14="http://schemas.microsoft.com/office/drawing/2010/diagram" id="0" name="" descr="Accurate Reporting heading"/>
        </a:ext>
      </dgm:extLst>
    </dgm:pt>
    <dgm:pt modelId="{44F7BEB1-8B34-4B2E-AEDE-D3C66F550CA7}" type="parTrans" cxnId="{2223E7B9-18B5-454F-BD81-42F3E8A27968}">
      <dgm:prSet/>
      <dgm:spPr/>
      <dgm:t>
        <a:bodyPr/>
        <a:lstStyle/>
        <a:p>
          <a:endParaRPr lang="en-US"/>
        </a:p>
      </dgm:t>
    </dgm:pt>
    <dgm:pt modelId="{31B78598-1743-46E3-8D94-B400A939FA83}" type="sibTrans" cxnId="{2223E7B9-18B5-454F-BD81-42F3E8A27968}">
      <dgm:prSet/>
      <dgm:spPr/>
      <dgm:t>
        <a:bodyPr/>
        <a:lstStyle/>
        <a:p>
          <a:endParaRPr lang="en-US"/>
        </a:p>
      </dgm:t>
    </dgm:pt>
    <dgm:pt modelId="{38321BE9-5FEE-49F6-8BF4-4ACAC9C7EE49}">
      <dgm:prSet phldrT="[Text]"/>
      <dgm:spPr/>
      <dgm:t>
        <a:bodyPr/>
        <a:lstStyle/>
        <a:p>
          <a:r>
            <a:rPr lang="en-US">
              <a:latin typeface="Franklin Gothic Book"/>
            </a:rPr>
            <a:t>Public</a:t>
          </a:r>
          <a:r>
            <a:rPr lang="en-US" baseline="0">
              <a:latin typeface="Franklin Gothic Book"/>
            </a:rPr>
            <a:t> Release</a:t>
          </a:r>
          <a:endParaRPr lang="en-US">
            <a:latin typeface="Franklin Gothic Book"/>
          </a:endParaRPr>
        </a:p>
      </dgm:t>
      <dgm:extLst>
        <a:ext uri="{E40237B7-FDA0-4F09-8148-C483321AD2D9}">
          <dgm14:cNvPr xmlns:dgm14="http://schemas.microsoft.com/office/drawing/2010/diagram" id="0" name="" descr="School Report Card."/>
        </a:ext>
      </dgm:extLst>
    </dgm:pt>
    <dgm:pt modelId="{FE1C7943-D5A7-4ADB-A87C-B0CF8A9E34C5}" type="parTrans" cxnId="{6E8E9009-0398-471D-BDEE-B0FF0A26C157}">
      <dgm:prSet/>
      <dgm:spPr/>
      <dgm:t>
        <a:bodyPr/>
        <a:lstStyle/>
        <a:p>
          <a:endParaRPr lang="en-US"/>
        </a:p>
      </dgm:t>
    </dgm:pt>
    <dgm:pt modelId="{EA2CBCE6-C9D1-422A-8129-89684A80E104}" type="sibTrans" cxnId="{6E8E9009-0398-471D-BDEE-B0FF0A26C157}">
      <dgm:prSet/>
      <dgm:spPr/>
      <dgm:t>
        <a:bodyPr/>
        <a:lstStyle/>
        <a:p>
          <a:endParaRPr lang="en-US"/>
        </a:p>
      </dgm:t>
    </dgm:pt>
    <dgm:pt modelId="{B7E9C475-1244-448A-B182-CA68E81A5D68}">
      <dgm:prSet phldrT="[Text]"/>
      <dgm:spPr/>
      <dgm:t>
        <a:bodyPr/>
        <a:lstStyle/>
        <a:p>
          <a:r>
            <a:rPr lang="en-US" b="0">
              <a:latin typeface="Franklin Gothic Book"/>
            </a:rPr>
            <a:t>Request </a:t>
          </a:r>
          <a:r>
            <a:rPr lang="en-US" b="0">
              <a:solidFill>
                <a:schemeClr val="tx1"/>
              </a:solidFill>
              <a:latin typeface="Franklin Gothic Book"/>
            </a:rPr>
            <a:t>nonparticipations</a:t>
          </a:r>
          <a:r>
            <a:rPr lang="en-US" b="0">
              <a:latin typeface="Franklin Gothic Book"/>
            </a:rPr>
            <a:t> if needed</a:t>
          </a:r>
        </a:p>
      </dgm:t>
    </dgm:pt>
    <dgm:pt modelId="{B03A4CA0-B1BC-47FF-8B48-D85BA069BBF9}" type="parTrans" cxnId="{D2146F93-B50E-472D-A111-F756C9F495BA}">
      <dgm:prSet/>
      <dgm:spPr/>
      <dgm:t>
        <a:bodyPr/>
        <a:lstStyle/>
        <a:p>
          <a:endParaRPr lang="en-US"/>
        </a:p>
      </dgm:t>
    </dgm:pt>
    <dgm:pt modelId="{91FD56F3-22DA-4B13-BB28-8207B63D8938}" type="sibTrans" cxnId="{D2146F93-B50E-472D-A111-F756C9F495BA}">
      <dgm:prSet/>
      <dgm:spPr/>
      <dgm:t>
        <a:bodyPr/>
        <a:lstStyle/>
        <a:p>
          <a:endParaRPr lang="en-US"/>
        </a:p>
      </dgm:t>
    </dgm:pt>
    <dgm:pt modelId="{246B70EB-E0D1-44B1-8EC0-A61E42571CF0}">
      <dgm:prSet phldrT="[Text]"/>
      <dgm:spPr/>
      <dgm:t>
        <a:bodyPr/>
        <a:lstStyle/>
        <a:p>
          <a:r>
            <a:rPr lang="en-US">
              <a:latin typeface="Franklin Gothic Book"/>
            </a:rPr>
            <a:t>Cohort (Feb.-July)</a:t>
          </a:r>
        </a:p>
      </dgm:t>
    </dgm:pt>
    <dgm:pt modelId="{29ABEF62-14BC-4C90-9AF4-17654E3F1119}" type="parTrans" cxnId="{F6E85176-C8E9-4BF0-AD74-BAA89CAE5680}">
      <dgm:prSet/>
      <dgm:spPr/>
      <dgm:t>
        <a:bodyPr/>
        <a:lstStyle/>
        <a:p>
          <a:endParaRPr lang="en-US"/>
        </a:p>
      </dgm:t>
    </dgm:pt>
    <dgm:pt modelId="{A3F15E11-4E65-40DF-9B48-EA615952C3B6}" type="sibTrans" cxnId="{F6E85176-C8E9-4BF0-AD74-BAA89CAE5680}">
      <dgm:prSet/>
      <dgm:spPr/>
      <dgm:t>
        <a:bodyPr/>
        <a:lstStyle/>
        <a:p>
          <a:endParaRPr lang="en-US"/>
        </a:p>
      </dgm:t>
    </dgm:pt>
    <dgm:pt modelId="{3B761F0D-B4B1-40F7-8666-D820726F3F7B}">
      <dgm:prSet phldrT="[Text]"/>
      <dgm:spPr/>
      <dgm:t>
        <a:bodyPr/>
        <a:lstStyle/>
        <a:p>
          <a:r>
            <a:rPr lang="en-US">
              <a:latin typeface="Franklin Gothic Book"/>
            </a:rPr>
            <a:t>Request accountability changes</a:t>
          </a:r>
        </a:p>
      </dgm:t>
    </dgm:pt>
    <dgm:pt modelId="{DD4680EA-8F52-467F-B704-0E3B37B67651}" type="parTrans" cxnId="{1035B95F-C72C-464D-B915-14C3EE4559A2}">
      <dgm:prSet/>
      <dgm:spPr/>
      <dgm:t>
        <a:bodyPr/>
        <a:lstStyle/>
        <a:p>
          <a:endParaRPr lang="en-US"/>
        </a:p>
      </dgm:t>
    </dgm:pt>
    <dgm:pt modelId="{D63567F7-9537-45E8-BF27-9C0C13A54AAC}" type="sibTrans" cxnId="{1035B95F-C72C-464D-B915-14C3EE4559A2}">
      <dgm:prSet/>
      <dgm:spPr/>
      <dgm:t>
        <a:bodyPr/>
        <a:lstStyle/>
        <a:p>
          <a:endParaRPr lang="en-US"/>
        </a:p>
      </dgm:t>
    </dgm:pt>
    <dgm:pt modelId="{D169A2B0-032B-4A78-B6E7-43A8685CB4D9}">
      <dgm:prSet phldr="0"/>
      <dgm:spPr/>
      <dgm:t>
        <a:bodyPr/>
        <a:lstStyle/>
        <a:p>
          <a:pPr rtl="0"/>
          <a:r>
            <a:rPr lang="en-US">
              <a:latin typeface="Franklin Gothic Book"/>
            </a:rPr>
            <a:t>Ten-Day Regulatory Data Review follows Public Release</a:t>
          </a:r>
        </a:p>
      </dgm:t>
    </dgm:pt>
    <dgm:pt modelId="{DB3958DB-5248-443F-BB4F-6DF4F70E617B}" type="parTrans" cxnId="{FD3CC467-5852-457D-91EF-7927119C34EE}">
      <dgm:prSet/>
      <dgm:spPr/>
      <dgm:t>
        <a:bodyPr/>
        <a:lstStyle/>
        <a:p>
          <a:endParaRPr lang="en-US"/>
        </a:p>
      </dgm:t>
    </dgm:pt>
    <dgm:pt modelId="{7F561F40-B35D-4012-9DC0-77FFC4BF16F3}" type="sibTrans" cxnId="{FD3CC467-5852-457D-91EF-7927119C34EE}">
      <dgm:prSet/>
      <dgm:spPr/>
      <dgm:t>
        <a:bodyPr/>
        <a:lstStyle/>
        <a:p>
          <a:endParaRPr lang="en-US"/>
        </a:p>
      </dgm:t>
    </dgm:pt>
    <dgm:pt modelId="{3E8CA858-988D-499B-89CB-68406B53DD76}" type="pres">
      <dgm:prSet presAssocID="{0ED75FDE-4784-4B31-8454-FD1DD3CC3077}" presName="Name0" presStyleCnt="0">
        <dgm:presLayoutVars>
          <dgm:dir/>
          <dgm:animLvl val="lvl"/>
          <dgm:resizeHandles val="exact"/>
        </dgm:presLayoutVars>
      </dgm:prSet>
      <dgm:spPr/>
    </dgm:pt>
    <dgm:pt modelId="{A1271B3C-AD6C-44EE-98D6-39317F3DC893}" type="pres">
      <dgm:prSet presAssocID="{3207E294-EB0D-4376-A9E9-8B7AB458E59E}" presName="composite" presStyleCnt="0"/>
      <dgm:spPr/>
    </dgm:pt>
    <dgm:pt modelId="{1BA5A904-4974-444D-AA18-374948E50330}" type="pres">
      <dgm:prSet presAssocID="{3207E294-EB0D-4376-A9E9-8B7AB458E59E}" presName="parTx" presStyleLbl="alignNode1" presStyleIdx="0" presStyleCnt="3">
        <dgm:presLayoutVars>
          <dgm:chMax val="0"/>
          <dgm:chPref val="0"/>
          <dgm:bulletEnabled val="1"/>
        </dgm:presLayoutVars>
      </dgm:prSet>
      <dgm:spPr/>
    </dgm:pt>
    <dgm:pt modelId="{39A3D13B-B39B-4553-9E69-B00C4E2AABAA}" type="pres">
      <dgm:prSet presAssocID="{3207E294-EB0D-4376-A9E9-8B7AB458E59E}" presName="desTx" presStyleLbl="alignAccFollowNode1" presStyleIdx="0" presStyleCnt="3" custScaleY="100000">
        <dgm:presLayoutVars>
          <dgm:bulletEnabled val="1"/>
        </dgm:presLayoutVars>
      </dgm:prSet>
      <dgm:spPr/>
    </dgm:pt>
    <dgm:pt modelId="{4032D750-860E-487D-B8FA-9C9591B7F061}" type="pres">
      <dgm:prSet presAssocID="{F5BEA8AD-B5F9-4781-AC0E-BC8413DE8A51}" presName="space" presStyleCnt="0"/>
      <dgm:spPr/>
    </dgm:pt>
    <dgm:pt modelId="{D3B1FCF8-1FA1-4046-9D3E-F0FCB65FA5B2}" type="pres">
      <dgm:prSet presAssocID="{17808677-E1E8-4B98-AA2A-FDEE5BC02E8C}" presName="composite" presStyleCnt="0"/>
      <dgm:spPr/>
    </dgm:pt>
    <dgm:pt modelId="{BC5F218A-D692-44A9-9873-05713212AC57}" type="pres">
      <dgm:prSet presAssocID="{17808677-E1E8-4B98-AA2A-FDEE5BC02E8C}" presName="parTx" presStyleLbl="alignNode1" presStyleIdx="1" presStyleCnt="3">
        <dgm:presLayoutVars>
          <dgm:chMax val="0"/>
          <dgm:chPref val="0"/>
          <dgm:bulletEnabled val="1"/>
        </dgm:presLayoutVars>
      </dgm:prSet>
      <dgm:spPr/>
    </dgm:pt>
    <dgm:pt modelId="{C32E83CA-575D-48C0-AD27-6DB4DCDA4A21}" type="pres">
      <dgm:prSet presAssocID="{17808677-E1E8-4B98-AA2A-FDEE5BC02E8C}" presName="desTx" presStyleLbl="alignAccFollowNode1" presStyleIdx="1" presStyleCnt="3">
        <dgm:presLayoutVars>
          <dgm:bulletEnabled val="1"/>
        </dgm:presLayoutVars>
      </dgm:prSet>
      <dgm:spPr/>
    </dgm:pt>
    <dgm:pt modelId="{FA5569BE-6520-49B1-8F1A-B79D9F53EB40}" type="pres">
      <dgm:prSet presAssocID="{A94171E7-0853-4E04-83A8-B0C63AA23CBA}" presName="space" presStyleCnt="0"/>
      <dgm:spPr/>
    </dgm:pt>
    <dgm:pt modelId="{D8F6993F-12D4-4FDC-87F4-379D2B432BAA}" type="pres">
      <dgm:prSet presAssocID="{41EA3875-797E-4E61-976F-5FBF718FFE45}" presName="composite" presStyleCnt="0"/>
      <dgm:spPr/>
    </dgm:pt>
    <dgm:pt modelId="{7688DB00-3CCC-43B8-ADEF-6926307EF535}" type="pres">
      <dgm:prSet presAssocID="{41EA3875-797E-4E61-976F-5FBF718FFE45}" presName="parTx" presStyleLbl="alignNode1" presStyleIdx="2" presStyleCnt="3">
        <dgm:presLayoutVars>
          <dgm:chMax val="0"/>
          <dgm:chPref val="0"/>
          <dgm:bulletEnabled val="1"/>
        </dgm:presLayoutVars>
      </dgm:prSet>
      <dgm:spPr/>
    </dgm:pt>
    <dgm:pt modelId="{46283E79-9231-4FDD-B0E0-44DCE1A104AE}" type="pres">
      <dgm:prSet presAssocID="{41EA3875-797E-4E61-976F-5FBF718FFE45}" presName="desTx" presStyleLbl="alignAccFollowNode1" presStyleIdx="2" presStyleCnt="3">
        <dgm:presLayoutVars>
          <dgm:bulletEnabled val="1"/>
        </dgm:presLayoutVars>
      </dgm:prSet>
      <dgm:spPr/>
    </dgm:pt>
  </dgm:ptLst>
  <dgm:cxnLst>
    <dgm:cxn modelId="{6E8E9009-0398-471D-BDEE-B0FF0A26C157}" srcId="{41EA3875-797E-4E61-976F-5FBF718FFE45}" destId="{38321BE9-5FEE-49F6-8BF4-4ACAC9C7EE49}" srcOrd="0" destOrd="0" parTransId="{FE1C7943-D5A7-4ADB-A87C-B0CF8A9E34C5}" sibTransId="{EA2CBCE6-C9D1-422A-8129-89684A80E104}"/>
    <dgm:cxn modelId="{D0C32F18-BC22-4805-8918-F62D1AA89491}" type="presOf" srcId="{3207E294-EB0D-4376-A9E9-8B7AB458E59E}" destId="{1BA5A904-4974-444D-AA18-374948E50330}" srcOrd="0" destOrd="0" presId="urn:microsoft.com/office/officeart/2005/8/layout/hList1"/>
    <dgm:cxn modelId="{03FC4C23-D072-4C05-BDD0-1DABC4533CA6}" srcId="{3207E294-EB0D-4376-A9E9-8B7AB458E59E}" destId="{BA1B710E-2904-4AB5-B92B-26EC04B83B90}" srcOrd="0" destOrd="0" parTransId="{9A4C71AD-8D93-4833-9242-01CBBA5FAFE4}" sibTransId="{A9EA08DC-8549-4F1B-8E06-082B2CEA48DD}"/>
    <dgm:cxn modelId="{EB049627-47E7-47D9-B262-DC66D4E7825F}" type="presOf" srcId="{EF4B2E8E-A3C4-4A33-8D40-C6B34EBDE6A3}" destId="{C32E83CA-575D-48C0-AD27-6DB4DCDA4A21}" srcOrd="0" destOrd="0" presId="urn:microsoft.com/office/officeart/2005/8/layout/hList1"/>
    <dgm:cxn modelId="{EEB1DA39-DD3B-4D6E-925E-E87BE78ADE30}" srcId="{0ED75FDE-4784-4B31-8454-FD1DD3CC3077}" destId="{17808677-E1E8-4B98-AA2A-FDEE5BC02E8C}" srcOrd="1" destOrd="0" parTransId="{92CCE831-4549-4858-98E9-727B824D5C12}" sibTransId="{A94171E7-0853-4E04-83A8-B0C63AA23CBA}"/>
    <dgm:cxn modelId="{1035B95F-C72C-464D-B915-14C3EE4559A2}" srcId="{17808677-E1E8-4B98-AA2A-FDEE5BC02E8C}" destId="{3B761F0D-B4B1-40F7-8666-D820726F3F7B}" srcOrd="2" destOrd="0" parTransId="{DD4680EA-8F52-467F-B704-0E3B37B67651}" sibTransId="{D63567F7-9537-45E8-BF27-9C0C13A54AAC}"/>
    <dgm:cxn modelId="{DDFC9364-6DD8-4E18-BDE1-00D35FA5907C}" srcId="{17808677-E1E8-4B98-AA2A-FDEE5BC02E8C}" destId="{EF4B2E8E-A3C4-4A33-8D40-C6B34EBDE6A3}" srcOrd="0" destOrd="0" parTransId="{DE46615A-2F8B-4FC4-843C-1F51EEE53B3C}" sibTransId="{A86F5BCF-85C5-4BD1-BFDC-F4427D51B3F9}"/>
    <dgm:cxn modelId="{35C0D266-C873-4A64-80C7-C36A0217C945}" type="presOf" srcId="{17808677-E1E8-4B98-AA2A-FDEE5BC02E8C}" destId="{BC5F218A-D692-44A9-9873-05713212AC57}" srcOrd="0" destOrd="0" presId="urn:microsoft.com/office/officeart/2005/8/layout/hList1"/>
    <dgm:cxn modelId="{9DD8C047-A824-4FD1-9632-83FC430E8CFB}" type="presOf" srcId="{3B761F0D-B4B1-40F7-8666-D820726F3F7B}" destId="{C32E83CA-575D-48C0-AD27-6DB4DCDA4A21}" srcOrd="0" destOrd="2" presId="urn:microsoft.com/office/officeart/2005/8/layout/hList1"/>
    <dgm:cxn modelId="{FD3CC467-5852-457D-91EF-7927119C34EE}" srcId="{41EA3875-797E-4E61-976F-5FBF718FFE45}" destId="{D169A2B0-032B-4A78-B6E7-43A8685CB4D9}" srcOrd="1" destOrd="0" parTransId="{DB3958DB-5248-443F-BB4F-6DF4F70E617B}" sibTransId="{7F561F40-B35D-4012-9DC0-77FFC4BF16F3}"/>
    <dgm:cxn modelId="{60BE6069-EB98-4E20-BE30-4E72DFDC2F39}" type="presOf" srcId="{38321BE9-5FEE-49F6-8BF4-4ACAC9C7EE49}" destId="{46283E79-9231-4FDD-B0E0-44DCE1A104AE}" srcOrd="0" destOrd="0" presId="urn:microsoft.com/office/officeart/2005/8/layout/hList1"/>
    <dgm:cxn modelId="{F6E85176-C8E9-4BF0-AD74-BAA89CAE5680}" srcId="{3207E294-EB0D-4376-A9E9-8B7AB458E59E}" destId="{246B70EB-E0D1-44B1-8EC0-A61E42571CF0}" srcOrd="1" destOrd="0" parTransId="{29ABEF62-14BC-4C90-9AF4-17654E3F1119}" sibTransId="{A3F15E11-4E65-40DF-9B48-EA615952C3B6}"/>
    <dgm:cxn modelId="{6FC74D7D-CB7A-46D2-A674-3F3C745F7CF8}" type="presOf" srcId="{246B70EB-E0D1-44B1-8EC0-A61E42571CF0}" destId="{39A3D13B-B39B-4553-9E69-B00C4E2AABAA}" srcOrd="0" destOrd="1" presId="urn:microsoft.com/office/officeart/2005/8/layout/hList1"/>
    <dgm:cxn modelId="{D2146F93-B50E-472D-A111-F756C9F495BA}" srcId="{17808677-E1E8-4B98-AA2A-FDEE5BC02E8C}" destId="{B7E9C475-1244-448A-B182-CA68E81A5D68}" srcOrd="1" destOrd="0" parTransId="{B03A4CA0-B1BC-47FF-8B48-D85BA069BBF9}" sibTransId="{91FD56F3-22DA-4B13-BB28-8207B63D8938}"/>
    <dgm:cxn modelId="{A964BD99-7827-4AEA-B88C-821DA8E8C0DA}" srcId="{0ED75FDE-4784-4B31-8454-FD1DD3CC3077}" destId="{3207E294-EB0D-4376-A9E9-8B7AB458E59E}" srcOrd="0" destOrd="0" parTransId="{73E9F600-C9FC-4112-8714-28D48A03CBD9}" sibTransId="{F5BEA8AD-B5F9-4781-AC0E-BC8413DE8A51}"/>
    <dgm:cxn modelId="{204C09AB-BEAB-48B4-8960-985C99291499}" type="presOf" srcId="{BA1B710E-2904-4AB5-B92B-26EC04B83B90}" destId="{39A3D13B-B39B-4553-9E69-B00C4E2AABAA}" srcOrd="0" destOrd="0" presId="urn:microsoft.com/office/officeart/2005/8/layout/hList1"/>
    <dgm:cxn modelId="{1279F9B4-F361-420D-81B7-6333C0236049}" type="presOf" srcId="{41EA3875-797E-4E61-976F-5FBF718FFE45}" destId="{7688DB00-3CCC-43B8-ADEF-6926307EF535}" srcOrd="0" destOrd="0" presId="urn:microsoft.com/office/officeart/2005/8/layout/hList1"/>
    <dgm:cxn modelId="{2223E7B9-18B5-454F-BD81-42F3E8A27968}" srcId="{0ED75FDE-4784-4B31-8454-FD1DD3CC3077}" destId="{41EA3875-797E-4E61-976F-5FBF718FFE45}" srcOrd="2" destOrd="0" parTransId="{44F7BEB1-8B34-4B2E-AEDE-D3C66F550CA7}" sibTransId="{31B78598-1743-46E3-8D94-B400A939FA83}"/>
    <dgm:cxn modelId="{B9D9FBDC-64DF-4C52-B791-3866F37D26F7}" type="presOf" srcId="{0ED75FDE-4784-4B31-8454-FD1DD3CC3077}" destId="{3E8CA858-988D-499B-89CB-68406B53DD76}" srcOrd="0" destOrd="0" presId="urn:microsoft.com/office/officeart/2005/8/layout/hList1"/>
    <dgm:cxn modelId="{40F110E0-957C-4E2C-8DDE-D0460ABF0AA3}" type="presOf" srcId="{D169A2B0-032B-4A78-B6E7-43A8685CB4D9}" destId="{46283E79-9231-4FDD-B0E0-44DCE1A104AE}" srcOrd="0" destOrd="1" presId="urn:microsoft.com/office/officeart/2005/8/layout/hList1"/>
    <dgm:cxn modelId="{889E55E5-736C-439B-A9AF-25510CD5775F}" type="presOf" srcId="{B7E9C475-1244-448A-B182-CA68E81A5D68}" destId="{C32E83CA-575D-48C0-AD27-6DB4DCDA4A21}" srcOrd="0" destOrd="1" presId="urn:microsoft.com/office/officeart/2005/8/layout/hList1"/>
    <dgm:cxn modelId="{3D6C9C6E-DDB2-4E89-A0B4-039A48C82956}" type="presParOf" srcId="{3E8CA858-988D-499B-89CB-68406B53DD76}" destId="{A1271B3C-AD6C-44EE-98D6-39317F3DC893}" srcOrd="0" destOrd="0" presId="urn:microsoft.com/office/officeart/2005/8/layout/hList1"/>
    <dgm:cxn modelId="{72326D76-8C50-4793-A0BA-83D552AF5319}" type="presParOf" srcId="{A1271B3C-AD6C-44EE-98D6-39317F3DC893}" destId="{1BA5A904-4974-444D-AA18-374948E50330}" srcOrd="0" destOrd="0" presId="urn:microsoft.com/office/officeart/2005/8/layout/hList1"/>
    <dgm:cxn modelId="{6BB17CC9-362E-46B7-BE7A-5E251BFD1E3A}" type="presParOf" srcId="{A1271B3C-AD6C-44EE-98D6-39317F3DC893}" destId="{39A3D13B-B39B-4553-9E69-B00C4E2AABAA}" srcOrd="1" destOrd="0" presId="urn:microsoft.com/office/officeart/2005/8/layout/hList1"/>
    <dgm:cxn modelId="{D9C24B85-3EEE-46B7-94AD-4901A211E385}" type="presParOf" srcId="{3E8CA858-988D-499B-89CB-68406B53DD76}" destId="{4032D750-860E-487D-B8FA-9C9591B7F061}" srcOrd="1" destOrd="0" presId="urn:microsoft.com/office/officeart/2005/8/layout/hList1"/>
    <dgm:cxn modelId="{C35852BC-F01C-41BA-8488-DB3C1A4549AF}" type="presParOf" srcId="{3E8CA858-988D-499B-89CB-68406B53DD76}" destId="{D3B1FCF8-1FA1-4046-9D3E-F0FCB65FA5B2}" srcOrd="2" destOrd="0" presId="urn:microsoft.com/office/officeart/2005/8/layout/hList1"/>
    <dgm:cxn modelId="{6C8E40CF-9E5C-483F-AA24-4D2D3B5C73F5}" type="presParOf" srcId="{D3B1FCF8-1FA1-4046-9D3E-F0FCB65FA5B2}" destId="{BC5F218A-D692-44A9-9873-05713212AC57}" srcOrd="0" destOrd="0" presId="urn:microsoft.com/office/officeart/2005/8/layout/hList1"/>
    <dgm:cxn modelId="{EE04A0A5-11DE-4EBD-8B9A-00817FBBA091}" type="presParOf" srcId="{D3B1FCF8-1FA1-4046-9D3E-F0FCB65FA5B2}" destId="{C32E83CA-575D-48C0-AD27-6DB4DCDA4A21}" srcOrd="1" destOrd="0" presId="urn:microsoft.com/office/officeart/2005/8/layout/hList1"/>
    <dgm:cxn modelId="{50EAC6E2-DDB8-47F4-AFE4-A037F06A68B1}" type="presParOf" srcId="{3E8CA858-988D-499B-89CB-68406B53DD76}" destId="{FA5569BE-6520-49B1-8F1A-B79D9F53EB40}" srcOrd="3" destOrd="0" presId="urn:microsoft.com/office/officeart/2005/8/layout/hList1"/>
    <dgm:cxn modelId="{2E6DFADA-6CE4-43C3-AED0-4AA5F1B90DF8}" type="presParOf" srcId="{3E8CA858-988D-499B-89CB-68406B53DD76}" destId="{D8F6993F-12D4-4FDC-87F4-379D2B432BAA}" srcOrd="4" destOrd="0" presId="urn:microsoft.com/office/officeart/2005/8/layout/hList1"/>
    <dgm:cxn modelId="{C3862020-5212-4B1D-9FA6-ADFB0DA7A9CB}" type="presParOf" srcId="{D8F6993F-12D4-4FDC-87F4-379D2B432BAA}" destId="{7688DB00-3CCC-43B8-ADEF-6926307EF535}" srcOrd="0" destOrd="0" presId="urn:microsoft.com/office/officeart/2005/8/layout/hList1"/>
    <dgm:cxn modelId="{AEEA7B11-E861-4F8B-A9EA-776B31174584}" type="presParOf" srcId="{D8F6993F-12D4-4FDC-87F4-379D2B432BAA}" destId="{46283E79-9231-4FDD-B0E0-44DCE1A104A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6D2D9C-5271-4BC9-9FD2-05A3A249D74C}" type="doc">
      <dgm:prSet loTypeId="urn:microsoft.com/office/officeart/2005/8/layout/gear1" loCatId="cycle" qsTypeId="urn:microsoft.com/office/officeart/2005/8/quickstyle/3d1" qsCatId="3D" csTypeId="urn:microsoft.com/office/officeart/2005/8/colors/colorful5" csCatId="colorful" phldr="1"/>
      <dgm:spPr/>
      <dgm:t>
        <a:bodyPr/>
        <a:lstStyle/>
        <a:p>
          <a:endParaRPr lang="en-US"/>
        </a:p>
      </dgm:t>
    </dgm:pt>
    <dgm:pt modelId="{6C0E012E-D935-4D36-8C2B-4799370DA393}">
      <dgm:prSet phldrT="[Text]" custT="1"/>
      <dgm:spPr/>
      <dgm:t>
        <a:bodyPr/>
        <a:lstStyle/>
        <a:p>
          <a:r>
            <a:rPr lang="en-US" sz="2000" b="0">
              <a:solidFill>
                <a:schemeClr val="tx1"/>
              </a:solidFill>
              <a:latin typeface="Franklin Gothic Book"/>
            </a:rPr>
            <a:t>SDRR</a:t>
          </a:r>
        </a:p>
      </dgm:t>
    </dgm:pt>
    <dgm:pt modelId="{6B4FB0C9-841B-4262-85A1-B8378D784792}" type="parTrans" cxnId="{687EE54F-0025-4B44-806F-D952D747A066}">
      <dgm:prSet/>
      <dgm:spPr/>
      <dgm:t>
        <a:bodyPr/>
        <a:lstStyle/>
        <a:p>
          <a:endParaRPr lang="en-US"/>
        </a:p>
      </dgm:t>
    </dgm:pt>
    <dgm:pt modelId="{F8D4D114-2E96-42D4-A1BE-F04142E32CEA}" type="sibTrans" cxnId="{687EE54F-0025-4B44-806F-D952D747A066}">
      <dgm:prSet/>
      <dgm:spPr/>
      <dgm:t>
        <a:bodyPr/>
        <a:lstStyle/>
        <a:p>
          <a:endParaRPr lang="en-US"/>
        </a:p>
      </dgm:t>
    </dgm:pt>
    <dgm:pt modelId="{04F4AE96-586C-4FF1-9C36-5AFCFD942369}">
      <dgm:prSet phldrT="[Text]"/>
      <dgm:spPr>
        <a:solidFill>
          <a:srgbClr val="7CEB99"/>
        </a:solidFill>
      </dgm:spPr>
      <dgm:t>
        <a:bodyPr/>
        <a:lstStyle/>
        <a:p>
          <a:r>
            <a:rPr lang="en-US">
              <a:solidFill>
                <a:schemeClr val="tx1"/>
              </a:solidFill>
              <a:latin typeface="Franklin Gothic Book"/>
            </a:rPr>
            <a:t>Spreadsheets will be available in KDE applications login</a:t>
          </a:r>
        </a:p>
      </dgm:t>
    </dgm:pt>
    <dgm:pt modelId="{23157954-FBD2-43A1-9232-8A0938A8F3DD}" type="parTrans" cxnId="{7FDA50E9-7E45-4043-B82A-55AE374A1C2A}">
      <dgm:prSet/>
      <dgm:spPr/>
      <dgm:t>
        <a:bodyPr/>
        <a:lstStyle/>
        <a:p>
          <a:endParaRPr lang="en-US"/>
        </a:p>
      </dgm:t>
    </dgm:pt>
    <dgm:pt modelId="{5E9012A9-74AD-4620-9EE1-C55D447C3D75}" type="sibTrans" cxnId="{7FDA50E9-7E45-4043-B82A-55AE374A1C2A}">
      <dgm:prSet/>
      <dgm:spPr>
        <a:solidFill>
          <a:srgbClr val="7CEB99"/>
        </a:solidFill>
      </dgm:spPr>
      <dgm:t>
        <a:bodyPr/>
        <a:lstStyle/>
        <a:p>
          <a:endParaRPr lang="en-US"/>
        </a:p>
      </dgm:t>
    </dgm:pt>
    <dgm:pt modelId="{96F08418-87AA-4D1E-9687-0BF9D1D0A5FC}">
      <dgm:prSet phldrT="[Text]"/>
      <dgm:spPr>
        <a:solidFill>
          <a:srgbClr val="AAE571"/>
        </a:solidFill>
      </dgm:spPr>
      <dgm:t>
        <a:bodyPr/>
        <a:lstStyle/>
        <a:p>
          <a:r>
            <a:rPr lang="en-US" b="0" i="0">
              <a:solidFill>
                <a:schemeClr val="tx1"/>
              </a:solidFill>
              <a:latin typeface="+mn-lt"/>
            </a:rPr>
            <a:t>Technical Education Database System (</a:t>
          </a:r>
          <a:r>
            <a:rPr lang="en-US" b="0">
              <a:solidFill>
                <a:schemeClr val="tx1"/>
              </a:solidFill>
              <a:latin typeface="+mn-lt"/>
            </a:rPr>
            <a:t>TEDS)</a:t>
          </a:r>
        </a:p>
      </dgm:t>
    </dgm:pt>
    <dgm:pt modelId="{1F1CDA61-1DF8-4522-A3EC-4043F5B6CBBC}" type="parTrans" cxnId="{E400C4A3-A2A5-48A0-82BF-A59AE9E6CB30}">
      <dgm:prSet/>
      <dgm:spPr/>
      <dgm:t>
        <a:bodyPr/>
        <a:lstStyle/>
        <a:p>
          <a:endParaRPr lang="en-US"/>
        </a:p>
      </dgm:t>
    </dgm:pt>
    <dgm:pt modelId="{0AC5688B-B8CD-4B43-ADDB-7520F3BBDAE2}" type="sibTrans" cxnId="{E400C4A3-A2A5-48A0-82BF-A59AE9E6CB30}">
      <dgm:prSet/>
      <dgm:spPr>
        <a:solidFill>
          <a:srgbClr val="AAE571"/>
        </a:solidFill>
      </dgm:spPr>
      <dgm:t>
        <a:bodyPr/>
        <a:lstStyle/>
        <a:p>
          <a:endParaRPr lang="en-US"/>
        </a:p>
      </dgm:t>
    </dgm:pt>
    <dgm:pt modelId="{861AEAF7-1527-4E17-839E-085FC34B6AA7}" type="pres">
      <dgm:prSet presAssocID="{F16D2D9C-5271-4BC9-9FD2-05A3A249D74C}" presName="composite" presStyleCnt="0">
        <dgm:presLayoutVars>
          <dgm:chMax val="3"/>
          <dgm:animLvl val="lvl"/>
          <dgm:resizeHandles val="exact"/>
        </dgm:presLayoutVars>
      </dgm:prSet>
      <dgm:spPr/>
    </dgm:pt>
    <dgm:pt modelId="{6947A9E4-8D57-4EDE-A1D3-75F8C5569547}" type="pres">
      <dgm:prSet presAssocID="{6C0E012E-D935-4D36-8C2B-4799370DA393}" presName="gear1" presStyleLbl="node1" presStyleIdx="0" presStyleCnt="3" custScaleX="97889" custScaleY="100796" custLinFactNeighborX="3780" custLinFactNeighborY="-13259">
        <dgm:presLayoutVars>
          <dgm:chMax val="1"/>
          <dgm:bulletEnabled val="1"/>
        </dgm:presLayoutVars>
      </dgm:prSet>
      <dgm:spPr/>
    </dgm:pt>
    <dgm:pt modelId="{63B0098B-2648-42B2-86ED-28954C24317C}" type="pres">
      <dgm:prSet presAssocID="{6C0E012E-D935-4D36-8C2B-4799370DA393}" presName="gear1srcNode" presStyleLbl="node1" presStyleIdx="0" presStyleCnt="3"/>
      <dgm:spPr/>
    </dgm:pt>
    <dgm:pt modelId="{0B1EF793-C644-4953-B592-E14EC1A607A4}" type="pres">
      <dgm:prSet presAssocID="{6C0E012E-D935-4D36-8C2B-4799370DA393}" presName="gear1dstNode" presStyleLbl="node1" presStyleIdx="0" presStyleCnt="3"/>
      <dgm:spPr/>
    </dgm:pt>
    <dgm:pt modelId="{932227D5-C161-405B-BB74-DFE310DAA53D}" type="pres">
      <dgm:prSet presAssocID="{04F4AE96-586C-4FF1-9C36-5AFCFD942369}" presName="gear2" presStyleLbl="node1" presStyleIdx="1" presStyleCnt="3" custScaleX="126786" custScaleY="113842" custLinFactNeighborX="34209" custLinFactNeighborY="-63378">
        <dgm:presLayoutVars>
          <dgm:chMax val="1"/>
          <dgm:bulletEnabled val="1"/>
        </dgm:presLayoutVars>
      </dgm:prSet>
      <dgm:spPr/>
    </dgm:pt>
    <dgm:pt modelId="{FDE3B47F-F0F0-4E65-89DB-3083939982E2}" type="pres">
      <dgm:prSet presAssocID="{04F4AE96-586C-4FF1-9C36-5AFCFD942369}" presName="gear2srcNode" presStyleLbl="node1" presStyleIdx="1" presStyleCnt="3"/>
      <dgm:spPr/>
    </dgm:pt>
    <dgm:pt modelId="{A9FC3B34-C7A5-466E-BE72-CD293D68A6B6}" type="pres">
      <dgm:prSet presAssocID="{04F4AE96-586C-4FF1-9C36-5AFCFD942369}" presName="gear2dstNode" presStyleLbl="node1" presStyleIdx="1" presStyleCnt="3"/>
      <dgm:spPr/>
    </dgm:pt>
    <dgm:pt modelId="{052F7D21-3C18-4A66-89D7-8C2FB40B70EB}" type="pres">
      <dgm:prSet presAssocID="{96F08418-87AA-4D1E-9687-0BF9D1D0A5FC}" presName="gear3" presStyleLbl="node1" presStyleIdx="2" presStyleCnt="3" custScaleX="118266" custScaleY="114770" custLinFactNeighborX="-63276" custLinFactNeighborY="80892"/>
      <dgm:spPr/>
    </dgm:pt>
    <dgm:pt modelId="{94FB9F00-6E3C-4BF1-8BB5-A7FE6A0604E1}" type="pres">
      <dgm:prSet presAssocID="{96F08418-87AA-4D1E-9687-0BF9D1D0A5FC}" presName="gear3tx" presStyleLbl="node1" presStyleIdx="2" presStyleCnt="3">
        <dgm:presLayoutVars>
          <dgm:chMax val="1"/>
          <dgm:bulletEnabled val="1"/>
        </dgm:presLayoutVars>
      </dgm:prSet>
      <dgm:spPr/>
    </dgm:pt>
    <dgm:pt modelId="{E4F1B132-B89E-43D5-9D35-F7B4C4D0D4F3}" type="pres">
      <dgm:prSet presAssocID="{96F08418-87AA-4D1E-9687-0BF9D1D0A5FC}" presName="gear3srcNode" presStyleLbl="node1" presStyleIdx="2" presStyleCnt="3"/>
      <dgm:spPr/>
    </dgm:pt>
    <dgm:pt modelId="{1424D770-68E8-4C6E-B560-F7EC0B86D321}" type="pres">
      <dgm:prSet presAssocID="{96F08418-87AA-4D1E-9687-0BF9D1D0A5FC}" presName="gear3dstNode" presStyleLbl="node1" presStyleIdx="2" presStyleCnt="3"/>
      <dgm:spPr/>
    </dgm:pt>
    <dgm:pt modelId="{8E2239EC-68F3-4E6E-B4B2-B7379E8B8433}" type="pres">
      <dgm:prSet presAssocID="{F8D4D114-2E96-42D4-A1BE-F04142E32CEA}" presName="connector1" presStyleLbl="sibTrans2D1" presStyleIdx="0" presStyleCnt="3" custLinFactNeighborX="5415" custLinFactNeighborY="-10338"/>
      <dgm:spPr/>
    </dgm:pt>
    <dgm:pt modelId="{44F4C1D3-33E0-45D4-B0B3-E689EABAAB0D}" type="pres">
      <dgm:prSet presAssocID="{5E9012A9-74AD-4620-9EE1-C55D447C3D75}" presName="connector2" presStyleLbl="sibTrans2D1" presStyleIdx="1" presStyleCnt="3" custAng="424558" custLinFactNeighborX="20823" custLinFactNeighborY="-47403"/>
      <dgm:spPr/>
    </dgm:pt>
    <dgm:pt modelId="{F297AF5E-C6A5-486E-8138-084843315DB4}" type="pres">
      <dgm:prSet presAssocID="{0AC5688B-B8CD-4B43-ADDB-7520F3BBDAE2}" presName="connector3" presStyleLbl="sibTrans2D1" presStyleIdx="2" presStyleCnt="3" custLinFactNeighborX="-60652" custLinFactNeighborY="71882"/>
      <dgm:spPr/>
    </dgm:pt>
  </dgm:ptLst>
  <dgm:cxnLst>
    <dgm:cxn modelId="{AD7FEE11-D8E6-4406-A77F-4B94DE44912D}" type="presOf" srcId="{96F08418-87AA-4D1E-9687-0BF9D1D0A5FC}" destId="{1424D770-68E8-4C6E-B560-F7EC0B86D321}" srcOrd="3" destOrd="0" presId="urn:microsoft.com/office/officeart/2005/8/layout/gear1"/>
    <dgm:cxn modelId="{3A941812-A367-4271-9570-0B785B73C071}" type="presOf" srcId="{0AC5688B-B8CD-4B43-ADDB-7520F3BBDAE2}" destId="{F297AF5E-C6A5-486E-8138-084843315DB4}" srcOrd="0" destOrd="0" presId="urn:microsoft.com/office/officeart/2005/8/layout/gear1"/>
    <dgm:cxn modelId="{9EE5E412-734F-475B-B86D-7CA36527E9B2}" type="presOf" srcId="{04F4AE96-586C-4FF1-9C36-5AFCFD942369}" destId="{FDE3B47F-F0F0-4E65-89DB-3083939982E2}" srcOrd="1" destOrd="0" presId="urn:microsoft.com/office/officeart/2005/8/layout/gear1"/>
    <dgm:cxn modelId="{0F138824-2E10-48F0-8773-57DB6BF5F045}" type="presOf" srcId="{F16D2D9C-5271-4BC9-9FD2-05A3A249D74C}" destId="{861AEAF7-1527-4E17-839E-085FC34B6AA7}" srcOrd="0" destOrd="0" presId="urn:microsoft.com/office/officeart/2005/8/layout/gear1"/>
    <dgm:cxn modelId="{F5F1FF36-0C8A-4011-9519-7BCB421B34CF}" type="presOf" srcId="{04F4AE96-586C-4FF1-9C36-5AFCFD942369}" destId="{A9FC3B34-C7A5-466E-BE72-CD293D68A6B6}" srcOrd="2" destOrd="0" presId="urn:microsoft.com/office/officeart/2005/8/layout/gear1"/>
    <dgm:cxn modelId="{00A8023E-AC2B-4078-AB48-1255D460CF7C}" type="presOf" srcId="{96F08418-87AA-4D1E-9687-0BF9D1D0A5FC}" destId="{E4F1B132-B89E-43D5-9D35-F7B4C4D0D4F3}" srcOrd="2" destOrd="0" presId="urn:microsoft.com/office/officeart/2005/8/layout/gear1"/>
    <dgm:cxn modelId="{31311543-BA04-407F-ADFD-2E4121A77232}" type="presOf" srcId="{F8D4D114-2E96-42D4-A1BE-F04142E32CEA}" destId="{8E2239EC-68F3-4E6E-B4B2-B7379E8B8433}" srcOrd="0" destOrd="0" presId="urn:microsoft.com/office/officeart/2005/8/layout/gear1"/>
    <dgm:cxn modelId="{24AE2264-5E28-48AD-99BA-7FAD7E2E13C6}" type="presOf" srcId="{96F08418-87AA-4D1E-9687-0BF9D1D0A5FC}" destId="{94FB9F00-6E3C-4BF1-8BB5-A7FE6A0604E1}" srcOrd="1" destOrd="0" presId="urn:microsoft.com/office/officeart/2005/8/layout/gear1"/>
    <dgm:cxn modelId="{687EE54F-0025-4B44-806F-D952D747A066}" srcId="{F16D2D9C-5271-4BC9-9FD2-05A3A249D74C}" destId="{6C0E012E-D935-4D36-8C2B-4799370DA393}" srcOrd="0" destOrd="0" parTransId="{6B4FB0C9-841B-4262-85A1-B8378D784792}" sibTransId="{F8D4D114-2E96-42D4-A1BE-F04142E32CEA}"/>
    <dgm:cxn modelId="{3113BB7B-6EBD-467C-84AF-549794069373}" type="presOf" srcId="{6C0E012E-D935-4D36-8C2B-4799370DA393}" destId="{6947A9E4-8D57-4EDE-A1D3-75F8C5569547}" srcOrd="0" destOrd="0" presId="urn:microsoft.com/office/officeart/2005/8/layout/gear1"/>
    <dgm:cxn modelId="{E400C4A3-A2A5-48A0-82BF-A59AE9E6CB30}" srcId="{F16D2D9C-5271-4BC9-9FD2-05A3A249D74C}" destId="{96F08418-87AA-4D1E-9687-0BF9D1D0A5FC}" srcOrd="2" destOrd="0" parTransId="{1F1CDA61-1DF8-4522-A3EC-4043F5B6CBBC}" sibTransId="{0AC5688B-B8CD-4B43-ADDB-7520F3BBDAE2}"/>
    <dgm:cxn modelId="{F1D3E8B6-28BA-4A8B-B7CB-02F706B450F7}" type="presOf" srcId="{96F08418-87AA-4D1E-9687-0BF9D1D0A5FC}" destId="{052F7D21-3C18-4A66-89D7-8C2FB40B70EB}" srcOrd="0" destOrd="0" presId="urn:microsoft.com/office/officeart/2005/8/layout/gear1"/>
    <dgm:cxn modelId="{90C647BE-5196-4C55-BF15-F7B7CB461C5E}" type="presOf" srcId="{6C0E012E-D935-4D36-8C2B-4799370DA393}" destId="{63B0098B-2648-42B2-86ED-28954C24317C}" srcOrd="1" destOrd="0" presId="urn:microsoft.com/office/officeart/2005/8/layout/gear1"/>
    <dgm:cxn modelId="{A716CDD9-7303-4088-B685-A25590CF43E9}" type="presOf" srcId="{5E9012A9-74AD-4620-9EE1-C55D447C3D75}" destId="{44F4C1D3-33E0-45D4-B0B3-E689EABAAB0D}" srcOrd="0" destOrd="0" presId="urn:microsoft.com/office/officeart/2005/8/layout/gear1"/>
    <dgm:cxn modelId="{7FDA50E9-7E45-4043-B82A-55AE374A1C2A}" srcId="{F16D2D9C-5271-4BC9-9FD2-05A3A249D74C}" destId="{04F4AE96-586C-4FF1-9C36-5AFCFD942369}" srcOrd="1" destOrd="0" parTransId="{23157954-FBD2-43A1-9232-8A0938A8F3DD}" sibTransId="{5E9012A9-74AD-4620-9EE1-C55D447C3D75}"/>
    <dgm:cxn modelId="{E62488F0-BB11-4F0A-A7DF-AABF168678ED}" type="presOf" srcId="{04F4AE96-586C-4FF1-9C36-5AFCFD942369}" destId="{932227D5-C161-405B-BB74-DFE310DAA53D}" srcOrd="0" destOrd="0" presId="urn:microsoft.com/office/officeart/2005/8/layout/gear1"/>
    <dgm:cxn modelId="{0FF746FA-07BD-4606-839C-E7E02CC844E6}" type="presOf" srcId="{6C0E012E-D935-4D36-8C2B-4799370DA393}" destId="{0B1EF793-C644-4953-B592-E14EC1A607A4}" srcOrd="2" destOrd="0" presId="urn:microsoft.com/office/officeart/2005/8/layout/gear1"/>
    <dgm:cxn modelId="{1088417B-C45C-493D-AE67-1889C0DA8E74}" type="presParOf" srcId="{861AEAF7-1527-4E17-839E-085FC34B6AA7}" destId="{6947A9E4-8D57-4EDE-A1D3-75F8C5569547}" srcOrd="0" destOrd="0" presId="urn:microsoft.com/office/officeart/2005/8/layout/gear1"/>
    <dgm:cxn modelId="{B4193027-99B8-477B-8E73-6A76DE1CBD31}" type="presParOf" srcId="{861AEAF7-1527-4E17-839E-085FC34B6AA7}" destId="{63B0098B-2648-42B2-86ED-28954C24317C}" srcOrd="1" destOrd="0" presId="urn:microsoft.com/office/officeart/2005/8/layout/gear1"/>
    <dgm:cxn modelId="{EE4531B9-CF11-4D23-B631-55C178BD6646}" type="presParOf" srcId="{861AEAF7-1527-4E17-839E-085FC34B6AA7}" destId="{0B1EF793-C644-4953-B592-E14EC1A607A4}" srcOrd="2" destOrd="0" presId="urn:microsoft.com/office/officeart/2005/8/layout/gear1"/>
    <dgm:cxn modelId="{7D782AAC-96A4-47B0-B7D2-0D964E3D5BDA}" type="presParOf" srcId="{861AEAF7-1527-4E17-839E-085FC34B6AA7}" destId="{932227D5-C161-405B-BB74-DFE310DAA53D}" srcOrd="3" destOrd="0" presId="urn:microsoft.com/office/officeart/2005/8/layout/gear1"/>
    <dgm:cxn modelId="{EC67AA75-0F41-4D95-80A6-A236B9FD8EF5}" type="presParOf" srcId="{861AEAF7-1527-4E17-839E-085FC34B6AA7}" destId="{FDE3B47F-F0F0-4E65-89DB-3083939982E2}" srcOrd="4" destOrd="0" presId="urn:microsoft.com/office/officeart/2005/8/layout/gear1"/>
    <dgm:cxn modelId="{288228E6-B652-461A-832C-32F4E27F11F3}" type="presParOf" srcId="{861AEAF7-1527-4E17-839E-085FC34B6AA7}" destId="{A9FC3B34-C7A5-466E-BE72-CD293D68A6B6}" srcOrd="5" destOrd="0" presId="urn:microsoft.com/office/officeart/2005/8/layout/gear1"/>
    <dgm:cxn modelId="{64A417A2-2C8A-452C-8CF6-BBC11441FA69}" type="presParOf" srcId="{861AEAF7-1527-4E17-839E-085FC34B6AA7}" destId="{052F7D21-3C18-4A66-89D7-8C2FB40B70EB}" srcOrd="6" destOrd="0" presId="urn:microsoft.com/office/officeart/2005/8/layout/gear1"/>
    <dgm:cxn modelId="{BD0EA518-8D62-4221-83BB-0D4D9B933553}" type="presParOf" srcId="{861AEAF7-1527-4E17-839E-085FC34B6AA7}" destId="{94FB9F00-6E3C-4BF1-8BB5-A7FE6A0604E1}" srcOrd="7" destOrd="0" presId="urn:microsoft.com/office/officeart/2005/8/layout/gear1"/>
    <dgm:cxn modelId="{608A3C3A-9975-46E8-B1C9-7C601809BDA3}" type="presParOf" srcId="{861AEAF7-1527-4E17-839E-085FC34B6AA7}" destId="{E4F1B132-B89E-43D5-9D35-F7B4C4D0D4F3}" srcOrd="8" destOrd="0" presId="urn:microsoft.com/office/officeart/2005/8/layout/gear1"/>
    <dgm:cxn modelId="{CEBAD0D3-F1B7-4AE3-B0CD-4A92DDC39AA2}" type="presParOf" srcId="{861AEAF7-1527-4E17-839E-085FC34B6AA7}" destId="{1424D770-68E8-4C6E-B560-F7EC0B86D321}" srcOrd="9" destOrd="0" presId="urn:microsoft.com/office/officeart/2005/8/layout/gear1"/>
    <dgm:cxn modelId="{842A28F5-379B-4163-A3DC-E5CEC7D0DC5A}" type="presParOf" srcId="{861AEAF7-1527-4E17-839E-085FC34B6AA7}" destId="{8E2239EC-68F3-4E6E-B4B2-B7379E8B8433}" srcOrd="10" destOrd="0" presId="urn:microsoft.com/office/officeart/2005/8/layout/gear1"/>
    <dgm:cxn modelId="{CF3DAE37-5FD2-499F-9EEF-7CFE67405645}" type="presParOf" srcId="{861AEAF7-1527-4E17-839E-085FC34B6AA7}" destId="{44F4C1D3-33E0-45D4-B0B3-E689EABAAB0D}" srcOrd="11" destOrd="0" presId="urn:microsoft.com/office/officeart/2005/8/layout/gear1"/>
    <dgm:cxn modelId="{4CF7356E-8F53-455C-A678-FEA7B4C62C39}" type="presParOf" srcId="{861AEAF7-1527-4E17-839E-085FC34B6AA7}" destId="{F297AF5E-C6A5-486E-8138-084843315DB4}"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5A904-4974-444D-AA18-374948E50330}">
      <dsp:nvSpPr>
        <dsp:cNvPr id="0" name=""/>
        <dsp:cNvSpPr/>
      </dsp:nvSpPr>
      <dsp:spPr>
        <a:xfrm>
          <a:off x="3374" y="27836"/>
          <a:ext cx="3290310" cy="7849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Franklin Gothic Book"/>
            </a:rPr>
            <a:t>Getting the Rosters Right</a:t>
          </a:r>
        </a:p>
      </dsp:txBody>
      <dsp:txXfrm>
        <a:off x="3374" y="27836"/>
        <a:ext cx="3290310" cy="784973"/>
      </dsp:txXfrm>
    </dsp:sp>
    <dsp:sp modelId="{39A3D13B-B39B-4553-9E69-B00C4E2AABAA}">
      <dsp:nvSpPr>
        <dsp:cNvPr id="0" name=""/>
        <dsp:cNvSpPr/>
      </dsp:nvSpPr>
      <dsp:spPr>
        <a:xfrm>
          <a:off x="3374" y="812809"/>
          <a:ext cx="3290310" cy="37249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endParaRPr lang="en-US" sz="2300" kern="1200">
            <a:latin typeface="Franklin Gothic Book"/>
          </a:endParaRPr>
        </a:p>
        <a:p>
          <a:pPr marL="228600" lvl="1" indent="-228600" algn="l" defTabSz="1022350">
            <a:lnSpc>
              <a:spcPct val="90000"/>
            </a:lnSpc>
            <a:spcBef>
              <a:spcPct val="0"/>
            </a:spcBef>
            <a:spcAft>
              <a:spcPct val="15000"/>
            </a:spcAft>
            <a:buChar char="•"/>
          </a:pPr>
          <a:r>
            <a:rPr lang="en-US" sz="2300" kern="1200">
              <a:latin typeface="Franklin Gothic Book"/>
            </a:rPr>
            <a:t>Cohort (Feb.-July)</a:t>
          </a:r>
        </a:p>
      </dsp:txBody>
      <dsp:txXfrm>
        <a:off x="3374" y="812809"/>
        <a:ext cx="3290310" cy="3724965"/>
      </dsp:txXfrm>
    </dsp:sp>
    <dsp:sp modelId="{BC5F218A-D692-44A9-9873-05713212AC57}">
      <dsp:nvSpPr>
        <dsp:cNvPr id="0" name=""/>
        <dsp:cNvSpPr/>
      </dsp:nvSpPr>
      <dsp:spPr>
        <a:xfrm>
          <a:off x="3754328" y="27836"/>
          <a:ext cx="3290310" cy="7849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Franklin Gothic Book"/>
            </a:rPr>
            <a:t>Data Review and Cleanup</a:t>
          </a:r>
        </a:p>
      </dsp:txBody>
      <dsp:txXfrm>
        <a:off x="3754328" y="27836"/>
        <a:ext cx="3290310" cy="784973"/>
      </dsp:txXfrm>
    </dsp:sp>
    <dsp:sp modelId="{C32E83CA-575D-48C0-AD27-6DB4DCDA4A21}">
      <dsp:nvSpPr>
        <dsp:cNvPr id="0" name=""/>
        <dsp:cNvSpPr/>
      </dsp:nvSpPr>
      <dsp:spPr>
        <a:xfrm>
          <a:off x="3754328" y="812809"/>
          <a:ext cx="3290310" cy="37249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latin typeface="Franklin Gothic Book"/>
            </a:rPr>
            <a:t>Make changes to individual student level data in Infinite Campus (IC) and SDRR</a:t>
          </a:r>
        </a:p>
        <a:p>
          <a:pPr marL="228600" lvl="1" indent="-228600" algn="l" defTabSz="1022350">
            <a:lnSpc>
              <a:spcPct val="90000"/>
            </a:lnSpc>
            <a:spcBef>
              <a:spcPct val="0"/>
            </a:spcBef>
            <a:spcAft>
              <a:spcPct val="15000"/>
            </a:spcAft>
            <a:buChar char="•"/>
          </a:pPr>
          <a:r>
            <a:rPr lang="en-US" sz="2300" b="0" kern="1200">
              <a:latin typeface="Franklin Gothic Book"/>
            </a:rPr>
            <a:t>Request </a:t>
          </a:r>
          <a:r>
            <a:rPr lang="en-US" sz="2300" b="0" kern="1200">
              <a:solidFill>
                <a:schemeClr val="tx1"/>
              </a:solidFill>
              <a:latin typeface="Franklin Gothic Book"/>
            </a:rPr>
            <a:t>nonparticipations</a:t>
          </a:r>
          <a:r>
            <a:rPr lang="en-US" sz="2300" b="0" kern="1200">
              <a:latin typeface="Franklin Gothic Book"/>
            </a:rPr>
            <a:t> if needed</a:t>
          </a:r>
        </a:p>
        <a:p>
          <a:pPr marL="228600" lvl="1" indent="-228600" algn="l" defTabSz="1022350">
            <a:lnSpc>
              <a:spcPct val="90000"/>
            </a:lnSpc>
            <a:spcBef>
              <a:spcPct val="0"/>
            </a:spcBef>
            <a:spcAft>
              <a:spcPct val="15000"/>
            </a:spcAft>
            <a:buChar char="•"/>
          </a:pPr>
          <a:r>
            <a:rPr lang="en-US" sz="2300" kern="1200">
              <a:latin typeface="Franklin Gothic Book"/>
            </a:rPr>
            <a:t>Request accountability changes</a:t>
          </a:r>
        </a:p>
      </dsp:txBody>
      <dsp:txXfrm>
        <a:off x="3754328" y="812809"/>
        <a:ext cx="3290310" cy="3724965"/>
      </dsp:txXfrm>
    </dsp:sp>
    <dsp:sp modelId="{7688DB00-3CCC-43B8-ADEF-6926307EF535}">
      <dsp:nvSpPr>
        <dsp:cNvPr id="0" name=""/>
        <dsp:cNvSpPr/>
      </dsp:nvSpPr>
      <dsp:spPr>
        <a:xfrm>
          <a:off x="7505282" y="27836"/>
          <a:ext cx="3290310" cy="78497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Franklin Gothic Book"/>
            </a:rPr>
            <a:t>Accurate Reporting</a:t>
          </a:r>
        </a:p>
      </dsp:txBody>
      <dsp:txXfrm>
        <a:off x="7505282" y="27836"/>
        <a:ext cx="3290310" cy="784973"/>
      </dsp:txXfrm>
    </dsp:sp>
    <dsp:sp modelId="{46283E79-9231-4FDD-B0E0-44DCE1A104AE}">
      <dsp:nvSpPr>
        <dsp:cNvPr id="0" name=""/>
        <dsp:cNvSpPr/>
      </dsp:nvSpPr>
      <dsp:spPr>
        <a:xfrm>
          <a:off x="7505282" y="812809"/>
          <a:ext cx="3290310" cy="37249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latin typeface="Franklin Gothic Book"/>
            </a:rPr>
            <a:t>Public</a:t>
          </a:r>
          <a:r>
            <a:rPr lang="en-US" sz="2300" kern="1200" baseline="0">
              <a:latin typeface="Franklin Gothic Book"/>
            </a:rPr>
            <a:t> Release</a:t>
          </a:r>
          <a:endParaRPr lang="en-US" sz="2300" kern="1200">
            <a:latin typeface="Franklin Gothic Book"/>
          </a:endParaRPr>
        </a:p>
        <a:p>
          <a:pPr marL="228600" lvl="1" indent="-228600" algn="l" defTabSz="1022350" rtl="0">
            <a:lnSpc>
              <a:spcPct val="90000"/>
            </a:lnSpc>
            <a:spcBef>
              <a:spcPct val="0"/>
            </a:spcBef>
            <a:spcAft>
              <a:spcPct val="15000"/>
            </a:spcAft>
            <a:buChar char="•"/>
          </a:pPr>
          <a:r>
            <a:rPr lang="en-US" sz="2300" kern="1200">
              <a:latin typeface="Franklin Gothic Book"/>
            </a:rPr>
            <a:t>Ten-Day Regulatory Data Review follows Public Release</a:t>
          </a:r>
        </a:p>
      </dsp:txBody>
      <dsp:txXfrm>
        <a:off x="7505282" y="812809"/>
        <a:ext cx="3290310" cy="3724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7A9E4-8D57-4EDE-A1D3-75F8C5569547}">
      <dsp:nvSpPr>
        <dsp:cNvPr id="0" name=""/>
        <dsp:cNvSpPr/>
      </dsp:nvSpPr>
      <dsp:spPr>
        <a:xfrm>
          <a:off x="3843564" y="2295573"/>
          <a:ext cx="3156735" cy="3250481"/>
        </a:xfrm>
        <a:prstGeom prst="gear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solidFill>
              <a:latin typeface="Franklin Gothic Book"/>
            </a:rPr>
            <a:t>SDRR</a:t>
          </a:r>
        </a:p>
      </dsp:txBody>
      <dsp:txXfrm>
        <a:off x="4478208" y="3050754"/>
        <a:ext cx="1887447" cy="1682862"/>
      </dsp:txXfrm>
    </dsp:sp>
    <dsp:sp modelId="{932227D5-C161-405B-BB74-DFE310DAA53D}">
      <dsp:nvSpPr>
        <dsp:cNvPr id="0" name=""/>
        <dsp:cNvSpPr/>
      </dsp:nvSpPr>
      <dsp:spPr>
        <a:xfrm>
          <a:off x="2299575" y="325022"/>
          <a:ext cx="2973534" cy="2669956"/>
        </a:xfrm>
        <a:prstGeom prst="gear6">
          <a:avLst/>
        </a:prstGeom>
        <a:solidFill>
          <a:srgbClr val="7CEB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latin typeface="Franklin Gothic Book"/>
            </a:rPr>
            <a:t>Spreadsheets will be available in KDE applications login</a:t>
          </a:r>
        </a:p>
      </dsp:txBody>
      <dsp:txXfrm>
        <a:off x="3015873" y="1001254"/>
        <a:ext cx="1540938" cy="1317492"/>
      </dsp:txXfrm>
    </dsp:sp>
    <dsp:sp modelId="{052F7D21-3C18-4A66-89D7-8C2FB40B70EB}">
      <dsp:nvSpPr>
        <dsp:cNvPr id="0" name=""/>
        <dsp:cNvSpPr/>
      </dsp:nvSpPr>
      <dsp:spPr>
        <a:xfrm rot="20700000">
          <a:off x="1119590" y="2477337"/>
          <a:ext cx="2747077" cy="2607932"/>
        </a:xfrm>
        <a:prstGeom prst="gear6">
          <a:avLst/>
        </a:prstGeom>
        <a:solidFill>
          <a:srgbClr val="AAE57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i="0" kern="1200">
              <a:solidFill>
                <a:schemeClr val="tx1"/>
              </a:solidFill>
              <a:latin typeface="+mn-lt"/>
            </a:rPr>
            <a:t>Technical Education Database System (</a:t>
          </a:r>
          <a:r>
            <a:rPr lang="en-US" sz="1700" b="0" kern="1200">
              <a:solidFill>
                <a:schemeClr val="tx1"/>
              </a:solidFill>
              <a:latin typeface="+mn-lt"/>
            </a:rPr>
            <a:t>TEDS)</a:t>
          </a:r>
        </a:p>
      </dsp:txBody>
      <dsp:txXfrm rot="-20700000">
        <a:off x="1730358" y="3041080"/>
        <a:ext cx="1525542" cy="1480446"/>
      </dsp:txXfrm>
    </dsp:sp>
    <dsp:sp modelId="{8E2239EC-68F3-4E6E-B4B2-B7379E8B8433}">
      <dsp:nvSpPr>
        <dsp:cNvPr id="0" name=""/>
        <dsp:cNvSpPr/>
      </dsp:nvSpPr>
      <dsp:spPr>
        <a:xfrm>
          <a:off x="3681918" y="1811908"/>
          <a:ext cx="4127758" cy="4127758"/>
        </a:xfrm>
        <a:prstGeom prst="circularArrow">
          <a:avLst>
            <a:gd name="adj1" fmla="val 4687"/>
            <a:gd name="adj2" fmla="val 299029"/>
            <a:gd name="adj3" fmla="val 2545511"/>
            <a:gd name="adj4" fmla="val 15799450"/>
            <a:gd name="adj5" fmla="val 546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4F4C1D3-33E0-45D4-B0B3-E689EABAAB0D}">
      <dsp:nvSpPr>
        <dsp:cNvPr id="0" name=""/>
        <dsp:cNvSpPr/>
      </dsp:nvSpPr>
      <dsp:spPr>
        <a:xfrm rot="424558">
          <a:off x="2020520" y="26013"/>
          <a:ext cx="2999074" cy="2999074"/>
        </a:xfrm>
        <a:prstGeom prst="leftCircularArrow">
          <a:avLst>
            <a:gd name="adj1" fmla="val 6452"/>
            <a:gd name="adj2" fmla="val 429999"/>
            <a:gd name="adj3" fmla="val 10489124"/>
            <a:gd name="adj4" fmla="val 14837806"/>
            <a:gd name="adj5" fmla="val 7527"/>
          </a:avLst>
        </a:prstGeom>
        <a:solidFill>
          <a:srgbClr val="7CEB99"/>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297AF5E-C6A5-486E-8138-084843315DB4}">
      <dsp:nvSpPr>
        <dsp:cNvPr id="0" name=""/>
        <dsp:cNvSpPr/>
      </dsp:nvSpPr>
      <dsp:spPr>
        <a:xfrm>
          <a:off x="632208" y="2169612"/>
          <a:ext cx="3233606" cy="3233606"/>
        </a:xfrm>
        <a:prstGeom prst="circularArrow">
          <a:avLst>
            <a:gd name="adj1" fmla="val 5984"/>
            <a:gd name="adj2" fmla="val 394124"/>
            <a:gd name="adj3" fmla="val 13313824"/>
            <a:gd name="adj4" fmla="val 10508221"/>
            <a:gd name="adj5" fmla="val 6981"/>
          </a:avLst>
        </a:prstGeom>
        <a:solidFill>
          <a:srgbClr val="AAE571"/>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16</a:t>
            </a:fld>
            <a:endParaRPr lang="en-US"/>
          </a:p>
        </p:txBody>
      </p:sp>
    </p:spTree>
    <p:extLst>
      <p:ext uri="{BB962C8B-B14F-4D97-AF65-F5344CB8AC3E}">
        <p14:creationId xmlns:p14="http://schemas.microsoft.com/office/powerpoint/2010/main" val="1615779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32051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1028331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947267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093029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298617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3590074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10"/>
          </p:nvPr>
        </p:nvSpPr>
        <p:spPr/>
        <p:txBody>
          <a:bodyPr/>
          <a:lstStyle/>
          <a:p>
            <a:fld id="{395B5F0B-AFBF-44DD-9C2F-632D7720EE3B}" type="slidenum">
              <a:rPr lang="en-US" smtClean="0"/>
              <a:t>26</a:t>
            </a:fld>
            <a:endParaRPr lang="en-US"/>
          </a:p>
        </p:txBody>
      </p:sp>
    </p:spTree>
    <p:extLst>
      <p:ext uri="{BB962C8B-B14F-4D97-AF65-F5344CB8AC3E}">
        <p14:creationId xmlns:p14="http://schemas.microsoft.com/office/powerpoint/2010/main" val="3909154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625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10480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02449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2493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218128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3677274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891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380735" y="1041400"/>
            <a:ext cx="9144000" cy="2387600"/>
          </a:xfrm>
        </p:spPr>
        <p:txBody>
          <a:bodyPr anchor="b">
            <a:normAutofit/>
          </a:bodyPr>
          <a:lstStyle>
            <a:lvl1pPr algn="r">
              <a:defRPr sz="48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380735" y="3429000"/>
            <a:ext cx="914400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840"/>
            <a:ext cx="8596668" cy="1157137"/>
          </a:xfrm>
        </p:spPr>
        <p:txBody>
          <a:bodyPr/>
          <a:lstStyle/>
          <a:p>
            <a:r>
              <a:rPr lang="en-US"/>
              <a:t>Click to edit Master title style</a:t>
            </a:r>
          </a:p>
        </p:txBody>
      </p:sp>
      <p:sp>
        <p:nvSpPr>
          <p:cNvPr id="5" name="Text Placeholder 4"/>
          <p:cNvSpPr>
            <a:spLocks noGrp="1"/>
          </p:cNvSpPr>
          <p:nvPr>
            <p:ph type="body" sz="quarter" idx="13"/>
          </p:nvPr>
        </p:nvSpPr>
        <p:spPr>
          <a:xfrm>
            <a:off x="763925" y="1419224"/>
            <a:ext cx="10664149" cy="3844754"/>
          </a:xfrm>
        </p:spPr>
        <p:txBody>
          <a:bodyPr/>
          <a:lstStyle>
            <a:lvl4pPr>
              <a:defRPr/>
            </a:lvl4pPr>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5307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0" y="1"/>
            <a:ext cx="10515600" cy="11181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382442"/>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329341" y="1701502"/>
            <a:ext cx="10515600" cy="1939624"/>
          </a:xfrm>
        </p:spPr>
        <p:txBody>
          <a:bodyPr anchor="b">
            <a:normAutofit/>
          </a:bodyPr>
          <a:lstStyle>
            <a:lvl1pPr marL="0" indent="0">
              <a:defRPr sz="48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329341" y="364112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98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45059"/>
          </a:xfrm>
        </p:spPr>
        <p:txBody>
          <a:bodyPr/>
          <a:lstStyle/>
          <a:p>
            <a:r>
              <a:rPr lang="en-US"/>
              <a:t>Click to edit Master title style</a:t>
            </a:r>
          </a:p>
        </p:txBody>
      </p:sp>
      <p:sp>
        <p:nvSpPr>
          <p:cNvPr id="5" name="Text Placeholder 4"/>
          <p:cNvSpPr>
            <a:spLocks noGrp="1"/>
          </p:cNvSpPr>
          <p:nvPr>
            <p:ph type="body" sz="quarter" idx="13"/>
          </p:nvPr>
        </p:nvSpPr>
        <p:spPr>
          <a:xfrm>
            <a:off x="1033848" y="1295657"/>
            <a:ext cx="10124303" cy="4240170"/>
          </a:xfrm>
        </p:spPr>
        <p:txBody>
          <a:bodyPr/>
          <a:lstStyle>
            <a:lvl5pPr marL="1828800" indent="0">
              <a:buFont typeface="Franklin Gothic Medium" panose="020B0603020102020204" pitchFamily="34" charse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endParaRPr lang="en-US"/>
          </a:p>
        </p:txBody>
      </p:sp>
    </p:spTree>
    <p:extLst>
      <p:ext uri="{BB962C8B-B14F-4D97-AF65-F5344CB8AC3E}">
        <p14:creationId xmlns:p14="http://schemas.microsoft.com/office/powerpoint/2010/main" val="3746390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281881" y="1041400"/>
            <a:ext cx="9144000" cy="2387600"/>
          </a:xfrm>
        </p:spPr>
        <p:txBody>
          <a:bodyPr anchor="b">
            <a:normAutofit/>
          </a:bodyPr>
          <a:lstStyle>
            <a:lvl1pPr algn="r">
              <a:defRPr sz="48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281881" y="3455816"/>
            <a:ext cx="914400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99392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0" y="2661"/>
            <a:ext cx="10515600" cy="11154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335732"/>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511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378769" y="1734452"/>
            <a:ext cx="10515600" cy="1881959"/>
          </a:xfrm>
        </p:spPr>
        <p:txBody>
          <a:bodyPr anchor="b">
            <a:normAutofit/>
          </a:bodyPr>
          <a:lstStyle>
            <a:lvl1pPr marL="0" indent="0">
              <a:defRPr sz="48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378769" y="361641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3081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03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
            <a:ext cx="10515600" cy="11141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298404"/>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Lst>
  <p:hf hdr="0" ftr="0" dt="0"/>
  <p:txStyles>
    <p:titleStyle>
      <a:lvl1pPr marL="230188"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2661"/>
            <a:ext cx="10515600" cy="11114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339593"/>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057684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marL="230188"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applications.education.ky.gov/login/default.asp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KDEassessment@education.ky.gov"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appqa.education.ky.gov/Login/" TargetMode="External"/><Relationship Id="rId3" Type="http://schemas.openxmlformats.org/officeDocument/2006/relationships/hyperlink" Target="https://education.ky.gov/AA/distsupp/Pages/SDRR.aspx" TargetMode="External"/><Relationship Id="rId7" Type="http://schemas.openxmlformats.org/officeDocument/2006/relationships/hyperlink" Target="https://docs.google.com/forms/d/e/1FAIpQLSfuUakAJowXr99GWIEPq6ORkN1cxfmulabZ5cS7pwLMkJ91zA/viewform" TargetMode="External"/><Relationship Id="rId2" Type="http://schemas.openxmlformats.org/officeDocument/2006/relationships/hyperlink" Target="https://openhouse.education.ky.gov/Directory" TargetMode="External"/><Relationship Id="rId1" Type="http://schemas.openxmlformats.org/officeDocument/2006/relationships/slideLayout" Target="../slideLayouts/slideLayout5.xml"/><Relationship Id="rId6" Type="http://schemas.openxmlformats.org/officeDocument/2006/relationships/hyperlink" Target="https://docs.google.com/forms/d/e/1FAIpQLSc9QQs4C44Z33vVpZ8fbzNVZfjjodgSzCPprPS2EPzty_TgyA/viewform" TargetMode="External"/><Relationship Id="rId5" Type="http://schemas.openxmlformats.org/officeDocument/2006/relationships/hyperlink" Target="https://docs.google.com/forms/d/e/1FAIpQLScEApZpVOwvb1MAEwXWAEvZ7FXkRCPLqLl-4mArGoaZOseyiA/viewform" TargetMode="External"/><Relationship Id="rId4" Type="http://schemas.openxmlformats.org/officeDocument/2006/relationships/hyperlink" Target="https://applications.education.ky.gov/Logi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dacinfo@education.ky.gov"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mailto:kdeassessment@education.ky.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kdectedataservices@education.ky.gov"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It is the title of the presentation-2022 Fall Reporting-Data Review.&#10;">
            <a:extLst>
              <a:ext uri="{FF2B5EF4-FFF2-40B4-BE49-F238E27FC236}">
                <a16:creationId xmlns:a16="http://schemas.microsoft.com/office/drawing/2014/main" id="{1DC4ED83-734A-4180-9546-EB2528A2A874}"/>
              </a:ext>
            </a:extLst>
          </p:cNvPr>
          <p:cNvSpPr>
            <a:spLocks noGrp="1"/>
          </p:cNvSpPr>
          <p:nvPr>
            <p:ph type="title" idx="4294967295"/>
          </p:nvPr>
        </p:nvSpPr>
        <p:spPr>
          <a:xfrm>
            <a:off x="2875005" y="1959041"/>
            <a:ext cx="885103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a:solidFill>
                  <a:srgbClr val="002060"/>
                </a:solidFill>
                <a:ea typeface="+mn-ea"/>
                <a:cs typeface="+mn-cs"/>
              </a:rPr>
              <a:t>2025 Fall Reporting</a:t>
            </a:r>
            <a:endParaRPr lang="en-US" sz="4800">
              <a:solidFill>
                <a:srgbClr val="002060"/>
              </a:solidFill>
              <a:ea typeface="+mn-ea"/>
              <a:cs typeface="+mn-cs"/>
            </a:endParaRP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1759081" y="2962431"/>
            <a:ext cx="9966960" cy="1747202"/>
          </a:xfrm>
        </p:spPr>
        <p:txBody>
          <a:bodyPr vert="horz" lIns="91440" tIns="45720" rIns="91440" bIns="45720" rtlCol="0" anchor="t">
            <a:noAutofit/>
          </a:bodyPr>
          <a:lstStyle/>
          <a:p>
            <a:pPr>
              <a:spcBef>
                <a:spcPts val="0"/>
              </a:spcBef>
            </a:pPr>
            <a:r>
              <a:rPr lang="en-US"/>
              <a:t>Module 2- Cohort and Postsecondary Readiness Scores QC</a:t>
            </a:r>
          </a:p>
          <a:p>
            <a:pPr algn="r">
              <a:spcBef>
                <a:spcPts val="0"/>
              </a:spcBef>
            </a:pPr>
            <a:r>
              <a:rPr lang="en-US"/>
              <a:t>Chris Williams, Program Consultant</a:t>
            </a:r>
          </a:p>
          <a:p>
            <a:pPr algn="r">
              <a:spcBef>
                <a:spcPts val="0"/>
              </a:spcBef>
            </a:pPr>
            <a:r>
              <a:rPr lang="en-US"/>
              <a:t>Office of Assessment and Accountability</a:t>
            </a:r>
          </a:p>
          <a:p>
            <a:pPr algn="r"/>
            <a:endParaRPr lang="en-US" sz="4400"/>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82C3-6CF4-9DB1-E2D7-C26567B2839A}"/>
              </a:ext>
            </a:extLst>
          </p:cNvPr>
          <p:cNvSpPr>
            <a:spLocks noGrp="1"/>
          </p:cNvSpPr>
          <p:nvPr>
            <p:ph type="title"/>
          </p:nvPr>
        </p:nvSpPr>
        <p:spPr>
          <a:xfrm>
            <a:off x="0" y="0"/>
            <a:ext cx="11853746" cy="1137424"/>
          </a:xfrm>
        </p:spPr>
        <p:txBody>
          <a:bodyPr>
            <a:normAutofit/>
          </a:bodyPr>
          <a:lstStyle/>
          <a:p>
            <a:r>
              <a:rPr lang="en-US"/>
              <a:t>Example – Postsecondary Readiness Spreadsheet</a:t>
            </a:r>
          </a:p>
        </p:txBody>
      </p:sp>
      <p:pic>
        <p:nvPicPr>
          <p:cNvPr id="1028" name="Picture 4" descr="The screenshot shows an example of the spreadsheet that will be available to download from the Secure Web Apps for DACs. for Postsecondary Readiness. The spreadsheet will have columns for all the demographic information for the student, if the student met benchmarks for Academic or Career Ready, was there a career bonus given for the high demand area with an Industry certification and 100-day accountability.&#10;">
            <a:extLst>
              <a:ext uri="{FF2B5EF4-FFF2-40B4-BE49-F238E27FC236}">
                <a16:creationId xmlns:a16="http://schemas.microsoft.com/office/drawing/2014/main" id="{1651E730-C1F5-486B-1AA2-598ABF365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06" y="2081147"/>
            <a:ext cx="11935188" cy="13478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It is an image of the Postsecondary Readiness spreadsheet that highlights specifically columns O through R. It will let you know if the student is Postsecondary Readiness in column O, If the student is Academic Ready in column P , if the student is career ready in column Q and if the student got a career bonus in the high demand are of industry certification in column R.">
            <a:extLst>
              <a:ext uri="{FF2B5EF4-FFF2-40B4-BE49-F238E27FC236}">
                <a16:creationId xmlns:a16="http://schemas.microsoft.com/office/drawing/2014/main" id="{EE5B16DD-0E14-D824-9D93-92DDFBB99DD6}"/>
              </a:ext>
            </a:extLst>
          </p:cNvPr>
          <p:cNvSpPr txBox="1"/>
          <p:nvPr/>
        </p:nvSpPr>
        <p:spPr>
          <a:xfrm>
            <a:off x="8966548" y="2077231"/>
            <a:ext cx="2693095" cy="943441"/>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b="1"/>
          </a:p>
        </p:txBody>
      </p:sp>
    </p:spTree>
    <p:extLst>
      <p:ext uri="{BB962C8B-B14F-4D97-AF65-F5344CB8AC3E}">
        <p14:creationId xmlns:p14="http://schemas.microsoft.com/office/powerpoint/2010/main" val="2088672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11658600" cy="1143000"/>
          </a:xfrm>
        </p:spPr>
        <p:txBody>
          <a:bodyPr>
            <a:normAutofit/>
          </a:bodyPr>
          <a:lstStyle/>
          <a:p>
            <a:r>
              <a:rPr lang="en-US"/>
              <a:t>Login Page</a:t>
            </a:r>
          </a:p>
        </p:txBody>
      </p:sp>
      <p:pic>
        <p:nvPicPr>
          <p:cNvPr id="3" name="Picture 2" descr="You will go to the KDE secure web application page at applications.education.ky.gov/login/default.aspx to login to SDRR to start the Data Review process.">
            <a:extLst>
              <a:ext uri="{FF2B5EF4-FFF2-40B4-BE49-F238E27FC236}">
                <a16:creationId xmlns:a16="http://schemas.microsoft.com/office/drawing/2014/main" id="{A37E8A55-4E51-4B10-9574-581C8AD82CF7}"/>
              </a:ext>
            </a:extLst>
          </p:cNvPr>
          <p:cNvPicPr>
            <a:picLocks noChangeAspect="1"/>
          </p:cNvPicPr>
          <p:nvPr/>
        </p:nvPicPr>
        <p:blipFill>
          <a:blip r:embed="rId3"/>
          <a:stretch>
            <a:fillRect/>
          </a:stretch>
        </p:blipFill>
        <p:spPr>
          <a:xfrm>
            <a:off x="1178422" y="932572"/>
            <a:ext cx="9406752" cy="4763910"/>
          </a:xfrm>
          <a:prstGeom prst="rect">
            <a:avLst/>
          </a:prstGeom>
        </p:spPr>
      </p:pic>
      <p:sp>
        <p:nvSpPr>
          <p:cNvPr id="7" name="Rounded Rectangle 6" descr="Secure Web Application URL" title="Secure Web Application URL">
            <a:extLst>
              <a:ext uri="{FF2B5EF4-FFF2-40B4-BE49-F238E27FC236}">
                <a16:creationId xmlns:a16="http://schemas.microsoft.com/office/drawing/2014/main" id="{6A7B7F0B-AF6B-4FC4-A11F-39F2A3DE2069}"/>
              </a:ext>
            </a:extLst>
          </p:cNvPr>
          <p:cNvSpPr/>
          <p:nvPr/>
        </p:nvSpPr>
        <p:spPr>
          <a:xfrm>
            <a:off x="916500" y="5765829"/>
            <a:ext cx="9966407" cy="556577"/>
          </a:xfrm>
          <a:prstGeom prst="roundRect">
            <a:avLst/>
          </a:prstGeom>
          <a:solidFill>
            <a:schemeClr val="tx2">
              <a:lumMod val="20000"/>
              <a:lumOff val="80000"/>
            </a:schemeClr>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Franklin Gothic Book" panose="020B0503020102020204"/>
                <a:ea typeface="+mn-ea"/>
                <a:cs typeface="+mn-cs"/>
                <a:hlinkClick r:id="rId4" tooltip="Secure Web Application URL"/>
              </a:rPr>
              <a:t>https://applications.education.ky.gov/login/default.aspx</a:t>
            </a:r>
            <a:r>
              <a:rPr kumimoji="0" lang="en-US" sz="2800" b="0" i="0" u="none" strike="noStrike" kern="1200" cap="none" spc="0" normalizeH="0" baseline="0" noProof="0">
                <a:ln>
                  <a:noFill/>
                </a:ln>
                <a:solidFill>
                  <a:srgbClr val="FF0000"/>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4178855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6096000" cy="1207008"/>
          </a:xfrm>
        </p:spPr>
        <p:txBody>
          <a:bodyPr>
            <a:noAutofit/>
          </a:bodyPr>
          <a:lstStyle/>
          <a:p>
            <a:r>
              <a:rPr lang="en-US"/>
              <a:t>Welcome/Home</a:t>
            </a:r>
          </a:p>
        </p:txBody>
      </p:sp>
      <p:pic>
        <p:nvPicPr>
          <p:cNvPr id="3" name="Picture 2" descr="A screenshot of a computer&#10;&#10;A">
            <a:extLst>
              <a:ext uri="{FF2B5EF4-FFF2-40B4-BE49-F238E27FC236}">
                <a16:creationId xmlns:a16="http://schemas.microsoft.com/office/drawing/2014/main" id="{C2F42B8A-883A-3B63-E415-6A73CCC6926F}"/>
              </a:ext>
            </a:extLst>
          </p:cNvPr>
          <p:cNvPicPr>
            <a:picLocks noChangeAspect="1"/>
          </p:cNvPicPr>
          <p:nvPr/>
        </p:nvPicPr>
        <p:blipFill>
          <a:blip r:embed="rId2"/>
          <a:stretch>
            <a:fillRect/>
          </a:stretch>
        </p:blipFill>
        <p:spPr>
          <a:xfrm>
            <a:off x="2435071" y="822157"/>
            <a:ext cx="7331886" cy="6035843"/>
          </a:xfrm>
          <a:prstGeom prst="rect">
            <a:avLst/>
          </a:prstGeom>
        </p:spPr>
      </p:pic>
    </p:spTree>
    <p:extLst>
      <p:ext uri="{BB962C8B-B14F-4D97-AF65-F5344CB8AC3E}">
        <p14:creationId xmlns:p14="http://schemas.microsoft.com/office/powerpoint/2010/main" val="98356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8E36C-560A-1E30-E462-F30262F69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B05310-37AA-A4E5-21D3-62556A38D0C1}"/>
              </a:ext>
            </a:extLst>
          </p:cNvPr>
          <p:cNvSpPr>
            <a:spLocks noGrp="1"/>
          </p:cNvSpPr>
          <p:nvPr>
            <p:ph type="title"/>
          </p:nvPr>
        </p:nvSpPr>
        <p:spPr>
          <a:xfrm>
            <a:off x="382385" y="1718599"/>
            <a:ext cx="11629600" cy="1872500"/>
          </a:xfrm>
        </p:spPr>
        <p:txBody>
          <a:bodyPr/>
          <a:lstStyle/>
          <a:p>
            <a:r>
              <a:rPr lang="en-US"/>
              <a:t>Cohort</a:t>
            </a:r>
          </a:p>
        </p:txBody>
      </p:sp>
    </p:spTree>
    <p:extLst>
      <p:ext uri="{BB962C8B-B14F-4D97-AF65-F5344CB8AC3E}">
        <p14:creationId xmlns:p14="http://schemas.microsoft.com/office/powerpoint/2010/main" val="283831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18661" y="1163782"/>
            <a:ext cx="10052492" cy="4260202"/>
          </a:xfrm>
        </p:spPr>
        <p:txBody>
          <a:bodyPr>
            <a:normAutofit fontScale="92500"/>
          </a:bodyPr>
          <a:lstStyle/>
          <a:p>
            <a:r>
              <a:rPr lang="en-US" sz="2600"/>
              <a:t>The Adjusted Cohort Graduation Rate data provides an accurate graduation model that follows students from their first year in high school through their expected cohort graduation school year</a:t>
            </a:r>
          </a:p>
          <a:p>
            <a:r>
              <a:rPr lang="en-US" sz="2600"/>
              <a:t>The “4-year adjusted cohort graduation rate” is defined as the number of students who graduate in four years with a regular high school diploma divided by the number of students who entered high school four years earlier adjusting for transfers in and out, émigrés, and deceased students</a:t>
            </a:r>
          </a:p>
          <a:p>
            <a:r>
              <a:rPr lang="en-US" sz="2600"/>
              <a:t>The “5-year adjusted cohort graduation rate” is defined as the number of students who graduate in five years with a regular high school diploma divided by the number of students who entered high school five years earlier adjusting for transfers in and out, émigrés, and deceased</a:t>
            </a:r>
          </a:p>
          <a:p>
            <a:endParaRPr lang="en-US"/>
          </a:p>
        </p:txBody>
      </p:sp>
      <p:sp>
        <p:nvSpPr>
          <p:cNvPr id="4" name="Title 3"/>
          <p:cNvSpPr>
            <a:spLocks noGrp="1"/>
          </p:cNvSpPr>
          <p:nvPr>
            <p:ph type="title"/>
          </p:nvPr>
        </p:nvSpPr>
        <p:spPr>
          <a:xfrm>
            <a:off x="0" y="-21901"/>
            <a:ext cx="8949254" cy="1185683"/>
          </a:xfrm>
        </p:spPr>
        <p:txBody>
          <a:bodyPr>
            <a:normAutofit/>
          </a:bodyPr>
          <a:lstStyle/>
          <a:p>
            <a:r>
              <a:rPr lang="en-US"/>
              <a:t>Cohort Graduation Rate</a:t>
            </a:r>
          </a:p>
        </p:txBody>
      </p:sp>
    </p:spTree>
    <p:extLst>
      <p:ext uri="{BB962C8B-B14F-4D97-AF65-F5344CB8AC3E}">
        <p14:creationId xmlns:p14="http://schemas.microsoft.com/office/powerpoint/2010/main" val="3780897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620490" y="1107830"/>
            <a:ext cx="10951019" cy="4422532"/>
          </a:xfrm>
        </p:spPr>
        <p:txBody>
          <a:bodyPr vert="horz" lIns="91440" tIns="45720" rIns="91440" bIns="45720" rtlCol="0" anchor="t">
            <a:normAutofit/>
          </a:bodyPr>
          <a:lstStyle/>
          <a:p>
            <a:r>
              <a:rPr lang="en-US"/>
              <a:t>Enrollment changes (ex. G-code and Graduation tab) should have been made in Infinite Campus (IC)</a:t>
            </a:r>
          </a:p>
          <a:p>
            <a:r>
              <a:rPr lang="en-US"/>
              <a:t>Demographic changes should be made in SDRR</a:t>
            </a:r>
          </a:p>
          <a:p>
            <a:r>
              <a:rPr lang="en-US"/>
              <a:t>Cohort does not follow the 100-day rule</a:t>
            </a:r>
          </a:p>
          <a:p>
            <a:r>
              <a:rPr lang="en-US"/>
              <a:t>Tickets to change reporting location for public reporting and nonparticipation requests in SDRR will require matching IC enrollment records for approval</a:t>
            </a:r>
          </a:p>
          <a:p>
            <a:r>
              <a:rPr lang="en-US"/>
              <a:t>Request verified transfers if necessary</a:t>
            </a:r>
          </a:p>
          <a:p>
            <a:r>
              <a:rPr lang="en-US"/>
              <a:t>Data last updated from IC is reflected in SDRR as of Aug. 8</a:t>
            </a:r>
          </a:p>
          <a:p>
            <a:endParaRPr lang="en-US"/>
          </a:p>
          <a:p>
            <a:endParaRPr lang="en-US"/>
          </a:p>
        </p:txBody>
      </p:sp>
      <p:sp>
        <p:nvSpPr>
          <p:cNvPr id="13" name="Title 12"/>
          <p:cNvSpPr>
            <a:spLocks noGrp="1"/>
          </p:cNvSpPr>
          <p:nvPr>
            <p:ph type="title"/>
          </p:nvPr>
        </p:nvSpPr>
        <p:spPr>
          <a:xfrm>
            <a:off x="0" y="0"/>
            <a:ext cx="8923854" cy="1151792"/>
          </a:xfrm>
        </p:spPr>
        <p:txBody>
          <a:bodyPr>
            <a:normAutofit/>
          </a:bodyPr>
          <a:lstStyle/>
          <a:p>
            <a:r>
              <a:rPr lang="en-US"/>
              <a:t>Cohort Student Listing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69073" y="922338"/>
            <a:ext cx="10470995" cy="4296433"/>
          </a:xfrm>
        </p:spPr>
        <p:txBody>
          <a:bodyPr vert="horz" lIns="91440" tIns="45720" rIns="91440" bIns="45720" rtlCol="0" anchor="t">
            <a:normAutofit/>
          </a:bodyPr>
          <a:lstStyle/>
          <a:p>
            <a:pPr marL="0" indent="0">
              <a:buNone/>
            </a:pPr>
            <a:endParaRPr lang="en-US"/>
          </a:p>
          <a:p>
            <a:r>
              <a:rPr lang="en-US"/>
              <a:t>Students track to the A1, A5 or A6, etc. school where the student was last primarily enrolled (for in-person and virtual students), unless the student was a Verified Transfer or </a:t>
            </a:r>
            <a:r>
              <a:rPr lang="en-US" altLang="en-US"/>
              <a:t>Kentucky Educational Collaborative for State Agency Children (</a:t>
            </a:r>
            <a:r>
              <a:rPr lang="en-US"/>
              <a:t>KECSAC)</a:t>
            </a:r>
          </a:p>
          <a:p>
            <a:pPr marL="0" indent="0">
              <a:buNone/>
            </a:pPr>
            <a:endParaRPr lang="en-US"/>
          </a:p>
          <a:p>
            <a:endParaRPr lang="en-US"/>
          </a:p>
          <a:p>
            <a:pPr marL="0" indent="0">
              <a:buNone/>
            </a:pPr>
            <a:endParaRPr lang="en-US"/>
          </a:p>
          <a:p>
            <a:pPr marL="0" indent="0">
              <a:buNone/>
            </a:pPr>
            <a:endParaRPr lang="en-US"/>
          </a:p>
          <a:p>
            <a:endParaRPr lang="en-US"/>
          </a:p>
          <a:p>
            <a:endParaRPr lang="en-US"/>
          </a:p>
        </p:txBody>
      </p:sp>
      <p:sp>
        <p:nvSpPr>
          <p:cNvPr id="2" name="Title 1"/>
          <p:cNvSpPr>
            <a:spLocks noGrp="1"/>
          </p:cNvSpPr>
          <p:nvPr>
            <p:ph type="title"/>
          </p:nvPr>
        </p:nvSpPr>
        <p:spPr>
          <a:xfrm>
            <a:off x="0" y="0"/>
            <a:ext cx="8596668" cy="1143000"/>
          </a:xfrm>
        </p:spPr>
        <p:txBody>
          <a:bodyPr>
            <a:normAutofit/>
          </a:bodyPr>
          <a:lstStyle/>
          <a:p>
            <a:r>
              <a:rPr lang="en-US"/>
              <a:t>Cohort Student Listing (Continued)</a:t>
            </a:r>
          </a:p>
        </p:txBody>
      </p:sp>
    </p:spTree>
    <p:extLst>
      <p:ext uri="{BB962C8B-B14F-4D97-AF65-F5344CB8AC3E}">
        <p14:creationId xmlns:p14="http://schemas.microsoft.com/office/powerpoint/2010/main" val="1997554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4E2F-CA08-43A9-850A-A5A5B2451260}"/>
              </a:ext>
            </a:extLst>
          </p:cNvPr>
          <p:cNvSpPr>
            <a:spLocks noGrp="1"/>
          </p:cNvSpPr>
          <p:nvPr>
            <p:ph type="title" idx="4294967295"/>
          </p:nvPr>
        </p:nvSpPr>
        <p:spPr>
          <a:xfrm>
            <a:off x="0" y="3150"/>
            <a:ext cx="12191999" cy="1168401"/>
          </a:xfrm>
        </p:spPr>
        <p:txBody>
          <a:bodyPr>
            <a:normAutofit/>
          </a:bodyPr>
          <a:lstStyle/>
          <a:p>
            <a:r>
              <a:rPr lang="en-US"/>
              <a:t>Cohort Student Listing in SDRR</a:t>
            </a:r>
          </a:p>
        </p:txBody>
      </p:sp>
      <p:pic>
        <p:nvPicPr>
          <p:cNvPr id="4" name="Picture 3" descr="It is the image of the Cohort Student listing in SDRR. At the top it lets you filter by the demographics of the student and at the bottom. it will let you look at all the demographics, diploma type, end status, end date and if the student is on time or or not for cohort. If there are any tickets submitted for the student for cohort.">
            <a:extLst>
              <a:ext uri="{FF2B5EF4-FFF2-40B4-BE49-F238E27FC236}">
                <a16:creationId xmlns:a16="http://schemas.microsoft.com/office/drawing/2014/main" id="{30F3D3C2-7054-708F-DED7-73586956D3BB}"/>
              </a:ext>
            </a:extLst>
          </p:cNvPr>
          <p:cNvPicPr>
            <a:picLocks noChangeAspect="1"/>
          </p:cNvPicPr>
          <p:nvPr/>
        </p:nvPicPr>
        <p:blipFill>
          <a:blip r:embed="rId3"/>
          <a:stretch>
            <a:fillRect/>
          </a:stretch>
        </p:blipFill>
        <p:spPr>
          <a:xfrm>
            <a:off x="1567942" y="963448"/>
            <a:ext cx="9051736" cy="5417207"/>
          </a:xfrm>
          <a:prstGeom prst="rect">
            <a:avLst/>
          </a:prstGeom>
        </p:spPr>
      </p:pic>
    </p:spTree>
    <p:extLst>
      <p:ext uri="{BB962C8B-B14F-4D97-AF65-F5344CB8AC3E}">
        <p14:creationId xmlns:p14="http://schemas.microsoft.com/office/powerpoint/2010/main" val="1642158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EB33-88D4-4432-9CBD-10B30D7C46D9}"/>
              </a:ext>
            </a:extLst>
          </p:cNvPr>
          <p:cNvSpPr>
            <a:spLocks noGrp="1"/>
          </p:cNvSpPr>
          <p:nvPr>
            <p:ph type="title"/>
          </p:nvPr>
        </p:nvSpPr>
        <p:spPr>
          <a:xfrm>
            <a:off x="0" y="0"/>
            <a:ext cx="9428480" cy="1183189"/>
          </a:xfrm>
        </p:spPr>
        <p:txBody>
          <a:bodyPr>
            <a:normAutofit/>
          </a:bodyPr>
          <a:lstStyle/>
          <a:p>
            <a:r>
              <a:rPr lang="en-US"/>
              <a:t>Verified Transfers</a:t>
            </a:r>
          </a:p>
        </p:txBody>
      </p:sp>
      <p:sp>
        <p:nvSpPr>
          <p:cNvPr id="3" name="Text Placeholder 2">
            <a:extLst>
              <a:ext uri="{FF2B5EF4-FFF2-40B4-BE49-F238E27FC236}">
                <a16:creationId xmlns:a16="http://schemas.microsoft.com/office/drawing/2014/main" id="{04103605-743F-FA8E-49E7-1487599615CF}"/>
              </a:ext>
            </a:extLst>
          </p:cNvPr>
          <p:cNvSpPr>
            <a:spLocks noGrp="1"/>
          </p:cNvSpPr>
          <p:nvPr>
            <p:ph type="body" sz="quarter" idx="13"/>
          </p:nvPr>
        </p:nvSpPr>
        <p:spPr>
          <a:xfrm>
            <a:off x="428872" y="1030789"/>
            <a:ext cx="11334255" cy="5400491"/>
          </a:xfrm>
        </p:spPr>
        <p:txBody>
          <a:bodyPr>
            <a:normAutofit fontScale="47500" lnSpcReduction="20000"/>
          </a:bodyPr>
          <a:lstStyle/>
          <a:p>
            <a:pPr>
              <a:lnSpc>
                <a:spcPct val="110000"/>
              </a:lnSpc>
            </a:pPr>
            <a:r>
              <a:rPr lang="en-US" sz="3800"/>
              <a:t>W07- A pupil withdrawn due to those communicable medical conditions that pose a threat in school environments listed in 902 KAR 2:020, Section 1(1), accompanied by a doctor's statement certifying the condition or any other health-related condition for which the student is too ill to participate in regular school attendance or local homebound instructional services or if the student has obtained a doctor's statement certifying the condition.</a:t>
            </a:r>
          </a:p>
          <a:p>
            <a:pPr>
              <a:lnSpc>
                <a:spcPct val="110000"/>
              </a:lnSpc>
            </a:pPr>
            <a:r>
              <a:rPr lang="en-US" sz="3800"/>
              <a:t>W08 - A pupil withdrawn due to death.</a:t>
            </a:r>
          </a:p>
          <a:p>
            <a:pPr>
              <a:lnSpc>
                <a:spcPct val="110000"/>
              </a:lnSpc>
            </a:pPr>
            <a:r>
              <a:rPr lang="en-US" sz="3800"/>
              <a:t>W20 - A pupil transferred to a home school. The re-entry code to use with W20 shall be R20.</a:t>
            </a:r>
          </a:p>
          <a:p>
            <a:pPr>
              <a:lnSpc>
                <a:spcPct val="110000"/>
              </a:lnSpc>
            </a:pPr>
            <a:r>
              <a:rPr lang="en-US" sz="3800"/>
              <a:t>W21 - A pupil transferred to a nonpublic school (excluding home school).</a:t>
            </a:r>
          </a:p>
          <a:p>
            <a:pPr>
              <a:lnSpc>
                <a:spcPct val="110000"/>
              </a:lnSpc>
            </a:pPr>
            <a:r>
              <a:rPr lang="en-US" sz="3800"/>
              <a:t>W22* - A pupil who has transferred to another public school district and for whom a request for student records has been received or enrollment has been substantiated or a pupil who is known to have moved out of the United States.</a:t>
            </a:r>
            <a:br>
              <a:rPr lang="en-US" sz="3800"/>
            </a:br>
            <a:r>
              <a:rPr lang="en-US" sz="3800" i="1"/>
              <a:t>*Note: A W22 is not a verified transfer if there is no subsequent enrollment into a Kentucky 	public school. Beginning with the 2014-2015 school year, a W29 must be used to indicate an enrollment in another state. This applies to students with No Show enrollments at the beginning of the school year.</a:t>
            </a:r>
          </a:p>
          <a:p>
            <a:pPr>
              <a:lnSpc>
                <a:spcPct val="110000"/>
              </a:lnSpc>
            </a:pPr>
            <a:r>
              <a:rPr lang="en-US" sz="3800"/>
              <a:t>W29 - A pupil who has transferred to an out of state school for whom a request for student records has been received or enrollment has been substantiated.</a:t>
            </a:r>
          </a:p>
          <a:p>
            <a:pPr marL="0" indent="0">
              <a:buNone/>
            </a:pPr>
            <a:br>
              <a:rPr lang="en-US"/>
            </a:br>
            <a:endParaRPr lang="en-US"/>
          </a:p>
        </p:txBody>
      </p:sp>
    </p:spTree>
    <p:extLst>
      <p:ext uri="{BB962C8B-B14F-4D97-AF65-F5344CB8AC3E}">
        <p14:creationId xmlns:p14="http://schemas.microsoft.com/office/powerpoint/2010/main" val="2573298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C59F-B55B-E4CB-875F-76889679B02D}"/>
              </a:ext>
            </a:extLst>
          </p:cNvPr>
          <p:cNvSpPr>
            <a:spLocks noGrp="1"/>
          </p:cNvSpPr>
          <p:nvPr>
            <p:ph type="title"/>
          </p:nvPr>
        </p:nvSpPr>
        <p:spPr>
          <a:xfrm>
            <a:off x="0" y="11853"/>
            <a:ext cx="11312364" cy="1136227"/>
          </a:xfrm>
        </p:spPr>
        <p:txBody>
          <a:bodyPr>
            <a:normAutofit/>
          </a:bodyPr>
          <a:lstStyle/>
          <a:p>
            <a:r>
              <a:rPr lang="en-US"/>
              <a:t>Dropouts or GED Recipients Not On Time</a:t>
            </a:r>
          </a:p>
        </p:txBody>
      </p:sp>
      <p:sp>
        <p:nvSpPr>
          <p:cNvPr id="3" name="Text Placeholder 2">
            <a:extLst>
              <a:ext uri="{FF2B5EF4-FFF2-40B4-BE49-F238E27FC236}">
                <a16:creationId xmlns:a16="http://schemas.microsoft.com/office/drawing/2014/main" id="{362A43BA-F839-538D-0768-4C20AEC13AFF}"/>
              </a:ext>
            </a:extLst>
          </p:cNvPr>
          <p:cNvSpPr>
            <a:spLocks noGrp="1"/>
          </p:cNvSpPr>
          <p:nvPr>
            <p:ph type="body" sz="quarter" idx="13"/>
          </p:nvPr>
        </p:nvSpPr>
        <p:spPr>
          <a:xfrm>
            <a:off x="231936" y="885205"/>
            <a:ext cx="11728128" cy="4901324"/>
          </a:xfrm>
        </p:spPr>
        <p:txBody>
          <a:bodyPr>
            <a:noAutofit/>
          </a:bodyPr>
          <a:lstStyle/>
          <a:p>
            <a:r>
              <a:rPr lang="en-US" sz="2000"/>
              <a:t>C01 - A pupil who completes the school year in the school of the most current enrollment.  No subsequent enrollment without a graduation end status (G01-G04) is a dropout.</a:t>
            </a:r>
          </a:p>
          <a:p>
            <a:r>
              <a:rPr lang="en-US" sz="2000"/>
              <a:t>W12 - A pupil under the jurisdiction of the court.</a:t>
            </a:r>
          </a:p>
          <a:p>
            <a:r>
              <a:rPr lang="en-US" sz="2000"/>
              <a:t>W22 - This end status is a dropout if there is no subsequent enrollment into a Kentucky public school</a:t>
            </a:r>
            <a:r>
              <a:rPr lang="en-US" sz="2000" b="1"/>
              <a:t>*</a:t>
            </a:r>
            <a:r>
              <a:rPr lang="en-US" sz="2000"/>
              <a:t> beginning with the 2014-2015 school year.  Beginning with the 2014-2015 school year, a W29 must be used to indicate an enrollment in another state. This applies to students with No Show enrollments at the beginning of the 2014-2015 school year.</a:t>
            </a:r>
          </a:p>
          <a:p>
            <a:pPr marL="0" indent="0">
              <a:buNone/>
            </a:pPr>
            <a:r>
              <a:rPr lang="en-US" sz="2000" b="1"/>
              <a:t>*</a:t>
            </a:r>
            <a:r>
              <a:rPr lang="en-US" sz="2000"/>
              <a:t>If withdrawal is to Appalachian Challenge Academy or to a Job Corp that is providing high school curriculum courses toward a regular high school diploma, change the end status from a W22 to a W21. Even though these schools are in IC, it is for funding purposes only, and they are not considered Kentucky public schools.</a:t>
            </a:r>
          </a:p>
          <a:p>
            <a:pPr marL="0" indent="0">
              <a:buNone/>
            </a:pPr>
            <a:r>
              <a:rPr lang="en-US" sz="2000"/>
              <a:t>*Bluegrass Challenge Academy, beginning with the 2017-2018 school year, this academy is considered a public alternative school under the realm of Eminence Independent. Therefore, the appropriate withdrawal status for a student enrolling in this academy is W22: A pupil who has transferred to another public Kentucky school district and for whom a request for student records has been received and enrollment has been substantiated.</a:t>
            </a:r>
          </a:p>
          <a:p>
            <a:pPr marL="0" indent="0">
              <a:buNone/>
            </a:pPr>
            <a:br>
              <a:rPr lang="en-US" sz="2000"/>
            </a:br>
            <a:endParaRPr lang="en-US" sz="2000"/>
          </a:p>
        </p:txBody>
      </p:sp>
    </p:spTree>
    <p:extLst>
      <p:ext uri="{BB962C8B-B14F-4D97-AF65-F5344CB8AC3E}">
        <p14:creationId xmlns:p14="http://schemas.microsoft.com/office/powerpoint/2010/main" val="86064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113C-829C-3D92-FDD9-BCBC7969EA0B}"/>
              </a:ext>
            </a:extLst>
          </p:cNvPr>
          <p:cNvSpPr>
            <a:spLocks noGrp="1"/>
          </p:cNvSpPr>
          <p:nvPr>
            <p:ph type="title"/>
          </p:nvPr>
        </p:nvSpPr>
        <p:spPr>
          <a:xfrm>
            <a:off x="0" y="0"/>
            <a:ext cx="10515600" cy="1134207"/>
          </a:xfrm>
        </p:spPr>
        <p:txBody>
          <a:bodyPr>
            <a:normAutofit/>
          </a:bodyPr>
          <a:lstStyle/>
          <a:p>
            <a:r>
              <a:rPr lang="en-US"/>
              <a:t>Fall Reporting Module Trainings</a:t>
            </a:r>
          </a:p>
        </p:txBody>
      </p:sp>
      <p:sp>
        <p:nvSpPr>
          <p:cNvPr id="3" name="Content Placeholder 2">
            <a:extLst>
              <a:ext uri="{FF2B5EF4-FFF2-40B4-BE49-F238E27FC236}">
                <a16:creationId xmlns:a16="http://schemas.microsoft.com/office/drawing/2014/main" id="{FF6652A6-3E2B-E9B6-FEED-689806ACE629}"/>
              </a:ext>
            </a:extLst>
          </p:cNvPr>
          <p:cNvSpPr>
            <a:spLocks noGrp="1"/>
          </p:cNvSpPr>
          <p:nvPr>
            <p:ph idx="1"/>
          </p:nvPr>
        </p:nvSpPr>
        <p:spPr>
          <a:xfrm>
            <a:off x="609600" y="1318177"/>
            <a:ext cx="11003280" cy="4093115"/>
          </a:xfrm>
        </p:spPr>
        <p:txBody>
          <a:bodyPr vert="horz" lIns="91440" tIns="45720" rIns="91440" bIns="45720" rtlCol="0" anchor="t">
            <a:normAutofit/>
          </a:bodyPr>
          <a:lstStyle/>
          <a:p>
            <a:r>
              <a:rPr lang="en-US"/>
              <a:t>Module 1- Data Review Quality Control (QC)</a:t>
            </a:r>
          </a:p>
          <a:p>
            <a:r>
              <a:rPr lang="en-US" b="1"/>
              <a:t>Module 2- Cohort and Postsecondary Readiness Scores QC</a:t>
            </a:r>
          </a:p>
          <a:p>
            <a:endParaRPr lang="en-US"/>
          </a:p>
          <a:p>
            <a:endParaRPr lang="en-US"/>
          </a:p>
          <a:p>
            <a:endParaRPr lang="en-US"/>
          </a:p>
        </p:txBody>
      </p:sp>
    </p:spTree>
    <p:extLst>
      <p:ext uri="{BB962C8B-B14F-4D97-AF65-F5344CB8AC3E}">
        <p14:creationId xmlns:p14="http://schemas.microsoft.com/office/powerpoint/2010/main" val="2447272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2810-39BF-FECA-D982-2651EE68D446}"/>
              </a:ext>
            </a:extLst>
          </p:cNvPr>
          <p:cNvSpPr>
            <a:spLocks noGrp="1"/>
          </p:cNvSpPr>
          <p:nvPr>
            <p:ph type="title"/>
          </p:nvPr>
        </p:nvSpPr>
        <p:spPr>
          <a:xfrm>
            <a:off x="0" y="0"/>
            <a:ext cx="12192000" cy="1137920"/>
          </a:xfrm>
        </p:spPr>
        <p:txBody>
          <a:bodyPr>
            <a:normAutofit/>
          </a:bodyPr>
          <a:lstStyle/>
          <a:p>
            <a:r>
              <a:rPr lang="en-US"/>
              <a:t>Dropouts or GED Recipients Not On Time (Continued)</a:t>
            </a:r>
          </a:p>
        </p:txBody>
      </p:sp>
      <p:sp>
        <p:nvSpPr>
          <p:cNvPr id="3" name="Text Placeholder 2">
            <a:extLst>
              <a:ext uri="{FF2B5EF4-FFF2-40B4-BE49-F238E27FC236}">
                <a16:creationId xmlns:a16="http://schemas.microsoft.com/office/drawing/2014/main" id="{B1A1982F-6D4A-F2AD-BF6B-07031C08B238}"/>
              </a:ext>
            </a:extLst>
          </p:cNvPr>
          <p:cNvSpPr>
            <a:spLocks noGrp="1"/>
          </p:cNvSpPr>
          <p:nvPr>
            <p:ph type="body" sz="quarter" idx="13"/>
          </p:nvPr>
        </p:nvSpPr>
        <p:spPr>
          <a:xfrm>
            <a:off x="501805" y="1290320"/>
            <a:ext cx="10953595" cy="4151475"/>
          </a:xfrm>
        </p:spPr>
        <p:txBody>
          <a:bodyPr>
            <a:normAutofit/>
          </a:bodyPr>
          <a:lstStyle/>
          <a:p>
            <a:r>
              <a:rPr lang="en-US" sz="2000"/>
              <a:t>W23 - A pupil withdrawn for a second or subsequent time who initially withdrew as a W24 or W25 during the current school year.</a:t>
            </a:r>
          </a:p>
          <a:p>
            <a:r>
              <a:rPr lang="en-US" sz="2000"/>
              <a:t>W24 - A pupil who has moved out of this public school district for whom enrollment elsewhere has not been substantiated.</a:t>
            </a:r>
          </a:p>
          <a:p>
            <a:r>
              <a:rPr lang="en-US" sz="2000"/>
              <a:t>W25 - A pupil who is at least 16 years of age and has dropped out of public school.</a:t>
            </a:r>
          </a:p>
          <a:p>
            <a:r>
              <a:rPr lang="en-US" sz="2000"/>
              <a:t>W26 - A pupil who has withdrawn from school after completing a secondary GED Option program and receiving a GED certificate.</a:t>
            </a:r>
          </a:p>
          <a:p>
            <a:r>
              <a:rPr lang="en-US" sz="2000"/>
              <a:t>W27- A student who has withdrawn from school and subsequently received a GED.</a:t>
            </a:r>
          </a:p>
          <a:p>
            <a:r>
              <a:rPr lang="en-US" sz="2000"/>
              <a:t>W28 - A student who has reached the maximum age for education services without receiving a diploma or an alternative high school diploma.</a:t>
            </a:r>
          </a:p>
          <a:p>
            <a:endParaRPr lang="en-US"/>
          </a:p>
        </p:txBody>
      </p:sp>
    </p:spTree>
    <p:extLst>
      <p:ext uri="{BB962C8B-B14F-4D97-AF65-F5344CB8AC3E}">
        <p14:creationId xmlns:p14="http://schemas.microsoft.com/office/powerpoint/2010/main" val="2464885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F421B-52AB-290A-7282-C1438E8FC8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08A63-6911-CDCC-22E2-EB64F0583AF1}"/>
              </a:ext>
            </a:extLst>
          </p:cNvPr>
          <p:cNvSpPr>
            <a:spLocks noGrp="1"/>
          </p:cNvSpPr>
          <p:nvPr>
            <p:ph type="title"/>
          </p:nvPr>
        </p:nvSpPr>
        <p:spPr>
          <a:xfrm>
            <a:off x="392584" y="1807771"/>
            <a:ext cx="11073809" cy="1849830"/>
          </a:xfrm>
        </p:spPr>
        <p:txBody>
          <a:bodyPr/>
          <a:lstStyle/>
          <a:p>
            <a:r>
              <a:rPr lang="en-US"/>
              <a:t>Postsecondary Readiness Scores</a:t>
            </a:r>
          </a:p>
        </p:txBody>
      </p:sp>
    </p:spTree>
    <p:extLst>
      <p:ext uri="{BB962C8B-B14F-4D97-AF65-F5344CB8AC3E}">
        <p14:creationId xmlns:p14="http://schemas.microsoft.com/office/powerpoint/2010/main" val="2383250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255450" y="1083645"/>
            <a:ext cx="9212328" cy="5170613"/>
          </a:xfrm>
        </p:spPr>
        <p:txBody>
          <a:bodyPr vert="horz" lIns="91440" tIns="45720" rIns="91440" bIns="45720" rtlCol="0" anchor="t">
            <a:normAutofit/>
          </a:bodyPr>
          <a:lstStyle/>
          <a:p>
            <a:pPr marL="0" indent="0">
              <a:buNone/>
            </a:pPr>
            <a:r>
              <a:rPr lang="en-US"/>
              <a:t>These are tests to show academic readiness for high school:</a:t>
            </a:r>
          </a:p>
          <a:p>
            <a:pPr lvl="1"/>
            <a:r>
              <a:rPr lang="en-US"/>
              <a:t>The ACT – college admissions exam</a:t>
            </a:r>
          </a:p>
          <a:p>
            <a:pPr lvl="1"/>
            <a:r>
              <a:rPr lang="en-US"/>
              <a:t>KYOTE – college placement exam</a:t>
            </a:r>
          </a:p>
          <a:p>
            <a:pPr lvl="1"/>
            <a:r>
              <a:rPr lang="en-US"/>
              <a:t>KDE – approved dual credit courses- updated in TEDS</a:t>
            </a:r>
          </a:p>
          <a:p>
            <a:pPr lvl="1"/>
            <a:r>
              <a:rPr lang="en-US"/>
              <a:t>SAT – submitted to </a:t>
            </a:r>
            <a:r>
              <a:rPr lang="en-US">
                <a:hlinkClick r:id="rId3"/>
              </a:rPr>
              <a:t>KDEassessment@education.ky.gov</a:t>
            </a:r>
          </a:p>
          <a:p>
            <a:pPr lvl="1"/>
            <a:r>
              <a:rPr lang="en-US"/>
              <a:t>ALEKS</a:t>
            </a:r>
          </a:p>
          <a:p>
            <a:pPr lvl="1"/>
            <a:r>
              <a:rPr lang="en-US"/>
              <a:t>GED College Readiness</a:t>
            </a:r>
          </a:p>
          <a:p>
            <a:pPr lvl="1"/>
            <a:r>
              <a:rPr lang="en-US"/>
              <a:t>Transition Attainment Record (Alternate KSA)</a:t>
            </a:r>
          </a:p>
          <a:p>
            <a:pPr lvl="1"/>
            <a:r>
              <a:rPr lang="en-US"/>
              <a:t>Advanced Placement (AP) Examinations </a:t>
            </a:r>
          </a:p>
          <a:p>
            <a:pPr lvl="1"/>
            <a:r>
              <a:rPr lang="en-US"/>
              <a:t>International Baccalaureate (IB) Examinations </a:t>
            </a:r>
          </a:p>
          <a:p>
            <a:pPr lvl="1"/>
            <a:r>
              <a:rPr lang="en-US"/>
              <a:t>Cambridge Advanced International Examinations</a:t>
            </a:r>
          </a:p>
          <a:p>
            <a:pPr marL="457200" lvl="1" indent="0">
              <a:buNone/>
            </a:pPr>
            <a:endParaRPr lang="en-US"/>
          </a:p>
        </p:txBody>
      </p:sp>
      <p:sp>
        <p:nvSpPr>
          <p:cNvPr id="4" name="Title 3"/>
          <p:cNvSpPr>
            <a:spLocks noGrp="1"/>
          </p:cNvSpPr>
          <p:nvPr>
            <p:ph type="title"/>
          </p:nvPr>
        </p:nvSpPr>
        <p:spPr>
          <a:xfrm>
            <a:off x="9476" y="0"/>
            <a:ext cx="11704276" cy="1083645"/>
          </a:xfrm>
        </p:spPr>
        <p:txBody>
          <a:bodyPr>
            <a:normAutofit/>
          </a:bodyPr>
          <a:lstStyle/>
          <a:p>
            <a:r>
              <a:rPr lang="en-US"/>
              <a:t>Postsecondary Readiness – Academic Readiness</a:t>
            </a:r>
          </a:p>
        </p:txBody>
      </p:sp>
    </p:spTree>
    <p:extLst>
      <p:ext uri="{BB962C8B-B14F-4D97-AF65-F5344CB8AC3E}">
        <p14:creationId xmlns:p14="http://schemas.microsoft.com/office/powerpoint/2010/main" val="3504310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12192000" cy="1577591"/>
          </a:xfrm>
        </p:spPr>
        <p:txBody>
          <a:bodyPr>
            <a:noAutofit/>
          </a:bodyPr>
          <a:lstStyle/>
          <a:p>
            <a:r>
              <a:rPr lang="en-US"/>
              <a:t>Academic Readiness for Postsecondary Readiness Resource</a:t>
            </a:r>
          </a:p>
        </p:txBody>
      </p:sp>
      <p:pic>
        <p:nvPicPr>
          <p:cNvPr id="1026" name="Picture 3" descr="There are multiple ways to show Academic Ready for Postsecondary Readiness. It is through Accuplacer, The ACT, Advanced placement, ALEKs, Cambridge Advanced International, Dual Credit, Edeady Diagnostic, GED College Readiness, International Baccalaureate, KYOTE and TAR with meeting the benchmarks for each.">
            <a:extLst>
              <a:ext uri="{FF2B5EF4-FFF2-40B4-BE49-F238E27FC236}">
                <a16:creationId xmlns:a16="http://schemas.microsoft.com/office/drawing/2014/main" id="{01C4C623-51F4-5D7A-D05C-CF8E1458D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391" y="978085"/>
            <a:ext cx="5503218" cy="568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353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10329705" cy="1160206"/>
          </a:xfrm>
        </p:spPr>
        <p:txBody>
          <a:bodyPr>
            <a:normAutofit/>
          </a:bodyPr>
          <a:lstStyle/>
          <a:p>
            <a:r>
              <a:rPr lang="en-US" sz="4000"/>
              <a:t>Postsecondary Readiness Scores </a:t>
            </a:r>
            <a:endParaRPr lang="en-US"/>
          </a:p>
        </p:txBody>
      </p:sp>
      <p:sp>
        <p:nvSpPr>
          <p:cNvPr id="5" name="Text Placeholder 4" descr="For Postsecondary Readiness scores, &#10;If the student met the benchmarks it&#10;shows in SDRR: met benchmark and the test.&#10; If the student did not meet the benchmarks, it shows in SDRR: click on update score, upload a scanned  official copy of the score report from the vendor and if approved will locate in the tickets.&#10;"/>
          <p:cNvSpPr>
            <a:spLocks noGrp="1"/>
          </p:cNvSpPr>
          <p:nvPr>
            <p:ph type="body" sz="quarter" idx="13"/>
          </p:nvPr>
        </p:nvSpPr>
        <p:spPr>
          <a:xfrm>
            <a:off x="602900" y="1286188"/>
            <a:ext cx="10872837" cy="4732309"/>
          </a:xfrm>
        </p:spPr>
        <p:txBody>
          <a:bodyPr>
            <a:normAutofit/>
          </a:bodyPr>
          <a:lstStyle/>
          <a:p>
            <a:r>
              <a:rPr lang="en-US" sz="2400"/>
              <a:t>If the student met the benchmarks</a:t>
            </a:r>
          </a:p>
          <a:p>
            <a:pPr marL="0" indent="0">
              <a:buNone/>
            </a:pPr>
            <a:r>
              <a:rPr lang="en-US" sz="2400">
                <a:solidFill>
                  <a:srgbClr val="0070C0"/>
                </a:solidFill>
              </a:rPr>
              <a:t>	Shows in SDRR: met benchmark and the test</a:t>
            </a:r>
            <a:endParaRPr lang="en-US" sz="2400"/>
          </a:p>
          <a:p>
            <a:r>
              <a:rPr lang="en-US" sz="2400"/>
              <a:t> If the student did not meet the benchmarks</a:t>
            </a:r>
          </a:p>
          <a:p>
            <a:pPr marL="0" indent="0">
              <a:buNone/>
            </a:pPr>
            <a:r>
              <a:rPr lang="en-US" sz="2400"/>
              <a:t>	</a:t>
            </a:r>
            <a:r>
              <a:rPr lang="en-US" sz="2400">
                <a:solidFill>
                  <a:srgbClr val="0070C0"/>
                </a:solidFill>
              </a:rPr>
              <a:t>Shows in SDRR: click on update score, upload a scanned  official copy of 	the score report from the vendor and if approved will locate in the tickets</a:t>
            </a:r>
          </a:p>
        </p:txBody>
      </p:sp>
      <p:sp>
        <p:nvSpPr>
          <p:cNvPr id="10" name="Flowchart: Alternate Process 9" descr="NOTE: Demographics may be reviewed and accountability changes for Postsecondary Readiness may be requested in the Data Review Section of SDRR.&#10;"/>
          <p:cNvSpPr/>
          <p:nvPr/>
        </p:nvSpPr>
        <p:spPr>
          <a:xfrm>
            <a:off x="1498922" y="3709517"/>
            <a:ext cx="9194156" cy="11461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prstClr val="white"/>
                </a:solidFill>
              </a:rPr>
              <a:t>NOTE: Demographics may be reviewed and accountability changes for Postsecondary Readiness may be requested in the Data Review Section of SDRR.</a:t>
            </a:r>
          </a:p>
        </p:txBody>
      </p:sp>
    </p:spTree>
    <p:extLst>
      <p:ext uri="{BB962C8B-B14F-4D97-AF65-F5344CB8AC3E}">
        <p14:creationId xmlns:p14="http://schemas.microsoft.com/office/powerpoint/2010/main" val="3306831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0"/>
            <a:ext cx="12192000" cy="1161826"/>
          </a:xfrm>
        </p:spPr>
        <p:txBody>
          <a:bodyPr>
            <a:normAutofit/>
          </a:bodyPr>
          <a:lstStyle/>
          <a:p>
            <a:r>
              <a:rPr lang="en-US"/>
              <a:t>Postsecondary Readiness Scores in SDRR</a:t>
            </a:r>
          </a:p>
        </p:txBody>
      </p:sp>
      <p:pic>
        <p:nvPicPr>
          <p:cNvPr id="3" name="Picture 2" descr="It is an image of the Postsecondary Readiness Scores in SDRRR. At the top, it lists the SSID, last name and first name of the student, the district, school the PR test, test type, accountability and Benchmark. Below lets you know the area the student met the benchmark mark or not in for that test. If the student met the benchmark but it does not show it and if you have an official score report, then you can upload that into SDRR for this student here.">
            <a:extLst>
              <a:ext uri="{FF2B5EF4-FFF2-40B4-BE49-F238E27FC236}">
                <a16:creationId xmlns:a16="http://schemas.microsoft.com/office/drawing/2014/main" id="{DD0BD3E1-CFF4-2E0D-A44F-0D697A189042}"/>
              </a:ext>
            </a:extLst>
          </p:cNvPr>
          <p:cNvPicPr>
            <a:picLocks noChangeAspect="1"/>
          </p:cNvPicPr>
          <p:nvPr/>
        </p:nvPicPr>
        <p:blipFill>
          <a:blip r:embed="rId3"/>
          <a:stretch>
            <a:fillRect/>
          </a:stretch>
        </p:blipFill>
        <p:spPr>
          <a:xfrm>
            <a:off x="2340700" y="797034"/>
            <a:ext cx="7510601" cy="5912069"/>
          </a:xfrm>
          <a:prstGeom prst="rect">
            <a:avLst/>
          </a:prstGeom>
        </p:spPr>
      </p:pic>
    </p:spTree>
    <p:extLst>
      <p:ext uri="{BB962C8B-B14F-4D97-AF65-F5344CB8AC3E}">
        <p14:creationId xmlns:p14="http://schemas.microsoft.com/office/powerpoint/2010/main" val="3365501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t is the screenshot to show when you need to update the scores for postsecondary readiness for a student then you will select the test, subject, enter the score and upload an official score report at the bottom when you hit the browse button to locate the copy from your computer file to SDRR. After you upload you will click on the update button to save what you entered or selected on the screen.">
            <a:extLst>
              <a:ext uri="{FF2B5EF4-FFF2-40B4-BE49-F238E27FC236}">
                <a16:creationId xmlns:a16="http://schemas.microsoft.com/office/drawing/2014/main" id="{BF539B35-3F8E-4893-84EB-4F4F21F83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027" y="1067816"/>
            <a:ext cx="6387946" cy="569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0"/>
            <a:ext cx="10515600" cy="1146175"/>
          </a:xfrm>
        </p:spPr>
        <p:txBody>
          <a:bodyPr>
            <a:normAutofit/>
          </a:bodyPr>
          <a:lstStyle/>
          <a:p>
            <a:r>
              <a:rPr lang="en-US"/>
              <a:t>Postsecondary Readiness Score Update</a:t>
            </a:r>
          </a:p>
        </p:txBody>
      </p:sp>
      <p:sp>
        <p:nvSpPr>
          <p:cNvPr id="3" name="Rectangle 2">
            <a:extLst>
              <a:ext uri="{FF2B5EF4-FFF2-40B4-BE49-F238E27FC236}">
                <a16:creationId xmlns:a16="http://schemas.microsoft.com/office/drawing/2014/main" id="{68CD5AE6-87D0-26A5-47B4-966B1095A0D2}"/>
              </a:ext>
            </a:extLst>
          </p:cNvPr>
          <p:cNvSpPr/>
          <p:nvPr/>
        </p:nvSpPr>
        <p:spPr>
          <a:xfrm>
            <a:off x="425823" y="2260121"/>
            <a:ext cx="2241176" cy="1863643"/>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i="1" dirty="0"/>
              <a:t>Please note: </a:t>
            </a:r>
          </a:p>
          <a:p>
            <a:r>
              <a:rPr lang="en-US" i="1" dirty="0"/>
              <a:t>The score report must be a scanned copy of the official score report from the vendor. </a:t>
            </a:r>
          </a:p>
        </p:txBody>
      </p:sp>
    </p:spTree>
    <p:extLst>
      <p:ext uri="{BB962C8B-B14F-4D97-AF65-F5344CB8AC3E}">
        <p14:creationId xmlns:p14="http://schemas.microsoft.com/office/powerpoint/2010/main" val="1571650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7830A-AE82-3758-EBDA-200419E501DB}"/>
              </a:ext>
            </a:extLst>
          </p:cNvPr>
          <p:cNvSpPr>
            <a:spLocks noGrp="1"/>
          </p:cNvSpPr>
          <p:nvPr>
            <p:ph type="title"/>
          </p:nvPr>
        </p:nvSpPr>
        <p:spPr>
          <a:xfrm>
            <a:off x="336630" y="1604231"/>
            <a:ext cx="11518739" cy="2642454"/>
          </a:xfrm>
        </p:spPr>
        <p:txBody>
          <a:bodyPr/>
          <a:lstStyle/>
          <a:p>
            <a:r>
              <a:rPr lang="en-US"/>
              <a:t>SDRR Resources for Cohort and Postsecondary Readiness Scores</a:t>
            </a:r>
          </a:p>
        </p:txBody>
      </p:sp>
    </p:spTree>
    <p:extLst>
      <p:ext uri="{BB962C8B-B14F-4D97-AF65-F5344CB8AC3E}">
        <p14:creationId xmlns:p14="http://schemas.microsoft.com/office/powerpoint/2010/main" val="3859889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C9A1-9DA5-41FC-A245-2FDDB2A0E2CA}"/>
              </a:ext>
            </a:extLst>
          </p:cNvPr>
          <p:cNvSpPr>
            <a:spLocks noGrp="1"/>
          </p:cNvSpPr>
          <p:nvPr>
            <p:ph type="title"/>
          </p:nvPr>
        </p:nvSpPr>
        <p:spPr>
          <a:xfrm>
            <a:off x="0" y="0"/>
            <a:ext cx="12192000" cy="1538654"/>
          </a:xfrm>
        </p:spPr>
        <p:txBody>
          <a:bodyPr>
            <a:normAutofit/>
          </a:bodyPr>
          <a:lstStyle/>
          <a:p>
            <a:pPr marL="229870"/>
            <a:r>
              <a:rPr lang="en-US"/>
              <a:t>Resources to Assist with Cohort and Postsecondary Readiness Scores</a:t>
            </a:r>
          </a:p>
        </p:txBody>
      </p:sp>
      <p:sp>
        <p:nvSpPr>
          <p:cNvPr id="5" name="Text Placeholder 4">
            <a:extLst>
              <a:ext uri="{FF2B5EF4-FFF2-40B4-BE49-F238E27FC236}">
                <a16:creationId xmlns:a16="http://schemas.microsoft.com/office/drawing/2014/main" id="{3F0A6D5F-559E-4BDD-8531-B4B0E306722E}"/>
              </a:ext>
            </a:extLst>
          </p:cNvPr>
          <p:cNvSpPr>
            <a:spLocks noGrp="1"/>
          </p:cNvSpPr>
          <p:nvPr>
            <p:ph type="body" sz="quarter" idx="13"/>
          </p:nvPr>
        </p:nvSpPr>
        <p:spPr>
          <a:xfrm>
            <a:off x="533795" y="1441936"/>
            <a:ext cx="11124410" cy="4516854"/>
          </a:xfrm>
        </p:spPr>
        <p:txBody>
          <a:bodyPr vert="horz" lIns="91440" tIns="45720" rIns="91440" bIns="45720" rtlCol="0" anchor="t">
            <a:normAutofit/>
          </a:bodyPr>
          <a:lstStyle/>
          <a:p>
            <a:r>
              <a:rPr lang="en-US" sz="2400"/>
              <a:t>See Web Apps Admin Point of Contact (</a:t>
            </a:r>
            <a:r>
              <a:rPr lang="en-US" sz="2400">
                <a:hlinkClick r:id="rId2"/>
              </a:rPr>
              <a:t>WAAPOC</a:t>
            </a:r>
            <a:r>
              <a:rPr lang="en-US" sz="2400"/>
              <a:t>) for permissions to SDRR</a:t>
            </a:r>
          </a:p>
          <a:p>
            <a:r>
              <a:rPr lang="en-US" sz="2400"/>
              <a:t>Review the </a:t>
            </a:r>
            <a:r>
              <a:rPr lang="en-US" sz="2400">
                <a:hlinkClick r:id="rId3"/>
              </a:rPr>
              <a:t>SDRR Page</a:t>
            </a:r>
            <a:r>
              <a:rPr lang="en-US" sz="2400"/>
              <a:t>, Cohort and Postsecondary Readiness Score PowerPoint and Video</a:t>
            </a:r>
          </a:p>
          <a:p>
            <a:r>
              <a:rPr lang="en-US" sz="2400"/>
              <a:t>Download the student listings from Spring Rosters in SDRR</a:t>
            </a:r>
          </a:p>
          <a:p>
            <a:r>
              <a:rPr lang="en-US" sz="2400"/>
              <a:t>Download the spreadsheets from the Student Data Detail app in the </a:t>
            </a:r>
            <a:r>
              <a:rPr lang="en-US" sz="2400">
                <a:hlinkClick r:id="rId4"/>
              </a:rPr>
              <a:t>web applications login</a:t>
            </a:r>
            <a:endParaRPr lang="en-US" sz="2400"/>
          </a:p>
          <a:p>
            <a:r>
              <a:rPr lang="en-US" sz="2400"/>
              <a:t>Take the </a:t>
            </a:r>
            <a:r>
              <a:rPr lang="en-US" sz="2400">
                <a:hlinkClick r:id="rId5"/>
              </a:rPr>
              <a:t>100-day anonymous quiz </a:t>
            </a:r>
            <a:r>
              <a:rPr lang="en-US" sz="2400"/>
              <a:t>to test accountability knowledge</a:t>
            </a:r>
          </a:p>
          <a:p>
            <a:r>
              <a:rPr lang="en-US" sz="2400"/>
              <a:t>Use the </a:t>
            </a:r>
            <a:r>
              <a:rPr lang="en-US" sz="2400">
                <a:hlinkClick r:id="rId6"/>
              </a:rPr>
              <a:t>100-day tool </a:t>
            </a:r>
            <a:r>
              <a:rPr lang="en-US" sz="2400"/>
              <a:t>to look at different scenarios for accountability</a:t>
            </a:r>
          </a:p>
          <a:p>
            <a:r>
              <a:rPr lang="en-US" sz="2400">
                <a:hlinkClick r:id="rId7"/>
              </a:rPr>
              <a:t>Cohort Tool</a:t>
            </a:r>
            <a:endParaRPr lang="en-US" sz="2400"/>
          </a:p>
          <a:p>
            <a:r>
              <a:rPr lang="en-US" sz="2400"/>
              <a:t>The </a:t>
            </a:r>
            <a:r>
              <a:rPr lang="en-US" sz="2400">
                <a:hlinkClick r:id="rId8"/>
              </a:rPr>
              <a:t>Sandbox</a:t>
            </a:r>
            <a:r>
              <a:rPr lang="en-US" sz="2400"/>
              <a:t> is available for training staff in SDRR</a:t>
            </a:r>
          </a:p>
          <a:p>
            <a:endParaRPr lang="en-US"/>
          </a:p>
          <a:p>
            <a:endParaRPr lang="en-US"/>
          </a:p>
          <a:p>
            <a:pPr marL="0" indent="0">
              <a:buNone/>
            </a:pPr>
            <a:endParaRPr lang="en-US"/>
          </a:p>
          <a:p>
            <a:endParaRPr lang="en-US"/>
          </a:p>
          <a:p>
            <a:endParaRPr lang="en-US"/>
          </a:p>
        </p:txBody>
      </p:sp>
    </p:spTree>
    <p:extLst>
      <p:ext uri="{BB962C8B-B14F-4D97-AF65-F5344CB8AC3E}">
        <p14:creationId xmlns:p14="http://schemas.microsoft.com/office/powerpoint/2010/main" val="3391404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0"/>
            <a:ext cx="12192000" cy="1133061"/>
          </a:xfrm>
          <a:prstGeom prst="rect">
            <a:avLst/>
          </a:prstGeom>
        </p:spPr>
        <p:txBody>
          <a:bodyPr>
            <a:normAutofit/>
          </a:bodyPr>
          <a:lstStyle/>
          <a:p>
            <a:r>
              <a:rPr lang="en-US"/>
              <a:t>Contact Information for Questions</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OAA/DAAS </a:t>
            </a:r>
            <a:b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b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(502) 564-4394 </a:t>
            </a:r>
            <a:b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b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hlinkClick r:id="rId3"/>
              </a:rPr>
              <a:t>dacinfo@education.ky.gov</a:t>
            </a:r>
            <a:endPar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Franklin Gothic Book" panose="020B0503020102020204"/>
                <a:ea typeface="+mn-ea"/>
                <a:cs typeface="+mn-cs"/>
              </a:rPr>
              <a:t> </a:t>
            </a: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651513" y="1626704"/>
            <a:ext cx="6211957"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Other Data Issues and Cohort</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Franklin Gothic Book" panose="020B0503020102020204"/>
                <a:ea typeface="+mn-ea"/>
                <a:cs typeface="+mn-cs"/>
                <a:hlinkClick r:id="rId4"/>
              </a:rPr>
              <a:t>kdeassessment@education.ky.gov</a:t>
            </a:r>
            <a:endParaRPr kumimoji="0" lang="en-US" sz="2400" b="0" i="0" u="none" strike="noStrike" kern="1200" cap="none" spc="0" normalizeH="0" baseline="0" noProof="0">
              <a:ln>
                <a:noFill/>
              </a:ln>
              <a:solidFill>
                <a:prstClr val="white"/>
              </a:solidFill>
              <a:effectLst/>
              <a:uLnTx/>
              <a:uFillTx/>
              <a:latin typeface="Franklin Gothic Book" panose="020B05030201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06148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828040" y="1380734"/>
            <a:ext cx="10515600" cy="4107250"/>
          </a:xfrm>
        </p:spPr>
        <p:txBody>
          <a:bodyPr vert="horz" lIns="91440" tIns="45720" rIns="91440" bIns="45720" rtlCol="0" anchor="t">
            <a:normAutofit/>
          </a:bodyPr>
          <a:lstStyle/>
          <a:p>
            <a:r>
              <a:rPr lang="en-US"/>
              <a:t>Understanding the Process</a:t>
            </a:r>
          </a:p>
          <a:p>
            <a:r>
              <a:rPr lang="en-US"/>
              <a:t>Student Data Review and Rosters(SDRR) Features and Steps </a:t>
            </a:r>
          </a:p>
          <a:p>
            <a:r>
              <a:rPr lang="en-US"/>
              <a:t>Cohort</a:t>
            </a:r>
          </a:p>
          <a:p>
            <a:r>
              <a:rPr lang="en-US"/>
              <a:t>Postsecondary Readiness Scores</a:t>
            </a:r>
          </a:p>
          <a:p>
            <a:r>
              <a:rPr lang="en-US"/>
              <a:t>Resources</a:t>
            </a:r>
          </a:p>
          <a:p>
            <a:endParaRPr lang="en-US"/>
          </a:p>
          <a:p>
            <a:endParaRPr lang="en-US"/>
          </a:p>
        </p:txBody>
      </p:sp>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0" y="1"/>
            <a:ext cx="10515600" cy="1137480"/>
          </a:xfrm>
        </p:spPr>
        <p:txBody>
          <a:bodyPr>
            <a:normAutofit/>
          </a:bodyPr>
          <a:lstStyle/>
          <a:p>
            <a:r>
              <a:rPr lang="en-US"/>
              <a:t>Agenda</a:t>
            </a:r>
          </a:p>
        </p:txBody>
      </p:sp>
    </p:spTree>
    <p:extLst>
      <p:ext uri="{BB962C8B-B14F-4D97-AF65-F5344CB8AC3E}">
        <p14:creationId xmlns:p14="http://schemas.microsoft.com/office/powerpoint/2010/main" val="1112980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EE408-375E-46FE-B741-DE0A51A04870}"/>
              </a:ext>
            </a:extLst>
          </p:cNvPr>
          <p:cNvSpPr>
            <a:spLocks noGrp="1"/>
          </p:cNvSpPr>
          <p:nvPr>
            <p:ph type="ctrTitle" idx="4294967295"/>
          </p:nvPr>
        </p:nvSpPr>
        <p:spPr>
          <a:xfrm>
            <a:off x="1524000" y="1709833"/>
            <a:ext cx="9144000" cy="2387600"/>
          </a:xfrm>
        </p:spPr>
        <p:txBody>
          <a:bodyPr>
            <a:normAutofit/>
          </a:bodyPr>
          <a:lstStyle/>
          <a:p>
            <a:pPr marL="0" algn="ctr"/>
            <a:r>
              <a:rPr lang="en-US"/>
              <a:t>Thanks for Watching</a:t>
            </a:r>
          </a:p>
        </p:txBody>
      </p:sp>
    </p:spTree>
    <p:extLst>
      <p:ext uri="{BB962C8B-B14F-4D97-AF65-F5344CB8AC3E}">
        <p14:creationId xmlns:p14="http://schemas.microsoft.com/office/powerpoint/2010/main" val="30324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44333-9DE9-EFA8-91ED-068DAD1B60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97EF6-7BA3-65C5-FDBB-5A8F73CDB0D4}"/>
              </a:ext>
            </a:extLst>
          </p:cNvPr>
          <p:cNvSpPr>
            <a:spLocks noGrp="1"/>
          </p:cNvSpPr>
          <p:nvPr>
            <p:ph type="title"/>
          </p:nvPr>
        </p:nvSpPr>
        <p:spPr>
          <a:xfrm>
            <a:off x="332509" y="1718599"/>
            <a:ext cx="11679476" cy="1889126"/>
          </a:xfrm>
        </p:spPr>
        <p:txBody>
          <a:bodyPr/>
          <a:lstStyle/>
          <a:p>
            <a:r>
              <a:rPr lang="en-US"/>
              <a:t>Understanding the Process</a:t>
            </a:r>
          </a:p>
        </p:txBody>
      </p:sp>
    </p:spTree>
    <p:extLst>
      <p:ext uri="{BB962C8B-B14F-4D97-AF65-F5344CB8AC3E}">
        <p14:creationId xmlns:p14="http://schemas.microsoft.com/office/powerpoint/2010/main" val="155162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For understand the process for Data Review, there are several steps districts and schools must do. They must get the rosters right in SDRR when they are open for changes. They must fix any student level changes, 100 day entity and request non-participations if needed during data review. If all of this is done then districts and school will accurate data reported in the School Report Card in the late fall.">
            <a:extLst>
              <a:ext uri="{FF2B5EF4-FFF2-40B4-BE49-F238E27FC236}">
                <a16:creationId xmlns:a16="http://schemas.microsoft.com/office/drawing/2014/main" id="{5F509294-3E48-4A0A-B72A-7F6603F3D2DC}"/>
              </a:ext>
            </a:extLst>
          </p:cNvPr>
          <p:cNvGraphicFramePr/>
          <p:nvPr>
            <p:extLst>
              <p:ext uri="{D42A27DB-BD31-4B8C-83A1-F6EECF244321}">
                <p14:modId xmlns:p14="http://schemas.microsoft.com/office/powerpoint/2010/main" val="4000717537"/>
              </p:ext>
            </p:extLst>
          </p:nvPr>
        </p:nvGraphicFramePr>
        <p:xfrm>
          <a:off x="696516" y="1019907"/>
          <a:ext cx="10798967" cy="4565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9C6DEA6-736D-441A-BDC6-7BA87C041F44}"/>
              </a:ext>
            </a:extLst>
          </p:cNvPr>
          <p:cNvSpPr>
            <a:spLocks noGrp="1"/>
          </p:cNvSpPr>
          <p:nvPr>
            <p:ph type="title"/>
          </p:nvPr>
        </p:nvSpPr>
        <p:spPr>
          <a:xfrm>
            <a:off x="0" y="-1"/>
            <a:ext cx="9908931" cy="1143001"/>
          </a:xfrm>
        </p:spPr>
        <p:txBody>
          <a:bodyPr>
            <a:normAutofit/>
          </a:bodyPr>
          <a:lstStyle/>
          <a:p>
            <a:r>
              <a:rPr lang="en-US"/>
              <a:t>Understanding the Process for Cohort</a:t>
            </a:r>
          </a:p>
        </p:txBody>
      </p:sp>
    </p:spTree>
    <p:extLst>
      <p:ext uri="{BB962C8B-B14F-4D97-AF65-F5344CB8AC3E}">
        <p14:creationId xmlns:p14="http://schemas.microsoft.com/office/powerpoint/2010/main" val="248230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59577-D537-48B9-F826-5FA257BCC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3CAE95-9AAB-7237-F42E-36B62C723976}"/>
              </a:ext>
            </a:extLst>
          </p:cNvPr>
          <p:cNvSpPr>
            <a:spLocks noGrp="1"/>
          </p:cNvSpPr>
          <p:nvPr>
            <p:ph type="title"/>
          </p:nvPr>
        </p:nvSpPr>
        <p:spPr>
          <a:xfrm>
            <a:off x="369277" y="1718599"/>
            <a:ext cx="11642708" cy="1912624"/>
          </a:xfrm>
        </p:spPr>
        <p:txBody>
          <a:bodyPr/>
          <a:lstStyle/>
          <a:p>
            <a:r>
              <a:rPr lang="en-US"/>
              <a:t>SDRR Features and Steps </a:t>
            </a:r>
          </a:p>
        </p:txBody>
      </p:sp>
    </p:spTree>
    <p:extLst>
      <p:ext uri="{BB962C8B-B14F-4D97-AF65-F5344CB8AC3E}">
        <p14:creationId xmlns:p14="http://schemas.microsoft.com/office/powerpoint/2010/main" val="47180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The diagram has the spreadsheets that DACs will download to work with their data, Any changes to career data has to be done in TEDS and any changes to demographics, etc,. will be done in SDRR." title="Data Review Process"/>
          <p:cNvGraphicFramePr/>
          <p:nvPr>
            <p:extLst>
              <p:ext uri="{D42A27DB-BD31-4B8C-83A1-F6EECF244321}">
                <p14:modId xmlns:p14="http://schemas.microsoft.com/office/powerpoint/2010/main" val="1664532313"/>
              </p:ext>
            </p:extLst>
          </p:nvPr>
        </p:nvGraphicFramePr>
        <p:xfrm>
          <a:off x="2936350" y="117148"/>
          <a:ext cx="7927548" cy="5863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idx="4294967295"/>
          </p:nvPr>
        </p:nvSpPr>
        <p:spPr>
          <a:xfrm>
            <a:off x="-1" y="0"/>
            <a:ext cx="5184949" cy="2029767"/>
          </a:xfrm>
        </p:spPr>
        <p:txBody>
          <a:bodyPr>
            <a:noAutofit/>
          </a:bodyPr>
          <a:lstStyle/>
          <a:p>
            <a:r>
              <a:rPr lang="en-US"/>
              <a:t>Data Review </a:t>
            </a:r>
            <a:br>
              <a:rPr lang="en-US"/>
            </a:br>
            <a:r>
              <a:rPr lang="en-US"/>
              <a:t>Applications</a:t>
            </a:r>
          </a:p>
        </p:txBody>
      </p:sp>
    </p:spTree>
    <p:extLst>
      <p:ext uri="{BB962C8B-B14F-4D97-AF65-F5344CB8AC3E}">
        <p14:creationId xmlns:p14="http://schemas.microsoft.com/office/powerpoint/2010/main" val="4008120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817"/>
            <a:ext cx="8596668" cy="1160585"/>
          </a:xfrm>
        </p:spPr>
        <p:txBody>
          <a:bodyPr>
            <a:normAutofit/>
          </a:bodyPr>
          <a:lstStyle/>
          <a:p>
            <a:r>
              <a:rPr lang="en-US"/>
              <a:t>Suggested Steps</a:t>
            </a:r>
          </a:p>
        </p:txBody>
      </p:sp>
      <p:sp>
        <p:nvSpPr>
          <p:cNvPr id="6" name="Text Placeholder 5"/>
          <p:cNvSpPr>
            <a:spLocks noGrp="1"/>
          </p:cNvSpPr>
          <p:nvPr>
            <p:ph type="body" sz="quarter" idx="13"/>
          </p:nvPr>
        </p:nvSpPr>
        <p:spPr>
          <a:xfrm>
            <a:off x="555056" y="897768"/>
            <a:ext cx="11294579" cy="4717024"/>
          </a:xfrm>
        </p:spPr>
        <p:txBody>
          <a:bodyPr vert="horz" lIns="91440" tIns="45720" rIns="91440" bIns="45720" rtlCol="0" anchor="t">
            <a:noAutofit/>
          </a:bodyPr>
          <a:lstStyle/>
          <a:p>
            <a:pPr marL="0" indent="0">
              <a:buNone/>
            </a:pPr>
            <a:r>
              <a:rPr lang="en-US" sz="2000" b="1"/>
              <a:t>SDRR</a:t>
            </a:r>
          </a:p>
          <a:p>
            <a:pPr marL="404495"/>
            <a:r>
              <a:rPr lang="en-US" sz="2000"/>
              <a:t>Make demographic and 100-day changes</a:t>
            </a:r>
            <a:endParaRPr lang="en-US" sz="2000" b="1">
              <a:solidFill>
                <a:schemeClr val="accent1"/>
              </a:solidFill>
            </a:endParaRPr>
          </a:p>
          <a:p>
            <a:pPr marL="404495"/>
            <a:r>
              <a:rPr lang="en-US" sz="2000">
                <a:solidFill>
                  <a:schemeClr val="tx1"/>
                </a:solidFill>
              </a:rPr>
              <a:t>Request nonparticipations, if needed</a:t>
            </a:r>
          </a:p>
          <a:p>
            <a:pPr marL="404495"/>
            <a:r>
              <a:rPr lang="en-US" sz="2000">
                <a:solidFill>
                  <a:schemeClr val="tx1"/>
                </a:solidFill>
              </a:rPr>
              <a:t>Make changes in IC and SDRR for Cohort if needed</a:t>
            </a:r>
          </a:p>
          <a:p>
            <a:pPr marL="404495"/>
            <a:r>
              <a:rPr lang="en-US" sz="2000">
                <a:solidFill>
                  <a:schemeClr val="tx1"/>
                </a:solidFill>
              </a:rPr>
              <a:t>Make changes in SDRR for Academic Readiness data for Postsecondary Readiness if needed</a:t>
            </a:r>
          </a:p>
          <a:p>
            <a:pPr marL="404495"/>
            <a:endParaRPr lang="en-US" sz="2000">
              <a:solidFill>
                <a:schemeClr val="tx1"/>
              </a:solidFill>
            </a:endParaRPr>
          </a:p>
          <a:p>
            <a:pPr marL="0" indent="0">
              <a:buNone/>
            </a:pPr>
            <a:r>
              <a:rPr lang="en-US" sz="2000" b="1"/>
              <a:t>Student Data Detail under KDE Applications Login</a:t>
            </a:r>
          </a:p>
          <a:p>
            <a:pPr marL="404495"/>
            <a:r>
              <a:rPr lang="en-US" sz="2000"/>
              <a:t>Download spreadsheet from the Student Data Detail applications site</a:t>
            </a:r>
          </a:p>
          <a:p>
            <a:pPr marL="404495"/>
            <a:r>
              <a:rPr lang="en-US" sz="2000"/>
              <a:t>Filter to identify students who need resolution</a:t>
            </a:r>
          </a:p>
          <a:p>
            <a:pPr marL="175895" indent="0">
              <a:buNone/>
            </a:pPr>
            <a:endParaRPr lang="en-US" sz="2000"/>
          </a:p>
          <a:p>
            <a:pPr marL="0" indent="0">
              <a:buNone/>
            </a:pPr>
            <a:r>
              <a:rPr lang="en-US" sz="2000" b="1"/>
              <a:t>TEDS</a:t>
            </a:r>
            <a:endParaRPr lang="en-US" sz="2000">
              <a:solidFill>
                <a:srgbClr val="000000"/>
              </a:solidFill>
            </a:endParaRPr>
          </a:p>
          <a:p>
            <a:pPr marL="401320" indent="-229870">
              <a:buFont typeface="Arial"/>
              <a:buChar char="•"/>
            </a:pPr>
            <a:r>
              <a:rPr lang="en-US" sz="2000"/>
              <a:t>Contact the </a:t>
            </a:r>
            <a:r>
              <a:rPr lang="en-US" sz="2000">
                <a:solidFill>
                  <a:srgbClr val="000000"/>
                </a:solidFill>
                <a:hlinkClick r:id="rId3"/>
              </a:rPr>
              <a:t>Office of Career and Technical Education</a:t>
            </a:r>
            <a:r>
              <a:rPr lang="en-US" sz="2000"/>
              <a:t> for Career and Dual Credit Data questions</a:t>
            </a:r>
            <a:endParaRPr lang="en-US"/>
          </a:p>
          <a:p>
            <a:pPr marL="0" indent="0">
              <a:buNone/>
            </a:pPr>
            <a:endParaRPr lang="en-US" sz="2400"/>
          </a:p>
          <a:p>
            <a:pPr marL="0" indent="0">
              <a:buNone/>
            </a:pPr>
            <a:endParaRPr lang="en-US"/>
          </a:p>
          <a:p>
            <a:pPr marL="0" indent="0">
              <a:buNone/>
            </a:pPr>
            <a:endParaRPr lang="en-US"/>
          </a:p>
        </p:txBody>
      </p:sp>
    </p:spTree>
    <p:extLst>
      <p:ext uri="{BB962C8B-B14F-4D97-AF65-F5344CB8AC3E}">
        <p14:creationId xmlns:p14="http://schemas.microsoft.com/office/powerpoint/2010/main" val="241614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3EB8-C95A-C416-0552-6F5A86768272}"/>
              </a:ext>
            </a:extLst>
          </p:cNvPr>
          <p:cNvSpPr>
            <a:spLocks noGrp="1"/>
          </p:cNvSpPr>
          <p:nvPr>
            <p:ph type="title" idx="4294967295"/>
          </p:nvPr>
        </p:nvSpPr>
        <p:spPr>
          <a:xfrm>
            <a:off x="0" y="1"/>
            <a:ext cx="10515600" cy="1151792"/>
          </a:xfrm>
        </p:spPr>
        <p:txBody>
          <a:bodyPr>
            <a:normAutofit/>
          </a:bodyPr>
          <a:lstStyle/>
          <a:p>
            <a:r>
              <a:rPr lang="en-US"/>
              <a:t>Example – Cohort Spreadsheet</a:t>
            </a:r>
          </a:p>
        </p:txBody>
      </p:sp>
      <p:pic>
        <p:nvPicPr>
          <p:cNvPr id="1026" name="Picture 2" descr="It shows a graphic of the Cohort spreadsheet. With columns A -S beginning with Cohort, On Time, Cohort Status, School Code, Accountability Code, Last Name, First Name, Middle Name, SSID, DOB,  Grade, End Status, End Status Date, Diploma Type, Gender, Ethnicity, Lunch, English Learners and Disability.">
            <a:extLst>
              <a:ext uri="{FF2B5EF4-FFF2-40B4-BE49-F238E27FC236}">
                <a16:creationId xmlns:a16="http://schemas.microsoft.com/office/drawing/2014/main" id="{4393EF5F-DC76-AA9F-2D59-264497B57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11" y="2468660"/>
            <a:ext cx="11856978" cy="66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725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a62de7d-ba57-4f43-9dae-9623ba637be0">
      <UserInfo>
        <DisplayName>Savage, Shara - Division of Assessment and Accountability Support</DisplayName>
        <AccountId>17</AccountId>
        <AccountType/>
      </UserInfo>
      <UserInfo>
        <DisplayName>Rome, Nathan -  Division of Accountability Data and Analysis</DisplayName>
        <AccountId>60</AccountId>
        <AccountType/>
      </UserInfo>
      <UserInfo>
        <DisplayName>Jones, Helen - Division of Assessment and Accountability Support</DisplayName>
        <AccountId>22</AccountId>
        <AccountType/>
      </UserInfo>
      <UserInfo>
        <DisplayName>Prater, Michael - Division of Accountability Data and Analysis</DisplayName>
        <AccountId>23</AccountId>
        <AccountType/>
      </UserInfo>
      <UserInfo>
        <DisplayName>Wickizer, John - Division of Accountability Data and Analysis</DisplayName>
        <AccountId>28</AccountId>
        <AccountType/>
      </UserInfo>
      <UserInfo>
        <DisplayName>Curd, David - Division of Accountability Data and Analysis</DisplayName>
        <AccountId>30</AccountId>
        <AccountType/>
      </UserInfo>
      <UserInfo>
        <DisplayName>Williams, Chris - Division of Assessment and Accountability Support</DisplayName>
        <AccountId>15</AccountId>
        <AccountType/>
      </UserInfo>
      <UserInfo>
        <DisplayName>Larkins, Jennifer - Office of Assessment and Accountability</DisplayName>
        <AccountId>24</AccountId>
        <AccountType/>
      </UserInfo>
      <UserInfo>
        <DisplayName>Stafford, Jennifer - KDE Division Director</DisplayName>
        <AccountId>25</AccountId>
        <AccountType/>
      </UserInfo>
      <UserInfo>
        <DisplayName>Chandler, Melissa - Division of Assessment and Accountability Support</DisplayName>
        <AccountId>13</AccountId>
        <AccountType/>
      </UserInfo>
      <UserInfo>
        <DisplayName>Riley, Ben - Division of Assessment and Accountability Support</DisplayName>
        <AccountId>9</AccountId>
        <AccountType/>
      </UserInfo>
    </SharedWithUser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2025-08-08T14:23:13+00:00</Publication_x0020_Date>
    <Audience1 xmlns="3a62de7d-ba57-4f43-9dae-9623ba637be0"/>
    <_dlc_DocId xmlns="3a62de7d-ba57-4f43-9dae-9623ba637be0">KYED-14-1921</_dlc_DocId>
    <_dlc_DocIdUrl xmlns="3a62de7d-ba57-4f43-9dae-9623ba637be0">
      <Url>https://education-edit.ky.gov/AA/distsupp/_layouts/15/DocIdRedir.aspx?ID=KYED-14-1921</Url>
      <Description>KYED-14-1921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1E7346B-908F-4942-960D-72FA125A635D}"/>
</file>

<file path=customXml/itemProps2.xml><?xml version="1.0" encoding="utf-8"?>
<ds:datastoreItem xmlns:ds="http://schemas.openxmlformats.org/officeDocument/2006/customXml" ds:itemID="{C70D4522-EDD2-4326-BD38-D65ABD3DF72F}">
  <ds:schemaRefs>
    <ds:schemaRef ds:uri="http://www.w3.org/XML/1998/namespace"/>
    <ds:schemaRef ds:uri="http://purl.org/dc/dcmitype/"/>
    <ds:schemaRef ds:uri="d2e0887b-4a8a-4736-99cf-56284292f4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9e447306-43c9-46fc-85e8-9d0ed75a31bf"/>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994DCCD1-77FB-4C1E-93DB-9803D33AE9A0}"/>
</file>

<file path=docProps/app.xml><?xml version="1.0" encoding="utf-8"?>
<Properties xmlns="http://schemas.openxmlformats.org/officeDocument/2006/extended-properties" xmlns:vt="http://schemas.openxmlformats.org/officeDocument/2006/docPropsVTypes">
  <TotalTime>1</TotalTime>
  <Words>1493</Words>
  <Application>Microsoft Office PowerPoint</Application>
  <PresentationFormat>Widescreen</PresentationFormat>
  <Paragraphs>152</Paragraphs>
  <Slides>30</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Franklin Gothic Book</vt:lpstr>
      <vt:lpstr>Franklin Gothic Medium</vt:lpstr>
      <vt:lpstr>Office Theme</vt:lpstr>
      <vt:lpstr>1_Office Theme</vt:lpstr>
      <vt:lpstr>2025 Fall Reporting</vt:lpstr>
      <vt:lpstr>Fall Reporting Module Trainings</vt:lpstr>
      <vt:lpstr>Agenda</vt:lpstr>
      <vt:lpstr>Understanding the Process</vt:lpstr>
      <vt:lpstr>Understanding the Process for Cohort</vt:lpstr>
      <vt:lpstr>SDRR Features and Steps </vt:lpstr>
      <vt:lpstr>Data Review  Applications</vt:lpstr>
      <vt:lpstr>Suggested Steps</vt:lpstr>
      <vt:lpstr>Example – Cohort Spreadsheet</vt:lpstr>
      <vt:lpstr>Example – Postsecondary Readiness Spreadsheet</vt:lpstr>
      <vt:lpstr>Login Page</vt:lpstr>
      <vt:lpstr>Welcome/Home</vt:lpstr>
      <vt:lpstr>Cohort</vt:lpstr>
      <vt:lpstr>Cohort Graduation Rate</vt:lpstr>
      <vt:lpstr>Cohort Student Listing</vt:lpstr>
      <vt:lpstr>Cohort Student Listing (Continued)</vt:lpstr>
      <vt:lpstr>Cohort Student Listing in SDRR</vt:lpstr>
      <vt:lpstr>Verified Transfers</vt:lpstr>
      <vt:lpstr>Dropouts or GED Recipients Not On Time</vt:lpstr>
      <vt:lpstr>Dropouts or GED Recipients Not On Time (Continued)</vt:lpstr>
      <vt:lpstr>Postsecondary Readiness Scores</vt:lpstr>
      <vt:lpstr>Postsecondary Readiness – Academic Readiness</vt:lpstr>
      <vt:lpstr>Academic Readiness for Postsecondary Readiness Resource</vt:lpstr>
      <vt:lpstr>Postsecondary Readiness Scores </vt:lpstr>
      <vt:lpstr>Postsecondary Readiness Scores in SDRR</vt:lpstr>
      <vt:lpstr>Postsecondary Readiness Score Update</vt:lpstr>
      <vt:lpstr>SDRR Resources for Cohort and Postsecondary Readiness Scores</vt:lpstr>
      <vt:lpstr>Resources to Assist with Cohort and Postsecondary Readiness Scores</vt:lpstr>
      <vt:lpstr>Contact Information for Questions</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Reporting-Data Review</dc:title>
  <dc:creator>Williams, Chris - Division of Assessment and Accountability Support</dc:creator>
  <cp:lastModifiedBy>Riley, Ben - Division of Accountability Data &amp; Analysis</cp:lastModifiedBy>
  <cp:revision>98</cp:revision>
  <dcterms:created xsi:type="dcterms:W3CDTF">2022-07-28T19:06:37Z</dcterms:created>
  <dcterms:modified xsi:type="dcterms:W3CDTF">2025-08-08T14:21:24Z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ffda4a1c-ba70-4883-b36c-47cca1c99229</vt:lpwstr>
  </property>
  <property fmtid="{D5CDD505-2E9C-101B-9397-08002B2CF9AE}" pid="4" name="MSIP_Label_eb544694-0027-44fa-bee4-2648c0363f9d_Enabled">
    <vt:lpwstr>true</vt:lpwstr>
  </property>
  <property fmtid="{D5CDD505-2E9C-101B-9397-08002B2CF9AE}" pid="5" name="MSIP_Label_eb544694-0027-44fa-bee4-2648c0363f9d_SetDate">
    <vt:lpwstr>2024-06-24T18:22:08Z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73c07c63-9ec7-442d-a2a1-45f70d603b46</vt:lpwstr>
  </property>
  <property fmtid="{D5CDD505-2E9C-101B-9397-08002B2CF9AE}" pid="10" name="MSIP_Label_eb544694-0027-44fa-bee4-2648c0363f9d_ContentBits">
    <vt:lpwstr>0</vt:lpwstr>
  </property>
  <property fmtid="{D5CDD505-2E9C-101B-9397-08002B2CF9AE}" pid="11" name="MediaServiceImageTags">
    <vt:lpwstr/>
  </property>
</Properties>
</file>