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9"/>
  </p:notesMasterIdLst>
  <p:handoutMasterIdLst>
    <p:handoutMasterId r:id="rId30"/>
  </p:handoutMasterIdLst>
  <p:sldIdLst>
    <p:sldId id="256" r:id="rId2"/>
    <p:sldId id="1143" r:id="rId3"/>
    <p:sldId id="1612" r:id="rId4"/>
    <p:sldId id="1613" r:id="rId5"/>
    <p:sldId id="1617" r:id="rId6"/>
    <p:sldId id="1614" r:id="rId7"/>
    <p:sldId id="1619" r:id="rId8"/>
    <p:sldId id="1615" r:id="rId9"/>
    <p:sldId id="1618" r:id="rId10"/>
    <p:sldId id="1616" r:id="rId11"/>
    <p:sldId id="1620" r:id="rId12"/>
    <p:sldId id="1621" r:id="rId13"/>
    <p:sldId id="1622" r:id="rId14"/>
    <p:sldId id="1607" r:id="rId15"/>
    <p:sldId id="1608" r:id="rId16"/>
    <p:sldId id="1610" r:id="rId17"/>
    <p:sldId id="1611" r:id="rId18"/>
    <p:sldId id="1137" r:id="rId19"/>
    <p:sldId id="1140" r:id="rId20"/>
    <p:sldId id="1138" r:id="rId21"/>
    <p:sldId id="1609" r:id="rId22"/>
    <p:sldId id="1603" r:id="rId23"/>
    <p:sldId id="1606" r:id="rId24"/>
    <p:sldId id="1605" r:id="rId25"/>
    <p:sldId id="1123" r:id="rId26"/>
    <p:sldId id="888" r:id="rId27"/>
    <p:sldId id="1029"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7B003-72E2-43D6-942B-FA82A6D57ABD}" v="17" dt="2025-12-10T20:15:54.508"/>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theme" Target="theme/theme1.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ea78a75c-c17e-4901-bc17-b64bcd9c9f6d" providerId="ADAL" clId="{58038E93-FDD2-4CF6-8EAE-A4AE0D77E9BD}"/>
    <pc:docChg chg="mod">
      <pc:chgData name="Avery, Devon - Division of Assessment and Accountability Support" userId="ea78a75c-c17e-4901-bc17-b64bcd9c9f6d" providerId="ADAL" clId="{58038E93-FDD2-4CF6-8EAE-A4AE0D77E9BD}" dt="2025-12-11T14:43:25.102" v="0"/>
      <pc:docMkLst>
        <pc:docMk/>
      </pc:docMkLst>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12/11/2025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12/11/2025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281771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657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62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2FB3-1CE4-4B43-F8A3-7864E02643BB}"/>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AC3CE90-5F6F-E172-543C-74F463965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7BF5BB8-0268-C56F-23BD-D5A0553078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a:p>
        </p:txBody>
      </p:sp>
      <p:sp>
        <p:nvSpPr>
          <p:cNvPr id="18436" name="Slide Number Placeholder 3">
            <a:extLst>
              <a:ext uri="{FF2B5EF4-FFF2-40B4-BE49-F238E27FC236}">
                <a16:creationId xmlns:a16="http://schemas.microsoft.com/office/drawing/2014/main" id="{1509A5F7-EA06-0207-051F-855D227D8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96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86800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llegeboard.zoom.us/webinar/register/WN_nEMmm3MHS7OcYzx30U6fxA" TargetMode="External"/><Relationship Id="rId2" Type="http://schemas.openxmlformats.org/officeDocument/2006/relationships/hyperlink" Target="https://collegeboard.org/kentuck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wida.wisc.edu/about/consortium/ky" TargetMode="External"/><Relationship Id="rId3" Type="http://schemas.openxmlformats.org/officeDocument/2006/relationships/hyperlink" Target="https://www.drcedirect.com/" TargetMode="External"/><Relationship Id="rId7" Type="http://schemas.openxmlformats.org/officeDocument/2006/relationships/hyperlink" Target="https://www.education.ky.gov/AA/Assessments/Pages/EL-Testing.aspx" TargetMode="External"/><Relationship Id="rId2" Type="http://schemas.openxmlformats.org/officeDocument/2006/relationships/hyperlink" Target="https://portal.wida.us/" TargetMode="External"/><Relationship Id="rId1" Type="http://schemas.openxmlformats.org/officeDocument/2006/relationships/slideLayout" Target="../slideLayouts/slideLayout12.xml"/><Relationship Id="rId6" Type="http://schemas.openxmlformats.org/officeDocument/2006/relationships/hyperlink" Target="https://www.education.ky.gov/AA/distsupp/Pages/AdminCode.aspx" TargetMode="External"/><Relationship Id="rId5" Type="http://schemas.openxmlformats.org/officeDocument/2006/relationships/hyperlink" Target="https://www.education.ky.gov/AA/distsupp/Pages/Forms.aspx" TargetMode="External"/><Relationship Id="rId4" Type="http://schemas.openxmlformats.org/officeDocument/2006/relationships/hyperlink" Target="https://wida.wisc.edu/sites/default/files/resource/Accessibility-Accommodations-Manual.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krista.mullins@education.ky.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gle/s6b9mGUc8a9AAFax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rms.gle/s6b9mGUc8a9AAFax7" TargetMode="External"/><Relationship Id="rId2" Type="http://schemas.openxmlformats.org/officeDocument/2006/relationships/hyperlink" Target="mailto:krista.mullins@education.ky.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krista.mullins@education.ky.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r>
              <a:rPr lang="en-US"/>
              <a:t>DAC Webcast</a:t>
            </a:r>
            <a:br>
              <a:rPr lang="en-US"/>
            </a:br>
            <a:r>
              <a:rPr lang="en-US"/>
              <a:t>December 11,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Shara Savage,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B701-85BE-9B9D-BB2A-21AFF17F2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A71BF-5AC9-3124-12EB-6D13F214A5DA}"/>
              </a:ext>
            </a:extLst>
          </p:cNvPr>
          <p:cNvSpPr>
            <a:spLocks noGrp="1"/>
          </p:cNvSpPr>
          <p:nvPr>
            <p:ph type="title"/>
          </p:nvPr>
        </p:nvSpPr>
        <p:spPr/>
        <p:txBody>
          <a:bodyPr>
            <a:normAutofit/>
          </a:bodyPr>
          <a:lstStyle/>
          <a:p>
            <a:r>
              <a:rPr lang="en-US"/>
              <a:t>Medical Nonparticipations</a:t>
            </a:r>
          </a:p>
        </p:txBody>
      </p:sp>
      <p:sp>
        <p:nvSpPr>
          <p:cNvPr id="3" name="Text Placeholder 2">
            <a:extLst>
              <a:ext uri="{FF2B5EF4-FFF2-40B4-BE49-F238E27FC236}">
                <a16:creationId xmlns:a16="http://schemas.microsoft.com/office/drawing/2014/main" id="{720F7FFF-F6C2-BD16-2629-0615A08077FC}"/>
              </a:ext>
            </a:extLst>
          </p:cNvPr>
          <p:cNvSpPr>
            <a:spLocks noGrp="1"/>
          </p:cNvSpPr>
          <p:nvPr>
            <p:ph idx="1"/>
          </p:nvPr>
        </p:nvSpPr>
        <p:spPr>
          <a:xfrm>
            <a:off x="625033" y="1042778"/>
            <a:ext cx="10728767" cy="4351338"/>
          </a:xfrm>
        </p:spPr>
        <p:txBody>
          <a:bodyPr vert="horz" lIns="91440" tIns="45720" rIns="91440" bIns="45720" rtlCol="0" anchor="t">
            <a:noAutofit/>
          </a:bodyPr>
          <a:lstStyle/>
          <a:p>
            <a:pPr>
              <a:buFont typeface="Arial"/>
              <a:buChar char="•"/>
            </a:pPr>
            <a:r>
              <a:rPr lang="en-US" sz="2600">
                <a:solidFill>
                  <a:srgbClr val="2F2F2F"/>
                </a:solidFill>
                <a:ea typeface="+mn-lt"/>
                <a:cs typeface="+mn-lt"/>
              </a:rPr>
              <a:t>Medical nonparticipations are submitted in the </a:t>
            </a:r>
            <a:r>
              <a:rPr lang="en-US" sz="2600" b="1">
                <a:solidFill>
                  <a:srgbClr val="2F2F2F"/>
                </a:solidFill>
                <a:ea typeface="+mn-lt"/>
                <a:cs typeface="+mn-lt"/>
              </a:rPr>
              <a:t>spring</a:t>
            </a:r>
            <a:r>
              <a:rPr lang="en-US" sz="2600">
                <a:solidFill>
                  <a:srgbClr val="2F2F2F"/>
                </a:solidFill>
                <a:ea typeface="+mn-lt"/>
                <a:cs typeface="+mn-lt"/>
              </a:rPr>
              <a:t> in the Student Data and Review Rosters (SDRR) when spring rosters open. </a:t>
            </a:r>
          </a:p>
          <a:p>
            <a:pPr lvl="1">
              <a:buFont typeface="Arial"/>
              <a:buChar char="•"/>
            </a:pPr>
            <a:r>
              <a:rPr lang="en-US" sz="2200">
                <a:solidFill>
                  <a:srgbClr val="2F2F2F"/>
                </a:solidFill>
                <a:ea typeface="+mn-lt"/>
                <a:cs typeface="+mn-lt"/>
              </a:rPr>
              <a:t>These dates will be released in the SDRR February DAC Training.</a:t>
            </a:r>
            <a:endParaRPr lang="en-US" sz="2200"/>
          </a:p>
          <a:p>
            <a:pPr>
              <a:buFont typeface="Arial"/>
              <a:buChar char="•"/>
            </a:pPr>
            <a:r>
              <a:rPr lang="en-US" sz="2600">
                <a:solidFill>
                  <a:srgbClr val="2F2F2F"/>
                </a:solidFill>
              </a:rPr>
              <a:t>DACs are encouraged to submit medical nonparticipations early when SDRR opens in the event a request is not approved.</a:t>
            </a:r>
          </a:p>
          <a:p>
            <a:pPr lvl="1">
              <a:buFont typeface="Arial"/>
              <a:buChar char="•"/>
            </a:pPr>
            <a:r>
              <a:rPr lang="en-US" sz="2600">
                <a:solidFill>
                  <a:srgbClr val="2F2F2F"/>
                </a:solidFill>
              </a:rPr>
              <a:t>If a request is not approved, the student will need to take both Window 1 and Window 2 during the second window (</a:t>
            </a:r>
            <a:r>
              <a:rPr lang="en-US" sz="2600" b="1">
                <a:solidFill>
                  <a:srgbClr val="2F2F2F"/>
                </a:solidFill>
              </a:rPr>
              <a:t>April 14-May 22, 2026</a:t>
            </a:r>
            <a:r>
              <a:rPr lang="en-US" sz="2600">
                <a:solidFill>
                  <a:srgbClr val="2F2F2F"/>
                </a:solidFill>
              </a:rPr>
              <a:t>). </a:t>
            </a:r>
          </a:p>
          <a:p>
            <a:pPr>
              <a:buFont typeface="Arial"/>
              <a:buChar char="•"/>
            </a:pPr>
            <a:endParaRPr lang="en-US" sz="1800">
              <a:solidFill>
                <a:srgbClr val="2F2F2F"/>
              </a:solidFill>
            </a:endParaRPr>
          </a:p>
          <a:p>
            <a:pPr>
              <a:buFont typeface="Arial"/>
              <a:buChar char="•"/>
            </a:pPr>
            <a:endParaRPr lang="en-US" sz="1800">
              <a:solidFill>
                <a:srgbClr val="2F2F2F"/>
              </a:solidFill>
            </a:endParaRPr>
          </a:p>
        </p:txBody>
      </p:sp>
    </p:spTree>
    <p:extLst>
      <p:ext uri="{BB962C8B-B14F-4D97-AF65-F5344CB8AC3E}">
        <p14:creationId xmlns:p14="http://schemas.microsoft.com/office/powerpoint/2010/main" val="63428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6A049-85C3-21B0-220C-0B8B1EF30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ED1E1-DE15-AD77-37B6-6B7B32953730}"/>
              </a:ext>
            </a:extLst>
          </p:cNvPr>
          <p:cNvSpPr>
            <a:spLocks noGrp="1"/>
          </p:cNvSpPr>
          <p:nvPr>
            <p:ph type="title"/>
          </p:nvPr>
        </p:nvSpPr>
        <p:spPr/>
        <p:txBody>
          <a:bodyPr>
            <a:normAutofit/>
          </a:bodyPr>
          <a:lstStyle/>
          <a:p>
            <a:r>
              <a:rPr lang="en-US"/>
              <a:t>Testing Materials</a:t>
            </a:r>
          </a:p>
        </p:txBody>
      </p:sp>
      <p:sp>
        <p:nvSpPr>
          <p:cNvPr id="3" name="Text Placeholder 2">
            <a:extLst>
              <a:ext uri="{FF2B5EF4-FFF2-40B4-BE49-F238E27FC236}">
                <a16:creationId xmlns:a16="http://schemas.microsoft.com/office/drawing/2014/main" id="{02FF6F7F-843B-FDFC-95AE-B7C5A9469657}"/>
              </a:ext>
            </a:extLst>
          </p:cNvPr>
          <p:cNvSpPr>
            <a:spLocks noGrp="1"/>
          </p:cNvSpPr>
          <p:nvPr>
            <p:ph idx="1"/>
          </p:nvPr>
        </p:nvSpPr>
        <p:spPr>
          <a:xfrm>
            <a:off x="838200" y="1042778"/>
            <a:ext cx="10515600" cy="4351338"/>
          </a:xfrm>
        </p:spPr>
        <p:txBody>
          <a:bodyPr vert="horz" lIns="91440" tIns="45720" rIns="91440" bIns="45720" rtlCol="0" anchor="t">
            <a:noAutofit/>
          </a:bodyPr>
          <a:lstStyle/>
          <a:p>
            <a:pPr>
              <a:buFont typeface="Arial"/>
              <a:buChar char="•"/>
            </a:pPr>
            <a:r>
              <a:rPr lang="en-US" sz="2600">
                <a:solidFill>
                  <a:schemeClr val="tx1"/>
                </a:solidFill>
                <a:ea typeface="+mn-lt"/>
                <a:cs typeface="+mn-lt"/>
              </a:rPr>
              <a:t>The deadline to return all testing materials to the DAC is </a:t>
            </a:r>
            <a:r>
              <a:rPr lang="en-US" sz="2600" b="1">
                <a:solidFill>
                  <a:schemeClr val="tx1"/>
                </a:solidFill>
                <a:ea typeface="+mn-lt"/>
                <a:cs typeface="+mn-lt"/>
              </a:rPr>
              <a:t>Friday, </a:t>
            </a:r>
            <a:r>
              <a:rPr lang="en-US" sz="2600" b="1">
                <a:solidFill>
                  <a:schemeClr val="tx1"/>
                </a:solidFill>
              </a:rPr>
              <a:t>Dec. 19. </a:t>
            </a:r>
          </a:p>
          <a:p>
            <a:pPr>
              <a:buFont typeface="Arial"/>
              <a:buChar char="•"/>
            </a:pPr>
            <a:r>
              <a:rPr lang="en-US" sz="2600">
                <a:solidFill>
                  <a:srgbClr val="2F2F2F"/>
                </a:solidFill>
              </a:rPr>
              <a:t>DAC Binders should be stored in a secure double-locked location until after Window 2 in the event of a makeup.</a:t>
            </a:r>
          </a:p>
          <a:p>
            <a:pPr lvl="1">
              <a:buFont typeface="Arial"/>
              <a:buChar char="•"/>
            </a:pPr>
            <a:r>
              <a:rPr lang="en-US" sz="2600">
                <a:solidFill>
                  <a:srgbClr val="2F2F2F"/>
                </a:solidFill>
              </a:rPr>
              <a:t>If DAC Binders were not ordered, DACs should retain one elementary, one middle school and one high school binder for makeups. </a:t>
            </a:r>
          </a:p>
          <a:p>
            <a:pPr>
              <a:buFont typeface="Arial"/>
              <a:buChar char="•"/>
            </a:pPr>
            <a:r>
              <a:rPr lang="en-US" sz="2600">
                <a:solidFill>
                  <a:srgbClr val="2F2F2F"/>
                </a:solidFill>
              </a:rPr>
              <a:t>Student score sheets should also be kept in a double-locked location until after Data Review (August).</a:t>
            </a:r>
          </a:p>
          <a:p>
            <a:pPr>
              <a:buFont typeface="Arial"/>
              <a:buChar char="•"/>
            </a:pPr>
            <a:r>
              <a:rPr lang="en-US" sz="2600">
                <a:solidFill>
                  <a:srgbClr val="2F2F2F"/>
                </a:solidFill>
              </a:rPr>
              <a:t>Elementary math counters should be kept for Window 2.</a:t>
            </a:r>
          </a:p>
          <a:p>
            <a:pPr>
              <a:buFont typeface="Arial"/>
              <a:buChar char="•"/>
            </a:pPr>
            <a:r>
              <a:rPr lang="en-US" sz="2600">
                <a:solidFill>
                  <a:srgbClr val="2F2F2F"/>
                </a:solidFill>
              </a:rPr>
              <a:t>All remaining testing materials should be securely destroyed. </a:t>
            </a:r>
          </a:p>
          <a:p>
            <a:pPr>
              <a:buFont typeface="Arial"/>
              <a:buChar char="•"/>
            </a:pPr>
            <a:endParaRPr lang="en-US">
              <a:solidFill>
                <a:srgbClr val="2F2F2F"/>
              </a:solidFill>
            </a:endParaRPr>
          </a:p>
          <a:p>
            <a:pPr>
              <a:buFont typeface="Arial"/>
              <a:buChar char="•"/>
            </a:pPr>
            <a:endParaRPr lang="en-US" sz="1800">
              <a:solidFill>
                <a:srgbClr val="2F2F2F"/>
              </a:solidFill>
            </a:endParaRPr>
          </a:p>
          <a:p>
            <a:pPr>
              <a:buFont typeface="Arial"/>
              <a:buChar char="•"/>
            </a:pPr>
            <a:endParaRPr lang="en-US" sz="1800">
              <a:solidFill>
                <a:srgbClr val="2F2F2F"/>
              </a:solidFill>
            </a:endParaRPr>
          </a:p>
        </p:txBody>
      </p:sp>
    </p:spTree>
    <p:extLst>
      <p:ext uri="{BB962C8B-B14F-4D97-AF65-F5344CB8AC3E}">
        <p14:creationId xmlns:p14="http://schemas.microsoft.com/office/powerpoint/2010/main" val="81961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80E02-9DC9-8B2A-B772-E81735983710}"/>
              </a:ext>
            </a:extLst>
          </p:cNvPr>
          <p:cNvSpPr>
            <a:spLocks noGrp="1"/>
          </p:cNvSpPr>
          <p:nvPr>
            <p:ph type="title"/>
          </p:nvPr>
        </p:nvSpPr>
        <p:spPr/>
        <p:txBody>
          <a:bodyPr/>
          <a:lstStyle/>
          <a:p>
            <a:r>
              <a:rPr lang="en-US"/>
              <a:t>College Admissions Exam</a:t>
            </a:r>
            <a:br>
              <a:rPr lang="en-US"/>
            </a:br>
            <a:r>
              <a:rPr lang="en-US"/>
              <a:t>SAT Reminders</a:t>
            </a:r>
          </a:p>
        </p:txBody>
      </p:sp>
      <p:sp>
        <p:nvSpPr>
          <p:cNvPr id="5" name="Text Placeholder 4">
            <a:extLst>
              <a:ext uri="{FF2B5EF4-FFF2-40B4-BE49-F238E27FC236}">
                <a16:creationId xmlns:a16="http://schemas.microsoft.com/office/drawing/2014/main" id="{16B5981C-FAB8-BA6D-BD68-A51125DE7C48}"/>
              </a:ext>
            </a:extLst>
          </p:cNvPr>
          <p:cNvSpPr>
            <a:spLocks noGrp="1"/>
          </p:cNvSpPr>
          <p:nvPr>
            <p:ph type="body" idx="1"/>
          </p:nvPr>
        </p:nvSpPr>
        <p:spPr/>
        <p:txBody>
          <a:bodyPr/>
          <a:lstStyle/>
          <a:p>
            <a:r>
              <a:rPr lang="en-US"/>
              <a:t>Christen Roseberry, Program Consultant</a:t>
            </a:r>
          </a:p>
          <a:p>
            <a:r>
              <a:rPr lang="en-US"/>
              <a:t>Division of Assessment and Accountability Support</a:t>
            </a:r>
          </a:p>
          <a:p>
            <a:r>
              <a:rPr lang="en-US"/>
              <a:t>Office of Assessment and Accountability</a:t>
            </a:r>
          </a:p>
        </p:txBody>
      </p:sp>
    </p:spTree>
    <p:extLst>
      <p:ext uri="{BB962C8B-B14F-4D97-AF65-F5344CB8AC3E}">
        <p14:creationId xmlns:p14="http://schemas.microsoft.com/office/powerpoint/2010/main" val="126090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B90A5-F621-575B-9CE9-43517D8AD4B9}"/>
              </a:ext>
            </a:extLst>
          </p:cNvPr>
          <p:cNvSpPr>
            <a:spLocks noGrp="1"/>
          </p:cNvSpPr>
          <p:nvPr>
            <p:ph type="title"/>
          </p:nvPr>
        </p:nvSpPr>
        <p:spPr/>
        <p:txBody>
          <a:bodyPr/>
          <a:lstStyle/>
          <a:p>
            <a:r>
              <a:rPr lang="en-US"/>
              <a:t>SAT State Administration Reminders</a:t>
            </a:r>
          </a:p>
        </p:txBody>
      </p:sp>
      <p:sp>
        <p:nvSpPr>
          <p:cNvPr id="5" name="Content Placeholder 4">
            <a:extLst>
              <a:ext uri="{FF2B5EF4-FFF2-40B4-BE49-F238E27FC236}">
                <a16:creationId xmlns:a16="http://schemas.microsoft.com/office/drawing/2014/main" id="{ABEE7566-B2E2-B056-EEAF-76837D66AA3C}"/>
              </a:ext>
            </a:extLst>
          </p:cNvPr>
          <p:cNvSpPr>
            <a:spLocks noGrp="1"/>
          </p:cNvSpPr>
          <p:nvPr>
            <p:ph idx="1"/>
          </p:nvPr>
        </p:nvSpPr>
        <p:spPr/>
        <p:txBody>
          <a:bodyPr vert="horz" lIns="91440" tIns="45720" rIns="91440" bIns="45720" rtlCol="0" anchor="t">
            <a:normAutofit/>
          </a:bodyPr>
          <a:lstStyle/>
          <a:p>
            <a:r>
              <a:rPr lang="en-US"/>
              <a:t>Request College Board-approved accommodations for students before </a:t>
            </a:r>
            <a:r>
              <a:rPr lang="en-US" b="1"/>
              <a:t>Jan. 12, 2026</a:t>
            </a:r>
            <a:r>
              <a:rPr lang="en-US"/>
              <a:t>. </a:t>
            </a:r>
          </a:p>
          <a:p>
            <a:r>
              <a:rPr lang="en-US"/>
              <a:t>The training slide deck and a link to the recorded training from the SSD Online webinar on Nov. 12 are posted on the </a:t>
            </a:r>
            <a:r>
              <a:rPr lang="en-US" u="sng">
                <a:hlinkClick r:id="rId2"/>
              </a:rPr>
              <a:t>Kentucky College Board webpage</a:t>
            </a:r>
            <a:r>
              <a:rPr lang="en-US"/>
              <a:t> in the Training Section.  </a:t>
            </a:r>
          </a:p>
          <a:p>
            <a:r>
              <a:rPr lang="en-US"/>
              <a:t>College Board will host a Technical Readiness Webinar on </a:t>
            </a:r>
            <a:r>
              <a:rPr lang="en-US" b="1"/>
              <a:t>Jan. 15, 2026, from 10:00–11:15 a.m. ET</a:t>
            </a:r>
            <a:r>
              <a:rPr lang="en-US"/>
              <a:t>. This session will walk through key setup and troubleshooting steps. DACs are encouraged to </a:t>
            </a:r>
            <a:r>
              <a:rPr lang="en-US" u="sng">
                <a:hlinkClick r:id="rId3"/>
              </a:rPr>
              <a:t>register</a:t>
            </a:r>
            <a:r>
              <a:rPr lang="en-US"/>
              <a:t> and share the link with technology staff.  </a:t>
            </a:r>
          </a:p>
        </p:txBody>
      </p:sp>
    </p:spTree>
    <p:extLst>
      <p:ext uri="{BB962C8B-B14F-4D97-AF65-F5344CB8AC3E}">
        <p14:creationId xmlns:p14="http://schemas.microsoft.com/office/powerpoint/2010/main" val="426535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8A8F-D0C5-555E-ECDC-059000A3328A}"/>
              </a:ext>
            </a:extLst>
          </p:cNvPr>
          <p:cNvSpPr>
            <a:spLocks noGrp="1"/>
          </p:cNvSpPr>
          <p:nvPr>
            <p:ph type="title"/>
          </p:nvPr>
        </p:nvSpPr>
        <p:spPr/>
        <p:txBody>
          <a:bodyPr/>
          <a:lstStyle/>
          <a:p>
            <a:r>
              <a:rPr lang="en-US"/>
              <a:t>WIDA ACCESS Assessments </a:t>
            </a:r>
          </a:p>
        </p:txBody>
      </p:sp>
      <p:sp>
        <p:nvSpPr>
          <p:cNvPr id="3" name="Text Placeholder 2">
            <a:extLst>
              <a:ext uri="{FF2B5EF4-FFF2-40B4-BE49-F238E27FC236}">
                <a16:creationId xmlns:a16="http://schemas.microsoft.com/office/drawing/2014/main" id="{57380052-68FD-0912-775C-445AC86E6CF8}"/>
              </a:ext>
            </a:extLst>
          </p:cNvPr>
          <p:cNvSpPr>
            <a:spLocks noGrp="1"/>
          </p:cNvSpPr>
          <p:nvPr>
            <p:ph type="body" idx="1"/>
          </p:nvPr>
        </p:nvSpPr>
        <p:spPr/>
        <p:txBody>
          <a:bodyPr vert="horz" lIns="91440" tIns="45720" rIns="91440" bIns="45720" rtlCol="0" anchor="t">
            <a:normAutofit/>
          </a:bodyPr>
          <a:lstStyle/>
          <a:p>
            <a:r>
              <a:rPr lang="en-US"/>
              <a:t>Chris Williams, Program Consultant</a:t>
            </a:r>
            <a:endParaRPr lang="en-US">
              <a:solidFill>
                <a:srgbClr val="000000"/>
              </a:solidFill>
            </a:endParaRPr>
          </a:p>
          <a:p>
            <a:r>
              <a:rPr lang="en-US"/>
              <a:t>Division of Assessment and Accountability Support</a:t>
            </a:r>
            <a:endParaRPr lang="en-US">
              <a:solidFill>
                <a:srgbClr val="000000"/>
              </a:solidFill>
            </a:endParaRPr>
          </a:p>
          <a:p>
            <a:r>
              <a:rPr lang="en-US"/>
              <a:t>Office of Assessment and Accountability</a:t>
            </a:r>
          </a:p>
        </p:txBody>
      </p:sp>
    </p:spTree>
    <p:extLst>
      <p:ext uri="{BB962C8B-B14F-4D97-AF65-F5344CB8AC3E}">
        <p14:creationId xmlns:p14="http://schemas.microsoft.com/office/powerpoint/2010/main" val="70029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C6A8-BCE1-DC23-42A0-2ED05FC1EB59}"/>
              </a:ext>
            </a:extLst>
          </p:cNvPr>
          <p:cNvSpPr>
            <a:spLocks noGrp="1"/>
          </p:cNvSpPr>
          <p:nvPr>
            <p:ph type="title"/>
          </p:nvPr>
        </p:nvSpPr>
        <p:spPr/>
        <p:txBody>
          <a:bodyPr/>
          <a:lstStyle/>
          <a:p>
            <a:r>
              <a:rPr lang="en-US"/>
              <a:t>What's New for WIDA ACCESS Assessments</a:t>
            </a:r>
          </a:p>
        </p:txBody>
      </p:sp>
      <p:sp>
        <p:nvSpPr>
          <p:cNvPr id="3" name="Text Placeholder 2">
            <a:extLst>
              <a:ext uri="{FF2B5EF4-FFF2-40B4-BE49-F238E27FC236}">
                <a16:creationId xmlns:a16="http://schemas.microsoft.com/office/drawing/2014/main" id="{5CC34B5D-33A7-6AA4-9CC1-EFFDB6CDCF76}"/>
              </a:ext>
            </a:extLst>
          </p:cNvPr>
          <p:cNvSpPr>
            <a:spLocks noGrp="1"/>
          </p:cNvSpPr>
          <p:nvPr>
            <p:ph idx="1"/>
          </p:nvPr>
        </p:nvSpPr>
        <p:spPr>
          <a:xfrm>
            <a:off x="503663" y="1042778"/>
            <a:ext cx="11175380" cy="4509313"/>
          </a:xfrm>
        </p:spPr>
        <p:txBody>
          <a:bodyPr vert="horz" lIns="91440" tIns="45720" rIns="91440" bIns="45720" rtlCol="0" anchor="t">
            <a:noAutofit/>
          </a:bodyPr>
          <a:lstStyle/>
          <a:p>
            <a:pPr>
              <a:buFont typeface="Arial"/>
              <a:buChar char="•"/>
            </a:pPr>
            <a:r>
              <a:rPr lang="en-US" sz="1800">
                <a:solidFill>
                  <a:srgbClr val="2F2F2F"/>
                </a:solidFill>
                <a:ea typeface="+mn-lt"/>
                <a:cs typeface="+mn-lt"/>
              </a:rPr>
              <a:t>WIDA removed “for ELLs” from the ACCESS name. The new names are WIDA ACCESS for Kindergarten and WIDA ACCESS.</a:t>
            </a:r>
            <a:endParaRPr lang="en-US" sz="1800"/>
          </a:p>
          <a:p>
            <a:pPr>
              <a:buFont typeface="Arial"/>
              <a:buChar char="•"/>
            </a:pPr>
            <a:r>
              <a:rPr lang="en-US" sz="1800">
                <a:solidFill>
                  <a:srgbClr val="2F2F2F"/>
                </a:solidFill>
                <a:ea typeface="+mn-lt"/>
                <a:cs typeface="+mn-lt"/>
              </a:rPr>
              <a:t>WIDA made all the changes to ACCESS (grades 1-12) behind the scenes, so that the test administration experience is the same this school year as it was last school year.</a:t>
            </a:r>
            <a:endParaRPr lang="en-US" sz="1800">
              <a:solidFill>
                <a:srgbClr val="2F2F2F"/>
              </a:solidFill>
            </a:endParaRPr>
          </a:p>
          <a:p>
            <a:pPr lvl="1">
              <a:buFont typeface="Arial"/>
              <a:buChar char="•"/>
            </a:pPr>
            <a:r>
              <a:rPr lang="en-US" sz="1800">
                <a:solidFill>
                  <a:schemeClr val="tx1"/>
                </a:solidFill>
                <a:ea typeface="+mn-lt"/>
                <a:cs typeface="+mn-lt"/>
              </a:rPr>
              <a:t>Standard 1, which focuses on social and instructional language, is now incorporated throughout the test. Previously, Standard 1 was only in initial tasks or on tasks targeting lower proficiency levels.</a:t>
            </a:r>
          </a:p>
          <a:p>
            <a:pPr lvl="1">
              <a:buFont typeface="Arial"/>
              <a:buChar char="•"/>
            </a:pPr>
            <a:r>
              <a:rPr lang="en-US" sz="1800">
                <a:solidFill>
                  <a:schemeClr val="tx1"/>
                </a:solidFill>
                <a:ea typeface="+mn-lt"/>
                <a:cs typeface="+mn-lt"/>
              </a:rPr>
              <a:t>WIDA increased the number of possible points for P1 tasks on the Tier A Speaking test by targeting the end of Proficiency Level 1. This gives students more opportunities to show what they know.</a:t>
            </a:r>
          </a:p>
          <a:p>
            <a:pPr>
              <a:buFont typeface="Arial"/>
              <a:buChar char="•"/>
            </a:pPr>
            <a:r>
              <a:rPr lang="en-US" sz="1800">
                <a:solidFill>
                  <a:srgbClr val="2F2F2F"/>
                </a:solidFill>
                <a:ea typeface="+mn-lt"/>
                <a:cs typeface="+mn-lt"/>
              </a:rPr>
              <a:t>Speaking and Writing scoring rubrics will replace the existing scoring scales for ACCESS. ACCESS will use the new Speaking Scoring Rubric and WIDA Screener, and Braille will continue to use the Speaking Scoring Scale.</a:t>
            </a:r>
          </a:p>
          <a:p>
            <a:pPr>
              <a:buFont typeface="Arial"/>
              <a:buChar char="•"/>
            </a:pPr>
            <a:r>
              <a:rPr lang="en-US" sz="1800">
                <a:solidFill>
                  <a:schemeClr val="tx1"/>
                </a:solidFill>
              </a:rPr>
              <a:t>Scoring Training course for Test Administrators (TAs) to complete in the WIDA Secure Portal.</a:t>
            </a:r>
          </a:p>
          <a:p>
            <a:pPr>
              <a:buFont typeface="Arial"/>
              <a:buChar char="•"/>
            </a:pPr>
            <a:r>
              <a:rPr lang="en-US" sz="1800">
                <a:solidFill>
                  <a:schemeClr val="tx1"/>
                </a:solidFill>
                <a:ea typeface="+mn-lt"/>
                <a:cs typeface="+mn-lt"/>
              </a:rPr>
              <a:t>WIDA ACCESS Paper streaming audio feature for WIDA ACCESS Paper Grades 1-12: optional for students to use in WIDA AMS instead of using audio CDs that come with the WIDA ACCESS paper materials.</a:t>
            </a:r>
          </a:p>
          <a:p>
            <a:pPr>
              <a:buFont typeface="Arial"/>
              <a:buChar char="•"/>
            </a:pPr>
            <a:endParaRPr lang="en-US" sz="1800">
              <a:solidFill>
                <a:srgbClr val="000000"/>
              </a:solidFill>
              <a:ea typeface="+mn-lt"/>
              <a:cs typeface="+mn-lt"/>
            </a:endParaRPr>
          </a:p>
          <a:p>
            <a:pPr marL="0" indent="0">
              <a:buNone/>
            </a:pPr>
            <a:endParaRPr lang="en-US" sz="2000">
              <a:solidFill>
                <a:srgbClr val="2F2F2F"/>
              </a:solidFill>
            </a:endParaRPr>
          </a:p>
          <a:p>
            <a:pPr>
              <a:buFont typeface="Arial"/>
              <a:buChar char="•"/>
            </a:pPr>
            <a:endParaRPr lang="en-US" sz="2000">
              <a:solidFill>
                <a:srgbClr val="2F2F2F"/>
              </a:solidFill>
            </a:endParaRPr>
          </a:p>
          <a:p>
            <a:pPr marL="0" indent="0">
              <a:buNone/>
            </a:pPr>
            <a:endParaRPr lang="en-US" sz="1800"/>
          </a:p>
          <a:p>
            <a:endParaRPr lang="en-US"/>
          </a:p>
        </p:txBody>
      </p:sp>
    </p:spTree>
    <p:extLst>
      <p:ext uri="{BB962C8B-B14F-4D97-AF65-F5344CB8AC3E}">
        <p14:creationId xmlns:p14="http://schemas.microsoft.com/office/powerpoint/2010/main" val="31313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34A3-99C5-CAC6-80BC-6B28F13A1653}"/>
              </a:ext>
            </a:extLst>
          </p:cNvPr>
          <p:cNvSpPr>
            <a:spLocks noGrp="1"/>
          </p:cNvSpPr>
          <p:nvPr>
            <p:ph type="title"/>
          </p:nvPr>
        </p:nvSpPr>
        <p:spPr/>
        <p:txBody>
          <a:bodyPr/>
          <a:lstStyle/>
          <a:p>
            <a:r>
              <a:rPr lang="en-US"/>
              <a:t>What's New with WIDA Kindergarten ACCESS</a:t>
            </a:r>
          </a:p>
        </p:txBody>
      </p:sp>
      <p:sp>
        <p:nvSpPr>
          <p:cNvPr id="3" name="Content Placeholder 2">
            <a:extLst>
              <a:ext uri="{FF2B5EF4-FFF2-40B4-BE49-F238E27FC236}">
                <a16:creationId xmlns:a16="http://schemas.microsoft.com/office/drawing/2014/main" id="{D483F7D7-E2A6-9FA0-158E-6C31A7AAE411}"/>
              </a:ext>
            </a:extLst>
          </p:cNvPr>
          <p:cNvSpPr>
            <a:spLocks noGrp="1"/>
          </p:cNvSpPr>
          <p:nvPr>
            <p:ph idx="1"/>
          </p:nvPr>
        </p:nvSpPr>
        <p:spPr>
          <a:xfrm>
            <a:off x="370114" y="957943"/>
            <a:ext cx="10983686" cy="4646726"/>
          </a:xfrm>
        </p:spPr>
        <p:txBody>
          <a:bodyPr vert="horz" lIns="91440" tIns="45720" rIns="91440" bIns="45720" rtlCol="0" anchor="t">
            <a:normAutofit/>
          </a:bodyPr>
          <a:lstStyle/>
          <a:p>
            <a:pPr>
              <a:buFont typeface="Arial,Sans-Serif" panose="020B0604020202020204" pitchFamily="34" charset="0"/>
            </a:pPr>
            <a:r>
              <a:rPr lang="en-US" sz="2000">
                <a:solidFill>
                  <a:srgbClr val="2F2F2F"/>
                </a:solidFill>
              </a:rPr>
              <a:t>WIDA completely redesigned Kindergarten ACCESS and incorporated new test content that reflects the input of many experienced educators.</a:t>
            </a:r>
          </a:p>
          <a:p>
            <a:pPr>
              <a:buFont typeface="Arial,Sans-Serif" panose="020B0604020202020204" pitchFamily="34" charset="0"/>
            </a:pPr>
            <a:r>
              <a:rPr lang="en-US" sz="2000">
                <a:solidFill>
                  <a:srgbClr val="2F2F2F"/>
                </a:solidFill>
              </a:rPr>
              <a:t>Fewer test materials to manage (no more activity board and fewer cards!) </a:t>
            </a:r>
          </a:p>
          <a:p>
            <a:pPr>
              <a:buFont typeface="Arial,Sans-Serif" panose="020B0604020202020204" pitchFamily="34" charset="0"/>
            </a:pPr>
            <a:r>
              <a:rPr lang="en-US" sz="2000">
                <a:solidFill>
                  <a:srgbClr val="2F2F2F"/>
                </a:solidFill>
              </a:rPr>
              <a:t>All four domains connect to a single new storyline. </a:t>
            </a:r>
          </a:p>
          <a:p>
            <a:pPr>
              <a:buFont typeface="Arial,Sans-Serif" panose="020B0604020202020204" pitchFamily="34" charset="0"/>
            </a:pPr>
            <a:r>
              <a:rPr lang="en-US" sz="2000">
                <a:solidFill>
                  <a:srgbClr val="2F2F2F"/>
                </a:solidFill>
              </a:rPr>
              <a:t>Each language domain is administered once, with no starting or skipping rules. </a:t>
            </a:r>
          </a:p>
          <a:p>
            <a:pPr>
              <a:buFont typeface="Arial,Sans-Serif" panose="020B0604020202020204" pitchFamily="34" charset="0"/>
            </a:pPr>
            <a:r>
              <a:rPr lang="en-US" sz="2000">
                <a:solidFill>
                  <a:srgbClr val="2F2F2F"/>
                </a:solidFill>
              </a:rPr>
              <a:t>New task types that reflect everyday classroom practices. </a:t>
            </a:r>
          </a:p>
          <a:p>
            <a:pPr>
              <a:buFont typeface="Arial,Sans-Serif" panose="020B0604020202020204" pitchFamily="34" charset="0"/>
            </a:pPr>
            <a:r>
              <a:rPr lang="en-US" sz="2000">
                <a:solidFill>
                  <a:srgbClr val="2F2F2F"/>
                </a:solidFill>
              </a:rPr>
              <a:t>A separate score sheet to mark student scores for Listening and Speaking, Writing and Reading. </a:t>
            </a:r>
          </a:p>
          <a:p>
            <a:pPr>
              <a:buFont typeface="Arial,Sans-Serif" panose="020B0604020202020204" pitchFamily="34" charset="0"/>
            </a:pPr>
            <a:r>
              <a:rPr lang="en-US" sz="2000">
                <a:solidFill>
                  <a:srgbClr val="2F2F2F"/>
                </a:solidFill>
              </a:rPr>
              <a:t>Revised scoring protocols and rubrics for Speaking and Writing tasks.</a:t>
            </a:r>
          </a:p>
          <a:p>
            <a:pPr>
              <a:buFont typeface="Arial,Sans-Serif" panose="020B0604020202020204" pitchFamily="34" charset="0"/>
            </a:pPr>
            <a:r>
              <a:rPr lang="en-US" sz="2000">
                <a:solidFill>
                  <a:srgbClr val="2F2F2F"/>
                </a:solidFill>
              </a:rPr>
              <a:t>Low Vision Script accommodation is for WIDA Kindergarten ACCESS only. It gives the TAs additional scripting, specialized graphics and picture descriptions to support students with low vision. Can be used in combinations with the large print materials or the standard size test materials, with or without additional magnification.</a:t>
            </a:r>
          </a:p>
          <a:p>
            <a:pPr>
              <a:buFont typeface="Arial,Sans-Serif" panose="020B0604020202020204" pitchFamily="34" charset="0"/>
            </a:pPr>
            <a:endParaRPr lang="en-US" sz="2000">
              <a:solidFill>
                <a:srgbClr val="2F2F2F"/>
              </a:solidFill>
            </a:endParaRPr>
          </a:p>
          <a:p>
            <a:pPr>
              <a:buFont typeface="Arial,Sans-Serif" panose="020B0604020202020204" pitchFamily="34" charset="0"/>
            </a:pPr>
            <a:endParaRPr lang="en-US" sz="1800">
              <a:solidFill>
                <a:srgbClr val="2F2F2F"/>
              </a:solidFill>
            </a:endParaRPr>
          </a:p>
          <a:p>
            <a:endParaRPr lang="en-US"/>
          </a:p>
        </p:txBody>
      </p:sp>
    </p:spTree>
    <p:extLst>
      <p:ext uri="{BB962C8B-B14F-4D97-AF65-F5344CB8AC3E}">
        <p14:creationId xmlns:p14="http://schemas.microsoft.com/office/powerpoint/2010/main" val="114914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DA4F-9E69-22CC-B1F6-14D0FA7926B8}"/>
              </a:ext>
            </a:extLst>
          </p:cNvPr>
          <p:cNvSpPr>
            <a:spLocks noGrp="1"/>
          </p:cNvSpPr>
          <p:nvPr>
            <p:ph type="title"/>
          </p:nvPr>
        </p:nvSpPr>
        <p:spPr/>
        <p:txBody>
          <a:bodyPr>
            <a:normAutofit/>
          </a:bodyPr>
          <a:lstStyle/>
          <a:p>
            <a:r>
              <a:rPr lang="en-US"/>
              <a:t>WIDA Score Reports and Standard Setting</a:t>
            </a:r>
          </a:p>
        </p:txBody>
      </p:sp>
      <p:sp>
        <p:nvSpPr>
          <p:cNvPr id="3" name="Content Placeholder 2">
            <a:extLst>
              <a:ext uri="{FF2B5EF4-FFF2-40B4-BE49-F238E27FC236}">
                <a16:creationId xmlns:a16="http://schemas.microsoft.com/office/drawing/2014/main" id="{B89F8C0C-D10A-610C-8CD1-98D0CB010177}"/>
              </a:ext>
            </a:extLst>
          </p:cNvPr>
          <p:cNvSpPr>
            <a:spLocks noGrp="1"/>
          </p:cNvSpPr>
          <p:nvPr>
            <p:ph idx="1"/>
          </p:nvPr>
        </p:nvSpPr>
        <p:spPr/>
        <p:txBody>
          <a:bodyPr vert="horz" lIns="91440" tIns="45720" rIns="91440" bIns="45720" rtlCol="0" anchor="t">
            <a:normAutofit/>
          </a:bodyPr>
          <a:lstStyle/>
          <a:p>
            <a:r>
              <a:rPr lang="en-US" sz="2400">
                <a:solidFill>
                  <a:srgbClr val="2F2F2F"/>
                </a:solidFill>
              </a:rPr>
              <a:t>WIDA will release ACCESS score reports on time for Kentucky.</a:t>
            </a:r>
          </a:p>
          <a:p>
            <a:endParaRPr lang="en-US" sz="2400">
              <a:solidFill>
                <a:srgbClr val="2F2F2F"/>
              </a:solidFill>
            </a:endParaRPr>
          </a:p>
          <a:p>
            <a:pPr>
              <a:buFont typeface="Arial,Sans-Serif" panose="020B0604020202020204" pitchFamily="34" charset="0"/>
            </a:pPr>
            <a:endParaRPr lang="en-US" sz="2400">
              <a:solidFill>
                <a:srgbClr val="2F2F2F"/>
              </a:solidFill>
            </a:endParaRPr>
          </a:p>
          <a:p>
            <a:pPr>
              <a:buFont typeface="Arial,Sans-Serif" panose="020B0604020202020204" pitchFamily="34" charset="0"/>
            </a:pPr>
            <a:endParaRPr lang="en-US" sz="2400">
              <a:solidFill>
                <a:srgbClr val="2F2F2F"/>
              </a:solidFill>
            </a:endParaRPr>
          </a:p>
          <a:p>
            <a:pPr>
              <a:buFont typeface="Arial,Sans-Serif" panose="020B0604020202020204" pitchFamily="34" charset="0"/>
            </a:pPr>
            <a:endParaRPr lang="en-US" sz="2400">
              <a:solidFill>
                <a:srgbClr val="2F2F2F"/>
              </a:solidFill>
            </a:endParaRPr>
          </a:p>
          <a:p>
            <a:pPr marL="0" indent="0">
              <a:buNone/>
            </a:pPr>
            <a:endParaRPr lang="en-US" sz="2400">
              <a:solidFill>
                <a:srgbClr val="2F2F2F"/>
              </a:solidFill>
            </a:endParaRPr>
          </a:p>
          <a:p>
            <a:pPr>
              <a:buFont typeface="Arial,Sans-Serif" panose="020B0604020202020204" pitchFamily="34" charset="0"/>
            </a:pPr>
            <a:r>
              <a:rPr lang="en-US" sz="2400">
                <a:solidFill>
                  <a:srgbClr val="2F2F2F"/>
                </a:solidFill>
              </a:rPr>
              <a:t>WIDA will hold a standard setting event in July 2026 to ensure that student scores still give an accurate picture of a student’s English language development.</a:t>
            </a:r>
            <a:endParaRPr lang="en-US" sz="2400">
              <a:solidFill>
                <a:srgbClr val="000000"/>
              </a:solidFill>
            </a:endParaRPr>
          </a:p>
          <a:p>
            <a:endParaRPr lang="en-US" sz="2400"/>
          </a:p>
        </p:txBody>
      </p:sp>
      <p:graphicFrame>
        <p:nvGraphicFramePr>
          <p:cNvPr id="5" name="Table 4">
            <a:extLst>
              <a:ext uri="{FF2B5EF4-FFF2-40B4-BE49-F238E27FC236}">
                <a16:creationId xmlns:a16="http://schemas.microsoft.com/office/drawing/2014/main" id="{C9AF3F33-BF98-4F88-5D06-5F3FD333D1E6}"/>
              </a:ext>
            </a:extLst>
          </p:cNvPr>
          <p:cNvGraphicFramePr>
            <a:graphicFrameLocks noGrp="1"/>
          </p:cNvGraphicFramePr>
          <p:nvPr>
            <p:extLst>
              <p:ext uri="{D42A27DB-BD31-4B8C-83A1-F6EECF244321}">
                <p14:modId xmlns:p14="http://schemas.microsoft.com/office/powerpoint/2010/main" val="1313882225"/>
              </p:ext>
            </p:extLst>
          </p:nvPr>
        </p:nvGraphicFramePr>
        <p:xfrm>
          <a:off x="1203157" y="1874920"/>
          <a:ext cx="7862973" cy="2064044"/>
        </p:xfrm>
        <a:graphic>
          <a:graphicData uri="http://schemas.openxmlformats.org/drawingml/2006/table">
            <a:tbl>
              <a:tblPr firstRow="1">
                <a:tableStyleId>{5C22544A-7EE6-4342-B048-85BDC9FD1C3A}</a:tableStyleId>
              </a:tblPr>
              <a:tblGrid>
                <a:gridCol w="2358892">
                  <a:extLst>
                    <a:ext uri="{9D8B030D-6E8A-4147-A177-3AD203B41FA5}">
                      <a16:colId xmlns:a16="http://schemas.microsoft.com/office/drawing/2014/main" val="3797051949"/>
                    </a:ext>
                  </a:extLst>
                </a:gridCol>
                <a:gridCol w="5504081">
                  <a:extLst>
                    <a:ext uri="{9D8B030D-6E8A-4147-A177-3AD203B41FA5}">
                      <a16:colId xmlns:a16="http://schemas.microsoft.com/office/drawing/2014/main" val="3018568292"/>
                    </a:ext>
                  </a:extLst>
                </a:gridCol>
              </a:tblGrid>
              <a:tr h="411080">
                <a:tc>
                  <a:txBody>
                    <a:bodyPr/>
                    <a:lstStyle/>
                    <a:p>
                      <a:pPr algn="l" fontAlgn="t">
                        <a:buNone/>
                      </a:pPr>
                      <a:r>
                        <a:rPr lang="en-US" b="1">
                          <a:solidFill>
                            <a:schemeClr val="tx1"/>
                          </a:solidFill>
                          <a:effectLst/>
                          <a:latin typeface="Franklin Gothic Book"/>
                        </a:rPr>
                        <a:t>Date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buNone/>
                      </a:pPr>
                      <a:r>
                        <a:rPr lang="en-US">
                          <a:solidFill>
                            <a:schemeClr val="tx1"/>
                          </a:solidFill>
                          <a:effectLst/>
                        </a:rPr>
                        <a:t>Task</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1230561"/>
                  </a:ext>
                </a:extLst>
              </a:tr>
              <a:tr h="936284">
                <a:tc>
                  <a:txBody>
                    <a:bodyPr/>
                    <a:lstStyle/>
                    <a:p>
                      <a:pPr algn="l" fontAlgn="t">
                        <a:buNone/>
                      </a:pPr>
                      <a:r>
                        <a:rPr lang="en-US" b="1">
                          <a:effectLst/>
                          <a:latin typeface="Franklin Gothic Book"/>
                        </a:rPr>
                        <a:t>4/27/26</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buNone/>
                      </a:pPr>
                      <a:r>
                        <a:rPr lang="en-US">
                          <a:effectLst/>
                        </a:rPr>
                        <a:t>Districts Receive ACCESS and Alternate ACCESS Reports and Data - Posted in WIDA AMS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2998256"/>
                  </a:ext>
                </a:extLst>
              </a:tr>
              <a:tr h="0">
                <a:tc>
                  <a:txBody>
                    <a:bodyPr/>
                    <a:lstStyle/>
                    <a:p>
                      <a:pPr algn="l" fontAlgn="t">
                        <a:buNone/>
                      </a:pPr>
                      <a:r>
                        <a:rPr lang="en-US" b="1">
                          <a:effectLst/>
                          <a:latin typeface="Franklin Gothic Book"/>
                        </a:rPr>
                        <a:t>5/7/26 - 5/8/26</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buNone/>
                      </a:pPr>
                      <a:r>
                        <a:rPr lang="en-US" dirty="0">
                          <a:effectLst/>
                        </a:rPr>
                        <a:t>Districts Receive Printed ACCESS and Alternate ACCESS Reports  </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49690878"/>
                  </a:ext>
                </a:extLst>
              </a:tr>
            </a:tbl>
          </a:graphicData>
        </a:graphic>
      </p:graphicFrame>
    </p:spTree>
    <p:extLst>
      <p:ext uri="{BB962C8B-B14F-4D97-AF65-F5344CB8AC3E}">
        <p14:creationId xmlns:p14="http://schemas.microsoft.com/office/powerpoint/2010/main" val="43106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1332431" cy="1141222"/>
          </a:xfrm>
        </p:spPr>
        <p:txBody>
          <a:bodyPr/>
          <a:lstStyle/>
          <a:p>
            <a:r>
              <a:rPr lang="en-US"/>
              <a:t>Before Testing-WIDA ACCESS</a:t>
            </a:r>
          </a:p>
        </p:txBody>
      </p:sp>
      <p:sp>
        <p:nvSpPr>
          <p:cNvPr id="14" name="Text Placeholder 13"/>
          <p:cNvSpPr>
            <a:spLocks noGrp="1"/>
          </p:cNvSpPr>
          <p:nvPr>
            <p:ph type="body" sz="quarter" idx="13"/>
          </p:nvPr>
        </p:nvSpPr>
        <p:spPr>
          <a:xfrm>
            <a:off x="311031" y="1141222"/>
            <a:ext cx="11754951" cy="3711570"/>
          </a:xfrm>
        </p:spPr>
        <p:txBody>
          <a:bodyPr vert="horz" lIns="91440" tIns="45720" rIns="91440" bIns="45720" rtlCol="0" anchor="t">
            <a:noAutofit/>
          </a:bodyPr>
          <a:lstStyle/>
          <a:p>
            <a:r>
              <a:rPr lang="en-US" sz="2400"/>
              <a:t>WIDA Secure Portal Account</a:t>
            </a:r>
          </a:p>
          <a:p>
            <a:pPr lvl="1"/>
            <a:r>
              <a:rPr lang="en-US" sz="2000"/>
              <a:t>Training Course/Quizzes</a:t>
            </a:r>
          </a:p>
          <a:p>
            <a:pPr lvl="1"/>
            <a:r>
              <a:rPr lang="en-US" sz="2000"/>
              <a:t>Resources-Manuals, Non-Disclosure User Agreement (NDUA)</a:t>
            </a:r>
          </a:p>
          <a:p>
            <a:pPr lvl="1"/>
            <a:r>
              <a:rPr lang="en-US" sz="2000"/>
              <a:t>Webinars</a:t>
            </a:r>
          </a:p>
          <a:p>
            <a:r>
              <a:rPr lang="en-US" sz="2400"/>
              <a:t>Individual Education Program (IEP) and 504 Plan Accommodations in the WIDA Accessibility and Accommodations Manual</a:t>
            </a:r>
          </a:p>
          <a:p>
            <a:pPr lvl="1"/>
            <a:r>
              <a:rPr lang="en-US" sz="2000"/>
              <a:t>Forms- ACCESS Online, Alternate ACCESS, Kindergarten</a:t>
            </a:r>
          </a:p>
          <a:p>
            <a:pPr lvl="1"/>
            <a:r>
              <a:rPr lang="en-US" sz="2000"/>
              <a:t>Testing-Online/Test Booklet</a:t>
            </a:r>
          </a:p>
          <a:p>
            <a:r>
              <a:rPr lang="en-US" sz="2400"/>
              <a:t>Test Setup in WIDA Assessment Management System (AMS)- </a:t>
            </a:r>
            <a:r>
              <a:rPr lang="en-US" sz="2400" b="1"/>
              <a:t>Nov. 26-Feb. 13, 2026</a:t>
            </a:r>
          </a:p>
          <a:p>
            <a:r>
              <a:rPr lang="en-US" sz="2400"/>
              <a:t>Run English Learner (EL) Extract Report in Infinite Campus (IC)</a:t>
            </a:r>
          </a:p>
          <a:p>
            <a:r>
              <a:rPr lang="en-US" sz="2400"/>
              <a:t>Inventory Test Materials-record discrepancies on the Accountability Form in WIDA AMS</a:t>
            </a:r>
          </a:p>
          <a:p>
            <a:endParaRPr lang="en-US"/>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0534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A322-4986-39E8-9F7B-E76B31313766}"/>
              </a:ext>
            </a:extLst>
          </p:cNvPr>
          <p:cNvSpPr>
            <a:spLocks noGrp="1"/>
          </p:cNvSpPr>
          <p:nvPr>
            <p:ph type="title"/>
          </p:nvPr>
        </p:nvSpPr>
        <p:spPr>
          <a:xfrm>
            <a:off x="0" y="0"/>
            <a:ext cx="8596668" cy="1158240"/>
          </a:xfrm>
        </p:spPr>
        <p:txBody>
          <a:bodyPr/>
          <a:lstStyle/>
          <a:p>
            <a:r>
              <a:rPr lang="en-US"/>
              <a:t>Before Testing WIDA ACCESS</a:t>
            </a:r>
          </a:p>
        </p:txBody>
      </p:sp>
      <p:sp>
        <p:nvSpPr>
          <p:cNvPr id="3" name="Text Placeholder 2">
            <a:extLst>
              <a:ext uri="{FF2B5EF4-FFF2-40B4-BE49-F238E27FC236}">
                <a16:creationId xmlns:a16="http://schemas.microsoft.com/office/drawing/2014/main" id="{EE3ED850-0732-076D-6FA6-D03FC5B1CB6C}"/>
              </a:ext>
            </a:extLst>
          </p:cNvPr>
          <p:cNvSpPr>
            <a:spLocks noGrp="1"/>
          </p:cNvSpPr>
          <p:nvPr>
            <p:ph type="body" sz="quarter" idx="13"/>
          </p:nvPr>
        </p:nvSpPr>
        <p:spPr>
          <a:xfrm>
            <a:off x="555786" y="1053021"/>
            <a:ext cx="10000454" cy="4511040"/>
          </a:xfrm>
        </p:spPr>
        <p:txBody>
          <a:bodyPr vert="horz" lIns="91440" tIns="45720" rIns="91440" bIns="45720" rtlCol="0" anchor="t">
            <a:normAutofit fontScale="92500" lnSpcReduction="10000"/>
          </a:bodyPr>
          <a:lstStyle/>
          <a:p>
            <a:r>
              <a:rPr lang="en-US" sz="2200"/>
              <a:t>Order Additional Materials in WIDA AMS- </a:t>
            </a:r>
            <a:r>
              <a:rPr lang="en-US" sz="2200" b="1"/>
              <a:t>Dec. 2, 2025- Feb. 6, 2026</a:t>
            </a:r>
          </a:p>
          <a:p>
            <a:r>
              <a:rPr lang="en-US" sz="2200"/>
              <a:t>Technology Coordinator –Completes Checklist and Setup of Testing Devices</a:t>
            </a:r>
          </a:p>
          <a:p>
            <a:r>
              <a:rPr lang="en-US" sz="2200"/>
              <a:t>Testing Schedule-Print or Electronic</a:t>
            </a:r>
          </a:p>
          <a:p>
            <a:r>
              <a:rPr lang="en-US" sz="2200"/>
              <a:t>Test Security</a:t>
            </a:r>
          </a:p>
          <a:p>
            <a:pPr lvl="1"/>
            <a:r>
              <a:rPr lang="en-US" sz="1900"/>
              <a:t>Print Test Tickets in WIDA AMS</a:t>
            </a:r>
          </a:p>
          <a:p>
            <a:pPr lvl="1"/>
            <a:r>
              <a:rPr lang="en-US" sz="1900"/>
              <a:t>Test Booklets</a:t>
            </a:r>
          </a:p>
          <a:p>
            <a:pPr lvl="1"/>
            <a:r>
              <a:rPr lang="en-US" sz="1900"/>
              <a:t>Check-In and Check-Out Process</a:t>
            </a:r>
          </a:p>
          <a:p>
            <a:r>
              <a:rPr lang="en-US" sz="2200"/>
              <a:t>Trainings</a:t>
            </a:r>
          </a:p>
          <a:p>
            <a:pPr lvl="1"/>
            <a:r>
              <a:rPr lang="en-US" sz="1900"/>
              <a:t>Administration Code Training</a:t>
            </a:r>
          </a:p>
          <a:p>
            <a:pPr lvl="1"/>
            <a:r>
              <a:rPr lang="en-US" sz="1900"/>
              <a:t>Inclusion of Special Populations Training</a:t>
            </a:r>
          </a:p>
          <a:p>
            <a:pPr lvl="1"/>
            <a:r>
              <a:rPr lang="en-US" sz="1900"/>
              <a:t>ACCESS Trainings</a:t>
            </a:r>
          </a:p>
          <a:p>
            <a:r>
              <a:rPr lang="en-US" sz="2200"/>
              <a:t>Review Kentucky's Member Page-Testing Schedule and WIDA Online Checklist</a:t>
            </a:r>
          </a:p>
          <a:p>
            <a:r>
              <a:rPr lang="en-US" sz="2200"/>
              <a:t>Practice Test and Review Test Security Procedures with Students</a:t>
            </a:r>
          </a:p>
          <a:p>
            <a:endParaRPr lang="en-US" sz="2000"/>
          </a:p>
          <a:p>
            <a:endParaRPr lang="en-US" sz="2000"/>
          </a:p>
          <a:p>
            <a:endParaRPr lang="en-US"/>
          </a:p>
        </p:txBody>
      </p:sp>
    </p:spTree>
    <p:extLst>
      <p:ext uri="{BB962C8B-B14F-4D97-AF65-F5344CB8AC3E}">
        <p14:creationId xmlns:p14="http://schemas.microsoft.com/office/powerpoint/2010/main" val="289567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 Slide</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a:xfrm>
            <a:off x="838200" y="1253331"/>
            <a:ext cx="10515600" cy="3767243"/>
          </a:xfrm>
        </p:spPr>
        <p:txBody>
          <a:bodyPr vert="horz" lIns="91440" tIns="45720" rIns="91440" bIns="45720" rtlCol="0" anchor="t">
            <a:normAutofit/>
          </a:bodyPr>
          <a:lstStyle/>
          <a:p>
            <a:r>
              <a:rPr lang="en-US"/>
              <a:t>Kentucky Alternate Assessment Updates</a:t>
            </a:r>
          </a:p>
          <a:p>
            <a:r>
              <a:rPr lang="en-US"/>
              <a:t>College Admissions Exam – SAT Reminders  </a:t>
            </a:r>
          </a:p>
          <a:p>
            <a:r>
              <a:rPr lang="en-US"/>
              <a:t>WIDA ACCESS Assessments Updates </a:t>
            </a:r>
          </a:p>
          <a:p>
            <a:r>
              <a:rPr lang="en-US"/>
              <a:t>Upcoming Events</a:t>
            </a:r>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2756-720E-1469-8A8C-B68C0AC2A753}"/>
              </a:ext>
            </a:extLst>
          </p:cNvPr>
          <p:cNvSpPr>
            <a:spLocks noGrp="1"/>
          </p:cNvSpPr>
          <p:nvPr>
            <p:ph type="title"/>
          </p:nvPr>
        </p:nvSpPr>
        <p:spPr>
          <a:xfrm>
            <a:off x="0" y="0"/>
            <a:ext cx="8596668" cy="1107440"/>
          </a:xfrm>
        </p:spPr>
        <p:txBody>
          <a:bodyPr/>
          <a:lstStyle/>
          <a:p>
            <a:r>
              <a:rPr lang="en-US"/>
              <a:t>During Testing-WIDA ACCESS</a:t>
            </a:r>
          </a:p>
        </p:txBody>
      </p:sp>
      <p:sp>
        <p:nvSpPr>
          <p:cNvPr id="3" name="Text Placeholder 2">
            <a:extLst>
              <a:ext uri="{FF2B5EF4-FFF2-40B4-BE49-F238E27FC236}">
                <a16:creationId xmlns:a16="http://schemas.microsoft.com/office/drawing/2014/main" id="{77A868B4-0FC5-B82E-F0B0-1616DAEE0527}"/>
              </a:ext>
            </a:extLst>
          </p:cNvPr>
          <p:cNvSpPr>
            <a:spLocks noGrp="1"/>
          </p:cNvSpPr>
          <p:nvPr>
            <p:ph type="body" sz="quarter" idx="13"/>
          </p:nvPr>
        </p:nvSpPr>
        <p:spPr>
          <a:xfrm>
            <a:off x="416560" y="961303"/>
            <a:ext cx="11775440" cy="4937760"/>
          </a:xfrm>
        </p:spPr>
        <p:txBody>
          <a:bodyPr vert="horz" lIns="91440" tIns="45720" rIns="91440" bIns="45720" rtlCol="0" anchor="t">
            <a:normAutofit fontScale="47500" lnSpcReduction="20000"/>
          </a:bodyPr>
          <a:lstStyle/>
          <a:p>
            <a:r>
              <a:rPr lang="en-US" sz="4200"/>
              <a:t>Testing Window- </a:t>
            </a:r>
            <a:r>
              <a:rPr lang="en-US" sz="4200" b="1"/>
              <a:t>Jan. 5- Feb. 13, 2026</a:t>
            </a:r>
          </a:p>
          <a:p>
            <a:r>
              <a:rPr lang="en-US" sz="4200"/>
              <a:t>No Opt-out of Testing</a:t>
            </a:r>
          </a:p>
          <a:p>
            <a:pPr lvl="1"/>
            <a:r>
              <a:rPr lang="en-US" sz="3800"/>
              <a:t>In-Person Testing-No Remote Testing</a:t>
            </a:r>
          </a:p>
          <a:p>
            <a:pPr lvl="1"/>
            <a:r>
              <a:rPr lang="en-US" sz="3800"/>
              <a:t>Off-site Testing- home/hospital, etc.</a:t>
            </a:r>
          </a:p>
          <a:p>
            <a:r>
              <a:rPr lang="en-US" sz="4200"/>
              <a:t>Secure Test Materials for ACCESS is the following:</a:t>
            </a:r>
          </a:p>
          <a:p>
            <a:pPr lvl="1"/>
            <a:r>
              <a:rPr lang="en-US" sz="3800"/>
              <a:t>Test Materials-Test Tickets, Test Booklets, Scratch Paper with Check-In and Check-Out Process</a:t>
            </a:r>
          </a:p>
          <a:p>
            <a:pPr lvl="1"/>
            <a:r>
              <a:rPr lang="en-US" sz="3800"/>
              <a:t>Monitoring Students</a:t>
            </a:r>
          </a:p>
          <a:p>
            <a:r>
              <a:rPr lang="en-US" sz="4200"/>
              <a:t>Tier Level Report in WIDA AMS- Grade 1-3 Writing</a:t>
            </a:r>
          </a:p>
          <a:p>
            <a:r>
              <a:rPr lang="en-US" sz="4200"/>
              <a:t>Ordering Additional Materials in WIDA AMS</a:t>
            </a:r>
          </a:p>
          <a:p>
            <a:r>
              <a:rPr lang="en-US" sz="4200"/>
              <a:t>Test Set Up in WIDA AMS- </a:t>
            </a:r>
            <a:r>
              <a:rPr lang="en-US" sz="4200" b="1"/>
              <a:t>Nov. 26-Feb. 13, 2026</a:t>
            </a:r>
          </a:p>
          <a:p>
            <a:r>
              <a:rPr lang="en-US" sz="4200"/>
              <a:t>Run EL Extract Report in IC</a:t>
            </a:r>
          </a:p>
          <a:p>
            <a:r>
              <a:rPr lang="en-US" sz="4200"/>
              <a:t>Seating Charts- individual and group</a:t>
            </a:r>
          </a:p>
          <a:p>
            <a:r>
              <a:rPr lang="en-US" sz="4200"/>
              <a:t>WIDA ACCESS/WIDA Alternate ACCESS Rosters in Student Data Review and Reporting (SDRR) Application- </a:t>
            </a:r>
            <a:r>
              <a:rPr lang="en-US" sz="4200" b="1"/>
              <a:t>Jan. 5-Mar. 9, 2026,</a:t>
            </a:r>
            <a:r>
              <a:rPr lang="en-US" sz="4200"/>
              <a:t> at 5 p.m. for new non–participation tickets only</a:t>
            </a:r>
          </a:p>
          <a:p>
            <a:r>
              <a:rPr lang="en-US" sz="4200"/>
              <a:t>Site Visits are conducted during the testing window</a:t>
            </a:r>
          </a:p>
          <a:p>
            <a:pPr marL="457200" lvl="1" indent="0">
              <a:buNone/>
            </a:pPr>
            <a:endParaRPr lang="en-US"/>
          </a:p>
          <a:p>
            <a:endParaRPr lang="en-US"/>
          </a:p>
        </p:txBody>
      </p:sp>
    </p:spTree>
    <p:extLst>
      <p:ext uri="{BB962C8B-B14F-4D97-AF65-F5344CB8AC3E}">
        <p14:creationId xmlns:p14="http://schemas.microsoft.com/office/powerpoint/2010/main" val="260693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A651-E291-B8D0-909B-FF3BC4D0E780}"/>
              </a:ext>
            </a:extLst>
          </p:cNvPr>
          <p:cNvSpPr>
            <a:spLocks noGrp="1"/>
          </p:cNvSpPr>
          <p:nvPr>
            <p:ph type="title"/>
          </p:nvPr>
        </p:nvSpPr>
        <p:spPr>
          <a:xfrm>
            <a:off x="-167014" y="0"/>
            <a:ext cx="8596668" cy="1047750"/>
          </a:xfrm>
        </p:spPr>
        <p:txBody>
          <a:bodyPr/>
          <a:lstStyle/>
          <a:p>
            <a:r>
              <a:rPr lang="en-US"/>
              <a:t>WIDA ACCESS Online Testing Scripts</a:t>
            </a:r>
          </a:p>
        </p:txBody>
      </p:sp>
      <p:sp>
        <p:nvSpPr>
          <p:cNvPr id="3" name="Text Placeholder 2">
            <a:extLst>
              <a:ext uri="{FF2B5EF4-FFF2-40B4-BE49-F238E27FC236}">
                <a16:creationId xmlns:a16="http://schemas.microsoft.com/office/drawing/2014/main" id="{76ACBEC2-4821-CB43-6421-BBEBD46FBD08}"/>
              </a:ext>
            </a:extLst>
          </p:cNvPr>
          <p:cNvSpPr>
            <a:spLocks noGrp="1"/>
          </p:cNvSpPr>
          <p:nvPr>
            <p:ph type="body" sz="quarter" idx="13"/>
          </p:nvPr>
        </p:nvSpPr>
        <p:spPr>
          <a:xfrm>
            <a:off x="205806" y="857603"/>
            <a:ext cx="11986194" cy="4571964"/>
          </a:xfrm>
        </p:spPr>
        <p:txBody>
          <a:bodyPr vert="horz" lIns="91440" tIns="45720" rIns="91440" bIns="45720" rtlCol="0" anchor="t">
            <a:noAutofit/>
          </a:bodyPr>
          <a:lstStyle/>
          <a:p>
            <a:pPr marL="0" indent="0">
              <a:buNone/>
            </a:pPr>
            <a:r>
              <a:rPr lang="en-US" sz="2000" b="1">
                <a:solidFill>
                  <a:srgbClr val="000000"/>
                </a:solidFill>
              </a:rPr>
              <a:t>WIDA provides translated test instructions in WIDA ACCESS Online Test Administrator Scripts.</a:t>
            </a:r>
            <a:endParaRPr lang="en-US" sz="2000" b="1"/>
          </a:p>
          <a:p>
            <a:r>
              <a:rPr lang="en-US" sz="2000">
                <a:solidFill>
                  <a:srgbClr val="000000"/>
                </a:solidFill>
              </a:rPr>
              <a:t>WIDA ACCESS Online Grades 4–12 Test Administrator Script (all domains)</a:t>
            </a:r>
            <a:endParaRPr lang="en-US" sz="2000"/>
          </a:p>
          <a:p>
            <a:r>
              <a:rPr lang="en-US" sz="2000">
                <a:solidFill>
                  <a:srgbClr val="000000"/>
                </a:solidFill>
              </a:rPr>
              <a:t>Listening, Reading and Speaking domains in the WIDA ACCESS Online Test Administrator Scripts for Grades 1–3 </a:t>
            </a:r>
            <a:endParaRPr lang="en-US" sz="2000"/>
          </a:p>
          <a:p>
            <a:pPr marL="0" indent="0">
              <a:buNone/>
            </a:pPr>
            <a:r>
              <a:rPr lang="en-US" sz="2000" b="1">
                <a:solidFill>
                  <a:srgbClr val="000000"/>
                </a:solidFill>
              </a:rPr>
              <a:t>Guidelines for Using the Translated Instructions:</a:t>
            </a:r>
            <a:endParaRPr lang="en-US" sz="2000" b="1"/>
          </a:p>
          <a:p>
            <a:r>
              <a:rPr lang="en-US" sz="2000">
                <a:solidFill>
                  <a:srgbClr val="000000"/>
                </a:solidFill>
              </a:rPr>
              <a:t>Only the instruction text will be translated for the student. All other text read aloud to the student must be in English.</a:t>
            </a:r>
            <a:endParaRPr lang="en-US" sz="2000"/>
          </a:p>
          <a:p>
            <a:r>
              <a:rPr lang="en-US" sz="2000">
                <a:solidFill>
                  <a:srgbClr val="000000"/>
                </a:solidFill>
              </a:rPr>
              <a:t>Test administrators should remind students to provide their responses in English. (This reminder will also appear in the scripts.)</a:t>
            </a:r>
            <a:endParaRPr lang="en-US" sz="2000"/>
          </a:p>
          <a:p>
            <a:r>
              <a:rPr lang="en-US" sz="2000">
                <a:solidFill>
                  <a:srgbClr val="000000"/>
                </a:solidFill>
              </a:rPr>
              <a:t>These translations are not secure materials. At the completion of testing, please recycle any translated scripts printed. </a:t>
            </a:r>
            <a:r>
              <a:rPr lang="en-US" sz="2000" b="1">
                <a:solidFill>
                  <a:srgbClr val="000000"/>
                </a:solidFill>
              </a:rPr>
              <a:t>These materials should not be returned to Data Recognition Corporation (DRC).</a:t>
            </a:r>
            <a:endParaRPr lang="en-US" sz="2000"/>
          </a:p>
          <a:p>
            <a:pPr marL="0" indent="0">
              <a:buNone/>
            </a:pPr>
            <a:r>
              <a:rPr lang="en-US" sz="2000">
                <a:solidFill>
                  <a:srgbClr val="000000"/>
                </a:solidFill>
              </a:rPr>
              <a:t>You will only use the translated scripts for any EL students who need the </a:t>
            </a:r>
            <a:r>
              <a:rPr lang="en-US" sz="2000" b="1">
                <a:solidFill>
                  <a:srgbClr val="000000"/>
                </a:solidFill>
              </a:rPr>
              <a:t>directions only </a:t>
            </a:r>
            <a:r>
              <a:rPr lang="en-US" sz="2000">
                <a:solidFill>
                  <a:srgbClr val="000000"/>
                </a:solidFill>
              </a:rPr>
              <a:t>translated in their native language and the EL student must have Oral Native Language Support (ONLS) marked in the plan</a:t>
            </a:r>
            <a:r>
              <a:rPr lang="en-US" sz="2000">
                <a:solidFill>
                  <a:srgbClr val="000000"/>
                </a:solidFill>
                <a:latin typeface="Franklin Gothic Book"/>
              </a:rPr>
              <a:t>. </a:t>
            </a:r>
            <a:endParaRPr lang="en-US" sz="2000">
              <a:latin typeface="Franklin Gothic Book"/>
            </a:endParaRPr>
          </a:p>
          <a:p>
            <a:endParaRPr lang="en-US" sz="2000">
              <a:latin typeface="Franklin Gothic Medium"/>
            </a:endParaRPr>
          </a:p>
        </p:txBody>
      </p:sp>
    </p:spTree>
    <p:extLst>
      <p:ext uri="{BB962C8B-B14F-4D97-AF65-F5344CB8AC3E}">
        <p14:creationId xmlns:p14="http://schemas.microsoft.com/office/powerpoint/2010/main" val="92638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FAAE-0468-F469-35CF-E08DD5158B99}"/>
              </a:ext>
            </a:extLst>
          </p:cNvPr>
          <p:cNvSpPr>
            <a:spLocks noGrp="1"/>
          </p:cNvSpPr>
          <p:nvPr>
            <p:ph type="title"/>
          </p:nvPr>
        </p:nvSpPr>
        <p:spPr>
          <a:xfrm>
            <a:off x="0" y="0"/>
            <a:ext cx="8596668" cy="1146412"/>
          </a:xfrm>
        </p:spPr>
        <p:txBody>
          <a:bodyPr/>
          <a:lstStyle/>
          <a:p>
            <a:r>
              <a:rPr lang="en-US"/>
              <a:t>Resources</a:t>
            </a:r>
          </a:p>
        </p:txBody>
      </p:sp>
      <p:sp>
        <p:nvSpPr>
          <p:cNvPr id="3" name="Text Placeholder 2">
            <a:extLst>
              <a:ext uri="{FF2B5EF4-FFF2-40B4-BE49-F238E27FC236}">
                <a16:creationId xmlns:a16="http://schemas.microsoft.com/office/drawing/2014/main" id="{4C98ADF0-A596-0A87-6AFD-2BD44A07A8D4}"/>
              </a:ext>
            </a:extLst>
          </p:cNvPr>
          <p:cNvSpPr>
            <a:spLocks noGrp="1"/>
          </p:cNvSpPr>
          <p:nvPr>
            <p:ph type="body" sz="quarter" idx="13"/>
          </p:nvPr>
        </p:nvSpPr>
        <p:spPr>
          <a:xfrm>
            <a:off x="487139" y="1248815"/>
            <a:ext cx="10569279" cy="4091800"/>
          </a:xfrm>
        </p:spPr>
        <p:txBody>
          <a:bodyPr vert="horz" lIns="91440" tIns="45720" rIns="91440" bIns="45720" rtlCol="0" anchor="t">
            <a:normAutofit fontScale="85000" lnSpcReduction="10000"/>
          </a:bodyPr>
          <a:lstStyle/>
          <a:p>
            <a:r>
              <a:rPr lang="en-US">
                <a:hlinkClick r:id="rId2"/>
              </a:rPr>
              <a:t>WIDA Secure Portal</a:t>
            </a:r>
            <a:r>
              <a:rPr lang="en-US"/>
              <a:t>-Training Course, Webinars, Resources, Professional Development (PD), etc.</a:t>
            </a:r>
          </a:p>
          <a:p>
            <a:r>
              <a:rPr lang="en-US">
                <a:hlinkClick r:id="rId3"/>
              </a:rPr>
              <a:t>WIDA AMS</a:t>
            </a:r>
            <a:r>
              <a:rPr lang="en-US"/>
              <a:t>- Test Setup, Accounts, Test Tickets, Testing, Technology Coordinator Resources, etc.</a:t>
            </a:r>
          </a:p>
          <a:p>
            <a:r>
              <a:rPr lang="en-US">
                <a:hlinkClick r:id="rId4"/>
              </a:rPr>
              <a:t>WIDA Accessibility and Accommodations Manual</a:t>
            </a:r>
            <a:endParaRPr lang="en-US"/>
          </a:p>
          <a:p>
            <a:r>
              <a:rPr lang="en-US">
                <a:hlinkClick r:id="rId5"/>
              </a:rPr>
              <a:t>Forms</a:t>
            </a:r>
            <a:r>
              <a:rPr lang="en-US"/>
              <a:t> page on the Kentucky Department of Education (KDE) website- Seating Charts, No Opt-Out Testing Policy, Medical Nonparticipation, Site Visit etc.</a:t>
            </a:r>
          </a:p>
          <a:p>
            <a:r>
              <a:rPr lang="en-US">
                <a:hlinkClick r:id="rId6"/>
              </a:rPr>
              <a:t>Administration Code and Inclusion of Special Populations Trainings and Regulations</a:t>
            </a:r>
            <a:endParaRPr lang="en-US"/>
          </a:p>
          <a:p>
            <a:r>
              <a:rPr lang="en-US">
                <a:hlinkClick r:id="rId7"/>
              </a:rPr>
              <a:t>WIDA ACCESS Trainings</a:t>
            </a:r>
            <a:r>
              <a:rPr lang="en-US"/>
              <a:t> on the KDE website</a:t>
            </a:r>
          </a:p>
          <a:p>
            <a:r>
              <a:rPr lang="en-US">
                <a:hlinkClick r:id="rId8"/>
              </a:rPr>
              <a:t>Kentucky's Member page </a:t>
            </a:r>
            <a:r>
              <a:rPr lang="en-US"/>
              <a:t>on the WIDA website-Testing Schedule, Checklist, PD</a:t>
            </a:r>
          </a:p>
          <a:p>
            <a:pPr marL="0" indent="0">
              <a:buNone/>
            </a:pPr>
            <a:endParaRPr lang="en-US"/>
          </a:p>
          <a:p>
            <a:endParaRPr lang="en-US"/>
          </a:p>
        </p:txBody>
      </p:sp>
    </p:spTree>
    <p:extLst>
      <p:ext uri="{BB962C8B-B14F-4D97-AF65-F5344CB8AC3E}">
        <p14:creationId xmlns:p14="http://schemas.microsoft.com/office/powerpoint/2010/main" val="214621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43AA-593A-B72F-857C-6520527D9F85}"/>
              </a:ext>
            </a:extLst>
          </p:cNvPr>
          <p:cNvSpPr>
            <a:spLocks noGrp="1"/>
          </p:cNvSpPr>
          <p:nvPr>
            <p:ph type="title"/>
          </p:nvPr>
        </p:nvSpPr>
        <p:spPr>
          <a:xfrm>
            <a:off x="154459" y="123568"/>
            <a:ext cx="10676722" cy="1047750"/>
          </a:xfrm>
        </p:spPr>
        <p:txBody>
          <a:bodyPr>
            <a:normAutofit fontScale="90000"/>
          </a:bodyPr>
          <a:lstStyle/>
          <a:p>
            <a:r>
              <a:rPr lang="en-US"/>
              <a:t>WIDA Alternate Standard Setting and Exit Criteria</a:t>
            </a:r>
          </a:p>
        </p:txBody>
      </p:sp>
      <p:sp>
        <p:nvSpPr>
          <p:cNvPr id="3" name="Text Placeholder 2">
            <a:extLst>
              <a:ext uri="{FF2B5EF4-FFF2-40B4-BE49-F238E27FC236}">
                <a16:creationId xmlns:a16="http://schemas.microsoft.com/office/drawing/2014/main" id="{CAA91485-BA47-ABF7-65A6-C232002CCAB6}"/>
              </a:ext>
            </a:extLst>
          </p:cNvPr>
          <p:cNvSpPr>
            <a:spLocks noGrp="1"/>
          </p:cNvSpPr>
          <p:nvPr>
            <p:ph type="body" sz="quarter" idx="13"/>
          </p:nvPr>
        </p:nvSpPr>
        <p:spPr>
          <a:xfrm>
            <a:off x="348343" y="1022882"/>
            <a:ext cx="11430000" cy="4452018"/>
          </a:xfrm>
        </p:spPr>
        <p:txBody>
          <a:bodyPr vert="horz" lIns="91440" tIns="45720" rIns="91440" bIns="45720" rtlCol="0" anchor="t">
            <a:normAutofit lnSpcReduction="10000"/>
          </a:bodyPr>
          <a:lstStyle/>
          <a:p>
            <a:r>
              <a:rPr lang="en-US" sz="2400"/>
              <a:t>WIDA created new Alternate ACCESS test with new items</a:t>
            </a:r>
          </a:p>
          <a:p>
            <a:r>
              <a:rPr lang="en-US" sz="2400"/>
              <a:t>What is Standard Setting?</a:t>
            </a:r>
          </a:p>
          <a:p>
            <a:pPr lvl="1">
              <a:buFont typeface="Courier New" panose="020B0604020202020204" pitchFamily="34" charset="0"/>
              <a:buChar char="o"/>
            </a:pPr>
            <a:r>
              <a:rPr lang="en-US"/>
              <a:t>Standard setting is when a group of select trained educator panelists set cut scores for an assessment. Kentucky educators were selected to participate.</a:t>
            </a:r>
          </a:p>
          <a:p>
            <a:r>
              <a:rPr lang="en-US" sz="2400"/>
              <a:t>Cut scores describe the level of student performance needed to meet the expectations of each proficiency level.</a:t>
            </a:r>
          </a:p>
          <a:p>
            <a:pPr lvl="1">
              <a:buFont typeface="Courier New" panose="020B0604020202020204" pitchFamily="34" charset="0"/>
              <a:buChar char="o"/>
            </a:pPr>
            <a:r>
              <a:rPr lang="en-US"/>
              <a:t>Cut scores also help states determine the appropriate level a student must achieve on WIDA Alternate ACCESS.</a:t>
            </a:r>
          </a:p>
          <a:p>
            <a:pPr lvl="1">
              <a:buFont typeface="Courier New" panose="020B0604020202020204" pitchFamily="34" charset="0"/>
              <a:buChar char="o"/>
            </a:pPr>
            <a:r>
              <a:rPr lang="en-US"/>
              <a:t>After cut scores are approved, Kentucky had Kentucky educators review and set exit criteria for WIDA Alternate ACCESS. </a:t>
            </a:r>
          </a:p>
          <a:p>
            <a:pPr lvl="1">
              <a:buFont typeface="Courier New" panose="020B0604020202020204" pitchFamily="34" charset="0"/>
              <a:buChar char="o"/>
            </a:pPr>
            <a:r>
              <a:rPr lang="en-US"/>
              <a:t>The exit criteria Kentucky educators set for WIDA Alternate ACCESS is overall Proficiency Level (PL) 3.</a:t>
            </a:r>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p:txBody>
      </p:sp>
    </p:spTree>
    <p:extLst>
      <p:ext uri="{BB962C8B-B14F-4D97-AF65-F5344CB8AC3E}">
        <p14:creationId xmlns:p14="http://schemas.microsoft.com/office/powerpoint/2010/main" val="216566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4B06DF-6F29-97F0-3366-238B8C6E4272}"/>
              </a:ext>
            </a:extLst>
          </p:cNvPr>
          <p:cNvSpPr>
            <a:spLocks noGrp="1"/>
          </p:cNvSpPr>
          <p:nvPr>
            <p:ph type="title"/>
          </p:nvPr>
        </p:nvSpPr>
        <p:spPr/>
        <p:txBody>
          <a:bodyPr>
            <a:normAutofit/>
          </a:bodyPr>
          <a:lstStyle/>
          <a:p>
            <a:r>
              <a:rPr lang="en-US"/>
              <a:t>Upcoming Events</a:t>
            </a:r>
          </a:p>
        </p:txBody>
      </p:sp>
      <p:sp>
        <p:nvSpPr>
          <p:cNvPr id="2" name="Text Placeholder 2">
            <a:extLst>
              <a:ext uri="{FF2B5EF4-FFF2-40B4-BE49-F238E27FC236}">
                <a16:creationId xmlns:a16="http://schemas.microsoft.com/office/drawing/2014/main" id="{975908E4-4389-DEFE-29E8-AF4F7D76315B}"/>
              </a:ext>
            </a:extLst>
          </p:cNvPr>
          <p:cNvSpPr>
            <a:spLocks noGrp="1"/>
          </p:cNvSpPr>
          <p:nvPr>
            <p:ph type="body" idx="1"/>
          </p:nvPr>
        </p:nvSpPr>
        <p:spPr>
          <a:xfrm>
            <a:off x="838200" y="3648075"/>
            <a:ext cx="10515600" cy="1500187"/>
          </a:xfrm>
        </p:spPr>
        <p:txBody>
          <a:bodyPr vert="horz" lIns="91440" tIns="45720" rIns="91440" bIns="45720" rtlCol="0" anchor="t">
            <a:normAutofit/>
          </a:bodyPr>
          <a:lstStyle/>
          <a:p>
            <a:pPr>
              <a:spcBef>
                <a:spcPts val="0"/>
              </a:spcBef>
            </a:pPr>
            <a:endParaRPr lang="en-US"/>
          </a:p>
          <a:p>
            <a:pPr>
              <a:spcBef>
                <a:spcPts val="0"/>
              </a:spcBef>
            </a:pPr>
            <a:r>
              <a:rPr lang="en-US"/>
              <a:t>Shara Savage, Director</a:t>
            </a:r>
          </a:p>
          <a:p>
            <a:pPr>
              <a:spcBef>
                <a:spcPts val="0"/>
              </a:spcBef>
            </a:pPr>
            <a:r>
              <a:rPr lang="en-US"/>
              <a:t>Division of Assessment and Accountability Support</a:t>
            </a:r>
          </a:p>
          <a:p>
            <a:pPr>
              <a:spcBef>
                <a:spcPts val="0"/>
              </a:spcBef>
            </a:pPr>
            <a:r>
              <a:rPr lang="en-US"/>
              <a:t>Office of Assessment and Accountability</a:t>
            </a:r>
          </a:p>
        </p:txBody>
      </p:sp>
    </p:spTree>
    <p:extLst>
      <p:ext uri="{BB962C8B-B14F-4D97-AF65-F5344CB8AC3E}">
        <p14:creationId xmlns:p14="http://schemas.microsoft.com/office/powerpoint/2010/main" val="48330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6EEBA-94DB-173B-0292-DCBBEB658735}"/>
            </a:ext>
          </a:extLst>
        </p:cNvPr>
        <p:cNvGrpSpPr/>
        <p:nvPr/>
      </p:nvGrpSpPr>
      <p:grpSpPr>
        <a:xfrm>
          <a:off x="0" y="0"/>
          <a:ext cx="0" cy="0"/>
          <a:chOff x="0" y="0"/>
          <a:chExt cx="0" cy="0"/>
        </a:xfrm>
      </p:grpSpPr>
      <p:sp>
        <p:nvSpPr>
          <p:cNvPr id="6" name="Title 12">
            <a:extLst>
              <a:ext uri="{FF2B5EF4-FFF2-40B4-BE49-F238E27FC236}">
                <a16:creationId xmlns:a16="http://schemas.microsoft.com/office/drawing/2014/main" id="{40817230-A46D-6AC2-CAA3-2B3A608C308A}"/>
              </a:ext>
            </a:extLst>
          </p:cNvPr>
          <p:cNvSpPr>
            <a:spLocks noGrp="1"/>
          </p:cNvSpPr>
          <p:nvPr>
            <p:ph type="title"/>
          </p:nvPr>
        </p:nvSpPr>
        <p:spPr>
          <a:xfrm>
            <a:off x="563526" y="116756"/>
            <a:ext cx="8596668" cy="1116623"/>
          </a:xfrm>
        </p:spPr>
        <p:txBody>
          <a:bodyPr/>
          <a:lstStyle/>
          <a:p>
            <a:r>
              <a:rPr lang="en-US"/>
              <a:t>January Upcoming Events</a:t>
            </a:r>
          </a:p>
        </p:txBody>
      </p:sp>
      <p:sp>
        <p:nvSpPr>
          <p:cNvPr id="2" name="Text Placeholder 13">
            <a:extLst>
              <a:ext uri="{FF2B5EF4-FFF2-40B4-BE49-F238E27FC236}">
                <a16:creationId xmlns:a16="http://schemas.microsoft.com/office/drawing/2014/main" id="{ABCB8702-1A3B-EE57-89CB-3171E2D5CCB5}"/>
              </a:ext>
            </a:extLst>
          </p:cNvPr>
          <p:cNvSpPr>
            <a:spLocks noGrp="1"/>
          </p:cNvSpPr>
          <p:nvPr>
            <p:ph type="body" sz="quarter" idx="13"/>
          </p:nvPr>
        </p:nvSpPr>
        <p:spPr>
          <a:xfrm>
            <a:off x="1050309" y="1233379"/>
            <a:ext cx="9188715" cy="4391242"/>
          </a:xfrm>
        </p:spPr>
        <p:txBody>
          <a:bodyPr vert="horz" lIns="91440" tIns="45720" rIns="91440" bIns="45720" rtlCol="0" anchor="t">
            <a:normAutofit/>
          </a:bodyPr>
          <a:lstStyle/>
          <a:p>
            <a:pPr>
              <a:buFont typeface="Wingdings" panose="05000000000000000000" pitchFamily="2" charset="2"/>
              <a:buChar char="§"/>
            </a:pPr>
            <a:endParaRPr lang="en-US"/>
          </a:p>
          <a:p>
            <a:pPr>
              <a:buFont typeface="Wingdings" panose="05000000000000000000" pitchFamily="2" charset="2"/>
              <a:buChar char="§"/>
            </a:pPr>
            <a:r>
              <a:rPr lang="en-US"/>
              <a:t>Kentucky United We Learn Council (KUWL) Council Convening </a:t>
            </a:r>
            <a:r>
              <a:rPr lang="en-US" b="1"/>
              <a:t>Friday, Jan. 23, 2026</a:t>
            </a:r>
          </a:p>
          <a:p>
            <a:pPr>
              <a:buFont typeface="Wingdings" panose="05000000000000000000" pitchFamily="2" charset="2"/>
              <a:buChar char="§"/>
            </a:pPr>
            <a:r>
              <a:rPr lang="en-US"/>
              <a:t>Legislation Session </a:t>
            </a:r>
            <a:r>
              <a:rPr lang="en-US" b="1"/>
              <a:t>Monday, Jan. 6 – Wednesday, April 15, 2026</a:t>
            </a:r>
          </a:p>
          <a:p>
            <a:pPr>
              <a:buFont typeface="Wingdings" panose="05000000000000000000" pitchFamily="2" charset="2"/>
              <a:buChar char="§"/>
            </a:pPr>
            <a:endParaRPr lang="en-US"/>
          </a:p>
        </p:txBody>
      </p:sp>
    </p:spTree>
    <p:extLst>
      <p:ext uri="{BB962C8B-B14F-4D97-AF65-F5344CB8AC3E}">
        <p14:creationId xmlns:p14="http://schemas.microsoft.com/office/powerpoint/2010/main" val="108698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1176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Jan. 8, 2026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2189378" cy="1140175"/>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EFEC-5A9E-1510-F214-047D1AC6C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DCF0F-15DA-A896-CF67-4A06F9E6D190}"/>
              </a:ext>
            </a:extLst>
          </p:cNvPr>
          <p:cNvSpPr>
            <a:spLocks noGrp="1"/>
          </p:cNvSpPr>
          <p:nvPr>
            <p:ph type="title"/>
          </p:nvPr>
        </p:nvSpPr>
        <p:spPr/>
        <p:txBody>
          <a:bodyPr/>
          <a:lstStyle/>
          <a:p>
            <a:r>
              <a:rPr lang="en-US"/>
              <a:t>Kentucky Alternate Assessment </a:t>
            </a:r>
          </a:p>
        </p:txBody>
      </p:sp>
      <p:sp>
        <p:nvSpPr>
          <p:cNvPr id="3" name="Text Placeholder 2">
            <a:extLst>
              <a:ext uri="{FF2B5EF4-FFF2-40B4-BE49-F238E27FC236}">
                <a16:creationId xmlns:a16="http://schemas.microsoft.com/office/drawing/2014/main" id="{0B85EC1E-7346-EFFE-B506-A05E2635B076}"/>
              </a:ext>
            </a:extLst>
          </p:cNvPr>
          <p:cNvSpPr>
            <a:spLocks noGrp="1"/>
          </p:cNvSpPr>
          <p:nvPr>
            <p:ph type="body" idx="1"/>
          </p:nvPr>
        </p:nvSpPr>
        <p:spPr/>
        <p:txBody>
          <a:bodyPr vert="horz" lIns="91440" tIns="45720" rIns="91440" bIns="45720" rtlCol="0" anchor="t">
            <a:normAutofit/>
          </a:bodyPr>
          <a:lstStyle/>
          <a:p>
            <a:r>
              <a:rPr lang="en-US"/>
              <a:t>Krista Mullins, Program Consultant</a:t>
            </a:r>
          </a:p>
          <a:p>
            <a:r>
              <a:rPr lang="en-US"/>
              <a:t>Division of Assessment and Accountability Support</a:t>
            </a:r>
          </a:p>
          <a:p>
            <a:r>
              <a:rPr lang="en-US"/>
              <a:t>Office of Assessment and Accountability</a:t>
            </a:r>
          </a:p>
        </p:txBody>
      </p:sp>
    </p:spTree>
    <p:extLst>
      <p:ext uri="{BB962C8B-B14F-4D97-AF65-F5344CB8AC3E}">
        <p14:creationId xmlns:p14="http://schemas.microsoft.com/office/powerpoint/2010/main" val="181349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5EEB-1FD2-F9CC-F2D3-B45EC866E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D41BE-6772-1E5F-E0F6-AA4F680C6F81}"/>
              </a:ext>
            </a:extLst>
          </p:cNvPr>
          <p:cNvSpPr>
            <a:spLocks noGrp="1"/>
          </p:cNvSpPr>
          <p:nvPr>
            <p:ph type="title"/>
          </p:nvPr>
        </p:nvSpPr>
        <p:spPr/>
        <p:txBody>
          <a:bodyPr>
            <a:normAutofit fontScale="90000"/>
          </a:bodyPr>
          <a:lstStyle/>
          <a:p>
            <a:r>
              <a:rPr lang="en-US"/>
              <a:t>Alternate Kentucky Summative Assessment (AKSA) Window 1</a:t>
            </a:r>
          </a:p>
        </p:txBody>
      </p:sp>
      <p:sp>
        <p:nvSpPr>
          <p:cNvPr id="3" name="Text Placeholder 2">
            <a:extLst>
              <a:ext uri="{FF2B5EF4-FFF2-40B4-BE49-F238E27FC236}">
                <a16:creationId xmlns:a16="http://schemas.microsoft.com/office/drawing/2014/main" id="{EDA6C161-EBBD-3FD0-1C12-D55523A37176}"/>
              </a:ext>
            </a:extLst>
          </p:cNvPr>
          <p:cNvSpPr>
            <a:spLocks noGrp="1"/>
          </p:cNvSpPr>
          <p:nvPr>
            <p:ph idx="1"/>
          </p:nvPr>
        </p:nvSpPr>
        <p:spPr>
          <a:xfrm>
            <a:off x="358815" y="1042777"/>
            <a:ext cx="11401063" cy="4594093"/>
          </a:xfrm>
        </p:spPr>
        <p:txBody>
          <a:bodyPr vert="horz" lIns="91440" tIns="45720" rIns="91440" bIns="45720" rtlCol="0" anchor="t">
            <a:noAutofit/>
          </a:bodyPr>
          <a:lstStyle/>
          <a:p>
            <a:pPr>
              <a:buFont typeface="Arial"/>
              <a:buChar char="•"/>
            </a:pPr>
            <a:r>
              <a:rPr lang="en-US" sz="2600"/>
              <a:t>For Test Administrators who still need to complete the Attainment Task (AT) Qualification Quiz, DACs may email </a:t>
            </a:r>
            <a:r>
              <a:rPr lang="en-US" sz="2600">
                <a:solidFill>
                  <a:srgbClr val="2F2F2F"/>
                </a:solidFill>
                <a:ea typeface="+mn-lt"/>
                <a:cs typeface="+mn-lt"/>
                <a:hlinkClick r:id="rId2"/>
              </a:rPr>
              <a:t>krista.mullins@education.ky.gov</a:t>
            </a:r>
            <a:r>
              <a:rPr lang="en-US" sz="2600">
                <a:solidFill>
                  <a:srgbClr val="2F2F2F"/>
                </a:solidFill>
                <a:ea typeface="+mn-lt"/>
                <a:cs typeface="+mn-lt"/>
              </a:rPr>
              <a:t> to request the quiz be opened. </a:t>
            </a:r>
          </a:p>
          <a:p>
            <a:pPr lvl="1">
              <a:buFont typeface="Arial"/>
              <a:buChar char="•"/>
            </a:pPr>
            <a:r>
              <a:rPr lang="en-US">
                <a:solidFill>
                  <a:srgbClr val="2F2F2F"/>
                </a:solidFill>
                <a:ea typeface="+mn-lt"/>
                <a:cs typeface="+mn-lt"/>
              </a:rPr>
              <a:t>DACs will need to verify the test administrator has completed the Administration Code, Inclusion of Special Populations and both Overview and Attainment Task Trainings prior to the quiz being opened for test administrators.</a:t>
            </a:r>
            <a:endParaRPr lang="en-US" sz="2200">
              <a:solidFill>
                <a:srgbClr val="2F2F2F"/>
              </a:solidFill>
              <a:ea typeface="+mn-lt"/>
              <a:cs typeface="+mn-lt"/>
            </a:endParaRPr>
          </a:p>
          <a:p>
            <a:r>
              <a:rPr lang="en-US" sz="2600"/>
              <a:t>Test Administrators may receive testing materials and begin administering assessments once all required trainings are completed and the qualification quiz has been successfully passed.</a:t>
            </a:r>
          </a:p>
          <a:p>
            <a:pPr lvl="1">
              <a:buFont typeface="Courier New" panose="02070309020205020404" pitchFamily="49" charset="0"/>
              <a:buChar char="o"/>
            </a:pPr>
            <a:r>
              <a:rPr lang="en-US" sz="2600"/>
              <a:t>DACs should receive the quiz certificates directly from Test Administrators as confirmation of completion.</a:t>
            </a:r>
          </a:p>
          <a:p>
            <a:pPr>
              <a:buFont typeface="Arial"/>
              <a:buChar char="•"/>
            </a:pPr>
            <a:endParaRPr lang="en-US" sz="1800">
              <a:solidFill>
                <a:srgbClr val="2F2F2F"/>
              </a:solidFill>
              <a:ea typeface="+mn-lt"/>
              <a:cs typeface="+mn-lt"/>
            </a:endParaRPr>
          </a:p>
          <a:p>
            <a:pPr>
              <a:buFont typeface="Arial"/>
              <a:buChar char="•"/>
            </a:pPr>
            <a:endParaRPr lang="en-US" sz="1800">
              <a:solidFill>
                <a:srgbClr val="000000"/>
              </a:solidFill>
            </a:endParaRPr>
          </a:p>
          <a:p>
            <a:pPr marL="0" indent="0">
              <a:buNone/>
            </a:pPr>
            <a:endParaRPr lang="en-US" sz="2000">
              <a:solidFill>
                <a:srgbClr val="2F2F2F"/>
              </a:solidFill>
            </a:endParaRPr>
          </a:p>
          <a:p>
            <a:pPr>
              <a:buFont typeface="Arial"/>
              <a:buChar char="•"/>
            </a:pPr>
            <a:endParaRPr lang="en-US" sz="2000">
              <a:solidFill>
                <a:srgbClr val="2F2F2F"/>
              </a:solidFill>
            </a:endParaRPr>
          </a:p>
          <a:p>
            <a:pPr marL="0" indent="0">
              <a:buNone/>
            </a:pPr>
            <a:endParaRPr lang="en-US" sz="1800"/>
          </a:p>
          <a:p>
            <a:endParaRPr lang="en-US"/>
          </a:p>
        </p:txBody>
      </p:sp>
    </p:spTree>
    <p:extLst>
      <p:ext uri="{BB962C8B-B14F-4D97-AF65-F5344CB8AC3E}">
        <p14:creationId xmlns:p14="http://schemas.microsoft.com/office/powerpoint/2010/main" val="261684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9C6E-7F44-6403-2A24-7520E4353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6C4F-4D27-9855-2476-2522412EBF9F}"/>
              </a:ext>
            </a:extLst>
          </p:cNvPr>
          <p:cNvSpPr>
            <a:spLocks noGrp="1"/>
          </p:cNvSpPr>
          <p:nvPr>
            <p:ph type="title"/>
          </p:nvPr>
        </p:nvSpPr>
        <p:spPr/>
        <p:txBody>
          <a:bodyPr>
            <a:normAutofit fontScale="90000"/>
          </a:bodyPr>
          <a:lstStyle/>
          <a:p>
            <a:r>
              <a:rPr lang="en-US"/>
              <a:t>Alternate Kentucky Summative Assessment (AKSA) Window 1 Cont'd</a:t>
            </a:r>
          </a:p>
        </p:txBody>
      </p:sp>
      <p:sp>
        <p:nvSpPr>
          <p:cNvPr id="3" name="Text Placeholder 2">
            <a:extLst>
              <a:ext uri="{FF2B5EF4-FFF2-40B4-BE49-F238E27FC236}">
                <a16:creationId xmlns:a16="http://schemas.microsoft.com/office/drawing/2014/main" id="{7800F9BE-C79C-46D4-D6CE-2DF8155A683D}"/>
              </a:ext>
            </a:extLst>
          </p:cNvPr>
          <p:cNvSpPr>
            <a:spLocks noGrp="1"/>
          </p:cNvSpPr>
          <p:nvPr>
            <p:ph idx="1"/>
          </p:nvPr>
        </p:nvSpPr>
        <p:spPr>
          <a:xfrm>
            <a:off x="405114" y="1042778"/>
            <a:ext cx="10948686" cy="4351338"/>
          </a:xfrm>
        </p:spPr>
        <p:txBody>
          <a:bodyPr vert="horz" lIns="91440" tIns="45720" rIns="91440" bIns="45720" rtlCol="0" anchor="t">
            <a:noAutofit/>
          </a:bodyPr>
          <a:lstStyle/>
          <a:p>
            <a:pPr marL="342900" indent="-342900"/>
            <a:r>
              <a:rPr lang="en-US"/>
              <a:t>If videos or animations are not appearing in the Online Training System (OTS), a profile update (to include current school and grades taught) will ensure everything loads correctly. After the update, the system will refresh, usually within a few hours, and the Test Administrator will have full access to all training videos and animations.</a:t>
            </a:r>
          </a:p>
          <a:p>
            <a:r>
              <a:rPr lang="en-US">
                <a:solidFill>
                  <a:srgbClr val="2F2F2F"/>
                </a:solidFill>
                <a:ea typeface="+mn-lt"/>
                <a:cs typeface="+mn-lt"/>
              </a:rPr>
              <a:t>The deadline to administer ATs and Field Test Tasks is </a:t>
            </a:r>
            <a:r>
              <a:rPr lang="en-US" b="1">
                <a:solidFill>
                  <a:srgbClr val="2F2F2F"/>
                </a:solidFill>
                <a:ea typeface="+mn-lt"/>
                <a:cs typeface="+mn-lt"/>
              </a:rPr>
              <a:t>Friday, Dec. 19</a:t>
            </a:r>
            <a:r>
              <a:rPr lang="en-US">
                <a:solidFill>
                  <a:srgbClr val="2F2F2F"/>
                </a:solidFill>
                <a:ea typeface="+mn-lt"/>
                <a:cs typeface="+mn-lt"/>
              </a:rPr>
              <a:t>.</a:t>
            </a:r>
          </a:p>
          <a:p>
            <a:pPr>
              <a:buFont typeface="Arial"/>
              <a:buChar char="•"/>
            </a:pPr>
            <a:r>
              <a:rPr lang="en-US">
                <a:solidFill>
                  <a:srgbClr val="2F2F2F"/>
                </a:solidFill>
                <a:ea typeface="+mn-lt"/>
                <a:cs typeface="+mn-lt"/>
              </a:rPr>
              <a:t>The deadline to enter Window 1 scores should be entered into the Student Registration Database (SRD) by the close of business on </a:t>
            </a:r>
            <a:r>
              <a:rPr lang="en-US" b="1">
                <a:solidFill>
                  <a:srgbClr val="2F2F2F"/>
                </a:solidFill>
                <a:ea typeface="+mn-lt"/>
                <a:cs typeface="+mn-lt"/>
              </a:rPr>
              <a:t>Monday, Dec. 22</a:t>
            </a:r>
            <a:r>
              <a:rPr lang="en-US">
                <a:solidFill>
                  <a:srgbClr val="2F2F2F"/>
                </a:solidFill>
                <a:ea typeface="+mn-lt"/>
                <a:cs typeface="+mn-lt"/>
              </a:rPr>
              <a:t>. </a:t>
            </a:r>
          </a:p>
          <a:p>
            <a:pPr>
              <a:buFont typeface="Arial"/>
              <a:buChar char="•"/>
            </a:pPr>
            <a:endParaRPr lang="en-US" sz="1800">
              <a:solidFill>
                <a:srgbClr val="2F2F2F"/>
              </a:solidFill>
            </a:endParaRPr>
          </a:p>
          <a:p>
            <a:pPr>
              <a:buFont typeface="Arial"/>
              <a:buChar char="•"/>
            </a:pPr>
            <a:endParaRPr lang="en-US" sz="1800">
              <a:solidFill>
                <a:srgbClr val="000000"/>
              </a:solidFill>
            </a:endParaRPr>
          </a:p>
          <a:p>
            <a:pPr marL="0" indent="0">
              <a:buNone/>
            </a:pPr>
            <a:endParaRPr lang="en-US" sz="2000">
              <a:solidFill>
                <a:srgbClr val="2F2F2F"/>
              </a:solidFill>
            </a:endParaRPr>
          </a:p>
          <a:p>
            <a:pPr>
              <a:buFont typeface="Arial"/>
              <a:buChar char="•"/>
            </a:pPr>
            <a:endParaRPr lang="en-US" sz="2000">
              <a:solidFill>
                <a:srgbClr val="2F2F2F"/>
              </a:solidFill>
            </a:endParaRPr>
          </a:p>
          <a:p>
            <a:pPr marL="0" indent="0">
              <a:buNone/>
            </a:pPr>
            <a:endParaRPr lang="en-US" sz="1800"/>
          </a:p>
          <a:p>
            <a:endParaRPr lang="en-US"/>
          </a:p>
        </p:txBody>
      </p:sp>
    </p:spTree>
    <p:extLst>
      <p:ext uri="{BB962C8B-B14F-4D97-AF65-F5344CB8AC3E}">
        <p14:creationId xmlns:p14="http://schemas.microsoft.com/office/powerpoint/2010/main" val="374530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30C1-12B6-D9D2-98A8-EF1762055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EB1FC-0307-101D-1C23-D35B58DF18CE}"/>
              </a:ext>
            </a:extLst>
          </p:cNvPr>
          <p:cNvSpPr>
            <a:spLocks noGrp="1"/>
          </p:cNvSpPr>
          <p:nvPr>
            <p:ph type="title"/>
          </p:nvPr>
        </p:nvSpPr>
        <p:spPr/>
        <p:txBody>
          <a:bodyPr>
            <a:normAutofit/>
          </a:bodyPr>
          <a:lstStyle/>
          <a:p>
            <a:r>
              <a:rPr lang="en-US"/>
              <a:t>AKSA Window 1 Makeups</a:t>
            </a:r>
          </a:p>
        </p:txBody>
      </p:sp>
      <p:sp>
        <p:nvSpPr>
          <p:cNvPr id="3" name="Text Placeholder 2">
            <a:extLst>
              <a:ext uri="{FF2B5EF4-FFF2-40B4-BE49-F238E27FC236}">
                <a16:creationId xmlns:a16="http://schemas.microsoft.com/office/drawing/2014/main" id="{77DA86DF-E085-5B8C-9BDF-53889947DF45}"/>
              </a:ext>
            </a:extLst>
          </p:cNvPr>
          <p:cNvSpPr>
            <a:spLocks noGrp="1"/>
          </p:cNvSpPr>
          <p:nvPr>
            <p:ph idx="1"/>
          </p:nvPr>
        </p:nvSpPr>
        <p:spPr>
          <a:xfrm>
            <a:off x="838200" y="955968"/>
            <a:ext cx="10882131" cy="4351338"/>
          </a:xfrm>
        </p:spPr>
        <p:txBody>
          <a:bodyPr vert="horz" lIns="91440" tIns="45720" rIns="91440" bIns="45720" rtlCol="0" anchor="t">
            <a:noAutofit/>
          </a:bodyPr>
          <a:lstStyle/>
          <a:p>
            <a:pPr>
              <a:buFont typeface="Arial"/>
              <a:buChar char="•"/>
            </a:pPr>
            <a:r>
              <a:rPr lang="en-US">
                <a:solidFill>
                  <a:srgbClr val="2F2F2F"/>
                </a:solidFill>
                <a:ea typeface="+mn-lt"/>
                <a:cs typeface="+mn-lt"/>
              </a:rPr>
              <a:t>Students who need to complete Window 1 may complete Window 1 ATs and Field Test Tasks during the Window 1 Makeup (</a:t>
            </a:r>
            <a:r>
              <a:rPr lang="en-US" b="1">
                <a:solidFill>
                  <a:srgbClr val="2F2F2F"/>
                </a:solidFill>
                <a:ea typeface="+mn-lt"/>
                <a:cs typeface="+mn-lt"/>
              </a:rPr>
              <a:t>Jan. 9-Mar. 20, 2026</a:t>
            </a:r>
            <a:r>
              <a:rPr lang="en-US">
                <a:solidFill>
                  <a:srgbClr val="2F2F2F"/>
                </a:solidFill>
                <a:ea typeface="+mn-lt"/>
                <a:cs typeface="+mn-lt"/>
              </a:rPr>
              <a:t>) or during Window 2.</a:t>
            </a:r>
          </a:p>
          <a:p>
            <a:pPr>
              <a:buFont typeface="Arial"/>
              <a:buChar char="•"/>
            </a:pPr>
            <a:r>
              <a:rPr lang="en-US">
                <a:solidFill>
                  <a:srgbClr val="2F2F2F"/>
                </a:solidFill>
              </a:rPr>
              <a:t>Makeups may only be administered after a formal request has been submitted to the Kentucky Department of Education (KDE) and an approval email has been received by the district. </a:t>
            </a:r>
          </a:p>
        </p:txBody>
      </p:sp>
    </p:spTree>
    <p:extLst>
      <p:ext uri="{BB962C8B-B14F-4D97-AF65-F5344CB8AC3E}">
        <p14:creationId xmlns:p14="http://schemas.microsoft.com/office/powerpoint/2010/main" val="285119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9510B-BAC9-C323-E927-2AE7C75B6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A97F4-31D3-BADA-3EA3-3B09DD166C56}"/>
              </a:ext>
            </a:extLst>
          </p:cNvPr>
          <p:cNvSpPr>
            <a:spLocks noGrp="1"/>
          </p:cNvSpPr>
          <p:nvPr>
            <p:ph type="title"/>
          </p:nvPr>
        </p:nvSpPr>
        <p:spPr/>
        <p:txBody>
          <a:bodyPr>
            <a:normAutofit/>
          </a:bodyPr>
          <a:lstStyle/>
          <a:p>
            <a:r>
              <a:rPr lang="en-US"/>
              <a:t>AKSA Window 1 Makeups Cont'd</a:t>
            </a:r>
          </a:p>
        </p:txBody>
      </p:sp>
      <p:sp>
        <p:nvSpPr>
          <p:cNvPr id="3" name="Text Placeholder 2">
            <a:extLst>
              <a:ext uri="{FF2B5EF4-FFF2-40B4-BE49-F238E27FC236}">
                <a16:creationId xmlns:a16="http://schemas.microsoft.com/office/drawing/2014/main" id="{A5877508-1063-7CAC-B39C-C754844E03B8}"/>
              </a:ext>
            </a:extLst>
          </p:cNvPr>
          <p:cNvSpPr>
            <a:spLocks noGrp="1"/>
          </p:cNvSpPr>
          <p:nvPr>
            <p:ph idx="1"/>
          </p:nvPr>
        </p:nvSpPr>
        <p:spPr>
          <a:xfrm>
            <a:off x="838200" y="955968"/>
            <a:ext cx="10515600" cy="4351338"/>
          </a:xfrm>
        </p:spPr>
        <p:txBody>
          <a:bodyPr vert="horz" lIns="91440" tIns="45720" rIns="91440" bIns="45720" rtlCol="0" anchor="t">
            <a:noAutofit/>
          </a:bodyPr>
          <a:lstStyle/>
          <a:p>
            <a:pPr>
              <a:buFont typeface="Arial,Sans-Serif" panose="020B0604020202020204" pitchFamily="34" charset="0"/>
            </a:pPr>
            <a:r>
              <a:rPr lang="en-US" sz="2400">
                <a:solidFill>
                  <a:srgbClr val="2F2F2F"/>
                </a:solidFill>
              </a:rPr>
              <a:t>DACs should complete the </a:t>
            </a:r>
            <a:r>
              <a:rPr lang="en-US" sz="2400">
                <a:solidFill>
                  <a:srgbClr val="2F2F2F"/>
                </a:solidFill>
                <a:hlinkClick r:id="rId2"/>
              </a:rPr>
              <a:t>AKSA Window 1 Makeup and TAR Retake Request Form</a:t>
            </a:r>
            <a:r>
              <a:rPr lang="en-US" sz="2400">
                <a:solidFill>
                  <a:srgbClr val="2F2F2F"/>
                </a:solidFill>
              </a:rPr>
              <a:t> to request a makeup.</a:t>
            </a:r>
            <a:endParaRPr lang="en-US" sz="2400">
              <a:solidFill>
                <a:srgbClr val="000000"/>
              </a:solidFill>
            </a:endParaRPr>
          </a:p>
          <a:p>
            <a:pPr lvl="1">
              <a:buFont typeface="Arial,Sans-Serif" panose="020B0604020202020204" pitchFamily="34" charset="0"/>
            </a:pPr>
            <a:r>
              <a:rPr lang="en-US">
                <a:solidFill>
                  <a:srgbClr val="2F2F2F"/>
                </a:solidFill>
              </a:rPr>
              <a:t>Allow 1 to 2 business days for KDE to make a determination and send an approval email.</a:t>
            </a:r>
            <a:endParaRPr lang="en-US">
              <a:solidFill>
                <a:srgbClr val="000000"/>
              </a:solidFill>
            </a:endParaRPr>
          </a:p>
          <a:p>
            <a:pPr lvl="1">
              <a:buFont typeface="Arial,Sans-Serif" panose="020B0604020202020204" pitchFamily="34" charset="0"/>
            </a:pPr>
            <a:r>
              <a:rPr lang="en-US">
                <a:solidFill>
                  <a:srgbClr val="2F2F2F"/>
                </a:solidFill>
              </a:rPr>
              <a:t>SRD will open for score entry 2 business days after the approval email is sent.</a:t>
            </a:r>
            <a:endParaRPr lang="en-US"/>
          </a:p>
          <a:p>
            <a:pPr lvl="1">
              <a:buFont typeface="Arial,Sans-Serif" panose="020B0604020202020204" pitchFamily="34" charset="0"/>
            </a:pPr>
            <a:r>
              <a:rPr lang="en-US">
                <a:solidFill>
                  <a:srgbClr val="2F2F2F"/>
                </a:solidFill>
              </a:rPr>
              <a:t>DACs can ensure KDE receives the makeup request when a copy of the submission is received by email.</a:t>
            </a:r>
            <a:endParaRPr lang="en-US"/>
          </a:p>
          <a:p>
            <a:pPr>
              <a:buFont typeface="Arial"/>
              <a:buChar char="•"/>
            </a:pPr>
            <a:r>
              <a:rPr lang="en-US" sz="2400">
                <a:solidFill>
                  <a:srgbClr val="2F2F2F"/>
                </a:solidFill>
              </a:rPr>
              <a:t>The deadline to complete all makeups is </a:t>
            </a:r>
            <a:r>
              <a:rPr lang="en-US" sz="2400" b="1">
                <a:solidFill>
                  <a:srgbClr val="2F2F2F"/>
                </a:solidFill>
              </a:rPr>
              <a:t>Friday, Mar. 20, 2026</a:t>
            </a:r>
            <a:r>
              <a:rPr lang="en-US" sz="2400">
                <a:solidFill>
                  <a:srgbClr val="2F2F2F"/>
                </a:solidFill>
              </a:rPr>
              <a:t>.</a:t>
            </a:r>
          </a:p>
          <a:p>
            <a:pPr>
              <a:buFont typeface="Arial"/>
              <a:buChar char="•"/>
            </a:pPr>
            <a:r>
              <a:rPr lang="en-US" sz="2400">
                <a:solidFill>
                  <a:srgbClr val="2F2F2F"/>
                </a:solidFill>
              </a:rPr>
              <a:t>Students who move into the district or qualify for AKSA are required complete Window 1 regardless of when they become eligible. </a:t>
            </a:r>
          </a:p>
          <a:p>
            <a:pPr>
              <a:buFont typeface="Arial"/>
              <a:buChar char="•"/>
            </a:pPr>
            <a:endParaRPr lang="en-US" sz="1800">
              <a:solidFill>
                <a:srgbClr val="2F2F2F"/>
              </a:solidFill>
            </a:endParaRPr>
          </a:p>
        </p:txBody>
      </p:sp>
    </p:spTree>
    <p:extLst>
      <p:ext uri="{BB962C8B-B14F-4D97-AF65-F5344CB8AC3E}">
        <p14:creationId xmlns:p14="http://schemas.microsoft.com/office/powerpoint/2010/main" val="15155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CAD1-313B-83F2-5E3E-FDCD04F76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0A916-5D4C-0C12-E4A4-677A10FFBD27}"/>
              </a:ext>
            </a:extLst>
          </p:cNvPr>
          <p:cNvSpPr>
            <a:spLocks noGrp="1"/>
          </p:cNvSpPr>
          <p:nvPr>
            <p:ph type="title"/>
          </p:nvPr>
        </p:nvSpPr>
        <p:spPr/>
        <p:txBody>
          <a:bodyPr>
            <a:normAutofit/>
          </a:bodyPr>
          <a:lstStyle/>
          <a:p>
            <a:r>
              <a:rPr lang="en-US"/>
              <a:t>Transition Attainment Record (TAR)</a:t>
            </a:r>
          </a:p>
        </p:txBody>
      </p:sp>
      <p:sp>
        <p:nvSpPr>
          <p:cNvPr id="3" name="Text Placeholder 2">
            <a:extLst>
              <a:ext uri="{FF2B5EF4-FFF2-40B4-BE49-F238E27FC236}">
                <a16:creationId xmlns:a16="http://schemas.microsoft.com/office/drawing/2014/main" id="{363ADCDA-8CA1-3869-2DE8-D1D84471DFAA}"/>
              </a:ext>
            </a:extLst>
          </p:cNvPr>
          <p:cNvSpPr>
            <a:spLocks noGrp="1"/>
          </p:cNvSpPr>
          <p:nvPr>
            <p:ph idx="1"/>
          </p:nvPr>
        </p:nvSpPr>
        <p:spPr>
          <a:xfrm>
            <a:off x="838200" y="1042778"/>
            <a:ext cx="10515600" cy="4351338"/>
          </a:xfrm>
        </p:spPr>
        <p:txBody>
          <a:bodyPr vert="horz" lIns="91440" tIns="45720" rIns="91440" bIns="45720" rtlCol="0" anchor="t">
            <a:noAutofit/>
          </a:bodyPr>
          <a:lstStyle/>
          <a:p>
            <a:pPr>
              <a:buFont typeface="Arial"/>
              <a:buChar char="•"/>
            </a:pPr>
            <a:r>
              <a:rPr lang="en-US">
                <a:solidFill>
                  <a:srgbClr val="2F2F2F"/>
                </a:solidFill>
                <a:ea typeface="+mn-lt"/>
                <a:cs typeface="+mn-lt"/>
              </a:rPr>
              <a:t>If a teacher needs to complete the TAR Qualification Quiz, please email </a:t>
            </a:r>
            <a:r>
              <a:rPr lang="en-US">
                <a:solidFill>
                  <a:srgbClr val="2F2F2F"/>
                </a:solidFill>
                <a:ea typeface="+mn-lt"/>
                <a:cs typeface="+mn-lt"/>
                <a:hlinkClick r:id="rId2"/>
              </a:rPr>
              <a:t>krista.mullins@education.ky.gov</a:t>
            </a:r>
            <a:r>
              <a:rPr lang="en-US">
                <a:solidFill>
                  <a:srgbClr val="2F2F2F"/>
                </a:solidFill>
                <a:ea typeface="+mn-lt"/>
                <a:cs typeface="+mn-lt"/>
              </a:rPr>
              <a:t>.</a:t>
            </a:r>
            <a:endParaRPr lang="en-US">
              <a:ea typeface="+mn-lt"/>
              <a:cs typeface="+mn-lt"/>
            </a:endParaRPr>
          </a:p>
          <a:p>
            <a:pPr>
              <a:buFont typeface="Arial"/>
              <a:buChar char="•"/>
            </a:pPr>
            <a:r>
              <a:rPr lang="en-US">
                <a:solidFill>
                  <a:srgbClr val="2F2F2F"/>
                </a:solidFill>
              </a:rPr>
              <a:t>For students needing to retake the TAR, please submit a retake request using the </a:t>
            </a:r>
            <a:r>
              <a:rPr lang="en-US">
                <a:solidFill>
                  <a:srgbClr val="2F2F2F"/>
                </a:solidFill>
                <a:hlinkClick r:id="rId3"/>
              </a:rPr>
              <a:t>AKSA Window 1 Makeup and TAR Retake Request Form</a:t>
            </a:r>
            <a:r>
              <a:rPr lang="en-US">
                <a:solidFill>
                  <a:srgbClr val="2F2F2F"/>
                </a:solidFill>
              </a:rPr>
              <a:t>.  </a:t>
            </a:r>
          </a:p>
          <a:p>
            <a:pPr lvl="1">
              <a:buFont typeface="Arial"/>
              <a:buChar char="•"/>
            </a:pPr>
            <a:r>
              <a:rPr lang="en-US" sz="2800">
                <a:solidFill>
                  <a:srgbClr val="2F2F2F"/>
                </a:solidFill>
              </a:rPr>
              <a:t>As a reminder, a graduation code cannot be applied in Infinite Campus (IC) for students retaking the TAR.</a:t>
            </a:r>
          </a:p>
          <a:p>
            <a:pPr>
              <a:buFont typeface="Arial"/>
              <a:buChar char="•"/>
            </a:pPr>
            <a:r>
              <a:rPr lang="en-US">
                <a:solidFill>
                  <a:srgbClr val="2F2F2F"/>
                </a:solidFill>
              </a:rPr>
              <a:t>Students may retake any content on the TAR if they did not meet the benchmark in that specific content area. </a:t>
            </a:r>
          </a:p>
          <a:p>
            <a:pPr>
              <a:buFont typeface="Arial"/>
              <a:buChar char="•"/>
            </a:pPr>
            <a:endParaRPr lang="en-US" sz="1800">
              <a:solidFill>
                <a:srgbClr val="2F2F2F"/>
              </a:solidFill>
            </a:endParaRPr>
          </a:p>
        </p:txBody>
      </p:sp>
    </p:spTree>
    <p:extLst>
      <p:ext uri="{BB962C8B-B14F-4D97-AF65-F5344CB8AC3E}">
        <p14:creationId xmlns:p14="http://schemas.microsoft.com/office/powerpoint/2010/main" val="299345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DBFA-A674-91A8-B555-E8FE7875A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239DD-0DB8-7EBB-A0FD-58589F9598F4}"/>
              </a:ext>
            </a:extLst>
          </p:cNvPr>
          <p:cNvSpPr>
            <a:spLocks noGrp="1"/>
          </p:cNvSpPr>
          <p:nvPr>
            <p:ph type="title"/>
          </p:nvPr>
        </p:nvSpPr>
        <p:spPr/>
        <p:txBody>
          <a:bodyPr>
            <a:normAutofit/>
          </a:bodyPr>
          <a:lstStyle/>
          <a:p>
            <a:r>
              <a:rPr lang="en-US"/>
              <a:t>Student Registration Database (SRD)</a:t>
            </a:r>
          </a:p>
        </p:txBody>
      </p:sp>
      <p:sp>
        <p:nvSpPr>
          <p:cNvPr id="3" name="Text Placeholder 2">
            <a:extLst>
              <a:ext uri="{FF2B5EF4-FFF2-40B4-BE49-F238E27FC236}">
                <a16:creationId xmlns:a16="http://schemas.microsoft.com/office/drawing/2014/main" id="{D28204BD-F30C-61DB-0716-7B0885ECCF87}"/>
              </a:ext>
            </a:extLst>
          </p:cNvPr>
          <p:cNvSpPr>
            <a:spLocks noGrp="1"/>
          </p:cNvSpPr>
          <p:nvPr>
            <p:ph idx="1"/>
          </p:nvPr>
        </p:nvSpPr>
        <p:spPr>
          <a:xfrm>
            <a:off x="474561" y="878803"/>
            <a:ext cx="11401063" cy="4561298"/>
          </a:xfrm>
        </p:spPr>
        <p:txBody>
          <a:bodyPr vert="horz" lIns="91440" tIns="45720" rIns="91440" bIns="45720" rtlCol="0" anchor="t">
            <a:noAutofit/>
          </a:bodyPr>
          <a:lstStyle/>
          <a:p>
            <a:pPr>
              <a:buFont typeface="Arial"/>
              <a:buChar char="•"/>
            </a:pPr>
            <a:r>
              <a:rPr lang="en-US" sz="2600">
                <a:solidFill>
                  <a:srgbClr val="2F2F2F"/>
                </a:solidFill>
              </a:rPr>
              <a:t>Prior to entering scores in the SRD, the Test Administrator must select which field test form number was administered to the student.</a:t>
            </a:r>
          </a:p>
          <a:p>
            <a:pPr>
              <a:buFont typeface="Arial"/>
              <a:buChar char="•"/>
            </a:pPr>
            <a:r>
              <a:rPr lang="en-US" sz="2600">
                <a:solidFill>
                  <a:srgbClr val="2F2F2F"/>
                </a:solidFill>
              </a:rPr>
              <a:t>If a student has moved to a different district, email </a:t>
            </a:r>
            <a:r>
              <a:rPr lang="en-US" sz="2600">
                <a:solidFill>
                  <a:srgbClr val="2F2F2F"/>
                </a:solidFill>
                <a:hlinkClick r:id="rId2"/>
              </a:rPr>
              <a:t>krista.mullins@education.ky.gov</a:t>
            </a:r>
            <a:r>
              <a:rPr lang="en-US" sz="2600">
                <a:solidFill>
                  <a:srgbClr val="2F2F2F"/>
                </a:solidFill>
              </a:rPr>
              <a:t> to have the student transferred in SRD (include the SSID number and name of the new school).</a:t>
            </a:r>
          </a:p>
          <a:p>
            <a:pPr>
              <a:buFont typeface="Arial"/>
              <a:buChar char="•"/>
            </a:pPr>
            <a:r>
              <a:rPr lang="en-US" sz="2600">
                <a:solidFill>
                  <a:srgbClr val="2F2F2F"/>
                </a:solidFill>
              </a:rPr>
              <a:t>For students who have scores in SRD and have withdrawn to homeschool or moved out of state, the student will not be deleted from SRD in the event they re-enroll. </a:t>
            </a:r>
          </a:p>
          <a:p>
            <a:pPr lvl="1">
              <a:buFont typeface="Arial"/>
              <a:buChar char="•"/>
            </a:pPr>
            <a:r>
              <a:rPr lang="en-US" sz="2600">
                <a:solidFill>
                  <a:srgbClr val="2F2F2F"/>
                </a:solidFill>
              </a:rPr>
              <a:t>Student deletion requests for SRD can be requested in the spring using the SRD/CRD Deletion Request Form.</a:t>
            </a:r>
          </a:p>
          <a:p>
            <a:pPr lvl="2">
              <a:buFont typeface="Wingdings"/>
              <a:buChar char="§"/>
            </a:pPr>
            <a:r>
              <a:rPr lang="en-US" sz="2600">
                <a:solidFill>
                  <a:srgbClr val="2F2F2F"/>
                </a:solidFill>
              </a:rPr>
              <a:t>This form will be sent in an upcoming Monday DAC email in April.</a:t>
            </a:r>
          </a:p>
          <a:p>
            <a:pPr>
              <a:buFont typeface="Arial"/>
              <a:buChar char="•"/>
            </a:pPr>
            <a:endParaRPr lang="en-US">
              <a:solidFill>
                <a:srgbClr val="2F2F2F"/>
              </a:solidFill>
            </a:endParaRPr>
          </a:p>
          <a:p>
            <a:pPr>
              <a:buFont typeface="Arial"/>
              <a:buChar char="•"/>
            </a:pPr>
            <a:endParaRPr lang="en-US" sz="1800">
              <a:solidFill>
                <a:srgbClr val="2F2F2F"/>
              </a:solidFill>
            </a:endParaRPr>
          </a:p>
          <a:p>
            <a:pPr>
              <a:buFont typeface="Arial"/>
              <a:buChar char="•"/>
            </a:pPr>
            <a:endParaRPr lang="en-US" sz="1800">
              <a:solidFill>
                <a:srgbClr val="2F2F2F"/>
              </a:solidFill>
            </a:endParaRPr>
          </a:p>
        </p:txBody>
      </p:sp>
    </p:spTree>
    <p:extLst>
      <p:ext uri="{BB962C8B-B14F-4D97-AF65-F5344CB8AC3E}">
        <p14:creationId xmlns:p14="http://schemas.microsoft.com/office/powerpoint/2010/main" val="152001052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2025-12-11T14:46:59+00:00</Publication_x0020_Date>
    <Audience1 xmlns="3a62de7d-ba57-4f43-9dae-9623ba637be0"/>
    <_dlc_DocId xmlns="3a62de7d-ba57-4f43-9dae-9623ba637be0">KYED-14-1931</_dlc_DocId>
    <_dlc_DocIdUrl xmlns="3a62de7d-ba57-4f43-9dae-9623ba637be0">
      <Url>https://education-edit.ky.gov/AA/distsupp/_layouts/15/DocIdRedir.aspx?ID=KYED-14-1931</Url>
      <Description>KYED-14-1931</Description>
    </_dlc_DocIdUrl>
  </documentManagement>
</p:properties>
</file>

<file path=customXml/itemProps1.xml><?xml version="1.0" encoding="utf-8"?>
<ds:datastoreItem xmlns:ds="http://schemas.openxmlformats.org/officeDocument/2006/customXml" ds:itemID="{B7A9017C-BB3C-4B07-BF29-7A6FCE8F0371}"/>
</file>

<file path=customXml/itemProps2.xml><?xml version="1.0" encoding="utf-8"?>
<ds:datastoreItem xmlns:ds="http://schemas.openxmlformats.org/officeDocument/2006/customXml" ds:itemID="{0DFE2AB7-9DAC-4774-9AD9-3977FA93C743}"/>
</file>

<file path=customXml/itemProps3.xml><?xml version="1.0" encoding="utf-8"?>
<ds:datastoreItem xmlns:ds="http://schemas.openxmlformats.org/officeDocument/2006/customXml" ds:itemID="{D233ED12-FD88-4629-B2EF-5004B46FF461}"/>
</file>

<file path=customXml/itemProps4.xml><?xml version="1.0" encoding="utf-8"?>
<ds:datastoreItem xmlns:ds="http://schemas.openxmlformats.org/officeDocument/2006/customXml" ds:itemID="{F838C936-FA6D-41D2-AE39-2ECEFF39FC29}"/>
</file>

<file path=docProps/app.xml><?xml version="1.0" encoding="utf-8"?>
<Properties xmlns="http://schemas.openxmlformats.org/officeDocument/2006/extended-properties" xmlns:vt="http://schemas.openxmlformats.org/officeDocument/2006/docPropsVTypes">
  <Template/>
  <TotalTime>0</TotalTime>
  <Words>2298</Words>
  <Application>Microsoft Office PowerPoint</Application>
  <PresentationFormat>Widescreen</PresentationFormat>
  <Paragraphs>214</Paragraphs>
  <Slides>27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Arial,Sans-Serif</vt:lpstr>
      <vt:lpstr>Calibri</vt:lpstr>
      <vt:lpstr>Courier New</vt:lpstr>
      <vt:lpstr>Franklin Gothic Book</vt:lpstr>
      <vt:lpstr>Franklin Gothic Medium</vt:lpstr>
      <vt:lpstr>Georgia</vt:lpstr>
      <vt:lpstr>Times New Roman</vt:lpstr>
      <vt:lpstr>Wingdings</vt:lpstr>
      <vt:lpstr>Office Theme</vt:lpstr>
      <vt:lpstr>DAC Webcast December 11, 2025</vt:lpstr>
      <vt:lpstr>Agenda Slide</vt:lpstr>
      <vt:lpstr>Kentucky Alternate Assessment </vt:lpstr>
      <vt:lpstr>Alternate Kentucky Summative Assessment (AKSA) Window 1</vt:lpstr>
      <vt:lpstr>Alternate Kentucky Summative Assessment (AKSA) Window 1 Cont'd</vt:lpstr>
      <vt:lpstr>AKSA Window 1 Makeups</vt:lpstr>
      <vt:lpstr>AKSA Window 1 Makeups Cont'd</vt:lpstr>
      <vt:lpstr>Transition Attainment Record (TAR)</vt:lpstr>
      <vt:lpstr>Student Registration Database (SRD)</vt:lpstr>
      <vt:lpstr>Medical Nonparticipations</vt:lpstr>
      <vt:lpstr>Testing Materials</vt:lpstr>
      <vt:lpstr>College Admissions Exam SAT Reminders</vt:lpstr>
      <vt:lpstr>SAT State Administration Reminders</vt:lpstr>
      <vt:lpstr>WIDA ACCESS Assessments </vt:lpstr>
      <vt:lpstr>What's New for WIDA ACCESS Assessments</vt:lpstr>
      <vt:lpstr>What's New with WIDA Kindergarten ACCESS</vt:lpstr>
      <vt:lpstr>WIDA Score Reports and Standard Setting</vt:lpstr>
      <vt:lpstr>Before Testing-WIDA ACCESS</vt:lpstr>
      <vt:lpstr>Before Testing WIDA ACCESS</vt:lpstr>
      <vt:lpstr>During Testing-WIDA ACCESS</vt:lpstr>
      <vt:lpstr>WIDA ACCESS Online Testing Scripts</vt:lpstr>
      <vt:lpstr>Resources</vt:lpstr>
      <vt:lpstr>WIDA Alternate Standard Setting and Exit Criteria</vt:lpstr>
      <vt:lpstr>Upcoming Events</vt:lpstr>
      <vt:lpstr>January Upcoming Events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December 2025</dc:title>
  <dc:creator/>
  <cp:keywords>DAC Webcast, OAA, DAAS</cp:keywords>
  <cp:lastModifiedBy>Avery, Devon - Division of Assessment and Accountability Support</cp:lastModifiedBy>
  <cp:revision>1</cp:revision>
  <dcterms:created xsi:type="dcterms:W3CDTF">2025-12-10T20:13:15Z</dcterms:created>
  <dcterms:modified xsi:type="dcterms:W3CDTF">2025-12-11T14:43:36Z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2025-12-10T20:13:24Z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48a7c5af-8b86-4d53-96d0-99885a18a4eb</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0x0101001BEB557DBE01834EAB47A683706DCD5B008DF4EFBC6697154B9CE5CD9A6A2577BF</vt:lpwstr>
  </property>
  <property fmtid="{D5CDD505-2E9C-101B-9397-08002B2CF9AE}" pid="11" name="_dlc_DocIdItemGuid">
    <vt:lpwstr>840861df-52a9-4cc3-b53f-e790a7945fcc</vt:lpwstr>
  </property>
</Properties>
</file>