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1.xml" ContentType="application/vnd.openxmlformats-officedocument.drawingml.diagramData+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diagrams/quickStyle1.xml" ContentType="application/vnd.openxmlformats-officedocument.drawingml.diagramStyl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colors2.xml" ContentType="application/vnd.openxmlformats-officedocument.drawingml.diagramColors+xml"/>
  <Override PartName="/ppt/theme/theme3.xml" ContentType="application/vnd.openxmlformats-officedocument.theme+xml"/>
  <Override PartName="/ppt/diagrams/drawing2.xml" ContentType="application/vnd.ms-office.drawingml.diagramDrawing+xml"/>
  <Override PartName="/ppt/authors.xml" ContentType="application/vnd.ms-powerpoint.authors+xml"/>
  <Override PartName="/ppt/diagrams/layout2.xml" ContentType="application/vnd.openxmlformats-officedocument.drawingml.diagramLayout+xml"/>
  <Override PartName="/ppt/diagrams/quickStyle2.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ppt/revisionInfo.xml" ContentType="application/vnd.ms-powerpoint.revisioninfo+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22"/>
  </p:notesMasterIdLst>
  <p:handoutMasterIdLst>
    <p:handoutMasterId r:id="rId23"/>
  </p:handoutMasterIdLst>
  <p:sldIdLst>
    <p:sldId id="256" r:id="rId5"/>
    <p:sldId id="1143" r:id="rId6"/>
    <p:sldId id="1605" r:id="rId7"/>
    <p:sldId id="411" r:id="rId8"/>
    <p:sldId id="1607" r:id="rId9"/>
    <p:sldId id="1608" r:id="rId10"/>
    <p:sldId id="1606" r:id="rId11"/>
    <p:sldId id="1609" r:id="rId12"/>
    <p:sldId id="1164" r:id="rId13"/>
    <p:sldId id="1611" r:id="rId14"/>
    <p:sldId id="1610" r:id="rId15"/>
    <p:sldId id="1119" r:id="rId16"/>
    <p:sldId id="1117" r:id="rId17"/>
    <p:sldId id="1122" r:id="rId18"/>
    <p:sldId id="1123" r:id="rId19"/>
    <p:sldId id="888" r:id="rId20"/>
    <p:sldId id="1029"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A878E930-1FA4-23FE-ABDF-DAF3E302D92D}" name="Christopher, Tiffany - Division of Assessment and Accountability Support" initials="TC" userId="S::tiffany.christopher@education.ky.gov::0ee15d78-e0f3-4aff-9248-a7fe4c8bb4fc"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5512DD90-7D11-8F4F-C196-C0F8F7BFE940}" name="Brumley, Jessica - Division of Assessment and Accountability Support" initials="JB" userId="S::jessica.brumley@education.ky.gov::fa0310dd-6eee-4845-93c0-35565be73531"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A1968ECB-9F01-7E4F-5C5C-2236753EF084}" name="Mullins, Krista" initials="KMM" userId="Mullins, Krista" providerId="None"/>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1DDE88F8-27C4-C73A-F768-A150E2731EB4}" name="Mullins, Krista - Division of Assessment and Accountability Support" initials="MS" userId="S::krista.mullins@education.ky.gov::599e8b2c-da26-429c-a2a4-0d587b3d3416" providerId="AD"/>
  <p188:author id="{F4AFB8FE-2F89-BD15-88CD-DCAF584F8BCE}" name="Guest User" initials="GU" userId="S::urn:spo:anon#b8d00a6c8b0209b5fed9f16a4c639c5f2826c96e7d642f03ee068c911d5450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276F8B"/>
    <a:srgbClr val="007780"/>
    <a:srgbClr val="6B9F25"/>
    <a:srgbClr val="FFFFFF"/>
    <a:srgbClr val="DEEBF7"/>
    <a:srgbClr val="E2F0D9"/>
    <a:srgbClr val="FFF2CC"/>
    <a:srgbClr val="F8CBAD"/>
    <a:srgbClr val="0D7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4FE1C-63C9-4968-90F7-101AB9BFACB5}" v="2" dt="2025-11-12T20:41:25.710"/>
  </p1510:revLst>
</p1510:revInfo>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216"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diagrams/_rels/data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BC63C-C9C9-4928-A9B5-E0B5E2E830FC}" type="doc">
      <dgm:prSet loTypeId="urn:microsoft.com/office/officeart/2005/8/layout/chevron1" loCatId="process" qsTypeId="urn:microsoft.com/office/officeart/2005/8/quickstyle/3d1" qsCatId="3D" csTypeId="urn:microsoft.com/office/officeart/2005/8/colors/colorful5" csCatId="colorful" phldr="1"/>
      <dgm:spPr/>
      <dgm:t>
        <a:bodyPr/>
        <a:lstStyle/>
        <a:p>
          <a:endParaRPr lang="en-US"/>
        </a:p>
      </dgm:t>
    </dgm:pt>
    <dgm:pt modelId="{1C1A35EB-2203-441F-9FB4-B59D34FC3557}">
      <dgm:prSet phldrT="[Text]" custT="1"/>
      <dgm:spPr/>
      <dgm:t>
        <a:bodyPr/>
        <a:lstStyle/>
        <a:p>
          <a:pPr>
            <a:lnSpc>
              <a:spcPct val="100000"/>
            </a:lnSpc>
            <a:spcAft>
              <a:spcPts val="0"/>
            </a:spcAft>
          </a:pPr>
          <a:r>
            <a:rPr lang="en-US" sz="2000" b="0">
              <a:solidFill>
                <a:schemeClr val="tx1"/>
              </a:solidFill>
              <a:latin typeface="Franklin Gothic Medium" panose="020B0603020102020204"/>
            </a:rPr>
            <a:t>Nov. 17</a:t>
          </a:r>
          <a:endParaRPr lang="en-US" sz="2000" b="0">
            <a:solidFill>
              <a:schemeClr val="tx1"/>
            </a:solidFill>
          </a:endParaRPr>
        </a:p>
      </dgm:t>
      <dgm:extLst>
        <a:ext uri="{E40237B7-FDA0-4F09-8148-C483321AD2D9}">
          <dgm14:cNvPr xmlns:dgm14="http://schemas.microsoft.com/office/drawing/2010/diagram" id="0" name="" descr="A colored arrow indicating October 30 for  District Embargo to Open"/>
        </a:ext>
      </dgm:extLst>
    </dgm:pt>
    <dgm:pt modelId="{4A34DF5F-68A4-4954-BB02-0689CA680FC0}" type="parTrans" cxnId="{6424FA46-17C5-4097-A17A-BBCB6EDCA7BF}">
      <dgm:prSet/>
      <dgm:spPr/>
      <dgm:t>
        <a:bodyPr/>
        <a:lstStyle/>
        <a:p>
          <a:endParaRPr lang="en-US"/>
        </a:p>
      </dgm:t>
    </dgm:pt>
    <dgm:pt modelId="{95EAD681-41D7-4574-B728-D7A6891F8CDF}" type="sibTrans" cxnId="{6424FA46-17C5-4097-A17A-BBCB6EDCA7BF}">
      <dgm:prSet/>
      <dgm:spPr/>
      <dgm:t>
        <a:bodyPr/>
        <a:lstStyle/>
        <a:p>
          <a:endParaRPr lang="en-US"/>
        </a:p>
      </dgm:t>
    </dgm:pt>
    <dgm:pt modelId="{41F7BB3A-FA8D-4BFD-AF65-A0876B007597}">
      <dgm:prSet phldrT="[Text]" custT="1"/>
      <dgm:spPr/>
      <dgm:t>
        <a:bodyPr/>
        <a:lstStyle/>
        <a:p>
          <a:pPr rtl="0">
            <a:lnSpc>
              <a:spcPct val="100000"/>
            </a:lnSpc>
            <a:spcAft>
              <a:spcPts val="0"/>
            </a:spcAft>
          </a:pPr>
          <a:r>
            <a:rPr lang="en-US" sz="2000" b="0">
              <a:solidFill>
                <a:schemeClr val="tx1"/>
              </a:solidFill>
              <a:latin typeface="Franklin Gothic Medium" panose="020B0603020102020204"/>
            </a:rPr>
            <a:t>Nov. 19</a:t>
          </a:r>
          <a:endParaRPr lang="en-US" sz="2000" b="0">
            <a:solidFill>
              <a:schemeClr val="tx1"/>
            </a:solidFill>
          </a:endParaRPr>
        </a:p>
      </dgm:t>
      <dgm:extLst>
        <a:ext uri="{E40237B7-FDA0-4F09-8148-C483321AD2D9}">
          <dgm14:cNvPr xmlns:dgm14="http://schemas.microsoft.com/office/drawing/2010/diagram" id="0" name="" descr="A colored arrow indicating October 31 for  Embargo ends at 9:59 p.m. ET Public Release of School Accountability and test results at 10 p.m. ET &#10;"/>
        </a:ext>
      </dgm:extLst>
    </dgm:pt>
    <dgm:pt modelId="{478881D3-69F5-42E6-9C47-2EC6DA7C7318}" type="parTrans" cxnId="{C20E5579-2286-4F7A-B60C-B5FACA5C5452}">
      <dgm:prSet/>
      <dgm:spPr/>
      <dgm:t>
        <a:bodyPr/>
        <a:lstStyle/>
        <a:p>
          <a:endParaRPr lang="en-US"/>
        </a:p>
      </dgm:t>
    </dgm:pt>
    <dgm:pt modelId="{EA4394E9-9FB8-41C3-8AC4-572B1153FA42}" type="sibTrans" cxnId="{C20E5579-2286-4F7A-B60C-B5FACA5C5452}">
      <dgm:prSet/>
      <dgm:spPr/>
      <dgm:t>
        <a:bodyPr/>
        <a:lstStyle/>
        <a:p>
          <a:endParaRPr lang="en-US"/>
        </a:p>
      </dgm:t>
    </dgm:pt>
    <dgm:pt modelId="{00DBBD80-870B-4E83-AE80-620DB475A546}">
      <dgm:prSet phldrT="[Text]" custT="1"/>
      <dgm:spPr/>
      <dgm:t>
        <a:bodyPr/>
        <a:lstStyle/>
        <a:p>
          <a:pPr>
            <a:lnSpc>
              <a:spcPct val="100000"/>
            </a:lnSpc>
            <a:spcAft>
              <a:spcPts val="0"/>
            </a:spcAft>
          </a:pPr>
          <a:r>
            <a:rPr lang="en-US" sz="2000" b="0" kern="1200">
              <a:solidFill>
                <a:prstClr val="black"/>
              </a:solidFill>
              <a:latin typeface="Franklin Gothic Medium" panose="020B0603020102020204"/>
              <a:ea typeface="+mn-ea"/>
              <a:cs typeface="+mn-cs"/>
            </a:rPr>
            <a:t>Nov. 19 - Dec. 4</a:t>
          </a:r>
        </a:p>
      </dgm:t>
      <dgm:extLst>
        <a:ext uri="{E40237B7-FDA0-4F09-8148-C483321AD2D9}">
          <dgm14:cNvPr xmlns:dgm14="http://schemas.microsoft.com/office/drawing/2010/diagram" id="0" name="" descr="A colored arrow indicating November 1-November 13  10-day Regulatory Data Review for new individual student change requests in SDRR begins at 9:00 a.m. ET and closes for new tickets at 12:00 p.m. ET (noon) &#10;"/>
        </a:ext>
      </dgm:extLst>
    </dgm:pt>
    <dgm:pt modelId="{811F66AC-A0F5-456C-B577-C6DA5861A435}" type="parTrans" cxnId="{5D499063-DDC7-4D93-9B9D-10F2028599A4}">
      <dgm:prSet/>
      <dgm:spPr/>
      <dgm:t>
        <a:bodyPr/>
        <a:lstStyle/>
        <a:p>
          <a:endParaRPr lang="en-US"/>
        </a:p>
      </dgm:t>
    </dgm:pt>
    <dgm:pt modelId="{1EF91F9C-6434-4B5D-9B11-290C9A0AFBCC}" type="sibTrans" cxnId="{5D499063-DDC7-4D93-9B9D-10F2028599A4}">
      <dgm:prSet/>
      <dgm:spPr/>
      <dgm:t>
        <a:bodyPr/>
        <a:lstStyle/>
        <a:p>
          <a:endParaRPr lang="en-US"/>
        </a:p>
      </dgm:t>
    </dgm:pt>
    <dgm:pt modelId="{2E316248-5498-4A2A-8A3E-DF15D6D8E341}">
      <dgm:prSet phldrT="[Text]" custT="1"/>
      <dgm:spPr/>
      <dgm:t>
        <a:bodyPr/>
        <a:lstStyle/>
        <a:p>
          <a:pPr rtl="0">
            <a:lnSpc>
              <a:spcPct val="100000"/>
            </a:lnSpc>
            <a:spcAft>
              <a:spcPts val="0"/>
            </a:spcAft>
          </a:pPr>
          <a:r>
            <a:rPr lang="en-US" sz="1800"/>
            <a:t>District Embargo Opens at </a:t>
          </a:r>
          <a:r>
            <a:rPr lang="en-US" sz="1800" b="0">
              <a:solidFill>
                <a:schemeClr val="tx1"/>
              </a:solidFill>
            </a:rPr>
            <a:t>8:00 a.m. ET </a:t>
          </a:r>
          <a:endParaRPr lang="en-US" sz="1800"/>
        </a:p>
      </dgm:t>
    </dgm:pt>
    <dgm:pt modelId="{7F9F6BAB-4395-437C-86B3-9FC53D12F2EE}" type="parTrans" cxnId="{1899815C-8F1A-441C-B6D9-9B2F60CD3B3D}">
      <dgm:prSet/>
      <dgm:spPr/>
      <dgm:t>
        <a:bodyPr/>
        <a:lstStyle/>
        <a:p>
          <a:endParaRPr lang="en-US"/>
        </a:p>
      </dgm:t>
    </dgm:pt>
    <dgm:pt modelId="{78FD5B0C-B934-4647-BBB0-804EC0ECA4D4}" type="sibTrans" cxnId="{1899815C-8F1A-441C-B6D9-9B2F60CD3B3D}">
      <dgm:prSet/>
      <dgm:spPr/>
      <dgm:t>
        <a:bodyPr/>
        <a:lstStyle/>
        <a:p>
          <a:endParaRPr lang="en-US"/>
        </a:p>
      </dgm:t>
    </dgm:pt>
    <dgm:pt modelId="{042ABD39-6ADF-4A74-8A32-21A6A849EB92}">
      <dgm:prSet custT="1"/>
      <dgm:spPr/>
      <dgm:t>
        <a:bodyPr/>
        <a:lstStyle/>
        <a:p>
          <a:pPr>
            <a:lnSpc>
              <a:spcPct val="100000"/>
            </a:lnSpc>
            <a:spcAft>
              <a:spcPts val="0"/>
            </a:spcAft>
          </a:pPr>
          <a:r>
            <a:rPr lang="en-US" sz="1800"/>
            <a:t>10-day Regulatory Data Review for new individual student change requests in SDRR begins at 9:00 a.m. ET and closes for new tickets at 5</a:t>
          </a:r>
          <a:r>
            <a:rPr lang="en-US" sz="1800">
              <a:solidFill>
                <a:schemeClr val="tx1"/>
              </a:solidFill>
            </a:rPr>
            <a:t>:00 p.m. ET </a:t>
          </a:r>
          <a:r>
            <a:rPr lang="en-US" sz="1800"/>
            <a:t> </a:t>
          </a:r>
        </a:p>
      </dgm:t>
      <dgm:extLst>
        <a:ext uri="{E40237B7-FDA0-4F09-8148-C483321AD2D9}">
          <dgm14:cNvPr xmlns:dgm14="http://schemas.microsoft.com/office/drawing/2010/diagram" id="0" name="" descr="&#10;"/>
        </a:ext>
      </dgm:extLst>
    </dgm:pt>
    <dgm:pt modelId="{002D40F0-F323-4837-9560-D6D520F5A9E0}" type="parTrans" cxnId="{60E084A5-DEDA-476B-8165-B82E29284A14}">
      <dgm:prSet/>
      <dgm:spPr/>
      <dgm:t>
        <a:bodyPr/>
        <a:lstStyle/>
        <a:p>
          <a:endParaRPr lang="en-US"/>
        </a:p>
      </dgm:t>
    </dgm:pt>
    <dgm:pt modelId="{A850D21A-F445-40DC-93A8-959E9AE05E68}" type="sibTrans" cxnId="{60E084A5-DEDA-476B-8165-B82E29284A14}">
      <dgm:prSet/>
      <dgm:spPr/>
      <dgm:t>
        <a:bodyPr/>
        <a:lstStyle/>
        <a:p>
          <a:endParaRPr lang="en-US"/>
        </a:p>
      </dgm:t>
    </dgm:pt>
    <dgm:pt modelId="{24B17D94-07FA-4A2D-A007-494EE23655C2}">
      <dgm:prSet phldrT="[Text]" custT="1"/>
      <dgm:spPr/>
      <dgm:t>
        <a:bodyPr/>
        <a:lstStyle/>
        <a:p>
          <a:pPr>
            <a:lnSpc>
              <a:spcPct val="100000"/>
            </a:lnSpc>
            <a:spcAft>
              <a:spcPts val="0"/>
            </a:spcAft>
          </a:pPr>
          <a:r>
            <a:rPr lang="en-US" sz="2000" b="0">
              <a:solidFill>
                <a:schemeClr val="tx1"/>
              </a:solidFill>
              <a:latin typeface="Franklin Gothic Medium" panose="020B0603020102020204"/>
            </a:rPr>
            <a:t>Nov. 17</a:t>
          </a:r>
          <a:endParaRPr lang="en-US" sz="2000">
            <a:solidFill>
              <a:schemeClr val="tx1"/>
            </a:solidFill>
          </a:endParaRPr>
        </a:p>
      </dgm:t>
      <dgm:extLst>
        <a:ext uri="{E40237B7-FDA0-4F09-8148-C483321AD2D9}">
          <dgm14:cNvPr xmlns:dgm14="http://schemas.microsoft.com/office/drawing/2010/diagram" id="0" name="" descr="A colored arrow indicating October 30 for Media Embargo Opens -Districts may begin discussing data under embargo privately with media at 12:00 p.m. ET (noon)&#10;  "/>
        </a:ext>
      </dgm:extLst>
    </dgm:pt>
    <dgm:pt modelId="{A9D0E59A-E4C5-492A-A783-531BC18E1A4E}" type="parTrans" cxnId="{CBDF9435-89FC-4BDC-A5A4-6AD64F1D27F3}">
      <dgm:prSet/>
      <dgm:spPr/>
      <dgm:t>
        <a:bodyPr/>
        <a:lstStyle/>
        <a:p>
          <a:endParaRPr lang="en-US"/>
        </a:p>
      </dgm:t>
    </dgm:pt>
    <dgm:pt modelId="{3F90BE99-F996-44A3-A5E2-A4C9BEB863EC}" type="sibTrans" cxnId="{CBDF9435-89FC-4BDC-A5A4-6AD64F1D27F3}">
      <dgm:prSet/>
      <dgm:spPr/>
      <dgm:t>
        <a:bodyPr/>
        <a:lstStyle/>
        <a:p>
          <a:endParaRPr lang="en-US"/>
        </a:p>
      </dgm:t>
    </dgm:pt>
    <dgm:pt modelId="{2E364541-5521-4F2A-838D-C305A864B0FB}">
      <dgm:prSet phldrT="[Text]" custT="1"/>
      <dgm:spPr/>
      <dgm:t>
        <a:bodyPr/>
        <a:lstStyle/>
        <a:p>
          <a:pPr>
            <a:lnSpc>
              <a:spcPct val="100000"/>
            </a:lnSpc>
            <a:spcAft>
              <a:spcPts val="0"/>
            </a:spcAft>
          </a:pPr>
          <a:r>
            <a:rPr lang="en-US" sz="1800">
              <a:solidFill>
                <a:schemeClr val="tx1"/>
              </a:solidFill>
              <a:latin typeface="+mn-lt"/>
            </a:rPr>
            <a:t>Media Embargo </a:t>
          </a:r>
          <a:r>
            <a:rPr lang="en-US" sz="1800" b="0">
              <a:solidFill>
                <a:schemeClr val="tx1"/>
              </a:solidFill>
              <a:latin typeface="+mn-lt"/>
            </a:rPr>
            <a:t>Opens -Districts </a:t>
          </a:r>
          <a:r>
            <a:rPr lang="en-US" sz="1800">
              <a:solidFill>
                <a:schemeClr val="tx1"/>
              </a:solidFill>
              <a:latin typeface="+mn-lt"/>
            </a:rPr>
            <a:t>may begin discussing data under embargo privately with media at </a:t>
          </a:r>
          <a:r>
            <a:rPr lang="en-US" sz="1800">
              <a:solidFill>
                <a:schemeClr val="tx1"/>
              </a:solidFill>
            </a:rPr>
            <a:t>1:00 p.m. ET </a:t>
          </a:r>
          <a:endParaRPr lang="en-US" sz="2000">
            <a:solidFill>
              <a:schemeClr val="tx1"/>
            </a:solidFill>
          </a:endParaRPr>
        </a:p>
      </dgm:t>
      <dgm:extLst>
        <a:ext uri="{E40237B7-FDA0-4F09-8148-C483321AD2D9}">
          <dgm14:cNvPr xmlns:dgm14="http://schemas.microsoft.com/office/drawing/2010/diagram" id="0" name="" descr="A colored arrow indicating October 30 for Media Embargo Opens -Districts may begin discussing data under embargo privately with media at 12:00 p.m. ET (noon)&#10;  "/>
        </a:ext>
      </dgm:extLst>
    </dgm:pt>
    <dgm:pt modelId="{E4D56E9D-2309-4148-99AB-EF14642FBED3}" type="parTrans" cxnId="{ACF55F3A-0DA1-47DA-95D2-1970AD2D5FD8}">
      <dgm:prSet/>
      <dgm:spPr/>
      <dgm:t>
        <a:bodyPr/>
        <a:lstStyle/>
        <a:p>
          <a:endParaRPr lang="en-US"/>
        </a:p>
      </dgm:t>
    </dgm:pt>
    <dgm:pt modelId="{70A07990-3FF1-4B57-87D8-FAB8879FFBBB}" type="sibTrans" cxnId="{ACF55F3A-0DA1-47DA-95D2-1970AD2D5FD8}">
      <dgm:prSet/>
      <dgm:spPr/>
      <dgm:t>
        <a:bodyPr/>
        <a:lstStyle/>
        <a:p>
          <a:endParaRPr lang="en-US"/>
        </a:p>
      </dgm:t>
    </dgm:pt>
    <dgm:pt modelId="{C4022279-72B7-4B41-9758-EE6DB4F2BB57}">
      <dgm:prSet phldrT="[Text]" custT="1"/>
      <dgm:spPr/>
      <dgm:t>
        <a:bodyPr/>
        <a:lstStyle/>
        <a:p>
          <a:pPr>
            <a:lnSpc>
              <a:spcPct val="100000"/>
            </a:lnSpc>
            <a:spcAft>
              <a:spcPts val="0"/>
            </a:spcAft>
          </a:pPr>
          <a:r>
            <a:rPr lang="en-US" sz="1800" b="0">
              <a:solidFill>
                <a:schemeClr val="tx1"/>
              </a:solidFill>
              <a:latin typeface="Franklin Gothic Book"/>
            </a:rPr>
            <a:t>Embargo ends</a:t>
          </a:r>
          <a:endParaRPr lang="en-US" sz="1800"/>
        </a:p>
      </dgm:t>
    </dgm:pt>
    <dgm:pt modelId="{628B5A12-D14A-4776-B14F-F292B65798ED}" type="parTrans" cxnId="{C5DB92F5-D69E-4D08-9815-B62F2BCCC4FA}">
      <dgm:prSet/>
      <dgm:spPr/>
      <dgm:t>
        <a:bodyPr/>
        <a:lstStyle/>
        <a:p>
          <a:endParaRPr lang="en-US"/>
        </a:p>
      </dgm:t>
    </dgm:pt>
    <dgm:pt modelId="{914A3EC4-1FDD-4311-A84C-ACC015A16C40}" type="sibTrans" cxnId="{C5DB92F5-D69E-4D08-9815-B62F2BCCC4FA}">
      <dgm:prSet/>
      <dgm:spPr/>
      <dgm:t>
        <a:bodyPr/>
        <a:lstStyle/>
        <a:p>
          <a:endParaRPr lang="en-US"/>
        </a:p>
      </dgm:t>
    </dgm:pt>
    <dgm:pt modelId="{122BA6C6-FABD-40DA-8C89-3E85BA262E34}">
      <dgm:prSet phldrT="[Text]" custT="1"/>
      <dgm:spPr/>
      <dgm:t>
        <a:bodyPr/>
        <a:lstStyle/>
        <a:p>
          <a:pPr>
            <a:lnSpc>
              <a:spcPct val="100000"/>
            </a:lnSpc>
            <a:spcAft>
              <a:spcPts val="0"/>
            </a:spcAft>
          </a:pPr>
          <a:r>
            <a:rPr lang="en-US" sz="1800"/>
            <a:t>Public Release of School Accountability and test results at 12:01 a.m. ET </a:t>
          </a:r>
        </a:p>
      </dgm:t>
    </dgm:pt>
    <dgm:pt modelId="{1D475A7E-E727-4098-BB12-81E4678C3CD1}" type="parTrans" cxnId="{0689D1BA-7B98-4BBA-9AC5-BF6CB4942AB3}">
      <dgm:prSet/>
      <dgm:spPr/>
      <dgm:t>
        <a:bodyPr/>
        <a:lstStyle/>
        <a:p>
          <a:endParaRPr lang="en-US"/>
        </a:p>
      </dgm:t>
    </dgm:pt>
    <dgm:pt modelId="{0BA39F3B-6008-4ECC-83FD-1AD8F1934906}" type="sibTrans" cxnId="{0689D1BA-7B98-4BBA-9AC5-BF6CB4942AB3}">
      <dgm:prSet/>
      <dgm:spPr/>
      <dgm:t>
        <a:bodyPr/>
        <a:lstStyle/>
        <a:p>
          <a:endParaRPr lang="en-US"/>
        </a:p>
      </dgm:t>
    </dgm:pt>
    <dgm:pt modelId="{A6412440-1ADE-4151-9EEB-F9C1CBE7A3BE}" type="pres">
      <dgm:prSet presAssocID="{10FBC63C-C9C9-4928-A9B5-E0B5E2E830FC}" presName="Name0" presStyleCnt="0">
        <dgm:presLayoutVars>
          <dgm:dir/>
          <dgm:animLvl val="lvl"/>
          <dgm:resizeHandles val="exact"/>
        </dgm:presLayoutVars>
      </dgm:prSet>
      <dgm:spPr/>
    </dgm:pt>
    <dgm:pt modelId="{988CFC65-7141-4C2A-942F-A6FE45D5C779}" type="pres">
      <dgm:prSet presAssocID="{1C1A35EB-2203-441F-9FB4-B59D34FC3557}" presName="composite" presStyleCnt="0"/>
      <dgm:spPr/>
    </dgm:pt>
    <dgm:pt modelId="{36A21173-88C5-44E8-8423-59196FFBE7A9}" type="pres">
      <dgm:prSet presAssocID="{1C1A35EB-2203-441F-9FB4-B59D34FC3557}" presName="parTx" presStyleLbl="node1" presStyleIdx="0" presStyleCnt="4">
        <dgm:presLayoutVars>
          <dgm:chMax val="0"/>
          <dgm:chPref val="0"/>
          <dgm:bulletEnabled val="1"/>
        </dgm:presLayoutVars>
      </dgm:prSet>
      <dgm:spPr/>
    </dgm:pt>
    <dgm:pt modelId="{19DDA552-77F4-47A1-B3F0-C8F892C9CB09}" type="pres">
      <dgm:prSet presAssocID="{1C1A35EB-2203-441F-9FB4-B59D34FC3557}" presName="desTx" presStyleLbl="revTx" presStyleIdx="0" presStyleCnt="4">
        <dgm:presLayoutVars>
          <dgm:bulletEnabled val="1"/>
        </dgm:presLayoutVars>
      </dgm:prSet>
      <dgm:spPr/>
    </dgm:pt>
    <dgm:pt modelId="{3EEF9D3D-4C77-4335-A574-DD94D6D3E497}" type="pres">
      <dgm:prSet presAssocID="{95EAD681-41D7-4574-B728-D7A6891F8CDF}" presName="space" presStyleCnt="0"/>
      <dgm:spPr/>
    </dgm:pt>
    <dgm:pt modelId="{D0B0CD2C-51A9-4386-A5A4-8DFBFC806871}" type="pres">
      <dgm:prSet presAssocID="{24B17D94-07FA-4A2D-A007-494EE23655C2}" presName="composite" presStyleCnt="0"/>
      <dgm:spPr/>
    </dgm:pt>
    <dgm:pt modelId="{30087FA2-D237-4D8E-A6DD-B3E79CD6ACED}" type="pres">
      <dgm:prSet presAssocID="{24B17D94-07FA-4A2D-A007-494EE23655C2}" presName="parTx" presStyleLbl="node1" presStyleIdx="1" presStyleCnt="4">
        <dgm:presLayoutVars>
          <dgm:chMax val="0"/>
          <dgm:chPref val="0"/>
          <dgm:bulletEnabled val="1"/>
        </dgm:presLayoutVars>
      </dgm:prSet>
      <dgm:spPr/>
    </dgm:pt>
    <dgm:pt modelId="{2E45F296-1359-4AD4-A5E0-E22EAE3541FB}" type="pres">
      <dgm:prSet presAssocID="{24B17D94-07FA-4A2D-A007-494EE23655C2}" presName="desTx" presStyleLbl="revTx" presStyleIdx="1" presStyleCnt="4">
        <dgm:presLayoutVars>
          <dgm:bulletEnabled val="1"/>
        </dgm:presLayoutVars>
      </dgm:prSet>
      <dgm:spPr/>
    </dgm:pt>
    <dgm:pt modelId="{6238B7B1-C636-429B-ADCD-DA372B3D6FFE}" type="pres">
      <dgm:prSet presAssocID="{3F90BE99-F996-44A3-A5E2-A4C9BEB863EC}" presName="space" presStyleCnt="0"/>
      <dgm:spPr/>
    </dgm:pt>
    <dgm:pt modelId="{88098826-7BD0-4705-A84C-073391797ABE}" type="pres">
      <dgm:prSet presAssocID="{41F7BB3A-FA8D-4BFD-AF65-A0876B007597}" presName="composite" presStyleCnt="0"/>
      <dgm:spPr/>
    </dgm:pt>
    <dgm:pt modelId="{4798327D-B0EC-4F8A-9BE5-011A62C06BD0}" type="pres">
      <dgm:prSet presAssocID="{41F7BB3A-FA8D-4BFD-AF65-A0876B007597}" presName="parTx" presStyleLbl="node1" presStyleIdx="2" presStyleCnt="4">
        <dgm:presLayoutVars>
          <dgm:chMax val="0"/>
          <dgm:chPref val="0"/>
          <dgm:bulletEnabled val="1"/>
        </dgm:presLayoutVars>
      </dgm:prSet>
      <dgm:spPr/>
    </dgm:pt>
    <dgm:pt modelId="{A0ABC93D-2C3E-4356-8F1F-2824D3EB5689}" type="pres">
      <dgm:prSet presAssocID="{41F7BB3A-FA8D-4BFD-AF65-A0876B007597}" presName="desTx" presStyleLbl="revTx" presStyleIdx="2" presStyleCnt="4" custScaleX="97191" custLinFactNeighborX="6347" custLinFactNeighborY="-896">
        <dgm:presLayoutVars>
          <dgm:bulletEnabled val="1"/>
        </dgm:presLayoutVars>
      </dgm:prSet>
      <dgm:spPr/>
    </dgm:pt>
    <dgm:pt modelId="{8BDBCE8B-7461-4293-8A91-CBFAC44D33FF}" type="pres">
      <dgm:prSet presAssocID="{EA4394E9-9FB8-41C3-8AC4-572B1153FA42}" presName="space" presStyleCnt="0"/>
      <dgm:spPr/>
    </dgm:pt>
    <dgm:pt modelId="{2202E0F1-5032-4B0C-83B7-6A5B699D1C2E}" type="pres">
      <dgm:prSet presAssocID="{00DBBD80-870B-4E83-AE80-620DB475A546}" presName="composite" presStyleCnt="0"/>
      <dgm:spPr/>
    </dgm:pt>
    <dgm:pt modelId="{838EF858-2F0E-4905-A271-7B3C408FD137}" type="pres">
      <dgm:prSet presAssocID="{00DBBD80-870B-4E83-AE80-620DB475A546}" presName="parTx" presStyleLbl="node1" presStyleIdx="3" presStyleCnt="4">
        <dgm:presLayoutVars>
          <dgm:chMax val="0"/>
          <dgm:chPref val="0"/>
          <dgm:bulletEnabled val="1"/>
        </dgm:presLayoutVars>
      </dgm:prSet>
      <dgm:spPr/>
    </dgm:pt>
    <dgm:pt modelId="{A004283E-D190-4E3F-BE2A-F9FE1844FD4E}" type="pres">
      <dgm:prSet presAssocID="{00DBBD80-870B-4E83-AE80-620DB475A546}" presName="desTx" presStyleLbl="revTx" presStyleIdx="3" presStyleCnt="4" custScaleX="113258">
        <dgm:presLayoutVars>
          <dgm:bulletEnabled val="1"/>
        </dgm:presLayoutVars>
      </dgm:prSet>
      <dgm:spPr/>
    </dgm:pt>
  </dgm:ptLst>
  <dgm:cxnLst>
    <dgm:cxn modelId="{54AF8806-DA71-41D8-92CE-605B62C88606}" type="presOf" srcId="{C4022279-72B7-4B41-9758-EE6DB4F2BB57}" destId="{A0ABC93D-2C3E-4356-8F1F-2824D3EB5689}" srcOrd="0" destOrd="0" presId="urn:microsoft.com/office/officeart/2005/8/layout/chevron1"/>
    <dgm:cxn modelId="{A329660D-86BA-4B2A-975F-A25F457C42A1}" type="presOf" srcId="{00DBBD80-870B-4E83-AE80-620DB475A546}" destId="{838EF858-2F0E-4905-A271-7B3C408FD137}" srcOrd="0" destOrd="0" presId="urn:microsoft.com/office/officeart/2005/8/layout/chevron1"/>
    <dgm:cxn modelId="{1C78ED17-2CBE-45BF-ABC1-10AFEFDE5A22}" type="presOf" srcId="{24B17D94-07FA-4A2D-A007-494EE23655C2}" destId="{30087FA2-D237-4D8E-A6DD-B3E79CD6ACED}" srcOrd="0" destOrd="0" presId="urn:microsoft.com/office/officeart/2005/8/layout/chevron1"/>
    <dgm:cxn modelId="{6715601E-43D7-4E9B-B846-63C0E7EF02B7}" type="presOf" srcId="{122BA6C6-FABD-40DA-8C89-3E85BA262E34}" destId="{A0ABC93D-2C3E-4356-8F1F-2824D3EB5689}" srcOrd="0" destOrd="1" presId="urn:microsoft.com/office/officeart/2005/8/layout/chevron1"/>
    <dgm:cxn modelId="{CBDF9435-89FC-4BDC-A5A4-6AD64F1D27F3}" srcId="{10FBC63C-C9C9-4928-A9B5-E0B5E2E830FC}" destId="{24B17D94-07FA-4A2D-A007-494EE23655C2}" srcOrd="1" destOrd="0" parTransId="{A9D0E59A-E4C5-492A-A783-531BC18E1A4E}" sibTransId="{3F90BE99-F996-44A3-A5E2-A4C9BEB863EC}"/>
    <dgm:cxn modelId="{ACF55F3A-0DA1-47DA-95D2-1970AD2D5FD8}" srcId="{24B17D94-07FA-4A2D-A007-494EE23655C2}" destId="{2E364541-5521-4F2A-838D-C305A864B0FB}" srcOrd="0" destOrd="0" parTransId="{E4D56E9D-2309-4148-99AB-EF14642FBED3}" sibTransId="{70A07990-3FF1-4B57-87D8-FAB8879FFBBB}"/>
    <dgm:cxn modelId="{1899815C-8F1A-441C-B6D9-9B2F60CD3B3D}" srcId="{1C1A35EB-2203-441F-9FB4-B59D34FC3557}" destId="{2E316248-5498-4A2A-8A3E-DF15D6D8E341}" srcOrd="0" destOrd="0" parTransId="{7F9F6BAB-4395-437C-86B3-9FC53D12F2EE}" sibTransId="{78FD5B0C-B934-4647-BBB0-804EC0ECA4D4}"/>
    <dgm:cxn modelId="{5D499063-DDC7-4D93-9B9D-10F2028599A4}" srcId="{10FBC63C-C9C9-4928-A9B5-E0B5E2E830FC}" destId="{00DBBD80-870B-4E83-AE80-620DB475A546}" srcOrd="3" destOrd="0" parTransId="{811F66AC-A0F5-456C-B577-C6DA5861A435}" sibTransId="{1EF91F9C-6434-4B5D-9B11-290C9A0AFBCC}"/>
    <dgm:cxn modelId="{6424FA46-17C5-4097-A17A-BBCB6EDCA7BF}" srcId="{10FBC63C-C9C9-4928-A9B5-E0B5E2E830FC}" destId="{1C1A35EB-2203-441F-9FB4-B59D34FC3557}" srcOrd="0" destOrd="0" parTransId="{4A34DF5F-68A4-4954-BB02-0689CA680FC0}" sibTransId="{95EAD681-41D7-4574-B728-D7A6891F8CDF}"/>
    <dgm:cxn modelId="{94D8D470-8762-432B-9953-AF1207B07B55}" type="presOf" srcId="{2E364541-5521-4F2A-838D-C305A864B0FB}" destId="{2E45F296-1359-4AD4-A5E0-E22EAE3541FB}" srcOrd="0" destOrd="0" presId="urn:microsoft.com/office/officeart/2005/8/layout/chevron1"/>
    <dgm:cxn modelId="{C20E5579-2286-4F7A-B60C-B5FACA5C5452}" srcId="{10FBC63C-C9C9-4928-A9B5-E0B5E2E830FC}" destId="{41F7BB3A-FA8D-4BFD-AF65-A0876B007597}" srcOrd="2" destOrd="0" parTransId="{478881D3-69F5-42E6-9C47-2EC6DA7C7318}" sibTransId="{EA4394E9-9FB8-41C3-8AC4-572B1153FA42}"/>
    <dgm:cxn modelId="{4BBE7B8B-EB0C-41E5-BA8B-947941B8AD8B}" type="presOf" srcId="{1C1A35EB-2203-441F-9FB4-B59D34FC3557}" destId="{36A21173-88C5-44E8-8423-59196FFBE7A9}" srcOrd="0" destOrd="0" presId="urn:microsoft.com/office/officeart/2005/8/layout/chevron1"/>
    <dgm:cxn modelId="{60E084A5-DEDA-476B-8165-B82E29284A14}" srcId="{00DBBD80-870B-4E83-AE80-620DB475A546}" destId="{042ABD39-6ADF-4A74-8A32-21A6A849EB92}" srcOrd="0" destOrd="0" parTransId="{002D40F0-F323-4837-9560-D6D520F5A9E0}" sibTransId="{A850D21A-F445-40DC-93A8-959E9AE05E68}"/>
    <dgm:cxn modelId="{0689D1BA-7B98-4BBA-9AC5-BF6CB4942AB3}" srcId="{41F7BB3A-FA8D-4BFD-AF65-A0876B007597}" destId="{122BA6C6-FABD-40DA-8C89-3E85BA262E34}" srcOrd="1" destOrd="0" parTransId="{1D475A7E-E727-4098-BB12-81E4678C3CD1}" sibTransId="{0BA39F3B-6008-4ECC-83FD-1AD8F1934906}"/>
    <dgm:cxn modelId="{E0BD86C2-B63D-4FBF-A2FC-4B34EA5610B6}" type="presOf" srcId="{41F7BB3A-FA8D-4BFD-AF65-A0876B007597}" destId="{4798327D-B0EC-4F8A-9BE5-011A62C06BD0}" srcOrd="0" destOrd="0" presId="urn:microsoft.com/office/officeart/2005/8/layout/chevron1"/>
    <dgm:cxn modelId="{0C27CCE3-377E-4299-928A-59A8B605F199}" type="presOf" srcId="{042ABD39-6ADF-4A74-8A32-21A6A849EB92}" destId="{A004283E-D190-4E3F-BE2A-F9FE1844FD4E}" srcOrd="0" destOrd="0" presId="urn:microsoft.com/office/officeart/2005/8/layout/chevron1"/>
    <dgm:cxn modelId="{0D9480E5-5E30-4178-A2E9-8343D9670615}" type="presOf" srcId="{2E316248-5498-4A2A-8A3E-DF15D6D8E341}" destId="{19DDA552-77F4-47A1-B3F0-C8F892C9CB09}" srcOrd="0" destOrd="0" presId="urn:microsoft.com/office/officeart/2005/8/layout/chevron1"/>
    <dgm:cxn modelId="{5B9791E9-AA69-4231-8D3F-DECC409C53F2}" type="presOf" srcId="{10FBC63C-C9C9-4928-A9B5-E0B5E2E830FC}" destId="{A6412440-1ADE-4151-9EEB-F9C1CBE7A3BE}" srcOrd="0" destOrd="0" presId="urn:microsoft.com/office/officeart/2005/8/layout/chevron1"/>
    <dgm:cxn modelId="{C5DB92F5-D69E-4D08-9815-B62F2BCCC4FA}" srcId="{41F7BB3A-FA8D-4BFD-AF65-A0876B007597}" destId="{C4022279-72B7-4B41-9758-EE6DB4F2BB57}" srcOrd="0" destOrd="0" parTransId="{628B5A12-D14A-4776-B14F-F292B65798ED}" sibTransId="{914A3EC4-1FDD-4311-A84C-ACC015A16C40}"/>
    <dgm:cxn modelId="{654A33B6-82D8-4F33-9AB6-58F3908AC5C4}" type="presParOf" srcId="{A6412440-1ADE-4151-9EEB-F9C1CBE7A3BE}" destId="{988CFC65-7141-4C2A-942F-A6FE45D5C779}" srcOrd="0" destOrd="0" presId="urn:microsoft.com/office/officeart/2005/8/layout/chevron1"/>
    <dgm:cxn modelId="{D577CCAF-5C8C-4A35-B696-667F23EEBC89}" type="presParOf" srcId="{988CFC65-7141-4C2A-942F-A6FE45D5C779}" destId="{36A21173-88C5-44E8-8423-59196FFBE7A9}" srcOrd="0" destOrd="0" presId="urn:microsoft.com/office/officeart/2005/8/layout/chevron1"/>
    <dgm:cxn modelId="{A347C6A6-890C-4119-8ECC-7D9C8E8F8F1E}" type="presParOf" srcId="{988CFC65-7141-4C2A-942F-A6FE45D5C779}" destId="{19DDA552-77F4-47A1-B3F0-C8F892C9CB09}" srcOrd="1" destOrd="0" presId="urn:microsoft.com/office/officeart/2005/8/layout/chevron1"/>
    <dgm:cxn modelId="{8C29D416-59E0-4595-B31B-E531680EED5F}" type="presParOf" srcId="{A6412440-1ADE-4151-9EEB-F9C1CBE7A3BE}" destId="{3EEF9D3D-4C77-4335-A574-DD94D6D3E497}" srcOrd="1" destOrd="0" presId="urn:microsoft.com/office/officeart/2005/8/layout/chevron1"/>
    <dgm:cxn modelId="{F944ED6E-69E0-4C18-A55D-06ED4188EA4C}" type="presParOf" srcId="{A6412440-1ADE-4151-9EEB-F9C1CBE7A3BE}" destId="{D0B0CD2C-51A9-4386-A5A4-8DFBFC806871}" srcOrd="2" destOrd="0" presId="urn:microsoft.com/office/officeart/2005/8/layout/chevron1"/>
    <dgm:cxn modelId="{D762DD44-EC21-4BEC-B572-4DA58BE2F744}" type="presParOf" srcId="{D0B0CD2C-51A9-4386-A5A4-8DFBFC806871}" destId="{30087FA2-D237-4D8E-A6DD-B3E79CD6ACED}" srcOrd="0" destOrd="0" presId="urn:microsoft.com/office/officeart/2005/8/layout/chevron1"/>
    <dgm:cxn modelId="{9304DA8B-ABA3-4FE1-9DBF-71ECCE56BA5F}" type="presParOf" srcId="{D0B0CD2C-51A9-4386-A5A4-8DFBFC806871}" destId="{2E45F296-1359-4AD4-A5E0-E22EAE3541FB}" srcOrd="1" destOrd="0" presId="urn:microsoft.com/office/officeart/2005/8/layout/chevron1"/>
    <dgm:cxn modelId="{D93AD1AD-4309-40FF-B0F0-6309282F3D49}" type="presParOf" srcId="{A6412440-1ADE-4151-9EEB-F9C1CBE7A3BE}" destId="{6238B7B1-C636-429B-ADCD-DA372B3D6FFE}" srcOrd="3" destOrd="0" presId="urn:microsoft.com/office/officeart/2005/8/layout/chevron1"/>
    <dgm:cxn modelId="{E04230AE-83FB-4374-94C4-0C63490C0BCA}" type="presParOf" srcId="{A6412440-1ADE-4151-9EEB-F9C1CBE7A3BE}" destId="{88098826-7BD0-4705-A84C-073391797ABE}" srcOrd="4" destOrd="0" presId="urn:microsoft.com/office/officeart/2005/8/layout/chevron1"/>
    <dgm:cxn modelId="{4C6E77B0-6C0A-4C79-B930-BFA15DF5EC35}" type="presParOf" srcId="{88098826-7BD0-4705-A84C-073391797ABE}" destId="{4798327D-B0EC-4F8A-9BE5-011A62C06BD0}" srcOrd="0" destOrd="0" presId="urn:microsoft.com/office/officeart/2005/8/layout/chevron1"/>
    <dgm:cxn modelId="{1B1FA524-3CC6-4694-A24B-675AF6AFF601}" type="presParOf" srcId="{88098826-7BD0-4705-A84C-073391797ABE}" destId="{A0ABC93D-2C3E-4356-8F1F-2824D3EB5689}" srcOrd="1" destOrd="0" presId="urn:microsoft.com/office/officeart/2005/8/layout/chevron1"/>
    <dgm:cxn modelId="{E1C4CCEC-0539-4494-9B4B-9F783B392B19}" type="presParOf" srcId="{A6412440-1ADE-4151-9EEB-F9C1CBE7A3BE}" destId="{8BDBCE8B-7461-4293-8A91-CBFAC44D33FF}" srcOrd="5" destOrd="0" presId="urn:microsoft.com/office/officeart/2005/8/layout/chevron1"/>
    <dgm:cxn modelId="{8B0A3198-9542-4AD5-9F9B-51FB9D172F6C}" type="presParOf" srcId="{A6412440-1ADE-4151-9EEB-F9C1CBE7A3BE}" destId="{2202E0F1-5032-4B0C-83B7-6A5B699D1C2E}" srcOrd="6" destOrd="0" presId="urn:microsoft.com/office/officeart/2005/8/layout/chevron1"/>
    <dgm:cxn modelId="{7A2B54F2-2CE1-4427-B849-416106C83BA9}" type="presParOf" srcId="{2202E0F1-5032-4B0C-83B7-6A5B699D1C2E}" destId="{838EF858-2F0E-4905-A271-7B3C408FD137}" srcOrd="0" destOrd="0" presId="urn:microsoft.com/office/officeart/2005/8/layout/chevron1"/>
    <dgm:cxn modelId="{2BDC6014-1890-4DF6-A346-3CABD8ADB51F}" type="presParOf" srcId="{2202E0F1-5032-4B0C-83B7-6A5B699D1C2E}" destId="{A004283E-D190-4E3F-BE2A-F9FE1844FD4E}"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hlinkClick xmlns:r="http://schemas.openxmlformats.org/officeDocument/2006/relationships" r:id="rId1"/>
            </a:rPr>
            <a:t>dacinfo@education.ky.gov</a:t>
          </a:r>
          <a:endParaRPr lang="en-US" sz="4400">
            <a:latin typeface="Times New Roman"/>
            <a:cs typeface="Times New Roman"/>
          </a:endParaRP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555D2BA5-BCB5-4FD5-BFD9-2B9FB61D7F36}">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(502) 564-4394</a:t>
          </a:r>
        </a:p>
      </dgm:t>
    </dgm:pt>
    <dgm:pt modelId="{BC565937-7DB0-4AEB-84F4-507AF704F7C8}" type="parTrans" cxnId="{5A511DA5-E011-4FC6-9BC5-ACA76839936B}">
      <dgm:prSet/>
      <dgm:spPr/>
      <dgm:t>
        <a:bodyPr/>
        <a:lstStyle/>
        <a:p>
          <a:endParaRPr lang="en-US"/>
        </a:p>
      </dgm:t>
    </dgm:pt>
    <dgm:pt modelId="{F4C91FE7-86C2-4512-A2DB-D57CC2815CD9}" type="sibTrans" cxnId="{5A511DA5-E011-4FC6-9BC5-ACA76839936B}">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X="-8250" custLinFactNeighborY="1596">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EBD4EF20-0A3F-4916-959E-E08BD9B09C15}" type="presOf" srcId="{555D2BA5-BCB5-4FD5-BFD9-2B9FB61D7F36}" destId="{EFC5904C-6172-4D21-AA6F-0A027056D3ED}" srcOrd="0" destOrd="2" presId="urn:microsoft.com/office/officeart/2005/8/layout/list1"/>
    <dgm:cxn modelId="{FDB2F853-2875-4F99-8A2E-36084B4A2C2B}" type="presOf" srcId="{5DDDCDED-2313-4F54-801A-F8F10EEAF1AE}" destId="{EFC5904C-6172-4D21-AA6F-0A027056D3ED}" srcOrd="0" destOrd="1"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1"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5A511DA5-E011-4FC6-9BC5-ACA76839936B}" srcId="{1A60FDE9-8FDD-4F95-8761-9B8568EA05DF}" destId="{555D2BA5-BCB5-4FD5-BFD9-2B9FB61D7F36}" srcOrd="2" destOrd="0" parTransId="{BC565937-7DB0-4AEB-84F4-507AF704F7C8}" sibTransId="{F4C91FE7-86C2-4512-A2DB-D57CC2815CD9}"/>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21173-88C5-44E8-8423-59196FFBE7A9}">
      <dsp:nvSpPr>
        <dsp:cNvPr id="0" name=""/>
        <dsp:cNvSpPr/>
      </dsp:nvSpPr>
      <dsp:spPr>
        <a:xfrm>
          <a:off x="7265" y="351901"/>
          <a:ext cx="3114278" cy="124571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ts val="0"/>
            </a:spcAft>
            <a:buNone/>
          </a:pPr>
          <a:r>
            <a:rPr lang="en-US" sz="2000" b="0" kern="1200">
              <a:solidFill>
                <a:schemeClr val="tx1"/>
              </a:solidFill>
              <a:latin typeface="Franklin Gothic Medium" panose="020B0603020102020204"/>
            </a:rPr>
            <a:t>Nov. 17</a:t>
          </a:r>
          <a:endParaRPr lang="en-US" sz="2000" b="0" kern="1200">
            <a:solidFill>
              <a:schemeClr val="tx1"/>
            </a:solidFill>
          </a:endParaRPr>
        </a:p>
      </dsp:txBody>
      <dsp:txXfrm>
        <a:off x="630121" y="351901"/>
        <a:ext cx="1868567" cy="1245711"/>
      </dsp:txXfrm>
    </dsp:sp>
    <dsp:sp modelId="{19DDA552-77F4-47A1-B3F0-C8F892C9CB09}">
      <dsp:nvSpPr>
        <dsp:cNvPr id="0" name=""/>
        <dsp:cNvSpPr/>
      </dsp:nvSpPr>
      <dsp:spPr>
        <a:xfrm>
          <a:off x="7265" y="1753326"/>
          <a:ext cx="2491422" cy="155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100000"/>
            </a:lnSpc>
            <a:spcBef>
              <a:spcPct val="0"/>
            </a:spcBef>
            <a:spcAft>
              <a:spcPts val="0"/>
            </a:spcAft>
            <a:buChar char="•"/>
          </a:pPr>
          <a:r>
            <a:rPr lang="en-US" sz="1800" kern="1200"/>
            <a:t>District Embargo Opens at </a:t>
          </a:r>
          <a:r>
            <a:rPr lang="en-US" sz="1800" b="0" kern="1200">
              <a:solidFill>
                <a:schemeClr val="tx1"/>
              </a:solidFill>
            </a:rPr>
            <a:t>8:00 a.m. ET </a:t>
          </a:r>
          <a:endParaRPr lang="en-US" sz="1800" kern="1200"/>
        </a:p>
      </dsp:txBody>
      <dsp:txXfrm>
        <a:off x="7265" y="1753326"/>
        <a:ext cx="2491422" cy="1555334"/>
      </dsp:txXfrm>
    </dsp:sp>
    <dsp:sp modelId="{30087FA2-D237-4D8E-A6DD-B3E79CD6ACED}">
      <dsp:nvSpPr>
        <dsp:cNvPr id="0" name=""/>
        <dsp:cNvSpPr/>
      </dsp:nvSpPr>
      <dsp:spPr>
        <a:xfrm>
          <a:off x="2905543" y="351901"/>
          <a:ext cx="3114278" cy="1245711"/>
        </a:xfrm>
        <a:prstGeom prst="chevron">
          <a:avLst/>
        </a:prstGeom>
        <a:gradFill rotWithShape="0">
          <a:gsLst>
            <a:gs pos="0">
              <a:schemeClr val="accent5">
                <a:hueOff val="-2128539"/>
                <a:satOff val="12245"/>
                <a:lumOff val="-7712"/>
                <a:alphaOff val="0"/>
                <a:satMod val="103000"/>
                <a:lumMod val="102000"/>
                <a:tint val="94000"/>
              </a:schemeClr>
            </a:gs>
            <a:gs pos="50000">
              <a:schemeClr val="accent5">
                <a:hueOff val="-2128539"/>
                <a:satOff val="12245"/>
                <a:lumOff val="-7712"/>
                <a:alphaOff val="0"/>
                <a:satMod val="110000"/>
                <a:lumMod val="100000"/>
                <a:shade val="100000"/>
              </a:schemeClr>
            </a:gs>
            <a:gs pos="100000">
              <a:schemeClr val="accent5">
                <a:hueOff val="-2128539"/>
                <a:satOff val="12245"/>
                <a:lumOff val="-771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ts val="0"/>
            </a:spcAft>
            <a:buNone/>
          </a:pPr>
          <a:r>
            <a:rPr lang="en-US" sz="2000" b="0" kern="1200">
              <a:solidFill>
                <a:schemeClr val="tx1"/>
              </a:solidFill>
              <a:latin typeface="Franklin Gothic Medium" panose="020B0603020102020204"/>
            </a:rPr>
            <a:t>Nov. 17</a:t>
          </a:r>
          <a:endParaRPr lang="en-US" sz="2000" kern="1200">
            <a:solidFill>
              <a:schemeClr val="tx1"/>
            </a:solidFill>
          </a:endParaRPr>
        </a:p>
      </dsp:txBody>
      <dsp:txXfrm>
        <a:off x="3528399" y="351901"/>
        <a:ext cx="1868567" cy="1245711"/>
      </dsp:txXfrm>
    </dsp:sp>
    <dsp:sp modelId="{2E45F296-1359-4AD4-A5E0-E22EAE3541FB}">
      <dsp:nvSpPr>
        <dsp:cNvPr id="0" name=""/>
        <dsp:cNvSpPr/>
      </dsp:nvSpPr>
      <dsp:spPr>
        <a:xfrm>
          <a:off x="2905543" y="1753326"/>
          <a:ext cx="2491422" cy="155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ts val="0"/>
            </a:spcAft>
            <a:buChar char="•"/>
          </a:pPr>
          <a:r>
            <a:rPr lang="en-US" sz="1800" kern="1200">
              <a:solidFill>
                <a:schemeClr val="tx1"/>
              </a:solidFill>
              <a:latin typeface="+mn-lt"/>
            </a:rPr>
            <a:t>Media Embargo </a:t>
          </a:r>
          <a:r>
            <a:rPr lang="en-US" sz="1800" b="0" kern="1200">
              <a:solidFill>
                <a:schemeClr val="tx1"/>
              </a:solidFill>
              <a:latin typeface="+mn-lt"/>
            </a:rPr>
            <a:t>Opens -Districts </a:t>
          </a:r>
          <a:r>
            <a:rPr lang="en-US" sz="1800" kern="1200">
              <a:solidFill>
                <a:schemeClr val="tx1"/>
              </a:solidFill>
              <a:latin typeface="+mn-lt"/>
            </a:rPr>
            <a:t>may begin discussing data under embargo privately with media at </a:t>
          </a:r>
          <a:r>
            <a:rPr lang="en-US" sz="1800" kern="1200">
              <a:solidFill>
                <a:schemeClr val="tx1"/>
              </a:solidFill>
            </a:rPr>
            <a:t>1:00 p.m. ET </a:t>
          </a:r>
          <a:endParaRPr lang="en-US" sz="2000" kern="1200">
            <a:solidFill>
              <a:schemeClr val="tx1"/>
            </a:solidFill>
          </a:endParaRPr>
        </a:p>
      </dsp:txBody>
      <dsp:txXfrm>
        <a:off x="2905543" y="1753326"/>
        <a:ext cx="2491422" cy="1555334"/>
      </dsp:txXfrm>
    </dsp:sp>
    <dsp:sp modelId="{4798327D-B0EC-4F8A-9BE5-011A62C06BD0}">
      <dsp:nvSpPr>
        <dsp:cNvPr id="0" name=""/>
        <dsp:cNvSpPr/>
      </dsp:nvSpPr>
      <dsp:spPr>
        <a:xfrm>
          <a:off x="5803821" y="351901"/>
          <a:ext cx="3114278" cy="1245711"/>
        </a:xfrm>
        <a:prstGeom prst="chevron">
          <a:avLst/>
        </a:prstGeom>
        <a:gradFill rotWithShape="0">
          <a:gsLst>
            <a:gs pos="0">
              <a:schemeClr val="accent5">
                <a:hueOff val="-4257078"/>
                <a:satOff val="24490"/>
                <a:lumOff val="-15425"/>
                <a:alphaOff val="0"/>
                <a:satMod val="103000"/>
                <a:lumMod val="102000"/>
                <a:tint val="94000"/>
              </a:schemeClr>
            </a:gs>
            <a:gs pos="50000">
              <a:schemeClr val="accent5">
                <a:hueOff val="-4257078"/>
                <a:satOff val="24490"/>
                <a:lumOff val="-15425"/>
                <a:alphaOff val="0"/>
                <a:satMod val="110000"/>
                <a:lumMod val="100000"/>
                <a:shade val="100000"/>
              </a:schemeClr>
            </a:gs>
            <a:gs pos="100000">
              <a:schemeClr val="accent5">
                <a:hueOff val="-4257078"/>
                <a:satOff val="24490"/>
                <a:lumOff val="-1542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100000"/>
            </a:lnSpc>
            <a:spcBef>
              <a:spcPct val="0"/>
            </a:spcBef>
            <a:spcAft>
              <a:spcPts val="0"/>
            </a:spcAft>
            <a:buNone/>
          </a:pPr>
          <a:r>
            <a:rPr lang="en-US" sz="2000" b="0" kern="1200">
              <a:solidFill>
                <a:schemeClr val="tx1"/>
              </a:solidFill>
              <a:latin typeface="Franklin Gothic Medium" panose="020B0603020102020204"/>
            </a:rPr>
            <a:t>Nov. 19</a:t>
          </a:r>
          <a:endParaRPr lang="en-US" sz="2000" b="0" kern="1200">
            <a:solidFill>
              <a:schemeClr val="tx1"/>
            </a:solidFill>
          </a:endParaRPr>
        </a:p>
      </dsp:txBody>
      <dsp:txXfrm>
        <a:off x="6426677" y="351901"/>
        <a:ext cx="1868567" cy="1245711"/>
      </dsp:txXfrm>
    </dsp:sp>
    <dsp:sp modelId="{A0ABC93D-2C3E-4356-8F1F-2824D3EB5689}">
      <dsp:nvSpPr>
        <dsp:cNvPr id="0" name=""/>
        <dsp:cNvSpPr/>
      </dsp:nvSpPr>
      <dsp:spPr>
        <a:xfrm>
          <a:off x="5991519" y="1739391"/>
          <a:ext cx="2353420" cy="155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ts val="0"/>
            </a:spcAft>
            <a:buChar char="•"/>
          </a:pPr>
          <a:r>
            <a:rPr lang="en-US" sz="1800" b="0" kern="1200">
              <a:solidFill>
                <a:schemeClr val="tx1"/>
              </a:solidFill>
              <a:latin typeface="Franklin Gothic Book"/>
            </a:rPr>
            <a:t>Embargo ends</a:t>
          </a:r>
          <a:endParaRPr lang="en-US" sz="1800" kern="1200"/>
        </a:p>
        <a:p>
          <a:pPr marL="171450" lvl="1" indent="-171450" algn="l" defTabSz="800100">
            <a:lnSpc>
              <a:spcPct val="100000"/>
            </a:lnSpc>
            <a:spcBef>
              <a:spcPct val="0"/>
            </a:spcBef>
            <a:spcAft>
              <a:spcPts val="0"/>
            </a:spcAft>
            <a:buChar char="•"/>
          </a:pPr>
          <a:r>
            <a:rPr lang="en-US" sz="1800" kern="1200"/>
            <a:t>Public Release of School Accountability and test results at 12:01 a.m. ET </a:t>
          </a:r>
        </a:p>
      </dsp:txBody>
      <dsp:txXfrm>
        <a:off x="5991519" y="1739391"/>
        <a:ext cx="2353420" cy="1555334"/>
      </dsp:txXfrm>
    </dsp:sp>
    <dsp:sp modelId="{838EF858-2F0E-4905-A271-7B3C408FD137}">
      <dsp:nvSpPr>
        <dsp:cNvPr id="0" name=""/>
        <dsp:cNvSpPr/>
      </dsp:nvSpPr>
      <dsp:spPr>
        <a:xfrm>
          <a:off x="8867256" y="351901"/>
          <a:ext cx="3114278" cy="1245711"/>
        </a:xfrm>
        <a:prstGeom prst="chevron">
          <a:avLst/>
        </a:prstGeom>
        <a:gradFill rotWithShape="0">
          <a:gsLst>
            <a:gs pos="0">
              <a:schemeClr val="accent5">
                <a:hueOff val="-6385616"/>
                <a:satOff val="36735"/>
                <a:lumOff val="-23137"/>
                <a:alphaOff val="0"/>
                <a:satMod val="103000"/>
                <a:lumMod val="102000"/>
                <a:tint val="94000"/>
              </a:schemeClr>
            </a:gs>
            <a:gs pos="50000">
              <a:schemeClr val="accent5">
                <a:hueOff val="-6385616"/>
                <a:satOff val="36735"/>
                <a:lumOff val="-23137"/>
                <a:alphaOff val="0"/>
                <a:satMod val="110000"/>
                <a:lumMod val="100000"/>
                <a:shade val="100000"/>
              </a:schemeClr>
            </a:gs>
            <a:gs pos="100000">
              <a:schemeClr val="accent5">
                <a:hueOff val="-6385616"/>
                <a:satOff val="36735"/>
                <a:lumOff val="-2313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ts val="0"/>
            </a:spcAft>
            <a:buNone/>
          </a:pPr>
          <a:r>
            <a:rPr lang="en-US" sz="2000" b="0" kern="1200">
              <a:solidFill>
                <a:prstClr val="black"/>
              </a:solidFill>
              <a:latin typeface="Franklin Gothic Medium" panose="020B0603020102020204"/>
              <a:ea typeface="+mn-ea"/>
              <a:cs typeface="+mn-cs"/>
            </a:rPr>
            <a:t>Nov. 19 - Dec. 4</a:t>
          </a:r>
        </a:p>
      </dsp:txBody>
      <dsp:txXfrm>
        <a:off x="9490112" y="351901"/>
        <a:ext cx="1868567" cy="1245711"/>
      </dsp:txXfrm>
    </dsp:sp>
    <dsp:sp modelId="{A004283E-D190-4E3F-BE2A-F9FE1844FD4E}">
      <dsp:nvSpPr>
        <dsp:cNvPr id="0" name=""/>
        <dsp:cNvSpPr/>
      </dsp:nvSpPr>
      <dsp:spPr>
        <a:xfrm>
          <a:off x="8702099" y="1753326"/>
          <a:ext cx="2821735" cy="155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ts val="0"/>
            </a:spcAft>
            <a:buChar char="•"/>
          </a:pPr>
          <a:r>
            <a:rPr lang="en-US" sz="1800" kern="1200"/>
            <a:t>10-day Regulatory Data Review for new individual student change requests in SDRR begins at 9:00 a.m. ET and closes for new tickets at 5</a:t>
          </a:r>
          <a:r>
            <a:rPr lang="en-US" sz="1800" kern="1200">
              <a:solidFill>
                <a:schemeClr val="tx1"/>
              </a:solidFill>
            </a:rPr>
            <a:t>:00 p.m. ET </a:t>
          </a:r>
          <a:r>
            <a:rPr lang="en-US" sz="1800" kern="1200"/>
            <a:t> </a:t>
          </a:r>
        </a:p>
      </dsp:txBody>
      <dsp:txXfrm>
        <a:off x="8702099" y="1753326"/>
        <a:ext cx="2821735" cy="1555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08476"/>
          <a:ext cx="9668797" cy="3453975"/>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895604" rIns="750406" bIns="312928" numCol="1" spcCol="1270" anchor="t" anchorCtr="0">
          <a:noAutofit/>
        </a:bodyPr>
        <a:lstStyle/>
        <a:p>
          <a:pPr marL="285750" lvl="1" indent="-285750" algn="ctr" defTabSz="1955800">
            <a:lnSpc>
              <a:spcPct val="90000"/>
            </a:lnSpc>
            <a:spcBef>
              <a:spcPts val="1200"/>
            </a:spcBef>
            <a:spcAft>
              <a:spcPct val="15000"/>
            </a:spcAft>
            <a:buFontTx/>
            <a:buNone/>
          </a:pPr>
          <a:r>
            <a:rPr lang="en-US" sz="4400" kern="1200">
              <a:solidFill>
                <a:srgbClr val="102649"/>
              </a:solidFill>
              <a:latin typeface="Times New Roman"/>
              <a:cs typeface="Times New Roman"/>
            </a:rPr>
            <a:t>KDE DAC Information</a:t>
          </a:r>
        </a:p>
        <a:p>
          <a:pPr marL="285750" lvl="1" indent="-285750" algn="ctr" defTabSz="1955800">
            <a:lnSpc>
              <a:spcPct val="90000"/>
            </a:lnSpc>
            <a:spcBef>
              <a:spcPts val="1200"/>
            </a:spcBef>
            <a:spcAft>
              <a:spcPct val="15000"/>
            </a:spcAft>
            <a:buFontTx/>
            <a:buNone/>
          </a:pPr>
          <a:r>
            <a:rPr lang="en-US" sz="4400" kern="1200">
              <a:latin typeface="Times New Roman"/>
              <a:cs typeface="Times New Roman"/>
              <a:hlinkClick xmlns:r="http://schemas.openxmlformats.org/officeDocument/2006/relationships" r:id="rId1"/>
            </a:rPr>
            <a:t>dacinfo@education.ky.gov</a:t>
          </a:r>
          <a:endParaRPr lang="en-US" sz="4400" kern="1200">
            <a:latin typeface="Times New Roman"/>
            <a:cs typeface="Times New Roman"/>
          </a:endParaRPr>
        </a:p>
        <a:p>
          <a:pPr marL="285750" lvl="1" indent="-285750" algn="ctr" defTabSz="1955800">
            <a:lnSpc>
              <a:spcPct val="90000"/>
            </a:lnSpc>
            <a:spcBef>
              <a:spcPts val="1200"/>
            </a:spcBef>
            <a:spcAft>
              <a:spcPct val="15000"/>
            </a:spcAft>
            <a:buFontTx/>
            <a:buNone/>
          </a:pPr>
          <a:r>
            <a:rPr lang="en-US" sz="4400" kern="1200">
              <a:solidFill>
                <a:srgbClr val="102649"/>
              </a:solidFill>
              <a:latin typeface="Times New Roman"/>
              <a:cs typeface="Times New Roman"/>
            </a:rPr>
            <a:t>(502) 564-4394</a:t>
          </a:r>
        </a:p>
      </dsp:txBody>
      <dsp:txXfrm>
        <a:off x="0" y="108476"/>
        <a:ext cx="9668797" cy="3453975"/>
      </dsp:txXfrm>
    </dsp:sp>
    <dsp:sp modelId="{582781B1-11A1-43EE-AABF-775ACAB37D1D}">
      <dsp:nvSpPr>
        <dsp:cNvPr id="0" name=""/>
        <dsp:cNvSpPr/>
      </dsp:nvSpPr>
      <dsp:spPr>
        <a:xfrm>
          <a:off x="1940817" y="0"/>
          <a:ext cx="5787113" cy="74218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1911350">
            <a:lnSpc>
              <a:spcPct val="90000"/>
            </a:lnSpc>
            <a:spcBef>
              <a:spcPct val="0"/>
            </a:spcBef>
            <a:spcAft>
              <a:spcPct val="35000"/>
            </a:spcAft>
            <a:buNone/>
          </a:pPr>
          <a:r>
            <a:rPr lang="en-US" sz="4300" kern="1200">
              <a:latin typeface="Times New Roman"/>
              <a:cs typeface="Times New Roman"/>
            </a:rPr>
            <a:t>Contact Information</a:t>
          </a:r>
          <a:endParaRPr lang="en-US" sz="4300" b="0" i="0" u="none" strike="noStrike" kern="1200" cap="none" baseline="0" noProof="0">
            <a:solidFill>
              <a:srgbClr val="010000"/>
            </a:solidFill>
            <a:latin typeface="Georgia"/>
            <a:cs typeface="Times New Roman"/>
          </a:endParaRPr>
        </a:p>
      </dsp:txBody>
      <dsp:txXfrm>
        <a:off x="1977047" y="36230"/>
        <a:ext cx="5714653" cy="6697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535C139-4EDF-49FA-8D83-7BC1238E7CEF}" type="datetimeFigureOut">
              <a:rPr lang="en-US" smtClean="0"/>
              <a:t>11/13/2025</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A2DE7F9-60FD-4BBF-B2BC-85C0F7DAABE7}" type="datetimeFigureOut">
              <a:rPr lang="en-US" smtClean="0"/>
              <a:t>11/13/2025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a:t>
            </a:fld>
            <a:endParaRPr lang="en-US"/>
          </a:p>
        </p:txBody>
      </p:sp>
    </p:spTree>
    <p:extLst>
      <p:ext uri="{BB962C8B-B14F-4D97-AF65-F5344CB8AC3E}">
        <p14:creationId xmlns:p14="http://schemas.microsoft.com/office/powerpoint/2010/main" val="122060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aseline="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93133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0FD45-3080-9696-A10B-B242EAC4A7F6}"/>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0490104-7069-EDE8-ECF4-048146422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8CA3496E-45CA-F5D1-602A-A7EA595D55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aseline="0"/>
          </a:p>
        </p:txBody>
      </p:sp>
      <p:sp>
        <p:nvSpPr>
          <p:cNvPr id="18436" name="Slide Number Placeholder 3">
            <a:extLst>
              <a:ext uri="{FF2B5EF4-FFF2-40B4-BE49-F238E27FC236}">
                <a16:creationId xmlns:a16="http://schemas.microsoft.com/office/drawing/2014/main" id="{C09A5EB5-6320-6638-9E6B-BA4342F87E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03303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72FB3-1CE4-4B43-F8A3-7864E02643BB}"/>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AC3CE90-5F6F-E172-543C-74F4639652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67BF5BB8-0268-C56F-23BD-D5A0553078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aseline="0"/>
          </a:p>
        </p:txBody>
      </p:sp>
      <p:sp>
        <p:nvSpPr>
          <p:cNvPr id="18436" name="Slide Number Placeholder 3">
            <a:extLst>
              <a:ext uri="{FF2B5EF4-FFF2-40B4-BE49-F238E27FC236}">
                <a16:creationId xmlns:a16="http://schemas.microsoft.com/office/drawing/2014/main" id="{1509A5F7-EA06-0207-051F-855D227D85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29681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863" y="654050"/>
            <a:ext cx="5840412" cy="32845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286800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296617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620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4</a:t>
            </a:fld>
            <a:endParaRPr lang="en-US"/>
          </a:p>
        </p:txBody>
      </p:sp>
    </p:spTree>
    <p:extLst>
      <p:ext uri="{BB962C8B-B14F-4D97-AF65-F5344CB8AC3E}">
        <p14:creationId xmlns:p14="http://schemas.microsoft.com/office/powerpoint/2010/main" val="427546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ACB0E-A49F-E4F2-1C13-71B4A8087F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EE6F6B-16DA-4189-DB69-DA9EBC38C1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0672E-968A-9E48-6DAA-330715C0E1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D474F3-8C95-9996-89E1-03A9FBD697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164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6</a:t>
            </a:fld>
            <a:endParaRPr lang="en-US"/>
          </a:p>
        </p:txBody>
      </p:sp>
    </p:spTree>
    <p:extLst>
      <p:ext uri="{BB962C8B-B14F-4D97-AF65-F5344CB8AC3E}">
        <p14:creationId xmlns:p14="http://schemas.microsoft.com/office/powerpoint/2010/main" val="1476340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F1149-0634-ED52-ADB6-D18DB7697E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41C38-1026-03A5-9987-630C704907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709BF8-1087-D95E-CECC-6B86AE064F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C1543E-F768-DBED-3640-691DDA8C8D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483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8</a:t>
            </a:fld>
            <a:endParaRPr lang="en-US"/>
          </a:p>
        </p:txBody>
      </p:sp>
    </p:spTree>
    <p:extLst>
      <p:ext uri="{BB962C8B-B14F-4D97-AF65-F5344CB8AC3E}">
        <p14:creationId xmlns:p14="http://schemas.microsoft.com/office/powerpoint/2010/main" val="3869705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aseline="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72528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114550" y="1122363"/>
            <a:ext cx="9144000" cy="2387600"/>
          </a:xfrm>
        </p:spPr>
        <p:txBody>
          <a:bodyPr anchor="b">
            <a:normAutofit/>
          </a:bodyPr>
          <a:lstStyle>
            <a:lvl1pPr algn="r">
              <a:defRPr sz="5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114550" y="3592513"/>
            <a:ext cx="9144000" cy="1655762"/>
          </a:xfrm>
        </p:spPr>
        <p:txBody>
          <a:bodyPr/>
          <a:lstStyle>
            <a:lvl1pPr marL="0" indent="0" algn="r">
              <a:spcBef>
                <a:spcPts val="0"/>
              </a:spcBef>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241668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1412"/>
            <a:ext cx="10725150" cy="987764"/>
          </a:xfrm>
        </p:spPr>
        <p:txBody>
          <a:bodyPr/>
          <a:lstStyle/>
          <a:p>
            <a:r>
              <a:rPr lang="en-US"/>
              <a:t>Click to edit Master title style</a:t>
            </a:r>
          </a:p>
        </p:txBody>
      </p:sp>
      <p:sp>
        <p:nvSpPr>
          <p:cNvPr id="9" name="Content Placeholder 8"/>
          <p:cNvSpPr>
            <a:spLocks noGrp="1"/>
          </p:cNvSpPr>
          <p:nvPr>
            <p:ph sz="quarter" idx="12"/>
          </p:nvPr>
        </p:nvSpPr>
        <p:spPr>
          <a:xfrm>
            <a:off x="1404421" y="1382839"/>
            <a:ext cx="9090025" cy="4092322"/>
          </a:xfrm>
        </p:spPr>
        <p:txBody>
          <a:bodyPr/>
          <a:lstStyle>
            <a:lvl1pPr marL="0" indent="0">
              <a:buNone/>
              <a:defRPr/>
            </a:lvl1pPr>
          </a:lstStyle>
          <a:p>
            <a:pPr lvl="0"/>
            <a:endParaRPr lang="en-US"/>
          </a:p>
        </p:txBody>
      </p:sp>
      <p:sp>
        <p:nvSpPr>
          <p:cNvPr id="3" name="Date Placeholder 6">
            <a:extLst>
              <a:ext uri="{FF2B5EF4-FFF2-40B4-BE49-F238E27FC236}">
                <a16:creationId xmlns:a16="http://schemas.microsoft.com/office/drawing/2014/main" id="{F80CE2AF-E660-3950-9787-DE2B3A071AD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120073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47750"/>
          </a:xfrm>
        </p:spPr>
        <p:txBody>
          <a:bodyPr/>
          <a:lstStyle/>
          <a:p>
            <a:r>
              <a:rPr lang="en-US"/>
              <a:t>Click to edit Master title style</a:t>
            </a:r>
          </a:p>
        </p:txBody>
      </p:sp>
      <p:sp>
        <p:nvSpPr>
          <p:cNvPr id="5" name="Text Placeholder 4"/>
          <p:cNvSpPr>
            <a:spLocks noGrp="1"/>
          </p:cNvSpPr>
          <p:nvPr>
            <p:ph type="body" sz="quarter" idx="13"/>
          </p:nvPr>
        </p:nvSpPr>
        <p:spPr>
          <a:xfrm>
            <a:off x="1147833" y="1383100"/>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7684F22C-CB99-3853-AE7A-8174198B5877}"/>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04514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6">
            <a:extLst>
              <a:ext uri="{FF2B5EF4-FFF2-40B4-BE49-F238E27FC236}">
                <a16:creationId xmlns:a16="http://schemas.microsoft.com/office/drawing/2014/main" id="{53915FA5-AAA7-6BAF-5908-CA03414AECD4}"/>
              </a:ext>
            </a:extLst>
          </p:cNvPr>
          <p:cNvSpPr>
            <a:spLocks noGrp="1"/>
          </p:cNvSpPr>
          <p:nvPr>
            <p:ph type="dt" sz="half" idx="10"/>
          </p:nvPr>
        </p:nvSpPr>
        <p:spPr>
          <a:xfrm>
            <a:off x="4724400" y="6310312"/>
            <a:ext cx="2743200" cy="365125"/>
          </a:xfrm>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147887"/>
          </a:xfrm>
        </p:spPr>
        <p:txBody>
          <a:bodyPr anchor="b">
            <a:normAutofit/>
          </a:bodyPr>
          <a:lstStyle>
            <a:lvl1pPr marL="0" indent="0">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19933" y="38576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C322A8-A489-BBC6-3CF8-E3EBE7AC69CC}"/>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6"/>
            <a:ext cx="10515600" cy="103267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687388"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687388" y="22669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0198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019800" y="226695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644F15-3FFF-25E2-C0E2-70B23180915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lgn="r">
              <a:defRPr>
                <a:solidFill>
                  <a:srgbClr val="102649"/>
                </a:solidFill>
              </a:defRPr>
            </a:lvl1pPr>
          </a:lstStyle>
          <a:p>
            <a:r>
              <a:rPr lang="en-US"/>
              <a:t>‹#›</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83270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251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86361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302202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0"/>
            <a:ext cx="10515600" cy="10382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4724400" y="6310312"/>
            <a:ext cx="2743200" cy="365125"/>
          </a:xfrm>
          <a:prstGeom prst="rect">
            <a:avLst/>
          </a:prstGeom>
        </p:spPr>
        <p:txBody>
          <a:bodyPr vert="horz" lIns="91440" tIns="45720" rIns="91440" bIns="45720" rtlCol="0" anchor="ctr"/>
          <a:lstStyle>
            <a:lvl1pPr algn="l">
              <a:defRPr sz="1200">
                <a:solidFill>
                  <a:schemeClr val="bg1"/>
                </a:solidFill>
              </a:defRPr>
            </a:lvl1pPr>
          </a:lstStyle>
          <a:p>
            <a:pPr algn="r"/>
            <a:r>
              <a:rPr lang="en-US"/>
              <a:t>‹#›</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2" r:id="rId7"/>
    <p:sldLayoutId id="2147483703" r:id="rId8"/>
    <p:sldLayoutId id="2147483704" r:id="rId9"/>
    <p:sldLayoutId id="2147483705" r:id="rId10"/>
    <p:sldLayoutId id="2147483691" r:id="rId11"/>
    <p:sldLayoutId id="2147483693" r:id="rId12"/>
    <p:sldLayoutId id="2147483660" r:id="rId13"/>
  </p:sldLayoutIdLst>
  <p:hf hd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ucation.ky.gov/AA/distsupp/Pages/AdminCode.aspx"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www.education.ky.gov/AA/Assessments/summassmt/Pages/Resources-.asp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kaap.hdi.uky.edu/OTS/MemberTools/Login.aspx"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mailto:darrell.mattingly@uky.edu"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education.ky.gov/AA/distsupp/Pages/AandA-Resources.aspx" TargetMode="External"/><Relationship Id="rId7" Type="http://schemas.openxmlformats.org/officeDocument/2006/relationships/hyperlink" Target="https://www.education.ky.gov/_layouts/download.aspx?SourceUrl=https://www.education.ky.gov/AA/distsupp/Documents/Alternate_Parent_Letter.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education.ky.gov/_layouts/download.aspx?SourceUrl=https://www.education.ky.gov/AA/distsupp/Documents/KSA_Parent_Letter.docx" TargetMode="External"/><Relationship Id="rId5" Type="http://schemas.openxmlformats.org/officeDocument/2006/relationships/hyperlink" Target="https://www.education.ky.gov/_layouts/download.aspx?SourceUrl=https://www.education.ky.gov/AA/distsupp/Documents/Public_Release_Template.pptx" TargetMode="External"/><Relationship Id="rId4" Type="http://schemas.openxmlformats.org/officeDocument/2006/relationships/hyperlink" Target="https://www.education.ky.gov/AA/distsupp/Documents/How_to_Prepare_for_Public_Release.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ky.gov/AA/Acct/Documents/HB6_ReadingMathPerformance_WebsiteRequirements.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05780" y="1132195"/>
            <a:ext cx="9144000" cy="2387600"/>
          </a:xfrm>
        </p:spPr>
        <p:txBody>
          <a:bodyPr/>
          <a:lstStyle/>
          <a:p>
            <a:r>
              <a:rPr lang="en-US"/>
              <a:t>DAC Webcast</a:t>
            </a:r>
            <a:br>
              <a:rPr lang="en-US"/>
            </a:br>
            <a:r>
              <a:rPr lang="en-US"/>
              <a:t>November 13, 2025</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005780" y="3631535"/>
            <a:ext cx="9144000" cy="1655762"/>
          </a:xfrm>
        </p:spPr>
        <p:txBody>
          <a:bodyPr vert="horz" lIns="91440" tIns="45720" rIns="91440" bIns="45720" rtlCol="0" anchor="t">
            <a:normAutofit/>
          </a:bodyPr>
          <a:lstStyle/>
          <a:p>
            <a:pPr algn="r">
              <a:spcBef>
                <a:spcPts val="0"/>
              </a:spcBef>
            </a:pPr>
            <a:endParaRPr lang="en-US"/>
          </a:p>
          <a:p>
            <a:pPr algn="r">
              <a:spcBef>
                <a:spcPts val="0"/>
              </a:spcBef>
            </a:pPr>
            <a:r>
              <a:rPr lang="en-US"/>
              <a:t>Shara Savage, Director</a:t>
            </a:r>
          </a:p>
          <a:p>
            <a:pPr algn="r">
              <a:spcBef>
                <a:spcPts val="0"/>
              </a:spcBef>
            </a:pPr>
            <a:r>
              <a:rPr lang="en-US"/>
              <a:t>   Division of Assessment and Accountability Support</a:t>
            </a:r>
          </a:p>
          <a:p>
            <a:pPr algn="r">
              <a:spcBef>
                <a:spcPts val="0"/>
              </a:spcBef>
            </a:pPr>
            <a:r>
              <a:rPr lang="en-US"/>
              <a:t>Office of Assessment and Accountability</a:t>
            </a:r>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78E1F-C8D5-47D5-CE98-B9D8D96B4C63}"/>
              </a:ext>
            </a:extLst>
          </p:cNvPr>
          <p:cNvSpPr>
            <a:spLocks noGrp="1"/>
          </p:cNvSpPr>
          <p:nvPr>
            <p:ph type="title"/>
          </p:nvPr>
        </p:nvSpPr>
        <p:spPr>
          <a:xfrm>
            <a:off x="0" y="-1"/>
            <a:ext cx="10515600" cy="1160585"/>
          </a:xfrm>
        </p:spPr>
        <p:txBody>
          <a:bodyPr/>
          <a:lstStyle/>
          <a:p>
            <a:r>
              <a:rPr lang="en-US"/>
              <a:t>SAT Updates</a:t>
            </a:r>
          </a:p>
        </p:txBody>
      </p:sp>
      <p:sp>
        <p:nvSpPr>
          <p:cNvPr id="3" name="Content Placeholder 2">
            <a:extLst>
              <a:ext uri="{FF2B5EF4-FFF2-40B4-BE49-F238E27FC236}">
                <a16:creationId xmlns:a16="http://schemas.microsoft.com/office/drawing/2014/main" id="{7850C06C-F35D-C506-9D23-4ACD6E57E435}"/>
              </a:ext>
            </a:extLst>
          </p:cNvPr>
          <p:cNvSpPr>
            <a:spLocks noGrp="1"/>
          </p:cNvSpPr>
          <p:nvPr>
            <p:ph idx="1"/>
          </p:nvPr>
        </p:nvSpPr>
        <p:spPr/>
        <p:txBody>
          <a:bodyPr/>
          <a:lstStyle/>
          <a:p>
            <a:r>
              <a:rPr lang="en-US"/>
              <a:t>In-person trainings are going well; those will finish next week. As a reminder, a recorded training and the slide deck will be available after all in-person trainings are complete.</a:t>
            </a:r>
          </a:p>
          <a:p>
            <a:r>
              <a:rPr lang="en-US"/>
              <a:t>The deadline to submit for College Board approved accommodations for your students is Jan. 12, 2026.</a:t>
            </a:r>
          </a:p>
          <a:p>
            <a:r>
              <a:rPr lang="en-US"/>
              <a:t>Reminder, spring administration test window is March 2 – April 10, 2026.</a:t>
            </a:r>
          </a:p>
        </p:txBody>
      </p:sp>
    </p:spTree>
    <p:extLst>
      <p:ext uri="{BB962C8B-B14F-4D97-AF65-F5344CB8AC3E}">
        <p14:creationId xmlns:p14="http://schemas.microsoft.com/office/powerpoint/2010/main" val="579702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312AB-8B25-72A7-46D6-273200869DF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3D3D046-6D59-A47B-55FE-BC0D9344C507}"/>
              </a:ext>
            </a:extLst>
          </p:cNvPr>
          <p:cNvSpPr>
            <a:spLocks noGrp="1"/>
          </p:cNvSpPr>
          <p:nvPr>
            <p:ph type="ctrTitle"/>
          </p:nvPr>
        </p:nvSpPr>
        <p:spPr/>
        <p:txBody>
          <a:bodyPr/>
          <a:lstStyle/>
          <a:p>
            <a:r>
              <a:rPr lang="en-US"/>
              <a:t>Alternate Assessment Reminders</a:t>
            </a:r>
          </a:p>
        </p:txBody>
      </p:sp>
      <p:sp>
        <p:nvSpPr>
          <p:cNvPr id="6" name="Subtitle 5">
            <a:extLst>
              <a:ext uri="{FF2B5EF4-FFF2-40B4-BE49-F238E27FC236}">
                <a16:creationId xmlns:a16="http://schemas.microsoft.com/office/drawing/2014/main" id="{16DB440D-A0E8-D186-BAF0-107257AB7EDB}"/>
              </a:ext>
            </a:extLst>
          </p:cNvPr>
          <p:cNvSpPr>
            <a:spLocks noGrp="1"/>
          </p:cNvSpPr>
          <p:nvPr>
            <p:ph type="subTitle" idx="1"/>
          </p:nvPr>
        </p:nvSpPr>
        <p:spPr/>
        <p:txBody>
          <a:bodyPr vert="horz" lIns="91440" tIns="45720" rIns="91440" bIns="45720" rtlCol="0" anchor="t">
            <a:normAutofit/>
          </a:bodyPr>
          <a:lstStyle/>
          <a:p>
            <a:r>
              <a:rPr lang="en-US"/>
              <a:t>Krista Mullins, Program Consultant</a:t>
            </a:r>
          </a:p>
          <a:p>
            <a:r>
              <a:rPr lang="en-US"/>
              <a:t>Office of Assessment and Accountability </a:t>
            </a:r>
          </a:p>
          <a:p>
            <a:endParaRPr lang="en-US"/>
          </a:p>
        </p:txBody>
      </p:sp>
    </p:spTree>
    <p:extLst>
      <p:ext uri="{BB962C8B-B14F-4D97-AF65-F5344CB8AC3E}">
        <p14:creationId xmlns:p14="http://schemas.microsoft.com/office/powerpoint/2010/main" val="389878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0"/>
            <a:ext cx="11332431" cy="1143000"/>
          </a:xfrm>
        </p:spPr>
        <p:txBody>
          <a:bodyPr/>
          <a:lstStyle/>
          <a:p>
            <a:r>
              <a:rPr lang="en-US"/>
              <a:t>AKSA Window 1</a:t>
            </a:r>
          </a:p>
        </p:txBody>
      </p:sp>
      <p:sp>
        <p:nvSpPr>
          <p:cNvPr id="14" name="Text Placeholder 13"/>
          <p:cNvSpPr>
            <a:spLocks noGrp="1"/>
          </p:cNvSpPr>
          <p:nvPr>
            <p:ph type="body" sz="quarter" idx="13"/>
          </p:nvPr>
        </p:nvSpPr>
        <p:spPr>
          <a:xfrm>
            <a:off x="822018" y="1490133"/>
            <a:ext cx="10370915" cy="3894667"/>
          </a:xfrm>
        </p:spPr>
        <p:txBody>
          <a:bodyPr vert="horz" lIns="91440" tIns="45720" rIns="91440" bIns="45720" rtlCol="0" anchor="t">
            <a:normAutofit fontScale="85000" lnSpcReduction="20000"/>
          </a:bodyPr>
          <a:lstStyle/>
          <a:p>
            <a:pPr>
              <a:buFont typeface="Wingdings" panose="05000000000000000000" pitchFamily="2" charset="2"/>
              <a:buChar char="§"/>
            </a:pPr>
            <a:r>
              <a:rPr lang="en-US"/>
              <a:t>Window 1 administration began on </a:t>
            </a:r>
            <a:r>
              <a:rPr lang="en-US" b="1"/>
              <a:t>Monday, Nov. 10 </a:t>
            </a:r>
            <a:r>
              <a:rPr lang="en-US"/>
              <a:t>and closes on </a:t>
            </a:r>
            <a:r>
              <a:rPr lang="en-US" b="1"/>
              <a:t>Friday, Dec. 19</a:t>
            </a:r>
            <a:r>
              <a:rPr lang="en-US"/>
              <a:t>. </a:t>
            </a:r>
          </a:p>
          <a:p>
            <a:pPr>
              <a:buFont typeface="Wingdings" panose="05000000000000000000" pitchFamily="2" charset="2"/>
              <a:buChar char="§"/>
            </a:pPr>
            <a:r>
              <a:rPr lang="en-US"/>
              <a:t>Student Registration Database (SRD) is open for both Window 1 and Transition Attainment Record (TAR) score entry.</a:t>
            </a:r>
          </a:p>
          <a:p>
            <a:pPr>
              <a:buFont typeface="Wingdings" panose="05000000000000000000" pitchFamily="2" charset="2"/>
              <a:buChar char="§"/>
            </a:pPr>
            <a:r>
              <a:rPr lang="en-US"/>
              <a:t>The last day to enter scores for Window 1 is </a:t>
            </a:r>
            <a:r>
              <a:rPr lang="en-US" b="1"/>
              <a:t>Monday, Dec. 22</a:t>
            </a:r>
            <a:r>
              <a:rPr lang="en-US"/>
              <a:t>.</a:t>
            </a:r>
          </a:p>
          <a:p>
            <a:pPr>
              <a:buFont typeface="Wingdings" panose="05000000000000000000" pitchFamily="2" charset="2"/>
              <a:buChar char="§"/>
            </a:pPr>
            <a:r>
              <a:rPr lang="en-US"/>
              <a:t>Prior to administering tasks, ensure the student is an alternate student based on Infinite Campus (IC).</a:t>
            </a:r>
          </a:p>
          <a:p>
            <a:pPr>
              <a:buFont typeface="Wingdings" panose="05000000000000000000" pitchFamily="2" charset="2"/>
              <a:buChar char="§"/>
            </a:pPr>
            <a:r>
              <a:rPr lang="en-US"/>
              <a:t>Teachers may not administer any part of the assessment until all required trainings, and the qualification quiz has been completed.</a:t>
            </a:r>
          </a:p>
          <a:p>
            <a:pPr lvl="1">
              <a:buFont typeface="Wingdings" panose="05000000000000000000" pitchFamily="2" charset="2"/>
              <a:buChar char="§"/>
            </a:pPr>
            <a:r>
              <a:rPr lang="en-US">
                <a:hlinkClick r:id="rId3"/>
              </a:rPr>
              <a:t>Administration Code, Inclusion of Special Populations</a:t>
            </a:r>
            <a:r>
              <a:rPr lang="en-US"/>
              <a:t>, </a:t>
            </a:r>
            <a:r>
              <a:rPr lang="en-US">
                <a:hlinkClick r:id="rId4"/>
              </a:rPr>
              <a:t>Overview and Attainment Task Part 1 and Part 2</a:t>
            </a:r>
            <a:r>
              <a:rPr lang="en-US"/>
              <a:t> and the Overview and the Attainment Task Qualification Quiz</a:t>
            </a:r>
          </a:p>
          <a:p>
            <a:pPr>
              <a:buFont typeface="Wingdings" panose="05000000000000000000" pitchFamily="2" charset="2"/>
              <a:buChar char="§"/>
            </a:pPr>
            <a:r>
              <a:rPr lang="en-US"/>
              <a:t>The same field test form number </a:t>
            </a:r>
            <a:r>
              <a:rPr lang="en-US" b="1"/>
              <a:t>must</a:t>
            </a:r>
            <a:r>
              <a:rPr lang="en-US"/>
              <a:t> be used in all content areas.</a:t>
            </a:r>
          </a:p>
        </p:txBody>
      </p:sp>
    </p:spTree>
    <p:extLst>
      <p:ext uri="{BB962C8B-B14F-4D97-AF65-F5344CB8AC3E}">
        <p14:creationId xmlns:p14="http://schemas.microsoft.com/office/powerpoint/2010/main" val="194296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0C69193A-B3C1-2D8F-CBF1-F4E1EF39359F}"/>
              </a:ext>
            </a:extLst>
          </p:cNvPr>
          <p:cNvSpPr>
            <a:spLocks noGrp="1"/>
          </p:cNvSpPr>
          <p:nvPr>
            <p:ph type="title"/>
          </p:nvPr>
        </p:nvSpPr>
        <p:spPr>
          <a:xfrm>
            <a:off x="0" y="0"/>
            <a:ext cx="8596668" cy="1134208"/>
          </a:xfrm>
        </p:spPr>
        <p:txBody>
          <a:bodyPr/>
          <a:lstStyle/>
          <a:p>
            <a:r>
              <a:rPr lang="en-US"/>
              <a:t>Online Training System (OTS)</a:t>
            </a:r>
          </a:p>
        </p:txBody>
      </p:sp>
      <p:sp>
        <p:nvSpPr>
          <p:cNvPr id="2" name="Text Placeholder 13">
            <a:extLst>
              <a:ext uri="{FF2B5EF4-FFF2-40B4-BE49-F238E27FC236}">
                <a16:creationId xmlns:a16="http://schemas.microsoft.com/office/drawing/2014/main" id="{CC6E0601-DDAD-B890-00CF-497F1E057BD2}"/>
              </a:ext>
            </a:extLst>
          </p:cNvPr>
          <p:cNvSpPr>
            <a:spLocks noGrp="1"/>
          </p:cNvSpPr>
          <p:nvPr>
            <p:ph type="body" sz="quarter" idx="13"/>
          </p:nvPr>
        </p:nvSpPr>
        <p:spPr>
          <a:xfrm>
            <a:off x="1050309" y="1233379"/>
            <a:ext cx="9188715" cy="4391242"/>
          </a:xfrm>
        </p:spPr>
        <p:txBody>
          <a:bodyPr vert="horz" lIns="91440" tIns="45720" rIns="91440" bIns="45720" rtlCol="0" anchor="t">
            <a:normAutofit/>
          </a:bodyPr>
          <a:lstStyle/>
          <a:p>
            <a:pPr>
              <a:buFont typeface="Wingdings" panose="05000000000000000000" pitchFamily="2" charset="2"/>
              <a:buChar char="§"/>
            </a:pPr>
            <a:r>
              <a:rPr lang="en-US"/>
              <a:t>Teachers who are not already in the system will need to register for an account by clicking on the “Register” link on the homepage of the </a:t>
            </a:r>
            <a:r>
              <a:rPr lang="en-US">
                <a:hlinkClick r:id="rId3"/>
              </a:rPr>
              <a:t>OTS</a:t>
            </a:r>
            <a:r>
              <a:rPr lang="en-US"/>
              <a:t>.</a:t>
            </a:r>
          </a:p>
          <a:p>
            <a:pPr>
              <a:buFont typeface="Wingdings" panose="05000000000000000000" pitchFamily="2" charset="2"/>
              <a:buChar char="§"/>
            </a:pPr>
            <a:r>
              <a:rPr lang="en-US"/>
              <a:t>Profiles need to be updated to reflect current district, school and grades taught.</a:t>
            </a:r>
          </a:p>
          <a:p>
            <a:pPr>
              <a:buFont typeface="Wingdings" panose="05000000000000000000" pitchFamily="2" charset="2"/>
              <a:buChar char="§"/>
            </a:pPr>
            <a:r>
              <a:rPr lang="en-US"/>
              <a:t>The qualification quiz must be successfully completed prior to administering the assessment.</a:t>
            </a:r>
          </a:p>
          <a:p>
            <a:pPr>
              <a:buFont typeface="Wingdings" panose="05000000000000000000" pitchFamily="2" charset="2"/>
              <a:buChar char="§"/>
            </a:pPr>
            <a:r>
              <a:rPr lang="en-US"/>
              <a:t>Once the qualification quiz has been successfully passed, the teacher will be certified in SRD.</a:t>
            </a:r>
          </a:p>
          <a:p>
            <a:pPr marL="0" indent="0">
              <a:buNone/>
            </a:pPr>
            <a:endParaRPr lang="en-US"/>
          </a:p>
          <a:p>
            <a:pPr>
              <a:buFont typeface="Wingdings" panose="05000000000000000000" pitchFamily="2" charset="2"/>
              <a:buChar char="§"/>
            </a:pPr>
            <a:endParaRPr lang="en-US"/>
          </a:p>
        </p:txBody>
      </p:sp>
    </p:spTree>
    <p:extLst>
      <p:ext uri="{BB962C8B-B14F-4D97-AF65-F5344CB8AC3E}">
        <p14:creationId xmlns:p14="http://schemas.microsoft.com/office/powerpoint/2010/main" val="227551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E5AFA-A6E8-71B8-9056-608CD9DEBC36}"/>
            </a:ext>
          </a:extLst>
        </p:cNvPr>
        <p:cNvGrpSpPr/>
        <p:nvPr/>
      </p:nvGrpSpPr>
      <p:grpSpPr>
        <a:xfrm>
          <a:off x="0" y="0"/>
          <a:ext cx="0" cy="0"/>
          <a:chOff x="0" y="0"/>
          <a:chExt cx="0" cy="0"/>
        </a:xfrm>
      </p:grpSpPr>
      <p:sp>
        <p:nvSpPr>
          <p:cNvPr id="6" name="Title 12">
            <a:extLst>
              <a:ext uri="{FF2B5EF4-FFF2-40B4-BE49-F238E27FC236}">
                <a16:creationId xmlns:a16="http://schemas.microsoft.com/office/drawing/2014/main" id="{7C838EBF-8503-2D89-5406-FDAD9C7EDE19}"/>
              </a:ext>
            </a:extLst>
          </p:cNvPr>
          <p:cNvSpPr>
            <a:spLocks noGrp="1"/>
          </p:cNvSpPr>
          <p:nvPr>
            <p:ph type="title"/>
          </p:nvPr>
        </p:nvSpPr>
        <p:spPr>
          <a:xfrm>
            <a:off x="0" y="0"/>
            <a:ext cx="8596668" cy="1151792"/>
          </a:xfrm>
        </p:spPr>
        <p:txBody>
          <a:bodyPr/>
          <a:lstStyle/>
          <a:p>
            <a:r>
              <a:rPr lang="en-US"/>
              <a:t>Entering Scores in the SRD</a:t>
            </a:r>
          </a:p>
        </p:txBody>
      </p:sp>
      <p:sp>
        <p:nvSpPr>
          <p:cNvPr id="2" name="Text Placeholder 13">
            <a:extLst>
              <a:ext uri="{FF2B5EF4-FFF2-40B4-BE49-F238E27FC236}">
                <a16:creationId xmlns:a16="http://schemas.microsoft.com/office/drawing/2014/main" id="{91D6DCFF-A1EC-7C1F-D889-6EE2CACE3E01}"/>
              </a:ext>
            </a:extLst>
          </p:cNvPr>
          <p:cNvSpPr>
            <a:spLocks noGrp="1"/>
          </p:cNvSpPr>
          <p:nvPr>
            <p:ph type="body" sz="quarter" idx="13"/>
          </p:nvPr>
        </p:nvSpPr>
        <p:spPr>
          <a:xfrm>
            <a:off x="1050309" y="1233379"/>
            <a:ext cx="9188715" cy="4391242"/>
          </a:xfrm>
        </p:spPr>
        <p:txBody>
          <a:bodyPr vert="horz" lIns="91440" tIns="45720" rIns="91440" bIns="45720" rtlCol="0" anchor="t">
            <a:normAutofit fontScale="92500" lnSpcReduction="20000"/>
          </a:bodyPr>
          <a:lstStyle/>
          <a:p>
            <a:pPr>
              <a:buFont typeface="Wingdings" panose="05000000000000000000" pitchFamily="2" charset="2"/>
              <a:buChar char="§"/>
            </a:pPr>
            <a:r>
              <a:rPr lang="en-US"/>
              <a:t>Prior to entering test scores, the user will be prompted to select the field test form number (option 1, 2, or 3).</a:t>
            </a:r>
          </a:p>
          <a:p>
            <a:pPr lvl="1">
              <a:buFont typeface="Wingdings" panose="05000000000000000000" pitchFamily="2" charset="2"/>
              <a:buChar char="§"/>
            </a:pPr>
            <a:r>
              <a:rPr lang="en-US"/>
              <a:t>The correct number can be found on the binder cover sheet and in the top right-hand corner of the field test.</a:t>
            </a:r>
          </a:p>
          <a:p>
            <a:pPr>
              <a:buFont typeface="Wingdings" panose="05000000000000000000" pitchFamily="2" charset="2"/>
              <a:buChar char="§"/>
            </a:pPr>
            <a:r>
              <a:rPr lang="en-US"/>
              <a:t>Use the tabs to enter the scores for the correct content area.</a:t>
            </a:r>
          </a:p>
          <a:p>
            <a:pPr>
              <a:buFont typeface="Wingdings" panose="05000000000000000000" pitchFamily="2" charset="2"/>
              <a:buChar char="§"/>
            </a:pPr>
            <a:r>
              <a:rPr lang="en-US"/>
              <a:t>Each item must have a score entered.</a:t>
            </a:r>
          </a:p>
          <a:p>
            <a:pPr lvl="1">
              <a:buFont typeface="Wingdings" panose="05000000000000000000" pitchFamily="2" charset="2"/>
              <a:buChar char="§"/>
            </a:pPr>
            <a:r>
              <a:rPr lang="en-US"/>
              <a:t>If a student did not respond, the test administrator must choose “no response”</a:t>
            </a:r>
          </a:p>
          <a:p>
            <a:pPr>
              <a:buFont typeface="Wingdings" panose="05000000000000000000" pitchFamily="2" charset="2"/>
              <a:buChar char="§"/>
            </a:pPr>
            <a:r>
              <a:rPr lang="en-US"/>
              <a:t>Click “Save and Submit” to save any entered data.</a:t>
            </a:r>
          </a:p>
          <a:p>
            <a:pPr lvl="1">
              <a:buFont typeface="Wingdings" panose="05000000000000000000" pitchFamily="2" charset="2"/>
              <a:buChar char="§"/>
            </a:pPr>
            <a:r>
              <a:rPr lang="en-US"/>
              <a:t>Data may be edited until all content areas have been completed. Once all content area scores have been entered and the “Save and Submit” button has been pressed, the student record cannot be edited unless the whole record is reset, which will erase all data.</a:t>
            </a:r>
          </a:p>
          <a:p>
            <a:pPr>
              <a:buFont typeface="Wingdings" panose="05000000000000000000" pitchFamily="2" charset="2"/>
              <a:buChar char="§"/>
            </a:pPr>
            <a:r>
              <a:rPr lang="en-US"/>
              <a:t>There is a training on our website to assist with using the SRD.</a:t>
            </a:r>
          </a:p>
          <a:p>
            <a:pPr>
              <a:buFont typeface="Wingdings" panose="05000000000000000000" pitchFamily="2" charset="2"/>
              <a:buChar char="§"/>
            </a:pPr>
            <a:endParaRPr lang="en-US"/>
          </a:p>
        </p:txBody>
      </p:sp>
    </p:spTree>
    <p:extLst>
      <p:ext uri="{BB962C8B-B14F-4D97-AF65-F5344CB8AC3E}">
        <p14:creationId xmlns:p14="http://schemas.microsoft.com/office/powerpoint/2010/main" val="1186824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6EEBA-94DB-173B-0292-DCBBEB658735}"/>
            </a:ext>
          </a:extLst>
        </p:cNvPr>
        <p:cNvGrpSpPr/>
        <p:nvPr/>
      </p:nvGrpSpPr>
      <p:grpSpPr>
        <a:xfrm>
          <a:off x="0" y="0"/>
          <a:ext cx="0" cy="0"/>
          <a:chOff x="0" y="0"/>
          <a:chExt cx="0" cy="0"/>
        </a:xfrm>
      </p:grpSpPr>
      <p:sp>
        <p:nvSpPr>
          <p:cNvPr id="6" name="Title 12">
            <a:extLst>
              <a:ext uri="{FF2B5EF4-FFF2-40B4-BE49-F238E27FC236}">
                <a16:creationId xmlns:a16="http://schemas.microsoft.com/office/drawing/2014/main" id="{40817230-A46D-6AC2-CAA3-2B3A608C308A}"/>
              </a:ext>
            </a:extLst>
          </p:cNvPr>
          <p:cNvSpPr>
            <a:spLocks noGrp="1"/>
          </p:cNvSpPr>
          <p:nvPr>
            <p:ph type="title"/>
          </p:nvPr>
        </p:nvSpPr>
        <p:spPr>
          <a:xfrm>
            <a:off x="0" y="0"/>
            <a:ext cx="8596668" cy="1116623"/>
          </a:xfrm>
        </p:spPr>
        <p:txBody>
          <a:bodyPr/>
          <a:lstStyle/>
          <a:p>
            <a:r>
              <a:rPr lang="en-US"/>
              <a:t>Reminders</a:t>
            </a:r>
          </a:p>
        </p:txBody>
      </p:sp>
      <p:sp>
        <p:nvSpPr>
          <p:cNvPr id="2" name="Text Placeholder 13">
            <a:extLst>
              <a:ext uri="{FF2B5EF4-FFF2-40B4-BE49-F238E27FC236}">
                <a16:creationId xmlns:a16="http://schemas.microsoft.com/office/drawing/2014/main" id="{ABCB8702-1A3B-EE57-89CB-3171E2D5CCB5}"/>
              </a:ext>
            </a:extLst>
          </p:cNvPr>
          <p:cNvSpPr>
            <a:spLocks noGrp="1"/>
          </p:cNvSpPr>
          <p:nvPr>
            <p:ph type="body" sz="quarter" idx="13"/>
          </p:nvPr>
        </p:nvSpPr>
        <p:spPr>
          <a:xfrm>
            <a:off x="1050309" y="1233379"/>
            <a:ext cx="9188715" cy="4391242"/>
          </a:xfrm>
        </p:spPr>
        <p:txBody>
          <a:bodyPr vert="horz" lIns="91440" tIns="45720" rIns="91440" bIns="45720" rtlCol="0" anchor="t">
            <a:normAutofit lnSpcReduction="10000"/>
          </a:bodyPr>
          <a:lstStyle/>
          <a:p>
            <a:pPr>
              <a:buFont typeface="Wingdings" panose="05000000000000000000" pitchFamily="2" charset="2"/>
              <a:buChar char="§"/>
            </a:pPr>
            <a:r>
              <a:rPr lang="en-US"/>
              <a:t>Medical Nonparticipations are submitted in the Spring</a:t>
            </a:r>
          </a:p>
          <a:p>
            <a:pPr>
              <a:buFont typeface="Wingdings" panose="05000000000000000000" pitchFamily="2" charset="2"/>
              <a:buChar char="§"/>
            </a:pPr>
            <a:r>
              <a:rPr lang="en-US"/>
              <a:t>All eligible students taking AKSA must complete both Window 1 and Window 2</a:t>
            </a:r>
          </a:p>
          <a:p>
            <a:pPr>
              <a:buFont typeface="Wingdings" panose="05000000000000000000" pitchFamily="2" charset="2"/>
              <a:buChar char="§"/>
            </a:pPr>
            <a:r>
              <a:rPr lang="en-US"/>
              <a:t>The QSCS Survey is administered during Window 2</a:t>
            </a:r>
          </a:p>
          <a:p>
            <a:pPr>
              <a:buFont typeface="Wingdings" panose="05000000000000000000" pitchFamily="2" charset="2"/>
              <a:buChar char="§"/>
            </a:pPr>
            <a:r>
              <a:rPr lang="en-US"/>
              <a:t>For questions regarding SRD, please reach out to Darrell Mattingly at </a:t>
            </a:r>
            <a:r>
              <a:rPr lang="en-US">
                <a:hlinkClick r:id="rId3"/>
              </a:rPr>
              <a:t>darrell.mattingly@uky.edu</a:t>
            </a:r>
            <a:r>
              <a:rPr lang="en-US"/>
              <a:t>.</a:t>
            </a:r>
          </a:p>
          <a:p>
            <a:pPr>
              <a:buFont typeface="Wingdings" panose="05000000000000000000" pitchFamily="2" charset="2"/>
              <a:buChar char="§"/>
            </a:pPr>
            <a:r>
              <a:rPr lang="en-US"/>
              <a:t>Transferring students in SRD from one district to another can be completed by Darrell Mattingly or Krista Mullins.</a:t>
            </a:r>
          </a:p>
          <a:p>
            <a:pPr lvl="1">
              <a:buFont typeface="Wingdings" panose="05000000000000000000" pitchFamily="2" charset="2"/>
              <a:buChar char="§"/>
            </a:pPr>
            <a:r>
              <a:rPr lang="en-US"/>
              <a:t>Email the SSID number, district name, and school the student is enrolled in now.</a:t>
            </a:r>
          </a:p>
          <a:p>
            <a:pPr>
              <a:buFont typeface="Wingdings" panose="05000000000000000000" pitchFamily="2" charset="2"/>
              <a:buChar char="§"/>
            </a:pPr>
            <a:endParaRPr lang="en-US"/>
          </a:p>
          <a:p>
            <a:pPr marL="0" indent="0">
              <a:buNone/>
            </a:pPr>
            <a:endParaRPr lang="en-US"/>
          </a:p>
          <a:p>
            <a:pPr>
              <a:buFont typeface="Wingdings" panose="05000000000000000000" pitchFamily="2" charset="2"/>
              <a:buChar char="§"/>
            </a:pPr>
            <a:endParaRPr lang="en-US"/>
          </a:p>
        </p:txBody>
      </p:sp>
    </p:spTree>
    <p:extLst>
      <p:ext uri="{BB962C8B-B14F-4D97-AF65-F5344CB8AC3E}">
        <p14:creationId xmlns:p14="http://schemas.microsoft.com/office/powerpoint/2010/main" val="108698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6" y="0"/>
            <a:ext cx="8958490" cy="1117600"/>
          </a:xfrm>
        </p:spPr>
        <p:txBody>
          <a:bodyPr/>
          <a:lstStyle/>
          <a:p>
            <a:pPr marL="228600"/>
            <a:r>
              <a:rPr lang="en-US"/>
              <a:t>Questions and Answers</a:t>
            </a:r>
          </a:p>
        </p:txBody>
      </p:sp>
      <p:sp>
        <p:nvSpPr>
          <p:cNvPr id="6" name="Content Placeholder 7"/>
          <p:cNvSpPr>
            <a:spLocks noGrp="1"/>
          </p:cNvSpPr>
          <p:nvPr>
            <p:ph type="body" sz="quarter" idx="13"/>
          </p:nvPr>
        </p:nvSpPr>
        <p:spPr>
          <a:xfrm>
            <a:off x="1152960" y="1193870"/>
            <a:ext cx="9158684" cy="4214293"/>
          </a:xfrm>
        </p:spPr>
        <p:txBody>
          <a:bodyPr vert="horz" lIns="91440" tIns="45720" rIns="91440" bIns="45720" rtlCol="0" anchor="t">
            <a:normAutofit fontScale="85000" lnSpcReduction="20000"/>
          </a:bodyPr>
          <a:lstStyle/>
          <a:p>
            <a:pPr>
              <a:lnSpc>
                <a:spcPct val="120000"/>
              </a:lnSpc>
              <a:spcBef>
                <a:spcPts val="0"/>
              </a:spcBef>
            </a:pPr>
            <a:r>
              <a:rPr lang="en-US" sz="4200"/>
              <a:t>Please send questions or comments to </a:t>
            </a:r>
            <a:r>
              <a:rPr lang="en-US" sz="4200">
                <a:hlinkClick r:id="rId3"/>
              </a:rPr>
              <a:t>dacinfo@education.ky.gov</a:t>
            </a:r>
            <a:r>
              <a:rPr lang="en-US" sz="4200"/>
              <a:t> .</a:t>
            </a:r>
          </a:p>
          <a:p>
            <a:pPr marL="0" indent="0">
              <a:spcBef>
                <a:spcPts val="0"/>
              </a:spcBef>
              <a:buNone/>
            </a:pPr>
            <a:r>
              <a:rPr lang="en-US" sz="4200" b="1" i="1">
                <a:solidFill>
                  <a:srgbClr val="C00000"/>
                </a:solidFill>
              </a:rPr>
              <a:t>   </a:t>
            </a:r>
            <a:endParaRPr lang="en-US" sz="4200"/>
          </a:p>
          <a:p>
            <a:pPr>
              <a:lnSpc>
                <a:spcPct val="120000"/>
              </a:lnSpc>
              <a:spcBef>
                <a:spcPts val="0"/>
              </a:spcBef>
            </a:pPr>
            <a:r>
              <a:rPr lang="en-US" sz="4200"/>
              <a:t>The next monthly DAC Webcast is scheduled for Dec. 11 at 11 a.m. ET.</a:t>
            </a:r>
          </a:p>
          <a:p>
            <a:pPr marL="0" indent="0" algn="ctr">
              <a:spcBef>
                <a:spcPts val="0"/>
              </a:spcBef>
              <a:buNone/>
            </a:pPr>
            <a:endParaRPr lang="en-US" sz="4200"/>
          </a:p>
          <a:p>
            <a:pPr marL="0" indent="0" algn="ctr">
              <a:spcBef>
                <a:spcPts val="0"/>
              </a:spcBef>
              <a:buNone/>
            </a:pPr>
            <a:endParaRPr lang="en-US" sz="4200"/>
          </a:p>
          <a:p>
            <a:pPr marL="0" indent="0" algn="ctr">
              <a:spcBef>
                <a:spcPts val="0"/>
              </a:spcBef>
              <a:buNone/>
            </a:pPr>
            <a:r>
              <a:rPr lang="en-US" sz="4200"/>
              <a:t>Thank you for your participation!</a:t>
            </a:r>
          </a:p>
          <a:p>
            <a:pPr>
              <a:spcBef>
                <a:spcPts val="0"/>
              </a:spcBef>
            </a:pPr>
            <a:endParaRPr lang="en-US" sz="4000"/>
          </a:p>
        </p:txBody>
      </p:sp>
    </p:spTree>
    <p:extLst>
      <p:ext uri="{BB962C8B-B14F-4D97-AF65-F5344CB8AC3E}">
        <p14:creationId xmlns:p14="http://schemas.microsoft.com/office/powerpoint/2010/main" val="3415003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2622" y="-308"/>
            <a:ext cx="12189378" cy="1140175"/>
          </a:xfrm>
        </p:spPr>
        <p:txBody>
          <a:bodyPr>
            <a:noAutofit/>
          </a:bodyPr>
          <a:lstStyle/>
          <a:p>
            <a:pPr marL="228600"/>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extLst>
              <p:ext uri="{D42A27DB-BD31-4B8C-83A1-F6EECF244321}">
                <p14:modId xmlns:p14="http://schemas.microsoft.com/office/powerpoint/2010/main" val="2370123104"/>
              </p:ext>
            </p:extLst>
          </p:nvPr>
        </p:nvGraphicFramePr>
        <p:xfrm>
          <a:off x="1261601" y="132745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4CC8-E658-0F89-A9F7-D41B0E3338C1}"/>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CDEB050B-41E7-FB5F-CA6A-42AFF2CB1358}"/>
              </a:ext>
            </a:extLst>
          </p:cNvPr>
          <p:cNvSpPr>
            <a:spLocks noGrp="1"/>
          </p:cNvSpPr>
          <p:nvPr>
            <p:ph idx="1"/>
          </p:nvPr>
        </p:nvSpPr>
        <p:spPr>
          <a:xfrm>
            <a:off x="838200" y="1253331"/>
            <a:ext cx="10515600" cy="3767243"/>
          </a:xfrm>
        </p:spPr>
        <p:txBody>
          <a:bodyPr vert="horz" lIns="91440" tIns="45720" rIns="91440" bIns="45720" rtlCol="0" anchor="t">
            <a:normAutofit/>
          </a:bodyPr>
          <a:lstStyle/>
          <a:p>
            <a:r>
              <a:rPr lang="en-US"/>
              <a:t>Public Reporting Timeline</a:t>
            </a:r>
          </a:p>
          <a:p>
            <a:r>
              <a:rPr lang="en-US"/>
              <a:t>Public Release Resources</a:t>
            </a:r>
          </a:p>
          <a:p>
            <a:r>
              <a:rPr lang="en-US"/>
              <a:t>House Bill 6 Website Requirement</a:t>
            </a:r>
          </a:p>
          <a:p>
            <a:r>
              <a:rPr lang="en-US"/>
              <a:t>College Admissions Exam – SAT Update</a:t>
            </a:r>
          </a:p>
          <a:p>
            <a:r>
              <a:rPr lang="en-US"/>
              <a:t>Alternate Assessment Reminders</a:t>
            </a:r>
          </a:p>
        </p:txBody>
      </p:sp>
    </p:spTree>
    <p:extLst>
      <p:ext uri="{BB962C8B-B14F-4D97-AF65-F5344CB8AC3E}">
        <p14:creationId xmlns:p14="http://schemas.microsoft.com/office/powerpoint/2010/main" val="3672166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4B06DF-6F29-97F0-3366-238B8C6E4272}"/>
              </a:ext>
            </a:extLst>
          </p:cNvPr>
          <p:cNvSpPr>
            <a:spLocks noGrp="1"/>
          </p:cNvSpPr>
          <p:nvPr>
            <p:ph type="title"/>
          </p:nvPr>
        </p:nvSpPr>
        <p:spPr/>
        <p:txBody>
          <a:bodyPr>
            <a:normAutofit/>
          </a:bodyPr>
          <a:lstStyle/>
          <a:p>
            <a:r>
              <a:rPr lang="en-US"/>
              <a:t>Public Reporting Timeline</a:t>
            </a:r>
          </a:p>
        </p:txBody>
      </p:sp>
      <p:sp>
        <p:nvSpPr>
          <p:cNvPr id="2" name="Text Placeholder 2">
            <a:extLst>
              <a:ext uri="{FF2B5EF4-FFF2-40B4-BE49-F238E27FC236}">
                <a16:creationId xmlns:a16="http://schemas.microsoft.com/office/drawing/2014/main" id="{975908E4-4389-DEFE-29E8-AF4F7D76315B}"/>
              </a:ext>
            </a:extLst>
          </p:cNvPr>
          <p:cNvSpPr>
            <a:spLocks noGrp="1"/>
          </p:cNvSpPr>
          <p:nvPr>
            <p:ph type="body" idx="1"/>
          </p:nvPr>
        </p:nvSpPr>
        <p:spPr>
          <a:xfrm>
            <a:off x="838200" y="3648075"/>
            <a:ext cx="10515600" cy="1500187"/>
          </a:xfrm>
        </p:spPr>
        <p:txBody>
          <a:bodyPr/>
          <a:lstStyle/>
          <a:p>
            <a:r>
              <a:rPr lang="en-US"/>
              <a:t>Shara Savage</a:t>
            </a:r>
          </a:p>
        </p:txBody>
      </p:sp>
    </p:spTree>
    <p:extLst>
      <p:ext uri="{BB962C8B-B14F-4D97-AF65-F5344CB8AC3E}">
        <p14:creationId xmlns:p14="http://schemas.microsoft.com/office/powerpoint/2010/main" val="483308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8792"/>
            <a:ext cx="12192000" cy="1116623"/>
          </a:xfrm>
        </p:spPr>
        <p:txBody>
          <a:bodyPr>
            <a:normAutofit/>
          </a:bodyPr>
          <a:lstStyle/>
          <a:p>
            <a:r>
              <a:rPr lang="en-US"/>
              <a:t>Timeline for 2025 Public Reporting Confirmed</a:t>
            </a:r>
          </a:p>
        </p:txBody>
      </p:sp>
      <p:graphicFrame>
        <p:nvGraphicFramePr>
          <p:cNvPr id="7" name="Content Placeholder 6" descr="Tentative schedule for assessment and accountability results &#10;The Office of Assessment and Accountability has established a tentative schedule for this fall’s release of assessment and accountability results from the 2016-17 school year. Wednesday, September 13, a webcast will be held for District Assessment Coordinators to provide the first comprehensive look at district data. We will then enter a time of data clean-up to correct any apparent errors prior to systematic issues. Pending no major issues, the data will be released UNDER EMBARGO on September 26 to superintendents in the morning and working media in the afternoon through the School Report Card. The embargo will be lifted and the School Report Card will go live on Thursday, September 28, at 12:01 a.m. Again, these dates are for planning purposes only and are subject to change based on any inconsistencies found in the data through the quality review process." title="Reporting Timeline"/>
          <p:cNvGraphicFramePr>
            <a:graphicFrameLocks noGrp="1"/>
          </p:cNvGraphicFramePr>
          <p:nvPr>
            <p:ph idx="4294967295"/>
          </p:nvPr>
        </p:nvGraphicFramePr>
        <p:xfrm>
          <a:off x="203200" y="1313773"/>
          <a:ext cx="11988800" cy="366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7961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326CB-5C11-C5CD-1F0B-0C6557E33D5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A536723-ADA3-A85F-C6FB-1B7FDB06EAC0}"/>
              </a:ext>
            </a:extLst>
          </p:cNvPr>
          <p:cNvSpPr>
            <a:spLocks noGrp="1"/>
          </p:cNvSpPr>
          <p:nvPr>
            <p:ph type="title"/>
          </p:nvPr>
        </p:nvSpPr>
        <p:spPr/>
        <p:txBody>
          <a:bodyPr>
            <a:normAutofit/>
          </a:bodyPr>
          <a:lstStyle/>
          <a:p>
            <a:r>
              <a:rPr lang="en-US"/>
              <a:t>Public Release Resources</a:t>
            </a:r>
          </a:p>
        </p:txBody>
      </p:sp>
      <p:sp>
        <p:nvSpPr>
          <p:cNvPr id="2" name="Text Placeholder 2">
            <a:extLst>
              <a:ext uri="{FF2B5EF4-FFF2-40B4-BE49-F238E27FC236}">
                <a16:creationId xmlns:a16="http://schemas.microsoft.com/office/drawing/2014/main" id="{86561CFA-7228-E19C-6BE6-B86B8FB8B43D}"/>
              </a:ext>
            </a:extLst>
          </p:cNvPr>
          <p:cNvSpPr>
            <a:spLocks noGrp="1"/>
          </p:cNvSpPr>
          <p:nvPr>
            <p:ph type="body" idx="1"/>
          </p:nvPr>
        </p:nvSpPr>
        <p:spPr>
          <a:xfrm>
            <a:off x="838200" y="3648075"/>
            <a:ext cx="10515600" cy="1500187"/>
          </a:xfrm>
        </p:spPr>
        <p:txBody>
          <a:bodyPr/>
          <a:lstStyle/>
          <a:p>
            <a:r>
              <a:rPr lang="en-US"/>
              <a:t>Shara Savage</a:t>
            </a:r>
          </a:p>
        </p:txBody>
      </p:sp>
    </p:spTree>
    <p:extLst>
      <p:ext uri="{BB962C8B-B14F-4D97-AF65-F5344CB8AC3E}">
        <p14:creationId xmlns:p14="http://schemas.microsoft.com/office/powerpoint/2010/main" val="140276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6E3BC0-C485-E604-FEF9-0325B7E7E179}"/>
              </a:ext>
            </a:extLst>
          </p:cNvPr>
          <p:cNvSpPr>
            <a:spLocks noGrp="1"/>
          </p:cNvSpPr>
          <p:nvPr>
            <p:ph type="title"/>
          </p:nvPr>
        </p:nvSpPr>
        <p:spPr>
          <a:xfrm>
            <a:off x="0" y="0"/>
            <a:ext cx="10515600" cy="1160585"/>
          </a:xfrm>
        </p:spPr>
        <p:txBody>
          <a:bodyPr/>
          <a:lstStyle/>
          <a:p>
            <a:r>
              <a:rPr lang="en-US"/>
              <a:t>2025 Public Reporting Resources</a:t>
            </a:r>
          </a:p>
        </p:txBody>
      </p:sp>
      <p:sp>
        <p:nvSpPr>
          <p:cNvPr id="5" name="Content Placeholder 4">
            <a:extLst>
              <a:ext uri="{FF2B5EF4-FFF2-40B4-BE49-F238E27FC236}">
                <a16:creationId xmlns:a16="http://schemas.microsoft.com/office/drawing/2014/main" id="{FD7E91EB-6F22-9F06-61CB-973B714FCB23}"/>
              </a:ext>
            </a:extLst>
          </p:cNvPr>
          <p:cNvSpPr>
            <a:spLocks noGrp="1"/>
          </p:cNvSpPr>
          <p:nvPr>
            <p:ph idx="1"/>
          </p:nvPr>
        </p:nvSpPr>
        <p:spPr>
          <a:xfrm>
            <a:off x="489857" y="925285"/>
            <a:ext cx="10863943" cy="4679383"/>
          </a:xfrm>
        </p:spPr>
        <p:txBody>
          <a:bodyPr>
            <a:normAutofit fontScale="77500" lnSpcReduction="20000"/>
          </a:bodyPr>
          <a:lstStyle/>
          <a:p>
            <a:pPr marL="0" indent="0">
              <a:buNone/>
            </a:pPr>
            <a:r>
              <a:rPr lang="en-US"/>
              <a:t>To assist districts with public reporting, the Office of Assessment and Accountability (OAA) has developed 2025 public release resources.  The resources are housed on the </a:t>
            </a:r>
            <a:r>
              <a:rPr lang="en-US" u="sng">
                <a:hlinkClick r:id="rId3"/>
              </a:rPr>
              <a:t>Accountability and Data Release Resources webpage</a:t>
            </a:r>
            <a:r>
              <a:rPr lang="en-US"/>
              <a:t> and offer guidance to DACs and district leaders on how to communicate school and district performance.  </a:t>
            </a:r>
          </a:p>
          <a:p>
            <a:pPr marL="0" indent="0">
              <a:buNone/>
            </a:pPr>
            <a:r>
              <a:rPr lang="en-US"/>
              <a:t>Resources: </a:t>
            </a:r>
          </a:p>
          <a:p>
            <a:pPr lvl="1"/>
            <a:r>
              <a:rPr lang="en-US" u="sng">
                <a:hlinkClick r:id="rId4"/>
              </a:rPr>
              <a:t>2025 How to Prepare for Public Release</a:t>
            </a:r>
            <a:r>
              <a:rPr lang="en-US"/>
              <a:t> </a:t>
            </a:r>
          </a:p>
          <a:p>
            <a:pPr lvl="1"/>
            <a:r>
              <a:rPr lang="en-US" u="sng">
                <a:hlinkClick r:id="rId5"/>
              </a:rPr>
              <a:t>2025 Public Release PowerPoint Template</a:t>
            </a:r>
            <a:r>
              <a:rPr lang="en-US"/>
              <a:t> – This customizable PowerPoint template is designed for presentations to Boards of Education, School-Based Decision Making (SBDM) Councils or for public meetings. The template includes instructions for education leaders to personalize the presentation. Additional slides can be added or removed to suit the specific needs of the district and school.  </a:t>
            </a:r>
          </a:p>
          <a:p>
            <a:pPr lvl="1"/>
            <a:r>
              <a:rPr lang="en-US" u="sng">
                <a:hlinkClick r:id="rId6"/>
              </a:rPr>
              <a:t>Kentucky Summative Assessment (KSA) Parent Letter</a:t>
            </a:r>
            <a:r>
              <a:rPr lang="en-US"/>
              <a:t> </a:t>
            </a:r>
          </a:p>
          <a:p>
            <a:pPr lvl="1"/>
            <a:r>
              <a:rPr lang="en-US" u="sng">
                <a:hlinkClick r:id="rId7"/>
              </a:rPr>
              <a:t>Alternate Kentucky Summative Assessment (AKSA) Parent Letter</a:t>
            </a:r>
            <a:r>
              <a:rPr lang="en-US"/>
              <a:t> </a:t>
            </a:r>
          </a:p>
          <a:p>
            <a:pPr marL="0" indent="0">
              <a:buNone/>
            </a:pPr>
            <a:endParaRPr lang="en-US"/>
          </a:p>
          <a:p>
            <a:pPr marL="0" indent="0">
              <a:buNone/>
            </a:pPr>
            <a:r>
              <a:rPr lang="en-US" b="1"/>
              <a:t>Please Note</a:t>
            </a:r>
            <a:r>
              <a:rPr lang="en-US"/>
              <a:t>: OAA recommends using Chrome to open and edit these resources.  There is a known issue with Microsoft Edge, which may interfere with access. </a:t>
            </a:r>
          </a:p>
          <a:p>
            <a:endParaRPr lang="en-US"/>
          </a:p>
        </p:txBody>
      </p:sp>
    </p:spTree>
    <p:extLst>
      <p:ext uri="{BB962C8B-B14F-4D97-AF65-F5344CB8AC3E}">
        <p14:creationId xmlns:p14="http://schemas.microsoft.com/office/powerpoint/2010/main" val="2501826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801BC-4EFE-A037-0537-966F50229D7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494AD1-36B1-A9DC-3C88-F73FB817D1DA}"/>
              </a:ext>
            </a:extLst>
          </p:cNvPr>
          <p:cNvSpPr>
            <a:spLocks noGrp="1"/>
          </p:cNvSpPr>
          <p:nvPr>
            <p:ph type="title"/>
          </p:nvPr>
        </p:nvSpPr>
        <p:spPr/>
        <p:txBody>
          <a:bodyPr>
            <a:normAutofit/>
          </a:bodyPr>
          <a:lstStyle/>
          <a:p>
            <a:r>
              <a:rPr lang="en-US"/>
              <a:t>House Bill 6 Website Requirement</a:t>
            </a:r>
          </a:p>
        </p:txBody>
      </p:sp>
      <p:sp>
        <p:nvSpPr>
          <p:cNvPr id="2" name="Text Placeholder 2">
            <a:extLst>
              <a:ext uri="{FF2B5EF4-FFF2-40B4-BE49-F238E27FC236}">
                <a16:creationId xmlns:a16="http://schemas.microsoft.com/office/drawing/2014/main" id="{A1B0F6A9-45BE-89E8-1699-AC0D6550040B}"/>
              </a:ext>
            </a:extLst>
          </p:cNvPr>
          <p:cNvSpPr>
            <a:spLocks noGrp="1"/>
          </p:cNvSpPr>
          <p:nvPr>
            <p:ph type="body" idx="1"/>
          </p:nvPr>
        </p:nvSpPr>
        <p:spPr>
          <a:xfrm>
            <a:off x="838200" y="3648075"/>
            <a:ext cx="10515600" cy="1500187"/>
          </a:xfrm>
        </p:spPr>
        <p:txBody>
          <a:bodyPr/>
          <a:lstStyle/>
          <a:p>
            <a:r>
              <a:rPr lang="en-US"/>
              <a:t>Shara Savage</a:t>
            </a:r>
          </a:p>
        </p:txBody>
      </p:sp>
    </p:spTree>
    <p:extLst>
      <p:ext uri="{BB962C8B-B14F-4D97-AF65-F5344CB8AC3E}">
        <p14:creationId xmlns:p14="http://schemas.microsoft.com/office/powerpoint/2010/main" val="202931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4ADBD-743B-56C3-005A-AFB567D88318}"/>
              </a:ext>
            </a:extLst>
          </p:cNvPr>
          <p:cNvSpPr>
            <a:spLocks noGrp="1"/>
          </p:cNvSpPr>
          <p:nvPr>
            <p:ph type="title"/>
          </p:nvPr>
        </p:nvSpPr>
        <p:spPr>
          <a:xfrm>
            <a:off x="0" y="0"/>
            <a:ext cx="10515600" cy="1143000"/>
          </a:xfrm>
        </p:spPr>
        <p:txBody>
          <a:bodyPr>
            <a:normAutofit/>
          </a:bodyPr>
          <a:lstStyle/>
          <a:p>
            <a:r>
              <a:rPr lang="en-US" dirty="0"/>
              <a:t>House Bill 6 Website Requirement (2)</a:t>
            </a:r>
          </a:p>
        </p:txBody>
      </p:sp>
      <p:sp>
        <p:nvSpPr>
          <p:cNvPr id="5" name="Content Placeholder 4">
            <a:extLst>
              <a:ext uri="{FF2B5EF4-FFF2-40B4-BE49-F238E27FC236}">
                <a16:creationId xmlns:a16="http://schemas.microsoft.com/office/drawing/2014/main" id="{0AC3E4AA-05E4-4D74-53E3-34ABBB3E62E8}"/>
              </a:ext>
            </a:extLst>
          </p:cNvPr>
          <p:cNvSpPr>
            <a:spLocks noGrp="1"/>
          </p:cNvSpPr>
          <p:nvPr>
            <p:ph idx="1"/>
          </p:nvPr>
        </p:nvSpPr>
        <p:spPr>
          <a:xfrm>
            <a:off x="341523" y="1038225"/>
            <a:ext cx="11012277" cy="4393091"/>
          </a:xfrm>
        </p:spPr>
        <p:txBody>
          <a:bodyPr>
            <a:normAutofit fontScale="25000" lnSpcReduction="20000"/>
          </a:bodyPr>
          <a:lstStyle/>
          <a:p>
            <a:r>
              <a:rPr lang="en-US" sz="8000"/>
              <a:t>The 2024-2025 assessment and accountability data is tentatively scheduled for public release on Nov. 19. Within the data files provided to District Assessment Coordinators (DACs) will be a spreadsheet that includes percentages of accountable students performing at the Proficient and Distinguished levels in reading and mathematics. This data should be used to update student performance information required on each district and school website, as required by House Bill 6 (2024). See </a:t>
            </a:r>
            <a:r>
              <a:rPr lang="en-US" sz="8000" i="1" u="sng">
                <a:hlinkClick r:id="rId3" tooltip="https://www.education.ky.gov/aa/acct/documents/hb6_readingmathperformance_websiterequirements.pdf"/>
              </a:rPr>
              <a:t>House Bill 6 (2024) Requirement to Report Academic Performance on Websites</a:t>
            </a:r>
            <a:r>
              <a:rPr lang="en-US" sz="8000"/>
              <a:t> for more information. </a:t>
            </a:r>
          </a:p>
          <a:p>
            <a:r>
              <a:rPr lang="en-US" sz="8000"/>
              <a:t>As a reminder, the data should be displayed for each level (elementary, middle, high) of the school or district, as provided in the spreadsheet, not averaged or otherwise calculated.</a:t>
            </a:r>
          </a:p>
          <a:p>
            <a:r>
              <a:rPr lang="en-US" sz="8000"/>
              <a:t>Districts should update websites with the 2024-2025 student performance data by Wednesday, Dec. 3.  </a:t>
            </a:r>
          </a:p>
          <a:p>
            <a:r>
              <a:rPr lang="en-US" sz="8000"/>
              <a:t>Any subsequent data files provided (e.g., post-10-day regulatory period) will require another website update within 14 days if there are changes to a district’s proficient and distinguished percentages in reading and mathematics.</a:t>
            </a:r>
          </a:p>
          <a:p>
            <a:r>
              <a:rPr lang="en-US" sz="8000"/>
              <a:t>Superintendents must assure that the required data has been posted on the district and school websites through the Grant Management Application and Planning System (GMAP). More information will be provided in an upcoming Monday DAC Email and Commissioner's Weekly Message. </a:t>
            </a:r>
          </a:p>
          <a:p>
            <a:pPr marL="0" indent="0">
              <a:buNone/>
            </a:pPr>
            <a:endParaRPr lang="en-US"/>
          </a:p>
        </p:txBody>
      </p:sp>
    </p:spTree>
    <p:extLst>
      <p:ext uri="{BB962C8B-B14F-4D97-AF65-F5344CB8AC3E}">
        <p14:creationId xmlns:p14="http://schemas.microsoft.com/office/powerpoint/2010/main" val="3704202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C23FB-F62F-6014-5B61-4769B4823B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0ED7DD5-FA5F-F8F7-9DA6-D224D5208FF9}"/>
              </a:ext>
            </a:extLst>
          </p:cNvPr>
          <p:cNvSpPr>
            <a:spLocks noGrp="1"/>
          </p:cNvSpPr>
          <p:nvPr>
            <p:ph type="ctrTitle"/>
          </p:nvPr>
        </p:nvSpPr>
        <p:spPr/>
        <p:txBody>
          <a:bodyPr/>
          <a:lstStyle/>
          <a:p>
            <a:r>
              <a:rPr lang="en-US"/>
              <a:t>College Admissions Exam</a:t>
            </a:r>
            <a:br>
              <a:rPr lang="en-US"/>
            </a:br>
            <a:r>
              <a:rPr lang="en-US"/>
              <a:t>SAT Update</a:t>
            </a:r>
          </a:p>
        </p:txBody>
      </p:sp>
      <p:sp>
        <p:nvSpPr>
          <p:cNvPr id="6" name="Subtitle 5">
            <a:extLst>
              <a:ext uri="{FF2B5EF4-FFF2-40B4-BE49-F238E27FC236}">
                <a16:creationId xmlns:a16="http://schemas.microsoft.com/office/drawing/2014/main" id="{382C141F-BA04-9B57-6EA4-7D3A655AD8D7}"/>
              </a:ext>
            </a:extLst>
          </p:cNvPr>
          <p:cNvSpPr>
            <a:spLocks noGrp="1"/>
          </p:cNvSpPr>
          <p:nvPr>
            <p:ph type="subTitle" idx="1"/>
          </p:nvPr>
        </p:nvSpPr>
        <p:spPr/>
        <p:txBody>
          <a:bodyPr vert="horz" lIns="91440" tIns="45720" rIns="91440" bIns="45720" rtlCol="0" anchor="t">
            <a:normAutofit/>
          </a:bodyPr>
          <a:lstStyle/>
          <a:p>
            <a:r>
              <a:rPr lang="en-US"/>
              <a:t>Christen Roseberry, Program Consultant</a:t>
            </a:r>
          </a:p>
          <a:p>
            <a:r>
              <a:rPr lang="en-US"/>
              <a:t>Office of Assessment and Accountability</a:t>
            </a:r>
          </a:p>
          <a:p>
            <a:endParaRPr lang="en-US"/>
          </a:p>
        </p:txBody>
      </p:sp>
    </p:spTree>
    <p:extLst>
      <p:ext uri="{BB962C8B-B14F-4D97-AF65-F5344CB8AC3E}">
        <p14:creationId xmlns:p14="http://schemas.microsoft.com/office/powerpoint/2010/main" val="1513567524"/>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6B9F25"/>
      </a:accent6>
      <a:hlink>
        <a:srgbClr val="2683C6"/>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2025-11-13T05:00:00+00:00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Audience1 xmlns="3a62de7d-ba57-4f43-9dae-9623ba637be0"/>
    <_dlc_DocId xmlns="3a62de7d-ba57-4f43-9dae-9623ba637be0">KYED-14-1930</_dlc_DocId>
    <_dlc_DocIdUrl xmlns="3a62de7d-ba57-4f43-9dae-9623ba637be0">
      <Url>https://education-edit.ky.gov/AA/distsupp/_layouts/15/DocIdRedir.aspx?ID=KYED-14-1930</Url>
      <Description>KYED-14-1930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C5F9028-1D2E-467C-9F69-8CDA1DF0258C}"/>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C70D4522-EDD2-4326-BD38-D65ABD3DF72F}">
  <ds:schemaRefs>
    <ds:schemaRef ds:uri="5bc9d522-2386-425a-9f2a-a617cf877ec0"/>
    <ds:schemaRef ds:uri="b062eb0a-ada4-4626-816e-5cd0be926cfe"/>
    <ds:schemaRef ds:uri="c8aeabe4-0dec-4482-a76a-bb57f37294f4"/>
    <ds:schemaRef ds:uri="cf3aa28c-8d44-408c-a5ca-996a87f6cd59"/>
    <ds:schemaRef ds:uri="e933af85-a9ee-4a70-b6e0-74d4f32bb5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15BA7386-FB3F-49BF-B142-00EEB0516CC0}"/>
</file>

<file path=docProps/app.xml><?xml version="1.0" encoding="utf-8"?>
<Properties xmlns="http://schemas.openxmlformats.org/officeDocument/2006/extended-properties" xmlns:vt="http://schemas.openxmlformats.org/officeDocument/2006/docPropsVTypes">
  <Template/>
  <TotalTime>0</TotalTime>
  <Words>1225</Words>
  <Application>Microsoft Office PowerPoint</Application>
  <PresentationFormat>Widescreen</PresentationFormat>
  <Paragraphs>107</Paragraphs>
  <Slides>17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Franklin Gothic Book</vt:lpstr>
      <vt:lpstr>Franklin Gothic Medium</vt:lpstr>
      <vt:lpstr>Georgia</vt:lpstr>
      <vt:lpstr>Times New Roman</vt:lpstr>
      <vt:lpstr>Wingdings</vt:lpstr>
      <vt:lpstr>Office Theme</vt:lpstr>
      <vt:lpstr>DAC Webcast November 13, 2025</vt:lpstr>
      <vt:lpstr>Agenda</vt:lpstr>
      <vt:lpstr>Public Reporting Timeline</vt:lpstr>
      <vt:lpstr>Timeline for 2025 Public Reporting Confirmed</vt:lpstr>
      <vt:lpstr>Public Release Resources</vt:lpstr>
      <vt:lpstr>2025 Public Reporting Resources</vt:lpstr>
      <vt:lpstr>House Bill 6 Website Requirement</vt:lpstr>
      <vt:lpstr>House Bill 6 Website Requirement (2)</vt:lpstr>
      <vt:lpstr>College Admissions Exam SAT Update</vt:lpstr>
      <vt:lpstr>SAT Updates</vt:lpstr>
      <vt:lpstr>Alternate Assessment Reminders</vt:lpstr>
      <vt:lpstr>AKSA Window 1</vt:lpstr>
      <vt:lpstr>Online Training System (OTS)</vt:lpstr>
      <vt:lpstr>Entering Scores in the SRD</vt:lpstr>
      <vt:lpstr>Reminders</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November 2025- WEB</dc:title>
  <dc:creator>melissa.chandler@education.ky.gov</dc:creator>
  <cp:keywords>DAC Webcast</cp:keywords>
  <cp:lastModifiedBy>Riley, Ben - Division of Accountability Data &amp; Analysis</cp:lastModifiedBy>
  <cp:revision>3</cp:revision>
  <cp:lastPrinted>2024-06-12T00:32:24Z</cp:lastPrinted>
  <dcterms:created xsi:type="dcterms:W3CDTF">2022-07-11T18:53:52Z</dcterms:created>
  <dcterms:modified xsi:type="dcterms:W3CDTF">2025-11-13T14:46:11Z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MSIP_Label_eb544694-0027-44fa-bee4-2648c0363f9d_SiteId">
    <vt:lpwstr>9360c11f-90e6-4706-ad00-25fcdc9e2ed1</vt:lpwstr>
  </property>
  <property fmtid="{D5CDD505-2E9C-101B-9397-08002B2CF9AE}" pid="5" name="MSIP_Label_eb544694-0027-44fa-bee4-2648c0363f9d_SetDate">
    <vt:lpwstr>2024-06-11T11:38:40Z</vt:lpwstr>
  </property>
  <property fmtid="{D5CDD505-2E9C-101B-9397-08002B2CF9AE}" pid="6" name="MSIP_Label_eb544694-0027-44fa-bee4-2648c0363f9d_Method">
    <vt:lpwstr>Standard</vt:lpwstr>
  </property>
  <property fmtid="{D5CDD505-2E9C-101B-9397-08002B2CF9AE}" pid="7" name="MSIP_Label_eb544694-0027-44fa-bee4-2648c0363f9d_ActionId">
    <vt:lpwstr>214f1d5f-a08c-4db1-8c59-7cdba6750a96</vt:lpwstr>
  </property>
  <property fmtid="{D5CDD505-2E9C-101B-9397-08002B2CF9AE}" pid="8" name="MSIP_Label_eb544694-0027-44fa-bee4-2648c0363f9d_Enabled">
    <vt:lpwstr>true</vt:lpwstr>
  </property>
  <property fmtid="{D5CDD505-2E9C-101B-9397-08002B2CF9AE}" pid="9" name="MSIP_Label_eb544694-0027-44fa-bee4-2648c0363f9d_ContentBits">
    <vt:lpwstr>0</vt:lpwstr>
  </property>
  <property fmtid="{D5CDD505-2E9C-101B-9397-08002B2CF9AE}" pid="10" name="MSIP_Label_eb544694-0027-44fa-bee4-2648c0363f9d_Name">
    <vt:lpwstr>defa4170-0d19-0005-0004-bc88714345d2</vt:lpwstr>
  </property>
  <property fmtid="{D5CDD505-2E9C-101B-9397-08002B2CF9AE}" pid="11" name="Order">
    <vt:r8>31400</vt:r8>
  </property>
  <property fmtid="{D5CDD505-2E9C-101B-9397-08002B2CF9AE}" pid="12" name="xd_Signature">
    <vt:bool>false</vt:bool>
  </property>
  <property fmtid="{D5CDD505-2E9C-101B-9397-08002B2CF9AE}" pid="13" name="xd_ProgID">
    <vt:lpwstr/>
  </property>
  <property fmtid="{D5CDD505-2E9C-101B-9397-08002B2CF9AE}" pid="14" name="TemplateUrl">
    <vt:lpwstr/>
  </property>
  <property fmtid="{D5CDD505-2E9C-101B-9397-08002B2CF9AE}" pid="15" name="ComplianceAssetId">
    <vt:lpwstr/>
  </property>
  <property fmtid="{D5CDD505-2E9C-101B-9397-08002B2CF9AE}" pid="16" name="_ExtendedDescription">
    <vt:lpwstr/>
  </property>
  <property fmtid="{D5CDD505-2E9C-101B-9397-08002B2CF9AE}" pid="17" name="TriggerFlowInfo">
    <vt:lpwstr/>
  </property>
  <property fmtid="{D5CDD505-2E9C-101B-9397-08002B2CF9AE}" pid="18" name="_dlc_DocIdItemGuid">
    <vt:lpwstr>8d06c521-2007-4de6-9c1f-36ced8fe5b14</vt:lpwstr>
  </property>
</Properties>
</file>