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diagrams/data1.xml" ContentType="application/vnd.openxmlformats-officedocument.drawingml.diagramData+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diagrams/drawing1.xml" ContentType="application/vnd.ms-office.drawingml.diagramDrawing+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Lst>
  <p:notesMasterIdLst>
    <p:notesMasterId r:id="rId27"/>
  </p:notesMasterIdLst>
  <p:handoutMasterIdLst>
    <p:handoutMasterId r:id="rId28"/>
  </p:handoutMasterIdLst>
  <p:sldIdLst>
    <p:sldId id="256" r:id="rId5"/>
    <p:sldId id="1143" r:id="rId6"/>
    <p:sldId id="1139" r:id="rId7"/>
    <p:sldId id="1598" r:id="rId8"/>
    <p:sldId id="1603" r:id="rId9"/>
    <p:sldId id="1604" r:id="rId10"/>
    <p:sldId id="1605" r:id="rId11"/>
    <p:sldId id="1597" r:id="rId12"/>
    <p:sldId id="1595" r:id="rId13"/>
    <p:sldId id="1600" r:id="rId14"/>
    <p:sldId id="1606" r:id="rId15"/>
    <p:sldId id="1607" r:id="rId16"/>
    <p:sldId id="1610" r:id="rId17"/>
    <p:sldId id="1609" r:id="rId18"/>
    <p:sldId id="1608" r:id="rId19"/>
    <p:sldId id="1611" r:id="rId20"/>
    <p:sldId id="1602" r:id="rId21"/>
    <p:sldId id="1601" r:id="rId22"/>
    <p:sldId id="1596" r:id="rId23"/>
    <p:sldId id="1599" r:id="rId24"/>
    <p:sldId id="888" r:id="rId25"/>
    <p:sldId id="1029" r:id="rId2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S" userId="S::melissa.chandler@education.ky.gov::c7c40c5a-5db2-409e-9ac5-b3fa8556cae3" providerId="AD"/>
  <p188:author id="{EEAF063B-8BCB-A246-0486-9A5ACA2B8CA4}" name="Roseberry, Christen - Division of Assessment and Accountability Support" initials="RCDoAaAS" userId="S::christen.roseberry@education.ky.gov::64f073a6-c0e0-4356-b5dd-074214d6d82f" providerId="AD"/>
  <p188:author id="{0C431B50-E267-7ED8-372B-1A1B808F8997}" name="Jones, Helen - Division of Assessment and Accountability Support" initials="JHDoAaAS" userId="S::helen.jones@education.ky.gov::b7d6fb4f-88fd-4227-920b-6a3119e5e7a1" providerId="AD"/>
  <p188:author id="{CCCC5755-80CF-4B48-E1F5-5CFC857F1A2A}" name="Riley, Ben - Division of Assessment and Accountability Support" initials="RBDoAaAS" userId="Riley, Ben - Division of Assessment and Accountability Support" providerId="None"/>
  <p188:author id="{FF3B046C-91C7-F735-5D2E-F89695486385}" name="Jett, Lisa - Division of Assessment and Accountability Support" initials="JS" userId="S::lisa.jett@education.ky.gov::6d718aac-4a55-46f9-aab8-85fa88911f2a" providerId="AD"/>
  <p188:author id="{436EC786-CEC7-8901-61CA-4BDABF115B31}" name="Savage, Shara - Division of Assessment and Accountability Support" initials="SSDoAaAS" userId="S::Shara.Savage@education.ky.gov::71eadb16-699f-453e-81d8-c9ac7aaf2dd6" providerId="AD"/>
  <p188:author id="{88138196-F698-FBED-D0A7-04A9C0FF3D88}" name="Stafford, Jennifer - KDE Division Director" initials="SD" userId="S::jennifer.stafford@education.ky.gov::0151abd4-297e-443f-a77b-a8c249c015ab" providerId="AD"/>
  <p188:author id="{4E37AEA2-9003-7A2B-581B-AF4837220C73}" name="Riley, Ben - Division of Assessment and Accountability Support" initials="RS" userId="S::ben.riley@education.ky.gov::4cd6cdff-1273-49fa-8860-d0f5fa3fb9f7" providerId="AD"/>
  <p188:author id="{E0DB3AB3-8C22-653F-571B-3E25AA2E63A2}" name="Savage, Shara - Division of Assessment and Accountability Support" initials="SS" userId="S::shara.savage@education.ky.gov::71eadb16-699f-453e-81d8-c9ac7aaf2dd6" providerId="AD"/>
  <p188:author id="{2DFC81C1-C964-7CBE-E5A2-8181FB4130DC}" name="Wickizer, John - Division of Accountability Data and Analysis" initials="WA" userId="S::john.wickizer@education.ky.gov::1c22ac94-8f1d-4cc0-ad19-578a4f29fa40" providerId="AD"/>
  <p188:author id="{A1968ECB-9F01-7E4F-5C5C-2236753EF084}" name="Mullins, Krista" initials="KMM" userId="Mullins, Krista" providerId="None"/>
  <p188:author id="{581C09D0-3CAB-E9E0-98D1-3884D850B30F}" name="Hill, Kevin - KDE Division Director" initials="HD" userId="S::kevin.hill@education.ky.gov::02c2ec77-149c-4854-a7db-156452e0ba73" providerId="AD"/>
  <p188:author id="{5FD6BBD4-89B8-DC90-B9A0-590DE6A9A122}" name="Larkins, Jennifer - Division of Assessment and Accountability Support" initials="LS" userId="S::jennifer.larkins@education.ky.gov::093879bc-4454-48e7-95b0-93a7f4bf4b00" providerId="AD"/>
  <p188:author id="{1DDE88F8-27C4-C73A-F768-A150E2731EB4}" name="Mullins, Krista - Division of Assessment and Accountability Support" initials="MS" userId="S::krista.mullins@education.ky.gov::599e8b2c-da26-429c-a2a4-0d587b3d3416" providerId="AD"/>
  <p188:author id="{F4AFB8FE-2F89-BD15-88CD-DCAF584F8BCE}" name="Guest User" initials="GU" userId="S::urn:spo:anon#b8d00a6c8b0209b5fed9f16a4c639c5f2826c96e7d642f03ee068c911d54507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afford, Jennifer - KDE Division Director" initials="SJ-KDD" lastIdx="6" clrIdx="0">
    <p:extLst>
      <p:ext uri="{19B8F6BF-5375-455C-9EA6-DF929625EA0E}">
        <p15:presenceInfo xmlns:p15="http://schemas.microsoft.com/office/powerpoint/2012/main" userId="S::jennifer.stafford@education.ky.gov::0151abd4-297e-443f-a77b-a8c249c015ab" providerId="AD"/>
      </p:ext>
    </p:extLst>
  </p:cmAuthor>
  <p:cmAuthor id="2" name="Jett, Lisa - Division of Assessment and Accountability Support" initials="JS" lastIdx="1" clrIdx="1">
    <p:extLst>
      <p:ext uri="{19B8F6BF-5375-455C-9EA6-DF929625EA0E}">
        <p15:presenceInfo xmlns:p15="http://schemas.microsoft.com/office/powerpoint/2012/main" userId="S::lisa.jett@education.ky.gov::6d718aac-4a55-46f9-aab8-85fa88911f2a" providerId="AD"/>
      </p:ext>
    </p:extLst>
  </p:cmAuthor>
  <p:cmAuthor id="3" name="Chandler, Melissa - Division of Assessment and Accountability Support" initials="CS" lastIdx="2" clrIdx="2">
    <p:extLst>
      <p:ext uri="{19B8F6BF-5375-455C-9EA6-DF929625EA0E}">
        <p15:presenceInfo xmlns:p15="http://schemas.microsoft.com/office/powerpoint/2012/main" userId="S::melissa.chandler@education.ky.gov::c7c40c5a-5db2-409e-9ac5-b3fa8556ca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780"/>
    <a:srgbClr val="102649"/>
    <a:srgbClr val="276F8B"/>
    <a:srgbClr val="6B9F25"/>
    <a:srgbClr val="FFFFFF"/>
    <a:srgbClr val="DEEBF7"/>
    <a:srgbClr val="E2F0D9"/>
    <a:srgbClr val="FFF2CC"/>
    <a:srgbClr val="F8CBAD"/>
    <a:srgbClr val="0D77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openxmlformats.org/officeDocument/2006/relationships/customXml" Target="../customXml/item4.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a:solidFill>
          <a:srgbClr val="007780"/>
        </a:solidFill>
      </dgm:spPr>
      <dgm:t>
        <a:bodyPr/>
        <a:lstStyle/>
        <a:p>
          <a:pPr algn="ctr"/>
          <a:r>
            <a:rPr lang="en-US">
              <a:latin typeface="Times New Roman"/>
              <a:cs typeface="Times New Roman"/>
            </a:rPr>
            <a:t>Contact Information</a:t>
          </a:r>
          <a:endParaRPr lang="en-US" b="0" i="0" u="none" strike="noStrike" cap="none" baseline="0" noProof="0">
            <a:solidFill>
              <a:srgbClr val="010000"/>
            </a:solidFill>
            <a:latin typeface="Georgia"/>
            <a:cs typeface="Times New Roman"/>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16E8CD49-2548-41E2-9958-F07BB7AB4D5F}">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solidFill>
                <a:srgbClr val="102649"/>
              </a:solidFill>
              <a:latin typeface="Times New Roman"/>
              <a:cs typeface="Times New Roman"/>
            </a:rPr>
            <a:t>KDE DAC Information</a:t>
          </a:r>
        </a:p>
      </dgm:t>
      <dgm:extLst>
        <a:ext uri="{E40237B7-FDA0-4F09-8148-C483321AD2D9}">
          <dgm14:cNvPr xmlns:dgm14="http://schemas.microsoft.com/office/drawing/2010/diagram" id="0" name="" descr="A table displaying KDE's DAC info contact information. Email dacinfo@education.ky.gov. Phone Number: (502) 564-4394"/>
        </a:ext>
      </dgm:extLst>
    </dgm:pt>
    <dgm:pt modelId="{DA3A25F7-5592-4D00-8405-3D4328B7812F}" type="parTrans" cxnId="{73ED1480-6135-48FC-9334-02B3AC27C1CA}">
      <dgm:prSet/>
      <dgm:spPr/>
      <dgm:t>
        <a:bodyPr/>
        <a:lstStyle/>
        <a:p>
          <a:endParaRPr lang="en-US"/>
        </a:p>
      </dgm:t>
    </dgm:pt>
    <dgm:pt modelId="{84BB977D-1005-4B20-A5BF-D7738EB3CFB1}" type="sibTrans" cxnId="{73ED1480-6135-48FC-9334-02B3AC27C1CA}">
      <dgm:prSet/>
      <dgm:spPr/>
      <dgm:t>
        <a:bodyPr/>
        <a:lstStyle/>
        <a:p>
          <a:endParaRPr lang="en-US"/>
        </a:p>
      </dgm:t>
    </dgm:pt>
    <dgm:pt modelId="{5DDDCDED-2313-4F54-801A-F8F10EEAF1AE}">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latin typeface="Times New Roman"/>
              <a:cs typeface="Times New Roman"/>
              <a:hlinkClick xmlns:r="http://schemas.openxmlformats.org/officeDocument/2006/relationships" r:id="rId1"/>
            </a:rPr>
            <a:t>dacinfo@education.ky.gov</a:t>
          </a:r>
          <a:endParaRPr lang="en-US" sz="4400">
            <a:latin typeface="Times New Roman"/>
            <a:cs typeface="Times New Roman"/>
          </a:endParaRPr>
        </a:p>
      </dgm:t>
    </dgm:pt>
    <dgm:pt modelId="{9144B784-B323-413D-9578-52454B01E099}" type="parTrans" cxnId="{411A1D92-B522-4280-A419-DBA71CCE25C0}">
      <dgm:prSet/>
      <dgm:spPr/>
      <dgm:t>
        <a:bodyPr/>
        <a:lstStyle/>
        <a:p>
          <a:endParaRPr lang="en-US"/>
        </a:p>
      </dgm:t>
    </dgm:pt>
    <dgm:pt modelId="{EB138D15-E18A-471F-AC25-07E977AE60BE}" type="sibTrans" cxnId="{411A1D92-B522-4280-A419-DBA71CCE25C0}">
      <dgm:prSet/>
      <dgm:spPr/>
      <dgm:t>
        <a:bodyPr/>
        <a:lstStyle/>
        <a:p>
          <a:endParaRPr lang="en-US"/>
        </a:p>
      </dgm:t>
    </dgm:pt>
    <dgm:pt modelId="{555D2BA5-BCB5-4FD5-BFD9-2B9FB61D7F36}">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solidFill>
                <a:srgbClr val="102649"/>
              </a:solidFill>
              <a:latin typeface="Times New Roman"/>
              <a:cs typeface="Times New Roman"/>
            </a:rPr>
            <a:t>(502) 564-4394</a:t>
          </a:r>
        </a:p>
      </dgm:t>
    </dgm:pt>
    <dgm:pt modelId="{BC565937-7DB0-4AEB-84F4-507AF704F7C8}" type="parTrans" cxnId="{5A511DA5-E011-4FC6-9BC5-ACA76839936B}">
      <dgm:prSet/>
      <dgm:spPr/>
      <dgm:t>
        <a:bodyPr/>
        <a:lstStyle/>
        <a:p>
          <a:endParaRPr lang="en-US"/>
        </a:p>
      </dgm:t>
    </dgm:pt>
    <dgm:pt modelId="{F4C91FE7-86C2-4512-A2DB-D57CC2815CD9}" type="sibTrans" cxnId="{5A511DA5-E011-4FC6-9BC5-ACA76839936B}">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ScaleX="85505" custScaleY="58469" custLinFactX="14390" custLinFactNeighborX="100000" custLinFactNeighborY="-84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X="-8250" custLinFactNeighborY="1596">
        <dgm:presLayoutVars>
          <dgm:bulletEnabled val="1"/>
        </dgm:presLayoutVars>
      </dgm:prSet>
      <dgm:spPr/>
    </dgm:pt>
  </dgm:ptLst>
  <dgm:cxnLst>
    <dgm:cxn modelId="{9DB3C301-F592-4763-8F14-089C378F225D}" type="presOf" srcId="{1A60FDE9-8FDD-4F95-8761-9B8568EA05DF}" destId="{35A981A8-FE84-42A3-97F8-AEB93B8A75BE}" srcOrd="0" destOrd="0" presId="urn:microsoft.com/office/officeart/2005/8/layout/list1"/>
    <dgm:cxn modelId="{98EE5D08-807A-4F33-81F3-0F6A952C8E64}" type="presOf" srcId="{1B2CDB05-86C6-4E3F-8115-B237F44B6524}" destId="{DEB62E53-5A95-4A43-B264-D6BCB375193B}" srcOrd="0" destOrd="0" presId="urn:microsoft.com/office/officeart/2005/8/layout/list1"/>
    <dgm:cxn modelId="{EBD4EF20-0A3F-4916-959E-E08BD9B09C15}" type="presOf" srcId="{555D2BA5-BCB5-4FD5-BFD9-2B9FB61D7F36}" destId="{EFC5904C-6172-4D21-AA6F-0A027056D3ED}" srcOrd="0" destOrd="2" presId="urn:microsoft.com/office/officeart/2005/8/layout/list1"/>
    <dgm:cxn modelId="{FDB2F853-2875-4F99-8A2E-36084B4A2C2B}" type="presOf" srcId="{5DDDCDED-2313-4F54-801A-F8F10EEAF1AE}" destId="{EFC5904C-6172-4D21-AA6F-0A027056D3ED}" srcOrd="0" destOrd="1" presId="urn:microsoft.com/office/officeart/2005/8/layout/list1"/>
    <dgm:cxn modelId="{73ED1480-6135-48FC-9334-02B3AC27C1CA}" srcId="{1A60FDE9-8FDD-4F95-8761-9B8568EA05DF}" destId="{16E8CD49-2548-41E2-9958-F07BB7AB4D5F}" srcOrd="0" destOrd="0" parTransId="{DA3A25F7-5592-4D00-8405-3D4328B7812F}" sibTransId="{84BB977D-1005-4B20-A5BF-D7738EB3CFB1}"/>
    <dgm:cxn modelId="{411A1D92-B522-4280-A419-DBA71CCE25C0}" srcId="{1A60FDE9-8FDD-4F95-8761-9B8568EA05DF}" destId="{5DDDCDED-2313-4F54-801A-F8F10EEAF1AE}" srcOrd="1" destOrd="0" parTransId="{9144B784-B323-413D-9578-52454B01E099}" sibTransId="{EB138D15-E18A-471F-AC25-07E977AE60BE}"/>
    <dgm:cxn modelId="{3377A197-9616-49CB-A7A9-7F7740E243DA}" srcId="{1B2CDB05-86C6-4E3F-8115-B237F44B6524}" destId="{1A60FDE9-8FDD-4F95-8761-9B8568EA05DF}" srcOrd="0" destOrd="0" parTransId="{0EA27716-065F-4EC5-BBAA-E844C0E66BF7}" sibTransId="{F982082A-35F6-4E4D-B386-9B512221BAE4}"/>
    <dgm:cxn modelId="{61695BA0-3F1C-4635-806B-0A1A6E66791A}" type="presOf" srcId="{16E8CD49-2548-41E2-9958-F07BB7AB4D5F}" destId="{EFC5904C-6172-4D21-AA6F-0A027056D3ED}" srcOrd="0" destOrd="0" presId="urn:microsoft.com/office/officeart/2005/8/layout/list1"/>
    <dgm:cxn modelId="{B691F8A0-5E92-44D3-BBFF-D0B4AF3741FF}" type="presOf" srcId="{1A60FDE9-8FDD-4F95-8761-9B8568EA05DF}" destId="{582781B1-11A1-43EE-AABF-775ACAB37D1D}" srcOrd="1" destOrd="0" presId="urn:microsoft.com/office/officeart/2005/8/layout/list1"/>
    <dgm:cxn modelId="{5A511DA5-E011-4FC6-9BC5-ACA76839936B}" srcId="{1A60FDE9-8FDD-4F95-8761-9B8568EA05DF}" destId="{555D2BA5-BCB5-4FD5-BFD9-2B9FB61D7F36}" srcOrd="2" destOrd="0" parTransId="{BC565937-7DB0-4AEB-84F4-507AF704F7C8}" sibTransId="{F4C91FE7-86C2-4512-A2DB-D57CC2815CD9}"/>
    <dgm:cxn modelId="{9C3D7FAC-79A8-40C6-BE9D-8EA7DE64BE47}" type="presParOf" srcId="{DEB62E53-5A95-4A43-B264-D6BCB375193B}" destId="{886C2857-E126-4BF5-BA53-008BA5B0817D}" srcOrd="0" destOrd="0" presId="urn:microsoft.com/office/officeart/2005/8/layout/list1"/>
    <dgm:cxn modelId="{432CB150-31F9-43C6-8599-3A2009D90284}" type="presParOf" srcId="{886C2857-E126-4BF5-BA53-008BA5B0817D}" destId="{35A981A8-FE84-42A3-97F8-AEB93B8A75BE}" srcOrd="0" destOrd="0" presId="urn:microsoft.com/office/officeart/2005/8/layout/list1"/>
    <dgm:cxn modelId="{2899EB26-6384-4A11-AE92-484D7A9E05B1}" type="presParOf" srcId="{886C2857-E126-4BF5-BA53-008BA5B0817D}" destId="{582781B1-11A1-43EE-AABF-775ACAB37D1D}" srcOrd="1" destOrd="0" presId="urn:microsoft.com/office/officeart/2005/8/layout/list1"/>
    <dgm:cxn modelId="{FB66B7E1-C832-4B63-8954-2B585946080B}" type="presParOf" srcId="{DEB62E53-5A95-4A43-B264-D6BCB375193B}" destId="{F5ACB861-CC0D-497A-AF35-30750F8AE795}" srcOrd="1" destOrd="0" presId="urn:microsoft.com/office/officeart/2005/8/layout/list1"/>
    <dgm:cxn modelId="{E490EEB2-63AF-4065-BFE4-EA0820077400}"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160448"/>
          <a:ext cx="9668797" cy="3402000"/>
        </a:xfrm>
        <a:prstGeom prst="rect">
          <a:avLst/>
        </a:prstGeom>
        <a:solidFill>
          <a:schemeClr val="accent2">
            <a:lumMod val="20000"/>
            <a:lumOff val="80000"/>
            <a:alpha val="97000"/>
          </a:schemeClr>
        </a:solidFill>
        <a:ln w="12700" cap="flat" cmpd="sng" algn="ctr">
          <a:noFill/>
          <a:prstDash val="solid"/>
          <a:miter lim="800000"/>
        </a:ln>
        <a:effectLst>
          <a:outerShdw blurRad="50800" dist="50800" dir="5400000" algn="ctr" rotWithShape="0">
            <a:schemeClr val="tx1"/>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50406" tIns="1041400" rIns="750406" bIns="312928" numCol="1" spcCol="1270" anchor="t" anchorCtr="0">
          <a:noAutofit/>
        </a:bodyPr>
        <a:lstStyle/>
        <a:p>
          <a:pPr marL="285750" lvl="1" indent="-285750" algn="ctr" defTabSz="1955800">
            <a:lnSpc>
              <a:spcPct val="90000"/>
            </a:lnSpc>
            <a:spcBef>
              <a:spcPct val="0"/>
            </a:spcBef>
            <a:spcAft>
              <a:spcPct val="15000"/>
            </a:spcAft>
            <a:buFontTx/>
            <a:buNone/>
          </a:pPr>
          <a:r>
            <a:rPr lang="en-US" sz="4400" kern="1200">
              <a:solidFill>
                <a:srgbClr val="102649"/>
              </a:solidFill>
              <a:latin typeface="Times New Roman"/>
              <a:cs typeface="Times New Roman"/>
            </a:rPr>
            <a:t>KDE DAC Information</a:t>
          </a:r>
        </a:p>
        <a:p>
          <a:pPr marL="285750" lvl="1" indent="-285750" algn="ctr" defTabSz="1955800">
            <a:lnSpc>
              <a:spcPct val="90000"/>
            </a:lnSpc>
            <a:spcBef>
              <a:spcPct val="0"/>
            </a:spcBef>
            <a:spcAft>
              <a:spcPct val="15000"/>
            </a:spcAft>
            <a:buFontTx/>
            <a:buNone/>
          </a:pPr>
          <a:r>
            <a:rPr lang="en-US" sz="4400" kern="1200">
              <a:latin typeface="Times New Roman"/>
              <a:cs typeface="Times New Roman"/>
              <a:hlinkClick xmlns:r="http://schemas.openxmlformats.org/officeDocument/2006/relationships" r:id="rId1"/>
            </a:rPr>
            <a:t>dacinfo@education.ky.gov</a:t>
          </a:r>
          <a:endParaRPr lang="en-US" sz="4400" kern="1200">
            <a:latin typeface="Times New Roman"/>
            <a:cs typeface="Times New Roman"/>
          </a:endParaRPr>
        </a:p>
        <a:p>
          <a:pPr marL="285750" lvl="1" indent="-285750" algn="ctr" defTabSz="1955800">
            <a:lnSpc>
              <a:spcPct val="90000"/>
            </a:lnSpc>
            <a:spcBef>
              <a:spcPct val="0"/>
            </a:spcBef>
            <a:spcAft>
              <a:spcPct val="15000"/>
            </a:spcAft>
            <a:buFontTx/>
            <a:buNone/>
          </a:pPr>
          <a:r>
            <a:rPr lang="en-US" sz="4400" kern="1200">
              <a:solidFill>
                <a:srgbClr val="102649"/>
              </a:solidFill>
              <a:latin typeface="Times New Roman"/>
              <a:cs typeface="Times New Roman"/>
            </a:rPr>
            <a:t>(502) 564-4394</a:t>
          </a:r>
        </a:p>
      </dsp:txBody>
      <dsp:txXfrm>
        <a:off x="0" y="160448"/>
        <a:ext cx="9668797" cy="3402000"/>
      </dsp:txXfrm>
    </dsp:sp>
    <dsp:sp modelId="{582781B1-11A1-43EE-AABF-775ACAB37D1D}">
      <dsp:nvSpPr>
        <dsp:cNvPr id="0" name=""/>
        <dsp:cNvSpPr/>
      </dsp:nvSpPr>
      <dsp:spPr>
        <a:xfrm>
          <a:off x="1940817" y="0"/>
          <a:ext cx="5787113" cy="932042"/>
        </a:xfrm>
        <a:prstGeom prst="roundRect">
          <a:avLst/>
        </a:prstGeom>
        <a:solidFill>
          <a:srgbClr val="0077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5820" tIns="0" rIns="255820" bIns="0" numCol="1" spcCol="1270" anchor="ctr" anchorCtr="0">
          <a:noAutofit/>
        </a:bodyPr>
        <a:lstStyle/>
        <a:p>
          <a:pPr marL="0" lvl="0" indent="0" algn="ctr" defTabSz="2222500">
            <a:lnSpc>
              <a:spcPct val="90000"/>
            </a:lnSpc>
            <a:spcBef>
              <a:spcPct val="0"/>
            </a:spcBef>
            <a:spcAft>
              <a:spcPct val="35000"/>
            </a:spcAft>
            <a:buNone/>
          </a:pPr>
          <a:r>
            <a:rPr lang="en-US" sz="5000" kern="1200">
              <a:latin typeface="Times New Roman"/>
              <a:cs typeface="Times New Roman"/>
            </a:rPr>
            <a:t>Contact Information</a:t>
          </a:r>
          <a:endParaRPr lang="en-US" sz="5000" b="0" i="0" u="none" strike="noStrike" kern="1200" cap="none" baseline="0" noProof="0">
            <a:solidFill>
              <a:srgbClr val="010000"/>
            </a:solidFill>
            <a:latin typeface="Georgia"/>
            <a:cs typeface="Times New Roman"/>
          </a:endParaRPr>
        </a:p>
      </dsp:txBody>
      <dsp:txXfrm>
        <a:off x="1986316" y="45499"/>
        <a:ext cx="5696115" cy="8410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4F0F72-77C7-40F6-B8F5-D660B0D06B2C}"/>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1BCD762C-BE9E-4420-B062-55C551495A46}"/>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D535C139-4EDF-49FA-8D83-7BC1238E7CEF}" type="datetimeFigureOut">
              <a:rPr lang="en-US" smtClean="0"/>
              <a:t>10/10/2024</a:t>
            </a:fld>
            <a:endParaRPr lang="en-US"/>
          </a:p>
        </p:txBody>
      </p:sp>
      <p:sp>
        <p:nvSpPr>
          <p:cNvPr id="4" name="Footer Placeholder 3">
            <a:extLst>
              <a:ext uri="{FF2B5EF4-FFF2-40B4-BE49-F238E27FC236}">
                <a16:creationId xmlns:a16="http://schemas.microsoft.com/office/drawing/2014/main" id="{58BD1EB1-8CB5-4070-9B46-A9581F8F20EC}"/>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46AAD2-98E0-4FF8-8764-C79BBBF7A415}"/>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B80D2EF6-9D40-424F-8B76-C1FAC446DE3A}" type="slidenum">
              <a:rPr lang="en-US" smtClean="0"/>
              <a:t>‹#›</a:t>
            </a:fld>
            <a:endParaRPr lang="en-US"/>
          </a:p>
        </p:txBody>
      </p:sp>
    </p:spTree>
    <p:extLst>
      <p:ext uri="{BB962C8B-B14F-4D97-AF65-F5344CB8AC3E}">
        <p14:creationId xmlns:p14="http://schemas.microsoft.com/office/powerpoint/2010/main" val="1505673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A2DE7F9-60FD-4BBF-B2BC-85C0F7DAABE7}" type="datetimeFigureOut">
              <a:rPr lang="en-US" smtClean="0"/>
              <a:t>10/10/2024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9C324DF-C190-43FC-8C04-1AEFE31E6ED5}" type="slidenum">
              <a:rPr lang="en-US" smtClean="0"/>
              <a:t>‹#›</a:t>
            </a:fld>
            <a:endParaRPr lang="en-US"/>
          </a:p>
        </p:txBody>
      </p:sp>
    </p:spTree>
    <p:extLst>
      <p:ext uri="{BB962C8B-B14F-4D97-AF65-F5344CB8AC3E}">
        <p14:creationId xmlns:p14="http://schemas.microsoft.com/office/powerpoint/2010/main" val="787109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a:t>
            </a:fld>
            <a:endParaRPr lang="en-US"/>
          </a:p>
        </p:txBody>
      </p:sp>
    </p:spTree>
    <p:extLst>
      <p:ext uri="{BB962C8B-B14F-4D97-AF65-F5344CB8AC3E}">
        <p14:creationId xmlns:p14="http://schemas.microsoft.com/office/powerpoint/2010/main" val="2427638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20</a:t>
            </a:fld>
            <a:endParaRPr lang="en-US"/>
          </a:p>
        </p:txBody>
      </p:sp>
    </p:spTree>
    <p:extLst>
      <p:ext uri="{BB962C8B-B14F-4D97-AF65-F5344CB8AC3E}">
        <p14:creationId xmlns:p14="http://schemas.microsoft.com/office/powerpoint/2010/main" val="932035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4863" y="654050"/>
            <a:ext cx="5840412" cy="32845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21</a:t>
            </a:fld>
            <a:endParaRPr lang="en-US"/>
          </a:p>
        </p:txBody>
      </p:sp>
    </p:spTree>
    <p:extLst>
      <p:ext uri="{BB962C8B-B14F-4D97-AF65-F5344CB8AC3E}">
        <p14:creationId xmlns:p14="http://schemas.microsoft.com/office/powerpoint/2010/main" val="2868007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2</a:t>
            </a:fld>
            <a:endParaRPr lang="en-US"/>
          </a:p>
        </p:txBody>
      </p:sp>
    </p:spTree>
    <p:extLst>
      <p:ext uri="{BB962C8B-B14F-4D97-AF65-F5344CB8AC3E}">
        <p14:creationId xmlns:p14="http://schemas.microsoft.com/office/powerpoint/2010/main" val="375410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9</a:t>
            </a:fld>
            <a:endParaRPr lang="en-US"/>
          </a:p>
        </p:txBody>
      </p:sp>
    </p:spTree>
    <p:extLst>
      <p:ext uri="{BB962C8B-B14F-4D97-AF65-F5344CB8AC3E}">
        <p14:creationId xmlns:p14="http://schemas.microsoft.com/office/powerpoint/2010/main" val="2157978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10</a:t>
            </a:fld>
            <a:endParaRPr lang="en-US"/>
          </a:p>
        </p:txBody>
      </p:sp>
    </p:spTree>
    <p:extLst>
      <p:ext uri="{BB962C8B-B14F-4D97-AF65-F5344CB8AC3E}">
        <p14:creationId xmlns:p14="http://schemas.microsoft.com/office/powerpoint/2010/main" val="1390541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15</a:t>
            </a:fld>
            <a:endParaRPr lang="en-US"/>
          </a:p>
        </p:txBody>
      </p:sp>
    </p:spTree>
    <p:extLst>
      <p:ext uri="{BB962C8B-B14F-4D97-AF65-F5344CB8AC3E}">
        <p14:creationId xmlns:p14="http://schemas.microsoft.com/office/powerpoint/2010/main" val="3376387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D51EC-913A-A5E4-41DE-9B2E952CEC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42CD54-28DC-62FC-7309-07648A81D9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A05721-FAFA-159E-1444-B07E1A6789C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D71088-6804-1AA2-3D9D-6F754D7E6A5C}"/>
              </a:ext>
            </a:extLst>
          </p:cNvPr>
          <p:cNvSpPr>
            <a:spLocks noGrp="1"/>
          </p:cNvSpPr>
          <p:nvPr>
            <p:ph type="sldNum" sz="quarter" idx="5"/>
          </p:nvPr>
        </p:nvSpPr>
        <p:spPr/>
        <p:txBody>
          <a:bodyPr/>
          <a:lstStyle/>
          <a:p>
            <a:fld id="{B9C324DF-C190-43FC-8C04-1AEFE31E6ED5}" type="slidenum">
              <a:rPr lang="en-US" smtClean="0"/>
              <a:t>16</a:t>
            </a:fld>
            <a:endParaRPr lang="en-US"/>
          </a:p>
        </p:txBody>
      </p:sp>
    </p:spTree>
    <p:extLst>
      <p:ext uri="{BB962C8B-B14F-4D97-AF65-F5344CB8AC3E}">
        <p14:creationId xmlns:p14="http://schemas.microsoft.com/office/powerpoint/2010/main" val="1761936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17</a:t>
            </a:fld>
            <a:endParaRPr lang="en-US"/>
          </a:p>
        </p:txBody>
      </p:sp>
    </p:spTree>
    <p:extLst>
      <p:ext uri="{BB962C8B-B14F-4D97-AF65-F5344CB8AC3E}">
        <p14:creationId xmlns:p14="http://schemas.microsoft.com/office/powerpoint/2010/main" val="49961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18</a:t>
            </a:fld>
            <a:endParaRPr lang="en-US"/>
          </a:p>
        </p:txBody>
      </p:sp>
    </p:spTree>
    <p:extLst>
      <p:ext uri="{BB962C8B-B14F-4D97-AF65-F5344CB8AC3E}">
        <p14:creationId xmlns:p14="http://schemas.microsoft.com/office/powerpoint/2010/main" val="1976769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19</a:t>
            </a:fld>
            <a:endParaRPr lang="en-US"/>
          </a:p>
        </p:txBody>
      </p:sp>
    </p:spTree>
    <p:extLst>
      <p:ext uri="{BB962C8B-B14F-4D97-AF65-F5344CB8AC3E}">
        <p14:creationId xmlns:p14="http://schemas.microsoft.com/office/powerpoint/2010/main" val="1899058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2114550" y="1122363"/>
            <a:ext cx="9144000" cy="2387600"/>
          </a:xfrm>
        </p:spPr>
        <p:txBody>
          <a:bodyPr anchor="b">
            <a:normAutofit/>
          </a:bodyPr>
          <a:lstStyle>
            <a:lvl1pPr algn="r">
              <a:defRPr sz="54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2114550" y="3592513"/>
            <a:ext cx="9144000" cy="1655762"/>
          </a:xfrm>
        </p:spPr>
        <p:txBody>
          <a:bodyPr/>
          <a:lstStyle>
            <a:lvl1pPr marL="0" indent="0" algn="r">
              <a:spcBef>
                <a:spcPts val="0"/>
              </a:spcBef>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2416688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31412"/>
            <a:ext cx="10725150" cy="987764"/>
          </a:xfrm>
        </p:spPr>
        <p:txBody>
          <a:bodyPr/>
          <a:lstStyle/>
          <a:p>
            <a:r>
              <a:rPr lang="en-US"/>
              <a:t>Click to edit Master title style</a:t>
            </a:r>
          </a:p>
        </p:txBody>
      </p:sp>
      <p:sp>
        <p:nvSpPr>
          <p:cNvPr id="9" name="Content Placeholder 8"/>
          <p:cNvSpPr>
            <a:spLocks noGrp="1"/>
          </p:cNvSpPr>
          <p:nvPr>
            <p:ph sz="quarter" idx="12"/>
          </p:nvPr>
        </p:nvSpPr>
        <p:spPr>
          <a:xfrm>
            <a:off x="1404421" y="1382839"/>
            <a:ext cx="9090025" cy="4092322"/>
          </a:xfrm>
        </p:spPr>
        <p:txBody>
          <a:bodyPr/>
          <a:lstStyle>
            <a:lvl1pPr marL="0" indent="0">
              <a:buNone/>
              <a:defRPr/>
            </a:lvl1pPr>
          </a:lstStyle>
          <a:p>
            <a:pPr lvl="0"/>
            <a:endParaRPr lang="en-US"/>
          </a:p>
        </p:txBody>
      </p:sp>
      <p:sp>
        <p:nvSpPr>
          <p:cNvPr id="3" name="Date Placeholder 6">
            <a:extLst>
              <a:ext uri="{FF2B5EF4-FFF2-40B4-BE49-F238E27FC236}">
                <a16:creationId xmlns:a16="http://schemas.microsoft.com/office/drawing/2014/main" id="{F80CE2AF-E660-3950-9787-DE2B3A071AD2}"/>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1200732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47750"/>
          </a:xfrm>
        </p:spPr>
        <p:txBody>
          <a:bodyPr/>
          <a:lstStyle/>
          <a:p>
            <a:r>
              <a:rPr lang="en-US"/>
              <a:t>Click to edit Master title style</a:t>
            </a:r>
          </a:p>
        </p:txBody>
      </p:sp>
      <p:sp>
        <p:nvSpPr>
          <p:cNvPr id="5" name="Text Placeholder 4"/>
          <p:cNvSpPr>
            <a:spLocks noGrp="1"/>
          </p:cNvSpPr>
          <p:nvPr>
            <p:ph type="body" sz="quarter" idx="13"/>
          </p:nvPr>
        </p:nvSpPr>
        <p:spPr>
          <a:xfrm>
            <a:off x="1147833" y="1383100"/>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6">
            <a:extLst>
              <a:ext uri="{FF2B5EF4-FFF2-40B4-BE49-F238E27FC236}">
                <a16:creationId xmlns:a16="http://schemas.microsoft.com/office/drawing/2014/main" id="{7684F22C-CB99-3853-AE7A-8174198B5877}"/>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2045140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6">
            <a:extLst>
              <a:ext uri="{FF2B5EF4-FFF2-40B4-BE49-F238E27FC236}">
                <a16:creationId xmlns:a16="http://schemas.microsoft.com/office/drawing/2014/main" id="{53915FA5-AAA7-6BAF-5908-CA03414AECD4}"/>
              </a:ext>
            </a:extLst>
          </p:cNvPr>
          <p:cNvSpPr>
            <a:spLocks noGrp="1"/>
          </p:cNvSpPr>
          <p:nvPr>
            <p:ph type="dt" sz="half" idx="10"/>
          </p:nvPr>
        </p:nvSpPr>
        <p:spPr>
          <a:xfrm>
            <a:off x="4724400" y="6310312"/>
            <a:ext cx="2743200" cy="365125"/>
          </a:xfrm>
        </p:spPr>
        <p:txBody>
          <a:bodyPr/>
          <a:lstStyle>
            <a:lvl1pPr>
              <a:defRPr>
                <a:solidFill>
                  <a:srgbClr val="102649"/>
                </a:solidFill>
              </a:defRPr>
            </a:lvl1pPr>
          </a:lstStyle>
          <a:p>
            <a:pPr algn="r"/>
            <a:r>
              <a:rPr lang="en-US"/>
              <a:t>‹#›</a:t>
            </a:r>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5A0CA0-7796-385F-3633-43E5BDF02CD0}"/>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147887"/>
          </a:xfrm>
        </p:spPr>
        <p:txBody>
          <a:bodyPr anchor="b">
            <a:normAutofit/>
          </a:bodyPr>
          <a:lstStyle>
            <a:lvl1pPr marL="0" indent="0">
              <a:defRPr sz="54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19933" y="385762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4065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4065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C322A8-A489-BBC6-3CF8-E3EBE7AC69CC}"/>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6"/>
            <a:ext cx="10515600" cy="103267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687388" y="14430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687388" y="226695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019800" y="14430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019800" y="226695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644F15-3FFF-25E2-C0E2-70B231809152}"/>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lgn="r">
              <a:defRPr>
                <a:solidFill>
                  <a:srgbClr val="102649"/>
                </a:solidFill>
              </a:defRPr>
            </a:lvl1pPr>
          </a:lstStyle>
          <a:p>
            <a:r>
              <a:rPr lang="en-US"/>
              <a:t>‹#›</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marL="0" indent="0" algn="ct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pPr algn="r"/>
            <a:r>
              <a:rPr lang="en-US"/>
              <a:t>‹#›</a:t>
            </a:r>
          </a:p>
        </p:txBody>
      </p:sp>
    </p:spTree>
    <p:extLst>
      <p:ext uri="{BB962C8B-B14F-4D97-AF65-F5344CB8AC3E}">
        <p14:creationId xmlns:p14="http://schemas.microsoft.com/office/powerpoint/2010/main" val="2832705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marL="0" indent="0" algn="ct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2513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1863610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302202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0"/>
            <a:ext cx="10515600" cy="10382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4724400" y="6310312"/>
            <a:ext cx="2743200" cy="365125"/>
          </a:xfrm>
          <a:prstGeom prst="rect">
            <a:avLst/>
          </a:prstGeom>
        </p:spPr>
        <p:txBody>
          <a:bodyPr vert="horz" lIns="91440" tIns="45720" rIns="91440" bIns="45720" rtlCol="0" anchor="ctr"/>
          <a:lstStyle>
            <a:lvl1pPr algn="l">
              <a:defRPr sz="1200">
                <a:solidFill>
                  <a:schemeClr val="bg1"/>
                </a:solidFill>
              </a:defRPr>
            </a:lvl1pPr>
          </a:lstStyle>
          <a:p>
            <a:pPr algn="r"/>
            <a:r>
              <a:rPr lang="en-US"/>
              <a:t>‹#›</a:t>
            </a: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2" r:id="rId7"/>
    <p:sldLayoutId id="2147483674" r:id="rId8"/>
    <p:sldLayoutId id="2147483675" r:id="rId9"/>
    <p:sldLayoutId id="2147483676" r:id="rId10"/>
    <p:sldLayoutId id="2147483691" r:id="rId11"/>
    <p:sldLayoutId id="2147483693" r:id="rId12"/>
    <p:sldLayoutId id="2147483660" r:id="rId13"/>
  </p:sldLayoutIdLst>
  <p:hf hdr="0" dt="0"/>
  <p:txStyles>
    <p:titleStyle>
      <a:lvl1pPr marL="228600"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ducation.ky.gov/AA/Assessments/Documents/KScreen_Implementation_Guide.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ben.riley@education.ky.gov?subject=Student%20Missing%20in%20OMS%20(SSID)%2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kapp-srd.azurewebsites.net/LoginPage.aspx" TargetMode="External"/><Relationship Id="rId2" Type="http://schemas.openxmlformats.org/officeDocument/2006/relationships/hyperlink" Target="mailto:dacinfo@education.ky.gov" TargetMode="External"/><Relationship Id="rId1" Type="http://schemas.openxmlformats.org/officeDocument/2006/relationships/slideLayout" Target="../slideLayouts/slideLayout2.xml"/><Relationship Id="rId4" Type="http://schemas.openxmlformats.org/officeDocument/2006/relationships/hyperlink" Target="https://kaap.hdi.uky.edu/ots/membertools/login.aspx?utm_medium=email&amp;utm_source=govdeliver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kapp-crd.azurewebsites.net/Login.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sherri.craig@education.ky.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education.ky.gov/districts/legal/Documents/703%20KAR%205080_508.pdf" TargetMode="External"/><Relationship Id="rId7" Type="http://schemas.openxmlformats.org/officeDocument/2006/relationships/hyperlink" Target="https://apps.legislature.ky.gov/law/kar/titles.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education.ky.gov/districts/legal/Documents/704%20KAR%203535_508.pdf" TargetMode="External"/><Relationship Id="rId5" Type="http://schemas.openxmlformats.org/officeDocument/2006/relationships/hyperlink" Target="https://www.education.ky.gov/districts/legal/Documents/703%20KAR%205240_508.pdf" TargetMode="External"/><Relationship Id="rId4" Type="http://schemas.openxmlformats.org/officeDocument/2006/relationships/hyperlink" Target="https://www.education.ky.gov/districts/legal/Documents/KBE_Aug2024_MIR_703KAR5080_20140213_CLEAN_OAA_VF_508.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act.org/content/act/en/products-and-services/state-and-district-solutions/kentucky/senior-retake.html#step6" TargetMode="External"/><Relationship Id="rId2" Type="http://schemas.openxmlformats.org/officeDocument/2006/relationships/hyperlink" Target="https://www.act.org/content/dam/act/secured/documents/pdfs/state-district-test-coordinator-paper-test-fall.pdf" TargetMode="External"/><Relationship Id="rId1" Type="http://schemas.openxmlformats.org/officeDocument/2006/relationships/slideLayout" Target="../slideLayouts/slideLayout2.xml"/><Relationship Id="rId4" Type="http://schemas.openxmlformats.org/officeDocument/2006/relationships/hyperlink" Target="http://share.act.org/watch/9Y2A3w5jGys2gR7Zmq71j2?"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act.org/content/dam/act/secured/documents/pdfs/Admin-Manual-ACT-S&amp;D-Online-Fall-Secured.pdf" TargetMode="External"/><Relationship Id="rId2" Type="http://schemas.openxmlformats.org/officeDocument/2006/relationships/hyperlink" Target="https://www.act.org/content/act/en/products-and-services/state-and-district-solutions/kentucky/senior-retake.html#step4" TargetMode="External"/><Relationship Id="rId1" Type="http://schemas.openxmlformats.org/officeDocument/2006/relationships/slideLayout" Target="../slideLayouts/slideLayout2.xml"/><Relationship Id="rId6" Type="http://schemas.openxmlformats.org/officeDocument/2006/relationships/hyperlink" Target="https://content.act.org/kentucky/go/PearsonAccessnext_User_Guide_(Managing_Examinee_Information_section)_ACT_Fall" TargetMode="External"/><Relationship Id="rId5" Type="http://schemas.openxmlformats.org/officeDocument/2006/relationships/hyperlink" Target="https://testadmin.act.org/" TargetMode="External"/><Relationship Id="rId4" Type="http://schemas.openxmlformats.org/officeDocument/2006/relationships/hyperlink" Target="http://forms.act.org/acttraining/assets/pearsonaccessnext/create-and-assign-test-sessions-in-pearsonaccessnex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eb.cvent.com/event/4ed5ad35-2223-4bc7-b2ab-5243e6f67854/summary" TargetMode="External"/><Relationship Id="rId2" Type="http://schemas.openxmlformats.org/officeDocument/2006/relationships/hyperlink" Target="https://web.cvent.com/event/4474feac-5d7e-4a7f-a42b-15de925a06f5/summar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005780" y="1132195"/>
            <a:ext cx="9144000" cy="2387600"/>
          </a:xfrm>
        </p:spPr>
        <p:txBody>
          <a:bodyPr/>
          <a:lstStyle/>
          <a:p>
            <a:pPr algn="r"/>
            <a:r>
              <a:rPr lang="en-US"/>
              <a:t>DAC Webcast</a:t>
            </a:r>
            <a:br>
              <a:rPr lang="en-US"/>
            </a:br>
            <a:r>
              <a:rPr lang="en-US"/>
              <a:t>October 10, 2024</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005780" y="3631535"/>
            <a:ext cx="9144000" cy="1655762"/>
          </a:xfrm>
        </p:spPr>
        <p:txBody>
          <a:bodyPr vert="horz" lIns="91440" tIns="45720" rIns="91440" bIns="45720" rtlCol="0" anchor="t">
            <a:normAutofit/>
          </a:bodyPr>
          <a:lstStyle/>
          <a:p>
            <a:pPr algn="r">
              <a:spcBef>
                <a:spcPts val="0"/>
              </a:spcBef>
            </a:pPr>
            <a:endParaRPr lang="en-US"/>
          </a:p>
          <a:p>
            <a:r>
              <a:rPr lang="en-US"/>
              <a:t>Shara Savage, </a:t>
            </a:r>
            <a:r>
              <a:rPr lang="en-US">
                <a:ea typeface="+mn-lt"/>
                <a:cs typeface="+mn-lt"/>
              </a:rPr>
              <a:t>Education Administration Program Manager </a:t>
            </a:r>
          </a:p>
          <a:p>
            <a:pPr algn="r">
              <a:spcBef>
                <a:spcPts val="0"/>
              </a:spcBef>
            </a:pPr>
            <a:r>
              <a:rPr lang="en-US"/>
              <a:t>Division of Assessment and Accountability Support</a:t>
            </a:r>
          </a:p>
          <a:p>
            <a:pPr algn="r">
              <a:spcBef>
                <a:spcPts val="0"/>
              </a:spcBef>
            </a:pPr>
            <a:r>
              <a:rPr lang="en-US"/>
              <a:t>Office of Assessment and Accountability</a:t>
            </a:r>
          </a:p>
          <a:p>
            <a:endParaRPr lang="en-US"/>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33A4-BA85-163F-8BE6-2EA95D2F0BD0}"/>
              </a:ext>
            </a:extLst>
          </p:cNvPr>
          <p:cNvSpPr>
            <a:spLocks noGrp="1"/>
          </p:cNvSpPr>
          <p:nvPr>
            <p:ph type="title"/>
          </p:nvPr>
        </p:nvSpPr>
        <p:spPr/>
        <p:txBody>
          <a:bodyPr/>
          <a:lstStyle/>
          <a:p>
            <a:r>
              <a:rPr lang="en-US"/>
              <a:t>K Screen Reminders:</a:t>
            </a:r>
          </a:p>
        </p:txBody>
      </p:sp>
      <p:sp>
        <p:nvSpPr>
          <p:cNvPr id="3" name="Content Placeholder 2">
            <a:extLst>
              <a:ext uri="{FF2B5EF4-FFF2-40B4-BE49-F238E27FC236}">
                <a16:creationId xmlns:a16="http://schemas.microsoft.com/office/drawing/2014/main" id="{B477D6E2-55E6-376C-E0A7-A85C3474C1E8}"/>
              </a:ext>
            </a:extLst>
          </p:cNvPr>
          <p:cNvSpPr>
            <a:spLocks noGrp="1"/>
          </p:cNvSpPr>
          <p:nvPr>
            <p:ph idx="1"/>
          </p:nvPr>
        </p:nvSpPr>
        <p:spPr/>
        <p:txBody>
          <a:bodyPr vert="horz" lIns="91440" tIns="45720" rIns="91440" bIns="45720" rtlCol="0" anchor="t">
            <a:normAutofit/>
          </a:bodyPr>
          <a:lstStyle/>
          <a:p>
            <a:r>
              <a:rPr lang="en-US">
                <a:ea typeface="+mn-lt"/>
                <a:cs typeface="+mn-lt"/>
              </a:rPr>
              <a:t>Ensure that data has been entered into OMS for students who transferred into the district after the screening window.</a:t>
            </a:r>
          </a:p>
          <a:p>
            <a:r>
              <a:rPr lang="en-US">
                <a:ea typeface="+mn-lt"/>
                <a:cs typeface="+mn-lt"/>
              </a:rPr>
              <a:t>If you have identified missing students in the BRIGANCE Online Management System (OMS), please follow these steps:</a:t>
            </a:r>
          </a:p>
          <a:p>
            <a:pPr lvl="1">
              <a:buFont typeface="Courier New" panose="020B0604020202020204" pitchFamily="34" charset="0"/>
              <a:buChar char="o"/>
            </a:pPr>
            <a:r>
              <a:rPr lang="en-US">
                <a:ea typeface="+mn-lt"/>
                <a:cs typeface="+mn-lt"/>
              </a:rPr>
              <a:t>Refer to </a:t>
            </a:r>
            <a:r>
              <a:rPr lang="en-US" b="1">
                <a:ea typeface="+mn-lt"/>
                <a:cs typeface="+mn-lt"/>
              </a:rPr>
              <a:t>Appendix M</a:t>
            </a:r>
            <a:r>
              <a:rPr lang="en-US">
                <a:ea typeface="+mn-lt"/>
                <a:cs typeface="+mn-lt"/>
              </a:rPr>
              <a:t> in the </a:t>
            </a:r>
            <a:r>
              <a:rPr lang="en-US">
                <a:ea typeface="+mn-lt"/>
                <a:cs typeface="+mn-lt"/>
                <a:hlinkClick r:id="rId3"/>
              </a:rPr>
              <a:t>K Screen Implementation Guide</a:t>
            </a:r>
            <a:r>
              <a:rPr lang="en-US">
                <a:ea typeface="+mn-lt"/>
                <a:cs typeface="+mn-lt"/>
              </a:rPr>
              <a:t> for guidance on resolving missing entries.</a:t>
            </a:r>
          </a:p>
          <a:p>
            <a:pPr lvl="1">
              <a:buFont typeface="Courier New" panose="020B0604020202020204" pitchFamily="34" charset="0"/>
              <a:buChar char="o"/>
            </a:pPr>
            <a:r>
              <a:rPr lang="en-US">
                <a:ea typeface="+mn-lt"/>
                <a:cs typeface="+mn-lt"/>
              </a:rPr>
              <a:t>After reviewing Appendix M please notify </a:t>
            </a:r>
            <a:r>
              <a:rPr lang="en-US">
                <a:ea typeface="+mn-lt"/>
                <a:cs typeface="+mn-lt"/>
                <a:hlinkClick r:id="rId4"/>
              </a:rPr>
              <a:t>Ben Riley</a:t>
            </a:r>
            <a:r>
              <a:rPr lang="en-US">
                <a:ea typeface="+mn-lt"/>
                <a:cs typeface="+mn-lt"/>
              </a:rPr>
              <a:t> with the State Student Identifier (SSID) number for any students missing in the OMS. (Please don’t include student personal identifiable information such as first name, last name, or date of birth.) </a:t>
            </a:r>
            <a:endParaRPr lang="en-US"/>
          </a:p>
          <a:p>
            <a:endParaRPr lang="en-US"/>
          </a:p>
          <a:p>
            <a:endParaRPr lang="en-US"/>
          </a:p>
        </p:txBody>
      </p:sp>
    </p:spTree>
    <p:extLst>
      <p:ext uri="{BB962C8B-B14F-4D97-AF65-F5344CB8AC3E}">
        <p14:creationId xmlns:p14="http://schemas.microsoft.com/office/powerpoint/2010/main" val="4243829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30985A-D7E4-587E-0C8C-D8AEB9BB7964}"/>
              </a:ext>
            </a:extLst>
          </p:cNvPr>
          <p:cNvSpPr>
            <a:spLocks noGrp="1"/>
          </p:cNvSpPr>
          <p:nvPr>
            <p:ph type="ctrTitle"/>
          </p:nvPr>
        </p:nvSpPr>
        <p:spPr>
          <a:xfrm>
            <a:off x="2114550" y="1550335"/>
            <a:ext cx="9144000" cy="1878665"/>
          </a:xfrm>
        </p:spPr>
        <p:txBody>
          <a:bodyPr>
            <a:normAutofit fontScale="90000"/>
          </a:bodyPr>
          <a:lstStyle/>
          <a:p>
            <a:r>
              <a:rPr lang="en-US"/>
              <a:t>Kentucky Alternate Assessment Program (KAAP) Updates</a:t>
            </a:r>
          </a:p>
        </p:txBody>
      </p:sp>
      <p:sp>
        <p:nvSpPr>
          <p:cNvPr id="5" name="Subtitle 4">
            <a:extLst>
              <a:ext uri="{FF2B5EF4-FFF2-40B4-BE49-F238E27FC236}">
                <a16:creationId xmlns:a16="http://schemas.microsoft.com/office/drawing/2014/main" id="{86186B4A-22C4-7EF2-C8F0-BFFE5842057B}"/>
              </a:ext>
            </a:extLst>
          </p:cNvPr>
          <p:cNvSpPr>
            <a:spLocks noGrp="1"/>
          </p:cNvSpPr>
          <p:nvPr>
            <p:ph type="subTitle" idx="1"/>
          </p:nvPr>
        </p:nvSpPr>
        <p:spPr>
          <a:xfrm>
            <a:off x="2114550" y="3512485"/>
            <a:ext cx="9144000" cy="1655762"/>
          </a:xfrm>
        </p:spPr>
        <p:txBody>
          <a:bodyPr vert="horz" lIns="91440" tIns="45720" rIns="91440" bIns="45720" rtlCol="0" anchor="t">
            <a:normAutofit/>
          </a:bodyPr>
          <a:lstStyle/>
          <a:p>
            <a:r>
              <a:rPr lang="en-US"/>
              <a:t>Krista Mullins, Program Consultant</a:t>
            </a:r>
          </a:p>
          <a:p>
            <a:r>
              <a:rPr lang="en-US"/>
              <a:t> Office of Assessment and Accountability </a:t>
            </a:r>
          </a:p>
        </p:txBody>
      </p:sp>
    </p:spTree>
    <p:extLst>
      <p:ext uri="{BB962C8B-B14F-4D97-AF65-F5344CB8AC3E}">
        <p14:creationId xmlns:p14="http://schemas.microsoft.com/office/powerpoint/2010/main" val="520428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33A4-BA85-163F-8BE6-2EA95D2F0BD0}"/>
              </a:ext>
            </a:extLst>
          </p:cNvPr>
          <p:cNvSpPr>
            <a:spLocks noGrp="1"/>
          </p:cNvSpPr>
          <p:nvPr>
            <p:ph type="title"/>
          </p:nvPr>
        </p:nvSpPr>
        <p:spPr>
          <a:xfrm>
            <a:off x="0" y="0"/>
            <a:ext cx="12192000" cy="1038225"/>
          </a:xfrm>
        </p:spPr>
        <p:txBody>
          <a:bodyPr>
            <a:normAutofit/>
          </a:bodyPr>
          <a:lstStyle/>
          <a:p>
            <a:r>
              <a:rPr lang="en-US"/>
              <a:t>Alternate Kentucky Summative Assessment (AKSA)</a:t>
            </a:r>
          </a:p>
        </p:txBody>
      </p:sp>
      <p:sp>
        <p:nvSpPr>
          <p:cNvPr id="3" name="Content Placeholder 2">
            <a:extLst>
              <a:ext uri="{FF2B5EF4-FFF2-40B4-BE49-F238E27FC236}">
                <a16:creationId xmlns:a16="http://schemas.microsoft.com/office/drawing/2014/main" id="{B477D6E2-55E6-376C-E0A7-A85C3474C1E8}"/>
              </a:ext>
            </a:extLst>
          </p:cNvPr>
          <p:cNvSpPr>
            <a:spLocks noGrp="1"/>
          </p:cNvSpPr>
          <p:nvPr>
            <p:ph idx="1"/>
          </p:nvPr>
        </p:nvSpPr>
        <p:spPr>
          <a:xfrm>
            <a:off x="352293" y="1145778"/>
            <a:ext cx="11477155" cy="3893582"/>
          </a:xfrm>
        </p:spPr>
        <p:txBody>
          <a:bodyPr vert="horz" lIns="91440" tIns="45720" rIns="91440" bIns="45720" rtlCol="0" anchor="t">
            <a:noAutofit/>
          </a:bodyPr>
          <a:lstStyle/>
          <a:p>
            <a:r>
              <a:rPr lang="en-US"/>
              <a:t>Materials for the Attainment Tasks (ATs) ship the week of Oct. 21.</a:t>
            </a:r>
          </a:p>
          <a:p>
            <a:pPr lvl="1"/>
            <a:r>
              <a:rPr lang="en-US" sz="2800"/>
              <a:t>If materials have not been received by </a:t>
            </a:r>
            <a:r>
              <a:rPr lang="en-US" sz="2800" b="1"/>
              <a:t>Monday, Oct. 28</a:t>
            </a:r>
            <a:r>
              <a:rPr lang="en-US" sz="2800"/>
              <a:t>, please email </a:t>
            </a:r>
            <a:r>
              <a:rPr lang="en-US" sz="2800">
                <a:hlinkClick r:id="rId2"/>
              </a:rPr>
              <a:t>dacinfo@education.ky.gov</a:t>
            </a:r>
            <a:r>
              <a:rPr lang="en-US" sz="2800"/>
              <a:t>.</a:t>
            </a:r>
          </a:p>
          <a:p>
            <a:r>
              <a:rPr lang="en-US"/>
              <a:t>Early access to the </a:t>
            </a:r>
            <a:r>
              <a:rPr lang="en-US">
                <a:hlinkClick r:id="rId3"/>
              </a:rPr>
              <a:t>Student Registration Database (SRD)</a:t>
            </a:r>
            <a:r>
              <a:rPr lang="en-US"/>
              <a:t> opens on </a:t>
            </a:r>
            <a:r>
              <a:rPr lang="en-US" b="1"/>
              <a:t>Tuesday, Oct. 22 </a:t>
            </a:r>
            <a:r>
              <a:rPr lang="en-US"/>
              <a:t>for districts to verify/edit rosters.</a:t>
            </a:r>
          </a:p>
          <a:p>
            <a:r>
              <a:rPr lang="en-US"/>
              <a:t>The qualification quiz in the </a:t>
            </a:r>
            <a:r>
              <a:rPr lang="en-US">
                <a:hlinkClick r:id="rId4"/>
              </a:rPr>
              <a:t>Online Training System (OTS)</a:t>
            </a:r>
            <a:r>
              <a:rPr lang="en-US"/>
              <a:t> for the ATs closes on </a:t>
            </a:r>
            <a:r>
              <a:rPr lang="en-US" b="1"/>
              <a:t>Friday, Nov. 8</a:t>
            </a:r>
            <a:r>
              <a:rPr lang="en-US"/>
              <a:t>.</a:t>
            </a:r>
          </a:p>
          <a:p>
            <a:pPr lvl="1"/>
            <a:r>
              <a:rPr lang="en-US" sz="2800"/>
              <a:t>Quiz questions have changed.</a:t>
            </a:r>
          </a:p>
          <a:p>
            <a:pPr lvl="1"/>
            <a:r>
              <a:rPr lang="en-US" sz="2800"/>
              <a:t>All answers can be found in the training materials</a:t>
            </a:r>
          </a:p>
        </p:txBody>
      </p:sp>
    </p:spTree>
    <p:extLst>
      <p:ext uri="{BB962C8B-B14F-4D97-AF65-F5344CB8AC3E}">
        <p14:creationId xmlns:p14="http://schemas.microsoft.com/office/powerpoint/2010/main" val="3631931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D8924-3059-BE93-C144-BDF6814C9E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010F07-C7B7-2987-2D74-9E9F945C48CE}"/>
              </a:ext>
            </a:extLst>
          </p:cNvPr>
          <p:cNvSpPr>
            <a:spLocks noGrp="1"/>
          </p:cNvSpPr>
          <p:nvPr>
            <p:ph type="title"/>
          </p:nvPr>
        </p:nvSpPr>
        <p:spPr>
          <a:xfrm>
            <a:off x="-1" y="0"/>
            <a:ext cx="12099851" cy="1038225"/>
          </a:xfrm>
        </p:spPr>
        <p:txBody>
          <a:bodyPr>
            <a:normAutofit/>
          </a:bodyPr>
          <a:lstStyle/>
          <a:p>
            <a:r>
              <a:rPr lang="en-US"/>
              <a:t>AKSA (continued)</a:t>
            </a:r>
          </a:p>
        </p:txBody>
      </p:sp>
      <p:sp>
        <p:nvSpPr>
          <p:cNvPr id="3" name="Content Placeholder 2">
            <a:extLst>
              <a:ext uri="{FF2B5EF4-FFF2-40B4-BE49-F238E27FC236}">
                <a16:creationId xmlns:a16="http://schemas.microsoft.com/office/drawing/2014/main" id="{8FBDEB3C-0231-9D7D-D0DF-F3FA03591867}"/>
              </a:ext>
            </a:extLst>
          </p:cNvPr>
          <p:cNvSpPr>
            <a:spLocks noGrp="1"/>
          </p:cNvSpPr>
          <p:nvPr>
            <p:ph idx="1"/>
          </p:nvPr>
        </p:nvSpPr>
        <p:spPr>
          <a:xfrm>
            <a:off x="382772" y="1345627"/>
            <a:ext cx="11717078" cy="3073973"/>
          </a:xfrm>
        </p:spPr>
        <p:txBody>
          <a:bodyPr vert="horz" lIns="91440" tIns="45720" rIns="91440" bIns="45720" rtlCol="0" anchor="t">
            <a:noAutofit/>
          </a:bodyPr>
          <a:lstStyle/>
          <a:p>
            <a:r>
              <a:rPr lang="en-US"/>
              <a:t>Window 1 Administration of the ATs opens on </a:t>
            </a:r>
            <a:r>
              <a:rPr lang="en-US" b="1"/>
              <a:t>Tuesday, Nov. 12</a:t>
            </a:r>
            <a:r>
              <a:rPr lang="en-US"/>
              <a:t>.</a:t>
            </a:r>
          </a:p>
          <a:p>
            <a:pPr lvl="1"/>
            <a:r>
              <a:rPr lang="en-US" sz="2800"/>
              <a:t>All students who meet eligibility criteria </a:t>
            </a:r>
            <a:r>
              <a:rPr lang="en-US" sz="2800" b="1"/>
              <a:t>must</a:t>
            </a:r>
            <a:r>
              <a:rPr lang="en-US" sz="2800"/>
              <a:t> complete both Window 1 and Window 2 (administered in the Spring).</a:t>
            </a:r>
          </a:p>
          <a:p>
            <a:pPr lvl="1"/>
            <a:r>
              <a:rPr lang="en-US" sz="2800"/>
              <a:t>The Quality of School Climate and Safety Survey (QSCS) is administered during Window 2.</a:t>
            </a:r>
          </a:p>
          <a:p>
            <a:pPr lvl="1"/>
            <a:r>
              <a:rPr lang="en-US" sz="2800"/>
              <a:t>Medical nonparticipations are submitted during Window 2.</a:t>
            </a:r>
          </a:p>
        </p:txBody>
      </p:sp>
    </p:spTree>
    <p:extLst>
      <p:ext uri="{BB962C8B-B14F-4D97-AF65-F5344CB8AC3E}">
        <p14:creationId xmlns:p14="http://schemas.microsoft.com/office/powerpoint/2010/main" val="1768050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33A4-BA85-163F-8BE6-2EA95D2F0BD0}"/>
              </a:ext>
            </a:extLst>
          </p:cNvPr>
          <p:cNvSpPr>
            <a:spLocks noGrp="1"/>
          </p:cNvSpPr>
          <p:nvPr>
            <p:ph type="title"/>
          </p:nvPr>
        </p:nvSpPr>
        <p:spPr/>
        <p:txBody>
          <a:bodyPr>
            <a:normAutofit/>
          </a:bodyPr>
          <a:lstStyle/>
          <a:p>
            <a:r>
              <a:rPr lang="en-US"/>
              <a:t>Transition Attainment Record (TAR)</a:t>
            </a:r>
          </a:p>
        </p:txBody>
      </p:sp>
      <p:sp>
        <p:nvSpPr>
          <p:cNvPr id="3" name="Content Placeholder 2">
            <a:extLst>
              <a:ext uri="{FF2B5EF4-FFF2-40B4-BE49-F238E27FC236}">
                <a16:creationId xmlns:a16="http://schemas.microsoft.com/office/drawing/2014/main" id="{B477D6E2-55E6-376C-E0A7-A85C3474C1E8}"/>
              </a:ext>
            </a:extLst>
          </p:cNvPr>
          <p:cNvSpPr>
            <a:spLocks noGrp="1"/>
          </p:cNvSpPr>
          <p:nvPr>
            <p:ph idx="1"/>
          </p:nvPr>
        </p:nvSpPr>
        <p:spPr>
          <a:xfrm>
            <a:off x="838200" y="1253331"/>
            <a:ext cx="10191750" cy="4351338"/>
          </a:xfrm>
        </p:spPr>
        <p:txBody>
          <a:bodyPr vert="horz" lIns="91440" tIns="45720" rIns="91440" bIns="45720" rtlCol="0" anchor="t">
            <a:normAutofit/>
          </a:bodyPr>
          <a:lstStyle/>
          <a:p>
            <a:r>
              <a:rPr lang="en-US"/>
              <a:t>The TAR training and administration began on Monday, Sept. 30. </a:t>
            </a:r>
          </a:p>
          <a:p>
            <a:r>
              <a:rPr lang="en-US"/>
              <a:t>Early access to the SRD opens for districts to verify/edit rosters on Tuesday, Oct. 22.</a:t>
            </a:r>
          </a:p>
          <a:p>
            <a:r>
              <a:rPr lang="en-US"/>
              <a:t>The TAR qualification quiz closes on Friday, Dec. 20.</a:t>
            </a:r>
          </a:p>
          <a:p>
            <a:r>
              <a:rPr lang="en-US"/>
              <a:t>The SRD will open for TAR score entry on Tuesday, Nov. 12.</a:t>
            </a:r>
          </a:p>
        </p:txBody>
      </p:sp>
    </p:spTree>
    <p:extLst>
      <p:ext uri="{BB962C8B-B14F-4D97-AF65-F5344CB8AC3E}">
        <p14:creationId xmlns:p14="http://schemas.microsoft.com/office/powerpoint/2010/main" val="2826127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33A4-BA85-163F-8BE6-2EA95D2F0BD0}"/>
              </a:ext>
            </a:extLst>
          </p:cNvPr>
          <p:cNvSpPr>
            <a:spLocks noGrp="1"/>
          </p:cNvSpPr>
          <p:nvPr>
            <p:ph type="title"/>
          </p:nvPr>
        </p:nvSpPr>
        <p:spPr/>
        <p:txBody>
          <a:bodyPr>
            <a:normAutofit/>
          </a:bodyPr>
          <a:lstStyle/>
          <a:p>
            <a:r>
              <a:rPr lang="en-US"/>
              <a:t>Alternate Career Readiness Updates</a:t>
            </a:r>
          </a:p>
        </p:txBody>
      </p:sp>
      <p:sp>
        <p:nvSpPr>
          <p:cNvPr id="3" name="Content Placeholder 2">
            <a:extLst>
              <a:ext uri="{FF2B5EF4-FFF2-40B4-BE49-F238E27FC236}">
                <a16:creationId xmlns:a16="http://schemas.microsoft.com/office/drawing/2014/main" id="{B477D6E2-55E6-376C-E0A7-A85C3474C1E8}"/>
              </a:ext>
            </a:extLst>
          </p:cNvPr>
          <p:cNvSpPr>
            <a:spLocks noGrp="1"/>
          </p:cNvSpPr>
          <p:nvPr>
            <p:ph idx="1"/>
          </p:nvPr>
        </p:nvSpPr>
        <p:spPr>
          <a:xfrm>
            <a:off x="235528" y="1285100"/>
            <a:ext cx="11720944" cy="3733940"/>
          </a:xfrm>
        </p:spPr>
        <p:txBody>
          <a:bodyPr vert="horz" lIns="91440" tIns="45720" rIns="91440" bIns="45720" rtlCol="0" anchor="t">
            <a:noAutofit/>
          </a:bodyPr>
          <a:lstStyle/>
          <a:p>
            <a:r>
              <a:rPr lang="en-US"/>
              <a:t>Early access to the </a:t>
            </a:r>
            <a:r>
              <a:rPr lang="en-US">
                <a:hlinkClick r:id="rId3"/>
              </a:rPr>
              <a:t>Career Readiness Database (CRD)</a:t>
            </a:r>
            <a:r>
              <a:rPr lang="en-US"/>
              <a:t> for districts to verify/edit rosters begins on Wednesday, Oct. 30.</a:t>
            </a:r>
          </a:p>
          <a:p>
            <a:r>
              <a:rPr lang="en-US"/>
              <a:t>The CRD officially opens for Career Work Experience Certification (CWEC) Completion Status on Tuesday, Nov. 12.</a:t>
            </a:r>
          </a:p>
          <a:p>
            <a:pPr lvl="1"/>
            <a:r>
              <a:rPr lang="en-US" sz="2800"/>
              <a:t>The CWEC qualification quiz opened in the OTS on Sept. 6 and will close on Friday, Dec. 20.</a:t>
            </a:r>
          </a:p>
          <a:p>
            <a:pPr lvl="2"/>
            <a:r>
              <a:rPr lang="en-US" sz="2800"/>
              <a:t>Teachers must successfully complete the quiz to enter CWEC completion status in the CRD.</a:t>
            </a:r>
          </a:p>
        </p:txBody>
      </p:sp>
    </p:spTree>
    <p:extLst>
      <p:ext uri="{BB962C8B-B14F-4D97-AF65-F5344CB8AC3E}">
        <p14:creationId xmlns:p14="http://schemas.microsoft.com/office/powerpoint/2010/main" val="240425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690E6-88E2-F730-88F5-67673212AF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B72BD3-89E8-9703-7A58-397562629B7C}"/>
              </a:ext>
            </a:extLst>
          </p:cNvPr>
          <p:cNvSpPr>
            <a:spLocks noGrp="1"/>
          </p:cNvSpPr>
          <p:nvPr>
            <p:ph type="title"/>
          </p:nvPr>
        </p:nvSpPr>
        <p:spPr>
          <a:xfrm>
            <a:off x="0" y="0"/>
            <a:ext cx="12192000" cy="1038225"/>
          </a:xfrm>
        </p:spPr>
        <p:txBody>
          <a:bodyPr>
            <a:normAutofit/>
          </a:bodyPr>
          <a:lstStyle/>
          <a:p>
            <a:r>
              <a:rPr lang="en-US"/>
              <a:t>Alternate Career Readiness Updates (continued)</a:t>
            </a:r>
          </a:p>
        </p:txBody>
      </p:sp>
      <p:sp>
        <p:nvSpPr>
          <p:cNvPr id="3" name="Content Placeholder 2">
            <a:extLst>
              <a:ext uri="{FF2B5EF4-FFF2-40B4-BE49-F238E27FC236}">
                <a16:creationId xmlns:a16="http://schemas.microsoft.com/office/drawing/2014/main" id="{5464C29E-C272-51A6-4318-9FE8F9A0CCB6}"/>
              </a:ext>
            </a:extLst>
          </p:cNvPr>
          <p:cNvSpPr>
            <a:spLocks noGrp="1"/>
          </p:cNvSpPr>
          <p:nvPr>
            <p:ph idx="1"/>
          </p:nvPr>
        </p:nvSpPr>
        <p:spPr>
          <a:xfrm>
            <a:off x="485775" y="1254620"/>
            <a:ext cx="11020426" cy="3815220"/>
          </a:xfrm>
        </p:spPr>
        <p:txBody>
          <a:bodyPr vert="horz" lIns="91440" tIns="45720" rIns="91440" bIns="45720" rtlCol="0" anchor="t">
            <a:noAutofit/>
          </a:bodyPr>
          <a:lstStyle/>
          <a:p>
            <a:r>
              <a:rPr lang="en-US"/>
              <a:t>Employability Skills Attainment Record (ESAR) score entry in the CRD begins on </a:t>
            </a:r>
            <a:r>
              <a:rPr lang="en-US" b="1"/>
              <a:t>Tuesday, Nov. 12.</a:t>
            </a:r>
          </a:p>
          <a:p>
            <a:pPr lvl="1"/>
            <a:r>
              <a:rPr lang="en-US" sz="2800"/>
              <a:t>The ESAR qualification quiz opens in the OTS on </a:t>
            </a:r>
            <a:r>
              <a:rPr lang="en-US" sz="2800" b="1"/>
              <a:t>Wednesday, Oct. 11 </a:t>
            </a:r>
            <a:r>
              <a:rPr lang="en-US" sz="2800"/>
              <a:t>and closes on </a:t>
            </a:r>
            <a:r>
              <a:rPr lang="en-US" sz="2800" b="1"/>
              <a:t>Friday, Dec. 20</a:t>
            </a:r>
            <a:r>
              <a:rPr lang="en-US" sz="2800"/>
              <a:t>.</a:t>
            </a:r>
          </a:p>
          <a:p>
            <a:pPr lvl="2"/>
            <a:r>
              <a:rPr lang="en-US" sz="2800"/>
              <a:t>Successful completion of the quiz is required for teachers to enter scores in the CRD.</a:t>
            </a:r>
          </a:p>
          <a:p>
            <a:r>
              <a:rPr lang="en-US"/>
              <a:t>For questions regarding the CRD, ESAR, or CWEC, please contact </a:t>
            </a:r>
            <a:r>
              <a:rPr lang="en-US">
                <a:hlinkClick r:id="rId3"/>
              </a:rPr>
              <a:t>Sherri Craig</a:t>
            </a:r>
            <a:r>
              <a:rPr lang="en-US"/>
              <a:t> in the Office of Career and Technical Education (OCTE).</a:t>
            </a:r>
          </a:p>
        </p:txBody>
      </p:sp>
    </p:spTree>
    <p:extLst>
      <p:ext uri="{BB962C8B-B14F-4D97-AF65-F5344CB8AC3E}">
        <p14:creationId xmlns:p14="http://schemas.microsoft.com/office/powerpoint/2010/main" val="791396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30985A-D7E4-587E-0C8C-D8AEB9BB7964}"/>
              </a:ext>
            </a:extLst>
          </p:cNvPr>
          <p:cNvSpPr>
            <a:spLocks noGrp="1"/>
          </p:cNvSpPr>
          <p:nvPr>
            <p:ph type="ctrTitle"/>
          </p:nvPr>
        </p:nvSpPr>
        <p:spPr>
          <a:xfrm>
            <a:off x="2114550" y="1550335"/>
            <a:ext cx="9144000" cy="1878665"/>
          </a:xfrm>
        </p:spPr>
        <p:txBody>
          <a:bodyPr/>
          <a:lstStyle/>
          <a:p>
            <a:r>
              <a:rPr lang="en-US"/>
              <a:t>Administrative Regulations</a:t>
            </a:r>
          </a:p>
        </p:txBody>
      </p:sp>
      <p:sp>
        <p:nvSpPr>
          <p:cNvPr id="5" name="Subtitle 4">
            <a:extLst>
              <a:ext uri="{FF2B5EF4-FFF2-40B4-BE49-F238E27FC236}">
                <a16:creationId xmlns:a16="http://schemas.microsoft.com/office/drawing/2014/main" id="{86186B4A-22C4-7EF2-C8F0-BFFE5842057B}"/>
              </a:ext>
            </a:extLst>
          </p:cNvPr>
          <p:cNvSpPr>
            <a:spLocks noGrp="1"/>
          </p:cNvSpPr>
          <p:nvPr>
            <p:ph type="subTitle" idx="1"/>
          </p:nvPr>
        </p:nvSpPr>
        <p:spPr>
          <a:xfrm>
            <a:off x="2114550" y="3512485"/>
            <a:ext cx="9144000" cy="1655762"/>
          </a:xfrm>
        </p:spPr>
        <p:txBody>
          <a:bodyPr/>
          <a:lstStyle/>
          <a:p>
            <a:r>
              <a:rPr lang="en-US"/>
              <a:t>Shara Savage, Education Administration Program Manager </a:t>
            </a:r>
          </a:p>
          <a:p>
            <a:r>
              <a:rPr lang="en-US"/>
              <a:t>Office of Assessment and Accountability </a:t>
            </a:r>
          </a:p>
        </p:txBody>
      </p:sp>
    </p:spTree>
    <p:extLst>
      <p:ext uri="{BB962C8B-B14F-4D97-AF65-F5344CB8AC3E}">
        <p14:creationId xmlns:p14="http://schemas.microsoft.com/office/powerpoint/2010/main" val="1120939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320EB-11C0-8235-DA42-6BCE922C9B73}"/>
              </a:ext>
            </a:extLst>
          </p:cNvPr>
          <p:cNvSpPr>
            <a:spLocks noGrp="1"/>
          </p:cNvSpPr>
          <p:nvPr>
            <p:ph type="title"/>
          </p:nvPr>
        </p:nvSpPr>
        <p:spPr/>
        <p:txBody>
          <a:bodyPr>
            <a:normAutofit fontScale="90000"/>
          </a:bodyPr>
          <a:lstStyle/>
          <a:p>
            <a:r>
              <a:rPr lang="en-US"/>
              <a:t>Public Hearing on Proposed Changes to Administrative Regulations October 23</a:t>
            </a:r>
          </a:p>
        </p:txBody>
      </p:sp>
      <p:sp>
        <p:nvSpPr>
          <p:cNvPr id="3" name="Content Placeholder 2">
            <a:extLst>
              <a:ext uri="{FF2B5EF4-FFF2-40B4-BE49-F238E27FC236}">
                <a16:creationId xmlns:a16="http://schemas.microsoft.com/office/drawing/2014/main" id="{CA523F7D-A9D4-B979-8567-735FD4D3A31D}"/>
              </a:ext>
            </a:extLst>
          </p:cNvPr>
          <p:cNvSpPr>
            <a:spLocks noGrp="1"/>
          </p:cNvSpPr>
          <p:nvPr>
            <p:ph idx="1"/>
          </p:nvPr>
        </p:nvSpPr>
        <p:spPr>
          <a:xfrm>
            <a:off x="274320" y="1253331"/>
            <a:ext cx="11555730" cy="4351338"/>
          </a:xfrm>
        </p:spPr>
        <p:txBody>
          <a:bodyPr>
            <a:normAutofit fontScale="85000" lnSpcReduction="20000"/>
          </a:bodyPr>
          <a:lstStyle/>
          <a:p>
            <a:pPr>
              <a:spcBef>
                <a:spcPts val="600"/>
              </a:spcBef>
              <a:spcAft>
                <a:spcPts val="600"/>
              </a:spcAft>
            </a:pPr>
            <a:r>
              <a:rPr lang="en-US" sz="2600">
                <a:effectLst/>
                <a:ea typeface="Aptos" panose="020B0004020202020204" pitchFamily="34" charset="0"/>
              </a:rPr>
              <a:t>Proposed amendments to the following administrative regulations were approved by the Kentucky Board of Education on Aug. 8, 2024, and filed with the Legislative Research Commission on Aug. 15, 2024:</a:t>
            </a:r>
            <a:endParaRPr lang="en-US" sz="2600">
              <a:effectLst/>
              <a:ea typeface="Calibri" panose="020F0502020204030204" pitchFamily="34" charset="0"/>
            </a:endParaRPr>
          </a:p>
          <a:p>
            <a:pPr marL="690563" marR="0">
              <a:spcBef>
                <a:spcPts val="600"/>
              </a:spcBef>
              <a:spcAft>
                <a:spcPts val="0"/>
              </a:spcAft>
            </a:pPr>
            <a:r>
              <a:rPr lang="en-US" sz="2600" u="sng">
                <a:solidFill>
                  <a:srgbClr val="000000"/>
                </a:solidFill>
                <a:effectLst/>
                <a:ea typeface="Aptos" panose="020B0004020202020204" pitchFamily="34" charset="0"/>
                <a:cs typeface="Calibri" panose="020F0502020204030204" pitchFamily="34" charset="0"/>
                <a:hlinkClick r:id="rId3"/>
              </a:rPr>
              <a:t>703 KAR 5:080. Administration Code for Kentucky's Educational Assessment Program</a:t>
            </a:r>
            <a:endParaRPr lang="en-US" sz="2600">
              <a:solidFill>
                <a:srgbClr val="000000"/>
              </a:solidFill>
              <a:effectLst/>
              <a:ea typeface="Times New Roman" panose="02020603050405020304" pitchFamily="18" charset="0"/>
              <a:cs typeface="Calibri" panose="020F0502020204030204" pitchFamily="34" charset="0"/>
            </a:endParaRPr>
          </a:p>
          <a:p>
            <a:pPr marL="690563" marR="0">
              <a:spcBef>
                <a:spcPts val="600"/>
              </a:spcBef>
              <a:spcAft>
                <a:spcPts val="0"/>
              </a:spcAft>
            </a:pPr>
            <a:r>
              <a:rPr lang="en-US" sz="2600" u="sng">
                <a:solidFill>
                  <a:srgbClr val="000000"/>
                </a:solidFill>
                <a:effectLst/>
                <a:ea typeface="Aptos" panose="020B0004020202020204" pitchFamily="34" charset="0"/>
                <a:cs typeface="Calibri" panose="020F0502020204030204" pitchFamily="34" charset="0"/>
                <a:hlinkClick r:id="rId4"/>
              </a:rPr>
              <a:t>Material Incorporated by Reference</a:t>
            </a:r>
            <a:endParaRPr lang="en-US" sz="2600">
              <a:solidFill>
                <a:srgbClr val="000000"/>
              </a:solidFill>
              <a:effectLst/>
              <a:ea typeface="Times New Roman" panose="02020603050405020304" pitchFamily="18" charset="0"/>
              <a:cs typeface="Calibri" panose="020F0502020204030204" pitchFamily="34" charset="0"/>
            </a:endParaRPr>
          </a:p>
          <a:p>
            <a:pPr marL="690563" marR="0">
              <a:spcBef>
                <a:spcPts val="600"/>
              </a:spcBef>
              <a:spcAft>
                <a:spcPts val="0"/>
              </a:spcAft>
            </a:pPr>
            <a:r>
              <a:rPr lang="en-US" sz="2600" u="sng">
                <a:solidFill>
                  <a:srgbClr val="000000"/>
                </a:solidFill>
                <a:effectLst/>
                <a:ea typeface="Aptos" panose="020B0004020202020204" pitchFamily="34" charset="0"/>
                <a:cs typeface="Calibri" panose="020F0502020204030204" pitchFamily="34" charset="0"/>
                <a:hlinkClick r:id="rId5"/>
              </a:rPr>
              <a:t>703 KAR 5:240. Accountability Administrative Procedures and Guidelines</a:t>
            </a:r>
            <a:endParaRPr lang="en-US" sz="2600">
              <a:solidFill>
                <a:srgbClr val="000000"/>
              </a:solidFill>
              <a:effectLst/>
              <a:ea typeface="Times New Roman" panose="02020603050405020304" pitchFamily="18" charset="0"/>
              <a:cs typeface="Calibri" panose="020F0502020204030204" pitchFamily="34" charset="0"/>
            </a:endParaRPr>
          </a:p>
          <a:p>
            <a:pPr marL="690563" marR="0">
              <a:spcBef>
                <a:spcPts val="600"/>
              </a:spcBef>
              <a:spcAft>
                <a:spcPts val="600"/>
              </a:spcAft>
            </a:pPr>
            <a:r>
              <a:rPr lang="en-US" sz="2600" u="sng">
                <a:solidFill>
                  <a:srgbClr val="000000"/>
                </a:solidFill>
                <a:effectLst/>
                <a:ea typeface="Aptos" panose="020B0004020202020204" pitchFamily="34" charset="0"/>
                <a:cs typeface="Calibri" panose="020F0502020204030204" pitchFamily="34" charset="0"/>
                <a:hlinkClick r:id="rId6"/>
              </a:rPr>
              <a:t>704 KAR 3:535. Full-time enrolled online, virtual and remote learning programs</a:t>
            </a:r>
            <a:endParaRPr lang="en-US" sz="2600" u="sng">
              <a:solidFill>
                <a:srgbClr val="000000"/>
              </a:solidFill>
              <a:effectLst/>
              <a:ea typeface="Aptos" panose="020B0004020202020204" pitchFamily="34" charset="0"/>
              <a:cs typeface="Calibri" panose="020F0502020204030204" pitchFamily="34" charset="0"/>
            </a:endParaRPr>
          </a:p>
          <a:p>
            <a:pPr marR="0" indent="0">
              <a:spcBef>
                <a:spcPts val="600"/>
              </a:spcBef>
              <a:spcAft>
                <a:spcPts val="600"/>
              </a:spcAft>
              <a:buNone/>
            </a:pPr>
            <a:endParaRPr lang="en-US" sz="2600">
              <a:solidFill>
                <a:srgbClr val="000000"/>
              </a:solidFill>
              <a:effectLst/>
              <a:ea typeface="Times New Roman" panose="02020603050405020304" pitchFamily="18" charset="0"/>
              <a:cs typeface="Calibri" panose="020F0502020204030204" pitchFamily="34" charset="0"/>
            </a:endParaRPr>
          </a:p>
          <a:p>
            <a:pPr>
              <a:spcBef>
                <a:spcPts val="600"/>
              </a:spcBef>
              <a:spcAft>
                <a:spcPts val="600"/>
              </a:spcAft>
            </a:pPr>
            <a:r>
              <a:rPr lang="en-US" sz="2600">
                <a:effectLst/>
                <a:ea typeface="Aptos" panose="020B0004020202020204" pitchFamily="34" charset="0"/>
              </a:rPr>
              <a:t>The official version of KDE regulations, final regulations and those still in the review process, can be found on the </a:t>
            </a:r>
            <a:r>
              <a:rPr lang="en-US" sz="2600" u="sng">
                <a:solidFill>
                  <a:srgbClr val="0000FF"/>
                </a:solidFill>
                <a:effectLst/>
                <a:ea typeface="Aptos" panose="020B0004020202020204" pitchFamily="34" charset="0"/>
                <a:cs typeface="Times New Roman" panose="02020603050405020304" pitchFamily="18" charset="0"/>
                <a:hlinkClick r:id="rId7"/>
              </a:rPr>
              <a:t>Legislative Review Commission website.</a:t>
            </a:r>
            <a:endParaRPr lang="en-US" sz="2600">
              <a:effectLst/>
              <a:ea typeface="Calibri" panose="020F0502020204030204" pitchFamily="34" charset="0"/>
            </a:endParaRPr>
          </a:p>
          <a:p>
            <a:pPr>
              <a:spcBef>
                <a:spcPts val="600"/>
              </a:spcBef>
            </a:pPr>
            <a:r>
              <a:rPr lang="en-US" sz="2600">
                <a:effectLst/>
                <a:ea typeface="Aptos" panose="020B0004020202020204" pitchFamily="34" charset="0"/>
              </a:rPr>
              <a:t>Comments should be directed to Todd G. Allen, General Counsel, Kentucky Department of Education, 300 Sower Blvd, 5th Floor, Frankfort, KY, 40601, phone 502-564-4474, fax 502-564-9321; email </a:t>
            </a:r>
            <a:r>
              <a:rPr lang="en-US" sz="2600" u="sng">
                <a:solidFill>
                  <a:srgbClr val="0000FF"/>
                </a:solidFill>
                <a:ea typeface="Aptos" panose="020B0004020202020204" pitchFamily="34" charset="0"/>
                <a:cs typeface="Times New Roman" panose="02020603050405020304" pitchFamily="18" charset="0"/>
              </a:rPr>
              <a:t>regcomments@education.ky.gov</a:t>
            </a:r>
            <a:r>
              <a:rPr lang="en-US" sz="2600">
                <a:effectLst/>
                <a:ea typeface="Aptos" panose="020B0004020202020204" pitchFamily="34" charset="0"/>
              </a:rPr>
              <a:t>.</a:t>
            </a:r>
            <a:endParaRPr lang="en-US" sz="2600">
              <a:effectLst/>
              <a:ea typeface="Calibri" panose="020F0502020204030204" pitchFamily="34" charset="0"/>
            </a:endParaRPr>
          </a:p>
          <a:p>
            <a:pPr marL="0" indent="0">
              <a:buNone/>
            </a:pPr>
            <a:endParaRPr lang="en-US"/>
          </a:p>
        </p:txBody>
      </p:sp>
    </p:spTree>
    <p:extLst>
      <p:ext uri="{BB962C8B-B14F-4D97-AF65-F5344CB8AC3E}">
        <p14:creationId xmlns:p14="http://schemas.microsoft.com/office/powerpoint/2010/main" val="2834565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30985A-D7E4-587E-0C8C-D8AEB9BB7964}"/>
              </a:ext>
            </a:extLst>
          </p:cNvPr>
          <p:cNvSpPr>
            <a:spLocks noGrp="1"/>
          </p:cNvSpPr>
          <p:nvPr>
            <p:ph type="ctrTitle"/>
          </p:nvPr>
        </p:nvSpPr>
        <p:spPr>
          <a:xfrm>
            <a:off x="2114550" y="1550335"/>
            <a:ext cx="9144000" cy="1878665"/>
          </a:xfrm>
        </p:spPr>
        <p:txBody>
          <a:bodyPr/>
          <a:lstStyle/>
          <a:p>
            <a:r>
              <a:rPr lang="en-US"/>
              <a:t>House Bill 6 (2024) Website Requirements</a:t>
            </a:r>
          </a:p>
        </p:txBody>
      </p:sp>
      <p:sp>
        <p:nvSpPr>
          <p:cNvPr id="5" name="Subtitle 4">
            <a:extLst>
              <a:ext uri="{FF2B5EF4-FFF2-40B4-BE49-F238E27FC236}">
                <a16:creationId xmlns:a16="http://schemas.microsoft.com/office/drawing/2014/main" id="{86186B4A-22C4-7EF2-C8F0-BFFE5842057B}"/>
              </a:ext>
            </a:extLst>
          </p:cNvPr>
          <p:cNvSpPr>
            <a:spLocks noGrp="1"/>
          </p:cNvSpPr>
          <p:nvPr>
            <p:ph type="subTitle" idx="1"/>
          </p:nvPr>
        </p:nvSpPr>
        <p:spPr>
          <a:xfrm>
            <a:off x="2114550" y="3512485"/>
            <a:ext cx="9144000" cy="1655762"/>
          </a:xfrm>
        </p:spPr>
        <p:txBody>
          <a:bodyPr/>
          <a:lstStyle/>
          <a:p>
            <a:r>
              <a:rPr lang="en-US"/>
              <a:t>Shara Savage, Education Administration Program Manager </a:t>
            </a:r>
          </a:p>
          <a:p>
            <a:r>
              <a:rPr lang="en-US"/>
              <a:t>Office of Assessment and Accountability </a:t>
            </a:r>
          </a:p>
        </p:txBody>
      </p:sp>
    </p:spTree>
    <p:extLst>
      <p:ext uri="{BB962C8B-B14F-4D97-AF65-F5344CB8AC3E}">
        <p14:creationId xmlns:p14="http://schemas.microsoft.com/office/powerpoint/2010/main" val="2768233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E4CC8-E658-0F89-A9F7-D41B0E3338C1}"/>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CDEB050B-41E7-FB5F-CA6A-42AFF2CB1358}"/>
              </a:ext>
            </a:extLst>
          </p:cNvPr>
          <p:cNvSpPr>
            <a:spLocks noGrp="1"/>
          </p:cNvSpPr>
          <p:nvPr>
            <p:ph idx="1"/>
          </p:nvPr>
        </p:nvSpPr>
        <p:spPr/>
        <p:txBody>
          <a:bodyPr vert="horz" lIns="91440" tIns="45720" rIns="91440" bIns="45720" rtlCol="0" anchor="t">
            <a:normAutofit/>
          </a:bodyPr>
          <a:lstStyle/>
          <a:p>
            <a:r>
              <a:rPr lang="en-US"/>
              <a:t>Fall 2024 Optional Senior ACT Administration Reminders</a:t>
            </a:r>
          </a:p>
          <a:p>
            <a:r>
              <a:rPr lang="en-US"/>
              <a:t>Spring 2025 Junior ACT Administration Training Registration </a:t>
            </a:r>
          </a:p>
          <a:p>
            <a:r>
              <a:rPr lang="en-US"/>
              <a:t>K Screen Updates</a:t>
            </a:r>
          </a:p>
          <a:p>
            <a:r>
              <a:rPr lang="en-US"/>
              <a:t>Kentucky Alternate Assessment Program (KAAP) Updates </a:t>
            </a:r>
          </a:p>
          <a:p>
            <a:r>
              <a:rPr lang="en-US"/>
              <a:t>Administrative Regulations for Public Comment</a:t>
            </a:r>
          </a:p>
          <a:p>
            <a:r>
              <a:rPr lang="en-US"/>
              <a:t>House Bill 6 (2024) Website Updates </a:t>
            </a:r>
          </a:p>
        </p:txBody>
      </p:sp>
    </p:spTree>
    <p:extLst>
      <p:ext uri="{BB962C8B-B14F-4D97-AF65-F5344CB8AC3E}">
        <p14:creationId xmlns:p14="http://schemas.microsoft.com/office/powerpoint/2010/main" val="3672166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33A4-BA85-163F-8BE6-2EA95D2F0BD0}"/>
              </a:ext>
            </a:extLst>
          </p:cNvPr>
          <p:cNvSpPr>
            <a:spLocks noGrp="1"/>
          </p:cNvSpPr>
          <p:nvPr>
            <p:ph type="title"/>
          </p:nvPr>
        </p:nvSpPr>
        <p:spPr/>
        <p:txBody>
          <a:bodyPr/>
          <a:lstStyle/>
          <a:p>
            <a:r>
              <a:rPr lang="en-US" sz="4000">
                <a:effectLst/>
                <a:ea typeface="Aptos" panose="020B0004020202020204" pitchFamily="34" charset="0"/>
                <a:cs typeface="Times New Roman" panose="02020603050405020304" pitchFamily="18" charset="0"/>
              </a:rPr>
              <a:t>House Bill 6 (2024) Website Requirements (2)</a:t>
            </a:r>
            <a:endParaRPr lang="en-US"/>
          </a:p>
        </p:txBody>
      </p:sp>
      <p:sp>
        <p:nvSpPr>
          <p:cNvPr id="3" name="Content Placeholder 2">
            <a:extLst>
              <a:ext uri="{FF2B5EF4-FFF2-40B4-BE49-F238E27FC236}">
                <a16:creationId xmlns:a16="http://schemas.microsoft.com/office/drawing/2014/main" id="{B477D6E2-55E6-376C-E0A7-A85C3474C1E8}"/>
              </a:ext>
            </a:extLst>
          </p:cNvPr>
          <p:cNvSpPr>
            <a:spLocks noGrp="1"/>
          </p:cNvSpPr>
          <p:nvPr>
            <p:ph idx="1"/>
          </p:nvPr>
        </p:nvSpPr>
        <p:spPr>
          <a:xfrm>
            <a:off x="294640" y="1038225"/>
            <a:ext cx="11419840" cy="3653518"/>
          </a:xfrm>
        </p:spPr>
        <p:txBody>
          <a:bodyPr vert="horz" lIns="91440" tIns="45720" rIns="91440" bIns="45720" rtlCol="0" anchor="t">
            <a:normAutofit fontScale="62500" lnSpcReduction="20000"/>
          </a:bodyPr>
          <a:lstStyle/>
          <a:p>
            <a:pPr marL="0" indent="0">
              <a:lnSpc>
                <a:spcPct val="120000"/>
              </a:lnSpc>
              <a:spcBef>
                <a:spcPts val="1200"/>
              </a:spcBef>
              <a:spcAft>
                <a:spcPts val="600"/>
              </a:spcAft>
              <a:buNone/>
            </a:pPr>
            <a:r>
              <a:rPr lang="en-US"/>
              <a:t>The 2023-2024 assessment and accountability data was publicly released on Thursday, Oct. 3. Within the data files provided to District Assessment Coordinators (DACs is a spreadsheet that includes percentages of accountable students performing at Proficient and Distinguished levels in reading and mathematics. This data should be used to update student performance information required on each district and school website, as required by House Bill 6 (2024). See House Bill 6 (2024) Requirement to Report Academic Performance on Websites for more information.</a:t>
            </a:r>
          </a:p>
          <a:p>
            <a:pPr marL="0" indent="0">
              <a:lnSpc>
                <a:spcPct val="120000"/>
              </a:lnSpc>
              <a:spcBef>
                <a:spcPts val="1200"/>
              </a:spcBef>
              <a:spcAft>
                <a:spcPts val="600"/>
              </a:spcAft>
              <a:buNone/>
            </a:pPr>
            <a:r>
              <a:rPr lang="en-US"/>
              <a:t>Any subsequent data files provided (e.g., post-10-day regulatory period) will require another website update within 14 days if there are changes to a district’s reading and mathematics proficient and distinguished percentages. </a:t>
            </a:r>
          </a:p>
          <a:p>
            <a:pPr marL="0" indent="0">
              <a:lnSpc>
                <a:spcPct val="120000"/>
              </a:lnSpc>
              <a:spcBef>
                <a:spcPts val="1200"/>
              </a:spcBef>
              <a:spcAft>
                <a:spcPts val="600"/>
              </a:spcAft>
              <a:buNone/>
            </a:pPr>
            <a:r>
              <a:rPr lang="en-US"/>
              <a:t>Beginning with the 2023-2024 student performance results, superintendents must ensure that the required data has been posted on the district and school websites. This assurance will be added to the Grant Management Application and Planning System (GMAP) in the coming weeks. Superintendents must sign the assurance by no later than </a:t>
            </a:r>
            <a:r>
              <a:rPr lang="en-US" b="1"/>
              <a:t>Sunday, Dec. 15</a:t>
            </a:r>
            <a:r>
              <a:rPr lang="en-US"/>
              <a:t>. </a:t>
            </a:r>
          </a:p>
          <a:p>
            <a:pPr marL="0" indent="0">
              <a:buNone/>
            </a:pPr>
            <a:endParaRPr lang="en-US"/>
          </a:p>
        </p:txBody>
      </p:sp>
      <p:sp>
        <p:nvSpPr>
          <p:cNvPr id="4" name="TextBox 3">
            <a:extLst>
              <a:ext uri="{FF2B5EF4-FFF2-40B4-BE49-F238E27FC236}">
                <a16:creationId xmlns:a16="http://schemas.microsoft.com/office/drawing/2014/main" id="{29E7DA2C-E366-F73D-359C-5FF31EF9FFFF}"/>
              </a:ext>
            </a:extLst>
          </p:cNvPr>
          <p:cNvSpPr txBox="1"/>
          <p:nvPr/>
        </p:nvSpPr>
        <p:spPr>
          <a:xfrm>
            <a:off x="294640" y="4691743"/>
            <a:ext cx="10983685" cy="1200329"/>
          </a:xfrm>
          <a:prstGeom prst="rect">
            <a:avLst/>
          </a:prstGeom>
          <a:noFill/>
        </p:spPr>
        <p:txBody>
          <a:bodyPr wrap="square" rtlCol="0">
            <a:spAutoFit/>
          </a:bodyPr>
          <a:lstStyle/>
          <a:p>
            <a:r>
              <a:rPr lang="en-US" i="1">
                <a:solidFill>
                  <a:srgbClr val="007780"/>
                </a:solidFill>
              </a:rPr>
              <a:t>Please Note: As a reminder, the data should be displayed for each level (elementary, middle, high) of the school or district as provided in the spreadsheet, not averaged or otherwise calculated differently. </a:t>
            </a:r>
            <a:r>
              <a:rPr lang="en-US" b="1" i="1">
                <a:solidFill>
                  <a:srgbClr val="007780"/>
                </a:solidFill>
              </a:rPr>
              <a:t>Districts should update websites with the 2023-2024 student performance data by Wednesday, Oct.16.  </a:t>
            </a:r>
          </a:p>
          <a:p>
            <a:endParaRPr lang="en-US"/>
          </a:p>
        </p:txBody>
      </p:sp>
    </p:spTree>
    <p:extLst>
      <p:ext uri="{BB962C8B-B14F-4D97-AF65-F5344CB8AC3E}">
        <p14:creationId xmlns:p14="http://schemas.microsoft.com/office/powerpoint/2010/main" val="3124488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26" y="0"/>
            <a:ext cx="8958490" cy="894080"/>
          </a:xfrm>
        </p:spPr>
        <p:txBody>
          <a:bodyPr/>
          <a:lstStyle/>
          <a:p>
            <a:pPr marL="228600"/>
            <a:r>
              <a:rPr lang="en-US"/>
              <a:t>Questions and Answers</a:t>
            </a:r>
          </a:p>
        </p:txBody>
      </p:sp>
      <p:sp>
        <p:nvSpPr>
          <p:cNvPr id="6" name="Content Placeholder 7"/>
          <p:cNvSpPr>
            <a:spLocks noGrp="1"/>
          </p:cNvSpPr>
          <p:nvPr>
            <p:ph type="body" sz="quarter" idx="13"/>
          </p:nvPr>
        </p:nvSpPr>
        <p:spPr>
          <a:xfrm>
            <a:off x="1152960" y="1193870"/>
            <a:ext cx="9158684" cy="4214293"/>
          </a:xfrm>
        </p:spPr>
        <p:txBody>
          <a:bodyPr vert="horz" lIns="91440" tIns="45720" rIns="91440" bIns="45720" rtlCol="0" anchor="t">
            <a:normAutofit fontScale="85000" lnSpcReduction="20000"/>
          </a:bodyPr>
          <a:lstStyle/>
          <a:p>
            <a:pPr>
              <a:lnSpc>
                <a:spcPct val="120000"/>
              </a:lnSpc>
              <a:spcBef>
                <a:spcPts val="0"/>
              </a:spcBef>
            </a:pPr>
            <a:r>
              <a:rPr lang="en-US" sz="4200"/>
              <a:t>Please send questions or comments to </a:t>
            </a:r>
            <a:r>
              <a:rPr lang="en-US" sz="4200">
                <a:hlinkClick r:id="rId3"/>
              </a:rPr>
              <a:t>dacinfo@education.ky.gov</a:t>
            </a:r>
            <a:r>
              <a:rPr lang="en-US" sz="4200"/>
              <a:t> .</a:t>
            </a:r>
          </a:p>
          <a:p>
            <a:pPr marL="0" indent="0">
              <a:spcBef>
                <a:spcPts val="0"/>
              </a:spcBef>
              <a:buNone/>
            </a:pPr>
            <a:r>
              <a:rPr lang="en-US" sz="4200" b="1" i="1">
                <a:solidFill>
                  <a:srgbClr val="C00000"/>
                </a:solidFill>
              </a:rPr>
              <a:t>   </a:t>
            </a:r>
            <a:endParaRPr lang="en-US" sz="4200"/>
          </a:p>
          <a:p>
            <a:pPr>
              <a:lnSpc>
                <a:spcPct val="120000"/>
              </a:lnSpc>
              <a:spcBef>
                <a:spcPts val="0"/>
              </a:spcBef>
            </a:pPr>
            <a:r>
              <a:rPr lang="en-US" sz="4200"/>
              <a:t>The next monthly DAC Webcast is scheduled for Nov. 14 at 11 a.m. ET.</a:t>
            </a:r>
          </a:p>
          <a:p>
            <a:pPr marL="0" indent="0" algn="ctr">
              <a:spcBef>
                <a:spcPts val="0"/>
              </a:spcBef>
              <a:buNone/>
            </a:pPr>
            <a:endParaRPr lang="en-US" sz="4200"/>
          </a:p>
          <a:p>
            <a:pPr marL="0" indent="0" algn="ctr">
              <a:spcBef>
                <a:spcPts val="0"/>
              </a:spcBef>
              <a:buNone/>
            </a:pPr>
            <a:endParaRPr lang="en-US" sz="4200"/>
          </a:p>
          <a:p>
            <a:pPr marL="0" indent="0" algn="ctr">
              <a:spcBef>
                <a:spcPts val="0"/>
              </a:spcBef>
              <a:buNone/>
            </a:pPr>
            <a:r>
              <a:rPr lang="en-US" sz="4200"/>
              <a:t>Thank you for your participation!</a:t>
            </a:r>
          </a:p>
          <a:p>
            <a:pPr>
              <a:spcBef>
                <a:spcPts val="0"/>
              </a:spcBef>
            </a:pPr>
            <a:endParaRPr lang="en-US" sz="4000"/>
          </a:p>
        </p:txBody>
      </p:sp>
    </p:spTree>
    <p:extLst>
      <p:ext uri="{BB962C8B-B14F-4D97-AF65-F5344CB8AC3E}">
        <p14:creationId xmlns:p14="http://schemas.microsoft.com/office/powerpoint/2010/main" val="3415003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55F4FC5-2F7B-251C-93FB-273B59BFF5F7}"/>
              </a:ext>
            </a:extLst>
          </p:cNvPr>
          <p:cNvSpPr>
            <a:spLocks noGrp="1"/>
          </p:cNvSpPr>
          <p:nvPr>
            <p:ph type="title"/>
          </p:nvPr>
        </p:nvSpPr>
        <p:spPr>
          <a:xfrm>
            <a:off x="2622" y="-307"/>
            <a:ext cx="12189378" cy="935028"/>
          </a:xfrm>
        </p:spPr>
        <p:txBody>
          <a:bodyPr>
            <a:noAutofit/>
          </a:bodyPr>
          <a:lstStyle/>
          <a:p>
            <a:pPr marL="228600"/>
            <a:r>
              <a:rPr lang="en-US"/>
              <a:t>Division of Assessment and Accountability Support</a:t>
            </a:r>
          </a:p>
        </p:txBody>
      </p:sp>
      <p:graphicFrame>
        <p:nvGraphicFramePr>
          <p:cNvPr id="7" name="Content Placeholder 4" descr="To contact the Division of Assessment Support in the Office of Assessment and Accountability, please email dacinfo@education.ky.gov or phone 502-564-4394." title="Contact Information">
            <a:extLst>
              <a:ext uri="{FF2B5EF4-FFF2-40B4-BE49-F238E27FC236}">
                <a16:creationId xmlns:a16="http://schemas.microsoft.com/office/drawing/2014/main" id="{CA766F2C-E360-5D85-C3A8-A32ABAA7611B}"/>
              </a:ext>
            </a:extLst>
          </p:cNvPr>
          <p:cNvGraphicFramePr>
            <a:graphicFrameLocks noGrp="1"/>
          </p:cNvGraphicFramePr>
          <p:nvPr>
            <p:ph idx="1"/>
            <p:extLst>
              <p:ext uri="{D42A27DB-BD31-4B8C-83A1-F6EECF244321}">
                <p14:modId xmlns:p14="http://schemas.microsoft.com/office/powerpoint/2010/main" val="2370123104"/>
              </p:ext>
            </p:extLst>
          </p:nvPr>
        </p:nvGraphicFramePr>
        <p:xfrm>
          <a:off x="1261601" y="1327458"/>
          <a:ext cx="9668797" cy="3562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2143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30985A-D7E4-587E-0C8C-D8AEB9BB7964}"/>
              </a:ext>
            </a:extLst>
          </p:cNvPr>
          <p:cNvSpPr>
            <a:spLocks noGrp="1"/>
          </p:cNvSpPr>
          <p:nvPr>
            <p:ph type="ctrTitle"/>
          </p:nvPr>
        </p:nvSpPr>
        <p:spPr>
          <a:xfrm>
            <a:off x="2114550" y="1550335"/>
            <a:ext cx="9144000" cy="1878665"/>
          </a:xfrm>
        </p:spPr>
        <p:txBody>
          <a:bodyPr>
            <a:normAutofit fontScale="90000"/>
          </a:bodyPr>
          <a:lstStyle/>
          <a:p>
            <a:r>
              <a:rPr lang="en-US"/>
              <a:t>Fall 2024 Optional Senior ACT Administration Reminders</a:t>
            </a:r>
          </a:p>
        </p:txBody>
      </p:sp>
      <p:sp>
        <p:nvSpPr>
          <p:cNvPr id="5" name="Subtitle 4">
            <a:extLst>
              <a:ext uri="{FF2B5EF4-FFF2-40B4-BE49-F238E27FC236}">
                <a16:creationId xmlns:a16="http://schemas.microsoft.com/office/drawing/2014/main" id="{86186B4A-22C4-7EF2-C8F0-BFFE5842057B}"/>
              </a:ext>
            </a:extLst>
          </p:cNvPr>
          <p:cNvSpPr>
            <a:spLocks noGrp="1"/>
          </p:cNvSpPr>
          <p:nvPr>
            <p:ph type="subTitle" idx="1"/>
          </p:nvPr>
        </p:nvSpPr>
        <p:spPr>
          <a:xfrm>
            <a:off x="2114550" y="3512485"/>
            <a:ext cx="9144000" cy="1655762"/>
          </a:xfrm>
        </p:spPr>
        <p:txBody>
          <a:bodyPr/>
          <a:lstStyle/>
          <a:p>
            <a:r>
              <a:rPr lang="en-US"/>
              <a:t>Christen Roseberry, Program Consultant</a:t>
            </a:r>
          </a:p>
          <a:p>
            <a:r>
              <a:rPr lang="en-US"/>
              <a:t>Office of Assessment and Accountability </a:t>
            </a:r>
          </a:p>
        </p:txBody>
      </p:sp>
    </p:spTree>
    <p:extLst>
      <p:ext uri="{BB962C8B-B14F-4D97-AF65-F5344CB8AC3E}">
        <p14:creationId xmlns:p14="http://schemas.microsoft.com/office/powerpoint/2010/main" val="3097757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33A4-BA85-163F-8BE6-2EA95D2F0BD0}"/>
              </a:ext>
            </a:extLst>
          </p:cNvPr>
          <p:cNvSpPr>
            <a:spLocks noGrp="1"/>
          </p:cNvSpPr>
          <p:nvPr>
            <p:ph type="title"/>
          </p:nvPr>
        </p:nvSpPr>
        <p:spPr/>
        <p:txBody>
          <a:bodyPr>
            <a:normAutofit fontScale="90000"/>
          </a:bodyPr>
          <a:lstStyle/>
          <a:p>
            <a:r>
              <a:rPr lang="en-US"/>
              <a:t>Fall 2024 Optional Senior ACT Administration:</a:t>
            </a:r>
            <a:br>
              <a:rPr lang="en-US"/>
            </a:br>
            <a:r>
              <a:rPr lang="en-US"/>
              <a:t>Test Window 1 Reminders</a:t>
            </a:r>
          </a:p>
        </p:txBody>
      </p:sp>
      <p:sp>
        <p:nvSpPr>
          <p:cNvPr id="3" name="Content Placeholder 2">
            <a:extLst>
              <a:ext uri="{FF2B5EF4-FFF2-40B4-BE49-F238E27FC236}">
                <a16:creationId xmlns:a16="http://schemas.microsoft.com/office/drawing/2014/main" id="{B477D6E2-55E6-376C-E0A7-A85C3474C1E8}"/>
              </a:ext>
            </a:extLst>
          </p:cNvPr>
          <p:cNvSpPr>
            <a:spLocks noGrp="1"/>
          </p:cNvSpPr>
          <p:nvPr>
            <p:ph idx="1"/>
          </p:nvPr>
        </p:nvSpPr>
        <p:spPr/>
        <p:txBody>
          <a:bodyPr/>
          <a:lstStyle/>
          <a:p>
            <a:r>
              <a:rPr lang="en-US"/>
              <a:t>The pre-scheduled pickup date for Test Window 1 is Oct. 14, and the receipt deadline is Oct. 18. </a:t>
            </a:r>
          </a:p>
          <a:p>
            <a:r>
              <a:rPr lang="en-US"/>
              <a:t>Information about preparing materials for return can be found in the </a:t>
            </a:r>
            <a:r>
              <a:rPr lang="en-US">
                <a:hlinkClick r:id="rId2"/>
              </a:rPr>
              <a:t>Test Coordinator Information Manual</a:t>
            </a:r>
            <a:r>
              <a:rPr lang="en-US"/>
              <a:t> in its sections titled “Collecting, Packing, and Returning Materials after Testing.”</a:t>
            </a:r>
          </a:p>
          <a:p>
            <a:r>
              <a:rPr lang="en-US"/>
              <a:t>Other resources: </a:t>
            </a:r>
          </a:p>
          <a:p>
            <a:pPr lvl="1"/>
            <a:r>
              <a:rPr lang="en-US">
                <a:hlinkClick r:id="rId3"/>
              </a:rPr>
              <a:t>Step 6 of the ACT-hosted Testing Website</a:t>
            </a:r>
            <a:endParaRPr lang="en-US"/>
          </a:p>
          <a:p>
            <a:pPr lvl="1"/>
            <a:r>
              <a:rPr lang="en-US">
                <a:hlinkClick r:id="rId4"/>
              </a:rPr>
              <a:t>How to Return Standard and Accommodations Test Materials</a:t>
            </a:r>
            <a:endParaRPr lang="en-US"/>
          </a:p>
        </p:txBody>
      </p:sp>
    </p:spTree>
    <p:extLst>
      <p:ext uri="{BB962C8B-B14F-4D97-AF65-F5344CB8AC3E}">
        <p14:creationId xmlns:p14="http://schemas.microsoft.com/office/powerpoint/2010/main" val="1318062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AC115-6638-7425-5876-1B46481B9691}"/>
              </a:ext>
            </a:extLst>
          </p:cNvPr>
          <p:cNvSpPr>
            <a:spLocks noGrp="1"/>
          </p:cNvSpPr>
          <p:nvPr>
            <p:ph type="title"/>
          </p:nvPr>
        </p:nvSpPr>
        <p:spPr/>
        <p:txBody>
          <a:bodyPr>
            <a:normAutofit fontScale="90000"/>
          </a:bodyPr>
          <a:lstStyle/>
          <a:p>
            <a:r>
              <a:rPr lang="en-US"/>
              <a:t>Fall 2024 Optional Senior ACT Administration:</a:t>
            </a:r>
            <a:br>
              <a:rPr lang="en-US"/>
            </a:br>
            <a:r>
              <a:rPr lang="en-US"/>
              <a:t>Test Window 2 Reminders</a:t>
            </a:r>
          </a:p>
        </p:txBody>
      </p:sp>
      <p:sp>
        <p:nvSpPr>
          <p:cNvPr id="3" name="Content Placeholder 2">
            <a:extLst>
              <a:ext uri="{FF2B5EF4-FFF2-40B4-BE49-F238E27FC236}">
                <a16:creationId xmlns:a16="http://schemas.microsoft.com/office/drawing/2014/main" id="{09C77D23-8D3E-1DBA-FDD0-B1D675F7820D}"/>
              </a:ext>
            </a:extLst>
          </p:cNvPr>
          <p:cNvSpPr>
            <a:spLocks noGrp="1"/>
          </p:cNvSpPr>
          <p:nvPr>
            <p:ph idx="1"/>
          </p:nvPr>
        </p:nvSpPr>
        <p:spPr/>
        <p:txBody>
          <a:bodyPr/>
          <a:lstStyle/>
          <a:p>
            <a:r>
              <a:rPr lang="en-US"/>
              <a:t>Create Test Sessions Oct. 9 – Oct. 25 </a:t>
            </a:r>
          </a:p>
          <a:p>
            <a:r>
              <a:rPr lang="en-US"/>
              <a:t>Pre-scheduled pickup – Oct. 28</a:t>
            </a:r>
          </a:p>
          <a:p>
            <a:r>
              <a:rPr lang="en-US"/>
              <a:t>Receipt deadline – Nov.1</a:t>
            </a:r>
          </a:p>
          <a:p>
            <a:r>
              <a:rPr lang="en-US"/>
              <a:t>Resources: </a:t>
            </a:r>
          </a:p>
          <a:p>
            <a:pPr lvl="1"/>
            <a:r>
              <a:rPr lang="en-US">
                <a:hlinkClick r:id="rId2"/>
              </a:rPr>
              <a:t>Step 4 of the ACT-hosted testing website</a:t>
            </a:r>
            <a:endParaRPr lang="en-US"/>
          </a:p>
          <a:p>
            <a:pPr lvl="1"/>
            <a:r>
              <a:rPr lang="en-US">
                <a:hlinkClick r:id="rId3"/>
              </a:rPr>
              <a:t>ACT Administration Online Manual</a:t>
            </a:r>
            <a:endParaRPr lang="en-US"/>
          </a:p>
          <a:p>
            <a:pPr lvl="1"/>
            <a:r>
              <a:rPr lang="en-US">
                <a:hlinkClick r:id="rId4"/>
              </a:rPr>
              <a:t>Training Tutorial on How to Create and Assign Test Sessions</a:t>
            </a:r>
            <a:endParaRPr lang="en-US"/>
          </a:p>
          <a:p>
            <a:pPr lvl="1"/>
            <a:r>
              <a:rPr lang="en-US" err="1">
                <a:hlinkClick r:id="rId5"/>
              </a:rPr>
              <a:t>PearsonAccessnext</a:t>
            </a:r>
            <a:r>
              <a:rPr lang="en-US">
                <a:hlinkClick r:id="rId5"/>
              </a:rPr>
              <a:t> (PAN)</a:t>
            </a:r>
            <a:endParaRPr lang="en-US"/>
          </a:p>
          <a:p>
            <a:pPr lvl="1"/>
            <a:r>
              <a:rPr lang="en-US">
                <a:hlinkClick r:id="rId6"/>
              </a:rPr>
              <a:t>PAN User Guide</a:t>
            </a:r>
            <a:endParaRPr lang="en-US"/>
          </a:p>
        </p:txBody>
      </p:sp>
    </p:spTree>
    <p:extLst>
      <p:ext uri="{BB962C8B-B14F-4D97-AF65-F5344CB8AC3E}">
        <p14:creationId xmlns:p14="http://schemas.microsoft.com/office/powerpoint/2010/main" val="2727682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30985A-D7E4-587E-0C8C-D8AEB9BB7964}"/>
              </a:ext>
            </a:extLst>
          </p:cNvPr>
          <p:cNvSpPr>
            <a:spLocks noGrp="1"/>
          </p:cNvSpPr>
          <p:nvPr>
            <p:ph type="ctrTitle"/>
          </p:nvPr>
        </p:nvSpPr>
        <p:spPr>
          <a:xfrm>
            <a:off x="2114550" y="1550335"/>
            <a:ext cx="9144000" cy="1878665"/>
          </a:xfrm>
        </p:spPr>
        <p:txBody>
          <a:bodyPr>
            <a:normAutofit fontScale="90000"/>
          </a:bodyPr>
          <a:lstStyle/>
          <a:p>
            <a:r>
              <a:rPr lang="en-US"/>
              <a:t>Spring 2025 Junior ACT Administration Training Registration </a:t>
            </a:r>
          </a:p>
        </p:txBody>
      </p:sp>
      <p:sp>
        <p:nvSpPr>
          <p:cNvPr id="5" name="Subtitle 4">
            <a:extLst>
              <a:ext uri="{FF2B5EF4-FFF2-40B4-BE49-F238E27FC236}">
                <a16:creationId xmlns:a16="http://schemas.microsoft.com/office/drawing/2014/main" id="{86186B4A-22C4-7EF2-C8F0-BFFE5842057B}"/>
              </a:ext>
            </a:extLst>
          </p:cNvPr>
          <p:cNvSpPr>
            <a:spLocks noGrp="1"/>
          </p:cNvSpPr>
          <p:nvPr>
            <p:ph type="subTitle" idx="1"/>
          </p:nvPr>
        </p:nvSpPr>
        <p:spPr>
          <a:xfrm>
            <a:off x="2114550" y="3512485"/>
            <a:ext cx="9144000" cy="1655762"/>
          </a:xfrm>
        </p:spPr>
        <p:txBody>
          <a:bodyPr/>
          <a:lstStyle/>
          <a:p>
            <a:r>
              <a:rPr lang="en-US"/>
              <a:t>Christen Roseberry, Program Consultant</a:t>
            </a:r>
          </a:p>
          <a:p>
            <a:r>
              <a:rPr lang="en-US"/>
              <a:t>Office of Assessment and Accountability </a:t>
            </a:r>
          </a:p>
        </p:txBody>
      </p:sp>
    </p:spTree>
    <p:extLst>
      <p:ext uri="{BB962C8B-B14F-4D97-AF65-F5344CB8AC3E}">
        <p14:creationId xmlns:p14="http://schemas.microsoft.com/office/powerpoint/2010/main" val="3059182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E074F-F4C8-AE00-E612-BA695170C60C}"/>
              </a:ext>
            </a:extLst>
          </p:cNvPr>
          <p:cNvSpPr>
            <a:spLocks noGrp="1"/>
          </p:cNvSpPr>
          <p:nvPr>
            <p:ph type="title"/>
          </p:nvPr>
        </p:nvSpPr>
        <p:spPr/>
        <p:txBody>
          <a:bodyPr>
            <a:normAutofit fontScale="90000"/>
          </a:bodyPr>
          <a:lstStyle/>
          <a:p>
            <a:r>
              <a:rPr lang="en-US"/>
              <a:t>Spring 2025 Junior ACT Administration:</a:t>
            </a:r>
            <a:br>
              <a:rPr lang="en-US"/>
            </a:br>
            <a:r>
              <a:rPr lang="en-US"/>
              <a:t>Training Registration </a:t>
            </a:r>
          </a:p>
        </p:txBody>
      </p:sp>
      <p:sp>
        <p:nvSpPr>
          <p:cNvPr id="3" name="Content Placeholder 2">
            <a:extLst>
              <a:ext uri="{FF2B5EF4-FFF2-40B4-BE49-F238E27FC236}">
                <a16:creationId xmlns:a16="http://schemas.microsoft.com/office/drawing/2014/main" id="{0D34B5E6-4658-8A11-57D6-19EAB07987F8}"/>
              </a:ext>
            </a:extLst>
          </p:cNvPr>
          <p:cNvSpPr>
            <a:spLocks noGrp="1"/>
          </p:cNvSpPr>
          <p:nvPr>
            <p:ph idx="1"/>
          </p:nvPr>
        </p:nvSpPr>
        <p:spPr/>
        <p:txBody>
          <a:bodyPr numCol="2">
            <a:normAutofit/>
          </a:bodyPr>
          <a:lstStyle/>
          <a:p>
            <a:pPr marL="0" indent="0">
              <a:lnSpc>
                <a:spcPct val="100000"/>
              </a:lnSpc>
              <a:spcBef>
                <a:spcPts val="600"/>
              </a:spcBef>
              <a:buNone/>
            </a:pPr>
            <a:r>
              <a:rPr lang="en-US" sz="2400" b="1"/>
              <a:t>Lexington: The Campbell House Lexington, Curio Collection by Hilton</a:t>
            </a:r>
          </a:p>
          <a:p>
            <a:pPr marL="685800">
              <a:lnSpc>
                <a:spcPct val="100000"/>
              </a:lnSpc>
              <a:spcBef>
                <a:spcPts val="600"/>
              </a:spcBef>
            </a:pPr>
            <a:r>
              <a:rPr lang="en-US" sz="2200"/>
              <a:t>Address: 1375 S. Broadway</a:t>
            </a:r>
          </a:p>
          <a:p>
            <a:pPr marL="685800">
              <a:lnSpc>
                <a:spcPct val="100000"/>
              </a:lnSpc>
              <a:spcBef>
                <a:spcPts val="600"/>
              </a:spcBef>
            </a:pPr>
            <a:r>
              <a:rPr lang="en-US" sz="2200"/>
              <a:t>Date: Nov. 13, 2024</a:t>
            </a:r>
          </a:p>
          <a:p>
            <a:pPr marL="685800">
              <a:lnSpc>
                <a:spcPct val="100000"/>
              </a:lnSpc>
              <a:spcBef>
                <a:spcPts val="600"/>
              </a:spcBef>
            </a:pPr>
            <a:r>
              <a:rPr lang="en-US" sz="2200"/>
              <a:t>Time: Sign-in 8-8:30 a.m. ET, Training occurs 8:30 a.m. – 12 p.m. ET </a:t>
            </a:r>
          </a:p>
          <a:p>
            <a:pPr marL="685800">
              <a:lnSpc>
                <a:spcPct val="100000"/>
              </a:lnSpc>
              <a:spcBef>
                <a:spcPts val="600"/>
              </a:spcBef>
            </a:pPr>
            <a:r>
              <a:rPr lang="en-US" sz="2200">
                <a:hlinkClick r:id="rId2"/>
              </a:rPr>
              <a:t>Lexington Registration</a:t>
            </a:r>
            <a:r>
              <a:rPr lang="en-US" sz="2200"/>
              <a:t>              </a:t>
            </a:r>
          </a:p>
          <a:p>
            <a:pPr marL="0" indent="0">
              <a:lnSpc>
                <a:spcPct val="100000"/>
              </a:lnSpc>
              <a:spcBef>
                <a:spcPts val="600"/>
              </a:spcBef>
              <a:buNone/>
            </a:pPr>
            <a:r>
              <a:rPr lang="en-US" sz="2000" b="1" i="1"/>
              <a:t>*Please note that this is a different location than last year</a:t>
            </a:r>
          </a:p>
          <a:p>
            <a:pPr marL="0" indent="0">
              <a:lnSpc>
                <a:spcPct val="100000"/>
              </a:lnSpc>
              <a:spcBef>
                <a:spcPts val="600"/>
              </a:spcBef>
              <a:buNone/>
            </a:pPr>
            <a:endParaRPr lang="en-US" sz="1800" b="1" i="1"/>
          </a:p>
          <a:p>
            <a:pPr marL="0" indent="0">
              <a:lnSpc>
                <a:spcPct val="100000"/>
              </a:lnSpc>
              <a:spcBef>
                <a:spcPts val="600"/>
              </a:spcBef>
              <a:buNone/>
            </a:pPr>
            <a:endParaRPr lang="en-US" sz="1800" b="1" i="1"/>
          </a:p>
          <a:p>
            <a:pPr marL="0" indent="0">
              <a:lnSpc>
                <a:spcPct val="100000"/>
              </a:lnSpc>
              <a:spcBef>
                <a:spcPts val="600"/>
              </a:spcBef>
              <a:buNone/>
            </a:pPr>
            <a:r>
              <a:rPr lang="en-US" sz="2400" b="1"/>
              <a:t>Bowling Green: Holiday Inn University Plaza</a:t>
            </a:r>
          </a:p>
          <a:p>
            <a:pPr lvl="1">
              <a:lnSpc>
                <a:spcPct val="100000"/>
              </a:lnSpc>
              <a:spcBef>
                <a:spcPts val="600"/>
              </a:spcBef>
            </a:pPr>
            <a:r>
              <a:rPr lang="en-US" sz="2200"/>
              <a:t>Address: 1021 Wilkinson Trace</a:t>
            </a:r>
          </a:p>
          <a:p>
            <a:pPr lvl="1">
              <a:lnSpc>
                <a:spcPct val="100000"/>
              </a:lnSpc>
              <a:spcBef>
                <a:spcPts val="600"/>
              </a:spcBef>
            </a:pPr>
            <a:r>
              <a:rPr lang="en-US" sz="2200"/>
              <a:t>Date: Nov. 14, 2024</a:t>
            </a:r>
          </a:p>
          <a:p>
            <a:pPr lvl="1">
              <a:lnSpc>
                <a:spcPct val="100000"/>
              </a:lnSpc>
              <a:spcBef>
                <a:spcPts val="600"/>
              </a:spcBef>
            </a:pPr>
            <a:r>
              <a:rPr lang="en-US" sz="2200"/>
              <a:t>Time:  Sign-in 8-8:30 a.m. CT, Training occurs 8:30 a.m. – 12:00 p.m. CT </a:t>
            </a:r>
          </a:p>
          <a:p>
            <a:pPr lvl="1">
              <a:lnSpc>
                <a:spcPct val="100000"/>
              </a:lnSpc>
              <a:spcBef>
                <a:spcPts val="600"/>
              </a:spcBef>
            </a:pPr>
            <a:r>
              <a:rPr lang="en-US" sz="2200">
                <a:hlinkClick r:id="rId3"/>
              </a:rPr>
              <a:t>Bowling Green Registration</a:t>
            </a:r>
            <a:endParaRPr lang="en-US" sz="2200"/>
          </a:p>
        </p:txBody>
      </p:sp>
    </p:spTree>
    <p:extLst>
      <p:ext uri="{BB962C8B-B14F-4D97-AF65-F5344CB8AC3E}">
        <p14:creationId xmlns:p14="http://schemas.microsoft.com/office/powerpoint/2010/main" val="4051677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30985A-D7E4-587E-0C8C-D8AEB9BB7964}"/>
              </a:ext>
            </a:extLst>
          </p:cNvPr>
          <p:cNvSpPr>
            <a:spLocks noGrp="1"/>
          </p:cNvSpPr>
          <p:nvPr>
            <p:ph type="ctrTitle"/>
          </p:nvPr>
        </p:nvSpPr>
        <p:spPr>
          <a:xfrm>
            <a:off x="2114550" y="1550335"/>
            <a:ext cx="9144000" cy="1878665"/>
          </a:xfrm>
        </p:spPr>
        <p:txBody>
          <a:bodyPr/>
          <a:lstStyle/>
          <a:p>
            <a:r>
              <a:rPr lang="en-US"/>
              <a:t>K Screen Updates</a:t>
            </a:r>
          </a:p>
        </p:txBody>
      </p:sp>
      <p:sp>
        <p:nvSpPr>
          <p:cNvPr id="5" name="Subtitle 4">
            <a:extLst>
              <a:ext uri="{FF2B5EF4-FFF2-40B4-BE49-F238E27FC236}">
                <a16:creationId xmlns:a16="http://schemas.microsoft.com/office/drawing/2014/main" id="{86186B4A-22C4-7EF2-C8F0-BFFE5842057B}"/>
              </a:ext>
            </a:extLst>
          </p:cNvPr>
          <p:cNvSpPr>
            <a:spLocks noGrp="1"/>
          </p:cNvSpPr>
          <p:nvPr>
            <p:ph type="subTitle" idx="1"/>
          </p:nvPr>
        </p:nvSpPr>
        <p:spPr>
          <a:xfrm>
            <a:off x="2114550" y="3512485"/>
            <a:ext cx="9144000" cy="1655762"/>
          </a:xfrm>
        </p:spPr>
        <p:txBody>
          <a:bodyPr vert="horz" lIns="91440" tIns="45720" rIns="91440" bIns="45720" rtlCol="0" anchor="t">
            <a:normAutofit/>
          </a:bodyPr>
          <a:lstStyle/>
          <a:p>
            <a:r>
              <a:rPr lang="en-US"/>
              <a:t>Ben Riley, Systems IT Consultant</a:t>
            </a:r>
          </a:p>
          <a:p>
            <a:r>
              <a:rPr lang="en-US"/>
              <a:t>Tiffany Christopher, Program Consultant</a:t>
            </a:r>
          </a:p>
          <a:p>
            <a:r>
              <a:rPr lang="en-US"/>
              <a:t> Office of Assessment and Accountability </a:t>
            </a:r>
          </a:p>
        </p:txBody>
      </p:sp>
    </p:spTree>
    <p:extLst>
      <p:ext uri="{BB962C8B-B14F-4D97-AF65-F5344CB8AC3E}">
        <p14:creationId xmlns:p14="http://schemas.microsoft.com/office/powerpoint/2010/main" val="173894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33A4-BA85-163F-8BE6-2EA95D2F0BD0}"/>
              </a:ext>
            </a:extLst>
          </p:cNvPr>
          <p:cNvSpPr>
            <a:spLocks noGrp="1"/>
          </p:cNvSpPr>
          <p:nvPr>
            <p:ph type="title"/>
          </p:nvPr>
        </p:nvSpPr>
        <p:spPr/>
        <p:txBody>
          <a:bodyPr>
            <a:normAutofit fontScale="90000"/>
          </a:bodyPr>
          <a:lstStyle/>
          <a:p>
            <a:r>
              <a:rPr lang="en-US"/>
              <a:t>Online Management System Deadline Approaching</a:t>
            </a:r>
          </a:p>
        </p:txBody>
      </p:sp>
      <p:sp>
        <p:nvSpPr>
          <p:cNvPr id="3" name="Content Placeholder 2">
            <a:extLst>
              <a:ext uri="{FF2B5EF4-FFF2-40B4-BE49-F238E27FC236}">
                <a16:creationId xmlns:a16="http://schemas.microsoft.com/office/drawing/2014/main" id="{B477D6E2-55E6-376C-E0A7-A85C3474C1E8}"/>
              </a:ext>
            </a:extLst>
          </p:cNvPr>
          <p:cNvSpPr>
            <a:spLocks noGrp="1"/>
          </p:cNvSpPr>
          <p:nvPr>
            <p:ph idx="1"/>
          </p:nvPr>
        </p:nvSpPr>
        <p:spPr/>
        <p:txBody>
          <a:bodyPr vert="horz" lIns="91440" tIns="45720" rIns="91440" bIns="45720" rtlCol="0" anchor="t">
            <a:normAutofit/>
          </a:bodyPr>
          <a:lstStyle/>
          <a:p>
            <a:r>
              <a:rPr lang="en-US"/>
              <a:t>The deadline for districts to enter and submit Brigance Core Assessments and Self-Help/Social Emotional data into the BRIGANCE Online Management System ( OMS), and Prior Settings data into Infinite Campus (IC) is Oct. 15. </a:t>
            </a:r>
          </a:p>
          <a:p>
            <a:r>
              <a:rPr lang="en-US"/>
              <a:t>Final automated reminders concerning the OMS and IC will be sent out on Oct. 11 via email. </a:t>
            </a:r>
          </a:p>
          <a:p>
            <a:r>
              <a:rPr lang="en-US"/>
              <a:t>Final IC data extract will occur Oct. 14.</a:t>
            </a:r>
          </a:p>
        </p:txBody>
      </p:sp>
      <p:sp>
        <p:nvSpPr>
          <p:cNvPr id="4" name="TextBox 3">
            <a:extLst>
              <a:ext uri="{FF2B5EF4-FFF2-40B4-BE49-F238E27FC236}">
                <a16:creationId xmlns:a16="http://schemas.microsoft.com/office/drawing/2014/main" id="{381D60B6-BD3E-6416-1086-DD6438D53563}"/>
              </a:ext>
            </a:extLst>
          </p:cNvPr>
          <p:cNvSpPr txBox="1"/>
          <p:nvPr/>
        </p:nvSpPr>
        <p:spPr>
          <a:xfrm>
            <a:off x="4724400" y="320040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ptos"/>
              </a:rPr>
              <a:t>.</a:t>
            </a:r>
            <a:endParaRPr lang="en-US"/>
          </a:p>
        </p:txBody>
      </p:sp>
    </p:spTree>
    <p:extLst>
      <p:ext uri="{BB962C8B-B14F-4D97-AF65-F5344CB8AC3E}">
        <p14:creationId xmlns:p14="http://schemas.microsoft.com/office/powerpoint/2010/main" val="4000812971"/>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6B9F25"/>
      </a:accent6>
      <a:hlink>
        <a:srgbClr val="2683C6"/>
      </a:hlink>
      <a:folHlink>
        <a:srgbClr val="9F6715"/>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cation_x0020_Date xmlns="3a62de7d-ba57-4f43-9dae-9623ba637be0">2024-10-10T04:00:00+00:00</Publication_x0020_Date>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Audience1 xmlns="3a62de7d-ba57-4f43-9dae-9623ba637be0"/>
    <_dlc_DocId xmlns="3a62de7d-ba57-4f43-9dae-9623ba637be0">KYED-14-1907</_dlc_DocId>
    <_dlc_DocIdUrl xmlns="3a62de7d-ba57-4f43-9dae-9623ba637be0">
      <Url>https://www.education.ky.gov/AA/distsupp/_layouts/15/DocIdRedir.aspx?ID=KYED-14-1907</Url>
      <Description>KYED-14-1907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2.xml><?xml version="1.0" encoding="utf-8"?>
<ds:datastoreItem xmlns:ds="http://schemas.openxmlformats.org/officeDocument/2006/customXml" ds:itemID="{85882692-FEC2-41AF-8EBC-054E87C02390}"/>
</file>

<file path=customXml/itemProps3.xml><?xml version="1.0" encoding="utf-8"?>
<ds:datastoreItem xmlns:ds="http://schemas.openxmlformats.org/officeDocument/2006/customXml" ds:itemID="{C70D4522-EDD2-4326-BD38-D65ABD3DF72F}">
  <ds:schemaRefs>
    <ds:schemaRef ds:uri="http://purl.org/dc/terms/"/>
    <ds:schemaRef ds:uri="5bc9d522-2386-425a-9f2a-a617cf877ec0"/>
    <ds:schemaRef ds:uri="http://schemas.microsoft.com/office/infopath/2007/PartnerControls"/>
    <ds:schemaRef ds:uri="http://schemas.openxmlformats.org/package/2006/metadata/core-properties"/>
    <ds:schemaRef ds:uri="c8aeabe4-0dec-4482-a76a-bb57f37294f4"/>
    <ds:schemaRef ds:uri="http://purl.org/dc/elements/1.1/"/>
    <ds:schemaRef ds:uri="cf3aa28c-8d44-408c-a5ca-996a87f6cd59"/>
    <ds:schemaRef ds:uri="e933af85-a9ee-4a70-b6e0-74d4f32bb51d"/>
    <ds:schemaRef ds:uri="http://purl.org/dc/dcmitype/"/>
    <ds:schemaRef ds:uri="http://schemas.microsoft.com/office/2006/documentManagement/types"/>
    <ds:schemaRef ds:uri="b062eb0a-ada4-4626-816e-5cd0be926cfe"/>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E56E3F04-635F-4B04-981D-B4A8B4AAB2FD}"/>
</file>

<file path=docProps/app.xml><?xml version="1.0" encoding="utf-8"?>
<Properties xmlns="http://schemas.openxmlformats.org/officeDocument/2006/extended-properties" xmlns:vt="http://schemas.openxmlformats.org/officeDocument/2006/docPropsVTypes">
  <Template/>
  <TotalTime>0</TotalTime>
  <Words>1522</Words>
  <Application>Microsoft Office PowerPoint</Application>
  <PresentationFormat>Widescreen</PresentationFormat>
  <Paragraphs>135</Paragraphs>
  <Slides>22</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Aptos</vt:lpstr>
      <vt:lpstr>Arial</vt:lpstr>
      <vt:lpstr>Calibri</vt:lpstr>
      <vt:lpstr>Courier New</vt:lpstr>
      <vt:lpstr>Franklin Gothic Book</vt:lpstr>
      <vt:lpstr>Franklin Gothic Medium</vt:lpstr>
      <vt:lpstr>Georgia</vt:lpstr>
      <vt:lpstr>Times New Roman</vt:lpstr>
      <vt:lpstr>Office Theme</vt:lpstr>
      <vt:lpstr>DAC Webcast October 10, 2024</vt:lpstr>
      <vt:lpstr>Agenda</vt:lpstr>
      <vt:lpstr>Fall 2024 Optional Senior ACT Administration Reminders</vt:lpstr>
      <vt:lpstr>Fall 2024 Optional Senior ACT Administration: Test Window 1 Reminders</vt:lpstr>
      <vt:lpstr>Fall 2024 Optional Senior ACT Administration: Test Window 2 Reminders</vt:lpstr>
      <vt:lpstr>Spring 2025 Junior ACT Administration Training Registration </vt:lpstr>
      <vt:lpstr>Spring 2025 Junior ACT Administration: Training Registration </vt:lpstr>
      <vt:lpstr>K Screen Updates</vt:lpstr>
      <vt:lpstr>Online Management System Deadline Approaching</vt:lpstr>
      <vt:lpstr>K Screen Reminders:</vt:lpstr>
      <vt:lpstr>Kentucky Alternate Assessment Program (KAAP) Updates</vt:lpstr>
      <vt:lpstr>Alternate Kentucky Summative Assessment (AKSA)</vt:lpstr>
      <vt:lpstr>AKSA (continued)</vt:lpstr>
      <vt:lpstr>Transition Attainment Record (TAR)</vt:lpstr>
      <vt:lpstr>Alternate Career Readiness Updates</vt:lpstr>
      <vt:lpstr>Alternate Career Readiness Updates (continued)</vt:lpstr>
      <vt:lpstr>Administrative Regulations</vt:lpstr>
      <vt:lpstr>Public Hearing on Proposed Changes to Administrative Regulations October 23</vt:lpstr>
      <vt:lpstr>House Bill 6 (2024) Website Requirements</vt:lpstr>
      <vt:lpstr>House Bill 6 (2024) Website Requirements (2)</vt:lpstr>
      <vt:lpstr>Questions and Answers</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DAC Webcast October 2024</dc:title>
  <dc:creator>melissa.chandler@education.ky.gov</dc:creator>
  <cp:keywords>DAC Webcast</cp:keywords>
  <cp:lastModifiedBy>Riley, Ben - Division of Assessment and Accountability Support</cp:lastModifiedBy>
  <cp:revision>2</cp:revision>
  <cp:lastPrinted>2024-06-12T00:32:24Z</cp:lastPrinted>
  <dcterms:created xsi:type="dcterms:W3CDTF">2022-07-11T18:53:52Z</dcterms:created>
  <dcterms:modified xsi:type="dcterms:W3CDTF">2024-10-10T12:38:28Z</dcterms:modified>
  <cp:category>Please email questions to dacinfo@education.ky.gov</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MediaServiceImageTags">
    <vt:lpwstr/>
  </property>
  <property fmtid="{D5CDD505-2E9C-101B-9397-08002B2CF9AE}" pid="4" name="MSIP_Label_eb544694-0027-44fa-bee4-2648c0363f9d_SiteId">
    <vt:lpwstr>9360c11f-90e6-4706-ad00-25fcdc9e2ed1</vt:lpwstr>
  </property>
  <property fmtid="{D5CDD505-2E9C-101B-9397-08002B2CF9AE}" pid="5" name="MSIP_Label_eb544694-0027-44fa-bee4-2648c0363f9d_SetDate">
    <vt:lpwstr>2024-06-11T11:38:40Z</vt:lpwstr>
  </property>
  <property fmtid="{D5CDD505-2E9C-101B-9397-08002B2CF9AE}" pid="6" name="MSIP_Label_eb544694-0027-44fa-bee4-2648c0363f9d_Method">
    <vt:lpwstr>Standard</vt:lpwstr>
  </property>
  <property fmtid="{D5CDD505-2E9C-101B-9397-08002B2CF9AE}" pid="7" name="MSIP_Label_eb544694-0027-44fa-bee4-2648c0363f9d_ActionId">
    <vt:lpwstr>214f1d5f-a08c-4db1-8c59-7cdba6750a96</vt:lpwstr>
  </property>
  <property fmtid="{D5CDD505-2E9C-101B-9397-08002B2CF9AE}" pid="8" name="MSIP_Label_eb544694-0027-44fa-bee4-2648c0363f9d_Enabled">
    <vt:lpwstr>true</vt:lpwstr>
  </property>
  <property fmtid="{D5CDD505-2E9C-101B-9397-08002B2CF9AE}" pid="9" name="MSIP_Label_eb544694-0027-44fa-bee4-2648c0363f9d_ContentBits">
    <vt:lpwstr>0</vt:lpwstr>
  </property>
  <property fmtid="{D5CDD505-2E9C-101B-9397-08002B2CF9AE}" pid="10" name="MSIP_Label_eb544694-0027-44fa-bee4-2648c0363f9d_Name">
    <vt:lpwstr>defa4170-0d19-0005-0004-bc88714345d2</vt:lpwstr>
  </property>
  <property fmtid="{D5CDD505-2E9C-101B-9397-08002B2CF9AE}" pid="11" name="_dlc_DocIdItemGuid">
    <vt:lpwstr>2c19e905-e658-4a81-8631-a2547957a169</vt:lpwstr>
  </property>
</Properties>
</file>