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1.xml" ContentType="application/vnd.openxmlformats-officedocument.drawingml.diagramData+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7"/>
  </p:notesMasterIdLst>
  <p:handoutMasterIdLst>
    <p:handoutMasterId r:id="rId28"/>
  </p:handoutMasterIdLst>
  <p:sldIdLst>
    <p:sldId id="256" r:id="rId5"/>
    <p:sldId id="1143" r:id="rId6"/>
    <p:sldId id="1141" r:id="rId7"/>
    <p:sldId id="1045" r:id="rId8"/>
    <p:sldId id="306" r:id="rId9"/>
    <p:sldId id="307" r:id="rId10"/>
    <p:sldId id="1166" r:id="rId11"/>
    <p:sldId id="1165" r:id="rId12"/>
    <p:sldId id="1592" r:id="rId13"/>
    <p:sldId id="1593" r:id="rId14"/>
    <p:sldId id="1164" r:id="rId15"/>
    <p:sldId id="1594" r:id="rId16"/>
    <p:sldId id="1595" r:id="rId17"/>
    <p:sldId id="1596" r:id="rId18"/>
    <p:sldId id="1598" r:id="rId19"/>
    <p:sldId id="1599" r:id="rId20"/>
    <p:sldId id="1600" r:id="rId21"/>
    <p:sldId id="1597" r:id="rId22"/>
    <p:sldId id="1108" r:id="rId23"/>
    <p:sldId id="991" r:id="rId24"/>
    <p:sldId id="888" r:id="rId25"/>
    <p:sldId id="1029"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A878E930-1FA4-23FE-ABDF-DAF3E302D92D}" name="Christopher, Tiffany - Division of Assessment and Accountability Support" initials="TC" userId="S::tiffany.christopher@education.ky.gov::0ee15d78-e0f3-4aff-9248-a7fe4c8bb4fc" providerId="AD"/>
  <p188:author id="{EEAF063B-8BCB-A246-0486-9A5ACA2B8CA4}" name="Roseberry, Christen - Division of Assessment and Accountability Support" initials="RCDoAaA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5512DD90-7D11-8F4F-C196-C0F8F7BFE940}" name="Brumley, Jessica - Division of Assessment and Accountability Support" initials="JB" userId="S::jessica.brumley@education.ky.gov::fa0310dd-6eee-4845-93c0-35565be73531"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RS"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A1968ECB-9F01-7E4F-5C5C-2236753EF084}" name="Mullins, Krista" initials="KMM" userId="Mullins, Krista" providerId="None"/>
  <p188:author id="{581C09D0-3CAB-E9E0-98D1-3884D850B30F}" name="Hill, Kevin - KDE Division Director" initials="HD" userId="S::kevin.hill@education.ky.gov::02c2ec77-149c-4854-a7db-156452e0ba73" providerId="AD"/>
  <p188:author id="{5FD6BBD4-89B8-DC90-B9A0-590DE6A9A122}" name="Larkins, Jennifer - Division of Assessment and Accountability Support" initials="LS"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 id="{F4AFB8FE-2F89-BD15-88CD-DCAF584F8BCE}" name="Guest User" initials="GU" userId="S::urn:spo:anon#b8d00a6c8b0209b5fed9f16a4c639c5f2826c96e7d642f03ee068c911d5450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fford, Jennifer - KDE Division Director" initials="SJ-KDD" lastIdx="6" clrIdx="0">
    <p:extLst>
      <p:ext uri="{19B8F6BF-5375-455C-9EA6-DF929625EA0E}">
        <p15:presenceInfo xmlns:p15="http://schemas.microsoft.com/office/powerpoint/2012/main" userId="S::jennifer.stafford@education.ky.gov::0151abd4-297e-443f-a77b-a8c249c015ab" providerId="AD"/>
      </p:ext>
    </p:extLst>
  </p:cmAuthor>
  <p:cmAuthor id="2" name="Jett, Lisa - Division of Assessment and Accountability Support" initials="JS" lastIdx="1" clrIdx="1">
    <p:extLst>
      <p:ext uri="{19B8F6BF-5375-455C-9EA6-DF929625EA0E}">
        <p15:presenceInfo xmlns:p15="http://schemas.microsoft.com/office/powerpoint/2012/main" userId="S::lisa.jett@education.ky.gov::6d718aac-4a55-46f9-aab8-85fa88911f2a" providerId="AD"/>
      </p:ext>
    </p:extLst>
  </p:cmAuthor>
  <p:cmAuthor id="3" name="Chandler, Melissa - Division of Assessment and Accountability Support" initials="CS" lastIdx="2" clrIdx="2">
    <p:extLst>
      <p:ext uri="{19B8F6BF-5375-455C-9EA6-DF929625EA0E}">
        <p15:presenceInfo xmlns:p15="http://schemas.microsoft.com/office/powerpoint/2012/main" userId="S::melissa.chandler@education.ky.gov::c7c40c5a-5db2-409e-9ac5-b3fa8556c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276F8B"/>
    <a:srgbClr val="007780"/>
    <a:srgbClr val="6B9F25"/>
    <a:srgbClr val="FFFFFF"/>
    <a:srgbClr val="DEEBF7"/>
    <a:srgbClr val="E2F0D9"/>
    <a:srgbClr val="FFF2CC"/>
    <a:srgbClr val="F8CBAD"/>
    <a:srgbClr val="0D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26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4.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a:solidFill>
          <a:srgbClr val="007780"/>
        </a:solidFill>
      </dgm:spPr>
      <dgm:t>
        <a:bodyPr/>
        <a:lstStyle/>
        <a:p>
          <a:pPr algn="ctr"/>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16E8CD49-2548-41E2-9958-F07BB7AB4D5F}">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KDE DAC Information</a:t>
          </a:r>
        </a:p>
      </dgm:t>
      <dgm:extLst>
        <a:ext uri="{E40237B7-FDA0-4F09-8148-C483321AD2D9}">
          <dgm14:cNvPr xmlns:dgm14="http://schemas.microsoft.com/office/drawing/2010/diagram" id="0" name="" descr="A table displaying KDE's DAC info contact information. Email dacinfo@education.ky.gov. Phone Number: (502) 564-4394"/>
        </a:ext>
      </dgm:extLst>
    </dgm:pt>
    <dgm:pt modelId="{DA3A25F7-5592-4D00-8405-3D4328B7812F}" type="parTrans" cxnId="{73ED1480-6135-48FC-9334-02B3AC27C1CA}">
      <dgm:prSet/>
      <dgm:spPr/>
      <dgm:t>
        <a:bodyPr/>
        <a:lstStyle/>
        <a:p>
          <a:endParaRPr lang="en-US"/>
        </a:p>
      </dgm:t>
    </dgm:pt>
    <dgm:pt modelId="{84BB977D-1005-4B20-A5BF-D7738EB3CFB1}" type="sibTrans" cxnId="{73ED1480-6135-48FC-9334-02B3AC27C1CA}">
      <dgm:prSet/>
      <dgm:spPr/>
      <dgm:t>
        <a:bodyPr/>
        <a:lstStyle/>
        <a:p>
          <a:endParaRPr lang="en-US"/>
        </a:p>
      </dgm:t>
    </dgm:pt>
    <dgm:pt modelId="{5DDDCDED-2313-4F54-801A-F8F10EEAF1AE}">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latin typeface="Times New Roman"/>
              <a:cs typeface="Times New Roman"/>
              <a:hlinkClick xmlns:r="http://schemas.openxmlformats.org/officeDocument/2006/relationships" r:id="rId1"/>
            </a:rPr>
            <a:t>dacinfo@education.ky.gov</a:t>
          </a:r>
          <a:endParaRPr lang="en-US" sz="4400">
            <a:latin typeface="Times New Roman"/>
            <a:cs typeface="Times New Roman"/>
          </a:endParaRPr>
        </a:p>
      </dgm:t>
    </dgm:pt>
    <dgm:pt modelId="{9144B784-B323-413D-9578-52454B01E099}" type="parTrans" cxnId="{411A1D92-B522-4280-A419-DBA71CCE25C0}">
      <dgm:prSet/>
      <dgm:spPr/>
      <dgm:t>
        <a:bodyPr/>
        <a:lstStyle/>
        <a:p>
          <a:endParaRPr lang="en-US"/>
        </a:p>
      </dgm:t>
    </dgm:pt>
    <dgm:pt modelId="{EB138D15-E18A-471F-AC25-07E977AE60BE}" type="sibTrans" cxnId="{411A1D92-B522-4280-A419-DBA71CCE25C0}">
      <dgm:prSet/>
      <dgm:spPr/>
      <dgm:t>
        <a:bodyPr/>
        <a:lstStyle/>
        <a:p>
          <a:endParaRPr lang="en-US"/>
        </a:p>
      </dgm:t>
    </dgm:pt>
    <dgm:pt modelId="{555D2BA5-BCB5-4FD5-BFD9-2B9FB61D7F36}">
      <dgm:prSet custT="1"/>
      <dgm:spPr>
        <a:solidFill>
          <a:schemeClr val="accent2">
            <a:lumMod val="20000"/>
            <a:lumOff val="80000"/>
            <a:alpha val="97000"/>
          </a:schemeClr>
        </a:solidFill>
        <a:ln w="12700" cmpd="sng">
          <a:noFill/>
        </a:ln>
        <a:effectLst>
          <a:outerShdw blurRad="50800" dist="50800" dir="5400000" algn="ctr" rotWithShape="0">
            <a:schemeClr val="tx1"/>
          </a:outerShdw>
        </a:effectLst>
      </dgm:spPr>
      <dgm:t>
        <a:bodyPr/>
        <a:lstStyle/>
        <a:p>
          <a:pPr algn="ctr">
            <a:spcBef>
              <a:spcPts val="1200"/>
            </a:spcBef>
            <a:buFontTx/>
            <a:buNone/>
          </a:pPr>
          <a:r>
            <a:rPr lang="en-US" sz="4400">
              <a:solidFill>
                <a:srgbClr val="102649"/>
              </a:solidFill>
              <a:latin typeface="Times New Roman"/>
              <a:cs typeface="Times New Roman"/>
            </a:rPr>
            <a:t>(502) 564-4394</a:t>
          </a:r>
        </a:p>
      </dgm:t>
    </dgm:pt>
    <dgm:pt modelId="{BC565937-7DB0-4AEB-84F4-507AF704F7C8}" type="parTrans" cxnId="{5A511DA5-E011-4FC6-9BC5-ACA76839936B}">
      <dgm:prSet/>
      <dgm:spPr/>
      <dgm:t>
        <a:bodyPr/>
        <a:lstStyle/>
        <a:p>
          <a:endParaRPr lang="en-US"/>
        </a:p>
      </dgm:t>
    </dgm:pt>
    <dgm:pt modelId="{F4C91FE7-86C2-4512-A2DB-D57CC2815CD9}" type="sibTrans" cxnId="{5A511DA5-E011-4FC6-9BC5-ACA76839936B}">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ScaleX="85505" custScaleY="58469" custLinFactX="14390" custLinFactNeighborX="100000" custLinFactNeighborY="-84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X="-8250" custLinFactNeighborY="1596">
        <dgm:presLayoutVars>
          <dgm:bulletEnabled val="1"/>
        </dgm:presLayoutVars>
      </dgm:prSet>
      <dgm:spPr/>
    </dgm:pt>
  </dgm:ptLst>
  <dgm:cxnLst>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EBD4EF20-0A3F-4916-959E-E08BD9B09C15}" type="presOf" srcId="{555D2BA5-BCB5-4FD5-BFD9-2B9FB61D7F36}" destId="{EFC5904C-6172-4D21-AA6F-0A027056D3ED}" srcOrd="0" destOrd="2" presId="urn:microsoft.com/office/officeart/2005/8/layout/list1"/>
    <dgm:cxn modelId="{FDB2F853-2875-4F99-8A2E-36084B4A2C2B}" type="presOf" srcId="{5DDDCDED-2313-4F54-801A-F8F10EEAF1AE}" destId="{EFC5904C-6172-4D21-AA6F-0A027056D3ED}" srcOrd="0" destOrd="1" presId="urn:microsoft.com/office/officeart/2005/8/layout/list1"/>
    <dgm:cxn modelId="{73ED1480-6135-48FC-9334-02B3AC27C1CA}" srcId="{1A60FDE9-8FDD-4F95-8761-9B8568EA05DF}" destId="{16E8CD49-2548-41E2-9958-F07BB7AB4D5F}" srcOrd="0" destOrd="0" parTransId="{DA3A25F7-5592-4D00-8405-3D4328B7812F}" sibTransId="{84BB977D-1005-4B20-A5BF-D7738EB3CFB1}"/>
    <dgm:cxn modelId="{411A1D92-B522-4280-A419-DBA71CCE25C0}" srcId="{1A60FDE9-8FDD-4F95-8761-9B8568EA05DF}" destId="{5DDDCDED-2313-4F54-801A-F8F10EEAF1AE}" srcOrd="1" destOrd="0" parTransId="{9144B784-B323-413D-9578-52454B01E099}" sibTransId="{EB138D15-E18A-471F-AC25-07E977AE60BE}"/>
    <dgm:cxn modelId="{3377A197-9616-49CB-A7A9-7F7740E243DA}" srcId="{1B2CDB05-86C6-4E3F-8115-B237F44B6524}" destId="{1A60FDE9-8FDD-4F95-8761-9B8568EA05DF}" srcOrd="0" destOrd="0" parTransId="{0EA27716-065F-4EC5-BBAA-E844C0E66BF7}" sibTransId="{F982082A-35F6-4E4D-B386-9B512221BAE4}"/>
    <dgm:cxn modelId="{61695BA0-3F1C-4635-806B-0A1A6E66791A}" type="presOf" srcId="{16E8CD49-2548-41E2-9958-F07BB7AB4D5F}" destId="{EFC5904C-6172-4D21-AA6F-0A027056D3ED}" srcOrd="0" destOrd="0" presId="urn:microsoft.com/office/officeart/2005/8/layout/list1"/>
    <dgm:cxn modelId="{B691F8A0-5E92-44D3-BBFF-D0B4AF3741FF}" type="presOf" srcId="{1A60FDE9-8FDD-4F95-8761-9B8568EA05DF}" destId="{582781B1-11A1-43EE-AABF-775ACAB37D1D}" srcOrd="1" destOrd="0" presId="urn:microsoft.com/office/officeart/2005/8/layout/list1"/>
    <dgm:cxn modelId="{5A511DA5-E011-4FC6-9BC5-ACA76839936B}" srcId="{1A60FDE9-8FDD-4F95-8761-9B8568EA05DF}" destId="{555D2BA5-BCB5-4FD5-BFD9-2B9FB61D7F36}" srcOrd="2" destOrd="0" parTransId="{BC565937-7DB0-4AEB-84F4-507AF704F7C8}" sibTransId="{F4C91FE7-86C2-4512-A2DB-D57CC2815CD9}"/>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08476"/>
          <a:ext cx="9668797" cy="3453975"/>
        </a:xfrm>
        <a:prstGeom prst="rect">
          <a:avLst/>
        </a:prstGeom>
        <a:solidFill>
          <a:schemeClr val="accent2">
            <a:lumMod val="20000"/>
            <a:lumOff val="80000"/>
            <a:alpha val="97000"/>
          </a:schemeClr>
        </a:solidFill>
        <a:ln w="12700" cap="flat" cmpd="sng" algn="ctr">
          <a:noFill/>
          <a:prstDash val="solid"/>
          <a:miter lim="800000"/>
        </a:ln>
        <a:effectLst>
          <a:outerShdw blurRad="50800" dist="50800" dir="5400000" algn="ctr" rotWithShape="0">
            <a:schemeClr val="tx1"/>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50406" tIns="895604" rIns="750406" bIns="312928" numCol="1" spcCol="1270" anchor="t" anchorCtr="0">
          <a:noAutofit/>
        </a:bodyPr>
        <a:lstStyle/>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KDE DAC Information</a:t>
          </a:r>
        </a:p>
        <a:p>
          <a:pPr marL="285750" lvl="1" indent="-285750" algn="ctr" defTabSz="1955800">
            <a:lnSpc>
              <a:spcPct val="90000"/>
            </a:lnSpc>
            <a:spcBef>
              <a:spcPts val="1200"/>
            </a:spcBef>
            <a:spcAft>
              <a:spcPct val="15000"/>
            </a:spcAft>
            <a:buFontTx/>
            <a:buNone/>
          </a:pPr>
          <a:r>
            <a:rPr lang="en-US" sz="4400" kern="1200">
              <a:latin typeface="Times New Roman"/>
              <a:cs typeface="Times New Roman"/>
              <a:hlinkClick xmlns:r="http://schemas.openxmlformats.org/officeDocument/2006/relationships" r:id="rId1"/>
            </a:rPr>
            <a:t>dacinfo@education.ky.gov</a:t>
          </a:r>
          <a:endParaRPr lang="en-US" sz="4400" kern="1200">
            <a:latin typeface="Times New Roman"/>
            <a:cs typeface="Times New Roman"/>
          </a:endParaRPr>
        </a:p>
        <a:p>
          <a:pPr marL="285750" lvl="1" indent="-285750" algn="ctr" defTabSz="1955800">
            <a:lnSpc>
              <a:spcPct val="90000"/>
            </a:lnSpc>
            <a:spcBef>
              <a:spcPts val="1200"/>
            </a:spcBef>
            <a:spcAft>
              <a:spcPct val="15000"/>
            </a:spcAft>
            <a:buFontTx/>
            <a:buNone/>
          </a:pPr>
          <a:r>
            <a:rPr lang="en-US" sz="4400" kern="1200">
              <a:solidFill>
                <a:srgbClr val="102649"/>
              </a:solidFill>
              <a:latin typeface="Times New Roman"/>
              <a:cs typeface="Times New Roman"/>
            </a:rPr>
            <a:t>(502) 564-4394</a:t>
          </a:r>
        </a:p>
      </dsp:txBody>
      <dsp:txXfrm>
        <a:off x="0" y="108476"/>
        <a:ext cx="9668797" cy="3453975"/>
      </dsp:txXfrm>
    </dsp:sp>
    <dsp:sp modelId="{582781B1-11A1-43EE-AABF-775ACAB37D1D}">
      <dsp:nvSpPr>
        <dsp:cNvPr id="0" name=""/>
        <dsp:cNvSpPr/>
      </dsp:nvSpPr>
      <dsp:spPr>
        <a:xfrm>
          <a:off x="1940817" y="0"/>
          <a:ext cx="5787113" cy="742182"/>
        </a:xfrm>
        <a:prstGeom prst="roundRect">
          <a:avLst/>
        </a:prstGeom>
        <a:solidFill>
          <a:srgbClr val="00778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5820" tIns="0" rIns="255820" bIns="0" numCol="1" spcCol="1270" anchor="ctr" anchorCtr="0">
          <a:noAutofit/>
        </a:bodyPr>
        <a:lstStyle/>
        <a:p>
          <a:pPr marL="0" lvl="0" indent="0" algn="ctr" defTabSz="1911350">
            <a:lnSpc>
              <a:spcPct val="90000"/>
            </a:lnSpc>
            <a:spcBef>
              <a:spcPct val="0"/>
            </a:spcBef>
            <a:spcAft>
              <a:spcPct val="35000"/>
            </a:spcAft>
            <a:buNone/>
          </a:pPr>
          <a:r>
            <a:rPr lang="en-US" sz="4300" kern="1200">
              <a:latin typeface="Times New Roman"/>
              <a:cs typeface="Times New Roman"/>
            </a:rPr>
            <a:t>Contact Information</a:t>
          </a:r>
          <a:endParaRPr lang="en-US" sz="4300" b="0" i="0" u="none" strike="noStrike" kern="1200" cap="none" baseline="0" noProof="0">
            <a:solidFill>
              <a:srgbClr val="010000"/>
            </a:solidFill>
            <a:latin typeface="Georgia"/>
            <a:cs typeface="Times New Roman"/>
          </a:endParaRPr>
        </a:p>
      </dsp:txBody>
      <dsp:txXfrm>
        <a:off x="1977047" y="36230"/>
        <a:ext cx="5714653" cy="6697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F0F72-77C7-40F6-B8F5-D660B0D06B2C}"/>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BCD762C-BE9E-4420-B062-55C551495A4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535C139-4EDF-49FA-8D83-7BC1238E7CEF}" type="datetimeFigureOut">
              <a:rPr lang="en-US" smtClean="0"/>
              <a:t>10/9/2025</a:t>
            </a:fld>
            <a:endParaRPr lang="en-US"/>
          </a:p>
        </p:txBody>
      </p:sp>
      <p:sp>
        <p:nvSpPr>
          <p:cNvPr id="4" name="Footer Placeholder 3">
            <a:extLst>
              <a:ext uri="{FF2B5EF4-FFF2-40B4-BE49-F238E27FC236}">
                <a16:creationId xmlns:a16="http://schemas.microsoft.com/office/drawing/2014/main" id="{58BD1EB1-8CB5-4070-9B46-A9581F8F20E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6AAD2-98E0-4FF8-8764-C79BBBF7A41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80D2EF6-9D40-424F-8B76-C1FAC446DE3A}" type="slidenum">
              <a:rPr lang="en-US" smtClean="0"/>
              <a:t>‹#›</a:t>
            </a:fld>
            <a:endParaRPr lang="en-US"/>
          </a:p>
        </p:txBody>
      </p:sp>
    </p:spTree>
    <p:extLst>
      <p:ext uri="{BB962C8B-B14F-4D97-AF65-F5344CB8AC3E}">
        <p14:creationId xmlns:p14="http://schemas.microsoft.com/office/powerpoint/2010/main" val="150567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A2DE7F9-60FD-4BBF-B2BC-85C0F7DAABE7}" type="datetimeFigureOut">
              <a:rPr lang="en-US" smtClean="0"/>
              <a:t>10/9/2025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9C324DF-C190-43FC-8C04-1AEFE31E6ED5}" type="slidenum">
              <a:rPr lang="en-US" smtClean="0"/>
              <a:t>‹#›</a:t>
            </a:fld>
            <a:endParaRPr lang="en-US"/>
          </a:p>
        </p:txBody>
      </p:sp>
    </p:spTree>
    <p:extLst>
      <p:ext uri="{BB962C8B-B14F-4D97-AF65-F5344CB8AC3E}">
        <p14:creationId xmlns:p14="http://schemas.microsoft.com/office/powerpoint/2010/main" val="78710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a:t>
            </a:fld>
            <a:endParaRPr lang="en-US"/>
          </a:p>
        </p:txBody>
      </p:sp>
    </p:spTree>
    <p:extLst>
      <p:ext uri="{BB962C8B-B14F-4D97-AF65-F5344CB8AC3E}">
        <p14:creationId xmlns:p14="http://schemas.microsoft.com/office/powerpoint/2010/main" val="122060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13</a:t>
            </a:fld>
            <a:endParaRPr lang="en-US"/>
          </a:p>
        </p:txBody>
      </p:sp>
    </p:spTree>
    <p:extLst>
      <p:ext uri="{BB962C8B-B14F-4D97-AF65-F5344CB8AC3E}">
        <p14:creationId xmlns:p14="http://schemas.microsoft.com/office/powerpoint/2010/main" val="150140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A7A61-7122-A279-8461-E226038F2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E0FE2-6888-3EE8-6BFF-13062FB24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7A047-1098-9104-5AAC-61110411A6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BE4CC1-CCD8-82DA-D7B1-76D64AD4E77B}"/>
              </a:ext>
            </a:extLst>
          </p:cNvPr>
          <p:cNvSpPr>
            <a:spLocks noGrp="1"/>
          </p:cNvSpPr>
          <p:nvPr>
            <p:ph type="sldNum" sz="quarter" idx="5"/>
          </p:nvPr>
        </p:nvSpPr>
        <p:spPr/>
        <p:txBody>
          <a:bodyPr/>
          <a:lstStyle/>
          <a:p>
            <a:fld id="{B9C324DF-C190-43FC-8C04-1AEFE31E6ED5}" type="slidenum">
              <a:rPr lang="en-US" smtClean="0"/>
              <a:t>18</a:t>
            </a:fld>
            <a:endParaRPr lang="en-US"/>
          </a:p>
        </p:txBody>
      </p:sp>
    </p:spTree>
    <p:extLst>
      <p:ext uri="{BB962C8B-B14F-4D97-AF65-F5344CB8AC3E}">
        <p14:creationId xmlns:p14="http://schemas.microsoft.com/office/powerpoint/2010/main" val="135930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19</a:t>
            </a:fld>
            <a:endParaRPr lang="en-US"/>
          </a:p>
        </p:txBody>
      </p:sp>
    </p:spTree>
    <p:extLst>
      <p:ext uri="{BB962C8B-B14F-4D97-AF65-F5344CB8AC3E}">
        <p14:creationId xmlns:p14="http://schemas.microsoft.com/office/powerpoint/2010/main" val="130893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a:defRPr/>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209199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654050"/>
            <a:ext cx="5840412" cy="32845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21</a:t>
            </a:fld>
            <a:endParaRPr lang="en-US"/>
          </a:p>
        </p:txBody>
      </p:sp>
    </p:spTree>
    <p:extLst>
      <p:ext uri="{BB962C8B-B14F-4D97-AF65-F5344CB8AC3E}">
        <p14:creationId xmlns:p14="http://schemas.microsoft.com/office/powerpoint/2010/main" val="286800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2</a:t>
            </a:fld>
            <a:endParaRPr lang="en-US"/>
          </a:p>
        </p:txBody>
      </p:sp>
    </p:spTree>
    <p:extLst>
      <p:ext uri="{BB962C8B-B14F-4D97-AF65-F5344CB8AC3E}">
        <p14:creationId xmlns:p14="http://schemas.microsoft.com/office/powerpoint/2010/main" val="296617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endParaRPr lang="en-US" altLang="en-US"/>
          </a:p>
        </p:txBody>
      </p:sp>
      <p:sp>
        <p:nvSpPr>
          <p:cNvPr id="4" name="Slide Number Placeholder 3"/>
          <p:cNvSpPr>
            <a:spLocks noGrp="1"/>
          </p:cNvSpPr>
          <p:nvPr>
            <p:ph type="sldNum" sz="quarter" idx="5"/>
          </p:nvPr>
        </p:nvSpPr>
        <p:spPr/>
        <p:txBody>
          <a:bodyPr/>
          <a:lstStyle/>
          <a:p>
            <a:fld id="{2BE209EE-EFFB-4C2B-B61C-95D0EF5BD966}" type="slidenum">
              <a:rPr lang="en-US" smtClean="0"/>
              <a:t>4</a:t>
            </a:fld>
            <a:endParaRPr lang="en-US"/>
          </a:p>
        </p:txBody>
      </p:sp>
    </p:spTree>
    <p:extLst>
      <p:ext uri="{BB962C8B-B14F-4D97-AF65-F5344CB8AC3E}">
        <p14:creationId xmlns:p14="http://schemas.microsoft.com/office/powerpoint/2010/main" val="88398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633E6910-65A9-249F-697D-A9F40B27DBBF}"/>
            </a:ext>
          </a:extLst>
        </p:cNvPr>
        <p:cNvGrpSpPr/>
        <p:nvPr/>
      </p:nvGrpSpPr>
      <p:grpSpPr>
        <a:xfrm>
          <a:off x="0" y="0"/>
          <a:ext cx="0" cy="0"/>
          <a:chOff x="0" y="0"/>
          <a:chExt cx="0" cy="0"/>
        </a:xfrm>
      </p:grpSpPr>
      <p:sp>
        <p:nvSpPr>
          <p:cNvPr id="65" name="Google Shape;65;g25e81bac1d4_0_17:notes">
            <a:extLst>
              <a:ext uri="{FF2B5EF4-FFF2-40B4-BE49-F238E27FC236}">
                <a16:creationId xmlns:a16="http://schemas.microsoft.com/office/drawing/2014/main" id="{00EEC667-D622-3673-C6E0-BE539B59B9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5e81bac1d4_0_17:notes">
            <a:extLst>
              <a:ext uri="{FF2B5EF4-FFF2-40B4-BE49-F238E27FC236}">
                <a16:creationId xmlns:a16="http://schemas.microsoft.com/office/drawing/2014/main" id="{958273D7-CE56-63FF-FD9D-E0D7ABEC9B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89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a:extLst>
            <a:ext uri="{FF2B5EF4-FFF2-40B4-BE49-F238E27FC236}">
              <a16:creationId xmlns:a16="http://schemas.microsoft.com/office/drawing/2014/main" id="{7374ED61-4337-37FF-1BB9-515F971743F6}"/>
            </a:ext>
          </a:extLst>
        </p:cNvPr>
        <p:cNvGrpSpPr/>
        <p:nvPr/>
      </p:nvGrpSpPr>
      <p:grpSpPr>
        <a:xfrm>
          <a:off x="0" y="0"/>
          <a:ext cx="0" cy="0"/>
          <a:chOff x="0" y="0"/>
          <a:chExt cx="0" cy="0"/>
        </a:xfrm>
      </p:grpSpPr>
      <p:sp>
        <p:nvSpPr>
          <p:cNvPr id="65" name="Google Shape;65;g25e81bac1d4_0_17:notes">
            <a:extLst>
              <a:ext uri="{FF2B5EF4-FFF2-40B4-BE49-F238E27FC236}">
                <a16:creationId xmlns:a16="http://schemas.microsoft.com/office/drawing/2014/main" id="{9EBA1DE4-BFFA-535A-273F-EA1104BAD9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5e81bac1d4_0_17:notes">
            <a:extLst>
              <a:ext uri="{FF2B5EF4-FFF2-40B4-BE49-F238E27FC236}">
                <a16:creationId xmlns:a16="http://schemas.microsoft.com/office/drawing/2014/main" id="{150D72DC-A350-AB0A-4090-2C54530581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38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196D8-84B2-ACB1-1923-B0161D8F8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C0C73-5EE4-2A42-8032-DEA8B8EE80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F93CF-853E-09C6-DE8C-E14EF8A1085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2EFF5E-FE0D-8934-A848-6959DC559083}"/>
              </a:ext>
            </a:extLst>
          </p:cNvPr>
          <p:cNvSpPr>
            <a:spLocks noGrp="1"/>
          </p:cNvSpPr>
          <p:nvPr>
            <p:ph type="sldNum" sz="quarter" idx="5"/>
          </p:nvPr>
        </p:nvSpPr>
        <p:spPr/>
        <p:txBody>
          <a:bodyPr/>
          <a:lstStyle/>
          <a:p>
            <a:fld id="{B9C324DF-C190-43FC-8C04-1AEFE31E6ED5}" type="slidenum">
              <a:rPr lang="en-US" smtClean="0"/>
              <a:t>7</a:t>
            </a:fld>
            <a:endParaRPr lang="en-US"/>
          </a:p>
        </p:txBody>
      </p:sp>
    </p:spTree>
    <p:extLst>
      <p:ext uri="{BB962C8B-B14F-4D97-AF65-F5344CB8AC3E}">
        <p14:creationId xmlns:p14="http://schemas.microsoft.com/office/powerpoint/2010/main" val="283671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9</a:t>
            </a:fld>
            <a:endParaRPr lang="en-US"/>
          </a:p>
        </p:txBody>
      </p:sp>
    </p:spTree>
    <p:extLst>
      <p:ext uri="{BB962C8B-B14F-4D97-AF65-F5344CB8AC3E}">
        <p14:creationId xmlns:p14="http://schemas.microsoft.com/office/powerpoint/2010/main" val="215797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10</a:t>
            </a:fld>
            <a:endParaRPr lang="en-US"/>
          </a:p>
        </p:txBody>
      </p:sp>
    </p:spTree>
    <p:extLst>
      <p:ext uri="{BB962C8B-B14F-4D97-AF65-F5344CB8AC3E}">
        <p14:creationId xmlns:p14="http://schemas.microsoft.com/office/powerpoint/2010/main" val="139054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C324DF-C190-43FC-8C04-1AEFE31E6ED5}" type="slidenum">
              <a:rPr lang="en-US" smtClean="0"/>
              <a:t>12</a:t>
            </a:fld>
            <a:endParaRPr lang="en-US"/>
          </a:p>
        </p:txBody>
      </p:sp>
    </p:spTree>
    <p:extLst>
      <p:ext uri="{BB962C8B-B14F-4D97-AF65-F5344CB8AC3E}">
        <p14:creationId xmlns:p14="http://schemas.microsoft.com/office/powerpoint/2010/main" val="1537945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14550" y="1122363"/>
            <a:ext cx="9144000" cy="2387600"/>
          </a:xfrm>
        </p:spPr>
        <p:txBody>
          <a:bodyPr anchor="b">
            <a:normAutofit/>
          </a:bodyPr>
          <a:lstStyle>
            <a:lvl1pPr algn="r">
              <a:defRPr sz="5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14550" y="3592513"/>
            <a:ext cx="9144000" cy="1655762"/>
          </a:xfrm>
        </p:spPr>
        <p:txBody>
          <a:bodyPr/>
          <a:lstStyle>
            <a:lvl1pPr marL="0" indent="0" algn="r">
              <a:spcBef>
                <a:spcPts val="0"/>
              </a:spcBef>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241668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12"/>
            <a:ext cx="10725150" cy="987764"/>
          </a:xfrm>
        </p:spPr>
        <p:txBody>
          <a:bodyPr/>
          <a:lstStyle/>
          <a:p>
            <a:r>
              <a:rPr lang="en-US"/>
              <a:t>Click to edit Master title style</a:t>
            </a:r>
          </a:p>
        </p:txBody>
      </p:sp>
      <p:sp>
        <p:nvSpPr>
          <p:cNvPr id="9" name="Content Placeholder 8"/>
          <p:cNvSpPr>
            <a:spLocks noGrp="1"/>
          </p:cNvSpPr>
          <p:nvPr>
            <p:ph sz="quarter" idx="12"/>
          </p:nvPr>
        </p:nvSpPr>
        <p:spPr>
          <a:xfrm>
            <a:off x="1404421" y="1382839"/>
            <a:ext cx="9090025" cy="4092322"/>
          </a:xfrm>
        </p:spPr>
        <p:txBody>
          <a:bodyPr/>
          <a:lstStyle>
            <a:lvl1pPr marL="0" indent="0">
              <a:buNone/>
              <a:defRPr/>
            </a:lvl1pPr>
          </a:lstStyle>
          <a:p>
            <a:pPr lvl="0"/>
            <a:endParaRPr lang="en-US"/>
          </a:p>
        </p:txBody>
      </p:sp>
      <p:sp>
        <p:nvSpPr>
          <p:cNvPr id="3" name="Date Placeholder 6">
            <a:extLst>
              <a:ext uri="{FF2B5EF4-FFF2-40B4-BE49-F238E27FC236}">
                <a16:creationId xmlns:a16="http://schemas.microsoft.com/office/drawing/2014/main" id="{F80CE2AF-E660-3950-9787-DE2B3A071AD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12007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47750"/>
          </a:xfrm>
        </p:spPr>
        <p:txBody>
          <a:bodyPr/>
          <a:lstStyle/>
          <a:p>
            <a:r>
              <a:rPr lang="en-US"/>
              <a:t>Click to edit Master title style</a:t>
            </a:r>
          </a:p>
        </p:txBody>
      </p:sp>
      <p:sp>
        <p:nvSpPr>
          <p:cNvPr id="5" name="Text Placeholder 4"/>
          <p:cNvSpPr>
            <a:spLocks noGrp="1"/>
          </p:cNvSpPr>
          <p:nvPr>
            <p:ph type="body" sz="quarter" idx="13"/>
          </p:nvPr>
        </p:nvSpPr>
        <p:spPr>
          <a:xfrm>
            <a:off x="1147833" y="1383100"/>
            <a:ext cx="9188715" cy="4091800"/>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7684F22C-CB99-3853-AE7A-8174198B5877}"/>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045140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6">
            <a:extLst>
              <a:ext uri="{FF2B5EF4-FFF2-40B4-BE49-F238E27FC236}">
                <a16:creationId xmlns:a16="http://schemas.microsoft.com/office/drawing/2014/main" id="{53915FA5-AAA7-6BAF-5908-CA03414AECD4}"/>
              </a:ext>
            </a:extLst>
          </p:cNvPr>
          <p:cNvSpPr>
            <a:spLocks noGrp="1"/>
          </p:cNvSpPr>
          <p:nvPr>
            <p:ph type="dt" sz="half" idx="10"/>
          </p:nvPr>
        </p:nvSpPr>
        <p:spPr>
          <a:xfrm>
            <a:off x="4724400" y="6310312"/>
            <a:ext cx="2743200" cy="365125"/>
          </a:xfrm>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A0CA0-7796-385F-3633-43E5BDF02CD0}"/>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5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19933"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4065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22A8-A489-BBC6-3CF8-E3EBE7AC69CC}"/>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6"/>
            <a:ext cx="10515600" cy="10326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687388" y="1443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687388" y="2266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019800" y="1443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019800" y="2266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644F15-3FFF-25E2-C0E2-70B231809152}"/>
              </a:ext>
            </a:extLst>
          </p:cNvPr>
          <p:cNvSpPr>
            <a:spLocks noGrp="1"/>
          </p:cNvSpPr>
          <p:nvPr>
            <p:ph type="dt" sz="half" idx="10"/>
          </p:nvPr>
        </p:nvSpPr>
        <p:spPr>
          <a:xfrm>
            <a:off x="4724400" y="6310312"/>
            <a:ext cx="2743200" cy="365125"/>
          </a:xfrm>
        </p:spPr>
        <p:txBody>
          <a:bodyPr/>
          <a:lstStyle/>
          <a:p>
            <a:pPr algn="r"/>
            <a:r>
              <a:rPr lang="en-US"/>
              <a:t>‹#›</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lgn="r">
              <a:defRPr>
                <a:solidFill>
                  <a:srgbClr val="102649"/>
                </a:solidFill>
              </a:defRPr>
            </a:lvl1pPr>
          </a:lstStyle>
          <a:p>
            <a:r>
              <a:rPr lang="en-US"/>
              <a:t>‹#›</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pPr algn="r"/>
            <a:r>
              <a:rPr lang="en-US"/>
              <a:t>‹#›</a:t>
            </a:r>
          </a:p>
        </p:txBody>
      </p:sp>
    </p:spTree>
    <p:extLst>
      <p:ext uri="{BB962C8B-B14F-4D97-AF65-F5344CB8AC3E}">
        <p14:creationId xmlns:p14="http://schemas.microsoft.com/office/powerpoint/2010/main" val="283270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marL="0" indent="0"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251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186361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pPr algn="r"/>
            <a:r>
              <a:rPr lang="en-US"/>
              <a:t>‹#›</a:t>
            </a:r>
          </a:p>
        </p:txBody>
      </p:sp>
    </p:spTree>
    <p:extLst>
      <p:ext uri="{BB962C8B-B14F-4D97-AF65-F5344CB8AC3E}">
        <p14:creationId xmlns:p14="http://schemas.microsoft.com/office/powerpoint/2010/main" val="302202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0"/>
            <a:ext cx="10515600" cy="10382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4724400" y="6310312"/>
            <a:ext cx="274320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2" r:id="rId7"/>
    <p:sldLayoutId id="2147483703" r:id="rId8"/>
    <p:sldLayoutId id="2147483704" r:id="rId9"/>
    <p:sldLayoutId id="2147483705" r:id="rId10"/>
    <p:sldLayoutId id="2147483691" r:id="rId11"/>
    <p:sldLayoutId id="2147483693" r:id="rId12"/>
    <p:sldLayoutId id="2147483660" r:id="rId13"/>
  </p:sldLayoutIdLst>
  <p:hf hd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ucation.ky.gov/AA/Assessments/Documents/KScreen_Implementation_Guid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tiffany.christopher@education.k.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krista.mullins@education.ky.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drcedirect.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apps.legislature.ky.gov/law/statutes/statute.aspx?id=5668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orms.gle/w3whY1RB588SthZe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eams.microsoft.com/l/meetup-join/19%3ameeting_MzFlYzQ1NzgtZjM3YS00NjUyLWFmNjgtNjkxNTM2YTg4ZDg3%40thread.v2/0?context=%7b%22Tid%22%3a%229360c11f-90e6-4706-ad00-25fcdc9e2ed1%22%2c%22Oid%22%3a%2264f073a6-c0e0-4356-b5dd-074214d6d82f%22%7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05780" y="1132195"/>
            <a:ext cx="9144000" cy="2387600"/>
          </a:xfrm>
        </p:spPr>
        <p:txBody>
          <a:bodyPr/>
          <a:lstStyle/>
          <a:p>
            <a:pPr algn="r"/>
            <a:r>
              <a:rPr lang="en-US"/>
              <a:t>DAC Webcast</a:t>
            </a:r>
            <a:br>
              <a:rPr lang="en-US"/>
            </a:br>
            <a:r>
              <a:rPr lang="en-US"/>
              <a:t>October 9, 2025</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005780" y="3631535"/>
            <a:ext cx="9144000" cy="1655762"/>
          </a:xfrm>
        </p:spPr>
        <p:txBody>
          <a:bodyPr vert="horz" lIns="91440" tIns="45720" rIns="91440" bIns="45720" rtlCol="0" anchor="t">
            <a:normAutofit/>
          </a:bodyPr>
          <a:lstStyle/>
          <a:p>
            <a:pPr algn="r">
              <a:spcBef>
                <a:spcPts val="0"/>
              </a:spcBef>
            </a:pPr>
            <a:endParaRPr lang="en-US"/>
          </a:p>
          <a:p>
            <a:pPr algn="r">
              <a:spcBef>
                <a:spcPts val="0"/>
              </a:spcBef>
            </a:pPr>
            <a:r>
              <a:rPr lang="en-US"/>
              <a:t>Shara Savage, Director</a:t>
            </a:r>
          </a:p>
          <a:p>
            <a:pPr algn="r">
              <a:spcBef>
                <a:spcPts val="0"/>
              </a:spcBef>
            </a:pPr>
            <a:r>
              <a:rPr lang="en-US"/>
              <a:t>   Division of Assessment and Accountability Support</a:t>
            </a:r>
          </a:p>
          <a:p>
            <a:pPr algn="r">
              <a:spcBef>
                <a:spcPts val="0"/>
              </a:spcBef>
            </a:pPr>
            <a:r>
              <a:rPr lang="en-US"/>
              <a:t>Office of Assessment and Accountability</a:t>
            </a:r>
          </a:p>
          <a:p>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33A4-BA85-163F-8BE6-2EA95D2F0BD0}"/>
              </a:ext>
            </a:extLst>
          </p:cNvPr>
          <p:cNvSpPr>
            <a:spLocks noGrp="1"/>
          </p:cNvSpPr>
          <p:nvPr>
            <p:ph type="title"/>
          </p:nvPr>
        </p:nvSpPr>
        <p:spPr/>
        <p:txBody>
          <a:bodyPr/>
          <a:lstStyle/>
          <a:p>
            <a:r>
              <a:rPr lang="en-US" dirty="0"/>
              <a:t>K Screen Reminders (continued)</a:t>
            </a:r>
          </a:p>
        </p:txBody>
      </p:sp>
      <p:sp>
        <p:nvSpPr>
          <p:cNvPr id="3" name="Content Placeholder 2">
            <a:extLst>
              <a:ext uri="{FF2B5EF4-FFF2-40B4-BE49-F238E27FC236}">
                <a16:creationId xmlns:a16="http://schemas.microsoft.com/office/drawing/2014/main" id="{B477D6E2-55E6-376C-E0A7-A85C3474C1E8}"/>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Ensure that data has been entered into OMS for students who transferred into the district after the screening window.</a:t>
            </a:r>
          </a:p>
          <a:p>
            <a:r>
              <a:rPr lang="en-US" dirty="0">
                <a:ea typeface="+mn-lt"/>
                <a:cs typeface="+mn-lt"/>
              </a:rPr>
              <a:t>If you have identified missing students in the BRIGANCE OMS, please follow these steps:</a:t>
            </a:r>
          </a:p>
          <a:p>
            <a:pPr lvl="1">
              <a:buFont typeface="Courier New" panose="020B0604020202020204" pitchFamily="34" charset="0"/>
              <a:buChar char="o"/>
            </a:pPr>
            <a:r>
              <a:rPr lang="en-US" dirty="0">
                <a:ea typeface="+mn-lt"/>
                <a:cs typeface="+mn-lt"/>
              </a:rPr>
              <a:t>Refer to </a:t>
            </a:r>
            <a:r>
              <a:rPr lang="en-US" b="1" dirty="0">
                <a:ea typeface="+mn-lt"/>
                <a:cs typeface="+mn-lt"/>
              </a:rPr>
              <a:t>Appendix M</a:t>
            </a:r>
            <a:r>
              <a:rPr lang="en-US" dirty="0">
                <a:ea typeface="+mn-lt"/>
                <a:cs typeface="+mn-lt"/>
              </a:rPr>
              <a:t> in the </a:t>
            </a:r>
            <a:r>
              <a:rPr lang="en-US" dirty="0">
                <a:ea typeface="+mn-lt"/>
                <a:cs typeface="+mn-lt"/>
                <a:hlinkClick r:id="rId3"/>
              </a:rPr>
              <a:t>K Screen Implementation Guide</a:t>
            </a:r>
            <a:r>
              <a:rPr lang="en-US" dirty="0">
                <a:ea typeface="+mn-lt"/>
                <a:cs typeface="+mn-lt"/>
              </a:rPr>
              <a:t> for guidance on resolving missing entries.</a:t>
            </a:r>
          </a:p>
          <a:p>
            <a:pPr lvl="1">
              <a:buFont typeface="Courier New" panose="020B0604020202020204" pitchFamily="34" charset="0"/>
              <a:buChar char="o"/>
            </a:pPr>
            <a:r>
              <a:rPr lang="en-US" dirty="0">
                <a:ea typeface="+mn-lt"/>
                <a:cs typeface="+mn-lt"/>
              </a:rPr>
              <a:t>After reviewing Appendix M, please notify </a:t>
            </a:r>
            <a:r>
              <a:rPr lang="en-US" dirty="0">
                <a:ea typeface="+mn-lt"/>
                <a:cs typeface="+mn-lt"/>
                <a:hlinkClick r:id="rId4"/>
              </a:rPr>
              <a:t>Tiffany Christopher</a:t>
            </a:r>
            <a:r>
              <a:rPr lang="en-US" dirty="0">
                <a:ea typeface="+mn-lt"/>
                <a:cs typeface="+mn-lt"/>
              </a:rPr>
              <a:t> with the State Student Identifier (SSID) number for any students missing in the OMS. (Please don’t include student personal identifiable information such as first name, last name, or date of birth.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rPr>
              <a:t>Any updates or changes in Infinite Campus that impact K Screen must be completed by </a:t>
            </a:r>
            <a:r>
              <a:rPr kumimoji="0" lang="en-US" sz="2400" b="1" i="0" u="none" strike="noStrike" kern="1200" cap="none" spc="0" normalizeH="0" baseline="0" noProof="0" dirty="0">
                <a:ln>
                  <a:noFill/>
                </a:ln>
                <a:solidFill>
                  <a:srgbClr val="102649"/>
                </a:solidFill>
                <a:effectLst/>
                <a:uLnTx/>
                <a:uFillTx/>
                <a:latin typeface="Franklin Gothic Book" panose="020B0503020102020204"/>
                <a:ea typeface="+mn-ea"/>
                <a:cs typeface="+mn-cs"/>
              </a:rPr>
              <a:t>Friday, October 10, at midnight </a:t>
            </a:r>
            <a:r>
              <a:rPr kumimoji="0" lang="en-US" sz="2400" b="0" i="0" u="none" strike="noStrike" kern="1200" cap="none" spc="0" normalizeH="0" baseline="0" noProof="0" dirty="0">
                <a:ln>
                  <a:noFill/>
                </a:ln>
                <a:solidFill>
                  <a:srgbClr val="102649"/>
                </a:solidFill>
                <a:effectLst/>
                <a:uLnTx/>
                <a:uFillTx/>
                <a:latin typeface="Franklin Gothic Book" panose="020B0503020102020204"/>
                <a:ea typeface="+mn-ea"/>
                <a:cs typeface="+mn-cs"/>
              </a:rPr>
              <a:t>in order to be available for the final data extract from IC.</a:t>
            </a:r>
            <a:endParaRPr lang="en-US" sz="2600" b="0" i="0" u="none" strike="noStrike" kern="1200" cap="none" spc="0" normalizeH="0" baseline="0" noProof="0" dirty="0">
              <a:ln>
                <a:noFill/>
              </a:ln>
              <a:solidFill>
                <a:srgbClr val="102649"/>
              </a:solidFill>
              <a:effectLst/>
              <a:uLnTx/>
              <a:uFillTx/>
              <a:latin typeface="Franklin Gothic Book" panose="020B0503020102020204"/>
              <a:ea typeface="+mn-lt"/>
              <a:cs typeface="+mn-lt"/>
            </a:endParaRPr>
          </a:p>
          <a:p>
            <a:pPr marL="457200" lvl="1" indent="0">
              <a:buNone/>
            </a:pPr>
            <a:endParaRPr lang="en-US" dirty="0">
              <a:ea typeface="+mn-lt"/>
              <a:cs typeface="+mn-lt"/>
            </a:endParaRPr>
          </a:p>
          <a:p>
            <a:pPr lvl="1">
              <a:buFont typeface="Courier New" panose="020B0604020202020204" pitchFamily="34" charset="0"/>
              <a:buChar char="o"/>
            </a:pPr>
            <a:endParaRPr lang="en-US" dirty="0">
              <a:ea typeface="+mn-lt"/>
              <a:cs typeface="+mn-lt"/>
            </a:endParaRPr>
          </a:p>
          <a:p>
            <a:pPr lvl="1">
              <a:buFont typeface="Courier New" panose="020B0604020202020204" pitchFamily="34" charset="0"/>
              <a:buChar char="o"/>
            </a:pPr>
            <a:endParaRPr lang="en-US" dirty="0">
              <a:ea typeface="+mn-lt"/>
              <a:cs typeface="+mn-lt"/>
            </a:endParaRPr>
          </a:p>
          <a:p>
            <a:pPr marL="457200" lvl="1" indent="0">
              <a:buNone/>
            </a:pPr>
            <a:endParaRPr lang="en-US" dirty="0"/>
          </a:p>
          <a:p>
            <a:endParaRPr lang="en-US" dirty="0"/>
          </a:p>
          <a:p>
            <a:endParaRPr lang="en-US" dirty="0"/>
          </a:p>
        </p:txBody>
      </p:sp>
    </p:spTree>
    <p:extLst>
      <p:ext uri="{BB962C8B-B14F-4D97-AF65-F5344CB8AC3E}">
        <p14:creationId xmlns:p14="http://schemas.microsoft.com/office/powerpoint/2010/main" val="42438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C23FB-F62F-6014-5B61-4769B4823B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ED7DD5-FA5F-F8F7-9DA6-D224D5208FF9}"/>
              </a:ext>
            </a:extLst>
          </p:cNvPr>
          <p:cNvSpPr>
            <a:spLocks noGrp="1"/>
          </p:cNvSpPr>
          <p:nvPr>
            <p:ph type="ctrTitle"/>
          </p:nvPr>
        </p:nvSpPr>
        <p:spPr/>
        <p:txBody>
          <a:bodyPr/>
          <a:lstStyle/>
          <a:p>
            <a:r>
              <a:rPr lang="en-US"/>
              <a:t>Alternate Assessment Reminders</a:t>
            </a:r>
          </a:p>
        </p:txBody>
      </p:sp>
      <p:sp>
        <p:nvSpPr>
          <p:cNvPr id="6" name="Subtitle 5">
            <a:extLst>
              <a:ext uri="{FF2B5EF4-FFF2-40B4-BE49-F238E27FC236}">
                <a16:creationId xmlns:a16="http://schemas.microsoft.com/office/drawing/2014/main" id="{382C141F-BA04-9B57-6EA4-7D3A655AD8D7}"/>
              </a:ext>
            </a:extLst>
          </p:cNvPr>
          <p:cNvSpPr>
            <a:spLocks noGrp="1"/>
          </p:cNvSpPr>
          <p:nvPr>
            <p:ph type="subTitle" idx="1"/>
          </p:nvPr>
        </p:nvSpPr>
        <p:spPr/>
        <p:txBody>
          <a:bodyPr vert="horz" lIns="91440" tIns="45720" rIns="91440" bIns="45720" rtlCol="0" anchor="t">
            <a:normAutofit/>
          </a:bodyPr>
          <a:lstStyle/>
          <a:p>
            <a:r>
              <a:rPr lang="en-US"/>
              <a:t>Krista Mullins, Program Consultant</a:t>
            </a:r>
          </a:p>
          <a:p>
            <a:r>
              <a:rPr lang="en-US"/>
              <a:t>Office of Assessment and Accountability </a:t>
            </a:r>
          </a:p>
          <a:p>
            <a:endParaRPr lang="en-US"/>
          </a:p>
        </p:txBody>
      </p:sp>
    </p:spTree>
    <p:extLst>
      <p:ext uri="{BB962C8B-B14F-4D97-AF65-F5344CB8AC3E}">
        <p14:creationId xmlns:p14="http://schemas.microsoft.com/office/powerpoint/2010/main" val="151356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697F-81C0-A53D-CEF5-E6EC056FF7A0}"/>
              </a:ext>
            </a:extLst>
          </p:cNvPr>
          <p:cNvSpPr>
            <a:spLocks noGrp="1"/>
          </p:cNvSpPr>
          <p:nvPr>
            <p:ph type="title"/>
          </p:nvPr>
        </p:nvSpPr>
        <p:spPr/>
        <p:txBody>
          <a:bodyPr>
            <a:normAutofit/>
          </a:bodyPr>
          <a:lstStyle/>
          <a:p>
            <a:r>
              <a:rPr lang="en-US"/>
              <a:t>Online Training System (OTS)</a:t>
            </a:r>
          </a:p>
        </p:txBody>
      </p:sp>
      <p:sp>
        <p:nvSpPr>
          <p:cNvPr id="3" name="Content Placeholder 2">
            <a:extLst>
              <a:ext uri="{FF2B5EF4-FFF2-40B4-BE49-F238E27FC236}">
                <a16:creationId xmlns:a16="http://schemas.microsoft.com/office/drawing/2014/main" id="{0D3A3BCF-EF22-03C3-849B-F879DC5A2C29}"/>
              </a:ext>
            </a:extLst>
          </p:cNvPr>
          <p:cNvSpPr>
            <a:spLocks noGrp="1"/>
          </p:cNvSpPr>
          <p:nvPr>
            <p:ph idx="1"/>
          </p:nvPr>
        </p:nvSpPr>
        <p:spPr>
          <a:xfrm>
            <a:off x="838200" y="1040680"/>
            <a:ext cx="10744200" cy="4555128"/>
          </a:xfrm>
        </p:spPr>
        <p:txBody>
          <a:bodyPr vert="horz" lIns="91440" tIns="45720" rIns="91440" bIns="45720" rtlCol="0" anchor="t">
            <a:normAutofit fontScale="92500" lnSpcReduction="10000"/>
          </a:bodyPr>
          <a:lstStyle/>
          <a:p>
            <a:r>
              <a:rPr lang="en-US"/>
              <a:t>Profile</a:t>
            </a:r>
          </a:p>
          <a:p>
            <a:pPr lvl="1"/>
            <a:r>
              <a:rPr lang="en-US"/>
              <a:t>Test administrators </a:t>
            </a:r>
            <a:r>
              <a:rPr lang="en-US" b="1"/>
              <a:t>must</a:t>
            </a:r>
            <a:r>
              <a:rPr lang="en-US"/>
              <a:t> update their profile with their current district, school and grades taught.</a:t>
            </a:r>
          </a:p>
          <a:p>
            <a:r>
              <a:rPr lang="en-US"/>
              <a:t>Attainment Task (AT) and Transition Attainment Record (TAR) Qualification Quizzes</a:t>
            </a:r>
          </a:p>
          <a:p>
            <a:pPr lvl="1"/>
            <a:r>
              <a:rPr lang="en-US"/>
              <a:t>Locked Quizzes</a:t>
            </a:r>
          </a:p>
          <a:p>
            <a:pPr lvl="2">
              <a:buFont typeface="Courier New" panose="020B0604020202020204" pitchFamily="34" charset="0"/>
              <a:buChar char="o"/>
            </a:pPr>
            <a:r>
              <a:rPr lang="en-US"/>
              <a:t>After three unsuccessful attempts, the quiz will be locked. </a:t>
            </a:r>
          </a:p>
          <a:p>
            <a:pPr lvl="3">
              <a:buFont typeface="Wingdings" panose="020B0604020202020204" pitchFamily="34" charset="0"/>
              <a:buChar char="§"/>
            </a:pPr>
            <a:r>
              <a:rPr lang="en-US"/>
              <a:t>The quiz will be unlocked by the system 24 hours after the quiz locked.</a:t>
            </a:r>
          </a:p>
          <a:p>
            <a:pPr lvl="2">
              <a:buFont typeface="Courier New" panose="020B0604020202020204" pitchFamily="34" charset="0"/>
              <a:buChar char="o"/>
            </a:pPr>
            <a:r>
              <a:rPr lang="en-US"/>
              <a:t>Once the quiz has been attempted six times unsuccessfully, the quiz will lock again. </a:t>
            </a:r>
          </a:p>
          <a:p>
            <a:pPr lvl="3">
              <a:buFont typeface="Wingdings" panose="020B0604020202020204" pitchFamily="34" charset="0"/>
              <a:buChar char="§"/>
            </a:pPr>
            <a:r>
              <a:rPr lang="en-US"/>
              <a:t>An email will be sent to the DAC to let them know the teacher has been locked out of the quiz. </a:t>
            </a:r>
          </a:p>
          <a:p>
            <a:pPr lvl="3">
              <a:buFont typeface="Wingdings" panose="020B0604020202020204" pitchFamily="34" charset="0"/>
              <a:buChar char="§"/>
            </a:pPr>
            <a:r>
              <a:rPr lang="en-US"/>
              <a:t>The DAC will review materials with the teacher and email </a:t>
            </a:r>
            <a:r>
              <a:rPr lang="en-US">
                <a:hlinkClick r:id="rId3"/>
              </a:rPr>
              <a:t>Krista Mullins</a:t>
            </a:r>
            <a:r>
              <a:rPr lang="en-US"/>
              <a:t> to request the quiz be unlocked when the DAC feels the teacher is ready.</a:t>
            </a:r>
          </a:p>
          <a:p>
            <a:pPr lvl="1"/>
            <a:r>
              <a:rPr lang="en-US"/>
              <a:t>Quiz Certificates</a:t>
            </a:r>
          </a:p>
          <a:p>
            <a:pPr lvl="2">
              <a:buFont typeface="Courier New" panose="020B0604020202020204" pitchFamily="34" charset="0"/>
              <a:buChar char="o"/>
            </a:pPr>
            <a:r>
              <a:rPr lang="en-US"/>
              <a:t>Certificates can be printed once the quiz is successfully passed.</a:t>
            </a:r>
          </a:p>
        </p:txBody>
      </p:sp>
    </p:spTree>
    <p:extLst>
      <p:ext uri="{BB962C8B-B14F-4D97-AF65-F5344CB8AC3E}">
        <p14:creationId xmlns:p14="http://schemas.microsoft.com/office/powerpoint/2010/main" val="8370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6ECE-F0A4-5037-9B97-2C0AC3C8EC8C}"/>
              </a:ext>
            </a:extLst>
          </p:cNvPr>
          <p:cNvSpPr>
            <a:spLocks noGrp="1"/>
          </p:cNvSpPr>
          <p:nvPr>
            <p:ph type="title"/>
          </p:nvPr>
        </p:nvSpPr>
        <p:spPr/>
        <p:txBody>
          <a:bodyPr/>
          <a:lstStyle/>
          <a:p>
            <a:r>
              <a:rPr lang="en-US"/>
              <a:t>Transition Attainment Record (TAR)</a:t>
            </a:r>
          </a:p>
        </p:txBody>
      </p:sp>
      <p:sp>
        <p:nvSpPr>
          <p:cNvPr id="3" name="Content Placeholder 2">
            <a:extLst>
              <a:ext uri="{FF2B5EF4-FFF2-40B4-BE49-F238E27FC236}">
                <a16:creationId xmlns:a16="http://schemas.microsoft.com/office/drawing/2014/main" id="{421A382B-0610-EFA3-8DEE-88E8989DDDDE}"/>
              </a:ext>
            </a:extLst>
          </p:cNvPr>
          <p:cNvSpPr>
            <a:spLocks noGrp="1"/>
          </p:cNvSpPr>
          <p:nvPr>
            <p:ph idx="1"/>
          </p:nvPr>
        </p:nvSpPr>
        <p:spPr/>
        <p:txBody>
          <a:bodyPr vert="horz" lIns="91440" tIns="45720" rIns="91440" bIns="45720" rtlCol="0" anchor="t">
            <a:normAutofit/>
          </a:bodyPr>
          <a:lstStyle/>
          <a:p>
            <a:r>
              <a:rPr lang="en-US"/>
              <a:t>Training and Qualification Quiz released on Monday, Sept. 29</a:t>
            </a:r>
          </a:p>
          <a:p>
            <a:r>
              <a:rPr lang="en-US"/>
              <a:t>Qualification Quiz closes on Monday, Dec. 22.</a:t>
            </a:r>
          </a:p>
          <a:p>
            <a:r>
              <a:rPr lang="en-US"/>
              <a:t>Administration begins on Friday, Oct. 10 and continues through Friday, May 22, 2026.</a:t>
            </a:r>
          </a:p>
          <a:p>
            <a:r>
              <a:rPr lang="en-US"/>
              <a:t>Students in grades 12 and 14 may retake any content area in which they did not meet the benchmark.</a:t>
            </a:r>
          </a:p>
          <a:p>
            <a:r>
              <a:rPr lang="en-US"/>
              <a:t>For students to retake the TAR in Grade 14, a G-code may not be assigned in IC. </a:t>
            </a:r>
          </a:p>
          <a:p>
            <a:pPr marL="0" indent="0">
              <a:buNone/>
            </a:pPr>
            <a:endParaRPr lang="en-US"/>
          </a:p>
        </p:txBody>
      </p:sp>
    </p:spTree>
    <p:extLst>
      <p:ext uri="{BB962C8B-B14F-4D97-AF65-F5344CB8AC3E}">
        <p14:creationId xmlns:p14="http://schemas.microsoft.com/office/powerpoint/2010/main" val="9775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83DC2-7F91-1B9B-C6AB-03BD1F4AF8A2}"/>
              </a:ext>
            </a:extLst>
          </p:cNvPr>
          <p:cNvSpPr>
            <a:spLocks noGrp="1"/>
          </p:cNvSpPr>
          <p:nvPr>
            <p:ph type="title"/>
          </p:nvPr>
        </p:nvSpPr>
        <p:spPr/>
        <p:txBody>
          <a:bodyPr/>
          <a:lstStyle/>
          <a:p>
            <a:r>
              <a:rPr lang="en-US"/>
              <a:t>Important Dates to Know</a:t>
            </a:r>
          </a:p>
        </p:txBody>
      </p:sp>
      <p:sp>
        <p:nvSpPr>
          <p:cNvPr id="3" name="Content Placeholder 2">
            <a:extLst>
              <a:ext uri="{FF2B5EF4-FFF2-40B4-BE49-F238E27FC236}">
                <a16:creationId xmlns:a16="http://schemas.microsoft.com/office/drawing/2014/main" id="{558C6608-6E92-DFFE-87A3-AA1732A39DA6}"/>
              </a:ext>
            </a:extLst>
          </p:cNvPr>
          <p:cNvSpPr>
            <a:spLocks noGrp="1"/>
          </p:cNvSpPr>
          <p:nvPr>
            <p:ph idx="1"/>
          </p:nvPr>
        </p:nvSpPr>
        <p:spPr/>
        <p:txBody>
          <a:bodyPr vert="horz" lIns="91440" tIns="45720" rIns="91440" bIns="45720" rtlCol="0" anchor="t">
            <a:normAutofit/>
          </a:bodyPr>
          <a:lstStyle/>
          <a:p>
            <a:r>
              <a:rPr lang="en-US"/>
              <a:t>Oct. 10: TAR Administration Begins</a:t>
            </a:r>
          </a:p>
          <a:p>
            <a:r>
              <a:rPr lang="en-US"/>
              <a:t>Oct. 10: Employability Skills Attainment Record (ESAR) Qualification Quiz Opens</a:t>
            </a:r>
          </a:p>
          <a:p>
            <a:r>
              <a:rPr lang="en-US"/>
              <a:t>Week of Oct. 20: Materials Ship for Window 1 of the Alternate Kentucky Summative Assessment (AKSA)</a:t>
            </a:r>
          </a:p>
          <a:p>
            <a:r>
              <a:rPr lang="en-US"/>
              <a:t>Oct. 21: Early Access to the Student Registration Database (SRD) opens for districts to verify/edit rosters</a:t>
            </a:r>
          </a:p>
          <a:p>
            <a:r>
              <a:rPr lang="en-US"/>
              <a:t>Oct. 29: Early Access to the Career Readiness Database (CRD) opens for districts to verify/edit rosters</a:t>
            </a:r>
          </a:p>
        </p:txBody>
      </p:sp>
    </p:spTree>
    <p:extLst>
      <p:ext uri="{BB962C8B-B14F-4D97-AF65-F5344CB8AC3E}">
        <p14:creationId xmlns:p14="http://schemas.microsoft.com/office/powerpoint/2010/main" val="1962278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780C-A075-A002-2C91-30495F65CA83}"/>
              </a:ext>
            </a:extLst>
          </p:cNvPr>
          <p:cNvSpPr>
            <a:spLocks noGrp="1"/>
          </p:cNvSpPr>
          <p:nvPr>
            <p:ph type="ctrTitle"/>
          </p:nvPr>
        </p:nvSpPr>
        <p:spPr/>
        <p:txBody>
          <a:bodyPr/>
          <a:lstStyle/>
          <a:p>
            <a:r>
              <a:rPr lang="en-US"/>
              <a:t>WIDA ACCESS/WIDA Alternate ACCESS Reminders</a:t>
            </a:r>
          </a:p>
        </p:txBody>
      </p:sp>
      <p:sp>
        <p:nvSpPr>
          <p:cNvPr id="3" name="Subtitle 2">
            <a:extLst>
              <a:ext uri="{FF2B5EF4-FFF2-40B4-BE49-F238E27FC236}">
                <a16:creationId xmlns:a16="http://schemas.microsoft.com/office/drawing/2014/main" id="{8262A267-31B0-39F7-6B03-1C097EC553DA}"/>
              </a:ext>
            </a:extLst>
          </p:cNvPr>
          <p:cNvSpPr>
            <a:spLocks noGrp="1"/>
          </p:cNvSpPr>
          <p:nvPr>
            <p:ph type="subTitle" idx="1"/>
          </p:nvPr>
        </p:nvSpPr>
        <p:spPr/>
        <p:txBody>
          <a:bodyPr vert="horz" lIns="91440" tIns="45720" rIns="91440" bIns="45720" rtlCol="0" anchor="t">
            <a:normAutofit/>
          </a:bodyPr>
          <a:lstStyle/>
          <a:p>
            <a:r>
              <a:rPr lang="en-US"/>
              <a:t>Chris Williams, Program Consultant</a:t>
            </a:r>
          </a:p>
          <a:p>
            <a:r>
              <a:rPr lang="en-US"/>
              <a:t>Office of Assessment and Accountability</a:t>
            </a:r>
          </a:p>
        </p:txBody>
      </p:sp>
    </p:spTree>
    <p:extLst>
      <p:ext uri="{BB962C8B-B14F-4D97-AF65-F5344CB8AC3E}">
        <p14:creationId xmlns:p14="http://schemas.microsoft.com/office/powerpoint/2010/main" val="1098560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8D68-E548-5DEA-50FC-4195442E2A6E}"/>
              </a:ext>
            </a:extLst>
          </p:cNvPr>
          <p:cNvSpPr>
            <a:spLocks noGrp="1"/>
          </p:cNvSpPr>
          <p:nvPr>
            <p:ph type="title"/>
          </p:nvPr>
        </p:nvSpPr>
        <p:spPr>
          <a:xfrm>
            <a:off x="0" y="0"/>
            <a:ext cx="12019280" cy="1038225"/>
          </a:xfrm>
        </p:spPr>
        <p:txBody>
          <a:bodyPr>
            <a:normAutofit/>
          </a:bodyPr>
          <a:lstStyle/>
          <a:p>
            <a:r>
              <a:rPr lang="en-US"/>
              <a:t>WIDA ACCESS/WIDA Alternate ACCESS Ordering </a:t>
            </a:r>
          </a:p>
        </p:txBody>
      </p:sp>
      <p:sp>
        <p:nvSpPr>
          <p:cNvPr id="3" name="Content Placeholder 2">
            <a:extLst>
              <a:ext uri="{FF2B5EF4-FFF2-40B4-BE49-F238E27FC236}">
                <a16:creationId xmlns:a16="http://schemas.microsoft.com/office/drawing/2014/main" id="{FBC26CB3-4F84-9D36-EE3A-48311BDDD905}"/>
              </a:ext>
            </a:extLst>
          </p:cNvPr>
          <p:cNvSpPr>
            <a:spLocks noGrp="1"/>
          </p:cNvSpPr>
          <p:nvPr>
            <p:ph idx="1"/>
          </p:nvPr>
        </p:nvSpPr>
        <p:spPr/>
        <p:txBody>
          <a:bodyPr vert="horz" lIns="91440" tIns="45720" rIns="91440" bIns="45720" rtlCol="0" anchor="t">
            <a:normAutofit lnSpcReduction="10000"/>
          </a:bodyPr>
          <a:lstStyle/>
          <a:p>
            <a:r>
              <a:rPr lang="en-US"/>
              <a:t>Ordering window is Sept. 26-Oct. 22</a:t>
            </a:r>
          </a:p>
          <a:p>
            <a:r>
              <a:rPr lang="en-US"/>
              <a:t>Ordering takes place in the </a:t>
            </a:r>
            <a:r>
              <a:rPr lang="en-US">
                <a:hlinkClick r:id="rId2"/>
              </a:rPr>
              <a:t>WIDA Assessment and Management System (AMS)</a:t>
            </a:r>
          </a:p>
          <a:p>
            <a:r>
              <a:rPr lang="en-US"/>
              <a:t>Order by school</a:t>
            </a:r>
          </a:p>
          <a:p>
            <a:r>
              <a:rPr lang="en-US"/>
              <a:t>Order materials thoughtfully based on each school’s actual needs</a:t>
            </a:r>
          </a:p>
          <a:p>
            <a:r>
              <a:rPr lang="en-US"/>
              <a:t>For Grades 1–3, select online materials only to ensure the most efficient and effective delivery format.</a:t>
            </a:r>
          </a:p>
          <a:p>
            <a:r>
              <a:rPr lang="en-US"/>
              <a:t>Confirm that all identified English Learner (EL) students are accurately reflected in Infinite Campus (IC) and that student counts align when placing material orders.</a:t>
            </a:r>
          </a:p>
          <a:p>
            <a:endParaRPr lang="en-US"/>
          </a:p>
        </p:txBody>
      </p:sp>
    </p:spTree>
    <p:extLst>
      <p:ext uri="{BB962C8B-B14F-4D97-AF65-F5344CB8AC3E}">
        <p14:creationId xmlns:p14="http://schemas.microsoft.com/office/powerpoint/2010/main" val="205862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4778-73C2-B276-56E0-29235B63FAC9}"/>
              </a:ext>
            </a:extLst>
          </p:cNvPr>
          <p:cNvSpPr>
            <a:spLocks noGrp="1"/>
          </p:cNvSpPr>
          <p:nvPr>
            <p:ph type="title"/>
          </p:nvPr>
        </p:nvSpPr>
        <p:spPr/>
        <p:txBody>
          <a:bodyPr/>
          <a:lstStyle/>
          <a:p>
            <a:r>
              <a:rPr lang="en-US"/>
              <a:t>WIDA Secure Portal Trainings</a:t>
            </a:r>
          </a:p>
        </p:txBody>
      </p:sp>
      <p:sp>
        <p:nvSpPr>
          <p:cNvPr id="3" name="Content Placeholder 2">
            <a:extLst>
              <a:ext uri="{FF2B5EF4-FFF2-40B4-BE49-F238E27FC236}">
                <a16:creationId xmlns:a16="http://schemas.microsoft.com/office/drawing/2014/main" id="{9A53D1B6-AD41-540B-1223-91B0DCF17024}"/>
              </a:ext>
            </a:extLst>
          </p:cNvPr>
          <p:cNvSpPr>
            <a:spLocks noGrp="1"/>
          </p:cNvSpPr>
          <p:nvPr>
            <p:ph idx="1"/>
          </p:nvPr>
        </p:nvSpPr>
        <p:spPr/>
        <p:txBody>
          <a:bodyPr vert="horz" lIns="91440" tIns="45720" rIns="91440" bIns="45720" rtlCol="0" anchor="t">
            <a:normAutofit/>
          </a:bodyPr>
          <a:lstStyle/>
          <a:p>
            <a:r>
              <a:rPr lang="en-US"/>
              <a:t>All the trainings for WIDA ACCESS/WIDA Alternate ACCESS are available in the WIDA Secure Portal</a:t>
            </a:r>
          </a:p>
          <a:p>
            <a:r>
              <a:rPr lang="en-US"/>
              <a:t>Make sure all Test Administrators (TAs) have taken all the necessary quizzes, and the certifications are on file in the district office  </a:t>
            </a:r>
          </a:p>
        </p:txBody>
      </p:sp>
    </p:spTree>
    <p:extLst>
      <p:ext uri="{BB962C8B-B14F-4D97-AF65-F5344CB8AC3E}">
        <p14:creationId xmlns:p14="http://schemas.microsoft.com/office/powerpoint/2010/main" val="140882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2FD42-8BC8-EA72-C6D2-3D717EA6CC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DB5109-8C97-1735-19AB-4AEE6B72C7A5}"/>
              </a:ext>
            </a:extLst>
          </p:cNvPr>
          <p:cNvSpPr>
            <a:spLocks noGrp="1"/>
          </p:cNvSpPr>
          <p:nvPr>
            <p:ph type="ctrTitle"/>
          </p:nvPr>
        </p:nvSpPr>
        <p:spPr>
          <a:xfrm>
            <a:off x="1843357" y="1122363"/>
            <a:ext cx="9686386" cy="2387600"/>
          </a:xfrm>
        </p:spPr>
        <p:txBody>
          <a:bodyPr>
            <a:normAutofit/>
          </a:bodyPr>
          <a:lstStyle/>
          <a:p>
            <a:r>
              <a:rPr lang="en-US"/>
              <a:t>Quality Control Day Scheduled</a:t>
            </a:r>
          </a:p>
        </p:txBody>
      </p:sp>
      <p:sp>
        <p:nvSpPr>
          <p:cNvPr id="6" name="Subtitle 5">
            <a:extLst>
              <a:ext uri="{FF2B5EF4-FFF2-40B4-BE49-F238E27FC236}">
                <a16:creationId xmlns:a16="http://schemas.microsoft.com/office/drawing/2014/main" id="{5D38E131-F4E4-519E-1F64-A8B0921DFF95}"/>
              </a:ext>
            </a:extLst>
          </p:cNvPr>
          <p:cNvSpPr>
            <a:spLocks noGrp="1"/>
          </p:cNvSpPr>
          <p:nvPr>
            <p:ph type="subTitle" idx="1"/>
          </p:nvPr>
        </p:nvSpPr>
        <p:spPr>
          <a:xfrm>
            <a:off x="2385743" y="3592513"/>
            <a:ext cx="9144000" cy="1655762"/>
          </a:xfrm>
        </p:spPr>
        <p:txBody>
          <a:bodyPr vert="horz" lIns="91440" tIns="45720" rIns="91440" bIns="45720" rtlCol="0" anchor="t">
            <a:normAutofit/>
          </a:bodyPr>
          <a:lstStyle/>
          <a:p>
            <a:r>
              <a:rPr lang="en-US"/>
              <a:t>Shara Savage, Director</a:t>
            </a:r>
          </a:p>
          <a:p>
            <a:r>
              <a:rPr lang="en-US"/>
              <a:t>   Division of Assessment and Accountability Support</a:t>
            </a:r>
          </a:p>
          <a:p>
            <a:r>
              <a:rPr lang="en-US"/>
              <a:t>Office of Assessment and Accountability</a:t>
            </a:r>
          </a:p>
          <a:p>
            <a:endParaRPr lang="en-US"/>
          </a:p>
        </p:txBody>
      </p:sp>
    </p:spTree>
    <p:extLst>
      <p:ext uri="{BB962C8B-B14F-4D97-AF65-F5344CB8AC3E}">
        <p14:creationId xmlns:p14="http://schemas.microsoft.com/office/powerpoint/2010/main" val="57954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2E50-374D-FE86-0105-44D06DFBDCB4}"/>
              </a:ext>
            </a:extLst>
          </p:cNvPr>
          <p:cNvSpPr>
            <a:spLocks noGrp="1"/>
          </p:cNvSpPr>
          <p:nvPr>
            <p:ph type="title"/>
          </p:nvPr>
        </p:nvSpPr>
        <p:spPr>
          <a:xfrm>
            <a:off x="0" y="0"/>
            <a:ext cx="10515600" cy="1148079"/>
          </a:xfrm>
        </p:spPr>
        <p:txBody>
          <a:bodyPr/>
          <a:lstStyle/>
          <a:p>
            <a:r>
              <a:rPr lang="en-US"/>
              <a:t>QC Day Scheduled</a:t>
            </a:r>
          </a:p>
        </p:txBody>
      </p:sp>
      <p:sp>
        <p:nvSpPr>
          <p:cNvPr id="3" name="Content Placeholder 2">
            <a:extLst>
              <a:ext uri="{FF2B5EF4-FFF2-40B4-BE49-F238E27FC236}">
                <a16:creationId xmlns:a16="http://schemas.microsoft.com/office/drawing/2014/main" id="{E713034C-93CC-F514-F025-6B747DB8A280}"/>
              </a:ext>
            </a:extLst>
          </p:cNvPr>
          <p:cNvSpPr>
            <a:spLocks noGrp="1"/>
          </p:cNvSpPr>
          <p:nvPr>
            <p:ph idx="1"/>
          </p:nvPr>
        </p:nvSpPr>
        <p:spPr>
          <a:xfrm>
            <a:off x="838200" y="1464195"/>
            <a:ext cx="10515600" cy="4163106"/>
          </a:xfrm>
        </p:spPr>
        <p:txBody>
          <a:bodyPr vert="horz" lIns="91440" tIns="45720" rIns="91440" bIns="45720" rtlCol="0" anchor="t">
            <a:normAutofit/>
          </a:bodyPr>
          <a:lstStyle/>
          <a:p>
            <a:r>
              <a:rPr lang="en-US"/>
              <a:t>QC Day is scheduled for Thursday, Oct. 23, from 9 a.m. to 4 p.m. ET. </a:t>
            </a:r>
          </a:p>
          <a:p>
            <a:r>
              <a:rPr lang="en-US"/>
              <a:t>QC Day resources will be released in the upcoming Monday DAC emails.</a:t>
            </a:r>
          </a:p>
          <a:p>
            <a:pPr marL="0" indent="0">
              <a:buNone/>
            </a:pPr>
            <a:endParaRPr lang="en-US" sz="2600"/>
          </a:p>
          <a:p>
            <a:pPr marL="0" indent="0">
              <a:buNone/>
            </a:pPr>
            <a:endParaRPr lang="en-US"/>
          </a:p>
        </p:txBody>
      </p:sp>
    </p:spTree>
    <p:extLst>
      <p:ext uri="{BB962C8B-B14F-4D97-AF65-F5344CB8AC3E}">
        <p14:creationId xmlns:p14="http://schemas.microsoft.com/office/powerpoint/2010/main" val="136523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4CC8-E658-0F89-A9F7-D41B0E3338C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DEB050B-41E7-FB5F-CA6A-42AFF2CB1358}"/>
              </a:ext>
            </a:extLst>
          </p:cNvPr>
          <p:cNvSpPr>
            <a:spLocks noGrp="1"/>
          </p:cNvSpPr>
          <p:nvPr>
            <p:ph idx="1"/>
          </p:nvPr>
        </p:nvSpPr>
        <p:spPr>
          <a:xfrm>
            <a:off x="838200" y="1253331"/>
            <a:ext cx="10515600" cy="3767243"/>
          </a:xfrm>
        </p:spPr>
        <p:txBody>
          <a:bodyPr vert="horz" lIns="91440" tIns="45720" rIns="91440" bIns="45720" rtlCol="0" anchor="t">
            <a:normAutofit/>
          </a:bodyPr>
          <a:lstStyle/>
          <a:p>
            <a:r>
              <a:rPr lang="en-US"/>
              <a:t>New Kentucky Summative Assessment Consultant</a:t>
            </a:r>
          </a:p>
          <a:p>
            <a:r>
              <a:rPr lang="en-US"/>
              <a:t>College Admissions Exam – SAT Update</a:t>
            </a:r>
          </a:p>
          <a:p>
            <a:r>
              <a:rPr lang="en-US"/>
              <a:t>K Screen Reminders</a:t>
            </a:r>
          </a:p>
          <a:p>
            <a:r>
              <a:rPr lang="en-US"/>
              <a:t>Alternate Assessment Reminders</a:t>
            </a:r>
          </a:p>
          <a:p>
            <a:r>
              <a:rPr lang="en-US"/>
              <a:t>WIDA ACCESS/WIDA Alternate ACCESS Reminders</a:t>
            </a:r>
          </a:p>
          <a:p>
            <a:r>
              <a:rPr lang="en-US"/>
              <a:t>Quality Control (QC) Day Scheduled</a:t>
            </a:r>
          </a:p>
        </p:txBody>
      </p:sp>
    </p:spTree>
    <p:extLst>
      <p:ext uri="{BB962C8B-B14F-4D97-AF65-F5344CB8AC3E}">
        <p14:creationId xmlns:p14="http://schemas.microsoft.com/office/powerpoint/2010/main" val="367216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7233-9DDE-8C23-E955-EFF872149F43}"/>
              </a:ext>
            </a:extLst>
          </p:cNvPr>
          <p:cNvSpPr>
            <a:spLocks noGrp="1"/>
          </p:cNvSpPr>
          <p:nvPr>
            <p:ph type="title"/>
          </p:nvPr>
        </p:nvSpPr>
        <p:spPr>
          <a:xfrm>
            <a:off x="0" y="0"/>
            <a:ext cx="10876402" cy="1137919"/>
          </a:xfrm>
        </p:spPr>
        <p:txBody>
          <a:bodyPr/>
          <a:lstStyle/>
          <a:p>
            <a:r>
              <a:rPr lang="en-US"/>
              <a:t>QC Day Purpose </a:t>
            </a:r>
          </a:p>
        </p:txBody>
      </p:sp>
      <p:sp>
        <p:nvSpPr>
          <p:cNvPr id="3" name="Content Placeholder 2">
            <a:extLst>
              <a:ext uri="{FF2B5EF4-FFF2-40B4-BE49-F238E27FC236}">
                <a16:creationId xmlns:a16="http://schemas.microsoft.com/office/drawing/2014/main" id="{7BC540B8-A846-D63F-41DD-0E486A52F35B}"/>
              </a:ext>
            </a:extLst>
          </p:cNvPr>
          <p:cNvSpPr>
            <a:spLocks noGrp="1"/>
          </p:cNvSpPr>
          <p:nvPr>
            <p:ph idx="1"/>
          </p:nvPr>
        </p:nvSpPr>
        <p:spPr>
          <a:xfrm>
            <a:off x="461789" y="1066535"/>
            <a:ext cx="11559881" cy="4351338"/>
          </a:xfrm>
        </p:spPr>
        <p:txBody>
          <a:bodyPr vert="horz" lIns="91440" tIns="45720" rIns="91440" bIns="45720" rtlCol="0" anchor="t">
            <a:normAutofit fontScale="92500" lnSpcReduction="10000"/>
          </a:bodyPr>
          <a:lstStyle/>
          <a:p>
            <a:pPr fontAlgn="base"/>
            <a:r>
              <a:rPr lang="en-US" sz="3000"/>
              <a:t>Purpose​</a:t>
            </a:r>
          </a:p>
          <a:p>
            <a:pPr lvl="1" fontAlgn="base"/>
            <a:r>
              <a:rPr lang="en-US" sz="2600"/>
              <a:t>Ensure accurate public reporting​</a:t>
            </a:r>
          </a:p>
          <a:p>
            <a:pPr lvl="1" fontAlgn="base"/>
            <a:r>
              <a:rPr lang="en-US" sz="2600"/>
              <a:t>Identify statewide systemic data issues that potentially impact multiple schools and districts. ​</a:t>
            </a:r>
          </a:p>
          <a:p>
            <a:pPr fontAlgn="base"/>
            <a:r>
              <a:rPr lang="en-US" sz="3000"/>
              <a:t>Review Data​</a:t>
            </a:r>
          </a:p>
          <a:p>
            <a:pPr lvl="1" fontAlgn="base"/>
            <a:r>
              <a:rPr lang="en-US" sz="2600"/>
              <a:t>Changes to individual student data were requested in the Student Data Review and Rosters (SDRR) application during QC Data Review. </a:t>
            </a:r>
          </a:p>
          <a:p>
            <a:pPr lvl="1" fontAlgn="base"/>
            <a:r>
              <a:rPr lang="en-US" sz="2600" b="1"/>
              <a:t>QC Day Activities will focus on reviewing accountability data.</a:t>
            </a:r>
            <a:endParaRPr lang="en-US" sz="2600"/>
          </a:p>
          <a:p>
            <a:pPr lvl="1" fontAlgn="base"/>
            <a:r>
              <a:rPr lang="en-US" sz="2600"/>
              <a:t>Review accountability data, including color ratings, indicator data, and federal classifications.</a:t>
            </a:r>
          </a:p>
          <a:p>
            <a:pPr lvl="1" fontAlgn="base"/>
            <a:r>
              <a:rPr lang="en-US" sz="2600"/>
              <a:t>Conduct a final review of data to ensure data quality for schools and districts.​</a:t>
            </a:r>
          </a:p>
          <a:p>
            <a:pPr lvl="1" fontAlgn="base"/>
            <a:r>
              <a:rPr lang="en-US" sz="2600"/>
              <a:t>Carefully review individual student groups for federal classification.  </a:t>
            </a:r>
          </a:p>
          <a:p>
            <a:endParaRPr lang="en-US"/>
          </a:p>
        </p:txBody>
      </p:sp>
    </p:spTree>
    <p:extLst>
      <p:ext uri="{BB962C8B-B14F-4D97-AF65-F5344CB8AC3E}">
        <p14:creationId xmlns:p14="http://schemas.microsoft.com/office/powerpoint/2010/main" val="3820367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6" y="0"/>
            <a:ext cx="8958490" cy="1117600"/>
          </a:xfrm>
        </p:spPr>
        <p:txBody>
          <a:bodyPr/>
          <a:lstStyle/>
          <a:p>
            <a:pPr marL="228600"/>
            <a:r>
              <a:rPr lang="en-US"/>
              <a:t>Questions and Answers</a:t>
            </a:r>
          </a:p>
        </p:txBody>
      </p:sp>
      <p:sp>
        <p:nvSpPr>
          <p:cNvPr id="6" name="Content Placeholder 7"/>
          <p:cNvSpPr>
            <a:spLocks noGrp="1"/>
          </p:cNvSpPr>
          <p:nvPr>
            <p:ph type="body" sz="quarter" idx="13"/>
          </p:nvPr>
        </p:nvSpPr>
        <p:spPr>
          <a:xfrm>
            <a:off x="1152960" y="1193870"/>
            <a:ext cx="9158684" cy="4214293"/>
          </a:xfrm>
        </p:spPr>
        <p:txBody>
          <a:bodyPr vert="horz" lIns="91440" tIns="45720" rIns="91440" bIns="45720" rtlCol="0" anchor="t">
            <a:normAutofit fontScale="85000" lnSpcReduction="20000"/>
          </a:bodyPr>
          <a:lstStyle/>
          <a:p>
            <a:pPr>
              <a:lnSpc>
                <a:spcPct val="120000"/>
              </a:lnSpc>
              <a:spcBef>
                <a:spcPts val="0"/>
              </a:spcBef>
            </a:pPr>
            <a:r>
              <a:rPr lang="en-US" sz="4200"/>
              <a:t>Please send questions or comments to </a:t>
            </a:r>
            <a:r>
              <a:rPr lang="en-US" sz="4200">
                <a:hlinkClick r:id="rId3"/>
              </a:rPr>
              <a:t>dacinfo@education.ky.gov</a:t>
            </a:r>
            <a:r>
              <a:rPr lang="en-US" sz="4200"/>
              <a:t> .</a:t>
            </a:r>
          </a:p>
          <a:p>
            <a:pPr marL="0" indent="0">
              <a:spcBef>
                <a:spcPts val="0"/>
              </a:spcBef>
              <a:buNone/>
            </a:pPr>
            <a:r>
              <a:rPr lang="en-US" sz="4200" b="1" i="1">
                <a:solidFill>
                  <a:srgbClr val="C00000"/>
                </a:solidFill>
              </a:rPr>
              <a:t>   </a:t>
            </a:r>
            <a:endParaRPr lang="en-US" sz="4200"/>
          </a:p>
          <a:p>
            <a:pPr>
              <a:lnSpc>
                <a:spcPct val="120000"/>
              </a:lnSpc>
              <a:spcBef>
                <a:spcPts val="0"/>
              </a:spcBef>
            </a:pPr>
            <a:r>
              <a:rPr lang="en-US" sz="4200"/>
              <a:t>The next monthly DAC Webcast is scheduled for Nov. 13 at 11 a.m. ET.</a:t>
            </a:r>
          </a:p>
          <a:p>
            <a:pPr marL="0" indent="0" algn="ctr">
              <a:spcBef>
                <a:spcPts val="0"/>
              </a:spcBef>
              <a:buNone/>
            </a:pPr>
            <a:endParaRPr lang="en-US" sz="4200"/>
          </a:p>
          <a:p>
            <a:pPr marL="0" indent="0" algn="ctr">
              <a:spcBef>
                <a:spcPts val="0"/>
              </a:spcBef>
              <a:buNone/>
            </a:pPr>
            <a:endParaRPr lang="en-US" sz="4200"/>
          </a:p>
          <a:p>
            <a:pPr marL="0" indent="0" algn="ctr">
              <a:spcBef>
                <a:spcPts val="0"/>
              </a:spcBef>
              <a:buNone/>
            </a:pPr>
            <a:r>
              <a:rPr lang="en-US" sz="4200"/>
              <a:t>Thank you for your participation!</a:t>
            </a:r>
          </a:p>
          <a:p>
            <a:pPr>
              <a:spcBef>
                <a:spcPts val="0"/>
              </a:spcBef>
            </a:pPr>
            <a:endParaRPr lang="en-US" sz="4000"/>
          </a:p>
        </p:txBody>
      </p:sp>
    </p:spTree>
    <p:extLst>
      <p:ext uri="{BB962C8B-B14F-4D97-AF65-F5344CB8AC3E}">
        <p14:creationId xmlns:p14="http://schemas.microsoft.com/office/powerpoint/2010/main" val="341500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55F4FC5-2F7B-251C-93FB-273B59BFF5F7}"/>
              </a:ext>
            </a:extLst>
          </p:cNvPr>
          <p:cNvSpPr>
            <a:spLocks noGrp="1"/>
          </p:cNvSpPr>
          <p:nvPr>
            <p:ph type="title"/>
          </p:nvPr>
        </p:nvSpPr>
        <p:spPr>
          <a:xfrm>
            <a:off x="2622" y="-308"/>
            <a:ext cx="12189378" cy="1140175"/>
          </a:xfrm>
        </p:spPr>
        <p:txBody>
          <a:bodyPr>
            <a:noAutofit/>
          </a:bodyPr>
          <a:lstStyle/>
          <a:p>
            <a:pPr marL="228600"/>
            <a:r>
              <a:rPr lang="en-US"/>
              <a:t>Division of Assessment and Accountability Support</a:t>
            </a:r>
          </a:p>
        </p:txBody>
      </p:sp>
      <p:graphicFrame>
        <p:nvGraphicFramePr>
          <p:cNvPr id="7" name="Content Placeholder 4" descr="To contact the Division of Assessment Support in the Office of Assessment and Accountability, please email dacinfo@education.ky.gov or phone 502-564-4394." title="Contact Information">
            <a:extLst>
              <a:ext uri="{FF2B5EF4-FFF2-40B4-BE49-F238E27FC236}">
                <a16:creationId xmlns:a16="http://schemas.microsoft.com/office/drawing/2014/main" id="{CA766F2C-E360-5D85-C3A8-A32ABAA7611B}"/>
              </a:ext>
            </a:extLst>
          </p:cNvPr>
          <p:cNvGraphicFramePr>
            <a:graphicFrameLocks noGrp="1"/>
          </p:cNvGraphicFramePr>
          <p:nvPr>
            <p:ph idx="1"/>
            <p:extLst>
              <p:ext uri="{D42A27DB-BD31-4B8C-83A1-F6EECF244321}">
                <p14:modId xmlns:p14="http://schemas.microsoft.com/office/powerpoint/2010/main" val="2370123104"/>
              </p:ext>
            </p:extLst>
          </p:nvPr>
        </p:nvGraphicFramePr>
        <p:xfrm>
          <a:off x="1261601" y="1327458"/>
          <a:ext cx="9668797" cy="3562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1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9C3F0C-D9C3-C00F-B362-2E10E4B4E263}"/>
              </a:ext>
            </a:extLst>
          </p:cNvPr>
          <p:cNvSpPr>
            <a:spLocks noGrp="1"/>
          </p:cNvSpPr>
          <p:nvPr>
            <p:ph type="ctrTitle"/>
          </p:nvPr>
        </p:nvSpPr>
        <p:spPr/>
        <p:txBody>
          <a:bodyPr/>
          <a:lstStyle/>
          <a:p>
            <a:r>
              <a:rPr lang="en-US"/>
              <a:t>College Admissions Exam – SAT Update </a:t>
            </a:r>
          </a:p>
        </p:txBody>
      </p:sp>
      <p:sp>
        <p:nvSpPr>
          <p:cNvPr id="6" name="Subtitle 5">
            <a:extLst>
              <a:ext uri="{FF2B5EF4-FFF2-40B4-BE49-F238E27FC236}">
                <a16:creationId xmlns:a16="http://schemas.microsoft.com/office/drawing/2014/main" id="{1C18C249-9046-EAC0-519F-E955BE5156E4}"/>
              </a:ext>
            </a:extLst>
          </p:cNvPr>
          <p:cNvSpPr>
            <a:spLocks noGrp="1"/>
          </p:cNvSpPr>
          <p:nvPr>
            <p:ph type="subTitle" idx="1"/>
          </p:nvPr>
        </p:nvSpPr>
        <p:spPr/>
        <p:txBody>
          <a:bodyPr vert="horz" lIns="91440" tIns="45720" rIns="91440" bIns="45720" rtlCol="0" anchor="t">
            <a:normAutofit/>
          </a:bodyPr>
          <a:lstStyle/>
          <a:p>
            <a:r>
              <a:rPr lang="en-US"/>
              <a:t>Christen Roseberry, Program Consultant</a:t>
            </a:r>
          </a:p>
          <a:p>
            <a:r>
              <a:rPr lang="en-US"/>
              <a:t>Office of Assessment and Accountability </a:t>
            </a:r>
          </a:p>
          <a:p>
            <a:endParaRPr lang="en-US"/>
          </a:p>
        </p:txBody>
      </p:sp>
    </p:spTree>
    <p:extLst>
      <p:ext uri="{BB962C8B-B14F-4D97-AF65-F5344CB8AC3E}">
        <p14:creationId xmlns:p14="http://schemas.microsoft.com/office/powerpoint/2010/main" val="234622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8261-C6F6-47F4-AD08-B14D501D2FE3}"/>
              </a:ext>
              <a:ext uri="{C183D7F6-B498-43B3-948B-1728B52AA6E4}">
                <adec:decorative xmlns:adec="http://schemas.microsoft.com/office/drawing/2017/decorative" val="0"/>
              </a:ext>
            </a:extLst>
          </p:cNvPr>
          <p:cNvSpPr>
            <a:spLocks noGrp="1"/>
          </p:cNvSpPr>
          <p:nvPr>
            <p:ph type="title"/>
          </p:nvPr>
        </p:nvSpPr>
        <p:spPr>
          <a:xfrm>
            <a:off x="0" y="0"/>
            <a:ext cx="12192000" cy="1125591"/>
          </a:xfrm>
        </p:spPr>
        <p:txBody>
          <a:bodyPr>
            <a:normAutofit/>
          </a:bodyPr>
          <a:lstStyle/>
          <a:p>
            <a:pPr marL="233363"/>
            <a:r>
              <a:rPr lang="en-US" sz="4000"/>
              <a:t>College Admissions Exam – New Vendor</a:t>
            </a:r>
          </a:p>
        </p:txBody>
      </p:sp>
      <p:sp>
        <p:nvSpPr>
          <p:cNvPr id="5" name="Content Placeholder 4">
            <a:extLst>
              <a:ext uri="{FF2B5EF4-FFF2-40B4-BE49-F238E27FC236}">
                <a16:creationId xmlns:a16="http://schemas.microsoft.com/office/drawing/2014/main" id="{A15330FB-199A-F877-2137-950EB6DB7970}"/>
              </a:ext>
            </a:extLst>
          </p:cNvPr>
          <p:cNvSpPr>
            <a:spLocks noGrp="1"/>
          </p:cNvSpPr>
          <p:nvPr>
            <p:ph idx="1"/>
          </p:nvPr>
        </p:nvSpPr>
        <p:spPr>
          <a:xfrm>
            <a:off x="838200" y="1271281"/>
            <a:ext cx="10515600" cy="3999003"/>
          </a:xfrm>
        </p:spPr>
        <p:txBody>
          <a:bodyPr vert="horz" lIns="91440" tIns="45720" rIns="91440" bIns="45720" rtlCol="0" anchor="t">
            <a:normAutofit/>
          </a:bodyPr>
          <a:lstStyle/>
          <a:p>
            <a:pPr>
              <a:lnSpc>
                <a:spcPct val="110000"/>
              </a:lnSpc>
              <a:spcBef>
                <a:spcPts val="0"/>
              </a:spcBef>
              <a:spcAft>
                <a:spcPts val="600"/>
              </a:spcAft>
            </a:pPr>
            <a:r>
              <a:rPr lang="en-US"/>
              <a:t>Beginning with the 2025–2026 school year, College Board was awarded the contract to provide the SAT for the state administration of the college admissions exam as required by </a:t>
            </a:r>
            <a:r>
              <a:rPr lang="en-US" u="sng">
                <a:hlinkClick r:id="rId3"/>
              </a:rPr>
              <a:t>KRS 158.6453</a:t>
            </a:r>
            <a:r>
              <a:rPr lang="en-US"/>
              <a:t>. </a:t>
            </a:r>
          </a:p>
          <a:p>
            <a:pPr>
              <a:lnSpc>
                <a:spcPct val="110000"/>
              </a:lnSpc>
              <a:spcBef>
                <a:spcPts val="0"/>
              </a:spcBef>
              <a:spcAft>
                <a:spcPts val="600"/>
              </a:spcAft>
            </a:pPr>
            <a:r>
              <a:rPr lang="en-US"/>
              <a:t>A protest was filed regarding the contract; however, the matter has been resolved. The College Board will provide the SAT for the Spring 2026 Junior State Administration.</a:t>
            </a:r>
          </a:p>
        </p:txBody>
      </p:sp>
    </p:spTree>
    <p:extLst>
      <p:ext uri="{BB962C8B-B14F-4D97-AF65-F5344CB8AC3E}">
        <p14:creationId xmlns:p14="http://schemas.microsoft.com/office/powerpoint/2010/main" val="81154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3B6345C0-C226-5B78-3A5C-B5B4DE86A7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78C36A1-ECBE-7BA3-D3E8-15AE29249DEC}"/>
              </a:ext>
            </a:extLst>
          </p:cNvPr>
          <p:cNvSpPr>
            <a:spLocks noGrp="1"/>
          </p:cNvSpPr>
          <p:nvPr>
            <p:ph type="title"/>
          </p:nvPr>
        </p:nvSpPr>
        <p:spPr/>
        <p:txBody>
          <a:bodyPr anchor="ctr">
            <a:normAutofit/>
          </a:bodyPr>
          <a:lstStyle/>
          <a:p>
            <a:pPr marL="233363"/>
            <a:r>
              <a:rPr lang="en-US"/>
              <a:t>College Admissions Exam – </a:t>
            </a:r>
            <a:r>
              <a:rPr lang="en-US" sz="4000"/>
              <a:t>T</a:t>
            </a:r>
            <a:r>
              <a:rPr lang="en-US"/>
              <a:t>esting Window</a:t>
            </a:r>
            <a:r>
              <a:rPr lang="en-US" sz="4000"/>
              <a:t> </a:t>
            </a:r>
          </a:p>
        </p:txBody>
      </p:sp>
      <p:sp>
        <p:nvSpPr>
          <p:cNvPr id="2" name="Content Placeholder 1">
            <a:extLst>
              <a:ext uri="{FF2B5EF4-FFF2-40B4-BE49-F238E27FC236}">
                <a16:creationId xmlns:a16="http://schemas.microsoft.com/office/drawing/2014/main" id="{2EACEE53-7538-2A79-1140-CB83DB623B8D}"/>
              </a:ext>
            </a:extLst>
          </p:cNvPr>
          <p:cNvSpPr>
            <a:spLocks noGrp="1"/>
          </p:cNvSpPr>
          <p:nvPr>
            <p:ph idx="1"/>
          </p:nvPr>
        </p:nvSpPr>
        <p:spPr>
          <a:xfrm>
            <a:off x="838200" y="1467644"/>
            <a:ext cx="10515600" cy="3922714"/>
          </a:xfrm>
        </p:spPr>
        <p:txBody>
          <a:bodyPr vert="horz" lIns="91440" tIns="45720" rIns="91440" bIns="45720" rtlCol="0" anchor="t">
            <a:normAutofit/>
          </a:bodyPr>
          <a:lstStyle/>
          <a:p>
            <a:r>
              <a:rPr lang="en-US"/>
              <a:t>March 2 – April 10, 2026</a:t>
            </a:r>
          </a:p>
          <a:p>
            <a:pPr lvl="1"/>
            <a:r>
              <a:rPr lang="en-US"/>
              <a:t>Districts will have the flexibility to choose their initial test dates and make-up test dates within the window.</a:t>
            </a:r>
          </a:p>
          <a:p>
            <a:pPr lvl="1"/>
            <a:r>
              <a:rPr lang="en-US" i="1"/>
              <a:t>Please note: The selected test date will affect the date test scores are released.</a:t>
            </a:r>
          </a:p>
          <a:p>
            <a:pPr lvl="2"/>
            <a:r>
              <a:rPr lang="en-US"/>
              <a:t>Test Dates: March 2 – March 13, 2026 – scores released to students April 2, 2026</a:t>
            </a:r>
          </a:p>
          <a:p>
            <a:pPr lvl="2"/>
            <a:r>
              <a:rPr lang="en-US"/>
              <a:t>Test Dates: March 16 – March 27, 2026 – scores released to students April 16, 2026</a:t>
            </a:r>
          </a:p>
          <a:p>
            <a:pPr lvl="2"/>
            <a:r>
              <a:rPr lang="en-US"/>
              <a:t>Test Dates: March 30 – April 10, 2026 – scores released to students April 30, 2026</a:t>
            </a:r>
          </a:p>
          <a:p>
            <a:pPr lvl="1"/>
            <a:endParaRPr lang="en-US"/>
          </a:p>
        </p:txBody>
      </p:sp>
    </p:spTree>
    <p:extLst>
      <p:ext uri="{BB962C8B-B14F-4D97-AF65-F5344CB8AC3E}">
        <p14:creationId xmlns:p14="http://schemas.microsoft.com/office/powerpoint/2010/main" val="320362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a:extLst>
            <a:ext uri="{FF2B5EF4-FFF2-40B4-BE49-F238E27FC236}">
              <a16:creationId xmlns:a16="http://schemas.microsoft.com/office/drawing/2014/main" id="{C10A9506-44F1-5CEA-E03B-63CBAD39ED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94FB0A-6203-F38C-228E-29C8EAD8FF98}"/>
              </a:ext>
            </a:extLst>
          </p:cNvPr>
          <p:cNvSpPr>
            <a:spLocks noGrp="1"/>
          </p:cNvSpPr>
          <p:nvPr>
            <p:ph type="title"/>
          </p:nvPr>
        </p:nvSpPr>
        <p:spPr/>
        <p:txBody>
          <a:bodyPr anchor="ctr">
            <a:normAutofit/>
          </a:bodyPr>
          <a:lstStyle/>
          <a:p>
            <a:pPr marL="233363"/>
            <a:r>
              <a:rPr lang="en-US" sz="4000"/>
              <a:t>Training Dates – Fall Test Coordinator Training</a:t>
            </a:r>
          </a:p>
        </p:txBody>
      </p:sp>
      <p:sp>
        <p:nvSpPr>
          <p:cNvPr id="2" name="Content Placeholder 1">
            <a:extLst>
              <a:ext uri="{FF2B5EF4-FFF2-40B4-BE49-F238E27FC236}">
                <a16:creationId xmlns:a16="http://schemas.microsoft.com/office/drawing/2014/main" id="{B176D130-CAE7-F924-95B4-171FA9D205B2}"/>
              </a:ext>
            </a:extLst>
          </p:cNvPr>
          <p:cNvSpPr>
            <a:spLocks noGrp="1"/>
          </p:cNvSpPr>
          <p:nvPr>
            <p:ph idx="1"/>
          </p:nvPr>
        </p:nvSpPr>
        <p:spPr/>
        <p:txBody>
          <a:bodyPr>
            <a:normAutofit fontScale="92500"/>
          </a:bodyPr>
          <a:lstStyle/>
          <a:p>
            <a:r>
              <a:rPr lang="en-US"/>
              <a:t>In-person trainings: check-in will begin at 8:30 a.m., training will be 9:00 a.m. – 12:00 p.m. (local time).</a:t>
            </a:r>
          </a:p>
          <a:p>
            <a:pPr lvl="1"/>
            <a:r>
              <a:rPr lang="en-US"/>
              <a:t>Nov. 5 – West Kentucky Educational Cooperative (Eddyville)</a:t>
            </a:r>
          </a:p>
          <a:p>
            <a:pPr lvl="1"/>
            <a:r>
              <a:rPr lang="en-US" b="1"/>
              <a:t>Nov. 6 – Northern Kentucky Cooperative for Educational Services (Cold Springs) </a:t>
            </a:r>
          </a:p>
          <a:p>
            <a:pPr lvl="1"/>
            <a:r>
              <a:rPr lang="en-US"/>
              <a:t>Nov. 7 – Kentucky Educational Development Corporation (Ashland)</a:t>
            </a:r>
          </a:p>
          <a:p>
            <a:pPr lvl="1"/>
            <a:r>
              <a:rPr lang="en-US"/>
              <a:t>Nov. 10 – Southeast/South Central Education Cooperative (London)</a:t>
            </a:r>
          </a:p>
          <a:p>
            <a:pPr lvl="1"/>
            <a:r>
              <a:rPr lang="en-US" b="1"/>
              <a:t>Nov. 17 – Kentucky Department of Education (Frankfort)</a:t>
            </a:r>
          </a:p>
          <a:p>
            <a:pPr lvl="1"/>
            <a:r>
              <a:rPr lang="en-US"/>
              <a:t>Nov. 19 – Kentucky Valley Educational Cooperative (Hazard)</a:t>
            </a:r>
          </a:p>
          <a:p>
            <a:pPr lvl="1"/>
            <a:r>
              <a:rPr lang="en-US"/>
              <a:t>Nov. 21 – Green River Regional Educational Cooperative (Bowling Green)</a:t>
            </a:r>
          </a:p>
          <a:p>
            <a:r>
              <a:rPr lang="en-US"/>
              <a:t>Registration can be completed using the </a:t>
            </a:r>
            <a:r>
              <a:rPr lang="en-US">
                <a:hlinkClick r:id="rId3"/>
              </a:rPr>
              <a:t>Spring 2026 SAT Junior State Administration In-Person Training Registration link</a:t>
            </a:r>
            <a:r>
              <a:rPr lang="en-US"/>
              <a:t>.</a:t>
            </a:r>
          </a:p>
          <a:p>
            <a:pPr lvl="1"/>
            <a:endParaRPr lang="en-US"/>
          </a:p>
        </p:txBody>
      </p:sp>
    </p:spTree>
    <p:extLst>
      <p:ext uri="{BB962C8B-B14F-4D97-AF65-F5344CB8AC3E}">
        <p14:creationId xmlns:p14="http://schemas.microsoft.com/office/powerpoint/2010/main" val="178100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8ABC7-672D-126B-7EE6-252034C0D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0F242-588E-CB36-E953-51493B4EFBE5}"/>
              </a:ext>
            </a:extLst>
          </p:cNvPr>
          <p:cNvSpPr>
            <a:spLocks noGrp="1"/>
          </p:cNvSpPr>
          <p:nvPr>
            <p:ph type="title"/>
          </p:nvPr>
        </p:nvSpPr>
        <p:spPr>
          <a:xfrm>
            <a:off x="0" y="1"/>
            <a:ext cx="10515600" cy="924560"/>
          </a:xfrm>
        </p:spPr>
        <p:txBody>
          <a:bodyPr>
            <a:normAutofit fontScale="90000"/>
          </a:bodyPr>
          <a:lstStyle/>
          <a:p>
            <a:r>
              <a:rPr lang="en-US"/>
              <a:t>College Admissions Exam – SAT Office Hour #1</a:t>
            </a:r>
          </a:p>
        </p:txBody>
      </p:sp>
      <p:sp>
        <p:nvSpPr>
          <p:cNvPr id="3" name="Content Placeholder 2">
            <a:extLst>
              <a:ext uri="{FF2B5EF4-FFF2-40B4-BE49-F238E27FC236}">
                <a16:creationId xmlns:a16="http://schemas.microsoft.com/office/drawing/2014/main" id="{0B255A6B-064E-5421-93B3-3780267DF2CE}"/>
              </a:ext>
            </a:extLst>
          </p:cNvPr>
          <p:cNvSpPr>
            <a:spLocks noGrp="1"/>
          </p:cNvSpPr>
          <p:nvPr>
            <p:ph idx="1"/>
          </p:nvPr>
        </p:nvSpPr>
        <p:spPr>
          <a:xfrm>
            <a:off x="838200" y="1253331"/>
            <a:ext cx="10591800" cy="4351338"/>
          </a:xfrm>
        </p:spPr>
        <p:txBody>
          <a:bodyPr vert="horz" lIns="91440" tIns="45720" rIns="91440" bIns="45720" rtlCol="0" anchor="t">
            <a:normAutofit fontScale="92500" lnSpcReduction="20000"/>
          </a:bodyPr>
          <a:lstStyle/>
          <a:p>
            <a:r>
              <a:rPr lang="en-US"/>
              <a:t>OAA and College Board have partnered to offer SAT Office Hours to assist with the Spring 2026 administration. These will be live virtual meetings hosted on Microsoft Teams.</a:t>
            </a:r>
          </a:p>
          <a:p>
            <a:r>
              <a:rPr lang="en-US">
                <a:hlinkClick r:id="rId3"/>
              </a:rPr>
              <a:t>SAT Office Hour #1 will be Oct. 14 from 11:00 a.m. – 12:00 p.m. ET</a:t>
            </a:r>
            <a:endParaRPr lang="en-US"/>
          </a:p>
          <a:p>
            <a:r>
              <a:rPr lang="en-US"/>
              <a:t>The topic for this Office Hour will be to assist districts with completing the critical task of school setup in the SAT Suite Ordering and Registration (SSOR) system.</a:t>
            </a:r>
          </a:p>
          <a:p>
            <a:r>
              <a:rPr lang="en-US"/>
              <a:t>School setup in SSOR will be the focus of this office hour, providing an opportunity for districts to receive additional support and ask any specific questions related to this process. Other topics will be shared during the upcoming in-person trainings. Districts that have already completed the survey successfully can consider their setup complete, and it is not necessary to attend this session.</a:t>
            </a:r>
          </a:p>
        </p:txBody>
      </p:sp>
    </p:spTree>
    <p:extLst>
      <p:ext uri="{BB962C8B-B14F-4D97-AF65-F5344CB8AC3E}">
        <p14:creationId xmlns:p14="http://schemas.microsoft.com/office/powerpoint/2010/main" val="30028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79D97-4678-BF6D-1488-609220E4E3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2B61B76-B44B-9C72-6925-3D4F7835F34D}"/>
              </a:ext>
            </a:extLst>
          </p:cNvPr>
          <p:cNvSpPr>
            <a:spLocks noGrp="1"/>
          </p:cNvSpPr>
          <p:nvPr>
            <p:ph type="ctrTitle"/>
          </p:nvPr>
        </p:nvSpPr>
        <p:spPr/>
        <p:txBody>
          <a:bodyPr/>
          <a:lstStyle/>
          <a:p>
            <a:r>
              <a:rPr lang="en-US"/>
              <a:t>K Screen Reminders</a:t>
            </a:r>
          </a:p>
        </p:txBody>
      </p:sp>
      <p:sp>
        <p:nvSpPr>
          <p:cNvPr id="6" name="Subtitle 5">
            <a:extLst>
              <a:ext uri="{FF2B5EF4-FFF2-40B4-BE49-F238E27FC236}">
                <a16:creationId xmlns:a16="http://schemas.microsoft.com/office/drawing/2014/main" id="{DA9459F6-02F1-D544-CC6C-582BE9F02426}"/>
              </a:ext>
            </a:extLst>
          </p:cNvPr>
          <p:cNvSpPr>
            <a:spLocks noGrp="1"/>
          </p:cNvSpPr>
          <p:nvPr>
            <p:ph type="subTitle" idx="1"/>
          </p:nvPr>
        </p:nvSpPr>
        <p:spPr/>
        <p:txBody>
          <a:bodyPr vert="horz" lIns="91440" tIns="45720" rIns="91440" bIns="45720" rtlCol="0" anchor="t">
            <a:normAutofit/>
          </a:bodyPr>
          <a:lstStyle/>
          <a:p>
            <a:r>
              <a:rPr lang="en-US"/>
              <a:t>Tiffany Christopher, Program Consultant</a:t>
            </a:r>
          </a:p>
          <a:p>
            <a:r>
              <a:rPr lang="en-US"/>
              <a:t>Office of Assessment and Accountability </a:t>
            </a:r>
          </a:p>
          <a:p>
            <a:endParaRPr lang="en-US"/>
          </a:p>
        </p:txBody>
      </p:sp>
    </p:spTree>
    <p:extLst>
      <p:ext uri="{BB962C8B-B14F-4D97-AF65-F5344CB8AC3E}">
        <p14:creationId xmlns:p14="http://schemas.microsoft.com/office/powerpoint/2010/main" val="16481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33A4-BA85-163F-8BE6-2EA95D2F0BD0}"/>
              </a:ext>
            </a:extLst>
          </p:cNvPr>
          <p:cNvSpPr>
            <a:spLocks noGrp="1"/>
          </p:cNvSpPr>
          <p:nvPr>
            <p:ph type="title"/>
          </p:nvPr>
        </p:nvSpPr>
        <p:spPr/>
        <p:txBody>
          <a:bodyPr>
            <a:normAutofit fontScale="90000"/>
          </a:bodyPr>
          <a:lstStyle/>
          <a:p>
            <a:r>
              <a:rPr lang="en-US"/>
              <a:t>Online Management System Deadline Approaching</a:t>
            </a:r>
          </a:p>
        </p:txBody>
      </p:sp>
      <p:sp>
        <p:nvSpPr>
          <p:cNvPr id="3" name="Content Placeholder 2">
            <a:extLst>
              <a:ext uri="{FF2B5EF4-FFF2-40B4-BE49-F238E27FC236}">
                <a16:creationId xmlns:a16="http://schemas.microsoft.com/office/drawing/2014/main" id="{B477D6E2-55E6-376C-E0A7-A85C3474C1E8}"/>
              </a:ext>
            </a:extLst>
          </p:cNvPr>
          <p:cNvSpPr>
            <a:spLocks noGrp="1"/>
          </p:cNvSpPr>
          <p:nvPr>
            <p:ph idx="1"/>
          </p:nvPr>
        </p:nvSpPr>
        <p:spPr>
          <a:xfrm>
            <a:off x="838200" y="1511636"/>
            <a:ext cx="10515600" cy="4093033"/>
          </a:xfrm>
        </p:spPr>
        <p:txBody>
          <a:bodyPr vert="horz" lIns="91440" tIns="45720" rIns="91440" bIns="45720" rtlCol="0" anchor="t">
            <a:normAutofit/>
          </a:bodyPr>
          <a:lstStyle/>
          <a:p>
            <a:r>
              <a:rPr lang="en-US"/>
              <a:t>The deadline for districts to enter and submit Brigance Core Assessments and Self-Help/Social Emotional data into the BRIGANCE Online Management System (OMS), and Prior Settings data into Infinite Campus (IC) is Oct. 15. </a:t>
            </a:r>
          </a:p>
          <a:p>
            <a:r>
              <a:rPr lang="en-US"/>
              <a:t>Final automated reminders concerning the OMS and IC will be sent out on Oct. 10 via email. </a:t>
            </a:r>
          </a:p>
          <a:p>
            <a:r>
              <a:rPr lang="en-US"/>
              <a:t>Final IC data extract will occur Oct. 13.</a:t>
            </a:r>
          </a:p>
        </p:txBody>
      </p:sp>
      <p:sp>
        <p:nvSpPr>
          <p:cNvPr id="4" name="TextBox 3">
            <a:extLst>
              <a:ext uri="{FF2B5EF4-FFF2-40B4-BE49-F238E27FC236}">
                <a16:creationId xmlns:a16="http://schemas.microsoft.com/office/drawing/2014/main" id="{381D60B6-BD3E-6416-1086-DD6438D53563}"/>
              </a:ext>
            </a:extLst>
          </p:cNvPr>
          <p:cNvSpPr txBox="1"/>
          <p:nvPr/>
        </p:nvSpPr>
        <p:spPr>
          <a:xfrm>
            <a:off x="4724400" y="3200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ptos"/>
              </a:rPr>
              <a:t>.</a:t>
            </a:r>
            <a:endParaRPr lang="en-US"/>
          </a:p>
        </p:txBody>
      </p:sp>
    </p:spTree>
    <p:extLst>
      <p:ext uri="{BB962C8B-B14F-4D97-AF65-F5344CB8AC3E}">
        <p14:creationId xmlns:p14="http://schemas.microsoft.com/office/powerpoint/2010/main" val="4000812971"/>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6B9F25"/>
      </a:accent6>
      <a:hlink>
        <a:srgbClr val="2683C6"/>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2025-10-09T04:00:00+00:00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Audience1 xmlns="3a62de7d-ba57-4f43-9dae-9623ba637be0"/>
    <_dlc_DocId xmlns="3a62de7d-ba57-4f43-9dae-9623ba637be0">KYED-14-1925</_dlc_DocId>
    <_dlc_DocIdUrl xmlns="3a62de7d-ba57-4f43-9dae-9623ba637be0">
      <Url>https://education-edit.ky.gov/AA/distsupp/_layouts/15/DocIdRedir.aspx?ID=KYED-14-1925</Url>
      <Description>KYED-14-1925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3EEE4DB-64A5-4E4F-82E7-C26B46CBA6DB}"/>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schemas.microsoft.com/office/2006/metadata/properties"/>
    <ds:schemaRef ds:uri="5bc9d522-2386-425a-9f2a-a617cf877ec0"/>
    <ds:schemaRef ds:uri="cf3aa28c-8d44-408c-a5ca-996a87f6cd59"/>
    <ds:schemaRef ds:uri="http://schemas.openxmlformats.org/package/2006/metadata/core-propertie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b062eb0a-ada4-4626-816e-5cd0be926cfe"/>
    <ds:schemaRef ds:uri="c8aeabe4-0dec-4482-a76a-bb57f37294f4"/>
    <ds:schemaRef ds:uri="e933af85-a9ee-4a70-b6e0-74d4f32bb51d"/>
    <ds:schemaRef ds:uri="http://purl.org/dc/terms/"/>
  </ds:schemaRefs>
</ds:datastoreItem>
</file>

<file path=customXml/itemProps4.xml><?xml version="1.0" encoding="utf-8"?>
<ds:datastoreItem xmlns:ds="http://schemas.openxmlformats.org/officeDocument/2006/customXml" ds:itemID="{0A09D9DB-5852-41CD-A1D7-F7C29C9F30F8}"/>
</file>

<file path=docProps/app.xml><?xml version="1.0" encoding="utf-8"?>
<Properties xmlns="http://schemas.openxmlformats.org/officeDocument/2006/extended-properties" xmlns:vt="http://schemas.openxmlformats.org/officeDocument/2006/docPropsVTypes">
  <Template/>
  <TotalTime>0</TotalTime>
  <Words>1490</Words>
  <Application>Microsoft Office PowerPoint</Application>
  <PresentationFormat>Widescreen</PresentationFormat>
  <Paragraphs>139</Paragraphs>
  <Slides>22</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Aptos</vt:lpstr>
      <vt:lpstr>Arial</vt:lpstr>
      <vt:lpstr>Calibri</vt:lpstr>
      <vt:lpstr>Courier New</vt:lpstr>
      <vt:lpstr>Franklin Gothic Book</vt:lpstr>
      <vt:lpstr>Franklin Gothic Medium</vt:lpstr>
      <vt:lpstr>Georgia</vt:lpstr>
      <vt:lpstr>Times New Roman</vt:lpstr>
      <vt:lpstr>Wingdings</vt:lpstr>
      <vt:lpstr>Office Theme</vt:lpstr>
      <vt:lpstr>DAC Webcast October 9, 2025</vt:lpstr>
      <vt:lpstr>Agenda</vt:lpstr>
      <vt:lpstr>College Admissions Exam – SAT Update </vt:lpstr>
      <vt:lpstr>College Admissions Exam – New Vendor</vt:lpstr>
      <vt:lpstr>College Admissions Exam – Testing Window </vt:lpstr>
      <vt:lpstr>Training Dates – Fall Test Coordinator Training</vt:lpstr>
      <vt:lpstr>College Admissions Exam – SAT Office Hour #1</vt:lpstr>
      <vt:lpstr>K Screen Reminders</vt:lpstr>
      <vt:lpstr>Online Management System Deadline Approaching</vt:lpstr>
      <vt:lpstr>K Screen Reminders (continued)</vt:lpstr>
      <vt:lpstr>Alternate Assessment Reminders</vt:lpstr>
      <vt:lpstr>Online Training System (OTS)</vt:lpstr>
      <vt:lpstr>Transition Attainment Record (TAR)</vt:lpstr>
      <vt:lpstr>Important Dates to Know</vt:lpstr>
      <vt:lpstr>WIDA ACCESS/WIDA Alternate ACCESS Reminders</vt:lpstr>
      <vt:lpstr>WIDA ACCESS/WIDA Alternate ACCESS Ordering </vt:lpstr>
      <vt:lpstr>WIDA Secure Portal Trainings</vt:lpstr>
      <vt:lpstr>Quality Control Day Scheduled</vt:lpstr>
      <vt:lpstr>QC Day Scheduled</vt:lpstr>
      <vt:lpstr>QC Day Purpose </vt:lpstr>
      <vt:lpstr>Questions and Answers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DAC Webcast October 2025</dc:title>
  <dc:creator>melissa.chandler@education.ky.gov</dc:creator>
  <cp:keywords>DAC Webcast</cp:keywords>
  <cp:lastModifiedBy>Riley, Ben - Division of Accountability Data &amp; Analysis</cp:lastModifiedBy>
  <cp:revision>3</cp:revision>
  <cp:lastPrinted>2024-06-12T00:32:24Z</cp:lastPrinted>
  <dcterms:created xsi:type="dcterms:W3CDTF">2022-07-11T18:53:52Z</dcterms:created>
  <dcterms:modified xsi:type="dcterms:W3CDTF">2025-10-09T12:54:14Z</dcterms:modified>
  <cp:category>Please email questions to dacinfo@education.ky.gov</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SiteId">
    <vt:lpwstr>9360c11f-90e6-4706-ad00-25fcdc9e2ed1</vt:lpwstr>
  </property>
  <property fmtid="{D5CDD505-2E9C-101B-9397-08002B2CF9AE}" pid="5" name="MSIP_Label_eb544694-0027-44fa-bee4-2648c0363f9d_SetDate">
    <vt:lpwstr>2024-06-11T11:38:40Z</vt:lpwstr>
  </property>
  <property fmtid="{D5CDD505-2E9C-101B-9397-08002B2CF9AE}" pid="6" name="MSIP_Label_eb544694-0027-44fa-bee4-2648c0363f9d_Method">
    <vt:lpwstr>Standard</vt:lpwstr>
  </property>
  <property fmtid="{D5CDD505-2E9C-101B-9397-08002B2CF9AE}" pid="7" name="MSIP_Label_eb544694-0027-44fa-bee4-2648c0363f9d_ActionId">
    <vt:lpwstr>214f1d5f-a08c-4db1-8c59-7cdba6750a96</vt:lpwstr>
  </property>
  <property fmtid="{D5CDD505-2E9C-101B-9397-08002B2CF9AE}" pid="8" name="MSIP_Label_eb544694-0027-44fa-bee4-2648c0363f9d_Enabled">
    <vt:lpwstr>true</vt:lpwstr>
  </property>
  <property fmtid="{D5CDD505-2E9C-101B-9397-08002B2CF9AE}" pid="9" name="MSIP_Label_eb544694-0027-44fa-bee4-2648c0363f9d_ContentBits">
    <vt:lpwstr>0</vt:lpwstr>
  </property>
  <property fmtid="{D5CDD505-2E9C-101B-9397-08002B2CF9AE}" pid="10" name="MSIP_Label_eb544694-0027-44fa-bee4-2648c0363f9d_Name">
    <vt:lpwstr>defa4170-0d19-0005-0004-bc88714345d2</vt:lpwstr>
  </property>
  <property fmtid="{D5CDD505-2E9C-101B-9397-08002B2CF9AE}" pid="11" name="Order">
    <vt:r8>31400</vt:r8>
  </property>
  <property fmtid="{D5CDD505-2E9C-101B-9397-08002B2CF9AE}" pid="12" name="xd_Signature">
    <vt:bool>false</vt:bool>
  </property>
  <property fmtid="{D5CDD505-2E9C-101B-9397-08002B2CF9AE}" pid="13" name="xd_ProgID">
    <vt:lpwstr/>
  </property>
  <property fmtid="{D5CDD505-2E9C-101B-9397-08002B2CF9AE}" pid="14" name="TemplateUrl">
    <vt:lpwstr/>
  </property>
  <property fmtid="{D5CDD505-2E9C-101B-9397-08002B2CF9AE}" pid="15" name="ComplianceAssetId">
    <vt:lpwstr/>
  </property>
  <property fmtid="{D5CDD505-2E9C-101B-9397-08002B2CF9AE}" pid="16" name="_ExtendedDescription">
    <vt:lpwstr/>
  </property>
  <property fmtid="{D5CDD505-2E9C-101B-9397-08002B2CF9AE}" pid="17" name="TriggerFlowInfo">
    <vt:lpwstr/>
  </property>
  <property fmtid="{D5CDD505-2E9C-101B-9397-08002B2CF9AE}" pid="18" name="_dlc_DocIdItemGuid">
    <vt:lpwstr>a970eaca-d6ca-46b2-8955-8c26af2762d1</vt:lpwstr>
  </property>
</Properties>
</file>