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diagrams/data1.xml" ContentType="application/vnd.openxmlformats-officedocument.drawingml.diagramData+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1.xml" ContentType="application/vnd.openxmlformats-officedocument.presentationml.notes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ppt/diagrams/quickStyle1.xml" ContentType="application/vnd.openxmlformats-officedocument.drawingml.diagramStyle+xml"/>
  <Override PartName="/ppt/diagrams/layout1.xml" ContentType="application/vnd.openxmlformats-officedocument.drawingml.diagramLayout+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docProps/custom.xml" ContentType="application/vnd.openxmlformats-officedocument.custom-properties+xml"/>
  <Override PartName="/ppt/revisionInfo.xml" ContentType="application/vnd.ms-powerpoint.revisioninfo+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4" r:id="rId4"/>
  </p:sldMasterIdLst>
  <p:notesMasterIdLst>
    <p:notesMasterId r:id="rId20"/>
  </p:notesMasterIdLst>
  <p:handoutMasterIdLst>
    <p:handoutMasterId r:id="rId21"/>
  </p:handoutMasterIdLst>
  <p:sldIdLst>
    <p:sldId id="256" r:id="rId5"/>
    <p:sldId id="1143" r:id="rId6"/>
    <p:sldId id="1621" r:id="rId7"/>
    <p:sldId id="1592" r:id="rId8"/>
    <p:sldId id="1593" r:id="rId9"/>
    <p:sldId id="1650" r:id="rId10"/>
    <p:sldId id="1651" r:id="rId11"/>
    <p:sldId id="1671" r:id="rId12"/>
    <p:sldId id="1652" r:id="rId13"/>
    <p:sldId id="1655" r:id="rId14"/>
    <p:sldId id="1653" r:id="rId15"/>
    <p:sldId id="1654" r:id="rId16"/>
    <p:sldId id="1656" r:id="rId17"/>
    <p:sldId id="1029" r:id="rId18"/>
    <p:sldId id="888" r:id="rId1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9BDD03-6500-141E-5C73-C5F7B6F6E863}" name="Williams, Chris - Division of Assessment and Accountability Support" initials="WS" userId="S::chris.williams@education.ky.gov::2f156fa2-a309-475c-82f3-62ae8d0ba8a4" providerId="AD"/>
  <p188:author id="{9B822606-89CE-37F5-0354-C7C7B03AE384}" name="Chandler, Melissa - Division of Assessment and Accountability Support" initials="CS" userId="S::melissa.chandler@education.ky.gov::c7c40c5a-5db2-409e-9ac5-b3fa8556cae3" providerId="AD"/>
  <p188:author id="{A878E930-1FA4-23FE-ABDF-DAF3E302D92D}" name="Christopher, Tiffany - Division of Assessment and Accountability Support" initials="TC" userId="S::tiffany.christopher@education.ky.gov::0ee15d78-e0f3-4aff-9248-a7fe4c8bb4fc" providerId="AD"/>
  <p188:author id="{EEAF063B-8BCB-A246-0486-9A5ACA2B8CA4}" name="Roseberry, Christen - Division of Assessment and Accountability Support" initials="RCDoAaAS" userId="S::christen.roseberry@education.ky.gov::64f073a6-c0e0-4356-b5dd-074214d6d82f" providerId="AD"/>
  <p188:author id="{0C431B50-E267-7ED8-372B-1A1B808F8997}" name="Jones, Helen - Division of Assessment and Accountability Support" initials="JHDoAaAS" userId="S::helen.jones@education.ky.gov::b7d6fb4f-88fd-4227-920b-6a3119e5e7a1" providerId="AD"/>
  <p188:author id="{52F57052-0FAD-5FD0-5873-4C8768666379}" name="Avery, Devon - Division of Assessment and Accountability Support" initials="DA" userId="S::devon.avery@education.ky.gov::ea78a75c-c17e-4901-bc17-b64bcd9c9f6d" providerId="AD"/>
  <p188:author id="{CCCC5755-80CF-4B48-E1F5-5CFC857F1A2A}" name="Riley, Ben - Division of Assessment and Accountability Support" initials="RBDoAaAS" userId="Riley, Ben - Division of Assessment and Accountability Support" providerId="None"/>
  <p188:author id="{FF3B046C-91C7-F735-5D2E-F89695486385}" name="Jett, Lisa - Division of Assessment and Accountability Support" initials="JS" userId="S::lisa.jett@education.ky.gov::6d718aac-4a55-46f9-aab8-85fa88911f2a" providerId="AD"/>
  <p188:author id="{436EC786-CEC7-8901-61CA-4BDABF115B31}" name="Savage, Shara - Division of Assessment and Accountability Support" initials="SSDoAaAS" userId="S::Shara.Savage@education.ky.gov::71eadb16-699f-453e-81d8-c9ac7aaf2dd6" providerId="AD"/>
  <p188:author id="{5512DD90-7D11-8F4F-C196-C0F8F7BFE940}" name="Brumley, Jessica - Division of Assessment and Accountability Support" initials="JB" userId="S::jessica.brumley@education.ky.gov::fa0310dd-6eee-4845-93c0-35565be73531" providerId="AD"/>
  <p188:author id="{88138196-F698-FBED-D0A7-04A9C0FF3D88}" name="Stafford, Jennifer - KDE Division Director" initials="SD" userId="S::jennifer.stafford@education.ky.gov::0151abd4-297e-443f-a77b-a8c249c015ab" providerId="AD"/>
  <p188:author id="{4E37AEA2-9003-7A2B-581B-AF4837220C73}" name="Riley, Ben - Division of Assessment and Accountability Support" initials="RS" userId="S::ben.riley@education.ky.gov::4cd6cdff-1273-49fa-8860-d0f5fa3fb9f7" providerId="AD"/>
  <p188:author id="{E0DB3AB3-8C22-653F-571B-3E25AA2E63A2}" name="Savage, Shara - Division of Assessment and Accountability Support" initials="SS" userId="S::shara.savage@education.ky.gov::71eadb16-699f-453e-81d8-c9ac7aaf2dd6" providerId="AD"/>
  <p188:author id="{2DFC81C1-C964-7CBE-E5A2-8181FB4130DC}" name="Wickizer, John - Division of Accountability Data and Analysis" initials="WA" userId="S::john.wickizer@education.ky.gov::1c22ac94-8f1d-4cc0-ad19-578a4f29fa40" providerId="AD"/>
  <p188:author id="{A1968ECB-9F01-7E4F-5C5C-2236753EF084}" name="Mullins, Krista" initials="KMM" userId="Mullins, Krista" providerId="None"/>
  <p188:author id="{581C09D0-3CAB-E9E0-98D1-3884D850B30F}" name="Hill, Kevin - KDE Division Director" initials="HD" userId="S::kevin.hill@education.ky.gov::02c2ec77-149c-4854-a7db-156452e0ba73" providerId="AD"/>
  <p188:author id="{5FD6BBD4-89B8-DC90-B9A0-590DE6A9A122}" name="Larkins, Jennifer - Division of Assessment and Accountability Support" initials="LS" userId="S::jennifer.larkins@education.ky.gov::093879bc-4454-48e7-95b0-93a7f4bf4b00" providerId="AD"/>
  <p188:author id="{1DDE88F8-27C4-C73A-F768-A150E2731EB4}" name="Mullins, Krista - Division of Assessment and Accountability Support" initials="MS" userId="S::krista.mullins@education.ky.gov::599e8b2c-da26-429c-a2a4-0d587b3d3416" providerId="AD"/>
  <p188:author id="{F4AFB8FE-2F89-BD15-88CD-DCAF584F8BCE}" name="Guest User" initials="GU" userId="S::urn:spo:anon#b8d00a6c8b0209b5fed9f16a4c639c5f2826c96e7d642f03ee068c911d54507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afford, Jennifer - KDE Division Director" initials="SJ-KDD" lastIdx="6" clrIdx="0">
    <p:extLst>
      <p:ext uri="{19B8F6BF-5375-455C-9EA6-DF929625EA0E}">
        <p15:presenceInfo xmlns:p15="http://schemas.microsoft.com/office/powerpoint/2012/main" userId="S::jennifer.stafford@education.ky.gov::0151abd4-297e-443f-a77b-a8c249c015ab" providerId="AD"/>
      </p:ext>
    </p:extLst>
  </p:cmAuthor>
  <p:cmAuthor id="2" name="Jett, Lisa - Division of Assessment and Accountability Support" initials="JS" lastIdx="1" clrIdx="1">
    <p:extLst>
      <p:ext uri="{19B8F6BF-5375-455C-9EA6-DF929625EA0E}">
        <p15:presenceInfo xmlns:p15="http://schemas.microsoft.com/office/powerpoint/2012/main" userId="S::lisa.jett@education.ky.gov::6d718aac-4a55-46f9-aab8-85fa88911f2a" providerId="AD"/>
      </p:ext>
    </p:extLst>
  </p:cmAuthor>
  <p:cmAuthor id="3" name="Chandler, Melissa - Division of Assessment and Accountability Support" initials="CS" lastIdx="2" clrIdx="2">
    <p:extLst>
      <p:ext uri="{19B8F6BF-5375-455C-9EA6-DF929625EA0E}">
        <p15:presenceInfo xmlns:p15="http://schemas.microsoft.com/office/powerpoint/2012/main" userId="S::melissa.chandler@education.ky.gov::c7c40c5a-5db2-409e-9ac5-b3fa8556ca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0F0F0"/>
    <a:srgbClr val="102649"/>
    <a:srgbClr val="99C9CC"/>
    <a:srgbClr val="6AC398"/>
    <a:srgbClr val="007780"/>
    <a:srgbClr val="276F8B"/>
    <a:srgbClr val="6B9F25"/>
    <a:srgbClr val="FFFFFF"/>
    <a:srgbClr val="DEE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D12C57-3B7D-40D7-94A9-6EF3EBEFF28D}" v="269" dt="2026-10-07T15:07:33.157"/>
    <p1510:client id="{EF60900A-C843-4E95-846B-252DE68E1C80}" v="5" dt="2026-10-07T15:17:56.443"/>
    <p1510:client id="{FE521253-AF88-4E2D-A7BA-C030F815CC6B}" v="204" dt="2026-10-07T14:58:38.156"/>
  </p1510:revLst>
</p1510:revInfo>
</file>

<file path=ppt/tableStyles.xml><?xml version="1.0" encoding="utf-8"?>
<a:tblStyleLst xmlns:a="http://schemas.openxmlformats.org/drawingml/2006/main" def="{5C22544A-7EE6-4342-B048-85BDC9FD1C3A}">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629"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1" Type="http://schemas.openxmlformats.org/officeDocument/2006/relationships/hyperlink" Target="mailto:dacinfo@education.ky.gov"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mailto:dacinfo@education.ky.gov" TargetMode="External"/></Relationships>
</file>

<file path=ppt/diagrams/colors1.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2CDB05-86C6-4E3F-8115-B237F44B6524}" type="doc">
      <dgm:prSet loTypeId="urn:microsoft.com/office/officeart/2005/8/layout/list1" loCatId="list" qsTypeId="urn:microsoft.com/office/officeart/2005/8/quickstyle/3d1#1" qsCatId="3D" csTypeId="urn:microsoft.com/office/officeart/2005/8/colors/accent0_3#1" csCatId="mainScheme" phldr="1"/>
      <dgm:spPr/>
    </dgm:pt>
    <dgm:pt modelId="{1A60FDE9-8FDD-4F95-8761-9B8568EA05DF}">
      <dgm:prSet phldrT="[Text]"/>
      <dgm:spPr>
        <a:solidFill>
          <a:srgbClr val="007780"/>
        </a:solidFill>
      </dgm:spPr>
      <dgm:t>
        <a:bodyPr/>
        <a:lstStyle/>
        <a:p>
          <a:pPr algn="ctr"/>
          <a:r>
            <a:rPr lang="en-US">
              <a:latin typeface="+mj-lt"/>
              <a:cs typeface="Arial" panose="020B0604020202020204" pitchFamily="34" charset="0"/>
            </a:rPr>
            <a:t>Contact Information</a:t>
          </a:r>
          <a:endParaRPr lang="en-US" b="0" i="0" u="none" strike="noStrike" cap="none" baseline="0" noProof="0">
            <a:solidFill>
              <a:srgbClr val="010000"/>
            </a:solidFill>
            <a:latin typeface="+mj-lt"/>
            <a:cs typeface="Arial" panose="020B0604020202020204" pitchFamily="34" charset="0"/>
          </a:endParaRPr>
        </a:p>
      </dgm:t>
    </dgm:pt>
    <dgm:pt modelId="{0EA27716-065F-4EC5-BBAA-E844C0E66BF7}" type="parTrans" cxnId="{3377A197-9616-49CB-A7A9-7F7740E243DA}">
      <dgm:prSet/>
      <dgm:spPr/>
      <dgm:t>
        <a:bodyPr/>
        <a:lstStyle/>
        <a:p>
          <a:endParaRPr lang="en-US"/>
        </a:p>
      </dgm:t>
    </dgm:pt>
    <dgm:pt modelId="{F982082A-35F6-4E4D-B386-9B512221BAE4}" type="sibTrans" cxnId="{3377A197-9616-49CB-A7A9-7F7740E243DA}">
      <dgm:prSet/>
      <dgm:spPr/>
      <dgm:t>
        <a:bodyPr/>
        <a:lstStyle/>
        <a:p>
          <a:endParaRPr lang="en-US"/>
        </a:p>
      </dgm:t>
    </dgm:pt>
    <dgm:pt modelId="{16E8CD49-2548-41E2-9958-F07BB7AB4D5F}">
      <dgm:prSet custT="1"/>
      <dgm:spPr>
        <a:solidFill>
          <a:schemeClr val="accent2">
            <a:lumMod val="20000"/>
            <a:lumOff val="80000"/>
            <a:alpha val="97000"/>
          </a:schemeClr>
        </a:solidFill>
        <a:ln w="12700" cmpd="sng">
          <a:noFill/>
        </a:ln>
        <a:effectLst>
          <a:outerShdw blurRad="50800" dist="50800" dir="5400000" algn="ctr" rotWithShape="0">
            <a:schemeClr val="tx1"/>
          </a:outerShdw>
        </a:effectLst>
      </dgm:spPr>
      <dgm:t>
        <a:bodyPr/>
        <a:lstStyle/>
        <a:p>
          <a:pPr algn="ctr">
            <a:spcBef>
              <a:spcPts val="1200"/>
            </a:spcBef>
            <a:buFontTx/>
            <a:buNone/>
          </a:pPr>
          <a:r>
            <a:rPr lang="en-US" sz="4400" b="0">
              <a:solidFill>
                <a:schemeClr val="tx1"/>
              </a:solidFill>
              <a:latin typeface="+mn-lt"/>
              <a:cs typeface="Times New Roman"/>
            </a:rPr>
            <a:t>KDE DAC Information</a:t>
          </a:r>
        </a:p>
      </dgm:t>
      <dgm:extLst>
        <a:ext uri="{E40237B7-FDA0-4F09-8148-C483321AD2D9}">
          <dgm14:cNvPr xmlns:dgm14="http://schemas.microsoft.com/office/drawing/2010/diagram" id="0" name="" descr="A table displaying KDE's DAC info contact information. Email dacinfo@education.ky.gov. Phone Number: (502) 564-4394"/>
        </a:ext>
      </dgm:extLst>
    </dgm:pt>
    <dgm:pt modelId="{DA3A25F7-5592-4D00-8405-3D4328B7812F}" type="parTrans" cxnId="{73ED1480-6135-48FC-9334-02B3AC27C1CA}">
      <dgm:prSet/>
      <dgm:spPr/>
      <dgm:t>
        <a:bodyPr/>
        <a:lstStyle/>
        <a:p>
          <a:endParaRPr lang="en-US"/>
        </a:p>
      </dgm:t>
    </dgm:pt>
    <dgm:pt modelId="{84BB977D-1005-4B20-A5BF-D7738EB3CFB1}" type="sibTrans" cxnId="{73ED1480-6135-48FC-9334-02B3AC27C1CA}">
      <dgm:prSet/>
      <dgm:spPr/>
      <dgm:t>
        <a:bodyPr/>
        <a:lstStyle/>
        <a:p>
          <a:endParaRPr lang="en-US"/>
        </a:p>
      </dgm:t>
    </dgm:pt>
    <dgm:pt modelId="{5DDDCDED-2313-4F54-801A-F8F10EEAF1AE}">
      <dgm:prSet custT="1"/>
      <dgm:spPr>
        <a:solidFill>
          <a:schemeClr val="accent2">
            <a:lumMod val="20000"/>
            <a:lumOff val="80000"/>
            <a:alpha val="97000"/>
          </a:schemeClr>
        </a:solidFill>
        <a:ln w="12700" cmpd="sng">
          <a:noFill/>
        </a:ln>
        <a:effectLst>
          <a:outerShdw blurRad="50800" dist="50800" dir="5400000" algn="ctr" rotWithShape="0">
            <a:schemeClr val="tx1"/>
          </a:outerShdw>
        </a:effectLst>
      </dgm:spPr>
      <dgm:t>
        <a:bodyPr/>
        <a:lstStyle/>
        <a:p>
          <a:pPr algn="ctr">
            <a:spcBef>
              <a:spcPts val="1200"/>
            </a:spcBef>
            <a:buFontTx/>
            <a:buNone/>
          </a:pPr>
          <a:r>
            <a:rPr lang="en-US" sz="4400" b="0">
              <a:solidFill>
                <a:schemeClr val="tx1"/>
              </a:solidFill>
              <a:latin typeface="+mn-lt"/>
              <a:cs typeface="Times New Roman"/>
              <a:hlinkClick xmlns:r="http://schemas.openxmlformats.org/officeDocument/2006/relationships" r:id="rId1">
                <a:extLst>
                  <a:ext uri="{A12FA001-AC4F-418D-AE19-62706E023703}">
                    <ahyp:hlinkClr xmlns:ahyp="http://schemas.microsoft.com/office/drawing/2018/hyperlinkcolor" val="tx"/>
                  </a:ext>
                </a:extLst>
              </a:hlinkClick>
            </a:rPr>
            <a:t>dacinfo@education.ky.gov</a:t>
          </a:r>
          <a:endParaRPr lang="en-US" sz="4400" b="0">
            <a:solidFill>
              <a:schemeClr val="tx1"/>
            </a:solidFill>
            <a:latin typeface="+mn-lt"/>
            <a:cs typeface="Times New Roman"/>
          </a:endParaRPr>
        </a:p>
      </dgm:t>
    </dgm:pt>
    <dgm:pt modelId="{9144B784-B323-413D-9578-52454B01E099}" type="parTrans" cxnId="{411A1D92-B522-4280-A419-DBA71CCE25C0}">
      <dgm:prSet/>
      <dgm:spPr/>
      <dgm:t>
        <a:bodyPr/>
        <a:lstStyle/>
        <a:p>
          <a:endParaRPr lang="en-US"/>
        </a:p>
      </dgm:t>
    </dgm:pt>
    <dgm:pt modelId="{EB138D15-E18A-471F-AC25-07E977AE60BE}" type="sibTrans" cxnId="{411A1D92-B522-4280-A419-DBA71CCE25C0}">
      <dgm:prSet/>
      <dgm:spPr/>
      <dgm:t>
        <a:bodyPr/>
        <a:lstStyle/>
        <a:p>
          <a:endParaRPr lang="en-US"/>
        </a:p>
      </dgm:t>
    </dgm:pt>
    <dgm:pt modelId="{555D2BA5-BCB5-4FD5-BFD9-2B9FB61D7F36}">
      <dgm:prSet custT="1"/>
      <dgm:spPr>
        <a:solidFill>
          <a:schemeClr val="accent2">
            <a:lumMod val="20000"/>
            <a:lumOff val="80000"/>
            <a:alpha val="97000"/>
          </a:schemeClr>
        </a:solidFill>
        <a:ln w="12700" cmpd="sng">
          <a:noFill/>
        </a:ln>
        <a:effectLst>
          <a:outerShdw blurRad="50800" dist="50800" dir="5400000" algn="ctr" rotWithShape="0">
            <a:schemeClr val="tx1"/>
          </a:outerShdw>
        </a:effectLst>
      </dgm:spPr>
      <dgm:t>
        <a:bodyPr/>
        <a:lstStyle/>
        <a:p>
          <a:pPr algn="ctr">
            <a:spcBef>
              <a:spcPts val="1200"/>
            </a:spcBef>
            <a:buFontTx/>
            <a:buNone/>
          </a:pPr>
          <a:r>
            <a:rPr lang="en-US" sz="4400" b="0">
              <a:solidFill>
                <a:schemeClr val="tx1"/>
              </a:solidFill>
              <a:latin typeface="+mn-lt"/>
              <a:cs typeface="Times New Roman"/>
            </a:rPr>
            <a:t>(502) 564-4394</a:t>
          </a:r>
        </a:p>
      </dgm:t>
    </dgm:pt>
    <dgm:pt modelId="{BC565937-7DB0-4AEB-84F4-507AF704F7C8}" type="parTrans" cxnId="{5A511DA5-E011-4FC6-9BC5-ACA76839936B}">
      <dgm:prSet/>
      <dgm:spPr/>
      <dgm:t>
        <a:bodyPr/>
        <a:lstStyle/>
        <a:p>
          <a:endParaRPr lang="en-US"/>
        </a:p>
      </dgm:t>
    </dgm:pt>
    <dgm:pt modelId="{F4C91FE7-86C2-4512-A2DB-D57CC2815CD9}" type="sibTrans" cxnId="{5A511DA5-E011-4FC6-9BC5-ACA76839936B}">
      <dgm:prSet/>
      <dgm:spPr/>
      <dgm:t>
        <a:bodyPr/>
        <a:lstStyle/>
        <a:p>
          <a:endParaRPr lang="en-US"/>
        </a:p>
      </dgm:t>
    </dgm:pt>
    <dgm:pt modelId="{DEB62E53-5A95-4A43-B264-D6BCB375193B}" type="pres">
      <dgm:prSet presAssocID="{1B2CDB05-86C6-4E3F-8115-B237F44B6524}" presName="linear" presStyleCnt="0">
        <dgm:presLayoutVars>
          <dgm:dir/>
          <dgm:animLvl val="lvl"/>
          <dgm:resizeHandles val="exact"/>
        </dgm:presLayoutVars>
      </dgm:prSet>
      <dgm:spPr/>
    </dgm:pt>
    <dgm:pt modelId="{886C2857-E126-4BF5-BA53-008BA5B0817D}" type="pres">
      <dgm:prSet presAssocID="{1A60FDE9-8FDD-4F95-8761-9B8568EA05DF}" presName="parentLin" presStyleCnt="0"/>
      <dgm:spPr/>
    </dgm:pt>
    <dgm:pt modelId="{35A981A8-FE84-42A3-97F8-AEB93B8A75BE}" type="pres">
      <dgm:prSet presAssocID="{1A60FDE9-8FDD-4F95-8761-9B8568EA05DF}" presName="parentLeftMargin" presStyleLbl="node1" presStyleIdx="0" presStyleCnt="1"/>
      <dgm:spPr/>
    </dgm:pt>
    <dgm:pt modelId="{582781B1-11A1-43EE-AABF-775ACAB37D1D}" type="pres">
      <dgm:prSet presAssocID="{1A60FDE9-8FDD-4F95-8761-9B8568EA05DF}" presName="parentText" presStyleLbl="node1" presStyleIdx="0" presStyleCnt="1" custScaleX="85505" custScaleY="58469" custLinFactX="14390" custLinFactNeighborX="100000" custLinFactNeighborY="-841">
        <dgm:presLayoutVars>
          <dgm:chMax val="0"/>
          <dgm:bulletEnabled val="1"/>
        </dgm:presLayoutVars>
      </dgm:prSet>
      <dgm:spPr/>
    </dgm:pt>
    <dgm:pt modelId="{F5ACB861-CC0D-497A-AF35-30750F8AE795}" type="pres">
      <dgm:prSet presAssocID="{1A60FDE9-8FDD-4F95-8761-9B8568EA05DF}" presName="negativeSpace" presStyleCnt="0"/>
      <dgm:spPr/>
    </dgm:pt>
    <dgm:pt modelId="{EFC5904C-6172-4D21-AA6F-0A027056D3ED}" type="pres">
      <dgm:prSet presAssocID="{1A60FDE9-8FDD-4F95-8761-9B8568EA05DF}" presName="childText" presStyleLbl="conFgAcc1" presStyleIdx="0" presStyleCnt="1" custLinFactNeighborX="-8250" custLinFactNeighborY="1596">
        <dgm:presLayoutVars>
          <dgm:bulletEnabled val="1"/>
        </dgm:presLayoutVars>
      </dgm:prSet>
      <dgm:spPr/>
    </dgm:pt>
  </dgm:ptLst>
  <dgm:cxnLst>
    <dgm:cxn modelId="{9DB3C301-F592-4763-8F14-089C378F225D}" type="presOf" srcId="{1A60FDE9-8FDD-4F95-8761-9B8568EA05DF}" destId="{35A981A8-FE84-42A3-97F8-AEB93B8A75BE}" srcOrd="0" destOrd="0" presId="urn:microsoft.com/office/officeart/2005/8/layout/list1"/>
    <dgm:cxn modelId="{98EE5D08-807A-4F33-81F3-0F6A952C8E64}" type="presOf" srcId="{1B2CDB05-86C6-4E3F-8115-B237F44B6524}" destId="{DEB62E53-5A95-4A43-B264-D6BCB375193B}" srcOrd="0" destOrd="0" presId="urn:microsoft.com/office/officeart/2005/8/layout/list1"/>
    <dgm:cxn modelId="{EBD4EF20-0A3F-4916-959E-E08BD9B09C15}" type="presOf" srcId="{555D2BA5-BCB5-4FD5-BFD9-2B9FB61D7F36}" destId="{EFC5904C-6172-4D21-AA6F-0A027056D3ED}" srcOrd="0" destOrd="2" presId="urn:microsoft.com/office/officeart/2005/8/layout/list1"/>
    <dgm:cxn modelId="{FDB2F853-2875-4F99-8A2E-36084B4A2C2B}" type="presOf" srcId="{5DDDCDED-2313-4F54-801A-F8F10EEAF1AE}" destId="{EFC5904C-6172-4D21-AA6F-0A027056D3ED}" srcOrd="0" destOrd="1" presId="urn:microsoft.com/office/officeart/2005/8/layout/list1"/>
    <dgm:cxn modelId="{73ED1480-6135-48FC-9334-02B3AC27C1CA}" srcId="{1A60FDE9-8FDD-4F95-8761-9B8568EA05DF}" destId="{16E8CD49-2548-41E2-9958-F07BB7AB4D5F}" srcOrd="0" destOrd="0" parTransId="{DA3A25F7-5592-4D00-8405-3D4328B7812F}" sibTransId="{84BB977D-1005-4B20-A5BF-D7738EB3CFB1}"/>
    <dgm:cxn modelId="{411A1D92-B522-4280-A419-DBA71CCE25C0}" srcId="{1A60FDE9-8FDD-4F95-8761-9B8568EA05DF}" destId="{5DDDCDED-2313-4F54-801A-F8F10EEAF1AE}" srcOrd="1" destOrd="0" parTransId="{9144B784-B323-413D-9578-52454B01E099}" sibTransId="{EB138D15-E18A-471F-AC25-07E977AE60BE}"/>
    <dgm:cxn modelId="{3377A197-9616-49CB-A7A9-7F7740E243DA}" srcId="{1B2CDB05-86C6-4E3F-8115-B237F44B6524}" destId="{1A60FDE9-8FDD-4F95-8761-9B8568EA05DF}" srcOrd="0" destOrd="0" parTransId="{0EA27716-065F-4EC5-BBAA-E844C0E66BF7}" sibTransId="{F982082A-35F6-4E4D-B386-9B512221BAE4}"/>
    <dgm:cxn modelId="{61695BA0-3F1C-4635-806B-0A1A6E66791A}" type="presOf" srcId="{16E8CD49-2548-41E2-9958-F07BB7AB4D5F}" destId="{EFC5904C-6172-4D21-AA6F-0A027056D3ED}" srcOrd="0" destOrd="0" presId="urn:microsoft.com/office/officeart/2005/8/layout/list1"/>
    <dgm:cxn modelId="{B691F8A0-5E92-44D3-BBFF-D0B4AF3741FF}" type="presOf" srcId="{1A60FDE9-8FDD-4F95-8761-9B8568EA05DF}" destId="{582781B1-11A1-43EE-AABF-775ACAB37D1D}" srcOrd="1" destOrd="0" presId="urn:microsoft.com/office/officeart/2005/8/layout/list1"/>
    <dgm:cxn modelId="{5A511DA5-E011-4FC6-9BC5-ACA76839936B}" srcId="{1A60FDE9-8FDD-4F95-8761-9B8568EA05DF}" destId="{555D2BA5-BCB5-4FD5-BFD9-2B9FB61D7F36}" srcOrd="2" destOrd="0" parTransId="{BC565937-7DB0-4AEB-84F4-507AF704F7C8}" sibTransId="{F4C91FE7-86C2-4512-A2DB-D57CC2815CD9}"/>
    <dgm:cxn modelId="{9C3D7FAC-79A8-40C6-BE9D-8EA7DE64BE47}" type="presParOf" srcId="{DEB62E53-5A95-4A43-B264-D6BCB375193B}" destId="{886C2857-E126-4BF5-BA53-008BA5B0817D}" srcOrd="0" destOrd="0" presId="urn:microsoft.com/office/officeart/2005/8/layout/list1"/>
    <dgm:cxn modelId="{432CB150-31F9-43C6-8599-3A2009D90284}" type="presParOf" srcId="{886C2857-E126-4BF5-BA53-008BA5B0817D}" destId="{35A981A8-FE84-42A3-97F8-AEB93B8A75BE}" srcOrd="0" destOrd="0" presId="urn:microsoft.com/office/officeart/2005/8/layout/list1"/>
    <dgm:cxn modelId="{2899EB26-6384-4A11-AE92-484D7A9E05B1}" type="presParOf" srcId="{886C2857-E126-4BF5-BA53-008BA5B0817D}" destId="{582781B1-11A1-43EE-AABF-775ACAB37D1D}" srcOrd="1" destOrd="0" presId="urn:microsoft.com/office/officeart/2005/8/layout/list1"/>
    <dgm:cxn modelId="{FB66B7E1-C832-4B63-8954-2B585946080B}" type="presParOf" srcId="{DEB62E53-5A95-4A43-B264-D6BCB375193B}" destId="{F5ACB861-CC0D-497A-AF35-30750F8AE795}" srcOrd="1" destOrd="0" presId="urn:microsoft.com/office/officeart/2005/8/layout/list1"/>
    <dgm:cxn modelId="{E490EEB2-63AF-4065-BFE4-EA0820077400}" type="presParOf" srcId="{DEB62E53-5A95-4A43-B264-D6BCB375193B}" destId="{EFC5904C-6172-4D21-AA6F-0A027056D3ED}"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5904C-6172-4D21-AA6F-0A027056D3ED}">
      <dsp:nvSpPr>
        <dsp:cNvPr id="0" name=""/>
        <dsp:cNvSpPr/>
      </dsp:nvSpPr>
      <dsp:spPr>
        <a:xfrm>
          <a:off x="0" y="108476"/>
          <a:ext cx="9668797" cy="3453975"/>
        </a:xfrm>
        <a:prstGeom prst="rect">
          <a:avLst/>
        </a:prstGeom>
        <a:solidFill>
          <a:schemeClr val="accent2">
            <a:lumMod val="20000"/>
            <a:lumOff val="80000"/>
            <a:alpha val="97000"/>
          </a:schemeClr>
        </a:solidFill>
        <a:ln w="12700" cap="flat" cmpd="sng" algn="ctr">
          <a:noFill/>
          <a:prstDash val="solid"/>
          <a:miter lim="800000"/>
        </a:ln>
        <a:effectLst>
          <a:outerShdw blurRad="50800" dist="50800" dir="5400000" algn="ctr" rotWithShape="0">
            <a:schemeClr val="tx1"/>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50406" tIns="895604" rIns="750406" bIns="312928" numCol="1" spcCol="1270" anchor="t" anchorCtr="0">
          <a:noAutofit/>
        </a:bodyPr>
        <a:lstStyle/>
        <a:p>
          <a:pPr marL="285750" lvl="1" indent="-285750" algn="ctr" defTabSz="1955800">
            <a:lnSpc>
              <a:spcPct val="90000"/>
            </a:lnSpc>
            <a:spcBef>
              <a:spcPts val="1200"/>
            </a:spcBef>
            <a:spcAft>
              <a:spcPct val="15000"/>
            </a:spcAft>
            <a:buFontTx/>
            <a:buNone/>
          </a:pPr>
          <a:r>
            <a:rPr lang="en-US" sz="4400" b="0" kern="1200">
              <a:solidFill>
                <a:schemeClr val="tx1"/>
              </a:solidFill>
              <a:latin typeface="+mn-lt"/>
              <a:cs typeface="Times New Roman"/>
            </a:rPr>
            <a:t>KDE DAC Information</a:t>
          </a:r>
        </a:p>
        <a:p>
          <a:pPr marL="285750" lvl="1" indent="-285750" algn="ctr" defTabSz="1955800">
            <a:lnSpc>
              <a:spcPct val="90000"/>
            </a:lnSpc>
            <a:spcBef>
              <a:spcPts val="1200"/>
            </a:spcBef>
            <a:spcAft>
              <a:spcPct val="15000"/>
            </a:spcAft>
            <a:buFontTx/>
            <a:buNone/>
          </a:pPr>
          <a:r>
            <a:rPr lang="en-US" sz="4400" b="0" kern="1200">
              <a:solidFill>
                <a:schemeClr val="tx1"/>
              </a:solidFill>
              <a:latin typeface="+mn-lt"/>
              <a:cs typeface="Times New Roman"/>
              <a:hlinkClick xmlns:r="http://schemas.openxmlformats.org/officeDocument/2006/relationships" r:id="rId1">
                <a:extLst>
                  <a:ext uri="{A12FA001-AC4F-418D-AE19-62706E023703}">
                    <ahyp:hlinkClr xmlns:ahyp="http://schemas.microsoft.com/office/drawing/2018/hyperlinkcolor" val="tx"/>
                  </a:ext>
                </a:extLst>
              </a:hlinkClick>
            </a:rPr>
            <a:t>dacinfo@education.ky.gov</a:t>
          </a:r>
          <a:endParaRPr lang="en-US" sz="4400" b="0" kern="1200">
            <a:solidFill>
              <a:schemeClr val="tx1"/>
            </a:solidFill>
            <a:latin typeface="+mn-lt"/>
            <a:cs typeface="Times New Roman"/>
          </a:endParaRPr>
        </a:p>
        <a:p>
          <a:pPr marL="285750" lvl="1" indent="-285750" algn="ctr" defTabSz="1955800">
            <a:lnSpc>
              <a:spcPct val="90000"/>
            </a:lnSpc>
            <a:spcBef>
              <a:spcPts val="1200"/>
            </a:spcBef>
            <a:spcAft>
              <a:spcPct val="15000"/>
            </a:spcAft>
            <a:buFontTx/>
            <a:buNone/>
          </a:pPr>
          <a:r>
            <a:rPr lang="en-US" sz="4400" b="0" kern="1200">
              <a:solidFill>
                <a:schemeClr val="tx1"/>
              </a:solidFill>
              <a:latin typeface="+mn-lt"/>
              <a:cs typeface="Times New Roman"/>
            </a:rPr>
            <a:t>(502) 564-4394</a:t>
          </a:r>
        </a:p>
      </dsp:txBody>
      <dsp:txXfrm>
        <a:off x="0" y="108476"/>
        <a:ext cx="9668797" cy="3453975"/>
      </dsp:txXfrm>
    </dsp:sp>
    <dsp:sp modelId="{582781B1-11A1-43EE-AABF-775ACAB37D1D}">
      <dsp:nvSpPr>
        <dsp:cNvPr id="0" name=""/>
        <dsp:cNvSpPr/>
      </dsp:nvSpPr>
      <dsp:spPr>
        <a:xfrm>
          <a:off x="1940817" y="0"/>
          <a:ext cx="5787113" cy="742182"/>
        </a:xfrm>
        <a:prstGeom prst="roundRect">
          <a:avLst/>
        </a:prstGeom>
        <a:solidFill>
          <a:srgbClr val="00778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5820" tIns="0" rIns="255820" bIns="0" numCol="1" spcCol="1270" anchor="ctr" anchorCtr="0">
          <a:noAutofit/>
        </a:bodyPr>
        <a:lstStyle/>
        <a:p>
          <a:pPr marL="0" lvl="0" indent="0" algn="ctr" defTabSz="1911350">
            <a:lnSpc>
              <a:spcPct val="90000"/>
            </a:lnSpc>
            <a:spcBef>
              <a:spcPct val="0"/>
            </a:spcBef>
            <a:spcAft>
              <a:spcPct val="35000"/>
            </a:spcAft>
            <a:buNone/>
          </a:pPr>
          <a:r>
            <a:rPr lang="en-US" sz="4300" kern="1200">
              <a:latin typeface="+mj-lt"/>
              <a:cs typeface="Arial" panose="020B0604020202020204" pitchFamily="34" charset="0"/>
            </a:rPr>
            <a:t>Contact Information</a:t>
          </a:r>
          <a:endParaRPr lang="en-US" sz="4300" b="0" i="0" u="none" strike="noStrike" kern="1200" cap="none" baseline="0" noProof="0">
            <a:solidFill>
              <a:srgbClr val="010000"/>
            </a:solidFill>
            <a:latin typeface="+mj-lt"/>
            <a:cs typeface="Arial" panose="020B0604020202020204" pitchFamily="34" charset="0"/>
          </a:endParaRPr>
        </a:p>
      </dsp:txBody>
      <dsp:txXfrm>
        <a:off x="1977047" y="36230"/>
        <a:ext cx="5714653" cy="66972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4F0F72-77C7-40F6-B8F5-D660B0D06B2C}"/>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1BCD762C-BE9E-4420-B062-55C551495A46}"/>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D535C139-4EDF-49FA-8D83-7BC1238E7CEF}" type="datetimeFigureOut">
              <a:rPr lang="en-US" smtClean="0"/>
              <a:t>10/7/2026</a:t>
            </a:fld>
            <a:endParaRPr lang="en-US"/>
          </a:p>
        </p:txBody>
      </p:sp>
      <p:sp>
        <p:nvSpPr>
          <p:cNvPr id="4" name="Footer Placeholder 3">
            <a:extLst>
              <a:ext uri="{FF2B5EF4-FFF2-40B4-BE49-F238E27FC236}">
                <a16:creationId xmlns:a16="http://schemas.microsoft.com/office/drawing/2014/main" id="{58BD1EB1-8CB5-4070-9B46-A9581F8F20EC}"/>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546AAD2-98E0-4FF8-8764-C79BBBF7A415}"/>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B80D2EF6-9D40-424F-8B76-C1FAC446DE3A}" type="slidenum">
              <a:rPr lang="en-US" smtClean="0"/>
              <a:t>‹#›</a:t>
            </a:fld>
            <a:endParaRPr lang="en-US"/>
          </a:p>
        </p:txBody>
      </p:sp>
    </p:spTree>
    <p:extLst>
      <p:ext uri="{BB962C8B-B14F-4D97-AF65-F5344CB8AC3E}">
        <p14:creationId xmlns:p14="http://schemas.microsoft.com/office/powerpoint/2010/main" val="15056731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6A2DE7F9-60FD-4BBF-B2BC-85C0F7DAABE7}" type="datetimeFigureOut">
              <a:rPr lang="en-US" smtClean="0"/>
              <a:t>10/7/2026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B9C324DF-C190-43FC-8C04-1AEFE31E6ED5}" type="slidenum">
              <a:rPr lang="en-US" smtClean="0"/>
              <a:t>‹#›</a:t>
            </a:fld>
            <a:endParaRPr lang="en-US"/>
          </a:p>
        </p:txBody>
      </p:sp>
    </p:spTree>
    <p:extLst>
      <p:ext uri="{BB962C8B-B14F-4D97-AF65-F5344CB8AC3E}">
        <p14:creationId xmlns:p14="http://schemas.microsoft.com/office/powerpoint/2010/main" val="787109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C324DF-C190-43FC-8C04-1AEFE31E6ED5}" type="slidenum">
              <a:rPr lang="en-US" smtClean="0"/>
              <a:t>1</a:t>
            </a:fld>
            <a:endParaRPr lang="en-US"/>
          </a:p>
        </p:txBody>
      </p:sp>
    </p:spTree>
    <p:extLst>
      <p:ext uri="{BB962C8B-B14F-4D97-AF65-F5344CB8AC3E}">
        <p14:creationId xmlns:p14="http://schemas.microsoft.com/office/powerpoint/2010/main" val="1220600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C324DF-C190-43FC-8C04-1AEFE31E6ED5}" type="slidenum">
              <a:rPr lang="en-US" smtClean="0"/>
              <a:t>2</a:t>
            </a:fld>
            <a:endParaRPr lang="en-US"/>
          </a:p>
        </p:txBody>
      </p:sp>
    </p:spTree>
    <p:extLst>
      <p:ext uri="{BB962C8B-B14F-4D97-AF65-F5344CB8AC3E}">
        <p14:creationId xmlns:p14="http://schemas.microsoft.com/office/powerpoint/2010/main" val="2966179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C324DF-C190-43FC-8C04-1AEFE31E6ED5}" type="slidenum">
              <a:rPr lang="en-US" smtClean="0"/>
              <a:t>4</a:t>
            </a:fld>
            <a:endParaRPr lang="en-US"/>
          </a:p>
        </p:txBody>
      </p:sp>
    </p:spTree>
    <p:extLst>
      <p:ext uri="{BB962C8B-B14F-4D97-AF65-F5344CB8AC3E}">
        <p14:creationId xmlns:p14="http://schemas.microsoft.com/office/powerpoint/2010/main" val="2157978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C324DF-C190-43FC-8C04-1AEFE31E6ED5}" type="slidenum">
              <a:rPr lang="en-US" smtClean="0"/>
              <a:t>5</a:t>
            </a:fld>
            <a:endParaRPr lang="en-US"/>
          </a:p>
        </p:txBody>
      </p:sp>
    </p:spTree>
    <p:extLst>
      <p:ext uri="{BB962C8B-B14F-4D97-AF65-F5344CB8AC3E}">
        <p14:creationId xmlns:p14="http://schemas.microsoft.com/office/powerpoint/2010/main" val="1390541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C324DF-C190-43FC-8C04-1AEFE31E6E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966892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16B09-AD48-A275-B782-5C54841114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DA3DB3-F076-B760-2496-019864E6EE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4186D1-91FA-C006-BB00-4B11A0DB60B4}"/>
              </a:ext>
            </a:extLst>
          </p:cNvPr>
          <p:cNvSpPr>
            <a:spLocks noGrp="1"/>
          </p:cNvSpPr>
          <p:nvPr>
            <p:ph type="body" idx="1"/>
          </p:nvPr>
        </p:nvSpPr>
        <p:spPr/>
        <p:txBody>
          <a:bodyPr/>
          <a:lstStyle/>
          <a:p>
            <a:pPr>
              <a:buNone/>
            </a:pPr>
            <a:endParaRPr lang="en-US"/>
          </a:p>
        </p:txBody>
      </p:sp>
      <p:sp>
        <p:nvSpPr>
          <p:cNvPr id="4" name="Slide Number Placeholder 3">
            <a:extLst>
              <a:ext uri="{FF2B5EF4-FFF2-40B4-BE49-F238E27FC236}">
                <a16:creationId xmlns:a16="http://schemas.microsoft.com/office/drawing/2014/main" id="{A49466D3-5315-46CF-C6E1-07B3D3198E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C324DF-C190-43FC-8C04-1AEFE31E6E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387811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C324DF-C190-43FC-8C04-1AEFE31E6ED5}" type="slidenum">
              <a:rPr lang="en-US" smtClean="0"/>
              <a:t>11</a:t>
            </a:fld>
            <a:endParaRPr lang="en-US"/>
          </a:p>
        </p:txBody>
      </p:sp>
    </p:spTree>
    <p:extLst>
      <p:ext uri="{BB962C8B-B14F-4D97-AF65-F5344CB8AC3E}">
        <p14:creationId xmlns:p14="http://schemas.microsoft.com/office/powerpoint/2010/main" val="2980786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C324DF-C190-43FC-8C04-1AEFE31E6ED5}" type="slidenum">
              <a:rPr lang="en-US" smtClean="0"/>
              <a:t>12</a:t>
            </a:fld>
            <a:endParaRPr lang="en-US"/>
          </a:p>
        </p:txBody>
      </p:sp>
    </p:spTree>
    <p:extLst>
      <p:ext uri="{BB962C8B-B14F-4D97-AF65-F5344CB8AC3E}">
        <p14:creationId xmlns:p14="http://schemas.microsoft.com/office/powerpoint/2010/main" val="4108160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C324DF-C190-43FC-8C04-1AEFE31E6ED5}" type="slidenum">
              <a:rPr lang="en-US" smtClean="0"/>
              <a:t>13</a:t>
            </a:fld>
            <a:endParaRPr lang="en-US"/>
          </a:p>
        </p:txBody>
      </p:sp>
    </p:spTree>
    <p:extLst>
      <p:ext uri="{BB962C8B-B14F-4D97-AF65-F5344CB8AC3E}">
        <p14:creationId xmlns:p14="http://schemas.microsoft.com/office/powerpoint/2010/main" val="963298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9C324DF-C190-43FC-8C04-1AEFE31E6ED5}" type="slidenum">
              <a:rPr lang="en-US" smtClean="0"/>
              <a:t>14</a:t>
            </a:fld>
            <a:endParaRPr lang="en-US"/>
          </a:p>
        </p:txBody>
      </p:sp>
    </p:spTree>
    <p:extLst>
      <p:ext uri="{BB962C8B-B14F-4D97-AF65-F5344CB8AC3E}">
        <p14:creationId xmlns:p14="http://schemas.microsoft.com/office/powerpoint/2010/main" val="1266075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4863" y="654050"/>
            <a:ext cx="5840412" cy="3284538"/>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E2BC98-6EA0-4EE7-A97F-558F26662BCA}" type="slidenum">
              <a:rPr lang="en-US" smtClean="0"/>
              <a:t>15</a:t>
            </a:fld>
            <a:endParaRPr lang="en-US"/>
          </a:p>
        </p:txBody>
      </p:sp>
    </p:spTree>
    <p:extLst>
      <p:ext uri="{BB962C8B-B14F-4D97-AF65-F5344CB8AC3E}">
        <p14:creationId xmlns:p14="http://schemas.microsoft.com/office/powerpoint/2010/main" val="28680070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2114550" y="1122363"/>
            <a:ext cx="9144000" cy="2387600"/>
          </a:xfrm>
        </p:spPr>
        <p:txBody>
          <a:bodyPr anchor="b">
            <a:normAutofit/>
          </a:bodyPr>
          <a:lstStyle>
            <a:lvl1pPr algn="r">
              <a:defRPr sz="54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2114550" y="3592513"/>
            <a:ext cx="9144000" cy="1655762"/>
          </a:xfrm>
        </p:spPr>
        <p:txBody>
          <a:bodyPr/>
          <a:lstStyle>
            <a:lvl1pPr marL="0" indent="0" algn="r">
              <a:spcBef>
                <a:spcPts val="0"/>
              </a:spcBef>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5A0CA0-7796-385F-3633-43E5BDF02CD0}"/>
              </a:ext>
            </a:extLst>
          </p:cNvPr>
          <p:cNvSpPr>
            <a:spLocks noGrp="1"/>
          </p:cNvSpPr>
          <p:nvPr>
            <p:ph type="dt" sz="half" idx="10"/>
          </p:nvPr>
        </p:nvSpPr>
        <p:spPr/>
        <p:txBody>
          <a:bodyPr/>
          <a:lstStyle/>
          <a:p>
            <a:pPr algn="r"/>
            <a:r>
              <a:rPr lang="en-US"/>
              <a:t>‹#›</a:t>
            </a:r>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147887"/>
          </a:xfrm>
        </p:spPr>
        <p:txBody>
          <a:bodyPr anchor="b">
            <a:normAutofit/>
          </a:bodyPr>
          <a:lstStyle>
            <a:lvl1pPr marL="0" indent="0">
              <a:defRPr sz="54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19933" y="385762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4065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4065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C322A8-A489-BBC6-3CF8-E3EBE7AC69CC}"/>
              </a:ext>
            </a:extLst>
          </p:cNvPr>
          <p:cNvSpPr>
            <a:spLocks noGrp="1"/>
          </p:cNvSpPr>
          <p:nvPr>
            <p:ph type="dt" sz="half" idx="10"/>
          </p:nvPr>
        </p:nvSpPr>
        <p:spPr>
          <a:xfrm>
            <a:off x="4724400" y="6310312"/>
            <a:ext cx="2743200" cy="365125"/>
          </a:xfrm>
        </p:spPr>
        <p:txBody>
          <a:bodyPr/>
          <a:lstStyle/>
          <a:p>
            <a:pPr algn="r"/>
            <a:r>
              <a:rPr lang="en-US"/>
              <a:t>‹#›</a:t>
            </a:r>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0" y="5556"/>
            <a:ext cx="10515600" cy="1032670"/>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687388" y="144303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687388" y="2266950"/>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019800" y="1443038"/>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019800" y="2266950"/>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644F15-3FFF-25E2-C0E2-70B231809152}"/>
              </a:ext>
            </a:extLst>
          </p:cNvPr>
          <p:cNvSpPr>
            <a:spLocks noGrp="1"/>
          </p:cNvSpPr>
          <p:nvPr>
            <p:ph type="dt" sz="half" idx="10"/>
          </p:nvPr>
        </p:nvSpPr>
        <p:spPr>
          <a:xfrm>
            <a:off x="4724400" y="6310312"/>
            <a:ext cx="2743200" cy="365125"/>
          </a:xfrm>
        </p:spPr>
        <p:txBody>
          <a:bodyPr/>
          <a:lstStyle/>
          <a:p>
            <a:pPr algn="r"/>
            <a:r>
              <a:rPr lang="en-US"/>
              <a:t>‹#›</a:t>
            </a:r>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lgn="r">
              <a:defRPr>
                <a:solidFill>
                  <a:srgbClr val="102649"/>
                </a:solidFill>
              </a:defRPr>
            </a:lvl1pPr>
          </a:lstStyle>
          <a:p>
            <a:r>
              <a:rPr lang="en-US"/>
              <a:t>‹#›</a:t>
            </a:r>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marL="0" indent="0" algn="ct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pPr algn="r"/>
            <a:r>
              <a:rPr lang="en-US"/>
              <a:t>‹#›</a:t>
            </a:r>
          </a:p>
        </p:txBody>
      </p:sp>
    </p:spTree>
    <p:extLst>
      <p:ext uri="{BB962C8B-B14F-4D97-AF65-F5344CB8AC3E}">
        <p14:creationId xmlns:p14="http://schemas.microsoft.com/office/powerpoint/2010/main" val="2832705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marL="0" indent="0" algn="ct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2513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pPr algn="r"/>
            <a:r>
              <a:rPr lang="en-US"/>
              <a:t>‹#›</a:t>
            </a:r>
          </a:p>
        </p:txBody>
      </p:sp>
    </p:spTree>
    <p:extLst>
      <p:ext uri="{BB962C8B-B14F-4D97-AF65-F5344CB8AC3E}">
        <p14:creationId xmlns:p14="http://schemas.microsoft.com/office/powerpoint/2010/main" val="1863610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pPr algn="r"/>
            <a:r>
              <a:rPr lang="en-US"/>
              <a:t>‹#›</a:t>
            </a:r>
          </a:p>
        </p:txBody>
      </p:sp>
    </p:spTree>
    <p:extLst>
      <p:ext uri="{BB962C8B-B14F-4D97-AF65-F5344CB8AC3E}">
        <p14:creationId xmlns:p14="http://schemas.microsoft.com/office/powerpoint/2010/main" val="3022027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pPr algn="r"/>
            <a:r>
              <a:rPr lang="en-US"/>
              <a:t>‹#›</a:t>
            </a:r>
          </a:p>
        </p:txBody>
      </p:sp>
    </p:spTree>
    <p:extLst>
      <p:ext uri="{BB962C8B-B14F-4D97-AF65-F5344CB8AC3E}">
        <p14:creationId xmlns:p14="http://schemas.microsoft.com/office/powerpoint/2010/main" val="2416688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96668" cy="1047750"/>
          </a:xfrm>
        </p:spPr>
        <p:txBody>
          <a:bodyPr/>
          <a:lstStyle/>
          <a:p>
            <a:r>
              <a:rPr lang="en-US"/>
              <a:t>Click to edit Master title style</a:t>
            </a:r>
          </a:p>
        </p:txBody>
      </p:sp>
      <p:sp>
        <p:nvSpPr>
          <p:cNvPr id="5" name="Text Placeholder 4"/>
          <p:cNvSpPr>
            <a:spLocks noGrp="1"/>
          </p:cNvSpPr>
          <p:nvPr>
            <p:ph type="body" sz="quarter" idx="13"/>
          </p:nvPr>
        </p:nvSpPr>
        <p:spPr>
          <a:xfrm>
            <a:off x="1147833" y="1383100"/>
            <a:ext cx="9188715" cy="4091800"/>
          </a:xfrm>
        </p:spPr>
        <p:txBody>
          <a:bodyPr/>
          <a:lstStyle>
            <a:lvl5pPr marL="2057400" indent="-228600">
              <a:buFont typeface="Franklin Gothic Medium" panose="020B06030201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6">
            <a:extLst>
              <a:ext uri="{FF2B5EF4-FFF2-40B4-BE49-F238E27FC236}">
                <a16:creationId xmlns:a16="http://schemas.microsoft.com/office/drawing/2014/main" id="{7684F22C-CB99-3853-AE7A-8174198B5877}"/>
              </a:ext>
            </a:extLst>
          </p:cNvPr>
          <p:cNvSpPr>
            <a:spLocks noGrp="1"/>
          </p:cNvSpPr>
          <p:nvPr>
            <p:ph type="dt" sz="half" idx="10"/>
          </p:nvPr>
        </p:nvSpPr>
        <p:spPr>
          <a:xfrm>
            <a:off x="4724400" y="6310312"/>
            <a:ext cx="2743200" cy="365125"/>
          </a:xfrm>
        </p:spPr>
        <p:txBody>
          <a:bodyPr/>
          <a:lstStyle/>
          <a:p>
            <a:pPr algn="r"/>
            <a:r>
              <a:rPr lang="en-US"/>
              <a:t>‹#›</a:t>
            </a:r>
          </a:p>
        </p:txBody>
      </p:sp>
    </p:spTree>
    <p:extLst>
      <p:ext uri="{BB962C8B-B14F-4D97-AF65-F5344CB8AC3E}">
        <p14:creationId xmlns:p14="http://schemas.microsoft.com/office/powerpoint/2010/main" val="2045140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6">
            <a:extLst>
              <a:ext uri="{FF2B5EF4-FFF2-40B4-BE49-F238E27FC236}">
                <a16:creationId xmlns:a16="http://schemas.microsoft.com/office/drawing/2014/main" id="{53915FA5-AAA7-6BAF-5908-CA03414AECD4}"/>
              </a:ext>
            </a:extLst>
          </p:cNvPr>
          <p:cNvSpPr>
            <a:spLocks noGrp="1"/>
          </p:cNvSpPr>
          <p:nvPr>
            <p:ph type="dt" sz="half" idx="10"/>
          </p:nvPr>
        </p:nvSpPr>
        <p:spPr>
          <a:xfrm>
            <a:off x="4724400" y="6310312"/>
            <a:ext cx="2743200" cy="365125"/>
          </a:xfrm>
        </p:spPr>
        <p:txBody>
          <a:bodyPr/>
          <a:lstStyle>
            <a:lvl1pPr>
              <a:defRPr>
                <a:solidFill>
                  <a:srgbClr val="102649"/>
                </a:solidFill>
              </a:defRPr>
            </a:lvl1pPr>
          </a:lstStyle>
          <a:p>
            <a:pPr algn="r"/>
            <a:r>
              <a:rPr lang="en-US"/>
              <a:t>‹#›</a:t>
            </a:r>
          </a:p>
        </p:txBody>
      </p:sp>
    </p:spTree>
    <p:extLst>
      <p:ext uri="{BB962C8B-B14F-4D97-AF65-F5344CB8AC3E}">
        <p14:creationId xmlns:p14="http://schemas.microsoft.com/office/powerpoint/2010/main" val="2657028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0" y="0"/>
            <a:ext cx="10515600" cy="103822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253331"/>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4724400" y="6310312"/>
            <a:ext cx="2743200" cy="365125"/>
          </a:xfrm>
          <a:prstGeom prst="rect">
            <a:avLst/>
          </a:prstGeom>
        </p:spPr>
        <p:txBody>
          <a:bodyPr vert="horz" lIns="91440" tIns="45720" rIns="91440" bIns="45720" rtlCol="0" anchor="ctr"/>
          <a:lstStyle>
            <a:lvl1pPr algn="l">
              <a:defRPr sz="1200">
                <a:solidFill>
                  <a:schemeClr val="bg1"/>
                </a:solidFill>
              </a:defRPr>
            </a:lvl1pPr>
          </a:lstStyle>
          <a:p>
            <a:pPr algn="r"/>
            <a:r>
              <a:rPr lang="en-US"/>
              <a:t>‹#›</a:t>
            </a:r>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2" r:id="rId7"/>
    <p:sldLayoutId id="2147483703" r:id="rId8"/>
    <p:sldLayoutId id="2147483704" r:id="rId9"/>
    <p:sldLayoutId id="2147483705" r:id="rId10"/>
    <p:sldLayoutId id="2147483693" r:id="rId11"/>
    <p:sldLayoutId id="2147483660" r:id="rId12"/>
  </p:sldLayoutIdLst>
  <p:hf hdr="0" dt="0"/>
  <p:txStyles>
    <p:titleStyle>
      <a:lvl1pPr marL="228600" indent="0" algn="l" defTabSz="914400" rtl="0" eaLnBrk="1" latinLnBrk="0" hangingPunct="1">
        <a:lnSpc>
          <a:spcPct val="90000"/>
        </a:lnSpc>
        <a:spcBef>
          <a:spcPct val="0"/>
        </a:spcBef>
        <a:buNone/>
        <a:defRPr sz="40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education.ky.gov/AA/Assessments/Documents/KScreen_Implementation_Guide.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mailto:tiffany.christopher@education.k.gov"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education.ky.gov/_layouts/download.aspx?SourceUrl=https://www.education.ky.gov/AA/Assessments/Documents/ACCESS_Ordering.pptx" TargetMode="External"/><Relationship Id="rId2" Type="http://schemas.openxmlformats.org/officeDocument/2006/relationships/hyperlink" Target="https://www.education.ky.gov/AA/Assessments/Documents/ACCESS_Ordering.pptx" TargetMode="External"/><Relationship Id="rId1" Type="http://schemas.openxmlformats.org/officeDocument/2006/relationships/slideLayout" Target="../slideLayouts/slideLayout2.xml"/><Relationship Id="rId5" Type="http://schemas.openxmlformats.org/officeDocument/2006/relationships/hyperlink" Target="https://portal.wida.us/" TargetMode="External"/><Relationship Id="rId4" Type="http://schemas.openxmlformats.org/officeDocument/2006/relationships/hyperlink" Target="https://teams.microsoft.com/meet/285150467332874?p=Fhu99rnLrlcVx7f96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education.ky.gov/AA/distsupp/Documents/Nondisclosure_Embargoed_Data_Form.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education.ky.gov/AA/distsupp/Pages/AandA-Resources.aspx" TargetMode="External"/><Relationship Id="rId7" Type="http://schemas.openxmlformats.org/officeDocument/2006/relationships/hyperlink" Target="https://www.education.ky.gov/AA/distsupp/Documents/Alternate_Parent_Letter.docx"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education.ky.gov/_layouthttps:/www.education.ky.gov/AA/distsupp/Documents/KSA_Parent_Letter.docx" TargetMode="External"/><Relationship Id="rId5" Type="http://schemas.openxmlformats.org/officeDocument/2006/relationships/hyperlink" Target="https://www.education.ky.gov/AA/distsupp/Documents/Public_Release_Template.pptx" TargetMode="External"/><Relationship Id="rId4" Type="http://schemas.openxmlformats.org/officeDocument/2006/relationships/hyperlink" Target="https://www.education.ky.gov/AA/distsupp/Documents/How_to_Prepare_for_Public_Release.pdf" TargetMode="Externa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forms.gle/jzU3s1DKK9MKjxBb8"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9A-6FB4-E44C-B710-7D3A72EB7571}"/>
              </a:ext>
            </a:extLst>
          </p:cNvPr>
          <p:cNvSpPr>
            <a:spLocks noGrp="1"/>
          </p:cNvSpPr>
          <p:nvPr>
            <p:ph type="ctrTitle"/>
          </p:nvPr>
        </p:nvSpPr>
        <p:spPr>
          <a:xfrm>
            <a:off x="1480263" y="953519"/>
            <a:ext cx="10121462" cy="2387600"/>
          </a:xfrm>
        </p:spPr>
        <p:txBody>
          <a:bodyPr/>
          <a:lstStyle/>
          <a:p>
            <a:r>
              <a:rPr lang="en-US" dirty="0"/>
              <a:t>DAC Webcast</a:t>
            </a:r>
            <a:br>
              <a:rPr lang="en-US" dirty="0"/>
            </a:br>
            <a:r>
              <a:rPr lang="en-US" dirty="0"/>
              <a:t>October 8, 2026</a:t>
            </a:r>
            <a:br>
              <a:rPr lang="en-US" dirty="0"/>
            </a:br>
            <a:endParaRPr lang="en-US" dirty="0"/>
          </a:p>
        </p:txBody>
      </p:sp>
      <p:sp>
        <p:nvSpPr>
          <p:cNvPr id="3" name="Subtitle 2">
            <a:extLst>
              <a:ext uri="{FF2B5EF4-FFF2-40B4-BE49-F238E27FC236}">
                <a16:creationId xmlns:a16="http://schemas.microsoft.com/office/drawing/2014/main" id="{15975756-7273-374D-877B-DD347CC3BB25}"/>
              </a:ext>
            </a:extLst>
          </p:cNvPr>
          <p:cNvSpPr>
            <a:spLocks noGrp="1"/>
          </p:cNvSpPr>
          <p:nvPr>
            <p:ph type="subTitle" idx="1"/>
          </p:nvPr>
        </p:nvSpPr>
        <p:spPr>
          <a:xfrm>
            <a:off x="2457725" y="2832749"/>
            <a:ext cx="9144000" cy="1655762"/>
          </a:xfrm>
        </p:spPr>
        <p:txBody>
          <a:bodyPr vert="horz" lIns="91440" tIns="45720" rIns="91440" bIns="45720" rtlCol="0" anchor="t">
            <a:normAutofit/>
          </a:bodyPr>
          <a:lstStyle/>
          <a:p>
            <a:pPr algn="r">
              <a:spcBef>
                <a:spcPts val="0"/>
              </a:spcBef>
            </a:pPr>
            <a:endParaRPr lang="en-US"/>
          </a:p>
          <a:p>
            <a:pPr algn="r">
              <a:spcBef>
                <a:spcPts val="0"/>
              </a:spcBef>
            </a:pPr>
            <a:r>
              <a:rPr lang="en-US"/>
              <a:t>Shara Savage, Director</a:t>
            </a:r>
          </a:p>
          <a:p>
            <a:pPr algn="r">
              <a:spcBef>
                <a:spcPts val="0"/>
              </a:spcBef>
            </a:pPr>
            <a:r>
              <a:rPr lang="en-US"/>
              <a:t>   Division of Assessment and Accountability Support</a:t>
            </a:r>
          </a:p>
          <a:p>
            <a:pPr algn="r">
              <a:spcBef>
                <a:spcPts val="0"/>
              </a:spcBef>
            </a:pPr>
            <a:r>
              <a:rPr lang="en-US"/>
              <a:t>Office of Assessment and Accountability</a:t>
            </a:r>
          </a:p>
          <a:p>
            <a:endParaRPr lang="en-US"/>
          </a:p>
        </p:txBody>
      </p:sp>
    </p:spTree>
    <p:extLst>
      <p:ext uri="{BB962C8B-B14F-4D97-AF65-F5344CB8AC3E}">
        <p14:creationId xmlns:p14="http://schemas.microsoft.com/office/powerpoint/2010/main" val="30190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E4CC8-E658-0F89-A9F7-D41B0E3338C1}"/>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CDEB050B-41E7-FB5F-CA6A-42AFF2CB1358}"/>
              </a:ext>
            </a:extLst>
          </p:cNvPr>
          <p:cNvSpPr>
            <a:spLocks noGrp="1"/>
          </p:cNvSpPr>
          <p:nvPr>
            <p:ph idx="1"/>
          </p:nvPr>
        </p:nvSpPr>
        <p:spPr>
          <a:xfrm>
            <a:off x="838200" y="1279456"/>
            <a:ext cx="10515600" cy="3767243"/>
          </a:xfrm>
        </p:spPr>
        <p:txBody>
          <a:bodyPr vert="horz" lIns="91440" tIns="45720" rIns="91440" bIns="45720" rtlCol="0" anchor="t">
            <a:normAutofit/>
          </a:bodyPr>
          <a:lstStyle/>
          <a:p>
            <a:pPr marL="457200" indent="-457200"/>
            <a:r>
              <a:rPr lang="en-US" dirty="0">
                <a:solidFill>
                  <a:schemeClr val="tx1"/>
                </a:solidFill>
              </a:rPr>
              <a:t>K Screen Reminders</a:t>
            </a:r>
          </a:p>
          <a:p>
            <a:pPr marL="457200" indent="-457200"/>
            <a:r>
              <a:rPr lang="en-US" dirty="0">
                <a:solidFill>
                  <a:schemeClr val="tx1"/>
                </a:solidFill>
              </a:rPr>
              <a:t>WIDA ACCESS Assessment Updates</a:t>
            </a:r>
          </a:p>
          <a:p>
            <a:pPr marL="457200" indent="-457200"/>
            <a:r>
              <a:rPr lang="en-US" dirty="0">
                <a:solidFill>
                  <a:schemeClr val="tx1"/>
                </a:solidFill>
              </a:rPr>
              <a:t>English Learner Assessment and Accountability Updates</a:t>
            </a:r>
          </a:p>
          <a:p>
            <a:pPr marL="457200" indent="-457200"/>
            <a:r>
              <a:rPr lang="en-US" dirty="0">
                <a:solidFill>
                  <a:schemeClr val="tx1"/>
                </a:solidFill>
              </a:rPr>
              <a:t>Fall 2026 Public Release Updates </a:t>
            </a:r>
          </a:p>
          <a:p>
            <a:pPr marL="0" indent="0">
              <a:buNone/>
            </a:pPr>
            <a:endParaRPr lang="en-US" dirty="0"/>
          </a:p>
          <a:p>
            <a:pPr marL="457200" indent="-457200"/>
            <a:endParaRPr lang="en-US" dirty="0"/>
          </a:p>
          <a:p>
            <a:pPr marL="457200" indent="-457200"/>
            <a:endParaRPr lang="en-US" dirty="0"/>
          </a:p>
        </p:txBody>
      </p:sp>
    </p:spTree>
    <p:extLst>
      <p:ext uri="{BB962C8B-B14F-4D97-AF65-F5344CB8AC3E}">
        <p14:creationId xmlns:p14="http://schemas.microsoft.com/office/powerpoint/2010/main" val="3672166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A80E02-9DC9-8B2A-B772-E81735983710}"/>
              </a:ext>
            </a:extLst>
          </p:cNvPr>
          <p:cNvSpPr>
            <a:spLocks noGrp="1"/>
          </p:cNvSpPr>
          <p:nvPr>
            <p:ph type="title"/>
          </p:nvPr>
        </p:nvSpPr>
        <p:spPr>
          <a:xfrm>
            <a:off x="821412" y="1709738"/>
            <a:ext cx="11110585" cy="2147887"/>
          </a:xfrm>
        </p:spPr>
        <p:txBody>
          <a:bodyPr/>
          <a:lstStyle/>
          <a:p>
            <a:r>
              <a:rPr lang="en-US" sz="4800"/>
              <a:t>K Screen Reminders</a:t>
            </a:r>
            <a:endParaRPr lang="en-US"/>
          </a:p>
        </p:txBody>
      </p:sp>
      <p:sp>
        <p:nvSpPr>
          <p:cNvPr id="5" name="Text Placeholder 4">
            <a:extLst>
              <a:ext uri="{FF2B5EF4-FFF2-40B4-BE49-F238E27FC236}">
                <a16:creationId xmlns:a16="http://schemas.microsoft.com/office/drawing/2014/main" id="{16B5981C-FAB8-BA6D-BD68-A51125DE7C48}"/>
              </a:ext>
            </a:extLst>
          </p:cNvPr>
          <p:cNvSpPr>
            <a:spLocks noGrp="1"/>
          </p:cNvSpPr>
          <p:nvPr>
            <p:ph type="body" idx="1"/>
          </p:nvPr>
        </p:nvSpPr>
        <p:spPr/>
        <p:txBody>
          <a:bodyPr vert="horz" lIns="91440" tIns="45720" rIns="91440" bIns="45720" rtlCol="0" anchor="t">
            <a:normAutofit/>
          </a:bodyPr>
          <a:lstStyle/>
          <a:p>
            <a:r>
              <a:rPr lang="en-US">
                <a:solidFill>
                  <a:schemeClr val="tx1"/>
                </a:solidFill>
              </a:rPr>
              <a:t>Tiffany Christopher, Program Consultant</a:t>
            </a:r>
          </a:p>
          <a:p>
            <a:r>
              <a:rPr lang="en-US">
                <a:solidFill>
                  <a:schemeClr val="tx1"/>
                </a:solidFill>
              </a:rPr>
              <a:t>Division of Assessment and Accountability Support</a:t>
            </a:r>
          </a:p>
          <a:p>
            <a:r>
              <a:rPr lang="en-US">
                <a:solidFill>
                  <a:schemeClr val="tx1"/>
                </a:solidFill>
              </a:rPr>
              <a:t>Office of Assessment and Accountability</a:t>
            </a:r>
          </a:p>
        </p:txBody>
      </p:sp>
    </p:spTree>
    <p:extLst>
      <p:ext uri="{BB962C8B-B14F-4D97-AF65-F5344CB8AC3E}">
        <p14:creationId xmlns:p14="http://schemas.microsoft.com/office/powerpoint/2010/main" val="1260900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033A4-BA85-163F-8BE6-2EA95D2F0BD0}"/>
              </a:ext>
            </a:extLst>
          </p:cNvPr>
          <p:cNvSpPr>
            <a:spLocks noGrp="1"/>
          </p:cNvSpPr>
          <p:nvPr>
            <p:ph type="title"/>
          </p:nvPr>
        </p:nvSpPr>
        <p:spPr/>
        <p:txBody>
          <a:bodyPr>
            <a:normAutofit fontScale="90000"/>
          </a:bodyPr>
          <a:lstStyle/>
          <a:p>
            <a:r>
              <a:rPr lang="en-US"/>
              <a:t>Online Management System Deadline Approaching</a:t>
            </a:r>
          </a:p>
        </p:txBody>
      </p:sp>
      <p:sp>
        <p:nvSpPr>
          <p:cNvPr id="3" name="Content Placeholder 2">
            <a:extLst>
              <a:ext uri="{FF2B5EF4-FFF2-40B4-BE49-F238E27FC236}">
                <a16:creationId xmlns:a16="http://schemas.microsoft.com/office/drawing/2014/main" id="{B477D6E2-55E6-376C-E0A7-A85C3474C1E8}"/>
              </a:ext>
            </a:extLst>
          </p:cNvPr>
          <p:cNvSpPr>
            <a:spLocks noGrp="1"/>
          </p:cNvSpPr>
          <p:nvPr>
            <p:ph idx="1"/>
          </p:nvPr>
        </p:nvSpPr>
        <p:spPr>
          <a:xfrm>
            <a:off x="838200" y="1511636"/>
            <a:ext cx="10515600" cy="4093033"/>
          </a:xfrm>
        </p:spPr>
        <p:txBody>
          <a:bodyPr vert="horz" lIns="91440" tIns="45720" rIns="91440" bIns="45720" rtlCol="0" anchor="t">
            <a:normAutofit/>
          </a:bodyPr>
          <a:lstStyle/>
          <a:p>
            <a:r>
              <a:rPr lang="en-US" dirty="0">
                <a:solidFill>
                  <a:schemeClr val="tx1"/>
                </a:solidFill>
              </a:rPr>
              <a:t>The deadline for districts to enter and submit Brigance Core Assessments and Self-Help/Social Emotional data into the BRIGANCE Online Management System (OMS) and Prior Settings data into Infinite Campus (IC) is Oct. 15. </a:t>
            </a:r>
          </a:p>
          <a:p>
            <a:r>
              <a:rPr lang="en-US" dirty="0">
                <a:solidFill>
                  <a:schemeClr val="tx1"/>
                </a:solidFill>
              </a:rPr>
              <a:t>Final automated reminders concerning the OMS and IC will be sent out on Oct. 9 via email. </a:t>
            </a:r>
          </a:p>
          <a:p>
            <a:r>
              <a:rPr lang="en-US" dirty="0">
                <a:solidFill>
                  <a:schemeClr val="tx1"/>
                </a:solidFill>
              </a:rPr>
              <a:t>Final IC data extract will occur Oct. 12.</a:t>
            </a:r>
          </a:p>
        </p:txBody>
      </p:sp>
    </p:spTree>
    <p:extLst>
      <p:ext uri="{BB962C8B-B14F-4D97-AF65-F5344CB8AC3E}">
        <p14:creationId xmlns:p14="http://schemas.microsoft.com/office/powerpoint/2010/main" val="4000812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033A4-BA85-163F-8BE6-2EA95D2F0BD0}"/>
              </a:ext>
            </a:extLst>
          </p:cNvPr>
          <p:cNvSpPr>
            <a:spLocks noGrp="1"/>
          </p:cNvSpPr>
          <p:nvPr>
            <p:ph type="title"/>
          </p:nvPr>
        </p:nvSpPr>
        <p:spPr/>
        <p:txBody>
          <a:bodyPr>
            <a:normAutofit/>
          </a:bodyPr>
          <a:lstStyle/>
          <a:p>
            <a:r>
              <a:rPr lang="en-US"/>
              <a:t>K Screen Important Dates and </a:t>
            </a:r>
            <a:r>
              <a:rPr lang="en-US" b="1"/>
              <a:t>Tasks</a:t>
            </a:r>
          </a:p>
        </p:txBody>
      </p:sp>
      <p:sp>
        <p:nvSpPr>
          <p:cNvPr id="3" name="Content Placeholder 2">
            <a:extLst>
              <a:ext uri="{FF2B5EF4-FFF2-40B4-BE49-F238E27FC236}">
                <a16:creationId xmlns:a16="http://schemas.microsoft.com/office/drawing/2014/main" id="{B477D6E2-55E6-376C-E0A7-A85C3474C1E8}"/>
              </a:ext>
            </a:extLst>
          </p:cNvPr>
          <p:cNvSpPr>
            <a:spLocks noGrp="1"/>
          </p:cNvSpPr>
          <p:nvPr>
            <p:ph idx="1"/>
          </p:nvPr>
        </p:nvSpPr>
        <p:spPr>
          <a:xfrm>
            <a:off x="838200" y="1050131"/>
            <a:ext cx="10515600" cy="4554538"/>
          </a:xfrm>
        </p:spPr>
        <p:txBody>
          <a:bodyPr vert="horz" lIns="91440" tIns="45720" rIns="91440" bIns="45720" rtlCol="0" anchor="t">
            <a:normAutofit/>
          </a:bodyPr>
          <a:lstStyle/>
          <a:p>
            <a:r>
              <a:rPr lang="en-US" dirty="0">
                <a:solidFill>
                  <a:schemeClr val="tx1"/>
                </a:solidFill>
                <a:ea typeface="+mn-lt"/>
                <a:cs typeface="+mn-lt"/>
              </a:rPr>
              <a:t>Ensure that data has been entered into the OMS for students who transferred into the district after the screening window.</a:t>
            </a:r>
          </a:p>
          <a:p>
            <a:r>
              <a:rPr lang="en-US" dirty="0">
                <a:solidFill>
                  <a:schemeClr val="tx1"/>
                </a:solidFill>
                <a:ea typeface="+mn-lt"/>
                <a:cs typeface="+mn-lt"/>
              </a:rPr>
              <a:t>If students are missing in the BRIGANCE OMS, please follow these steps:</a:t>
            </a:r>
          </a:p>
          <a:p>
            <a:pPr lvl="1">
              <a:buFont typeface="Courier New" panose="020B0604020202020204" pitchFamily="34" charset="0"/>
              <a:buChar char="o"/>
            </a:pPr>
            <a:r>
              <a:rPr lang="en-US" dirty="0">
                <a:solidFill>
                  <a:schemeClr val="tx1"/>
                </a:solidFill>
                <a:ea typeface="+mn-lt"/>
                <a:cs typeface="+mn-lt"/>
              </a:rPr>
              <a:t>Refer to </a:t>
            </a:r>
            <a:r>
              <a:rPr lang="en-US" b="1" dirty="0">
                <a:solidFill>
                  <a:schemeClr val="tx1"/>
                </a:solidFill>
                <a:ea typeface="+mn-lt"/>
                <a:cs typeface="+mn-lt"/>
              </a:rPr>
              <a:t>Appendix M</a:t>
            </a:r>
            <a:r>
              <a:rPr lang="en-US" dirty="0">
                <a:solidFill>
                  <a:schemeClr val="tx1"/>
                </a:solidFill>
                <a:ea typeface="+mn-lt"/>
                <a:cs typeface="+mn-lt"/>
              </a:rPr>
              <a:t> in the </a:t>
            </a:r>
            <a:r>
              <a:rPr lang="en-US" dirty="0">
                <a:ea typeface="+mn-lt"/>
                <a:cs typeface="+mn-lt"/>
                <a:hlinkClick r:id="rId3"/>
              </a:rPr>
              <a:t>K Screen Implementation Guide</a:t>
            </a:r>
            <a:r>
              <a:rPr lang="en-US" dirty="0">
                <a:ea typeface="+mn-lt"/>
                <a:cs typeface="+mn-lt"/>
              </a:rPr>
              <a:t> </a:t>
            </a:r>
            <a:r>
              <a:rPr lang="en-US" dirty="0">
                <a:solidFill>
                  <a:schemeClr val="tx1"/>
                </a:solidFill>
                <a:ea typeface="+mn-lt"/>
                <a:cs typeface="+mn-lt"/>
              </a:rPr>
              <a:t>for guidance on resolving missing entries.</a:t>
            </a:r>
          </a:p>
          <a:p>
            <a:pPr lvl="1">
              <a:buFont typeface="Courier New" panose="020B0604020202020204" pitchFamily="34" charset="0"/>
              <a:buChar char="o"/>
            </a:pPr>
            <a:r>
              <a:rPr lang="en-US" dirty="0">
                <a:solidFill>
                  <a:schemeClr val="tx1"/>
                </a:solidFill>
                <a:ea typeface="+mn-lt"/>
                <a:cs typeface="+mn-lt"/>
              </a:rPr>
              <a:t>After reviewing Appendix M, please notify </a:t>
            </a:r>
            <a:r>
              <a:rPr lang="en-US" dirty="0">
                <a:ea typeface="+mn-lt"/>
                <a:cs typeface="+mn-lt"/>
                <a:hlinkClick r:id="rId4"/>
              </a:rPr>
              <a:t>Tiffany Christopher</a:t>
            </a:r>
            <a:r>
              <a:rPr lang="en-US" dirty="0">
                <a:ea typeface="+mn-lt"/>
                <a:cs typeface="+mn-lt"/>
              </a:rPr>
              <a:t> </a:t>
            </a:r>
            <a:r>
              <a:rPr lang="en-US" dirty="0">
                <a:solidFill>
                  <a:schemeClr val="tx1"/>
                </a:solidFill>
                <a:ea typeface="+mn-lt"/>
                <a:cs typeface="+mn-lt"/>
              </a:rPr>
              <a:t>with the State Student Identifier (SSID) number for any students missing in the OMS. </a:t>
            </a:r>
          </a:p>
          <a:p>
            <a:pPr lvl="1">
              <a:buFont typeface="Courier New" panose="020B0604020202020204" pitchFamily="34" charset="0"/>
              <a:buChar char="o"/>
            </a:pPr>
            <a:r>
              <a:rPr lang="en-US" dirty="0">
                <a:solidFill>
                  <a:schemeClr val="tx1"/>
                </a:solidFill>
                <a:latin typeface="Franklin Gothic Book" panose="020B0503020102020204"/>
              </a:rPr>
              <a:t>The deadline for any</a:t>
            </a:r>
            <a:r>
              <a:rPr kumimoji="0" lang="en-US" sz="2400" b="0" i="0" u="none" strike="noStrike" kern="1200" cap="none" spc="0" normalizeH="0" baseline="0" noProof="0" dirty="0">
                <a:ln>
                  <a:noFill/>
                </a:ln>
                <a:solidFill>
                  <a:schemeClr val="tx1"/>
                </a:solidFill>
                <a:effectLst/>
                <a:uLnTx/>
                <a:uFillTx/>
                <a:latin typeface="Franklin Gothic Book" panose="020B0503020102020204"/>
                <a:ea typeface="+mn-ea"/>
                <a:cs typeface="+mn-cs"/>
              </a:rPr>
              <a:t> changes in Infinite Campus that impact K Screen </a:t>
            </a:r>
            <a:r>
              <a:rPr lang="en-US" dirty="0">
                <a:solidFill>
                  <a:schemeClr val="tx1"/>
                </a:solidFill>
                <a:latin typeface="Franklin Gothic Book" panose="020B0503020102020204"/>
              </a:rPr>
              <a:t>is </a:t>
            </a:r>
            <a:r>
              <a:rPr lang="en-US" b="1" dirty="0">
                <a:solidFill>
                  <a:schemeClr val="tx1"/>
                </a:solidFill>
                <a:latin typeface="Franklin Gothic Book" panose="020B0503020102020204"/>
              </a:rPr>
              <a:t>midnight of</a:t>
            </a:r>
            <a:r>
              <a:rPr kumimoji="0" lang="en-US" sz="2400" b="1" i="0" u="none" strike="noStrike" kern="1200" cap="none" spc="0" normalizeH="0" baseline="0" noProof="0" dirty="0">
                <a:ln>
                  <a:noFill/>
                </a:ln>
                <a:solidFill>
                  <a:schemeClr val="tx1"/>
                </a:solidFill>
                <a:effectLst/>
                <a:uLnTx/>
                <a:uFillTx/>
                <a:latin typeface="Franklin Gothic Book" panose="020B0503020102020204"/>
                <a:ea typeface="+mn-ea"/>
                <a:cs typeface="+mn-cs"/>
              </a:rPr>
              <a:t> Friday, Oct. 9 </a:t>
            </a:r>
            <a:r>
              <a:rPr kumimoji="0" lang="en-US" sz="2400" i="0" u="none" strike="noStrike" kern="1200" cap="none" spc="0" normalizeH="0" baseline="0" noProof="0" dirty="0">
                <a:ln>
                  <a:noFill/>
                </a:ln>
                <a:solidFill>
                  <a:schemeClr val="tx1"/>
                </a:solidFill>
                <a:effectLst/>
                <a:uLnTx/>
                <a:uFillTx/>
                <a:latin typeface="Franklin Gothic Book" panose="020B0503020102020204"/>
                <a:ea typeface="+mn-ea"/>
                <a:cs typeface="+mn-cs"/>
              </a:rPr>
              <a:t>so that accurate information will be </a:t>
            </a:r>
            <a:r>
              <a:rPr kumimoji="0" lang="en-US" sz="2400" b="0" i="0" u="none" strike="noStrike" kern="1200" cap="none" spc="0" normalizeH="0" baseline="0" noProof="0" dirty="0">
                <a:ln>
                  <a:noFill/>
                </a:ln>
                <a:solidFill>
                  <a:schemeClr val="tx1"/>
                </a:solidFill>
                <a:effectLst/>
                <a:uLnTx/>
                <a:uFillTx/>
                <a:latin typeface="Franklin Gothic Book" panose="020B0503020102020204"/>
                <a:ea typeface="+mn-ea"/>
                <a:cs typeface="+mn-cs"/>
              </a:rPr>
              <a:t>available for the final data extract from IC.</a:t>
            </a:r>
            <a:endParaRPr lang="en-US" sz="2600" b="0" i="0" u="none" strike="noStrike" kern="1200" cap="none" spc="0" normalizeH="0" baseline="0" noProof="0" dirty="0">
              <a:ln>
                <a:noFill/>
              </a:ln>
              <a:solidFill>
                <a:schemeClr val="tx1"/>
              </a:solidFill>
              <a:effectLst/>
              <a:uLnTx/>
              <a:uFillTx/>
              <a:latin typeface="Franklin Gothic Book" panose="020B0503020102020204"/>
              <a:ea typeface="+mn-lt"/>
              <a:cs typeface="+mn-lt"/>
            </a:endParaRPr>
          </a:p>
          <a:p>
            <a:pPr marL="457200" lvl="1" indent="0">
              <a:buNone/>
            </a:pPr>
            <a:endParaRPr lang="en-US" dirty="0">
              <a:ea typeface="+mn-lt"/>
              <a:cs typeface="+mn-lt"/>
            </a:endParaRPr>
          </a:p>
          <a:p>
            <a:pPr lvl="1">
              <a:buFont typeface="Courier New" panose="020B0604020202020204" pitchFamily="34" charset="0"/>
              <a:buChar char="o"/>
            </a:pPr>
            <a:endParaRPr lang="en-US" dirty="0">
              <a:ea typeface="+mn-lt"/>
              <a:cs typeface="+mn-lt"/>
            </a:endParaRPr>
          </a:p>
          <a:p>
            <a:pPr lvl="1">
              <a:buFont typeface="Courier New" panose="020B0604020202020204" pitchFamily="34" charset="0"/>
              <a:buChar char="o"/>
            </a:pPr>
            <a:endParaRPr lang="en-US" dirty="0">
              <a:ea typeface="+mn-lt"/>
              <a:cs typeface="+mn-lt"/>
            </a:endParaRPr>
          </a:p>
          <a:p>
            <a:pPr marL="457200" lvl="1" indent="0">
              <a:buNone/>
            </a:pPr>
            <a:endParaRPr lang="en-US" dirty="0"/>
          </a:p>
          <a:p>
            <a:endParaRPr lang="en-US" dirty="0"/>
          </a:p>
          <a:p>
            <a:endParaRPr lang="en-US" dirty="0"/>
          </a:p>
        </p:txBody>
      </p:sp>
    </p:spTree>
    <p:extLst>
      <p:ext uri="{BB962C8B-B14F-4D97-AF65-F5344CB8AC3E}">
        <p14:creationId xmlns:p14="http://schemas.microsoft.com/office/powerpoint/2010/main" val="4243829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6BEF2-673F-A6DF-4139-62A3518F3C1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5351D60-3FDF-4D7E-D902-FFE83F37295A}"/>
              </a:ext>
            </a:extLst>
          </p:cNvPr>
          <p:cNvSpPr>
            <a:spLocks noGrp="1"/>
          </p:cNvSpPr>
          <p:nvPr>
            <p:ph type="title"/>
          </p:nvPr>
        </p:nvSpPr>
        <p:spPr>
          <a:xfrm>
            <a:off x="476131" y="1590675"/>
            <a:ext cx="11598741" cy="2147887"/>
          </a:xfrm>
        </p:spPr>
        <p:txBody>
          <a:bodyPr/>
          <a:lstStyle/>
          <a:p>
            <a:r>
              <a:rPr lang="en-US" sz="4800"/>
              <a:t>WIDA ACCESS Assessments</a:t>
            </a:r>
          </a:p>
        </p:txBody>
      </p:sp>
      <p:sp>
        <p:nvSpPr>
          <p:cNvPr id="5" name="Text Placeholder 4">
            <a:extLst>
              <a:ext uri="{FF2B5EF4-FFF2-40B4-BE49-F238E27FC236}">
                <a16:creationId xmlns:a16="http://schemas.microsoft.com/office/drawing/2014/main" id="{0BFBF8D7-792A-03DD-AD8B-152FFC456526}"/>
              </a:ext>
            </a:extLst>
          </p:cNvPr>
          <p:cNvSpPr>
            <a:spLocks noGrp="1"/>
          </p:cNvSpPr>
          <p:nvPr>
            <p:ph type="body" idx="1"/>
          </p:nvPr>
        </p:nvSpPr>
        <p:spPr>
          <a:xfrm>
            <a:off x="476131" y="3738562"/>
            <a:ext cx="10515600" cy="1500187"/>
          </a:xfrm>
        </p:spPr>
        <p:txBody>
          <a:bodyPr vert="horz" lIns="91440" tIns="45720" rIns="91440" bIns="45720" rtlCol="0" anchor="t">
            <a:normAutofit/>
          </a:bodyPr>
          <a:lstStyle/>
          <a:p>
            <a:r>
              <a:rPr lang="en-US">
                <a:solidFill>
                  <a:schemeClr val="tx1"/>
                </a:solidFill>
              </a:rPr>
              <a:t>Chris Williams, Program Consultant</a:t>
            </a:r>
          </a:p>
          <a:p>
            <a:r>
              <a:rPr lang="en-US">
                <a:solidFill>
                  <a:schemeClr val="tx1"/>
                </a:solidFill>
              </a:rPr>
              <a:t>Division of Assessment and Accountability Support</a:t>
            </a:r>
          </a:p>
          <a:p>
            <a:r>
              <a:rPr lang="en-US">
                <a:solidFill>
                  <a:schemeClr val="tx1"/>
                </a:solidFill>
              </a:rPr>
              <a:t>Office of Assessment and Accountability</a:t>
            </a:r>
          </a:p>
        </p:txBody>
      </p:sp>
    </p:spTree>
    <p:extLst>
      <p:ext uri="{BB962C8B-B14F-4D97-AF65-F5344CB8AC3E}">
        <p14:creationId xmlns:p14="http://schemas.microsoft.com/office/powerpoint/2010/main" val="2617045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BDAC7-E8F9-23D5-1615-596D32B4426D}"/>
              </a:ext>
            </a:extLst>
          </p:cNvPr>
          <p:cNvSpPr>
            <a:spLocks noGrp="1"/>
          </p:cNvSpPr>
          <p:nvPr>
            <p:ph type="title"/>
          </p:nvPr>
        </p:nvSpPr>
        <p:spPr/>
        <p:txBody>
          <a:bodyPr/>
          <a:lstStyle/>
          <a:p>
            <a:r>
              <a:rPr lang="en-US"/>
              <a:t>WIDA ACCESS Assessments Reminders</a:t>
            </a:r>
          </a:p>
        </p:txBody>
      </p:sp>
      <p:sp>
        <p:nvSpPr>
          <p:cNvPr id="3" name="Text Placeholder 2">
            <a:extLst>
              <a:ext uri="{FF2B5EF4-FFF2-40B4-BE49-F238E27FC236}">
                <a16:creationId xmlns:a16="http://schemas.microsoft.com/office/drawing/2014/main" id="{308FC742-632D-0E0B-9A35-7F8BCF21BCBF}"/>
              </a:ext>
            </a:extLst>
          </p:cNvPr>
          <p:cNvSpPr>
            <a:spLocks noGrp="1"/>
          </p:cNvSpPr>
          <p:nvPr>
            <p:ph idx="1"/>
          </p:nvPr>
        </p:nvSpPr>
        <p:spPr>
          <a:xfrm>
            <a:off x="421481" y="1039019"/>
            <a:ext cx="10741818" cy="4351338"/>
          </a:xfrm>
        </p:spPr>
        <p:txBody>
          <a:bodyPr vert="horz" lIns="91440" tIns="45720" rIns="91440" bIns="45720" rtlCol="0" anchor="t">
            <a:normAutofit lnSpcReduction="10000"/>
          </a:bodyPr>
          <a:lstStyle/>
          <a:p>
            <a:r>
              <a:rPr lang="en-US"/>
              <a:t>The WIDA ACCESS/WIDA Alternate ACCESS Ordering window opened Sept. 28 and will close on </a:t>
            </a:r>
            <a:r>
              <a:rPr lang="en-US" b="1"/>
              <a:t>Oct. 22</a:t>
            </a:r>
            <a:r>
              <a:rPr lang="en-US"/>
              <a:t> in WIDA Assessment Management System (AMS).</a:t>
            </a:r>
          </a:p>
          <a:p>
            <a:pPr marL="0" indent="0">
              <a:buNone/>
            </a:pPr>
            <a:r>
              <a:rPr lang="en-US" b="1"/>
              <a:t>Resources for Ordering:</a:t>
            </a:r>
          </a:p>
          <a:p>
            <a:pPr lvl="1"/>
            <a:r>
              <a:rPr lang="en-US"/>
              <a:t>WIDA ACCESS/WIDA ACCESS Ordering </a:t>
            </a:r>
            <a:r>
              <a:rPr lang="en-US">
                <a:hlinkClick r:id="rId2"/>
              </a:rPr>
              <a:t>PowerPoint</a:t>
            </a:r>
            <a:endParaRPr lang="en-US">
              <a:hlinkClick r:id="rId3"/>
            </a:endParaRPr>
          </a:p>
          <a:p>
            <a:pPr lvl="1"/>
            <a:r>
              <a:rPr lang="en-US"/>
              <a:t>WIDA ACCESS/WIDA ACCESS Ordering Office Hour on </a:t>
            </a:r>
            <a:r>
              <a:rPr lang="en-US" b="1"/>
              <a:t>Monday, Oct. 12 from 1-2 ET in </a:t>
            </a:r>
            <a:r>
              <a:rPr lang="en-US" b="1">
                <a:hlinkClick r:id="rId4"/>
              </a:rPr>
              <a:t>Teams</a:t>
            </a:r>
          </a:p>
          <a:p>
            <a:r>
              <a:rPr lang="en-US"/>
              <a:t>Data Recognition Corporation (DRC) Communications were sent to District Assessment Coordinators (DACs) on </a:t>
            </a:r>
            <a:r>
              <a:rPr lang="en-US" b="1"/>
              <a:t>Monday, Sept. 21.</a:t>
            </a:r>
          </a:p>
          <a:p>
            <a:r>
              <a:rPr lang="en-US">
                <a:latin typeface="Franklin Gothic Book" panose="020B0503020102020204"/>
                <a:cs typeface="helvetica"/>
              </a:rPr>
              <a:t>WIDA Ordering ACCESS Materials in WIDA AMS </a:t>
            </a:r>
            <a:r>
              <a:rPr lang="en-US">
                <a:latin typeface="Franklin Gothic Book" panose="020B0503020102020204"/>
                <a:cs typeface="helvetica"/>
                <a:hlinkClick r:id="rId5"/>
              </a:rPr>
              <a:t>Recorded Webinar</a:t>
            </a:r>
            <a:r>
              <a:rPr lang="en-US">
                <a:latin typeface="Franklin Gothic Book" panose="020B0503020102020204"/>
                <a:cs typeface="helvetica"/>
              </a:rPr>
              <a:t> is located in the WIDA Secure Portal under Webinars.</a:t>
            </a:r>
          </a:p>
          <a:p>
            <a:pPr marL="0" indent="0">
              <a:buNone/>
            </a:pPr>
            <a:endParaRPr lang="en-US" sz="1100">
              <a:solidFill>
                <a:srgbClr val="223942"/>
              </a:solidFill>
              <a:highlight>
                <a:srgbClr val="FFFFFF"/>
              </a:highlight>
              <a:latin typeface="helvetica"/>
              <a:cs typeface="helvetica"/>
            </a:endParaRPr>
          </a:p>
          <a:p>
            <a:pPr marL="0" indent="0">
              <a:buNone/>
            </a:pPr>
            <a:endParaRPr lang="en-US"/>
          </a:p>
          <a:p>
            <a:endParaRPr lang="en-US"/>
          </a:p>
          <a:p>
            <a:pPr marL="0" indent="0">
              <a:buNone/>
            </a:pPr>
            <a:endParaRPr lang="en-US"/>
          </a:p>
        </p:txBody>
      </p:sp>
    </p:spTree>
    <p:extLst>
      <p:ext uri="{BB962C8B-B14F-4D97-AF65-F5344CB8AC3E}">
        <p14:creationId xmlns:p14="http://schemas.microsoft.com/office/powerpoint/2010/main" val="3117594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44C5A-C5EC-3C0D-ED81-364B02C9F5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4EF1CB-F0B6-BCFF-2222-A4A4E34BA76E}"/>
              </a:ext>
            </a:extLst>
          </p:cNvPr>
          <p:cNvSpPr>
            <a:spLocks noGrp="1"/>
          </p:cNvSpPr>
          <p:nvPr>
            <p:ph type="title"/>
          </p:nvPr>
        </p:nvSpPr>
        <p:spPr/>
        <p:txBody>
          <a:bodyPr>
            <a:normAutofit/>
          </a:bodyPr>
          <a:lstStyle/>
          <a:p>
            <a:r>
              <a:rPr lang="en-US" sz="4800"/>
              <a:t>English Learner Assessment and Accountability Updates </a:t>
            </a:r>
          </a:p>
        </p:txBody>
      </p:sp>
      <p:sp>
        <p:nvSpPr>
          <p:cNvPr id="3" name="Text Placeholder 2">
            <a:extLst>
              <a:ext uri="{FF2B5EF4-FFF2-40B4-BE49-F238E27FC236}">
                <a16:creationId xmlns:a16="http://schemas.microsoft.com/office/drawing/2014/main" id="{7A1D1153-5481-E481-88AC-DCFC295668ED}"/>
              </a:ext>
            </a:extLst>
          </p:cNvPr>
          <p:cNvSpPr>
            <a:spLocks noGrp="1"/>
          </p:cNvSpPr>
          <p:nvPr>
            <p:ph type="body" idx="1"/>
          </p:nvPr>
        </p:nvSpPr>
        <p:spPr/>
        <p:txBody>
          <a:bodyPr vert="horz" lIns="91440" tIns="45720" rIns="91440" bIns="45720" rtlCol="0" anchor="t">
            <a:normAutofit/>
          </a:bodyPr>
          <a:lstStyle/>
          <a:p>
            <a:r>
              <a:rPr lang="en-US">
                <a:solidFill>
                  <a:schemeClr val="tx1"/>
                </a:solidFill>
              </a:rPr>
              <a:t>Shara Savage, Director</a:t>
            </a:r>
          </a:p>
          <a:p>
            <a:r>
              <a:rPr lang="en-US">
                <a:solidFill>
                  <a:schemeClr val="tx1"/>
                </a:solidFill>
              </a:rPr>
              <a:t>Division of Assessment and Accountability Support</a:t>
            </a:r>
          </a:p>
          <a:p>
            <a:r>
              <a:rPr lang="en-US">
                <a:solidFill>
                  <a:schemeClr val="tx1"/>
                </a:solidFill>
              </a:rPr>
              <a:t>Office of Assessment and Accountability</a:t>
            </a:r>
          </a:p>
          <a:p>
            <a:endParaRPr lang="en-US"/>
          </a:p>
        </p:txBody>
      </p:sp>
    </p:spTree>
    <p:extLst>
      <p:ext uri="{BB962C8B-B14F-4D97-AF65-F5344CB8AC3E}">
        <p14:creationId xmlns:p14="http://schemas.microsoft.com/office/powerpoint/2010/main" val="2762985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0FD52-5352-3C9C-F28E-42801BD7F4CE}"/>
              </a:ext>
            </a:extLst>
          </p:cNvPr>
          <p:cNvSpPr>
            <a:spLocks noGrp="1"/>
          </p:cNvSpPr>
          <p:nvPr>
            <p:ph type="title"/>
          </p:nvPr>
        </p:nvSpPr>
        <p:spPr>
          <a:xfrm>
            <a:off x="1" y="0"/>
            <a:ext cx="12192000" cy="992459"/>
          </a:xfrm>
        </p:spPr>
        <p:txBody>
          <a:bodyPr>
            <a:noAutofit/>
          </a:bodyPr>
          <a:lstStyle/>
          <a:p>
            <a:r>
              <a:rPr lang="en-US" sz="3500"/>
              <a:t>Testing and Accountability Changes for First-Year EL Students</a:t>
            </a:r>
          </a:p>
        </p:txBody>
      </p:sp>
      <p:sp>
        <p:nvSpPr>
          <p:cNvPr id="3" name="Content Placeholder 2">
            <a:extLst>
              <a:ext uri="{FF2B5EF4-FFF2-40B4-BE49-F238E27FC236}">
                <a16:creationId xmlns:a16="http://schemas.microsoft.com/office/drawing/2014/main" id="{9BDA7CCC-A229-93CC-9044-DC6A8950EFC0}"/>
              </a:ext>
            </a:extLst>
          </p:cNvPr>
          <p:cNvSpPr>
            <a:spLocks noGrp="1"/>
          </p:cNvSpPr>
          <p:nvPr>
            <p:ph idx="1"/>
          </p:nvPr>
        </p:nvSpPr>
        <p:spPr>
          <a:xfrm>
            <a:off x="574482" y="992459"/>
            <a:ext cx="11533690" cy="5285700"/>
          </a:xfrm>
        </p:spPr>
        <p:txBody>
          <a:bodyPr vert="horz" lIns="91440" tIns="45720" rIns="91440" bIns="45720" rtlCol="0" anchor="t">
            <a:noAutofit/>
          </a:bodyPr>
          <a:lstStyle/>
          <a:p>
            <a:pPr lvl="0" fontAlgn="t"/>
            <a:r>
              <a:rPr lang="en-US" sz="2200" dirty="0">
                <a:solidFill>
                  <a:schemeClr val="tx1"/>
                </a:solidFill>
              </a:rPr>
              <a:t>Kentucky currently follows Every Student Succeeds Act (ESSA) Flexibility Option 1 for first-year English Learner (EL) students and will be transitioning to ESSA Flexibility Option 2 in the future.</a:t>
            </a:r>
          </a:p>
          <a:p>
            <a:pPr lvl="0" fontAlgn="t"/>
            <a:r>
              <a:rPr lang="en-US" sz="2200" dirty="0">
                <a:solidFill>
                  <a:schemeClr val="tx1"/>
                </a:solidFill>
              </a:rPr>
              <a:t>As a result, Spring 2027 testing will continue under Option 1: </a:t>
            </a:r>
          </a:p>
          <a:p>
            <a:pPr lvl="1" fontAlgn="t"/>
            <a:r>
              <a:rPr lang="en-US" sz="2200" dirty="0">
                <a:solidFill>
                  <a:schemeClr val="tx1"/>
                </a:solidFill>
              </a:rPr>
              <a:t>First-year EL students (enrolled in U.S. schools for less than 240 days) will continue to be exempt from Kentucky Summative Assessments during their first year.</a:t>
            </a:r>
          </a:p>
          <a:p>
            <a:pPr lvl="1" fontAlgn="t"/>
            <a:r>
              <a:rPr lang="en-US" sz="2200" dirty="0">
                <a:solidFill>
                  <a:schemeClr val="tx1"/>
                </a:solidFill>
              </a:rPr>
              <a:t>EL students will continue to participate in the annual English Language Proficiency assessment.</a:t>
            </a:r>
          </a:p>
          <a:p>
            <a:pPr lvl="0" fontAlgn="t"/>
            <a:r>
              <a:rPr lang="en-US" sz="2200" dirty="0">
                <a:solidFill>
                  <a:schemeClr val="tx1"/>
                </a:solidFill>
              </a:rPr>
              <a:t>KDE will move forward with implementation planning for ESSA Flexibility Option 2 beginning with the 2027-2028 school year.</a:t>
            </a:r>
          </a:p>
          <a:p>
            <a:pPr marL="0" indent="0" fontAlgn="t">
              <a:buNone/>
            </a:pPr>
            <a:r>
              <a:rPr lang="en-US" sz="2200" b="1" i="1" dirty="0">
                <a:solidFill>
                  <a:schemeClr val="tx1"/>
                </a:solidFill>
              </a:rPr>
              <a:t>Please note: Implementation of Option 2 is contingent upon completion of the regulatory revision process and federal approval as documented in the ESSA Consolidated State Plan.</a:t>
            </a:r>
          </a:p>
          <a:p>
            <a:endParaRPr lang="en-US" sz="2000" dirty="0">
              <a:solidFill>
                <a:srgbClr val="002060"/>
              </a:solidFill>
            </a:endParaRPr>
          </a:p>
        </p:txBody>
      </p:sp>
    </p:spTree>
    <p:extLst>
      <p:ext uri="{BB962C8B-B14F-4D97-AF65-F5344CB8AC3E}">
        <p14:creationId xmlns:p14="http://schemas.microsoft.com/office/powerpoint/2010/main" val="3828902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6B783-82CA-9909-4C90-BF1F97C47D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B2401A-A342-AAA4-7AD5-6F9C2CC4E135}"/>
              </a:ext>
            </a:extLst>
          </p:cNvPr>
          <p:cNvSpPr>
            <a:spLocks noGrp="1"/>
          </p:cNvSpPr>
          <p:nvPr>
            <p:ph type="title"/>
          </p:nvPr>
        </p:nvSpPr>
        <p:spPr>
          <a:xfrm>
            <a:off x="819933" y="2514600"/>
            <a:ext cx="10515600" cy="1343025"/>
          </a:xfrm>
        </p:spPr>
        <p:txBody>
          <a:bodyPr>
            <a:normAutofit/>
          </a:bodyPr>
          <a:lstStyle/>
          <a:p>
            <a:r>
              <a:rPr lang="en-US" sz="4800"/>
              <a:t>Fall 2026 Public Release Updates</a:t>
            </a:r>
          </a:p>
        </p:txBody>
      </p:sp>
      <p:sp>
        <p:nvSpPr>
          <p:cNvPr id="4" name="Text Placeholder 3">
            <a:extLst>
              <a:ext uri="{FF2B5EF4-FFF2-40B4-BE49-F238E27FC236}">
                <a16:creationId xmlns:a16="http://schemas.microsoft.com/office/drawing/2014/main" id="{755BC047-2320-ACE3-33A3-237905E40482}"/>
              </a:ext>
            </a:extLst>
          </p:cNvPr>
          <p:cNvSpPr>
            <a:spLocks noGrp="1"/>
          </p:cNvSpPr>
          <p:nvPr>
            <p:ph type="body" idx="1"/>
          </p:nvPr>
        </p:nvSpPr>
        <p:spPr/>
        <p:txBody>
          <a:bodyPr vert="horz" lIns="91440" tIns="45720" rIns="91440" bIns="45720" rtlCol="0" anchor="t">
            <a:normAutofit/>
          </a:bodyPr>
          <a:lstStyle/>
          <a:p>
            <a:pPr>
              <a:defRPr/>
            </a:pPr>
            <a:r>
              <a:rPr lang="en-US">
                <a:solidFill>
                  <a:prstClr val="black"/>
                </a:solidFill>
                <a:latin typeface="Franklin Gothic Book" panose="020B0503020102020204"/>
              </a:rPr>
              <a:t>Shara Savage, Director</a:t>
            </a:r>
          </a:p>
          <a:p>
            <a:pPr>
              <a:defRPr/>
            </a:pPr>
            <a:r>
              <a:rPr lang="en-US">
                <a:solidFill>
                  <a:prstClr val="black"/>
                </a:solidFill>
                <a:latin typeface="Franklin Gothic Book" panose="020B0503020102020204"/>
              </a:rPr>
              <a:t>Division of Assessment and Accountability Support</a:t>
            </a:r>
          </a:p>
          <a:p>
            <a:pPr>
              <a:defRPr/>
            </a:pPr>
            <a:r>
              <a:rPr lang="en-US">
                <a:solidFill>
                  <a:prstClr val="black"/>
                </a:solidFill>
                <a:latin typeface="Franklin Gothic Book" panose="020B0503020102020204"/>
              </a:rPr>
              <a:t>Office of Assessment and Accountability</a:t>
            </a:r>
          </a:p>
          <a:p>
            <a:endParaRPr lang="en-US"/>
          </a:p>
        </p:txBody>
      </p:sp>
    </p:spTree>
    <p:extLst>
      <p:ext uri="{BB962C8B-B14F-4D97-AF65-F5344CB8AC3E}">
        <p14:creationId xmlns:p14="http://schemas.microsoft.com/office/powerpoint/2010/main" val="2035695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5A6BB-5C1D-A96A-D132-233C92D84401}"/>
              </a:ext>
            </a:extLst>
          </p:cNvPr>
          <p:cNvSpPr>
            <a:spLocks noGrp="1"/>
          </p:cNvSpPr>
          <p:nvPr>
            <p:ph type="title"/>
          </p:nvPr>
        </p:nvSpPr>
        <p:spPr>
          <a:xfrm>
            <a:off x="0" y="100361"/>
            <a:ext cx="10515600" cy="1038225"/>
          </a:xfrm>
        </p:spPr>
        <p:txBody>
          <a:bodyPr>
            <a:normAutofit fontScale="90000"/>
          </a:bodyPr>
          <a:lstStyle/>
          <a:p>
            <a:r>
              <a:rPr lang="en-US"/>
              <a:t>Public Release Date Confirmed </a:t>
            </a:r>
            <a:br>
              <a:rPr lang="en-US" b="1"/>
            </a:br>
            <a:endParaRPr lang="en-US"/>
          </a:p>
        </p:txBody>
      </p:sp>
      <p:sp>
        <p:nvSpPr>
          <p:cNvPr id="3" name="Content Placeholder 2">
            <a:extLst>
              <a:ext uri="{FF2B5EF4-FFF2-40B4-BE49-F238E27FC236}">
                <a16:creationId xmlns:a16="http://schemas.microsoft.com/office/drawing/2014/main" id="{12D7B339-79AD-4E15-B64C-AC963BFED202}"/>
              </a:ext>
            </a:extLst>
          </p:cNvPr>
          <p:cNvSpPr>
            <a:spLocks noGrp="1"/>
          </p:cNvSpPr>
          <p:nvPr>
            <p:ph idx="1"/>
          </p:nvPr>
        </p:nvSpPr>
        <p:spPr>
          <a:xfrm>
            <a:off x="659780" y="779928"/>
            <a:ext cx="11048125" cy="4787153"/>
          </a:xfrm>
        </p:spPr>
        <p:txBody>
          <a:bodyPr>
            <a:normAutofit fontScale="92500" lnSpcReduction="20000"/>
          </a:bodyPr>
          <a:lstStyle/>
          <a:p>
            <a:pPr marL="0" indent="0">
              <a:buNone/>
            </a:pPr>
            <a:r>
              <a:rPr lang="en-US" dirty="0">
                <a:solidFill>
                  <a:schemeClr val="tx1"/>
                </a:solidFill>
              </a:rPr>
              <a:t>The Public Release of Accountability Data has been confirmed for </a:t>
            </a:r>
            <a:r>
              <a:rPr lang="en-US" b="1" dirty="0">
                <a:solidFill>
                  <a:schemeClr val="tx1"/>
                </a:solidFill>
              </a:rPr>
              <a:t>Thursday, Oct. 15.</a:t>
            </a:r>
            <a:r>
              <a:rPr lang="en-US" dirty="0">
                <a:solidFill>
                  <a:schemeClr val="tx1"/>
                </a:solidFill>
              </a:rPr>
              <a:t> The confirmed timeline for the public release of data is:</a:t>
            </a:r>
          </a:p>
          <a:p>
            <a:pPr marL="685800" marR="0" lvl="1" indent="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2500" b="1" i="0" u="none" strike="noStrike" kern="1200" cap="none" spc="0" normalizeH="0" baseline="0" noProof="0" dirty="0">
                <a:ln>
                  <a:noFill/>
                </a:ln>
                <a:solidFill>
                  <a:schemeClr val="tx1"/>
                </a:solidFill>
                <a:effectLst/>
                <a:uLnTx/>
                <a:uFillTx/>
                <a:ea typeface="+mn-ea"/>
                <a:cs typeface="+mn-cs"/>
              </a:rPr>
              <a:t>Oct. 13 – 8:00 a.m. ET: </a:t>
            </a:r>
            <a:r>
              <a:rPr kumimoji="0" lang="en-US" sz="2500" b="0" i="0" u="none" strike="noStrike" kern="1200" cap="none" spc="0" normalizeH="0" baseline="0" noProof="0" dirty="0">
                <a:ln>
                  <a:noFill/>
                </a:ln>
                <a:solidFill>
                  <a:schemeClr val="tx1"/>
                </a:solidFill>
                <a:effectLst/>
                <a:uLnTx/>
                <a:uFillTx/>
                <a:ea typeface="+mn-ea"/>
                <a:cs typeface="+mn-cs"/>
              </a:rPr>
              <a:t>Released to districts under embargo </a:t>
            </a:r>
          </a:p>
          <a:p>
            <a:pPr marL="1143000" marR="0" lvl="2" indent="-228600" algn="l" defTabSz="914400" rtl="0" eaLnBrk="1" fontAlgn="auto" latinLnBrk="0" hangingPunct="1">
              <a:lnSpc>
                <a:spcPct val="120000"/>
              </a:lnSpc>
              <a:spcBef>
                <a:spcPts val="500"/>
              </a:spcBef>
              <a:spcAft>
                <a:spcPts val="0"/>
              </a:spcAft>
              <a:buClrTx/>
              <a:buSzTx/>
              <a:buFont typeface="Courier New" panose="020B0604020202020204" pitchFamily="34" charset="0"/>
              <a:buChar char="o"/>
              <a:tabLst/>
              <a:defRPr/>
            </a:pPr>
            <a:r>
              <a:rPr kumimoji="0" lang="en-US" sz="2200" b="0" i="1" u="none" strike="noStrike" kern="1200" cap="none" spc="0" normalizeH="0" baseline="0" noProof="0" dirty="0">
                <a:ln>
                  <a:noFill/>
                </a:ln>
                <a:solidFill>
                  <a:schemeClr val="tx1"/>
                </a:solidFill>
                <a:effectLst/>
                <a:uLnTx/>
                <a:uFillTx/>
                <a:ea typeface="+mn-ea"/>
                <a:cs typeface="+mn-cs"/>
              </a:rPr>
              <a:t>During the embargo period prior to public release, aggregate data remains confidential. School and district staff may discuss the data internally and with media but may not share it in public meetings or have media publish it until the embargo is lifted. All viewers must complete the </a:t>
            </a:r>
            <a:r>
              <a:rPr kumimoji="0" lang="en-US" sz="2200" b="0" i="1" u="none" strike="noStrike" kern="1200" cap="none" spc="0" normalizeH="0" baseline="0" noProof="0" dirty="0">
                <a:ln>
                  <a:noFill/>
                </a:ln>
                <a:effectLst/>
                <a:uLnTx/>
                <a:uFillTx/>
                <a:ea typeface="+mn-ea"/>
                <a:cs typeface="+mn-cs"/>
                <a:hlinkClick r:id="rId3" tooltip="https://www.education.ky.gov/aa/distsupp/documents/nondisclosure_embargoed_data_form.pdf"/>
              </a:rPr>
              <a:t>Nondisclosure Form</a:t>
            </a:r>
            <a:r>
              <a:rPr kumimoji="0" lang="en-US" sz="2200" b="0" i="1" u="none" strike="noStrike" kern="1200" cap="none" spc="0" normalizeH="0" baseline="0" noProof="0" dirty="0">
                <a:ln>
                  <a:noFill/>
                </a:ln>
                <a:effectLst/>
                <a:uLnTx/>
                <a:uFillTx/>
                <a:ea typeface="+mn-ea"/>
                <a:cs typeface="+mn-cs"/>
              </a:rPr>
              <a:t>, which the DAC retains. </a:t>
            </a:r>
            <a:br>
              <a:rPr kumimoji="0" lang="en-US" sz="2200" b="0" i="1" u="none" strike="noStrike" kern="1200" cap="none" spc="0" normalizeH="0" baseline="0" noProof="0" dirty="0">
                <a:ln>
                  <a:noFill/>
                </a:ln>
                <a:effectLst/>
                <a:uLnTx/>
                <a:uFillTx/>
                <a:ea typeface="+mn-ea"/>
                <a:cs typeface="+mn-cs"/>
              </a:rPr>
            </a:br>
            <a:r>
              <a:rPr kumimoji="0" lang="en-US" sz="2200" b="0" i="1" u="none" strike="noStrike" kern="1200" cap="none" spc="0" normalizeH="0" baseline="0" noProof="0" dirty="0">
                <a:ln>
                  <a:noFill/>
                </a:ln>
                <a:effectLst/>
                <a:uLnTx/>
                <a:uFillTx/>
                <a:ea typeface="+mn-ea"/>
                <a:cs typeface="+mn-cs"/>
              </a:rPr>
              <a:t>Note: Individual student results were released to schools and districts in early August.</a:t>
            </a:r>
            <a:endParaRPr kumimoji="0" lang="en-US" sz="2200" b="0" i="0" u="none" strike="noStrike" kern="1200" cap="none" spc="0" normalizeH="0" baseline="0" noProof="0" dirty="0">
              <a:ln>
                <a:noFill/>
              </a:ln>
              <a:effectLst/>
              <a:uLnTx/>
              <a:uFillTx/>
              <a:ea typeface="+mn-ea"/>
              <a:cs typeface="+mn-cs"/>
            </a:endParaRPr>
          </a:p>
          <a:p>
            <a:pPr marL="685800" marR="0" lvl="1" indent="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2500" b="1" i="0" u="none" strike="noStrike" kern="1200" cap="none" spc="0" normalizeH="0" baseline="0" noProof="0" dirty="0">
                <a:ln>
                  <a:noFill/>
                </a:ln>
                <a:solidFill>
                  <a:schemeClr val="tx1"/>
                </a:solidFill>
                <a:effectLst/>
                <a:uLnTx/>
                <a:uFillTx/>
                <a:ea typeface="+mn-ea"/>
                <a:cs typeface="+mn-cs"/>
              </a:rPr>
              <a:t>Oct. 13 – 1:00 p.m. ET: </a:t>
            </a:r>
            <a:r>
              <a:rPr kumimoji="0" lang="en-US" sz="2500" b="0" i="0" u="none" strike="noStrike" kern="1200" cap="none" spc="0" normalizeH="0" baseline="0" noProof="0" dirty="0">
                <a:ln>
                  <a:noFill/>
                </a:ln>
                <a:solidFill>
                  <a:schemeClr val="tx1"/>
                </a:solidFill>
                <a:effectLst/>
                <a:uLnTx/>
                <a:uFillTx/>
                <a:ea typeface="+mn-ea"/>
                <a:cs typeface="+mn-cs"/>
              </a:rPr>
              <a:t>Released to working media under embargo </a:t>
            </a:r>
          </a:p>
          <a:p>
            <a:pPr marL="685800" marR="0" lvl="1" indent="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2500" b="1" i="0" u="none" strike="noStrike" kern="1200" cap="none" spc="0" normalizeH="0" baseline="0" noProof="0" dirty="0">
                <a:ln>
                  <a:noFill/>
                </a:ln>
                <a:solidFill>
                  <a:schemeClr val="tx1"/>
                </a:solidFill>
                <a:effectLst/>
                <a:uLnTx/>
                <a:uFillTx/>
                <a:ea typeface="+mn-ea"/>
                <a:cs typeface="+mn-cs"/>
              </a:rPr>
              <a:t>Oct. 15 – 12:01 a.m. ET: </a:t>
            </a:r>
            <a:r>
              <a:rPr kumimoji="0" lang="en-US" sz="2500" b="0" i="0" u="none" strike="noStrike" kern="1200" cap="none" spc="0" normalizeH="0" baseline="0" noProof="0" dirty="0">
                <a:ln>
                  <a:noFill/>
                </a:ln>
                <a:solidFill>
                  <a:schemeClr val="tx1"/>
                </a:solidFill>
                <a:effectLst/>
                <a:uLnTx/>
                <a:uFillTx/>
                <a:ea typeface="+mn-ea"/>
                <a:cs typeface="+mn-cs"/>
              </a:rPr>
              <a:t>Public release of the data</a:t>
            </a:r>
          </a:p>
          <a:p>
            <a:pPr marL="685800" marR="0" lvl="1" indent="0" algn="l" defTabSz="914400" rtl="0" eaLnBrk="1" fontAlgn="auto" latinLnBrk="0" hangingPunct="1">
              <a:lnSpc>
                <a:spcPct val="120000"/>
              </a:lnSpc>
              <a:spcBef>
                <a:spcPts val="500"/>
              </a:spcBef>
              <a:spcAft>
                <a:spcPts val="0"/>
              </a:spcAft>
              <a:buClrTx/>
              <a:buSzTx/>
              <a:buNone/>
              <a:tabLst/>
              <a:defRPr/>
            </a:pPr>
            <a:endParaRPr kumimoji="0" lang="en-US" sz="2500" b="0" i="0" u="none" strike="noStrike" kern="1200" cap="none" spc="0" normalizeH="0" baseline="0" noProof="0" dirty="0">
              <a:ln>
                <a:noFill/>
              </a:ln>
              <a:solidFill>
                <a:srgbClr val="102649"/>
              </a:solidFill>
              <a:effectLst/>
              <a:uLnTx/>
              <a:uFillTx/>
              <a:latin typeface="Franklin Gothic Book" panose="020B0503020102020204"/>
              <a:ea typeface="+mn-ea"/>
              <a:cs typeface="+mn-cs"/>
            </a:endParaRPr>
          </a:p>
          <a:p>
            <a:pPr marL="0" indent="0">
              <a:buNone/>
            </a:pPr>
            <a:r>
              <a:rPr lang="en-US" b="1" i="1" dirty="0">
                <a:solidFill>
                  <a:schemeClr val="tx1"/>
                </a:solidFill>
              </a:rPr>
              <a:t>Please note: Superintendents will receive the embargo link and related information in an email from Dr. Fletcher.</a:t>
            </a:r>
            <a:endParaRPr lang="en-US" dirty="0">
              <a:solidFill>
                <a:schemeClr val="tx1"/>
              </a:solidFill>
            </a:endParaRPr>
          </a:p>
          <a:p>
            <a:endParaRPr lang="en-US" dirty="0"/>
          </a:p>
        </p:txBody>
      </p:sp>
    </p:spTree>
    <p:extLst>
      <p:ext uri="{BB962C8B-B14F-4D97-AF65-F5344CB8AC3E}">
        <p14:creationId xmlns:p14="http://schemas.microsoft.com/office/powerpoint/2010/main" val="2790899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DF686-0352-B198-B5B0-06F5AC428CF3}"/>
              </a:ext>
            </a:extLst>
          </p:cNvPr>
          <p:cNvSpPr>
            <a:spLocks noGrp="1"/>
          </p:cNvSpPr>
          <p:nvPr>
            <p:ph type="title"/>
          </p:nvPr>
        </p:nvSpPr>
        <p:spPr/>
        <p:txBody>
          <a:bodyPr/>
          <a:lstStyle/>
          <a:p>
            <a:r>
              <a:rPr lang="en-US"/>
              <a:t>10-day Regulatory Data Review</a:t>
            </a:r>
          </a:p>
        </p:txBody>
      </p:sp>
      <p:sp>
        <p:nvSpPr>
          <p:cNvPr id="3" name="Content Placeholder 2">
            <a:extLst>
              <a:ext uri="{FF2B5EF4-FFF2-40B4-BE49-F238E27FC236}">
                <a16:creationId xmlns:a16="http://schemas.microsoft.com/office/drawing/2014/main" id="{91E9C443-0EF0-95F3-981E-786183D0276E}"/>
              </a:ext>
            </a:extLst>
          </p:cNvPr>
          <p:cNvSpPr>
            <a:spLocks noGrp="1"/>
          </p:cNvSpPr>
          <p:nvPr>
            <p:ph idx="1"/>
          </p:nvPr>
        </p:nvSpPr>
        <p:spPr>
          <a:xfrm>
            <a:off x="564339" y="1038225"/>
            <a:ext cx="10807390" cy="4351338"/>
          </a:xfrm>
        </p:spPr>
        <p:txBody>
          <a:bodyPr>
            <a:normAutofit fontScale="92500" lnSpcReduction="10000"/>
          </a:bodyPr>
          <a:lstStyle/>
          <a:p>
            <a:pPr marL="0" indent="0">
              <a:buFont typeface="Arial" panose="020B0604020202020204" pitchFamily="34" charset="0"/>
              <a:buNone/>
            </a:pPr>
            <a:r>
              <a:rPr lang="en-US" dirty="0">
                <a:solidFill>
                  <a:schemeClr val="tx1"/>
                </a:solidFill>
              </a:rPr>
              <a:t>The next opportunity DACs will have to request changes to student-level data will be after the public release. </a:t>
            </a:r>
          </a:p>
          <a:p>
            <a:pPr marL="0" indent="0">
              <a:buNone/>
            </a:pPr>
            <a:r>
              <a:rPr lang="en-US" dirty="0">
                <a:solidFill>
                  <a:schemeClr val="tx1"/>
                </a:solidFill>
              </a:rPr>
              <a:t>School and district staff will be able to request individual student changes to demographics, 100-Day entity, mark accommodations for IEP and EL students and request nonparticipations, if needed, in the Student Data Review and Rosters (SDRR) application 10 days after the public release of the SRC.</a:t>
            </a:r>
          </a:p>
          <a:p>
            <a:pPr lvl="1"/>
            <a:r>
              <a:rPr lang="en-US" sz="2800" b="1" dirty="0">
                <a:solidFill>
                  <a:schemeClr val="tx1"/>
                </a:solidFill>
              </a:rPr>
              <a:t>Oct. 15 through Oct. 26</a:t>
            </a:r>
            <a:r>
              <a:rPr lang="en-US" sz="2800" dirty="0">
                <a:solidFill>
                  <a:schemeClr val="tx1"/>
                </a:solidFill>
              </a:rPr>
              <a:t>: 10-day regulatory data review after public release. </a:t>
            </a:r>
          </a:p>
          <a:p>
            <a:pPr marL="0" indent="0">
              <a:buFont typeface="Arial" panose="020B0604020202020204" pitchFamily="34" charset="0"/>
              <a:buNone/>
            </a:pPr>
            <a:r>
              <a:rPr lang="en-US" b="1" i="1" dirty="0">
                <a:solidFill>
                  <a:schemeClr val="tx1"/>
                </a:solidFill>
              </a:rPr>
              <a:t>Please note: DACs should expect another Special DAC Email on Tuesday, Oct. 13, announcing the embargoed data release. The email will include links, usernames and passwords to access district- and state-level data. </a:t>
            </a:r>
          </a:p>
          <a:p>
            <a:endParaRPr lang="en-US" dirty="0"/>
          </a:p>
        </p:txBody>
      </p:sp>
    </p:spTree>
    <p:extLst>
      <p:ext uri="{BB962C8B-B14F-4D97-AF65-F5344CB8AC3E}">
        <p14:creationId xmlns:p14="http://schemas.microsoft.com/office/powerpoint/2010/main" val="1768489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69637-EA00-1385-F594-FA278C486D1F}"/>
              </a:ext>
            </a:extLst>
          </p:cNvPr>
          <p:cNvSpPr>
            <a:spLocks noGrp="1"/>
          </p:cNvSpPr>
          <p:nvPr>
            <p:ph type="title"/>
          </p:nvPr>
        </p:nvSpPr>
        <p:spPr/>
        <p:txBody>
          <a:bodyPr/>
          <a:lstStyle/>
          <a:p>
            <a:r>
              <a:rPr lang="en-US"/>
              <a:t>Public Release Resources</a:t>
            </a:r>
          </a:p>
        </p:txBody>
      </p:sp>
      <p:sp>
        <p:nvSpPr>
          <p:cNvPr id="3" name="Content Placeholder 2">
            <a:extLst>
              <a:ext uri="{FF2B5EF4-FFF2-40B4-BE49-F238E27FC236}">
                <a16:creationId xmlns:a16="http://schemas.microsoft.com/office/drawing/2014/main" id="{05AD4387-ADF6-43BF-5E3F-1A6E8CBE7CB1}"/>
              </a:ext>
            </a:extLst>
          </p:cNvPr>
          <p:cNvSpPr>
            <a:spLocks noGrp="1"/>
          </p:cNvSpPr>
          <p:nvPr>
            <p:ph idx="1"/>
          </p:nvPr>
        </p:nvSpPr>
        <p:spPr>
          <a:xfrm>
            <a:off x="512956" y="1137424"/>
            <a:ext cx="10760927" cy="4467245"/>
          </a:xfrm>
        </p:spPr>
        <p:txBody>
          <a:bodyPr>
            <a:normAutofit fontScale="77500" lnSpcReduction="20000"/>
          </a:bodyPr>
          <a:lstStyle/>
          <a:p>
            <a:pPr marL="0" indent="0">
              <a:lnSpc>
                <a:spcPct val="110000"/>
              </a:lnSpc>
              <a:spcBef>
                <a:spcPts val="600"/>
              </a:spcBef>
              <a:buNone/>
            </a:pPr>
            <a:r>
              <a:rPr lang="en-US" dirty="0">
                <a:solidFill>
                  <a:schemeClr val="tx1"/>
                </a:solidFill>
              </a:rPr>
              <a:t>To assist districts with public reporting, the Office of Assessment and Accountability (OAA) has developed 2026 public release resources.  The resources, housed on the </a:t>
            </a:r>
            <a:r>
              <a:rPr lang="en-US" u="sng" dirty="0">
                <a:hlinkClick r:id="rId3"/>
              </a:rPr>
              <a:t>Accountability and Data Release Resources webpage</a:t>
            </a:r>
            <a:r>
              <a:rPr lang="en-US" dirty="0"/>
              <a:t>, </a:t>
            </a:r>
            <a:r>
              <a:rPr lang="en-US" dirty="0">
                <a:solidFill>
                  <a:schemeClr val="tx1"/>
                </a:solidFill>
              </a:rPr>
              <a:t>offer guidance to DACs and district leaders on how to communicate school and district performance. </a:t>
            </a:r>
          </a:p>
          <a:p>
            <a:pPr marL="0" indent="0">
              <a:lnSpc>
                <a:spcPct val="110000"/>
              </a:lnSpc>
              <a:spcBef>
                <a:spcPts val="600"/>
              </a:spcBef>
              <a:buNone/>
            </a:pPr>
            <a:r>
              <a:rPr lang="en-US" dirty="0">
                <a:solidFill>
                  <a:schemeClr val="tx1"/>
                </a:solidFill>
              </a:rPr>
              <a:t>Resources:</a:t>
            </a:r>
          </a:p>
          <a:p>
            <a:pPr lvl="1">
              <a:lnSpc>
                <a:spcPct val="110000"/>
              </a:lnSpc>
              <a:spcBef>
                <a:spcPts val="600"/>
              </a:spcBef>
            </a:pPr>
            <a:r>
              <a:rPr lang="en-US" sz="2500" u="sng" dirty="0">
                <a:hlinkClick r:id="rId4"/>
              </a:rPr>
              <a:t>How to Prepare for Public Release</a:t>
            </a:r>
            <a:endParaRPr lang="en-US" sz="2500" dirty="0"/>
          </a:p>
          <a:p>
            <a:pPr lvl="1">
              <a:lnSpc>
                <a:spcPct val="110000"/>
              </a:lnSpc>
              <a:spcBef>
                <a:spcPts val="600"/>
              </a:spcBef>
            </a:pPr>
            <a:r>
              <a:rPr lang="en-US" sz="2500" u="sng" dirty="0">
                <a:hlinkClick r:id="rId5"/>
              </a:rPr>
              <a:t>2026 Public Release PowerPoint Template</a:t>
            </a:r>
            <a:r>
              <a:rPr lang="en-US" sz="2500" dirty="0"/>
              <a:t> – </a:t>
            </a:r>
            <a:r>
              <a:rPr lang="en-US" sz="2500" dirty="0">
                <a:solidFill>
                  <a:schemeClr val="tx1"/>
                </a:solidFill>
              </a:rPr>
              <a:t>This customizable PowerPoint template is designed for presentations to Boards of Education, School-Based Decision Making (SBDM) Councils or for public meetings. The template includes instructions for education leaders to personalize the presentation. Additional slides can be added or removed to suit the specific needs of the district and school. </a:t>
            </a:r>
          </a:p>
          <a:p>
            <a:pPr lvl="1">
              <a:lnSpc>
                <a:spcPct val="110000"/>
              </a:lnSpc>
              <a:spcBef>
                <a:spcPts val="600"/>
              </a:spcBef>
            </a:pPr>
            <a:r>
              <a:rPr lang="en-US" sz="2500" u="sng" dirty="0">
                <a:hlinkClick r:id="rId6"/>
              </a:rPr>
              <a:t>Kentucky Summative Assessment (KSA) Parent Letter</a:t>
            </a:r>
            <a:endParaRPr lang="en-US" sz="2500" dirty="0"/>
          </a:p>
          <a:p>
            <a:pPr lvl="1">
              <a:lnSpc>
                <a:spcPct val="110000"/>
              </a:lnSpc>
              <a:spcBef>
                <a:spcPts val="600"/>
              </a:spcBef>
            </a:pPr>
            <a:r>
              <a:rPr lang="en-US" sz="2500" u="sng" dirty="0">
                <a:hlinkClick r:id="rId7"/>
              </a:rPr>
              <a:t>Alternate Kentucky Summative Assessment (AKSA) Parent Letter</a:t>
            </a:r>
            <a:endParaRPr lang="en-US" sz="2500" dirty="0"/>
          </a:p>
        </p:txBody>
      </p:sp>
    </p:spTree>
    <p:extLst>
      <p:ext uri="{BB962C8B-B14F-4D97-AF65-F5344CB8AC3E}">
        <p14:creationId xmlns:p14="http://schemas.microsoft.com/office/powerpoint/2010/main" val="1282837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E55F4FC5-2F7B-251C-93FB-273B59BFF5F7}"/>
              </a:ext>
            </a:extLst>
          </p:cNvPr>
          <p:cNvSpPr>
            <a:spLocks noGrp="1"/>
          </p:cNvSpPr>
          <p:nvPr>
            <p:ph type="title"/>
          </p:nvPr>
        </p:nvSpPr>
        <p:spPr>
          <a:xfrm>
            <a:off x="2622" y="-308"/>
            <a:ext cx="12189378" cy="1140175"/>
          </a:xfrm>
        </p:spPr>
        <p:txBody>
          <a:bodyPr>
            <a:noAutofit/>
          </a:bodyPr>
          <a:lstStyle/>
          <a:p>
            <a:pPr marL="228600"/>
            <a:r>
              <a:rPr lang="en-US"/>
              <a:t>Division of Assessment and Accountability Support</a:t>
            </a:r>
          </a:p>
        </p:txBody>
      </p:sp>
      <p:graphicFrame>
        <p:nvGraphicFramePr>
          <p:cNvPr id="7" name="Content Placeholder 4" descr="To contact the Division of Assessment Support in the Office of Assessment and Accountability, please email dacinfo@education.ky.gov or phone 502-564-4394." title="Contact Information">
            <a:extLst>
              <a:ext uri="{FF2B5EF4-FFF2-40B4-BE49-F238E27FC236}">
                <a16:creationId xmlns:a16="http://schemas.microsoft.com/office/drawing/2014/main" id="{CA766F2C-E360-5D85-C3A8-A32ABAA7611B}"/>
              </a:ext>
            </a:extLst>
          </p:cNvPr>
          <p:cNvGraphicFramePr>
            <a:graphicFrameLocks noGrp="1"/>
          </p:cNvGraphicFramePr>
          <p:nvPr>
            <p:ph idx="1"/>
            <p:extLst>
              <p:ext uri="{D42A27DB-BD31-4B8C-83A1-F6EECF244321}">
                <p14:modId xmlns:p14="http://schemas.microsoft.com/office/powerpoint/2010/main" val="1379318644"/>
              </p:ext>
            </p:extLst>
          </p:nvPr>
        </p:nvGraphicFramePr>
        <p:xfrm>
          <a:off x="1261601" y="1327458"/>
          <a:ext cx="9668797" cy="35624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2143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26" y="0"/>
            <a:ext cx="8958490" cy="1117600"/>
          </a:xfrm>
        </p:spPr>
        <p:txBody>
          <a:bodyPr/>
          <a:lstStyle/>
          <a:p>
            <a:pPr marL="228600"/>
            <a:r>
              <a:rPr lang="en-US"/>
              <a:t>Questions and Answers</a:t>
            </a:r>
          </a:p>
        </p:txBody>
      </p:sp>
      <p:sp>
        <p:nvSpPr>
          <p:cNvPr id="6" name="Content Placeholder 7"/>
          <p:cNvSpPr>
            <a:spLocks noGrp="1"/>
          </p:cNvSpPr>
          <p:nvPr>
            <p:ph type="body" sz="quarter" idx="13"/>
          </p:nvPr>
        </p:nvSpPr>
        <p:spPr>
          <a:xfrm>
            <a:off x="1152960" y="1193870"/>
            <a:ext cx="9158684" cy="4214293"/>
          </a:xfrm>
        </p:spPr>
        <p:txBody>
          <a:bodyPr vert="horz" lIns="91440" tIns="45720" rIns="91440" bIns="45720" rtlCol="0" anchor="t">
            <a:normAutofit fontScale="85000" lnSpcReduction="20000"/>
          </a:bodyPr>
          <a:lstStyle/>
          <a:p>
            <a:pPr>
              <a:lnSpc>
                <a:spcPct val="120000"/>
              </a:lnSpc>
              <a:spcBef>
                <a:spcPts val="0"/>
              </a:spcBef>
            </a:pPr>
            <a:r>
              <a:rPr lang="en-US" sz="4200" dirty="0">
                <a:solidFill>
                  <a:schemeClr val="tx1"/>
                </a:solidFill>
              </a:rPr>
              <a:t>Please submit questions or comments to the </a:t>
            </a:r>
            <a:r>
              <a:rPr lang="en-US" sz="4200" dirty="0">
                <a:hlinkClick r:id="rId3"/>
              </a:rPr>
              <a:t>OAA DAC Webcast Q&amp;A Form</a:t>
            </a:r>
            <a:r>
              <a:rPr lang="en-US" sz="4200" dirty="0"/>
              <a:t>.</a:t>
            </a:r>
          </a:p>
          <a:p>
            <a:pPr marL="0" indent="0">
              <a:spcBef>
                <a:spcPts val="0"/>
              </a:spcBef>
              <a:buNone/>
            </a:pPr>
            <a:r>
              <a:rPr lang="en-US" sz="4200" b="1" i="1" dirty="0">
                <a:solidFill>
                  <a:srgbClr val="000000"/>
                </a:solidFill>
              </a:rPr>
              <a:t>   </a:t>
            </a:r>
            <a:endParaRPr lang="en-US" sz="4200" dirty="0">
              <a:solidFill>
                <a:srgbClr val="000000"/>
              </a:solidFill>
            </a:endParaRPr>
          </a:p>
          <a:p>
            <a:pPr>
              <a:lnSpc>
                <a:spcPct val="120000"/>
              </a:lnSpc>
              <a:spcBef>
                <a:spcPts val="0"/>
              </a:spcBef>
            </a:pPr>
            <a:r>
              <a:rPr lang="en-US" sz="4200" dirty="0">
                <a:solidFill>
                  <a:srgbClr val="000000"/>
                </a:solidFill>
              </a:rPr>
              <a:t>The next monthly DAC Webcast is scheduled for Nov. 12 at 11 a.m. ET.</a:t>
            </a:r>
          </a:p>
          <a:p>
            <a:pPr marL="0" indent="0" algn="ctr">
              <a:spcBef>
                <a:spcPts val="0"/>
              </a:spcBef>
              <a:buNone/>
            </a:pPr>
            <a:endParaRPr lang="en-US" sz="4200" dirty="0">
              <a:solidFill>
                <a:srgbClr val="000000"/>
              </a:solidFill>
            </a:endParaRPr>
          </a:p>
          <a:p>
            <a:pPr marL="0" indent="0" algn="ctr">
              <a:spcBef>
                <a:spcPts val="0"/>
              </a:spcBef>
              <a:buNone/>
            </a:pPr>
            <a:endParaRPr lang="en-US" sz="4200" dirty="0">
              <a:solidFill>
                <a:srgbClr val="000000"/>
              </a:solidFill>
            </a:endParaRPr>
          </a:p>
          <a:p>
            <a:pPr marL="0" indent="0" algn="ctr">
              <a:spcBef>
                <a:spcPts val="0"/>
              </a:spcBef>
              <a:buNone/>
            </a:pPr>
            <a:r>
              <a:rPr lang="en-US" sz="4200" dirty="0">
                <a:solidFill>
                  <a:srgbClr val="000000"/>
                </a:solidFill>
              </a:rPr>
              <a:t>Thank you for your participation!</a:t>
            </a:r>
          </a:p>
          <a:p>
            <a:pPr>
              <a:spcBef>
                <a:spcPts val="0"/>
              </a:spcBef>
            </a:pPr>
            <a:endParaRPr lang="en-US" sz="4000" dirty="0"/>
          </a:p>
        </p:txBody>
      </p:sp>
    </p:spTree>
    <p:extLst>
      <p:ext uri="{BB962C8B-B14F-4D97-AF65-F5344CB8AC3E}">
        <p14:creationId xmlns:p14="http://schemas.microsoft.com/office/powerpoint/2010/main" val="3415003822"/>
      </p:ext>
    </p:extLst>
  </p:cSld>
  <p:clrMapOvr>
    <a:masterClrMapping/>
  </p:clrMapOvr>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6B9F25"/>
      </a:accent6>
      <a:hlink>
        <a:srgbClr val="2683C6"/>
      </a:hlink>
      <a:folHlink>
        <a:srgbClr val="9F6715"/>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FCA05B1-E313-6D46-8EEA-D906E14B24AB}" vid="{B7719CA3-B6BF-1B46-93F3-629B546427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8DF4EFBC6697154B9CE5CD9A6A2577BF" ma:contentTypeVersion="28" ma:contentTypeDescription="" ma:contentTypeScope="" ma:versionID="d5aa0dadde93523333efae4a93ff9d3a">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6637b8da99fd082237196ebc41ef65a1"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cation_x0020_Date xmlns="3a62de7d-ba57-4f43-9dae-9623ba637be0">2026-10-07T04:00:00+00:00</Publication_x0020_Date>
    <Content_x0020_Review_x0020_Status xmlns="3a62de7d-ba57-4f43-9dae-9623ba637be0">Verified</Content_x0020_Review_x0020_Status>
    <Accessibility_x0020_Office xmlns="3a62de7d-ba57-4f43-9dae-9623ba637be0">OAA - Office of Assessment and Accountability</Accessibility_x0020_Office>
    <Accessibility_x0020_Audit_x0020_Status xmlns="3a62de7d-ba57-4f43-9dae-9623ba637be0" xsi:nil="true"/>
    <Accessibility_x0020_Audience xmlns="3a62de7d-ba57-4f43-9dae-9623ba637be0">Public</Accessibility_x0020_Audienc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October 2026 DAC Webcast presentation</RoutingRuleDescription>
    <PublishingExpirationDate xmlns="http://schemas.microsoft.com/sharepoint/v3" xsi:nil="true"/>
    <PublishingStartDate xmlns="http://schemas.microsoft.com/sharepoint/v3" xsi:nil="true"/>
    <Audience1 xmlns="3a62de7d-ba57-4f43-9dae-9623ba637be0">
      <Value>2</Value>
      <Value>10</Value>
    </Audience1>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120354A-B824-4B97-BC5F-C2620868AD10}"/>
</file>

<file path=customXml/itemProps2.xml><?xml version="1.0" encoding="utf-8"?>
<ds:datastoreItem xmlns:ds="http://schemas.openxmlformats.org/officeDocument/2006/customXml" ds:itemID="{2AE43AF4-C9DA-4948-8B48-B657A868B766}">
  <ds:schemaRefs>
    <ds:schemaRef ds:uri="http://schemas.microsoft.com/sharepoint/v3/contenttype/forms"/>
  </ds:schemaRefs>
</ds:datastoreItem>
</file>

<file path=customXml/itemProps3.xml><?xml version="1.0" encoding="utf-8"?>
<ds:datastoreItem xmlns:ds="http://schemas.openxmlformats.org/officeDocument/2006/customXml" ds:itemID="{C70D4522-EDD2-4326-BD38-D65ABD3DF72F}">
  <ds:schemaRefs>
    <ds:schemaRef ds:uri="http://schemas.microsoft.com/office/2006/documentManagement/types"/>
    <ds:schemaRef ds:uri="http://purl.org/dc/elements/1.1/"/>
    <ds:schemaRef ds:uri="http://schemas.microsoft.com/office/infopath/2007/PartnerControls"/>
    <ds:schemaRef ds:uri="5bc9d522-2386-425a-9f2a-a617cf877ec0"/>
    <ds:schemaRef ds:uri="http://purl.org/dc/terms/"/>
    <ds:schemaRef ds:uri="http://purl.org/dc/dcmitype/"/>
    <ds:schemaRef ds:uri="http://schemas.openxmlformats.org/package/2006/metadata/core-properties"/>
    <ds:schemaRef ds:uri="http://schemas.microsoft.com/office/2006/metadata/properties"/>
    <ds:schemaRef ds:uri="http://www.w3.org/XML/1998/namespace"/>
    <ds:schemaRef ds:uri="c8aeabe4-0dec-4482-a76a-bb57f37294f4"/>
    <ds:schemaRef ds:uri="e933af85-a9ee-4a70-b6e0-74d4f32bb51d"/>
    <ds:schemaRef ds:uri="b062eb0a-ada4-4626-816e-5cd0be926cfe"/>
    <ds:schemaRef ds:uri="cf3aa28c-8d44-408c-a5ca-996a87f6cd59"/>
  </ds:schemaRefs>
</ds:datastoreItem>
</file>

<file path=customXml/itemProps4.xml><?xml version="1.0" encoding="utf-8"?>
<ds:datastoreItem xmlns:ds="http://schemas.openxmlformats.org/officeDocument/2006/customXml" ds:itemID="{68B77230-510E-47CA-9B48-D2E112CA6393}"/>
</file>

<file path=docProps/app.xml><?xml version="1.0" encoding="utf-8"?>
<Properties xmlns="http://schemas.openxmlformats.org/officeDocument/2006/extended-properties" xmlns:vt="http://schemas.openxmlformats.org/officeDocument/2006/docPropsVTypes">
  <Template/>
  <TotalTime>4</TotalTime>
  <Words>1091</Words>
  <Application>Microsoft Office PowerPoint</Application>
  <PresentationFormat>Widescreen</PresentationFormat>
  <Paragraphs>100</Paragraphs>
  <Slides>15</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Courier New</vt:lpstr>
      <vt:lpstr>Franklin Gothic Book</vt:lpstr>
      <vt:lpstr>Franklin Gothic Medium</vt:lpstr>
      <vt:lpstr>helvetica</vt:lpstr>
      <vt:lpstr>Office Theme</vt:lpstr>
      <vt:lpstr>DAC Webcast October 8, 2026 </vt:lpstr>
      <vt:lpstr>Agenda</vt:lpstr>
      <vt:lpstr>K Screen Reminders</vt:lpstr>
      <vt:lpstr>Online Management System Deadline Approaching</vt:lpstr>
      <vt:lpstr>K Screen Important Dates and Tasks</vt:lpstr>
      <vt:lpstr>WIDA ACCESS Assessments</vt:lpstr>
      <vt:lpstr>WIDA ACCESS Assessments Reminders</vt:lpstr>
      <vt:lpstr>English Learner Assessment and Accountability Updates </vt:lpstr>
      <vt:lpstr>Testing and Accountability Changes for First-Year EL Students</vt:lpstr>
      <vt:lpstr>Fall 2026 Public Release Updates</vt:lpstr>
      <vt:lpstr>Public Release Date Confirmed  </vt:lpstr>
      <vt:lpstr>10-day Regulatory Data Review</vt:lpstr>
      <vt:lpstr>Public Release Resources</vt:lpstr>
      <vt:lpstr>Division of Assessment and Accountability Support</vt:lpstr>
      <vt:lpstr>Questions and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DAC Webcast October 2026</dc:title>
  <dc:creator>melissa.chandler@education.ky.gov;jessica.brumley@education.ky.gov</dc:creator>
  <cp:keywords>DAC Webcast</cp:keywords>
  <cp:lastModifiedBy>Avery, Devon - Division of Assessment and Accountability Support</cp:lastModifiedBy>
  <cp:revision>4</cp:revision>
  <cp:lastPrinted>2024-06-12T00:32:24Z</cp:lastPrinted>
  <dcterms:created xsi:type="dcterms:W3CDTF">2022-07-11T18:53:52Z</dcterms:created>
  <dcterms:modified xsi:type="dcterms:W3CDTF">2026-10-07T16:13:26Z</dcterms:modified>
  <cp:category>Please email questions to dacinfo@education.ky.gov</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0x0101001BEB557DBE01834EAB47A683706DCD5B008DF4EFBC6697154B9CE5CD9A6A2577BF</vt:lpwstr>
  </property>
  <property fmtid="{D5CDD505-2E9C-101B-9397-08002B2CF9AE}" pid="3" name="MediaServiceImageTags">
    <vt:lpwstr/>
  </property>
  <property fmtid="{D5CDD505-2E9C-101B-9397-08002B2CF9AE}" pid="4" name="MSIP_Label_eb544694-0027-44fa-bee4-2648c0363f9d_SiteId">
    <vt:lpwstr>9360c11f-90e6-4706-ad00-25fcdc9e2ed1</vt:lpwstr>
  </property>
  <property fmtid="{D5CDD505-2E9C-101B-9397-08002B2CF9AE}" pid="5" name="MSIP_Label_eb544694-0027-44fa-bee4-2648c0363f9d_SetDate">
    <vt:lpwstr>2024-06-11T11:38:40Z</vt:lpwstr>
  </property>
  <property fmtid="{D5CDD505-2E9C-101B-9397-08002B2CF9AE}" pid="6" name="MSIP_Label_eb544694-0027-44fa-bee4-2648c0363f9d_Method">
    <vt:lpwstr>Standard</vt:lpwstr>
  </property>
  <property fmtid="{D5CDD505-2E9C-101B-9397-08002B2CF9AE}" pid="7" name="MSIP_Label_eb544694-0027-44fa-bee4-2648c0363f9d_ActionId">
    <vt:lpwstr>214f1d5f-a08c-4db1-8c59-7cdba6750a96</vt:lpwstr>
  </property>
  <property fmtid="{D5CDD505-2E9C-101B-9397-08002B2CF9AE}" pid="8" name="MSIP_Label_eb544694-0027-44fa-bee4-2648c0363f9d_Enabled">
    <vt:lpwstr>true</vt:lpwstr>
  </property>
  <property fmtid="{D5CDD505-2E9C-101B-9397-08002B2CF9AE}" pid="9" name="MSIP_Label_eb544694-0027-44fa-bee4-2648c0363f9d_ContentBits">
    <vt:lpwstr>0</vt:lpwstr>
  </property>
  <property fmtid="{D5CDD505-2E9C-101B-9397-08002B2CF9AE}" pid="10" name="MSIP_Label_eb544694-0027-44fa-bee4-2648c0363f9d_Name">
    <vt:lpwstr>defa4170-0d19-0005-0004-bc88714345d2</vt:lpwstr>
  </property>
  <property fmtid="{D5CDD505-2E9C-101B-9397-08002B2CF9AE}" pid="11" name="Order">
    <vt:r8>31400</vt:r8>
  </property>
  <property fmtid="{D5CDD505-2E9C-101B-9397-08002B2CF9AE}" pid="12" name="xd_Signature">
    <vt:bool>false</vt:bool>
  </property>
  <property fmtid="{D5CDD505-2E9C-101B-9397-08002B2CF9AE}" pid="13" name="xd_ProgID">
    <vt:lpwstr/>
  </property>
  <property fmtid="{D5CDD505-2E9C-101B-9397-08002B2CF9AE}" pid="14" name="TemplateUrl">
    <vt:lpwstr/>
  </property>
  <property fmtid="{D5CDD505-2E9C-101B-9397-08002B2CF9AE}" pid="15" name="ComplianceAssetId">
    <vt:lpwstr/>
  </property>
  <property fmtid="{D5CDD505-2E9C-101B-9397-08002B2CF9AE}" pid="16" name="_ExtendedDescription">
    <vt:lpwstr/>
  </property>
  <property fmtid="{D5CDD505-2E9C-101B-9397-08002B2CF9AE}" pid="17" name="TriggerFlowInfo">
    <vt:lpwstr/>
  </property>
  <property fmtid="{D5CDD505-2E9C-101B-9397-08002B2CF9AE}" pid="18" name="MSIP_Label_eb544694-0027-44fa-bee4-2648c0363f9d_Tag">
    <vt:lpwstr>10, 3, 0, 2</vt:lpwstr>
  </property>
</Properties>
</file>