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27.xml" ContentType="application/vnd.openxmlformats-officedocument.presentationml.slideLayout+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authors.xml" ContentType="application/vnd.ms-powerpoint.authors+xml"/>
  <Override PartName="/ppt/diagrams/quickStyle2.xml" ContentType="application/vnd.openxmlformats-officedocument.drawingml.diagramStyle+xml"/>
  <Override PartName="/ppt/theme/theme4.xml" ContentType="application/vnd.openxmlformats-officedocument.theme+xml"/>
  <Override PartName="/ppt/diagrams/colors2.xml" ContentType="application/vnd.openxmlformats-officedocument.drawingml.diagramColors+xml"/>
  <Override PartName="/ppt/diagrams/drawing2.xml" ContentType="application/vnd.ms-office.drawingml.diagramDrawing+xml"/>
  <Override PartName="/ppt/diagrams/drawing1.xml" ContentType="application/vnd.ms-office.drawingml.diagramDrawing+xml"/>
  <Override PartName="/ppt/diagrams/colors1.xml" ContentType="application/vnd.openxmlformats-officedocument.drawingml.diagramColors+xml"/>
  <Override PartName="/ppt/theme/theme3.xml" ContentType="application/vnd.openxmlformats-officedocument.theme+xml"/>
  <Override PartName="/ppt/diagrams/quickStyle1.xml" ContentType="application/vnd.openxmlformats-officedocument.drawingml.diagramStyle+xml"/>
  <Override PartName="/ppt/theme/theme2.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diagrams/layout2.xml" ContentType="application/vnd.openxmlformats-officedocument.drawingml.diagramLayout+xml"/>
  <Override PartName="/ppt/diagrams/layout1.xml" ContentType="application/vnd.openxmlformats-officedocument.drawingml.diagramLayou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1.xml" ContentType="application/vnd.openxmlformats-officedocument.customXmlProperties+xml"/>
  <Override PartName="/customXml/itemProps2.xml" ContentType="application/vnd.openxmlformats-officedocument.customXmlProperties+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 id="2147483662" r:id="rId5"/>
  </p:sldMasterIdLst>
  <p:notesMasterIdLst>
    <p:notesMasterId r:id="rId28"/>
  </p:notesMasterIdLst>
  <p:handoutMasterIdLst>
    <p:handoutMasterId r:id="rId29"/>
  </p:handoutMasterIdLst>
  <p:sldIdLst>
    <p:sldId id="256" r:id="rId6"/>
    <p:sldId id="1143" r:id="rId7"/>
    <p:sldId id="1141" r:id="rId8"/>
    <p:sldId id="1163" r:id="rId9"/>
    <p:sldId id="1164" r:id="rId10"/>
    <p:sldId id="1165" r:id="rId11"/>
    <p:sldId id="1166" r:id="rId12"/>
    <p:sldId id="1167" r:id="rId13"/>
    <p:sldId id="1168" r:id="rId14"/>
    <p:sldId id="1156" r:id="rId15"/>
    <p:sldId id="1148" r:id="rId16"/>
    <p:sldId id="1157" r:id="rId17"/>
    <p:sldId id="371" r:id="rId18"/>
    <p:sldId id="1162" r:id="rId19"/>
    <p:sldId id="1161" r:id="rId20"/>
    <p:sldId id="1160" r:id="rId21"/>
    <p:sldId id="1169" r:id="rId22"/>
    <p:sldId id="1173" r:id="rId23"/>
    <p:sldId id="1172" r:id="rId24"/>
    <p:sldId id="1171" r:id="rId25"/>
    <p:sldId id="888" r:id="rId26"/>
    <p:sldId id="1029" r:id="rId2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S" userId="S::melissa.chandler@education.ky.gov::c7c40c5a-5db2-409e-9ac5-b3fa8556cae3" providerId="AD"/>
  <p188:author id="{EEAF063B-8BCB-A246-0486-9A5ACA2B8CA4}" name="Roseberry, Christen - Division of Assessment and Accountability Support" initials="RCDoAaAS" userId="S::christen.roseberry@education.ky.gov::64f073a6-c0e0-4356-b5dd-074214d6d82f" providerId="AD"/>
  <p188:author id="{0C431B50-E267-7ED8-372B-1A1B808F8997}" name="Jones, Helen - Division of Assessment and Accountability Support" initials="JHDoAaAS" userId="S::helen.jones@education.ky.gov::b7d6fb4f-88fd-4227-920b-6a3119e5e7a1" providerId="AD"/>
  <p188:author id="{CCCC5755-80CF-4B48-E1F5-5CFC857F1A2A}" name="Riley, Ben - Division of Assessment and Accountability Support" initials="RBDoAaAS" userId="Riley, Ben - Division of Assessment and Accountability Support" providerId="None"/>
  <p188:author id="{FF3B046C-91C7-F735-5D2E-F89695486385}" name="Jett, Lisa - Division of Assessment and Accountability Support" initials="JS" userId="S::lisa.jett@education.ky.gov::6d718aac-4a55-46f9-aab8-85fa88911f2a" providerId="AD"/>
  <p188:author id="{436EC786-CEC7-8901-61CA-4BDABF115B31}" name="Savage, Shara - Division of Assessment and Accountability Support" initials="SSDoAaAS" userId="S::Shara.Savage@education.ky.gov::71eadb16-699f-453e-81d8-c9ac7aaf2dd6" providerId="AD"/>
  <p188:author id="{88138196-F698-FBED-D0A7-04A9C0FF3D88}" name="Stafford, Jennifer - KDE Division Director" initials="SD" userId="S::jennifer.stafford@education.ky.gov::0151abd4-297e-443f-a77b-a8c249c015ab" providerId="AD"/>
  <p188:author id="{4E37AEA2-9003-7A2B-581B-AF4837220C73}" name="Riley, Ben - Division of Assessment and Accountability Support" initials="RS" userId="S::ben.riley@education.ky.gov::4cd6cdff-1273-49fa-8860-d0f5fa3fb9f7" providerId="AD"/>
  <p188:author id="{E0DB3AB3-8C22-653F-571B-3E25AA2E63A2}" name="Savage, Shara - Division of Assessment and Accountability Support" initials="SS" userId="S::shara.savage@education.ky.gov::71eadb16-699f-453e-81d8-c9ac7aaf2dd6" providerId="AD"/>
  <p188:author id="{2DFC81C1-C964-7CBE-E5A2-8181FB4130DC}" name="Wickizer, John - Division of Accountability Data and Analysis" initials="WA" userId="S::john.wickizer@education.ky.gov::1c22ac94-8f1d-4cc0-ad19-578a4f29fa40" providerId="AD"/>
  <p188:author id="{A1968ECB-9F01-7E4F-5C5C-2236753EF084}" name="Mullins, Krista" initials="KMM" userId="Mullins, Krista" providerId="None"/>
  <p188:author id="{581C09D0-3CAB-E9E0-98D1-3884D850B30F}" name="Hill, Kevin - KDE Division Director" initials="HD" userId="S::kevin.hill@education.ky.gov::02c2ec77-149c-4854-a7db-156452e0ba73" providerId="AD"/>
  <p188:author id="{5FD6BBD4-89B8-DC90-B9A0-590DE6A9A122}" name="Larkins, Jennifer - Division of Assessment and Accountability Support" initials="LS" userId="S::jennifer.larkins@education.ky.gov::093879bc-4454-48e7-95b0-93a7f4bf4b00" providerId="AD"/>
  <p188:author id="{1DDE88F8-27C4-C73A-F768-A150E2731EB4}" name="Mullins, Krista - Division of Assessment and Accountability Support" initials="MS" userId="S::krista.mullins@education.ky.gov::599e8b2c-da26-429c-a2a4-0d587b3d3416" providerId="AD"/>
  <p188:author id="{F4AFB8FE-2F89-BD15-88CD-DCAF584F8BCE}" name="Guest User" initials="GU" userId="S::urn:spo:anon#b8d00a6c8b0209b5fed9f16a4c639c5f2826c96e7d642f03ee068c911d54507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afford, Jennifer - KDE Division Director" initials="SJ-KDD" lastIdx="6" clrIdx="0">
    <p:extLst>
      <p:ext uri="{19B8F6BF-5375-455C-9EA6-DF929625EA0E}">
        <p15:presenceInfo xmlns:p15="http://schemas.microsoft.com/office/powerpoint/2012/main" userId="S::jennifer.stafford@education.ky.gov::0151abd4-297e-443f-a77b-a8c249c015ab" providerId="AD"/>
      </p:ext>
    </p:extLst>
  </p:cmAuthor>
  <p:cmAuthor id="2" name="Jett, Lisa - Division of Assessment and Accountability Support" initials="JS" lastIdx="1" clrIdx="1">
    <p:extLst>
      <p:ext uri="{19B8F6BF-5375-455C-9EA6-DF929625EA0E}">
        <p15:presenceInfo xmlns:p15="http://schemas.microsoft.com/office/powerpoint/2012/main" userId="S::lisa.jett@education.ky.gov::6d718aac-4a55-46f9-aab8-85fa88911f2a" providerId="AD"/>
      </p:ext>
    </p:extLst>
  </p:cmAuthor>
  <p:cmAuthor id="3" name="Chandler, Melissa - Division of Assessment and Accountability Support" initials="CS" lastIdx="2" clrIdx="2">
    <p:extLst>
      <p:ext uri="{19B8F6BF-5375-455C-9EA6-DF929625EA0E}">
        <p15:presenceInfo xmlns:p15="http://schemas.microsoft.com/office/powerpoint/2012/main" userId="S::melissa.chandler@education.ky.gov::c7c40c5a-5db2-409e-9ac5-b3fa8556ca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2649"/>
    <a:srgbClr val="276F8B"/>
    <a:srgbClr val="007780"/>
    <a:srgbClr val="6B9F25"/>
    <a:srgbClr val="FFFFFF"/>
    <a:srgbClr val="DEEBF7"/>
    <a:srgbClr val="E2F0D9"/>
    <a:srgbClr val="FFF2CC"/>
    <a:srgbClr val="F8CBAD"/>
    <a:srgbClr val="0D77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CABFBC-C7C1-4030-903D-50DDD5D048F3}" v="7" dt="2025-09-11T00:32:17.602"/>
    <p1510:client id="{2927DF31-8FB8-443D-93A7-95B299E4A3DF}" v="248" dt="2025-09-11T00:29:12.207"/>
    <p1510:client id="{399D6AB9-1CCA-1BB9-B52D-6C21DAAAC3C1}" v="2" dt="2025-09-10T13:51:19.401"/>
    <p1510:client id="{4A8C20D7-DA38-4111-A9BD-CDEBC72807A5}" v="1168" dt="2025-09-10T13:18:14.025"/>
    <p1510:client id="{71EB587D-790F-4732-9490-3A55616126E1}" v="768" dt="2025-09-11T12:06:31.775"/>
    <p1510:client id="{96152FD7-E38E-DF7C-7BE2-02DD7FAB039D}" v="13" dt="2025-09-10T20:59:58.143"/>
    <p1510:client id="{A146CFFD-8F15-B038-1EC2-6264C75D337B}" v="82" dt="2025-09-10T20:57:33.809"/>
    <p1510:client id="{BAC9ED36-D219-6E67-3D60-0AFBBA79614A}" v="11" dt="2025-09-10T21:01:14.424"/>
    <p1510:client id="{DC40E3C9-0240-4734-9A77-7FA8362AC74E}" v="1" dt="2025-09-10T17:15:50.050"/>
    <p1510:client id="{E1ABC8FD-8680-43EC-9C09-B4BC37D5773B}" v="71" dt="2025-09-10T11:15:42.617"/>
    <p1510:client id="{E3083519-E93E-43D2-AE96-BFFE2B80D1CD}" v="1" dt="2025-09-11T12:09:32.569"/>
    <p1510:client id="{E6A11CF0-3E55-E51C-1ADC-622C0195FFFA}" v="2134" dt="2025-09-10T13:10:58.325"/>
  </p1510:revLst>
</p1510:revInfo>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027" y="3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37"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725659-B31F-40A1-88B3-F09082239414}" type="doc">
      <dgm:prSet loTypeId="urn:microsoft.com/office/officeart/2005/8/layout/lProcess3" loCatId="process" qsTypeId="urn:microsoft.com/office/officeart/2005/8/quickstyle/simple1" qsCatId="simple" csTypeId="urn:microsoft.com/office/officeart/2005/8/colors/accent6_2" csCatId="accent6" phldr="1"/>
      <dgm:spPr/>
      <dgm:t>
        <a:bodyPr/>
        <a:lstStyle/>
        <a:p>
          <a:endParaRPr lang="en-US"/>
        </a:p>
      </dgm:t>
    </dgm:pt>
    <dgm:pt modelId="{6C19B332-63ED-44F4-B80E-1FB6E27B583D}">
      <dgm:prSet phldrT="[Text]" custT="1"/>
      <dgm:spPr>
        <a:solidFill>
          <a:srgbClr val="A3C295"/>
        </a:solidFill>
        <a:ln>
          <a:solidFill>
            <a:schemeClr val="tx1"/>
          </a:solidFill>
        </a:ln>
      </dgm:spPr>
      <dgm:t>
        <a:bodyPr/>
        <a:lstStyle/>
        <a:p>
          <a:r>
            <a:rPr lang="en-US" sz="1600">
              <a:solidFill>
                <a:schemeClr val="tx1"/>
              </a:solidFill>
            </a:rPr>
            <a:t>Quality Control Day </a:t>
          </a:r>
        </a:p>
      </dgm:t>
    </dgm:pt>
    <dgm:pt modelId="{84010308-9227-412A-9ED8-CDB94ABD6C8D}" type="parTrans" cxnId="{FFE4C043-EBE3-4FD8-91AB-843CAD96B669}">
      <dgm:prSet/>
      <dgm:spPr/>
      <dgm:t>
        <a:bodyPr/>
        <a:lstStyle/>
        <a:p>
          <a:endParaRPr lang="en-US" sz="1800"/>
        </a:p>
      </dgm:t>
    </dgm:pt>
    <dgm:pt modelId="{1783DFA5-D2DB-4083-9072-B2DD5D0CCEDB}" type="sibTrans" cxnId="{FFE4C043-EBE3-4FD8-91AB-843CAD96B669}">
      <dgm:prSet/>
      <dgm:spPr/>
      <dgm:t>
        <a:bodyPr/>
        <a:lstStyle/>
        <a:p>
          <a:endParaRPr lang="en-US" sz="1800"/>
        </a:p>
      </dgm:t>
    </dgm:pt>
    <dgm:pt modelId="{CCEDC7BC-6DE2-49E2-9597-0F46FF041603}">
      <dgm:prSet phldrT="[Text]" custT="1"/>
      <dgm:spPr>
        <a:solidFill>
          <a:srgbClr val="D5E3CF"/>
        </a:solidFill>
      </dgm:spPr>
      <dgm:t>
        <a:bodyPr/>
        <a:lstStyle/>
        <a:p>
          <a:r>
            <a:rPr lang="en-US" sz="1600"/>
            <a:t>Oct. 23</a:t>
          </a:r>
        </a:p>
      </dgm:t>
    </dgm:pt>
    <dgm:pt modelId="{E460B778-0DB0-4614-9223-4843A4CE0171}" type="parTrans" cxnId="{5F6BD9A1-43E3-4AD7-951C-171952C1637F}">
      <dgm:prSet/>
      <dgm:spPr/>
      <dgm:t>
        <a:bodyPr/>
        <a:lstStyle/>
        <a:p>
          <a:endParaRPr lang="en-US" sz="1800"/>
        </a:p>
      </dgm:t>
    </dgm:pt>
    <dgm:pt modelId="{57C4B9D7-E804-4942-8D3A-9D19EE46038A}" type="sibTrans" cxnId="{5F6BD9A1-43E3-4AD7-951C-171952C1637F}">
      <dgm:prSet/>
      <dgm:spPr/>
      <dgm:t>
        <a:bodyPr/>
        <a:lstStyle/>
        <a:p>
          <a:endParaRPr lang="en-US" sz="1800"/>
        </a:p>
      </dgm:t>
    </dgm:pt>
    <dgm:pt modelId="{A8F19A18-6A21-454A-90AD-16C857BFDC24}">
      <dgm:prSet phldrT="[Text]" custT="1"/>
      <dgm:spPr>
        <a:solidFill>
          <a:srgbClr val="D5E3CF"/>
        </a:solidFill>
      </dgm:spPr>
      <dgm:t>
        <a:bodyPr/>
        <a:lstStyle/>
        <a:p>
          <a:pPr>
            <a:buNone/>
          </a:pPr>
          <a:r>
            <a:rPr lang="en-US" sz="1600" b="0" i="0" u="none"/>
            <a:t>DACs Have a First Look at Accountability to Identify Possible Systematic Issues</a:t>
          </a:r>
          <a:r>
            <a:rPr lang="en-US" sz="1600" b="0" i="0"/>
            <a:t>​</a:t>
          </a:r>
          <a:endParaRPr lang="en-US" sz="1600"/>
        </a:p>
      </dgm:t>
    </dgm:pt>
    <dgm:pt modelId="{AA33ED31-CB55-4F70-915C-D5DE21702FA5}" type="parTrans" cxnId="{3ABB5732-8908-4EA6-88F7-2BCCDD882F3E}">
      <dgm:prSet/>
      <dgm:spPr/>
      <dgm:t>
        <a:bodyPr/>
        <a:lstStyle/>
        <a:p>
          <a:endParaRPr lang="en-US" sz="1800"/>
        </a:p>
      </dgm:t>
    </dgm:pt>
    <dgm:pt modelId="{8122DB12-EA0E-410A-891D-1D0B73D4D7A4}" type="sibTrans" cxnId="{3ABB5732-8908-4EA6-88F7-2BCCDD882F3E}">
      <dgm:prSet/>
      <dgm:spPr/>
      <dgm:t>
        <a:bodyPr/>
        <a:lstStyle/>
        <a:p>
          <a:endParaRPr lang="en-US" sz="1800"/>
        </a:p>
      </dgm:t>
    </dgm:pt>
    <dgm:pt modelId="{10067C1F-800C-4FCC-AE3D-D95611DAE612}">
      <dgm:prSet phldrT="[Text]" custT="1"/>
      <dgm:spPr>
        <a:solidFill>
          <a:srgbClr val="A3C295"/>
        </a:solidFill>
        <a:ln>
          <a:solidFill>
            <a:schemeClr val="tx1"/>
          </a:solidFill>
        </a:ln>
      </dgm:spPr>
      <dgm:t>
        <a:bodyPr/>
        <a:lstStyle/>
        <a:p>
          <a:pPr>
            <a:buNone/>
          </a:pPr>
          <a:r>
            <a:rPr lang="en-US" sz="1600">
              <a:solidFill>
                <a:schemeClr val="tx1"/>
              </a:solidFill>
            </a:rPr>
            <a:t>Embargo to the District</a:t>
          </a:r>
        </a:p>
      </dgm:t>
    </dgm:pt>
    <dgm:pt modelId="{82E231F3-18F8-44B9-B96E-6BC34318C074}" type="parTrans" cxnId="{5D20D8D7-9E2F-4060-969F-CFAB5972CB1F}">
      <dgm:prSet/>
      <dgm:spPr/>
      <dgm:t>
        <a:bodyPr/>
        <a:lstStyle/>
        <a:p>
          <a:endParaRPr lang="en-US" sz="1800"/>
        </a:p>
      </dgm:t>
    </dgm:pt>
    <dgm:pt modelId="{B25BB2F4-239B-4F33-ACF4-E1B419B50EF1}" type="sibTrans" cxnId="{5D20D8D7-9E2F-4060-969F-CFAB5972CB1F}">
      <dgm:prSet/>
      <dgm:spPr/>
      <dgm:t>
        <a:bodyPr/>
        <a:lstStyle/>
        <a:p>
          <a:endParaRPr lang="en-US" sz="1800"/>
        </a:p>
      </dgm:t>
    </dgm:pt>
    <dgm:pt modelId="{27B7605C-CE79-4213-B063-4CD0AA87A147}">
      <dgm:prSet phldrT="[Text]" custT="1"/>
      <dgm:spPr>
        <a:solidFill>
          <a:srgbClr val="A3C295"/>
        </a:solidFill>
        <a:ln>
          <a:solidFill>
            <a:schemeClr val="tx1"/>
          </a:solidFill>
        </a:ln>
      </dgm:spPr>
      <dgm:t>
        <a:bodyPr/>
        <a:lstStyle/>
        <a:p>
          <a:pPr>
            <a:buNone/>
          </a:pPr>
          <a:r>
            <a:rPr lang="en-US" sz="1600">
              <a:solidFill>
                <a:schemeClr val="tx1"/>
              </a:solidFill>
            </a:rPr>
            <a:t>Public Reporting </a:t>
          </a:r>
        </a:p>
      </dgm:t>
    </dgm:pt>
    <dgm:pt modelId="{B7F5CBD2-9DDB-471D-AF98-BDD5B67CE943}" type="parTrans" cxnId="{ACF54995-5922-4C38-A29E-52D7B0019D55}">
      <dgm:prSet/>
      <dgm:spPr/>
      <dgm:t>
        <a:bodyPr/>
        <a:lstStyle/>
        <a:p>
          <a:endParaRPr lang="en-US" sz="1800"/>
        </a:p>
      </dgm:t>
    </dgm:pt>
    <dgm:pt modelId="{3EB88F06-BC20-4E45-83B0-554514295807}" type="sibTrans" cxnId="{ACF54995-5922-4C38-A29E-52D7B0019D55}">
      <dgm:prSet/>
      <dgm:spPr/>
      <dgm:t>
        <a:bodyPr/>
        <a:lstStyle/>
        <a:p>
          <a:endParaRPr lang="en-US" sz="1800"/>
        </a:p>
      </dgm:t>
    </dgm:pt>
    <dgm:pt modelId="{84602C7D-0932-4934-A7D7-82AA393E9199}">
      <dgm:prSet phldrT="[Text]" custT="1"/>
      <dgm:spPr>
        <a:solidFill>
          <a:srgbClr val="A3C295"/>
        </a:solidFill>
        <a:ln>
          <a:solidFill>
            <a:schemeClr val="tx1"/>
          </a:solidFill>
        </a:ln>
      </dgm:spPr>
      <dgm:t>
        <a:bodyPr/>
        <a:lstStyle/>
        <a:p>
          <a:pPr>
            <a:buNone/>
          </a:pPr>
          <a:r>
            <a:rPr lang="en-US" sz="1600">
              <a:solidFill>
                <a:schemeClr val="tx1"/>
              </a:solidFill>
            </a:rPr>
            <a:t>10 Day Regulatory Data Review Period</a:t>
          </a:r>
        </a:p>
      </dgm:t>
    </dgm:pt>
    <dgm:pt modelId="{D9DC4392-22F9-4541-B1BE-5698EB16A453}" type="parTrans" cxnId="{0142AE7A-F7A9-4113-A0AC-16C13AC2E927}">
      <dgm:prSet/>
      <dgm:spPr/>
      <dgm:t>
        <a:bodyPr/>
        <a:lstStyle/>
        <a:p>
          <a:endParaRPr lang="en-US" sz="1800"/>
        </a:p>
      </dgm:t>
    </dgm:pt>
    <dgm:pt modelId="{5ACDB86E-FBCE-482A-9D8B-A6184D439A90}" type="sibTrans" cxnId="{0142AE7A-F7A9-4113-A0AC-16C13AC2E927}">
      <dgm:prSet/>
      <dgm:spPr/>
      <dgm:t>
        <a:bodyPr/>
        <a:lstStyle/>
        <a:p>
          <a:endParaRPr lang="en-US" sz="1800"/>
        </a:p>
      </dgm:t>
    </dgm:pt>
    <dgm:pt modelId="{5C182604-E18A-41AF-BDBA-2316DB5E4014}">
      <dgm:prSet phldrT="[Text]" custT="1"/>
      <dgm:spPr>
        <a:solidFill>
          <a:srgbClr val="D5E3CF"/>
        </a:solidFill>
      </dgm:spPr>
      <dgm:t>
        <a:bodyPr/>
        <a:lstStyle/>
        <a:p>
          <a:pPr>
            <a:buNone/>
          </a:pPr>
          <a:r>
            <a:rPr lang="en-US" sz="1600"/>
            <a:t>Mid-to-Late Nov.</a:t>
          </a:r>
        </a:p>
      </dgm:t>
    </dgm:pt>
    <dgm:pt modelId="{E4465F16-463B-44C1-BB22-25785D1A0F73}" type="parTrans" cxnId="{0CDCBD87-0A82-4208-AD59-D05AC10E2AF9}">
      <dgm:prSet/>
      <dgm:spPr/>
      <dgm:t>
        <a:bodyPr/>
        <a:lstStyle/>
        <a:p>
          <a:endParaRPr lang="en-US" sz="1800"/>
        </a:p>
      </dgm:t>
    </dgm:pt>
    <dgm:pt modelId="{563C99D0-5950-4920-A29C-E8649F12C3C3}" type="sibTrans" cxnId="{0CDCBD87-0A82-4208-AD59-D05AC10E2AF9}">
      <dgm:prSet/>
      <dgm:spPr/>
      <dgm:t>
        <a:bodyPr/>
        <a:lstStyle/>
        <a:p>
          <a:endParaRPr lang="en-US" sz="1800"/>
        </a:p>
      </dgm:t>
    </dgm:pt>
    <dgm:pt modelId="{02F7587D-1903-47C8-9CBD-509201F3D47B}">
      <dgm:prSet phldrT="[Text]" custT="1"/>
      <dgm:spPr>
        <a:solidFill>
          <a:srgbClr val="D5E3CF"/>
        </a:solidFill>
      </dgm:spPr>
      <dgm:t>
        <a:bodyPr/>
        <a:lstStyle/>
        <a:p>
          <a:pPr>
            <a:buNone/>
          </a:pPr>
          <a:r>
            <a:rPr lang="en-US" sz="1600"/>
            <a:t>DACs and Select District Staff</a:t>
          </a:r>
        </a:p>
      </dgm:t>
    </dgm:pt>
    <dgm:pt modelId="{D1C30A2F-8EC3-4F54-97F3-514F5C5C012F}" type="parTrans" cxnId="{34505BFE-7179-4231-A01C-FD2B4CB91533}">
      <dgm:prSet/>
      <dgm:spPr/>
      <dgm:t>
        <a:bodyPr/>
        <a:lstStyle/>
        <a:p>
          <a:endParaRPr lang="en-US" sz="1800"/>
        </a:p>
      </dgm:t>
    </dgm:pt>
    <dgm:pt modelId="{DA34F24A-A4FD-4560-BA73-0A1E367CDB91}" type="sibTrans" cxnId="{34505BFE-7179-4231-A01C-FD2B4CB91533}">
      <dgm:prSet/>
      <dgm:spPr/>
      <dgm:t>
        <a:bodyPr/>
        <a:lstStyle/>
        <a:p>
          <a:endParaRPr lang="en-US" sz="1800"/>
        </a:p>
      </dgm:t>
    </dgm:pt>
    <dgm:pt modelId="{59540B3C-792F-4506-AF8B-B314BD945309}">
      <dgm:prSet phldrT="[Text]" custT="1"/>
      <dgm:spPr>
        <a:solidFill>
          <a:srgbClr val="D5E3CF"/>
        </a:solidFill>
      </dgm:spPr>
      <dgm:t>
        <a:bodyPr/>
        <a:lstStyle/>
        <a:p>
          <a:pPr>
            <a:buNone/>
          </a:pPr>
          <a:r>
            <a:rPr lang="en-US" sz="1600"/>
            <a:t>Mid-to-Late Nov.</a:t>
          </a:r>
        </a:p>
      </dgm:t>
    </dgm:pt>
    <dgm:pt modelId="{D67A86D0-4A08-49CB-B677-FF5204E1B65A}" type="parTrans" cxnId="{F1D9E356-7CFB-445F-9446-91B8D1FC175C}">
      <dgm:prSet/>
      <dgm:spPr/>
      <dgm:t>
        <a:bodyPr/>
        <a:lstStyle/>
        <a:p>
          <a:endParaRPr lang="en-US" sz="1800"/>
        </a:p>
      </dgm:t>
    </dgm:pt>
    <dgm:pt modelId="{64583912-B0D7-4087-8951-FFE2E02BC659}" type="sibTrans" cxnId="{F1D9E356-7CFB-445F-9446-91B8D1FC175C}">
      <dgm:prSet/>
      <dgm:spPr/>
      <dgm:t>
        <a:bodyPr/>
        <a:lstStyle/>
        <a:p>
          <a:endParaRPr lang="en-US" sz="1800"/>
        </a:p>
      </dgm:t>
    </dgm:pt>
    <dgm:pt modelId="{C528ECF9-D8F6-4409-BC20-DABB4BE9CB68}">
      <dgm:prSet phldrT="[Text]" custT="1"/>
      <dgm:spPr>
        <a:solidFill>
          <a:srgbClr val="D5E3CF"/>
        </a:solidFill>
      </dgm:spPr>
      <dgm:t>
        <a:bodyPr/>
        <a:lstStyle/>
        <a:p>
          <a:pPr>
            <a:buNone/>
          </a:pPr>
          <a:r>
            <a:rPr lang="en-US" sz="1600"/>
            <a:t>Accountability Data Released Publicly  </a:t>
          </a:r>
        </a:p>
      </dgm:t>
    </dgm:pt>
    <dgm:pt modelId="{5B6E247A-B7DF-4129-82CE-CCA7E8973C82}" type="parTrans" cxnId="{836DD0B9-7580-4AA0-87E3-1D6E33242081}">
      <dgm:prSet/>
      <dgm:spPr/>
      <dgm:t>
        <a:bodyPr/>
        <a:lstStyle/>
        <a:p>
          <a:endParaRPr lang="en-US" sz="1800"/>
        </a:p>
      </dgm:t>
    </dgm:pt>
    <dgm:pt modelId="{76F21731-EC21-4232-B5BE-0BF56A1B9F3E}" type="sibTrans" cxnId="{836DD0B9-7580-4AA0-87E3-1D6E33242081}">
      <dgm:prSet/>
      <dgm:spPr/>
      <dgm:t>
        <a:bodyPr/>
        <a:lstStyle/>
        <a:p>
          <a:endParaRPr lang="en-US" sz="1800"/>
        </a:p>
      </dgm:t>
    </dgm:pt>
    <dgm:pt modelId="{D64AEDBB-A999-46C2-BE28-857C636EFA5C}">
      <dgm:prSet phldrT="[Text]" custT="1"/>
      <dgm:spPr>
        <a:solidFill>
          <a:srgbClr val="D5E3CF"/>
        </a:solidFill>
      </dgm:spPr>
      <dgm:t>
        <a:bodyPr/>
        <a:lstStyle/>
        <a:p>
          <a:pPr>
            <a:buNone/>
          </a:pPr>
          <a:r>
            <a:rPr lang="en-US" sz="1600"/>
            <a:t>Immediately Following Public Release</a:t>
          </a:r>
        </a:p>
      </dgm:t>
    </dgm:pt>
    <dgm:pt modelId="{755E0BCB-46D9-4463-B0A8-7FDDA1FBCACF}" type="parTrans" cxnId="{FA2AA7E5-3424-479B-8096-7EBBBBA3AC09}">
      <dgm:prSet/>
      <dgm:spPr/>
      <dgm:t>
        <a:bodyPr/>
        <a:lstStyle/>
        <a:p>
          <a:endParaRPr lang="en-US" sz="1800"/>
        </a:p>
      </dgm:t>
    </dgm:pt>
    <dgm:pt modelId="{EB98AD52-B97E-4F49-B51F-00B0E2B5FFEB}" type="sibTrans" cxnId="{FA2AA7E5-3424-479B-8096-7EBBBBA3AC09}">
      <dgm:prSet/>
      <dgm:spPr/>
      <dgm:t>
        <a:bodyPr/>
        <a:lstStyle/>
        <a:p>
          <a:endParaRPr lang="en-US" sz="1800"/>
        </a:p>
      </dgm:t>
    </dgm:pt>
    <dgm:pt modelId="{42463F83-B4F3-43E7-8352-E6ADCF5C8809}">
      <dgm:prSet phldrT="[Text]" custT="1"/>
      <dgm:spPr>
        <a:solidFill>
          <a:srgbClr val="D5E3CF"/>
        </a:solidFill>
      </dgm:spPr>
      <dgm:t>
        <a:bodyPr/>
        <a:lstStyle/>
        <a:p>
          <a:pPr>
            <a:buNone/>
          </a:pPr>
          <a:r>
            <a:rPr lang="en-US" sz="1600"/>
            <a:t>DACs Final Opportunity to Review Publicly Released Data</a:t>
          </a:r>
        </a:p>
      </dgm:t>
    </dgm:pt>
    <dgm:pt modelId="{80B70A4E-7514-4097-8B54-4963B02501A4}" type="parTrans" cxnId="{D34E2F98-891D-4E92-8A98-965ABF8C07EA}">
      <dgm:prSet/>
      <dgm:spPr/>
      <dgm:t>
        <a:bodyPr/>
        <a:lstStyle/>
        <a:p>
          <a:endParaRPr lang="en-US" sz="1800"/>
        </a:p>
      </dgm:t>
    </dgm:pt>
    <dgm:pt modelId="{0F9AC4C1-92CF-4C9D-8000-C2362BC10DCB}" type="sibTrans" cxnId="{D34E2F98-891D-4E92-8A98-965ABF8C07EA}">
      <dgm:prSet/>
      <dgm:spPr/>
      <dgm:t>
        <a:bodyPr/>
        <a:lstStyle/>
        <a:p>
          <a:endParaRPr lang="en-US" sz="1800"/>
        </a:p>
      </dgm:t>
    </dgm:pt>
    <dgm:pt modelId="{4CFD1469-3AEF-41E2-8497-32AFBE4813B9}" type="pres">
      <dgm:prSet presAssocID="{72725659-B31F-40A1-88B3-F09082239414}" presName="Name0" presStyleCnt="0">
        <dgm:presLayoutVars>
          <dgm:chPref val="3"/>
          <dgm:dir/>
          <dgm:animLvl val="lvl"/>
          <dgm:resizeHandles/>
        </dgm:presLayoutVars>
      </dgm:prSet>
      <dgm:spPr/>
    </dgm:pt>
    <dgm:pt modelId="{C604C791-FC41-4306-876F-1379293D6983}" type="pres">
      <dgm:prSet presAssocID="{6C19B332-63ED-44F4-B80E-1FB6E27B583D}" presName="horFlow" presStyleCnt="0"/>
      <dgm:spPr/>
    </dgm:pt>
    <dgm:pt modelId="{09171C76-8A03-42C9-A219-653CA2B2BB86}" type="pres">
      <dgm:prSet presAssocID="{6C19B332-63ED-44F4-B80E-1FB6E27B583D}" presName="bigChev" presStyleLbl="node1" presStyleIdx="0" presStyleCnt="4" custScaleX="1393059" custScaleY="660884" custLinFactX="30049" custLinFactNeighborX="100000" custLinFactNeighborY="15374"/>
      <dgm:spPr/>
    </dgm:pt>
    <dgm:pt modelId="{C1FC619B-497B-441B-8ED1-15BE0B3A17CA}" type="pres">
      <dgm:prSet presAssocID="{E460B778-0DB0-4614-9223-4843A4CE0171}" presName="parTrans" presStyleCnt="0"/>
      <dgm:spPr/>
    </dgm:pt>
    <dgm:pt modelId="{0B229C9B-941C-4337-9773-E02761277283}" type="pres">
      <dgm:prSet presAssocID="{CCEDC7BC-6DE2-49E2-9597-0F46FF041603}" presName="node" presStyleLbl="alignAccFollowNode1" presStyleIdx="0" presStyleCnt="8" custScaleX="1040408" custScaleY="820833" custLinFactX="-8229" custLinFactNeighborX="-100000" custLinFactNeighborY="18524">
        <dgm:presLayoutVars>
          <dgm:bulletEnabled val="1"/>
        </dgm:presLayoutVars>
      </dgm:prSet>
      <dgm:spPr/>
    </dgm:pt>
    <dgm:pt modelId="{87064938-E732-4859-942B-C2204106ECEE}" type="pres">
      <dgm:prSet presAssocID="{57C4B9D7-E804-4942-8D3A-9D19EE46038A}" presName="sibTrans" presStyleCnt="0"/>
      <dgm:spPr/>
    </dgm:pt>
    <dgm:pt modelId="{2884EC71-5DDC-41BB-841E-7298A95CA975}" type="pres">
      <dgm:prSet presAssocID="{A8F19A18-6A21-454A-90AD-16C857BFDC24}" presName="node" presStyleLbl="alignAccFollowNode1" presStyleIdx="1" presStyleCnt="8" custScaleX="1738798" custScaleY="820833" custLinFactX="-82328" custLinFactNeighborX="-100000" custLinFactNeighborY="18524">
        <dgm:presLayoutVars>
          <dgm:bulletEnabled val="1"/>
        </dgm:presLayoutVars>
      </dgm:prSet>
      <dgm:spPr/>
    </dgm:pt>
    <dgm:pt modelId="{F6737DB7-E451-43A3-8335-D9E715E59664}" type="pres">
      <dgm:prSet presAssocID="{6C19B332-63ED-44F4-B80E-1FB6E27B583D}" presName="vSp" presStyleCnt="0"/>
      <dgm:spPr/>
    </dgm:pt>
    <dgm:pt modelId="{91503DE3-FC6D-4A3C-9DC8-85251413971C}" type="pres">
      <dgm:prSet presAssocID="{10067C1F-800C-4FCC-AE3D-D95611DAE612}" presName="horFlow" presStyleCnt="0"/>
      <dgm:spPr/>
    </dgm:pt>
    <dgm:pt modelId="{362A8568-A6C2-4F8C-9824-E0D36BA2032C}" type="pres">
      <dgm:prSet presAssocID="{10067C1F-800C-4FCC-AE3D-D95611DAE612}" presName="bigChev" presStyleLbl="node1" presStyleIdx="1" presStyleCnt="4" custScaleX="1393059" custScaleY="660884" custLinFactX="30049" custLinFactNeighborX="100000" custLinFactNeighborY="23061"/>
      <dgm:spPr/>
    </dgm:pt>
    <dgm:pt modelId="{C3F2D2E6-CE0A-4F4B-B0FF-7453BC46949F}" type="pres">
      <dgm:prSet presAssocID="{E4465F16-463B-44C1-BB22-25785D1A0F73}" presName="parTrans" presStyleCnt="0"/>
      <dgm:spPr/>
    </dgm:pt>
    <dgm:pt modelId="{2E9E13F4-2EAF-4272-94AF-21AF461E10DA}" type="pres">
      <dgm:prSet presAssocID="{5C182604-E18A-41AF-BDBA-2316DB5E4014}" presName="node" presStyleLbl="alignAccFollowNode1" presStyleIdx="2" presStyleCnt="8" custScaleX="1040408" custScaleY="820833" custLinFactX="-8229" custLinFactNeighborX="-100000" custLinFactNeighborY="18524">
        <dgm:presLayoutVars>
          <dgm:bulletEnabled val="1"/>
        </dgm:presLayoutVars>
      </dgm:prSet>
      <dgm:spPr/>
    </dgm:pt>
    <dgm:pt modelId="{3A54B3AB-6155-4D7D-ACE6-E374F6ACB44B}" type="pres">
      <dgm:prSet presAssocID="{563C99D0-5950-4920-A29C-E8649F12C3C3}" presName="sibTrans" presStyleCnt="0"/>
      <dgm:spPr/>
    </dgm:pt>
    <dgm:pt modelId="{D8DD883E-C805-4FBE-BCE3-8B219A2E4420}" type="pres">
      <dgm:prSet presAssocID="{02F7587D-1903-47C8-9CBD-509201F3D47B}" presName="node" presStyleLbl="alignAccFollowNode1" presStyleIdx="3" presStyleCnt="8" custScaleX="1738798" custScaleY="820833" custLinFactX="-82328" custLinFactNeighborX="-100000" custLinFactNeighborY="18524">
        <dgm:presLayoutVars>
          <dgm:bulletEnabled val="1"/>
        </dgm:presLayoutVars>
      </dgm:prSet>
      <dgm:spPr/>
    </dgm:pt>
    <dgm:pt modelId="{51634317-7F95-46E1-AC3F-32EC0820184F}" type="pres">
      <dgm:prSet presAssocID="{10067C1F-800C-4FCC-AE3D-D95611DAE612}" presName="vSp" presStyleCnt="0"/>
      <dgm:spPr/>
    </dgm:pt>
    <dgm:pt modelId="{D4ACA746-2AD1-465B-9C25-B0F14D154B94}" type="pres">
      <dgm:prSet presAssocID="{27B7605C-CE79-4213-B063-4CD0AA87A147}" presName="horFlow" presStyleCnt="0"/>
      <dgm:spPr/>
    </dgm:pt>
    <dgm:pt modelId="{AE4837C6-B040-48E6-9C60-2FCB4B7485C7}" type="pres">
      <dgm:prSet presAssocID="{27B7605C-CE79-4213-B063-4CD0AA87A147}" presName="bigChev" presStyleLbl="node1" presStyleIdx="2" presStyleCnt="4" custScaleX="1393059" custScaleY="660884" custLinFactX="30049" custLinFactNeighborX="100000" custLinFactNeighborY="30748"/>
      <dgm:spPr/>
    </dgm:pt>
    <dgm:pt modelId="{D49C5767-676D-491D-8B95-338EA1A1D3B8}" type="pres">
      <dgm:prSet presAssocID="{D67A86D0-4A08-49CB-B677-FF5204E1B65A}" presName="parTrans" presStyleCnt="0"/>
      <dgm:spPr/>
    </dgm:pt>
    <dgm:pt modelId="{88EACDC0-2235-4234-8661-9EC64CEBA55A}" type="pres">
      <dgm:prSet presAssocID="{59540B3C-792F-4506-AF8B-B314BD945309}" presName="node" presStyleLbl="alignAccFollowNode1" presStyleIdx="4" presStyleCnt="8" custScaleX="1040408" custScaleY="820833" custLinFactX="-8229" custLinFactNeighborX="-100000" custLinFactNeighborY="27786">
        <dgm:presLayoutVars>
          <dgm:bulletEnabled val="1"/>
        </dgm:presLayoutVars>
      </dgm:prSet>
      <dgm:spPr/>
    </dgm:pt>
    <dgm:pt modelId="{63A59CE2-63BE-46BA-8FAF-EB4003639A21}" type="pres">
      <dgm:prSet presAssocID="{64583912-B0D7-4087-8951-FFE2E02BC659}" presName="sibTrans" presStyleCnt="0"/>
      <dgm:spPr/>
    </dgm:pt>
    <dgm:pt modelId="{9793B951-A41E-463F-9C8A-C8B141ED010F}" type="pres">
      <dgm:prSet presAssocID="{C528ECF9-D8F6-4409-BC20-DABB4BE9CB68}" presName="node" presStyleLbl="alignAccFollowNode1" presStyleIdx="5" presStyleCnt="8" custScaleX="1738798" custScaleY="820833" custLinFactX="-82328" custLinFactNeighborX="-100000" custLinFactNeighborY="27786">
        <dgm:presLayoutVars>
          <dgm:bulletEnabled val="1"/>
        </dgm:presLayoutVars>
      </dgm:prSet>
      <dgm:spPr/>
    </dgm:pt>
    <dgm:pt modelId="{FB3C669F-9B18-47D1-91CD-1B032079B280}" type="pres">
      <dgm:prSet presAssocID="{27B7605C-CE79-4213-B063-4CD0AA87A147}" presName="vSp" presStyleCnt="0"/>
      <dgm:spPr/>
    </dgm:pt>
    <dgm:pt modelId="{933EF824-D83F-48BB-8113-B54EFF8A5C67}" type="pres">
      <dgm:prSet presAssocID="{84602C7D-0932-4934-A7D7-82AA393E9199}" presName="horFlow" presStyleCnt="0"/>
      <dgm:spPr/>
    </dgm:pt>
    <dgm:pt modelId="{E3174492-1CE5-4994-A62B-62D4690D6C9B}" type="pres">
      <dgm:prSet presAssocID="{84602C7D-0932-4934-A7D7-82AA393E9199}" presName="bigChev" presStyleLbl="node1" presStyleIdx="3" presStyleCnt="4" custScaleX="1393059" custScaleY="660884" custLinFactX="30049" custLinFactNeighborX="100000" custLinFactNeighborY="38435"/>
      <dgm:spPr/>
    </dgm:pt>
    <dgm:pt modelId="{5823DB43-B9C7-400B-B5AF-973E8C1D8583}" type="pres">
      <dgm:prSet presAssocID="{755E0BCB-46D9-4463-B0A8-7FDDA1FBCACF}" presName="parTrans" presStyleCnt="0"/>
      <dgm:spPr/>
    </dgm:pt>
    <dgm:pt modelId="{4B20C3DA-3676-4E22-B8E7-C506DB55D323}" type="pres">
      <dgm:prSet presAssocID="{D64AEDBB-A999-46C2-BE28-857C636EFA5C}" presName="node" presStyleLbl="alignAccFollowNode1" presStyleIdx="6" presStyleCnt="8" custScaleX="1040408" custScaleY="820833" custLinFactX="-8229" custLinFactNeighborX="-100000" custLinFactNeighborY="46310">
        <dgm:presLayoutVars>
          <dgm:bulletEnabled val="1"/>
        </dgm:presLayoutVars>
      </dgm:prSet>
      <dgm:spPr/>
    </dgm:pt>
    <dgm:pt modelId="{334A665E-694F-4ACE-BF7A-532F18BCB6FF}" type="pres">
      <dgm:prSet presAssocID="{EB98AD52-B97E-4F49-B51F-00B0E2B5FFEB}" presName="sibTrans" presStyleCnt="0"/>
      <dgm:spPr/>
    </dgm:pt>
    <dgm:pt modelId="{D7B36DD8-8268-48D3-9445-D28C8BE647EE}" type="pres">
      <dgm:prSet presAssocID="{42463F83-B4F3-43E7-8352-E6ADCF5C8809}" presName="node" presStyleLbl="alignAccFollowNode1" presStyleIdx="7" presStyleCnt="8" custScaleX="1738798" custScaleY="820833" custLinFactX="-82328" custLinFactNeighborX="-100000" custLinFactNeighborY="46310">
        <dgm:presLayoutVars>
          <dgm:bulletEnabled val="1"/>
        </dgm:presLayoutVars>
      </dgm:prSet>
      <dgm:spPr/>
    </dgm:pt>
  </dgm:ptLst>
  <dgm:cxnLst>
    <dgm:cxn modelId="{11845F00-9FE7-43AC-BA29-72B1AB48CC29}" type="presOf" srcId="{72725659-B31F-40A1-88B3-F09082239414}" destId="{4CFD1469-3AEF-41E2-8497-32AFBE4813B9}" srcOrd="0" destOrd="0" presId="urn:microsoft.com/office/officeart/2005/8/layout/lProcess3"/>
    <dgm:cxn modelId="{3ABB5732-8908-4EA6-88F7-2BCCDD882F3E}" srcId="{6C19B332-63ED-44F4-B80E-1FB6E27B583D}" destId="{A8F19A18-6A21-454A-90AD-16C857BFDC24}" srcOrd="1" destOrd="0" parTransId="{AA33ED31-CB55-4F70-915C-D5DE21702FA5}" sibTransId="{8122DB12-EA0E-410A-891D-1D0B73D4D7A4}"/>
    <dgm:cxn modelId="{9AC6AB38-E9B5-4A5D-817A-529620A8071F}" type="presOf" srcId="{C528ECF9-D8F6-4409-BC20-DABB4BE9CB68}" destId="{9793B951-A41E-463F-9C8A-C8B141ED010F}" srcOrd="0" destOrd="0" presId="urn:microsoft.com/office/officeart/2005/8/layout/lProcess3"/>
    <dgm:cxn modelId="{1D4FD23E-7CB0-4723-9AB6-3B27209C0DCB}" type="presOf" srcId="{10067C1F-800C-4FCC-AE3D-D95611DAE612}" destId="{362A8568-A6C2-4F8C-9824-E0D36BA2032C}" srcOrd="0" destOrd="0" presId="urn:microsoft.com/office/officeart/2005/8/layout/lProcess3"/>
    <dgm:cxn modelId="{FFE4C043-EBE3-4FD8-91AB-843CAD96B669}" srcId="{72725659-B31F-40A1-88B3-F09082239414}" destId="{6C19B332-63ED-44F4-B80E-1FB6E27B583D}" srcOrd="0" destOrd="0" parTransId="{84010308-9227-412A-9ED8-CDB94ABD6C8D}" sibTransId="{1783DFA5-D2DB-4083-9072-B2DD5D0CCEDB}"/>
    <dgm:cxn modelId="{915B1664-35F5-4D48-ADA0-89E13DC1C3C9}" type="presOf" srcId="{59540B3C-792F-4506-AF8B-B314BD945309}" destId="{88EACDC0-2235-4234-8661-9EC64CEBA55A}" srcOrd="0" destOrd="0" presId="urn:microsoft.com/office/officeart/2005/8/layout/lProcess3"/>
    <dgm:cxn modelId="{2555024A-B325-4E2E-A7E6-AF7AC3EB39F4}" type="presOf" srcId="{02F7587D-1903-47C8-9CBD-509201F3D47B}" destId="{D8DD883E-C805-4FBE-BCE3-8B219A2E4420}" srcOrd="0" destOrd="0" presId="urn:microsoft.com/office/officeart/2005/8/layout/lProcess3"/>
    <dgm:cxn modelId="{3222EE6C-7C13-45B2-8C02-CECB1FC0BF73}" type="presOf" srcId="{84602C7D-0932-4934-A7D7-82AA393E9199}" destId="{E3174492-1CE5-4994-A62B-62D4690D6C9B}" srcOrd="0" destOrd="0" presId="urn:microsoft.com/office/officeart/2005/8/layout/lProcess3"/>
    <dgm:cxn modelId="{41FF9C55-0A41-4594-BC14-CCA400FA0DDC}" type="presOf" srcId="{5C182604-E18A-41AF-BDBA-2316DB5E4014}" destId="{2E9E13F4-2EAF-4272-94AF-21AF461E10DA}" srcOrd="0" destOrd="0" presId="urn:microsoft.com/office/officeart/2005/8/layout/lProcess3"/>
    <dgm:cxn modelId="{98246156-E7D4-40B6-B03C-AB3EEA7AF892}" type="presOf" srcId="{27B7605C-CE79-4213-B063-4CD0AA87A147}" destId="{AE4837C6-B040-48E6-9C60-2FCB4B7485C7}" srcOrd="0" destOrd="0" presId="urn:microsoft.com/office/officeart/2005/8/layout/lProcess3"/>
    <dgm:cxn modelId="{F1D9E356-7CFB-445F-9446-91B8D1FC175C}" srcId="{27B7605C-CE79-4213-B063-4CD0AA87A147}" destId="{59540B3C-792F-4506-AF8B-B314BD945309}" srcOrd="0" destOrd="0" parTransId="{D67A86D0-4A08-49CB-B677-FF5204E1B65A}" sibTransId="{64583912-B0D7-4087-8951-FFE2E02BC659}"/>
    <dgm:cxn modelId="{0142AE7A-F7A9-4113-A0AC-16C13AC2E927}" srcId="{72725659-B31F-40A1-88B3-F09082239414}" destId="{84602C7D-0932-4934-A7D7-82AA393E9199}" srcOrd="3" destOrd="0" parTransId="{D9DC4392-22F9-4541-B1BE-5698EB16A453}" sibTransId="{5ACDB86E-FBCE-482A-9D8B-A6184D439A90}"/>
    <dgm:cxn modelId="{25C07C80-F9E8-4A59-A977-4FA733A85781}" type="presOf" srcId="{D64AEDBB-A999-46C2-BE28-857C636EFA5C}" destId="{4B20C3DA-3676-4E22-B8E7-C506DB55D323}" srcOrd="0" destOrd="0" presId="urn:microsoft.com/office/officeart/2005/8/layout/lProcess3"/>
    <dgm:cxn modelId="{001EB085-D38E-44C0-894F-87688EE8D15C}" type="presOf" srcId="{A8F19A18-6A21-454A-90AD-16C857BFDC24}" destId="{2884EC71-5DDC-41BB-841E-7298A95CA975}" srcOrd="0" destOrd="0" presId="urn:microsoft.com/office/officeart/2005/8/layout/lProcess3"/>
    <dgm:cxn modelId="{0CDCBD87-0A82-4208-AD59-D05AC10E2AF9}" srcId="{10067C1F-800C-4FCC-AE3D-D95611DAE612}" destId="{5C182604-E18A-41AF-BDBA-2316DB5E4014}" srcOrd="0" destOrd="0" parTransId="{E4465F16-463B-44C1-BB22-25785D1A0F73}" sibTransId="{563C99D0-5950-4920-A29C-E8649F12C3C3}"/>
    <dgm:cxn modelId="{65E52590-2A5F-4E99-ABAE-4C5DDA8A5F84}" type="presOf" srcId="{CCEDC7BC-6DE2-49E2-9597-0F46FF041603}" destId="{0B229C9B-941C-4337-9773-E02761277283}" srcOrd="0" destOrd="0" presId="urn:microsoft.com/office/officeart/2005/8/layout/lProcess3"/>
    <dgm:cxn modelId="{ACF54995-5922-4C38-A29E-52D7B0019D55}" srcId="{72725659-B31F-40A1-88B3-F09082239414}" destId="{27B7605C-CE79-4213-B063-4CD0AA87A147}" srcOrd="2" destOrd="0" parTransId="{B7F5CBD2-9DDB-471D-AF98-BDD5B67CE943}" sibTransId="{3EB88F06-BC20-4E45-83B0-554514295807}"/>
    <dgm:cxn modelId="{D34E2F98-891D-4E92-8A98-965ABF8C07EA}" srcId="{84602C7D-0932-4934-A7D7-82AA393E9199}" destId="{42463F83-B4F3-43E7-8352-E6ADCF5C8809}" srcOrd="1" destOrd="0" parTransId="{80B70A4E-7514-4097-8B54-4963B02501A4}" sibTransId="{0F9AC4C1-92CF-4C9D-8000-C2362BC10DCB}"/>
    <dgm:cxn modelId="{5F6BD9A1-43E3-4AD7-951C-171952C1637F}" srcId="{6C19B332-63ED-44F4-B80E-1FB6E27B583D}" destId="{CCEDC7BC-6DE2-49E2-9597-0F46FF041603}" srcOrd="0" destOrd="0" parTransId="{E460B778-0DB0-4614-9223-4843A4CE0171}" sibTransId="{57C4B9D7-E804-4942-8D3A-9D19EE46038A}"/>
    <dgm:cxn modelId="{B6593CA3-1EC0-47C2-BBDD-78E569C23788}" type="presOf" srcId="{6C19B332-63ED-44F4-B80E-1FB6E27B583D}" destId="{09171C76-8A03-42C9-A219-653CA2B2BB86}" srcOrd="0" destOrd="0" presId="urn:microsoft.com/office/officeart/2005/8/layout/lProcess3"/>
    <dgm:cxn modelId="{836DD0B9-7580-4AA0-87E3-1D6E33242081}" srcId="{27B7605C-CE79-4213-B063-4CD0AA87A147}" destId="{C528ECF9-D8F6-4409-BC20-DABB4BE9CB68}" srcOrd="1" destOrd="0" parTransId="{5B6E247A-B7DF-4129-82CE-CCA7E8973C82}" sibTransId="{76F21731-EC21-4232-B5BE-0BF56A1B9F3E}"/>
    <dgm:cxn modelId="{B0DED4BA-C867-4F19-B9BE-2639480407E1}" type="presOf" srcId="{42463F83-B4F3-43E7-8352-E6ADCF5C8809}" destId="{D7B36DD8-8268-48D3-9445-D28C8BE647EE}" srcOrd="0" destOrd="0" presId="urn:microsoft.com/office/officeart/2005/8/layout/lProcess3"/>
    <dgm:cxn modelId="{5D20D8D7-9E2F-4060-969F-CFAB5972CB1F}" srcId="{72725659-B31F-40A1-88B3-F09082239414}" destId="{10067C1F-800C-4FCC-AE3D-D95611DAE612}" srcOrd="1" destOrd="0" parTransId="{82E231F3-18F8-44B9-B96E-6BC34318C074}" sibTransId="{B25BB2F4-239B-4F33-ACF4-E1B419B50EF1}"/>
    <dgm:cxn modelId="{FA2AA7E5-3424-479B-8096-7EBBBBA3AC09}" srcId="{84602C7D-0932-4934-A7D7-82AA393E9199}" destId="{D64AEDBB-A999-46C2-BE28-857C636EFA5C}" srcOrd="0" destOrd="0" parTransId="{755E0BCB-46D9-4463-B0A8-7FDDA1FBCACF}" sibTransId="{EB98AD52-B97E-4F49-B51F-00B0E2B5FFEB}"/>
    <dgm:cxn modelId="{34505BFE-7179-4231-A01C-FD2B4CB91533}" srcId="{10067C1F-800C-4FCC-AE3D-D95611DAE612}" destId="{02F7587D-1903-47C8-9CBD-509201F3D47B}" srcOrd="1" destOrd="0" parTransId="{D1C30A2F-8EC3-4F54-97F3-514F5C5C012F}" sibTransId="{DA34F24A-A4FD-4560-BA73-0A1E367CDB91}"/>
    <dgm:cxn modelId="{47A747C3-935C-4DE7-9007-9D3989282BF7}" type="presParOf" srcId="{4CFD1469-3AEF-41E2-8497-32AFBE4813B9}" destId="{C604C791-FC41-4306-876F-1379293D6983}" srcOrd="0" destOrd="0" presId="urn:microsoft.com/office/officeart/2005/8/layout/lProcess3"/>
    <dgm:cxn modelId="{396F9383-6635-4A95-818C-B088FF46CA16}" type="presParOf" srcId="{C604C791-FC41-4306-876F-1379293D6983}" destId="{09171C76-8A03-42C9-A219-653CA2B2BB86}" srcOrd="0" destOrd="0" presId="urn:microsoft.com/office/officeart/2005/8/layout/lProcess3"/>
    <dgm:cxn modelId="{27996867-5A1A-4B7E-A055-8A2D51D9A480}" type="presParOf" srcId="{C604C791-FC41-4306-876F-1379293D6983}" destId="{C1FC619B-497B-441B-8ED1-15BE0B3A17CA}" srcOrd="1" destOrd="0" presId="urn:microsoft.com/office/officeart/2005/8/layout/lProcess3"/>
    <dgm:cxn modelId="{A8E1633B-A6B1-477D-AB28-6D5D8A3A34B2}" type="presParOf" srcId="{C604C791-FC41-4306-876F-1379293D6983}" destId="{0B229C9B-941C-4337-9773-E02761277283}" srcOrd="2" destOrd="0" presId="urn:microsoft.com/office/officeart/2005/8/layout/lProcess3"/>
    <dgm:cxn modelId="{8A6C7C20-A16E-41DA-88A4-F3D2AE862646}" type="presParOf" srcId="{C604C791-FC41-4306-876F-1379293D6983}" destId="{87064938-E732-4859-942B-C2204106ECEE}" srcOrd="3" destOrd="0" presId="urn:microsoft.com/office/officeart/2005/8/layout/lProcess3"/>
    <dgm:cxn modelId="{7041A2E7-96AC-4011-A7BC-598EABB4837E}" type="presParOf" srcId="{C604C791-FC41-4306-876F-1379293D6983}" destId="{2884EC71-5DDC-41BB-841E-7298A95CA975}" srcOrd="4" destOrd="0" presId="urn:microsoft.com/office/officeart/2005/8/layout/lProcess3"/>
    <dgm:cxn modelId="{429B6BF6-F9C0-47FA-A15C-CCECDC135504}" type="presParOf" srcId="{4CFD1469-3AEF-41E2-8497-32AFBE4813B9}" destId="{F6737DB7-E451-43A3-8335-D9E715E59664}" srcOrd="1" destOrd="0" presId="urn:microsoft.com/office/officeart/2005/8/layout/lProcess3"/>
    <dgm:cxn modelId="{1C700EF7-C190-4DFF-BD96-A039D2770C05}" type="presParOf" srcId="{4CFD1469-3AEF-41E2-8497-32AFBE4813B9}" destId="{91503DE3-FC6D-4A3C-9DC8-85251413971C}" srcOrd="2" destOrd="0" presId="urn:microsoft.com/office/officeart/2005/8/layout/lProcess3"/>
    <dgm:cxn modelId="{8A4C23B9-07E4-4D1C-9E3A-9460AF92F910}" type="presParOf" srcId="{91503DE3-FC6D-4A3C-9DC8-85251413971C}" destId="{362A8568-A6C2-4F8C-9824-E0D36BA2032C}" srcOrd="0" destOrd="0" presId="urn:microsoft.com/office/officeart/2005/8/layout/lProcess3"/>
    <dgm:cxn modelId="{15CE5184-6262-441E-8C27-F7729C6FCC97}" type="presParOf" srcId="{91503DE3-FC6D-4A3C-9DC8-85251413971C}" destId="{C3F2D2E6-CE0A-4F4B-B0FF-7453BC46949F}" srcOrd="1" destOrd="0" presId="urn:microsoft.com/office/officeart/2005/8/layout/lProcess3"/>
    <dgm:cxn modelId="{C204EB9F-21A1-4FEF-A7EF-5EFAFFA60588}" type="presParOf" srcId="{91503DE3-FC6D-4A3C-9DC8-85251413971C}" destId="{2E9E13F4-2EAF-4272-94AF-21AF461E10DA}" srcOrd="2" destOrd="0" presId="urn:microsoft.com/office/officeart/2005/8/layout/lProcess3"/>
    <dgm:cxn modelId="{9B755FAE-DBC7-480D-BE95-17013DB6F201}" type="presParOf" srcId="{91503DE3-FC6D-4A3C-9DC8-85251413971C}" destId="{3A54B3AB-6155-4D7D-ACE6-E374F6ACB44B}" srcOrd="3" destOrd="0" presId="urn:microsoft.com/office/officeart/2005/8/layout/lProcess3"/>
    <dgm:cxn modelId="{DC1E5065-A4A1-4748-8F4D-8D0DB283E682}" type="presParOf" srcId="{91503DE3-FC6D-4A3C-9DC8-85251413971C}" destId="{D8DD883E-C805-4FBE-BCE3-8B219A2E4420}" srcOrd="4" destOrd="0" presId="urn:microsoft.com/office/officeart/2005/8/layout/lProcess3"/>
    <dgm:cxn modelId="{D23EFC2E-F142-465F-A6E2-5865405672C1}" type="presParOf" srcId="{4CFD1469-3AEF-41E2-8497-32AFBE4813B9}" destId="{51634317-7F95-46E1-AC3F-32EC0820184F}" srcOrd="3" destOrd="0" presId="urn:microsoft.com/office/officeart/2005/8/layout/lProcess3"/>
    <dgm:cxn modelId="{6871AE07-42B1-4015-91D2-1A64A021B9C6}" type="presParOf" srcId="{4CFD1469-3AEF-41E2-8497-32AFBE4813B9}" destId="{D4ACA746-2AD1-465B-9C25-B0F14D154B94}" srcOrd="4" destOrd="0" presId="urn:microsoft.com/office/officeart/2005/8/layout/lProcess3"/>
    <dgm:cxn modelId="{7B8CB1E7-F484-465A-A4AD-01D736064A25}" type="presParOf" srcId="{D4ACA746-2AD1-465B-9C25-B0F14D154B94}" destId="{AE4837C6-B040-48E6-9C60-2FCB4B7485C7}" srcOrd="0" destOrd="0" presId="urn:microsoft.com/office/officeart/2005/8/layout/lProcess3"/>
    <dgm:cxn modelId="{EDC7D394-A2D7-4845-9B71-2EDDCB4FE925}" type="presParOf" srcId="{D4ACA746-2AD1-465B-9C25-B0F14D154B94}" destId="{D49C5767-676D-491D-8B95-338EA1A1D3B8}" srcOrd="1" destOrd="0" presId="urn:microsoft.com/office/officeart/2005/8/layout/lProcess3"/>
    <dgm:cxn modelId="{C2774703-7352-4E68-8776-FF767EC99979}" type="presParOf" srcId="{D4ACA746-2AD1-465B-9C25-B0F14D154B94}" destId="{88EACDC0-2235-4234-8661-9EC64CEBA55A}" srcOrd="2" destOrd="0" presId="urn:microsoft.com/office/officeart/2005/8/layout/lProcess3"/>
    <dgm:cxn modelId="{F950FF81-C7C1-450A-B4BB-B1CBDF5C306B}" type="presParOf" srcId="{D4ACA746-2AD1-465B-9C25-B0F14D154B94}" destId="{63A59CE2-63BE-46BA-8FAF-EB4003639A21}" srcOrd="3" destOrd="0" presId="urn:microsoft.com/office/officeart/2005/8/layout/lProcess3"/>
    <dgm:cxn modelId="{B69C4DE2-F161-4A56-B965-300B38444657}" type="presParOf" srcId="{D4ACA746-2AD1-465B-9C25-B0F14D154B94}" destId="{9793B951-A41E-463F-9C8A-C8B141ED010F}" srcOrd="4" destOrd="0" presId="urn:microsoft.com/office/officeart/2005/8/layout/lProcess3"/>
    <dgm:cxn modelId="{61EAB45C-50D1-4440-B2C0-36B6E9988B26}" type="presParOf" srcId="{4CFD1469-3AEF-41E2-8497-32AFBE4813B9}" destId="{FB3C669F-9B18-47D1-91CD-1B032079B280}" srcOrd="5" destOrd="0" presId="urn:microsoft.com/office/officeart/2005/8/layout/lProcess3"/>
    <dgm:cxn modelId="{BF591735-251F-4451-B710-089D0307E6B2}" type="presParOf" srcId="{4CFD1469-3AEF-41E2-8497-32AFBE4813B9}" destId="{933EF824-D83F-48BB-8113-B54EFF8A5C67}" srcOrd="6" destOrd="0" presId="urn:microsoft.com/office/officeart/2005/8/layout/lProcess3"/>
    <dgm:cxn modelId="{30839662-2FC7-4A52-BB90-BE49E2C18FD6}" type="presParOf" srcId="{933EF824-D83F-48BB-8113-B54EFF8A5C67}" destId="{E3174492-1CE5-4994-A62B-62D4690D6C9B}" srcOrd="0" destOrd="0" presId="urn:microsoft.com/office/officeart/2005/8/layout/lProcess3"/>
    <dgm:cxn modelId="{06B82304-0C1B-4169-9E59-508F57CB2FAE}" type="presParOf" srcId="{933EF824-D83F-48BB-8113-B54EFF8A5C67}" destId="{5823DB43-B9C7-400B-B5AF-973E8C1D8583}" srcOrd="1" destOrd="0" presId="urn:microsoft.com/office/officeart/2005/8/layout/lProcess3"/>
    <dgm:cxn modelId="{8F3B278F-DB37-468A-88CC-6DD86A1E4928}" type="presParOf" srcId="{933EF824-D83F-48BB-8113-B54EFF8A5C67}" destId="{4B20C3DA-3676-4E22-B8E7-C506DB55D323}" srcOrd="2" destOrd="0" presId="urn:microsoft.com/office/officeart/2005/8/layout/lProcess3"/>
    <dgm:cxn modelId="{0C192CAE-B11A-439B-BE88-5C676836E590}" type="presParOf" srcId="{933EF824-D83F-48BB-8113-B54EFF8A5C67}" destId="{334A665E-694F-4ACE-BF7A-532F18BCB6FF}" srcOrd="3" destOrd="0" presId="urn:microsoft.com/office/officeart/2005/8/layout/lProcess3"/>
    <dgm:cxn modelId="{31039C29-EDC2-4A19-A331-75D34FB6CE06}" type="presParOf" srcId="{933EF824-D83F-48BB-8113-B54EFF8A5C67}" destId="{D7B36DD8-8268-48D3-9445-D28C8BE647EE}"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a:solidFill>
          <a:srgbClr val="007780"/>
        </a:solidFill>
      </dgm:spPr>
      <dgm:t>
        <a:bodyPr/>
        <a:lstStyle/>
        <a:p>
          <a:pPr algn="ctr"/>
          <a:r>
            <a:rPr lang="en-US">
              <a:latin typeface="Times New Roman"/>
              <a:cs typeface="Times New Roman"/>
            </a:rPr>
            <a:t>Contact Information</a:t>
          </a:r>
          <a:endParaRPr lang="en-US" b="0" i="0" u="none" strike="noStrike" cap="none" baseline="0" noProof="0">
            <a:solidFill>
              <a:srgbClr val="010000"/>
            </a:solidFill>
            <a:latin typeface="Georgia"/>
            <a:cs typeface="Times New Roman"/>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16E8CD49-2548-41E2-9958-F07BB7AB4D5F}">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solidFill>
                <a:srgbClr val="102649"/>
              </a:solidFill>
              <a:latin typeface="Times New Roman"/>
              <a:cs typeface="Times New Roman"/>
            </a:rPr>
            <a:t>KDE DAC Information</a:t>
          </a:r>
        </a:p>
      </dgm:t>
      <dgm:extLst>
        <a:ext uri="{E40237B7-FDA0-4F09-8148-C483321AD2D9}">
          <dgm14:cNvPr xmlns:dgm14="http://schemas.microsoft.com/office/drawing/2010/diagram" id="0" name="" descr="A table displaying KDE's DAC info contact information. Email dacinfo@education.ky.gov. Phone Number: (502) 564-4394"/>
        </a:ext>
      </dgm:extLst>
    </dgm:pt>
    <dgm:pt modelId="{DA3A25F7-5592-4D00-8405-3D4328B7812F}" type="parTrans" cxnId="{73ED1480-6135-48FC-9334-02B3AC27C1CA}">
      <dgm:prSet/>
      <dgm:spPr/>
      <dgm:t>
        <a:bodyPr/>
        <a:lstStyle/>
        <a:p>
          <a:endParaRPr lang="en-US"/>
        </a:p>
      </dgm:t>
    </dgm:pt>
    <dgm:pt modelId="{84BB977D-1005-4B20-A5BF-D7738EB3CFB1}" type="sibTrans" cxnId="{73ED1480-6135-48FC-9334-02B3AC27C1CA}">
      <dgm:prSet/>
      <dgm:spPr/>
      <dgm:t>
        <a:bodyPr/>
        <a:lstStyle/>
        <a:p>
          <a:endParaRPr lang="en-US"/>
        </a:p>
      </dgm:t>
    </dgm:pt>
    <dgm:pt modelId="{5DDDCDED-2313-4F54-801A-F8F10EEAF1AE}">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latin typeface="Times New Roman"/>
              <a:cs typeface="Times New Roman"/>
              <a:hlinkClick xmlns:r="http://schemas.openxmlformats.org/officeDocument/2006/relationships" r:id="rId1"/>
            </a:rPr>
            <a:t>dacinfo@education.ky.gov</a:t>
          </a:r>
          <a:endParaRPr lang="en-US" sz="4400">
            <a:latin typeface="Times New Roman"/>
            <a:cs typeface="Times New Roman"/>
          </a:endParaRPr>
        </a:p>
      </dgm:t>
    </dgm:pt>
    <dgm:pt modelId="{9144B784-B323-413D-9578-52454B01E099}" type="parTrans" cxnId="{411A1D92-B522-4280-A419-DBA71CCE25C0}">
      <dgm:prSet/>
      <dgm:spPr/>
      <dgm:t>
        <a:bodyPr/>
        <a:lstStyle/>
        <a:p>
          <a:endParaRPr lang="en-US"/>
        </a:p>
      </dgm:t>
    </dgm:pt>
    <dgm:pt modelId="{EB138D15-E18A-471F-AC25-07E977AE60BE}" type="sibTrans" cxnId="{411A1D92-B522-4280-A419-DBA71CCE25C0}">
      <dgm:prSet/>
      <dgm:spPr/>
      <dgm:t>
        <a:bodyPr/>
        <a:lstStyle/>
        <a:p>
          <a:endParaRPr lang="en-US"/>
        </a:p>
      </dgm:t>
    </dgm:pt>
    <dgm:pt modelId="{555D2BA5-BCB5-4FD5-BFD9-2B9FB61D7F36}">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solidFill>
                <a:srgbClr val="102649"/>
              </a:solidFill>
              <a:latin typeface="Times New Roman"/>
              <a:cs typeface="Times New Roman"/>
            </a:rPr>
            <a:t>(502) 564-4394</a:t>
          </a:r>
        </a:p>
      </dgm:t>
    </dgm:pt>
    <dgm:pt modelId="{BC565937-7DB0-4AEB-84F4-507AF704F7C8}" type="parTrans" cxnId="{5A511DA5-E011-4FC6-9BC5-ACA76839936B}">
      <dgm:prSet/>
      <dgm:spPr/>
      <dgm:t>
        <a:bodyPr/>
        <a:lstStyle/>
        <a:p>
          <a:endParaRPr lang="en-US"/>
        </a:p>
      </dgm:t>
    </dgm:pt>
    <dgm:pt modelId="{F4C91FE7-86C2-4512-A2DB-D57CC2815CD9}" type="sibTrans" cxnId="{5A511DA5-E011-4FC6-9BC5-ACA76839936B}">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ScaleX="85505" custScaleY="58469" custLinFactX="14390" custLinFactNeighborX="100000" custLinFactNeighborY="-84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X="-8250" custLinFactNeighborY="1596">
        <dgm:presLayoutVars>
          <dgm:bulletEnabled val="1"/>
        </dgm:presLayoutVars>
      </dgm:prSet>
      <dgm:spPr/>
    </dgm:pt>
  </dgm:ptLst>
  <dgm:cxnLst>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EBD4EF20-0A3F-4916-959E-E08BD9B09C15}" type="presOf" srcId="{555D2BA5-BCB5-4FD5-BFD9-2B9FB61D7F36}" destId="{EFC5904C-6172-4D21-AA6F-0A027056D3ED}" srcOrd="0" destOrd="2" presId="urn:microsoft.com/office/officeart/2005/8/layout/list1"/>
    <dgm:cxn modelId="{FDB2F853-2875-4F99-8A2E-36084B4A2C2B}" type="presOf" srcId="{5DDDCDED-2313-4F54-801A-F8F10EEAF1AE}" destId="{EFC5904C-6172-4D21-AA6F-0A027056D3ED}" srcOrd="0" destOrd="1" presId="urn:microsoft.com/office/officeart/2005/8/layout/list1"/>
    <dgm:cxn modelId="{73ED1480-6135-48FC-9334-02B3AC27C1CA}" srcId="{1A60FDE9-8FDD-4F95-8761-9B8568EA05DF}" destId="{16E8CD49-2548-41E2-9958-F07BB7AB4D5F}" srcOrd="0" destOrd="0" parTransId="{DA3A25F7-5592-4D00-8405-3D4328B7812F}" sibTransId="{84BB977D-1005-4B20-A5BF-D7738EB3CFB1}"/>
    <dgm:cxn modelId="{411A1D92-B522-4280-A419-DBA71CCE25C0}" srcId="{1A60FDE9-8FDD-4F95-8761-9B8568EA05DF}" destId="{5DDDCDED-2313-4F54-801A-F8F10EEAF1AE}" srcOrd="1" destOrd="0" parTransId="{9144B784-B323-413D-9578-52454B01E099}" sibTransId="{EB138D15-E18A-471F-AC25-07E977AE60BE}"/>
    <dgm:cxn modelId="{3377A197-9616-49CB-A7A9-7F7740E243DA}" srcId="{1B2CDB05-86C6-4E3F-8115-B237F44B6524}" destId="{1A60FDE9-8FDD-4F95-8761-9B8568EA05DF}" srcOrd="0" destOrd="0" parTransId="{0EA27716-065F-4EC5-BBAA-E844C0E66BF7}" sibTransId="{F982082A-35F6-4E4D-B386-9B512221BAE4}"/>
    <dgm:cxn modelId="{61695BA0-3F1C-4635-806B-0A1A6E66791A}" type="presOf" srcId="{16E8CD49-2548-41E2-9958-F07BB7AB4D5F}" destId="{EFC5904C-6172-4D21-AA6F-0A027056D3ED}" srcOrd="0" destOrd="0" presId="urn:microsoft.com/office/officeart/2005/8/layout/list1"/>
    <dgm:cxn modelId="{B691F8A0-5E92-44D3-BBFF-D0B4AF3741FF}" type="presOf" srcId="{1A60FDE9-8FDD-4F95-8761-9B8568EA05DF}" destId="{582781B1-11A1-43EE-AABF-775ACAB37D1D}" srcOrd="1" destOrd="0" presId="urn:microsoft.com/office/officeart/2005/8/layout/list1"/>
    <dgm:cxn modelId="{5A511DA5-E011-4FC6-9BC5-ACA76839936B}" srcId="{1A60FDE9-8FDD-4F95-8761-9B8568EA05DF}" destId="{555D2BA5-BCB5-4FD5-BFD9-2B9FB61D7F36}" srcOrd="2" destOrd="0" parTransId="{BC565937-7DB0-4AEB-84F4-507AF704F7C8}" sibTransId="{F4C91FE7-86C2-4512-A2DB-D57CC2815CD9}"/>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71C76-8A03-42C9-A219-653CA2B2BB86}">
      <dsp:nvSpPr>
        <dsp:cNvPr id="0" name=""/>
        <dsp:cNvSpPr/>
      </dsp:nvSpPr>
      <dsp:spPr>
        <a:xfrm>
          <a:off x="128661" y="749818"/>
          <a:ext cx="4046628" cy="767907"/>
        </a:xfrm>
        <a:prstGeom prst="chevron">
          <a:avLst/>
        </a:prstGeom>
        <a:solidFill>
          <a:srgbClr val="A3C295"/>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Quality Control Day </a:t>
          </a:r>
        </a:p>
      </dsp:txBody>
      <dsp:txXfrm>
        <a:off x="512615" y="749818"/>
        <a:ext cx="3278721" cy="767907"/>
      </dsp:txXfrm>
    </dsp:sp>
    <dsp:sp modelId="{0B229C9B-941C-4337-9773-E02761277283}">
      <dsp:nvSpPr>
        <dsp:cNvPr id="0" name=""/>
        <dsp:cNvSpPr/>
      </dsp:nvSpPr>
      <dsp:spPr>
        <a:xfrm>
          <a:off x="3958880" y="737963"/>
          <a:ext cx="2508450" cy="791619"/>
        </a:xfrm>
        <a:prstGeom prst="chevron">
          <a:avLst/>
        </a:prstGeom>
        <a:solidFill>
          <a:srgbClr val="D5E3CF"/>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a:t>Oct. 23</a:t>
          </a:r>
        </a:p>
      </dsp:txBody>
      <dsp:txXfrm>
        <a:off x="4354690" y="737963"/>
        <a:ext cx="1716831" cy="791619"/>
      </dsp:txXfrm>
    </dsp:sp>
    <dsp:sp modelId="{2884EC71-5DDC-41BB-841E-7298A95CA975}">
      <dsp:nvSpPr>
        <dsp:cNvPr id="0" name=""/>
        <dsp:cNvSpPr/>
      </dsp:nvSpPr>
      <dsp:spPr>
        <a:xfrm>
          <a:off x="6254922" y="737963"/>
          <a:ext cx="4192287" cy="791619"/>
        </a:xfrm>
        <a:prstGeom prst="chevron">
          <a:avLst/>
        </a:prstGeom>
        <a:solidFill>
          <a:srgbClr val="D5E3CF"/>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0" i="0" u="none" kern="1200"/>
            <a:t>DACs Have a First Look at Accountability to Identify Possible Systematic Issues</a:t>
          </a:r>
          <a:r>
            <a:rPr lang="en-US" sz="1600" b="0" i="0" kern="1200"/>
            <a:t>​</a:t>
          </a:r>
          <a:endParaRPr lang="en-US" sz="1600" kern="1200"/>
        </a:p>
      </dsp:txBody>
      <dsp:txXfrm>
        <a:off x="6650732" y="737963"/>
        <a:ext cx="3400668" cy="791619"/>
      </dsp:txXfrm>
    </dsp:sp>
    <dsp:sp modelId="{362A8568-A6C2-4F8C-9824-E0D36BA2032C}">
      <dsp:nvSpPr>
        <dsp:cNvPr id="0" name=""/>
        <dsp:cNvSpPr/>
      </dsp:nvSpPr>
      <dsp:spPr>
        <a:xfrm>
          <a:off x="128661" y="1566637"/>
          <a:ext cx="4046628" cy="767907"/>
        </a:xfrm>
        <a:prstGeom prst="chevron">
          <a:avLst/>
        </a:prstGeom>
        <a:solidFill>
          <a:srgbClr val="A3C295"/>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Embargo to the District</a:t>
          </a:r>
        </a:p>
      </dsp:txBody>
      <dsp:txXfrm>
        <a:off x="512615" y="1566637"/>
        <a:ext cx="3278721" cy="767907"/>
      </dsp:txXfrm>
    </dsp:sp>
    <dsp:sp modelId="{2E9E13F4-2EAF-4272-94AF-21AF461E10DA}">
      <dsp:nvSpPr>
        <dsp:cNvPr id="0" name=""/>
        <dsp:cNvSpPr/>
      </dsp:nvSpPr>
      <dsp:spPr>
        <a:xfrm>
          <a:off x="3958880" y="1545850"/>
          <a:ext cx="2508450" cy="791619"/>
        </a:xfrm>
        <a:prstGeom prst="chevron">
          <a:avLst/>
        </a:prstGeom>
        <a:solidFill>
          <a:srgbClr val="D5E3CF"/>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a:t>Mid-to-Late Nov.</a:t>
          </a:r>
        </a:p>
      </dsp:txBody>
      <dsp:txXfrm>
        <a:off x="4354690" y="1545850"/>
        <a:ext cx="1716831" cy="791619"/>
      </dsp:txXfrm>
    </dsp:sp>
    <dsp:sp modelId="{D8DD883E-C805-4FBE-BCE3-8B219A2E4420}">
      <dsp:nvSpPr>
        <dsp:cNvPr id="0" name=""/>
        <dsp:cNvSpPr/>
      </dsp:nvSpPr>
      <dsp:spPr>
        <a:xfrm>
          <a:off x="6254922" y="1545850"/>
          <a:ext cx="4192287" cy="791619"/>
        </a:xfrm>
        <a:prstGeom prst="chevron">
          <a:avLst/>
        </a:prstGeom>
        <a:solidFill>
          <a:srgbClr val="D5E3CF"/>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a:t>DACs and Select District Staff</a:t>
          </a:r>
        </a:p>
      </dsp:txBody>
      <dsp:txXfrm>
        <a:off x="6650732" y="1545850"/>
        <a:ext cx="3400668" cy="791619"/>
      </dsp:txXfrm>
    </dsp:sp>
    <dsp:sp modelId="{AE4837C6-B040-48E6-9C60-2FCB4B7485C7}">
      <dsp:nvSpPr>
        <dsp:cNvPr id="0" name=""/>
        <dsp:cNvSpPr/>
      </dsp:nvSpPr>
      <dsp:spPr>
        <a:xfrm>
          <a:off x="128661" y="2383456"/>
          <a:ext cx="4046628" cy="767907"/>
        </a:xfrm>
        <a:prstGeom prst="chevron">
          <a:avLst/>
        </a:prstGeom>
        <a:solidFill>
          <a:srgbClr val="A3C295"/>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Public Reporting </a:t>
          </a:r>
        </a:p>
      </dsp:txBody>
      <dsp:txXfrm>
        <a:off x="512615" y="2383456"/>
        <a:ext cx="3278721" cy="767907"/>
      </dsp:txXfrm>
    </dsp:sp>
    <dsp:sp modelId="{88EACDC0-2235-4234-8661-9EC64CEBA55A}">
      <dsp:nvSpPr>
        <dsp:cNvPr id="0" name=""/>
        <dsp:cNvSpPr/>
      </dsp:nvSpPr>
      <dsp:spPr>
        <a:xfrm>
          <a:off x="3958880" y="2362669"/>
          <a:ext cx="2508450" cy="791619"/>
        </a:xfrm>
        <a:prstGeom prst="chevron">
          <a:avLst/>
        </a:prstGeom>
        <a:solidFill>
          <a:srgbClr val="D5E3CF"/>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a:t>Mid-to-Late Nov.</a:t>
          </a:r>
        </a:p>
      </dsp:txBody>
      <dsp:txXfrm>
        <a:off x="4354690" y="2362669"/>
        <a:ext cx="1716831" cy="791619"/>
      </dsp:txXfrm>
    </dsp:sp>
    <dsp:sp modelId="{9793B951-A41E-463F-9C8A-C8B141ED010F}">
      <dsp:nvSpPr>
        <dsp:cNvPr id="0" name=""/>
        <dsp:cNvSpPr/>
      </dsp:nvSpPr>
      <dsp:spPr>
        <a:xfrm>
          <a:off x="6254922" y="2362669"/>
          <a:ext cx="4192287" cy="791619"/>
        </a:xfrm>
        <a:prstGeom prst="chevron">
          <a:avLst/>
        </a:prstGeom>
        <a:solidFill>
          <a:srgbClr val="D5E3CF"/>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a:t>Accountability Data Released Publicly  </a:t>
          </a:r>
        </a:p>
      </dsp:txBody>
      <dsp:txXfrm>
        <a:off x="6650732" y="2362669"/>
        <a:ext cx="3400668" cy="791619"/>
      </dsp:txXfrm>
    </dsp:sp>
    <dsp:sp modelId="{E3174492-1CE5-4994-A62B-62D4690D6C9B}">
      <dsp:nvSpPr>
        <dsp:cNvPr id="0" name=""/>
        <dsp:cNvSpPr/>
      </dsp:nvSpPr>
      <dsp:spPr>
        <a:xfrm>
          <a:off x="128661" y="3200274"/>
          <a:ext cx="4046628" cy="767907"/>
        </a:xfrm>
        <a:prstGeom prst="chevron">
          <a:avLst/>
        </a:prstGeom>
        <a:solidFill>
          <a:srgbClr val="A3C295"/>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10 Day Regulatory Data Review Period</a:t>
          </a:r>
        </a:p>
      </dsp:txBody>
      <dsp:txXfrm>
        <a:off x="512615" y="3200274"/>
        <a:ext cx="3278721" cy="767907"/>
      </dsp:txXfrm>
    </dsp:sp>
    <dsp:sp modelId="{4B20C3DA-3676-4E22-B8E7-C506DB55D323}">
      <dsp:nvSpPr>
        <dsp:cNvPr id="0" name=""/>
        <dsp:cNvSpPr/>
      </dsp:nvSpPr>
      <dsp:spPr>
        <a:xfrm>
          <a:off x="3958880" y="3188421"/>
          <a:ext cx="2508450" cy="791619"/>
        </a:xfrm>
        <a:prstGeom prst="chevron">
          <a:avLst/>
        </a:prstGeom>
        <a:solidFill>
          <a:srgbClr val="D5E3CF"/>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a:t>Immediately Following Public Release</a:t>
          </a:r>
        </a:p>
      </dsp:txBody>
      <dsp:txXfrm>
        <a:off x="4354690" y="3188421"/>
        <a:ext cx="1716831" cy="791619"/>
      </dsp:txXfrm>
    </dsp:sp>
    <dsp:sp modelId="{D7B36DD8-8268-48D3-9445-D28C8BE647EE}">
      <dsp:nvSpPr>
        <dsp:cNvPr id="0" name=""/>
        <dsp:cNvSpPr/>
      </dsp:nvSpPr>
      <dsp:spPr>
        <a:xfrm>
          <a:off x="6254922" y="3188421"/>
          <a:ext cx="4192287" cy="791619"/>
        </a:xfrm>
        <a:prstGeom prst="chevron">
          <a:avLst/>
        </a:prstGeom>
        <a:solidFill>
          <a:srgbClr val="D5E3CF"/>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a:t>DACs Final Opportunity to Review Publicly Released Data</a:t>
          </a:r>
        </a:p>
      </dsp:txBody>
      <dsp:txXfrm>
        <a:off x="6650732" y="3188421"/>
        <a:ext cx="3400668" cy="7916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108476"/>
          <a:ext cx="9668797" cy="3453975"/>
        </a:xfrm>
        <a:prstGeom prst="rect">
          <a:avLst/>
        </a:prstGeom>
        <a:solidFill>
          <a:schemeClr val="accent2">
            <a:lumMod val="20000"/>
            <a:lumOff val="80000"/>
            <a:alpha val="97000"/>
          </a:schemeClr>
        </a:solidFill>
        <a:ln w="12700" cap="flat" cmpd="sng" algn="ctr">
          <a:noFill/>
          <a:prstDash val="solid"/>
          <a:miter lim="800000"/>
        </a:ln>
        <a:effectLst>
          <a:outerShdw blurRad="50800" dist="50800" dir="5400000" algn="ctr" rotWithShape="0">
            <a:schemeClr val="tx1"/>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50406" tIns="895604" rIns="750406" bIns="312928" numCol="1" spcCol="1270" anchor="t" anchorCtr="0">
          <a:noAutofit/>
        </a:bodyPr>
        <a:lstStyle/>
        <a:p>
          <a:pPr marL="285750" lvl="1" indent="-285750" algn="ctr" defTabSz="1955800">
            <a:lnSpc>
              <a:spcPct val="90000"/>
            </a:lnSpc>
            <a:spcBef>
              <a:spcPts val="1200"/>
            </a:spcBef>
            <a:spcAft>
              <a:spcPct val="15000"/>
            </a:spcAft>
            <a:buFontTx/>
            <a:buNone/>
          </a:pPr>
          <a:r>
            <a:rPr lang="en-US" sz="4400" kern="1200">
              <a:solidFill>
                <a:srgbClr val="102649"/>
              </a:solidFill>
              <a:latin typeface="Times New Roman"/>
              <a:cs typeface="Times New Roman"/>
            </a:rPr>
            <a:t>KDE DAC Information</a:t>
          </a:r>
        </a:p>
        <a:p>
          <a:pPr marL="285750" lvl="1" indent="-285750" algn="ctr" defTabSz="1955800">
            <a:lnSpc>
              <a:spcPct val="90000"/>
            </a:lnSpc>
            <a:spcBef>
              <a:spcPts val="1200"/>
            </a:spcBef>
            <a:spcAft>
              <a:spcPct val="15000"/>
            </a:spcAft>
            <a:buFontTx/>
            <a:buNone/>
          </a:pPr>
          <a:r>
            <a:rPr lang="en-US" sz="4400" kern="1200">
              <a:latin typeface="Times New Roman"/>
              <a:cs typeface="Times New Roman"/>
              <a:hlinkClick xmlns:r="http://schemas.openxmlformats.org/officeDocument/2006/relationships" r:id="rId1"/>
            </a:rPr>
            <a:t>dacinfo@education.ky.gov</a:t>
          </a:r>
          <a:endParaRPr lang="en-US" sz="4400" kern="1200">
            <a:latin typeface="Times New Roman"/>
            <a:cs typeface="Times New Roman"/>
          </a:endParaRPr>
        </a:p>
        <a:p>
          <a:pPr marL="285750" lvl="1" indent="-285750" algn="ctr" defTabSz="1955800">
            <a:lnSpc>
              <a:spcPct val="90000"/>
            </a:lnSpc>
            <a:spcBef>
              <a:spcPts val="1200"/>
            </a:spcBef>
            <a:spcAft>
              <a:spcPct val="15000"/>
            </a:spcAft>
            <a:buFontTx/>
            <a:buNone/>
          </a:pPr>
          <a:r>
            <a:rPr lang="en-US" sz="4400" kern="1200">
              <a:solidFill>
                <a:srgbClr val="102649"/>
              </a:solidFill>
              <a:latin typeface="Times New Roman"/>
              <a:cs typeface="Times New Roman"/>
            </a:rPr>
            <a:t>(502) 564-4394</a:t>
          </a:r>
        </a:p>
      </dsp:txBody>
      <dsp:txXfrm>
        <a:off x="0" y="108476"/>
        <a:ext cx="9668797" cy="3453975"/>
      </dsp:txXfrm>
    </dsp:sp>
    <dsp:sp modelId="{582781B1-11A1-43EE-AABF-775ACAB37D1D}">
      <dsp:nvSpPr>
        <dsp:cNvPr id="0" name=""/>
        <dsp:cNvSpPr/>
      </dsp:nvSpPr>
      <dsp:spPr>
        <a:xfrm>
          <a:off x="1940817" y="0"/>
          <a:ext cx="5787113" cy="742182"/>
        </a:xfrm>
        <a:prstGeom prst="roundRect">
          <a:avLst/>
        </a:prstGeom>
        <a:solidFill>
          <a:srgbClr val="0077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5820" tIns="0" rIns="255820" bIns="0" numCol="1" spcCol="1270" anchor="ctr" anchorCtr="0">
          <a:noAutofit/>
        </a:bodyPr>
        <a:lstStyle/>
        <a:p>
          <a:pPr marL="0" lvl="0" indent="0" algn="ctr" defTabSz="1911350">
            <a:lnSpc>
              <a:spcPct val="90000"/>
            </a:lnSpc>
            <a:spcBef>
              <a:spcPct val="0"/>
            </a:spcBef>
            <a:spcAft>
              <a:spcPct val="35000"/>
            </a:spcAft>
            <a:buNone/>
          </a:pPr>
          <a:r>
            <a:rPr lang="en-US" sz="4300" kern="1200">
              <a:latin typeface="Times New Roman"/>
              <a:cs typeface="Times New Roman"/>
            </a:rPr>
            <a:t>Contact Information</a:t>
          </a:r>
          <a:endParaRPr lang="en-US" sz="4300" b="0" i="0" u="none" strike="noStrike" kern="1200" cap="none" baseline="0" noProof="0">
            <a:solidFill>
              <a:srgbClr val="010000"/>
            </a:solidFill>
            <a:latin typeface="Georgia"/>
            <a:cs typeface="Times New Roman"/>
          </a:endParaRPr>
        </a:p>
      </dsp:txBody>
      <dsp:txXfrm>
        <a:off x="1977047" y="36230"/>
        <a:ext cx="5714653" cy="66972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4F0F72-77C7-40F6-B8F5-D660B0D06B2C}"/>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1BCD762C-BE9E-4420-B062-55C551495A46}"/>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D535C139-4EDF-49FA-8D83-7BC1238E7CEF}" type="datetimeFigureOut">
              <a:rPr lang="en-US" smtClean="0"/>
              <a:t>9/11/2025</a:t>
            </a:fld>
            <a:endParaRPr lang="en-US"/>
          </a:p>
        </p:txBody>
      </p:sp>
      <p:sp>
        <p:nvSpPr>
          <p:cNvPr id="4" name="Footer Placeholder 3">
            <a:extLst>
              <a:ext uri="{FF2B5EF4-FFF2-40B4-BE49-F238E27FC236}">
                <a16:creationId xmlns:a16="http://schemas.microsoft.com/office/drawing/2014/main" id="{58BD1EB1-8CB5-4070-9B46-A9581F8F20EC}"/>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46AAD2-98E0-4FF8-8764-C79BBBF7A415}"/>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B80D2EF6-9D40-424F-8B76-C1FAC446DE3A}" type="slidenum">
              <a:rPr lang="en-US" smtClean="0"/>
              <a:t>‹#›</a:t>
            </a:fld>
            <a:endParaRPr lang="en-US"/>
          </a:p>
        </p:txBody>
      </p:sp>
    </p:spTree>
    <p:extLst>
      <p:ext uri="{BB962C8B-B14F-4D97-AF65-F5344CB8AC3E}">
        <p14:creationId xmlns:p14="http://schemas.microsoft.com/office/powerpoint/2010/main" val="1505673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A2DE7F9-60FD-4BBF-B2BC-85C0F7DAABE7}" type="datetimeFigureOut">
              <a:rPr lang="en-US" smtClean="0"/>
              <a:t>9/11/2025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9C324DF-C190-43FC-8C04-1AEFE31E6ED5}" type="slidenum">
              <a:rPr lang="en-US" smtClean="0"/>
              <a:t>‹#›</a:t>
            </a:fld>
            <a:endParaRPr lang="en-US"/>
          </a:p>
        </p:txBody>
      </p:sp>
    </p:spTree>
    <p:extLst>
      <p:ext uri="{BB962C8B-B14F-4D97-AF65-F5344CB8AC3E}">
        <p14:creationId xmlns:p14="http://schemas.microsoft.com/office/powerpoint/2010/main" val="787109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a:t>
            </a:fld>
            <a:endParaRPr lang="en-US"/>
          </a:p>
        </p:txBody>
      </p:sp>
    </p:spTree>
    <p:extLst>
      <p:ext uri="{BB962C8B-B14F-4D97-AF65-F5344CB8AC3E}">
        <p14:creationId xmlns:p14="http://schemas.microsoft.com/office/powerpoint/2010/main" val="1220600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006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14</a:t>
            </a:fld>
            <a:endParaRPr lang="en-US"/>
          </a:p>
        </p:txBody>
      </p:sp>
    </p:spTree>
    <p:extLst>
      <p:ext uri="{BB962C8B-B14F-4D97-AF65-F5344CB8AC3E}">
        <p14:creationId xmlns:p14="http://schemas.microsoft.com/office/powerpoint/2010/main" val="1869334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15</a:t>
            </a:fld>
            <a:endParaRPr lang="en-US"/>
          </a:p>
        </p:txBody>
      </p:sp>
    </p:spTree>
    <p:extLst>
      <p:ext uri="{BB962C8B-B14F-4D97-AF65-F5344CB8AC3E}">
        <p14:creationId xmlns:p14="http://schemas.microsoft.com/office/powerpoint/2010/main" val="4224559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5ABA0-B321-3315-2F53-4409CB723E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F44A26-D7C7-7EC7-8589-E8EC6EB556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A1AFCF-46D1-16FE-2BAA-8846CD445D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3D57D18-D846-9EB4-FCFE-5B0F9E966319}"/>
              </a:ext>
            </a:extLst>
          </p:cNvPr>
          <p:cNvSpPr>
            <a:spLocks noGrp="1"/>
          </p:cNvSpPr>
          <p:nvPr>
            <p:ph type="sldNum" sz="quarter" idx="5"/>
          </p:nvPr>
        </p:nvSpPr>
        <p:spPr/>
        <p:txBody>
          <a:bodyPr/>
          <a:lstStyle/>
          <a:p>
            <a:fld id="{B9C324DF-C190-43FC-8C04-1AEFE31E6ED5}" type="slidenum">
              <a:rPr lang="en-US" smtClean="0"/>
              <a:t>16</a:t>
            </a:fld>
            <a:endParaRPr lang="en-US"/>
          </a:p>
        </p:txBody>
      </p:sp>
    </p:spTree>
    <p:extLst>
      <p:ext uri="{BB962C8B-B14F-4D97-AF65-F5344CB8AC3E}">
        <p14:creationId xmlns:p14="http://schemas.microsoft.com/office/powerpoint/2010/main" val="2456882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C41DB-889D-AF34-3854-98DFBD6590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449009-91E7-9B91-67FC-A34B5D5C1B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5EE523-9109-14B5-E192-F94CD62A776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6D2B1B-FC37-BB5D-F65A-79B4DD367F40}"/>
              </a:ext>
            </a:extLst>
          </p:cNvPr>
          <p:cNvSpPr>
            <a:spLocks noGrp="1"/>
          </p:cNvSpPr>
          <p:nvPr>
            <p:ph type="sldNum" sz="quarter" idx="5"/>
          </p:nvPr>
        </p:nvSpPr>
        <p:spPr/>
        <p:txBody>
          <a:bodyPr/>
          <a:lstStyle/>
          <a:p>
            <a:fld id="{B9C324DF-C190-43FC-8C04-1AEFE31E6ED5}" type="slidenum">
              <a:rPr lang="en-US" smtClean="0"/>
              <a:t>18</a:t>
            </a:fld>
            <a:endParaRPr lang="en-US"/>
          </a:p>
        </p:txBody>
      </p:sp>
    </p:spTree>
    <p:extLst>
      <p:ext uri="{BB962C8B-B14F-4D97-AF65-F5344CB8AC3E}">
        <p14:creationId xmlns:p14="http://schemas.microsoft.com/office/powerpoint/2010/main" val="590927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9310816" cy="3600450"/>
          </a:xfrm>
        </p:spPr>
        <p:txBody>
          <a:bodyPr/>
          <a:lstStyle/>
          <a:p>
            <a:endParaRPr lang="en-US"/>
          </a:p>
        </p:txBody>
      </p:sp>
      <p:sp>
        <p:nvSpPr>
          <p:cNvPr id="4" name="Slide Number Placeholder 3"/>
          <p:cNvSpPr>
            <a:spLocks noGrp="1"/>
          </p:cNvSpPr>
          <p:nvPr>
            <p:ph type="sldNum" sz="quarter" idx="5"/>
          </p:nvPr>
        </p:nvSpPr>
        <p:spPr/>
        <p:txBody>
          <a:bodyPr/>
          <a:lstStyle/>
          <a:p>
            <a:fld id="{ECF61560-D506-4BEE-8D46-B8FCEDFF9FED}" type="slidenum">
              <a:rPr lang="en-US" smtClean="0"/>
              <a:t>20</a:t>
            </a:fld>
            <a:endParaRPr lang="en-US"/>
          </a:p>
        </p:txBody>
      </p:sp>
    </p:spTree>
    <p:extLst>
      <p:ext uri="{BB962C8B-B14F-4D97-AF65-F5344CB8AC3E}">
        <p14:creationId xmlns:p14="http://schemas.microsoft.com/office/powerpoint/2010/main" val="758445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4863" y="654050"/>
            <a:ext cx="5840412" cy="32845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21</a:t>
            </a:fld>
            <a:endParaRPr lang="en-US"/>
          </a:p>
        </p:txBody>
      </p:sp>
    </p:spTree>
    <p:extLst>
      <p:ext uri="{BB962C8B-B14F-4D97-AF65-F5344CB8AC3E}">
        <p14:creationId xmlns:p14="http://schemas.microsoft.com/office/powerpoint/2010/main" val="2868007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2</a:t>
            </a:fld>
            <a:endParaRPr lang="en-US"/>
          </a:p>
        </p:txBody>
      </p:sp>
    </p:spTree>
    <p:extLst>
      <p:ext uri="{BB962C8B-B14F-4D97-AF65-F5344CB8AC3E}">
        <p14:creationId xmlns:p14="http://schemas.microsoft.com/office/powerpoint/2010/main" val="2966179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AA7B7-1F6E-19D2-14F3-F30C4069C4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EDAA62-2319-D8C2-6DF2-06F30767B2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79F99D-156A-9A4C-318F-718B8A2CB5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1772191-82BD-46E2-A7D5-7D9653B7E7CA}"/>
              </a:ext>
            </a:extLst>
          </p:cNvPr>
          <p:cNvSpPr>
            <a:spLocks noGrp="1"/>
          </p:cNvSpPr>
          <p:nvPr>
            <p:ph type="sldNum" sz="quarter" idx="5"/>
          </p:nvPr>
        </p:nvSpPr>
        <p:spPr/>
        <p:txBody>
          <a:bodyPr/>
          <a:lstStyle/>
          <a:p>
            <a:fld id="{B9C324DF-C190-43FC-8C04-1AEFE31E6ED5}" type="slidenum">
              <a:rPr lang="en-US" smtClean="0"/>
              <a:t>4</a:t>
            </a:fld>
            <a:endParaRPr lang="en-US"/>
          </a:p>
        </p:txBody>
      </p:sp>
    </p:spTree>
    <p:extLst>
      <p:ext uri="{BB962C8B-B14F-4D97-AF65-F5344CB8AC3E}">
        <p14:creationId xmlns:p14="http://schemas.microsoft.com/office/powerpoint/2010/main" val="942218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4FAD7-1045-8899-D6C7-F5C8423ED6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7342F8-FB03-5D8D-6A2C-CB53729900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3C527-514A-7D50-F1E7-00F67520DF5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E245380-B22B-2D2C-F26E-C4E242714DEC}"/>
              </a:ext>
            </a:extLst>
          </p:cNvPr>
          <p:cNvSpPr>
            <a:spLocks noGrp="1"/>
          </p:cNvSpPr>
          <p:nvPr>
            <p:ph type="sldNum" sz="quarter" idx="5"/>
          </p:nvPr>
        </p:nvSpPr>
        <p:spPr/>
        <p:txBody>
          <a:bodyPr/>
          <a:lstStyle/>
          <a:p>
            <a:fld id="{B9C324DF-C190-43FC-8C04-1AEFE31E6ED5}" type="slidenum">
              <a:rPr lang="en-US" smtClean="0"/>
              <a:t>6</a:t>
            </a:fld>
            <a:endParaRPr lang="en-US"/>
          </a:p>
        </p:txBody>
      </p:sp>
    </p:spTree>
    <p:extLst>
      <p:ext uri="{BB962C8B-B14F-4D97-AF65-F5344CB8AC3E}">
        <p14:creationId xmlns:p14="http://schemas.microsoft.com/office/powerpoint/2010/main" val="1684209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7AE75-5253-A56B-2D18-F3EE77892B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62203E-0DB7-3609-0823-65A8ABC270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412D1C-FBAD-2F80-33BE-8A669C12C7E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936890-CECC-D93C-5D13-95FBBBA86605}"/>
              </a:ext>
            </a:extLst>
          </p:cNvPr>
          <p:cNvSpPr>
            <a:spLocks noGrp="1"/>
          </p:cNvSpPr>
          <p:nvPr>
            <p:ph type="sldNum" sz="quarter" idx="5"/>
          </p:nvPr>
        </p:nvSpPr>
        <p:spPr/>
        <p:txBody>
          <a:bodyPr/>
          <a:lstStyle/>
          <a:p>
            <a:fld id="{B9C324DF-C190-43FC-8C04-1AEFE31E6ED5}" type="slidenum">
              <a:rPr lang="en-US" smtClean="0"/>
              <a:t>7</a:t>
            </a:fld>
            <a:endParaRPr lang="en-US"/>
          </a:p>
        </p:txBody>
      </p:sp>
    </p:spTree>
    <p:extLst>
      <p:ext uri="{BB962C8B-B14F-4D97-AF65-F5344CB8AC3E}">
        <p14:creationId xmlns:p14="http://schemas.microsoft.com/office/powerpoint/2010/main" val="2195254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1C59B-5CA0-D662-AF19-3190FEA316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FC7BAC-4BD6-AC39-A8C4-18787D84B5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4EBD5F-6DAC-9F4B-6823-85F23E6BF1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B00DA49-E363-26BF-5FDF-C48CEDD7DDB9}"/>
              </a:ext>
            </a:extLst>
          </p:cNvPr>
          <p:cNvSpPr>
            <a:spLocks noGrp="1"/>
          </p:cNvSpPr>
          <p:nvPr>
            <p:ph type="sldNum" sz="quarter" idx="5"/>
          </p:nvPr>
        </p:nvSpPr>
        <p:spPr/>
        <p:txBody>
          <a:bodyPr/>
          <a:lstStyle/>
          <a:p>
            <a:fld id="{B9C324DF-C190-43FC-8C04-1AEFE31E6ED5}" type="slidenum">
              <a:rPr lang="en-US" smtClean="0"/>
              <a:t>8</a:t>
            </a:fld>
            <a:endParaRPr lang="en-US"/>
          </a:p>
        </p:txBody>
      </p:sp>
    </p:spTree>
    <p:extLst>
      <p:ext uri="{BB962C8B-B14F-4D97-AF65-F5344CB8AC3E}">
        <p14:creationId xmlns:p14="http://schemas.microsoft.com/office/powerpoint/2010/main" val="3967679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58B04-BFCB-FD52-66BD-E6CC760DF9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E8836F-6259-4D6D-ACB7-10A639F39B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967100-6532-136D-AE83-A3D2BCDC0F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BC3F184-6973-D61C-7D64-7D1B1D4F88FD}"/>
              </a:ext>
            </a:extLst>
          </p:cNvPr>
          <p:cNvSpPr>
            <a:spLocks noGrp="1"/>
          </p:cNvSpPr>
          <p:nvPr>
            <p:ph type="sldNum" sz="quarter" idx="5"/>
          </p:nvPr>
        </p:nvSpPr>
        <p:spPr/>
        <p:txBody>
          <a:bodyPr/>
          <a:lstStyle/>
          <a:p>
            <a:fld id="{B9C324DF-C190-43FC-8C04-1AEFE31E6ED5}" type="slidenum">
              <a:rPr lang="en-US" smtClean="0"/>
              <a:t>9</a:t>
            </a:fld>
            <a:endParaRPr lang="en-US"/>
          </a:p>
        </p:txBody>
      </p:sp>
    </p:spTree>
    <p:extLst>
      <p:ext uri="{BB962C8B-B14F-4D97-AF65-F5344CB8AC3E}">
        <p14:creationId xmlns:p14="http://schemas.microsoft.com/office/powerpoint/2010/main" val="3987174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11</a:t>
            </a:fld>
            <a:endParaRPr lang="en-US"/>
          </a:p>
        </p:txBody>
      </p:sp>
    </p:spTree>
    <p:extLst>
      <p:ext uri="{BB962C8B-B14F-4D97-AF65-F5344CB8AC3E}">
        <p14:creationId xmlns:p14="http://schemas.microsoft.com/office/powerpoint/2010/main" val="4042967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12</a:t>
            </a:fld>
            <a:endParaRPr lang="en-US"/>
          </a:p>
        </p:txBody>
      </p:sp>
    </p:spTree>
    <p:extLst>
      <p:ext uri="{BB962C8B-B14F-4D97-AF65-F5344CB8AC3E}">
        <p14:creationId xmlns:p14="http://schemas.microsoft.com/office/powerpoint/2010/main" val="1551344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2114550" y="1122363"/>
            <a:ext cx="9144000" cy="2387600"/>
          </a:xfrm>
        </p:spPr>
        <p:txBody>
          <a:bodyPr anchor="b">
            <a:normAutofit/>
          </a:bodyPr>
          <a:lstStyle>
            <a:lvl1pPr algn="r">
              <a:defRPr sz="54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2114550" y="3592513"/>
            <a:ext cx="9144000" cy="1655762"/>
          </a:xfrm>
        </p:spPr>
        <p:txBody>
          <a:bodyPr/>
          <a:lstStyle>
            <a:lvl1pPr marL="0" indent="0" algn="r">
              <a:spcBef>
                <a:spcPts val="0"/>
              </a:spcBef>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2416688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31412"/>
            <a:ext cx="10725150" cy="987764"/>
          </a:xfrm>
        </p:spPr>
        <p:txBody>
          <a:bodyPr/>
          <a:lstStyle/>
          <a:p>
            <a:r>
              <a:rPr lang="en-US"/>
              <a:t>Click to edit Master title style</a:t>
            </a:r>
          </a:p>
        </p:txBody>
      </p:sp>
      <p:sp>
        <p:nvSpPr>
          <p:cNvPr id="9" name="Content Placeholder 8"/>
          <p:cNvSpPr>
            <a:spLocks noGrp="1"/>
          </p:cNvSpPr>
          <p:nvPr>
            <p:ph sz="quarter" idx="12"/>
          </p:nvPr>
        </p:nvSpPr>
        <p:spPr>
          <a:xfrm>
            <a:off x="1404421" y="1382839"/>
            <a:ext cx="9090025" cy="4092322"/>
          </a:xfrm>
        </p:spPr>
        <p:txBody>
          <a:bodyPr/>
          <a:lstStyle>
            <a:lvl1pPr marL="0" indent="0">
              <a:buNone/>
              <a:defRPr/>
            </a:lvl1pPr>
          </a:lstStyle>
          <a:p>
            <a:pPr lvl="0"/>
            <a:endParaRPr lang="en-US"/>
          </a:p>
        </p:txBody>
      </p:sp>
      <p:sp>
        <p:nvSpPr>
          <p:cNvPr id="3" name="Date Placeholder 6">
            <a:extLst>
              <a:ext uri="{FF2B5EF4-FFF2-40B4-BE49-F238E27FC236}">
                <a16:creationId xmlns:a16="http://schemas.microsoft.com/office/drawing/2014/main" id="{F80CE2AF-E660-3950-9787-DE2B3A071AD2}"/>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1200732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47750"/>
          </a:xfrm>
        </p:spPr>
        <p:txBody>
          <a:bodyPr/>
          <a:lstStyle/>
          <a:p>
            <a:r>
              <a:rPr lang="en-US"/>
              <a:t>Click to edit Master title style</a:t>
            </a:r>
          </a:p>
        </p:txBody>
      </p:sp>
      <p:sp>
        <p:nvSpPr>
          <p:cNvPr id="5" name="Text Placeholder 4"/>
          <p:cNvSpPr>
            <a:spLocks noGrp="1"/>
          </p:cNvSpPr>
          <p:nvPr>
            <p:ph type="body" sz="quarter" idx="13"/>
          </p:nvPr>
        </p:nvSpPr>
        <p:spPr>
          <a:xfrm>
            <a:off x="1147833" y="1383100"/>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6">
            <a:extLst>
              <a:ext uri="{FF2B5EF4-FFF2-40B4-BE49-F238E27FC236}">
                <a16:creationId xmlns:a16="http://schemas.microsoft.com/office/drawing/2014/main" id="{7684F22C-CB99-3853-AE7A-8174198B5877}"/>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2045140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6">
            <a:extLst>
              <a:ext uri="{FF2B5EF4-FFF2-40B4-BE49-F238E27FC236}">
                <a16:creationId xmlns:a16="http://schemas.microsoft.com/office/drawing/2014/main" id="{53915FA5-AAA7-6BAF-5908-CA03414AECD4}"/>
              </a:ext>
            </a:extLst>
          </p:cNvPr>
          <p:cNvSpPr>
            <a:spLocks noGrp="1"/>
          </p:cNvSpPr>
          <p:nvPr>
            <p:ph type="dt" sz="half" idx="10"/>
          </p:nvPr>
        </p:nvSpPr>
        <p:spPr>
          <a:xfrm>
            <a:off x="4724400" y="6310312"/>
            <a:ext cx="2743200" cy="365125"/>
          </a:xfrm>
        </p:spPr>
        <p:txBody>
          <a:bodyPr/>
          <a:lstStyle>
            <a:lvl1pPr>
              <a:defRPr>
                <a:solidFill>
                  <a:srgbClr val="102649"/>
                </a:solidFill>
              </a:defRPr>
            </a:lvl1pPr>
          </a:lstStyle>
          <a:p>
            <a:pPr algn="r"/>
            <a:r>
              <a:rPr lang="en-US"/>
              <a:t>‹#›</a:t>
            </a:r>
          </a:p>
        </p:txBody>
      </p:sp>
    </p:spTree>
    <p:extLst>
      <p:ext uri="{BB962C8B-B14F-4D97-AF65-F5344CB8AC3E}">
        <p14:creationId xmlns:p14="http://schemas.microsoft.com/office/powerpoint/2010/main" val="2657028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06781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7767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7612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1191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1408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793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5A0CA0-7796-385F-3633-43E5BDF02CD0}"/>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1146679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700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13034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38326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30519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077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9169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43261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8610600" y="6356350"/>
            <a:ext cx="2743200" cy="365125"/>
          </a:xfrm>
          <a:prstGeom prst="rect">
            <a:avLst/>
          </a:prstGeom>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581634" y="1365504"/>
            <a:ext cx="9090025" cy="5309271"/>
          </a:xfrm>
        </p:spPr>
        <p:txBody>
          <a:bodyPr/>
          <a:lstStyle>
            <a:lvl1pPr marL="0" indent="0">
              <a:buNone/>
              <a:defRPr/>
            </a:lvl1pPr>
          </a:lstStyle>
          <a:p>
            <a:pPr lvl="0"/>
            <a:endParaRPr lang="en-US"/>
          </a:p>
        </p:txBody>
      </p:sp>
    </p:spTree>
    <p:extLst>
      <p:ext uri="{BB962C8B-B14F-4D97-AF65-F5344CB8AC3E}">
        <p14:creationId xmlns:p14="http://schemas.microsoft.com/office/powerpoint/2010/main" val="3909765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0" y="2566"/>
            <a:ext cx="11360800" cy="1140433"/>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415600" y="13461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184278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147887"/>
          </a:xfrm>
        </p:spPr>
        <p:txBody>
          <a:bodyPr anchor="b">
            <a:normAutofit/>
          </a:bodyPr>
          <a:lstStyle>
            <a:lvl1pPr marL="0" indent="0">
              <a:defRPr sz="54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19933" y="385762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4065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4065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C322A8-A489-BBC6-3CF8-E3EBE7AC69CC}"/>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6"/>
            <a:ext cx="10515600" cy="103267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687388" y="14430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687388" y="226695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019800" y="14430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019800" y="226695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644F15-3FFF-25E2-C0E2-70B231809152}"/>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lgn="r">
              <a:defRPr>
                <a:solidFill>
                  <a:srgbClr val="102649"/>
                </a:solidFill>
              </a:defRPr>
            </a:lvl1pPr>
          </a:lstStyle>
          <a:p>
            <a:r>
              <a:rPr lang="en-US"/>
              <a:t>‹#›</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marL="0" indent="0" algn="ct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pPr algn="r"/>
            <a:r>
              <a:rPr lang="en-US"/>
              <a:t>‹#›</a:t>
            </a:r>
          </a:p>
        </p:txBody>
      </p:sp>
    </p:spTree>
    <p:extLst>
      <p:ext uri="{BB962C8B-B14F-4D97-AF65-F5344CB8AC3E}">
        <p14:creationId xmlns:p14="http://schemas.microsoft.com/office/powerpoint/2010/main" val="2832705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marL="0" indent="0" algn="ct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2513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1863610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302202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pn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0"/>
            <a:ext cx="10515600" cy="10382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4724400" y="6310312"/>
            <a:ext cx="2743200" cy="365125"/>
          </a:xfrm>
          <a:prstGeom prst="rect">
            <a:avLst/>
          </a:prstGeom>
        </p:spPr>
        <p:txBody>
          <a:bodyPr vert="horz" lIns="91440" tIns="45720" rIns="91440" bIns="45720" rtlCol="0" anchor="ctr"/>
          <a:lstStyle>
            <a:lvl1pPr algn="l">
              <a:defRPr sz="1200">
                <a:solidFill>
                  <a:schemeClr val="bg1"/>
                </a:solidFill>
              </a:defRPr>
            </a:lvl1pPr>
          </a:lstStyle>
          <a:p>
            <a:pPr algn="r"/>
            <a:r>
              <a:rPr lang="en-US"/>
              <a:t>‹#›</a:t>
            </a: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2" r:id="rId7"/>
    <p:sldLayoutId id="2147483703" r:id="rId8"/>
    <p:sldLayoutId id="2147483704" r:id="rId9"/>
    <p:sldLayoutId id="2147483705" r:id="rId10"/>
    <p:sldLayoutId id="2147483691" r:id="rId11"/>
    <p:sldLayoutId id="2147483693" r:id="rId12"/>
    <p:sldLayoutId id="2147483660" r:id="rId13"/>
  </p:sldLayoutIdLst>
  <p:hf hdr="0" dt="0"/>
  <p:txStyles>
    <p:titleStyle>
      <a:lvl1pPr marL="228600"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918820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tiffany.christopher@education.ky.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hyperlink" Target="https://portal.wida.u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drcedirect.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portal.wida.u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education.ky.gov/AA/distsupp/Pages/Presentations.aspx" TargetMode="External"/><Relationship Id="rId7" Type="http://schemas.openxmlformats.org/officeDocument/2006/relationships/hyperlink" Target="https://wida.wisc.edu/about/consortium/k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drcedirect.com/" TargetMode="External"/><Relationship Id="rId5" Type="http://schemas.openxmlformats.org/officeDocument/2006/relationships/hyperlink" Target="https://portal.wida.us/" TargetMode="External"/><Relationship Id="rId4" Type="http://schemas.openxmlformats.org/officeDocument/2006/relationships/hyperlink" Target="https://www.education.ky.gov/AA/Assessments/Pages/EL-Testing.aspx"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005780" y="1132195"/>
            <a:ext cx="9144000" cy="2387600"/>
          </a:xfrm>
        </p:spPr>
        <p:txBody>
          <a:bodyPr/>
          <a:lstStyle/>
          <a:p>
            <a:pPr algn="r"/>
            <a:r>
              <a:rPr lang="en-US"/>
              <a:t>DAC Webcast</a:t>
            </a:r>
            <a:br>
              <a:rPr lang="en-US"/>
            </a:br>
            <a:r>
              <a:rPr lang="en-US"/>
              <a:t>September 11, 2025</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005780" y="3631535"/>
            <a:ext cx="9144000" cy="1655762"/>
          </a:xfrm>
        </p:spPr>
        <p:txBody>
          <a:bodyPr vert="horz" lIns="91440" tIns="45720" rIns="91440" bIns="45720" rtlCol="0" anchor="t">
            <a:normAutofit/>
          </a:bodyPr>
          <a:lstStyle/>
          <a:p>
            <a:pPr algn="r">
              <a:spcBef>
                <a:spcPts val="0"/>
              </a:spcBef>
            </a:pPr>
            <a:endParaRPr lang="en-US"/>
          </a:p>
          <a:p>
            <a:pPr algn="r">
              <a:spcBef>
                <a:spcPts val="0"/>
              </a:spcBef>
            </a:pPr>
            <a:r>
              <a:rPr lang="en-US"/>
              <a:t>Shara Savage, Director</a:t>
            </a:r>
          </a:p>
          <a:p>
            <a:pPr algn="r">
              <a:spcBef>
                <a:spcPts val="0"/>
              </a:spcBef>
            </a:pPr>
            <a:r>
              <a:rPr lang="en-US"/>
              <a:t>   Division of Assessment and Accountability Support</a:t>
            </a:r>
          </a:p>
          <a:p>
            <a:pPr algn="r">
              <a:spcBef>
                <a:spcPts val="0"/>
              </a:spcBef>
            </a:pPr>
            <a:r>
              <a:rPr lang="en-US"/>
              <a:t>Office of Assessment and Accountability</a:t>
            </a:r>
          </a:p>
          <a:p>
            <a:endParaRPr lang="en-US"/>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8FCAD-3B8B-4E9A-55A2-10A21246451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C0007F2-5D51-8B60-FC68-EEEF132609C7}"/>
              </a:ext>
            </a:extLst>
          </p:cNvPr>
          <p:cNvSpPr>
            <a:spLocks noGrp="1"/>
          </p:cNvSpPr>
          <p:nvPr>
            <p:ph type="ctrTitle"/>
          </p:nvPr>
        </p:nvSpPr>
        <p:spPr/>
        <p:txBody>
          <a:bodyPr/>
          <a:lstStyle/>
          <a:p>
            <a:r>
              <a:rPr lang="en-US"/>
              <a:t>K Screen Updates</a:t>
            </a:r>
          </a:p>
        </p:txBody>
      </p:sp>
      <p:sp>
        <p:nvSpPr>
          <p:cNvPr id="6" name="Subtitle 5">
            <a:extLst>
              <a:ext uri="{FF2B5EF4-FFF2-40B4-BE49-F238E27FC236}">
                <a16:creationId xmlns:a16="http://schemas.microsoft.com/office/drawing/2014/main" id="{0601ACED-AC1F-1100-F33C-15B27B4C187B}"/>
              </a:ext>
            </a:extLst>
          </p:cNvPr>
          <p:cNvSpPr>
            <a:spLocks noGrp="1"/>
          </p:cNvSpPr>
          <p:nvPr>
            <p:ph type="subTitle" idx="1"/>
          </p:nvPr>
        </p:nvSpPr>
        <p:spPr/>
        <p:txBody>
          <a:bodyPr vert="horz" lIns="91440" tIns="45720" rIns="91440" bIns="45720" rtlCol="0" anchor="t">
            <a:normAutofit/>
          </a:bodyPr>
          <a:lstStyle/>
          <a:p>
            <a:r>
              <a:rPr lang="en-US"/>
              <a:t>Tiffany Christopher, Program Consultant </a:t>
            </a:r>
          </a:p>
          <a:p>
            <a:r>
              <a:rPr lang="en-US"/>
              <a:t>Office of Assessment and Accountability </a:t>
            </a:r>
          </a:p>
          <a:p>
            <a:endParaRPr lang="en-US"/>
          </a:p>
        </p:txBody>
      </p:sp>
    </p:spTree>
    <p:extLst>
      <p:ext uri="{BB962C8B-B14F-4D97-AF65-F5344CB8AC3E}">
        <p14:creationId xmlns:p14="http://schemas.microsoft.com/office/powerpoint/2010/main" val="2527306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C55B3-3525-DC71-B78D-8D13F98E38A1}"/>
              </a:ext>
            </a:extLst>
          </p:cNvPr>
          <p:cNvSpPr>
            <a:spLocks noGrp="1"/>
          </p:cNvSpPr>
          <p:nvPr>
            <p:ph type="title"/>
          </p:nvPr>
        </p:nvSpPr>
        <p:spPr>
          <a:xfrm>
            <a:off x="0" y="1"/>
            <a:ext cx="10515600" cy="924560"/>
          </a:xfrm>
        </p:spPr>
        <p:txBody>
          <a:bodyPr/>
          <a:lstStyle/>
          <a:p>
            <a:r>
              <a:rPr lang="en-US"/>
              <a:t>K Screen Office Hours </a:t>
            </a:r>
          </a:p>
        </p:txBody>
      </p:sp>
      <p:sp>
        <p:nvSpPr>
          <p:cNvPr id="3" name="Content Placeholder 2">
            <a:extLst>
              <a:ext uri="{FF2B5EF4-FFF2-40B4-BE49-F238E27FC236}">
                <a16:creationId xmlns:a16="http://schemas.microsoft.com/office/drawing/2014/main" id="{5FACDA3C-1402-0494-5185-2CF765DBA8C5}"/>
              </a:ext>
            </a:extLst>
          </p:cNvPr>
          <p:cNvSpPr>
            <a:spLocks noGrp="1"/>
          </p:cNvSpPr>
          <p:nvPr>
            <p:ph idx="1"/>
          </p:nvPr>
        </p:nvSpPr>
        <p:spPr>
          <a:xfrm>
            <a:off x="838200" y="1253331"/>
            <a:ext cx="10591800" cy="4351338"/>
          </a:xfrm>
        </p:spPr>
        <p:txBody>
          <a:bodyPr vert="horz" lIns="91440" tIns="45720" rIns="91440" bIns="45720" rtlCol="0" anchor="t">
            <a:normAutofit/>
          </a:bodyPr>
          <a:lstStyle/>
          <a:p>
            <a:r>
              <a:rPr lang="en-US" sz="2400"/>
              <a:t>The Office of Assessment and Accountability and Curriculum Associates will hold virtual office hours on </a:t>
            </a:r>
            <a:r>
              <a:rPr lang="en-US" sz="2400" b="1"/>
              <a:t>Sept. 18 </a:t>
            </a:r>
            <a:r>
              <a:rPr lang="en-US" sz="2400"/>
              <a:t>and </a:t>
            </a:r>
            <a:r>
              <a:rPr lang="en-US" sz="2400" b="1"/>
              <a:t>Sept. 30 </a:t>
            </a:r>
            <a:r>
              <a:rPr lang="en-US" sz="2400"/>
              <a:t>to support the K Screen process. </a:t>
            </a:r>
          </a:p>
          <a:p>
            <a:pPr lvl="1"/>
            <a:r>
              <a:rPr lang="en-US">
                <a:effectLst/>
                <a:ea typeface="Aptos" panose="020B0004020202020204" pitchFamily="34" charset="0"/>
              </a:rPr>
              <a:t>Sept. </a:t>
            </a:r>
            <a:r>
              <a:rPr lang="en-US">
                <a:ea typeface="Aptos" panose="020B0004020202020204" pitchFamily="34" charset="0"/>
              </a:rPr>
              <a:t>18, 1</a:t>
            </a:r>
            <a:r>
              <a:rPr lang="en-US">
                <a:effectLst/>
                <a:ea typeface="Aptos" panose="020B0004020202020204" pitchFamily="34" charset="0"/>
              </a:rPr>
              <a:t> – </a:t>
            </a:r>
            <a:r>
              <a:rPr lang="en-US">
                <a:ea typeface="Aptos" panose="020B0004020202020204" pitchFamily="34" charset="0"/>
              </a:rPr>
              <a:t>2</a:t>
            </a:r>
            <a:r>
              <a:rPr lang="en-US">
                <a:effectLst/>
                <a:ea typeface="Aptos" panose="020B0004020202020204" pitchFamily="34" charset="0"/>
              </a:rPr>
              <a:t> p.m. ET, </a:t>
            </a:r>
            <a:endParaRPr lang="en-US" u="sng">
              <a:solidFill>
                <a:srgbClr val="467886"/>
              </a:solidFill>
              <a:ea typeface="Aptos" panose="020B0004020202020204" pitchFamily="34" charset="0"/>
            </a:endParaRPr>
          </a:p>
          <a:p>
            <a:pPr lvl="1"/>
            <a:r>
              <a:rPr lang="en-US">
                <a:effectLst/>
                <a:ea typeface="Aptos" panose="020B0004020202020204" pitchFamily="34" charset="0"/>
              </a:rPr>
              <a:t>Sept. 30, 2 – 3 p.m. ET, </a:t>
            </a:r>
            <a:endParaRPr lang="en-US" u="sng">
              <a:solidFill>
                <a:srgbClr val="467886"/>
              </a:solidFill>
            </a:endParaRPr>
          </a:p>
          <a:p>
            <a:r>
              <a:rPr lang="en-US" sz="2400"/>
              <a:t>These sessions provide an opportunity to ask questions, receive guidance, and ensure readiness for upcoming tasks. </a:t>
            </a:r>
          </a:p>
          <a:p>
            <a:r>
              <a:rPr lang="en-US" sz="2400"/>
              <a:t>Participation is encouraged for all, whether experienced or new to the role. </a:t>
            </a:r>
          </a:p>
          <a:p>
            <a:r>
              <a:rPr lang="en-US" sz="2400"/>
              <a:t>Contact </a:t>
            </a:r>
            <a:r>
              <a:rPr lang="en-US" sz="2400">
                <a:hlinkClick r:id="rId3"/>
              </a:rPr>
              <a:t>Tiffany Christopher</a:t>
            </a:r>
            <a:r>
              <a:rPr lang="en-US" sz="2400"/>
              <a:t> with questions.</a:t>
            </a:r>
          </a:p>
          <a:p>
            <a:pPr marL="0" indent="0">
              <a:buNone/>
            </a:pPr>
            <a:endParaRPr lang="en-US" sz="2400"/>
          </a:p>
          <a:p>
            <a:endParaRPr lang="en-US"/>
          </a:p>
        </p:txBody>
      </p:sp>
    </p:spTree>
    <p:extLst>
      <p:ext uri="{BB962C8B-B14F-4D97-AF65-F5344CB8AC3E}">
        <p14:creationId xmlns:p14="http://schemas.microsoft.com/office/powerpoint/2010/main" val="1076842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F8CCA-C24B-3375-6446-8C4AE7357EB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43F657B-A325-CF9F-4AD9-9BF3DF8B09E2}"/>
              </a:ext>
            </a:extLst>
          </p:cNvPr>
          <p:cNvSpPr>
            <a:spLocks noGrp="1"/>
          </p:cNvSpPr>
          <p:nvPr>
            <p:ph type="ctrTitle"/>
          </p:nvPr>
        </p:nvSpPr>
        <p:spPr>
          <a:xfrm>
            <a:off x="1675638" y="1122363"/>
            <a:ext cx="9593855" cy="2387600"/>
          </a:xfrm>
        </p:spPr>
        <p:txBody>
          <a:bodyPr/>
          <a:lstStyle/>
          <a:p>
            <a:r>
              <a:rPr lang="en-US"/>
              <a:t>WIDA ACCESS/WIDA Alternate ACCESS Reminders</a:t>
            </a:r>
          </a:p>
        </p:txBody>
      </p:sp>
      <p:sp>
        <p:nvSpPr>
          <p:cNvPr id="6" name="Subtitle 5">
            <a:extLst>
              <a:ext uri="{FF2B5EF4-FFF2-40B4-BE49-F238E27FC236}">
                <a16:creationId xmlns:a16="http://schemas.microsoft.com/office/drawing/2014/main" id="{E86CBD0F-9ABF-CA0C-F69A-01357A5A3030}"/>
              </a:ext>
            </a:extLst>
          </p:cNvPr>
          <p:cNvSpPr>
            <a:spLocks noGrp="1"/>
          </p:cNvSpPr>
          <p:nvPr>
            <p:ph type="subTitle" idx="1"/>
          </p:nvPr>
        </p:nvSpPr>
        <p:spPr>
          <a:xfrm>
            <a:off x="2125493" y="3601657"/>
            <a:ext cx="9144000" cy="1655762"/>
          </a:xfrm>
        </p:spPr>
        <p:txBody>
          <a:bodyPr vert="horz" lIns="91440" tIns="45720" rIns="91440" bIns="45720" rtlCol="0" anchor="t">
            <a:normAutofit/>
          </a:bodyPr>
          <a:lstStyle/>
          <a:p>
            <a:r>
              <a:rPr lang="en-US"/>
              <a:t>Chris Williams, Program Consultant</a:t>
            </a:r>
          </a:p>
          <a:p>
            <a:r>
              <a:rPr lang="en-US"/>
              <a:t>Office of Assessment and Accountability </a:t>
            </a:r>
          </a:p>
          <a:p>
            <a:endParaRPr lang="en-US"/>
          </a:p>
        </p:txBody>
      </p:sp>
    </p:spTree>
    <p:extLst>
      <p:ext uri="{BB962C8B-B14F-4D97-AF65-F5344CB8AC3E}">
        <p14:creationId xmlns:p14="http://schemas.microsoft.com/office/powerpoint/2010/main" val="1909177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2022-2023 ACCESS/Alternate ACCESS Testing Schedule dates are below:&#10;&#10;ACCESS/Alternate ACCESS test window is 1/5/23 to 2/17/23 this year.&#10;&#10;Test Materials Ordering is &#10;9/27/22 to 10/25/22;&#10;Online Test Setup is 12/1/22 to 2/24/23;&#10;Districts receive materials on 12/5/22;&#10;Additional Test Material Window is 12/5/22 to 2/17/23;&#10;All Test Materials received at DRC on 3/3/23;&#10;Pre-Reporting Data Validation is Window 3/22/23 to 4/5/23 , Districts Received Report online in WIDA AMS on 4/28/23 and printed reports in the district on 5/10/23 and Score Correction Window is 5/9/23 to 5/23/23.&#10;&#10;&#10;&#10;&#10;&#10;&#10;"/>
          <p:cNvGraphicFramePr>
            <a:graphicFrameLocks noGrp="1"/>
          </p:cNvGraphicFramePr>
          <p:nvPr>
            <p:extLst>
              <p:ext uri="{D42A27DB-BD31-4B8C-83A1-F6EECF244321}">
                <p14:modId xmlns:p14="http://schemas.microsoft.com/office/powerpoint/2010/main" val="1201260251"/>
              </p:ext>
            </p:extLst>
          </p:nvPr>
        </p:nvGraphicFramePr>
        <p:xfrm>
          <a:off x="1142472" y="1164049"/>
          <a:ext cx="9692105" cy="4133360"/>
        </p:xfrm>
        <a:graphic>
          <a:graphicData uri="http://schemas.openxmlformats.org/drawingml/2006/table">
            <a:tbl>
              <a:tblPr firstRow="1" firstCol="1" bandRow="1">
                <a:tableStyleId>{3C2FFA5D-87B4-456A-9821-1D502468CF0F}</a:tableStyleId>
              </a:tblPr>
              <a:tblGrid>
                <a:gridCol w="5197884">
                  <a:extLst>
                    <a:ext uri="{9D8B030D-6E8A-4147-A177-3AD203B41FA5}">
                      <a16:colId xmlns:a16="http://schemas.microsoft.com/office/drawing/2014/main" val="20000"/>
                    </a:ext>
                  </a:extLst>
                </a:gridCol>
                <a:gridCol w="2166832">
                  <a:extLst>
                    <a:ext uri="{9D8B030D-6E8A-4147-A177-3AD203B41FA5}">
                      <a16:colId xmlns:a16="http://schemas.microsoft.com/office/drawing/2014/main" val="20001"/>
                    </a:ext>
                  </a:extLst>
                </a:gridCol>
                <a:gridCol w="2327389">
                  <a:extLst>
                    <a:ext uri="{9D8B030D-6E8A-4147-A177-3AD203B41FA5}">
                      <a16:colId xmlns:a16="http://schemas.microsoft.com/office/drawing/2014/main" val="20002"/>
                    </a:ext>
                  </a:extLst>
                </a:gridCol>
              </a:tblGrid>
              <a:tr h="368228">
                <a:tc>
                  <a:txBody>
                    <a:bodyPr/>
                    <a:lstStyle/>
                    <a:p>
                      <a:pPr marL="0" marR="0">
                        <a:lnSpc>
                          <a:spcPct val="107000"/>
                        </a:lnSpc>
                        <a:spcBef>
                          <a:spcPts val="0"/>
                        </a:spcBef>
                        <a:spcAft>
                          <a:spcPts val="800"/>
                        </a:spcAft>
                      </a:pPr>
                      <a:endParaRPr lang="en-US" sz="2000" b="0">
                        <a:effectLst/>
                        <a:latin typeface="+mn-lt"/>
                        <a:ea typeface="Calibri" panose="020F0502020204030204" pitchFamily="34" charset="0"/>
                        <a:cs typeface="Times New Roman" panose="02020603050405020304" pitchFamily="18" charset="0"/>
                      </a:endParaRP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000" b="0">
                          <a:solidFill>
                            <a:schemeClr val="tx1"/>
                          </a:solidFill>
                          <a:effectLst/>
                          <a:latin typeface="+mn-lt"/>
                        </a:rPr>
                        <a:t>Start Date</a:t>
                      </a:r>
                      <a:endParaRPr lang="en-US" sz="2000" b="0">
                        <a:solidFill>
                          <a:schemeClr val="tx1"/>
                        </a:solidFill>
                        <a:effectLst/>
                        <a:latin typeface="+mn-lt"/>
                        <a:ea typeface="Calibri" panose="020F0502020204030204" pitchFamily="34" charset="0"/>
                        <a:cs typeface="Times New Roman" panose="02020603050405020304" pitchFamily="18" charset="0"/>
                      </a:endParaRP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000" b="0">
                          <a:solidFill>
                            <a:schemeClr val="tx1"/>
                          </a:solidFill>
                          <a:effectLst/>
                          <a:latin typeface="+mn-lt"/>
                        </a:rPr>
                        <a:t>End Date</a:t>
                      </a:r>
                      <a:endParaRPr lang="en-US" sz="2000" b="0">
                        <a:solidFill>
                          <a:schemeClr val="tx1"/>
                        </a:solidFill>
                        <a:effectLst/>
                        <a:latin typeface="+mn-lt"/>
                        <a:ea typeface="Calibri" panose="020F0502020204030204" pitchFamily="34" charset="0"/>
                        <a:cs typeface="Times New Roman" panose="02020603050405020304" pitchFamily="18" charset="0"/>
                      </a:endParaRPr>
                    </a:p>
                  </a:txBody>
                  <a:tcPr marL="5416" marR="5416" marT="5416" marB="5416" anchor="ctr">
                    <a:solidFill>
                      <a:srgbClr val="A7CBCD"/>
                    </a:solidFill>
                  </a:tcPr>
                </a:tc>
                <a:extLst>
                  <a:ext uri="{0D108BD9-81ED-4DB2-BD59-A6C34878D82A}">
                    <a16:rowId xmlns:a16="http://schemas.microsoft.com/office/drawing/2014/main" val="10000"/>
                  </a:ext>
                </a:extLst>
              </a:tr>
              <a:tr h="368228">
                <a:tc>
                  <a:txBody>
                    <a:bodyPr/>
                    <a:lstStyle/>
                    <a:p>
                      <a:pPr marL="0" marR="0">
                        <a:lnSpc>
                          <a:spcPct val="107000"/>
                        </a:lnSpc>
                        <a:spcBef>
                          <a:spcPts val="0"/>
                        </a:spcBef>
                        <a:spcAft>
                          <a:spcPts val="800"/>
                        </a:spcAft>
                      </a:pPr>
                      <a:r>
                        <a:rPr lang="en-US" sz="2000" b="0">
                          <a:effectLst/>
                          <a:latin typeface="+mn-lt"/>
                        </a:rPr>
                        <a:t>Test Materials Ordering</a:t>
                      </a:r>
                      <a:endParaRPr lang="en-US" sz="2000" b="0">
                        <a:effectLst/>
                        <a:latin typeface="+mn-lt"/>
                        <a:ea typeface="Calibri" panose="020F0502020204030204" pitchFamily="34" charset="0"/>
                        <a:cs typeface="Times New Roman" panose="02020603050405020304" pitchFamily="18" charset="0"/>
                      </a:endParaRP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000" b="0">
                          <a:effectLst/>
                          <a:latin typeface="+mn-lt"/>
                          <a:ea typeface="Calibri" panose="020F0502020204030204" pitchFamily="34" charset="0"/>
                          <a:cs typeface="Times New Roman" panose="02020603050405020304" pitchFamily="18" charset="0"/>
                        </a:rPr>
                        <a:t>9/26/25</a:t>
                      </a: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000" b="0">
                          <a:effectLst/>
                          <a:latin typeface="+mn-lt"/>
                          <a:ea typeface="Calibri"/>
                          <a:cs typeface="Times New Roman"/>
                        </a:rPr>
                        <a:t>10/23/25</a:t>
                      </a:r>
                    </a:p>
                  </a:txBody>
                  <a:tcPr marL="5416" marR="5416" marT="5416" marB="5416" anchor="ctr">
                    <a:solidFill>
                      <a:srgbClr val="A7CBCD"/>
                    </a:solidFill>
                  </a:tcPr>
                </a:tc>
                <a:extLst>
                  <a:ext uri="{0D108BD9-81ED-4DB2-BD59-A6C34878D82A}">
                    <a16:rowId xmlns:a16="http://schemas.microsoft.com/office/drawing/2014/main" val="10001"/>
                  </a:ext>
                </a:extLst>
              </a:tr>
              <a:tr h="368228">
                <a:tc>
                  <a:txBody>
                    <a:bodyPr/>
                    <a:lstStyle/>
                    <a:p>
                      <a:pPr marL="0" marR="0">
                        <a:lnSpc>
                          <a:spcPct val="107000"/>
                        </a:lnSpc>
                        <a:spcBef>
                          <a:spcPts val="0"/>
                        </a:spcBef>
                        <a:spcAft>
                          <a:spcPts val="800"/>
                        </a:spcAft>
                      </a:pPr>
                      <a:r>
                        <a:rPr lang="en-US" sz="2000" b="0">
                          <a:effectLst/>
                          <a:latin typeface="+mn-lt"/>
                        </a:rPr>
                        <a:t>Online Test Setup for Registrations</a:t>
                      </a:r>
                      <a:endParaRPr lang="en-US" sz="2000" b="0">
                        <a:effectLst/>
                        <a:latin typeface="+mn-lt"/>
                        <a:ea typeface="Calibri" panose="020F0502020204030204" pitchFamily="34" charset="0"/>
                        <a:cs typeface="Times New Roman" panose="02020603050405020304" pitchFamily="18" charset="0"/>
                      </a:endParaRP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000" b="0">
                          <a:effectLst/>
                          <a:latin typeface="+mn-lt"/>
                          <a:ea typeface="Calibri"/>
                          <a:cs typeface="Times New Roman"/>
                        </a:rPr>
                        <a:t>11/26/25</a:t>
                      </a: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000" b="0">
                          <a:effectLst/>
                          <a:latin typeface="+mn-lt"/>
                          <a:ea typeface="Calibri"/>
                          <a:cs typeface="Times New Roman"/>
                        </a:rPr>
                        <a:t>2/13/26</a:t>
                      </a:r>
                    </a:p>
                  </a:txBody>
                  <a:tcPr marL="5416" marR="5416" marT="5416" marB="5416" anchor="ctr">
                    <a:solidFill>
                      <a:srgbClr val="A7CBCD"/>
                    </a:solidFill>
                  </a:tcPr>
                </a:tc>
                <a:extLst>
                  <a:ext uri="{0D108BD9-81ED-4DB2-BD59-A6C34878D82A}">
                    <a16:rowId xmlns:a16="http://schemas.microsoft.com/office/drawing/2014/main" val="10002"/>
                  </a:ext>
                </a:extLst>
              </a:tr>
              <a:tr h="368228">
                <a:tc>
                  <a:txBody>
                    <a:bodyPr/>
                    <a:lstStyle/>
                    <a:p>
                      <a:pPr marL="0" marR="0">
                        <a:lnSpc>
                          <a:spcPct val="107000"/>
                        </a:lnSpc>
                        <a:spcBef>
                          <a:spcPts val="0"/>
                        </a:spcBef>
                        <a:spcAft>
                          <a:spcPts val="800"/>
                        </a:spcAft>
                      </a:pPr>
                      <a:r>
                        <a:rPr lang="en-US" sz="2000" b="0">
                          <a:effectLst/>
                          <a:latin typeface="+mn-lt"/>
                        </a:rPr>
                        <a:t>Districts Receive Test Material </a:t>
                      </a:r>
                      <a:endParaRPr lang="en-US" sz="2000" b="0">
                        <a:effectLst/>
                        <a:latin typeface="+mn-lt"/>
                        <a:ea typeface="Calibri" panose="020F0502020204030204" pitchFamily="34" charset="0"/>
                        <a:cs typeface="Times New Roman" panose="02020603050405020304" pitchFamily="18" charset="0"/>
                      </a:endParaRP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000" b="0">
                          <a:effectLst/>
                          <a:latin typeface="+mn-lt"/>
                          <a:ea typeface="Calibri" panose="020F0502020204030204" pitchFamily="34" charset="0"/>
                          <a:cs typeface="Times New Roman" panose="02020603050405020304" pitchFamily="18" charset="0"/>
                        </a:rPr>
                        <a:t>12/2/25</a:t>
                      </a: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000" b="0">
                          <a:effectLst/>
                          <a:latin typeface="+mn-lt"/>
                          <a:ea typeface="Calibri" panose="020F0502020204030204" pitchFamily="34" charset="0"/>
                          <a:cs typeface="Times New Roman" panose="02020603050405020304" pitchFamily="18" charset="0"/>
                        </a:rPr>
                        <a:t>12/3/25</a:t>
                      </a:r>
                    </a:p>
                  </a:txBody>
                  <a:tcPr marL="5416" marR="5416" marT="5416" marB="5416" anchor="ctr">
                    <a:solidFill>
                      <a:srgbClr val="A7CBCD"/>
                    </a:solidFill>
                  </a:tcPr>
                </a:tc>
                <a:extLst>
                  <a:ext uri="{0D108BD9-81ED-4DB2-BD59-A6C34878D82A}">
                    <a16:rowId xmlns:a16="http://schemas.microsoft.com/office/drawing/2014/main" val="10003"/>
                  </a:ext>
                </a:extLst>
              </a:tr>
              <a:tr h="368228">
                <a:tc>
                  <a:txBody>
                    <a:bodyPr/>
                    <a:lstStyle/>
                    <a:p>
                      <a:pPr marL="0" marR="0">
                        <a:lnSpc>
                          <a:spcPct val="107000"/>
                        </a:lnSpc>
                        <a:spcBef>
                          <a:spcPts val="0"/>
                        </a:spcBef>
                        <a:spcAft>
                          <a:spcPts val="800"/>
                        </a:spcAft>
                      </a:pPr>
                      <a:r>
                        <a:rPr lang="en-US" sz="2000" b="0">
                          <a:effectLst/>
                          <a:latin typeface="+mn-lt"/>
                        </a:rPr>
                        <a:t>Additional Test Material Window</a:t>
                      </a:r>
                      <a:endParaRPr lang="en-US" sz="2000" b="0">
                        <a:effectLst/>
                        <a:latin typeface="+mn-lt"/>
                        <a:ea typeface="Calibri" panose="020F0502020204030204" pitchFamily="34" charset="0"/>
                        <a:cs typeface="Times New Roman" panose="02020603050405020304" pitchFamily="18" charset="0"/>
                      </a:endParaRP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000" b="0">
                          <a:effectLst/>
                          <a:latin typeface="+mn-lt"/>
                          <a:ea typeface="Calibri"/>
                          <a:cs typeface="Times New Roman"/>
                        </a:rPr>
                        <a:t>12/2/25</a:t>
                      </a: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000" b="0">
                          <a:effectLst/>
                          <a:latin typeface="+mn-lt"/>
                          <a:ea typeface="Calibri"/>
                          <a:cs typeface="Times New Roman"/>
                        </a:rPr>
                        <a:t>2/6/26</a:t>
                      </a:r>
                    </a:p>
                  </a:txBody>
                  <a:tcPr marL="5416" marR="5416" marT="5416" marB="5416" anchor="ctr">
                    <a:solidFill>
                      <a:srgbClr val="A7CBCD"/>
                    </a:solidFill>
                  </a:tcPr>
                </a:tc>
                <a:extLst>
                  <a:ext uri="{0D108BD9-81ED-4DB2-BD59-A6C34878D82A}">
                    <a16:rowId xmlns:a16="http://schemas.microsoft.com/office/drawing/2014/main" val="10004"/>
                  </a:ext>
                </a:extLst>
              </a:tr>
              <a:tr h="368228">
                <a:tc>
                  <a:txBody>
                    <a:bodyPr/>
                    <a:lstStyle/>
                    <a:p>
                      <a:pPr marL="0" marR="0">
                        <a:lnSpc>
                          <a:spcPct val="107000"/>
                        </a:lnSpc>
                        <a:spcBef>
                          <a:spcPts val="0"/>
                        </a:spcBef>
                        <a:spcAft>
                          <a:spcPts val="800"/>
                        </a:spcAft>
                      </a:pPr>
                      <a:r>
                        <a:rPr lang="en-US" sz="2000" b="0">
                          <a:effectLst/>
                          <a:latin typeface="+mn-lt"/>
                        </a:rPr>
                        <a:t>Test Window</a:t>
                      </a:r>
                      <a:endParaRPr lang="en-US" sz="2000" b="0">
                        <a:effectLst/>
                        <a:latin typeface="+mn-lt"/>
                        <a:ea typeface="Calibri" panose="020F0502020204030204" pitchFamily="34" charset="0"/>
                        <a:cs typeface="Times New Roman" panose="02020603050405020304" pitchFamily="18" charset="0"/>
                      </a:endParaRP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000" b="0">
                          <a:effectLst/>
                          <a:latin typeface="+mn-lt"/>
                          <a:ea typeface="Calibri"/>
                          <a:cs typeface="Times New Roman"/>
                        </a:rPr>
                        <a:t>1/5/26</a:t>
                      </a: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000" b="0">
                          <a:effectLst/>
                          <a:latin typeface="+mn-lt"/>
                          <a:ea typeface="Calibri"/>
                          <a:cs typeface="Times New Roman"/>
                        </a:rPr>
                        <a:t>2/13/26</a:t>
                      </a:r>
                    </a:p>
                  </a:txBody>
                  <a:tcPr marL="5416" marR="5416" marT="5416" marB="5416" anchor="ctr">
                    <a:solidFill>
                      <a:srgbClr val="A7CBCD"/>
                    </a:solidFill>
                  </a:tcPr>
                </a:tc>
                <a:extLst>
                  <a:ext uri="{0D108BD9-81ED-4DB2-BD59-A6C34878D82A}">
                    <a16:rowId xmlns:a16="http://schemas.microsoft.com/office/drawing/2014/main" val="10005"/>
                  </a:ext>
                </a:extLst>
              </a:tr>
              <a:tr h="368228">
                <a:tc>
                  <a:txBody>
                    <a:bodyPr/>
                    <a:lstStyle/>
                    <a:p>
                      <a:pPr marL="0" marR="0">
                        <a:lnSpc>
                          <a:spcPct val="107000"/>
                        </a:lnSpc>
                        <a:spcBef>
                          <a:spcPts val="0"/>
                        </a:spcBef>
                        <a:spcAft>
                          <a:spcPts val="800"/>
                        </a:spcAft>
                      </a:pPr>
                      <a:r>
                        <a:rPr lang="en-US" sz="2000" b="0">
                          <a:effectLst/>
                          <a:latin typeface="+mn-lt"/>
                        </a:rPr>
                        <a:t>All Test Material Received at DRC</a:t>
                      </a:r>
                      <a:endParaRPr lang="en-US" sz="2000" b="0">
                        <a:effectLst/>
                        <a:latin typeface="+mn-lt"/>
                        <a:ea typeface="Calibri" panose="020F0502020204030204" pitchFamily="34" charset="0"/>
                        <a:cs typeface="Times New Roman" panose="02020603050405020304" pitchFamily="18" charset="0"/>
                      </a:endParaRP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000" b="0">
                          <a:effectLst/>
                          <a:latin typeface="+mn-lt"/>
                          <a:ea typeface="Calibri"/>
                          <a:cs typeface="Times New Roman"/>
                        </a:rPr>
                        <a:t>2/27/26</a:t>
                      </a: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000" b="0">
                          <a:effectLst/>
                          <a:latin typeface="+mn-lt"/>
                          <a:ea typeface="Calibri"/>
                          <a:cs typeface="Times New Roman"/>
                        </a:rPr>
                        <a:t>2/27/26</a:t>
                      </a:r>
                    </a:p>
                  </a:txBody>
                  <a:tcPr marL="5416" marR="5416" marT="5416" marB="5416" anchor="ctr">
                    <a:solidFill>
                      <a:srgbClr val="A7CBCD"/>
                    </a:solidFill>
                  </a:tcPr>
                </a:tc>
                <a:extLst>
                  <a:ext uri="{0D108BD9-81ED-4DB2-BD59-A6C34878D82A}">
                    <a16:rowId xmlns:a16="http://schemas.microsoft.com/office/drawing/2014/main" val="10006"/>
                  </a:ext>
                </a:extLst>
              </a:tr>
              <a:tr h="368228">
                <a:tc>
                  <a:txBody>
                    <a:bodyPr/>
                    <a:lstStyle/>
                    <a:p>
                      <a:pPr marL="0" marR="0">
                        <a:lnSpc>
                          <a:spcPct val="107000"/>
                        </a:lnSpc>
                        <a:spcBef>
                          <a:spcPts val="0"/>
                        </a:spcBef>
                        <a:spcAft>
                          <a:spcPts val="800"/>
                        </a:spcAft>
                      </a:pPr>
                      <a:r>
                        <a:rPr lang="en-US" sz="2000" b="0">
                          <a:effectLst/>
                          <a:latin typeface="+mn-lt"/>
                        </a:rPr>
                        <a:t>Pre-Reporting Data Validation Window</a:t>
                      </a:r>
                      <a:endParaRPr lang="en-US" sz="2000" b="0">
                        <a:effectLst/>
                        <a:latin typeface="+mn-lt"/>
                        <a:ea typeface="Calibri" panose="020F0502020204030204" pitchFamily="34" charset="0"/>
                        <a:cs typeface="Times New Roman" panose="02020603050405020304" pitchFamily="18" charset="0"/>
                      </a:endParaRP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000" b="0">
                          <a:effectLst/>
                          <a:latin typeface="+mn-lt"/>
                          <a:ea typeface="Calibri"/>
                          <a:cs typeface="Times New Roman"/>
                        </a:rPr>
                        <a:t>3/18/26</a:t>
                      </a: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000" b="0">
                          <a:effectLst/>
                          <a:latin typeface="+mn-lt"/>
                          <a:ea typeface="Calibri"/>
                          <a:cs typeface="Times New Roman"/>
                        </a:rPr>
                        <a:t>4/1/26</a:t>
                      </a:r>
                    </a:p>
                  </a:txBody>
                  <a:tcPr marL="5416" marR="5416" marT="5416" marB="5416" anchor="ctr">
                    <a:solidFill>
                      <a:srgbClr val="A7CBCD"/>
                    </a:solidFill>
                  </a:tcPr>
                </a:tc>
                <a:extLst>
                  <a:ext uri="{0D108BD9-81ED-4DB2-BD59-A6C34878D82A}">
                    <a16:rowId xmlns:a16="http://schemas.microsoft.com/office/drawing/2014/main" val="10007"/>
                  </a:ext>
                </a:extLst>
              </a:tr>
              <a:tr h="819308">
                <a:tc>
                  <a:txBody>
                    <a:bodyPr/>
                    <a:lstStyle/>
                    <a:p>
                      <a:pPr marL="0" marR="0">
                        <a:lnSpc>
                          <a:spcPct val="107000"/>
                        </a:lnSpc>
                        <a:spcBef>
                          <a:spcPts val="0"/>
                        </a:spcBef>
                        <a:spcAft>
                          <a:spcPts val="800"/>
                        </a:spcAft>
                      </a:pPr>
                      <a:r>
                        <a:rPr lang="en-US" sz="2000" b="0">
                          <a:effectLst/>
                          <a:latin typeface="+mn-lt"/>
                        </a:rPr>
                        <a:t>Districts Receive Reports</a:t>
                      </a:r>
                    </a:p>
                  </a:txBody>
                  <a:tcPr marL="5416" marR="5416" marT="5416" marB="5416" anchor="ctr">
                    <a:solidFill>
                      <a:srgbClr val="A7CBCD"/>
                    </a:solidFill>
                  </a:tcPr>
                </a:tc>
                <a:tc>
                  <a:txBody>
                    <a:bodyPr/>
                    <a:lstStyle/>
                    <a:p>
                      <a:pPr marL="0" marR="0" lvl="0" indent="0" algn="l" defTabSz="457200" rtl="0" eaLnBrk="1" fontAlgn="auto" latinLnBrk="0" hangingPunct="1">
                        <a:lnSpc>
                          <a:spcPct val="100000"/>
                        </a:lnSpc>
                        <a:spcBef>
                          <a:spcPts val="0"/>
                        </a:spcBef>
                        <a:spcAft>
                          <a:spcPts val="800"/>
                        </a:spcAft>
                        <a:buClrTx/>
                        <a:buSzTx/>
                        <a:buFontTx/>
                        <a:buNone/>
                        <a:tabLst/>
                        <a:defRPr/>
                      </a:pPr>
                      <a:r>
                        <a:rPr lang="en-US" sz="2000" b="0">
                          <a:effectLst/>
                          <a:latin typeface="+mn-lt"/>
                        </a:rPr>
                        <a:t>4/27/26</a:t>
                      </a:r>
                    </a:p>
                    <a:p>
                      <a:pPr marL="0" marR="0" lvl="0" indent="0" algn="l" defTabSz="457200" rtl="0" eaLnBrk="1" fontAlgn="auto" latinLnBrk="0" hangingPunct="1">
                        <a:lnSpc>
                          <a:spcPct val="100000"/>
                        </a:lnSpc>
                        <a:spcBef>
                          <a:spcPts val="0"/>
                        </a:spcBef>
                        <a:spcAft>
                          <a:spcPts val="800"/>
                        </a:spcAft>
                        <a:buClrTx/>
                        <a:buSzTx/>
                        <a:buFontTx/>
                        <a:buNone/>
                        <a:tabLst/>
                        <a:defRPr/>
                      </a:pPr>
                      <a:r>
                        <a:rPr lang="en-US" sz="2000" b="0">
                          <a:effectLst/>
                          <a:latin typeface="+mn-lt"/>
                        </a:rPr>
                        <a:t>(online)</a:t>
                      </a:r>
                      <a:endParaRPr lang="en-US" sz="2000" b="0">
                        <a:effectLst/>
                        <a:latin typeface="+mn-lt"/>
                        <a:ea typeface="Calibri" panose="020F0502020204030204" pitchFamily="34" charset="0"/>
                        <a:cs typeface="Times New Roman"/>
                      </a:endParaRP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000" b="0">
                          <a:effectLst/>
                          <a:latin typeface="+mn-lt"/>
                        </a:rPr>
                        <a:t>5/7-5/8/26</a:t>
                      </a:r>
                    </a:p>
                    <a:p>
                      <a:pPr marL="0" marR="0">
                        <a:lnSpc>
                          <a:spcPct val="107000"/>
                        </a:lnSpc>
                        <a:spcBef>
                          <a:spcPts val="0"/>
                        </a:spcBef>
                        <a:spcAft>
                          <a:spcPts val="800"/>
                        </a:spcAft>
                      </a:pPr>
                      <a:r>
                        <a:rPr lang="en-US" sz="2000" b="0">
                          <a:effectLst/>
                          <a:latin typeface="+mn-lt"/>
                        </a:rPr>
                        <a:t>(printed)</a:t>
                      </a:r>
                      <a:endParaRPr lang="en-US" sz="2000" b="0">
                        <a:effectLst/>
                        <a:latin typeface="+mn-lt"/>
                        <a:ea typeface="Calibri" panose="020F0502020204030204" pitchFamily="34" charset="0"/>
                        <a:cs typeface="Times New Roman"/>
                      </a:endParaRPr>
                    </a:p>
                  </a:txBody>
                  <a:tcPr marL="5416" marR="5416" marT="5416" marB="5416" anchor="ctr">
                    <a:solidFill>
                      <a:srgbClr val="A7CBCD"/>
                    </a:solidFill>
                  </a:tcPr>
                </a:tc>
                <a:extLst>
                  <a:ext uri="{0D108BD9-81ED-4DB2-BD59-A6C34878D82A}">
                    <a16:rowId xmlns:a16="http://schemas.microsoft.com/office/drawing/2014/main" val="10008"/>
                  </a:ext>
                </a:extLst>
              </a:tr>
              <a:tr h="368228">
                <a:tc>
                  <a:txBody>
                    <a:bodyPr/>
                    <a:lstStyle/>
                    <a:p>
                      <a:pPr marL="0" marR="0">
                        <a:lnSpc>
                          <a:spcPct val="107000"/>
                        </a:lnSpc>
                        <a:spcBef>
                          <a:spcPts val="0"/>
                        </a:spcBef>
                        <a:spcAft>
                          <a:spcPts val="800"/>
                        </a:spcAft>
                      </a:pPr>
                      <a:r>
                        <a:rPr lang="en-US" sz="2000" b="0" baseline="0">
                          <a:effectLst/>
                          <a:latin typeface="+mn-lt"/>
                        </a:rPr>
                        <a:t>Score Correction</a:t>
                      </a:r>
                      <a:r>
                        <a:rPr lang="en-US" sz="2000" b="0">
                          <a:effectLst/>
                          <a:latin typeface="+mn-lt"/>
                        </a:rPr>
                        <a:t> Window</a:t>
                      </a:r>
                      <a:endParaRPr lang="en-US" sz="2000" b="0">
                        <a:effectLst/>
                        <a:latin typeface="+mn-lt"/>
                        <a:ea typeface="Calibri" panose="020F0502020204030204" pitchFamily="34" charset="0"/>
                        <a:cs typeface="Times New Roman" panose="02020603050405020304" pitchFamily="18" charset="0"/>
                      </a:endParaRP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000" b="0">
                          <a:effectLst/>
                          <a:latin typeface="+mn-lt"/>
                          <a:ea typeface="Calibri"/>
                          <a:cs typeface="Times New Roman"/>
                        </a:rPr>
                        <a:t>5/13/26</a:t>
                      </a:r>
                    </a:p>
                  </a:txBody>
                  <a:tcPr marL="5416" marR="5416" marT="5416" marB="5416" anchor="ctr">
                    <a:solidFill>
                      <a:srgbClr val="A7CBCD"/>
                    </a:solidFill>
                  </a:tcPr>
                </a:tc>
                <a:tc>
                  <a:txBody>
                    <a:bodyPr/>
                    <a:lstStyle/>
                    <a:p>
                      <a:pPr marL="0" marR="0">
                        <a:lnSpc>
                          <a:spcPct val="107000"/>
                        </a:lnSpc>
                        <a:spcBef>
                          <a:spcPts val="0"/>
                        </a:spcBef>
                        <a:spcAft>
                          <a:spcPts val="800"/>
                        </a:spcAft>
                      </a:pPr>
                      <a:r>
                        <a:rPr lang="en-US" sz="2000" b="0" dirty="0">
                          <a:effectLst/>
                          <a:latin typeface="+mn-lt"/>
                          <a:ea typeface="Calibri" panose="020F0502020204030204" pitchFamily="34" charset="0"/>
                          <a:cs typeface="Times New Roman" panose="02020603050405020304" pitchFamily="18" charset="0"/>
                        </a:rPr>
                        <a:t>5/28/26</a:t>
                      </a:r>
                    </a:p>
                  </a:txBody>
                  <a:tcPr marL="5416" marR="5416" marT="5416" marB="5416" anchor="ctr">
                    <a:solidFill>
                      <a:srgbClr val="A7CBCD"/>
                    </a:solidFill>
                  </a:tcPr>
                </a:tc>
                <a:extLst>
                  <a:ext uri="{0D108BD9-81ED-4DB2-BD59-A6C34878D82A}">
                    <a16:rowId xmlns:a16="http://schemas.microsoft.com/office/drawing/2014/main" val="10009"/>
                  </a:ext>
                </a:extLst>
              </a:tr>
            </a:tbl>
          </a:graphicData>
        </a:graphic>
      </p:graphicFrame>
      <p:sp>
        <p:nvSpPr>
          <p:cNvPr id="7" name="Title 6" descr="2022-2023 ACCESS for ELLs (ACCESS and Alternate ACCESS) Testing Schedule (Tentative) title slide."/>
          <p:cNvSpPr>
            <a:spLocks noGrp="1"/>
          </p:cNvSpPr>
          <p:nvPr>
            <p:ph type="title"/>
          </p:nvPr>
        </p:nvSpPr>
        <p:spPr>
          <a:xfrm>
            <a:off x="0" y="0"/>
            <a:ext cx="12204622" cy="1320800"/>
          </a:xfrm>
        </p:spPr>
        <p:txBody>
          <a:bodyPr>
            <a:normAutofit/>
          </a:bodyPr>
          <a:lstStyle/>
          <a:p>
            <a:r>
              <a:rPr lang="en-US" sz="3600"/>
              <a:t>2025-2026 WIDA ACCESS and WIDA Alternate ACCESS Testing Schedule in WIDA AMS (Tentative) </a:t>
            </a:r>
          </a:p>
        </p:txBody>
      </p:sp>
    </p:spTree>
    <p:extLst>
      <p:ext uri="{BB962C8B-B14F-4D97-AF65-F5344CB8AC3E}">
        <p14:creationId xmlns:p14="http://schemas.microsoft.com/office/powerpoint/2010/main" val="2665083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16894-C488-3862-AE69-9AFD0486C4F5}"/>
              </a:ext>
            </a:extLst>
          </p:cNvPr>
          <p:cNvSpPr>
            <a:spLocks noGrp="1"/>
          </p:cNvSpPr>
          <p:nvPr>
            <p:ph type="title"/>
          </p:nvPr>
        </p:nvSpPr>
        <p:spPr/>
        <p:txBody>
          <a:bodyPr/>
          <a:lstStyle/>
          <a:p>
            <a:r>
              <a:rPr lang="en-US"/>
              <a:t>WIDA Secure Portal Assessment Trainings</a:t>
            </a:r>
          </a:p>
        </p:txBody>
      </p:sp>
      <p:sp>
        <p:nvSpPr>
          <p:cNvPr id="3" name="Content Placeholder 2">
            <a:extLst>
              <a:ext uri="{FF2B5EF4-FFF2-40B4-BE49-F238E27FC236}">
                <a16:creationId xmlns:a16="http://schemas.microsoft.com/office/drawing/2014/main" id="{B73180BC-685B-8CE6-C6C7-BA0A99BD14BC}"/>
              </a:ext>
            </a:extLst>
          </p:cNvPr>
          <p:cNvSpPr>
            <a:spLocks noGrp="1"/>
          </p:cNvSpPr>
          <p:nvPr>
            <p:ph idx="1"/>
          </p:nvPr>
        </p:nvSpPr>
        <p:spPr>
          <a:xfrm>
            <a:off x="838200" y="1253331"/>
            <a:ext cx="10246112" cy="4351338"/>
          </a:xfrm>
        </p:spPr>
        <p:txBody>
          <a:bodyPr vert="horz" lIns="91440" tIns="45720" rIns="91440" bIns="45720" rtlCol="0" anchor="t">
            <a:normAutofit lnSpcReduction="10000"/>
          </a:bodyPr>
          <a:lstStyle/>
          <a:p>
            <a:r>
              <a:rPr lang="en-US"/>
              <a:t>WIDA Screener for Kindergarten and WIDA Screener Online</a:t>
            </a:r>
          </a:p>
          <a:p>
            <a:pPr lvl="1"/>
            <a:r>
              <a:rPr lang="en-US"/>
              <a:t>trainings began July 1</a:t>
            </a:r>
          </a:p>
          <a:p>
            <a:r>
              <a:rPr lang="en-US"/>
              <a:t>WIDA ACCESS and WIDA Alternate ACCESS</a:t>
            </a:r>
          </a:p>
          <a:p>
            <a:pPr lvl="1"/>
            <a:r>
              <a:rPr lang="en-US"/>
              <a:t>trainings began Sept. 1</a:t>
            </a:r>
          </a:p>
          <a:p>
            <a:r>
              <a:rPr lang="en-US"/>
              <a:t>WIDA ACCESS for Kindergarten</a:t>
            </a:r>
          </a:p>
          <a:p>
            <a:pPr lvl="1"/>
            <a:r>
              <a:rPr lang="en-US"/>
              <a:t>trainings will begin Sept. 29 </a:t>
            </a:r>
          </a:p>
          <a:p>
            <a:r>
              <a:rPr lang="en-US"/>
              <a:t>All assessment trainings are completed through the </a:t>
            </a:r>
            <a:r>
              <a:rPr lang="en-US">
                <a:hlinkClick r:id="rId3"/>
              </a:rPr>
              <a:t>WIDA Secure Portal</a:t>
            </a:r>
            <a:r>
              <a:rPr lang="en-US"/>
              <a:t> </a:t>
            </a:r>
          </a:p>
          <a:p>
            <a:r>
              <a:rPr lang="en-US"/>
              <a:t>Certifications of assessment trainings are kept with the District Assessment Coordinator (DAC)</a:t>
            </a:r>
          </a:p>
        </p:txBody>
      </p:sp>
    </p:spTree>
    <p:extLst>
      <p:ext uri="{BB962C8B-B14F-4D97-AF65-F5344CB8AC3E}">
        <p14:creationId xmlns:p14="http://schemas.microsoft.com/office/powerpoint/2010/main" val="3229286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70E57-3768-C4C0-9E34-1EDCADB896A4}"/>
              </a:ext>
            </a:extLst>
          </p:cNvPr>
          <p:cNvSpPr>
            <a:spLocks noGrp="1"/>
          </p:cNvSpPr>
          <p:nvPr>
            <p:ph type="title"/>
          </p:nvPr>
        </p:nvSpPr>
        <p:spPr>
          <a:xfrm>
            <a:off x="0" y="110169"/>
            <a:ext cx="10515600" cy="1038225"/>
          </a:xfrm>
        </p:spPr>
        <p:txBody>
          <a:bodyPr>
            <a:normAutofit fontScale="90000"/>
          </a:bodyPr>
          <a:lstStyle/>
          <a:p>
            <a:r>
              <a:rPr lang="en-US"/>
              <a:t>WIDA ACCESS and WIDA Alternate ACCESS Ordering Updates</a:t>
            </a:r>
          </a:p>
        </p:txBody>
      </p:sp>
      <p:sp>
        <p:nvSpPr>
          <p:cNvPr id="3" name="Content Placeholder 2">
            <a:extLst>
              <a:ext uri="{FF2B5EF4-FFF2-40B4-BE49-F238E27FC236}">
                <a16:creationId xmlns:a16="http://schemas.microsoft.com/office/drawing/2014/main" id="{11538F09-3E25-6696-CA96-2FBF5A91EA45}"/>
              </a:ext>
            </a:extLst>
          </p:cNvPr>
          <p:cNvSpPr>
            <a:spLocks noGrp="1"/>
          </p:cNvSpPr>
          <p:nvPr>
            <p:ph idx="1"/>
          </p:nvPr>
        </p:nvSpPr>
        <p:spPr>
          <a:xfrm>
            <a:off x="819839" y="1464487"/>
            <a:ext cx="10074926" cy="4351338"/>
          </a:xfrm>
        </p:spPr>
        <p:txBody>
          <a:bodyPr vert="horz" lIns="91440" tIns="45720" rIns="91440" bIns="45720" rtlCol="0" anchor="t">
            <a:normAutofit/>
          </a:bodyPr>
          <a:lstStyle/>
          <a:p>
            <a:r>
              <a:rPr lang="en-US"/>
              <a:t>Ordering window: </a:t>
            </a:r>
            <a:r>
              <a:rPr lang="en-US" b="1"/>
              <a:t>Sept. 26-Oct. 22</a:t>
            </a:r>
          </a:p>
          <a:p>
            <a:r>
              <a:rPr lang="en-US"/>
              <a:t>Data Recognition Corporation (DRC) will send a memo in an email to DACs before the ordering window begins</a:t>
            </a:r>
          </a:p>
          <a:p>
            <a:r>
              <a:rPr lang="en-US"/>
              <a:t>Ordering Window PowerPoint to assist districts with ordering materials in </a:t>
            </a:r>
            <a:r>
              <a:rPr lang="en-US">
                <a:hlinkClick r:id="rId3"/>
              </a:rPr>
              <a:t>WIDA AMS</a:t>
            </a:r>
            <a:r>
              <a:rPr lang="en-US"/>
              <a:t> will be released in a Monday DAC email before the ordering window opens</a:t>
            </a:r>
          </a:p>
          <a:p>
            <a:r>
              <a:rPr lang="en-US"/>
              <a:t>Ordering Materials in WIDA AMS Assessment Webinar- </a:t>
            </a:r>
            <a:r>
              <a:rPr lang="en-US" b="1"/>
              <a:t>Tuesday, Sept. 23 from 1-2 p.m. CT</a:t>
            </a:r>
            <a:r>
              <a:rPr lang="en-US"/>
              <a:t>.- access through the </a:t>
            </a:r>
            <a:r>
              <a:rPr lang="en-US">
                <a:hlinkClick r:id="rId4"/>
              </a:rPr>
              <a:t>WIDA Secure Portal</a:t>
            </a:r>
            <a:r>
              <a:rPr lang="en-US"/>
              <a:t> and will be recorded</a:t>
            </a:r>
          </a:p>
          <a:p>
            <a:endParaRPr lang="en-US"/>
          </a:p>
          <a:p>
            <a:endParaRPr lang="en-US"/>
          </a:p>
        </p:txBody>
      </p:sp>
    </p:spTree>
    <p:extLst>
      <p:ext uri="{BB962C8B-B14F-4D97-AF65-F5344CB8AC3E}">
        <p14:creationId xmlns:p14="http://schemas.microsoft.com/office/powerpoint/2010/main" val="2184815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24912-37CD-434E-D912-1E2BCD07B6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17406D-8B90-2BD9-C500-BE6E0AB0DA90}"/>
              </a:ext>
            </a:extLst>
          </p:cNvPr>
          <p:cNvSpPr>
            <a:spLocks noGrp="1"/>
          </p:cNvSpPr>
          <p:nvPr>
            <p:ph type="title"/>
          </p:nvPr>
        </p:nvSpPr>
        <p:spPr>
          <a:xfrm>
            <a:off x="0" y="0"/>
            <a:ext cx="12192000" cy="1259840"/>
          </a:xfrm>
        </p:spPr>
        <p:txBody>
          <a:bodyPr>
            <a:normAutofit/>
          </a:bodyPr>
          <a:lstStyle/>
          <a:p>
            <a:r>
              <a:rPr lang="en-US"/>
              <a:t>Resources</a:t>
            </a:r>
          </a:p>
        </p:txBody>
      </p:sp>
      <p:sp>
        <p:nvSpPr>
          <p:cNvPr id="3" name="Content Placeholder 2">
            <a:extLst>
              <a:ext uri="{FF2B5EF4-FFF2-40B4-BE49-F238E27FC236}">
                <a16:creationId xmlns:a16="http://schemas.microsoft.com/office/drawing/2014/main" id="{756B1877-EBE2-C070-F1DA-F5A2990727F0}"/>
              </a:ext>
            </a:extLst>
          </p:cNvPr>
          <p:cNvSpPr>
            <a:spLocks noGrp="1"/>
          </p:cNvSpPr>
          <p:nvPr>
            <p:ph idx="1"/>
          </p:nvPr>
        </p:nvSpPr>
        <p:spPr>
          <a:xfrm>
            <a:off x="819838" y="1014568"/>
            <a:ext cx="11056852" cy="4828864"/>
          </a:xfrm>
        </p:spPr>
        <p:txBody>
          <a:bodyPr vert="horz" lIns="91440" tIns="45720" rIns="91440" bIns="45720" rtlCol="0" anchor="t">
            <a:normAutofit fontScale="77500" lnSpcReduction="20000"/>
          </a:bodyPr>
          <a:lstStyle/>
          <a:p>
            <a:pPr>
              <a:lnSpc>
                <a:spcPct val="110000"/>
              </a:lnSpc>
            </a:pPr>
            <a:r>
              <a:rPr lang="en-US" sz="3100">
                <a:hlinkClick r:id="rId3"/>
              </a:rPr>
              <a:t>Back-to School Trainings WIDA ACCESS and WIDA Alternate ACCESS Modules</a:t>
            </a:r>
            <a:r>
              <a:rPr lang="en-US" sz="3100"/>
              <a:t> - beginning of the year five module trainings to assist with screener and assessments, Infinite Campus (IC), websites, resources, timelines and professional development</a:t>
            </a:r>
          </a:p>
          <a:p>
            <a:pPr>
              <a:lnSpc>
                <a:spcPct val="110000"/>
              </a:lnSpc>
            </a:pPr>
            <a:r>
              <a:rPr lang="en-US" sz="3100">
                <a:hlinkClick r:id="rId4"/>
              </a:rPr>
              <a:t>WIDA ACCESS Webpage</a:t>
            </a:r>
            <a:r>
              <a:rPr lang="en-US" sz="3100"/>
              <a:t> - testing window, important links and trainings</a:t>
            </a:r>
          </a:p>
          <a:p>
            <a:pPr>
              <a:lnSpc>
                <a:spcPct val="110000"/>
              </a:lnSpc>
            </a:pPr>
            <a:r>
              <a:rPr lang="en-US" sz="3100">
                <a:hlinkClick r:id="rId5"/>
              </a:rPr>
              <a:t>WIDA Secure Portal</a:t>
            </a:r>
            <a:r>
              <a:rPr lang="en-US" sz="3100"/>
              <a:t> - training course for the screeners and the assessments, WIDA webinars and professional development</a:t>
            </a:r>
          </a:p>
          <a:p>
            <a:pPr>
              <a:lnSpc>
                <a:spcPct val="110000"/>
              </a:lnSpc>
            </a:pPr>
            <a:r>
              <a:rPr lang="en-US" sz="3100">
                <a:hlinkClick r:id="rId6"/>
              </a:rPr>
              <a:t>WIDA AMS</a:t>
            </a:r>
            <a:r>
              <a:rPr lang="en-US" sz="3100"/>
              <a:t> - to get score reports for last year, add/edit users in the district, add students to screen, register students, print test tickets</a:t>
            </a:r>
          </a:p>
          <a:p>
            <a:pPr>
              <a:lnSpc>
                <a:spcPct val="110000"/>
              </a:lnSpc>
            </a:pPr>
            <a:r>
              <a:rPr lang="en-US" sz="3100">
                <a:hlinkClick r:id="rId7"/>
              </a:rPr>
              <a:t>Kentucky's Member Page</a:t>
            </a:r>
            <a:r>
              <a:rPr lang="en-US" sz="3100"/>
              <a:t> - testing schedule, requirements and resources, professional development flyer, contact for standards, program and assessment</a:t>
            </a:r>
          </a:p>
          <a:p>
            <a:endParaRPr lang="en-US"/>
          </a:p>
          <a:p>
            <a:endParaRPr lang="en-US"/>
          </a:p>
        </p:txBody>
      </p:sp>
    </p:spTree>
    <p:extLst>
      <p:ext uri="{BB962C8B-B14F-4D97-AF65-F5344CB8AC3E}">
        <p14:creationId xmlns:p14="http://schemas.microsoft.com/office/powerpoint/2010/main" val="697583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2EA84-88EE-E698-F217-E0E3B767D4BD}"/>
              </a:ext>
            </a:extLst>
          </p:cNvPr>
          <p:cNvSpPr>
            <a:spLocks noGrp="1"/>
          </p:cNvSpPr>
          <p:nvPr>
            <p:ph type="ctrTitle"/>
          </p:nvPr>
        </p:nvSpPr>
        <p:spPr/>
        <p:txBody>
          <a:bodyPr/>
          <a:lstStyle/>
          <a:p>
            <a:r>
              <a:rPr lang="en-US"/>
              <a:t>Science Standard Setting</a:t>
            </a:r>
            <a:br>
              <a:rPr lang="en-US"/>
            </a:br>
            <a:endParaRPr lang="en-US"/>
          </a:p>
        </p:txBody>
      </p:sp>
      <p:sp>
        <p:nvSpPr>
          <p:cNvPr id="3" name="Content Placeholder 2">
            <a:extLst>
              <a:ext uri="{FF2B5EF4-FFF2-40B4-BE49-F238E27FC236}">
                <a16:creationId xmlns:a16="http://schemas.microsoft.com/office/drawing/2014/main" id="{B3CEFE4B-F7FD-26C3-2709-578F291AF262}"/>
              </a:ext>
            </a:extLst>
          </p:cNvPr>
          <p:cNvSpPr>
            <a:spLocks noGrp="1"/>
          </p:cNvSpPr>
          <p:nvPr>
            <p:ph type="subTitle" idx="1"/>
          </p:nvPr>
        </p:nvSpPr>
        <p:spPr/>
        <p:txBody>
          <a:bodyPr/>
          <a:lstStyle/>
          <a:p>
            <a:r>
              <a:rPr lang="en-US"/>
              <a:t>Shara Savage, Director</a:t>
            </a:r>
          </a:p>
          <a:p>
            <a:r>
              <a:rPr lang="en-US"/>
              <a:t>   Division of Assessment and Accountability Support</a:t>
            </a:r>
          </a:p>
          <a:p>
            <a:r>
              <a:rPr lang="en-US"/>
              <a:t>Office of Assessment and Accountability</a:t>
            </a:r>
          </a:p>
          <a:p>
            <a:endParaRPr lang="en-US"/>
          </a:p>
        </p:txBody>
      </p:sp>
    </p:spTree>
    <p:extLst>
      <p:ext uri="{BB962C8B-B14F-4D97-AF65-F5344CB8AC3E}">
        <p14:creationId xmlns:p14="http://schemas.microsoft.com/office/powerpoint/2010/main" val="3823222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D1B62-2523-94A1-90F2-2316067637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8FD326-BEEF-B84D-D60D-E931CFEB2C04}"/>
              </a:ext>
            </a:extLst>
          </p:cNvPr>
          <p:cNvSpPr>
            <a:spLocks noGrp="1"/>
          </p:cNvSpPr>
          <p:nvPr>
            <p:ph type="title"/>
          </p:nvPr>
        </p:nvSpPr>
        <p:spPr/>
        <p:txBody>
          <a:bodyPr>
            <a:normAutofit fontScale="90000"/>
          </a:bodyPr>
          <a:lstStyle/>
          <a:p>
            <a:r>
              <a:rPr lang="en-US"/>
              <a:t>Spring 2025 Science Standard Setting Process</a:t>
            </a:r>
          </a:p>
        </p:txBody>
      </p:sp>
      <p:sp>
        <p:nvSpPr>
          <p:cNvPr id="3" name="Content Placeholder 2">
            <a:extLst>
              <a:ext uri="{FF2B5EF4-FFF2-40B4-BE49-F238E27FC236}">
                <a16:creationId xmlns:a16="http://schemas.microsoft.com/office/drawing/2014/main" id="{CCCF071A-DBA7-65DD-A672-6A9DAFDCFDCC}"/>
              </a:ext>
            </a:extLst>
          </p:cNvPr>
          <p:cNvSpPr>
            <a:spLocks noGrp="1"/>
          </p:cNvSpPr>
          <p:nvPr>
            <p:ph idx="1"/>
          </p:nvPr>
        </p:nvSpPr>
        <p:spPr>
          <a:xfrm>
            <a:off x="1052025" y="905192"/>
            <a:ext cx="10428877" cy="5047616"/>
          </a:xfrm>
        </p:spPr>
        <p:txBody>
          <a:bodyPr vert="horz" lIns="91440" tIns="45720" rIns="91440" bIns="45720" rtlCol="0" anchor="t">
            <a:normAutofit fontScale="70000" lnSpcReduction="20000"/>
          </a:bodyPr>
          <a:lstStyle/>
          <a:p>
            <a:pPr marL="0" indent="0">
              <a:lnSpc>
                <a:spcPct val="120000"/>
              </a:lnSpc>
              <a:spcBef>
                <a:spcPts val="0"/>
              </a:spcBef>
              <a:buNone/>
            </a:pPr>
            <a:r>
              <a:rPr lang="en-US" sz="3200" b="1"/>
              <a:t>Assessment Alignment:</a:t>
            </a:r>
          </a:p>
          <a:p>
            <a:pPr marL="681038" indent="-215900">
              <a:lnSpc>
                <a:spcPct val="120000"/>
              </a:lnSpc>
              <a:spcBef>
                <a:spcPts val="0"/>
              </a:spcBef>
            </a:pPr>
            <a:r>
              <a:rPr lang="en-US" sz="3200"/>
              <a:t>The Kentucky Department of Education updated the summative science assessment in winter 2024–25 to align with the 2023 revised content standards.</a:t>
            </a:r>
          </a:p>
          <a:p>
            <a:pPr marL="0" indent="0">
              <a:lnSpc>
                <a:spcPct val="120000"/>
              </a:lnSpc>
              <a:spcBef>
                <a:spcPts val="0"/>
              </a:spcBef>
              <a:buNone/>
            </a:pPr>
            <a:r>
              <a:rPr lang="en-US" sz="3200" b="1"/>
              <a:t>Operational Assessment:</a:t>
            </a:r>
          </a:p>
          <a:p>
            <a:pPr marL="681038" indent="-222250">
              <a:lnSpc>
                <a:spcPct val="120000"/>
              </a:lnSpc>
              <a:spcBef>
                <a:spcPts val="0"/>
              </a:spcBef>
            </a:pPr>
            <a:r>
              <a:rPr lang="en-US" sz="3200"/>
              <a:t>Newly developed clusters and items.</a:t>
            </a:r>
          </a:p>
          <a:p>
            <a:pPr marL="0" indent="0">
              <a:lnSpc>
                <a:spcPct val="120000"/>
              </a:lnSpc>
              <a:spcBef>
                <a:spcPts val="0"/>
              </a:spcBef>
              <a:buNone/>
            </a:pPr>
            <a:r>
              <a:rPr lang="en-US" sz="3200" b="1"/>
              <a:t>Standard Setting Process:</a:t>
            </a:r>
          </a:p>
          <a:p>
            <a:pPr marL="681038" lvl="0">
              <a:lnSpc>
                <a:spcPct val="120000"/>
              </a:lnSpc>
              <a:spcBef>
                <a:spcPts val="0"/>
              </a:spcBef>
            </a:pPr>
            <a:r>
              <a:rPr lang="en-US" sz="3200"/>
              <a:t>To ensure valid and reliable results, a formal standard-setting process was conducted virtually on Sept. 4–5.</a:t>
            </a:r>
          </a:p>
          <a:p>
            <a:pPr marL="681038" lvl="0">
              <a:lnSpc>
                <a:spcPct val="120000"/>
              </a:lnSpc>
              <a:spcBef>
                <a:spcPts val="0"/>
              </a:spcBef>
            </a:pPr>
            <a:r>
              <a:rPr lang="en-US" sz="3200"/>
              <a:t>Three committees of Kentucky educators, 32 panelists in total, established performance cut scores for Grades 4, 7, and 11.</a:t>
            </a:r>
          </a:p>
          <a:p>
            <a:pPr marL="0" indent="0">
              <a:lnSpc>
                <a:spcPct val="120000"/>
              </a:lnSpc>
              <a:spcBef>
                <a:spcPts val="0"/>
              </a:spcBef>
              <a:buNone/>
            </a:pPr>
            <a:r>
              <a:rPr lang="en-US" sz="3200" b="1"/>
              <a:t>Score Release Timeline:</a:t>
            </a:r>
          </a:p>
          <a:p>
            <a:pPr marL="681038" lvl="0">
              <a:lnSpc>
                <a:spcPct val="120000"/>
              </a:lnSpc>
              <a:spcBef>
                <a:spcPts val="0"/>
              </a:spcBef>
            </a:pPr>
            <a:r>
              <a:rPr lang="en-US" sz="3200"/>
              <a:t>Science scores were not included in the data released the week of August 4, as standard setting had not yet occurred.</a:t>
            </a:r>
          </a:p>
          <a:p>
            <a:pPr marL="681038" lvl="0">
              <a:lnSpc>
                <a:spcPct val="120000"/>
              </a:lnSpc>
              <a:spcBef>
                <a:spcPts val="0"/>
              </a:spcBef>
            </a:pPr>
            <a:r>
              <a:rPr lang="en-US" sz="3200"/>
              <a:t>Scores are scheduled for release in mid-October.</a:t>
            </a:r>
          </a:p>
          <a:p>
            <a:endParaRPr lang="en-US"/>
          </a:p>
        </p:txBody>
      </p:sp>
    </p:spTree>
    <p:extLst>
      <p:ext uri="{BB962C8B-B14F-4D97-AF65-F5344CB8AC3E}">
        <p14:creationId xmlns:p14="http://schemas.microsoft.com/office/powerpoint/2010/main" val="1194870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635F60-177A-9D0E-92A0-67805D0FDE21}"/>
              </a:ext>
            </a:extLst>
          </p:cNvPr>
          <p:cNvSpPr>
            <a:spLocks noGrp="1"/>
          </p:cNvSpPr>
          <p:nvPr>
            <p:ph type="ctrTitle"/>
          </p:nvPr>
        </p:nvSpPr>
        <p:spPr>
          <a:xfrm>
            <a:off x="1371600" y="1122363"/>
            <a:ext cx="9886950" cy="2387600"/>
          </a:xfrm>
        </p:spPr>
        <p:txBody>
          <a:bodyPr/>
          <a:lstStyle/>
          <a:p>
            <a:r>
              <a:rPr lang="en-US"/>
              <a:t>Tentative 2025 Data Reporting</a:t>
            </a:r>
            <a:br>
              <a:rPr lang="en-US"/>
            </a:br>
            <a:r>
              <a:rPr lang="en-US"/>
              <a:t>Timeline Reminders</a:t>
            </a:r>
          </a:p>
        </p:txBody>
      </p:sp>
      <p:sp>
        <p:nvSpPr>
          <p:cNvPr id="2" name="Content Placeholder 2">
            <a:extLst>
              <a:ext uri="{FF2B5EF4-FFF2-40B4-BE49-F238E27FC236}">
                <a16:creationId xmlns:a16="http://schemas.microsoft.com/office/drawing/2014/main" id="{DB38CF10-ACFD-679E-1EA3-7DC7BF98DC65}"/>
              </a:ext>
            </a:extLst>
          </p:cNvPr>
          <p:cNvSpPr>
            <a:spLocks noGrp="1"/>
          </p:cNvSpPr>
          <p:nvPr>
            <p:ph type="subTitle" idx="1"/>
          </p:nvPr>
        </p:nvSpPr>
        <p:spPr>
          <a:xfrm>
            <a:off x="2114550" y="3592513"/>
            <a:ext cx="9144000" cy="1655762"/>
          </a:xfrm>
        </p:spPr>
        <p:txBody>
          <a:bodyPr/>
          <a:lstStyle/>
          <a:p>
            <a:r>
              <a:rPr lang="en-US"/>
              <a:t>Shara Savage, Director</a:t>
            </a:r>
          </a:p>
          <a:p>
            <a:r>
              <a:rPr lang="en-US"/>
              <a:t>   Division of Assessment and Accountability Support</a:t>
            </a:r>
          </a:p>
          <a:p>
            <a:r>
              <a:rPr lang="en-US"/>
              <a:t>Office of Assessment and Accountability</a:t>
            </a:r>
          </a:p>
          <a:p>
            <a:endParaRPr lang="en-US"/>
          </a:p>
        </p:txBody>
      </p:sp>
    </p:spTree>
    <p:extLst>
      <p:ext uri="{BB962C8B-B14F-4D97-AF65-F5344CB8AC3E}">
        <p14:creationId xmlns:p14="http://schemas.microsoft.com/office/powerpoint/2010/main" val="3476570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E4CC8-E658-0F89-A9F7-D41B0E3338C1}"/>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CDEB050B-41E7-FB5F-CA6A-42AFF2CB1358}"/>
              </a:ext>
            </a:extLst>
          </p:cNvPr>
          <p:cNvSpPr>
            <a:spLocks noGrp="1"/>
          </p:cNvSpPr>
          <p:nvPr>
            <p:ph idx="1"/>
          </p:nvPr>
        </p:nvSpPr>
        <p:spPr/>
        <p:txBody>
          <a:bodyPr vert="horz" lIns="91440" tIns="45720" rIns="91440" bIns="45720" rtlCol="0" anchor="t">
            <a:normAutofit/>
          </a:bodyPr>
          <a:lstStyle/>
          <a:p>
            <a:r>
              <a:rPr lang="en-US"/>
              <a:t>College Admissions Exam Update </a:t>
            </a:r>
          </a:p>
          <a:p>
            <a:r>
              <a:rPr lang="en-US"/>
              <a:t>Kentucky Alternate Assessment Update </a:t>
            </a:r>
          </a:p>
          <a:p>
            <a:r>
              <a:rPr lang="en-US"/>
              <a:t>K Screen Updates</a:t>
            </a:r>
          </a:p>
          <a:p>
            <a:r>
              <a:rPr lang="en-US"/>
              <a:t>WIDA ACCESS and WIDA Alternate ACCESS Updates</a:t>
            </a:r>
          </a:p>
          <a:p>
            <a:r>
              <a:rPr lang="en-US"/>
              <a:t>Science Standard Setting</a:t>
            </a:r>
          </a:p>
          <a:p>
            <a:r>
              <a:rPr lang="en-US"/>
              <a:t>Tentative 2025 Data Reporting Timeline - Reminders</a:t>
            </a:r>
          </a:p>
        </p:txBody>
      </p:sp>
    </p:spTree>
    <p:extLst>
      <p:ext uri="{BB962C8B-B14F-4D97-AF65-F5344CB8AC3E}">
        <p14:creationId xmlns:p14="http://schemas.microsoft.com/office/powerpoint/2010/main" val="3672166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descr="A timeline graphic with four rows showing key accountability data release steps.&#10;&#10;Row 1: &quot;Quality Control Day – Oct. 23 – DACs have a first look at accountability to identify possible systematic issues.&quot;&#10;&#10;Row 2: &quot;Embargo to the District – Mid-to-Late Nov. – DACs and select district staff.&quot;&#10;&#10;Row 3: &quot;Public Reporting – Mid-to-Late Nov. – Accountability data released publicly.&quot;&#10;&#10;Row 4: &quot;10 Day Regulatory Data Review Period – Immediately following public release – DACs final opportunity to review publicly released data.&quot;">
            <a:extLst>
              <a:ext uri="{FF2B5EF4-FFF2-40B4-BE49-F238E27FC236}">
                <a16:creationId xmlns:a16="http://schemas.microsoft.com/office/drawing/2014/main" id="{5E97F1AB-CDA8-0F31-555B-5BFDDB0AAD3E}"/>
              </a:ext>
            </a:extLst>
          </p:cNvPr>
          <p:cNvGraphicFramePr>
            <a:graphicFrameLocks/>
          </p:cNvGraphicFramePr>
          <p:nvPr>
            <p:extLst>
              <p:ext uri="{D42A27DB-BD31-4B8C-83A1-F6EECF244321}">
                <p14:modId xmlns:p14="http://schemas.microsoft.com/office/powerpoint/2010/main" val="2028111636"/>
              </p:ext>
            </p:extLst>
          </p:nvPr>
        </p:nvGraphicFramePr>
        <p:xfrm>
          <a:off x="472611" y="800101"/>
          <a:ext cx="10683070" cy="4655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38CED140-7D9C-9E47-D720-320B11C57E87}"/>
              </a:ext>
            </a:extLst>
          </p:cNvPr>
          <p:cNvSpPr>
            <a:spLocks noGrp="1"/>
          </p:cNvSpPr>
          <p:nvPr>
            <p:ph type="title"/>
          </p:nvPr>
        </p:nvSpPr>
        <p:spPr>
          <a:xfrm>
            <a:off x="-1" y="-280185"/>
            <a:ext cx="11981793" cy="1320800"/>
          </a:xfrm>
        </p:spPr>
        <p:txBody>
          <a:bodyPr/>
          <a:lstStyle/>
          <a:p>
            <a:r>
              <a:rPr lang="en-US"/>
              <a:t>Tentative 2025 Data Reporting Timeline - Reminders</a:t>
            </a:r>
          </a:p>
        </p:txBody>
      </p:sp>
    </p:spTree>
    <p:extLst>
      <p:ext uri="{BB962C8B-B14F-4D97-AF65-F5344CB8AC3E}">
        <p14:creationId xmlns:p14="http://schemas.microsoft.com/office/powerpoint/2010/main" val="3600840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26" y="0"/>
            <a:ext cx="8958490" cy="894080"/>
          </a:xfrm>
        </p:spPr>
        <p:txBody>
          <a:bodyPr/>
          <a:lstStyle/>
          <a:p>
            <a:pPr marL="228600"/>
            <a:r>
              <a:rPr lang="en-US"/>
              <a:t>Questions and Answers</a:t>
            </a:r>
          </a:p>
        </p:txBody>
      </p:sp>
      <p:sp>
        <p:nvSpPr>
          <p:cNvPr id="6" name="Content Placeholder 7"/>
          <p:cNvSpPr>
            <a:spLocks noGrp="1"/>
          </p:cNvSpPr>
          <p:nvPr>
            <p:ph type="body" sz="quarter" idx="13"/>
          </p:nvPr>
        </p:nvSpPr>
        <p:spPr>
          <a:xfrm>
            <a:off x="1152960" y="1193870"/>
            <a:ext cx="9158684" cy="4214293"/>
          </a:xfrm>
        </p:spPr>
        <p:txBody>
          <a:bodyPr vert="horz" lIns="91440" tIns="45720" rIns="91440" bIns="45720" rtlCol="0" anchor="t">
            <a:normAutofit fontScale="85000" lnSpcReduction="20000"/>
          </a:bodyPr>
          <a:lstStyle/>
          <a:p>
            <a:pPr>
              <a:lnSpc>
                <a:spcPct val="120000"/>
              </a:lnSpc>
              <a:spcBef>
                <a:spcPts val="0"/>
              </a:spcBef>
            </a:pPr>
            <a:r>
              <a:rPr lang="en-US" sz="4200"/>
              <a:t>Please send questions or comments to </a:t>
            </a:r>
            <a:r>
              <a:rPr lang="en-US" sz="4200">
                <a:hlinkClick r:id="rId3"/>
              </a:rPr>
              <a:t>dacinfo@education.ky.gov</a:t>
            </a:r>
            <a:r>
              <a:rPr lang="en-US" sz="4200"/>
              <a:t> .</a:t>
            </a:r>
          </a:p>
          <a:p>
            <a:pPr marL="0" indent="0">
              <a:spcBef>
                <a:spcPts val="0"/>
              </a:spcBef>
              <a:buNone/>
            </a:pPr>
            <a:r>
              <a:rPr lang="en-US" sz="4200" b="1" i="1">
                <a:solidFill>
                  <a:srgbClr val="C00000"/>
                </a:solidFill>
              </a:rPr>
              <a:t>   </a:t>
            </a:r>
            <a:endParaRPr lang="en-US" sz="4200"/>
          </a:p>
          <a:p>
            <a:pPr>
              <a:lnSpc>
                <a:spcPct val="120000"/>
              </a:lnSpc>
              <a:spcBef>
                <a:spcPts val="0"/>
              </a:spcBef>
            </a:pPr>
            <a:r>
              <a:rPr lang="en-US" sz="4200"/>
              <a:t>The next monthly DAC Webcast is scheduled for Oct. 9 at 11 a.m. ET.</a:t>
            </a:r>
          </a:p>
          <a:p>
            <a:pPr marL="0" indent="0" algn="ctr">
              <a:spcBef>
                <a:spcPts val="0"/>
              </a:spcBef>
              <a:buNone/>
            </a:pPr>
            <a:endParaRPr lang="en-US" sz="4200"/>
          </a:p>
          <a:p>
            <a:pPr marL="0" indent="0" algn="ctr">
              <a:spcBef>
                <a:spcPts val="0"/>
              </a:spcBef>
              <a:buNone/>
            </a:pPr>
            <a:endParaRPr lang="en-US" sz="4200"/>
          </a:p>
          <a:p>
            <a:pPr marL="0" indent="0" algn="ctr">
              <a:spcBef>
                <a:spcPts val="0"/>
              </a:spcBef>
              <a:buNone/>
            </a:pPr>
            <a:r>
              <a:rPr lang="en-US" sz="4200"/>
              <a:t>Thank you for your participation!</a:t>
            </a:r>
          </a:p>
          <a:p>
            <a:pPr>
              <a:spcBef>
                <a:spcPts val="0"/>
              </a:spcBef>
            </a:pPr>
            <a:endParaRPr lang="en-US" sz="4000"/>
          </a:p>
        </p:txBody>
      </p:sp>
    </p:spTree>
    <p:extLst>
      <p:ext uri="{BB962C8B-B14F-4D97-AF65-F5344CB8AC3E}">
        <p14:creationId xmlns:p14="http://schemas.microsoft.com/office/powerpoint/2010/main" val="3415003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55F4FC5-2F7B-251C-93FB-273B59BFF5F7}"/>
              </a:ext>
            </a:extLst>
          </p:cNvPr>
          <p:cNvSpPr>
            <a:spLocks noGrp="1"/>
          </p:cNvSpPr>
          <p:nvPr>
            <p:ph type="title"/>
          </p:nvPr>
        </p:nvSpPr>
        <p:spPr>
          <a:xfrm>
            <a:off x="2622" y="-307"/>
            <a:ext cx="12189378" cy="935028"/>
          </a:xfrm>
        </p:spPr>
        <p:txBody>
          <a:bodyPr>
            <a:noAutofit/>
          </a:bodyPr>
          <a:lstStyle/>
          <a:p>
            <a:pPr marL="228600"/>
            <a:r>
              <a:rPr lang="en-US"/>
              <a:t>Division of Assessment and Accountability Support</a:t>
            </a:r>
          </a:p>
        </p:txBody>
      </p:sp>
      <p:graphicFrame>
        <p:nvGraphicFramePr>
          <p:cNvPr id="7" name="Content Placeholder 4" descr="To contact the Division of Assessment Support in the Office of Assessment and Accountability, please email dacinfo@education.ky.gov or phone 502-564-4394." title="Contact Information">
            <a:extLst>
              <a:ext uri="{FF2B5EF4-FFF2-40B4-BE49-F238E27FC236}">
                <a16:creationId xmlns:a16="http://schemas.microsoft.com/office/drawing/2014/main" id="{CA766F2C-E360-5D85-C3A8-A32ABAA7611B}"/>
              </a:ext>
            </a:extLst>
          </p:cNvPr>
          <p:cNvGraphicFramePr>
            <a:graphicFrameLocks noGrp="1"/>
          </p:cNvGraphicFramePr>
          <p:nvPr>
            <p:ph idx="1"/>
            <p:extLst>
              <p:ext uri="{D42A27DB-BD31-4B8C-83A1-F6EECF244321}">
                <p14:modId xmlns:p14="http://schemas.microsoft.com/office/powerpoint/2010/main" val="2370123104"/>
              </p:ext>
            </p:extLst>
          </p:nvPr>
        </p:nvGraphicFramePr>
        <p:xfrm>
          <a:off x="1261601" y="1327458"/>
          <a:ext cx="9668797" cy="3562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214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9C3F0C-D9C3-C00F-B362-2E10E4B4E263}"/>
              </a:ext>
            </a:extLst>
          </p:cNvPr>
          <p:cNvSpPr>
            <a:spLocks noGrp="1"/>
          </p:cNvSpPr>
          <p:nvPr>
            <p:ph type="ctrTitle"/>
          </p:nvPr>
        </p:nvSpPr>
        <p:spPr/>
        <p:txBody>
          <a:bodyPr/>
          <a:lstStyle/>
          <a:p>
            <a:r>
              <a:rPr lang="en-US"/>
              <a:t>College Admissions Exam Update  </a:t>
            </a:r>
          </a:p>
        </p:txBody>
      </p:sp>
      <p:sp>
        <p:nvSpPr>
          <p:cNvPr id="6" name="Subtitle 5">
            <a:extLst>
              <a:ext uri="{FF2B5EF4-FFF2-40B4-BE49-F238E27FC236}">
                <a16:creationId xmlns:a16="http://schemas.microsoft.com/office/drawing/2014/main" id="{1C18C249-9046-EAC0-519F-E955BE5156E4}"/>
              </a:ext>
            </a:extLst>
          </p:cNvPr>
          <p:cNvSpPr>
            <a:spLocks noGrp="1"/>
          </p:cNvSpPr>
          <p:nvPr>
            <p:ph type="subTitle" idx="1"/>
          </p:nvPr>
        </p:nvSpPr>
        <p:spPr/>
        <p:txBody>
          <a:bodyPr vert="horz" lIns="91440" tIns="45720" rIns="91440" bIns="45720" rtlCol="0" anchor="t">
            <a:normAutofit/>
          </a:bodyPr>
          <a:lstStyle/>
          <a:p>
            <a:r>
              <a:rPr lang="en-US"/>
              <a:t>Christen Roseberry, Program Consultant </a:t>
            </a:r>
          </a:p>
          <a:p>
            <a:r>
              <a:rPr lang="en-US"/>
              <a:t>Office of Assessment and Accountability </a:t>
            </a:r>
          </a:p>
          <a:p>
            <a:endParaRPr lang="en-US"/>
          </a:p>
        </p:txBody>
      </p:sp>
    </p:spTree>
    <p:extLst>
      <p:ext uri="{BB962C8B-B14F-4D97-AF65-F5344CB8AC3E}">
        <p14:creationId xmlns:p14="http://schemas.microsoft.com/office/powerpoint/2010/main" val="2346227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7A432-CC8A-1043-69D4-C1C3C4B9E6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9A25C1-DFD4-CA70-F2A5-96C92F8CC02D}"/>
              </a:ext>
            </a:extLst>
          </p:cNvPr>
          <p:cNvSpPr>
            <a:spLocks noGrp="1"/>
          </p:cNvSpPr>
          <p:nvPr>
            <p:ph type="title"/>
          </p:nvPr>
        </p:nvSpPr>
        <p:spPr>
          <a:xfrm>
            <a:off x="0" y="1"/>
            <a:ext cx="10515600" cy="924560"/>
          </a:xfrm>
        </p:spPr>
        <p:txBody>
          <a:bodyPr/>
          <a:lstStyle/>
          <a:p>
            <a:r>
              <a:rPr lang="en-US"/>
              <a:t>College Admissions Exam Update</a:t>
            </a:r>
          </a:p>
        </p:txBody>
      </p:sp>
      <p:sp>
        <p:nvSpPr>
          <p:cNvPr id="3" name="Content Placeholder 2">
            <a:extLst>
              <a:ext uri="{FF2B5EF4-FFF2-40B4-BE49-F238E27FC236}">
                <a16:creationId xmlns:a16="http://schemas.microsoft.com/office/drawing/2014/main" id="{C11261C4-1762-15A1-B7DC-9240C8B9348A}"/>
              </a:ext>
            </a:extLst>
          </p:cNvPr>
          <p:cNvSpPr>
            <a:spLocks noGrp="1"/>
          </p:cNvSpPr>
          <p:nvPr>
            <p:ph idx="1"/>
          </p:nvPr>
        </p:nvSpPr>
        <p:spPr>
          <a:xfrm>
            <a:off x="838200" y="1253331"/>
            <a:ext cx="10591800" cy="4351338"/>
          </a:xfrm>
        </p:spPr>
        <p:txBody>
          <a:bodyPr vert="horz" lIns="91440" tIns="45720" rIns="91440" bIns="45720" rtlCol="0" anchor="t">
            <a:normAutofit/>
          </a:bodyPr>
          <a:lstStyle/>
          <a:p>
            <a:r>
              <a:rPr lang="en-US" sz="2400"/>
              <a:t>As a reminder, the Finance and Administration Cabinet granted KDE’s request to proceed with the College Board pending a determination regarding the protest.</a:t>
            </a:r>
          </a:p>
          <a:p>
            <a:r>
              <a:rPr lang="en-US" sz="2400"/>
              <a:t>KDE is still preparing for the spring 2026 administration of the SAT.</a:t>
            </a:r>
          </a:p>
          <a:p>
            <a:r>
              <a:rPr lang="en-US" sz="2400"/>
              <a:t>At this time there is no resolution, but once the protest is resolved, the Office of Assessment and Accountability will be able to share trainings, resources, and testing dates with districts.</a:t>
            </a:r>
          </a:p>
          <a:p>
            <a:pPr marL="0" indent="0">
              <a:buNone/>
            </a:pPr>
            <a:endParaRPr lang="en-US" sz="2400"/>
          </a:p>
          <a:p>
            <a:endParaRPr lang="en-US"/>
          </a:p>
        </p:txBody>
      </p:sp>
    </p:spTree>
    <p:extLst>
      <p:ext uri="{BB962C8B-B14F-4D97-AF65-F5344CB8AC3E}">
        <p14:creationId xmlns:p14="http://schemas.microsoft.com/office/powerpoint/2010/main" val="3104906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D7718-C438-5B5F-F73E-2D4B9EC1CB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CA10EEF-367C-447E-69BC-406167545E00}"/>
              </a:ext>
            </a:extLst>
          </p:cNvPr>
          <p:cNvSpPr>
            <a:spLocks noGrp="1"/>
          </p:cNvSpPr>
          <p:nvPr>
            <p:ph type="ctrTitle"/>
          </p:nvPr>
        </p:nvSpPr>
        <p:spPr/>
        <p:txBody>
          <a:bodyPr/>
          <a:lstStyle/>
          <a:p>
            <a:r>
              <a:rPr lang="en-US"/>
              <a:t>Kentucky Alternate Assessment Update</a:t>
            </a:r>
          </a:p>
        </p:txBody>
      </p:sp>
      <p:sp>
        <p:nvSpPr>
          <p:cNvPr id="6" name="Subtitle 5">
            <a:extLst>
              <a:ext uri="{FF2B5EF4-FFF2-40B4-BE49-F238E27FC236}">
                <a16:creationId xmlns:a16="http://schemas.microsoft.com/office/drawing/2014/main" id="{9104237C-EADF-3826-1DF4-712A4CA63A8F}"/>
              </a:ext>
            </a:extLst>
          </p:cNvPr>
          <p:cNvSpPr>
            <a:spLocks noGrp="1"/>
          </p:cNvSpPr>
          <p:nvPr>
            <p:ph type="subTitle" idx="1"/>
          </p:nvPr>
        </p:nvSpPr>
        <p:spPr/>
        <p:txBody>
          <a:bodyPr vert="horz" lIns="91440" tIns="45720" rIns="91440" bIns="45720" rtlCol="0" anchor="t">
            <a:normAutofit/>
          </a:bodyPr>
          <a:lstStyle/>
          <a:p>
            <a:r>
              <a:rPr lang="en-US"/>
              <a:t>Krista Mullins, Program Consultant </a:t>
            </a:r>
          </a:p>
          <a:p>
            <a:r>
              <a:rPr lang="en-US"/>
              <a:t>Office of Assessment and Accountability </a:t>
            </a:r>
          </a:p>
          <a:p>
            <a:endParaRPr lang="en-US"/>
          </a:p>
        </p:txBody>
      </p:sp>
    </p:spTree>
    <p:extLst>
      <p:ext uri="{BB962C8B-B14F-4D97-AF65-F5344CB8AC3E}">
        <p14:creationId xmlns:p14="http://schemas.microsoft.com/office/powerpoint/2010/main" val="2046393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7F43C-9AD7-20BB-6B61-BA364EE62B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BD8A6B-A359-67BE-9987-04AA6CE3BA77}"/>
              </a:ext>
            </a:extLst>
          </p:cNvPr>
          <p:cNvSpPr>
            <a:spLocks noGrp="1"/>
          </p:cNvSpPr>
          <p:nvPr>
            <p:ph type="title"/>
          </p:nvPr>
        </p:nvSpPr>
        <p:spPr>
          <a:xfrm>
            <a:off x="0" y="118534"/>
            <a:ext cx="10515600" cy="924560"/>
          </a:xfrm>
        </p:spPr>
        <p:txBody>
          <a:bodyPr>
            <a:normAutofit fontScale="90000"/>
          </a:bodyPr>
          <a:lstStyle/>
          <a:p>
            <a:r>
              <a:rPr lang="en-US"/>
              <a:t>Alternate Kentucky Summative Assessment (AKSA) Trainings and Quiz</a:t>
            </a:r>
          </a:p>
        </p:txBody>
      </p:sp>
      <p:sp>
        <p:nvSpPr>
          <p:cNvPr id="3" name="Content Placeholder 2">
            <a:extLst>
              <a:ext uri="{FF2B5EF4-FFF2-40B4-BE49-F238E27FC236}">
                <a16:creationId xmlns:a16="http://schemas.microsoft.com/office/drawing/2014/main" id="{08ABB62F-5D21-207F-E12C-6C0079C4C6F8}"/>
              </a:ext>
            </a:extLst>
          </p:cNvPr>
          <p:cNvSpPr>
            <a:spLocks noGrp="1"/>
          </p:cNvSpPr>
          <p:nvPr>
            <p:ph idx="1"/>
          </p:nvPr>
        </p:nvSpPr>
        <p:spPr>
          <a:xfrm>
            <a:off x="838200" y="1207611"/>
            <a:ext cx="10591800" cy="4808538"/>
          </a:xfrm>
        </p:spPr>
        <p:txBody>
          <a:bodyPr vert="horz" lIns="91440" tIns="45720" rIns="91440" bIns="45720" rtlCol="0" anchor="t">
            <a:normAutofit/>
          </a:bodyPr>
          <a:lstStyle/>
          <a:p>
            <a:r>
              <a:rPr lang="en-US" sz="2400"/>
              <a:t>The AKSA Attainment Task (AT) trainings released on </a:t>
            </a:r>
            <a:r>
              <a:rPr lang="en-US" sz="2400" b="1"/>
              <a:t>Monday, Aug. 25</a:t>
            </a:r>
          </a:p>
          <a:p>
            <a:pPr lvl="1">
              <a:buFont typeface="Courier New" panose="020B0604020202020204" pitchFamily="34" charset="0"/>
              <a:buChar char="o"/>
            </a:pPr>
            <a:r>
              <a:rPr lang="en-US" sz="2000"/>
              <a:t>The AT training is two separate trainings, and both must be completed.</a:t>
            </a:r>
          </a:p>
          <a:p>
            <a:r>
              <a:rPr lang="en-US" sz="2600"/>
              <a:t>Test administrators (certified teachers) must complete the Administration Code and Inclusion of Special Populations Trainings as well as both AT trainings.</a:t>
            </a:r>
            <a:endParaRPr lang="en-US" sz="2400"/>
          </a:p>
          <a:p>
            <a:r>
              <a:rPr lang="en-US" sz="2400"/>
              <a:t>AKSA Qualification Quiz</a:t>
            </a:r>
          </a:p>
          <a:p>
            <a:pPr lvl="1">
              <a:buFont typeface="Courier New" panose="020B0604020202020204" pitchFamily="34" charset="0"/>
              <a:buChar char="o"/>
            </a:pPr>
            <a:r>
              <a:rPr lang="en-US" sz="2000"/>
              <a:t>The qualification quiz opened on </a:t>
            </a:r>
            <a:r>
              <a:rPr lang="en-US" sz="2000" b="1"/>
              <a:t>Friday, Aug. 25</a:t>
            </a:r>
            <a:r>
              <a:rPr lang="en-US" sz="2000"/>
              <a:t> and will close on </a:t>
            </a:r>
            <a:r>
              <a:rPr lang="en-US" sz="2000" b="1"/>
              <a:t>Friday, Nov. 7</a:t>
            </a:r>
            <a:r>
              <a:rPr lang="en-US" sz="2000"/>
              <a:t>.</a:t>
            </a:r>
          </a:p>
          <a:p>
            <a:pPr lvl="1">
              <a:buFont typeface="Courier New,monospace" panose="020B0604020202020204" pitchFamily="34" charset="0"/>
              <a:buChar char="o"/>
            </a:pPr>
            <a:r>
              <a:rPr lang="en-US" sz="2000"/>
              <a:t>Test administrators may not receive any testing materials until all training is complete, and they have given their quiz completion certificate to the DAC.</a:t>
            </a:r>
            <a:endParaRPr lang="en-US" sz="2000">
              <a:solidFill>
                <a:srgbClr val="000000"/>
              </a:solidFill>
            </a:endParaRPr>
          </a:p>
          <a:p>
            <a:pPr lvl="1">
              <a:buFont typeface="Courier New,monospace" panose="020B0604020202020204" pitchFamily="34" charset="0"/>
              <a:buChar char="o"/>
            </a:pPr>
            <a:r>
              <a:rPr lang="en-US" sz="2000"/>
              <a:t>A teacher will be locked out of a quiz after three unsuccessful attempts. The teacher's quiz will be unlocked 24 hours after being locked out of the quiz.</a:t>
            </a:r>
          </a:p>
          <a:p>
            <a:pPr lvl="1">
              <a:buFont typeface="Courier New,monospace" panose="020B0604020202020204" pitchFamily="34" charset="0"/>
              <a:buChar char="o"/>
            </a:pPr>
            <a:r>
              <a:rPr lang="en-US" sz="2000"/>
              <a:t>If a teacher is locked out of a quiz a second time (after six unsuccessful attempts), the system will send an email to the DAC with further instructions.</a:t>
            </a:r>
          </a:p>
          <a:p>
            <a:pPr lvl="1">
              <a:buFont typeface="Courier New" panose="020B0604020202020204" pitchFamily="34" charset="0"/>
              <a:buChar char="o"/>
            </a:pPr>
            <a:endParaRPr lang="en-US" sz="2000"/>
          </a:p>
          <a:p>
            <a:pPr marL="285750" indent="-285750">
              <a:buFont typeface="Arial"/>
              <a:buChar char="•"/>
            </a:pPr>
            <a:endParaRPr lang="en-US" sz="2400"/>
          </a:p>
          <a:p>
            <a:pPr marL="0" indent="0">
              <a:buNone/>
            </a:pPr>
            <a:endParaRPr lang="en-US" sz="2400"/>
          </a:p>
          <a:p>
            <a:endParaRPr lang="en-US"/>
          </a:p>
        </p:txBody>
      </p:sp>
    </p:spTree>
    <p:extLst>
      <p:ext uri="{BB962C8B-B14F-4D97-AF65-F5344CB8AC3E}">
        <p14:creationId xmlns:p14="http://schemas.microsoft.com/office/powerpoint/2010/main" val="3692349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8FFA5-161C-3B78-C31D-89BACEA0A6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8B8599-4FE8-D40E-D09E-DD5CEDADD441}"/>
              </a:ext>
            </a:extLst>
          </p:cNvPr>
          <p:cNvSpPr>
            <a:spLocks noGrp="1"/>
          </p:cNvSpPr>
          <p:nvPr>
            <p:ph type="title"/>
          </p:nvPr>
        </p:nvSpPr>
        <p:spPr>
          <a:xfrm>
            <a:off x="0" y="1"/>
            <a:ext cx="10515600" cy="924560"/>
          </a:xfrm>
        </p:spPr>
        <p:txBody>
          <a:bodyPr>
            <a:normAutofit/>
          </a:bodyPr>
          <a:lstStyle/>
          <a:p>
            <a:r>
              <a:rPr lang="en-US"/>
              <a:t>Online Training System (OTS)</a:t>
            </a:r>
          </a:p>
        </p:txBody>
      </p:sp>
      <p:sp>
        <p:nvSpPr>
          <p:cNvPr id="3" name="Content Placeholder 2">
            <a:extLst>
              <a:ext uri="{FF2B5EF4-FFF2-40B4-BE49-F238E27FC236}">
                <a16:creationId xmlns:a16="http://schemas.microsoft.com/office/drawing/2014/main" id="{5DFE868B-55E2-EB35-E151-20CA274918F1}"/>
              </a:ext>
            </a:extLst>
          </p:cNvPr>
          <p:cNvSpPr>
            <a:spLocks noGrp="1"/>
          </p:cNvSpPr>
          <p:nvPr>
            <p:ph idx="1"/>
          </p:nvPr>
        </p:nvSpPr>
        <p:spPr>
          <a:xfrm>
            <a:off x="421691" y="781446"/>
            <a:ext cx="10093909" cy="5756273"/>
          </a:xfrm>
        </p:spPr>
        <p:txBody>
          <a:bodyPr vert="horz" lIns="91440" tIns="45720" rIns="91440" bIns="45720" rtlCol="0" anchor="t">
            <a:normAutofit/>
          </a:bodyPr>
          <a:lstStyle/>
          <a:p>
            <a:r>
              <a:rPr lang="en-US" sz="2400"/>
              <a:t>The OTS is where teachers will access the qualification quiz.</a:t>
            </a:r>
            <a:endParaRPr lang="en-US" sz="2400">
              <a:solidFill>
                <a:srgbClr val="000000"/>
              </a:solidFill>
            </a:endParaRPr>
          </a:p>
          <a:p>
            <a:pPr lvl="1">
              <a:buFont typeface="Courier New,monospace" panose="020B0604020202020204" pitchFamily="34" charset="0"/>
              <a:buChar char="o"/>
            </a:pPr>
            <a:r>
              <a:rPr lang="en-US" sz="2000"/>
              <a:t>A link to the AT trainings is also found in the OTS.</a:t>
            </a:r>
            <a:endParaRPr lang="en-US" sz="2000">
              <a:solidFill>
                <a:srgbClr val="000000"/>
              </a:solidFill>
            </a:endParaRPr>
          </a:p>
          <a:p>
            <a:r>
              <a:rPr lang="en-US" sz="2400"/>
              <a:t>If a teacher or DAC does not have an account in the OTS, they will need to register for an account by clicking the "Register" link on the login page of the OTS. </a:t>
            </a:r>
            <a:endParaRPr lang="en-US"/>
          </a:p>
          <a:p>
            <a:r>
              <a:rPr lang="en-US" sz="2400"/>
              <a:t>Teachers need to make sure they update their profile to the current district, school, and grades taught.</a:t>
            </a:r>
          </a:p>
          <a:p>
            <a:pPr lvl="1">
              <a:buFont typeface="Courier New" panose="020B0604020202020204" pitchFamily="34" charset="0"/>
              <a:buChar char="o"/>
            </a:pPr>
            <a:r>
              <a:rPr lang="en-US" sz="2000"/>
              <a:t>Indicating the current grades taught will provide access to the necessary animations, videos, and recordings needed during test administration.</a:t>
            </a:r>
          </a:p>
          <a:p>
            <a:r>
              <a:rPr lang="en-US" sz="2400"/>
              <a:t>Teachers and district personnel with accounts in the OTS, will have access to the Student Registration Database (SRD) using the same login information when the SRD opens.</a:t>
            </a:r>
          </a:p>
          <a:p>
            <a:pPr lvl="1">
              <a:buFont typeface="Courier New" panose="020B0604020202020204" pitchFamily="34" charset="0"/>
              <a:buChar char="o"/>
            </a:pPr>
            <a:r>
              <a:rPr lang="en-US" sz="2000"/>
              <a:t>Successful completion of the qualification quiz will activate the teacher's access to the SRD (when it opens for teachers).</a:t>
            </a:r>
          </a:p>
          <a:p>
            <a:pPr marL="0" indent="0">
              <a:buNone/>
            </a:pPr>
            <a:endParaRPr lang="en-US" sz="2400"/>
          </a:p>
          <a:p>
            <a:pPr lvl="1">
              <a:buFont typeface="Courier New" panose="020B0604020202020204" pitchFamily="34" charset="0"/>
              <a:buChar char="o"/>
            </a:pPr>
            <a:endParaRPr lang="en-US" sz="2000"/>
          </a:p>
          <a:p>
            <a:pPr marL="0" indent="0">
              <a:buNone/>
            </a:pPr>
            <a:endParaRPr lang="en-US" sz="2400"/>
          </a:p>
          <a:p>
            <a:endParaRPr lang="en-US"/>
          </a:p>
        </p:txBody>
      </p:sp>
      <p:pic>
        <p:nvPicPr>
          <p:cNvPr id="4" name="Picture 3" descr="This is a picture of the menu on the Online Training System (OTS). It shows the available links in the menu. The available links are Student Registration Database (SRD) and Career Readiness Database (CRD) under the title &quot;Systems&quot;. Under the title &quot;Members Area&quot;, there is a link named &quot;Register&quot;. There is a red oval around the &quot;Register&quot; link.">
            <a:extLst>
              <a:ext uri="{FF2B5EF4-FFF2-40B4-BE49-F238E27FC236}">
                <a16:creationId xmlns:a16="http://schemas.microsoft.com/office/drawing/2014/main" id="{2A00E378-642A-C9D7-6677-00E0FAEBFA41}"/>
              </a:ext>
            </a:extLst>
          </p:cNvPr>
          <p:cNvPicPr>
            <a:picLocks noChangeAspect="1"/>
          </p:cNvPicPr>
          <p:nvPr/>
        </p:nvPicPr>
        <p:blipFill>
          <a:blip r:embed="rId3"/>
          <a:stretch>
            <a:fillRect/>
          </a:stretch>
        </p:blipFill>
        <p:spPr>
          <a:xfrm>
            <a:off x="10424562" y="817031"/>
            <a:ext cx="1345747" cy="3698422"/>
          </a:xfrm>
          <a:prstGeom prst="rect">
            <a:avLst/>
          </a:prstGeom>
        </p:spPr>
      </p:pic>
      <p:sp>
        <p:nvSpPr>
          <p:cNvPr id="5" name="Oval 4" descr="This is a red oval around the word &quot;Register&quot; to show where users will click to register for an account on the Online Training System (OTS). ">
            <a:extLst>
              <a:ext uri="{FF2B5EF4-FFF2-40B4-BE49-F238E27FC236}">
                <a16:creationId xmlns:a16="http://schemas.microsoft.com/office/drawing/2014/main" id="{F7CF3A38-AEA1-13C7-4919-3B671474FB81}"/>
              </a:ext>
            </a:extLst>
          </p:cNvPr>
          <p:cNvSpPr/>
          <p:nvPr/>
        </p:nvSpPr>
        <p:spPr>
          <a:xfrm>
            <a:off x="10656246" y="3965956"/>
            <a:ext cx="771492" cy="265200"/>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1736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FA110-B550-82BF-D7F5-F4087D6AC8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5E4775-05EA-F1BE-AA93-E813E0BFE82A}"/>
              </a:ext>
            </a:extLst>
          </p:cNvPr>
          <p:cNvSpPr>
            <a:spLocks noGrp="1"/>
          </p:cNvSpPr>
          <p:nvPr>
            <p:ph type="title"/>
          </p:nvPr>
        </p:nvSpPr>
        <p:spPr>
          <a:xfrm>
            <a:off x="0" y="1"/>
            <a:ext cx="10515600" cy="924560"/>
          </a:xfrm>
        </p:spPr>
        <p:txBody>
          <a:bodyPr>
            <a:normAutofit/>
          </a:bodyPr>
          <a:lstStyle/>
          <a:p>
            <a:r>
              <a:rPr lang="en-US"/>
              <a:t>Transition Attainment Record (TAR)</a:t>
            </a:r>
          </a:p>
        </p:txBody>
      </p:sp>
      <p:sp>
        <p:nvSpPr>
          <p:cNvPr id="3" name="Content Placeholder 2">
            <a:extLst>
              <a:ext uri="{FF2B5EF4-FFF2-40B4-BE49-F238E27FC236}">
                <a16:creationId xmlns:a16="http://schemas.microsoft.com/office/drawing/2014/main" id="{9C9B097E-EB4E-C0AF-B92A-51963EA86664}"/>
              </a:ext>
            </a:extLst>
          </p:cNvPr>
          <p:cNvSpPr>
            <a:spLocks noGrp="1"/>
          </p:cNvSpPr>
          <p:nvPr>
            <p:ph idx="1"/>
          </p:nvPr>
        </p:nvSpPr>
        <p:spPr>
          <a:xfrm>
            <a:off x="838200" y="1253331"/>
            <a:ext cx="10363250" cy="5048761"/>
          </a:xfrm>
        </p:spPr>
        <p:txBody>
          <a:bodyPr vert="horz" lIns="91440" tIns="45720" rIns="91440" bIns="45720" rtlCol="0" anchor="t">
            <a:normAutofit/>
          </a:bodyPr>
          <a:lstStyle/>
          <a:p>
            <a:r>
              <a:rPr lang="en-US" sz="2400"/>
              <a:t>The TAR training will release on </a:t>
            </a:r>
            <a:r>
              <a:rPr lang="en-US" sz="2400" b="1"/>
              <a:t>Monday, Sept. 29</a:t>
            </a:r>
            <a:r>
              <a:rPr lang="en-US" sz="2400"/>
              <a:t>. </a:t>
            </a:r>
          </a:p>
          <a:p>
            <a:r>
              <a:rPr lang="en-US" sz="2400"/>
              <a:t>The TAR qualification quiz will open on </a:t>
            </a:r>
            <a:r>
              <a:rPr lang="en-US" sz="2400" b="1"/>
              <a:t>Monday, Sept. 29</a:t>
            </a:r>
            <a:r>
              <a:rPr lang="en-US" sz="2400"/>
              <a:t> and close on </a:t>
            </a:r>
            <a:r>
              <a:rPr lang="en-US" sz="2400" b="1"/>
              <a:t>Monday, Dec. 22</a:t>
            </a:r>
            <a:r>
              <a:rPr lang="en-US" sz="2400"/>
              <a:t>. </a:t>
            </a:r>
          </a:p>
          <a:p>
            <a:r>
              <a:rPr lang="en-US" sz="2400"/>
              <a:t>New this year, the administration of the TAR does not coincide with the release of the training. </a:t>
            </a:r>
          </a:p>
          <a:p>
            <a:pPr lvl="1">
              <a:buFont typeface="Courier New" panose="020B0604020202020204" pitchFamily="34" charset="0"/>
              <a:buChar char="o"/>
            </a:pPr>
            <a:r>
              <a:rPr lang="en-US" sz="2000"/>
              <a:t>TAR administration begins on </a:t>
            </a:r>
            <a:r>
              <a:rPr lang="en-US" sz="2000" b="1"/>
              <a:t>Friday, Oct. 10</a:t>
            </a:r>
            <a:r>
              <a:rPr lang="en-US" sz="2000"/>
              <a:t>.</a:t>
            </a:r>
          </a:p>
          <a:p>
            <a:r>
              <a:rPr lang="en-US" sz="2400"/>
              <a:t>The TAR qualification quiz and a link to the TAR training will be available in the OTS.</a:t>
            </a:r>
          </a:p>
          <a:p>
            <a:pPr marL="0" indent="0">
              <a:buNone/>
            </a:pPr>
            <a:endParaRPr lang="en-US" sz="2400"/>
          </a:p>
          <a:p>
            <a:pPr lvl="1">
              <a:buFont typeface="Courier New" panose="020B0604020202020204" pitchFamily="34" charset="0"/>
              <a:buChar char="o"/>
            </a:pPr>
            <a:endParaRPr lang="en-US" sz="2000"/>
          </a:p>
          <a:p>
            <a:pPr marL="0" indent="0">
              <a:buNone/>
            </a:pPr>
            <a:endParaRPr lang="en-US" sz="2400"/>
          </a:p>
          <a:p>
            <a:endParaRPr lang="en-US"/>
          </a:p>
        </p:txBody>
      </p:sp>
    </p:spTree>
    <p:extLst>
      <p:ext uri="{BB962C8B-B14F-4D97-AF65-F5344CB8AC3E}">
        <p14:creationId xmlns:p14="http://schemas.microsoft.com/office/powerpoint/2010/main" val="1035474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30681-79DB-D856-1B54-393BE1FB30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247DA5-4661-1A98-B653-306B1B960D11}"/>
              </a:ext>
            </a:extLst>
          </p:cNvPr>
          <p:cNvSpPr>
            <a:spLocks noGrp="1"/>
          </p:cNvSpPr>
          <p:nvPr>
            <p:ph type="title"/>
          </p:nvPr>
        </p:nvSpPr>
        <p:spPr>
          <a:xfrm>
            <a:off x="0" y="158497"/>
            <a:ext cx="10515600" cy="924560"/>
          </a:xfrm>
        </p:spPr>
        <p:txBody>
          <a:bodyPr>
            <a:normAutofit fontScale="90000"/>
          </a:bodyPr>
          <a:lstStyle/>
          <a:p>
            <a:r>
              <a:rPr lang="en-US"/>
              <a:t>Upcoming Important Dates for the Kentucky Alternate Assessment Program (KAAP)</a:t>
            </a:r>
          </a:p>
        </p:txBody>
      </p:sp>
      <p:sp>
        <p:nvSpPr>
          <p:cNvPr id="3" name="Content Placeholder 2">
            <a:extLst>
              <a:ext uri="{FF2B5EF4-FFF2-40B4-BE49-F238E27FC236}">
                <a16:creationId xmlns:a16="http://schemas.microsoft.com/office/drawing/2014/main" id="{E13884EC-DA8C-C0CF-02B8-3157D67A286E}"/>
              </a:ext>
            </a:extLst>
          </p:cNvPr>
          <p:cNvSpPr>
            <a:spLocks noGrp="1"/>
          </p:cNvSpPr>
          <p:nvPr>
            <p:ph idx="1"/>
          </p:nvPr>
        </p:nvSpPr>
        <p:spPr>
          <a:xfrm>
            <a:off x="838200" y="1488114"/>
            <a:ext cx="9665827" cy="4351338"/>
          </a:xfrm>
        </p:spPr>
        <p:txBody>
          <a:bodyPr vert="horz" lIns="91440" tIns="45720" rIns="91440" bIns="45720" rtlCol="0" anchor="t">
            <a:normAutofit/>
          </a:bodyPr>
          <a:lstStyle/>
          <a:p>
            <a:r>
              <a:rPr lang="en-US" sz="2400" b="1"/>
              <a:t>September 29: </a:t>
            </a:r>
            <a:r>
              <a:rPr lang="en-US" sz="2400"/>
              <a:t>TAR Training and Qualification Quiz Released</a:t>
            </a:r>
          </a:p>
          <a:p>
            <a:r>
              <a:rPr lang="en-US" sz="2400" b="1"/>
              <a:t>October 3:</a:t>
            </a:r>
            <a:r>
              <a:rPr lang="en-US" sz="2400"/>
              <a:t> KDE Infinite Campus (IC) pull (all IEPs must be locked and students clearly marked as alternate assessment)</a:t>
            </a:r>
            <a:endParaRPr lang="en-US"/>
          </a:p>
          <a:p>
            <a:r>
              <a:rPr lang="en-US" sz="2400" b="1"/>
              <a:t>October 10:</a:t>
            </a:r>
            <a:r>
              <a:rPr lang="en-US" sz="2400"/>
              <a:t> TAR Administration Begins</a:t>
            </a:r>
          </a:p>
          <a:p>
            <a:r>
              <a:rPr lang="en-US" sz="2400" b="1"/>
              <a:t>October 10:</a:t>
            </a:r>
            <a:r>
              <a:rPr lang="en-US" sz="2400"/>
              <a:t> Employability Skills Attainment Record (ESAR) Qualification Quiz opens</a:t>
            </a:r>
          </a:p>
          <a:p>
            <a:r>
              <a:rPr lang="en-US" sz="2400" b="1"/>
              <a:t>Week of October 20:</a:t>
            </a:r>
            <a:r>
              <a:rPr lang="en-US" sz="2400"/>
              <a:t> Materials Ship for AKSA Test Window 1</a:t>
            </a:r>
          </a:p>
          <a:p>
            <a:r>
              <a:rPr lang="en-US" sz="2400" b="1"/>
              <a:t>October 21:</a:t>
            </a:r>
            <a:r>
              <a:rPr lang="en-US" sz="2400"/>
              <a:t> Early Access to SRD Opens for Districts to Verify/Edit Rosters</a:t>
            </a:r>
          </a:p>
          <a:p>
            <a:pPr marL="0" indent="0">
              <a:buNone/>
            </a:pPr>
            <a:endParaRPr lang="en-US" sz="2400"/>
          </a:p>
          <a:p>
            <a:pPr lvl="1">
              <a:buFont typeface="Courier New" panose="020B0604020202020204" pitchFamily="34" charset="0"/>
              <a:buChar char="o"/>
            </a:pPr>
            <a:endParaRPr lang="en-US" sz="2000"/>
          </a:p>
          <a:p>
            <a:pPr marL="0" indent="0">
              <a:buNone/>
            </a:pPr>
            <a:endParaRPr lang="en-US" sz="2400"/>
          </a:p>
          <a:p>
            <a:endParaRPr lang="en-US"/>
          </a:p>
        </p:txBody>
      </p:sp>
    </p:spTree>
    <p:extLst>
      <p:ext uri="{BB962C8B-B14F-4D97-AF65-F5344CB8AC3E}">
        <p14:creationId xmlns:p14="http://schemas.microsoft.com/office/powerpoint/2010/main" val="2306598774"/>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6B9F25"/>
      </a:accent6>
      <a:hlink>
        <a:srgbClr val="2683C6"/>
      </a:hlink>
      <a:folHlink>
        <a:srgbClr val="9F671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cation_x0020_Date xmlns="3a62de7d-ba57-4f43-9dae-9623ba637be0">2025-09-11T04:00:00+00:00</Publication_x0020_Date>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Audience1 xmlns="3a62de7d-ba57-4f43-9dae-9623ba637be0"/>
    <_dlc_DocId xmlns="3a62de7d-ba57-4f43-9dae-9623ba637be0">KYED-14-1923</_dlc_DocId>
    <_dlc_DocIdUrl xmlns="3a62de7d-ba57-4f43-9dae-9623ba637be0">
      <Url>https://education-edit.ky.gov/AA/distsupp/_layouts/15/DocIdRedir.aspx?ID=KYED-14-1923</Url>
      <Description>KYED-14-1923</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70D4522-EDD2-4326-BD38-D65ABD3DF72F}">
  <ds:schemaRefs>
    <ds:schemaRef ds:uri="http://purl.org/dc/dcmitype/"/>
    <ds:schemaRef ds:uri="c8aeabe4-0dec-4482-a76a-bb57f37294f4"/>
    <ds:schemaRef ds:uri="e933af85-a9ee-4a70-b6e0-74d4f32bb51d"/>
    <ds:schemaRef ds:uri="http://purl.org/dc/terms/"/>
    <ds:schemaRef ds:uri="cf3aa28c-8d44-408c-a5ca-996a87f6cd59"/>
    <ds:schemaRef ds:uri="http://schemas.microsoft.com/office/2006/metadata/properties"/>
    <ds:schemaRef ds:uri="http://schemas.microsoft.com/office/infopath/2007/PartnerControls"/>
    <ds:schemaRef ds:uri="b062eb0a-ada4-4626-816e-5cd0be926cfe"/>
    <ds:schemaRef ds:uri="http://schemas.openxmlformats.org/package/2006/metadata/core-properties"/>
    <ds:schemaRef ds:uri="http://schemas.microsoft.com/office/2006/documentManagement/types"/>
    <ds:schemaRef ds:uri="5bc9d522-2386-425a-9f2a-a617cf877ec0"/>
    <ds:schemaRef ds:uri="http://www.w3.org/XML/1998/namespace"/>
    <ds:schemaRef ds:uri="http://purl.org/dc/elements/1.1/"/>
  </ds:schemaRefs>
</ds:datastoreItem>
</file>

<file path=customXml/itemProps2.xml><?xml version="1.0" encoding="utf-8"?>
<ds:datastoreItem xmlns:ds="http://schemas.openxmlformats.org/officeDocument/2006/customXml" ds:itemID="{EFE49EA7-A0A3-4CE5-8080-36491554918B}"/>
</file>

<file path=customXml/itemProps3.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4.xml><?xml version="1.0" encoding="utf-8"?>
<ds:datastoreItem xmlns:ds="http://schemas.openxmlformats.org/officeDocument/2006/customXml" ds:itemID="{13B3A29C-31FD-48E4-8867-C256C985CAB3}"/>
</file>

<file path=docProps/app.xml><?xml version="1.0" encoding="utf-8"?>
<Properties xmlns="http://schemas.openxmlformats.org/officeDocument/2006/extended-properties" xmlns:vt="http://schemas.openxmlformats.org/officeDocument/2006/docPropsVTypes">
  <Template/>
  <TotalTime>2</TotalTime>
  <Words>1458</Words>
  <Application>Microsoft Office PowerPoint</Application>
  <PresentationFormat>Widescreen</PresentationFormat>
  <Paragraphs>185</Paragraphs>
  <Slides>22</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Aptos</vt:lpstr>
      <vt:lpstr>Arial</vt:lpstr>
      <vt:lpstr>Calibri</vt:lpstr>
      <vt:lpstr>Courier New</vt:lpstr>
      <vt:lpstr>Courier New,monospace</vt:lpstr>
      <vt:lpstr>Franklin Gothic Book</vt:lpstr>
      <vt:lpstr>Franklin Gothic Medium</vt:lpstr>
      <vt:lpstr>Georgia</vt:lpstr>
      <vt:lpstr>Times New Roman</vt:lpstr>
      <vt:lpstr>Office Theme</vt:lpstr>
      <vt:lpstr>1_Office Theme</vt:lpstr>
      <vt:lpstr>DAC Webcast September 11, 2025</vt:lpstr>
      <vt:lpstr>Agenda</vt:lpstr>
      <vt:lpstr>College Admissions Exam Update  </vt:lpstr>
      <vt:lpstr>College Admissions Exam Update</vt:lpstr>
      <vt:lpstr>Kentucky Alternate Assessment Update</vt:lpstr>
      <vt:lpstr>Alternate Kentucky Summative Assessment (AKSA) Trainings and Quiz</vt:lpstr>
      <vt:lpstr>Online Training System (OTS)</vt:lpstr>
      <vt:lpstr>Transition Attainment Record (TAR)</vt:lpstr>
      <vt:lpstr>Upcoming Important Dates for the Kentucky Alternate Assessment Program (KAAP)</vt:lpstr>
      <vt:lpstr>K Screen Updates</vt:lpstr>
      <vt:lpstr>K Screen Office Hours </vt:lpstr>
      <vt:lpstr>WIDA ACCESS/WIDA Alternate ACCESS Reminders</vt:lpstr>
      <vt:lpstr>2025-2026 WIDA ACCESS and WIDA Alternate ACCESS Testing Schedule in WIDA AMS (Tentative) </vt:lpstr>
      <vt:lpstr>WIDA Secure Portal Assessment Trainings</vt:lpstr>
      <vt:lpstr>WIDA ACCESS and WIDA Alternate ACCESS Ordering Updates</vt:lpstr>
      <vt:lpstr>Resources</vt:lpstr>
      <vt:lpstr>Science Standard Setting </vt:lpstr>
      <vt:lpstr>Spring 2025 Science Standard Setting Process</vt:lpstr>
      <vt:lpstr>Tentative 2025 Data Reporting Timeline Reminders</vt:lpstr>
      <vt:lpstr>Tentative 2025 Data Reporting Timeline - Reminders</vt:lpstr>
      <vt:lpstr>Questions and Answers</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DAC Webcast September 2025</dc:title>
  <dc:creator>melissa.chandler@education.ky.gov</dc:creator>
  <cp:keywords>DAC Webcast</cp:keywords>
  <cp:lastModifiedBy>Riley, Ben - Division of Accountability Data &amp; Analysis</cp:lastModifiedBy>
  <cp:revision>4</cp:revision>
  <cp:lastPrinted>2024-06-12T00:32:24Z</cp:lastPrinted>
  <dcterms:created xsi:type="dcterms:W3CDTF">2022-07-11T18:53:52Z</dcterms:created>
  <dcterms:modified xsi:type="dcterms:W3CDTF">2025-09-11T12:18:37Z</dcterms:modified>
  <cp:category>Please email questions to dacinfo@education.ky.gov</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MediaServiceImageTags">
    <vt:lpwstr/>
  </property>
  <property fmtid="{D5CDD505-2E9C-101B-9397-08002B2CF9AE}" pid="4" name="MSIP_Label_eb544694-0027-44fa-bee4-2648c0363f9d_SiteId">
    <vt:lpwstr>9360c11f-90e6-4706-ad00-25fcdc9e2ed1</vt:lpwstr>
  </property>
  <property fmtid="{D5CDD505-2E9C-101B-9397-08002B2CF9AE}" pid="5" name="MSIP_Label_eb544694-0027-44fa-bee4-2648c0363f9d_SetDate">
    <vt:lpwstr>2024-06-11T11:38:40Z</vt:lpwstr>
  </property>
  <property fmtid="{D5CDD505-2E9C-101B-9397-08002B2CF9AE}" pid="6" name="MSIP_Label_eb544694-0027-44fa-bee4-2648c0363f9d_Method">
    <vt:lpwstr>Standard</vt:lpwstr>
  </property>
  <property fmtid="{D5CDD505-2E9C-101B-9397-08002B2CF9AE}" pid="7" name="MSIP_Label_eb544694-0027-44fa-bee4-2648c0363f9d_ActionId">
    <vt:lpwstr>214f1d5f-a08c-4db1-8c59-7cdba6750a96</vt:lpwstr>
  </property>
  <property fmtid="{D5CDD505-2E9C-101B-9397-08002B2CF9AE}" pid="8" name="MSIP_Label_eb544694-0027-44fa-bee4-2648c0363f9d_Enabled">
    <vt:lpwstr>true</vt:lpwstr>
  </property>
  <property fmtid="{D5CDD505-2E9C-101B-9397-08002B2CF9AE}" pid="9" name="MSIP_Label_eb544694-0027-44fa-bee4-2648c0363f9d_ContentBits">
    <vt:lpwstr>0</vt:lpwstr>
  </property>
  <property fmtid="{D5CDD505-2E9C-101B-9397-08002B2CF9AE}" pid="10" name="MSIP_Label_eb544694-0027-44fa-bee4-2648c0363f9d_Name">
    <vt:lpwstr>defa4170-0d19-0005-0004-bc88714345d2</vt:lpwstr>
  </property>
  <property fmtid="{D5CDD505-2E9C-101B-9397-08002B2CF9AE}" pid="11" name="Order">
    <vt:r8>31400</vt:r8>
  </property>
  <property fmtid="{D5CDD505-2E9C-101B-9397-08002B2CF9AE}" pid="12" name="xd_Signature">
    <vt:bool>false</vt:bool>
  </property>
  <property fmtid="{D5CDD505-2E9C-101B-9397-08002B2CF9AE}" pid="13" name="xd_ProgID">
    <vt:lpwstr/>
  </property>
  <property fmtid="{D5CDD505-2E9C-101B-9397-08002B2CF9AE}" pid="14" name="TemplateUrl">
    <vt:lpwstr/>
  </property>
  <property fmtid="{D5CDD505-2E9C-101B-9397-08002B2CF9AE}" pid="15" name="ComplianceAssetId">
    <vt:lpwstr/>
  </property>
  <property fmtid="{D5CDD505-2E9C-101B-9397-08002B2CF9AE}" pid="16" name="_ExtendedDescription">
    <vt:lpwstr/>
  </property>
  <property fmtid="{D5CDD505-2E9C-101B-9397-08002B2CF9AE}" pid="17" name="TriggerFlowInfo">
    <vt:lpwstr/>
  </property>
  <property fmtid="{D5CDD505-2E9C-101B-9397-08002B2CF9AE}" pid="18" name="_dlc_DocIdItemGuid">
    <vt:lpwstr>6e28c1de-1fbc-4225-a8c3-7ab3fb6fb606</vt:lpwstr>
  </property>
</Properties>
</file>