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4"/>
    <p:sldMasterId id="2147483706" r:id="rId5"/>
    <p:sldMasterId id="2147483719" r:id="rId6"/>
  </p:sldMasterIdLst>
  <p:notesMasterIdLst>
    <p:notesMasterId r:id="rId29"/>
  </p:notesMasterIdLst>
  <p:handoutMasterIdLst>
    <p:handoutMasterId r:id="rId30"/>
  </p:handoutMasterIdLst>
  <p:sldIdLst>
    <p:sldId id="256" r:id="rId7"/>
    <p:sldId id="1143" r:id="rId8"/>
    <p:sldId id="1646" r:id="rId9"/>
    <p:sldId id="1647" r:id="rId10"/>
    <p:sldId id="1648" r:id="rId11"/>
    <p:sldId id="1649" r:id="rId12"/>
    <p:sldId id="1621" r:id="rId13"/>
    <p:sldId id="1148" r:id="rId14"/>
    <p:sldId id="954" r:id="rId15"/>
    <p:sldId id="1673" r:id="rId16"/>
    <p:sldId id="1674" r:id="rId17"/>
    <p:sldId id="1157" r:id="rId18"/>
    <p:sldId id="1676" r:id="rId19"/>
    <p:sldId id="1640" r:id="rId20"/>
    <p:sldId id="1658" r:id="rId21"/>
    <p:sldId id="1677" r:id="rId22"/>
    <p:sldId id="1675" r:id="rId23"/>
    <p:sldId id="1652" r:id="rId24"/>
    <p:sldId id="1671" r:id="rId25"/>
    <p:sldId id="284" r:id="rId26"/>
    <p:sldId id="888" r:id="rId27"/>
    <p:sldId id="1029" r:id="rId28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89BDD03-6500-141E-5C73-C5F7B6F6E863}" name="Williams, Chris - Division of Assessment and Accountability Support" initials="WS" userId="S::chris.williams@education.ky.gov::2f156fa2-a309-475c-82f3-62ae8d0ba8a4" providerId="AD"/>
  <p188:author id="{9B822606-89CE-37F5-0354-C7C7B03AE384}" name="Chandler, Melissa - Division of Assessment and Accountability Support" initials="CS" userId="S::melissa.chandler@education.ky.gov::c7c40c5a-5db2-409e-9ac5-b3fa8556cae3" providerId="AD"/>
  <p188:author id="{A878E930-1FA4-23FE-ABDF-DAF3E302D92D}" name="Christopher, Tiffany - Division of Assessment and Accountability Support" initials="TC" userId="S::tiffany.christopher@education.ky.gov::0ee15d78-e0f3-4aff-9248-a7fe4c8bb4fc" providerId="AD"/>
  <p188:author id="{EEAF063B-8BCB-A246-0486-9A5ACA2B8CA4}" name="Roseberry, Christen - Division of Assessment and Accountability Support" initials="RCDoAaAS" userId="S::christen.roseberry@education.ky.gov::64f073a6-c0e0-4356-b5dd-074214d6d82f" providerId="AD"/>
  <p188:author id="{0C431B50-E267-7ED8-372B-1A1B808F8997}" name="Jones, Helen - Division of Assessment and Accountability Support" initials="JHDoAaAS" userId="S::helen.jones@education.ky.gov::b7d6fb4f-88fd-4227-920b-6a3119e5e7a1" providerId="AD"/>
  <p188:author id="{52F57052-0FAD-5FD0-5873-4C8768666379}" name="Avery, Devon - Division of Assessment and Accountability Support" initials="DA" userId="S::devon.avery@education.ky.gov::ea78a75c-c17e-4901-bc17-b64bcd9c9f6d" providerId="AD"/>
  <p188:author id="{CCCC5755-80CF-4B48-E1F5-5CFC857F1A2A}" name="Riley, Ben - Division of Assessment and Accountability Support" initials="RBDoAaAS" userId="Riley, Ben - Division of Assessment and Accountability Support" providerId="None"/>
  <p188:author id="{FF3B046C-91C7-F735-5D2E-F89695486385}" name="Jett, Lisa - Division of Assessment and Accountability Support" initials="JS" userId="S::lisa.jett@education.ky.gov::6d718aac-4a55-46f9-aab8-85fa88911f2a" providerId="AD"/>
  <p188:author id="{436EC786-CEC7-8901-61CA-4BDABF115B31}" name="Savage, Shara - Division of Assessment and Accountability Support" initials="SSDoAaAS" userId="S::Shara.Savage@education.ky.gov::71eadb16-699f-453e-81d8-c9ac7aaf2dd6" providerId="AD"/>
  <p188:author id="{5512DD90-7D11-8F4F-C196-C0F8F7BFE940}" name="Brumley, Jessica - Division of Assessment and Accountability Support" initials="JB" userId="S::jessica.brumley@education.ky.gov::fa0310dd-6eee-4845-93c0-35565be73531" providerId="AD"/>
  <p188:author id="{88138196-F698-FBED-D0A7-04A9C0FF3D88}" name="Stafford, Jennifer - KDE Division Director" initials="SD" userId="S::jennifer.stafford@education.ky.gov::0151abd4-297e-443f-a77b-a8c249c015ab" providerId="AD"/>
  <p188:author id="{4E37AEA2-9003-7A2B-581B-AF4837220C73}" name="Riley, Ben - Division of Assessment and Accountability Support" initials="RS" userId="S::ben.riley@education.ky.gov::4cd6cdff-1273-49fa-8860-d0f5fa3fb9f7" providerId="AD"/>
  <p188:author id="{E0DB3AB3-8C22-653F-571B-3E25AA2E63A2}" name="Savage, Shara - Division of Assessment and Accountability Support" initials="SS" userId="S::shara.savage@education.ky.gov::71eadb16-699f-453e-81d8-c9ac7aaf2dd6" providerId="AD"/>
  <p188:author id="{2DFC81C1-C964-7CBE-E5A2-8181FB4130DC}" name="Wickizer, John - Division of Accountability Data and Analysis" initials="WA" userId="S::john.wickizer@education.ky.gov::1c22ac94-8f1d-4cc0-ad19-578a4f29fa40" providerId="AD"/>
  <p188:author id="{A1968ECB-9F01-7E4F-5C5C-2236753EF084}" name="Mullins, Krista" initials="KMM" userId="Mullins, Krista" providerId="None"/>
  <p188:author id="{581C09D0-3CAB-E9E0-98D1-3884D850B30F}" name="Hill, Kevin - KDE Division Director" initials="HD" userId="S::kevin.hill@education.ky.gov::02c2ec77-149c-4854-a7db-156452e0ba73" providerId="AD"/>
  <p188:author id="{5FD6BBD4-89B8-DC90-B9A0-590DE6A9A122}" name="Larkins, Jennifer - Division of Assessment and Accountability Support" initials="LS" userId="S::jennifer.larkins@education.ky.gov::093879bc-4454-48e7-95b0-93a7f4bf4b00" providerId="AD"/>
  <p188:author id="{1DDE88F8-27C4-C73A-F768-A150E2731EB4}" name="Mullins, Krista - Division of Assessment and Accountability Support" initials="MS" userId="S::krista.mullins@education.ky.gov::599e8b2c-da26-429c-a2a4-0d587b3d3416" providerId="AD"/>
  <p188:author id="{F4AFB8FE-2F89-BD15-88CD-DCAF584F8BCE}" name="Guest User" initials="GU" userId="S::urn:spo:anon#b8d00a6c8b0209b5fed9f16a4c639c5f2826c96e7d642f03ee068c911d54507e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afford, Jennifer - KDE Division Director" initials="SJ-KDD" lastIdx="6" clrIdx="0">
    <p:extLst>
      <p:ext uri="{19B8F6BF-5375-455C-9EA6-DF929625EA0E}">
        <p15:presenceInfo xmlns:p15="http://schemas.microsoft.com/office/powerpoint/2012/main" userId="S::jennifer.stafford@education.ky.gov::0151abd4-297e-443f-a77b-a8c249c015ab" providerId="AD"/>
      </p:ext>
    </p:extLst>
  </p:cmAuthor>
  <p:cmAuthor id="2" name="Jett, Lisa - Division of Assessment and Accountability Support" initials="JS" lastIdx="1" clrIdx="1">
    <p:extLst>
      <p:ext uri="{19B8F6BF-5375-455C-9EA6-DF929625EA0E}">
        <p15:presenceInfo xmlns:p15="http://schemas.microsoft.com/office/powerpoint/2012/main" userId="S::lisa.jett@education.ky.gov::6d718aac-4a55-46f9-aab8-85fa88911f2a" providerId="AD"/>
      </p:ext>
    </p:extLst>
  </p:cmAuthor>
  <p:cmAuthor id="3" name="Chandler, Melissa - Division of Assessment and Accountability Support" initials="CS" lastIdx="2" clrIdx="2">
    <p:extLst>
      <p:ext uri="{19B8F6BF-5375-455C-9EA6-DF929625EA0E}">
        <p15:presenceInfo xmlns:p15="http://schemas.microsoft.com/office/powerpoint/2012/main" userId="S::melissa.chandler@education.ky.gov::c7c40c5a-5db2-409e-9ac5-b3fa8556cae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0F0F0"/>
    <a:srgbClr val="102649"/>
    <a:srgbClr val="99C9CC"/>
    <a:srgbClr val="6AC398"/>
    <a:srgbClr val="007780"/>
    <a:srgbClr val="276F8B"/>
    <a:srgbClr val="6B9F25"/>
    <a:srgbClr val="FFFFFF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C4AAC1-6170-44AF-B190-49B622C930CA}" v="494" dt="2026-09-09T20:26:55.881"/>
    <p1510:client id="{6A2BA820-F6CD-410D-BBE0-948EBFC83004}" v="497" dt="2026-09-09T19:32:37.757"/>
    <p1510:client id="{878D6908-4260-424D-AB7C-BD046CA1CB14}" v="36" dt="2026-09-09T19:49:37.661"/>
    <p1510:client id="{D39B57F5-4302-4FD9-906E-DB14D5C6AA69}" v="196" dt="2026-09-09T19:52:32.632"/>
    <p1510:client id="{F0444E6C-7220-45C2-89C2-5F4611D5353A}" v="3" dt="2026-09-09T18:23:52.004"/>
  </p1510:revLst>
</p1510:revInfo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customXml" Target="../customXml/item4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ery, Devon - Division of Assessment and Accountability Support" userId="ea78a75c-c17e-4901-bc17-b64bcd9c9f6d" providerId="ADAL" clId="{BE49BD1B-962D-425B-B1FA-20730454EA07}"/>
    <pc:docChg chg="custSel modSld">
      <pc:chgData name="Avery, Devon - Division of Assessment and Accountability Support" userId="ea78a75c-c17e-4901-bc17-b64bcd9c9f6d" providerId="ADAL" clId="{BE49BD1B-962D-425B-B1FA-20730454EA07}" dt="2026-09-09T20:27:37.737" v="9" actId="368"/>
      <pc:docMkLst>
        <pc:docMk/>
      </pc:docMkLst>
      <pc:sldChg chg="modNotes">
        <pc:chgData name="Avery, Devon - Division of Assessment and Accountability Support" userId="ea78a75c-c17e-4901-bc17-b64bcd9c9f6d" providerId="ADAL" clId="{BE49BD1B-962D-425B-B1FA-20730454EA07}" dt="2026-09-09T20:27:37.708" v="1" actId="368"/>
        <pc:sldMkLst>
          <pc:docMk/>
          <pc:sldMk cId="301902911" sldId="256"/>
        </pc:sldMkLst>
      </pc:sldChg>
      <pc:sldChg chg="modNotes">
        <pc:chgData name="Avery, Devon - Division of Assessment and Accountability Support" userId="ea78a75c-c17e-4901-bc17-b64bcd9c9f6d" providerId="ADAL" clId="{BE49BD1B-962D-425B-B1FA-20730454EA07}" dt="2026-09-09T20:27:37.737" v="9" actId="368"/>
        <pc:sldMkLst>
          <pc:docMk/>
          <pc:sldMk cId="3415003822" sldId="888"/>
        </pc:sldMkLst>
      </pc:sldChg>
      <pc:sldChg chg="modNotes">
        <pc:chgData name="Avery, Devon - Division of Assessment and Accountability Support" userId="ea78a75c-c17e-4901-bc17-b64bcd9c9f6d" providerId="ADAL" clId="{BE49BD1B-962D-425B-B1FA-20730454EA07}" dt="2026-09-09T20:27:37.716" v="3" actId="368"/>
        <pc:sldMkLst>
          <pc:docMk/>
          <pc:sldMk cId="1076842804" sldId="1148"/>
        </pc:sldMkLst>
      </pc:sldChg>
      <pc:sldChg chg="modNotes">
        <pc:chgData name="Avery, Devon - Division of Assessment and Accountability Support" userId="ea78a75c-c17e-4901-bc17-b64bcd9c9f6d" providerId="ADAL" clId="{BE49BD1B-962D-425B-B1FA-20730454EA07}" dt="2026-09-09T20:27:37.720" v="5" actId="368"/>
        <pc:sldMkLst>
          <pc:docMk/>
          <pc:sldMk cId="2152049616" sldId="1673"/>
        </pc:sldMkLst>
      </pc:sldChg>
      <pc:sldChg chg="modNotes">
        <pc:chgData name="Avery, Devon - Division of Assessment and Accountability Support" userId="ea78a75c-c17e-4901-bc17-b64bcd9c9f6d" providerId="ADAL" clId="{BE49BD1B-962D-425B-B1FA-20730454EA07}" dt="2026-09-09T20:27:37.723" v="7" actId="368"/>
        <pc:sldMkLst>
          <pc:docMk/>
          <pc:sldMk cId="3059902921" sldId="167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mailto:dacinfo@education.ky.gov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mailto:dacinfo@education.ky.gov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2CDB05-86C6-4E3F-8115-B237F44B6524}" type="doc">
      <dgm:prSet loTypeId="urn:microsoft.com/office/officeart/2005/8/layout/list1" loCatId="list" qsTypeId="urn:microsoft.com/office/officeart/2005/8/quickstyle/3d1#1" qsCatId="3D" csTypeId="urn:microsoft.com/office/officeart/2005/8/colors/accent0_3#1" csCatId="mainScheme" phldr="1"/>
      <dgm:spPr/>
    </dgm:pt>
    <dgm:pt modelId="{1A60FDE9-8FDD-4F95-8761-9B8568EA05DF}">
      <dgm:prSet phldrT="[Text]"/>
      <dgm:spPr>
        <a:solidFill>
          <a:srgbClr val="007780"/>
        </a:solidFill>
      </dgm:spPr>
      <dgm:t>
        <a:bodyPr/>
        <a:lstStyle/>
        <a:p>
          <a:pPr algn="ctr"/>
          <a:r>
            <a:rPr lang="en-US">
              <a:latin typeface="+mj-lt"/>
              <a:cs typeface="Arial" panose="020B0604020202020204" pitchFamily="34" charset="0"/>
            </a:rPr>
            <a:t>Contact Information</a:t>
          </a:r>
          <a:endParaRPr lang="en-US" b="0" i="0" u="none" strike="noStrike" cap="none" baseline="0" noProof="0">
            <a:solidFill>
              <a:srgbClr val="010000"/>
            </a:solidFill>
            <a:latin typeface="+mj-lt"/>
            <a:cs typeface="Arial" panose="020B0604020202020204" pitchFamily="34" charset="0"/>
          </a:endParaRPr>
        </a:p>
      </dgm:t>
    </dgm:pt>
    <dgm:pt modelId="{0EA27716-065F-4EC5-BBAA-E844C0E66BF7}" type="parTrans" cxnId="{3377A197-9616-49CB-A7A9-7F7740E243DA}">
      <dgm:prSet/>
      <dgm:spPr/>
      <dgm:t>
        <a:bodyPr/>
        <a:lstStyle/>
        <a:p>
          <a:endParaRPr lang="en-US"/>
        </a:p>
      </dgm:t>
    </dgm:pt>
    <dgm:pt modelId="{F982082A-35F6-4E4D-B386-9B512221BAE4}" type="sibTrans" cxnId="{3377A197-9616-49CB-A7A9-7F7740E243DA}">
      <dgm:prSet/>
      <dgm:spPr/>
      <dgm:t>
        <a:bodyPr/>
        <a:lstStyle/>
        <a:p>
          <a:endParaRPr lang="en-US"/>
        </a:p>
      </dgm:t>
    </dgm:pt>
    <dgm:pt modelId="{16E8CD49-2548-41E2-9958-F07BB7AB4D5F}">
      <dgm:prSet custT="1"/>
      <dgm:spPr>
        <a:solidFill>
          <a:schemeClr val="accent2">
            <a:lumMod val="20000"/>
            <a:lumOff val="80000"/>
            <a:alpha val="97000"/>
          </a:schemeClr>
        </a:solidFill>
        <a:ln w="12700" cmpd="sng">
          <a:noFill/>
        </a:ln>
        <a:effectLst>
          <a:outerShdw blurRad="50800" dist="50800" dir="5400000" algn="ctr" rotWithShape="0">
            <a:schemeClr val="tx1"/>
          </a:outerShdw>
        </a:effectLst>
      </dgm:spPr>
      <dgm:t>
        <a:bodyPr/>
        <a:lstStyle/>
        <a:p>
          <a:pPr algn="ctr">
            <a:spcBef>
              <a:spcPts val="1200"/>
            </a:spcBef>
            <a:buFontTx/>
            <a:buNone/>
          </a:pPr>
          <a:r>
            <a:rPr lang="en-US" sz="4400" b="0">
              <a:solidFill>
                <a:schemeClr val="tx1"/>
              </a:solidFill>
              <a:latin typeface="+mn-lt"/>
              <a:cs typeface="Times New Roman"/>
            </a:rPr>
            <a:t>KDE DAC Information</a:t>
          </a:r>
        </a:p>
      </dgm:t>
      <dgm:extLst>
        <a:ext uri="{E40237B7-FDA0-4F09-8148-C483321AD2D9}">
          <dgm14:cNvPr xmlns:dgm14="http://schemas.microsoft.com/office/drawing/2010/diagram" id="0" name="" descr="A table displaying KDE's DAC info contact information. Email dacinfo@education.ky.gov. Phone Number: (502) 564-4394"/>
        </a:ext>
      </dgm:extLst>
    </dgm:pt>
    <dgm:pt modelId="{DA3A25F7-5592-4D00-8405-3D4328B7812F}" type="parTrans" cxnId="{73ED1480-6135-48FC-9334-02B3AC27C1CA}">
      <dgm:prSet/>
      <dgm:spPr/>
      <dgm:t>
        <a:bodyPr/>
        <a:lstStyle/>
        <a:p>
          <a:endParaRPr lang="en-US"/>
        </a:p>
      </dgm:t>
    </dgm:pt>
    <dgm:pt modelId="{84BB977D-1005-4B20-A5BF-D7738EB3CFB1}" type="sibTrans" cxnId="{73ED1480-6135-48FC-9334-02B3AC27C1CA}">
      <dgm:prSet/>
      <dgm:spPr/>
      <dgm:t>
        <a:bodyPr/>
        <a:lstStyle/>
        <a:p>
          <a:endParaRPr lang="en-US"/>
        </a:p>
      </dgm:t>
    </dgm:pt>
    <dgm:pt modelId="{5DDDCDED-2313-4F54-801A-F8F10EEAF1AE}">
      <dgm:prSet custT="1"/>
      <dgm:spPr>
        <a:solidFill>
          <a:schemeClr val="accent2">
            <a:lumMod val="20000"/>
            <a:lumOff val="80000"/>
            <a:alpha val="97000"/>
          </a:schemeClr>
        </a:solidFill>
        <a:ln w="12700" cmpd="sng">
          <a:noFill/>
        </a:ln>
        <a:effectLst>
          <a:outerShdw blurRad="50800" dist="50800" dir="5400000" algn="ctr" rotWithShape="0">
            <a:schemeClr val="tx1"/>
          </a:outerShdw>
        </a:effectLst>
      </dgm:spPr>
      <dgm:t>
        <a:bodyPr/>
        <a:lstStyle/>
        <a:p>
          <a:pPr algn="ctr">
            <a:spcBef>
              <a:spcPts val="1200"/>
            </a:spcBef>
            <a:buFontTx/>
            <a:buNone/>
          </a:pPr>
          <a:r>
            <a:rPr lang="en-US" sz="4400" b="0">
              <a:solidFill>
                <a:schemeClr val="tx1"/>
              </a:solidFill>
              <a:latin typeface="+mn-lt"/>
              <a:cs typeface="Times New Roman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dacinfo@education.ky.gov</a:t>
          </a:r>
          <a:endParaRPr lang="en-US" sz="4400" b="0">
            <a:solidFill>
              <a:schemeClr val="tx1"/>
            </a:solidFill>
            <a:latin typeface="+mn-lt"/>
            <a:cs typeface="Times New Roman"/>
          </a:endParaRPr>
        </a:p>
      </dgm:t>
    </dgm:pt>
    <dgm:pt modelId="{9144B784-B323-413D-9578-52454B01E099}" type="parTrans" cxnId="{411A1D92-B522-4280-A419-DBA71CCE25C0}">
      <dgm:prSet/>
      <dgm:spPr/>
      <dgm:t>
        <a:bodyPr/>
        <a:lstStyle/>
        <a:p>
          <a:endParaRPr lang="en-US"/>
        </a:p>
      </dgm:t>
    </dgm:pt>
    <dgm:pt modelId="{EB138D15-E18A-471F-AC25-07E977AE60BE}" type="sibTrans" cxnId="{411A1D92-B522-4280-A419-DBA71CCE25C0}">
      <dgm:prSet/>
      <dgm:spPr/>
      <dgm:t>
        <a:bodyPr/>
        <a:lstStyle/>
        <a:p>
          <a:endParaRPr lang="en-US"/>
        </a:p>
      </dgm:t>
    </dgm:pt>
    <dgm:pt modelId="{555D2BA5-BCB5-4FD5-BFD9-2B9FB61D7F36}">
      <dgm:prSet custT="1"/>
      <dgm:spPr>
        <a:solidFill>
          <a:schemeClr val="accent2">
            <a:lumMod val="20000"/>
            <a:lumOff val="80000"/>
            <a:alpha val="97000"/>
          </a:schemeClr>
        </a:solidFill>
        <a:ln w="12700" cmpd="sng">
          <a:noFill/>
        </a:ln>
        <a:effectLst>
          <a:outerShdw blurRad="50800" dist="50800" dir="5400000" algn="ctr" rotWithShape="0">
            <a:schemeClr val="tx1"/>
          </a:outerShdw>
        </a:effectLst>
      </dgm:spPr>
      <dgm:t>
        <a:bodyPr/>
        <a:lstStyle/>
        <a:p>
          <a:pPr algn="ctr">
            <a:spcBef>
              <a:spcPts val="1200"/>
            </a:spcBef>
            <a:buFontTx/>
            <a:buNone/>
          </a:pPr>
          <a:r>
            <a:rPr lang="en-US" sz="4400" b="0">
              <a:solidFill>
                <a:schemeClr val="tx1"/>
              </a:solidFill>
              <a:latin typeface="+mn-lt"/>
              <a:cs typeface="Times New Roman"/>
            </a:rPr>
            <a:t>(502) 564-4394</a:t>
          </a:r>
        </a:p>
      </dgm:t>
    </dgm:pt>
    <dgm:pt modelId="{BC565937-7DB0-4AEB-84F4-507AF704F7C8}" type="parTrans" cxnId="{5A511DA5-E011-4FC6-9BC5-ACA76839936B}">
      <dgm:prSet/>
      <dgm:spPr/>
      <dgm:t>
        <a:bodyPr/>
        <a:lstStyle/>
        <a:p>
          <a:endParaRPr lang="en-US"/>
        </a:p>
      </dgm:t>
    </dgm:pt>
    <dgm:pt modelId="{F4C91FE7-86C2-4512-A2DB-D57CC2815CD9}" type="sibTrans" cxnId="{5A511DA5-E011-4FC6-9BC5-ACA76839936B}">
      <dgm:prSet/>
      <dgm:spPr/>
      <dgm:t>
        <a:bodyPr/>
        <a:lstStyle/>
        <a:p>
          <a:endParaRPr lang="en-US"/>
        </a:p>
      </dgm:t>
    </dgm:pt>
    <dgm:pt modelId="{DEB62E53-5A95-4A43-B264-D6BCB375193B}" type="pres">
      <dgm:prSet presAssocID="{1B2CDB05-86C6-4E3F-8115-B237F44B6524}" presName="linear" presStyleCnt="0">
        <dgm:presLayoutVars>
          <dgm:dir/>
          <dgm:animLvl val="lvl"/>
          <dgm:resizeHandles val="exact"/>
        </dgm:presLayoutVars>
      </dgm:prSet>
      <dgm:spPr/>
    </dgm:pt>
    <dgm:pt modelId="{886C2857-E126-4BF5-BA53-008BA5B0817D}" type="pres">
      <dgm:prSet presAssocID="{1A60FDE9-8FDD-4F95-8761-9B8568EA05DF}" presName="parentLin" presStyleCnt="0"/>
      <dgm:spPr/>
    </dgm:pt>
    <dgm:pt modelId="{35A981A8-FE84-42A3-97F8-AEB93B8A75BE}" type="pres">
      <dgm:prSet presAssocID="{1A60FDE9-8FDD-4F95-8761-9B8568EA05DF}" presName="parentLeftMargin" presStyleLbl="node1" presStyleIdx="0" presStyleCnt="1"/>
      <dgm:spPr/>
    </dgm:pt>
    <dgm:pt modelId="{582781B1-11A1-43EE-AABF-775ACAB37D1D}" type="pres">
      <dgm:prSet presAssocID="{1A60FDE9-8FDD-4F95-8761-9B8568EA05DF}" presName="parentText" presStyleLbl="node1" presStyleIdx="0" presStyleCnt="1" custScaleX="85505" custScaleY="58469" custLinFactX="14390" custLinFactNeighborX="100000" custLinFactNeighborY="-841">
        <dgm:presLayoutVars>
          <dgm:chMax val="0"/>
          <dgm:bulletEnabled val="1"/>
        </dgm:presLayoutVars>
      </dgm:prSet>
      <dgm:spPr/>
    </dgm:pt>
    <dgm:pt modelId="{F5ACB861-CC0D-497A-AF35-30750F8AE795}" type="pres">
      <dgm:prSet presAssocID="{1A60FDE9-8FDD-4F95-8761-9B8568EA05DF}" presName="negativeSpace" presStyleCnt="0"/>
      <dgm:spPr/>
    </dgm:pt>
    <dgm:pt modelId="{EFC5904C-6172-4D21-AA6F-0A027056D3ED}" type="pres">
      <dgm:prSet presAssocID="{1A60FDE9-8FDD-4F95-8761-9B8568EA05DF}" presName="childText" presStyleLbl="conFgAcc1" presStyleIdx="0" presStyleCnt="1" custLinFactNeighborX="-8250" custLinFactNeighborY="1596">
        <dgm:presLayoutVars>
          <dgm:bulletEnabled val="1"/>
        </dgm:presLayoutVars>
      </dgm:prSet>
      <dgm:spPr/>
    </dgm:pt>
  </dgm:ptLst>
  <dgm:cxnLst>
    <dgm:cxn modelId="{9DB3C301-F592-4763-8F14-089C378F225D}" type="presOf" srcId="{1A60FDE9-8FDD-4F95-8761-9B8568EA05DF}" destId="{35A981A8-FE84-42A3-97F8-AEB93B8A75BE}" srcOrd="0" destOrd="0" presId="urn:microsoft.com/office/officeart/2005/8/layout/list1"/>
    <dgm:cxn modelId="{98EE5D08-807A-4F33-81F3-0F6A952C8E64}" type="presOf" srcId="{1B2CDB05-86C6-4E3F-8115-B237F44B6524}" destId="{DEB62E53-5A95-4A43-B264-D6BCB375193B}" srcOrd="0" destOrd="0" presId="urn:microsoft.com/office/officeart/2005/8/layout/list1"/>
    <dgm:cxn modelId="{EBD4EF20-0A3F-4916-959E-E08BD9B09C15}" type="presOf" srcId="{555D2BA5-BCB5-4FD5-BFD9-2B9FB61D7F36}" destId="{EFC5904C-6172-4D21-AA6F-0A027056D3ED}" srcOrd="0" destOrd="2" presId="urn:microsoft.com/office/officeart/2005/8/layout/list1"/>
    <dgm:cxn modelId="{FDB2F853-2875-4F99-8A2E-36084B4A2C2B}" type="presOf" srcId="{5DDDCDED-2313-4F54-801A-F8F10EEAF1AE}" destId="{EFC5904C-6172-4D21-AA6F-0A027056D3ED}" srcOrd="0" destOrd="1" presId="urn:microsoft.com/office/officeart/2005/8/layout/list1"/>
    <dgm:cxn modelId="{73ED1480-6135-48FC-9334-02B3AC27C1CA}" srcId="{1A60FDE9-8FDD-4F95-8761-9B8568EA05DF}" destId="{16E8CD49-2548-41E2-9958-F07BB7AB4D5F}" srcOrd="0" destOrd="0" parTransId="{DA3A25F7-5592-4D00-8405-3D4328B7812F}" sibTransId="{84BB977D-1005-4B20-A5BF-D7738EB3CFB1}"/>
    <dgm:cxn modelId="{411A1D92-B522-4280-A419-DBA71CCE25C0}" srcId="{1A60FDE9-8FDD-4F95-8761-9B8568EA05DF}" destId="{5DDDCDED-2313-4F54-801A-F8F10EEAF1AE}" srcOrd="1" destOrd="0" parTransId="{9144B784-B323-413D-9578-52454B01E099}" sibTransId="{EB138D15-E18A-471F-AC25-07E977AE60BE}"/>
    <dgm:cxn modelId="{3377A197-9616-49CB-A7A9-7F7740E243DA}" srcId="{1B2CDB05-86C6-4E3F-8115-B237F44B6524}" destId="{1A60FDE9-8FDD-4F95-8761-9B8568EA05DF}" srcOrd="0" destOrd="0" parTransId="{0EA27716-065F-4EC5-BBAA-E844C0E66BF7}" sibTransId="{F982082A-35F6-4E4D-B386-9B512221BAE4}"/>
    <dgm:cxn modelId="{61695BA0-3F1C-4635-806B-0A1A6E66791A}" type="presOf" srcId="{16E8CD49-2548-41E2-9958-F07BB7AB4D5F}" destId="{EFC5904C-6172-4D21-AA6F-0A027056D3ED}" srcOrd="0" destOrd="0" presId="urn:microsoft.com/office/officeart/2005/8/layout/list1"/>
    <dgm:cxn modelId="{B691F8A0-5E92-44D3-BBFF-D0B4AF3741FF}" type="presOf" srcId="{1A60FDE9-8FDD-4F95-8761-9B8568EA05DF}" destId="{582781B1-11A1-43EE-AABF-775ACAB37D1D}" srcOrd="1" destOrd="0" presId="urn:microsoft.com/office/officeart/2005/8/layout/list1"/>
    <dgm:cxn modelId="{5A511DA5-E011-4FC6-9BC5-ACA76839936B}" srcId="{1A60FDE9-8FDD-4F95-8761-9B8568EA05DF}" destId="{555D2BA5-BCB5-4FD5-BFD9-2B9FB61D7F36}" srcOrd="2" destOrd="0" parTransId="{BC565937-7DB0-4AEB-84F4-507AF704F7C8}" sibTransId="{F4C91FE7-86C2-4512-A2DB-D57CC2815CD9}"/>
    <dgm:cxn modelId="{9C3D7FAC-79A8-40C6-BE9D-8EA7DE64BE47}" type="presParOf" srcId="{DEB62E53-5A95-4A43-B264-D6BCB375193B}" destId="{886C2857-E126-4BF5-BA53-008BA5B0817D}" srcOrd="0" destOrd="0" presId="urn:microsoft.com/office/officeart/2005/8/layout/list1"/>
    <dgm:cxn modelId="{432CB150-31F9-43C6-8599-3A2009D90284}" type="presParOf" srcId="{886C2857-E126-4BF5-BA53-008BA5B0817D}" destId="{35A981A8-FE84-42A3-97F8-AEB93B8A75BE}" srcOrd="0" destOrd="0" presId="urn:microsoft.com/office/officeart/2005/8/layout/list1"/>
    <dgm:cxn modelId="{2899EB26-6384-4A11-AE92-484D7A9E05B1}" type="presParOf" srcId="{886C2857-E126-4BF5-BA53-008BA5B0817D}" destId="{582781B1-11A1-43EE-AABF-775ACAB37D1D}" srcOrd="1" destOrd="0" presId="urn:microsoft.com/office/officeart/2005/8/layout/list1"/>
    <dgm:cxn modelId="{FB66B7E1-C832-4B63-8954-2B585946080B}" type="presParOf" srcId="{DEB62E53-5A95-4A43-B264-D6BCB375193B}" destId="{F5ACB861-CC0D-497A-AF35-30750F8AE795}" srcOrd="1" destOrd="0" presId="urn:microsoft.com/office/officeart/2005/8/layout/list1"/>
    <dgm:cxn modelId="{E490EEB2-63AF-4065-BFE4-EA0820077400}" type="presParOf" srcId="{DEB62E53-5A95-4A43-B264-D6BCB375193B}" destId="{EFC5904C-6172-4D21-AA6F-0A027056D3E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C5904C-6172-4D21-AA6F-0A027056D3ED}">
      <dsp:nvSpPr>
        <dsp:cNvPr id="0" name=""/>
        <dsp:cNvSpPr/>
      </dsp:nvSpPr>
      <dsp:spPr>
        <a:xfrm>
          <a:off x="0" y="108476"/>
          <a:ext cx="9668797" cy="3453975"/>
        </a:xfrm>
        <a:prstGeom prst="rect">
          <a:avLst/>
        </a:prstGeom>
        <a:solidFill>
          <a:schemeClr val="accent2">
            <a:lumMod val="20000"/>
            <a:lumOff val="80000"/>
            <a:alpha val="9700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50800" dir="5400000" algn="ctr" rotWithShape="0">
            <a:schemeClr val="tx1"/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50406" tIns="895604" rIns="750406" bIns="312928" numCol="1" spcCol="1270" anchor="t" anchorCtr="0">
          <a:noAutofit/>
        </a:bodyPr>
        <a:lstStyle/>
        <a:p>
          <a:pPr marL="285750" lvl="1" indent="-285750" algn="ctr" defTabSz="1955800">
            <a:lnSpc>
              <a:spcPct val="90000"/>
            </a:lnSpc>
            <a:spcBef>
              <a:spcPts val="1200"/>
            </a:spcBef>
            <a:spcAft>
              <a:spcPct val="15000"/>
            </a:spcAft>
            <a:buFontTx/>
            <a:buNone/>
          </a:pPr>
          <a:r>
            <a:rPr lang="en-US" sz="4400" b="0" kern="1200">
              <a:solidFill>
                <a:schemeClr val="tx1"/>
              </a:solidFill>
              <a:latin typeface="+mn-lt"/>
              <a:cs typeface="Times New Roman"/>
            </a:rPr>
            <a:t>KDE DAC Information</a:t>
          </a:r>
        </a:p>
        <a:p>
          <a:pPr marL="285750" lvl="1" indent="-285750" algn="ctr" defTabSz="1955800">
            <a:lnSpc>
              <a:spcPct val="90000"/>
            </a:lnSpc>
            <a:spcBef>
              <a:spcPts val="1200"/>
            </a:spcBef>
            <a:spcAft>
              <a:spcPct val="15000"/>
            </a:spcAft>
            <a:buFontTx/>
            <a:buNone/>
          </a:pPr>
          <a:r>
            <a:rPr lang="en-US" sz="4400" b="0" kern="1200">
              <a:solidFill>
                <a:schemeClr val="tx1"/>
              </a:solidFill>
              <a:latin typeface="+mn-lt"/>
              <a:cs typeface="Times New Roman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dacinfo@education.ky.gov</a:t>
          </a:r>
          <a:endParaRPr lang="en-US" sz="4400" b="0" kern="1200">
            <a:solidFill>
              <a:schemeClr val="tx1"/>
            </a:solidFill>
            <a:latin typeface="+mn-lt"/>
            <a:cs typeface="Times New Roman"/>
          </a:endParaRPr>
        </a:p>
        <a:p>
          <a:pPr marL="285750" lvl="1" indent="-285750" algn="ctr" defTabSz="1955800">
            <a:lnSpc>
              <a:spcPct val="90000"/>
            </a:lnSpc>
            <a:spcBef>
              <a:spcPts val="1200"/>
            </a:spcBef>
            <a:spcAft>
              <a:spcPct val="15000"/>
            </a:spcAft>
            <a:buFontTx/>
            <a:buNone/>
          </a:pPr>
          <a:r>
            <a:rPr lang="en-US" sz="4400" b="0" kern="1200">
              <a:solidFill>
                <a:schemeClr val="tx1"/>
              </a:solidFill>
              <a:latin typeface="+mn-lt"/>
              <a:cs typeface="Times New Roman"/>
            </a:rPr>
            <a:t>(502) 564-4394</a:t>
          </a:r>
        </a:p>
      </dsp:txBody>
      <dsp:txXfrm>
        <a:off x="0" y="108476"/>
        <a:ext cx="9668797" cy="3453975"/>
      </dsp:txXfrm>
    </dsp:sp>
    <dsp:sp modelId="{582781B1-11A1-43EE-AABF-775ACAB37D1D}">
      <dsp:nvSpPr>
        <dsp:cNvPr id="0" name=""/>
        <dsp:cNvSpPr/>
      </dsp:nvSpPr>
      <dsp:spPr>
        <a:xfrm>
          <a:off x="1940817" y="0"/>
          <a:ext cx="5787113" cy="742182"/>
        </a:xfrm>
        <a:prstGeom prst="roundRect">
          <a:avLst/>
        </a:prstGeom>
        <a:solidFill>
          <a:srgbClr val="00778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5820" tIns="0" rIns="255820" bIns="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>
              <a:latin typeface="+mj-lt"/>
              <a:cs typeface="Arial" panose="020B0604020202020204" pitchFamily="34" charset="0"/>
            </a:rPr>
            <a:t>Contact Information</a:t>
          </a:r>
          <a:endParaRPr lang="en-US" sz="4300" b="0" i="0" u="none" strike="noStrike" kern="1200" cap="none" baseline="0" noProof="0">
            <a:solidFill>
              <a:srgbClr val="010000"/>
            </a:solidFill>
            <a:latin typeface="+mj-lt"/>
            <a:cs typeface="Arial" panose="020B0604020202020204" pitchFamily="34" charset="0"/>
          </a:endParaRPr>
        </a:p>
      </dsp:txBody>
      <dsp:txXfrm>
        <a:off x="1977047" y="36230"/>
        <a:ext cx="5714653" cy="6697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B4F0F72-77C7-40F6-B8F5-D660B0D06B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CD762C-BE9E-4420-B062-55C551495A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D535C139-4EDF-49FA-8D83-7BC1238E7CE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BD1EB1-8CB5-4070-9B46-A9581F8F20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6AAD2-98E0-4FF8-8764-C79BBBF7A4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B80D2EF6-9D40-424F-8B76-C1FAC446D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673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A2DE7F9-60FD-4BBF-B2BC-85C0F7DAABE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B9C324DF-C190-43FC-8C04-1AEFE31E6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09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324DF-C190-43FC-8C04-1AEFE31E6E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600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324DF-C190-43FC-8C04-1AEFE31E6E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79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F2EE7-A5F3-CCB4-AACB-697259F62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DC84CE-16F5-BAD1-02C4-A3A9C88EB8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B37956-A97F-CA38-B320-97F3389A1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E904C-AA66-426D-55B5-291DE9F30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C324DF-C190-43FC-8C04-1AEFE31E6E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1891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C324DF-C190-43FC-8C04-1AEFE31E6E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967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1B365-D8D5-4ED3-A31E-D03B3F7A9A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33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89560" y="4400550"/>
            <a:ext cx="6309360" cy="360045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1B365-D8D5-4ED3-A31E-D03B3F7A9AA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97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9310816" cy="36004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61560-D506-4BEE-8D46-B8FCEDFF9F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445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C324DF-C190-43FC-8C04-1AEFE31E6E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6481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C324DF-C190-43FC-8C04-1AEFE31E6E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8124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C324DF-C190-43FC-8C04-1AEFE31E6E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6892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4863" y="654050"/>
            <a:ext cx="5840412" cy="32845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2BC98-6EA0-4EE7-A97F-558F26662BC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007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324DF-C190-43FC-8C04-1AEFE31E6ED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75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08569-7959-0241-9BB6-EB4CB1A4E3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4550" y="1122363"/>
            <a:ext cx="9144000" cy="2387600"/>
          </a:xfrm>
        </p:spPr>
        <p:txBody>
          <a:bodyPr anchor="b">
            <a:normAutofit/>
          </a:bodyPr>
          <a:lstStyle>
            <a:lvl1pPr algn="r">
              <a:defRPr sz="5400">
                <a:solidFill>
                  <a:srgbClr val="10264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C0594C-E6C1-9547-AD0F-AB6967F2D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14550" y="3592513"/>
            <a:ext cx="9144000" cy="165576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400">
                <a:solidFill>
                  <a:srgbClr val="00778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82362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B55A3-9192-AA4B-A28B-F665D0BBD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CF848-C4FD-8E4B-B94D-2FC841DBA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5A0CA0-7796-385F-3633-43E5BDF02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146679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2AF73-9A4E-D146-900B-0DCB69024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147887"/>
          </a:xfrm>
        </p:spPr>
        <p:txBody>
          <a:bodyPr anchor="b">
            <a:normAutofit/>
          </a:bodyPr>
          <a:lstStyle>
            <a:lvl1pPr marL="0" indent="0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8D449-E993-6C44-BBED-F872FBC17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9933" y="385762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887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129AE-3E3D-8D40-9357-256A736AB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97DC4-37E3-C541-8F1C-EC9F203D4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065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18A85B-13CF-DC4C-9B51-8C0EC0757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065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C322A8-A489-BBC6-3CF8-E3EBE7AC69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310312"/>
            <a:ext cx="2743200" cy="365125"/>
          </a:xfrm>
        </p:spPr>
        <p:txBody>
          <a:bodyPr/>
          <a:lstStyle/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582104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DC529-84D4-2947-8D87-A9FE98A46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"/>
            <a:ext cx="10515600" cy="10326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1BF79D-E057-CE44-9D97-934038F08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144303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7DC18-B0E2-5D48-BC36-CA6CE0554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7388" y="2266950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6779E1-2F41-084E-B78A-9475EADB33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19800" y="1443038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E98414-52E5-4E4B-BD61-22E50040F5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9800" y="2266950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644F15-3FFF-25E2-C0E2-70B23180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310312"/>
            <a:ext cx="2743200" cy="365125"/>
          </a:xfrm>
        </p:spPr>
        <p:txBody>
          <a:bodyPr/>
          <a:lstStyle/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64063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95664-CBD9-5B44-AF8D-232A4D4E3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453A43-613C-1740-9F57-1DA02F78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rgbClr val="102649"/>
                </a:solidFill>
              </a:defRPr>
            </a:lvl1pPr>
          </a:lstStyle>
          <a:p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274293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747C7-D880-DF47-A5AB-551081E93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marL="0" indent="0"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D60D4-B40E-F34D-80B5-1FB5C0192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891430"/>
            <a:ext cx="6172200" cy="39696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E9781-5FD6-404C-9615-4A709D301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DCDF3-E889-1748-B70C-A614B28DB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32705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9EA58-8F14-9847-A5CC-481304CA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marL="0" indent="0"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80811-8AD9-384B-AAE6-7D7355D834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2513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E1C3A-9866-3A4D-B8F8-421BAC501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E9B453-B7EA-F54F-99BE-092E9693B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63610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D2CF2-02DF-EB40-9C30-F603922C4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8DE25A-01D2-3842-897E-9F6C70707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2C0B9-4A3D-004D-A3C2-A486C0B21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22027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5D8CEE-7FBA-F449-BE55-F05E99DED9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F7D7E5-BBC6-C94E-AF43-17FD8D82E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1A1BF-C169-454D-9CB3-0B7C89D94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16688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96668" cy="104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47833" y="1383100"/>
            <a:ext cx="9188715" cy="4091800"/>
          </a:xfrm>
        </p:spPr>
        <p:txBody>
          <a:bodyPr/>
          <a:lstStyle>
            <a:lvl5pPr marL="2057400" indent="-228600">
              <a:buFont typeface="Franklin Gothic Medium" panose="020B0603020102020204" pitchFamily="34" charset="0"/>
              <a:buChar char="●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7684F22C-CB99-3853-AE7A-8174198B58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310312"/>
            <a:ext cx="2743200" cy="365125"/>
          </a:xfrm>
        </p:spPr>
        <p:txBody>
          <a:bodyPr/>
          <a:lstStyle/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45140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6">
            <a:extLst>
              <a:ext uri="{FF2B5EF4-FFF2-40B4-BE49-F238E27FC236}">
                <a16:creationId xmlns:a16="http://schemas.microsoft.com/office/drawing/2014/main" id="{53915FA5-AAA7-6BAF-5908-CA03414AEC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310312"/>
            <a:ext cx="2743200" cy="365125"/>
          </a:xfrm>
        </p:spPr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57028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08569-7959-0241-9BB6-EB4CB1A4E3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4550" y="1122363"/>
            <a:ext cx="9144000" cy="2387600"/>
          </a:xfrm>
        </p:spPr>
        <p:txBody>
          <a:bodyPr anchor="b">
            <a:normAutofit/>
          </a:bodyPr>
          <a:lstStyle>
            <a:lvl1pPr algn="r">
              <a:defRPr sz="5400">
                <a:solidFill>
                  <a:srgbClr val="10264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C0594C-E6C1-9547-AD0F-AB6967F2D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14550" y="3592513"/>
            <a:ext cx="9144000" cy="165576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400">
                <a:solidFill>
                  <a:srgbClr val="00778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5901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B55A3-9192-AA4B-A28B-F665D0BBD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CF848-C4FD-8E4B-B94D-2FC841DBA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5A0CA0-7796-385F-3633-43E5BDF02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5908809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2AF73-9A4E-D146-900B-0DCB69024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147887"/>
          </a:xfrm>
        </p:spPr>
        <p:txBody>
          <a:bodyPr anchor="b">
            <a:normAutofit/>
          </a:bodyPr>
          <a:lstStyle>
            <a:lvl1pPr marL="0" indent="0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8D449-E993-6C44-BBED-F872FBC17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9933" y="385762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2193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129AE-3E3D-8D40-9357-256A736AB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97DC4-37E3-C541-8F1C-EC9F203D4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065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18A85B-13CF-DC4C-9B51-8C0EC0757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065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C322A8-A489-BBC6-3CF8-E3EBE7AC69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310312"/>
            <a:ext cx="2743200" cy="365125"/>
          </a:xfrm>
        </p:spPr>
        <p:txBody>
          <a:bodyPr/>
          <a:lstStyle/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29151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DC529-84D4-2947-8D87-A9FE98A46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"/>
            <a:ext cx="10515600" cy="10326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1BF79D-E057-CE44-9D97-934038F08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144303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7DC18-B0E2-5D48-BC36-CA6CE0554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7388" y="2266950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6779E1-2F41-084E-B78A-9475EADB33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19800" y="1443038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E98414-52E5-4E4B-BD61-22E50040F5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9800" y="2266950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644F15-3FFF-25E2-C0E2-70B23180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310312"/>
            <a:ext cx="2743200" cy="365125"/>
          </a:xfrm>
        </p:spPr>
        <p:txBody>
          <a:bodyPr/>
          <a:lstStyle/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734501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95664-CBD9-5B44-AF8D-232A4D4E3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453A43-613C-1740-9F57-1DA02F78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rgbClr val="102649"/>
                </a:solidFill>
              </a:defRPr>
            </a:lvl1pPr>
          </a:lstStyle>
          <a:p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3977937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747C7-D880-DF47-A5AB-551081E93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marL="0" indent="0"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D60D4-B40E-F34D-80B5-1FB5C0192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891430"/>
            <a:ext cx="6172200" cy="39696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E9781-5FD6-404C-9615-4A709D301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DCDF3-E889-1748-B70C-A614B28DB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128048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9EA58-8F14-9847-A5CC-481304CA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marL="0" indent="0"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80811-8AD9-384B-AAE6-7D7355D834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2513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E1C3A-9866-3A4D-B8F8-421BAC501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E9B453-B7EA-F54F-99BE-092E9693B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0853297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D2CF2-02DF-EB40-9C30-F603922C4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8DE25A-01D2-3842-897E-9F6C70707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2C0B9-4A3D-004D-A3C2-A486C0B21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33486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5D8CEE-7FBA-F449-BE55-F05E99DED9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F7D7E5-BBC6-C94E-AF43-17FD8D82E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1A1BF-C169-454D-9CB3-0B7C89D94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64295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6">
            <a:extLst>
              <a:ext uri="{FF2B5EF4-FFF2-40B4-BE49-F238E27FC236}">
                <a16:creationId xmlns:a16="http://schemas.microsoft.com/office/drawing/2014/main" id="{53915FA5-AAA7-6BAF-5908-CA03414AEC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310312"/>
            <a:ext cx="2743200" cy="365125"/>
          </a:xfrm>
        </p:spPr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682443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>
  <p:cSld name="Custom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026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3" name="Google Shape;7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35646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026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44299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2649"/>
              </a:buClr>
              <a:buSzPts val="6000"/>
              <a:buFont typeface="Libre Franklin Medium"/>
              <a:buNone/>
              <a:defRPr sz="6000">
                <a:solidFill>
                  <a:srgbClr val="102649"/>
                </a:solidFill>
                <a:latin typeface="+mj-l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780"/>
              </a:buClr>
              <a:buSzPts val="2400"/>
              <a:buNone/>
              <a:defRPr sz="2400">
                <a:solidFill>
                  <a:srgbClr val="007780"/>
                </a:solidFill>
                <a:latin typeface="+mn-lt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4" name="Google Shape;1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35646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778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778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778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778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778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778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778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778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778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7780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1005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780"/>
              </a:buClr>
              <a:buSzPts val="1800"/>
              <a:buNone/>
              <a:defRPr>
                <a:latin typeface="+mj-l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026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4" name="Google Shape;4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35646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026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89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780"/>
              </a:buClr>
              <a:buSzPts val="3200"/>
              <a:buFont typeface="Libre Franklin Medium"/>
              <a:buNone/>
              <a:defRPr sz="3200">
                <a:latin typeface="+mj-l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0" name="Google Shape;50;p20"/>
          <p:cNvSpPr txBox="1">
            <a:spLocks noGrp="1"/>
          </p:cNvSpPr>
          <p:nvPr>
            <p:ph type="body" idx="1"/>
          </p:nvPr>
        </p:nvSpPr>
        <p:spPr>
          <a:xfrm>
            <a:off x="5183188" y="1891430"/>
            <a:ext cx="6172200" cy="39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2649"/>
              </a:buClr>
              <a:buSzPts val="3200"/>
              <a:buChar char="•"/>
              <a:defRPr sz="3200">
                <a:latin typeface="+mn-lt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Google Shape;51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2649"/>
              </a:buClr>
              <a:buSzPts val="1600"/>
              <a:buNone/>
              <a:defRPr sz="1600">
                <a:latin typeface="+mn-lt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Google Shape;5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026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3" name="Google Shape;5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04068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026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4" name="Google Shape;5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0264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0264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0264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0264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0264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0264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0264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0264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0264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7074914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780"/>
              </a:buClr>
              <a:buSzPts val="3200"/>
              <a:buFont typeface="Libre Franklin Medium"/>
              <a:buNone/>
              <a:defRPr sz="3200">
                <a:latin typeface="+mj-l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7" name="Google Shape;57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2649"/>
              </a:buClr>
              <a:buSzPts val="1600"/>
              <a:buNone/>
              <a:defRPr sz="1600">
                <a:latin typeface="+mn-lt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Google Shape;5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0" name="Google Shape;6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35646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5758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780"/>
              </a:buClr>
              <a:buSzPts val="1800"/>
              <a:buNone/>
              <a:defRPr>
                <a:latin typeface="+mj-l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2649"/>
              </a:buClr>
              <a:buSzPts val="1800"/>
              <a:buChar char="•"/>
              <a:defRPr>
                <a:latin typeface="+mn-l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Google Shape;64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5" name="Google Shape;65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35646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0119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780"/>
              </a:buClr>
              <a:buSzPts val="1800"/>
              <a:buNone/>
              <a:defRPr>
                <a:latin typeface="+mj-l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2649"/>
              </a:buClr>
              <a:buSzPts val="1800"/>
              <a:buChar char="•"/>
              <a:defRPr>
                <a:latin typeface="+mn-l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0" name="Google Shape;7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35646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2253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>
  <p:cSld name="Custom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026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3" name="Google Shape;7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35646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026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5209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780"/>
              </a:buClr>
              <a:buSzPts val="1800"/>
              <a:buNone/>
              <a:defRPr>
                <a:latin typeface="+mj-l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2649"/>
              </a:buClr>
              <a:buSzPts val="1800"/>
              <a:buChar char="•"/>
              <a:defRPr>
                <a:latin typeface="+mn-l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35646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52256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>
  <p:cSld name="1_Custom Layout">
    <p:bg>
      <p:bgPr>
        <a:solidFill>
          <a:srgbClr val="FFFFFF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026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3" name="Google Shape;7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35646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026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7076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FAA31E-A6D5-0042-9274-104B04F9A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038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896C5-06B0-3147-AB94-8C999EE89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C9E41-8ACF-5A41-9EAC-CFD88AAFBF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31031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7133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2" r:id="rId7"/>
    <p:sldLayoutId id="2147483703" r:id="rId8"/>
    <p:sldLayoutId id="2147483704" r:id="rId9"/>
    <p:sldLayoutId id="2147483705" r:id="rId10"/>
    <p:sldLayoutId id="2147483693" r:id="rId11"/>
    <p:sldLayoutId id="2147483660" r:id="rId12"/>
  </p:sldLayoutIdLst>
  <p:hf hdr="0" dt="0"/>
  <p:txStyles>
    <p:titleStyle>
      <a:lvl1pPr marL="228600" indent="0"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0778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0264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0264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0264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0264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026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FAA31E-A6D5-0042-9274-104B04F9A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038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896C5-06B0-3147-AB94-8C999EE89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C9E41-8ACF-5A41-9EAC-CFD88AAFBF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31031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42034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p:hf hdr="0" dt="0"/>
  <p:txStyles>
    <p:titleStyle>
      <a:lvl1pPr marL="228600" indent="0"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0778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0264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0264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0264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0264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026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780"/>
              </a:buClr>
              <a:buSzPts val="4400"/>
              <a:buFont typeface="Libre Franklin Medium"/>
              <a:buNone/>
              <a:defRPr sz="4400" b="0" i="0" u="none" strike="noStrike" cap="none">
                <a:solidFill>
                  <a:srgbClr val="00778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264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0264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0264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0264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0264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0264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0264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 lang="en-US"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35646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006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cript.google.com/macros/s/AKfycbyOy7m0Qz5udHwsR3WMivFndMUtbMIlgk2JMyy4MzjglvD3MhM-hiF7pcYT2u3Jk2H8/exec" TargetMode="External"/><Relationship Id="rId2" Type="http://schemas.openxmlformats.org/officeDocument/2006/relationships/hyperlink" Target="https://kaap-main.azurewebsites.net/OTS/MemberTools/Login.asp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ky.gov/AA/Assessments/summassmt/Pages/Resources-.aspx" TargetMode="External"/><Relationship Id="rId2" Type="http://schemas.openxmlformats.org/officeDocument/2006/relationships/hyperlink" Target="https://kaap.hdi.uky.edu/ots/membertools/login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acinfo@education.ky.gov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cript.google.com/macros/s/AKfycbyOy7m0Qz5udHwsR3WMivFndMUtbMIlgk2JMyy4MzjglvD3MhM-hiF7pcYT2u3Jk2H8/exe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s.microsoft.com/meet/258339440724832?p=Y6e981GZHQZAP07FU5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iffany.christopher@education.ky.gov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ky.gov/AA/distsupp/Pages/Presentations.asp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education.ky.gov/AA/distsupp/Documents/HB_257_At_A_Glance.pdf" TargetMode="Externa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apps.legislature.ky.gov/law/kar/titles/703/005/270/" TargetMode="External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jzU3s1DKK9MKjxBb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3189A-6FB4-E44C-B710-7D3A72EB7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5780" y="1132195"/>
            <a:ext cx="9144000" cy="2387600"/>
          </a:xfrm>
        </p:spPr>
        <p:txBody>
          <a:bodyPr/>
          <a:lstStyle/>
          <a:p>
            <a:r>
              <a:rPr lang="en-US"/>
              <a:t>DAC Webcast</a:t>
            </a:r>
            <a:br>
              <a:rPr lang="en-US"/>
            </a:br>
            <a:r>
              <a:rPr lang="en-US"/>
              <a:t>September 10, 2026</a:t>
            </a:r>
            <a:br>
              <a:rPr lang="en-US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975756-7273-374D-877B-DD347CC3B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5780" y="3631535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spcBef>
                <a:spcPts val="0"/>
              </a:spcBef>
            </a:pPr>
            <a:endParaRPr lang="en-US"/>
          </a:p>
          <a:p>
            <a:pPr algn="r">
              <a:spcBef>
                <a:spcPts val="0"/>
              </a:spcBef>
            </a:pPr>
            <a:r>
              <a:rPr lang="en-US"/>
              <a:t>Shara Savage, Director</a:t>
            </a:r>
          </a:p>
          <a:p>
            <a:pPr algn="r">
              <a:spcBef>
                <a:spcPts val="0"/>
              </a:spcBef>
            </a:pPr>
            <a:r>
              <a:rPr lang="en-US"/>
              <a:t>   Division of Assessment and Accountability Support</a:t>
            </a:r>
          </a:p>
          <a:p>
            <a:pPr algn="r">
              <a:spcBef>
                <a:spcPts val="0"/>
              </a:spcBef>
            </a:pPr>
            <a:r>
              <a:rPr lang="en-US"/>
              <a:t>Office of Assessment and Accountability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2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E4CC8-E658-0F89-A9F7-D41B0E33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B050B-41E7-FB5F-CA6A-42AFF2CB1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9456"/>
            <a:ext cx="10515600" cy="37672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/>
              <a:t>Kentucky Alternate Assessment Program (KAAP) Reminders</a:t>
            </a:r>
          </a:p>
          <a:p>
            <a:pPr marL="457200" indent="-457200"/>
            <a:r>
              <a:rPr lang="en-US"/>
              <a:t>K Screen Updates</a:t>
            </a:r>
          </a:p>
          <a:p>
            <a:pPr marL="457200" indent="-457200"/>
            <a:r>
              <a:rPr lang="en-US"/>
              <a:t>Fall 2026 Data Reporting </a:t>
            </a:r>
          </a:p>
          <a:p>
            <a:pPr marL="457200" indent="-457200"/>
            <a:r>
              <a:rPr lang="en-US"/>
              <a:t>House Bill (HB) 257 Update</a:t>
            </a:r>
          </a:p>
          <a:p>
            <a:pPr marL="457200" indent="-457200"/>
            <a:r>
              <a:rPr lang="en-US"/>
              <a:t>English Language Proficiency</a:t>
            </a:r>
          </a:p>
          <a:p>
            <a:pPr marL="457200" indent="-457200"/>
            <a:r>
              <a:rPr lang="en-US"/>
              <a:t>703 KAR 5:270 and Kentucky’s Accountability System Update Timeline</a:t>
            </a:r>
          </a:p>
          <a:p>
            <a:pPr marL="457200" indent="-45720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166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F18EC-1B27-88C2-87C4-7496E21A9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77711-C2F0-68E7-B684-0D83FC8BB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933" y="2514600"/>
            <a:ext cx="10515600" cy="1343025"/>
          </a:xfrm>
        </p:spPr>
        <p:txBody>
          <a:bodyPr>
            <a:normAutofit fontScale="90000"/>
          </a:bodyPr>
          <a:lstStyle/>
          <a:p>
            <a:r>
              <a:rPr lang="en-US" sz="4800"/>
              <a:t>Kentucky Alternate Assessment Program Reminders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691B3-7C0D-40B5-76A3-0776ED1B7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defRPr/>
            </a:pPr>
            <a:r>
              <a:rPr lang="en-US" sz="2200">
                <a:solidFill>
                  <a:prstClr val="black"/>
                </a:solidFill>
                <a:latin typeface="Franklin Gothic Book" panose="020B0503020102020204"/>
              </a:rPr>
              <a:t>Krista Mullins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, </a:t>
            </a:r>
            <a:r>
              <a:rPr lang="en-US" sz="2200">
                <a:solidFill>
                  <a:prstClr val="black"/>
                </a:solidFill>
                <a:latin typeface="Franklin Gothic Book" panose="020B0503020102020204"/>
              </a:rPr>
              <a:t>Program Consultant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Division of Assessment and Accountability Support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Office of Assessment and Accountability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80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4AA560-F150-31B1-607C-7044A3469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KAAP Important Dates 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2E422E33-299C-C612-A8EA-D6ECC36BDF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7834624"/>
              </p:ext>
            </p:extLst>
          </p:nvPr>
        </p:nvGraphicFramePr>
        <p:xfrm>
          <a:off x="838200" y="773845"/>
          <a:ext cx="10515599" cy="4873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6285">
                  <a:extLst>
                    <a:ext uri="{9D8B030D-6E8A-4147-A177-3AD203B41FA5}">
                      <a16:colId xmlns:a16="http://schemas.microsoft.com/office/drawing/2014/main" val="2663656966"/>
                    </a:ext>
                  </a:extLst>
                </a:gridCol>
                <a:gridCol w="7809314">
                  <a:extLst>
                    <a:ext uri="{9D8B030D-6E8A-4147-A177-3AD203B41FA5}">
                      <a16:colId xmlns:a16="http://schemas.microsoft.com/office/drawing/2014/main" val="997652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Information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2160747"/>
                  </a:ext>
                </a:extLst>
              </a:tr>
              <a:tr h="64329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Friday, Sept. 4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Career Work Experience Certification (CWEC) Training and Quiz</a:t>
                      </a:r>
                      <a:r>
                        <a:rPr lang="en-US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/>
                        <a:t>Opened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869288"/>
                  </a:ext>
                </a:extLst>
              </a:tr>
              <a:tr h="64329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Friday, Sept. 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Visual Impairment (VI) Orders</a:t>
                      </a:r>
                      <a:r>
                        <a:rPr lang="en-US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/>
                        <a:t>Due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3352138"/>
                  </a:ext>
                </a:extLst>
              </a:tr>
              <a:tr h="64329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Monday, Sept. 28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Transition Attainment Record (TAR) Training and Qualification Quiz Open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951596"/>
                  </a:ext>
                </a:extLst>
              </a:tr>
              <a:tr h="64329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Friday, Oct.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Final day to have changes in Infinite Campus (IC) before final data pull. Individual Education Programs (IEPs) must be locked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0409132"/>
                  </a:ext>
                </a:extLst>
              </a:tr>
              <a:tr h="64329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Friday, Oct. 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Final day to update Rosters for Grades 12 and 14 students for CWEC and Employability Skills Attainment Record (ESAR) IC pull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139954"/>
                  </a:ext>
                </a:extLst>
              </a:tr>
              <a:tr h="64329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Friday, Oct. 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ESAR Qualification Quiz Opens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0865901"/>
                  </a:ext>
                </a:extLst>
              </a:tr>
              <a:tr h="64329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Monday, Oct. 12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TAR Administration may begin once required trainings and qualification quiz are completed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659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2730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9A09E-8893-C22D-6F94-75D7981EB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Alternate Kentucky Summative Assessment (AKSA) Training and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93053-10A2-3707-1E38-D64D5A55E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The AKSA Training and </a:t>
            </a:r>
            <a:r>
              <a:rPr lang="en-US">
                <a:hlinkClick r:id="rId2"/>
              </a:rPr>
              <a:t>Quiz</a:t>
            </a:r>
            <a:r>
              <a:rPr lang="en-US"/>
              <a:t> opened on </a:t>
            </a:r>
            <a:r>
              <a:rPr lang="en-US" b="1"/>
              <a:t>Monday, Aug. 24</a:t>
            </a:r>
            <a:r>
              <a:rPr lang="en-US"/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The training will remain open and available on </a:t>
            </a:r>
            <a:r>
              <a:rPr lang="en-US">
                <a:hlinkClick r:id="rId3"/>
              </a:rPr>
              <a:t>KDE's Kentucky Alternate Assessment Combined Resources webpage</a:t>
            </a:r>
            <a:r>
              <a:rPr lang="en-US"/>
              <a:t>.</a:t>
            </a:r>
          </a:p>
          <a:p>
            <a:r>
              <a:rPr lang="en-US"/>
              <a:t>The quiz will close on </a:t>
            </a:r>
            <a:r>
              <a:rPr lang="en-US" b="1"/>
              <a:t>Friday, Nov. 6</a:t>
            </a:r>
            <a:r>
              <a:rPr lang="en-US"/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If a new teacher moves into the district and needs to complete the quiz, the teacher must complete all required trainings prior to the District Assessment Coordinator (DAC) emailing </a:t>
            </a:r>
            <a:r>
              <a:rPr lang="en-US">
                <a:hlinkClick r:id="rId4"/>
              </a:rPr>
              <a:t>DAC Info</a:t>
            </a:r>
            <a:r>
              <a:rPr lang="en-US"/>
              <a:t> to request the quiz be opened. </a:t>
            </a:r>
          </a:p>
          <a:p>
            <a:r>
              <a:rPr lang="en-US"/>
              <a:t>If a teacher becomes locked out of a quiz, the system will unlock the quiz after 24 hours.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If a teacher gets locked out of the quiz a second time, the system will send an email to the DAC with further instructions.</a:t>
            </a:r>
          </a:p>
        </p:txBody>
      </p:sp>
    </p:spTree>
    <p:extLst>
      <p:ext uri="{BB962C8B-B14F-4D97-AF65-F5344CB8AC3E}">
        <p14:creationId xmlns:p14="http://schemas.microsoft.com/office/powerpoint/2010/main" val="3277393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C12D9-1D98-C325-EAFA-9B7AE039D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Visual Impairment (VI) Orders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EE79E-9737-FBAA-B0AB-90F4F2054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For students taking the AKSA who have a verified Visual Impairment on their IEP, tactilely enhanced materials are available for order.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VI Materials do not contain large print or enlarged pictures due to test administrators having the opportunity to enlarge materials if needed.</a:t>
            </a:r>
          </a:p>
          <a:p>
            <a:r>
              <a:rPr lang="en-US"/>
              <a:t>All VI Material requests must be submitted using the </a:t>
            </a:r>
            <a:r>
              <a:rPr lang="en-US">
                <a:hlinkClick r:id="rId2"/>
              </a:rPr>
              <a:t>VI Order Application</a:t>
            </a:r>
            <a:r>
              <a:rPr lang="en-US"/>
              <a:t>.</a:t>
            </a:r>
          </a:p>
          <a:p>
            <a:r>
              <a:rPr lang="en-US"/>
              <a:t>VI Orders are due </a:t>
            </a:r>
            <a:r>
              <a:rPr lang="en-US" b="1"/>
              <a:t>Friday, Sept. 11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8167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A80E02-9DC9-8B2A-B772-E81735983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412" y="1709738"/>
            <a:ext cx="11110585" cy="2147887"/>
          </a:xfrm>
        </p:spPr>
        <p:txBody>
          <a:bodyPr/>
          <a:lstStyle/>
          <a:p>
            <a:r>
              <a:rPr lang="en-US" sz="4800"/>
              <a:t>K Screen Updates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B5981C-FAB8-BA6D-BD68-A51125DE7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Tiffany Christopher, Program Consultant</a:t>
            </a:r>
          </a:p>
          <a:p>
            <a:r>
              <a:rPr lang="en-US">
                <a:solidFill>
                  <a:schemeClr val="tx1"/>
                </a:solidFill>
              </a:rPr>
              <a:t>Division of Assessment and Accountability Support</a:t>
            </a:r>
          </a:p>
          <a:p>
            <a:r>
              <a:rPr lang="en-US">
                <a:solidFill>
                  <a:schemeClr val="tx1"/>
                </a:solidFill>
              </a:rPr>
              <a:t>Office of Assessment and Accountability</a:t>
            </a:r>
          </a:p>
        </p:txBody>
      </p:sp>
    </p:spTree>
    <p:extLst>
      <p:ext uri="{BB962C8B-B14F-4D97-AF65-F5344CB8AC3E}">
        <p14:creationId xmlns:p14="http://schemas.microsoft.com/office/powerpoint/2010/main" val="1260900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C55B3-3525-DC71-B78D-8D13F98E3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924560"/>
          </a:xfrm>
        </p:spPr>
        <p:txBody>
          <a:bodyPr/>
          <a:lstStyle/>
          <a:p>
            <a:r>
              <a:rPr lang="en-US"/>
              <a:t>K Screen Office Hours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CDA3C-1402-0494-5185-2CF765DBA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918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The Office of Assessment and Accountability (OAA) and Curriculum Associates will hold a final virtual office hour on </a:t>
            </a:r>
            <a:r>
              <a:rPr lang="en-US" sz="2400" b="1"/>
              <a:t>Thursday, Sept. 10, </a:t>
            </a:r>
            <a:r>
              <a:rPr lang="en-US" sz="2400"/>
              <a:t>to support the K Screen process. </a:t>
            </a:r>
            <a:endParaRPr lang="en-US" u="sng">
              <a:solidFill>
                <a:srgbClr val="0000F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buClr>
                <a:schemeClr val="tx1"/>
              </a:buClr>
            </a:pPr>
            <a:r>
              <a:rPr lang="en-US" b="1" u="sng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K Screen Office Hour #2  - Thursday, Sept. 10, 2026, 1-2 p.m. ET</a:t>
            </a:r>
            <a:r>
              <a:rPr lang="en-US">
                <a:effectLst/>
                <a:ea typeface="Calibri" panose="020F0502020204030204" pitchFamily="34" charset="0"/>
              </a:rPr>
              <a:t> </a:t>
            </a:r>
          </a:p>
          <a:p>
            <a:r>
              <a:rPr lang="en-US" sz="2400"/>
              <a:t>This session provides an opportunity to ask questions, receive guidance and ensure readiness for upcoming tasks. </a:t>
            </a:r>
          </a:p>
          <a:p>
            <a:r>
              <a:rPr lang="en-US" sz="2400"/>
              <a:t>Participation is encouraged for all, whether experienced or new to the role. </a:t>
            </a:r>
          </a:p>
          <a:p>
            <a:r>
              <a:rPr lang="en-US" sz="2400"/>
              <a:t>Contact </a:t>
            </a:r>
            <a:r>
              <a:rPr lang="en-US" sz="2400">
                <a:hlinkClick r:id="rId4"/>
              </a:rPr>
              <a:t>Tiffany Christopher</a:t>
            </a:r>
            <a:r>
              <a:rPr lang="en-US" sz="2400"/>
              <a:t> with questions.</a:t>
            </a:r>
          </a:p>
          <a:p>
            <a:pPr marL="0" indent="0">
              <a:buNone/>
            </a:pPr>
            <a:endParaRPr lang="en-US" sz="24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42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02583-6DF2-9E03-D885-4E7A4DB18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178681"/>
          </a:xfrm>
        </p:spPr>
        <p:txBody>
          <a:bodyPr>
            <a:normAutofit/>
          </a:bodyPr>
          <a:lstStyle/>
          <a:p>
            <a:r>
              <a:rPr lang="en-US" sz="4800"/>
              <a:t>Fall 2026 Data Reporting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064E92-9B18-E864-2E57-1C0A24072ADC}"/>
              </a:ext>
            </a:extLst>
          </p:cNvPr>
          <p:cNvSpPr txBox="1"/>
          <p:nvPr/>
        </p:nvSpPr>
        <p:spPr>
          <a:xfrm>
            <a:off x="844550" y="3888419"/>
            <a:ext cx="6096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Shara Savage, Director</a:t>
            </a:r>
          </a:p>
        </p:txBody>
      </p:sp>
    </p:spTree>
    <p:extLst>
      <p:ext uri="{BB962C8B-B14F-4D97-AF65-F5344CB8AC3E}">
        <p14:creationId xmlns:p14="http://schemas.microsoft.com/office/powerpoint/2010/main" val="843776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82E50-374D-FE86-0105-44D06DFBD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941294"/>
          </a:xfrm>
        </p:spPr>
        <p:txBody>
          <a:bodyPr/>
          <a:lstStyle/>
          <a:p>
            <a:r>
              <a:rPr lang="en-US"/>
              <a:t>Quality Control Day Confirmed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3034C-93CC-F514-F025-6B747DB8A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4195"/>
            <a:ext cx="10025744" cy="41631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Quality Control (QC) Day will occur on </a:t>
            </a:r>
            <a:r>
              <a:rPr lang="en-US" b="1">
                <a:solidFill>
                  <a:schemeClr val="tx1"/>
                </a:solidFill>
              </a:rPr>
              <a:t>Wednesday, Sept. 23 </a:t>
            </a:r>
            <a:r>
              <a:rPr lang="en-US">
                <a:solidFill>
                  <a:schemeClr val="tx1"/>
                </a:solidFill>
              </a:rPr>
              <a:t>from 9 a.m. to 4 p.m. ET. </a:t>
            </a:r>
          </a:p>
          <a:p>
            <a:r>
              <a:rPr lang="en-US">
                <a:solidFill>
                  <a:schemeClr val="tx1"/>
                </a:solidFill>
              </a:rPr>
              <a:t>QC Day resources will be released in the upcoming Monday DAC email.</a:t>
            </a:r>
          </a:p>
          <a:p>
            <a:pPr marL="0" indent="0">
              <a:buNone/>
            </a:pPr>
            <a:endParaRPr lang="en-US"/>
          </a:p>
          <a:p>
            <a:endParaRPr lang="en-US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600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049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57233-9DDE-8C23-E955-EFF872149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876402" cy="927846"/>
          </a:xfrm>
        </p:spPr>
        <p:txBody>
          <a:bodyPr/>
          <a:lstStyle/>
          <a:p>
            <a:r>
              <a:rPr lang="en-US"/>
              <a:t>QC Day Purpose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540B8-A846-D63F-41DD-0E486A52F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119" y="927847"/>
            <a:ext cx="11559881" cy="4113385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fontAlgn="base"/>
            <a:r>
              <a:rPr lang="en-US" sz="3000" b="1">
                <a:solidFill>
                  <a:schemeClr val="tx1"/>
                </a:solidFill>
              </a:rPr>
              <a:t>Purpose​</a:t>
            </a:r>
          </a:p>
          <a:p>
            <a:pPr lvl="1" fontAlgn="base"/>
            <a:r>
              <a:rPr lang="en-US" sz="2600">
                <a:solidFill>
                  <a:schemeClr val="tx1"/>
                </a:solidFill>
              </a:rPr>
              <a:t>Ensure accurate public reporting​.</a:t>
            </a:r>
          </a:p>
          <a:p>
            <a:pPr lvl="1" fontAlgn="base"/>
            <a:r>
              <a:rPr lang="en-US" sz="2600">
                <a:solidFill>
                  <a:schemeClr val="tx1"/>
                </a:solidFill>
              </a:rPr>
              <a:t>Identify statewide systemic data issues that potentially impact multiple schools and districts.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Preparation</a:t>
            </a:r>
          </a:p>
          <a:p>
            <a:pPr lvl="1" fontAlgn="base">
              <a:spcBef>
                <a:spcPts val="1000"/>
              </a:spcBef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​</a:t>
            </a:r>
            <a:r>
              <a:rPr lang="en-US" sz="2800">
                <a:solidFill>
                  <a:schemeClr val="tx1"/>
                </a:solidFill>
              </a:rPr>
              <a:t>Review the </a:t>
            </a:r>
            <a:r>
              <a:rPr lang="en-US" sz="280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2026 Accountability Indicator Trainings</a:t>
            </a:r>
            <a:r>
              <a:rPr lang="en-US" sz="2800">
                <a:solidFill>
                  <a:srgbClr val="0070C0"/>
                </a:solidFill>
              </a:rPr>
              <a:t>.</a:t>
            </a:r>
          </a:p>
          <a:p>
            <a:pPr lvl="1" fontAlgn="base">
              <a:spcBef>
                <a:spcPts val="1000"/>
              </a:spcBef>
              <a:defRPr/>
            </a:pPr>
            <a:r>
              <a:rPr kumimoji="0" lang="en-US" sz="26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Nondisclosure form must be completed by all viewers and maintained by DAC</a:t>
            </a: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.</a:t>
            </a:r>
            <a:endParaRPr lang="en-US" sz="2600">
              <a:solidFill>
                <a:schemeClr val="tx1"/>
              </a:solidFill>
            </a:endParaRPr>
          </a:p>
          <a:p>
            <a:pPr fontAlgn="base"/>
            <a:r>
              <a:rPr lang="en-US" sz="3000" b="1">
                <a:solidFill>
                  <a:schemeClr val="tx1"/>
                </a:solidFill>
              </a:rPr>
              <a:t>Review Data​</a:t>
            </a:r>
          </a:p>
          <a:p>
            <a:pPr lvl="1" fontAlgn="base"/>
            <a:r>
              <a:rPr lang="en-US" sz="2600">
                <a:solidFill>
                  <a:schemeClr val="tx1"/>
                </a:solidFill>
              </a:rPr>
              <a:t>Changes to individual student data were requested in the Student Data Review and Rosters (SDRR) application during QC Data Review. </a:t>
            </a:r>
          </a:p>
          <a:p>
            <a:pPr lvl="1" fontAlgn="base"/>
            <a:r>
              <a:rPr lang="en-US" sz="2600">
                <a:solidFill>
                  <a:schemeClr val="tx1"/>
                </a:solidFill>
              </a:rPr>
              <a:t>Review accountability data, including color ratings, indicator data and federal classifications.</a:t>
            </a:r>
          </a:p>
          <a:p>
            <a:pPr lvl="1" fontAlgn="base"/>
            <a:r>
              <a:rPr lang="en-US" sz="2600">
                <a:solidFill>
                  <a:schemeClr val="tx1"/>
                </a:solidFill>
              </a:rPr>
              <a:t>Conduct a final review of data to ensure data quality for schools and districts.​</a:t>
            </a:r>
          </a:p>
          <a:p>
            <a:pPr lvl="1" fontAlgn="base"/>
            <a:r>
              <a:rPr lang="en-US" sz="2600">
                <a:solidFill>
                  <a:schemeClr val="tx1"/>
                </a:solidFill>
              </a:rPr>
              <a:t>Carefully review individual student groups for federal classification (TSI). 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902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CED140-7D9C-9E47-D720-320B11C57E8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58237" y="-226965"/>
            <a:ext cx="11155363" cy="1320800"/>
          </a:xfrm>
        </p:spPr>
        <p:txBody>
          <a:bodyPr/>
          <a:lstStyle/>
          <a:p>
            <a:r>
              <a:rPr lang="en-US" b="1" i="1"/>
              <a:t>Tentative</a:t>
            </a:r>
            <a:r>
              <a:rPr lang="en-US"/>
              <a:t> 2026 Data Reporting Timeline</a:t>
            </a:r>
          </a:p>
        </p:txBody>
      </p:sp>
      <p:sp>
        <p:nvSpPr>
          <p:cNvPr id="11" name="Freeform: Shape 10" descr="Embargo to the District">
            <a:extLst>
              <a:ext uri="{FF2B5EF4-FFF2-40B4-BE49-F238E27FC236}">
                <a16:creationId xmlns:a16="http://schemas.microsoft.com/office/drawing/2014/main" id="{AB2C53B6-6DC6-6D61-428D-E848A4A9D9D6}"/>
              </a:ext>
            </a:extLst>
          </p:cNvPr>
          <p:cNvSpPr/>
          <p:nvPr/>
        </p:nvSpPr>
        <p:spPr>
          <a:xfrm>
            <a:off x="358541" y="1436792"/>
            <a:ext cx="11155363" cy="399831"/>
          </a:xfrm>
          <a:custGeom>
            <a:avLst/>
            <a:gdLst>
              <a:gd name="csX0" fmla="*/ 0 w 11155363"/>
              <a:gd name="csY0" fmla="*/ 66640 h 399831"/>
              <a:gd name="csX1" fmla="*/ 66640 w 11155363"/>
              <a:gd name="csY1" fmla="*/ 0 h 399831"/>
              <a:gd name="csX2" fmla="*/ 11088723 w 11155363"/>
              <a:gd name="csY2" fmla="*/ 0 h 399831"/>
              <a:gd name="csX3" fmla="*/ 11155363 w 11155363"/>
              <a:gd name="csY3" fmla="*/ 66640 h 399831"/>
              <a:gd name="csX4" fmla="*/ 11155363 w 11155363"/>
              <a:gd name="csY4" fmla="*/ 333191 h 399831"/>
              <a:gd name="csX5" fmla="*/ 11088723 w 11155363"/>
              <a:gd name="csY5" fmla="*/ 399831 h 399831"/>
              <a:gd name="csX6" fmla="*/ 66640 w 11155363"/>
              <a:gd name="csY6" fmla="*/ 399831 h 399831"/>
              <a:gd name="csX7" fmla="*/ 0 w 11155363"/>
              <a:gd name="csY7" fmla="*/ 333191 h 399831"/>
              <a:gd name="csX8" fmla="*/ 0 w 11155363"/>
              <a:gd name="csY8" fmla="*/ 66640 h 3998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55363" h="399831">
                <a:moveTo>
                  <a:pt x="0" y="66640"/>
                </a:moveTo>
                <a:cubicBezTo>
                  <a:pt x="0" y="29836"/>
                  <a:pt x="29836" y="0"/>
                  <a:pt x="66640" y="0"/>
                </a:cubicBezTo>
                <a:lnTo>
                  <a:pt x="11088723" y="0"/>
                </a:lnTo>
                <a:cubicBezTo>
                  <a:pt x="11125527" y="0"/>
                  <a:pt x="11155363" y="29836"/>
                  <a:pt x="11155363" y="66640"/>
                </a:cubicBezTo>
                <a:lnTo>
                  <a:pt x="11155363" y="333191"/>
                </a:lnTo>
                <a:cubicBezTo>
                  <a:pt x="11155363" y="369995"/>
                  <a:pt x="11125527" y="399831"/>
                  <a:pt x="11088723" y="399831"/>
                </a:cubicBezTo>
                <a:lnTo>
                  <a:pt x="66640" y="399831"/>
                </a:lnTo>
                <a:cubicBezTo>
                  <a:pt x="29836" y="399831"/>
                  <a:pt x="0" y="369995"/>
                  <a:pt x="0" y="333191"/>
                </a:cubicBezTo>
                <a:lnTo>
                  <a:pt x="0" y="66640"/>
                </a:lnTo>
                <a:close/>
              </a:path>
            </a:pathLst>
          </a:custGeom>
          <a:gradFill flip="none" rotWithShape="0">
            <a:gsLst>
              <a:gs pos="0">
                <a:schemeClr val="accent5">
                  <a:hueOff val="-4055126"/>
                  <a:satOff val="-10451"/>
                  <a:lumOff val="-7059"/>
                  <a:alphaOff val="0"/>
                  <a:satMod val="103000"/>
                  <a:lumMod val="102000"/>
                  <a:tint val="94000"/>
                </a:schemeClr>
              </a:gs>
              <a:gs pos="50000">
                <a:schemeClr val="accent5">
                  <a:hueOff val="-4055126"/>
                  <a:satOff val="-10451"/>
                  <a:lumOff val="-7059"/>
                  <a:alphaOff val="0"/>
                  <a:satMod val="110000"/>
                  <a:lumMod val="100000"/>
                  <a:shade val="100000"/>
                </a:schemeClr>
              </a:gs>
              <a:gs pos="100000">
                <a:schemeClr val="accent5">
                  <a:hueOff val="-4055126"/>
                  <a:satOff val="-10451"/>
                  <a:lumOff val="-7059"/>
                  <a:alphaOff val="0"/>
                  <a:lumMod val="99000"/>
                  <a:satMod val="120000"/>
                  <a:shade val="78000"/>
                </a:schemeClr>
              </a:gs>
            </a:gsLst>
            <a:lin ang="5400000" scaled="0"/>
            <a:tileRect/>
          </a:gradFill>
          <a:ln>
            <a:noFill/>
          </a:ln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5">
              <a:hueOff val="-4055126"/>
              <a:satOff val="-10451"/>
              <a:lumOff val="-705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098" tIns="88098" rIns="88098" bIns="88098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>
                <a:solidFill>
                  <a:schemeClr val="tx1"/>
                </a:solidFill>
                <a:latin typeface="Franklin Gothic Book" panose="020B0503020102020204"/>
                <a:ea typeface="+mn-ea"/>
                <a:cs typeface="+mn-cs"/>
              </a:rPr>
              <a:t>Embargo to the District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1BBEF97-B450-4AFA-EDFB-4F15D5AE88CA}"/>
              </a:ext>
            </a:extLst>
          </p:cNvPr>
          <p:cNvSpPr/>
          <p:nvPr/>
        </p:nvSpPr>
        <p:spPr>
          <a:xfrm>
            <a:off x="358541" y="1836623"/>
            <a:ext cx="11155363" cy="540370"/>
          </a:xfrm>
          <a:custGeom>
            <a:avLst/>
            <a:gdLst>
              <a:gd name="csX0" fmla="*/ 0 w 11155363"/>
              <a:gd name="csY0" fmla="*/ 0 h 540370"/>
              <a:gd name="csX1" fmla="*/ 11155363 w 11155363"/>
              <a:gd name="csY1" fmla="*/ 0 h 540370"/>
              <a:gd name="csX2" fmla="*/ 11155363 w 11155363"/>
              <a:gd name="csY2" fmla="*/ 540370 h 540370"/>
              <a:gd name="csX3" fmla="*/ 0 w 11155363"/>
              <a:gd name="csY3" fmla="*/ 540370 h 540370"/>
              <a:gd name="csX4" fmla="*/ 0 w 11155363"/>
              <a:gd name="csY4" fmla="*/ 0 h 5403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155363" h="540370">
                <a:moveTo>
                  <a:pt x="0" y="0"/>
                </a:moveTo>
                <a:lnTo>
                  <a:pt x="11155363" y="0"/>
                </a:lnTo>
                <a:lnTo>
                  <a:pt x="11155363" y="540370"/>
                </a:lnTo>
                <a:lnTo>
                  <a:pt x="0" y="54037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54183" tIns="22860" rIns="128016" bIns="22860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</a:rPr>
              <a:t>October 13-14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</a:rPr>
              <a:t>DACs and Select District Staff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0FE0E96-4B6F-0CA3-974C-5D8C96989BD9}"/>
              </a:ext>
            </a:extLst>
          </p:cNvPr>
          <p:cNvSpPr/>
          <p:nvPr/>
        </p:nvSpPr>
        <p:spPr>
          <a:xfrm>
            <a:off x="358541" y="2412128"/>
            <a:ext cx="11155363" cy="399831"/>
          </a:xfrm>
          <a:custGeom>
            <a:avLst/>
            <a:gdLst>
              <a:gd name="csX0" fmla="*/ 0 w 11155363"/>
              <a:gd name="csY0" fmla="*/ 66640 h 399831"/>
              <a:gd name="csX1" fmla="*/ 66640 w 11155363"/>
              <a:gd name="csY1" fmla="*/ 0 h 399831"/>
              <a:gd name="csX2" fmla="*/ 11088723 w 11155363"/>
              <a:gd name="csY2" fmla="*/ 0 h 399831"/>
              <a:gd name="csX3" fmla="*/ 11155363 w 11155363"/>
              <a:gd name="csY3" fmla="*/ 66640 h 399831"/>
              <a:gd name="csX4" fmla="*/ 11155363 w 11155363"/>
              <a:gd name="csY4" fmla="*/ 333191 h 399831"/>
              <a:gd name="csX5" fmla="*/ 11088723 w 11155363"/>
              <a:gd name="csY5" fmla="*/ 399831 h 399831"/>
              <a:gd name="csX6" fmla="*/ 66640 w 11155363"/>
              <a:gd name="csY6" fmla="*/ 399831 h 399831"/>
              <a:gd name="csX7" fmla="*/ 0 w 11155363"/>
              <a:gd name="csY7" fmla="*/ 333191 h 399831"/>
              <a:gd name="csX8" fmla="*/ 0 w 11155363"/>
              <a:gd name="csY8" fmla="*/ 66640 h 3998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55363" h="399831">
                <a:moveTo>
                  <a:pt x="0" y="66640"/>
                </a:moveTo>
                <a:cubicBezTo>
                  <a:pt x="0" y="29836"/>
                  <a:pt x="29836" y="0"/>
                  <a:pt x="66640" y="0"/>
                </a:cubicBezTo>
                <a:lnTo>
                  <a:pt x="11088723" y="0"/>
                </a:lnTo>
                <a:cubicBezTo>
                  <a:pt x="11125527" y="0"/>
                  <a:pt x="11155363" y="29836"/>
                  <a:pt x="11155363" y="66640"/>
                </a:cubicBezTo>
                <a:lnTo>
                  <a:pt x="11155363" y="333191"/>
                </a:lnTo>
                <a:cubicBezTo>
                  <a:pt x="11155363" y="369995"/>
                  <a:pt x="11125527" y="399831"/>
                  <a:pt x="11088723" y="399831"/>
                </a:cubicBezTo>
                <a:lnTo>
                  <a:pt x="66640" y="399831"/>
                </a:lnTo>
                <a:cubicBezTo>
                  <a:pt x="29836" y="399831"/>
                  <a:pt x="0" y="369995"/>
                  <a:pt x="0" y="333191"/>
                </a:cubicBezTo>
                <a:lnTo>
                  <a:pt x="0" y="6664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5406834"/>
              <a:satOff val="-13935"/>
              <a:lumOff val="-9412"/>
              <a:alphaOff val="0"/>
            </a:schemeClr>
          </a:fillRef>
          <a:effectRef idx="2">
            <a:schemeClr val="accent5">
              <a:hueOff val="-5406834"/>
              <a:satOff val="-13935"/>
              <a:lumOff val="-941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098" tIns="88098" rIns="88098" bIns="88098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>
                <a:solidFill>
                  <a:schemeClr val="tx1"/>
                </a:solidFill>
              </a:rPr>
              <a:t>Public Reporting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AA31D9A-CF6B-BB94-777F-037D3A41F162}"/>
              </a:ext>
            </a:extLst>
          </p:cNvPr>
          <p:cNvSpPr/>
          <p:nvPr/>
        </p:nvSpPr>
        <p:spPr>
          <a:xfrm>
            <a:off x="358541" y="2811959"/>
            <a:ext cx="11155363" cy="540370"/>
          </a:xfrm>
          <a:custGeom>
            <a:avLst/>
            <a:gdLst>
              <a:gd name="csX0" fmla="*/ 0 w 11155363"/>
              <a:gd name="csY0" fmla="*/ 0 h 540370"/>
              <a:gd name="csX1" fmla="*/ 11155363 w 11155363"/>
              <a:gd name="csY1" fmla="*/ 0 h 540370"/>
              <a:gd name="csX2" fmla="*/ 11155363 w 11155363"/>
              <a:gd name="csY2" fmla="*/ 540370 h 540370"/>
              <a:gd name="csX3" fmla="*/ 0 w 11155363"/>
              <a:gd name="csY3" fmla="*/ 540370 h 540370"/>
              <a:gd name="csX4" fmla="*/ 0 w 11155363"/>
              <a:gd name="csY4" fmla="*/ 0 h 5403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155363" h="540370">
                <a:moveTo>
                  <a:pt x="0" y="0"/>
                </a:moveTo>
                <a:lnTo>
                  <a:pt x="11155363" y="0"/>
                </a:lnTo>
                <a:lnTo>
                  <a:pt x="11155363" y="540370"/>
                </a:lnTo>
                <a:lnTo>
                  <a:pt x="0" y="54037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54183" tIns="22860" rIns="128016" bIns="22860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</a:rPr>
              <a:t>October 15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</a:rPr>
              <a:t>Accountability Data Released Publicly  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829A2A4-0687-EAA6-8320-F481D0F27445}"/>
              </a:ext>
            </a:extLst>
          </p:cNvPr>
          <p:cNvSpPr/>
          <p:nvPr/>
        </p:nvSpPr>
        <p:spPr>
          <a:xfrm>
            <a:off x="358540" y="3389774"/>
            <a:ext cx="11155363" cy="399831"/>
          </a:xfrm>
          <a:custGeom>
            <a:avLst/>
            <a:gdLst>
              <a:gd name="csX0" fmla="*/ 0 w 11155363"/>
              <a:gd name="csY0" fmla="*/ 66640 h 399831"/>
              <a:gd name="csX1" fmla="*/ 66640 w 11155363"/>
              <a:gd name="csY1" fmla="*/ 0 h 399831"/>
              <a:gd name="csX2" fmla="*/ 11088723 w 11155363"/>
              <a:gd name="csY2" fmla="*/ 0 h 399831"/>
              <a:gd name="csX3" fmla="*/ 11155363 w 11155363"/>
              <a:gd name="csY3" fmla="*/ 66640 h 399831"/>
              <a:gd name="csX4" fmla="*/ 11155363 w 11155363"/>
              <a:gd name="csY4" fmla="*/ 333191 h 399831"/>
              <a:gd name="csX5" fmla="*/ 11088723 w 11155363"/>
              <a:gd name="csY5" fmla="*/ 399831 h 399831"/>
              <a:gd name="csX6" fmla="*/ 66640 w 11155363"/>
              <a:gd name="csY6" fmla="*/ 399831 h 399831"/>
              <a:gd name="csX7" fmla="*/ 0 w 11155363"/>
              <a:gd name="csY7" fmla="*/ 333191 h 399831"/>
              <a:gd name="csX8" fmla="*/ 0 w 11155363"/>
              <a:gd name="csY8" fmla="*/ 66640 h 3998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155363" h="399831">
                <a:moveTo>
                  <a:pt x="0" y="66640"/>
                </a:moveTo>
                <a:cubicBezTo>
                  <a:pt x="0" y="29836"/>
                  <a:pt x="29836" y="0"/>
                  <a:pt x="66640" y="0"/>
                </a:cubicBezTo>
                <a:lnTo>
                  <a:pt x="11088723" y="0"/>
                </a:lnTo>
                <a:cubicBezTo>
                  <a:pt x="11125527" y="0"/>
                  <a:pt x="11155363" y="29836"/>
                  <a:pt x="11155363" y="66640"/>
                </a:cubicBezTo>
                <a:lnTo>
                  <a:pt x="11155363" y="333191"/>
                </a:lnTo>
                <a:cubicBezTo>
                  <a:pt x="11155363" y="369995"/>
                  <a:pt x="11125527" y="399831"/>
                  <a:pt x="11088723" y="399831"/>
                </a:cubicBezTo>
                <a:lnTo>
                  <a:pt x="66640" y="399831"/>
                </a:lnTo>
                <a:cubicBezTo>
                  <a:pt x="29836" y="399831"/>
                  <a:pt x="0" y="369995"/>
                  <a:pt x="0" y="333191"/>
                </a:cubicBezTo>
                <a:lnTo>
                  <a:pt x="0" y="6664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6758543"/>
              <a:satOff val="-17419"/>
              <a:lumOff val="-11765"/>
              <a:alphaOff val="0"/>
            </a:schemeClr>
          </a:fillRef>
          <a:effectRef idx="2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098" tIns="88098" rIns="88098" bIns="88098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>
                <a:solidFill>
                  <a:schemeClr val="tx1"/>
                </a:solidFill>
              </a:rPr>
              <a:t>10 Day Regulatory Data Review Period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579ED40-5DC3-9740-A872-132711CB707C}"/>
              </a:ext>
            </a:extLst>
          </p:cNvPr>
          <p:cNvSpPr/>
          <p:nvPr/>
        </p:nvSpPr>
        <p:spPr>
          <a:xfrm>
            <a:off x="358539" y="3893592"/>
            <a:ext cx="11155363" cy="540370"/>
          </a:xfrm>
          <a:custGeom>
            <a:avLst/>
            <a:gdLst>
              <a:gd name="csX0" fmla="*/ 0 w 11155363"/>
              <a:gd name="csY0" fmla="*/ 0 h 540370"/>
              <a:gd name="csX1" fmla="*/ 11155363 w 11155363"/>
              <a:gd name="csY1" fmla="*/ 0 h 540370"/>
              <a:gd name="csX2" fmla="*/ 11155363 w 11155363"/>
              <a:gd name="csY2" fmla="*/ 540370 h 540370"/>
              <a:gd name="csX3" fmla="*/ 0 w 11155363"/>
              <a:gd name="csY3" fmla="*/ 540370 h 540370"/>
              <a:gd name="csX4" fmla="*/ 0 w 11155363"/>
              <a:gd name="csY4" fmla="*/ 0 h 5403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155363" h="540370">
                <a:moveTo>
                  <a:pt x="0" y="0"/>
                </a:moveTo>
                <a:lnTo>
                  <a:pt x="11155363" y="0"/>
                </a:lnTo>
                <a:lnTo>
                  <a:pt x="11155363" y="540370"/>
                </a:lnTo>
                <a:lnTo>
                  <a:pt x="0" y="54037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54183" tIns="22860" rIns="128016" bIns="22860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</a:rPr>
              <a:t>Immediately Following Public Release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US" sz="1800" kern="1200">
                <a:solidFill>
                  <a:schemeClr val="tx1"/>
                </a:solidFill>
              </a:rPr>
              <a:t>DACs’ Final Opportunity to Review Publicly Released Data</a:t>
            </a:r>
          </a:p>
        </p:txBody>
      </p:sp>
    </p:spTree>
    <p:extLst>
      <p:ext uri="{BB962C8B-B14F-4D97-AF65-F5344CB8AC3E}">
        <p14:creationId xmlns:p14="http://schemas.microsoft.com/office/powerpoint/2010/main" val="3600840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5D19D-F200-8B3B-2B07-2695CFE46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0B6F5-7699-A75A-3471-BFF420677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/>
              <a:t>House Bill (HB) 257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C9CFC-7AE7-D291-5A67-C03DD7403B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tx1"/>
                </a:solidFill>
                <a:latin typeface="Franklin Gothic Book" panose="020B0503020102020204" pitchFamily="34" charset="0"/>
              </a:rPr>
              <a:t>Shara Savage, Director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009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20500-9309-5F8E-7711-5DE524A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0996863" cy="1038225"/>
          </a:xfrm>
        </p:spPr>
        <p:txBody>
          <a:bodyPr>
            <a:normAutofit fontScale="90000"/>
          </a:bodyPr>
          <a:lstStyle/>
          <a:p>
            <a:r>
              <a:rPr lang="en-US"/>
              <a:t>2026 – 2027 Assessment &amp; Accountability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85997-7551-CC0A-5C7F-46604C58A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332" y="1038225"/>
            <a:ext cx="11731335" cy="4448175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sz="3000" b="1" i="1">
                <a:solidFill>
                  <a:schemeClr val="tx1"/>
                </a:solidFill>
              </a:rPr>
              <a:t>Assessment</a:t>
            </a:r>
            <a:r>
              <a:rPr lang="en-US" sz="3000">
                <a:solidFill>
                  <a:schemeClr val="tx1"/>
                </a:solidFill>
              </a:rPr>
              <a:t> </a:t>
            </a:r>
            <a:r>
              <a:rPr lang="en-US" sz="3000" b="1" i="1">
                <a:solidFill>
                  <a:schemeClr val="tx1"/>
                </a:solidFill>
              </a:rPr>
              <a:t>Changes </a:t>
            </a:r>
            <a:r>
              <a:rPr lang="en-US" sz="3000">
                <a:solidFill>
                  <a:schemeClr val="tx1"/>
                </a:solidFill>
              </a:rPr>
              <a:t>(KSA and AKSA)</a:t>
            </a:r>
            <a:r>
              <a:rPr lang="en-US" sz="3000" i="1">
                <a:solidFill>
                  <a:schemeClr val="tx1"/>
                </a:solidFill>
              </a:rPr>
              <a:t> </a:t>
            </a:r>
            <a:r>
              <a:rPr lang="en-US" sz="3000">
                <a:solidFill>
                  <a:schemeClr val="tx1"/>
                </a:solidFill>
              </a:rPr>
              <a:t>for grades 3 through 8, 10 and 11 </a:t>
            </a:r>
          </a:p>
          <a:p>
            <a:pPr lvl="1"/>
            <a:r>
              <a:rPr lang="en-US" sz="2600">
                <a:solidFill>
                  <a:schemeClr val="tx1"/>
                </a:solidFill>
              </a:rPr>
              <a:t>The following will be removed from the state testing program: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chemeClr val="tx1"/>
                </a:solidFill>
              </a:rPr>
              <a:t>Editing and Mechanics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chemeClr val="tx1"/>
                </a:solidFill>
              </a:rPr>
              <a:t>On-Demand Writing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chemeClr val="tx1"/>
                </a:solidFill>
              </a:rPr>
              <a:t>Quality of School Climate and Safety Survey (QSCS)</a:t>
            </a:r>
          </a:p>
          <a:p>
            <a:pPr marL="3429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Accountability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</a:t>
            </a:r>
            <a:r>
              <a:rPr kumimoji="0" lang="en-US" sz="3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Changes</a:t>
            </a:r>
            <a:r>
              <a:rPr kumimoji="0" lang="en-US" sz="3000" b="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for Fall 2027</a:t>
            </a:r>
          </a:p>
          <a:p>
            <a:pPr marL="800100" marR="0" lvl="2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Chronic Absenteeism will be a new indicator</a:t>
            </a:r>
          </a:p>
          <a:p>
            <a:pPr marL="800100" marR="0" lvl="2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Individual Student Growth will be a new indicator</a:t>
            </a:r>
          </a:p>
          <a:p>
            <a:pPr marL="800100" marR="0" lvl="2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Evaluation of Change for each indicator is removed</a:t>
            </a:r>
          </a:p>
          <a:p>
            <a:pPr marL="800100" marR="0" lvl="2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Writing is removed from the State Assessment Results indicator</a:t>
            </a:r>
          </a:p>
          <a:p>
            <a:pPr marL="800100" marR="0" lvl="2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One Overall Score will be used in the state accountability system that meets federal requirements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ranklin Gothic Book"/>
              <a:ea typeface="Calibri Light"/>
              <a:cs typeface="Calibri Light"/>
            </a:endParaRPr>
          </a:p>
          <a:p>
            <a:pPr lvl="2">
              <a:buFont typeface="Wingdings" panose="05000000000000000000" pitchFamily="2" charset="2"/>
              <a:buChar char="§"/>
            </a:pPr>
            <a:endParaRPr lang="en-US" sz="2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494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DCCB1-01AA-C424-16F2-DD1B98986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5106"/>
            <a:ext cx="10515600" cy="1038225"/>
          </a:xfrm>
        </p:spPr>
        <p:txBody>
          <a:bodyPr/>
          <a:lstStyle/>
          <a:p>
            <a:r>
              <a:rPr lang="en-US"/>
              <a:t>2026-2027 New Accountability Indicators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2DF7E-70DF-C63F-09C6-A15167728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The state indicators shall exclusively include:</a:t>
            </a:r>
            <a:endParaRPr lang="en-US"/>
          </a:p>
          <a:p>
            <a:pPr lvl="1"/>
            <a:r>
              <a:rPr lang="en-US">
                <a:solidFill>
                  <a:schemeClr val="tx1"/>
                </a:solidFill>
              </a:rPr>
              <a:t>State Assessment Results - Reading and M</a:t>
            </a:r>
            <a:r>
              <a:rPr lang="en-US"/>
              <a:t>athematics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State Assessment Results - Science (SC) and Social Studies (SS)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Individual Student Growth - Reading and M</a:t>
            </a:r>
            <a:r>
              <a:rPr lang="en-US"/>
              <a:t>athematics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English Learner Progress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Chronic Absenteeism 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Postsecondary Readiness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Graduation Rate</a:t>
            </a:r>
          </a:p>
          <a:p>
            <a:endParaRPr lang="en-US">
              <a:solidFill>
                <a:schemeClr val="tx1"/>
              </a:solidFill>
            </a:endParaRPr>
          </a:p>
          <a:p>
            <a:endParaRPr lang="en-US" sz="1800" b="1">
              <a:solidFill>
                <a:srgbClr val="000000"/>
              </a:solidFill>
            </a:endParaRPr>
          </a:p>
          <a:p>
            <a:endParaRPr lang="en-US" sz="1800" b="1">
              <a:solidFill>
                <a:srgbClr val="000000"/>
              </a:solidFill>
            </a:endParaRPr>
          </a:p>
          <a:p>
            <a:endParaRPr lang="en-US" sz="18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586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D6365F-9BD5-AAC0-2F7D-3E45BAE17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algn="r"/>
            <a:r>
              <a:rPr lang="en-US" sz="4800"/>
              <a:t>HB 257 Resource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0D23576-AD57-9B13-A9BD-C2BE5858C666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1112242" y="4676872"/>
            <a:ext cx="3933306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  <a:hlinkClick r:id="rId2" tooltip="https://www.education.ky.gov/aa/distsupp/documents/hb_257_at_a_glance.pdf"/>
              </a:rPr>
              <a:t>House Bill 257 at a Glance</a:t>
            </a:r>
            <a:endParaRPr lang="en-US" sz="2000" i="1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HB 257 at a Glance infographic summarizing locally developed quality indicators, including district implementation, vibrant learning, and KDE support. The full text can be found at the link on the page.">
            <a:extLst>
              <a:ext uri="{FF2B5EF4-FFF2-40B4-BE49-F238E27FC236}">
                <a16:creationId xmlns:a16="http://schemas.microsoft.com/office/drawing/2014/main" id="{FAF75C18-1443-D225-A03A-3BEB163F2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356" y="1038183"/>
            <a:ext cx="6408836" cy="4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72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BBA78-F3D6-8AF5-06EC-0E5C4118A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64EEF-51DF-36EC-3E38-0BEA20D86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/>
              <a:t>English Language Proficiency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906251-A265-ABBB-497D-6B1C31D0D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tx1"/>
                </a:solidFill>
                <a:latin typeface="Franklin Gothic Book" panose="020B0503020102020204" pitchFamily="34" charset="0"/>
              </a:rPr>
              <a:t>Shara Savage, Director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50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FD52-5352-3C9C-F28E-42801BD7F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3619819" cy="1038225"/>
          </a:xfrm>
        </p:spPr>
        <p:txBody>
          <a:bodyPr>
            <a:normAutofit fontScale="90000"/>
          </a:bodyPr>
          <a:lstStyle/>
          <a:p>
            <a:r>
              <a:rPr lang="en-US"/>
              <a:t>Testing and Accountability Changes </a:t>
            </a:r>
            <a:br>
              <a:rPr lang="en-US"/>
            </a:br>
            <a:r>
              <a:rPr lang="en-US"/>
              <a:t>for First-Year EL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A7CCC-A229-93CC-9044-DC6A8950E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505" y="1170818"/>
            <a:ext cx="11533690" cy="52857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Beginning with the 2026–2027 school year, Kentucky will implement ESSA Flexibility </a:t>
            </a:r>
            <a:r>
              <a:rPr lang="en-US" sz="2000" b="1">
                <a:solidFill>
                  <a:schemeClr val="tx1"/>
                </a:solidFill>
              </a:rPr>
              <a:t>Option 2</a:t>
            </a:r>
            <a:r>
              <a:rPr lang="en-US" sz="2000">
                <a:solidFill>
                  <a:schemeClr val="tx1"/>
                </a:solidFill>
              </a:rPr>
              <a:t>. </a:t>
            </a:r>
          </a:p>
          <a:p>
            <a:r>
              <a:rPr lang="en-US" sz="2000">
                <a:solidFill>
                  <a:schemeClr val="tx1"/>
                </a:solidFill>
              </a:rPr>
              <a:t>English Learner (EL) students, including those enrolled in U.S. schools for less than 240 days, must complete all required grade-level Kentucky Summative Assessments (reading, mathematics, science and social studies).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EL students must participate if enrolled on or before the first day of the district’s testing window.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First-year EL student results will be included in accountability as follows: </a:t>
            </a:r>
          </a:p>
          <a:p>
            <a:pPr marL="742950" lvl="1" indent="-285750"/>
            <a:r>
              <a:rPr lang="en-US" sz="2000" b="1">
                <a:solidFill>
                  <a:schemeClr val="tx1"/>
                </a:solidFill>
              </a:rPr>
              <a:t>Year 1:</a:t>
            </a:r>
            <a:r>
              <a:rPr lang="en-US" sz="2000">
                <a:solidFill>
                  <a:schemeClr val="tx1"/>
                </a:solidFill>
              </a:rPr>
              <a:t> All scores reported in assessment results in the School Report Card (SRC) but </a:t>
            </a:r>
            <a:r>
              <a:rPr lang="en-US" sz="2000" b="1" i="1">
                <a:solidFill>
                  <a:schemeClr val="tx1"/>
                </a:solidFill>
              </a:rPr>
              <a:t>NOT</a:t>
            </a:r>
            <a:r>
              <a:rPr lang="en-US" sz="2000">
                <a:solidFill>
                  <a:schemeClr val="tx1"/>
                </a:solidFill>
              </a:rPr>
              <a:t> included in accountability calculations </a:t>
            </a:r>
          </a:p>
          <a:p>
            <a:pPr marL="742950" lvl="1" indent="-285750"/>
            <a:r>
              <a:rPr lang="en-US" sz="2000" b="1">
                <a:solidFill>
                  <a:schemeClr val="tx1"/>
                </a:solidFill>
              </a:rPr>
              <a:t>Year 2:</a:t>
            </a:r>
            <a:r>
              <a:rPr lang="en-US" sz="2000">
                <a:solidFill>
                  <a:schemeClr val="tx1"/>
                </a:solidFill>
              </a:rPr>
              <a:t> All scores reported in assessment results in the SRC, and reading and mathematics will be included in the Individual Student Growth indicator </a:t>
            </a:r>
          </a:p>
          <a:p>
            <a:pPr marL="742950" lvl="1" indent="-285750"/>
            <a:r>
              <a:rPr lang="en-US" sz="2000" b="1">
                <a:solidFill>
                  <a:schemeClr val="tx1"/>
                </a:solidFill>
              </a:rPr>
              <a:t>Year 3:</a:t>
            </a:r>
            <a:r>
              <a:rPr lang="en-US" sz="2000">
                <a:solidFill>
                  <a:schemeClr val="tx1"/>
                </a:solidFill>
              </a:rPr>
              <a:t> All scores will be fully included in assessment reporting and accountability calculations </a:t>
            </a:r>
          </a:p>
          <a:p>
            <a:pPr marL="285750"/>
            <a:r>
              <a:rPr lang="en-US" sz="2000">
                <a:solidFill>
                  <a:schemeClr val="tx1"/>
                </a:solidFill>
              </a:rPr>
              <a:t>EL students will continue to complete the annual English Language Proficiency assessment.</a:t>
            </a:r>
          </a:p>
          <a:p>
            <a:pPr marL="57150" indent="0">
              <a:buNone/>
            </a:pPr>
            <a:r>
              <a:rPr lang="en-US" sz="2000">
                <a:solidFill>
                  <a:schemeClr val="tx1"/>
                </a:solidFill>
              </a:rPr>
              <a:t>Note: Inclusion in accountability must be federally approved through the ESSA Consolidated State Plan.</a:t>
            </a:r>
          </a:p>
        </p:txBody>
      </p:sp>
    </p:spTree>
    <p:extLst>
      <p:ext uri="{BB962C8B-B14F-4D97-AF65-F5344CB8AC3E}">
        <p14:creationId xmlns:p14="http://schemas.microsoft.com/office/powerpoint/2010/main" val="3828902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44C5A-C5EC-3C0D-ED81-364B02C9F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EF1CB-F0B6-BCFF-2222-A4A4E34BA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/>
              <a:t>703 KAR 5:270, Kentucky’s Accountability System Update Timeline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D1153-5481-E481-88AC-DCFC29566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tx1"/>
                </a:solidFill>
                <a:latin typeface="Franklin Gothic Book" panose="020B0503020102020204" pitchFamily="34" charset="0"/>
              </a:rPr>
              <a:t>Shara Savage, Director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85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EB604-4801-D97F-85B4-AFA8FB508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3C408-91D6-82B8-27CF-0C4BED5F791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8932" y="145245"/>
            <a:ext cx="11607587" cy="1012825"/>
          </a:xfrm>
        </p:spPr>
        <p:txBody>
          <a:bodyPr>
            <a:noAutofit/>
          </a:bodyPr>
          <a:lstStyle/>
          <a:p>
            <a:r>
              <a:rPr lang="en-US" sz="3200">
                <a:latin typeface="Franklin Gothic Medium" panose="020B0603020102020204" pitchFamily="34" charset="0"/>
              </a:rPr>
              <a:t>Next Steps for </a:t>
            </a:r>
            <a:r>
              <a:rPr lang="en-US" sz="3200" i="1">
                <a:latin typeface="Franklin Gothic Medium" panose="020B0603020102020204" pitchFamily="34" charset="0"/>
                <a:hlinkClick r:id="rId2"/>
              </a:rPr>
              <a:t>703 KAR 5:270</a:t>
            </a:r>
            <a:r>
              <a:rPr lang="en-US" sz="3200" i="1">
                <a:latin typeface="Franklin Gothic Medium" panose="020B0603020102020204" pitchFamily="34" charset="0"/>
              </a:rPr>
              <a:t>, Kentucky’s Accountability System</a:t>
            </a:r>
            <a:endParaRPr lang="en-US" sz="3600" i="1">
              <a:latin typeface="Franklin Gothic Medium" panose="020B0603020102020204" pitchFamily="34" charset="0"/>
            </a:endParaRPr>
          </a:p>
        </p:txBody>
      </p:sp>
      <p:pic>
        <p:nvPicPr>
          <p:cNvPr id="4" name="Picture 3" descr="Timeline for next steps in Kentucky's Accountability System: Sept- Oct, second reading of regulation; Nov.-Dec: Public Comment Period, Februrary: Statement of Consideration and ESSA Consolidated State Plan">
            <a:extLst>
              <a:ext uri="{FF2B5EF4-FFF2-40B4-BE49-F238E27FC236}">
                <a16:creationId xmlns:a16="http://schemas.microsoft.com/office/drawing/2014/main" id="{CFB16EB0-4B2A-FEDA-6EAD-3F340A6D0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61" y="979680"/>
            <a:ext cx="11574490" cy="2781688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9B7CD21-464A-3F3F-FEFA-B950AC8DC0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06052"/>
              </p:ext>
            </p:extLst>
          </p:nvPr>
        </p:nvGraphicFramePr>
        <p:xfrm>
          <a:off x="209561" y="3904619"/>
          <a:ext cx="6548285" cy="26087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97860">
                  <a:extLst>
                    <a:ext uri="{9D8B030D-6E8A-4147-A177-3AD203B41FA5}">
                      <a16:colId xmlns:a16="http://schemas.microsoft.com/office/drawing/2014/main" val="3144555434"/>
                    </a:ext>
                  </a:extLst>
                </a:gridCol>
                <a:gridCol w="5250425">
                  <a:extLst>
                    <a:ext uri="{9D8B030D-6E8A-4147-A177-3AD203B41FA5}">
                      <a16:colId xmlns:a16="http://schemas.microsoft.com/office/drawing/2014/main" val="556496900"/>
                    </a:ext>
                  </a:extLst>
                </a:gridCol>
              </a:tblGrid>
              <a:tr h="286955">
                <a:tc>
                  <a:txBody>
                    <a:bodyPr/>
                    <a:lstStyle/>
                    <a:p>
                      <a:r>
                        <a:rPr lang="en-US" sz="160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Advisory Group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750"/>
                  </a:ext>
                </a:extLst>
              </a:tr>
              <a:tr h="410759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rgbClr val="000000"/>
                          </a:solidFill>
                        </a:rPr>
                        <a:t>Aug.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0">
                          <a:solidFill>
                            <a:srgbClr val="000000"/>
                          </a:solidFill>
                        </a:rPr>
                        <a:t>Kentucky Technical Advisory Committee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334485"/>
                  </a:ext>
                </a:extLst>
              </a:tr>
              <a:tr h="514227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rgbClr val="000000"/>
                          </a:solidFill>
                        </a:rPr>
                        <a:t>Sept.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0">
                          <a:solidFill>
                            <a:srgbClr val="000000"/>
                          </a:solidFill>
                        </a:rPr>
                        <a:t>Education Assessment and Accountability Review Subcommittee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826879"/>
                  </a:ext>
                </a:extLst>
              </a:tr>
              <a:tr h="500188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rgbClr val="000000"/>
                          </a:solidFill>
                        </a:rPr>
                        <a:t>Sept.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000000"/>
                          </a:solidFill>
                        </a:rPr>
                        <a:t>School Curriculum, Assessment and Accountability Council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025342"/>
                  </a:ext>
                </a:extLst>
              </a:tr>
              <a:tr h="448122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rgbClr val="000000"/>
                          </a:solidFill>
                        </a:rPr>
                        <a:t>Sept. 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000000"/>
                          </a:solidFill>
                        </a:rPr>
                        <a:t>Local Superintendents Advisory Council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367927"/>
                  </a:ext>
                </a:extLst>
              </a:tr>
              <a:tr h="289865">
                <a:tc>
                  <a:txBody>
                    <a:bodyPr/>
                    <a:lstStyle/>
                    <a:p>
                      <a:r>
                        <a:rPr lang="en-US" sz="1600" b="1" i="0">
                          <a:solidFill>
                            <a:srgbClr val="000000"/>
                          </a:solidFill>
                        </a:rPr>
                        <a:t>Oct. 7-8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 dirty="0">
                          <a:solidFill>
                            <a:srgbClr val="000000"/>
                          </a:solidFill>
                        </a:rPr>
                        <a:t>Kentucky Board of Education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4539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8D087729-F471-3DAD-4577-B309325B3087}"/>
              </a:ext>
            </a:extLst>
          </p:cNvPr>
          <p:cNvSpPr txBox="1"/>
          <p:nvPr/>
        </p:nvSpPr>
        <p:spPr>
          <a:xfrm>
            <a:off x="6788161" y="4226260"/>
            <a:ext cx="52245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en-US" sz="1400" i="1">
                <a:solidFill>
                  <a:srgbClr val="000000"/>
                </a:solidFill>
              </a:rPr>
              <a:t>KRS 158.6455(1)(g): Prior to promulgating administrative regulations to revise the accountability system, the board shall seek advice from the School Curriculum, Assessment, and Accountability Council; the Office of Education Accountability; the Education Assessment and Accountability Review Subcommittee; and the department's technical advisory committee.</a:t>
            </a:r>
          </a:p>
        </p:txBody>
      </p:sp>
    </p:spTree>
    <p:extLst>
      <p:ext uri="{BB962C8B-B14F-4D97-AF65-F5344CB8AC3E}">
        <p14:creationId xmlns:p14="http://schemas.microsoft.com/office/powerpoint/2010/main" val="13352838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2026" y="0"/>
            <a:ext cx="8958490" cy="1117600"/>
          </a:xfrm>
        </p:spPr>
        <p:txBody>
          <a:bodyPr/>
          <a:lstStyle/>
          <a:p>
            <a:pPr marL="228600"/>
            <a:r>
              <a:rPr lang="en-US"/>
              <a:t>Questions and Answers</a:t>
            </a:r>
          </a:p>
        </p:txBody>
      </p:sp>
      <p:sp>
        <p:nvSpPr>
          <p:cNvPr id="6" name="Content Placeholder 7"/>
          <p:cNvSpPr>
            <a:spLocks noGrp="1"/>
          </p:cNvSpPr>
          <p:nvPr>
            <p:ph type="body" sz="quarter" idx="13"/>
          </p:nvPr>
        </p:nvSpPr>
        <p:spPr>
          <a:xfrm>
            <a:off x="1152960" y="1193870"/>
            <a:ext cx="9158684" cy="421429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200">
                <a:solidFill>
                  <a:schemeClr val="tx1"/>
                </a:solidFill>
              </a:rPr>
              <a:t>Please submit questions or comments to the </a:t>
            </a:r>
            <a:r>
              <a:rPr lang="en-US" sz="4200">
                <a:hlinkClick r:id="rId3"/>
              </a:rPr>
              <a:t>OAA DAC Webcast Q&amp;A Form</a:t>
            </a:r>
            <a:r>
              <a:rPr lang="en-US" sz="420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200" b="1" i="1">
                <a:solidFill>
                  <a:srgbClr val="000000"/>
                </a:solidFill>
              </a:rPr>
              <a:t>   </a:t>
            </a:r>
            <a:endParaRPr lang="en-US" sz="420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200">
                <a:solidFill>
                  <a:srgbClr val="000000"/>
                </a:solidFill>
              </a:rPr>
              <a:t>The next monthly DAC Webcast is scheduled for Oct. 8 at 11 a.m. ET.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4200">
              <a:solidFill>
                <a:srgbClr val="00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4200">
              <a:solidFill>
                <a:srgbClr val="00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4200">
                <a:solidFill>
                  <a:srgbClr val="000000"/>
                </a:solidFill>
              </a:rPr>
              <a:t>Thank you for your participation!</a:t>
            </a:r>
          </a:p>
          <a:p>
            <a:pPr>
              <a:spcBef>
                <a:spcPts val="0"/>
              </a:spcBef>
            </a:pP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3415003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E55F4FC5-2F7B-251C-93FB-273B59BFF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2" y="-308"/>
            <a:ext cx="12189378" cy="1140175"/>
          </a:xfrm>
        </p:spPr>
        <p:txBody>
          <a:bodyPr>
            <a:noAutofit/>
          </a:bodyPr>
          <a:lstStyle/>
          <a:p>
            <a:pPr marL="228600"/>
            <a:r>
              <a:rPr lang="en-US"/>
              <a:t>Division of Assessment and Accountability Support</a:t>
            </a:r>
          </a:p>
        </p:txBody>
      </p:sp>
      <p:graphicFrame>
        <p:nvGraphicFramePr>
          <p:cNvPr id="7" name="Content Placeholder 4" descr="To contact the Division of Assessment Support in the Office of Assessment and Accountability, please email dacinfo@education.ky.gov or phone 502-564-4394." title="Contact Information">
            <a:extLst>
              <a:ext uri="{FF2B5EF4-FFF2-40B4-BE49-F238E27FC236}">
                <a16:creationId xmlns:a16="http://schemas.microsoft.com/office/drawing/2014/main" id="{CA766F2C-E360-5D85-C3A8-A32ABAA761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9318644"/>
              </p:ext>
            </p:extLst>
          </p:nvPr>
        </p:nvGraphicFramePr>
        <p:xfrm>
          <a:off x="1261601" y="1327458"/>
          <a:ext cx="9668797" cy="3562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02143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6B9F25"/>
      </a:accent6>
      <a:hlink>
        <a:srgbClr val="2683C6"/>
      </a:hlink>
      <a:folHlink>
        <a:srgbClr val="9F6715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FCA05B1-E313-6D46-8EEA-D906E14B24AB}" vid="{B7719CA3-B6BF-1B46-93F3-629B54642711}"/>
    </a:ext>
  </a:extLst>
</a:theme>
</file>

<file path=ppt/theme/theme2.xml><?xml version="1.0" encoding="utf-8"?>
<a:theme xmlns:a="http://schemas.openxmlformats.org/drawingml/2006/main" name="2_Office Theme">
  <a:themeElements>
    <a:clrScheme name="Custom 3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6B9F25"/>
      </a:accent6>
      <a:hlink>
        <a:srgbClr val="2683C6"/>
      </a:hlink>
      <a:folHlink>
        <a:srgbClr val="9F6715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FCA05B1-E313-6D46-8EEA-D906E14B24AB}" vid="{B7719CA3-B6BF-1B46-93F3-629B54642711}"/>
    </a:ext>
  </a:extLst>
</a:theme>
</file>

<file path=ppt/theme/theme3.xml><?xml version="1.0" encoding="utf-8"?>
<a:theme xmlns:a="http://schemas.openxmlformats.org/drawingml/2006/main" name="KDE">
  <a:themeElements>
    <a:clrScheme name="KDE">
      <a:dk1>
        <a:srgbClr val="102649"/>
      </a:dk1>
      <a:lt1>
        <a:srgbClr val="E1F3EA"/>
      </a:lt1>
      <a:dk2>
        <a:srgbClr val="007780"/>
      </a:dk2>
      <a:lt2>
        <a:srgbClr val="78B8E3"/>
      </a:lt2>
      <a:accent1>
        <a:srgbClr val="D8F4FA"/>
      </a:accent1>
      <a:accent2>
        <a:srgbClr val="00A766"/>
      </a:accent2>
      <a:accent3>
        <a:srgbClr val="4EC3C6"/>
      </a:accent3>
      <a:accent4>
        <a:srgbClr val="2A7ABF"/>
      </a:accent4>
      <a:accent5>
        <a:srgbClr val="003B45"/>
      </a:accent5>
      <a:accent6>
        <a:srgbClr val="007780"/>
      </a:accent6>
      <a:hlink>
        <a:srgbClr val="0000FF"/>
      </a:hlink>
      <a:folHlink>
        <a:srgbClr val="007780"/>
      </a:folHlink>
    </a:clrScheme>
    <a:fontScheme name="KDE">
      <a:majorFont>
        <a:latin typeface="Franklin Gothic Medium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DE" id="{CFD308D7-5929-4A73-9983-369BBB3EE7DB}" vid="{3ADAD03D-AE33-4CC6-AAA7-78097D70AF9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KDE Document" ma:contentTypeID="0x0101001BEB557DBE01834EAB47A683706DCD5B008DF4EFBC6697154B9CE5CD9A6A2577BF" ma:contentTypeVersion="28" ma:contentTypeDescription="" ma:contentTypeScope="" ma:versionID="ae77851edb02d56725173df26e15d056">
  <xsd:schema xmlns:xsd="http://www.w3.org/2001/XMLSchema" xmlns:xs="http://www.w3.org/2001/XMLSchema" xmlns:p="http://schemas.microsoft.com/office/2006/metadata/properties" xmlns:ns1="http://schemas.microsoft.com/sharepoint/v3" xmlns:ns2="3a62de7d-ba57-4f43-9dae-9623ba637be0" targetNamespace="http://schemas.microsoft.com/office/2006/metadata/properties" ma:root="true" ma:fieldsID="cc7173c6cc043fdfba33aa37cc0b2b29" ns1:_="" ns2:_="">
    <xsd:import namespace="http://schemas.microsoft.com/sharepoint/v3"/>
    <xsd:import namespace="3a62de7d-ba57-4f43-9dae-9623ba637be0"/>
    <xsd:element name="properties">
      <xsd:complexType>
        <xsd:sequence>
          <xsd:element name="documentManagement">
            <xsd:complexType>
              <xsd:all>
                <xsd:element ref="ns2:Accessibility_x0020_Office" minOccurs="0"/>
                <xsd:element ref="ns2:Accessibility_x0020_Audience" minOccurs="0"/>
                <xsd:element ref="ns2:Accessibility_x0020_Audit_x0020_Date" minOccurs="0"/>
                <xsd:element ref="ns2:Accessibility_x0020_Audit_x0020_Status" minOccurs="0"/>
                <xsd:element ref="ns2:Accessibility_x0020_Target_x0020_Date" minOccurs="0"/>
                <xsd:element ref="ns2:Accessibility_x0020_Status" minOccurs="0"/>
                <xsd:element ref="ns2:Application_x0020_Status" minOccurs="0"/>
                <xsd:element ref="ns2:Application_x0020_Type" minOccurs="0"/>
                <xsd:element ref="ns1:RoutingRuleDescription" minOccurs="0"/>
                <xsd:element ref="ns2:Audience1" minOccurs="0"/>
                <xsd:element ref="ns2:Publication_x0020_Date"/>
                <xsd:element ref="ns1:PublishingStartDate" minOccurs="0"/>
                <xsd:element ref="ns1:PublishingExpirationDate" minOccurs="0"/>
                <xsd:element ref="ns2:Application_x0020_Date" minOccurs="0"/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Content_x0020_Review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10" nillable="true" ma:displayName="Description" ma:internalName="RoutingRuleDescription" ma:readOnly="false">
      <xsd:simpleType>
        <xsd:restriction base="dms:Text">
          <xsd:maxLength value="255"/>
        </xsd:restriction>
      </xsd:simpleType>
    </xsd:element>
    <xsd:element name="PublishingStartDate" ma:index="13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4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2de7d-ba57-4f43-9dae-9623ba637be0" elementFormDefault="qualified">
    <xsd:import namespace="http://schemas.microsoft.com/office/2006/documentManagement/types"/>
    <xsd:import namespace="http://schemas.microsoft.com/office/infopath/2007/PartnerControls"/>
    <xsd:element name="Accessibility_x0020_Office" ma:index="2" nillable="true" ma:displayName="Accessibility Office" ma:format="Dropdown" ma:internalName="Accessibility_x0020_Office">
      <xsd:simpleType>
        <xsd:restriction base="dms:Choice">
          <xsd:enumeration value="Commissioner's Office"/>
          <xsd:enumeration value="OAA - Office of Assessment and Accountability"/>
          <xsd:enumeration value="OCIS - Office of Continuous Improvement and Support"/>
          <xsd:enumeration value="OCTE - Career and Technical Education"/>
          <xsd:enumeration value="OELE- Office of Educator Licensure and Effectiveness"/>
          <xsd:enumeration value="OET - Office of Education Technology"/>
          <xsd:enumeration value="OFO - Office of Finance and Operations"/>
          <xsd:enumeration value="OLS - Office of Legal Services"/>
          <xsd:enumeration value="OSEEL - Office of Special Education and Early Learning"/>
          <xsd:enumeration value="OTL - Office of Teaching and Learning"/>
        </xsd:restriction>
      </xsd:simpleType>
    </xsd:element>
    <xsd:element name="Accessibility_x0020_Audience" ma:index="3" nillable="true" ma:displayName="Accessibility Audience" ma:format="Dropdown" ma:internalName="Accessibility_x0020_Audience">
      <xsd:simpleType>
        <xsd:restriction base="dms:Choice">
          <xsd:enumeration value="Public"/>
          <xsd:enumeration value="District"/>
        </xsd:restriction>
      </xsd:simpleType>
    </xsd:element>
    <xsd:element name="Accessibility_x0020_Audit_x0020_Date" ma:index="4" nillable="true" ma:displayName="Accessibility Audit Date" ma:format="DateOnly" ma:internalName="Accessibility_x0020_Audit_x0020_Date">
      <xsd:simpleType>
        <xsd:restriction base="dms:DateTime"/>
      </xsd:simpleType>
    </xsd:element>
    <xsd:element name="Accessibility_x0020_Audit_x0020_Status" ma:index="5" nillable="true" ma:displayName="Accessibility Audit Status" ma:format="Dropdown" ma:internalName="Accessibility_x0020_Audit_x0020_Status">
      <xsd:simpleType>
        <xsd:restriction base="dms:Choice">
          <xsd:enumeration value="OK"/>
          <xsd:enumeration value="Minor"/>
          <xsd:enumeration value="Major"/>
        </xsd:restriction>
      </xsd:simpleType>
    </xsd:element>
    <xsd:element name="Accessibility_x0020_Target_x0020_Date" ma:index="6" nillable="true" ma:displayName="Accessibility Target Date" ma:format="DateOnly" ma:internalName="Accessibility_x0020_Target_x0020_Date">
      <xsd:simpleType>
        <xsd:restriction base="dms:DateTime"/>
      </xsd:simpleType>
    </xsd:element>
    <xsd:element name="Accessibility_x0020_Status" ma:index="7" nillable="true" ma:displayName="Accessibility Status" ma:format="Dropdown" ma:internalName="Accessibility_x0020_Status1" ma:readOnly="false">
      <xsd:simpleType>
        <xsd:restriction base="dms:Choice">
          <xsd:enumeration value="Remove"/>
          <xsd:enumeration value="Remediate"/>
          <xsd:enumeration value="Update"/>
          <xsd:enumeration value="Accessible"/>
          <xsd:enumeration value="Undue Burden"/>
          <xsd:enumeration value="Not KDE Owned"/>
        </xsd:restriction>
      </xsd:simpleType>
    </xsd:element>
    <xsd:element name="Application_x0020_Status" ma:index="8" nillable="true" ma:displayName="Application Status" ma:format="Dropdown" ma:internalName="Application_x0020_Status">
      <xsd:simpleType>
        <xsd:restriction base="dms:Choice">
          <xsd:enumeration value="Approved"/>
          <xsd:enumeration value="Denied"/>
        </xsd:restriction>
      </xsd:simpleType>
    </xsd:element>
    <xsd:element name="Application_x0020_Type" ma:index="9" nillable="true" ma:displayName="Application Type" ma:format="Dropdown" ma:internalName="Application_x0020_Type">
      <xsd:simpleType>
        <xsd:restriction base="dms:Choice">
          <xsd:enumeration value="Original"/>
          <xsd:enumeration value="Amendment"/>
          <xsd:enumeration value="Year 3 Budget"/>
          <xsd:enumeration value="Addendum"/>
          <xsd:enumeration value="Budget Update"/>
        </xsd:restriction>
      </xsd:simpleType>
    </xsd:element>
    <xsd:element name="Audience1" ma:index="11" nillable="true" ma:displayName="Audience" ma:list="{9f2d68f0-dc6b-4e06-b19d-b8792e70efe6}" ma:internalName="Audience1" ma:showField="Title" ma:web="3a62de7d-ba57-4f43-9dae-9623ba637b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cation_x0020_Date" ma:index="12" ma:displayName="Publication Date" ma:default="[today]" ma:format="DateOnly" ma:internalName="Publication_x0020_Date" ma:readOnly="false">
      <xsd:simpleType>
        <xsd:restriction base="dms:DateTime"/>
      </xsd:simpleType>
    </xsd:element>
    <xsd:element name="Application_x0020_Date" ma:index="15" nillable="true" ma:displayName="Application Date" ma:format="DateOnly" ma:internalName="Application_x0020_Date">
      <xsd:simpleType>
        <xsd:restriction base="dms:DateTime"/>
      </xsd:simple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_x0020_Review_x0020_Status" ma:index="26" nillable="true" ma:displayName="Content Review Status" ma:description="- Verified: Periodically checked and confirmed to still be accurate and relevant.&#10;- Revise: Identified issues require updates or factual corrections.&#10;- Obsolete: No longer relevant; delete or move to internal archive." ma:format="RadioButtons" ma:internalName="Content_x0020_Review_x0020_Status">
      <xsd:simpleType>
        <xsd:restriction base="dms:Choice">
          <xsd:enumeration value="Verified"/>
          <xsd:enumeration value="Revise"/>
          <xsd:enumeration value="Obsole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cation_x0020_Date xmlns="3a62de7d-ba57-4f43-9dae-9623ba637be0">2026-09-09T04:00:00+00:00</Publication_x0020_Date>
    <Content_x0020_Review_x0020_Status xmlns="3a62de7d-ba57-4f43-9dae-9623ba637be0">Verified</Content_x0020_Review_x0020_Status>
    <Accessibility_x0020_Office xmlns="3a62de7d-ba57-4f43-9dae-9623ba637be0">OAA - Office of Assessment and Accountability</Accessibility_x0020_Office>
    <Accessibility_x0020_Audit_x0020_Status xmlns="3a62de7d-ba57-4f43-9dae-9623ba637be0" xsi:nil="true"/>
    <Accessibility_x0020_Audience xmlns="3a62de7d-ba57-4f43-9dae-9623ba637be0">District</Accessibility_x0020_Audience>
    <Accessibility_x0020_Status xmlns="3a62de7d-ba57-4f43-9dae-9623ba637be0">Accessible</Accessibility_x0020_Status>
    <Application_x0020_Type xmlns="3a62de7d-ba57-4f43-9dae-9623ba637be0" xsi:nil="true"/>
    <Application_x0020_Date xmlns="3a62de7d-ba57-4f43-9dae-9623ba637be0" xsi:nil="true"/>
    <Accessibility_x0020_Target_x0020_Date xmlns="3a62de7d-ba57-4f43-9dae-9623ba637be0" xsi:nil="true"/>
    <Application_x0020_Status xmlns="3a62de7d-ba57-4f43-9dae-9623ba637be0" xsi:nil="true"/>
    <Accessibility_x0020_Audit_x0020_Date xmlns="3a62de7d-ba57-4f43-9dae-9623ba637be0" xsi:nil="true"/>
    <RoutingRuleDescription xmlns="http://schemas.microsoft.com/sharepoint/v3">DAC Webcast Presentation Sept 2026</RoutingRuleDescription>
    <PublishingExpirationDate xmlns="http://schemas.microsoft.com/sharepoint/v3" xsi:nil="true"/>
    <PublishingStartDate xmlns="http://schemas.microsoft.com/sharepoint/v3" xsi:nil="true"/>
    <Audience1 xmlns="3a62de7d-ba57-4f43-9dae-9623ba637be0">
      <Value>2</Value>
      <Value>10</Value>
    </Audience1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2AE43AF4-C9DA-4948-8B48-B657A868B7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946109-1443-41EA-8B92-8EA27BC6B9FB}"/>
</file>

<file path=customXml/itemProps3.xml><?xml version="1.0" encoding="utf-8"?>
<ds:datastoreItem xmlns:ds="http://schemas.openxmlformats.org/officeDocument/2006/customXml" ds:itemID="{C70D4522-EDD2-4326-BD38-D65ABD3DF72F}">
  <ds:schemaRefs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c8aeabe4-0dec-4482-a76a-bb57f37294f4"/>
    <ds:schemaRef ds:uri="http://purl.org/dc/dcmitype/"/>
    <ds:schemaRef ds:uri="http://purl.org/dc/terms/"/>
    <ds:schemaRef ds:uri="b062eb0a-ada4-4626-816e-5cd0be926cfe"/>
    <ds:schemaRef ds:uri="http://www.w3.org/XML/1998/namespace"/>
    <ds:schemaRef ds:uri="e933af85-a9ee-4a70-b6e0-74d4f32bb51d"/>
    <ds:schemaRef ds:uri="5bc9d522-2386-425a-9f2a-a617cf877ec0"/>
    <ds:schemaRef ds:uri="cf3aa28c-8d44-408c-a5ca-996a87f6cd59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95C987F1-2B81-48C4-AE15-941EDD59812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1309</Words>
  <Application>Microsoft Office PowerPoint</Application>
  <PresentationFormat>Widescreen</PresentationFormat>
  <Paragraphs>163</Paragraphs>
  <Slides>22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</vt:lpstr>
      <vt:lpstr>Calibri</vt:lpstr>
      <vt:lpstr>Courier New</vt:lpstr>
      <vt:lpstr>Franklin Gothic Book</vt:lpstr>
      <vt:lpstr>Franklin Gothic Medium</vt:lpstr>
      <vt:lpstr>Libre Franklin</vt:lpstr>
      <vt:lpstr>Libre Franklin Medium</vt:lpstr>
      <vt:lpstr>Wingdings</vt:lpstr>
      <vt:lpstr>Office Theme</vt:lpstr>
      <vt:lpstr>2_Office Theme</vt:lpstr>
      <vt:lpstr>KDE</vt:lpstr>
      <vt:lpstr>DAC Webcast September 10, 2026 </vt:lpstr>
      <vt:lpstr>Agenda</vt:lpstr>
      <vt:lpstr>Kentucky Alternate Assessment Program Reminders</vt:lpstr>
      <vt:lpstr>KAAP Important Dates </vt:lpstr>
      <vt:lpstr>Alternate Kentucky Summative Assessment (AKSA) Training and Quiz</vt:lpstr>
      <vt:lpstr>Visual Impairment (VI) Orders</vt:lpstr>
      <vt:lpstr>K Screen Updates</vt:lpstr>
      <vt:lpstr>K Screen Office Hours </vt:lpstr>
      <vt:lpstr>Fall 2026 Data Reporting</vt:lpstr>
      <vt:lpstr>Quality Control Day Confirmed </vt:lpstr>
      <vt:lpstr>QC Day Purpose </vt:lpstr>
      <vt:lpstr>Tentative 2026 Data Reporting Timeline</vt:lpstr>
      <vt:lpstr>House Bill (HB) 257 Update</vt:lpstr>
      <vt:lpstr>2026 – 2027 Assessment &amp; Accountability Changes</vt:lpstr>
      <vt:lpstr>2026-2027 New Accountability Indicators </vt:lpstr>
      <vt:lpstr>HB 257 Resource</vt:lpstr>
      <vt:lpstr>English Language Proficiency</vt:lpstr>
      <vt:lpstr>Testing and Accountability Changes  for First-Year EL Students</vt:lpstr>
      <vt:lpstr>703 KAR 5:270, Kentucky’s Accountability System Update Timeline</vt:lpstr>
      <vt:lpstr>Next Steps for 703 KAR 5:270, Kentucky’s Accountability System</vt:lpstr>
      <vt:lpstr>Questions and Answers</vt:lpstr>
      <vt:lpstr>Division of Assessment and Accountability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DAC Webcast September 2026</dc:title>
  <dc:creator>melissa.chandler@education.ky.gov;jessica.brumley@education.ky.gov</dc:creator>
  <cp:keywords>DAC Webcast</cp:keywords>
  <cp:lastModifiedBy>Avery, Devon - Division of Assessment and Accountability Support</cp:lastModifiedBy>
  <cp:revision>1</cp:revision>
  <cp:lastPrinted>2024-06-12T00:32:24Z</cp:lastPrinted>
  <dcterms:created xsi:type="dcterms:W3CDTF">2022-07-11T18:53:52Z</dcterms:created>
  <dcterms:modified xsi:type="dcterms:W3CDTF">2026-09-09T20:27:46Z</dcterms:modified>
  <cp:category>Please email questions to dacinfo@education.ky.gov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0x0101001BEB557DBE01834EAB47A683706DCD5B008DF4EFBC6697154B9CE5CD9A6A2577BF</vt:lpwstr>
  </property>
  <property fmtid="{D5CDD505-2E9C-101B-9397-08002B2CF9AE}" pid="3" name="MediaServiceImageTags">
    <vt:lpwstr/>
  </property>
  <property fmtid="{D5CDD505-2E9C-101B-9397-08002B2CF9AE}" pid="4" name="MSIP_Label_eb544694-0027-44fa-bee4-2648c0363f9d_SiteId">
    <vt:lpwstr>9360c11f-90e6-4706-ad00-25fcdc9e2ed1</vt:lpwstr>
  </property>
  <property fmtid="{D5CDD505-2E9C-101B-9397-08002B2CF9AE}" pid="5" name="MSIP_Label_eb544694-0027-44fa-bee4-2648c0363f9d_SetDate">
    <vt:lpwstr>2024-06-11T11:38:40Z</vt:lpwstr>
  </property>
  <property fmtid="{D5CDD505-2E9C-101B-9397-08002B2CF9AE}" pid="6" name="MSIP_Label_eb544694-0027-44fa-bee4-2648c0363f9d_Method">
    <vt:lpwstr>Standard</vt:lpwstr>
  </property>
  <property fmtid="{D5CDD505-2E9C-101B-9397-08002B2CF9AE}" pid="7" name="MSIP_Label_eb544694-0027-44fa-bee4-2648c0363f9d_ActionId">
    <vt:lpwstr>214f1d5f-a08c-4db1-8c59-7cdba6750a96</vt:lpwstr>
  </property>
  <property fmtid="{D5CDD505-2E9C-101B-9397-08002B2CF9AE}" pid="8" name="MSIP_Label_eb544694-0027-44fa-bee4-2648c0363f9d_Enabled">
    <vt:lpwstr>true</vt:lpwstr>
  </property>
  <property fmtid="{D5CDD505-2E9C-101B-9397-08002B2CF9AE}" pid="9" name="MSIP_Label_eb544694-0027-44fa-bee4-2648c0363f9d_ContentBits">
    <vt:lpwstr>0</vt:lpwstr>
  </property>
  <property fmtid="{D5CDD505-2E9C-101B-9397-08002B2CF9AE}" pid="10" name="MSIP_Label_eb544694-0027-44fa-bee4-2648c0363f9d_Name">
    <vt:lpwstr>defa4170-0d19-0005-0004-bc88714345d2</vt:lpwstr>
  </property>
  <property fmtid="{D5CDD505-2E9C-101B-9397-08002B2CF9AE}" pid="11" name="Order">
    <vt:r8>31400</vt:r8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TemplateUrl">
    <vt:lpwstr/>
  </property>
  <property fmtid="{D5CDD505-2E9C-101B-9397-08002B2CF9AE}" pid="15" name="ComplianceAssetId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  <property fmtid="{D5CDD505-2E9C-101B-9397-08002B2CF9AE}" pid="18" name="MSIP_Label_eb544694-0027-44fa-bee4-2648c0363f9d_Tag">
    <vt:lpwstr>10, 3, 0, 2</vt:lpwstr>
  </property>
</Properties>
</file>