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uthors.xml" ContentType="application/vnd.ms-powerpoint.authors+xml"/>
  <Override PartName="/ppt/changesInfos/changesInfo1.xml" ContentType="application/vnd.ms-powerpoint.changesinfo+xml"/>
  <Override PartName="/ppt/commentAuthors.xml" ContentType="application/vnd.openxmlformats-officedocument.presentationml.commentAuthor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4" r:id="rId4"/>
    <p:sldMasterId id="2147483706" r:id="rId5"/>
    <p:sldMasterId id="2147483721" r:id="rId6"/>
  </p:sldMasterIdLst>
  <p:notesMasterIdLst>
    <p:notesMasterId r:id="rId30"/>
  </p:notesMasterIdLst>
  <p:handoutMasterIdLst>
    <p:handoutMasterId r:id="rId31"/>
  </p:handoutMasterIdLst>
  <p:sldIdLst>
    <p:sldId id="256" r:id="rId7"/>
    <p:sldId id="1143" r:id="rId8"/>
    <p:sldId id="1646" r:id="rId9"/>
    <p:sldId id="1645" r:id="rId10"/>
    <p:sldId id="2134805295" r:id="rId11"/>
    <p:sldId id="1624" r:id="rId12"/>
    <p:sldId id="1625" r:id="rId13"/>
    <p:sldId id="1626" r:id="rId14"/>
    <p:sldId id="1627" r:id="rId15"/>
    <p:sldId id="1628" r:id="rId16"/>
    <p:sldId id="1629" r:id="rId17"/>
    <p:sldId id="1630" r:id="rId18"/>
    <p:sldId id="1631" r:id="rId19"/>
    <p:sldId id="1621" r:id="rId20"/>
    <p:sldId id="1148" r:id="rId21"/>
    <p:sldId id="1168" r:id="rId22"/>
    <p:sldId id="954" r:id="rId23"/>
    <p:sldId id="1632" r:id="rId24"/>
    <p:sldId id="451" r:id="rId25"/>
    <p:sldId id="1623" r:id="rId26"/>
    <p:sldId id="277" r:id="rId27"/>
    <p:sldId id="888" r:id="rId28"/>
    <p:sldId id="1029" r:id="rId29"/>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9BDD03-6500-141E-5C73-C5F7B6F6E863}" name="Williams, Chris - Division of Assessment and Accountability Support" initials="WS" userId="S::chris.williams@education.ky.gov::2f156fa2-a309-475c-82f3-62ae8d0ba8a4" providerId="AD"/>
  <p188:author id="{9B822606-89CE-37F5-0354-C7C7B03AE384}" name="Chandler, Melissa - Division of Assessment and Accountability Support" initials="CS" userId="S::melissa.chandler@education.ky.gov::c7c40c5a-5db2-409e-9ac5-b3fa8556cae3" providerId="AD"/>
  <p188:author id="{A878E930-1FA4-23FE-ABDF-DAF3E302D92D}" name="Christopher, Tiffany - Division of Assessment and Accountability Support" initials="TC" userId="S::tiffany.christopher@education.ky.gov::0ee15d78-e0f3-4aff-9248-a7fe4c8bb4fc" providerId="AD"/>
  <p188:author id="{EEAF063B-8BCB-A246-0486-9A5ACA2B8CA4}" name="Roseberry, Christen - Division of Assessment and Accountability Support" initials="RCDoAaAS" userId="S::christen.roseberry@education.ky.gov::64f073a6-c0e0-4356-b5dd-074214d6d82f" providerId="AD"/>
  <p188:author id="{0C431B50-E267-7ED8-372B-1A1B808F8997}" name="Jones, Helen - Division of Assessment and Accountability Support" initials="JHDoAaAS" userId="S::helen.jones@education.ky.gov::b7d6fb4f-88fd-4227-920b-6a3119e5e7a1" providerId="AD"/>
  <p188:author id="{52F57052-0FAD-5FD0-5873-4C8768666379}" name="Avery, Devon - Division of Assessment and Accountability Support" initials="DA" userId="S::devon.avery@education.ky.gov::ea78a75c-c17e-4901-bc17-b64bcd9c9f6d" providerId="AD"/>
  <p188:author id="{CCCC5755-80CF-4B48-E1F5-5CFC857F1A2A}" name="Riley, Ben - Division of Assessment and Accountability Support" initials="RBDoAaAS" userId="Riley, Ben - Division of Assessment and Accountability Support" providerId="None"/>
  <p188:author id="{FF3B046C-91C7-F735-5D2E-F89695486385}" name="Jett, Lisa - Division of Assessment and Accountability Support" initials="JS" userId="S::lisa.jett@education.ky.gov::6d718aac-4a55-46f9-aab8-85fa88911f2a" providerId="AD"/>
  <p188:author id="{436EC786-CEC7-8901-61CA-4BDABF115B31}" name="Savage, Shara - Division of Assessment and Accountability Support" initials="SSDoAaAS" userId="S::Shara.Savage@education.ky.gov::71eadb16-699f-453e-81d8-c9ac7aaf2dd6" providerId="AD"/>
  <p188:author id="{5512DD90-7D11-8F4F-C196-C0F8F7BFE940}" name="Brumley, Jessica - Division of Assessment and Accountability Support" initials="JB" userId="S::jessica.brumley@education.ky.gov::fa0310dd-6eee-4845-93c0-35565be73531" providerId="AD"/>
  <p188:author id="{88138196-F698-FBED-D0A7-04A9C0FF3D88}" name="Stafford, Jennifer - KDE Division Director" initials="SD" userId="S::jennifer.stafford@education.ky.gov::0151abd4-297e-443f-a77b-a8c249c015ab" providerId="AD"/>
  <p188:author id="{4E37AEA2-9003-7A2B-581B-AF4837220C73}" name="Riley, Ben - Division of Assessment and Accountability Support" initials="RS" userId="S::ben.riley@education.ky.gov::4cd6cdff-1273-49fa-8860-d0f5fa3fb9f7" providerId="AD"/>
  <p188:author id="{E0DB3AB3-8C22-653F-571B-3E25AA2E63A2}" name="Savage, Shara - Division of Assessment and Accountability Support" initials="SS" userId="S::shara.savage@education.ky.gov::71eadb16-699f-453e-81d8-c9ac7aaf2dd6" providerId="AD"/>
  <p188:author id="{2DFC81C1-C964-7CBE-E5A2-8181FB4130DC}" name="Wickizer, John - Division of Accountability Data and Analysis" initials="WA" userId="S::john.wickizer@education.ky.gov::1c22ac94-8f1d-4cc0-ad19-578a4f29fa40" providerId="AD"/>
  <p188:author id="{A1968ECB-9F01-7E4F-5C5C-2236753EF084}" name="Mullins, Krista" initials="KMM" userId="Mullins, Krista" providerId="None"/>
  <p188:author id="{581C09D0-3CAB-E9E0-98D1-3884D850B30F}" name="Hill, Kevin - KDE Division Director" initials="HD" userId="S::kevin.hill@education.ky.gov::02c2ec77-149c-4854-a7db-156452e0ba73" providerId="AD"/>
  <p188:author id="{5FD6BBD4-89B8-DC90-B9A0-590DE6A9A122}" name="Larkins, Jennifer - Division of Assessment and Accountability Support" initials="LS" userId="S::jennifer.larkins@education.ky.gov::093879bc-4454-48e7-95b0-93a7f4bf4b00" providerId="AD"/>
  <p188:author id="{1DDE88F8-27C4-C73A-F768-A150E2731EB4}" name="Mullins, Krista - Division of Assessment and Accountability Support" initials="MS" userId="S::krista.mullins@education.ky.gov::599e8b2c-da26-429c-a2a4-0d587b3d3416" providerId="AD"/>
  <p188:author id="{F4AFB8FE-2F89-BD15-88CD-DCAF584F8BCE}" name="Guest User" initials="GU" userId="S::urn:spo:anon#b8d00a6c8b0209b5fed9f16a4c639c5f2826c96e7d642f03ee068c911d54507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tafford, Jennifer - KDE Division Director" initials="SJ-KDD" lastIdx="6" clrIdx="0">
    <p:extLst>
      <p:ext uri="{19B8F6BF-5375-455C-9EA6-DF929625EA0E}">
        <p15:presenceInfo xmlns:p15="http://schemas.microsoft.com/office/powerpoint/2012/main" userId="S::jennifer.stafford@education.ky.gov::0151abd4-297e-443f-a77b-a8c249c015ab" providerId="AD"/>
      </p:ext>
    </p:extLst>
  </p:cmAuthor>
  <p:cmAuthor id="2" name="Jett, Lisa - Division of Assessment and Accountability Support" initials="JS" lastIdx="1" clrIdx="1">
    <p:extLst>
      <p:ext uri="{19B8F6BF-5375-455C-9EA6-DF929625EA0E}">
        <p15:presenceInfo xmlns:p15="http://schemas.microsoft.com/office/powerpoint/2012/main" userId="S::lisa.jett@education.ky.gov::6d718aac-4a55-46f9-aab8-85fa88911f2a" providerId="AD"/>
      </p:ext>
    </p:extLst>
  </p:cmAuthor>
  <p:cmAuthor id="3" name="Chandler, Melissa - Division of Assessment and Accountability Support" initials="CS" lastIdx="2" clrIdx="2">
    <p:extLst>
      <p:ext uri="{19B8F6BF-5375-455C-9EA6-DF929625EA0E}">
        <p15:presenceInfo xmlns:p15="http://schemas.microsoft.com/office/powerpoint/2012/main" userId="S::melissa.chandler@education.ky.gov::c7c40c5a-5db2-409e-9ac5-b3fa8556cae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02649"/>
    <a:srgbClr val="99C9CC"/>
    <a:srgbClr val="6AC398"/>
    <a:srgbClr val="007780"/>
    <a:srgbClr val="276F8B"/>
    <a:srgbClr val="6B9F25"/>
    <a:srgbClr val="FFFFFF"/>
    <a:srgbClr val="DEEBF7"/>
    <a:srgbClr val="E2F0D9"/>
    <a:srgbClr val="FFF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03B19C-4309-4B01-818A-5EA52CFA1288}" v="1527" dt="2026-08-12T19:06:00.132"/>
    <p1510:client id="{4EACB14F-9119-4137-93EF-74FF6917897E}" v="732" dt="2026-08-12T20:33:24.365"/>
    <p1510:client id="{85E1928E-407F-46FC-83EE-523ECA952D10}" v="13" dt="2026-08-12T17:57:40.786"/>
    <p1510:client id="{C3D210E1-7A52-4B87-B11A-36DD7012484D}" v="14" dt="2026-08-12T18:02:59.495"/>
  </p1510:revLst>
</p1510:revInfo>
</file>

<file path=ppt/tableStyles.xml><?xml version="1.0" encoding="utf-8"?>
<a:tblStyleLst xmlns:a="http://schemas.openxmlformats.org/drawingml/2006/main" def="{5C22544A-7EE6-4342-B048-85BDC9FD1C3A}">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7" autoAdjust="0"/>
    <p:restoredTop sz="79380" autoAdjust="0"/>
  </p:normalViewPr>
  <p:slideViewPr>
    <p:cSldViewPr snapToGrid="0">
      <p:cViewPr varScale="1">
        <p:scale>
          <a:sx n="63" d="100"/>
          <a:sy n="63" d="100"/>
        </p:scale>
        <p:origin x="1426" y="62"/>
      </p:cViewPr>
      <p:guideLst>
        <p:guide orient="horz" pos="2160"/>
        <p:guide pos="3840"/>
      </p:guideLst>
    </p:cSldViewPr>
  </p:slideViewPr>
  <p:outlineViewPr>
    <p:cViewPr>
      <p:scale>
        <a:sx n="33" d="100"/>
        <a:sy n="33" d="100"/>
      </p:scale>
      <p:origin x="0" y="-221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8/10/relationships/authors" Target="authors.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commentAuthors" Target="commentAuthors.xml"/><Relationship Id="rId37" Type="http://schemas.microsoft.com/office/2016/11/relationships/changesInfo" Target="changesInfos/changesInfo1.xml"/><Relationship Id="rId40" Type="http://schemas.openxmlformats.org/officeDocument/2006/relationships/customXml" Target="../customXml/item4.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very, Devon - Division of Assessment and Accountability Support" userId="ea78a75c-c17e-4901-bc17-b64bcd9c9f6d" providerId="ADAL" clId="{BE49BD1B-962D-425B-B1FA-20730454EA07}"/>
    <pc:docChg chg="custSel modSld">
      <pc:chgData name="Avery, Devon - Division of Assessment and Accountability Support" userId="ea78a75c-c17e-4901-bc17-b64bcd9c9f6d" providerId="ADAL" clId="{BE49BD1B-962D-425B-B1FA-20730454EA07}" dt="2026-08-12T20:35:59.932" v="29" actId="368"/>
      <pc:docMkLst>
        <pc:docMk/>
      </pc:docMkLst>
      <pc:sldChg chg="modNotes">
        <pc:chgData name="Avery, Devon - Division of Assessment and Accountability Support" userId="ea78a75c-c17e-4901-bc17-b64bcd9c9f6d" providerId="ADAL" clId="{BE49BD1B-962D-425B-B1FA-20730454EA07}" dt="2026-08-12T20:35:59.620" v="1" actId="368"/>
        <pc:sldMkLst>
          <pc:docMk/>
          <pc:sldMk cId="301902911" sldId="256"/>
        </pc:sldMkLst>
      </pc:sldChg>
      <pc:sldChg chg="modNotes">
        <pc:chgData name="Avery, Devon - Division of Assessment and Accountability Support" userId="ea78a75c-c17e-4901-bc17-b64bcd9c9f6d" providerId="ADAL" clId="{BE49BD1B-962D-425B-B1FA-20730454EA07}" dt="2026-08-12T20:35:59.925" v="27" actId="368"/>
        <pc:sldMkLst>
          <pc:docMk/>
          <pc:sldMk cId="3728053727" sldId="277"/>
        </pc:sldMkLst>
      </pc:sldChg>
      <pc:sldChg chg="modNotes">
        <pc:chgData name="Avery, Devon - Division of Assessment and Accountability Support" userId="ea78a75c-c17e-4901-bc17-b64bcd9c9f6d" providerId="ADAL" clId="{BE49BD1B-962D-425B-B1FA-20730454EA07}" dt="2026-08-12T20:35:59.917" v="25" actId="368"/>
        <pc:sldMkLst>
          <pc:docMk/>
          <pc:sldMk cId="2178654661" sldId="451"/>
        </pc:sldMkLst>
      </pc:sldChg>
      <pc:sldChg chg="modNotes">
        <pc:chgData name="Avery, Devon - Division of Assessment and Accountability Support" userId="ea78a75c-c17e-4901-bc17-b64bcd9c9f6d" providerId="ADAL" clId="{BE49BD1B-962D-425B-B1FA-20730454EA07}" dt="2026-08-12T20:35:59.932" v="29" actId="368"/>
        <pc:sldMkLst>
          <pc:docMk/>
          <pc:sldMk cId="3415003822" sldId="888"/>
        </pc:sldMkLst>
      </pc:sldChg>
      <pc:sldChg chg="modNotes">
        <pc:chgData name="Avery, Devon - Division of Assessment and Accountability Support" userId="ea78a75c-c17e-4901-bc17-b64bcd9c9f6d" providerId="ADAL" clId="{BE49BD1B-962D-425B-B1FA-20730454EA07}" dt="2026-08-12T20:35:59.654" v="3" actId="368"/>
        <pc:sldMkLst>
          <pc:docMk/>
          <pc:sldMk cId="3672166213" sldId="1143"/>
        </pc:sldMkLst>
      </pc:sldChg>
      <pc:sldChg chg="modNotes">
        <pc:chgData name="Avery, Devon - Division of Assessment and Accountability Support" userId="ea78a75c-c17e-4901-bc17-b64bcd9c9f6d" providerId="ADAL" clId="{BE49BD1B-962D-425B-B1FA-20730454EA07}" dt="2026-08-12T20:35:59.897" v="19" actId="368"/>
        <pc:sldMkLst>
          <pc:docMk/>
          <pc:sldMk cId="1076842804" sldId="1148"/>
        </pc:sldMkLst>
      </pc:sldChg>
      <pc:sldChg chg="modNotes">
        <pc:chgData name="Avery, Devon - Division of Assessment and Accountability Support" userId="ea78a75c-c17e-4901-bc17-b64bcd9c9f6d" providerId="ADAL" clId="{BE49BD1B-962D-425B-B1FA-20730454EA07}" dt="2026-08-12T20:35:59.905" v="21" actId="368"/>
        <pc:sldMkLst>
          <pc:docMk/>
          <pc:sldMk cId="730299065" sldId="1168"/>
        </pc:sldMkLst>
      </pc:sldChg>
      <pc:sldChg chg="modNotes">
        <pc:chgData name="Avery, Devon - Division of Assessment and Accountability Support" userId="ea78a75c-c17e-4901-bc17-b64bcd9c9f6d" providerId="ADAL" clId="{BE49BD1B-962D-425B-B1FA-20730454EA07}" dt="2026-08-12T20:35:59.806" v="9" actId="368"/>
        <pc:sldMkLst>
          <pc:docMk/>
          <pc:sldMk cId="529032691" sldId="1625"/>
        </pc:sldMkLst>
      </pc:sldChg>
      <pc:sldChg chg="modNotes">
        <pc:chgData name="Avery, Devon - Division of Assessment and Accountability Support" userId="ea78a75c-c17e-4901-bc17-b64bcd9c9f6d" providerId="ADAL" clId="{BE49BD1B-962D-425B-B1FA-20730454EA07}" dt="2026-08-12T20:35:59.846" v="11" actId="368"/>
        <pc:sldMkLst>
          <pc:docMk/>
          <pc:sldMk cId="995886429" sldId="1626"/>
        </pc:sldMkLst>
      </pc:sldChg>
      <pc:sldChg chg="modNotes">
        <pc:chgData name="Avery, Devon - Division of Assessment and Accountability Support" userId="ea78a75c-c17e-4901-bc17-b64bcd9c9f6d" providerId="ADAL" clId="{BE49BD1B-962D-425B-B1FA-20730454EA07}" dt="2026-08-12T20:35:59.874" v="13" actId="368"/>
        <pc:sldMkLst>
          <pc:docMk/>
          <pc:sldMk cId="1517890232" sldId="1627"/>
        </pc:sldMkLst>
      </pc:sldChg>
      <pc:sldChg chg="modNotes">
        <pc:chgData name="Avery, Devon - Division of Assessment and Accountability Support" userId="ea78a75c-c17e-4901-bc17-b64bcd9c9f6d" providerId="ADAL" clId="{BE49BD1B-962D-425B-B1FA-20730454EA07}" dt="2026-08-12T20:35:59.881" v="15" actId="368"/>
        <pc:sldMkLst>
          <pc:docMk/>
          <pc:sldMk cId="2033886677" sldId="1628"/>
        </pc:sldMkLst>
      </pc:sldChg>
      <pc:sldChg chg="modNotes">
        <pc:chgData name="Avery, Devon - Division of Assessment and Accountability Support" userId="ea78a75c-c17e-4901-bc17-b64bcd9c9f6d" providerId="ADAL" clId="{BE49BD1B-962D-425B-B1FA-20730454EA07}" dt="2026-08-12T20:35:59.887" v="17" actId="368"/>
        <pc:sldMkLst>
          <pc:docMk/>
          <pc:sldMk cId="1166874463" sldId="1629"/>
        </pc:sldMkLst>
      </pc:sldChg>
      <pc:sldChg chg="modNotes">
        <pc:chgData name="Avery, Devon - Division of Assessment and Accountability Support" userId="ea78a75c-c17e-4901-bc17-b64bcd9c9f6d" providerId="ADAL" clId="{BE49BD1B-962D-425B-B1FA-20730454EA07}" dt="2026-08-12T20:35:59.911" v="23" actId="368"/>
        <pc:sldMkLst>
          <pc:docMk/>
          <pc:sldMk cId="2413859146" sldId="1632"/>
        </pc:sldMkLst>
      </pc:sldChg>
      <pc:sldChg chg="modNotes">
        <pc:chgData name="Avery, Devon - Division of Assessment and Accountability Support" userId="ea78a75c-c17e-4901-bc17-b64bcd9c9f6d" providerId="ADAL" clId="{BE49BD1B-962D-425B-B1FA-20730454EA07}" dt="2026-08-12T20:35:59.699" v="5" actId="368"/>
        <pc:sldMkLst>
          <pc:docMk/>
          <pc:sldMk cId="4034194733" sldId="1645"/>
        </pc:sldMkLst>
      </pc:sldChg>
      <pc:sldChg chg="modNotes">
        <pc:chgData name="Avery, Devon - Division of Assessment and Accountability Support" userId="ea78a75c-c17e-4901-bc17-b64bcd9c9f6d" providerId="ADAL" clId="{BE49BD1B-962D-425B-B1FA-20730454EA07}" dt="2026-08-12T20:35:59.729" v="7" actId="368"/>
        <pc:sldMkLst>
          <pc:docMk/>
          <pc:sldMk cId="1352266657" sldId="2134805295"/>
        </pc:sldMkLst>
      </pc:sldChg>
    </pc:docChg>
  </pc:docChgLst>
</pc:chgInfo>
</file>

<file path=ppt/diagrams/_rels/data1.xml.rels><?xml version="1.0" encoding="UTF-8" standalone="yes"?>
<Relationships xmlns="http://schemas.openxmlformats.org/package/2006/relationships"><Relationship Id="rId2" Type="http://schemas.openxmlformats.org/officeDocument/2006/relationships/hyperlink" Target="https://www.education.ky.gov/AA/distsupp/Documents/Nondisclosure_Embargoed_Data_Form.pdf" TargetMode="External"/><Relationship Id="rId1" Type="http://schemas.openxmlformats.org/officeDocument/2006/relationships/hyperlink" Target="https://www.education.ky.gov/AA/distsupp/Documents/Nondisclosure%20Prelim%20Data%20QC.pdf" TargetMode="External"/></Relationships>
</file>

<file path=ppt/diagrams/_rels/data2.xml.rels><?xml version="1.0" encoding="UTF-8" standalone="yes"?>
<Relationships xmlns="http://schemas.openxmlformats.org/package/2006/relationships"><Relationship Id="rId1" Type="http://schemas.openxmlformats.org/officeDocument/2006/relationships/hyperlink" Target="mailto:dacinfo@education.ky.gov" TargetMode="External"/></Relationships>
</file>

<file path=ppt/diagrams/_rels/drawing1.xml.rels><?xml version="1.0" encoding="UTF-8" standalone="yes"?>
<Relationships xmlns="http://schemas.openxmlformats.org/package/2006/relationships"><Relationship Id="rId2" Type="http://schemas.openxmlformats.org/officeDocument/2006/relationships/hyperlink" Target="https://www.education.ky.gov/AA/distsupp/Documents/Nondisclosure_Embargoed_Data_Form.pdf" TargetMode="External"/><Relationship Id="rId1" Type="http://schemas.openxmlformats.org/officeDocument/2006/relationships/hyperlink" Target="https://www.education.ky.gov/AA/distsupp/Documents/Nondisclosure%20Prelim%20Data%20QC.pdf"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mailto:dacinfo@education.ky.gov" TargetMode="External"/></Relationships>
</file>

<file path=ppt/diagrams/colors1.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D548B1-AE57-4F9E-A335-F9FF6C4CECBF}" type="doc">
      <dgm:prSet loTypeId="urn:diagrams.loki3.com/BracketList" loCatId="list" qsTypeId="urn:microsoft.com/office/officeart/2005/8/quickstyle/simple1#3" qsCatId="simple" csTypeId="urn:microsoft.com/office/officeart/2005/8/colors/colorful4#1" csCatId="colorful" phldr="1"/>
      <dgm:spPr/>
      <dgm:t>
        <a:bodyPr/>
        <a:lstStyle/>
        <a:p>
          <a:endParaRPr lang="en-US"/>
        </a:p>
      </dgm:t>
    </dgm:pt>
    <dgm:pt modelId="{FF1FBA63-9949-4EC4-882A-E20ADBAF2170}">
      <dgm:prSet phldrT="[Text]" custT="1"/>
      <dgm:spPr/>
      <dgm:t>
        <a:bodyPr/>
        <a:lstStyle/>
        <a:p>
          <a:r>
            <a:rPr lang="en-US" sz="1600">
              <a:solidFill>
                <a:schemeClr val="tx1"/>
              </a:solidFill>
            </a:rPr>
            <a:t>School/District Data </a:t>
          </a:r>
        </a:p>
        <a:p>
          <a:r>
            <a:rPr lang="en-US" sz="1400">
              <a:solidFill>
                <a:schemeClr val="tx1"/>
              </a:solidFill>
            </a:rPr>
            <a:t>(QC Day)</a:t>
          </a:r>
        </a:p>
      </dgm:t>
    </dgm:pt>
    <dgm:pt modelId="{C3922D1C-2D98-4032-8410-6133659052AC}" type="parTrans" cxnId="{38D489B2-8F3C-4CD3-9AC9-62B96AE15E62}">
      <dgm:prSet/>
      <dgm:spPr/>
      <dgm:t>
        <a:bodyPr/>
        <a:lstStyle/>
        <a:p>
          <a:endParaRPr lang="en-US"/>
        </a:p>
      </dgm:t>
    </dgm:pt>
    <dgm:pt modelId="{2D6FEE55-CE9B-4A18-B002-247E0BB7E45B}" type="sibTrans" cxnId="{38D489B2-8F3C-4CD3-9AC9-62B96AE15E62}">
      <dgm:prSet/>
      <dgm:spPr/>
      <dgm:t>
        <a:bodyPr/>
        <a:lstStyle/>
        <a:p>
          <a:endParaRPr lang="en-US"/>
        </a:p>
      </dgm:t>
    </dgm:pt>
    <dgm:pt modelId="{DE625D11-A17C-4028-A338-02FB47668EF6}">
      <dgm:prSet phldrT="[Text]" custT="1"/>
      <dgm:spPr>
        <a:solidFill>
          <a:srgbClr val="BDD8D9"/>
        </a:solidFill>
      </dgm:spPr>
      <dgm:t>
        <a:bodyPr/>
        <a:lstStyle/>
        <a:p>
          <a:r>
            <a:rPr lang="en-US" sz="1800" b="1" i="1">
              <a:solidFill>
                <a:schemeClr val="tx1"/>
              </a:solidFill>
            </a:rPr>
            <a:t>Preliminary data that can change, provided in secure KDE Applications site</a:t>
          </a:r>
        </a:p>
      </dgm:t>
    </dgm:pt>
    <dgm:pt modelId="{43633CB5-10BF-463B-A58E-5EE49C7B06AE}" type="parTrans" cxnId="{6B277E8B-0440-404B-A4FA-E3D84E7A9899}">
      <dgm:prSet/>
      <dgm:spPr/>
      <dgm:t>
        <a:bodyPr/>
        <a:lstStyle/>
        <a:p>
          <a:endParaRPr lang="en-US"/>
        </a:p>
      </dgm:t>
    </dgm:pt>
    <dgm:pt modelId="{7DFBA6B5-A0F2-42C9-8A8A-B2BF75783F94}" type="sibTrans" cxnId="{6B277E8B-0440-404B-A4FA-E3D84E7A9899}">
      <dgm:prSet/>
      <dgm:spPr/>
      <dgm:t>
        <a:bodyPr/>
        <a:lstStyle/>
        <a:p>
          <a:endParaRPr lang="en-US"/>
        </a:p>
      </dgm:t>
    </dgm:pt>
    <dgm:pt modelId="{02A44D7A-06AF-416D-8F29-AC44EB9605E2}">
      <dgm:prSet phldrT="[Text]" custT="1"/>
      <dgm:spPr>
        <a:solidFill>
          <a:srgbClr val="BDD8D9"/>
        </a:solidFill>
      </dgm:spPr>
      <dgm:t>
        <a:bodyPr/>
        <a:lstStyle/>
        <a:p>
          <a:pPr>
            <a:buFont typeface="Arial" panose="020B0604020202020204" pitchFamily="34" charset="0"/>
            <a:buChar char="•"/>
          </a:pPr>
          <a:r>
            <a:rPr lang="en-US" sz="1800" dirty="0">
              <a:solidFill>
                <a:schemeClr val="tx1"/>
              </a:solidFill>
            </a:rPr>
            <a:t>Data should only be shared at the school/district leadership level (superintendent, DAC, district level staff with a vested interest, principals, BACs, etc.) until after public release</a:t>
          </a:r>
          <a:r>
            <a:rPr lang="en-US" sz="1800" dirty="0">
              <a:solidFill>
                <a:schemeClr val="accent3">
                  <a:lumMod val="50000"/>
                </a:schemeClr>
              </a:solidFill>
            </a:rPr>
            <a:t>. </a:t>
          </a:r>
        </a:p>
      </dgm:t>
    </dgm:pt>
    <dgm:pt modelId="{C5A9596D-51AE-46DE-AB73-6371D1868AC8}" type="parTrans" cxnId="{A555879E-1EC3-4501-8838-D69144005988}">
      <dgm:prSet/>
      <dgm:spPr/>
      <dgm:t>
        <a:bodyPr/>
        <a:lstStyle/>
        <a:p>
          <a:endParaRPr lang="en-US"/>
        </a:p>
      </dgm:t>
    </dgm:pt>
    <dgm:pt modelId="{C01F2B41-942D-46A5-89D3-B9DEDAA7534A}" type="sibTrans" cxnId="{A555879E-1EC3-4501-8838-D69144005988}">
      <dgm:prSet/>
      <dgm:spPr/>
      <dgm:t>
        <a:bodyPr/>
        <a:lstStyle/>
        <a:p>
          <a:endParaRPr lang="en-US"/>
        </a:p>
      </dgm:t>
    </dgm:pt>
    <dgm:pt modelId="{721AB5A0-AA6D-4408-BF09-00191DBCD02D}">
      <dgm:prSet phldrT="[Text]" custT="1"/>
      <dgm:spPr/>
      <dgm:t>
        <a:bodyPr/>
        <a:lstStyle/>
        <a:p>
          <a:r>
            <a:rPr lang="en-US" sz="1600">
              <a:solidFill>
                <a:schemeClr val="tx1"/>
              </a:solidFill>
            </a:rPr>
            <a:t>Pre-Release Data</a:t>
          </a:r>
        </a:p>
        <a:p>
          <a:r>
            <a:rPr lang="en-US" sz="1400">
              <a:solidFill>
                <a:schemeClr val="tx1"/>
              </a:solidFill>
            </a:rPr>
            <a:t>(post-QC Day/pre-Public Release)</a:t>
          </a:r>
        </a:p>
      </dgm:t>
    </dgm:pt>
    <dgm:pt modelId="{109C54A8-D96F-4D5C-8A72-BCBEAA274684}" type="parTrans" cxnId="{7D0498BB-F473-4B8C-A524-579CA5E3432E}">
      <dgm:prSet/>
      <dgm:spPr/>
      <dgm:t>
        <a:bodyPr/>
        <a:lstStyle/>
        <a:p>
          <a:endParaRPr lang="en-US"/>
        </a:p>
      </dgm:t>
    </dgm:pt>
    <dgm:pt modelId="{EA04E9D5-7884-47F3-B297-2002BC385672}" type="sibTrans" cxnId="{7D0498BB-F473-4B8C-A524-579CA5E3432E}">
      <dgm:prSet/>
      <dgm:spPr/>
      <dgm:t>
        <a:bodyPr/>
        <a:lstStyle/>
        <a:p>
          <a:endParaRPr lang="en-US"/>
        </a:p>
      </dgm:t>
    </dgm:pt>
    <dgm:pt modelId="{80574A0A-637C-4E69-92F8-A063B8491204}">
      <dgm:prSet phldrT="[Text]" custT="1"/>
      <dgm:spPr>
        <a:solidFill>
          <a:srgbClr val="7AB1B4"/>
        </a:solidFill>
      </dgm:spPr>
      <dgm:t>
        <a:bodyPr/>
        <a:lstStyle/>
        <a:p>
          <a:r>
            <a:rPr lang="en-US" sz="1800" b="1" i="1">
              <a:solidFill>
                <a:schemeClr val="tx1"/>
              </a:solidFill>
            </a:rPr>
            <a:t>Aggregate data are confidential until specific date/time</a:t>
          </a:r>
        </a:p>
      </dgm:t>
    </dgm:pt>
    <dgm:pt modelId="{08EE065B-76ED-4FBD-9D63-2123027CF15F}" type="parTrans" cxnId="{8A0450D2-E03F-4006-90FD-D190399FFF80}">
      <dgm:prSet/>
      <dgm:spPr/>
      <dgm:t>
        <a:bodyPr/>
        <a:lstStyle/>
        <a:p>
          <a:endParaRPr lang="en-US"/>
        </a:p>
      </dgm:t>
    </dgm:pt>
    <dgm:pt modelId="{59B755D2-D37A-4152-A3CE-EC168CCA0E9F}" type="sibTrans" cxnId="{8A0450D2-E03F-4006-90FD-D190399FFF80}">
      <dgm:prSet/>
      <dgm:spPr/>
      <dgm:t>
        <a:bodyPr/>
        <a:lstStyle/>
        <a:p>
          <a:endParaRPr lang="en-US"/>
        </a:p>
      </dgm:t>
    </dgm:pt>
    <dgm:pt modelId="{8AE285C7-9A48-43F4-9DD3-47ACB07A97B7}">
      <dgm:prSet phldrT="[Text]" custT="1"/>
      <dgm:spPr>
        <a:solidFill>
          <a:srgbClr val="7AB1B4"/>
        </a:solidFill>
      </dgm:spPr>
      <dgm:t>
        <a:bodyPr/>
        <a:lstStyle/>
        <a:p>
          <a:r>
            <a:rPr lang="en-US" sz="1800" b="0" i="0" u="none">
              <a:solidFill>
                <a:schemeClr val="tx1"/>
              </a:solidFill>
            </a:rPr>
            <a:t>School and district staff may discuss the data internally and with media; however, data cannot be shared in public meetings or by the media until embargo is lifted. </a:t>
          </a:r>
          <a:endParaRPr lang="en-US" sz="1800">
            <a:solidFill>
              <a:schemeClr val="tx1"/>
            </a:solidFill>
          </a:endParaRPr>
        </a:p>
      </dgm:t>
    </dgm:pt>
    <dgm:pt modelId="{8B89EB31-DB51-4565-917F-879BAC777F53}" type="parTrans" cxnId="{2EB51445-505E-4ADC-A204-38E7FC754D85}">
      <dgm:prSet/>
      <dgm:spPr/>
      <dgm:t>
        <a:bodyPr/>
        <a:lstStyle/>
        <a:p>
          <a:endParaRPr lang="en-US"/>
        </a:p>
      </dgm:t>
    </dgm:pt>
    <dgm:pt modelId="{A947FFB1-58E2-4276-B948-F17C32BA423F}" type="sibTrans" cxnId="{2EB51445-505E-4ADC-A204-38E7FC754D85}">
      <dgm:prSet/>
      <dgm:spPr/>
      <dgm:t>
        <a:bodyPr/>
        <a:lstStyle/>
        <a:p>
          <a:endParaRPr lang="en-US"/>
        </a:p>
      </dgm:t>
    </dgm:pt>
    <dgm:pt modelId="{C85858EE-ADB3-4CF5-AAA6-DE834351F5DF}">
      <dgm:prSet phldrT="[Text]" custT="1"/>
      <dgm:spPr>
        <a:solidFill>
          <a:srgbClr val="BDD8D9"/>
        </a:solidFill>
      </dgm:spPr>
      <dgm:t>
        <a:bodyPr/>
        <a:lstStyle/>
        <a:p>
          <a:pPr>
            <a:buFont typeface="Arial" panose="020B0604020202020204" pitchFamily="34" charset="0"/>
            <a:buChar char="•"/>
          </a:pPr>
          <a:r>
            <a:rPr lang="en-US" sz="18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Nondisclosure form </a:t>
          </a:r>
          <a:r>
            <a:rPr lang="en-US" sz="1800" dirty="0">
              <a:solidFill>
                <a:schemeClr val="tx1"/>
              </a:solidFill>
            </a:rPr>
            <a:t>must be completed by all viewers and maintained by DAC.</a:t>
          </a:r>
        </a:p>
      </dgm:t>
    </dgm:pt>
    <dgm:pt modelId="{EB110FD2-7F7B-4949-93EA-9AF0C733BAF2}" type="parTrans" cxnId="{DC176E38-4939-49FF-BA8C-C22824679B64}">
      <dgm:prSet/>
      <dgm:spPr/>
      <dgm:t>
        <a:bodyPr/>
        <a:lstStyle/>
        <a:p>
          <a:endParaRPr lang="en-US"/>
        </a:p>
      </dgm:t>
    </dgm:pt>
    <dgm:pt modelId="{DBCF1AE5-EC6C-4569-9A64-E78D82BD9254}" type="sibTrans" cxnId="{DC176E38-4939-49FF-BA8C-C22824679B64}">
      <dgm:prSet/>
      <dgm:spPr/>
      <dgm:t>
        <a:bodyPr/>
        <a:lstStyle/>
        <a:p>
          <a:endParaRPr lang="en-US"/>
        </a:p>
      </dgm:t>
    </dgm:pt>
    <dgm:pt modelId="{710ABDEA-A57F-4C73-BCAC-9F2B6B99987D}">
      <dgm:prSet phldrT="[Text]" custT="1"/>
      <dgm:spPr>
        <a:solidFill>
          <a:srgbClr val="7AB1B4"/>
        </a:solidFill>
      </dgm:spPr>
      <dgm:t>
        <a:bodyPr/>
        <a:lstStyle/>
        <a:p>
          <a:r>
            <a:rPr lang="en-US" sz="1800" b="0" i="0" u="none">
              <a:solidFill>
                <a:schemeClr val="tx1"/>
              </a:solidFill>
            </a:rPr>
            <a:t>Publicly released data does not include individual student level information.</a:t>
          </a:r>
          <a:endParaRPr lang="en-US" sz="1800">
            <a:solidFill>
              <a:schemeClr val="tx1"/>
            </a:solidFill>
          </a:endParaRPr>
        </a:p>
      </dgm:t>
    </dgm:pt>
    <dgm:pt modelId="{AD43F1AF-650A-4E64-BF71-1C088B8F3DB6}" type="parTrans" cxnId="{5557E8CA-A2C9-45FB-B185-64E6EF251391}">
      <dgm:prSet/>
      <dgm:spPr/>
      <dgm:t>
        <a:bodyPr/>
        <a:lstStyle/>
        <a:p>
          <a:endParaRPr lang="en-US"/>
        </a:p>
      </dgm:t>
    </dgm:pt>
    <dgm:pt modelId="{BEB7CA4C-4DEC-458D-8786-A8C1DEE2BF55}" type="sibTrans" cxnId="{5557E8CA-A2C9-45FB-B185-64E6EF251391}">
      <dgm:prSet/>
      <dgm:spPr/>
      <dgm:t>
        <a:bodyPr/>
        <a:lstStyle/>
        <a:p>
          <a:endParaRPr lang="en-US"/>
        </a:p>
      </dgm:t>
    </dgm:pt>
    <dgm:pt modelId="{63C0AA13-9FC5-44DB-9A68-6C194EEA3C83}">
      <dgm:prSet phldrT="[Text]" custT="1"/>
      <dgm:spPr>
        <a:solidFill>
          <a:srgbClr val="7AB1B4"/>
        </a:solidFill>
      </dgm:spPr>
      <dgm:t>
        <a:bodyPr/>
        <a:lstStyle/>
        <a:p>
          <a:pPr>
            <a:buFont typeface="Arial" panose="020B0604020202020204" pitchFamily="34" charset="0"/>
            <a:buChar char="•"/>
          </a:pPr>
          <a:r>
            <a:rPr lang="en-US" sz="180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Nondisclosure form </a:t>
          </a:r>
          <a:r>
            <a:rPr lang="en-US" sz="1800" dirty="0">
              <a:solidFill>
                <a:schemeClr val="tx1"/>
              </a:solidFill>
            </a:rPr>
            <a:t>must be completed by all viewers and maintained by DAC.</a:t>
          </a:r>
        </a:p>
      </dgm:t>
    </dgm:pt>
    <dgm:pt modelId="{5D377B1B-0409-4410-9CD9-CA18B1C5CCDB}" type="parTrans" cxnId="{94AAD103-39E3-4B0C-B35E-859905BE6AF7}">
      <dgm:prSet/>
      <dgm:spPr/>
      <dgm:t>
        <a:bodyPr/>
        <a:lstStyle/>
        <a:p>
          <a:endParaRPr lang="en-US"/>
        </a:p>
      </dgm:t>
    </dgm:pt>
    <dgm:pt modelId="{011AE10A-7612-4709-A57F-15ABEA6CF13C}" type="sibTrans" cxnId="{94AAD103-39E3-4B0C-B35E-859905BE6AF7}">
      <dgm:prSet/>
      <dgm:spPr/>
      <dgm:t>
        <a:bodyPr/>
        <a:lstStyle/>
        <a:p>
          <a:endParaRPr lang="en-US"/>
        </a:p>
      </dgm:t>
    </dgm:pt>
    <dgm:pt modelId="{F1F88576-0690-4B56-9FB9-FFB684AC3DF1}">
      <dgm:prSet phldrT="[Text]" custT="1"/>
      <dgm:spPr/>
      <dgm:t>
        <a:bodyPr/>
        <a:lstStyle/>
        <a:p>
          <a:r>
            <a:rPr lang="en-US" sz="1600">
              <a:solidFill>
                <a:schemeClr val="tx1"/>
              </a:solidFill>
            </a:rPr>
            <a:t>Individual Student Level Data </a:t>
          </a:r>
        </a:p>
        <a:p>
          <a:r>
            <a:rPr lang="en-US" sz="1400">
              <a:solidFill>
                <a:schemeClr val="tx1"/>
              </a:solidFill>
            </a:rPr>
            <a:t>(Fall Data Review)</a:t>
          </a:r>
        </a:p>
      </dgm:t>
    </dgm:pt>
    <dgm:pt modelId="{A9F594FC-387F-45C5-AD95-4B563C597266}" type="parTrans" cxnId="{E79F3F04-01EE-456A-AEB3-A69C96182FD7}">
      <dgm:prSet/>
      <dgm:spPr/>
      <dgm:t>
        <a:bodyPr/>
        <a:lstStyle/>
        <a:p>
          <a:endParaRPr lang="en-US"/>
        </a:p>
      </dgm:t>
    </dgm:pt>
    <dgm:pt modelId="{CA810E73-3BFE-4B87-929B-9FDC59F8B58B}" type="sibTrans" cxnId="{E79F3F04-01EE-456A-AEB3-A69C96182FD7}">
      <dgm:prSet/>
      <dgm:spPr/>
      <dgm:t>
        <a:bodyPr/>
        <a:lstStyle/>
        <a:p>
          <a:endParaRPr lang="en-US"/>
        </a:p>
      </dgm:t>
    </dgm:pt>
    <dgm:pt modelId="{A889EB4D-5919-4FC0-BC60-EA073CDC044A}">
      <dgm:prSet phldrT="[Text]"/>
      <dgm:spPr>
        <a:solidFill>
          <a:srgbClr val="E7F1F1"/>
        </a:solidFill>
      </dgm:spPr>
      <dgm:t>
        <a:bodyPr/>
        <a:lstStyle/>
        <a:p>
          <a:r>
            <a:rPr lang="en-US" b="1" i="1">
              <a:solidFill>
                <a:schemeClr val="tx1"/>
              </a:solidFill>
            </a:rPr>
            <a:t>Scores provided by vendor, not likely to change</a:t>
          </a:r>
        </a:p>
      </dgm:t>
    </dgm:pt>
    <dgm:pt modelId="{D6D7CF6C-AA44-461A-8CED-05C2A73350A5}" type="parTrans" cxnId="{EBAAAF4A-D077-4735-97ED-6604CA0AB4A2}">
      <dgm:prSet/>
      <dgm:spPr/>
      <dgm:t>
        <a:bodyPr/>
        <a:lstStyle/>
        <a:p>
          <a:endParaRPr lang="en-US"/>
        </a:p>
      </dgm:t>
    </dgm:pt>
    <dgm:pt modelId="{A5334F54-9B01-484D-AA07-F73C9B618A1C}" type="sibTrans" cxnId="{EBAAAF4A-D077-4735-97ED-6604CA0AB4A2}">
      <dgm:prSet/>
      <dgm:spPr/>
      <dgm:t>
        <a:bodyPr/>
        <a:lstStyle/>
        <a:p>
          <a:endParaRPr lang="en-US"/>
        </a:p>
      </dgm:t>
    </dgm:pt>
    <dgm:pt modelId="{4C06A761-E5A6-47C6-AF7C-E5EF74279CCA}">
      <dgm:prSet phldrT="[Text]"/>
      <dgm:spPr>
        <a:solidFill>
          <a:srgbClr val="E7F1F1"/>
        </a:solidFill>
      </dgm:spPr>
      <dgm:t>
        <a:bodyPr/>
        <a:lstStyle/>
        <a:p>
          <a:r>
            <a:rPr lang="en-US" i="0">
              <a:solidFill>
                <a:schemeClr val="tx1"/>
              </a:solidFill>
            </a:rPr>
            <a:t>Individual student level data </a:t>
          </a:r>
          <a:r>
            <a:rPr lang="en-US">
              <a:solidFill>
                <a:schemeClr val="tx1"/>
              </a:solidFill>
            </a:rPr>
            <a:t>are appropriate for sharing with school/district leaders </a:t>
          </a:r>
          <a:r>
            <a:rPr lang="en-US" u="none">
              <a:solidFill>
                <a:schemeClr val="tx1"/>
              </a:solidFill>
            </a:rPr>
            <a:t>and teachers </a:t>
          </a:r>
          <a:r>
            <a:rPr lang="en-US">
              <a:solidFill>
                <a:schemeClr val="tx1"/>
              </a:solidFill>
            </a:rPr>
            <a:t>who could use it to make instructional decisions. A teacher would only need to see data for students who were or are on his/her own class roster(s).</a:t>
          </a:r>
        </a:p>
      </dgm:t>
    </dgm:pt>
    <dgm:pt modelId="{F85461A6-0072-46D1-B9BA-F7063AC18339}" type="parTrans" cxnId="{9155AC44-55A9-4F91-87E8-1F4B7F8A0957}">
      <dgm:prSet/>
      <dgm:spPr/>
      <dgm:t>
        <a:bodyPr/>
        <a:lstStyle/>
        <a:p>
          <a:endParaRPr lang="en-US"/>
        </a:p>
      </dgm:t>
    </dgm:pt>
    <dgm:pt modelId="{054D5915-82F2-4238-A5CE-5716F5315CBF}" type="sibTrans" cxnId="{9155AC44-55A9-4F91-87E8-1F4B7F8A0957}">
      <dgm:prSet/>
      <dgm:spPr/>
      <dgm:t>
        <a:bodyPr/>
        <a:lstStyle/>
        <a:p>
          <a:endParaRPr lang="en-US"/>
        </a:p>
      </dgm:t>
    </dgm:pt>
    <dgm:pt modelId="{286CC276-5B3D-4B6E-A730-B96A8FA016B3}">
      <dgm:prSet phldrT="[Text]"/>
      <dgm:spPr>
        <a:solidFill>
          <a:srgbClr val="E7F1F1"/>
        </a:solidFill>
      </dgm:spPr>
      <dgm:t>
        <a:bodyPr/>
        <a:lstStyle/>
        <a:p>
          <a:r>
            <a:rPr lang="en-US">
              <a:solidFill>
                <a:schemeClr val="tx1"/>
              </a:solidFill>
            </a:rPr>
            <a:t>Implement confidentiality rules used locally for students.</a:t>
          </a:r>
        </a:p>
      </dgm:t>
    </dgm:pt>
    <dgm:pt modelId="{77FE989A-6B7E-4FD0-A753-EAFDDDE8AE75}" type="parTrans" cxnId="{E50D5336-15CE-4BDC-880C-9E9DFE7D9BBB}">
      <dgm:prSet/>
      <dgm:spPr/>
      <dgm:t>
        <a:bodyPr/>
        <a:lstStyle/>
        <a:p>
          <a:endParaRPr lang="en-US"/>
        </a:p>
      </dgm:t>
    </dgm:pt>
    <dgm:pt modelId="{155B6DE6-4681-499B-ACC0-E880BC3DC67D}" type="sibTrans" cxnId="{E50D5336-15CE-4BDC-880C-9E9DFE7D9BBB}">
      <dgm:prSet/>
      <dgm:spPr/>
      <dgm:t>
        <a:bodyPr/>
        <a:lstStyle/>
        <a:p>
          <a:endParaRPr lang="en-US"/>
        </a:p>
      </dgm:t>
    </dgm:pt>
    <dgm:pt modelId="{3442E689-62D8-4ABD-BE16-3E211DBFA13E}" type="pres">
      <dgm:prSet presAssocID="{9BD548B1-AE57-4F9E-A335-F9FF6C4CECBF}" presName="Name0" presStyleCnt="0">
        <dgm:presLayoutVars>
          <dgm:dir/>
          <dgm:animLvl val="lvl"/>
          <dgm:resizeHandles val="exact"/>
        </dgm:presLayoutVars>
      </dgm:prSet>
      <dgm:spPr/>
    </dgm:pt>
    <dgm:pt modelId="{3EC60EB9-53C6-4D69-AB31-614A7CF362C1}" type="pres">
      <dgm:prSet presAssocID="{F1F88576-0690-4B56-9FB9-FFB684AC3DF1}" presName="linNode" presStyleCnt="0"/>
      <dgm:spPr/>
    </dgm:pt>
    <dgm:pt modelId="{5B45D12E-3E3B-4285-98DE-FAFC4CCD2A75}" type="pres">
      <dgm:prSet presAssocID="{F1F88576-0690-4B56-9FB9-FFB684AC3DF1}" presName="parTx" presStyleLbl="revTx" presStyleIdx="0" presStyleCnt="3">
        <dgm:presLayoutVars>
          <dgm:chMax val="1"/>
          <dgm:bulletEnabled val="1"/>
        </dgm:presLayoutVars>
      </dgm:prSet>
      <dgm:spPr/>
    </dgm:pt>
    <dgm:pt modelId="{FF42D555-3B1C-4736-BD65-DDE0FFC8A407}" type="pres">
      <dgm:prSet presAssocID="{F1F88576-0690-4B56-9FB9-FFB684AC3DF1}" presName="bracket" presStyleLbl="parChTrans1D1" presStyleIdx="0" presStyleCnt="3"/>
      <dgm:spPr>
        <a:ln>
          <a:solidFill>
            <a:srgbClr val="079DA9"/>
          </a:solidFill>
        </a:ln>
      </dgm:spPr>
    </dgm:pt>
    <dgm:pt modelId="{1AB20284-D434-4F78-9295-273F4DA91FC2}" type="pres">
      <dgm:prSet presAssocID="{F1F88576-0690-4B56-9FB9-FFB684AC3DF1}" presName="spH" presStyleCnt="0"/>
      <dgm:spPr/>
    </dgm:pt>
    <dgm:pt modelId="{07A0F639-D1EB-4B35-A27D-840CE60E99EB}" type="pres">
      <dgm:prSet presAssocID="{F1F88576-0690-4B56-9FB9-FFB684AC3DF1}" presName="desTx" presStyleLbl="node1" presStyleIdx="0" presStyleCnt="3">
        <dgm:presLayoutVars>
          <dgm:bulletEnabled val="1"/>
        </dgm:presLayoutVars>
      </dgm:prSet>
      <dgm:spPr/>
    </dgm:pt>
    <dgm:pt modelId="{563AB732-9B6B-416E-AD26-27110E2DC44F}" type="pres">
      <dgm:prSet presAssocID="{CA810E73-3BFE-4B87-929B-9FDC59F8B58B}" presName="spV" presStyleCnt="0"/>
      <dgm:spPr/>
    </dgm:pt>
    <dgm:pt modelId="{E91F49AB-4D94-4FDF-A421-E9E6EA110642}" type="pres">
      <dgm:prSet presAssocID="{FF1FBA63-9949-4EC4-882A-E20ADBAF2170}" presName="linNode" presStyleCnt="0"/>
      <dgm:spPr/>
    </dgm:pt>
    <dgm:pt modelId="{4E5CBC6C-ADAE-4951-B689-95484976AFE4}" type="pres">
      <dgm:prSet presAssocID="{FF1FBA63-9949-4EC4-882A-E20ADBAF2170}" presName="parTx" presStyleLbl="revTx" presStyleIdx="1" presStyleCnt="3">
        <dgm:presLayoutVars>
          <dgm:chMax val="1"/>
          <dgm:bulletEnabled val="1"/>
        </dgm:presLayoutVars>
      </dgm:prSet>
      <dgm:spPr/>
    </dgm:pt>
    <dgm:pt modelId="{493796AD-130F-4161-8DE4-AB42BF9F5EC2}" type="pres">
      <dgm:prSet presAssocID="{FF1FBA63-9949-4EC4-882A-E20ADBAF2170}" presName="bracket" presStyleLbl="parChTrans1D1" presStyleIdx="1" presStyleCnt="3"/>
      <dgm:spPr>
        <a:ln>
          <a:solidFill>
            <a:srgbClr val="079DA9"/>
          </a:solidFill>
        </a:ln>
      </dgm:spPr>
    </dgm:pt>
    <dgm:pt modelId="{DB89E11F-8F82-4B38-A2F2-ADC63AF17462}" type="pres">
      <dgm:prSet presAssocID="{FF1FBA63-9949-4EC4-882A-E20ADBAF2170}" presName="spH" presStyleCnt="0"/>
      <dgm:spPr/>
    </dgm:pt>
    <dgm:pt modelId="{684853CA-84D9-493D-A9DF-B8D81E88625B}" type="pres">
      <dgm:prSet presAssocID="{FF1FBA63-9949-4EC4-882A-E20ADBAF2170}" presName="desTx" presStyleLbl="node1" presStyleIdx="1" presStyleCnt="3" custScaleX="100906" custLinFactNeighborX="49395" custLinFactNeighborY="-978">
        <dgm:presLayoutVars>
          <dgm:bulletEnabled val="1"/>
        </dgm:presLayoutVars>
      </dgm:prSet>
      <dgm:spPr/>
    </dgm:pt>
    <dgm:pt modelId="{F2181A17-3BB5-4E8A-AD42-0E7FCEDCB116}" type="pres">
      <dgm:prSet presAssocID="{2D6FEE55-CE9B-4A18-B002-247E0BB7E45B}" presName="spV" presStyleCnt="0"/>
      <dgm:spPr/>
    </dgm:pt>
    <dgm:pt modelId="{3F0A4CD4-0007-4C64-A905-352D41A2662A}" type="pres">
      <dgm:prSet presAssocID="{721AB5A0-AA6D-4408-BF09-00191DBCD02D}" presName="linNode" presStyleCnt="0"/>
      <dgm:spPr/>
    </dgm:pt>
    <dgm:pt modelId="{F11E011D-C051-4174-BB66-71CCF584B63B}" type="pres">
      <dgm:prSet presAssocID="{721AB5A0-AA6D-4408-BF09-00191DBCD02D}" presName="parTx" presStyleLbl="revTx" presStyleIdx="2" presStyleCnt="3">
        <dgm:presLayoutVars>
          <dgm:chMax val="1"/>
          <dgm:bulletEnabled val="1"/>
        </dgm:presLayoutVars>
      </dgm:prSet>
      <dgm:spPr/>
    </dgm:pt>
    <dgm:pt modelId="{5B4834D1-ADA7-496A-B13A-A80308974194}" type="pres">
      <dgm:prSet presAssocID="{721AB5A0-AA6D-4408-BF09-00191DBCD02D}" presName="bracket" presStyleLbl="parChTrans1D1" presStyleIdx="2" presStyleCnt="3"/>
      <dgm:spPr>
        <a:ln>
          <a:solidFill>
            <a:srgbClr val="079DA9"/>
          </a:solidFill>
        </a:ln>
      </dgm:spPr>
    </dgm:pt>
    <dgm:pt modelId="{97BFE32A-A47B-4977-B9F6-5CF874D730F0}" type="pres">
      <dgm:prSet presAssocID="{721AB5A0-AA6D-4408-BF09-00191DBCD02D}" presName="spH" presStyleCnt="0"/>
      <dgm:spPr/>
    </dgm:pt>
    <dgm:pt modelId="{FEA04F5D-70F0-41BB-A136-F23BCB9BA5A1}" type="pres">
      <dgm:prSet presAssocID="{721AB5A0-AA6D-4408-BF09-00191DBCD02D}" presName="desTx" presStyleLbl="node1" presStyleIdx="2" presStyleCnt="3" custLinFactNeighborX="0">
        <dgm:presLayoutVars>
          <dgm:bulletEnabled val="1"/>
        </dgm:presLayoutVars>
      </dgm:prSet>
      <dgm:spPr/>
    </dgm:pt>
  </dgm:ptLst>
  <dgm:cxnLst>
    <dgm:cxn modelId="{94AAD103-39E3-4B0C-B35E-859905BE6AF7}" srcId="{721AB5A0-AA6D-4408-BF09-00191DBCD02D}" destId="{63C0AA13-9FC5-44DB-9A68-6C194EEA3C83}" srcOrd="3" destOrd="0" parTransId="{5D377B1B-0409-4410-9CD9-CA18B1C5CCDB}" sibTransId="{011AE10A-7612-4709-A57F-15ABEA6CF13C}"/>
    <dgm:cxn modelId="{E79F3F04-01EE-456A-AEB3-A69C96182FD7}" srcId="{9BD548B1-AE57-4F9E-A335-F9FF6C4CECBF}" destId="{F1F88576-0690-4B56-9FB9-FFB684AC3DF1}" srcOrd="0" destOrd="0" parTransId="{A9F594FC-387F-45C5-AD95-4B563C597266}" sibTransId="{CA810E73-3BFE-4B87-929B-9FDC59F8B58B}"/>
    <dgm:cxn modelId="{E060FB2E-4EEA-43CB-8865-BD710F95947D}" type="presOf" srcId="{721AB5A0-AA6D-4408-BF09-00191DBCD02D}" destId="{F11E011D-C051-4174-BB66-71CCF584B63B}" srcOrd="0" destOrd="0" presId="urn:diagrams.loki3.com/BracketList"/>
    <dgm:cxn modelId="{E50D5336-15CE-4BDC-880C-9E9DFE7D9BBB}" srcId="{F1F88576-0690-4B56-9FB9-FFB684AC3DF1}" destId="{286CC276-5B3D-4B6E-A730-B96A8FA016B3}" srcOrd="2" destOrd="0" parTransId="{77FE989A-6B7E-4FD0-A753-EAFDDDE8AE75}" sibTransId="{155B6DE6-4681-499B-ACC0-E880BC3DC67D}"/>
    <dgm:cxn modelId="{DC176E38-4939-49FF-BA8C-C22824679B64}" srcId="{FF1FBA63-9949-4EC4-882A-E20ADBAF2170}" destId="{C85858EE-ADB3-4CF5-AAA6-DE834351F5DF}" srcOrd="2" destOrd="0" parTransId="{EB110FD2-7F7B-4949-93EA-9AF0C733BAF2}" sibTransId="{DBCF1AE5-EC6C-4569-9A64-E78D82BD9254}"/>
    <dgm:cxn modelId="{9155AC44-55A9-4F91-87E8-1F4B7F8A0957}" srcId="{F1F88576-0690-4B56-9FB9-FFB684AC3DF1}" destId="{4C06A761-E5A6-47C6-AF7C-E5EF74279CCA}" srcOrd="1" destOrd="0" parTransId="{F85461A6-0072-46D1-B9BA-F7063AC18339}" sibTransId="{054D5915-82F2-4238-A5CE-5716F5315CBF}"/>
    <dgm:cxn modelId="{2EB51445-505E-4ADC-A204-38E7FC754D85}" srcId="{721AB5A0-AA6D-4408-BF09-00191DBCD02D}" destId="{8AE285C7-9A48-43F4-9DD3-47ACB07A97B7}" srcOrd="1" destOrd="0" parTransId="{8B89EB31-DB51-4565-917F-879BAC777F53}" sibTransId="{A947FFB1-58E2-4276-B948-F17C32BA423F}"/>
    <dgm:cxn modelId="{176EEF67-5C42-4433-8F3A-9631E00DB203}" type="presOf" srcId="{C85858EE-ADB3-4CF5-AAA6-DE834351F5DF}" destId="{684853CA-84D9-493D-A9DF-B8D81E88625B}" srcOrd="0" destOrd="2" presId="urn:diagrams.loki3.com/BracketList"/>
    <dgm:cxn modelId="{EBAAAF4A-D077-4735-97ED-6604CA0AB4A2}" srcId="{F1F88576-0690-4B56-9FB9-FFB684AC3DF1}" destId="{A889EB4D-5919-4FC0-BC60-EA073CDC044A}" srcOrd="0" destOrd="0" parTransId="{D6D7CF6C-AA44-461A-8CED-05C2A73350A5}" sibTransId="{A5334F54-9B01-484D-AA07-F73C9B618A1C}"/>
    <dgm:cxn modelId="{B93F106B-8557-4F8A-8BD8-81EBD0C1B72A}" type="presOf" srcId="{63C0AA13-9FC5-44DB-9A68-6C194EEA3C83}" destId="{FEA04F5D-70F0-41BB-A136-F23BCB9BA5A1}" srcOrd="0" destOrd="3" presId="urn:diagrams.loki3.com/BracketList"/>
    <dgm:cxn modelId="{8A58F782-1F01-4695-92D4-BFCB216BE01D}" type="presOf" srcId="{8AE285C7-9A48-43F4-9DD3-47ACB07A97B7}" destId="{FEA04F5D-70F0-41BB-A136-F23BCB9BA5A1}" srcOrd="0" destOrd="1" presId="urn:diagrams.loki3.com/BracketList"/>
    <dgm:cxn modelId="{83251B84-0AA8-4517-95D6-A980684BD7DA}" type="presOf" srcId="{80574A0A-637C-4E69-92F8-A063B8491204}" destId="{FEA04F5D-70F0-41BB-A136-F23BCB9BA5A1}" srcOrd="0" destOrd="0" presId="urn:diagrams.loki3.com/BracketList"/>
    <dgm:cxn modelId="{6B277E8B-0440-404B-A4FA-E3D84E7A9899}" srcId="{FF1FBA63-9949-4EC4-882A-E20ADBAF2170}" destId="{DE625D11-A17C-4028-A338-02FB47668EF6}" srcOrd="0" destOrd="0" parTransId="{43633CB5-10BF-463B-A58E-5EE49C7B06AE}" sibTransId="{7DFBA6B5-A0F2-42C9-8A8A-B2BF75783F94}"/>
    <dgm:cxn modelId="{2E59D290-DC8C-4B69-9572-D13ECE1F0C81}" type="presOf" srcId="{710ABDEA-A57F-4C73-BCAC-9F2B6B99987D}" destId="{FEA04F5D-70F0-41BB-A136-F23BCB9BA5A1}" srcOrd="0" destOrd="2" presId="urn:diagrams.loki3.com/BracketList"/>
    <dgm:cxn modelId="{A555879E-1EC3-4501-8838-D69144005988}" srcId="{FF1FBA63-9949-4EC4-882A-E20ADBAF2170}" destId="{02A44D7A-06AF-416D-8F29-AC44EB9605E2}" srcOrd="1" destOrd="0" parTransId="{C5A9596D-51AE-46DE-AB73-6371D1868AC8}" sibTransId="{C01F2B41-942D-46A5-89D3-B9DEDAA7534A}"/>
    <dgm:cxn modelId="{1D388EB1-D813-4FBD-879E-9006FBD0C32A}" type="presOf" srcId="{FF1FBA63-9949-4EC4-882A-E20ADBAF2170}" destId="{4E5CBC6C-ADAE-4951-B689-95484976AFE4}" srcOrd="0" destOrd="0" presId="urn:diagrams.loki3.com/BracketList"/>
    <dgm:cxn modelId="{38D489B2-8F3C-4CD3-9AC9-62B96AE15E62}" srcId="{9BD548B1-AE57-4F9E-A335-F9FF6C4CECBF}" destId="{FF1FBA63-9949-4EC4-882A-E20ADBAF2170}" srcOrd="1" destOrd="0" parTransId="{C3922D1C-2D98-4032-8410-6133659052AC}" sibTransId="{2D6FEE55-CE9B-4A18-B002-247E0BB7E45B}"/>
    <dgm:cxn modelId="{09E77CB3-29AD-417A-B612-6497F6DCC821}" type="presOf" srcId="{286CC276-5B3D-4B6E-A730-B96A8FA016B3}" destId="{07A0F639-D1EB-4B35-A27D-840CE60E99EB}" srcOrd="0" destOrd="2" presId="urn:diagrams.loki3.com/BracketList"/>
    <dgm:cxn modelId="{7D0498BB-F473-4B8C-A524-579CA5E3432E}" srcId="{9BD548B1-AE57-4F9E-A335-F9FF6C4CECBF}" destId="{721AB5A0-AA6D-4408-BF09-00191DBCD02D}" srcOrd="2" destOrd="0" parTransId="{109C54A8-D96F-4D5C-8A72-BCBEAA274684}" sibTransId="{EA04E9D5-7884-47F3-B297-2002BC385672}"/>
    <dgm:cxn modelId="{9B2EE7BD-AE6B-4065-92B0-9408BA77715D}" type="presOf" srcId="{DE625D11-A17C-4028-A338-02FB47668EF6}" destId="{684853CA-84D9-493D-A9DF-B8D81E88625B}" srcOrd="0" destOrd="0" presId="urn:diagrams.loki3.com/BracketList"/>
    <dgm:cxn modelId="{BD7A1FC7-F55A-4AA3-BB8E-05C130C7EAFB}" type="presOf" srcId="{9BD548B1-AE57-4F9E-A335-F9FF6C4CECBF}" destId="{3442E689-62D8-4ABD-BE16-3E211DBFA13E}" srcOrd="0" destOrd="0" presId="urn:diagrams.loki3.com/BracketList"/>
    <dgm:cxn modelId="{5557E8CA-A2C9-45FB-B185-64E6EF251391}" srcId="{721AB5A0-AA6D-4408-BF09-00191DBCD02D}" destId="{710ABDEA-A57F-4C73-BCAC-9F2B6B99987D}" srcOrd="2" destOrd="0" parTransId="{AD43F1AF-650A-4E64-BF71-1C088B8F3DB6}" sibTransId="{BEB7CA4C-4DEC-458D-8786-A8C1DEE2BF55}"/>
    <dgm:cxn modelId="{8A0450D2-E03F-4006-90FD-D190399FFF80}" srcId="{721AB5A0-AA6D-4408-BF09-00191DBCD02D}" destId="{80574A0A-637C-4E69-92F8-A063B8491204}" srcOrd="0" destOrd="0" parTransId="{08EE065B-76ED-4FBD-9D63-2123027CF15F}" sibTransId="{59B755D2-D37A-4152-A3CE-EC168CCA0E9F}"/>
    <dgm:cxn modelId="{ADA42BED-211E-4F68-A01C-EBA79BDA7326}" type="presOf" srcId="{02A44D7A-06AF-416D-8F29-AC44EB9605E2}" destId="{684853CA-84D9-493D-A9DF-B8D81E88625B}" srcOrd="0" destOrd="1" presId="urn:diagrams.loki3.com/BracketList"/>
    <dgm:cxn modelId="{B44B84F3-90C8-4978-A387-22919F659E42}" type="presOf" srcId="{4C06A761-E5A6-47C6-AF7C-E5EF74279CCA}" destId="{07A0F639-D1EB-4B35-A27D-840CE60E99EB}" srcOrd="0" destOrd="1" presId="urn:diagrams.loki3.com/BracketList"/>
    <dgm:cxn modelId="{908406F9-26AA-4D59-9F7D-865B30912BF5}" type="presOf" srcId="{A889EB4D-5919-4FC0-BC60-EA073CDC044A}" destId="{07A0F639-D1EB-4B35-A27D-840CE60E99EB}" srcOrd="0" destOrd="0" presId="urn:diagrams.loki3.com/BracketList"/>
    <dgm:cxn modelId="{318038FF-78C0-4761-967B-EFB6570788CF}" type="presOf" srcId="{F1F88576-0690-4B56-9FB9-FFB684AC3DF1}" destId="{5B45D12E-3E3B-4285-98DE-FAFC4CCD2A75}" srcOrd="0" destOrd="0" presId="urn:diagrams.loki3.com/BracketList"/>
    <dgm:cxn modelId="{276CB99C-76F3-4A4B-961D-A465202B157A}" type="presParOf" srcId="{3442E689-62D8-4ABD-BE16-3E211DBFA13E}" destId="{3EC60EB9-53C6-4D69-AB31-614A7CF362C1}" srcOrd="0" destOrd="0" presId="urn:diagrams.loki3.com/BracketList"/>
    <dgm:cxn modelId="{FF06FFBD-D76B-49E3-A6EF-BE170E0C1665}" type="presParOf" srcId="{3EC60EB9-53C6-4D69-AB31-614A7CF362C1}" destId="{5B45D12E-3E3B-4285-98DE-FAFC4CCD2A75}" srcOrd="0" destOrd="0" presId="urn:diagrams.loki3.com/BracketList"/>
    <dgm:cxn modelId="{55DF505F-FB81-467D-8328-15097EF398CB}" type="presParOf" srcId="{3EC60EB9-53C6-4D69-AB31-614A7CF362C1}" destId="{FF42D555-3B1C-4736-BD65-DDE0FFC8A407}" srcOrd="1" destOrd="0" presId="urn:diagrams.loki3.com/BracketList"/>
    <dgm:cxn modelId="{FF1EE26C-D20C-4F4A-97F8-E8091EA0EFDA}" type="presParOf" srcId="{3EC60EB9-53C6-4D69-AB31-614A7CF362C1}" destId="{1AB20284-D434-4F78-9295-273F4DA91FC2}" srcOrd="2" destOrd="0" presId="urn:diagrams.loki3.com/BracketList"/>
    <dgm:cxn modelId="{A56CBF13-F625-4844-BA21-2F6A3D37B618}" type="presParOf" srcId="{3EC60EB9-53C6-4D69-AB31-614A7CF362C1}" destId="{07A0F639-D1EB-4B35-A27D-840CE60E99EB}" srcOrd="3" destOrd="0" presId="urn:diagrams.loki3.com/BracketList"/>
    <dgm:cxn modelId="{5C77F427-7FCF-4899-9B1D-7D57292E6DC5}" type="presParOf" srcId="{3442E689-62D8-4ABD-BE16-3E211DBFA13E}" destId="{563AB732-9B6B-416E-AD26-27110E2DC44F}" srcOrd="1" destOrd="0" presId="urn:diagrams.loki3.com/BracketList"/>
    <dgm:cxn modelId="{87559B22-9E02-4A09-A9FD-E6FB710B2A52}" type="presParOf" srcId="{3442E689-62D8-4ABD-BE16-3E211DBFA13E}" destId="{E91F49AB-4D94-4FDF-A421-E9E6EA110642}" srcOrd="2" destOrd="0" presId="urn:diagrams.loki3.com/BracketList"/>
    <dgm:cxn modelId="{6D7F0932-EBAB-457C-AD2A-5FF5A1971BD9}" type="presParOf" srcId="{E91F49AB-4D94-4FDF-A421-E9E6EA110642}" destId="{4E5CBC6C-ADAE-4951-B689-95484976AFE4}" srcOrd="0" destOrd="0" presId="urn:diagrams.loki3.com/BracketList"/>
    <dgm:cxn modelId="{BADC1C25-FE48-4A0C-B911-CA28122A4B55}" type="presParOf" srcId="{E91F49AB-4D94-4FDF-A421-E9E6EA110642}" destId="{493796AD-130F-4161-8DE4-AB42BF9F5EC2}" srcOrd="1" destOrd="0" presId="urn:diagrams.loki3.com/BracketList"/>
    <dgm:cxn modelId="{179DB6A0-34CD-4F9F-9281-7BEBFD275137}" type="presParOf" srcId="{E91F49AB-4D94-4FDF-A421-E9E6EA110642}" destId="{DB89E11F-8F82-4B38-A2F2-ADC63AF17462}" srcOrd="2" destOrd="0" presId="urn:diagrams.loki3.com/BracketList"/>
    <dgm:cxn modelId="{E29ECB01-E9AD-466E-A06F-93B0996EBFC7}" type="presParOf" srcId="{E91F49AB-4D94-4FDF-A421-E9E6EA110642}" destId="{684853CA-84D9-493D-A9DF-B8D81E88625B}" srcOrd="3" destOrd="0" presId="urn:diagrams.loki3.com/BracketList"/>
    <dgm:cxn modelId="{0A1FC2AD-1ACD-4CBF-9A36-70E14A1E9FF8}" type="presParOf" srcId="{3442E689-62D8-4ABD-BE16-3E211DBFA13E}" destId="{F2181A17-3BB5-4E8A-AD42-0E7FCEDCB116}" srcOrd="3" destOrd="0" presId="urn:diagrams.loki3.com/BracketList"/>
    <dgm:cxn modelId="{C4CD20D9-F40D-446B-A6AA-C796E449E162}" type="presParOf" srcId="{3442E689-62D8-4ABD-BE16-3E211DBFA13E}" destId="{3F0A4CD4-0007-4C64-A905-352D41A2662A}" srcOrd="4" destOrd="0" presId="urn:diagrams.loki3.com/BracketList"/>
    <dgm:cxn modelId="{959057D0-6A25-4D83-9E3C-2EBD8708AF82}" type="presParOf" srcId="{3F0A4CD4-0007-4C64-A905-352D41A2662A}" destId="{F11E011D-C051-4174-BB66-71CCF584B63B}" srcOrd="0" destOrd="0" presId="urn:diagrams.loki3.com/BracketList"/>
    <dgm:cxn modelId="{2F364ED7-4A0E-4F9F-943F-418D2F96631E}" type="presParOf" srcId="{3F0A4CD4-0007-4C64-A905-352D41A2662A}" destId="{5B4834D1-ADA7-496A-B13A-A80308974194}" srcOrd="1" destOrd="0" presId="urn:diagrams.loki3.com/BracketList"/>
    <dgm:cxn modelId="{C5B1A988-FA96-441F-8D03-8AD4A5685BAE}" type="presParOf" srcId="{3F0A4CD4-0007-4C64-A905-352D41A2662A}" destId="{97BFE32A-A47B-4977-B9F6-5CF874D730F0}" srcOrd="2" destOrd="0" presId="urn:diagrams.loki3.com/BracketList"/>
    <dgm:cxn modelId="{AAA428EB-08C0-42EC-85DE-80D70888DEBD}" type="presParOf" srcId="{3F0A4CD4-0007-4C64-A905-352D41A2662A}" destId="{FEA04F5D-70F0-41BB-A136-F23BCB9BA5A1}"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2CDB05-86C6-4E3F-8115-B237F44B6524}" type="doc">
      <dgm:prSet loTypeId="urn:microsoft.com/office/officeart/2005/8/layout/list1" loCatId="list" qsTypeId="urn:microsoft.com/office/officeart/2005/8/quickstyle/3d1#1" qsCatId="3D" csTypeId="urn:microsoft.com/office/officeart/2005/8/colors/accent0_3#1" csCatId="mainScheme" phldr="1"/>
      <dgm:spPr/>
    </dgm:pt>
    <dgm:pt modelId="{1A60FDE9-8FDD-4F95-8761-9B8568EA05DF}">
      <dgm:prSet phldrT="[Text]"/>
      <dgm:spPr>
        <a:solidFill>
          <a:srgbClr val="007780"/>
        </a:solidFill>
      </dgm:spPr>
      <dgm:t>
        <a:bodyPr/>
        <a:lstStyle/>
        <a:p>
          <a:pPr algn="ctr"/>
          <a:r>
            <a:rPr lang="en-US">
              <a:latin typeface="+mj-lt"/>
              <a:cs typeface="Arial" panose="020B0604020202020204" pitchFamily="34" charset="0"/>
            </a:rPr>
            <a:t>Contact Information</a:t>
          </a:r>
          <a:endParaRPr lang="en-US" b="0" i="0" u="none" strike="noStrike" cap="none" baseline="0" noProof="0">
            <a:solidFill>
              <a:srgbClr val="010000"/>
            </a:solidFill>
            <a:latin typeface="+mj-lt"/>
            <a:cs typeface="Arial" panose="020B0604020202020204" pitchFamily="34" charset="0"/>
          </a:endParaRPr>
        </a:p>
      </dgm:t>
    </dgm:pt>
    <dgm:pt modelId="{0EA27716-065F-4EC5-BBAA-E844C0E66BF7}" type="parTrans" cxnId="{3377A197-9616-49CB-A7A9-7F7740E243DA}">
      <dgm:prSet/>
      <dgm:spPr/>
      <dgm:t>
        <a:bodyPr/>
        <a:lstStyle/>
        <a:p>
          <a:endParaRPr lang="en-US"/>
        </a:p>
      </dgm:t>
    </dgm:pt>
    <dgm:pt modelId="{F982082A-35F6-4E4D-B386-9B512221BAE4}" type="sibTrans" cxnId="{3377A197-9616-49CB-A7A9-7F7740E243DA}">
      <dgm:prSet/>
      <dgm:spPr/>
      <dgm:t>
        <a:bodyPr/>
        <a:lstStyle/>
        <a:p>
          <a:endParaRPr lang="en-US"/>
        </a:p>
      </dgm:t>
    </dgm:pt>
    <dgm:pt modelId="{16E8CD49-2548-41E2-9958-F07BB7AB4D5F}">
      <dgm:prSet custT="1"/>
      <dgm:spPr>
        <a:solidFill>
          <a:schemeClr val="accent2">
            <a:lumMod val="20000"/>
            <a:lumOff val="80000"/>
            <a:alpha val="97000"/>
          </a:schemeClr>
        </a:solidFill>
        <a:ln w="12700" cmpd="sng">
          <a:noFill/>
        </a:ln>
        <a:effectLst>
          <a:outerShdw blurRad="50800" dist="50800" dir="5400000" algn="ctr" rotWithShape="0">
            <a:schemeClr val="tx1"/>
          </a:outerShdw>
        </a:effectLst>
      </dgm:spPr>
      <dgm:t>
        <a:bodyPr/>
        <a:lstStyle/>
        <a:p>
          <a:pPr algn="ctr">
            <a:spcBef>
              <a:spcPts val="1200"/>
            </a:spcBef>
            <a:buFontTx/>
            <a:buNone/>
          </a:pPr>
          <a:r>
            <a:rPr lang="en-US" sz="4400" b="0" dirty="0">
              <a:solidFill>
                <a:schemeClr val="tx1"/>
              </a:solidFill>
              <a:latin typeface="+mn-lt"/>
              <a:cs typeface="Times New Roman"/>
            </a:rPr>
            <a:t>KDE DAC Information</a:t>
          </a:r>
        </a:p>
      </dgm:t>
      <dgm:extLst>
        <a:ext uri="{E40237B7-FDA0-4F09-8148-C483321AD2D9}">
          <dgm14:cNvPr xmlns:dgm14="http://schemas.microsoft.com/office/drawing/2010/diagram" id="0" name="" descr="A table displaying KDE's DAC info contact information. Email dacinfo@education.ky.gov. Phone Number: (502) 564-4394"/>
        </a:ext>
      </dgm:extLst>
    </dgm:pt>
    <dgm:pt modelId="{DA3A25F7-5592-4D00-8405-3D4328B7812F}" type="parTrans" cxnId="{73ED1480-6135-48FC-9334-02B3AC27C1CA}">
      <dgm:prSet/>
      <dgm:spPr/>
      <dgm:t>
        <a:bodyPr/>
        <a:lstStyle/>
        <a:p>
          <a:endParaRPr lang="en-US"/>
        </a:p>
      </dgm:t>
    </dgm:pt>
    <dgm:pt modelId="{84BB977D-1005-4B20-A5BF-D7738EB3CFB1}" type="sibTrans" cxnId="{73ED1480-6135-48FC-9334-02B3AC27C1CA}">
      <dgm:prSet/>
      <dgm:spPr/>
      <dgm:t>
        <a:bodyPr/>
        <a:lstStyle/>
        <a:p>
          <a:endParaRPr lang="en-US"/>
        </a:p>
      </dgm:t>
    </dgm:pt>
    <dgm:pt modelId="{5DDDCDED-2313-4F54-801A-F8F10EEAF1AE}">
      <dgm:prSet custT="1"/>
      <dgm:spPr>
        <a:solidFill>
          <a:schemeClr val="accent2">
            <a:lumMod val="20000"/>
            <a:lumOff val="80000"/>
            <a:alpha val="97000"/>
          </a:schemeClr>
        </a:solidFill>
        <a:ln w="12700" cmpd="sng">
          <a:noFill/>
        </a:ln>
        <a:effectLst>
          <a:outerShdw blurRad="50800" dist="50800" dir="5400000" algn="ctr" rotWithShape="0">
            <a:schemeClr val="tx1"/>
          </a:outerShdw>
        </a:effectLst>
      </dgm:spPr>
      <dgm:t>
        <a:bodyPr/>
        <a:lstStyle/>
        <a:p>
          <a:pPr algn="ctr">
            <a:spcBef>
              <a:spcPts val="1200"/>
            </a:spcBef>
            <a:buFontTx/>
            <a:buNone/>
          </a:pPr>
          <a:r>
            <a:rPr lang="en-US" sz="4400" b="0" dirty="0">
              <a:solidFill>
                <a:schemeClr val="tx1"/>
              </a:solidFill>
              <a:latin typeface="+mn-lt"/>
              <a:cs typeface="Times New Roman"/>
              <a:hlinkClick xmlns:r="http://schemas.openxmlformats.org/officeDocument/2006/relationships" r:id="rId1">
                <a:extLst>
                  <a:ext uri="{A12FA001-AC4F-418D-AE19-62706E023703}">
                    <ahyp:hlinkClr xmlns:ahyp="http://schemas.microsoft.com/office/drawing/2018/hyperlinkcolor" val="tx"/>
                  </a:ext>
                </a:extLst>
              </a:hlinkClick>
            </a:rPr>
            <a:t>dacinfo@education.ky.gov</a:t>
          </a:r>
          <a:endParaRPr lang="en-US" sz="4400" b="0" dirty="0">
            <a:solidFill>
              <a:schemeClr val="tx1"/>
            </a:solidFill>
            <a:latin typeface="+mn-lt"/>
            <a:cs typeface="Times New Roman"/>
          </a:endParaRPr>
        </a:p>
      </dgm:t>
    </dgm:pt>
    <dgm:pt modelId="{9144B784-B323-413D-9578-52454B01E099}" type="parTrans" cxnId="{411A1D92-B522-4280-A419-DBA71CCE25C0}">
      <dgm:prSet/>
      <dgm:spPr/>
      <dgm:t>
        <a:bodyPr/>
        <a:lstStyle/>
        <a:p>
          <a:endParaRPr lang="en-US"/>
        </a:p>
      </dgm:t>
    </dgm:pt>
    <dgm:pt modelId="{EB138D15-E18A-471F-AC25-07E977AE60BE}" type="sibTrans" cxnId="{411A1D92-B522-4280-A419-DBA71CCE25C0}">
      <dgm:prSet/>
      <dgm:spPr/>
      <dgm:t>
        <a:bodyPr/>
        <a:lstStyle/>
        <a:p>
          <a:endParaRPr lang="en-US"/>
        </a:p>
      </dgm:t>
    </dgm:pt>
    <dgm:pt modelId="{555D2BA5-BCB5-4FD5-BFD9-2B9FB61D7F36}">
      <dgm:prSet custT="1"/>
      <dgm:spPr>
        <a:solidFill>
          <a:schemeClr val="accent2">
            <a:lumMod val="20000"/>
            <a:lumOff val="80000"/>
            <a:alpha val="97000"/>
          </a:schemeClr>
        </a:solidFill>
        <a:ln w="12700" cmpd="sng">
          <a:noFill/>
        </a:ln>
        <a:effectLst>
          <a:outerShdw blurRad="50800" dist="50800" dir="5400000" algn="ctr" rotWithShape="0">
            <a:schemeClr val="tx1"/>
          </a:outerShdw>
        </a:effectLst>
      </dgm:spPr>
      <dgm:t>
        <a:bodyPr/>
        <a:lstStyle/>
        <a:p>
          <a:pPr algn="ctr">
            <a:spcBef>
              <a:spcPts val="1200"/>
            </a:spcBef>
            <a:buFontTx/>
            <a:buNone/>
          </a:pPr>
          <a:r>
            <a:rPr lang="en-US" sz="4400" b="0" dirty="0">
              <a:solidFill>
                <a:schemeClr val="tx1"/>
              </a:solidFill>
              <a:latin typeface="+mn-lt"/>
              <a:cs typeface="Times New Roman"/>
            </a:rPr>
            <a:t>(502) 564-4394</a:t>
          </a:r>
        </a:p>
      </dgm:t>
    </dgm:pt>
    <dgm:pt modelId="{BC565937-7DB0-4AEB-84F4-507AF704F7C8}" type="parTrans" cxnId="{5A511DA5-E011-4FC6-9BC5-ACA76839936B}">
      <dgm:prSet/>
      <dgm:spPr/>
      <dgm:t>
        <a:bodyPr/>
        <a:lstStyle/>
        <a:p>
          <a:endParaRPr lang="en-US"/>
        </a:p>
      </dgm:t>
    </dgm:pt>
    <dgm:pt modelId="{F4C91FE7-86C2-4512-A2DB-D57CC2815CD9}" type="sibTrans" cxnId="{5A511DA5-E011-4FC6-9BC5-ACA76839936B}">
      <dgm:prSet/>
      <dgm:spPr/>
      <dgm:t>
        <a:bodyPr/>
        <a:lstStyle/>
        <a:p>
          <a:endParaRPr lang="en-US"/>
        </a:p>
      </dgm:t>
    </dgm:pt>
    <dgm:pt modelId="{DEB62E53-5A95-4A43-B264-D6BCB375193B}" type="pres">
      <dgm:prSet presAssocID="{1B2CDB05-86C6-4E3F-8115-B237F44B6524}" presName="linear" presStyleCnt="0">
        <dgm:presLayoutVars>
          <dgm:dir/>
          <dgm:animLvl val="lvl"/>
          <dgm:resizeHandles val="exact"/>
        </dgm:presLayoutVars>
      </dgm:prSet>
      <dgm:spPr/>
    </dgm:pt>
    <dgm:pt modelId="{886C2857-E126-4BF5-BA53-008BA5B0817D}" type="pres">
      <dgm:prSet presAssocID="{1A60FDE9-8FDD-4F95-8761-9B8568EA05DF}" presName="parentLin" presStyleCnt="0"/>
      <dgm:spPr/>
    </dgm:pt>
    <dgm:pt modelId="{35A981A8-FE84-42A3-97F8-AEB93B8A75BE}" type="pres">
      <dgm:prSet presAssocID="{1A60FDE9-8FDD-4F95-8761-9B8568EA05DF}" presName="parentLeftMargin" presStyleLbl="node1" presStyleIdx="0" presStyleCnt="1"/>
      <dgm:spPr/>
    </dgm:pt>
    <dgm:pt modelId="{582781B1-11A1-43EE-AABF-775ACAB37D1D}" type="pres">
      <dgm:prSet presAssocID="{1A60FDE9-8FDD-4F95-8761-9B8568EA05DF}" presName="parentText" presStyleLbl="node1" presStyleIdx="0" presStyleCnt="1" custScaleX="85505" custScaleY="58469" custLinFactX="14390" custLinFactNeighborX="100000" custLinFactNeighborY="-841">
        <dgm:presLayoutVars>
          <dgm:chMax val="0"/>
          <dgm:bulletEnabled val="1"/>
        </dgm:presLayoutVars>
      </dgm:prSet>
      <dgm:spPr/>
    </dgm:pt>
    <dgm:pt modelId="{F5ACB861-CC0D-497A-AF35-30750F8AE795}" type="pres">
      <dgm:prSet presAssocID="{1A60FDE9-8FDD-4F95-8761-9B8568EA05DF}" presName="negativeSpace" presStyleCnt="0"/>
      <dgm:spPr/>
    </dgm:pt>
    <dgm:pt modelId="{EFC5904C-6172-4D21-AA6F-0A027056D3ED}" type="pres">
      <dgm:prSet presAssocID="{1A60FDE9-8FDD-4F95-8761-9B8568EA05DF}" presName="childText" presStyleLbl="conFgAcc1" presStyleIdx="0" presStyleCnt="1" custLinFactNeighborX="-8250" custLinFactNeighborY="1596">
        <dgm:presLayoutVars>
          <dgm:bulletEnabled val="1"/>
        </dgm:presLayoutVars>
      </dgm:prSet>
      <dgm:spPr/>
    </dgm:pt>
  </dgm:ptLst>
  <dgm:cxnLst>
    <dgm:cxn modelId="{9DB3C301-F592-4763-8F14-089C378F225D}" type="presOf" srcId="{1A60FDE9-8FDD-4F95-8761-9B8568EA05DF}" destId="{35A981A8-FE84-42A3-97F8-AEB93B8A75BE}" srcOrd="0" destOrd="0" presId="urn:microsoft.com/office/officeart/2005/8/layout/list1"/>
    <dgm:cxn modelId="{98EE5D08-807A-4F33-81F3-0F6A952C8E64}" type="presOf" srcId="{1B2CDB05-86C6-4E3F-8115-B237F44B6524}" destId="{DEB62E53-5A95-4A43-B264-D6BCB375193B}" srcOrd="0" destOrd="0" presId="urn:microsoft.com/office/officeart/2005/8/layout/list1"/>
    <dgm:cxn modelId="{EBD4EF20-0A3F-4916-959E-E08BD9B09C15}" type="presOf" srcId="{555D2BA5-BCB5-4FD5-BFD9-2B9FB61D7F36}" destId="{EFC5904C-6172-4D21-AA6F-0A027056D3ED}" srcOrd="0" destOrd="2" presId="urn:microsoft.com/office/officeart/2005/8/layout/list1"/>
    <dgm:cxn modelId="{FDB2F853-2875-4F99-8A2E-36084B4A2C2B}" type="presOf" srcId="{5DDDCDED-2313-4F54-801A-F8F10EEAF1AE}" destId="{EFC5904C-6172-4D21-AA6F-0A027056D3ED}" srcOrd="0" destOrd="1" presId="urn:microsoft.com/office/officeart/2005/8/layout/list1"/>
    <dgm:cxn modelId="{73ED1480-6135-48FC-9334-02B3AC27C1CA}" srcId="{1A60FDE9-8FDD-4F95-8761-9B8568EA05DF}" destId="{16E8CD49-2548-41E2-9958-F07BB7AB4D5F}" srcOrd="0" destOrd="0" parTransId="{DA3A25F7-5592-4D00-8405-3D4328B7812F}" sibTransId="{84BB977D-1005-4B20-A5BF-D7738EB3CFB1}"/>
    <dgm:cxn modelId="{411A1D92-B522-4280-A419-DBA71CCE25C0}" srcId="{1A60FDE9-8FDD-4F95-8761-9B8568EA05DF}" destId="{5DDDCDED-2313-4F54-801A-F8F10EEAF1AE}" srcOrd="1" destOrd="0" parTransId="{9144B784-B323-413D-9578-52454B01E099}" sibTransId="{EB138D15-E18A-471F-AC25-07E977AE60BE}"/>
    <dgm:cxn modelId="{3377A197-9616-49CB-A7A9-7F7740E243DA}" srcId="{1B2CDB05-86C6-4E3F-8115-B237F44B6524}" destId="{1A60FDE9-8FDD-4F95-8761-9B8568EA05DF}" srcOrd="0" destOrd="0" parTransId="{0EA27716-065F-4EC5-BBAA-E844C0E66BF7}" sibTransId="{F982082A-35F6-4E4D-B386-9B512221BAE4}"/>
    <dgm:cxn modelId="{61695BA0-3F1C-4635-806B-0A1A6E66791A}" type="presOf" srcId="{16E8CD49-2548-41E2-9958-F07BB7AB4D5F}" destId="{EFC5904C-6172-4D21-AA6F-0A027056D3ED}" srcOrd="0" destOrd="0" presId="urn:microsoft.com/office/officeart/2005/8/layout/list1"/>
    <dgm:cxn modelId="{B691F8A0-5E92-44D3-BBFF-D0B4AF3741FF}" type="presOf" srcId="{1A60FDE9-8FDD-4F95-8761-9B8568EA05DF}" destId="{582781B1-11A1-43EE-AABF-775ACAB37D1D}" srcOrd="1" destOrd="0" presId="urn:microsoft.com/office/officeart/2005/8/layout/list1"/>
    <dgm:cxn modelId="{5A511DA5-E011-4FC6-9BC5-ACA76839936B}" srcId="{1A60FDE9-8FDD-4F95-8761-9B8568EA05DF}" destId="{555D2BA5-BCB5-4FD5-BFD9-2B9FB61D7F36}" srcOrd="2" destOrd="0" parTransId="{BC565937-7DB0-4AEB-84F4-507AF704F7C8}" sibTransId="{F4C91FE7-86C2-4512-A2DB-D57CC2815CD9}"/>
    <dgm:cxn modelId="{9C3D7FAC-79A8-40C6-BE9D-8EA7DE64BE47}" type="presParOf" srcId="{DEB62E53-5A95-4A43-B264-D6BCB375193B}" destId="{886C2857-E126-4BF5-BA53-008BA5B0817D}" srcOrd="0" destOrd="0" presId="urn:microsoft.com/office/officeart/2005/8/layout/list1"/>
    <dgm:cxn modelId="{432CB150-31F9-43C6-8599-3A2009D90284}" type="presParOf" srcId="{886C2857-E126-4BF5-BA53-008BA5B0817D}" destId="{35A981A8-FE84-42A3-97F8-AEB93B8A75BE}" srcOrd="0" destOrd="0" presId="urn:microsoft.com/office/officeart/2005/8/layout/list1"/>
    <dgm:cxn modelId="{2899EB26-6384-4A11-AE92-484D7A9E05B1}" type="presParOf" srcId="{886C2857-E126-4BF5-BA53-008BA5B0817D}" destId="{582781B1-11A1-43EE-AABF-775ACAB37D1D}" srcOrd="1" destOrd="0" presId="urn:microsoft.com/office/officeart/2005/8/layout/list1"/>
    <dgm:cxn modelId="{FB66B7E1-C832-4B63-8954-2B585946080B}" type="presParOf" srcId="{DEB62E53-5A95-4A43-B264-D6BCB375193B}" destId="{F5ACB861-CC0D-497A-AF35-30750F8AE795}" srcOrd="1" destOrd="0" presId="urn:microsoft.com/office/officeart/2005/8/layout/list1"/>
    <dgm:cxn modelId="{E490EEB2-63AF-4065-BFE4-EA0820077400}" type="presParOf" srcId="{DEB62E53-5A95-4A43-B264-D6BCB375193B}" destId="{EFC5904C-6172-4D21-AA6F-0A027056D3ED}"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45D12E-3E3B-4285-98DE-FAFC4CCD2A75}">
      <dsp:nvSpPr>
        <dsp:cNvPr id="0" name=""/>
        <dsp:cNvSpPr/>
      </dsp:nvSpPr>
      <dsp:spPr>
        <a:xfrm>
          <a:off x="0" y="566715"/>
          <a:ext cx="2968897" cy="556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90000"/>
            </a:lnSpc>
            <a:spcBef>
              <a:spcPct val="0"/>
            </a:spcBef>
            <a:spcAft>
              <a:spcPct val="35000"/>
            </a:spcAft>
            <a:buNone/>
          </a:pPr>
          <a:r>
            <a:rPr lang="en-US" sz="1600" kern="1200">
              <a:solidFill>
                <a:schemeClr val="tx1"/>
              </a:solidFill>
            </a:rPr>
            <a:t>Individual Student Level Data </a:t>
          </a:r>
        </a:p>
        <a:p>
          <a:pPr marL="0" lvl="0" indent="0" algn="r" defTabSz="711200">
            <a:lnSpc>
              <a:spcPct val="90000"/>
            </a:lnSpc>
            <a:spcBef>
              <a:spcPct val="0"/>
            </a:spcBef>
            <a:spcAft>
              <a:spcPct val="35000"/>
            </a:spcAft>
            <a:buNone/>
          </a:pPr>
          <a:r>
            <a:rPr lang="en-US" sz="1400" kern="1200">
              <a:solidFill>
                <a:schemeClr val="tx1"/>
              </a:solidFill>
            </a:rPr>
            <a:t>(Fall Data Review)</a:t>
          </a:r>
        </a:p>
      </dsp:txBody>
      <dsp:txXfrm>
        <a:off x="0" y="566715"/>
        <a:ext cx="2968897" cy="556875"/>
      </dsp:txXfrm>
    </dsp:sp>
    <dsp:sp modelId="{FF42D555-3B1C-4736-BD65-DDE0FFC8A407}">
      <dsp:nvSpPr>
        <dsp:cNvPr id="0" name=""/>
        <dsp:cNvSpPr/>
      </dsp:nvSpPr>
      <dsp:spPr>
        <a:xfrm>
          <a:off x="2968897" y="27242"/>
          <a:ext cx="593779" cy="1635820"/>
        </a:xfrm>
        <a:prstGeom prst="leftBrace">
          <a:avLst>
            <a:gd name="adj1" fmla="val 35000"/>
            <a:gd name="adj2" fmla="val 50000"/>
          </a:avLst>
        </a:prstGeom>
        <a:noFill/>
        <a:ln w="12700" cap="flat" cmpd="sng" algn="ctr">
          <a:solidFill>
            <a:srgbClr val="079DA9"/>
          </a:solidFill>
          <a:prstDash val="solid"/>
          <a:miter lim="800000"/>
        </a:ln>
        <a:effectLst/>
      </dsp:spPr>
      <dsp:style>
        <a:lnRef idx="2">
          <a:scrgbClr r="0" g="0" b="0"/>
        </a:lnRef>
        <a:fillRef idx="0">
          <a:scrgbClr r="0" g="0" b="0"/>
        </a:fillRef>
        <a:effectRef idx="0">
          <a:scrgbClr r="0" g="0" b="0"/>
        </a:effectRef>
        <a:fontRef idx="minor"/>
      </dsp:style>
    </dsp:sp>
    <dsp:sp modelId="{07A0F639-D1EB-4B35-A27D-840CE60E99EB}">
      <dsp:nvSpPr>
        <dsp:cNvPr id="0" name=""/>
        <dsp:cNvSpPr/>
      </dsp:nvSpPr>
      <dsp:spPr>
        <a:xfrm>
          <a:off x="3800189" y="27242"/>
          <a:ext cx="8075402" cy="1635820"/>
        </a:xfrm>
        <a:prstGeom prst="rect">
          <a:avLst/>
        </a:prstGeom>
        <a:solidFill>
          <a:srgbClr val="E7F1F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b="1" i="1" kern="1200">
              <a:solidFill>
                <a:schemeClr val="tx1"/>
              </a:solidFill>
            </a:rPr>
            <a:t>Scores provided by vendor, not likely to change</a:t>
          </a:r>
        </a:p>
        <a:p>
          <a:pPr marL="171450" lvl="1" indent="-171450" algn="l" defTabSz="800100">
            <a:lnSpc>
              <a:spcPct val="90000"/>
            </a:lnSpc>
            <a:spcBef>
              <a:spcPct val="0"/>
            </a:spcBef>
            <a:spcAft>
              <a:spcPct val="15000"/>
            </a:spcAft>
            <a:buChar char="•"/>
          </a:pPr>
          <a:r>
            <a:rPr lang="en-US" sz="1800" i="0" kern="1200">
              <a:solidFill>
                <a:schemeClr val="tx1"/>
              </a:solidFill>
            </a:rPr>
            <a:t>Individual student level data </a:t>
          </a:r>
          <a:r>
            <a:rPr lang="en-US" sz="1800" kern="1200">
              <a:solidFill>
                <a:schemeClr val="tx1"/>
              </a:solidFill>
            </a:rPr>
            <a:t>are appropriate for sharing with school/district leaders </a:t>
          </a:r>
          <a:r>
            <a:rPr lang="en-US" sz="1800" u="none" kern="1200">
              <a:solidFill>
                <a:schemeClr val="tx1"/>
              </a:solidFill>
            </a:rPr>
            <a:t>and teachers </a:t>
          </a:r>
          <a:r>
            <a:rPr lang="en-US" sz="1800" kern="1200">
              <a:solidFill>
                <a:schemeClr val="tx1"/>
              </a:solidFill>
            </a:rPr>
            <a:t>who could use it to make instructional decisions. A teacher would only need to see data for students who were or are on his/her own class roster(s).</a:t>
          </a:r>
        </a:p>
        <a:p>
          <a:pPr marL="171450" lvl="1" indent="-171450" algn="l" defTabSz="800100">
            <a:lnSpc>
              <a:spcPct val="90000"/>
            </a:lnSpc>
            <a:spcBef>
              <a:spcPct val="0"/>
            </a:spcBef>
            <a:spcAft>
              <a:spcPct val="15000"/>
            </a:spcAft>
            <a:buChar char="•"/>
          </a:pPr>
          <a:r>
            <a:rPr lang="en-US" sz="1800" kern="1200">
              <a:solidFill>
                <a:schemeClr val="tx1"/>
              </a:solidFill>
            </a:rPr>
            <a:t>Implement confidentiality rules used locally for students.</a:t>
          </a:r>
        </a:p>
      </dsp:txBody>
      <dsp:txXfrm>
        <a:off x="3800189" y="27242"/>
        <a:ext cx="8075402" cy="1635820"/>
      </dsp:txXfrm>
    </dsp:sp>
    <dsp:sp modelId="{4E5CBC6C-ADAE-4951-B689-95484976AFE4}">
      <dsp:nvSpPr>
        <dsp:cNvPr id="0" name=""/>
        <dsp:cNvSpPr/>
      </dsp:nvSpPr>
      <dsp:spPr>
        <a:xfrm>
          <a:off x="0" y="2145519"/>
          <a:ext cx="2951484" cy="556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90000"/>
            </a:lnSpc>
            <a:spcBef>
              <a:spcPct val="0"/>
            </a:spcBef>
            <a:spcAft>
              <a:spcPct val="35000"/>
            </a:spcAft>
            <a:buNone/>
          </a:pPr>
          <a:r>
            <a:rPr lang="en-US" sz="1600" kern="1200">
              <a:solidFill>
                <a:schemeClr val="tx1"/>
              </a:solidFill>
            </a:rPr>
            <a:t>School/District Data </a:t>
          </a:r>
        </a:p>
        <a:p>
          <a:pPr marL="0" lvl="0" indent="0" algn="r" defTabSz="711200">
            <a:lnSpc>
              <a:spcPct val="90000"/>
            </a:lnSpc>
            <a:spcBef>
              <a:spcPct val="0"/>
            </a:spcBef>
            <a:spcAft>
              <a:spcPct val="35000"/>
            </a:spcAft>
            <a:buNone/>
          </a:pPr>
          <a:r>
            <a:rPr lang="en-US" sz="1400" kern="1200">
              <a:solidFill>
                <a:schemeClr val="tx1"/>
              </a:solidFill>
            </a:rPr>
            <a:t>(QC Day)</a:t>
          </a:r>
        </a:p>
      </dsp:txBody>
      <dsp:txXfrm>
        <a:off x="0" y="2145519"/>
        <a:ext cx="2951484" cy="556875"/>
      </dsp:txXfrm>
    </dsp:sp>
    <dsp:sp modelId="{493796AD-130F-4161-8DE4-AB42BF9F5EC2}">
      <dsp:nvSpPr>
        <dsp:cNvPr id="0" name=""/>
        <dsp:cNvSpPr/>
      </dsp:nvSpPr>
      <dsp:spPr>
        <a:xfrm>
          <a:off x="2951484" y="1727862"/>
          <a:ext cx="590296" cy="1392187"/>
        </a:xfrm>
        <a:prstGeom prst="leftBrace">
          <a:avLst>
            <a:gd name="adj1" fmla="val 35000"/>
            <a:gd name="adj2" fmla="val 50000"/>
          </a:avLst>
        </a:prstGeom>
        <a:noFill/>
        <a:ln w="12700" cap="flat" cmpd="sng" algn="ctr">
          <a:solidFill>
            <a:srgbClr val="079DA9"/>
          </a:solidFill>
          <a:prstDash val="solid"/>
          <a:miter lim="800000"/>
        </a:ln>
        <a:effectLst/>
      </dsp:spPr>
      <dsp:style>
        <a:lnRef idx="2">
          <a:scrgbClr r="0" g="0" b="0"/>
        </a:lnRef>
        <a:fillRef idx="0">
          <a:scrgbClr r="0" g="0" b="0"/>
        </a:fillRef>
        <a:effectRef idx="0">
          <a:scrgbClr r="0" g="0" b="0"/>
        </a:effectRef>
        <a:fontRef idx="minor"/>
      </dsp:style>
    </dsp:sp>
    <dsp:sp modelId="{684853CA-84D9-493D-A9DF-B8D81E88625B}">
      <dsp:nvSpPr>
        <dsp:cNvPr id="0" name=""/>
        <dsp:cNvSpPr/>
      </dsp:nvSpPr>
      <dsp:spPr>
        <a:xfrm>
          <a:off x="3786426" y="1714247"/>
          <a:ext cx="8100773" cy="1392187"/>
        </a:xfrm>
        <a:prstGeom prst="rect">
          <a:avLst/>
        </a:prstGeom>
        <a:solidFill>
          <a:srgbClr val="BDD8D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b="1" i="1" kern="1200">
              <a:solidFill>
                <a:schemeClr val="tx1"/>
              </a:solidFill>
            </a:rPr>
            <a:t>Preliminary data that can change, provided in secure KDE Applications site</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solidFill>
                <a:schemeClr val="tx1"/>
              </a:solidFill>
            </a:rPr>
            <a:t>Data should only be shared at the school/district leadership level (superintendent, DAC, district level staff with a vested interest, principals, BACs, etc.) until after public release</a:t>
          </a:r>
          <a:r>
            <a:rPr lang="en-US" sz="1800" kern="1200" dirty="0">
              <a:solidFill>
                <a:schemeClr val="accent3">
                  <a:lumMod val="50000"/>
                </a:schemeClr>
              </a:solidFill>
            </a:rPr>
            <a:t>. </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Nondisclosure form </a:t>
          </a:r>
          <a:r>
            <a:rPr lang="en-US" sz="1800" kern="1200" dirty="0">
              <a:solidFill>
                <a:schemeClr val="tx1"/>
              </a:solidFill>
            </a:rPr>
            <a:t>must be completed by all viewers and maintained by DAC.</a:t>
          </a:r>
        </a:p>
      </dsp:txBody>
      <dsp:txXfrm>
        <a:off x="3786426" y="1714247"/>
        <a:ext cx="8100773" cy="1392187"/>
      </dsp:txXfrm>
    </dsp:sp>
    <dsp:sp modelId="{F11E011D-C051-4174-BB66-71CCF584B63B}">
      <dsp:nvSpPr>
        <dsp:cNvPr id="0" name=""/>
        <dsp:cNvSpPr/>
      </dsp:nvSpPr>
      <dsp:spPr>
        <a:xfrm>
          <a:off x="0" y="3741725"/>
          <a:ext cx="2971800" cy="556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90000"/>
            </a:lnSpc>
            <a:spcBef>
              <a:spcPct val="0"/>
            </a:spcBef>
            <a:spcAft>
              <a:spcPct val="35000"/>
            </a:spcAft>
            <a:buNone/>
          </a:pPr>
          <a:r>
            <a:rPr lang="en-US" sz="1600" kern="1200">
              <a:solidFill>
                <a:schemeClr val="tx1"/>
              </a:solidFill>
            </a:rPr>
            <a:t>Pre-Release Data</a:t>
          </a:r>
        </a:p>
        <a:p>
          <a:pPr marL="0" lvl="0" indent="0" algn="r" defTabSz="711200">
            <a:lnSpc>
              <a:spcPct val="90000"/>
            </a:lnSpc>
            <a:spcBef>
              <a:spcPct val="0"/>
            </a:spcBef>
            <a:spcAft>
              <a:spcPct val="35000"/>
            </a:spcAft>
            <a:buNone/>
          </a:pPr>
          <a:r>
            <a:rPr lang="en-US" sz="1400" kern="1200">
              <a:solidFill>
                <a:schemeClr val="tx1"/>
              </a:solidFill>
            </a:rPr>
            <a:t>(post-QC Day/pre-Public Release)</a:t>
          </a:r>
        </a:p>
      </dsp:txBody>
      <dsp:txXfrm>
        <a:off x="0" y="3741725"/>
        <a:ext cx="2971800" cy="556875"/>
      </dsp:txXfrm>
    </dsp:sp>
    <dsp:sp modelId="{5B4834D1-ADA7-496A-B13A-A80308974194}">
      <dsp:nvSpPr>
        <dsp:cNvPr id="0" name=""/>
        <dsp:cNvSpPr/>
      </dsp:nvSpPr>
      <dsp:spPr>
        <a:xfrm>
          <a:off x="2971799" y="3184850"/>
          <a:ext cx="594360" cy="1670625"/>
        </a:xfrm>
        <a:prstGeom prst="leftBrace">
          <a:avLst>
            <a:gd name="adj1" fmla="val 35000"/>
            <a:gd name="adj2" fmla="val 50000"/>
          </a:avLst>
        </a:prstGeom>
        <a:noFill/>
        <a:ln w="12700" cap="flat" cmpd="sng" algn="ctr">
          <a:solidFill>
            <a:srgbClr val="079DA9"/>
          </a:solidFill>
          <a:prstDash val="solid"/>
          <a:miter lim="800000"/>
        </a:ln>
        <a:effectLst/>
      </dsp:spPr>
      <dsp:style>
        <a:lnRef idx="2">
          <a:scrgbClr r="0" g="0" b="0"/>
        </a:lnRef>
        <a:fillRef idx="0">
          <a:scrgbClr r="0" g="0" b="0"/>
        </a:fillRef>
        <a:effectRef idx="0">
          <a:scrgbClr r="0" g="0" b="0"/>
        </a:effectRef>
        <a:fontRef idx="minor"/>
      </dsp:style>
    </dsp:sp>
    <dsp:sp modelId="{FEA04F5D-70F0-41BB-A136-F23BCB9BA5A1}">
      <dsp:nvSpPr>
        <dsp:cNvPr id="0" name=""/>
        <dsp:cNvSpPr/>
      </dsp:nvSpPr>
      <dsp:spPr>
        <a:xfrm>
          <a:off x="3803903" y="3184850"/>
          <a:ext cx="8083296" cy="1670625"/>
        </a:xfrm>
        <a:prstGeom prst="rect">
          <a:avLst/>
        </a:prstGeom>
        <a:solidFill>
          <a:srgbClr val="7AB1B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b="1" i="1" kern="1200">
              <a:solidFill>
                <a:schemeClr val="tx1"/>
              </a:solidFill>
            </a:rPr>
            <a:t>Aggregate data are confidential until specific date/time</a:t>
          </a:r>
        </a:p>
        <a:p>
          <a:pPr marL="171450" lvl="1" indent="-171450" algn="l" defTabSz="800100">
            <a:lnSpc>
              <a:spcPct val="90000"/>
            </a:lnSpc>
            <a:spcBef>
              <a:spcPct val="0"/>
            </a:spcBef>
            <a:spcAft>
              <a:spcPct val="15000"/>
            </a:spcAft>
            <a:buChar char="•"/>
          </a:pPr>
          <a:r>
            <a:rPr lang="en-US" sz="1800" b="0" i="0" u="none" kern="1200">
              <a:solidFill>
                <a:schemeClr val="tx1"/>
              </a:solidFill>
            </a:rPr>
            <a:t>School and district staff may discuss the data internally and with media; however, data cannot be shared in public meetings or by the media until embargo is lifted. </a:t>
          </a:r>
          <a:endParaRPr lang="en-US" sz="1800" kern="1200">
            <a:solidFill>
              <a:schemeClr val="tx1"/>
            </a:solidFill>
          </a:endParaRPr>
        </a:p>
        <a:p>
          <a:pPr marL="171450" lvl="1" indent="-171450" algn="l" defTabSz="800100">
            <a:lnSpc>
              <a:spcPct val="90000"/>
            </a:lnSpc>
            <a:spcBef>
              <a:spcPct val="0"/>
            </a:spcBef>
            <a:spcAft>
              <a:spcPct val="15000"/>
            </a:spcAft>
            <a:buChar char="•"/>
          </a:pPr>
          <a:r>
            <a:rPr lang="en-US" sz="1800" b="0" i="0" u="none" kern="1200">
              <a:solidFill>
                <a:schemeClr val="tx1"/>
              </a:solidFill>
            </a:rPr>
            <a:t>Publicly released data does not include individual student level information.</a:t>
          </a:r>
          <a:endParaRPr lang="en-US" sz="1800" kern="1200">
            <a:solidFill>
              <a:schemeClr val="tx1"/>
            </a:solidFill>
          </a:endParaRP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Nondisclosure form </a:t>
          </a:r>
          <a:r>
            <a:rPr lang="en-US" sz="1800" kern="1200" dirty="0">
              <a:solidFill>
                <a:schemeClr val="tx1"/>
              </a:solidFill>
            </a:rPr>
            <a:t>must be completed by all viewers and maintained by DAC.</a:t>
          </a:r>
        </a:p>
      </dsp:txBody>
      <dsp:txXfrm>
        <a:off x="3803903" y="3184850"/>
        <a:ext cx="8083296" cy="16706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5904C-6172-4D21-AA6F-0A027056D3ED}">
      <dsp:nvSpPr>
        <dsp:cNvPr id="0" name=""/>
        <dsp:cNvSpPr/>
      </dsp:nvSpPr>
      <dsp:spPr>
        <a:xfrm>
          <a:off x="0" y="108476"/>
          <a:ext cx="9668797" cy="3453975"/>
        </a:xfrm>
        <a:prstGeom prst="rect">
          <a:avLst/>
        </a:prstGeom>
        <a:solidFill>
          <a:schemeClr val="accent2">
            <a:lumMod val="20000"/>
            <a:lumOff val="80000"/>
            <a:alpha val="97000"/>
          </a:schemeClr>
        </a:solidFill>
        <a:ln w="12700" cap="flat" cmpd="sng" algn="ctr">
          <a:noFill/>
          <a:prstDash val="solid"/>
          <a:miter lim="800000"/>
        </a:ln>
        <a:effectLst>
          <a:outerShdw blurRad="50800" dist="50800" dir="5400000" algn="ctr" rotWithShape="0">
            <a:schemeClr val="tx1"/>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50406" tIns="895604" rIns="750406" bIns="312928" numCol="1" spcCol="1270" anchor="t" anchorCtr="0">
          <a:noAutofit/>
        </a:bodyPr>
        <a:lstStyle/>
        <a:p>
          <a:pPr marL="285750" lvl="1" indent="-285750" algn="ctr" defTabSz="1955800">
            <a:lnSpc>
              <a:spcPct val="90000"/>
            </a:lnSpc>
            <a:spcBef>
              <a:spcPts val="1200"/>
            </a:spcBef>
            <a:spcAft>
              <a:spcPct val="15000"/>
            </a:spcAft>
            <a:buFontTx/>
            <a:buNone/>
          </a:pPr>
          <a:r>
            <a:rPr lang="en-US" sz="4400" b="0" kern="1200" dirty="0">
              <a:solidFill>
                <a:schemeClr val="tx1"/>
              </a:solidFill>
              <a:latin typeface="+mn-lt"/>
              <a:cs typeface="Times New Roman"/>
            </a:rPr>
            <a:t>KDE DAC Information</a:t>
          </a:r>
        </a:p>
        <a:p>
          <a:pPr marL="285750" lvl="1" indent="-285750" algn="ctr" defTabSz="1955800">
            <a:lnSpc>
              <a:spcPct val="90000"/>
            </a:lnSpc>
            <a:spcBef>
              <a:spcPts val="1200"/>
            </a:spcBef>
            <a:spcAft>
              <a:spcPct val="15000"/>
            </a:spcAft>
            <a:buFontTx/>
            <a:buNone/>
          </a:pPr>
          <a:r>
            <a:rPr lang="en-US" sz="4400" b="0" kern="1200" dirty="0">
              <a:solidFill>
                <a:schemeClr val="tx1"/>
              </a:solidFill>
              <a:latin typeface="+mn-lt"/>
              <a:cs typeface="Times New Roman"/>
              <a:hlinkClick xmlns:r="http://schemas.openxmlformats.org/officeDocument/2006/relationships" r:id="rId1">
                <a:extLst>
                  <a:ext uri="{A12FA001-AC4F-418D-AE19-62706E023703}">
                    <ahyp:hlinkClr xmlns:ahyp="http://schemas.microsoft.com/office/drawing/2018/hyperlinkcolor" val="tx"/>
                  </a:ext>
                </a:extLst>
              </a:hlinkClick>
            </a:rPr>
            <a:t>dacinfo@education.ky.gov</a:t>
          </a:r>
          <a:endParaRPr lang="en-US" sz="4400" b="0" kern="1200" dirty="0">
            <a:solidFill>
              <a:schemeClr val="tx1"/>
            </a:solidFill>
            <a:latin typeface="+mn-lt"/>
            <a:cs typeface="Times New Roman"/>
          </a:endParaRPr>
        </a:p>
        <a:p>
          <a:pPr marL="285750" lvl="1" indent="-285750" algn="ctr" defTabSz="1955800">
            <a:lnSpc>
              <a:spcPct val="90000"/>
            </a:lnSpc>
            <a:spcBef>
              <a:spcPts val="1200"/>
            </a:spcBef>
            <a:spcAft>
              <a:spcPct val="15000"/>
            </a:spcAft>
            <a:buFontTx/>
            <a:buNone/>
          </a:pPr>
          <a:r>
            <a:rPr lang="en-US" sz="4400" b="0" kern="1200" dirty="0">
              <a:solidFill>
                <a:schemeClr val="tx1"/>
              </a:solidFill>
              <a:latin typeface="+mn-lt"/>
              <a:cs typeface="Times New Roman"/>
            </a:rPr>
            <a:t>(502) 564-4394</a:t>
          </a:r>
        </a:p>
      </dsp:txBody>
      <dsp:txXfrm>
        <a:off x="0" y="108476"/>
        <a:ext cx="9668797" cy="3453975"/>
      </dsp:txXfrm>
    </dsp:sp>
    <dsp:sp modelId="{582781B1-11A1-43EE-AABF-775ACAB37D1D}">
      <dsp:nvSpPr>
        <dsp:cNvPr id="0" name=""/>
        <dsp:cNvSpPr/>
      </dsp:nvSpPr>
      <dsp:spPr>
        <a:xfrm>
          <a:off x="1940817" y="0"/>
          <a:ext cx="5787113" cy="742182"/>
        </a:xfrm>
        <a:prstGeom prst="roundRect">
          <a:avLst/>
        </a:prstGeom>
        <a:solidFill>
          <a:srgbClr val="00778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5820" tIns="0" rIns="255820" bIns="0" numCol="1" spcCol="1270" anchor="ctr" anchorCtr="0">
          <a:noAutofit/>
        </a:bodyPr>
        <a:lstStyle/>
        <a:p>
          <a:pPr marL="0" lvl="0" indent="0" algn="ctr" defTabSz="1911350">
            <a:lnSpc>
              <a:spcPct val="90000"/>
            </a:lnSpc>
            <a:spcBef>
              <a:spcPct val="0"/>
            </a:spcBef>
            <a:spcAft>
              <a:spcPct val="35000"/>
            </a:spcAft>
            <a:buNone/>
          </a:pPr>
          <a:r>
            <a:rPr lang="en-US" sz="4300" kern="1200">
              <a:latin typeface="+mj-lt"/>
              <a:cs typeface="Arial" panose="020B0604020202020204" pitchFamily="34" charset="0"/>
            </a:rPr>
            <a:t>Contact Information</a:t>
          </a:r>
          <a:endParaRPr lang="en-US" sz="4300" b="0" i="0" u="none" strike="noStrike" kern="1200" cap="none" baseline="0" noProof="0">
            <a:solidFill>
              <a:srgbClr val="010000"/>
            </a:solidFill>
            <a:latin typeface="+mj-lt"/>
            <a:cs typeface="Arial" panose="020B0604020202020204" pitchFamily="34" charset="0"/>
          </a:endParaRPr>
        </a:p>
      </dsp:txBody>
      <dsp:txXfrm>
        <a:off x="1977047" y="36230"/>
        <a:ext cx="5714653" cy="669722"/>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B4F0F72-77C7-40F6-B8F5-D660B0D06B2C}"/>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1BCD762C-BE9E-4420-B062-55C551495A46}"/>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D535C139-4EDF-49FA-8D83-7BC1238E7CEF}" type="datetimeFigureOut">
              <a:rPr lang="en-US" smtClean="0"/>
              <a:t>8/12/2026</a:t>
            </a:fld>
            <a:endParaRPr lang="en-US"/>
          </a:p>
        </p:txBody>
      </p:sp>
      <p:sp>
        <p:nvSpPr>
          <p:cNvPr id="4" name="Footer Placeholder 3">
            <a:extLst>
              <a:ext uri="{FF2B5EF4-FFF2-40B4-BE49-F238E27FC236}">
                <a16:creationId xmlns:a16="http://schemas.microsoft.com/office/drawing/2014/main" id="{58BD1EB1-8CB5-4070-9B46-A9581F8F20EC}"/>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546AAD2-98E0-4FF8-8764-C79BBBF7A415}"/>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B80D2EF6-9D40-424F-8B76-C1FAC446DE3A}" type="slidenum">
              <a:rPr lang="en-US" smtClean="0"/>
              <a:t>‹#›</a:t>
            </a:fld>
            <a:endParaRPr lang="en-US"/>
          </a:p>
        </p:txBody>
      </p:sp>
    </p:spTree>
    <p:extLst>
      <p:ext uri="{BB962C8B-B14F-4D97-AF65-F5344CB8AC3E}">
        <p14:creationId xmlns:p14="http://schemas.microsoft.com/office/powerpoint/2010/main" val="15056731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6A2DE7F9-60FD-4BBF-B2BC-85C0F7DAABE7}" type="datetimeFigureOut">
              <a:rPr lang="en-US" smtClean="0"/>
              <a:t>8/12/2026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B9C324DF-C190-43FC-8C04-1AEFE31E6ED5}" type="slidenum">
              <a:rPr lang="en-US" smtClean="0"/>
              <a:t>‹#›</a:t>
            </a:fld>
            <a:endParaRPr lang="en-US"/>
          </a:p>
        </p:txBody>
      </p:sp>
    </p:spTree>
    <p:extLst>
      <p:ext uri="{BB962C8B-B14F-4D97-AF65-F5344CB8AC3E}">
        <p14:creationId xmlns:p14="http://schemas.microsoft.com/office/powerpoint/2010/main" val="787109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324DF-C190-43FC-8C04-1AEFE31E6ED5}" type="slidenum">
              <a:rPr lang="en-US" smtClean="0"/>
              <a:t>1</a:t>
            </a:fld>
            <a:endParaRPr lang="en-US"/>
          </a:p>
        </p:txBody>
      </p:sp>
    </p:spTree>
    <p:extLst>
      <p:ext uri="{BB962C8B-B14F-4D97-AF65-F5344CB8AC3E}">
        <p14:creationId xmlns:p14="http://schemas.microsoft.com/office/powerpoint/2010/main" val="1220600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905E6-FEC5-73B6-7387-2BC0B6EDF5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BE4256-7A4C-B68C-063C-B8ADB89807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FDFF35-A9F0-F23B-C615-69638ACEED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3E7DCD6-71B6-EA8A-9A8D-E2EB600569BB}"/>
              </a:ext>
            </a:extLst>
          </p:cNvPr>
          <p:cNvSpPr>
            <a:spLocks noGrp="1"/>
          </p:cNvSpPr>
          <p:nvPr>
            <p:ph type="sldNum" sz="quarter" idx="5"/>
          </p:nvPr>
        </p:nvSpPr>
        <p:spPr/>
        <p:txBody>
          <a:bodyPr/>
          <a:lstStyle/>
          <a:p>
            <a:fld id="{B9C324DF-C190-43FC-8C04-1AEFE31E6ED5}" type="slidenum">
              <a:rPr lang="en-US" smtClean="0"/>
              <a:t>11</a:t>
            </a:fld>
            <a:endParaRPr lang="en-US"/>
          </a:p>
        </p:txBody>
      </p:sp>
    </p:spTree>
    <p:extLst>
      <p:ext uri="{BB962C8B-B14F-4D97-AF65-F5344CB8AC3E}">
        <p14:creationId xmlns:p14="http://schemas.microsoft.com/office/powerpoint/2010/main" val="4131898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39E47-9CD3-821E-4060-8739FCBBE9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8A6397-4776-943F-0CA7-B5A1E534B6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E6C715-9A46-189F-EB12-92A3C9418A9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363A2E10-A821-10C4-6169-5AF178ECC6DF}"/>
              </a:ext>
            </a:extLst>
          </p:cNvPr>
          <p:cNvSpPr>
            <a:spLocks noGrp="1"/>
          </p:cNvSpPr>
          <p:nvPr>
            <p:ph type="sldNum" sz="quarter" idx="5"/>
          </p:nvPr>
        </p:nvSpPr>
        <p:spPr/>
        <p:txBody>
          <a:bodyPr/>
          <a:lstStyle/>
          <a:p>
            <a:fld id="{B9C324DF-C190-43FC-8C04-1AEFE31E6ED5}" type="slidenum">
              <a:rPr lang="en-US" smtClean="0"/>
              <a:t>13</a:t>
            </a:fld>
            <a:endParaRPr lang="en-US"/>
          </a:p>
        </p:txBody>
      </p:sp>
    </p:spTree>
    <p:extLst>
      <p:ext uri="{BB962C8B-B14F-4D97-AF65-F5344CB8AC3E}">
        <p14:creationId xmlns:p14="http://schemas.microsoft.com/office/powerpoint/2010/main" val="1995359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324DF-C190-43FC-8C04-1AEFE31E6ED5}" type="slidenum">
              <a:rPr lang="en-US" smtClean="0"/>
              <a:t>15</a:t>
            </a:fld>
            <a:endParaRPr lang="en-US"/>
          </a:p>
        </p:txBody>
      </p:sp>
    </p:spTree>
    <p:extLst>
      <p:ext uri="{BB962C8B-B14F-4D97-AF65-F5344CB8AC3E}">
        <p14:creationId xmlns:p14="http://schemas.microsoft.com/office/powerpoint/2010/main" val="4042967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1CF93-D288-A4FA-D6BF-193EA532EF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F1C7F3-5E04-27FD-7E35-11E4B04E46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E8C4D7-F75E-A85B-55E9-094368EF52AB}"/>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endParaRPr lang="en-US"/>
          </a:p>
        </p:txBody>
      </p:sp>
      <p:sp>
        <p:nvSpPr>
          <p:cNvPr id="4" name="Slide Number Placeholder 3">
            <a:extLst>
              <a:ext uri="{FF2B5EF4-FFF2-40B4-BE49-F238E27FC236}">
                <a16:creationId xmlns:a16="http://schemas.microsoft.com/office/drawing/2014/main" id="{4C494F60-5B04-5C2C-F0CD-720B7BE81D74}"/>
              </a:ext>
            </a:extLst>
          </p:cNvPr>
          <p:cNvSpPr>
            <a:spLocks noGrp="1"/>
          </p:cNvSpPr>
          <p:nvPr>
            <p:ph type="sldNum" sz="quarter" idx="5"/>
          </p:nvPr>
        </p:nvSpPr>
        <p:spPr/>
        <p:txBody>
          <a:bodyPr/>
          <a:lstStyle/>
          <a:p>
            <a:fld id="{2BE209EE-EFFB-4C2B-B61C-95D0EF5BD966}" type="slidenum">
              <a:rPr lang="en-US" smtClean="0"/>
              <a:t>16</a:t>
            </a:fld>
            <a:endParaRPr lang="en-US"/>
          </a:p>
        </p:txBody>
      </p:sp>
    </p:spTree>
    <p:extLst>
      <p:ext uri="{BB962C8B-B14F-4D97-AF65-F5344CB8AC3E}">
        <p14:creationId xmlns:p14="http://schemas.microsoft.com/office/powerpoint/2010/main" val="2094650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9310816" cy="3600450"/>
          </a:xfrm>
        </p:spPr>
        <p:txBody>
          <a:bodyPr/>
          <a:lstStyle/>
          <a:p>
            <a:endParaRPr lang="en-US"/>
          </a:p>
        </p:txBody>
      </p:sp>
      <p:sp>
        <p:nvSpPr>
          <p:cNvPr id="4" name="Slide Number Placeholder 3"/>
          <p:cNvSpPr>
            <a:spLocks noGrp="1"/>
          </p:cNvSpPr>
          <p:nvPr>
            <p:ph type="sldNum" sz="quarter" idx="5"/>
          </p:nvPr>
        </p:nvSpPr>
        <p:spPr/>
        <p:txBody>
          <a:bodyPr/>
          <a:lstStyle/>
          <a:p>
            <a:fld id="{ECF61560-D506-4BEE-8D46-B8FCEDFF9FED}" type="slidenum">
              <a:rPr lang="en-US" smtClean="0"/>
              <a:t>18</a:t>
            </a:fld>
            <a:endParaRPr lang="en-US"/>
          </a:p>
        </p:txBody>
      </p:sp>
    </p:spTree>
    <p:extLst>
      <p:ext uri="{BB962C8B-B14F-4D97-AF65-F5344CB8AC3E}">
        <p14:creationId xmlns:p14="http://schemas.microsoft.com/office/powerpoint/2010/main" val="758445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2DF6C606-A8CA-4E6B-B706-085762A839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FBC72-BEB4-4D5B-8457-4AA14DD44F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01692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324DF-C190-43FC-8C04-1AEFE31E6ED5}" type="slidenum">
              <a:rPr lang="en-US" smtClean="0"/>
              <a:t>20</a:t>
            </a:fld>
            <a:endParaRPr lang="en-US"/>
          </a:p>
        </p:txBody>
      </p:sp>
    </p:spTree>
    <p:extLst>
      <p:ext uri="{BB962C8B-B14F-4D97-AF65-F5344CB8AC3E}">
        <p14:creationId xmlns:p14="http://schemas.microsoft.com/office/powerpoint/2010/main" val="3413057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2475" y="636588"/>
            <a:ext cx="5688013" cy="319881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6627675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4863" y="654050"/>
            <a:ext cx="5840412" cy="3284538"/>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E2BC98-6EA0-4EE7-A97F-558F26662BCA}" type="slidenum">
              <a:rPr lang="en-US" smtClean="0"/>
              <a:t>22</a:t>
            </a:fld>
            <a:endParaRPr lang="en-US"/>
          </a:p>
        </p:txBody>
      </p:sp>
    </p:spTree>
    <p:extLst>
      <p:ext uri="{BB962C8B-B14F-4D97-AF65-F5344CB8AC3E}">
        <p14:creationId xmlns:p14="http://schemas.microsoft.com/office/powerpoint/2010/main" val="28680070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324DF-C190-43FC-8C04-1AEFE31E6ED5}" type="slidenum">
              <a:rPr lang="en-US" smtClean="0"/>
              <a:t>23</a:t>
            </a:fld>
            <a:endParaRPr lang="en-US"/>
          </a:p>
        </p:txBody>
      </p:sp>
    </p:spTree>
    <p:extLst>
      <p:ext uri="{BB962C8B-B14F-4D97-AF65-F5344CB8AC3E}">
        <p14:creationId xmlns:p14="http://schemas.microsoft.com/office/powerpoint/2010/main" val="1266075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324DF-C190-43FC-8C04-1AEFE31E6ED5}" type="slidenum">
              <a:rPr lang="en-US" smtClean="0"/>
              <a:t>2</a:t>
            </a:fld>
            <a:endParaRPr lang="en-US"/>
          </a:p>
        </p:txBody>
      </p:sp>
    </p:spTree>
    <p:extLst>
      <p:ext uri="{BB962C8B-B14F-4D97-AF65-F5344CB8AC3E}">
        <p14:creationId xmlns:p14="http://schemas.microsoft.com/office/powerpoint/2010/main" val="2966179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F2EE7-A5F3-CCB4-AACB-697259F629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DC84CE-16F5-BAD1-02C4-A3A9C88EB8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B37956-A97F-CA38-B320-97F3389A1C7F}"/>
              </a:ext>
            </a:extLst>
          </p:cNvPr>
          <p:cNvSpPr>
            <a:spLocks noGrp="1"/>
          </p:cNvSpPr>
          <p:nvPr>
            <p:ph type="body" idx="1"/>
          </p:nvPr>
        </p:nvSpPr>
        <p:spPr/>
        <p:txBody>
          <a:bodyPr/>
          <a:lstStyle/>
          <a:p>
            <a:pPr>
              <a:buNone/>
            </a:pPr>
            <a:endParaRPr lang="en-US"/>
          </a:p>
        </p:txBody>
      </p:sp>
      <p:sp>
        <p:nvSpPr>
          <p:cNvPr id="4" name="Slide Number Placeholder 3">
            <a:extLst>
              <a:ext uri="{FF2B5EF4-FFF2-40B4-BE49-F238E27FC236}">
                <a16:creationId xmlns:a16="http://schemas.microsoft.com/office/drawing/2014/main" id="{3BFE904C-AA66-426D-55B5-291DE9F304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C324DF-C190-43FC-8C04-1AEFE31E6ED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631891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324DF-C190-43FC-8C04-1AEFE31E6ED5}" type="slidenum">
              <a:rPr lang="en-US" smtClean="0"/>
              <a:t>4</a:t>
            </a:fld>
            <a:endParaRPr lang="en-US"/>
          </a:p>
        </p:txBody>
      </p:sp>
    </p:spTree>
    <p:extLst>
      <p:ext uri="{BB962C8B-B14F-4D97-AF65-F5344CB8AC3E}">
        <p14:creationId xmlns:p14="http://schemas.microsoft.com/office/powerpoint/2010/main" val="35350110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8C3E1EB8-B8C5-478E-B134-D9B0A9260BDD}" type="slidenum">
              <a:rPr lang="en-US" smtClean="0"/>
              <a:t>5</a:t>
            </a:fld>
            <a:endParaRPr lang="en-US"/>
          </a:p>
        </p:txBody>
      </p:sp>
    </p:spTree>
    <p:extLst>
      <p:ext uri="{BB962C8B-B14F-4D97-AF65-F5344CB8AC3E}">
        <p14:creationId xmlns:p14="http://schemas.microsoft.com/office/powerpoint/2010/main" val="3559681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6E8B1-D241-70E2-23E8-D9BF3F5AAA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36610E-9D8D-8575-C59F-6F08E8F8E3F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5E87B54-86D7-128F-4C17-25C0A3E8C5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CFDBD8-C4C5-95ED-BD69-AD057F4FBE8A}"/>
              </a:ext>
            </a:extLst>
          </p:cNvPr>
          <p:cNvSpPr>
            <a:spLocks noGrp="1"/>
          </p:cNvSpPr>
          <p:nvPr>
            <p:ph type="sldNum" sz="quarter" idx="5"/>
          </p:nvPr>
        </p:nvSpPr>
        <p:spPr/>
        <p:txBody>
          <a:bodyPr/>
          <a:lstStyle/>
          <a:p>
            <a:fld id="{B9C324DF-C190-43FC-8C04-1AEFE31E6ED5}" type="slidenum">
              <a:rPr lang="en-US" smtClean="0"/>
              <a:t>7</a:t>
            </a:fld>
            <a:endParaRPr lang="en-US"/>
          </a:p>
        </p:txBody>
      </p:sp>
    </p:spTree>
    <p:extLst>
      <p:ext uri="{BB962C8B-B14F-4D97-AF65-F5344CB8AC3E}">
        <p14:creationId xmlns:p14="http://schemas.microsoft.com/office/powerpoint/2010/main" val="453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324DF-C190-43FC-8C04-1AEFE31E6ED5}" type="slidenum">
              <a:rPr lang="en-US" smtClean="0"/>
              <a:t>8</a:t>
            </a:fld>
            <a:endParaRPr lang="en-US"/>
          </a:p>
        </p:txBody>
      </p:sp>
    </p:spTree>
    <p:extLst>
      <p:ext uri="{BB962C8B-B14F-4D97-AF65-F5344CB8AC3E}">
        <p14:creationId xmlns:p14="http://schemas.microsoft.com/office/powerpoint/2010/main" val="1449541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324DF-C190-43FC-8C04-1AEFE31E6ED5}" type="slidenum">
              <a:rPr lang="en-US" smtClean="0"/>
              <a:t>9</a:t>
            </a:fld>
            <a:endParaRPr lang="en-US"/>
          </a:p>
        </p:txBody>
      </p:sp>
    </p:spTree>
    <p:extLst>
      <p:ext uri="{BB962C8B-B14F-4D97-AF65-F5344CB8AC3E}">
        <p14:creationId xmlns:p14="http://schemas.microsoft.com/office/powerpoint/2010/main" val="302025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C324DF-C190-43FC-8C04-1AEFE31E6ED5}" type="slidenum">
              <a:rPr lang="en-US" smtClean="0"/>
              <a:t>10</a:t>
            </a:fld>
            <a:endParaRPr lang="en-US"/>
          </a:p>
        </p:txBody>
      </p:sp>
    </p:spTree>
    <p:extLst>
      <p:ext uri="{BB962C8B-B14F-4D97-AF65-F5344CB8AC3E}">
        <p14:creationId xmlns:p14="http://schemas.microsoft.com/office/powerpoint/2010/main" val="13203498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2114550" y="1122363"/>
            <a:ext cx="9144000" cy="2387600"/>
          </a:xfrm>
        </p:spPr>
        <p:txBody>
          <a:bodyPr anchor="b">
            <a:normAutofit/>
          </a:bodyPr>
          <a:lstStyle>
            <a:lvl1pPr algn="r">
              <a:defRPr sz="54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2114550" y="3592513"/>
            <a:ext cx="9144000" cy="1655762"/>
          </a:xfrm>
        </p:spPr>
        <p:txBody>
          <a:bodyPr/>
          <a:lstStyle>
            <a:lvl1pPr marL="0" indent="0" algn="r">
              <a:spcBef>
                <a:spcPts val="0"/>
              </a:spcBef>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8236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pPr algn="r"/>
            <a:r>
              <a:rPr lang="en-US"/>
              <a:t>‹#›</a:t>
            </a:r>
          </a:p>
        </p:txBody>
      </p:sp>
    </p:spTree>
    <p:extLst>
      <p:ext uri="{BB962C8B-B14F-4D97-AF65-F5344CB8AC3E}">
        <p14:creationId xmlns:p14="http://schemas.microsoft.com/office/powerpoint/2010/main" val="2416688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047750"/>
          </a:xfrm>
        </p:spPr>
        <p:txBody>
          <a:bodyPr/>
          <a:lstStyle/>
          <a:p>
            <a:r>
              <a:rPr lang="en-US"/>
              <a:t>Click to edit Master title style</a:t>
            </a:r>
          </a:p>
        </p:txBody>
      </p:sp>
      <p:sp>
        <p:nvSpPr>
          <p:cNvPr id="5" name="Text Placeholder 4"/>
          <p:cNvSpPr>
            <a:spLocks noGrp="1"/>
          </p:cNvSpPr>
          <p:nvPr>
            <p:ph type="body" sz="quarter" idx="13"/>
          </p:nvPr>
        </p:nvSpPr>
        <p:spPr>
          <a:xfrm>
            <a:off x="1147833" y="1383100"/>
            <a:ext cx="9188715" cy="4091800"/>
          </a:xfrm>
        </p:spPr>
        <p:txBody>
          <a:bodyPr/>
          <a:lstStyle>
            <a:lvl5pPr marL="2057400" indent="-228600">
              <a:buFont typeface="Franklin Gothic Medium" panose="020B06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6">
            <a:extLst>
              <a:ext uri="{FF2B5EF4-FFF2-40B4-BE49-F238E27FC236}">
                <a16:creationId xmlns:a16="http://schemas.microsoft.com/office/drawing/2014/main" id="{7684F22C-CB99-3853-AE7A-8174198B5877}"/>
              </a:ext>
            </a:extLst>
          </p:cNvPr>
          <p:cNvSpPr>
            <a:spLocks noGrp="1"/>
          </p:cNvSpPr>
          <p:nvPr>
            <p:ph type="dt" sz="half" idx="10"/>
          </p:nvPr>
        </p:nvSpPr>
        <p:spPr>
          <a:xfrm>
            <a:off x="4724400" y="6310312"/>
            <a:ext cx="2743200" cy="365125"/>
          </a:xfrm>
        </p:spPr>
        <p:txBody>
          <a:bodyPr/>
          <a:lstStyle/>
          <a:p>
            <a:pPr algn="r"/>
            <a:r>
              <a:rPr lang="en-US"/>
              <a:t>‹#›</a:t>
            </a:r>
          </a:p>
        </p:txBody>
      </p:sp>
    </p:spTree>
    <p:extLst>
      <p:ext uri="{BB962C8B-B14F-4D97-AF65-F5344CB8AC3E}">
        <p14:creationId xmlns:p14="http://schemas.microsoft.com/office/powerpoint/2010/main" val="2045140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6">
            <a:extLst>
              <a:ext uri="{FF2B5EF4-FFF2-40B4-BE49-F238E27FC236}">
                <a16:creationId xmlns:a16="http://schemas.microsoft.com/office/drawing/2014/main" id="{53915FA5-AAA7-6BAF-5908-CA03414AECD4}"/>
              </a:ext>
            </a:extLst>
          </p:cNvPr>
          <p:cNvSpPr>
            <a:spLocks noGrp="1"/>
          </p:cNvSpPr>
          <p:nvPr>
            <p:ph type="dt" sz="half" idx="10"/>
          </p:nvPr>
        </p:nvSpPr>
        <p:spPr>
          <a:xfrm>
            <a:off x="4724400" y="6310312"/>
            <a:ext cx="2743200" cy="365125"/>
          </a:xfrm>
        </p:spPr>
        <p:txBody>
          <a:bodyPr/>
          <a:lstStyle>
            <a:lvl1pPr>
              <a:defRPr>
                <a:solidFill>
                  <a:srgbClr val="102649"/>
                </a:solidFill>
              </a:defRPr>
            </a:lvl1pPr>
          </a:lstStyle>
          <a:p>
            <a:pPr algn="r"/>
            <a:r>
              <a:rPr lang="en-US"/>
              <a:t>‹#›</a:t>
            </a:r>
          </a:p>
        </p:txBody>
      </p:sp>
    </p:spTree>
    <p:extLst>
      <p:ext uri="{BB962C8B-B14F-4D97-AF65-F5344CB8AC3E}">
        <p14:creationId xmlns:p14="http://schemas.microsoft.com/office/powerpoint/2010/main" val="26570284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fld id="{29062C2E-EF94-4C79-BF26-7C60A2D6DA85}" type="datetime1">
              <a:rPr lang="en-US" smtClean="0"/>
              <a:t>8/12/2026</a:t>
            </a:fld>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r>
              <a:rPr lang="en-US"/>
              <a:t>KDE_SCAAC_09202022</a:t>
            </a:r>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2966312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fld id="{FA9657EA-E43D-40F9-A42E-99170E2D214D}" type="datetime1">
              <a:rPr lang="en-US" smtClean="0"/>
              <a:t>8/12/2026</a:t>
            </a:fld>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p>
            <a:r>
              <a:rPr lang="en-US"/>
              <a:t>KDE_SCAAC_09202022</a:t>
            </a:r>
          </a:p>
        </p:txBody>
      </p:sp>
    </p:spTree>
    <p:extLst>
      <p:ext uri="{BB962C8B-B14F-4D97-AF65-F5344CB8AC3E}">
        <p14:creationId xmlns:p14="http://schemas.microsoft.com/office/powerpoint/2010/main" val="355556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fld id="{0830CBBB-8CBA-4739-8685-193F999D418A}" type="datetime1">
              <a:rPr lang="en-US" smtClean="0"/>
              <a:t>8/12/2026</a:t>
            </a:fld>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r>
              <a:rPr lang="en-US"/>
              <a:t>KDE_SCAAC_09202022</a:t>
            </a:r>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3939495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fld id="{77F8BC9A-21D9-4BD9-AA9F-5DDAF86BB87E}" type="datetime1">
              <a:rPr lang="en-US" smtClean="0"/>
              <a:t>8/12/2026</a:t>
            </a:fld>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r>
              <a:rPr lang="en-US"/>
              <a:t>KDE_SCAAC_09202022</a:t>
            </a:r>
          </a:p>
        </p:txBody>
      </p:sp>
    </p:spTree>
    <p:extLst>
      <p:ext uri="{BB962C8B-B14F-4D97-AF65-F5344CB8AC3E}">
        <p14:creationId xmlns:p14="http://schemas.microsoft.com/office/powerpoint/2010/main" val="9181348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fld id="{B06012DE-78C0-46D5-BA51-956F50249ED3}" type="datetime1">
              <a:rPr lang="en-US" smtClean="0"/>
              <a:t>8/12/2026</a:t>
            </a:fld>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r>
              <a:rPr lang="en-US"/>
              <a:t>KDE_SCAAC_09202022</a:t>
            </a:r>
          </a:p>
        </p:txBody>
      </p:sp>
    </p:spTree>
    <p:extLst>
      <p:ext uri="{BB962C8B-B14F-4D97-AF65-F5344CB8AC3E}">
        <p14:creationId xmlns:p14="http://schemas.microsoft.com/office/powerpoint/2010/main" val="8589183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fld id="{5DA683D7-4E04-4A9C-812A-EAC3D68D5ADE}" type="datetime1">
              <a:rPr lang="en-US" smtClean="0"/>
              <a:t>8/12/2026</a:t>
            </a:fld>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r>
              <a:rPr lang="en-US"/>
              <a:t>KDE_SCAAC_09202022</a:t>
            </a:r>
          </a:p>
        </p:txBody>
      </p:sp>
    </p:spTree>
    <p:extLst>
      <p:ext uri="{BB962C8B-B14F-4D97-AF65-F5344CB8AC3E}">
        <p14:creationId xmlns:p14="http://schemas.microsoft.com/office/powerpoint/2010/main" val="32702100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fld id="{6D2E4D5C-5B60-4D4E-AEA7-A53CD075AFD7}" type="datetime1">
              <a:rPr lang="en-US" smtClean="0"/>
              <a:t>8/12/2026</a:t>
            </a:fld>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r>
              <a:rPr lang="en-US"/>
              <a:t>KDE_SCAAC_09202022</a:t>
            </a:r>
          </a:p>
        </p:txBody>
      </p:sp>
    </p:spTree>
    <p:extLst>
      <p:ext uri="{BB962C8B-B14F-4D97-AF65-F5344CB8AC3E}">
        <p14:creationId xmlns:p14="http://schemas.microsoft.com/office/powerpoint/2010/main" val="2473784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5A0CA0-7796-385F-3633-43E5BDF02CD0}"/>
              </a:ext>
            </a:extLst>
          </p:cNvPr>
          <p:cNvSpPr>
            <a:spLocks noGrp="1"/>
          </p:cNvSpPr>
          <p:nvPr>
            <p:ph type="dt" sz="half" idx="10"/>
          </p:nvPr>
        </p:nvSpPr>
        <p:spPr/>
        <p:txBody>
          <a:bodyPr/>
          <a:lstStyle/>
          <a:p>
            <a:pPr algn="r"/>
            <a:r>
              <a:rPr lang="en-US"/>
              <a:t>‹#›</a:t>
            </a:r>
          </a:p>
        </p:txBody>
      </p:sp>
    </p:spTree>
    <p:extLst>
      <p:ext uri="{BB962C8B-B14F-4D97-AF65-F5344CB8AC3E}">
        <p14:creationId xmlns:p14="http://schemas.microsoft.com/office/powerpoint/2010/main" val="11466796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fld id="{4518530A-FA54-4341-8A0F-8B2AE4FD0C87}" type="datetime1">
              <a:rPr lang="en-US" smtClean="0"/>
              <a:t>8/12/2026</a:t>
            </a:fld>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r>
              <a:rPr lang="en-US"/>
              <a:t>KDE_SCAAC_09202022</a:t>
            </a:r>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3848076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fld id="{9E1781F9-4009-4802-843E-E9B5F381325B}" type="datetime1">
              <a:rPr lang="en-US" smtClean="0"/>
              <a:t>8/12/2026</a:t>
            </a:fld>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r>
              <a:rPr lang="en-US"/>
              <a:t>KDE_SCAAC_09202022</a:t>
            </a:r>
          </a:p>
        </p:txBody>
      </p:sp>
    </p:spTree>
    <p:extLst>
      <p:ext uri="{BB962C8B-B14F-4D97-AF65-F5344CB8AC3E}">
        <p14:creationId xmlns:p14="http://schemas.microsoft.com/office/powerpoint/2010/main" val="31121554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fld id="{E6861644-96A1-4F66-9E1E-9E448554B5EE}" type="datetime1">
              <a:rPr lang="en-US" smtClean="0"/>
              <a:t>8/12/2026</a:t>
            </a:fld>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r>
              <a:rPr lang="en-US"/>
              <a:t>KDE_SCAAC_09202022</a:t>
            </a:r>
          </a:p>
        </p:txBody>
      </p:sp>
    </p:spTree>
    <p:extLst>
      <p:ext uri="{BB962C8B-B14F-4D97-AF65-F5344CB8AC3E}">
        <p14:creationId xmlns:p14="http://schemas.microsoft.com/office/powerpoint/2010/main" val="5543529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fld id="{4BDB3CD2-0BC9-4499-920C-1D28338E1176}" type="datetime1">
              <a:rPr lang="en-US" smtClean="0"/>
              <a:t>8/12/2026</a:t>
            </a:fld>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r>
              <a:rPr lang="en-US"/>
              <a:t>KDE_SCAAC_09202022</a:t>
            </a:r>
          </a:p>
        </p:txBody>
      </p:sp>
    </p:spTree>
    <p:extLst>
      <p:ext uri="{BB962C8B-B14F-4D97-AF65-F5344CB8AC3E}">
        <p14:creationId xmlns:p14="http://schemas.microsoft.com/office/powerpoint/2010/main" val="13137745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D32FA69-F2CC-8E44-A069-E9A85C2CDD23}"/>
              </a:ext>
            </a:extLst>
          </p:cNvPr>
          <p:cNvSpPr>
            <a:spLocks noGrp="1"/>
          </p:cNvSpPr>
          <p:nvPr>
            <p:ph type="dt" sz="half" idx="10"/>
          </p:nvPr>
        </p:nvSpPr>
        <p:spPr/>
        <p:txBody>
          <a:bodyPr/>
          <a:lstStyle>
            <a:lvl1pPr>
              <a:defRPr>
                <a:solidFill>
                  <a:srgbClr val="102649"/>
                </a:solidFill>
              </a:defRPr>
            </a:lvl1pPr>
          </a:lstStyle>
          <a:p>
            <a:fld id="{CF5BD982-4E76-4FE1-905C-3DB0342AC70E}" type="datetime1">
              <a:rPr lang="en-US" smtClean="0"/>
              <a:t>8/12/2026</a:t>
            </a:fld>
            <a:endParaRPr lang="en-US"/>
          </a:p>
        </p:txBody>
      </p:sp>
      <p:sp>
        <p:nvSpPr>
          <p:cNvPr id="4" name="Footer Placeholder 3">
            <a:extLst>
              <a:ext uri="{FF2B5EF4-FFF2-40B4-BE49-F238E27FC236}">
                <a16:creationId xmlns:a16="http://schemas.microsoft.com/office/drawing/2014/main" id="{19E013E8-1B59-1947-97AA-780C14576EFC}"/>
              </a:ext>
            </a:extLst>
          </p:cNvPr>
          <p:cNvSpPr>
            <a:spLocks noGrp="1"/>
          </p:cNvSpPr>
          <p:nvPr>
            <p:ph type="ftr" sz="quarter" idx="11"/>
          </p:nvPr>
        </p:nvSpPr>
        <p:spPr/>
        <p:txBody>
          <a:bodyPr/>
          <a:lstStyle>
            <a:lvl1pPr>
              <a:defRPr>
                <a:solidFill>
                  <a:srgbClr val="102649"/>
                </a:solidFill>
              </a:defRPr>
            </a:lvl1pPr>
          </a:lstStyle>
          <a:p>
            <a:r>
              <a:rPr lang="en-US"/>
              <a:t>KDE_SCAAC_09202022</a:t>
            </a:r>
          </a:p>
        </p:txBody>
      </p:sp>
    </p:spTree>
    <p:extLst>
      <p:ext uri="{BB962C8B-B14F-4D97-AF65-F5344CB8AC3E}">
        <p14:creationId xmlns:p14="http://schemas.microsoft.com/office/powerpoint/2010/main" val="14142588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8C20D-A7B4-A745-99FE-F5545C06A2BC}"/>
              </a:ext>
            </a:extLst>
          </p:cNvPr>
          <p:cNvSpPr>
            <a:spLocks noGrp="1"/>
          </p:cNvSpPr>
          <p:nvPr>
            <p:ph type="title"/>
          </p:nvPr>
        </p:nvSpPr>
        <p:spPr>
          <a:xfrm>
            <a:off x="838200" y="-1507218"/>
            <a:ext cx="10515600" cy="1325563"/>
          </a:xfrm>
        </p:spPr>
        <p:txBody>
          <a:bodyPr/>
          <a:lstStyle/>
          <a:p>
            <a:r>
              <a:rPr lang="en-US"/>
              <a:t>Click to edit Master title style</a:t>
            </a:r>
          </a:p>
        </p:txBody>
      </p:sp>
    </p:spTree>
    <p:extLst>
      <p:ext uri="{BB962C8B-B14F-4D97-AF65-F5344CB8AC3E}">
        <p14:creationId xmlns:p14="http://schemas.microsoft.com/office/powerpoint/2010/main" val="10686937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9375"/>
            <a:ext cx="8596668" cy="1189947"/>
          </a:xfrm>
        </p:spPr>
        <p:txBody>
          <a:bodyPr/>
          <a:lstStyle/>
          <a:p>
            <a:r>
              <a:rPr lang="en-US"/>
              <a:t>Click to edit Master title style</a:t>
            </a:r>
          </a:p>
        </p:txBody>
      </p:sp>
      <p:sp>
        <p:nvSpPr>
          <p:cNvPr id="5" name="Text Placeholder 4"/>
          <p:cNvSpPr>
            <a:spLocks noGrp="1"/>
          </p:cNvSpPr>
          <p:nvPr>
            <p:ph type="body" sz="quarter" idx="13"/>
          </p:nvPr>
        </p:nvSpPr>
        <p:spPr>
          <a:xfrm>
            <a:off x="565311" y="1383100"/>
            <a:ext cx="9188715" cy="4091800"/>
          </a:xfrm>
        </p:spPr>
        <p:txBody>
          <a:bodyPr/>
          <a:lstStyle>
            <a:lvl5pPr marL="2057400" indent="-228600">
              <a:buFont typeface="Franklin Gothic Medium" panose="020B06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8368141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2019300" y="1122363"/>
            <a:ext cx="9629774" cy="2387600"/>
          </a:xfrm>
        </p:spPr>
        <p:txBody>
          <a:bodyPr anchor="b">
            <a:normAutofit/>
          </a:bodyPr>
          <a:lstStyle>
            <a:lvl1pPr algn="r">
              <a:defRPr sz="54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2019299" y="3602038"/>
            <a:ext cx="9629775" cy="1655762"/>
          </a:xfrm>
        </p:spPr>
        <p:txBody>
          <a:bodyPr/>
          <a:lstStyle>
            <a:lvl1pPr marL="0" indent="0" algn="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3095572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a:xfrm>
            <a:off x="0" y="1"/>
            <a:ext cx="10515600" cy="914400"/>
          </a:xfrm>
        </p:spPr>
        <p:txBody>
          <a:bodyPr/>
          <a:lstStyle>
            <a:lvl1pPr marL="228600" indent="0">
              <a:defRPr/>
            </a:lvl1p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a:xfrm>
            <a:off x="838200" y="1081088"/>
            <a:ext cx="10515600" cy="4093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51812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824038"/>
            <a:ext cx="10515600" cy="2033587"/>
          </a:xfrm>
        </p:spPr>
        <p:txBody>
          <a:bodyPr anchor="b">
            <a:normAutofit/>
          </a:bodyPr>
          <a:lstStyle>
            <a:lvl1pPr marL="0" indent="0">
              <a:defRPr sz="54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385762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6701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147887"/>
          </a:xfrm>
        </p:spPr>
        <p:txBody>
          <a:bodyPr anchor="b">
            <a:normAutofit/>
          </a:bodyPr>
          <a:lstStyle>
            <a:lvl1pPr marL="0" indent="0">
              <a:defRPr sz="54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19933" y="385762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838872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101725"/>
            <a:ext cx="5181600" cy="39941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101725"/>
            <a:ext cx="5181600" cy="39941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22027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0" y="0"/>
            <a:ext cx="10515600" cy="923925"/>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668338" y="12239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668338" y="20478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000750" y="12239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000750" y="20478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35404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064387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03017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6612" y="923925"/>
            <a:ext cx="3932237" cy="1133475"/>
          </a:xfrm>
        </p:spPr>
        <p:txBody>
          <a:bodyPr anchor="b"/>
          <a:lstStyle>
            <a:lvl1pPr marL="0" indent="0">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2249407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304925"/>
          </a:xfrm>
        </p:spPr>
        <p:txBody>
          <a:bodyPr anchor="b"/>
          <a:lstStyle>
            <a:lvl1pPr marL="0" indent="0">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6"/>
            <a:ext cx="6172200" cy="45862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1762125"/>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161162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a:xfrm>
            <a:off x="838200" y="1825625"/>
            <a:ext cx="10515600" cy="379394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17847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4586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8793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904875"/>
          </a:xfrm>
        </p:spPr>
        <p:txBody>
          <a:bodyPr/>
          <a:lstStyle/>
          <a:p>
            <a:r>
              <a:rPr lang="en-US"/>
              <a:t>Click to edit Master title style</a:t>
            </a:r>
          </a:p>
        </p:txBody>
      </p:sp>
      <p:sp>
        <p:nvSpPr>
          <p:cNvPr id="5" name="Text Placeholder 4"/>
          <p:cNvSpPr>
            <a:spLocks noGrp="1"/>
          </p:cNvSpPr>
          <p:nvPr>
            <p:ph type="body" sz="quarter" idx="13"/>
          </p:nvPr>
        </p:nvSpPr>
        <p:spPr>
          <a:xfrm>
            <a:off x="812962" y="1240051"/>
            <a:ext cx="9188715" cy="3817724"/>
          </a:xfrm>
        </p:spPr>
        <p:txBody>
          <a:bodyPr/>
          <a:lstStyle>
            <a:lvl5pPr marL="2057349" indent="-228594">
              <a:buFont typeface="Franklin Gothic Medium" panose="020B06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30099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9675"/>
            <a:ext cx="8596668" cy="914550"/>
          </a:xfrm>
        </p:spPr>
        <p:txBody>
          <a:bodyPr/>
          <a:lstStyle/>
          <a:p>
            <a:r>
              <a:rPr lang="en-US"/>
              <a:t>Click to edit Master title style</a:t>
            </a:r>
          </a:p>
        </p:txBody>
      </p:sp>
      <p:sp>
        <p:nvSpPr>
          <p:cNvPr id="5" name="Text Placeholder 4"/>
          <p:cNvSpPr>
            <a:spLocks noGrp="1"/>
          </p:cNvSpPr>
          <p:nvPr>
            <p:ph type="body" sz="quarter" idx="13"/>
          </p:nvPr>
        </p:nvSpPr>
        <p:spPr>
          <a:xfrm>
            <a:off x="489456" y="1078126"/>
            <a:ext cx="9188715" cy="4322549"/>
          </a:xfrm>
        </p:spPr>
        <p:txBody>
          <a:bodyPr/>
          <a:lstStyle>
            <a:lvl5pPr marL="2057349" indent="-228594">
              <a:buFont typeface="Franklin Gothic Medium" panose="020B06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210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4065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4065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C322A8-A489-BBC6-3CF8-E3EBE7AC69CC}"/>
              </a:ext>
            </a:extLst>
          </p:cNvPr>
          <p:cNvSpPr>
            <a:spLocks noGrp="1"/>
          </p:cNvSpPr>
          <p:nvPr>
            <p:ph type="dt" sz="half" idx="10"/>
          </p:nvPr>
        </p:nvSpPr>
        <p:spPr>
          <a:xfrm>
            <a:off x="4724400" y="6310312"/>
            <a:ext cx="2743200" cy="365125"/>
          </a:xfrm>
        </p:spPr>
        <p:txBody>
          <a:bodyPr/>
          <a:lstStyle/>
          <a:p>
            <a:pPr algn="r"/>
            <a:r>
              <a:rPr lang="en-US"/>
              <a:t>‹#›</a:t>
            </a:r>
          </a:p>
        </p:txBody>
      </p:sp>
    </p:spTree>
    <p:extLst>
      <p:ext uri="{BB962C8B-B14F-4D97-AF65-F5344CB8AC3E}">
        <p14:creationId xmlns:p14="http://schemas.microsoft.com/office/powerpoint/2010/main" val="25821041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001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2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04875"/>
          </a:xfrm>
        </p:spPr>
        <p:txBody>
          <a:bodyPr/>
          <a:lstStyle/>
          <a:p>
            <a:r>
              <a:rPr lang="en-US"/>
              <a:t>Click to edit Master title style</a:t>
            </a:r>
          </a:p>
        </p:txBody>
      </p:sp>
      <p:sp>
        <p:nvSpPr>
          <p:cNvPr id="5" name="Text Placeholder 4"/>
          <p:cNvSpPr>
            <a:spLocks noGrp="1"/>
          </p:cNvSpPr>
          <p:nvPr>
            <p:ph type="body" sz="quarter" idx="13"/>
          </p:nvPr>
        </p:nvSpPr>
        <p:spPr>
          <a:xfrm>
            <a:off x="574837" y="1158793"/>
            <a:ext cx="10807538" cy="4327607"/>
          </a:xfrm>
        </p:spPr>
        <p:txBody>
          <a:bodyPr/>
          <a:lstStyle>
            <a:lvl5pPr marL="2057349" indent="-228594">
              <a:buFont typeface="Franklin Gothic Medium" panose="020B06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44023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KDE Custom Layout">
    <p:bg>
      <p:bgPr>
        <a:solidFill>
          <a:schemeClr val="bg1"/>
        </a:solidFill>
        <a:effectLst/>
      </p:bgPr>
    </p:bg>
    <p:spTree>
      <p:nvGrpSpPr>
        <p:cNvPr id="1" name=""/>
        <p:cNvGrpSpPr/>
        <p:nvPr/>
      </p:nvGrpSpPr>
      <p:grpSpPr>
        <a:xfrm>
          <a:off x="0" y="0"/>
          <a:ext cx="0" cy="0"/>
          <a:chOff x="0" y="0"/>
          <a:chExt cx="0" cy="0"/>
        </a:xfrm>
      </p:grpSpPr>
      <p:pic>
        <p:nvPicPr>
          <p:cNvPr id="3"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79674" y="-550070"/>
            <a:ext cx="7232651" cy="795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32631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2"/>
          <p:cNvSpPr>
            <a:spLocks noGrp="1"/>
          </p:cNvSpPr>
          <p:nvPr>
            <p:ph sz="half" idx="1"/>
          </p:nvPr>
        </p:nvSpPr>
        <p:spPr>
          <a:xfrm>
            <a:off x="631875" y="1240227"/>
            <a:ext cx="4297680" cy="4694708"/>
          </a:xfrm>
        </p:spPr>
        <p:txBody>
          <a:bodyPr/>
          <a:lstStyle>
            <a:lvl1pPr marL="0" indent="0">
              <a:buNone/>
              <a:defRPr/>
            </a:lvl1pPr>
          </a:lstStyle>
          <a:p>
            <a:pPr lvl="0"/>
            <a:r>
              <a:rPr lang="en-US"/>
              <a:t>Click to edit Master text styles</a:t>
            </a:r>
          </a:p>
        </p:txBody>
      </p:sp>
      <p:sp>
        <p:nvSpPr>
          <p:cNvPr id="5" name="Content Placeholder 3"/>
          <p:cNvSpPr>
            <a:spLocks noGrp="1"/>
          </p:cNvSpPr>
          <p:nvPr>
            <p:ph sz="half" idx="2"/>
          </p:nvPr>
        </p:nvSpPr>
        <p:spPr>
          <a:xfrm>
            <a:off x="5278698" y="1240227"/>
            <a:ext cx="4297680" cy="4694708"/>
          </a:xfr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3535101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0" y="5556"/>
            <a:ext cx="10515600" cy="1032670"/>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687388" y="1443038"/>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687388" y="2266950"/>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019800" y="1443038"/>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019800" y="2266950"/>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644F15-3FFF-25E2-C0E2-70B231809152}"/>
              </a:ext>
            </a:extLst>
          </p:cNvPr>
          <p:cNvSpPr>
            <a:spLocks noGrp="1"/>
          </p:cNvSpPr>
          <p:nvPr>
            <p:ph type="dt" sz="half" idx="10"/>
          </p:nvPr>
        </p:nvSpPr>
        <p:spPr>
          <a:xfrm>
            <a:off x="4724400" y="6310312"/>
            <a:ext cx="2743200" cy="365125"/>
          </a:xfrm>
        </p:spPr>
        <p:txBody>
          <a:bodyPr/>
          <a:lstStyle/>
          <a:p>
            <a:pPr algn="r"/>
            <a:r>
              <a:rPr lang="en-US"/>
              <a:t>‹#›</a:t>
            </a:r>
          </a:p>
        </p:txBody>
      </p:sp>
    </p:spTree>
    <p:extLst>
      <p:ext uri="{BB962C8B-B14F-4D97-AF65-F5344CB8AC3E}">
        <p14:creationId xmlns:p14="http://schemas.microsoft.com/office/powerpoint/2010/main" val="296406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lgn="r">
              <a:defRPr>
                <a:solidFill>
                  <a:srgbClr val="102649"/>
                </a:solidFill>
              </a:defRPr>
            </a:lvl1pPr>
          </a:lstStyle>
          <a:p>
            <a:r>
              <a:rPr lang="en-US"/>
              <a:t>‹#›</a:t>
            </a:r>
          </a:p>
        </p:txBody>
      </p:sp>
    </p:spTree>
    <p:extLst>
      <p:ext uri="{BB962C8B-B14F-4D97-AF65-F5344CB8AC3E}">
        <p14:creationId xmlns:p14="http://schemas.microsoft.com/office/powerpoint/2010/main" val="327429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marL="0" indent="0" algn="ct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pPr algn="r"/>
            <a:r>
              <a:rPr lang="en-US"/>
              <a:t>‹#›</a:t>
            </a:r>
          </a:p>
        </p:txBody>
      </p:sp>
    </p:spTree>
    <p:extLst>
      <p:ext uri="{BB962C8B-B14F-4D97-AF65-F5344CB8AC3E}">
        <p14:creationId xmlns:p14="http://schemas.microsoft.com/office/powerpoint/2010/main" val="2832705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marL="0" indent="0" algn="ct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2513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pPr algn="r"/>
            <a:r>
              <a:rPr lang="en-US"/>
              <a:t>‹#›</a:t>
            </a:r>
          </a:p>
        </p:txBody>
      </p:sp>
    </p:spTree>
    <p:extLst>
      <p:ext uri="{BB962C8B-B14F-4D97-AF65-F5344CB8AC3E}">
        <p14:creationId xmlns:p14="http://schemas.microsoft.com/office/powerpoint/2010/main" val="1863610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pPr algn="r"/>
            <a:r>
              <a:rPr lang="en-US"/>
              <a:t>‹#›</a:t>
            </a:r>
          </a:p>
        </p:txBody>
      </p:sp>
    </p:spTree>
    <p:extLst>
      <p:ext uri="{BB962C8B-B14F-4D97-AF65-F5344CB8AC3E}">
        <p14:creationId xmlns:p14="http://schemas.microsoft.com/office/powerpoint/2010/main" val="3022027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19" Type="http://schemas.openxmlformats.org/officeDocument/2006/relationships/image" Target="../media/image1.png"/><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0" y="0"/>
            <a:ext cx="10515600" cy="103822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253331"/>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4724400" y="6310312"/>
            <a:ext cx="2743200" cy="365125"/>
          </a:xfrm>
          <a:prstGeom prst="rect">
            <a:avLst/>
          </a:prstGeom>
        </p:spPr>
        <p:txBody>
          <a:bodyPr vert="horz" lIns="91440" tIns="45720" rIns="91440" bIns="45720" rtlCol="0" anchor="ctr"/>
          <a:lstStyle>
            <a:lvl1pPr algn="l">
              <a:defRPr sz="1200">
                <a:solidFill>
                  <a:schemeClr val="bg1"/>
                </a:solidFill>
              </a:defRPr>
            </a:lvl1pPr>
          </a:lstStyle>
          <a:p>
            <a:pPr algn="r"/>
            <a:r>
              <a:rPr lang="en-US"/>
              <a:t>‹#›</a:t>
            </a:r>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2" r:id="rId7"/>
    <p:sldLayoutId id="2147483703" r:id="rId8"/>
    <p:sldLayoutId id="2147483704" r:id="rId9"/>
    <p:sldLayoutId id="2147483705" r:id="rId10"/>
    <p:sldLayoutId id="2147483693" r:id="rId11"/>
    <p:sldLayoutId id="2147483660" r:id="rId12"/>
  </p:sldLayoutIdLst>
  <p:hf hdr="0" dt="0"/>
  <p:txStyles>
    <p:titleStyle>
      <a:lvl1pPr marL="228600" indent="0" algn="l" defTabSz="914400" rtl="0" eaLnBrk="1" latinLnBrk="0" hangingPunct="1">
        <a:lnSpc>
          <a:spcPct val="90000"/>
        </a:lnSpc>
        <a:spcBef>
          <a:spcPct val="0"/>
        </a:spcBef>
        <a:buNone/>
        <a:defRPr sz="40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3EC891CF-E27A-4F54-8522-391ED6C205CC}" type="datetime1">
              <a:rPr lang="en-US" smtClean="0"/>
              <a:t>8/12/2026</a:t>
            </a:fld>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defRPr>
            </a:lvl1pPr>
          </a:lstStyle>
          <a:p>
            <a:r>
              <a:rPr lang="en-US"/>
              <a:t>KDE_SCAAC_09202022</a:t>
            </a:r>
          </a:p>
        </p:txBody>
      </p:sp>
    </p:spTree>
    <p:extLst>
      <p:ext uri="{BB962C8B-B14F-4D97-AF65-F5344CB8AC3E}">
        <p14:creationId xmlns:p14="http://schemas.microsoft.com/office/powerpoint/2010/main" val="2068597185"/>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Lst>
  <p:hf hdr="0" dt="0"/>
  <p:txStyles>
    <p:title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0" y="0"/>
            <a:ext cx="10515600" cy="92392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158875"/>
            <a:ext cx="10515600" cy="39182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61953059"/>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hf hdr="0" ftr="0" dt="0"/>
  <p:txStyles>
    <p:titleStyle>
      <a:lvl1pPr marL="228600" indent="0" algn="l" defTabSz="914400" rtl="0" eaLnBrk="1" latinLnBrk="0" hangingPunct="1">
        <a:lnSpc>
          <a:spcPct val="90000"/>
        </a:lnSpc>
        <a:spcBef>
          <a:spcPct val="0"/>
        </a:spcBef>
        <a:buNone/>
        <a:defRPr sz="40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script.google.com/a/macros/education.ky.gov/s/AKfycbwF6UDcHlhUaX7yjzJD6zMLbZg_4AituoJt7N8PDi8gt3hNvx8awT3BMCYPKrYJAQ7P/exec"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teams.microsoft.com/meet/268218697855919?p=qJPQGisMHhIeXx1TOU"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mailto:tiffany.christopher@education.ky.gov" TargetMode="External"/><Relationship Id="rId4" Type="http://schemas.openxmlformats.org/officeDocument/2006/relationships/hyperlink" Target="https://teams.microsoft.com/meet/258339440724832?p=Y6e981GZHQZAP07FU5"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forms.gle/VQ2ZxxUogJHnKEFj8"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teams.microsoft.com/dl/launcher/launcher.html?url=%2F_%23%2Fmeet%2F25426299238940%3Fp%3Di8ghoJPcBb3U3vB3u5%26anon%3Dtrue&amp;type=meet&amp;deeplinkId=b03672ca-aa49-40be-8329-3031bb064c0e&amp;directDl=true&amp;msLaunch=true&amp;enableMobilePage=true&amp;suppressPrompt=true" TargetMode="External"/><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hyperlink" Target="https://mediaportal.education.ky.gov/assessment-and-accountability/2026/08/2026-fall-reporting-sdrr/" TargetMode="External"/><Relationship Id="rId5" Type="http://schemas.openxmlformats.org/officeDocument/2006/relationships/hyperlink" Target="https://www.education.ky.gov/_layouts/download.aspx?SourceUrl=https://www.education.ky.gov/AA/distsupp/Documents/Fall_Reporting_Cohort_PostsecondaryReadiness_SDRR.pptx" TargetMode="External"/><Relationship Id="rId4" Type="http://schemas.openxmlformats.org/officeDocument/2006/relationships/hyperlink" Target="https://www.education.ky.gov/_layouts/download.aspx?SourceUrl=https://www.education.ky.gov/AA/distsupp/Documents/Fall_Reporting_Data_Review_SDRR.pptx"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forms.gle/jzU3s1DKK9MKjxBb8" TargetMode="External"/><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apps.legislature.ky.gov/law/kar/titles/703/005/270/"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hyperlink" Target="https://youtu.be/w31lyYjpq5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login.kylearninghub.or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atalog.kylearninghub.or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3189A-6FB4-E44C-B710-7D3A72EB7571}"/>
              </a:ext>
            </a:extLst>
          </p:cNvPr>
          <p:cNvSpPr>
            <a:spLocks noGrp="1"/>
          </p:cNvSpPr>
          <p:nvPr>
            <p:ph type="ctrTitle"/>
          </p:nvPr>
        </p:nvSpPr>
        <p:spPr>
          <a:xfrm>
            <a:off x="2005780" y="1132195"/>
            <a:ext cx="9144000" cy="2387600"/>
          </a:xfrm>
        </p:spPr>
        <p:txBody>
          <a:bodyPr/>
          <a:lstStyle/>
          <a:p>
            <a:r>
              <a:rPr lang="en-US" dirty="0"/>
              <a:t>DAC Webcast</a:t>
            </a:r>
            <a:br>
              <a:rPr lang="en-US" dirty="0"/>
            </a:br>
            <a:r>
              <a:rPr lang="en-US" dirty="0"/>
              <a:t>August 13, 2026</a:t>
            </a:r>
            <a:br>
              <a:rPr lang="en-US" dirty="0"/>
            </a:br>
            <a:endParaRPr lang="en-US" dirty="0"/>
          </a:p>
        </p:txBody>
      </p:sp>
      <p:sp>
        <p:nvSpPr>
          <p:cNvPr id="3" name="Subtitle 2">
            <a:extLst>
              <a:ext uri="{FF2B5EF4-FFF2-40B4-BE49-F238E27FC236}">
                <a16:creationId xmlns:a16="http://schemas.microsoft.com/office/drawing/2014/main" id="{15975756-7273-374D-877B-DD347CC3BB25}"/>
              </a:ext>
            </a:extLst>
          </p:cNvPr>
          <p:cNvSpPr>
            <a:spLocks noGrp="1"/>
          </p:cNvSpPr>
          <p:nvPr>
            <p:ph type="subTitle" idx="1"/>
          </p:nvPr>
        </p:nvSpPr>
        <p:spPr>
          <a:xfrm>
            <a:off x="2005780" y="3631535"/>
            <a:ext cx="9144000" cy="1655762"/>
          </a:xfrm>
        </p:spPr>
        <p:txBody>
          <a:bodyPr vert="horz" lIns="91440" tIns="45720" rIns="91440" bIns="45720" rtlCol="0" anchor="t">
            <a:normAutofit/>
          </a:bodyPr>
          <a:lstStyle/>
          <a:p>
            <a:pPr algn="r">
              <a:spcBef>
                <a:spcPts val="0"/>
              </a:spcBef>
            </a:pPr>
            <a:endParaRPr lang="en-US"/>
          </a:p>
          <a:p>
            <a:pPr algn="r">
              <a:spcBef>
                <a:spcPts val="0"/>
              </a:spcBef>
            </a:pPr>
            <a:r>
              <a:rPr lang="en-US"/>
              <a:t>Shara Savage, Director</a:t>
            </a:r>
          </a:p>
          <a:p>
            <a:pPr algn="r">
              <a:spcBef>
                <a:spcPts val="0"/>
              </a:spcBef>
            </a:pPr>
            <a:r>
              <a:rPr lang="en-US"/>
              <a:t>   Division of Assessment and Accountability Support</a:t>
            </a:r>
          </a:p>
          <a:p>
            <a:pPr algn="r">
              <a:spcBef>
                <a:spcPts val="0"/>
              </a:spcBef>
            </a:pPr>
            <a:r>
              <a:rPr lang="en-US"/>
              <a:t>Office of Assessment and Accountability</a:t>
            </a:r>
          </a:p>
          <a:p>
            <a:endParaRPr lang="en-US"/>
          </a:p>
        </p:txBody>
      </p:sp>
    </p:spTree>
    <p:extLst>
      <p:ext uri="{BB962C8B-B14F-4D97-AF65-F5344CB8AC3E}">
        <p14:creationId xmlns:p14="http://schemas.microsoft.com/office/powerpoint/2010/main" val="301902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2C49E-A4E9-EE80-5D42-0E553085D53E}"/>
              </a:ext>
            </a:extLst>
          </p:cNvPr>
          <p:cNvSpPr>
            <a:spLocks noGrp="1"/>
          </p:cNvSpPr>
          <p:nvPr>
            <p:ph type="title"/>
          </p:nvPr>
        </p:nvSpPr>
        <p:spPr/>
        <p:txBody>
          <a:bodyPr/>
          <a:lstStyle/>
          <a:p>
            <a:r>
              <a:rPr lang="en-US"/>
              <a:t>Navigating the Course</a:t>
            </a:r>
          </a:p>
        </p:txBody>
      </p:sp>
      <p:sp>
        <p:nvSpPr>
          <p:cNvPr id="3" name="Content Placeholder 2">
            <a:extLst>
              <a:ext uri="{FF2B5EF4-FFF2-40B4-BE49-F238E27FC236}">
                <a16:creationId xmlns:a16="http://schemas.microsoft.com/office/drawing/2014/main" id="{EAEFE693-EBF6-7791-F2CE-29E3B1E8FA6B}"/>
              </a:ext>
            </a:extLst>
          </p:cNvPr>
          <p:cNvSpPr>
            <a:spLocks noGrp="1"/>
          </p:cNvSpPr>
          <p:nvPr>
            <p:ph idx="1"/>
          </p:nvPr>
        </p:nvSpPr>
        <p:spPr>
          <a:xfrm>
            <a:off x="433192" y="1038225"/>
            <a:ext cx="5662808" cy="4351338"/>
          </a:xfrm>
        </p:spPr>
        <p:txBody>
          <a:bodyPr>
            <a:normAutofit/>
          </a:bodyPr>
          <a:lstStyle/>
          <a:p>
            <a:r>
              <a:rPr lang="en-US"/>
              <a:t>The course will appear in the Learning Hub under ‘Courses’ in the navigation menu.</a:t>
            </a:r>
          </a:p>
          <a:p>
            <a:pPr marL="0" indent="0">
              <a:buNone/>
            </a:pPr>
            <a:endParaRPr lang="en-US"/>
          </a:p>
          <a:p>
            <a:r>
              <a:rPr lang="en-US"/>
              <a:t>Within the Modules tab, the “Welcome to the Program” highlights the overview, objectives, course expectations and support resources.</a:t>
            </a:r>
          </a:p>
          <a:p>
            <a:pPr marL="0" indent="0">
              <a:buNone/>
            </a:pPr>
            <a:endParaRPr lang="en-US"/>
          </a:p>
        </p:txBody>
      </p:sp>
      <p:pic>
        <p:nvPicPr>
          <p:cNvPr id="5" name="Picture 4" descr="Course navigation page showing menu and expanded Modules section. Welcome to the Program is expanded with Course Overview, Division of Assessment and Accountability Support, and Canvas support for participants. Module 1 is expanded with 1.1 Module 1: Overview.">
            <a:extLst>
              <a:ext uri="{FF2B5EF4-FFF2-40B4-BE49-F238E27FC236}">
                <a16:creationId xmlns:a16="http://schemas.microsoft.com/office/drawing/2014/main" id="{1FDB7CFE-7554-2C41-FD7F-EDEEBB5DFA5A}"/>
              </a:ext>
            </a:extLst>
          </p:cNvPr>
          <p:cNvPicPr>
            <a:picLocks noChangeAspect="1"/>
          </p:cNvPicPr>
          <p:nvPr/>
        </p:nvPicPr>
        <p:blipFill>
          <a:blip r:embed="rId3"/>
          <a:stretch>
            <a:fillRect/>
          </a:stretch>
        </p:blipFill>
        <p:spPr>
          <a:xfrm>
            <a:off x="7204756" y="3429000"/>
            <a:ext cx="4072844" cy="2178467"/>
          </a:xfrm>
          <a:prstGeom prst="rect">
            <a:avLst/>
          </a:prstGeom>
        </p:spPr>
      </p:pic>
      <p:pic>
        <p:nvPicPr>
          <p:cNvPr id="6" name="Picture 5" descr="Main KY Learning Hub Navigation menu expanded with course selected. Secondary dashboard for Assessment Literacy Training course showing the Course Home page with navigation links for Home, Modules, Pages, and Catalog. ">
            <a:extLst>
              <a:ext uri="{FF2B5EF4-FFF2-40B4-BE49-F238E27FC236}">
                <a16:creationId xmlns:a16="http://schemas.microsoft.com/office/drawing/2014/main" id="{8BB7821A-FF6B-2D0D-3CD0-61F771E320AE}"/>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7091680" y="265470"/>
            <a:ext cx="4667128" cy="2762805"/>
          </a:xfrm>
          <a:prstGeom prst="rect">
            <a:avLst/>
          </a:prstGeom>
        </p:spPr>
      </p:pic>
    </p:spTree>
    <p:extLst>
      <p:ext uri="{BB962C8B-B14F-4D97-AF65-F5344CB8AC3E}">
        <p14:creationId xmlns:p14="http://schemas.microsoft.com/office/powerpoint/2010/main" val="2033886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59E0E-0B75-7482-03C0-C58D22A5E2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3F8BDE-844B-221C-1E1E-48FBCB75DD50}"/>
              </a:ext>
            </a:extLst>
          </p:cNvPr>
          <p:cNvSpPr>
            <a:spLocks noGrp="1"/>
          </p:cNvSpPr>
          <p:nvPr>
            <p:ph type="title"/>
          </p:nvPr>
        </p:nvSpPr>
        <p:spPr/>
        <p:txBody>
          <a:bodyPr/>
          <a:lstStyle/>
          <a:p>
            <a:r>
              <a:rPr lang="en-US"/>
              <a:t>Navigating the Course, cont.</a:t>
            </a:r>
          </a:p>
        </p:txBody>
      </p:sp>
      <p:sp>
        <p:nvSpPr>
          <p:cNvPr id="3" name="Content Placeholder 2">
            <a:extLst>
              <a:ext uri="{FF2B5EF4-FFF2-40B4-BE49-F238E27FC236}">
                <a16:creationId xmlns:a16="http://schemas.microsoft.com/office/drawing/2014/main" id="{9E16DCE5-16A4-8EFF-BAF7-506E27C956C4}"/>
              </a:ext>
            </a:extLst>
          </p:cNvPr>
          <p:cNvSpPr>
            <a:spLocks noGrp="1"/>
          </p:cNvSpPr>
          <p:nvPr>
            <p:ph idx="1"/>
          </p:nvPr>
        </p:nvSpPr>
        <p:spPr>
          <a:xfrm>
            <a:off x="433192" y="1038225"/>
            <a:ext cx="5662808" cy="4351338"/>
          </a:xfrm>
        </p:spPr>
        <p:txBody>
          <a:bodyPr>
            <a:normAutofit/>
          </a:bodyPr>
          <a:lstStyle/>
          <a:p>
            <a:r>
              <a:rPr lang="en-US"/>
              <a:t>Each module features the same layout.</a:t>
            </a:r>
          </a:p>
          <a:p>
            <a:pPr marL="0" indent="0">
              <a:buNone/>
            </a:pPr>
            <a:endParaRPr lang="en-US"/>
          </a:p>
          <a:p>
            <a:r>
              <a:rPr lang="en-US"/>
              <a:t>Remember to select “Mark as Done” at the bottom of each page to progress through the course.</a:t>
            </a:r>
          </a:p>
          <a:p>
            <a:endParaRPr lang="en-US"/>
          </a:p>
        </p:txBody>
      </p:sp>
      <p:pic>
        <p:nvPicPr>
          <p:cNvPr id="7" name="Picture 6" descr="Expanded module showing overview, presentation, activity, knowledge check, and wrap up. There are checkmarks showing which items have been completed.">
            <a:extLst>
              <a:ext uri="{FF2B5EF4-FFF2-40B4-BE49-F238E27FC236}">
                <a16:creationId xmlns:a16="http://schemas.microsoft.com/office/drawing/2014/main" id="{B48EEE46-718F-7029-5552-598B12C52605}"/>
              </a:ext>
            </a:extLst>
          </p:cNvPr>
          <p:cNvPicPr>
            <a:picLocks noChangeAspect="1"/>
          </p:cNvPicPr>
          <p:nvPr/>
        </p:nvPicPr>
        <p:blipFill>
          <a:blip r:embed="rId3"/>
          <a:stretch>
            <a:fillRect/>
          </a:stretch>
        </p:blipFill>
        <p:spPr>
          <a:xfrm>
            <a:off x="6251025" y="866705"/>
            <a:ext cx="5507783" cy="3189480"/>
          </a:xfrm>
          <a:prstGeom prst="rect">
            <a:avLst/>
          </a:prstGeom>
        </p:spPr>
      </p:pic>
    </p:spTree>
    <p:extLst>
      <p:ext uri="{BB962C8B-B14F-4D97-AF65-F5344CB8AC3E}">
        <p14:creationId xmlns:p14="http://schemas.microsoft.com/office/powerpoint/2010/main" val="1166874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677BC-2C54-A6D0-5B6F-2B12D8B93F2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FFC3041-8B4F-546C-E20A-CC5EC783C52D}"/>
              </a:ext>
            </a:extLst>
          </p:cNvPr>
          <p:cNvSpPr>
            <a:spLocks noGrp="1"/>
          </p:cNvSpPr>
          <p:nvPr>
            <p:ph type="title"/>
          </p:nvPr>
        </p:nvSpPr>
        <p:spPr>
          <a:xfrm>
            <a:off x="821412" y="1709738"/>
            <a:ext cx="11110585" cy="2147887"/>
          </a:xfrm>
        </p:spPr>
        <p:txBody>
          <a:bodyPr/>
          <a:lstStyle/>
          <a:p>
            <a:r>
              <a:rPr lang="en-US" sz="4800"/>
              <a:t>AKSA Updates</a:t>
            </a:r>
            <a:endParaRPr lang="en-US"/>
          </a:p>
        </p:txBody>
      </p:sp>
      <p:sp>
        <p:nvSpPr>
          <p:cNvPr id="5" name="Text Placeholder 4">
            <a:extLst>
              <a:ext uri="{FF2B5EF4-FFF2-40B4-BE49-F238E27FC236}">
                <a16:creationId xmlns:a16="http://schemas.microsoft.com/office/drawing/2014/main" id="{F33C5F0F-6393-6AA2-35D0-D2BBCA0F47B0}"/>
              </a:ext>
            </a:extLst>
          </p:cNvPr>
          <p:cNvSpPr>
            <a:spLocks noGrp="1"/>
          </p:cNvSpPr>
          <p:nvPr>
            <p:ph type="body" idx="1"/>
          </p:nvPr>
        </p:nvSpPr>
        <p:spPr/>
        <p:txBody>
          <a:bodyPr vert="horz" lIns="91440" tIns="45720" rIns="91440" bIns="45720" rtlCol="0" anchor="t">
            <a:normAutofit/>
          </a:bodyPr>
          <a:lstStyle/>
          <a:p>
            <a:r>
              <a:rPr lang="en-US">
                <a:solidFill>
                  <a:schemeClr val="tx1"/>
                </a:solidFill>
              </a:rPr>
              <a:t>Krista Mullins, Program Consultant</a:t>
            </a:r>
          </a:p>
          <a:p>
            <a:r>
              <a:rPr lang="en-US">
                <a:solidFill>
                  <a:schemeClr val="tx1"/>
                </a:solidFill>
              </a:rPr>
              <a:t>Division of Assessment and Accountability Support</a:t>
            </a:r>
          </a:p>
          <a:p>
            <a:r>
              <a:rPr lang="en-US">
                <a:solidFill>
                  <a:schemeClr val="tx1"/>
                </a:solidFill>
              </a:rPr>
              <a:t>Office of Assessment and Accountability</a:t>
            </a:r>
          </a:p>
        </p:txBody>
      </p:sp>
    </p:spTree>
    <p:extLst>
      <p:ext uri="{BB962C8B-B14F-4D97-AF65-F5344CB8AC3E}">
        <p14:creationId xmlns:p14="http://schemas.microsoft.com/office/powerpoint/2010/main" val="411608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609D0-130C-2492-D555-280CAD7849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F4B207-43F0-A45A-1A85-C03AE18484E9}"/>
              </a:ext>
            </a:extLst>
          </p:cNvPr>
          <p:cNvSpPr>
            <a:spLocks noGrp="1"/>
          </p:cNvSpPr>
          <p:nvPr>
            <p:ph type="title"/>
          </p:nvPr>
        </p:nvSpPr>
        <p:spPr>
          <a:xfrm>
            <a:off x="0" y="1"/>
            <a:ext cx="10515600" cy="924560"/>
          </a:xfrm>
        </p:spPr>
        <p:txBody>
          <a:bodyPr/>
          <a:lstStyle/>
          <a:p>
            <a:r>
              <a:rPr lang="en-US" dirty="0"/>
              <a:t>Important Reminders  </a:t>
            </a:r>
          </a:p>
        </p:txBody>
      </p:sp>
      <p:sp>
        <p:nvSpPr>
          <p:cNvPr id="5" name="Content Placeholder 2">
            <a:extLst>
              <a:ext uri="{FF2B5EF4-FFF2-40B4-BE49-F238E27FC236}">
                <a16:creationId xmlns:a16="http://schemas.microsoft.com/office/drawing/2014/main" id="{8C1CD4D7-55A2-D94C-A22C-BB602B76B71A}"/>
              </a:ext>
            </a:extLst>
          </p:cNvPr>
          <p:cNvSpPr txBox="1">
            <a:spLocks/>
          </p:cNvSpPr>
          <p:nvPr/>
        </p:nvSpPr>
        <p:spPr>
          <a:xfrm>
            <a:off x="822512" y="1069555"/>
            <a:ext cx="105918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District Assessment Coordinator (DAC) Binder orders due </a:t>
            </a:r>
            <a:r>
              <a:rPr lang="en-US" sz="2400" b="1"/>
              <a:t>Friday, Aug. 21</a:t>
            </a:r>
            <a:r>
              <a:rPr lang="en-US" sz="2400"/>
              <a:t>.</a:t>
            </a:r>
            <a:endParaRPr lang="en-US"/>
          </a:p>
          <a:p>
            <a:pPr lvl="1">
              <a:buFont typeface="Courier New" panose="020B0604020202020204" pitchFamily="34" charset="0"/>
              <a:buChar char="o"/>
            </a:pPr>
            <a:r>
              <a:rPr lang="en-US" sz="2000"/>
              <a:t>Use the </a:t>
            </a:r>
            <a:r>
              <a:rPr lang="en-US" sz="2000">
                <a:hlinkClick r:id="rId3"/>
              </a:rPr>
              <a:t>DAC Binder Pre-Order for Window 1 link</a:t>
            </a:r>
            <a:r>
              <a:rPr lang="en-US" sz="2000"/>
              <a:t> to place an order.</a:t>
            </a:r>
          </a:p>
          <a:p>
            <a:pPr lvl="1">
              <a:buFont typeface="Courier New" panose="020B0604020202020204" pitchFamily="34" charset="0"/>
              <a:buChar char="o"/>
            </a:pPr>
            <a:r>
              <a:rPr lang="en-US" sz="2000"/>
              <a:t>If a DAC Binder is not ordered, districts may keep one binder per grade band (elementary, middle and high) to use for Window 1 makeups.</a:t>
            </a:r>
          </a:p>
          <a:p>
            <a:r>
              <a:rPr lang="en-US" sz="2400"/>
              <a:t>The Alternate Kentucky Summative Assessment (AKSA) Training and Qualification Quiz releases </a:t>
            </a:r>
            <a:r>
              <a:rPr lang="en-US" sz="2400" b="1"/>
              <a:t>Monday, Aug. 24</a:t>
            </a:r>
            <a:r>
              <a:rPr lang="en-US" sz="2400"/>
              <a:t>. </a:t>
            </a:r>
          </a:p>
          <a:p>
            <a:pPr lvl="1">
              <a:buFont typeface="Courier New" panose="020B0604020202020204" pitchFamily="34" charset="0"/>
              <a:buChar char="o"/>
            </a:pPr>
            <a:r>
              <a:rPr lang="en-US" sz="2000"/>
              <a:t>This will be one complete training this year instead of two like in prior years.</a:t>
            </a:r>
          </a:p>
          <a:p>
            <a:pPr lvl="1">
              <a:buFont typeface="Courier New" panose="020B0604020202020204" pitchFamily="34" charset="0"/>
              <a:buChar char="o"/>
            </a:pPr>
            <a:r>
              <a:rPr lang="en-US" sz="2000"/>
              <a:t>The 1% Modules Trainings found on the KY Learning Hub (previously on the Human Development Institute [HDI] website) are separate from the test administration training. </a:t>
            </a:r>
          </a:p>
          <a:p>
            <a:pPr marL="0" indent="0">
              <a:buNone/>
            </a:pPr>
            <a:endParaRPr lang="en-US" sz="2400"/>
          </a:p>
          <a:p>
            <a:endParaRPr lang="en-US"/>
          </a:p>
        </p:txBody>
      </p:sp>
    </p:spTree>
    <p:extLst>
      <p:ext uri="{BB962C8B-B14F-4D97-AF65-F5344CB8AC3E}">
        <p14:creationId xmlns:p14="http://schemas.microsoft.com/office/powerpoint/2010/main" val="1891170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A80E02-9DC9-8B2A-B772-E81735983710}"/>
              </a:ext>
            </a:extLst>
          </p:cNvPr>
          <p:cNvSpPr>
            <a:spLocks noGrp="1"/>
          </p:cNvSpPr>
          <p:nvPr>
            <p:ph type="title"/>
          </p:nvPr>
        </p:nvSpPr>
        <p:spPr>
          <a:xfrm>
            <a:off x="821412" y="1709738"/>
            <a:ext cx="11110585" cy="2147887"/>
          </a:xfrm>
        </p:spPr>
        <p:txBody>
          <a:bodyPr/>
          <a:lstStyle/>
          <a:p>
            <a:r>
              <a:rPr lang="en-US" sz="4800"/>
              <a:t>K Screen Updates</a:t>
            </a:r>
            <a:endParaRPr lang="en-US"/>
          </a:p>
        </p:txBody>
      </p:sp>
      <p:sp>
        <p:nvSpPr>
          <p:cNvPr id="5" name="Text Placeholder 4">
            <a:extLst>
              <a:ext uri="{FF2B5EF4-FFF2-40B4-BE49-F238E27FC236}">
                <a16:creationId xmlns:a16="http://schemas.microsoft.com/office/drawing/2014/main" id="{16B5981C-FAB8-BA6D-BD68-A51125DE7C48}"/>
              </a:ext>
            </a:extLst>
          </p:cNvPr>
          <p:cNvSpPr>
            <a:spLocks noGrp="1"/>
          </p:cNvSpPr>
          <p:nvPr>
            <p:ph type="body" idx="1"/>
          </p:nvPr>
        </p:nvSpPr>
        <p:spPr/>
        <p:txBody>
          <a:bodyPr vert="horz" lIns="91440" tIns="45720" rIns="91440" bIns="45720" rtlCol="0" anchor="t">
            <a:normAutofit/>
          </a:bodyPr>
          <a:lstStyle/>
          <a:p>
            <a:r>
              <a:rPr lang="en-US">
                <a:solidFill>
                  <a:schemeClr val="tx1"/>
                </a:solidFill>
              </a:rPr>
              <a:t>Tiffany Christopher, Program Consultant</a:t>
            </a:r>
          </a:p>
          <a:p>
            <a:r>
              <a:rPr lang="en-US">
                <a:solidFill>
                  <a:schemeClr val="tx1"/>
                </a:solidFill>
              </a:rPr>
              <a:t>Division of Assessment and Accountability Support</a:t>
            </a:r>
          </a:p>
          <a:p>
            <a:r>
              <a:rPr lang="en-US">
                <a:solidFill>
                  <a:schemeClr val="tx1"/>
                </a:solidFill>
              </a:rPr>
              <a:t>Office of Assessment and Accountability</a:t>
            </a:r>
          </a:p>
        </p:txBody>
      </p:sp>
    </p:spTree>
    <p:extLst>
      <p:ext uri="{BB962C8B-B14F-4D97-AF65-F5344CB8AC3E}">
        <p14:creationId xmlns:p14="http://schemas.microsoft.com/office/powerpoint/2010/main" val="1260900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C55B3-3525-DC71-B78D-8D13F98E38A1}"/>
              </a:ext>
            </a:extLst>
          </p:cNvPr>
          <p:cNvSpPr>
            <a:spLocks noGrp="1"/>
          </p:cNvSpPr>
          <p:nvPr>
            <p:ph type="title"/>
          </p:nvPr>
        </p:nvSpPr>
        <p:spPr>
          <a:xfrm>
            <a:off x="0" y="1"/>
            <a:ext cx="10515600" cy="924560"/>
          </a:xfrm>
        </p:spPr>
        <p:txBody>
          <a:bodyPr/>
          <a:lstStyle/>
          <a:p>
            <a:r>
              <a:rPr lang="en-US"/>
              <a:t>K Screen Office Hours </a:t>
            </a:r>
          </a:p>
        </p:txBody>
      </p:sp>
      <p:sp>
        <p:nvSpPr>
          <p:cNvPr id="3" name="Content Placeholder 2">
            <a:extLst>
              <a:ext uri="{FF2B5EF4-FFF2-40B4-BE49-F238E27FC236}">
                <a16:creationId xmlns:a16="http://schemas.microsoft.com/office/drawing/2014/main" id="{5FACDA3C-1402-0494-5185-2CF765DBA8C5}"/>
              </a:ext>
            </a:extLst>
          </p:cNvPr>
          <p:cNvSpPr>
            <a:spLocks noGrp="1"/>
          </p:cNvSpPr>
          <p:nvPr>
            <p:ph idx="1"/>
          </p:nvPr>
        </p:nvSpPr>
        <p:spPr>
          <a:xfrm>
            <a:off x="838200" y="1253331"/>
            <a:ext cx="10591800" cy="4351338"/>
          </a:xfrm>
        </p:spPr>
        <p:txBody>
          <a:bodyPr vert="horz" lIns="91440" tIns="45720" rIns="91440" bIns="45720" rtlCol="0" anchor="t">
            <a:normAutofit/>
          </a:bodyPr>
          <a:lstStyle/>
          <a:p>
            <a:r>
              <a:rPr lang="en-US" sz="2400"/>
              <a:t>The Office of Assessment and Accountability (OAA) and Curriculum Associates will hold virtual office hours on </a:t>
            </a:r>
            <a:r>
              <a:rPr lang="en-US" sz="2400" b="1"/>
              <a:t>Thursday</a:t>
            </a:r>
            <a:r>
              <a:rPr lang="en-US" sz="2400"/>
              <a:t>, </a:t>
            </a:r>
            <a:r>
              <a:rPr lang="en-US" sz="2400" b="1"/>
              <a:t>Aug 20 </a:t>
            </a:r>
            <a:r>
              <a:rPr lang="en-US" sz="2400"/>
              <a:t>and </a:t>
            </a:r>
            <a:r>
              <a:rPr lang="en-US" sz="2400" b="1"/>
              <a:t>Thursday, Sept. 10 </a:t>
            </a:r>
            <a:r>
              <a:rPr lang="en-US" sz="2400"/>
              <a:t>to support the K Screen process. </a:t>
            </a:r>
          </a:p>
          <a:p>
            <a:pPr lvl="1">
              <a:buClr>
                <a:schemeClr val="tx1"/>
              </a:buClr>
            </a:pPr>
            <a:r>
              <a:rPr lang="en-US" b="1" u="sng">
                <a:solidFill>
                  <a:srgbClr val="0000FF"/>
                </a:solidFill>
                <a:effectLst/>
                <a:ea typeface="Calibri" panose="020F0502020204030204" pitchFamily="34" charset="0"/>
                <a:cs typeface="Times New Roman" panose="02020603050405020304" pitchFamily="18" charset="0"/>
                <a:hlinkClick r:id="rId3"/>
              </a:rPr>
              <a:t>K Screen Office Hour #1 – Thursday, Aug. 20, 2026, 1 p.m.-2 p.m. ET</a:t>
            </a:r>
            <a:r>
              <a:rPr lang="en-US" u="sng">
                <a:solidFill>
                  <a:srgbClr val="0000FF"/>
                </a:solidFill>
                <a:effectLst/>
                <a:ea typeface="Calibri" panose="020F0502020204030204" pitchFamily="34" charset="0"/>
                <a:cs typeface="Times New Roman" panose="02020603050405020304" pitchFamily="18" charset="0"/>
                <a:hlinkClick r:id="rId3"/>
              </a:rPr>
              <a:t>    </a:t>
            </a:r>
            <a:endParaRPr lang="en-US" u="sng">
              <a:solidFill>
                <a:srgbClr val="0000FF"/>
              </a:solidFill>
              <a:effectLst/>
              <a:ea typeface="Calibri" panose="020F0502020204030204" pitchFamily="34" charset="0"/>
              <a:cs typeface="Times New Roman" panose="02020603050405020304" pitchFamily="18" charset="0"/>
            </a:endParaRPr>
          </a:p>
          <a:p>
            <a:pPr lvl="1">
              <a:buClr>
                <a:schemeClr val="tx1"/>
              </a:buClr>
            </a:pPr>
            <a:endParaRPr lang="en-US" u="sng">
              <a:solidFill>
                <a:srgbClr val="0000FF"/>
              </a:solidFill>
              <a:effectLst/>
              <a:ea typeface="Calibri" panose="020F0502020204030204" pitchFamily="34" charset="0"/>
              <a:cs typeface="Times New Roman" panose="02020603050405020304" pitchFamily="18" charset="0"/>
            </a:endParaRPr>
          </a:p>
          <a:p>
            <a:pPr lvl="1">
              <a:buClr>
                <a:schemeClr val="tx1"/>
              </a:buClr>
            </a:pPr>
            <a:r>
              <a:rPr lang="en-US" b="1" u="sng">
                <a:solidFill>
                  <a:srgbClr val="0000FF"/>
                </a:solidFill>
                <a:effectLst/>
                <a:ea typeface="Calibri" panose="020F0502020204030204" pitchFamily="34" charset="0"/>
                <a:cs typeface="Times New Roman" panose="02020603050405020304" pitchFamily="18" charset="0"/>
                <a:hlinkClick r:id="rId4"/>
              </a:rPr>
              <a:t>K Screen Office Hour #2  - Thursday, Sept. 10, 2026, 1 p.m.-2 p.m. ET</a:t>
            </a:r>
            <a:r>
              <a:rPr lang="en-US">
                <a:effectLst/>
                <a:ea typeface="Calibri" panose="020F0502020204030204" pitchFamily="34" charset="0"/>
              </a:rPr>
              <a:t> </a:t>
            </a:r>
          </a:p>
          <a:p>
            <a:r>
              <a:rPr lang="en-US" sz="2400"/>
              <a:t>These sessions provide an opportunity to ask questions, receive guidance and ensure readiness for upcoming tasks. </a:t>
            </a:r>
          </a:p>
          <a:p>
            <a:r>
              <a:rPr lang="en-US" sz="2400"/>
              <a:t>Participation is encouraged for all, whether experienced or new to the role. </a:t>
            </a:r>
          </a:p>
          <a:p>
            <a:r>
              <a:rPr lang="en-US" sz="2400"/>
              <a:t>Contact </a:t>
            </a:r>
            <a:r>
              <a:rPr lang="en-US" sz="2400">
                <a:hlinkClick r:id="rId5"/>
              </a:rPr>
              <a:t>Tiffany Christopher</a:t>
            </a:r>
            <a:r>
              <a:rPr lang="en-US" sz="2400"/>
              <a:t> with questions.</a:t>
            </a:r>
          </a:p>
          <a:p>
            <a:pPr marL="0" indent="0">
              <a:buNone/>
            </a:pPr>
            <a:endParaRPr lang="en-US" sz="2400"/>
          </a:p>
          <a:p>
            <a:endParaRPr lang="en-US"/>
          </a:p>
        </p:txBody>
      </p:sp>
    </p:spTree>
    <p:extLst>
      <p:ext uri="{BB962C8B-B14F-4D97-AF65-F5344CB8AC3E}">
        <p14:creationId xmlns:p14="http://schemas.microsoft.com/office/powerpoint/2010/main" val="1076842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8C4BD-4E1E-50EA-32F1-F70DC02A80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BEB371-B0E8-E2D7-8E53-DCC11C718F4F}"/>
              </a:ext>
              <a:ext uri="{C183D7F6-B498-43B3-948B-1728B52AA6E4}">
                <adec:decorative xmlns:adec="http://schemas.microsoft.com/office/drawing/2017/decorative" val="0"/>
              </a:ext>
            </a:extLst>
          </p:cNvPr>
          <p:cNvSpPr>
            <a:spLocks noGrp="1"/>
          </p:cNvSpPr>
          <p:nvPr>
            <p:ph type="title"/>
          </p:nvPr>
        </p:nvSpPr>
        <p:spPr>
          <a:xfrm>
            <a:off x="0" y="0"/>
            <a:ext cx="12192000" cy="1125591"/>
          </a:xfrm>
        </p:spPr>
        <p:txBody>
          <a:bodyPr>
            <a:normAutofit/>
          </a:bodyPr>
          <a:lstStyle/>
          <a:p>
            <a:pPr marL="233045"/>
            <a:r>
              <a:rPr lang="en-US" sz="4000"/>
              <a:t>K Screen Train the Trainer</a:t>
            </a:r>
          </a:p>
        </p:txBody>
      </p:sp>
      <p:sp>
        <p:nvSpPr>
          <p:cNvPr id="5" name="Content Placeholder 4">
            <a:extLst>
              <a:ext uri="{FF2B5EF4-FFF2-40B4-BE49-F238E27FC236}">
                <a16:creationId xmlns:a16="http://schemas.microsoft.com/office/drawing/2014/main" id="{9DB3419A-F0AA-7542-F5B7-9CE29619588A}"/>
              </a:ext>
            </a:extLst>
          </p:cNvPr>
          <p:cNvSpPr>
            <a:spLocks noGrp="1"/>
          </p:cNvSpPr>
          <p:nvPr>
            <p:ph idx="1"/>
          </p:nvPr>
        </p:nvSpPr>
        <p:spPr>
          <a:xfrm>
            <a:off x="838200" y="1125591"/>
            <a:ext cx="10378440" cy="4351337"/>
          </a:xfrm>
        </p:spPr>
        <p:txBody>
          <a:bodyPr vert="horz" lIns="91440" tIns="45720" rIns="91440" bIns="45720" rtlCol="0" anchor="t">
            <a:normAutofit lnSpcReduction="10000"/>
          </a:bodyPr>
          <a:lstStyle/>
          <a:p>
            <a:pPr marL="285750" indent="-285750">
              <a:lnSpc>
                <a:spcPct val="100000"/>
              </a:lnSpc>
              <a:spcBef>
                <a:spcPts val="0"/>
              </a:spcBef>
              <a:buFont typeface="Arial,Sans-Serif" panose="020B0604020202020204" pitchFamily="34" charset="0"/>
            </a:pPr>
            <a:r>
              <a:rPr lang="en-US" sz="2400">
                <a:solidFill>
                  <a:srgbClr val="000000"/>
                </a:solidFill>
              </a:rPr>
              <a:t>Curriculum Associates and the Office of Assessment and Accountability (OAA) will host a virtual Train the Trainers session on </a:t>
            </a:r>
            <a:r>
              <a:rPr lang="en-US" sz="2400" b="1">
                <a:solidFill>
                  <a:srgbClr val="000000"/>
                </a:solidFill>
              </a:rPr>
              <a:t>Wednesday, Aug. 26 and Thursday, Aug. 27 from  4 – 6:30 p.m. ET.</a:t>
            </a:r>
            <a:endParaRPr lang="en-US" sz="2400">
              <a:solidFill>
                <a:srgbClr val="000000"/>
              </a:solidFill>
            </a:endParaRPr>
          </a:p>
          <a:p>
            <a:pPr marL="285750" indent="-285750">
              <a:lnSpc>
                <a:spcPct val="100000"/>
              </a:lnSpc>
              <a:spcBef>
                <a:spcPts val="0"/>
              </a:spcBef>
              <a:buFont typeface="Arial,Sans-Serif" panose="020B0604020202020204" pitchFamily="34" charset="0"/>
            </a:pPr>
            <a:r>
              <a:rPr lang="en-US" sz="2400">
                <a:solidFill>
                  <a:srgbClr val="000000"/>
                </a:solidFill>
              </a:rPr>
              <a:t>Train the Trainers is required for anyone who will train others in the district to implement the screener.</a:t>
            </a:r>
          </a:p>
          <a:p>
            <a:pPr marL="285750" indent="-285750">
              <a:lnSpc>
                <a:spcPct val="100000"/>
              </a:lnSpc>
              <a:spcBef>
                <a:spcPts val="0"/>
              </a:spcBef>
              <a:buFont typeface="Arial,Sans-Serif" panose="020B0604020202020204" pitchFamily="34" charset="0"/>
            </a:pPr>
            <a:r>
              <a:rPr lang="en-US" sz="2400">
                <a:solidFill>
                  <a:srgbClr val="000000"/>
                </a:solidFill>
              </a:rPr>
              <a:t>Participants can register using the </a:t>
            </a:r>
            <a:r>
              <a:rPr lang="en-US" sz="2400">
                <a:solidFill>
                  <a:srgbClr val="000000"/>
                </a:solidFill>
                <a:hlinkClick r:id="rId3"/>
              </a:rPr>
              <a:t>K Screen Train the Trainer Registration</a:t>
            </a:r>
            <a:r>
              <a:rPr lang="en-US" sz="2400">
                <a:solidFill>
                  <a:srgbClr val="000000"/>
                </a:solidFill>
              </a:rPr>
              <a:t>.</a:t>
            </a:r>
            <a:endParaRPr lang="en-US" sz="2400">
              <a:solidFill>
                <a:srgbClr val="000000"/>
              </a:solidFill>
              <a:latin typeface="Franklin Gothic Book"/>
              <a:ea typeface="Calibri"/>
              <a:cs typeface="Calibri"/>
            </a:endParaRPr>
          </a:p>
          <a:p>
            <a:pPr marL="285750" indent="-285750">
              <a:lnSpc>
                <a:spcPct val="100000"/>
              </a:lnSpc>
              <a:spcBef>
                <a:spcPts val="0"/>
              </a:spcBef>
              <a:buFont typeface="Arial,Sans-Serif" panose="020B0604020202020204" pitchFamily="34" charset="0"/>
            </a:pPr>
            <a:r>
              <a:rPr lang="en-US" sz="2400">
                <a:solidFill>
                  <a:srgbClr val="000000"/>
                </a:solidFill>
              </a:rPr>
              <a:t>Registration will remain open until the close of business on </a:t>
            </a:r>
            <a:r>
              <a:rPr lang="en-US" sz="2400" b="1">
                <a:solidFill>
                  <a:srgbClr val="000000"/>
                </a:solidFill>
              </a:rPr>
              <a:t>Friday, Aug. 21.</a:t>
            </a:r>
            <a:endParaRPr lang="en-US" sz="2400">
              <a:solidFill>
                <a:srgbClr val="000000"/>
              </a:solidFill>
            </a:endParaRPr>
          </a:p>
          <a:p>
            <a:pPr marL="285750" indent="-285750">
              <a:lnSpc>
                <a:spcPct val="100000"/>
              </a:lnSpc>
              <a:spcBef>
                <a:spcPts val="0"/>
              </a:spcBef>
              <a:buFont typeface="Arial,Sans-Serif" panose="020B0604020202020204" pitchFamily="34" charset="0"/>
            </a:pPr>
            <a:r>
              <a:rPr lang="en-US" sz="2400">
                <a:solidFill>
                  <a:srgbClr val="000000"/>
                </a:solidFill>
              </a:rPr>
              <a:t>Participants will need to have access to the following items during the virtual training:</a:t>
            </a:r>
          </a:p>
          <a:p>
            <a:pPr marL="742950" lvl="1" indent="-285750">
              <a:lnSpc>
                <a:spcPct val="100000"/>
              </a:lnSpc>
              <a:spcBef>
                <a:spcPts val="0"/>
              </a:spcBef>
              <a:buFont typeface="Courier New,monospace" panose="020B0604020202020204" pitchFamily="34" charset="0"/>
              <a:buChar char="o"/>
            </a:pPr>
            <a:r>
              <a:rPr lang="en-US">
                <a:solidFill>
                  <a:srgbClr val="000000"/>
                </a:solidFill>
              </a:rPr>
              <a:t>Copy of the K&amp;1 Screen III</a:t>
            </a:r>
          </a:p>
          <a:p>
            <a:pPr marL="742950" lvl="1" indent="-285750">
              <a:lnSpc>
                <a:spcPct val="100000"/>
              </a:lnSpc>
              <a:spcBef>
                <a:spcPts val="0"/>
              </a:spcBef>
              <a:buFont typeface="Courier New,monospace" panose="020B0604020202020204" pitchFamily="34" charset="0"/>
              <a:buChar char="o"/>
            </a:pPr>
            <a:r>
              <a:rPr lang="en-US">
                <a:solidFill>
                  <a:srgbClr val="000000"/>
                </a:solidFill>
              </a:rPr>
              <a:t>The manipulatives (packages of blocks and shapes)</a:t>
            </a:r>
          </a:p>
          <a:p>
            <a:pPr marL="742950" lvl="1" indent="-285750">
              <a:lnSpc>
                <a:spcPct val="100000"/>
              </a:lnSpc>
              <a:spcBef>
                <a:spcPts val="0"/>
              </a:spcBef>
              <a:buFont typeface="Courier New,monospace" panose="020B0604020202020204" pitchFamily="34" charset="0"/>
              <a:buChar char="o"/>
            </a:pPr>
            <a:r>
              <a:rPr lang="en-US">
                <a:solidFill>
                  <a:srgbClr val="000000"/>
                </a:solidFill>
              </a:rPr>
              <a:t>Children's books with at least 3 sentences on each page</a:t>
            </a:r>
            <a:endParaRPr lang="en-US"/>
          </a:p>
        </p:txBody>
      </p:sp>
    </p:spTree>
    <p:extLst>
      <p:ext uri="{BB962C8B-B14F-4D97-AF65-F5344CB8AC3E}">
        <p14:creationId xmlns:p14="http://schemas.microsoft.com/office/powerpoint/2010/main" val="730299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02583-6DF2-9E03-D885-4E7A4DB188B0}"/>
              </a:ext>
            </a:extLst>
          </p:cNvPr>
          <p:cNvSpPr>
            <a:spLocks noGrp="1"/>
          </p:cNvSpPr>
          <p:nvPr>
            <p:ph type="title"/>
          </p:nvPr>
        </p:nvSpPr>
        <p:spPr>
          <a:xfrm>
            <a:off x="831850" y="1709738"/>
            <a:ext cx="10515600" cy="2178681"/>
          </a:xfrm>
        </p:spPr>
        <p:txBody>
          <a:bodyPr>
            <a:normAutofit/>
          </a:bodyPr>
          <a:lstStyle/>
          <a:p>
            <a:r>
              <a:rPr lang="en-US" sz="4800"/>
              <a:t>Fall 2026 Data Reporting Timeline</a:t>
            </a:r>
          </a:p>
        </p:txBody>
      </p:sp>
      <p:sp>
        <p:nvSpPr>
          <p:cNvPr id="4" name="TextBox 3">
            <a:extLst>
              <a:ext uri="{FF2B5EF4-FFF2-40B4-BE49-F238E27FC236}">
                <a16:creationId xmlns:a16="http://schemas.microsoft.com/office/drawing/2014/main" id="{9E064E92-9B18-E864-2E57-1C0A24072ADC}"/>
              </a:ext>
            </a:extLst>
          </p:cNvPr>
          <p:cNvSpPr txBox="1"/>
          <p:nvPr/>
        </p:nvSpPr>
        <p:spPr>
          <a:xfrm>
            <a:off x="844549" y="3868515"/>
            <a:ext cx="7488289" cy="1806648"/>
          </a:xfrm>
          <a:prstGeom prst="rect">
            <a:avLst/>
          </a:prstGeom>
          <a:noFill/>
        </p:spPr>
        <p:txBody>
          <a:bodyPr wrap="square">
            <a:sp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effectLst/>
                <a:uLnTx/>
                <a:uFillTx/>
                <a:latin typeface="Franklin Gothic Book" panose="020B0503020102020204" pitchFamily="34" charset="0"/>
                <a:ea typeface="+mn-ea"/>
                <a:cs typeface="+mn-cs"/>
              </a:rPr>
              <a:t>Shara Savage, Director</a:t>
            </a:r>
          </a:p>
          <a:p>
            <a:pPr>
              <a:lnSpc>
                <a:spcPct val="90000"/>
              </a:lnSpc>
              <a:spcBef>
                <a:spcPts val="1000"/>
              </a:spcBef>
            </a:pPr>
            <a:r>
              <a:rPr lang="en-US" sz="2400"/>
              <a:t>Division of Assessment and Accountability Support</a:t>
            </a:r>
          </a:p>
          <a:p>
            <a:pPr>
              <a:lnSpc>
                <a:spcPct val="90000"/>
              </a:lnSpc>
              <a:spcBef>
                <a:spcPts val="1000"/>
              </a:spcBef>
            </a:pPr>
            <a:r>
              <a:rPr lang="en-US" sz="2400"/>
              <a:t>Office of Assessment and Accountability</a:t>
            </a:r>
          </a:p>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843776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CED140-7D9C-9E47-D720-320B11C57E87}"/>
              </a:ext>
            </a:extLst>
          </p:cNvPr>
          <p:cNvSpPr>
            <a:spLocks noGrp="1"/>
          </p:cNvSpPr>
          <p:nvPr>
            <p:ph type="title" idx="4294967295"/>
          </p:nvPr>
        </p:nvSpPr>
        <p:spPr>
          <a:xfrm>
            <a:off x="0" y="-279400"/>
            <a:ext cx="11155363" cy="1320800"/>
          </a:xfrm>
        </p:spPr>
        <p:txBody>
          <a:bodyPr/>
          <a:lstStyle/>
          <a:p>
            <a:r>
              <a:rPr lang="en-US" b="1" i="1"/>
              <a:t>Tentative</a:t>
            </a:r>
            <a:r>
              <a:rPr lang="en-US"/>
              <a:t> 2026 Data Reporting Timeline</a:t>
            </a:r>
          </a:p>
        </p:txBody>
      </p:sp>
      <p:sp>
        <p:nvSpPr>
          <p:cNvPr id="3" name="Freeform: Shape 2" descr="Assessment Student Data Released&#10;">
            <a:extLst>
              <a:ext uri="{FF2B5EF4-FFF2-40B4-BE49-F238E27FC236}">
                <a16:creationId xmlns:a16="http://schemas.microsoft.com/office/drawing/2014/main" id="{5061DC47-C566-F56D-7250-2AB943900A45}"/>
              </a:ext>
            </a:extLst>
          </p:cNvPr>
          <p:cNvSpPr/>
          <p:nvPr/>
        </p:nvSpPr>
        <p:spPr>
          <a:xfrm>
            <a:off x="274317" y="693561"/>
            <a:ext cx="11155363" cy="399831"/>
          </a:xfrm>
          <a:custGeom>
            <a:avLst/>
            <a:gdLst>
              <a:gd name="csX0" fmla="*/ 0 w 11155363"/>
              <a:gd name="csY0" fmla="*/ 66640 h 399831"/>
              <a:gd name="csX1" fmla="*/ 66640 w 11155363"/>
              <a:gd name="csY1" fmla="*/ 0 h 399831"/>
              <a:gd name="csX2" fmla="*/ 11088723 w 11155363"/>
              <a:gd name="csY2" fmla="*/ 0 h 399831"/>
              <a:gd name="csX3" fmla="*/ 11155363 w 11155363"/>
              <a:gd name="csY3" fmla="*/ 66640 h 399831"/>
              <a:gd name="csX4" fmla="*/ 11155363 w 11155363"/>
              <a:gd name="csY4" fmla="*/ 333191 h 399831"/>
              <a:gd name="csX5" fmla="*/ 11088723 w 11155363"/>
              <a:gd name="csY5" fmla="*/ 399831 h 399831"/>
              <a:gd name="csX6" fmla="*/ 66640 w 11155363"/>
              <a:gd name="csY6" fmla="*/ 399831 h 399831"/>
              <a:gd name="csX7" fmla="*/ 0 w 11155363"/>
              <a:gd name="csY7" fmla="*/ 333191 h 399831"/>
              <a:gd name="csX8" fmla="*/ 0 w 11155363"/>
              <a:gd name="csY8" fmla="*/ 66640 h 3998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155363" h="399831">
                <a:moveTo>
                  <a:pt x="0" y="66640"/>
                </a:moveTo>
                <a:cubicBezTo>
                  <a:pt x="0" y="29836"/>
                  <a:pt x="29836" y="0"/>
                  <a:pt x="66640" y="0"/>
                </a:cubicBezTo>
                <a:lnTo>
                  <a:pt x="11088723" y="0"/>
                </a:lnTo>
                <a:cubicBezTo>
                  <a:pt x="11125527" y="0"/>
                  <a:pt x="11155363" y="29836"/>
                  <a:pt x="11155363" y="66640"/>
                </a:cubicBezTo>
                <a:lnTo>
                  <a:pt x="11155363" y="333191"/>
                </a:lnTo>
                <a:cubicBezTo>
                  <a:pt x="11155363" y="369995"/>
                  <a:pt x="11125527" y="399831"/>
                  <a:pt x="11088723" y="399831"/>
                </a:cubicBezTo>
                <a:lnTo>
                  <a:pt x="66640" y="399831"/>
                </a:lnTo>
                <a:cubicBezTo>
                  <a:pt x="29836" y="399831"/>
                  <a:pt x="0" y="369995"/>
                  <a:pt x="0" y="333191"/>
                </a:cubicBezTo>
                <a:lnTo>
                  <a:pt x="0" y="6664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88098" tIns="88098" rIns="88098" bIns="88098" numCol="1" spcCol="1270" anchor="ctr" anchorCtr="0">
            <a:noAutofit/>
          </a:bodyPr>
          <a:lstStyle/>
          <a:p>
            <a:pPr marL="0" lvl="0" indent="0" algn="l" defTabSz="800100">
              <a:lnSpc>
                <a:spcPct val="90000"/>
              </a:lnSpc>
              <a:spcBef>
                <a:spcPct val="0"/>
              </a:spcBef>
              <a:spcAft>
                <a:spcPct val="35000"/>
              </a:spcAft>
              <a:buNone/>
            </a:pPr>
            <a:r>
              <a:rPr lang="en-US" sz="1800" kern="1200">
                <a:solidFill>
                  <a:srgbClr val="002060"/>
                </a:solidFill>
              </a:rPr>
              <a:t>Assessment Student Data Released </a:t>
            </a:r>
          </a:p>
        </p:txBody>
      </p:sp>
      <p:sp>
        <p:nvSpPr>
          <p:cNvPr id="6" name="Freeform: Shape 5">
            <a:extLst>
              <a:ext uri="{FF2B5EF4-FFF2-40B4-BE49-F238E27FC236}">
                <a16:creationId xmlns:a16="http://schemas.microsoft.com/office/drawing/2014/main" id="{0748D55F-3F6F-AFF1-01D1-34BAD79319B1}"/>
              </a:ext>
            </a:extLst>
          </p:cNvPr>
          <p:cNvSpPr/>
          <p:nvPr/>
        </p:nvSpPr>
        <p:spPr>
          <a:xfrm>
            <a:off x="274317" y="1100260"/>
            <a:ext cx="11155363" cy="540370"/>
          </a:xfrm>
          <a:custGeom>
            <a:avLst/>
            <a:gdLst>
              <a:gd name="csX0" fmla="*/ 0 w 11155363"/>
              <a:gd name="csY0" fmla="*/ 0 h 540370"/>
              <a:gd name="csX1" fmla="*/ 11155363 w 11155363"/>
              <a:gd name="csY1" fmla="*/ 0 h 540370"/>
              <a:gd name="csX2" fmla="*/ 11155363 w 11155363"/>
              <a:gd name="csY2" fmla="*/ 540370 h 540370"/>
              <a:gd name="csX3" fmla="*/ 0 w 11155363"/>
              <a:gd name="csY3" fmla="*/ 540370 h 540370"/>
              <a:gd name="csX4" fmla="*/ 0 w 11155363"/>
              <a:gd name="csY4" fmla="*/ 0 h 540370"/>
            </a:gdLst>
            <a:ahLst/>
            <a:cxnLst>
              <a:cxn ang="0">
                <a:pos x="csX0" y="csY0"/>
              </a:cxn>
              <a:cxn ang="0">
                <a:pos x="csX1" y="csY1"/>
              </a:cxn>
              <a:cxn ang="0">
                <a:pos x="csX2" y="csY2"/>
              </a:cxn>
              <a:cxn ang="0">
                <a:pos x="csX3" y="csY3"/>
              </a:cxn>
              <a:cxn ang="0">
                <a:pos x="csX4" y="csY4"/>
              </a:cxn>
            </a:cxnLst>
            <a:rect l="l" t="t" r="r" b="b"/>
            <a:pathLst>
              <a:path w="11155363" h="540370">
                <a:moveTo>
                  <a:pt x="0" y="0"/>
                </a:moveTo>
                <a:lnTo>
                  <a:pt x="11155363" y="0"/>
                </a:lnTo>
                <a:lnTo>
                  <a:pt x="11155363" y="540370"/>
                </a:lnTo>
                <a:lnTo>
                  <a:pt x="0" y="5403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4183"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a:solidFill>
                  <a:srgbClr val="002060"/>
                </a:solidFill>
              </a:rPr>
              <a:t>August 5-7</a:t>
            </a:r>
          </a:p>
          <a:p>
            <a:pPr marL="171450" lvl="1" indent="-171450" algn="l" defTabSz="800100">
              <a:lnSpc>
                <a:spcPct val="90000"/>
              </a:lnSpc>
              <a:spcBef>
                <a:spcPct val="0"/>
              </a:spcBef>
              <a:spcAft>
                <a:spcPct val="20000"/>
              </a:spcAft>
              <a:buFont typeface="Arial" panose="020B0604020202020204" pitchFamily="34" charset="0"/>
              <a:buChar char="•"/>
            </a:pPr>
            <a:r>
              <a:rPr lang="en-US" sz="1800" b="0" i="0" u="none" kern="1200">
                <a:solidFill>
                  <a:srgbClr val="002060"/>
                </a:solidFill>
              </a:rPr>
              <a:t>Kentucky Summative Assessment (KSA) and AKSA Data Released to Districts in Pearson Access Next (PAN)</a:t>
            </a:r>
            <a:endParaRPr lang="en-US" sz="1800" kern="1200">
              <a:solidFill>
                <a:srgbClr val="002060"/>
              </a:solidFill>
            </a:endParaRPr>
          </a:p>
        </p:txBody>
      </p:sp>
      <p:sp>
        <p:nvSpPr>
          <p:cNvPr id="7" name="Freeform: Shape 6" descr="Fall QC Data Review">
            <a:extLst>
              <a:ext uri="{FF2B5EF4-FFF2-40B4-BE49-F238E27FC236}">
                <a16:creationId xmlns:a16="http://schemas.microsoft.com/office/drawing/2014/main" id="{9F63D3A4-B513-16AE-A6E5-417F1DEA194D}"/>
              </a:ext>
            </a:extLst>
          </p:cNvPr>
          <p:cNvSpPr/>
          <p:nvPr/>
        </p:nvSpPr>
        <p:spPr>
          <a:xfrm>
            <a:off x="274320" y="1685757"/>
            <a:ext cx="11155363" cy="399831"/>
          </a:xfrm>
          <a:custGeom>
            <a:avLst/>
            <a:gdLst>
              <a:gd name="csX0" fmla="*/ 0 w 11155363"/>
              <a:gd name="csY0" fmla="*/ 66640 h 399831"/>
              <a:gd name="csX1" fmla="*/ 66640 w 11155363"/>
              <a:gd name="csY1" fmla="*/ 0 h 399831"/>
              <a:gd name="csX2" fmla="*/ 11088723 w 11155363"/>
              <a:gd name="csY2" fmla="*/ 0 h 399831"/>
              <a:gd name="csX3" fmla="*/ 11155363 w 11155363"/>
              <a:gd name="csY3" fmla="*/ 66640 h 399831"/>
              <a:gd name="csX4" fmla="*/ 11155363 w 11155363"/>
              <a:gd name="csY4" fmla="*/ 333191 h 399831"/>
              <a:gd name="csX5" fmla="*/ 11088723 w 11155363"/>
              <a:gd name="csY5" fmla="*/ 399831 h 399831"/>
              <a:gd name="csX6" fmla="*/ 66640 w 11155363"/>
              <a:gd name="csY6" fmla="*/ 399831 h 399831"/>
              <a:gd name="csX7" fmla="*/ 0 w 11155363"/>
              <a:gd name="csY7" fmla="*/ 333191 h 399831"/>
              <a:gd name="csX8" fmla="*/ 0 w 11155363"/>
              <a:gd name="csY8" fmla="*/ 66640 h 3998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155363" h="399831">
                <a:moveTo>
                  <a:pt x="0" y="66640"/>
                </a:moveTo>
                <a:cubicBezTo>
                  <a:pt x="0" y="29836"/>
                  <a:pt x="29836" y="0"/>
                  <a:pt x="66640" y="0"/>
                </a:cubicBezTo>
                <a:lnTo>
                  <a:pt x="11088723" y="0"/>
                </a:lnTo>
                <a:cubicBezTo>
                  <a:pt x="11125527" y="0"/>
                  <a:pt x="11155363" y="29836"/>
                  <a:pt x="11155363" y="66640"/>
                </a:cubicBezTo>
                <a:lnTo>
                  <a:pt x="11155363" y="333191"/>
                </a:lnTo>
                <a:cubicBezTo>
                  <a:pt x="11155363" y="369995"/>
                  <a:pt x="11125527" y="399831"/>
                  <a:pt x="11088723" y="399831"/>
                </a:cubicBezTo>
                <a:lnTo>
                  <a:pt x="66640" y="399831"/>
                </a:lnTo>
                <a:cubicBezTo>
                  <a:pt x="29836" y="399831"/>
                  <a:pt x="0" y="369995"/>
                  <a:pt x="0" y="333191"/>
                </a:cubicBezTo>
                <a:lnTo>
                  <a:pt x="0" y="6664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1351709"/>
              <a:satOff val="-3484"/>
              <a:lumOff val="-2353"/>
              <a:alphaOff val="0"/>
            </a:schemeClr>
          </a:fillRef>
          <a:effectRef idx="2">
            <a:schemeClr val="accent5">
              <a:hueOff val="-1351709"/>
              <a:satOff val="-3484"/>
              <a:lumOff val="-2353"/>
              <a:alphaOff val="0"/>
            </a:schemeClr>
          </a:effectRef>
          <a:fontRef idx="minor">
            <a:schemeClr val="lt1"/>
          </a:fontRef>
        </p:style>
        <p:txBody>
          <a:bodyPr spcFirstLastPara="0" vert="horz" wrap="square" lIns="88098" tIns="88098" rIns="88098" bIns="88098" numCol="1" spcCol="1270" anchor="ctr" anchorCtr="0">
            <a:noAutofit/>
          </a:bodyPr>
          <a:lstStyle/>
          <a:p>
            <a:pPr marL="0" lvl="0" indent="0" algn="l" defTabSz="800100">
              <a:lnSpc>
                <a:spcPct val="90000"/>
              </a:lnSpc>
              <a:spcBef>
                <a:spcPct val="0"/>
              </a:spcBef>
              <a:spcAft>
                <a:spcPct val="35000"/>
              </a:spcAft>
              <a:buNone/>
            </a:pPr>
            <a:r>
              <a:rPr lang="en-US" sz="1800" kern="1200">
                <a:solidFill>
                  <a:srgbClr val="002060"/>
                </a:solidFill>
              </a:rPr>
              <a:t>Fall QC Data Review</a:t>
            </a:r>
          </a:p>
        </p:txBody>
      </p:sp>
      <p:sp>
        <p:nvSpPr>
          <p:cNvPr id="8" name="Freeform: Shape 7">
            <a:extLst>
              <a:ext uri="{FF2B5EF4-FFF2-40B4-BE49-F238E27FC236}">
                <a16:creationId xmlns:a16="http://schemas.microsoft.com/office/drawing/2014/main" id="{A5C44DF6-E08E-8F9F-DABF-7682838F98EC}"/>
              </a:ext>
            </a:extLst>
          </p:cNvPr>
          <p:cNvSpPr/>
          <p:nvPr/>
        </p:nvSpPr>
        <p:spPr>
          <a:xfrm>
            <a:off x="274320" y="2085588"/>
            <a:ext cx="11155363" cy="540370"/>
          </a:xfrm>
          <a:custGeom>
            <a:avLst/>
            <a:gdLst>
              <a:gd name="csX0" fmla="*/ 0 w 11155363"/>
              <a:gd name="csY0" fmla="*/ 0 h 540370"/>
              <a:gd name="csX1" fmla="*/ 11155363 w 11155363"/>
              <a:gd name="csY1" fmla="*/ 0 h 540370"/>
              <a:gd name="csX2" fmla="*/ 11155363 w 11155363"/>
              <a:gd name="csY2" fmla="*/ 540370 h 540370"/>
              <a:gd name="csX3" fmla="*/ 0 w 11155363"/>
              <a:gd name="csY3" fmla="*/ 540370 h 540370"/>
              <a:gd name="csX4" fmla="*/ 0 w 11155363"/>
              <a:gd name="csY4" fmla="*/ 0 h 540370"/>
            </a:gdLst>
            <a:ahLst/>
            <a:cxnLst>
              <a:cxn ang="0">
                <a:pos x="csX0" y="csY0"/>
              </a:cxn>
              <a:cxn ang="0">
                <a:pos x="csX1" y="csY1"/>
              </a:cxn>
              <a:cxn ang="0">
                <a:pos x="csX2" y="csY2"/>
              </a:cxn>
              <a:cxn ang="0">
                <a:pos x="csX3" y="csY3"/>
              </a:cxn>
              <a:cxn ang="0">
                <a:pos x="csX4" y="csY4"/>
              </a:cxn>
            </a:cxnLst>
            <a:rect l="l" t="t" r="r" b="b"/>
            <a:pathLst>
              <a:path w="11155363" h="540370">
                <a:moveTo>
                  <a:pt x="0" y="0"/>
                </a:moveTo>
                <a:lnTo>
                  <a:pt x="11155363" y="0"/>
                </a:lnTo>
                <a:lnTo>
                  <a:pt x="11155363" y="540370"/>
                </a:lnTo>
                <a:lnTo>
                  <a:pt x="0" y="5403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4183" tIns="22860" rIns="128016" bIns="22860" numCol="1" spcCol="1270" anchor="t" anchorCtr="0">
            <a:noAutofit/>
          </a:bodyPr>
          <a:lstStyle/>
          <a:p>
            <a:pPr marL="171450" lvl="1" indent="-171450" algn="l" defTabSz="800100">
              <a:lnSpc>
                <a:spcPct val="90000"/>
              </a:lnSpc>
              <a:spcBef>
                <a:spcPct val="0"/>
              </a:spcBef>
              <a:spcAft>
                <a:spcPct val="20000"/>
              </a:spcAft>
              <a:buFont typeface="Arial" panose="020B0604020202020204" pitchFamily="34" charset="0"/>
              <a:buChar char="•"/>
            </a:pPr>
            <a:r>
              <a:rPr lang="en-US" sz="1800" b="0" i="0" u="none" kern="1200">
                <a:solidFill>
                  <a:srgbClr val="002060"/>
                </a:solidFill>
              </a:rPr>
              <a:t>Aug. 12-20 (New Tickets) </a:t>
            </a:r>
          </a:p>
          <a:p>
            <a:pPr marL="171450" lvl="1" indent="-171450" algn="l" defTabSz="800100">
              <a:lnSpc>
                <a:spcPct val="90000"/>
              </a:lnSpc>
              <a:spcBef>
                <a:spcPct val="0"/>
              </a:spcBef>
              <a:spcAft>
                <a:spcPct val="20000"/>
              </a:spcAft>
              <a:buFont typeface="Arial" panose="020B0604020202020204" pitchFamily="34" charset="0"/>
              <a:buChar char="•"/>
            </a:pPr>
            <a:r>
              <a:rPr lang="en-US" sz="1800" b="0" i="0" u="none" kern="1200">
                <a:solidFill>
                  <a:srgbClr val="002060"/>
                </a:solidFill>
              </a:rPr>
              <a:t>District Assessment Coordinators (DACs) Review Student Participation, Demographic and Accountability Data</a:t>
            </a:r>
            <a:r>
              <a:rPr lang="en-US" sz="1800" b="0" i="0" kern="1200">
                <a:solidFill>
                  <a:srgbClr val="002060"/>
                </a:solidFill>
              </a:rPr>
              <a:t>​</a:t>
            </a:r>
            <a:endParaRPr lang="en-US" sz="1800" kern="1200">
              <a:solidFill>
                <a:srgbClr val="002060"/>
              </a:solidFill>
            </a:endParaRPr>
          </a:p>
        </p:txBody>
      </p:sp>
      <p:sp>
        <p:nvSpPr>
          <p:cNvPr id="9" name="Freeform: Shape 8" descr="Quality Control Day">
            <a:extLst>
              <a:ext uri="{FF2B5EF4-FFF2-40B4-BE49-F238E27FC236}">
                <a16:creationId xmlns:a16="http://schemas.microsoft.com/office/drawing/2014/main" id="{4271F2F0-3F1E-A9E4-4077-80DCB1B71DE5}"/>
              </a:ext>
            </a:extLst>
          </p:cNvPr>
          <p:cNvSpPr/>
          <p:nvPr/>
        </p:nvSpPr>
        <p:spPr>
          <a:xfrm>
            <a:off x="274317" y="2653411"/>
            <a:ext cx="11155363" cy="399831"/>
          </a:xfrm>
          <a:custGeom>
            <a:avLst/>
            <a:gdLst>
              <a:gd name="csX0" fmla="*/ 0 w 11155363"/>
              <a:gd name="csY0" fmla="*/ 66640 h 399831"/>
              <a:gd name="csX1" fmla="*/ 66640 w 11155363"/>
              <a:gd name="csY1" fmla="*/ 0 h 399831"/>
              <a:gd name="csX2" fmla="*/ 11088723 w 11155363"/>
              <a:gd name="csY2" fmla="*/ 0 h 399831"/>
              <a:gd name="csX3" fmla="*/ 11155363 w 11155363"/>
              <a:gd name="csY3" fmla="*/ 66640 h 399831"/>
              <a:gd name="csX4" fmla="*/ 11155363 w 11155363"/>
              <a:gd name="csY4" fmla="*/ 333191 h 399831"/>
              <a:gd name="csX5" fmla="*/ 11088723 w 11155363"/>
              <a:gd name="csY5" fmla="*/ 399831 h 399831"/>
              <a:gd name="csX6" fmla="*/ 66640 w 11155363"/>
              <a:gd name="csY6" fmla="*/ 399831 h 399831"/>
              <a:gd name="csX7" fmla="*/ 0 w 11155363"/>
              <a:gd name="csY7" fmla="*/ 333191 h 399831"/>
              <a:gd name="csX8" fmla="*/ 0 w 11155363"/>
              <a:gd name="csY8" fmla="*/ 66640 h 3998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155363" h="399831">
                <a:moveTo>
                  <a:pt x="0" y="66640"/>
                </a:moveTo>
                <a:cubicBezTo>
                  <a:pt x="0" y="29836"/>
                  <a:pt x="29836" y="0"/>
                  <a:pt x="66640" y="0"/>
                </a:cubicBezTo>
                <a:lnTo>
                  <a:pt x="11088723" y="0"/>
                </a:lnTo>
                <a:cubicBezTo>
                  <a:pt x="11125527" y="0"/>
                  <a:pt x="11155363" y="29836"/>
                  <a:pt x="11155363" y="66640"/>
                </a:cubicBezTo>
                <a:lnTo>
                  <a:pt x="11155363" y="333191"/>
                </a:lnTo>
                <a:cubicBezTo>
                  <a:pt x="11155363" y="369995"/>
                  <a:pt x="11125527" y="399831"/>
                  <a:pt x="11088723" y="399831"/>
                </a:cubicBezTo>
                <a:lnTo>
                  <a:pt x="66640" y="399831"/>
                </a:lnTo>
                <a:cubicBezTo>
                  <a:pt x="29836" y="399831"/>
                  <a:pt x="0" y="369995"/>
                  <a:pt x="0" y="333191"/>
                </a:cubicBezTo>
                <a:lnTo>
                  <a:pt x="0" y="6664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2703417"/>
              <a:satOff val="-6968"/>
              <a:lumOff val="-4706"/>
              <a:alphaOff val="0"/>
            </a:schemeClr>
          </a:fillRef>
          <a:effectRef idx="2">
            <a:schemeClr val="accent5">
              <a:hueOff val="-2703417"/>
              <a:satOff val="-6968"/>
              <a:lumOff val="-4706"/>
              <a:alphaOff val="0"/>
            </a:schemeClr>
          </a:effectRef>
          <a:fontRef idx="minor">
            <a:schemeClr val="lt1"/>
          </a:fontRef>
        </p:style>
        <p:txBody>
          <a:bodyPr spcFirstLastPara="0" vert="horz" wrap="square" lIns="88098" tIns="88098" rIns="88098" bIns="88098" numCol="1" spcCol="1270" anchor="ctr" anchorCtr="0">
            <a:noAutofit/>
          </a:bodyPr>
          <a:lstStyle/>
          <a:p>
            <a:pPr marL="0" lvl="0" indent="0" algn="l" defTabSz="800100">
              <a:lnSpc>
                <a:spcPct val="90000"/>
              </a:lnSpc>
              <a:spcBef>
                <a:spcPct val="0"/>
              </a:spcBef>
              <a:spcAft>
                <a:spcPct val="35000"/>
              </a:spcAft>
              <a:buNone/>
            </a:pPr>
            <a:r>
              <a:rPr lang="en-US" sz="1800" kern="1200">
                <a:solidFill>
                  <a:srgbClr val="002060"/>
                </a:solidFill>
              </a:rPr>
              <a:t>Quality Control Day </a:t>
            </a:r>
          </a:p>
        </p:txBody>
      </p:sp>
      <p:sp>
        <p:nvSpPr>
          <p:cNvPr id="10" name="Freeform: Shape 9">
            <a:extLst>
              <a:ext uri="{FF2B5EF4-FFF2-40B4-BE49-F238E27FC236}">
                <a16:creationId xmlns:a16="http://schemas.microsoft.com/office/drawing/2014/main" id="{7ADD7F2E-A807-73F3-79B0-84842A7BF49E}"/>
              </a:ext>
            </a:extLst>
          </p:cNvPr>
          <p:cNvSpPr/>
          <p:nvPr/>
        </p:nvSpPr>
        <p:spPr>
          <a:xfrm>
            <a:off x="274320" y="3025790"/>
            <a:ext cx="11155363" cy="540370"/>
          </a:xfrm>
          <a:custGeom>
            <a:avLst/>
            <a:gdLst>
              <a:gd name="csX0" fmla="*/ 0 w 11155363"/>
              <a:gd name="csY0" fmla="*/ 0 h 540370"/>
              <a:gd name="csX1" fmla="*/ 11155363 w 11155363"/>
              <a:gd name="csY1" fmla="*/ 0 h 540370"/>
              <a:gd name="csX2" fmla="*/ 11155363 w 11155363"/>
              <a:gd name="csY2" fmla="*/ 540370 h 540370"/>
              <a:gd name="csX3" fmla="*/ 0 w 11155363"/>
              <a:gd name="csY3" fmla="*/ 540370 h 540370"/>
              <a:gd name="csX4" fmla="*/ 0 w 11155363"/>
              <a:gd name="csY4" fmla="*/ 0 h 540370"/>
            </a:gdLst>
            <a:ahLst/>
            <a:cxnLst>
              <a:cxn ang="0">
                <a:pos x="csX0" y="csY0"/>
              </a:cxn>
              <a:cxn ang="0">
                <a:pos x="csX1" y="csY1"/>
              </a:cxn>
              <a:cxn ang="0">
                <a:pos x="csX2" y="csY2"/>
              </a:cxn>
              <a:cxn ang="0">
                <a:pos x="csX3" y="csY3"/>
              </a:cxn>
              <a:cxn ang="0">
                <a:pos x="csX4" y="csY4"/>
              </a:cxn>
            </a:cxnLst>
            <a:rect l="l" t="t" r="r" b="b"/>
            <a:pathLst>
              <a:path w="11155363" h="540370">
                <a:moveTo>
                  <a:pt x="0" y="0"/>
                </a:moveTo>
                <a:lnTo>
                  <a:pt x="11155363" y="0"/>
                </a:lnTo>
                <a:lnTo>
                  <a:pt x="11155363" y="540370"/>
                </a:lnTo>
                <a:lnTo>
                  <a:pt x="0" y="5403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4183"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a:solidFill>
                  <a:srgbClr val="002060"/>
                </a:solidFill>
              </a:rPr>
              <a:t>September 23</a:t>
            </a:r>
          </a:p>
          <a:p>
            <a:pPr marL="171450" lvl="1" indent="-171450" algn="l" defTabSz="800100">
              <a:lnSpc>
                <a:spcPct val="90000"/>
              </a:lnSpc>
              <a:spcBef>
                <a:spcPct val="0"/>
              </a:spcBef>
              <a:spcAft>
                <a:spcPct val="20000"/>
              </a:spcAft>
              <a:buFont typeface="Arial" panose="020B0604020202020204" pitchFamily="34" charset="0"/>
              <a:buChar char="•"/>
            </a:pPr>
            <a:r>
              <a:rPr lang="en-US" sz="1800" b="0" i="0" u="none" kern="1200">
                <a:solidFill>
                  <a:srgbClr val="002060"/>
                </a:solidFill>
              </a:rPr>
              <a:t>DACs Have a First Look at Accountability to Identify Possible Systemic Issues</a:t>
            </a:r>
            <a:r>
              <a:rPr lang="en-US" sz="1800" b="0" i="0" kern="1200">
                <a:solidFill>
                  <a:srgbClr val="002060"/>
                </a:solidFill>
              </a:rPr>
              <a:t>​</a:t>
            </a:r>
            <a:endParaRPr lang="en-US" sz="1800" kern="1200">
              <a:solidFill>
                <a:srgbClr val="002060"/>
              </a:solidFill>
            </a:endParaRPr>
          </a:p>
        </p:txBody>
      </p:sp>
      <p:sp>
        <p:nvSpPr>
          <p:cNvPr id="11" name="Freeform: Shape 10" descr="Embargo to the District">
            <a:extLst>
              <a:ext uri="{FF2B5EF4-FFF2-40B4-BE49-F238E27FC236}">
                <a16:creationId xmlns:a16="http://schemas.microsoft.com/office/drawing/2014/main" id="{AB2C53B6-6DC6-6D61-428D-E848A4A9D9D6}"/>
              </a:ext>
            </a:extLst>
          </p:cNvPr>
          <p:cNvSpPr/>
          <p:nvPr/>
        </p:nvSpPr>
        <p:spPr>
          <a:xfrm>
            <a:off x="274320" y="3566161"/>
            <a:ext cx="11155363" cy="399831"/>
          </a:xfrm>
          <a:custGeom>
            <a:avLst/>
            <a:gdLst>
              <a:gd name="csX0" fmla="*/ 0 w 11155363"/>
              <a:gd name="csY0" fmla="*/ 66640 h 399831"/>
              <a:gd name="csX1" fmla="*/ 66640 w 11155363"/>
              <a:gd name="csY1" fmla="*/ 0 h 399831"/>
              <a:gd name="csX2" fmla="*/ 11088723 w 11155363"/>
              <a:gd name="csY2" fmla="*/ 0 h 399831"/>
              <a:gd name="csX3" fmla="*/ 11155363 w 11155363"/>
              <a:gd name="csY3" fmla="*/ 66640 h 399831"/>
              <a:gd name="csX4" fmla="*/ 11155363 w 11155363"/>
              <a:gd name="csY4" fmla="*/ 333191 h 399831"/>
              <a:gd name="csX5" fmla="*/ 11088723 w 11155363"/>
              <a:gd name="csY5" fmla="*/ 399831 h 399831"/>
              <a:gd name="csX6" fmla="*/ 66640 w 11155363"/>
              <a:gd name="csY6" fmla="*/ 399831 h 399831"/>
              <a:gd name="csX7" fmla="*/ 0 w 11155363"/>
              <a:gd name="csY7" fmla="*/ 333191 h 399831"/>
              <a:gd name="csX8" fmla="*/ 0 w 11155363"/>
              <a:gd name="csY8" fmla="*/ 66640 h 3998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155363" h="399831">
                <a:moveTo>
                  <a:pt x="0" y="66640"/>
                </a:moveTo>
                <a:cubicBezTo>
                  <a:pt x="0" y="29836"/>
                  <a:pt x="29836" y="0"/>
                  <a:pt x="66640" y="0"/>
                </a:cubicBezTo>
                <a:lnTo>
                  <a:pt x="11088723" y="0"/>
                </a:lnTo>
                <a:cubicBezTo>
                  <a:pt x="11125527" y="0"/>
                  <a:pt x="11155363" y="29836"/>
                  <a:pt x="11155363" y="66640"/>
                </a:cubicBezTo>
                <a:lnTo>
                  <a:pt x="11155363" y="333191"/>
                </a:lnTo>
                <a:cubicBezTo>
                  <a:pt x="11155363" y="369995"/>
                  <a:pt x="11125527" y="399831"/>
                  <a:pt x="11088723" y="399831"/>
                </a:cubicBezTo>
                <a:lnTo>
                  <a:pt x="66640" y="399831"/>
                </a:lnTo>
                <a:cubicBezTo>
                  <a:pt x="29836" y="399831"/>
                  <a:pt x="0" y="369995"/>
                  <a:pt x="0" y="333191"/>
                </a:cubicBezTo>
                <a:lnTo>
                  <a:pt x="0" y="66640"/>
                </a:lnTo>
                <a:close/>
              </a:path>
            </a:pathLst>
          </a:custGeom>
          <a:gradFill flip="none" rotWithShape="0">
            <a:gsLst>
              <a:gs pos="0">
                <a:schemeClr val="accent5">
                  <a:hueOff val="-4055126"/>
                  <a:satOff val="-10451"/>
                  <a:lumOff val="-7059"/>
                  <a:alphaOff val="0"/>
                  <a:satMod val="103000"/>
                  <a:lumMod val="102000"/>
                  <a:tint val="94000"/>
                </a:schemeClr>
              </a:gs>
              <a:gs pos="50000">
                <a:schemeClr val="accent5">
                  <a:hueOff val="-4055126"/>
                  <a:satOff val="-10451"/>
                  <a:lumOff val="-7059"/>
                  <a:alphaOff val="0"/>
                  <a:satMod val="110000"/>
                  <a:lumMod val="100000"/>
                  <a:shade val="100000"/>
                </a:schemeClr>
              </a:gs>
              <a:gs pos="100000">
                <a:schemeClr val="accent5">
                  <a:hueOff val="-4055126"/>
                  <a:satOff val="-10451"/>
                  <a:lumOff val="-7059"/>
                  <a:alphaOff val="0"/>
                  <a:lumMod val="99000"/>
                  <a:satMod val="120000"/>
                  <a:shade val="78000"/>
                </a:schemeClr>
              </a:gs>
            </a:gsLst>
            <a:lin ang="5400000" scaled="0"/>
            <a:tileRect/>
          </a:gradFill>
          <a:ln>
            <a:noFill/>
          </a:ln>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5">
              <a:hueOff val="-4055126"/>
              <a:satOff val="-10451"/>
              <a:lumOff val="-7059"/>
              <a:alphaOff val="0"/>
            </a:schemeClr>
          </a:effectRef>
          <a:fontRef idx="minor">
            <a:schemeClr val="lt1"/>
          </a:fontRef>
        </p:style>
        <p:txBody>
          <a:bodyPr spcFirstLastPara="0" vert="horz" wrap="square" lIns="88098" tIns="88098" rIns="88098" bIns="88098" numCol="1" spcCol="1270" anchor="ctr" anchorCtr="0">
            <a:noAutofit/>
          </a:bodyPr>
          <a:lstStyle/>
          <a:p>
            <a:pPr marL="0" lvl="0" indent="0" algn="l" defTabSz="711200">
              <a:lnSpc>
                <a:spcPct val="90000"/>
              </a:lnSpc>
              <a:spcBef>
                <a:spcPct val="0"/>
              </a:spcBef>
              <a:spcAft>
                <a:spcPct val="35000"/>
              </a:spcAft>
              <a:buNone/>
            </a:pPr>
            <a:r>
              <a:rPr lang="en-US" sz="1800" kern="1200">
                <a:solidFill>
                  <a:srgbClr val="002060"/>
                </a:solidFill>
                <a:latin typeface="Franklin Gothic Book" panose="020B0503020102020204"/>
                <a:ea typeface="+mn-ea"/>
                <a:cs typeface="+mn-cs"/>
              </a:rPr>
              <a:t>Embargo to the District</a:t>
            </a:r>
          </a:p>
        </p:txBody>
      </p:sp>
      <p:sp>
        <p:nvSpPr>
          <p:cNvPr id="12" name="Freeform: Shape 11">
            <a:extLst>
              <a:ext uri="{FF2B5EF4-FFF2-40B4-BE49-F238E27FC236}">
                <a16:creationId xmlns:a16="http://schemas.microsoft.com/office/drawing/2014/main" id="{31BBEF97-B450-4AFA-EDFB-4F15D5AE88CA}"/>
              </a:ext>
            </a:extLst>
          </p:cNvPr>
          <p:cNvSpPr/>
          <p:nvPr/>
        </p:nvSpPr>
        <p:spPr>
          <a:xfrm>
            <a:off x="274320" y="3965992"/>
            <a:ext cx="11155363" cy="540370"/>
          </a:xfrm>
          <a:custGeom>
            <a:avLst/>
            <a:gdLst>
              <a:gd name="csX0" fmla="*/ 0 w 11155363"/>
              <a:gd name="csY0" fmla="*/ 0 h 540370"/>
              <a:gd name="csX1" fmla="*/ 11155363 w 11155363"/>
              <a:gd name="csY1" fmla="*/ 0 h 540370"/>
              <a:gd name="csX2" fmla="*/ 11155363 w 11155363"/>
              <a:gd name="csY2" fmla="*/ 540370 h 540370"/>
              <a:gd name="csX3" fmla="*/ 0 w 11155363"/>
              <a:gd name="csY3" fmla="*/ 540370 h 540370"/>
              <a:gd name="csX4" fmla="*/ 0 w 11155363"/>
              <a:gd name="csY4" fmla="*/ 0 h 540370"/>
            </a:gdLst>
            <a:ahLst/>
            <a:cxnLst>
              <a:cxn ang="0">
                <a:pos x="csX0" y="csY0"/>
              </a:cxn>
              <a:cxn ang="0">
                <a:pos x="csX1" y="csY1"/>
              </a:cxn>
              <a:cxn ang="0">
                <a:pos x="csX2" y="csY2"/>
              </a:cxn>
              <a:cxn ang="0">
                <a:pos x="csX3" y="csY3"/>
              </a:cxn>
              <a:cxn ang="0">
                <a:pos x="csX4" y="csY4"/>
              </a:cxn>
            </a:cxnLst>
            <a:rect l="l" t="t" r="r" b="b"/>
            <a:pathLst>
              <a:path w="11155363" h="540370">
                <a:moveTo>
                  <a:pt x="0" y="0"/>
                </a:moveTo>
                <a:lnTo>
                  <a:pt x="11155363" y="0"/>
                </a:lnTo>
                <a:lnTo>
                  <a:pt x="11155363" y="540370"/>
                </a:lnTo>
                <a:lnTo>
                  <a:pt x="0" y="5403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4183" tIns="22860" rIns="128016" bIns="22860" numCol="1" spcCol="1270" anchor="t" anchorCtr="0">
            <a:noAutofit/>
          </a:bodyPr>
          <a:lstStyle/>
          <a:p>
            <a:pPr marL="171450" lvl="1" indent="-171450" algn="l" defTabSz="800100">
              <a:lnSpc>
                <a:spcPct val="90000"/>
              </a:lnSpc>
              <a:spcBef>
                <a:spcPct val="0"/>
              </a:spcBef>
              <a:spcAft>
                <a:spcPct val="20000"/>
              </a:spcAft>
              <a:buFont typeface="Arial" panose="020B0604020202020204" pitchFamily="34" charset="0"/>
              <a:buChar char="•"/>
            </a:pPr>
            <a:r>
              <a:rPr lang="en-US" sz="1800" kern="1200">
                <a:solidFill>
                  <a:srgbClr val="002060"/>
                </a:solidFill>
              </a:rPr>
              <a:t>October 13-14</a:t>
            </a:r>
          </a:p>
          <a:p>
            <a:pPr marL="171450" lvl="1" indent="-171450" algn="l" defTabSz="800100">
              <a:lnSpc>
                <a:spcPct val="90000"/>
              </a:lnSpc>
              <a:spcBef>
                <a:spcPct val="0"/>
              </a:spcBef>
              <a:spcAft>
                <a:spcPct val="20000"/>
              </a:spcAft>
              <a:buFont typeface="Arial" panose="020B0604020202020204" pitchFamily="34" charset="0"/>
              <a:buChar char="•"/>
            </a:pPr>
            <a:r>
              <a:rPr lang="en-US" sz="1800" kern="1200">
                <a:solidFill>
                  <a:srgbClr val="002060"/>
                </a:solidFill>
              </a:rPr>
              <a:t>DACs and Select District Staff</a:t>
            </a:r>
          </a:p>
        </p:txBody>
      </p:sp>
      <p:sp>
        <p:nvSpPr>
          <p:cNvPr id="13" name="Freeform: Shape 12">
            <a:extLst>
              <a:ext uri="{FF2B5EF4-FFF2-40B4-BE49-F238E27FC236}">
                <a16:creationId xmlns:a16="http://schemas.microsoft.com/office/drawing/2014/main" id="{F0FE0E96-4B6F-0CA3-974C-5D8C96989BD9}"/>
              </a:ext>
            </a:extLst>
          </p:cNvPr>
          <p:cNvSpPr/>
          <p:nvPr/>
        </p:nvSpPr>
        <p:spPr>
          <a:xfrm>
            <a:off x="274320" y="4541497"/>
            <a:ext cx="11155363" cy="399831"/>
          </a:xfrm>
          <a:custGeom>
            <a:avLst/>
            <a:gdLst>
              <a:gd name="csX0" fmla="*/ 0 w 11155363"/>
              <a:gd name="csY0" fmla="*/ 66640 h 399831"/>
              <a:gd name="csX1" fmla="*/ 66640 w 11155363"/>
              <a:gd name="csY1" fmla="*/ 0 h 399831"/>
              <a:gd name="csX2" fmla="*/ 11088723 w 11155363"/>
              <a:gd name="csY2" fmla="*/ 0 h 399831"/>
              <a:gd name="csX3" fmla="*/ 11155363 w 11155363"/>
              <a:gd name="csY3" fmla="*/ 66640 h 399831"/>
              <a:gd name="csX4" fmla="*/ 11155363 w 11155363"/>
              <a:gd name="csY4" fmla="*/ 333191 h 399831"/>
              <a:gd name="csX5" fmla="*/ 11088723 w 11155363"/>
              <a:gd name="csY5" fmla="*/ 399831 h 399831"/>
              <a:gd name="csX6" fmla="*/ 66640 w 11155363"/>
              <a:gd name="csY6" fmla="*/ 399831 h 399831"/>
              <a:gd name="csX7" fmla="*/ 0 w 11155363"/>
              <a:gd name="csY7" fmla="*/ 333191 h 399831"/>
              <a:gd name="csX8" fmla="*/ 0 w 11155363"/>
              <a:gd name="csY8" fmla="*/ 66640 h 3998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155363" h="399831">
                <a:moveTo>
                  <a:pt x="0" y="66640"/>
                </a:moveTo>
                <a:cubicBezTo>
                  <a:pt x="0" y="29836"/>
                  <a:pt x="29836" y="0"/>
                  <a:pt x="66640" y="0"/>
                </a:cubicBezTo>
                <a:lnTo>
                  <a:pt x="11088723" y="0"/>
                </a:lnTo>
                <a:cubicBezTo>
                  <a:pt x="11125527" y="0"/>
                  <a:pt x="11155363" y="29836"/>
                  <a:pt x="11155363" y="66640"/>
                </a:cubicBezTo>
                <a:lnTo>
                  <a:pt x="11155363" y="333191"/>
                </a:lnTo>
                <a:cubicBezTo>
                  <a:pt x="11155363" y="369995"/>
                  <a:pt x="11125527" y="399831"/>
                  <a:pt x="11088723" y="399831"/>
                </a:cubicBezTo>
                <a:lnTo>
                  <a:pt x="66640" y="399831"/>
                </a:lnTo>
                <a:cubicBezTo>
                  <a:pt x="29836" y="399831"/>
                  <a:pt x="0" y="369995"/>
                  <a:pt x="0" y="333191"/>
                </a:cubicBezTo>
                <a:lnTo>
                  <a:pt x="0" y="6664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5406834"/>
              <a:satOff val="-13935"/>
              <a:lumOff val="-9412"/>
              <a:alphaOff val="0"/>
            </a:schemeClr>
          </a:fillRef>
          <a:effectRef idx="2">
            <a:schemeClr val="accent5">
              <a:hueOff val="-5406834"/>
              <a:satOff val="-13935"/>
              <a:lumOff val="-9412"/>
              <a:alphaOff val="0"/>
            </a:schemeClr>
          </a:effectRef>
          <a:fontRef idx="minor">
            <a:schemeClr val="lt1"/>
          </a:fontRef>
        </p:style>
        <p:txBody>
          <a:bodyPr spcFirstLastPara="0" vert="horz" wrap="square" lIns="88098" tIns="88098" rIns="88098" bIns="88098" numCol="1" spcCol="1270" anchor="ctr" anchorCtr="0">
            <a:noAutofit/>
          </a:bodyPr>
          <a:lstStyle/>
          <a:p>
            <a:pPr marL="0" lvl="0" indent="0" algn="l" defTabSz="800100">
              <a:lnSpc>
                <a:spcPct val="90000"/>
              </a:lnSpc>
              <a:spcBef>
                <a:spcPct val="0"/>
              </a:spcBef>
              <a:spcAft>
                <a:spcPct val="35000"/>
              </a:spcAft>
              <a:buNone/>
            </a:pPr>
            <a:r>
              <a:rPr lang="en-US" sz="1800" kern="1200">
                <a:solidFill>
                  <a:srgbClr val="002060"/>
                </a:solidFill>
              </a:rPr>
              <a:t>Public Reporting </a:t>
            </a:r>
          </a:p>
        </p:txBody>
      </p:sp>
      <p:sp>
        <p:nvSpPr>
          <p:cNvPr id="14" name="Freeform: Shape 13">
            <a:extLst>
              <a:ext uri="{FF2B5EF4-FFF2-40B4-BE49-F238E27FC236}">
                <a16:creationId xmlns:a16="http://schemas.microsoft.com/office/drawing/2014/main" id="{CAA31D9A-CF6B-BB94-777F-037D3A41F162}"/>
              </a:ext>
            </a:extLst>
          </p:cNvPr>
          <p:cNvSpPr/>
          <p:nvPr/>
        </p:nvSpPr>
        <p:spPr>
          <a:xfrm>
            <a:off x="274320" y="4941328"/>
            <a:ext cx="11155363" cy="540370"/>
          </a:xfrm>
          <a:custGeom>
            <a:avLst/>
            <a:gdLst>
              <a:gd name="csX0" fmla="*/ 0 w 11155363"/>
              <a:gd name="csY0" fmla="*/ 0 h 540370"/>
              <a:gd name="csX1" fmla="*/ 11155363 w 11155363"/>
              <a:gd name="csY1" fmla="*/ 0 h 540370"/>
              <a:gd name="csX2" fmla="*/ 11155363 w 11155363"/>
              <a:gd name="csY2" fmla="*/ 540370 h 540370"/>
              <a:gd name="csX3" fmla="*/ 0 w 11155363"/>
              <a:gd name="csY3" fmla="*/ 540370 h 540370"/>
              <a:gd name="csX4" fmla="*/ 0 w 11155363"/>
              <a:gd name="csY4" fmla="*/ 0 h 540370"/>
            </a:gdLst>
            <a:ahLst/>
            <a:cxnLst>
              <a:cxn ang="0">
                <a:pos x="csX0" y="csY0"/>
              </a:cxn>
              <a:cxn ang="0">
                <a:pos x="csX1" y="csY1"/>
              </a:cxn>
              <a:cxn ang="0">
                <a:pos x="csX2" y="csY2"/>
              </a:cxn>
              <a:cxn ang="0">
                <a:pos x="csX3" y="csY3"/>
              </a:cxn>
              <a:cxn ang="0">
                <a:pos x="csX4" y="csY4"/>
              </a:cxn>
            </a:cxnLst>
            <a:rect l="l" t="t" r="r" b="b"/>
            <a:pathLst>
              <a:path w="11155363" h="540370">
                <a:moveTo>
                  <a:pt x="0" y="0"/>
                </a:moveTo>
                <a:lnTo>
                  <a:pt x="11155363" y="0"/>
                </a:lnTo>
                <a:lnTo>
                  <a:pt x="11155363" y="540370"/>
                </a:lnTo>
                <a:lnTo>
                  <a:pt x="0" y="5403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4183" tIns="22860" rIns="128016" bIns="22860" numCol="1" spcCol="1270" anchor="t" anchorCtr="0">
            <a:noAutofit/>
          </a:bodyPr>
          <a:lstStyle/>
          <a:p>
            <a:pPr marL="171450" lvl="1" indent="-171450" algn="l" defTabSz="800100">
              <a:lnSpc>
                <a:spcPct val="90000"/>
              </a:lnSpc>
              <a:spcBef>
                <a:spcPct val="0"/>
              </a:spcBef>
              <a:spcAft>
                <a:spcPct val="20000"/>
              </a:spcAft>
              <a:buFont typeface="Arial" panose="020B0604020202020204" pitchFamily="34" charset="0"/>
              <a:buChar char="•"/>
            </a:pPr>
            <a:r>
              <a:rPr lang="en-US" sz="1800" kern="1200">
                <a:solidFill>
                  <a:srgbClr val="002060"/>
                </a:solidFill>
              </a:rPr>
              <a:t>October 15</a:t>
            </a:r>
          </a:p>
          <a:p>
            <a:pPr marL="171450" lvl="1" indent="-171450" algn="l" defTabSz="800100">
              <a:lnSpc>
                <a:spcPct val="90000"/>
              </a:lnSpc>
              <a:spcBef>
                <a:spcPct val="0"/>
              </a:spcBef>
              <a:spcAft>
                <a:spcPct val="20000"/>
              </a:spcAft>
              <a:buFont typeface="Arial" panose="020B0604020202020204" pitchFamily="34" charset="0"/>
              <a:buChar char="•"/>
            </a:pPr>
            <a:r>
              <a:rPr lang="en-US" sz="1800" kern="1200">
                <a:solidFill>
                  <a:srgbClr val="002060"/>
                </a:solidFill>
              </a:rPr>
              <a:t>Accountability Data Released Publicly  </a:t>
            </a:r>
          </a:p>
        </p:txBody>
      </p:sp>
      <p:sp>
        <p:nvSpPr>
          <p:cNvPr id="15" name="Freeform: Shape 14">
            <a:extLst>
              <a:ext uri="{FF2B5EF4-FFF2-40B4-BE49-F238E27FC236}">
                <a16:creationId xmlns:a16="http://schemas.microsoft.com/office/drawing/2014/main" id="{6829A2A4-0687-EAA6-8320-F481D0F27445}"/>
              </a:ext>
            </a:extLst>
          </p:cNvPr>
          <p:cNvSpPr/>
          <p:nvPr/>
        </p:nvSpPr>
        <p:spPr>
          <a:xfrm>
            <a:off x="274319" y="5519143"/>
            <a:ext cx="11155363" cy="399831"/>
          </a:xfrm>
          <a:custGeom>
            <a:avLst/>
            <a:gdLst>
              <a:gd name="csX0" fmla="*/ 0 w 11155363"/>
              <a:gd name="csY0" fmla="*/ 66640 h 399831"/>
              <a:gd name="csX1" fmla="*/ 66640 w 11155363"/>
              <a:gd name="csY1" fmla="*/ 0 h 399831"/>
              <a:gd name="csX2" fmla="*/ 11088723 w 11155363"/>
              <a:gd name="csY2" fmla="*/ 0 h 399831"/>
              <a:gd name="csX3" fmla="*/ 11155363 w 11155363"/>
              <a:gd name="csY3" fmla="*/ 66640 h 399831"/>
              <a:gd name="csX4" fmla="*/ 11155363 w 11155363"/>
              <a:gd name="csY4" fmla="*/ 333191 h 399831"/>
              <a:gd name="csX5" fmla="*/ 11088723 w 11155363"/>
              <a:gd name="csY5" fmla="*/ 399831 h 399831"/>
              <a:gd name="csX6" fmla="*/ 66640 w 11155363"/>
              <a:gd name="csY6" fmla="*/ 399831 h 399831"/>
              <a:gd name="csX7" fmla="*/ 0 w 11155363"/>
              <a:gd name="csY7" fmla="*/ 333191 h 399831"/>
              <a:gd name="csX8" fmla="*/ 0 w 11155363"/>
              <a:gd name="csY8" fmla="*/ 66640 h 3998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155363" h="399831">
                <a:moveTo>
                  <a:pt x="0" y="66640"/>
                </a:moveTo>
                <a:cubicBezTo>
                  <a:pt x="0" y="29836"/>
                  <a:pt x="29836" y="0"/>
                  <a:pt x="66640" y="0"/>
                </a:cubicBezTo>
                <a:lnTo>
                  <a:pt x="11088723" y="0"/>
                </a:lnTo>
                <a:cubicBezTo>
                  <a:pt x="11125527" y="0"/>
                  <a:pt x="11155363" y="29836"/>
                  <a:pt x="11155363" y="66640"/>
                </a:cubicBezTo>
                <a:lnTo>
                  <a:pt x="11155363" y="333191"/>
                </a:lnTo>
                <a:cubicBezTo>
                  <a:pt x="11155363" y="369995"/>
                  <a:pt x="11125527" y="399831"/>
                  <a:pt x="11088723" y="399831"/>
                </a:cubicBezTo>
                <a:lnTo>
                  <a:pt x="66640" y="399831"/>
                </a:lnTo>
                <a:cubicBezTo>
                  <a:pt x="29836" y="399831"/>
                  <a:pt x="0" y="369995"/>
                  <a:pt x="0" y="333191"/>
                </a:cubicBezTo>
                <a:lnTo>
                  <a:pt x="0" y="6664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6758543"/>
              <a:satOff val="-17419"/>
              <a:lumOff val="-11765"/>
              <a:alphaOff val="0"/>
            </a:schemeClr>
          </a:fillRef>
          <a:effectRef idx="2">
            <a:schemeClr val="accent5">
              <a:hueOff val="-6758543"/>
              <a:satOff val="-17419"/>
              <a:lumOff val="-11765"/>
              <a:alphaOff val="0"/>
            </a:schemeClr>
          </a:effectRef>
          <a:fontRef idx="minor">
            <a:schemeClr val="lt1"/>
          </a:fontRef>
        </p:style>
        <p:txBody>
          <a:bodyPr spcFirstLastPara="0" vert="horz" wrap="square" lIns="88098" tIns="88098" rIns="88098" bIns="88098" numCol="1" spcCol="1270" anchor="ctr" anchorCtr="0">
            <a:noAutofit/>
          </a:bodyPr>
          <a:lstStyle/>
          <a:p>
            <a:pPr marL="0" lvl="0" indent="0" algn="l" defTabSz="800100">
              <a:lnSpc>
                <a:spcPct val="90000"/>
              </a:lnSpc>
              <a:spcBef>
                <a:spcPct val="0"/>
              </a:spcBef>
              <a:spcAft>
                <a:spcPct val="35000"/>
              </a:spcAft>
              <a:buNone/>
            </a:pPr>
            <a:r>
              <a:rPr lang="en-US" sz="1800" kern="1200">
                <a:solidFill>
                  <a:srgbClr val="002060"/>
                </a:solidFill>
              </a:rPr>
              <a:t>10 Day Regulatory Data Review Period</a:t>
            </a:r>
          </a:p>
        </p:txBody>
      </p:sp>
      <p:sp>
        <p:nvSpPr>
          <p:cNvPr id="16" name="Freeform: Shape 15">
            <a:extLst>
              <a:ext uri="{FF2B5EF4-FFF2-40B4-BE49-F238E27FC236}">
                <a16:creationId xmlns:a16="http://schemas.microsoft.com/office/drawing/2014/main" id="{2579ED40-5DC3-9740-A872-132711CB707C}"/>
              </a:ext>
            </a:extLst>
          </p:cNvPr>
          <p:cNvSpPr/>
          <p:nvPr/>
        </p:nvSpPr>
        <p:spPr>
          <a:xfrm>
            <a:off x="274318" y="6022961"/>
            <a:ext cx="11155363" cy="540370"/>
          </a:xfrm>
          <a:custGeom>
            <a:avLst/>
            <a:gdLst>
              <a:gd name="csX0" fmla="*/ 0 w 11155363"/>
              <a:gd name="csY0" fmla="*/ 0 h 540370"/>
              <a:gd name="csX1" fmla="*/ 11155363 w 11155363"/>
              <a:gd name="csY1" fmla="*/ 0 h 540370"/>
              <a:gd name="csX2" fmla="*/ 11155363 w 11155363"/>
              <a:gd name="csY2" fmla="*/ 540370 h 540370"/>
              <a:gd name="csX3" fmla="*/ 0 w 11155363"/>
              <a:gd name="csY3" fmla="*/ 540370 h 540370"/>
              <a:gd name="csX4" fmla="*/ 0 w 11155363"/>
              <a:gd name="csY4" fmla="*/ 0 h 540370"/>
            </a:gdLst>
            <a:ahLst/>
            <a:cxnLst>
              <a:cxn ang="0">
                <a:pos x="csX0" y="csY0"/>
              </a:cxn>
              <a:cxn ang="0">
                <a:pos x="csX1" y="csY1"/>
              </a:cxn>
              <a:cxn ang="0">
                <a:pos x="csX2" y="csY2"/>
              </a:cxn>
              <a:cxn ang="0">
                <a:pos x="csX3" y="csY3"/>
              </a:cxn>
              <a:cxn ang="0">
                <a:pos x="csX4" y="csY4"/>
              </a:cxn>
            </a:cxnLst>
            <a:rect l="l" t="t" r="r" b="b"/>
            <a:pathLst>
              <a:path w="11155363" h="540370">
                <a:moveTo>
                  <a:pt x="0" y="0"/>
                </a:moveTo>
                <a:lnTo>
                  <a:pt x="11155363" y="0"/>
                </a:lnTo>
                <a:lnTo>
                  <a:pt x="11155363" y="540370"/>
                </a:lnTo>
                <a:lnTo>
                  <a:pt x="0" y="5403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4183" tIns="22860" rIns="128016" bIns="22860" numCol="1" spcCol="1270" anchor="t" anchorCtr="0">
            <a:noAutofit/>
          </a:bodyPr>
          <a:lstStyle/>
          <a:p>
            <a:pPr marL="171450" lvl="1" indent="-171450" algn="l" defTabSz="800100">
              <a:lnSpc>
                <a:spcPct val="90000"/>
              </a:lnSpc>
              <a:spcBef>
                <a:spcPct val="0"/>
              </a:spcBef>
              <a:spcAft>
                <a:spcPct val="20000"/>
              </a:spcAft>
              <a:buFont typeface="Arial" panose="020B0604020202020204" pitchFamily="34" charset="0"/>
              <a:buNone/>
            </a:pPr>
            <a:r>
              <a:rPr lang="en-US" sz="1800" kern="1200">
                <a:solidFill>
                  <a:srgbClr val="002060"/>
                </a:solidFill>
              </a:rPr>
              <a:t>Immediately Following Public Release</a:t>
            </a:r>
          </a:p>
          <a:p>
            <a:pPr marL="171450" lvl="1" indent="-171450" algn="l" defTabSz="800100">
              <a:lnSpc>
                <a:spcPct val="90000"/>
              </a:lnSpc>
              <a:spcBef>
                <a:spcPct val="0"/>
              </a:spcBef>
              <a:spcAft>
                <a:spcPct val="20000"/>
              </a:spcAft>
              <a:buFont typeface="Arial" panose="020B0604020202020204" pitchFamily="34" charset="0"/>
              <a:buNone/>
            </a:pPr>
            <a:r>
              <a:rPr lang="en-US" sz="1800" kern="1200">
                <a:solidFill>
                  <a:srgbClr val="002060"/>
                </a:solidFill>
              </a:rPr>
              <a:t>DACs’ Final Opportunity to Review Publicly Released Data</a:t>
            </a:r>
          </a:p>
        </p:txBody>
      </p:sp>
    </p:spTree>
    <p:extLst>
      <p:ext uri="{BB962C8B-B14F-4D97-AF65-F5344CB8AC3E}">
        <p14:creationId xmlns:p14="http://schemas.microsoft.com/office/powerpoint/2010/main" val="2413859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B0C2A-8BCD-461B-920E-DF688FA79686}"/>
              </a:ext>
            </a:extLst>
          </p:cNvPr>
          <p:cNvSpPr>
            <a:spLocks noGrp="1"/>
          </p:cNvSpPr>
          <p:nvPr>
            <p:ph type="title"/>
          </p:nvPr>
        </p:nvSpPr>
        <p:spPr>
          <a:xfrm>
            <a:off x="0" y="-8947"/>
            <a:ext cx="10515600" cy="936793"/>
          </a:xfrm>
        </p:spPr>
        <p:txBody>
          <a:bodyPr>
            <a:normAutofit/>
          </a:bodyPr>
          <a:lstStyle/>
          <a:p>
            <a:r>
              <a:rPr lang="en-US"/>
              <a:t>Embargoed Data Sharing</a:t>
            </a:r>
          </a:p>
        </p:txBody>
      </p:sp>
      <p:graphicFrame>
        <p:nvGraphicFramePr>
          <p:cNvPr id="4" name="Content Placeholder 3" descr="The image describes the type of data that can be shared with school and district leadership and what can be shared with teachers. Embargoed data can be discussed internally with district leadership and media, but not in public meetings or by the media.">
            <a:extLst>
              <a:ext uri="{FF2B5EF4-FFF2-40B4-BE49-F238E27FC236}">
                <a16:creationId xmlns:a16="http://schemas.microsoft.com/office/drawing/2014/main" id="{3C9684D6-BCB2-4B54-92EE-8372557445ED}"/>
              </a:ext>
            </a:extLst>
          </p:cNvPr>
          <p:cNvGraphicFramePr>
            <a:graphicFrameLocks noGrp="1"/>
          </p:cNvGraphicFramePr>
          <p:nvPr>
            <p:ph idx="1"/>
            <p:extLst>
              <p:ext uri="{D42A27DB-BD31-4B8C-83A1-F6EECF244321}">
                <p14:modId xmlns:p14="http://schemas.microsoft.com/office/powerpoint/2010/main" val="2849214333"/>
              </p:ext>
            </p:extLst>
          </p:nvPr>
        </p:nvGraphicFramePr>
        <p:xfrm>
          <a:off x="0" y="825624"/>
          <a:ext cx="11887200" cy="4882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8654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E4CC8-E658-0F89-A9F7-D41B0E3338C1}"/>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CDEB050B-41E7-FB5F-CA6A-42AFF2CB1358}"/>
              </a:ext>
            </a:extLst>
          </p:cNvPr>
          <p:cNvSpPr>
            <a:spLocks noGrp="1"/>
          </p:cNvSpPr>
          <p:nvPr>
            <p:ph idx="1"/>
          </p:nvPr>
        </p:nvSpPr>
        <p:spPr>
          <a:xfrm>
            <a:off x="838200" y="1279456"/>
            <a:ext cx="10515600" cy="3767243"/>
          </a:xfrm>
        </p:spPr>
        <p:txBody>
          <a:bodyPr vert="horz" lIns="91440" tIns="45720" rIns="91440" bIns="45720" rtlCol="0" anchor="t">
            <a:normAutofit/>
          </a:bodyPr>
          <a:lstStyle/>
          <a:p>
            <a:pPr marL="457200" indent="-457200"/>
            <a:r>
              <a:rPr lang="en-US"/>
              <a:t>New Consultant </a:t>
            </a:r>
          </a:p>
          <a:p>
            <a:pPr marL="457200" indent="-457200"/>
            <a:r>
              <a:rPr lang="en-US"/>
              <a:t>Legislative Updates</a:t>
            </a:r>
          </a:p>
          <a:p>
            <a:pPr marL="457200" indent="-457200"/>
            <a:r>
              <a:rPr lang="en-US"/>
              <a:t>Assessment Literacy Training Series </a:t>
            </a:r>
          </a:p>
          <a:p>
            <a:pPr marL="457200" indent="-457200"/>
            <a:r>
              <a:rPr lang="en-US"/>
              <a:t>AKSA Updates</a:t>
            </a:r>
          </a:p>
          <a:p>
            <a:pPr marL="457200" indent="-457200"/>
            <a:r>
              <a:rPr lang="en-US"/>
              <a:t>K Screen Updates</a:t>
            </a:r>
          </a:p>
          <a:p>
            <a:pPr marL="457200" indent="-457200"/>
            <a:r>
              <a:rPr lang="en-US"/>
              <a:t>Fall 2026 Tentative Reporting Timeline </a:t>
            </a:r>
          </a:p>
          <a:p>
            <a:pPr marL="457200" indent="-457200"/>
            <a:r>
              <a:rPr lang="en-US"/>
              <a:t>SDRR Fall Reporting Data Review</a:t>
            </a:r>
          </a:p>
        </p:txBody>
      </p:sp>
    </p:spTree>
    <p:extLst>
      <p:ext uri="{BB962C8B-B14F-4D97-AF65-F5344CB8AC3E}">
        <p14:creationId xmlns:p14="http://schemas.microsoft.com/office/powerpoint/2010/main" val="36721662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8CA34-FAAA-DF4B-11D0-A864C1BA9CC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37B1ED6-0D2E-C30F-EE73-C05AA4A8C58B}"/>
              </a:ext>
            </a:extLst>
          </p:cNvPr>
          <p:cNvSpPr>
            <a:spLocks noGrp="1"/>
          </p:cNvSpPr>
          <p:nvPr>
            <p:ph type="title"/>
          </p:nvPr>
        </p:nvSpPr>
        <p:spPr>
          <a:xfrm>
            <a:off x="821412" y="1709738"/>
            <a:ext cx="11110585" cy="2147887"/>
          </a:xfrm>
        </p:spPr>
        <p:txBody>
          <a:bodyPr/>
          <a:lstStyle/>
          <a:p>
            <a:r>
              <a:rPr lang="en-US" sz="4800"/>
              <a:t>SDRR Fall Reporting Data Review</a:t>
            </a:r>
          </a:p>
        </p:txBody>
      </p:sp>
      <p:sp>
        <p:nvSpPr>
          <p:cNvPr id="5" name="Text Placeholder 4">
            <a:extLst>
              <a:ext uri="{FF2B5EF4-FFF2-40B4-BE49-F238E27FC236}">
                <a16:creationId xmlns:a16="http://schemas.microsoft.com/office/drawing/2014/main" id="{8E1080F3-436E-29FB-5FBD-4E516FD8170C}"/>
              </a:ext>
            </a:extLst>
          </p:cNvPr>
          <p:cNvSpPr>
            <a:spLocks noGrp="1"/>
          </p:cNvSpPr>
          <p:nvPr>
            <p:ph type="body" idx="1"/>
          </p:nvPr>
        </p:nvSpPr>
        <p:spPr/>
        <p:txBody>
          <a:bodyPr vert="horz" lIns="91440" tIns="45720" rIns="91440" bIns="45720" rtlCol="0" anchor="t">
            <a:normAutofit/>
          </a:bodyPr>
          <a:lstStyle/>
          <a:p>
            <a:r>
              <a:rPr lang="en-US">
                <a:solidFill>
                  <a:schemeClr val="tx1"/>
                </a:solidFill>
              </a:rPr>
              <a:t>Chris Williams, Program Consultant</a:t>
            </a:r>
          </a:p>
          <a:p>
            <a:r>
              <a:rPr lang="en-US">
                <a:solidFill>
                  <a:schemeClr val="tx1"/>
                </a:solidFill>
              </a:rPr>
              <a:t>Division of Assessment and Accountability Support</a:t>
            </a:r>
          </a:p>
          <a:p>
            <a:r>
              <a:rPr lang="en-US">
                <a:solidFill>
                  <a:schemeClr val="tx1"/>
                </a:solidFill>
              </a:rPr>
              <a:t>Office of Assessment and Accountability</a:t>
            </a:r>
          </a:p>
        </p:txBody>
      </p:sp>
    </p:spTree>
    <p:extLst>
      <p:ext uri="{BB962C8B-B14F-4D97-AF65-F5344CB8AC3E}">
        <p14:creationId xmlns:p14="http://schemas.microsoft.com/office/powerpoint/2010/main" val="904425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4093"/>
            <a:ext cx="12006058" cy="1167032"/>
          </a:xfrm>
        </p:spPr>
        <p:txBody>
          <a:bodyPr>
            <a:normAutofit/>
          </a:bodyPr>
          <a:lstStyle/>
          <a:p>
            <a:r>
              <a:rPr lang="en-US"/>
              <a:t>SDRR Data Review Support Resources</a:t>
            </a:r>
          </a:p>
        </p:txBody>
      </p:sp>
      <p:sp>
        <p:nvSpPr>
          <p:cNvPr id="6" name="Content Placeholder 7"/>
          <p:cNvSpPr>
            <a:spLocks noGrp="1"/>
          </p:cNvSpPr>
          <p:nvPr>
            <p:ph type="body" sz="quarter" idx="13"/>
          </p:nvPr>
        </p:nvSpPr>
        <p:spPr>
          <a:xfrm>
            <a:off x="384313" y="978338"/>
            <a:ext cx="10842037" cy="4901324"/>
          </a:xfrm>
        </p:spPr>
        <p:txBody>
          <a:bodyPr vert="horz" lIns="91440" tIns="45720" rIns="91440" bIns="45720" rtlCol="0" anchor="t">
            <a:normAutofit/>
          </a:bodyPr>
          <a:lstStyle/>
          <a:p>
            <a:r>
              <a:rPr lang="en-US">
                <a:solidFill>
                  <a:srgbClr val="00204F"/>
                </a:solidFill>
              </a:rPr>
              <a:t>Office Hour- August 13, 2-3 p.m. ET</a:t>
            </a:r>
          </a:p>
          <a:p>
            <a:pPr lvl="1"/>
            <a:r>
              <a:rPr lang="en-US" sz="2800">
                <a:solidFill>
                  <a:srgbClr val="00204F"/>
                </a:solidFill>
              </a:rPr>
              <a:t>Held via </a:t>
            </a:r>
            <a:r>
              <a:rPr lang="en-US" sz="2800">
                <a:solidFill>
                  <a:srgbClr val="00204F"/>
                </a:solidFill>
                <a:hlinkClick r:id="rId3"/>
              </a:rPr>
              <a:t>Microsoft Teams</a:t>
            </a:r>
            <a:endParaRPr lang="en-US" sz="2800">
              <a:solidFill>
                <a:srgbClr val="00204F"/>
              </a:solidFill>
            </a:endParaRPr>
          </a:p>
          <a:p>
            <a:pPr lvl="1"/>
            <a:r>
              <a:rPr lang="en-US" sz="2800">
                <a:solidFill>
                  <a:srgbClr val="00204F"/>
                </a:solidFill>
              </a:rPr>
              <a:t>Staff will be available to answer questions about the functionality of SDRR and accountability</a:t>
            </a:r>
          </a:p>
          <a:p>
            <a:pPr lvl="1"/>
            <a:r>
              <a:rPr lang="en-US" sz="2800">
                <a:solidFill>
                  <a:srgbClr val="00204F"/>
                </a:solidFill>
              </a:rPr>
              <a:t>Not for specific student information</a:t>
            </a:r>
          </a:p>
          <a:p>
            <a:pPr lvl="1"/>
            <a:endParaRPr lang="en-US" sz="2800">
              <a:solidFill>
                <a:srgbClr val="00204F"/>
              </a:solidFill>
            </a:endParaRPr>
          </a:p>
          <a:p>
            <a:r>
              <a:rPr lang="en-US">
                <a:solidFill>
                  <a:srgbClr val="00204F"/>
                </a:solidFill>
              </a:rPr>
              <a:t>Fall Reporting Data Review Training Materials</a:t>
            </a:r>
          </a:p>
          <a:p>
            <a:pPr lvl="1"/>
            <a:r>
              <a:rPr lang="en-US" sz="2800">
                <a:solidFill>
                  <a:srgbClr val="00204F"/>
                </a:solidFill>
                <a:hlinkClick r:id="rId4"/>
              </a:rPr>
              <a:t>Data Review PowerPoint</a:t>
            </a:r>
            <a:endParaRPr lang="en-US" sz="2800">
              <a:solidFill>
                <a:srgbClr val="00204F"/>
              </a:solidFill>
            </a:endParaRPr>
          </a:p>
          <a:p>
            <a:pPr lvl="1"/>
            <a:r>
              <a:rPr lang="en-US" sz="2800">
                <a:solidFill>
                  <a:srgbClr val="00204F"/>
                </a:solidFill>
                <a:hlinkClick r:id="rId5"/>
              </a:rPr>
              <a:t>Cohort/Postsecondary Readiness PowerPoint</a:t>
            </a:r>
            <a:endParaRPr lang="en-US" sz="2800">
              <a:solidFill>
                <a:srgbClr val="00204F"/>
              </a:solidFill>
            </a:endParaRPr>
          </a:p>
          <a:p>
            <a:pPr lvl="1"/>
            <a:r>
              <a:rPr lang="en-US" sz="2800">
                <a:solidFill>
                  <a:srgbClr val="00204F"/>
                </a:solidFill>
                <a:hlinkClick r:id="rId6"/>
              </a:rPr>
              <a:t>Training Videos</a:t>
            </a:r>
            <a:endParaRPr lang="en-US" sz="2800">
              <a:solidFill>
                <a:srgbClr val="00204F"/>
              </a:solidFill>
            </a:endParaRPr>
          </a:p>
        </p:txBody>
      </p:sp>
    </p:spTree>
    <p:extLst>
      <p:ext uri="{BB962C8B-B14F-4D97-AF65-F5344CB8AC3E}">
        <p14:creationId xmlns:p14="http://schemas.microsoft.com/office/powerpoint/2010/main" val="3728053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26" y="0"/>
            <a:ext cx="8958490" cy="1117600"/>
          </a:xfrm>
        </p:spPr>
        <p:txBody>
          <a:bodyPr/>
          <a:lstStyle/>
          <a:p>
            <a:pPr marL="228600"/>
            <a:r>
              <a:rPr lang="en-US"/>
              <a:t>Questions and Answers</a:t>
            </a:r>
          </a:p>
        </p:txBody>
      </p:sp>
      <p:sp>
        <p:nvSpPr>
          <p:cNvPr id="6" name="Content Placeholder 7"/>
          <p:cNvSpPr>
            <a:spLocks noGrp="1"/>
          </p:cNvSpPr>
          <p:nvPr>
            <p:ph type="body" sz="quarter" idx="13"/>
          </p:nvPr>
        </p:nvSpPr>
        <p:spPr>
          <a:xfrm>
            <a:off x="1152960" y="1193870"/>
            <a:ext cx="9158684" cy="4214293"/>
          </a:xfrm>
        </p:spPr>
        <p:txBody>
          <a:bodyPr vert="horz" lIns="91440" tIns="45720" rIns="91440" bIns="45720" rtlCol="0" anchor="t">
            <a:normAutofit fontScale="85000" lnSpcReduction="20000"/>
          </a:bodyPr>
          <a:lstStyle/>
          <a:p>
            <a:pPr>
              <a:lnSpc>
                <a:spcPct val="120000"/>
              </a:lnSpc>
              <a:spcBef>
                <a:spcPts val="0"/>
              </a:spcBef>
            </a:pPr>
            <a:r>
              <a:rPr lang="en-US" sz="4200"/>
              <a:t>Please submit questions or comments to the </a:t>
            </a:r>
            <a:r>
              <a:rPr lang="en-US" sz="4200">
                <a:hlinkClick r:id="rId3"/>
              </a:rPr>
              <a:t>OAA DAC Webcast Q&amp;A Form</a:t>
            </a:r>
            <a:r>
              <a:rPr lang="en-US" sz="4200"/>
              <a:t>.</a:t>
            </a:r>
          </a:p>
          <a:p>
            <a:pPr marL="0" indent="0">
              <a:spcBef>
                <a:spcPts val="0"/>
              </a:spcBef>
              <a:buNone/>
            </a:pPr>
            <a:r>
              <a:rPr lang="en-US" sz="4200" b="1" i="1">
                <a:solidFill>
                  <a:srgbClr val="C00000"/>
                </a:solidFill>
              </a:rPr>
              <a:t>   </a:t>
            </a:r>
            <a:endParaRPr lang="en-US" sz="4200"/>
          </a:p>
          <a:p>
            <a:pPr>
              <a:lnSpc>
                <a:spcPct val="120000"/>
              </a:lnSpc>
              <a:spcBef>
                <a:spcPts val="0"/>
              </a:spcBef>
            </a:pPr>
            <a:r>
              <a:rPr lang="en-US" sz="4200"/>
              <a:t>The next monthly DAC Webcast is scheduled for Sept. 10 at 11 a.m. ET.</a:t>
            </a:r>
          </a:p>
          <a:p>
            <a:pPr marL="0" indent="0" algn="ctr">
              <a:spcBef>
                <a:spcPts val="0"/>
              </a:spcBef>
              <a:buNone/>
            </a:pPr>
            <a:endParaRPr lang="en-US" sz="4200"/>
          </a:p>
          <a:p>
            <a:pPr marL="0" indent="0" algn="ctr">
              <a:spcBef>
                <a:spcPts val="0"/>
              </a:spcBef>
              <a:buNone/>
            </a:pPr>
            <a:endParaRPr lang="en-US" sz="4200"/>
          </a:p>
          <a:p>
            <a:pPr marL="0" indent="0" algn="ctr">
              <a:spcBef>
                <a:spcPts val="0"/>
              </a:spcBef>
              <a:buNone/>
            </a:pPr>
            <a:r>
              <a:rPr lang="en-US" sz="4200"/>
              <a:t>Thank you for your participation!</a:t>
            </a:r>
          </a:p>
          <a:p>
            <a:pPr>
              <a:spcBef>
                <a:spcPts val="0"/>
              </a:spcBef>
            </a:pPr>
            <a:endParaRPr lang="en-US" sz="4000"/>
          </a:p>
        </p:txBody>
      </p:sp>
    </p:spTree>
    <p:extLst>
      <p:ext uri="{BB962C8B-B14F-4D97-AF65-F5344CB8AC3E}">
        <p14:creationId xmlns:p14="http://schemas.microsoft.com/office/powerpoint/2010/main" val="34150038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E55F4FC5-2F7B-251C-93FB-273B59BFF5F7}"/>
              </a:ext>
            </a:extLst>
          </p:cNvPr>
          <p:cNvSpPr>
            <a:spLocks noGrp="1"/>
          </p:cNvSpPr>
          <p:nvPr>
            <p:ph type="title"/>
          </p:nvPr>
        </p:nvSpPr>
        <p:spPr>
          <a:xfrm>
            <a:off x="2622" y="-308"/>
            <a:ext cx="12189378" cy="1140175"/>
          </a:xfrm>
        </p:spPr>
        <p:txBody>
          <a:bodyPr>
            <a:noAutofit/>
          </a:bodyPr>
          <a:lstStyle/>
          <a:p>
            <a:pPr marL="228600"/>
            <a:r>
              <a:rPr lang="en-US"/>
              <a:t>Division of Assessment and Accountability Support</a:t>
            </a:r>
          </a:p>
        </p:txBody>
      </p:sp>
      <p:graphicFrame>
        <p:nvGraphicFramePr>
          <p:cNvPr id="7" name="Content Placeholder 4" descr="To contact the Division of Assessment Support in the Office of Assessment and Accountability, please email dacinfo@education.ky.gov or phone 502-564-4394." title="Contact Information">
            <a:extLst>
              <a:ext uri="{FF2B5EF4-FFF2-40B4-BE49-F238E27FC236}">
                <a16:creationId xmlns:a16="http://schemas.microsoft.com/office/drawing/2014/main" id="{CA766F2C-E360-5D85-C3A8-A32ABAA7611B}"/>
              </a:ext>
            </a:extLst>
          </p:cNvPr>
          <p:cNvGraphicFramePr>
            <a:graphicFrameLocks noGrp="1"/>
          </p:cNvGraphicFramePr>
          <p:nvPr>
            <p:ph idx="1"/>
            <p:extLst>
              <p:ext uri="{D42A27DB-BD31-4B8C-83A1-F6EECF244321}">
                <p14:modId xmlns:p14="http://schemas.microsoft.com/office/powerpoint/2010/main" val="1379318644"/>
              </p:ext>
            </p:extLst>
          </p:nvPr>
        </p:nvGraphicFramePr>
        <p:xfrm>
          <a:off x="1261601" y="1327458"/>
          <a:ext cx="9668797" cy="35624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02143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F18EC-1B27-88C2-87C4-7496E21A9B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677711-C2F0-68E7-B684-0D83FC8BB87B}"/>
              </a:ext>
            </a:extLst>
          </p:cNvPr>
          <p:cNvSpPr>
            <a:spLocks noGrp="1"/>
          </p:cNvSpPr>
          <p:nvPr>
            <p:ph type="title"/>
          </p:nvPr>
        </p:nvSpPr>
        <p:spPr>
          <a:xfrm>
            <a:off x="819933" y="2514600"/>
            <a:ext cx="10515600" cy="1343025"/>
          </a:xfrm>
        </p:spPr>
        <p:txBody>
          <a:bodyPr>
            <a:normAutofit/>
          </a:bodyPr>
          <a:lstStyle/>
          <a:p>
            <a:r>
              <a:rPr lang="en-US" sz="4800"/>
              <a:t>Legislative Updates</a:t>
            </a:r>
          </a:p>
        </p:txBody>
      </p:sp>
      <p:sp>
        <p:nvSpPr>
          <p:cNvPr id="4" name="Text Placeholder 3">
            <a:extLst>
              <a:ext uri="{FF2B5EF4-FFF2-40B4-BE49-F238E27FC236}">
                <a16:creationId xmlns:a16="http://schemas.microsoft.com/office/drawing/2014/main" id="{70E691B3-7C0D-40B5-76A3-0776ED1B7D25}"/>
              </a:ext>
            </a:extLst>
          </p:cNvPr>
          <p:cNvSpPr>
            <a:spLocks noGrp="1"/>
          </p:cNvSpPr>
          <p:nvPr>
            <p:ph type="body" idx="1"/>
          </p:nvPr>
        </p:nvSpPr>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a:ln>
                  <a:noFill/>
                </a:ln>
                <a:solidFill>
                  <a:prstClr val="black"/>
                </a:solidFill>
                <a:effectLst/>
                <a:uLnTx/>
                <a:uFillTx/>
                <a:latin typeface="Franklin Gothic Book" panose="020B0503020102020204"/>
                <a:ea typeface="+mn-ea"/>
                <a:cs typeface="+mn-cs"/>
              </a:rPr>
              <a:t>Shara Savage, Director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a:ln>
                  <a:noFill/>
                </a:ln>
                <a:solidFill>
                  <a:prstClr val="black"/>
                </a:solidFill>
                <a:effectLst/>
                <a:uLnTx/>
                <a:uFillTx/>
                <a:latin typeface="Franklin Gothic Book" panose="020B0503020102020204"/>
                <a:ea typeface="+mn-ea"/>
                <a:cs typeface="+mn-cs"/>
              </a:rPr>
              <a:t>Division of Assessment and Accountability Support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a:ln>
                  <a:noFill/>
                </a:ln>
                <a:solidFill>
                  <a:prstClr val="black"/>
                </a:solidFill>
                <a:effectLst/>
                <a:uLnTx/>
                <a:uFillTx/>
                <a:latin typeface="Franklin Gothic Book" panose="020B0503020102020204"/>
                <a:ea typeface="+mn-ea"/>
                <a:cs typeface="+mn-cs"/>
              </a:rPr>
              <a:t>Office of Assessment and Accountability</a:t>
            </a:r>
          </a:p>
          <a:p>
            <a:endParaRPr lang="en-US"/>
          </a:p>
        </p:txBody>
      </p:sp>
    </p:spTree>
    <p:extLst>
      <p:ext uri="{BB962C8B-B14F-4D97-AF65-F5344CB8AC3E}">
        <p14:creationId xmlns:p14="http://schemas.microsoft.com/office/powerpoint/2010/main" val="1885580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C38D9-4B0F-6711-AE1B-83BCCAB289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E6755F-093F-E36F-0EC7-BFD1002E6C5B}"/>
              </a:ext>
            </a:extLst>
          </p:cNvPr>
          <p:cNvSpPr>
            <a:spLocks noGrp="1"/>
          </p:cNvSpPr>
          <p:nvPr>
            <p:ph type="title"/>
          </p:nvPr>
        </p:nvSpPr>
        <p:spPr>
          <a:xfrm>
            <a:off x="170895" y="326572"/>
            <a:ext cx="11509476" cy="1132114"/>
          </a:xfrm>
        </p:spPr>
        <p:txBody>
          <a:bodyPr>
            <a:normAutofit fontScale="90000"/>
          </a:bodyPr>
          <a:lstStyle/>
          <a:p>
            <a:r>
              <a:rPr lang="en-US"/>
              <a:t>Procurement Process Update for the College Entrance Exam</a:t>
            </a:r>
            <a:br>
              <a:rPr lang="en-US" b="1">
                <a:latin typeface="Segoe UI" panose="020B0502040204020203" pitchFamily="34" charset="0"/>
              </a:rPr>
            </a:br>
            <a:endParaRPr lang="en-US"/>
          </a:p>
        </p:txBody>
      </p:sp>
      <p:sp>
        <p:nvSpPr>
          <p:cNvPr id="6" name="Content Placeholder 5">
            <a:extLst>
              <a:ext uri="{FF2B5EF4-FFF2-40B4-BE49-F238E27FC236}">
                <a16:creationId xmlns:a16="http://schemas.microsoft.com/office/drawing/2014/main" id="{AEB52223-2338-F104-2F6D-3D62C2DAEFA5}"/>
              </a:ext>
            </a:extLst>
          </p:cNvPr>
          <p:cNvSpPr>
            <a:spLocks noGrp="1"/>
          </p:cNvSpPr>
          <p:nvPr>
            <p:ph idx="1"/>
          </p:nvPr>
        </p:nvSpPr>
        <p:spPr>
          <a:xfrm>
            <a:off x="838200" y="1683044"/>
            <a:ext cx="10515600" cy="3862497"/>
          </a:xfrm>
        </p:spPr>
        <p:txBody>
          <a:bodyPr>
            <a:normAutofit/>
          </a:bodyPr>
          <a:lstStyle/>
          <a:p>
            <a:pPr lvl="0"/>
            <a:r>
              <a:rPr lang="en-US">
                <a:solidFill>
                  <a:schemeClr val="tx1"/>
                </a:solidFill>
              </a:rPr>
              <a:t>As a result of SB 197, KDE must conduct a new procurement for the state‑provided college entrance exam for 2026–2027.</a:t>
            </a:r>
          </a:p>
          <a:p>
            <a:pPr lvl="0"/>
            <a:r>
              <a:rPr lang="en-US">
                <a:solidFill>
                  <a:schemeClr val="tx1"/>
                </a:solidFill>
              </a:rPr>
              <a:t>The 2026–2027 school year will begin without a selected exam, creating uncertainty for students, families and educators.</a:t>
            </a:r>
          </a:p>
          <a:p>
            <a:pPr lvl="0"/>
            <a:r>
              <a:rPr lang="en-US">
                <a:solidFill>
                  <a:schemeClr val="tx1"/>
                </a:solidFill>
              </a:rPr>
              <a:t>KDE is working with the Finance and Administration Cabinet to repeat the competitive procurement process following the requirements in the statute.</a:t>
            </a:r>
          </a:p>
          <a:p>
            <a:pPr lvl="0"/>
            <a:r>
              <a:rPr lang="en-US">
                <a:solidFill>
                  <a:schemeClr val="tx1"/>
                </a:solidFill>
              </a:rPr>
              <a:t>The goal is to have a vendor or vendors in place by October. </a:t>
            </a:r>
          </a:p>
          <a:p>
            <a:pPr lvl="0"/>
            <a:endParaRPr lang="en-US">
              <a:solidFill>
                <a:schemeClr val="tx1"/>
              </a:solidFill>
            </a:endParaRPr>
          </a:p>
          <a:p>
            <a:pPr lvl="0"/>
            <a:endParaRPr lang="en-US">
              <a:solidFill>
                <a:schemeClr val="tx1"/>
              </a:solidFill>
            </a:endParaRPr>
          </a:p>
          <a:p>
            <a:endParaRPr lang="en-US"/>
          </a:p>
        </p:txBody>
      </p:sp>
    </p:spTree>
    <p:extLst>
      <p:ext uri="{BB962C8B-B14F-4D97-AF65-F5344CB8AC3E}">
        <p14:creationId xmlns:p14="http://schemas.microsoft.com/office/powerpoint/2010/main" val="4034194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4273C-0069-6E7C-214D-19D4B9C8952F}"/>
              </a:ext>
            </a:extLst>
          </p:cNvPr>
          <p:cNvSpPr>
            <a:spLocks noGrp="1"/>
          </p:cNvSpPr>
          <p:nvPr>
            <p:ph type="title" idx="4294967295"/>
          </p:nvPr>
        </p:nvSpPr>
        <p:spPr>
          <a:xfrm>
            <a:off x="553881" y="93328"/>
            <a:ext cx="8588786" cy="1012825"/>
          </a:xfrm>
        </p:spPr>
        <p:txBody>
          <a:bodyPr>
            <a:noAutofit/>
          </a:bodyPr>
          <a:lstStyle/>
          <a:p>
            <a:r>
              <a:rPr lang="en-US" sz="3200">
                <a:latin typeface="Franklin Gothic Medium" panose="020B0603020102020204" pitchFamily="34" charset="0"/>
              </a:rPr>
              <a:t>Next Steps for </a:t>
            </a:r>
            <a:r>
              <a:rPr lang="en-US" sz="3200" i="1">
                <a:latin typeface="Franklin Gothic Medium" panose="020B0603020102020204" pitchFamily="34" charset="0"/>
                <a:hlinkClick r:id="rId3"/>
              </a:rPr>
              <a:t>703 KAR 5:270</a:t>
            </a:r>
            <a:r>
              <a:rPr lang="en-US" sz="3200" i="1">
                <a:latin typeface="Franklin Gothic Medium" panose="020B0603020102020204" pitchFamily="34" charset="0"/>
              </a:rPr>
              <a:t>, Kentucky’s Accountability System</a:t>
            </a:r>
            <a:endParaRPr lang="en-US" sz="3600" i="1">
              <a:latin typeface="Franklin Gothic Medium" panose="020B0603020102020204" pitchFamily="34" charset="0"/>
            </a:endParaRPr>
          </a:p>
        </p:txBody>
      </p:sp>
      <p:grpSp>
        <p:nvGrpSpPr>
          <p:cNvPr id="16" name="Group 15" descr="First Reading of Regulation: July and August. &#10;Second Reading of Regulation: September and October.&#10;Public Comment Period: November and December">
            <a:extLst>
              <a:ext uri="{FF2B5EF4-FFF2-40B4-BE49-F238E27FC236}">
                <a16:creationId xmlns:a16="http://schemas.microsoft.com/office/drawing/2014/main" id="{B78953EF-4153-ABAE-D0A8-1E4AFB2692D6}"/>
              </a:ext>
            </a:extLst>
          </p:cNvPr>
          <p:cNvGrpSpPr/>
          <p:nvPr/>
        </p:nvGrpSpPr>
        <p:grpSpPr>
          <a:xfrm>
            <a:off x="457227" y="1070463"/>
            <a:ext cx="9847195" cy="2217044"/>
            <a:chOff x="457227" y="1070463"/>
            <a:chExt cx="9847195" cy="2217044"/>
          </a:xfrm>
        </p:grpSpPr>
        <p:sp>
          <p:nvSpPr>
            <p:cNvPr id="7" name="Freeform: Shape 6" descr="July and August">
              <a:extLst>
                <a:ext uri="{FF2B5EF4-FFF2-40B4-BE49-F238E27FC236}">
                  <a16:creationId xmlns:a16="http://schemas.microsoft.com/office/drawing/2014/main" id="{800FBF78-5A65-AC1A-13A5-622102CC6AC7}"/>
                </a:ext>
              </a:extLst>
            </p:cNvPr>
            <p:cNvSpPr/>
            <p:nvPr/>
          </p:nvSpPr>
          <p:spPr>
            <a:xfrm>
              <a:off x="1091301" y="1070463"/>
              <a:ext cx="2536298" cy="2217044"/>
            </a:xfrm>
            <a:custGeom>
              <a:avLst/>
              <a:gdLst>
                <a:gd name="csX0" fmla="*/ 0 w 2536298"/>
                <a:gd name="csY0" fmla="*/ 332557 h 2217044"/>
                <a:gd name="csX1" fmla="*/ 1427776 w 2536298"/>
                <a:gd name="csY1" fmla="*/ 332557 h 2217044"/>
                <a:gd name="csX2" fmla="*/ 1427776 w 2536298"/>
                <a:gd name="csY2" fmla="*/ 0 h 2217044"/>
                <a:gd name="csX3" fmla="*/ 2536298 w 2536298"/>
                <a:gd name="csY3" fmla="*/ 1108522 h 2217044"/>
                <a:gd name="csX4" fmla="*/ 1427776 w 2536298"/>
                <a:gd name="csY4" fmla="*/ 2217044 h 2217044"/>
                <a:gd name="csX5" fmla="*/ 1427776 w 2536298"/>
                <a:gd name="csY5" fmla="*/ 1884487 h 2217044"/>
                <a:gd name="csX6" fmla="*/ 0 w 2536298"/>
                <a:gd name="csY6" fmla="*/ 1884487 h 2217044"/>
                <a:gd name="csX7" fmla="*/ 0 w 2536298"/>
                <a:gd name="csY7" fmla="*/ 332557 h 22170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536298" h="2217044">
                  <a:moveTo>
                    <a:pt x="0" y="332557"/>
                  </a:moveTo>
                  <a:lnTo>
                    <a:pt x="1427776" y="332557"/>
                  </a:lnTo>
                  <a:lnTo>
                    <a:pt x="1427776" y="0"/>
                  </a:lnTo>
                  <a:lnTo>
                    <a:pt x="2536298" y="1108522"/>
                  </a:lnTo>
                  <a:lnTo>
                    <a:pt x="1427776" y="2217044"/>
                  </a:lnTo>
                  <a:lnTo>
                    <a:pt x="1427776" y="1884487"/>
                  </a:lnTo>
                  <a:lnTo>
                    <a:pt x="0" y="1884487"/>
                  </a:lnTo>
                  <a:lnTo>
                    <a:pt x="0" y="332557"/>
                  </a:lnTo>
                  <a:close/>
                </a:path>
              </a:pathLst>
            </a:custGeom>
          </p:spPr>
          <p:style>
            <a:lnRef idx="2">
              <a:schemeClr val="accent2">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2335" tIns="344622" rIns="689908" bIns="344622" numCol="1" spcCol="1270" anchor="ctr" anchorCtr="0">
              <a:noAutofit/>
            </a:bodyPr>
            <a:lstStyle/>
            <a:p>
              <a:pPr marL="0" lvl="0" indent="0" algn="ctr" defTabSz="844550">
                <a:lnSpc>
                  <a:spcPct val="90000"/>
                </a:lnSpc>
                <a:spcBef>
                  <a:spcPct val="0"/>
                </a:spcBef>
                <a:spcAft>
                  <a:spcPct val="35000"/>
                </a:spcAft>
                <a:buNone/>
              </a:pPr>
              <a:r>
                <a:rPr lang="en-US" sz="1900" kern="1200" dirty="0"/>
                <a:t>July and August</a:t>
              </a:r>
            </a:p>
          </p:txBody>
        </p:sp>
        <p:sp>
          <p:nvSpPr>
            <p:cNvPr id="10" name="Freeform: Shape 9" descr="First Reading of Regulation&#10;">
              <a:extLst>
                <a:ext uri="{FF2B5EF4-FFF2-40B4-BE49-F238E27FC236}">
                  <a16:creationId xmlns:a16="http://schemas.microsoft.com/office/drawing/2014/main" id="{68033A13-D485-DDB7-DC90-FCD6B2B8F1A3}"/>
                </a:ext>
              </a:extLst>
            </p:cNvPr>
            <p:cNvSpPr/>
            <p:nvPr/>
          </p:nvSpPr>
          <p:spPr>
            <a:xfrm>
              <a:off x="457227" y="1544910"/>
              <a:ext cx="1268149" cy="1268149"/>
            </a:xfrm>
            <a:custGeom>
              <a:avLst/>
              <a:gdLst>
                <a:gd name="csX0" fmla="*/ 0 w 1268149"/>
                <a:gd name="csY0" fmla="*/ 634075 h 1268149"/>
                <a:gd name="csX1" fmla="*/ 634075 w 1268149"/>
                <a:gd name="csY1" fmla="*/ 0 h 1268149"/>
                <a:gd name="csX2" fmla="*/ 1268150 w 1268149"/>
                <a:gd name="csY2" fmla="*/ 634075 h 1268149"/>
                <a:gd name="csX3" fmla="*/ 634075 w 1268149"/>
                <a:gd name="csY3" fmla="*/ 1268150 h 1268149"/>
                <a:gd name="csX4" fmla="*/ 0 w 1268149"/>
                <a:gd name="csY4" fmla="*/ 634075 h 1268149"/>
              </a:gdLst>
              <a:ahLst/>
              <a:cxnLst>
                <a:cxn ang="0">
                  <a:pos x="csX0" y="csY0"/>
                </a:cxn>
                <a:cxn ang="0">
                  <a:pos x="csX1" y="csY1"/>
                </a:cxn>
                <a:cxn ang="0">
                  <a:pos x="csX2" y="csY2"/>
                </a:cxn>
                <a:cxn ang="0">
                  <a:pos x="csX3" y="csY3"/>
                </a:cxn>
                <a:cxn ang="0">
                  <a:pos x="csX4" y="csY4"/>
                </a:cxn>
              </a:cxnLst>
              <a:rect l="l" t="t" r="r" b="b"/>
              <a:pathLst>
                <a:path w="1268149" h="1268149">
                  <a:moveTo>
                    <a:pt x="0" y="634075"/>
                  </a:moveTo>
                  <a:cubicBezTo>
                    <a:pt x="0" y="283885"/>
                    <a:pt x="283885" y="0"/>
                    <a:pt x="634075" y="0"/>
                  </a:cubicBezTo>
                  <a:cubicBezTo>
                    <a:pt x="984265" y="0"/>
                    <a:pt x="1268150" y="283885"/>
                    <a:pt x="1268150" y="634075"/>
                  </a:cubicBezTo>
                  <a:cubicBezTo>
                    <a:pt x="1268150" y="984265"/>
                    <a:pt x="984265" y="1268150"/>
                    <a:pt x="634075" y="1268150"/>
                  </a:cubicBezTo>
                  <a:cubicBezTo>
                    <a:pt x="283885" y="1268150"/>
                    <a:pt x="0" y="984265"/>
                    <a:pt x="0" y="634075"/>
                  </a:cubicBez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5241" tIns="195241" rIns="195241" bIns="195241" numCol="1" spcCol="1270" anchor="ctr" anchorCtr="0">
              <a:noAutofit/>
            </a:bodyPr>
            <a:lstStyle/>
            <a:p>
              <a:pPr marL="0" lvl="0" indent="0" algn="ctr" defTabSz="666750">
                <a:lnSpc>
                  <a:spcPct val="90000"/>
                </a:lnSpc>
                <a:spcBef>
                  <a:spcPct val="0"/>
                </a:spcBef>
                <a:spcAft>
                  <a:spcPct val="35000"/>
                </a:spcAft>
                <a:buNone/>
              </a:pPr>
              <a:r>
                <a:rPr lang="en-US" sz="1500" kern="1200" dirty="0"/>
                <a:t>First Reading of Regulation</a:t>
              </a:r>
            </a:p>
          </p:txBody>
        </p:sp>
        <p:sp>
          <p:nvSpPr>
            <p:cNvPr id="12" name="Freeform: Shape 11" descr="September and October">
              <a:extLst>
                <a:ext uri="{FF2B5EF4-FFF2-40B4-BE49-F238E27FC236}">
                  <a16:creationId xmlns:a16="http://schemas.microsoft.com/office/drawing/2014/main" id="{AD87FE04-2804-BFD5-8CF9-F95CDA561B68}"/>
                </a:ext>
              </a:extLst>
            </p:cNvPr>
            <p:cNvSpPr/>
            <p:nvPr/>
          </p:nvSpPr>
          <p:spPr>
            <a:xfrm>
              <a:off x="4429713" y="1070463"/>
              <a:ext cx="2536298" cy="2217044"/>
            </a:xfrm>
            <a:custGeom>
              <a:avLst/>
              <a:gdLst>
                <a:gd name="csX0" fmla="*/ 0 w 2536298"/>
                <a:gd name="csY0" fmla="*/ 332557 h 2217044"/>
                <a:gd name="csX1" fmla="*/ 1427776 w 2536298"/>
                <a:gd name="csY1" fmla="*/ 332557 h 2217044"/>
                <a:gd name="csX2" fmla="*/ 1427776 w 2536298"/>
                <a:gd name="csY2" fmla="*/ 0 h 2217044"/>
                <a:gd name="csX3" fmla="*/ 2536298 w 2536298"/>
                <a:gd name="csY3" fmla="*/ 1108522 h 2217044"/>
                <a:gd name="csX4" fmla="*/ 1427776 w 2536298"/>
                <a:gd name="csY4" fmla="*/ 2217044 h 2217044"/>
                <a:gd name="csX5" fmla="*/ 1427776 w 2536298"/>
                <a:gd name="csY5" fmla="*/ 1884487 h 2217044"/>
                <a:gd name="csX6" fmla="*/ 0 w 2536298"/>
                <a:gd name="csY6" fmla="*/ 1884487 h 2217044"/>
                <a:gd name="csX7" fmla="*/ 0 w 2536298"/>
                <a:gd name="csY7" fmla="*/ 332557 h 22170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536298" h="2217044">
                  <a:moveTo>
                    <a:pt x="0" y="332557"/>
                  </a:moveTo>
                  <a:lnTo>
                    <a:pt x="1427776" y="332557"/>
                  </a:lnTo>
                  <a:lnTo>
                    <a:pt x="1427776" y="0"/>
                  </a:lnTo>
                  <a:lnTo>
                    <a:pt x="2536298" y="1108522"/>
                  </a:lnTo>
                  <a:lnTo>
                    <a:pt x="1427776" y="2217044"/>
                  </a:lnTo>
                  <a:lnTo>
                    <a:pt x="1427776" y="1884487"/>
                  </a:lnTo>
                  <a:lnTo>
                    <a:pt x="0" y="1884487"/>
                  </a:lnTo>
                  <a:lnTo>
                    <a:pt x="0" y="332557"/>
                  </a:lnTo>
                  <a:close/>
                </a:path>
              </a:pathLst>
            </a:custGeom>
          </p:spPr>
          <p:style>
            <a:lnRef idx="2">
              <a:schemeClr val="accent2">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2334" tIns="344622" rIns="689909" bIns="344622" numCol="1" spcCol="1270" anchor="ctr" anchorCtr="0">
              <a:noAutofit/>
            </a:bodyPr>
            <a:lstStyle/>
            <a:p>
              <a:pPr marL="0" lvl="0" indent="0" algn="ctr" defTabSz="844550">
                <a:lnSpc>
                  <a:spcPct val="90000"/>
                </a:lnSpc>
                <a:spcBef>
                  <a:spcPct val="0"/>
                </a:spcBef>
                <a:spcAft>
                  <a:spcPct val="35000"/>
                </a:spcAft>
                <a:buNone/>
              </a:pPr>
              <a:r>
                <a:rPr lang="en-US" sz="1900" kern="1200"/>
                <a:t>September and October</a:t>
              </a:r>
            </a:p>
          </p:txBody>
        </p:sp>
        <p:sp>
          <p:nvSpPr>
            <p:cNvPr id="13" name="Freeform: Shape 12" descr="Second Reading of Regulation">
              <a:extLst>
                <a:ext uri="{FF2B5EF4-FFF2-40B4-BE49-F238E27FC236}">
                  <a16:creationId xmlns:a16="http://schemas.microsoft.com/office/drawing/2014/main" id="{18525A39-47C5-2180-7776-6B55927A5964}"/>
                </a:ext>
              </a:extLst>
            </p:cNvPr>
            <p:cNvSpPr/>
            <p:nvPr/>
          </p:nvSpPr>
          <p:spPr>
            <a:xfrm>
              <a:off x="3795638" y="1544910"/>
              <a:ext cx="1268149" cy="1268149"/>
            </a:xfrm>
            <a:custGeom>
              <a:avLst/>
              <a:gdLst>
                <a:gd name="csX0" fmla="*/ 0 w 1268149"/>
                <a:gd name="csY0" fmla="*/ 634075 h 1268149"/>
                <a:gd name="csX1" fmla="*/ 634075 w 1268149"/>
                <a:gd name="csY1" fmla="*/ 0 h 1268149"/>
                <a:gd name="csX2" fmla="*/ 1268150 w 1268149"/>
                <a:gd name="csY2" fmla="*/ 634075 h 1268149"/>
                <a:gd name="csX3" fmla="*/ 634075 w 1268149"/>
                <a:gd name="csY3" fmla="*/ 1268150 h 1268149"/>
                <a:gd name="csX4" fmla="*/ 0 w 1268149"/>
                <a:gd name="csY4" fmla="*/ 634075 h 1268149"/>
              </a:gdLst>
              <a:ahLst/>
              <a:cxnLst>
                <a:cxn ang="0">
                  <a:pos x="csX0" y="csY0"/>
                </a:cxn>
                <a:cxn ang="0">
                  <a:pos x="csX1" y="csY1"/>
                </a:cxn>
                <a:cxn ang="0">
                  <a:pos x="csX2" y="csY2"/>
                </a:cxn>
                <a:cxn ang="0">
                  <a:pos x="csX3" y="csY3"/>
                </a:cxn>
                <a:cxn ang="0">
                  <a:pos x="csX4" y="csY4"/>
                </a:cxn>
              </a:cxnLst>
              <a:rect l="l" t="t" r="r" b="b"/>
              <a:pathLst>
                <a:path w="1268149" h="1268149">
                  <a:moveTo>
                    <a:pt x="0" y="634075"/>
                  </a:moveTo>
                  <a:cubicBezTo>
                    <a:pt x="0" y="283885"/>
                    <a:pt x="283885" y="0"/>
                    <a:pt x="634075" y="0"/>
                  </a:cubicBezTo>
                  <a:cubicBezTo>
                    <a:pt x="984265" y="0"/>
                    <a:pt x="1268150" y="283885"/>
                    <a:pt x="1268150" y="634075"/>
                  </a:cubicBezTo>
                  <a:cubicBezTo>
                    <a:pt x="1268150" y="984265"/>
                    <a:pt x="984265" y="1268150"/>
                    <a:pt x="634075" y="1268150"/>
                  </a:cubicBezTo>
                  <a:cubicBezTo>
                    <a:pt x="283885" y="1268150"/>
                    <a:pt x="0" y="984265"/>
                    <a:pt x="0" y="634075"/>
                  </a:cubicBez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5241" tIns="195241" rIns="195241" bIns="195241" numCol="1" spcCol="1270" anchor="ctr" anchorCtr="0">
              <a:noAutofit/>
            </a:bodyPr>
            <a:lstStyle/>
            <a:p>
              <a:pPr marL="0" lvl="0" indent="0" algn="ctr" defTabSz="666750">
                <a:lnSpc>
                  <a:spcPct val="90000"/>
                </a:lnSpc>
                <a:spcBef>
                  <a:spcPct val="0"/>
                </a:spcBef>
                <a:spcAft>
                  <a:spcPct val="35000"/>
                </a:spcAft>
                <a:buNone/>
              </a:pPr>
              <a:r>
                <a:rPr lang="en-US" sz="1500" kern="1200" dirty="0"/>
                <a:t>Second Reading of Regulation</a:t>
              </a:r>
            </a:p>
          </p:txBody>
        </p:sp>
        <p:sp>
          <p:nvSpPr>
            <p:cNvPr id="14" name="Freeform: Shape 13" descr="November and December">
              <a:extLst>
                <a:ext uri="{FF2B5EF4-FFF2-40B4-BE49-F238E27FC236}">
                  <a16:creationId xmlns:a16="http://schemas.microsoft.com/office/drawing/2014/main" id="{058A5E99-F9F4-E70C-9929-F73862791504}"/>
                </a:ext>
              </a:extLst>
            </p:cNvPr>
            <p:cNvSpPr/>
            <p:nvPr/>
          </p:nvSpPr>
          <p:spPr>
            <a:xfrm>
              <a:off x="7768124" y="1070463"/>
              <a:ext cx="2536298" cy="2217044"/>
            </a:xfrm>
            <a:custGeom>
              <a:avLst/>
              <a:gdLst>
                <a:gd name="csX0" fmla="*/ 0 w 2536298"/>
                <a:gd name="csY0" fmla="*/ 332557 h 2217044"/>
                <a:gd name="csX1" fmla="*/ 1427776 w 2536298"/>
                <a:gd name="csY1" fmla="*/ 332557 h 2217044"/>
                <a:gd name="csX2" fmla="*/ 1427776 w 2536298"/>
                <a:gd name="csY2" fmla="*/ 0 h 2217044"/>
                <a:gd name="csX3" fmla="*/ 2536298 w 2536298"/>
                <a:gd name="csY3" fmla="*/ 1108522 h 2217044"/>
                <a:gd name="csX4" fmla="*/ 1427776 w 2536298"/>
                <a:gd name="csY4" fmla="*/ 2217044 h 2217044"/>
                <a:gd name="csX5" fmla="*/ 1427776 w 2536298"/>
                <a:gd name="csY5" fmla="*/ 1884487 h 2217044"/>
                <a:gd name="csX6" fmla="*/ 0 w 2536298"/>
                <a:gd name="csY6" fmla="*/ 1884487 h 2217044"/>
                <a:gd name="csX7" fmla="*/ 0 w 2536298"/>
                <a:gd name="csY7" fmla="*/ 332557 h 22170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536298" h="2217044">
                  <a:moveTo>
                    <a:pt x="0" y="332557"/>
                  </a:moveTo>
                  <a:lnTo>
                    <a:pt x="1427776" y="332557"/>
                  </a:lnTo>
                  <a:lnTo>
                    <a:pt x="1427776" y="0"/>
                  </a:lnTo>
                  <a:lnTo>
                    <a:pt x="2536298" y="1108522"/>
                  </a:lnTo>
                  <a:lnTo>
                    <a:pt x="1427776" y="2217044"/>
                  </a:lnTo>
                  <a:lnTo>
                    <a:pt x="1427776" y="1884487"/>
                  </a:lnTo>
                  <a:lnTo>
                    <a:pt x="0" y="1884487"/>
                  </a:lnTo>
                  <a:lnTo>
                    <a:pt x="0" y="332557"/>
                  </a:lnTo>
                  <a:close/>
                </a:path>
              </a:pathLst>
            </a:custGeom>
          </p:spPr>
          <p:style>
            <a:lnRef idx="2">
              <a:schemeClr val="accent2">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2335" tIns="344622" rIns="689908" bIns="344622" numCol="1" spcCol="1270" anchor="ctr" anchorCtr="0">
              <a:noAutofit/>
            </a:bodyPr>
            <a:lstStyle/>
            <a:p>
              <a:pPr marL="0" lvl="0" indent="0" algn="ctr" defTabSz="844550">
                <a:lnSpc>
                  <a:spcPct val="90000"/>
                </a:lnSpc>
                <a:spcBef>
                  <a:spcPct val="0"/>
                </a:spcBef>
                <a:spcAft>
                  <a:spcPct val="35000"/>
                </a:spcAft>
                <a:buNone/>
              </a:pPr>
              <a:r>
                <a:rPr lang="en-US" sz="1900" kern="1200"/>
                <a:t>November and December</a:t>
              </a:r>
            </a:p>
          </p:txBody>
        </p:sp>
        <p:sp>
          <p:nvSpPr>
            <p:cNvPr id="15" name="Freeform: Shape 14" descr="Public Comment Period">
              <a:extLst>
                <a:ext uri="{FF2B5EF4-FFF2-40B4-BE49-F238E27FC236}">
                  <a16:creationId xmlns:a16="http://schemas.microsoft.com/office/drawing/2014/main" id="{5230C1F9-6B1F-3DE4-9DB5-03FEB77A4627}"/>
                </a:ext>
              </a:extLst>
            </p:cNvPr>
            <p:cNvSpPr/>
            <p:nvPr/>
          </p:nvSpPr>
          <p:spPr>
            <a:xfrm>
              <a:off x="7134050" y="1544910"/>
              <a:ext cx="1268149" cy="1268149"/>
            </a:xfrm>
            <a:custGeom>
              <a:avLst/>
              <a:gdLst>
                <a:gd name="csX0" fmla="*/ 0 w 1268149"/>
                <a:gd name="csY0" fmla="*/ 634075 h 1268149"/>
                <a:gd name="csX1" fmla="*/ 634075 w 1268149"/>
                <a:gd name="csY1" fmla="*/ 0 h 1268149"/>
                <a:gd name="csX2" fmla="*/ 1268150 w 1268149"/>
                <a:gd name="csY2" fmla="*/ 634075 h 1268149"/>
                <a:gd name="csX3" fmla="*/ 634075 w 1268149"/>
                <a:gd name="csY3" fmla="*/ 1268150 h 1268149"/>
                <a:gd name="csX4" fmla="*/ 0 w 1268149"/>
                <a:gd name="csY4" fmla="*/ 634075 h 1268149"/>
              </a:gdLst>
              <a:ahLst/>
              <a:cxnLst>
                <a:cxn ang="0">
                  <a:pos x="csX0" y="csY0"/>
                </a:cxn>
                <a:cxn ang="0">
                  <a:pos x="csX1" y="csY1"/>
                </a:cxn>
                <a:cxn ang="0">
                  <a:pos x="csX2" y="csY2"/>
                </a:cxn>
                <a:cxn ang="0">
                  <a:pos x="csX3" y="csY3"/>
                </a:cxn>
                <a:cxn ang="0">
                  <a:pos x="csX4" y="csY4"/>
                </a:cxn>
              </a:cxnLst>
              <a:rect l="l" t="t" r="r" b="b"/>
              <a:pathLst>
                <a:path w="1268149" h="1268149">
                  <a:moveTo>
                    <a:pt x="0" y="634075"/>
                  </a:moveTo>
                  <a:cubicBezTo>
                    <a:pt x="0" y="283885"/>
                    <a:pt x="283885" y="0"/>
                    <a:pt x="634075" y="0"/>
                  </a:cubicBezTo>
                  <a:cubicBezTo>
                    <a:pt x="984265" y="0"/>
                    <a:pt x="1268150" y="283885"/>
                    <a:pt x="1268150" y="634075"/>
                  </a:cubicBezTo>
                  <a:cubicBezTo>
                    <a:pt x="1268150" y="984265"/>
                    <a:pt x="984265" y="1268150"/>
                    <a:pt x="634075" y="1268150"/>
                  </a:cubicBezTo>
                  <a:cubicBezTo>
                    <a:pt x="283885" y="1268150"/>
                    <a:pt x="0" y="984265"/>
                    <a:pt x="0" y="634075"/>
                  </a:cubicBez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5241" tIns="195241" rIns="195241" bIns="195241" numCol="1" spcCol="1270" anchor="ctr" anchorCtr="0">
              <a:noAutofit/>
            </a:bodyPr>
            <a:lstStyle/>
            <a:p>
              <a:pPr marL="0" lvl="0" indent="0" algn="ctr" defTabSz="666750">
                <a:lnSpc>
                  <a:spcPct val="90000"/>
                </a:lnSpc>
                <a:spcBef>
                  <a:spcPct val="0"/>
                </a:spcBef>
                <a:spcAft>
                  <a:spcPct val="35000"/>
                </a:spcAft>
                <a:buNone/>
              </a:pPr>
              <a:r>
                <a:rPr lang="en-US" sz="1500" kern="1200" dirty="0"/>
                <a:t>Public Comment Period</a:t>
              </a:r>
            </a:p>
          </p:txBody>
        </p:sp>
      </p:grpSp>
      <p:graphicFrame>
        <p:nvGraphicFramePr>
          <p:cNvPr id="8" name="Table 7">
            <a:extLst>
              <a:ext uri="{FF2B5EF4-FFF2-40B4-BE49-F238E27FC236}">
                <a16:creationId xmlns:a16="http://schemas.microsoft.com/office/drawing/2014/main" id="{B6FAE7C6-B7DA-4CCF-E68C-FDD322BDC636}"/>
              </a:ext>
            </a:extLst>
          </p:cNvPr>
          <p:cNvGraphicFramePr>
            <a:graphicFrameLocks noGrp="1"/>
          </p:cNvGraphicFramePr>
          <p:nvPr/>
        </p:nvGraphicFramePr>
        <p:xfrm>
          <a:off x="553881" y="3398349"/>
          <a:ext cx="2946403" cy="2895600"/>
        </p:xfrm>
        <a:graphic>
          <a:graphicData uri="http://schemas.openxmlformats.org/drawingml/2006/table">
            <a:tbl>
              <a:tblPr firstRow="1" bandRow="1">
                <a:tableStyleId>{93296810-A885-4BE3-A3E7-6D5BEEA58F35}</a:tableStyleId>
              </a:tblPr>
              <a:tblGrid>
                <a:gridCol w="681070">
                  <a:extLst>
                    <a:ext uri="{9D8B030D-6E8A-4147-A177-3AD203B41FA5}">
                      <a16:colId xmlns:a16="http://schemas.microsoft.com/office/drawing/2014/main" val="3144555434"/>
                    </a:ext>
                  </a:extLst>
                </a:gridCol>
                <a:gridCol w="2265333">
                  <a:extLst>
                    <a:ext uri="{9D8B030D-6E8A-4147-A177-3AD203B41FA5}">
                      <a16:colId xmlns:a16="http://schemas.microsoft.com/office/drawing/2014/main" val="556496900"/>
                    </a:ext>
                  </a:extLst>
                </a:gridCol>
              </a:tblGrid>
              <a:tr h="334279">
                <a:tc>
                  <a:txBody>
                    <a:bodyPr/>
                    <a:lstStyle/>
                    <a:p>
                      <a:r>
                        <a:rPr lang="en-US" sz="1600"/>
                        <a:t>Date</a:t>
                      </a:r>
                    </a:p>
                  </a:txBody>
                  <a:tcPr/>
                </a:tc>
                <a:tc>
                  <a:txBody>
                    <a:bodyPr/>
                    <a:lstStyle/>
                    <a:p>
                      <a:r>
                        <a:rPr lang="en-US" sz="1600"/>
                        <a:t>Advisory Group</a:t>
                      </a:r>
                    </a:p>
                  </a:txBody>
                  <a:tcPr/>
                </a:tc>
                <a:extLst>
                  <a:ext uri="{0D108BD9-81ED-4DB2-BD59-A6C34878D82A}">
                    <a16:rowId xmlns:a16="http://schemas.microsoft.com/office/drawing/2014/main" val="1584750"/>
                  </a:ext>
                </a:extLst>
              </a:tr>
              <a:tr h="741826">
                <a:tc>
                  <a:txBody>
                    <a:bodyPr/>
                    <a:lstStyle/>
                    <a:p>
                      <a:r>
                        <a:rPr lang="en-US" sz="1600" b="1"/>
                        <a:t>July 21</a:t>
                      </a:r>
                    </a:p>
                  </a:txBody>
                  <a:tcPr/>
                </a:tc>
                <a:tc>
                  <a:txBody>
                    <a:bodyPr/>
                    <a:lstStyle/>
                    <a:p>
                      <a:r>
                        <a:rPr lang="en-US" sz="1600"/>
                        <a:t>School Curriculum, Assessment and Accountability Council</a:t>
                      </a:r>
                    </a:p>
                  </a:txBody>
                  <a:tcPr/>
                </a:tc>
                <a:extLst>
                  <a:ext uri="{0D108BD9-81ED-4DB2-BD59-A6C34878D82A}">
                    <a16:rowId xmlns:a16="http://schemas.microsoft.com/office/drawing/2014/main" val="3170025342"/>
                  </a:ext>
                </a:extLst>
              </a:tr>
              <a:tr h="522025">
                <a:tc>
                  <a:txBody>
                    <a:bodyPr/>
                    <a:lstStyle/>
                    <a:p>
                      <a:r>
                        <a:rPr lang="en-US" sz="1600" b="1"/>
                        <a:t>July 28</a:t>
                      </a:r>
                    </a:p>
                  </a:txBody>
                  <a:tcPr/>
                </a:tc>
                <a:tc>
                  <a:txBody>
                    <a:bodyPr/>
                    <a:lstStyle/>
                    <a:p>
                      <a:r>
                        <a:rPr lang="en-US" sz="1600"/>
                        <a:t>Local Superintendents Advisory Council</a:t>
                      </a:r>
                    </a:p>
                  </a:txBody>
                  <a:tcPr/>
                </a:tc>
                <a:extLst>
                  <a:ext uri="{0D108BD9-81ED-4DB2-BD59-A6C34878D82A}">
                    <a16:rowId xmlns:a16="http://schemas.microsoft.com/office/drawing/2014/main" val="4233367927"/>
                  </a:ext>
                </a:extLst>
              </a:tr>
              <a:tr h="522025">
                <a:tc>
                  <a:txBody>
                    <a:bodyPr/>
                    <a:lstStyle/>
                    <a:p>
                      <a:r>
                        <a:rPr lang="en-US" sz="1600" b="1"/>
                        <a:t>Aug. 5-6</a:t>
                      </a:r>
                    </a:p>
                  </a:txBody>
                  <a:tcPr/>
                </a:tc>
                <a:tc>
                  <a:txBody>
                    <a:bodyPr/>
                    <a:lstStyle/>
                    <a:p>
                      <a:r>
                        <a:rPr lang="en-US" sz="1600" i="1"/>
                        <a:t>Kentucky Board of Education</a:t>
                      </a:r>
                    </a:p>
                  </a:txBody>
                  <a:tcPr/>
                </a:tc>
                <a:extLst>
                  <a:ext uri="{0D108BD9-81ED-4DB2-BD59-A6C34878D82A}">
                    <a16:rowId xmlns:a16="http://schemas.microsoft.com/office/drawing/2014/main" val="189245392"/>
                  </a:ext>
                </a:extLst>
              </a:tr>
              <a:tr h="522025">
                <a:tc>
                  <a:txBody>
                    <a:bodyPr/>
                    <a:lstStyle/>
                    <a:p>
                      <a:r>
                        <a:rPr lang="en-US" sz="1600" b="1"/>
                        <a:t>Aug. 19</a:t>
                      </a:r>
                    </a:p>
                  </a:txBody>
                  <a:tcPr/>
                </a:tc>
                <a:tc>
                  <a:txBody>
                    <a:bodyPr/>
                    <a:lstStyle/>
                    <a:p>
                      <a:r>
                        <a:rPr lang="en-US" sz="1600" dirty="0"/>
                        <a:t>Kentucky Technical Advisory Committee</a:t>
                      </a:r>
                    </a:p>
                  </a:txBody>
                  <a:tcPr/>
                </a:tc>
                <a:extLst>
                  <a:ext uri="{0D108BD9-81ED-4DB2-BD59-A6C34878D82A}">
                    <a16:rowId xmlns:a16="http://schemas.microsoft.com/office/drawing/2014/main" val="384688286"/>
                  </a:ext>
                </a:extLst>
              </a:tr>
            </a:tbl>
          </a:graphicData>
        </a:graphic>
      </p:graphicFrame>
      <p:graphicFrame>
        <p:nvGraphicFramePr>
          <p:cNvPr id="9" name="Table 8">
            <a:extLst>
              <a:ext uri="{FF2B5EF4-FFF2-40B4-BE49-F238E27FC236}">
                <a16:creationId xmlns:a16="http://schemas.microsoft.com/office/drawing/2014/main" id="{42870EB8-D99E-7953-84A6-D82FA1440DFC}"/>
              </a:ext>
            </a:extLst>
          </p:cNvPr>
          <p:cNvGraphicFramePr>
            <a:graphicFrameLocks noGrp="1"/>
          </p:cNvGraphicFramePr>
          <p:nvPr/>
        </p:nvGraphicFramePr>
        <p:xfrm>
          <a:off x="3990255" y="3429000"/>
          <a:ext cx="2823500" cy="2322847"/>
        </p:xfrm>
        <a:graphic>
          <a:graphicData uri="http://schemas.openxmlformats.org/drawingml/2006/table">
            <a:tbl>
              <a:tblPr firstRow="1" bandRow="1">
                <a:tableStyleId>{93296810-A885-4BE3-A3E7-6D5BEEA58F35}</a:tableStyleId>
              </a:tblPr>
              <a:tblGrid>
                <a:gridCol w="652661">
                  <a:extLst>
                    <a:ext uri="{9D8B030D-6E8A-4147-A177-3AD203B41FA5}">
                      <a16:colId xmlns:a16="http://schemas.microsoft.com/office/drawing/2014/main" val="3144555434"/>
                    </a:ext>
                  </a:extLst>
                </a:gridCol>
                <a:gridCol w="2170839">
                  <a:extLst>
                    <a:ext uri="{9D8B030D-6E8A-4147-A177-3AD203B41FA5}">
                      <a16:colId xmlns:a16="http://schemas.microsoft.com/office/drawing/2014/main" val="556496900"/>
                    </a:ext>
                  </a:extLst>
                </a:gridCol>
              </a:tblGrid>
              <a:tr h="341647">
                <a:tc>
                  <a:txBody>
                    <a:bodyPr/>
                    <a:lstStyle/>
                    <a:p>
                      <a:r>
                        <a:rPr lang="en-US" sz="1600"/>
                        <a:t>Date</a:t>
                      </a:r>
                    </a:p>
                  </a:txBody>
                  <a:tcPr/>
                </a:tc>
                <a:tc>
                  <a:txBody>
                    <a:bodyPr/>
                    <a:lstStyle/>
                    <a:p>
                      <a:r>
                        <a:rPr lang="en-US" sz="1600"/>
                        <a:t>Advisory Group</a:t>
                      </a:r>
                    </a:p>
                  </a:txBody>
                  <a:tcPr/>
                </a:tc>
                <a:extLst>
                  <a:ext uri="{0D108BD9-81ED-4DB2-BD59-A6C34878D82A}">
                    <a16:rowId xmlns:a16="http://schemas.microsoft.com/office/drawing/2014/main" val="1584750"/>
                  </a:ext>
                </a:extLst>
              </a:tr>
              <a:tr h="758176">
                <a:tc>
                  <a:txBody>
                    <a:bodyPr/>
                    <a:lstStyle/>
                    <a:p>
                      <a:r>
                        <a:rPr lang="en-US" sz="1600" b="1"/>
                        <a:t>Sept. 15</a:t>
                      </a:r>
                    </a:p>
                  </a:txBody>
                  <a:tcPr/>
                </a:tc>
                <a:tc>
                  <a:txBody>
                    <a:bodyPr/>
                    <a:lstStyle/>
                    <a:p>
                      <a:r>
                        <a:rPr lang="en-US" sz="1600"/>
                        <a:t>School Curriculum, Assessment and Accountability Council</a:t>
                      </a:r>
                    </a:p>
                  </a:txBody>
                  <a:tcPr/>
                </a:tc>
                <a:extLst>
                  <a:ext uri="{0D108BD9-81ED-4DB2-BD59-A6C34878D82A}">
                    <a16:rowId xmlns:a16="http://schemas.microsoft.com/office/drawing/2014/main" val="3170025342"/>
                  </a:ext>
                </a:extLst>
              </a:tr>
              <a:tr h="533531">
                <a:tc>
                  <a:txBody>
                    <a:bodyPr/>
                    <a:lstStyle/>
                    <a:p>
                      <a:r>
                        <a:rPr lang="en-US" sz="1600" b="1"/>
                        <a:t>Sept. 29</a:t>
                      </a:r>
                    </a:p>
                  </a:txBody>
                  <a:tcPr/>
                </a:tc>
                <a:tc>
                  <a:txBody>
                    <a:bodyPr/>
                    <a:lstStyle/>
                    <a:p>
                      <a:r>
                        <a:rPr lang="en-US" sz="1600"/>
                        <a:t>Local Superintendents Advisory Council</a:t>
                      </a:r>
                    </a:p>
                  </a:txBody>
                  <a:tcPr/>
                </a:tc>
                <a:extLst>
                  <a:ext uri="{0D108BD9-81ED-4DB2-BD59-A6C34878D82A}">
                    <a16:rowId xmlns:a16="http://schemas.microsoft.com/office/drawing/2014/main" val="4233367927"/>
                  </a:ext>
                </a:extLst>
              </a:tr>
              <a:tr h="533531">
                <a:tc>
                  <a:txBody>
                    <a:bodyPr/>
                    <a:lstStyle/>
                    <a:p>
                      <a:r>
                        <a:rPr lang="en-US" sz="1600" b="1" i="0"/>
                        <a:t>Oct. 7-8</a:t>
                      </a:r>
                    </a:p>
                  </a:txBody>
                  <a:tcPr/>
                </a:tc>
                <a:tc>
                  <a:txBody>
                    <a:bodyPr/>
                    <a:lstStyle/>
                    <a:p>
                      <a:r>
                        <a:rPr lang="en-US" sz="1600" i="1" dirty="0"/>
                        <a:t>Kentucky Board of Education</a:t>
                      </a:r>
                    </a:p>
                  </a:txBody>
                  <a:tcPr/>
                </a:tc>
                <a:extLst>
                  <a:ext uri="{0D108BD9-81ED-4DB2-BD59-A6C34878D82A}">
                    <a16:rowId xmlns:a16="http://schemas.microsoft.com/office/drawing/2014/main" val="189245392"/>
                  </a:ext>
                </a:extLst>
              </a:tr>
            </a:tbl>
          </a:graphicData>
        </a:graphic>
      </p:graphicFrame>
      <p:sp>
        <p:nvSpPr>
          <p:cNvPr id="6" name="TextBox 5">
            <a:extLst>
              <a:ext uri="{FF2B5EF4-FFF2-40B4-BE49-F238E27FC236}">
                <a16:creationId xmlns:a16="http://schemas.microsoft.com/office/drawing/2014/main" id="{7DF0F252-80C2-00FE-9DDA-E4A9D2D261C5}"/>
              </a:ext>
            </a:extLst>
          </p:cNvPr>
          <p:cNvSpPr txBox="1"/>
          <p:nvPr/>
        </p:nvSpPr>
        <p:spPr>
          <a:xfrm>
            <a:off x="7171765" y="3570494"/>
            <a:ext cx="4466354" cy="438582"/>
          </a:xfrm>
          <a:prstGeom prst="rect">
            <a:avLst/>
          </a:prstGeom>
          <a:noFill/>
        </p:spPr>
        <p:txBody>
          <a:bodyPr wrap="square">
            <a:spAutoFit/>
          </a:bodyPr>
          <a:lstStyle/>
          <a:p>
            <a:pPr marL="0" marR="0" indent="0" algn="l">
              <a:spcAft>
                <a:spcPts val="1125"/>
              </a:spcAft>
              <a:buNone/>
            </a:pPr>
            <a:r>
              <a:rPr lang="en-US" sz="2250" b="1" i="0">
                <a:solidFill>
                  <a:srgbClr val="2E2F30"/>
                </a:solidFill>
                <a:effectLst/>
                <a:latin typeface="Ubuntu" panose="020B0504030602030204" pitchFamily="34" charset="0"/>
                <a:hlinkClick r:id="rId4"/>
              </a:rPr>
              <a:t>KBE Meeting – August 6</a:t>
            </a:r>
            <a:endParaRPr lang="en-US" sz="2250" b="0" i="0">
              <a:solidFill>
                <a:srgbClr val="2E2F30"/>
              </a:solidFill>
              <a:effectLst/>
              <a:latin typeface="Ubuntu" panose="020B0504030602030204" pitchFamily="34" charset="0"/>
            </a:endParaRPr>
          </a:p>
        </p:txBody>
      </p:sp>
      <p:sp>
        <p:nvSpPr>
          <p:cNvPr id="3" name="TextBox 2">
            <a:extLst>
              <a:ext uri="{FF2B5EF4-FFF2-40B4-BE49-F238E27FC236}">
                <a16:creationId xmlns:a16="http://schemas.microsoft.com/office/drawing/2014/main" id="{F480B64A-450D-BA23-D909-5F50DE231CD8}"/>
              </a:ext>
            </a:extLst>
          </p:cNvPr>
          <p:cNvSpPr txBox="1"/>
          <p:nvPr/>
        </p:nvSpPr>
        <p:spPr>
          <a:xfrm>
            <a:off x="1228071" y="6404791"/>
            <a:ext cx="6302478" cy="523220"/>
          </a:xfrm>
          <a:prstGeom prst="rect">
            <a:avLst/>
          </a:prstGeom>
          <a:noFill/>
        </p:spPr>
        <p:txBody>
          <a:bodyPr wrap="square" rtlCol="0">
            <a:spAutoFit/>
          </a:bodyPr>
          <a:lstStyle/>
          <a:p>
            <a:pPr marL="11430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rPr>
              <a:t>Additional groups will be consulted in August and September.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352266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00895-E866-1DBB-F065-3776E99D796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1111603-EE2F-6486-4CA0-748FF36F55D1}"/>
              </a:ext>
            </a:extLst>
          </p:cNvPr>
          <p:cNvSpPr>
            <a:spLocks noGrp="1"/>
          </p:cNvSpPr>
          <p:nvPr>
            <p:ph type="title"/>
          </p:nvPr>
        </p:nvSpPr>
        <p:spPr>
          <a:xfrm>
            <a:off x="821412" y="1709738"/>
            <a:ext cx="11110585" cy="2147887"/>
          </a:xfrm>
        </p:spPr>
        <p:txBody>
          <a:bodyPr/>
          <a:lstStyle/>
          <a:p>
            <a:r>
              <a:rPr lang="en-US" sz="4800"/>
              <a:t>Assessment Literacy Training Series</a:t>
            </a:r>
          </a:p>
        </p:txBody>
      </p:sp>
      <p:sp>
        <p:nvSpPr>
          <p:cNvPr id="5" name="Text Placeholder 4">
            <a:extLst>
              <a:ext uri="{FF2B5EF4-FFF2-40B4-BE49-F238E27FC236}">
                <a16:creationId xmlns:a16="http://schemas.microsoft.com/office/drawing/2014/main" id="{60147EBF-B2F9-2506-7C1D-E906DF5E46FC}"/>
              </a:ext>
            </a:extLst>
          </p:cNvPr>
          <p:cNvSpPr>
            <a:spLocks noGrp="1"/>
          </p:cNvSpPr>
          <p:nvPr>
            <p:ph type="body" idx="1"/>
          </p:nvPr>
        </p:nvSpPr>
        <p:spPr/>
        <p:txBody>
          <a:bodyPr vert="horz" lIns="91440" tIns="45720" rIns="91440" bIns="45720" rtlCol="0" anchor="t">
            <a:normAutofit fontScale="92500" lnSpcReduction="20000"/>
          </a:bodyPr>
          <a:lstStyle/>
          <a:p>
            <a:r>
              <a:rPr lang="en-US">
                <a:solidFill>
                  <a:schemeClr val="tx1"/>
                </a:solidFill>
              </a:rPr>
              <a:t>Shara Savage, Director</a:t>
            </a:r>
          </a:p>
          <a:p>
            <a:r>
              <a:rPr lang="en-US">
                <a:solidFill>
                  <a:schemeClr val="tx1"/>
                </a:solidFill>
              </a:rPr>
              <a:t>Devon Avery, Database Administrator III</a:t>
            </a:r>
          </a:p>
          <a:p>
            <a:r>
              <a:rPr lang="en-US">
                <a:solidFill>
                  <a:schemeClr val="tx1"/>
                </a:solidFill>
              </a:rPr>
              <a:t>Division of Assessment and Accountability Support</a:t>
            </a:r>
          </a:p>
          <a:p>
            <a:r>
              <a:rPr lang="en-US">
                <a:solidFill>
                  <a:schemeClr val="tx1"/>
                </a:solidFill>
              </a:rPr>
              <a:t>Office of Assessment and Accountability</a:t>
            </a:r>
          </a:p>
        </p:txBody>
      </p:sp>
    </p:spTree>
    <p:extLst>
      <p:ext uri="{BB962C8B-B14F-4D97-AF65-F5344CB8AC3E}">
        <p14:creationId xmlns:p14="http://schemas.microsoft.com/office/powerpoint/2010/main" val="2224731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60087-0047-5BE0-881D-075F9518CBA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C2D7B62-C71D-6181-59C9-749B6888BB96}"/>
              </a:ext>
            </a:extLst>
          </p:cNvPr>
          <p:cNvSpPr>
            <a:spLocks noGrp="1"/>
          </p:cNvSpPr>
          <p:nvPr>
            <p:ph type="title"/>
          </p:nvPr>
        </p:nvSpPr>
        <p:spPr/>
        <p:txBody>
          <a:bodyPr/>
          <a:lstStyle/>
          <a:p>
            <a:r>
              <a:rPr lang="en-US"/>
              <a:t>Assessment Literacy Training</a:t>
            </a:r>
          </a:p>
        </p:txBody>
      </p:sp>
      <p:sp>
        <p:nvSpPr>
          <p:cNvPr id="5" name="Content Placeholder 4">
            <a:extLst>
              <a:ext uri="{FF2B5EF4-FFF2-40B4-BE49-F238E27FC236}">
                <a16:creationId xmlns:a16="http://schemas.microsoft.com/office/drawing/2014/main" id="{50067C3A-86B3-33C8-BE6E-5154F5038E12}"/>
              </a:ext>
            </a:extLst>
          </p:cNvPr>
          <p:cNvSpPr>
            <a:spLocks noGrp="1"/>
          </p:cNvSpPr>
          <p:nvPr>
            <p:ph idx="1"/>
          </p:nvPr>
        </p:nvSpPr>
        <p:spPr>
          <a:xfrm>
            <a:off x="838200" y="1038225"/>
            <a:ext cx="10515600" cy="3725799"/>
          </a:xfrm>
        </p:spPr>
        <p:txBody>
          <a:bodyPr vert="horz" lIns="91440" tIns="45720" rIns="91440" bIns="45720" rtlCol="0" anchor="t">
            <a:normAutofit/>
          </a:bodyPr>
          <a:lstStyle/>
          <a:p>
            <a:r>
              <a:rPr lang="en-US"/>
              <a:t>Collection of self-paced microlearning modules offering concise, targeted learning opportunities</a:t>
            </a:r>
          </a:p>
          <a:p>
            <a:r>
              <a:rPr lang="en-US"/>
              <a:t>Focus on building understanding of Kentucky's state assessments, assessment processes and the use of assessment information to support student learning</a:t>
            </a:r>
          </a:p>
          <a:p>
            <a:r>
              <a:rPr lang="en-US"/>
              <a:t>Free and available through the </a:t>
            </a:r>
            <a:r>
              <a:rPr lang="en-US">
                <a:hlinkClick r:id="rId3"/>
              </a:rPr>
              <a:t>KY Learning Hub</a:t>
            </a:r>
            <a:endParaRPr lang="en-US"/>
          </a:p>
        </p:txBody>
      </p:sp>
    </p:spTree>
    <p:extLst>
      <p:ext uri="{BB962C8B-B14F-4D97-AF65-F5344CB8AC3E}">
        <p14:creationId xmlns:p14="http://schemas.microsoft.com/office/powerpoint/2010/main" val="529032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F7723-8DEC-60D2-13FA-D8666E0EE523}"/>
              </a:ext>
            </a:extLst>
          </p:cNvPr>
          <p:cNvSpPr>
            <a:spLocks noGrp="1"/>
          </p:cNvSpPr>
          <p:nvPr>
            <p:ph type="title"/>
          </p:nvPr>
        </p:nvSpPr>
        <p:spPr/>
        <p:txBody>
          <a:bodyPr/>
          <a:lstStyle/>
          <a:p>
            <a:r>
              <a:rPr lang="en-US"/>
              <a:t>Accessing the Course</a:t>
            </a:r>
          </a:p>
        </p:txBody>
      </p:sp>
      <p:sp>
        <p:nvSpPr>
          <p:cNvPr id="3" name="Content Placeholder 2">
            <a:extLst>
              <a:ext uri="{FF2B5EF4-FFF2-40B4-BE49-F238E27FC236}">
                <a16:creationId xmlns:a16="http://schemas.microsoft.com/office/drawing/2014/main" id="{3BBA32AD-9D7E-46CD-72A3-540E12578CCC}"/>
              </a:ext>
            </a:extLst>
          </p:cNvPr>
          <p:cNvSpPr>
            <a:spLocks noGrp="1"/>
          </p:cNvSpPr>
          <p:nvPr>
            <p:ph idx="1"/>
          </p:nvPr>
        </p:nvSpPr>
        <p:spPr>
          <a:xfrm>
            <a:off x="706659" y="1038225"/>
            <a:ext cx="5643880" cy="4351338"/>
          </a:xfrm>
        </p:spPr>
        <p:txBody>
          <a:bodyPr/>
          <a:lstStyle/>
          <a:p>
            <a:r>
              <a:rPr lang="en-US"/>
              <a:t>Find the Assessment Literacy Training Series in the </a:t>
            </a:r>
            <a:r>
              <a:rPr lang="en-US">
                <a:hlinkClick r:id="rId3"/>
              </a:rPr>
              <a:t>catalog listings</a:t>
            </a:r>
            <a:r>
              <a:rPr lang="en-US"/>
              <a:t>.</a:t>
            </a:r>
          </a:p>
          <a:p>
            <a:endParaRPr lang="en-US"/>
          </a:p>
          <a:p>
            <a:r>
              <a:rPr lang="en-US"/>
              <a:t>Click on the course title.</a:t>
            </a:r>
          </a:p>
          <a:p>
            <a:endParaRPr lang="en-US"/>
          </a:p>
        </p:txBody>
      </p:sp>
      <p:pic>
        <p:nvPicPr>
          <p:cNvPr id="5" name="Picture 4" descr="Course catalog showing the Assessment Literacy Training Series as the third listing in the second row">
            <a:extLst>
              <a:ext uri="{FF2B5EF4-FFF2-40B4-BE49-F238E27FC236}">
                <a16:creationId xmlns:a16="http://schemas.microsoft.com/office/drawing/2014/main" id="{071C23D5-DA43-EFEA-26CA-7AC3FB28FB4A}"/>
              </a:ext>
            </a:extLst>
          </p:cNvPr>
          <p:cNvPicPr>
            <a:picLocks noChangeAspect="1"/>
          </p:cNvPicPr>
          <p:nvPr/>
        </p:nvPicPr>
        <p:blipFill>
          <a:blip r:embed="rId4"/>
          <a:stretch>
            <a:fillRect/>
          </a:stretch>
        </p:blipFill>
        <p:spPr>
          <a:xfrm>
            <a:off x="6823518" y="1038225"/>
            <a:ext cx="4149282" cy="4454230"/>
          </a:xfrm>
          <a:prstGeom prst="rect">
            <a:avLst/>
          </a:prstGeom>
        </p:spPr>
      </p:pic>
    </p:spTree>
    <p:extLst>
      <p:ext uri="{BB962C8B-B14F-4D97-AF65-F5344CB8AC3E}">
        <p14:creationId xmlns:p14="http://schemas.microsoft.com/office/powerpoint/2010/main" val="995886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644FB-9B48-61E8-EF9F-D609AEA24A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6C727C-F700-0EEC-4645-BE9C4AA452C8}"/>
              </a:ext>
            </a:extLst>
          </p:cNvPr>
          <p:cNvSpPr>
            <a:spLocks noGrp="1"/>
          </p:cNvSpPr>
          <p:nvPr>
            <p:ph type="title"/>
          </p:nvPr>
        </p:nvSpPr>
        <p:spPr/>
        <p:txBody>
          <a:bodyPr/>
          <a:lstStyle/>
          <a:p>
            <a:r>
              <a:rPr lang="en-US"/>
              <a:t>Enrolling in the Course</a:t>
            </a:r>
          </a:p>
        </p:txBody>
      </p:sp>
      <p:sp>
        <p:nvSpPr>
          <p:cNvPr id="3" name="Content Placeholder 2">
            <a:extLst>
              <a:ext uri="{FF2B5EF4-FFF2-40B4-BE49-F238E27FC236}">
                <a16:creationId xmlns:a16="http://schemas.microsoft.com/office/drawing/2014/main" id="{23CE2288-CE28-FAA6-C4A0-9F001E38CF8D}"/>
              </a:ext>
            </a:extLst>
          </p:cNvPr>
          <p:cNvSpPr>
            <a:spLocks noGrp="1"/>
          </p:cNvSpPr>
          <p:nvPr>
            <p:ph idx="1"/>
          </p:nvPr>
        </p:nvSpPr>
        <p:spPr>
          <a:xfrm>
            <a:off x="706659" y="1038225"/>
            <a:ext cx="5643880" cy="4351338"/>
          </a:xfrm>
        </p:spPr>
        <p:txBody>
          <a:bodyPr>
            <a:normAutofit lnSpcReduction="10000"/>
          </a:bodyPr>
          <a:lstStyle/>
          <a:p>
            <a:r>
              <a:rPr lang="en-US"/>
              <a:t>Select Enroll.</a:t>
            </a:r>
          </a:p>
          <a:p>
            <a:endParaRPr lang="en-US"/>
          </a:p>
          <a:p>
            <a:r>
              <a:rPr lang="en-US"/>
              <a:t>District/KDE staff will use their email address and password by clicking the Sign In for District/KDE Staff button.</a:t>
            </a:r>
          </a:p>
          <a:p>
            <a:endParaRPr lang="en-US"/>
          </a:p>
          <a:p>
            <a:r>
              <a:rPr lang="en-US"/>
              <a:t>Users without a KY public school district email address will need to use a Google or Microsoft account.</a:t>
            </a:r>
          </a:p>
          <a:p>
            <a:endParaRPr lang="en-US"/>
          </a:p>
        </p:txBody>
      </p:sp>
      <p:pic>
        <p:nvPicPr>
          <p:cNvPr id="6" name="Picture 5" descr="Assessment Literacy Training course page showing the enroll button.">
            <a:extLst>
              <a:ext uri="{FF2B5EF4-FFF2-40B4-BE49-F238E27FC236}">
                <a16:creationId xmlns:a16="http://schemas.microsoft.com/office/drawing/2014/main" id="{0E8B7311-F1E1-327E-1994-A0FD93580ECB}"/>
              </a:ext>
            </a:extLst>
          </p:cNvPr>
          <p:cNvPicPr>
            <a:picLocks noChangeAspect="1"/>
          </p:cNvPicPr>
          <p:nvPr/>
        </p:nvPicPr>
        <p:blipFill>
          <a:blip r:embed="rId3"/>
          <a:stretch>
            <a:fillRect/>
          </a:stretch>
        </p:blipFill>
        <p:spPr>
          <a:xfrm>
            <a:off x="6408089" y="627043"/>
            <a:ext cx="4814170" cy="1930661"/>
          </a:xfrm>
          <a:prstGeom prst="rect">
            <a:avLst/>
          </a:prstGeom>
        </p:spPr>
      </p:pic>
      <p:pic>
        <p:nvPicPr>
          <p:cNvPr id="8" name="Picture 7" descr="KY Learning Hub sign-in screen showing the Sign In for District/KDE staff button and alternate login option for users without a Kentucky public school district email address.">
            <a:extLst>
              <a:ext uri="{FF2B5EF4-FFF2-40B4-BE49-F238E27FC236}">
                <a16:creationId xmlns:a16="http://schemas.microsoft.com/office/drawing/2014/main" id="{2914EC16-9352-CBA3-9230-C47443778C87}"/>
              </a:ext>
            </a:extLst>
          </p:cNvPr>
          <p:cNvPicPr>
            <a:picLocks noChangeAspect="1"/>
          </p:cNvPicPr>
          <p:nvPr/>
        </p:nvPicPr>
        <p:blipFill>
          <a:blip r:embed="rId4"/>
          <a:stretch>
            <a:fillRect/>
          </a:stretch>
        </p:blipFill>
        <p:spPr>
          <a:xfrm>
            <a:off x="6802659" y="2670440"/>
            <a:ext cx="4419600" cy="3011603"/>
          </a:xfrm>
          <a:prstGeom prst="rect">
            <a:avLst/>
          </a:prstGeom>
        </p:spPr>
      </p:pic>
    </p:spTree>
    <p:extLst>
      <p:ext uri="{BB962C8B-B14F-4D97-AF65-F5344CB8AC3E}">
        <p14:creationId xmlns:p14="http://schemas.microsoft.com/office/powerpoint/2010/main" val="1517890232"/>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6B9F25"/>
      </a:accent6>
      <a:hlink>
        <a:srgbClr val="2683C6"/>
      </a:hlink>
      <a:folHlink>
        <a:srgbClr val="9F6715"/>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FCA05B1-E313-6D46-8EEA-D906E14B24AB}" vid="{B7719CA3-B6BF-1B46-93F3-629B54642711}"/>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FCA05B1-E313-6D46-8EEA-D906E14B24AB}" vid="{B7719CA3-B6BF-1B46-93F3-629B54642711}"/>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FCA05B1-E313-6D46-8EEA-D906E14B24AB}" vid="{B7719CA3-B6BF-1B46-93F3-629B5464271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8DF4EFBC6697154B9CE5CD9A6A2577BF" ma:contentTypeVersion="28" ma:contentTypeDescription="" ma:contentTypeScope="" ma:versionID="ae77851edb02d56725173df26e15d05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cc7173c6cc043fdfba33aa37cc0b2b29"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cation_x0020_Date xmlns="3a62de7d-ba57-4f43-9dae-9623ba637be0">2026-08-12T04:00:00+00:00</Publication_x0020_Date>
    <Content_x0020_Review_x0020_Status xmlns="3a62de7d-ba57-4f43-9dae-9623ba637be0">Verified</Content_x0020_Review_x0020_Status>
    <Accessibility_x0020_Office xmlns="3a62de7d-ba57-4f43-9dae-9623ba637be0">OAA - Office of Assessment and Accountability</Accessibility_x0020_Office>
    <Accessibility_x0020_Audit_x0020_Status xmlns="3a62de7d-ba57-4f43-9dae-9623ba637be0" xsi:nil="true"/>
    <Accessibility_x0020_Audience xmlns="3a62de7d-ba57-4f43-9dae-9623ba637be0">Public</Accessibility_x0020_Audienc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2026 August DAC Webcast presentation</RoutingRuleDescription>
    <PublishingExpirationDate xmlns="http://schemas.microsoft.com/sharepoint/v3" xsi:nil="true"/>
    <PublishingStartDate xmlns="http://schemas.microsoft.com/sharepoint/v3" xsi:nil="true"/>
    <Audience1 xmlns="3a62de7d-ba57-4f43-9dae-9623ba637be0">
      <Value>2</Value>
    </Audience1>
    <_dlc_DocId xmlns="3a62de7d-ba57-4f43-9dae-9623ba637be0">KYED-14-1948</_dlc_DocId>
    <_dlc_DocIdUrl xmlns="3a62de7d-ba57-4f43-9dae-9623ba637be0">
      <Url>https://www.education.ky.gov/AA/distsupp/_layouts/15/DocIdRedir.aspx?ID=KYED-14-1948</Url>
      <Description>KYED-14-1948</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AE43AF4-C9DA-4948-8B48-B657A868B766}">
  <ds:schemaRefs>
    <ds:schemaRef ds:uri="http://schemas.microsoft.com/sharepoint/v3/contenttype/forms"/>
  </ds:schemaRefs>
</ds:datastoreItem>
</file>

<file path=customXml/itemProps2.xml><?xml version="1.0" encoding="utf-8"?>
<ds:datastoreItem xmlns:ds="http://schemas.openxmlformats.org/officeDocument/2006/customXml" ds:itemID="{1C5A2B99-3E05-44DD-8450-97EF1122D601}"/>
</file>

<file path=customXml/itemProps3.xml><?xml version="1.0" encoding="utf-8"?>
<ds:datastoreItem xmlns:ds="http://schemas.openxmlformats.org/officeDocument/2006/customXml" ds:itemID="{C70D4522-EDD2-4326-BD38-D65ABD3DF72F}">
  <ds:schemaRefs>
    <ds:schemaRef ds:uri="b062eb0a-ada4-4626-816e-5cd0be926cfe"/>
    <ds:schemaRef ds:uri="http://purl.org/dc/terms/"/>
    <ds:schemaRef ds:uri="cf3aa28c-8d44-408c-a5ca-996a87f6cd59"/>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schemas.microsoft.com/office/2006/metadata/properties"/>
    <ds:schemaRef ds:uri="http://purl.org/dc/dcmitype/"/>
    <ds:schemaRef ds:uri="http://purl.org/dc/elements/1.1/"/>
    <ds:schemaRef ds:uri="c8aeabe4-0dec-4482-a76a-bb57f37294f4"/>
    <ds:schemaRef ds:uri="5bc9d522-2386-425a-9f2a-a617cf877ec0"/>
    <ds:schemaRef ds:uri="e933af85-a9ee-4a70-b6e0-74d4f32bb51d"/>
  </ds:schemaRefs>
</ds:datastoreItem>
</file>

<file path=customXml/itemProps4.xml><?xml version="1.0" encoding="utf-8"?>
<ds:datastoreItem xmlns:ds="http://schemas.openxmlformats.org/officeDocument/2006/customXml" ds:itemID="{B5B71240-0013-420C-A8DC-1ECFA1EB18C1}"/>
</file>

<file path=docProps/app.xml><?xml version="1.0" encoding="utf-8"?>
<Properties xmlns="http://schemas.openxmlformats.org/officeDocument/2006/extended-properties" xmlns:vt="http://schemas.openxmlformats.org/officeDocument/2006/docPropsVTypes">
  <Template/>
  <TotalTime>1</TotalTime>
  <Words>1413</Words>
  <Application>Microsoft Office PowerPoint</Application>
  <PresentationFormat>Widescreen</PresentationFormat>
  <Paragraphs>194</Paragraphs>
  <Slides>23</Slides>
  <Notes>19</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23</vt:i4>
      </vt:variant>
    </vt:vector>
  </HeadingPairs>
  <TitlesOfParts>
    <vt:vector size="35" baseType="lpstr">
      <vt:lpstr>Arial</vt:lpstr>
      <vt:lpstr>Arial,Sans-Serif</vt:lpstr>
      <vt:lpstr>Calibri</vt:lpstr>
      <vt:lpstr>Courier New</vt:lpstr>
      <vt:lpstr>Courier New,monospace</vt:lpstr>
      <vt:lpstr>Franklin Gothic Book</vt:lpstr>
      <vt:lpstr>Franklin Gothic Medium</vt:lpstr>
      <vt:lpstr>Segoe UI</vt:lpstr>
      <vt:lpstr>Ubuntu</vt:lpstr>
      <vt:lpstr>Office Theme</vt:lpstr>
      <vt:lpstr>1_Office Theme</vt:lpstr>
      <vt:lpstr>2_Office Theme</vt:lpstr>
      <vt:lpstr>DAC Webcast August 13, 2026 </vt:lpstr>
      <vt:lpstr>Agenda</vt:lpstr>
      <vt:lpstr>Legislative Updates</vt:lpstr>
      <vt:lpstr>Procurement Process Update for the College Entrance Exam </vt:lpstr>
      <vt:lpstr>Next Steps for 703 KAR 5:270, Kentucky’s Accountability System</vt:lpstr>
      <vt:lpstr>Assessment Literacy Training Series</vt:lpstr>
      <vt:lpstr>Assessment Literacy Training</vt:lpstr>
      <vt:lpstr>Accessing the Course</vt:lpstr>
      <vt:lpstr>Enrolling in the Course</vt:lpstr>
      <vt:lpstr>Navigating the Course</vt:lpstr>
      <vt:lpstr>Navigating the Course, cont.</vt:lpstr>
      <vt:lpstr>AKSA Updates</vt:lpstr>
      <vt:lpstr>Important Reminders  </vt:lpstr>
      <vt:lpstr>K Screen Updates</vt:lpstr>
      <vt:lpstr>K Screen Office Hours </vt:lpstr>
      <vt:lpstr>K Screen Train the Trainer</vt:lpstr>
      <vt:lpstr>Fall 2026 Data Reporting Timeline</vt:lpstr>
      <vt:lpstr>Tentative 2026 Data Reporting Timeline</vt:lpstr>
      <vt:lpstr>Embargoed Data Sharing</vt:lpstr>
      <vt:lpstr>SDRR Fall Reporting Data Review</vt:lpstr>
      <vt:lpstr>SDRR Data Review Support Resources</vt:lpstr>
      <vt:lpstr>Questions and Answers</vt:lpstr>
      <vt:lpstr>Division of Assessment and Accountability Support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DAC Webcast August 2026</dc:title>
  <dc:creator>melissa.chandler@education.ky.gov;jessica.brumley@education.ky.gov</dc:creator>
  <cp:keywords>DAC Webcast</cp:keywords>
  <cp:lastModifiedBy>Avery, Devon - Division of Assessment and Accountability Support</cp:lastModifiedBy>
  <cp:revision>1</cp:revision>
  <cp:lastPrinted>2024-06-12T00:32:24Z</cp:lastPrinted>
  <dcterms:created xsi:type="dcterms:W3CDTF">2022-07-11T18:53:52Z</dcterms:created>
  <dcterms:modified xsi:type="dcterms:W3CDTF">2026-08-12T20:36:10Z</dcterms:modified>
  <cp:category>Please email questions to dacinfo@education.ky.gov</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0x0101001BEB557DBE01834EAB47A683706DCD5B008DF4EFBC6697154B9CE5CD9A6A2577BF</vt:lpwstr>
  </property>
  <property fmtid="{D5CDD505-2E9C-101B-9397-08002B2CF9AE}" pid="3" name="MediaServiceImageTags">
    <vt:lpwstr/>
  </property>
  <property fmtid="{D5CDD505-2E9C-101B-9397-08002B2CF9AE}" pid="4" name="MSIP_Label_eb544694-0027-44fa-bee4-2648c0363f9d_SiteId">
    <vt:lpwstr>9360c11f-90e6-4706-ad00-25fcdc9e2ed1</vt:lpwstr>
  </property>
  <property fmtid="{D5CDD505-2E9C-101B-9397-08002B2CF9AE}" pid="5" name="MSIP_Label_eb544694-0027-44fa-bee4-2648c0363f9d_SetDate">
    <vt:lpwstr>2024-06-11T11:38:40Z</vt:lpwstr>
  </property>
  <property fmtid="{D5CDD505-2E9C-101B-9397-08002B2CF9AE}" pid="6" name="MSIP_Label_eb544694-0027-44fa-bee4-2648c0363f9d_Method">
    <vt:lpwstr>Standard</vt:lpwstr>
  </property>
  <property fmtid="{D5CDD505-2E9C-101B-9397-08002B2CF9AE}" pid="7" name="MSIP_Label_eb544694-0027-44fa-bee4-2648c0363f9d_ActionId">
    <vt:lpwstr>214f1d5f-a08c-4db1-8c59-7cdba6750a96</vt:lpwstr>
  </property>
  <property fmtid="{D5CDD505-2E9C-101B-9397-08002B2CF9AE}" pid="8" name="MSIP_Label_eb544694-0027-44fa-bee4-2648c0363f9d_Enabled">
    <vt:lpwstr>true</vt:lpwstr>
  </property>
  <property fmtid="{D5CDD505-2E9C-101B-9397-08002B2CF9AE}" pid="9" name="MSIP_Label_eb544694-0027-44fa-bee4-2648c0363f9d_ContentBits">
    <vt:lpwstr>0</vt:lpwstr>
  </property>
  <property fmtid="{D5CDD505-2E9C-101B-9397-08002B2CF9AE}" pid="10" name="MSIP_Label_eb544694-0027-44fa-bee4-2648c0363f9d_Name">
    <vt:lpwstr>defa4170-0d19-0005-0004-bc88714345d2</vt:lpwstr>
  </property>
  <property fmtid="{D5CDD505-2E9C-101B-9397-08002B2CF9AE}" pid="11" name="Order">
    <vt:r8>31400</vt:r8>
  </property>
  <property fmtid="{D5CDD505-2E9C-101B-9397-08002B2CF9AE}" pid="12" name="xd_Signature">
    <vt:bool>false</vt:bool>
  </property>
  <property fmtid="{D5CDD505-2E9C-101B-9397-08002B2CF9AE}" pid="13" name="xd_ProgID">
    <vt:lpwstr/>
  </property>
  <property fmtid="{D5CDD505-2E9C-101B-9397-08002B2CF9AE}" pid="14" name="TemplateUrl">
    <vt:lpwstr/>
  </property>
  <property fmtid="{D5CDD505-2E9C-101B-9397-08002B2CF9AE}" pid="15" name="ComplianceAssetId">
    <vt:lpwstr/>
  </property>
  <property fmtid="{D5CDD505-2E9C-101B-9397-08002B2CF9AE}" pid="16" name="_ExtendedDescription">
    <vt:lpwstr/>
  </property>
  <property fmtid="{D5CDD505-2E9C-101B-9397-08002B2CF9AE}" pid="17" name="TriggerFlowInfo">
    <vt:lpwstr/>
  </property>
  <property fmtid="{D5CDD505-2E9C-101B-9397-08002B2CF9AE}" pid="18" name="MSIP_Label_eb544694-0027-44fa-bee4-2648c0363f9d_Tag">
    <vt:lpwstr>10, 3, 0, 2</vt:lpwstr>
  </property>
  <property fmtid="{D5CDD505-2E9C-101B-9397-08002B2CF9AE}" pid="19" name="_dlc_DocIdItemGuid">
    <vt:lpwstr>8a71afc2-d532-4572-919c-97d2d25863aa</vt:lpwstr>
  </property>
</Properties>
</file>