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app.xml" ContentType="application/vnd.openxmlformats-officedocument.extended-properties+xml"/>
  <Override PartName="/ppt/revisionInfo.xml" ContentType="application/vnd.ms-powerpoint.revisioninfo+xml"/>
  <Override PartName="/docProps/custom.xml" ContentType="application/vnd.openxmlformats-officedocument.custom-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30"/>
  </p:notesMasterIdLst>
  <p:handoutMasterIdLst>
    <p:handoutMasterId r:id="rId31"/>
  </p:handoutMasterIdLst>
  <p:sldIdLst>
    <p:sldId id="256" r:id="rId5"/>
    <p:sldId id="1024" r:id="rId6"/>
    <p:sldId id="1137" r:id="rId7"/>
    <p:sldId id="318" r:id="rId8"/>
    <p:sldId id="321" r:id="rId9"/>
    <p:sldId id="329" r:id="rId10"/>
    <p:sldId id="330" r:id="rId11"/>
    <p:sldId id="1148" r:id="rId12"/>
    <p:sldId id="1149" r:id="rId13"/>
    <p:sldId id="2134805104" r:id="rId14"/>
    <p:sldId id="267" r:id="rId15"/>
    <p:sldId id="268" r:id="rId16"/>
    <p:sldId id="277" r:id="rId17"/>
    <p:sldId id="2134805103" r:id="rId18"/>
    <p:sldId id="2134805101" r:id="rId19"/>
    <p:sldId id="274" r:id="rId20"/>
    <p:sldId id="275" r:id="rId21"/>
    <p:sldId id="273" r:id="rId22"/>
    <p:sldId id="1150" r:id="rId23"/>
    <p:sldId id="1002" r:id="rId24"/>
    <p:sldId id="1151" r:id="rId25"/>
    <p:sldId id="2134805105" r:id="rId26"/>
    <p:sldId id="1152" r:id="rId27"/>
    <p:sldId id="888" r:id="rId28"/>
    <p:sldId id="1029" r:id="rId2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EEAF063B-8BCB-A246-0486-9A5ACA2B8CA4}" name="Roseberry, Christen - Division of Assessment and Accountability Support" initials="RCDoAaAS" userId="S::christen.roseberry@education.ky.gov::64f073a6-c0e0-4356-b5dd-074214d6d82f"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R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1DDE88F8-27C4-C73A-F768-A150E2731EB4}" name="Mullins, Krista - Division of Assessment and Accountability Support" initials="MS" userId="S::krista.mullins@education.ky.gov::599e8b2c-da26-429c-a2a4-0d587b3d3416" providerId="AD"/>
  <p188:author id="{F4AFB8FE-2F89-BD15-88CD-DCAF584F8BCE}" name="Guest User" initials="GU" userId="S::urn:spo:anon#b8d00a6c8b0209b5fed9f16a4c639c5f2826c96e7d642f03ee068c911d5450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fford, Jennifer - KDE Division Director" initials="SJ-KDD" lastIdx="6" clrIdx="0">
    <p:extLst>
      <p:ext uri="{19B8F6BF-5375-455C-9EA6-DF929625EA0E}">
        <p15:presenceInfo xmlns:p15="http://schemas.microsoft.com/office/powerpoint/2012/main" userId="S::jennifer.stafford@education.ky.gov::0151abd4-297e-443f-a77b-a8c249c015ab" providerId="AD"/>
      </p:ext>
    </p:extLst>
  </p:cmAuthor>
  <p:cmAuthor id="2" name="Jett, Lisa - Division of Assessment and Accountability Support" initials="JS" lastIdx="1" clrIdx="1">
    <p:extLst>
      <p:ext uri="{19B8F6BF-5375-455C-9EA6-DF929625EA0E}">
        <p15:presenceInfo xmlns:p15="http://schemas.microsoft.com/office/powerpoint/2012/main" userId="S::lisa.jett@education.ky.gov::6d718aac-4a55-46f9-aab8-85fa88911f2a" providerId="AD"/>
      </p:ext>
    </p:extLst>
  </p:cmAuthor>
  <p:cmAuthor id="3" name="Chandler, Melissa - Division of Assessment and Accountability Support" initials="CS" lastIdx="2" clrIdx="2">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276F8B"/>
    <a:srgbClr val="007780"/>
    <a:srgbClr val="6B9F25"/>
    <a:srgbClr val="FFFFFF"/>
    <a:srgbClr val="DEEBF7"/>
    <a:srgbClr val="E2F0D9"/>
    <a:srgbClr val="FFF2CC"/>
    <a:srgbClr val="F8CBAD"/>
    <a:srgbClr val="0D7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777DE-243A-4C99-8716-EAA81F83FF5F}" v="16" dt="2024-07-10T20:21:18.307"/>
    <p1510:client id="{03C04C0E-F7FE-4AEA-BDB2-CE2BFDA490C6}" v="1" dt="2024-07-11T11:33:00.721"/>
    <p1510:client id="{15BA7FD5-969E-2D65-D4B6-5BC19849D7A3}" v="2" vWet="3" dt="2024-07-10T19:13:22.500"/>
    <p1510:client id="{16C8B755-5D0D-6191-7CE4-5E44F8021473}" v="53" dt="2024-07-10T19:52:06.143"/>
    <p1510:client id="{67FA5270-4C4E-4A2C-BE03-5EF6484412F0}" v="1399" dt="2024-07-10T17:08:14.903"/>
    <p1510:client id="{8FD03A49-CA0E-4A3D-B6C4-C060E9F04886}" v="35" dt="2024-07-10T19:29:49.712"/>
    <p1510:client id="{98BE15F0-7D41-8E41-956F-65C4C18059F0}" v="323" dt="2024-07-10T14:38:20.472"/>
    <p1510:client id="{E3F41EBE-515E-4F60-ADFF-4C8F951B0251}" v="516" dt="2024-07-11T11:31:05.261"/>
  </p1510:revLst>
</p1510:revInfo>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4.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a:solidFill>
          <a:srgbClr val="007780"/>
        </a:solidFill>
      </dgm:spPr>
      <dgm:t>
        <a:bodyPr/>
        <a:lstStyle/>
        <a:p>
          <a:pPr algn="ctr"/>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16E8CD49-2548-41E2-9958-F07BB7AB4D5F}">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Times New Roman"/>
              <a:cs typeface="Times New Roman"/>
            </a:rPr>
            <a:t>KDE DAC Information</a:t>
          </a:r>
        </a:p>
      </dgm:t>
      <dgm:extLst>
        <a:ext uri="{E40237B7-FDA0-4F09-8148-C483321AD2D9}">
          <dgm14:cNvPr xmlns:dgm14="http://schemas.microsoft.com/office/drawing/2010/diagram" id="0" name="" descr="A table displaying KDE's DAC info contact information. Email dacinfo@education.ky.gov. Phone Number: (502) 564-4394"/>
        </a:ext>
      </dgm:extLst>
    </dgm:pt>
    <dgm:pt modelId="{DA3A25F7-5592-4D00-8405-3D4328B7812F}" type="parTrans" cxnId="{73ED1480-6135-48FC-9334-02B3AC27C1CA}">
      <dgm:prSet/>
      <dgm:spPr/>
      <dgm:t>
        <a:bodyPr/>
        <a:lstStyle/>
        <a:p>
          <a:endParaRPr lang="en-US"/>
        </a:p>
      </dgm:t>
    </dgm:pt>
    <dgm:pt modelId="{84BB977D-1005-4B20-A5BF-D7738EB3CFB1}" type="sibTrans" cxnId="{73ED1480-6135-48FC-9334-02B3AC27C1CA}">
      <dgm:prSet/>
      <dgm:spPr/>
      <dgm:t>
        <a:bodyPr/>
        <a:lstStyle/>
        <a:p>
          <a:endParaRPr lang="en-US"/>
        </a:p>
      </dgm:t>
    </dgm:pt>
    <dgm:pt modelId="{5DDDCDED-2313-4F54-801A-F8F10EEAF1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hlinkClick xmlns:r="http://schemas.openxmlformats.org/officeDocument/2006/relationships" r:id="rId1"/>
            </a:rPr>
            <a:t>dacinfo@education.ky.gov</a:t>
          </a:r>
          <a:endParaRPr lang="en-US" sz="4400">
            <a:latin typeface="Times New Roman"/>
            <a:cs typeface="Times New Roman"/>
          </a:endParaRPr>
        </a:p>
      </dgm:t>
    </dgm:pt>
    <dgm:pt modelId="{9144B784-B323-413D-9578-52454B01E099}" type="parTrans" cxnId="{411A1D92-B522-4280-A419-DBA71CCE25C0}">
      <dgm:prSet/>
      <dgm:spPr/>
      <dgm:t>
        <a:bodyPr/>
        <a:lstStyle/>
        <a:p>
          <a:endParaRPr lang="en-US"/>
        </a:p>
      </dgm:t>
    </dgm:pt>
    <dgm:pt modelId="{EB138D15-E18A-471F-AC25-07E977AE60BE}" type="sibTrans" cxnId="{411A1D92-B522-4280-A419-DBA71CCE25C0}">
      <dgm:prSet/>
      <dgm:spPr/>
      <dgm:t>
        <a:bodyPr/>
        <a:lstStyle/>
        <a:p>
          <a:endParaRPr lang="en-US"/>
        </a:p>
      </dgm:t>
    </dgm:pt>
    <dgm:pt modelId="{555D2BA5-BCB5-4FD5-BFD9-2B9FB61D7F36}">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Times New Roman"/>
              <a:cs typeface="Times New Roman"/>
            </a:rPr>
            <a:t>(502) 564-4394</a:t>
          </a:r>
        </a:p>
      </dgm:t>
    </dgm:pt>
    <dgm:pt modelId="{BC565937-7DB0-4AEB-84F4-507AF704F7C8}" type="parTrans" cxnId="{5A511DA5-E011-4FC6-9BC5-ACA76839936B}">
      <dgm:prSet/>
      <dgm:spPr/>
    </dgm:pt>
    <dgm:pt modelId="{F4C91FE7-86C2-4512-A2DB-D57CC2815CD9}" type="sibTrans" cxnId="{5A511DA5-E011-4FC6-9BC5-ACA76839936B}">
      <dgm:prSet/>
      <dgm:spPr/>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85505" custScaleY="58469" custLinFactX="14390" custLinFactNeighborX="100000" custLinFactNeighborY="-84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X="-8250" custLinFactNeighborY="1596">
        <dgm:presLayoutVars>
          <dgm:bulletEnabled val="1"/>
        </dgm:presLayoutVars>
      </dgm:prSet>
      <dgm:spPr/>
    </dgm:pt>
  </dgm:ptLst>
  <dgm:cxnLst>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EBD4EF20-0A3F-4916-959E-E08BD9B09C15}" type="presOf" srcId="{555D2BA5-BCB5-4FD5-BFD9-2B9FB61D7F36}" destId="{EFC5904C-6172-4D21-AA6F-0A027056D3ED}" srcOrd="0" destOrd="2" presId="urn:microsoft.com/office/officeart/2005/8/layout/list1"/>
    <dgm:cxn modelId="{FDB2F853-2875-4F99-8A2E-36084B4A2C2B}" type="presOf" srcId="{5DDDCDED-2313-4F54-801A-F8F10EEAF1AE}" destId="{EFC5904C-6172-4D21-AA6F-0A027056D3ED}" srcOrd="0" destOrd="1" presId="urn:microsoft.com/office/officeart/2005/8/layout/list1"/>
    <dgm:cxn modelId="{73ED1480-6135-48FC-9334-02B3AC27C1CA}" srcId="{1A60FDE9-8FDD-4F95-8761-9B8568EA05DF}" destId="{16E8CD49-2548-41E2-9958-F07BB7AB4D5F}" srcOrd="0" destOrd="0" parTransId="{DA3A25F7-5592-4D00-8405-3D4328B7812F}" sibTransId="{84BB977D-1005-4B20-A5BF-D7738EB3CFB1}"/>
    <dgm:cxn modelId="{411A1D92-B522-4280-A419-DBA71CCE25C0}" srcId="{1A60FDE9-8FDD-4F95-8761-9B8568EA05DF}" destId="{5DDDCDED-2313-4F54-801A-F8F10EEAF1AE}" srcOrd="1" destOrd="0" parTransId="{9144B784-B323-413D-9578-52454B01E099}" sibTransId="{EB138D15-E18A-471F-AC25-07E977AE60BE}"/>
    <dgm:cxn modelId="{3377A197-9616-49CB-A7A9-7F7740E243DA}" srcId="{1B2CDB05-86C6-4E3F-8115-B237F44B6524}" destId="{1A60FDE9-8FDD-4F95-8761-9B8568EA05DF}" srcOrd="0" destOrd="0" parTransId="{0EA27716-065F-4EC5-BBAA-E844C0E66BF7}" sibTransId="{F982082A-35F6-4E4D-B386-9B512221BAE4}"/>
    <dgm:cxn modelId="{61695BA0-3F1C-4635-806B-0A1A6E66791A}" type="presOf" srcId="{16E8CD49-2548-41E2-9958-F07BB7AB4D5F}" destId="{EFC5904C-6172-4D21-AA6F-0A027056D3ED}" srcOrd="0" destOrd="0" presId="urn:microsoft.com/office/officeart/2005/8/layout/list1"/>
    <dgm:cxn modelId="{B691F8A0-5E92-44D3-BBFF-D0B4AF3741FF}" type="presOf" srcId="{1A60FDE9-8FDD-4F95-8761-9B8568EA05DF}" destId="{582781B1-11A1-43EE-AABF-775ACAB37D1D}" srcOrd="1" destOrd="0" presId="urn:microsoft.com/office/officeart/2005/8/layout/list1"/>
    <dgm:cxn modelId="{5A511DA5-E011-4FC6-9BC5-ACA76839936B}" srcId="{1A60FDE9-8FDD-4F95-8761-9B8568EA05DF}" destId="{555D2BA5-BCB5-4FD5-BFD9-2B9FB61D7F36}" srcOrd="2" destOrd="0" parTransId="{BC565937-7DB0-4AEB-84F4-507AF704F7C8}" sibTransId="{F4C91FE7-86C2-4512-A2DB-D57CC2815CD9}"/>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60448"/>
          <a:ext cx="9668797" cy="3402000"/>
        </a:xfrm>
        <a:prstGeom prst="rect">
          <a:avLst/>
        </a:prstGeom>
        <a:solidFill>
          <a:schemeClr val="accent2">
            <a:lumMod val="20000"/>
            <a:lumOff val="80000"/>
            <a:alpha val="97000"/>
          </a:schemeClr>
        </a:solidFill>
        <a:ln w="12700" cap="flat" cmpd="sng" algn="ctr">
          <a:noFill/>
          <a:prstDash val="solid"/>
          <a:miter lim="800000"/>
        </a:ln>
        <a:effectLst>
          <a:outerShdw blurRad="50800" dist="50800" dir="5400000" algn="ctr" rotWithShape="0">
            <a:schemeClr val="tx1"/>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50406" tIns="1041400" rIns="750406" bIns="312928" numCol="1" spcCol="1270" anchor="t" anchorCtr="0">
          <a:noAutofit/>
        </a:bodyPr>
        <a:lstStyle/>
        <a:p>
          <a:pPr marL="285750" lvl="1" indent="-285750" algn="ctr" defTabSz="1955800">
            <a:lnSpc>
              <a:spcPct val="90000"/>
            </a:lnSpc>
            <a:spcBef>
              <a:spcPct val="0"/>
            </a:spcBef>
            <a:spcAft>
              <a:spcPct val="15000"/>
            </a:spcAft>
            <a:buFontTx/>
            <a:buNone/>
          </a:pPr>
          <a:r>
            <a:rPr lang="en-US" sz="4400" kern="1200">
              <a:solidFill>
                <a:srgbClr val="102649"/>
              </a:solidFill>
              <a:latin typeface="Times New Roman"/>
              <a:cs typeface="Times New Roman"/>
            </a:rPr>
            <a:t>KDE DAC Information</a:t>
          </a:r>
        </a:p>
        <a:p>
          <a:pPr marL="285750" lvl="1" indent="-285750" algn="ctr" defTabSz="1955800">
            <a:lnSpc>
              <a:spcPct val="90000"/>
            </a:lnSpc>
            <a:spcBef>
              <a:spcPct val="0"/>
            </a:spcBef>
            <a:spcAft>
              <a:spcPct val="15000"/>
            </a:spcAft>
            <a:buFontTx/>
            <a:buNone/>
          </a:pPr>
          <a:r>
            <a:rPr lang="en-US" sz="4400" kern="1200">
              <a:latin typeface="Times New Roman"/>
              <a:cs typeface="Times New Roman"/>
              <a:hlinkClick xmlns:r="http://schemas.openxmlformats.org/officeDocument/2006/relationships" r:id="rId1"/>
            </a:rPr>
            <a:t>dacinfo@education.ky.gov</a:t>
          </a:r>
          <a:endParaRPr lang="en-US" sz="4400" kern="1200">
            <a:latin typeface="Times New Roman"/>
            <a:cs typeface="Times New Roman"/>
          </a:endParaRPr>
        </a:p>
        <a:p>
          <a:pPr marL="285750" lvl="1" indent="-285750" algn="ctr" defTabSz="1955800">
            <a:lnSpc>
              <a:spcPct val="90000"/>
            </a:lnSpc>
            <a:spcBef>
              <a:spcPct val="0"/>
            </a:spcBef>
            <a:spcAft>
              <a:spcPct val="15000"/>
            </a:spcAft>
            <a:buFontTx/>
            <a:buNone/>
          </a:pPr>
          <a:r>
            <a:rPr lang="en-US" sz="4400" kern="1200">
              <a:solidFill>
                <a:srgbClr val="102649"/>
              </a:solidFill>
              <a:latin typeface="Times New Roman"/>
              <a:cs typeface="Times New Roman"/>
            </a:rPr>
            <a:t>(502) 564-4394</a:t>
          </a:r>
        </a:p>
      </dsp:txBody>
      <dsp:txXfrm>
        <a:off x="0" y="160448"/>
        <a:ext cx="9668797" cy="3402000"/>
      </dsp:txXfrm>
    </dsp:sp>
    <dsp:sp modelId="{582781B1-11A1-43EE-AABF-775ACAB37D1D}">
      <dsp:nvSpPr>
        <dsp:cNvPr id="0" name=""/>
        <dsp:cNvSpPr/>
      </dsp:nvSpPr>
      <dsp:spPr>
        <a:xfrm>
          <a:off x="1940817" y="0"/>
          <a:ext cx="5787113" cy="932042"/>
        </a:xfrm>
        <a:prstGeom prst="roundRect">
          <a:avLst/>
        </a:prstGeom>
        <a:solidFill>
          <a:srgbClr val="0077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20" tIns="0" rIns="255820" bIns="0" numCol="1" spcCol="1270" anchor="ctr" anchorCtr="0">
          <a:noAutofit/>
        </a:bodyPr>
        <a:lstStyle/>
        <a:p>
          <a:pPr marL="0" lvl="0" indent="0" algn="ctr" defTabSz="2222500">
            <a:lnSpc>
              <a:spcPct val="90000"/>
            </a:lnSpc>
            <a:spcBef>
              <a:spcPct val="0"/>
            </a:spcBef>
            <a:spcAft>
              <a:spcPct val="35000"/>
            </a:spcAft>
            <a:buNone/>
          </a:pPr>
          <a:r>
            <a:rPr lang="en-US" sz="5000" kern="1200">
              <a:latin typeface="Times New Roman"/>
              <a:cs typeface="Times New Roman"/>
            </a:rPr>
            <a:t>Contact Information</a:t>
          </a:r>
          <a:endParaRPr lang="en-US" sz="5000" b="0" i="0" u="none" strike="noStrike" kern="1200" cap="none" baseline="0" noProof="0">
            <a:solidFill>
              <a:srgbClr val="010000"/>
            </a:solidFill>
            <a:latin typeface="Georgia"/>
            <a:cs typeface="Times New Roman"/>
          </a:endParaRPr>
        </a:p>
      </dsp:txBody>
      <dsp:txXfrm>
        <a:off x="1986316" y="45499"/>
        <a:ext cx="5696115" cy="8410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0F72-77C7-40F6-B8F5-D660B0D06B2C}"/>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1BCD762C-BE9E-4420-B062-55C551495A4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535C139-4EDF-49FA-8D83-7BC1238E7CEF}" type="datetimeFigureOut">
              <a:rPr lang="en-US" smtClean="0"/>
              <a:t>7/11/2024</a:t>
            </a:fld>
            <a:endParaRPr lang="en-US"/>
          </a:p>
        </p:txBody>
      </p:sp>
      <p:sp>
        <p:nvSpPr>
          <p:cNvPr id="4" name="Footer Placeholder 3">
            <a:extLst>
              <a:ext uri="{FF2B5EF4-FFF2-40B4-BE49-F238E27FC236}">
                <a16:creationId xmlns:a16="http://schemas.microsoft.com/office/drawing/2014/main" id="{58BD1EB1-8CB5-4070-9B46-A9581F8F20EC}"/>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6AAD2-98E0-4FF8-8764-C79BBBF7A415}"/>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80D2EF6-9D40-424F-8B76-C1FAC446DE3A}" type="slidenum">
              <a:rPr lang="en-US" smtClean="0"/>
              <a:t>‹#›</a:t>
            </a:fld>
            <a:endParaRPr lang="en-US"/>
          </a:p>
        </p:txBody>
      </p:sp>
    </p:spTree>
    <p:extLst>
      <p:ext uri="{BB962C8B-B14F-4D97-AF65-F5344CB8AC3E}">
        <p14:creationId xmlns:p14="http://schemas.microsoft.com/office/powerpoint/2010/main" val="150567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A2DE7F9-60FD-4BBF-B2BC-85C0F7DAABE7}" type="datetimeFigureOut">
              <a:rPr lang="en-US" smtClean="0"/>
              <a:t>7/11/2024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9C324DF-C190-43FC-8C04-1AEFE31E6ED5}" type="slidenum">
              <a:rPr lang="en-US" smtClean="0"/>
              <a:t>‹#›</a:t>
            </a:fld>
            <a:endParaRPr lang="en-US"/>
          </a:p>
        </p:txBody>
      </p:sp>
    </p:spTree>
    <p:extLst>
      <p:ext uri="{BB962C8B-B14F-4D97-AF65-F5344CB8AC3E}">
        <p14:creationId xmlns:p14="http://schemas.microsoft.com/office/powerpoint/2010/main" val="7871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a:t>
            </a:fld>
            <a:endParaRPr lang="en-US"/>
          </a:p>
        </p:txBody>
      </p:sp>
    </p:spTree>
    <p:extLst>
      <p:ext uri="{BB962C8B-B14F-4D97-AF65-F5344CB8AC3E}">
        <p14:creationId xmlns:p14="http://schemas.microsoft.com/office/powerpoint/2010/main" val="2454439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74dd86be4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74dd86be4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e9a8ae116c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2e9a8ae116c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20</a:t>
            </a:fld>
            <a:endParaRPr lang="en-US"/>
          </a:p>
        </p:txBody>
      </p:sp>
    </p:spTree>
    <p:extLst>
      <p:ext uri="{BB962C8B-B14F-4D97-AF65-F5344CB8AC3E}">
        <p14:creationId xmlns:p14="http://schemas.microsoft.com/office/powerpoint/2010/main" val="3340968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prepare for the new school year, we would like to inform you about the upcoming changes to the administrative code regulation 703 KAR 5080. This regulation is currently in the early stages of a regulatory process update. Please note that these updates will not be officially implemented until the 2025-2026 school year. For the 2024-2025 school year, the current regulation and the static link provided in the PowerPoint slide remain in effect. We will keep you informed of any further developments and ensure you have the most up-to-date information as the process progresses.</a:t>
            </a:r>
          </a:p>
        </p:txBody>
      </p:sp>
      <p:sp>
        <p:nvSpPr>
          <p:cNvPr id="4" name="Slide Number Placeholder 3"/>
          <p:cNvSpPr>
            <a:spLocks noGrp="1"/>
          </p:cNvSpPr>
          <p:nvPr>
            <p:ph type="sldNum" sz="quarter" idx="5"/>
          </p:nvPr>
        </p:nvSpPr>
        <p:spPr/>
        <p:txBody>
          <a:bodyPr/>
          <a:lstStyle/>
          <a:p>
            <a:fld id="{B9C324DF-C190-43FC-8C04-1AEFE31E6ED5}" type="slidenum">
              <a:rPr lang="en-US" smtClean="0"/>
              <a:t>22</a:t>
            </a:fld>
            <a:endParaRPr lang="en-US"/>
          </a:p>
        </p:txBody>
      </p:sp>
    </p:spTree>
    <p:extLst>
      <p:ext uri="{BB962C8B-B14F-4D97-AF65-F5344CB8AC3E}">
        <p14:creationId xmlns:p14="http://schemas.microsoft.com/office/powerpoint/2010/main" val="4244233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89"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Arial" panose="020B0604020202020204" pitchFamily="34" charset="0"/>
              </a:rPr>
              <a:t>As you prepare to train staff for the 2024-2025 school year, we would like to provide a couple of reminders to schools and districts about the use of training materials. For the To ensure your staff always have access to the latest and most accurate training materials, we strongly recommend using the static links available on our web pages rather than downloading and storing files locally. This is particularly important for the Administration Code and Inclusion of Special Populations training. A static link is a permanent web address that always directs you to the most current version of a document, ensuring you no longer need to manually update files.</a:t>
            </a:r>
          </a:p>
          <a:p>
            <a:pPr marL="0" marR="0" lvl="0" indent="0" algn="l" defTabSz="942289" rtl="0" eaLnBrk="1" fontAlgn="auto" latinLnBrk="0" hangingPunct="1">
              <a:lnSpc>
                <a:spcPct val="100000"/>
              </a:lnSpc>
              <a:spcBef>
                <a:spcPts val="0"/>
              </a:spcBef>
              <a:spcAft>
                <a:spcPts val="0"/>
              </a:spcAft>
              <a:buClrTx/>
              <a:buSzTx/>
              <a:buFontTx/>
              <a:buNone/>
              <a:tabLst/>
              <a:defRPr/>
            </a:pPr>
            <a:endParaRPr lang="en-US" sz="1800">
              <a:effectLst/>
              <a:latin typeface="Arial" panose="020B0604020202020204" pitchFamily="34" charset="0"/>
              <a:ea typeface="Arial" panose="020B0604020202020204" pitchFamily="34" charset="0"/>
            </a:endParaRPr>
          </a:p>
          <a:p>
            <a:pPr defTabSz="942289">
              <a:defRPr/>
            </a:pPr>
            <a:r>
              <a:rPr lang="en-US" sz="1800">
                <a:effectLst/>
                <a:latin typeface="Arial" panose="020B0604020202020204" pitchFamily="34" charset="0"/>
                <a:ea typeface="Arial" panose="020B0604020202020204" pitchFamily="34" charset="0"/>
              </a:rPr>
              <a:t>Using these static links ensures that you and your staff have continuous access to the most current training materials and reduces the need for manual updates and file management. Additionally, all other trainings developed by the Office of Assessment and Accountability (OAA) are delivered via static links, ensuring consistency and reliability across all training materials. </a:t>
            </a:r>
            <a:endParaRPr lang="en-US"/>
          </a:p>
        </p:txBody>
      </p:sp>
      <p:sp>
        <p:nvSpPr>
          <p:cNvPr id="4" name="Slide Number Placeholder 3"/>
          <p:cNvSpPr>
            <a:spLocks noGrp="1"/>
          </p:cNvSpPr>
          <p:nvPr>
            <p:ph type="sldNum" sz="quarter" idx="5"/>
          </p:nvPr>
        </p:nvSpPr>
        <p:spPr/>
        <p:txBody>
          <a:bodyPr/>
          <a:lstStyle/>
          <a:p>
            <a:fld id="{2BE209EE-EFFB-4C2B-B61C-95D0EF5BD966}" type="slidenum">
              <a:rPr lang="en-US" smtClean="0"/>
              <a:t>23</a:t>
            </a:fld>
            <a:endParaRPr lang="en-US"/>
          </a:p>
        </p:txBody>
      </p:sp>
    </p:spTree>
    <p:extLst>
      <p:ext uri="{BB962C8B-B14F-4D97-AF65-F5344CB8AC3E}">
        <p14:creationId xmlns:p14="http://schemas.microsoft.com/office/powerpoint/2010/main" val="1532394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4863" y="654050"/>
            <a:ext cx="5840412" cy="32845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286800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440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689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a:solidFill>
                  <a:schemeClr val="tx1"/>
                </a:solidFill>
                <a:effectLst/>
                <a:latin typeface="+mn-lt"/>
                <a:ea typeface="+mn-ea"/>
                <a:cs typeface="+mn-cs"/>
              </a:rPr>
              <a:t>  </a:t>
            </a:r>
            <a:endParaRPr lang="en-US" b="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79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a:p>
        </p:txBody>
      </p:sp>
      <p:sp>
        <p:nvSpPr>
          <p:cNvPr id="4" name="Slide Number Placeholder 3"/>
          <p:cNvSpPr>
            <a:spLocks noGrp="1"/>
          </p:cNvSpPr>
          <p:nvPr>
            <p:ph type="sldNum" sz="quarter" idx="5"/>
          </p:nvPr>
        </p:nvSpPr>
        <p:spPr/>
        <p:txBody>
          <a:bodyPr/>
          <a:lstStyle/>
          <a:p>
            <a:fld id="{2BE209EE-EFFB-4C2B-B61C-95D0EF5BD966}" type="slidenum">
              <a:rPr lang="en-US" smtClean="0"/>
              <a:t>9</a:t>
            </a:fld>
            <a:endParaRPr lang="en-US"/>
          </a:p>
        </p:txBody>
      </p:sp>
    </p:spTree>
    <p:extLst>
      <p:ext uri="{BB962C8B-B14F-4D97-AF65-F5344CB8AC3E}">
        <p14:creationId xmlns:p14="http://schemas.microsoft.com/office/powerpoint/2010/main" val="2557085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74dd86be4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274dd86be49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99671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r>
              <a:rPr lang="en-US"/>
              <a:t>‹#›</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9550" y="31411"/>
            <a:ext cx="10515600" cy="1325563"/>
          </a:xfrm>
        </p:spPr>
        <p:txBody>
          <a:bodyPr/>
          <a:lstStyle/>
          <a:p>
            <a:r>
              <a:rPr lang="en-US"/>
              <a:t>Click to edit Master title style</a:t>
            </a:r>
          </a:p>
        </p:txBody>
      </p:sp>
      <p:sp>
        <p:nvSpPr>
          <p:cNvPr id="9" name="Content Placeholder 8"/>
          <p:cNvSpPr>
            <a:spLocks noGrp="1"/>
          </p:cNvSpPr>
          <p:nvPr>
            <p:ph sz="quarter" idx="12"/>
          </p:nvPr>
        </p:nvSpPr>
        <p:spPr>
          <a:xfrm>
            <a:off x="556696" y="1365503"/>
            <a:ext cx="9090025" cy="5309271"/>
          </a:xfrm>
        </p:spPr>
        <p:txBody>
          <a:bodyPr/>
          <a:lstStyle>
            <a:lvl1pPr marL="0" indent="0">
              <a:buNone/>
              <a:defRPr/>
            </a:lvl1pPr>
          </a:lstStyle>
          <a:p>
            <a:pPr lvl="0"/>
            <a:endParaRPr lang="en-US"/>
          </a:p>
        </p:txBody>
      </p:sp>
      <p:sp>
        <p:nvSpPr>
          <p:cNvPr id="5" name="Footer Placeholder 3"/>
          <p:cNvSpPr>
            <a:spLocks noGrp="1"/>
          </p:cNvSpPr>
          <p:nvPr>
            <p:ph type="ftr" sz="quarter" idx="3"/>
          </p:nvPr>
        </p:nvSpPr>
        <p:spPr>
          <a:xfrm>
            <a:off x="3409950" y="6492212"/>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OAA_DAAS_DAC_Webcast_06092022</a:t>
            </a:r>
          </a:p>
        </p:txBody>
      </p:sp>
      <p:sp>
        <p:nvSpPr>
          <p:cNvPr id="4" name="Rectangle 3">
            <a:extLst>
              <a:ext uri="{FF2B5EF4-FFF2-40B4-BE49-F238E27FC236}">
                <a16:creationId xmlns:a16="http://schemas.microsoft.com/office/drawing/2014/main" id="{C70AE97E-F04C-4904-A2A7-A509EE5D6B9E}"/>
              </a:ext>
            </a:extLst>
          </p:cNvPr>
          <p:cNvSpPr/>
          <p:nvPr userDrawn="1"/>
        </p:nvSpPr>
        <p:spPr>
          <a:xfrm>
            <a:off x="10725150" y="5602254"/>
            <a:ext cx="566194" cy="369332"/>
          </a:xfrm>
          <a:prstGeom prst="rect">
            <a:avLst/>
          </a:prstGeom>
        </p:spPr>
        <p:txBody>
          <a:bodyPr wrap="square">
            <a:spAutoFit/>
          </a:bodyPr>
          <a:lstStyle/>
          <a:p>
            <a:fld id="{538B8E2E-C797-459B-B452-530BCC5A0CCC}" type="slidenum">
              <a:rPr lang="en-US" smtClean="0"/>
              <a:t>‹#›</a:t>
            </a:fld>
            <a:endParaRPr lang="en-US"/>
          </a:p>
        </p:txBody>
      </p:sp>
    </p:spTree>
    <p:extLst>
      <p:ext uri="{BB962C8B-B14F-4D97-AF65-F5344CB8AC3E}">
        <p14:creationId xmlns:p14="http://schemas.microsoft.com/office/powerpoint/2010/main" val="1200732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2045140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de-DE"/>
              <a:t>OAA: DAAS:BTS:Alternate:7/19/2022</a:t>
            </a:r>
            <a:endParaRPr lang="en-US"/>
          </a:p>
        </p:txBody>
      </p:sp>
    </p:spTree>
    <p:extLst>
      <p:ext uri="{BB962C8B-B14F-4D97-AF65-F5344CB8AC3E}">
        <p14:creationId xmlns:p14="http://schemas.microsoft.com/office/powerpoint/2010/main" val="2109841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de-DE"/>
              <a:t>OAA: DAAS:BTS:Alternate:7/19/2022</a:t>
            </a:r>
            <a:endParaRPr lang="en-US"/>
          </a:p>
        </p:txBody>
      </p:sp>
    </p:spTree>
    <p:extLst>
      <p:ext uri="{BB962C8B-B14F-4D97-AF65-F5344CB8AC3E}">
        <p14:creationId xmlns:p14="http://schemas.microsoft.com/office/powerpoint/2010/main" val="2141492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7/11/2024</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657028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g2e9a8ae116c_0_116"/>
          <p:cNvSpPr txBox="1">
            <a:spLocks noGrp="1"/>
          </p:cNvSpPr>
          <p:nvPr>
            <p:ph type="dt" idx="10"/>
          </p:nvPr>
        </p:nvSpPr>
        <p:spPr>
          <a:xfrm>
            <a:off x="838200" y="6356351"/>
            <a:ext cx="2743200" cy="3652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g2e9a8ae116c_0_116"/>
          <p:cNvSpPr txBox="1">
            <a:spLocks noGrp="1"/>
          </p:cNvSpPr>
          <p:nvPr>
            <p:ph type="ftr" idx="11"/>
          </p:nvPr>
        </p:nvSpPr>
        <p:spPr>
          <a:xfrm>
            <a:off x="4038601" y="6356351"/>
            <a:ext cx="3564800" cy="365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10264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Google Shape;78;g2e9a8ae116c_0_116"/>
          <p:cNvSpPr txBox="1">
            <a:spLocks noGrp="1"/>
          </p:cNvSpPr>
          <p:nvPr>
            <p:ph type="title"/>
          </p:nvPr>
        </p:nvSpPr>
        <p:spPr>
          <a:xfrm>
            <a:off x="838200" y="-1507217"/>
            <a:ext cx="10515600" cy="1325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5842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r>
              <a:rPr lang="en-US"/>
              <a:t>‹#›</a:t>
            </a:r>
          </a:p>
        </p:txBody>
      </p:sp>
      <p:sp>
        <p:nvSpPr>
          <p:cNvPr id="8" name="Footer Placeholder 7">
            <a:extLst>
              <a:ext uri="{FF2B5EF4-FFF2-40B4-BE49-F238E27FC236}">
                <a16:creationId xmlns:a16="http://schemas.microsoft.com/office/drawing/2014/main" id="{0083658F-AC2F-ABDA-75B4-10E88370B498}"/>
              </a:ext>
            </a:extLst>
          </p:cNvPr>
          <p:cNvSpPr>
            <a:spLocks noGrp="1"/>
          </p:cNvSpPr>
          <p:nvPr>
            <p:ph type="ftr" sz="quarter" idx="11"/>
          </p:nvPr>
        </p:nvSpPr>
        <p:spPr/>
        <p:txBody>
          <a:bodyPr/>
          <a:lstStyle/>
          <a:p>
            <a:r>
              <a:rPr lang="en-US"/>
              <a:t>OAA_DAAS_DAC_Webcast_06092022</a:t>
            </a:r>
          </a:p>
        </p:txBody>
      </p:sp>
      <p:sp>
        <p:nvSpPr>
          <p:cNvPr id="9" name="Slide Number Placeholder 8">
            <a:extLst>
              <a:ext uri="{FF2B5EF4-FFF2-40B4-BE49-F238E27FC236}">
                <a16:creationId xmlns:a16="http://schemas.microsoft.com/office/drawing/2014/main" id="{295FFF68-9DD0-272B-2564-D90D3BC884A7}"/>
              </a:ext>
            </a:extLst>
          </p:cNvPr>
          <p:cNvSpPr>
            <a:spLocks noGrp="1"/>
          </p:cNvSpPr>
          <p:nvPr>
            <p:ph type="sldNum" sz="quarter" idx="12"/>
          </p:nvPr>
        </p:nvSpPr>
        <p:spPr>
          <a:xfrm>
            <a:off x="8955156" y="5561220"/>
            <a:ext cx="2743200" cy="365125"/>
          </a:xfrm>
        </p:spPr>
        <p:txBody>
          <a:bodyPr/>
          <a:lstStyle/>
          <a:p>
            <a:fld id="{431B21FD-B47C-42BD-B60B-31D83F7ABA07}" type="slidenum">
              <a:rPr lang="en-US" smtClean="0"/>
              <a:t>‹#›</a:t>
            </a:fld>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a:xfrm>
            <a:off x="8763000" y="5607602"/>
            <a:ext cx="2743200" cy="365125"/>
          </a:xfrm>
        </p:spPr>
        <p:txBody>
          <a:bodyPr/>
          <a:lstStyle>
            <a:lvl1pPr>
              <a:defRPr>
                <a:solidFill>
                  <a:schemeClr val="tx1"/>
                </a:solidFill>
              </a:defRPr>
            </a:lvl1pPr>
          </a:lstStyle>
          <a:p>
            <a:pPr algn="r"/>
            <a:r>
              <a:rPr lang="en-US"/>
              <a:t>‹#›</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fld id="{CC8F76F6-DE5B-4210-817A-FC5544BA54BC}" type="slidenum">
              <a:rPr lang="en-US" smtClean="0"/>
              <a:pPr/>
              <a:t>‹#›</a:t>
            </a:fld>
            <a:r>
              <a:rPr lang="en-US"/>
              <a:t>  OAA_DAAS_DAC_Webcast_06092022</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en-US"/>
              <a:t>OAA_DAAS_DAC_Webcast_06092022</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en-US"/>
              <a:t>OAA_DAAS_DAC_Webcast_06092022</a:t>
            </a:r>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en-US"/>
              <a:t>OAA_DAAS_DAC_Webcast_06092022</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942E0CAA-5115-48E2-923C-2B2EA3028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B21FD-B47C-42BD-B60B-31D83F7ABA07}" type="slidenum">
              <a:rPr lang="en-US" smtClean="0"/>
              <a:t>‹#›</a:t>
            </a:fld>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674" r:id="rId9"/>
    <p:sldLayoutId id="2147483675" r:id="rId10"/>
    <p:sldLayoutId id="2147483676" r:id="rId11"/>
    <p:sldLayoutId id="2147483691" r:id="rId12"/>
    <p:sldLayoutId id="2147483693" r:id="rId13"/>
    <p:sldLayoutId id="2147483672" r:id="rId14"/>
    <p:sldLayoutId id="2147483673" r:id="rId15"/>
    <p:sldLayoutId id="2147483660" r:id="rId16"/>
    <p:sldLayoutId id="2147483703" r:id="rId17"/>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document/d/1qFRtyfu_bMPR8ucJ7GIX626dpAiejaMJgs4Zm69kF3M/edit#heading=h.d4thna4hlsu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docs.google.com/document/d/1UhpgqE8W7-S54eYlg450yulwFGrd-8Q57CGdu1zquls/edit#heading=h.d4thna4hlsu6"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staffkyschools.sharepoint.com/:w:/r/sites/kde/offices/oaa/IR/Collab/oaalt/_layouts/15/Doc.aspx?sourcedoc=%7BAFA61B1D-A2AB-4896-9F59-192764CDCDB4%7D&amp;file=Amendment%20to%20703%20KAR%205080_MIR_2024_DIRTY_OAA%20Leadership%20Review.docx&amp;wdLOR=c3FE2BCE6-5AF2-4D03-BE35-FA445B4B3BC4&amp;action=default&amp;mobileredirect=true"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8" Type="http://schemas.openxmlformats.org/officeDocument/2006/relationships/hyperlink" Target="https://www.education.ky.gov/_layouts/download.aspx?SourceUrl=https://www.education.ky.gov/AA/distsupp/Documents/Administration_Code_Module4.pptx" TargetMode="External"/><Relationship Id="rId13" Type="http://schemas.openxmlformats.org/officeDocument/2006/relationships/hyperlink" Target="https://www.education.ky.gov/_layouts/download.aspx?SourceUrl=https://www.education.ky.gov/AA/distsupp/Documents/Inclusion_of_Special_Populations.pptx" TargetMode="External"/><Relationship Id="rId18" Type="http://schemas.openxmlformats.org/officeDocument/2006/relationships/hyperlink" Target="https://www.education.ky.gov/_layouts/download.aspx?SourceUrl=https://www.education.ky.gov/AA/distsupp/Documents/Inclusion_5.pptx" TargetMode="External"/><Relationship Id="rId3" Type="http://schemas.openxmlformats.org/officeDocument/2006/relationships/hyperlink" Target="https://www.education.ky.gov/_layouts/download.aspx?SourceUrl=https://www.education.ky.gov/AA/distsupp/Documents/Administration_Code.pptx" TargetMode="External"/><Relationship Id="rId21" Type="http://schemas.openxmlformats.org/officeDocument/2006/relationships/hyperlink" Target="https://www.education.ky.gov/AA/distsupp/Documents/Incl%20of%20Sp%20Pops-Checks%20for%20Understanding%201-7%20Qs.pdf" TargetMode="External"/><Relationship Id="rId7" Type="http://schemas.openxmlformats.org/officeDocument/2006/relationships/hyperlink" Target="https://www.education.ky.gov/_layouts/download.aspx?SourceUrl=https://www.education.ky.gov/AA/distsupp/Documents/Administration_Code_Module3.pptx" TargetMode="External"/><Relationship Id="rId12" Type="http://schemas.openxmlformats.org/officeDocument/2006/relationships/hyperlink" Target="https://www.education.ky.gov/AA/distsupp/Documents/Admin%20Code-Checks%20for%20Understanding%201-6%20Ans.pdf" TargetMode="External"/><Relationship Id="rId17" Type="http://schemas.openxmlformats.org/officeDocument/2006/relationships/hyperlink" Target="https://www.education.ky.gov/_layouts/download.aspx?SourceUrl=https://www.education.ky.gov/AA/distsupp/Documents/Inclusion_4.pptx" TargetMode="External"/><Relationship Id="rId2" Type="http://schemas.openxmlformats.org/officeDocument/2006/relationships/notesSlide" Target="../notesSlides/notesSlide15.xml"/><Relationship Id="rId16" Type="http://schemas.openxmlformats.org/officeDocument/2006/relationships/hyperlink" Target="https://www.education.ky.gov/_layouts/download.aspx?SourceUrl=https://www.education.ky.gov/AA/distsupp/Documents/Inclusion_3.pptx" TargetMode="External"/><Relationship Id="rId20" Type="http://schemas.openxmlformats.org/officeDocument/2006/relationships/hyperlink" Target="https://www.education.ky.gov/_layouts/download.aspx?SourceUrl=https://www.education.ky.gov/AA/distsupp/Documents/Inclusion_7.pptx" TargetMode="External"/><Relationship Id="rId1" Type="http://schemas.openxmlformats.org/officeDocument/2006/relationships/slideLayout" Target="../slideLayouts/slideLayout4.xml"/><Relationship Id="rId6" Type="http://schemas.openxmlformats.org/officeDocument/2006/relationships/hyperlink" Target="https://www.education.ky.gov/_layouts/download.aspx?SourceUrl=https://www.education.ky.gov/AA/distsupp/Documents/Administration_Code_Module2.pptx" TargetMode="External"/><Relationship Id="rId11" Type="http://schemas.openxmlformats.org/officeDocument/2006/relationships/hyperlink" Target="https://www.education.ky.gov/AA/distsupp/Documents/Admin%20Code-Checks%20for%20Understanding%201-6%20Qs.pdf" TargetMode="External"/><Relationship Id="rId5" Type="http://schemas.openxmlformats.org/officeDocument/2006/relationships/hyperlink" Target="https://www.education.ky.gov/_layouts/download.aspx?SourceUrl=https://www.education.ky.gov/AA/distsupp/Documents/Administration_Code_Module1.pptx" TargetMode="External"/><Relationship Id="rId15" Type="http://schemas.openxmlformats.org/officeDocument/2006/relationships/hyperlink" Target="https://www.education.ky.gov/_layouts/download.aspx?SourceUrl=https://www.education.ky.gov/AA/distsupp/Documents/Inclusion_2.pptx" TargetMode="External"/><Relationship Id="rId10" Type="http://schemas.openxmlformats.org/officeDocument/2006/relationships/hyperlink" Target="https://www.education.ky.gov/_layouts/download.aspx?SourceUrl=https://www.education.ky.gov/AA/distsupp/Documents/Administration_Code_Module6.pptx" TargetMode="External"/><Relationship Id="rId19" Type="http://schemas.openxmlformats.org/officeDocument/2006/relationships/hyperlink" Target="https://www.education.ky.gov/_layouts/download.aspx?SourceUrl=https://www.education.ky.gov/AA/distsupp/Documents/Inclusion_6.pptx" TargetMode="External"/><Relationship Id="rId4" Type="http://schemas.openxmlformats.org/officeDocument/2006/relationships/hyperlink" Target="https://mediaportal.education.ky.gov/assessment-and-accountability/2021/11/administration-code-training-2021/" TargetMode="External"/><Relationship Id="rId9" Type="http://schemas.openxmlformats.org/officeDocument/2006/relationships/hyperlink" Target="https://www.education.ky.gov/_layouts/download.aspx?SourceUrl=https://www.education.ky.gov/AA/distsupp/Documents/Administration_Code_Module5.pptx" TargetMode="External"/><Relationship Id="rId14" Type="http://schemas.openxmlformats.org/officeDocument/2006/relationships/hyperlink" Target="https://www.education.ky.gov/_layouts/download.aspx?SourceUrl=https://www.education.ky.gov/AA/distsupp/Documents/Inclusion_1.pptx" TargetMode="External"/><Relationship Id="rId22" Type="http://schemas.openxmlformats.org/officeDocument/2006/relationships/hyperlink" Target="https://www.education.ky.gov/AA/distsupp/Documents/Incl%20of%20Sp%20Pops-Checks%20for%20Understanding%201-7%20Ans.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hyperlink" Target="https://creativecommons.org/licenses/by-nd/3.0/" TargetMode="External"/><Relationship Id="rId4" Type="http://schemas.openxmlformats.org/officeDocument/2006/relationships/hyperlink" Target="http://theconversation.com/another-standardized-test-this-one-called-parcc-but-heres-whats-different-40056"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forms.gle/wL1zTEaKhjNtSpw1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005780" y="1132195"/>
            <a:ext cx="9144000" cy="2387600"/>
          </a:xfrm>
        </p:spPr>
        <p:txBody>
          <a:bodyPr/>
          <a:lstStyle/>
          <a:p>
            <a:pPr algn="r"/>
            <a:r>
              <a:rPr lang="en-US"/>
              <a:t>DAC Webcast</a:t>
            </a:r>
            <a:br>
              <a:rPr lang="en-US"/>
            </a:br>
            <a:r>
              <a:rPr lang="en-US"/>
              <a:t>July 11, 2024</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005780" y="3631535"/>
            <a:ext cx="9144000" cy="1655762"/>
          </a:xfrm>
        </p:spPr>
        <p:txBody>
          <a:bodyPr vert="horz" lIns="91440" tIns="45720" rIns="91440" bIns="45720" rtlCol="0" anchor="t">
            <a:normAutofit/>
          </a:bodyPr>
          <a:lstStyle/>
          <a:p>
            <a:pPr algn="r">
              <a:spcBef>
                <a:spcPts val="0"/>
              </a:spcBef>
            </a:pPr>
            <a:endParaRPr lang="en-US"/>
          </a:p>
          <a:p>
            <a:pPr algn="r">
              <a:spcBef>
                <a:spcPts val="0"/>
              </a:spcBef>
            </a:pPr>
            <a:r>
              <a:rPr lang="en-US"/>
              <a:t>Jennifer Stafford, Director</a:t>
            </a:r>
          </a:p>
          <a:p>
            <a:pPr algn="r">
              <a:spcBef>
                <a:spcPts val="0"/>
              </a:spcBef>
            </a:pPr>
            <a:r>
              <a:rPr lang="en-US"/>
              <a:t>   Division of Assessment and Accountability Support</a:t>
            </a:r>
          </a:p>
          <a:p>
            <a:pPr algn="r">
              <a:spcBef>
                <a:spcPts val="0"/>
              </a:spcBef>
            </a:pPr>
            <a:r>
              <a:rPr lang="en-US"/>
              <a:t>Office of Assessment and Accountability</a:t>
            </a:r>
          </a:p>
          <a:p>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9E2F-FEF1-2A7E-BD97-4C2455D4C2DF}"/>
              </a:ext>
            </a:extLst>
          </p:cNvPr>
          <p:cNvSpPr>
            <a:spLocks noGrp="1"/>
          </p:cNvSpPr>
          <p:nvPr>
            <p:ph type="ctrTitle"/>
          </p:nvPr>
        </p:nvSpPr>
        <p:spPr>
          <a:xfrm>
            <a:off x="2384323" y="1085492"/>
            <a:ext cx="9144000" cy="2387600"/>
          </a:xfrm>
        </p:spPr>
        <p:txBody>
          <a:bodyPr>
            <a:normAutofit/>
          </a:bodyPr>
          <a:lstStyle/>
          <a:p>
            <a:pPr algn="r"/>
            <a:r>
              <a:rPr lang="en-US" sz="5400"/>
              <a:t>Kentucky United We Learn</a:t>
            </a:r>
            <a:br>
              <a:rPr lang="en-US" sz="5400"/>
            </a:br>
            <a:r>
              <a:rPr lang="en-US" sz="5400"/>
              <a:t>Prototypes</a:t>
            </a:r>
          </a:p>
        </p:txBody>
      </p:sp>
      <p:sp>
        <p:nvSpPr>
          <p:cNvPr id="3" name="Text Placeholder 2">
            <a:extLst>
              <a:ext uri="{FF2B5EF4-FFF2-40B4-BE49-F238E27FC236}">
                <a16:creationId xmlns:a16="http://schemas.microsoft.com/office/drawing/2014/main" id="{B49187D1-214B-42B2-F624-DE5ED6C20713}"/>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Jennifer Stafford, Director</a:t>
            </a:r>
          </a:p>
          <a:p>
            <a:pPr algn="r"/>
            <a:r>
              <a:rPr lang="en-US"/>
              <a:t>Office of Assessment and Accountability</a:t>
            </a:r>
          </a:p>
          <a:p>
            <a:pPr algn="r"/>
            <a:endParaRPr lang="en-US"/>
          </a:p>
        </p:txBody>
      </p:sp>
    </p:spTree>
    <p:extLst>
      <p:ext uri="{BB962C8B-B14F-4D97-AF65-F5344CB8AC3E}">
        <p14:creationId xmlns:p14="http://schemas.microsoft.com/office/powerpoint/2010/main" val="478006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2" name="Google Shape;102;g274dd86be49_0_15">
            <a:extLst>
              <a:ext uri="{FF2B5EF4-FFF2-40B4-BE49-F238E27FC236}">
                <a16:creationId xmlns:a16="http://schemas.microsoft.com/office/drawing/2014/main" id="{E55835FF-BC54-CA6F-7146-F5870E484FE4}"/>
              </a:ext>
            </a:extLst>
          </p:cNvPr>
          <p:cNvSpPr txBox="1">
            <a:spLocks noGrp="1"/>
          </p:cNvSpPr>
          <p:nvPr>
            <p:ph type="title" idx="4294967295"/>
          </p:nvPr>
        </p:nvSpPr>
        <p:spPr>
          <a:xfrm>
            <a:off x="13867" y="73052"/>
            <a:ext cx="12178133" cy="1127098"/>
          </a:xfrm>
          <a:prstGeom prst="rect">
            <a:avLst/>
          </a:prstGeom>
          <a:noFill/>
          <a:ln>
            <a:noFill/>
            <a:prstDash/>
          </a:ln>
          <a:effectLst/>
        </p:spPr>
        <p:txBody>
          <a:bodyPr rot="0" spcFirstLastPara="1" vertOverflow="overflow" horzOverflow="overflow" vert="horz" wrap="square" lIns="91433" tIns="45700" rIns="91433"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Libre Franklin Medium"/>
              <a:buNone/>
              <a:defRPr sz="33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marL="154089">
              <a:lnSpc>
                <a:spcPct val="115000"/>
              </a:lnSpc>
              <a:buSzPts val="1100"/>
              <a:defRPr/>
            </a:pPr>
            <a:r>
              <a:rPr lang="en-US" sz="4267">
                <a:latin typeface="Franklin Gothic Medium"/>
              </a:rPr>
              <a:t>Prototype 1: Accreditation-style Accountability</a:t>
            </a:r>
          </a:p>
        </p:txBody>
      </p:sp>
      <p:sp>
        <p:nvSpPr>
          <p:cNvPr id="175" name="Google Shape;175;p2"/>
          <p:cNvSpPr txBox="1"/>
          <p:nvPr/>
        </p:nvSpPr>
        <p:spPr>
          <a:xfrm>
            <a:off x="258305" y="946641"/>
            <a:ext cx="11675387" cy="4770496"/>
          </a:xfrm>
          <a:prstGeom prst="rect">
            <a:avLst/>
          </a:prstGeom>
          <a:noFill/>
          <a:ln>
            <a:noFill/>
          </a:ln>
        </p:spPr>
        <p:txBody>
          <a:bodyPr spcFirstLastPara="1" wrap="square" lIns="121900" tIns="121900" rIns="121900" bIns="121900" anchor="t" anchorCtr="0">
            <a:spAutoFit/>
          </a:bodyPr>
          <a:lstStyle/>
          <a:p>
            <a:pPr marL="422910" indent="-342900">
              <a:buClr>
                <a:schemeClr val="dk1"/>
              </a:buClr>
              <a:buSzPts val="1200"/>
              <a:buFont typeface="Arial" panose="020B0604020202020204" pitchFamily="34" charset="0"/>
              <a:buChar char="•"/>
            </a:pPr>
            <a:r>
              <a:rPr lang="en-US" sz="2100">
                <a:solidFill>
                  <a:schemeClr val="dk1"/>
                </a:solidFill>
                <a:ea typeface="Libre Franklin"/>
                <a:cs typeface="Libre Franklin"/>
                <a:sym typeface="Libre Franklin"/>
              </a:rPr>
              <a:t>The reimagined assessment and accountability systems will emphasize transparency by providing families and communities with information on a broad set of school quality domains through a locally-customizable data display.</a:t>
            </a:r>
            <a:endParaRPr lang="en-US" sz="2100">
              <a:solidFill>
                <a:schemeClr val="dk1"/>
              </a:solidFill>
              <a:ea typeface="Libre Franklin"/>
              <a:cs typeface="Libre Franklin"/>
            </a:endParaRPr>
          </a:p>
          <a:p>
            <a:pPr marL="422910" indent="-342900">
              <a:buClr>
                <a:schemeClr val="dk1"/>
              </a:buClr>
              <a:buSzPts val="1200"/>
              <a:buFont typeface="Arial" panose="020B0604020202020204" pitchFamily="34" charset="0"/>
              <a:buChar char="•"/>
            </a:pPr>
            <a:r>
              <a:rPr lang="en-US" sz="2100">
                <a:solidFill>
                  <a:schemeClr val="dk1"/>
                </a:solidFill>
                <a:ea typeface="Libre Franklin"/>
                <a:cs typeface="Libre Franklin"/>
                <a:sym typeface="Libre Franklin"/>
              </a:rPr>
              <a:t>Accreditation-style evaluation where schools submit evidence to an external evaluator and receive ratings on rubrics with feedback for improvement. </a:t>
            </a:r>
            <a:endParaRPr lang="en-US" sz="2100">
              <a:solidFill>
                <a:schemeClr val="dk1"/>
              </a:solidFill>
              <a:ea typeface="Libre Franklin"/>
              <a:cs typeface="Libre Franklin"/>
            </a:endParaRPr>
          </a:p>
          <a:p>
            <a:pPr marL="422910" indent="-342900">
              <a:buClr>
                <a:schemeClr val="dk1"/>
              </a:buClr>
              <a:buSzPts val="1200"/>
              <a:buFont typeface="Arial" panose="020B0604020202020204" pitchFamily="34" charset="0"/>
              <a:buChar char="•"/>
            </a:pPr>
            <a:r>
              <a:rPr lang="en-US" sz="2100">
                <a:solidFill>
                  <a:schemeClr val="dk1"/>
                </a:solidFill>
                <a:ea typeface="Libre Franklin"/>
                <a:cs typeface="Libre Franklin"/>
                <a:sym typeface="Libre Franklin"/>
              </a:rPr>
              <a:t>Inclusive collaborative process would be used to set goals and strategies for school improvement.  </a:t>
            </a:r>
            <a:endParaRPr lang="en-US" sz="2100">
              <a:solidFill>
                <a:schemeClr val="dk1"/>
              </a:solidFill>
              <a:ea typeface="Libre Franklin"/>
              <a:cs typeface="Libre Franklin"/>
            </a:endParaRPr>
          </a:p>
          <a:p>
            <a:pPr marL="422910" indent="-342900">
              <a:buClr>
                <a:schemeClr val="dk1"/>
              </a:buClr>
              <a:buSzPts val="1200"/>
              <a:buFont typeface="Arial" panose="020B0604020202020204" pitchFamily="34" charset="0"/>
              <a:buChar char="•"/>
            </a:pPr>
            <a:r>
              <a:rPr lang="en-US" sz="2100">
                <a:solidFill>
                  <a:schemeClr val="dk1"/>
                </a:solidFill>
                <a:ea typeface="Libre Franklin"/>
                <a:cs typeface="Libre Franklin"/>
                <a:sym typeface="Libre Franklin"/>
              </a:rPr>
              <a:t>Includes an ongoing collection and submission of evidence at regular intervals.</a:t>
            </a:r>
            <a:endParaRPr lang="en-US" sz="2100">
              <a:solidFill>
                <a:schemeClr val="dk1"/>
              </a:solidFill>
              <a:ea typeface="Libre Franklin"/>
              <a:cs typeface="Libre Franklin"/>
            </a:endParaRPr>
          </a:p>
          <a:p>
            <a:pPr marL="422910" indent="-342900">
              <a:buClr>
                <a:schemeClr val="dk1"/>
              </a:buClr>
              <a:buSzPts val="1200"/>
              <a:buFont typeface="Arial" panose="020B0604020202020204" pitchFamily="34" charset="0"/>
              <a:buChar char="•"/>
            </a:pPr>
            <a:r>
              <a:rPr lang="en-US" sz="2100">
                <a:solidFill>
                  <a:schemeClr val="dk1"/>
                </a:solidFill>
                <a:ea typeface="Libre Franklin"/>
                <a:cs typeface="Libre Franklin"/>
                <a:sym typeface="Libre Franklin"/>
              </a:rPr>
              <a:t>A reduced and streamlined version of the federal accountability system remains to meet federal law.  </a:t>
            </a:r>
            <a:endParaRPr lang="en-US" sz="2100">
              <a:solidFill>
                <a:schemeClr val="dk1"/>
              </a:solidFill>
              <a:ea typeface="Libre Franklin"/>
              <a:cs typeface="Libre Franklin"/>
            </a:endParaRPr>
          </a:p>
          <a:p>
            <a:pPr marL="422910" indent="-342900">
              <a:buClr>
                <a:schemeClr val="dk1"/>
              </a:buClr>
              <a:buSzPts val="1200"/>
              <a:buFont typeface="Arial" panose="020B0604020202020204" pitchFamily="34" charset="0"/>
              <a:buChar char="•"/>
            </a:pPr>
            <a:r>
              <a:rPr lang="en-US" sz="2100">
                <a:solidFill>
                  <a:schemeClr val="dk1"/>
                </a:solidFill>
                <a:ea typeface="Libre Franklin"/>
                <a:cs typeface="Libre Franklin"/>
                <a:sym typeface="Libre Franklin"/>
              </a:rPr>
              <a:t>State school color labels would be eliminated and there would be only three levels of school ratings for federal accountability(i.e., Meets Requirements, Targeted Support and Improvement [TSI]</a:t>
            </a:r>
            <a:r>
              <a:rPr lang="en-US" sz="2100" b="0" i="0">
                <a:solidFill>
                  <a:srgbClr val="333333"/>
                </a:solidFill>
                <a:effectLst/>
                <a:highlight>
                  <a:srgbClr val="FFFFFF"/>
                </a:highlight>
              </a:rPr>
              <a:t> Additional Targeted Support and Improvement [ATSI], Comprehensive Support and Improvement [CSI]</a:t>
            </a:r>
            <a:r>
              <a:rPr lang="en-US" sz="2100">
                <a:solidFill>
                  <a:schemeClr val="dk1"/>
                </a:solidFill>
                <a:ea typeface="Libre Franklin"/>
                <a:cs typeface="Libre Franklin"/>
                <a:sym typeface="Libre Franklin"/>
              </a:rPr>
              <a:t>). </a:t>
            </a:r>
            <a:endParaRPr lang="en-US" sz="2100">
              <a:solidFill>
                <a:schemeClr val="dk1"/>
              </a:solidFill>
              <a:ea typeface="Libre Franklin"/>
              <a:cs typeface="Libre Franklin"/>
            </a:endParaRPr>
          </a:p>
        </p:txBody>
      </p:sp>
      <p:graphicFrame>
        <p:nvGraphicFramePr>
          <p:cNvPr id="176" name="Google Shape;176;p2"/>
          <p:cNvGraphicFramePr/>
          <p:nvPr/>
        </p:nvGraphicFramePr>
        <p:xfrm>
          <a:off x="258306" y="5591290"/>
          <a:ext cx="11675387" cy="982133"/>
        </p:xfrm>
        <a:graphic>
          <a:graphicData uri="http://schemas.openxmlformats.org/drawingml/2006/table">
            <a:tbl>
              <a:tblPr firstRow="1">
                <a:noFill/>
              </a:tblPr>
              <a:tblGrid>
                <a:gridCol w="2199064">
                  <a:extLst>
                    <a:ext uri="{9D8B030D-6E8A-4147-A177-3AD203B41FA5}">
                      <a16:colId xmlns:a16="http://schemas.microsoft.com/office/drawing/2014/main" val="20000"/>
                    </a:ext>
                  </a:extLst>
                </a:gridCol>
                <a:gridCol w="1069397">
                  <a:extLst>
                    <a:ext uri="{9D8B030D-6E8A-4147-A177-3AD203B41FA5}">
                      <a16:colId xmlns:a16="http://schemas.microsoft.com/office/drawing/2014/main" val="20001"/>
                    </a:ext>
                  </a:extLst>
                </a:gridCol>
                <a:gridCol w="981105">
                  <a:extLst>
                    <a:ext uri="{9D8B030D-6E8A-4147-A177-3AD203B41FA5}">
                      <a16:colId xmlns:a16="http://schemas.microsoft.com/office/drawing/2014/main" val="20002"/>
                    </a:ext>
                  </a:extLst>
                </a:gridCol>
                <a:gridCol w="1417511">
                  <a:extLst>
                    <a:ext uri="{9D8B030D-6E8A-4147-A177-3AD203B41FA5}">
                      <a16:colId xmlns:a16="http://schemas.microsoft.com/office/drawing/2014/main" val="20003"/>
                    </a:ext>
                  </a:extLst>
                </a:gridCol>
                <a:gridCol w="1633719">
                  <a:extLst>
                    <a:ext uri="{9D8B030D-6E8A-4147-A177-3AD203B41FA5}">
                      <a16:colId xmlns:a16="http://schemas.microsoft.com/office/drawing/2014/main" val="20004"/>
                    </a:ext>
                  </a:extLst>
                </a:gridCol>
                <a:gridCol w="1359673">
                  <a:extLst>
                    <a:ext uri="{9D8B030D-6E8A-4147-A177-3AD203B41FA5}">
                      <a16:colId xmlns:a16="http://schemas.microsoft.com/office/drawing/2014/main" val="20005"/>
                    </a:ext>
                  </a:extLst>
                </a:gridCol>
                <a:gridCol w="1359673">
                  <a:extLst>
                    <a:ext uri="{9D8B030D-6E8A-4147-A177-3AD203B41FA5}">
                      <a16:colId xmlns:a16="http://schemas.microsoft.com/office/drawing/2014/main" val="20006"/>
                    </a:ext>
                  </a:extLst>
                </a:gridCol>
                <a:gridCol w="1655245">
                  <a:extLst>
                    <a:ext uri="{9D8B030D-6E8A-4147-A177-3AD203B41FA5}">
                      <a16:colId xmlns:a16="http://schemas.microsoft.com/office/drawing/2014/main" val="20007"/>
                    </a:ext>
                  </a:extLst>
                </a:gridCol>
              </a:tblGrid>
              <a:tr h="982133">
                <a:tc>
                  <a:txBody>
                    <a:bodyPr/>
                    <a:lstStyle/>
                    <a:p>
                      <a:pPr marL="0" marR="0" lvl="0" indent="0" algn="l" rtl="0">
                        <a:lnSpc>
                          <a:spcPct val="100000"/>
                        </a:lnSpc>
                        <a:spcBef>
                          <a:spcPts val="0"/>
                        </a:spcBef>
                        <a:spcAft>
                          <a:spcPts val="0"/>
                        </a:spcAft>
                        <a:buClr>
                          <a:srgbClr val="000000"/>
                        </a:buClr>
                        <a:buSzPts val="1000"/>
                        <a:buFont typeface="Arial"/>
                        <a:buNone/>
                      </a:pPr>
                      <a:r>
                        <a:rPr lang="en" sz="1300" u="none" strike="noStrike" cap="none">
                          <a:latin typeface="Franklin Gothic Book" panose="020B0503020102020204" pitchFamily="34" charset="0"/>
                          <a:ea typeface="Times New Roman"/>
                          <a:cs typeface="Times New Roman"/>
                          <a:sym typeface="Times New Roman"/>
                        </a:rPr>
                        <a:t>Academic Outcomes and Growth, + Portrait of a Learner (POL) Competencies</a:t>
                      </a:r>
                      <a:endParaRPr sz="1300" u="none" strike="noStrike" cap="none">
                        <a:latin typeface="Franklin Gothic Book" panose="020B0503020102020204" pitchFamily="34" charset="0"/>
                        <a:ea typeface="Times New Roman"/>
                        <a:cs typeface="Times New Roman"/>
                        <a:sym typeface="Times New Roman"/>
                      </a:endParaRPr>
                    </a:p>
                  </a:txBody>
                  <a:tcPr marL="84667" marR="84667" marT="84667" marB="84667">
                    <a:solidFill>
                      <a:schemeClr val="lt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300" u="none" strike="noStrike" cap="none">
                          <a:latin typeface="Franklin Gothic Book" panose="020B0503020102020204" pitchFamily="34" charset="0"/>
                          <a:ea typeface="Times New Roman"/>
                          <a:cs typeface="Times New Roman"/>
                          <a:sym typeface="Times New Roman"/>
                        </a:rPr>
                        <a:t>Vibrant Learning </a:t>
                      </a:r>
                      <a:r>
                        <a:rPr lang="en" sz="1300" strike="noStrike" cap="none">
                          <a:latin typeface="Franklin Gothic Book" panose="020B0503020102020204" pitchFamily="34" charset="0"/>
                          <a:ea typeface="Times New Roman"/>
                          <a:cs typeface="Times New Roman"/>
                          <a:sym typeface="Times New Roman"/>
                        </a:rPr>
                        <a:t>Experiences </a:t>
                      </a:r>
                      <a:endParaRPr sz="1600" u="none" strike="noStrike" cap="none">
                        <a:latin typeface="Franklin Gothic Book" panose="020B0503020102020204" pitchFamily="34" charset="0"/>
                        <a:ea typeface="Times New Roman"/>
                        <a:cs typeface="Times New Roman"/>
                        <a:sym typeface="Times New Roman"/>
                      </a:endParaRPr>
                    </a:p>
                  </a:txBody>
                  <a:tcPr marL="84667" marR="84667" marT="84667" marB="84667">
                    <a:solidFill>
                      <a:schemeClr val="lt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300" u="none" strike="noStrike" cap="none">
                          <a:latin typeface="Franklin Gothic Book" panose="020B0503020102020204" pitchFamily="34" charset="0"/>
                          <a:ea typeface="Times New Roman"/>
                          <a:cs typeface="Times New Roman"/>
                          <a:sym typeface="Times New Roman"/>
                        </a:rPr>
                        <a:t>Teaching and Leadership</a:t>
                      </a:r>
                      <a:endParaRPr sz="1300" u="none" strike="noStrike" cap="none">
                        <a:latin typeface="Franklin Gothic Book" panose="020B0503020102020204" pitchFamily="34" charset="0"/>
                        <a:ea typeface="Times New Roman"/>
                        <a:cs typeface="Times New Roman"/>
                        <a:sym typeface="Times New Roman"/>
                      </a:endParaRPr>
                    </a:p>
                  </a:txBody>
                  <a:tcPr marL="84667" marR="84667" marT="84667" marB="84667">
                    <a:solidFill>
                      <a:schemeClr val="lt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300" u="none" strike="noStrike" cap="none">
                          <a:latin typeface="Franklin Gothic Book" panose="020B0503020102020204" pitchFamily="34" charset="0"/>
                          <a:ea typeface="Times New Roman"/>
                          <a:cs typeface="Times New Roman"/>
                          <a:sym typeface="Times New Roman"/>
                        </a:rPr>
                        <a:t>School Culture &amp; Student Well-being</a:t>
                      </a:r>
                      <a:endParaRPr sz="1300" u="none" strike="noStrike" cap="none">
                        <a:latin typeface="Franklin Gothic Book" panose="020B0503020102020204" pitchFamily="34" charset="0"/>
                        <a:ea typeface="Times New Roman"/>
                        <a:cs typeface="Times New Roman"/>
                        <a:sym typeface="Times New Roman"/>
                      </a:endParaRPr>
                    </a:p>
                  </a:txBody>
                  <a:tcPr marL="84667" marR="84667" marT="84667" marB="84667">
                    <a:solidFill>
                      <a:schemeClr val="lt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300" u="none" strike="noStrike" cap="none">
                          <a:latin typeface="Franklin Gothic Book" panose="020B0503020102020204" pitchFamily="34" charset="0"/>
                          <a:ea typeface="Times New Roman"/>
                          <a:cs typeface="Times New Roman"/>
                          <a:sym typeface="Times New Roman"/>
                        </a:rPr>
                        <a:t>Community Connections and Post-secondary Readiness</a:t>
                      </a:r>
                      <a:endParaRPr sz="1300" u="none" strike="noStrike" cap="none">
                        <a:latin typeface="Franklin Gothic Book" panose="020B0503020102020204" pitchFamily="34" charset="0"/>
                        <a:ea typeface="Times New Roman"/>
                        <a:cs typeface="Times New Roman"/>
                        <a:sym typeface="Times New Roman"/>
                      </a:endParaRPr>
                    </a:p>
                  </a:txBody>
                  <a:tcPr marL="84667" marR="84667" marT="84667" marB="84667">
                    <a:solidFill>
                      <a:schemeClr val="lt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300" u="none" strike="noStrike" cap="none">
                          <a:latin typeface="Franklin Gothic Book" panose="020B0503020102020204" pitchFamily="34" charset="0"/>
                          <a:ea typeface="Times New Roman"/>
                          <a:cs typeface="Times New Roman"/>
                          <a:sym typeface="Times New Roman"/>
                        </a:rPr>
                        <a:t>Locally Determined Criteria </a:t>
                      </a:r>
                      <a:r>
                        <a:rPr lang="en" sz="1300" i="1" u="none" strike="noStrike" cap="none">
                          <a:latin typeface="Franklin Gothic Book" panose="020B0503020102020204" pitchFamily="34" charset="0"/>
                          <a:ea typeface="Times New Roman"/>
                          <a:cs typeface="Times New Roman"/>
                          <a:sym typeface="Times New Roman"/>
                        </a:rPr>
                        <a:t>(optional)</a:t>
                      </a:r>
                      <a:endParaRPr sz="1300" i="1" u="none" strike="noStrike" cap="none">
                        <a:latin typeface="Franklin Gothic Book" panose="020B0503020102020204" pitchFamily="34" charset="0"/>
                        <a:ea typeface="Times New Roman"/>
                        <a:cs typeface="Times New Roman"/>
                        <a:sym typeface="Times New Roman"/>
                      </a:endParaRPr>
                    </a:p>
                  </a:txBody>
                  <a:tcPr marL="84667" marR="84667" marT="84667" marB="84667">
                    <a:solidFill>
                      <a:srgbClr val="CFE2F3"/>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300" u="none" strike="noStrike" cap="none">
                          <a:latin typeface="Franklin Gothic Book" panose="020B0503020102020204" pitchFamily="34" charset="0"/>
                          <a:ea typeface="Times New Roman"/>
                          <a:cs typeface="Times New Roman"/>
                          <a:sym typeface="Times New Roman"/>
                        </a:rPr>
                        <a:t>Locally Determined Criteria </a:t>
                      </a:r>
                      <a:r>
                        <a:rPr lang="en" sz="1300" i="1" u="none" strike="noStrike" cap="none">
                          <a:latin typeface="Franklin Gothic Book" panose="020B0503020102020204" pitchFamily="34" charset="0"/>
                          <a:ea typeface="Times New Roman"/>
                          <a:cs typeface="Times New Roman"/>
                          <a:sym typeface="Times New Roman"/>
                        </a:rPr>
                        <a:t>(optional)</a:t>
                      </a:r>
                      <a:endParaRPr sz="1300" u="none" strike="noStrike" cap="none">
                        <a:latin typeface="Franklin Gothic Book" panose="020B0503020102020204" pitchFamily="34" charset="0"/>
                        <a:ea typeface="Times New Roman"/>
                        <a:cs typeface="Times New Roman"/>
                        <a:sym typeface="Times New Roman"/>
                      </a:endParaRPr>
                    </a:p>
                  </a:txBody>
                  <a:tcPr marL="84667" marR="84667" marT="84667" marB="84667">
                    <a:solidFill>
                      <a:srgbClr val="CFE2F3"/>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300" u="none" strike="noStrike" cap="none">
                          <a:latin typeface="Franklin Gothic Book" panose="020B0503020102020204" pitchFamily="34" charset="0"/>
                          <a:ea typeface="Times New Roman"/>
                          <a:cs typeface="Times New Roman"/>
                          <a:sym typeface="Times New Roman"/>
                        </a:rPr>
                        <a:t>Locally Determined Criteria </a:t>
                      </a:r>
                      <a:r>
                        <a:rPr lang="en" sz="1300" i="1" u="none" strike="noStrike" cap="none">
                          <a:latin typeface="Franklin Gothic Book" panose="020B0503020102020204" pitchFamily="34" charset="0"/>
                          <a:ea typeface="Times New Roman"/>
                          <a:cs typeface="Times New Roman"/>
                          <a:sym typeface="Times New Roman"/>
                        </a:rPr>
                        <a:t>(optional)</a:t>
                      </a:r>
                      <a:endParaRPr sz="1300" u="none" strike="noStrike" cap="none">
                        <a:latin typeface="Franklin Gothic Book" panose="020B0503020102020204" pitchFamily="34" charset="0"/>
                        <a:ea typeface="Times New Roman"/>
                        <a:cs typeface="Times New Roman"/>
                        <a:sym typeface="Times New Roman"/>
                      </a:endParaRPr>
                    </a:p>
                  </a:txBody>
                  <a:tcPr marL="84667" marR="84667" marT="84667" marB="84667">
                    <a:solidFill>
                      <a:srgbClr val="CFE2F3"/>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2" name="Google Shape;102;g274dd86be49_0_15">
            <a:extLst>
              <a:ext uri="{FF2B5EF4-FFF2-40B4-BE49-F238E27FC236}">
                <a16:creationId xmlns:a16="http://schemas.microsoft.com/office/drawing/2014/main" id="{6B01DDE4-9F2B-C0AC-C22E-EC840527A632}"/>
              </a:ext>
            </a:extLst>
          </p:cNvPr>
          <p:cNvSpPr txBox="1">
            <a:spLocks noGrp="1"/>
          </p:cNvSpPr>
          <p:nvPr>
            <p:ph type="title" idx="4294967295"/>
          </p:nvPr>
        </p:nvSpPr>
        <p:spPr>
          <a:xfrm>
            <a:off x="0" y="0"/>
            <a:ext cx="12178133" cy="1325600"/>
          </a:xfrm>
          <a:prstGeom prst="rect">
            <a:avLst/>
          </a:prstGeom>
          <a:noFill/>
          <a:ln>
            <a:noFill/>
            <a:prstDash/>
          </a:ln>
          <a:effectLst/>
        </p:spPr>
        <p:txBody>
          <a:bodyPr rot="0" spcFirstLastPara="1" vertOverflow="overflow" horzOverflow="overflow" vert="horz" wrap="square" lIns="91433" tIns="45700" rIns="91433"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Libre Franklin Medium"/>
              <a:buNone/>
              <a:defRPr sz="33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marL="154513" defTabSz="1219170">
              <a:lnSpc>
                <a:spcPct val="115000"/>
              </a:lnSpc>
              <a:buSzPts val="1100"/>
              <a:defRPr/>
            </a:pPr>
            <a:r>
              <a:rPr lang="en-US" sz="4267">
                <a:latin typeface="Franklin Gothic Medium" panose="020B0603020102020204" pitchFamily="34" charset="0"/>
              </a:rPr>
              <a:t>Individual Student Growth or Change</a:t>
            </a:r>
          </a:p>
        </p:txBody>
      </p:sp>
      <p:sp>
        <p:nvSpPr>
          <p:cNvPr id="183" name="Google Shape;183;g274dd86be49_0_22"/>
          <p:cNvSpPr txBox="1">
            <a:spLocks noGrp="1"/>
          </p:cNvSpPr>
          <p:nvPr>
            <p:ph type="body" idx="2"/>
          </p:nvPr>
        </p:nvSpPr>
        <p:spPr>
          <a:xfrm>
            <a:off x="655667" y="1492532"/>
            <a:ext cx="5132000" cy="3760400"/>
          </a:xfrm>
          <a:prstGeom prst="rect">
            <a:avLst/>
          </a:prstGeom>
          <a:noFill/>
          <a:ln>
            <a:noFill/>
          </a:ln>
        </p:spPr>
        <p:txBody>
          <a:bodyPr spcFirstLastPara="1" wrap="square" lIns="91433" tIns="45700" rIns="91433" bIns="45700" anchor="t" anchorCtr="0">
            <a:normAutofit/>
          </a:bodyPr>
          <a:lstStyle/>
          <a:p>
            <a:pPr marL="169329" indent="0">
              <a:lnSpc>
                <a:spcPct val="100000"/>
              </a:lnSpc>
              <a:spcBef>
                <a:spcPts val="0"/>
              </a:spcBef>
              <a:buSzPts val="1600"/>
              <a:buNone/>
            </a:pPr>
            <a:r>
              <a:rPr lang="en" sz="2667" b="1">
                <a:solidFill>
                  <a:schemeClr val="dk1"/>
                </a:solidFill>
                <a:latin typeface="Franklin Gothic Book" panose="020B0503020102020204" pitchFamily="34" charset="0"/>
              </a:rPr>
              <a:t>Option 1.1.A</a:t>
            </a:r>
          </a:p>
          <a:p>
            <a:pPr marL="626530" indent="-457200">
              <a:lnSpc>
                <a:spcPct val="100000"/>
              </a:lnSpc>
              <a:spcBef>
                <a:spcPts val="0"/>
              </a:spcBef>
              <a:buSzPts val="1600"/>
            </a:pPr>
            <a:r>
              <a:rPr lang="en" sz="2667">
                <a:solidFill>
                  <a:schemeClr val="dk1"/>
                </a:solidFill>
                <a:latin typeface="Franklin Gothic Book" panose="020B0503020102020204" pitchFamily="34" charset="0"/>
              </a:rPr>
              <a:t>Replace the “Change” component in the current state and federal accountability system with individual student growth.</a:t>
            </a:r>
          </a:p>
          <a:p>
            <a:pPr marL="550320" indent="-380990">
              <a:lnSpc>
                <a:spcPct val="100000"/>
              </a:lnSpc>
              <a:spcBef>
                <a:spcPts val="0"/>
              </a:spcBef>
              <a:buSzPts val="1600"/>
            </a:pPr>
            <a:r>
              <a:rPr lang="en" sz="2667">
                <a:solidFill>
                  <a:schemeClr val="dk1"/>
                </a:solidFill>
                <a:latin typeface="Franklin Gothic Book" panose="020B0503020102020204" pitchFamily="34" charset="0"/>
              </a:rPr>
              <a:t>Student growth would be determined from one year to the next. </a:t>
            </a:r>
            <a:endParaRPr sz="2667">
              <a:solidFill>
                <a:schemeClr val="dk1"/>
              </a:solidFill>
              <a:latin typeface="Franklin Gothic Book" panose="020B0503020102020204" pitchFamily="34" charset="0"/>
            </a:endParaRPr>
          </a:p>
          <a:p>
            <a:pPr marL="609585" indent="0">
              <a:lnSpc>
                <a:spcPct val="100000"/>
              </a:lnSpc>
              <a:spcBef>
                <a:spcPts val="0"/>
              </a:spcBef>
              <a:buNone/>
            </a:pPr>
            <a:endParaRPr sz="2000">
              <a:solidFill>
                <a:schemeClr val="dk1"/>
              </a:solidFill>
              <a:latin typeface="Franklin Gothic Book" panose="020B0503020102020204" pitchFamily="34" charset="0"/>
            </a:endParaRPr>
          </a:p>
          <a:p>
            <a:pPr marL="609585" indent="0">
              <a:lnSpc>
                <a:spcPct val="70000"/>
              </a:lnSpc>
              <a:spcBef>
                <a:spcPts val="800"/>
              </a:spcBef>
              <a:buNone/>
            </a:pPr>
            <a:endParaRPr sz="2000">
              <a:solidFill>
                <a:schemeClr val="dk1"/>
              </a:solidFill>
            </a:endParaRPr>
          </a:p>
        </p:txBody>
      </p:sp>
      <p:sp>
        <p:nvSpPr>
          <p:cNvPr id="185" name="Google Shape;185;g274dd86be49_0_22"/>
          <p:cNvSpPr txBox="1">
            <a:spLocks noGrp="1"/>
          </p:cNvSpPr>
          <p:nvPr>
            <p:ph type="body" idx="4"/>
          </p:nvPr>
        </p:nvSpPr>
        <p:spPr>
          <a:xfrm>
            <a:off x="5787667" y="1492532"/>
            <a:ext cx="4868400" cy="3760400"/>
          </a:xfrm>
          <a:prstGeom prst="rect">
            <a:avLst/>
          </a:prstGeom>
          <a:noFill/>
          <a:ln>
            <a:noFill/>
          </a:ln>
        </p:spPr>
        <p:txBody>
          <a:bodyPr spcFirstLastPara="1" wrap="square" lIns="91433" tIns="45700" rIns="91433" bIns="45700" anchor="t" anchorCtr="0">
            <a:normAutofit/>
          </a:bodyPr>
          <a:lstStyle/>
          <a:p>
            <a:pPr marL="194728" indent="0">
              <a:lnSpc>
                <a:spcPct val="100000"/>
              </a:lnSpc>
              <a:spcBef>
                <a:spcPts val="0"/>
              </a:spcBef>
              <a:buSzPts val="1300"/>
              <a:buNone/>
            </a:pPr>
            <a:r>
              <a:rPr lang="en" sz="2667" b="1">
                <a:solidFill>
                  <a:schemeClr val="dk1"/>
                </a:solidFill>
                <a:latin typeface="Franklin Gothic Book" panose="020B0503020102020204" pitchFamily="34" charset="0"/>
              </a:rPr>
              <a:t>Option 1.1.B</a:t>
            </a:r>
          </a:p>
          <a:p>
            <a:pPr marL="575719" indent="-380990">
              <a:lnSpc>
                <a:spcPct val="100000"/>
              </a:lnSpc>
              <a:spcBef>
                <a:spcPts val="0"/>
              </a:spcBef>
              <a:buSzPts val="1300"/>
            </a:pPr>
            <a:r>
              <a:rPr lang="en" sz="2667">
                <a:solidFill>
                  <a:schemeClr val="dk1"/>
                </a:solidFill>
                <a:latin typeface="Franklin Gothic Book" panose="020B0503020102020204" pitchFamily="34" charset="0"/>
              </a:rPr>
              <a:t>“Change” remains in the state and federal accountability system. </a:t>
            </a:r>
            <a:endParaRPr sz="2400">
              <a:latin typeface="Franklin Gothic Book" panose="020B05030201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8" name="Google Shape;102;g274dd86be49_0_15">
            <a:extLst>
              <a:ext uri="{FF2B5EF4-FFF2-40B4-BE49-F238E27FC236}">
                <a16:creationId xmlns:a16="http://schemas.microsoft.com/office/drawing/2014/main" id="{7A8DDBDD-C267-C5B2-F3FB-6C1B1CF13BBB}"/>
              </a:ext>
            </a:extLst>
          </p:cNvPr>
          <p:cNvSpPr txBox="1">
            <a:spLocks noGrp="1"/>
          </p:cNvSpPr>
          <p:nvPr>
            <p:ph type="title" idx="4294967295"/>
          </p:nvPr>
        </p:nvSpPr>
        <p:spPr>
          <a:xfrm>
            <a:off x="-103364" y="-216777"/>
            <a:ext cx="12178133" cy="1325600"/>
          </a:xfrm>
          <a:prstGeom prst="rect">
            <a:avLst/>
          </a:prstGeom>
          <a:noFill/>
          <a:ln>
            <a:noFill/>
            <a:prstDash/>
          </a:ln>
          <a:effectLst/>
        </p:spPr>
        <p:txBody>
          <a:bodyPr rot="0" spcFirstLastPara="1" vertOverflow="overflow" horzOverflow="overflow" vert="horz" wrap="square" lIns="91433" tIns="45700" rIns="91433"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Libre Franklin Medium"/>
              <a:buNone/>
              <a:defRPr sz="33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marL="154513" defTabSz="1219170">
              <a:lnSpc>
                <a:spcPct val="115000"/>
              </a:lnSpc>
              <a:buSzPts val="1100"/>
              <a:defRPr/>
            </a:pPr>
            <a:r>
              <a:rPr lang="en-US" sz="4267">
                <a:latin typeface="Franklin Gothic Medium" panose="020B0603020102020204" pitchFamily="34" charset="0"/>
              </a:rPr>
              <a:t>State Assessment Options</a:t>
            </a:r>
          </a:p>
        </p:txBody>
      </p:sp>
      <p:sp>
        <p:nvSpPr>
          <p:cNvPr id="192" name="Google Shape;192;p3"/>
          <p:cNvSpPr txBox="1">
            <a:spLocks noGrp="1"/>
          </p:cNvSpPr>
          <p:nvPr>
            <p:ph type="body" idx="2"/>
          </p:nvPr>
        </p:nvSpPr>
        <p:spPr>
          <a:xfrm>
            <a:off x="64" y="943586"/>
            <a:ext cx="4003168" cy="4146000"/>
          </a:xfrm>
          <a:prstGeom prst="rect">
            <a:avLst/>
          </a:prstGeom>
          <a:noFill/>
          <a:ln>
            <a:noFill/>
          </a:ln>
        </p:spPr>
        <p:txBody>
          <a:bodyPr spcFirstLastPara="1" wrap="square" lIns="91433" tIns="45700" rIns="91433" bIns="45700" anchor="t" anchorCtr="0">
            <a:noAutofit/>
          </a:bodyPr>
          <a:lstStyle/>
          <a:p>
            <a:pPr marL="194728" indent="0">
              <a:lnSpc>
                <a:spcPct val="100000"/>
              </a:lnSpc>
              <a:spcBef>
                <a:spcPts val="0"/>
              </a:spcBef>
              <a:buSzPts val="1300"/>
              <a:buNone/>
            </a:pPr>
            <a:r>
              <a:rPr lang="en" sz="1900" b="1">
                <a:solidFill>
                  <a:schemeClr val="dk1"/>
                </a:solidFill>
                <a:latin typeface="Franklin Gothic Book"/>
                <a:ea typeface="Times New Roman"/>
                <a:cs typeface="Times New Roman"/>
                <a:sym typeface="Times New Roman"/>
              </a:rPr>
              <a:t>Option 1.2.A</a:t>
            </a:r>
            <a:endParaRPr lang="en" sz="1900" b="1">
              <a:solidFill>
                <a:schemeClr val="dk1"/>
              </a:solidFill>
              <a:latin typeface="Franklin Gothic Book"/>
              <a:ea typeface="Times New Roman"/>
              <a:cs typeface="Times New Roman"/>
            </a:endParaRPr>
          </a:p>
          <a:p>
            <a:pPr marL="766223">
              <a:lnSpc>
                <a:spcPct val="100000"/>
              </a:lnSpc>
              <a:spcBef>
                <a:spcPts val="0"/>
              </a:spcBef>
              <a:buSzPts val="1300"/>
            </a:pPr>
            <a:r>
              <a:rPr lang="en" sz="1900">
                <a:solidFill>
                  <a:schemeClr val="dk1"/>
                </a:solidFill>
                <a:latin typeface="Franklin Gothic Book"/>
                <a:ea typeface="Times New Roman"/>
                <a:cs typeface="Times New Roman"/>
                <a:sym typeface="Times New Roman"/>
              </a:rPr>
              <a:t>Through-year model that captures student learning and growth in reading and math within the academic year</a:t>
            </a:r>
            <a:endParaRPr lang="en" sz="1900">
              <a:solidFill>
                <a:schemeClr val="dk1"/>
              </a:solidFill>
              <a:latin typeface="Franklin Gothic Book"/>
              <a:ea typeface="Times New Roman"/>
              <a:cs typeface="Times New Roman"/>
            </a:endParaRPr>
          </a:p>
          <a:p>
            <a:pPr marL="766223">
              <a:lnSpc>
                <a:spcPct val="100000"/>
              </a:lnSpc>
              <a:spcBef>
                <a:spcPts val="0"/>
              </a:spcBef>
              <a:buSzPts val="1300"/>
            </a:pPr>
            <a:r>
              <a:rPr lang="en" sz="1900">
                <a:solidFill>
                  <a:schemeClr val="dk1"/>
                </a:solidFill>
                <a:latin typeface="Franklin Gothic Book"/>
                <a:ea typeface="Times New Roman"/>
                <a:cs typeface="Times New Roman"/>
                <a:sym typeface="Times New Roman"/>
              </a:rPr>
              <a:t>Replace the locally-adopted interim assessments, ideally reducing local assessment costs and testing time.</a:t>
            </a:r>
            <a:endParaRPr lang="en" sz="1900">
              <a:solidFill>
                <a:schemeClr val="dk1"/>
              </a:solidFill>
              <a:latin typeface="Franklin Gothic Book"/>
              <a:ea typeface="Times New Roman"/>
              <a:cs typeface="Times New Roman"/>
            </a:endParaRPr>
          </a:p>
          <a:p>
            <a:pPr marL="766223">
              <a:lnSpc>
                <a:spcPct val="100000"/>
              </a:lnSpc>
              <a:spcBef>
                <a:spcPts val="0"/>
              </a:spcBef>
              <a:buSzPts val="1300"/>
            </a:pPr>
            <a:r>
              <a:rPr lang="en" sz="1900">
                <a:solidFill>
                  <a:schemeClr val="dk1"/>
                </a:solidFill>
                <a:latin typeface="Franklin Gothic Book"/>
                <a:ea typeface="Times New Roman"/>
                <a:cs typeface="Times New Roman"/>
                <a:sym typeface="Times New Roman"/>
              </a:rPr>
              <a:t>State assessment in science, social studies and writing would stay the same.</a:t>
            </a:r>
            <a:endParaRPr sz="1900">
              <a:solidFill>
                <a:schemeClr val="dk1"/>
              </a:solidFill>
              <a:latin typeface="Franklin Gothic Book"/>
              <a:ea typeface="Times New Roman"/>
              <a:cs typeface="Times New Roman"/>
            </a:endParaRPr>
          </a:p>
        </p:txBody>
      </p:sp>
      <p:sp>
        <p:nvSpPr>
          <p:cNvPr id="194" name="Google Shape;194;p3"/>
          <p:cNvSpPr txBox="1">
            <a:spLocks noGrp="1"/>
          </p:cNvSpPr>
          <p:nvPr>
            <p:ph type="body" idx="4"/>
          </p:nvPr>
        </p:nvSpPr>
        <p:spPr>
          <a:xfrm>
            <a:off x="3904049" y="948937"/>
            <a:ext cx="3987551" cy="4146000"/>
          </a:xfrm>
          <a:prstGeom prst="rect">
            <a:avLst/>
          </a:prstGeom>
          <a:noFill/>
          <a:ln>
            <a:noFill/>
          </a:ln>
        </p:spPr>
        <p:txBody>
          <a:bodyPr spcFirstLastPara="1" wrap="square" lIns="91433" tIns="45700" rIns="91433" bIns="45700" anchor="t" anchorCtr="0">
            <a:noAutofit/>
          </a:bodyPr>
          <a:lstStyle/>
          <a:p>
            <a:pPr marL="194728" indent="0">
              <a:lnSpc>
                <a:spcPct val="100000"/>
              </a:lnSpc>
              <a:spcBef>
                <a:spcPts val="0"/>
              </a:spcBef>
              <a:buSzPts val="1300"/>
              <a:buNone/>
            </a:pPr>
            <a:r>
              <a:rPr lang="en" sz="1900" b="1">
                <a:solidFill>
                  <a:schemeClr val="dk1"/>
                </a:solidFill>
                <a:latin typeface="Franklin Gothic Book"/>
                <a:ea typeface="Times New Roman"/>
                <a:cs typeface="Times New Roman"/>
                <a:sym typeface="Times New Roman"/>
              </a:rPr>
              <a:t>Option 1.2.B</a:t>
            </a:r>
            <a:endParaRPr lang="en" sz="1900" b="1">
              <a:solidFill>
                <a:schemeClr val="dk1"/>
              </a:solidFill>
              <a:latin typeface="Franklin Gothic Book"/>
              <a:ea typeface="Times New Roman"/>
              <a:cs typeface="Times New Roman"/>
            </a:endParaRPr>
          </a:p>
          <a:p>
            <a:pPr marL="766223">
              <a:lnSpc>
                <a:spcPct val="100000"/>
              </a:lnSpc>
              <a:spcBef>
                <a:spcPts val="0"/>
              </a:spcBef>
              <a:buSzPts val="1300"/>
            </a:pPr>
            <a:r>
              <a:rPr lang="en" sz="1900">
                <a:solidFill>
                  <a:schemeClr val="dk1"/>
                </a:solidFill>
                <a:latin typeface="Franklin Gothic Book"/>
                <a:ea typeface="Times New Roman"/>
                <a:cs typeface="Times New Roman"/>
                <a:sym typeface="Times New Roman"/>
              </a:rPr>
              <a:t>Pilot a competency-based approach and includes authentic demonstrations of knowledge and skills.</a:t>
            </a:r>
            <a:endParaRPr lang="en" sz="1900">
              <a:solidFill>
                <a:schemeClr val="dk1"/>
              </a:solidFill>
              <a:latin typeface="Franklin Gothic Book"/>
              <a:ea typeface="Times New Roman"/>
              <a:cs typeface="Times New Roman"/>
            </a:endParaRPr>
          </a:p>
          <a:p>
            <a:pPr marL="766223">
              <a:lnSpc>
                <a:spcPct val="100000"/>
              </a:lnSpc>
              <a:spcBef>
                <a:spcPts val="0"/>
              </a:spcBef>
              <a:buSzPts val="1300"/>
            </a:pPr>
            <a:r>
              <a:rPr lang="en" sz="1900">
                <a:solidFill>
                  <a:schemeClr val="dk1"/>
                </a:solidFill>
                <a:latin typeface="Franklin Gothic Book"/>
                <a:ea typeface="Times New Roman"/>
                <a:cs typeface="Times New Roman"/>
                <a:sym typeface="Times New Roman"/>
              </a:rPr>
              <a:t>Math, reading and science would include a combination of short-form standardized assessments and authentic performance tasks.</a:t>
            </a:r>
            <a:endParaRPr lang="en" sz="1900">
              <a:solidFill>
                <a:schemeClr val="dk1"/>
              </a:solidFill>
              <a:latin typeface="Franklin Gothic Book"/>
              <a:ea typeface="Times New Roman"/>
              <a:cs typeface="Times New Roman"/>
            </a:endParaRPr>
          </a:p>
          <a:p>
            <a:pPr marL="766223">
              <a:lnSpc>
                <a:spcPct val="100000"/>
              </a:lnSpc>
              <a:spcBef>
                <a:spcPts val="0"/>
              </a:spcBef>
              <a:buSzPts val="1300"/>
            </a:pPr>
            <a:r>
              <a:rPr lang="en" sz="1900">
                <a:solidFill>
                  <a:schemeClr val="dk1"/>
                </a:solidFill>
                <a:latin typeface="Franklin Gothic Book"/>
                <a:ea typeface="Times New Roman"/>
                <a:cs typeface="Times New Roman"/>
                <a:sym typeface="Times New Roman"/>
              </a:rPr>
              <a:t>Innovative assessment system would be piloted and refined in a subset of districts before scaling statewide. </a:t>
            </a:r>
            <a:endParaRPr sz="1900">
              <a:solidFill>
                <a:schemeClr val="dk1"/>
              </a:solidFill>
              <a:latin typeface="Franklin Gothic Book" panose="020B0503020102020204" pitchFamily="34" charset="0"/>
              <a:ea typeface="Times New Roman"/>
              <a:cs typeface="Times New Roman"/>
            </a:endParaRPr>
          </a:p>
        </p:txBody>
      </p:sp>
      <p:sp>
        <p:nvSpPr>
          <p:cNvPr id="196" name="Google Shape;196;p3"/>
          <p:cNvSpPr txBox="1">
            <a:spLocks noGrp="1"/>
          </p:cNvSpPr>
          <p:nvPr>
            <p:ph type="body" idx="4"/>
          </p:nvPr>
        </p:nvSpPr>
        <p:spPr>
          <a:xfrm>
            <a:off x="7806637" y="941319"/>
            <a:ext cx="4248584" cy="4146000"/>
          </a:xfrm>
          <a:prstGeom prst="rect">
            <a:avLst/>
          </a:prstGeom>
          <a:noFill/>
          <a:ln>
            <a:noFill/>
          </a:ln>
        </p:spPr>
        <p:txBody>
          <a:bodyPr spcFirstLastPara="1" wrap="square" lIns="91433" tIns="45700" rIns="91433" bIns="45700" anchor="t" anchorCtr="0">
            <a:noAutofit/>
          </a:bodyPr>
          <a:lstStyle/>
          <a:p>
            <a:pPr marL="194728" indent="0">
              <a:lnSpc>
                <a:spcPct val="100000"/>
              </a:lnSpc>
              <a:spcBef>
                <a:spcPts val="0"/>
              </a:spcBef>
              <a:buSzPts val="1300"/>
              <a:buNone/>
            </a:pPr>
            <a:r>
              <a:rPr lang="en" sz="1900" b="1">
                <a:solidFill>
                  <a:schemeClr val="dk1"/>
                </a:solidFill>
                <a:latin typeface="Franklin Gothic Book"/>
                <a:ea typeface="Times New Roman"/>
                <a:cs typeface="Times New Roman"/>
                <a:sym typeface="Times New Roman"/>
              </a:rPr>
              <a:t>Option 1.2.C</a:t>
            </a:r>
            <a:endParaRPr lang="en" sz="1900" b="1">
              <a:solidFill>
                <a:schemeClr val="dk1"/>
              </a:solidFill>
              <a:latin typeface="Franklin Gothic Book"/>
              <a:ea typeface="Times New Roman"/>
              <a:cs typeface="Times New Roman"/>
            </a:endParaRPr>
          </a:p>
          <a:p>
            <a:pPr marL="766223">
              <a:lnSpc>
                <a:spcPct val="100000"/>
              </a:lnSpc>
              <a:spcBef>
                <a:spcPts val="0"/>
              </a:spcBef>
              <a:buSzPts val="1300"/>
            </a:pPr>
            <a:r>
              <a:rPr lang="en" sz="1900">
                <a:solidFill>
                  <a:schemeClr val="dk1"/>
                </a:solidFill>
                <a:latin typeface="Franklin Gothic Book"/>
                <a:ea typeface="Times New Roman"/>
                <a:cs typeface="Times New Roman"/>
                <a:sym typeface="Times New Roman"/>
              </a:rPr>
              <a:t>Reduce the number of the assessments used to determine academic proficiency to meet the minimum federal requirements (i.e. reading, mathematics and science)</a:t>
            </a:r>
            <a:endParaRPr lang="en" sz="1900">
              <a:solidFill>
                <a:schemeClr val="dk1"/>
              </a:solidFill>
              <a:latin typeface="Franklin Gothic Book"/>
              <a:ea typeface="Times New Roman"/>
              <a:cs typeface="Times New Roman"/>
            </a:endParaRPr>
          </a:p>
          <a:p>
            <a:pPr marL="766223">
              <a:lnSpc>
                <a:spcPct val="100000"/>
              </a:lnSpc>
              <a:spcBef>
                <a:spcPts val="0"/>
              </a:spcBef>
              <a:buSzPts val="1300"/>
            </a:pPr>
            <a:r>
              <a:rPr lang="en" sz="1900">
                <a:solidFill>
                  <a:schemeClr val="dk1"/>
                </a:solidFill>
                <a:latin typeface="Franklin Gothic Book"/>
                <a:ea typeface="Times New Roman"/>
                <a:cs typeface="Times New Roman"/>
                <a:sym typeface="Times New Roman"/>
              </a:rPr>
              <a:t>Social studies and writing would be assessed using local assessments. </a:t>
            </a:r>
            <a:endParaRPr lang="en" sz="1900">
              <a:solidFill>
                <a:schemeClr val="dk1"/>
              </a:solidFill>
              <a:latin typeface="Franklin Gothic Book" panose="020B0503020102020204" pitchFamily="34" charset="0"/>
              <a:ea typeface="Times New Roman"/>
              <a:cs typeface="Times New Roman"/>
            </a:endParaRPr>
          </a:p>
          <a:p>
            <a:pPr marL="766223">
              <a:lnSpc>
                <a:spcPct val="100000"/>
              </a:lnSpc>
              <a:spcBef>
                <a:spcPts val="0"/>
              </a:spcBef>
              <a:buSzPts val="1300"/>
            </a:pPr>
            <a:r>
              <a:rPr lang="en" sz="1900">
                <a:solidFill>
                  <a:schemeClr val="dk1"/>
                </a:solidFill>
                <a:latin typeface="Franklin Gothic Book"/>
                <a:ea typeface="Times New Roman"/>
                <a:cs typeface="Times New Roman"/>
                <a:sym typeface="Times New Roman"/>
              </a:rPr>
              <a:t>The state assessments to meet federal requirements could use a single summative or through-course approach as described in Option 1.2.A.</a:t>
            </a:r>
            <a:endParaRPr sz="1900">
              <a:solidFill>
                <a:schemeClr val="dk1"/>
              </a:solidFill>
              <a:latin typeface="Franklin Gothic Book"/>
              <a:ea typeface="Times New Roman"/>
              <a:cs typeface="Times New Roman"/>
            </a:endParaRPr>
          </a:p>
          <a:p>
            <a:pPr marL="609585" indent="0">
              <a:lnSpc>
                <a:spcPct val="115000"/>
              </a:lnSpc>
              <a:spcBef>
                <a:spcPts val="0"/>
              </a:spcBef>
              <a:buNone/>
            </a:pPr>
            <a:endParaRPr sz="1733">
              <a:solidFill>
                <a:schemeClr val="dk1"/>
              </a:solidFill>
              <a:latin typeface="Franklin Gothic Book" panose="020B0503020102020204" pitchFamily="34" charset="0"/>
              <a:ea typeface="Times New Roman"/>
              <a:cs typeface="Times New Roman"/>
              <a:sym typeface="Times New Roman"/>
            </a:endParaRPr>
          </a:p>
        </p:txBody>
      </p:sp>
    </p:spTree>
    <p:extLst>
      <p:ext uri="{BB962C8B-B14F-4D97-AF65-F5344CB8AC3E}">
        <p14:creationId xmlns:p14="http://schemas.microsoft.com/office/powerpoint/2010/main" val="2704587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1"/>
        <p:cNvGrpSpPr/>
        <p:nvPr/>
      </p:nvGrpSpPr>
      <p:grpSpPr>
        <a:xfrm>
          <a:off x="0" y="0"/>
          <a:ext cx="0" cy="0"/>
          <a:chOff x="0" y="0"/>
          <a:chExt cx="0" cy="0"/>
        </a:xfrm>
      </p:grpSpPr>
      <p:sp>
        <p:nvSpPr>
          <p:cNvPr id="2" name="Google Shape;102;g274dd86be49_0_15">
            <a:extLst>
              <a:ext uri="{FF2B5EF4-FFF2-40B4-BE49-F238E27FC236}">
                <a16:creationId xmlns:a16="http://schemas.microsoft.com/office/drawing/2014/main" id="{9D4F027B-91CE-A8CA-A3DB-A73E10DBD415}"/>
              </a:ext>
            </a:extLst>
          </p:cNvPr>
          <p:cNvSpPr txBox="1">
            <a:spLocks noGrp="1"/>
          </p:cNvSpPr>
          <p:nvPr>
            <p:ph type="title" idx="4294967295"/>
          </p:nvPr>
        </p:nvSpPr>
        <p:spPr>
          <a:xfrm>
            <a:off x="13867" y="0"/>
            <a:ext cx="12178133" cy="1325600"/>
          </a:xfrm>
          <a:prstGeom prst="rect">
            <a:avLst/>
          </a:prstGeom>
          <a:noFill/>
          <a:ln>
            <a:noFill/>
            <a:prstDash/>
          </a:ln>
          <a:effectLst/>
        </p:spPr>
        <p:txBody>
          <a:bodyPr rot="0" spcFirstLastPara="1" vertOverflow="overflow" horzOverflow="overflow" vert="horz" wrap="square" lIns="91433" tIns="45700" rIns="91433"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Libre Franklin Medium"/>
              <a:buNone/>
              <a:defRPr sz="33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marL="154513" defTabSz="1219170">
              <a:lnSpc>
                <a:spcPct val="115000"/>
              </a:lnSpc>
              <a:buSzPts val="1100"/>
              <a:defRPr/>
            </a:pPr>
            <a:r>
              <a:rPr lang="en-US" sz="4267">
                <a:latin typeface="Franklin Gothic Medium" panose="020B0603020102020204" pitchFamily="34" charset="0"/>
              </a:rPr>
              <a:t>Prototype 2: Values Vibrant Learning Experiences</a:t>
            </a:r>
          </a:p>
        </p:txBody>
      </p:sp>
      <p:sp>
        <p:nvSpPr>
          <p:cNvPr id="204" name="Google Shape;204;p8"/>
          <p:cNvSpPr txBox="1">
            <a:spLocks noGrp="1"/>
          </p:cNvSpPr>
          <p:nvPr>
            <p:ph type="body" idx="4294967295"/>
          </p:nvPr>
        </p:nvSpPr>
        <p:spPr>
          <a:xfrm>
            <a:off x="131489" y="1065984"/>
            <a:ext cx="5312383" cy="5653793"/>
          </a:xfrm>
          <a:prstGeom prst="rect">
            <a:avLst/>
          </a:prstGeom>
          <a:noFill/>
          <a:ln>
            <a:noFill/>
          </a:ln>
        </p:spPr>
        <p:txBody>
          <a:bodyPr spcFirstLastPara="1" wrap="square" lIns="91433" tIns="45700" rIns="91433" bIns="45700" anchor="t" anchorCtr="0">
            <a:normAutofit fontScale="70000" lnSpcReduction="20000"/>
          </a:bodyPr>
          <a:lstStyle/>
          <a:p>
            <a:pPr marL="0" indent="0">
              <a:lnSpc>
                <a:spcPct val="115000"/>
              </a:lnSpc>
              <a:spcBef>
                <a:spcPts val="0"/>
              </a:spcBef>
              <a:spcAft>
                <a:spcPts val="1000"/>
              </a:spcAft>
              <a:buNone/>
            </a:pPr>
            <a:r>
              <a:rPr lang="en" b="1">
                <a:solidFill>
                  <a:srgbClr val="000000"/>
                </a:solidFill>
                <a:latin typeface="Franklin Gothic Book" panose="020B0503020102020204" pitchFamily="34" charset="0"/>
                <a:ea typeface="Times New Roman"/>
                <a:cs typeface="Times New Roman"/>
                <a:sym typeface="Times New Roman"/>
              </a:rPr>
              <a:t>Option 2.1.A</a:t>
            </a:r>
          </a:p>
          <a:p>
            <a:pPr marL="0" indent="0">
              <a:lnSpc>
                <a:spcPct val="115000"/>
              </a:lnSpc>
              <a:spcBef>
                <a:spcPts val="0"/>
              </a:spcBef>
              <a:buNone/>
            </a:pPr>
            <a:r>
              <a:rPr lang="en">
                <a:solidFill>
                  <a:srgbClr val="000000"/>
                </a:solidFill>
                <a:latin typeface="Franklin Gothic Book" panose="020B0503020102020204" pitchFamily="34" charset="0"/>
                <a:ea typeface="Times New Roman"/>
                <a:cs typeface="Times New Roman"/>
                <a:sym typeface="Times New Roman"/>
              </a:rPr>
              <a:t>The </a:t>
            </a:r>
            <a:r>
              <a:rPr lang="en" b="1">
                <a:solidFill>
                  <a:srgbClr val="000000"/>
                </a:solidFill>
                <a:latin typeface="Franklin Gothic Book" panose="020B0503020102020204" pitchFamily="34" charset="0"/>
                <a:ea typeface="Times New Roman"/>
                <a:cs typeface="Times New Roman"/>
                <a:sym typeface="Times New Roman"/>
              </a:rPr>
              <a:t>federally approved Title 1 accountability system </a:t>
            </a:r>
            <a:r>
              <a:rPr lang="en">
                <a:solidFill>
                  <a:srgbClr val="000000"/>
                </a:solidFill>
                <a:latin typeface="Franklin Gothic Book" panose="020B0503020102020204" pitchFamily="34" charset="0"/>
                <a:ea typeface="Times New Roman"/>
                <a:cs typeface="Times New Roman"/>
                <a:sym typeface="Times New Roman"/>
              </a:rPr>
              <a:t>will include a new menu of options indicator of “Vibrant Learning </a:t>
            </a:r>
            <a:r>
              <a:rPr lang="en">
                <a:solidFill>
                  <a:srgbClr val="000000"/>
                </a:solidFill>
                <a:uFill>
                  <a:noFill/>
                </a:uFill>
                <a:latin typeface="Franklin Gothic Book" panose="020B0503020102020204" pitchFamily="34" charset="0"/>
                <a:ea typeface="Times New Roman"/>
                <a:cs typeface="Times New Roman"/>
                <a:sym typeface="Times New Roman"/>
                <a:hlinkClick r:id="rId3">
                  <a:extLst>
                    <a:ext uri="{A12FA001-AC4F-418D-AE19-62706E023703}">
                      <ahyp:hlinkClr xmlns:ahyp="http://schemas.microsoft.com/office/drawing/2018/hyperlinkcolor" val="tx"/>
                    </a:ext>
                  </a:extLst>
                </a:hlinkClick>
              </a:rPr>
              <a:t>Experiences</a:t>
            </a:r>
            <a:r>
              <a:rPr lang="en">
                <a:solidFill>
                  <a:srgbClr val="000000"/>
                </a:solidFill>
                <a:latin typeface="Franklin Gothic Book" panose="020B0503020102020204" pitchFamily="34" charset="0"/>
                <a:ea typeface="Times New Roman"/>
                <a:cs typeface="Times New Roman"/>
                <a:sym typeface="Times New Roman"/>
              </a:rPr>
              <a:t>.” </a:t>
            </a:r>
          </a:p>
          <a:p>
            <a:pPr marL="0" indent="0">
              <a:lnSpc>
                <a:spcPct val="115000"/>
              </a:lnSpc>
              <a:spcBef>
                <a:spcPts val="0"/>
              </a:spcBef>
              <a:buNone/>
            </a:pPr>
            <a:r>
              <a:rPr lang="en">
                <a:solidFill>
                  <a:srgbClr val="000000"/>
                </a:solidFill>
                <a:latin typeface="Franklin Gothic Book" panose="020B0503020102020204" pitchFamily="34" charset="0"/>
                <a:ea typeface="Times New Roman"/>
                <a:cs typeface="Times New Roman"/>
                <a:sym typeface="Times New Roman"/>
              </a:rPr>
              <a:t>The indicator will capture the percentage of students engaged in one or more of the following student-centered learning experiences:</a:t>
            </a:r>
          </a:p>
          <a:p>
            <a:pPr marL="342900" indent="-342900">
              <a:lnSpc>
                <a:spcPct val="115000"/>
              </a:lnSpc>
              <a:spcBef>
                <a:spcPts val="0"/>
              </a:spcBef>
              <a:buSzPct val="100000"/>
            </a:pPr>
            <a:r>
              <a:rPr lang="en">
                <a:solidFill>
                  <a:srgbClr val="000000"/>
                </a:solidFill>
                <a:latin typeface="Franklin Gothic Book" panose="020B0503020102020204" pitchFamily="34" charset="0"/>
                <a:ea typeface="Times New Roman"/>
                <a:cs typeface="Times New Roman"/>
                <a:sym typeface="Times New Roman"/>
              </a:rPr>
              <a:t>Student capstone projects</a:t>
            </a:r>
          </a:p>
          <a:p>
            <a:pPr marL="342900" indent="-342900">
              <a:lnSpc>
                <a:spcPct val="115000"/>
              </a:lnSpc>
              <a:spcBef>
                <a:spcPts val="0"/>
              </a:spcBef>
              <a:buSzPct val="100000"/>
            </a:pPr>
            <a:r>
              <a:rPr lang="en">
                <a:solidFill>
                  <a:srgbClr val="000000"/>
                </a:solidFill>
                <a:latin typeface="Franklin Gothic Book" panose="020B0503020102020204" pitchFamily="34" charset="0"/>
                <a:ea typeface="Times New Roman"/>
                <a:cs typeface="Times New Roman"/>
                <a:sym typeface="Times New Roman"/>
              </a:rPr>
              <a:t>Student-led conferences</a:t>
            </a:r>
          </a:p>
          <a:p>
            <a:pPr marL="342900" indent="-342900">
              <a:lnSpc>
                <a:spcPct val="115000"/>
              </a:lnSpc>
              <a:spcBef>
                <a:spcPts val="0"/>
              </a:spcBef>
              <a:buSzPct val="100000"/>
            </a:pPr>
            <a:r>
              <a:rPr lang="en">
                <a:solidFill>
                  <a:srgbClr val="000000"/>
                </a:solidFill>
                <a:latin typeface="Franklin Gothic Book" panose="020B0503020102020204" pitchFamily="34" charset="0"/>
                <a:ea typeface="Times New Roman"/>
                <a:cs typeface="Times New Roman"/>
                <a:sym typeface="Times New Roman"/>
              </a:rPr>
              <a:t>Service-based learning experiences</a:t>
            </a:r>
          </a:p>
          <a:p>
            <a:pPr marL="342900" indent="-342900">
              <a:lnSpc>
                <a:spcPct val="115000"/>
              </a:lnSpc>
              <a:spcBef>
                <a:spcPts val="0"/>
              </a:spcBef>
              <a:buSzPct val="100000"/>
            </a:pPr>
            <a:r>
              <a:rPr lang="en">
                <a:solidFill>
                  <a:srgbClr val="000000"/>
                </a:solidFill>
                <a:latin typeface="Franklin Gothic Book" panose="020B0503020102020204" pitchFamily="34" charset="0"/>
                <a:ea typeface="Times New Roman"/>
                <a:cs typeface="Times New Roman"/>
                <a:sym typeface="Times New Roman"/>
              </a:rPr>
              <a:t>Work-based learning experiences</a:t>
            </a:r>
          </a:p>
          <a:p>
            <a:pPr marL="342900" indent="-342900">
              <a:lnSpc>
                <a:spcPct val="115000"/>
              </a:lnSpc>
              <a:spcBef>
                <a:spcPts val="0"/>
              </a:spcBef>
              <a:buSzPct val="100000"/>
            </a:pPr>
            <a:r>
              <a:rPr lang="en">
                <a:solidFill>
                  <a:srgbClr val="000000"/>
                </a:solidFill>
                <a:latin typeface="Franklin Gothic Book" panose="020B0503020102020204" pitchFamily="34" charset="0"/>
                <a:ea typeface="Times New Roman"/>
                <a:cs typeface="Times New Roman"/>
                <a:sym typeface="Times New Roman"/>
              </a:rPr>
              <a:t>Student defenses of learning</a:t>
            </a:r>
          </a:p>
          <a:p>
            <a:pPr marL="342900" indent="-342900">
              <a:lnSpc>
                <a:spcPct val="115000"/>
              </a:lnSpc>
              <a:spcBef>
                <a:spcPts val="0"/>
              </a:spcBef>
              <a:buSzPct val="100000"/>
            </a:pPr>
            <a:r>
              <a:rPr lang="en">
                <a:solidFill>
                  <a:srgbClr val="000000"/>
                </a:solidFill>
                <a:latin typeface="Franklin Gothic Book" panose="020B0503020102020204" pitchFamily="34" charset="0"/>
                <a:ea typeface="Times New Roman"/>
                <a:cs typeface="Times New Roman"/>
                <a:sym typeface="Times New Roman"/>
              </a:rPr>
              <a:t>Personalized learning pathways (e.g., career connected learning, independent study, dual enrollment)</a:t>
            </a:r>
          </a:p>
          <a:p>
            <a:pPr marL="342900" indent="-342900">
              <a:lnSpc>
                <a:spcPct val="115000"/>
              </a:lnSpc>
              <a:spcBef>
                <a:spcPts val="0"/>
              </a:spcBef>
              <a:buSzPct val="100000"/>
            </a:pPr>
            <a:r>
              <a:rPr lang="en">
                <a:solidFill>
                  <a:srgbClr val="000000"/>
                </a:solidFill>
                <a:latin typeface="Franklin Gothic Book" panose="020B0503020102020204" pitchFamily="34" charset="0"/>
                <a:ea typeface="Times New Roman"/>
                <a:cs typeface="Times New Roman"/>
                <a:sym typeface="Times New Roman"/>
              </a:rPr>
              <a:t>Another locally-proposed, federally-approved option</a:t>
            </a:r>
            <a:endParaRPr>
              <a:solidFill>
                <a:srgbClr val="000000"/>
              </a:solidFill>
              <a:latin typeface="Franklin Gothic Book" panose="020B0503020102020204" pitchFamily="34" charset="0"/>
              <a:ea typeface="Times New Roman"/>
              <a:cs typeface="Times New Roman"/>
              <a:sym typeface="Times New Roman"/>
            </a:endParaRPr>
          </a:p>
          <a:p>
            <a:pPr marL="609585" indent="0">
              <a:lnSpc>
                <a:spcPct val="70000"/>
              </a:lnSpc>
              <a:buNone/>
            </a:pPr>
            <a:endParaRPr sz="2000">
              <a:solidFill>
                <a:schemeClr val="dk1"/>
              </a:solidFill>
            </a:endParaRPr>
          </a:p>
        </p:txBody>
      </p:sp>
      <p:sp>
        <p:nvSpPr>
          <p:cNvPr id="206" name="Google Shape;206;p8"/>
          <p:cNvSpPr txBox="1">
            <a:spLocks noGrp="1"/>
          </p:cNvSpPr>
          <p:nvPr>
            <p:ph type="body" idx="4294967295"/>
          </p:nvPr>
        </p:nvSpPr>
        <p:spPr>
          <a:xfrm>
            <a:off x="5277300" y="984703"/>
            <a:ext cx="6783211" cy="5532400"/>
          </a:xfrm>
          <a:prstGeom prst="rect">
            <a:avLst/>
          </a:prstGeom>
          <a:noFill/>
          <a:ln>
            <a:noFill/>
          </a:ln>
        </p:spPr>
        <p:txBody>
          <a:bodyPr spcFirstLastPara="1" wrap="square" lIns="91433" tIns="45700" rIns="91433" bIns="45700" anchor="t" anchorCtr="0">
            <a:normAutofit fontScale="25000" lnSpcReduction="20000"/>
          </a:bodyPr>
          <a:lstStyle/>
          <a:p>
            <a:pPr marL="226054" indent="0">
              <a:lnSpc>
                <a:spcPct val="100000"/>
              </a:lnSpc>
              <a:buClr>
                <a:schemeClr val="dk1"/>
              </a:buClr>
              <a:buSzPct val="100000"/>
              <a:buNone/>
            </a:pPr>
            <a:r>
              <a:rPr lang="en" sz="8533" b="1">
                <a:solidFill>
                  <a:schemeClr val="dk1"/>
                </a:solidFill>
                <a:latin typeface="Franklin Gothic Book" panose="020B0503020102020204" pitchFamily="34" charset="0"/>
              </a:rPr>
              <a:t>Option 2.1.B</a:t>
            </a:r>
          </a:p>
          <a:p>
            <a:pPr marL="454649" indent="-228594">
              <a:lnSpc>
                <a:spcPct val="100000"/>
              </a:lnSpc>
              <a:buClr>
                <a:schemeClr val="dk1"/>
              </a:buClr>
              <a:buSzPct val="100000"/>
            </a:pPr>
            <a:r>
              <a:rPr lang="en" sz="8533">
                <a:solidFill>
                  <a:schemeClr val="dk1"/>
                </a:solidFill>
                <a:latin typeface="Franklin Gothic Book" panose="020B0503020102020204" pitchFamily="34" charset="0"/>
              </a:rPr>
              <a:t>Creating a new state accountability indicator that values “Vibrant Learning Experiences.”</a:t>
            </a:r>
          </a:p>
          <a:p>
            <a:pPr marL="454649" indent="-228594">
              <a:lnSpc>
                <a:spcPct val="100000"/>
              </a:lnSpc>
              <a:buClr>
                <a:schemeClr val="dk1"/>
              </a:buClr>
              <a:buSzPct val="100000"/>
            </a:pPr>
            <a:r>
              <a:rPr lang="en" sz="8533">
                <a:solidFill>
                  <a:schemeClr val="dk1"/>
                </a:solidFill>
                <a:latin typeface="Franklin Gothic Book" panose="020B0503020102020204" pitchFamily="34" charset="0"/>
              </a:rPr>
              <a:t>Schools submit evidence of vibrant learning experiences for their students. Evidence will be evaluated on a 5-point rubric that is co-created by the state and inclusive group of education stakeholders. </a:t>
            </a:r>
          </a:p>
          <a:p>
            <a:pPr marL="454649" indent="-228594">
              <a:lnSpc>
                <a:spcPct val="100000"/>
              </a:lnSpc>
              <a:buClr>
                <a:schemeClr val="dk1"/>
              </a:buClr>
              <a:buSzPct val="100000"/>
            </a:pPr>
            <a:endParaRPr lang="en" sz="8533">
              <a:solidFill>
                <a:schemeClr val="dk1"/>
              </a:solidFill>
              <a:latin typeface="Franklin Gothic Book" panose="020B0503020102020204" pitchFamily="34" charset="0"/>
            </a:endParaRPr>
          </a:p>
          <a:p>
            <a:pPr marL="454649" indent="-228594">
              <a:lnSpc>
                <a:spcPct val="100000"/>
              </a:lnSpc>
              <a:buClr>
                <a:schemeClr val="dk1"/>
              </a:buClr>
              <a:buSzPct val="100000"/>
            </a:pPr>
            <a:endParaRPr lang="en" sz="8533">
              <a:solidFill>
                <a:schemeClr val="dk1"/>
              </a:solidFill>
              <a:latin typeface="Franklin Gothic Book" panose="020B0503020102020204" pitchFamily="34" charset="0"/>
            </a:endParaRPr>
          </a:p>
          <a:p>
            <a:pPr marL="454649" indent="-228594">
              <a:lnSpc>
                <a:spcPct val="100000"/>
              </a:lnSpc>
              <a:buClr>
                <a:schemeClr val="dk1"/>
              </a:buClr>
              <a:buSzPct val="100000"/>
            </a:pPr>
            <a:endParaRPr lang="en" sz="8533">
              <a:solidFill>
                <a:schemeClr val="dk1"/>
              </a:solidFill>
              <a:latin typeface="Franklin Gothic Book" panose="020B0503020102020204" pitchFamily="34" charset="0"/>
            </a:endParaRPr>
          </a:p>
          <a:p>
            <a:pPr marL="454649" indent="-228594">
              <a:lnSpc>
                <a:spcPct val="100000"/>
              </a:lnSpc>
              <a:buClr>
                <a:schemeClr val="dk1"/>
              </a:buClr>
              <a:buSzPct val="100000"/>
            </a:pPr>
            <a:r>
              <a:rPr lang="en" sz="8533">
                <a:solidFill>
                  <a:schemeClr val="dk1"/>
                </a:solidFill>
                <a:latin typeface="Franklin Gothic Book" panose="020B0503020102020204" pitchFamily="34" charset="0"/>
              </a:rPr>
              <a:t>The Vibrant Learning </a:t>
            </a:r>
            <a:r>
              <a:rPr lang="en" sz="8533">
                <a:solidFill>
                  <a:schemeClr val="dk1"/>
                </a:solidFill>
                <a:uFill>
                  <a:noFill/>
                </a:uFill>
                <a:latin typeface="Franklin Gothic Book" panose="020B0503020102020204" pitchFamily="34" charset="0"/>
                <a:hlinkClick r:id="rId4">
                  <a:extLst>
                    <a:ext uri="{A12FA001-AC4F-418D-AE19-62706E023703}">
                      <ahyp:hlinkClr xmlns:ahyp="http://schemas.microsoft.com/office/drawing/2018/hyperlinkcolor" val="tx"/>
                    </a:ext>
                  </a:extLst>
                </a:hlinkClick>
              </a:rPr>
              <a:t>Experiences </a:t>
            </a:r>
            <a:r>
              <a:rPr lang="en" sz="8533">
                <a:solidFill>
                  <a:schemeClr val="dk1"/>
                </a:solidFill>
                <a:latin typeface="Franklin Gothic Book" panose="020B0503020102020204" pitchFamily="34" charset="0"/>
              </a:rPr>
              <a:t>indicator reported alongside the other accountability indicators in the state report card. </a:t>
            </a:r>
          </a:p>
          <a:p>
            <a:pPr marL="454649" indent="-228594">
              <a:lnSpc>
                <a:spcPct val="100000"/>
              </a:lnSpc>
              <a:buClr>
                <a:schemeClr val="dk1"/>
              </a:buClr>
              <a:buSzPct val="100000"/>
            </a:pPr>
            <a:r>
              <a:rPr lang="en" sz="8533">
                <a:solidFill>
                  <a:schemeClr val="dk1"/>
                </a:solidFill>
                <a:latin typeface="Franklin Gothic Book" panose="020B0503020102020204" pitchFamily="34" charset="0"/>
              </a:rPr>
              <a:t>Schools that achieve a rating of 4 or 5 on the Vibrant Learning will move up one rating on the state color scale  (i.e., Red → Orange, Orange → Yellow, Yellow → Green, Green → Blue).</a:t>
            </a:r>
            <a:endParaRPr sz="8533">
              <a:solidFill>
                <a:schemeClr val="dk1"/>
              </a:solidFill>
              <a:latin typeface="Franklin Gothic Book" panose="020B0503020102020204" pitchFamily="34" charset="0"/>
            </a:endParaRPr>
          </a:p>
          <a:p>
            <a:pPr marL="0" indent="0">
              <a:lnSpc>
                <a:spcPct val="100000"/>
              </a:lnSpc>
              <a:buClr>
                <a:schemeClr val="dk1"/>
              </a:buClr>
              <a:buSzPct val="100000"/>
              <a:buNone/>
            </a:pPr>
            <a:endParaRPr sz="6933">
              <a:solidFill>
                <a:schemeClr val="dk1"/>
              </a:solidFill>
              <a:latin typeface="Franklin Gothic Book" panose="020B0503020102020204" pitchFamily="34" charset="0"/>
            </a:endParaRPr>
          </a:p>
          <a:p>
            <a:pPr marL="0" indent="0">
              <a:lnSpc>
                <a:spcPct val="100000"/>
              </a:lnSpc>
              <a:buNone/>
            </a:pPr>
            <a:endParaRPr sz="1600">
              <a:solidFill>
                <a:schemeClr val="dk1"/>
              </a:solidFill>
              <a:latin typeface="Times New Roman"/>
              <a:ea typeface="Times New Roman"/>
              <a:cs typeface="Times New Roman"/>
              <a:sym typeface="Times New Roman"/>
            </a:endParaRPr>
          </a:p>
        </p:txBody>
      </p:sp>
      <p:graphicFrame>
        <p:nvGraphicFramePr>
          <p:cNvPr id="5" name="Google Shape;207;p8"/>
          <p:cNvGraphicFramePr/>
          <p:nvPr/>
        </p:nvGraphicFramePr>
        <p:xfrm>
          <a:off x="5701437" y="3326283"/>
          <a:ext cx="6074280" cy="1011800"/>
        </p:xfrm>
        <a:graphic>
          <a:graphicData uri="http://schemas.openxmlformats.org/drawingml/2006/table">
            <a:tbl>
              <a:tblPr firstRow="1">
                <a:noFill/>
              </a:tblPr>
              <a:tblGrid>
                <a:gridCol w="1214856">
                  <a:extLst>
                    <a:ext uri="{9D8B030D-6E8A-4147-A177-3AD203B41FA5}">
                      <a16:colId xmlns:a16="http://schemas.microsoft.com/office/drawing/2014/main" val="20000"/>
                    </a:ext>
                  </a:extLst>
                </a:gridCol>
                <a:gridCol w="1214856">
                  <a:extLst>
                    <a:ext uri="{9D8B030D-6E8A-4147-A177-3AD203B41FA5}">
                      <a16:colId xmlns:a16="http://schemas.microsoft.com/office/drawing/2014/main" val="20001"/>
                    </a:ext>
                  </a:extLst>
                </a:gridCol>
                <a:gridCol w="1214856">
                  <a:extLst>
                    <a:ext uri="{9D8B030D-6E8A-4147-A177-3AD203B41FA5}">
                      <a16:colId xmlns:a16="http://schemas.microsoft.com/office/drawing/2014/main" val="20002"/>
                    </a:ext>
                  </a:extLst>
                </a:gridCol>
                <a:gridCol w="1214856">
                  <a:extLst>
                    <a:ext uri="{9D8B030D-6E8A-4147-A177-3AD203B41FA5}">
                      <a16:colId xmlns:a16="http://schemas.microsoft.com/office/drawing/2014/main" val="20003"/>
                    </a:ext>
                  </a:extLst>
                </a:gridCol>
                <a:gridCol w="1214856">
                  <a:extLst>
                    <a:ext uri="{9D8B030D-6E8A-4147-A177-3AD203B41FA5}">
                      <a16:colId xmlns:a16="http://schemas.microsoft.com/office/drawing/2014/main" val="20004"/>
                    </a:ext>
                  </a:extLst>
                </a:gridCol>
              </a:tblGrid>
              <a:tr h="1011800">
                <a:tc>
                  <a:txBody>
                    <a:bodyPr/>
                    <a:lstStyle/>
                    <a:p>
                      <a:pPr marL="0" marR="0" lvl="0" indent="0" algn="l" rtl="0">
                        <a:lnSpc>
                          <a:spcPct val="100000"/>
                        </a:lnSpc>
                        <a:spcBef>
                          <a:spcPts val="0"/>
                        </a:spcBef>
                        <a:spcAft>
                          <a:spcPts val="0"/>
                        </a:spcAft>
                        <a:buClr>
                          <a:srgbClr val="000000"/>
                        </a:buClr>
                        <a:buSzPts val="1000"/>
                        <a:buFont typeface="Arial"/>
                        <a:buNone/>
                      </a:pPr>
                      <a:r>
                        <a:rPr lang="en" sz="1100" u="none" strike="noStrike" cap="none">
                          <a:latin typeface="Franklin Gothic Book" panose="020B0503020102020204" pitchFamily="34" charset="0"/>
                          <a:ea typeface="Times New Roman"/>
                          <a:cs typeface="Times New Roman"/>
                          <a:sym typeface="Times New Roman"/>
                        </a:rPr>
                        <a:t>No evidence submitted related to vibrant learning experiences</a:t>
                      </a:r>
                      <a:endParaRPr sz="1100" u="none" strike="noStrike" cap="none">
                        <a:latin typeface="Franklin Gothic Book" panose="020B0503020102020204" pitchFamily="34" charset="0"/>
                        <a:ea typeface="Times New Roman"/>
                        <a:cs typeface="Times New Roman"/>
                        <a:sym typeface="Times New Roman"/>
                      </a:endParaRPr>
                    </a:p>
                  </a:txBody>
                  <a:tcPr marL="84667" marR="84667" marT="84667" marB="846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100" u="none" strike="noStrike" cap="none">
                          <a:latin typeface="Franklin Gothic Book" panose="020B0503020102020204" pitchFamily="34" charset="0"/>
                          <a:ea typeface="Times New Roman"/>
                          <a:cs typeface="Times New Roman"/>
                          <a:sym typeface="Times New Roman"/>
                        </a:rPr>
                        <a:t>Developing evidence of vibrant learning experiences</a:t>
                      </a:r>
                      <a:endParaRPr sz="1100" u="none" strike="noStrike" cap="none">
                        <a:latin typeface="Franklin Gothic Book" panose="020B0503020102020204" pitchFamily="34" charset="0"/>
                        <a:ea typeface="Times New Roman"/>
                        <a:cs typeface="Times New Roman"/>
                        <a:sym typeface="Times New Roman"/>
                      </a:endParaRPr>
                    </a:p>
                  </a:txBody>
                  <a:tcPr marL="84667" marR="84667" marT="84667" marB="846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100" u="none" strike="noStrike" cap="none">
                          <a:latin typeface="Franklin Gothic Book" panose="020B0503020102020204" pitchFamily="34" charset="0"/>
                          <a:ea typeface="Times New Roman"/>
                          <a:cs typeface="Times New Roman"/>
                          <a:sym typeface="Times New Roman"/>
                        </a:rPr>
                        <a:t>Advancing evidence of vibrant learning experiences</a:t>
                      </a:r>
                      <a:endParaRPr sz="1100" i="1" u="none" strike="noStrike" cap="none">
                        <a:latin typeface="Franklin Gothic Book" panose="020B0503020102020204" pitchFamily="34" charset="0"/>
                        <a:ea typeface="Times New Roman"/>
                        <a:cs typeface="Times New Roman"/>
                        <a:sym typeface="Times New Roman"/>
                      </a:endParaRPr>
                    </a:p>
                  </a:txBody>
                  <a:tcPr marL="84667" marR="84667" marT="84667" marB="846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100" u="none" strike="noStrike" cap="none">
                          <a:solidFill>
                            <a:schemeClr val="dk1"/>
                          </a:solidFill>
                          <a:latin typeface="Franklin Gothic Book" panose="020B0503020102020204" pitchFamily="34" charset="0"/>
                          <a:ea typeface="Times New Roman"/>
                          <a:cs typeface="Times New Roman"/>
                          <a:sym typeface="Times New Roman"/>
                        </a:rPr>
                        <a:t>Strong evidence of vibrant learning experiences</a:t>
                      </a:r>
                      <a:endParaRPr sz="1100" u="none" strike="noStrike" cap="none">
                        <a:solidFill>
                          <a:schemeClr val="dk1"/>
                        </a:solidFill>
                        <a:latin typeface="Franklin Gothic Book" panose="020B0503020102020204" pitchFamily="34" charset="0"/>
                        <a:ea typeface="Times New Roman"/>
                        <a:cs typeface="Times New Roman"/>
                        <a:sym typeface="Times New Roman"/>
                      </a:endParaRPr>
                    </a:p>
                  </a:txBody>
                  <a:tcPr marL="84667" marR="84667" marT="84667" marB="846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100" u="none" strike="noStrike" cap="none">
                          <a:solidFill>
                            <a:schemeClr val="dk1"/>
                          </a:solidFill>
                          <a:latin typeface="Franklin Gothic Book" panose="020B0503020102020204" pitchFamily="34" charset="0"/>
                          <a:ea typeface="Times New Roman"/>
                          <a:cs typeface="Times New Roman"/>
                          <a:sym typeface="Times New Roman"/>
                        </a:rPr>
                        <a:t>Exceptional evidence of vibrant learning experiences</a:t>
                      </a:r>
                      <a:endParaRPr sz="1100" u="none" strike="noStrike" cap="none">
                        <a:solidFill>
                          <a:schemeClr val="dk1"/>
                        </a:solidFill>
                        <a:latin typeface="Franklin Gothic Book" panose="020B0503020102020204" pitchFamily="34" charset="0"/>
                        <a:ea typeface="Times New Roman"/>
                        <a:cs typeface="Times New Roman"/>
                        <a:sym typeface="Times New Roman"/>
                      </a:endParaRPr>
                    </a:p>
                  </a:txBody>
                  <a:tcPr marL="84667" marR="84667" marT="84667" marB="846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1C232"/>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274dd86be49_0_15"/>
          <p:cNvSpPr txBox="1">
            <a:spLocks noGrp="1"/>
          </p:cNvSpPr>
          <p:nvPr>
            <p:ph type="title"/>
          </p:nvPr>
        </p:nvSpPr>
        <p:spPr>
          <a:xfrm>
            <a:off x="0" y="0"/>
            <a:ext cx="10515600" cy="1325600"/>
          </a:xfrm>
          <a:prstGeom prst="rect">
            <a:avLst/>
          </a:prstGeom>
        </p:spPr>
        <p:txBody>
          <a:bodyPr spcFirstLastPara="1" wrap="square" lIns="91433" tIns="45700" rIns="91433" bIns="45700" anchor="ctr" anchorCtr="0">
            <a:normAutofit/>
          </a:bodyPr>
          <a:lstStyle/>
          <a:p>
            <a:pPr marL="285750" indent="-57150">
              <a:lnSpc>
                <a:spcPct val="115000"/>
              </a:lnSpc>
              <a:buSzPts val="1100"/>
            </a:pPr>
            <a:r>
              <a:rPr lang="en"/>
              <a:t>Vibrant Learning Experiences (VLE)</a:t>
            </a:r>
            <a:endParaRPr lang="en-US"/>
          </a:p>
        </p:txBody>
      </p:sp>
      <p:sp>
        <p:nvSpPr>
          <p:cNvPr id="103" name="Google Shape;103;g274dd86be49_0_15"/>
          <p:cNvSpPr txBox="1">
            <a:spLocks noGrp="1"/>
          </p:cNvSpPr>
          <p:nvPr>
            <p:ph type="body" idx="1"/>
          </p:nvPr>
        </p:nvSpPr>
        <p:spPr>
          <a:xfrm>
            <a:off x="838200" y="1630018"/>
            <a:ext cx="10515600" cy="3573142"/>
          </a:xfrm>
          <a:prstGeom prst="rect">
            <a:avLst/>
          </a:prstGeom>
        </p:spPr>
        <p:txBody>
          <a:bodyPr spcFirstLastPara="1" wrap="square" lIns="91433" tIns="45700" rIns="91433" bIns="45700" anchor="t" anchorCtr="0">
            <a:normAutofit/>
          </a:bodyPr>
          <a:lstStyle/>
          <a:p>
            <a:pPr marL="0" indent="0" algn="ctr">
              <a:lnSpc>
                <a:spcPct val="115000"/>
              </a:lnSpc>
              <a:spcBef>
                <a:spcPts val="0"/>
              </a:spcBef>
              <a:buSzPts val="1100"/>
              <a:buNone/>
            </a:pPr>
            <a:r>
              <a:rPr lang="en-US" sz="2667" b="1">
                <a:latin typeface="Franklin Gothic Book"/>
              </a:rPr>
              <a:t>"Learning that matters to students.“</a:t>
            </a:r>
          </a:p>
          <a:p>
            <a:pPr marL="0" indent="0" algn="ctr">
              <a:lnSpc>
                <a:spcPct val="115000"/>
              </a:lnSpc>
              <a:spcBef>
                <a:spcPts val="0"/>
              </a:spcBef>
              <a:buSzPts val="1100"/>
              <a:buNone/>
            </a:pPr>
            <a:endParaRPr lang="en-US" sz="2667" b="1"/>
          </a:p>
          <a:p>
            <a:pPr marL="0" indent="0">
              <a:lnSpc>
                <a:spcPct val="115000"/>
              </a:lnSpc>
              <a:spcBef>
                <a:spcPts val="0"/>
              </a:spcBef>
              <a:buSzPts val="1100"/>
              <a:buNone/>
            </a:pPr>
            <a:r>
              <a:rPr lang="en" sz="2667">
                <a:latin typeface="Franklin Gothic Book"/>
              </a:rPr>
              <a:t>“In partnership with families and communities, students are agents of their own learning, engaged in relevant, authentic and joyful learning opportunities. Vibrant learning honors students' cultural wealth, gifts and interests. Vibrant learning culminates in the application of knowledge and skills demonstrated through personalized products.”</a:t>
            </a:r>
            <a:endParaRPr sz="2667">
              <a:solidFill>
                <a:schemeClr val="dk1"/>
              </a:solidFill>
              <a:latin typeface="Franklin Gothic Book"/>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C7328-91FC-EF91-6E7C-2CA69CCD15DC}"/>
              </a:ext>
            </a:extLst>
          </p:cNvPr>
          <p:cNvSpPr>
            <a:spLocks noGrp="1"/>
          </p:cNvSpPr>
          <p:nvPr>
            <p:ph type="title"/>
          </p:nvPr>
        </p:nvSpPr>
        <p:spPr>
          <a:xfrm>
            <a:off x="0" y="0"/>
            <a:ext cx="10515600" cy="1325600"/>
          </a:xfrm>
        </p:spPr>
        <p:txBody>
          <a:bodyPr>
            <a:normAutofit/>
          </a:bodyPr>
          <a:lstStyle/>
          <a:p>
            <a:pPr indent="285750"/>
            <a:r>
              <a:rPr lang="en-US"/>
              <a:t>Other Considerations for Prototypes</a:t>
            </a:r>
          </a:p>
        </p:txBody>
      </p:sp>
      <p:sp>
        <p:nvSpPr>
          <p:cNvPr id="3" name="Text Placeholder 2">
            <a:extLst>
              <a:ext uri="{FF2B5EF4-FFF2-40B4-BE49-F238E27FC236}">
                <a16:creationId xmlns:a16="http://schemas.microsoft.com/office/drawing/2014/main" id="{7975D4AC-6F80-86D8-BB98-ADD423C9BEF7}"/>
              </a:ext>
            </a:extLst>
          </p:cNvPr>
          <p:cNvSpPr>
            <a:spLocks noGrp="1"/>
          </p:cNvSpPr>
          <p:nvPr>
            <p:ph type="body" idx="1"/>
          </p:nvPr>
        </p:nvSpPr>
        <p:spPr>
          <a:xfrm>
            <a:off x="311257" y="1154032"/>
            <a:ext cx="10515600" cy="4351200"/>
          </a:xfrm>
        </p:spPr>
        <p:txBody>
          <a:bodyPr>
            <a:normAutofit fontScale="77500" lnSpcReduction="20000"/>
          </a:bodyPr>
          <a:lstStyle/>
          <a:p>
            <a:pPr marL="634996" indent="-457200">
              <a:lnSpc>
                <a:spcPct val="115000"/>
              </a:lnSpc>
              <a:spcBef>
                <a:spcPts val="0"/>
              </a:spcBef>
              <a:buSzPts val="1500"/>
            </a:pPr>
            <a:r>
              <a:rPr lang="en-US" sz="2667" b="1">
                <a:solidFill>
                  <a:schemeClr val="dk1"/>
                </a:solidFill>
                <a:ea typeface="Times New Roman"/>
                <a:cs typeface="Times New Roman"/>
                <a:sym typeface="Times New Roman"/>
              </a:rPr>
              <a:t>Reporting: </a:t>
            </a:r>
            <a:r>
              <a:rPr lang="en-US" sz="2667">
                <a:solidFill>
                  <a:schemeClr val="dk1"/>
                </a:solidFill>
                <a:ea typeface="Times New Roman"/>
                <a:cs typeface="Times New Roman"/>
                <a:sym typeface="Times New Roman"/>
              </a:rPr>
              <a:t>Information from the reimagined state assessment and accountability systems will serve as the primary means of communicating about school quality to the public. </a:t>
            </a:r>
          </a:p>
          <a:p>
            <a:pPr marL="177796" indent="0">
              <a:lnSpc>
                <a:spcPct val="115000"/>
              </a:lnSpc>
              <a:spcBef>
                <a:spcPts val="0"/>
              </a:spcBef>
              <a:buSzPts val="1500"/>
            </a:pPr>
            <a:endParaRPr lang="en-US" sz="2667">
              <a:solidFill>
                <a:schemeClr val="dk1"/>
              </a:solidFill>
              <a:ea typeface="Times New Roman"/>
              <a:cs typeface="Times New Roman"/>
              <a:sym typeface="Times New Roman"/>
            </a:endParaRPr>
          </a:p>
          <a:p>
            <a:pPr marL="558786" indent="-380990">
              <a:lnSpc>
                <a:spcPct val="115000"/>
              </a:lnSpc>
              <a:spcBef>
                <a:spcPts val="0"/>
              </a:spcBef>
              <a:buSzPts val="1500"/>
              <a:buFont typeface="Arial" panose="020B0604020202020204" pitchFamily="34" charset="0"/>
              <a:buChar char="•"/>
            </a:pPr>
            <a:r>
              <a:rPr lang="en-US" sz="2667" b="1">
                <a:solidFill>
                  <a:schemeClr val="dk1"/>
                </a:solidFill>
                <a:ea typeface="Times New Roman"/>
                <a:cs typeface="Times New Roman"/>
                <a:sym typeface="Times New Roman"/>
              </a:rPr>
              <a:t>School Support and Improvement Efforts: </a:t>
            </a:r>
            <a:r>
              <a:rPr lang="en-US">
                <a:solidFill>
                  <a:schemeClr val="dk1"/>
                </a:solidFill>
                <a:cs typeface="Times New Roman"/>
                <a:sym typeface="Times New Roman"/>
              </a:rPr>
              <a:t>If changes impact federal accountability, information from new system will be </a:t>
            </a:r>
            <a:r>
              <a:rPr lang="en-US" sz="2667">
                <a:solidFill>
                  <a:schemeClr val="dk1"/>
                </a:solidFill>
                <a:ea typeface="Times New Roman"/>
                <a:cs typeface="Times New Roman"/>
                <a:sym typeface="Times New Roman"/>
              </a:rPr>
              <a:t>used to identify schools for </a:t>
            </a:r>
            <a:r>
              <a:rPr lang="en" sz="2667">
                <a:solidFill>
                  <a:schemeClr val="dk1"/>
                </a:solidFill>
                <a:latin typeface="Franklin Gothic Book"/>
              </a:rPr>
              <a:t>TSI/ATSI, CSI</a:t>
            </a:r>
            <a:r>
              <a:rPr lang="en-US" sz="2667">
                <a:solidFill>
                  <a:schemeClr val="dk1"/>
                </a:solidFill>
                <a:ea typeface="Times New Roman"/>
                <a:cs typeface="Times New Roman"/>
                <a:sym typeface="Times New Roman"/>
              </a:rPr>
              <a:t>. </a:t>
            </a:r>
          </a:p>
          <a:p>
            <a:pPr marL="177796" indent="0">
              <a:lnSpc>
                <a:spcPct val="115000"/>
              </a:lnSpc>
              <a:spcBef>
                <a:spcPts val="0"/>
              </a:spcBef>
              <a:buSzPts val="1500"/>
            </a:pPr>
            <a:endParaRPr lang="en-US" sz="2667">
              <a:solidFill>
                <a:schemeClr val="dk1"/>
              </a:solidFill>
              <a:ea typeface="Times New Roman"/>
              <a:cs typeface="Times New Roman"/>
              <a:sym typeface="Times New Roman"/>
            </a:endParaRPr>
          </a:p>
          <a:p>
            <a:pPr marL="558786" indent="-380990">
              <a:lnSpc>
                <a:spcPct val="115000"/>
              </a:lnSpc>
              <a:spcBef>
                <a:spcPts val="0"/>
              </a:spcBef>
              <a:buSzPts val="1500"/>
              <a:buFont typeface="Arial" panose="020B0604020202020204" pitchFamily="34" charset="0"/>
              <a:buChar char="•"/>
            </a:pPr>
            <a:r>
              <a:rPr lang="en-US" sz="2667" b="1">
                <a:solidFill>
                  <a:schemeClr val="dk1"/>
                </a:solidFill>
                <a:ea typeface="Times New Roman"/>
                <a:cs typeface="Times New Roman"/>
                <a:sym typeface="Times New Roman"/>
              </a:rPr>
              <a:t>Fiscal Impact: </a:t>
            </a:r>
            <a:r>
              <a:rPr lang="en-US" sz="2667">
                <a:solidFill>
                  <a:schemeClr val="dk1"/>
                </a:solidFill>
                <a:ea typeface="Times New Roman"/>
                <a:cs typeface="Times New Roman"/>
                <a:sym typeface="Times New Roman"/>
              </a:rPr>
              <a:t>When legislative changes occur, they often have a fiscal impact. Changes within the prototypes </a:t>
            </a:r>
            <a:r>
              <a:rPr lang="en-US" sz="1800">
                <a:effectLst/>
                <a:latin typeface="Aptos" panose="020B0004020202020204" pitchFamily="34" charset="0"/>
                <a:ea typeface="Aptos" panose="020B0004020202020204" pitchFamily="34" charset="0"/>
                <a:cs typeface="Times New Roman" panose="02020603050405020304" pitchFamily="18" charset="0"/>
              </a:rPr>
              <a:t>–</a:t>
            </a:r>
            <a:r>
              <a:rPr lang="en-US" sz="2667">
                <a:solidFill>
                  <a:schemeClr val="dk1"/>
                </a:solidFill>
                <a:ea typeface="Times New Roman"/>
                <a:cs typeface="Times New Roman"/>
                <a:sym typeface="Times New Roman"/>
              </a:rPr>
              <a:t> such as accreditation, collection of evidence and additional reporting </a:t>
            </a:r>
            <a:r>
              <a:rPr lang="en-US" sz="1800">
                <a:effectLst/>
                <a:latin typeface="Aptos" panose="020B0004020202020204" pitchFamily="34" charset="0"/>
                <a:ea typeface="Aptos" panose="020B0004020202020204" pitchFamily="34" charset="0"/>
                <a:cs typeface="Times New Roman" panose="02020603050405020304" pitchFamily="18" charset="0"/>
              </a:rPr>
              <a:t>– </a:t>
            </a:r>
            <a:r>
              <a:rPr lang="en-US" sz="2667">
                <a:solidFill>
                  <a:schemeClr val="dk1"/>
                </a:solidFill>
                <a:ea typeface="Times New Roman"/>
                <a:cs typeface="Times New Roman"/>
                <a:sym typeface="Times New Roman"/>
              </a:rPr>
              <a:t>will impact human resources and implementation costs at the school, district and state level. The fiscal impact caused by legislative changes will need to be part of the ongoing discussions and advocacy.</a:t>
            </a:r>
          </a:p>
          <a:p>
            <a:endParaRPr lang="en-US"/>
          </a:p>
        </p:txBody>
      </p:sp>
    </p:spTree>
    <p:extLst>
      <p:ext uri="{BB962C8B-B14F-4D97-AF65-F5344CB8AC3E}">
        <p14:creationId xmlns:p14="http://schemas.microsoft.com/office/powerpoint/2010/main" val="1459467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00D7-D2D2-BCD0-25EC-7E00B2E822C1}"/>
              </a:ext>
            </a:extLst>
          </p:cNvPr>
          <p:cNvSpPr>
            <a:spLocks noGrp="1"/>
          </p:cNvSpPr>
          <p:nvPr>
            <p:ph type="title"/>
          </p:nvPr>
        </p:nvSpPr>
        <p:spPr>
          <a:xfrm>
            <a:off x="-5080" y="9525"/>
            <a:ext cx="10515600" cy="1325563"/>
          </a:xfrm>
        </p:spPr>
        <p:txBody>
          <a:bodyPr/>
          <a:lstStyle/>
          <a:p>
            <a:pPr indent="285750"/>
            <a:r>
              <a:rPr lang="en-US">
                <a:latin typeface="Franklin Gothic Medium" panose="020B0603020102020204" pitchFamily="34" charset="0"/>
              </a:rPr>
              <a:t>Policy Considerations for Prototypes</a:t>
            </a:r>
            <a:endParaRPr lang="en-US"/>
          </a:p>
        </p:txBody>
      </p:sp>
      <p:graphicFrame>
        <p:nvGraphicFramePr>
          <p:cNvPr id="6" name="Google Shape;218;p6">
            <a:extLst>
              <a:ext uri="{FF2B5EF4-FFF2-40B4-BE49-F238E27FC236}">
                <a16:creationId xmlns:a16="http://schemas.microsoft.com/office/drawing/2014/main" id="{514B3FB8-DF10-7F5C-517D-A28BFEBB7CD1}"/>
              </a:ext>
            </a:extLst>
          </p:cNvPr>
          <p:cNvGraphicFramePr/>
          <p:nvPr>
            <p:extLst>
              <p:ext uri="{D42A27DB-BD31-4B8C-83A1-F6EECF244321}">
                <p14:modId xmlns:p14="http://schemas.microsoft.com/office/powerpoint/2010/main" val="4077630416"/>
              </p:ext>
            </p:extLst>
          </p:nvPr>
        </p:nvGraphicFramePr>
        <p:xfrm>
          <a:off x="1115879" y="1325601"/>
          <a:ext cx="9918915" cy="4317065"/>
        </p:xfrm>
        <a:graphic>
          <a:graphicData uri="http://schemas.openxmlformats.org/drawingml/2006/table">
            <a:tbl>
              <a:tblPr firstRow="1">
                <a:noFill/>
              </a:tblPr>
              <a:tblGrid>
                <a:gridCol w="4865419">
                  <a:extLst>
                    <a:ext uri="{9D8B030D-6E8A-4147-A177-3AD203B41FA5}">
                      <a16:colId xmlns:a16="http://schemas.microsoft.com/office/drawing/2014/main" val="20000"/>
                    </a:ext>
                  </a:extLst>
                </a:gridCol>
                <a:gridCol w="5053496">
                  <a:extLst>
                    <a:ext uri="{9D8B030D-6E8A-4147-A177-3AD203B41FA5}">
                      <a16:colId xmlns:a16="http://schemas.microsoft.com/office/drawing/2014/main" val="20001"/>
                    </a:ext>
                  </a:extLst>
                </a:gridCol>
              </a:tblGrid>
              <a:tr h="627291">
                <a:tc>
                  <a:txBody>
                    <a:bodyPr/>
                    <a:lstStyle/>
                    <a:p>
                      <a:pPr marL="0" marR="0" lvl="0" indent="0" algn="l" rtl="0">
                        <a:lnSpc>
                          <a:spcPct val="100000"/>
                        </a:lnSpc>
                        <a:spcBef>
                          <a:spcPts val="0"/>
                        </a:spcBef>
                        <a:spcAft>
                          <a:spcPts val="0"/>
                        </a:spcAft>
                        <a:buClr>
                          <a:srgbClr val="000000"/>
                        </a:buClr>
                        <a:buSzPts val="1200"/>
                        <a:buFont typeface="Arial"/>
                        <a:buNone/>
                      </a:pPr>
                      <a:r>
                        <a:rPr lang="en" sz="2400" b="1">
                          <a:latin typeface="Franklin Gothic Book" panose="020B0503020102020204" pitchFamily="34" charset="0"/>
                          <a:ea typeface="Times New Roman"/>
                          <a:cs typeface="Times New Roman"/>
                          <a:sym typeface="Times New Roman"/>
                        </a:rPr>
                        <a:t>Possible </a:t>
                      </a:r>
                      <a:r>
                        <a:rPr lang="en" sz="2400" b="1" u="none" strike="noStrike" cap="none">
                          <a:latin typeface="Franklin Gothic Book" panose="020B0503020102020204" pitchFamily="34" charset="0"/>
                          <a:ea typeface="Times New Roman"/>
                          <a:cs typeface="Times New Roman"/>
                          <a:sym typeface="Times New Roman"/>
                        </a:rPr>
                        <a:t>Federal Policy Implications</a:t>
                      </a:r>
                      <a:endParaRPr sz="2400" b="1" u="none" strike="noStrike" cap="none">
                        <a:latin typeface="Franklin Gothic Book" panose="020B0503020102020204" pitchFamily="34" charset="0"/>
                        <a:ea typeface="Times New Roman"/>
                        <a:cs typeface="Times New Roman"/>
                        <a:sym typeface="Times New Roman"/>
                      </a:endParaRPr>
                    </a:p>
                  </a:txBody>
                  <a:tcPr marL="84667" marR="84667" marT="84667" marB="84667"/>
                </a:tc>
                <a:tc>
                  <a:txBody>
                    <a:bodyPr/>
                    <a:lstStyle/>
                    <a:p>
                      <a:pPr marL="0" marR="0" lvl="0" indent="0" algn="l" rtl="0">
                        <a:lnSpc>
                          <a:spcPct val="100000"/>
                        </a:lnSpc>
                        <a:spcBef>
                          <a:spcPts val="0"/>
                        </a:spcBef>
                        <a:spcAft>
                          <a:spcPts val="0"/>
                        </a:spcAft>
                        <a:buClr>
                          <a:schemeClr val="dk1"/>
                        </a:buClr>
                        <a:buSzPts val="1100"/>
                        <a:buFont typeface="Arial"/>
                        <a:buNone/>
                      </a:pPr>
                      <a:r>
                        <a:rPr lang="en" sz="2400" b="1">
                          <a:solidFill>
                            <a:schemeClr val="dk1"/>
                          </a:solidFill>
                          <a:latin typeface="Franklin Gothic Book" panose="020B0503020102020204" pitchFamily="34" charset="0"/>
                          <a:ea typeface="Times New Roman"/>
                          <a:cs typeface="Times New Roman"/>
                          <a:sym typeface="Times New Roman"/>
                        </a:rPr>
                        <a:t>Possible </a:t>
                      </a:r>
                      <a:r>
                        <a:rPr lang="en" sz="2400" b="1" u="none" strike="noStrike" cap="none">
                          <a:solidFill>
                            <a:schemeClr val="dk1"/>
                          </a:solidFill>
                          <a:latin typeface="Franklin Gothic Book" panose="020B0503020102020204" pitchFamily="34" charset="0"/>
                          <a:ea typeface="Times New Roman"/>
                          <a:cs typeface="Times New Roman"/>
                          <a:sym typeface="Times New Roman"/>
                        </a:rPr>
                        <a:t>State Policy Implications</a:t>
                      </a:r>
                      <a:endParaRPr sz="2400" b="1" u="none" strike="noStrike" cap="none">
                        <a:latin typeface="Franklin Gothic Book" panose="020B0503020102020204" pitchFamily="34" charset="0"/>
                        <a:ea typeface="Times New Roman"/>
                        <a:cs typeface="Times New Roman"/>
                        <a:sym typeface="Times New Roman"/>
                      </a:endParaRPr>
                    </a:p>
                  </a:txBody>
                  <a:tcPr marL="84667" marR="84667" marT="84667" marB="84667"/>
                </a:tc>
                <a:extLst>
                  <a:ext uri="{0D108BD9-81ED-4DB2-BD59-A6C34878D82A}">
                    <a16:rowId xmlns:a16="http://schemas.microsoft.com/office/drawing/2014/main" val="10000"/>
                  </a:ext>
                </a:extLst>
              </a:tr>
              <a:tr h="3218676">
                <a:tc>
                  <a:txBody>
                    <a:bodyPr/>
                    <a:lstStyle/>
                    <a:p>
                      <a:pPr marL="495300" marR="0" lvl="0" indent="-342900" algn="l" rtl="0">
                        <a:lnSpc>
                          <a:spcPct val="100000"/>
                        </a:lnSpc>
                        <a:spcBef>
                          <a:spcPts val="0"/>
                        </a:spcBef>
                        <a:spcAft>
                          <a:spcPts val="0"/>
                        </a:spcAft>
                        <a:buClr>
                          <a:srgbClr val="000000"/>
                        </a:buClr>
                        <a:buSzPts val="1200"/>
                        <a:buFont typeface="Arial" panose="020B0604020202020204" pitchFamily="34" charset="0"/>
                        <a:buChar char="•"/>
                      </a:pPr>
                      <a:r>
                        <a:rPr lang="en-US" sz="2100">
                          <a:latin typeface="Franklin Gothic Book" panose="020B0503020102020204" pitchFamily="34" charset="0"/>
                          <a:ea typeface="Times New Roman"/>
                          <a:cs typeface="Times New Roman"/>
                          <a:sym typeface="Times New Roman"/>
                        </a:rPr>
                        <a:t>KDE would need to seek approval from the U.S. Department of Education (</a:t>
                      </a:r>
                      <a:r>
                        <a:rPr lang="en-US" sz="2100" u="none" strike="noStrike" cap="none">
                          <a:latin typeface="Franklin Gothic Book" panose="020B0503020102020204" pitchFamily="34" charset="0"/>
                          <a:ea typeface="Times New Roman"/>
                          <a:cs typeface="Times New Roman"/>
                          <a:sym typeface="Times New Roman"/>
                        </a:rPr>
                        <a:t>USED) on changes to the accountability system through amendments to Kentucky’s Every Student Succeeds Act (ESSA) Co</a:t>
                      </a:r>
                      <a:r>
                        <a:rPr lang="en-US" sz="2100">
                          <a:latin typeface="Franklin Gothic Book" panose="020B0503020102020204" pitchFamily="34" charset="0"/>
                          <a:ea typeface="Times New Roman"/>
                          <a:cs typeface="Times New Roman"/>
                          <a:sym typeface="Times New Roman"/>
                        </a:rPr>
                        <a:t>nsolidated State P</a:t>
                      </a:r>
                      <a:r>
                        <a:rPr lang="en-US" sz="2100" u="none" strike="noStrike" cap="none">
                          <a:latin typeface="Franklin Gothic Book" panose="020B0503020102020204" pitchFamily="34" charset="0"/>
                          <a:ea typeface="Times New Roman"/>
                          <a:cs typeface="Times New Roman"/>
                          <a:sym typeface="Times New Roman"/>
                        </a:rPr>
                        <a:t>lan.</a:t>
                      </a:r>
                      <a:endParaRPr lang="en-US" sz="2100">
                        <a:latin typeface="Franklin Gothic Book" panose="020B0503020102020204" pitchFamily="34" charset="0"/>
                        <a:ea typeface="Times New Roman"/>
                        <a:cs typeface="Times New Roman"/>
                        <a:sym typeface="Times New Roman"/>
                      </a:endParaRPr>
                    </a:p>
                    <a:p>
                      <a:pPr marL="457200" marR="0" lvl="0" indent="-304800" algn="l" rtl="0">
                        <a:lnSpc>
                          <a:spcPct val="100000"/>
                        </a:lnSpc>
                        <a:spcBef>
                          <a:spcPts val="0"/>
                        </a:spcBef>
                        <a:spcAft>
                          <a:spcPts val="0"/>
                        </a:spcAft>
                        <a:buClr>
                          <a:srgbClr val="000000"/>
                        </a:buClr>
                        <a:buSzPts val="1200"/>
                        <a:buFont typeface="Arial" panose="020B0604020202020204" pitchFamily="34" charset="0"/>
                        <a:buChar char="•"/>
                      </a:pPr>
                      <a:r>
                        <a:rPr lang="en-US" sz="2100" u="none" strike="noStrike" cap="none">
                          <a:latin typeface="Franklin Gothic Book" panose="020B0503020102020204" pitchFamily="34" charset="0"/>
                          <a:ea typeface="Times New Roman"/>
                          <a:cs typeface="Times New Roman"/>
                          <a:sym typeface="Times New Roman"/>
                        </a:rPr>
                        <a:t>KDE would need to submit </a:t>
                      </a:r>
                      <a:r>
                        <a:rPr lang="en-US" sz="2100">
                          <a:latin typeface="Franklin Gothic Book" panose="020B0503020102020204" pitchFamily="34" charset="0"/>
                          <a:ea typeface="Times New Roman"/>
                          <a:cs typeface="Times New Roman"/>
                          <a:sym typeface="Times New Roman"/>
                        </a:rPr>
                        <a:t>changes to assessments to </a:t>
                      </a:r>
                      <a:r>
                        <a:rPr lang="en-US" sz="2100" u="none" strike="noStrike" cap="none">
                          <a:latin typeface="Franklin Gothic Book" panose="020B0503020102020204" pitchFamily="34" charset="0"/>
                          <a:ea typeface="Times New Roman"/>
                          <a:cs typeface="Times New Roman"/>
                          <a:sym typeface="Times New Roman"/>
                        </a:rPr>
                        <a:t>USED for feedback and approval </a:t>
                      </a:r>
                      <a:r>
                        <a:rPr lang="en-US" sz="2100">
                          <a:latin typeface="Franklin Gothic Book" panose="020B0503020102020204" pitchFamily="34" charset="0"/>
                          <a:ea typeface="Times New Roman"/>
                          <a:cs typeface="Times New Roman"/>
                          <a:sym typeface="Times New Roman"/>
                        </a:rPr>
                        <a:t>through a Peer Review Process.</a:t>
                      </a:r>
                      <a:endParaRPr lang="en-US" sz="2100" u="none" strike="noStrike" cap="none">
                        <a:latin typeface="Franklin Gothic Book" panose="020B0503020102020204" pitchFamily="34" charset="0"/>
                        <a:ea typeface="Times New Roman"/>
                        <a:cs typeface="Times New Roman"/>
                        <a:sym typeface="Times New Roman"/>
                      </a:endParaRPr>
                    </a:p>
                  </a:txBody>
                  <a:tcPr marL="84667" marR="84667" marT="84667" marB="84667"/>
                </a:tc>
                <a:tc>
                  <a:txBody>
                    <a:bodyPr/>
                    <a:lstStyle/>
                    <a:p>
                      <a:pPr marL="457200" marR="0" lvl="0" indent="-304800" algn="l" rtl="0">
                        <a:lnSpc>
                          <a:spcPct val="100000"/>
                        </a:lnSpc>
                        <a:spcBef>
                          <a:spcPts val="0"/>
                        </a:spcBef>
                        <a:spcAft>
                          <a:spcPts val="0"/>
                        </a:spcAft>
                        <a:buClr>
                          <a:srgbClr val="000000"/>
                        </a:buClr>
                        <a:buSzPts val="1200"/>
                        <a:buFont typeface="Arial" panose="020B0604020202020204" pitchFamily="34" charset="0"/>
                        <a:buChar char="•"/>
                      </a:pPr>
                      <a:r>
                        <a:rPr lang="en" sz="2100">
                          <a:latin typeface="Franklin Gothic Book" panose="020B0503020102020204" pitchFamily="34" charset="0"/>
                          <a:ea typeface="Times New Roman"/>
                          <a:cs typeface="Times New Roman"/>
                          <a:sym typeface="Times New Roman"/>
                        </a:rPr>
                        <a:t>State statutory changes would need to be sought with </a:t>
                      </a:r>
                      <a:r>
                        <a:rPr lang="en" sz="2100">
                          <a:solidFill>
                            <a:schemeClr val="dk1"/>
                          </a:solidFill>
                          <a:latin typeface="Franklin Gothic Book" panose="020B0503020102020204" pitchFamily="34" charset="0"/>
                          <a:ea typeface="Times New Roman"/>
                          <a:cs typeface="Times New Roman"/>
                          <a:sym typeface="Times New Roman"/>
                        </a:rPr>
                        <a:t>Kentucky General Assembly.</a:t>
                      </a:r>
                      <a:endParaRPr sz="2100" u="none" strike="noStrike" cap="none">
                        <a:latin typeface="Franklin Gothic Book" panose="020B0503020102020204" pitchFamily="34" charset="0"/>
                        <a:ea typeface="Times New Roman"/>
                        <a:cs typeface="Times New Roman"/>
                        <a:sym typeface="Times New Roman"/>
                      </a:endParaRPr>
                    </a:p>
                    <a:p>
                      <a:pPr marL="457200" marR="0" lvl="0" indent="-304800" algn="l" rtl="0">
                        <a:lnSpc>
                          <a:spcPct val="100000"/>
                        </a:lnSpc>
                        <a:spcBef>
                          <a:spcPts val="0"/>
                        </a:spcBef>
                        <a:spcAft>
                          <a:spcPts val="0"/>
                        </a:spcAft>
                        <a:buClr>
                          <a:srgbClr val="000000"/>
                        </a:buClr>
                        <a:buSzPts val="1200"/>
                        <a:buFont typeface="Arial" panose="020B0604020202020204" pitchFamily="34" charset="0"/>
                        <a:buChar char="•"/>
                      </a:pPr>
                      <a:r>
                        <a:rPr lang="en" sz="2100">
                          <a:latin typeface="Franklin Gothic Book" panose="020B0503020102020204" pitchFamily="34" charset="0"/>
                          <a:ea typeface="Times New Roman"/>
                          <a:cs typeface="Times New Roman"/>
                          <a:sym typeface="Times New Roman"/>
                        </a:rPr>
                        <a:t>Regulatory changes would be needed by the Kentucky Board of Education.</a:t>
                      </a:r>
                      <a:endParaRPr sz="2100">
                        <a:latin typeface="Franklin Gothic Book" panose="020B0503020102020204" pitchFamily="34" charset="0"/>
                        <a:ea typeface="Times New Roman"/>
                        <a:cs typeface="Times New Roman"/>
                        <a:sym typeface="Times New Roman"/>
                      </a:endParaRPr>
                    </a:p>
                    <a:p>
                      <a:pPr marL="457200" marR="0" lvl="0" indent="-304800" algn="l" rtl="0">
                        <a:lnSpc>
                          <a:spcPct val="100000"/>
                        </a:lnSpc>
                        <a:spcBef>
                          <a:spcPts val="0"/>
                        </a:spcBef>
                        <a:spcAft>
                          <a:spcPts val="0"/>
                        </a:spcAft>
                        <a:buClr>
                          <a:srgbClr val="000000"/>
                        </a:buClr>
                        <a:buSzPts val="1200"/>
                        <a:buFont typeface="Arial" panose="020B0604020202020204" pitchFamily="34" charset="0"/>
                        <a:buChar char="•"/>
                      </a:pPr>
                      <a:r>
                        <a:rPr lang="en" sz="2100">
                          <a:latin typeface="Franklin Gothic Book" panose="020B0503020102020204" pitchFamily="34" charset="0"/>
                          <a:ea typeface="Times New Roman"/>
                          <a:cs typeface="Times New Roman"/>
                          <a:sym typeface="Times New Roman"/>
                        </a:rPr>
                        <a:t>The Kentucky Department of Education would need to revise policies to align with changes.</a:t>
                      </a:r>
                      <a:endParaRPr sz="2100">
                        <a:latin typeface="Franklin Gothic Book" panose="020B0503020102020204" pitchFamily="34" charset="0"/>
                        <a:ea typeface="Times New Roman"/>
                        <a:cs typeface="Times New Roman"/>
                        <a:sym typeface="Times New Roman"/>
                      </a:endParaRPr>
                    </a:p>
                  </a:txBody>
                  <a:tcPr marL="84667" marR="84667" marT="84667" marB="84667"/>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12603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graphicFrame>
        <p:nvGraphicFramePr>
          <p:cNvPr id="224" name="Google Shape;224;g2e9a8ae116c_0_250"/>
          <p:cNvGraphicFramePr/>
          <p:nvPr>
            <p:extLst>
              <p:ext uri="{D42A27DB-BD31-4B8C-83A1-F6EECF244321}">
                <p14:modId xmlns:p14="http://schemas.microsoft.com/office/powerpoint/2010/main" val="769144859"/>
              </p:ext>
            </p:extLst>
          </p:nvPr>
        </p:nvGraphicFramePr>
        <p:xfrm>
          <a:off x="1392616" y="915667"/>
          <a:ext cx="9406767" cy="4730601"/>
        </p:xfrm>
        <a:graphic>
          <a:graphicData uri="http://schemas.openxmlformats.org/drawingml/2006/table">
            <a:tbl>
              <a:tblPr firstRow="1">
                <a:noFill/>
              </a:tblPr>
              <a:tblGrid>
                <a:gridCol w="4614200">
                  <a:extLst>
                    <a:ext uri="{9D8B030D-6E8A-4147-A177-3AD203B41FA5}">
                      <a16:colId xmlns:a16="http://schemas.microsoft.com/office/drawing/2014/main" val="20000"/>
                    </a:ext>
                  </a:extLst>
                </a:gridCol>
                <a:gridCol w="4792567">
                  <a:extLst>
                    <a:ext uri="{9D8B030D-6E8A-4147-A177-3AD203B41FA5}">
                      <a16:colId xmlns:a16="http://schemas.microsoft.com/office/drawing/2014/main" val="20001"/>
                    </a:ext>
                  </a:extLst>
                </a:gridCol>
              </a:tblGrid>
              <a:tr h="560767">
                <a:tc>
                  <a:txBody>
                    <a:bodyPr/>
                    <a:lstStyle/>
                    <a:p>
                      <a:pPr marL="0" lvl="0" indent="0" algn="l" rtl="0">
                        <a:lnSpc>
                          <a:spcPct val="90000"/>
                        </a:lnSpc>
                        <a:spcBef>
                          <a:spcPts val="0"/>
                        </a:spcBef>
                        <a:spcAft>
                          <a:spcPts val="0"/>
                        </a:spcAft>
                        <a:buClr>
                          <a:schemeClr val="dk1"/>
                        </a:buClr>
                        <a:buSzPts val="1100"/>
                        <a:buFont typeface="Arial"/>
                        <a:buNone/>
                      </a:pPr>
                      <a:r>
                        <a:rPr lang="en-US" sz="2400" b="1" u="none" strike="noStrike" cap="none">
                          <a:solidFill>
                            <a:schemeClr val="tx1"/>
                          </a:solidFill>
                          <a:latin typeface="Franklin Gothic Book"/>
                          <a:ea typeface="Times New Roman"/>
                          <a:cs typeface="Times New Roman"/>
                          <a:sym typeface="Times New Roman"/>
                        </a:rPr>
                        <a:t>Input Sought</a:t>
                      </a:r>
                      <a:r>
                        <a:rPr lang="en-US" sz="2400" b="1" u="none" strike="noStrike" cap="none">
                          <a:solidFill>
                            <a:schemeClr val="tx1"/>
                          </a:solidFill>
                          <a:latin typeface="Franklin Gothic Book"/>
                          <a:ea typeface="Times New Roman"/>
                          <a:cs typeface="Times New Roman"/>
                        </a:rPr>
                        <a:t> </a:t>
                      </a:r>
                      <a:endParaRPr lang="en-US" sz="2400" b="1" u="none" strike="noStrike" cap="none">
                        <a:solidFill>
                          <a:schemeClr val="tx1"/>
                        </a:solidFill>
                        <a:latin typeface="Franklin Gothic Book" panose="020B0503020102020204" pitchFamily="34" charset="0"/>
                        <a:ea typeface="Times New Roman"/>
                        <a:cs typeface="Times New Roman"/>
                        <a:sym typeface="Times New Roman"/>
                      </a:endParaRPr>
                    </a:p>
                  </a:txBody>
                  <a:tcPr marL="84667" marR="84667" marT="84667" marB="84667"/>
                </a:tc>
                <a:tc>
                  <a:txBody>
                    <a:bodyPr/>
                    <a:lstStyle/>
                    <a:p>
                      <a:pPr marL="0" lvl="0" indent="0" algn="l" rtl="0">
                        <a:lnSpc>
                          <a:spcPct val="90000"/>
                        </a:lnSpc>
                        <a:spcBef>
                          <a:spcPts val="0"/>
                        </a:spcBef>
                        <a:spcAft>
                          <a:spcPts val="0"/>
                        </a:spcAft>
                        <a:buClr>
                          <a:schemeClr val="dk1"/>
                        </a:buClr>
                        <a:buSzPts val="1100"/>
                        <a:buFont typeface="Arial"/>
                        <a:buNone/>
                      </a:pPr>
                      <a:r>
                        <a:rPr lang="en-US" sz="2400" b="1">
                          <a:solidFill>
                            <a:schemeClr val="tx1"/>
                          </a:solidFill>
                          <a:latin typeface="Franklin Gothic Book"/>
                          <a:ea typeface="Libre Franklin Medium"/>
                          <a:cs typeface="Libre Franklin Medium"/>
                          <a:sym typeface="Libre Franklin Medium"/>
                        </a:rPr>
                        <a:t>Next Steps</a:t>
                      </a:r>
                      <a:endParaRPr lang="en-US" sz="2400" b="1" u="none" strike="noStrike" cap="none">
                        <a:solidFill>
                          <a:schemeClr val="tx1"/>
                        </a:solidFill>
                        <a:latin typeface="Franklin Gothic Book"/>
                        <a:ea typeface="Times New Roman"/>
                        <a:cs typeface="Times New Roman"/>
                        <a:sym typeface="Times New Roman"/>
                      </a:endParaRPr>
                    </a:p>
                  </a:txBody>
                  <a:tcPr marL="84667" marR="84667" marT="84667" marB="84667"/>
                </a:tc>
                <a:extLst>
                  <a:ext uri="{0D108BD9-81ED-4DB2-BD59-A6C34878D82A}">
                    <a16:rowId xmlns:a16="http://schemas.microsoft.com/office/drawing/2014/main" val="10000"/>
                  </a:ext>
                </a:extLst>
              </a:tr>
              <a:tr h="3111669">
                <a:tc>
                  <a:txBody>
                    <a:bodyPr/>
                    <a:lstStyle/>
                    <a:p>
                      <a:pPr marL="457200" lvl="0" indent="-323850" algn="l" rtl="0">
                        <a:lnSpc>
                          <a:spcPct val="115000"/>
                        </a:lnSpc>
                        <a:spcBef>
                          <a:spcPts val="0"/>
                        </a:spcBef>
                        <a:spcAft>
                          <a:spcPts val="0"/>
                        </a:spcAft>
                        <a:buClr>
                          <a:schemeClr val="dk1"/>
                        </a:buClr>
                        <a:buSzPts val="1500"/>
                        <a:buFont typeface="Arial" panose="020B0604020202020204" pitchFamily="34" charset="0"/>
                        <a:buChar char="•"/>
                      </a:pPr>
                      <a:r>
                        <a:rPr lang="en-US" sz="2100">
                          <a:solidFill>
                            <a:schemeClr val="dk1"/>
                          </a:solidFill>
                          <a:latin typeface="Franklin Gothic Book"/>
                          <a:ea typeface="Times New Roman"/>
                          <a:cs typeface="Times New Roman"/>
                          <a:sym typeface="Times New Roman"/>
                        </a:rPr>
                        <a:t>Input and feedback are critical.</a:t>
                      </a:r>
                      <a:r>
                        <a:rPr lang="en-US" sz="2100">
                          <a:solidFill>
                            <a:schemeClr val="dk1"/>
                          </a:solidFill>
                          <a:latin typeface="Franklin Gothic Book"/>
                          <a:ea typeface="Times New Roman"/>
                          <a:cs typeface="Times New Roman"/>
                        </a:rPr>
                        <a:t> </a:t>
                      </a:r>
                      <a:endParaRPr lang="en-US" sz="2100">
                        <a:solidFill>
                          <a:schemeClr val="dk1"/>
                        </a:solidFill>
                        <a:latin typeface="Franklin Gothic Book" panose="020B0503020102020204" pitchFamily="34" charset="0"/>
                        <a:ea typeface="Times New Roman"/>
                        <a:cs typeface="Times New Roman"/>
                        <a:sym typeface="Times New Roman"/>
                      </a:endParaRPr>
                    </a:p>
                    <a:p>
                      <a:pPr marL="457200" lvl="0" indent="-323850" algn="l" rtl="0">
                        <a:lnSpc>
                          <a:spcPct val="115000"/>
                        </a:lnSpc>
                        <a:spcBef>
                          <a:spcPts val="0"/>
                        </a:spcBef>
                        <a:spcAft>
                          <a:spcPts val="0"/>
                        </a:spcAft>
                        <a:buClr>
                          <a:schemeClr val="dk1"/>
                        </a:buClr>
                        <a:buSzPts val="1500"/>
                        <a:buFont typeface="Arial" panose="020B0604020202020204" pitchFamily="34" charset="0"/>
                        <a:buChar char="•"/>
                      </a:pPr>
                      <a:r>
                        <a:rPr lang="en-US" sz="2100">
                          <a:solidFill>
                            <a:schemeClr val="dk1"/>
                          </a:solidFill>
                          <a:latin typeface="Franklin Gothic Book"/>
                          <a:ea typeface="Times New Roman"/>
                          <a:cs typeface="Times New Roman"/>
                          <a:sym typeface="Times New Roman"/>
                        </a:rPr>
                        <a:t>Feedback will be used to create future versions of this document.</a:t>
                      </a:r>
                    </a:p>
                    <a:p>
                      <a:pPr marL="457200" lvl="0" indent="-323850" algn="l" rtl="0">
                        <a:lnSpc>
                          <a:spcPct val="115000"/>
                        </a:lnSpc>
                        <a:spcBef>
                          <a:spcPts val="0"/>
                        </a:spcBef>
                        <a:spcAft>
                          <a:spcPts val="0"/>
                        </a:spcAft>
                        <a:buClr>
                          <a:schemeClr val="dk1"/>
                        </a:buClr>
                        <a:buSzPts val="1500"/>
                        <a:buFont typeface="Arial" panose="020B0604020202020204" pitchFamily="34" charset="0"/>
                        <a:buChar char="•"/>
                      </a:pPr>
                      <a:r>
                        <a:rPr lang="en-US" sz="2100">
                          <a:solidFill>
                            <a:schemeClr val="dk1"/>
                          </a:solidFill>
                          <a:latin typeface="Franklin Gothic Book"/>
                          <a:ea typeface="Times New Roman"/>
                          <a:cs typeface="Times New Roman"/>
                          <a:sym typeface="Times New Roman"/>
                        </a:rPr>
                        <a:t>Please complete the </a:t>
                      </a:r>
                      <a:r>
                        <a:rPr lang="en-US" sz="2100" b="0" i="0" u="none" strike="noStrike" cap="none">
                          <a:solidFill>
                            <a:schemeClr val="tx1"/>
                          </a:solidFill>
                          <a:effectLst/>
                          <a:latin typeface="+mn-lt"/>
                          <a:ea typeface="+mn-ea"/>
                          <a:cs typeface="+mn-cs"/>
                          <a:sym typeface="Arial"/>
                        </a:rPr>
                        <a:t>Kentucky United We Learn Council - Stakeholder Feedback survey</a:t>
                      </a:r>
                      <a:endParaRPr lang="en-US" sz="2100">
                        <a:solidFill>
                          <a:schemeClr val="dk1"/>
                        </a:solidFill>
                        <a:latin typeface="Franklin Gothic Book" panose="020B0503020102020204" pitchFamily="34" charset="0"/>
                        <a:ea typeface="Times New Roman"/>
                        <a:cs typeface="Times New Roman"/>
                        <a:sym typeface="Times New Roman"/>
                      </a:endParaRPr>
                    </a:p>
                    <a:p>
                      <a:pPr marL="476250" lvl="0" indent="-342900" algn="l" rtl="0">
                        <a:lnSpc>
                          <a:spcPct val="115000"/>
                        </a:lnSpc>
                        <a:spcBef>
                          <a:spcPts val="0"/>
                        </a:spcBef>
                        <a:spcAft>
                          <a:spcPts val="0"/>
                        </a:spcAft>
                        <a:buClr>
                          <a:schemeClr val="dk1"/>
                        </a:buClr>
                        <a:buSzPts val="1500"/>
                        <a:buFont typeface="Arial" panose="020B0604020202020204" pitchFamily="34" charset="0"/>
                        <a:buChar char="•"/>
                      </a:pPr>
                      <a:r>
                        <a:rPr lang="en-US" sz="2100" b="0" i="0" u="none" strike="noStrike" noProof="0">
                          <a:latin typeface="Franklin Gothic Book"/>
                        </a:rPr>
                        <a:t>More details of each prototype are presented in a video for your review.</a:t>
                      </a:r>
                      <a:endParaRPr lang="en-US" sz="2100" b="0">
                        <a:latin typeface="Franklin Gothic Book"/>
                      </a:endParaRPr>
                    </a:p>
                    <a:p>
                      <a:pPr marL="457200" lvl="0" indent="-323850" algn="l">
                        <a:lnSpc>
                          <a:spcPct val="114999"/>
                        </a:lnSpc>
                        <a:spcBef>
                          <a:spcPts val="0"/>
                        </a:spcBef>
                        <a:spcAft>
                          <a:spcPts val="0"/>
                        </a:spcAft>
                        <a:buClr>
                          <a:srgbClr val="000000"/>
                        </a:buClr>
                        <a:buSzPts val="1500"/>
                        <a:buFont typeface="Arial" panose="020B0604020202020204" pitchFamily="34" charset="0"/>
                        <a:buChar char="•"/>
                      </a:pPr>
                      <a:endParaRPr lang="en-US" sz="2100">
                        <a:solidFill>
                          <a:schemeClr val="dk1"/>
                        </a:solidFill>
                        <a:latin typeface="Franklin Gothic Book"/>
                        <a:ea typeface="Times New Roman"/>
                        <a:cs typeface="Times New Roman"/>
                        <a:sym typeface="Times New Roman"/>
                      </a:endParaRPr>
                    </a:p>
                    <a:p>
                      <a:pPr marL="0" marR="0" lvl="0" indent="0" algn="l" rtl="0">
                        <a:lnSpc>
                          <a:spcPct val="100000"/>
                        </a:lnSpc>
                        <a:spcBef>
                          <a:spcPts val="0"/>
                        </a:spcBef>
                        <a:spcAft>
                          <a:spcPts val="0"/>
                        </a:spcAft>
                        <a:buNone/>
                      </a:pPr>
                      <a:endParaRPr lang="en-US" sz="2100">
                        <a:latin typeface="Franklin Gothic Book" panose="020B0503020102020204" pitchFamily="34" charset="0"/>
                        <a:ea typeface="Times New Roman"/>
                        <a:cs typeface="Times New Roman"/>
                        <a:sym typeface="Times New Roman"/>
                      </a:endParaRPr>
                    </a:p>
                  </a:txBody>
                  <a:tcPr marL="84667" marR="84667" marT="84667" marB="84667"/>
                </a:tc>
                <a:tc>
                  <a:txBody>
                    <a:bodyPr/>
                    <a:lstStyle/>
                    <a:p>
                      <a:pPr marL="457200" marR="0" lvl="0" indent="-304800" algn="l" rtl="0">
                        <a:lnSpc>
                          <a:spcPct val="100000"/>
                        </a:lnSpc>
                        <a:spcBef>
                          <a:spcPts val="0"/>
                        </a:spcBef>
                        <a:spcAft>
                          <a:spcPts val="0"/>
                        </a:spcAft>
                        <a:buClr>
                          <a:srgbClr val="000000"/>
                        </a:buClr>
                        <a:buSzPts val="1200"/>
                        <a:buFont typeface="Arial" panose="020B0604020202020204" pitchFamily="34" charset="0"/>
                        <a:buChar char="•"/>
                      </a:pPr>
                      <a:r>
                        <a:rPr lang="en-US" sz="2100">
                          <a:latin typeface="Franklin Gothic Book"/>
                          <a:ea typeface="Times New Roman"/>
                          <a:cs typeface="Times New Roman"/>
                          <a:sym typeface="Times New Roman"/>
                        </a:rPr>
                        <a:t>Advisory Meetings</a:t>
                      </a:r>
                    </a:p>
                    <a:p>
                      <a:pPr marL="457200" marR="0" lvl="0" indent="-304800" algn="l" rtl="0">
                        <a:lnSpc>
                          <a:spcPct val="100000"/>
                        </a:lnSpc>
                        <a:spcBef>
                          <a:spcPts val="0"/>
                        </a:spcBef>
                        <a:spcAft>
                          <a:spcPts val="0"/>
                        </a:spcAft>
                        <a:buSzPts val="1200"/>
                        <a:buFont typeface="Arial" panose="020B0604020202020204" pitchFamily="34" charset="0"/>
                        <a:buChar char="•"/>
                      </a:pPr>
                      <a:r>
                        <a:rPr lang="en-US" sz="2100">
                          <a:latin typeface="Franklin Gothic Book"/>
                          <a:ea typeface="Times New Roman"/>
                          <a:cs typeface="Times New Roman"/>
                          <a:sym typeface="Times New Roman"/>
                        </a:rPr>
                        <a:t>Kentucky United We Learn Council Convening</a:t>
                      </a:r>
                    </a:p>
                    <a:p>
                      <a:pPr marL="457200" marR="0" lvl="0" indent="-304800" algn="l" rtl="0">
                        <a:lnSpc>
                          <a:spcPct val="100000"/>
                        </a:lnSpc>
                        <a:spcBef>
                          <a:spcPts val="0"/>
                        </a:spcBef>
                        <a:spcAft>
                          <a:spcPts val="0"/>
                        </a:spcAft>
                        <a:buSzPts val="1200"/>
                        <a:buFont typeface="Arial" panose="020B0604020202020204" pitchFamily="34" charset="0"/>
                        <a:buChar char="•"/>
                      </a:pPr>
                      <a:r>
                        <a:rPr lang="en-US" sz="2100">
                          <a:latin typeface="Franklin Gothic Book"/>
                          <a:ea typeface="Times New Roman"/>
                          <a:cs typeface="Times New Roman"/>
                          <a:sym typeface="Times New Roman"/>
                        </a:rPr>
                        <a:t>Kentucky Board of Education August Retreat</a:t>
                      </a:r>
                    </a:p>
                    <a:p>
                      <a:pPr marL="457200" marR="0" lvl="0" indent="-304800" algn="l">
                        <a:lnSpc>
                          <a:spcPct val="100000"/>
                        </a:lnSpc>
                        <a:spcBef>
                          <a:spcPts val="0"/>
                        </a:spcBef>
                        <a:spcAft>
                          <a:spcPts val="0"/>
                        </a:spcAft>
                        <a:buSzPts val="1200"/>
                        <a:buFont typeface="Arial" panose="020B0604020202020204" pitchFamily="34" charset="0"/>
                        <a:buChar char="•"/>
                      </a:pPr>
                      <a:r>
                        <a:rPr lang="en-US" sz="2100">
                          <a:latin typeface="Franklin Gothic Book"/>
                          <a:ea typeface="Times New Roman"/>
                          <a:cs typeface="Times New Roman"/>
                        </a:rPr>
                        <a:t>Version 3.0 and beyond</a:t>
                      </a:r>
                    </a:p>
                  </a:txBody>
                  <a:tcPr marL="84667" marR="84667" marT="84667" marB="84667"/>
                </a:tc>
                <a:extLst>
                  <a:ext uri="{0D108BD9-81ED-4DB2-BD59-A6C34878D82A}">
                    <a16:rowId xmlns:a16="http://schemas.microsoft.com/office/drawing/2014/main" val="10001"/>
                  </a:ext>
                </a:extLst>
              </a:tr>
            </a:tbl>
          </a:graphicData>
        </a:graphic>
      </p:graphicFrame>
      <p:sp>
        <p:nvSpPr>
          <p:cNvPr id="4" name="Google Shape;102;g274dd86be49_0_15">
            <a:extLst>
              <a:ext uri="{FF2B5EF4-FFF2-40B4-BE49-F238E27FC236}">
                <a16:creationId xmlns:a16="http://schemas.microsoft.com/office/drawing/2014/main" id="{3AAE7F03-46AB-C516-2801-522A5FFB437A}"/>
              </a:ext>
            </a:extLst>
          </p:cNvPr>
          <p:cNvSpPr txBox="1">
            <a:spLocks noGrp="1"/>
          </p:cNvSpPr>
          <p:nvPr>
            <p:ph type="title" idx="4294967295"/>
          </p:nvPr>
        </p:nvSpPr>
        <p:spPr>
          <a:xfrm>
            <a:off x="13867" y="7915"/>
            <a:ext cx="12178133" cy="1325600"/>
          </a:xfrm>
          <a:prstGeom prst="rect">
            <a:avLst/>
          </a:prstGeom>
          <a:noFill/>
          <a:ln>
            <a:noFill/>
            <a:prstDash/>
          </a:ln>
          <a:effectLst/>
        </p:spPr>
        <p:txBody>
          <a:bodyPr rot="0" spcFirstLastPara="1" vertOverflow="overflow" horzOverflow="overflow" vert="horz" wrap="square" lIns="91433" tIns="45700" rIns="91433"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RPr/>
            </a:defPPr>
            <a:lvl1pPr marR="0" lvl="0" algn="l" rtl="0">
              <a:lnSpc>
                <a:spcPct val="90000"/>
              </a:lnSpc>
              <a:spcBef>
                <a:spcPts val="0"/>
              </a:spcBef>
              <a:spcAft>
                <a:spcPts val="0"/>
              </a:spcAft>
              <a:buClr>
                <a:schemeClr val="dk1"/>
              </a:buClr>
              <a:buSzPts val="1400"/>
              <a:buFont typeface="Libre Franklin Medium"/>
              <a:buNone/>
              <a:defRPr sz="33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marL="154513" defTabSz="1219170">
              <a:lnSpc>
                <a:spcPct val="115000"/>
              </a:lnSpc>
              <a:buSzPts val="1100"/>
              <a:defRPr/>
            </a:pPr>
            <a:r>
              <a:rPr lang="en-US" sz="4267">
                <a:latin typeface="Franklin Gothic Medium" panose="020B0603020102020204" pitchFamily="34" charset="0"/>
              </a:rPr>
              <a:t>Critical Feedback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9E2F-FEF1-2A7E-BD97-4C2455D4C2DF}"/>
              </a:ext>
            </a:extLst>
          </p:cNvPr>
          <p:cNvSpPr>
            <a:spLocks noGrp="1"/>
          </p:cNvSpPr>
          <p:nvPr>
            <p:ph type="ctrTitle"/>
          </p:nvPr>
        </p:nvSpPr>
        <p:spPr>
          <a:xfrm>
            <a:off x="2384323" y="1085492"/>
            <a:ext cx="9144000" cy="2387600"/>
          </a:xfrm>
        </p:spPr>
        <p:txBody>
          <a:bodyPr>
            <a:normAutofit/>
          </a:bodyPr>
          <a:lstStyle/>
          <a:p>
            <a:pPr algn="r"/>
            <a:r>
              <a:rPr lang="en-US" sz="5400"/>
              <a:t>2023-2024 Accountability Tentative Reporting Timeline</a:t>
            </a:r>
            <a:endParaRPr lang="en-US" sz="5400">
              <a:solidFill>
                <a:srgbClr val="000000"/>
              </a:solidFill>
            </a:endParaRPr>
          </a:p>
        </p:txBody>
      </p:sp>
      <p:sp>
        <p:nvSpPr>
          <p:cNvPr id="3" name="Text Placeholder 2">
            <a:extLst>
              <a:ext uri="{FF2B5EF4-FFF2-40B4-BE49-F238E27FC236}">
                <a16:creationId xmlns:a16="http://schemas.microsoft.com/office/drawing/2014/main" id="{B49187D1-214B-42B2-F624-DE5ED6C20713}"/>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Jennifer Stafford, Director</a:t>
            </a:r>
          </a:p>
          <a:p>
            <a:pPr algn="r"/>
            <a:r>
              <a:rPr lang="en-US"/>
              <a:t>Office of Assessment and Accountability</a:t>
            </a:r>
          </a:p>
          <a:p>
            <a:pPr algn="r"/>
            <a:endParaRPr lang="en-US"/>
          </a:p>
        </p:txBody>
      </p:sp>
    </p:spTree>
    <p:extLst>
      <p:ext uri="{BB962C8B-B14F-4D97-AF65-F5344CB8AC3E}">
        <p14:creationId xmlns:p14="http://schemas.microsoft.com/office/powerpoint/2010/main" val="2721532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D753-A408-2250-F291-913B75154945}"/>
              </a:ext>
            </a:extLst>
          </p:cNvPr>
          <p:cNvSpPr>
            <a:spLocks noGrp="1"/>
          </p:cNvSpPr>
          <p:nvPr>
            <p:ph type="title"/>
          </p:nvPr>
        </p:nvSpPr>
        <p:spPr>
          <a:xfrm>
            <a:off x="-5080" y="-635"/>
            <a:ext cx="10515600" cy="1325563"/>
          </a:xfrm>
        </p:spPr>
        <p:txBody>
          <a:bodyPr/>
          <a:lstStyle/>
          <a:p>
            <a:pPr marL="228600"/>
            <a:r>
              <a:rPr lang="en-US"/>
              <a:t>Agenda</a:t>
            </a:r>
          </a:p>
        </p:txBody>
      </p:sp>
      <p:sp>
        <p:nvSpPr>
          <p:cNvPr id="3" name="Content Placeholder 2">
            <a:extLst>
              <a:ext uri="{FF2B5EF4-FFF2-40B4-BE49-F238E27FC236}">
                <a16:creationId xmlns:a16="http://schemas.microsoft.com/office/drawing/2014/main" id="{83310A2B-E9E5-0EFA-CD87-8BECEBABC297}"/>
              </a:ext>
            </a:extLst>
          </p:cNvPr>
          <p:cNvSpPr>
            <a:spLocks noGrp="1"/>
          </p:cNvSpPr>
          <p:nvPr>
            <p:ph idx="1"/>
          </p:nvPr>
        </p:nvSpPr>
        <p:spPr>
          <a:xfrm>
            <a:off x="563880" y="1002665"/>
            <a:ext cx="11049000" cy="3833495"/>
          </a:xfrm>
        </p:spPr>
        <p:txBody>
          <a:bodyPr vert="horz" lIns="91440" tIns="45720" rIns="91440" bIns="45720" rtlCol="0" anchor="t">
            <a:normAutofit/>
          </a:bodyPr>
          <a:lstStyle/>
          <a:p>
            <a:pPr marL="457200" lvl="1" indent="0">
              <a:buNone/>
            </a:pPr>
            <a:endParaRPr lang="en-US" sz="3000"/>
          </a:p>
          <a:p>
            <a:pPr lvl="1"/>
            <a:r>
              <a:rPr lang="en-US" sz="3000"/>
              <a:t>Optional Fall 2024 ACT Senior Administration TENTATIVE </a:t>
            </a:r>
            <a:endParaRPr lang="en-US"/>
          </a:p>
          <a:p>
            <a:pPr lvl="1"/>
            <a:r>
              <a:rPr lang="en-US" sz="3000"/>
              <a:t>K Screen Trainings</a:t>
            </a:r>
          </a:p>
          <a:p>
            <a:pPr lvl="1"/>
            <a:r>
              <a:rPr lang="en-US" sz="3000"/>
              <a:t>Kentucky United We Learn Prototypes</a:t>
            </a:r>
          </a:p>
          <a:p>
            <a:pPr lvl="1"/>
            <a:r>
              <a:rPr lang="en-US" sz="3000"/>
              <a:t>2023-2024 Accountability Tentative Reporting Timeline</a:t>
            </a:r>
          </a:p>
          <a:p>
            <a:pPr lvl="1"/>
            <a:r>
              <a:rPr lang="en-US" sz="3000"/>
              <a:t>Administration Code Training Reminders</a:t>
            </a:r>
          </a:p>
          <a:p>
            <a:pPr marL="457200" lvl="1" indent="0">
              <a:buNone/>
            </a:pPr>
            <a:endParaRPr lang="en-US" sz="3000"/>
          </a:p>
        </p:txBody>
      </p:sp>
    </p:spTree>
    <p:extLst>
      <p:ext uri="{BB962C8B-B14F-4D97-AF65-F5344CB8AC3E}">
        <p14:creationId xmlns:p14="http://schemas.microsoft.com/office/powerpoint/2010/main" val="3775558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DE27-6D49-4CD3-9D78-6AA3AF499742}"/>
              </a:ext>
            </a:extLst>
          </p:cNvPr>
          <p:cNvSpPr>
            <a:spLocks noGrp="1"/>
          </p:cNvSpPr>
          <p:nvPr>
            <p:ph type="title" idx="4294967295"/>
          </p:nvPr>
        </p:nvSpPr>
        <p:spPr>
          <a:xfrm>
            <a:off x="0" y="-30164"/>
            <a:ext cx="12034838" cy="1216523"/>
          </a:xfrm>
        </p:spPr>
        <p:txBody>
          <a:bodyPr>
            <a:normAutofit fontScale="90000"/>
          </a:bodyPr>
          <a:lstStyle/>
          <a:p>
            <a:pPr marL="228600"/>
            <a:br>
              <a:rPr lang="en-US" altLang="en-US"/>
            </a:br>
            <a:r>
              <a:rPr lang="en-US" altLang="en-US"/>
              <a:t>Tentative Reporting Timeline</a:t>
            </a:r>
            <a:br>
              <a:rPr lang="en-US" altLang="en-US">
                <a:latin typeface="Calibri Light" panose="020F0302020204030204" pitchFamily="34" charset="0"/>
                <a:ea typeface="Yu Gothic Light" panose="020B0300000000000000" pitchFamily="34" charset="-128"/>
                <a:cs typeface="Times New Roman" panose="02020603050405020304" pitchFamily="18" charset="0"/>
              </a:rPr>
            </a:br>
            <a:endParaRPr lang="en-US"/>
          </a:p>
        </p:txBody>
      </p:sp>
      <p:sp>
        <p:nvSpPr>
          <p:cNvPr id="35" name="Freeform: Shape 34">
            <a:extLst>
              <a:ext uri="{FF2B5EF4-FFF2-40B4-BE49-F238E27FC236}">
                <a16:creationId xmlns:a16="http://schemas.microsoft.com/office/drawing/2014/main" id="{2634E3FF-810C-8A1C-304C-73A15CEBCD92}"/>
              </a:ext>
            </a:extLst>
          </p:cNvPr>
          <p:cNvSpPr/>
          <p:nvPr/>
        </p:nvSpPr>
        <p:spPr>
          <a:xfrm>
            <a:off x="809606" y="1356327"/>
            <a:ext cx="3707575" cy="742004"/>
          </a:xfrm>
          <a:custGeom>
            <a:avLst/>
            <a:gdLst>
              <a:gd name="connsiteX0" fmla="*/ 0 w 2559969"/>
              <a:gd name="connsiteY0" fmla="*/ 0 h 747769"/>
              <a:gd name="connsiteX1" fmla="*/ 2186085 w 2559969"/>
              <a:gd name="connsiteY1" fmla="*/ 0 h 747769"/>
              <a:gd name="connsiteX2" fmla="*/ 2559969 w 2559969"/>
              <a:gd name="connsiteY2" fmla="*/ 373885 h 747769"/>
              <a:gd name="connsiteX3" fmla="*/ 2186085 w 2559969"/>
              <a:gd name="connsiteY3" fmla="*/ 747769 h 747769"/>
              <a:gd name="connsiteX4" fmla="*/ 0 w 2559969"/>
              <a:gd name="connsiteY4" fmla="*/ 747769 h 747769"/>
              <a:gd name="connsiteX5" fmla="*/ 373885 w 2559969"/>
              <a:gd name="connsiteY5" fmla="*/ 373885 h 747769"/>
              <a:gd name="connsiteX6" fmla="*/ 0 w 2559969"/>
              <a:gd name="connsiteY6" fmla="*/ 0 h 74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9969" h="747769">
                <a:moveTo>
                  <a:pt x="0" y="0"/>
                </a:moveTo>
                <a:lnTo>
                  <a:pt x="2186085" y="0"/>
                </a:lnTo>
                <a:lnTo>
                  <a:pt x="2559969" y="373885"/>
                </a:lnTo>
                <a:lnTo>
                  <a:pt x="2186085" y="747769"/>
                </a:lnTo>
                <a:lnTo>
                  <a:pt x="0" y="747769"/>
                </a:lnTo>
                <a:lnTo>
                  <a:pt x="373885" y="373885"/>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399285" tIns="12700" rIns="373884" bIns="12700" numCol="1" spcCol="1270" anchor="ctr" anchorCtr="0">
            <a:noAutofit/>
          </a:bodyPr>
          <a:lstStyle/>
          <a:p>
            <a:pPr algn="ctr" defTabSz="977900">
              <a:lnSpc>
                <a:spcPct val="90000"/>
              </a:lnSpc>
              <a:spcBef>
                <a:spcPct val="0"/>
              </a:spcBef>
              <a:spcAft>
                <a:spcPct val="35000"/>
              </a:spcAft>
            </a:pPr>
            <a:r>
              <a:rPr lang="en-US" sz="1700" b="1"/>
              <a:t>Assessment Student Data Released</a:t>
            </a:r>
            <a:endParaRPr lang="en-US" sz="1700" b="1" kern="1200"/>
          </a:p>
        </p:txBody>
      </p:sp>
      <p:sp>
        <p:nvSpPr>
          <p:cNvPr id="40" name="Freeform: Shape 39" descr="Public Reporting will occur in early to mid-October with the release of the School Report Card.">
            <a:extLst>
              <a:ext uri="{FF2B5EF4-FFF2-40B4-BE49-F238E27FC236}">
                <a16:creationId xmlns:a16="http://schemas.microsoft.com/office/drawing/2014/main" id="{1631D942-6207-25DA-6D55-A14ABA363CC0}"/>
              </a:ext>
            </a:extLst>
          </p:cNvPr>
          <p:cNvSpPr/>
          <p:nvPr/>
        </p:nvSpPr>
        <p:spPr>
          <a:xfrm>
            <a:off x="4190532" y="1330155"/>
            <a:ext cx="3277068" cy="747512"/>
          </a:xfrm>
          <a:custGeom>
            <a:avLst/>
            <a:gdLst>
              <a:gd name="connsiteX0" fmla="*/ 0 w 2618542"/>
              <a:gd name="connsiteY0" fmla="*/ 0 h 787794"/>
              <a:gd name="connsiteX1" fmla="*/ 2224645 w 2618542"/>
              <a:gd name="connsiteY1" fmla="*/ 0 h 787794"/>
              <a:gd name="connsiteX2" fmla="*/ 2618542 w 2618542"/>
              <a:gd name="connsiteY2" fmla="*/ 393897 h 787794"/>
              <a:gd name="connsiteX3" fmla="*/ 2224645 w 2618542"/>
              <a:gd name="connsiteY3" fmla="*/ 787794 h 787794"/>
              <a:gd name="connsiteX4" fmla="*/ 0 w 2618542"/>
              <a:gd name="connsiteY4" fmla="*/ 787794 h 787794"/>
              <a:gd name="connsiteX5" fmla="*/ 393897 w 2618542"/>
              <a:gd name="connsiteY5" fmla="*/ 393897 h 787794"/>
              <a:gd name="connsiteX6" fmla="*/ 0 w 2618542"/>
              <a:gd name="connsiteY6" fmla="*/ 0 h 78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8542" h="787794">
                <a:moveTo>
                  <a:pt x="0" y="0"/>
                </a:moveTo>
                <a:lnTo>
                  <a:pt x="2224645" y="0"/>
                </a:lnTo>
                <a:lnTo>
                  <a:pt x="2618542" y="393897"/>
                </a:lnTo>
                <a:lnTo>
                  <a:pt x="2224645" y="787794"/>
                </a:lnTo>
                <a:lnTo>
                  <a:pt x="0" y="787794"/>
                </a:lnTo>
                <a:lnTo>
                  <a:pt x="393897" y="393897"/>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9297" tIns="12700" rIns="393897" bIns="12700" numCol="1" spcCol="1270" anchor="ctr" anchorCtr="0">
            <a:noAutofit/>
          </a:bodyPr>
          <a:lstStyle/>
          <a:p>
            <a:pPr marL="0" lvl="0" indent="0" algn="ctr" defTabSz="1200150">
              <a:lnSpc>
                <a:spcPct val="100000"/>
              </a:lnSpc>
              <a:spcBef>
                <a:spcPct val="0"/>
              </a:spcBef>
              <a:spcAft>
                <a:spcPts val="0"/>
              </a:spcAft>
              <a:buNone/>
            </a:pPr>
            <a:r>
              <a:rPr lang="en-US" sz="1700" kern="1200">
                <a:solidFill>
                  <a:prstClr val="black">
                    <a:hueOff val="0"/>
                    <a:satOff val="0"/>
                    <a:lumOff val="0"/>
                    <a:alphaOff val="0"/>
                  </a:prstClr>
                </a:solidFill>
                <a:ea typeface="+mn-ea"/>
                <a:cs typeface="+mn-cs"/>
              </a:rPr>
              <a:t>Aug. 2</a:t>
            </a:r>
          </a:p>
        </p:txBody>
      </p:sp>
      <p:sp>
        <p:nvSpPr>
          <p:cNvPr id="43" name="Freeform: Shape 42">
            <a:extLst>
              <a:ext uri="{FF2B5EF4-FFF2-40B4-BE49-F238E27FC236}">
                <a16:creationId xmlns:a16="http://schemas.microsoft.com/office/drawing/2014/main" id="{1B18314C-5975-21B7-9A1A-9B2740B523EB}"/>
              </a:ext>
            </a:extLst>
          </p:cNvPr>
          <p:cNvSpPr/>
          <p:nvPr/>
        </p:nvSpPr>
        <p:spPr>
          <a:xfrm>
            <a:off x="7109018" y="1318116"/>
            <a:ext cx="4626189" cy="761723"/>
          </a:xfrm>
          <a:custGeom>
            <a:avLst/>
            <a:gdLst>
              <a:gd name="connsiteX0" fmla="*/ 0 w 3194967"/>
              <a:gd name="connsiteY0" fmla="*/ 0 h 768102"/>
              <a:gd name="connsiteX1" fmla="*/ 2810916 w 3194967"/>
              <a:gd name="connsiteY1" fmla="*/ 0 h 768102"/>
              <a:gd name="connsiteX2" fmla="*/ 3194967 w 3194967"/>
              <a:gd name="connsiteY2" fmla="*/ 384051 h 768102"/>
              <a:gd name="connsiteX3" fmla="*/ 2810916 w 3194967"/>
              <a:gd name="connsiteY3" fmla="*/ 768102 h 768102"/>
              <a:gd name="connsiteX4" fmla="*/ 0 w 3194967"/>
              <a:gd name="connsiteY4" fmla="*/ 768102 h 768102"/>
              <a:gd name="connsiteX5" fmla="*/ 384051 w 3194967"/>
              <a:gd name="connsiteY5" fmla="*/ 384051 h 768102"/>
              <a:gd name="connsiteX6" fmla="*/ 0 w 3194967"/>
              <a:gd name="connsiteY6" fmla="*/ 0 h 76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4967" h="768102">
                <a:moveTo>
                  <a:pt x="0" y="0"/>
                </a:moveTo>
                <a:lnTo>
                  <a:pt x="2810916" y="0"/>
                </a:lnTo>
                <a:lnTo>
                  <a:pt x="3194967" y="384051"/>
                </a:lnTo>
                <a:lnTo>
                  <a:pt x="2810916" y="768102"/>
                </a:lnTo>
                <a:lnTo>
                  <a:pt x="0" y="768102"/>
                </a:lnTo>
                <a:lnTo>
                  <a:pt x="384051" y="384051"/>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911" tIns="11430" rIns="384051" bIns="11430" numCol="1" spcCol="1270" anchor="ctr" anchorCtr="0">
            <a:noAutofit/>
          </a:bodyPr>
          <a:lstStyle/>
          <a:p>
            <a:pPr algn="ctr" defTabSz="844550">
              <a:spcBef>
                <a:spcPct val="0"/>
              </a:spcBef>
            </a:pPr>
            <a:r>
              <a:rPr lang="en-US" sz="1700">
                <a:solidFill>
                  <a:prstClr val="black">
                    <a:hueOff val="0"/>
                    <a:satOff val="0"/>
                    <a:lumOff val="0"/>
                    <a:alphaOff val="0"/>
                  </a:prstClr>
                </a:solidFill>
              </a:rPr>
              <a:t>  KSA and AKSA Data Released to Districts in Pearson Access Next (PAN)</a:t>
            </a:r>
          </a:p>
        </p:txBody>
      </p:sp>
      <p:sp>
        <p:nvSpPr>
          <p:cNvPr id="34" name="Freeform: Shape 33">
            <a:extLst>
              <a:ext uri="{FF2B5EF4-FFF2-40B4-BE49-F238E27FC236}">
                <a16:creationId xmlns:a16="http://schemas.microsoft.com/office/drawing/2014/main" id="{E4E4FFE4-FA9C-6C01-0FF5-0369D3DC7CF5}"/>
              </a:ext>
            </a:extLst>
          </p:cNvPr>
          <p:cNvSpPr/>
          <p:nvPr/>
        </p:nvSpPr>
        <p:spPr>
          <a:xfrm>
            <a:off x="819856" y="2219927"/>
            <a:ext cx="3707575" cy="742004"/>
          </a:xfrm>
          <a:custGeom>
            <a:avLst/>
            <a:gdLst>
              <a:gd name="connsiteX0" fmla="*/ 0 w 2559969"/>
              <a:gd name="connsiteY0" fmla="*/ 0 h 747769"/>
              <a:gd name="connsiteX1" fmla="*/ 2186085 w 2559969"/>
              <a:gd name="connsiteY1" fmla="*/ 0 h 747769"/>
              <a:gd name="connsiteX2" fmla="*/ 2559969 w 2559969"/>
              <a:gd name="connsiteY2" fmla="*/ 373885 h 747769"/>
              <a:gd name="connsiteX3" fmla="*/ 2186085 w 2559969"/>
              <a:gd name="connsiteY3" fmla="*/ 747769 h 747769"/>
              <a:gd name="connsiteX4" fmla="*/ 0 w 2559969"/>
              <a:gd name="connsiteY4" fmla="*/ 747769 h 747769"/>
              <a:gd name="connsiteX5" fmla="*/ 373885 w 2559969"/>
              <a:gd name="connsiteY5" fmla="*/ 373885 h 747769"/>
              <a:gd name="connsiteX6" fmla="*/ 0 w 2559969"/>
              <a:gd name="connsiteY6" fmla="*/ 0 h 74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9969" h="747769">
                <a:moveTo>
                  <a:pt x="0" y="0"/>
                </a:moveTo>
                <a:lnTo>
                  <a:pt x="2186085" y="0"/>
                </a:lnTo>
                <a:lnTo>
                  <a:pt x="2559969" y="373885"/>
                </a:lnTo>
                <a:lnTo>
                  <a:pt x="2186085" y="747769"/>
                </a:lnTo>
                <a:lnTo>
                  <a:pt x="0" y="747769"/>
                </a:lnTo>
                <a:lnTo>
                  <a:pt x="373885" y="373885"/>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399285" tIns="12700" rIns="373884" bIns="12700" numCol="1" spcCol="1270" anchor="ctr" anchorCtr="0">
            <a:noAutofit/>
          </a:bodyPr>
          <a:lstStyle/>
          <a:p>
            <a:pPr algn="ctr" defTabSz="977900">
              <a:lnSpc>
                <a:spcPct val="90000"/>
              </a:lnSpc>
              <a:spcBef>
                <a:spcPct val="0"/>
              </a:spcBef>
              <a:spcAft>
                <a:spcPct val="35000"/>
              </a:spcAft>
            </a:pPr>
            <a:r>
              <a:rPr lang="en-US" sz="1700" b="1"/>
              <a:t>Fall QC Data Review </a:t>
            </a:r>
            <a:endParaRPr lang="en-US" sz="1700" b="1" kern="1200"/>
          </a:p>
        </p:txBody>
      </p:sp>
      <p:sp>
        <p:nvSpPr>
          <p:cNvPr id="37" name="Freeform: Shape 36" descr="Public Reporting will occur in early to mid-October with the release of the School Report Card.">
            <a:extLst>
              <a:ext uri="{FF2B5EF4-FFF2-40B4-BE49-F238E27FC236}">
                <a16:creationId xmlns:a16="http://schemas.microsoft.com/office/drawing/2014/main" id="{EE9422BA-48EA-895F-5768-553195635975}"/>
              </a:ext>
            </a:extLst>
          </p:cNvPr>
          <p:cNvSpPr/>
          <p:nvPr/>
        </p:nvSpPr>
        <p:spPr>
          <a:xfrm>
            <a:off x="4190532" y="2183403"/>
            <a:ext cx="3277068" cy="789813"/>
          </a:xfrm>
          <a:custGeom>
            <a:avLst/>
            <a:gdLst>
              <a:gd name="connsiteX0" fmla="*/ 0 w 2618542"/>
              <a:gd name="connsiteY0" fmla="*/ 0 h 787794"/>
              <a:gd name="connsiteX1" fmla="*/ 2224645 w 2618542"/>
              <a:gd name="connsiteY1" fmla="*/ 0 h 787794"/>
              <a:gd name="connsiteX2" fmla="*/ 2618542 w 2618542"/>
              <a:gd name="connsiteY2" fmla="*/ 393897 h 787794"/>
              <a:gd name="connsiteX3" fmla="*/ 2224645 w 2618542"/>
              <a:gd name="connsiteY3" fmla="*/ 787794 h 787794"/>
              <a:gd name="connsiteX4" fmla="*/ 0 w 2618542"/>
              <a:gd name="connsiteY4" fmla="*/ 787794 h 787794"/>
              <a:gd name="connsiteX5" fmla="*/ 393897 w 2618542"/>
              <a:gd name="connsiteY5" fmla="*/ 393897 h 787794"/>
              <a:gd name="connsiteX6" fmla="*/ 0 w 2618542"/>
              <a:gd name="connsiteY6" fmla="*/ 0 h 78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8542" h="787794">
                <a:moveTo>
                  <a:pt x="0" y="0"/>
                </a:moveTo>
                <a:lnTo>
                  <a:pt x="2224645" y="0"/>
                </a:lnTo>
                <a:lnTo>
                  <a:pt x="2618542" y="393897"/>
                </a:lnTo>
                <a:lnTo>
                  <a:pt x="2224645" y="787794"/>
                </a:lnTo>
                <a:lnTo>
                  <a:pt x="0" y="787794"/>
                </a:lnTo>
                <a:lnTo>
                  <a:pt x="393897" y="393897"/>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9297" tIns="12700" rIns="393897" bIns="12700" numCol="1" spcCol="1270" anchor="ctr" anchorCtr="0">
            <a:noAutofit/>
          </a:bodyPr>
          <a:lstStyle/>
          <a:p>
            <a:pPr algn="ctr" defTabSz="844550">
              <a:lnSpc>
                <a:spcPct val="90000"/>
              </a:lnSpc>
              <a:spcBef>
                <a:spcPct val="0"/>
              </a:spcBef>
              <a:spcAft>
                <a:spcPct val="35000"/>
              </a:spcAft>
            </a:pPr>
            <a:r>
              <a:rPr lang="en-US" sz="1700" kern="1200">
                <a:solidFill>
                  <a:prstClr val="black">
                    <a:hueOff val="0"/>
                    <a:satOff val="0"/>
                    <a:lumOff val="0"/>
                    <a:alphaOff val="0"/>
                  </a:prstClr>
                </a:solidFill>
                <a:ea typeface="+mn-ea"/>
                <a:cs typeface="+mn-cs"/>
              </a:rPr>
              <a:t>Aug. 7-14 (New Tickets), Aug. 15 (Ticket Resolution)</a:t>
            </a:r>
          </a:p>
        </p:txBody>
      </p:sp>
      <p:sp>
        <p:nvSpPr>
          <p:cNvPr id="42" name="Freeform: Shape 41">
            <a:extLst>
              <a:ext uri="{FF2B5EF4-FFF2-40B4-BE49-F238E27FC236}">
                <a16:creationId xmlns:a16="http://schemas.microsoft.com/office/drawing/2014/main" id="{A5819183-3C21-0422-D70A-3460CFB16CA5}"/>
              </a:ext>
            </a:extLst>
          </p:cNvPr>
          <p:cNvSpPr/>
          <p:nvPr/>
        </p:nvSpPr>
        <p:spPr>
          <a:xfrm>
            <a:off x="7109018" y="2178622"/>
            <a:ext cx="4626189" cy="793763"/>
          </a:xfrm>
          <a:custGeom>
            <a:avLst/>
            <a:gdLst>
              <a:gd name="connsiteX0" fmla="*/ 0 w 3194967"/>
              <a:gd name="connsiteY0" fmla="*/ 0 h 768102"/>
              <a:gd name="connsiteX1" fmla="*/ 2810916 w 3194967"/>
              <a:gd name="connsiteY1" fmla="*/ 0 h 768102"/>
              <a:gd name="connsiteX2" fmla="*/ 3194967 w 3194967"/>
              <a:gd name="connsiteY2" fmla="*/ 384051 h 768102"/>
              <a:gd name="connsiteX3" fmla="*/ 2810916 w 3194967"/>
              <a:gd name="connsiteY3" fmla="*/ 768102 h 768102"/>
              <a:gd name="connsiteX4" fmla="*/ 0 w 3194967"/>
              <a:gd name="connsiteY4" fmla="*/ 768102 h 768102"/>
              <a:gd name="connsiteX5" fmla="*/ 384051 w 3194967"/>
              <a:gd name="connsiteY5" fmla="*/ 384051 h 768102"/>
              <a:gd name="connsiteX6" fmla="*/ 0 w 3194967"/>
              <a:gd name="connsiteY6" fmla="*/ 0 h 76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4967" h="768102">
                <a:moveTo>
                  <a:pt x="0" y="0"/>
                </a:moveTo>
                <a:lnTo>
                  <a:pt x="2810916" y="0"/>
                </a:lnTo>
                <a:lnTo>
                  <a:pt x="3194967" y="384051"/>
                </a:lnTo>
                <a:lnTo>
                  <a:pt x="2810916" y="768102"/>
                </a:lnTo>
                <a:lnTo>
                  <a:pt x="0" y="768102"/>
                </a:lnTo>
                <a:lnTo>
                  <a:pt x="384051" y="384051"/>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911" tIns="11430" rIns="384051" bIns="11430" numCol="1" spcCol="1270" anchor="ctr" anchorCtr="0">
            <a:noAutofit/>
          </a:bodyPr>
          <a:lstStyle/>
          <a:p>
            <a:pPr algn="ctr" defTabSz="844550">
              <a:spcBef>
                <a:spcPct val="0"/>
              </a:spcBef>
            </a:pPr>
            <a:r>
              <a:rPr lang="en-US" sz="1700" kern="1200">
                <a:solidFill>
                  <a:prstClr val="black">
                    <a:hueOff val="0"/>
                    <a:satOff val="0"/>
                    <a:lumOff val="0"/>
                    <a:alphaOff val="0"/>
                  </a:prstClr>
                </a:solidFill>
                <a:ea typeface="+mn-ea"/>
                <a:cs typeface="+mn-cs"/>
              </a:rPr>
              <a:t>District Assessment Coordinators (DACs)    Review</a:t>
            </a:r>
            <a:r>
              <a:rPr lang="en-US" sz="1700">
                <a:solidFill>
                  <a:prstClr val="black">
                    <a:hueOff val="0"/>
                    <a:satOff val="0"/>
                    <a:lumOff val="0"/>
                    <a:alphaOff val="0"/>
                  </a:prstClr>
                </a:solidFill>
              </a:rPr>
              <a:t> Student </a:t>
            </a:r>
            <a:r>
              <a:rPr lang="en-US" sz="1700" kern="1200">
                <a:solidFill>
                  <a:prstClr val="black">
                    <a:hueOff val="0"/>
                    <a:satOff val="0"/>
                    <a:lumOff val="0"/>
                    <a:alphaOff val="0"/>
                  </a:prstClr>
                </a:solidFill>
                <a:ea typeface="+mn-ea"/>
                <a:cs typeface="+mn-cs"/>
              </a:rPr>
              <a:t>Participation, Demographic, and</a:t>
            </a:r>
            <a:r>
              <a:rPr lang="en-US" sz="1700">
                <a:solidFill>
                  <a:prstClr val="black">
                    <a:hueOff val="0"/>
                    <a:satOff val="0"/>
                    <a:lumOff val="0"/>
                    <a:alphaOff val="0"/>
                  </a:prstClr>
                </a:solidFill>
              </a:rPr>
              <a:t> </a:t>
            </a:r>
            <a:r>
              <a:rPr lang="en-US" sz="1700" kern="1200">
                <a:solidFill>
                  <a:prstClr val="black">
                    <a:hueOff val="0"/>
                    <a:satOff val="0"/>
                    <a:lumOff val="0"/>
                    <a:alphaOff val="0"/>
                  </a:prstClr>
                </a:solidFill>
                <a:ea typeface="+mn-ea"/>
                <a:cs typeface="+mn-cs"/>
              </a:rPr>
              <a:t>Accountability Data</a:t>
            </a:r>
            <a:endParaRPr lang="en-US" sz="1700">
              <a:solidFill>
                <a:prstClr val="black">
                  <a:hueOff val="0"/>
                  <a:satOff val="0"/>
                  <a:lumOff val="0"/>
                  <a:alphaOff val="0"/>
                </a:prstClr>
              </a:solidFill>
            </a:endParaRPr>
          </a:p>
        </p:txBody>
      </p:sp>
      <p:sp>
        <p:nvSpPr>
          <p:cNvPr id="33" name="Freeform: Shape 32">
            <a:extLst>
              <a:ext uri="{FF2B5EF4-FFF2-40B4-BE49-F238E27FC236}">
                <a16:creationId xmlns:a16="http://schemas.microsoft.com/office/drawing/2014/main" id="{8851CB31-0BF7-BCF7-15E5-9862DFFA60DD}"/>
              </a:ext>
            </a:extLst>
          </p:cNvPr>
          <p:cNvSpPr/>
          <p:nvPr/>
        </p:nvSpPr>
        <p:spPr>
          <a:xfrm>
            <a:off x="819856" y="3073367"/>
            <a:ext cx="3707575" cy="742004"/>
          </a:xfrm>
          <a:custGeom>
            <a:avLst/>
            <a:gdLst>
              <a:gd name="connsiteX0" fmla="*/ 0 w 2559969"/>
              <a:gd name="connsiteY0" fmla="*/ 0 h 747769"/>
              <a:gd name="connsiteX1" fmla="*/ 2186085 w 2559969"/>
              <a:gd name="connsiteY1" fmla="*/ 0 h 747769"/>
              <a:gd name="connsiteX2" fmla="*/ 2559969 w 2559969"/>
              <a:gd name="connsiteY2" fmla="*/ 373885 h 747769"/>
              <a:gd name="connsiteX3" fmla="*/ 2186085 w 2559969"/>
              <a:gd name="connsiteY3" fmla="*/ 747769 h 747769"/>
              <a:gd name="connsiteX4" fmla="*/ 0 w 2559969"/>
              <a:gd name="connsiteY4" fmla="*/ 747769 h 747769"/>
              <a:gd name="connsiteX5" fmla="*/ 373885 w 2559969"/>
              <a:gd name="connsiteY5" fmla="*/ 373885 h 747769"/>
              <a:gd name="connsiteX6" fmla="*/ 0 w 2559969"/>
              <a:gd name="connsiteY6" fmla="*/ 0 h 74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9969" h="747769">
                <a:moveTo>
                  <a:pt x="0" y="0"/>
                </a:moveTo>
                <a:lnTo>
                  <a:pt x="2186085" y="0"/>
                </a:lnTo>
                <a:lnTo>
                  <a:pt x="2559969" y="373885"/>
                </a:lnTo>
                <a:lnTo>
                  <a:pt x="2186085" y="747769"/>
                </a:lnTo>
                <a:lnTo>
                  <a:pt x="0" y="747769"/>
                </a:lnTo>
                <a:lnTo>
                  <a:pt x="373885" y="373885"/>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399285" tIns="12700" rIns="373884" bIns="12700" numCol="1" spcCol="1270" anchor="ctr" anchorCtr="0">
            <a:noAutofit/>
          </a:bodyPr>
          <a:lstStyle/>
          <a:p>
            <a:pPr algn="ctr" defTabSz="977900">
              <a:lnSpc>
                <a:spcPct val="90000"/>
              </a:lnSpc>
              <a:spcBef>
                <a:spcPct val="0"/>
              </a:spcBef>
              <a:spcAft>
                <a:spcPct val="35000"/>
              </a:spcAft>
            </a:pPr>
            <a:r>
              <a:rPr lang="en-US" sz="1700" b="1"/>
              <a:t>Quality Control Day</a:t>
            </a:r>
            <a:endParaRPr lang="en-US" sz="1700" b="1" kern="1200"/>
          </a:p>
        </p:txBody>
      </p:sp>
      <p:sp>
        <p:nvSpPr>
          <p:cNvPr id="36" name="Freeform: Shape 35" descr="Public Reporting will occur in early to mid-October with the release of the School Report Card.">
            <a:extLst>
              <a:ext uri="{FF2B5EF4-FFF2-40B4-BE49-F238E27FC236}">
                <a16:creationId xmlns:a16="http://schemas.microsoft.com/office/drawing/2014/main" id="{94A31564-AB05-4EA4-2649-47B240F3F966}"/>
              </a:ext>
            </a:extLst>
          </p:cNvPr>
          <p:cNvSpPr/>
          <p:nvPr/>
        </p:nvSpPr>
        <p:spPr>
          <a:xfrm>
            <a:off x="4190532" y="3077992"/>
            <a:ext cx="3277068" cy="742003"/>
          </a:xfrm>
          <a:custGeom>
            <a:avLst/>
            <a:gdLst>
              <a:gd name="connsiteX0" fmla="*/ 0 w 2618542"/>
              <a:gd name="connsiteY0" fmla="*/ 0 h 787794"/>
              <a:gd name="connsiteX1" fmla="*/ 2224645 w 2618542"/>
              <a:gd name="connsiteY1" fmla="*/ 0 h 787794"/>
              <a:gd name="connsiteX2" fmla="*/ 2618542 w 2618542"/>
              <a:gd name="connsiteY2" fmla="*/ 393897 h 787794"/>
              <a:gd name="connsiteX3" fmla="*/ 2224645 w 2618542"/>
              <a:gd name="connsiteY3" fmla="*/ 787794 h 787794"/>
              <a:gd name="connsiteX4" fmla="*/ 0 w 2618542"/>
              <a:gd name="connsiteY4" fmla="*/ 787794 h 787794"/>
              <a:gd name="connsiteX5" fmla="*/ 393897 w 2618542"/>
              <a:gd name="connsiteY5" fmla="*/ 393897 h 787794"/>
              <a:gd name="connsiteX6" fmla="*/ 0 w 2618542"/>
              <a:gd name="connsiteY6" fmla="*/ 0 h 78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8542" h="787794">
                <a:moveTo>
                  <a:pt x="0" y="0"/>
                </a:moveTo>
                <a:lnTo>
                  <a:pt x="2224645" y="0"/>
                </a:lnTo>
                <a:lnTo>
                  <a:pt x="2618542" y="393897"/>
                </a:lnTo>
                <a:lnTo>
                  <a:pt x="2224645" y="787794"/>
                </a:lnTo>
                <a:lnTo>
                  <a:pt x="0" y="787794"/>
                </a:lnTo>
                <a:lnTo>
                  <a:pt x="393897" y="393897"/>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9297" tIns="12700" rIns="393897" bIns="12700" numCol="1" spcCol="1270" anchor="ctr" anchorCtr="0">
            <a:noAutofit/>
          </a:bodyPr>
          <a:lstStyle/>
          <a:p>
            <a:pPr marL="0" lvl="0" indent="0" algn="ctr" defTabSz="1200150">
              <a:lnSpc>
                <a:spcPct val="100000"/>
              </a:lnSpc>
              <a:spcBef>
                <a:spcPct val="0"/>
              </a:spcBef>
              <a:spcAft>
                <a:spcPts val="0"/>
              </a:spcAft>
              <a:buNone/>
            </a:pPr>
            <a:r>
              <a:rPr lang="en-US" sz="1700">
                <a:solidFill>
                  <a:prstClr val="black">
                    <a:hueOff val="0"/>
                    <a:satOff val="0"/>
                    <a:lumOff val="0"/>
                    <a:alphaOff val="0"/>
                  </a:prstClr>
                </a:solidFill>
              </a:rPr>
              <a:t>Sept. 19</a:t>
            </a:r>
            <a:endParaRPr lang="en-US" sz="1700" kern="1200">
              <a:solidFill>
                <a:prstClr val="black">
                  <a:hueOff val="0"/>
                  <a:satOff val="0"/>
                  <a:lumOff val="0"/>
                  <a:alphaOff val="0"/>
                </a:prstClr>
              </a:solidFill>
              <a:ea typeface="+mn-ea"/>
              <a:cs typeface="+mn-cs"/>
            </a:endParaRPr>
          </a:p>
        </p:txBody>
      </p:sp>
      <p:sp>
        <p:nvSpPr>
          <p:cNvPr id="41" name="Freeform: Shape 40">
            <a:extLst>
              <a:ext uri="{FF2B5EF4-FFF2-40B4-BE49-F238E27FC236}">
                <a16:creationId xmlns:a16="http://schemas.microsoft.com/office/drawing/2014/main" id="{79328FBE-403B-0F8A-112F-F7F91933729D}"/>
              </a:ext>
            </a:extLst>
          </p:cNvPr>
          <p:cNvSpPr/>
          <p:nvPr/>
        </p:nvSpPr>
        <p:spPr>
          <a:xfrm>
            <a:off x="7112000" y="3065952"/>
            <a:ext cx="4626189" cy="770441"/>
          </a:xfrm>
          <a:custGeom>
            <a:avLst/>
            <a:gdLst>
              <a:gd name="connsiteX0" fmla="*/ 0 w 3194967"/>
              <a:gd name="connsiteY0" fmla="*/ 0 h 768102"/>
              <a:gd name="connsiteX1" fmla="*/ 2810916 w 3194967"/>
              <a:gd name="connsiteY1" fmla="*/ 0 h 768102"/>
              <a:gd name="connsiteX2" fmla="*/ 3194967 w 3194967"/>
              <a:gd name="connsiteY2" fmla="*/ 384051 h 768102"/>
              <a:gd name="connsiteX3" fmla="*/ 2810916 w 3194967"/>
              <a:gd name="connsiteY3" fmla="*/ 768102 h 768102"/>
              <a:gd name="connsiteX4" fmla="*/ 0 w 3194967"/>
              <a:gd name="connsiteY4" fmla="*/ 768102 h 768102"/>
              <a:gd name="connsiteX5" fmla="*/ 384051 w 3194967"/>
              <a:gd name="connsiteY5" fmla="*/ 384051 h 768102"/>
              <a:gd name="connsiteX6" fmla="*/ 0 w 3194967"/>
              <a:gd name="connsiteY6" fmla="*/ 0 h 76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4967" h="768102">
                <a:moveTo>
                  <a:pt x="0" y="0"/>
                </a:moveTo>
                <a:lnTo>
                  <a:pt x="2810916" y="0"/>
                </a:lnTo>
                <a:lnTo>
                  <a:pt x="3194967" y="384051"/>
                </a:lnTo>
                <a:lnTo>
                  <a:pt x="2810916" y="768102"/>
                </a:lnTo>
                <a:lnTo>
                  <a:pt x="0" y="768102"/>
                </a:lnTo>
                <a:lnTo>
                  <a:pt x="384051" y="384051"/>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911" tIns="11430" rIns="384051" bIns="11430" numCol="1" spcCol="1270" anchor="ctr" anchorCtr="0">
            <a:noAutofit/>
          </a:bodyPr>
          <a:lstStyle/>
          <a:p>
            <a:pPr algn="ctr" defTabSz="844550">
              <a:spcBef>
                <a:spcPct val="0"/>
              </a:spcBef>
            </a:pPr>
            <a:endParaRPr lang="en-US" sz="1600"/>
          </a:p>
          <a:p>
            <a:pPr algn="ctr" defTabSz="844550">
              <a:spcBef>
                <a:spcPct val="0"/>
              </a:spcBef>
            </a:pPr>
            <a:r>
              <a:rPr lang="en-US" sz="1700"/>
              <a:t>DACs Have a First Look at Accountability to Identify Possible Systematic Issues</a:t>
            </a:r>
            <a:endParaRPr lang="en-US" sz="1700" kern="1200"/>
          </a:p>
          <a:p>
            <a:pPr algn="ctr" defTabSz="844550">
              <a:spcBef>
                <a:spcPct val="0"/>
              </a:spcBef>
            </a:pPr>
            <a:endParaRPr lang="en-US" sz="1700">
              <a:solidFill>
                <a:prstClr val="black">
                  <a:hueOff val="0"/>
                  <a:satOff val="0"/>
                  <a:lumOff val="0"/>
                  <a:alphaOff val="0"/>
                </a:prstClr>
              </a:solidFill>
            </a:endParaRPr>
          </a:p>
        </p:txBody>
      </p:sp>
      <p:sp>
        <p:nvSpPr>
          <p:cNvPr id="30" name="Freeform: Shape 29">
            <a:extLst>
              <a:ext uri="{FF2B5EF4-FFF2-40B4-BE49-F238E27FC236}">
                <a16:creationId xmlns:a16="http://schemas.microsoft.com/office/drawing/2014/main" id="{AE4D50ED-652D-8899-4299-36709B594AD9}"/>
              </a:ext>
            </a:extLst>
          </p:cNvPr>
          <p:cNvSpPr/>
          <p:nvPr/>
        </p:nvSpPr>
        <p:spPr>
          <a:xfrm>
            <a:off x="799536" y="3947127"/>
            <a:ext cx="3707575" cy="742004"/>
          </a:xfrm>
          <a:custGeom>
            <a:avLst/>
            <a:gdLst>
              <a:gd name="connsiteX0" fmla="*/ 0 w 2559969"/>
              <a:gd name="connsiteY0" fmla="*/ 0 h 747769"/>
              <a:gd name="connsiteX1" fmla="*/ 2186085 w 2559969"/>
              <a:gd name="connsiteY1" fmla="*/ 0 h 747769"/>
              <a:gd name="connsiteX2" fmla="*/ 2559969 w 2559969"/>
              <a:gd name="connsiteY2" fmla="*/ 373885 h 747769"/>
              <a:gd name="connsiteX3" fmla="*/ 2186085 w 2559969"/>
              <a:gd name="connsiteY3" fmla="*/ 747769 h 747769"/>
              <a:gd name="connsiteX4" fmla="*/ 0 w 2559969"/>
              <a:gd name="connsiteY4" fmla="*/ 747769 h 747769"/>
              <a:gd name="connsiteX5" fmla="*/ 373885 w 2559969"/>
              <a:gd name="connsiteY5" fmla="*/ 373885 h 747769"/>
              <a:gd name="connsiteX6" fmla="*/ 0 w 2559969"/>
              <a:gd name="connsiteY6" fmla="*/ 0 h 74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9969" h="747769">
                <a:moveTo>
                  <a:pt x="0" y="0"/>
                </a:moveTo>
                <a:lnTo>
                  <a:pt x="2186085" y="0"/>
                </a:lnTo>
                <a:lnTo>
                  <a:pt x="2559969" y="373885"/>
                </a:lnTo>
                <a:lnTo>
                  <a:pt x="2186085" y="747769"/>
                </a:lnTo>
                <a:lnTo>
                  <a:pt x="0" y="747769"/>
                </a:lnTo>
                <a:lnTo>
                  <a:pt x="373885" y="373885"/>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399285" tIns="12700" rIns="373884" bIns="12700" numCol="1" spcCol="1270" anchor="ctr" anchorCtr="0">
            <a:noAutofit/>
          </a:bodyPr>
          <a:lstStyle/>
          <a:p>
            <a:pPr algn="ctr" defTabSz="977900">
              <a:lnSpc>
                <a:spcPct val="90000"/>
              </a:lnSpc>
              <a:spcBef>
                <a:spcPct val="0"/>
              </a:spcBef>
              <a:spcAft>
                <a:spcPct val="35000"/>
              </a:spcAft>
            </a:pPr>
            <a:r>
              <a:rPr lang="en-US" sz="1700" b="1" kern="1200"/>
              <a:t>Embargo to the District</a:t>
            </a:r>
          </a:p>
        </p:txBody>
      </p:sp>
      <p:sp>
        <p:nvSpPr>
          <p:cNvPr id="31" name="Freeform: Shape 30" descr="Public Reporting will occur in early to mid-October with the release of the School Report Card.">
            <a:extLst>
              <a:ext uri="{FF2B5EF4-FFF2-40B4-BE49-F238E27FC236}">
                <a16:creationId xmlns:a16="http://schemas.microsoft.com/office/drawing/2014/main" id="{58922FFC-FF03-7B07-3C83-DCF8082642A8}"/>
              </a:ext>
            </a:extLst>
          </p:cNvPr>
          <p:cNvSpPr/>
          <p:nvPr/>
        </p:nvSpPr>
        <p:spPr>
          <a:xfrm>
            <a:off x="4190532" y="3931375"/>
            <a:ext cx="3277068" cy="747512"/>
          </a:xfrm>
          <a:custGeom>
            <a:avLst/>
            <a:gdLst>
              <a:gd name="connsiteX0" fmla="*/ 0 w 2618542"/>
              <a:gd name="connsiteY0" fmla="*/ 0 h 787794"/>
              <a:gd name="connsiteX1" fmla="*/ 2224645 w 2618542"/>
              <a:gd name="connsiteY1" fmla="*/ 0 h 787794"/>
              <a:gd name="connsiteX2" fmla="*/ 2618542 w 2618542"/>
              <a:gd name="connsiteY2" fmla="*/ 393897 h 787794"/>
              <a:gd name="connsiteX3" fmla="*/ 2224645 w 2618542"/>
              <a:gd name="connsiteY3" fmla="*/ 787794 h 787794"/>
              <a:gd name="connsiteX4" fmla="*/ 0 w 2618542"/>
              <a:gd name="connsiteY4" fmla="*/ 787794 h 787794"/>
              <a:gd name="connsiteX5" fmla="*/ 393897 w 2618542"/>
              <a:gd name="connsiteY5" fmla="*/ 393897 h 787794"/>
              <a:gd name="connsiteX6" fmla="*/ 0 w 2618542"/>
              <a:gd name="connsiteY6" fmla="*/ 0 h 78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8542" h="787794">
                <a:moveTo>
                  <a:pt x="0" y="0"/>
                </a:moveTo>
                <a:lnTo>
                  <a:pt x="2224645" y="0"/>
                </a:lnTo>
                <a:lnTo>
                  <a:pt x="2618542" y="393897"/>
                </a:lnTo>
                <a:lnTo>
                  <a:pt x="2224645" y="787794"/>
                </a:lnTo>
                <a:lnTo>
                  <a:pt x="0" y="787794"/>
                </a:lnTo>
                <a:lnTo>
                  <a:pt x="393897" y="393897"/>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9297" tIns="12700" rIns="393897" bIns="12700" numCol="1" spcCol="1270" anchor="ctr" anchorCtr="0">
            <a:noAutofit/>
          </a:bodyPr>
          <a:lstStyle/>
          <a:p>
            <a:pPr marL="0" lvl="0" indent="0" algn="ctr" defTabSz="1200150">
              <a:lnSpc>
                <a:spcPct val="100000"/>
              </a:lnSpc>
              <a:spcBef>
                <a:spcPct val="0"/>
              </a:spcBef>
              <a:spcAft>
                <a:spcPts val="0"/>
              </a:spcAft>
              <a:buNone/>
            </a:pPr>
            <a:r>
              <a:rPr lang="en-US" sz="1700" kern="1200">
                <a:solidFill>
                  <a:prstClr val="black">
                    <a:hueOff val="0"/>
                    <a:satOff val="0"/>
                    <a:lumOff val="0"/>
                    <a:alphaOff val="0"/>
                  </a:prstClr>
                </a:solidFill>
                <a:ea typeface="+mn-ea"/>
                <a:cs typeface="+mn-cs"/>
              </a:rPr>
              <a:t>Oct. </a:t>
            </a:r>
            <a:r>
              <a:rPr lang="en-US" sz="1700">
                <a:solidFill>
                  <a:prstClr val="black">
                    <a:hueOff val="0"/>
                    <a:satOff val="0"/>
                    <a:lumOff val="0"/>
                    <a:alphaOff val="0"/>
                  </a:prstClr>
                </a:solidFill>
              </a:rPr>
              <a:t>1</a:t>
            </a:r>
            <a:endParaRPr lang="en-US" sz="1700" kern="1200">
              <a:solidFill>
                <a:prstClr val="black">
                  <a:hueOff val="0"/>
                  <a:satOff val="0"/>
                  <a:lumOff val="0"/>
                  <a:alphaOff val="0"/>
                </a:prstClr>
              </a:solidFill>
              <a:ea typeface="+mn-ea"/>
              <a:cs typeface="+mn-cs"/>
            </a:endParaRPr>
          </a:p>
        </p:txBody>
      </p:sp>
      <p:sp>
        <p:nvSpPr>
          <p:cNvPr id="32" name="Freeform: Shape 31">
            <a:extLst>
              <a:ext uri="{FF2B5EF4-FFF2-40B4-BE49-F238E27FC236}">
                <a16:creationId xmlns:a16="http://schemas.microsoft.com/office/drawing/2014/main" id="{C4630B06-454C-D20B-5811-066A9979DA67}"/>
              </a:ext>
            </a:extLst>
          </p:cNvPr>
          <p:cNvSpPr/>
          <p:nvPr/>
        </p:nvSpPr>
        <p:spPr>
          <a:xfrm>
            <a:off x="7109018" y="3942265"/>
            <a:ext cx="4626189" cy="747512"/>
          </a:xfrm>
          <a:custGeom>
            <a:avLst/>
            <a:gdLst>
              <a:gd name="connsiteX0" fmla="*/ 0 w 3194967"/>
              <a:gd name="connsiteY0" fmla="*/ 0 h 768102"/>
              <a:gd name="connsiteX1" fmla="*/ 2810916 w 3194967"/>
              <a:gd name="connsiteY1" fmla="*/ 0 h 768102"/>
              <a:gd name="connsiteX2" fmla="*/ 3194967 w 3194967"/>
              <a:gd name="connsiteY2" fmla="*/ 384051 h 768102"/>
              <a:gd name="connsiteX3" fmla="*/ 2810916 w 3194967"/>
              <a:gd name="connsiteY3" fmla="*/ 768102 h 768102"/>
              <a:gd name="connsiteX4" fmla="*/ 0 w 3194967"/>
              <a:gd name="connsiteY4" fmla="*/ 768102 h 768102"/>
              <a:gd name="connsiteX5" fmla="*/ 384051 w 3194967"/>
              <a:gd name="connsiteY5" fmla="*/ 384051 h 768102"/>
              <a:gd name="connsiteX6" fmla="*/ 0 w 3194967"/>
              <a:gd name="connsiteY6" fmla="*/ 0 h 76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4967" h="768102">
                <a:moveTo>
                  <a:pt x="0" y="0"/>
                </a:moveTo>
                <a:lnTo>
                  <a:pt x="2810916" y="0"/>
                </a:lnTo>
                <a:lnTo>
                  <a:pt x="3194967" y="384051"/>
                </a:lnTo>
                <a:lnTo>
                  <a:pt x="2810916" y="768102"/>
                </a:lnTo>
                <a:lnTo>
                  <a:pt x="0" y="768102"/>
                </a:lnTo>
                <a:lnTo>
                  <a:pt x="384051" y="384051"/>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911" tIns="11430" rIns="384051" bIns="11430" numCol="1" spcCol="1270" anchor="ctr" anchorCtr="0">
            <a:noAutofit/>
          </a:bodyPr>
          <a:lstStyle/>
          <a:p>
            <a:pPr algn="ctr" defTabSz="844550">
              <a:spcBef>
                <a:spcPct val="0"/>
              </a:spcBef>
            </a:pPr>
            <a:r>
              <a:rPr lang="en-US" sz="1700">
                <a:solidFill>
                  <a:prstClr val="black">
                    <a:hueOff val="0"/>
                    <a:satOff val="0"/>
                    <a:lumOff val="0"/>
                    <a:alphaOff val="0"/>
                  </a:prstClr>
                </a:solidFill>
              </a:rPr>
              <a:t>DACs and Selected District Staff</a:t>
            </a:r>
          </a:p>
        </p:txBody>
      </p:sp>
      <p:sp>
        <p:nvSpPr>
          <p:cNvPr id="29" name="Freeform: Shape 28">
            <a:extLst>
              <a:ext uri="{FF2B5EF4-FFF2-40B4-BE49-F238E27FC236}">
                <a16:creationId xmlns:a16="http://schemas.microsoft.com/office/drawing/2014/main" id="{2A694A35-56AA-5B69-99E0-315704DFCB76}"/>
              </a:ext>
            </a:extLst>
          </p:cNvPr>
          <p:cNvSpPr/>
          <p:nvPr/>
        </p:nvSpPr>
        <p:spPr>
          <a:xfrm>
            <a:off x="799537" y="4794793"/>
            <a:ext cx="3707575" cy="742004"/>
          </a:xfrm>
          <a:custGeom>
            <a:avLst/>
            <a:gdLst>
              <a:gd name="connsiteX0" fmla="*/ 0 w 2559969"/>
              <a:gd name="connsiteY0" fmla="*/ 0 h 747769"/>
              <a:gd name="connsiteX1" fmla="*/ 2186085 w 2559969"/>
              <a:gd name="connsiteY1" fmla="*/ 0 h 747769"/>
              <a:gd name="connsiteX2" fmla="*/ 2559969 w 2559969"/>
              <a:gd name="connsiteY2" fmla="*/ 373885 h 747769"/>
              <a:gd name="connsiteX3" fmla="*/ 2186085 w 2559969"/>
              <a:gd name="connsiteY3" fmla="*/ 747769 h 747769"/>
              <a:gd name="connsiteX4" fmla="*/ 0 w 2559969"/>
              <a:gd name="connsiteY4" fmla="*/ 747769 h 747769"/>
              <a:gd name="connsiteX5" fmla="*/ 373885 w 2559969"/>
              <a:gd name="connsiteY5" fmla="*/ 373885 h 747769"/>
              <a:gd name="connsiteX6" fmla="*/ 0 w 2559969"/>
              <a:gd name="connsiteY6" fmla="*/ 0 h 74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9969" h="747769">
                <a:moveTo>
                  <a:pt x="0" y="0"/>
                </a:moveTo>
                <a:lnTo>
                  <a:pt x="2186085" y="0"/>
                </a:lnTo>
                <a:lnTo>
                  <a:pt x="2559969" y="373885"/>
                </a:lnTo>
                <a:lnTo>
                  <a:pt x="2186085" y="747769"/>
                </a:lnTo>
                <a:lnTo>
                  <a:pt x="0" y="747769"/>
                </a:lnTo>
                <a:lnTo>
                  <a:pt x="373885" y="373885"/>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399285" tIns="12700" rIns="373884" bIns="12700" numCol="1" spcCol="1270" anchor="ctr" anchorCtr="0">
            <a:noAutofit/>
          </a:bodyPr>
          <a:lstStyle/>
          <a:p>
            <a:pPr algn="ctr" defTabSz="977900">
              <a:lnSpc>
                <a:spcPct val="90000"/>
              </a:lnSpc>
              <a:spcBef>
                <a:spcPct val="0"/>
              </a:spcBef>
              <a:spcAft>
                <a:spcPct val="35000"/>
              </a:spcAft>
            </a:pPr>
            <a:r>
              <a:rPr lang="en-US" sz="1700" b="1" kern="1200"/>
              <a:t>Public Reporting</a:t>
            </a:r>
          </a:p>
        </p:txBody>
      </p:sp>
      <p:sp>
        <p:nvSpPr>
          <p:cNvPr id="27" name="Freeform: Shape 26" descr="Public Reporting will occur in early to mid-October with the release of the School Report Card.">
            <a:extLst>
              <a:ext uri="{FF2B5EF4-FFF2-40B4-BE49-F238E27FC236}">
                <a16:creationId xmlns:a16="http://schemas.microsoft.com/office/drawing/2014/main" id="{6AA0A1D6-D7BF-7AA0-9134-F8AEA499F612}"/>
              </a:ext>
            </a:extLst>
          </p:cNvPr>
          <p:cNvSpPr/>
          <p:nvPr/>
        </p:nvSpPr>
        <p:spPr>
          <a:xfrm>
            <a:off x="4190532" y="4782451"/>
            <a:ext cx="3277068" cy="747512"/>
          </a:xfrm>
          <a:custGeom>
            <a:avLst/>
            <a:gdLst>
              <a:gd name="connsiteX0" fmla="*/ 0 w 2618542"/>
              <a:gd name="connsiteY0" fmla="*/ 0 h 787794"/>
              <a:gd name="connsiteX1" fmla="*/ 2224645 w 2618542"/>
              <a:gd name="connsiteY1" fmla="*/ 0 h 787794"/>
              <a:gd name="connsiteX2" fmla="*/ 2618542 w 2618542"/>
              <a:gd name="connsiteY2" fmla="*/ 393897 h 787794"/>
              <a:gd name="connsiteX3" fmla="*/ 2224645 w 2618542"/>
              <a:gd name="connsiteY3" fmla="*/ 787794 h 787794"/>
              <a:gd name="connsiteX4" fmla="*/ 0 w 2618542"/>
              <a:gd name="connsiteY4" fmla="*/ 787794 h 787794"/>
              <a:gd name="connsiteX5" fmla="*/ 393897 w 2618542"/>
              <a:gd name="connsiteY5" fmla="*/ 393897 h 787794"/>
              <a:gd name="connsiteX6" fmla="*/ 0 w 2618542"/>
              <a:gd name="connsiteY6" fmla="*/ 0 h 78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8542" h="787794">
                <a:moveTo>
                  <a:pt x="0" y="0"/>
                </a:moveTo>
                <a:lnTo>
                  <a:pt x="2224645" y="0"/>
                </a:lnTo>
                <a:lnTo>
                  <a:pt x="2618542" y="393897"/>
                </a:lnTo>
                <a:lnTo>
                  <a:pt x="2224645" y="787794"/>
                </a:lnTo>
                <a:lnTo>
                  <a:pt x="0" y="787794"/>
                </a:lnTo>
                <a:lnTo>
                  <a:pt x="393897" y="393897"/>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9297" tIns="12700" rIns="393897" bIns="12700" numCol="1" spcCol="1270" anchor="ctr" anchorCtr="0">
            <a:noAutofit/>
          </a:bodyPr>
          <a:lstStyle/>
          <a:p>
            <a:pPr marL="0" lvl="0" indent="0" algn="ctr" defTabSz="1200150">
              <a:lnSpc>
                <a:spcPct val="100000"/>
              </a:lnSpc>
              <a:spcBef>
                <a:spcPct val="0"/>
              </a:spcBef>
              <a:spcAft>
                <a:spcPts val="0"/>
              </a:spcAft>
              <a:buNone/>
            </a:pPr>
            <a:r>
              <a:rPr lang="en-US" sz="1700" kern="1200">
                <a:solidFill>
                  <a:prstClr val="black">
                    <a:hueOff val="0"/>
                    <a:satOff val="0"/>
                    <a:lumOff val="0"/>
                    <a:alphaOff val="0"/>
                  </a:prstClr>
                </a:solidFill>
                <a:ea typeface="+mn-ea"/>
                <a:cs typeface="+mn-cs"/>
              </a:rPr>
              <a:t>Oct. 3</a:t>
            </a:r>
          </a:p>
        </p:txBody>
      </p:sp>
      <p:sp>
        <p:nvSpPr>
          <p:cNvPr id="28" name="Freeform: Shape 27">
            <a:extLst>
              <a:ext uri="{FF2B5EF4-FFF2-40B4-BE49-F238E27FC236}">
                <a16:creationId xmlns:a16="http://schemas.microsoft.com/office/drawing/2014/main" id="{B8692639-D25E-A4BC-7A69-050D0AF250D8}"/>
              </a:ext>
            </a:extLst>
          </p:cNvPr>
          <p:cNvSpPr/>
          <p:nvPr/>
        </p:nvSpPr>
        <p:spPr>
          <a:xfrm>
            <a:off x="7112000" y="4770412"/>
            <a:ext cx="4626189" cy="747512"/>
          </a:xfrm>
          <a:custGeom>
            <a:avLst/>
            <a:gdLst>
              <a:gd name="connsiteX0" fmla="*/ 0 w 3194967"/>
              <a:gd name="connsiteY0" fmla="*/ 0 h 768102"/>
              <a:gd name="connsiteX1" fmla="*/ 2810916 w 3194967"/>
              <a:gd name="connsiteY1" fmla="*/ 0 h 768102"/>
              <a:gd name="connsiteX2" fmla="*/ 3194967 w 3194967"/>
              <a:gd name="connsiteY2" fmla="*/ 384051 h 768102"/>
              <a:gd name="connsiteX3" fmla="*/ 2810916 w 3194967"/>
              <a:gd name="connsiteY3" fmla="*/ 768102 h 768102"/>
              <a:gd name="connsiteX4" fmla="*/ 0 w 3194967"/>
              <a:gd name="connsiteY4" fmla="*/ 768102 h 768102"/>
              <a:gd name="connsiteX5" fmla="*/ 384051 w 3194967"/>
              <a:gd name="connsiteY5" fmla="*/ 384051 h 768102"/>
              <a:gd name="connsiteX6" fmla="*/ 0 w 3194967"/>
              <a:gd name="connsiteY6" fmla="*/ 0 h 76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4967" h="768102">
                <a:moveTo>
                  <a:pt x="0" y="0"/>
                </a:moveTo>
                <a:lnTo>
                  <a:pt x="2810916" y="0"/>
                </a:lnTo>
                <a:lnTo>
                  <a:pt x="3194967" y="384051"/>
                </a:lnTo>
                <a:lnTo>
                  <a:pt x="2810916" y="768102"/>
                </a:lnTo>
                <a:lnTo>
                  <a:pt x="0" y="768102"/>
                </a:lnTo>
                <a:lnTo>
                  <a:pt x="384051" y="384051"/>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911" tIns="11430" rIns="384051" bIns="11430" numCol="1" spcCol="1270" anchor="ctr" anchorCtr="0">
            <a:noAutofit/>
          </a:bodyPr>
          <a:lstStyle/>
          <a:p>
            <a:pPr algn="ctr" defTabSz="844550">
              <a:spcBef>
                <a:spcPct val="0"/>
              </a:spcBef>
            </a:pPr>
            <a:r>
              <a:rPr lang="en-US" sz="1700">
                <a:solidFill>
                  <a:prstClr val="black">
                    <a:hueOff val="0"/>
                    <a:satOff val="0"/>
                    <a:lumOff val="0"/>
                    <a:alphaOff val="0"/>
                  </a:prstClr>
                </a:solidFill>
              </a:rPr>
              <a:t>In Open House </a:t>
            </a:r>
          </a:p>
          <a:p>
            <a:pPr algn="ctr" defTabSz="844550">
              <a:spcBef>
                <a:spcPct val="0"/>
              </a:spcBef>
            </a:pPr>
            <a:r>
              <a:rPr lang="en-US" sz="1700">
                <a:solidFill>
                  <a:prstClr val="black">
                    <a:hueOff val="0"/>
                    <a:satOff val="0"/>
                    <a:lumOff val="0"/>
                    <a:alphaOff val="0"/>
                  </a:prstClr>
                </a:solidFill>
              </a:rPr>
              <a:t>(SRC Released Later)</a:t>
            </a:r>
          </a:p>
        </p:txBody>
      </p:sp>
      <p:grpSp>
        <p:nvGrpSpPr>
          <p:cNvPr id="21" name="Group 20" descr="The image displays the timeline for various tasks connected to the accountability standard setting and public reporting.">
            <a:extLst>
              <a:ext uri="{FF2B5EF4-FFF2-40B4-BE49-F238E27FC236}">
                <a16:creationId xmlns:a16="http://schemas.microsoft.com/office/drawing/2014/main" id="{81CAB6F2-326B-2EFA-4259-824C9206D776}"/>
              </a:ext>
            </a:extLst>
          </p:cNvPr>
          <p:cNvGrpSpPr/>
          <p:nvPr/>
        </p:nvGrpSpPr>
        <p:grpSpPr>
          <a:xfrm>
            <a:off x="809606" y="5635833"/>
            <a:ext cx="10928585" cy="759248"/>
            <a:chOff x="2450310" y="4953449"/>
            <a:chExt cx="8676569" cy="867632"/>
          </a:xfrm>
        </p:grpSpPr>
        <p:sp>
          <p:nvSpPr>
            <p:cNvPr id="22" name="Freeform: Shape 21">
              <a:extLst>
                <a:ext uri="{FF2B5EF4-FFF2-40B4-BE49-F238E27FC236}">
                  <a16:creationId xmlns:a16="http://schemas.microsoft.com/office/drawing/2014/main" id="{9363A483-9CFB-C3E2-7987-FBCCD8E88770}"/>
                </a:ext>
              </a:extLst>
            </p:cNvPr>
            <p:cNvSpPr/>
            <p:nvPr/>
          </p:nvSpPr>
          <p:spPr>
            <a:xfrm>
              <a:off x="2450310" y="4973155"/>
              <a:ext cx="2943568" cy="847926"/>
            </a:xfrm>
            <a:custGeom>
              <a:avLst/>
              <a:gdLst>
                <a:gd name="connsiteX0" fmla="*/ 0 w 2559969"/>
                <a:gd name="connsiteY0" fmla="*/ 0 h 747769"/>
                <a:gd name="connsiteX1" fmla="*/ 2186085 w 2559969"/>
                <a:gd name="connsiteY1" fmla="*/ 0 h 747769"/>
                <a:gd name="connsiteX2" fmla="*/ 2559969 w 2559969"/>
                <a:gd name="connsiteY2" fmla="*/ 373885 h 747769"/>
                <a:gd name="connsiteX3" fmla="*/ 2186085 w 2559969"/>
                <a:gd name="connsiteY3" fmla="*/ 747769 h 747769"/>
                <a:gd name="connsiteX4" fmla="*/ 0 w 2559969"/>
                <a:gd name="connsiteY4" fmla="*/ 747769 h 747769"/>
                <a:gd name="connsiteX5" fmla="*/ 373885 w 2559969"/>
                <a:gd name="connsiteY5" fmla="*/ 373885 h 747769"/>
                <a:gd name="connsiteX6" fmla="*/ 0 w 2559969"/>
                <a:gd name="connsiteY6" fmla="*/ 0 h 74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9969" h="747769">
                  <a:moveTo>
                    <a:pt x="0" y="0"/>
                  </a:moveTo>
                  <a:lnTo>
                    <a:pt x="2186085" y="0"/>
                  </a:lnTo>
                  <a:lnTo>
                    <a:pt x="2559969" y="373885"/>
                  </a:lnTo>
                  <a:lnTo>
                    <a:pt x="2186085" y="747769"/>
                  </a:lnTo>
                  <a:lnTo>
                    <a:pt x="0" y="747769"/>
                  </a:lnTo>
                  <a:lnTo>
                    <a:pt x="373885" y="373885"/>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399285" tIns="12700" rIns="373884" bIns="12700" numCol="1" spcCol="1270" anchor="ctr" anchorCtr="0">
              <a:noAutofit/>
            </a:bodyPr>
            <a:lstStyle/>
            <a:p>
              <a:pPr algn="ctr" defTabSz="977900">
                <a:lnSpc>
                  <a:spcPct val="90000"/>
                </a:lnSpc>
                <a:spcBef>
                  <a:spcPct val="0"/>
                </a:spcBef>
                <a:spcAft>
                  <a:spcPct val="35000"/>
                </a:spcAft>
              </a:pPr>
              <a:r>
                <a:rPr lang="en-US" sz="1700" b="1" kern="1200">
                  <a:ea typeface="+mn-ea"/>
                  <a:cs typeface="+mn-cs"/>
                </a:rPr>
                <a:t>10 Day Regulatory </a:t>
              </a:r>
              <a:r>
                <a:rPr lang="en-US" sz="1700" b="1"/>
                <a:t>Data Review Period</a:t>
              </a:r>
              <a:endParaRPr lang="en-US" sz="1700" b="1" kern="1200"/>
            </a:p>
          </p:txBody>
        </p:sp>
        <p:sp>
          <p:nvSpPr>
            <p:cNvPr id="23" name="Freeform: Shape 22" descr="Public Reporting will occur in early to mid-October with the release of the School Report Card.">
              <a:extLst>
                <a:ext uri="{FF2B5EF4-FFF2-40B4-BE49-F238E27FC236}">
                  <a16:creationId xmlns:a16="http://schemas.microsoft.com/office/drawing/2014/main" id="{8182CEE5-CBF6-B217-75A8-42CC236EA4F3}"/>
                </a:ext>
              </a:extLst>
            </p:cNvPr>
            <p:cNvSpPr/>
            <p:nvPr/>
          </p:nvSpPr>
          <p:spPr>
            <a:xfrm>
              <a:off x="5134541" y="4965894"/>
              <a:ext cx="2601774" cy="854221"/>
            </a:xfrm>
            <a:custGeom>
              <a:avLst/>
              <a:gdLst>
                <a:gd name="connsiteX0" fmla="*/ 0 w 2618542"/>
                <a:gd name="connsiteY0" fmla="*/ 0 h 787794"/>
                <a:gd name="connsiteX1" fmla="*/ 2224645 w 2618542"/>
                <a:gd name="connsiteY1" fmla="*/ 0 h 787794"/>
                <a:gd name="connsiteX2" fmla="*/ 2618542 w 2618542"/>
                <a:gd name="connsiteY2" fmla="*/ 393897 h 787794"/>
                <a:gd name="connsiteX3" fmla="*/ 2224645 w 2618542"/>
                <a:gd name="connsiteY3" fmla="*/ 787794 h 787794"/>
                <a:gd name="connsiteX4" fmla="*/ 0 w 2618542"/>
                <a:gd name="connsiteY4" fmla="*/ 787794 h 787794"/>
                <a:gd name="connsiteX5" fmla="*/ 393897 w 2618542"/>
                <a:gd name="connsiteY5" fmla="*/ 393897 h 787794"/>
                <a:gd name="connsiteX6" fmla="*/ 0 w 2618542"/>
                <a:gd name="connsiteY6" fmla="*/ 0 h 78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8542" h="787794">
                  <a:moveTo>
                    <a:pt x="0" y="0"/>
                  </a:moveTo>
                  <a:lnTo>
                    <a:pt x="2224645" y="0"/>
                  </a:lnTo>
                  <a:lnTo>
                    <a:pt x="2618542" y="393897"/>
                  </a:lnTo>
                  <a:lnTo>
                    <a:pt x="2224645" y="787794"/>
                  </a:lnTo>
                  <a:lnTo>
                    <a:pt x="0" y="787794"/>
                  </a:lnTo>
                  <a:lnTo>
                    <a:pt x="393897" y="393897"/>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9297" tIns="12700" rIns="393897" bIns="12700" numCol="1" spcCol="1270" anchor="ctr" anchorCtr="0">
              <a:noAutofit/>
            </a:bodyPr>
            <a:lstStyle/>
            <a:p>
              <a:pPr marL="0" lvl="0" indent="0" algn="ctr" defTabSz="1200150">
                <a:lnSpc>
                  <a:spcPct val="100000"/>
                </a:lnSpc>
                <a:spcBef>
                  <a:spcPct val="0"/>
                </a:spcBef>
                <a:spcAft>
                  <a:spcPts val="0"/>
                </a:spcAft>
                <a:buNone/>
              </a:pPr>
              <a:r>
                <a:rPr lang="en-US" sz="1700" kern="1200">
                  <a:solidFill>
                    <a:prstClr val="black">
                      <a:hueOff val="0"/>
                      <a:satOff val="0"/>
                      <a:lumOff val="0"/>
                      <a:alphaOff val="0"/>
                    </a:prstClr>
                  </a:solidFill>
                  <a:ea typeface="+mn-ea"/>
                  <a:cs typeface="+mn-cs"/>
                </a:rPr>
                <a:t>Oct. 3 -14 </a:t>
              </a:r>
              <a:r>
                <a:rPr lang="en-US" sz="1700">
                  <a:solidFill>
                    <a:prstClr val="black">
                      <a:hueOff val="0"/>
                      <a:satOff val="0"/>
                      <a:lumOff val="0"/>
                      <a:alphaOff val="0"/>
                    </a:prstClr>
                  </a:solidFill>
                </a:rPr>
                <a:t>(New Tickets), Oct. 15 (Ticket Resolution) </a:t>
              </a:r>
              <a:endParaRPr lang="en-US" sz="1700" kern="1200">
                <a:solidFill>
                  <a:prstClr val="black">
                    <a:hueOff val="0"/>
                    <a:satOff val="0"/>
                    <a:lumOff val="0"/>
                    <a:alphaOff val="0"/>
                  </a:prstClr>
                </a:solidFill>
                <a:ea typeface="+mn-ea"/>
                <a:cs typeface="+mn-cs"/>
              </a:endParaRPr>
            </a:p>
          </p:txBody>
        </p:sp>
        <p:sp>
          <p:nvSpPr>
            <p:cNvPr id="24" name="Freeform: Shape 23">
              <a:extLst>
                <a:ext uri="{FF2B5EF4-FFF2-40B4-BE49-F238E27FC236}">
                  <a16:creationId xmlns:a16="http://schemas.microsoft.com/office/drawing/2014/main" id="{8723EFF7-2BFB-D0B7-D915-9FFAC2EC0697}"/>
                </a:ext>
              </a:extLst>
            </p:cNvPr>
            <p:cNvSpPr/>
            <p:nvPr/>
          </p:nvSpPr>
          <p:spPr>
            <a:xfrm>
              <a:off x="7453992" y="4953449"/>
              <a:ext cx="3672887" cy="854221"/>
            </a:xfrm>
            <a:custGeom>
              <a:avLst/>
              <a:gdLst>
                <a:gd name="connsiteX0" fmla="*/ 0 w 3194967"/>
                <a:gd name="connsiteY0" fmla="*/ 0 h 768102"/>
                <a:gd name="connsiteX1" fmla="*/ 2810916 w 3194967"/>
                <a:gd name="connsiteY1" fmla="*/ 0 h 768102"/>
                <a:gd name="connsiteX2" fmla="*/ 3194967 w 3194967"/>
                <a:gd name="connsiteY2" fmla="*/ 384051 h 768102"/>
                <a:gd name="connsiteX3" fmla="*/ 2810916 w 3194967"/>
                <a:gd name="connsiteY3" fmla="*/ 768102 h 768102"/>
                <a:gd name="connsiteX4" fmla="*/ 0 w 3194967"/>
                <a:gd name="connsiteY4" fmla="*/ 768102 h 768102"/>
                <a:gd name="connsiteX5" fmla="*/ 384051 w 3194967"/>
                <a:gd name="connsiteY5" fmla="*/ 384051 h 768102"/>
                <a:gd name="connsiteX6" fmla="*/ 0 w 3194967"/>
                <a:gd name="connsiteY6" fmla="*/ 0 h 76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4967" h="768102">
                  <a:moveTo>
                    <a:pt x="0" y="0"/>
                  </a:moveTo>
                  <a:lnTo>
                    <a:pt x="2810916" y="0"/>
                  </a:lnTo>
                  <a:lnTo>
                    <a:pt x="3194967" y="384051"/>
                  </a:lnTo>
                  <a:lnTo>
                    <a:pt x="2810916" y="768102"/>
                  </a:lnTo>
                  <a:lnTo>
                    <a:pt x="0" y="768102"/>
                  </a:lnTo>
                  <a:lnTo>
                    <a:pt x="384051" y="384051"/>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911" tIns="11430" rIns="384051" bIns="11430" numCol="1" spcCol="1270" anchor="ctr" anchorCtr="0">
              <a:noAutofit/>
            </a:bodyPr>
            <a:lstStyle/>
            <a:p>
              <a:pPr algn="ctr" defTabSz="844550">
                <a:lnSpc>
                  <a:spcPct val="90000"/>
                </a:lnSpc>
                <a:spcBef>
                  <a:spcPct val="0"/>
                </a:spcBef>
                <a:spcAft>
                  <a:spcPct val="35000"/>
                </a:spcAft>
              </a:pPr>
              <a:r>
                <a:rPr lang="en-US" sz="1700">
                  <a:solidFill>
                    <a:prstClr val="black">
                      <a:hueOff val="0"/>
                      <a:satOff val="0"/>
                      <a:lumOff val="0"/>
                      <a:alphaOff val="0"/>
                    </a:prstClr>
                  </a:solidFill>
                </a:rPr>
                <a:t>     DACs Final Opportunity to Review Publicly Released Data</a:t>
              </a:r>
            </a:p>
          </p:txBody>
        </p:sp>
      </p:grpSp>
    </p:spTree>
    <p:extLst>
      <p:ext uri="{BB962C8B-B14F-4D97-AF65-F5344CB8AC3E}">
        <p14:creationId xmlns:p14="http://schemas.microsoft.com/office/powerpoint/2010/main" val="3427154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9E2F-FEF1-2A7E-BD97-4C2455D4C2DF}"/>
              </a:ext>
            </a:extLst>
          </p:cNvPr>
          <p:cNvSpPr>
            <a:spLocks noGrp="1"/>
          </p:cNvSpPr>
          <p:nvPr>
            <p:ph type="ctrTitle"/>
          </p:nvPr>
        </p:nvSpPr>
        <p:spPr>
          <a:xfrm>
            <a:off x="1774723" y="1085492"/>
            <a:ext cx="9753600" cy="2346960"/>
          </a:xfrm>
        </p:spPr>
        <p:txBody>
          <a:bodyPr>
            <a:normAutofit/>
          </a:bodyPr>
          <a:lstStyle/>
          <a:p>
            <a:pPr algn="r"/>
            <a:r>
              <a:rPr lang="en-US" sz="5400"/>
              <a:t>Administration Code Training</a:t>
            </a:r>
            <a:br>
              <a:rPr lang="en-US" sz="5400"/>
            </a:br>
            <a:r>
              <a:rPr lang="en-US" sz="5400"/>
              <a:t>Reminders</a:t>
            </a:r>
          </a:p>
        </p:txBody>
      </p:sp>
      <p:sp>
        <p:nvSpPr>
          <p:cNvPr id="3" name="Text Placeholder 2">
            <a:extLst>
              <a:ext uri="{FF2B5EF4-FFF2-40B4-BE49-F238E27FC236}">
                <a16:creationId xmlns:a16="http://schemas.microsoft.com/office/drawing/2014/main" id="{B49187D1-214B-42B2-F624-DE5ED6C20713}"/>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Shara Savage, Branch Manager</a:t>
            </a:r>
          </a:p>
          <a:p>
            <a:pPr algn="r"/>
            <a:r>
              <a:rPr lang="en-US"/>
              <a:t>Office of Assessment and Accountability</a:t>
            </a:r>
          </a:p>
          <a:p>
            <a:pPr algn="r"/>
            <a:endParaRPr lang="en-US"/>
          </a:p>
        </p:txBody>
      </p:sp>
    </p:spTree>
    <p:extLst>
      <p:ext uri="{BB962C8B-B14F-4D97-AF65-F5344CB8AC3E}">
        <p14:creationId xmlns:p14="http://schemas.microsoft.com/office/powerpoint/2010/main" val="3219088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A40B-E5F1-3C19-D5AB-E314A8512205}"/>
              </a:ext>
            </a:extLst>
          </p:cNvPr>
          <p:cNvSpPr>
            <a:spLocks noGrp="1"/>
          </p:cNvSpPr>
          <p:nvPr>
            <p:ph type="title"/>
          </p:nvPr>
        </p:nvSpPr>
        <p:spPr>
          <a:xfrm>
            <a:off x="304800" y="108647"/>
            <a:ext cx="10515600" cy="1325563"/>
          </a:xfrm>
        </p:spPr>
        <p:txBody>
          <a:bodyPr/>
          <a:lstStyle/>
          <a:p>
            <a:r>
              <a:rPr lang="en-US" sz="4400" b="1">
                <a:effectLst/>
                <a:latin typeface="Arial" panose="020B0604020202020204" pitchFamily="34" charset="0"/>
                <a:ea typeface="Arial" panose="020B0604020202020204" pitchFamily="34" charset="0"/>
              </a:rPr>
              <a:t>Administration Code Update</a:t>
            </a:r>
            <a:endParaRPr lang="en-US"/>
          </a:p>
        </p:txBody>
      </p:sp>
      <p:sp>
        <p:nvSpPr>
          <p:cNvPr id="6" name="Content Placeholder 5">
            <a:extLst>
              <a:ext uri="{FF2B5EF4-FFF2-40B4-BE49-F238E27FC236}">
                <a16:creationId xmlns:a16="http://schemas.microsoft.com/office/drawing/2014/main" id="{EA94FA36-EDBC-A29B-4A4A-15414FA91915}"/>
              </a:ext>
            </a:extLst>
          </p:cNvPr>
          <p:cNvSpPr>
            <a:spLocks noGrp="1"/>
          </p:cNvSpPr>
          <p:nvPr>
            <p:ph sz="half" idx="1"/>
          </p:nvPr>
        </p:nvSpPr>
        <p:spPr>
          <a:xfrm>
            <a:off x="914400" y="1542597"/>
            <a:ext cx="5181600" cy="1886403"/>
          </a:xfrm>
        </p:spPr>
        <p:txBody>
          <a:bodyPr vert="horz" lIns="91440" tIns="45720" rIns="91440" bIns="45720" rtlCol="0" anchor="t">
            <a:normAutofit/>
          </a:bodyPr>
          <a:lstStyle/>
          <a:p>
            <a:r>
              <a:rPr lang="en-US" sz="2400" kern="100">
                <a:effectLst/>
                <a:latin typeface="+mj-lt"/>
                <a:ea typeface="Aptos" panose="020B0004020202020204" pitchFamily="34" charset="0"/>
                <a:cs typeface="Times New Roman"/>
              </a:rPr>
              <a:t>Administration Code </a:t>
            </a:r>
            <a:r>
              <a:rPr lang="en-US" sz="2400" u="sng" kern="100">
                <a:solidFill>
                  <a:srgbClr val="467886"/>
                </a:solidFill>
                <a:effectLst/>
                <a:latin typeface="+mj-lt"/>
                <a:ea typeface="Aptos" panose="020B0004020202020204" pitchFamily="34" charset="0"/>
                <a:cs typeface="Times New Roman"/>
                <a:hlinkClick r:id="rId3"/>
              </a:rPr>
              <a:t>703 KAR 5080</a:t>
            </a:r>
            <a:endParaRPr lang="en-US" sz="2400" u="sng" kern="100">
              <a:solidFill>
                <a:srgbClr val="467886"/>
              </a:solidFill>
              <a:effectLst/>
              <a:latin typeface="+mj-lt"/>
              <a:ea typeface="Aptos" panose="020B0004020202020204" pitchFamily="34" charset="0"/>
              <a:cs typeface="Times New Roman"/>
            </a:endParaRPr>
          </a:p>
          <a:p>
            <a:endParaRPr lang="en-US">
              <a:latin typeface="Franklin Gothic Book" panose="020B0503020102020204"/>
              <a:cs typeface="Times New Roman"/>
            </a:endParaRPr>
          </a:p>
        </p:txBody>
      </p:sp>
      <p:pic>
        <p:nvPicPr>
          <p:cNvPr id="9" name="Content Placeholder 8" descr="Hand holding a pen shading number on a sheet">
            <a:extLst>
              <a:ext uri="{FF2B5EF4-FFF2-40B4-BE49-F238E27FC236}">
                <a16:creationId xmlns:a16="http://schemas.microsoft.com/office/drawing/2014/main" id="{4E3ECF61-7321-FD14-75AB-92947494149A}"/>
              </a:ext>
            </a:extLst>
          </p:cNvPr>
          <p:cNvPicPr>
            <a:picLocks noGrp="1" noChangeAspect="1"/>
          </p:cNvPicPr>
          <p:nvPr>
            <p:ph sz="half" idx="2"/>
          </p:nvPr>
        </p:nvPicPr>
        <p:blipFill>
          <a:blip r:embed="rId4"/>
          <a:stretch>
            <a:fillRect/>
          </a:stretch>
        </p:blipFill>
        <p:spPr>
          <a:xfrm>
            <a:off x="6172200" y="1542597"/>
            <a:ext cx="5181600" cy="3432175"/>
          </a:xfrm>
        </p:spPr>
      </p:pic>
    </p:spTree>
    <p:extLst>
      <p:ext uri="{BB962C8B-B14F-4D97-AF65-F5344CB8AC3E}">
        <p14:creationId xmlns:p14="http://schemas.microsoft.com/office/powerpoint/2010/main" val="3424006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F8261-C6F6-47F4-AD08-B14D501D2FE3}"/>
              </a:ext>
              <a:ext uri="{C183D7F6-B498-43B3-948B-1728B52AA6E4}">
                <adec:decorative xmlns:adec="http://schemas.microsoft.com/office/drawing/2017/decorative" val="0"/>
              </a:ext>
            </a:extLst>
          </p:cNvPr>
          <p:cNvSpPr>
            <a:spLocks noGrp="1"/>
          </p:cNvSpPr>
          <p:nvPr>
            <p:ph type="title"/>
          </p:nvPr>
        </p:nvSpPr>
        <p:spPr>
          <a:xfrm>
            <a:off x="206829" y="201839"/>
            <a:ext cx="11146971" cy="1325563"/>
          </a:xfrm>
        </p:spPr>
        <p:txBody>
          <a:bodyPr>
            <a:normAutofit fontScale="90000"/>
          </a:bodyPr>
          <a:lstStyle/>
          <a:p>
            <a:pPr marL="228600"/>
            <a:r>
              <a:rPr lang="en-US" sz="4400" b="1">
                <a:effectLst/>
                <a:latin typeface="Arial" panose="020B0604020202020204" pitchFamily="34" charset="0"/>
                <a:ea typeface="Arial" panose="020B0604020202020204" pitchFamily="34" charset="0"/>
              </a:rPr>
              <a:t>Administration Code </a:t>
            </a:r>
            <a:r>
              <a:rPr lang="en-US" b="1">
                <a:latin typeface="Arial" panose="020B0604020202020204" pitchFamily="34" charset="0"/>
                <a:ea typeface="Arial" panose="020B0604020202020204" pitchFamily="34" charset="0"/>
              </a:rPr>
              <a:t>&amp; </a:t>
            </a:r>
            <a:r>
              <a:rPr lang="en-US" sz="4400" b="1">
                <a:effectLst/>
                <a:latin typeface="Arial" panose="020B0604020202020204" pitchFamily="34" charset="0"/>
                <a:ea typeface="Arial" panose="020B0604020202020204" pitchFamily="34" charset="0"/>
              </a:rPr>
              <a:t>Inclusion of Special Populations </a:t>
            </a:r>
            <a:r>
              <a:rPr lang="en-US" b="1">
                <a:latin typeface="Arial" panose="020B0604020202020204" pitchFamily="34" charset="0"/>
                <a:ea typeface="Arial" panose="020B0604020202020204" pitchFamily="34" charset="0"/>
              </a:rPr>
              <a:t>T</a:t>
            </a:r>
            <a:r>
              <a:rPr lang="en-US" sz="4400" b="1">
                <a:effectLst/>
                <a:latin typeface="Arial" panose="020B0604020202020204" pitchFamily="34" charset="0"/>
                <a:ea typeface="Arial" panose="020B0604020202020204" pitchFamily="34" charset="0"/>
              </a:rPr>
              <a:t>raining Static Links</a:t>
            </a:r>
            <a:endParaRPr lang="en-US"/>
          </a:p>
        </p:txBody>
      </p:sp>
      <p:sp>
        <p:nvSpPr>
          <p:cNvPr id="5" name="Content Placeholder 4">
            <a:extLst>
              <a:ext uri="{FF2B5EF4-FFF2-40B4-BE49-F238E27FC236}">
                <a16:creationId xmlns:a16="http://schemas.microsoft.com/office/drawing/2014/main" id="{AB9A5159-6FE4-5A78-53B5-97C7CF510C52}"/>
              </a:ext>
            </a:extLst>
          </p:cNvPr>
          <p:cNvSpPr>
            <a:spLocks noGrp="1"/>
          </p:cNvSpPr>
          <p:nvPr>
            <p:ph sz="half" idx="1"/>
          </p:nvPr>
        </p:nvSpPr>
        <p:spPr>
          <a:xfrm>
            <a:off x="838200" y="1645771"/>
            <a:ext cx="5181600" cy="3649890"/>
          </a:xfrm>
        </p:spPr>
        <p:txBody>
          <a:bodyPr/>
          <a:lstStyle/>
          <a:p>
            <a:pPr marL="0" marR="0" indent="0">
              <a:lnSpc>
                <a:spcPct val="115000"/>
              </a:lnSpc>
              <a:spcBef>
                <a:spcPts val="0"/>
              </a:spcBef>
              <a:spcAft>
                <a:spcPts val="0"/>
              </a:spcAft>
              <a:buNone/>
            </a:pPr>
            <a:r>
              <a:rPr lang="en-US" sz="2000" b="1">
                <a:effectLst/>
                <a:latin typeface="Arial" panose="020B0604020202020204" pitchFamily="34" charset="0"/>
                <a:ea typeface="Arial" panose="020B0604020202020204" pitchFamily="34" charset="0"/>
              </a:rPr>
              <a:t>Administration Code training:</a:t>
            </a:r>
          </a:p>
          <a:p>
            <a:pPr marL="342900" marR="0" lvl="0" indent="-342900">
              <a:lnSpc>
                <a:spcPct val="115000"/>
              </a:lnSpc>
              <a:spcBef>
                <a:spcPts val="0"/>
              </a:spcBef>
              <a:spcAft>
                <a:spcPts val="0"/>
              </a:spcAft>
              <a:buClr>
                <a:srgbClr val="333333"/>
              </a:buClr>
              <a:buSzPts val="1150"/>
              <a:buFont typeface="Arial" panose="020B0604020202020204" pitchFamily="34" charset="0"/>
              <a:buChar char="●"/>
            </a:pPr>
            <a:r>
              <a:rPr lang="en-US" sz="1800" u="none" strike="noStrike">
                <a:solidFill>
                  <a:srgbClr val="0000FF"/>
                </a:solidFill>
                <a:effectLst/>
                <a:latin typeface="Arial" panose="020B0604020202020204" pitchFamily="34" charset="0"/>
                <a:ea typeface="Arial" panose="020B0604020202020204" pitchFamily="34" charset="0"/>
                <a:cs typeface="Arial" panose="020B0604020202020204" pitchFamily="34" charset="0"/>
                <a:hlinkClick r:id="rId3"/>
              </a:rPr>
              <a:t>AC Full Length PowerPoint​</a:t>
            </a:r>
            <a:r>
              <a:rPr lang="en-US" sz="1800" u="none" strike="noStrike">
                <a:solidFill>
                  <a:srgbClr val="0000FF"/>
                </a:solidFill>
                <a:effectLst/>
                <a:latin typeface="Arial" panose="020B0604020202020204" pitchFamily="34" charset="0"/>
                <a:ea typeface="Arial" panose="020B0604020202020204" pitchFamily="34" charset="0"/>
                <a:cs typeface="Arial" panose="020B0604020202020204" pitchFamily="34" charset="0"/>
                <a:hlinkClick r:id="rId4"/>
              </a:rPr>
              <a:t>​</a:t>
            </a:r>
            <a:endParaRPr lang="en-US" sz="1800" u="none" strike="noStrike">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Clr>
                <a:srgbClr val="333333"/>
              </a:buClr>
              <a:buSzPts val="1150"/>
              <a:buFont typeface="Arial" panose="020B0604020202020204" pitchFamily="34" charset="0"/>
              <a:buChar char="●"/>
            </a:pPr>
            <a:r>
              <a:rPr lang="en-US" sz="1800" u="none" strike="noStrike">
                <a:solidFill>
                  <a:srgbClr val="0000FF"/>
                </a:solidFill>
                <a:effectLst/>
                <a:latin typeface="Arial" panose="020B0604020202020204" pitchFamily="34" charset="0"/>
                <a:ea typeface="Arial" panose="020B0604020202020204" pitchFamily="34" charset="0"/>
                <a:cs typeface="Arial" panose="020B0604020202020204" pitchFamily="34" charset="0"/>
                <a:hlinkClick r:id="rId5"/>
              </a:rPr>
              <a:t>AC Module 1 PowerPoint </a:t>
            </a:r>
            <a:endParaRPr lang="en-US" sz="1800" u="none" strike="noStrike">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Clr>
                <a:srgbClr val="333333"/>
              </a:buClr>
              <a:buSzPts val="1150"/>
              <a:buFont typeface="Arial" panose="020B0604020202020204" pitchFamily="34" charset="0"/>
              <a:buChar char="●"/>
            </a:pPr>
            <a:r>
              <a:rPr lang="en-US" sz="1800" u="none" strike="noStrike">
                <a:solidFill>
                  <a:srgbClr val="0000FF"/>
                </a:solidFill>
                <a:effectLst/>
                <a:latin typeface="Arial" panose="020B0604020202020204" pitchFamily="34" charset="0"/>
                <a:ea typeface="Arial" panose="020B0604020202020204" pitchFamily="34" charset="0"/>
                <a:cs typeface="Arial" panose="020B0604020202020204" pitchFamily="34" charset="0"/>
                <a:hlinkClick r:id="rId6"/>
              </a:rPr>
              <a:t>AC Module 2 PowerPoint </a:t>
            </a:r>
            <a:endParaRPr lang="en-US" sz="1800" u="none" strike="noStrike">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Clr>
                <a:srgbClr val="333333"/>
              </a:buClr>
              <a:buSzPts val="1150"/>
              <a:buFont typeface="Arial" panose="020B0604020202020204" pitchFamily="34" charset="0"/>
              <a:buChar char="●"/>
            </a:pPr>
            <a:r>
              <a:rPr lang="en-US" sz="1800" u="none" strike="noStrike">
                <a:solidFill>
                  <a:srgbClr val="0000FF"/>
                </a:solidFill>
                <a:effectLst/>
                <a:latin typeface="Arial" panose="020B0604020202020204" pitchFamily="34" charset="0"/>
                <a:ea typeface="Arial" panose="020B0604020202020204" pitchFamily="34" charset="0"/>
                <a:cs typeface="Arial" panose="020B0604020202020204" pitchFamily="34" charset="0"/>
                <a:hlinkClick r:id="rId7"/>
              </a:rPr>
              <a:t>AC Module 3 PowerPoint ​</a:t>
            </a:r>
            <a:endParaRPr lang="en-US" sz="1800" u="none" strike="noStrike">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Clr>
                <a:srgbClr val="333333"/>
              </a:buClr>
              <a:buSzPts val="1150"/>
              <a:buFont typeface="Arial" panose="020B0604020202020204" pitchFamily="34" charset="0"/>
              <a:buChar char="●"/>
            </a:pPr>
            <a:r>
              <a:rPr lang="en-US" sz="1800" u="none" strike="noStrike">
                <a:solidFill>
                  <a:srgbClr val="0000FF"/>
                </a:solidFill>
                <a:effectLst/>
                <a:latin typeface="Arial" panose="020B0604020202020204" pitchFamily="34" charset="0"/>
                <a:ea typeface="Arial" panose="020B0604020202020204" pitchFamily="34" charset="0"/>
                <a:cs typeface="Arial" panose="020B0604020202020204" pitchFamily="34" charset="0"/>
                <a:hlinkClick r:id="rId8"/>
              </a:rPr>
              <a:t>AC Module 4 PowerPoint </a:t>
            </a:r>
            <a:endParaRPr lang="en-US" sz="1800" u="none" strike="noStrike">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Clr>
                <a:srgbClr val="333333"/>
              </a:buClr>
              <a:buSzPts val="1150"/>
              <a:buFont typeface="Arial" panose="020B0604020202020204" pitchFamily="34" charset="0"/>
              <a:buChar char="●"/>
            </a:pPr>
            <a:r>
              <a:rPr lang="en-US" sz="1800" u="none" strike="noStrike">
                <a:solidFill>
                  <a:srgbClr val="0000FF"/>
                </a:solidFill>
                <a:effectLst/>
                <a:latin typeface="Arial" panose="020B0604020202020204" pitchFamily="34" charset="0"/>
                <a:ea typeface="Arial" panose="020B0604020202020204" pitchFamily="34" charset="0"/>
                <a:cs typeface="Arial" panose="020B0604020202020204" pitchFamily="34" charset="0"/>
                <a:hlinkClick r:id="rId9"/>
              </a:rPr>
              <a:t>AC Mod​ule 5 PowerPoint </a:t>
            </a:r>
            <a:endParaRPr lang="en-US" sz="1800" u="none" strike="noStrike">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Clr>
                <a:srgbClr val="333333"/>
              </a:buClr>
              <a:buSzPts val="1150"/>
              <a:buFont typeface="Arial" panose="020B0604020202020204" pitchFamily="34" charset="0"/>
              <a:buChar char="●"/>
            </a:pPr>
            <a:r>
              <a:rPr lang="en-US" sz="1800" u="none" strike="noStrike">
                <a:solidFill>
                  <a:srgbClr val="0000FF"/>
                </a:solidFill>
                <a:effectLst/>
                <a:latin typeface="Arial" panose="020B0604020202020204" pitchFamily="34" charset="0"/>
                <a:ea typeface="Arial" panose="020B0604020202020204" pitchFamily="34" charset="0"/>
                <a:cs typeface="Arial" panose="020B0604020202020204" pitchFamily="34" charset="0"/>
                <a:hlinkClick r:id="rId10"/>
              </a:rPr>
              <a:t>AC Module 6 PowerPoint </a:t>
            </a:r>
            <a:endParaRPr lang="en-US" sz="1800" u="none" strike="noStrike">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Clr>
                <a:srgbClr val="333333"/>
              </a:buClr>
              <a:buSzPts val="1150"/>
              <a:buFont typeface="Arial" panose="020B0604020202020204" pitchFamily="34" charset="0"/>
              <a:buChar char="●"/>
            </a:pPr>
            <a:r>
              <a:rPr lang="en-US" sz="1800" u="none" strike="noStrike">
                <a:solidFill>
                  <a:srgbClr val="0000FF"/>
                </a:solidFill>
                <a:effectLst/>
                <a:latin typeface="Arial" panose="020B0604020202020204" pitchFamily="34" charset="0"/>
                <a:ea typeface="Arial" panose="020B0604020202020204" pitchFamily="34" charset="0"/>
                <a:cs typeface="Arial" panose="020B0604020202020204" pitchFamily="34" charset="0"/>
                <a:hlinkClick r:id="rId11"/>
              </a:rPr>
              <a:t>AC Checks for Understanding Questions</a:t>
            </a:r>
            <a:endParaRPr lang="en-US" sz="1800" u="none" strike="noStrike">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Clr>
                <a:srgbClr val="333333"/>
              </a:buClr>
              <a:buSzPts val="1150"/>
              <a:buFont typeface="Arial" panose="020B0604020202020204" pitchFamily="34" charset="0"/>
              <a:buChar char="●"/>
            </a:pPr>
            <a:r>
              <a:rPr lang="en-US" sz="1800" u="none" strike="noStrike">
                <a:solidFill>
                  <a:srgbClr val="0000FF"/>
                </a:solidFill>
                <a:effectLst/>
                <a:latin typeface="Arial" panose="020B0604020202020204" pitchFamily="34" charset="0"/>
                <a:ea typeface="Arial" panose="020B0604020202020204" pitchFamily="34" charset="0"/>
                <a:cs typeface="Arial" panose="020B0604020202020204" pitchFamily="34" charset="0"/>
                <a:hlinkClick r:id="rId12"/>
              </a:rPr>
              <a:t>AC Checks for Understanding Answers</a:t>
            </a:r>
            <a:endParaRPr lang="en-US" sz="1800" u="none" strike="noStrike">
              <a:effectLst/>
              <a:latin typeface="Arial" panose="020B0604020202020204" pitchFamily="34" charset="0"/>
              <a:ea typeface="Arial" panose="020B0604020202020204" pitchFamily="34" charset="0"/>
              <a:cs typeface="Arial" panose="020B0604020202020204" pitchFamily="34" charset="0"/>
            </a:endParaRPr>
          </a:p>
          <a:p>
            <a:endParaRPr lang="en-US"/>
          </a:p>
        </p:txBody>
      </p:sp>
      <p:sp>
        <p:nvSpPr>
          <p:cNvPr id="6" name="Content Placeholder 5">
            <a:extLst>
              <a:ext uri="{FF2B5EF4-FFF2-40B4-BE49-F238E27FC236}">
                <a16:creationId xmlns:a16="http://schemas.microsoft.com/office/drawing/2014/main" id="{1FF08734-E5C3-4559-53B0-8D83CF9B976B}"/>
              </a:ext>
            </a:extLst>
          </p:cNvPr>
          <p:cNvSpPr>
            <a:spLocks noGrp="1"/>
          </p:cNvSpPr>
          <p:nvPr>
            <p:ph sz="half" idx="2"/>
          </p:nvPr>
        </p:nvSpPr>
        <p:spPr>
          <a:xfrm>
            <a:off x="6172202" y="1645771"/>
            <a:ext cx="5181600" cy="3649890"/>
          </a:xfrm>
        </p:spPr>
        <p:txBody>
          <a:bodyPr/>
          <a:lstStyle/>
          <a:p>
            <a:pPr marL="0" marR="0" indent="0">
              <a:lnSpc>
                <a:spcPct val="115000"/>
              </a:lnSpc>
              <a:spcBef>
                <a:spcPts val="0"/>
              </a:spcBef>
              <a:spcAft>
                <a:spcPts val="0"/>
              </a:spcAft>
              <a:buNone/>
            </a:pPr>
            <a:r>
              <a:rPr lang="en-US" sz="2000" b="1">
                <a:effectLst/>
                <a:latin typeface="Arial" panose="020B0604020202020204" pitchFamily="34" charset="0"/>
                <a:ea typeface="Arial" panose="020B0604020202020204" pitchFamily="34" charset="0"/>
              </a:rPr>
              <a:t>Inclusion of Special Populations training:</a:t>
            </a:r>
          </a:p>
          <a:p>
            <a:pPr marL="342900" marR="0" lvl="0" indent="-342900">
              <a:lnSpc>
                <a:spcPct val="115000"/>
              </a:lnSpc>
              <a:spcBef>
                <a:spcPts val="0"/>
              </a:spcBef>
              <a:spcAft>
                <a:spcPts val="0"/>
              </a:spcAft>
              <a:buClr>
                <a:srgbClr val="333333"/>
              </a:buClr>
              <a:buSzPts val="1150"/>
              <a:buFont typeface="Arial" panose="020B0604020202020204" pitchFamily="34" charset="0"/>
              <a:buChar char="●"/>
            </a:pPr>
            <a:r>
              <a:rPr lang="en-US" sz="1800" u="none" strike="noStrike">
                <a:solidFill>
                  <a:srgbClr val="0000FF"/>
                </a:solidFill>
                <a:effectLst/>
                <a:latin typeface="Arial" panose="020B0604020202020204" pitchFamily="34" charset="0"/>
                <a:ea typeface="Arial" panose="020B0604020202020204" pitchFamily="34" charset="0"/>
                <a:cs typeface="Arial" panose="020B0604020202020204" pitchFamily="34" charset="0"/>
                <a:hlinkClick r:id="rId13"/>
              </a:rPr>
              <a:t>ISP Full Length PowerPoint​</a:t>
            </a:r>
            <a:endParaRPr lang="en-US" sz="1800" u="none" strike="noStrike">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Clr>
                <a:srgbClr val="333333"/>
              </a:buClr>
              <a:buSzPts val="1150"/>
              <a:buFont typeface="Arial" panose="020B0604020202020204" pitchFamily="34" charset="0"/>
              <a:buChar char="●"/>
            </a:pPr>
            <a:r>
              <a:rPr lang="en-US" sz="1800" u="none" strike="noStrike">
                <a:solidFill>
                  <a:srgbClr val="0000FF"/>
                </a:solidFill>
                <a:effectLst/>
                <a:latin typeface="Arial" panose="020B0604020202020204" pitchFamily="34" charset="0"/>
                <a:ea typeface="Arial" panose="020B0604020202020204" pitchFamily="34" charset="0"/>
                <a:cs typeface="Arial" panose="020B0604020202020204" pitchFamily="34" charset="0"/>
                <a:hlinkClick r:id="rId14"/>
              </a:rPr>
              <a:t>ISP Module 1 PowerPoint</a:t>
            </a:r>
            <a:endParaRPr lang="en-US" sz="1800" u="none" strike="noStrike">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Clr>
                <a:srgbClr val="333333"/>
              </a:buClr>
              <a:buSzPts val="1150"/>
              <a:buFont typeface="Arial" panose="020B0604020202020204" pitchFamily="34" charset="0"/>
              <a:buChar char="●"/>
            </a:pPr>
            <a:r>
              <a:rPr lang="en-US" sz="1800" u="none" strike="noStrike">
                <a:solidFill>
                  <a:srgbClr val="0000FF"/>
                </a:solidFill>
                <a:effectLst/>
                <a:latin typeface="Arial" panose="020B0604020202020204" pitchFamily="34" charset="0"/>
                <a:ea typeface="Arial" panose="020B0604020202020204" pitchFamily="34" charset="0"/>
                <a:cs typeface="Arial" panose="020B0604020202020204" pitchFamily="34" charset="0"/>
                <a:hlinkClick r:id="rId15"/>
              </a:rPr>
              <a:t>ISP Module 2 PowerPoint</a:t>
            </a:r>
            <a:endParaRPr lang="en-US" sz="1800" u="none" strike="noStrike">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Clr>
                <a:srgbClr val="333333"/>
              </a:buClr>
              <a:buSzPts val="1150"/>
              <a:buFont typeface="Arial" panose="020B0604020202020204" pitchFamily="34" charset="0"/>
              <a:buChar char="●"/>
            </a:pPr>
            <a:r>
              <a:rPr lang="en-US" sz="1800" u="none" strike="noStrike">
                <a:solidFill>
                  <a:srgbClr val="0000FF"/>
                </a:solidFill>
                <a:effectLst/>
                <a:latin typeface="Arial" panose="020B0604020202020204" pitchFamily="34" charset="0"/>
                <a:ea typeface="Arial" panose="020B0604020202020204" pitchFamily="34" charset="0"/>
                <a:cs typeface="Arial" panose="020B0604020202020204" pitchFamily="34" charset="0"/>
                <a:hlinkClick r:id="rId16"/>
              </a:rPr>
              <a:t>ISP Module 3 PowerPoint</a:t>
            </a:r>
            <a:endParaRPr lang="en-US" sz="1800" u="none" strike="noStrike">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Clr>
                <a:srgbClr val="333333"/>
              </a:buClr>
              <a:buSzPts val="1150"/>
              <a:buFont typeface="Arial" panose="020B0604020202020204" pitchFamily="34" charset="0"/>
              <a:buChar char="●"/>
            </a:pPr>
            <a:r>
              <a:rPr lang="en-US" sz="1800" u="none" strike="noStrike">
                <a:solidFill>
                  <a:srgbClr val="0000FF"/>
                </a:solidFill>
                <a:effectLst/>
                <a:latin typeface="Arial" panose="020B0604020202020204" pitchFamily="34" charset="0"/>
                <a:ea typeface="Arial" panose="020B0604020202020204" pitchFamily="34" charset="0"/>
                <a:cs typeface="Arial" panose="020B0604020202020204" pitchFamily="34" charset="0"/>
                <a:hlinkClick r:id="rId17"/>
              </a:rPr>
              <a:t>ISP Module 4 PowerPoint</a:t>
            </a:r>
            <a:endParaRPr lang="en-US" sz="1800" u="none" strike="noStrike">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Clr>
                <a:srgbClr val="333333"/>
              </a:buClr>
              <a:buSzPts val="1150"/>
              <a:buFont typeface="Arial" panose="020B0604020202020204" pitchFamily="34" charset="0"/>
              <a:buChar char="●"/>
            </a:pPr>
            <a:r>
              <a:rPr lang="en-US" sz="1800" u="none" strike="noStrike">
                <a:solidFill>
                  <a:srgbClr val="0000FF"/>
                </a:solidFill>
                <a:effectLst/>
                <a:latin typeface="Arial" panose="020B0604020202020204" pitchFamily="34" charset="0"/>
                <a:ea typeface="Arial" panose="020B0604020202020204" pitchFamily="34" charset="0"/>
                <a:cs typeface="Arial" panose="020B0604020202020204" pitchFamily="34" charset="0"/>
                <a:hlinkClick r:id="rId18"/>
              </a:rPr>
              <a:t>ISP Module 5 PowerPoint</a:t>
            </a:r>
            <a:endParaRPr lang="en-US" sz="1800" u="none" strike="noStrike">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Clr>
                <a:srgbClr val="333333"/>
              </a:buClr>
              <a:buSzPts val="1150"/>
              <a:buFont typeface="Arial" panose="020B0604020202020204" pitchFamily="34" charset="0"/>
              <a:buChar char="●"/>
            </a:pPr>
            <a:r>
              <a:rPr lang="en-US" sz="1800" u="none" strike="noStrike">
                <a:solidFill>
                  <a:srgbClr val="0000FF"/>
                </a:solidFill>
                <a:effectLst/>
                <a:latin typeface="Arial" panose="020B0604020202020204" pitchFamily="34" charset="0"/>
                <a:ea typeface="Arial" panose="020B0604020202020204" pitchFamily="34" charset="0"/>
                <a:cs typeface="Arial" panose="020B0604020202020204" pitchFamily="34" charset="0"/>
                <a:hlinkClick r:id="rId19"/>
              </a:rPr>
              <a:t>ISP Module 6 PowerPoint</a:t>
            </a:r>
            <a:endParaRPr lang="en-US" sz="1800" u="none" strike="noStrike">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Clr>
                <a:srgbClr val="333333"/>
              </a:buClr>
              <a:buSzPts val="1150"/>
              <a:buFont typeface="Arial" panose="020B0604020202020204" pitchFamily="34" charset="0"/>
              <a:buChar char="●"/>
            </a:pPr>
            <a:r>
              <a:rPr lang="en-US" sz="1800" u="none" strike="noStrike">
                <a:solidFill>
                  <a:srgbClr val="0000FF"/>
                </a:solidFill>
                <a:effectLst/>
                <a:latin typeface="Arial" panose="020B0604020202020204" pitchFamily="34" charset="0"/>
                <a:ea typeface="Arial" panose="020B0604020202020204" pitchFamily="34" charset="0"/>
                <a:cs typeface="Arial" panose="020B0604020202020204" pitchFamily="34" charset="0"/>
                <a:hlinkClick r:id="rId20"/>
              </a:rPr>
              <a:t>ISP Module 7 PowerPoint</a:t>
            </a:r>
            <a:endParaRPr lang="en-US" sz="1800" u="none" strike="noStrike">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Clr>
                <a:srgbClr val="333333"/>
              </a:buClr>
              <a:buSzPts val="1150"/>
              <a:buFont typeface="Arial" panose="020B0604020202020204" pitchFamily="34" charset="0"/>
              <a:buChar char="●"/>
            </a:pPr>
            <a:r>
              <a:rPr lang="en-US" sz="1800" u="none" strike="noStrike">
                <a:solidFill>
                  <a:srgbClr val="0000FF"/>
                </a:solidFill>
                <a:effectLst/>
                <a:latin typeface="Arial" panose="020B0604020202020204" pitchFamily="34" charset="0"/>
                <a:ea typeface="Arial" panose="020B0604020202020204" pitchFamily="34" charset="0"/>
                <a:cs typeface="Arial" panose="020B0604020202020204" pitchFamily="34" charset="0"/>
                <a:hlinkClick r:id="rId21"/>
              </a:rPr>
              <a:t>ISP Checks for Understanding Questions</a:t>
            </a:r>
            <a:endParaRPr lang="en-US" sz="1800" u="none" strike="noStrike">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Clr>
                <a:srgbClr val="333333"/>
              </a:buClr>
              <a:buSzPts val="1150"/>
              <a:buFont typeface="Arial" panose="020B0604020202020204" pitchFamily="34" charset="0"/>
              <a:buChar char="●"/>
            </a:pPr>
            <a:r>
              <a:rPr lang="en-US" sz="1800" u="none" strike="noStrike">
                <a:solidFill>
                  <a:srgbClr val="0000FF"/>
                </a:solidFill>
                <a:effectLst/>
                <a:latin typeface="Arial" panose="020B0604020202020204" pitchFamily="34" charset="0"/>
                <a:ea typeface="Arial" panose="020B0604020202020204" pitchFamily="34" charset="0"/>
                <a:cs typeface="Arial" panose="020B0604020202020204" pitchFamily="34" charset="0"/>
                <a:hlinkClick r:id="rId22"/>
              </a:rPr>
              <a:t>ISP Checks for Understanding Answers</a:t>
            </a:r>
            <a:endParaRPr lang="en-US" sz="1800" u="none" strike="noStrike">
              <a:effectLst/>
              <a:latin typeface="Arial" panose="020B0604020202020204" pitchFamily="34" charset="0"/>
              <a:ea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329501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6" y="0"/>
            <a:ext cx="8958490" cy="1320800"/>
          </a:xfrm>
        </p:spPr>
        <p:txBody>
          <a:bodyPr/>
          <a:lstStyle/>
          <a:p>
            <a:pPr marL="228600"/>
            <a:r>
              <a:rPr lang="en-US"/>
              <a:t>Questions and Answers</a:t>
            </a:r>
          </a:p>
        </p:txBody>
      </p:sp>
      <p:sp>
        <p:nvSpPr>
          <p:cNvPr id="6" name="Content Placeholder 7"/>
          <p:cNvSpPr>
            <a:spLocks noGrp="1"/>
          </p:cNvSpPr>
          <p:nvPr>
            <p:ph type="body" sz="quarter" idx="13"/>
          </p:nvPr>
        </p:nvSpPr>
        <p:spPr>
          <a:xfrm>
            <a:off x="1152960" y="1193870"/>
            <a:ext cx="9158684" cy="4214293"/>
          </a:xfrm>
        </p:spPr>
        <p:txBody>
          <a:bodyPr vert="horz" lIns="91440" tIns="45720" rIns="91440" bIns="45720" rtlCol="0" anchor="t">
            <a:normAutofit fontScale="85000" lnSpcReduction="20000"/>
          </a:bodyPr>
          <a:lstStyle/>
          <a:p>
            <a:pPr>
              <a:lnSpc>
                <a:spcPct val="120000"/>
              </a:lnSpc>
              <a:spcBef>
                <a:spcPts val="0"/>
              </a:spcBef>
            </a:pPr>
            <a:r>
              <a:rPr lang="en-US" sz="4200"/>
              <a:t>Please send questions or comments to </a:t>
            </a:r>
            <a:r>
              <a:rPr lang="en-US" sz="4200">
                <a:hlinkClick r:id="rId3"/>
              </a:rPr>
              <a:t>dacinfo@education.ky.gov</a:t>
            </a:r>
            <a:r>
              <a:rPr lang="en-US" sz="4200"/>
              <a:t> .</a:t>
            </a:r>
          </a:p>
          <a:p>
            <a:pPr marL="0" indent="0">
              <a:spcBef>
                <a:spcPts val="0"/>
              </a:spcBef>
              <a:buNone/>
            </a:pPr>
            <a:r>
              <a:rPr lang="en-US" sz="4200" b="1" i="1">
                <a:solidFill>
                  <a:srgbClr val="C00000"/>
                </a:solidFill>
              </a:rPr>
              <a:t>   </a:t>
            </a:r>
            <a:endParaRPr lang="en-US" sz="4200"/>
          </a:p>
          <a:p>
            <a:pPr>
              <a:lnSpc>
                <a:spcPct val="120000"/>
              </a:lnSpc>
              <a:spcBef>
                <a:spcPts val="0"/>
              </a:spcBef>
            </a:pPr>
            <a:r>
              <a:rPr lang="en-US" sz="4200"/>
              <a:t>The next monthly DAC Webcast is scheduled for August 8 at 11 a.m. ET.</a:t>
            </a:r>
          </a:p>
          <a:p>
            <a:pPr marL="0" indent="0" algn="ctr">
              <a:spcBef>
                <a:spcPts val="0"/>
              </a:spcBef>
              <a:buNone/>
            </a:pPr>
            <a:endParaRPr lang="en-US" sz="4200"/>
          </a:p>
          <a:p>
            <a:pPr marL="0" indent="0" algn="ctr">
              <a:spcBef>
                <a:spcPts val="0"/>
              </a:spcBef>
              <a:buNone/>
            </a:pPr>
            <a:endParaRPr lang="en-US" sz="4200"/>
          </a:p>
          <a:p>
            <a:pPr marL="0" indent="0" algn="ctr">
              <a:spcBef>
                <a:spcPts val="0"/>
              </a:spcBef>
              <a:buNone/>
            </a:pPr>
            <a:r>
              <a:rPr lang="en-US" sz="4200"/>
              <a:t>Thank you for your participation!</a:t>
            </a:r>
          </a:p>
          <a:p>
            <a:pPr>
              <a:spcBef>
                <a:spcPts val="0"/>
              </a:spcBef>
            </a:pPr>
            <a:endParaRPr lang="en-US" sz="4000"/>
          </a:p>
        </p:txBody>
      </p:sp>
    </p:spTree>
    <p:extLst>
      <p:ext uri="{BB962C8B-B14F-4D97-AF65-F5344CB8AC3E}">
        <p14:creationId xmlns:p14="http://schemas.microsoft.com/office/powerpoint/2010/main" val="3415003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55F4FC5-2F7B-251C-93FB-273B59BFF5F7}"/>
              </a:ext>
            </a:extLst>
          </p:cNvPr>
          <p:cNvSpPr>
            <a:spLocks noGrp="1"/>
          </p:cNvSpPr>
          <p:nvPr>
            <p:ph type="title"/>
          </p:nvPr>
        </p:nvSpPr>
        <p:spPr>
          <a:xfrm>
            <a:off x="2622" y="-308"/>
            <a:ext cx="10185235" cy="1325563"/>
          </a:xfrm>
        </p:spPr>
        <p:txBody>
          <a:bodyPr>
            <a:noAutofit/>
          </a:bodyPr>
          <a:lstStyle/>
          <a:p>
            <a:pPr marL="228600"/>
            <a:r>
              <a:rPr lang="en-US"/>
              <a:t>Division of Assessment and Accountability Support</a:t>
            </a:r>
          </a:p>
        </p:txBody>
      </p:sp>
      <p:graphicFrame>
        <p:nvGraphicFramePr>
          <p:cNvPr id="7" name="Content Placeholder 4" descr="To contact the Division of Assessment Support in the Office of Assessment and Accountability, please email dacinfo@education.ky.gov or phone 502-564-4394." title="Contact Information">
            <a:extLst>
              <a:ext uri="{FF2B5EF4-FFF2-40B4-BE49-F238E27FC236}">
                <a16:creationId xmlns:a16="http://schemas.microsoft.com/office/drawing/2014/main" id="{CA766F2C-E360-5D85-C3A8-A32ABAA7611B}"/>
              </a:ext>
            </a:extLst>
          </p:cNvPr>
          <p:cNvGraphicFramePr>
            <a:graphicFrameLocks noGrp="1"/>
          </p:cNvGraphicFramePr>
          <p:nvPr>
            <p:ph idx="1"/>
            <p:extLst>
              <p:ext uri="{D42A27DB-BD31-4B8C-83A1-F6EECF244321}">
                <p14:modId xmlns:p14="http://schemas.microsoft.com/office/powerpoint/2010/main" val="1634703078"/>
              </p:ext>
            </p:extLst>
          </p:nvPr>
        </p:nvGraphicFramePr>
        <p:xfrm>
          <a:off x="1166024" y="1652578"/>
          <a:ext cx="9668797" cy="356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14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9E2F-FEF1-2A7E-BD97-4C2455D4C2DF}"/>
              </a:ext>
            </a:extLst>
          </p:cNvPr>
          <p:cNvSpPr>
            <a:spLocks noGrp="1"/>
          </p:cNvSpPr>
          <p:nvPr>
            <p:ph type="ctrTitle"/>
          </p:nvPr>
        </p:nvSpPr>
        <p:spPr>
          <a:xfrm>
            <a:off x="2384323" y="1085492"/>
            <a:ext cx="9144000" cy="2387600"/>
          </a:xfrm>
        </p:spPr>
        <p:txBody>
          <a:bodyPr>
            <a:normAutofit/>
          </a:bodyPr>
          <a:lstStyle/>
          <a:p>
            <a:pPr algn="r"/>
            <a:r>
              <a:rPr lang="en-US" sz="5400"/>
              <a:t>Optional Fall 2024 ACT Senior Administration TENTATIVE </a:t>
            </a:r>
          </a:p>
        </p:txBody>
      </p:sp>
      <p:sp>
        <p:nvSpPr>
          <p:cNvPr id="3" name="Text Placeholder 2">
            <a:extLst>
              <a:ext uri="{FF2B5EF4-FFF2-40B4-BE49-F238E27FC236}">
                <a16:creationId xmlns:a16="http://schemas.microsoft.com/office/drawing/2014/main" id="{B49187D1-214B-42B2-F624-DE5ED6C20713}"/>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Christen Roseberry, Program Consultant</a:t>
            </a:r>
            <a:endParaRPr lang="en-US">
              <a:solidFill>
                <a:srgbClr val="000000"/>
              </a:solidFill>
            </a:endParaRPr>
          </a:p>
          <a:p>
            <a:pPr algn="r"/>
            <a:r>
              <a:rPr lang="en-US"/>
              <a:t>Office of Assessment and Accountability</a:t>
            </a:r>
          </a:p>
          <a:p>
            <a:pPr algn="r"/>
            <a:endParaRPr lang="en-US"/>
          </a:p>
        </p:txBody>
      </p:sp>
    </p:spTree>
    <p:extLst>
      <p:ext uri="{BB962C8B-B14F-4D97-AF65-F5344CB8AC3E}">
        <p14:creationId xmlns:p14="http://schemas.microsoft.com/office/powerpoint/2010/main" val="387105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18785EC-62B1-01B4-64F3-CF456240B31F}"/>
              </a:ext>
            </a:extLst>
          </p:cNvPr>
          <p:cNvSpPr>
            <a:spLocks noGrp="1"/>
          </p:cNvSpPr>
          <p:nvPr>
            <p:ph type="title"/>
          </p:nvPr>
        </p:nvSpPr>
        <p:spPr>
          <a:xfrm>
            <a:off x="416233" y="990600"/>
            <a:ext cx="6289370" cy="1204104"/>
          </a:xfrm>
        </p:spPr>
        <p:txBody>
          <a:bodyPr>
            <a:normAutofit/>
          </a:bodyPr>
          <a:lstStyle/>
          <a:p>
            <a:r>
              <a:rPr lang="en-US">
                <a:ea typeface="+mj-lt"/>
                <a:cs typeface="+mj-lt"/>
              </a:rPr>
              <a:t>Optional Fall 2024 Senior ACT </a:t>
            </a:r>
            <a:r>
              <a:rPr lang="en-US"/>
              <a:t>State Administration – (Tentative)</a:t>
            </a:r>
          </a:p>
        </p:txBody>
      </p:sp>
      <p:sp>
        <p:nvSpPr>
          <p:cNvPr id="14" name="Text Placeholder 3">
            <a:extLst>
              <a:ext uri="{FF2B5EF4-FFF2-40B4-BE49-F238E27FC236}">
                <a16:creationId xmlns:a16="http://schemas.microsoft.com/office/drawing/2014/main" id="{4D6F4234-907C-9A5D-3B97-27468D25B55F}"/>
              </a:ext>
            </a:extLst>
          </p:cNvPr>
          <p:cNvSpPr>
            <a:spLocks noGrp="1"/>
          </p:cNvSpPr>
          <p:nvPr>
            <p:ph type="body" sz="half" idx="2"/>
          </p:nvPr>
        </p:nvSpPr>
        <p:spPr>
          <a:xfrm>
            <a:off x="416233" y="2470636"/>
            <a:ext cx="5256212" cy="3661110"/>
          </a:xfrm>
        </p:spPr>
        <p:txBody>
          <a:bodyPr vert="horz" lIns="91440" tIns="45720" rIns="91440" bIns="45720" rtlCol="0" anchor="t">
            <a:normAutofit lnSpcReduction="10000"/>
          </a:bodyPr>
          <a:lstStyle/>
          <a:p>
            <a:r>
              <a:rPr lang="en-US" sz="2500">
                <a:solidFill>
                  <a:schemeClr val="tx1"/>
                </a:solidFill>
              </a:rPr>
              <a:t>The fall 2024 Senior Administration is an optional opportunity for all public-school grade 12 students. </a:t>
            </a:r>
          </a:p>
          <a:p>
            <a:r>
              <a:rPr lang="en-US" sz="2500">
                <a:solidFill>
                  <a:schemeClr val="tx1"/>
                </a:solidFill>
              </a:rPr>
              <a:t>This is an </a:t>
            </a:r>
            <a:r>
              <a:rPr lang="en-US" sz="2500" b="1">
                <a:solidFill>
                  <a:schemeClr val="tx1"/>
                </a:solidFill>
              </a:rPr>
              <a:t>optional </a:t>
            </a:r>
            <a:r>
              <a:rPr lang="en-US" sz="2500">
                <a:solidFill>
                  <a:schemeClr val="tx1"/>
                </a:solidFill>
              </a:rPr>
              <a:t>opportunity for all of Kentucky’s public high school seniors.  </a:t>
            </a:r>
          </a:p>
          <a:p>
            <a:r>
              <a:rPr lang="en-US" sz="2500">
                <a:solidFill>
                  <a:schemeClr val="tx1"/>
                </a:solidFill>
              </a:rPr>
              <a:t>It is not mandatory for the students; however, it is </a:t>
            </a:r>
            <a:r>
              <a:rPr lang="en-US" sz="2500" b="1">
                <a:solidFill>
                  <a:schemeClr val="tx1"/>
                </a:solidFill>
              </a:rPr>
              <a:t>required</a:t>
            </a:r>
            <a:r>
              <a:rPr lang="en-US" sz="2500">
                <a:solidFill>
                  <a:schemeClr val="tx1"/>
                </a:solidFill>
              </a:rPr>
              <a:t> for every district to offer the option to their seniors. </a:t>
            </a:r>
          </a:p>
        </p:txBody>
      </p:sp>
      <p:pic>
        <p:nvPicPr>
          <p:cNvPr id="6" name="Content Placeholder 5">
            <a:extLst>
              <a:ext uri="{FF2B5EF4-FFF2-40B4-BE49-F238E27FC236}">
                <a16:creationId xmlns:a16="http://schemas.microsoft.com/office/drawing/2014/main" id="{DBEA7340-A8A4-4691-A662-56D88E3CE7BC}"/>
              </a:ext>
              <a:ext uri="{C183D7F6-B498-43B3-948B-1728B52AA6E4}">
                <adec:decorative xmlns:adec="http://schemas.microsoft.com/office/drawing/2017/decorative" val="1"/>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6272463" y="2594461"/>
            <a:ext cx="5082925" cy="2503340"/>
          </a:xfrm>
          <a:noFill/>
        </p:spPr>
      </p:pic>
      <p:sp>
        <p:nvSpPr>
          <p:cNvPr id="7" name="TextBox 6">
            <a:extLst>
              <a:ext uri="{FF2B5EF4-FFF2-40B4-BE49-F238E27FC236}">
                <a16:creationId xmlns:a16="http://schemas.microsoft.com/office/drawing/2014/main" id="{722CCDE6-F072-4D35-B529-9636CB552BFE}"/>
              </a:ext>
            </a:extLst>
          </p:cNvPr>
          <p:cNvSpPr txBox="1"/>
          <p:nvPr/>
        </p:nvSpPr>
        <p:spPr>
          <a:xfrm>
            <a:off x="8976212" y="5196089"/>
            <a:ext cx="2379176"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Franklin Gothic Book" panose="020B0503020102020204"/>
                <a:ea typeface="+mn-ea"/>
                <a:cs typeface="+mn-cs"/>
                <a:hlinkClick r:id="rId4" tooltip="http://theconversation.com/another-standardized-test-this-one-called-parcc-but-heres-whats-different-40056">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Franklin Gothic Book" panose="020B050302010202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Franklin Gothic Book" panose="020B0503020102020204"/>
                <a:ea typeface="+mn-ea"/>
                <a:cs typeface="+mn-cs"/>
                <a:hlinkClick r:id="rId5" tooltip="https://creativecommons.org/licenses/by-nd/3.0/">
                  <a:extLst>
                    <a:ext uri="{A12FA001-AC4F-418D-AE19-62706E023703}">
                      <ahyp:hlinkClr xmlns:ahyp="http://schemas.microsoft.com/office/drawing/2018/hyperlinkcolor" val="tx"/>
                    </a:ext>
                  </a:extLst>
                </a:hlinkClick>
              </a:rPr>
              <a:t>CC BY-ND</a:t>
            </a:r>
            <a:endParaRPr kumimoji="0" lang="en-US" sz="7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88399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18785EC-62B1-01B4-64F3-CF456240B31F}"/>
              </a:ext>
            </a:extLst>
          </p:cNvPr>
          <p:cNvSpPr>
            <a:spLocks noGrp="1"/>
          </p:cNvSpPr>
          <p:nvPr>
            <p:ph type="title"/>
          </p:nvPr>
        </p:nvSpPr>
        <p:spPr>
          <a:xfrm>
            <a:off x="-4340" y="1361"/>
            <a:ext cx="11026488" cy="1664879"/>
          </a:xfrm>
        </p:spPr>
        <p:txBody>
          <a:bodyPr anchor="ctr">
            <a:normAutofit/>
          </a:bodyPr>
          <a:lstStyle/>
          <a:p>
            <a:pPr marL="285750"/>
            <a:r>
              <a:rPr lang="en-US">
                <a:ea typeface="+mj-lt"/>
                <a:cs typeface="+mj-lt"/>
              </a:rPr>
              <a:t>Optional Fall 2024 Senior ACT </a:t>
            </a:r>
            <a:r>
              <a:rPr lang="en-US"/>
              <a:t>State Administration – Test Window 1 - (Tentative)</a:t>
            </a:r>
          </a:p>
        </p:txBody>
      </p:sp>
      <p:graphicFrame>
        <p:nvGraphicFramePr>
          <p:cNvPr id="6" name="Table 5">
            <a:extLst>
              <a:ext uri="{FF2B5EF4-FFF2-40B4-BE49-F238E27FC236}">
                <a16:creationId xmlns:a16="http://schemas.microsoft.com/office/drawing/2014/main" id="{E3DAEB6D-B7A4-10BD-9F92-BA148CE892DC}"/>
              </a:ext>
            </a:extLst>
          </p:cNvPr>
          <p:cNvGraphicFramePr>
            <a:graphicFrameLocks noGrp="1"/>
          </p:cNvGraphicFramePr>
          <p:nvPr>
            <p:extLst>
              <p:ext uri="{D42A27DB-BD31-4B8C-83A1-F6EECF244321}">
                <p14:modId xmlns:p14="http://schemas.microsoft.com/office/powerpoint/2010/main" val="3641531152"/>
              </p:ext>
            </p:extLst>
          </p:nvPr>
        </p:nvGraphicFramePr>
        <p:xfrm>
          <a:off x="725556" y="2080221"/>
          <a:ext cx="10572364" cy="2713572"/>
        </p:xfrm>
        <a:graphic>
          <a:graphicData uri="http://schemas.openxmlformats.org/drawingml/2006/table">
            <a:tbl>
              <a:tblPr firstRow="1" bandRow="1"/>
              <a:tblGrid>
                <a:gridCol w="6061324">
                  <a:extLst>
                    <a:ext uri="{9D8B030D-6E8A-4147-A177-3AD203B41FA5}">
                      <a16:colId xmlns:a16="http://schemas.microsoft.com/office/drawing/2014/main" val="4064166013"/>
                    </a:ext>
                  </a:extLst>
                </a:gridCol>
                <a:gridCol w="4511040">
                  <a:extLst>
                    <a:ext uri="{9D8B030D-6E8A-4147-A177-3AD203B41FA5}">
                      <a16:colId xmlns:a16="http://schemas.microsoft.com/office/drawing/2014/main" val="524325697"/>
                    </a:ext>
                  </a:extLst>
                </a:gridCol>
              </a:tblGrid>
              <a:tr h="705490">
                <a:tc>
                  <a:txBody>
                    <a:bodyPr/>
                    <a:lstStyle/>
                    <a:p>
                      <a:pPr marL="0" marR="0">
                        <a:lnSpc>
                          <a:spcPct val="125000"/>
                        </a:lnSpc>
                        <a:spcBef>
                          <a:spcPts val="0"/>
                        </a:spcBef>
                        <a:spcAft>
                          <a:spcPts val="800"/>
                        </a:spcAft>
                      </a:pPr>
                      <a:r>
                        <a:rPr lang="en-US" sz="2400">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Administration </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080"/>
                    </a:solidFill>
                  </a:tcPr>
                </a:tc>
                <a:tc>
                  <a:txBody>
                    <a:bodyPr/>
                    <a:lstStyle/>
                    <a:p>
                      <a:pPr marL="0" marR="0">
                        <a:lnSpc>
                          <a:spcPct val="125000"/>
                        </a:lnSpc>
                        <a:spcBef>
                          <a:spcPts val="0"/>
                        </a:spcBef>
                        <a:spcAft>
                          <a:spcPts val="800"/>
                        </a:spcAft>
                      </a:pPr>
                      <a:r>
                        <a:rPr lang="en-US" sz="2400">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Dates</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080"/>
                    </a:solidFill>
                  </a:tcPr>
                </a:tc>
                <a:extLst>
                  <a:ext uri="{0D108BD9-81ED-4DB2-BD59-A6C34878D82A}">
                    <a16:rowId xmlns:a16="http://schemas.microsoft.com/office/drawing/2014/main" val="2638546409"/>
                  </a:ext>
                </a:extLst>
              </a:tr>
              <a:tr h="1004041">
                <a:tc>
                  <a:txBody>
                    <a:bodyPr/>
                    <a:lstStyle/>
                    <a:p>
                      <a:pPr marL="0" marR="0">
                        <a:lnSpc>
                          <a:spcPct val="125000"/>
                        </a:lnSpc>
                        <a:spcBef>
                          <a:spcPts val="0"/>
                        </a:spcBef>
                        <a:spcAft>
                          <a:spcPts val="800"/>
                        </a:spcAft>
                      </a:pPr>
                      <a:r>
                        <a:rPr lang="en-US" sz="2400">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The ACT Online Standard &amp; ACT- Authorized Accommodations Testing Window</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nSpc>
                          <a:spcPct val="125000"/>
                        </a:lnSpc>
                        <a:spcBef>
                          <a:spcPts val="0"/>
                        </a:spcBef>
                        <a:spcAft>
                          <a:spcPts val="800"/>
                        </a:spcAft>
                      </a:pPr>
                      <a:r>
                        <a:rPr lang="en-US" sz="2400" b="1">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October 1-4 &amp; 7-11</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4243065739"/>
                  </a:ext>
                </a:extLst>
              </a:tr>
              <a:tr h="1004041">
                <a:tc>
                  <a:txBody>
                    <a:bodyPr/>
                    <a:lstStyle/>
                    <a:p>
                      <a:pPr marL="0" marR="0">
                        <a:lnSpc>
                          <a:spcPct val="125000"/>
                        </a:lnSpc>
                        <a:spcBef>
                          <a:spcPts val="0"/>
                        </a:spcBef>
                        <a:spcAft>
                          <a:spcPts val="800"/>
                        </a:spcAft>
                      </a:pPr>
                      <a:r>
                        <a:rPr lang="en-US" sz="2400">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The ACT-Authorized Accommodations Testing Window (Paper)</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marL="0" marR="0">
                        <a:lnSpc>
                          <a:spcPct val="125000"/>
                        </a:lnSpc>
                        <a:spcBef>
                          <a:spcPts val="0"/>
                        </a:spcBef>
                        <a:spcAft>
                          <a:spcPts val="800"/>
                        </a:spcAft>
                      </a:pPr>
                      <a:r>
                        <a:rPr lang="en-US" sz="2400" b="1">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October 1-4 &amp; 7-11</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val="2006224581"/>
                  </a:ext>
                </a:extLst>
              </a:tr>
            </a:tbl>
          </a:graphicData>
        </a:graphic>
      </p:graphicFrame>
    </p:spTree>
    <p:extLst>
      <p:ext uri="{BB962C8B-B14F-4D97-AF65-F5344CB8AC3E}">
        <p14:creationId xmlns:p14="http://schemas.microsoft.com/office/powerpoint/2010/main" val="314408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18785EC-62B1-01B4-64F3-CF456240B31F}"/>
              </a:ext>
            </a:extLst>
          </p:cNvPr>
          <p:cNvSpPr>
            <a:spLocks noGrp="1"/>
          </p:cNvSpPr>
          <p:nvPr>
            <p:ph type="title"/>
          </p:nvPr>
        </p:nvSpPr>
        <p:spPr>
          <a:xfrm>
            <a:off x="3464" y="7594"/>
            <a:ext cx="11713877" cy="1597685"/>
          </a:xfrm>
        </p:spPr>
        <p:txBody>
          <a:bodyPr anchor="ctr">
            <a:normAutofit/>
          </a:bodyPr>
          <a:lstStyle/>
          <a:p>
            <a:pPr marL="228600"/>
            <a:r>
              <a:rPr lang="en-US">
                <a:ea typeface="+mj-lt"/>
                <a:cs typeface="+mj-lt"/>
              </a:rPr>
              <a:t>Optional Fall 2024 Senior</a:t>
            </a:r>
            <a:r>
              <a:rPr lang="en-US"/>
              <a:t> ACT State Administration – Test Window 2 - (Tentative)</a:t>
            </a:r>
          </a:p>
        </p:txBody>
      </p:sp>
      <p:graphicFrame>
        <p:nvGraphicFramePr>
          <p:cNvPr id="8" name="Table 7">
            <a:extLst>
              <a:ext uri="{FF2B5EF4-FFF2-40B4-BE49-F238E27FC236}">
                <a16:creationId xmlns:a16="http://schemas.microsoft.com/office/drawing/2014/main" id="{13036B4E-AF96-F77E-FEA8-A177D35A7081}"/>
              </a:ext>
            </a:extLst>
          </p:cNvPr>
          <p:cNvGraphicFramePr>
            <a:graphicFrameLocks noGrp="1"/>
          </p:cNvGraphicFramePr>
          <p:nvPr>
            <p:extLst>
              <p:ext uri="{D42A27DB-BD31-4B8C-83A1-F6EECF244321}">
                <p14:modId xmlns:p14="http://schemas.microsoft.com/office/powerpoint/2010/main" val="3990641203"/>
              </p:ext>
            </p:extLst>
          </p:nvPr>
        </p:nvGraphicFramePr>
        <p:xfrm>
          <a:off x="765464" y="1895074"/>
          <a:ext cx="10654376" cy="2564039"/>
        </p:xfrm>
        <a:graphic>
          <a:graphicData uri="http://schemas.openxmlformats.org/drawingml/2006/table">
            <a:tbl>
              <a:tblPr firstRow="1" bandRow="1"/>
              <a:tblGrid>
                <a:gridCol w="6326216">
                  <a:extLst>
                    <a:ext uri="{9D8B030D-6E8A-4147-A177-3AD203B41FA5}">
                      <a16:colId xmlns:a16="http://schemas.microsoft.com/office/drawing/2014/main" val="1307777718"/>
                    </a:ext>
                  </a:extLst>
                </a:gridCol>
                <a:gridCol w="4328160">
                  <a:extLst>
                    <a:ext uri="{9D8B030D-6E8A-4147-A177-3AD203B41FA5}">
                      <a16:colId xmlns:a16="http://schemas.microsoft.com/office/drawing/2014/main" val="2365850475"/>
                    </a:ext>
                  </a:extLst>
                </a:gridCol>
              </a:tblGrid>
              <a:tr h="620049">
                <a:tc>
                  <a:txBody>
                    <a:bodyPr/>
                    <a:lstStyle/>
                    <a:p>
                      <a:pPr marL="0" marR="0">
                        <a:lnSpc>
                          <a:spcPct val="125000"/>
                        </a:lnSpc>
                        <a:spcBef>
                          <a:spcPts val="0"/>
                        </a:spcBef>
                        <a:spcAft>
                          <a:spcPts val="800"/>
                        </a:spcAft>
                      </a:pPr>
                      <a:r>
                        <a:rPr lang="en-US" sz="2400">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Administration </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080"/>
                    </a:solidFill>
                  </a:tcPr>
                </a:tc>
                <a:tc>
                  <a:txBody>
                    <a:bodyPr/>
                    <a:lstStyle/>
                    <a:p>
                      <a:pPr marL="0" marR="0">
                        <a:lnSpc>
                          <a:spcPct val="125000"/>
                        </a:lnSpc>
                        <a:spcBef>
                          <a:spcPts val="0"/>
                        </a:spcBef>
                        <a:spcAft>
                          <a:spcPts val="800"/>
                        </a:spcAft>
                      </a:pPr>
                      <a:r>
                        <a:rPr lang="en-US" sz="2400">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Dates</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080"/>
                    </a:solidFill>
                  </a:tcPr>
                </a:tc>
                <a:extLst>
                  <a:ext uri="{0D108BD9-81ED-4DB2-BD59-A6C34878D82A}">
                    <a16:rowId xmlns:a16="http://schemas.microsoft.com/office/drawing/2014/main" val="3719011639"/>
                  </a:ext>
                </a:extLst>
              </a:tr>
              <a:tr h="882442">
                <a:tc>
                  <a:txBody>
                    <a:bodyPr/>
                    <a:lstStyle/>
                    <a:p>
                      <a:pPr marL="0" marR="0">
                        <a:lnSpc>
                          <a:spcPct val="125000"/>
                        </a:lnSpc>
                        <a:spcBef>
                          <a:spcPts val="0"/>
                        </a:spcBef>
                        <a:spcAft>
                          <a:spcPts val="800"/>
                        </a:spcAft>
                      </a:pPr>
                      <a:r>
                        <a:rPr lang="en-US" sz="2400">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The ACT Online Standard &amp; ACT- Authorized Accommodations Testing Window (Online only)</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nSpc>
                          <a:spcPct val="125000"/>
                        </a:lnSpc>
                        <a:spcBef>
                          <a:spcPts val="0"/>
                        </a:spcBef>
                        <a:spcAft>
                          <a:spcPts val="800"/>
                        </a:spcAft>
                      </a:pPr>
                      <a:r>
                        <a:rPr lang="en-US" sz="2400" b="1">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October 15-18 &amp; 21-25</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84843576"/>
                  </a:ext>
                </a:extLst>
              </a:tr>
              <a:tr h="882442">
                <a:tc>
                  <a:txBody>
                    <a:bodyPr/>
                    <a:lstStyle/>
                    <a:p>
                      <a:pPr marL="0" marR="0">
                        <a:lnSpc>
                          <a:spcPct val="125000"/>
                        </a:lnSpc>
                        <a:spcBef>
                          <a:spcPts val="0"/>
                        </a:spcBef>
                        <a:spcAft>
                          <a:spcPts val="800"/>
                        </a:spcAft>
                      </a:pPr>
                      <a:r>
                        <a:rPr lang="en-US" sz="2400">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The ACT-Authorized Accommodations Testing Window (Paper)</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marL="0" marR="0">
                        <a:lnSpc>
                          <a:spcPct val="125000"/>
                        </a:lnSpc>
                        <a:spcBef>
                          <a:spcPts val="0"/>
                        </a:spcBef>
                        <a:spcAft>
                          <a:spcPts val="800"/>
                        </a:spcAft>
                      </a:pPr>
                      <a:r>
                        <a:rPr lang="en-US" sz="2400" b="1">
                          <a:solidFill>
                            <a:srgbClr val="000000"/>
                          </a:solidFill>
                          <a:effectLst/>
                          <a:latin typeface="Calibri" panose="020F0502020204030204" pitchFamily="34" charset="0"/>
                          <a:ea typeface="MS Mincho" panose="02020609040205080304" pitchFamily="49" charset="-128"/>
                          <a:cs typeface="Sanskrit Text" panose="02020503050405020304" pitchFamily="18" charset="0"/>
                        </a:rPr>
                        <a:t>October 15-18 &amp; 21-25</a:t>
                      </a:r>
                      <a:endParaRPr lang="en-US" sz="2400">
                        <a:effectLst/>
                        <a:latin typeface="Calibri" panose="020F0502020204030204" pitchFamily="34" charset="0"/>
                        <a:ea typeface="MS Mincho" panose="02020609040205080304" pitchFamily="49" charset="-128"/>
                        <a:cs typeface="Sanskrit Text" panose="020205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val="1710507460"/>
                  </a:ext>
                </a:extLst>
              </a:tr>
            </a:tbl>
          </a:graphicData>
        </a:graphic>
      </p:graphicFrame>
      <p:sp>
        <p:nvSpPr>
          <p:cNvPr id="6" name="TextBox 5">
            <a:extLst>
              <a:ext uri="{FF2B5EF4-FFF2-40B4-BE49-F238E27FC236}">
                <a16:creationId xmlns:a16="http://schemas.microsoft.com/office/drawing/2014/main" id="{93D952DC-1E18-43B7-9ED6-A55087E0B878}"/>
              </a:ext>
            </a:extLst>
          </p:cNvPr>
          <p:cNvSpPr txBox="1"/>
          <p:nvPr/>
        </p:nvSpPr>
        <p:spPr>
          <a:xfrm>
            <a:off x="765464" y="4861326"/>
            <a:ext cx="1096122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002060"/>
                </a:solidFill>
                <a:effectLst/>
                <a:uLnTx/>
                <a:uFillTx/>
                <a:latin typeface="Franklin Gothic Book" panose="020B0503020102020204"/>
                <a:ea typeface="+mn-ea"/>
                <a:cs typeface="+mn-cs"/>
              </a:rPr>
              <a:t>Please Note: ACT and OAA have worked to secure an Emergency Test Window 3. OAA will work with districts should a statewide emergency arise. </a:t>
            </a:r>
            <a:endParaRPr kumimoji="0" lang="en-US" sz="1800" b="0" i="0" u="none" strike="noStrike" kern="1200" cap="none" spc="0" normalizeH="0" baseline="0" noProof="0">
              <a:ln>
                <a:noFill/>
              </a:ln>
              <a:solidFill>
                <a:srgbClr val="002060"/>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991764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18785EC-62B1-01B4-64F3-CF456240B31F}"/>
              </a:ext>
            </a:extLst>
          </p:cNvPr>
          <p:cNvSpPr>
            <a:spLocks noGrp="1"/>
          </p:cNvSpPr>
          <p:nvPr>
            <p:ph type="title"/>
          </p:nvPr>
        </p:nvSpPr>
        <p:spPr>
          <a:xfrm>
            <a:off x="2959" y="33833"/>
            <a:ext cx="11182905" cy="1671184"/>
          </a:xfrm>
        </p:spPr>
        <p:txBody>
          <a:bodyPr anchor="ctr">
            <a:normAutofit/>
          </a:bodyPr>
          <a:lstStyle/>
          <a:p>
            <a:pPr marL="228600"/>
            <a:r>
              <a:rPr lang="en-US">
                <a:ea typeface="+mj-lt"/>
                <a:cs typeface="+mj-lt"/>
              </a:rPr>
              <a:t>Optional Fall 2024 Senior</a:t>
            </a:r>
            <a:r>
              <a:rPr lang="en-US"/>
              <a:t> ACT State Administration – Training Dates (Tentative)</a:t>
            </a:r>
          </a:p>
        </p:txBody>
      </p:sp>
      <p:sp>
        <p:nvSpPr>
          <p:cNvPr id="3" name="TextBox 2">
            <a:extLst>
              <a:ext uri="{FF2B5EF4-FFF2-40B4-BE49-F238E27FC236}">
                <a16:creationId xmlns:a16="http://schemas.microsoft.com/office/drawing/2014/main" id="{18801ED0-B9DE-F168-B82B-11AF72228D7F}"/>
              </a:ext>
            </a:extLst>
          </p:cNvPr>
          <p:cNvSpPr txBox="1"/>
          <p:nvPr/>
        </p:nvSpPr>
        <p:spPr>
          <a:xfrm>
            <a:off x="753978" y="1993466"/>
            <a:ext cx="6914147" cy="1668277"/>
          </a:xfrm>
          <a:prstGeom prst="rect">
            <a:avLst/>
          </a:prstGeom>
          <a:noFill/>
        </p:spPr>
        <p:txBody>
          <a:bodyPr wrap="square" lIns="91440" tIns="45720" rIns="91440" bIns="45720" anchor="t">
            <a:spAutoFit/>
          </a:bodyPr>
          <a:lstStyle/>
          <a:p>
            <a:pPr marL="342900" marR="0" lvl="0" indent="-342900">
              <a:lnSpc>
                <a:spcPct val="125000"/>
              </a:lnSpc>
              <a:spcBef>
                <a:spcPts val="0"/>
              </a:spcBef>
              <a:spcAft>
                <a:spcPts val="0"/>
              </a:spcAft>
              <a:buFont typeface="Symbol" panose="05050102010706020507" pitchFamily="18" charset="2"/>
              <a:buChar char=""/>
            </a:pPr>
            <a:r>
              <a:rPr lang="en-US" sz="2800">
                <a:latin typeface="Calibri"/>
                <a:ea typeface="MS Mincho"/>
                <a:cs typeface="Calibri"/>
              </a:rPr>
              <a:t>Accommodations Webinar – Aug. 1</a:t>
            </a:r>
          </a:p>
          <a:p>
            <a:pPr marL="342900" indent="-342900">
              <a:lnSpc>
                <a:spcPct val="125000"/>
              </a:lnSpc>
              <a:buFont typeface="Symbol" panose="05050102010706020507" pitchFamily="18" charset="2"/>
              <a:buChar char=""/>
            </a:pPr>
            <a:r>
              <a:rPr lang="en-US" sz="2800">
                <a:latin typeface="Calibri"/>
                <a:ea typeface="MS Mincho"/>
                <a:cs typeface="Calibri"/>
              </a:rPr>
              <a:t>ACT/OAA Administration Training – Aug. 7</a:t>
            </a:r>
          </a:p>
          <a:p>
            <a:pPr marL="342900" marR="0" lvl="0" indent="-342900">
              <a:lnSpc>
                <a:spcPct val="125000"/>
              </a:lnSpc>
              <a:spcBef>
                <a:spcPts val="0"/>
              </a:spcBef>
              <a:spcAft>
                <a:spcPts val="0"/>
              </a:spcAft>
              <a:buFont typeface="Symbol" panose="05050102010706020507" pitchFamily="18" charset="2"/>
              <a:buChar char=""/>
            </a:pPr>
            <a:r>
              <a:rPr lang="en-US" sz="2800">
                <a:latin typeface="Calibri"/>
                <a:ea typeface="MS Mincho"/>
                <a:cs typeface="Calibri"/>
              </a:rPr>
              <a:t>Test Administration Webinar – Aug. 15</a:t>
            </a:r>
            <a:endParaRPr lang="en-US" sz="2800">
              <a:effectLst/>
              <a:latin typeface="Calibri"/>
              <a:ea typeface="MS Mincho"/>
              <a:cs typeface="Calibri"/>
            </a:endParaRPr>
          </a:p>
        </p:txBody>
      </p:sp>
    </p:spTree>
    <p:extLst>
      <p:ext uri="{BB962C8B-B14F-4D97-AF65-F5344CB8AC3E}">
        <p14:creationId xmlns:p14="http://schemas.microsoft.com/office/powerpoint/2010/main" val="137423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9E2F-FEF1-2A7E-BD97-4C2455D4C2DF}"/>
              </a:ext>
            </a:extLst>
          </p:cNvPr>
          <p:cNvSpPr>
            <a:spLocks noGrp="1"/>
          </p:cNvSpPr>
          <p:nvPr>
            <p:ph type="ctrTitle"/>
          </p:nvPr>
        </p:nvSpPr>
        <p:spPr>
          <a:xfrm>
            <a:off x="2384323" y="1085492"/>
            <a:ext cx="9144000" cy="2387600"/>
          </a:xfrm>
        </p:spPr>
        <p:txBody>
          <a:bodyPr>
            <a:normAutofit/>
          </a:bodyPr>
          <a:lstStyle/>
          <a:p>
            <a:pPr algn="r"/>
            <a:r>
              <a:rPr lang="en-US" sz="5400"/>
              <a:t>K Screen Trainings</a:t>
            </a:r>
          </a:p>
        </p:txBody>
      </p:sp>
      <p:sp>
        <p:nvSpPr>
          <p:cNvPr id="3" name="Text Placeholder 2">
            <a:extLst>
              <a:ext uri="{FF2B5EF4-FFF2-40B4-BE49-F238E27FC236}">
                <a16:creationId xmlns:a16="http://schemas.microsoft.com/office/drawing/2014/main" id="{B49187D1-214B-42B2-F624-DE5ED6C20713}"/>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Shara Savage, Branch Manager</a:t>
            </a:r>
          </a:p>
          <a:p>
            <a:pPr algn="r"/>
            <a:r>
              <a:rPr lang="en-US"/>
              <a:t>Office of Assessment and Accountability</a:t>
            </a:r>
          </a:p>
          <a:p>
            <a:pPr algn="r"/>
            <a:endParaRPr lang="en-US"/>
          </a:p>
        </p:txBody>
      </p:sp>
    </p:spTree>
    <p:extLst>
      <p:ext uri="{BB962C8B-B14F-4D97-AF65-F5344CB8AC3E}">
        <p14:creationId xmlns:p14="http://schemas.microsoft.com/office/powerpoint/2010/main" val="3591842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F8261-C6F6-47F4-AD08-B14D501D2FE3}"/>
              </a:ext>
              <a:ext uri="{C183D7F6-B498-43B3-948B-1728B52AA6E4}">
                <adec:decorative xmlns:adec="http://schemas.microsoft.com/office/drawing/2017/decorative" val="0"/>
              </a:ext>
            </a:extLst>
          </p:cNvPr>
          <p:cNvSpPr>
            <a:spLocks noGrp="1"/>
          </p:cNvSpPr>
          <p:nvPr>
            <p:ph type="title"/>
          </p:nvPr>
        </p:nvSpPr>
        <p:spPr>
          <a:xfrm>
            <a:off x="879" y="2681"/>
            <a:ext cx="9493681" cy="1125591"/>
          </a:xfrm>
        </p:spPr>
        <p:txBody>
          <a:bodyPr/>
          <a:lstStyle/>
          <a:p>
            <a:pPr marL="228600"/>
            <a:r>
              <a:rPr lang="en-US"/>
              <a:t>Train the Trainers</a:t>
            </a:r>
          </a:p>
        </p:txBody>
      </p:sp>
      <p:sp>
        <p:nvSpPr>
          <p:cNvPr id="3" name="Content Placeholder 2">
            <a:extLst>
              <a:ext uri="{FF2B5EF4-FFF2-40B4-BE49-F238E27FC236}">
                <a16:creationId xmlns:a16="http://schemas.microsoft.com/office/drawing/2014/main" id="{AD5791A4-0F44-4D2D-B54B-05C243549E1D}"/>
              </a:ext>
              <a:ext uri="{C183D7F6-B498-43B3-948B-1728B52AA6E4}">
                <adec:decorative xmlns:adec="http://schemas.microsoft.com/office/drawing/2017/decorative" val="0"/>
              </a:ext>
            </a:extLst>
          </p:cNvPr>
          <p:cNvSpPr>
            <a:spLocks noGrp="1"/>
          </p:cNvSpPr>
          <p:nvPr>
            <p:ph idx="1"/>
          </p:nvPr>
        </p:nvSpPr>
        <p:spPr>
          <a:xfrm>
            <a:off x="680396" y="1129430"/>
            <a:ext cx="10634661" cy="3900967"/>
          </a:xfrm>
        </p:spPr>
        <p:txBody>
          <a:bodyPr vert="horz" lIns="91440" tIns="45720" rIns="91440" bIns="45720" rtlCol="0" anchor="t">
            <a:normAutofit/>
          </a:bodyPr>
          <a:lstStyle/>
          <a:p>
            <a:pPr fontAlgn="base"/>
            <a:r>
              <a:rPr lang="en-US"/>
              <a:t>Curriculum Associates and the Kentucky Department of Education (KDE) will be hosting the final Train the Trainers virtual event on the afternoons of August 28 and 29.</a:t>
            </a:r>
          </a:p>
          <a:p>
            <a:r>
              <a:rPr lang="en-US"/>
              <a:t>Participants will need to attend both afternoons to receive Effective Instructional Leadership Act (EILA) Credit for the training.</a:t>
            </a:r>
          </a:p>
          <a:p>
            <a:r>
              <a:rPr lang="en-US"/>
              <a:t>Please register using the </a:t>
            </a:r>
            <a:r>
              <a:rPr lang="en-US">
                <a:hlinkClick r:id="rId3"/>
              </a:rPr>
              <a:t>K Screen Train Trainers Virtual Training: August 28 &amp; 29 Google Form</a:t>
            </a:r>
            <a:r>
              <a:rPr lang="en-US"/>
              <a:t>.</a:t>
            </a:r>
          </a:p>
        </p:txBody>
      </p:sp>
    </p:spTree>
    <p:extLst>
      <p:ext uri="{BB962C8B-B14F-4D97-AF65-F5344CB8AC3E}">
        <p14:creationId xmlns:p14="http://schemas.microsoft.com/office/powerpoint/2010/main" val="405447809"/>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6B9F25"/>
      </a:accent6>
      <a:hlink>
        <a:srgbClr val="2683C6"/>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2024-07-11T04:00:00+00:00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Audience1 xmlns="3a62de7d-ba57-4f43-9dae-9623ba637be0"/>
    <_dlc_DocId xmlns="3a62de7d-ba57-4f43-9dae-9623ba637be0">KYED-14-1891</_dlc_DocId>
    <_dlc_DocIdUrl xmlns="3a62de7d-ba57-4f43-9dae-9623ba637be0">
      <Url>https://www.education.ky.gov/AA/distsupp/_layouts/15/DocIdRedir.aspx?ID=KYED-14-1891</Url>
      <Description>KYED-14-1891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C13C11D-FD63-4955-BF3F-0FF8C678E7CA}"/>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C70D4522-EDD2-4326-BD38-D65ABD3DF72F}">
  <ds:schemaRefs>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metadata/properties"/>
    <ds:schemaRef ds:uri="5bc9d522-2386-425a-9f2a-a617cf877ec0"/>
    <ds:schemaRef ds:uri="e933af85-a9ee-4a70-b6e0-74d4f32bb51d"/>
    <ds:schemaRef ds:uri="b062eb0a-ada4-4626-816e-5cd0be926cfe"/>
    <ds:schemaRef ds:uri="http://schemas.microsoft.com/office/2006/documentManagement/types"/>
    <ds:schemaRef ds:uri="cf3aa28c-8d44-408c-a5ca-996a87f6cd59"/>
    <ds:schemaRef ds:uri="c8aeabe4-0dec-4482-a76a-bb57f37294f4"/>
    <ds:schemaRef ds:uri="http://purl.org/dc/terms/"/>
    <ds:schemaRef ds:uri="http://purl.org/dc/elements/1.1/"/>
  </ds:schemaRefs>
</ds:datastoreItem>
</file>

<file path=customXml/itemProps4.xml><?xml version="1.0" encoding="utf-8"?>
<ds:datastoreItem xmlns:ds="http://schemas.openxmlformats.org/officeDocument/2006/customXml" ds:itemID="{B4BDF500-5B91-4E5A-90D1-38DB847C27A7}"/>
</file>

<file path=docProps/app.xml><?xml version="1.0" encoding="utf-8"?>
<Properties xmlns="http://schemas.openxmlformats.org/officeDocument/2006/extended-properties" xmlns:vt="http://schemas.openxmlformats.org/officeDocument/2006/docPropsVTypes">
  <Template/>
  <TotalTime>0</TotalTime>
  <Words>2046</Words>
  <Application>Microsoft Office PowerPoint</Application>
  <PresentationFormat>Widescreen</PresentationFormat>
  <Paragraphs>214</Paragraphs>
  <Slides>25</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Aptos</vt:lpstr>
      <vt:lpstr>Arial</vt:lpstr>
      <vt:lpstr>Calibri</vt:lpstr>
      <vt:lpstr>Calibri Light</vt:lpstr>
      <vt:lpstr>Franklin Gothic Book</vt:lpstr>
      <vt:lpstr>Franklin Gothic Medium</vt:lpstr>
      <vt:lpstr>Georgia</vt:lpstr>
      <vt:lpstr>Libre Franklin</vt:lpstr>
      <vt:lpstr>Symbol</vt:lpstr>
      <vt:lpstr>Times New Roman</vt:lpstr>
      <vt:lpstr>Office Theme</vt:lpstr>
      <vt:lpstr>DAC Webcast July 11, 2024</vt:lpstr>
      <vt:lpstr>Agenda</vt:lpstr>
      <vt:lpstr>Optional Fall 2024 ACT Senior Administration TENTATIVE </vt:lpstr>
      <vt:lpstr>Optional Fall 2024 Senior ACT State Administration – (Tentative)</vt:lpstr>
      <vt:lpstr>Optional Fall 2024 Senior ACT State Administration – Test Window 1 - (Tentative)</vt:lpstr>
      <vt:lpstr>Optional Fall 2024 Senior ACT State Administration – Test Window 2 - (Tentative)</vt:lpstr>
      <vt:lpstr>Optional Fall 2024 Senior ACT State Administration – Training Dates (Tentative)</vt:lpstr>
      <vt:lpstr>K Screen Trainings</vt:lpstr>
      <vt:lpstr>Train the Trainers</vt:lpstr>
      <vt:lpstr>Kentucky United We Learn Prototypes</vt:lpstr>
      <vt:lpstr>Prototype 1: Accreditation-style Accountability</vt:lpstr>
      <vt:lpstr>Individual Student Growth or Change</vt:lpstr>
      <vt:lpstr>State Assessment Options</vt:lpstr>
      <vt:lpstr>Prototype 2: Values Vibrant Learning Experiences</vt:lpstr>
      <vt:lpstr>Vibrant Learning Experiences (VLE)</vt:lpstr>
      <vt:lpstr>Other Considerations for Prototypes</vt:lpstr>
      <vt:lpstr>Policy Considerations for Prototypes</vt:lpstr>
      <vt:lpstr>Critical Feedback</vt:lpstr>
      <vt:lpstr>2023-2024 Accountability Tentative Reporting Timeline</vt:lpstr>
      <vt:lpstr> Tentative Reporting Timeline </vt:lpstr>
      <vt:lpstr>Administration Code Training Reminders</vt:lpstr>
      <vt:lpstr>Administration Code Update</vt:lpstr>
      <vt:lpstr>Administration Code &amp; Inclusion of Special Populations Training Static Links</vt:lpstr>
      <vt:lpstr>Questions and Answers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Webcast July 2024</dc:title>
  <dc:creator>melissa.chandler@education.ky.gov</dc:creator>
  <cp:keywords>DAC Webcast</cp:keywords>
  <cp:lastModifiedBy>Riley, Ben - Division of Assessment and Accountability Support</cp:lastModifiedBy>
  <cp:revision>2</cp:revision>
  <cp:lastPrinted>2024-06-12T00:32:24Z</cp:lastPrinted>
  <dcterms:created xsi:type="dcterms:W3CDTF">2022-07-11T18:53:52Z</dcterms:created>
  <dcterms:modified xsi:type="dcterms:W3CDTF">2024-07-11T11:33:00Z</dcterms:modified>
  <cp:category>Please email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MSIP_Label_eb544694-0027-44fa-bee4-2648c0363f9d_SiteId">
    <vt:lpwstr>9360c11f-90e6-4706-ad00-25fcdc9e2ed1</vt:lpwstr>
  </property>
  <property fmtid="{D5CDD505-2E9C-101B-9397-08002B2CF9AE}" pid="5" name="MSIP_Label_eb544694-0027-44fa-bee4-2648c0363f9d_SetDate">
    <vt:lpwstr>2024-06-11T11:38:40Z</vt:lpwstr>
  </property>
  <property fmtid="{D5CDD505-2E9C-101B-9397-08002B2CF9AE}" pid="6" name="MSIP_Label_eb544694-0027-44fa-bee4-2648c0363f9d_Method">
    <vt:lpwstr>Standard</vt:lpwstr>
  </property>
  <property fmtid="{D5CDD505-2E9C-101B-9397-08002B2CF9AE}" pid="7" name="MSIP_Label_eb544694-0027-44fa-bee4-2648c0363f9d_ActionId">
    <vt:lpwstr>214f1d5f-a08c-4db1-8c59-7cdba6750a96</vt:lpwstr>
  </property>
  <property fmtid="{D5CDD505-2E9C-101B-9397-08002B2CF9AE}" pid="8" name="MSIP_Label_eb544694-0027-44fa-bee4-2648c0363f9d_Enabled">
    <vt:lpwstr>true</vt:lpwstr>
  </property>
  <property fmtid="{D5CDD505-2E9C-101B-9397-08002B2CF9AE}" pid="9" name="MSIP_Label_eb544694-0027-44fa-bee4-2648c0363f9d_ContentBits">
    <vt:lpwstr>0</vt:lpwstr>
  </property>
  <property fmtid="{D5CDD505-2E9C-101B-9397-08002B2CF9AE}" pid="10" name="MSIP_Label_eb544694-0027-44fa-bee4-2648c0363f9d_Name">
    <vt:lpwstr>defa4170-0d19-0005-0004-bc88714345d2</vt:lpwstr>
  </property>
  <property fmtid="{D5CDD505-2E9C-101B-9397-08002B2CF9AE}" pid="11" name="_dlc_DocIdItemGuid">
    <vt:lpwstr>6d6ab99e-2683-4a55-a07b-5f1cb8199c58</vt:lpwstr>
  </property>
</Properties>
</file>