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4"/>
  </p:sldMasterIdLst>
  <p:notesMasterIdLst>
    <p:notesMasterId r:id="rId19"/>
  </p:notesMasterIdLst>
  <p:handoutMasterIdLst>
    <p:handoutMasterId r:id="rId20"/>
  </p:handoutMasterIdLst>
  <p:sldIdLst>
    <p:sldId id="256" r:id="rId5"/>
    <p:sldId id="1024" r:id="rId6"/>
    <p:sldId id="1164" r:id="rId7"/>
    <p:sldId id="1045" r:id="rId8"/>
    <p:sldId id="1171" r:id="rId9"/>
    <p:sldId id="1169" r:id="rId10"/>
    <p:sldId id="1165" r:id="rId11"/>
    <p:sldId id="1168" r:id="rId12"/>
    <p:sldId id="1166" r:id="rId13"/>
    <p:sldId id="1173" r:id="rId14"/>
    <p:sldId id="1174" r:id="rId15"/>
    <p:sldId id="1172" r:id="rId16"/>
    <p:sldId id="888" r:id="rId17"/>
    <p:sldId id="102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89BDD03-6500-141E-5C73-C5F7B6F6E863}" name="Williams, Chris - Division of Assessment and Accountability Support" initials="" userId="S::chris.williams@education.ky.gov::2f156fa2-a309-475c-82f3-62ae8d0ba8a4" providerId="AD"/>
  <p188:author id="{9B822606-89CE-37F5-0354-C7C7B03AE384}" name="Chandler, Melissa - Division of Assessment and Accountability Support" initials="CS" userId="S::melissa.chandler@education.ky.gov::c7c40c5a-5db2-409e-9ac5-b3fa8556cae3" providerId="AD"/>
  <p188:author id="{EEAF063B-8BCB-A246-0486-9A5ACA2B8CA4}" name="Roseberry, Christen - Division of Assessment and Accountability Support" initials="RCDoAaAS" userId="S::christen.roseberry@education.ky.gov::64f073a6-c0e0-4356-b5dd-074214d6d82f" providerId="AD"/>
  <p188:author id="{0C431B50-E267-7ED8-372B-1A1B808F8997}" name="Jones, Helen - Division of Assessment and Accountability Support" initials="JHDoAaAS" userId="S::helen.jones@education.ky.gov::b7d6fb4f-88fd-4227-920b-6a3119e5e7a1" providerId="AD"/>
  <p188:author id="{CCCC5755-80CF-4B48-E1F5-5CFC857F1A2A}" name="Riley, Ben - Division of Assessment and Accountability Support" initials="RBDoAaAS" userId="Riley, Ben - Division of Assessment and Accountability Support" providerId="None"/>
  <p188:author id="{FF3B046C-91C7-F735-5D2E-F89695486385}" name="Jett, Lisa - Division of Assessment and Accountability Support" initials="JS" userId="S::lisa.jett@education.ky.gov::6d718aac-4a55-46f9-aab8-85fa88911f2a" providerId="AD"/>
  <p188:author id="{436EC786-CEC7-8901-61CA-4BDABF115B31}" name="Savage, Shara - Division of Assessment and Accountability Support" initials="SSDoAaAS" userId="S::Shara.Savage@education.ky.gov::71eadb16-699f-453e-81d8-c9ac7aaf2dd6" providerId="AD"/>
  <p188:author id="{88138196-F698-FBED-D0A7-04A9C0FF3D88}" name="Stafford, Jennifer - KDE Division Director" initials="SD" userId="S::jennifer.stafford@education.ky.gov::0151abd4-297e-443f-a77b-a8c249c015ab" providerId="AD"/>
  <p188:author id="{4E37AEA2-9003-7A2B-581B-AF4837220C73}" name="Riley, Ben - Division of Assessment and Accountability Support" initials="RS" userId="S::ben.riley@education.ky.gov::4cd6cdff-1273-49fa-8860-d0f5fa3fb9f7" providerId="AD"/>
  <p188:author id="{E0DB3AB3-8C22-653F-571B-3E25AA2E63A2}" name="Savage, Shara - Division of Assessment and Accountability Support" initials="SS" userId="S::shara.savage@education.ky.gov::71eadb16-699f-453e-81d8-c9ac7aaf2dd6" providerId="AD"/>
  <p188:author id="{2DFC81C1-C964-7CBE-E5A2-8181FB4130DC}" name="Wickizer, John - Division of Accountability Data and Analysis" initials="WA" userId="S::john.wickizer@education.ky.gov::1c22ac94-8f1d-4cc0-ad19-578a4f29fa40" providerId="AD"/>
  <p188:author id="{581C09D0-3CAB-E9E0-98D1-3884D850B30F}" name="Hill, Kevin - KDE Division Director" initials="HD" userId="S::kevin.hill@education.ky.gov::02c2ec77-149c-4854-a7db-156452e0ba73" providerId="AD"/>
  <p188:author id="{5FD6BBD4-89B8-DC90-B9A0-590DE6A9A122}" name="Larkins, Jennifer - Division of Assessment and Accountability Support" initials="LS" userId="S::jennifer.larkins@education.ky.gov::093879bc-4454-48e7-95b0-93a7f4bf4b00" providerId="AD"/>
  <p188:author id="{1DDE88F8-27C4-C73A-F768-A150E2731EB4}" name="Mullins, Krista - Division of Assessment and Accountability Support" initials="MS" userId="S::krista.mullins@education.ky.gov::599e8b2c-da26-429c-a2a4-0d587b3d3416" providerId="AD"/>
  <p188:author id="{F4AFB8FE-2F89-BD15-88CD-DCAF584F8BCE}" name="Guest User" initials="GU" userId="S::urn:spo:anon#b8d00a6c8b0209b5fed9f16a4c639c5f2826c96e7d642f03ee068c911d54507e::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fford, Jennifer - KDE Division Director" initials="SJ-KDD" lastIdx="6" clrIdx="0">
    <p:extLst>
      <p:ext uri="{19B8F6BF-5375-455C-9EA6-DF929625EA0E}">
        <p15:presenceInfo xmlns:p15="http://schemas.microsoft.com/office/powerpoint/2012/main" userId="S::jennifer.stafford@education.ky.gov::0151abd4-297e-443f-a77b-a8c249c015ab" providerId="AD"/>
      </p:ext>
    </p:extLst>
  </p:cmAuthor>
  <p:cmAuthor id="2" name="Jett, Lisa - Division of Assessment and Accountability Support" initials="JS" lastIdx="1" clrIdx="1">
    <p:extLst>
      <p:ext uri="{19B8F6BF-5375-455C-9EA6-DF929625EA0E}">
        <p15:presenceInfo xmlns:p15="http://schemas.microsoft.com/office/powerpoint/2012/main" userId="S::lisa.jett@education.ky.gov::6d718aac-4a55-46f9-aab8-85fa88911f2a" providerId="AD"/>
      </p:ext>
    </p:extLst>
  </p:cmAuthor>
  <p:cmAuthor id="3" name="Chandler, Melissa - Division of Assessment and Accountability Support" initials="CS" lastIdx="2" clrIdx="2">
    <p:extLst>
      <p:ext uri="{19B8F6BF-5375-455C-9EA6-DF929625EA0E}">
        <p15:presenceInfo xmlns:p15="http://schemas.microsoft.com/office/powerpoint/2012/main" userId="S::melissa.chandler@education.ky.gov::c7c40c5a-5db2-409e-9ac5-b3fa8556cae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6F8B"/>
    <a:srgbClr val="102649"/>
    <a:srgbClr val="007780"/>
    <a:srgbClr val="6B9F25"/>
    <a:srgbClr val="FFFFFF"/>
    <a:srgbClr val="DEEBF7"/>
    <a:srgbClr val="E2F0D9"/>
    <a:srgbClr val="FFF2CC"/>
    <a:srgbClr val="F8CBAD"/>
    <a:srgbClr val="0D7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7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openxmlformats.org/officeDocument/2006/relationships/customXml" Target="../customXml/item4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dacinfo@education.ky.gov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dacinfo@education.ky.gov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2CDB05-86C6-4E3F-8115-B237F44B6524}" type="doc">
      <dgm:prSet loTypeId="urn:microsoft.com/office/officeart/2005/8/layout/list1" loCatId="list" qsTypeId="urn:microsoft.com/office/officeart/2005/8/quickstyle/3d1" qsCatId="3D" csTypeId="urn:microsoft.com/office/officeart/2005/8/colors/accent0_3" csCatId="mainScheme" phldr="1"/>
      <dgm:spPr/>
    </dgm:pt>
    <dgm:pt modelId="{1A60FDE9-8FDD-4F95-8761-9B8568EA05DF}">
      <dgm:prSet phldrT="[Text]"/>
      <dgm:spPr>
        <a:solidFill>
          <a:srgbClr val="007780"/>
        </a:solidFill>
      </dgm:spPr>
      <dgm:t>
        <a:bodyPr/>
        <a:lstStyle/>
        <a:p>
          <a:pPr algn="ctr"/>
          <a:r>
            <a:rPr lang="en-US">
              <a:latin typeface="Times New Roman"/>
              <a:cs typeface="Times New Roman"/>
            </a:rPr>
            <a:t>Contact Information</a:t>
          </a:r>
          <a:endParaRPr lang="en-US" b="0" i="0" u="none" strike="noStrike" cap="none" baseline="0" noProof="0">
            <a:solidFill>
              <a:srgbClr val="010000"/>
            </a:solidFill>
            <a:latin typeface="Georgia"/>
            <a:cs typeface="Times New Roman"/>
          </a:endParaRPr>
        </a:p>
      </dgm:t>
    </dgm:pt>
    <dgm:pt modelId="{0EA27716-065F-4EC5-BBAA-E844C0E66BF7}" type="parTrans" cxnId="{3377A197-9616-49CB-A7A9-7F7740E243DA}">
      <dgm:prSet/>
      <dgm:spPr/>
      <dgm:t>
        <a:bodyPr/>
        <a:lstStyle/>
        <a:p>
          <a:endParaRPr lang="en-US"/>
        </a:p>
      </dgm:t>
    </dgm:pt>
    <dgm:pt modelId="{F982082A-35F6-4E4D-B386-9B512221BAE4}" type="sibTrans" cxnId="{3377A197-9616-49CB-A7A9-7F7740E243DA}">
      <dgm:prSet/>
      <dgm:spPr/>
      <dgm:t>
        <a:bodyPr/>
        <a:lstStyle/>
        <a:p>
          <a:endParaRPr lang="en-US"/>
        </a:p>
      </dgm:t>
    </dgm:pt>
    <dgm:pt modelId="{16E8CD49-2548-41E2-9958-F07BB7AB4D5F}">
      <dgm:prSet custT="1"/>
      <dgm:spPr>
        <a:solidFill>
          <a:schemeClr val="accent2">
            <a:lumMod val="20000"/>
            <a:lumOff val="80000"/>
            <a:alpha val="97000"/>
          </a:schemeClr>
        </a:solidFill>
        <a:ln w="12700" cmpd="sng">
          <a:noFill/>
        </a:ln>
        <a:effectLst>
          <a:outerShdw blurRad="50800" dist="50800" dir="5400000" algn="ctr" rotWithShape="0">
            <a:schemeClr val="tx1"/>
          </a:outerShdw>
        </a:effectLst>
      </dgm:spPr>
      <dgm:t>
        <a:bodyPr/>
        <a:lstStyle/>
        <a:p>
          <a:pPr algn="ctr">
            <a:spcBef>
              <a:spcPts val="1200"/>
            </a:spcBef>
            <a:buFontTx/>
            <a:buNone/>
          </a:pPr>
          <a:r>
            <a:rPr lang="en-US" sz="4400">
              <a:latin typeface="Times New Roman"/>
              <a:cs typeface="Times New Roman"/>
            </a:rPr>
            <a:t>KDE DAC Information</a:t>
          </a:r>
        </a:p>
      </dgm:t>
      <dgm:extLst>
        <a:ext uri="{E40237B7-FDA0-4F09-8148-C483321AD2D9}">
          <dgm14:cNvPr xmlns:dgm14="http://schemas.microsoft.com/office/drawing/2010/diagram" id="0" name="" descr="A table displaying KDE's DAC info contact information. Email dacinfo@education.ky.gov. Phone Number: (502) 564-4394"/>
        </a:ext>
      </dgm:extLst>
    </dgm:pt>
    <dgm:pt modelId="{DA3A25F7-5592-4D00-8405-3D4328B7812F}" type="parTrans" cxnId="{73ED1480-6135-48FC-9334-02B3AC27C1CA}">
      <dgm:prSet/>
      <dgm:spPr/>
      <dgm:t>
        <a:bodyPr/>
        <a:lstStyle/>
        <a:p>
          <a:endParaRPr lang="en-US"/>
        </a:p>
      </dgm:t>
    </dgm:pt>
    <dgm:pt modelId="{84BB977D-1005-4B20-A5BF-D7738EB3CFB1}" type="sibTrans" cxnId="{73ED1480-6135-48FC-9334-02B3AC27C1CA}">
      <dgm:prSet/>
      <dgm:spPr/>
      <dgm:t>
        <a:bodyPr/>
        <a:lstStyle/>
        <a:p>
          <a:endParaRPr lang="en-US"/>
        </a:p>
      </dgm:t>
    </dgm:pt>
    <dgm:pt modelId="{5DDDCDED-2313-4F54-801A-F8F10EEAF1AE}">
      <dgm:prSet custT="1"/>
      <dgm:spPr>
        <a:solidFill>
          <a:schemeClr val="accent2">
            <a:lumMod val="20000"/>
            <a:lumOff val="80000"/>
            <a:alpha val="97000"/>
          </a:schemeClr>
        </a:solidFill>
        <a:ln w="12700" cmpd="sng">
          <a:noFill/>
        </a:ln>
        <a:effectLst>
          <a:outerShdw blurRad="50800" dist="50800" dir="5400000" algn="ctr" rotWithShape="0">
            <a:schemeClr val="tx1"/>
          </a:outerShdw>
        </a:effectLst>
      </dgm:spPr>
      <dgm:t>
        <a:bodyPr/>
        <a:lstStyle/>
        <a:p>
          <a:pPr algn="ctr">
            <a:spcBef>
              <a:spcPts val="1200"/>
            </a:spcBef>
            <a:buFontTx/>
            <a:buNone/>
          </a:pPr>
          <a:r>
            <a:rPr lang="en-US" sz="4400">
              <a:latin typeface="Times New Roman"/>
              <a:cs typeface="Times New Roman"/>
              <a:hlinkClick xmlns:r="http://schemas.openxmlformats.org/officeDocument/2006/relationships" r:id="rId1"/>
            </a:rPr>
            <a:t>dacinfo@education.ky.gov</a:t>
          </a:r>
          <a:endParaRPr lang="en-US" sz="4400">
            <a:latin typeface="Times New Roman"/>
            <a:cs typeface="Times New Roman"/>
          </a:endParaRPr>
        </a:p>
      </dgm:t>
    </dgm:pt>
    <dgm:pt modelId="{9144B784-B323-413D-9578-52454B01E099}" type="parTrans" cxnId="{411A1D92-B522-4280-A419-DBA71CCE25C0}">
      <dgm:prSet/>
      <dgm:spPr/>
      <dgm:t>
        <a:bodyPr/>
        <a:lstStyle/>
        <a:p>
          <a:endParaRPr lang="en-US"/>
        </a:p>
      </dgm:t>
    </dgm:pt>
    <dgm:pt modelId="{EB138D15-E18A-471F-AC25-07E977AE60BE}" type="sibTrans" cxnId="{411A1D92-B522-4280-A419-DBA71CCE25C0}">
      <dgm:prSet/>
      <dgm:spPr/>
      <dgm:t>
        <a:bodyPr/>
        <a:lstStyle/>
        <a:p>
          <a:endParaRPr lang="en-US"/>
        </a:p>
      </dgm:t>
    </dgm:pt>
    <dgm:pt modelId="{555D2BA5-BCB5-4FD5-BFD9-2B9FB61D7F36}">
      <dgm:prSet custT="1"/>
      <dgm:spPr>
        <a:solidFill>
          <a:schemeClr val="accent2">
            <a:lumMod val="20000"/>
            <a:lumOff val="80000"/>
            <a:alpha val="97000"/>
          </a:schemeClr>
        </a:solidFill>
        <a:ln w="12700" cmpd="sng">
          <a:noFill/>
        </a:ln>
        <a:effectLst>
          <a:outerShdw blurRad="50800" dist="50800" dir="5400000" algn="ctr" rotWithShape="0">
            <a:schemeClr val="tx1"/>
          </a:outerShdw>
        </a:effectLst>
      </dgm:spPr>
      <dgm:t>
        <a:bodyPr/>
        <a:lstStyle/>
        <a:p>
          <a:pPr algn="ctr">
            <a:spcBef>
              <a:spcPts val="1200"/>
            </a:spcBef>
            <a:buFontTx/>
            <a:buNone/>
          </a:pPr>
          <a:r>
            <a:rPr lang="en-US" sz="4400">
              <a:latin typeface="Times New Roman"/>
              <a:cs typeface="Times New Roman"/>
            </a:rPr>
            <a:t>(502) 564-4394</a:t>
          </a:r>
        </a:p>
      </dgm:t>
    </dgm:pt>
    <dgm:pt modelId="{BC565937-7DB0-4AEB-84F4-507AF704F7C8}" type="parTrans" cxnId="{5A511DA5-E011-4FC6-9BC5-ACA76839936B}">
      <dgm:prSet/>
      <dgm:spPr/>
      <dgm:t>
        <a:bodyPr/>
        <a:lstStyle/>
        <a:p>
          <a:endParaRPr lang="en-US"/>
        </a:p>
      </dgm:t>
    </dgm:pt>
    <dgm:pt modelId="{F4C91FE7-86C2-4512-A2DB-D57CC2815CD9}" type="sibTrans" cxnId="{5A511DA5-E011-4FC6-9BC5-ACA76839936B}">
      <dgm:prSet/>
      <dgm:spPr/>
      <dgm:t>
        <a:bodyPr/>
        <a:lstStyle/>
        <a:p>
          <a:endParaRPr lang="en-US"/>
        </a:p>
      </dgm:t>
    </dgm:pt>
    <dgm:pt modelId="{DEB62E53-5A95-4A43-B264-D6BCB375193B}" type="pres">
      <dgm:prSet presAssocID="{1B2CDB05-86C6-4E3F-8115-B237F44B6524}" presName="linear" presStyleCnt="0">
        <dgm:presLayoutVars>
          <dgm:dir/>
          <dgm:animLvl val="lvl"/>
          <dgm:resizeHandles val="exact"/>
        </dgm:presLayoutVars>
      </dgm:prSet>
      <dgm:spPr/>
    </dgm:pt>
    <dgm:pt modelId="{886C2857-E126-4BF5-BA53-008BA5B0817D}" type="pres">
      <dgm:prSet presAssocID="{1A60FDE9-8FDD-4F95-8761-9B8568EA05DF}" presName="parentLin" presStyleCnt="0"/>
      <dgm:spPr/>
    </dgm:pt>
    <dgm:pt modelId="{35A981A8-FE84-42A3-97F8-AEB93B8A75BE}" type="pres">
      <dgm:prSet presAssocID="{1A60FDE9-8FDD-4F95-8761-9B8568EA05DF}" presName="parentLeftMargin" presStyleLbl="node1" presStyleIdx="0" presStyleCnt="1"/>
      <dgm:spPr/>
    </dgm:pt>
    <dgm:pt modelId="{582781B1-11A1-43EE-AABF-775ACAB37D1D}" type="pres">
      <dgm:prSet presAssocID="{1A60FDE9-8FDD-4F95-8761-9B8568EA05DF}" presName="parentText" presStyleLbl="node1" presStyleIdx="0" presStyleCnt="1" custScaleX="85505" custScaleY="58469" custLinFactX="14390" custLinFactNeighborX="100000" custLinFactNeighborY="-841">
        <dgm:presLayoutVars>
          <dgm:chMax val="0"/>
          <dgm:bulletEnabled val="1"/>
        </dgm:presLayoutVars>
      </dgm:prSet>
      <dgm:spPr/>
    </dgm:pt>
    <dgm:pt modelId="{F5ACB861-CC0D-497A-AF35-30750F8AE795}" type="pres">
      <dgm:prSet presAssocID="{1A60FDE9-8FDD-4F95-8761-9B8568EA05DF}" presName="negativeSpace" presStyleCnt="0"/>
      <dgm:spPr/>
    </dgm:pt>
    <dgm:pt modelId="{EFC5904C-6172-4D21-AA6F-0A027056D3ED}" type="pres">
      <dgm:prSet presAssocID="{1A60FDE9-8FDD-4F95-8761-9B8568EA05DF}" presName="childText" presStyleLbl="conFgAcc1" presStyleIdx="0" presStyleCnt="1" custLinFactNeighborX="-8250" custLinFactNeighborY="1596">
        <dgm:presLayoutVars>
          <dgm:bulletEnabled val="1"/>
        </dgm:presLayoutVars>
      </dgm:prSet>
      <dgm:spPr/>
    </dgm:pt>
  </dgm:ptLst>
  <dgm:cxnLst>
    <dgm:cxn modelId="{9DB3C301-F592-4763-8F14-089C378F225D}" type="presOf" srcId="{1A60FDE9-8FDD-4F95-8761-9B8568EA05DF}" destId="{35A981A8-FE84-42A3-97F8-AEB93B8A75BE}" srcOrd="0" destOrd="0" presId="urn:microsoft.com/office/officeart/2005/8/layout/list1"/>
    <dgm:cxn modelId="{98EE5D08-807A-4F33-81F3-0F6A952C8E64}" type="presOf" srcId="{1B2CDB05-86C6-4E3F-8115-B237F44B6524}" destId="{DEB62E53-5A95-4A43-B264-D6BCB375193B}" srcOrd="0" destOrd="0" presId="urn:microsoft.com/office/officeart/2005/8/layout/list1"/>
    <dgm:cxn modelId="{EBD4EF20-0A3F-4916-959E-E08BD9B09C15}" type="presOf" srcId="{555D2BA5-BCB5-4FD5-BFD9-2B9FB61D7F36}" destId="{EFC5904C-6172-4D21-AA6F-0A027056D3ED}" srcOrd="0" destOrd="2" presId="urn:microsoft.com/office/officeart/2005/8/layout/list1"/>
    <dgm:cxn modelId="{FDB2F853-2875-4F99-8A2E-36084B4A2C2B}" type="presOf" srcId="{5DDDCDED-2313-4F54-801A-F8F10EEAF1AE}" destId="{EFC5904C-6172-4D21-AA6F-0A027056D3ED}" srcOrd="0" destOrd="1" presId="urn:microsoft.com/office/officeart/2005/8/layout/list1"/>
    <dgm:cxn modelId="{73ED1480-6135-48FC-9334-02B3AC27C1CA}" srcId="{1A60FDE9-8FDD-4F95-8761-9B8568EA05DF}" destId="{16E8CD49-2548-41E2-9958-F07BB7AB4D5F}" srcOrd="0" destOrd="0" parTransId="{DA3A25F7-5592-4D00-8405-3D4328B7812F}" sibTransId="{84BB977D-1005-4B20-A5BF-D7738EB3CFB1}"/>
    <dgm:cxn modelId="{411A1D92-B522-4280-A419-DBA71CCE25C0}" srcId="{1A60FDE9-8FDD-4F95-8761-9B8568EA05DF}" destId="{5DDDCDED-2313-4F54-801A-F8F10EEAF1AE}" srcOrd="1" destOrd="0" parTransId="{9144B784-B323-413D-9578-52454B01E099}" sibTransId="{EB138D15-E18A-471F-AC25-07E977AE60BE}"/>
    <dgm:cxn modelId="{3377A197-9616-49CB-A7A9-7F7740E243DA}" srcId="{1B2CDB05-86C6-4E3F-8115-B237F44B6524}" destId="{1A60FDE9-8FDD-4F95-8761-9B8568EA05DF}" srcOrd="0" destOrd="0" parTransId="{0EA27716-065F-4EC5-BBAA-E844C0E66BF7}" sibTransId="{F982082A-35F6-4E4D-B386-9B512221BAE4}"/>
    <dgm:cxn modelId="{61695BA0-3F1C-4635-806B-0A1A6E66791A}" type="presOf" srcId="{16E8CD49-2548-41E2-9958-F07BB7AB4D5F}" destId="{EFC5904C-6172-4D21-AA6F-0A027056D3ED}" srcOrd="0" destOrd="0" presId="urn:microsoft.com/office/officeart/2005/8/layout/list1"/>
    <dgm:cxn modelId="{B691F8A0-5E92-44D3-BBFF-D0B4AF3741FF}" type="presOf" srcId="{1A60FDE9-8FDD-4F95-8761-9B8568EA05DF}" destId="{582781B1-11A1-43EE-AABF-775ACAB37D1D}" srcOrd="1" destOrd="0" presId="urn:microsoft.com/office/officeart/2005/8/layout/list1"/>
    <dgm:cxn modelId="{5A511DA5-E011-4FC6-9BC5-ACA76839936B}" srcId="{1A60FDE9-8FDD-4F95-8761-9B8568EA05DF}" destId="{555D2BA5-BCB5-4FD5-BFD9-2B9FB61D7F36}" srcOrd="2" destOrd="0" parTransId="{BC565937-7DB0-4AEB-84F4-507AF704F7C8}" sibTransId="{F4C91FE7-86C2-4512-A2DB-D57CC2815CD9}"/>
    <dgm:cxn modelId="{9C3D7FAC-79A8-40C6-BE9D-8EA7DE64BE47}" type="presParOf" srcId="{DEB62E53-5A95-4A43-B264-D6BCB375193B}" destId="{886C2857-E126-4BF5-BA53-008BA5B0817D}" srcOrd="0" destOrd="0" presId="urn:microsoft.com/office/officeart/2005/8/layout/list1"/>
    <dgm:cxn modelId="{432CB150-31F9-43C6-8599-3A2009D90284}" type="presParOf" srcId="{886C2857-E126-4BF5-BA53-008BA5B0817D}" destId="{35A981A8-FE84-42A3-97F8-AEB93B8A75BE}" srcOrd="0" destOrd="0" presId="urn:microsoft.com/office/officeart/2005/8/layout/list1"/>
    <dgm:cxn modelId="{2899EB26-6384-4A11-AE92-484D7A9E05B1}" type="presParOf" srcId="{886C2857-E126-4BF5-BA53-008BA5B0817D}" destId="{582781B1-11A1-43EE-AABF-775ACAB37D1D}" srcOrd="1" destOrd="0" presId="urn:microsoft.com/office/officeart/2005/8/layout/list1"/>
    <dgm:cxn modelId="{FB66B7E1-C832-4B63-8954-2B585946080B}" type="presParOf" srcId="{DEB62E53-5A95-4A43-B264-D6BCB375193B}" destId="{F5ACB861-CC0D-497A-AF35-30750F8AE795}" srcOrd="1" destOrd="0" presId="urn:microsoft.com/office/officeart/2005/8/layout/list1"/>
    <dgm:cxn modelId="{E490EEB2-63AF-4065-BFE4-EA0820077400}" type="presParOf" srcId="{DEB62E53-5A95-4A43-B264-D6BCB375193B}" destId="{EFC5904C-6172-4D21-AA6F-0A027056D3E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5904C-6172-4D21-AA6F-0A027056D3ED}">
      <dsp:nvSpPr>
        <dsp:cNvPr id="0" name=""/>
        <dsp:cNvSpPr/>
      </dsp:nvSpPr>
      <dsp:spPr>
        <a:xfrm>
          <a:off x="0" y="108476"/>
          <a:ext cx="9668797" cy="3453975"/>
        </a:xfrm>
        <a:prstGeom prst="rect">
          <a:avLst/>
        </a:prstGeom>
        <a:solidFill>
          <a:schemeClr val="accent2">
            <a:lumMod val="20000"/>
            <a:lumOff val="80000"/>
            <a:alpha val="9700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50800" dir="5400000" algn="ctr" rotWithShape="0">
            <a:schemeClr val="tx1"/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50406" tIns="895604" rIns="750406" bIns="312928" numCol="1" spcCol="1270" anchor="t" anchorCtr="0">
          <a:noAutofit/>
        </a:bodyPr>
        <a:lstStyle/>
        <a:p>
          <a:pPr marL="285750" lvl="1" indent="-285750" algn="ctr" defTabSz="1955800">
            <a:lnSpc>
              <a:spcPct val="90000"/>
            </a:lnSpc>
            <a:spcBef>
              <a:spcPts val="1200"/>
            </a:spcBef>
            <a:spcAft>
              <a:spcPct val="15000"/>
            </a:spcAft>
            <a:buFontTx/>
            <a:buNone/>
          </a:pPr>
          <a:r>
            <a:rPr lang="en-US" sz="4400" kern="1200">
              <a:latin typeface="Times New Roman"/>
              <a:cs typeface="Times New Roman"/>
            </a:rPr>
            <a:t>KDE DAC Information</a:t>
          </a:r>
        </a:p>
        <a:p>
          <a:pPr marL="285750" lvl="1" indent="-285750" algn="ctr" defTabSz="1955800">
            <a:lnSpc>
              <a:spcPct val="90000"/>
            </a:lnSpc>
            <a:spcBef>
              <a:spcPts val="1200"/>
            </a:spcBef>
            <a:spcAft>
              <a:spcPct val="15000"/>
            </a:spcAft>
            <a:buFontTx/>
            <a:buNone/>
          </a:pPr>
          <a:r>
            <a:rPr lang="en-US" sz="4400" kern="1200">
              <a:latin typeface="Times New Roman"/>
              <a:cs typeface="Times New Roman"/>
              <a:hlinkClick xmlns:r="http://schemas.openxmlformats.org/officeDocument/2006/relationships" r:id="rId1"/>
            </a:rPr>
            <a:t>dacinfo@education.ky.gov</a:t>
          </a:r>
          <a:endParaRPr lang="en-US" sz="4400" kern="1200">
            <a:latin typeface="Times New Roman"/>
            <a:cs typeface="Times New Roman"/>
          </a:endParaRPr>
        </a:p>
        <a:p>
          <a:pPr marL="285750" lvl="1" indent="-285750" algn="ctr" defTabSz="1955800">
            <a:lnSpc>
              <a:spcPct val="90000"/>
            </a:lnSpc>
            <a:spcBef>
              <a:spcPts val="1200"/>
            </a:spcBef>
            <a:spcAft>
              <a:spcPct val="15000"/>
            </a:spcAft>
            <a:buFontTx/>
            <a:buNone/>
          </a:pPr>
          <a:r>
            <a:rPr lang="en-US" sz="4400" kern="1200">
              <a:latin typeface="Times New Roman"/>
              <a:cs typeface="Times New Roman"/>
            </a:rPr>
            <a:t>(502) 564-4394</a:t>
          </a:r>
        </a:p>
      </dsp:txBody>
      <dsp:txXfrm>
        <a:off x="0" y="108476"/>
        <a:ext cx="9668797" cy="3453975"/>
      </dsp:txXfrm>
    </dsp:sp>
    <dsp:sp modelId="{582781B1-11A1-43EE-AABF-775ACAB37D1D}">
      <dsp:nvSpPr>
        <dsp:cNvPr id="0" name=""/>
        <dsp:cNvSpPr/>
      </dsp:nvSpPr>
      <dsp:spPr>
        <a:xfrm>
          <a:off x="1940817" y="0"/>
          <a:ext cx="5787113" cy="742182"/>
        </a:xfrm>
        <a:prstGeom prst="roundRect">
          <a:avLst/>
        </a:prstGeom>
        <a:solidFill>
          <a:srgbClr val="00778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5820" tIns="0" rIns="255820" bIns="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>
              <a:latin typeface="Times New Roman"/>
              <a:cs typeface="Times New Roman"/>
            </a:rPr>
            <a:t>Contact Information</a:t>
          </a:r>
          <a:endParaRPr lang="en-US" sz="4300" b="0" i="0" u="none" strike="noStrike" kern="1200" cap="none" baseline="0" noProof="0">
            <a:solidFill>
              <a:srgbClr val="010000"/>
            </a:solidFill>
            <a:latin typeface="Georgia"/>
            <a:cs typeface="Times New Roman"/>
          </a:endParaRPr>
        </a:p>
      </dsp:txBody>
      <dsp:txXfrm>
        <a:off x="1977047" y="36230"/>
        <a:ext cx="5714653" cy="6697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4F0F72-77C7-40F6-B8F5-D660B0D06B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CD762C-BE9E-4420-B062-55C551495A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5C139-4EDF-49FA-8D83-7BC1238E7CEF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D1EB1-8CB5-4070-9B46-A9581F8F20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6AAD2-98E0-4FF8-8764-C79BBBF7A4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D2EF6-9D40-424F-8B76-C1FAC446D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73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DE7F9-60FD-4BBF-B2BC-85C0F7DAABE7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324DF-C190-43FC-8C04-1AEFE31E6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09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324DF-C190-43FC-8C04-1AEFE31E6E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5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324DF-C190-43FC-8C04-1AEFE31E6E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97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15DC3-7BD9-AA72-2D7A-B72F37951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2B850F-8439-E1DF-73B9-46B3D4B918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084E1B-14BE-E882-0BDE-6631F11087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ECBCC-280E-9376-9E09-942C09D7BB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324DF-C190-43FC-8C04-1AEFE31E6E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80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808B7-428D-E18E-BE6A-4695BF460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7CDFEA-9C33-1299-C0CB-401045997A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3516E3-4B6E-7CDE-FA57-88BDD8FC03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91296A-0B6C-6B96-5106-867303DF91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324DF-C190-43FC-8C04-1AEFE31E6E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29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2475" y="636588"/>
            <a:ext cx="5688013" cy="3198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BC98-6EA0-4EE7-A97F-558F26662B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07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324DF-C190-43FC-8C04-1AEFE31E6E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39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324DF-C190-43FC-8C04-1AEFE31E6E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55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209EE-EFFB-4C2B-B61C-95D0EF5BD9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81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05F1B-3735-AA06-487B-5D82053F9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B8FFB8-53D0-2196-D8D0-A60A146D53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594983-3383-ED73-1EBA-731D2D67F6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DCE8D-BF1D-6168-D43B-709DB690B3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209EE-EFFB-4C2B-B61C-95D0EF5BD9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45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4353C-BEBD-3278-D95B-B92B07A69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C276A3-8127-891A-9EDC-AC4771F2D3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58D762-0B6A-B77A-70D6-A93BBDBA8A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B43BC-9967-0657-DE82-B6F8D39B1E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209EE-EFFB-4C2B-B61C-95D0EF5BD9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05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04A84-DB63-DFA0-A9CE-AC56327AF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7CFE68-90BB-E9D3-900C-FF2D1D7218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2EEE94-1419-CF5F-66DB-54BC58E3BD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226E5-447D-26BF-D4EC-E7D1C09DD9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324DF-C190-43FC-8C04-1AEFE31E6E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37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1CF93-D288-A4FA-D6BF-193EA532E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F1C7F3-5E04-27FD-7E35-11E4B04E46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E8C4D7-F75E-A85B-55E9-094368EF52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94F60-5B04-5C2C-F0CD-720B7BE81D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209EE-EFFB-4C2B-B61C-95D0EF5BD9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50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73916-1398-C1DD-5A66-D8B053A71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175E78-2C6B-A593-3ECD-CD6BF31C30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AC8913-7CDD-741B-AAB4-2BD2A2A2B0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1E521-20B6-BCF7-1A28-D2417E8388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324DF-C190-43FC-8C04-1AEFE31E6E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5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8569-7959-0241-9BB6-EB4CB1A4E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026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C0594C-E6C1-9547-AD0F-AB6967F2D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77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A7D72-74A1-FB4F-ACD2-40B8F2296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‹#›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3B05B-48C7-544E-97E6-CC2AA1DB1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780"/>
                </a:solidFill>
              </a:defRPr>
            </a:lvl1pPr>
          </a:lstStyle>
          <a:p>
            <a:r>
              <a:rPr lang="en-US"/>
              <a:t>OAA_DAAS_DAC_Webcast_06092022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0090F-0F27-4242-854F-4BE100FF7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780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6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D2CF2-02DF-EB40-9C30-F603922C4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DE25A-01D2-3842-897E-9F6C70707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2C0B9-4A3D-004D-A3C2-A486C0B21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7C0FF-A49D-F241-8819-70F0A0CC2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OAA_DAAS_DAC_Webcast_06092022</a:t>
            </a:r>
          </a:p>
        </p:txBody>
      </p:sp>
    </p:spTree>
    <p:extLst>
      <p:ext uri="{BB962C8B-B14F-4D97-AF65-F5344CB8AC3E}">
        <p14:creationId xmlns:p14="http://schemas.microsoft.com/office/powerpoint/2010/main" val="3022027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5D8CEE-7FBA-F449-BE55-F05E99DED9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F7D7E5-BBC6-C94E-AF43-17FD8D82E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1A1BF-C169-454D-9CB3-0B7C89D94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9A9C6-28A1-0644-81AA-16813709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OAA_DAAS_DAC_Webcast_06092022</a:t>
            </a:r>
          </a:p>
        </p:txBody>
      </p:sp>
    </p:spTree>
    <p:extLst>
      <p:ext uri="{BB962C8B-B14F-4D97-AF65-F5344CB8AC3E}">
        <p14:creationId xmlns:p14="http://schemas.microsoft.com/office/powerpoint/2010/main" val="2416688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3141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56696" y="1365503"/>
            <a:ext cx="9090025" cy="530927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09950" y="64922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OAA_DAAS_DAC_Webcast_06092022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0AE97E-F04C-4904-A2A7-A509EE5D6B9E}"/>
              </a:ext>
            </a:extLst>
          </p:cNvPr>
          <p:cNvSpPr/>
          <p:nvPr userDrawn="1"/>
        </p:nvSpPr>
        <p:spPr>
          <a:xfrm>
            <a:off x="10725150" y="5602254"/>
            <a:ext cx="5661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38B8E2E-C797-459B-B452-530BCC5A0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32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786" y="257025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55786" y="1566878"/>
            <a:ext cx="9188715" cy="4091800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03518" y="5476115"/>
            <a:ext cx="683339" cy="365125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fld id="{91BD7323-49BF-4C97-8773-5EC64C4920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40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443486" y="6419378"/>
            <a:ext cx="68333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91BD7323-49BF-4C97-8773-5EC64C4920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352" y="6461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de-DE"/>
              <a:t>OAA: DAAS:BTS:Alternate:7/19/2022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41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786" y="257025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55786" y="1773451"/>
            <a:ext cx="9188715" cy="4901324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0413" y="6314034"/>
            <a:ext cx="683339" cy="365125"/>
          </a:xfrm>
        </p:spPr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9456" y="6461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de-DE"/>
              <a:t>OAA: DAAS:BTS:Alternate:7/19/2022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92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32FA69-F2CC-8E44-A069-E9A85C2CD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013E8-1B59-1947-97AA-780C14576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2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B55A3-9192-AA4B-A28B-F665D0BBD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CF848-C4FD-8E4B-B94D-2FC841DBA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5A0CA0-7796-385F-3633-43E5BDF02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83658F-AC2F-ABDA-75B4-10E88370B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OAA_DAAS_DAC_Webcast_06092022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5FFF68-9DD0-272B-2564-D90D3BC8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5156" y="5561220"/>
            <a:ext cx="2743200" cy="365125"/>
          </a:xfrm>
        </p:spPr>
        <p:txBody>
          <a:bodyPr/>
          <a:lstStyle/>
          <a:p>
            <a:fld id="{431B21FD-B47C-42BD-B60B-31D83F7AB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7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2AF73-9A4E-D146-900B-0DCB6902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8D449-E993-6C44-BBED-F872FBC17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E4AF1-AF32-5744-9E56-22A24F35B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r>
              <a:rPr lang="en-US"/>
              <a:t>‹#›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392A0-E4A1-8D48-AC5B-1687A954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078266" cy="365125"/>
          </a:xfr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r>
              <a:rPr lang="en-US"/>
              <a:t>OAA_DAAS_DAC_Webcast_06092022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1426B-CAD7-A248-9D25-832FA2DA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129AE-3E3D-8D40-9357-256A736AB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97DC4-37E3-C541-8F1C-EC9F203D4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8A85B-13CF-DC4C-9B51-8C0EC0757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DDCC5-4054-D648-9589-53E6D120B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63000" y="560760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en-US"/>
              <a:t>‹#›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10285-C8F1-CC49-B417-CA5C71B9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OAA_DAAS_DAC_Webcast_06092022</a:t>
            </a:r>
          </a:p>
        </p:txBody>
      </p:sp>
    </p:spTree>
    <p:extLst>
      <p:ext uri="{BB962C8B-B14F-4D97-AF65-F5344CB8AC3E}">
        <p14:creationId xmlns:p14="http://schemas.microsoft.com/office/powerpoint/2010/main" val="2582104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C529-84D4-2947-8D87-A9FE98A46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BF79D-E057-CE44-9D97-934038F08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7DC18-B0E2-5D48-BC36-CA6CE0554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6779E1-2F41-084E-B78A-9475EADB3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E98414-52E5-4E4B-BD61-22E50040F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B81514-1649-6142-AC73-F89804C2E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C8F76F6-DE5B-4210-817A-FC5544BA54BC}" type="slidenum">
              <a:rPr lang="en-US" smtClean="0"/>
              <a:pPr/>
              <a:t>‹#›</a:t>
            </a:fld>
            <a:r>
              <a:rPr lang="en-US"/>
              <a:t>  OAA_DAAS_DAC_Webcast_06092022</a:t>
            </a:r>
          </a:p>
        </p:txBody>
      </p:sp>
    </p:spTree>
    <p:extLst>
      <p:ext uri="{BB962C8B-B14F-4D97-AF65-F5344CB8AC3E}">
        <p14:creationId xmlns:p14="http://schemas.microsoft.com/office/powerpoint/2010/main" val="296406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95664-CBD9-5B44-AF8D-232A4D4E3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453A43-613C-1740-9F57-1DA02F78D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r>
              <a:rPr lang="en-US"/>
              <a:t>‹#›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37E07-BDE7-EE4F-A7D2-BCC968B7D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r>
              <a:rPr lang="en-US"/>
              <a:t>OAA_DAAS_DAC_Webcast_06092022</a:t>
            </a:r>
          </a:p>
        </p:txBody>
      </p:sp>
    </p:spTree>
    <p:extLst>
      <p:ext uri="{BB962C8B-B14F-4D97-AF65-F5344CB8AC3E}">
        <p14:creationId xmlns:p14="http://schemas.microsoft.com/office/powerpoint/2010/main" val="327429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CEA650-939E-F048-B947-6D573735B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r>
              <a:rPr lang="en-US"/>
              <a:t>‹#›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3B547-38B5-CE45-9D41-AB9885E1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r>
              <a:rPr lang="en-US"/>
              <a:t>OAA_DAAS_DAC_Webcast_06092022</a:t>
            </a:r>
          </a:p>
        </p:txBody>
      </p:sp>
    </p:spTree>
    <p:extLst>
      <p:ext uri="{BB962C8B-B14F-4D97-AF65-F5344CB8AC3E}">
        <p14:creationId xmlns:p14="http://schemas.microsoft.com/office/powerpoint/2010/main" val="120389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47C7-D880-DF47-A5AB-551081E93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D60D4-B40E-F34D-80B5-1FB5C0192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91430"/>
            <a:ext cx="6172200" cy="39696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E9781-5FD6-404C-9615-4A709D301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5DCDF3-E889-1748-B70C-A614B28D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r>
              <a:rPr lang="en-US"/>
              <a:t>‹#›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3D8E5-FB74-B545-B35C-110FA0DCF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040688" cy="365125"/>
          </a:xfr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r>
              <a:rPr lang="en-US"/>
              <a:t>OAA_DAAS_DAC_Webcast_06092022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A720A-FAFC-0B47-B836-6026134BE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05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9EA58-8F14-9847-A5CC-481304CAC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780811-8AD9-384B-AAE6-7D7355D83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5E1C3A-9866-3A4D-B8F8-421BAC501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9B453-B7EA-F54F-99BE-092E9693B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AE837-F714-D749-8672-F5ACD89AB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OAA_DAAS_DAC_Webcast_06092022</a:t>
            </a:r>
          </a:p>
        </p:txBody>
      </p:sp>
    </p:spTree>
    <p:extLst>
      <p:ext uri="{BB962C8B-B14F-4D97-AF65-F5344CB8AC3E}">
        <p14:creationId xmlns:p14="http://schemas.microsoft.com/office/powerpoint/2010/main" val="186361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FAA31E-A6D5-0042-9274-104B04F9A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896C5-06B0-3147-AB94-8C999EE89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C9E41-8ACF-5A41-9EAC-CFD88AAFBF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‹#›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268BD-BE55-F341-B9D2-8E463FCF8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5646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OAA_DAAS_DAC_Webcast_06092022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E0CAA-5115-48E2-923C-2B2EA3028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B21FD-B47C-42BD-B60B-31D83F7AB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3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674" r:id="rId9"/>
    <p:sldLayoutId id="2147483675" r:id="rId10"/>
    <p:sldLayoutId id="2147483676" r:id="rId11"/>
    <p:sldLayoutId id="2147483691" r:id="rId12"/>
    <p:sldLayoutId id="2147483693" r:id="rId13"/>
    <p:sldLayoutId id="2147483672" r:id="rId14"/>
    <p:sldLayoutId id="2147483673" r:id="rId15"/>
    <p:sldLayoutId id="2147483660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78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026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026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26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dacinfo@education.ky.go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legislature.ky.gov/law/statutes/statute.aspx?id=5668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12.collegeboard.org/media/pdf/sat-assesses-college-career-readiness-ada.pdf" TargetMode="External"/><Relationship Id="rId4" Type="http://schemas.openxmlformats.org/officeDocument/2006/relationships/hyperlink" Target="https://cpe.ky.gov/policies/academicaffairs/collegereadinessindicators2025-27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80LRy1UQb8N0OFYM-tjRNZEtc-K1ve1pVZxl_74s4Cc/edit#response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3189A-6FB4-E44C-B710-7D3A72EB7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4964" y="1041400"/>
            <a:ext cx="9144000" cy="2387600"/>
          </a:xfrm>
        </p:spPr>
        <p:txBody>
          <a:bodyPr/>
          <a:lstStyle/>
          <a:p>
            <a:pPr algn="r"/>
            <a:r>
              <a:rPr lang="en-US"/>
              <a:t>DAC Webcast</a:t>
            </a:r>
            <a:br>
              <a:rPr lang="en-US"/>
            </a:br>
            <a:r>
              <a:rPr lang="en-US"/>
              <a:t>July 10,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975756-7273-374D-877B-DD347CC3B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4964" y="3444240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spcBef>
                <a:spcPts val="0"/>
              </a:spcBef>
            </a:pPr>
            <a:r>
              <a:rPr lang="en-US"/>
              <a:t>Shara Savage</a:t>
            </a:r>
          </a:p>
          <a:p>
            <a:pPr algn="r">
              <a:spcBef>
                <a:spcPts val="0"/>
              </a:spcBef>
            </a:pPr>
            <a:r>
              <a:rPr lang="en-US"/>
              <a:t>Director</a:t>
            </a:r>
          </a:p>
          <a:p>
            <a:pPr algn="r">
              <a:spcBef>
                <a:spcPts val="0"/>
              </a:spcBef>
            </a:pPr>
            <a:r>
              <a:rPr lang="en-US"/>
              <a:t>   Office of Assessment and Accountability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C10E0-691F-5D62-4A21-945755829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160060"/>
          </a:xfrm>
        </p:spPr>
        <p:txBody>
          <a:bodyPr/>
          <a:lstStyle/>
          <a:p>
            <a:pPr marL="231775"/>
            <a:r>
              <a:rPr lang="en-US"/>
              <a:t>Upcoming Important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0092B-3FD4-7085-538C-F63175759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16191"/>
            <a:ext cx="9677400" cy="3460359"/>
          </a:xfrm>
        </p:spPr>
        <p:txBody>
          <a:bodyPr/>
          <a:lstStyle/>
          <a:p>
            <a:r>
              <a:rPr lang="en-US" dirty="0"/>
              <a:t>Administration Code &amp; Inclusion of Special Populations Training  - </a:t>
            </a:r>
            <a:r>
              <a:rPr lang="en-US" b="1" dirty="0"/>
              <a:t>Friday, Aug. 1</a:t>
            </a:r>
          </a:p>
          <a:p>
            <a:r>
              <a:rPr lang="en-US" dirty="0"/>
              <a:t>Websites Updated - </a:t>
            </a:r>
            <a:r>
              <a:rPr lang="en-US" b="1" dirty="0"/>
              <a:t>Thursday, Aug. 1</a:t>
            </a:r>
          </a:p>
          <a:p>
            <a:r>
              <a:rPr lang="en-US" dirty="0"/>
              <a:t>Back-to-School Trainings – </a:t>
            </a:r>
            <a:r>
              <a:rPr lang="en-US" b="1" dirty="0"/>
              <a:t>Monday, Aug. 4 </a:t>
            </a:r>
          </a:p>
          <a:p>
            <a:r>
              <a:rPr lang="en-US" dirty="0"/>
              <a:t>Accountability Indicator Trainings – </a:t>
            </a:r>
            <a:r>
              <a:rPr lang="en-US" b="1" dirty="0"/>
              <a:t>Monday, Aug. 4</a:t>
            </a:r>
          </a:p>
          <a:p>
            <a:r>
              <a:rPr lang="en-US" dirty="0"/>
              <a:t>KSA and AKSA Data Released to Districts in Pearson Access Next (PAN) – </a:t>
            </a:r>
            <a:r>
              <a:rPr lang="en-US" b="1" dirty="0"/>
              <a:t>Week of Aug. 4</a:t>
            </a:r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474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BEB77-F553-C86F-8912-99DBBE891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71C70-0C1E-C3AA-6D3C-DD2E1EF16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4323" y="1085492"/>
            <a:ext cx="9144000" cy="2387600"/>
          </a:xfrm>
        </p:spPr>
        <p:txBody>
          <a:bodyPr>
            <a:normAutofit/>
          </a:bodyPr>
          <a:lstStyle/>
          <a:p>
            <a:pPr algn="r"/>
            <a:r>
              <a:rPr lang="en-US" sz="5400" dirty="0"/>
              <a:t>New OAA Director Appointed for DAAS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E92F862-CB5D-E955-C1B6-F90316B9A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4323" y="3429000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spcBef>
                <a:spcPts val="0"/>
              </a:spcBef>
            </a:pPr>
            <a:r>
              <a:rPr lang="en-US" dirty="0"/>
              <a:t>Chris Williams </a:t>
            </a:r>
          </a:p>
          <a:p>
            <a:pPr algn="r">
              <a:spcBef>
                <a:spcPts val="0"/>
              </a:spcBef>
            </a:pPr>
            <a:r>
              <a:rPr lang="en-US" dirty="0"/>
              <a:t>Program Consultant</a:t>
            </a:r>
          </a:p>
          <a:p>
            <a:pPr algn="r">
              <a:spcBef>
                <a:spcPts val="0"/>
              </a:spcBef>
            </a:pPr>
            <a:r>
              <a:rPr lang="en-US" dirty="0"/>
              <a:t>   Office of Assessment and Accountability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09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5B85A-98EA-D994-1492-4E3DA0CE3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E6A96-919C-1DC7-160B-606A052F8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148080"/>
          </a:xfrm>
        </p:spPr>
        <p:txBody>
          <a:bodyPr>
            <a:normAutofit/>
          </a:bodyPr>
          <a:lstStyle/>
          <a:p>
            <a:pPr marL="233363"/>
            <a:r>
              <a:rPr lang="en-US" sz="4000"/>
              <a:t>New OAA Director Appointed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F9260-3762-3190-1D8B-29ABCF772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452880"/>
            <a:ext cx="11049000" cy="35286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US" sz="3200"/>
              <a:t>Shara Savage has been appointed as the new Director in the Division of Assessment and Accountability Support</a:t>
            </a:r>
          </a:p>
          <a:p>
            <a:pPr lvl="1"/>
            <a:r>
              <a:rPr lang="en-US" sz="3200"/>
              <a:t>Holds degrees in education from Morehead State University and Georgetown College</a:t>
            </a:r>
          </a:p>
          <a:p>
            <a:pPr lvl="1"/>
            <a:r>
              <a:rPr lang="en-US" sz="3200"/>
              <a:t>Joined KDE in 2019 and has held positions as a Program Consultant and Program Manager</a:t>
            </a:r>
          </a:p>
          <a:p>
            <a:pPr lvl="1"/>
            <a:r>
              <a:rPr lang="en-US" sz="3200"/>
              <a:t>Commitment to district support and customer service</a:t>
            </a:r>
          </a:p>
        </p:txBody>
      </p:sp>
    </p:spTree>
    <p:extLst>
      <p:ext uri="{BB962C8B-B14F-4D97-AF65-F5344CB8AC3E}">
        <p14:creationId xmlns:p14="http://schemas.microsoft.com/office/powerpoint/2010/main" val="4019077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958490" cy="1109472"/>
          </a:xfrm>
        </p:spPr>
        <p:txBody>
          <a:bodyPr>
            <a:normAutofit/>
          </a:bodyPr>
          <a:lstStyle/>
          <a:p>
            <a:pPr marL="233363"/>
            <a:r>
              <a:rPr lang="en-US" sz="4000"/>
              <a:t>Questions and Answers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type="body" sz="quarter" idx="13"/>
          </p:nvPr>
        </p:nvSpPr>
        <p:spPr>
          <a:xfrm>
            <a:off x="1783080" y="1273558"/>
            <a:ext cx="8625840" cy="431088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000"/>
              <a:t>Please send questions or comments to </a:t>
            </a:r>
            <a:r>
              <a:rPr lang="en-US" sz="3000">
                <a:hlinkClick r:id="rId3"/>
              </a:rPr>
              <a:t>dacinfo@education.ky.gov</a:t>
            </a:r>
            <a:r>
              <a:rPr lang="en-US" sz="300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000" b="1" i="1">
                <a:solidFill>
                  <a:srgbClr val="C00000"/>
                </a:solidFill>
              </a:rPr>
              <a:t>   </a:t>
            </a:r>
            <a:endParaRPr lang="en-US" sz="300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000"/>
              <a:t>The next monthly DAC Webcast is scheduled for August 14 at 11 a.m. ET.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000"/>
          </a:p>
          <a:p>
            <a:pPr marL="0" indent="0" algn="ctr">
              <a:spcBef>
                <a:spcPts val="0"/>
              </a:spcBef>
              <a:buNone/>
            </a:pPr>
            <a:r>
              <a:rPr lang="en-US" sz="3000"/>
              <a:t>Thank you for your participation!</a:t>
            </a:r>
          </a:p>
          <a:p>
            <a:pPr>
              <a:spcBef>
                <a:spcPts val="0"/>
              </a:spcBef>
            </a:pP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415003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E55F4FC5-2F7B-251C-93FB-273B59BFF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33856"/>
          </a:xfrm>
        </p:spPr>
        <p:txBody>
          <a:bodyPr>
            <a:noAutofit/>
          </a:bodyPr>
          <a:lstStyle/>
          <a:p>
            <a:pPr marL="233363"/>
            <a:r>
              <a:rPr lang="en-US" sz="4000"/>
              <a:t>Division of Assessment and Accountability Support</a:t>
            </a:r>
          </a:p>
        </p:txBody>
      </p:sp>
      <p:graphicFrame>
        <p:nvGraphicFramePr>
          <p:cNvPr id="7" name="Content Placeholder 4" descr="To contact the Division of Assessment Support in the Office of Assessment and Accountability, please email dacinfo@education.ky.gov or phone 502-564-4394." title="Contact Information">
            <a:extLst>
              <a:ext uri="{FF2B5EF4-FFF2-40B4-BE49-F238E27FC236}">
                <a16:creationId xmlns:a16="http://schemas.microsoft.com/office/drawing/2014/main" id="{CA766F2C-E360-5D85-C3A8-A32ABAA761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54500"/>
              </p:ext>
            </p:extLst>
          </p:nvPr>
        </p:nvGraphicFramePr>
        <p:xfrm>
          <a:off x="1155864" y="1561138"/>
          <a:ext cx="9668797" cy="3562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2143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1D753-A408-2250-F291-913B75154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148080"/>
          </a:xfrm>
        </p:spPr>
        <p:txBody>
          <a:bodyPr>
            <a:normAutofit/>
          </a:bodyPr>
          <a:lstStyle/>
          <a:p>
            <a:pPr marL="233363"/>
            <a:r>
              <a:rPr lang="en-US" sz="400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10A2B-E9E5-0EFA-CD87-8BECEBABC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452880"/>
            <a:ext cx="11049000" cy="35286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US" sz="3200"/>
              <a:t>College Admissions Exam</a:t>
            </a:r>
          </a:p>
          <a:p>
            <a:pPr lvl="1"/>
            <a:r>
              <a:rPr lang="en-US" sz="3200"/>
              <a:t>K Screen Reminder</a:t>
            </a:r>
          </a:p>
          <a:p>
            <a:pPr lvl="1"/>
            <a:r>
              <a:rPr lang="en-US" sz="3200"/>
              <a:t>2024-2025 Upcoming Important Dates</a:t>
            </a:r>
          </a:p>
        </p:txBody>
      </p:sp>
    </p:spTree>
    <p:extLst>
      <p:ext uri="{BB962C8B-B14F-4D97-AF65-F5344CB8AC3E}">
        <p14:creationId xmlns:p14="http://schemas.microsoft.com/office/powerpoint/2010/main" val="3775558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83793-5BA4-52C3-F0A1-8A8A9D5CE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41BB7-3627-CA09-2A9A-17E618831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4323" y="1085492"/>
            <a:ext cx="9144000" cy="2387600"/>
          </a:xfrm>
        </p:spPr>
        <p:txBody>
          <a:bodyPr>
            <a:normAutofit/>
          </a:bodyPr>
          <a:lstStyle/>
          <a:p>
            <a:pPr algn="r"/>
            <a:r>
              <a:rPr lang="en-US" sz="5400"/>
              <a:t>College Admissions Exam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8F5A627-BA61-0192-8F7E-66999FCB6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4323" y="3429000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spcBef>
                <a:spcPts val="0"/>
              </a:spcBef>
            </a:pPr>
            <a:r>
              <a:rPr lang="en-US"/>
              <a:t>Christen Roseberry</a:t>
            </a:r>
          </a:p>
          <a:p>
            <a:pPr algn="r">
              <a:spcBef>
                <a:spcPts val="0"/>
              </a:spcBef>
            </a:pPr>
            <a:r>
              <a:rPr lang="en-US"/>
              <a:t>Program Consultant</a:t>
            </a:r>
          </a:p>
          <a:p>
            <a:pPr algn="r">
              <a:spcBef>
                <a:spcPts val="0"/>
              </a:spcBef>
            </a:pPr>
            <a:r>
              <a:rPr lang="en-US"/>
              <a:t>   Office of Assessment and Accountability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47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F8261-C6F6-47F4-AD08-B14D501D2F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91"/>
          </a:xfrm>
        </p:spPr>
        <p:txBody>
          <a:bodyPr>
            <a:normAutofit/>
          </a:bodyPr>
          <a:lstStyle/>
          <a:p>
            <a:pPr marL="233363"/>
            <a:r>
              <a:rPr lang="en-US" sz="4000"/>
              <a:t>College Admissions Exam – New Vendor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15330FB-199A-F877-2137-950EB6DB7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7925"/>
            <a:ext cx="10515600" cy="3999003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Beginning with the 2025–2026 school year, College Board was awarded the contract to provide the SAT for the state administration of the college admissions exam as required by </a:t>
            </a:r>
            <a:r>
              <a:rPr lang="en-US" u="sng">
                <a:hlinkClick r:id="rId3"/>
              </a:rPr>
              <a:t>KRS 158.6453</a:t>
            </a:r>
            <a:r>
              <a:rPr lang="en-US"/>
              <a:t>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Rising seniors (Class of 2026) took the ACT. Rising juniors (Class of 2027) will be impacted by this contract.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Many districts are already familiar with College Board through the Advanced Placement (AP) courses and exams. This existing relationship is expected to ease the transition and support a smooth implementation across Kentucky high schools.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This transition will provide students with a high-quality assessment that continues to support Postsecondary Readiness. The </a:t>
            </a:r>
            <a:r>
              <a:rPr lang="en-US" u="sng">
                <a:hlinkClick r:id="rId4"/>
              </a:rPr>
              <a:t>SAT benchmark scores</a:t>
            </a:r>
            <a:r>
              <a:rPr lang="en-US"/>
              <a:t> that determine academic readiness are established by the Kentucky Council on Postsecondary Education. More information can be found on how </a:t>
            </a:r>
            <a:r>
              <a:rPr lang="en-US" u="sng">
                <a:hlinkClick r:id="rId5"/>
              </a:rPr>
              <a:t>SAT assesses college and career readiness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11543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820BE-9BD3-3FE4-5695-8E8CAE286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9D90F-B91B-D77D-CADD-A6DDED1DE5C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91"/>
          </a:xfrm>
        </p:spPr>
        <p:txBody>
          <a:bodyPr>
            <a:normAutofit/>
          </a:bodyPr>
          <a:lstStyle/>
          <a:p>
            <a:pPr marL="233363"/>
            <a:r>
              <a:rPr lang="en-US" sz="4000"/>
              <a:t>College Admissions Exam – SAT Assessment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30E66E-2F88-FA32-198A-401FA3A33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7925"/>
            <a:ext cx="10515600" cy="399900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/>
              <a:t>The SAT Junior State Administration is an adaptive exam. It is a two hour and 14-minute exam that assesses students’ reading, writing, math and science skills. The test has two sections, Reading &amp; Writing and Math, generating a score for each section on a 200-800 scale. Through its unique design, the SAT also delivers an Analysis in Science score generated by students’ performance on relevant questions within the Reading &amp; Writing and Math sections.  </a:t>
            </a:r>
          </a:p>
        </p:txBody>
      </p:sp>
    </p:spTree>
    <p:extLst>
      <p:ext uri="{BB962C8B-B14F-4D97-AF65-F5344CB8AC3E}">
        <p14:creationId xmlns:p14="http://schemas.microsoft.com/office/powerpoint/2010/main" val="4245160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FE7C4-C480-08B5-30FA-28DB71368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DD9FA-94DC-13ED-32AD-41402A5079C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049000" cy="1719618"/>
          </a:xfrm>
        </p:spPr>
        <p:txBody>
          <a:bodyPr>
            <a:normAutofit/>
          </a:bodyPr>
          <a:lstStyle/>
          <a:p>
            <a:pPr marL="233363"/>
            <a:r>
              <a:rPr lang="en-US" sz="4000"/>
              <a:t>College Admissions Exam – Resources &amp; Schedule of Events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1B4221-44EE-2F71-B357-1C43F52D0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678" y="1971229"/>
            <a:ext cx="9465860" cy="33806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/>
            <a:r>
              <a:rPr lang="en-US"/>
              <a:t>More details to come</a:t>
            </a:r>
          </a:p>
        </p:txBody>
      </p:sp>
    </p:spTree>
    <p:extLst>
      <p:ext uri="{BB962C8B-B14F-4D97-AF65-F5344CB8AC3E}">
        <p14:creationId xmlns:p14="http://schemas.microsoft.com/office/powerpoint/2010/main" val="1090500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B8350-0E82-FD75-8E04-65D89984A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ADE9B-A077-7382-A7F8-594F13CF7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4323" y="1085492"/>
            <a:ext cx="9144000" cy="2387600"/>
          </a:xfrm>
        </p:spPr>
        <p:txBody>
          <a:bodyPr>
            <a:normAutofit/>
          </a:bodyPr>
          <a:lstStyle/>
          <a:p>
            <a:pPr algn="r"/>
            <a:r>
              <a:rPr lang="en-US" sz="5400"/>
              <a:t>K Screen Reminder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CC0D1F2-FAF0-BA62-6664-C3613EE93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4323" y="3429000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spcBef>
                <a:spcPts val="0"/>
              </a:spcBef>
            </a:pPr>
            <a:r>
              <a:rPr lang="en-US"/>
              <a:t>Tiffany Christopher</a:t>
            </a:r>
          </a:p>
          <a:p>
            <a:pPr algn="r">
              <a:spcBef>
                <a:spcPts val="0"/>
              </a:spcBef>
            </a:pPr>
            <a:r>
              <a:rPr lang="en-US"/>
              <a:t>Program Consultant</a:t>
            </a:r>
          </a:p>
          <a:p>
            <a:pPr algn="r">
              <a:spcBef>
                <a:spcPts val="0"/>
              </a:spcBef>
            </a:pPr>
            <a:r>
              <a:rPr lang="en-US"/>
              <a:t>   Office of Assessment and Accountability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21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8C4BD-4E1E-50EA-32F1-F70DC02A8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EB371-B0E8-E2D7-8E53-DCC11C718F4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91"/>
          </a:xfrm>
        </p:spPr>
        <p:txBody>
          <a:bodyPr>
            <a:normAutofit/>
          </a:bodyPr>
          <a:lstStyle/>
          <a:p>
            <a:pPr marL="233045"/>
            <a:r>
              <a:rPr lang="en-US" sz="4000"/>
              <a:t>K Screen Train the Trainer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B3419A-F0AA-7542-F5B7-9CE296195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5591"/>
            <a:ext cx="10378440" cy="435133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2400">
                <a:solidFill>
                  <a:srgbClr val="000000"/>
                </a:solidFill>
              </a:rPr>
              <a:t>Curriculum Associates and the Office of Assessment and Accountability (OAA) will host an in-person Train the Trainers at Sower on </a:t>
            </a:r>
            <a:r>
              <a:rPr lang="en-US" sz="2400" b="1">
                <a:solidFill>
                  <a:srgbClr val="000000"/>
                </a:solidFill>
              </a:rPr>
              <a:t>Tuesday, July 15 from   10 a.m. – 3 p.m. ET.</a:t>
            </a:r>
            <a:endParaRPr lang="en-US" sz="2400">
              <a:solidFill>
                <a:srgbClr val="00000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2400">
                <a:solidFill>
                  <a:srgbClr val="000000"/>
                </a:solidFill>
              </a:rPr>
              <a:t>Train the Trainers is required for anyone who will train others in the district to implement the screener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2400">
                <a:solidFill>
                  <a:srgbClr val="000000"/>
                </a:solidFill>
              </a:rPr>
              <a:t>Participants can register using the </a:t>
            </a:r>
            <a:r>
              <a:rPr lang="en-US" sz="2400">
                <a:solidFill>
                  <a:srgbClr val="000000"/>
                </a:solidFill>
                <a:hlinkClick r:id="rId3"/>
              </a:rPr>
              <a:t>K Screen Train the Trainer In-Person registration</a:t>
            </a:r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2400">
                <a:solidFill>
                  <a:srgbClr val="000000"/>
                </a:solidFill>
              </a:rPr>
              <a:t>Registration will remain open until the close of business on </a:t>
            </a:r>
            <a:r>
              <a:rPr lang="en-US" sz="2400" b="1">
                <a:solidFill>
                  <a:srgbClr val="000000"/>
                </a:solidFill>
              </a:rPr>
              <a:t>Friday, July 11</a:t>
            </a:r>
            <a:r>
              <a:rPr lang="en-US" sz="2400">
                <a:solidFill>
                  <a:srgbClr val="000000"/>
                </a:solidFill>
              </a:rPr>
              <a:t>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2400">
                <a:solidFill>
                  <a:srgbClr val="000000"/>
                </a:solidFill>
              </a:rPr>
              <a:t>Participants will need to bring the following items with the in-person training: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Courier New,monospace" panose="020B0604020202020204" pitchFamily="34" charset="0"/>
              <a:buChar char="o"/>
            </a:pPr>
            <a:r>
              <a:rPr lang="en-US">
                <a:solidFill>
                  <a:srgbClr val="000000"/>
                </a:solidFill>
              </a:rPr>
              <a:t>Copy of the K&amp;1 Screen III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Courier New,monospace" panose="020B0604020202020204" pitchFamily="34" charset="0"/>
              <a:buChar char="o"/>
            </a:pPr>
            <a:r>
              <a:rPr lang="en-US">
                <a:solidFill>
                  <a:srgbClr val="000000"/>
                </a:solidFill>
              </a:rPr>
              <a:t>The manipulatives (packages of blocks and shapes)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Courier New,monospace" panose="020B0604020202020204" pitchFamily="34" charset="0"/>
              <a:buChar char="o"/>
            </a:pPr>
            <a:r>
              <a:rPr lang="en-US">
                <a:solidFill>
                  <a:srgbClr val="000000"/>
                </a:solidFill>
              </a:rPr>
              <a:t>Children's books with at least 3 pages of text on each page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99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5FDE9-BFDE-D579-34E0-4E2DC3959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7BDC7-2B59-9D60-3D95-641F1DE9A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4323" y="1085492"/>
            <a:ext cx="9144000" cy="2387600"/>
          </a:xfrm>
        </p:spPr>
        <p:txBody>
          <a:bodyPr>
            <a:normAutofit/>
          </a:bodyPr>
          <a:lstStyle/>
          <a:p>
            <a:pPr algn="r"/>
            <a:r>
              <a:rPr lang="en-US" sz="5400"/>
              <a:t>2024-2025 Upcoming Important Dates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923C8DE-8B5B-C14E-0B8D-F38138A9E5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4323" y="3429000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spcBef>
                <a:spcPts val="0"/>
              </a:spcBef>
            </a:pPr>
            <a:r>
              <a:rPr lang="en-US"/>
              <a:t>Shara Savage </a:t>
            </a:r>
          </a:p>
          <a:p>
            <a:pPr algn="r">
              <a:spcBef>
                <a:spcPts val="0"/>
              </a:spcBef>
            </a:pPr>
            <a:r>
              <a:rPr lang="en-US"/>
              <a:t>Director</a:t>
            </a:r>
          </a:p>
          <a:p>
            <a:pPr algn="r">
              <a:spcBef>
                <a:spcPts val="0"/>
              </a:spcBef>
            </a:pPr>
            <a:r>
              <a:rPr lang="en-US"/>
              <a:t>   Office of Assessment and Accountability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04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B9F25"/>
      </a:accent6>
      <a:hlink>
        <a:srgbClr val="2683C6"/>
      </a:hlink>
      <a:folHlink>
        <a:srgbClr val="9F6715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FCA05B1-E313-6D46-8EEA-D906E14B24AB}" vid="{B7719CA3-B6BF-1B46-93F3-629B546427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KDE Document" ma:contentTypeID="0x0101001BEB557DBE01834EAB47A683706DCD5B008DF4EFBC6697154B9CE5CD9A6A2577BF" ma:contentTypeVersion="28" ma:contentTypeDescription="" ma:contentTypeScope="" ma:versionID="e0b67c418e58d911eabe55e204cd1574">
  <xsd:schema xmlns:xsd="http://www.w3.org/2001/XMLSchema" xmlns:xs="http://www.w3.org/2001/XMLSchema" xmlns:p="http://schemas.microsoft.com/office/2006/metadata/properties" xmlns:ns1="http://schemas.microsoft.com/sharepoint/v3" xmlns:ns2="3a62de7d-ba57-4f43-9dae-9623ba637be0" targetNamespace="http://schemas.microsoft.com/office/2006/metadata/properties" ma:root="true" ma:fieldsID="9ee806450b6155eaaf554df0f1197996" ns1:_="" ns2:_="">
    <xsd:import namespace="http://schemas.microsoft.com/sharepoint/v3"/>
    <xsd:import namespace="3a62de7d-ba57-4f43-9dae-9623ba637be0"/>
    <xsd:element name="properties">
      <xsd:complexType>
        <xsd:sequence>
          <xsd:element name="documentManagement">
            <xsd:complexType>
              <xsd:all>
                <xsd:element ref="ns2:Accessibility_x0020_Office" minOccurs="0"/>
                <xsd:element ref="ns2:Accessibility_x0020_Audience" minOccurs="0"/>
                <xsd:element ref="ns2:Accessibility_x0020_Audit_x0020_Date" minOccurs="0"/>
                <xsd:element ref="ns2:Accessibility_x0020_Audit_x0020_Status" minOccurs="0"/>
                <xsd:element ref="ns2:Accessibility_x0020_Target_x0020_Date" minOccurs="0"/>
                <xsd:element ref="ns2:Accessibility_x0020_Status" minOccurs="0"/>
                <xsd:element ref="ns2:Application_x0020_Status" minOccurs="0"/>
                <xsd:element ref="ns2:Application_x0020_Type" minOccurs="0"/>
                <xsd:element ref="ns1:RoutingRuleDescription" minOccurs="0"/>
                <xsd:element ref="ns2:Audience1" minOccurs="0"/>
                <xsd:element ref="ns2:Publication_x0020_Date"/>
                <xsd:element ref="ns1:PublishingStartDate" minOccurs="0"/>
                <xsd:element ref="ns1:PublishingExpirationDate" minOccurs="0"/>
                <xsd:element ref="ns2:Application_x0020_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0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de7d-ba57-4f43-9dae-9623ba637be0" elementFormDefault="qualified">
    <xsd:import namespace="http://schemas.microsoft.com/office/2006/documentManagement/types"/>
    <xsd:import namespace="http://schemas.microsoft.com/office/infopath/2007/PartnerControls"/>
    <xsd:element name="Accessibility_x0020_Office" ma:index="2" nillable="true" ma:displayName="Accessibility Office" ma:format="Dropdown" ma:internalName="Accessibility_x0020_Office">
      <xsd:simpleType>
        <xsd:restriction base="dms:Choice">
          <xsd:enumeration value="Commissioner's Office"/>
          <xsd:enumeration value="OAA - Office of Assessment and Accountability"/>
          <xsd:enumeration value="OCIS - Office of Continuous Improvement and Support"/>
          <xsd:enumeration value="OCTE - Career and Technical Education"/>
          <xsd:enumeration value="OELE- Office of Educator Licensure and Effectiveness"/>
          <xsd:enumeration value="OET - Office of Education Technology"/>
          <xsd:enumeration value="OFO - Office of Finance and Operations"/>
          <xsd:enumeration value="OLS - Office of Legal Services"/>
          <xsd:enumeration value="OSEEL - Office of Special Education and Early Learning"/>
          <xsd:enumeration value="OTL - Office of Teaching and Learning"/>
        </xsd:restriction>
      </xsd:simpleType>
    </xsd:element>
    <xsd:element name="Accessibility_x0020_Audience" ma:index="3" nillable="true" ma:displayName="Accessibility Audience" ma:format="Dropdown" ma:internalName="Accessibility_x0020_Audience">
      <xsd:simpleType>
        <xsd:restriction base="dms:Choice">
          <xsd:enumeration value="Public"/>
          <xsd:enumeration value="District"/>
        </xsd:restriction>
      </xsd:simpleType>
    </xsd:element>
    <xsd:element name="Accessibility_x0020_Audit_x0020_Date" ma:index="4" nillable="true" ma:displayName="Accessibility Audit Date" ma:format="DateOnly" ma:internalName="Accessibility_x0020_Audit_x0020_Date">
      <xsd:simpleType>
        <xsd:restriction base="dms:DateTime"/>
      </xsd:simpleType>
    </xsd:element>
    <xsd:element name="Accessibility_x0020_Audit_x0020_Status" ma:index="5" nillable="true" ma:displayName="Accessibility Audit Status" ma:format="Dropdown" ma:internalName="Accessibility_x0020_Audit_x0020_Status">
      <xsd:simpleType>
        <xsd:restriction base="dms:Choice">
          <xsd:enumeration value="OK"/>
          <xsd:enumeration value="Minor"/>
          <xsd:enumeration value="Major"/>
        </xsd:restriction>
      </xsd:simpleType>
    </xsd:element>
    <xsd:element name="Accessibility_x0020_Target_x0020_Date" ma:index="6" nillable="true" ma:displayName="Accessibility Target Date" ma:format="DateOnly" ma:internalName="Accessibility_x0020_Target_x0020_Date">
      <xsd:simpleType>
        <xsd:restriction base="dms:DateTime"/>
      </xsd:simpleType>
    </xsd:element>
    <xsd:element name="Accessibility_x0020_Status" ma:index="7" nillable="true" ma:displayName="Accessibility Status" ma:format="Dropdown" ma:internalName="Accessibility_x0020_Status1" ma:readOnly="false">
      <xsd:simpleType>
        <xsd:restriction base="dms:Choice">
          <xsd:enumeration value="Remove"/>
          <xsd:enumeration value="Remediate"/>
          <xsd:enumeration value="Update"/>
          <xsd:enumeration value="Accessible"/>
          <xsd:enumeration value="Undue Burden"/>
          <xsd:enumeration value="Not KDE Owned"/>
        </xsd:restriction>
      </xsd:simpleType>
    </xsd:element>
    <xsd:element name="Application_x0020_Status" ma:index="8" nillable="true" ma:displayName="Application Status" ma:format="Dropdown" ma:internalName="Application_x0020_Status">
      <xsd:simpleType>
        <xsd:restriction base="dms:Choice">
          <xsd:enumeration value="Approved"/>
          <xsd:enumeration value="Denied"/>
        </xsd:restriction>
      </xsd:simpleType>
    </xsd:element>
    <xsd:element name="Application_x0020_Type" ma:index="9" nillable="true" ma:displayName="Application Type" ma:format="Dropdown" ma:internalName="Application_x0020_Type">
      <xsd:simpleType>
        <xsd:restriction base="dms:Choice">
          <xsd:enumeration value="Original"/>
          <xsd:enumeration value="Amendment"/>
          <xsd:enumeration value="Year 3 Budget"/>
          <xsd:enumeration value="Addendum"/>
          <xsd:enumeration value="Budget Update"/>
        </xsd:restriction>
      </xsd:simpleType>
    </xsd:element>
    <xsd:element name="Audience1" ma:index="11" nillable="true" ma:displayName="Audience" ma:list="{9f2d68f0-dc6b-4e06-b19d-b8792e70efe6}" ma:internalName="Audience1" ma:showField="Title" ma:web="3a62de7d-ba57-4f43-9dae-9623ba637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cation_x0020_Date" ma:index="12" ma:displayName="Publication Date" ma:default="[today]" ma:format="DateOnly" ma:internalName="Publication_x0020_Date" ma:readOnly="false">
      <xsd:simpleType>
        <xsd:restriction base="dms:DateTime"/>
      </xsd:simpleType>
    </xsd:element>
    <xsd:element name="Application_x0020_Date" ma:index="15" nillable="true" ma:displayName="Application Date" ma:format="DateOnly" ma:internalName="Application_x0020_Date">
      <xsd:simpleType>
        <xsd:restriction base="dms:DateTime"/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cation_x0020_Date xmlns="3a62de7d-ba57-4f43-9dae-9623ba637be0">2025-07-10T04:00:00+00:00</Publication_x0020_Date>
    <Accessibility_x0020_Office xmlns="3a62de7d-ba57-4f43-9dae-9623ba637be0">OAA - Office of Assessment and Accountability</Accessibility_x0020_Office>
    <Accessibility_x0020_Audit_x0020_Status xmlns="3a62de7d-ba57-4f43-9dae-9623ba637be0" xsi:nil="true"/>
    <Accessibility_x0020_Audience xmlns="3a62de7d-ba57-4f43-9dae-9623ba637be0">District</Accessibility_x0020_Audience>
    <Accessibility_x0020_Status xmlns="3a62de7d-ba57-4f43-9dae-9623ba637be0">Accessible</Accessibility_x0020_Status>
    <Application_x0020_Type xmlns="3a62de7d-ba57-4f43-9dae-9623ba637be0" xsi:nil="true"/>
    <Application_x0020_Date xmlns="3a62de7d-ba57-4f43-9dae-9623ba637be0" xsi:nil="true"/>
    <Accessibility_x0020_Target_x0020_Date xmlns="3a62de7d-ba57-4f43-9dae-9623ba637be0" xsi:nil="true"/>
    <Application_x0020_Status xmlns="3a62de7d-ba57-4f43-9dae-9623ba637be0" xsi:nil="true"/>
    <Accessibility_x0020_Audit_x0020_Date xmlns="3a62de7d-ba57-4f43-9dae-9623ba637be0" xsi:nil="true"/>
    <RoutingRuleDescription xmlns="http://schemas.microsoft.com/sharepoint/v3" xsi:nil="true"/>
    <PublishingExpirationDate xmlns="http://schemas.microsoft.com/sharepoint/v3" xsi:nil="true"/>
    <PublishingStartDate xmlns="http://schemas.microsoft.com/sharepoint/v3" xsi:nil="true"/>
    <Audience1 xmlns="3a62de7d-ba57-4f43-9dae-9623ba637be0"/>
    <_dlc_DocId xmlns="3a62de7d-ba57-4f43-9dae-9623ba637be0">KYED-14-1916</_dlc_DocId>
    <_dlc_DocIdUrl xmlns="3a62de7d-ba57-4f43-9dae-9623ba637be0">
      <Url>https://education-edit.ky.gov/AA/distsupp/_layouts/15/DocIdRedir.aspx?ID=KYED-14-1916</Url>
      <Description>KYED-14-1916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AE43AF4-C9DA-4948-8B48-B657A868B7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DFD774-3B9B-441B-B169-444AA407AC69}"/>
</file>

<file path=customXml/itemProps3.xml><?xml version="1.0" encoding="utf-8"?>
<ds:datastoreItem xmlns:ds="http://schemas.openxmlformats.org/officeDocument/2006/customXml" ds:itemID="{C70D4522-EDD2-4326-BD38-D65ABD3DF72F}">
  <ds:schemaRefs>
    <ds:schemaRef ds:uri="b062eb0a-ada4-4626-816e-5cd0be926cfe"/>
    <ds:schemaRef ds:uri="http://schemas.microsoft.com/office/2006/documentManagement/types"/>
    <ds:schemaRef ds:uri="http://www.w3.org/XML/1998/namespace"/>
    <ds:schemaRef ds:uri="http://purl.org/dc/elements/1.1/"/>
    <ds:schemaRef ds:uri="5bc9d522-2386-425a-9f2a-a617cf877ec0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c8aeabe4-0dec-4482-a76a-bb57f37294f4"/>
    <ds:schemaRef ds:uri="http://schemas.microsoft.com/office/2006/metadata/properties"/>
    <ds:schemaRef ds:uri="e933af85-a9ee-4a70-b6e0-74d4f32bb51d"/>
    <ds:schemaRef ds:uri="cf3aa28c-8d44-408c-a5ca-996a87f6cd59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BE53454E-2F96-44C8-B196-8C20354677A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660</Words>
  <Application>Microsoft Office PowerPoint</Application>
  <PresentationFormat>Widescreen</PresentationFormat>
  <Paragraphs>79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Arial,Sans-Serif</vt:lpstr>
      <vt:lpstr>Calibri</vt:lpstr>
      <vt:lpstr>Courier New,monospace</vt:lpstr>
      <vt:lpstr>Franklin Gothic Book</vt:lpstr>
      <vt:lpstr>Franklin Gothic Medium</vt:lpstr>
      <vt:lpstr>Georgia</vt:lpstr>
      <vt:lpstr>Times New Roman</vt:lpstr>
      <vt:lpstr>Office Theme</vt:lpstr>
      <vt:lpstr>DAC Webcast July 10, 2025</vt:lpstr>
      <vt:lpstr>Agenda</vt:lpstr>
      <vt:lpstr>College Admissions Exam</vt:lpstr>
      <vt:lpstr>College Admissions Exam – New Vendor</vt:lpstr>
      <vt:lpstr>College Admissions Exam – SAT Assessment</vt:lpstr>
      <vt:lpstr>College Admissions Exam – Resources &amp; Schedule of Events</vt:lpstr>
      <vt:lpstr>K Screen Reminder</vt:lpstr>
      <vt:lpstr>K Screen Train the Trainer</vt:lpstr>
      <vt:lpstr>2024-2025 Upcoming Important Dates</vt:lpstr>
      <vt:lpstr>Upcoming Important Dates</vt:lpstr>
      <vt:lpstr>New OAA Director Appointed for DAAS</vt:lpstr>
      <vt:lpstr>New OAA Director Appointed </vt:lpstr>
      <vt:lpstr>Questions and Answers</vt:lpstr>
      <vt:lpstr>Division of Assessment and Accountability Support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DAC Webcast July 2025</dc:title>
  <dc:creator>melissa.chandler@education.ky.gov</dc:creator>
  <cp:keywords>DAC Webcast</cp:keywords>
  <cp:lastModifiedBy>Riley, Ben - Division of Assessment and Accountability Support</cp:lastModifiedBy>
  <cp:revision>5</cp:revision>
  <dcterms:created xsi:type="dcterms:W3CDTF">2022-07-11T18:53:52Z</dcterms:created>
  <dcterms:modified xsi:type="dcterms:W3CDTF">2025-07-10T13:09:52Z</dcterms:modified>
  <cp:category>Please email questions to dacinfo@education.ky.gov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0x0101001BEB557DBE01834EAB47A683706DCD5B008DF4EFBC6697154B9CE5CD9A6A2577BF</vt:lpwstr>
  </property>
  <property fmtid="{D5CDD505-2E9C-101B-9397-08002B2CF9AE}" pid="3" name="MediaServiceImageTags">
    <vt:lpwstr/>
  </property>
  <property fmtid="{D5CDD505-2E9C-101B-9397-08002B2CF9AE}" pid="4" name="MSIP_Label_eb544694-0027-44fa-bee4-2648c0363f9d_Enabled">
    <vt:lpwstr>true</vt:lpwstr>
  </property>
  <property fmtid="{D5CDD505-2E9C-101B-9397-08002B2CF9AE}" pid="5" name="MSIP_Label_eb544694-0027-44fa-bee4-2648c0363f9d_SetDate">
    <vt:lpwstr>2025-04-04T16:56:41Z</vt:lpwstr>
  </property>
  <property fmtid="{D5CDD505-2E9C-101B-9397-08002B2CF9AE}" pid="6" name="MSIP_Label_eb544694-0027-44fa-bee4-2648c0363f9d_Method">
    <vt:lpwstr>Standard</vt:lpwstr>
  </property>
  <property fmtid="{D5CDD505-2E9C-101B-9397-08002B2CF9AE}" pid="7" name="MSIP_Label_eb544694-0027-44fa-bee4-2648c0363f9d_Name">
    <vt:lpwstr>defa4170-0d19-0005-0004-bc88714345d2</vt:lpwstr>
  </property>
  <property fmtid="{D5CDD505-2E9C-101B-9397-08002B2CF9AE}" pid="8" name="MSIP_Label_eb544694-0027-44fa-bee4-2648c0363f9d_SiteId">
    <vt:lpwstr>9360c11f-90e6-4706-ad00-25fcdc9e2ed1</vt:lpwstr>
  </property>
  <property fmtid="{D5CDD505-2E9C-101B-9397-08002B2CF9AE}" pid="9" name="MSIP_Label_eb544694-0027-44fa-bee4-2648c0363f9d_ActionId">
    <vt:lpwstr>de2758bb-d69a-46cd-a971-2dc036d74633</vt:lpwstr>
  </property>
  <property fmtid="{D5CDD505-2E9C-101B-9397-08002B2CF9AE}" pid="10" name="MSIP_Label_eb544694-0027-44fa-bee4-2648c0363f9d_ContentBits">
    <vt:lpwstr>0</vt:lpwstr>
  </property>
  <property fmtid="{D5CDD505-2E9C-101B-9397-08002B2CF9AE}" pid="11" name="MSIP_Label_eb544694-0027-44fa-bee4-2648c0363f9d_Tag">
    <vt:lpwstr>10, 3, 0, 2</vt:lpwstr>
  </property>
  <property fmtid="{D5CDD505-2E9C-101B-9397-08002B2CF9AE}" pid="12" name="_dlc_DocIdItemGuid">
    <vt:lpwstr>f49de486-351c-4435-8ba1-2ed3342b9aec</vt:lpwstr>
  </property>
</Properties>
</file>