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256" r:id="rId5"/>
    <p:sldId id="1024" r:id="rId6"/>
    <p:sldId id="1137" r:id="rId7"/>
    <p:sldId id="1045" r:id="rId8"/>
    <p:sldId id="1044" r:id="rId9"/>
    <p:sldId id="1148" r:id="rId10"/>
    <p:sldId id="1152" r:id="rId11"/>
    <p:sldId id="1153" r:id="rId12"/>
    <p:sldId id="1149" r:id="rId13"/>
    <p:sldId id="1155" r:id="rId14"/>
    <p:sldId id="1156" r:id="rId15"/>
    <p:sldId id="888" r:id="rId16"/>
    <p:sldId id="1029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822606-89CE-37F5-0354-C7C7B03AE384}" name="Chandler, Melissa - Division of Assessment and Accountability Support" initials="CS" userId="S::melissa.chandler@education.ky.gov::c7c40c5a-5db2-409e-9ac5-b3fa8556cae3" providerId="AD"/>
  <p188:author id="{EEAF063B-8BCB-A246-0486-9A5ACA2B8CA4}" name="Roseberry, Christen - Division of Assessment and Accountability Support" initials="RCDoAaAS" userId="S::christen.roseberry@education.ky.gov::64f073a6-c0e0-4356-b5dd-074214d6d82f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FF3B046C-91C7-F735-5D2E-F89695486385}" name="Jett, Lisa - Division of Assessment and Accountability Support" initials="JS" userId="S::lisa.jett@education.ky.gov::6d718aac-4a55-46f9-aab8-85fa88911f2a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4E37AEA2-9003-7A2B-581B-AF4837220C73}" name="Riley, Ben - Division of Assessment and Accountability Support" initials="RS" userId="S::ben.riley@education.ky.gov::4cd6cdff-1273-49fa-8860-d0f5fa3fb9f7" providerId="AD"/>
  <p188:author id="{E0DB3AB3-8C22-653F-571B-3E25AA2E63A2}" name="Savage, Shara - Division of Assessment and Accountability Support" initials="SS" userId="S::shara.savage@education.ky.gov::71eadb16-699f-453e-81d8-c9ac7aaf2dd6" providerId="AD"/>
  <p188:author id="{2DFC81C1-C964-7CBE-E5A2-8181FB4130DC}" name="Wickizer, John - Division of Accountability Data and Analysis" initials="WA" userId="S::john.wickizer@education.ky.gov::1c22ac94-8f1d-4cc0-ad19-578a4f29fa40" providerId="AD"/>
  <p188:author id="{581C09D0-3CAB-E9E0-98D1-3884D850B30F}" name="Hill, Kevin - KDE Division Director" initials="HD" userId="S::kevin.hill@education.ky.gov::02c2ec77-149c-4854-a7db-156452e0ba73" providerId="AD"/>
  <p188:author id="{5FD6BBD4-89B8-DC90-B9A0-590DE6A9A122}" name="Larkins, Jennifer - Division of Assessment and Accountability Support" initials="LS" userId="S::jennifer.larkins@education.ky.gov::093879bc-4454-48e7-95b0-93a7f4bf4b00" providerId="AD"/>
  <p188:author id="{1DDE88F8-27C4-C73A-F768-A150E2731EB4}" name="Mullins, Krista - Division of Assessment and Accountability Support" initials="MS" userId="S::krista.mullins@education.ky.gov::599e8b2c-da26-429c-a2a4-0d587b3d3416" providerId="AD"/>
  <p188:author id="{F4AFB8FE-2F89-BD15-88CD-DCAF584F8BCE}" name="Guest User" initials="GU" userId="S::urn:spo:anon#b8d00a6c8b0209b5fed9f16a4c639c5f2826c96e7d642f03ee068c911d54507e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ord, Jennifer - KDE Division Director" initials="SJ-KDD" lastIdx="6" clrIdx="0">
    <p:extLst>
      <p:ext uri="{19B8F6BF-5375-455C-9EA6-DF929625EA0E}">
        <p15:presenceInfo xmlns:p15="http://schemas.microsoft.com/office/powerpoint/2012/main" userId="S::jennifer.stafford@education.ky.gov::0151abd4-297e-443f-a77b-a8c249c015ab" providerId="AD"/>
      </p:ext>
    </p:extLst>
  </p:cmAuthor>
  <p:cmAuthor id="2" name="Jett, Lisa - Division of Assessment and Accountability Support" initials="JS" lastIdx="1" clrIdx="1">
    <p:extLst>
      <p:ext uri="{19B8F6BF-5375-455C-9EA6-DF929625EA0E}">
        <p15:presenceInfo xmlns:p15="http://schemas.microsoft.com/office/powerpoint/2012/main" userId="S::lisa.jett@education.ky.gov::6d718aac-4a55-46f9-aab8-85fa88911f2a" providerId="AD"/>
      </p:ext>
    </p:extLst>
  </p:cmAuthor>
  <p:cmAuthor id="3" name="Chandler, Melissa - Division of Assessment and Accountability Support" initials="CS" lastIdx="2" clrIdx="2">
    <p:extLst>
      <p:ext uri="{19B8F6BF-5375-455C-9EA6-DF929625EA0E}">
        <p15:presenceInfo xmlns:p15="http://schemas.microsoft.com/office/powerpoint/2012/main" userId="S::melissa.chandler@education.ky.gov::c7c40c5a-5db2-409e-9ac5-b3fa8556ca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649"/>
    <a:srgbClr val="276F8B"/>
    <a:srgbClr val="007780"/>
    <a:srgbClr val="6B9F25"/>
    <a:srgbClr val="FFFFFF"/>
    <a:srgbClr val="DEEBF7"/>
    <a:srgbClr val="E2F0D9"/>
    <a:srgbClr val="FFF2CC"/>
    <a:srgbClr val="F8CBAD"/>
    <a:srgbClr val="0D7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8C1C8-10A7-40A9-55A8-038D8A761275}" v="3" dt="2024-06-12T18:34:44.751"/>
    <p1510:client id="{5561FEB8-7E48-4DC5-8A92-D34013336DD7}" v="58" dt="2024-06-12T19:12:06.063"/>
    <p1510:client id="{9F5146EC-C6AE-C353-C5B2-7FFE6A041D44}" v="2" dt="2024-06-12T18:20:39.819"/>
    <p1510:client id="{A07C8A77-6CBB-5E61-41FE-0747A2C42D81}" v="1" dt="2024-06-12T18:31:06.024"/>
    <p1510:client id="{BEDC0874-58CB-4F3E-BEDE-D463D832B292}" v="40" dt="2024-06-12T18:57:55.427"/>
    <p1510:client id="{C7C19EAD-9DB5-39AC-FC2A-88B683D407B9}" v="4" dt="2024-06-12T19:00:02.207"/>
    <p1510:client id="{CBEE6886-AAFA-7204-BE1A-4D7B272B53DB}" v="15" dt="2024-06-12T17:16:23.817"/>
    <p1510:client id="{EE5A0CA8-092F-4250-86BB-EE5834BCD973}" v="1" dt="2024-06-12T19:45:15.873"/>
    <p1510:client id="{F6A137AA-D333-3935-1235-0118E3DFE9B3}" v="19" dt="2024-06-12T14:02:38.394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acinfo@education.ky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CDB05-86C6-4E3F-8115-B237F44B6524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</dgm:pt>
    <dgm:pt modelId="{1A60FDE9-8FDD-4F95-8761-9B8568EA05DF}">
      <dgm:prSet phldrT="[Text]"/>
      <dgm:spPr>
        <a:solidFill>
          <a:srgbClr val="007780"/>
        </a:solidFill>
      </dgm:spPr>
      <dgm:t>
        <a:bodyPr/>
        <a:lstStyle/>
        <a:p>
          <a:pPr algn="ctr"/>
          <a:r>
            <a:rPr lang="en-US">
              <a:latin typeface="Times New Roman"/>
              <a:cs typeface="Times New Roman"/>
            </a:rPr>
            <a:t>Contact Information</a:t>
          </a:r>
          <a:endParaRPr lang="en-US" b="0" i="0" u="none" strike="noStrike" cap="none" baseline="0" noProof="0">
            <a:solidFill>
              <a:srgbClr val="010000"/>
            </a:solidFill>
            <a:latin typeface="Georgia"/>
            <a:cs typeface="Times New Roman"/>
          </a:endParaRPr>
        </a:p>
      </dgm:t>
    </dgm:pt>
    <dgm:pt modelId="{0EA27716-065F-4EC5-BBAA-E844C0E66BF7}" type="parTrans" cxnId="{3377A197-9616-49CB-A7A9-7F7740E243DA}">
      <dgm:prSet/>
      <dgm:spPr/>
      <dgm:t>
        <a:bodyPr/>
        <a:lstStyle/>
        <a:p>
          <a:endParaRPr lang="en-US"/>
        </a:p>
      </dgm:t>
    </dgm:pt>
    <dgm:pt modelId="{F982082A-35F6-4E4D-B386-9B512221BAE4}" type="sibTrans" cxnId="{3377A197-9616-49CB-A7A9-7F7740E243DA}">
      <dgm:prSet/>
      <dgm:spPr/>
      <dgm:t>
        <a:bodyPr/>
        <a:lstStyle/>
        <a:p>
          <a:endParaRPr lang="en-US"/>
        </a:p>
      </dgm:t>
    </dgm:pt>
    <dgm:pt modelId="{16E8CD49-2548-41E2-9958-F07BB7AB4D5F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Times New Roman"/>
              <a:cs typeface="Times New Roman"/>
            </a:rPr>
            <a:t>KDE DAC Information</a:t>
          </a:r>
        </a:p>
      </dgm:t>
      <dgm:extLst>
        <a:ext uri="{E40237B7-FDA0-4F09-8148-C483321AD2D9}">
          <dgm14:cNvPr xmlns:dgm14="http://schemas.microsoft.com/office/drawing/2010/diagram" id="0" name="" descr="A table displaying KDE's DAC info contact information. Email dacinfo@education.ky.gov. Phone Number: (502) 564-4394"/>
        </a:ext>
      </dgm:extLst>
    </dgm:pt>
    <dgm:pt modelId="{DA3A25F7-5592-4D00-8405-3D4328B7812F}" type="parTrans" cxnId="{73ED1480-6135-48FC-9334-02B3AC27C1CA}">
      <dgm:prSet/>
      <dgm:spPr/>
      <dgm:t>
        <a:bodyPr/>
        <a:lstStyle/>
        <a:p>
          <a:endParaRPr lang="en-US"/>
        </a:p>
      </dgm:t>
    </dgm:pt>
    <dgm:pt modelId="{84BB977D-1005-4B20-A5BF-D7738EB3CFB1}" type="sibTrans" cxnId="{73ED1480-6135-48FC-9334-02B3AC27C1CA}">
      <dgm:prSet/>
      <dgm:spPr/>
      <dgm:t>
        <a:bodyPr/>
        <a:lstStyle/>
        <a:p>
          <a:endParaRPr lang="en-US"/>
        </a:p>
      </dgm:t>
    </dgm:pt>
    <dgm:pt modelId="{5DDDCDED-2313-4F54-801A-F8F10EEAF1AE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>
            <a:latin typeface="Times New Roman"/>
            <a:cs typeface="Times New Roman"/>
          </a:endParaRPr>
        </a:p>
      </dgm:t>
    </dgm:pt>
    <dgm:pt modelId="{9144B784-B323-413D-9578-52454B01E099}" type="parTrans" cxnId="{411A1D92-B522-4280-A419-DBA71CCE25C0}">
      <dgm:prSet/>
      <dgm:spPr/>
      <dgm:t>
        <a:bodyPr/>
        <a:lstStyle/>
        <a:p>
          <a:endParaRPr lang="en-US"/>
        </a:p>
      </dgm:t>
    </dgm:pt>
    <dgm:pt modelId="{EB138D15-E18A-471F-AC25-07E977AE60BE}" type="sibTrans" cxnId="{411A1D92-B522-4280-A419-DBA71CCE25C0}">
      <dgm:prSet/>
      <dgm:spPr/>
      <dgm:t>
        <a:bodyPr/>
        <a:lstStyle/>
        <a:p>
          <a:endParaRPr lang="en-US"/>
        </a:p>
      </dgm:t>
    </dgm:pt>
    <dgm:pt modelId="{555D2BA5-BCB5-4FD5-BFD9-2B9FB61D7F36}">
      <dgm:prSet custT="1"/>
      <dgm:spPr>
        <a:solidFill>
          <a:schemeClr val="accent2">
            <a:lumMod val="20000"/>
            <a:lumOff val="80000"/>
            <a:alpha val="97000"/>
          </a:schemeClr>
        </a:solidFill>
        <a:ln w="12700" cmpd="sng">
          <a:noFill/>
        </a:ln>
        <a:effectLst>
          <a:outerShdw blurRad="50800" dist="50800" dir="5400000" algn="ctr" rotWithShape="0">
            <a:schemeClr val="tx1"/>
          </a:outerShdw>
        </a:effectLst>
      </dgm:spPr>
      <dgm:t>
        <a:bodyPr/>
        <a:lstStyle/>
        <a:p>
          <a:pPr algn="ctr">
            <a:spcBef>
              <a:spcPts val="1200"/>
            </a:spcBef>
            <a:buFontTx/>
            <a:buNone/>
          </a:pPr>
          <a:r>
            <a:rPr lang="en-US" sz="4400">
              <a:solidFill>
                <a:srgbClr val="102649"/>
              </a:solidFill>
              <a:latin typeface="Times New Roman"/>
              <a:cs typeface="Times New Roman"/>
            </a:rPr>
            <a:t>(502) 564-4394</a:t>
          </a:r>
        </a:p>
      </dgm:t>
    </dgm:pt>
    <dgm:pt modelId="{BC565937-7DB0-4AEB-84F4-507AF704F7C8}" type="parTrans" cxnId="{5A511DA5-E011-4FC6-9BC5-ACA76839936B}">
      <dgm:prSet/>
      <dgm:spPr/>
    </dgm:pt>
    <dgm:pt modelId="{F4C91FE7-86C2-4512-A2DB-D57CC2815CD9}" type="sibTrans" cxnId="{5A511DA5-E011-4FC6-9BC5-ACA76839936B}">
      <dgm:prSet/>
      <dgm:spPr/>
    </dgm:pt>
    <dgm:pt modelId="{DEB62E53-5A95-4A43-B264-D6BCB375193B}" type="pres">
      <dgm:prSet presAssocID="{1B2CDB05-86C6-4E3F-8115-B237F44B6524}" presName="linear" presStyleCnt="0">
        <dgm:presLayoutVars>
          <dgm:dir/>
          <dgm:animLvl val="lvl"/>
          <dgm:resizeHandles val="exact"/>
        </dgm:presLayoutVars>
      </dgm:prSet>
      <dgm:spPr/>
    </dgm:pt>
    <dgm:pt modelId="{886C2857-E126-4BF5-BA53-008BA5B0817D}" type="pres">
      <dgm:prSet presAssocID="{1A60FDE9-8FDD-4F95-8761-9B8568EA05DF}" presName="parentLin" presStyleCnt="0"/>
      <dgm:spPr/>
    </dgm:pt>
    <dgm:pt modelId="{35A981A8-FE84-42A3-97F8-AEB93B8A75BE}" type="pres">
      <dgm:prSet presAssocID="{1A60FDE9-8FDD-4F95-8761-9B8568EA05DF}" presName="parentLeftMargin" presStyleLbl="node1" presStyleIdx="0" presStyleCnt="1"/>
      <dgm:spPr/>
    </dgm:pt>
    <dgm:pt modelId="{582781B1-11A1-43EE-AABF-775ACAB37D1D}" type="pres">
      <dgm:prSet presAssocID="{1A60FDE9-8FDD-4F95-8761-9B8568EA05DF}" presName="parentText" presStyleLbl="node1" presStyleIdx="0" presStyleCnt="1" custScaleX="85505" custScaleY="58469" custLinFactX="14390" custLinFactNeighborX="100000" custLinFactNeighborY="-841">
        <dgm:presLayoutVars>
          <dgm:chMax val="0"/>
          <dgm:bulletEnabled val="1"/>
        </dgm:presLayoutVars>
      </dgm:prSet>
      <dgm:spPr/>
    </dgm:pt>
    <dgm:pt modelId="{F5ACB861-CC0D-497A-AF35-30750F8AE795}" type="pres">
      <dgm:prSet presAssocID="{1A60FDE9-8FDD-4F95-8761-9B8568EA05DF}" presName="negativeSpace" presStyleCnt="0"/>
      <dgm:spPr/>
    </dgm:pt>
    <dgm:pt modelId="{EFC5904C-6172-4D21-AA6F-0A027056D3ED}" type="pres">
      <dgm:prSet presAssocID="{1A60FDE9-8FDD-4F95-8761-9B8568EA05DF}" presName="childText" presStyleLbl="conFgAcc1" presStyleIdx="0" presStyleCnt="1" custLinFactNeighborX="-8250" custLinFactNeighborY="1596">
        <dgm:presLayoutVars>
          <dgm:bulletEnabled val="1"/>
        </dgm:presLayoutVars>
      </dgm:prSet>
      <dgm:spPr/>
    </dgm:pt>
  </dgm:ptLst>
  <dgm:cxnLst>
    <dgm:cxn modelId="{9DB3C301-F592-4763-8F14-089C378F225D}" type="presOf" srcId="{1A60FDE9-8FDD-4F95-8761-9B8568EA05DF}" destId="{35A981A8-FE84-42A3-97F8-AEB93B8A75BE}" srcOrd="0" destOrd="0" presId="urn:microsoft.com/office/officeart/2005/8/layout/list1"/>
    <dgm:cxn modelId="{98EE5D08-807A-4F33-81F3-0F6A952C8E64}" type="presOf" srcId="{1B2CDB05-86C6-4E3F-8115-B237F44B6524}" destId="{DEB62E53-5A95-4A43-B264-D6BCB375193B}" srcOrd="0" destOrd="0" presId="urn:microsoft.com/office/officeart/2005/8/layout/list1"/>
    <dgm:cxn modelId="{EBD4EF20-0A3F-4916-959E-E08BD9B09C15}" type="presOf" srcId="{555D2BA5-BCB5-4FD5-BFD9-2B9FB61D7F36}" destId="{EFC5904C-6172-4D21-AA6F-0A027056D3ED}" srcOrd="0" destOrd="2" presId="urn:microsoft.com/office/officeart/2005/8/layout/list1"/>
    <dgm:cxn modelId="{FDB2F853-2875-4F99-8A2E-36084B4A2C2B}" type="presOf" srcId="{5DDDCDED-2313-4F54-801A-F8F10EEAF1AE}" destId="{EFC5904C-6172-4D21-AA6F-0A027056D3ED}" srcOrd="0" destOrd="1" presId="urn:microsoft.com/office/officeart/2005/8/layout/list1"/>
    <dgm:cxn modelId="{73ED1480-6135-48FC-9334-02B3AC27C1CA}" srcId="{1A60FDE9-8FDD-4F95-8761-9B8568EA05DF}" destId="{16E8CD49-2548-41E2-9958-F07BB7AB4D5F}" srcOrd="0" destOrd="0" parTransId="{DA3A25F7-5592-4D00-8405-3D4328B7812F}" sibTransId="{84BB977D-1005-4B20-A5BF-D7738EB3CFB1}"/>
    <dgm:cxn modelId="{411A1D92-B522-4280-A419-DBA71CCE25C0}" srcId="{1A60FDE9-8FDD-4F95-8761-9B8568EA05DF}" destId="{5DDDCDED-2313-4F54-801A-F8F10EEAF1AE}" srcOrd="1" destOrd="0" parTransId="{9144B784-B323-413D-9578-52454B01E099}" sibTransId="{EB138D15-E18A-471F-AC25-07E977AE60BE}"/>
    <dgm:cxn modelId="{3377A197-9616-49CB-A7A9-7F7740E243DA}" srcId="{1B2CDB05-86C6-4E3F-8115-B237F44B6524}" destId="{1A60FDE9-8FDD-4F95-8761-9B8568EA05DF}" srcOrd="0" destOrd="0" parTransId="{0EA27716-065F-4EC5-BBAA-E844C0E66BF7}" sibTransId="{F982082A-35F6-4E4D-B386-9B512221BAE4}"/>
    <dgm:cxn modelId="{61695BA0-3F1C-4635-806B-0A1A6E66791A}" type="presOf" srcId="{16E8CD49-2548-41E2-9958-F07BB7AB4D5F}" destId="{EFC5904C-6172-4D21-AA6F-0A027056D3ED}" srcOrd="0" destOrd="0" presId="urn:microsoft.com/office/officeart/2005/8/layout/list1"/>
    <dgm:cxn modelId="{B691F8A0-5E92-44D3-BBFF-D0B4AF3741FF}" type="presOf" srcId="{1A60FDE9-8FDD-4F95-8761-9B8568EA05DF}" destId="{582781B1-11A1-43EE-AABF-775ACAB37D1D}" srcOrd="1" destOrd="0" presId="urn:microsoft.com/office/officeart/2005/8/layout/list1"/>
    <dgm:cxn modelId="{5A511DA5-E011-4FC6-9BC5-ACA76839936B}" srcId="{1A60FDE9-8FDD-4F95-8761-9B8568EA05DF}" destId="{555D2BA5-BCB5-4FD5-BFD9-2B9FB61D7F36}" srcOrd="2" destOrd="0" parTransId="{BC565937-7DB0-4AEB-84F4-507AF704F7C8}" sibTransId="{F4C91FE7-86C2-4512-A2DB-D57CC2815CD9}"/>
    <dgm:cxn modelId="{9C3D7FAC-79A8-40C6-BE9D-8EA7DE64BE47}" type="presParOf" srcId="{DEB62E53-5A95-4A43-B264-D6BCB375193B}" destId="{886C2857-E126-4BF5-BA53-008BA5B0817D}" srcOrd="0" destOrd="0" presId="urn:microsoft.com/office/officeart/2005/8/layout/list1"/>
    <dgm:cxn modelId="{432CB150-31F9-43C6-8599-3A2009D90284}" type="presParOf" srcId="{886C2857-E126-4BF5-BA53-008BA5B0817D}" destId="{35A981A8-FE84-42A3-97F8-AEB93B8A75BE}" srcOrd="0" destOrd="0" presId="urn:microsoft.com/office/officeart/2005/8/layout/list1"/>
    <dgm:cxn modelId="{2899EB26-6384-4A11-AE92-484D7A9E05B1}" type="presParOf" srcId="{886C2857-E126-4BF5-BA53-008BA5B0817D}" destId="{582781B1-11A1-43EE-AABF-775ACAB37D1D}" srcOrd="1" destOrd="0" presId="urn:microsoft.com/office/officeart/2005/8/layout/list1"/>
    <dgm:cxn modelId="{FB66B7E1-C832-4B63-8954-2B585946080B}" type="presParOf" srcId="{DEB62E53-5A95-4A43-B264-D6BCB375193B}" destId="{F5ACB861-CC0D-497A-AF35-30750F8AE795}" srcOrd="1" destOrd="0" presId="urn:microsoft.com/office/officeart/2005/8/layout/list1"/>
    <dgm:cxn modelId="{E490EEB2-63AF-4065-BFE4-EA0820077400}" type="presParOf" srcId="{DEB62E53-5A95-4A43-B264-D6BCB375193B}" destId="{EFC5904C-6172-4D21-AA6F-0A027056D3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5904C-6172-4D21-AA6F-0A027056D3ED}">
      <dsp:nvSpPr>
        <dsp:cNvPr id="0" name=""/>
        <dsp:cNvSpPr/>
      </dsp:nvSpPr>
      <dsp:spPr>
        <a:xfrm>
          <a:off x="0" y="160448"/>
          <a:ext cx="9668797" cy="3402000"/>
        </a:xfrm>
        <a:prstGeom prst="rect">
          <a:avLst/>
        </a:prstGeom>
        <a:solidFill>
          <a:schemeClr val="accent2">
            <a:lumMod val="20000"/>
            <a:lumOff val="80000"/>
            <a:alpha val="97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0406" tIns="1041400" rIns="750406" bIns="312928" numCol="1" spcCol="1270" anchor="t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Times New Roman"/>
              <a:cs typeface="Times New Roman"/>
            </a:rPr>
            <a:t>KDE DAC Information</a:t>
          </a: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latin typeface="Times New Roman"/>
              <a:cs typeface="Times New Roman"/>
              <a:hlinkClick xmlns:r="http://schemas.openxmlformats.org/officeDocument/2006/relationships" r:id="rId1"/>
            </a:rPr>
            <a:t>dacinfo@education.ky.gov</a:t>
          </a:r>
          <a:endParaRPr lang="en-US" sz="4400" kern="1200">
            <a:latin typeface="Times New Roman"/>
            <a:cs typeface="Times New Roman"/>
          </a:endParaRP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4400" kern="1200">
              <a:solidFill>
                <a:srgbClr val="102649"/>
              </a:solidFill>
              <a:latin typeface="Times New Roman"/>
              <a:cs typeface="Times New Roman"/>
            </a:rPr>
            <a:t>(502) 564-4394</a:t>
          </a:r>
        </a:p>
      </dsp:txBody>
      <dsp:txXfrm>
        <a:off x="0" y="160448"/>
        <a:ext cx="9668797" cy="3402000"/>
      </dsp:txXfrm>
    </dsp:sp>
    <dsp:sp modelId="{582781B1-11A1-43EE-AABF-775ACAB37D1D}">
      <dsp:nvSpPr>
        <dsp:cNvPr id="0" name=""/>
        <dsp:cNvSpPr/>
      </dsp:nvSpPr>
      <dsp:spPr>
        <a:xfrm>
          <a:off x="1940817" y="0"/>
          <a:ext cx="5787113" cy="932042"/>
        </a:xfrm>
        <a:prstGeom prst="roundRect">
          <a:avLst/>
        </a:prstGeom>
        <a:solidFill>
          <a:srgbClr val="00778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5820" tIns="0" rIns="255820" bIns="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>
              <a:latin typeface="Times New Roman"/>
              <a:cs typeface="Times New Roman"/>
            </a:rPr>
            <a:t>Contact Information</a:t>
          </a:r>
          <a:endParaRPr lang="en-US" sz="5000" b="0" i="0" u="none" strike="noStrike" kern="1200" cap="none" baseline="0" noProof="0">
            <a:solidFill>
              <a:srgbClr val="010000"/>
            </a:solidFill>
            <a:latin typeface="Georgia"/>
            <a:cs typeface="Times New Roman"/>
          </a:endParaRPr>
        </a:p>
      </dsp:txBody>
      <dsp:txXfrm>
        <a:off x="1986316" y="45499"/>
        <a:ext cx="5696115" cy="84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4F0F72-77C7-40F6-B8F5-D660B0D06B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D762C-BE9E-4420-B062-55C551495A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535C139-4EDF-49FA-8D83-7BC1238E7CE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D1EB1-8CB5-4070-9B46-A9581F8F20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6AAD2-98E0-4FF8-8764-C79BBBF7A4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0D2EF6-9D40-424F-8B76-C1FAC446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7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A2DE7F9-60FD-4BBF-B2BC-85C0F7DAABE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9C324DF-C190-43FC-8C04-1AEFE31E6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324DF-C190-43FC-8C04-1AEFE31E6E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3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8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209EE-EFFB-4C2B-B61C-95D0EF5BD9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5CB4-46C3-234D-F9A1-302AC470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522BBF7-345E-CA98-6F20-63389885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2124345-F69B-418D-53BE-0E9D040C5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altLang="en-US" baseline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35A8C2D-090E-7008-8563-358CBF8CE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D00104DF-B6EE-46A6-A3D3-1E101D6CF20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0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5CB4-46C3-234D-F9A1-302AC470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522BBF7-345E-CA98-6F20-63389885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2124345-F69B-418D-53BE-0E9D040C5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altLang="en-US" baseline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35A8C2D-090E-7008-8563-358CBF8CE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D00104DF-B6EE-46A6-A3D3-1E101D6CF20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5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5CB4-46C3-234D-F9A1-302AC470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522BBF7-345E-CA98-6F20-63389885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2124345-F69B-418D-53BE-0E9D040C5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altLang="en-US" baseline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35A8C2D-090E-7008-8563-358CBF8CE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D00104DF-B6EE-46A6-A3D3-1E101D6CF20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4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5CB4-46C3-234D-F9A1-302AC470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522BBF7-345E-CA98-6F20-63389885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2124345-F69B-418D-53BE-0E9D040C5A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altLang="en-US" baseline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35A8C2D-090E-7008-8563-358CBF8CE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defTabSz="942289" fontAlgn="base">
              <a:spcBef>
                <a:spcPct val="0"/>
              </a:spcBef>
              <a:spcAft>
                <a:spcPct val="0"/>
              </a:spcAft>
              <a:defRPr/>
            </a:pPr>
            <a:fld id="{D00104DF-B6EE-46A6-A3D3-1E101D6CF203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42289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5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4863" y="654050"/>
            <a:ext cx="5840412" cy="3284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14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56696" y="1365503"/>
            <a:ext cx="9090025" cy="530927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09950" y="64922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AE97E-F04C-4904-A2A7-A509EE5D6B9E}"/>
              </a:ext>
            </a:extLst>
          </p:cNvPr>
          <p:cNvSpPr/>
          <p:nvPr userDrawn="1"/>
        </p:nvSpPr>
        <p:spPr>
          <a:xfrm>
            <a:off x="10725150" y="5602254"/>
            <a:ext cx="566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538B8E2E-C797-459B-B452-530BCC5A0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566878"/>
            <a:ext cx="9188715" cy="4091800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3518" y="5476115"/>
            <a:ext cx="683339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4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43486" y="6419378"/>
            <a:ext cx="68333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352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OAA: DAAS:BTS:Alternate:7/19/2022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OAA: DAAS:BTS:Alternate:7/19/2022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A0CA0-7796-385F-3633-43E5BDF0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3658F-AC2F-ABDA-75B4-10E8837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FFF68-9DD0-272B-2564-D90D3BC8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5156" y="5561220"/>
            <a:ext cx="2743200" cy="365125"/>
          </a:xfrm>
        </p:spPr>
        <p:txBody>
          <a:bodyPr/>
          <a:lstStyle/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560760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C8F76F6-DE5B-4210-817A-FC5544BA54BC}" type="slidenum">
              <a:rPr lang="en-US" smtClean="0"/>
              <a:pPr/>
              <a:t>‹#›</a:t>
            </a:fld>
            <a:r>
              <a:rPr lang="en-US"/>
              <a:t>  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OAA_DAAS_DAC_Webcast_06092022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OAA_DAAS_DAC_Webcast_06092022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0CAA-5115-48E2-923C-2B2EA302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21FD-B47C-42BD-B60B-31D83F7A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674" r:id="rId9"/>
    <p:sldLayoutId id="2147483675" r:id="rId10"/>
    <p:sldLayoutId id="2147483676" r:id="rId11"/>
    <p:sldLayoutId id="2147483691" r:id="rId12"/>
    <p:sldLayoutId id="2147483693" r:id="rId13"/>
    <p:sldLayoutId id="2147483672" r:id="rId14"/>
    <p:sldLayoutId id="2147483673" r:id="rId15"/>
    <p:sldLayoutId id="214748366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n7pu64HJm2nWYWz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cations.education.ky.gov/Login/?utm_medium=email&amp;utm_source=govdelive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-ZKGhLCXPL6Q3HeO0hm00vLLY49ZSpc9wZK4iUYXMIUOUjA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cinfo@education.ky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egislature.ky.gov/record/24rs/hb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780" y="1132195"/>
            <a:ext cx="9144000" cy="2387600"/>
          </a:xfrm>
        </p:spPr>
        <p:txBody>
          <a:bodyPr/>
          <a:lstStyle/>
          <a:p>
            <a:pPr algn="r"/>
            <a:r>
              <a:rPr lang="en-US"/>
              <a:t>DAC Webcast</a:t>
            </a:r>
            <a:br>
              <a:rPr lang="en-US"/>
            </a:br>
            <a:r>
              <a:rPr lang="en-US"/>
              <a:t>June 13,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5780" y="363153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ts val="0"/>
              </a:spcBef>
            </a:pPr>
            <a:endParaRPr lang="en-US"/>
          </a:p>
          <a:p>
            <a:pPr algn="r">
              <a:spcBef>
                <a:spcPts val="0"/>
              </a:spcBef>
            </a:pPr>
            <a:r>
              <a:rPr lang="en-US"/>
              <a:t>Shara Savage, Program Manager</a:t>
            </a:r>
          </a:p>
          <a:p>
            <a:pPr algn="r">
              <a:spcBef>
                <a:spcPts val="0"/>
              </a:spcBef>
            </a:pPr>
            <a:r>
              <a:rPr lang="en-US"/>
              <a:t>   Division of Assessment and Accountability Support</a:t>
            </a:r>
          </a:p>
          <a:p>
            <a:pPr algn="r">
              <a:spcBef>
                <a:spcPts val="0"/>
              </a:spcBef>
            </a:pPr>
            <a:r>
              <a:rPr lang="en-US"/>
              <a:t>Office of Assessment and Accountability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CC6-D79F-2236-F51B-74B3E4F6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9E064D-3A58-40DC-30D2-45A5536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Train the Trainers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9156C-12A6-44A6-E74C-164F93A4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88446"/>
            <a:ext cx="9489440" cy="408243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/>
              </a:rPr>
              <a:t>Curriculum Associates and the Office of Assessment and Accountability (OAA) will host an in-person Train the Trainers at Sower on </a:t>
            </a:r>
            <a:r>
              <a:rPr lang="en-US" sz="2600" b="1">
                <a:solidFill>
                  <a:srgbClr val="000000"/>
                </a:solidFill>
                <a:ea typeface="Calibri Light"/>
                <a:cs typeface="Arial"/>
              </a:rPr>
              <a:t>Thursday, July 11.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Train the Trainers is required for anyone who will train others in the district to implement the screener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/>
              </a:rPr>
              <a:t>Participants can register using the </a:t>
            </a:r>
            <a:r>
              <a:rPr lang="en-US" sz="2600">
                <a:solidFill>
                  <a:srgbClr val="000000"/>
                </a:solidFill>
                <a:ea typeface="Calibri Light"/>
                <a:cs typeface="Arial"/>
                <a:hlinkClick r:id="rId3"/>
              </a:rPr>
              <a:t>K Screen Train the Trainer In-Person registration</a:t>
            </a:r>
            <a:endParaRPr lang="en-US" sz="2600">
              <a:solidFill>
                <a:srgbClr val="000000"/>
              </a:solidFill>
              <a:latin typeface="Franklin Gothic Book"/>
              <a:ea typeface="Calibri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Registration will remain open until COB </a:t>
            </a:r>
            <a:r>
              <a:rPr lang="en-US" sz="2600" b="1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Monday, July 8</a:t>
            </a: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Participants will need to bring the following items with the in-person training: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Copy of the K&amp;1 Screen III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The manipulatives (packages of blocks and shapes)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600">
                <a:solidFill>
                  <a:srgbClr val="000000"/>
                </a:solidFill>
                <a:ea typeface="Calibri Light"/>
                <a:cs typeface="Arial" panose="020B0604020202020204" pitchFamily="34" charset="0"/>
              </a:rPr>
              <a:t>Children's books with at least 3 pages of text on each page</a:t>
            </a:r>
          </a:p>
          <a:p>
            <a:pPr marL="0" indent="0">
              <a:buNone/>
            </a:pPr>
            <a:endParaRPr lang="en-US">
              <a:effectLst/>
              <a:ea typeface="Calibri Light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CC6-D79F-2236-F51B-74B3E4F6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9E064D-3A58-40DC-30D2-45A5536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 Screen Staff File Reminder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9156C-12A6-44A6-E74C-164F93A4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80" y="1674159"/>
            <a:ext cx="10871200" cy="37823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district assessment coordinator (DAC) can access the spreadsheet from the </a:t>
            </a:r>
            <a:r>
              <a:rPr lang="en-US">
                <a:solidFill>
                  <a:srgbClr val="000000"/>
                </a:solidFill>
                <a:hlinkClick r:id="rId3"/>
              </a:rPr>
              <a:t>KDE Secure Web Applications website</a:t>
            </a:r>
            <a:endParaRPr lang="en-US"/>
          </a:p>
          <a:p>
            <a:r>
              <a:rPr lang="en-US"/>
              <a:t>Choose "Student Data Detail" (Excel and PDF)</a:t>
            </a:r>
            <a:endParaRPr lang="en-US">
              <a:solidFill>
                <a:srgbClr val="000000"/>
              </a:solidFill>
            </a:endParaRPr>
          </a:p>
          <a:p>
            <a:r>
              <a:rPr lang="en-US"/>
              <a:t>File name protocol:</a:t>
            </a:r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223942"/>
                </a:solidFill>
              </a:rPr>
              <a:t>"SD25_DistrictNumber_K_Screen_Users_ (name of district)_XXXXXXXX.xlsx</a:t>
            </a:r>
            <a:r>
              <a:rPr lang="en-US" i="1">
                <a:solidFill>
                  <a:srgbClr val="223942"/>
                </a:solidFill>
              </a:rPr>
              <a:t>."</a:t>
            </a:r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223942"/>
                </a:solidFill>
              </a:rPr>
              <a:t>Upload the revised staff file to the </a:t>
            </a:r>
            <a:r>
              <a:rPr lang="en-US">
                <a:solidFill>
                  <a:srgbClr val="000000"/>
                </a:solidFill>
                <a:hlinkClick r:id="rId4"/>
              </a:rPr>
              <a:t>2024-2025 K Screen Staff File Submission Form</a:t>
            </a:r>
            <a:r>
              <a:rPr lang="en-US">
                <a:solidFill>
                  <a:srgbClr val="223942"/>
                </a:solidFill>
              </a:rPr>
              <a:t> by </a:t>
            </a:r>
            <a:r>
              <a:rPr lang="en-US" b="1">
                <a:solidFill>
                  <a:srgbClr val="223942"/>
                </a:solidFill>
              </a:rPr>
              <a:t>Monday, July 1.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61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054" y="233680"/>
            <a:ext cx="8958490" cy="1320800"/>
          </a:xfrm>
        </p:spPr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type="body" sz="quarter" idx="13"/>
          </p:nvPr>
        </p:nvSpPr>
        <p:spPr>
          <a:xfrm>
            <a:off x="1447600" y="1417390"/>
            <a:ext cx="9158684" cy="42142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700"/>
              <a:t>Please send questions or comments to </a:t>
            </a:r>
            <a:r>
              <a:rPr lang="en-US" sz="4700">
                <a:hlinkClick r:id="rId3"/>
              </a:rPr>
              <a:t>dacinfo@education.ky.gov</a:t>
            </a:r>
            <a:r>
              <a:rPr lang="en-US" sz="4700"/>
              <a:t>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700" b="1" i="1">
                <a:solidFill>
                  <a:srgbClr val="C00000"/>
                </a:solidFill>
              </a:rPr>
              <a:t>   </a:t>
            </a:r>
            <a:endParaRPr lang="en-US" sz="44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400"/>
              <a:t>The next monthly DAC Webcast is scheduled for July 11 at 11 a.m. ET.</a:t>
            </a:r>
            <a:endParaRPr lang="en-US"/>
          </a:p>
          <a:p>
            <a:pPr marL="0" indent="0" algn="ctr">
              <a:spcBef>
                <a:spcPts val="0"/>
              </a:spcBef>
              <a:buNone/>
            </a:pPr>
            <a:endParaRPr lang="en-US" sz="5400"/>
          </a:p>
          <a:p>
            <a:pPr marL="0" indent="0" algn="ctr">
              <a:spcBef>
                <a:spcPts val="0"/>
              </a:spcBef>
              <a:buNone/>
            </a:pPr>
            <a:endParaRPr lang="en-US" sz="54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/>
              <a:t>Thank you for your participation!</a:t>
            </a:r>
          </a:p>
          <a:p>
            <a:pPr>
              <a:spcBef>
                <a:spcPts val="0"/>
              </a:spcBef>
            </a:pP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1500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55F4FC5-2F7B-251C-93FB-273B59BF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42" y="395932"/>
            <a:ext cx="10185235" cy="1325563"/>
          </a:xfrm>
        </p:spPr>
        <p:txBody>
          <a:bodyPr>
            <a:noAutofit/>
          </a:bodyPr>
          <a:lstStyle/>
          <a:p>
            <a:r>
              <a:rPr lang="en-US"/>
              <a:t>Division of Assessment and Accountability Support</a:t>
            </a:r>
          </a:p>
        </p:txBody>
      </p:sp>
      <p:graphicFrame>
        <p:nvGraphicFramePr>
          <p:cNvPr id="7" name="Content Placeholder 4" descr="To contact the Division of Assessment Support in the Office of Assessment and Accountability, please email dacinfo@education.ky.gov or phone 502-564-4394." title="Contact Information">
            <a:extLst>
              <a:ext uri="{FF2B5EF4-FFF2-40B4-BE49-F238E27FC236}">
                <a16:creationId xmlns:a16="http://schemas.microsoft.com/office/drawing/2014/main" id="{CA766F2C-E360-5D85-C3A8-A32ABAA76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51019"/>
              </p:ext>
            </p:extLst>
          </p:nvPr>
        </p:nvGraphicFramePr>
        <p:xfrm>
          <a:off x="1176184" y="1835458"/>
          <a:ext cx="9668797" cy="356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4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D753-A408-2250-F291-913B7515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0A2B-E9E5-0EFA-CD87-8BECEBA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3833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000"/>
              <a:t>Spring 2024 Testing Highlights</a:t>
            </a:r>
          </a:p>
          <a:p>
            <a:pPr lvl="1"/>
            <a:r>
              <a:rPr lang="en-US" sz="3000"/>
              <a:t>House Bill 6 Website Requirements </a:t>
            </a:r>
          </a:p>
          <a:p>
            <a:pPr lvl="1"/>
            <a:r>
              <a:rPr lang="en-US" sz="3000"/>
              <a:t>K Screen Updates </a:t>
            </a:r>
          </a:p>
        </p:txBody>
      </p:sp>
    </p:spTree>
    <p:extLst>
      <p:ext uri="{BB962C8B-B14F-4D97-AF65-F5344CB8AC3E}">
        <p14:creationId xmlns:p14="http://schemas.microsoft.com/office/powerpoint/2010/main" val="377555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9E2F-FEF1-2A7E-BD97-4C2455D4C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Spring 2024 Testing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87D1-214B-42B2-F624-DE5ED6C2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5897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/>
              <a:t>Shara Savage, Program Manager</a:t>
            </a:r>
            <a:endParaRPr lang="en-US">
              <a:solidFill>
                <a:srgbClr val="000000"/>
              </a:solidFill>
            </a:endParaRPr>
          </a:p>
          <a:p>
            <a:pPr algn="r"/>
            <a:r>
              <a:rPr lang="en-US"/>
              <a:t>Office of Assessment and Accountability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39" y="195721"/>
            <a:ext cx="9493681" cy="1125591"/>
          </a:xfrm>
        </p:spPr>
        <p:txBody>
          <a:bodyPr/>
          <a:lstStyle/>
          <a:p>
            <a:r>
              <a:rPr lang="en-US"/>
              <a:t>Spring 2024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791A4-0F44-4D2D-B54B-05C243549E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916" y="1474870"/>
            <a:ext cx="10634661" cy="3900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/>
              <a:t>Kentucky Summative Assessment (KSA), Alternate KSA, and ACT were successful! </a:t>
            </a:r>
          </a:p>
          <a:p>
            <a:r>
              <a:rPr lang="en-US"/>
              <a:t>Thank you to each District Assessment Coordinator for your leadership!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Congratulations to each Building Assessment Coordinator, testing staff and anyone who assisted with testing for their tremendous efforts!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261-C6F6-47F4-AD08-B14D501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630" y="211695"/>
            <a:ext cx="11000914" cy="1125591"/>
          </a:xfrm>
        </p:spPr>
        <p:txBody>
          <a:bodyPr/>
          <a:lstStyle/>
          <a:p>
            <a:r>
              <a:rPr lang="en-US"/>
              <a:t>Online Testing Highlights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F416B-5C38-5480-0870-1E277BD75C28}"/>
              </a:ext>
            </a:extLst>
          </p:cNvPr>
          <p:cNvSpPr txBox="1"/>
          <p:nvPr/>
        </p:nvSpPr>
        <p:spPr>
          <a:xfrm>
            <a:off x="1425120" y="1501016"/>
            <a:ext cx="10553701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KSA Online Testing:</a:t>
            </a:r>
          </a:p>
          <a:p>
            <a:r>
              <a:rPr lang="en-US" sz="2400"/>
              <a:t>Largest Number of Tests Completed in a Single Day:      222,269        </a:t>
            </a:r>
          </a:p>
          <a:p>
            <a:r>
              <a:rPr lang="en-US" sz="2400"/>
              <a:t>Total Number of Tests Completed:      1,587,831                            </a:t>
            </a:r>
          </a:p>
          <a:p>
            <a:endParaRPr lang="en-US"/>
          </a:p>
          <a:p>
            <a:r>
              <a:rPr lang="en-US" sz="2400" b="1"/>
              <a:t>ACT Online Testing:</a:t>
            </a:r>
            <a:r>
              <a:rPr lang="en-US" sz="2400"/>
              <a:t>  </a:t>
            </a:r>
          </a:p>
          <a:p>
            <a:r>
              <a:rPr lang="en-US" sz="2400"/>
              <a:t>Total Number of Tests Completed:      46,084 </a:t>
            </a:r>
            <a:endParaRPr lang="en-US"/>
          </a:p>
          <a:p>
            <a:endParaRPr lang="en-US" sz="2400"/>
          </a:p>
          <a:p>
            <a:r>
              <a:rPr lang="en-US" sz="2400" b="1"/>
              <a:t>ACCESS Online Testing:</a:t>
            </a:r>
            <a:r>
              <a:rPr lang="en-US" sz="2400"/>
              <a:t>  </a:t>
            </a:r>
          </a:p>
          <a:p>
            <a:r>
              <a:rPr lang="en-US" sz="2400"/>
              <a:t>Total Number of Tests Completed:      41,628                         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9E2F-FEF1-2A7E-BD97-4C2455D4C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House Bill 6</a:t>
            </a:r>
            <a:br>
              <a:rPr lang="en-US" sz="5400"/>
            </a:br>
            <a:r>
              <a:rPr lang="en-US" sz="5400"/>
              <a:t>Website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87D1-214B-42B2-F624-DE5ED6C2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5897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/>
              <a:t>Shara Savage, Program Manager </a:t>
            </a:r>
          </a:p>
          <a:p>
            <a:pPr algn="r"/>
            <a:r>
              <a:rPr lang="en-US"/>
              <a:t>Office of Assessment and Accountability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CC6-D79F-2236-F51B-74B3E4F6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9E064D-3A58-40DC-30D2-45A5536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House Bill 6 (Budget) Website Requirements: Each District and Each School 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3A155D-3CAE-522F-22EB-695E2F0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12" y="1571625"/>
            <a:ext cx="10087513" cy="4109244"/>
          </a:xfrm>
        </p:spPr>
        <p:txBody>
          <a:bodyPr>
            <a:normAutofit fontScale="850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Each local education agency (LEA)</a:t>
            </a: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that receives SEEK funding and each school must prominently display on its </a:t>
            </a:r>
            <a:r>
              <a:rPr lang="en-US" sz="2400" b="1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internet landing page</a:t>
            </a: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:</a:t>
            </a:r>
            <a:endParaRPr lang="en-US" sz="2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 not less than 16-point type, </a:t>
            </a:r>
            <a:r>
              <a:rPr lang="en-US" sz="2400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the district’s/school’s percentage of students scoring: </a:t>
            </a:r>
            <a:endParaRPr lang="en-US" sz="240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Proficient in Reading</a:t>
            </a:r>
            <a:endParaRPr lang="en-US" sz="200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Distinguished in Reading</a:t>
            </a:r>
            <a:endParaRPr lang="en-US" sz="200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Proficient in Mathematics</a:t>
            </a:r>
            <a:endParaRPr lang="en-US" sz="2000">
              <a:effectLst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Distinguished in Mathematics</a:t>
            </a:r>
            <a:endParaRPr lang="en-US" sz="2800">
              <a:effectLst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A web link to the district’s/school’s detailed results on the most recent KSA (School Report Card).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Each district and each school must also display the information in number 1 at </a:t>
            </a:r>
            <a:r>
              <a:rPr lang="en-US" sz="2400" b="1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the top of </a:t>
            </a:r>
            <a:r>
              <a:rPr lang="en-US" sz="2400" b="1" i="1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each page</a:t>
            </a: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 of the district’s/school’s website </a:t>
            </a:r>
            <a:r>
              <a:rPr lang="en-US" sz="2400" b="1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in a banner format</a:t>
            </a:r>
            <a:r>
              <a:rPr lang="en-US" sz="2400">
                <a:effectLst/>
                <a:ea typeface="Yu Gothic Light" panose="020B0300000000000000" pitchFamily="34" charset="-128"/>
                <a:cs typeface="Times New Roman" panose="02020603050405020304" pitchFamily="18" charset="0"/>
              </a:rPr>
              <a:t>. </a:t>
            </a:r>
            <a:endParaRPr lang="en-US" sz="24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348ED-5413-0B5B-6E78-4816B65A3749}"/>
              </a:ext>
            </a:extLst>
          </p:cNvPr>
          <p:cNvSpPr txBox="1"/>
          <p:nvPr/>
        </p:nvSpPr>
        <p:spPr>
          <a:xfrm>
            <a:off x="7128363" y="2979925"/>
            <a:ext cx="1987062" cy="523220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Bill 6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2CC6-D79F-2236-F51B-74B3E4F6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29E064D-3A58-40DC-30D2-45A5536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House Bill 6 (Budget) Website Requirements: Kentucky Department of Education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9156C-12A6-44A6-E74C-164F93A4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80" y="1633519"/>
            <a:ext cx="10078720" cy="38230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KDE must:</a:t>
            </a:r>
          </a:p>
          <a:p>
            <a:r>
              <a:rPr lang="en-US">
                <a:ea typeface="Calibri Light" panose="020F0302020204030204" pitchFamily="34" charset="0"/>
                <a:cs typeface="Arial" panose="020B0604020202020204" pitchFamily="34" charset="0"/>
              </a:rPr>
              <a:t>P</a:t>
            </a:r>
            <a:r>
              <a:rPr lang="en-US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ost a rank order by overall academic performance of all schools on its website (Open House);</a:t>
            </a:r>
          </a:p>
          <a:p>
            <a:r>
              <a:rPr lang="en-US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Ensure compliance of the requirements outlined in the previous slide by every district (through superintendent assurances);</a:t>
            </a:r>
          </a:p>
          <a:p>
            <a:r>
              <a:rPr lang="en-US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Offer assistance as needed.</a:t>
            </a:r>
          </a:p>
          <a:p>
            <a:pPr marL="0" indent="0">
              <a:buNone/>
            </a:pPr>
            <a:endParaRPr lang="en-US">
              <a:ea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/>
              <a:t>The bill became effective upon passage; however, the department is working to finalize details for implementation.</a:t>
            </a:r>
          </a:p>
          <a:p>
            <a:pPr marL="0" indent="0">
              <a:buNone/>
            </a:pPr>
            <a:r>
              <a:rPr lang="en-US" i="1">
                <a:effectLst/>
                <a:ea typeface="Calibri Light" panose="020F0302020204030204" pitchFamily="34" charset="0"/>
                <a:cs typeface="Arial" panose="020B0604020202020204" pitchFamily="34" charset="0"/>
              </a:rPr>
              <a:t>When ready, KDE will support districts with data spreadsheets, web page examples and guidance in meeting specific website requirements. </a:t>
            </a:r>
            <a:endParaRPr lang="en-US" i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9E2F-FEF1-2A7E-BD97-4C2455D4C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4323" y="108549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 </a:t>
            </a:r>
            <a:br>
              <a:rPr lang="en-US" sz="5400"/>
            </a:br>
            <a:r>
              <a:rPr lang="en-US" sz="5400"/>
              <a:t> K Screen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87D1-214B-42B2-F624-DE5ED6C2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323" y="35897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/>
              <a:t>Lisa Jett, Program Consultant </a:t>
            </a:r>
          </a:p>
          <a:p>
            <a:pPr algn="r"/>
            <a:r>
              <a:rPr lang="en-US"/>
              <a:t>Office of Assessment and Accountability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B9F25"/>
      </a:accent6>
      <a:hlink>
        <a:srgbClr val="2683C6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2024-06-12T04:00:00+00:00</Publication_x0020_Date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>June DAC Webcast</RoutingRuleDescription>
    <PublishingExpirationDate xmlns="http://schemas.microsoft.com/sharepoint/v3" xsi:nil="true"/>
    <PublishingStartDate xmlns="http://schemas.microsoft.com/sharepoint/v3" xsi:nil="true"/>
    <Audience1 xmlns="3a62de7d-ba57-4f43-9dae-9623ba637be0">
      <Value>1</Value>
      <Value>2</Value>
    </Audience1>
    <_dlc_DocId xmlns="3a62de7d-ba57-4f43-9dae-9623ba637be0">KYED-14-1890</_dlc_DocId>
    <_dlc_DocIdUrl xmlns="3a62de7d-ba57-4f43-9dae-9623ba637be0">
      <Url>https://www.education.ky.gov/AA/distsupp/_layouts/15/DocIdRedir.aspx?ID=KYED-14-1890</Url>
      <Description>KYED-14-1890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0D4522-EDD2-4326-BD38-D65ABD3DF7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f3aa28c-8d44-408c-a5ca-996a87f6cd59"/>
    <ds:schemaRef ds:uri="http://www.w3.org/XML/1998/namespace"/>
    <ds:schemaRef ds:uri="http://purl.org/dc/dcmitype/"/>
    <ds:schemaRef ds:uri="b062eb0a-ada4-4626-816e-5cd0be926cfe"/>
    <ds:schemaRef ds:uri="http://schemas.microsoft.com/office/2006/metadata/properties"/>
    <ds:schemaRef ds:uri="c8aeabe4-0dec-4482-a76a-bb57f37294f4"/>
    <ds:schemaRef ds:uri="http://schemas.microsoft.com/office/infopath/2007/PartnerControls"/>
    <ds:schemaRef ds:uri="5bc9d522-2386-425a-9f2a-a617cf877ec0"/>
    <ds:schemaRef ds:uri="e933af85-a9ee-4a70-b6e0-74d4f32bb51d"/>
  </ds:schemaRefs>
</ds:datastoreItem>
</file>

<file path=customXml/itemProps3.xml><?xml version="1.0" encoding="utf-8"?>
<ds:datastoreItem xmlns:ds="http://schemas.openxmlformats.org/officeDocument/2006/customXml" ds:itemID="{AEC3795C-8DA5-40B1-8F8A-B37292B79DAF}"/>
</file>

<file path=customXml/itemProps4.xml><?xml version="1.0" encoding="utf-8"?>
<ds:datastoreItem xmlns:ds="http://schemas.openxmlformats.org/officeDocument/2006/customXml" ds:itemID="{C269B5B6-1E37-4B7B-B4DF-9BE2916584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Widescreen</PresentationFormat>
  <Paragraphs>86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Yu Gothic Light</vt:lpstr>
      <vt:lpstr>Arial</vt:lpstr>
      <vt:lpstr>Arial,Sans-Serif</vt:lpstr>
      <vt:lpstr>Calibri</vt:lpstr>
      <vt:lpstr>Calibri Light</vt:lpstr>
      <vt:lpstr>Courier New,monospace</vt:lpstr>
      <vt:lpstr>Franklin Gothic Book</vt:lpstr>
      <vt:lpstr>Franklin Gothic Medium</vt:lpstr>
      <vt:lpstr>Georgia</vt:lpstr>
      <vt:lpstr>Symbol</vt:lpstr>
      <vt:lpstr>Times New Roman</vt:lpstr>
      <vt:lpstr>Office Theme</vt:lpstr>
      <vt:lpstr>DAC Webcast June 13, 2024</vt:lpstr>
      <vt:lpstr>Agenda</vt:lpstr>
      <vt:lpstr>Spring 2024 Testing Highlights</vt:lpstr>
      <vt:lpstr>Spring 2024 Testing</vt:lpstr>
      <vt:lpstr>Online Testing Highlights</vt:lpstr>
      <vt:lpstr>House Bill 6 Website Requirements</vt:lpstr>
      <vt:lpstr>House Bill 6 (Budget) Website Requirements: Each District and Each School </vt:lpstr>
      <vt:lpstr>House Bill 6 (Budget) Website Requirements: Kentucky Department of Education </vt:lpstr>
      <vt:lpstr>   K Screen Updates</vt:lpstr>
      <vt:lpstr>Train the Trainers</vt:lpstr>
      <vt:lpstr>K Screen Staff File Reminder</vt:lpstr>
      <vt:lpstr>Questions and Answers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Webcast June 2024</dc:title>
  <dc:creator>melissa.chandler@education.ky.gov</dc:creator>
  <cp:keywords>DAC Webcast</cp:keywords>
  <cp:lastModifiedBy>Riley, Ben - Division of Assessment and Accountability Support</cp:lastModifiedBy>
  <cp:revision>2</cp:revision>
  <cp:lastPrinted>2024-06-12T00:32:24Z</cp:lastPrinted>
  <dcterms:created xsi:type="dcterms:W3CDTF">2022-07-11T18:53:52Z</dcterms:created>
  <dcterms:modified xsi:type="dcterms:W3CDTF">2024-06-12T19:45:15Z</dcterms:modified>
  <cp:category>Please email questions to dacinfo@education.ky.gov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MediaServiceImageTags">
    <vt:lpwstr/>
  </property>
  <property fmtid="{D5CDD505-2E9C-101B-9397-08002B2CF9AE}" pid="4" name="MSIP_Label_eb544694-0027-44fa-bee4-2648c0363f9d_SiteId">
    <vt:lpwstr>9360c11f-90e6-4706-ad00-25fcdc9e2ed1</vt:lpwstr>
  </property>
  <property fmtid="{D5CDD505-2E9C-101B-9397-08002B2CF9AE}" pid="5" name="MSIP_Label_eb544694-0027-44fa-bee4-2648c0363f9d_SetDate">
    <vt:lpwstr>2024-06-11T11:38:40Z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ActionId">
    <vt:lpwstr>214f1d5f-a08c-4db1-8c59-7cdba6750a96</vt:lpwstr>
  </property>
  <property fmtid="{D5CDD505-2E9C-101B-9397-08002B2CF9AE}" pid="8" name="MSIP_Label_eb544694-0027-44fa-bee4-2648c0363f9d_Enabled">
    <vt:lpwstr>true</vt:lpwstr>
  </property>
  <property fmtid="{D5CDD505-2E9C-101B-9397-08002B2CF9AE}" pid="9" name="MSIP_Label_eb544694-0027-44fa-bee4-2648c0363f9d_ContentBits">
    <vt:lpwstr>0</vt:lpwstr>
  </property>
  <property fmtid="{D5CDD505-2E9C-101B-9397-08002B2CF9AE}" pid="10" name="MSIP_Label_eb544694-0027-44fa-bee4-2648c0363f9d_Name">
    <vt:lpwstr>defa4170-0d19-0005-0004-bc88714345d2</vt:lpwstr>
  </property>
  <property fmtid="{D5CDD505-2E9C-101B-9397-08002B2CF9AE}" pid="11" name="_dlc_DocIdItemGuid">
    <vt:lpwstr>3d2b840d-2ae5-4712-ad04-3483a71b6f0b</vt:lpwstr>
  </property>
</Properties>
</file>