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18"/>
  </p:notesMasterIdLst>
  <p:handoutMasterIdLst>
    <p:handoutMasterId r:id="rId19"/>
  </p:handoutMasterIdLst>
  <p:sldIdLst>
    <p:sldId id="256" r:id="rId5"/>
    <p:sldId id="1024" r:id="rId6"/>
    <p:sldId id="1164" r:id="rId7"/>
    <p:sldId id="1045" r:id="rId8"/>
    <p:sldId id="1173" r:id="rId9"/>
    <p:sldId id="1172" r:id="rId10"/>
    <p:sldId id="1171" r:id="rId11"/>
    <p:sldId id="1174" r:id="rId12"/>
    <p:sldId id="1177" r:id="rId13"/>
    <p:sldId id="1176" r:id="rId14"/>
    <p:sldId id="1175" r:id="rId15"/>
    <p:sldId id="888" r:id="rId16"/>
    <p:sldId id="102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6F8B"/>
    <a:srgbClr val="102649"/>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9A718-C1AD-4E91-AC1B-D354836FEBBA}" v="1" dt="2025-06-12T12:04:54.674"/>
    <p1510:client id="{16D237ED-6C7C-4D51-83DC-82863E84142F}" v="1340" dt="2025-06-11T18:59:42.946"/>
    <p1510:client id="{2A3C7157-59C3-4196-AC18-5B3FA7291B0B}" v="28" dt="2025-06-11T14:58:18.537"/>
    <p1510:client id="{6B9C621A-3263-491B-AAD1-0BD1715FC617}" v="255" vWet="256" dt="2025-06-12T12:02:29.656"/>
    <p1510:client id="{73344F39-C596-F186-CA29-33FBF8852EF9}" v="45" dt="2025-06-11T20:18:41.131"/>
    <p1510:client id="{73FA8C45-19F4-4CFF-A49E-0AB18FBE65C6}" v="525" dt="2025-06-11T17:51:15.185"/>
    <p1510:client id="{C311026A-0C48-4A7B-AEB0-2C237A6F6382}" v="2" dt="2025-06-11T17:24:16.860"/>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7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4.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08476"/>
          <a:ext cx="9668797" cy="3453975"/>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895604" rIns="750406" bIns="312928" numCol="1" spcCol="1270" anchor="t" anchorCtr="0">
          <a:noAutofit/>
        </a:bodyPr>
        <a:lstStyle/>
        <a:p>
          <a:pPr marL="285750" lvl="1" indent="-285750" algn="ctr" defTabSz="1955800">
            <a:lnSpc>
              <a:spcPct val="90000"/>
            </a:lnSpc>
            <a:spcBef>
              <a:spcPts val="1200"/>
            </a:spcBef>
            <a:spcAft>
              <a:spcPct val="15000"/>
            </a:spcAft>
            <a:buFontTx/>
            <a:buNone/>
          </a:pPr>
          <a:r>
            <a:rPr lang="en-US" sz="4400" kern="1200">
              <a:latin typeface="Times New Roman"/>
              <a:cs typeface="Times New Roman"/>
            </a:rPr>
            <a:t>KDE DAC Information</a:t>
          </a:r>
        </a:p>
        <a:p>
          <a:pPr marL="285750" lvl="1" indent="-285750" algn="ctr" defTabSz="1955800">
            <a:lnSpc>
              <a:spcPct val="90000"/>
            </a:lnSpc>
            <a:spcBef>
              <a:spcPts val="120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ts val="1200"/>
            </a:spcBef>
            <a:spcAft>
              <a:spcPct val="15000"/>
            </a:spcAft>
            <a:buFontTx/>
            <a:buNone/>
          </a:pPr>
          <a:r>
            <a:rPr lang="en-US" sz="4400" kern="1200">
              <a:latin typeface="Times New Roman"/>
              <a:cs typeface="Times New Roman"/>
            </a:rPr>
            <a:t>(502) 564-4394</a:t>
          </a:r>
        </a:p>
      </dsp:txBody>
      <dsp:txXfrm>
        <a:off x="0" y="108476"/>
        <a:ext cx="9668797" cy="3453975"/>
      </dsp:txXfrm>
    </dsp:sp>
    <dsp:sp modelId="{582781B1-11A1-43EE-AABF-775ACAB37D1D}">
      <dsp:nvSpPr>
        <dsp:cNvPr id="0" name=""/>
        <dsp:cNvSpPr/>
      </dsp:nvSpPr>
      <dsp:spPr>
        <a:xfrm>
          <a:off x="1940817" y="0"/>
          <a:ext cx="5787113" cy="74218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1911350">
            <a:lnSpc>
              <a:spcPct val="90000"/>
            </a:lnSpc>
            <a:spcBef>
              <a:spcPct val="0"/>
            </a:spcBef>
            <a:spcAft>
              <a:spcPct val="35000"/>
            </a:spcAft>
            <a:buNone/>
          </a:pPr>
          <a:r>
            <a:rPr lang="en-US" sz="4300" kern="1200">
              <a:latin typeface="Times New Roman"/>
              <a:cs typeface="Times New Roman"/>
            </a:rPr>
            <a:t>Contact Information</a:t>
          </a:r>
          <a:endParaRPr lang="en-US" sz="4300" b="0" i="0" u="none" strike="noStrike" kern="1200" cap="none" baseline="0" noProof="0">
            <a:solidFill>
              <a:srgbClr val="010000"/>
            </a:solidFill>
            <a:latin typeface="Georgia"/>
            <a:cs typeface="Times New Roman"/>
          </a:endParaRPr>
        </a:p>
      </dsp:txBody>
      <dsp:txXfrm>
        <a:off x="1977047" y="36230"/>
        <a:ext cx="5714653" cy="6697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35C139-4EDF-49FA-8D83-7BC1238E7CEF}" type="datetimeFigureOut">
              <a:rPr lang="en-US" smtClean="0"/>
              <a:t>6/12/2025</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DE7F9-60FD-4BBF-B2BC-85C0F7DAABE7}"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80785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45443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3</a:t>
            </a:fld>
            <a:endParaRPr lang="en-US"/>
          </a:p>
        </p:txBody>
      </p:sp>
    </p:spTree>
    <p:extLst>
      <p:ext uri="{BB962C8B-B14F-4D97-AF65-F5344CB8AC3E}">
        <p14:creationId xmlns:p14="http://schemas.microsoft.com/office/powerpoint/2010/main" val="150445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fontAlgn="base" hangingPunct="0">
              <a:lnSpc>
                <a:spcPct val="100000"/>
              </a:lnSpc>
              <a:spcBef>
                <a:spcPct val="0"/>
              </a:spcBef>
              <a:spcAft>
                <a:spcPct val="0"/>
              </a:spcAft>
              <a:buFontTx/>
              <a:buNone/>
            </a:pPr>
            <a:endParaRPr lang="en-US" altLang="en-US"/>
          </a:p>
        </p:txBody>
      </p:sp>
      <p:sp>
        <p:nvSpPr>
          <p:cNvPr id="4" name="Slide Number Placeholder 3"/>
          <p:cNvSpPr>
            <a:spLocks noGrp="1"/>
          </p:cNvSpPr>
          <p:nvPr>
            <p:ph type="sldNum" sz="quarter" idx="5"/>
          </p:nvPr>
        </p:nvSpPr>
        <p:spPr/>
        <p:txBody>
          <a:bodyPr/>
          <a:lstStyle/>
          <a:p>
            <a:fld id="{2BE209EE-EFFB-4C2B-B61C-95D0EF5BD966}" type="slidenum">
              <a:rPr lang="en-US" smtClean="0"/>
              <a:t>4</a:t>
            </a:fld>
            <a:endParaRPr lang="en-US"/>
          </a:p>
        </p:txBody>
      </p:sp>
    </p:spTree>
    <p:extLst>
      <p:ext uri="{BB962C8B-B14F-4D97-AF65-F5344CB8AC3E}">
        <p14:creationId xmlns:p14="http://schemas.microsoft.com/office/powerpoint/2010/main" val="88398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5</a:t>
            </a:fld>
            <a:endParaRPr lang="en-US"/>
          </a:p>
        </p:txBody>
      </p:sp>
    </p:spTree>
    <p:extLst>
      <p:ext uri="{BB962C8B-B14F-4D97-AF65-F5344CB8AC3E}">
        <p14:creationId xmlns:p14="http://schemas.microsoft.com/office/powerpoint/2010/main" val="119139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54987-DCAF-AA0F-DB09-6F50DACC8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54DD3-1B7C-254F-D978-2F352F33B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FE19F-769E-D2BF-633E-9543E810D2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337E25-2666-0997-13D0-A3436711E762}"/>
              </a:ext>
            </a:extLst>
          </p:cNvPr>
          <p:cNvSpPr>
            <a:spLocks noGrp="1"/>
          </p:cNvSpPr>
          <p:nvPr>
            <p:ph type="sldNum" sz="quarter" idx="5"/>
          </p:nvPr>
        </p:nvSpPr>
        <p:spPr/>
        <p:txBody>
          <a:bodyPr/>
          <a:lstStyle/>
          <a:p>
            <a:fld id="{B9C324DF-C190-43FC-8C04-1AEFE31E6ED5}" type="slidenum">
              <a:rPr lang="en-US" smtClean="0"/>
              <a:t>7</a:t>
            </a:fld>
            <a:endParaRPr lang="en-US"/>
          </a:p>
        </p:txBody>
      </p:sp>
    </p:spTree>
    <p:extLst>
      <p:ext uri="{BB962C8B-B14F-4D97-AF65-F5344CB8AC3E}">
        <p14:creationId xmlns:p14="http://schemas.microsoft.com/office/powerpoint/2010/main" val="1219791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8</a:t>
            </a:fld>
            <a:endParaRPr lang="en-US"/>
          </a:p>
        </p:txBody>
      </p:sp>
    </p:spTree>
    <p:extLst>
      <p:ext uri="{BB962C8B-B14F-4D97-AF65-F5344CB8AC3E}">
        <p14:creationId xmlns:p14="http://schemas.microsoft.com/office/powerpoint/2010/main" val="163950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CDD03-ED21-1054-320C-5EEA9BBEE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AFE0E-4296-3078-118E-97E5F65BC7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74DC4A-D712-FE63-E8FA-AAB41849CF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383FD5-FB85-1905-1BEF-644DB0880318}"/>
              </a:ext>
            </a:extLst>
          </p:cNvPr>
          <p:cNvSpPr>
            <a:spLocks noGrp="1"/>
          </p:cNvSpPr>
          <p:nvPr>
            <p:ph type="sldNum" sz="quarter" idx="5"/>
          </p:nvPr>
        </p:nvSpPr>
        <p:spPr/>
        <p:txBody>
          <a:bodyPr/>
          <a:lstStyle/>
          <a:p>
            <a:fld id="{B9C324DF-C190-43FC-8C04-1AEFE31E6ED5}" type="slidenum">
              <a:rPr lang="en-US" smtClean="0"/>
              <a:t>9</a:t>
            </a:fld>
            <a:endParaRPr lang="en-US"/>
          </a:p>
        </p:txBody>
      </p:sp>
    </p:spTree>
    <p:extLst>
      <p:ext uri="{BB962C8B-B14F-4D97-AF65-F5344CB8AC3E}">
        <p14:creationId xmlns:p14="http://schemas.microsoft.com/office/powerpoint/2010/main" val="363334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E16E4-F34E-8EE6-A472-B625F0552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A6BF8-1E90-63E2-3F3C-D0C720898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A5600-AC78-4D08-1E2E-A9989A7BC8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C49386-9301-2A14-0BB5-602699169AC6}"/>
              </a:ext>
            </a:extLst>
          </p:cNvPr>
          <p:cNvSpPr>
            <a:spLocks noGrp="1"/>
          </p:cNvSpPr>
          <p:nvPr>
            <p:ph type="sldNum" sz="quarter" idx="5"/>
          </p:nvPr>
        </p:nvSpPr>
        <p:spPr/>
        <p:txBody>
          <a:bodyPr/>
          <a:lstStyle/>
          <a:p>
            <a:fld id="{B9C324DF-C190-43FC-8C04-1AEFE31E6ED5}" type="slidenum">
              <a:rPr lang="en-US" smtClean="0"/>
              <a:t>11</a:t>
            </a:fld>
            <a:endParaRPr lang="en-US"/>
          </a:p>
        </p:txBody>
      </p:sp>
    </p:spTree>
    <p:extLst>
      <p:ext uri="{BB962C8B-B14F-4D97-AF65-F5344CB8AC3E}">
        <p14:creationId xmlns:p14="http://schemas.microsoft.com/office/powerpoint/2010/main" val="2668632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r>
              <a:rPr lang="en-US"/>
              <a:t>‹#›</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9550" y="31411"/>
            <a:ext cx="10515600" cy="1325563"/>
          </a:xfrm>
        </p:spPr>
        <p:txBody>
          <a:bodyPr/>
          <a:lstStyle/>
          <a:p>
            <a:r>
              <a:rPr lang="en-US"/>
              <a:t>Click to edit Master title style</a:t>
            </a:r>
          </a:p>
        </p:txBody>
      </p:sp>
      <p:sp>
        <p:nvSpPr>
          <p:cNvPr id="9" name="Content Placeholder 8"/>
          <p:cNvSpPr>
            <a:spLocks noGrp="1"/>
          </p:cNvSpPr>
          <p:nvPr>
            <p:ph sz="quarter" idx="12"/>
          </p:nvPr>
        </p:nvSpPr>
        <p:spPr>
          <a:xfrm>
            <a:off x="556696" y="1365503"/>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3409950" y="6492212"/>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OAA_DAAS_DAC_Webcast_06092022</a:t>
            </a:r>
          </a:p>
        </p:txBody>
      </p:sp>
      <p:sp>
        <p:nvSpPr>
          <p:cNvPr id="4" name="Rectangle 3">
            <a:extLst>
              <a:ext uri="{FF2B5EF4-FFF2-40B4-BE49-F238E27FC236}">
                <a16:creationId xmlns:a16="http://schemas.microsoft.com/office/drawing/2014/main" id="{C70AE97E-F04C-4904-A2A7-A509EE5D6B9E}"/>
              </a:ext>
            </a:extLst>
          </p:cNvPr>
          <p:cNvSpPr/>
          <p:nvPr userDrawn="1"/>
        </p:nvSpPr>
        <p:spPr>
          <a:xfrm>
            <a:off x="10725150" y="5602254"/>
            <a:ext cx="566194" cy="369332"/>
          </a:xfrm>
          <a:prstGeom prst="rect">
            <a:avLst/>
          </a:prstGeom>
        </p:spPr>
        <p:txBody>
          <a:bodyPr wrap="square">
            <a:spAutoFit/>
          </a:bodyPr>
          <a:lstStyle/>
          <a:p>
            <a:fld id="{538B8E2E-C797-459B-B452-530BCC5A0CCC}" type="slidenum">
              <a:rPr lang="en-US" smtClean="0"/>
              <a:t>‹#›</a:t>
            </a:fld>
            <a:endParaRPr lang="en-US"/>
          </a:p>
        </p:txBody>
      </p:sp>
    </p:spTree>
    <p:extLst>
      <p:ext uri="{BB962C8B-B14F-4D97-AF65-F5344CB8AC3E}">
        <p14:creationId xmlns:p14="http://schemas.microsoft.com/office/powerpoint/2010/main" val="120073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204514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0984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4149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6/12/2025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0083658F-AC2F-ABDA-75B4-10E88370B498}"/>
              </a:ext>
            </a:extLst>
          </p:cNvPr>
          <p:cNvSpPr>
            <a:spLocks noGrp="1"/>
          </p:cNvSpPr>
          <p:nvPr>
            <p:ph type="ftr" sz="quarter" idx="11"/>
          </p:nvPr>
        </p:nvSpPr>
        <p:spPr/>
        <p:txBody>
          <a:bodyPr/>
          <a:lstStyle/>
          <a:p>
            <a:r>
              <a:rPr lang="en-US"/>
              <a:t>OAA_DAAS_DAC_Webcast_06092022</a:t>
            </a:r>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8955156" y="5561220"/>
            <a:ext cx="2743200" cy="365125"/>
          </a:xfrm>
        </p:spPr>
        <p:txBody>
          <a:bodyPr/>
          <a:lstStyle/>
          <a:p>
            <a:fld id="{431B21FD-B47C-42BD-B60B-31D83F7ABA07}" type="slidenum">
              <a:rPr lang="en-US" smtClean="0"/>
              <a:t>‹#›</a:t>
            </a:fld>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763000" y="5607602"/>
            <a:ext cx="2743200" cy="365125"/>
          </a:xfrm>
        </p:spPr>
        <p:txBody>
          <a:bodyPr/>
          <a:lstStyle>
            <a:lvl1pPr>
              <a:defRPr>
                <a:solidFill>
                  <a:schemeClr val="tx1"/>
                </a:solidFill>
              </a:defRPr>
            </a:lvl1pPr>
          </a:lstStyle>
          <a:p>
            <a:pPr algn="r"/>
            <a:r>
              <a:rPr lang="en-US"/>
              <a:t>‹#›</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fld id="{CC8F76F6-DE5B-4210-817A-FC5544BA54BC}" type="slidenum">
              <a:rPr lang="en-US" smtClean="0"/>
              <a:pPr/>
              <a:t>‹#›</a:t>
            </a:fld>
            <a:r>
              <a:rPr lang="en-US"/>
              <a:t>  OAA_DAAS_DAC_Webcast_06092022</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OAA_DAAS_DAC_Webcast_06092022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942E0CAA-5115-48E2-923C-2B2EA302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21FD-B47C-42BD-B60B-31D83F7ABA07}" type="slidenum">
              <a:rPr lang="en-US" smtClean="0"/>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674" r:id="rId9"/>
    <p:sldLayoutId id="2147483675" r:id="rId10"/>
    <p:sldLayoutId id="2147483676" r:id="rId11"/>
    <p:sldLayoutId id="2147483691" r:id="rId12"/>
    <p:sldLayoutId id="2147483693" r:id="rId13"/>
    <p:sldLayoutId id="2147483672" r:id="rId14"/>
    <p:sldLayoutId id="2147483673" r:id="rId15"/>
    <p:sldLayoutId id="2147483660" r:id="rId16"/>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forms/d/180LRy1UQb8N0OFYM-tjRNZEtc-K1ve1pVZxl_74s4Cc/edit#respon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e/1FAIpQLSfhNZOmPOJxNMbBiaQymDsD2RbCNnNVYpzXrmST1gVfyYqX2w/viewfor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ocs.google.com/forms/d/e/1FAIpQLSdnqh4TYGcdgo7LC81Tvt4VylM4Zh1ZGlqDy0mPi6W7lxieeA/viewfo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334964" y="1041400"/>
            <a:ext cx="9144000" cy="2387600"/>
          </a:xfrm>
        </p:spPr>
        <p:txBody>
          <a:bodyPr/>
          <a:lstStyle/>
          <a:p>
            <a:pPr algn="r"/>
            <a:r>
              <a:rPr lang="en-US"/>
              <a:t>DAC Webcast</a:t>
            </a:r>
            <a:br>
              <a:rPr lang="en-US"/>
            </a:br>
            <a:r>
              <a:rPr lang="en-US"/>
              <a:t>June 12, 2025</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334964" y="3444240"/>
            <a:ext cx="9144000" cy="1655762"/>
          </a:xfrm>
        </p:spPr>
        <p:txBody>
          <a:bodyPr vert="horz" lIns="91440" tIns="45720" rIns="91440" bIns="45720" rtlCol="0" anchor="t">
            <a:normAutofit/>
          </a:bodyPr>
          <a:lstStyle/>
          <a:p>
            <a:pPr algn="r">
              <a:spcBef>
                <a:spcPts val="0"/>
              </a:spcBef>
            </a:pPr>
            <a:r>
              <a:rPr lang="en-US"/>
              <a:t>Shara Savage</a:t>
            </a:r>
          </a:p>
          <a:p>
            <a:pPr algn="r">
              <a:spcBef>
                <a:spcPts val="0"/>
              </a:spcBef>
            </a:pPr>
            <a:r>
              <a:rPr lang="en-US"/>
              <a:t>Education Administration Program Manager</a:t>
            </a:r>
          </a:p>
          <a:p>
            <a:pPr algn="r">
              <a:spcBef>
                <a:spcPts val="0"/>
              </a:spcBef>
            </a:pPr>
            <a:r>
              <a:rPr lang="en-US"/>
              <a:t>   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2624C-7464-6B6C-1DC1-18B43C0B3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8B301-D619-1B6D-90CE-DC601B71FB25}"/>
              </a:ext>
            </a:extLst>
          </p:cNvPr>
          <p:cNvSpPr>
            <a:spLocks noGrp="1"/>
          </p:cNvSpPr>
          <p:nvPr>
            <p:ph type="ctrTitle"/>
          </p:nvPr>
        </p:nvSpPr>
        <p:spPr>
          <a:xfrm>
            <a:off x="2384323" y="1085492"/>
            <a:ext cx="9144000" cy="2387600"/>
          </a:xfrm>
        </p:spPr>
        <p:txBody>
          <a:bodyPr>
            <a:normAutofit/>
          </a:bodyPr>
          <a:lstStyle/>
          <a:p>
            <a:pPr algn="r"/>
            <a:r>
              <a:rPr lang="en-US" sz="5400"/>
              <a:t>Celebrating Rhonda Sims</a:t>
            </a:r>
          </a:p>
        </p:txBody>
      </p:sp>
      <p:sp>
        <p:nvSpPr>
          <p:cNvPr id="3" name="Text Placeholder 2">
            <a:extLst>
              <a:ext uri="{FF2B5EF4-FFF2-40B4-BE49-F238E27FC236}">
                <a16:creationId xmlns:a16="http://schemas.microsoft.com/office/drawing/2014/main" id="{94A9301D-6685-BC9B-61FA-41AC63658C32}"/>
              </a:ext>
            </a:extLst>
          </p:cNvPr>
          <p:cNvSpPr>
            <a:spLocks noGrp="1"/>
          </p:cNvSpPr>
          <p:nvPr>
            <p:ph type="subTitle" idx="1"/>
          </p:nvPr>
        </p:nvSpPr>
        <p:spPr>
          <a:xfrm>
            <a:off x="2384323" y="3473092"/>
            <a:ext cx="9144000" cy="1655762"/>
          </a:xfrm>
        </p:spPr>
        <p:txBody>
          <a:bodyPr vert="horz" lIns="91440" tIns="45720" rIns="91440" bIns="45720" rtlCol="0" anchor="t">
            <a:normAutofit/>
          </a:bodyPr>
          <a:lstStyle/>
          <a:p>
            <a:pPr algn="r">
              <a:spcBef>
                <a:spcPts val="0"/>
              </a:spcBef>
            </a:pPr>
            <a:r>
              <a:rPr lang="en-US"/>
              <a:t>Chris Williams, Program Consultant </a:t>
            </a:r>
          </a:p>
          <a:p>
            <a:pPr algn="r">
              <a:spcBef>
                <a:spcPts val="0"/>
              </a:spcBef>
            </a:pPr>
            <a:r>
              <a:rPr lang="en-US"/>
              <a:t>Office of Assessment and Accountability</a:t>
            </a:r>
          </a:p>
          <a:p>
            <a:pPr algn="r"/>
            <a:endParaRPr lang="en-US"/>
          </a:p>
        </p:txBody>
      </p:sp>
    </p:spTree>
    <p:extLst>
      <p:ext uri="{BB962C8B-B14F-4D97-AF65-F5344CB8AC3E}">
        <p14:creationId xmlns:p14="http://schemas.microsoft.com/office/powerpoint/2010/main" val="174550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B8EB4-2541-2538-AF9C-2C42EB8F2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A8806-0228-6DDC-91AD-208A7A7A060A}"/>
              </a:ext>
            </a:extLst>
          </p:cNvPr>
          <p:cNvSpPr>
            <a:spLocks noGrp="1"/>
          </p:cNvSpPr>
          <p:nvPr>
            <p:ph type="title"/>
          </p:nvPr>
        </p:nvSpPr>
        <p:spPr>
          <a:xfrm>
            <a:off x="0" y="1"/>
            <a:ext cx="10515600" cy="1121664"/>
          </a:xfrm>
        </p:spPr>
        <p:txBody>
          <a:bodyPr anchor="ctr">
            <a:normAutofit/>
          </a:bodyPr>
          <a:lstStyle/>
          <a:p>
            <a:pPr marL="233045"/>
            <a:r>
              <a:rPr lang="en-US" sz="4000"/>
              <a:t>Celebrating Rhonda L. Sims</a:t>
            </a:r>
          </a:p>
        </p:txBody>
      </p:sp>
      <p:pic>
        <p:nvPicPr>
          <p:cNvPr id="5" name="Picture 4" descr="Portrait Image of Rhonda Sims">
            <a:extLst>
              <a:ext uri="{FF2B5EF4-FFF2-40B4-BE49-F238E27FC236}">
                <a16:creationId xmlns:a16="http://schemas.microsoft.com/office/drawing/2014/main" id="{9287E439-D78F-D5E8-72AC-9D6B45271CDA}"/>
              </a:ext>
            </a:extLst>
          </p:cNvPr>
          <p:cNvPicPr>
            <a:picLocks noChangeAspect="1"/>
          </p:cNvPicPr>
          <p:nvPr/>
        </p:nvPicPr>
        <p:blipFill>
          <a:blip r:embed="rId3"/>
          <a:stretch>
            <a:fillRect/>
          </a:stretch>
        </p:blipFill>
        <p:spPr>
          <a:xfrm>
            <a:off x="618534" y="1211809"/>
            <a:ext cx="3426110" cy="4282638"/>
          </a:xfrm>
          <a:prstGeom prst="rect">
            <a:avLst/>
          </a:prstGeom>
          <a:noFill/>
        </p:spPr>
      </p:pic>
      <p:sp>
        <p:nvSpPr>
          <p:cNvPr id="10" name="Content Placeholder 3">
            <a:extLst>
              <a:ext uri="{FF2B5EF4-FFF2-40B4-BE49-F238E27FC236}">
                <a16:creationId xmlns:a16="http://schemas.microsoft.com/office/drawing/2014/main" id="{F4898309-F7E0-5A80-FC8C-D6E54AD29A74}"/>
              </a:ext>
            </a:extLst>
          </p:cNvPr>
          <p:cNvSpPr>
            <a:spLocks noGrp="1"/>
          </p:cNvSpPr>
          <p:nvPr>
            <p:ph sz="half" idx="2"/>
          </p:nvPr>
        </p:nvSpPr>
        <p:spPr>
          <a:xfrm>
            <a:off x="4409440" y="1211809"/>
            <a:ext cx="7164026" cy="4351338"/>
          </a:xfrm>
        </p:spPr>
        <p:txBody>
          <a:bodyPr>
            <a:normAutofit fontScale="85000" lnSpcReduction="10000"/>
          </a:bodyPr>
          <a:lstStyle/>
          <a:p>
            <a:r>
              <a:rPr lang="en-US"/>
              <a:t>Kentucky Depart of Education (KDE) Associate Commissioner Rhonda Sims, Office of Assessment and Accountability, has announced her retirement effective July 1. </a:t>
            </a:r>
          </a:p>
          <a:p>
            <a:r>
              <a:rPr lang="en-US"/>
              <a:t>Serving at KDE since 1994, she has served with every commissioner of education since the Kentucky Education Reform Act of 1990.</a:t>
            </a:r>
          </a:p>
          <a:p>
            <a:r>
              <a:rPr lang="en-US"/>
              <a:t>For her significant contributions to the quality of public education in Kentucky, Sims has received the:</a:t>
            </a:r>
          </a:p>
          <a:p>
            <a:pPr lvl="1"/>
            <a:r>
              <a:rPr lang="en-US"/>
              <a:t>Kentucky Association of School Administrators’ William T. </a:t>
            </a:r>
            <a:r>
              <a:rPr lang="en-US" err="1"/>
              <a:t>Nallia</a:t>
            </a:r>
            <a:r>
              <a:rPr lang="en-US"/>
              <a:t> Education Leadership Award (2010) and the </a:t>
            </a:r>
          </a:p>
          <a:p>
            <a:pPr lvl="1"/>
            <a:r>
              <a:rPr lang="en-US"/>
              <a:t>Kevin M. Noland Award for Outstanding Public Service to Kentucky Schools (2014).</a:t>
            </a:r>
          </a:p>
        </p:txBody>
      </p:sp>
    </p:spTree>
    <p:extLst>
      <p:ext uri="{BB962C8B-B14F-4D97-AF65-F5344CB8AC3E}">
        <p14:creationId xmlns:p14="http://schemas.microsoft.com/office/powerpoint/2010/main" val="306450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958490" cy="1109472"/>
          </a:xfrm>
        </p:spPr>
        <p:txBody>
          <a:bodyPr>
            <a:normAutofit/>
          </a:bodyPr>
          <a:lstStyle/>
          <a:p>
            <a:pPr marL="233363"/>
            <a:r>
              <a:rPr lang="en-US" sz="4000"/>
              <a:t>Questions and Answers</a:t>
            </a:r>
          </a:p>
        </p:txBody>
      </p:sp>
      <p:sp>
        <p:nvSpPr>
          <p:cNvPr id="6" name="Content Placeholder 7"/>
          <p:cNvSpPr>
            <a:spLocks noGrp="1"/>
          </p:cNvSpPr>
          <p:nvPr>
            <p:ph type="body" sz="quarter" idx="13"/>
          </p:nvPr>
        </p:nvSpPr>
        <p:spPr>
          <a:xfrm>
            <a:off x="1783080" y="1273558"/>
            <a:ext cx="8625840" cy="4310883"/>
          </a:xfrm>
        </p:spPr>
        <p:txBody>
          <a:bodyPr vert="horz" lIns="91440" tIns="45720" rIns="91440" bIns="45720" rtlCol="0" anchor="t">
            <a:normAutofit/>
          </a:bodyPr>
          <a:lstStyle/>
          <a:p>
            <a:pPr>
              <a:lnSpc>
                <a:spcPct val="120000"/>
              </a:lnSpc>
              <a:spcBef>
                <a:spcPts val="0"/>
              </a:spcBef>
            </a:pPr>
            <a:r>
              <a:rPr lang="en-US" sz="3000"/>
              <a:t>Please send questions or comments to </a:t>
            </a:r>
            <a:r>
              <a:rPr lang="en-US" sz="3000">
                <a:hlinkClick r:id="rId3"/>
              </a:rPr>
              <a:t>dacinfo@education.ky.gov</a:t>
            </a:r>
            <a:r>
              <a:rPr lang="en-US" sz="3000"/>
              <a:t>.</a:t>
            </a:r>
          </a:p>
          <a:p>
            <a:pPr marL="0" indent="0">
              <a:spcBef>
                <a:spcPts val="0"/>
              </a:spcBef>
              <a:buNone/>
            </a:pPr>
            <a:r>
              <a:rPr lang="en-US" sz="3000" b="1" i="1">
                <a:solidFill>
                  <a:srgbClr val="C00000"/>
                </a:solidFill>
              </a:rPr>
              <a:t>   </a:t>
            </a:r>
            <a:endParaRPr lang="en-US" sz="3000"/>
          </a:p>
          <a:p>
            <a:pPr>
              <a:lnSpc>
                <a:spcPct val="120000"/>
              </a:lnSpc>
              <a:spcBef>
                <a:spcPts val="0"/>
              </a:spcBef>
            </a:pPr>
            <a:r>
              <a:rPr lang="en-US" sz="3000"/>
              <a:t>The next monthly DAC Webcast is scheduled for July 10 at 11 a.m. ET.</a:t>
            </a:r>
          </a:p>
          <a:p>
            <a:pPr marL="0" indent="0">
              <a:lnSpc>
                <a:spcPct val="120000"/>
              </a:lnSpc>
              <a:spcBef>
                <a:spcPts val="0"/>
              </a:spcBef>
              <a:buNone/>
            </a:pPr>
            <a:endParaRPr lang="en-US" sz="3000"/>
          </a:p>
          <a:p>
            <a:pPr marL="0" indent="0" algn="ctr">
              <a:spcBef>
                <a:spcPts val="0"/>
              </a:spcBef>
              <a:buNone/>
            </a:pPr>
            <a:r>
              <a:rPr lang="en-US" sz="30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0" y="1"/>
            <a:ext cx="12192000" cy="1133856"/>
          </a:xfrm>
        </p:spPr>
        <p:txBody>
          <a:bodyPr>
            <a:noAutofit/>
          </a:bodyPr>
          <a:lstStyle/>
          <a:p>
            <a:pPr marL="233363"/>
            <a:r>
              <a:rPr lang="en-US" sz="4000"/>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185454500"/>
              </p:ext>
            </p:extLst>
          </p:nvPr>
        </p:nvGraphicFramePr>
        <p:xfrm>
          <a:off x="1155864" y="156113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a:xfrm>
            <a:off x="0" y="1"/>
            <a:ext cx="10515600" cy="1148080"/>
          </a:xfrm>
        </p:spPr>
        <p:txBody>
          <a:bodyPr>
            <a:normAutofit/>
          </a:bodyPr>
          <a:lstStyle/>
          <a:p>
            <a:pPr marL="233363"/>
            <a:r>
              <a:rPr lang="en-US" sz="4000"/>
              <a:t>Agenda</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571500" y="1452880"/>
            <a:ext cx="11049000" cy="3528696"/>
          </a:xfrm>
        </p:spPr>
        <p:txBody>
          <a:bodyPr vert="horz" lIns="91440" tIns="45720" rIns="91440" bIns="45720" rtlCol="0" anchor="t">
            <a:normAutofit/>
          </a:bodyPr>
          <a:lstStyle/>
          <a:p>
            <a:pPr lvl="1"/>
            <a:r>
              <a:rPr lang="en-US" sz="3200" dirty="0"/>
              <a:t>Spring 2025 Testing Highlights </a:t>
            </a:r>
          </a:p>
          <a:p>
            <a:pPr lvl="1"/>
            <a:r>
              <a:rPr lang="en-US" sz="3200" dirty="0"/>
              <a:t>K Screen Updates</a:t>
            </a:r>
          </a:p>
          <a:p>
            <a:pPr lvl="1"/>
            <a:r>
              <a:rPr lang="en-US" sz="3200" dirty="0"/>
              <a:t>Nominations for the Kentucky Association of Assessment Coordinators (KAAC) DAC and BAC of the Year Award</a:t>
            </a:r>
          </a:p>
          <a:p>
            <a:pPr lvl="1"/>
            <a:r>
              <a:rPr lang="en-US" sz="3200" dirty="0"/>
              <a:t>Celebrating Rhonda Sims</a:t>
            </a:r>
          </a:p>
        </p:txBody>
      </p:sp>
    </p:spTree>
    <p:extLst>
      <p:ext uri="{BB962C8B-B14F-4D97-AF65-F5344CB8AC3E}">
        <p14:creationId xmlns:p14="http://schemas.microsoft.com/office/powerpoint/2010/main" val="377555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83793-5BA4-52C3-F0A1-8A8A9D5CE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41BB7-3627-CA09-2A9A-17E618831777}"/>
              </a:ext>
            </a:extLst>
          </p:cNvPr>
          <p:cNvSpPr>
            <a:spLocks noGrp="1"/>
          </p:cNvSpPr>
          <p:nvPr>
            <p:ph type="ctrTitle"/>
          </p:nvPr>
        </p:nvSpPr>
        <p:spPr>
          <a:xfrm>
            <a:off x="2384323" y="1085492"/>
            <a:ext cx="9144000" cy="2387600"/>
          </a:xfrm>
        </p:spPr>
        <p:txBody>
          <a:bodyPr>
            <a:normAutofit/>
          </a:bodyPr>
          <a:lstStyle/>
          <a:p>
            <a:pPr algn="r"/>
            <a:r>
              <a:rPr lang="en-US" sz="5400"/>
              <a:t>Spring 2025 Testing Highlights</a:t>
            </a:r>
          </a:p>
        </p:txBody>
      </p:sp>
      <p:sp>
        <p:nvSpPr>
          <p:cNvPr id="9" name="Subtitle 2">
            <a:extLst>
              <a:ext uri="{FF2B5EF4-FFF2-40B4-BE49-F238E27FC236}">
                <a16:creationId xmlns:a16="http://schemas.microsoft.com/office/drawing/2014/main" id="{58F5A627-BA61-0192-8F7E-66999FCB6A0B}"/>
              </a:ext>
            </a:extLst>
          </p:cNvPr>
          <p:cNvSpPr>
            <a:spLocks noGrp="1"/>
          </p:cNvSpPr>
          <p:nvPr>
            <p:ph type="subTitle" idx="1"/>
          </p:nvPr>
        </p:nvSpPr>
        <p:spPr>
          <a:xfrm>
            <a:off x="2384323" y="3429000"/>
            <a:ext cx="9144000" cy="1655762"/>
          </a:xfrm>
        </p:spPr>
        <p:txBody>
          <a:bodyPr vert="horz" lIns="91440" tIns="45720" rIns="91440" bIns="45720" rtlCol="0" anchor="t">
            <a:normAutofit/>
          </a:bodyPr>
          <a:lstStyle/>
          <a:p>
            <a:pPr algn="r">
              <a:spcBef>
                <a:spcPts val="0"/>
              </a:spcBef>
            </a:pPr>
            <a:r>
              <a:rPr lang="en-US"/>
              <a:t>Shara Savage</a:t>
            </a:r>
          </a:p>
          <a:p>
            <a:pPr algn="r">
              <a:spcBef>
                <a:spcPts val="0"/>
              </a:spcBef>
            </a:pPr>
            <a:r>
              <a:rPr lang="en-US"/>
              <a:t>Education Administration Program Manager</a:t>
            </a:r>
          </a:p>
          <a:p>
            <a:pPr algn="r">
              <a:spcBef>
                <a:spcPts val="0"/>
              </a:spcBef>
            </a:pPr>
            <a:r>
              <a:rPr lang="en-US"/>
              <a:t>   Office of Assessment and Accountability</a:t>
            </a:r>
          </a:p>
          <a:p>
            <a:endParaRPr lang="en-US"/>
          </a:p>
        </p:txBody>
      </p:sp>
    </p:spTree>
    <p:extLst>
      <p:ext uri="{BB962C8B-B14F-4D97-AF65-F5344CB8AC3E}">
        <p14:creationId xmlns:p14="http://schemas.microsoft.com/office/powerpoint/2010/main" val="122394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 uri="{C183D7F6-B498-43B3-948B-1728B52AA6E4}">
                <adec:decorative xmlns:adec="http://schemas.microsoft.com/office/drawing/2017/decorative" val="0"/>
              </a:ext>
            </a:extLst>
          </p:cNvPr>
          <p:cNvSpPr>
            <a:spLocks noGrp="1"/>
          </p:cNvSpPr>
          <p:nvPr>
            <p:ph type="title"/>
          </p:nvPr>
        </p:nvSpPr>
        <p:spPr>
          <a:xfrm>
            <a:off x="0" y="0"/>
            <a:ext cx="9493681" cy="1125591"/>
          </a:xfrm>
        </p:spPr>
        <p:txBody>
          <a:bodyPr>
            <a:normAutofit/>
          </a:bodyPr>
          <a:lstStyle/>
          <a:p>
            <a:pPr marL="233363"/>
            <a:r>
              <a:rPr lang="en-US" sz="4000"/>
              <a:t>Spring 2025 Testing</a:t>
            </a:r>
          </a:p>
        </p:txBody>
      </p:sp>
      <p:sp>
        <p:nvSpPr>
          <p:cNvPr id="5" name="Content Placeholder 4">
            <a:extLst>
              <a:ext uri="{FF2B5EF4-FFF2-40B4-BE49-F238E27FC236}">
                <a16:creationId xmlns:a16="http://schemas.microsoft.com/office/drawing/2014/main" id="{A15330FB-199A-F877-2137-950EB6DB7970}"/>
              </a:ext>
            </a:extLst>
          </p:cNvPr>
          <p:cNvSpPr>
            <a:spLocks noGrp="1"/>
          </p:cNvSpPr>
          <p:nvPr>
            <p:ph idx="1"/>
          </p:nvPr>
        </p:nvSpPr>
        <p:spPr>
          <a:xfrm>
            <a:off x="838200" y="1477925"/>
            <a:ext cx="10515600" cy="3999003"/>
          </a:xfrm>
        </p:spPr>
        <p:txBody>
          <a:bodyPr vert="horz" lIns="91440" tIns="45720" rIns="91440" bIns="45720" rtlCol="0" anchor="t">
            <a:normAutofit/>
          </a:bodyPr>
          <a:lstStyle/>
          <a:p>
            <a:pPr eaLnBrk="0" fontAlgn="base" hangingPunct="0">
              <a:lnSpc>
                <a:spcPct val="100000"/>
              </a:lnSpc>
              <a:spcBef>
                <a:spcPct val="0"/>
              </a:spcBef>
              <a:spcAft>
                <a:spcPct val="0"/>
              </a:spcAft>
            </a:pPr>
            <a:r>
              <a:rPr lang="en-US" altLang="en-US">
                <a:solidFill>
                  <a:schemeClr val="tx1"/>
                </a:solidFill>
              </a:rPr>
              <a:t>Despite the severe weather across the Commonwealth that affected many communities, the administration of the ACCESS, ACT, Kentucky Summative Assessment (KSA), and Alternate Kentucky Summative Assessment (AKSA) were successfully completed. This achievement is a testament to the dedication and resilience of everyone involved. </a:t>
            </a:r>
          </a:p>
          <a:p>
            <a:endParaRPr lang="en-US"/>
          </a:p>
        </p:txBody>
      </p:sp>
    </p:spTree>
    <p:extLst>
      <p:ext uri="{BB962C8B-B14F-4D97-AF65-F5344CB8AC3E}">
        <p14:creationId xmlns:p14="http://schemas.microsoft.com/office/powerpoint/2010/main" val="81154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1971-B328-6B5A-5CDF-F5D46759938A}"/>
              </a:ext>
            </a:extLst>
          </p:cNvPr>
          <p:cNvSpPr>
            <a:spLocks noGrp="1"/>
          </p:cNvSpPr>
          <p:nvPr>
            <p:ph type="title"/>
          </p:nvPr>
        </p:nvSpPr>
        <p:spPr>
          <a:xfrm>
            <a:off x="0" y="18255"/>
            <a:ext cx="10515600" cy="1115601"/>
          </a:xfrm>
        </p:spPr>
        <p:txBody>
          <a:bodyPr>
            <a:normAutofit/>
          </a:bodyPr>
          <a:lstStyle/>
          <a:p>
            <a:pPr marL="233363"/>
            <a:r>
              <a:rPr lang="en-US" sz="4000"/>
              <a:t>Online Testing Highlights </a:t>
            </a:r>
          </a:p>
        </p:txBody>
      </p:sp>
      <p:sp>
        <p:nvSpPr>
          <p:cNvPr id="3" name="Content Placeholder 2">
            <a:extLst>
              <a:ext uri="{FF2B5EF4-FFF2-40B4-BE49-F238E27FC236}">
                <a16:creationId xmlns:a16="http://schemas.microsoft.com/office/drawing/2014/main" id="{0807F0A0-358F-1063-12D6-DDFCE906F39F}"/>
              </a:ext>
            </a:extLst>
          </p:cNvPr>
          <p:cNvSpPr>
            <a:spLocks noGrp="1"/>
          </p:cNvSpPr>
          <p:nvPr>
            <p:ph idx="1"/>
          </p:nvPr>
        </p:nvSpPr>
        <p:spPr>
          <a:xfrm>
            <a:off x="838200" y="1276850"/>
            <a:ext cx="10515600" cy="4351338"/>
          </a:xfrm>
        </p:spPr>
        <p:txBody>
          <a:bodyPr>
            <a:normAutofit lnSpcReduction="10000"/>
          </a:bodyPr>
          <a:lstStyle/>
          <a:p>
            <a:pPr marL="0" indent="0">
              <a:buNone/>
            </a:pPr>
            <a:r>
              <a:rPr lang="en-US" b="1"/>
              <a:t>KSA Online Testing:</a:t>
            </a:r>
          </a:p>
          <a:p>
            <a:pPr marL="0" indent="0">
              <a:buNone/>
            </a:pPr>
            <a:r>
              <a:rPr lang="en-US"/>
              <a:t>Largest Number of Tests Completed in a Single Day:  </a:t>
            </a:r>
            <a:r>
              <a:rPr lang="en-US" u="sng"/>
              <a:t>196,491</a:t>
            </a:r>
            <a:r>
              <a:rPr lang="en-US"/>
              <a:t>            </a:t>
            </a:r>
          </a:p>
          <a:p>
            <a:pPr marL="0" indent="0">
              <a:buNone/>
            </a:pPr>
            <a:r>
              <a:rPr lang="en-US"/>
              <a:t>Total Number of Tests Completed:  </a:t>
            </a:r>
            <a:r>
              <a:rPr lang="en-US" u="sng"/>
              <a:t>1,589,675</a:t>
            </a:r>
          </a:p>
          <a:p>
            <a:endParaRPr lang="en-US"/>
          </a:p>
          <a:p>
            <a:pPr marL="0" indent="0">
              <a:buNone/>
            </a:pPr>
            <a:r>
              <a:rPr lang="en-US" b="1"/>
              <a:t>ACT Online Testing:</a:t>
            </a:r>
            <a:r>
              <a:rPr lang="en-US"/>
              <a:t>  </a:t>
            </a:r>
          </a:p>
          <a:p>
            <a:pPr marL="0" indent="0">
              <a:buNone/>
            </a:pPr>
            <a:r>
              <a:rPr lang="en-US"/>
              <a:t>Total Number of Tests Completed:  </a:t>
            </a:r>
            <a:r>
              <a:rPr lang="en-US" u="sng"/>
              <a:t>46,497</a:t>
            </a:r>
            <a:r>
              <a:rPr lang="en-US"/>
              <a:t>    </a:t>
            </a:r>
          </a:p>
          <a:p>
            <a:endParaRPr lang="en-US"/>
          </a:p>
          <a:p>
            <a:pPr marL="0" indent="0">
              <a:buNone/>
            </a:pPr>
            <a:r>
              <a:rPr lang="en-US" b="1"/>
              <a:t>ACCESS Online Testing:</a:t>
            </a:r>
            <a:r>
              <a:rPr lang="en-US"/>
              <a:t>  </a:t>
            </a:r>
          </a:p>
          <a:p>
            <a:pPr marL="0" indent="0">
              <a:buNone/>
            </a:pPr>
            <a:r>
              <a:rPr lang="en-US"/>
              <a:t>Total Number of Online Tests Completed:  </a:t>
            </a:r>
            <a:r>
              <a:rPr lang="en-US" u="sng"/>
              <a:t>44,885</a:t>
            </a:r>
            <a:r>
              <a:rPr lang="en-US"/>
              <a:t>  </a:t>
            </a:r>
          </a:p>
        </p:txBody>
      </p:sp>
    </p:spTree>
    <p:extLst>
      <p:ext uri="{BB962C8B-B14F-4D97-AF65-F5344CB8AC3E}">
        <p14:creationId xmlns:p14="http://schemas.microsoft.com/office/powerpoint/2010/main" val="208424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3D5C-0B62-47B6-1596-47E050F9B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35FEF-E290-F209-79DE-16FCA8BCDCC5}"/>
              </a:ext>
            </a:extLst>
          </p:cNvPr>
          <p:cNvSpPr>
            <a:spLocks noGrp="1"/>
          </p:cNvSpPr>
          <p:nvPr>
            <p:ph type="ctrTitle"/>
          </p:nvPr>
        </p:nvSpPr>
        <p:spPr>
          <a:xfrm>
            <a:off x="2384323" y="1085492"/>
            <a:ext cx="9144000" cy="2387600"/>
          </a:xfrm>
        </p:spPr>
        <p:txBody>
          <a:bodyPr>
            <a:normAutofit/>
          </a:bodyPr>
          <a:lstStyle/>
          <a:p>
            <a:pPr algn="r"/>
            <a:r>
              <a:rPr lang="en-US" sz="5400"/>
              <a:t>K Screen Updates</a:t>
            </a:r>
          </a:p>
        </p:txBody>
      </p:sp>
      <p:sp>
        <p:nvSpPr>
          <p:cNvPr id="3" name="Text Placeholder 2">
            <a:extLst>
              <a:ext uri="{FF2B5EF4-FFF2-40B4-BE49-F238E27FC236}">
                <a16:creationId xmlns:a16="http://schemas.microsoft.com/office/drawing/2014/main" id="{7782CCFC-B419-BA5B-9F7C-9F69DEFDC985}"/>
              </a:ext>
            </a:extLst>
          </p:cNvPr>
          <p:cNvSpPr>
            <a:spLocks noGrp="1"/>
          </p:cNvSpPr>
          <p:nvPr>
            <p:ph type="subTitle" idx="1"/>
          </p:nvPr>
        </p:nvSpPr>
        <p:spPr>
          <a:xfrm>
            <a:off x="2384323" y="3473092"/>
            <a:ext cx="9144000" cy="1655762"/>
          </a:xfrm>
        </p:spPr>
        <p:txBody>
          <a:bodyPr vert="horz" lIns="91440" tIns="45720" rIns="91440" bIns="45720" rtlCol="0" anchor="t">
            <a:normAutofit/>
          </a:bodyPr>
          <a:lstStyle/>
          <a:p>
            <a:pPr algn="r">
              <a:lnSpc>
                <a:spcPct val="100000"/>
              </a:lnSpc>
              <a:spcBef>
                <a:spcPts val="0"/>
              </a:spcBef>
            </a:pPr>
            <a:r>
              <a:rPr lang="en-US"/>
              <a:t>Tiffany Christopher, Program Consultant </a:t>
            </a:r>
          </a:p>
          <a:p>
            <a:pPr algn="r">
              <a:lnSpc>
                <a:spcPct val="100000"/>
              </a:lnSpc>
              <a:spcBef>
                <a:spcPts val="0"/>
              </a:spcBef>
            </a:pPr>
            <a:r>
              <a:rPr lang="en-US"/>
              <a:t>Office of Assessment and Accountability</a:t>
            </a:r>
          </a:p>
          <a:p>
            <a:pPr algn="r"/>
            <a:endParaRPr lang="en-US"/>
          </a:p>
        </p:txBody>
      </p:sp>
    </p:spTree>
    <p:extLst>
      <p:ext uri="{BB962C8B-B14F-4D97-AF65-F5344CB8AC3E}">
        <p14:creationId xmlns:p14="http://schemas.microsoft.com/office/powerpoint/2010/main" val="374714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DA743-DF5A-0764-EC0E-39D3BDB5B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F3582-BB01-49B6-FDB7-CA88F3223898}"/>
              </a:ext>
            </a:extLst>
          </p:cNvPr>
          <p:cNvSpPr>
            <a:spLocks noGrp="1"/>
          </p:cNvSpPr>
          <p:nvPr>
            <p:ph type="title"/>
          </p:nvPr>
        </p:nvSpPr>
        <p:spPr>
          <a:xfrm>
            <a:off x="0" y="1"/>
            <a:ext cx="10515600" cy="1148080"/>
          </a:xfrm>
        </p:spPr>
        <p:txBody>
          <a:bodyPr>
            <a:normAutofit/>
          </a:bodyPr>
          <a:lstStyle/>
          <a:p>
            <a:pPr marL="233045"/>
            <a:r>
              <a:rPr lang="en-US" sz="4000"/>
              <a:t>Train the Trainer</a:t>
            </a:r>
          </a:p>
        </p:txBody>
      </p:sp>
      <p:sp>
        <p:nvSpPr>
          <p:cNvPr id="3" name="Content Placeholder 2">
            <a:extLst>
              <a:ext uri="{FF2B5EF4-FFF2-40B4-BE49-F238E27FC236}">
                <a16:creationId xmlns:a16="http://schemas.microsoft.com/office/drawing/2014/main" id="{AF25E4D6-E272-8BF2-4A3E-934E4537994A}"/>
              </a:ext>
            </a:extLst>
          </p:cNvPr>
          <p:cNvSpPr>
            <a:spLocks noGrp="1"/>
          </p:cNvSpPr>
          <p:nvPr>
            <p:ph idx="1"/>
          </p:nvPr>
        </p:nvSpPr>
        <p:spPr>
          <a:xfrm>
            <a:off x="571500" y="1148081"/>
            <a:ext cx="11049000" cy="4288021"/>
          </a:xfrm>
        </p:spPr>
        <p:txBody>
          <a:bodyPr vert="horz" lIns="91440" tIns="45720" rIns="91440" bIns="45720" rtlCol="0" anchor="t">
            <a:normAutofit lnSpcReduction="10000"/>
          </a:bodyPr>
          <a:lstStyle/>
          <a:p>
            <a:pPr marL="285750" indent="-285750">
              <a:lnSpc>
                <a:spcPct val="100000"/>
              </a:lnSpc>
              <a:spcBef>
                <a:spcPts val="0"/>
              </a:spcBef>
              <a:buFont typeface="Arial,Sans-Serif"/>
              <a:buChar char="•"/>
            </a:pPr>
            <a:r>
              <a:rPr lang="en-US" sz="2400">
                <a:solidFill>
                  <a:srgbClr val="000000"/>
                </a:solidFill>
              </a:rPr>
              <a:t>Curriculum Associates and the Office of Assessment and Accountability (OAA) will host an in-person Train the Trainers at Sower on </a:t>
            </a:r>
            <a:r>
              <a:rPr lang="en-US" sz="2400" b="1">
                <a:solidFill>
                  <a:srgbClr val="000000"/>
                </a:solidFill>
              </a:rPr>
              <a:t>Tuesday, July 15, 10 a.m. – 3 p.m. ET.</a:t>
            </a:r>
            <a:endParaRPr lang="en-US" sz="2400">
              <a:solidFill>
                <a:srgbClr val="000000"/>
              </a:solidFill>
            </a:endParaRPr>
          </a:p>
          <a:p>
            <a:pPr marL="285750" indent="-285750">
              <a:lnSpc>
                <a:spcPct val="100000"/>
              </a:lnSpc>
              <a:spcBef>
                <a:spcPts val="0"/>
              </a:spcBef>
              <a:buFont typeface="Arial,Sans-Serif"/>
              <a:buChar char="•"/>
            </a:pPr>
            <a:r>
              <a:rPr lang="en-US" sz="2400">
                <a:solidFill>
                  <a:srgbClr val="000000"/>
                </a:solidFill>
              </a:rPr>
              <a:t>Train the Trainers is required for anyone who will train others in the district to implement the screener</a:t>
            </a:r>
          </a:p>
          <a:p>
            <a:pPr marL="285750" indent="-285750">
              <a:lnSpc>
                <a:spcPct val="100000"/>
              </a:lnSpc>
              <a:spcBef>
                <a:spcPts val="0"/>
              </a:spcBef>
              <a:buFont typeface="Arial,Sans-Serif"/>
              <a:buChar char="•"/>
            </a:pPr>
            <a:r>
              <a:rPr lang="en-US" sz="2400">
                <a:solidFill>
                  <a:srgbClr val="000000"/>
                </a:solidFill>
              </a:rPr>
              <a:t>Participants can register using the </a:t>
            </a:r>
            <a:r>
              <a:rPr lang="en-US" sz="2400">
                <a:solidFill>
                  <a:srgbClr val="000000"/>
                </a:solidFill>
                <a:hlinkClick r:id="rId3"/>
              </a:rPr>
              <a:t>K Screen Train the Trainer In-Person registration</a:t>
            </a:r>
          </a:p>
          <a:p>
            <a:pPr marL="285750" indent="-285750">
              <a:lnSpc>
                <a:spcPct val="100000"/>
              </a:lnSpc>
              <a:spcBef>
                <a:spcPts val="0"/>
              </a:spcBef>
              <a:buFont typeface="Arial,Sans-Serif"/>
              <a:buChar char="•"/>
            </a:pPr>
            <a:r>
              <a:rPr lang="en-US" sz="2400">
                <a:solidFill>
                  <a:srgbClr val="000000"/>
                </a:solidFill>
              </a:rPr>
              <a:t>Registration will remain open until COB </a:t>
            </a:r>
            <a:r>
              <a:rPr lang="en-US" sz="2400" b="1">
                <a:solidFill>
                  <a:srgbClr val="000000"/>
                </a:solidFill>
              </a:rPr>
              <a:t>Friday, July 11</a:t>
            </a:r>
            <a:r>
              <a:rPr lang="en-US" sz="2400">
                <a:solidFill>
                  <a:srgbClr val="000000"/>
                </a:solidFill>
              </a:rPr>
              <a:t>.</a:t>
            </a:r>
          </a:p>
          <a:p>
            <a:pPr marL="285750" indent="-285750">
              <a:lnSpc>
                <a:spcPct val="100000"/>
              </a:lnSpc>
              <a:spcBef>
                <a:spcPts val="0"/>
              </a:spcBef>
              <a:buFont typeface="Arial,Sans-Serif"/>
              <a:buChar char="•"/>
            </a:pPr>
            <a:r>
              <a:rPr lang="en-US" sz="2400">
                <a:solidFill>
                  <a:srgbClr val="000000"/>
                </a:solidFill>
              </a:rPr>
              <a:t>Participants will need to bring the following items with the in-person training:</a:t>
            </a:r>
          </a:p>
          <a:p>
            <a:pPr marL="742950" lvl="1" indent="-285750">
              <a:lnSpc>
                <a:spcPct val="100000"/>
              </a:lnSpc>
              <a:spcBef>
                <a:spcPts val="0"/>
              </a:spcBef>
              <a:buFont typeface="Courier New,monospace"/>
              <a:buChar char="o"/>
            </a:pPr>
            <a:r>
              <a:rPr lang="en-US">
                <a:solidFill>
                  <a:srgbClr val="000000"/>
                </a:solidFill>
              </a:rPr>
              <a:t>Copy of the K&amp;1 Screen III</a:t>
            </a:r>
          </a:p>
          <a:p>
            <a:pPr marL="742950" lvl="1" indent="-285750">
              <a:lnSpc>
                <a:spcPct val="100000"/>
              </a:lnSpc>
              <a:spcBef>
                <a:spcPts val="0"/>
              </a:spcBef>
              <a:buFont typeface="Courier New,monospace"/>
              <a:buChar char="o"/>
            </a:pPr>
            <a:r>
              <a:rPr lang="en-US">
                <a:solidFill>
                  <a:srgbClr val="000000"/>
                </a:solidFill>
              </a:rPr>
              <a:t>The manipulatives (packages of blocks and shapes)</a:t>
            </a:r>
          </a:p>
          <a:p>
            <a:pPr marL="742950" lvl="1" indent="-285750">
              <a:lnSpc>
                <a:spcPct val="100000"/>
              </a:lnSpc>
              <a:spcBef>
                <a:spcPts val="0"/>
              </a:spcBef>
              <a:buFont typeface="Courier New,monospace"/>
              <a:buChar char="o"/>
            </a:pPr>
            <a:r>
              <a:rPr lang="en-US">
                <a:solidFill>
                  <a:srgbClr val="000000"/>
                </a:solidFill>
              </a:rPr>
              <a:t>Children's books with at least 3 pages of text on each page</a:t>
            </a:r>
            <a:endParaRPr lang="en-US"/>
          </a:p>
        </p:txBody>
      </p:sp>
    </p:spTree>
    <p:extLst>
      <p:ext uri="{BB962C8B-B14F-4D97-AF65-F5344CB8AC3E}">
        <p14:creationId xmlns:p14="http://schemas.microsoft.com/office/powerpoint/2010/main" val="323089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824C9-857D-DE0A-8741-72E4449C4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E0D4A-3206-522E-D6EC-2F12F110153C}"/>
              </a:ext>
            </a:extLst>
          </p:cNvPr>
          <p:cNvSpPr>
            <a:spLocks noGrp="1"/>
          </p:cNvSpPr>
          <p:nvPr>
            <p:ph type="ctrTitle"/>
          </p:nvPr>
        </p:nvSpPr>
        <p:spPr>
          <a:xfrm>
            <a:off x="2384323" y="1085492"/>
            <a:ext cx="9144000" cy="2387600"/>
          </a:xfrm>
        </p:spPr>
        <p:txBody>
          <a:bodyPr>
            <a:normAutofit/>
          </a:bodyPr>
          <a:lstStyle/>
          <a:p>
            <a:pPr algn="r"/>
            <a:r>
              <a:rPr lang="en-US" sz="5400"/>
              <a:t>Nominations for DAC and BAC of the Year Award </a:t>
            </a:r>
          </a:p>
        </p:txBody>
      </p:sp>
      <p:sp>
        <p:nvSpPr>
          <p:cNvPr id="4" name="Subtitle 2">
            <a:extLst>
              <a:ext uri="{FF2B5EF4-FFF2-40B4-BE49-F238E27FC236}">
                <a16:creationId xmlns:a16="http://schemas.microsoft.com/office/drawing/2014/main" id="{339D7F10-0EEC-BFDA-C146-3162EB4F2D0E}"/>
              </a:ext>
            </a:extLst>
          </p:cNvPr>
          <p:cNvSpPr>
            <a:spLocks noGrp="1"/>
          </p:cNvSpPr>
          <p:nvPr>
            <p:ph type="subTitle" idx="1"/>
          </p:nvPr>
        </p:nvSpPr>
        <p:spPr>
          <a:xfrm>
            <a:off x="2384323" y="3473092"/>
            <a:ext cx="9144000" cy="1655762"/>
          </a:xfrm>
        </p:spPr>
        <p:txBody>
          <a:bodyPr vert="horz" lIns="91440" tIns="45720" rIns="91440" bIns="45720" rtlCol="0" anchor="t">
            <a:normAutofit/>
          </a:bodyPr>
          <a:lstStyle/>
          <a:p>
            <a:pPr algn="r">
              <a:spcBef>
                <a:spcPts val="0"/>
              </a:spcBef>
            </a:pPr>
            <a:r>
              <a:rPr lang="en-US"/>
              <a:t>Shara Savage</a:t>
            </a:r>
          </a:p>
          <a:p>
            <a:pPr algn="r">
              <a:spcBef>
                <a:spcPts val="0"/>
              </a:spcBef>
            </a:pPr>
            <a:r>
              <a:rPr lang="en-US"/>
              <a:t>Education Administration Program Manager</a:t>
            </a:r>
          </a:p>
          <a:p>
            <a:pPr algn="r">
              <a:spcBef>
                <a:spcPts val="0"/>
              </a:spcBef>
            </a:pPr>
            <a:r>
              <a:rPr lang="en-US"/>
              <a:t>   Office of Assessment and Accountability</a:t>
            </a:r>
          </a:p>
          <a:p>
            <a:endParaRPr lang="en-US"/>
          </a:p>
        </p:txBody>
      </p:sp>
    </p:spTree>
    <p:extLst>
      <p:ext uri="{BB962C8B-B14F-4D97-AF65-F5344CB8AC3E}">
        <p14:creationId xmlns:p14="http://schemas.microsoft.com/office/powerpoint/2010/main" val="282593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91C5D-2DC1-1FF8-1813-AD31B77A7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A53E3-0565-EF7B-CBDD-598C0205CC35}"/>
              </a:ext>
            </a:extLst>
          </p:cNvPr>
          <p:cNvSpPr>
            <a:spLocks noGrp="1"/>
          </p:cNvSpPr>
          <p:nvPr>
            <p:ph type="title"/>
          </p:nvPr>
        </p:nvSpPr>
        <p:spPr>
          <a:xfrm>
            <a:off x="0" y="1"/>
            <a:ext cx="12192000" cy="1148080"/>
          </a:xfrm>
        </p:spPr>
        <p:txBody>
          <a:bodyPr>
            <a:normAutofit fontScale="90000"/>
          </a:bodyPr>
          <a:lstStyle/>
          <a:p>
            <a:pPr marL="233045"/>
            <a:r>
              <a:rPr lang="en-US"/>
              <a:t>DAC and BAC of the Year Award – Nominations Open</a:t>
            </a:r>
            <a:endParaRPr lang="en-US" sz="4000"/>
          </a:p>
        </p:txBody>
      </p:sp>
      <p:sp>
        <p:nvSpPr>
          <p:cNvPr id="3" name="Content Placeholder 2">
            <a:extLst>
              <a:ext uri="{FF2B5EF4-FFF2-40B4-BE49-F238E27FC236}">
                <a16:creationId xmlns:a16="http://schemas.microsoft.com/office/drawing/2014/main" id="{5F00DED7-3105-1166-33CE-2A3112E218E8}"/>
              </a:ext>
            </a:extLst>
          </p:cNvPr>
          <p:cNvSpPr>
            <a:spLocks noGrp="1"/>
          </p:cNvSpPr>
          <p:nvPr>
            <p:ph idx="1"/>
          </p:nvPr>
        </p:nvSpPr>
        <p:spPr>
          <a:xfrm>
            <a:off x="571500" y="1402080"/>
            <a:ext cx="11049000" cy="4034022"/>
          </a:xfrm>
        </p:spPr>
        <p:txBody>
          <a:bodyPr vert="horz" lIns="91440" tIns="45720" rIns="91440" bIns="45720" rtlCol="0" anchor="t">
            <a:normAutofit/>
          </a:bodyPr>
          <a:lstStyle/>
          <a:p>
            <a:pPr marL="285750" indent="-285750">
              <a:lnSpc>
                <a:spcPct val="100000"/>
              </a:lnSpc>
              <a:spcBef>
                <a:spcPts val="0"/>
              </a:spcBef>
              <a:buFont typeface="Arial,Sans-Serif"/>
              <a:buChar char="•"/>
            </a:pPr>
            <a:r>
              <a:rPr lang="en-US"/>
              <a:t>The Kentucky Association of Assessment Coordinators (KAAC) Board is now accepting nominations for the DAC of the Year and BAC of the Year awards.</a:t>
            </a:r>
          </a:p>
          <a:p>
            <a:pPr marL="285750" indent="-285750">
              <a:lnSpc>
                <a:spcPct val="100000"/>
              </a:lnSpc>
              <a:spcBef>
                <a:spcPts val="0"/>
              </a:spcBef>
              <a:buFont typeface="Arial,Sans-Serif"/>
              <a:buChar char="•"/>
            </a:pPr>
            <a:r>
              <a:rPr lang="en-US"/>
              <a:t>Winners will be recognized at the Scott Trimble Workshop in October.</a:t>
            </a:r>
          </a:p>
          <a:p>
            <a:pPr marL="285750" indent="-285750">
              <a:lnSpc>
                <a:spcPct val="100000"/>
              </a:lnSpc>
              <a:spcBef>
                <a:spcPts val="0"/>
              </a:spcBef>
              <a:buFont typeface="Arial,Sans-Serif"/>
              <a:buChar char="•"/>
            </a:pPr>
            <a:r>
              <a:rPr lang="en-US"/>
              <a:t>Nominate a deserving DAC or BAC using the links below:</a:t>
            </a:r>
          </a:p>
          <a:p>
            <a:pPr marL="742950" lvl="1" indent="-285750">
              <a:lnSpc>
                <a:spcPct val="100000"/>
              </a:lnSpc>
              <a:spcBef>
                <a:spcPts val="0"/>
              </a:spcBef>
              <a:buFont typeface="Arial,Sans-Serif"/>
              <a:buChar char="•"/>
            </a:pPr>
            <a:r>
              <a:rPr lang="en-US" sz="2800">
                <a:hlinkClick r:id="rId3"/>
              </a:rPr>
              <a:t>DAC of the Year Nomination Form </a:t>
            </a:r>
            <a:endParaRPr lang="en-US" sz="2800"/>
          </a:p>
          <a:p>
            <a:pPr marL="742950" lvl="1" indent="-285750">
              <a:lnSpc>
                <a:spcPct val="100000"/>
              </a:lnSpc>
              <a:spcBef>
                <a:spcPts val="0"/>
              </a:spcBef>
              <a:buFont typeface="Arial,Sans-Serif"/>
              <a:buChar char="•"/>
            </a:pPr>
            <a:r>
              <a:rPr lang="en-US" sz="2800">
                <a:hlinkClick r:id="rId4"/>
              </a:rPr>
              <a:t>BAC of the Year Nomination Form </a:t>
            </a:r>
            <a:endParaRPr lang="en-US" sz="2800"/>
          </a:p>
        </p:txBody>
      </p:sp>
    </p:spTree>
    <p:extLst>
      <p:ext uri="{BB962C8B-B14F-4D97-AF65-F5344CB8AC3E}">
        <p14:creationId xmlns:p14="http://schemas.microsoft.com/office/powerpoint/2010/main" val="84186366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2025-06-12T04:00:00+00:00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KYED-14-1915</_dlc_DocId>
    <_dlc_DocIdUrl xmlns="3a62de7d-ba57-4f43-9dae-9623ba637be0">
      <Url>https://www.education.ky.gov/AA/distsupp/_layouts/15/DocIdRedir.aspx?ID=KYED-14-1915</Url>
      <Description>KYED-14-1915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07FB34B2-428F-4A0A-B77B-9F1933C2B4FD}"/>
</file>

<file path=customXml/itemProps3.xml><?xml version="1.0" encoding="utf-8"?>
<ds:datastoreItem xmlns:ds="http://schemas.openxmlformats.org/officeDocument/2006/customXml" ds:itemID="{C70D4522-EDD2-4326-BD38-D65ABD3DF72F}">
  <ds:schemaRefs>
    <ds:schemaRef ds:uri="b062eb0a-ada4-4626-816e-5cd0be926cfe"/>
    <ds:schemaRef ds:uri="e933af85-a9ee-4a70-b6e0-74d4f32bb51d"/>
    <ds:schemaRef ds:uri="http://schemas.microsoft.com/office/2006/documentManagement/types"/>
    <ds:schemaRef ds:uri="http://purl.org/dc/elements/1.1/"/>
    <ds:schemaRef ds:uri="http://www.w3.org/XML/1998/namespace"/>
    <ds:schemaRef ds:uri="cf3aa28c-8d44-408c-a5ca-996a87f6cd59"/>
    <ds:schemaRef ds:uri="http://purl.org/dc/dcmitype/"/>
    <ds:schemaRef ds:uri="http://purl.org/dc/terms/"/>
    <ds:schemaRef ds:uri="http://schemas.openxmlformats.org/package/2006/metadata/core-properties"/>
    <ds:schemaRef ds:uri="c8aeabe4-0dec-4482-a76a-bb57f37294f4"/>
    <ds:schemaRef ds:uri="http://schemas.microsoft.com/office/2006/metadata/properties"/>
    <ds:schemaRef ds:uri="http://schemas.microsoft.com/office/infopath/2007/PartnerControls"/>
    <ds:schemaRef ds:uri="5bc9d522-2386-425a-9f2a-a617cf877ec0"/>
  </ds:schemaRefs>
</ds:datastoreItem>
</file>

<file path=customXml/itemProps4.xml><?xml version="1.0" encoding="utf-8"?>
<ds:datastoreItem xmlns:ds="http://schemas.openxmlformats.org/officeDocument/2006/customXml" ds:itemID="{FC509A8E-6056-4917-BE04-C709B07F0D80}"/>
</file>

<file path=docProps/app.xml><?xml version="1.0" encoding="utf-8"?>
<Properties xmlns="http://schemas.openxmlformats.org/officeDocument/2006/extended-properties" xmlns:vt="http://schemas.openxmlformats.org/officeDocument/2006/docPropsVTypes">
  <Template/>
  <TotalTime>5</TotalTime>
  <Words>591</Words>
  <Application>Microsoft Office PowerPoint</Application>
  <PresentationFormat>Widescreen</PresentationFormat>
  <Paragraphs>77</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Arial,Sans-Serif</vt:lpstr>
      <vt:lpstr>Calibri</vt:lpstr>
      <vt:lpstr>Courier New,monospace</vt:lpstr>
      <vt:lpstr>Franklin Gothic Book</vt:lpstr>
      <vt:lpstr>Franklin Gothic Medium</vt:lpstr>
      <vt:lpstr>Georgia</vt:lpstr>
      <vt:lpstr>Times New Roman</vt:lpstr>
      <vt:lpstr>Office Theme</vt:lpstr>
      <vt:lpstr>DAC Webcast June 12, 2025</vt:lpstr>
      <vt:lpstr>Agenda</vt:lpstr>
      <vt:lpstr>Spring 2025 Testing Highlights</vt:lpstr>
      <vt:lpstr>Spring 2025 Testing</vt:lpstr>
      <vt:lpstr>Online Testing Highlights </vt:lpstr>
      <vt:lpstr>K Screen Updates</vt:lpstr>
      <vt:lpstr>Train the Trainer</vt:lpstr>
      <vt:lpstr>Nominations for DAC and BAC of the Year Award </vt:lpstr>
      <vt:lpstr>DAC and BAC of the Year Award – Nominations Open</vt:lpstr>
      <vt:lpstr>Celebrating Rhonda Sims</vt:lpstr>
      <vt:lpstr>Celebrating Rhonda L. Sims</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June 2025</dc:title>
  <dc:creator>melissa.chandler@education.ky.gov</dc:creator>
  <cp:keywords>DAC Webcast</cp:keywords>
  <cp:lastModifiedBy>Riley, Ben - Division of Assessment and Accountability Support</cp:lastModifiedBy>
  <cp:revision>3</cp:revision>
  <dcterms:created xsi:type="dcterms:W3CDTF">2022-07-11T18:53:52Z</dcterms:created>
  <dcterms:modified xsi:type="dcterms:W3CDTF">2025-06-12T12:14:07Z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Enabled">
    <vt:lpwstr>true</vt:lpwstr>
  </property>
  <property fmtid="{D5CDD505-2E9C-101B-9397-08002B2CF9AE}" pid="5" name="MSIP_Label_eb544694-0027-44fa-bee4-2648c0363f9d_SetDate">
    <vt:lpwstr>2025-04-04T16:56:41Z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de2758bb-d69a-46cd-a971-2dc036d74633</vt:lpwstr>
  </property>
  <property fmtid="{D5CDD505-2E9C-101B-9397-08002B2CF9AE}" pid="10" name="MSIP_Label_eb544694-0027-44fa-bee4-2648c0363f9d_ContentBits">
    <vt:lpwstr>0</vt:lpwstr>
  </property>
  <property fmtid="{D5CDD505-2E9C-101B-9397-08002B2CF9AE}" pid="11" name="MSIP_Label_eb544694-0027-44fa-bee4-2648c0363f9d_Tag">
    <vt:lpwstr>10, 3, 0, 2</vt:lpwstr>
  </property>
  <property fmtid="{D5CDD505-2E9C-101B-9397-08002B2CF9AE}" pid="12" name="_dlc_DocIdItemGuid">
    <vt:lpwstr>348802c2-2aa8-4a48-beb6-42b66d98b552</vt:lpwstr>
  </property>
</Properties>
</file>