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9"/>
  </p:notesMasterIdLst>
  <p:handoutMasterIdLst>
    <p:handoutMasterId r:id="rId20"/>
  </p:handoutMasterIdLst>
  <p:sldIdLst>
    <p:sldId id="256" r:id="rId5"/>
    <p:sldId id="1143" r:id="rId6"/>
    <p:sldId id="1621" r:id="rId7"/>
    <p:sldId id="1622" r:id="rId8"/>
    <p:sldId id="1172" r:id="rId9"/>
    <p:sldId id="1171" r:id="rId10"/>
    <p:sldId id="1646" r:id="rId11"/>
    <p:sldId id="1645" r:id="rId12"/>
    <p:sldId id="1647" r:id="rId13"/>
    <p:sldId id="1673" r:id="rId14"/>
    <p:sldId id="1672" r:id="rId15"/>
    <p:sldId id="1652" r:id="rId16"/>
    <p:sldId id="888" r:id="rId17"/>
    <p:sldId id="1029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BDD03-6500-141E-5C73-C5F7B6F6E863}" name="Williams, Chris - Division of Assessment and Accountability Support" initials="WS" userId="S::chris.williams@education.ky.gov::2f156fa2-a309-475c-82f3-62ae8d0ba8a4" providerId="AD"/>
  <p188:author id="{9B822606-89CE-37F5-0354-C7C7B03AE384}" name="Chandler, Melissa - Division of Assessment and Accountability Support" initials="CS" userId="S::melissa.chandler@education.ky.gov::c7c40c5a-5db2-409e-9ac5-b3fa8556cae3" providerId="AD"/>
  <p188:author id="{A878E930-1FA4-23FE-ABDF-DAF3E302D92D}" name="Christopher, Tiffany - Division of Assessment and Accountability Support" initials="TC" userId="S::tiffany.christopher@education.ky.gov::0ee15d78-e0f3-4aff-9248-a7fe4c8bb4fc" providerId="AD"/>
  <p188:author id="{EEAF063B-8BCB-A246-0486-9A5ACA2B8CA4}" name="Roseberry, Christen - Division of Assessment and Accountability Support" initials="RCDoAaAS" userId="S::christen.roseberry@education.ky.gov::64f073a6-c0e0-4356-b5dd-074214d6d82f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52F57052-0FAD-5FD0-5873-4C8768666379}" name="Avery, Devon - Division of Assessment and Accountability Support" initials="DA" userId="S::devon.avery@education.ky.gov::ea78a75c-c17e-4901-bc17-b64bcd9c9f6d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FF3B046C-91C7-F735-5D2E-F89695486385}" name="Jett, Lisa - Division of Assessment and Accountability Support" initials="JS" userId="S::lisa.jett@education.ky.gov::6d718aac-4a55-46f9-aab8-85fa88911f2a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5512DD90-7D11-8F4F-C196-C0F8F7BFE940}" name="Brumley, Jessica - Division of Assessment and Accountability Support" initials="JB" userId="S::jessica.brumley@education.ky.gov::fa0310dd-6eee-4845-93c0-35565be73531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RS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A1968ECB-9F01-7E4F-5C5C-2236753EF084}" name="Mullins, Krista" initials="KMM" userId="Mullins, Krista" providerId="None"/>
  <p188:author id="{581C09D0-3CAB-E9E0-98D1-3884D850B30F}" name="Hill, Kevin - KDE Division Director" initials="HD" userId="S::kevin.hill@education.ky.gov::02c2ec77-149c-4854-a7db-156452e0ba73" providerId="AD"/>
  <p188:author id="{5FD6BBD4-89B8-DC90-B9A0-590DE6A9A122}" name="Larkins, Jennifer - Division of Assessment and Accountability Support" initials="LS" userId="S::jennifer.larkins@education.ky.gov::093879bc-4454-48e7-95b0-93a7f4bf4b00" providerId="AD"/>
  <p188:author id="{1DDE88F8-27C4-C73A-F768-A150E2731EB4}" name="Mullins, Krista - Division of Assessment and Accountability Support" initials="MS" userId="S::krista.mullins@education.ky.gov::599e8b2c-da26-429c-a2a4-0d587b3d3416" providerId="AD"/>
  <p188:author id="{F4AFB8FE-2F89-BD15-88CD-DCAF584F8BCE}" name="Guest User" initials="GU" userId="S::urn:spo:anon#b8d00a6c8b0209b5fed9f16a4c639c5f2826c96e7d642f03ee068c911d54507e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ord, Jennifer - KDE Division Director" initials="SJ-KDD" lastIdx="6" clrIdx="0">
    <p:extLst>
      <p:ext uri="{19B8F6BF-5375-455C-9EA6-DF929625EA0E}">
        <p15:presenceInfo xmlns:p15="http://schemas.microsoft.com/office/powerpoint/2012/main" userId="S::jennifer.stafford@education.ky.gov::0151abd4-297e-443f-a77b-a8c249c015ab" providerId="AD"/>
      </p:ext>
    </p:extLst>
  </p:cmAuthor>
  <p:cmAuthor id="2" name="Jett, Lisa - Division of Assessment and Accountability Support" initials="JS" lastIdx="1" clrIdx="1">
    <p:extLst>
      <p:ext uri="{19B8F6BF-5375-455C-9EA6-DF929625EA0E}">
        <p15:presenceInfo xmlns:p15="http://schemas.microsoft.com/office/powerpoint/2012/main" userId="S::lisa.jett@education.ky.gov::6d718aac-4a55-46f9-aab8-85fa88911f2a" providerId="AD"/>
      </p:ext>
    </p:extLst>
  </p:cmAuthor>
  <p:cmAuthor id="3" name="Chandler, Melissa - Division of Assessment and Accountability Support" initials="CS" lastIdx="2" clrIdx="2">
    <p:extLst>
      <p:ext uri="{19B8F6BF-5375-455C-9EA6-DF929625EA0E}">
        <p15:presenceInfo xmlns:p15="http://schemas.microsoft.com/office/powerpoint/2012/main" userId="S::melissa.chandler@education.ky.gov::c7c40c5a-5db2-409e-9ac5-b3fa8556c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99C9CC"/>
    <a:srgbClr val="6AC398"/>
    <a:srgbClr val="007780"/>
    <a:srgbClr val="276F8B"/>
    <a:srgbClr val="6B9F25"/>
    <a:srgbClr val="FFFFFF"/>
    <a:srgbClr val="DEEBF7"/>
    <a:srgbClr val="E2F0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B297F-A2EC-4327-BD50-3BF8CD9737B5}" v="1" dt="2026-06-10T19:23:12.895"/>
    <p1510:client id="{116FDC1F-388C-469F-951E-11A65D600D5C}" v="106" dt="2026-06-10T16:49:20.556"/>
    <p1510:client id="{1F33260A-C998-4A5F-A3E9-81397BE28827}" v="1" dt="2026-06-10T16:39:34.402"/>
    <p1510:client id="{4EC0ED91-9AD5-AAB5-5EA1-D6A702BC94B5}" v="20" dt="2026-06-10T17:13:25.849"/>
    <p1510:client id="{645BD061-3258-3295-E401-8300F7127DC3}" v="9" dt="2026-06-10T14:11:06.660"/>
    <p1510:client id="{64874CB0-E5F2-AEF8-654F-0F2119ABCE55}" v="93" dt="2026-06-10T16:36:01.715"/>
    <p1510:client id="{AA22AC02-7B60-5800-345E-C3F3B76E6EDE}" v="7" dt="2026-06-10T14:46:16.979"/>
    <p1510:client id="{FBBF6FF8-C046-487F-AB80-9BF678AA839C}" v="52" dt="2026-06-10T17:29:15.192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 Devon - Division of Assessment and Accountability Support" userId="ea78a75c-c17e-4901-bc17-b64bcd9c9f6d" providerId="ADAL" clId="{BE49BD1B-962D-425B-B1FA-20730454EA07}"/>
    <pc:docChg chg="custSel modSld">
      <pc:chgData name="Avery, Devon - Division of Assessment and Accountability Support" userId="ea78a75c-c17e-4901-bc17-b64bcd9c9f6d" providerId="ADAL" clId="{BE49BD1B-962D-425B-B1FA-20730454EA07}" dt="2026-06-10T19:23:45.576" v="13" actId="368"/>
      <pc:docMkLst>
        <pc:docMk/>
      </pc:docMkLst>
      <pc:sldChg chg="modNotes">
        <pc:chgData name="Avery, Devon - Division of Assessment and Accountability Support" userId="ea78a75c-c17e-4901-bc17-b64bcd9c9f6d" providerId="ADAL" clId="{BE49BD1B-962D-425B-B1FA-20730454EA07}" dt="2026-06-10T19:23:45.545" v="1" actId="368"/>
        <pc:sldMkLst>
          <pc:docMk/>
          <pc:sldMk cId="301902911" sldId="256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76" v="13" actId="368"/>
        <pc:sldMkLst>
          <pc:docMk/>
          <pc:sldMk cId="3415003822" sldId="888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49" v="3" actId="368"/>
        <pc:sldMkLst>
          <pc:docMk/>
          <pc:sldMk cId="3672166213" sldId="1143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54" v="5" actId="368"/>
        <pc:sldMkLst>
          <pc:docMk/>
          <pc:sldMk cId="3230898085" sldId="1171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61" v="7" actId="368"/>
        <pc:sldMkLst>
          <pc:docMk/>
          <pc:sldMk cId="4034194733" sldId="1645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73" v="11" actId="368"/>
        <pc:sldMkLst>
          <pc:docMk/>
          <pc:sldMk cId="3828902291" sldId="1652"/>
        </pc:sldMkLst>
      </pc:sldChg>
      <pc:sldChg chg="modNotes">
        <pc:chgData name="Avery, Devon - Division of Assessment and Accountability Support" userId="ea78a75c-c17e-4901-bc17-b64bcd9c9f6d" providerId="ADAL" clId="{BE49BD1B-962D-425B-B1FA-20730454EA07}" dt="2026-06-10T19:23:45.567" v="9" actId="368"/>
        <pc:sldMkLst>
          <pc:docMk/>
          <pc:sldMk cId="2045122496" sldId="167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>
        <a:solidFill>
          <a:srgbClr val="007780"/>
        </a:solidFill>
      </dgm:spPr>
      <dgm:t>
        <a:bodyPr/>
        <a:lstStyle/>
        <a:p>
          <a:pPr algn="ctr"/>
          <a:r>
            <a:rPr lang="en-US">
              <a:latin typeface="+mj-lt"/>
              <a:cs typeface="Arial" panose="020B0604020202020204" pitchFamily="34" charset="0"/>
            </a:rPr>
            <a:t>Contact Information</a:t>
          </a:r>
          <a:endParaRPr lang="en-US" b="0" i="0" u="none" strike="noStrike" cap="none" baseline="0" noProof="0">
            <a:solidFill>
              <a:srgbClr val="010000"/>
            </a:solidFill>
            <a:latin typeface="+mj-lt"/>
            <a:cs typeface="Arial" panose="020B0604020202020204" pitchFamily="34" charset="0"/>
          </a:endParaRPr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16E8CD49-2548-41E2-9958-F07BB7AB4D5F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+mj-lt"/>
              <a:cs typeface="Times New Roman"/>
            </a:rPr>
            <a:t>KDE DAC Information</a:t>
          </a:r>
        </a:p>
      </dgm:t>
      <dgm:extLst>
        <a:ext uri="{E40237B7-FDA0-4F09-8148-C483321AD2D9}">
          <dgm14:cNvPr xmlns:dgm14="http://schemas.microsoft.com/office/drawing/2010/diagram" id="0" name="" descr="A table displaying KDE's DAC info contact information. Email dacinfo@education.ky.gov. Phone Number: (502) 564-4394"/>
        </a:ext>
      </dgm:extLst>
    </dgm:pt>
    <dgm:pt modelId="{DA3A25F7-5592-4D00-8405-3D4328B7812F}" type="parTrans" cxnId="{73ED1480-6135-48FC-9334-02B3AC27C1CA}">
      <dgm:prSet/>
      <dgm:spPr/>
      <dgm:t>
        <a:bodyPr/>
        <a:lstStyle/>
        <a:p>
          <a:endParaRPr lang="en-US"/>
        </a:p>
      </dgm:t>
    </dgm:pt>
    <dgm:pt modelId="{84BB977D-1005-4B20-A5BF-D7738EB3CFB1}" type="sibTrans" cxnId="{73ED1480-6135-48FC-9334-02B3AC27C1CA}">
      <dgm:prSet/>
      <dgm:spPr/>
      <dgm:t>
        <a:bodyPr/>
        <a:lstStyle/>
        <a:p>
          <a:endParaRPr lang="en-US"/>
        </a:p>
      </dgm:t>
    </dgm:pt>
    <dgm:pt modelId="{5DDDCDED-2313-4F54-801A-F8F10EEAF1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+mj-lt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>
            <a:latin typeface="+mj-lt"/>
            <a:cs typeface="Times New Roman"/>
          </a:endParaRPr>
        </a:p>
      </dgm:t>
    </dgm:pt>
    <dgm:pt modelId="{9144B784-B323-413D-9578-52454B01E099}" type="parTrans" cxnId="{411A1D92-B522-4280-A419-DBA71CCE25C0}">
      <dgm:prSet/>
      <dgm:spPr/>
      <dgm:t>
        <a:bodyPr/>
        <a:lstStyle/>
        <a:p>
          <a:endParaRPr lang="en-US"/>
        </a:p>
      </dgm:t>
    </dgm:pt>
    <dgm:pt modelId="{EB138D15-E18A-471F-AC25-07E977AE60BE}" type="sibTrans" cxnId="{411A1D92-B522-4280-A419-DBA71CCE25C0}">
      <dgm:prSet/>
      <dgm:spPr/>
      <dgm:t>
        <a:bodyPr/>
        <a:lstStyle/>
        <a:p>
          <a:endParaRPr lang="en-US"/>
        </a:p>
      </dgm:t>
    </dgm:pt>
    <dgm:pt modelId="{555D2BA5-BCB5-4FD5-BFD9-2B9FB61D7F36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+mj-lt"/>
              <a:cs typeface="Times New Roman"/>
            </a:rPr>
            <a:t>(502) 564-4394</a:t>
          </a:r>
        </a:p>
      </dgm:t>
    </dgm:pt>
    <dgm:pt modelId="{BC565937-7DB0-4AEB-84F4-507AF704F7C8}" type="parTrans" cxnId="{5A511DA5-E011-4FC6-9BC5-ACA76839936B}">
      <dgm:prSet/>
      <dgm:spPr/>
      <dgm:t>
        <a:bodyPr/>
        <a:lstStyle/>
        <a:p>
          <a:endParaRPr lang="en-US"/>
        </a:p>
      </dgm:t>
    </dgm:pt>
    <dgm:pt modelId="{F4C91FE7-86C2-4512-A2DB-D57CC2815CD9}" type="sibTrans" cxnId="{5A511DA5-E011-4FC6-9BC5-ACA76839936B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</dgm:pt>
    <dgm:pt modelId="{582781B1-11A1-43EE-AABF-775ACAB37D1D}" type="pres">
      <dgm:prSet presAssocID="{1A60FDE9-8FDD-4F95-8761-9B8568EA05DF}" presName="parentText" presStyleLbl="node1" presStyleIdx="0" presStyleCnt="1" custScaleX="85505" custScaleY="58469" custLinFactX="14390" custLinFactNeighborX="100000" custLinFactNeighborY="-841">
        <dgm:presLayoutVars>
          <dgm:chMax val="0"/>
          <dgm:bulletEnabled val="1"/>
        </dgm:presLayoutVars>
      </dgm:prSet>
      <dgm:spPr/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 custLinFactNeighborX="-8250" custLinFactNeighborY="1596">
        <dgm:presLayoutVars>
          <dgm:bulletEnabled val="1"/>
        </dgm:presLayoutVars>
      </dgm:prSet>
      <dgm:spPr/>
    </dgm:pt>
  </dgm:ptLst>
  <dgm:cxnLst>
    <dgm:cxn modelId="{9DB3C301-F592-4763-8F14-089C378F225D}" type="presOf" srcId="{1A60FDE9-8FDD-4F95-8761-9B8568EA05DF}" destId="{35A981A8-FE84-42A3-97F8-AEB93B8A75BE}" srcOrd="0" destOrd="0" presId="urn:microsoft.com/office/officeart/2005/8/layout/list1"/>
    <dgm:cxn modelId="{98EE5D08-807A-4F33-81F3-0F6A952C8E64}" type="presOf" srcId="{1B2CDB05-86C6-4E3F-8115-B237F44B6524}" destId="{DEB62E53-5A95-4A43-B264-D6BCB375193B}" srcOrd="0" destOrd="0" presId="urn:microsoft.com/office/officeart/2005/8/layout/list1"/>
    <dgm:cxn modelId="{EBD4EF20-0A3F-4916-959E-E08BD9B09C15}" type="presOf" srcId="{555D2BA5-BCB5-4FD5-BFD9-2B9FB61D7F36}" destId="{EFC5904C-6172-4D21-AA6F-0A027056D3ED}" srcOrd="0" destOrd="2" presId="urn:microsoft.com/office/officeart/2005/8/layout/list1"/>
    <dgm:cxn modelId="{FDB2F853-2875-4F99-8A2E-36084B4A2C2B}" type="presOf" srcId="{5DDDCDED-2313-4F54-801A-F8F10EEAF1AE}" destId="{EFC5904C-6172-4D21-AA6F-0A027056D3ED}" srcOrd="0" destOrd="1" presId="urn:microsoft.com/office/officeart/2005/8/layout/list1"/>
    <dgm:cxn modelId="{73ED1480-6135-48FC-9334-02B3AC27C1CA}" srcId="{1A60FDE9-8FDD-4F95-8761-9B8568EA05DF}" destId="{16E8CD49-2548-41E2-9958-F07BB7AB4D5F}" srcOrd="0" destOrd="0" parTransId="{DA3A25F7-5592-4D00-8405-3D4328B7812F}" sibTransId="{84BB977D-1005-4B20-A5BF-D7738EB3CFB1}"/>
    <dgm:cxn modelId="{411A1D92-B522-4280-A419-DBA71CCE25C0}" srcId="{1A60FDE9-8FDD-4F95-8761-9B8568EA05DF}" destId="{5DDDCDED-2313-4F54-801A-F8F10EEAF1AE}" srcOrd="1" destOrd="0" parTransId="{9144B784-B323-413D-9578-52454B01E099}" sibTransId="{EB138D15-E18A-471F-AC25-07E977AE60BE}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61695BA0-3F1C-4635-806B-0A1A6E66791A}" type="presOf" srcId="{16E8CD49-2548-41E2-9958-F07BB7AB4D5F}" destId="{EFC5904C-6172-4D21-AA6F-0A027056D3ED}" srcOrd="0" destOrd="0" presId="urn:microsoft.com/office/officeart/2005/8/layout/list1"/>
    <dgm:cxn modelId="{B691F8A0-5E92-44D3-BBFF-D0B4AF3741FF}" type="presOf" srcId="{1A60FDE9-8FDD-4F95-8761-9B8568EA05DF}" destId="{582781B1-11A1-43EE-AABF-775ACAB37D1D}" srcOrd="1" destOrd="0" presId="urn:microsoft.com/office/officeart/2005/8/layout/list1"/>
    <dgm:cxn modelId="{5A511DA5-E011-4FC6-9BC5-ACA76839936B}" srcId="{1A60FDE9-8FDD-4F95-8761-9B8568EA05DF}" destId="{555D2BA5-BCB5-4FD5-BFD9-2B9FB61D7F36}" srcOrd="2" destOrd="0" parTransId="{BC565937-7DB0-4AEB-84F4-507AF704F7C8}" sibTransId="{F4C91FE7-86C2-4512-A2DB-D57CC2815CD9}"/>
    <dgm:cxn modelId="{9C3D7FAC-79A8-40C6-BE9D-8EA7DE64BE47}" type="presParOf" srcId="{DEB62E53-5A95-4A43-B264-D6BCB375193B}" destId="{886C2857-E126-4BF5-BA53-008BA5B0817D}" srcOrd="0" destOrd="0" presId="urn:microsoft.com/office/officeart/2005/8/layout/list1"/>
    <dgm:cxn modelId="{432CB150-31F9-43C6-8599-3A2009D90284}" type="presParOf" srcId="{886C2857-E126-4BF5-BA53-008BA5B0817D}" destId="{35A981A8-FE84-42A3-97F8-AEB93B8A75BE}" srcOrd="0" destOrd="0" presId="urn:microsoft.com/office/officeart/2005/8/layout/list1"/>
    <dgm:cxn modelId="{2899EB26-6384-4A11-AE92-484D7A9E05B1}" type="presParOf" srcId="{886C2857-E126-4BF5-BA53-008BA5B0817D}" destId="{582781B1-11A1-43EE-AABF-775ACAB37D1D}" srcOrd="1" destOrd="0" presId="urn:microsoft.com/office/officeart/2005/8/layout/list1"/>
    <dgm:cxn modelId="{FB66B7E1-C832-4B63-8954-2B585946080B}" type="presParOf" srcId="{DEB62E53-5A95-4A43-B264-D6BCB375193B}" destId="{F5ACB861-CC0D-497A-AF35-30750F8AE795}" srcOrd="1" destOrd="0" presId="urn:microsoft.com/office/officeart/2005/8/layout/list1"/>
    <dgm:cxn modelId="{E490EEB2-63AF-4065-BFE4-EA0820077400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5904C-6172-4D21-AA6F-0A027056D3ED}">
      <dsp:nvSpPr>
        <dsp:cNvPr id="0" name=""/>
        <dsp:cNvSpPr/>
      </dsp:nvSpPr>
      <dsp:spPr>
        <a:xfrm>
          <a:off x="0" y="108476"/>
          <a:ext cx="9668797" cy="3453975"/>
        </a:xfrm>
        <a:prstGeom prst="rect">
          <a:avLst/>
        </a:prstGeom>
        <a:solidFill>
          <a:schemeClr val="accent2">
            <a:lumMod val="20000"/>
            <a:lumOff val="80000"/>
            <a:alpha val="97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406" tIns="895604" rIns="750406" bIns="312928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+mj-lt"/>
              <a:cs typeface="Times New Roman"/>
            </a:rPr>
            <a:t>KDE DAC Information</a:t>
          </a: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+mj-lt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 kern="1200">
            <a:latin typeface="+mj-lt"/>
            <a:cs typeface="Times New Roman"/>
          </a:endParaRP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+mj-lt"/>
              <a:cs typeface="Times New Roman"/>
            </a:rPr>
            <a:t>(502) 564-4394</a:t>
          </a:r>
        </a:p>
      </dsp:txBody>
      <dsp:txXfrm>
        <a:off x="0" y="108476"/>
        <a:ext cx="9668797" cy="3453975"/>
      </dsp:txXfrm>
    </dsp:sp>
    <dsp:sp modelId="{582781B1-11A1-43EE-AABF-775ACAB37D1D}">
      <dsp:nvSpPr>
        <dsp:cNvPr id="0" name=""/>
        <dsp:cNvSpPr/>
      </dsp:nvSpPr>
      <dsp:spPr>
        <a:xfrm>
          <a:off x="1940817" y="0"/>
          <a:ext cx="5787113" cy="742182"/>
        </a:xfrm>
        <a:prstGeom prst="roundRect">
          <a:avLst/>
        </a:prstGeom>
        <a:solidFill>
          <a:srgbClr val="0077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820" tIns="0" rIns="25582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+mj-lt"/>
              <a:cs typeface="Arial" panose="020B0604020202020204" pitchFamily="34" charset="0"/>
            </a:rPr>
            <a:t>Contact Information</a:t>
          </a:r>
          <a:endParaRPr lang="en-US" sz="4300" b="0" i="0" u="none" strike="noStrike" kern="1200" cap="none" baseline="0" noProof="0">
            <a:solidFill>
              <a:srgbClr val="010000"/>
            </a:solidFill>
            <a:latin typeface="+mj-lt"/>
            <a:cs typeface="Arial" panose="020B0604020202020204" pitchFamily="34" charset="0"/>
          </a:endParaRPr>
        </a:p>
      </dsp:txBody>
      <dsp:txXfrm>
        <a:off x="1977047" y="36230"/>
        <a:ext cx="5714653" cy="66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F0F72-77C7-40F6-B8F5-D660B0D06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D762C-BE9E-4420-B062-55C551495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535C139-4EDF-49FA-8D83-7BC1238E7CE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1EB1-8CB5-4070-9B46-A9581F8F2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AAD2-98E0-4FF8-8764-C79BBBF7A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0D2EF6-9D40-424F-8B76-C1FAC446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2DE7F9-60FD-4BBF-B2BC-85C0F7DAAB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9C324DF-C190-43FC-8C04-1AEFE31E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654050"/>
            <a:ext cx="5840412" cy="32845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54987-DCAF-AA0F-DB09-6F50DACC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54DD3-1B7C-254F-D978-2F352F33B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FE19F-769E-D2BF-633E-9543E810D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7E25-2666-0997-13D0-A3436711E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324DF-C190-43FC-8C04-1AEFE31E6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F2EE7-A5F3-CCB4-AACB-697259F6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C84CE-16F5-BAD1-02C4-A3A9C88EB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7956-A97F-CA38-B320-97F3389A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04C-AA66-426D-55B5-291DE9F3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3C20-2771-2A5A-89EA-38D3EFDB4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A53F2-7D37-1129-B85F-5B0CA41DF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AF0C6-7C17-D9C3-32F3-A63BC9780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88954-0305-D211-488B-E238AC216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550" y="3592513"/>
            <a:ext cx="9144000" cy="16557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04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7833" y="1383100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684F22C-CB99-3853-AE7A-8174198B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4514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53915FA5-AAA7-6BAF-5908-CA03414A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47887"/>
          </a:xfrm>
        </p:spPr>
        <p:txBody>
          <a:bodyPr anchor="b">
            <a:normAutofit/>
          </a:bodyPr>
          <a:lstStyle>
            <a:lvl1pPr marL="0" indent="0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33" y="3857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5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5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322A8-A489-BBC6-3CF8-E3EBE7AC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0515600" cy="10326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88" y="226695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22669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44F15-3FFF-25E2-C0E2-70B23180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2" r:id="rId7"/>
    <p:sldLayoutId id="2147483703" r:id="rId8"/>
    <p:sldLayoutId id="2147483704" r:id="rId9"/>
    <p:sldLayoutId id="2147483705" r:id="rId10"/>
    <p:sldLayoutId id="2147483693" r:id="rId11"/>
    <p:sldLayoutId id="2147483660" r:id="rId12"/>
  </p:sldLayoutIdLst>
  <p:hf hd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forms.gle/jzU3s1DKK9MKjxBb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Q2ZxxUogJHnKEFj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recorddocuments/bill/26RS/sb197/bil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780" y="1132195"/>
            <a:ext cx="9144000" cy="2387600"/>
          </a:xfrm>
        </p:spPr>
        <p:txBody>
          <a:bodyPr/>
          <a:lstStyle/>
          <a:p>
            <a:r>
              <a:rPr lang="en-US"/>
              <a:t>DAC Webcast</a:t>
            </a:r>
            <a:br>
              <a:rPr lang="en-US"/>
            </a:br>
            <a:r>
              <a:rPr lang="en-US"/>
              <a:t>June 11,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780" y="363153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Shara Savage, 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E1982-5009-A5C6-9504-D9FD2725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>
            <a:noAutofit/>
          </a:bodyPr>
          <a:lstStyle/>
          <a:p>
            <a:r>
              <a:rPr lang="en-US" sz="3200"/>
              <a:t>HB 257 Discussion and Feedback TENTATIVE TIMELINE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E9BE53C-7A51-F9B8-30EC-901A504E5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3763"/>
              </p:ext>
            </p:extLst>
          </p:nvPr>
        </p:nvGraphicFramePr>
        <p:xfrm>
          <a:off x="619126" y="685801"/>
          <a:ext cx="10042778" cy="456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63">
                  <a:extLst>
                    <a:ext uri="{9D8B030D-6E8A-4147-A177-3AD203B41FA5}">
                      <a16:colId xmlns:a16="http://schemas.microsoft.com/office/drawing/2014/main" val="1110172472"/>
                    </a:ext>
                  </a:extLst>
                </a:gridCol>
                <a:gridCol w="8612615">
                  <a:extLst>
                    <a:ext uri="{9D8B030D-6E8A-4147-A177-3AD203B41FA5}">
                      <a16:colId xmlns:a16="http://schemas.microsoft.com/office/drawing/2014/main" val="2591294300"/>
                    </a:ext>
                  </a:extLst>
                </a:gridCol>
              </a:tblGrid>
              <a:tr h="3368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 257 </a:t>
                      </a:r>
                      <a:r>
                        <a:rPr lang="en-US" sz="1800"/>
                        <a:t>Discussion and Feedback </a:t>
                      </a: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TENTATIVE TIMELINE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320685"/>
                  </a:ext>
                </a:extLst>
              </a:tr>
              <a:tr h="27281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English Learner Growth Small Group and Accountability Thought Partners met in Frankfort.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231588"/>
                  </a:ext>
                </a:extLst>
              </a:tr>
              <a:tr h="527334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English Learner Growth Small Group and Accountability Thought Partners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meeting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Kentucky Technical Advisory Council (KTAC)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Superintendent Advisory Council (LSAC)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03803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June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Kentucky Board of Education (KBE) Work Session, facilitated by the Center for Assessment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6593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July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School Curriculum, Assessment and Accountability Council (</a:t>
                      </a:r>
                      <a:r>
                        <a:rPr lang="en-US" sz="14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Aptos" panose="020B0004020202020204" pitchFamily="34" charset="0"/>
                          <a:cs typeface="Arial"/>
                        </a:rPr>
                        <a:t>SCAAC) </a:t>
                      </a:r>
                      <a:endParaRPr lang="en-U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LSAC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2587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Aug.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KBE First Read (at Kentucky School for the Blind)</a:t>
                      </a:r>
                      <a:endParaRPr lang="en-U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KTAC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5031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SCAAC to hear recommendations 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LSAC to hear recommendations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447759"/>
                  </a:ext>
                </a:extLst>
              </a:tr>
              <a:tr h="27928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KBE Second Read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891437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Nov. – Dec.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Comment Period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72604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Feb. 2027</a:t>
                      </a:r>
                    </a:p>
                  </a:txBody>
                  <a:tcPr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Update Every Student Succeeds Act (ESSA) State Plan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Statement of Consideration to KBE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Education Assessment and Accountability Review Subcommittee (EAARS) Next Meeting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145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3107D9-F77F-5431-0BEE-02C8D73CA027}"/>
              </a:ext>
            </a:extLst>
          </p:cNvPr>
          <p:cNvSpPr txBox="1"/>
          <p:nvPr/>
        </p:nvSpPr>
        <p:spPr>
          <a:xfrm>
            <a:off x="619126" y="5249734"/>
            <a:ext cx="10042778" cy="646331"/>
          </a:xfrm>
          <a:prstGeom prst="rect">
            <a:avLst/>
          </a:prstGeom>
          <a:solidFill>
            <a:srgbClr val="99C9CC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Please note:  KDE will continue to engage with the Commissioner’s Advisory Councils and other key stakeholders to gather input and guide the development of policy to align with House Bill 257.</a:t>
            </a:r>
          </a:p>
        </p:txBody>
      </p:sp>
    </p:spTree>
    <p:extLst>
      <p:ext uri="{BB962C8B-B14F-4D97-AF65-F5344CB8AC3E}">
        <p14:creationId xmlns:p14="http://schemas.microsoft.com/office/powerpoint/2010/main" val="204512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44C5A-C5EC-3C0D-ED81-364B02C9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F1CB-F0B6-BCFF-2222-A4A4E34B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Language Proficiency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2E0640-4647-0C0D-029F-5800125C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33" y="3857625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Shara Savage, Director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Office of Assessment and Accountability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Division of Assessment &amp; Accountability Support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FD52-5352-3C9C-F28E-42801BD7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English Language Proficiency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7CCC-A229-93CC-9044-DC6A8950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1664"/>
            <a:ext cx="11081657" cy="381336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>
                <a:solidFill>
                  <a:schemeClr val="tx1"/>
                </a:solidFill>
              </a:rPr>
              <a:t>ESSA provides flexibility for English Learner (EL) students who have been in US schools for less than 12 months.</a:t>
            </a:r>
            <a:endParaRPr lang="en-US" sz="1600" b="1">
              <a:solidFill>
                <a:schemeClr val="tx1"/>
              </a:solidFill>
            </a:endParaRPr>
          </a:p>
          <a:p>
            <a:pPr fontAlgn="base"/>
            <a:r>
              <a:rPr lang="en-US">
                <a:solidFill>
                  <a:schemeClr val="tx1"/>
                </a:solidFill>
              </a:rPr>
              <a:t>In both options, students take Mathematics and English Language Proficiency (ELP) assessments every year.</a:t>
            </a:r>
            <a:endParaRPr lang="en-US" sz="1600">
              <a:solidFill>
                <a:schemeClr val="tx1"/>
              </a:solidFill>
            </a:endParaRPr>
          </a:p>
          <a:p>
            <a:pPr fontAlgn="base"/>
            <a:r>
              <a:rPr lang="en-US" b="1">
                <a:solidFill>
                  <a:schemeClr val="tx1"/>
                </a:solidFill>
              </a:rPr>
              <a:t>Option 1: Exempt from ELA test in first year</a:t>
            </a:r>
            <a:endParaRPr lang="en-US" sz="1600" b="1">
              <a:solidFill>
                <a:schemeClr val="tx1"/>
              </a:solidFill>
            </a:endParaRPr>
          </a:p>
          <a:p>
            <a:pPr fontAlgn="base"/>
            <a:r>
              <a:rPr lang="en-US" b="1">
                <a:solidFill>
                  <a:schemeClr val="tx1"/>
                </a:solidFill>
              </a:rPr>
              <a:t>Option 2: Also test ELA in first year</a:t>
            </a:r>
            <a:endParaRPr lang="en-US" sz="1600" b="1">
              <a:solidFill>
                <a:schemeClr val="tx1"/>
              </a:solidFill>
            </a:endParaRPr>
          </a:p>
          <a:p>
            <a:pPr lvl="1" fontAlgn="base"/>
            <a:r>
              <a:rPr lang="en-US">
                <a:solidFill>
                  <a:schemeClr val="tx1"/>
                </a:solidFill>
              </a:rPr>
              <a:t>Year 1: Results reported but not used in accountability </a:t>
            </a:r>
            <a:endParaRPr lang="en-US" sz="1400">
              <a:solidFill>
                <a:schemeClr val="tx1"/>
              </a:solidFill>
            </a:endParaRPr>
          </a:p>
          <a:p>
            <a:pPr lvl="1" fontAlgn="base"/>
            <a:r>
              <a:rPr lang="en-US">
                <a:solidFill>
                  <a:schemeClr val="tx1"/>
                </a:solidFill>
              </a:rPr>
              <a:t>Year 2: Results reported and included in Individual Student Growth indicator</a:t>
            </a:r>
            <a:endParaRPr lang="en-US" sz="1400">
              <a:solidFill>
                <a:schemeClr val="tx1"/>
              </a:solidFill>
            </a:endParaRPr>
          </a:p>
          <a:p>
            <a:pPr lvl="1" fontAlgn="base"/>
            <a:r>
              <a:rPr lang="en-US">
                <a:solidFill>
                  <a:schemeClr val="tx1"/>
                </a:solidFill>
              </a:rPr>
              <a:t>Year 3: Full inclusion in accountability calculations (Academic Achievement and Growth)</a:t>
            </a:r>
            <a:endParaRPr lang="en-US" sz="14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0EA68-E66F-9504-8623-C06B83AC0107}"/>
              </a:ext>
            </a:extLst>
          </p:cNvPr>
          <p:cNvSpPr txBox="1"/>
          <p:nvPr/>
        </p:nvSpPr>
        <p:spPr>
          <a:xfrm>
            <a:off x="272144" y="4691743"/>
            <a:ext cx="11484427" cy="90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fontAlgn="base">
              <a:lnSpc>
                <a:spcPct val="80000"/>
              </a:lnSpc>
              <a:spcBef>
                <a:spcPts val="500"/>
              </a:spcBef>
            </a:pPr>
            <a:r>
              <a:rPr lang="en-US" sz="2200" b="1" i="1"/>
              <a:t>Please note: House Bill 257 did not make changes to the ELP indicator; however, KDE is working with a focus group of EL/Multilingual Learner educators and specialists to consider potential options within federal guidelines.​</a:t>
            </a:r>
          </a:p>
        </p:txBody>
      </p:sp>
    </p:spTree>
    <p:extLst>
      <p:ext uri="{BB962C8B-B14F-4D97-AF65-F5344CB8AC3E}">
        <p14:creationId xmlns:p14="http://schemas.microsoft.com/office/powerpoint/2010/main" val="382890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26" y="0"/>
            <a:ext cx="8958490" cy="1117600"/>
          </a:xfrm>
        </p:spPr>
        <p:txBody>
          <a:bodyPr/>
          <a:lstStyle/>
          <a:p>
            <a:pPr marL="228600"/>
            <a:r>
              <a:rPr lang="en-US"/>
              <a:t>Questions and Answers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1152960" y="1193870"/>
            <a:ext cx="9158684" cy="42142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/>
              <a:t>Please send questions or comments to </a:t>
            </a:r>
            <a:r>
              <a:rPr lang="en-US" sz="4200">
                <a:hlinkClick r:id="rId3"/>
              </a:rPr>
              <a:t>dacinfo@education.ky.gov</a:t>
            </a:r>
            <a:r>
              <a:rPr lang="en-US" sz="4200"/>
              <a:t> or complete the </a:t>
            </a:r>
            <a:r>
              <a:rPr lang="en-US" sz="4200">
                <a:hlinkClick r:id="rId4"/>
              </a:rPr>
              <a:t>OAA DAC Webcast Q&amp;A Form</a:t>
            </a:r>
            <a:r>
              <a:rPr lang="en-US" sz="420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200" b="1" i="1">
                <a:solidFill>
                  <a:srgbClr val="C00000"/>
                </a:solidFill>
              </a:rPr>
              <a:t>   </a:t>
            </a:r>
            <a:endParaRPr lang="en-US" sz="42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/>
              <a:t>The next monthly DAC Webcast is scheduled for July 9 at 11 a.m. ET.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200"/>
          </a:p>
          <a:p>
            <a:pPr marL="0" indent="0" algn="ctr">
              <a:spcBef>
                <a:spcPts val="0"/>
              </a:spcBef>
              <a:buNone/>
            </a:pPr>
            <a:endParaRPr lang="en-US" sz="42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200"/>
              <a:t>Thank you for your participation!</a:t>
            </a:r>
          </a:p>
          <a:p>
            <a:pPr>
              <a:spcBef>
                <a:spcPts val="0"/>
              </a:spcBef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1500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55F4FC5-2F7B-251C-93FB-273B59B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" y="-308"/>
            <a:ext cx="12189378" cy="1140175"/>
          </a:xfrm>
        </p:spPr>
        <p:txBody>
          <a:bodyPr>
            <a:noAutofit/>
          </a:bodyPr>
          <a:lstStyle/>
          <a:p>
            <a:pPr marL="228600"/>
            <a:r>
              <a:rPr lang="en-US"/>
              <a:t>Division of Assessment and Accountability Support</a:t>
            </a:r>
          </a:p>
        </p:txBody>
      </p:sp>
      <p:graphicFrame>
        <p:nvGraphicFramePr>
          <p:cNvPr id="7" name="Content Placeholder 4" descr="To contact the Division of Assessment Support in the Office of Assessment and Accountability, please email dacinfo@education.ky.gov or phone 502-564-4394." title="Contact Information">
            <a:extLst>
              <a:ext uri="{FF2B5EF4-FFF2-40B4-BE49-F238E27FC236}">
                <a16:creationId xmlns:a16="http://schemas.microsoft.com/office/drawing/2014/main" id="{CA766F2C-E360-5D85-C3A8-A32ABAA76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6098"/>
              </p:ext>
            </p:extLst>
          </p:nvPr>
        </p:nvGraphicFramePr>
        <p:xfrm>
          <a:off x="1261601" y="1327458"/>
          <a:ext cx="9668797" cy="356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4CC8-E658-0F89-A9F7-D41B0E33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050B-41E7-FB5F-CA6A-42AFF2C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456"/>
            <a:ext cx="10515600" cy="3767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/>
              <a:t>Spring 2026 Testing Highlights</a:t>
            </a:r>
          </a:p>
          <a:p>
            <a:pPr marL="457200" indent="-457200"/>
            <a:r>
              <a:rPr lang="en-US"/>
              <a:t>K Screen Reminders</a:t>
            </a:r>
          </a:p>
          <a:p>
            <a:pPr marL="457200" indent="-457200"/>
            <a:r>
              <a:rPr lang="en-US"/>
              <a:t>Legislative Updates </a:t>
            </a:r>
          </a:p>
        </p:txBody>
      </p:sp>
    </p:spTree>
    <p:extLst>
      <p:ext uri="{BB962C8B-B14F-4D97-AF65-F5344CB8AC3E}">
        <p14:creationId xmlns:p14="http://schemas.microsoft.com/office/powerpoint/2010/main" val="367216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80E02-9DC9-8B2A-B772-E8173598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2" y="1709738"/>
            <a:ext cx="11110585" cy="2147887"/>
          </a:xfrm>
        </p:spPr>
        <p:txBody>
          <a:bodyPr/>
          <a:lstStyle/>
          <a:p>
            <a:r>
              <a:rPr lang="en-US" sz="4800"/>
              <a:t>Spring 2026 Testing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5981C-FAB8-BA6D-BD68-A51125DE7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Shara Savage, Director</a:t>
            </a:r>
          </a:p>
          <a:p>
            <a:r>
              <a:rPr lang="en-US">
                <a:solidFill>
                  <a:schemeClr val="tx1"/>
                </a:solidFill>
              </a:rPr>
              <a:t>Division of Assessment and Accountability Support</a:t>
            </a:r>
          </a:p>
          <a:p>
            <a:r>
              <a:rPr lang="en-US">
                <a:solidFill>
                  <a:schemeClr val="tx1"/>
                </a:solidFill>
              </a:rPr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26090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B90A5-F621-575B-9CE9-43517D8A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Testing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E7566-B2E2-B056-EEAF-76837D66A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37257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b="1"/>
              <a:t>KSA Online Testing:</a:t>
            </a:r>
            <a:endParaRPr lang="en-US"/>
          </a:p>
          <a:p>
            <a:pPr>
              <a:buNone/>
            </a:pPr>
            <a:r>
              <a:rPr lang="en-US"/>
              <a:t>Largest Number of Tests Completed in a Single Day: 171,586       </a:t>
            </a:r>
          </a:p>
          <a:p>
            <a:pPr>
              <a:buNone/>
            </a:pPr>
            <a:r>
              <a:rPr lang="en-US"/>
              <a:t>Total Number of Tests Completed (online):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1,582,370</a:t>
            </a:r>
            <a:endParaRPr lang="en-US" u="sng">
              <a:solidFill>
                <a:schemeClr val="tx1"/>
              </a:solidFill>
            </a:endParaRPr>
          </a:p>
          <a:p>
            <a:pPr>
              <a:buNone/>
            </a:pPr>
            <a:endParaRPr lang="en-US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buNone/>
            </a:pPr>
            <a:r>
              <a:rPr lang="en-US" b="1"/>
              <a:t>SAT Online Testing:</a:t>
            </a:r>
            <a:r>
              <a:rPr lang="en-US"/>
              <a:t>  </a:t>
            </a:r>
          </a:p>
          <a:p>
            <a:pPr>
              <a:buNone/>
            </a:pPr>
            <a:r>
              <a:rPr lang="en-US"/>
              <a:t>Total Number of Tests Completed: 46,491</a:t>
            </a:r>
          </a:p>
          <a:p>
            <a:pPr>
              <a:buNone/>
            </a:pPr>
            <a:endParaRPr lang="en-US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buNone/>
            </a:pPr>
            <a:r>
              <a:rPr lang="en-US" b="1"/>
              <a:t>ACCESS Online Testing:</a:t>
            </a:r>
            <a:r>
              <a:rPr lang="en-US"/>
              <a:t>  </a:t>
            </a:r>
          </a:p>
          <a:p>
            <a:pPr>
              <a:buNone/>
            </a:pPr>
            <a:r>
              <a:rPr lang="en-US"/>
              <a:t>Total Number of Online Tests Completed: 44,885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C1EEC-9CDE-5515-013D-4BF07D3A6258}"/>
              </a:ext>
            </a:extLst>
          </p:cNvPr>
          <p:cNvSpPr txBox="1"/>
          <p:nvPr/>
        </p:nvSpPr>
        <p:spPr>
          <a:xfrm>
            <a:off x="594360" y="4882896"/>
            <a:ext cx="11265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chemeClr val="tx1"/>
                </a:solidFill>
              </a:rPr>
              <a:t>Please note: The contract for the KSA and AKSA will also be out for bid, which could affect future administrations (i.e., 2028 and beyond). </a:t>
            </a:r>
          </a:p>
        </p:txBody>
      </p:sp>
    </p:spTree>
    <p:extLst>
      <p:ext uri="{BB962C8B-B14F-4D97-AF65-F5344CB8AC3E}">
        <p14:creationId xmlns:p14="http://schemas.microsoft.com/office/powerpoint/2010/main" val="42653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3D5C-0B62-47B6-1596-47E050F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5FEF-E290-F209-79DE-16FCA8BC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K Screen Updates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CCFC-B419-BA5B-9F7C-9F69DEFDC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Tiffany Christopher, Program Consultant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DA743-DF5A-0764-EC0E-39D3BDB5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3582-BB01-49B6-FDB7-CA88F322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8080"/>
          </a:xfrm>
        </p:spPr>
        <p:txBody>
          <a:bodyPr>
            <a:normAutofit/>
          </a:bodyPr>
          <a:lstStyle/>
          <a:p>
            <a:pPr marL="233045"/>
            <a:r>
              <a:rPr lang="en-US" sz="4000"/>
              <a:t>Train the Trainer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E4D6-E272-8BF2-4A3E-934E4537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48081"/>
            <a:ext cx="11049000" cy="4288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rgbClr val="000000"/>
                </a:solidFill>
              </a:rPr>
              <a:t>Curriculum Associates and the Office of Assessment and Accountability (OAA) will host an in-person Train the Trainers at the Central KY Special Education Coop, Harrodsburg Campus, on </a:t>
            </a:r>
            <a:r>
              <a:rPr lang="en-US" sz="2400" b="1">
                <a:solidFill>
                  <a:srgbClr val="000000"/>
                </a:solidFill>
              </a:rPr>
              <a:t>Thursday, July 16, 10 a.m. – 3 p.m. ET.</a:t>
            </a:r>
            <a:endParaRPr lang="en-US" sz="240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rgbClr val="000000"/>
                </a:solidFill>
              </a:rPr>
              <a:t>Train the Trainers is required for anyone who will train others in the district to implement the screener.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rgbClr val="000000"/>
                </a:solidFill>
              </a:rPr>
              <a:t>Participants can register using the </a:t>
            </a:r>
            <a:r>
              <a:rPr lang="en-US" sz="2400">
                <a:solidFill>
                  <a:srgbClr val="000000"/>
                </a:solidFill>
                <a:hlinkClick r:id="rId3"/>
              </a:rPr>
              <a:t>K Screen Train the Trainer </a:t>
            </a:r>
            <a:r>
              <a:rPr lang="en-US" sz="2400" err="1">
                <a:solidFill>
                  <a:srgbClr val="000000"/>
                </a:solidFill>
                <a:hlinkClick r:id="rId3"/>
              </a:rPr>
              <a:t>registration</a:t>
            </a:r>
            <a:r>
              <a:rPr lang="en-US" sz="2400">
                <a:solidFill>
                  <a:srgbClr val="000000"/>
                </a:solidFill>
              </a:rPr>
              <a:t>. Registration will remain open until the close of business </a:t>
            </a:r>
            <a:r>
              <a:rPr lang="en-US" sz="2400" b="1">
                <a:solidFill>
                  <a:srgbClr val="000000"/>
                </a:solidFill>
              </a:rPr>
              <a:t>Friday, July 10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rgbClr val="000000"/>
                </a:solidFill>
              </a:rPr>
              <a:t>Participants will need to bring the following items to the in-person training: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</a:rPr>
              <a:t>Copy of the K&amp;1 Screen III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</a:rPr>
              <a:t>The manipulatives (packages of blocks and shapes)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</a:rPr>
              <a:t>A children's book with substantial text on each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F18EC-1B27-88C2-87C4-7496E21A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7711-C2F0-68E7-B684-0D83FC8B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33" y="1281113"/>
            <a:ext cx="10515600" cy="2147887"/>
          </a:xfrm>
        </p:spPr>
        <p:txBody>
          <a:bodyPr>
            <a:normAutofit/>
          </a:bodyPr>
          <a:lstStyle/>
          <a:p>
            <a:r>
              <a:rPr lang="en-US" sz="4800"/>
              <a:t>Kentucky’s College Entrance Exam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B0F11-AD71-A97F-8271-EB6C484EE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Franklin Gothic Book"/>
              </a:rPr>
              <a:t>Shara Savage, Director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Office of Assessment and Accountability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Division of Assessment &amp; Accountability Support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38D9-4B0F-6711-AE1B-83BCCAB2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755F-093F-E36F-0EC7-BFD1002E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" y="510139"/>
            <a:ext cx="10515600" cy="1038225"/>
          </a:xfrm>
        </p:spPr>
        <p:txBody>
          <a:bodyPr>
            <a:normAutofit fontScale="90000"/>
          </a:bodyPr>
          <a:lstStyle/>
          <a:p>
            <a:r>
              <a:rPr lang="en-US"/>
              <a:t>Legislative Changes to Kentucky’s </a:t>
            </a:r>
            <a:br>
              <a:rPr lang="en-US"/>
            </a:br>
            <a:r>
              <a:rPr lang="en-US"/>
              <a:t>College Entrance Exam</a:t>
            </a:r>
            <a:br>
              <a:rPr lang="en-US" b="1">
                <a:latin typeface="Segoe UI" panose="020B0502040204020203" pitchFamily="34" charset="0"/>
              </a:rPr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52223-2338-F104-2F6D-3D62C2DA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3" y="1548364"/>
            <a:ext cx="10515600" cy="42386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en-US"/>
              <a:t>Passed on the last day of the legislative session, </a:t>
            </a:r>
            <a:r>
              <a:rPr lang="en-US">
                <a:hlinkClick r:id="rId3"/>
              </a:rPr>
              <a:t>Senate Bill 197</a:t>
            </a:r>
            <a:r>
              <a:rPr lang="en-US"/>
              <a:t> (Section 15) requires KDE to conduct a new procurement for the state‑provided college entrance exam to be implemented in the 2026–2027 school year.</a:t>
            </a:r>
          </a:p>
          <a:p>
            <a:pPr lvl="0"/>
            <a:r>
              <a:rPr lang="en-US"/>
              <a:t>KDE is working with the Finance and Administration Cabinet to repeat the competitive procurement process following the requirements in the statute.</a:t>
            </a:r>
          </a:p>
          <a:p>
            <a:r>
              <a:rPr lang="en-US"/>
              <a:t>The RFP was made public on May 21; the earliest a contract can be in place is October. </a:t>
            </a:r>
          </a:p>
          <a:p>
            <a:r>
              <a:rPr lang="en-US"/>
              <a:t>The 2026–2027 school year will begin without a selected exam, creating uncertainty for students, families, and educators.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ABFE-3634-BA9A-E622-A198A645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FE8-5ABC-C0F2-8D14-98B4728C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33" y="1281113"/>
            <a:ext cx="10515600" cy="2147887"/>
          </a:xfrm>
        </p:spPr>
        <p:txBody>
          <a:bodyPr>
            <a:normAutofit/>
          </a:bodyPr>
          <a:lstStyle/>
          <a:p>
            <a:r>
              <a:rPr lang="en-US" sz="4800"/>
              <a:t>House Bill (HB) 257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E859C-137E-A087-1E08-7653DF404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Shara Savage, Director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Office of Assessment and Accountability</a:t>
            </a:r>
          </a:p>
          <a:p>
            <a:r>
              <a:rPr lang="en-US">
                <a:solidFill>
                  <a:schemeClr val="tx1"/>
                </a:solidFill>
                <a:latin typeface="Franklin Gothic Book" panose="020B0503020102020204" pitchFamily="34" charset="0"/>
              </a:rPr>
              <a:t>Division of Assessment &amp; Accountability Support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B9F25"/>
      </a:accent6>
      <a:hlink>
        <a:srgbClr val="2683C6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2026-06-10T04:00:00+00:00</Publication_x0020_Date>
    <Content_x0020_Review_x0020_Status xmlns="3a62de7d-ba57-4f43-9dae-9623ba637be0" xsi:nil="true"/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Audience1 xmlns="3a62de7d-ba57-4f43-9dae-9623ba637be0">
      <Value>2</Value>
    </Audience1>
    <_dlc_DocId xmlns="3a62de7d-ba57-4f43-9dae-9623ba637be0">KYED-14-1942</_dlc_DocId>
    <_dlc_DocIdUrl xmlns="3a62de7d-ba57-4f43-9dae-9623ba637be0">
      <Url>https://education-edit.ky.gov/AA/distsupp/_layouts/15/DocIdRedir.aspx?ID=KYED-14-1942</Url>
      <Description>KYED-14-1942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ae77851edb02d56725173df26e15d05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cc7173c6cc043fdfba33aa37cc0b2b29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0D4522-EDD2-4326-BD38-D65ABD3DF72F}">
  <ds:schemaRefs>
    <ds:schemaRef ds:uri="b062eb0a-ada4-4626-816e-5cd0be926cfe"/>
    <ds:schemaRef ds:uri="http://www.w3.org/XML/1998/namespace"/>
    <ds:schemaRef ds:uri="http://schemas.microsoft.com/office/2006/documentManagement/types"/>
    <ds:schemaRef ds:uri="e933af85-a9ee-4a70-b6e0-74d4f32bb51d"/>
    <ds:schemaRef ds:uri="5bc9d522-2386-425a-9f2a-a617cf877ec0"/>
    <ds:schemaRef ds:uri="http://schemas.openxmlformats.org/package/2006/metadata/core-properties"/>
    <ds:schemaRef ds:uri="http://purl.org/dc/terms/"/>
    <ds:schemaRef ds:uri="http://schemas.microsoft.com/office/2006/metadata/properties"/>
    <ds:schemaRef ds:uri="c8aeabe4-0dec-4482-a76a-bb57f37294f4"/>
    <ds:schemaRef ds:uri="http://purl.org/dc/dcmitype/"/>
    <ds:schemaRef ds:uri="http://schemas.microsoft.com/office/infopath/2007/PartnerControls"/>
    <ds:schemaRef ds:uri="cf3aa28c-8d44-408c-a5ca-996a87f6cd5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8EED00-23BF-44CD-BEC6-C7CD81B76891}"/>
</file>

<file path=customXml/itemProps4.xml><?xml version="1.0" encoding="utf-8"?>
<ds:datastoreItem xmlns:ds="http://schemas.openxmlformats.org/officeDocument/2006/customXml" ds:itemID="{F96228F9-C6E9-4F54-A3C4-33C9BA51ED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861</Words>
  <Application>Microsoft Office PowerPoint</Application>
  <PresentationFormat>Widescreen</PresentationFormat>
  <Paragraphs>111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Courier New,monospace</vt:lpstr>
      <vt:lpstr>Franklin Gothic Book</vt:lpstr>
      <vt:lpstr>Franklin Gothic Medium</vt:lpstr>
      <vt:lpstr>Segoe UI</vt:lpstr>
      <vt:lpstr>Office Theme</vt:lpstr>
      <vt:lpstr>DAC Webcast June 11, 2026</vt:lpstr>
      <vt:lpstr>Agenda</vt:lpstr>
      <vt:lpstr>Spring 2026 Testing Highlights</vt:lpstr>
      <vt:lpstr>Online Testing Highlights</vt:lpstr>
      <vt:lpstr>K Screen Updates</vt:lpstr>
      <vt:lpstr>Train the Trainer</vt:lpstr>
      <vt:lpstr>Kentucky’s College Entrance Exam Update</vt:lpstr>
      <vt:lpstr>Legislative Changes to Kentucky’s  College Entrance Exam </vt:lpstr>
      <vt:lpstr>House Bill (HB) 257 Update</vt:lpstr>
      <vt:lpstr>HB 257 Discussion and Feedback TENTATIVE TIMELINE</vt:lpstr>
      <vt:lpstr>English Language Proficiency</vt:lpstr>
      <vt:lpstr>English Language Proficiency Flexibility</vt:lpstr>
      <vt:lpstr>Questions and Answers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Webcast June 2026</dc:title>
  <dc:creator>melissa.chandler@education.ky.gov;jessica.brumley@education.ky.gov</dc:creator>
  <cp:keywords>DAC Webcast</cp:keywords>
  <cp:lastModifiedBy>Avery, Devon - Division of Assessment and Accountability Support</cp:lastModifiedBy>
  <cp:revision>1</cp:revision>
  <cp:lastPrinted>2024-06-12T00:32:24Z</cp:lastPrinted>
  <dcterms:created xsi:type="dcterms:W3CDTF">2022-07-11T18:53:52Z</dcterms:created>
  <dcterms:modified xsi:type="dcterms:W3CDTF">2026-06-10T19:23:56Z</dcterms:modified>
  <cp:category>Please email questions to dacinfo@education.ky.gov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SiteId">
    <vt:lpwstr>9360c11f-90e6-4706-ad00-25fcdc9e2ed1</vt:lpwstr>
  </property>
  <property fmtid="{D5CDD505-2E9C-101B-9397-08002B2CF9AE}" pid="5" name="MSIP_Label_eb544694-0027-44fa-bee4-2648c0363f9d_SetDate">
    <vt:lpwstr>2024-06-11T11:38:40Z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ActionId">
    <vt:lpwstr>214f1d5f-a08c-4db1-8c59-7cdba6750a96</vt:lpwstr>
  </property>
  <property fmtid="{D5CDD505-2E9C-101B-9397-08002B2CF9AE}" pid="8" name="MSIP_Label_eb544694-0027-44fa-bee4-2648c0363f9d_Enabled">
    <vt:lpwstr>true</vt:lpwstr>
  </property>
  <property fmtid="{D5CDD505-2E9C-101B-9397-08002B2CF9AE}" pid="9" name="MSIP_Label_eb544694-0027-44fa-bee4-2648c0363f9d_ContentBits">
    <vt:lpwstr>0</vt:lpwstr>
  </property>
  <property fmtid="{D5CDD505-2E9C-101B-9397-08002B2CF9AE}" pid="10" name="MSIP_Label_eb544694-0027-44fa-bee4-2648c0363f9d_Name">
    <vt:lpwstr>defa4170-0d19-0005-0004-bc88714345d2</vt:lpwstr>
  </property>
  <property fmtid="{D5CDD505-2E9C-101B-9397-08002B2CF9AE}" pid="11" name="Order">
    <vt:r8>31400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TemplateUrl">
    <vt:lpwstr/>
  </property>
  <property fmtid="{D5CDD505-2E9C-101B-9397-08002B2CF9AE}" pid="15" name="ComplianceAssetId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SIP_Label_eb544694-0027-44fa-bee4-2648c0363f9d_Tag">
    <vt:lpwstr>10, 3, 0, 2</vt:lpwstr>
  </property>
  <property fmtid="{D5CDD505-2E9C-101B-9397-08002B2CF9AE}" pid="19" name="_dlc_DocIdItemGuid">
    <vt:lpwstr>65037c02-0e9c-4506-bd2d-8583becd7092</vt:lpwstr>
  </property>
</Properties>
</file>