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diagrams/data1.xml" ContentType="application/vnd.openxmlformats-officedocument.drawingml.diagramData+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2.xml" ContentType="application/vnd.openxmlformats-officedocument.theme+xml"/>
  <Override PartName="/ppt/diagrams/drawing1.xml" ContentType="application/vnd.ms-office.drawingml.diagramDrawing+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layout1.xml" ContentType="application/vnd.openxmlformats-officedocument.drawingml.diagramLayout+xml"/>
  <Override PartName="/ppt/diagrams/quickStyle1.xml" ContentType="application/vnd.openxmlformats-officedocument.drawingml.diagramStyle+xml"/>
  <Override PartName="/ppt/theme/theme3.xml" ContentType="application/vnd.openxmlformats-officedocument.theme+xml"/>
  <Override PartName="/ppt/theme/theme4.xml" ContentType="application/vnd.openxmlformats-officedocument.theme+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703" r:id="rId5"/>
  </p:sldMasterIdLst>
  <p:notesMasterIdLst>
    <p:notesMasterId r:id="rId34"/>
  </p:notesMasterIdLst>
  <p:handoutMasterIdLst>
    <p:handoutMasterId r:id="rId35"/>
  </p:handoutMasterIdLst>
  <p:sldIdLst>
    <p:sldId id="256" r:id="rId6"/>
    <p:sldId id="1024" r:id="rId7"/>
    <p:sldId id="1164" r:id="rId8"/>
    <p:sldId id="1168" r:id="rId9"/>
    <p:sldId id="1137" r:id="rId10"/>
    <p:sldId id="259" r:id="rId11"/>
    <p:sldId id="1156" r:id="rId12"/>
    <p:sldId id="1158" r:id="rId13"/>
    <p:sldId id="1138" r:id="rId14"/>
    <p:sldId id="1154" r:id="rId15"/>
    <p:sldId id="1155" r:id="rId16"/>
    <p:sldId id="1169" r:id="rId17"/>
    <p:sldId id="1139" r:id="rId18"/>
    <p:sldId id="1147" r:id="rId19"/>
    <p:sldId id="1149" r:id="rId20"/>
    <p:sldId id="1166" r:id="rId21"/>
    <p:sldId id="1167" r:id="rId22"/>
    <p:sldId id="1142" r:id="rId23"/>
    <p:sldId id="1152" r:id="rId24"/>
    <p:sldId id="320" r:id="rId25"/>
    <p:sldId id="1170" r:id="rId26"/>
    <p:sldId id="927" r:id="rId27"/>
    <p:sldId id="1157" r:id="rId28"/>
    <p:sldId id="1161" r:id="rId29"/>
    <p:sldId id="888" r:id="rId30"/>
    <p:sldId id="1029" r:id="rId31"/>
    <p:sldId id="1165" r:id="rId32"/>
    <p:sldId id="11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BDD03-6500-141E-5C73-C5F7B6F6E863}" name="Williams, Chris - Division of Assessment and Accountability Support" initials="" userId="S::chris.williams@education.ky.gov::2f156fa2-a309-475c-82f3-62ae8d0ba8a4" providerId="AD"/>
  <p188:author id="{9B822606-89CE-37F5-0354-C7C7B03AE384}" name="Chandler, Melissa - Division of Assessment and Accountability Support" initials="CS" userId="S::melissa.chandler@education.ky.gov::c7c40c5a-5db2-409e-9ac5-b3fa8556cae3" providerId="AD"/>
  <p188:author id="{EEAF063B-8BCB-A246-0486-9A5ACA2B8CA4}" name="Roseberry, Christen - Division of Assessment and Accountability Support" initials="RCDoAaAS" userId="S::christen.roseberry@education.ky.gov::64f073a6-c0e0-4356-b5dd-074214d6d82f" providerId="AD"/>
  <p188:author id="{0C431B50-E267-7ED8-372B-1A1B808F8997}" name="Jones, Helen - Division of Assessment and Accountability Support" initials="JHDoAaAS" userId="S::helen.jones@education.ky.gov::b7d6fb4f-88fd-4227-920b-6a3119e5e7a1" providerId="AD"/>
  <p188:author id="{CCCC5755-80CF-4B48-E1F5-5CFC857F1A2A}" name="Riley, Ben - Division of Assessment and Accountability Support" initials="RBDoAaAS" userId="Riley, Ben - Division of Assessment and Accountability Support" providerId="None"/>
  <p188:author id="{FF3B046C-91C7-F735-5D2E-F89695486385}" name="Jett, Lisa - Division of Assessment and Accountability Support" initials="JS" userId="S::lisa.jett@education.ky.gov::6d718aac-4a55-46f9-aab8-85fa88911f2a" providerId="AD"/>
  <p188:author id="{436EC786-CEC7-8901-61CA-4BDABF115B31}" name="Savage, Shara - Division of Assessment and Accountability Support" initials="SSDoAaAS" userId="S::Shara.Savage@education.ky.gov::71eadb16-699f-453e-81d8-c9ac7aaf2dd6" providerId="AD"/>
  <p188:author id="{88138196-F698-FBED-D0A7-04A9C0FF3D88}" name="Stafford, Jennifer - KDE Division Director" initials="SD" userId="S::jennifer.stafford@education.ky.gov::0151abd4-297e-443f-a77b-a8c249c015ab" providerId="AD"/>
  <p188:author id="{4E37AEA2-9003-7A2B-581B-AF4837220C73}" name="Riley, Ben - Division of Assessment and Accountability Support" initials="RS" userId="S::ben.riley@education.ky.gov::4cd6cdff-1273-49fa-8860-d0f5fa3fb9f7" providerId="AD"/>
  <p188:author id="{E0DB3AB3-8C22-653F-571B-3E25AA2E63A2}" name="Savage, Shara - Division of Assessment and Accountability Support" initials="SS" userId="S::shara.savage@education.ky.gov::71eadb16-699f-453e-81d8-c9ac7aaf2dd6" providerId="AD"/>
  <p188:author id="{2DFC81C1-C964-7CBE-E5A2-8181FB4130DC}" name="Wickizer, John - Division of Accountability Data and Analysis" initials="WA" userId="S::john.wickizer@education.ky.gov::1c22ac94-8f1d-4cc0-ad19-578a4f29fa40" providerId="AD"/>
  <p188:author id="{581C09D0-3CAB-E9E0-98D1-3884D850B30F}" name="Hill, Kevin - KDE Division Director" initials="HD" userId="S::kevin.hill@education.ky.gov::02c2ec77-149c-4854-a7db-156452e0ba73" providerId="AD"/>
  <p188:author id="{5FD6BBD4-89B8-DC90-B9A0-590DE6A9A122}" name="Larkins, Jennifer - Division of Assessment and Accountability Support" initials="LS" userId="S::jennifer.larkins@education.ky.gov::093879bc-4454-48e7-95b0-93a7f4bf4b00" providerId="AD"/>
  <p188:author id="{1DDE88F8-27C4-C73A-F768-A150E2731EB4}" name="Mullins, Krista - Division of Assessment and Accountability Support" initials="MS" userId="S::krista.mullins@education.ky.gov::599e8b2c-da26-429c-a2a4-0d587b3d3416" providerId="AD"/>
  <p188:author id="{F4AFB8FE-2F89-BD15-88CD-DCAF584F8BCE}" name="Guest User" initials="GU" userId="S::urn:spo:anon#b8d00a6c8b0209b5fed9f16a4c639c5f2826c96e7d642f03ee068c911d5450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fford, Jennifer - KDE Division Director" initials="SJ-KDD" lastIdx="6" clrIdx="0">
    <p:extLst>
      <p:ext uri="{19B8F6BF-5375-455C-9EA6-DF929625EA0E}">
        <p15:presenceInfo xmlns:p15="http://schemas.microsoft.com/office/powerpoint/2012/main" userId="S::jennifer.stafford@education.ky.gov::0151abd4-297e-443f-a77b-a8c249c015ab" providerId="AD"/>
      </p:ext>
    </p:extLst>
  </p:cmAuthor>
  <p:cmAuthor id="2" name="Jett, Lisa - Division of Assessment and Accountability Support" initials="JS" lastIdx="1" clrIdx="1">
    <p:extLst>
      <p:ext uri="{19B8F6BF-5375-455C-9EA6-DF929625EA0E}">
        <p15:presenceInfo xmlns:p15="http://schemas.microsoft.com/office/powerpoint/2012/main" userId="S::lisa.jett@education.ky.gov::6d718aac-4a55-46f9-aab8-85fa88911f2a" providerId="AD"/>
      </p:ext>
    </p:extLst>
  </p:cmAuthor>
  <p:cmAuthor id="3" name="Chandler, Melissa - Division of Assessment and Accountability Support" initials="CS" lastIdx="2" clrIdx="2">
    <p:extLst>
      <p:ext uri="{19B8F6BF-5375-455C-9EA6-DF929625EA0E}">
        <p15:presenceInfo xmlns:p15="http://schemas.microsoft.com/office/powerpoint/2012/main" userId="S::melissa.chandler@education.ky.gov::c7c40c5a-5db2-409e-9ac5-b3fa8556ca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276F8B"/>
    <a:srgbClr val="007780"/>
    <a:srgbClr val="6B9F25"/>
    <a:srgbClr val="FFFFFF"/>
    <a:srgbClr val="DEEBF7"/>
    <a:srgbClr val="E2F0D9"/>
    <a:srgbClr val="FFF2CC"/>
    <a:srgbClr val="F8CBAD"/>
    <a:srgbClr val="0D77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8C8D6-09FE-4E85-A2CD-703231B4D3F0}" v="17" dt="2025-04-09T13:55:59.782"/>
    <p1510:client id="{D779A503-0384-45BF-B63B-36317764F0EE}" v="318" dt="2025-04-09T18:41:06.614"/>
    <p1510:client id="{F136DE3E-046B-402F-BAF3-F38EA87789FF}" v="1" dt="2025-04-10T12:01:12.230"/>
  </p1510:revLst>
</p1510:revInfo>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openxmlformats.org/officeDocument/2006/relationships/customXml" Target="../customXml/item4.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mailto:dacinfo@education.ky.gov"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dacinfo@education.ky.gov"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CDB05-86C6-4E3F-8115-B237F44B6524}" type="doc">
      <dgm:prSet loTypeId="urn:microsoft.com/office/officeart/2005/8/layout/list1" loCatId="list" qsTypeId="urn:microsoft.com/office/officeart/2005/8/quickstyle/3d1" qsCatId="3D" csTypeId="urn:microsoft.com/office/officeart/2005/8/colors/accent0_3" csCatId="mainScheme" phldr="1"/>
      <dgm:spPr/>
    </dgm:pt>
    <dgm:pt modelId="{1A60FDE9-8FDD-4F95-8761-9B8568EA05DF}">
      <dgm:prSet phldrT="[Text]"/>
      <dgm:spPr>
        <a:solidFill>
          <a:srgbClr val="007780"/>
        </a:solidFill>
      </dgm:spPr>
      <dgm:t>
        <a:bodyPr/>
        <a:lstStyle/>
        <a:p>
          <a:pPr algn="ctr"/>
          <a:r>
            <a:rPr lang="en-US">
              <a:latin typeface="Times New Roman"/>
              <a:cs typeface="Times New Roman"/>
            </a:rPr>
            <a:t>Contact Information</a:t>
          </a:r>
          <a:endParaRPr lang="en-US" b="0" i="0" u="none" strike="noStrike" cap="none" baseline="0" noProof="0">
            <a:solidFill>
              <a:srgbClr val="010000"/>
            </a:solidFill>
            <a:latin typeface="Georgia"/>
            <a:cs typeface="Times New Roman"/>
          </a:endParaRPr>
        </a:p>
      </dgm:t>
    </dgm:pt>
    <dgm:pt modelId="{0EA27716-065F-4EC5-BBAA-E844C0E66BF7}" type="parTrans" cxnId="{3377A197-9616-49CB-A7A9-7F7740E243DA}">
      <dgm:prSet/>
      <dgm:spPr/>
      <dgm:t>
        <a:bodyPr/>
        <a:lstStyle/>
        <a:p>
          <a:endParaRPr lang="en-US"/>
        </a:p>
      </dgm:t>
    </dgm:pt>
    <dgm:pt modelId="{F982082A-35F6-4E4D-B386-9B512221BAE4}" type="sibTrans" cxnId="{3377A197-9616-49CB-A7A9-7F7740E243DA}">
      <dgm:prSet/>
      <dgm:spPr/>
      <dgm:t>
        <a:bodyPr/>
        <a:lstStyle/>
        <a:p>
          <a:endParaRPr lang="en-US"/>
        </a:p>
      </dgm:t>
    </dgm:pt>
    <dgm:pt modelId="{16E8CD49-2548-41E2-9958-F07BB7AB4D5F}">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rPr>
            <a:t>KDE DAC Information</a:t>
          </a:r>
        </a:p>
      </dgm:t>
      <dgm:extLst>
        <a:ext uri="{E40237B7-FDA0-4F09-8148-C483321AD2D9}">
          <dgm14:cNvPr xmlns:dgm14="http://schemas.microsoft.com/office/drawing/2010/diagram" id="0" name="" descr="A table displaying KDE's DAC info contact information. Email dacinfo@education.ky.gov. Phone Number: (502) 564-4394"/>
        </a:ext>
      </dgm:extLst>
    </dgm:pt>
    <dgm:pt modelId="{DA3A25F7-5592-4D00-8405-3D4328B7812F}" type="parTrans" cxnId="{73ED1480-6135-48FC-9334-02B3AC27C1CA}">
      <dgm:prSet/>
      <dgm:spPr/>
      <dgm:t>
        <a:bodyPr/>
        <a:lstStyle/>
        <a:p>
          <a:endParaRPr lang="en-US"/>
        </a:p>
      </dgm:t>
    </dgm:pt>
    <dgm:pt modelId="{84BB977D-1005-4B20-A5BF-D7738EB3CFB1}" type="sibTrans" cxnId="{73ED1480-6135-48FC-9334-02B3AC27C1CA}">
      <dgm:prSet/>
      <dgm:spPr/>
      <dgm:t>
        <a:bodyPr/>
        <a:lstStyle/>
        <a:p>
          <a:endParaRPr lang="en-US"/>
        </a:p>
      </dgm:t>
    </dgm:pt>
    <dgm:pt modelId="{5DDDCDED-2313-4F54-801A-F8F10EEAF1AE}">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hlinkClick xmlns:r="http://schemas.openxmlformats.org/officeDocument/2006/relationships" r:id="rId1"/>
            </a:rPr>
            <a:t>dacinfo@education.ky.gov</a:t>
          </a:r>
          <a:endParaRPr lang="en-US" sz="4400">
            <a:latin typeface="Times New Roman"/>
            <a:cs typeface="Times New Roman"/>
          </a:endParaRPr>
        </a:p>
      </dgm:t>
    </dgm:pt>
    <dgm:pt modelId="{9144B784-B323-413D-9578-52454B01E099}" type="parTrans" cxnId="{411A1D92-B522-4280-A419-DBA71CCE25C0}">
      <dgm:prSet/>
      <dgm:spPr/>
      <dgm:t>
        <a:bodyPr/>
        <a:lstStyle/>
        <a:p>
          <a:endParaRPr lang="en-US"/>
        </a:p>
      </dgm:t>
    </dgm:pt>
    <dgm:pt modelId="{EB138D15-E18A-471F-AC25-07E977AE60BE}" type="sibTrans" cxnId="{411A1D92-B522-4280-A419-DBA71CCE25C0}">
      <dgm:prSet/>
      <dgm:spPr/>
      <dgm:t>
        <a:bodyPr/>
        <a:lstStyle/>
        <a:p>
          <a:endParaRPr lang="en-US"/>
        </a:p>
      </dgm:t>
    </dgm:pt>
    <dgm:pt modelId="{555D2BA5-BCB5-4FD5-BFD9-2B9FB61D7F36}">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rPr>
            <a:t>(502) 564-4394</a:t>
          </a:r>
        </a:p>
      </dgm:t>
    </dgm:pt>
    <dgm:pt modelId="{BC565937-7DB0-4AEB-84F4-507AF704F7C8}" type="parTrans" cxnId="{5A511DA5-E011-4FC6-9BC5-ACA76839936B}">
      <dgm:prSet/>
      <dgm:spPr/>
      <dgm:t>
        <a:bodyPr/>
        <a:lstStyle/>
        <a:p>
          <a:endParaRPr lang="en-US"/>
        </a:p>
      </dgm:t>
    </dgm:pt>
    <dgm:pt modelId="{F4C91FE7-86C2-4512-A2DB-D57CC2815CD9}" type="sibTrans" cxnId="{5A511DA5-E011-4FC6-9BC5-ACA76839936B}">
      <dgm:prSet/>
      <dgm:spPr/>
      <dgm:t>
        <a:bodyPr/>
        <a:lstStyle/>
        <a:p>
          <a:endParaRPr lang="en-US"/>
        </a:p>
      </dgm:t>
    </dgm:pt>
    <dgm:pt modelId="{DEB62E53-5A95-4A43-B264-D6BCB375193B}" type="pres">
      <dgm:prSet presAssocID="{1B2CDB05-86C6-4E3F-8115-B237F44B6524}" presName="linear" presStyleCnt="0">
        <dgm:presLayoutVars>
          <dgm:dir/>
          <dgm:animLvl val="lvl"/>
          <dgm:resizeHandles val="exact"/>
        </dgm:presLayoutVars>
      </dgm:prSet>
      <dgm:spPr/>
    </dgm:pt>
    <dgm:pt modelId="{886C2857-E126-4BF5-BA53-008BA5B0817D}" type="pres">
      <dgm:prSet presAssocID="{1A60FDE9-8FDD-4F95-8761-9B8568EA05DF}" presName="parentLin" presStyleCnt="0"/>
      <dgm:spPr/>
    </dgm:pt>
    <dgm:pt modelId="{35A981A8-FE84-42A3-97F8-AEB93B8A75BE}" type="pres">
      <dgm:prSet presAssocID="{1A60FDE9-8FDD-4F95-8761-9B8568EA05DF}" presName="parentLeftMargin" presStyleLbl="node1" presStyleIdx="0" presStyleCnt="1"/>
      <dgm:spPr/>
    </dgm:pt>
    <dgm:pt modelId="{582781B1-11A1-43EE-AABF-775ACAB37D1D}" type="pres">
      <dgm:prSet presAssocID="{1A60FDE9-8FDD-4F95-8761-9B8568EA05DF}" presName="parentText" presStyleLbl="node1" presStyleIdx="0" presStyleCnt="1" custScaleX="85505" custScaleY="58469" custLinFactX="14390" custLinFactNeighborX="100000" custLinFactNeighborY="-841">
        <dgm:presLayoutVars>
          <dgm:chMax val="0"/>
          <dgm:bulletEnabled val="1"/>
        </dgm:presLayoutVars>
      </dgm:prSet>
      <dgm:spPr/>
    </dgm:pt>
    <dgm:pt modelId="{F5ACB861-CC0D-497A-AF35-30750F8AE795}" type="pres">
      <dgm:prSet presAssocID="{1A60FDE9-8FDD-4F95-8761-9B8568EA05DF}" presName="negativeSpace" presStyleCnt="0"/>
      <dgm:spPr/>
    </dgm:pt>
    <dgm:pt modelId="{EFC5904C-6172-4D21-AA6F-0A027056D3ED}" type="pres">
      <dgm:prSet presAssocID="{1A60FDE9-8FDD-4F95-8761-9B8568EA05DF}" presName="childText" presStyleLbl="conFgAcc1" presStyleIdx="0" presStyleCnt="1" custLinFactNeighborX="-8250" custLinFactNeighborY="1596">
        <dgm:presLayoutVars>
          <dgm:bulletEnabled val="1"/>
        </dgm:presLayoutVars>
      </dgm:prSet>
      <dgm:spPr/>
    </dgm:pt>
  </dgm:ptLst>
  <dgm:cxnLst>
    <dgm:cxn modelId="{9DB3C301-F592-4763-8F14-089C378F225D}" type="presOf" srcId="{1A60FDE9-8FDD-4F95-8761-9B8568EA05DF}" destId="{35A981A8-FE84-42A3-97F8-AEB93B8A75BE}" srcOrd="0" destOrd="0" presId="urn:microsoft.com/office/officeart/2005/8/layout/list1"/>
    <dgm:cxn modelId="{98EE5D08-807A-4F33-81F3-0F6A952C8E64}" type="presOf" srcId="{1B2CDB05-86C6-4E3F-8115-B237F44B6524}" destId="{DEB62E53-5A95-4A43-B264-D6BCB375193B}" srcOrd="0" destOrd="0" presId="urn:microsoft.com/office/officeart/2005/8/layout/list1"/>
    <dgm:cxn modelId="{EBD4EF20-0A3F-4916-959E-E08BD9B09C15}" type="presOf" srcId="{555D2BA5-BCB5-4FD5-BFD9-2B9FB61D7F36}" destId="{EFC5904C-6172-4D21-AA6F-0A027056D3ED}" srcOrd="0" destOrd="2" presId="urn:microsoft.com/office/officeart/2005/8/layout/list1"/>
    <dgm:cxn modelId="{FDB2F853-2875-4F99-8A2E-36084B4A2C2B}" type="presOf" srcId="{5DDDCDED-2313-4F54-801A-F8F10EEAF1AE}" destId="{EFC5904C-6172-4D21-AA6F-0A027056D3ED}" srcOrd="0" destOrd="1" presId="urn:microsoft.com/office/officeart/2005/8/layout/list1"/>
    <dgm:cxn modelId="{73ED1480-6135-48FC-9334-02B3AC27C1CA}" srcId="{1A60FDE9-8FDD-4F95-8761-9B8568EA05DF}" destId="{16E8CD49-2548-41E2-9958-F07BB7AB4D5F}" srcOrd="0" destOrd="0" parTransId="{DA3A25F7-5592-4D00-8405-3D4328B7812F}" sibTransId="{84BB977D-1005-4B20-A5BF-D7738EB3CFB1}"/>
    <dgm:cxn modelId="{411A1D92-B522-4280-A419-DBA71CCE25C0}" srcId="{1A60FDE9-8FDD-4F95-8761-9B8568EA05DF}" destId="{5DDDCDED-2313-4F54-801A-F8F10EEAF1AE}" srcOrd="1" destOrd="0" parTransId="{9144B784-B323-413D-9578-52454B01E099}" sibTransId="{EB138D15-E18A-471F-AC25-07E977AE60BE}"/>
    <dgm:cxn modelId="{3377A197-9616-49CB-A7A9-7F7740E243DA}" srcId="{1B2CDB05-86C6-4E3F-8115-B237F44B6524}" destId="{1A60FDE9-8FDD-4F95-8761-9B8568EA05DF}" srcOrd="0" destOrd="0" parTransId="{0EA27716-065F-4EC5-BBAA-E844C0E66BF7}" sibTransId="{F982082A-35F6-4E4D-B386-9B512221BAE4}"/>
    <dgm:cxn modelId="{61695BA0-3F1C-4635-806B-0A1A6E66791A}" type="presOf" srcId="{16E8CD49-2548-41E2-9958-F07BB7AB4D5F}" destId="{EFC5904C-6172-4D21-AA6F-0A027056D3ED}" srcOrd="0" destOrd="0" presId="urn:microsoft.com/office/officeart/2005/8/layout/list1"/>
    <dgm:cxn modelId="{B691F8A0-5E92-44D3-BBFF-D0B4AF3741FF}" type="presOf" srcId="{1A60FDE9-8FDD-4F95-8761-9B8568EA05DF}" destId="{582781B1-11A1-43EE-AABF-775ACAB37D1D}" srcOrd="1" destOrd="0" presId="urn:microsoft.com/office/officeart/2005/8/layout/list1"/>
    <dgm:cxn modelId="{5A511DA5-E011-4FC6-9BC5-ACA76839936B}" srcId="{1A60FDE9-8FDD-4F95-8761-9B8568EA05DF}" destId="{555D2BA5-BCB5-4FD5-BFD9-2B9FB61D7F36}" srcOrd="2" destOrd="0" parTransId="{BC565937-7DB0-4AEB-84F4-507AF704F7C8}" sibTransId="{F4C91FE7-86C2-4512-A2DB-D57CC2815CD9}"/>
    <dgm:cxn modelId="{9C3D7FAC-79A8-40C6-BE9D-8EA7DE64BE47}" type="presParOf" srcId="{DEB62E53-5A95-4A43-B264-D6BCB375193B}" destId="{886C2857-E126-4BF5-BA53-008BA5B0817D}" srcOrd="0" destOrd="0" presId="urn:microsoft.com/office/officeart/2005/8/layout/list1"/>
    <dgm:cxn modelId="{432CB150-31F9-43C6-8599-3A2009D90284}" type="presParOf" srcId="{886C2857-E126-4BF5-BA53-008BA5B0817D}" destId="{35A981A8-FE84-42A3-97F8-AEB93B8A75BE}" srcOrd="0" destOrd="0" presId="urn:microsoft.com/office/officeart/2005/8/layout/list1"/>
    <dgm:cxn modelId="{2899EB26-6384-4A11-AE92-484D7A9E05B1}" type="presParOf" srcId="{886C2857-E126-4BF5-BA53-008BA5B0817D}" destId="{582781B1-11A1-43EE-AABF-775ACAB37D1D}" srcOrd="1" destOrd="0" presId="urn:microsoft.com/office/officeart/2005/8/layout/list1"/>
    <dgm:cxn modelId="{FB66B7E1-C832-4B63-8954-2B585946080B}" type="presParOf" srcId="{DEB62E53-5A95-4A43-B264-D6BCB375193B}" destId="{F5ACB861-CC0D-497A-AF35-30750F8AE795}" srcOrd="1" destOrd="0" presId="urn:microsoft.com/office/officeart/2005/8/layout/list1"/>
    <dgm:cxn modelId="{E490EEB2-63AF-4065-BFE4-EA0820077400}" type="presParOf" srcId="{DEB62E53-5A95-4A43-B264-D6BCB375193B}" destId="{EFC5904C-6172-4D21-AA6F-0A027056D3E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5904C-6172-4D21-AA6F-0A027056D3ED}">
      <dsp:nvSpPr>
        <dsp:cNvPr id="0" name=""/>
        <dsp:cNvSpPr/>
      </dsp:nvSpPr>
      <dsp:spPr>
        <a:xfrm>
          <a:off x="0" y="108476"/>
          <a:ext cx="9668797" cy="3453975"/>
        </a:xfrm>
        <a:prstGeom prst="rect">
          <a:avLst/>
        </a:prstGeom>
        <a:solidFill>
          <a:schemeClr val="accent2">
            <a:lumMod val="20000"/>
            <a:lumOff val="80000"/>
            <a:alpha val="97000"/>
          </a:schemeClr>
        </a:solidFill>
        <a:ln w="12700" cap="flat" cmpd="sng" algn="ctr">
          <a:noFill/>
          <a:prstDash val="solid"/>
          <a:miter lim="800000"/>
        </a:ln>
        <a:effectLst>
          <a:outerShdw blurRad="50800" dist="50800" dir="5400000" algn="ctr" rotWithShape="0">
            <a:schemeClr val="tx1"/>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50406" tIns="895604" rIns="750406" bIns="312928" numCol="1" spcCol="1270" anchor="t" anchorCtr="0">
          <a:noAutofit/>
        </a:bodyPr>
        <a:lstStyle/>
        <a:p>
          <a:pPr marL="285750" lvl="1" indent="-285750" algn="ctr" defTabSz="1955800">
            <a:lnSpc>
              <a:spcPct val="90000"/>
            </a:lnSpc>
            <a:spcBef>
              <a:spcPts val="1200"/>
            </a:spcBef>
            <a:spcAft>
              <a:spcPct val="15000"/>
            </a:spcAft>
            <a:buFontTx/>
            <a:buNone/>
          </a:pPr>
          <a:r>
            <a:rPr lang="en-US" sz="4400" kern="1200">
              <a:latin typeface="Times New Roman"/>
              <a:cs typeface="Times New Roman"/>
            </a:rPr>
            <a:t>KDE DAC Information</a:t>
          </a:r>
        </a:p>
        <a:p>
          <a:pPr marL="285750" lvl="1" indent="-285750" algn="ctr" defTabSz="1955800">
            <a:lnSpc>
              <a:spcPct val="90000"/>
            </a:lnSpc>
            <a:spcBef>
              <a:spcPts val="1200"/>
            </a:spcBef>
            <a:spcAft>
              <a:spcPct val="15000"/>
            </a:spcAft>
            <a:buFontTx/>
            <a:buNone/>
          </a:pPr>
          <a:r>
            <a:rPr lang="en-US" sz="4400" kern="1200">
              <a:latin typeface="Times New Roman"/>
              <a:cs typeface="Times New Roman"/>
              <a:hlinkClick xmlns:r="http://schemas.openxmlformats.org/officeDocument/2006/relationships" r:id="rId1"/>
            </a:rPr>
            <a:t>dacinfo@education.ky.gov</a:t>
          </a:r>
          <a:endParaRPr lang="en-US" sz="4400" kern="1200">
            <a:latin typeface="Times New Roman"/>
            <a:cs typeface="Times New Roman"/>
          </a:endParaRPr>
        </a:p>
        <a:p>
          <a:pPr marL="285750" lvl="1" indent="-285750" algn="ctr" defTabSz="1955800">
            <a:lnSpc>
              <a:spcPct val="90000"/>
            </a:lnSpc>
            <a:spcBef>
              <a:spcPts val="1200"/>
            </a:spcBef>
            <a:spcAft>
              <a:spcPct val="15000"/>
            </a:spcAft>
            <a:buFontTx/>
            <a:buNone/>
          </a:pPr>
          <a:r>
            <a:rPr lang="en-US" sz="4400" kern="1200">
              <a:latin typeface="Times New Roman"/>
              <a:cs typeface="Times New Roman"/>
            </a:rPr>
            <a:t>(502) 564-4394</a:t>
          </a:r>
        </a:p>
      </dsp:txBody>
      <dsp:txXfrm>
        <a:off x="0" y="108476"/>
        <a:ext cx="9668797" cy="3453975"/>
      </dsp:txXfrm>
    </dsp:sp>
    <dsp:sp modelId="{582781B1-11A1-43EE-AABF-775ACAB37D1D}">
      <dsp:nvSpPr>
        <dsp:cNvPr id="0" name=""/>
        <dsp:cNvSpPr/>
      </dsp:nvSpPr>
      <dsp:spPr>
        <a:xfrm>
          <a:off x="1940817" y="0"/>
          <a:ext cx="5787113" cy="742182"/>
        </a:xfrm>
        <a:prstGeom prst="roundRect">
          <a:avLst/>
        </a:prstGeom>
        <a:solidFill>
          <a:srgbClr val="00778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5820" tIns="0" rIns="255820" bIns="0" numCol="1" spcCol="1270" anchor="ctr" anchorCtr="0">
          <a:noAutofit/>
        </a:bodyPr>
        <a:lstStyle/>
        <a:p>
          <a:pPr marL="0" lvl="0" indent="0" algn="ctr" defTabSz="1911350">
            <a:lnSpc>
              <a:spcPct val="90000"/>
            </a:lnSpc>
            <a:spcBef>
              <a:spcPct val="0"/>
            </a:spcBef>
            <a:spcAft>
              <a:spcPct val="35000"/>
            </a:spcAft>
            <a:buNone/>
          </a:pPr>
          <a:r>
            <a:rPr lang="en-US" sz="4300" kern="1200">
              <a:latin typeface="Times New Roman"/>
              <a:cs typeface="Times New Roman"/>
            </a:rPr>
            <a:t>Contact Information</a:t>
          </a:r>
          <a:endParaRPr lang="en-US" sz="4300" b="0" i="0" u="none" strike="noStrike" kern="1200" cap="none" baseline="0" noProof="0">
            <a:solidFill>
              <a:srgbClr val="010000"/>
            </a:solidFill>
            <a:latin typeface="Georgia"/>
            <a:cs typeface="Times New Roman"/>
          </a:endParaRPr>
        </a:p>
      </dsp:txBody>
      <dsp:txXfrm>
        <a:off x="1977047" y="36230"/>
        <a:ext cx="5714653" cy="6697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F0F72-77C7-40F6-B8F5-D660B0D06B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D762C-BE9E-4420-B062-55C551495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35C139-4EDF-49FA-8D83-7BC1238E7CEF}" type="datetimeFigureOut">
              <a:rPr lang="en-US" smtClean="0"/>
              <a:t>4/10/2025</a:t>
            </a:fld>
            <a:endParaRPr lang="en-US"/>
          </a:p>
        </p:txBody>
      </p:sp>
      <p:sp>
        <p:nvSpPr>
          <p:cNvPr id="4" name="Footer Placeholder 3">
            <a:extLst>
              <a:ext uri="{FF2B5EF4-FFF2-40B4-BE49-F238E27FC236}">
                <a16:creationId xmlns:a16="http://schemas.microsoft.com/office/drawing/2014/main" id="{58BD1EB1-8CB5-4070-9B46-A9581F8F20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46AAD2-98E0-4FF8-8764-C79BBBF7A4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0D2EF6-9D40-424F-8B76-C1FAC446DE3A}" type="slidenum">
              <a:rPr lang="en-US" smtClean="0"/>
              <a:t>‹#›</a:t>
            </a:fld>
            <a:endParaRPr lang="en-US"/>
          </a:p>
        </p:txBody>
      </p:sp>
    </p:spTree>
    <p:extLst>
      <p:ext uri="{BB962C8B-B14F-4D97-AF65-F5344CB8AC3E}">
        <p14:creationId xmlns:p14="http://schemas.microsoft.com/office/powerpoint/2010/main" val="1505673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DE7F9-60FD-4BBF-B2BC-85C0F7DAABE7}"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324DF-C190-43FC-8C04-1AEFE31E6ED5}" type="slidenum">
              <a:rPr lang="en-US" smtClean="0"/>
              <a:t>‹#›</a:t>
            </a:fld>
            <a:endParaRPr lang="en-US"/>
          </a:p>
        </p:txBody>
      </p:sp>
    </p:spTree>
    <p:extLst>
      <p:ext uri="{BB962C8B-B14F-4D97-AF65-F5344CB8AC3E}">
        <p14:creationId xmlns:p14="http://schemas.microsoft.com/office/powerpoint/2010/main" val="787109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a:t>
            </a:fld>
            <a:endParaRPr lang="en-US"/>
          </a:p>
        </p:txBody>
      </p:sp>
    </p:spTree>
    <p:extLst>
      <p:ext uri="{BB962C8B-B14F-4D97-AF65-F5344CB8AC3E}">
        <p14:creationId xmlns:p14="http://schemas.microsoft.com/office/powerpoint/2010/main" val="80785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5CB4-46C3-234D-F9A1-302AC470103A}"/>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522BBF7-345E-CA98-6F20-6338988561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2124345-F69B-418D-53BE-0E9D040C5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endParaRPr lang="en-US" altLang="en-US">
              <a:ea typeface="Calibri"/>
              <a:cs typeface="Calibri"/>
            </a:endParaRPr>
          </a:p>
        </p:txBody>
      </p:sp>
      <p:sp>
        <p:nvSpPr>
          <p:cNvPr id="18436" name="Slide Number Placeholder 3">
            <a:extLst>
              <a:ext uri="{FF2B5EF4-FFF2-40B4-BE49-F238E27FC236}">
                <a16:creationId xmlns:a16="http://schemas.microsoft.com/office/drawing/2014/main" id="{135A8C2D-090E-7008-8563-358CBF8CE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0462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5CB4-46C3-234D-F9A1-302AC470103A}"/>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522BBF7-345E-CA98-6F20-6338988561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2124345-F69B-418D-53BE-0E9D040C5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endParaRPr lang="en-US"/>
          </a:p>
        </p:txBody>
      </p:sp>
      <p:sp>
        <p:nvSpPr>
          <p:cNvPr id="18436" name="Slide Number Placeholder 3">
            <a:extLst>
              <a:ext uri="{FF2B5EF4-FFF2-40B4-BE49-F238E27FC236}">
                <a16:creationId xmlns:a16="http://schemas.microsoft.com/office/drawing/2014/main" id="{135A8C2D-090E-7008-8563-358CBF8CE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267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5CB4-46C3-234D-F9A1-302AC470103A}"/>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522BBF7-345E-CA98-6F20-6338988561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2124345-F69B-418D-53BE-0E9D040C5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endParaRPr lang="en-US" altLang="en-US" baseline="0"/>
          </a:p>
        </p:txBody>
      </p:sp>
      <p:sp>
        <p:nvSpPr>
          <p:cNvPr id="18436" name="Slide Number Placeholder 3">
            <a:extLst>
              <a:ext uri="{FF2B5EF4-FFF2-40B4-BE49-F238E27FC236}">
                <a16:creationId xmlns:a16="http://schemas.microsoft.com/office/drawing/2014/main" id="{135A8C2D-090E-7008-8563-358CBF8CE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084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18</a:t>
            </a:fld>
            <a:endParaRPr lang="en-US"/>
          </a:p>
        </p:txBody>
      </p:sp>
    </p:spTree>
    <p:extLst>
      <p:ext uri="{BB962C8B-B14F-4D97-AF65-F5344CB8AC3E}">
        <p14:creationId xmlns:p14="http://schemas.microsoft.com/office/powerpoint/2010/main" val="3066770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19</a:t>
            </a:fld>
            <a:endParaRPr lang="en-US"/>
          </a:p>
        </p:txBody>
      </p:sp>
    </p:spTree>
    <p:extLst>
      <p:ext uri="{BB962C8B-B14F-4D97-AF65-F5344CB8AC3E}">
        <p14:creationId xmlns:p14="http://schemas.microsoft.com/office/powerpoint/2010/main" val="1285717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20</a:t>
            </a:fld>
            <a:endParaRPr lang="en-US"/>
          </a:p>
        </p:txBody>
      </p:sp>
    </p:spTree>
    <p:extLst>
      <p:ext uri="{BB962C8B-B14F-4D97-AF65-F5344CB8AC3E}">
        <p14:creationId xmlns:p14="http://schemas.microsoft.com/office/powerpoint/2010/main" val="2770754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340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0B408-1315-42B9-9804-74B22CCB6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46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636588"/>
            <a:ext cx="5688013" cy="3198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25</a:t>
            </a:fld>
            <a:endParaRPr lang="en-US"/>
          </a:p>
        </p:txBody>
      </p:sp>
    </p:spTree>
    <p:extLst>
      <p:ext uri="{BB962C8B-B14F-4D97-AF65-F5344CB8AC3E}">
        <p14:creationId xmlns:p14="http://schemas.microsoft.com/office/powerpoint/2010/main" val="2868007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buNone/>
            </a:pPr>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28</a:t>
            </a:fld>
            <a:endParaRPr lang="en-US"/>
          </a:p>
        </p:txBody>
      </p:sp>
    </p:spTree>
    <p:extLst>
      <p:ext uri="{BB962C8B-B14F-4D97-AF65-F5344CB8AC3E}">
        <p14:creationId xmlns:p14="http://schemas.microsoft.com/office/powerpoint/2010/main" val="308281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a:t>
            </a:fld>
            <a:endParaRPr lang="en-US"/>
          </a:p>
        </p:txBody>
      </p:sp>
    </p:spTree>
    <p:extLst>
      <p:ext uri="{BB962C8B-B14F-4D97-AF65-F5344CB8AC3E}">
        <p14:creationId xmlns:p14="http://schemas.microsoft.com/office/powerpoint/2010/main" val="245443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D73FF-4DDD-BE46-6087-C6361CC43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87AE5-79D7-94E2-DF85-BD2356F73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382AF-DDE9-C518-F8E4-AC566F022672}"/>
              </a:ext>
            </a:extLst>
          </p:cNvPr>
          <p:cNvSpPr>
            <a:spLocks noGrp="1"/>
          </p:cNvSpPr>
          <p:nvPr>
            <p:ph type="body" idx="1"/>
          </p:nvPr>
        </p:nvSpPr>
        <p:spPr/>
        <p:txBody>
          <a:bodyPr/>
          <a:lstStyle/>
          <a:p>
            <a:pPr marR="52495">
              <a:spcBef>
                <a:spcPts val="1097"/>
              </a:spcBef>
            </a:pPr>
            <a:endParaRPr lang="en-US"/>
          </a:p>
        </p:txBody>
      </p:sp>
      <p:sp>
        <p:nvSpPr>
          <p:cNvPr id="4" name="Slide Number Placeholder 3">
            <a:extLst>
              <a:ext uri="{FF2B5EF4-FFF2-40B4-BE49-F238E27FC236}">
                <a16:creationId xmlns:a16="http://schemas.microsoft.com/office/drawing/2014/main" id="{9985CB89-292B-3C78-B125-CBDB827CB9BB}"/>
              </a:ext>
            </a:extLst>
          </p:cNvPr>
          <p:cNvSpPr>
            <a:spLocks noGrp="1"/>
          </p:cNvSpPr>
          <p:nvPr>
            <p:ph type="sldNum" sz="quarter" idx="5"/>
          </p:nvPr>
        </p:nvSpPr>
        <p:spPr/>
        <p:txBody>
          <a:bodyPr/>
          <a:lstStyle/>
          <a:p>
            <a:fld id="{9041B365-D8D5-4ED3-A31E-D03B3F7A9AA2}" type="slidenum">
              <a:rPr lang="en-US" smtClean="0"/>
              <a:t>4</a:t>
            </a:fld>
            <a:endParaRPr lang="en-US"/>
          </a:p>
        </p:txBody>
      </p:sp>
    </p:spTree>
    <p:extLst>
      <p:ext uri="{BB962C8B-B14F-4D97-AF65-F5344CB8AC3E}">
        <p14:creationId xmlns:p14="http://schemas.microsoft.com/office/powerpoint/2010/main" val="348304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BE209EE-EFFB-4C2B-B61C-95D0EF5BD966}" type="slidenum">
              <a:rPr lang="en-US" smtClean="0"/>
              <a:t>6</a:t>
            </a:fld>
            <a:endParaRPr lang="en-US"/>
          </a:p>
        </p:txBody>
      </p:sp>
    </p:spTree>
    <p:extLst>
      <p:ext uri="{BB962C8B-B14F-4D97-AF65-F5344CB8AC3E}">
        <p14:creationId xmlns:p14="http://schemas.microsoft.com/office/powerpoint/2010/main" val="211872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040B1-03BF-A09E-C685-30E1F4F24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132D0-197F-9CC7-B4A8-AC8739E29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9B3EB-C75A-0D74-7F3F-98FC70A51B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83F3D16-74D4-DEDE-DA3A-376464626295}"/>
              </a:ext>
            </a:extLst>
          </p:cNvPr>
          <p:cNvSpPr>
            <a:spLocks noGrp="1"/>
          </p:cNvSpPr>
          <p:nvPr>
            <p:ph type="sldNum" sz="quarter" idx="5"/>
          </p:nvPr>
        </p:nvSpPr>
        <p:spPr/>
        <p:txBody>
          <a:bodyPr/>
          <a:lstStyle/>
          <a:p>
            <a:fld id="{2BE209EE-EFFB-4C2B-B61C-95D0EF5BD966}" type="slidenum">
              <a:rPr lang="en-US" smtClean="0"/>
              <a:t>8</a:t>
            </a:fld>
            <a:endParaRPr lang="en-US"/>
          </a:p>
        </p:txBody>
      </p:sp>
    </p:spTree>
    <p:extLst>
      <p:ext uri="{BB962C8B-B14F-4D97-AF65-F5344CB8AC3E}">
        <p14:creationId xmlns:p14="http://schemas.microsoft.com/office/powerpoint/2010/main" val="94296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10</a:t>
            </a:fld>
            <a:endParaRPr lang="en-US"/>
          </a:p>
        </p:txBody>
      </p:sp>
    </p:spTree>
    <p:extLst>
      <p:ext uri="{BB962C8B-B14F-4D97-AF65-F5344CB8AC3E}">
        <p14:creationId xmlns:p14="http://schemas.microsoft.com/office/powerpoint/2010/main" val="2307814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11</a:t>
            </a:fld>
            <a:endParaRPr lang="en-US"/>
          </a:p>
        </p:txBody>
      </p:sp>
    </p:spTree>
    <p:extLst>
      <p:ext uri="{BB962C8B-B14F-4D97-AF65-F5344CB8AC3E}">
        <p14:creationId xmlns:p14="http://schemas.microsoft.com/office/powerpoint/2010/main" val="230721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12</a:t>
            </a:fld>
            <a:endParaRPr lang="en-US"/>
          </a:p>
        </p:txBody>
      </p:sp>
    </p:spTree>
    <p:extLst>
      <p:ext uri="{BB962C8B-B14F-4D97-AF65-F5344CB8AC3E}">
        <p14:creationId xmlns:p14="http://schemas.microsoft.com/office/powerpoint/2010/main" val="275751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B5CB4-46C3-234D-F9A1-302AC470103A}"/>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522BBF7-345E-CA98-6F20-6338988561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2124345-F69B-418D-53BE-0E9D040C5A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endParaRPr lang="en-US" altLang="en-US" baseline="0"/>
          </a:p>
        </p:txBody>
      </p:sp>
      <p:sp>
        <p:nvSpPr>
          <p:cNvPr id="18436" name="Slide Number Placeholder 3">
            <a:extLst>
              <a:ext uri="{FF2B5EF4-FFF2-40B4-BE49-F238E27FC236}">
                <a16:creationId xmlns:a16="http://schemas.microsoft.com/office/drawing/2014/main" id="{135A8C2D-090E-7008-8563-358CBF8CE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64588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r>
              <a:rPr lang="en-US"/>
              <a:t>‹#›</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9550" y="31411"/>
            <a:ext cx="10515600" cy="1325563"/>
          </a:xfrm>
        </p:spPr>
        <p:txBody>
          <a:bodyPr/>
          <a:lstStyle/>
          <a:p>
            <a:r>
              <a:rPr lang="en-US"/>
              <a:t>Click to edit Master title style</a:t>
            </a:r>
          </a:p>
        </p:txBody>
      </p:sp>
      <p:sp>
        <p:nvSpPr>
          <p:cNvPr id="9" name="Content Placeholder 8"/>
          <p:cNvSpPr>
            <a:spLocks noGrp="1"/>
          </p:cNvSpPr>
          <p:nvPr>
            <p:ph sz="quarter" idx="12"/>
          </p:nvPr>
        </p:nvSpPr>
        <p:spPr>
          <a:xfrm>
            <a:off x="556696" y="1365503"/>
            <a:ext cx="9090025" cy="5309271"/>
          </a:xfrm>
        </p:spPr>
        <p:txBody>
          <a:bodyPr/>
          <a:lstStyle>
            <a:lvl1pPr marL="0" indent="0">
              <a:buNone/>
              <a:defRPr/>
            </a:lvl1pPr>
          </a:lstStyle>
          <a:p>
            <a:pPr lvl="0"/>
            <a:endParaRPr lang="en-US"/>
          </a:p>
        </p:txBody>
      </p:sp>
      <p:sp>
        <p:nvSpPr>
          <p:cNvPr id="5" name="Footer Placeholder 3"/>
          <p:cNvSpPr>
            <a:spLocks noGrp="1"/>
          </p:cNvSpPr>
          <p:nvPr>
            <p:ph type="ftr" sz="quarter" idx="3"/>
          </p:nvPr>
        </p:nvSpPr>
        <p:spPr>
          <a:xfrm>
            <a:off x="3409950" y="6492212"/>
            <a:ext cx="4114800" cy="365125"/>
          </a:xfrm>
          <a:prstGeom prst="rect">
            <a:avLst/>
          </a:prstGeom>
        </p:spPr>
        <p:txBody>
          <a:bodyPr vert="horz" lIns="91440" tIns="45720" rIns="91440" bIns="45720" rtlCol="0" anchor="ctr"/>
          <a:lstStyle>
            <a:lvl1pPr algn="l">
              <a:defRPr sz="1400">
                <a:solidFill>
                  <a:schemeClr val="bg1"/>
                </a:solidFill>
              </a:defRPr>
            </a:lvl1pPr>
          </a:lstStyle>
          <a:p>
            <a:r>
              <a:rPr lang="en-US"/>
              <a:t>OAA_DAAS_DAC_Webcast_06092022</a:t>
            </a:r>
          </a:p>
        </p:txBody>
      </p:sp>
      <p:sp>
        <p:nvSpPr>
          <p:cNvPr id="4" name="Rectangle 3">
            <a:extLst>
              <a:ext uri="{FF2B5EF4-FFF2-40B4-BE49-F238E27FC236}">
                <a16:creationId xmlns:a16="http://schemas.microsoft.com/office/drawing/2014/main" id="{C70AE97E-F04C-4904-A2A7-A509EE5D6B9E}"/>
              </a:ext>
            </a:extLst>
          </p:cNvPr>
          <p:cNvSpPr/>
          <p:nvPr userDrawn="1"/>
        </p:nvSpPr>
        <p:spPr>
          <a:xfrm>
            <a:off x="10725150" y="5602254"/>
            <a:ext cx="566194" cy="369332"/>
          </a:xfrm>
          <a:prstGeom prst="rect">
            <a:avLst/>
          </a:prstGeom>
        </p:spPr>
        <p:txBody>
          <a:bodyPr wrap="square">
            <a:spAutoFit/>
          </a:bodyPr>
          <a:lstStyle/>
          <a:p>
            <a:fld id="{538B8E2E-C797-459B-B452-530BCC5A0CCC}" type="slidenum">
              <a:rPr lang="en-US" smtClean="0"/>
              <a:t>‹#›</a:t>
            </a:fld>
            <a:endParaRPr lang="en-US"/>
          </a:p>
        </p:txBody>
      </p:sp>
    </p:spTree>
    <p:extLst>
      <p:ext uri="{BB962C8B-B14F-4D97-AF65-F5344CB8AC3E}">
        <p14:creationId xmlns:p14="http://schemas.microsoft.com/office/powerpoint/2010/main" val="120073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566878"/>
            <a:ext cx="9188715" cy="4091800"/>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03518" y="5476115"/>
            <a:ext cx="683339" cy="365125"/>
          </a:xfrm>
        </p:spPr>
        <p:txBody>
          <a:bodyPr/>
          <a:lstStyle>
            <a:lvl1pPr>
              <a:defRPr sz="1800">
                <a:solidFill>
                  <a:schemeClr val="tx1"/>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2045140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43486" y="6419378"/>
            <a:ext cx="683339" cy="365125"/>
          </a:xfrm>
        </p:spPr>
        <p:txBody>
          <a:bodyPr/>
          <a:lstStyle>
            <a:lvl1pPr>
              <a:defRPr>
                <a:solidFill>
                  <a:schemeClr val="accent2">
                    <a:lumMod val="50000"/>
                  </a:schemeClr>
                </a:solidFill>
              </a:defRPr>
            </a:lvl1pPr>
          </a:lstStyle>
          <a:p>
            <a:fld id="{91BD7323-49BF-4C97-8773-5EC64C492009}" type="slidenum">
              <a:rPr lang="en-US" smtClean="0"/>
              <a:pPr/>
              <a:t>‹#›</a:t>
            </a:fld>
            <a:endParaRPr lang="en-US"/>
          </a:p>
        </p:txBody>
      </p:sp>
      <p:sp>
        <p:nvSpPr>
          <p:cNvPr id="4" name="Footer Placeholder 3"/>
          <p:cNvSpPr>
            <a:spLocks noGrp="1"/>
          </p:cNvSpPr>
          <p:nvPr>
            <p:ph type="ftr" sz="quarter" idx="3"/>
          </p:nvPr>
        </p:nvSpPr>
        <p:spPr>
          <a:xfrm>
            <a:off x="38352" y="6461464"/>
            <a:ext cx="4114800" cy="365125"/>
          </a:xfrm>
          <a:prstGeom prst="rect">
            <a:avLst/>
          </a:prstGeom>
        </p:spPr>
        <p:txBody>
          <a:bodyPr vert="horz" lIns="91440" tIns="45720" rIns="91440" bIns="45720" rtlCol="0" anchor="ctr"/>
          <a:lstStyle>
            <a:lvl1pPr algn="l">
              <a:defRPr sz="1400">
                <a:solidFill>
                  <a:schemeClr val="bg1"/>
                </a:solidFill>
              </a:defRPr>
            </a:lvl1pPr>
          </a:lstStyle>
          <a:p>
            <a:r>
              <a:rPr lang="de-DE"/>
              <a:t>OAA: DAAS:BTS:Alternate:7/19/2022</a:t>
            </a:r>
            <a:endParaRPr lang="en-US"/>
          </a:p>
        </p:txBody>
      </p:sp>
    </p:spTree>
    <p:extLst>
      <p:ext uri="{BB962C8B-B14F-4D97-AF65-F5344CB8AC3E}">
        <p14:creationId xmlns:p14="http://schemas.microsoft.com/office/powerpoint/2010/main" val="210984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
        <p:nvSpPr>
          <p:cNvPr id="7" name="Footer Placeholder 3"/>
          <p:cNvSpPr>
            <a:spLocks noGrp="1"/>
          </p:cNvSpPr>
          <p:nvPr>
            <p:ph type="ftr" sz="quarter" idx="3"/>
          </p:nvPr>
        </p:nvSpPr>
        <p:spPr>
          <a:xfrm>
            <a:off x="489456" y="6461464"/>
            <a:ext cx="4114800" cy="365125"/>
          </a:xfrm>
          <a:prstGeom prst="rect">
            <a:avLst/>
          </a:prstGeom>
        </p:spPr>
        <p:txBody>
          <a:bodyPr vert="horz" lIns="91440" tIns="45720" rIns="91440" bIns="45720" rtlCol="0" anchor="ctr"/>
          <a:lstStyle>
            <a:lvl1pPr algn="l">
              <a:defRPr sz="1400">
                <a:solidFill>
                  <a:schemeClr val="bg1"/>
                </a:solidFill>
              </a:defRPr>
            </a:lvl1pPr>
          </a:lstStyle>
          <a:p>
            <a:r>
              <a:rPr lang="de-DE"/>
              <a:t>OAA: DAAS:BTS:Alternate:7/19/2022</a:t>
            </a:r>
            <a:endParaRPr lang="en-US"/>
          </a:p>
        </p:txBody>
      </p:sp>
    </p:spTree>
    <p:extLst>
      <p:ext uri="{BB962C8B-B14F-4D97-AF65-F5344CB8AC3E}">
        <p14:creationId xmlns:p14="http://schemas.microsoft.com/office/powerpoint/2010/main" val="2141492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4/10/2025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657028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2143125" y="1179513"/>
            <a:ext cx="9144000" cy="2387600"/>
          </a:xfrm>
        </p:spPr>
        <p:txBody>
          <a:bodyPr anchor="b">
            <a:normAutofit/>
          </a:bodyPr>
          <a:lstStyle>
            <a:lvl1pPr algn="r">
              <a:defRPr sz="44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2143125" y="3659188"/>
            <a:ext cx="9144000" cy="1655762"/>
          </a:xfrm>
        </p:spPr>
        <p:txBody>
          <a:bodyPr/>
          <a:lstStyle>
            <a:lvl1pPr marL="0" indent="0" algn="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7052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8200" y="1825625"/>
            <a:ext cx="10515600" cy="3799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FB13CA8-91AD-6646-C233-2DC4ABD233CE}"/>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Slide Number Placeholder 7">
            <a:extLst>
              <a:ext uri="{FF2B5EF4-FFF2-40B4-BE49-F238E27FC236}">
                <a16:creationId xmlns:a16="http://schemas.microsoft.com/office/drawing/2014/main" id="{F0ADD6A5-3E0E-1B98-B3FC-F8F85A689343}"/>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317056954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147887"/>
          </a:xfrm>
        </p:spPr>
        <p:txBody>
          <a:bodyPr anchor="b">
            <a:normAutofit/>
          </a:bodyPr>
          <a:lstStyle>
            <a:lvl1pPr marL="0" indent="0">
              <a:defRPr sz="44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38576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730960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A0CA0-7796-385F-3633-43E5BDF02CD0}"/>
              </a:ext>
            </a:extLst>
          </p:cNvPr>
          <p:cNvSpPr>
            <a:spLocks noGrp="1"/>
          </p:cNvSpPr>
          <p:nvPr>
            <p:ph type="dt" sz="half" idx="10"/>
          </p:nvPr>
        </p:nvSpPr>
        <p:spPr/>
        <p:txBody>
          <a:bodyPr/>
          <a:lstStyle/>
          <a:p>
            <a:r>
              <a:rPr lang="en-US"/>
              <a:t>‹#›</a:t>
            </a:r>
          </a:p>
        </p:txBody>
      </p:sp>
      <p:sp>
        <p:nvSpPr>
          <p:cNvPr id="8" name="Footer Placeholder 7">
            <a:extLst>
              <a:ext uri="{FF2B5EF4-FFF2-40B4-BE49-F238E27FC236}">
                <a16:creationId xmlns:a16="http://schemas.microsoft.com/office/drawing/2014/main" id="{0083658F-AC2F-ABDA-75B4-10E88370B498}"/>
              </a:ext>
            </a:extLst>
          </p:cNvPr>
          <p:cNvSpPr>
            <a:spLocks noGrp="1"/>
          </p:cNvSpPr>
          <p:nvPr>
            <p:ph type="ftr" sz="quarter" idx="11"/>
          </p:nvPr>
        </p:nvSpPr>
        <p:spPr/>
        <p:txBody>
          <a:bodyPr/>
          <a:lstStyle/>
          <a:p>
            <a:r>
              <a:rPr lang="en-US"/>
              <a:t>OAA_DAAS_DAC_Webcast_06092022</a:t>
            </a:r>
          </a:p>
        </p:txBody>
      </p:sp>
      <p:sp>
        <p:nvSpPr>
          <p:cNvPr id="9" name="Slide Number Placeholder 8">
            <a:extLst>
              <a:ext uri="{FF2B5EF4-FFF2-40B4-BE49-F238E27FC236}">
                <a16:creationId xmlns:a16="http://schemas.microsoft.com/office/drawing/2014/main" id="{295FFF68-9DD0-272B-2564-D90D3BC884A7}"/>
              </a:ext>
            </a:extLst>
          </p:cNvPr>
          <p:cNvSpPr>
            <a:spLocks noGrp="1"/>
          </p:cNvSpPr>
          <p:nvPr>
            <p:ph type="sldNum" sz="quarter" idx="12"/>
          </p:nvPr>
        </p:nvSpPr>
        <p:spPr>
          <a:xfrm>
            <a:off x="8955156" y="5561220"/>
            <a:ext cx="2743200" cy="365125"/>
          </a:xfrm>
        </p:spPr>
        <p:txBody>
          <a:bodyPr/>
          <a:lstStyle/>
          <a:p>
            <a:fld id="{431B21FD-B47C-42BD-B60B-31D83F7ABA07}" type="slidenum">
              <a:rPr lang="en-US" smtClean="0"/>
              <a:t>‹#›</a:t>
            </a:fld>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378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78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159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0" y="555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129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129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543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6287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0" y="0"/>
            <a:ext cx="10515600" cy="1325563"/>
          </a:xfrm>
        </p:spPr>
        <p:txBody>
          <a:bodyPr/>
          <a:lstStyle/>
          <a:p>
            <a:r>
              <a:rPr lang="en-US"/>
              <a:t>Click to edit Master title style</a:t>
            </a:r>
          </a:p>
        </p:txBody>
      </p:sp>
    </p:spTree>
    <p:extLst>
      <p:ext uri="{BB962C8B-B14F-4D97-AF65-F5344CB8AC3E}">
        <p14:creationId xmlns:p14="http://schemas.microsoft.com/office/powerpoint/2010/main" val="1874102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2566"/>
            <a:ext cx="11360800" cy="1140433"/>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060603"/>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6137620" y="6264633"/>
            <a:ext cx="731600" cy="5248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78008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2230-3118-DAA3-0C30-D0D570022D1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80B336-0C94-A21F-3977-767E9D6AE504}"/>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1612641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202854" y="6458545"/>
            <a:ext cx="683339" cy="365125"/>
          </a:xfrm>
        </p:spPr>
        <p:txBody>
          <a:bodyPr/>
          <a:lstStyle>
            <a:lvl1pPr>
              <a:defRPr>
                <a:solidFill>
                  <a:schemeClr val="accent2">
                    <a:lumMod val="50000"/>
                  </a:schemeClr>
                </a:solidFill>
              </a:defRPr>
            </a:lvl1pPr>
          </a:lstStyle>
          <a:p>
            <a:fld id="{91BD7323-49BF-4C97-8773-5EC64C492009}" type="slidenum">
              <a:rPr lang="en-US" smtClean="0"/>
              <a:pPr/>
              <a:t>‹#›</a:t>
            </a:fld>
            <a:endParaRPr lang="en-US"/>
          </a:p>
        </p:txBody>
      </p:sp>
      <p:sp>
        <p:nvSpPr>
          <p:cNvPr id="4" name="Footer Placeholder 3"/>
          <p:cNvSpPr>
            <a:spLocks noGrp="1"/>
          </p:cNvSpPr>
          <p:nvPr>
            <p:ph type="ftr" sz="quarter" idx="3"/>
          </p:nvPr>
        </p:nvSpPr>
        <p:spPr>
          <a:xfrm>
            <a:off x="38352" y="6461464"/>
            <a:ext cx="4114800" cy="365125"/>
          </a:xfrm>
          <a:prstGeom prst="rect">
            <a:avLst/>
          </a:prstGeom>
        </p:spPr>
        <p:txBody>
          <a:bodyPr vert="horz" lIns="91440" tIns="45720" rIns="91440" bIns="45720" rtlCol="0" anchor="ctr"/>
          <a:lstStyle>
            <a:lvl1pPr algn="l">
              <a:defRPr sz="1400">
                <a:solidFill>
                  <a:schemeClr val="accent2">
                    <a:lumMod val="50000"/>
                  </a:schemeClr>
                </a:solidFill>
              </a:defRPr>
            </a:lvl1pPr>
          </a:lstStyle>
          <a:p>
            <a:r>
              <a:rPr lang="en-US"/>
              <a:t>KDE:OAA:DAAS: pp/cw: 2/15/2021</a:t>
            </a:r>
          </a:p>
        </p:txBody>
      </p:sp>
      <p:sp>
        <p:nvSpPr>
          <p:cNvPr id="5" name="Slide Number Placeholder 5"/>
          <p:cNvSpPr txBox="1">
            <a:spLocks/>
          </p:cNvSpPr>
          <p:nvPr userDrawn="1"/>
        </p:nvSpPr>
        <p:spPr>
          <a:xfrm>
            <a:off x="11016766" y="6309650"/>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pPr/>
              <a:t>‹#›</a:t>
            </a:fld>
            <a:endParaRPr lang="en-US"/>
          </a:p>
        </p:txBody>
      </p:sp>
    </p:spTree>
    <p:extLst>
      <p:ext uri="{BB962C8B-B14F-4D97-AF65-F5344CB8AC3E}">
        <p14:creationId xmlns:p14="http://schemas.microsoft.com/office/powerpoint/2010/main" val="407264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a:xfrm>
            <a:off x="8763000" y="5607602"/>
            <a:ext cx="2743200" cy="365125"/>
          </a:xfrm>
        </p:spPr>
        <p:txBody>
          <a:bodyPr/>
          <a:lstStyle>
            <a:lvl1pPr>
              <a:defRPr>
                <a:solidFill>
                  <a:schemeClr val="tx1"/>
                </a:solidFill>
              </a:defRPr>
            </a:lvl1pPr>
          </a:lstStyle>
          <a:p>
            <a:pPr algn="r"/>
            <a:r>
              <a:rPr lang="en-US"/>
              <a:t>‹#›</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fld id="{CC8F76F6-DE5B-4210-817A-FC5544BA54BC}" type="slidenum">
              <a:rPr lang="en-US" smtClean="0"/>
              <a:pPr/>
              <a:t>‹#›</a:t>
            </a:fld>
            <a:r>
              <a:rPr lang="en-US"/>
              <a:t>  OAA_DAAS_DAC_Webcast_06092022</a:t>
            </a:r>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r>
              <a:rPr lang="en-US"/>
              <a:t>OAA_DAAS_DAC_Webcast_06092022</a:t>
            </a:r>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r>
              <a:rPr lang="en-US"/>
              <a:t>OAA_DAAS_DAC_Webcast_06092022</a:t>
            </a:r>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r>
              <a:rPr lang="en-US"/>
              <a:t>OAA_DAAS_DAC_Webcast_06092022</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r>
              <a:rPr lang="en-US"/>
              <a:t>‹#›</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942E0CAA-5115-48E2-923C-2B2EA3028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B21FD-B47C-42BD-B60B-31D83F7ABA07}" type="slidenum">
              <a:rPr lang="en-US" smtClean="0"/>
              <a:t>‹#›</a:t>
            </a:fld>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674" r:id="rId9"/>
    <p:sldLayoutId id="2147483675" r:id="rId10"/>
    <p:sldLayoutId id="2147483676" r:id="rId11"/>
    <p:sldLayoutId id="2147483691" r:id="rId12"/>
    <p:sldLayoutId id="2147483693" r:id="rId13"/>
    <p:sldLayoutId id="2147483672" r:id="rId14"/>
    <p:sldLayoutId id="2147483673" r:id="rId15"/>
    <p:sldLayoutId id="2147483660" r:id="rId16"/>
  </p:sldLayoutIdLst>
  <p:hf hd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0" y="18256"/>
            <a:ext cx="10515600" cy="1115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2286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72FF3E-A189-44F3-0EA7-50D38CFABBEE}"/>
              </a:ext>
            </a:extLst>
          </p:cNvPr>
          <p:cNvSpPr>
            <a:spLocks noGrp="1"/>
          </p:cNvSpPr>
          <p:nvPr>
            <p:ph type="sldNum" sz="quarter" idx="4"/>
          </p:nvPr>
        </p:nvSpPr>
        <p:spPr>
          <a:xfrm>
            <a:off x="4724400" y="6313833"/>
            <a:ext cx="2743200" cy="365125"/>
          </a:xfrm>
          <a:prstGeom prst="rect">
            <a:avLst/>
          </a:prstGeom>
        </p:spPr>
        <p:txBody>
          <a:bodyPr vert="horz" lIns="91440" tIns="45720" rIns="91440" bIns="45720" rtlCol="0" anchor="ctr"/>
          <a:lstStyle>
            <a:lvl1pPr algn="r">
              <a:defRPr sz="1200">
                <a:solidFill>
                  <a:schemeClr val="bg1"/>
                </a:solidFill>
              </a:defRPr>
            </a:lvl1pPr>
          </a:lstStyle>
          <a:p>
            <a:fld id="{C0C8F88A-AA11-4305-A80F-BCBF00EDB4D8}" type="slidenum">
              <a:rPr lang="en-US" smtClean="0"/>
              <a:pPr/>
              <a:t>‹#›</a:t>
            </a:fld>
            <a:endParaRPr lang="en-US"/>
          </a:p>
        </p:txBody>
      </p:sp>
    </p:spTree>
    <p:extLst>
      <p:ext uri="{BB962C8B-B14F-4D97-AF65-F5344CB8AC3E}">
        <p14:creationId xmlns:p14="http://schemas.microsoft.com/office/powerpoint/2010/main" val="26699063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hdr="0" ftr="0" dt="0"/>
  <p:txStyles>
    <p:titleStyle>
      <a:lvl1pPr marL="228600" indent="0" algn="l" defTabSz="914400" rtl="0" eaLnBrk="1" latinLnBrk="0" hangingPunct="1">
        <a:lnSpc>
          <a:spcPct val="90000"/>
        </a:lnSpc>
        <a:spcBef>
          <a:spcPct val="0"/>
        </a:spcBef>
        <a:buNone/>
        <a:defRPr sz="40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ducation.ky.gov/AA/distsupp/Pages/Forms.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kaap.hdi.uky.edu/ots/membertools/login.aspx?utm_medium=email&amp;utm_source=govdeliver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mailto:krista.mullins@education.ky.gov"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orms.gle/us4MykoPH9wuF9Vb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forms.gle/ZbWk1FuNxz9FohW8A" TargetMode="External"/><Relationship Id="rId4" Type="http://schemas.openxmlformats.org/officeDocument/2006/relationships/hyperlink" Target="mailto:krista.mullins@education.ky.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app-srd.azurewebsites.net/LoginPage.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it.ly/IC-Repor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oaa-adcqa.education.ky.gov/"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docs.google.com/forms/d/e/1FAIpQLSfuUakAJowXr99GWIEPq6ORkN1cxfmulabZ5cS7pwLMkJ91zA/viewform" TargetMode="External"/><Relationship Id="rId5" Type="http://schemas.openxmlformats.org/officeDocument/2006/relationships/hyperlink" Target="https://docs.google.com/forms/d/e/1FAIpQLScEApZpVOwvb1MAEwXWAEvZ7FXkRCPLqLl-4mArGoaZOseyiA/viewform" TargetMode="External"/><Relationship Id="rId4" Type="http://schemas.openxmlformats.org/officeDocument/2006/relationships/hyperlink" Target="https://docs.google.com/forms/d/e/1FAIpQLSc9QQs4C44Z33vVpZ8fbzNVZfjjodgSzCPprPS2EPzty_TgyA/viewfor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eams.microsoft.com/dl/launcher/launcher.html?url=%2F_%23%2Fl%2Fmeetup-join%2F19%3Ameeting_ZTdlNDhjNzItN2IzMy00NjY5LWEwZmEtOWI4MDZmNTY3MDMy%40thread.v2%2F0%3Fcontext%3D%257b%2522Tid%2522%253a%25229360c11f-90e6-4706-ad00-25fcdc9e2ed1%2522%252c%2522Oid%2522%253a%25224cd6cdff-1273-49fa-8860-d0f5fa3fb9f7%2522%257d%26anon%3Dtrue&amp;type=meetup-join&amp;deeplinkId=2a84546d-1b95-4418-9928-637ebadcd13c&amp;directDl=true&amp;msLaunch=true&amp;enableMobilePage=true&amp;suppressPrompt=true"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hyperlink" Target="https://teams.microsoft.com/dl/launcher/launcher.html?url=%2F_%23%2Fl%2Fmeetup-join%2F19%3Ameeting_ZTdlNDhjNzItN2IzMy00NjY5LWEwZmEtOWI4MDZmNTY3MDMy%40thread.v2%2F0%3Fcontext%3D%257b%2522Tid%2522%253a%25229360c11f-90e6-4706-ad00-25fcdc9e2ed1%2522%252c%2522Oid%2522%253a%25224cd6cdff-1273-49fa-8860-d0f5fa3fb9f7%2522%257d%26anon%3Dtrue&amp;type=meetup-join&amp;deeplinkId=1cbaf261-b787-441c-913c-9a031ade5128&amp;directDl=true&amp;msLaunch=true&amp;enableMobilePage=true&amp;suppressPrompt=true" TargetMode="External"/><Relationship Id="rId5" Type="http://schemas.openxmlformats.org/officeDocument/2006/relationships/hyperlink" Target="https://teams.microsoft.com/dl/launcher/launcher.html?url=%2F_%23%2Fl%2Fmeetup-join%2F19%3Ameeting_ZTdlNDhjNzItN2IzMy00NjY5LWEwZmEtOWI4MDZmNTY3MDMy%40thread.v2%2F0%3Fcontext%3D%257b%2522Tid%2522%253a%25229360c11f-90e6-4706-ad00-25fcdc9e2ed1%2522%252c%2522Oid%2522%253a%25224cd6cdff-1273-49fa-8860-d0f5fa3fb9f7%2522%257d%26anon%3Dtrue&amp;type=meetup-join&amp;deeplinkId=77e932be-aa76-4563-acf5-9b3fbf7847f0&amp;directDl=true&amp;msLaunch=true&amp;enableMobilePage=true&amp;suppressPrompt=true" TargetMode="External"/><Relationship Id="rId4" Type="http://schemas.openxmlformats.org/officeDocument/2006/relationships/hyperlink" Target="https://teams.microsoft.com/dl/launcher/launcher.html?url=%2F_%23%2Fl%2Fmeetup-join%2F19%3Ameeting_ZTdlNDhjNzItN2IzMy00NjY5LWEwZmEtOWI4MDZmNTY3MDMy%40thread.v2%2F0%3Fcontext%3D%257b%2522Tid%2522%253a%25229360c11f-90e6-4706-ad00-25fcdc9e2ed1%2522%252c%2522Oid%2522%253a%25224cd6cdff-1273-49fa-8860-d0f5fa3fb9f7%2522%257d%26anon%3Dtrue&amp;type=meetup-join&amp;deeplinkId=3e5e967e-d753-4d7b-b791-7036808ff53e&amp;directDl=true&amp;msLaunch=true&amp;enableMobilePage=true&amp;suppressPrompt=tru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ida.wisc.edu/sites/default/files/resource/Interpretive-Guide.pdf" TargetMode="External"/><Relationship Id="rId2" Type="http://schemas.openxmlformats.org/officeDocument/2006/relationships/hyperlink" Target="https://wida.wisc.edu/assess/access/scores-reports?utm_campaign=WIDAWednesday&amp;utm_content=ACCESSScoresandReports&amp;utm_medium=email&amp;utm_source=govdelivery" TargetMode="External"/><Relationship Id="rId1" Type="http://schemas.openxmlformats.org/officeDocument/2006/relationships/slideLayout" Target="../slideLayouts/slideLayout2.xml"/><Relationship Id="rId4" Type="http://schemas.openxmlformats.org/officeDocument/2006/relationships/hyperlink" Target="https://portal.wida.u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dacinfo@education.ky.gov"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s://www.gashmemorialchapel.com/obituary/John-Wickiz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content.act.org/kentucky/r/8mBicAMMG4HlOANROnpMOw/JMEa3GHH_w_t6_EivmsE8Q"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success.act.org/s/contactsupport" TargetMode="External"/><Relationship Id="rId4" Type="http://schemas.openxmlformats.org/officeDocument/2006/relationships/hyperlink" Target="https://success.act.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forms/d/180LRy1UQb8N0OFYM-tjRNZEtc-K1ve1pVZxl_74s4Cc/edi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005780" y="1132195"/>
            <a:ext cx="9144000" cy="2387600"/>
          </a:xfrm>
        </p:spPr>
        <p:txBody>
          <a:bodyPr/>
          <a:lstStyle/>
          <a:p>
            <a:pPr algn="r"/>
            <a:r>
              <a:rPr lang="en-US"/>
              <a:t>DAC Webcast</a:t>
            </a:r>
            <a:br>
              <a:rPr lang="en-US"/>
            </a:br>
            <a:r>
              <a:rPr lang="en-US"/>
              <a:t>April 10, 2025</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005780" y="3631535"/>
            <a:ext cx="9144000" cy="1655762"/>
          </a:xfrm>
        </p:spPr>
        <p:txBody>
          <a:bodyPr/>
          <a:lstStyle/>
          <a:p>
            <a:pPr algn="r">
              <a:spcBef>
                <a:spcPts val="0"/>
              </a:spcBef>
            </a:pPr>
            <a:endParaRPr lang="en-US"/>
          </a:p>
          <a:p>
            <a:pPr algn="r">
              <a:spcBef>
                <a:spcPts val="0"/>
              </a:spcBef>
            </a:pPr>
            <a:r>
              <a:rPr lang="en-US"/>
              <a:t>Shara Savage, Branch Manager</a:t>
            </a:r>
          </a:p>
          <a:p>
            <a:pPr algn="r">
              <a:spcBef>
                <a:spcPts val="0"/>
              </a:spcBef>
            </a:pPr>
            <a:r>
              <a:rPr lang="en-US"/>
              <a:t>   Division of Assessment and Accountability Support</a:t>
            </a:r>
          </a:p>
          <a:p>
            <a:pPr algn="r">
              <a:spcBef>
                <a:spcPts val="0"/>
              </a:spcBef>
            </a:pPr>
            <a:r>
              <a:rPr lang="en-US"/>
              <a:t>Office of Assessment and Accountability</a:t>
            </a:r>
          </a:p>
          <a:p>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7263-912B-4CC2-9611-731CE714C990}"/>
              </a:ext>
            </a:extLst>
          </p:cNvPr>
          <p:cNvSpPr>
            <a:spLocks noGrp="1"/>
          </p:cNvSpPr>
          <p:nvPr>
            <p:ph type="title"/>
          </p:nvPr>
        </p:nvSpPr>
        <p:spPr>
          <a:xfrm>
            <a:off x="0" y="1"/>
            <a:ext cx="10515600" cy="1137920"/>
          </a:xfrm>
        </p:spPr>
        <p:txBody>
          <a:bodyPr>
            <a:normAutofit/>
          </a:bodyPr>
          <a:lstStyle/>
          <a:p>
            <a:pPr marL="233045"/>
            <a:r>
              <a:rPr lang="en-US" sz="4000"/>
              <a:t>2025 KDE Site Visits </a:t>
            </a:r>
            <a:endParaRPr lang="en-US"/>
          </a:p>
        </p:txBody>
      </p:sp>
      <p:sp>
        <p:nvSpPr>
          <p:cNvPr id="4" name="Content Placeholder 3">
            <a:extLst>
              <a:ext uri="{FF2B5EF4-FFF2-40B4-BE49-F238E27FC236}">
                <a16:creationId xmlns:a16="http://schemas.microsoft.com/office/drawing/2014/main" id="{11A2C094-1172-5BFB-65B2-8D4BB1E37731}"/>
              </a:ext>
            </a:extLst>
          </p:cNvPr>
          <p:cNvSpPr>
            <a:spLocks noGrp="1"/>
          </p:cNvSpPr>
          <p:nvPr>
            <p:ph idx="1"/>
          </p:nvPr>
        </p:nvSpPr>
        <p:spPr>
          <a:xfrm>
            <a:off x="477838" y="1298575"/>
            <a:ext cx="6809228" cy="4581525"/>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effectLst/>
                <a:uLnTx/>
                <a:uFillTx/>
                <a:latin typeface="Franklin Gothic Book" panose="020B0503020102020204"/>
                <a:ea typeface="+mn-ea"/>
                <a:cs typeface="+mn-cs"/>
              </a:rPr>
              <a:t>In-person and virtual monitoring is planned for spring 2025.</a:t>
            </a:r>
          </a:p>
          <a:p>
            <a:pPr>
              <a:defRPr/>
            </a:pPr>
            <a:r>
              <a:rPr kumimoji="0" lang="en-US" sz="3200" b="0" i="0" u="none" strike="noStrike" kern="1200" cap="none" spc="0" normalizeH="0" baseline="0" noProof="0">
                <a:ln>
                  <a:noFill/>
                </a:ln>
                <a:effectLst/>
                <a:uLnTx/>
                <a:uFillTx/>
                <a:latin typeface="Franklin Gothic Book" panose="020B0503020102020204"/>
                <a:ea typeface="+mn-ea"/>
                <a:cs typeface="+mn-cs"/>
              </a:rPr>
              <a:t>Sites will be selected both purposefully and at random.</a:t>
            </a:r>
            <a:endParaRPr lang="en-US" sz="3200" b="0" i="0" u="none" strike="noStrike" kern="1200" cap="none" spc="0" normalizeH="0" baseline="0" noProof="0">
              <a:ln>
                <a:noFill/>
              </a:ln>
              <a:effectLst/>
              <a:uLnTx/>
              <a:uFillTx/>
              <a:latin typeface="Franklin Gothic Book" panose="020B0503020102020204"/>
            </a:endParaRPr>
          </a:p>
          <a:p>
            <a:pPr>
              <a:defRPr/>
            </a:pPr>
            <a:r>
              <a:rPr kumimoji="0" lang="en-US" sz="3200" b="0" i="0" u="none" strike="noStrike" kern="1200" cap="none" spc="0" normalizeH="0" baseline="0" noProof="0">
                <a:ln>
                  <a:noFill/>
                </a:ln>
                <a:effectLst/>
                <a:uLnTx/>
                <a:uFillTx/>
                <a:latin typeface="Franklin Gothic Book" panose="020B0503020102020204"/>
                <a:ea typeface="+mn-ea"/>
                <a:cs typeface="+mn-cs"/>
              </a:rPr>
              <a:t>Site visit questions are located on </a:t>
            </a:r>
            <a:r>
              <a:rPr lang="en-US" sz="3200">
                <a:solidFill>
                  <a:srgbClr val="0D77C3"/>
                </a:solidFill>
                <a:latin typeface="Franklin Gothic Book" panose="020B0503020102020204"/>
                <a:hlinkClick r:id="rId3"/>
              </a:rPr>
              <a:t>Assessment Support Forms webpage</a:t>
            </a:r>
            <a:r>
              <a:rPr kumimoji="0" lang="en-US" sz="3200" b="0" i="0" u="none" strike="noStrike" kern="1200" cap="none" spc="0" normalizeH="0" baseline="0" noProof="0">
                <a:ln>
                  <a:noFill/>
                </a:ln>
                <a:solidFill>
                  <a:srgbClr val="102649"/>
                </a:solidFill>
                <a:effectLst/>
                <a:uLnTx/>
                <a:uFillTx/>
                <a:latin typeface="Franklin Gothic Book" panose="020B0503020102020204"/>
                <a:ea typeface="+mn-ea"/>
                <a:cs typeface="+mn-cs"/>
              </a:rPr>
              <a:t>.</a:t>
            </a:r>
            <a:r>
              <a:rPr lang="en-US" sz="3200">
                <a:latin typeface="Franklin Gothic Book" panose="020B0503020102020204"/>
              </a:rPr>
              <a:t> </a:t>
            </a:r>
            <a:endParaRPr lang="en-US" sz="3200" b="0" i="0" u="none" strike="noStrike" kern="1200" cap="none" spc="0" normalizeH="0" baseline="0" noProof="0">
              <a:ln>
                <a:noFill/>
              </a:ln>
              <a:effectLst/>
              <a:uLnTx/>
              <a:uFillTx/>
              <a:latin typeface="Franklin Gothic Book" panose="020B0503020102020204"/>
            </a:endParaRPr>
          </a:p>
        </p:txBody>
      </p:sp>
      <p:pic>
        <p:nvPicPr>
          <p:cNvPr id="5" name="Picture 4" descr="A screenshot of the KSA and AKSA Site Visit Survey Questions form.">
            <a:extLst>
              <a:ext uri="{FF2B5EF4-FFF2-40B4-BE49-F238E27FC236}">
                <a16:creationId xmlns:a16="http://schemas.microsoft.com/office/drawing/2014/main" id="{1C2EAFEC-C12A-B5FE-7525-1597BC9F84FC}"/>
              </a:ext>
            </a:extLst>
          </p:cNvPr>
          <p:cNvPicPr>
            <a:picLocks noChangeAspect="1"/>
          </p:cNvPicPr>
          <p:nvPr/>
        </p:nvPicPr>
        <p:blipFill>
          <a:blip r:embed="rId4"/>
          <a:stretch>
            <a:fillRect/>
          </a:stretch>
        </p:blipFill>
        <p:spPr>
          <a:xfrm>
            <a:off x="7007248" y="656502"/>
            <a:ext cx="4805768" cy="5003090"/>
          </a:xfrm>
          <a:prstGeom prst="rect">
            <a:avLst/>
          </a:prstGeom>
        </p:spPr>
      </p:pic>
    </p:spTree>
    <p:extLst>
      <p:ext uri="{BB962C8B-B14F-4D97-AF65-F5344CB8AC3E}">
        <p14:creationId xmlns:p14="http://schemas.microsoft.com/office/powerpoint/2010/main" val="163840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7263-912B-4CC2-9611-731CE714C990}"/>
              </a:ext>
            </a:extLst>
          </p:cNvPr>
          <p:cNvSpPr>
            <a:spLocks noGrp="1"/>
          </p:cNvSpPr>
          <p:nvPr>
            <p:ph type="title"/>
          </p:nvPr>
        </p:nvSpPr>
        <p:spPr>
          <a:xfrm>
            <a:off x="0" y="0"/>
            <a:ext cx="10515600" cy="1157895"/>
          </a:xfrm>
        </p:spPr>
        <p:txBody>
          <a:bodyPr>
            <a:normAutofit/>
          </a:bodyPr>
          <a:lstStyle/>
          <a:p>
            <a:pPr marL="233045"/>
            <a:r>
              <a:rPr lang="en-US" sz="4000"/>
              <a:t>KDE Site Visits: What to Expect </a:t>
            </a:r>
            <a:endParaRPr lang="en-US"/>
          </a:p>
        </p:txBody>
      </p:sp>
      <p:sp>
        <p:nvSpPr>
          <p:cNvPr id="4" name="Content Placeholder 3">
            <a:extLst>
              <a:ext uri="{FF2B5EF4-FFF2-40B4-BE49-F238E27FC236}">
                <a16:creationId xmlns:a16="http://schemas.microsoft.com/office/drawing/2014/main" id="{11A2C094-1172-5BFB-65B2-8D4BB1E37731}"/>
              </a:ext>
            </a:extLst>
          </p:cNvPr>
          <p:cNvSpPr>
            <a:spLocks noGrp="1"/>
          </p:cNvSpPr>
          <p:nvPr>
            <p:ph idx="1"/>
          </p:nvPr>
        </p:nvSpPr>
        <p:spPr>
          <a:xfrm>
            <a:off x="477837" y="1157895"/>
            <a:ext cx="11236325" cy="4581525"/>
          </a:xfrm>
        </p:spPr>
        <p:txBody>
          <a:bodyPr vert="horz" lIns="91440" tIns="45720" rIns="91440" bIns="45720" rtlCol="0" anchor="t">
            <a:normAutofit/>
          </a:bodyPr>
          <a:lstStyle/>
          <a:p>
            <a:r>
              <a:rPr lang="en-US" sz="2400"/>
              <a:t>In-person Site Visits</a:t>
            </a:r>
          </a:p>
          <a:p>
            <a:pPr lvl="1"/>
            <a:r>
              <a:rPr lang="en-US"/>
              <a:t>Approximately 30-minute advance notice phone call to DAC</a:t>
            </a:r>
          </a:p>
          <a:p>
            <a:r>
              <a:rPr lang="en-US" sz="2400"/>
              <a:t>Virtual Site Visits</a:t>
            </a:r>
          </a:p>
          <a:p>
            <a:pPr lvl="1"/>
            <a:r>
              <a:rPr lang="en-US"/>
              <a:t>OAA will contact DAC/BAC to schedule </a:t>
            </a:r>
            <a:r>
              <a:rPr lang="en-US">
                <a:ea typeface="+mn-lt"/>
                <a:cs typeface="+mn-lt"/>
              </a:rPr>
              <a:t>time in advance</a:t>
            </a:r>
            <a:endParaRPr lang="en-US"/>
          </a:p>
          <a:p>
            <a:pPr lvl="1"/>
            <a:r>
              <a:rPr lang="en-US"/>
              <a:t>Will be conducted via Microsoft Teams</a:t>
            </a:r>
          </a:p>
          <a:p>
            <a:r>
              <a:rPr lang="en-US" sz="2400"/>
              <a:t>For both in-person and virtual visits, school staff will be interviewed and asked to provide testing documentation (i.e., testing schedule, seating charts, good faith effort checklists, etc. ) </a:t>
            </a:r>
          </a:p>
          <a:p>
            <a:r>
              <a:rPr kumimoji="0" lang="en-US" sz="2400" b="0" i="0" u="none" strike="noStrike" kern="1200" cap="none" spc="0" normalizeH="0" baseline="0" noProof="0">
                <a:ln>
                  <a:noFill/>
                </a:ln>
                <a:effectLst/>
                <a:uLnTx/>
                <a:uFillTx/>
                <a:latin typeface="Franklin Gothic Book" panose="020B0503020102020204"/>
                <a:ea typeface="+mn-ea"/>
                <a:cs typeface="+mn-cs"/>
              </a:rPr>
              <a:t>Information collected from site visits will be </a:t>
            </a:r>
            <a:r>
              <a:rPr lang="en-US" sz="2400">
                <a:latin typeface="Franklin Gothic Book" panose="020B0503020102020204"/>
              </a:rPr>
              <a:t>compiled </a:t>
            </a:r>
            <a:r>
              <a:rPr kumimoji="0" lang="en-US" sz="2400" b="0" i="0" u="none" strike="noStrike" kern="1200" cap="none" spc="0" normalizeH="0" baseline="0" noProof="0">
                <a:ln>
                  <a:noFill/>
                </a:ln>
                <a:effectLst/>
                <a:uLnTx/>
                <a:uFillTx/>
                <a:latin typeface="Franklin Gothic Book" panose="020B0503020102020204"/>
                <a:ea typeface="+mn-ea"/>
                <a:cs typeface="+mn-cs"/>
              </a:rPr>
              <a:t>and added to</a:t>
            </a:r>
            <a:r>
              <a:rPr lang="en-US" sz="2400">
                <a:latin typeface="Franklin Gothic Book" panose="020B0503020102020204"/>
              </a:rPr>
              <a:t> </a:t>
            </a:r>
            <a:r>
              <a:rPr kumimoji="0" lang="en-US" sz="2400" b="0" i="0" u="none" strike="noStrike" kern="1200" cap="none" spc="0" normalizeH="0" baseline="0" noProof="0">
                <a:ln>
                  <a:noFill/>
                </a:ln>
                <a:effectLst/>
                <a:uLnTx/>
                <a:uFillTx/>
                <a:latin typeface="Franklin Gothic Book" panose="020B0503020102020204"/>
                <a:ea typeface="+mn-ea"/>
                <a:cs typeface="+mn-cs"/>
              </a:rPr>
              <a:t>a Google Form for reporting and auditing purposes</a:t>
            </a:r>
            <a:r>
              <a:rPr lang="en-US" sz="2400">
                <a:latin typeface="Franklin Gothic Book" panose="020B0503020102020204"/>
              </a:rPr>
              <a:t> </a:t>
            </a:r>
            <a:endParaRPr lang="en-US" sz="2400"/>
          </a:p>
        </p:txBody>
      </p:sp>
    </p:spTree>
    <p:extLst>
      <p:ext uri="{BB962C8B-B14F-4D97-AF65-F5344CB8AC3E}">
        <p14:creationId xmlns:p14="http://schemas.microsoft.com/office/powerpoint/2010/main" val="3703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2770-28CD-37FD-9C53-9FCFBF10CBA1}"/>
              </a:ext>
            </a:extLst>
          </p:cNvPr>
          <p:cNvSpPr>
            <a:spLocks noGrp="1"/>
          </p:cNvSpPr>
          <p:nvPr>
            <p:ph type="title"/>
          </p:nvPr>
        </p:nvSpPr>
        <p:spPr>
          <a:xfrm>
            <a:off x="0" y="0"/>
            <a:ext cx="10515600" cy="1325563"/>
          </a:xfrm>
        </p:spPr>
        <p:txBody>
          <a:bodyPr>
            <a:normAutofit/>
          </a:bodyPr>
          <a:lstStyle/>
          <a:p>
            <a:pPr marL="236538"/>
            <a:r>
              <a:rPr lang="en-US" sz="4000"/>
              <a:t>Caveon In-Person Monitoring Visits</a:t>
            </a:r>
          </a:p>
        </p:txBody>
      </p:sp>
      <p:sp>
        <p:nvSpPr>
          <p:cNvPr id="6" name="Content Placeholder 3">
            <a:extLst>
              <a:ext uri="{FF2B5EF4-FFF2-40B4-BE49-F238E27FC236}">
                <a16:creationId xmlns:a16="http://schemas.microsoft.com/office/drawing/2014/main" id="{02FD6734-2FA6-D867-5B3F-A6820FED2D6C}"/>
              </a:ext>
            </a:extLst>
          </p:cNvPr>
          <p:cNvSpPr txBox="1">
            <a:spLocks/>
          </p:cNvSpPr>
          <p:nvPr/>
        </p:nvSpPr>
        <p:spPr>
          <a:xfrm>
            <a:off x="373054" y="1180281"/>
            <a:ext cx="10619397" cy="4497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a:latin typeface="Franklin Gothic Book" panose="020B0503020102020204"/>
              </a:rPr>
              <a:t>In-person monitoring will occur by Caveon staff beginning in spring 2025. </a:t>
            </a:r>
            <a:endParaRPr lang="en-US" sz="2200"/>
          </a:p>
          <a:p>
            <a:pPr>
              <a:defRPr/>
            </a:pPr>
            <a:r>
              <a:rPr lang="en-US" sz="2200">
                <a:latin typeface="Franklin Gothic Book" panose="020B0503020102020204"/>
              </a:rPr>
              <a:t>A member of OAA staff will contact the DAC. </a:t>
            </a:r>
          </a:p>
          <a:p>
            <a:r>
              <a:rPr lang="en-US" sz="2200"/>
              <a:t>Caveon staff will arrive onsite before the start of the school day and will identify themselves with documentation. </a:t>
            </a:r>
          </a:p>
          <a:p>
            <a:r>
              <a:rPr lang="en-US" sz="2200"/>
              <a:t>All Caveon staff have passed background checks and have been trained regarding the Family Educational Rights and Privacy Act (FERPA) and Kentucky state laws protecting student privacy. </a:t>
            </a:r>
          </a:p>
          <a:p>
            <a:r>
              <a:rPr lang="en-US" sz="2200">
                <a:solidFill>
                  <a:srgbClr val="000000"/>
                </a:solidFill>
              </a:rPr>
              <a:t>BACs will be interviewed and asked to provide testing documentation and procedures. </a:t>
            </a:r>
            <a:endParaRPr lang="en-US" sz="2200"/>
          </a:p>
          <a:p>
            <a:r>
              <a:rPr lang="en-US" sz="2200">
                <a:solidFill>
                  <a:srgbClr val="000000"/>
                </a:solidFill>
              </a:rPr>
              <a:t>Caveon Monitors will not interfere with or disrupt testing in any manner or provide technical assistance or feedback during testing observations.</a:t>
            </a:r>
            <a:endParaRPr lang="en-US" sz="2200"/>
          </a:p>
          <a:p>
            <a:r>
              <a:rPr lang="en-US" sz="2200">
                <a:solidFill>
                  <a:srgbClr val="000000"/>
                </a:solidFill>
              </a:rPr>
              <a:t>Information collected from site visits will be used for federal reporting and auditing purposes.</a:t>
            </a:r>
            <a:endParaRPr lang="en-US" sz="2200"/>
          </a:p>
          <a:p>
            <a:endParaRPr lang="en-US" sz="3200"/>
          </a:p>
          <a:p>
            <a:pPr marL="0" indent="0">
              <a:buNone/>
            </a:pPr>
            <a:endParaRPr lang="en-US" sz="3200">
              <a:latin typeface="Franklin Gothic Book" panose="020B0503020102020204"/>
            </a:endParaRPr>
          </a:p>
          <a:p>
            <a:pPr marL="0" indent="0">
              <a:buNone/>
            </a:pPr>
            <a:endParaRPr lang="en-US" sz="3200">
              <a:latin typeface="Franklin Gothic Book" panose="020B0503020102020204"/>
            </a:endParaRPr>
          </a:p>
          <a:p>
            <a:endParaRPr lang="en-US" sz="3200">
              <a:latin typeface="Franklin Gothic Book" panose="020B0503020102020204"/>
            </a:endParaRPr>
          </a:p>
        </p:txBody>
      </p:sp>
    </p:spTree>
    <p:extLst>
      <p:ext uri="{BB962C8B-B14F-4D97-AF65-F5344CB8AC3E}">
        <p14:creationId xmlns:p14="http://schemas.microsoft.com/office/powerpoint/2010/main" val="198732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37BB-00C6-1698-B2BD-46F49F2D80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73680-D7DC-720F-2671-B71A509E7AC5}"/>
              </a:ext>
            </a:extLst>
          </p:cNvPr>
          <p:cNvSpPr>
            <a:spLocks noGrp="1"/>
          </p:cNvSpPr>
          <p:nvPr>
            <p:ph type="ctrTitle"/>
          </p:nvPr>
        </p:nvSpPr>
        <p:spPr>
          <a:xfrm>
            <a:off x="2384323" y="1085492"/>
            <a:ext cx="9144000" cy="2387600"/>
          </a:xfrm>
        </p:spPr>
        <p:txBody>
          <a:bodyPr>
            <a:normAutofit/>
          </a:bodyPr>
          <a:lstStyle/>
          <a:p>
            <a:pPr algn="r"/>
            <a:r>
              <a:rPr lang="en-US" sz="5400"/>
              <a:t>AKSA Update</a:t>
            </a:r>
          </a:p>
        </p:txBody>
      </p:sp>
      <p:sp>
        <p:nvSpPr>
          <p:cNvPr id="3" name="Text Placeholder 2">
            <a:extLst>
              <a:ext uri="{FF2B5EF4-FFF2-40B4-BE49-F238E27FC236}">
                <a16:creationId xmlns:a16="http://schemas.microsoft.com/office/drawing/2014/main" id="{0636CB7E-A389-115C-A90F-A2A25A2CC7F7}"/>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Krista Mullins, Program Consultant </a:t>
            </a:r>
          </a:p>
          <a:p>
            <a:pPr algn="r"/>
            <a:r>
              <a:rPr lang="en-US"/>
              <a:t>Office of Assessment and Accountability</a:t>
            </a:r>
          </a:p>
          <a:p>
            <a:pPr algn="r"/>
            <a:endParaRPr lang="en-US"/>
          </a:p>
        </p:txBody>
      </p:sp>
    </p:spTree>
    <p:extLst>
      <p:ext uri="{BB962C8B-B14F-4D97-AF65-F5344CB8AC3E}">
        <p14:creationId xmlns:p14="http://schemas.microsoft.com/office/powerpoint/2010/main" val="3591809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2CC6-D79F-2236-F51B-74B3E4F6A45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29E064D-3A58-40DC-30D2-45A5536000E9}"/>
              </a:ext>
            </a:extLst>
          </p:cNvPr>
          <p:cNvSpPr>
            <a:spLocks noGrp="1"/>
          </p:cNvSpPr>
          <p:nvPr>
            <p:ph type="title"/>
          </p:nvPr>
        </p:nvSpPr>
        <p:spPr>
          <a:xfrm>
            <a:off x="0" y="4463"/>
            <a:ext cx="10515600" cy="1138537"/>
          </a:xfrm>
        </p:spPr>
        <p:txBody>
          <a:bodyPr>
            <a:normAutofit/>
          </a:bodyPr>
          <a:lstStyle/>
          <a:p>
            <a:pPr marL="228600"/>
            <a:r>
              <a:rPr lang="en-US" sz="4000"/>
              <a:t>AKSA Timeline Reminders</a:t>
            </a:r>
          </a:p>
        </p:txBody>
      </p:sp>
      <p:sp>
        <p:nvSpPr>
          <p:cNvPr id="4" name="Content Placeholder 1">
            <a:extLst>
              <a:ext uri="{FF2B5EF4-FFF2-40B4-BE49-F238E27FC236}">
                <a16:creationId xmlns:a16="http://schemas.microsoft.com/office/drawing/2014/main" id="{867EBD54-3EF6-0C4A-4851-135E60557EB5}"/>
              </a:ext>
            </a:extLst>
          </p:cNvPr>
          <p:cNvSpPr txBox="1">
            <a:spLocks/>
          </p:cNvSpPr>
          <p:nvPr/>
        </p:nvSpPr>
        <p:spPr>
          <a:xfrm>
            <a:off x="440267" y="1143000"/>
            <a:ext cx="11616265" cy="45466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Window 2 runs from April 14 to May 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The Student Registration Database (SRD) opens for score entry on April 14.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The Transition Attainment Record (TAR) administration ends on May </a:t>
            </a:r>
            <a:r>
              <a:rPr lang="en-US">
                <a:latin typeface="Franklin Gothic Book" panose="020B0503020102020204"/>
              </a:rPr>
              <a:t>23</a:t>
            </a: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 The last day to enter scores in SRD for Window 2 and TAR is May 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 The last day to delete students from SRD is May 30.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indent="0">
              <a:buNone/>
              <a:defRPr/>
            </a:pPr>
            <a:r>
              <a:rPr kumimoji="0" lang="en-US" sz="2800" b="1" i="1" u="none" strike="noStrike" kern="1200" cap="none" spc="0" normalizeH="0" baseline="0" noProof="0">
                <a:ln>
                  <a:noFill/>
                </a:ln>
                <a:solidFill>
                  <a:srgbClr val="102649"/>
                </a:solidFill>
                <a:effectLst/>
                <a:uLnTx/>
                <a:uFillTx/>
                <a:latin typeface="Franklin Gothic Book" panose="020B0503020102020204"/>
                <a:ea typeface="+mn-ea"/>
                <a:cs typeface="+mn-cs"/>
              </a:rPr>
              <a:t>Please note: Districts may choose to end the window earlier than May 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1626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2CC6-D79F-2236-F51B-74B3E4F6A45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29E064D-3A58-40DC-30D2-45A5536000E9}"/>
              </a:ext>
            </a:extLst>
          </p:cNvPr>
          <p:cNvSpPr>
            <a:spLocks noGrp="1"/>
          </p:cNvSpPr>
          <p:nvPr>
            <p:ph type="title"/>
          </p:nvPr>
        </p:nvSpPr>
        <p:spPr>
          <a:xfrm>
            <a:off x="0" y="0"/>
            <a:ext cx="10515600" cy="1166773"/>
          </a:xfrm>
        </p:spPr>
        <p:txBody>
          <a:bodyPr>
            <a:normAutofit/>
          </a:bodyPr>
          <a:lstStyle/>
          <a:p>
            <a:pPr marL="234950"/>
            <a:r>
              <a:rPr lang="en-US" sz="4000"/>
              <a:t>New Test Administrators</a:t>
            </a:r>
          </a:p>
        </p:txBody>
      </p:sp>
      <p:sp>
        <p:nvSpPr>
          <p:cNvPr id="2" name="Content Placeholder 1">
            <a:extLst>
              <a:ext uri="{FF2B5EF4-FFF2-40B4-BE49-F238E27FC236}">
                <a16:creationId xmlns:a16="http://schemas.microsoft.com/office/drawing/2014/main" id="{2895D66F-8DF7-A881-0C40-55C2DF8FFEB9}"/>
              </a:ext>
            </a:extLst>
          </p:cNvPr>
          <p:cNvSpPr>
            <a:spLocks noGrp="1"/>
          </p:cNvSpPr>
          <p:nvPr>
            <p:ph idx="1"/>
          </p:nvPr>
        </p:nvSpPr>
        <p:spPr>
          <a:xfrm>
            <a:off x="316061" y="982578"/>
            <a:ext cx="9692912" cy="4479108"/>
          </a:xfrm>
        </p:spPr>
        <p:txBody>
          <a:bodyPr vert="horz" lIns="91440" tIns="45720" rIns="91440" bIns="45720" rtlCol="0" anchor="t">
            <a:noAutofit/>
          </a:bodyPr>
          <a:lstStyle/>
          <a:p>
            <a:pPr>
              <a:lnSpc>
                <a:spcPct val="100000"/>
              </a:lnSpc>
              <a:spcBef>
                <a:spcPts val="0"/>
              </a:spcBef>
            </a:pPr>
            <a:r>
              <a:rPr lang="en-US" sz="2200"/>
              <a:t>New test administrators in the district will need to complete all trainings (Admin Code, Inclusion of Special Populations, as well as both Attainment Task (AT) trainings) and the AT qualification quiz.</a:t>
            </a:r>
            <a:r>
              <a:rPr lang="en-US" sz="2200">
                <a:solidFill>
                  <a:srgbClr val="000000"/>
                </a:solidFill>
              </a:rPr>
              <a:t> </a:t>
            </a:r>
          </a:p>
          <a:p>
            <a:pPr marL="228600" lvl="1">
              <a:lnSpc>
                <a:spcPct val="100000"/>
              </a:lnSpc>
              <a:spcBef>
                <a:spcPts val="0"/>
              </a:spcBef>
            </a:pPr>
            <a:r>
              <a:rPr lang="en-US" sz="2200"/>
              <a:t>The new test administrator will need to register in the </a:t>
            </a:r>
            <a:r>
              <a:rPr lang="en-US" sz="2200">
                <a:solidFill>
                  <a:srgbClr val="000000"/>
                </a:solidFill>
                <a:hlinkClick r:id="rId3"/>
              </a:rPr>
              <a:t>online training system (OTS)</a:t>
            </a:r>
            <a:r>
              <a:rPr lang="en-US" sz="2200"/>
              <a:t>, and the DAC will need to email </a:t>
            </a:r>
            <a:r>
              <a:rPr lang="en-US" sz="2200">
                <a:hlinkClick r:id="rId4"/>
              </a:rPr>
              <a:t>Krista Mullins</a:t>
            </a:r>
            <a:r>
              <a:rPr lang="en-US" sz="2200"/>
              <a:t> with the test administrator’s name to have the AT quiz opened.</a:t>
            </a:r>
          </a:p>
          <a:p>
            <a:pPr marL="228600" lvl="1">
              <a:lnSpc>
                <a:spcPct val="100000"/>
              </a:lnSpc>
              <a:spcBef>
                <a:spcPts val="0"/>
              </a:spcBef>
            </a:pPr>
            <a:r>
              <a:rPr lang="en-US" sz="2200"/>
              <a:t>Once the test administrator has successfully completed the AT quiz, the completion certificate should be given to the DAC.</a:t>
            </a:r>
          </a:p>
          <a:p>
            <a:pPr marL="228600" lvl="1">
              <a:lnSpc>
                <a:spcPct val="100000"/>
              </a:lnSpc>
              <a:spcBef>
                <a:spcPts val="0"/>
              </a:spcBef>
            </a:pPr>
            <a:endParaRPr lang="en-US" sz="2200"/>
          </a:p>
          <a:p>
            <a:pPr marL="0" lvl="1" indent="0">
              <a:lnSpc>
                <a:spcPct val="100000"/>
              </a:lnSpc>
              <a:spcBef>
                <a:spcPts val="0"/>
              </a:spcBef>
              <a:buNone/>
            </a:pPr>
            <a:r>
              <a:rPr lang="en-US" sz="2200" b="1" i="1"/>
              <a:t>Please note: Testing materials are not to be given to a test administrator until all required training is complete and the DAC has received the AT quiz completion certificate.</a:t>
            </a:r>
          </a:p>
          <a:p>
            <a:endParaRPr lang="en-US" sz="1400"/>
          </a:p>
          <a:p>
            <a:endParaRPr lang="en-US" sz="1400"/>
          </a:p>
        </p:txBody>
      </p:sp>
      <p:pic>
        <p:nvPicPr>
          <p:cNvPr id="3" name="Picture 2" descr="This is a picture of the Online Training System (OTS) showing the Members area and where teachers can register for an account in the OTS.">
            <a:extLst>
              <a:ext uri="{FF2B5EF4-FFF2-40B4-BE49-F238E27FC236}">
                <a16:creationId xmlns:a16="http://schemas.microsoft.com/office/drawing/2014/main" id="{37500A4B-E1F7-CCFA-903E-A9BA9994D455}"/>
              </a:ext>
            </a:extLst>
          </p:cNvPr>
          <p:cNvPicPr>
            <a:picLocks noChangeAspect="1"/>
          </p:cNvPicPr>
          <p:nvPr/>
        </p:nvPicPr>
        <p:blipFill>
          <a:blip r:embed="rId5"/>
          <a:stretch>
            <a:fillRect/>
          </a:stretch>
        </p:blipFill>
        <p:spPr>
          <a:xfrm>
            <a:off x="9916046" y="1875245"/>
            <a:ext cx="1959893" cy="1346887"/>
          </a:xfrm>
          <a:prstGeom prst="rect">
            <a:avLst/>
          </a:prstGeom>
        </p:spPr>
      </p:pic>
    </p:spTree>
    <p:extLst>
      <p:ext uri="{BB962C8B-B14F-4D97-AF65-F5344CB8AC3E}">
        <p14:creationId xmlns:p14="http://schemas.microsoft.com/office/powerpoint/2010/main" val="419356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2CC6-D79F-2236-F51B-74B3E4F6A45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29E064D-3A58-40DC-30D2-45A5536000E9}"/>
              </a:ext>
            </a:extLst>
          </p:cNvPr>
          <p:cNvSpPr>
            <a:spLocks noGrp="1"/>
          </p:cNvSpPr>
          <p:nvPr>
            <p:ph type="title"/>
          </p:nvPr>
        </p:nvSpPr>
        <p:spPr>
          <a:xfrm>
            <a:off x="0" y="1"/>
            <a:ext cx="10515600" cy="1149178"/>
          </a:xfrm>
        </p:spPr>
        <p:txBody>
          <a:bodyPr>
            <a:normAutofit/>
          </a:bodyPr>
          <a:lstStyle/>
          <a:p>
            <a:pPr marL="234950"/>
            <a:r>
              <a:rPr lang="en-US" sz="4000"/>
              <a:t>Changes with Students</a:t>
            </a:r>
          </a:p>
        </p:txBody>
      </p:sp>
      <p:sp>
        <p:nvSpPr>
          <p:cNvPr id="4" name="Content Placeholder 1">
            <a:extLst>
              <a:ext uri="{FF2B5EF4-FFF2-40B4-BE49-F238E27FC236}">
                <a16:creationId xmlns:a16="http://schemas.microsoft.com/office/drawing/2014/main" id="{867EBD54-3EF6-0C4A-4851-135E60557EB5}"/>
              </a:ext>
            </a:extLst>
          </p:cNvPr>
          <p:cNvSpPr txBox="1">
            <a:spLocks/>
          </p:cNvSpPr>
          <p:nvPr/>
        </p:nvSpPr>
        <p:spPr>
          <a:xfrm>
            <a:off x="838200" y="1027526"/>
            <a:ext cx="10515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t>If a student has moved into the district from out of state and meets Kentucky’s eligibility criteria for the alternate, or has recently qualified for the AKSA, the student must take Window 1 and Window 2 during the second Window (April 14 - May 23).</a:t>
            </a:r>
          </a:p>
          <a:p>
            <a:pPr lvl="1"/>
            <a:r>
              <a:rPr lang="en-US" sz="2200"/>
              <a:t>The DAC will need to add the student in SRD and complete the </a:t>
            </a:r>
            <a:r>
              <a:rPr lang="en-US" sz="2200">
                <a:hlinkClick r:id="rId3"/>
              </a:rPr>
              <a:t>Spring 2025 Window 1 Makeup Requests During Window 2 form</a:t>
            </a:r>
            <a:r>
              <a:rPr lang="en-US" sz="2200"/>
              <a:t>. </a:t>
            </a:r>
            <a:r>
              <a:rPr lang="en-US" sz="2200">
                <a:latin typeface="Franklin Gothic Book" panose="020B0503020102020204"/>
              </a:rPr>
              <a:t>Please allow 1 to 2 business days for KDE to review the request and send an email upon completion of processing the request.</a:t>
            </a:r>
          </a:p>
          <a:p>
            <a:r>
              <a:rPr lang="en-US" sz="2600"/>
              <a:t>For students who have transferred from another District in Kentucky, email </a:t>
            </a:r>
            <a:r>
              <a:rPr lang="en-US" sz="2600">
                <a:hlinkClick r:id="rId4"/>
              </a:rPr>
              <a:t>Krista Mullins</a:t>
            </a:r>
            <a:r>
              <a:rPr lang="en-US" sz="2600"/>
              <a:t> with the SSID number, district, and school the student now attends, so KDE can transfer the student in SRD. </a:t>
            </a:r>
            <a:r>
              <a:rPr lang="en-US" sz="2600" b="1" i="1"/>
              <a:t>Please do not email student names.</a:t>
            </a:r>
            <a:endParaRPr kumimoji="0" lang="en-US" sz="3200" b="1" i="1" u="none" strike="noStrike" kern="1200" cap="none" spc="0" normalizeH="0" baseline="0" noProof="0">
              <a:ln>
                <a:noFill/>
              </a:ln>
              <a:solidFill>
                <a:srgbClr val="102649"/>
              </a:solidFill>
              <a:effectLst/>
              <a:uLnTx/>
              <a:uFillTx/>
              <a:latin typeface="Franklin Gothic Book" panose="020B0503020102020204"/>
              <a:ea typeface="+mn-ea"/>
              <a:cs typeface="+mn-cs"/>
            </a:endParaRPr>
          </a:p>
          <a:p>
            <a:pPr>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If an Admissions and Release Committee (ARC) meeting takes place and determines a student is no longer eligible for AKSA, the student will take the KSA in the Spring. The student’s record in SRD will need to be deleted.</a:t>
            </a:r>
            <a:r>
              <a:rPr lang="en-US">
                <a:latin typeface="Franklin Gothic Book" panose="020B0503020102020204"/>
              </a:rPr>
              <a:t> DACs may submit a request for a student to be deleted from the SRD using the </a:t>
            </a:r>
            <a:r>
              <a:rPr lang="en-US">
                <a:latin typeface="Franklin Gothic Book" panose="020B0503020102020204"/>
                <a:hlinkClick r:id="rId5"/>
              </a:rPr>
              <a:t>SRD/CRD Student Deletion Request 2025 form</a:t>
            </a:r>
            <a:r>
              <a:rPr lang="en-US">
                <a:latin typeface="Franklin Gothic Book" panose="020B0503020102020204"/>
              </a:rPr>
              <a:t>.</a:t>
            </a:r>
            <a:endParaRPr lang="en-US" sz="2800" b="0" i="0" u="none" strike="noStrike" kern="1200" cap="none" spc="0" normalizeH="0" baseline="0" noProof="0">
              <a:ln>
                <a:noFill/>
              </a:ln>
              <a:solidFill>
                <a:srgbClr val="102649"/>
              </a:solidFill>
              <a:effectLst/>
              <a:uLnTx/>
              <a:uFillTx/>
              <a:latin typeface="Franklin Gothic Book" panose="020B0503020102020204"/>
            </a:endParaRPr>
          </a:p>
        </p:txBody>
      </p:sp>
    </p:spTree>
    <p:extLst>
      <p:ext uri="{BB962C8B-B14F-4D97-AF65-F5344CB8AC3E}">
        <p14:creationId xmlns:p14="http://schemas.microsoft.com/office/powerpoint/2010/main" val="344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2CC6-D79F-2236-F51B-74B3E4F6A45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29E064D-3A58-40DC-30D2-45A5536000E9}"/>
              </a:ext>
            </a:extLst>
          </p:cNvPr>
          <p:cNvSpPr>
            <a:spLocks noGrp="1"/>
          </p:cNvSpPr>
          <p:nvPr>
            <p:ph type="title"/>
          </p:nvPr>
        </p:nvSpPr>
        <p:spPr>
          <a:xfrm>
            <a:off x="0" y="0"/>
            <a:ext cx="10515600" cy="1137919"/>
          </a:xfrm>
        </p:spPr>
        <p:txBody>
          <a:bodyPr>
            <a:normAutofit/>
          </a:bodyPr>
          <a:lstStyle/>
          <a:p>
            <a:pPr marL="234950"/>
            <a:r>
              <a:rPr lang="en-US" sz="4000"/>
              <a:t>Entering Scores in SRD</a:t>
            </a:r>
          </a:p>
        </p:txBody>
      </p:sp>
      <p:sp>
        <p:nvSpPr>
          <p:cNvPr id="2" name="Content Placeholder 1">
            <a:extLst>
              <a:ext uri="{FF2B5EF4-FFF2-40B4-BE49-F238E27FC236}">
                <a16:creationId xmlns:a16="http://schemas.microsoft.com/office/drawing/2014/main" id="{2895D66F-8DF7-A881-0C40-55C2DF8FFEB9}"/>
              </a:ext>
            </a:extLst>
          </p:cNvPr>
          <p:cNvSpPr>
            <a:spLocks noGrp="1"/>
          </p:cNvSpPr>
          <p:nvPr>
            <p:ph idx="1"/>
          </p:nvPr>
        </p:nvSpPr>
        <p:spPr>
          <a:xfrm>
            <a:off x="628650" y="970616"/>
            <a:ext cx="10515600" cy="4351338"/>
          </a:xfrm>
        </p:spPr>
        <p:txBody>
          <a:bodyPr vert="horz" lIns="91440" tIns="45720" rIns="91440" bIns="45720" rtlCol="0" anchor="t">
            <a:normAutofit/>
          </a:bodyPr>
          <a:lstStyle/>
          <a:p>
            <a:r>
              <a:rPr lang="en-US"/>
              <a:t>Entering scores in Window 2 will be similar to Window 1 score entry in the </a:t>
            </a:r>
            <a:r>
              <a:rPr lang="en-US">
                <a:hlinkClick r:id="rId3"/>
              </a:rPr>
              <a:t>SRD</a:t>
            </a:r>
            <a:r>
              <a:rPr lang="en-US"/>
              <a:t>.</a:t>
            </a:r>
          </a:p>
          <a:p>
            <a:r>
              <a:rPr lang="en-US"/>
              <a:t>Prior to entering scores, a Form number will need to be chosen. </a:t>
            </a:r>
          </a:p>
          <a:p>
            <a:endParaRPr lang="en-US"/>
          </a:p>
          <a:p>
            <a:endParaRPr lang="en-US"/>
          </a:p>
          <a:p>
            <a:r>
              <a:rPr lang="en-US"/>
              <a:t>For Window 2, the Quality of School Climate and Safety (QSCS) Survey scores will also be entered. All students assessed on the AKSA </a:t>
            </a:r>
            <a:r>
              <a:rPr lang="en-US" b="1"/>
              <a:t>must</a:t>
            </a:r>
            <a:r>
              <a:rPr lang="en-US"/>
              <a:t> complete the QSCS survey.</a:t>
            </a:r>
          </a:p>
          <a:p>
            <a:endParaRPr lang="en-US"/>
          </a:p>
          <a:p>
            <a:endParaRPr lang="en-US"/>
          </a:p>
        </p:txBody>
      </p:sp>
      <p:pic>
        <p:nvPicPr>
          <p:cNvPr id="5" name="Picture 4" descr="This is picture from the Student Registration Database (SRD) showing Window 1 and Window 2 score entry. Window 1 shows that Form 2 was selected and the Attainment Task (AT) is green. Window 2 shows that a Form number needs to be selected prior to entering the AT scores.">
            <a:extLst>
              <a:ext uri="{FF2B5EF4-FFF2-40B4-BE49-F238E27FC236}">
                <a16:creationId xmlns:a16="http://schemas.microsoft.com/office/drawing/2014/main" id="{5BB48953-16EA-7AF9-F48C-8040471CBEE9}"/>
              </a:ext>
            </a:extLst>
          </p:cNvPr>
          <p:cNvPicPr>
            <a:picLocks noChangeAspect="1"/>
          </p:cNvPicPr>
          <p:nvPr/>
        </p:nvPicPr>
        <p:blipFill>
          <a:blip r:embed="rId4"/>
          <a:stretch>
            <a:fillRect/>
          </a:stretch>
        </p:blipFill>
        <p:spPr>
          <a:xfrm>
            <a:off x="779604" y="2508661"/>
            <a:ext cx="10364646" cy="743054"/>
          </a:xfrm>
          <a:prstGeom prst="rect">
            <a:avLst/>
          </a:prstGeom>
        </p:spPr>
      </p:pic>
      <p:pic>
        <p:nvPicPr>
          <p:cNvPr id="7" name="Picture 6" descr="This is a picture from the Student Registration Database (SRD) showing edit, delete, Survey, TAR, and AT. It is shown to let the viewer know that the Survey results from spring administration need to be entered in this location on the SRD.">
            <a:extLst>
              <a:ext uri="{FF2B5EF4-FFF2-40B4-BE49-F238E27FC236}">
                <a16:creationId xmlns:a16="http://schemas.microsoft.com/office/drawing/2014/main" id="{9F788AC0-AEB8-D48F-9023-AD7C67ADCB06}"/>
              </a:ext>
            </a:extLst>
          </p:cNvPr>
          <p:cNvPicPr>
            <a:picLocks noChangeAspect="1"/>
          </p:cNvPicPr>
          <p:nvPr/>
        </p:nvPicPr>
        <p:blipFill>
          <a:blip r:embed="rId5"/>
          <a:stretch>
            <a:fillRect/>
          </a:stretch>
        </p:blipFill>
        <p:spPr>
          <a:xfrm>
            <a:off x="6952911" y="4384971"/>
            <a:ext cx="3997810" cy="809578"/>
          </a:xfrm>
          <a:prstGeom prst="rect">
            <a:avLst/>
          </a:prstGeom>
        </p:spPr>
      </p:pic>
    </p:spTree>
    <p:extLst>
      <p:ext uri="{BB962C8B-B14F-4D97-AF65-F5344CB8AC3E}">
        <p14:creationId xmlns:p14="http://schemas.microsoft.com/office/powerpoint/2010/main" val="153396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F2EE-31C0-DA9C-FA60-4DBFF17C371B}"/>
              </a:ext>
            </a:extLst>
          </p:cNvPr>
          <p:cNvSpPr>
            <a:spLocks noGrp="1"/>
          </p:cNvSpPr>
          <p:nvPr>
            <p:ph type="ctrTitle"/>
          </p:nvPr>
        </p:nvSpPr>
        <p:spPr>
          <a:xfrm>
            <a:off x="2388975" y="1249120"/>
            <a:ext cx="9144000" cy="2387600"/>
          </a:xfrm>
        </p:spPr>
        <p:txBody>
          <a:bodyPr>
            <a:normAutofit/>
          </a:bodyPr>
          <a:lstStyle/>
          <a:p>
            <a:pPr algn="r"/>
            <a:r>
              <a:rPr lang="en-US" sz="5400"/>
              <a:t>Student Data Review and Roster (SDRR) Updates</a:t>
            </a:r>
          </a:p>
        </p:txBody>
      </p:sp>
      <p:sp>
        <p:nvSpPr>
          <p:cNvPr id="3" name="Content Placeholder 2">
            <a:extLst>
              <a:ext uri="{FF2B5EF4-FFF2-40B4-BE49-F238E27FC236}">
                <a16:creationId xmlns:a16="http://schemas.microsoft.com/office/drawing/2014/main" id="{691D77DE-6B2E-6303-BC9D-0EA4345B950D}"/>
              </a:ext>
            </a:extLst>
          </p:cNvPr>
          <p:cNvSpPr>
            <a:spLocks noGrp="1"/>
          </p:cNvSpPr>
          <p:nvPr>
            <p:ph type="subTitle" idx="1"/>
          </p:nvPr>
        </p:nvSpPr>
        <p:spPr>
          <a:xfrm>
            <a:off x="2388975" y="3730697"/>
            <a:ext cx="9144000" cy="1655762"/>
          </a:xfrm>
        </p:spPr>
        <p:txBody>
          <a:bodyPr vert="horz" lIns="91440" tIns="45720" rIns="91440" bIns="45720" rtlCol="0" anchor="t">
            <a:normAutofit/>
          </a:bodyPr>
          <a:lstStyle/>
          <a:p>
            <a:pPr algn="r"/>
            <a:r>
              <a:rPr lang="en-US"/>
              <a:t>Chris Williams, Program Consultant</a:t>
            </a:r>
          </a:p>
          <a:p>
            <a:pPr algn="r"/>
            <a:r>
              <a:rPr lang="en-US"/>
              <a:t>Office of Assessment and Accountability</a:t>
            </a:r>
          </a:p>
        </p:txBody>
      </p:sp>
    </p:spTree>
    <p:extLst>
      <p:ext uri="{BB962C8B-B14F-4D97-AF65-F5344CB8AC3E}">
        <p14:creationId xmlns:p14="http://schemas.microsoft.com/office/powerpoint/2010/main" val="194719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7263-912B-4CC2-9611-731CE714C990}"/>
              </a:ext>
            </a:extLst>
          </p:cNvPr>
          <p:cNvSpPr>
            <a:spLocks noGrp="1"/>
          </p:cNvSpPr>
          <p:nvPr>
            <p:ph type="title"/>
          </p:nvPr>
        </p:nvSpPr>
        <p:spPr>
          <a:xfrm>
            <a:off x="0" y="1"/>
            <a:ext cx="10515600" cy="1138084"/>
          </a:xfrm>
        </p:spPr>
        <p:txBody>
          <a:bodyPr>
            <a:normAutofit/>
          </a:bodyPr>
          <a:lstStyle/>
          <a:p>
            <a:pPr marL="234950"/>
            <a:r>
              <a:rPr lang="en-US" sz="4000"/>
              <a:t>SDRR</a:t>
            </a:r>
          </a:p>
        </p:txBody>
      </p:sp>
      <p:sp>
        <p:nvSpPr>
          <p:cNvPr id="3" name="Content Placeholder 2">
            <a:extLst>
              <a:ext uri="{FF2B5EF4-FFF2-40B4-BE49-F238E27FC236}">
                <a16:creationId xmlns:a16="http://schemas.microsoft.com/office/drawing/2014/main" id="{BD82EAAC-EA46-400B-A83A-EFAAE5916299}"/>
              </a:ext>
            </a:extLst>
          </p:cNvPr>
          <p:cNvSpPr>
            <a:spLocks noGrp="1"/>
          </p:cNvSpPr>
          <p:nvPr>
            <p:ph idx="1"/>
          </p:nvPr>
        </p:nvSpPr>
        <p:spPr>
          <a:xfrm>
            <a:off x="421076" y="1138084"/>
            <a:ext cx="10929250" cy="4581832"/>
          </a:xfrm>
        </p:spPr>
        <p:txBody>
          <a:bodyPr vert="horz" lIns="91440" tIns="45720" rIns="91440" bIns="45720" rtlCol="0" anchor="t">
            <a:normAutofit lnSpcReduction="10000"/>
          </a:bodyPr>
          <a:lstStyle/>
          <a:p>
            <a:pPr marL="0" indent="0">
              <a:buNone/>
            </a:pPr>
            <a:r>
              <a:rPr lang="en-US">
                <a:solidFill>
                  <a:schemeClr val="tx1"/>
                </a:solidFill>
              </a:rPr>
              <a:t>Spring rosters open in SDRR on </a:t>
            </a:r>
            <a:r>
              <a:rPr lang="en-US" b="1" i="1">
                <a:solidFill>
                  <a:schemeClr val="tx1"/>
                </a:solidFill>
              </a:rPr>
              <a:t>April 23</a:t>
            </a:r>
            <a:r>
              <a:rPr lang="en-US">
                <a:solidFill>
                  <a:schemeClr val="tx1"/>
                </a:solidFill>
              </a:rPr>
              <a:t> and will close on </a:t>
            </a:r>
            <a:r>
              <a:rPr lang="en-US" b="1" i="1">
                <a:solidFill>
                  <a:schemeClr val="tx1"/>
                </a:solidFill>
              </a:rPr>
              <a:t>June 11</a:t>
            </a:r>
            <a:r>
              <a:rPr lang="en-US">
                <a:solidFill>
                  <a:schemeClr val="tx1"/>
                </a:solidFill>
              </a:rPr>
              <a:t>.</a:t>
            </a:r>
          </a:p>
          <a:p>
            <a:pPr lvl="1"/>
            <a:r>
              <a:rPr lang="en-US" sz="2800">
                <a:solidFill>
                  <a:srgbClr val="000000"/>
                </a:solidFill>
              </a:rPr>
              <a:t>Alternate Kentucky Summative Assessment (AKSA)</a:t>
            </a:r>
            <a:endParaRPr lang="en-US" sz="2800"/>
          </a:p>
          <a:p>
            <a:pPr lvl="1"/>
            <a:r>
              <a:rPr lang="en-US" sz="2800">
                <a:solidFill>
                  <a:srgbClr val="000000"/>
                </a:solidFill>
              </a:rPr>
              <a:t>Kentucky Summative Assessment (KSA)</a:t>
            </a:r>
            <a:endParaRPr lang="en-US" sz="2800"/>
          </a:p>
          <a:p>
            <a:pPr lvl="1"/>
            <a:r>
              <a:rPr lang="en-US" sz="2800">
                <a:solidFill>
                  <a:srgbClr val="000000"/>
                </a:solidFill>
              </a:rPr>
              <a:t>ACCESS (EL)</a:t>
            </a:r>
            <a:endParaRPr lang="en-US" sz="2800"/>
          </a:p>
          <a:p>
            <a:pPr lvl="1"/>
            <a:r>
              <a:rPr lang="en-US" sz="2800">
                <a:solidFill>
                  <a:srgbClr val="000000"/>
                </a:solidFill>
              </a:rPr>
              <a:t>Alternate ACCESS</a:t>
            </a:r>
            <a:endParaRPr lang="en-US" sz="2800"/>
          </a:p>
          <a:p>
            <a:pPr lvl="1"/>
            <a:r>
              <a:rPr lang="en-US" sz="2800">
                <a:solidFill>
                  <a:srgbClr val="000000"/>
                </a:solidFill>
              </a:rPr>
              <a:t>Postsecondary Readiness</a:t>
            </a:r>
            <a:endParaRPr lang="en-US" sz="2800"/>
          </a:p>
          <a:p>
            <a:pPr lvl="1"/>
            <a:r>
              <a:rPr lang="en-US" sz="2800">
                <a:solidFill>
                  <a:srgbClr val="000000"/>
                </a:solidFill>
              </a:rPr>
              <a:t>Cohort (graduation rate)</a:t>
            </a:r>
            <a:endParaRPr lang="en-US" sz="2800"/>
          </a:p>
          <a:p>
            <a:pPr marL="0" indent="0">
              <a:buNone/>
            </a:pPr>
            <a:r>
              <a:rPr lang="en-US" i="1">
                <a:solidFill>
                  <a:schemeClr val="tx1"/>
                </a:solidFill>
                <a:cs typeface="Arial"/>
              </a:rPr>
              <a:t>Please note: </a:t>
            </a:r>
            <a:r>
              <a:rPr lang="en-US" i="1">
                <a:solidFill>
                  <a:schemeClr val="tx1"/>
                </a:solidFill>
              </a:rPr>
              <a:t>To ensure accuracy in SDRR, </a:t>
            </a:r>
            <a:r>
              <a:rPr lang="en-US" b="1" i="1">
                <a:solidFill>
                  <a:schemeClr val="tx1"/>
                </a:solidFill>
              </a:rPr>
              <a:t>student demographic updates must be completed in Infinite Campus (IC) by April 18</a:t>
            </a:r>
            <a:r>
              <a:rPr lang="en-US" i="1">
                <a:solidFill>
                  <a:schemeClr val="tx1"/>
                </a:solidFill>
              </a:rPr>
              <a:t>, prior to the opening of spring rosters. Several helpful IC reports are available to support these updates and may be reviewed in advance.</a:t>
            </a:r>
          </a:p>
        </p:txBody>
      </p:sp>
    </p:spTree>
    <p:extLst>
      <p:ext uri="{BB962C8B-B14F-4D97-AF65-F5344CB8AC3E}">
        <p14:creationId xmlns:p14="http://schemas.microsoft.com/office/powerpoint/2010/main" val="137716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D753-A408-2250-F291-913B75154945}"/>
              </a:ext>
            </a:extLst>
          </p:cNvPr>
          <p:cNvSpPr>
            <a:spLocks noGrp="1"/>
          </p:cNvSpPr>
          <p:nvPr>
            <p:ph type="title"/>
          </p:nvPr>
        </p:nvSpPr>
        <p:spPr>
          <a:xfrm>
            <a:off x="0" y="1"/>
            <a:ext cx="10515600" cy="1148080"/>
          </a:xfrm>
        </p:spPr>
        <p:txBody>
          <a:bodyPr>
            <a:normAutofit/>
          </a:bodyPr>
          <a:lstStyle/>
          <a:p>
            <a:pPr marL="233363"/>
            <a:r>
              <a:rPr lang="en-US" sz="4000"/>
              <a:t>Agenda</a:t>
            </a:r>
          </a:p>
        </p:txBody>
      </p:sp>
      <p:sp>
        <p:nvSpPr>
          <p:cNvPr id="3" name="Content Placeholder 2">
            <a:extLst>
              <a:ext uri="{FF2B5EF4-FFF2-40B4-BE49-F238E27FC236}">
                <a16:creationId xmlns:a16="http://schemas.microsoft.com/office/drawing/2014/main" id="{83310A2B-E9E5-0EFA-CD87-8BECEBABC297}"/>
              </a:ext>
            </a:extLst>
          </p:cNvPr>
          <p:cNvSpPr>
            <a:spLocks noGrp="1"/>
          </p:cNvSpPr>
          <p:nvPr>
            <p:ph idx="1"/>
          </p:nvPr>
        </p:nvSpPr>
        <p:spPr>
          <a:xfrm>
            <a:off x="571500" y="1148081"/>
            <a:ext cx="11049000" cy="3833495"/>
          </a:xfrm>
        </p:spPr>
        <p:txBody>
          <a:bodyPr vert="horz" lIns="91440" tIns="45720" rIns="91440" bIns="45720" rtlCol="0" anchor="t">
            <a:normAutofit/>
          </a:bodyPr>
          <a:lstStyle/>
          <a:p>
            <a:pPr lvl="1"/>
            <a:r>
              <a:rPr lang="en-US" sz="2800">
                <a:ea typeface="+mn-lt"/>
                <a:cs typeface="+mn-lt"/>
              </a:rPr>
              <a:t>House Bill (HB) 298</a:t>
            </a:r>
          </a:p>
          <a:p>
            <a:pPr lvl="1"/>
            <a:r>
              <a:rPr lang="en-US" sz="2800">
                <a:ea typeface="+mn-lt"/>
                <a:cs typeface="+mn-lt"/>
              </a:rPr>
              <a:t>ACT Score Reporting</a:t>
            </a:r>
            <a:endParaRPr lang="en-US" sz="2800"/>
          </a:p>
          <a:p>
            <a:pPr lvl="1"/>
            <a:r>
              <a:rPr lang="en-US" sz="2800">
                <a:ea typeface="+mn-lt"/>
                <a:cs typeface="+mn-lt"/>
              </a:rPr>
              <a:t>K Screen Reminders</a:t>
            </a:r>
          </a:p>
          <a:p>
            <a:pPr lvl="1"/>
            <a:r>
              <a:rPr lang="en-US" sz="2800">
                <a:ea typeface="+mn-lt"/>
                <a:cs typeface="+mn-lt"/>
              </a:rPr>
              <a:t>Kentucky Summative Assessment (KSA)/AKSA Site Visits</a:t>
            </a:r>
          </a:p>
          <a:p>
            <a:pPr lvl="1"/>
            <a:r>
              <a:rPr lang="en-US" sz="2800">
                <a:ea typeface="+mn-lt"/>
                <a:cs typeface="+mn-lt"/>
              </a:rPr>
              <a:t>Alternate Kentucky Summative Assessment (AKSA) Update</a:t>
            </a:r>
          </a:p>
          <a:p>
            <a:pPr lvl="1"/>
            <a:r>
              <a:rPr lang="en-US" sz="2800">
                <a:ea typeface="+mn-lt"/>
                <a:cs typeface="+mn-lt"/>
              </a:rPr>
              <a:t>Student Data Review and Rosters (SDRR) Updates </a:t>
            </a:r>
          </a:p>
          <a:p>
            <a:pPr lvl="1"/>
            <a:r>
              <a:rPr lang="en-US" sz="2800">
                <a:ea typeface="+mn-lt"/>
                <a:cs typeface="+mn-lt"/>
              </a:rPr>
              <a:t>ACCESS/WIDA Alternate ACCESS Updates</a:t>
            </a:r>
          </a:p>
          <a:p>
            <a:pPr lvl="1"/>
            <a:r>
              <a:rPr lang="en-US" sz="2800">
                <a:ea typeface="+mn-lt"/>
                <a:cs typeface="+mn-lt"/>
              </a:rPr>
              <a:t>Honoring John Wickizer </a:t>
            </a:r>
          </a:p>
          <a:p>
            <a:pPr marL="457200" lvl="1" indent="0">
              <a:buNone/>
            </a:pPr>
            <a:endParaRPr lang="en-US" sz="3200"/>
          </a:p>
          <a:p>
            <a:pPr lvl="1"/>
            <a:endParaRPr lang="en-US" sz="3000"/>
          </a:p>
        </p:txBody>
      </p:sp>
    </p:spTree>
    <p:extLst>
      <p:ext uri="{BB962C8B-B14F-4D97-AF65-F5344CB8AC3E}">
        <p14:creationId xmlns:p14="http://schemas.microsoft.com/office/powerpoint/2010/main" val="377555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81A9-A698-40F3-833E-2E1C8C5E7190}"/>
              </a:ext>
            </a:extLst>
          </p:cNvPr>
          <p:cNvSpPr>
            <a:spLocks noGrp="1"/>
          </p:cNvSpPr>
          <p:nvPr>
            <p:ph type="title"/>
          </p:nvPr>
        </p:nvSpPr>
        <p:spPr>
          <a:xfrm>
            <a:off x="0" y="0"/>
            <a:ext cx="10515600" cy="1148080"/>
          </a:xfrm>
        </p:spPr>
        <p:txBody>
          <a:bodyPr>
            <a:normAutofit/>
          </a:bodyPr>
          <a:lstStyle/>
          <a:p>
            <a:pPr marL="234950"/>
            <a:r>
              <a:rPr lang="en-US" sz="4000"/>
              <a:t>IC Report Resources</a:t>
            </a:r>
          </a:p>
        </p:txBody>
      </p:sp>
      <p:sp>
        <p:nvSpPr>
          <p:cNvPr id="3" name="Content Placeholder 2">
            <a:extLst>
              <a:ext uri="{FF2B5EF4-FFF2-40B4-BE49-F238E27FC236}">
                <a16:creationId xmlns:a16="http://schemas.microsoft.com/office/drawing/2014/main" id="{3418351E-01BE-4D91-8E5F-8B3D99EE98A8}"/>
              </a:ext>
            </a:extLst>
          </p:cNvPr>
          <p:cNvSpPr>
            <a:spLocks noGrp="1"/>
          </p:cNvSpPr>
          <p:nvPr>
            <p:ph idx="1"/>
          </p:nvPr>
        </p:nvSpPr>
        <p:spPr>
          <a:xfrm>
            <a:off x="991464" y="918669"/>
            <a:ext cx="10209072" cy="5020661"/>
          </a:xfrm>
        </p:spPr>
        <p:txBody>
          <a:bodyPr vert="horz" lIns="91440" tIns="45720" rIns="91440" bIns="45720" rtlCol="0" anchor="t">
            <a:noAutofit/>
          </a:bodyPr>
          <a:lstStyle/>
          <a:p>
            <a:pPr marL="0" indent="0">
              <a:buNone/>
            </a:pPr>
            <a:r>
              <a:rPr lang="en-US" sz="2200"/>
              <a:t>District and school staff are strongly encouraged to utilize these tools to ensure accurate data in IC, which will then be reflected in SDRR.</a:t>
            </a:r>
          </a:p>
          <a:p>
            <a:pPr lvl="1"/>
            <a:r>
              <a:rPr lang="en-US" sz="2200" b="1"/>
              <a:t>IEP</a:t>
            </a:r>
          </a:p>
          <a:p>
            <a:pPr lvl="2">
              <a:buFont typeface="Wingdings" panose="020B0604020202020204" pitchFamily="34" charset="0"/>
              <a:buChar char="§"/>
            </a:pPr>
            <a:r>
              <a:rPr lang="en-US" sz="2200"/>
              <a:t>IDEA Dec. 1 Count Extract</a:t>
            </a:r>
          </a:p>
          <a:p>
            <a:pPr lvl="2">
              <a:buFont typeface="Wingdings" panose="020B0604020202020204" pitchFamily="34" charset="0"/>
              <a:buChar char="§"/>
            </a:pPr>
            <a:r>
              <a:rPr lang="en-US" sz="2200"/>
              <a:t>QA SPED report   </a:t>
            </a:r>
            <a:endParaRPr lang="en-US" sz="2200" b="1"/>
          </a:p>
          <a:p>
            <a:pPr lvl="1"/>
            <a:r>
              <a:rPr lang="en-US" sz="2200" b="1">
                <a:ea typeface="+mn-lt"/>
                <a:cs typeface="+mn-lt"/>
              </a:rPr>
              <a:t>Alternate Assessment</a:t>
            </a:r>
            <a:r>
              <a:rPr lang="en-US" sz="2200">
                <a:ea typeface="+mn-lt"/>
                <a:cs typeface="+mn-lt"/>
              </a:rPr>
              <a:t>                            </a:t>
            </a:r>
          </a:p>
          <a:p>
            <a:pPr lvl="2">
              <a:buFont typeface="Wingdings" panose="020B0604020202020204" pitchFamily="34" charset="0"/>
              <a:buChar char="§"/>
            </a:pPr>
            <a:r>
              <a:rPr lang="en-US" sz="2200"/>
              <a:t>Alternate Assessment Tracking report</a:t>
            </a:r>
          </a:p>
          <a:p>
            <a:pPr lvl="1"/>
            <a:r>
              <a:rPr lang="en-US" sz="2200" b="1"/>
              <a:t>English Learners</a:t>
            </a:r>
          </a:p>
          <a:p>
            <a:pPr lvl="2">
              <a:buFont typeface="Wingdings" panose="020B0604020202020204" pitchFamily="34" charset="0"/>
              <a:buChar char="§"/>
            </a:pPr>
            <a:r>
              <a:rPr lang="en-US" sz="2200"/>
              <a:t>English Learners Extract</a:t>
            </a:r>
          </a:p>
          <a:p>
            <a:pPr lvl="1"/>
            <a:r>
              <a:rPr lang="en-US" sz="2200" b="1"/>
              <a:t>Cohort Graduation Rate</a:t>
            </a:r>
          </a:p>
          <a:p>
            <a:pPr lvl="2">
              <a:buFont typeface="Wingdings" panose="020B0604020202020204" pitchFamily="34" charset="0"/>
              <a:buChar char="§"/>
            </a:pPr>
            <a:r>
              <a:rPr lang="en-US" sz="2200"/>
              <a:t>Enrollment End Status Validation report</a:t>
            </a:r>
          </a:p>
          <a:p>
            <a:pPr lvl="2">
              <a:buFont typeface="Wingdings" panose="020B0604020202020204" pitchFamily="34" charset="0"/>
              <a:buChar char="§"/>
            </a:pPr>
            <a:r>
              <a:rPr lang="en-US" sz="2200"/>
              <a:t>G-Code Validation High School-Aggregate report</a:t>
            </a:r>
          </a:p>
          <a:p>
            <a:pPr lvl="1">
              <a:buNone/>
            </a:pPr>
            <a:r>
              <a:rPr lang="en-US" sz="2200">
                <a:hlinkClick r:id="rId3"/>
              </a:rPr>
              <a:t>IC Reports to Assist in Data Quality document</a:t>
            </a:r>
            <a:r>
              <a:rPr lang="en-US" sz="2200"/>
              <a:t> </a:t>
            </a:r>
            <a:endParaRPr lang="en-US" sz="2200">
              <a:ea typeface="+mn-lt"/>
              <a:cs typeface="+mn-lt"/>
            </a:endParaRPr>
          </a:p>
          <a:p>
            <a:endParaRPr lang="en-US"/>
          </a:p>
        </p:txBody>
      </p:sp>
    </p:spTree>
    <p:extLst>
      <p:ext uri="{BB962C8B-B14F-4D97-AF65-F5344CB8AC3E}">
        <p14:creationId xmlns:p14="http://schemas.microsoft.com/office/powerpoint/2010/main" val="187682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5A09-3F6A-479E-9723-5819466542BB}"/>
              </a:ext>
            </a:extLst>
          </p:cNvPr>
          <p:cNvSpPr>
            <a:spLocks noGrp="1"/>
          </p:cNvSpPr>
          <p:nvPr>
            <p:ph type="title"/>
          </p:nvPr>
        </p:nvSpPr>
        <p:spPr>
          <a:xfrm>
            <a:off x="212558" y="136525"/>
            <a:ext cx="10515600" cy="1008937"/>
          </a:xfrm>
        </p:spPr>
        <p:txBody>
          <a:bodyPr>
            <a:normAutofit/>
          </a:bodyPr>
          <a:lstStyle/>
          <a:p>
            <a:r>
              <a:rPr lang="en-US" sz="4000"/>
              <a:t>SDRR</a:t>
            </a:r>
            <a:r>
              <a:rPr lang="en-US" sz="4000" b="1"/>
              <a:t> </a:t>
            </a:r>
            <a:r>
              <a:rPr lang="en-US" sz="4000"/>
              <a:t>Resources</a:t>
            </a:r>
            <a:r>
              <a:rPr lang="en-US" sz="4000" b="1"/>
              <a:t> </a:t>
            </a:r>
            <a:endParaRPr lang="en-US" sz="4000"/>
          </a:p>
        </p:txBody>
      </p:sp>
      <p:pic>
        <p:nvPicPr>
          <p:cNvPr id="4" name="Picture 3" descr="I Need Help Button in SDRR" title="I Need Help Button in SDRR">
            <a:extLst>
              <a:ext uri="{FF2B5EF4-FFF2-40B4-BE49-F238E27FC236}">
                <a16:creationId xmlns:a16="http://schemas.microsoft.com/office/drawing/2014/main" id="{C4EBB910-30D8-A208-B603-F74A82384485}"/>
              </a:ext>
            </a:extLst>
          </p:cNvPr>
          <p:cNvPicPr>
            <a:picLocks noChangeAspect="1"/>
          </p:cNvPicPr>
          <p:nvPr/>
        </p:nvPicPr>
        <p:blipFill>
          <a:blip r:embed="rId3"/>
          <a:stretch>
            <a:fillRect/>
          </a:stretch>
        </p:blipFill>
        <p:spPr>
          <a:xfrm>
            <a:off x="3617843" y="1145462"/>
            <a:ext cx="1024165" cy="1064593"/>
          </a:xfrm>
          <a:prstGeom prst="rect">
            <a:avLst/>
          </a:prstGeom>
        </p:spPr>
      </p:pic>
      <p:sp>
        <p:nvSpPr>
          <p:cNvPr id="3" name="Content Placeholder 2">
            <a:extLst>
              <a:ext uri="{FF2B5EF4-FFF2-40B4-BE49-F238E27FC236}">
                <a16:creationId xmlns:a16="http://schemas.microsoft.com/office/drawing/2014/main" id="{C41873DB-D365-487E-ACCD-B2FEB15D5164}"/>
              </a:ext>
            </a:extLst>
          </p:cNvPr>
          <p:cNvSpPr>
            <a:spLocks noGrp="1"/>
          </p:cNvSpPr>
          <p:nvPr>
            <p:ph idx="1"/>
          </p:nvPr>
        </p:nvSpPr>
        <p:spPr>
          <a:xfrm>
            <a:off x="848662" y="1385884"/>
            <a:ext cx="10833199" cy="4086232"/>
          </a:xfrm>
        </p:spPr>
        <p:txBody>
          <a:bodyPr vert="horz" lIns="91440" tIns="45720" rIns="91440" bIns="45720" rtlCol="0" anchor="t">
            <a:normAutofit fontScale="92500" lnSpcReduction="20000"/>
          </a:bodyPr>
          <a:lstStyle/>
          <a:p>
            <a:r>
              <a:rPr lang="en-US"/>
              <a:t>I Need Help </a:t>
            </a:r>
          </a:p>
          <a:p>
            <a:r>
              <a:rPr lang="en-US">
                <a:hlinkClick r:id="rId4"/>
              </a:rPr>
              <a:t>100-Day Tool</a:t>
            </a:r>
            <a:endParaRPr lang="en-US"/>
          </a:p>
          <a:p>
            <a:r>
              <a:rPr lang="en-US">
                <a:hlinkClick r:id="rId5"/>
              </a:rPr>
              <a:t>100-Day Quiz</a:t>
            </a:r>
            <a:endParaRPr lang="en-US"/>
          </a:p>
          <a:p>
            <a:r>
              <a:rPr lang="en-US">
                <a:hlinkClick r:id="rId6"/>
              </a:rPr>
              <a:t>Cohort Tool</a:t>
            </a:r>
            <a:endParaRPr lang="en-US"/>
          </a:p>
          <a:p>
            <a:r>
              <a:rPr lang="en-US">
                <a:hlinkClick r:id="rId7"/>
              </a:rPr>
              <a:t>Sandbox</a:t>
            </a:r>
            <a:endParaRPr lang="en-US"/>
          </a:p>
          <a:p>
            <a:r>
              <a:rPr lang="en-US"/>
              <a:t>Step-by-Step Instructions: Marking Accommodations, Change 100-Day Entity, Request Nonparticipation, etc.</a:t>
            </a:r>
          </a:p>
          <a:p>
            <a:r>
              <a:rPr lang="en-US"/>
              <a:t>Screencasts of the Step-by-Step Instructions. </a:t>
            </a:r>
          </a:p>
          <a:p>
            <a:r>
              <a:rPr lang="en-US"/>
              <a:t>Session for District and School Level Users on SDRR Functionality during Spring Rosters.</a:t>
            </a:r>
          </a:p>
          <a:p>
            <a:endParaRPr lang="en-US"/>
          </a:p>
          <a:p>
            <a:endParaRPr lang="en-US"/>
          </a:p>
        </p:txBody>
      </p:sp>
    </p:spTree>
    <p:extLst>
      <p:ext uri="{BB962C8B-B14F-4D97-AF65-F5344CB8AC3E}">
        <p14:creationId xmlns:p14="http://schemas.microsoft.com/office/powerpoint/2010/main" val="3225382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F563-E532-650B-3F5D-6671E53297C9}"/>
              </a:ext>
            </a:extLst>
          </p:cNvPr>
          <p:cNvSpPr>
            <a:spLocks noGrp="1"/>
          </p:cNvSpPr>
          <p:nvPr>
            <p:ph type="title"/>
          </p:nvPr>
        </p:nvSpPr>
        <p:spPr/>
        <p:txBody>
          <a:bodyPr/>
          <a:lstStyle/>
          <a:p>
            <a:r>
              <a:rPr lang="en-US"/>
              <a:t>“Hot Topic” Office Hour Topics and Dates</a:t>
            </a:r>
          </a:p>
        </p:txBody>
      </p:sp>
      <p:graphicFrame>
        <p:nvGraphicFramePr>
          <p:cNvPr id="3" name="Table 2">
            <a:extLst>
              <a:ext uri="{FF2B5EF4-FFF2-40B4-BE49-F238E27FC236}">
                <a16:creationId xmlns:a16="http://schemas.microsoft.com/office/drawing/2014/main" id="{8CA1D44F-E3F5-2DD8-AC56-F5799455C9FA}"/>
              </a:ext>
            </a:extLst>
          </p:cNvPr>
          <p:cNvGraphicFramePr>
            <a:graphicFrameLocks noGrp="1"/>
          </p:cNvGraphicFramePr>
          <p:nvPr>
            <p:extLst>
              <p:ext uri="{D42A27DB-BD31-4B8C-83A1-F6EECF244321}">
                <p14:modId xmlns:p14="http://schemas.microsoft.com/office/powerpoint/2010/main" val="1984466222"/>
              </p:ext>
            </p:extLst>
          </p:nvPr>
        </p:nvGraphicFramePr>
        <p:xfrm>
          <a:off x="776748" y="1142999"/>
          <a:ext cx="10196052" cy="4717026"/>
        </p:xfrm>
        <a:graphic>
          <a:graphicData uri="http://schemas.openxmlformats.org/drawingml/2006/table">
            <a:tbl>
              <a:tblPr firstRow="1" bandRow="1">
                <a:tableStyleId>{5C22544A-7EE6-4342-B048-85BDC9FD1C3A}</a:tableStyleId>
              </a:tblPr>
              <a:tblGrid>
                <a:gridCol w="5098026">
                  <a:extLst>
                    <a:ext uri="{9D8B030D-6E8A-4147-A177-3AD203B41FA5}">
                      <a16:colId xmlns:a16="http://schemas.microsoft.com/office/drawing/2014/main" val="104145183"/>
                    </a:ext>
                  </a:extLst>
                </a:gridCol>
                <a:gridCol w="5098026">
                  <a:extLst>
                    <a:ext uri="{9D8B030D-6E8A-4147-A177-3AD203B41FA5}">
                      <a16:colId xmlns:a16="http://schemas.microsoft.com/office/drawing/2014/main" val="1202961437"/>
                    </a:ext>
                  </a:extLst>
                </a:gridCol>
              </a:tblGrid>
              <a:tr h="641350">
                <a:tc>
                  <a:txBody>
                    <a:bodyPr/>
                    <a:lstStyle/>
                    <a:p>
                      <a:r>
                        <a:rPr lang="en-US" sz="2200"/>
                        <a:t>Date</a:t>
                      </a:r>
                    </a:p>
                  </a:txBody>
                  <a:tcPr>
                    <a:solidFill>
                      <a:srgbClr val="007780"/>
                    </a:solidFill>
                  </a:tcPr>
                </a:tc>
                <a:tc>
                  <a:txBody>
                    <a:bodyPr/>
                    <a:lstStyle/>
                    <a:p>
                      <a:r>
                        <a:rPr lang="en-US" sz="2200"/>
                        <a:t>Topic (Links Included)</a:t>
                      </a:r>
                    </a:p>
                  </a:txBody>
                  <a:tcPr>
                    <a:solidFill>
                      <a:srgbClr val="007780"/>
                    </a:solidFill>
                  </a:tcPr>
                </a:tc>
                <a:extLst>
                  <a:ext uri="{0D108BD9-81ED-4DB2-BD59-A6C34878D82A}">
                    <a16:rowId xmlns:a16="http://schemas.microsoft.com/office/drawing/2014/main" val="3970885736"/>
                  </a:ext>
                </a:extLst>
              </a:tr>
              <a:tr h="1144853">
                <a:tc>
                  <a:txBody>
                    <a:bodyPr/>
                    <a:lstStyle/>
                    <a:p>
                      <a:r>
                        <a:rPr lang="en-US" sz="2200"/>
                        <a:t>April 15 1-2p.m. ET</a:t>
                      </a:r>
                    </a:p>
                  </a:txBody>
                  <a:tcPr>
                    <a:solidFill>
                      <a:srgbClr val="D9D9D9"/>
                    </a:solidFill>
                  </a:tcPr>
                </a:tc>
                <a:tc>
                  <a:txBody>
                    <a:bodyPr/>
                    <a:lstStyle/>
                    <a:p>
                      <a:r>
                        <a:rPr lang="en-US" sz="2200" b="0">
                          <a:hlinkClick r:id="rId3"/>
                        </a:rPr>
                        <a:t>SDRR Resources: Where to Get Assistance</a:t>
                      </a:r>
                      <a:endParaRPr lang="en-US" sz="2200" b="0"/>
                    </a:p>
                  </a:txBody>
                  <a:tcPr>
                    <a:solidFill>
                      <a:srgbClr val="D9D9D9"/>
                    </a:solidFill>
                  </a:tcPr>
                </a:tc>
                <a:extLst>
                  <a:ext uri="{0D108BD9-81ED-4DB2-BD59-A6C34878D82A}">
                    <a16:rowId xmlns:a16="http://schemas.microsoft.com/office/drawing/2014/main" val="1420216056"/>
                  </a:ext>
                </a:extLst>
              </a:tr>
              <a:tr h="1144853">
                <a:tc>
                  <a:txBody>
                    <a:bodyPr/>
                    <a:lstStyle/>
                    <a:p>
                      <a:r>
                        <a:rPr lang="en-US" sz="2200"/>
                        <a:t>April 22- 1-2 p.m. ET</a:t>
                      </a:r>
                    </a:p>
                  </a:txBody>
                  <a:tcPr>
                    <a:solidFill>
                      <a:srgbClr val="D9D9D9"/>
                    </a:solidFill>
                  </a:tcPr>
                </a:tc>
                <a:tc>
                  <a:txBody>
                    <a:bodyPr/>
                    <a:lstStyle/>
                    <a:p>
                      <a:r>
                        <a:rPr lang="en-US" sz="2200">
                          <a:hlinkClick r:id="rId4"/>
                        </a:rPr>
                        <a:t>Spring Rosters Task List and Ticketing Basics</a:t>
                      </a:r>
                      <a:endParaRPr lang="en-US" sz="2200"/>
                    </a:p>
                  </a:txBody>
                  <a:tcPr>
                    <a:solidFill>
                      <a:srgbClr val="D9D9D9"/>
                    </a:solidFill>
                  </a:tcPr>
                </a:tc>
                <a:extLst>
                  <a:ext uri="{0D108BD9-81ED-4DB2-BD59-A6C34878D82A}">
                    <a16:rowId xmlns:a16="http://schemas.microsoft.com/office/drawing/2014/main" val="358047128"/>
                  </a:ext>
                </a:extLst>
              </a:tr>
              <a:tr h="641117">
                <a:tc>
                  <a:txBody>
                    <a:bodyPr/>
                    <a:lstStyle/>
                    <a:p>
                      <a:r>
                        <a:rPr lang="en-US" sz="2200"/>
                        <a:t>April 29 - 1-2 p.m. ET</a:t>
                      </a:r>
                    </a:p>
                  </a:txBody>
                  <a:tcPr>
                    <a:solidFill>
                      <a:srgbClr val="D9D9D9"/>
                    </a:solidFill>
                  </a:tcPr>
                </a:tc>
                <a:tc>
                  <a:txBody>
                    <a:bodyPr/>
                    <a:lstStyle/>
                    <a:p>
                      <a:r>
                        <a:rPr lang="en-US" sz="2200">
                          <a:hlinkClick r:id="rId5"/>
                        </a:rPr>
                        <a:t>Requesting Nonparticipations</a:t>
                      </a:r>
                      <a:endParaRPr lang="en-US" sz="2200"/>
                    </a:p>
                  </a:txBody>
                  <a:tcPr>
                    <a:solidFill>
                      <a:srgbClr val="D9D9D9"/>
                    </a:solidFill>
                  </a:tcPr>
                </a:tc>
                <a:extLst>
                  <a:ext uri="{0D108BD9-81ED-4DB2-BD59-A6C34878D82A}">
                    <a16:rowId xmlns:a16="http://schemas.microsoft.com/office/drawing/2014/main" val="465886936"/>
                  </a:ext>
                </a:extLst>
              </a:tr>
              <a:tr h="1144853">
                <a:tc>
                  <a:txBody>
                    <a:bodyPr/>
                    <a:lstStyle/>
                    <a:p>
                      <a:r>
                        <a:rPr lang="en-US" sz="2200"/>
                        <a:t>May 6- 1-2 p.m. ET</a:t>
                      </a:r>
                    </a:p>
                  </a:txBody>
                  <a:tcPr>
                    <a:solidFill>
                      <a:srgbClr val="D9D9D9"/>
                    </a:solidFill>
                  </a:tcPr>
                </a:tc>
                <a:tc>
                  <a:txBody>
                    <a:bodyPr/>
                    <a:lstStyle/>
                    <a:p>
                      <a:r>
                        <a:rPr lang="en-US" sz="2200" dirty="0">
                          <a:hlinkClick r:id="rId6"/>
                        </a:rPr>
                        <a:t>Determining 100-Day Accountability: Rules and Tools</a:t>
                      </a:r>
                      <a:endParaRPr lang="en-US" sz="2200" dirty="0"/>
                    </a:p>
                  </a:txBody>
                  <a:tcPr>
                    <a:solidFill>
                      <a:srgbClr val="D9D9D9"/>
                    </a:solidFill>
                  </a:tcPr>
                </a:tc>
                <a:extLst>
                  <a:ext uri="{0D108BD9-81ED-4DB2-BD59-A6C34878D82A}">
                    <a16:rowId xmlns:a16="http://schemas.microsoft.com/office/drawing/2014/main" val="3499457460"/>
                  </a:ext>
                </a:extLst>
              </a:tr>
            </a:tbl>
          </a:graphicData>
        </a:graphic>
      </p:graphicFrame>
    </p:spTree>
    <p:extLst>
      <p:ext uri="{BB962C8B-B14F-4D97-AF65-F5344CB8AC3E}">
        <p14:creationId xmlns:p14="http://schemas.microsoft.com/office/powerpoint/2010/main" val="1173845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14503-806A-3C3C-0A7C-26F3BA894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3EBA1-7843-F5CD-A66B-0766A567E560}"/>
              </a:ext>
            </a:extLst>
          </p:cNvPr>
          <p:cNvSpPr>
            <a:spLocks noGrp="1"/>
          </p:cNvSpPr>
          <p:nvPr>
            <p:ph type="ctrTitle"/>
          </p:nvPr>
        </p:nvSpPr>
        <p:spPr>
          <a:xfrm>
            <a:off x="2384323" y="1085492"/>
            <a:ext cx="9144000" cy="2387600"/>
          </a:xfrm>
        </p:spPr>
        <p:txBody>
          <a:bodyPr>
            <a:normAutofit/>
          </a:bodyPr>
          <a:lstStyle/>
          <a:p>
            <a:pPr algn="r"/>
            <a:r>
              <a:rPr lang="en-US" sz="5400"/>
              <a:t>ACCESS for ELLs/WIDA Alternate ACCESS Updates</a:t>
            </a:r>
          </a:p>
        </p:txBody>
      </p:sp>
      <p:sp>
        <p:nvSpPr>
          <p:cNvPr id="3" name="Text Placeholder 2">
            <a:extLst>
              <a:ext uri="{FF2B5EF4-FFF2-40B4-BE49-F238E27FC236}">
                <a16:creationId xmlns:a16="http://schemas.microsoft.com/office/drawing/2014/main" id="{1FA357BA-47A1-1C06-7DE5-2FEB2F85232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Chris Williams, Program Consultant </a:t>
            </a:r>
          </a:p>
          <a:p>
            <a:pPr algn="r"/>
            <a:r>
              <a:rPr lang="en-US"/>
              <a:t>Office of Assessment and Accountability</a:t>
            </a:r>
          </a:p>
          <a:p>
            <a:pPr algn="r"/>
            <a:endParaRPr lang="en-US"/>
          </a:p>
        </p:txBody>
      </p:sp>
    </p:spTree>
    <p:extLst>
      <p:ext uri="{BB962C8B-B14F-4D97-AF65-F5344CB8AC3E}">
        <p14:creationId xmlns:p14="http://schemas.microsoft.com/office/powerpoint/2010/main" val="727186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B622-CD1F-94EC-163B-DE0C078F4273}"/>
              </a:ext>
            </a:extLst>
          </p:cNvPr>
          <p:cNvSpPr>
            <a:spLocks noGrp="1"/>
          </p:cNvSpPr>
          <p:nvPr>
            <p:ph type="title"/>
          </p:nvPr>
        </p:nvSpPr>
        <p:spPr>
          <a:xfrm>
            <a:off x="0" y="0"/>
            <a:ext cx="12192000" cy="1706879"/>
          </a:xfrm>
        </p:spPr>
        <p:txBody>
          <a:bodyPr>
            <a:noAutofit/>
          </a:bodyPr>
          <a:lstStyle/>
          <a:p>
            <a:pPr marL="234950"/>
            <a:r>
              <a:rPr lang="en-US" sz="4000"/>
              <a:t>ACCESS for ELLs and WIDA Alternate ACCESS Report Reminders</a:t>
            </a:r>
          </a:p>
        </p:txBody>
      </p:sp>
      <p:sp>
        <p:nvSpPr>
          <p:cNvPr id="3" name="Content Placeholder 2">
            <a:extLst>
              <a:ext uri="{FF2B5EF4-FFF2-40B4-BE49-F238E27FC236}">
                <a16:creationId xmlns:a16="http://schemas.microsoft.com/office/drawing/2014/main" id="{5A3DF8DF-90A5-C18D-AE09-7F88D3C3F08C}"/>
              </a:ext>
            </a:extLst>
          </p:cNvPr>
          <p:cNvSpPr>
            <a:spLocks noGrp="1"/>
          </p:cNvSpPr>
          <p:nvPr>
            <p:ph idx="1"/>
          </p:nvPr>
        </p:nvSpPr>
        <p:spPr>
          <a:xfrm>
            <a:off x="844713" y="1443070"/>
            <a:ext cx="10502573" cy="4622450"/>
          </a:xfrm>
        </p:spPr>
        <p:txBody>
          <a:bodyPr vert="horz" lIns="91440" tIns="45720" rIns="91440" bIns="45720" rtlCol="0" anchor="t">
            <a:normAutofit/>
          </a:bodyPr>
          <a:lstStyle/>
          <a:p>
            <a:r>
              <a:rPr lang="en-US" sz="2400"/>
              <a:t>ACCESS and WIDA Alternate ACCESS Online Reports available in WIDA Assessment Management System (AMS) on April 28</a:t>
            </a:r>
          </a:p>
          <a:p>
            <a:r>
              <a:rPr lang="en-US" sz="2400"/>
              <a:t>ACCESS and WIDA Alternate ACCESS Printed Reports to be shipped to districts on May 7-8</a:t>
            </a:r>
          </a:p>
          <a:p>
            <a:r>
              <a:rPr lang="en-US" sz="2400"/>
              <a:t>Resources for Score Report</a:t>
            </a:r>
          </a:p>
          <a:p>
            <a:pPr lvl="1"/>
            <a:r>
              <a:rPr lang="en-US" sz="2200">
                <a:hlinkClick r:id="rId2"/>
              </a:rPr>
              <a:t>ACCESS for ELLs Score and Reports </a:t>
            </a:r>
            <a:r>
              <a:rPr lang="en-US" sz="2200"/>
              <a:t>webpage</a:t>
            </a:r>
          </a:p>
          <a:p>
            <a:pPr lvl="1"/>
            <a:r>
              <a:rPr lang="en-US" sz="2200">
                <a:hlinkClick r:id="rId3"/>
              </a:rPr>
              <a:t>Interpretive Guide for Score Reports</a:t>
            </a:r>
            <a:endParaRPr lang="en-US" sz="2200"/>
          </a:p>
          <a:p>
            <a:pPr lvl="1"/>
            <a:r>
              <a:rPr lang="en-US" sz="2200">
                <a:hlinkClick r:id="rId4"/>
              </a:rPr>
              <a:t>WIDA Secure Portal</a:t>
            </a:r>
            <a:r>
              <a:rPr lang="en-US" sz="2200"/>
              <a:t>- Under Resources-ACCESS For ELLs Parent Letters translated in 47 languages to accompany the score report, ACCESS for ELLs Parent Score Report Guides-explains the score reports, Under Webinars-webinar on March 11- Interpreting Score Reports</a:t>
            </a:r>
          </a:p>
        </p:txBody>
      </p:sp>
    </p:spTree>
    <p:extLst>
      <p:ext uri="{BB962C8B-B14F-4D97-AF65-F5344CB8AC3E}">
        <p14:creationId xmlns:p14="http://schemas.microsoft.com/office/powerpoint/2010/main" val="302061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58490" cy="1137920"/>
          </a:xfrm>
        </p:spPr>
        <p:txBody>
          <a:bodyPr>
            <a:normAutofit/>
          </a:bodyPr>
          <a:lstStyle/>
          <a:p>
            <a:pPr marL="233363"/>
            <a:r>
              <a:rPr lang="en-US" sz="4000"/>
              <a:t>Questions and Answers</a:t>
            </a:r>
          </a:p>
        </p:txBody>
      </p:sp>
      <p:sp>
        <p:nvSpPr>
          <p:cNvPr id="6" name="Content Placeholder 7"/>
          <p:cNvSpPr>
            <a:spLocks noGrp="1"/>
          </p:cNvSpPr>
          <p:nvPr>
            <p:ph type="body" sz="quarter" idx="13"/>
          </p:nvPr>
        </p:nvSpPr>
        <p:spPr>
          <a:xfrm>
            <a:off x="1457960" y="1273558"/>
            <a:ext cx="9276080" cy="4310883"/>
          </a:xfrm>
        </p:spPr>
        <p:txBody>
          <a:bodyPr vert="horz" lIns="91440" tIns="45720" rIns="91440" bIns="45720" rtlCol="0" anchor="t">
            <a:normAutofit/>
          </a:bodyPr>
          <a:lstStyle/>
          <a:p>
            <a:pPr>
              <a:lnSpc>
                <a:spcPct val="120000"/>
              </a:lnSpc>
              <a:spcBef>
                <a:spcPts val="0"/>
              </a:spcBef>
            </a:pPr>
            <a:r>
              <a:rPr lang="en-US" sz="3000"/>
              <a:t>Please send questions or comments to </a:t>
            </a:r>
            <a:r>
              <a:rPr lang="en-US" sz="3000">
                <a:hlinkClick r:id="rId3"/>
              </a:rPr>
              <a:t>dacinfo@education.ky.gov</a:t>
            </a:r>
            <a:r>
              <a:rPr lang="en-US" sz="3000"/>
              <a:t> .</a:t>
            </a:r>
          </a:p>
          <a:p>
            <a:pPr marL="0" indent="0">
              <a:spcBef>
                <a:spcPts val="0"/>
              </a:spcBef>
              <a:buNone/>
            </a:pPr>
            <a:r>
              <a:rPr lang="en-US" sz="3000" b="1" i="1">
                <a:solidFill>
                  <a:srgbClr val="C00000"/>
                </a:solidFill>
              </a:rPr>
              <a:t>   </a:t>
            </a:r>
            <a:endParaRPr lang="en-US" sz="3000"/>
          </a:p>
          <a:p>
            <a:pPr>
              <a:lnSpc>
                <a:spcPct val="120000"/>
              </a:lnSpc>
              <a:spcBef>
                <a:spcPts val="0"/>
              </a:spcBef>
            </a:pPr>
            <a:r>
              <a:rPr lang="en-US" sz="3000"/>
              <a:t>The next monthly DAC Webcast is scheduled for May 8 at 11 a.m. ET.</a:t>
            </a:r>
          </a:p>
          <a:p>
            <a:pPr marL="0" indent="0">
              <a:lnSpc>
                <a:spcPct val="120000"/>
              </a:lnSpc>
              <a:spcBef>
                <a:spcPts val="0"/>
              </a:spcBef>
              <a:buNone/>
            </a:pPr>
            <a:endParaRPr lang="en-US" sz="3000"/>
          </a:p>
          <a:p>
            <a:pPr marL="0" indent="0" algn="ctr">
              <a:spcBef>
                <a:spcPts val="0"/>
              </a:spcBef>
              <a:buNone/>
            </a:pPr>
            <a:r>
              <a:rPr lang="en-US" sz="3000"/>
              <a:t>Thank you for your participation!</a:t>
            </a:r>
          </a:p>
          <a:p>
            <a:pPr>
              <a:spcBef>
                <a:spcPts val="0"/>
              </a:spcBef>
            </a:pPr>
            <a:endParaRPr lang="en-US" sz="4000"/>
          </a:p>
        </p:txBody>
      </p:sp>
    </p:spTree>
    <p:extLst>
      <p:ext uri="{BB962C8B-B14F-4D97-AF65-F5344CB8AC3E}">
        <p14:creationId xmlns:p14="http://schemas.microsoft.com/office/powerpoint/2010/main" val="341500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55F4FC5-2F7B-251C-93FB-273B59BFF5F7}"/>
              </a:ext>
            </a:extLst>
          </p:cNvPr>
          <p:cNvSpPr>
            <a:spLocks noGrp="1"/>
          </p:cNvSpPr>
          <p:nvPr>
            <p:ph type="title"/>
          </p:nvPr>
        </p:nvSpPr>
        <p:spPr>
          <a:xfrm>
            <a:off x="0" y="0"/>
            <a:ext cx="12192000" cy="1325563"/>
          </a:xfrm>
        </p:spPr>
        <p:txBody>
          <a:bodyPr>
            <a:noAutofit/>
          </a:bodyPr>
          <a:lstStyle/>
          <a:p>
            <a:pPr marL="233363"/>
            <a:r>
              <a:rPr lang="en-US" sz="4000"/>
              <a:t>Division of Assessment and Accountability Support</a:t>
            </a:r>
          </a:p>
        </p:txBody>
      </p:sp>
      <p:graphicFrame>
        <p:nvGraphicFramePr>
          <p:cNvPr id="7" name="Content Placeholder 4" descr="To contact the Division of Assessment Support in the Office of Assessment and Accountability, please email dacinfo@education.ky.gov or phone 502-564-4394." title="Contact Information">
            <a:extLst>
              <a:ext uri="{FF2B5EF4-FFF2-40B4-BE49-F238E27FC236}">
                <a16:creationId xmlns:a16="http://schemas.microsoft.com/office/drawing/2014/main" id="{CA766F2C-E360-5D85-C3A8-A32ABAA7611B}"/>
              </a:ext>
            </a:extLst>
          </p:cNvPr>
          <p:cNvGraphicFramePr>
            <a:graphicFrameLocks noGrp="1"/>
          </p:cNvGraphicFramePr>
          <p:nvPr>
            <p:ph idx="1"/>
            <p:extLst>
              <p:ext uri="{D42A27DB-BD31-4B8C-83A1-F6EECF244321}">
                <p14:modId xmlns:p14="http://schemas.microsoft.com/office/powerpoint/2010/main" val="185454500"/>
              </p:ext>
            </p:extLst>
          </p:nvPr>
        </p:nvGraphicFramePr>
        <p:xfrm>
          <a:off x="1155864" y="1561138"/>
          <a:ext cx="9668797" cy="3562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14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BAB7D-9309-3DB3-0D24-D1DA4A7750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4932F-29BD-F6DF-A833-8319617A2DA4}"/>
              </a:ext>
            </a:extLst>
          </p:cNvPr>
          <p:cNvSpPr>
            <a:spLocks noGrp="1"/>
          </p:cNvSpPr>
          <p:nvPr>
            <p:ph type="ctrTitle"/>
          </p:nvPr>
        </p:nvSpPr>
        <p:spPr>
          <a:xfrm>
            <a:off x="2384323" y="1085492"/>
            <a:ext cx="9144000" cy="2387600"/>
          </a:xfrm>
        </p:spPr>
        <p:txBody>
          <a:bodyPr>
            <a:normAutofit/>
          </a:bodyPr>
          <a:lstStyle/>
          <a:p>
            <a:pPr algn="r"/>
            <a:r>
              <a:rPr lang="en-US" sz="5400"/>
              <a:t>Honoring John Wise Wickizer </a:t>
            </a:r>
          </a:p>
        </p:txBody>
      </p:sp>
      <p:sp>
        <p:nvSpPr>
          <p:cNvPr id="3" name="Text Placeholder 2">
            <a:extLst>
              <a:ext uri="{FF2B5EF4-FFF2-40B4-BE49-F238E27FC236}">
                <a16:creationId xmlns:a16="http://schemas.microsoft.com/office/drawing/2014/main" id="{48ECDF3E-E828-AC1A-8D62-6F5F927BC50A}"/>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Ben Riley, Program Consultant </a:t>
            </a:r>
          </a:p>
          <a:p>
            <a:pPr algn="r"/>
            <a:r>
              <a:rPr lang="en-US"/>
              <a:t>Office of Assessment and Accountability</a:t>
            </a:r>
          </a:p>
          <a:p>
            <a:pPr algn="r"/>
            <a:endParaRPr lang="en-US"/>
          </a:p>
        </p:txBody>
      </p:sp>
    </p:spTree>
    <p:extLst>
      <p:ext uri="{BB962C8B-B14F-4D97-AF65-F5344CB8AC3E}">
        <p14:creationId xmlns:p14="http://schemas.microsoft.com/office/powerpoint/2010/main" val="256330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D12B4-2D95-DCCE-951E-CDC262F4088A}"/>
              </a:ext>
            </a:extLst>
          </p:cNvPr>
          <p:cNvSpPr txBox="1">
            <a:spLocks noGrp="1"/>
          </p:cNvSpPr>
          <p:nvPr>
            <p:ph type="title" idx="4294967295"/>
          </p:nvPr>
        </p:nvSpPr>
        <p:spPr>
          <a:xfrm>
            <a:off x="2540000" y="136525"/>
            <a:ext cx="71120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ea typeface="+mn-ea"/>
                <a:cs typeface="+mn-cs"/>
              </a:rPr>
              <a:t>Remembering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ea typeface="+mn-ea"/>
                <a:cs typeface="+mn-cs"/>
              </a:rPr>
              <a:t>John Wise Wickizer</a:t>
            </a:r>
          </a:p>
        </p:txBody>
      </p:sp>
      <p:pic>
        <p:nvPicPr>
          <p:cNvPr id="1026" name="Picture 2" descr="Photograph of John Wickizer from the Office of Assessment and Accountability. ">
            <a:extLst>
              <a:ext uri="{FF2B5EF4-FFF2-40B4-BE49-F238E27FC236}">
                <a16:creationId xmlns:a16="http://schemas.microsoft.com/office/drawing/2014/main" id="{248AD54C-794D-1BC2-418B-89D33F254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880" y="1213743"/>
            <a:ext cx="2582240" cy="4622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BBFCCE-86C3-C6C8-B1BE-A206D0BB2C8A}"/>
              </a:ext>
            </a:extLst>
          </p:cNvPr>
          <p:cNvSpPr txBox="1"/>
          <p:nvPr/>
        </p:nvSpPr>
        <p:spPr>
          <a:xfrm>
            <a:off x="3667125" y="5902325"/>
            <a:ext cx="4857750" cy="369332"/>
          </a:xfrm>
          <a:prstGeom prst="rect">
            <a:avLst/>
          </a:prstGeom>
          <a:noFill/>
        </p:spPr>
        <p:txBody>
          <a:bodyPr wrap="square" rtlCol="0">
            <a:spAutoFit/>
          </a:bodyPr>
          <a:lstStyle/>
          <a:p>
            <a:pPr algn="ctr"/>
            <a:r>
              <a:rPr lang="en-US">
                <a:hlinkClick r:id="rId4"/>
              </a:rPr>
              <a:t>View Obituary</a:t>
            </a:r>
            <a:endParaRPr lang="en-US"/>
          </a:p>
        </p:txBody>
      </p:sp>
    </p:spTree>
    <p:extLst>
      <p:ext uri="{BB962C8B-B14F-4D97-AF65-F5344CB8AC3E}">
        <p14:creationId xmlns:p14="http://schemas.microsoft.com/office/powerpoint/2010/main" val="271142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83793-5BA4-52C3-F0A1-8A8A9D5CE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41BB7-3627-CA09-2A9A-17E618831777}"/>
              </a:ext>
            </a:extLst>
          </p:cNvPr>
          <p:cNvSpPr>
            <a:spLocks noGrp="1"/>
          </p:cNvSpPr>
          <p:nvPr>
            <p:ph type="ctrTitle"/>
          </p:nvPr>
        </p:nvSpPr>
        <p:spPr>
          <a:xfrm>
            <a:off x="2384323" y="1085492"/>
            <a:ext cx="9144000" cy="2387600"/>
          </a:xfrm>
        </p:spPr>
        <p:txBody>
          <a:bodyPr>
            <a:normAutofit/>
          </a:bodyPr>
          <a:lstStyle/>
          <a:p>
            <a:pPr algn="r"/>
            <a:r>
              <a:rPr lang="en-US" sz="5400"/>
              <a:t>HB 298</a:t>
            </a:r>
          </a:p>
        </p:txBody>
      </p:sp>
      <p:sp>
        <p:nvSpPr>
          <p:cNvPr id="3" name="Text Placeholder 2">
            <a:extLst>
              <a:ext uri="{FF2B5EF4-FFF2-40B4-BE49-F238E27FC236}">
                <a16:creationId xmlns:a16="http://schemas.microsoft.com/office/drawing/2014/main" id="{32121A00-E930-D00E-62E8-4D446E82A133}"/>
              </a:ext>
            </a:extLst>
          </p:cNvPr>
          <p:cNvSpPr>
            <a:spLocks noGrp="1"/>
          </p:cNvSpPr>
          <p:nvPr>
            <p:ph type="subTitle" idx="1"/>
          </p:nvPr>
        </p:nvSpPr>
        <p:spPr>
          <a:xfrm>
            <a:off x="2384323" y="3473092"/>
            <a:ext cx="9144000" cy="1655762"/>
          </a:xfrm>
        </p:spPr>
        <p:txBody>
          <a:bodyPr vert="horz" lIns="91440" tIns="45720" rIns="91440" bIns="45720" rtlCol="0" anchor="t">
            <a:normAutofit/>
          </a:bodyPr>
          <a:lstStyle/>
          <a:p>
            <a:pPr algn="r"/>
            <a:r>
              <a:rPr lang="en-US"/>
              <a:t>Shara Savage, Branch Manager</a:t>
            </a:r>
          </a:p>
          <a:p>
            <a:pPr algn="r"/>
            <a:r>
              <a:rPr lang="en-US"/>
              <a:t>Office of Assessment and Accountability</a:t>
            </a:r>
          </a:p>
          <a:p>
            <a:pPr algn="r"/>
            <a:endParaRPr lang="en-US"/>
          </a:p>
        </p:txBody>
      </p:sp>
    </p:spTree>
    <p:extLst>
      <p:ext uri="{BB962C8B-B14F-4D97-AF65-F5344CB8AC3E}">
        <p14:creationId xmlns:p14="http://schemas.microsoft.com/office/powerpoint/2010/main" val="1223947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C39E1-4AD3-E718-8BCD-3E106EFF6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D3F55-A3FE-F2B5-F84E-314A7A996853}"/>
              </a:ext>
            </a:extLst>
          </p:cNvPr>
          <p:cNvSpPr>
            <a:spLocks noGrp="1"/>
          </p:cNvSpPr>
          <p:nvPr>
            <p:ph type="title"/>
          </p:nvPr>
        </p:nvSpPr>
        <p:spPr>
          <a:xfrm>
            <a:off x="0" y="16170"/>
            <a:ext cx="12192000" cy="1701419"/>
          </a:xfrm>
        </p:spPr>
        <p:txBody>
          <a:bodyPr>
            <a:normAutofit/>
          </a:bodyPr>
          <a:lstStyle/>
          <a:p>
            <a:pPr marL="234950"/>
            <a:r>
              <a:rPr lang="en-US" sz="4000"/>
              <a:t>HB 298: Annual CSI Federal Classification Requirement </a:t>
            </a:r>
            <a:endParaRPr lang="en-US" sz="4000">
              <a:solidFill>
                <a:srgbClr val="FF0000"/>
              </a:solidFill>
              <a:highlight>
                <a:srgbClr val="FFFF00"/>
              </a:highlight>
            </a:endParaRPr>
          </a:p>
        </p:txBody>
      </p:sp>
      <p:sp>
        <p:nvSpPr>
          <p:cNvPr id="3" name="Content Placeholder 2">
            <a:extLst>
              <a:ext uri="{FF2B5EF4-FFF2-40B4-BE49-F238E27FC236}">
                <a16:creationId xmlns:a16="http://schemas.microsoft.com/office/drawing/2014/main" id="{278A46C4-777F-A6F2-5521-2513C9A95DD3}"/>
              </a:ext>
            </a:extLst>
          </p:cNvPr>
          <p:cNvSpPr>
            <a:spLocks noGrp="1"/>
          </p:cNvSpPr>
          <p:nvPr>
            <p:ph idx="1"/>
          </p:nvPr>
        </p:nvSpPr>
        <p:spPr>
          <a:xfrm>
            <a:off x="376825" y="1224279"/>
            <a:ext cx="11438348" cy="4171451"/>
          </a:xfrm>
        </p:spPr>
        <p:txBody>
          <a:bodyPr vert="horz" lIns="91440" tIns="45720" rIns="91440" bIns="45720" rtlCol="0" anchor="t">
            <a:normAutofit/>
          </a:bodyPr>
          <a:lstStyle/>
          <a:p>
            <a:pPr lvl="2">
              <a:spcBef>
                <a:spcPts val="600"/>
              </a:spcBef>
            </a:pPr>
            <a:endParaRPr lang="en-US" sz="2800"/>
          </a:p>
          <a:p>
            <a:r>
              <a:rPr lang="en-US" sz="2400"/>
              <a:t>House Bill 298 amends </a:t>
            </a:r>
            <a:r>
              <a:rPr lang="en-US" sz="2400" b="1"/>
              <a:t>KRS 160.346</a:t>
            </a:r>
            <a:r>
              <a:rPr lang="en-US" sz="2400"/>
              <a:t>, requiring the Kentucky Department of Education (KDE) to identify schools for </a:t>
            </a:r>
            <a:r>
              <a:rPr lang="en-US" sz="2400" b="1"/>
              <a:t>Comprehensive Support and Improvement (CSI)</a:t>
            </a:r>
            <a:r>
              <a:rPr lang="en-US" sz="2400"/>
              <a:t> </a:t>
            </a:r>
            <a:r>
              <a:rPr lang="en-US" sz="2400" b="1"/>
              <a:t>annually</a:t>
            </a:r>
            <a:r>
              <a:rPr lang="en-US" sz="2400"/>
              <a:t> rather than every three years. </a:t>
            </a:r>
          </a:p>
          <a:p>
            <a:r>
              <a:rPr lang="en-US" sz="2400">
                <a:solidFill>
                  <a:schemeClr val="tx1"/>
                </a:solidFill>
              </a:rPr>
              <a:t>Impact: </a:t>
            </a:r>
          </a:p>
          <a:p>
            <a:pPr lvl="1">
              <a:buFont typeface="Courier New" panose="020B0604020202020204" pitchFamily="34" charset="0"/>
              <a:buChar char="o"/>
            </a:pPr>
            <a:r>
              <a:rPr lang="en-US" sz="2200">
                <a:solidFill>
                  <a:schemeClr val="tx1"/>
                </a:solidFill>
              </a:rPr>
              <a:t>Fall 2025 reporting will include CSI and ATSI identification as planned. Schools will be identified annually for CSI thereafter. </a:t>
            </a:r>
          </a:p>
          <a:p>
            <a:pPr lvl="1">
              <a:buFont typeface="Courier New" panose="020B0604020202020204" pitchFamily="34" charset="0"/>
              <a:buChar char="o"/>
            </a:pPr>
            <a:r>
              <a:rPr lang="en-US" sz="2200">
                <a:solidFill>
                  <a:schemeClr val="tx1"/>
                </a:solidFill>
              </a:rPr>
              <a:t>Additional Targeted Support and Improvement (ATSI) identification criteria did not change. 2025 is an identification year. The next new ATSI identification will occur in 2028.</a:t>
            </a:r>
          </a:p>
          <a:p>
            <a:pPr lvl="1">
              <a:buFont typeface="Courier New" panose="020B0604020202020204" pitchFamily="34" charset="0"/>
              <a:buChar char="o"/>
            </a:pPr>
            <a:r>
              <a:rPr lang="en-US" sz="2200">
                <a:solidFill>
                  <a:schemeClr val="tx1"/>
                </a:solidFill>
              </a:rPr>
              <a:t>Identification of Targeted Support and Improvement (TSI) will continue to occur annually.</a:t>
            </a:r>
          </a:p>
          <a:p>
            <a:pPr marL="457200" lvl="1" indent="0">
              <a:buNone/>
            </a:pPr>
            <a:endParaRPr lang="en-US" sz="3500"/>
          </a:p>
          <a:p>
            <a:pPr marL="0" indent="0">
              <a:buNone/>
            </a:pPr>
            <a:endParaRPr lang="en-US"/>
          </a:p>
        </p:txBody>
      </p:sp>
      <p:sp>
        <p:nvSpPr>
          <p:cNvPr id="4" name="Google Shape;103;p2">
            <a:extLst>
              <a:ext uri="{FF2B5EF4-FFF2-40B4-BE49-F238E27FC236}">
                <a16:creationId xmlns:a16="http://schemas.microsoft.com/office/drawing/2014/main" id="{786A57ED-97BD-5B93-284E-C03E8D0A9E23}"/>
              </a:ext>
            </a:extLst>
          </p:cNvPr>
          <p:cNvSpPr txBox="1">
            <a:spLocks/>
          </p:cNvSpPr>
          <p:nvPr/>
        </p:nvSpPr>
        <p:spPr>
          <a:xfrm>
            <a:off x="4611278" y="6476705"/>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lang="en-US"/>
            </a:defPPr>
            <a:lvl1pPr marL="0" marR="0" lvl="0"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1pPr>
            <a:lvl2pPr marL="0" marR="0" lvl="1"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2pPr>
            <a:lvl3pPr marL="0" marR="0" lvl="2"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3pPr>
            <a:lvl4pPr marL="0" marR="0" lvl="3"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4pPr>
            <a:lvl5pPr marL="0" marR="0" lvl="4"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5pPr>
            <a:lvl6pPr marL="0" marR="0" lvl="5"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6pPr>
            <a:lvl7pPr marL="0" marR="0" lvl="6"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7pPr>
            <a:lvl8pPr marL="0" marR="0" lvl="7"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8pPr>
            <a:lvl9pPr marL="0" marR="0" lvl="8" indent="0" algn="r" defTabSz="914400" rtl="0" eaLnBrk="1" latinLnBrk="0" hangingPunct="1">
              <a:lnSpc>
                <a:spcPct val="100000"/>
              </a:lnSpc>
              <a:spcBef>
                <a:spcPts val="0"/>
              </a:spcBef>
              <a:spcAft>
                <a:spcPts val="0"/>
              </a:spcAft>
              <a:buClr>
                <a:schemeClr val="lt1"/>
              </a:buClr>
              <a:buSzPts val="1400"/>
              <a:buFont typeface="Libre Franklin"/>
              <a:buNone/>
              <a:defRPr sz="1400" b="0" i="0" u="none" strike="noStrike" kern="1200" cap="none">
                <a:solidFill>
                  <a:schemeClr val="lt1"/>
                </a:solidFill>
                <a:latin typeface="Libre Franklin"/>
                <a:ea typeface="Libre Franklin"/>
                <a:cs typeface="Libre Franklin"/>
                <a:sym typeface="Libre Franklin"/>
              </a:defRPr>
            </a:lvl9pPr>
          </a:lstStyle>
          <a:p>
            <a:fld id="{00000000-1234-1234-1234-123412341234}" type="slidenum">
              <a:rPr lang="en-US" smtClean="0">
                <a:solidFill>
                  <a:schemeClr val="bg1"/>
                </a:solidFill>
              </a:rPr>
              <a:pPr/>
              <a:t>4</a:t>
            </a:fld>
            <a:endParaRPr lang="en-US">
              <a:solidFill>
                <a:schemeClr val="bg1"/>
              </a:solidFill>
            </a:endParaRPr>
          </a:p>
        </p:txBody>
      </p:sp>
    </p:spTree>
    <p:extLst>
      <p:ext uri="{BB962C8B-B14F-4D97-AF65-F5344CB8AC3E}">
        <p14:creationId xmlns:p14="http://schemas.microsoft.com/office/powerpoint/2010/main" val="8545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E2F-FEF1-2A7E-BD97-4C2455D4C2DF}"/>
              </a:ext>
            </a:extLst>
          </p:cNvPr>
          <p:cNvSpPr>
            <a:spLocks noGrp="1"/>
          </p:cNvSpPr>
          <p:nvPr>
            <p:ph type="ctrTitle"/>
          </p:nvPr>
        </p:nvSpPr>
        <p:spPr>
          <a:xfrm>
            <a:off x="2384323" y="1085492"/>
            <a:ext cx="9144000" cy="2387600"/>
          </a:xfrm>
        </p:spPr>
        <p:txBody>
          <a:bodyPr>
            <a:normAutofit/>
          </a:bodyPr>
          <a:lstStyle/>
          <a:p>
            <a:pPr algn="r"/>
            <a:r>
              <a:rPr lang="en-US" sz="5400"/>
              <a:t>ACT Score Reporting</a:t>
            </a:r>
          </a:p>
        </p:txBody>
      </p:sp>
      <p:sp>
        <p:nvSpPr>
          <p:cNvPr id="3" name="Text Placeholder 2">
            <a:extLst>
              <a:ext uri="{FF2B5EF4-FFF2-40B4-BE49-F238E27FC236}">
                <a16:creationId xmlns:a16="http://schemas.microsoft.com/office/drawing/2014/main" id="{B49187D1-214B-42B2-F624-DE5ED6C2071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Christen Roseberry, Program Consultant </a:t>
            </a:r>
          </a:p>
          <a:p>
            <a:pPr algn="r"/>
            <a:r>
              <a:rPr lang="en-US"/>
              <a:t>Office of Assessment and Accountability</a:t>
            </a:r>
          </a:p>
          <a:p>
            <a:pPr algn="r"/>
            <a:endParaRPr lang="en-US"/>
          </a:p>
        </p:txBody>
      </p:sp>
    </p:spTree>
    <p:extLst>
      <p:ext uri="{BB962C8B-B14F-4D97-AF65-F5344CB8AC3E}">
        <p14:creationId xmlns:p14="http://schemas.microsoft.com/office/powerpoint/2010/main" val="3871057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8261-C6F6-47F4-AD08-B14D501D2FE3}"/>
              </a:ext>
            </a:extLst>
          </p:cNvPr>
          <p:cNvSpPr>
            <a:spLocks noGrp="1"/>
          </p:cNvSpPr>
          <p:nvPr>
            <p:ph type="title"/>
          </p:nvPr>
        </p:nvSpPr>
        <p:spPr>
          <a:xfrm>
            <a:off x="0" y="0"/>
            <a:ext cx="12192000" cy="1325563"/>
          </a:xfrm>
        </p:spPr>
        <p:txBody>
          <a:bodyPr/>
          <a:lstStyle/>
          <a:p>
            <a:pPr marL="233363"/>
            <a:r>
              <a:rPr lang="en-US" sz="4000"/>
              <a:t>ACT Spring 2025 Junior Administration Score Reporting</a:t>
            </a:r>
            <a:r>
              <a:rPr lang="en-US"/>
              <a:t> </a:t>
            </a:r>
          </a:p>
        </p:txBody>
      </p:sp>
      <p:sp>
        <p:nvSpPr>
          <p:cNvPr id="6" name="Content Placeholder 5">
            <a:extLst>
              <a:ext uri="{FF2B5EF4-FFF2-40B4-BE49-F238E27FC236}">
                <a16:creationId xmlns:a16="http://schemas.microsoft.com/office/drawing/2014/main" id="{DE0EDE59-8197-B079-1A41-E93103EBE981}"/>
              </a:ext>
            </a:extLst>
          </p:cNvPr>
          <p:cNvSpPr>
            <a:spLocks noGrp="1"/>
          </p:cNvSpPr>
          <p:nvPr>
            <p:ph idx="1"/>
          </p:nvPr>
        </p:nvSpPr>
        <p:spPr>
          <a:xfrm>
            <a:off x="838200" y="1253331"/>
            <a:ext cx="10515600" cy="4351338"/>
          </a:xfrm>
        </p:spPr>
        <p:txBody>
          <a:bodyPr vert="horz" lIns="91440" tIns="45720" rIns="91440" bIns="45720" rtlCol="0" anchor="t">
            <a:normAutofit fontScale="92500" lnSpcReduction="20000"/>
          </a:bodyPr>
          <a:lstStyle/>
          <a:p>
            <a:r>
              <a:rPr lang="en-US"/>
              <a:t>Scores will be available 3-8 weeks after answer documents are received by ACT.</a:t>
            </a:r>
          </a:p>
          <a:p>
            <a:r>
              <a:rPr lang="en-US"/>
              <a:t>The final data and reports will be available no later than </a:t>
            </a:r>
            <a:r>
              <a:rPr lang="en-US" b="1"/>
              <a:t>May 27</a:t>
            </a:r>
            <a:r>
              <a:rPr lang="en-US"/>
              <a:t>.</a:t>
            </a:r>
          </a:p>
          <a:p>
            <a:pPr>
              <a:lnSpc>
                <a:spcPct val="120000"/>
              </a:lnSpc>
            </a:pPr>
            <a:r>
              <a:rPr lang="en-US"/>
              <a:t>Student-level data is considered confidential and should never be shared publicly. OAA recommends that schools and districts refrain from publicly or internally sharing data until after </a:t>
            </a:r>
            <a:r>
              <a:rPr lang="en-US" b="1"/>
              <a:t>May 27</a:t>
            </a:r>
            <a:r>
              <a:rPr lang="en-US"/>
              <a:t>, when the aggregate results are complete, to ensure accuracy and consistency in reporting.</a:t>
            </a:r>
          </a:p>
          <a:p>
            <a:r>
              <a:rPr lang="en-US"/>
              <a:t>Reporting Resources</a:t>
            </a:r>
          </a:p>
          <a:p>
            <a:pPr lvl="1"/>
            <a:r>
              <a:rPr lang="en-US">
                <a:hlinkClick r:id="rId3"/>
              </a:rPr>
              <a:t>2025 ACT Score Report Schedule</a:t>
            </a:r>
            <a:endParaRPr lang="en-US"/>
          </a:p>
          <a:p>
            <a:pPr lvl="1"/>
            <a:r>
              <a:rPr lang="en-US">
                <a:hlinkClick r:id="rId4"/>
              </a:rPr>
              <a:t>ACT Success Site</a:t>
            </a:r>
            <a:endParaRPr lang="en-US"/>
          </a:p>
          <a:p>
            <a:pPr lvl="1"/>
            <a:r>
              <a:rPr lang="en-US">
                <a:hlinkClick r:id="rId5"/>
              </a:rPr>
              <a:t>ACT Contact Webform</a:t>
            </a:r>
            <a:endParaRPr lang="en-US"/>
          </a:p>
        </p:txBody>
      </p:sp>
    </p:spTree>
    <p:extLst>
      <p:ext uri="{BB962C8B-B14F-4D97-AF65-F5344CB8AC3E}">
        <p14:creationId xmlns:p14="http://schemas.microsoft.com/office/powerpoint/2010/main" val="22299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9A224-2C5A-CAC8-8ACC-739C8C7A3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81421-6F12-D10C-E6B5-1D4AE0E15C25}"/>
              </a:ext>
            </a:extLst>
          </p:cNvPr>
          <p:cNvSpPr>
            <a:spLocks noGrp="1"/>
          </p:cNvSpPr>
          <p:nvPr>
            <p:ph type="ctrTitle"/>
          </p:nvPr>
        </p:nvSpPr>
        <p:spPr>
          <a:xfrm>
            <a:off x="2384323" y="1085492"/>
            <a:ext cx="9144000" cy="2387600"/>
          </a:xfrm>
        </p:spPr>
        <p:txBody>
          <a:bodyPr>
            <a:normAutofit/>
          </a:bodyPr>
          <a:lstStyle/>
          <a:p>
            <a:pPr algn="r"/>
            <a:r>
              <a:rPr lang="en-US" sz="5400"/>
              <a:t>K Screen Reminders</a:t>
            </a:r>
          </a:p>
        </p:txBody>
      </p:sp>
      <p:sp>
        <p:nvSpPr>
          <p:cNvPr id="3" name="Text Placeholder 2">
            <a:extLst>
              <a:ext uri="{FF2B5EF4-FFF2-40B4-BE49-F238E27FC236}">
                <a16:creationId xmlns:a16="http://schemas.microsoft.com/office/drawing/2014/main" id="{BB28D599-87EE-5959-1E1F-A196B7CF368B}"/>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Tiffany Christopher, Program Consultant </a:t>
            </a:r>
          </a:p>
          <a:p>
            <a:pPr algn="r"/>
            <a:r>
              <a:rPr lang="en-US"/>
              <a:t>Office of Assessment and Accountability</a:t>
            </a:r>
          </a:p>
          <a:p>
            <a:pPr algn="r"/>
            <a:endParaRPr lang="en-US"/>
          </a:p>
        </p:txBody>
      </p:sp>
    </p:spTree>
    <p:extLst>
      <p:ext uri="{BB962C8B-B14F-4D97-AF65-F5344CB8AC3E}">
        <p14:creationId xmlns:p14="http://schemas.microsoft.com/office/powerpoint/2010/main" val="96871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5A1AD-292B-144B-AD3A-8B2D4D9AC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8425E-F46B-359F-05FF-6B038E7E52F6}"/>
              </a:ext>
            </a:extLst>
          </p:cNvPr>
          <p:cNvSpPr>
            <a:spLocks noGrp="1"/>
          </p:cNvSpPr>
          <p:nvPr>
            <p:ph type="title"/>
          </p:nvPr>
        </p:nvSpPr>
        <p:spPr>
          <a:xfrm>
            <a:off x="0" y="1"/>
            <a:ext cx="11571338" cy="1149178"/>
          </a:xfrm>
        </p:spPr>
        <p:txBody>
          <a:bodyPr/>
          <a:lstStyle/>
          <a:p>
            <a:pPr marL="233045"/>
            <a:r>
              <a:rPr lang="en-US"/>
              <a:t>Train the Trainers (</a:t>
            </a:r>
            <a:r>
              <a:rPr lang="en-US" err="1"/>
              <a:t>TtT</a:t>
            </a:r>
            <a:r>
              <a:rPr lang="en-US"/>
              <a:t>)</a:t>
            </a:r>
          </a:p>
        </p:txBody>
      </p:sp>
      <p:sp>
        <p:nvSpPr>
          <p:cNvPr id="6" name="Content Placeholder 5">
            <a:extLst>
              <a:ext uri="{FF2B5EF4-FFF2-40B4-BE49-F238E27FC236}">
                <a16:creationId xmlns:a16="http://schemas.microsoft.com/office/drawing/2014/main" id="{2D75E745-7E9A-6BD1-381D-843ED5AE20EB}"/>
              </a:ext>
            </a:extLst>
          </p:cNvPr>
          <p:cNvSpPr>
            <a:spLocks noGrp="1"/>
          </p:cNvSpPr>
          <p:nvPr>
            <p:ph idx="1"/>
          </p:nvPr>
        </p:nvSpPr>
        <p:spPr>
          <a:xfrm>
            <a:off x="838200" y="1253331"/>
            <a:ext cx="10515600" cy="4351338"/>
          </a:xfrm>
        </p:spPr>
        <p:txBody>
          <a:bodyPr vert="horz" lIns="91440" tIns="45720" rIns="91440" bIns="45720" rtlCol="0" anchor="t">
            <a:normAutofit/>
          </a:bodyPr>
          <a:lstStyle/>
          <a:p>
            <a:r>
              <a:rPr lang="en-US"/>
              <a:t>Virtual training presented by Curriculum Associates and the Kentucky Department of Education on </a:t>
            </a:r>
            <a:r>
              <a:rPr lang="en-US" b="1"/>
              <a:t>April 30</a:t>
            </a:r>
            <a:endParaRPr lang="en-US" b="1">
              <a:solidFill>
                <a:srgbClr val="000000"/>
              </a:solidFill>
            </a:endParaRPr>
          </a:p>
          <a:p>
            <a:r>
              <a:rPr lang="en-US"/>
              <a:t>Required for anyone who will train others in the district to implement the K Screen</a:t>
            </a:r>
            <a:endParaRPr lang="en-US">
              <a:solidFill>
                <a:srgbClr val="000000"/>
              </a:solidFill>
            </a:endParaRPr>
          </a:p>
          <a:p>
            <a:r>
              <a:rPr lang="en-US"/>
              <a:t>Participants can register using </a:t>
            </a:r>
            <a:r>
              <a:rPr lang="en-US">
                <a:solidFill>
                  <a:srgbClr val="000000"/>
                </a:solidFill>
                <a:hlinkClick r:id="rId3"/>
              </a:rPr>
              <a:t>this link</a:t>
            </a:r>
          </a:p>
          <a:p>
            <a:r>
              <a:rPr lang="en-US"/>
              <a:t>Registration will remain open until </a:t>
            </a:r>
            <a:r>
              <a:rPr lang="en-US" b="1"/>
              <a:t>April 25</a:t>
            </a:r>
            <a:endParaRPr lang="en-US" b="1">
              <a:solidFill>
                <a:srgbClr val="000000"/>
              </a:solidFill>
            </a:endParaRPr>
          </a:p>
          <a:p>
            <a:r>
              <a:rPr lang="en-US"/>
              <a:t>Training information will be sent out via email on </a:t>
            </a:r>
            <a:r>
              <a:rPr lang="en-US" b="1"/>
              <a:t>April 28</a:t>
            </a:r>
          </a:p>
        </p:txBody>
      </p:sp>
    </p:spTree>
    <p:extLst>
      <p:ext uri="{BB962C8B-B14F-4D97-AF65-F5344CB8AC3E}">
        <p14:creationId xmlns:p14="http://schemas.microsoft.com/office/powerpoint/2010/main" val="207683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A079-C169-4C02-5F09-7C1DB25CD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B10A2-0906-5CA6-7CA5-2197C0E3C333}"/>
              </a:ext>
            </a:extLst>
          </p:cNvPr>
          <p:cNvSpPr>
            <a:spLocks noGrp="1"/>
          </p:cNvSpPr>
          <p:nvPr>
            <p:ph type="ctrTitle"/>
          </p:nvPr>
        </p:nvSpPr>
        <p:spPr>
          <a:xfrm>
            <a:off x="2384323" y="1085492"/>
            <a:ext cx="9144000" cy="2387600"/>
          </a:xfrm>
        </p:spPr>
        <p:txBody>
          <a:bodyPr>
            <a:normAutofit/>
          </a:bodyPr>
          <a:lstStyle/>
          <a:p>
            <a:pPr algn="r"/>
            <a:r>
              <a:rPr lang="en-US" sz="5400"/>
              <a:t>KSA/AKSA Site Visits</a:t>
            </a:r>
          </a:p>
        </p:txBody>
      </p:sp>
      <p:sp>
        <p:nvSpPr>
          <p:cNvPr id="3" name="Text Placeholder 2">
            <a:extLst>
              <a:ext uri="{FF2B5EF4-FFF2-40B4-BE49-F238E27FC236}">
                <a16:creationId xmlns:a16="http://schemas.microsoft.com/office/drawing/2014/main" id="{DB0FA580-A160-B45E-0721-EAB868ABF189}"/>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Melissa Chandler, Program Consultant </a:t>
            </a:r>
          </a:p>
          <a:p>
            <a:pPr algn="r"/>
            <a:r>
              <a:rPr lang="en-US"/>
              <a:t>Office of Assessment and Accountability</a:t>
            </a:r>
          </a:p>
          <a:p>
            <a:pPr algn="r"/>
            <a:endParaRPr lang="en-US"/>
          </a:p>
        </p:txBody>
      </p:sp>
    </p:spTree>
    <p:extLst>
      <p:ext uri="{BB962C8B-B14F-4D97-AF65-F5344CB8AC3E}">
        <p14:creationId xmlns:p14="http://schemas.microsoft.com/office/powerpoint/2010/main" val="44712214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6B9F25"/>
      </a:accent6>
      <a:hlink>
        <a:srgbClr val="2683C6"/>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_Feb_DAC_Training_SDRR" id="{D2C496F0-1E5D-4CB9-92B9-47424936CC75}" vid="{630EA7C4-E2ED-4D8F-AF16-36828C56BA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cation_x0020_Date xmlns="3a62de7d-ba57-4f43-9dae-9623ba637be0">2025-04-10T04:00:00+00:00</Publication_x0020_Date>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Audience1 xmlns="3a62de7d-ba57-4f43-9dae-9623ba637be0"/>
    <_dlc_DocId xmlns="3a62de7d-ba57-4f43-9dae-9623ba637be0">KYED-14-1913</_dlc_DocId>
    <_dlc_DocIdUrl xmlns="3a62de7d-ba57-4f43-9dae-9623ba637be0">
      <Url>https://education-edit.ky.gov/AA/distsupp/_layouts/15/DocIdRedir.aspx?ID=KYED-14-1913</Url>
      <Description>KYED-14-1913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0D4522-EDD2-4326-BD38-D65ABD3DF72F}">
  <ds:schemaRefs>
    <ds:schemaRef ds:uri="5bc9d522-2386-425a-9f2a-a617cf877ec0"/>
    <ds:schemaRef ds:uri="http://schemas.microsoft.com/office/2006/metadata/properties"/>
    <ds:schemaRef ds:uri="http://purl.org/dc/dcmitype/"/>
    <ds:schemaRef ds:uri="http://schemas.microsoft.com/office/2006/documentManagement/types"/>
    <ds:schemaRef ds:uri="http://purl.org/dc/elements/1.1/"/>
    <ds:schemaRef ds:uri="b062eb0a-ada4-4626-816e-5cd0be926cfe"/>
    <ds:schemaRef ds:uri="http://purl.org/dc/terms/"/>
    <ds:schemaRef ds:uri="http://schemas.microsoft.com/office/infopath/2007/PartnerControls"/>
    <ds:schemaRef ds:uri="http://www.w3.org/XML/1998/namespace"/>
    <ds:schemaRef ds:uri="http://schemas.openxmlformats.org/package/2006/metadata/core-properties"/>
    <ds:schemaRef ds:uri="c8aeabe4-0dec-4482-a76a-bb57f37294f4"/>
    <ds:schemaRef ds:uri="e933af85-a9ee-4a70-b6e0-74d4f32bb51d"/>
    <ds:schemaRef ds:uri="cf3aa28c-8d44-408c-a5ca-996a87f6cd59"/>
  </ds:schemaRefs>
</ds:datastoreItem>
</file>

<file path=customXml/itemProps2.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3.xml><?xml version="1.0" encoding="utf-8"?>
<ds:datastoreItem xmlns:ds="http://schemas.openxmlformats.org/officeDocument/2006/customXml" ds:itemID="{3FDD4EB1-3524-48FB-9C72-364DEF098EC8}"/>
</file>

<file path=customXml/itemProps4.xml><?xml version="1.0" encoding="utf-8"?>
<ds:datastoreItem xmlns:ds="http://schemas.openxmlformats.org/officeDocument/2006/customXml" ds:itemID="{A7411C45-F7AC-4EB4-9D23-4FD98B738B4E}"/>
</file>

<file path=docProps/app.xml><?xml version="1.0" encoding="utf-8"?>
<Properties xmlns="http://schemas.openxmlformats.org/officeDocument/2006/extended-properties" xmlns:vt="http://schemas.openxmlformats.org/officeDocument/2006/docPropsVTypes">
  <Template/>
  <TotalTime>3</TotalTime>
  <Words>1670</Words>
  <Application>Microsoft Office PowerPoint</Application>
  <PresentationFormat>Widescreen</PresentationFormat>
  <Paragraphs>189</Paragraphs>
  <Slides>28</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Courier New</vt:lpstr>
      <vt:lpstr>Franklin Gothic Book</vt:lpstr>
      <vt:lpstr>Franklin Gothic Medium</vt:lpstr>
      <vt:lpstr>Georgia</vt:lpstr>
      <vt:lpstr>Times New Roman</vt:lpstr>
      <vt:lpstr>Wingdings</vt:lpstr>
      <vt:lpstr>Office Theme</vt:lpstr>
      <vt:lpstr>1_Office Theme</vt:lpstr>
      <vt:lpstr>DAC Webcast April 10, 2025</vt:lpstr>
      <vt:lpstr>Agenda</vt:lpstr>
      <vt:lpstr>HB 298</vt:lpstr>
      <vt:lpstr>HB 298: Annual CSI Federal Classification Requirement </vt:lpstr>
      <vt:lpstr>ACT Score Reporting</vt:lpstr>
      <vt:lpstr>ACT Spring 2025 Junior Administration Score Reporting </vt:lpstr>
      <vt:lpstr>K Screen Reminders</vt:lpstr>
      <vt:lpstr>Train the Trainers (TtT)</vt:lpstr>
      <vt:lpstr>KSA/AKSA Site Visits</vt:lpstr>
      <vt:lpstr>2025 KDE Site Visits </vt:lpstr>
      <vt:lpstr>KDE Site Visits: What to Expect </vt:lpstr>
      <vt:lpstr>Caveon In-Person Monitoring Visits</vt:lpstr>
      <vt:lpstr>AKSA Update</vt:lpstr>
      <vt:lpstr>AKSA Timeline Reminders</vt:lpstr>
      <vt:lpstr>New Test Administrators</vt:lpstr>
      <vt:lpstr>Changes with Students</vt:lpstr>
      <vt:lpstr>Entering Scores in SRD</vt:lpstr>
      <vt:lpstr>Student Data Review and Roster (SDRR) Updates</vt:lpstr>
      <vt:lpstr>SDRR</vt:lpstr>
      <vt:lpstr>IC Report Resources</vt:lpstr>
      <vt:lpstr>SDRR Resources </vt:lpstr>
      <vt:lpstr>“Hot Topic” Office Hour Topics and Dates</vt:lpstr>
      <vt:lpstr>ACCESS for ELLs/WIDA Alternate ACCESS Updates</vt:lpstr>
      <vt:lpstr>ACCESS for ELLs and WIDA Alternate ACCESS Report Reminders</vt:lpstr>
      <vt:lpstr>Questions and Answers</vt:lpstr>
      <vt:lpstr>Division of Assessment and Accountability Support</vt:lpstr>
      <vt:lpstr>Honoring John Wise Wickizer </vt:lpstr>
      <vt:lpstr>Remembering John Wise Wickizer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DAC Webcast April 2025</dc:title>
  <dc:creator>melissa.chandler@education.ky.gov</dc:creator>
  <cp:keywords>DAC Webcast</cp:keywords>
  <cp:lastModifiedBy>Riley, Ben - Division of Assessment and Accountability Support</cp:lastModifiedBy>
  <cp:revision>2</cp:revision>
  <dcterms:created xsi:type="dcterms:W3CDTF">2022-07-11T18:53:52Z</dcterms:created>
  <dcterms:modified xsi:type="dcterms:W3CDTF">2025-04-10T12:04:58Z</dcterms:modified>
  <cp:category>Please email questions to dacinfo@education.ky.gov</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2025-04-04T16:56:41Z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de2758bb-d69a-46cd-a971-2dc036d74633</vt:lpwstr>
  </property>
  <property fmtid="{D5CDD505-2E9C-101B-9397-08002B2CF9AE}" pid="10" name="MSIP_Label_eb544694-0027-44fa-bee4-2648c0363f9d_ContentBits">
    <vt:lpwstr>0</vt:lpwstr>
  </property>
  <property fmtid="{D5CDD505-2E9C-101B-9397-08002B2CF9AE}" pid="11" name="MSIP_Label_eb544694-0027-44fa-bee4-2648c0363f9d_Tag">
    <vt:lpwstr>10, 3, 0, 2</vt:lpwstr>
  </property>
  <property fmtid="{D5CDD505-2E9C-101B-9397-08002B2CF9AE}" pid="12" name="_dlc_DocIdItemGuid">
    <vt:lpwstr>32a2d733-cb46-49b0-a6fa-35fc2eb0ff80</vt:lpwstr>
  </property>
</Properties>
</file>