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29"/>
  </p:notesMasterIdLst>
  <p:handoutMasterIdLst>
    <p:handoutMasterId r:id="rId30"/>
  </p:handoutMasterIdLst>
  <p:sldIdLst>
    <p:sldId id="256" r:id="rId5"/>
    <p:sldId id="1143" r:id="rId6"/>
    <p:sldId id="1621" r:id="rId7"/>
    <p:sldId id="1622" r:id="rId8"/>
    <p:sldId id="1634" r:id="rId9"/>
    <p:sldId id="1635" r:id="rId10"/>
    <p:sldId id="1633" r:id="rId11"/>
    <p:sldId id="1638" r:id="rId12"/>
    <p:sldId id="1623" r:id="rId13"/>
    <p:sldId id="1624" r:id="rId14"/>
    <p:sldId id="1636" r:id="rId15"/>
    <p:sldId id="1154" r:id="rId16"/>
    <p:sldId id="1155" r:id="rId17"/>
    <p:sldId id="1169" r:id="rId18"/>
    <p:sldId id="1637" r:id="rId19"/>
    <p:sldId id="1024" r:id="rId20"/>
    <p:sldId id="1641" r:id="rId21"/>
    <p:sldId id="912" r:id="rId22"/>
    <p:sldId id="1640" r:id="rId23"/>
    <p:sldId id="1642" r:id="rId24"/>
    <p:sldId id="1644" r:id="rId25"/>
    <p:sldId id="1643" r:id="rId26"/>
    <p:sldId id="888" r:id="rId27"/>
    <p:sldId id="1029"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CS" userId="S::melissa.chandler@education.ky.gov::c7c40c5a-5db2-409e-9ac5-b3fa8556cae3" providerId="AD"/>
  <p188:author id="{A878E930-1FA4-23FE-ABDF-DAF3E302D92D}" name="Christopher, Tiffany - Division of Assessment and Accountability Support" initials="TC" userId="S::tiffany.christopher@education.ky.gov::0ee15d78-e0f3-4aff-9248-a7fe4c8bb4fc"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52F57052-0FAD-5FD0-5873-4C8768666379}" name="Avery, Devon - Division of Assessment and Accountability Support" initials="DA" userId="S::devon.avery@education.ky.gov::ea78a75c-c17e-4901-bc17-b64bcd9c9f6d"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5512DD90-7D11-8F4F-C196-C0F8F7BFE940}" name="Brumley, Jessica - Division of Assessment and Accountability Support" initials="JB" userId="S::jessica.brumley@education.ky.gov::fa0310dd-6eee-4845-93c0-35565be73531"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A1968ECB-9F01-7E4F-5C5C-2236753EF084}" name="Mullins, Krista" initials="KMM" userId="Mullins, Krista" providerId="None"/>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1DDE88F8-27C4-C73A-F768-A150E2731EB4}" name="Mullins, Krista - Division of Assessment and Accountability Support" initials="MS" userId="S::krista.mullins@education.ky.gov::599e8b2c-da26-429c-a2a4-0d587b3d3416" providerId="AD"/>
  <p188:author id="{F4AFB8FE-2F89-BD15-88CD-DCAF584F8BCE}" name="Guest User" initials="GU" userId="S::urn:spo:anon#b8d00a6c8b0209b5fed9f16a4c639c5f2826c96e7d642f03ee068c911d5450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99C9CC"/>
    <a:srgbClr val="6AC398"/>
    <a:srgbClr val="007780"/>
    <a:srgbClr val="276F8B"/>
    <a:srgbClr val="6B9F25"/>
    <a:srgbClr val="FFFFFF"/>
    <a:srgbClr val="DEEBF7"/>
    <a:srgbClr val="E2F0D9"/>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FCE6BE-3B77-4BF4-859D-EAB4DBA72421}" v="1910" dt="2026-04-09T13:31:38.937"/>
    <p1510:client id="{69B663D2-F254-45B2-8BA3-9B569D1BBFDE}" v="883" dt="2026-04-09T12:45:44.375"/>
    <p1510:client id="{734D23B4-9316-401A-9A24-C86FFBF2EFDA}" v="34" dt="2026-04-08T19:27:52.621"/>
    <p1510:client id="{8576DD81-FD7D-4EEE-A088-D43883584C70}" v="1725" dt="2026-04-08T17:14:13.170"/>
    <p1510:client id="{A154F8F0-D2B7-4F66-AB2B-5F8C11B2CAAD}" v="58" dt="2026-04-08T16:15:06.551"/>
    <p1510:client id="{DB8A918D-A8E4-4B47-83F0-90DA96B5F7FA}" v="19" dt="2026-04-09T13:33:15.215"/>
  </p1510:revLst>
</p1510:revInfo>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21" autoAdjust="0"/>
  </p:normalViewPr>
  <p:slideViewPr>
    <p:cSldViewPr snapToGrid="0">
      <p:cViewPr varScale="1">
        <p:scale>
          <a:sx n="61" d="100"/>
          <a:sy n="61" d="100"/>
        </p:scale>
        <p:origin x="149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4.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ery, Devon - Division of Assessment and Accountability Support" userId="ea78a75c-c17e-4901-bc17-b64bcd9c9f6d" providerId="ADAL" clId="{BE49BD1B-962D-425B-B1FA-20730454EA07}"/>
    <pc:docChg chg="custSel modSld">
      <pc:chgData name="Avery, Devon - Division of Assessment and Accountability Support" userId="ea78a75c-c17e-4901-bc17-b64bcd9c9f6d" providerId="ADAL" clId="{BE49BD1B-962D-425B-B1FA-20730454EA07}" dt="2026-04-09T13:37:41.831" v="25" actId="368"/>
      <pc:docMkLst>
        <pc:docMk/>
      </pc:docMkLst>
      <pc:sldChg chg="modNotes">
        <pc:chgData name="Avery, Devon - Division of Assessment and Accountability Support" userId="ea78a75c-c17e-4901-bc17-b64bcd9c9f6d" providerId="ADAL" clId="{BE49BD1B-962D-425B-B1FA-20730454EA07}" dt="2026-04-09T13:37:41.642" v="1" actId="368"/>
        <pc:sldMkLst>
          <pc:docMk/>
          <pc:sldMk cId="301902911" sldId="256"/>
        </pc:sldMkLst>
      </pc:sldChg>
      <pc:sldChg chg="modNotes">
        <pc:chgData name="Avery, Devon - Division of Assessment and Accountability Support" userId="ea78a75c-c17e-4901-bc17-b64bcd9c9f6d" providerId="ADAL" clId="{BE49BD1B-962D-425B-B1FA-20730454EA07}" dt="2026-04-09T13:37:41.831" v="25" actId="368"/>
        <pc:sldMkLst>
          <pc:docMk/>
          <pc:sldMk cId="3415003822" sldId="888"/>
        </pc:sldMkLst>
      </pc:sldChg>
      <pc:sldChg chg="modNotes">
        <pc:chgData name="Avery, Devon - Division of Assessment and Accountability Support" userId="ea78a75c-c17e-4901-bc17-b64bcd9c9f6d" providerId="ADAL" clId="{BE49BD1B-962D-425B-B1FA-20730454EA07}" dt="2026-04-09T13:37:41.802" v="17" actId="368"/>
        <pc:sldMkLst>
          <pc:docMk/>
          <pc:sldMk cId="3974292979" sldId="912"/>
        </pc:sldMkLst>
      </pc:sldChg>
      <pc:sldChg chg="modNotes">
        <pc:chgData name="Avery, Devon - Division of Assessment and Accountability Support" userId="ea78a75c-c17e-4901-bc17-b64bcd9c9f6d" providerId="ADAL" clId="{BE49BD1B-962D-425B-B1FA-20730454EA07}" dt="2026-04-09T13:37:41.782" v="13" actId="368"/>
        <pc:sldMkLst>
          <pc:docMk/>
          <pc:sldMk cId="3775558774" sldId="1024"/>
        </pc:sldMkLst>
      </pc:sldChg>
      <pc:sldChg chg="modNotes">
        <pc:chgData name="Avery, Devon - Division of Assessment and Accountability Support" userId="ea78a75c-c17e-4901-bc17-b64bcd9c9f6d" providerId="ADAL" clId="{BE49BD1B-962D-425B-B1FA-20730454EA07}" dt="2026-04-09T13:37:41.658" v="3" actId="368"/>
        <pc:sldMkLst>
          <pc:docMk/>
          <pc:sldMk cId="3672166213" sldId="1143"/>
        </pc:sldMkLst>
      </pc:sldChg>
      <pc:sldChg chg="modNotes">
        <pc:chgData name="Avery, Devon - Division of Assessment and Accountability Support" userId="ea78a75c-c17e-4901-bc17-b64bcd9c9f6d" providerId="ADAL" clId="{BE49BD1B-962D-425B-B1FA-20730454EA07}" dt="2026-04-09T13:37:41.748" v="7" actId="368"/>
        <pc:sldMkLst>
          <pc:docMk/>
          <pc:sldMk cId="1638406201" sldId="1154"/>
        </pc:sldMkLst>
      </pc:sldChg>
      <pc:sldChg chg="modNotes">
        <pc:chgData name="Avery, Devon - Division of Assessment and Accountability Support" userId="ea78a75c-c17e-4901-bc17-b64bcd9c9f6d" providerId="ADAL" clId="{BE49BD1B-962D-425B-B1FA-20730454EA07}" dt="2026-04-09T13:37:41.758" v="9" actId="368"/>
        <pc:sldMkLst>
          <pc:docMk/>
          <pc:sldMk cId="37034518" sldId="1155"/>
        </pc:sldMkLst>
      </pc:sldChg>
      <pc:sldChg chg="modNotes">
        <pc:chgData name="Avery, Devon - Division of Assessment and Accountability Support" userId="ea78a75c-c17e-4901-bc17-b64bcd9c9f6d" providerId="ADAL" clId="{BE49BD1B-962D-425B-B1FA-20730454EA07}" dt="2026-04-09T13:37:41.767" v="11" actId="368"/>
        <pc:sldMkLst>
          <pc:docMk/>
          <pc:sldMk cId="1987321335" sldId="1169"/>
        </pc:sldMkLst>
      </pc:sldChg>
      <pc:sldChg chg="modNotes">
        <pc:chgData name="Avery, Devon - Division of Assessment and Accountability Support" userId="ea78a75c-c17e-4901-bc17-b64bcd9c9f6d" providerId="ADAL" clId="{BE49BD1B-962D-425B-B1FA-20730454EA07}" dt="2026-04-09T13:37:41.736" v="5" actId="368"/>
        <pc:sldMkLst>
          <pc:docMk/>
          <pc:sldMk cId="2814105744" sldId="1636"/>
        </pc:sldMkLst>
      </pc:sldChg>
      <pc:sldChg chg="modNotes">
        <pc:chgData name="Avery, Devon - Division of Assessment and Accountability Support" userId="ea78a75c-c17e-4901-bc17-b64bcd9c9f6d" providerId="ADAL" clId="{BE49BD1B-962D-425B-B1FA-20730454EA07}" dt="2026-04-09T13:37:41.812" v="19" actId="368"/>
        <pc:sldMkLst>
          <pc:docMk/>
          <pc:sldMk cId="1711494882" sldId="1640"/>
        </pc:sldMkLst>
      </pc:sldChg>
      <pc:sldChg chg="modNotes">
        <pc:chgData name="Avery, Devon - Division of Assessment and Accountability Support" userId="ea78a75c-c17e-4901-bc17-b64bcd9c9f6d" providerId="ADAL" clId="{BE49BD1B-962D-425B-B1FA-20730454EA07}" dt="2026-04-09T13:37:41.792" v="15" actId="368"/>
        <pc:sldMkLst>
          <pc:docMk/>
          <pc:sldMk cId="3766068679" sldId="1641"/>
        </pc:sldMkLst>
      </pc:sldChg>
      <pc:sldChg chg="modNotes">
        <pc:chgData name="Avery, Devon - Division of Assessment and Accountability Support" userId="ea78a75c-c17e-4901-bc17-b64bcd9c9f6d" providerId="ADAL" clId="{BE49BD1B-962D-425B-B1FA-20730454EA07}" dt="2026-04-09T13:37:41.817" v="21" actId="368"/>
        <pc:sldMkLst>
          <pc:docMk/>
          <pc:sldMk cId="2166129362" sldId="1642"/>
        </pc:sldMkLst>
      </pc:sldChg>
      <pc:sldChg chg="modNotes">
        <pc:chgData name="Avery, Devon - Division of Assessment and Accountability Support" userId="ea78a75c-c17e-4901-bc17-b64bcd9c9f6d" providerId="ADAL" clId="{BE49BD1B-962D-425B-B1FA-20730454EA07}" dt="2026-04-09T13:37:41.826" v="23" actId="368"/>
        <pc:sldMkLst>
          <pc:docMk/>
          <pc:sldMk cId="2896129306" sldId="1643"/>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mj-lt"/>
              <a:cs typeface="Arial" panose="020B0604020202020204" pitchFamily="34" charset="0"/>
            </a:rPr>
            <a:t>Contact Information</a:t>
          </a:r>
          <a:endParaRPr lang="en-US" b="0" i="0" u="none" strike="noStrike" cap="none" baseline="0" noProof="0">
            <a:solidFill>
              <a:srgbClr val="010000"/>
            </a:solidFill>
            <a:latin typeface="+mj-lt"/>
            <a:cs typeface="Arial" panose="020B0604020202020204" pitchFamily="34" charset="0"/>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mj-lt"/>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mj-lt"/>
              <a:cs typeface="Times New Roman"/>
              <a:hlinkClick xmlns:r="http://schemas.openxmlformats.org/officeDocument/2006/relationships" r:id="rId1"/>
            </a:rPr>
            <a:t>dacinfo@education.ky.gov</a:t>
          </a:r>
          <a:endParaRPr lang="en-US" sz="4400">
            <a:latin typeface="+mj-lt"/>
            <a:cs typeface="Times New Roman"/>
          </a:endParaRP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555D2BA5-BCB5-4FD5-BFD9-2B9FB61D7F36}">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mj-lt"/>
              <a:cs typeface="Times New Roman"/>
            </a:rPr>
            <a:t>(502) 564-4394</a:t>
          </a:r>
        </a:p>
      </dgm:t>
    </dgm:pt>
    <dgm:pt modelId="{BC565937-7DB0-4AEB-84F4-507AF704F7C8}" type="parTrans" cxnId="{5A511DA5-E011-4FC6-9BC5-ACA76839936B}">
      <dgm:prSet/>
      <dgm:spPr/>
      <dgm:t>
        <a:bodyPr/>
        <a:lstStyle/>
        <a:p>
          <a:endParaRPr lang="en-US"/>
        </a:p>
      </dgm:t>
    </dgm:pt>
    <dgm:pt modelId="{F4C91FE7-86C2-4512-A2DB-D57CC2815CD9}" type="sibTrans" cxnId="{5A511DA5-E011-4FC6-9BC5-ACA76839936B}">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X="-8250" custLinFactNeighborY="1596">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EBD4EF20-0A3F-4916-959E-E08BD9B09C15}" type="presOf" srcId="{555D2BA5-BCB5-4FD5-BFD9-2B9FB61D7F36}" destId="{EFC5904C-6172-4D21-AA6F-0A027056D3ED}" srcOrd="0" destOrd="2" presId="urn:microsoft.com/office/officeart/2005/8/layout/list1"/>
    <dgm:cxn modelId="{FDB2F853-2875-4F99-8A2E-36084B4A2C2B}" type="presOf" srcId="{5DDDCDED-2313-4F54-801A-F8F10EEAF1AE}" destId="{EFC5904C-6172-4D21-AA6F-0A027056D3ED}" srcOrd="0" destOrd="1"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1"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5A511DA5-E011-4FC6-9BC5-ACA76839936B}" srcId="{1A60FDE9-8FDD-4F95-8761-9B8568EA05DF}" destId="{555D2BA5-BCB5-4FD5-BFD9-2B9FB61D7F36}" srcOrd="2" destOrd="0" parTransId="{BC565937-7DB0-4AEB-84F4-507AF704F7C8}" sibTransId="{F4C91FE7-86C2-4512-A2DB-D57CC2815CD9}"/>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08476"/>
          <a:ext cx="9668797" cy="3453975"/>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895604" rIns="750406" bIns="312928" numCol="1" spcCol="1270" anchor="t" anchorCtr="0">
          <a:noAutofit/>
        </a:bodyPr>
        <a:lstStyle/>
        <a:p>
          <a:pPr marL="285750" lvl="1" indent="-285750" algn="ctr" defTabSz="1955800">
            <a:lnSpc>
              <a:spcPct val="90000"/>
            </a:lnSpc>
            <a:spcBef>
              <a:spcPts val="1200"/>
            </a:spcBef>
            <a:spcAft>
              <a:spcPct val="15000"/>
            </a:spcAft>
            <a:buFontTx/>
            <a:buNone/>
          </a:pPr>
          <a:r>
            <a:rPr lang="en-US" sz="4400" kern="1200">
              <a:solidFill>
                <a:srgbClr val="102649"/>
              </a:solidFill>
              <a:latin typeface="+mj-lt"/>
              <a:cs typeface="Times New Roman"/>
            </a:rPr>
            <a:t>KDE DAC Information</a:t>
          </a:r>
        </a:p>
        <a:p>
          <a:pPr marL="285750" lvl="1" indent="-285750" algn="ctr" defTabSz="1955800">
            <a:lnSpc>
              <a:spcPct val="90000"/>
            </a:lnSpc>
            <a:spcBef>
              <a:spcPts val="1200"/>
            </a:spcBef>
            <a:spcAft>
              <a:spcPct val="15000"/>
            </a:spcAft>
            <a:buFontTx/>
            <a:buNone/>
          </a:pPr>
          <a:r>
            <a:rPr lang="en-US" sz="4400" kern="1200">
              <a:latin typeface="+mj-lt"/>
              <a:cs typeface="Times New Roman"/>
              <a:hlinkClick xmlns:r="http://schemas.openxmlformats.org/officeDocument/2006/relationships" r:id="rId1"/>
            </a:rPr>
            <a:t>dacinfo@education.ky.gov</a:t>
          </a:r>
          <a:endParaRPr lang="en-US" sz="4400" kern="1200">
            <a:latin typeface="+mj-lt"/>
            <a:cs typeface="Times New Roman"/>
          </a:endParaRPr>
        </a:p>
        <a:p>
          <a:pPr marL="285750" lvl="1" indent="-285750" algn="ctr" defTabSz="1955800">
            <a:lnSpc>
              <a:spcPct val="90000"/>
            </a:lnSpc>
            <a:spcBef>
              <a:spcPts val="1200"/>
            </a:spcBef>
            <a:spcAft>
              <a:spcPct val="15000"/>
            </a:spcAft>
            <a:buFontTx/>
            <a:buNone/>
          </a:pPr>
          <a:r>
            <a:rPr lang="en-US" sz="4400" kern="1200">
              <a:solidFill>
                <a:srgbClr val="102649"/>
              </a:solidFill>
              <a:latin typeface="+mj-lt"/>
              <a:cs typeface="Times New Roman"/>
            </a:rPr>
            <a:t>(502) 564-4394</a:t>
          </a:r>
        </a:p>
      </dsp:txBody>
      <dsp:txXfrm>
        <a:off x="0" y="108476"/>
        <a:ext cx="9668797" cy="3453975"/>
      </dsp:txXfrm>
    </dsp:sp>
    <dsp:sp modelId="{582781B1-11A1-43EE-AABF-775ACAB37D1D}">
      <dsp:nvSpPr>
        <dsp:cNvPr id="0" name=""/>
        <dsp:cNvSpPr/>
      </dsp:nvSpPr>
      <dsp:spPr>
        <a:xfrm>
          <a:off x="1940817" y="0"/>
          <a:ext cx="5787113" cy="74218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1911350">
            <a:lnSpc>
              <a:spcPct val="90000"/>
            </a:lnSpc>
            <a:spcBef>
              <a:spcPct val="0"/>
            </a:spcBef>
            <a:spcAft>
              <a:spcPct val="35000"/>
            </a:spcAft>
            <a:buNone/>
          </a:pPr>
          <a:r>
            <a:rPr lang="en-US" sz="4300" kern="1200">
              <a:latin typeface="+mj-lt"/>
              <a:cs typeface="Arial" panose="020B0604020202020204" pitchFamily="34" charset="0"/>
            </a:rPr>
            <a:t>Contact Information</a:t>
          </a:r>
          <a:endParaRPr lang="en-US" sz="4300" b="0" i="0" u="none" strike="noStrike" kern="1200" cap="none" baseline="0" noProof="0">
            <a:solidFill>
              <a:srgbClr val="010000"/>
            </a:solidFill>
            <a:latin typeface="+mj-lt"/>
            <a:cs typeface="Arial" panose="020B0604020202020204" pitchFamily="34" charset="0"/>
          </a:endParaRPr>
        </a:p>
      </dsp:txBody>
      <dsp:txXfrm>
        <a:off x="1977047" y="36230"/>
        <a:ext cx="5714653" cy="66972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535C139-4EDF-49FA-8D83-7BC1238E7CEF}" type="datetimeFigureOut">
              <a:rPr lang="en-US" smtClean="0"/>
              <a:t>4/9/2026</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A2DE7F9-60FD-4BBF-B2BC-85C0F7DAABE7}" type="datetimeFigureOut">
              <a:rPr lang="en-US" smtClean="0"/>
              <a:t>4/9/2026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a:t>
            </a:fld>
            <a:endParaRPr lang="en-US"/>
          </a:p>
        </p:txBody>
      </p:sp>
    </p:spTree>
    <p:extLst>
      <p:ext uri="{BB962C8B-B14F-4D97-AF65-F5344CB8AC3E}">
        <p14:creationId xmlns:p14="http://schemas.microsoft.com/office/powerpoint/2010/main" val="122060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12</a:t>
            </a:fld>
            <a:endParaRPr lang="en-US"/>
          </a:p>
        </p:txBody>
      </p:sp>
    </p:spTree>
    <p:extLst>
      <p:ext uri="{BB962C8B-B14F-4D97-AF65-F5344CB8AC3E}">
        <p14:creationId xmlns:p14="http://schemas.microsoft.com/office/powerpoint/2010/main" val="230781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13</a:t>
            </a:fld>
            <a:endParaRPr lang="en-US"/>
          </a:p>
        </p:txBody>
      </p:sp>
    </p:spTree>
    <p:extLst>
      <p:ext uri="{BB962C8B-B14F-4D97-AF65-F5344CB8AC3E}">
        <p14:creationId xmlns:p14="http://schemas.microsoft.com/office/powerpoint/2010/main" val="2307216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275751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53C20-2771-2A5A-89EA-38D3EFDB4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A53F2-7D37-1129-B85F-5B0CA41DFF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FAF0C6-7C17-D9C3-32F3-A63BC9780666}"/>
              </a:ext>
            </a:extLst>
          </p:cNvPr>
          <p:cNvSpPr>
            <a:spLocks noGrp="1"/>
          </p:cNvSpPr>
          <p:nvPr>
            <p:ph type="body" idx="1"/>
          </p:nvPr>
        </p:nvSpPr>
        <p:spPr/>
        <p:txBody>
          <a:bodyPr/>
          <a:lstStyle/>
          <a:p>
            <a:pPr>
              <a:buNone/>
            </a:pPr>
            <a:endParaRPr lang="en-US"/>
          </a:p>
        </p:txBody>
      </p:sp>
      <p:sp>
        <p:nvSpPr>
          <p:cNvPr id="4" name="Slide Number Placeholder 3">
            <a:extLst>
              <a:ext uri="{FF2B5EF4-FFF2-40B4-BE49-F238E27FC236}">
                <a16:creationId xmlns:a16="http://schemas.microsoft.com/office/drawing/2014/main" id="{8DA88954-0305-D211-488B-E238AC2165E8}"/>
              </a:ext>
            </a:extLst>
          </p:cNvPr>
          <p:cNvSpPr>
            <a:spLocks noGrp="1"/>
          </p:cNvSpPr>
          <p:nvPr>
            <p:ph type="sldNum" sz="quarter" idx="5"/>
          </p:nvPr>
        </p:nvSpPr>
        <p:spPr/>
        <p:txBody>
          <a:bodyPr/>
          <a:lstStyle/>
          <a:p>
            <a:fld id="{B9C324DF-C190-43FC-8C04-1AEFE31E6ED5}" type="slidenum">
              <a:rPr lang="en-US" smtClean="0"/>
              <a:t>15</a:t>
            </a:fld>
            <a:endParaRPr lang="en-US"/>
          </a:p>
        </p:txBody>
      </p:sp>
    </p:spTree>
    <p:extLst>
      <p:ext uri="{BB962C8B-B14F-4D97-AF65-F5344CB8AC3E}">
        <p14:creationId xmlns:p14="http://schemas.microsoft.com/office/powerpoint/2010/main" val="98729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324DF-C190-43FC-8C04-1AEFE31E6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439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17</a:t>
            </a:fld>
            <a:endParaRPr lang="en-US"/>
          </a:p>
        </p:txBody>
      </p:sp>
    </p:spTree>
    <p:extLst>
      <p:ext uri="{BB962C8B-B14F-4D97-AF65-F5344CB8AC3E}">
        <p14:creationId xmlns:p14="http://schemas.microsoft.com/office/powerpoint/2010/main" val="2274451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4204061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324DF-C190-43FC-8C04-1AEFE31E6ED5}" type="slidenum">
              <a:rPr lang="en-US" smtClean="0"/>
              <a:t>19</a:t>
            </a:fld>
            <a:endParaRPr lang="en-US"/>
          </a:p>
        </p:txBody>
      </p:sp>
    </p:spTree>
    <p:extLst>
      <p:ext uri="{BB962C8B-B14F-4D97-AF65-F5344CB8AC3E}">
        <p14:creationId xmlns:p14="http://schemas.microsoft.com/office/powerpoint/2010/main" val="2306481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20</a:t>
            </a:fld>
            <a:endParaRPr lang="en-US"/>
          </a:p>
        </p:txBody>
      </p:sp>
    </p:spTree>
    <p:extLst>
      <p:ext uri="{BB962C8B-B14F-4D97-AF65-F5344CB8AC3E}">
        <p14:creationId xmlns:p14="http://schemas.microsoft.com/office/powerpoint/2010/main" val="1963488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B49C6-E9C6-574F-5DA8-B678383C7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45D919-988F-F222-DB74-28FD09FB1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161F6-EF4F-3A80-1502-1C49942072A1}"/>
              </a:ext>
            </a:extLst>
          </p:cNvPr>
          <p:cNvSpPr>
            <a:spLocks noGrp="1"/>
          </p:cNvSpPr>
          <p:nvPr>
            <p:ph type="body" idx="1"/>
          </p:nvPr>
        </p:nvSpPr>
        <p:spPr/>
        <p:txBody>
          <a:bodyPr/>
          <a:lstStyle/>
          <a:p>
            <a:pPr>
              <a:buNone/>
            </a:pPr>
            <a:endParaRPr lang="en-US"/>
          </a:p>
        </p:txBody>
      </p:sp>
      <p:sp>
        <p:nvSpPr>
          <p:cNvPr id="4" name="Slide Number Placeholder 3">
            <a:extLst>
              <a:ext uri="{FF2B5EF4-FFF2-40B4-BE49-F238E27FC236}">
                <a16:creationId xmlns:a16="http://schemas.microsoft.com/office/drawing/2014/main" id="{B4E02DFE-29BD-2082-8EA4-EC36AB46B972}"/>
              </a:ext>
            </a:extLst>
          </p:cNvPr>
          <p:cNvSpPr>
            <a:spLocks noGrp="1"/>
          </p:cNvSpPr>
          <p:nvPr>
            <p:ph type="sldNum" sz="quarter" idx="5"/>
          </p:nvPr>
        </p:nvSpPr>
        <p:spPr/>
        <p:txBody>
          <a:bodyPr/>
          <a:lstStyle/>
          <a:p>
            <a:fld id="{B9C324DF-C190-43FC-8C04-1AEFE31E6ED5}" type="slidenum">
              <a:rPr lang="en-US" smtClean="0"/>
              <a:t>21</a:t>
            </a:fld>
            <a:endParaRPr lang="en-US"/>
          </a:p>
        </p:txBody>
      </p:sp>
    </p:spTree>
    <p:extLst>
      <p:ext uri="{BB962C8B-B14F-4D97-AF65-F5344CB8AC3E}">
        <p14:creationId xmlns:p14="http://schemas.microsoft.com/office/powerpoint/2010/main" val="363534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2966179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22</a:t>
            </a:fld>
            <a:endParaRPr lang="en-US"/>
          </a:p>
        </p:txBody>
      </p:sp>
    </p:spTree>
    <p:extLst>
      <p:ext uri="{BB962C8B-B14F-4D97-AF65-F5344CB8AC3E}">
        <p14:creationId xmlns:p14="http://schemas.microsoft.com/office/powerpoint/2010/main" val="3895706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654050"/>
            <a:ext cx="5840412" cy="3284538"/>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286800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4</a:t>
            </a:fld>
            <a:endParaRPr lang="en-US"/>
          </a:p>
        </p:txBody>
      </p:sp>
    </p:spTree>
    <p:extLst>
      <p:ext uri="{BB962C8B-B14F-4D97-AF65-F5344CB8AC3E}">
        <p14:creationId xmlns:p14="http://schemas.microsoft.com/office/powerpoint/2010/main" val="529934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F12A9-C160-CC76-4F42-863518A12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2BFAD-CBAD-C1E1-AEBF-9A0BA47E169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9FD6A1D-BB2B-DB32-9053-28067CFAFE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EAE5E2-5AF5-E8AB-2FC9-54FE9488B30F}"/>
              </a:ext>
            </a:extLst>
          </p:cNvPr>
          <p:cNvSpPr>
            <a:spLocks noGrp="1"/>
          </p:cNvSpPr>
          <p:nvPr>
            <p:ph type="sldNum" sz="quarter" idx="5"/>
          </p:nvPr>
        </p:nvSpPr>
        <p:spPr/>
        <p:txBody>
          <a:bodyPr/>
          <a:lstStyle/>
          <a:p>
            <a:fld id="{B9C324DF-C190-43FC-8C04-1AEFE31E6ED5}" type="slidenum">
              <a:rPr lang="en-US" smtClean="0"/>
              <a:t>5</a:t>
            </a:fld>
            <a:endParaRPr lang="en-US"/>
          </a:p>
        </p:txBody>
      </p:sp>
    </p:spTree>
    <p:extLst>
      <p:ext uri="{BB962C8B-B14F-4D97-AF65-F5344CB8AC3E}">
        <p14:creationId xmlns:p14="http://schemas.microsoft.com/office/powerpoint/2010/main" val="304580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25F53-7F3C-852E-9362-E5708134F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734DA-2C1A-B4DA-2A48-ADEF35DCA04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37C4080-6C0B-107B-54CE-F517E90164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216E4F-9968-6F04-6DB2-BF77CF29D129}"/>
              </a:ext>
            </a:extLst>
          </p:cNvPr>
          <p:cNvSpPr>
            <a:spLocks noGrp="1"/>
          </p:cNvSpPr>
          <p:nvPr>
            <p:ph type="sldNum" sz="quarter" idx="5"/>
          </p:nvPr>
        </p:nvSpPr>
        <p:spPr/>
        <p:txBody>
          <a:bodyPr/>
          <a:lstStyle/>
          <a:p>
            <a:fld id="{B9C324DF-C190-43FC-8C04-1AEFE31E6ED5}" type="slidenum">
              <a:rPr lang="en-US" smtClean="0"/>
              <a:t>6</a:t>
            </a:fld>
            <a:endParaRPr lang="en-US"/>
          </a:p>
        </p:txBody>
      </p:sp>
    </p:spTree>
    <p:extLst>
      <p:ext uri="{BB962C8B-B14F-4D97-AF65-F5344CB8AC3E}">
        <p14:creationId xmlns:p14="http://schemas.microsoft.com/office/powerpoint/2010/main" val="2396883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7</a:t>
            </a:fld>
            <a:endParaRPr lang="en-US"/>
          </a:p>
        </p:txBody>
      </p:sp>
    </p:spTree>
    <p:extLst>
      <p:ext uri="{BB962C8B-B14F-4D97-AF65-F5344CB8AC3E}">
        <p14:creationId xmlns:p14="http://schemas.microsoft.com/office/powerpoint/2010/main" val="80785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A8AE2-B5AE-8CC3-9E3B-F9D11A8F1B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15308-7857-A0BC-1C77-99B946571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673683-1A3E-E3C2-483E-126C95EE20C8}"/>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AB0C4C3-9767-794E-C814-0E638755EB0C}"/>
              </a:ext>
            </a:extLst>
          </p:cNvPr>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78405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AE144-C78A-F774-18A3-0DC529845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C7081-91C6-532D-CE8A-5D82303F14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51D978-7095-27DD-52F3-E4078C0AE8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0374FF-009B-8478-06A7-354F92F8471F}"/>
              </a:ext>
            </a:extLst>
          </p:cNvPr>
          <p:cNvSpPr>
            <a:spLocks noGrp="1"/>
          </p:cNvSpPr>
          <p:nvPr>
            <p:ph type="sldNum" sz="quarter" idx="5"/>
          </p:nvPr>
        </p:nvSpPr>
        <p:spPr/>
        <p:txBody>
          <a:bodyPr/>
          <a:lstStyle/>
          <a:p>
            <a:fld id="{B9C324DF-C190-43FC-8C04-1AEFE31E6ED5}" type="slidenum">
              <a:rPr lang="en-US" smtClean="0"/>
              <a:t>10</a:t>
            </a:fld>
            <a:endParaRPr lang="en-US"/>
          </a:p>
        </p:txBody>
      </p:sp>
    </p:spTree>
    <p:extLst>
      <p:ext uri="{BB962C8B-B14F-4D97-AF65-F5344CB8AC3E}">
        <p14:creationId xmlns:p14="http://schemas.microsoft.com/office/powerpoint/2010/main" val="2680649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11</a:t>
            </a:fld>
            <a:endParaRPr lang="en-US"/>
          </a:p>
        </p:txBody>
      </p:sp>
    </p:spTree>
    <p:extLst>
      <p:ext uri="{BB962C8B-B14F-4D97-AF65-F5344CB8AC3E}">
        <p14:creationId xmlns:p14="http://schemas.microsoft.com/office/powerpoint/2010/main" val="2178910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114550" y="1122363"/>
            <a:ext cx="9144000" cy="2387600"/>
          </a:xfrm>
        </p:spPr>
        <p:txBody>
          <a:bodyPr anchor="b">
            <a:normAutofit/>
          </a:bodyPr>
          <a:lstStyle>
            <a:lvl1pPr algn="r">
              <a:defRPr sz="5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114550" y="3592513"/>
            <a:ext cx="9144000" cy="1655762"/>
          </a:xfrm>
        </p:spPr>
        <p:txBody>
          <a:bodyPr/>
          <a:lstStyle>
            <a:lvl1pPr marL="0" indent="0" algn="r">
              <a:spcBef>
                <a:spcPts val="0"/>
              </a:spcBef>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241668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1412"/>
            <a:ext cx="10725150" cy="987764"/>
          </a:xfrm>
        </p:spPr>
        <p:txBody>
          <a:bodyPr/>
          <a:lstStyle/>
          <a:p>
            <a:r>
              <a:rPr lang="en-US"/>
              <a:t>Click to edit Master title style</a:t>
            </a:r>
          </a:p>
        </p:txBody>
      </p:sp>
      <p:sp>
        <p:nvSpPr>
          <p:cNvPr id="9" name="Content Placeholder 8"/>
          <p:cNvSpPr>
            <a:spLocks noGrp="1"/>
          </p:cNvSpPr>
          <p:nvPr>
            <p:ph sz="quarter" idx="12"/>
          </p:nvPr>
        </p:nvSpPr>
        <p:spPr>
          <a:xfrm>
            <a:off x="1404421" y="1382839"/>
            <a:ext cx="9090025" cy="4092322"/>
          </a:xfrm>
        </p:spPr>
        <p:txBody>
          <a:bodyPr/>
          <a:lstStyle>
            <a:lvl1pPr marL="0" indent="0">
              <a:buNone/>
              <a:defRPr/>
            </a:lvl1pPr>
          </a:lstStyle>
          <a:p>
            <a:pPr lvl="0"/>
            <a:endParaRPr lang="en-US"/>
          </a:p>
        </p:txBody>
      </p:sp>
      <p:sp>
        <p:nvSpPr>
          <p:cNvPr id="3" name="Date Placeholder 6">
            <a:extLst>
              <a:ext uri="{FF2B5EF4-FFF2-40B4-BE49-F238E27FC236}">
                <a16:creationId xmlns:a16="http://schemas.microsoft.com/office/drawing/2014/main" id="{F80CE2AF-E660-3950-9787-DE2B3A071AD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120073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47750"/>
          </a:xfrm>
        </p:spPr>
        <p:txBody>
          <a:bodyPr/>
          <a:lstStyle/>
          <a:p>
            <a:r>
              <a:rPr lang="en-US"/>
              <a:t>Click to edit Master title style</a:t>
            </a:r>
          </a:p>
        </p:txBody>
      </p:sp>
      <p:sp>
        <p:nvSpPr>
          <p:cNvPr id="5" name="Text Placeholder 4"/>
          <p:cNvSpPr>
            <a:spLocks noGrp="1"/>
          </p:cNvSpPr>
          <p:nvPr>
            <p:ph type="body" sz="quarter" idx="13"/>
          </p:nvPr>
        </p:nvSpPr>
        <p:spPr>
          <a:xfrm>
            <a:off x="1147833" y="1383100"/>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7684F22C-CB99-3853-AE7A-8174198B5877}"/>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04514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6">
            <a:extLst>
              <a:ext uri="{FF2B5EF4-FFF2-40B4-BE49-F238E27FC236}">
                <a16:creationId xmlns:a16="http://schemas.microsoft.com/office/drawing/2014/main" id="{53915FA5-AAA7-6BAF-5908-CA03414AECD4}"/>
              </a:ext>
            </a:extLst>
          </p:cNvPr>
          <p:cNvSpPr>
            <a:spLocks noGrp="1"/>
          </p:cNvSpPr>
          <p:nvPr>
            <p:ph type="dt" sz="half" idx="10"/>
          </p:nvPr>
        </p:nvSpPr>
        <p:spPr>
          <a:xfrm>
            <a:off x="4724400" y="6310312"/>
            <a:ext cx="2743200" cy="365125"/>
          </a:xfrm>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147887"/>
          </a:xfrm>
        </p:spPr>
        <p:txBody>
          <a:bodyPr anchor="b">
            <a:normAutofit/>
          </a:bodyPr>
          <a:lstStyle>
            <a:lvl1pPr marL="0" indent="0">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19933" y="38576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C322A8-A489-BBC6-3CF8-E3EBE7AC69CC}"/>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6"/>
            <a:ext cx="10515600" cy="103267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687388"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687388" y="22669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0198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019800" y="226695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644F15-3FFF-25E2-C0E2-70B23180915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lgn="r">
              <a:defRPr>
                <a:solidFill>
                  <a:srgbClr val="102649"/>
                </a:solidFill>
              </a:defRPr>
            </a:lvl1pPr>
          </a:lstStyle>
          <a:p>
            <a:r>
              <a:rPr lang="en-US"/>
              <a:t>‹#›</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83270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251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86361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302202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0"/>
            <a:ext cx="10515600" cy="10382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4724400" y="6310312"/>
            <a:ext cx="2743200" cy="365125"/>
          </a:xfrm>
          <a:prstGeom prst="rect">
            <a:avLst/>
          </a:prstGeom>
        </p:spPr>
        <p:txBody>
          <a:bodyPr vert="horz" lIns="91440" tIns="45720" rIns="91440" bIns="45720" rtlCol="0" anchor="ctr"/>
          <a:lstStyle>
            <a:lvl1pPr algn="l">
              <a:defRPr sz="1200">
                <a:solidFill>
                  <a:schemeClr val="bg1"/>
                </a:solidFill>
              </a:defRPr>
            </a:lvl1pPr>
          </a:lstStyle>
          <a:p>
            <a:pPr algn="r"/>
            <a:r>
              <a:rPr lang="en-US"/>
              <a:t>‹#›</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2" r:id="rId7"/>
    <p:sldLayoutId id="2147483703" r:id="rId8"/>
    <p:sldLayoutId id="2147483704" r:id="rId9"/>
    <p:sldLayoutId id="2147483705" r:id="rId10"/>
    <p:sldLayoutId id="2147483691" r:id="rId11"/>
    <p:sldLayoutId id="2147483693" r:id="rId12"/>
    <p:sldLayoutId id="2147483660" r:id="rId13"/>
  </p:sldLayoutIdLst>
  <p:hf hd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ams.microsoft.com/meet/24541049011631?p=1ZXnHHyYMaajt9Htt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ollegeboard.zoom.us/webinar/register/WN_9rmcnPI9SyiB0svY1iMH6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ucation.ky.gov/AA/distsupp/Pages/Forms.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nam11.safelinks.protection.outlook.com/?url=https%3A%2F%2Flinks-2.govdelivery.com%2FCL0%2Fhttps%3A%252F%252Fapps.legislature.ky.gov%252Frecord%252F26rs%252Fhb257.html%253Futm_medium%3Demail%2526utm_source%3Dgovdelivery%2F1%2F0101019c53019dc5-84b180c7-2d0b-414d-a013-12263fb36aa6-000000%2F3EYR0A9StaX5Ei87tJxvgHUmriAtrmavW8TuPV3lz7w%3D444&amp;data=05%7C02%7Cdacinfo%40education.ky.gov%7C8b891a5babb840428a3908de6a606742%7C9360c11f90e64706ad0025fcdc9e2ed1%7C0%7C0%7C639065159512903545%7CUnknown%7CTWFpbGZsb3d8eyJFbXB0eU1hcGkiOnRydWUsIlYiOiIwLjAuMDAwMCIsIlAiOiJXaW4zMiIsIkFOIjoiTWFpbCIsIldUIjoyfQ%3D%3D%7C0%7C%7C%7C&amp;sdata=FDdkDnZMM68RFXkgRXOrpC0%2FL6JC%2FymKtqLOH%2Bf1l6A%3D&amp;reserve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teams.microsoft.com/l/meetup-join/19%3ameeting_OGNmMGYyNzgtMTM0Yy00YzM3LTg0MzktMzcyMzNiMWRkYTQ5%40thread.v2/0?context=%7b%22Tid%22%3a%229360c11f-90e6-4706-ad00-25fcdc9e2ed1%22%2c%22Oid%22%3a%22ea78a75c-c17e-4901-bc17-b64bcd9c9f6d%22%7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ocs.google.com/forms/d/e/1FAIpQLScANFRaWPNJagP2eDM495J8Xns-3fDtwbH0iTv9Q0msH91v2A/viewform?usp=dialo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krista.mullins@education.ky.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teams.microsoft.com/meet/28967022231004?p=VkezL1jrXqqFU3fHC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forms.gle/myorfVtVMn39XttD7" TargetMode="External"/><Relationship Id="rId5" Type="http://schemas.openxmlformats.org/officeDocument/2006/relationships/hyperlink" Target="https://mediaportal.education.ky.gov/assessment-and-accountability/2026/03/2026-2027-k-screen-refresher-training/" TargetMode="External"/><Relationship Id="rId4" Type="http://schemas.openxmlformats.org/officeDocument/2006/relationships/hyperlink" Target="https://www.education.ky.gov/AA/Assessments/Documents/KScreen_Implementation_Guide.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05780" y="1132195"/>
            <a:ext cx="9144000" cy="2387600"/>
          </a:xfrm>
        </p:spPr>
        <p:txBody>
          <a:bodyPr/>
          <a:lstStyle/>
          <a:p>
            <a:r>
              <a:rPr lang="en-US"/>
              <a:t>DAC Webcast</a:t>
            </a:r>
            <a:br>
              <a:rPr lang="en-US"/>
            </a:br>
            <a:r>
              <a:rPr lang="en-US"/>
              <a:t>April 9, 2026</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005780" y="3631535"/>
            <a:ext cx="9144000" cy="1655762"/>
          </a:xfrm>
        </p:spPr>
        <p:txBody>
          <a:bodyPr vert="horz" lIns="91440" tIns="45720" rIns="91440" bIns="45720" rtlCol="0" anchor="t">
            <a:normAutofit/>
          </a:bodyPr>
          <a:lstStyle/>
          <a:p>
            <a:pPr algn="r">
              <a:spcBef>
                <a:spcPts val="0"/>
              </a:spcBef>
            </a:pPr>
            <a:endParaRPr lang="en-US" dirty="0"/>
          </a:p>
          <a:p>
            <a:pPr algn="r">
              <a:spcBef>
                <a:spcPts val="0"/>
              </a:spcBef>
            </a:pPr>
            <a:r>
              <a:rPr lang="en-US" dirty="0"/>
              <a:t>Shara Savage, Director</a:t>
            </a:r>
          </a:p>
          <a:p>
            <a:pPr algn="r">
              <a:spcBef>
                <a:spcPts val="0"/>
              </a:spcBef>
            </a:pPr>
            <a:r>
              <a:rPr lang="en-US" dirty="0"/>
              <a:t>   Division of Assessment and Accountability Support</a:t>
            </a:r>
          </a:p>
          <a:p>
            <a:pPr algn="r">
              <a:spcBef>
                <a:spcPts val="0"/>
              </a:spcBef>
            </a:pPr>
            <a:r>
              <a:rPr lang="en-US" dirty="0"/>
              <a:t>Office of Assessment and Accountability</a:t>
            </a:r>
          </a:p>
          <a:p>
            <a:endParaRPr lang="en-US" dirty="0"/>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5C61D-7BFE-F44A-309B-E6AA0A5EC0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AEACD2-F522-E00E-B0E3-AB8D1ECAEDA3}"/>
              </a:ext>
            </a:extLst>
          </p:cNvPr>
          <p:cNvSpPr>
            <a:spLocks noGrp="1"/>
          </p:cNvSpPr>
          <p:nvPr>
            <p:ph type="title"/>
          </p:nvPr>
        </p:nvSpPr>
        <p:spPr/>
        <p:txBody>
          <a:bodyPr/>
          <a:lstStyle/>
          <a:p>
            <a:r>
              <a:rPr lang="en-US"/>
              <a:t>SAT Updates and Reminders</a:t>
            </a:r>
          </a:p>
        </p:txBody>
      </p:sp>
      <p:sp>
        <p:nvSpPr>
          <p:cNvPr id="5" name="Content Placeholder 4">
            <a:extLst>
              <a:ext uri="{FF2B5EF4-FFF2-40B4-BE49-F238E27FC236}">
                <a16:creationId xmlns:a16="http://schemas.microsoft.com/office/drawing/2014/main" id="{B2320E33-230E-4C35-8DDC-6FA51E667910}"/>
              </a:ext>
            </a:extLst>
          </p:cNvPr>
          <p:cNvSpPr>
            <a:spLocks noGrp="1"/>
          </p:cNvSpPr>
          <p:nvPr>
            <p:ph idx="1"/>
          </p:nvPr>
        </p:nvSpPr>
        <p:spPr>
          <a:xfrm>
            <a:off x="838200" y="1038225"/>
            <a:ext cx="10515600" cy="4566444"/>
          </a:xfrm>
        </p:spPr>
        <p:txBody>
          <a:bodyPr vert="horz" lIns="91440" tIns="45720" rIns="91440" bIns="45720" rtlCol="0" anchor="t">
            <a:normAutofit/>
          </a:bodyPr>
          <a:lstStyle/>
          <a:p>
            <a:pPr fontAlgn="base"/>
            <a:r>
              <a:rPr lang="en-US"/>
              <a:t>As a reminder, </a:t>
            </a:r>
            <a:r>
              <a:rPr lang="en-US" b="1"/>
              <a:t>Friday, April 10</a:t>
            </a:r>
            <a:r>
              <a:rPr lang="en-US"/>
              <a:t> is the last day of the testing window.</a:t>
            </a:r>
          </a:p>
          <a:p>
            <a:pPr fontAlgn="base"/>
            <a:r>
              <a:rPr lang="en-US"/>
              <a:t>OAA and College Board will host </a:t>
            </a:r>
            <a:r>
              <a:rPr lang="en-US">
                <a:hlinkClick r:id="rId3"/>
              </a:rPr>
              <a:t>KY SAT Office Hour #6 </a:t>
            </a:r>
            <a:r>
              <a:rPr lang="en-US"/>
              <a:t>on </a:t>
            </a:r>
            <a:r>
              <a:rPr lang="en-US" b="1"/>
              <a:t>Tuesday, April 14 from 11 a.m.-12 p.m. ET</a:t>
            </a:r>
            <a:r>
              <a:rPr lang="en-US"/>
              <a:t> focused on scores and the K-12 Reporting Portal.</a:t>
            </a:r>
          </a:p>
          <a:p>
            <a:pPr fontAlgn="base"/>
            <a:r>
              <a:rPr lang="en-US">
                <a:hlinkClick r:id="rId4"/>
              </a:rPr>
              <a:t>Register</a:t>
            </a:r>
            <a:r>
              <a:rPr lang="en-US"/>
              <a:t> to join OAA and College Board for a live webinar on </a:t>
            </a:r>
            <a:r>
              <a:rPr lang="en-US" b="1"/>
              <a:t>Wednesday, May 20 from 11 a.m.-12 p.m. ET </a:t>
            </a:r>
            <a:r>
              <a:rPr lang="en-US"/>
              <a:t>to do a deeper dive into the K-12 Reporting Portal, understand key reporting metrics, model how to analyze data for student groups, and learn how to use this data to adjust instructional plans for next year.</a:t>
            </a:r>
          </a:p>
        </p:txBody>
      </p:sp>
    </p:spTree>
    <p:extLst>
      <p:ext uri="{BB962C8B-B14F-4D97-AF65-F5344CB8AC3E}">
        <p14:creationId xmlns:p14="http://schemas.microsoft.com/office/powerpoint/2010/main" val="2681154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56F9C4-FC73-DD80-EF7C-3A188B53CD5F}"/>
              </a:ext>
            </a:extLst>
          </p:cNvPr>
          <p:cNvSpPr>
            <a:spLocks noGrp="1"/>
          </p:cNvSpPr>
          <p:nvPr>
            <p:ph type="title"/>
          </p:nvPr>
        </p:nvSpPr>
        <p:spPr/>
        <p:txBody>
          <a:bodyPr/>
          <a:lstStyle/>
          <a:p>
            <a:r>
              <a:rPr lang="en-US"/>
              <a:t>KSA/AKSA Site Visits </a:t>
            </a:r>
          </a:p>
        </p:txBody>
      </p:sp>
      <p:sp>
        <p:nvSpPr>
          <p:cNvPr id="5" name="Text Placeholder 4">
            <a:extLst>
              <a:ext uri="{FF2B5EF4-FFF2-40B4-BE49-F238E27FC236}">
                <a16:creationId xmlns:a16="http://schemas.microsoft.com/office/drawing/2014/main" id="{C0598BFB-DCCC-E9C7-117E-4342627ED164}"/>
              </a:ext>
            </a:extLst>
          </p:cNvPr>
          <p:cNvSpPr>
            <a:spLocks noGrp="1"/>
          </p:cNvSpPr>
          <p:nvPr>
            <p:ph type="body" idx="1"/>
          </p:nvPr>
        </p:nvSpPr>
        <p:spPr/>
        <p:txBody>
          <a:bodyPr/>
          <a:lstStyle/>
          <a:p>
            <a:r>
              <a:rPr lang="en-US">
                <a:solidFill>
                  <a:schemeClr val="tx1"/>
                </a:solidFill>
              </a:rPr>
              <a:t>Shara Savage, Director</a:t>
            </a:r>
          </a:p>
          <a:p>
            <a:r>
              <a:rPr lang="en-US">
                <a:solidFill>
                  <a:schemeClr val="tx1"/>
                </a:solidFill>
              </a:rPr>
              <a:t>Division of Assessment and Accountability Support</a:t>
            </a:r>
          </a:p>
          <a:p>
            <a:r>
              <a:rPr lang="en-US">
                <a:solidFill>
                  <a:schemeClr val="tx1"/>
                </a:solidFill>
              </a:rPr>
              <a:t>Office of Assessment and Accountability</a:t>
            </a:r>
          </a:p>
          <a:p>
            <a:endParaRPr lang="en-US"/>
          </a:p>
        </p:txBody>
      </p:sp>
    </p:spTree>
    <p:extLst>
      <p:ext uri="{BB962C8B-B14F-4D97-AF65-F5344CB8AC3E}">
        <p14:creationId xmlns:p14="http://schemas.microsoft.com/office/powerpoint/2010/main" val="281410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7263-912B-4CC2-9611-731CE714C990}"/>
              </a:ext>
            </a:extLst>
          </p:cNvPr>
          <p:cNvSpPr>
            <a:spLocks noGrp="1"/>
          </p:cNvSpPr>
          <p:nvPr>
            <p:ph type="title"/>
          </p:nvPr>
        </p:nvSpPr>
        <p:spPr>
          <a:xfrm>
            <a:off x="0" y="1"/>
            <a:ext cx="10515600" cy="1137920"/>
          </a:xfrm>
        </p:spPr>
        <p:txBody>
          <a:bodyPr>
            <a:normAutofit/>
          </a:bodyPr>
          <a:lstStyle/>
          <a:p>
            <a:pPr marL="233045"/>
            <a:r>
              <a:rPr lang="en-US" sz="4000"/>
              <a:t>2026 KDE Site Visits </a:t>
            </a:r>
            <a:endParaRPr lang="en-US"/>
          </a:p>
        </p:txBody>
      </p:sp>
      <p:sp>
        <p:nvSpPr>
          <p:cNvPr id="4" name="Content Placeholder 3">
            <a:extLst>
              <a:ext uri="{FF2B5EF4-FFF2-40B4-BE49-F238E27FC236}">
                <a16:creationId xmlns:a16="http://schemas.microsoft.com/office/drawing/2014/main" id="{11A2C094-1172-5BFB-65B2-8D4BB1E37731}"/>
              </a:ext>
            </a:extLst>
          </p:cNvPr>
          <p:cNvSpPr>
            <a:spLocks noGrp="1"/>
          </p:cNvSpPr>
          <p:nvPr>
            <p:ph idx="1"/>
          </p:nvPr>
        </p:nvSpPr>
        <p:spPr>
          <a:xfrm>
            <a:off x="477838" y="1298575"/>
            <a:ext cx="6809228" cy="4581525"/>
          </a:xfrm>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effectLst/>
                <a:uLnTx/>
                <a:uFillTx/>
                <a:latin typeface="Franklin Gothic Book" panose="020B0503020102020204"/>
                <a:ea typeface="+mn-ea"/>
                <a:cs typeface="+mn-cs"/>
              </a:rPr>
              <a:t>In-person and virtual monitoring is planned for spring 2026.</a:t>
            </a:r>
          </a:p>
          <a:p>
            <a:pPr>
              <a:defRPr/>
            </a:pPr>
            <a:r>
              <a:rPr kumimoji="0" lang="en-US" sz="3200" b="0" i="0" u="none" strike="noStrike" kern="1200" cap="none" spc="0" normalizeH="0" baseline="0" noProof="0">
                <a:ln>
                  <a:noFill/>
                </a:ln>
                <a:effectLst/>
                <a:uLnTx/>
                <a:uFillTx/>
                <a:latin typeface="Franklin Gothic Book" panose="020B0503020102020204"/>
                <a:ea typeface="+mn-ea"/>
                <a:cs typeface="+mn-cs"/>
              </a:rPr>
              <a:t>Sites will be selected both purposefully and at random.</a:t>
            </a:r>
            <a:endParaRPr lang="en-US" sz="3200" b="0" i="0" u="none" strike="noStrike" kern="1200" cap="none" spc="0" normalizeH="0" baseline="0" noProof="0">
              <a:ln>
                <a:noFill/>
              </a:ln>
              <a:effectLst/>
              <a:uLnTx/>
              <a:uFillTx/>
              <a:latin typeface="Franklin Gothic Book" panose="020B0503020102020204"/>
            </a:endParaRPr>
          </a:p>
          <a:p>
            <a:pPr>
              <a:defRPr/>
            </a:pPr>
            <a:r>
              <a:rPr kumimoji="0" lang="en-US" sz="3200" b="0" i="0" u="none" strike="noStrike" kern="1200" cap="none" spc="0" normalizeH="0" baseline="0" noProof="0">
                <a:ln>
                  <a:noFill/>
                </a:ln>
                <a:effectLst/>
                <a:uLnTx/>
                <a:uFillTx/>
                <a:latin typeface="Franklin Gothic Book" panose="020B0503020102020204"/>
                <a:ea typeface="+mn-ea"/>
                <a:cs typeface="+mn-cs"/>
              </a:rPr>
              <a:t>Site visit questions are located on </a:t>
            </a:r>
            <a:r>
              <a:rPr lang="en-US" sz="3200">
                <a:solidFill>
                  <a:srgbClr val="0D77C3"/>
                </a:solidFill>
                <a:latin typeface="Franklin Gothic Book" panose="020B0503020102020204"/>
                <a:hlinkClick r:id="rId3"/>
              </a:rPr>
              <a:t>Assessment Support Forms webpage</a:t>
            </a:r>
            <a:r>
              <a:rPr kumimoji="0" lang="en-US" sz="3200" b="0" i="0" u="none" strike="noStrike" kern="1200" cap="none" spc="0" normalizeH="0" baseline="0" noProof="0">
                <a:ln>
                  <a:noFill/>
                </a:ln>
                <a:solidFill>
                  <a:srgbClr val="102649"/>
                </a:solidFill>
                <a:effectLst/>
                <a:uLnTx/>
                <a:uFillTx/>
                <a:latin typeface="Franklin Gothic Book" panose="020B0503020102020204"/>
                <a:ea typeface="+mn-ea"/>
                <a:cs typeface="+mn-cs"/>
              </a:rPr>
              <a:t>.</a:t>
            </a:r>
            <a:r>
              <a:rPr lang="en-US" sz="3200">
                <a:latin typeface="Franklin Gothic Book" panose="020B0503020102020204"/>
              </a:rPr>
              <a:t> </a:t>
            </a:r>
            <a:endParaRPr lang="en-US" sz="3200" b="0" i="0" u="none" strike="noStrike" kern="1200" cap="none" spc="0" normalizeH="0" baseline="0" noProof="0">
              <a:ln>
                <a:noFill/>
              </a:ln>
              <a:effectLst/>
              <a:uLnTx/>
              <a:uFillTx/>
              <a:latin typeface="Franklin Gothic Book" panose="020B0503020102020204"/>
            </a:endParaRPr>
          </a:p>
        </p:txBody>
      </p:sp>
      <p:pic>
        <p:nvPicPr>
          <p:cNvPr id="5" name="Picture 4" descr="Kentucky Department of Education. Kentucky Summative Assessments (KSA) and Alternate Kentucky Summative Assessments (AKSA) Site Visit Survey Questions.&#10;&#10;Fields: Date/Time. Grade Range. District. BAC(s). School. DAC (if present). Principal. DoSE (if present). KDE Interviewer(s). KDE Interviewer(s).&#10;&#10;While conducting the site visit, please ask the school for copies of the following: KSA and AKSA testing schedule if applicable. Seating chart for any two grades, including group and individual testing, and one AKSA seating chart if applicable. Medical nonparticipation form if applicable. Attainment Task quiz completion certificate if applicable. Transition Attainment Record quiz completion certificate if applicable. Good Faith Effort checklist if used.&#10;&#10;If the site visit is virtual, copies may be collected electronically.&#10;&#10;Kentucky Summative Assessment (KSA) Questions. Before Testing.&#10;&#10;Student Participation. Do you have both in person and virtual students that are assessed for state testing?">
            <a:extLst>
              <a:ext uri="{FF2B5EF4-FFF2-40B4-BE49-F238E27FC236}">
                <a16:creationId xmlns:a16="http://schemas.microsoft.com/office/drawing/2014/main" id="{1C2EAFEC-C12A-B5FE-7525-1597BC9F84FC}"/>
              </a:ext>
            </a:extLst>
          </p:cNvPr>
          <p:cNvPicPr>
            <a:picLocks noChangeAspect="1"/>
          </p:cNvPicPr>
          <p:nvPr/>
        </p:nvPicPr>
        <p:blipFill>
          <a:blip r:embed="rId4"/>
          <a:stretch>
            <a:fillRect/>
          </a:stretch>
        </p:blipFill>
        <p:spPr>
          <a:xfrm>
            <a:off x="7007248" y="656502"/>
            <a:ext cx="4805768" cy="5003090"/>
          </a:xfrm>
          <a:prstGeom prst="rect">
            <a:avLst/>
          </a:prstGeom>
        </p:spPr>
      </p:pic>
    </p:spTree>
    <p:extLst>
      <p:ext uri="{BB962C8B-B14F-4D97-AF65-F5344CB8AC3E}">
        <p14:creationId xmlns:p14="http://schemas.microsoft.com/office/powerpoint/2010/main" val="1638406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7263-912B-4CC2-9611-731CE714C990}"/>
              </a:ext>
            </a:extLst>
          </p:cNvPr>
          <p:cNvSpPr>
            <a:spLocks noGrp="1"/>
          </p:cNvSpPr>
          <p:nvPr>
            <p:ph type="title"/>
          </p:nvPr>
        </p:nvSpPr>
        <p:spPr>
          <a:xfrm>
            <a:off x="0" y="0"/>
            <a:ext cx="10515600" cy="1157895"/>
          </a:xfrm>
        </p:spPr>
        <p:txBody>
          <a:bodyPr>
            <a:normAutofit/>
          </a:bodyPr>
          <a:lstStyle/>
          <a:p>
            <a:pPr marL="233045"/>
            <a:r>
              <a:rPr lang="en-US" sz="4000"/>
              <a:t>KDE Site Visits: What to Expect </a:t>
            </a:r>
            <a:endParaRPr lang="en-US"/>
          </a:p>
        </p:txBody>
      </p:sp>
      <p:sp>
        <p:nvSpPr>
          <p:cNvPr id="4" name="Content Placeholder 3">
            <a:extLst>
              <a:ext uri="{FF2B5EF4-FFF2-40B4-BE49-F238E27FC236}">
                <a16:creationId xmlns:a16="http://schemas.microsoft.com/office/drawing/2014/main" id="{11A2C094-1172-5BFB-65B2-8D4BB1E37731}"/>
              </a:ext>
            </a:extLst>
          </p:cNvPr>
          <p:cNvSpPr>
            <a:spLocks noGrp="1"/>
          </p:cNvSpPr>
          <p:nvPr>
            <p:ph idx="1"/>
          </p:nvPr>
        </p:nvSpPr>
        <p:spPr>
          <a:xfrm>
            <a:off x="477837" y="1157895"/>
            <a:ext cx="11236325" cy="4581525"/>
          </a:xfrm>
        </p:spPr>
        <p:txBody>
          <a:bodyPr vert="horz" lIns="91440" tIns="45720" rIns="91440" bIns="45720" rtlCol="0" anchor="t">
            <a:normAutofit/>
          </a:bodyPr>
          <a:lstStyle/>
          <a:p>
            <a:r>
              <a:rPr lang="en-US" sz="2400"/>
              <a:t>In-person Site Visits</a:t>
            </a:r>
          </a:p>
          <a:p>
            <a:pPr lvl="1"/>
            <a:r>
              <a:rPr lang="en-US"/>
              <a:t>Approximately 30-minute advance notice phone call to DAC</a:t>
            </a:r>
          </a:p>
          <a:p>
            <a:r>
              <a:rPr lang="en-US" sz="2400"/>
              <a:t>Virtual Site Visits</a:t>
            </a:r>
          </a:p>
          <a:p>
            <a:pPr lvl="1"/>
            <a:r>
              <a:rPr lang="en-US"/>
              <a:t>OAA will contact DAC/BAC to schedule </a:t>
            </a:r>
            <a:r>
              <a:rPr lang="en-US">
                <a:ea typeface="+mn-lt"/>
                <a:cs typeface="+mn-lt"/>
              </a:rPr>
              <a:t>time in advance</a:t>
            </a:r>
            <a:endParaRPr lang="en-US"/>
          </a:p>
          <a:p>
            <a:pPr lvl="1"/>
            <a:r>
              <a:rPr lang="en-US"/>
              <a:t>Will be conducted via Microsoft Teams</a:t>
            </a:r>
          </a:p>
          <a:p>
            <a:r>
              <a:rPr lang="en-US" sz="2400"/>
              <a:t>For both in-person and virtual visits, school staff (BAC, DAC and test administrator upon availability) will be interviewed and asked to provide testing documentation (i.e., testing schedule, seating charts, good faith effort checklists, etc.) </a:t>
            </a:r>
          </a:p>
          <a:p>
            <a:r>
              <a:rPr kumimoji="0" lang="en-US" sz="2400" b="0" i="0" u="none" strike="noStrike" kern="1200" cap="none" spc="0" normalizeH="0" baseline="0" noProof="0">
                <a:ln>
                  <a:noFill/>
                </a:ln>
                <a:effectLst/>
                <a:uLnTx/>
                <a:uFillTx/>
                <a:latin typeface="Franklin Gothic Book" panose="020B0503020102020204"/>
                <a:ea typeface="+mn-ea"/>
                <a:cs typeface="+mn-cs"/>
              </a:rPr>
              <a:t>Information collected from site visits will be </a:t>
            </a:r>
            <a:r>
              <a:rPr lang="en-US" sz="2400">
                <a:latin typeface="Franklin Gothic Book" panose="020B0503020102020204"/>
              </a:rPr>
              <a:t>compiled </a:t>
            </a:r>
            <a:r>
              <a:rPr kumimoji="0" lang="en-US" sz="2400" b="0" i="0" u="none" strike="noStrike" kern="1200" cap="none" spc="0" normalizeH="0" baseline="0" noProof="0">
                <a:ln>
                  <a:noFill/>
                </a:ln>
                <a:effectLst/>
                <a:uLnTx/>
                <a:uFillTx/>
                <a:latin typeface="Franklin Gothic Book" panose="020B0503020102020204"/>
                <a:ea typeface="+mn-ea"/>
                <a:cs typeface="+mn-cs"/>
              </a:rPr>
              <a:t>and added to</a:t>
            </a:r>
            <a:r>
              <a:rPr lang="en-US" sz="2400">
                <a:latin typeface="Franklin Gothic Book" panose="020B0503020102020204"/>
              </a:rPr>
              <a:t> </a:t>
            </a:r>
            <a:r>
              <a:rPr kumimoji="0" lang="en-US" sz="2400" b="0" i="0" u="none" strike="noStrike" kern="1200" cap="none" spc="0" normalizeH="0" baseline="0" noProof="0">
                <a:ln>
                  <a:noFill/>
                </a:ln>
                <a:effectLst/>
                <a:uLnTx/>
                <a:uFillTx/>
                <a:latin typeface="Franklin Gothic Book" panose="020B0503020102020204"/>
                <a:ea typeface="+mn-ea"/>
                <a:cs typeface="+mn-cs"/>
              </a:rPr>
              <a:t>a Google Form for reporting and auditing purposes</a:t>
            </a:r>
            <a:r>
              <a:rPr lang="en-US" sz="2400">
                <a:latin typeface="Franklin Gothic Book" panose="020B0503020102020204"/>
              </a:rPr>
              <a:t> </a:t>
            </a:r>
            <a:endParaRPr lang="en-US" sz="2400"/>
          </a:p>
        </p:txBody>
      </p:sp>
    </p:spTree>
    <p:extLst>
      <p:ext uri="{BB962C8B-B14F-4D97-AF65-F5344CB8AC3E}">
        <p14:creationId xmlns:p14="http://schemas.microsoft.com/office/powerpoint/2010/main" val="37034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92770-28CD-37FD-9C53-9FCFBF10CBA1}"/>
              </a:ext>
            </a:extLst>
          </p:cNvPr>
          <p:cNvSpPr>
            <a:spLocks noGrp="1"/>
          </p:cNvSpPr>
          <p:nvPr>
            <p:ph type="title"/>
          </p:nvPr>
        </p:nvSpPr>
        <p:spPr>
          <a:xfrm>
            <a:off x="0" y="0"/>
            <a:ext cx="10515600" cy="1325563"/>
          </a:xfrm>
        </p:spPr>
        <p:txBody>
          <a:bodyPr>
            <a:normAutofit/>
          </a:bodyPr>
          <a:lstStyle/>
          <a:p>
            <a:pPr marL="236538"/>
            <a:r>
              <a:rPr lang="en-US" sz="4000"/>
              <a:t>Caveon In-Person Monitoring Visits</a:t>
            </a:r>
          </a:p>
        </p:txBody>
      </p:sp>
      <p:sp>
        <p:nvSpPr>
          <p:cNvPr id="6" name="Content Placeholder 3">
            <a:extLst>
              <a:ext uri="{FF2B5EF4-FFF2-40B4-BE49-F238E27FC236}">
                <a16:creationId xmlns:a16="http://schemas.microsoft.com/office/drawing/2014/main" id="{02FD6734-2FA6-D867-5B3F-A6820FED2D6C}"/>
              </a:ext>
            </a:extLst>
          </p:cNvPr>
          <p:cNvSpPr txBox="1">
            <a:spLocks/>
          </p:cNvSpPr>
          <p:nvPr/>
        </p:nvSpPr>
        <p:spPr>
          <a:xfrm>
            <a:off x="373054" y="1180281"/>
            <a:ext cx="10619397" cy="449714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200">
                <a:latin typeface="Franklin Gothic Book" panose="020B0503020102020204"/>
              </a:rPr>
              <a:t>In-person monitoring will also be conducted by Caveon, KDE’s test security vendor.</a:t>
            </a:r>
          </a:p>
          <a:p>
            <a:pPr>
              <a:defRPr/>
            </a:pPr>
            <a:r>
              <a:rPr lang="en-US" sz="2200">
                <a:latin typeface="Franklin Gothic Book" panose="020B0503020102020204"/>
              </a:rPr>
              <a:t>A member of OAA staff will contact the DAC, </a:t>
            </a:r>
            <a:r>
              <a:rPr lang="en-US" sz="2200"/>
              <a:t>Caveon staff will arrive onsite at the start of the school day, and they will then identify themselves with documentation. </a:t>
            </a:r>
          </a:p>
          <a:p>
            <a:r>
              <a:rPr lang="en-US" sz="2200"/>
              <a:t>All Caveon staff have passed background checks and have been trained regarding the Family Educational Rights and Privacy Act (FERPA) and Kentucky state laws protecting student privacy. </a:t>
            </a:r>
          </a:p>
          <a:p>
            <a:r>
              <a:rPr lang="en-US" sz="2200">
                <a:solidFill>
                  <a:srgbClr val="000000"/>
                </a:solidFill>
              </a:rPr>
              <a:t>BACs will be interviewed and asked to provide testing documentation and procedures. </a:t>
            </a:r>
          </a:p>
          <a:p>
            <a:r>
              <a:rPr lang="en-US" sz="2200">
                <a:solidFill>
                  <a:srgbClr val="000000"/>
                </a:solidFill>
              </a:rPr>
              <a:t>Caveon will actively monitor test sessions.</a:t>
            </a:r>
            <a:endParaRPr lang="en-US" sz="2200"/>
          </a:p>
          <a:p>
            <a:r>
              <a:rPr lang="en-US" sz="2200">
                <a:solidFill>
                  <a:srgbClr val="000000"/>
                </a:solidFill>
              </a:rPr>
              <a:t>Caveon Monitors will not interfere with or disrupt testing in any manner or provide technical assistance or feedback during testing observations.</a:t>
            </a:r>
            <a:endParaRPr lang="en-US" sz="2200"/>
          </a:p>
          <a:p>
            <a:r>
              <a:rPr lang="en-US" sz="2200">
                <a:solidFill>
                  <a:srgbClr val="000000"/>
                </a:solidFill>
              </a:rPr>
              <a:t>Information collected from site visits will be used for federal reporting and auditing purposes.</a:t>
            </a:r>
            <a:endParaRPr lang="en-US" sz="2200"/>
          </a:p>
          <a:p>
            <a:endParaRPr lang="en-US" sz="3200"/>
          </a:p>
          <a:p>
            <a:pPr marL="0" indent="0">
              <a:buNone/>
            </a:pPr>
            <a:endParaRPr lang="en-US" sz="3200">
              <a:latin typeface="Franklin Gothic Book" panose="020B0503020102020204"/>
            </a:endParaRPr>
          </a:p>
          <a:p>
            <a:pPr marL="0" indent="0">
              <a:buNone/>
            </a:pPr>
            <a:endParaRPr lang="en-US" sz="3200">
              <a:latin typeface="Franklin Gothic Book" panose="020B0503020102020204"/>
            </a:endParaRPr>
          </a:p>
          <a:p>
            <a:endParaRPr lang="en-US" sz="3200">
              <a:latin typeface="Franklin Gothic Book" panose="020B0503020102020204"/>
            </a:endParaRPr>
          </a:p>
        </p:txBody>
      </p:sp>
    </p:spTree>
    <p:extLst>
      <p:ext uri="{BB962C8B-B14F-4D97-AF65-F5344CB8AC3E}">
        <p14:creationId xmlns:p14="http://schemas.microsoft.com/office/powerpoint/2010/main" val="1987321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3ABFE-3634-BA9A-E622-A198A645A7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B5FE8-5ABC-C0F2-8D14-98B4728C7750}"/>
              </a:ext>
            </a:extLst>
          </p:cNvPr>
          <p:cNvSpPr>
            <a:spLocks noGrp="1"/>
          </p:cNvSpPr>
          <p:nvPr>
            <p:ph type="title"/>
          </p:nvPr>
        </p:nvSpPr>
        <p:spPr/>
        <p:txBody>
          <a:bodyPr>
            <a:normAutofit/>
          </a:bodyPr>
          <a:lstStyle/>
          <a:p>
            <a:r>
              <a:rPr lang="en-US" sz="4800"/>
              <a:t>Status of HB 257</a:t>
            </a:r>
          </a:p>
        </p:txBody>
      </p:sp>
      <p:sp>
        <p:nvSpPr>
          <p:cNvPr id="3" name="Subtitle 2">
            <a:extLst>
              <a:ext uri="{FF2B5EF4-FFF2-40B4-BE49-F238E27FC236}">
                <a16:creationId xmlns:a16="http://schemas.microsoft.com/office/drawing/2014/main" id="{90AE859C-137E-A087-1E08-7653DF40497D}"/>
              </a:ext>
            </a:extLst>
          </p:cNvPr>
          <p:cNvSpPr>
            <a:spLocks noGrp="1"/>
          </p:cNvSpPr>
          <p:nvPr>
            <p:ph type="body" idx="1"/>
          </p:nvPr>
        </p:nvSpPr>
        <p:spPr/>
        <p:txBody>
          <a:bodyPr vert="horz" lIns="91440" tIns="45720" rIns="91440" bIns="45720" rtlCol="0" anchor="t">
            <a:normAutofit/>
          </a:bodyPr>
          <a:lstStyle/>
          <a:p>
            <a:r>
              <a:rPr lang="en-US">
                <a:solidFill>
                  <a:schemeClr val="tx1"/>
                </a:solidFill>
                <a:latin typeface="Franklin Gothic Book" panose="020B0503020102020204" pitchFamily="34" charset="0"/>
              </a:rPr>
              <a:t>Shara Savage, Director</a:t>
            </a:r>
          </a:p>
          <a:p>
            <a:r>
              <a:rPr lang="en-US">
                <a:solidFill>
                  <a:schemeClr val="tx1"/>
                </a:solidFill>
                <a:latin typeface="Franklin Gothic Book" panose="020B0503020102020204" pitchFamily="34" charset="0"/>
              </a:rPr>
              <a:t>Office of Assessment and Accountability</a:t>
            </a:r>
          </a:p>
          <a:p>
            <a:r>
              <a:rPr lang="en-US">
                <a:solidFill>
                  <a:schemeClr val="tx1"/>
                </a:solidFill>
                <a:latin typeface="Franklin Gothic Book" panose="020B0503020102020204" pitchFamily="34" charset="0"/>
              </a:rPr>
              <a:t>Division of Assessment &amp; Accountability Support</a:t>
            </a:r>
          </a:p>
          <a:p>
            <a:endParaRPr lang="en-US"/>
          </a:p>
        </p:txBody>
      </p:sp>
    </p:spTree>
    <p:extLst>
      <p:ext uri="{BB962C8B-B14F-4D97-AF65-F5344CB8AC3E}">
        <p14:creationId xmlns:p14="http://schemas.microsoft.com/office/powerpoint/2010/main" val="922529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D753-A408-2250-F291-913B75154945}"/>
              </a:ext>
            </a:extLst>
          </p:cNvPr>
          <p:cNvSpPr>
            <a:spLocks noGrp="1"/>
          </p:cNvSpPr>
          <p:nvPr>
            <p:ph type="title"/>
          </p:nvPr>
        </p:nvSpPr>
        <p:spPr/>
        <p:txBody>
          <a:bodyPr/>
          <a:lstStyle/>
          <a:p>
            <a:r>
              <a:rPr lang="en-US"/>
              <a:t>HB 257 Update</a:t>
            </a:r>
          </a:p>
        </p:txBody>
      </p:sp>
      <p:sp>
        <p:nvSpPr>
          <p:cNvPr id="3" name="Content Placeholder 2">
            <a:extLst>
              <a:ext uri="{FF2B5EF4-FFF2-40B4-BE49-F238E27FC236}">
                <a16:creationId xmlns:a16="http://schemas.microsoft.com/office/drawing/2014/main" id="{83310A2B-E9E5-0EFA-CD87-8BECEBABC297}"/>
              </a:ext>
            </a:extLst>
          </p:cNvPr>
          <p:cNvSpPr>
            <a:spLocks noGrp="1"/>
          </p:cNvSpPr>
          <p:nvPr>
            <p:ph idx="1"/>
          </p:nvPr>
        </p:nvSpPr>
        <p:spPr>
          <a:xfrm>
            <a:off x="571500" y="1378586"/>
            <a:ext cx="11049000" cy="3154226"/>
          </a:xfrm>
        </p:spPr>
        <p:txBody>
          <a:bodyPr vert="horz" lIns="91440" tIns="45720" rIns="91440" bIns="45720" rtlCol="0" anchor="t">
            <a:normAutofit/>
          </a:bodyPr>
          <a:lstStyle/>
          <a:p>
            <a:pPr lvl="1"/>
            <a:r>
              <a:rPr lang="en-US" sz="3200" u="sng">
                <a:hlinkClick r:id="rId3"/>
              </a:rPr>
              <a:t>House Bill (HB) 257</a:t>
            </a:r>
            <a:r>
              <a:rPr lang="en-US" sz="3200"/>
              <a:t>, a bill to reimagine Kentucky’s state assessment and accountability systems, has passed and is </a:t>
            </a:r>
            <a:r>
              <a:rPr lang="en-US" sz="3200">
                <a:solidFill>
                  <a:schemeClr val="tx1"/>
                </a:solidFill>
              </a:rPr>
              <a:t>awaiting the Governor’s signature. </a:t>
            </a:r>
          </a:p>
          <a:p>
            <a:pPr marL="457200" lvl="1" indent="0">
              <a:buNone/>
            </a:pPr>
            <a:endParaRPr lang="en-US" sz="3200"/>
          </a:p>
          <a:p>
            <a:pPr lvl="1"/>
            <a:endParaRPr lang="en-US" sz="3000"/>
          </a:p>
        </p:txBody>
      </p:sp>
    </p:spTree>
    <p:extLst>
      <p:ext uri="{BB962C8B-B14F-4D97-AF65-F5344CB8AC3E}">
        <p14:creationId xmlns:p14="http://schemas.microsoft.com/office/powerpoint/2010/main" val="3775558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C5CAA3-82D4-58C0-F850-6415A867A409}"/>
              </a:ext>
            </a:extLst>
          </p:cNvPr>
          <p:cNvSpPr>
            <a:spLocks noGrp="1"/>
          </p:cNvSpPr>
          <p:nvPr>
            <p:ph type="title"/>
          </p:nvPr>
        </p:nvSpPr>
        <p:spPr>
          <a:xfrm>
            <a:off x="-1" y="0"/>
            <a:ext cx="11792309" cy="1038225"/>
          </a:xfrm>
        </p:spPr>
        <p:txBody>
          <a:bodyPr/>
          <a:lstStyle/>
          <a:p>
            <a:r>
              <a:rPr lang="en-US"/>
              <a:t>Locally Developed Indicators of Quality</a:t>
            </a:r>
          </a:p>
        </p:txBody>
      </p:sp>
      <p:sp>
        <p:nvSpPr>
          <p:cNvPr id="3" name="Content Placeholder 2">
            <a:extLst>
              <a:ext uri="{FF2B5EF4-FFF2-40B4-BE49-F238E27FC236}">
                <a16:creationId xmlns:a16="http://schemas.microsoft.com/office/drawing/2014/main" id="{7996DF0F-7E2E-5C90-B5A8-155083F570F3}"/>
              </a:ext>
            </a:extLst>
          </p:cNvPr>
          <p:cNvSpPr>
            <a:spLocks noGrp="1"/>
          </p:cNvSpPr>
          <p:nvPr>
            <p:ph sz="half" idx="1"/>
          </p:nvPr>
        </p:nvSpPr>
        <p:spPr>
          <a:xfrm>
            <a:off x="501770" y="1087348"/>
            <a:ext cx="5181600" cy="4364546"/>
          </a:xfrm>
        </p:spPr>
        <p:txBody>
          <a:bodyPr vert="horz" lIns="91440" tIns="45720" rIns="91440" bIns="45720" rtlCol="0" anchor="t">
            <a:normAutofit fontScale="47500" lnSpcReduction="20000"/>
          </a:bodyPr>
          <a:lstStyle/>
          <a:p>
            <a:pPr>
              <a:buNone/>
            </a:pPr>
            <a:r>
              <a:rPr lang="en-US" sz="4200" b="1" dirty="0"/>
              <a:t>Locally Developed Indicators of Quality</a:t>
            </a:r>
            <a:endParaRPr lang="en-US" sz="4200" dirty="0"/>
          </a:p>
          <a:p>
            <a:pPr>
              <a:buFont typeface="Arial" panose="020B0604020202020204" pitchFamily="34" charset="0"/>
              <a:buChar char="•"/>
            </a:pPr>
            <a:r>
              <a:rPr lang="en-US" sz="3300" dirty="0"/>
              <a:t>Aligned to Kentucky academic standards </a:t>
            </a:r>
          </a:p>
          <a:p>
            <a:r>
              <a:rPr lang="en-US" sz="3300" dirty="0"/>
              <a:t>Allow all students to apply knowledge and skills in real-world contexts </a:t>
            </a:r>
          </a:p>
          <a:p>
            <a:pPr>
              <a:buFont typeface="Arial" panose="020B0604020202020204" pitchFamily="34" charset="0"/>
              <a:buChar char="•"/>
            </a:pPr>
            <a:r>
              <a:rPr lang="en-US" sz="3300" dirty="0"/>
              <a:t>May include local priorities (e.g., student well-being, fiscal responsibility, school safety) </a:t>
            </a:r>
          </a:p>
          <a:p>
            <a:pPr>
              <a:buNone/>
            </a:pPr>
            <a:r>
              <a:rPr lang="en-US" sz="4200" b="1" dirty="0"/>
              <a:t>Vibrant Learning</a:t>
            </a:r>
            <a:endParaRPr lang="en-US" sz="4200" dirty="0"/>
          </a:p>
          <a:p>
            <a:pPr>
              <a:buFont typeface="Arial" panose="020B0604020202020204" pitchFamily="34" charset="0"/>
              <a:buChar char="•"/>
            </a:pPr>
            <a:r>
              <a:rPr lang="en-US" sz="3300" dirty="0"/>
              <a:t>Emphasizes student agency and real-world application </a:t>
            </a:r>
          </a:p>
          <a:p>
            <a:pPr>
              <a:buFont typeface="Arial" panose="020B0604020202020204" pitchFamily="34" charset="0"/>
              <a:buChar char="•"/>
            </a:pPr>
            <a:r>
              <a:rPr lang="en-US" sz="3300" dirty="0"/>
              <a:t>Developed with families, communities, and workforce partners </a:t>
            </a:r>
          </a:p>
          <a:p>
            <a:pPr>
              <a:buFont typeface="Arial" panose="020B0604020202020204" pitchFamily="34" charset="0"/>
              <a:buChar char="•"/>
            </a:pPr>
            <a:r>
              <a:rPr lang="en-US" sz="3300" dirty="0"/>
              <a:t>Demonstrated through personalized projects and experiences tied to student interests </a:t>
            </a:r>
          </a:p>
          <a:p>
            <a:pPr>
              <a:buNone/>
            </a:pPr>
            <a:br>
              <a:rPr lang="en-US" dirty="0"/>
            </a:br>
            <a:endParaRPr lang="en-US" dirty="0"/>
          </a:p>
          <a:p>
            <a:endParaRPr lang="en-US" dirty="0"/>
          </a:p>
        </p:txBody>
      </p:sp>
      <p:sp>
        <p:nvSpPr>
          <p:cNvPr id="5" name="Content Placeholder 4">
            <a:extLst>
              <a:ext uri="{FF2B5EF4-FFF2-40B4-BE49-F238E27FC236}">
                <a16:creationId xmlns:a16="http://schemas.microsoft.com/office/drawing/2014/main" id="{72D3E774-D60C-5663-F6D7-FC27FB13C4F0}"/>
              </a:ext>
            </a:extLst>
          </p:cNvPr>
          <p:cNvSpPr>
            <a:spLocks noGrp="1"/>
          </p:cNvSpPr>
          <p:nvPr>
            <p:ph sz="half" idx="2"/>
          </p:nvPr>
        </p:nvSpPr>
        <p:spPr>
          <a:xfrm>
            <a:off x="6094046" y="1038503"/>
            <a:ext cx="5181600" cy="4364546"/>
          </a:xfrm>
        </p:spPr>
        <p:txBody>
          <a:bodyPr vert="horz" lIns="91440" tIns="45720" rIns="91440" bIns="45720" rtlCol="0" anchor="t">
            <a:normAutofit fontScale="47500" lnSpcReduction="20000"/>
          </a:bodyPr>
          <a:lstStyle/>
          <a:p>
            <a:pPr>
              <a:buNone/>
            </a:pPr>
            <a:r>
              <a:rPr lang="en-US" sz="4200" b="1" dirty="0"/>
              <a:t>District Implementation</a:t>
            </a:r>
          </a:p>
          <a:p>
            <a:pPr>
              <a:buNone/>
            </a:pPr>
            <a:r>
              <a:rPr lang="en-US" sz="3300" dirty="0"/>
              <a:t>Districts may develop and implement </a:t>
            </a:r>
            <a:r>
              <a:rPr lang="en-US" sz="3300" dirty="0">
                <a:solidFill>
                  <a:schemeClr val="tx1"/>
                </a:solidFill>
              </a:rPr>
              <a:t>a local system that includes:</a:t>
            </a:r>
          </a:p>
          <a:p>
            <a:r>
              <a:rPr lang="en-US" sz="3300" dirty="0">
                <a:solidFill>
                  <a:schemeClr val="tx1"/>
                </a:solidFill>
              </a:rPr>
              <a:t>Student participation in vibrant learning experiences </a:t>
            </a:r>
          </a:p>
          <a:p>
            <a:r>
              <a:rPr lang="en-US" sz="3300" dirty="0">
                <a:solidFill>
                  <a:schemeClr val="tx1"/>
                </a:solidFill>
              </a:rPr>
              <a:t>Locally developed performance indicators </a:t>
            </a:r>
          </a:p>
          <a:p>
            <a:pPr>
              <a:buNone/>
            </a:pPr>
            <a:r>
              <a:rPr lang="en-US" sz="3300" dirty="0">
                <a:solidFill>
                  <a:schemeClr val="tx1"/>
                </a:solidFill>
              </a:rPr>
              <a:t>If implemented, districts must:</a:t>
            </a:r>
          </a:p>
          <a:p>
            <a:r>
              <a:rPr lang="en-US" sz="3300" dirty="0"/>
              <a:t>Include student performance data (disaggregated by subgroup, where permissible) </a:t>
            </a:r>
          </a:p>
          <a:p>
            <a:r>
              <a:rPr lang="en-US" sz="3300" dirty="0"/>
              <a:t>Provide a public, online display of school and district performance </a:t>
            </a:r>
          </a:p>
          <a:p>
            <a:pPr>
              <a:buNone/>
            </a:pPr>
            <a:r>
              <a:rPr lang="en-US" sz="4200" b="1" dirty="0"/>
              <a:t>KDE Support</a:t>
            </a:r>
          </a:p>
          <a:p>
            <a:r>
              <a:rPr lang="en-US" sz="3300" dirty="0"/>
              <a:t>KDE will </a:t>
            </a:r>
            <a:r>
              <a:rPr lang="en-US" sz="3300" dirty="0">
                <a:solidFill>
                  <a:schemeClr val="tx1"/>
                </a:solidFill>
              </a:rPr>
              <a:t>offer</a:t>
            </a:r>
            <a:r>
              <a:rPr lang="en-US" sz="3300" dirty="0"/>
              <a:t> technical assistance </a:t>
            </a:r>
          </a:p>
          <a:p>
            <a:r>
              <a:rPr lang="en-US" sz="3300" dirty="0">
                <a:solidFill>
                  <a:schemeClr val="tx1"/>
                </a:solidFill>
              </a:rPr>
              <a:t>KDE may offer a one-time payment </a:t>
            </a:r>
            <a:r>
              <a:rPr lang="en-US" sz="3300" dirty="0"/>
              <a:t>(up to $15,000 per district) to offset cost of development. </a:t>
            </a:r>
          </a:p>
          <a:p>
            <a:endParaRPr lang="en-US" dirty="0"/>
          </a:p>
        </p:txBody>
      </p:sp>
    </p:spTree>
    <p:extLst>
      <p:ext uri="{BB962C8B-B14F-4D97-AF65-F5344CB8AC3E}">
        <p14:creationId xmlns:p14="http://schemas.microsoft.com/office/powerpoint/2010/main" val="376606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87ADD7-C83F-952E-2DA4-5908B61D21D4}"/>
              </a:ext>
            </a:extLst>
          </p:cNvPr>
          <p:cNvSpPr>
            <a:spLocks noGrp="1"/>
          </p:cNvSpPr>
          <p:nvPr>
            <p:ph type="title"/>
          </p:nvPr>
        </p:nvSpPr>
        <p:spPr>
          <a:xfrm>
            <a:off x="0" y="0"/>
            <a:ext cx="11680166" cy="869795"/>
          </a:xfrm>
        </p:spPr>
        <p:txBody>
          <a:bodyPr>
            <a:normAutofit/>
          </a:bodyPr>
          <a:lstStyle/>
          <a:p>
            <a:r>
              <a:rPr lang="en-US"/>
              <a:t>2025 – 2026 Assessment &amp; Accountability </a:t>
            </a:r>
          </a:p>
        </p:txBody>
      </p:sp>
      <p:sp>
        <p:nvSpPr>
          <p:cNvPr id="5" name="Text Placeholder 2">
            <a:extLst>
              <a:ext uri="{FF2B5EF4-FFF2-40B4-BE49-F238E27FC236}">
                <a16:creationId xmlns:a16="http://schemas.microsoft.com/office/drawing/2014/main" id="{2C23A9C5-B028-E8A2-9101-ED0086711D19}"/>
              </a:ext>
            </a:extLst>
          </p:cNvPr>
          <p:cNvSpPr txBox="1">
            <a:spLocks/>
          </p:cNvSpPr>
          <p:nvPr/>
        </p:nvSpPr>
        <p:spPr>
          <a:xfrm>
            <a:off x="326514" y="719482"/>
            <a:ext cx="11538972" cy="5067542"/>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a:solidFill>
                  <a:schemeClr val="tx1"/>
                </a:solidFill>
              </a:rPr>
              <a:t>KSA Testing </a:t>
            </a:r>
            <a:r>
              <a:rPr lang="en-US" sz="3300" b="1" i="1">
                <a:solidFill>
                  <a:schemeClr val="tx1"/>
                </a:solidFill>
              </a:rPr>
              <a:t>remains</a:t>
            </a:r>
            <a:r>
              <a:rPr lang="en-US" sz="3300">
                <a:solidFill>
                  <a:schemeClr val="tx1"/>
                </a:solidFill>
              </a:rPr>
              <a:t> the same for Spring 26 Testing for grades 3 through 8, 10 and 11 </a:t>
            </a:r>
          </a:p>
          <a:p>
            <a:pPr lvl="1">
              <a:buFont typeface="Courier New" panose="02070309020205020404" pitchFamily="49" charset="0"/>
              <a:buChar char="o"/>
            </a:pPr>
            <a:r>
              <a:rPr lang="en-US">
                <a:solidFill>
                  <a:schemeClr val="tx1"/>
                </a:solidFill>
              </a:rPr>
              <a:t>Reading – Grades 3-8 and 10</a:t>
            </a:r>
          </a:p>
          <a:p>
            <a:pPr lvl="1">
              <a:buFont typeface="Courier New" panose="02070309020205020404" pitchFamily="49" charset="0"/>
              <a:buChar char="o"/>
            </a:pPr>
            <a:r>
              <a:rPr lang="en-US">
                <a:solidFill>
                  <a:schemeClr val="tx1"/>
                </a:solidFill>
              </a:rPr>
              <a:t>Mathematics – Grades 3-8 and 10</a:t>
            </a:r>
          </a:p>
          <a:p>
            <a:pPr lvl="1">
              <a:buFont typeface="Courier New" panose="02070309020205020404" pitchFamily="49" charset="0"/>
              <a:buChar char="o"/>
            </a:pPr>
            <a:r>
              <a:rPr lang="en-US">
                <a:solidFill>
                  <a:schemeClr val="tx1"/>
                </a:solidFill>
              </a:rPr>
              <a:t>Science – Grades 4, 7 and 11</a:t>
            </a:r>
          </a:p>
          <a:p>
            <a:pPr lvl="1">
              <a:buFont typeface="Courier New" panose="02070309020205020404" pitchFamily="49" charset="0"/>
              <a:buChar char="o"/>
            </a:pPr>
            <a:r>
              <a:rPr lang="en-US">
                <a:solidFill>
                  <a:schemeClr val="tx1"/>
                </a:solidFill>
              </a:rPr>
              <a:t>Social Studies – Grades 5, 8 and 11</a:t>
            </a:r>
          </a:p>
          <a:p>
            <a:pPr lvl="1">
              <a:buFont typeface="Courier New" panose="02070309020205020404" pitchFamily="49" charset="0"/>
              <a:buChar char="o"/>
            </a:pPr>
            <a:r>
              <a:rPr lang="en-US">
                <a:solidFill>
                  <a:schemeClr val="tx1"/>
                </a:solidFill>
              </a:rPr>
              <a:t>Editing and Mechanics – Grades 5, 8 and 11</a:t>
            </a:r>
          </a:p>
          <a:p>
            <a:pPr lvl="1">
              <a:buFont typeface="Courier New" panose="02070309020205020404" pitchFamily="49" charset="0"/>
              <a:buChar char="o"/>
            </a:pPr>
            <a:r>
              <a:rPr lang="en-US">
                <a:solidFill>
                  <a:schemeClr val="tx1"/>
                </a:solidFill>
              </a:rPr>
              <a:t>On-Demand Writing – Grades 5, 8 and 11</a:t>
            </a:r>
          </a:p>
          <a:p>
            <a:pPr lvl="1">
              <a:buFont typeface="Courier New" panose="02070309020205020404" pitchFamily="49" charset="0"/>
              <a:buChar char="o"/>
            </a:pPr>
            <a:r>
              <a:rPr lang="en-US">
                <a:solidFill>
                  <a:schemeClr val="tx1"/>
                </a:solidFill>
              </a:rPr>
              <a:t>Quality of School Climate and Safety Survey (QSCS)</a:t>
            </a:r>
          </a:p>
          <a:p>
            <a:pPr lvl="1"/>
            <a:endParaRPr lang="en-US">
              <a:solidFill>
                <a:schemeClr val="tx1"/>
              </a:solidFill>
            </a:endParaRPr>
          </a:p>
          <a:p>
            <a:r>
              <a:rPr lang="en-US" sz="3300">
                <a:solidFill>
                  <a:schemeClr val="tx1"/>
                </a:solidFill>
              </a:rPr>
              <a:t>AKSA Testing </a:t>
            </a:r>
            <a:r>
              <a:rPr lang="en-US" sz="3300" b="1" i="1">
                <a:solidFill>
                  <a:schemeClr val="tx1"/>
                </a:solidFill>
              </a:rPr>
              <a:t>remains</a:t>
            </a:r>
            <a:r>
              <a:rPr lang="en-US" sz="3300">
                <a:solidFill>
                  <a:schemeClr val="tx1"/>
                </a:solidFill>
              </a:rPr>
              <a:t> the same for Spring 26 Testing for grades 3 through 8, 10 and 11 </a:t>
            </a:r>
          </a:p>
          <a:p>
            <a:pPr lvl="1">
              <a:buFont typeface="Courier New" panose="02070309020205020404" pitchFamily="49" charset="0"/>
              <a:buChar char="o"/>
            </a:pPr>
            <a:r>
              <a:rPr lang="en-US">
                <a:solidFill>
                  <a:schemeClr val="tx1"/>
                </a:solidFill>
              </a:rPr>
              <a:t>Reading</a:t>
            </a:r>
          </a:p>
          <a:p>
            <a:pPr lvl="1">
              <a:buFont typeface="Courier New" panose="02070309020205020404" pitchFamily="49" charset="0"/>
              <a:buChar char="o"/>
            </a:pPr>
            <a:r>
              <a:rPr lang="en-US">
                <a:solidFill>
                  <a:schemeClr val="tx1"/>
                </a:solidFill>
              </a:rPr>
              <a:t>Mathematics</a:t>
            </a:r>
          </a:p>
          <a:p>
            <a:pPr lvl="1">
              <a:buFont typeface="Courier New" panose="02070309020205020404" pitchFamily="49" charset="0"/>
              <a:buChar char="o"/>
            </a:pPr>
            <a:r>
              <a:rPr lang="en-US">
                <a:solidFill>
                  <a:schemeClr val="tx1"/>
                </a:solidFill>
              </a:rPr>
              <a:t>Science</a:t>
            </a:r>
          </a:p>
          <a:p>
            <a:pPr lvl="1">
              <a:buFont typeface="Courier New" panose="02070309020205020404" pitchFamily="49" charset="0"/>
              <a:buChar char="o"/>
            </a:pPr>
            <a:r>
              <a:rPr lang="en-US">
                <a:solidFill>
                  <a:schemeClr val="tx1"/>
                </a:solidFill>
              </a:rPr>
              <a:t>Social Studies</a:t>
            </a:r>
          </a:p>
          <a:p>
            <a:pPr lvl="1">
              <a:buFont typeface="Courier New" panose="02070309020205020404" pitchFamily="49" charset="0"/>
              <a:buChar char="o"/>
            </a:pPr>
            <a:r>
              <a:rPr lang="en-US">
                <a:solidFill>
                  <a:schemeClr val="tx1"/>
                </a:solidFill>
              </a:rPr>
              <a:t>Writing </a:t>
            </a:r>
          </a:p>
          <a:p>
            <a:pPr lvl="1">
              <a:buFont typeface="Courier New" panose="02070309020205020404" pitchFamily="49" charset="0"/>
              <a:buChar char="o"/>
            </a:pPr>
            <a:r>
              <a:rPr lang="en-US">
                <a:solidFill>
                  <a:schemeClr val="tx1"/>
                </a:solidFill>
              </a:rPr>
              <a:t>Quality of School Climate and Safety Survey (QSCS)</a:t>
            </a:r>
          </a:p>
          <a:p>
            <a:pPr marL="457200" lvl="1" indent="0">
              <a:buNone/>
            </a:pPr>
            <a:r>
              <a:rPr lang="en-US">
                <a:solidFill>
                  <a:schemeClr val="tx1"/>
                </a:solidFill>
              </a:rPr>
              <a:t> </a:t>
            </a:r>
          </a:p>
          <a:p>
            <a:pPr marL="342900" lvl="1" indent="-342900"/>
            <a:r>
              <a:rPr lang="en-US" sz="3300">
                <a:solidFill>
                  <a:schemeClr val="tx1"/>
                </a:solidFill>
              </a:rPr>
              <a:t>Fall Data Reporting </a:t>
            </a:r>
            <a:r>
              <a:rPr lang="en-US" sz="3300" b="1" i="1">
                <a:solidFill>
                  <a:schemeClr val="tx1"/>
                </a:solidFill>
              </a:rPr>
              <a:t>remains</a:t>
            </a:r>
            <a:r>
              <a:rPr lang="en-US" sz="3300">
                <a:solidFill>
                  <a:schemeClr val="tx1"/>
                </a:solidFill>
              </a:rPr>
              <a:t> the same for 2026</a:t>
            </a:r>
            <a:endParaRPr lang="en-US" sz="3300">
              <a:solidFill>
                <a:schemeClr val="tx1"/>
              </a:solidFill>
              <a:highlight>
                <a:srgbClr val="FFFF00"/>
              </a:highlight>
            </a:endParaRPr>
          </a:p>
          <a:p>
            <a:pPr marL="800100" lvl="2" indent="-342900"/>
            <a:r>
              <a:rPr lang="en-US" sz="2500" dirty="0">
                <a:solidFill>
                  <a:schemeClr val="tx1"/>
                </a:solidFill>
              </a:rPr>
              <a:t>State Calculations with status and change cut scores will continue to determine school color ratings. </a:t>
            </a:r>
          </a:p>
          <a:p>
            <a:pPr marL="800100" lvl="2" indent="-342900"/>
            <a:r>
              <a:rPr lang="en-US" sz="2500" dirty="0">
                <a:solidFill>
                  <a:schemeClr val="tx1"/>
                </a:solidFill>
              </a:rPr>
              <a:t>Federal Calculations with the three-year average will continue to determine classifications such as Comprehensive School and Improvement (CSI), Targeted School and Improvement (TSI), and Additional Targeted School and Improvement (ATSI). </a:t>
            </a:r>
          </a:p>
          <a:p>
            <a:pPr lvl="1"/>
            <a:endParaRPr lang="en-US" dirty="0">
              <a:solidFill>
                <a:schemeClr val="tx1"/>
              </a:solidFill>
            </a:endParaRPr>
          </a:p>
        </p:txBody>
      </p:sp>
    </p:spTree>
    <p:extLst>
      <p:ext uri="{BB962C8B-B14F-4D97-AF65-F5344CB8AC3E}">
        <p14:creationId xmlns:p14="http://schemas.microsoft.com/office/powerpoint/2010/main" val="3974292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20500-9309-5F8E-7711-5DE524A9B0D5}"/>
              </a:ext>
            </a:extLst>
          </p:cNvPr>
          <p:cNvSpPr>
            <a:spLocks noGrp="1"/>
          </p:cNvSpPr>
          <p:nvPr>
            <p:ph type="title"/>
          </p:nvPr>
        </p:nvSpPr>
        <p:spPr/>
        <p:txBody>
          <a:bodyPr/>
          <a:lstStyle/>
          <a:p>
            <a:r>
              <a:rPr lang="en-US"/>
              <a:t>2026 – 2027 Assessment &amp; Accountability </a:t>
            </a:r>
          </a:p>
        </p:txBody>
      </p:sp>
      <p:sp>
        <p:nvSpPr>
          <p:cNvPr id="3" name="Content Placeholder 2">
            <a:extLst>
              <a:ext uri="{FF2B5EF4-FFF2-40B4-BE49-F238E27FC236}">
                <a16:creationId xmlns:a16="http://schemas.microsoft.com/office/drawing/2014/main" id="{A6585997-7551-CC0A-5C7F-46604C58A83D}"/>
              </a:ext>
            </a:extLst>
          </p:cNvPr>
          <p:cNvSpPr>
            <a:spLocks noGrp="1"/>
          </p:cNvSpPr>
          <p:nvPr>
            <p:ph idx="1"/>
          </p:nvPr>
        </p:nvSpPr>
        <p:spPr>
          <a:xfrm>
            <a:off x="669073" y="1038225"/>
            <a:ext cx="10684727" cy="4566444"/>
          </a:xfrm>
        </p:spPr>
        <p:txBody>
          <a:bodyPr vert="horz" lIns="91440" tIns="45720" rIns="91440" bIns="45720" rtlCol="0" anchor="t">
            <a:normAutofit fontScale="85000" lnSpcReduction="20000"/>
          </a:bodyPr>
          <a:lstStyle/>
          <a:p>
            <a:r>
              <a:rPr lang="en-US"/>
              <a:t>KSA Testing </a:t>
            </a:r>
            <a:r>
              <a:rPr lang="en-US" b="1" i="1"/>
              <a:t>Changes</a:t>
            </a:r>
            <a:r>
              <a:rPr lang="en-US" i="1"/>
              <a:t> </a:t>
            </a:r>
            <a:r>
              <a:rPr lang="en-US"/>
              <a:t>for Spring 27 Testing for grades 3 through 8, 10 and 11 </a:t>
            </a:r>
          </a:p>
          <a:p>
            <a:pPr lvl="1">
              <a:buFont typeface="Courier New" panose="02070309020205020404" pitchFamily="49" charset="0"/>
              <a:buChar char="o"/>
            </a:pPr>
            <a:r>
              <a:rPr lang="en-US"/>
              <a:t>The following has been removed from the state testing program:</a:t>
            </a:r>
          </a:p>
          <a:p>
            <a:pPr lvl="2">
              <a:buFont typeface="Wingdings" panose="05000000000000000000" pitchFamily="2" charset="2"/>
              <a:buChar char="§"/>
            </a:pPr>
            <a:r>
              <a:rPr lang="en-US"/>
              <a:t>Editing and Mechanics – Grades 5, 8 and 11</a:t>
            </a:r>
          </a:p>
          <a:p>
            <a:pPr lvl="2">
              <a:buFont typeface="Wingdings" panose="05000000000000000000" pitchFamily="2" charset="2"/>
              <a:buChar char="§"/>
            </a:pPr>
            <a:r>
              <a:rPr lang="en-US"/>
              <a:t>On-Demand Writing – Grades 5, 8 and 11</a:t>
            </a:r>
          </a:p>
          <a:p>
            <a:pPr lvl="2">
              <a:buFont typeface="Wingdings" panose="05000000000000000000" pitchFamily="2" charset="2"/>
              <a:buChar char="§"/>
            </a:pPr>
            <a:r>
              <a:rPr lang="en-US"/>
              <a:t>Quality of School Climate and Safety Survey (QSCS)</a:t>
            </a:r>
          </a:p>
          <a:p>
            <a:pPr lvl="1"/>
            <a:endParaRPr lang="en-US"/>
          </a:p>
          <a:p>
            <a:r>
              <a:rPr lang="en-US"/>
              <a:t>AKSA Testing </a:t>
            </a:r>
            <a:r>
              <a:rPr lang="en-US" b="1" i="1"/>
              <a:t>Changes</a:t>
            </a:r>
            <a:r>
              <a:rPr lang="en-US" i="1"/>
              <a:t> </a:t>
            </a:r>
            <a:r>
              <a:rPr lang="en-US"/>
              <a:t>for Spring 27 Testing for grades 3 through 8, 10 and 11 </a:t>
            </a:r>
          </a:p>
          <a:p>
            <a:pPr lvl="1">
              <a:buFont typeface="Courier New" panose="02070309020205020404" pitchFamily="49" charset="0"/>
              <a:buChar char="o"/>
            </a:pPr>
            <a:r>
              <a:rPr lang="en-US"/>
              <a:t>The following has been removed from the state testing program:</a:t>
            </a:r>
          </a:p>
          <a:p>
            <a:pPr lvl="2">
              <a:buFont typeface="Wingdings" panose="05000000000000000000" pitchFamily="2" charset="2"/>
              <a:buChar char="§"/>
            </a:pPr>
            <a:r>
              <a:rPr lang="en-US"/>
              <a:t>Writing</a:t>
            </a:r>
          </a:p>
          <a:p>
            <a:pPr lvl="2">
              <a:buFont typeface="Wingdings" panose="05000000000000000000" pitchFamily="2" charset="2"/>
              <a:buChar char="§"/>
            </a:pPr>
            <a:r>
              <a:rPr lang="en-US"/>
              <a:t>Quality of School Climate and Safety Survey (QSCS)</a:t>
            </a:r>
          </a:p>
          <a:p>
            <a:pPr lvl="1">
              <a:buFont typeface="Courier New" panose="02070309020205020404" pitchFamily="49" charset="0"/>
              <a:buChar char="o"/>
            </a:pPr>
            <a:endParaRPr lang="en-US"/>
          </a:p>
          <a:p>
            <a:pPr marL="342900" lvl="1" indent="-342900"/>
            <a:r>
              <a:rPr lang="en-US" sz="2900"/>
              <a:t>New Accountability </a:t>
            </a:r>
            <a:r>
              <a:rPr lang="en-US" sz="3200" b="1" i="1"/>
              <a:t>Changes</a:t>
            </a:r>
            <a:r>
              <a:rPr lang="en-US" sz="3200" i="1"/>
              <a:t> for 2026-2027</a:t>
            </a:r>
          </a:p>
          <a:p>
            <a:pPr marL="800100" lvl="2" indent="-342900"/>
            <a:r>
              <a:rPr lang="en-US" sz="2400"/>
              <a:t>Chronic Absenteeism will be a new indicator</a:t>
            </a:r>
          </a:p>
          <a:p>
            <a:pPr marL="800100" lvl="2" indent="-342900"/>
            <a:r>
              <a:rPr lang="en-US" sz="2400"/>
              <a:t>Individual Student Growth will be a new indicator</a:t>
            </a:r>
          </a:p>
          <a:p>
            <a:pPr marL="800100" lvl="2" indent="-342900"/>
            <a:r>
              <a:rPr lang="en-US" sz="2400"/>
              <a:t>Change is removed</a:t>
            </a:r>
          </a:p>
          <a:p>
            <a:endParaRPr lang="en-US"/>
          </a:p>
        </p:txBody>
      </p:sp>
    </p:spTree>
    <p:extLst>
      <p:ext uri="{BB962C8B-B14F-4D97-AF65-F5344CB8AC3E}">
        <p14:creationId xmlns:p14="http://schemas.microsoft.com/office/powerpoint/2010/main" val="171149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4CC8-E658-0F89-A9F7-D41B0E3338C1}"/>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CDEB050B-41E7-FB5F-CA6A-42AFF2CB1358}"/>
              </a:ext>
            </a:extLst>
          </p:cNvPr>
          <p:cNvSpPr>
            <a:spLocks noGrp="1"/>
          </p:cNvSpPr>
          <p:nvPr>
            <p:ph idx="1"/>
          </p:nvPr>
        </p:nvSpPr>
        <p:spPr>
          <a:xfrm>
            <a:off x="838200" y="1279456"/>
            <a:ext cx="10515600" cy="3767243"/>
          </a:xfrm>
        </p:spPr>
        <p:txBody>
          <a:bodyPr vert="horz" lIns="91440" tIns="45720" rIns="91440" bIns="45720" rtlCol="0" anchor="t">
            <a:normAutofit/>
          </a:bodyPr>
          <a:lstStyle/>
          <a:p>
            <a:r>
              <a:rPr lang="en-US"/>
              <a:t>Kentucky Alternate Assessment Updates</a:t>
            </a:r>
          </a:p>
          <a:p>
            <a:r>
              <a:rPr lang="en-US"/>
              <a:t>K Screen Reminders</a:t>
            </a:r>
          </a:p>
          <a:p>
            <a:r>
              <a:rPr lang="en-US"/>
              <a:t>College Admissions Exam: SAT Updates and Reminders</a:t>
            </a:r>
          </a:p>
          <a:p>
            <a:r>
              <a:rPr lang="en-US"/>
              <a:t>KSA/AKSA Site Visits</a:t>
            </a:r>
          </a:p>
          <a:p>
            <a:r>
              <a:rPr lang="en-US"/>
              <a:t>Status of HB 257</a:t>
            </a:r>
          </a:p>
          <a:p>
            <a:r>
              <a:rPr lang="en-US"/>
              <a:t>Future DAC Webcast </a:t>
            </a:r>
          </a:p>
          <a:p>
            <a:endParaRPr lang="en-US"/>
          </a:p>
        </p:txBody>
      </p:sp>
    </p:spTree>
    <p:extLst>
      <p:ext uri="{BB962C8B-B14F-4D97-AF65-F5344CB8AC3E}">
        <p14:creationId xmlns:p14="http://schemas.microsoft.com/office/powerpoint/2010/main" val="367216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4E486-3C99-DC39-66A5-7885EE9E0838}"/>
              </a:ext>
            </a:extLst>
          </p:cNvPr>
          <p:cNvSpPr>
            <a:spLocks noGrp="1"/>
          </p:cNvSpPr>
          <p:nvPr>
            <p:ph type="title"/>
          </p:nvPr>
        </p:nvSpPr>
        <p:spPr>
          <a:xfrm>
            <a:off x="-1" y="0"/>
            <a:ext cx="11753385" cy="1038225"/>
          </a:xfrm>
        </p:spPr>
        <p:txBody>
          <a:bodyPr>
            <a:normAutofit fontScale="90000"/>
          </a:bodyPr>
          <a:lstStyle/>
          <a:p>
            <a:r>
              <a:rPr lang="en-US"/>
              <a:t>Targeted Quality Measures to be reported on the Kentucky School Report Card until June 2030</a:t>
            </a:r>
            <a:endParaRPr lang="en-US">
              <a:solidFill>
                <a:srgbClr val="FF0000"/>
              </a:solidFill>
            </a:endParaRPr>
          </a:p>
        </p:txBody>
      </p:sp>
      <p:sp>
        <p:nvSpPr>
          <p:cNvPr id="3" name="Content Placeholder 2">
            <a:extLst>
              <a:ext uri="{FF2B5EF4-FFF2-40B4-BE49-F238E27FC236}">
                <a16:creationId xmlns:a16="http://schemas.microsoft.com/office/drawing/2014/main" id="{68598E73-B802-9DF3-9780-8D20A6F08A40}"/>
              </a:ext>
            </a:extLst>
          </p:cNvPr>
          <p:cNvSpPr>
            <a:spLocks noGrp="1"/>
          </p:cNvSpPr>
          <p:nvPr>
            <p:ph idx="1"/>
          </p:nvPr>
        </p:nvSpPr>
        <p:spPr>
          <a:xfrm>
            <a:off x="419100" y="1072840"/>
            <a:ext cx="10515600" cy="4480467"/>
          </a:xfrm>
        </p:spPr>
        <p:txBody>
          <a:bodyPr>
            <a:normAutofit fontScale="92500" lnSpcReduction="10000"/>
          </a:bodyPr>
          <a:lstStyle/>
          <a:p>
            <a:pPr marL="0" indent="0">
              <a:buNone/>
            </a:pPr>
            <a:r>
              <a:rPr lang="en-US" b="1"/>
              <a:t>Additional Readiness &amp; Quality Measure</a:t>
            </a:r>
          </a:p>
          <a:p>
            <a:r>
              <a:rPr lang="en-US"/>
              <a:t>Educators</a:t>
            </a:r>
          </a:p>
          <a:p>
            <a:pPr lvl="1">
              <a:buFont typeface="Courier New" panose="02070309020205020404" pitchFamily="49" charset="0"/>
              <a:buChar char="o"/>
            </a:pPr>
            <a:r>
              <a:rPr lang="en-US"/>
              <a:t>Percentage of certified teachers who have: </a:t>
            </a:r>
          </a:p>
          <a:p>
            <a:pPr lvl="2">
              <a:buFont typeface="Wingdings" panose="05000000000000000000" pitchFamily="2" charset="2"/>
              <a:buChar char="§"/>
            </a:pPr>
            <a:r>
              <a:rPr lang="en-US"/>
              <a:t>Achieved Rank II status or higher </a:t>
            </a:r>
          </a:p>
          <a:p>
            <a:pPr lvl="2">
              <a:buFont typeface="Wingdings" panose="05000000000000000000" pitchFamily="2" charset="2"/>
              <a:buChar char="§"/>
            </a:pPr>
            <a:r>
              <a:rPr lang="en-US"/>
              <a:t>Earned National Board Certification </a:t>
            </a:r>
          </a:p>
          <a:p>
            <a:r>
              <a:rPr lang="en-US"/>
              <a:t>Grade 8  Students</a:t>
            </a:r>
          </a:p>
          <a:p>
            <a:pPr lvl="1">
              <a:buFont typeface="Courier New" panose="02070309020205020404" pitchFamily="49" charset="0"/>
              <a:buChar char="o"/>
            </a:pPr>
            <a:r>
              <a:rPr lang="en-US"/>
              <a:t>Percentage of students earning at least one high school credit by the end of grade 8 </a:t>
            </a:r>
          </a:p>
          <a:p>
            <a:r>
              <a:rPr lang="en-US"/>
              <a:t>Grade 12 Students  </a:t>
            </a:r>
          </a:p>
          <a:p>
            <a:pPr lvl="1">
              <a:buFont typeface="Courier New" panose="02070309020205020404" pitchFamily="49" charset="0"/>
              <a:buChar char="o"/>
            </a:pPr>
            <a:r>
              <a:rPr lang="en-US"/>
              <a:t>Percentage of graduates who: </a:t>
            </a:r>
          </a:p>
          <a:p>
            <a:pPr lvl="2">
              <a:buFont typeface="Wingdings" panose="05000000000000000000" pitchFamily="2" charset="2"/>
              <a:buChar char="§"/>
            </a:pPr>
            <a:r>
              <a:rPr lang="en-US"/>
              <a:t>Complete the FAFSA by graduation</a:t>
            </a:r>
            <a:br>
              <a:rPr lang="en-US"/>
            </a:br>
            <a:r>
              <a:rPr lang="en-US"/>
              <a:t>or </a:t>
            </a:r>
          </a:p>
          <a:p>
            <a:pPr lvl="2">
              <a:buFont typeface="Wingdings" panose="05000000000000000000" pitchFamily="2" charset="2"/>
              <a:buChar char="§"/>
            </a:pPr>
            <a:r>
              <a:rPr lang="en-US"/>
              <a:t>Parents submit an approved opt-out </a:t>
            </a:r>
          </a:p>
          <a:p>
            <a:endParaRPr lang="en-US"/>
          </a:p>
        </p:txBody>
      </p:sp>
    </p:spTree>
    <p:extLst>
      <p:ext uri="{BB962C8B-B14F-4D97-AF65-F5344CB8AC3E}">
        <p14:creationId xmlns:p14="http://schemas.microsoft.com/office/powerpoint/2010/main" val="2166129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1E197-9ED2-8AD7-4B6B-A809CD5DBF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706716-71B1-65D5-0D35-E5B20FFC209A}"/>
              </a:ext>
            </a:extLst>
          </p:cNvPr>
          <p:cNvSpPr>
            <a:spLocks noGrp="1"/>
          </p:cNvSpPr>
          <p:nvPr>
            <p:ph type="title"/>
          </p:nvPr>
        </p:nvSpPr>
        <p:spPr/>
        <p:txBody>
          <a:bodyPr>
            <a:normAutofit/>
          </a:bodyPr>
          <a:lstStyle/>
          <a:p>
            <a:r>
              <a:rPr lang="en-US" sz="4800"/>
              <a:t>Future DAC Webcasts</a:t>
            </a:r>
          </a:p>
        </p:txBody>
      </p:sp>
      <p:sp>
        <p:nvSpPr>
          <p:cNvPr id="3" name="Subtitle 2">
            <a:extLst>
              <a:ext uri="{FF2B5EF4-FFF2-40B4-BE49-F238E27FC236}">
                <a16:creationId xmlns:a16="http://schemas.microsoft.com/office/drawing/2014/main" id="{DBD01F0C-3353-2ECF-36EA-57291643209E}"/>
              </a:ext>
            </a:extLst>
          </p:cNvPr>
          <p:cNvSpPr>
            <a:spLocks noGrp="1"/>
          </p:cNvSpPr>
          <p:nvPr>
            <p:ph type="body" idx="1"/>
          </p:nvPr>
        </p:nvSpPr>
        <p:spPr/>
        <p:txBody>
          <a:bodyPr vert="horz" lIns="91440" tIns="45720" rIns="91440" bIns="45720" rtlCol="0" anchor="t">
            <a:normAutofit/>
          </a:bodyPr>
          <a:lstStyle/>
          <a:p>
            <a:r>
              <a:rPr lang="en-US">
                <a:solidFill>
                  <a:schemeClr val="tx1"/>
                </a:solidFill>
                <a:latin typeface="Franklin Gothic Book" panose="020B0503020102020204" pitchFamily="34" charset="0"/>
              </a:rPr>
              <a:t>Shara Savage, Director</a:t>
            </a:r>
          </a:p>
          <a:p>
            <a:r>
              <a:rPr lang="en-US">
                <a:solidFill>
                  <a:schemeClr val="tx1"/>
                </a:solidFill>
                <a:latin typeface="Franklin Gothic Book" panose="020B0503020102020204" pitchFamily="34" charset="0"/>
              </a:rPr>
              <a:t>Office of Assessment and Accountability</a:t>
            </a:r>
          </a:p>
          <a:p>
            <a:r>
              <a:rPr lang="en-US">
                <a:solidFill>
                  <a:schemeClr val="tx1"/>
                </a:solidFill>
                <a:latin typeface="Franklin Gothic Book" panose="020B0503020102020204" pitchFamily="34" charset="0"/>
              </a:rPr>
              <a:t>Division of Assessment &amp; Accountability Support</a:t>
            </a:r>
          </a:p>
          <a:p>
            <a:endParaRPr lang="en-US"/>
          </a:p>
        </p:txBody>
      </p:sp>
    </p:spTree>
    <p:extLst>
      <p:ext uri="{BB962C8B-B14F-4D97-AF65-F5344CB8AC3E}">
        <p14:creationId xmlns:p14="http://schemas.microsoft.com/office/powerpoint/2010/main" val="423335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B0CE-6979-03A5-595E-4D6194D01DCB}"/>
              </a:ext>
            </a:extLst>
          </p:cNvPr>
          <p:cNvSpPr>
            <a:spLocks noGrp="1"/>
          </p:cNvSpPr>
          <p:nvPr>
            <p:ph type="title"/>
          </p:nvPr>
        </p:nvSpPr>
        <p:spPr/>
        <p:txBody>
          <a:bodyPr/>
          <a:lstStyle/>
          <a:p>
            <a:r>
              <a:rPr lang="en-US"/>
              <a:t>Future DAC Webcast Question Collection </a:t>
            </a:r>
          </a:p>
        </p:txBody>
      </p:sp>
      <p:sp>
        <p:nvSpPr>
          <p:cNvPr id="3" name="Content Placeholder 2">
            <a:extLst>
              <a:ext uri="{FF2B5EF4-FFF2-40B4-BE49-F238E27FC236}">
                <a16:creationId xmlns:a16="http://schemas.microsoft.com/office/drawing/2014/main" id="{70ACC393-A288-288C-1D6A-0CE4CE0A5531}"/>
              </a:ext>
            </a:extLst>
          </p:cNvPr>
          <p:cNvSpPr>
            <a:spLocks noGrp="1"/>
          </p:cNvSpPr>
          <p:nvPr>
            <p:ph idx="1"/>
          </p:nvPr>
        </p:nvSpPr>
        <p:spPr>
          <a:xfrm>
            <a:off x="390293" y="959005"/>
            <a:ext cx="10963507" cy="4645664"/>
          </a:xfrm>
        </p:spPr>
        <p:txBody>
          <a:bodyPr>
            <a:normAutofit fontScale="85000" lnSpcReduction="20000"/>
          </a:bodyPr>
          <a:lstStyle/>
          <a:p>
            <a:r>
              <a:rPr lang="en-US" b="1"/>
              <a:t>Moving to a More Streamlined Process</a:t>
            </a:r>
          </a:p>
          <a:p>
            <a:pPr lvl="1">
              <a:buFont typeface="Courier New" panose="02070309020205020404" pitchFamily="49" charset="0"/>
              <a:buChar char="o"/>
            </a:pPr>
            <a:r>
              <a:rPr lang="en-US"/>
              <a:t>KDE is transitioning from email submissions (dacinfo) to a Google Form for submitting DAC questions </a:t>
            </a:r>
          </a:p>
          <a:p>
            <a:pPr lvl="1">
              <a:buFont typeface="Courier New" panose="02070309020205020404" pitchFamily="49" charset="0"/>
              <a:buChar char="o"/>
            </a:pPr>
            <a:r>
              <a:rPr lang="en-US"/>
              <a:t>This will help: </a:t>
            </a:r>
          </a:p>
          <a:p>
            <a:pPr lvl="2">
              <a:buFont typeface="Wingdings" panose="05000000000000000000" pitchFamily="2" charset="2"/>
              <a:buChar char="§"/>
            </a:pPr>
            <a:r>
              <a:rPr lang="en-US"/>
              <a:t>Improve organization and tracking of requests </a:t>
            </a:r>
          </a:p>
          <a:p>
            <a:pPr lvl="2">
              <a:buFont typeface="Wingdings" panose="05000000000000000000" pitchFamily="2" charset="2"/>
              <a:buChar char="§"/>
            </a:pPr>
            <a:r>
              <a:rPr lang="en-US"/>
              <a:t>Ensure timely and consistent responses </a:t>
            </a:r>
          </a:p>
          <a:p>
            <a:pPr lvl="2">
              <a:buFont typeface="Wingdings" panose="05000000000000000000" pitchFamily="2" charset="2"/>
              <a:buChar char="§"/>
            </a:pPr>
            <a:r>
              <a:rPr lang="en-US"/>
              <a:t>Better identify trends and support needs across districts </a:t>
            </a:r>
          </a:p>
          <a:p>
            <a:r>
              <a:rPr lang="en-US" b="1"/>
              <a:t>Phased Implementation</a:t>
            </a:r>
          </a:p>
          <a:p>
            <a:pPr lvl="1">
              <a:buFont typeface="Courier New" panose="02070309020205020404" pitchFamily="49" charset="0"/>
              <a:buChar char="o"/>
            </a:pPr>
            <a:r>
              <a:rPr lang="en-US"/>
              <a:t>May through July: Both email and Google Form options available </a:t>
            </a:r>
          </a:p>
          <a:p>
            <a:pPr lvl="1">
              <a:buFont typeface="Courier New" panose="02070309020205020404" pitchFamily="49" charset="0"/>
              <a:buChar char="o"/>
            </a:pPr>
            <a:r>
              <a:rPr lang="en-US"/>
              <a:t>Gradual transition to encourage use of the Google Form </a:t>
            </a:r>
          </a:p>
          <a:p>
            <a:pPr lvl="1">
              <a:buFont typeface="Courier New" panose="02070309020205020404" pitchFamily="49" charset="0"/>
              <a:buChar char="o"/>
            </a:pPr>
            <a:r>
              <a:rPr lang="en-US"/>
              <a:t>By August DAC Webcast: </a:t>
            </a:r>
          </a:p>
          <a:p>
            <a:pPr lvl="2">
              <a:buFont typeface="Wingdings" panose="05000000000000000000" pitchFamily="2" charset="2"/>
              <a:buChar char="§"/>
            </a:pPr>
            <a:r>
              <a:rPr lang="en-US"/>
              <a:t>Google Form will be the primary method for submitting questions </a:t>
            </a:r>
          </a:p>
          <a:p>
            <a:r>
              <a:rPr lang="en-US" b="1"/>
              <a:t>What This Means for DACs</a:t>
            </a:r>
          </a:p>
          <a:p>
            <a:pPr lvl="1">
              <a:buFont typeface="Courier New" panose="02070309020205020404" pitchFamily="49" charset="0"/>
              <a:buChar char="o"/>
            </a:pPr>
            <a:r>
              <a:rPr lang="en-US"/>
              <a:t>Continue using dacinfo as needed during the transition </a:t>
            </a:r>
          </a:p>
          <a:p>
            <a:pPr lvl="1">
              <a:buFont typeface="Courier New" panose="02070309020205020404" pitchFamily="49" charset="0"/>
              <a:buChar char="o"/>
            </a:pPr>
            <a:r>
              <a:rPr lang="en-US"/>
              <a:t>Begin using the Google Form as the preferred method </a:t>
            </a:r>
          </a:p>
          <a:p>
            <a:pPr lvl="1">
              <a:buFont typeface="Courier New" panose="02070309020205020404" pitchFamily="49" charset="0"/>
              <a:buChar char="o"/>
            </a:pPr>
            <a:r>
              <a:rPr lang="en-US"/>
              <a:t>Additional guidance and reminders will be provided along the way</a:t>
            </a:r>
          </a:p>
          <a:p>
            <a:endParaRPr lang="en-US"/>
          </a:p>
        </p:txBody>
      </p:sp>
    </p:spTree>
    <p:extLst>
      <p:ext uri="{BB962C8B-B14F-4D97-AF65-F5344CB8AC3E}">
        <p14:creationId xmlns:p14="http://schemas.microsoft.com/office/powerpoint/2010/main" val="2896129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6" y="0"/>
            <a:ext cx="8958490" cy="1117600"/>
          </a:xfrm>
        </p:spPr>
        <p:txBody>
          <a:bodyPr/>
          <a:lstStyle/>
          <a:p>
            <a:pPr marL="228600"/>
            <a:r>
              <a:rPr lang="en-US"/>
              <a:t>Questions and Answers</a:t>
            </a:r>
          </a:p>
        </p:txBody>
      </p:sp>
      <p:sp>
        <p:nvSpPr>
          <p:cNvPr id="6" name="Content Placeholder 7"/>
          <p:cNvSpPr>
            <a:spLocks noGrp="1"/>
          </p:cNvSpPr>
          <p:nvPr>
            <p:ph type="body" sz="quarter" idx="13"/>
          </p:nvPr>
        </p:nvSpPr>
        <p:spPr>
          <a:xfrm>
            <a:off x="1152960" y="1193870"/>
            <a:ext cx="9158684" cy="4214293"/>
          </a:xfrm>
        </p:spPr>
        <p:txBody>
          <a:bodyPr vert="horz" lIns="91440" tIns="45720" rIns="91440" bIns="45720" rtlCol="0" anchor="t">
            <a:normAutofit fontScale="85000" lnSpcReduction="20000"/>
          </a:bodyPr>
          <a:lstStyle/>
          <a:p>
            <a:pPr>
              <a:lnSpc>
                <a:spcPct val="120000"/>
              </a:lnSpc>
              <a:spcBef>
                <a:spcPts val="0"/>
              </a:spcBef>
            </a:pPr>
            <a:r>
              <a:rPr lang="en-US" sz="4200"/>
              <a:t>Please send questions or comments to </a:t>
            </a:r>
            <a:r>
              <a:rPr lang="en-US" sz="4200">
                <a:hlinkClick r:id="rId3"/>
              </a:rPr>
              <a:t>dacinfo@education.ky.gov</a:t>
            </a:r>
            <a:r>
              <a:rPr lang="en-US" sz="4200"/>
              <a:t>.</a:t>
            </a:r>
          </a:p>
          <a:p>
            <a:pPr marL="0" indent="0">
              <a:spcBef>
                <a:spcPts val="0"/>
              </a:spcBef>
              <a:buNone/>
            </a:pPr>
            <a:r>
              <a:rPr lang="en-US" sz="4200" b="1" i="1">
                <a:solidFill>
                  <a:srgbClr val="C00000"/>
                </a:solidFill>
              </a:rPr>
              <a:t>   </a:t>
            </a:r>
            <a:endParaRPr lang="en-US" sz="4200"/>
          </a:p>
          <a:p>
            <a:pPr>
              <a:lnSpc>
                <a:spcPct val="120000"/>
              </a:lnSpc>
              <a:spcBef>
                <a:spcPts val="0"/>
              </a:spcBef>
            </a:pPr>
            <a:r>
              <a:rPr lang="en-US" sz="4200"/>
              <a:t>The next monthly DAC Webcast is scheduled for May 14 at 11 a.m. ET.</a:t>
            </a:r>
          </a:p>
          <a:p>
            <a:pPr marL="0" indent="0" algn="ctr">
              <a:spcBef>
                <a:spcPts val="0"/>
              </a:spcBef>
              <a:buNone/>
            </a:pPr>
            <a:endParaRPr lang="en-US" sz="4200"/>
          </a:p>
          <a:p>
            <a:pPr marL="0" indent="0" algn="ctr">
              <a:spcBef>
                <a:spcPts val="0"/>
              </a:spcBef>
              <a:buNone/>
            </a:pPr>
            <a:endParaRPr lang="en-US" sz="4200"/>
          </a:p>
          <a:p>
            <a:pPr marL="0" indent="0" algn="ctr">
              <a:spcBef>
                <a:spcPts val="0"/>
              </a:spcBef>
              <a:buNone/>
            </a:pPr>
            <a:r>
              <a:rPr lang="en-US" sz="4200"/>
              <a:t>Thank you for your participation!</a:t>
            </a:r>
          </a:p>
          <a:p>
            <a:pPr>
              <a:spcBef>
                <a:spcPts val="0"/>
              </a:spcBef>
            </a:pPr>
            <a:endParaRPr lang="en-US" sz="4000"/>
          </a:p>
        </p:txBody>
      </p:sp>
    </p:spTree>
    <p:extLst>
      <p:ext uri="{BB962C8B-B14F-4D97-AF65-F5344CB8AC3E}">
        <p14:creationId xmlns:p14="http://schemas.microsoft.com/office/powerpoint/2010/main" val="341500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2622" y="-308"/>
            <a:ext cx="12189378" cy="1140175"/>
          </a:xfrm>
        </p:spPr>
        <p:txBody>
          <a:bodyPr>
            <a:noAutofit/>
          </a:bodyPr>
          <a:lstStyle/>
          <a:p>
            <a:pPr marL="228600"/>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169206098"/>
              </p:ext>
            </p:extLst>
          </p:nvPr>
        </p:nvGraphicFramePr>
        <p:xfrm>
          <a:off x="1261601" y="1327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A80E02-9DC9-8B2A-B772-E81735983710}"/>
              </a:ext>
            </a:extLst>
          </p:cNvPr>
          <p:cNvSpPr>
            <a:spLocks noGrp="1"/>
          </p:cNvSpPr>
          <p:nvPr>
            <p:ph type="title"/>
          </p:nvPr>
        </p:nvSpPr>
        <p:spPr>
          <a:xfrm>
            <a:off x="821412" y="1709738"/>
            <a:ext cx="11110585" cy="2147887"/>
          </a:xfrm>
        </p:spPr>
        <p:txBody>
          <a:bodyPr/>
          <a:lstStyle/>
          <a:p>
            <a:r>
              <a:rPr lang="en-US" sz="4800"/>
              <a:t>Kentucky Alternate Assessment Updates</a:t>
            </a:r>
          </a:p>
        </p:txBody>
      </p:sp>
      <p:sp>
        <p:nvSpPr>
          <p:cNvPr id="5" name="Text Placeholder 4">
            <a:extLst>
              <a:ext uri="{FF2B5EF4-FFF2-40B4-BE49-F238E27FC236}">
                <a16:creationId xmlns:a16="http://schemas.microsoft.com/office/drawing/2014/main" id="{16B5981C-FAB8-BA6D-BD68-A51125DE7C48}"/>
              </a:ext>
            </a:extLst>
          </p:cNvPr>
          <p:cNvSpPr>
            <a:spLocks noGrp="1"/>
          </p:cNvSpPr>
          <p:nvPr>
            <p:ph type="body" idx="1"/>
          </p:nvPr>
        </p:nvSpPr>
        <p:spPr/>
        <p:txBody>
          <a:bodyPr vert="horz" lIns="91440" tIns="45720" rIns="91440" bIns="45720" rtlCol="0" anchor="t">
            <a:normAutofit/>
          </a:bodyPr>
          <a:lstStyle/>
          <a:p>
            <a:r>
              <a:rPr lang="en-US">
                <a:solidFill>
                  <a:schemeClr val="tx1"/>
                </a:solidFill>
              </a:rPr>
              <a:t>Krista Mullins, Program Consultant</a:t>
            </a:r>
          </a:p>
          <a:p>
            <a:r>
              <a:rPr lang="en-US">
                <a:solidFill>
                  <a:schemeClr val="tx1"/>
                </a:solidFill>
              </a:rPr>
              <a:t>Division of Assessment and Accountability Support</a:t>
            </a:r>
          </a:p>
          <a:p>
            <a:r>
              <a:rPr lang="en-US">
                <a:solidFill>
                  <a:schemeClr val="tx1"/>
                </a:solidFill>
              </a:rPr>
              <a:t>Office of Assessment and Accountability</a:t>
            </a:r>
          </a:p>
        </p:txBody>
      </p:sp>
    </p:spTree>
    <p:extLst>
      <p:ext uri="{BB962C8B-B14F-4D97-AF65-F5344CB8AC3E}">
        <p14:creationId xmlns:p14="http://schemas.microsoft.com/office/powerpoint/2010/main" val="126090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DB90A5-F621-575B-9CE9-43517D8AD4B9}"/>
              </a:ext>
            </a:extLst>
          </p:cNvPr>
          <p:cNvSpPr>
            <a:spLocks noGrp="1"/>
          </p:cNvSpPr>
          <p:nvPr>
            <p:ph type="title"/>
          </p:nvPr>
        </p:nvSpPr>
        <p:spPr/>
        <p:txBody>
          <a:bodyPr/>
          <a:lstStyle/>
          <a:p>
            <a:r>
              <a:rPr lang="en-US"/>
              <a:t>Upcoming Important Dates</a:t>
            </a:r>
          </a:p>
        </p:txBody>
      </p:sp>
      <p:sp>
        <p:nvSpPr>
          <p:cNvPr id="5" name="Content Placeholder 4">
            <a:extLst>
              <a:ext uri="{FF2B5EF4-FFF2-40B4-BE49-F238E27FC236}">
                <a16:creationId xmlns:a16="http://schemas.microsoft.com/office/drawing/2014/main" id="{ABEE7566-B2E2-B056-EEAF-76837D66AA3C}"/>
              </a:ext>
            </a:extLst>
          </p:cNvPr>
          <p:cNvSpPr>
            <a:spLocks noGrp="1"/>
          </p:cNvSpPr>
          <p:nvPr>
            <p:ph idx="1"/>
          </p:nvPr>
        </p:nvSpPr>
        <p:spPr/>
        <p:txBody>
          <a:bodyPr vert="horz" lIns="91440" tIns="45720" rIns="91440" bIns="45720" rtlCol="0" anchor="t">
            <a:normAutofit lnSpcReduction="10000"/>
          </a:bodyPr>
          <a:lstStyle/>
          <a:p>
            <a:r>
              <a:rPr lang="en-US"/>
              <a:t>April 13: </a:t>
            </a:r>
            <a:r>
              <a:rPr lang="en-US">
                <a:hlinkClick r:id="rId3"/>
              </a:rPr>
              <a:t>AKSA Office Hour #1</a:t>
            </a:r>
            <a:r>
              <a:rPr lang="en-US"/>
              <a:t> from 1 p.m.-2 p.m. ET</a:t>
            </a:r>
          </a:p>
          <a:p>
            <a:r>
              <a:rPr lang="en-US"/>
              <a:t>April 14: Window 2 and approved Window 1 makeups begin</a:t>
            </a:r>
          </a:p>
          <a:p>
            <a:r>
              <a:rPr lang="en-US"/>
              <a:t>April 14: Student Registration Database (SRD) opens for score entry</a:t>
            </a:r>
          </a:p>
          <a:p>
            <a:r>
              <a:rPr lang="en-US"/>
              <a:t>May 11: Student deletions in the SRD and Career Readiness Database (CRD) will begin for requests submitted in the </a:t>
            </a:r>
            <a:r>
              <a:rPr lang="en-US">
                <a:hlinkClick r:id="rId4"/>
              </a:rPr>
              <a:t>deletion request form</a:t>
            </a:r>
            <a:endParaRPr lang="en-US"/>
          </a:p>
          <a:p>
            <a:r>
              <a:rPr lang="en-US"/>
              <a:t>May 22: AKSA Test Window 2, Transition Attainment Record (TAR) and Employability Skills Attainment Record (ESAR) Administration ends</a:t>
            </a:r>
          </a:p>
        </p:txBody>
      </p:sp>
    </p:spTree>
    <p:extLst>
      <p:ext uri="{BB962C8B-B14F-4D97-AF65-F5344CB8AC3E}">
        <p14:creationId xmlns:p14="http://schemas.microsoft.com/office/powerpoint/2010/main" val="426535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52C86-B14B-8029-C1FF-839B824AC1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018349F-D5DB-38E9-1B7C-A14ACB8B42B6}"/>
              </a:ext>
            </a:extLst>
          </p:cNvPr>
          <p:cNvSpPr>
            <a:spLocks noGrp="1"/>
          </p:cNvSpPr>
          <p:nvPr>
            <p:ph type="title"/>
          </p:nvPr>
        </p:nvSpPr>
        <p:spPr/>
        <p:txBody>
          <a:bodyPr/>
          <a:lstStyle/>
          <a:p>
            <a:r>
              <a:rPr lang="en-US"/>
              <a:t>Window 1 Makeups</a:t>
            </a:r>
          </a:p>
        </p:txBody>
      </p:sp>
      <p:sp>
        <p:nvSpPr>
          <p:cNvPr id="5" name="Content Placeholder 4">
            <a:extLst>
              <a:ext uri="{FF2B5EF4-FFF2-40B4-BE49-F238E27FC236}">
                <a16:creationId xmlns:a16="http://schemas.microsoft.com/office/drawing/2014/main" id="{2EC5E04D-5BA5-CFE9-F139-F5D46E899070}"/>
              </a:ext>
            </a:extLst>
          </p:cNvPr>
          <p:cNvSpPr>
            <a:spLocks noGrp="1"/>
          </p:cNvSpPr>
          <p:nvPr>
            <p:ph idx="1"/>
          </p:nvPr>
        </p:nvSpPr>
        <p:spPr/>
        <p:txBody>
          <a:bodyPr vert="horz" lIns="91440" tIns="45720" rIns="91440" bIns="45720" rtlCol="0" anchor="t">
            <a:normAutofit lnSpcReduction="10000"/>
          </a:bodyPr>
          <a:lstStyle/>
          <a:p>
            <a:r>
              <a:rPr lang="en-US"/>
              <a:t>Districts must wait for approval from KDE prior to administering Window 1 tasks.</a:t>
            </a:r>
          </a:p>
          <a:p>
            <a:r>
              <a:rPr lang="en-US"/>
              <a:t>Approved makeups may be administered beginning April 14.</a:t>
            </a:r>
          </a:p>
          <a:p>
            <a:r>
              <a:rPr lang="en-US"/>
              <a:t>Students must be added to SRD for the vendor to open SRD for Window 1 score entry.</a:t>
            </a:r>
          </a:p>
          <a:p>
            <a:r>
              <a:rPr lang="en-US"/>
              <a:t>All of the Window 1 tasks must be administered prior to Window 2 tasks.</a:t>
            </a:r>
          </a:p>
          <a:p>
            <a:pPr lvl="1">
              <a:buFont typeface="Courier New" panose="020B0604020202020204" pitchFamily="34" charset="0"/>
              <a:buChar char="o"/>
            </a:pPr>
            <a:r>
              <a:rPr lang="en-US"/>
              <a:t>One content per day and in the order of the binder</a:t>
            </a:r>
          </a:p>
          <a:p>
            <a:r>
              <a:rPr lang="en-US"/>
              <a:t>All students eligible for the AKSA must complete Window 1 and Window 2 tasks.</a:t>
            </a:r>
          </a:p>
        </p:txBody>
      </p:sp>
    </p:spTree>
    <p:extLst>
      <p:ext uri="{BB962C8B-B14F-4D97-AF65-F5344CB8AC3E}">
        <p14:creationId xmlns:p14="http://schemas.microsoft.com/office/powerpoint/2010/main" val="2508053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BA697-5CF9-0EC9-1525-6A6888FD1F5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D0D725-5200-A578-5E03-3158960F6143}"/>
              </a:ext>
            </a:extLst>
          </p:cNvPr>
          <p:cNvSpPr>
            <a:spLocks noGrp="1"/>
          </p:cNvSpPr>
          <p:nvPr>
            <p:ph type="title"/>
          </p:nvPr>
        </p:nvSpPr>
        <p:spPr/>
        <p:txBody>
          <a:bodyPr/>
          <a:lstStyle/>
          <a:p>
            <a:r>
              <a:rPr lang="en-US"/>
              <a:t>Window 2 Reminders</a:t>
            </a:r>
          </a:p>
        </p:txBody>
      </p:sp>
      <p:sp>
        <p:nvSpPr>
          <p:cNvPr id="5" name="Content Placeholder 4">
            <a:extLst>
              <a:ext uri="{FF2B5EF4-FFF2-40B4-BE49-F238E27FC236}">
                <a16:creationId xmlns:a16="http://schemas.microsoft.com/office/drawing/2014/main" id="{3AB8ED97-60AD-4F23-F9A3-7A8E6C156F5C}"/>
              </a:ext>
            </a:extLst>
          </p:cNvPr>
          <p:cNvSpPr>
            <a:spLocks noGrp="1"/>
          </p:cNvSpPr>
          <p:nvPr>
            <p:ph idx="1"/>
          </p:nvPr>
        </p:nvSpPr>
        <p:spPr>
          <a:xfrm>
            <a:off x="774192" y="1038225"/>
            <a:ext cx="10515600" cy="4402455"/>
          </a:xfrm>
        </p:spPr>
        <p:txBody>
          <a:bodyPr vert="horz" lIns="91440" tIns="45720" rIns="91440" bIns="45720" rtlCol="0" anchor="t">
            <a:normAutofit fontScale="85000" lnSpcReduction="10000"/>
          </a:bodyPr>
          <a:lstStyle/>
          <a:p>
            <a:r>
              <a:rPr lang="en-US"/>
              <a:t>The Quality of School Climate and Safety (QSCS) Survey must be administered first.</a:t>
            </a:r>
          </a:p>
          <a:p>
            <a:pPr lvl="1"/>
            <a:r>
              <a:rPr lang="en-US"/>
              <a:t>It is acceptable to administer the QSCS Survey and the first content area in the same day.</a:t>
            </a:r>
          </a:p>
          <a:p>
            <a:r>
              <a:rPr lang="en-US"/>
              <a:t>New test administrators must complete all required training and successfully pass the qualification quiz prior to receiving materials or administering the test.</a:t>
            </a:r>
          </a:p>
          <a:p>
            <a:r>
              <a:rPr lang="en-US"/>
              <a:t>New alternate students will need to be added to the SRD.</a:t>
            </a:r>
          </a:p>
          <a:p>
            <a:pPr lvl="1"/>
            <a:r>
              <a:rPr lang="en-US"/>
              <a:t>If they have moved from another district in Kentucky, email the SSID number and the name of the school they attend to </a:t>
            </a:r>
            <a:r>
              <a:rPr lang="en-US">
                <a:hlinkClick r:id="rId3"/>
              </a:rPr>
              <a:t>Krista Mullins</a:t>
            </a:r>
            <a:r>
              <a:rPr lang="en-US"/>
              <a:t> to have them transferred.</a:t>
            </a:r>
          </a:p>
          <a:p>
            <a:r>
              <a:rPr lang="en-US"/>
              <a:t>The Admissions and Release Committee (ARC) must meet to review Kentucky’s eligibility criteria for any student who moves from another state.</a:t>
            </a:r>
          </a:p>
          <a:p>
            <a:r>
              <a:rPr lang="en-US"/>
              <a:t>If an ARC meets and determines the student is no longer eligible for the Alternate, the student will take the KSA.</a:t>
            </a:r>
          </a:p>
        </p:txBody>
      </p:sp>
    </p:spTree>
    <p:extLst>
      <p:ext uri="{BB962C8B-B14F-4D97-AF65-F5344CB8AC3E}">
        <p14:creationId xmlns:p14="http://schemas.microsoft.com/office/powerpoint/2010/main" val="2064021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title"/>
          </p:nvPr>
        </p:nvSpPr>
        <p:spPr/>
        <p:txBody>
          <a:bodyPr>
            <a:normAutofit/>
          </a:bodyPr>
          <a:lstStyle/>
          <a:p>
            <a:r>
              <a:rPr lang="en-US" sz="4800"/>
              <a:t>K Screen Reminders</a:t>
            </a:r>
          </a:p>
        </p:txBody>
      </p:sp>
      <p:sp>
        <p:nvSpPr>
          <p:cNvPr id="3" name="Subtitle 2">
            <a:extLst>
              <a:ext uri="{FF2B5EF4-FFF2-40B4-BE49-F238E27FC236}">
                <a16:creationId xmlns:a16="http://schemas.microsoft.com/office/drawing/2014/main" id="{15975756-7273-374D-877B-DD347CC3BB25}"/>
              </a:ext>
            </a:extLst>
          </p:cNvPr>
          <p:cNvSpPr>
            <a:spLocks noGrp="1"/>
          </p:cNvSpPr>
          <p:nvPr>
            <p:ph type="body" idx="1"/>
          </p:nvPr>
        </p:nvSpPr>
        <p:spPr/>
        <p:txBody>
          <a:bodyPr vert="horz" lIns="91440" tIns="45720" rIns="91440" bIns="45720" rtlCol="0" anchor="t">
            <a:normAutofit/>
          </a:bodyPr>
          <a:lstStyle/>
          <a:p>
            <a:r>
              <a:rPr lang="en-US">
                <a:solidFill>
                  <a:schemeClr val="tx1"/>
                </a:solidFill>
                <a:latin typeface="Franklin Gothic Book" panose="020B0503020102020204" pitchFamily="34" charset="0"/>
              </a:rPr>
              <a:t>Krista Mullins, Program Consultant</a:t>
            </a:r>
          </a:p>
          <a:p>
            <a:r>
              <a:rPr lang="en-US">
                <a:solidFill>
                  <a:schemeClr val="tx1"/>
                </a:solidFill>
                <a:latin typeface="Franklin Gothic Book" panose="020B0503020102020204" pitchFamily="34" charset="0"/>
              </a:rPr>
              <a:t>Office of Assessment and Accountability</a:t>
            </a:r>
          </a:p>
          <a:p>
            <a:r>
              <a:rPr lang="en-US">
                <a:solidFill>
                  <a:schemeClr val="tx1"/>
                </a:solidFill>
                <a:latin typeface="Franklin Gothic Book" panose="020B0503020102020204" pitchFamily="34" charset="0"/>
              </a:rPr>
              <a:t>Division of Assessment &amp; Accountability Support</a:t>
            </a:r>
          </a:p>
          <a:p>
            <a:endParaRPr lang="en-US"/>
          </a:p>
        </p:txBody>
      </p:sp>
    </p:spTree>
    <p:extLst>
      <p:ext uri="{BB962C8B-B14F-4D97-AF65-F5344CB8AC3E}">
        <p14:creationId xmlns:p14="http://schemas.microsoft.com/office/powerpoint/2010/main" val="360962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1B0F9-A7B2-DFD0-29FF-CE5E6A0211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BE8C6E-5896-7C1A-686A-6C5C9DEFE46D}"/>
              </a:ext>
            </a:extLst>
          </p:cNvPr>
          <p:cNvSpPr>
            <a:spLocks noGrp="1"/>
          </p:cNvSpPr>
          <p:nvPr>
            <p:ph type="title"/>
          </p:nvPr>
        </p:nvSpPr>
        <p:spPr>
          <a:xfrm>
            <a:off x="0" y="0"/>
            <a:ext cx="10515600" cy="1325563"/>
          </a:xfrm>
        </p:spPr>
        <p:txBody>
          <a:bodyPr>
            <a:normAutofit/>
          </a:bodyPr>
          <a:lstStyle/>
          <a:p>
            <a:pPr marL="236538"/>
            <a:r>
              <a:rPr lang="en-US"/>
              <a:t>K Screen Office Hour</a:t>
            </a:r>
            <a:endParaRPr lang="en-US" sz="4000"/>
          </a:p>
        </p:txBody>
      </p:sp>
      <p:sp>
        <p:nvSpPr>
          <p:cNvPr id="6" name="Content Placeholder 3">
            <a:extLst>
              <a:ext uri="{FF2B5EF4-FFF2-40B4-BE49-F238E27FC236}">
                <a16:creationId xmlns:a16="http://schemas.microsoft.com/office/drawing/2014/main" id="{A41D0A88-700D-88CE-50E7-8210783C14E5}"/>
              </a:ext>
            </a:extLst>
          </p:cNvPr>
          <p:cNvSpPr txBox="1">
            <a:spLocks/>
          </p:cNvSpPr>
          <p:nvPr/>
        </p:nvSpPr>
        <p:spPr>
          <a:xfrm>
            <a:off x="373054" y="1180281"/>
            <a:ext cx="10619397" cy="449714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a:t>The K Screen Refresh Office Hour will take place on </a:t>
            </a:r>
            <a:r>
              <a:rPr lang="en-US">
                <a:hlinkClick r:id="rId3"/>
              </a:rPr>
              <a:t>Thursday, April 16, from 1 to 2 p.m. ET. ​</a:t>
            </a:r>
            <a:endParaRPr lang="en-US"/>
          </a:p>
          <a:p>
            <a:pPr fontAlgn="base"/>
            <a:r>
              <a:rPr lang="en-US"/>
              <a:t>Topics for this Office Hour include the updated </a:t>
            </a:r>
            <a:r>
              <a:rPr lang="en-US">
                <a:hlinkClick r:id="rId4"/>
              </a:rPr>
              <a:t>Implementation Guide </a:t>
            </a:r>
            <a:r>
              <a:rPr lang="en-US"/>
              <a:t>and the </a:t>
            </a:r>
            <a:r>
              <a:rPr lang="en-US">
                <a:hlinkClick r:id="rId5"/>
              </a:rPr>
              <a:t>Refresh Training Video</a:t>
            </a:r>
            <a:r>
              <a:rPr lang="en-US"/>
              <a:t>. </a:t>
            </a:r>
          </a:p>
          <a:p>
            <a:pPr fontAlgn="base"/>
            <a:r>
              <a:rPr lang="en-US"/>
              <a:t>DACs, BACs and K Screen Coordinators will have the opportunity to ask questions. </a:t>
            </a:r>
          </a:p>
          <a:p>
            <a:r>
              <a:rPr lang="en-US"/>
              <a:t>Questions can also be submitted prior to the Office Hour using the </a:t>
            </a:r>
            <a:r>
              <a:rPr lang="en-US" u="sng">
                <a:hlinkClick r:id="rId6"/>
              </a:rPr>
              <a:t>K Screen Office Hour Form</a:t>
            </a:r>
            <a:r>
              <a:rPr lang="en-US"/>
              <a:t>. </a:t>
            </a:r>
            <a:endParaRPr lang="en-US" sz="3200"/>
          </a:p>
          <a:p>
            <a:pPr marL="0" indent="0">
              <a:buNone/>
            </a:pPr>
            <a:endParaRPr lang="en-US" sz="3200">
              <a:latin typeface="Franklin Gothic Book" panose="020B0503020102020204"/>
            </a:endParaRPr>
          </a:p>
          <a:p>
            <a:pPr marL="0" indent="0">
              <a:buNone/>
            </a:pPr>
            <a:endParaRPr lang="en-US" sz="3200">
              <a:latin typeface="Franklin Gothic Book" panose="020B0503020102020204"/>
            </a:endParaRPr>
          </a:p>
          <a:p>
            <a:endParaRPr lang="en-US" sz="3200">
              <a:latin typeface="Franklin Gothic Book" panose="020B0503020102020204"/>
            </a:endParaRPr>
          </a:p>
        </p:txBody>
      </p:sp>
    </p:spTree>
    <p:extLst>
      <p:ext uri="{BB962C8B-B14F-4D97-AF65-F5344CB8AC3E}">
        <p14:creationId xmlns:p14="http://schemas.microsoft.com/office/powerpoint/2010/main" val="4125168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9044D-4D20-E578-9F5C-47E1CE4B75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797BAB-2AAA-77DF-155C-183A5D737731}"/>
              </a:ext>
            </a:extLst>
          </p:cNvPr>
          <p:cNvSpPr>
            <a:spLocks noGrp="1"/>
          </p:cNvSpPr>
          <p:nvPr>
            <p:ph type="title"/>
          </p:nvPr>
        </p:nvSpPr>
        <p:spPr/>
        <p:txBody>
          <a:bodyPr/>
          <a:lstStyle/>
          <a:p>
            <a:r>
              <a:rPr lang="en-US" sz="4800"/>
              <a:t>College Admissions Exam: </a:t>
            </a:r>
            <a:br>
              <a:rPr lang="en-US" sz="4800"/>
            </a:br>
            <a:r>
              <a:rPr lang="en-US" sz="4800"/>
              <a:t>SAT Updates and Reminders</a:t>
            </a:r>
          </a:p>
        </p:txBody>
      </p:sp>
      <p:sp>
        <p:nvSpPr>
          <p:cNvPr id="5" name="Text Placeholder 4">
            <a:extLst>
              <a:ext uri="{FF2B5EF4-FFF2-40B4-BE49-F238E27FC236}">
                <a16:creationId xmlns:a16="http://schemas.microsoft.com/office/drawing/2014/main" id="{605FB9E5-B24C-DF3E-9741-83B59568D563}"/>
              </a:ext>
            </a:extLst>
          </p:cNvPr>
          <p:cNvSpPr>
            <a:spLocks noGrp="1"/>
          </p:cNvSpPr>
          <p:nvPr>
            <p:ph type="body" idx="1"/>
          </p:nvPr>
        </p:nvSpPr>
        <p:spPr/>
        <p:txBody>
          <a:bodyPr/>
          <a:lstStyle/>
          <a:p>
            <a:r>
              <a:rPr lang="en-US">
                <a:solidFill>
                  <a:schemeClr val="tx1"/>
                </a:solidFill>
              </a:rPr>
              <a:t>Christen Roseberry, Program Consultant</a:t>
            </a:r>
          </a:p>
          <a:p>
            <a:r>
              <a:rPr lang="en-US">
                <a:solidFill>
                  <a:schemeClr val="tx1"/>
                </a:solidFill>
              </a:rPr>
              <a:t>Division of Assessment and Accountability Support</a:t>
            </a:r>
          </a:p>
          <a:p>
            <a:r>
              <a:rPr lang="en-US">
                <a:solidFill>
                  <a:schemeClr val="tx1"/>
                </a:solidFill>
              </a:rPr>
              <a:t>Office of Assessment and Accountability</a:t>
            </a:r>
          </a:p>
        </p:txBody>
      </p:sp>
    </p:spTree>
    <p:extLst>
      <p:ext uri="{BB962C8B-B14F-4D97-AF65-F5344CB8AC3E}">
        <p14:creationId xmlns:p14="http://schemas.microsoft.com/office/powerpoint/2010/main" val="793123328"/>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6B9F25"/>
      </a:accent6>
      <a:hlink>
        <a:srgbClr val="2683C6"/>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2026-04-09T04:00:00+00:00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Audience1 xmlns="3a62de7d-ba57-4f43-9dae-9623ba637be0">
      <Value>2</Value>
    </Audience1>
    <_dlc_DocId xmlns="3a62de7d-ba57-4f43-9dae-9623ba637be0">KYED-14-1941</_dlc_DocId>
    <_dlc_DocIdUrl xmlns="3a62de7d-ba57-4f43-9dae-9623ba637be0">
      <Url>https://www.education.ky.gov/AA/distsupp/_layouts/15/DocIdRedir.aspx?ID=KYED-14-1941</Url>
      <Description>KYED-14-1941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e933af85-a9ee-4a70-b6e0-74d4f32bb51d"/>
    <ds:schemaRef ds:uri="b062eb0a-ada4-4626-816e-5cd0be926cfe"/>
    <ds:schemaRef ds:uri="http://purl.org/dc/terms/"/>
    <ds:schemaRef ds:uri="5bc9d522-2386-425a-9f2a-a617cf877ec0"/>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c8aeabe4-0dec-4482-a76a-bb57f37294f4"/>
    <ds:schemaRef ds:uri="cf3aa28c-8d44-408c-a5ca-996a87f6cd59"/>
    <ds:schemaRef ds:uri="http://purl.org/dc/dcmitype/"/>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7F235D93-10F3-47F7-90A6-2CA326E0C163}"/>
</file>

<file path=customXml/itemProps4.xml><?xml version="1.0" encoding="utf-8"?>
<ds:datastoreItem xmlns:ds="http://schemas.openxmlformats.org/officeDocument/2006/customXml" ds:itemID="{68C6BA3E-5860-47C0-93E9-616B9DC3AA40}"/>
</file>

<file path=docProps/app.xml><?xml version="1.0" encoding="utf-8"?>
<Properties xmlns="http://schemas.openxmlformats.org/officeDocument/2006/extended-properties" xmlns:vt="http://schemas.openxmlformats.org/officeDocument/2006/docPropsVTypes">
  <Template/>
  <TotalTime>2</TotalTime>
  <Words>1746</Words>
  <Application>Microsoft Office PowerPoint</Application>
  <PresentationFormat>Widescreen</PresentationFormat>
  <Paragraphs>209</Paragraphs>
  <Slides>24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Courier New</vt:lpstr>
      <vt:lpstr>Franklin Gothic Book</vt:lpstr>
      <vt:lpstr>Franklin Gothic Medium</vt:lpstr>
      <vt:lpstr>Wingdings</vt:lpstr>
      <vt:lpstr>Office Theme</vt:lpstr>
      <vt:lpstr>DAC Webcast April 9, 2026</vt:lpstr>
      <vt:lpstr>Agenda</vt:lpstr>
      <vt:lpstr>Kentucky Alternate Assessment Updates</vt:lpstr>
      <vt:lpstr>Upcoming Important Dates</vt:lpstr>
      <vt:lpstr>Window 1 Makeups</vt:lpstr>
      <vt:lpstr>Window 2 Reminders</vt:lpstr>
      <vt:lpstr>K Screen Reminders</vt:lpstr>
      <vt:lpstr>K Screen Office Hour</vt:lpstr>
      <vt:lpstr>College Admissions Exam:  SAT Updates and Reminders</vt:lpstr>
      <vt:lpstr>SAT Updates and Reminders</vt:lpstr>
      <vt:lpstr>KSA/AKSA Site Visits </vt:lpstr>
      <vt:lpstr>2026 KDE Site Visits </vt:lpstr>
      <vt:lpstr>KDE Site Visits: What to Expect </vt:lpstr>
      <vt:lpstr>Caveon In-Person Monitoring Visits</vt:lpstr>
      <vt:lpstr>Status of HB 257</vt:lpstr>
      <vt:lpstr>HB 257 Update</vt:lpstr>
      <vt:lpstr>Locally Developed Indicators of Quality</vt:lpstr>
      <vt:lpstr>2025 – 2026 Assessment &amp; Accountability </vt:lpstr>
      <vt:lpstr>2026 – 2027 Assessment &amp; Accountability </vt:lpstr>
      <vt:lpstr>Targeted Quality Measures to be reported on the Kentucky School Report Card until June 2030</vt:lpstr>
      <vt:lpstr>Future DAC Webcasts</vt:lpstr>
      <vt:lpstr>Future DAC Webcast Question Collection </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April 2026</dc:title>
  <dc:creator>melissa.chandler@education.ky.gov;jessica.brumley@education.ky.gov</dc:creator>
  <cp:keywords>DAC Webcast</cp:keywords>
  <cp:lastModifiedBy>Avery, Devon - Division of Assessment and Accountability Support</cp:lastModifiedBy>
  <cp:revision>1</cp:revision>
  <cp:lastPrinted>2024-06-12T00:32:24Z</cp:lastPrinted>
  <dcterms:created xsi:type="dcterms:W3CDTF">2022-07-11T18:53:52Z</dcterms:created>
  <dcterms:modified xsi:type="dcterms:W3CDTF">2026-04-09T13:37:50Z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MSIP_Label_eb544694-0027-44fa-bee4-2648c0363f9d_SiteId">
    <vt:lpwstr>9360c11f-90e6-4706-ad00-25fcdc9e2ed1</vt:lpwstr>
  </property>
  <property fmtid="{D5CDD505-2E9C-101B-9397-08002B2CF9AE}" pid="5" name="MSIP_Label_eb544694-0027-44fa-bee4-2648c0363f9d_SetDate">
    <vt:lpwstr>2024-06-11T11:38:40Z</vt:lpwstr>
  </property>
  <property fmtid="{D5CDD505-2E9C-101B-9397-08002B2CF9AE}" pid="6" name="MSIP_Label_eb544694-0027-44fa-bee4-2648c0363f9d_Method">
    <vt:lpwstr>Standard</vt:lpwstr>
  </property>
  <property fmtid="{D5CDD505-2E9C-101B-9397-08002B2CF9AE}" pid="7" name="MSIP_Label_eb544694-0027-44fa-bee4-2648c0363f9d_ActionId">
    <vt:lpwstr>214f1d5f-a08c-4db1-8c59-7cdba6750a96</vt:lpwstr>
  </property>
  <property fmtid="{D5CDD505-2E9C-101B-9397-08002B2CF9AE}" pid="8" name="MSIP_Label_eb544694-0027-44fa-bee4-2648c0363f9d_Enabled">
    <vt:lpwstr>true</vt:lpwstr>
  </property>
  <property fmtid="{D5CDD505-2E9C-101B-9397-08002B2CF9AE}" pid="9" name="MSIP_Label_eb544694-0027-44fa-bee4-2648c0363f9d_ContentBits">
    <vt:lpwstr>0</vt:lpwstr>
  </property>
  <property fmtid="{D5CDD505-2E9C-101B-9397-08002B2CF9AE}" pid="10" name="MSIP_Label_eb544694-0027-44fa-bee4-2648c0363f9d_Name">
    <vt:lpwstr>defa4170-0d19-0005-0004-bc88714345d2</vt:lpwstr>
  </property>
  <property fmtid="{D5CDD505-2E9C-101B-9397-08002B2CF9AE}" pid="11" name="Order">
    <vt:r8>31400</vt:r8>
  </property>
  <property fmtid="{D5CDD505-2E9C-101B-9397-08002B2CF9AE}" pid="12" name="xd_Signature">
    <vt:bool>false</vt:bool>
  </property>
  <property fmtid="{D5CDD505-2E9C-101B-9397-08002B2CF9AE}" pid="13" name="xd_ProgID">
    <vt:lpwstr/>
  </property>
  <property fmtid="{D5CDD505-2E9C-101B-9397-08002B2CF9AE}" pid="14" name="TemplateUrl">
    <vt:lpwstr/>
  </property>
  <property fmtid="{D5CDD505-2E9C-101B-9397-08002B2CF9AE}" pid="15" name="ComplianceAssetId">
    <vt:lpwstr/>
  </property>
  <property fmtid="{D5CDD505-2E9C-101B-9397-08002B2CF9AE}" pid="16" name="_ExtendedDescription">
    <vt:lpwstr/>
  </property>
  <property fmtid="{D5CDD505-2E9C-101B-9397-08002B2CF9AE}" pid="17" name="TriggerFlowInfo">
    <vt:lpwstr/>
  </property>
  <property fmtid="{D5CDD505-2E9C-101B-9397-08002B2CF9AE}" pid="18" name="MSIP_Label_eb544694-0027-44fa-bee4-2648c0363f9d_Tag">
    <vt:lpwstr>10, 3, 0, 2</vt:lpwstr>
  </property>
  <property fmtid="{D5CDD505-2E9C-101B-9397-08002B2CF9AE}" pid="19" name="_dlc_DocIdItemGuid">
    <vt:lpwstr>58db90aa-d2ab-4917-be1e-aaf369350168</vt:lpwstr>
  </property>
</Properties>
</file>