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9"/>
  </p:notesMasterIdLst>
  <p:handoutMasterIdLst>
    <p:handoutMasterId r:id="rId30"/>
  </p:handoutMasterIdLst>
  <p:sldIdLst>
    <p:sldId id="256" r:id="rId5"/>
    <p:sldId id="1024" r:id="rId6"/>
    <p:sldId id="1145" r:id="rId7"/>
    <p:sldId id="1146" r:id="rId8"/>
    <p:sldId id="1138" r:id="rId9"/>
    <p:sldId id="1144" r:id="rId10"/>
    <p:sldId id="1035" r:id="rId11"/>
    <p:sldId id="1140" r:id="rId12"/>
    <p:sldId id="1139" r:id="rId13"/>
    <p:sldId id="1137" r:id="rId14"/>
    <p:sldId id="1142" r:id="rId15"/>
    <p:sldId id="1147" r:id="rId16"/>
    <p:sldId id="1148" r:id="rId17"/>
    <p:sldId id="1149" r:id="rId18"/>
    <p:sldId id="1150" r:id="rId19"/>
    <p:sldId id="1151" r:id="rId20"/>
    <p:sldId id="1152" r:id="rId21"/>
    <p:sldId id="1153" r:id="rId22"/>
    <p:sldId id="1155" r:id="rId23"/>
    <p:sldId id="1157" r:id="rId24"/>
    <p:sldId id="1154" r:id="rId25"/>
    <p:sldId id="1156" r:id="rId26"/>
    <p:sldId id="888" r:id="rId27"/>
    <p:sldId id="10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6B9F25"/>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6B9F25"/>
              </a:solidFill>
              <a:latin typeface="Times New Roman"/>
              <a:cs typeface="Times New Roman"/>
            </a:rPr>
            <a:t> </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3/13/2025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2239-A605-681D-20C6-4E2B5F9E1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644B6-5F56-104D-74F1-DA58D1076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8A242-E2D7-9D8A-FCD4-8473BFC609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E914B8-935E-9E4E-A0D1-0FD7ABA273DB}"/>
              </a:ext>
            </a:extLst>
          </p:cNvPr>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360012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64210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64210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146125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86800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76475"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86000" y="360203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a:xfrm>
            <a:off x="838200" y="6356350"/>
            <a:ext cx="2743200" cy="365125"/>
          </a:xfrm>
          <a:prstGeom prst="rect">
            <a:avLst/>
          </a:prstGeom>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a:xfrm>
            <a:off x="4038600" y="6356350"/>
            <a:ext cx="3564699" cy="365125"/>
          </a:xfrm>
          <a:prstGeom prst="rect">
            <a:avLst/>
          </a:prstGeom>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a:prstGeom prst="rect">
            <a:avLst/>
          </a:prstGeo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335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44550" y="37433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538011"/>
            <a:ext cx="5181600" cy="3781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38011"/>
            <a:ext cx="5181600" cy="3781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99322"/>
          </a:xfrm>
        </p:spPr>
        <p:txBody>
          <a:bodyPr/>
          <a:lstStyle/>
          <a:p>
            <a:r>
              <a:rPr lang="en-US"/>
              <a:t>Click to edit Master title style</a:t>
            </a:r>
          </a:p>
        </p:txBody>
      </p:sp>
      <p:sp>
        <p:nvSpPr>
          <p:cNvPr id="5" name="Text Placeholder 4"/>
          <p:cNvSpPr>
            <a:spLocks noGrp="1"/>
          </p:cNvSpPr>
          <p:nvPr>
            <p:ph type="body" sz="quarter" idx="13"/>
          </p:nvPr>
        </p:nvSpPr>
        <p:spPr>
          <a:xfrm>
            <a:off x="631986" y="13001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4514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a:prstGeom prst="rect">
            <a:avLst/>
          </a:prstGeo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00" r:id="rId5"/>
    <p:sldLayoutId id="2147483693" r:id="rId6"/>
    <p:sldLayoutId id="2147483673" r:id="rId7"/>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krista.mullins@education.ky.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eams.microsoft.com/l/meetup-join/19%3ameeting_MTJmYmMzMzAtMGI2ZC00MGI1LWIwYzYtYzE1ZTBjOWVkMmZj%40thread.v2/0?context=%7b%22Tid%22%3a%229360c11f-90e6-4706-ad00-25fcdc9e2ed1%22%2c%22Oid%22%3a%22599e8b2c-da26-429c-a2a4-0d587b3d3416%22%7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ky.mypearsonsuppor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akKPbDNVYBBRRatS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dKRoIT7doHGqxcJsIBCUT00R8tXslmYIlJXqW8f4VdIbVndQ/view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tiffany.christopher@education.k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March 13,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Alternate Kentucky Summative Assessment (AKSA) Updates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Krista Mullins,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B6B6-E166-79DD-B636-152CFE4FF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33906-EBB0-591D-3C4A-2CF6DB61C56C}"/>
              </a:ext>
            </a:extLst>
          </p:cNvPr>
          <p:cNvSpPr>
            <a:spLocks noGrp="1"/>
          </p:cNvSpPr>
          <p:nvPr>
            <p:ph type="title"/>
          </p:nvPr>
        </p:nvSpPr>
        <p:spPr/>
        <p:txBody>
          <a:bodyPr/>
          <a:lstStyle/>
          <a:p>
            <a:r>
              <a:rPr lang="en-US"/>
              <a:t>AKSA Reminders</a:t>
            </a:r>
          </a:p>
        </p:txBody>
      </p:sp>
      <p:sp>
        <p:nvSpPr>
          <p:cNvPr id="3" name="Content Placeholder 2">
            <a:extLst>
              <a:ext uri="{FF2B5EF4-FFF2-40B4-BE49-F238E27FC236}">
                <a16:creationId xmlns:a16="http://schemas.microsoft.com/office/drawing/2014/main" id="{5CB69866-E035-4E86-77D3-F2F0B0A04B00}"/>
              </a:ext>
            </a:extLst>
          </p:cNvPr>
          <p:cNvSpPr>
            <a:spLocks noGrp="1"/>
          </p:cNvSpPr>
          <p:nvPr>
            <p:ph idx="1"/>
          </p:nvPr>
        </p:nvSpPr>
        <p:spPr/>
        <p:txBody>
          <a:bodyPr/>
          <a:lstStyle/>
          <a:p>
            <a:r>
              <a:rPr lang="en-US"/>
              <a:t>Window 2 is April 14-May 23.</a:t>
            </a:r>
          </a:p>
          <a:p>
            <a:r>
              <a:rPr lang="en-US"/>
              <a:t>The Student Registration Database (SRD) opens for score entry on April 14 and closes on May 30. </a:t>
            </a:r>
          </a:p>
          <a:p>
            <a:r>
              <a:rPr lang="en-US"/>
              <a:t>Window 2 Materials ship based on the date the district chose. If materials are not received in the district by the Friday of the week selected for shipping (March 28 or April 4), please email </a:t>
            </a:r>
            <a:r>
              <a:rPr lang="en-US">
                <a:hlinkClick r:id="rId2"/>
              </a:rPr>
              <a:t>Krista Mullins</a:t>
            </a:r>
            <a:r>
              <a:rPr lang="en-US"/>
              <a:t>.</a:t>
            </a:r>
          </a:p>
          <a:p>
            <a:r>
              <a:rPr lang="en-US"/>
              <a:t>Prior to administration of Window 2, all Test Administrators </a:t>
            </a:r>
            <a:r>
              <a:rPr lang="en-US" b="1"/>
              <a:t>must</a:t>
            </a:r>
            <a:r>
              <a:rPr lang="en-US"/>
              <a:t> complete the Administration Code Training, Inclusion of Special Populations Training and both Attainment Task (AT) Trainings.</a:t>
            </a:r>
            <a:endParaRPr lang="en-US" b="1"/>
          </a:p>
        </p:txBody>
      </p:sp>
    </p:spTree>
    <p:extLst>
      <p:ext uri="{BB962C8B-B14F-4D97-AF65-F5344CB8AC3E}">
        <p14:creationId xmlns:p14="http://schemas.microsoft.com/office/powerpoint/2010/main" val="331417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FBFC-C419-46DB-932D-C5DD3747D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E700B-1AB6-9CAA-2833-3BEF757C2B45}"/>
              </a:ext>
            </a:extLst>
          </p:cNvPr>
          <p:cNvSpPr>
            <a:spLocks noGrp="1"/>
          </p:cNvSpPr>
          <p:nvPr>
            <p:ph type="title"/>
          </p:nvPr>
        </p:nvSpPr>
        <p:spPr/>
        <p:txBody>
          <a:bodyPr/>
          <a:lstStyle/>
          <a:p>
            <a:r>
              <a:rPr lang="en-US"/>
              <a:t>AKSA Reminders Continued</a:t>
            </a:r>
          </a:p>
        </p:txBody>
      </p:sp>
      <p:sp>
        <p:nvSpPr>
          <p:cNvPr id="3" name="Content Placeholder 2">
            <a:extLst>
              <a:ext uri="{FF2B5EF4-FFF2-40B4-BE49-F238E27FC236}">
                <a16:creationId xmlns:a16="http://schemas.microsoft.com/office/drawing/2014/main" id="{928B1590-7452-D7AC-0209-8E0E6B612C59}"/>
              </a:ext>
            </a:extLst>
          </p:cNvPr>
          <p:cNvSpPr>
            <a:spLocks noGrp="1"/>
          </p:cNvSpPr>
          <p:nvPr>
            <p:ph idx="1"/>
          </p:nvPr>
        </p:nvSpPr>
        <p:spPr/>
        <p:txBody>
          <a:bodyPr>
            <a:normAutofit fontScale="92500" lnSpcReduction="20000"/>
          </a:bodyPr>
          <a:lstStyle/>
          <a:p>
            <a:r>
              <a:rPr lang="en-US"/>
              <a:t>Test Administrators </a:t>
            </a:r>
            <a:r>
              <a:rPr lang="en-US" b="1"/>
              <a:t>must</a:t>
            </a:r>
            <a:r>
              <a:rPr lang="en-US"/>
              <a:t> successfully complete the AT quiz and provide the quiz completion certificate to the District Assessment Coordinator (DAC) prior to receiving any testing materials from the DAC.</a:t>
            </a:r>
          </a:p>
          <a:p>
            <a:r>
              <a:rPr lang="en-US"/>
              <a:t>Ensure all students tested for AKSA have the completed eligibility paperwork in their Individual Education Plan (IEP) and are eligible for the AKSA.</a:t>
            </a:r>
          </a:p>
          <a:p>
            <a:r>
              <a:rPr lang="en-US"/>
              <a:t>Visual Impairment (VI) materials will have a list of students by their State Student Identification Number (SSID) instead of names. </a:t>
            </a:r>
          </a:p>
          <a:p>
            <a:r>
              <a:rPr lang="en-US"/>
              <a:t>Medical nonparticipations may be submitted in the Student Data Roster and Reviews (SDRR) application beginning April 23.</a:t>
            </a:r>
          </a:p>
          <a:p>
            <a:r>
              <a:rPr lang="en-US"/>
              <a:t>Window 1 makeups during Window 2 can be requested using a Google Form that will be sent in a Monday DAC email and Special Alternate email in early April.</a:t>
            </a:r>
          </a:p>
        </p:txBody>
      </p:sp>
    </p:spTree>
    <p:extLst>
      <p:ext uri="{BB962C8B-B14F-4D97-AF65-F5344CB8AC3E}">
        <p14:creationId xmlns:p14="http://schemas.microsoft.com/office/powerpoint/2010/main" val="75834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AE359-A338-3BE6-250B-C1C459DFD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2CE39-2A4C-D027-BA91-CE31864096B3}"/>
              </a:ext>
            </a:extLst>
          </p:cNvPr>
          <p:cNvSpPr>
            <a:spLocks noGrp="1"/>
          </p:cNvSpPr>
          <p:nvPr>
            <p:ph type="title"/>
          </p:nvPr>
        </p:nvSpPr>
        <p:spPr/>
        <p:txBody>
          <a:bodyPr/>
          <a:lstStyle/>
          <a:p>
            <a:r>
              <a:rPr lang="en-US"/>
              <a:t>AKSA Office Hours</a:t>
            </a:r>
          </a:p>
        </p:txBody>
      </p:sp>
      <p:sp>
        <p:nvSpPr>
          <p:cNvPr id="3" name="Content Placeholder 2">
            <a:extLst>
              <a:ext uri="{FF2B5EF4-FFF2-40B4-BE49-F238E27FC236}">
                <a16:creationId xmlns:a16="http://schemas.microsoft.com/office/drawing/2014/main" id="{450ED96C-A587-31D5-6516-9D010E38F890}"/>
              </a:ext>
            </a:extLst>
          </p:cNvPr>
          <p:cNvSpPr>
            <a:spLocks noGrp="1"/>
          </p:cNvSpPr>
          <p:nvPr>
            <p:ph idx="1"/>
          </p:nvPr>
        </p:nvSpPr>
        <p:spPr/>
        <p:txBody>
          <a:bodyPr>
            <a:normAutofit fontScale="92500" lnSpcReduction="20000"/>
          </a:bodyPr>
          <a:lstStyle/>
          <a:p>
            <a:r>
              <a:rPr lang="en-US"/>
              <a:t>The first of two </a:t>
            </a:r>
            <a:r>
              <a:rPr lang="en-US">
                <a:hlinkClick r:id="rId2"/>
              </a:rPr>
              <a:t>Office Hours for AKSA</a:t>
            </a:r>
            <a:r>
              <a:rPr lang="en-US"/>
              <a:t> will take place on Thursday, March 20 from 1:00 p.m. to 2:00 p.m. ET. </a:t>
            </a:r>
          </a:p>
          <a:p>
            <a:r>
              <a:rPr lang="en-US"/>
              <a:t>Topics for this first Office Hour will focus on preparing for the administration of Window 2:</a:t>
            </a:r>
          </a:p>
          <a:p>
            <a:pPr lvl="1"/>
            <a:r>
              <a:rPr lang="en-US"/>
              <a:t>Students who transfer into the district</a:t>
            </a:r>
          </a:p>
          <a:p>
            <a:pPr lvl="1"/>
            <a:r>
              <a:rPr lang="en-US"/>
              <a:t>Field test form numbers</a:t>
            </a:r>
          </a:p>
          <a:p>
            <a:pPr lvl="1"/>
            <a:r>
              <a:rPr lang="en-US"/>
              <a:t>Window 1 makeups</a:t>
            </a:r>
          </a:p>
          <a:p>
            <a:pPr lvl="1"/>
            <a:r>
              <a:rPr lang="en-US"/>
              <a:t>Ensuring students are in SRD</a:t>
            </a:r>
          </a:p>
          <a:p>
            <a:pPr lvl="1"/>
            <a:r>
              <a:rPr lang="en-US"/>
              <a:t>New test administrators</a:t>
            </a:r>
          </a:p>
          <a:p>
            <a:pPr lvl="1"/>
            <a:r>
              <a:rPr lang="en-US"/>
              <a:t>Test Materials</a:t>
            </a:r>
          </a:p>
          <a:p>
            <a:r>
              <a:rPr lang="en-US"/>
              <a:t>The second Office Hour will cover preparing for the end of the testing window and will take place on Thursday, May 15 from 1:00 p.m. to 2:00 p.m. ET.</a:t>
            </a:r>
          </a:p>
        </p:txBody>
      </p:sp>
    </p:spTree>
    <p:extLst>
      <p:ext uri="{BB962C8B-B14F-4D97-AF65-F5344CB8AC3E}">
        <p14:creationId xmlns:p14="http://schemas.microsoft.com/office/powerpoint/2010/main" val="328763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a:bodyPr>
          <a:lstStyle/>
          <a:p>
            <a:pPr algn="r"/>
            <a:r>
              <a:rPr lang="en-US"/>
              <a:t>Student Data Review and Roster (SDRR) Application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2276475" y="3509963"/>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194719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BC0-42F1-E77F-AFAE-6FCD15144C33}"/>
              </a:ext>
            </a:extLst>
          </p:cNvPr>
          <p:cNvSpPr>
            <a:spLocks noGrp="1"/>
          </p:cNvSpPr>
          <p:nvPr>
            <p:ph type="title"/>
          </p:nvPr>
        </p:nvSpPr>
        <p:spPr>
          <a:xfrm>
            <a:off x="0" y="1"/>
            <a:ext cx="10515600" cy="1123950"/>
          </a:xfrm>
        </p:spPr>
        <p:txBody>
          <a:bodyPr/>
          <a:lstStyle/>
          <a:p>
            <a:r>
              <a:rPr lang="en-US"/>
              <a:t>KSA District Test Collection </a:t>
            </a:r>
          </a:p>
        </p:txBody>
      </p:sp>
      <p:sp>
        <p:nvSpPr>
          <p:cNvPr id="3" name="Content Placeholder 2">
            <a:extLst>
              <a:ext uri="{FF2B5EF4-FFF2-40B4-BE49-F238E27FC236}">
                <a16:creationId xmlns:a16="http://schemas.microsoft.com/office/drawing/2014/main" id="{B4294C05-43F4-D589-188C-8F53861D5CE2}"/>
              </a:ext>
            </a:extLst>
          </p:cNvPr>
          <p:cNvSpPr>
            <a:spLocks noGrp="1"/>
          </p:cNvSpPr>
          <p:nvPr>
            <p:ph idx="1"/>
          </p:nvPr>
        </p:nvSpPr>
        <p:spPr>
          <a:xfrm>
            <a:off x="962025" y="1123951"/>
            <a:ext cx="9401175" cy="4351338"/>
          </a:xfrm>
        </p:spPr>
        <p:txBody>
          <a:bodyPr vert="horz" lIns="91440" tIns="45720" rIns="91440" bIns="45720" rtlCol="0" anchor="t">
            <a:normAutofit lnSpcReduction="10000"/>
          </a:bodyPr>
          <a:lstStyle/>
          <a:p>
            <a:r>
              <a:rPr lang="en-US"/>
              <a:t>KSA test windows for elementary, middle and high schools are collected in SDRR. </a:t>
            </a:r>
          </a:p>
          <a:p>
            <a:r>
              <a:rPr lang="en-US"/>
              <a:t> District-level users can make changes to the KSA test windows.</a:t>
            </a:r>
          </a:p>
          <a:p>
            <a:r>
              <a:rPr lang="en-US"/>
              <a:t> School-level users will have read-only access and cannot make changes to the KSA test windows.</a:t>
            </a:r>
          </a:p>
          <a:p>
            <a:r>
              <a:rPr lang="en-US"/>
              <a:t>If legislation or emergency situations occur that alter the district calendar, additional information will be provided. </a:t>
            </a:r>
          </a:p>
          <a:p>
            <a:r>
              <a:rPr lang="en-US"/>
              <a:t>Collection window opened on </a:t>
            </a:r>
            <a:r>
              <a:rPr lang="en-US" b="1">
                <a:solidFill>
                  <a:schemeClr val="tx1"/>
                </a:solidFill>
              </a:rPr>
              <a:t>March 12 </a:t>
            </a:r>
            <a:r>
              <a:rPr lang="en-US">
                <a:solidFill>
                  <a:schemeClr val="tx1"/>
                </a:solidFill>
              </a:rPr>
              <a:t>and</a:t>
            </a:r>
            <a:r>
              <a:rPr lang="en-US">
                <a:solidFill>
                  <a:srgbClr val="C00000"/>
                </a:solidFill>
              </a:rPr>
              <a:t> </a:t>
            </a:r>
            <a:r>
              <a:rPr lang="en-US">
                <a:solidFill>
                  <a:srgbClr val="000000"/>
                </a:solidFill>
              </a:rPr>
              <a:t>closes on </a:t>
            </a:r>
            <a:r>
              <a:rPr lang="en-US" b="1">
                <a:solidFill>
                  <a:schemeClr val="tx1"/>
                </a:solidFill>
              </a:rPr>
              <a:t>March 28 </a:t>
            </a:r>
            <a:r>
              <a:rPr lang="en-US"/>
              <a:t>at 5 p.m. ET.</a:t>
            </a:r>
          </a:p>
        </p:txBody>
      </p:sp>
    </p:spTree>
    <p:extLst>
      <p:ext uri="{BB962C8B-B14F-4D97-AF65-F5344CB8AC3E}">
        <p14:creationId xmlns:p14="http://schemas.microsoft.com/office/powerpoint/2010/main" val="75402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6894-C461-4CA3-2741-DDBF6A811F61}"/>
              </a:ext>
            </a:extLst>
          </p:cNvPr>
          <p:cNvSpPr>
            <a:spLocks noGrp="1"/>
          </p:cNvSpPr>
          <p:nvPr>
            <p:ph type="title"/>
          </p:nvPr>
        </p:nvSpPr>
        <p:spPr>
          <a:xfrm>
            <a:off x="0" y="0"/>
            <a:ext cx="10515600" cy="1133475"/>
          </a:xfrm>
        </p:spPr>
        <p:txBody>
          <a:bodyPr/>
          <a:lstStyle/>
          <a:p>
            <a:r>
              <a:rPr lang="en-US"/>
              <a:t>District Test Windows in SDRR</a:t>
            </a:r>
          </a:p>
        </p:txBody>
      </p:sp>
      <p:pic>
        <p:nvPicPr>
          <p:cNvPr id="6" name="Content Placeholder 5" descr="The image is a screenshot of a web interface for setting testing windows in a school district. The interface is divided into two main sections. On the left, there is a section titled &quot;District Earliest Start and End Dates,&quot; where one can enter information for the county, a 14-day start date, and a 14-day end date. On the right, there is a section titled &quot;Testing Start Date(s)&quot; where dates can be entered for elementary, middle, and high school testing start dates, also by county. There are options to export the data and buttons to update the information. At the top of the image, there's a navigation link labeled &quot;Jump to Top&quot; and editable date fields labeled &quot;From:&quot; and &quot;To:&quot; for specifying a date range. The description at the top explains that the section shows the start date of the spring summative testing windows for schools within the district and is editable only by district-level users. It also mentions that the start date must be within the last 14 days of the school year based on the school calendars in Infinite Campus and that this 14-day date is used for 100-day accountability determinations.">
            <a:extLst>
              <a:ext uri="{FF2B5EF4-FFF2-40B4-BE49-F238E27FC236}">
                <a16:creationId xmlns:a16="http://schemas.microsoft.com/office/drawing/2014/main" id="{E1AE109C-C129-3584-8876-10400EAC136C}"/>
              </a:ext>
            </a:extLst>
          </p:cNvPr>
          <p:cNvPicPr>
            <a:picLocks noGrp="1" noChangeAspect="1"/>
          </p:cNvPicPr>
          <p:nvPr>
            <p:ph idx="1"/>
          </p:nvPr>
        </p:nvPicPr>
        <p:blipFill>
          <a:blip r:embed="rId2"/>
          <a:stretch>
            <a:fillRect/>
          </a:stretch>
        </p:blipFill>
        <p:spPr>
          <a:xfrm>
            <a:off x="584200" y="1133475"/>
            <a:ext cx="7838017" cy="4091668"/>
          </a:xfrm>
        </p:spPr>
      </p:pic>
      <p:pic>
        <p:nvPicPr>
          <p:cNvPr id="7" name="Picture 6" descr="A blue sign with white text that states Export to Excel Downloads all test windows entered across the state. &#10;">
            <a:extLst>
              <a:ext uri="{FF2B5EF4-FFF2-40B4-BE49-F238E27FC236}">
                <a16:creationId xmlns:a16="http://schemas.microsoft.com/office/drawing/2014/main" id="{90C7E303-34FE-E38A-FB27-D6176981723E}"/>
              </a:ext>
            </a:extLst>
          </p:cNvPr>
          <p:cNvPicPr>
            <a:picLocks noChangeAspect="1"/>
          </p:cNvPicPr>
          <p:nvPr/>
        </p:nvPicPr>
        <p:blipFill>
          <a:blip r:embed="rId3"/>
          <a:stretch>
            <a:fillRect/>
          </a:stretch>
        </p:blipFill>
        <p:spPr>
          <a:xfrm>
            <a:off x="8501063" y="3427941"/>
            <a:ext cx="3391959" cy="2214034"/>
          </a:xfrm>
          <a:prstGeom prst="rect">
            <a:avLst/>
          </a:prstGeom>
        </p:spPr>
      </p:pic>
    </p:spTree>
    <p:extLst>
      <p:ext uri="{BB962C8B-B14F-4D97-AF65-F5344CB8AC3E}">
        <p14:creationId xmlns:p14="http://schemas.microsoft.com/office/powerpoint/2010/main" val="22735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F365C-49EA-B517-4877-0680CD12F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4A216-6CDC-8DDD-8507-B723C4482470}"/>
              </a:ext>
            </a:extLst>
          </p:cNvPr>
          <p:cNvSpPr>
            <a:spLocks noGrp="1"/>
          </p:cNvSpPr>
          <p:nvPr>
            <p:ph type="ctrTitle"/>
          </p:nvPr>
        </p:nvSpPr>
        <p:spPr/>
        <p:txBody>
          <a:bodyPr>
            <a:normAutofit/>
          </a:bodyPr>
          <a:lstStyle/>
          <a:p>
            <a:pPr algn="r"/>
            <a:r>
              <a:rPr lang="en-US"/>
              <a:t>ACCESS Updates</a:t>
            </a:r>
          </a:p>
        </p:txBody>
      </p:sp>
      <p:sp>
        <p:nvSpPr>
          <p:cNvPr id="3" name="Content Placeholder 2">
            <a:extLst>
              <a:ext uri="{FF2B5EF4-FFF2-40B4-BE49-F238E27FC236}">
                <a16:creationId xmlns:a16="http://schemas.microsoft.com/office/drawing/2014/main" id="{79EBD07C-1F76-D8E4-7539-E24A27C152A0}"/>
              </a:ext>
            </a:extLst>
          </p:cNvPr>
          <p:cNvSpPr>
            <a:spLocks noGrp="1"/>
          </p:cNvSpPr>
          <p:nvPr>
            <p:ph type="subTitle" idx="1"/>
          </p:nvPr>
        </p:nvSpPr>
        <p:spPr>
          <a:xfrm>
            <a:off x="2276475" y="3509963"/>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416119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BC0-42F1-E77F-AFAE-6FCD15144C33}"/>
              </a:ext>
            </a:extLst>
          </p:cNvPr>
          <p:cNvSpPr>
            <a:spLocks noGrp="1"/>
          </p:cNvSpPr>
          <p:nvPr>
            <p:ph type="title"/>
          </p:nvPr>
        </p:nvSpPr>
        <p:spPr>
          <a:xfrm>
            <a:off x="0" y="0"/>
            <a:ext cx="10515600" cy="1116541"/>
          </a:xfrm>
        </p:spPr>
        <p:txBody>
          <a:bodyPr/>
          <a:lstStyle/>
          <a:p>
            <a:r>
              <a:rPr lang="en-US"/>
              <a:t>ACCESS for ELLs </a:t>
            </a:r>
          </a:p>
        </p:txBody>
      </p:sp>
      <p:sp>
        <p:nvSpPr>
          <p:cNvPr id="3" name="Content Placeholder 2">
            <a:extLst>
              <a:ext uri="{FF2B5EF4-FFF2-40B4-BE49-F238E27FC236}">
                <a16:creationId xmlns:a16="http://schemas.microsoft.com/office/drawing/2014/main" id="{B4294C05-43F4-D589-188C-8F53861D5CE2}"/>
              </a:ext>
            </a:extLst>
          </p:cNvPr>
          <p:cNvSpPr>
            <a:spLocks noGrp="1"/>
          </p:cNvSpPr>
          <p:nvPr>
            <p:ph idx="1"/>
          </p:nvPr>
        </p:nvSpPr>
        <p:spPr>
          <a:xfrm>
            <a:off x="1019809" y="923500"/>
            <a:ext cx="10152381" cy="4776259"/>
          </a:xfrm>
        </p:spPr>
        <p:txBody>
          <a:bodyPr vert="horz" lIns="91440" tIns="45720" rIns="91440" bIns="45720" rtlCol="0" anchor="t">
            <a:normAutofit/>
          </a:bodyPr>
          <a:lstStyle/>
          <a:p>
            <a:r>
              <a:rPr lang="en-US" sz="2400"/>
              <a:t>Materials Returned</a:t>
            </a:r>
          </a:p>
          <a:p>
            <a:r>
              <a:rPr lang="en-US" sz="2400"/>
              <a:t>Data Validation in the WIDA Assessment Management System (AMS)</a:t>
            </a:r>
          </a:p>
          <a:p>
            <a:pPr lvl="1">
              <a:buFont typeface="Courier New" panose="020B0604020202020204" pitchFamily="34" charset="0"/>
              <a:buChar char="o"/>
            </a:pPr>
            <a:r>
              <a:rPr lang="en-US" sz="2000"/>
              <a:t>March 19-April 2 is the window</a:t>
            </a:r>
          </a:p>
          <a:p>
            <a:pPr lvl="1">
              <a:buFont typeface="Courier New" panose="020B0604020202020204" pitchFamily="34" charset="0"/>
              <a:buChar char="o"/>
            </a:pPr>
            <a:r>
              <a:rPr lang="en-US" sz="2000"/>
              <a:t>Last Opportunity with Data Recognition Corporation (DRC) to</a:t>
            </a:r>
          </a:p>
          <a:p>
            <a:pPr lvl="2">
              <a:buFont typeface="Wingdings" panose="020B0604020202020204" pitchFamily="34" charset="0"/>
              <a:buChar char="§"/>
            </a:pPr>
            <a:r>
              <a:rPr lang="en-US" sz="1600"/>
              <a:t>Correct any student demographics</a:t>
            </a:r>
          </a:p>
          <a:p>
            <a:pPr lvl="2">
              <a:buFont typeface="Wingdings" panose="020B0604020202020204" pitchFamily="34" charset="0"/>
              <a:buChar char="§"/>
            </a:pPr>
            <a:r>
              <a:rPr lang="en-US" sz="1600"/>
              <a:t>Fix Duplicate Records- students’ first and last name, birthdate, SSID, grade, school and district</a:t>
            </a:r>
          </a:p>
          <a:p>
            <a:pPr lvl="2">
              <a:buFont typeface="Wingdings" panose="020B0604020202020204" pitchFamily="34" charset="0"/>
              <a:buChar char="§"/>
            </a:pPr>
            <a:r>
              <a:rPr lang="en-US" sz="1600"/>
              <a:t>Students need invalidating</a:t>
            </a:r>
          </a:p>
          <a:p>
            <a:r>
              <a:rPr lang="en-US" sz="2400"/>
              <a:t>Score Reports in WIDA AMS</a:t>
            </a:r>
          </a:p>
          <a:p>
            <a:pPr lvl="1">
              <a:buFont typeface="Courier New" panose="020B0604020202020204" pitchFamily="34" charset="0"/>
              <a:buChar char="o"/>
            </a:pPr>
            <a:r>
              <a:rPr lang="en-US" sz="2000" b="1"/>
              <a:t>ACCESS</a:t>
            </a:r>
          </a:p>
          <a:p>
            <a:pPr lvl="2">
              <a:buFont typeface="Wingdings" panose="020B0604020202020204" pitchFamily="34" charset="0"/>
              <a:buChar char="§"/>
            </a:pPr>
            <a:r>
              <a:rPr lang="en-US" sz="1600"/>
              <a:t>Online-April 28</a:t>
            </a:r>
          </a:p>
          <a:p>
            <a:pPr lvl="2">
              <a:buFont typeface="Wingdings" panose="020B0604020202020204" pitchFamily="34" charset="0"/>
              <a:buChar char="§"/>
            </a:pPr>
            <a:r>
              <a:rPr lang="en-US" sz="1600"/>
              <a:t>Paper-May 7-8</a:t>
            </a:r>
          </a:p>
          <a:p>
            <a:pPr lvl="1">
              <a:buFont typeface="Courier New" panose="020B0604020202020204" pitchFamily="34" charset="0"/>
              <a:buChar char="o"/>
            </a:pPr>
            <a:r>
              <a:rPr lang="en-US" sz="2000" b="1"/>
              <a:t>WIDA Alternate ACCESS</a:t>
            </a:r>
          </a:p>
          <a:p>
            <a:pPr lvl="2">
              <a:buFont typeface="Wingdings" panose="020B0604020202020204" pitchFamily="34" charset="0"/>
              <a:buChar char="§"/>
            </a:pPr>
            <a:r>
              <a:rPr lang="en-US" sz="1600"/>
              <a:t>Online-April 28</a:t>
            </a:r>
          </a:p>
          <a:p>
            <a:pPr lvl="2">
              <a:buFont typeface="Wingdings" panose="020B0604020202020204" pitchFamily="34" charset="0"/>
              <a:buChar char="§"/>
            </a:pPr>
            <a:r>
              <a:rPr lang="en-US" sz="1600"/>
              <a:t>Paper- May 7-8</a:t>
            </a:r>
          </a:p>
        </p:txBody>
      </p:sp>
    </p:spTree>
    <p:extLst>
      <p:ext uri="{BB962C8B-B14F-4D97-AF65-F5344CB8AC3E}">
        <p14:creationId xmlns:p14="http://schemas.microsoft.com/office/powerpoint/2010/main" val="27053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A592-3E62-6B39-D831-D6524A335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684DE-A0E5-29FC-42BA-F56A1ACB4AA2}"/>
              </a:ext>
            </a:extLst>
          </p:cNvPr>
          <p:cNvSpPr>
            <a:spLocks noGrp="1"/>
          </p:cNvSpPr>
          <p:nvPr>
            <p:ph type="ctrTitle"/>
          </p:nvPr>
        </p:nvSpPr>
        <p:spPr/>
        <p:txBody>
          <a:bodyPr>
            <a:normAutofit/>
          </a:bodyPr>
          <a:lstStyle/>
          <a:p>
            <a:r>
              <a:rPr lang="en-US"/>
              <a:t>Kentucky United We Learn (KUWL) Update</a:t>
            </a:r>
            <a:r>
              <a:rPr lang="en-US" sz="2800">
                <a:latin typeface="Franklin Gothic Book"/>
              </a:rPr>
              <a:t> </a:t>
            </a:r>
            <a:endParaRPr lang="en-US"/>
          </a:p>
        </p:txBody>
      </p:sp>
      <p:sp>
        <p:nvSpPr>
          <p:cNvPr id="3" name="Content Placeholder 2">
            <a:extLst>
              <a:ext uri="{FF2B5EF4-FFF2-40B4-BE49-F238E27FC236}">
                <a16:creationId xmlns:a16="http://schemas.microsoft.com/office/drawing/2014/main" id="{60034A2B-3CA2-E6DE-7EEC-F7A9F138CA2C}"/>
              </a:ext>
            </a:extLst>
          </p:cNvPr>
          <p:cNvSpPr>
            <a:spLocks noGrp="1"/>
          </p:cNvSpPr>
          <p:nvPr>
            <p:ph type="subTitle" idx="1"/>
          </p:nvPr>
        </p:nvSpPr>
        <p:spPr>
          <a:xfrm>
            <a:off x="2276475" y="3509963"/>
            <a:ext cx="9144000" cy="1655762"/>
          </a:xfrm>
        </p:spPr>
        <p:txBody>
          <a:bodyPr vert="horz" lIns="91440" tIns="45720" rIns="91440" bIns="45720" rtlCol="0" anchor="t">
            <a:normAutofit/>
          </a:bodyPr>
          <a:lstStyle/>
          <a:p>
            <a:pPr>
              <a:spcBef>
                <a:spcPts val="0"/>
              </a:spcBef>
            </a:pPr>
            <a:r>
              <a:rPr lang="en-US"/>
              <a:t>Jennifer Stafford, </a:t>
            </a:r>
            <a:r>
              <a:rPr lang="en-US" err="1"/>
              <a:t>Ed.D</a:t>
            </a:r>
            <a:r>
              <a:rPr lang="en-US"/>
              <a:t>, Director</a:t>
            </a:r>
            <a:endParaRPr lang="en-US">
              <a:solidFill>
                <a:srgbClr val="000000"/>
              </a:solidFill>
            </a:endParaRPr>
          </a:p>
          <a:p>
            <a:pPr>
              <a:spcBef>
                <a:spcPts val="0"/>
              </a:spcBef>
            </a:pPr>
            <a:r>
              <a:rPr lang="en-US"/>
              <a:t>   Division of Assessment and Accountability Support</a:t>
            </a:r>
            <a:endParaRPr lang="en-US">
              <a:solidFill>
                <a:srgbClr val="000000"/>
              </a:solidFill>
            </a:endParaRPr>
          </a:p>
          <a:p>
            <a:pPr>
              <a:spcBef>
                <a:spcPts val="0"/>
              </a:spcBef>
            </a:pPr>
            <a:r>
              <a:rPr lang="en-US"/>
              <a:t>Office of Assessment and Accountability</a:t>
            </a:r>
            <a:endParaRPr lang="en-US">
              <a:solidFill>
                <a:srgbClr val="000000"/>
              </a:solidFill>
            </a:endParaRPr>
          </a:p>
          <a:p>
            <a:pPr algn="r"/>
            <a:endParaRPr lang="en-US"/>
          </a:p>
        </p:txBody>
      </p:sp>
    </p:spTree>
    <p:extLst>
      <p:ext uri="{BB962C8B-B14F-4D97-AF65-F5344CB8AC3E}">
        <p14:creationId xmlns:p14="http://schemas.microsoft.com/office/powerpoint/2010/main" val="269446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571500" y="1378585"/>
            <a:ext cx="11049000" cy="3833495"/>
          </a:xfrm>
        </p:spPr>
        <p:txBody>
          <a:bodyPr vert="horz" lIns="91440" tIns="45720" rIns="91440" bIns="45720" rtlCol="0" anchor="t">
            <a:normAutofit/>
          </a:bodyPr>
          <a:lstStyle/>
          <a:p>
            <a:pPr lvl="1"/>
            <a:r>
              <a:rPr lang="en-US" sz="2800">
                <a:ea typeface="+mn-lt"/>
                <a:cs typeface="+mn-lt"/>
              </a:rPr>
              <a:t>ACT Reminders</a:t>
            </a:r>
          </a:p>
          <a:p>
            <a:pPr lvl="1"/>
            <a:r>
              <a:rPr lang="en-US" sz="2800">
                <a:ea typeface="+mn-lt"/>
                <a:cs typeface="+mn-lt"/>
              </a:rPr>
              <a:t>Kentucky Summative Assessment (KSA) Updates</a:t>
            </a:r>
            <a:endParaRPr lang="en-US" sz="2800"/>
          </a:p>
          <a:p>
            <a:pPr lvl="1"/>
            <a:r>
              <a:rPr lang="en-US" sz="2800"/>
              <a:t>K Screen Reminders</a:t>
            </a:r>
          </a:p>
          <a:p>
            <a:pPr lvl="1"/>
            <a:r>
              <a:rPr lang="en-US" sz="2800">
                <a:latin typeface="Franklin Gothic Book"/>
              </a:rPr>
              <a:t>Alternate Kentucky Summative Assessment (AKSA) Updates</a:t>
            </a:r>
          </a:p>
          <a:p>
            <a:pPr lvl="1"/>
            <a:r>
              <a:rPr lang="en-US" sz="2800">
                <a:latin typeface="Franklin Gothic Book"/>
              </a:rPr>
              <a:t>Student Data Review and Rosters (SDRR) Updates </a:t>
            </a:r>
          </a:p>
          <a:p>
            <a:pPr lvl="1"/>
            <a:r>
              <a:rPr lang="en-US" sz="2800">
                <a:latin typeface="Franklin Gothic Book"/>
              </a:rPr>
              <a:t>ACCESS Updates </a:t>
            </a:r>
          </a:p>
          <a:p>
            <a:pPr lvl="1"/>
            <a:r>
              <a:rPr lang="en-US" sz="2800"/>
              <a:t>Kentucky United We Learn (KUWL) Update</a:t>
            </a:r>
          </a:p>
          <a:p>
            <a:pPr lvl="1"/>
            <a:endParaRPr lang="en-US" sz="3200"/>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4968-CDC5-A92D-E156-E78669ECBB5A}"/>
              </a:ext>
            </a:extLst>
          </p:cNvPr>
          <p:cNvSpPr>
            <a:spLocks noGrp="1"/>
          </p:cNvSpPr>
          <p:nvPr>
            <p:ph type="title"/>
          </p:nvPr>
        </p:nvSpPr>
        <p:spPr/>
        <p:txBody>
          <a:bodyPr>
            <a:normAutofit/>
          </a:bodyPr>
          <a:lstStyle/>
          <a:p>
            <a:r>
              <a:rPr lang="en-US"/>
              <a:t>The Flight Path</a:t>
            </a:r>
          </a:p>
        </p:txBody>
      </p:sp>
      <p:sp>
        <p:nvSpPr>
          <p:cNvPr id="6" name="TextBox 5">
            <a:extLst>
              <a:ext uri="{FF2B5EF4-FFF2-40B4-BE49-F238E27FC236}">
                <a16:creationId xmlns:a16="http://schemas.microsoft.com/office/drawing/2014/main" id="{CEBF09ED-70F3-86F3-ABC5-A36FBC7434D0}"/>
              </a:ext>
            </a:extLst>
          </p:cNvPr>
          <p:cNvSpPr txBox="1"/>
          <p:nvPr/>
        </p:nvSpPr>
        <p:spPr>
          <a:xfrm>
            <a:off x="762000" y="1143000"/>
            <a:ext cx="625582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102649"/>
                </a:solidFill>
              </a:rPr>
              <a:t>Where have we been?</a:t>
            </a:r>
            <a:br>
              <a:rPr lang="en-US"/>
            </a:br>
            <a:endParaRPr lang="en-US"/>
          </a:p>
          <a:p>
            <a:pPr marL="228600" indent="-228600">
              <a:buFont typeface=""/>
              <a:buChar char="•"/>
            </a:pPr>
            <a:r>
              <a:rPr lang="en-US"/>
              <a:t>2021</a:t>
            </a:r>
          </a:p>
          <a:p>
            <a:pPr marL="685800" lvl="1" indent="-228600">
              <a:buFont typeface="Courier New"/>
              <a:buChar char="o"/>
            </a:pPr>
            <a:r>
              <a:rPr lang="en-US"/>
              <a:t>Listening Tour</a:t>
            </a:r>
          </a:p>
          <a:p>
            <a:pPr marL="685800" lvl="1" indent="-228600">
              <a:buFont typeface="Courier New"/>
              <a:buChar char="o"/>
            </a:pPr>
            <a:r>
              <a:rPr lang="en-US"/>
              <a:t>KCAE</a:t>
            </a:r>
          </a:p>
          <a:p>
            <a:pPr marL="685800" lvl="1" indent="-228600">
              <a:buFont typeface="Courier New"/>
              <a:buChar char="o"/>
            </a:pPr>
            <a:r>
              <a:rPr lang="en-US"/>
              <a:t>L3</a:t>
            </a:r>
            <a:br>
              <a:rPr lang="en-US"/>
            </a:br>
            <a:endParaRPr lang="en-US"/>
          </a:p>
          <a:p>
            <a:pPr marL="228600" indent="-228600">
              <a:buFont typeface=""/>
              <a:buChar char="•"/>
            </a:pPr>
            <a:r>
              <a:rPr lang="en-US"/>
              <a:t>2022 -2023</a:t>
            </a:r>
          </a:p>
          <a:p>
            <a:pPr marL="685800" lvl="1" indent="-228600">
              <a:buFont typeface="Courier New"/>
              <a:buChar char="o"/>
            </a:pPr>
            <a:r>
              <a:rPr lang="en-US"/>
              <a:t>Kentucky United We Learn Council</a:t>
            </a:r>
          </a:p>
          <a:p>
            <a:pPr marL="685800" lvl="1" indent="-228600">
              <a:buFont typeface="Courier New"/>
              <a:buChar char="o"/>
            </a:pPr>
            <a:r>
              <a:rPr lang="en-US"/>
              <a:t>Accountability Focus</a:t>
            </a:r>
            <a:br>
              <a:rPr lang="en-US" sz="2000"/>
            </a:br>
            <a:endParaRPr lang="en-US" sz="2000">
              <a:solidFill>
                <a:srgbClr val="102649"/>
              </a:solidFill>
            </a:endParaRPr>
          </a:p>
          <a:p>
            <a:pPr marL="228600" indent="-228600">
              <a:buFont typeface=""/>
              <a:buChar char="•"/>
            </a:pPr>
            <a:r>
              <a:rPr lang="en-US"/>
              <a:t>2024</a:t>
            </a:r>
          </a:p>
          <a:p>
            <a:pPr marL="685800" lvl="1" indent="-228600">
              <a:buFont typeface="Courier New"/>
              <a:buChar char="o"/>
            </a:pPr>
            <a:r>
              <a:rPr lang="en-US"/>
              <a:t>4 Prototypes</a:t>
            </a:r>
          </a:p>
          <a:p>
            <a:pPr marL="685800" lvl="1" indent="-228600">
              <a:buFont typeface="Courier New"/>
              <a:buChar char="o"/>
            </a:pPr>
            <a:r>
              <a:rPr lang="en-US"/>
              <a:t>2 Model Frameworks with an Ongoing Study Phase for Input </a:t>
            </a:r>
          </a:p>
        </p:txBody>
      </p:sp>
      <p:sp>
        <p:nvSpPr>
          <p:cNvPr id="7" name="TextBox 6">
            <a:extLst>
              <a:ext uri="{FF2B5EF4-FFF2-40B4-BE49-F238E27FC236}">
                <a16:creationId xmlns:a16="http://schemas.microsoft.com/office/drawing/2014/main" id="{2C98B728-A604-FC78-EE7C-EDC6E267307F}"/>
              </a:ext>
            </a:extLst>
          </p:cNvPr>
          <p:cNvSpPr txBox="1"/>
          <p:nvPr/>
        </p:nvSpPr>
        <p:spPr>
          <a:xfrm>
            <a:off x="7620307" y="1143000"/>
            <a:ext cx="3617826"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102649"/>
                </a:solidFill>
              </a:rPr>
              <a:t>Where are we going?​</a:t>
            </a:r>
          </a:p>
          <a:p>
            <a:endParaRPr lang="en-US" sz="2200" b="1">
              <a:solidFill>
                <a:srgbClr val="102649"/>
              </a:solidFill>
            </a:endParaRPr>
          </a:p>
          <a:p>
            <a:pPr marL="228600" indent="-228600">
              <a:buFont typeface=""/>
              <a:buChar char="•"/>
            </a:pPr>
            <a:r>
              <a:rPr lang="en-US"/>
              <a:t>2025​</a:t>
            </a:r>
          </a:p>
          <a:p>
            <a:pPr marL="685800" lvl="1" indent="-228600">
              <a:buFont typeface="Courier New"/>
              <a:buChar char="o"/>
            </a:pPr>
            <a:r>
              <a:rPr lang="en-US"/>
              <a:t>Town Halls​</a:t>
            </a:r>
          </a:p>
          <a:p>
            <a:pPr marL="685800" lvl="1" indent="-228600">
              <a:buFont typeface="Courier New"/>
              <a:buChar char="o"/>
            </a:pPr>
            <a:r>
              <a:rPr lang="en-US"/>
              <a:t>Model Framework 3.0​</a:t>
            </a:r>
          </a:p>
          <a:p>
            <a:pPr marL="228600" indent="-228600">
              <a:buFont typeface=""/>
              <a:buChar char="•"/>
            </a:pPr>
            <a:endParaRPr lang="en-US"/>
          </a:p>
          <a:p>
            <a:pPr marL="228600" indent="-228600">
              <a:buFont typeface=""/>
              <a:buChar char="•"/>
            </a:pPr>
            <a:r>
              <a:rPr lang="en-US"/>
              <a:t>2026 ​</a:t>
            </a:r>
          </a:p>
          <a:p>
            <a:pPr marL="685800" lvl="1" indent="-228600">
              <a:buFont typeface="Courier New"/>
              <a:buChar char="o"/>
            </a:pPr>
            <a:r>
              <a:rPr lang="en-US"/>
              <a:t>Recommendation to the General Assembly​</a:t>
            </a:r>
          </a:p>
        </p:txBody>
      </p:sp>
    </p:spTree>
    <p:extLst>
      <p:ext uri="{BB962C8B-B14F-4D97-AF65-F5344CB8AC3E}">
        <p14:creationId xmlns:p14="http://schemas.microsoft.com/office/powerpoint/2010/main" val="132044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E171-48F8-C8B2-C3B8-74C74C03B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57EFC-BADA-440B-C5AC-5701371768ED}"/>
              </a:ext>
            </a:extLst>
          </p:cNvPr>
          <p:cNvSpPr>
            <a:spLocks noGrp="1"/>
          </p:cNvSpPr>
          <p:nvPr>
            <p:ph type="title"/>
          </p:nvPr>
        </p:nvSpPr>
        <p:spPr>
          <a:xfrm>
            <a:off x="0" y="0"/>
            <a:ext cx="10515600" cy="1116541"/>
          </a:xfrm>
        </p:spPr>
        <p:txBody>
          <a:bodyPr>
            <a:normAutofit/>
          </a:bodyPr>
          <a:lstStyle/>
          <a:p>
            <a:r>
              <a:rPr lang="en-US">
                <a:latin typeface="Franklin Gothic Medium" panose="020B0603020102020204" pitchFamily="34" charset="0"/>
              </a:rPr>
              <a:t>Town Halls Were Successful</a:t>
            </a:r>
            <a:endParaRPr lang="en-US" sz="360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93E03B3E-C101-2527-5EFC-9D3031BC92A7}"/>
              </a:ext>
            </a:extLst>
          </p:cNvPr>
          <p:cNvSpPr>
            <a:spLocks noGrp="1"/>
          </p:cNvSpPr>
          <p:nvPr>
            <p:ph idx="1"/>
          </p:nvPr>
        </p:nvSpPr>
        <p:spPr>
          <a:xfrm>
            <a:off x="1257299" y="1432842"/>
            <a:ext cx="9683749" cy="3941784"/>
          </a:xfrm>
        </p:spPr>
        <p:txBody>
          <a:bodyPr vert="horz" lIns="91440" tIns="45720" rIns="91440" bIns="45720" rtlCol="0" anchor="t">
            <a:normAutofit/>
          </a:bodyPr>
          <a:lstStyle/>
          <a:p>
            <a:pPr marL="0" indent="0">
              <a:buNone/>
            </a:pPr>
            <a:r>
              <a:rPr lang="en-US" b="1">
                <a:solidFill>
                  <a:srgbClr val="000000"/>
                </a:solidFill>
              </a:rPr>
              <a:t>Over 600 individuals attended the town halls.</a:t>
            </a:r>
            <a:endParaRPr lang="en-US"/>
          </a:p>
          <a:p>
            <a:r>
              <a:rPr lang="en-US">
                <a:solidFill>
                  <a:srgbClr val="000000"/>
                </a:solidFill>
              </a:rPr>
              <a:t>75% Educators</a:t>
            </a:r>
            <a:endParaRPr lang="en-US"/>
          </a:p>
          <a:p>
            <a:r>
              <a:rPr lang="en-US">
                <a:solidFill>
                  <a:srgbClr val="000000"/>
                </a:solidFill>
              </a:rPr>
              <a:t>14% Includes partners, students and unidentified</a:t>
            </a:r>
          </a:p>
          <a:p>
            <a:r>
              <a:rPr lang="en-US">
                <a:solidFill>
                  <a:srgbClr val="000000"/>
                </a:solidFill>
              </a:rPr>
              <a:t>7% Community</a:t>
            </a:r>
            <a:endParaRPr lang="en-US"/>
          </a:p>
          <a:p>
            <a:r>
              <a:rPr lang="en-US">
                <a:solidFill>
                  <a:srgbClr val="000000"/>
                </a:solidFill>
              </a:rPr>
              <a:t>2% Business</a:t>
            </a:r>
            <a:endParaRPr lang="en-US"/>
          </a:p>
          <a:p>
            <a:r>
              <a:rPr lang="en-US">
                <a:solidFill>
                  <a:srgbClr val="000000"/>
                </a:solidFill>
              </a:rPr>
              <a:t>1% Legislative/Government</a:t>
            </a:r>
            <a:endParaRPr lang="en-US"/>
          </a:p>
          <a:p>
            <a:r>
              <a:rPr lang="en-US">
                <a:solidFill>
                  <a:srgbClr val="000000"/>
                </a:solidFill>
              </a:rPr>
              <a:t>1% Family</a:t>
            </a:r>
            <a:endParaRPr lang="en-US"/>
          </a:p>
          <a:p>
            <a:endParaRPr lang="en-US"/>
          </a:p>
        </p:txBody>
      </p:sp>
    </p:spTree>
    <p:extLst>
      <p:ext uri="{BB962C8B-B14F-4D97-AF65-F5344CB8AC3E}">
        <p14:creationId xmlns:p14="http://schemas.microsoft.com/office/powerpoint/2010/main" val="312239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A8F032-7075-213F-CE57-7F0DD3761765}"/>
              </a:ext>
            </a:extLst>
          </p:cNvPr>
          <p:cNvSpPr>
            <a:spLocks noGrp="1"/>
          </p:cNvSpPr>
          <p:nvPr>
            <p:ph type="title"/>
          </p:nvPr>
        </p:nvSpPr>
        <p:spPr>
          <a:xfrm>
            <a:off x="0" y="-1143000"/>
            <a:ext cx="10515600" cy="1143000"/>
          </a:xfrm>
        </p:spPr>
        <p:txBody>
          <a:bodyPr vert="horz" lIns="91440" tIns="45720" rIns="91440" bIns="45720" rtlCol="0" anchor="b">
            <a:normAutofit/>
          </a:bodyPr>
          <a:lstStyle/>
          <a:p>
            <a:r>
              <a:rPr lang="en-US"/>
              <a:t>Kentucky United We Learn</a:t>
            </a:r>
          </a:p>
        </p:txBody>
      </p:sp>
      <p:pic>
        <p:nvPicPr>
          <p:cNvPr id="2" name="Picture 1" descr="The graphic includes milestones from summer 2024 to summer 2026:&#10; &#10;Summer 2024: “Prototypes Developed” &#10;This milestone is depicted within a circle formed by three arrows labeled &quot;Share&quot;, &quot;Engage&quot; and &quot;Revise&quot;, indicating a continuous cycle.&#10;Summer 2024: “Legislative Awareness”&#10;Fall 2024: &quot;Study Phase&quot;  &#10;This milestone is depicted within a circle formed by three arrows labeled &quot;KDE&quot;, &quot;Council&quot; and &quot;Field&quot;, indicating a continuous cycle.&#10;Fall 2024: &quot;Council Recommends Accountability Model to the Kentucky Department of Education (KDE)&quot;&#10;Winter 2024: &quot;Council and KDE Recommend Model to the Kentucky Board of Education (KBE)&quot;&#10;Spring 2025: &quot;Engage Interim Education Committee&quot;&#10;Summer 2025: &quot;Advocacy Phase&quot;&#10;This milestone is depicted within a circle formed by three arrows labeled &quot;KDE&quot;, &quot;Council&quot; and &quot;Stakeholders&quot;, indicating a continuous cycle. &#10;Summer 2026: Goal: “Approved Reimagined Accountability System”">
            <a:extLst>
              <a:ext uri="{FF2B5EF4-FFF2-40B4-BE49-F238E27FC236}">
                <a16:creationId xmlns:a16="http://schemas.microsoft.com/office/drawing/2014/main" id="{8B2262E1-F277-C896-9786-5C7A30A2AF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51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58490" cy="1174831"/>
          </a:xfrm>
        </p:spPr>
        <p:txBody>
          <a:bodyPr/>
          <a:lstStyle/>
          <a:p>
            <a:r>
              <a:rPr lang="en-US"/>
              <a:t>Questions and Answers</a:t>
            </a:r>
          </a:p>
        </p:txBody>
      </p:sp>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lnSpcReduction="10000"/>
          </a:bodyPr>
          <a:lstStyle/>
          <a:p>
            <a:pPr>
              <a:lnSpc>
                <a:spcPct val="120000"/>
              </a:lnSpc>
              <a:spcBef>
                <a:spcPts val="0"/>
              </a:spcBef>
            </a:pPr>
            <a:r>
              <a:rPr lang="en-US" sz="3500"/>
              <a:t>Please send questions or comments to </a:t>
            </a:r>
            <a:r>
              <a:rPr lang="en-US" sz="3500">
                <a:solidFill>
                  <a:srgbClr val="6B9F25"/>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3500"/>
              <a:t>.</a:t>
            </a:r>
          </a:p>
          <a:p>
            <a:pPr marL="0" indent="0">
              <a:spcBef>
                <a:spcPts val="0"/>
              </a:spcBef>
              <a:buNone/>
            </a:pPr>
            <a:r>
              <a:rPr lang="en-US" sz="3500" b="1" i="1">
                <a:solidFill>
                  <a:srgbClr val="C00000"/>
                </a:solidFill>
              </a:rPr>
              <a:t>   </a:t>
            </a:r>
            <a:endParaRPr lang="en-US" sz="3500" b="1">
              <a:solidFill>
                <a:srgbClr val="C00000"/>
              </a:solidFill>
            </a:endParaRPr>
          </a:p>
          <a:p>
            <a:pPr>
              <a:lnSpc>
                <a:spcPct val="120000"/>
              </a:lnSpc>
              <a:spcBef>
                <a:spcPts val="0"/>
              </a:spcBef>
            </a:pPr>
            <a:r>
              <a:rPr lang="en-US" sz="3500"/>
              <a:t>The next monthly DAC Webcast is scheduled for April 10 at 11 a.m. ET.</a:t>
            </a:r>
          </a:p>
          <a:p>
            <a:pPr marL="0" indent="0" algn="ctr">
              <a:spcBef>
                <a:spcPts val="0"/>
              </a:spcBef>
              <a:buNone/>
            </a:pPr>
            <a:endParaRPr lang="en-US" sz="3500"/>
          </a:p>
          <a:p>
            <a:pPr marL="0" indent="0" algn="ctr">
              <a:spcBef>
                <a:spcPts val="0"/>
              </a:spcBef>
              <a:buNone/>
            </a:pPr>
            <a:endParaRPr lang="en-US" sz="3500"/>
          </a:p>
          <a:p>
            <a:pPr marL="0" indent="0" algn="ctr">
              <a:spcBef>
                <a:spcPts val="0"/>
              </a:spcBef>
              <a:buNone/>
            </a:pPr>
            <a:r>
              <a:rPr lang="en-US" sz="35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97893407"/>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FCEF-94FB-ECFE-1103-7F0D03427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DC7F3-870A-8BC5-1189-8902BC6B4E4D}"/>
              </a:ext>
            </a:extLst>
          </p:cNvPr>
          <p:cNvSpPr>
            <a:spLocks noGrp="1"/>
          </p:cNvSpPr>
          <p:nvPr>
            <p:ph type="ctrTitle"/>
          </p:nvPr>
        </p:nvSpPr>
        <p:spPr>
          <a:xfrm>
            <a:off x="2384323" y="1085492"/>
            <a:ext cx="9144000" cy="2387600"/>
          </a:xfrm>
        </p:spPr>
        <p:txBody>
          <a:bodyPr>
            <a:normAutofit/>
          </a:bodyPr>
          <a:lstStyle/>
          <a:p>
            <a:r>
              <a:rPr lang="en-US"/>
              <a:t>ACT Reminders</a:t>
            </a:r>
            <a:endParaRPr lang="en-US" sz="5400"/>
          </a:p>
        </p:txBody>
      </p:sp>
      <p:sp>
        <p:nvSpPr>
          <p:cNvPr id="3" name="Text Placeholder 2">
            <a:extLst>
              <a:ext uri="{FF2B5EF4-FFF2-40B4-BE49-F238E27FC236}">
                <a16:creationId xmlns:a16="http://schemas.microsoft.com/office/drawing/2014/main" id="{A95AC4C9-20CB-1C07-8FCB-1196EC2DA1E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6037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A8931-14C6-E6BF-3D3C-E58A51CA6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4D497-74FD-D827-B512-FAD3A00A9141}"/>
              </a:ext>
            </a:extLst>
          </p:cNvPr>
          <p:cNvSpPr>
            <a:spLocks noGrp="1"/>
          </p:cNvSpPr>
          <p:nvPr>
            <p:ph type="title"/>
          </p:nvPr>
        </p:nvSpPr>
        <p:spPr>
          <a:xfrm>
            <a:off x="0" y="1"/>
            <a:ext cx="10515600" cy="1137920"/>
          </a:xfrm>
        </p:spPr>
        <p:txBody>
          <a:bodyPr/>
          <a:lstStyle/>
          <a:p>
            <a:r>
              <a:rPr lang="en-US"/>
              <a:t>ACT Deadline Reminders</a:t>
            </a:r>
          </a:p>
        </p:txBody>
      </p:sp>
      <p:sp>
        <p:nvSpPr>
          <p:cNvPr id="3" name="Content Placeholder 2">
            <a:extLst>
              <a:ext uri="{FF2B5EF4-FFF2-40B4-BE49-F238E27FC236}">
                <a16:creationId xmlns:a16="http://schemas.microsoft.com/office/drawing/2014/main" id="{2D4EA330-940F-3FE1-1448-CEAE41EB61A9}"/>
              </a:ext>
            </a:extLst>
          </p:cNvPr>
          <p:cNvSpPr>
            <a:spLocks noGrp="1"/>
          </p:cNvSpPr>
          <p:nvPr>
            <p:ph idx="1"/>
          </p:nvPr>
        </p:nvSpPr>
        <p:spPr>
          <a:xfrm>
            <a:off x="629297" y="1298671"/>
            <a:ext cx="11163204" cy="4205240"/>
          </a:xfrm>
        </p:spPr>
        <p:txBody>
          <a:bodyPr vert="horz" lIns="91440" tIns="45720" rIns="91440" bIns="45720" rtlCol="0" anchor="t">
            <a:normAutofit/>
          </a:bodyPr>
          <a:lstStyle/>
          <a:p>
            <a:r>
              <a:rPr lang="en-US"/>
              <a:t>Makeup Test Window – Qualified Exception to the Deadline (QED) window closes March 14</a:t>
            </a:r>
          </a:p>
          <a:p>
            <a:r>
              <a:rPr lang="en-US"/>
              <a:t>Makeup Test Window – Additional Order Window Deadline – March 14</a:t>
            </a:r>
          </a:p>
          <a:p>
            <a:r>
              <a:rPr lang="en-US"/>
              <a:t>Initial Test Window – Scheduled Pick Up (for accommodations/supports testing materials) – March 24</a:t>
            </a:r>
          </a:p>
          <a:p>
            <a:r>
              <a:rPr lang="en-US"/>
              <a:t>Deadline for ACT to receive Initial Test Window materials – March 28</a:t>
            </a:r>
          </a:p>
          <a:p>
            <a:r>
              <a:rPr lang="en-US"/>
              <a:t>Create online test sessions for the make up test window – March 19 – April 4</a:t>
            </a:r>
          </a:p>
        </p:txBody>
      </p:sp>
    </p:spTree>
    <p:extLst>
      <p:ext uri="{BB962C8B-B14F-4D97-AF65-F5344CB8AC3E}">
        <p14:creationId xmlns:p14="http://schemas.microsoft.com/office/powerpoint/2010/main" val="414571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A079-C169-4C02-5F09-7C1DB25C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B10A2-0906-5CA6-7CA5-2197C0E3C333}"/>
              </a:ext>
            </a:extLst>
          </p:cNvPr>
          <p:cNvSpPr>
            <a:spLocks noGrp="1"/>
          </p:cNvSpPr>
          <p:nvPr>
            <p:ph type="ctrTitle"/>
          </p:nvPr>
        </p:nvSpPr>
        <p:spPr>
          <a:xfrm>
            <a:off x="2384323" y="1085492"/>
            <a:ext cx="9144000" cy="2387600"/>
          </a:xfrm>
        </p:spPr>
        <p:txBody>
          <a:bodyPr>
            <a:normAutofit/>
          </a:bodyPr>
          <a:lstStyle/>
          <a:p>
            <a:r>
              <a:rPr lang="en-US"/>
              <a:t>Kentucky Summative Assessment (KSA) Updates</a:t>
            </a:r>
            <a:endParaRPr lang="en-US" sz="5400"/>
          </a:p>
        </p:txBody>
      </p:sp>
      <p:sp>
        <p:nvSpPr>
          <p:cNvPr id="3" name="Text Placeholder 2">
            <a:extLst>
              <a:ext uri="{FF2B5EF4-FFF2-40B4-BE49-F238E27FC236}">
                <a16:creationId xmlns:a16="http://schemas.microsoft.com/office/drawing/2014/main" id="{DB0FA580-A160-B45E-0721-EAB868ABF189}"/>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Melissa Chandler,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44712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0" y="1"/>
            <a:ext cx="10515600" cy="1137920"/>
          </a:xfrm>
        </p:spPr>
        <p:txBody>
          <a:bodyPr/>
          <a:lstStyle/>
          <a:p>
            <a:r>
              <a:rPr lang="en-US"/>
              <a:t>KSA Updates and Reminders </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29297" y="1298671"/>
            <a:ext cx="11163204" cy="4205240"/>
          </a:xfrm>
        </p:spPr>
        <p:txBody>
          <a:bodyPr vert="horz" lIns="91440" tIns="45720" rIns="91440" bIns="45720" rtlCol="0" anchor="t">
            <a:normAutofit/>
          </a:bodyPr>
          <a:lstStyle/>
          <a:p>
            <a:r>
              <a:rPr lang="en-US"/>
              <a:t>All scripts have been posted to the </a:t>
            </a:r>
            <a:r>
              <a:rPr lang="en-US">
                <a:hlinkClick r:id="rId3"/>
              </a:rPr>
              <a:t>KY Portal</a:t>
            </a:r>
            <a:r>
              <a:rPr lang="en-US"/>
              <a:t>.</a:t>
            </a:r>
          </a:p>
          <a:p>
            <a:r>
              <a:rPr lang="en-US"/>
              <a:t>Friday, March 14 is the deadline to verify Text-to-Speech (TTS) and online calculator accommodations in Infinite Campus (IC). </a:t>
            </a:r>
          </a:p>
          <a:p>
            <a:pPr lvl="1"/>
            <a:r>
              <a:rPr lang="en-US"/>
              <a:t>Individual Education Programs (IEPs) must be locked to be included in the data pull that will occur on Monday, March 17. </a:t>
            </a:r>
          </a:p>
          <a:p>
            <a:r>
              <a:rPr lang="en-US" err="1"/>
              <a:t>PearsonAccess</a:t>
            </a:r>
            <a:r>
              <a:rPr lang="en-US" baseline="30000" err="1"/>
              <a:t>next</a:t>
            </a:r>
            <a:r>
              <a:rPr lang="en-US"/>
              <a:t> (PAN) will open on March 24.</a:t>
            </a:r>
          </a:p>
          <a:p>
            <a:r>
              <a:rPr lang="en-US"/>
              <a:t>Office Hours will be held for the 2025 KSA administration.</a:t>
            </a:r>
          </a:p>
          <a:p>
            <a:endParaRPr lang="en-US"/>
          </a:p>
        </p:txBody>
      </p:sp>
    </p:spTree>
    <p:extLst>
      <p:ext uri="{BB962C8B-B14F-4D97-AF65-F5344CB8AC3E}">
        <p14:creationId xmlns:p14="http://schemas.microsoft.com/office/powerpoint/2010/main" val="2729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0" y="1"/>
            <a:ext cx="10515600" cy="1137920"/>
          </a:xfrm>
        </p:spPr>
        <p:txBody>
          <a:bodyPr/>
          <a:lstStyle/>
          <a:p>
            <a:r>
              <a:rPr lang="en-US"/>
              <a:t>KSA Office Hour – First Session  </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29297" y="985521"/>
            <a:ext cx="11236272" cy="4894170"/>
          </a:xfrm>
        </p:spPr>
        <p:txBody>
          <a:bodyPr vert="horz" lIns="91440" tIns="45720" rIns="91440" bIns="45720" rtlCol="0" anchor="t">
            <a:normAutofit/>
          </a:bodyPr>
          <a:lstStyle/>
          <a:p>
            <a:r>
              <a:rPr lang="en-US"/>
              <a:t>Wednesday, March 26, 10-11 a.m. ET (Microsoft Teams link to be sent in upcoming Monday DAC Email)</a:t>
            </a:r>
          </a:p>
          <a:p>
            <a:r>
              <a:rPr lang="en-US"/>
              <a:t>Agenda: </a:t>
            </a:r>
          </a:p>
          <a:p>
            <a:pPr lvl="1"/>
            <a:r>
              <a:rPr lang="en-US"/>
              <a:t>Pearson Tutorial in PAN</a:t>
            </a:r>
          </a:p>
          <a:p>
            <a:pPr marL="914400" marR="0" indent="233363">
              <a:lnSpc>
                <a:spcPct val="100000"/>
              </a:lnSpc>
              <a:spcBef>
                <a:spcPts val="0"/>
              </a:spcBef>
            </a:pPr>
            <a:r>
              <a:rPr lang="en-US" sz="2000">
                <a:effectLst/>
                <a:latin typeface="Aptos" panose="020B0004020202020204" pitchFamily="34" charset="0"/>
                <a:ea typeface="Aptos" panose="020B0004020202020204" pitchFamily="34" charset="0"/>
                <a:cs typeface="Aptos" panose="020B0004020202020204" pitchFamily="34" charset="0"/>
              </a:rPr>
              <a:t>Create a report to view and add student accommodations</a:t>
            </a:r>
          </a:p>
          <a:p>
            <a:pPr marL="914400" marR="0" indent="233363">
              <a:lnSpc>
                <a:spcPct val="100000"/>
              </a:lnSpc>
              <a:spcBef>
                <a:spcPts val="0"/>
              </a:spcBef>
            </a:pPr>
            <a:r>
              <a:rPr lang="en-US" sz="2000">
                <a:effectLst/>
                <a:latin typeface="Aptos" panose="020B0004020202020204" pitchFamily="34" charset="0"/>
                <a:ea typeface="Aptos" panose="020B0004020202020204" pitchFamily="34" charset="0"/>
                <a:cs typeface="Aptos" panose="020B0004020202020204" pitchFamily="34" charset="0"/>
              </a:rPr>
              <a:t>Create classes</a:t>
            </a:r>
          </a:p>
          <a:p>
            <a:pPr marL="914400" marR="0" indent="233363">
              <a:lnSpc>
                <a:spcPct val="100000"/>
              </a:lnSpc>
              <a:spcBef>
                <a:spcPts val="0"/>
              </a:spcBef>
            </a:pPr>
            <a:r>
              <a:rPr lang="en-US" sz="2000">
                <a:effectLst/>
                <a:latin typeface="Aptos" panose="020B0004020202020204" pitchFamily="34" charset="0"/>
                <a:ea typeface="Aptos" panose="020B0004020202020204" pitchFamily="34" charset="0"/>
                <a:cs typeface="Aptos" panose="020B0004020202020204" pitchFamily="34" charset="0"/>
              </a:rPr>
              <a:t>Create test sessions and add students to sessions</a:t>
            </a:r>
            <a:endParaRPr lang="en-US" sz="2000"/>
          </a:p>
          <a:p>
            <a:pPr marL="685800" lvl="2"/>
            <a:r>
              <a:rPr lang="en-US" sz="2400"/>
              <a:t>Q and A (open to all questions related to PAN, TestNav and KSA Administration) </a:t>
            </a:r>
          </a:p>
          <a:p>
            <a:pPr marL="228600" lvl="1"/>
            <a:r>
              <a:rPr lang="en-US" sz="2800">
                <a:hlinkClick r:id="rId3"/>
              </a:rPr>
              <a:t>2025 KSA Office Hour Session 1 Form </a:t>
            </a:r>
            <a:r>
              <a:rPr lang="en-US" sz="2800"/>
              <a:t>was shared in the March 3 Monday DAC Email to submit questions early </a:t>
            </a:r>
          </a:p>
          <a:p>
            <a:pPr marL="228600" lvl="1"/>
            <a:r>
              <a:rPr lang="en-US" sz="2800"/>
              <a:t>Additional Office Hours – April 16 and May 14</a:t>
            </a:r>
          </a:p>
        </p:txBody>
      </p:sp>
    </p:spTree>
    <p:extLst>
      <p:ext uri="{BB962C8B-B14F-4D97-AF65-F5344CB8AC3E}">
        <p14:creationId xmlns:p14="http://schemas.microsoft.com/office/powerpoint/2010/main" val="273865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E48B-28AD-0127-AAAA-69854D88D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79157-D423-9B80-C240-B57F46869BDC}"/>
              </a:ext>
            </a:extLst>
          </p:cNvPr>
          <p:cNvSpPr>
            <a:spLocks noGrp="1"/>
          </p:cNvSpPr>
          <p:nvPr>
            <p:ph type="ctrTitle"/>
          </p:nvPr>
        </p:nvSpPr>
        <p:spPr>
          <a:xfrm>
            <a:off x="2384323" y="1085492"/>
            <a:ext cx="9144000" cy="2387600"/>
          </a:xfrm>
        </p:spPr>
        <p:txBody>
          <a:bodyPr>
            <a:normAutofit/>
          </a:bodyPr>
          <a:lstStyle/>
          <a:p>
            <a:r>
              <a:rPr lang="en-US"/>
              <a:t>K Screen Reminders</a:t>
            </a:r>
            <a:endParaRPr lang="en-US" sz="5400"/>
          </a:p>
        </p:txBody>
      </p:sp>
      <p:sp>
        <p:nvSpPr>
          <p:cNvPr id="3" name="Text Placeholder 2">
            <a:extLst>
              <a:ext uri="{FF2B5EF4-FFF2-40B4-BE49-F238E27FC236}">
                <a16:creationId xmlns:a16="http://schemas.microsoft.com/office/drawing/2014/main" id="{6F1044EF-A787-0C76-8FFF-D643CF0597F8}"/>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r>
              <a:rPr lang="en-US"/>
              <a:t>Tiffany Christopher,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405942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FD81-A961-13FF-68DF-5130A88AA19A}"/>
              </a:ext>
            </a:extLst>
          </p:cNvPr>
          <p:cNvSpPr>
            <a:spLocks noGrp="1"/>
          </p:cNvSpPr>
          <p:nvPr>
            <p:ph type="title"/>
          </p:nvPr>
        </p:nvSpPr>
        <p:spPr/>
        <p:txBody>
          <a:bodyPr/>
          <a:lstStyle/>
          <a:p>
            <a:r>
              <a:rPr lang="en-US"/>
              <a:t>K Screen Ordering Window</a:t>
            </a:r>
          </a:p>
        </p:txBody>
      </p:sp>
      <p:sp>
        <p:nvSpPr>
          <p:cNvPr id="3" name="Content Placeholder 2">
            <a:extLst>
              <a:ext uri="{FF2B5EF4-FFF2-40B4-BE49-F238E27FC236}">
                <a16:creationId xmlns:a16="http://schemas.microsoft.com/office/drawing/2014/main" id="{CC4254D3-7E3A-0BE9-89F0-316EF5046B29}"/>
              </a:ext>
            </a:extLst>
          </p:cNvPr>
          <p:cNvSpPr>
            <a:spLocks noGrp="1"/>
          </p:cNvSpPr>
          <p:nvPr>
            <p:ph idx="1"/>
          </p:nvPr>
        </p:nvSpPr>
        <p:spPr>
          <a:xfrm>
            <a:off x="838200" y="1253331"/>
            <a:ext cx="10261600" cy="4351338"/>
          </a:xfrm>
        </p:spPr>
        <p:txBody>
          <a:bodyPr vert="horz" lIns="91440" tIns="45720" rIns="91440" bIns="45720" rtlCol="0" anchor="t">
            <a:normAutofit/>
          </a:bodyPr>
          <a:lstStyle/>
          <a:p>
            <a:r>
              <a:rPr lang="en-US"/>
              <a:t>The K Screen ordering window opened on Feb. 18 and the deadline for submissions is </a:t>
            </a:r>
            <a:r>
              <a:rPr lang="en-US" b="1"/>
              <a:t>Friday, March 28</a:t>
            </a:r>
            <a:r>
              <a:rPr lang="en-US"/>
              <a:t>.</a:t>
            </a:r>
          </a:p>
          <a:p>
            <a:r>
              <a:rPr lang="en-US"/>
              <a:t>Curriculum Associates estimates shipping to begin the week of May 9.</a:t>
            </a:r>
          </a:p>
          <a:p>
            <a:r>
              <a:rPr lang="en-US"/>
              <a:t>District Assessment Coordinators may order K Screen materials using </a:t>
            </a:r>
            <a:r>
              <a:rPr lang="en-US">
                <a:hlinkClick r:id="rId3"/>
              </a:rPr>
              <a:t>The 2025-2026 K Screen Order Submission Form</a:t>
            </a:r>
            <a:r>
              <a:rPr lang="en-US"/>
              <a:t>.</a:t>
            </a:r>
          </a:p>
          <a:p>
            <a:r>
              <a:rPr lang="en-US"/>
              <a:t>Please contact </a:t>
            </a:r>
            <a:r>
              <a:rPr lang="en-US">
                <a:hlinkClick r:id="rId4"/>
              </a:rPr>
              <a:t>Tiffany Christopher</a:t>
            </a:r>
            <a:r>
              <a:rPr lang="en-US"/>
              <a:t> with any questions concerning K Screen ordering.</a:t>
            </a:r>
          </a:p>
          <a:p>
            <a:endParaRPr lang="en-US"/>
          </a:p>
        </p:txBody>
      </p:sp>
    </p:spTree>
    <p:extLst>
      <p:ext uri="{BB962C8B-B14F-4D97-AF65-F5344CB8AC3E}">
        <p14:creationId xmlns:p14="http://schemas.microsoft.com/office/powerpoint/2010/main" val="2336286343"/>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2025-03-13T04:00:00+00:00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DAC Webcast March 2025</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KYED-14-1912</_dlc_DocId>
    <_dlc_DocIdUrl xmlns="3a62de7d-ba57-4f43-9dae-9623ba637be0">
      <Url>https://www.education.ky.gov/AA/distsupp/_layouts/15/DocIdRedir.aspx?ID=KYED-14-1912</Url>
      <Description>KYED-14-1912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570424DE-82EC-4D29-8FE0-DEA2688629BE}"/>
</file>

<file path=customXml/itemProps3.xml><?xml version="1.0" encoding="utf-8"?>
<ds:datastoreItem xmlns:ds="http://schemas.openxmlformats.org/officeDocument/2006/customXml" ds:itemID="{C70D4522-EDD2-4326-BD38-D65ABD3DF72F}">
  <ds:schemaRefs>
    <ds:schemaRef ds:uri="http://purl.org/dc/elements/1.1/"/>
    <ds:schemaRef ds:uri="http://purl.org/dc/dcmitype/"/>
    <ds:schemaRef ds:uri="http://schemas.microsoft.com/office/2006/metadata/properties"/>
    <ds:schemaRef ds:uri="e933af85-a9ee-4a70-b6e0-74d4f32bb51d"/>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cf3aa28c-8d44-408c-a5ca-996a87f6cd59"/>
    <ds:schemaRef ds:uri="http://purl.org/dc/terms/"/>
    <ds:schemaRef ds:uri="c8aeabe4-0dec-4482-a76a-bb57f37294f4"/>
    <ds:schemaRef ds:uri="5bc9d522-2386-425a-9f2a-a617cf877ec0"/>
    <ds:schemaRef ds:uri="b062eb0a-ada4-4626-816e-5cd0be926cfe"/>
  </ds:schemaRefs>
</ds:datastoreItem>
</file>

<file path=customXml/itemProps4.xml><?xml version="1.0" encoding="utf-8"?>
<ds:datastoreItem xmlns:ds="http://schemas.openxmlformats.org/officeDocument/2006/customXml" ds:itemID="{9E682724-E0A4-49AB-96C0-EDFF3C40BADE}"/>
</file>

<file path=docProps/app.xml><?xml version="1.0" encoding="utf-8"?>
<Properties xmlns="http://schemas.openxmlformats.org/officeDocument/2006/extended-properties" xmlns:vt="http://schemas.openxmlformats.org/officeDocument/2006/docPropsVTypes">
  <Template/>
  <TotalTime>0</TotalTime>
  <Words>1199</Words>
  <Application>Microsoft Office PowerPoint</Application>
  <PresentationFormat>Widescreen</PresentationFormat>
  <Paragraphs>152</Paragraphs>
  <Slides>24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Courier New</vt:lpstr>
      <vt:lpstr>Franklin Gothic Book</vt:lpstr>
      <vt:lpstr>Franklin Gothic Medium</vt:lpstr>
      <vt:lpstr>Georgia</vt:lpstr>
      <vt:lpstr>Times New Roman</vt:lpstr>
      <vt:lpstr>Wingdings</vt:lpstr>
      <vt:lpstr>Office Theme</vt:lpstr>
      <vt:lpstr>DAC Webcast March 13, 2025</vt:lpstr>
      <vt:lpstr>Agenda</vt:lpstr>
      <vt:lpstr>ACT Reminders</vt:lpstr>
      <vt:lpstr>ACT Deadline Reminders</vt:lpstr>
      <vt:lpstr>Kentucky Summative Assessment (KSA) Updates</vt:lpstr>
      <vt:lpstr>KSA Updates and Reminders </vt:lpstr>
      <vt:lpstr>KSA Office Hour – First Session  </vt:lpstr>
      <vt:lpstr>K Screen Reminders</vt:lpstr>
      <vt:lpstr>K Screen Ordering Window</vt:lpstr>
      <vt:lpstr>Alternate Kentucky Summative Assessment (AKSA) Updates</vt:lpstr>
      <vt:lpstr>AKSA Reminders</vt:lpstr>
      <vt:lpstr>AKSA Reminders Continued</vt:lpstr>
      <vt:lpstr>AKSA Office Hours</vt:lpstr>
      <vt:lpstr>Student Data Review and Roster (SDRR) Application Updates</vt:lpstr>
      <vt:lpstr>KSA District Test Collection </vt:lpstr>
      <vt:lpstr>District Test Windows in SDRR</vt:lpstr>
      <vt:lpstr>ACCESS Updates</vt:lpstr>
      <vt:lpstr>ACCESS for ELLs </vt:lpstr>
      <vt:lpstr>Kentucky United We Learn (KUWL) Update </vt:lpstr>
      <vt:lpstr>The Flight Path</vt:lpstr>
      <vt:lpstr>Town Halls Were Successful</vt:lpstr>
      <vt:lpstr>Kentucky United We Learn</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March 2025</dc:title>
  <dc:creator>melissa.chandler@education.ky.gov</dc:creator>
  <cp:keywords>DAC Webcast</cp:keywords>
  <cp:lastModifiedBy>Riley, Ben - Division of Assessment and Accountability Support</cp:lastModifiedBy>
  <cp:revision>3</cp:revision>
  <dcterms:created xsi:type="dcterms:W3CDTF">2022-07-11T18:53:52Z</dcterms:created>
  <dcterms:modified xsi:type="dcterms:W3CDTF">2025-03-13T12:04:03Z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2025-03-03T12:45:22Z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798efeb4-e860-41f6-8422-676ba33aadb8</vt:lpwstr>
  </property>
  <property fmtid="{D5CDD505-2E9C-101B-9397-08002B2CF9AE}" pid="10" name="MSIP_Label_eb544694-0027-44fa-bee4-2648c0363f9d_ContentBits">
    <vt:lpwstr>0</vt:lpwstr>
  </property>
  <property fmtid="{D5CDD505-2E9C-101B-9397-08002B2CF9AE}" pid="11" name="MSIP_Label_eb544694-0027-44fa-bee4-2648c0363f9d_Tag">
    <vt:lpwstr>10, 3, 0, 1</vt:lpwstr>
  </property>
  <property fmtid="{D5CDD505-2E9C-101B-9397-08002B2CF9AE}" pid="12" name="_dlc_DocIdItemGuid">
    <vt:lpwstr>d3992586-2786-41ea-a8dd-095b65a73ba6</vt:lpwstr>
  </property>
</Properties>
</file>