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32"/>
  </p:notesMasterIdLst>
  <p:handoutMasterIdLst>
    <p:handoutMasterId r:id="rId33"/>
  </p:handoutMasterIdLst>
  <p:sldIdLst>
    <p:sldId id="256" r:id="rId5"/>
    <p:sldId id="1143" r:id="rId6"/>
    <p:sldId id="1621" r:id="rId7"/>
    <p:sldId id="1622" r:id="rId8"/>
    <p:sldId id="1623" r:id="rId9"/>
    <p:sldId id="1624" r:id="rId10"/>
    <p:sldId id="1625" r:id="rId11"/>
    <p:sldId id="1626" r:id="rId12"/>
    <p:sldId id="1628" r:id="rId13"/>
    <p:sldId id="1629" r:id="rId14"/>
    <p:sldId id="1630" r:id="rId15"/>
    <p:sldId id="1631" r:id="rId16"/>
    <p:sldId id="1632" r:id="rId17"/>
    <p:sldId id="1644" r:id="rId18"/>
    <p:sldId id="1634" r:id="rId19"/>
    <p:sldId id="1635" r:id="rId20"/>
    <p:sldId id="1636" r:id="rId21"/>
    <p:sldId id="1641" r:id="rId22"/>
    <p:sldId id="1642" r:id="rId23"/>
    <p:sldId id="1640" r:id="rId24"/>
    <p:sldId id="1637" r:id="rId25"/>
    <p:sldId id="1639" r:id="rId26"/>
    <p:sldId id="1643" r:id="rId27"/>
    <p:sldId id="1633" r:id="rId28"/>
    <p:sldId id="1024" r:id="rId29"/>
    <p:sldId id="888" r:id="rId30"/>
    <p:sldId id="1029"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TC"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5512DD90-7D11-8F4F-C196-C0F8F7BFE940}" name="Brumley, Jessica - Division of Assessment and Accountability Support" initials="JB" userId="S::jessica.brumley@education.ky.gov::fa0310dd-6eee-4845-93c0-35565be73531"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99C9CC"/>
    <a:srgbClr val="6AC398"/>
    <a:srgbClr val="007780"/>
    <a:srgbClr val="276F8B"/>
    <a:srgbClr val="6B9F25"/>
    <a:srgbClr val="FFFFFF"/>
    <a:srgbClr val="DEEBF7"/>
    <a:srgbClr val="E2F0D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35" autoAdjust="0"/>
  </p:normalViewPr>
  <p:slideViewPr>
    <p:cSldViewPr snapToGrid="0">
      <p:cViewPr varScale="1">
        <p:scale>
          <a:sx n="72" d="100"/>
          <a:sy n="72" d="100"/>
        </p:scale>
        <p:origin x="107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mj-lt"/>
              <a:cs typeface="Arial" panose="020B0604020202020204" pitchFamily="34" charset="0"/>
            </a:rPr>
            <a:t>Contact Information</a:t>
          </a:r>
          <a:endParaRPr lang="en-US" b="0" i="0" u="none" strike="noStrike" cap="none" baseline="0" noProof="0">
            <a:solidFill>
              <a:srgbClr val="010000"/>
            </a:solidFill>
            <a:latin typeface="+mj-lt"/>
            <a:cs typeface="Arial" panose="020B0604020202020204" pitchFamily="34" charset="0"/>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mj-lt"/>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mj-lt"/>
              <a:cs typeface="Times New Roman"/>
              <a:hlinkClick xmlns:r="http://schemas.openxmlformats.org/officeDocument/2006/relationships" r:id="rId1"/>
            </a:rPr>
            <a:t>dacinfo@education.ky.gov</a:t>
          </a:r>
          <a:endParaRPr lang="en-US" sz="4400">
            <a:latin typeface="+mj-lt"/>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mj-lt"/>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mj-lt"/>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mj-lt"/>
              <a:cs typeface="Times New Roman"/>
              <a:hlinkClick xmlns:r="http://schemas.openxmlformats.org/officeDocument/2006/relationships" r:id="rId1"/>
            </a:rPr>
            <a:t>dacinfo@education.ky.gov</a:t>
          </a:r>
          <a:endParaRPr lang="en-US" sz="4400" kern="1200">
            <a:latin typeface="+mj-lt"/>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mj-lt"/>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mj-lt"/>
              <a:cs typeface="Arial" panose="020B0604020202020204" pitchFamily="34" charset="0"/>
            </a:rPr>
            <a:t>Contact Information</a:t>
          </a:r>
          <a:endParaRPr lang="en-US" sz="4300" b="0" i="0" u="none" strike="noStrike" kern="1200" cap="none" baseline="0" noProof="0">
            <a:solidFill>
              <a:srgbClr val="010000"/>
            </a:solidFill>
            <a:latin typeface="+mj-lt"/>
            <a:cs typeface="Arial" panose="020B0604020202020204" pitchFamily="34" charset="0"/>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3/12/2026</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3/12/2026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122060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9623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408918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24</a:t>
            </a:fld>
            <a:endParaRPr lang="en-US"/>
          </a:p>
        </p:txBody>
      </p:sp>
    </p:spTree>
    <p:extLst>
      <p:ext uri="{BB962C8B-B14F-4D97-AF65-F5344CB8AC3E}">
        <p14:creationId xmlns:p14="http://schemas.microsoft.com/office/powerpoint/2010/main" val="8078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324DF-C190-43FC-8C04-1AEFE31E6E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43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96617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4</a:t>
            </a:fld>
            <a:endParaRPr lang="en-US"/>
          </a:p>
        </p:txBody>
      </p:sp>
    </p:spTree>
    <p:extLst>
      <p:ext uri="{BB962C8B-B14F-4D97-AF65-F5344CB8AC3E}">
        <p14:creationId xmlns:p14="http://schemas.microsoft.com/office/powerpoint/2010/main" val="52993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AE144-C78A-F774-18A3-0DC529845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C7081-91C6-532D-CE8A-5D82303F1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1D978-7095-27DD-52F3-E4078C0AE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0374FF-009B-8478-06A7-354F92F8471F}"/>
              </a:ext>
            </a:extLst>
          </p:cNvPr>
          <p:cNvSpPr>
            <a:spLocks noGrp="1"/>
          </p:cNvSpPr>
          <p:nvPr>
            <p:ph type="sldNum" sz="quarter" idx="5"/>
          </p:nvPr>
        </p:nvSpPr>
        <p:spPr/>
        <p:txBody>
          <a:bodyPr/>
          <a:lstStyle/>
          <a:p>
            <a:fld id="{B9C324DF-C190-43FC-8C04-1AEFE31E6ED5}" type="slidenum">
              <a:rPr lang="en-US" smtClean="0"/>
              <a:t>6</a:t>
            </a:fld>
            <a:endParaRPr lang="en-US"/>
          </a:p>
        </p:txBody>
      </p:sp>
    </p:spTree>
    <p:extLst>
      <p:ext uri="{BB962C8B-B14F-4D97-AF65-F5344CB8AC3E}">
        <p14:creationId xmlns:p14="http://schemas.microsoft.com/office/powerpoint/2010/main" val="268064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F303-A5B1-8E76-6497-61A0E89C1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B0E54-B20D-59CE-BBD5-270A74B6B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19A9C-2802-A5AA-7D64-36184A22BE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80225C-46BF-1090-BB0D-2D98822BBD9A}"/>
              </a:ext>
            </a:extLst>
          </p:cNvPr>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18326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6B8A-0F1D-A040-987C-465BE98FE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9D931-9D9E-2F86-5E0D-5C20C0EF93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1BB0A-B3DB-E8F1-945B-D19B72AA2B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4A10D8-91E0-7487-A30B-BBB0A0C07DD1}"/>
              </a:ext>
            </a:extLst>
          </p:cNvPr>
          <p:cNvSpPr>
            <a:spLocks noGrp="1"/>
          </p:cNvSpPr>
          <p:nvPr>
            <p:ph type="sldNum" sz="quarter" idx="5"/>
          </p:nvPr>
        </p:nvSpPr>
        <p:spPr/>
        <p:txBody>
          <a:bodyPr/>
          <a:lstStyle/>
          <a:p>
            <a:fld id="{B9C324DF-C190-43FC-8C04-1AEFE31E6ED5}" type="slidenum">
              <a:rPr lang="en-US" smtClean="0"/>
              <a:t>8</a:t>
            </a:fld>
            <a:endParaRPr lang="en-US"/>
          </a:p>
        </p:txBody>
      </p:sp>
    </p:spTree>
    <p:extLst>
      <p:ext uri="{BB962C8B-B14F-4D97-AF65-F5344CB8AC3E}">
        <p14:creationId xmlns:p14="http://schemas.microsoft.com/office/powerpoint/2010/main" val="110176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103921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302696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2840682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703" r:id="rId8"/>
    <p:sldLayoutId id="2147483704" r:id="rId9"/>
    <p:sldLayoutId id="2147483705"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y.mypearsonsupport.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ky.pearsonaccessnex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HRRJwtjJVVHZNvJL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teams.microsoft.com/l/meetup-join/19%3ameeting_Mzk3M2ExZjItNjAwNC00NmY4LTk1MTUtYWU2NmU4ODkzYjJm%40thread.v2/0?context=%7b%22Tid%22%3a%229360c11f-90e6-4706-ad00-25fcdc9e2ed1%22%2c%22Oid%22%3a%2264f073a6-c0e0-4356-b5dd-074214d6d82f%22%7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kb.infinitecampus.com/help/assessment-score-data-impor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tent.govdelivery.com/accounts/KYDE/bulletins/40c42f0" TargetMode="External"/><Relationship Id="rId2" Type="http://schemas.openxmlformats.org/officeDocument/2006/relationships/hyperlink" Target="https://www.education.ky.gov/AA/distsupp/Pages/Presentations.aspx"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education.ky.gov/AA/distsupp/Pages/Communications.aspx" TargetMode="External"/><Relationship Id="rId4" Type="http://schemas.openxmlformats.org/officeDocument/2006/relationships/hyperlink" Target="https://content.govdelivery.com/accounts/KYDE/bulletins/40d94c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chris.williams@education.ky.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hyperlink" Target="https://www.drcedirect.com/" TargetMode="External"/><Relationship Id="rId1" Type="http://schemas.openxmlformats.org/officeDocument/2006/relationships/slideLayout" Target="../slideLayouts/slideLayout2.xml"/><Relationship Id="rId4" Type="http://schemas.openxmlformats.org/officeDocument/2006/relationships/hyperlink" Target="https://portal.wida.us/resource/detail/c1063de1-33ca-eb11-a2df-0050568beee8"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nam11.safelinks.protection.outlook.com/?url=https%3A%2F%2Flinks-2.govdelivery.com%2FCL0%2Fhttps%3A%252F%252Fapps.legislature.ky.gov%252Frecord%252F26rs%252Fhb257.html%253Futm_medium%3Demail%2526utm_source%3Dgovdelivery%2F1%2F0101019c53019dc5-84b180c7-2d0b-414d-a013-12263fb36aa6-000000%2F3EYR0A9StaX5Ei87tJxvgHUmriAtrmavW8TuPV3lz7w%3D444&amp;data=05%7C02%7Cdacinfo%40education.ky.gov%7C8b891a5babb840428a3908de6a606742%7C9360c11f90e64706ad0025fcdc9e2ed1%7C0%7C0%7C639065159512903545%7CUnknown%7CTWFpbGZsb3d8eyJFbXB0eU1hcGkiOnRydWUsIlYiOiIwLjAuMDAwMCIsIlAiOiJXaW4zMiIsIkFOIjoiTWFpbCIsIldUIjoyfQ%3D%3D%7C0%7C%7C%7C&amp;sdata=FDdkDnZMM68RFXkgRXOrpC0%2FL6JC%2FymKtqLOH%2Bf1l6A%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cript.google.com/a/macros/education.ky.gov/s/AKfycbzfVmnmbMStxWDO4B8QBJsJ5LuOJ474eOqrfoodb5hvVjaT6NUv0iiG1dEhCHhpl9VPDw/exe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tiffany.christopher@education.ky.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ams.microsoft.com/l/meetup-join/19%3ameeting_OGNmMGYyNzgtMTM0Yy00YzM3LTg0MzktMzcyMzNiMWRkYTQ5%40thread.v2/0?context=%7b%22Tid%22%3a%229360c11f-90e6-4706-ad00-25fcdc9e2ed1%22%2c%22Oid%22%3a%22ea78a75c-c17e-4901-bc17-b64bcd9c9f6d%22%7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r>
              <a:rPr lang="en-US"/>
              <a:t>DAC Webcast</a:t>
            </a:r>
            <a:br>
              <a:rPr lang="en-US"/>
            </a:br>
            <a:r>
              <a:rPr lang="en-US"/>
              <a:t>March 12, 2026</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Shara Savage,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2F41A-F2CD-B43D-2748-3E2502518871}"/>
              </a:ext>
            </a:extLst>
          </p:cNvPr>
          <p:cNvSpPr>
            <a:spLocks noGrp="1"/>
          </p:cNvSpPr>
          <p:nvPr>
            <p:ph type="title"/>
          </p:nvPr>
        </p:nvSpPr>
        <p:spPr/>
        <p:txBody>
          <a:bodyPr/>
          <a:lstStyle/>
          <a:p>
            <a:r>
              <a:rPr lang="en-US"/>
              <a:t>KSA Updates and Reminders </a:t>
            </a:r>
          </a:p>
        </p:txBody>
      </p:sp>
      <p:sp>
        <p:nvSpPr>
          <p:cNvPr id="5" name="Content Placeholder 4">
            <a:extLst>
              <a:ext uri="{FF2B5EF4-FFF2-40B4-BE49-F238E27FC236}">
                <a16:creationId xmlns:a16="http://schemas.microsoft.com/office/drawing/2014/main" id="{0B4D445E-3727-EB9E-EF46-142E65E79575}"/>
              </a:ext>
            </a:extLst>
          </p:cNvPr>
          <p:cNvSpPr>
            <a:spLocks noGrp="1"/>
          </p:cNvSpPr>
          <p:nvPr>
            <p:ph idx="1"/>
          </p:nvPr>
        </p:nvSpPr>
        <p:spPr/>
        <p:txBody>
          <a:bodyPr/>
          <a:lstStyle/>
          <a:p>
            <a:r>
              <a:rPr lang="en-US"/>
              <a:t>All scripts have been posted to the </a:t>
            </a:r>
            <a:r>
              <a:rPr lang="en-US">
                <a:hlinkClick r:id="rId3"/>
              </a:rPr>
              <a:t>KY Portal.</a:t>
            </a:r>
            <a:r>
              <a:rPr lang="en-US"/>
              <a:t> </a:t>
            </a:r>
          </a:p>
          <a:p>
            <a:r>
              <a:rPr lang="en-US" b="1"/>
              <a:t>Friday, March 20 </a:t>
            </a:r>
            <a:r>
              <a:rPr lang="en-US"/>
              <a:t>is the deadline to verify Text-to-Speech (TTS) and online calculator accommodations in Infinite Campus (IC). </a:t>
            </a:r>
          </a:p>
          <a:p>
            <a:pPr lvl="1"/>
            <a:r>
              <a:rPr lang="en-US"/>
              <a:t>Individual Student Programs (IEPs) must be locked to be included in the data pull that will occur the week of</a:t>
            </a:r>
            <a:r>
              <a:rPr lang="en-US" b="1"/>
              <a:t> March 23</a:t>
            </a:r>
            <a:r>
              <a:rPr lang="en-US"/>
              <a:t>. </a:t>
            </a:r>
          </a:p>
          <a:p>
            <a:r>
              <a:rPr lang="en-US" u="sng" err="1">
                <a:hlinkClick r:id="rId4"/>
              </a:rPr>
              <a:t>PearsonAccessnext</a:t>
            </a:r>
            <a:r>
              <a:rPr lang="en-US"/>
              <a:t> (PAN) opens </a:t>
            </a:r>
            <a:r>
              <a:rPr lang="en-US" b="1"/>
              <a:t>Monday, March 30.</a:t>
            </a:r>
          </a:p>
          <a:p>
            <a:r>
              <a:rPr lang="en-US"/>
              <a:t>Office Hours will be held for the 2026 KSA administration. </a:t>
            </a:r>
          </a:p>
        </p:txBody>
      </p:sp>
    </p:spTree>
    <p:extLst>
      <p:ext uri="{BB962C8B-B14F-4D97-AF65-F5344CB8AC3E}">
        <p14:creationId xmlns:p14="http://schemas.microsoft.com/office/powerpoint/2010/main" val="6246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0848-817D-2B60-1948-B7A6B4BCE4AB}"/>
              </a:ext>
            </a:extLst>
          </p:cNvPr>
          <p:cNvSpPr>
            <a:spLocks noGrp="1"/>
          </p:cNvSpPr>
          <p:nvPr>
            <p:ph type="title"/>
          </p:nvPr>
        </p:nvSpPr>
        <p:spPr/>
        <p:txBody>
          <a:bodyPr/>
          <a:lstStyle/>
          <a:p>
            <a:r>
              <a:rPr lang="en-US"/>
              <a:t>KSA Office Hour – Session One </a:t>
            </a:r>
          </a:p>
        </p:txBody>
      </p:sp>
      <p:sp>
        <p:nvSpPr>
          <p:cNvPr id="3" name="Content Placeholder 2">
            <a:extLst>
              <a:ext uri="{FF2B5EF4-FFF2-40B4-BE49-F238E27FC236}">
                <a16:creationId xmlns:a16="http://schemas.microsoft.com/office/drawing/2014/main" id="{D7B1A512-1F0D-D6CD-94B8-ACDBB3B90255}"/>
              </a:ext>
            </a:extLst>
          </p:cNvPr>
          <p:cNvSpPr>
            <a:spLocks noGrp="1"/>
          </p:cNvSpPr>
          <p:nvPr>
            <p:ph idx="1"/>
          </p:nvPr>
        </p:nvSpPr>
        <p:spPr/>
        <p:txBody>
          <a:bodyPr>
            <a:normAutofit fontScale="92500" lnSpcReduction="10000"/>
          </a:bodyPr>
          <a:lstStyle/>
          <a:p>
            <a:r>
              <a:rPr lang="en-US"/>
              <a:t>KSA Office Hour Session 1 – </a:t>
            </a:r>
            <a:r>
              <a:rPr lang="en-US" b="1"/>
              <a:t>Wednesday, March 25, 10-11 a.m. ET </a:t>
            </a:r>
            <a:r>
              <a:rPr lang="en-US"/>
              <a:t>(Microsoft Teams link to be sent in upcoming Monday DAC email)</a:t>
            </a:r>
          </a:p>
          <a:p>
            <a:r>
              <a:rPr lang="en-US"/>
              <a:t>Agenda:</a:t>
            </a:r>
          </a:p>
          <a:p>
            <a:pPr lvl="1"/>
            <a:r>
              <a:rPr lang="en-US"/>
              <a:t>Pearson Tutorial in PAN </a:t>
            </a:r>
          </a:p>
          <a:p>
            <a:pPr lvl="2"/>
            <a:r>
              <a:rPr lang="en-US"/>
              <a:t>Create a report to view and add student accommodations</a:t>
            </a:r>
          </a:p>
          <a:p>
            <a:pPr lvl="2"/>
            <a:r>
              <a:rPr lang="en-US"/>
              <a:t>Create classes</a:t>
            </a:r>
          </a:p>
          <a:p>
            <a:pPr lvl="2"/>
            <a:r>
              <a:rPr lang="en-US"/>
              <a:t>Create test sessions and add students to sessions </a:t>
            </a:r>
          </a:p>
          <a:p>
            <a:pPr lvl="1"/>
            <a:r>
              <a:rPr lang="en-US"/>
              <a:t>Q and A (open to all questions related to PAN, TestNav and the KSA administration)</a:t>
            </a:r>
          </a:p>
          <a:p>
            <a:r>
              <a:rPr lang="en-US" u="sng">
                <a:hlinkClick r:id="rId3"/>
              </a:rPr>
              <a:t>2026 KSA Office Hour Session One Form</a:t>
            </a:r>
            <a:r>
              <a:rPr lang="en-US" u="sng"/>
              <a:t> </a:t>
            </a:r>
            <a:r>
              <a:rPr lang="en-US"/>
              <a:t>was shared in the March 9 Monday DAC email for early question submission</a:t>
            </a:r>
          </a:p>
          <a:p>
            <a:r>
              <a:rPr lang="en-US"/>
              <a:t>Additional Office Hours: April 15 and May 13</a:t>
            </a:r>
          </a:p>
          <a:p>
            <a:endParaRPr lang="en-US"/>
          </a:p>
        </p:txBody>
      </p:sp>
    </p:spTree>
    <p:extLst>
      <p:ext uri="{BB962C8B-B14F-4D97-AF65-F5344CB8AC3E}">
        <p14:creationId xmlns:p14="http://schemas.microsoft.com/office/powerpoint/2010/main" val="77451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5D675-5F23-F53B-1DA6-0C0B6F53D75E}"/>
              </a:ext>
            </a:extLst>
          </p:cNvPr>
          <p:cNvSpPr>
            <a:spLocks noGrp="1"/>
          </p:cNvSpPr>
          <p:nvPr>
            <p:ph type="title"/>
          </p:nvPr>
        </p:nvSpPr>
        <p:spPr/>
        <p:txBody>
          <a:bodyPr>
            <a:normAutofit/>
          </a:bodyPr>
          <a:lstStyle/>
          <a:p>
            <a:r>
              <a:rPr lang="en-US" sz="4800"/>
              <a:t>College Admissions Exam: </a:t>
            </a:r>
            <a:br>
              <a:rPr lang="en-US" sz="4800"/>
            </a:br>
            <a:r>
              <a:rPr lang="en-US" sz="4800"/>
              <a:t>SAT Updates and Reminders</a:t>
            </a:r>
          </a:p>
        </p:txBody>
      </p:sp>
      <p:sp>
        <p:nvSpPr>
          <p:cNvPr id="5" name="Text Placeholder 4">
            <a:extLst>
              <a:ext uri="{FF2B5EF4-FFF2-40B4-BE49-F238E27FC236}">
                <a16:creationId xmlns:a16="http://schemas.microsoft.com/office/drawing/2014/main" id="{E483749C-600B-22C0-D928-290877ABCCFC}"/>
              </a:ext>
            </a:extLst>
          </p:cNvPr>
          <p:cNvSpPr>
            <a:spLocks noGrp="1"/>
          </p:cNvSpPr>
          <p:nvPr>
            <p:ph type="body" idx="1"/>
          </p:nvPr>
        </p:nvSpPr>
        <p:spPr/>
        <p:txBody>
          <a:bodyPr/>
          <a:lstStyle/>
          <a:p>
            <a:r>
              <a:rPr lang="en-US">
                <a:solidFill>
                  <a:schemeClr val="tx1"/>
                </a:solidFill>
              </a:rPr>
              <a:t>Christen Roseberry, Program Consultant</a:t>
            </a:r>
          </a:p>
          <a:p>
            <a:r>
              <a:rPr lang="en-US">
                <a:solidFill>
                  <a:schemeClr val="tx1"/>
                </a:solidFill>
              </a:rPr>
              <a:t>Division of Assessment and Accountability Support</a:t>
            </a:r>
          </a:p>
          <a:p>
            <a:r>
              <a:rPr lang="en-US">
                <a:solidFill>
                  <a:schemeClr val="tx1"/>
                </a:solidFill>
              </a:rPr>
              <a:t>Office of Assessment and Accountability</a:t>
            </a:r>
          </a:p>
        </p:txBody>
      </p:sp>
    </p:spTree>
    <p:extLst>
      <p:ext uri="{BB962C8B-B14F-4D97-AF65-F5344CB8AC3E}">
        <p14:creationId xmlns:p14="http://schemas.microsoft.com/office/powerpoint/2010/main" val="22895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44AAF7-F9CD-86C6-0EC7-6DC74780506E}"/>
              </a:ext>
            </a:extLst>
          </p:cNvPr>
          <p:cNvSpPr>
            <a:spLocks noGrp="1"/>
          </p:cNvSpPr>
          <p:nvPr>
            <p:ph type="title"/>
          </p:nvPr>
        </p:nvSpPr>
        <p:spPr/>
        <p:txBody>
          <a:bodyPr/>
          <a:lstStyle/>
          <a:p>
            <a:r>
              <a:rPr lang="en-US"/>
              <a:t>SAT Updates and Reminders</a:t>
            </a:r>
          </a:p>
        </p:txBody>
      </p:sp>
      <p:sp>
        <p:nvSpPr>
          <p:cNvPr id="5" name="Content Placeholder 4">
            <a:extLst>
              <a:ext uri="{FF2B5EF4-FFF2-40B4-BE49-F238E27FC236}">
                <a16:creationId xmlns:a16="http://schemas.microsoft.com/office/drawing/2014/main" id="{37ABFE59-24AF-5D07-1788-4BB89818AD77}"/>
              </a:ext>
            </a:extLst>
          </p:cNvPr>
          <p:cNvSpPr>
            <a:spLocks noGrp="1"/>
          </p:cNvSpPr>
          <p:nvPr>
            <p:ph idx="1"/>
          </p:nvPr>
        </p:nvSpPr>
        <p:spPr/>
        <p:txBody>
          <a:bodyPr>
            <a:normAutofit fontScale="92500" lnSpcReduction="10000"/>
          </a:bodyPr>
          <a:lstStyle/>
          <a:p>
            <a:r>
              <a:rPr lang="en-US"/>
              <a:t>The Kentucky SAT Junior State Administration window for spring 2026 opened on Monday, March 2. As of March 10, 20,967 students have completed testing.</a:t>
            </a:r>
          </a:p>
          <a:p>
            <a:r>
              <a:rPr lang="en-US"/>
              <a:t>As a reminder, all testing, including make-up tests, must occur by </a:t>
            </a:r>
            <a:r>
              <a:rPr lang="en-US" b="1"/>
              <a:t>April 10.</a:t>
            </a:r>
          </a:p>
          <a:p>
            <a:r>
              <a:rPr lang="en-US"/>
              <a:t>Additionally, as a reminder, conducting a student readiness check ahead of test day can provide the student and test day staff with the opportunity to confirm student registrations are correct and provide the student time to practice with Bluebook.</a:t>
            </a:r>
          </a:p>
          <a:p>
            <a:r>
              <a:rPr lang="en-US"/>
              <a:t>OAA and College Board will host </a:t>
            </a:r>
            <a:r>
              <a:rPr lang="en-US">
                <a:hlinkClick r:id="rId2"/>
              </a:rPr>
              <a:t>KY SAT Office Hour #5 </a:t>
            </a:r>
            <a:r>
              <a:rPr lang="en-US"/>
              <a:t>on </a:t>
            </a:r>
            <a:r>
              <a:rPr lang="en-US" b="1"/>
              <a:t>Wednesday, March 18 from 10:00-11:00 a.m.</a:t>
            </a:r>
            <a:r>
              <a:rPr lang="en-US"/>
              <a:t> ET focused on irregularities, retests, and post-test activities. Registration is not required.</a:t>
            </a:r>
          </a:p>
        </p:txBody>
      </p:sp>
    </p:spTree>
    <p:extLst>
      <p:ext uri="{BB962C8B-B14F-4D97-AF65-F5344CB8AC3E}">
        <p14:creationId xmlns:p14="http://schemas.microsoft.com/office/powerpoint/2010/main" val="215541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44DB-37D7-E396-75F6-8FF1B3182DC1}"/>
              </a:ext>
            </a:extLst>
          </p:cNvPr>
          <p:cNvSpPr>
            <a:spLocks noGrp="1"/>
          </p:cNvSpPr>
          <p:nvPr>
            <p:ph type="title"/>
          </p:nvPr>
        </p:nvSpPr>
        <p:spPr/>
        <p:txBody>
          <a:bodyPr/>
          <a:lstStyle/>
          <a:p>
            <a:r>
              <a:rPr lang="en-US"/>
              <a:t>SAT Score Release Schedule</a:t>
            </a:r>
          </a:p>
        </p:txBody>
      </p:sp>
      <p:graphicFrame>
        <p:nvGraphicFramePr>
          <p:cNvPr id="4" name="Content Placeholder 3">
            <a:extLst>
              <a:ext uri="{FF2B5EF4-FFF2-40B4-BE49-F238E27FC236}">
                <a16:creationId xmlns:a16="http://schemas.microsoft.com/office/drawing/2014/main" id="{FC7738C6-5690-8982-953B-8DA02F281F38}"/>
              </a:ext>
            </a:extLst>
          </p:cNvPr>
          <p:cNvGraphicFramePr>
            <a:graphicFrameLocks noGrp="1"/>
          </p:cNvGraphicFramePr>
          <p:nvPr>
            <p:ph idx="1"/>
            <p:extLst>
              <p:ext uri="{D42A27DB-BD31-4B8C-83A1-F6EECF244321}">
                <p14:modId xmlns:p14="http://schemas.microsoft.com/office/powerpoint/2010/main" val="2480402376"/>
              </p:ext>
            </p:extLst>
          </p:nvPr>
        </p:nvGraphicFramePr>
        <p:xfrm>
          <a:off x="2381956" y="1038225"/>
          <a:ext cx="7394222" cy="4356989"/>
        </p:xfrm>
        <a:graphic>
          <a:graphicData uri="http://schemas.openxmlformats.org/drawingml/2006/table">
            <a:tbl>
              <a:tblPr firstRow="1" bandRow="1">
                <a:tableStyleId>{5C22544A-7EE6-4342-B048-85BDC9FD1C3A}</a:tableStyleId>
              </a:tblPr>
              <a:tblGrid>
                <a:gridCol w="3697111">
                  <a:extLst>
                    <a:ext uri="{9D8B030D-6E8A-4147-A177-3AD203B41FA5}">
                      <a16:colId xmlns:a16="http://schemas.microsoft.com/office/drawing/2014/main" val="243460770"/>
                    </a:ext>
                  </a:extLst>
                </a:gridCol>
                <a:gridCol w="3697111">
                  <a:extLst>
                    <a:ext uri="{9D8B030D-6E8A-4147-A177-3AD203B41FA5}">
                      <a16:colId xmlns:a16="http://schemas.microsoft.com/office/drawing/2014/main" val="1643847507"/>
                    </a:ext>
                  </a:extLst>
                </a:gridCol>
              </a:tblGrid>
              <a:tr h="934466">
                <a:tc>
                  <a:txBody>
                    <a:bodyPr/>
                    <a:lstStyle/>
                    <a:p>
                      <a:pPr algn="ctr"/>
                      <a:r>
                        <a:rPr lang="en-US" sz="2800"/>
                        <a:t>Test Submission Dates</a:t>
                      </a:r>
                    </a:p>
                  </a:txBody>
                  <a:tcPr>
                    <a:solidFill>
                      <a:srgbClr val="007780"/>
                    </a:solidFill>
                  </a:tcPr>
                </a:tc>
                <a:tc>
                  <a:txBody>
                    <a:bodyPr/>
                    <a:lstStyle/>
                    <a:p>
                      <a:pPr algn="ctr"/>
                      <a:r>
                        <a:rPr lang="en-US" sz="2800"/>
                        <a:t>Students Receive Scores Electronically</a:t>
                      </a:r>
                    </a:p>
                  </a:txBody>
                  <a:tcPr>
                    <a:solidFill>
                      <a:srgbClr val="007780"/>
                    </a:solidFill>
                  </a:tcPr>
                </a:tc>
                <a:extLst>
                  <a:ext uri="{0D108BD9-81ED-4DB2-BD59-A6C34878D82A}">
                    <a16:rowId xmlns:a16="http://schemas.microsoft.com/office/drawing/2014/main" val="628437412"/>
                  </a:ext>
                </a:extLst>
              </a:tr>
              <a:tr h="1104527">
                <a:tc>
                  <a:txBody>
                    <a:bodyPr/>
                    <a:lstStyle/>
                    <a:p>
                      <a:pPr algn="ctr"/>
                      <a:r>
                        <a:rPr lang="en-US" sz="2800" b="1">
                          <a:solidFill>
                            <a:srgbClr val="102649"/>
                          </a:solidFill>
                        </a:rPr>
                        <a:t>March 2 – 13, 2026</a:t>
                      </a:r>
                    </a:p>
                  </a:txBody>
                  <a:tcPr>
                    <a:solidFill>
                      <a:srgbClr val="99C9CC"/>
                    </a:solidFill>
                  </a:tcPr>
                </a:tc>
                <a:tc>
                  <a:txBody>
                    <a:bodyPr/>
                    <a:lstStyle/>
                    <a:p>
                      <a:pPr algn="ctr"/>
                      <a:r>
                        <a:rPr lang="en-US" sz="2800" b="1">
                          <a:solidFill>
                            <a:srgbClr val="102649"/>
                          </a:solidFill>
                        </a:rPr>
                        <a:t>April 2, 2026</a:t>
                      </a:r>
                    </a:p>
                  </a:txBody>
                  <a:tcPr>
                    <a:solidFill>
                      <a:srgbClr val="99C9CC"/>
                    </a:solidFill>
                  </a:tcPr>
                </a:tc>
                <a:extLst>
                  <a:ext uri="{0D108BD9-81ED-4DB2-BD59-A6C34878D82A}">
                    <a16:rowId xmlns:a16="http://schemas.microsoft.com/office/drawing/2014/main" val="2961611609"/>
                  </a:ext>
                </a:extLst>
              </a:tr>
              <a:tr h="1186418">
                <a:tc>
                  <a:txBody>
                    <a:bodyPr/>
                    <a:lstStyle/>
                    <a:p>
                      <a:pPr algn="ctr"/>
                      <a:r>
                        <a:rPr lang="en-US" sz="2800" b="1">
                          <a:solidFill>
                            <a:srgbClr val="102649"/>
                          </a:solidFill>
                        </a:rPr>
                        <a:t>March 16 – 27, 2026</a:t>
                      </a:r>
                    </a:p>
                  </a:txBody>
                  <a:tcPr>
                    <a:solidFill>
                      <a:srgbClr val="99C9CC">
                        <a:alpha val="50000"/>
                      </a:srgbClr>
                    </a:solidFill>
                  </a:tcPr>
                </a:tc>
                <a:tc>
                  <a:txBody>
                    <a:bodyPr/>
                    <a:lstStyle/>
                    <a:p>
                      <a:pPr algn="ctr"/>
                      <a:r>
                        <a:rPr lang="en-US" sz="2800" b="1">
                          <a:solidFill>
                            <a:srgbClr val="102649"/>
                          </a:solidFill>
                        </a:rPr>
                        <a:t>April 16, 2026</a:t>
                      </a:r>
                    </a:p>
                  </a:txBody>
                  <a:tcPr>
                    <a:solidFill>
                      <a:srgbClr val="99C9CC">
                        <a:alpha val="50000"/>
                      </a:srgbClr>
                    </a:solidFill>
                  </a:tcPr>
                </a:tc>
                <a:extLst>
                  <a:ext uri="{0D108BD9-81ED-4DB2-BD59-A6C34878D82A}">
                    <a16:rowId xmlns:a16="http://schemas.microsoft.com/office/drawing/2014/main" val="1921094371"/>
                  </a:ext>
                </a:extLst>
              </a:tr>
              <a:tr h="1121164">
                <a:tc>
                  <a:txBody>
                    <a:bodyPr/>
                    <a:lstStyle/>
                    <a:p>
                      <a:pPr algn="ctr"/>
                      <a:r>
                        <a:rPr lang="en-US" sz="2800" b="1">
                          <a:solidFill>
                            <a:srgbClr val="102649"/>
                          </a:solidFill>
                        </a:rPr>
                        <a:t>March 30 – April 10, 2026</a:t>
                      </a:r>
                    </a:p>
                  </a:txBody>
                  <a:tcPr>
                    <a:solidFill>
                      <a:srgbClr val="99C9CC"/>
                    </a:solidFill>
                  </a:tcPr>
                </a:tc>
                <a:tc>
                  <a:txBody>
                    <a:bodyPr/>
                    <a:lstStyle/>
                    <a:p>
                      <a:pPr algn="ctr"/>
                      <a:r>
                        <a:rPr lang="en-US" sz="2800" b="1" dirty="0">
                          <a:solidFill>
                            <a:srgbClr val="102649"/>
                          </a:solidFill>
                        </a:rPr>
                        <a:t>April 30, 2026</a:t>
                      </a:r>
                    </a:p>
                  </a:txBody>
                  <a:tcPr>
                    <a:solidFill>
                      <a:srgbClr val="99C9CC"/>
                    </a:solidFill>
                  </a:tcPr>
                </a:tc>
                <a:extLst>
                  <a:ext uri="{0D108BD9-81ED-4DB2-BD59-A6C34878D82A}">
                    <a16:rowId xmlns:a16="http://schemas.microsoft.com/office/drawing/2014/main" val="1125748461"/>
                  </a:ext>
                </a:extLst>
              </a:tr>
            </a:tbl>
          </a:graphicData>
        </a:graphic>
      </p:graphicFrame>
    </p:spTree>
    <p:extLst>
      <p:ext uri="{BB962C8B-B14F-4D97-AF65-F5344CB8AC3E}">
        <p14:creationId xmlns:p14="http://schemas.microsoft.com/office/powerpoint/2010/main" val="20135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42E38A-11B2-9F85-364A-2214E1A123D1}"/>
              </a:ext>
            </a:extLst>
          </p:cNvPr>
          <p:cNvSpPr>
            <a:spLocks noGrp="1"/>
          </p:cNvSpPr>
          <p:nvPr>
            <p:ph type="title"/>
          </p:nvPr>
        </p:nvSpPr>
        <p:spPr/>
        <p:txBody>
          <a:bodyPr>
            <a:normAutofit/>
          </a:bodyPr>
          <a:lstStyle/>
          <a:p>
            <a:r>
              <a:rPr lang="en-US" sz="4800"/>
              <a:t>ACT Scores and Transcripts</a:t>
            </a:r>
          </a:p>
        </p:txBody>
      </p:sp>
      <p:sp>
        <p:nvSpPr>
          <p:cNvPr id="5" name="Text Placeholder 4">
            <a:extLst>
              <a:ext uri="{FF2B5EF4-FFF2-40B4-BE49-F238E27FC236}">
                <a16:creationId xmlns:a16="http://schemas.microsoft.com/office/drawing/2014/main" id="{0ADBF559-5EEA-15A4-0850-342D02F6B6CF}"/>
              </a:ext>
            </a:extLst>
          </p:cNvPr>
          <p:cNvSpPr>
            <a:spLocks noGrp="1"/>
          </p:cNvSpPr>
          <p:nvPr>
            <p:ph type="body" idx="1"/>
          </p:nvPr>
        </p:nvSpPr>
        <p:spPr/>
        <p:txBody>
          <a:bodyPr/>
          <a:lstStyle/>
          <a:p>
            <a:r>
              <a:rPr lang="en-US">
                <a:solidFill>
                  <a:schemeClr val="tx1"/>
                </a:solidFill>
              </a:rPr>
              <a:t>Christen Roseberry</a:t>
            </a:r>
          </a:p>
          <a:p>
            <a:r>
              <a:rPr lang="en-US">
                <a:solidFill>
                  <a:schemeClr val="tx1"/>
                </a:solidFill>
              </a:rPr>
              <a:t>Division of Assessment and Accountability</a:t>
            </a:r>
          </a:p>
          <a:p>
            <a:r>
              <a:rPr lang="en-US">
                <a:solidFill>
                  <a:schemeClr val="tx1"/>
                </a:solidFill>
              </a:rPr>
              <a:t>Office of Assessment and Accountability</a:t>
            </a:r>
          </a:p>
        </p:txBody>
      </p:sp>
    </p:spTree>
    <p:extLst>
      <p:ext uri="{BB962C8B-B14F-4D97-AF65-F5344CB8AC3E}">
        <p14:creationId xmlns:p14="http://schemas.microsoft.com/office/powerpoint/2010/main" val="409562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0864F6-E002-CD25-0104-8A29D187D365}"/>
              </a:ext>
            </a:extLst>
          </p:cNvPr>
          <p:cNvSpPr>
            <a:spLocks noGrp="1"/>
          </p:cNvSpPr>
          <p:nvPr>
            <p:ph type="title"/>
          </p:nvPr>
        </p:nvSpPr>
        <p:spPr/>
        <p:txBody>
          <a:bodyPr/>
          <a:lstStyle/>
          <a:p>
            <a:r>
              <a:rPr lang="en-US"/>
              <a:t>Reporting ACT Scores on Transcripts</a:t>
            </a:r>
          </a:p>
        </p:txBody>
      </p:sp>
      <p:sp>
        <p:nvSpPr>
          <p:cNvPr id="5" name="Content Placeholder 4">
            <a:extLst>
              <a:ext uri="{FF2B5EF4-FFF2-40B4-BE49-F238E27FC236}">
                <a16:creationId xmlns:a16="http://schemas.microsoft.com/office/drawing/2014/main" id="{914B9C29-355C-7980-F1BD-F4ECD92D8357}"/>
              </a:ext>
            </a:extLst>
          </p:cNvPr>
          <p:cNvSpPr>
            <a:spLocks noGrp="1"/>
          </p:cNvSpPr>
          <p:nvPr>
            <p:ph idx="1"/>
          </p:nvPr>
        </p:nvSpPr>
        <p:spPr/>
        <p:txBody>
          <a:bodyPr vert="horz" lIns="91440" tIns="45720" rIns="91440" bIns="45720" rtlCol="0" anchor="t">
            <a:normAutofit/>
          </a:bodyPr>
          <a:lstStyle/>
          <a:p>
            <a:r>
              <a:rPr lang="en-US"/>
              <a:t>ACT assessment scores are no longer available to KDE to publish to school districts. The ACT contract ended on June 30, 2025, when the state’s required college admissions exam changed to the SAT.</a:t>
            </a:r>
          </a:p>
          <a:p>
            <a:r>
              <a:rPr lang="en-US"/>
              <a:t>This change may affect student transcripts if the district has previously included state-published scores.</a:t>
            </a:r>
          </a:p>
          <a:p>
            <a:r>
              <a:rPr lang="en-US"/>
              <a:t>Districts that wish to continue including ACT scores on transcripts can do so by publishing those scores locally. Instructions for loading assessment scores can be found in the </a:t>
            </a:r>
            <a:r>
              <a:rPr lang="en-US">
                <a:hlinkClick r:id="rId2"/>
              </a:rPr>
              <a:t>Infinite Campus Assessment Score Import Wizard instructions</a:t>
            </a:r>
            <a:r>
              <a:rPr lang="en-US"/>
              <a:t>.</a:t>
            </a:r>
          </a:p>
        </p:txBody>
      </p:sp>
    </p:spTree>
    <p:extLst>
      <p:ext uri="{BB962C8B-B14F-4D97-AF65-F5344CB8AC3E}">
        <p14:creationId xmlns:p14="http://schemas.microsoft.com/office/powerpoint/2010/main" val="78626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0918-ADF0-F250-A751-3C6872F980D2}"/>
              </a:ext>
            </a:extLst>
          </p:cNvPr>
          <p:cNvSpPr>
            <a:spLocks noGrp="1"/>
          </p:cNvSpPr>
          <p:nvPr>
            <p:ph type="title"/>
          </p:nvPr>
        </p:nvSpPr>
        <p:spPr/>
        <p:txBody>
          <a:bodyPr>
            <a:normAutofit/>
          </a:bodyPr>
          <a:lstStyle/>
          <a:p>
            <a:r>
              <a:rPr lang="en-US" sz="4800"/>
              <a:t>Student Data Review and Roster (SDRR) Application </a:t>
            </a:r>
          </a:p>
        </p:txBody>
      </p:sp>
      <p:sp>
        <p:nvSpPr>
          <p:cNvPr id="3" name="Content Placeholder 2">
            <a:extLst>
              <a:ext uri="{FF2B5EF4-FFF2-40B4-BE49-F238E27FC236}">
                <a16:creationId xmlns:a16="http://schemas.microsoft.com/office/drawing/2014/main" id="{E63E3537-F618-1404-6297-75CAEDA43C29}"/>
              </a:ext>
            </a:extLst>
          </p:cNvPr>
          <p:cNvSpPr>
            <a:spLocks noGrp="1"/>
          </p:cNvSpPr>
          <p:nvPr>
            <p:ph type="body" idx="1"/>
          </p:nvPr>
        </p:nvSpPr>
        <p:spPr/>
        <p:txBody>
          <a:bodyPr vert="horz" lIns="91440" tIns="45720" rIns="91440" bIns="45720" rtlCol="0" anchor="t">
            <a:normAutofit/>
          </a:bodyPr>
          <a:lstStyle/>
          <a:p>
            <a:r>
              <a:rPr lang="en-US">
                <a:solidFill>
                  <a:schemeClr val="tx1"/>
                </a:solidFill>
              </a:rPr>
              <a:t>Chris Williams</a:t>
            </a:r>
          </a:p>
          <a:p>
            <a:r>
              <a:rPr lang="en-US">
                <a:solidFill>
                  <a:schemeClr val="tx1"/>
                </a:solidFill>
              </a:rPr>
              <a:t>Division of Assessment and Accountability Support</a:t>
            </a:r>
          </a:p>
          <a:p>
            <a:r>
              <a:rPr lang="en-US">
                <a:solidFill>
                  <a:schemeClr val="tx1"/>
                </a:solidFill>
              </a:rPr>
              <a:t>Office of Assessment and Accountability</a:t>
            </a:r>
          </a:p>
          <a:p>
            <a:endParaRPr lang="en-US"/>
          </a:p>
        </p:txBody>
      </p:sp>
    </p:spTree>
    <p:extLst>
      <p:ext uri="{BB962C8B-B14F-4D97-AF65-F5344CB8AC3E}">
        <p14:creationId xmlns:p14="http://schemas.microsoft.com/office/powerpoint/2010/main" val="13535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AE63-DA07-4584-B6FA-0E2E2C57D808}"/>
              </a:ext>
            </a:extLst>
          </p:cNvPr>
          <p:cNvSpPr>
            <a:spLocks noGrp="1"/>
          </p:cNvSpPr>
          <p:nvPr>
            <p:ph type="title"/>
          </p:nvPr>
        </p:nvSpPr>
        <p:spPr/>
        <p:txBody>
          <a:bodyPr/>
          <a:lstStyle/>
          <a:p>
            <a:r>
              <a:rPr lang="en-US"/>
              <a:t>KSA Test Window Collection</a:t>
            </a:r>
          </a:p>
        </p:txBody>
      </p:sp>
      <p:sp>
        <p:nvSpPr>
          <p:cNvPr id="3" name="Content Placeholder 2">
            <a:extLst>
              <a:ext uri="{FF2B5EF4-FFF2-40B4-BE49-F238E27FC236}">
                <a16:creationId xmlns:a16="http://schemas.microsoft.com/office/drawing/2014/main" id="{93D4DC6D-9214-489B-A494-753A03EF8DA4}"/>
              </a:ext>
            </a:extLst>
          </p:cNvPr>
          <p:cNvSpPr>
            <a:spLocks noGrp="1"/>
          </p:cNvSpPr>
          <p:nvPr>
            <p:ph idx="1"/>
          </p:nvPr>
        </p:nvSpPr>
        <p:spPr>
          <a:xfrm>
            <a:off x="838200" y="1254125"/>
            <a:ext cx="10692160" cy="4040929"/>
          </a:xfrm>
        </p:spPr>
        <p:txBody>
          <a:bodyPr vert="horz" lIns="91440" tIns="45720" rIns="91440" bIns="45720" rtlCol="0" anchor="t">
            <a:normAutofit fontScale="92500" lnSpcReduction="20000"/>
          </a:bodyPr>
          <a:lstStyle/>
          <a:p>
            <a:r>
              <a:rPr lang="en-US">
                <a:solidFill>
                  <a:schemeClr val="tx1"/>
                </a:solidFill>
              </a:rPr>
              <a:t>KSA test windows for elementary, middle and high schools will be collected in SDRR. </a:t>
            </a:r>
          </a:p>
          <a:p>
            <a:r>
              <a:rPr lang="en-US">
                <a:solidFill>
                  <a:schemeClr val="tx1"/>
                </a:solidFill>
              </a:rPr>
              <a:t>District-level users will be able to make changes to the KSA test windows.</a:t>
            </a:r>
          </a:p>
          <a:p>
            <a:r>
              <a:rPr lang="en-US">
                <a:solidFill>
                  <a:schemeClr val="tx1"/>
                </a:solidFill>
              </a:rPr>
              <a:t>School-level users will have read-only access and cannot make changes to the KSA testing windows.</a:t>
            </a:r>
          </a:p>
          <a:p>
            <a:r>
              <a:rPr lang="en-US">
                <a:solidFill>
                  <a:schemeClr val="tx1"/>
                </a:solidFill>
              </a:rPr>
              <a:t>Collection window opened on </a:t>
            </a:r>
            <a:r>
              <a:rPr lang="en-US" b="1">
                <a:solidFill>
                  <a:schemeClr val="tx1"/>
                </a:solidFill>
              </a:rPr>
              <a:t>Wednesday, March 11 </a:t>
            </a:r>
            <a:r>
              <a:rPr lang="en-US">
                <a:solidFill>
                  <a:schemeClr val="tx1"/>
                </a:solidFill>
              </a:rPr>
              <a:t>and closes on </a:t>
            </a:r>
            <a:r>
              <a:rPr lang="en-US" b="1">
                <a:solidFill>
                  <a:schemeClr val="tx1"/>
                </a:solidFill>
              </a:rPr>
              <a:t>Friday,</a:t>
            </a:r>
            <a:r>
              <a:rPr lang="en-US">
                <a:solidFill>
                  <a:schemeClr val="tx1"/>
                </a:solidFill>
              </a:rPr>
              <a:t> </a:t>
            </a:r>
            <a:r>
              <a:rPr lang="en-US" b="1">
                <a:solidFill>
                  <a:schemeClr val="tx1"/>
                </a:solidFill>
              </a:rPr>
              <a:t>March 27 </a:t>
            </a:r>
            <a:r>
              <a:rPr lang="en-US">
                <a:solidFill>
                  <a:schemeClr val="tx1"/>
                </a:solidFill>
              </a:rPr>
              <a:t>at 5 p.m. ET.</a:t>
            </a:r>
          </a:p>
          <a:p>
            <a:r>
              <a:rPr lang="en-US">
                <a:solidFill>
                  <a:schemeClr val="tx1"/>
                </a:solidFill>
              </a:rPr>
              <a:t>Office of Assessment and Accountability (OAA) will pull from Infinite Campus (IC) to prepopulate the earliest start date based on changes made to the school calendars during the test window collection on </a:t>
            </a:r>
            <a:r>
              <a:rPr lang="en-US" b="1">
                <a:solidFill>
                  <a:schemeClr val="tx1"/>
                </a:solidFill>
              </a:rPr>
              <a:t>Monday, March 16</a:t>
            </a:r>
            <a:r>
              <a:rPr lang="en-US">
                <a:solidFill>
                  <a:schemeClr val="tx1"/>
                </a:solidFill>
              </a:rPr>
              <a:t> and </a:t>
            </a:r>
            <a:r>
              <a:rPr lang="en-US" b="1">
                <a:solidFill>
                  <a:schemeClr val="tx1"/>
                </a:solidFill>
              </a:rPr>
              <a:t>Monday, March 23</a:t>
            </a:r>
            <a:r>
              <a:rPr lang="en-US">
                <a:solidFill>
                  <a:schemeClr val="tx1"/>
                </a:solidFill>
              </a:rPr>
              <a:t>.</a:t>
            </a:r>
          </a:p>
        </p:txBody>
      </p:sp>
    </p:spTree>
    <p:extLst>
      <p:ext uri="{BB962C8B-B14F-4D97-AF65-F5344CB8AC3E}">
        <p14:creationId xmlns:p14="http://schemas.microsoft.com/office/powerpoint/2010/main" val="326123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C3A8-0EA7-45B0-9A56-8503B7ADB083}"/>
              </a:ext>
            </a:extLst>
          </p:cNvPr>
          <p:cNvSpPr>
            <a:spLocks noGrp="1"/>
          </p:cNvSpPr>
          <p:nvPr>
            <p:ph type="title"/>
          </p:nvPr>
        </p:nvSpPr>
        <p:spPr/>
        <p:txBody>
          <a:bodyPr/>
          <a:lstStyle/>
          <a:p>
            <a:r>
              <a:rPr lang="en-US"/>
              <a:t>District Test Windows</a:t>
            </a:r>
          </a:p>
        </p:txBody>
      </p:sp>
      <p:pic>
        <p:nvPicPr>
          <p:cNvPr id="3" name="Picture 2" descr="The district test window collection interface. Across the top it says District Test Windows and From: and To: Underneath is the text This seciton of SDRR shows the start date of the spring summative testing windows for elementary, middle and high schools in your district. Only distrit level users can edit this information. The start date must be within the last 14 days of the district school year based on the school calendars in IC to account for closed dates. The 14-day date is used for 100-day accountability determinations. Under the text box on the left it will show the district earliest start and end dates based on the district calendar in IC. On the right, it will allow the DAC to enter in the individual test windows for elementary, middle and high school. There is an action button to update.">
            <a:extLst>
              <a:ext uri="{FF2B5EF4-FFF2-40B4-BE49-F238E27FC236}">
                <a16:creationId xmlns:a16="http://schemas.microsoft.com/office/drawing/2014/main" id="{AD8D7576-84A9-4F70-BCA2-B3FA8D17A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03" y="1352939"/>
            <a:ext cx="9830333" cy="396551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13E6E82-345A-45DE-89EC-5743E59BF037}"/>
              </a:ext>
            </a:extLst>
          </p:cNvPr>
          <p:cNvSpPr/>
          <p:nvPr/>
        </p:nvSpPr>
        <p:spPr>
          <a:xfrm>
            <a:off x="9220734" y="4179993"/>
            <a:ext cx="2361530" cy="1530342"/>
          </a:xfrm>
          <a:prstGeom prst="rect">
            <a:avLst/>
          </a:prstGeom>
          <a:solidFill>
            <a:srgbClr val="05778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Export to Excel</a:t>
            </a:r>
          </a:p>
          <a:p>
            <a:pPr algn="ctr"/>
            <a:r>
              <a:rPr lang="en-US" sz="2000"/>
              <a:t>Downloads all test windows entered across the state.</a:t>
            </a:r>
          </a:p>
        </p:txBody>
      </p:sp>
    </p:spTree>
    <p:extLst>
      <p:ext uri="{BB962C8B-B14F-4D97-AF65-F5344CB8AC3E}">
        <p14:creationId xmlns:p14="http://schemas.microsoft.com/office/powerpoint/2010/main" val="83764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a:xfrm>
            <a:off x="838200" y="1253331"/>
            <a:ext cx="10515600" cy="3767243"/>
          </a:xfrm>
        </p:spPr>
        <p:txBody>
          <a:bodyPr vert="horz" lIns="91440" tIns="45720" rIns="91440" bIns="45720" rtlCol="0" anchor="t">
            <a:normAutofit lnSpcReduction="10000"/>
          </a:bodyPr>
          <a:lstStyle/>
          <a:p>
            <a:r>
              <a:rPr lang="en-US"/>
              <a:t>K Screen Reminders</a:t>
            </a:r>
          </a:p>
          <a:p>
            <a:r>
              <a:rPr lang="en-US"/>
              <a:t>Alternate Kentucky Summative Assessment (AKSA) Updates</a:t>
            </a:r>
          </a:p>
          <a:p>
            <a:r>
              <a:rPr lang="en-US"/>
              <a:t>KSA Updates and Reminders</a:t>
            </a:r>
          </a:p>
          <a:p>
            <a:r>
              <a:rPr lang="en-US"/>
              <a:t>College Admissions Exam – SAT Updates and Reminders</a:t>
            </a:r>
          </a:p>
          <a:p>
            <a:r>
              <a:rPr lang="en-US"/>
              <a:t>ACT Scores and Transcripts</a:t>
            </a:r>
          </a:p>
          <a:p>
            <a:r>
              <a:rPr lang="en-US"/>
              <a:t>Student Data Review and Roster (SDRR) Application</a:t>
            </a:r>
          </a:p>
          <a:p>
            <a:r>
              <a:rPr lang="en-US"/>
              <a:t>WIDA ACCESS Assessments Updates </a:t>
            </a:r>
          </a:p>
          <a:p>
            <a:r>
              <a:rPr lang="en-US"/>
              <a:t>Accountability Update</a:t>
            </a:r>
          </a:p>
          <a:p>
            <a:endParaRPr lang="en-US"/>
          </a:p>
          <a:p>
            <a:endParaRPr lang="en-US"/>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A8E9-19C1-9A68-CF12-F46D1807584A}"/>
              </a:ext>
            </a:extLst>
          </p:cNvPr>
          <p:cNvSpPr>
            <a:spLocks noGrp="1"/>
          </p:cNvSpPr>
          <p:nvPr>
            <p:ph type="title"/>
          </p:nvPr>
        </p:nvSpPr>
        <p:spPr/>
        <p:txBody>
          <a:bodyPr/>
          <a:lstStyle/>
          <a:p>
            <a:r>
              <a:rPr lang="en-US"/>
              <a:t>SDRR Resources</a:t>
            </a:r>
          </a:p>
        </p:txBody>
      </p:sp>
      <p:sp>
        <p:nvSpPr>
          <p:cNvPr id="3" name="Content Placeholder 2">
            <a:extLst>
              <a:ext uri="{FF2B5EF4-FFF2-40B4-BE49-F238E27FC236}">
                <a16:creationId xmlns:a16="http://schemas.microsoft.com/office/drawing/2014/main" id="{E12CC33A-9473-864A-D978-70A5A5F0F30D}"/>
              </a:ext>
            </a:extLst>
          </p:cNvPr>
          <p:cNvSpPr>
            <a:spLocks noGrp="1"/>
          </p:cNvSpPr>
          <p:nvPr>
            <p:ph idx="1"/>
          </p:nvPr>
        </p:nvSpPr>
        <p:spPr/>
        <p:txBody>
          <a:bodyPr vert="horz" lIns="91440" tIns="45720" rIns="91440" bIns="45720" rtlCol="0" anchor="t">
            <a:normAutofit/>
          </a:bodyPr>
          <a:lstStyle/>
          <a:p>
            <a:r>
              <a:rPr lang="en-US"/>
              <a:t>February DAC PowerPoint and video-SDRR on the </a:t>
            </a:r>
            <a:r>
              <a:rPr lang="en-US">
                <a:hlinkClick r:id="rId2"/>
              </a:rPr>
              <a:t>Meetings and Trainings</a:t>
            </a:r>
            <a:r>
              <a:rPr lang="en-US"/>
              <a:t>  and SDRR webpage</a:t>
            </a:r>
          </a:p>
          <a:p>
            <a:r>
              <a:rPr lang="en-US"/>
              <a:t>Monday DAC email on </a:t>
            </a:r>
            <a:r>
              <a:rPr lang="en-US">
                <a:hlinkClick r:id="rId3"/>
              </a:rPr>
              <a:t>March 2</a:t>
            </a:r>
            <a:r>
              <a:rPr lang="en-US"/>
              <a:t> and Special DAC email on </a:t>
            </a:r>
            <a:r>
              <a:rPr lang="en-US">
                <a:hlinkClick r:id="rId4"/>
              </a:rPr>
              <a:t>March 11</a:t>
            </a:r>
            <a:r>
              <a:rPr lang="en-US"/>
              <a:t> on the </a:t>
            </a:r>
            <a:r>
              <a:rPr lang="en-US">
                <a:hlinkClick r:id="rId5"/>
              </a:rPr>
              <a:t>DAC Communications</a:t>
            </a:r>
            <a:r>
              <a:rPr lang="en-US"/>
              <a:t> webpage</a:t>
            </a:r>
          </a:p>
          <a:p>
            <a:r>
              <a:rPr lang="en-US"/>
              <a:t>I Need Help button in SDRR </a:t>
            </a:r>
          </a:p>
        </p:txBody>
      </p:sp>
      <p:pic>
        <p:nvPicPr>
          <p:cNvPr id="4" name="Picture 3" descr="Visual graphic of the &quot;I Need Help&quot; button. This is a resource that links to many of the Frequently Asked Questions and can be found within the SDRR interface.">
            <a:extLst>
              <a:ext uri="{FF2B5EF4-FFF2-40B4-BE49-F238E27FC236}">
                <a16:creationId xmlns:a16="http://schemas.microsoft.com/office/drawing/2014/main" id="{2D83E937-6C83-308B-B105-388E2FFEB981}"/>
              </a:ext>
            </a:extLst>
          </p:cNvPr>
          <p:cNvPicPr>
            <a:picLocks noChangeAspect="1"/>
          </p:cNvPicPr>
          <p:nvPr/>
        </p:nvPicPr>
        <p:blipFill>
          <a:blip r:embed="rId6"/>
          <a:stretch>
            <a:fillRect/>
          </a:stretch>
        </p:blipFill>
        <p:spPr>
          <a:xfrm>
            <a:off x="5435290" y="3153123"/>
            <a:ext cx="1126274" cy="1165071"/>
          </a:xfrm>
          <a:prstGeom prst="rect">
            <a:avLst/>
          </a:prstGeom>
        </p:spPr>
      </p:pic>
    </p:spTree>
    <p:extLst>
      <p:ext uri="{BB962C8B-B14F-4D97-AF65-F5344CB8AC3E}">
        <p14:creationId xmlns:p14="http://schemas.microsoft.com/office/powerpoint/2010/main" val="118822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49AB-0EF1-71D0-0F28-4E0D8BEDCFFB}"/>
              </a:ext>
            </a:extLst>
          </p:cNvPr>
          <p:cNvSpPr>
            <a:spLocks noGrp="1"/>
          </p:cNvSpPr>
          <p:nvPr>
            <p:ph type="title"/>
          </p:nvPr>
        </p:nvSpPr>
        <p:spPr/>
        <p:txBody>
          <a:bodyPr>
            <a:normAutofit/>
          </a:bodyPr>
          <a:lstStyle/>
          <a:p>
            <a:r>
              <a:rPr lang="en-US" sz="4800"/>
              <a:t>WIDA ACCESS Assessments Updates </a:t>
            </a:r>
          </a:p>
        </p:txBody>
      </p:sp>
      <p:sp>
        <p:nvSpPr>
          <p:cNvPr id="3" name="Text Placeholder 2">
            <a:extLst>
              <a:ext uri="{FF2B5EF4-FFF2-40B4-BE49-F238E27FC236}">
                <a16:creationId xmlns:a16="http://schemas.microsoft.com/office/drawing/2014/main" id="{A456325D-40BD-4150-2499-83EC5CF07253}"/>
              </a:ext>
            </a:extLst>
          </p:cNvPr>
          <p:cNvSpPr>
            <a:spLocks noGrp="1"/>
          </p:cNvSpPr>
          <p:nvPr>
            <p:ph type="body" idx="1"/>
          </p:nvPr>
        </p:nvSpPr>
        <p:spPr/>
        <p:txBody>
          <a:bodyPr vert="horz" lIns="91440" tIns="45720" rIns="91440" bIns="45720" rtlCol="0" anchor="t">
            <a:normAutofit/>
          </a:bodyPr>
          <a:lstStyle/>
          <a:p>
            <a:r>
              <a:rPr lang="en-US">
                <a:solidFill>
                  <a:schemeClr val="tx1"/>
                </a:solidFill>
              </a:rPr>
              <a:t>Chris Williams, Program Consultant</a:t>
            </a:r>
          </a:p>
          <a:p>
            <a:r>
              <a:rPr lang="en-US">
                <a:solidFill>
                  <a:schemeClr val="tx1"/>
                </a:solidFill>
              </a:rPr>
              <a:t>Division of Assessment and Accountability Support</a:t>
            </a:r>
          </a:p>
          <a:p>
            <a:r>
              <a:rPr lang="en-US">
                <a:solidFill>
                  <a:schemeClr val="tx1"/>
                </a:solidFill>
              </a:rPr>
              <a:t>Office of Assessment and Accountability</a:t>
            </a:r>
          </a:p>
          <a:p>
            <a:endParaRPr lang="en-US"/>
          </a:p>
        </p:txBody>
      </p:sp>
    </p:spTree>
    <p:extLst>
      <p:ext uri="{BB962C8B-B14F-4D97-AF65-F5344CB8AC3E}">
        <p14:creationId xmlns:p14="http://schemas.microsoft.com/office/powerpoint/2010/main" val="316480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15BF-85E4-8DC1-5222-E59D698C607D}"/>
              </a:ext>
            </a:extLst>
          </p:cNvPr>
          <p:cNvSpPr>
            <a:spLocks noGrp="1"/>
          </p:cNvSpPr>
          <p:nvPr>
            <p:ph type="title"/>
          </p:nvPr>
        </p:nvSpPr>
        <p:spPr/>
        <p:txBody>
          <a:bodyPr/>
          <a:lstStyle/>
          <a:p>
            <a:r>
              <a:rPr lang="en-US"/>
              <a:t>WIDA ACCESS Assessments</a:t>
            </a:r>
          </a:p>
        </p:txBody>
      </p:sp>
      <p:sp>
        <p:nvSpPr>
          <p:cNvPr id="3" name="Text Placeholder 2">
            <a:extLst>
              <a:ext uri="{FF2B5EF4-FFF2-40B4-BE49-F238E27FC236}">
                <a16:creationId xmlns:a16="http://schemas.microsoft.com/office/drawing/2014/main" id="{21F61942-9F2C-DB9C-1058-E21939A04B40}"/>
              </a:ext>
            </a:extLst>
          </p:cNvPr>
          <p:cNvSpPr>
            <a:spLocks noGrp="1"/>
          </p:cNvSpPr>
          <p:nvPr>
            <p:ph idx="1"/>
          </p:nvPr>
        </p:nvSpPr>
        <p:spPr>
          <a:xfrm>
            <a:off x="601363" y="1038873"/>
            <a:ext cx="10989275" cy="4845607"/>
          </a:xfrm>
        </p:spPr>
        <p:txBody>
          <a:bodyPr vert="horz" lIns="91440" tIns="45720" rIns="91440" bIns="45720" rtlCol="0" anchor="t">
            <a:normAutofit/>
          </a:bodyPr>
          <a:lstStyle/>
          <a:p>
            <a:r>
              <a:rPr lang="en-US"/>
              <a:t>Materials Returned</a:t>
            </a:r>
          </a:p>
          <a:p>
            <a:r>
              <a:rPr lang="en-US"/>
              <a:t>Data Validation in the WIDA Assessment Management System (AMS)</a:t>
            </a:r>
          </a:p>
          <a:p>
            <a:pPr lvl="1">
              <a:buFont typeface="Courier New" panose="020B0604020202020204" pitchFamily="34" charset="0"/>
              <a:buChar char="o"/>
            </a:pPr>
            <a:r>
              <a:rPr lang="en-US" b="1"/>
              <a:t>March 18-April 1</a:t>
            </a:r>
            <a:r>
              <a:rPr lang="en-US"/>
              <a:t> is the window</a:t>
            </a:r>
          </a:p>
          <a:p>
            <a:pPr lvl="1">
              <a:buFont typeface="Courier New" panose="020B0604020202020204" pitchFamily="34" charset="0"/>
              <a:buChar char="o"/>
            </a:pPr>
            <a:r>
              <a:rPr lang="en-US"/>
              <a:t>Last Opportunity with Data Recognition Corporation (DRC) to</a:t>
            </a:r>
          </a:p>
          <a:p>
            <a:pPr lvl="2">
              <a:buFont typeface="Wingdings" panose="020B0604020202020204" pitchFamily="34" charset="0"/>
              <a:buChar char="§"/>
            </a:pPr>
            <a:r>
              <a:rPr lang="en-US"/>
              <a:t>Correct any student demographics</a:t>
            </a:r>
          </a:p>
          <a:p>
            <a:pPr lvl="2">
              <a:buFont typeface="Wingdings" panose="020B0604020202020204" pitchFamily="34" charset="0"/>
              <a:buChar char="§"/>
            </a:pPr>
            <a:r>
              <a:rPr lang="en-US"/>
              <a:t>Fix Duplicate Records- students’ first and last name, birthdate, SSID, grade, school and district on both records and not removing any student records</a:t>
            </a:r>
          </a:p>
          <a:p>
            <a:pPr lvl="2">
              <a:buFont typeface="Wingdings" panose="020B0604020202020204" pitchFamily="34" charset="0"/>
              <a:buChar char="§"/>
            </a:pPr>
            <a:r>
              <a:rPr lang="en-US"/>
              <a:t>Marking accommodations</a:t>
            </a:r>
          </a:p>
          <a:p>
            <a:pPr lvl="2">
              <a:buFont typeface="Wingdings" panose="020B0604020202020204" pitchFamily="34" charset="0"/>
              <a:buChar char="§"/>
            </a:pPr>
            <a:r>
              <a:rPr lang="en-US"/>
              <a:t>Students need invalidating contact </a:t>
            </a:r>
            <a:r>
              <a:rPr lang="en-US">
                <a:hlinkClick r:id="rId2"/>
              </a:rPr>
              <a:t>Chris Williams</a:t>
            </a:r>
          </a:p>
          <a:p>
            <a:r>
              <a:rPr lang="en-US"/>
              <a:t>Score Reports in WIDA AMS</a:t>
            </a:r>
          </a:p>
          <a:p>
            <a:pPr lvl="2">
              <a:buFont typeface="Wingdings" panose="020B0604020202020204" pitchFamily="34" charset="0"/>
              <a:buChar char="§"/>
            </a:pPr>
            <a:r>
              <a:rPr lang="en-US"/>
              <a:t>Online-</a:t>
            </a:r>
            <a:r>
              <a:rPr lang="en-US" b="1"/>
              <a:t>April 27</a:t>
            </a:r>
          </a:p>
          <a:p>
            <a:pPr lvl="2">
              <a:buFont typeface="Wingdings" panose="020B0604020202020204" pitchFamily="34" charset="0"/>
              <a:buChar char="§"/>
            </a:pPr>
            <a:r>
              <a:rPr lang="en-US"/>
              <a:t>Paper-</a:t>
            </a:r>
            <a:r>
              <a:rPr lang="en-US" b="1"/>
              <a:t>May 7-8</a:t>
            </a:r>
          </a:p>
          <a:p>
            <a:pPr lvl="1">
              <a:buFont typeface="Courier New" panose="020B0604020202020204" pitchFamily="34" charset="0"/>
              <a:buChar char="o"/>
            </a:pPr>
            <a:endParaRPr lang="en-US"/>
          </a:p>
        </p:txBody>
      </p:sp>
    </p:spTree>
    <p:extLst>
      <p:ext uri="{BB962C8B-B14F-4D97-AF65-F5344CB8AC3E}">
        <p14:creationId xmlns:p14="http://schemas.microsoft.com/office/powerpoint/2010/main" val="192743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A04C-D8DE-6CE5-A1F1-A209DDE7FCD6}"/>
              </a:ext>
            </a:extLst>
          </p:cNvPr>
          <p:cNvSpPr>
            <a:spLocks noGrp="1"/>
          </p:cNvSpPr>
          <p:nvPr>
            <p:ph type="title"/>
          </p:nvPr>
        </p:nvSpPr>
        <p:spPr/>
        <p:txBody>
          <a:bodyPr/>
          <a:lstStyle/>
          <a:p>
            <a:r>
              <a:rPr lang="en-US"/>
              <a:t>WIDA ACCESS Assessment Resources</a:t>
            </a:r>
          </a:p>
        </p:txBody>
      </p:sp>
      <p:sp>
        <p:nvSpPr>
          <p:cNvPr id="3" name="Content Placeholder 2">
            <a:extLst>
              <a:ext uri="{FF2B5EF4-FFF2-40B4-BE49-F238E27FC236}">
                <a16:creationId xmlns:a16="http://schemas.microsoft.com/office/drawing/2014/main" id="{C769E1E2-63FC-E1F0-7439-AE2EC7F36ECF}"/>
              </a:ext>
            </a:extLst>
          </p:cNvPr>
          <p:cNvSpPr>
            <a:spLocks noGrp="1"/>
          </p:cNvSpPr>
          <p:nvPr>
            <p:ph idx="1"/>
          </p:nvPr>
        </p:nvSpPr>
        <p:spPr/>
        <p:txBody>
          <a:bodyPr vert="horz" lIns="91440" tIns="45720" rIns="91440" bIns="45720" rtlCol="0" anchor="t">
            <a:normAutofit/>
          </a:bodyPr>
          <a:lstStyle/>
          <a:p>
            <a:r>
              <a:rPr lang="en-US">
                <a:hlinkClick r:id="rId2"/>
              </a:rPr>
              <a:t>WIDA AMS</a:t>
            </a:r>
            <a:endParaRPr lang="en-US"/>
          </a:p>
          <a:p>
            <a:pPr lvl="1">
              <a:buFont typeface="Courier New" panose="020B0604020202020204" pitchFamily="34" charset="0"/>
              <a:buChar char="o"/>
            </a:pPr>
            <a:r>
              <a:rPr lang="en-US"/>
              <a:t>WIDA ACCESS and WIDA Alternate ACCESS Data Validation</a:t>
            </a:r>
          </a:p>
          <a:p>
            <a:r>
              <a:rPr lang="en-US">
                <a:hlinkClick r:id="rId3"/>
              </a:rPr>
              <a:t>WIDA Secure Portal</a:t>
            </a:r>
          </a:p>
          <a:p>
            <a:pPr lvl="1">
              <a:buFont typeface="Courier New" panose="020B0604020202020204" pitchFamily="34" charset="0"/>
              <a:buChar char="o"/>
            </a:pPr>
            <a:r>
              <a:rPr lang="en-US"/>
              <a:t>ACCESS Data Validation Webinar Recording on March 3 under the heading webinars</a:t>
            </a:r>
          </a:p>
          <a:p>
            <a:pPr lvl="1">
              <a:buFont typeface="Courier New" panose="020B0604020202020204" pitchFamily="34" charset="0"/>
              <a:buChar char="o"/>
            </a:pPr>
            <a:r>
              <a:rPr lang="en-US">
                <a:hlinkClick r:id="rId4"/>
              </a:rPr>
              <a:t>WIDA AMS User Guide Supplement for Data Validation</a:t>
            </a:r>
            <a:endParaRPr lang="en-US"/>
          </a:p>
        </p:txBody>
      </p:sp>
    </p:spTree>
    <p:extLst>
      <p:ext uri="{BB962C8B-B14F-4D97-AF65-F5344CB8AC3E}">
        <p14:creationId xmlns:p14="http://schemas.microsoft.com/office/powerpoint/2010/main" val="242004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title"/>
          </p:nvPr>
        </p:nvSpPr>
        <p:spPr/>
        <p:txBody>
          <a:bodyPr>
            <a:normAutofit/>
          </a:bodyPr>
          <a:lstStyle/>
          <a:p>
            <a:r>
              <a:rPr lang="en-US" sz="4800"/>
              <a:t>Status of HB 257</a:t>
            </a:r>
          </a:p>
        </p:txBody>
      </p:sp>
      <p:sp>
        <p:nvSpPr>
          <p:cNvPr id="3" name="Subtitle 2">
            <a:extLst>
              <a:ext uri="{FF2B5EF4-FFF2-40B4-BE49-F238E27FC236}">
                <a16:creationId xmlns:a16="http://schemas.microsoft.com/office/drawing/2014/main" id="{15975756-7273-374D-877B-DD347CC3BB25}"/>
              </a:ext>
            </a:extLst>
          </p:cNvPr>
          <p:cNvSpPr>
            <a:spLocks noGrp="1"/>
          </p:cNvSpPr>
          <p:nvPr>
            <p:ph type="body" idx="1"/>
          </p:nvPr>
        </p:nvSpPr>
        <p:spPr/>
        <p:txBody>
          <a:bodyPr vert="horz" lIns="91440" tIns="45720" rIns="91440" bIns="45720" rtlCol="0" anchor="t">
            <a:normAutofit/>
          </a:bodyPr>
          <a:lstStyle/>
          <a:p>
            <a:r>
              <a:rPr lang="en-US">
                <a:solidFill>
                  <a:schemeClr val="tx1"/>
                </a:solidFill>
                <a:latin typeface="Franklin Gothic Book" panose="020B0503020102020204" pitchFamily="34" charset="0"/>
              </a:rPr>
              <a:t>Shara Savage, Director</a:t>
            </a:r>
          </a:p>
          <a:p>
            <a:r>
              <a:rPr lang="en-US">
                <a:solidFill>
                  <a:schemeClr val="tx1"/>
                </a:solidFill>
                <a:latin typeface="Franklin Gothic Book" panose="020B0503020102020204" pitchFamily="34" charset="0"/>
              </a:rPr>
              <a:t>Office of Assessment and Accountability</a:t>
            </a:r>
          </a:p>
          <a:p>
            <a:r>
              <a:rPr lang="en-US">
                <a:solidFill>
                  <a:schemeClr val="tx1"/>
                </a:solidFill>
                <a:latin typeface="Franklin Gothic Book" panose="020B0503020102020204" pitchFamily="34" charset="0"/>
              </a:rPr>
              <a:t>Division of Assessment &amp; Accountability Support</a:t>
            </a:r>
          </a:p>
          <a:p>
            <a:endParaRPr lang="en-US"/>
          </a:p>
        </p:txBody>
      </p:sp>
    </p:spTree>
    <p:extLst>
      <p:ext uri="{BB962C8B-B14F-4D97-AF65-F5344CB8AC3E}">
        <p14:creationId xmlns:p14="http://schemas.microsoft.com/office/powerpoint/2010/main" val="360962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D753-A408-2250-F291-913B75154945}"/>
              </a:ext>
            </a:extLst>
          </p:cNvPr>
          <p:cNvSpPr>
            <a:spLocks noGrp="1"/>
          </p:cNvSpPr>
          <p:nvPr>
            <p:ph type="title"/>
          </p:nvPr>
        </p:nvSpPr>
        <p:spPr/>
        <p:txBody>
          <a:bodyPr/>
          <a:lstStyle/>
          <a:p>
            <a:r>
              <a:rPr lang="en-US"/>
              <a:t>HB 257 Update</a:t>
            </a:r>
          </a:p>
        </p:txBody>
      </p:sp>
      <p:sp>
        <p:nvSpPr>
          <p:cNvPr id="3" name="Content Placeholder 2">
            <a:extLst>
              <a:ext uri="{FF2B5EF4-FFF2-40B4-BE49-F238E27FC236}">
                <a16:creationId xmlns:a16="http://schemas.microsoft.com/office/drawing/2014/main" id="{83310A2B-E9E5-0EFA-CD87-8BECEBABC297}"/>
              </a:ext>
            </a:extLst>
          </p:cNvPr>
          <p:cNvSpPr>
            <a:spLocks noGrp="1"/>
          </p:cNvSpPr>
          <p:nvPr>
            <p:ph idx="1"/>
          </p:nvPr>
        </p:nvSpPr>
        <p:spPr>
          <a:xfrm>
            <a:off x="571500" y="1378586"/>
            <a:ext cx="11049000" cy="3154226"/>
          </a:xfrm>
        </p:spPr>
        <p:txBody>
          <a:bodyPr vert="horz" lIns="91440" tIns="45720" rIns="91440" bIns="45720" rtlCol="0" anchor="t">
            <a:normAutofit/>
          </a:bodyPr>
          <a:lstStyle/>
          <a:p>
            <a:pPr lvl="1"/>
            <a:r>
              <a:rPr lang="en-US" sz="3200" u="sng">
                <a:hlinkClick r:id="rId3"/>
              </a:rPr>
              <a:t>House Bill (HB) 257</a:t>
            </a:r>
            <a:r>
              <a:rPr lang="en-US" sz="3200"/>
              <a:t>, a bill to reimagine Kentucky’s state assessment and accountability systems. </a:t>
            </a:r>
          </a:p>
          <a:p>
            <a:pPr lvl="1"/>
            <a:endParaRPr lang="en-US" sz="3000"/>
          </a:p>
        </p:txBody>
      </p:sp>
    </p:spTree>
    <p:extLst>
      <p:ext uri="{BB962C8B-B14F-4D97-AF65-F5344CB8AC3E}">
        <p14:creationId xmlns:p14="http://schemas.microsoft.com/office/powerpoint/2010/main" val="377555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111760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April 9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8"/>
            <a:ext cx="12189378" cy="1140175"/>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169206098"/>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80E02-9DC9-8B2A-B772-E81735983710}"/>
              </a:ext>
            </a:extLst>
          </p:cNvPr>
          <p:cNvSpPr>
            <a:spLocks noGrp="1"/>
          </p:cNvSpPr>
          <p:nvPr>
            <p:ph type="title"/>
          </p:nvPr>
        </p:nvSpPr>
        <p:spPr/>
        <p:txBody>
          <a:bodyPr/>
          <a:lstStyle/>
          <a:p>
            <a:r>
              <a:rPr lang="en-US" sz="4800"/>
              <a:t>K Screen Reminders</a:t>
            </a:r>
          </a:p>
        </p:txBody>
      </p:sp>
      <p:sp>
        <p:nvSpPr>
          <p:cNvPr id="5" name="Text Placeholder 4">
            <a:extLst>
              <a:ext uri="{FF2B5EF4-FFF2-40B4-BE49-F238E27FC236}">
                <a16:creationId xmlns:a16="http://schemas.microsoft.com/office/drawing/2014/main" id="{16B5981C-FAB8-BA6D-BD68-A51125DE7C48}"/>
              </a:ext>
            </a:extLst>
          </p:cNvPr>
          <p:cNvSpPr>
            <a:spLocks noGrp="1"/>
          </p:cNvSpPr>
          <p:nvPr>
            <p:ph type="body" idx="1"/>
          </p:nvPr>
        </p:nvSpPr>
        <p:spPr/>
        <p:txBody>
          <a:bodyPr/>
          <a:lstStyle/>
          <a:p>
            <a:r>
              <a:rPr lang="en-US">
                <a:solidFill>
                  <a:schemeClr val="tx1"/>
                </a:solidFill>
              </a:rPr>
              <a:t>Tiffany Christopher, Program Consultant</a:t>
            </a:r>
          </a:p>
          <a:p>
            <a:r>
              <a:rPr lang="en-US">
                <a:solidFill>
                  <a:schemeClr val="tx1"/>
                </a:solidFill>
              </a:rPr>
              <a:t>Division of Assessment and Accountability Support</a:t>
            </a:r>
          </a:p>
          <a:p>
            <a:r>
              <a:rPr lang="en-US">
                <a:solidFill>
                  <a:schemeClr val="tx1"/>
                </a:solidFill>
              </a:rPr>
              <a:t>Office of Assessment and Accountability</a:t>
            </a:r>
          </a:p>
        </p:txBody>
      </p:sp>
    </p:spTree>
    <p:extLst>
      <p:ext uri="{BB962C8B-B14F-4D97-AF65-F5344CB8AC3E}">
        <p14:creationId xmlns:p14="http://schemas.microsoft.com/office/powerpoint/2010/main" val="126090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B90A5-F621-575B-9CE9-43517D8AD4B9}"/>
              </a:ext>
            </a:extLst>
          </p:cNvPr>
          <p:cNvSpPr>
            <a:spLocks noGrp="1"/>
          </p:cNvSpPr>
          <p:nvPr>
            <p:ph type="title"/>
          </p:nvPr>
        </p:nvSpPr>
        <p:spPr/>
        <p:txBody>
          <a:bodyPr/>
          <a:lstStyle/>
          <a:p>
            <a:r>
              <a:rPr lang="en-US"/>
              <a:t>K Screen Ordering Window</a:t>
            </a:r>
          </a:p>
        </p:txBody>
      </p:sp>
      <p:sp>
        <p:nvSpPr>
          <p:cNvPr id="5" name="Content Placeholder 4">
            <a:extLst>
              <a:ext uri="{FF2B5EF4-FFF2-40B4-BE49-F238E27FC236}">
                <a16:creationId xmlns:a16="http://schemas.microsoft.com/office/drawing/2014/main" id="{ABEE7566-B2E2-B056-EEAF-76837D66AA3C}"/>
              </a:ext>
            </a:extLst>
          </p:cNvPr>
          <p:cNvSpPr>
            <a:spLocks noGrp="1"/>
          </p:cNvSpPr>
          <p:nvPr>
            <p:ph idx="1"/>
          </p:nvPr>
        </p:nvSpPr>
        <p:spPr/>
        <p:txBody>
          <a:bodyPr vert="horz" lIns="91440" tIns="45720" rIns="91440" bIns="45720" rtlCol="0" anchor="t">
            <a:normAutofit/>
          </a:bodyPr>
          <a:lstStyle/>
          <a:p>
            <a:pPr fontAlgn="base"/>
            <a:r>
              <a:rPr lang="en-US"/>
              <a:t>The K Screen ordering window opened on Feb. 23 and the deadline for submissions is </a:t>
            </a:r>
            <a:r>
              <a:rPr lang="en-US" b="1"/>
              <a:t>Friday, April 3</a:t>
            </a:r>
            <a:r>
              <a:rPr lang="en-US"/>
              <a:t>.​</a:t>
            </a:r>
          </a:p>
          <a:p>
            <a:pPr fontAlgn="base"/>
            <a:r>
              <a:rPr lang="en-US"/>
              <a:t>Curriculum Associates estimates shipping to begin the week of May 11.​</a:t>
            </a:r>
          </a:p>
          <a:p>
            <a:pPr fontAlgn="base"/>
            <a:r>
              <a:rPr lang="en-US"/>
              <a:t>District Assessment Coordinators (DACs) may order K Screen materials using </a:t>
            </a:r>
            <a:r>
              <a:rPr lang="en-US" u="sng">
                <a:hlinkClick r:id="rId3"/>
              </a:rPr>
              <a:t>K Screen Order Submission App</a:t>
            </a:r>
            <a:r>
              <a:rPr lang="en-US" u="sng"/>
              <a:t>.</a:t>
            </a:r>
            <a:endParaRPr lang="en-US"/>
          </a:p>
          <a:p>
            <a:pPr fontAlgn="base"/>
            <a:r>
              <a:rPr lang="en-US"/>
              <a:t>Please contact </a:t>
            </a:r>
            <a:r>
              <a:rPr lang="en-US" u="sng">
                <a:hlinkClick r:id="rId4"/>
              </a:rPr>
              <a:t>Tiffany Christopher</a:t>
            </a:r>
            <a:r>
              <a:rPr lang="en-US"/>
              <a:t> with any questions concerning K Screen ordering.</a:t>
            </a:r>
          </a:p>
          <a:p>
            <a:endParaRPr lang="en-US"/>
          </a:p>
        </p:txBody>
      </p:sp>
    </p:spTree>
    <p:extLst>
      <p:ext uri="{BB962C8B-B14F-4D97-AF65-F5344CB8AC3E}">
        <p14:creationId xmlns:p14="http://schemas.microsoft.com/office/powerpoint/2010/main" val="426535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044D-4D20-E578-9F5C-47E1CE4B75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797BAB-2AAA-77DF-155C-183A5D737731}"/>
              </a:ext>
            </a:extLst>
          </p:cNvPr>
          <p:cNvSpPr>
            <a:spLocks noGrp="1"/>
          </p:cNvSpPr>
          <p:nvPr>
            <p:ph type="title"/>
          </p:nvPr>
        </p:nvSpPr>
        <p:spPr/>
        <p:txBody>
          <a:bodyPr/>
          <a:lstStyle/>
          <a:p>
            <a:r>
              <a:rPr lang="en-US" sz="4800"/>
              <a:t>Alternate Kentucky Summative Assessment (AKSA) Updates</a:t>
            </a:r>
          </a:p>
        </p:txBody>
      </p:sp>
      <p:sp>
        <p:nvSpPr>
          <p:cNvPr id="5" name="Text Placeholder 4">
            <a:extLst>
              <a:ext uri="{FF2B5EF4-FFF2-40B4-BE49-F238E27FC236}">
                <a16:creationId xmlns:a16="http://schemas.microsoft.com/office/drawing/2014/main" id="{605FB9E5-B24C-DF3E-9741-83B59568D563}"/>
              </a:ext>
            </a:extLst>
          </p:cNvPr>
          <p:cNvSpPr>
            <a:spLocks noGrp="1"/>
          </p:cNvSpPr>
          <p:nvPr>
            <p:ph type="body" idx="1"/>
          </p:nvPr>
        </p:nvSpPr>
        <p:spPr/>
        <p:txBody>
          <a:bodyPr/>
          <a:lstStyle/>
          <a:p>
            <a:r>
              <a:rPr lang="en-US">
                <a:solidFill>
                  <a:schemeClr val="tx1"/>
                </a:solidFill>
              </a:rPr>
              <a:t>Krista Mullins, Program Consultant</a:t>
            </a:r>
          </a:p>
          <a:p>
            <a:r>
              <a:rPr lang="en-US">
                <a:solidFill>
                  <a:schemeClr val="tx1"/>
                </a:solidFill>
              </a:rPr>
              <a:t>Division of Assessment and Accountability Support</a:t>
            </a:r>
          </a:p>
          <a:p>
            <a:r>
              <a:rPr lang="en-US">
                <a:solidFill>
                  <a:schemeClr val="tx1"/>
                </a:solidFill>
              </a:rPr>
              <a:t>Office of Assessment and Accountability</a:t>
            </a:r>
          </a:p>
        </p:txBody>
      </p:sp>
    </p:spTree>
    <p:extLst>
      <p:ext uri="{BB962C8B-B14F-4D97-AF65-F5344CB8AC3E}">
        <p14:creationId xmlns:p14="http://schemas.microsoft.com/office/powerpoint/2010/main" val="79312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5C61D-7BFE-F44A-309B-E6AA0A5EC0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AEACD2-F522-E00E-B0E3-AB8D1ECAEDA3}"/>
              </a:ext>
            </a:extLst>
          </p:cNvPr>
          <p:cNvSpPr>
            <a:spLocks noGrp="1"/>
          </p:cNvSpPr>
          <p:nvPr>
            <p:ph type="title"/>
          </p:nvPr>
        </p:nvSpPr>
        <p:spPr/>
        <p:txBody>
          <a:bodyPr/>
          <a:lstStyle/>
          <a:p>
            <a:r>
              <a:rPr lang="en-US"/>
              <a:t>Materials for Window 2 </a:t>
            </a:r>
          </a:p>
        </p:txBody>
      </p:sp>
      <p:sp>
        <p:nvSpPr>
          <p:cNvPr id="5" name="Content Placeholder 4">
            <a:extLst>
              <a:ext uri="{FF2B5EF4-FFF2-40B4-BE49-F238E27FC236}">
                <a16:creationId xmlns:a16="http://schemas.microsoft.com/office/drawing/2014/main" id="{B2320E33-230E-4C35-8DDC-6FA51E667910}"/>
              </a:ext>
            </a:extLst>
          </p:cNvPr>
          <p:cNvSpPr>
            <a:spLocks noGrp="1"/>
          </p:cNvSpPr>
          <p:nvPr>
            <p:ph idx="1"/>
          </p:nvPr>
        </p:nvSpPr>
        <p:spPr>
          <a:xfrm>
            <a:off x="838200" y="1038225"/>
            <a:ext cx="10515600" cy="4566444"/>
          </a:xfrm>
        </p:spPr>
        <p:txBody>
          <a:bodyPr vert="horz" lIns="91440" tIns="45720" rIns="91440" bIns="45720" rtlCol="0" anchor="t">
            <a:normAutofit/>
          </a:bodyPr>
          <a:lstStyle/>
          <a:p>
            <a:pPr fontAlgn="base"/>
            <a:r>
              <a:rPr lang="en-US"/>
              <a:t>Window 2 Test Materials will ship based on the selection the district made in February:</a:t>
            </a:r>
          </a:p>
          <a:p>
            <a:pPr lvl="1" fontAlgn="base"/>
            <a:r>
              <a:rPr lang="en-US"/>
              <a:t>Week of March 30 (default if no selection made)</a:t>
            </a:r>
          </a:p>
          <a:p>
            <a:pPr lvl="1" fontAlgn="base"/>
            <a:r>
              <a:rPr lang="en-US"/>
              <a:t>Week of April 6</a:t>
            </a:r>
          </a:p>
          <a:p>
            <a:pPr fontAlgn="base"/>
            <a:r>
              <a:rPr lang="en-US"/>
              <a:t>Please inventory test materials upon arrival to the district for any missing items and immediately ensure </a:t>
            </a:r>
            <a:r>
              <a:rPr lang="en-US" b="1"/>
              <a:t>secure test materials </a:t>
            </a:r>
            <a:r>
              <a:rPr lang="en-US"/>
              <a:t>are in a double-locked location.</a:t>
            </a:r>
          </a:p>
          <a:p>
            <a:pPr fontAlgn="base"/>
            <a:r>
              <a:rPr lang="en-US"/>
              <a:t>If there are any issues with materials or if materials have not been received by </a:t>
            </a:r>
            <a:r>
              <a:rPr lang="en-US" b="1"/>
              <a:t>Monday, April 13, </a:t>
            </a:r>
            <a:r>
              <a:rPr lang="en-US"/>
              <a:t>please email </a:t>
            </a:r>
            <a:r>
              <a:rPr lang="en-US">
                <a:hlinkClick r:id="rId3"/>
              </a:rPr>
              <a:t>krista.mullins@education.ky.gov</a:t>
            </a:r>
            <a:r>
              <a:rPr lang="en-US"/>
              <a:t>.</a:t>
            </a:r>
          </a:p>
        </p:txBody>
      </p:sp>
    </p:spTree>
    <p:extLst>
      <p:ext uri="{BB962C8B-B14F-4D97-AF65-F5344CB8AC3E}">
        <p14:creationId xmlns:p14="http://schemas.microsoft.com/office/powerpoint/2010/main" val="268115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D8DA2-B9A0-66D0-1B0D-AA0F769FA7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3FFC2E-4A47-FF51-407D-978C0FB27B22}"/>
              </a:ext>
            </a:extLst>
          </p:cNvPr>
          <p:cNvSpPr>
            <a:spLocks noGrp="1"/>
          </p:cNvSpPr>
          <p:nvPr>
            <p:ph type="title"/>
          </p:nvPr>
        </p:nvSpPr>
        <p:spPr/>
        <p:txBody>
          <a:bodyPr/>
          <a:lstStyle/>
          <a:p>
            <a:r>
              <a:rPr lang="en-US"/>
              <a:t>AKSA Office Hour </a:t>
            </a:r>
          </a:p>
        </p:txBody>
      </p:sp>
      <p:sp>
        <p:nvSpPr>
          <p:cNvPr id="5" name="Content Placeholder 4">
            <a:extLst>
              <a:ext uri="{FF2B5EF4-FFF2-40B4-BE49-F238E27FC236}">
                <a16:creationId xmlns:a16="http://schemas.microsoft.com/office/drawing/2014/main" id="{BFA9419A-3B47-D4EB-0074-71D764116853}"/>
              </a:ext>
            </a:extLst>
          </p:cNvPr>
          <p:cNvSpPr>
            <a:spLocks noGrp="1"/>
          </p:cNvSpPr>
          <p:nvPr>
            <p:ph idx="1"/>
          </p:nvPr>
        </p:nvSpPr>
        <p:spPr>
          <a:xfrm>
            <a:off x="838200" y="1038225"/>
            <a:ext cx="10515600" cy="4566444"/>
          </a:xfrm>
        </p:spPr>
        <p:txBody>
          <a:bodyPr vert="horz" lIns="91440" tIns="45720" rIns="91440" bIns="45720" rtlCol="0" anchor="t">
            <a:normAutofit/>
          </a:bodyPr>
          <a:lstStyle/>
          <a:p>
            <a:pPr fontAlgn="base"/>
            <a:r>
              <a:rPr lang="en-US"/>
              <a:t>The first Office Hour for AKSA will take place on </a:t>
            </a:r>
            <a:r>
              <a:rPr lang="en-US">
                <a:hlinkClick r:id="rId3"/>
              </a:rPr>
              <a:t>Monday, April 13, from 1:00 p.m. to 2:00 p.m. ET. </a:t>
            </a:r>
            <a:r>
              <a:rPr lang="en-US"/>
              <a:t>​</a:t>
            </a:r>
          </a:p>
          <a:p>
            <a:pPr lvl="1" fontAlgn="base"/>
            <a:r>
              <a:rPr lang="en-US"/>
              <a:t>Topics for this first Office Hour will focus on preparing for the administration of Window 2:​</a:t>
            </a:r>
          </a:p>
          <a:p>
            <a:pPr lvl="2" fontAlgn="base"/>
            <a:r>
              <a:rPr lang="en-US"/>
              <a:t>Students who transfer into the district​</a:t>
            </a:r>
          </a:p>
          <a:p>
            <a:pPr lvl="2" fontAlgn="base"/>
            <a:r>
              <a:rPr lang="en-US"/>
              <a:t>Field test form numbers​</a:t>
            </a:r>
          </a:p>
          <a:p>
            <a:pPr lvl="2" fontAlgn="base"/>
            <a:r>
              <a:rPr lang="en-US"/>
              <a:t>Window 1 makeups​</a:t>
            </a:r>
          </a:p>
          <a:p>
            <a:pPr lvl="2" fontAlgn="base"/>
            <a:r>
              <a:rPr lang="en-US"/>
              <a:t>Ensuring students are in SRD​</a:t>
            </a:r>
          </a:p>
          <a:p>
            <a:pPr lvl="2" fontAlgn="base"/>
            <a:r>
              <a:rPr lang="en-US"/>
              <a:t>New test administrators​</a:t>
            </a:r>
          </a:p>
          <a:p>
            <a:pPr lvl="1" fontAlgn="base"/>
            <a:r>
              <a:rPr lang="en-US"/>
              <a:t>DACs, Building Assessment Coordinators (BACs), Directors of Special Education (</a:t>
            </a:r>
            <a:r>
              <a:rPr lang="en-US" err="1"/>
              <a:t>DoSE</a:t>
            </a:r>
            <a:r>
              <a:rPr lang="en-US"/>
              <a:t>) and test administrators will have the opportunity to ask questions.</a:t>
            </a:r>
          </a:p>
          <a:p>
            <a:pPr marL="0" indent="0">
              <a:buNone/>
            </a:pPr>
            <a:endParaRPr lang="en-US"/>
          </a:p>
        </p:txBody>
      </p:sp>
    </p:spTree>
    <p:extLst>
      <p:ext uri="{BB962C8B-B14F-4D97-AF65-F5344CB8AC3E}">
        <p14:creationId xmlns:p14="http://schemas.microsoft.com/office/powerpoint/2010/main" val="324641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B07D-35A9-E3A8-4980-AAA7A54877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6FB4A9-9573-10C4-78D1-30E7A4CB52E1}"/>
              </a:ext>
            </a:extLst>
          </p:cNvPr>
          <p:cNvSpPr>
            <a:spLocks noGrp="1"/>
          </p:cNvSpPr>
          <p:nvPr>
            <p:ph type="title"/>
          </p:nvPr>
        </p:nvSpPr>
        <p:spPr/>
        <p:txBody>
          <a:bodyPr/>
          <a:lstStyle/>
          <a:p>
            <a:r>
              <a:rPr lang="en-US"/>
              <a:t>Important Reminders</a:t>
            </a:r>
          </a:p>
        </p:txBody>
      </p:sp>
      <p:sp>
        <p:nvSpPr>
          <p:cNvPr id="5" name="Content Placeholder 4">
            <a:extLst>
              <a:ext uri="{FF2B5EF4-FFF2-40B4-BE49-F238E27FC236}">
                <a16:creationId xmlns:a16="http://schemas.microsoft.com/office/drawing/2014/main" id="{C8EE3F08-BB21-D648-CDD4-06D99B334404}"/>
              </a:ext>
            </a:extLst>
          </p:cNvPr>
          <p:cNvSpPr>
            <a:spLocks noGrp="1"/>
          </p:cNvSpPr>
          <p:nvPr>
            <p:ph idx="1"/>
          </p:nvPr>
        </p:nvSpPr>
        <p:spPr>
          <a:xfrm>
            <a:off x="838200" y="864973"/>
            <a:ext cx="10515600" cy="4739696"/>
          </a:xfrm>
        </p:spPr>
        <p:txBody>
          <a:bodyPr vert="horz" lIns="91440" tIns="45720" rIns="91440" bIns="45720" rtlCol="0" anchor="t">
            <a:normAutofit fontScale="92500" lnSpcReduction="10000"/>
          </a:bodyPr>
          <a:lstStyle/>
          <a:p>
            <a:pPr fontAlgn="base"/>
            <a:r>
              <a:rPr lang="en-US"/>
              <a:t>Test administrators may </a:t>
            </a:r>
            <a:r>
              <a:rPr lang="en-US" b="1"/>
              <a:t>only</a:t>
            </a:r>
            <a:r>
              <a:rPr lang="en-US"/>
              <a:t> receive materials after successful completion of the following:</a:t>
            </a:r>
          </a:p>
          <a:p>
            <a:pPr lvl="1" fontAlgn="base"/>
            <a:r>
              <a:rPr lang="en-US"/>
              <a:t>Administration Code training</a:t>
            </a:r>
          </a:p>
          <a:p>
            <a:pPr lvl="1" fontAlgn="base"/>
            <a:r>
              <a:rPr lang="en-US"/>
              <a:t>Inclusion of Special Populations training</a:t>
            </a:r>
          </a:p>
          <a:p>
            <a:pPr lvl="1" fontAlgn="base"/>
            <a:r>
              <a:rPr lang="en-US"/>
              <a:t>Both Overview and Attainment Task trainings (Part 1 and 2)</a:t>
            </a:r>
          </a:p>
          <a:p>
            <a:pPr lvl="1" fontAlgn="base"/>
            <a:r>
              <a:rPr lang="en-US"/>
              <a:t>Overview and Attainment Task Qualification Quiz</a:t>
            </a:r>
          </a:p>
          <a:p>
            <a:pPr lvl="2" fontAlgn="base"/>
            <a:r>
              <a:rPr lang="en-US"/>
              <a:t>This quiz may be opened for new test administrators by emailing </a:t>
            </a:r>
            <a:r>
              <a:rPr lang="en-US">
                <a:hlinkClick r:id="rId3"/>
              </a:rPr>
              <a:t>Krista Mullins</a:t>
            </a:r>
            <a:r>
              <a:rPr lang="en-US"/>
              <a:t> (prior to emailing, ensure all trainings have been completed).</a:t>
            </a:r>
          </a:p>
          <a:p>
            <a:pPr lvl="2" fontAlgn="base"/>
            <a:r>
              <a:rPr lang="en-US"/>
              <a:t>A certificate is generated as proof of successful completion. This certificate should be given to the DAC. </a:t>
            </a:r>
          </a:p>
          <a:p>
            <a:pPr fontAlgn="base"/>
            <a:r>
              <a:rPr lang="en-US"/>
              <a:t>A form to request Window 1 makeups during Window 2 will be available in early April. </a:t>
            </a:r>
          </a:p>
          <a:p>
            <a:pPr fontAlgn="base"/>
            <a:r>
              <a:rPr lang="en-US"/>
              <a:t>Medical nonparticipations may be submitted in the Student Data Roster and Reviews (SDRR) application when Spring rosters open.</a:t>
            </a:r>
          </a:p>
          <a:p>
            <a:endParaRPr lang="en-US"/>
          </a:p>
        </p:txBody>
      </p:sp>
    </p:spTree>
    <p:extLst>
      <p:ext uri="{BB962C8B-B14F-4D97-AF65-F5344CB8AC3E}">
        <p14:creationId xmlns:p14="http://schemas.microsoft.com/office/powerpoint/2010/main" val="356260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1B1EC-9472-9D38-8C13-88F4B88CF6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5E9221-9A9F-3C59-2EFF-11969476FDFA}"/>
              </a:ext>
            </a:extLst>
          </p:cNvPr>
          <p:cNvSpPr>
            <a:spLocks noGrp="1"/>
          </p:cNvSpPr>
          <p:nvPr>
            <p:ph type="title"/>
          </p:nvPr>
        </p:nvSpPr>
        <p:spPr/>
        <p:txBody>
          <a:bodyPr/>
          <a:lstStyle/>
          <a:p>
            <a:r>
              <a:rPr lang="en-US" sz="4800"/>
              <a:t>Kentucky Summative Assessment (KSA) Updates and Reminders</a:t>
            </a:r>
          </a:p>
        </p:txBody>
      </p:sp>
      <p:sp>
        <p:nvSpPr>
          <p:cNvPr id="5" name="Text Placeholder 4">
            <a:extLst>
              <a:ext uri="{FF2B5EF4-FFF2-40B4-BE49-F238E27FC236}">
                <a16:creationId xmlns:a16="http://schemas.microsoft.com/office/drawing/2014/main" id="{BEF5F1FA-9CBA-ADFF-D609-2CA4F0754623}"/>
              </a:ext>
            </a:extLst>
          </p:cNvPr>
          <p:cNvSpPr>
            <a:spLocks noGrp="1"/>
          </p:cNvSpPr>
          <p:nvPr>
            <p:ph type="body" idx="1"/>
          </p:nvPr>
        </p:nvSpPr>
        <p:spPr/>
        <p:txBody>
          <a:bodyPr/>
          <a:lstStyle/>
          <a:p>
            <a:r>
              <a:rPr lang="en-US">
                <a:solidFill>
                  <a:schemeClr val="tx1"/>
                </a:solidFill>
              </a:rPr>
              <a:t>Jessica Brumley, Program Consultant</a:t>
            </a:r>
          </a:p>
          <a:p>
            <a:r>
              <a:rPr lang="en-US">
                <a:solidFill>
                  <a:schemeClr val="tx1"/>
                </a:solidFill>
              </a:rPr>
              <a:t>Division of Assessment and Accountability Support</a:t>
            </a:r>
          </a:p>
          <a:p>
            <a:r>
              <a:rPr lang="en-US">
                <a:solidFill>
                  <a:schemeClr val="tx1"/>
                </a:solidFill>
              </a:rPr>
              <a:t>Office of Assessment and Accountability</a:t>
            </a:r>
          </a:p>
        </p:txBody>
      </p:sp>
    </p:spTree>
    <p:extLst>
      <p:ext uri="{BB962C8B-B14F-4D97-AF65-F5344CB8AC3E}">
        <p14:creationId xmlns:p14="http://schemas.microsoft.com/office/powerpoint/2010/main" val="257939764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2026-03-12T04:00:00+00:00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Value>2</Value>
      <Value>10</Value>
    </Audience1>
    <_dlc_DocId xmlns="3a62de7d-ba57-4f43-9dae-9623ba637be0">KYED-14-1940</_dlc_DocId>
    <_dlc_DocIdUrl xmlns="3a62de7d-ba57-4f43-9dae-9623ba637be0">
      <Url>https://education-edit.ky.gov/AA/distsupp/_layouts/15/DocIdRedir.aspx?ID=KYED-14-1940</Url>
      <Description>KYED-14-1940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schemas.microsoft.com/office/2006/documentManagement/types"/>
    <ds:schemaRef ds:uri="http://purl.org/dc/dcmitype/"/>
    <ds:schemaRef ds:uri="http://schemas.microsoft.com/office/infopath/2007/PartnerControls"/>
    <ds:schemaRef ds:uri="b062eb0a-ada4-4626-816e-5cd0be926cfe"/>
    <ds:schemaRef ds:uri="http://schemas.microsoft.com/office/2006/metadata/properties"/>
    <ds:schemaRef ds:uri="http://purl.org/dc/terms/"/>
    <ds:schemaRef ds:uri="cf3aa28c-8d44-408c-a5ca-996a87f6cd59"/>
    <ds:schemaRef ds:uri="c8aeabe4-0dec-4482-a76a-bb57f37294f4"/>
    <ds:schemaRef ds:uri="http://purl.org/dc/elements/1.1/"/>
    <ds:schemaRef ds:uri="http://schemas.openxmlformats.org/package/2006/metadata/core-properties"/>
    <ds:schemaRef ds:uri="5bc9d522-2386-425a-9f2a-a617cf877ec0"/>
    <ds:schemaRef ds:uri="e933af85-a9ee-4a70-b6e0-74d4f32bb51d"/>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4DE9DF25-AF9C-4BBA-BEED-5209AB53F183}"/>
</file>

<file path=customXml/itemProps4.xml><?xml version="1.0" encoding="utf-8"?>
<ds:datastoreItem xmlns:ds="http://schemas.openxmlformats.org/officeDocument/2006/customXml" ds:itemID="{C1219204-56E2-42AF-AF97-239FB3784691}"/>
</file>

<file path=docProps/app.xml><?xml version="1.0" encoding="utf-8"?>
<Properties xmlns="http://schemas.openxmlformats.org/officeDocument/2006/extended-properties" xmlns:vt="http://schemas.openxmlformats.org/officeDocument/2006/docPropsVTypes">
  <Template/>
  <TotalTime>4</TotalTime>
  <Words>1470</Words>
  <Application>Microsoft Office PowerPoint</Application>
  <PresentationFormat>Widescreen</PresentationFormat>
  <Paragraphs>169</Paragraphs>
  <Slides>27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Franklin Gothic Book</vt:lpstr>
      <vt:lpstr>Franklin Gothic Medium</vt:lpstr>
      <vt:lpstr>Wingdings</vt:lpstr>
      <vt:lpstr>Office Theme</vt:lpstr>
      <vt:lpstr>DAC Webcast March 12, 2026</vt:lpstr>
      <vt:lpstr>Agenda</vt:lpstr>
      <vt:lpstr>K Screen Reminders</vt:lpstr>
      <vt:lpstr>K Screen Ordering Window</vt:lpstr>
      <vt:lpstr>Alternate Kentucky Summative Assessment (AKSA) Updates</vt:lpstr>
      <vt:lpstr>Materials for Window 2 </vt:lpstr>
      <vt:lpstr>AKSA Office Hour </vt:lpstr>
      <vt:lpstr>Important Reminders</vt:lpstr>
      <vt:lpstr>Kentucky Summative Assessment (KSA) Updates and Reminders</vt:lpstr>
      <vt:lpstr>KSA Updates and Reminders </vt:lpstr>
      <vt:lpstr>KSA Office Hour – Session One </vt:lpstr>
      <vt:lpstr>College Admissions Exam:  SAT Updates and Reminders</vt:lpstr>
      <vt:lpstr>SAT Updates and Reminders</vt:lpstr>
      <vt:lpstr>SAT Score Release Schedule</vt:lpstr>
      <vt:lpstr>ACT Scores and Transcripts</vt:lpstr>
      <vt:lpstr>Reporting ACT Scores on Transcripts</vt:lpstr>
      <vt:lpstr>Student Data Review and Roster (SDRR) Application </vt:lpstr>
      <vt:lpstr>KSA Test Window Collection</vt:lpstr>
      <vt:lpstr>District Test Windows</vt:lpstr>
      <vt:lpstr>SDRR Resources</vt:lpstr>
      <vt:lpstr>WIDA ACCESS Assessments Updates </vt:lpstr>
      <vt:lpstr>WIDA ACCESS Assessments</vt:lpstr>
      <vt:lpstr>WIDA ACCESS Assessment Resources</vt:lpstr>
      <vt:lpstr>Status of HB 257</vt:lpstr>
      <vt:lpstr>HB 257 Update</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March 2026</dc:title>
  <dc:creator>melissa.chandler@education.ky.gov</dc:creator>
  <cp:keywords>DAC Webcast</cp:keywords>
  <cp:lastModifiedBy>Avery, Devon - Division of Assessment and Accountability Support</cp:lastModifiedBy>
  <cp:revision>2</cp:revision>
  <cp:lastPrinted>2024-06-12T00:32:24Z</cp:lastPrinted>
  <dcterms:created xsi:type="dcterms:W3CDTF">2022-07-11T18:53:52Z</dcterms:created>
  <dcterms:modified xsi:type="dcterms:W3CDTF">2026-03-12T13:14:33Z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Order">
    <vt:r8>31400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y fmtid="{D5CDD505-2E9C-101B-9397-08002B2CF9AE}" pid="18" name="_dlc_DocIdItemGuid">
    <vt:lpwstr>29af0f32-d637-414b-b7a8-f7c0d00ec97d</vt:lpwstr>
  </property>
</Properties>
</file>