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17"/>
  </p:notesMasterIdLst>
  <p:handoutMasterIdLst>
    <p:handoutMasterId r:id="rId18"/>
  </p:handoutMasterIdLst>
  <p:sldIdLst>
    <p:sldId id="256" r:id="rId5"/>
    <p:sldId id="1143" r:id="rId6"/>
    <p:sldId id="1621" r:id="rId7"/>
    <p:sldId id="1622" r:id="rId8"/>
    <p:sldId id="1164" r:id="rId9"/>
    <p:sldId id="1623" r:id="rId10"/>
    <p:sldId id="1624" r:id="rId11"/>
    <p:sldId id="1603" r:id="rId12"/>
    <p:sldId id="1606" r:id="rId13"/>
    <p:sldId id="323" r:id="rId14"/>
    <p:sldId id="888" r:id="rId15"/>
    <p:sldId id="1029" r:id="rId1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9BDD03-6500-141E-5C73-C5F7B6F6E863}" name="Williams, Chris - Division of Assessment and Accountability Support" initials="WS" userId="S::chris.williams@education.ky.gov::2f156fa2-a309-475c-82f3-62ae8d0ba8a4" providerId="AD"/>
  <p188:author id="{9B822606-89CE-37F5-0354-C7C7B03AE384}" name="Chandler, Melissa - Division of Assessment and Accountability Support" initials="CS" userId="S::melissa.chandler@education.ky.gov::c7c40c5a-5db2-409e-9ac5-b3fa8556cae3" providerId="AD"/>
  <p188:author id="{A878E930-1FA4-23FE-ABDF-DAF3E302D92D}" name="Christopher, Tiffany - Division of Assessment and Accountability Support" initials="TC" userId="S::tiffany.christopher@education.ky.gov::0ee15d78-e0f3-4aff-9248-a7fe4c8bb4fc" providerId="AD"/>
  <p188:author id="{EEAF063B-8BCB-A246-0486-9A5ACA2B8CA4}" name="Roseberry, Christen - Division of Assessment and Accountability Support" initials="RCDoAaAS" userId="S::christen.roseberry@education.ky.gov::64f073a6-c0e0-4356-b5dd-074214d6d82f" providerId="AD"/>
  <p188:author id="{0C431B50-E267-7ED8-372B-1A1B808F8997}" name="Jones, Helen - Division of Assessment and Accountability Support" initials="JHDoAaAS" userId="S::helen.jones@education.ky.gov::b7d6fb4f-88fd-4227-920b-6a3119e5e7a1" providerId="AD"/>
  <p188:author id="{52F57052-0FAD-5FD0-5873-4C8768666379}" name="Avery, Devon - Division of Assessment and Accountability Support" initials="DA" userId="S::devon.avery@education.ky.gov::ea78a75c-c17e-4901-bc17-b64bcd9c9f6d" providerId="AD"/>
  <p188:author id="{CCCC5755-80CF-4B48-E1F5-5CFC857F1A2A}" name="Riley, Ben - Division of Assessment and Accountability Support" initials="RBDoAaAS" userId="Riley, Ben - Division of Assessment and Accountability Support" providerId="None"/>
  <p188:author id="{FF3B046C-91C7-F735-5D2E-F89695486385}" name="Jett, Lisa - Division of Assessment and Accountability Support" initials="JS" userId="S::lisa.jett@education.ky.gov::6d718aac-4a55-46f9-aab8-85fa88911f2a" providerId="AD"/>
  <p188:author id="{436EC786-CEC7-8901-61CA-4BDABF115B31}" name="Savage, Shara - Division of Assessment and Accountability Support" initials="SSDoAaAS" userId="S::Shara.Savage@education.ky.gov::71eadb16-699f-453e-81d8-c9ac7aaf2dd6" providerId="AD"/>
  <p188:author id="{5512DD90-7D11-8F4F-C196-C0F8F7BFE940}" name="Brumley, Jessica - Division of Assessment and Accountability Support" initials="JB" userId="S::jessica.brumley@education.ky.gov::fa0310dd-6eee-4845-93c0-35565be73531" providerId="AD"/>
  <p188:author id="{88138196-F698-FBED-D0A7-04A9C0FF3D88}" name="Stafford, Jennifer - KDE Division Director" initials="SD" userId="S::jennifer.stafford@education.ky.gov::0151abd4-297e-443f-a77b-a8c249c015ab" providerId="AD"/>
  <p188:author id="{4E37AEA2-9003-7A2B-581B-AF4837220C73}" name="Riley, Ben - Division of Assessment and Accountability Support" initials="RS" userId="S::ben.riley@education.ky.gov::4cd6cdff-1273-49fa-8860-d0f5fa3fb9f7" providerId="AD"/>
  <p188:author id="{E0DB3AB3-8C22-653F-571B-3E25AA2E63A2}" name="Savage, Shara - Division of Assessment and Accountability Support" initials="SS" userId="S::shara.savage@education.ky.gov::71eadb16-699f-453e-81d8-c9ac7aaf2dd6" providerId="AD"/>
  <p188:author id="{2DFC81C1-C964-7CBE-E5A2-8181FB4130DC}" name="Wickizer, John - Division of Accountability Data and Analysis" initials="WA" userId="S::john.wickizer@education.ky.gov::1c22ac94-8f1d-4cc0-ad19-578a4f29fa40" providerId="AD"/>
  <p188:author id="{A1968ECB-9F01-7E4F-5C5C-2236753EF084}" name="Mullins, Krista" initials="KMM" userId="Mullins, Krista" providerId="None"/>
  <p188:author id="{581C09D0-3CAB-E9E0-98D1-3884D850B30F}" name="Hill, Kevin - KDE Division Director" initials="HD" userId="S::kevin.hill@education.ky.gov::02c2ec77-149c-4854-a7db-156452e0ba73" providerId="AD"/>
  <p188:author id="{5FD6BBD4-89B8-DC90-B9A0-590DE6A9A122}" name="Larkins, Jennifer - Division of Assessment and Accountability Support" initials="LS" userId="S::jennifer.larkins@education.ky.gov::093879bc-4454-48e7-95b0-93a7f4bf4b00" providerId="AD"/>
  <p188:author id="{1DDE88F8-27C4-C73A-F768-A150E2731EB4}" name="Mullins, Krista - Division of Assessment and Accountability Support" initials="MS" userId="S::krista.mullins@education.ky.gov::599e8b2c-da26-429c-a2a4-0d587b3d3416" providerId="AD"/>
  <p188:author id="{F4AFB8FE-2F89-BD15-88CD-DCAF584F8BCE}" name="Guest User" initials="GU" userId="S::urn:spo:anon#b8d00a6c8b0209b5fed9f16a4c639c5f2826c96e7d642f03ee068c911d54507e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fford, Jennifer - KDE Division Director" initials="SJ-KDD" lastIdx="6" clrIdx="0">
    <p:extLst>
      <p:ext uri="{19B8F6BF-5375-455C-9EA6-DF929625EA0E}">
        <p15:presenceInfo xmlns:p15="http://schemas.microsoft.com/office/powerpoint/2012/main" userId="S::jennifer.stafford@education.ky.gov::0151abd4-297e-443f-a77b-a8c249c015ab" providerId="AD"/>
      </p:ext>
    </p:extLst>
  </p:cmAuthor>
  <p:cmAuthor id="2" name="Jett, Lisa - Division of Assessment and Accountability Support" initials="JS" lastIdx="1" clrIdx="1">
    <p:extLst>
      <p:ext uri="{19B8F6BF-5375-455C-9EA6-DF929625EA0E}">
        <p15:presenceInfo xmlns:p15="http://schemas.microsoft.com/office/powerpoint/2012/main" userId="S::lisa.jett@education.ky.gov::6d718aac-4a55-46f9-aab8-85fa88911f2a" providerId="AD"/>
      </p:ext>
    </p:extLst>
  </p:cmAuthor>
  <p:cmAuthor id="3" name="Chandler, Melissa - Division of Assessment and Accountability Support" initials="CS" lastIdx="2" clrIdx="2">
    <p:extLst>
      <p:ext uri="{19B8F6BF-5375-455C-9EA6-DF929625EA0E}">
        <p15:presenceInfo xmlns:p15="http://schemas.microsoft.com/office/powerpoint/2012/main" userId="S::melissa.chandler@education.ky.gov::c7c40c5a-5db2-409e-9ac5-b3fa8556ca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649"/>
    <a:srgbClr val="276F8B"/>
    <a:srgbClr val="007780"/>
    <a:srgbClr val="6B9F25"/>
    <a:srgbClr val="FFFFFF"/>
    <a:srgbClr val="DEEBF7"/>
    <a:srgbClr val="E2F0D9"/>
    <a:srgbClr val="FFF2CC"/>
    <a:srgbClr val="F8CBAD"/>
    <a:srgbClr val="0D7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915B9-D28A-4C24-9DD0-47215B739895}" v="1296" dt="2026-01-07T19:11:33.903"/>
    <p1510:client id="{0D4C6A3B-8818-499C-8D07-1678FB3A3A88}" v="420" dt="2026-01-07T19:07:34.915"/>
    <p1510:client id="{1C6946F7-4823-4546-B195-45DA13FB5A60}" v="1" dt="2026-01-07T19:44:54.121"/>
    <p1510:client id="{1F561CAA-D976-A20B-D226-87AB502F6CFE}" v="1016" dt="2026-01-07T17:22:40.271"/>
    <p1510:client id="{4C24410A-949A-C43F-415C-74978042D003}" v="37" dt="2026-01-07T19:25:53.521"/>
    <p1510:client id="{7215DB78-810D-94AC-5F21-AA7D4F461B7C}" v="109" dt="2026-01-07T17:25:09.549"/>
    <p1510:client id="{A5ADC6E0-902F-85CB-037B-A0EA4BDA83A8}" v="22" dt="2026-01-07T18:10:03.251"/>
    <p1510:client id="{AA160B5E-9DB5-121F-A056-8FF67D32A9CF}" v="105" dt="2026-01-07T17:45:17.567"/>
    <p1510:client id="{E77521D3-1153-456E-9E67-F2AD3462FD93}" v="8" dt="2026-01-07T19:39:07.088"/>
  </p1510:revLst>
</p1510:revInfo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07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dacinfo@education.ky.gov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dacinfo@education.ky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CDB05-86C6-4E3F-8115-B237F44B6524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</dgm:pt>
    <dgm:pt modelId="{1A60FDE9-8FDD-4F95-8761-9B8568EA05DF}">
      <dgm:prSet phldrT="[Text]"/>
      <dgm:spPr>
        <a:solidFill>
          <a:srgbClr val="007780"/>
        </a:solidFill>
      </dgm:spPr>
      <dgm:t>
        <a:bodyPr/>
        <a:lstStyle/>
        <a:p>
          <a:pPr algn="ctr"/>
          <a:r>
            <a:rPr lang="en-US">
              <a:latin typeface="Times New Roman"/>
              <a:cs typeface="Times New Roman"/>
            </a:rPr>
            <a:t>Contact Information</a:t>
          </a:r>
          <a:endParaRPr lang="en-US" b="0" i="0" u="none" strike="noStrike" cap="none" baseline="0" noProof="0">
            <a:solidFill>
              <a:srgbClr val="010000"/>
            </a:solidFill>
            <a:latin typeface="Georgia"/>
            <a:cs typeface="Times New Roman"/>
          </a:endParaRPr>
        </a:p>
      </dgm:t>
    </dgm:pt>
    <dgm:pt modelId="{0EA27716-065F-4EC5-BBAA-E844C0E66BF7}" type="parTrans" cxnId="{3377A197-9616-49CB-A7A9-7F7740E243DA}">
      <dgm:prSet/>
      <dgm:spPr/>
      <dgm:t>
        <a:bodyPr/>
        <a:lstStyle/>
        <a:p>
          <a:endParaRPr lang="en-US"/>
        </a:p>
      </dgm:t>
    </dgm:pt>
    <dgm:pt modelId="{F982082A-35F6-4E4D-B386-9B512221BAE4}" type="sibTrans" cxnId="{3377A197-9616-49CB-A7A9-7F7740E243DA}">
      <dgm:prSet/>
      <dgm:spPr/>
      <dgm:t>
        <a:bodyPr/>
        <a:lstStyle/>
        <a:p>
          <a:endParaRPr lang="en-US"/>
        </a:p>
      </dgm:t>
    </dgm:pt>
    <dgm:pt modelId="{16E8CD49-2548-41E2-9958-F07BB7AB4D5F}">
      <dgm:prSet custT="1"/>
      <dgm:spPr>
        <a:solidFill>
          <a:schemeClr val="accent2">
            <a:lumMod val="20000"/>
            <a:lumOff val="80000"/>
            <a:alpha val="97000"/>
          </a:schemeClr>
        </a:solidFill>
        <a:ln w="12700" cmpd="sng">
          <a:noFill/>
        </a:ln>
        <a:effectLst>
          <a:outerShdw blurRad="50800" dist="50800" dir="5400000" algn="ctr" rotWithShape="0">
            <a:schemeClr val="tx1"/>
          </a:outerShdw>
        </a:effectLst>
      </dgm:spPr>
      <dgm:t>
        <a:bodyPr/>
        <a:lstStyle/>
        <a:p>
          <a:pPr algn="ctr">
            <a:spcBef>
              <a:spcPts val="1200"/>
            </a:spcBef>
            <a:buFontTx/>
            <a:buNone/>
          </a:pPr>
          <a:r>
            <a:rPr lang="en-US" sz="4400">
              <a:solidFill>
                <a:srgbClr val="102649"/>
              </a:solidFill>
              <a:latin typeface="Times New Roman"/>
              <a:cs typeface="Times New Roman"/>
            </a:rPr>
            <a:t>KDE DAC Information</a:t>
          </a:r>
        </a:p>
      </dgm:t>
      <dgm:extLst>
        <a:ext uri="{E40237B7-FDA0-4F09-8148-C483321AD2D9}">
          <dgm14:cNvPr xmlns:dgm14="http://schemas.microsoft.com/office/drawing/2010/diagram" id="0" name="" descr="A table displaying KDE's DAC info contact information. Email dacinfo@education.ky.gov. Phone Number: (502) 564-4394"/>
        </a:ext>
      </dgm:extLst>
    </dgm:pt>
    <dgm:pt modelId="{DA3A25F7-5592-4D00-8405-3D4328B7812F}" type="parTrans" cxnId="{73ED1480-6135-48FC-9334-02B3AC27C1CA}">
      <dgm:prSet/>
      <dgm:spPr/>
      <dgm:t>
        <a:bodyPr/>
        <a:lstStyle/>
        <a:p>
          <a:endParaRPr lang="en-US"/>
        </a:p>
      </dgm:t>
    </dgm:pt>
    <dgm:pt modelId="{84BB977D-1005-4B20-A5BF-D7738EB3CFB1}" type="sibTrans" cxnId="{73ED1480-6135-48FC-9334-02B3AC27C1CA}">
      <dgm:prSet/>
      <dgm:spPr/>
      <dgm:t>
        <a:bodyPr/>
        <a:lstStyle/>
        <a:p>
          <a:endParaRPr lang="en-US"/>
        </a:p>
      </dgm:t>
    </dgm:pt>
    <dgm:pt modelId="{5DDDCDED-2313-4F54-801A-F8F10EEAF1AE}">
      <dgm:prSet custT="1"/>
      <dgm:spPr>
        <a:solidFill>
          <a:schemeClr val="accent2">
            <a:lumMod val="20000"/>
            <a:lumOff val="80000"/>
            <a:alpha val="97000"/>
          </a:schemeClr>
        </a:solidFill>
        <a:ln w="12700" cmpd="sng">
          <a:noFill/>
        </a:ln>
        <a:effectLst>
          <a:outerShdw blurRad="50800" dist="50800" dir="5400000" algn="ctr" rotWithShape="0">
            <a:schemeClr val="tx1"/>
          </a:outerShdw>
        </a:effectLst>
      </dgm:spPr>
      <dgm:t>
        <a:bodyPr/>
        <a:lstStyle/>
        <a:p>
          <a:pPr algn="ctr">
            <a:spcBef>
              <a:spcPts val="1200"/>
            </a:spcBef>
            <a:buFontTx/>
            <a:buNone/>
          </a:pPr>
          <a:r>
            <a:rPr lang="en-US" sz="4400">
              <a:latin typeface="Times New Roman"/>
              <a:cs typeface="Times New Roman"/>
              <a:hlinkClick xmlns:r="http://schemas.openxmlformats.org/officeDocument/2006/relationships" r:id="rId1"/>
            </a:rPr>
            <a:t>dacinfo@education.ky.gov</a:t>
          </a:r>
          <a:endParaRPr lang="en-US" sz="4400">
            <a:latin typeface="Times New Roman"/>
            <a:cs typeface="Times New Roman"/>
          </a:endParaRPr>
        </a:p>
      </dgm:t>
    </dgm:pt>
    <dgm:pt modelId="{9144B784-B323-413D-9578-52454B01E099}" type="parTrans" cxnId="{411A1D92-B522-4280-A419-DBA71CCE25C0}">
      <dgm:prSet/>
      <dgm:spPr/>
      <dgm:t>
        <a:bodyPr/>
        <a:lstStyle/>
        <a:p>
          <a:endParaRPr lang="en-US"/>
        </a:p>
      </dgm:t>
    </dgm:pt>
    <dgm:pt modelId="{EB138D15-E18A-471F-AC25-07E977AE60BE}" type="sibTrans" cxnId="{411A1D92-B522-4280-A419-DBA71CCE25C0}">
      <dgm:prSet/>
      <dgm:spPr/>
      <dgm:t>
        <a:bodyPr/>
        <a:lstStyle/>
        <a:p>
          <a:endParaRPr lang="en-US"/>
        </a:p>
      </dgm:t>
    </dgm:pt>
    <dgm:pt modelId="{555D2BA5-BCB5-4FD5-BFD9-2B9FB61D7F36}">
      <dgm:prSet custT="1"/>
      <dgm:spPr>
        <a:solidFill>
          <a:schemeClr val="accent2">
            <a:lumMod val="20000"/>
            <a:lumOff val="80000"/>
            <a:alpha val="97000"/>
          </a:schemeClr>
        </a:solidFill>
        <a:ln w="12700" cmpd="sng">
          <a:noFill/>
        </a:ln>
        <a:effectLst>
          <a:outerShdw blurRad="50800" dist="50800" dir="5400000" algn="ctr" rotWithShape="0">
            <a:schemeClr val="tx1"/>
          </a:outerShdw>
        </a:effectLst>
      </dgm:spPr>
      <dgm:t>
        <a:bodyPr/>
        <a:lstStyle/>
        <a:p>
          <a:pPr algn="ctr">
            <a:spcBef>
              <a:spcPts val="1200"/>
            </a:spcBef>
            <a:buFontTx/>
            <a:buNone/>
          </a:pPr>
          <a:r>
            <a:rPr lang="en-US" sz="4400">
              <a:solidFill>
                <a:srgbClr val="102649"/>
              </a:solidFill>
              <a:latin typeface="Times New Roman"/>
              <a:cs typeface="Times New Roman"/>
            </a:rPr>
            <a:t>(502) 564-4394</a:t>
          </a:r>
        </a:p>
      </dgm:t>
    </dgm:pt>
    <dgm:pt modelId="{BC565937-7DB0-4AEB-84F4-507AF704F7C8}" type="parTrans" cxnId="{5A511DA5-E011-4FC6-9BC5-ACA76839936B}">
      <dgm:prSet/>
      <dgm:spPr/>
      <dgm:t>
        <a:bodyPr/>
        <a:lstStyle/>
        <a:p>
          <a:endParaRPr lang="en-US"/>
        </a:p>
      </dgm:t>
    </dgm:pt>
    <dgm:pt modelId="{F4C91FE7-86C2-4512-A2DB-D57CC2815CD9}" type="sibTrans" cxnId="{5A511DA5-E011-4FC6-9BC5-ACA76839936B}">
      <dgm:prSet/>
      <dgm:spPr/>
      <dgm:t>
        <a:bodyPr/>
        <a:lstStyle/>
        <a:p>
          <a:endParaRPr lang="en-US"/>
        </a:p>
      </dgm:t>
    </dgm:pt>
    <dgm:pt modelId="{DEB62E53-5A95-4A43-B264-D6BCB375193B}" type="pres">
      <dgm:prSet presAssocID="{1B2CDB05-86C6-4E3F-8115-B237F44B6524}" presName="linear" presStyleCnt="0">
        <dgm:presLayoutVars>
          <dgm:dir/>
          <dgm:animLvl val="lvl"/>
          <dgm:resizeHandles val="exact"/>
        </dgm:presLayoutVars>
      </dgm:prSet>
      <dgm:spPr/>
    </dgm:pt>
    <dgm:pt modelId="{886C2857-E126-4BF5-BA53-008BA5B0817D}" type="pres">
      <dgm:prSet presAssocID="{1A60FDE9-8FDD-4F95-8761-9B8568EA05DF}" presName="parentLin" presStyleCnt="0"/>
      <dgm:spPr/>
    </dgm:pt>
    <dgm:pt modelId="{35A981A8-FE84-42A3-97F8-AEB93B8A75BE}" type="pres">
      <dgm:prSet presAssocID="{1A60FDE9-8FDD-4F95-8761-9B8568EA05DF}" presName="parentLeftMargin" presStyleLbl="node1" presStyleIdx="0" presStyleCnt="1"/>
      <dgm:spPr/>
    </dgm:pt>
    <dgm:pt modelId="{582781B1-11A1-43EE-AABF-775ACAB37D1D}" type="pres">
      <dgm:prSet presAssocID="{1A60FDE9-8FDD-4F95-8761-9B8568EA05DF}" presName="parentText" presStyleLbl="node1" presStyleIdx="0" presStyleCnt="1" custScaleX="85505" custScaleY="58469" custLinFactX="14390" custLinFactNeighborX="100000" custLinFactNeighborY="-841">
        <dgm:presLayoutVars>
          <dgm:chMax val="0"/>
          <dgm:bulletEnabled val="1"/>
        </dgm:presLayoutVars>
      </dgm:prSet>
      <dgm:spPr/>
    </dgm:pt>
    <dgm:pt modelId="{F5ACB861-CC0D-497A-AF35-30750F8AE795}" type="pres">
      <dgm:prSet presAssocID="{1A60FDE9-8FDD-4F95-8761-9B8568EA05DF}" presName="negativeSpace" presStyleCnt="0"/>
      <dgm:spPr/>
    </dgm:pt>
    <dgm:pt modelId="{EFC5904C-6172-4D21-AA6F-0A027056D3ED}" type="pres">
      <dgm:prSet presAssocID="{1A60FDE9-8FDD-4F95-8761-9B8568EA05DF}" presName="childText" presStyleLbl="conFgAcc1" presStyleIdx="0" presStyleCnt="1" custLinFactNeighborX="-8250" custLinFactNeighborY="1596">
        <dgm:presLayoutVars>
          <dgm:bulletEnabled val="1"/>
        </dgm:presLayoutVars>
      </dgm:prSet>
      <dgm:spPr/>
    </dgm:pt>
  </dgm:ptLst>
  <dgm:cxnLst>
    <dgm:cxn modelId="{9DB3C301-F592-4763-8F14-089C378F225D}" type="presOf" srcId="{1A60FDE9-8FDD-4F95-8761-9B8568EA05DF}" destId="{35A981A8-FE84-42A3-97F8-AEB93B8A75BE}" srcOrd="0" destOrd="0" presId="urn:microsoft.com/office/officeart/2005/8/layout/list1"/>
    <dgm:cxn modelId="{98EE5D08-807A-4F33-81F3-0F6A952C8E64}" type="presOf" srcId="{1B2CDB05-86C6-4E3F-8115-B237F44B6524}" destId="{DEB62E53-5A95-4A43-B264-D6BCB375193B}" srcOrd="0" destOrd="0" presId="urn:microsoft.com/office/officeart/2005/8/layout/list1"/>
    <dgm:cxn modelId="{EBD4EF20-0A3F-4916-959E-E08BD9B09C15}" type="presOf" srcId="{555D2BA5-BCB5-4FD5-BFD9-2B9FB61D7F36}" destId="{EFC5904C-6172-4D21-AA6F-0A027056D3ED}" srcOrd="0" destOrd="2" presId="urn:microsoft.com/office/officeart/2005/8/layout/list1"/>
    <dgm:cxn modelId="{FDB2F853-2875-4F99-8A2E-36084B4A2C2B}" type="presOf" srcId="{5DDDCDED-2313-4F54-801A-F8F10EEAF1AE}" destId="{EFC5904C-6172-4D21-AA6F-0A027056D3ED}" srcOrd="0" destOrd="1" presId="urn:microsoft.com/office/officeart/2005/8/layout/list1"/>
    <dgm:cxn modelId="{73ED1480-6135-48FC-9334-02B3AC27C1CA}" srcId="{1A60FDE9-8FDD-4F95-8761-9B8568EA05DF}" destId="{16E8CD49-2548-41E2-9958-F07BB7AB4D5F}" srcOrd="0" destOrd="0" parTransId="{DA3A25F7-5592-4D00-8405-3D4328B7812F}" sibTransId="{84BB977D-1005-4B20-A5BF-D7738EB3CFB1}"/>
    <dgm:cxn modelId="{411A1D92-B522-4280-A419-DBA71CCE25C0}" srcId="{1A60FDE9-8FDD-4F95-8761-9B8568EA05DF}" destId="{5DDDCDED-2313-4F54-801A-F8F10EEAF1AE}" srcOrd="1" destOrd="0" parTransId="{9144B784-B323-413D-9578-52454B01E099}" sibTransId="{EB138D15-E18A-471F-AC25-07E977AE60BE}"/>
    <dgm:cxn modelId="{3377A197-9616-49CB-A7A9-7F7740E243DA}" srcId="{1B2CDB05-86C6-4E3F-8115-B237F44B6524}" destId="{1A60FDE9-8FDD-4F95-8761-9B8568EA05DF}" srcOrd="0" destOrd="0" parTransId="{0EA27716-065F-4EC5-BBAA-E844C0E66BF7}" sibTransId="{F982082A-35F6-4E4D-B386-9B512221BAE4}"/>
    <dgm:cxn modelId="{61695BA0-3F1C-4635-806B-0A1A6E66791A}" type="presOf" srcId="{16E8CD49-2548-41E2-9958-F07BB7AB4D5F}" destId="{EFC5904C-6172-4D21-AA6F-0A027056D3ED}" srcOrd="0" destOrd="0" presId="urn:microsoft.com/office/officeart/2005/8/layout/list1"/>
    <dgm:cxn modelId="{B691F8A0-5E92-44D3-BBFF-D0B4AF3741FF}" type="presOf" srcId="{1A60FDE9-8FDD-4F95-8761-9B8568EA05DF}" destId="{582781B1-11A1-43EE-AABF-775ACAB37D1D}" srcOrd="1" destOrd="0" presId="urn:microsoft.com/office/officeart/2005/8/layout/list1"/>
    <dgm:cxn modelId="{5A511DA5-E011-4FC6-9BC5-ACA76839936B}" srcId="{1A60FDE9-8FDD-4F95-8761-9B8568EA05DF}" destId="{555D2BA5-BCB5-4FD5-BFD9-2B9FB61D7F36}" srcOrd="2" destOrd="0" parTransId="{BC565937-7DB0-4AEB-84F4-507AF704F7C8}" sibTransId="{F4C91FE7-86C2-4512-A2DB-D57CC2815CD9}"/>
    <dgm:cxn modelId="{9C3D7FAC-79A8-40C6-BE9D-8EA7DE64BE47}" type="presParOf" srcId="{DEB62E53-5A95-4A43-B264-D6BCB375193B}" destId="{886C2857-E126-4BF5-BA53-008BA5B0817D}" srcOrd="0" destOrd="0" presId="urn:microsoft.com/office/officeart/2005/8/layout/list1"/>
    <dgm:cxn modelId="{432CB150-31F9-43C6-8599-3A2009D90284}" type="presParOf" srcId="{886C2857-E126-4BF5-BA53-008BA5B0817D}" destId="{35A981A8-FE84-42A3-97F8-AEB93B8A75BE}" srcOrd="0" destOrd="0" presId="urn:microsoft.com/office/officeart/2005/8/layout/list1"/>
    <dgm:cxn modelId="{2899EB26-6384-4A11-AE92-484D7A9E05B1}" type="presParOf" srcId="{886C2857-E126-4BF5-BA53-008BA5B0817D}" destId="{582781B1-11A1-43EE-AABF-775ACAB37D1D}" srcOrd="1" destOrd="0" presId="urn:microsoft.com/office/officeart/2005/8/layout/list1"/>
    <dgm:cxn modelId="{FB66B7E1-C832-4B63-8954-2B585946080B}" type="presParOf" srcId="{DEB62E53-5A95-4A43-B264-D6BCB375193B}" destId="{F5ACB861-CC0D-497A-AF35-30750F8AE795}" srcOrd="1" destOrd="0" presId="urn:microsoft.com/office/officeart/2005/8/layout/list1"/>
    <dgm:cxn modelId="{E490EEB2-63AF-4065-BFE4-EA0820077400}" type="presParOf" srcId="{DEB62E53-5A95-4A43-B264-D6BCB375193B}" destId="{EFC5904C-6172-4D21-AA6F-0A027056D3E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5904C-6172-4D21-AA6F-0A027056D3ED}">
      <dsp:nvSpPr>
        <dsp:cNvPr id="0" name=""/>
        <dsp:cNvSpPr/>
      </dsp:nvSpPr>
      <dsp:spPr>
        <a:xfrm>
          <a:off x="0" y="108476"/>
          <a:ext cx="9668797" cy="3453975"/>
        </a:xfrm>
        <a:prstGeom prst="rect">
          <a:avLst/>
        </a:prstGeom>
        <a:solidFill>
          <a:schemeClr val="accent2">
            <a:lumMod val="20000"/>
            <a:lumOff val="80000"/>
            <a:alpha val="97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tx1"/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0406" tIns="895604" rIns="750406" bIns="312928" numCol="1" spcCol="1270" anchor="t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ts val="1200"/>
            </a:spcBef>
            <a:spcAft>
              <a:spcPct val="15000"/>
            </a:spcAft>
            <a:buFontTx/>
            <a:buNone/>
          </a:pPr>
          <a:r>
            <a:rPr lang="en-US" sz="4400" kern="1200">
              <a:solidFill>
                <a:srgbClr val="102649"/>
              </a:solidFill>
              <a:latin typeface="Times New Roman"/>
              <a:cs typeface="Times New Roman"/>
            </a:rPr>
            <a:t>KDE DAC Information</a:t>
          </a:r>
        </a:p>
        <a:p>
          <a:pPr marL="285750" lvl="1" indent="-285750" algn="ctr" defTabSz="1955800">
            <a:lnSpc>
              <a:spcPct val="90000"/>
            </a:lnSpc>
            <a:spcBef>
              <a:spcPts val="1200"/>
            </a:spcBef>
            <a:spcAft>
              <a:spcPct val="15000"/>
            </a:spcAft>
            <a:buFontTx/>
            <a:buNone/>
          </a:pPr>
          <a:r>
            <a:rPr lang="en-US" sz="4400" kern="1200">
              <a:latin typeface="Times New Roman"/>
              <a:cs typeface="Times New Roman"/>
              <a:hlinkClick xmlns:r="http://schemas.openxmlformats.org/officeDocument/2006/relationships" r:id="rId1"/>
            </a:rPr>
            <a:t>dacinfo@education.ky.gov</a:t>
          </a:r>
          <a:endParaRPr lang="en-US" sz="4400" kern="1200">
            <a:latin typeface="Times New Roman"/>
            <a:cs typeface="Times New Roman"/>
          </a:endParaRPr>
        </a:p>
        <a:p>
          <a:pPr marL="285750" lvl="1" indent="-285750" algn="ctr" defTabSz="1955800">
            <a:lnSpc>
              <a:spcPct val="90000"/>
            </a:lnSpc>
            <a:spcBef>
              <a:spcPts val="1200"/>
            </a:spcBef>
            <a:spcAft>
              <a:spcPct val="15000"/>
            </a:spcAft>
            <a:buFontTx/>
            <a:buNone/>
          </a:pPr>
          <a:r>
            <a:rPr lang="en-US" sz="4400" kern="1200">
              <a:solidFill>
                <a:srgbClr val="102649"/>
              </a:solidFill>
              <a:latin typeface="Times New Roman"/>
              <a:cs typeface="Times New Roman"/>
            </a:rPr>
            <a:t>(502) 564-4394</a:t>
          </a:r>
        </a:p>
      </dsp:txBody>
      <dsp:txXfrm>
        <a:off x="0" y="108476"/>
        <a:ext cx="9668797" cy="3453975"/>
      </dsp:txXfrm>
    </dsp:sp>
    <dsp:sp modelId="{582781B1-11A1-43EE-AABF-775ACAB37D1D}">
      <dsp:nvSpPr>
        <dsp:cNvPr id="0" name=""/>
        <dsp:cNvSpPr/>
      </dsp:nvSpPr>
      <dsp:spPr>
        <a:xfrm>
          <a:off x="1940817" y="0"/>
          <a:ext cx="5787113" cy="742182"/>
        </a:xfrm>
        <a:prstGeom prst="roundRect">
          <a:avLst/>
        </a:prstGeom>
        <a:solidFill>
          <a:srgbClr val="00778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5820" tIns="0" rIns="25582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latin typeface="Times New Roman"/>
              <a:cs typeface="Times New Roman"/>
            </a:rPr>
            <a:t>Contact Information</a:t>
          </a:r>
          <a:endParaRPr lang="en-US" sz="4300" b="0" i="0" u="none" strike="noStrike" kern="1200" cap="none" baseline="0" noProof="0">
            <a:solidFill>
              <a:srgbClr val="010000"/>
            </a:solidFill>
            <a:latin typeface="Georgia"/>
            <a:cs typeface="Times New Roman"/>
          </a:endParaRPr>
        </a:p>
      </dsp:txBody>
      <dsp:txXfrm>
        <a:off x="1977047" y="36230"/>
        <a:ext cx="5714653" cy="669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4F0F72-77C7-40F6-B8F5-D660B0D06B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D762C-BE9E-4420-B062-55C551495A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535C139-4EDF-49FA-8D83-7BC1238E7CEF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D1EB1-8CB5-4070-9B46-A9581F8F20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6AAD2-98E0-4FF8-8764-C79BBBF7A4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80D2EF6-9D40-424F-8B76-C1FAC446D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73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A2DE7F9-60FD-4BBF-B2BC-85C0F7DAABE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9C324DF-C190-43FC-8C04-1AEFE31E6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0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24DF-C190-43FC-8C04-1AEFE31E6E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0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24DF-C190-43FC-8C04-1AEFE31E6E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7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24DF-C190-43FC-8C04-1AEFE31E6E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34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24DF-C190-43FC-8C04-1AEFE31E6E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80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78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4863" y="654050"/>
            <a:ext cx="5840412" cy="3284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0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455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4550" y="3592513"/>
            <a:ext cx="9144000" cy="1655762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A1BF-C169-454D-9CB3-0B7C89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1668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12"/>
            <a:ext cx="10725150" cy="9877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1404421" y="1382839"/>
            <a:ext cx="9090025" cy="40923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F80CE2AF-E660-3950-9787-DE2B3A07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10312"/>
            <a:ext cx="2743200" cy="365125"/>
          </a:xfrm>
        </p:spPr>
        <p:txBody>
          <a:bodyPr/>
          <a:lstStyle/>
          <a:p>
            <a:pPr algn="r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20073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04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47833" y="1383100"/>
            <a:ext cx="9188715" cy="4091800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7684F22C-CB99-3853-AE7A-8174198B5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10312"/>
            <a:ext cx="2743200" cy="365125"/>
          </a:xfrm>
        </p:spPr>
        <p:txBody>
          <a:bodyPr/>
          <a:lstStyle/>
          <a:p>
            <a:pPr algn="r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45140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53915FA5-AAA7-6BAF-5908-CA03414AEC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10312"/>
            <a:ext cx="2743200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pPr algn="r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5702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A0CA0-7796-385F-3633-43E5BDF0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147887"/>
          </a:xfrm>
        </p:spPr>
        <p:txBody>
          <a:bodyPr anchor="b">
            <a:normAutofit/>
          </a:bodyPr>
          <a:lstStyle>
            <a:lvl1pPr marL="0" indent="0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33" y="38576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65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65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322A8-A489-BBC6-3CF8-E3EBE7AC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10312"/>
            <a:ext cx="2743200" cy="365125"/>
          </a:xfrm>
        </p:spPr>
        <p:txBody>
          <a:bodyPr/>
          <a:lstStyle/>
          <a:p>
            <a:pPr algn="r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6"/>
            <a:ext cx="10515600" cy="10326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144303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388" y="226695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9800" y="144303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9800" y="226695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644F15-3FFF-25E2-C0E2-70B23180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10312"/>
            <a:ext cx="2743200" cy="365125"/>
          </a:xfrm>
        </p:spPr>
        <p:txBody>
          <a:bodyPr/>
          <a:lstStyle/>
          <a:p>
            <a:pPr algn="r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6406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742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marL="0" indent="0"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DCDF3-E889-1748-B70C-A614B28D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pPr algn="r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3270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marL="0" indent="0"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251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9B453-B7EA-F54F-99BE-092E969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86361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C0B9-4A3D-004D-A3C2-A486C0B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02202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38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2" r:id="rId7"/>
    <p:sldLayoutId id="2147483703" r:id="rId8"/>
    <p:sldLayoutId id="2147483704" r:id="rId9"/>
    <p:sldLayoutId id="2147483705" r:id="rId10"/>
    <p:sldLayoutId id="2147483691" r:id="rId11"/>
    <p:sldLayoutId id="2147483693" r:id="rId12"/>
    <p:sldLayoutId id="2147483660" r:id="rId13"/>
  </p:sldLayoutIdLst>
  <p:hf hdr="0" dt="0"/>
  <p:txStyles>
    <p:titleStyle>
      <a:lvl1pPr marL="228600" indent="0"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acinfo@education.ky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eboard.zoom.us/webinar/register/WN_nEMmm3MHS7OcYzx30U6fx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ucation.ky.gov/_layouts/download.aspx?SourceUrl=https://www.education.ky.gov/AA/Assessments/Documents/SAT_Parent_Notification_Letter.docx" TargetMode="External"/><Relationship Id="rId4" Type="http://schemas.openxmlformats.org/officeDocument/2006/relationships/hyperlink" Target="http://www.collegeboard.org/kentuck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ida.wisc.edu/about/consortium/ky" TargetMode="External"/><Relationship Id="rId3" Type="http://schemas.openxmlformats.org/officeDocument/2006/relationships/hyperlink" Target="https://www.drcedirect.com/" TargetMode="External"/><Relationship Id="rId7" Type="http://schemas.openxmlformats.org/officeDocument/2006/relationships/hyperlink" Target="https://www.education.ky.gov/AA/Assessments/Pages/EL-Testing.aspx" TargetMode="External"/><Relationship Id="rId2" Type="http://schemas.openxmlformats.org/officeDocument/2006/relationships/hyperlink" Target="https://portal.wida.us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education.ky.gov/AA/distsupp/Pages/AdminCode.aspx" TargetMode="External"/><Relationship Id="rId5" Type="http://schemas.openxmlformats.org/officeDocument/2006/relationships/hyperlink" Target="https://www.education.ky.gov/AA/distsupp/Pages/Forms.aspx" TargetMode="External"/><Relationship Id="rId4" Type="http://schemas.openxmlformats.org/officeDocument/2006/relationships/hyperlink" Target="https://wida.wisc.edu/sites/default/files/resource/Accessibility-Accommodations-Manual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189A-6FB4-E44C-B710-7D3A72EB7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5780" y="1132195"/>
            <a:ext cx="9144000" cy="2387600"/>
          </a:xfrm>
        </p:spPr>
        <p:txBody>
          <a:bodyPr/>
          <a:lstStyle/>
          <a:p>
            <a:r>
              <a:rPr lang="en-US"/>
              <a:t>DAC Webcast</a:t>
            </a:r>
            <a:br>
              <a:rPr lang="en-US"/>
            </a:br>
            <a:r>
              <a:rPr lang="en-US"/>
              <a:t>January 8,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75756-7273-374D-877B-DD347CC3B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5780" y="3631535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Bef>
                <a:spcPts val="0"/>
              </a:spcBef>
            </a:pPr>
            <a:endParaRPr lang="en-US"/>
          </a:p>
          <a:p>
            <a:pPr algn="r">
              <a:spcBef>
                <a:spcPts val="0"/>
              </a:spcBef>
            </a:pPr>
            <a:r>
              <a:rPr lang="en-US"/>
              <a:t>Shara Savage, Director</a:t>
            </a:r>
          </a:p>
          <a:p>
            <a:pPr algn="r">
              <a:spcBef>
                <a:spcPts val="0"/>
              </a:spcBef>
            </a:pPr>
            <a:r>
              <a:rPr lang="en-US"/>
              <a:t>   Division of Assessment and Accountability Support</a:t>
            </a:r>
          </a:p>
          <a:p>
            <a:pPr algn="r">
              <a:spcBef>
                <a:spcPts val="0"/>
              </a:spcBef>
            </a:pPr>
            <a:r>
              <a:rPr lang="en-US"/>
              <a:t>Office of Assessment and Accountability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C7553-263E-24AE-6295-367A6906C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Kentucky United We Learn Council’s Journey to the Moon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B8CFF-8B24-693E-75A7-6B566D887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DCA67-4AAC-73E1-469E-8E2C15F5EB1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he image is a **visual roadmap** titled: **&quot;Kentucky United We Learn Council’s: Journey to the Moon.&quot;** The design is space-themed, with a dark blue background featuring small white stars scattered across the image, representing the night sky. On the right side of the image is a large, glowing **moon**, symbolizing the final goal of the initiative. A white and blue rocket is shown blasting off from the lower left toward the moon, leaving a glowing trajectory arc behind it. The design represents progress, aiming for the goal.&#10;&#10;### Central Message:&#10;A prominent quote in green text is displayed near the top of the image:&#10;*&quot;To build a prosperous Kentucky, we will launch an accountability system that is meaningful and useful to all our learners.&quot;*&#10;&#10;Beneath this, the timeline and milestones are laid out from left to right, depicting the stages and actions needed to achieve the goal of an **&quot;Approved Reimagined Accountability System&quot;** by **Summer 2026.**&#10;&#10;---&#10;&#10;### Timeline Details (Left to Right):&#10;1. **SUMMER 2024**:&#10;   - The roadmap starts with the **Prototypes Developed phase**, shown as a circular cycle of three steps:&#10;     - **Share**: Prototypes are shared with stakeholders.&#10;     - **Revise**: Feedback is collected and revisions are made.&#10;     - **Engage**: Stakeholders are actively engaged in the process.&#10;&#10;   - Legislative awareness activities also occur during this phase.&#10;&#10;2. **FALL 2024**:&#10;   - The **Study Phase** begins, depicted with a circular arrow loop connecting three groups:&#10;     - **KDE (Kentucky Department of Education)**&#10;     - **Field**: Likely educators and practitioners in the field.&#10;     - **Council**: Members of the United We Learn Council.&#10;&#10;   - The Council recommends an accountability model to KDE.&#10;&#10;3. **WINTER 2024**:&#10;   - The Council and KDE jointly recommend the accountability model to **KBE (Kentucky Board of Education).**&#10;&#10;4. **SPRING 2025**:&#10;   - Stakeholder engagement continues with the **General Assembly**, likely involving discussions or advocacy for approval.&#10;&#10;5. **SUMMER 2025**:&#10;   - The **Advocacy Phase** begins, represented by another circular arrow loop involving:&#10;     - **Stakeholders**&#10;     - **KDE**&#10;     - **Council**&#10;&#10;6. **SUMMER 2026**:&#10;   - The timeline culminates in the goal: **&quot;Approved Reimagined Accountability System&quot;**, which is prominently displayed near the moon.&#10;&#10;---&#10;&#10;### Additional Visual and Text Features:&#10;- At the bottom right is the **Kentucky United We Learn Council logo**, which includes a map outline of Kentucky in light green and blue, with bold green text for &quot;COUNCIL.&quot;&#10;- Footnotes are included at the bottom of the image, explaining abbreviations:&#10;  - *KDE*: Kentucky Department of Education.&#10;  - **KBE**: Kentucky Board of Education.&#10;- A small &quot;9.2024&quot; is noted in the lower-left corner, likely indicating the version or creation date of the roadmap.&#10;&#10;---&#10;&#10;This roadmap metaphorically conveys a complex, multi-phase journey toward the development and implementation of an improved accountability system for Kentucky’s education.">
            <a:extLst>
              <a:ext uri="{FF2B5EF4-FFF2-40B4-BE49-F238E27FC236}">
                <a16:creationId xmlns:a16="http://schemas.microsoft.com/office/drawing/2014/main" id="{77FE8850-F422-CFF2-3C2F-C911699C1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55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026" y="0"/>
            <a:ext cx="8958490" cy="1117600"/>
          </a:xfrm>
        </p:spPr>
        <p:txBody>
          <a:bodyPr/>
          <a:lstStyle/>
          <a:p>
            <a:pPr marL="228600"/>
            <a:r>
              <a:rPr lang="en-US"/>
              <a:t>Questions and Answers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type="body" sz="quarter" idx="13"/>
          </p:nvPr>
        </p:nvSpPr>
        <p:spPr>
          <a:xfrm>
            <a:off x="1152960" y="1193870"/>
            <a:ext cx="9158684" cy="421429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200"/>
              <a:t>Please send questions or comments to </a:t>
            </a:r>
            <a:r>
              <a:rPr lang="en-US" sz="4200">
                <a:hlinkClick r:id="rId3"/>
              </a:rPr>
              <a:t>dacinfo@education.ky.gov</a:t>
            </a:r>
            <a:r>
              <a:rPr lang="en-US" sz="420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200" b="1" i="1">
                <a:solidFill>
                  <a:srgbClr val="C00000"/>
                </a:solidFill>
              </a:rPr>
              <a:t>   </a:t>
            </a:r>
            <a:endParaRPr lang="en-US" sz="420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200"/>
              <a:t>The next monthly DAC Webcast is scheduled for Feb. 12 at 11 a.m. ET.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200"/>
          </a:p>
          <a:p>
            <a:pPr marL="0" indent="0" algn="ctr">
              <a:spcBef>
                <a:spcPts val="0"/>
              </a:spcBef>
              <a:buNone/>
            </a:pPr>
            <a:endParaRPr lang="en-US" sz="4200"/>
          </a:p>
          <a:p>
            <a:pPr marL="0" indent="0" algn="ctr">
              <a:spcBef>
                <a:spcPts val="0"/>
              </a:spcBef>
              <a:buNone/>
            </a:pPr>
            <a:r>
              <a:rPr lang="en-US" sz="4200"/>
              <a:t>Thank you for your participation!</a:t>
            </a:r>
          </a:p>
          <a:p>
            <a:pPr>
              <a:spcBef>
                <a:spcPts val="0"/>
              </a:spcBef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415003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E55F4FC5-2F7B-251C-93FB-273B59BF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" y="-308"/>
            <a:ext cx="12189378" cy="1140175"/>
          </a:xfrm>
        </p:spPr>
        <p:txBody>
          <a:bodyPr>
            <a:noAutofit/>
          </a:bodyPr>
          <a:lstStyle/>
          <a:p>
            <a:pPr marL="228600"/>
            <a:r>
              <a:rPr lang="en-US"/>
              <a:t>Division of Assessment and Accountability Support</a:t>
            </a:r>
          </a:p>
        </p:txBody>
      </p:sp>
      <p:graphicFrame>
        <p:nvGraphicFramePr>
          <p:cNvPr id="7" name="Content Placeholder 4" descr="To contact the Division of Assessment Support in the Office of Assessment and Accountability, please email dacinfo@education.ky.gov or phone 502-564-4394." title="Contact Information">
            <a:extLst>
              <a:ext uri="{FF2B5EF4-FFF2-40B4-BE49-F238E27FC236}">
                <a16:creationId xmlns:a16="http://schemas.microsoft.com/office/drawing/2014/main" id="{CA766F2C-E360-5D85-C3A8-A32ABAA761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123104"/>
              </p:ext>
            </p:extLst>
          </p:nvPr>
        </p:nvGraphicFramePr>
        <p:xfrm>
          <a:off x="1261601" y="1327458"/>
          <a:ext cx="9668797" cy="3562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214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E4CC8-E658-0F89-A9F7-D41B0E33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B050B-41E7-FB5F-CA6A-42AFF2CB1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37672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College Admissions Exam – SAT Reminders</a:t>
            </a:r>
          </a:p>
          <a:p>
            <a:r>
              <a:rPr lang="en-US" dirty="0"/>
              <a:t>WIDA ACCESS Assessments Reminders</a:t>
            </a:r>
          </a:p>
          <a:p>
            <a:r>
              <a:rPr lang="en-US" dirty="0"/>
              <a:t>Kentucky United We Learn - Reimagining Assessment and Accountability in Kentucky </a:t>
            </a:r>
          </a:p>
        </p:txBody>
      </p:sp>
    </p:spTree>
    <p:extLst>
      <p:ext uri="{BB962C8B-B14F-4D97-AF65-F5344CB8AC3E}">
        <p14:creationId xmlns:p14="http://schemas.microsoft.com/office/powerpoint/2010/main" val="367216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A80E02-9DC9-8B2A-B772-E8173598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College Admissions Exam</a:t>
            </a:r>
            <a:br>
              <a:rPr lang="en-US" sz="4800"/>
            </a:br>
            <a:r>
              <a:rPr lang="en-US" sz="4800"/>
              <a:t>SAT Reminders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5981C-FAB8-BA6D-BD68-A51125DE7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Christen Roseberry, Program Consultant</a:t>
            </a:r>
          </a:p>
          <a:p>
            <a:r>
              <a:rPr lang="en-US"/>
              <a:t>Division of Assessment and Accountability Support</a:t>
            </a:r>
          </a:p>
          <a:p>
            <a:r>
              <a:rPr lang="en-US"/>
              <a:t>Office of Assessment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26090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DB90A5-F621-575B-9CE9-43517D8A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 State Administration Reminders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EE7566-B2E2-B056-EEAF-76837D66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Request College Board-approved accommodations and English Learner (EL) supports for students before </a:t>
            </a:r>
            <a:r>
              <a:rPr lang="en-US" b="1" dirty="0"/>
              <a:t>Jan. 12</a:t>
            </a:r>
            <a:r>
              <a:rPr lang="en-US" dirty="0"/>
              <a:t>. </a:t>
            </a:r>
          </a:p>
          <a:p>
            <a:r>
              <a:rPr lang="en-US" dirty="0"/>
              <a:t>College Board will host a </a:t>
            </a:r>
            <a:r>
              <a:rPr lang="en-US">
                <a:hlinkClick r:id="rId3"/>
              </a:rPr>
              <a:t>Technical Readiness Webinar</a:t>
            </a:r>
            <a:r>
              <a:rPr lang="en-US" dirty="0"/>
              <a:t> on </a:t>
            </a:r>
            <a:r>
              <a:rPr lang="en-US" b="1" dirty="0"/>
              <a:t>Jan. 15 from 10:00–11:15 a.m. ET</a:t>
            </a:r>
            <a:r>
              <a:rPr lang="en-US" dirty="0"/>
              <a:t>. This session will walk through key setup and troubleshooting steps. District Assessment Coordinators (DACs) are encouraged to </a:t>
            </a:r>
            <a:r>
              <a:rPr lang="en-US"/>
              <a:t>register for the webinar </a:t>
            </a:r>
            <a:r>
              <a:rPr lang="en-US" dirty="0"/>
              <a:t>and share the link with technology staff.  </a:t>
            </a:r>
          </a:p>
          <a:p>
            <a:r>
              <a:rPr lang="en-US" dirty="0"/>
              <a:t>The slide deck and a link to the recorded State Administration November Fall Test Coordinator training are now posted on the </a:t>
            </a:r>
            <a:r>
              <a:rPr lang="en-US" dirty="0">
                <a:hlinkClick r:id="rId4"/>
              </a:rPr>
              <a:t>Kentucky College Board SAT webpage</a:t>
            </a:r>
            <a:r>
              <a:rPr lang="en-US" dirty="0"/>
              <a:t> in the Training Section. </a:t>
            </a:r>
          </a:p>
          <a:p>
            <a:r>
              <a:rPr lang="en-US" dirty="0"/>
              <a:t>The </a:t>
            </a:r>
            <a:r>
              <a:rPr lang="en-US" dirty="0">
                <a:hlinkClick r:id="rId5"/>
              </a:rPr>
              <a:t>parent notification template letter</a:t>
            </a:r>
            <a:r>
              <a:rPr lang="en-US" dirty="0"/>
              <a:t> of student participation in the SAT is also available on the KDE College Admissions Exam webpage under Resources. </a:t>
            </a:r>
          </a:p>
        </p:txBody>
      </p:sp>
    </p:spTree>
    <p:extLst>
      <p:ext uri="{BB962C8B-B14F-4D97-AF65-F5344CB8AC3E}">
        <p14:creationId xmlns:p14="http://schemas.microsoft.com/office/powerpoint/2010/main" val="426535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C23FB-F62F-6014-5B61-4769B4823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ED7DD5-FA5F-F8F7-9DA6-D224D5208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WIDA ACCESS Assessments Reminders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82C141F-BA04-9B57-6EA4-7D3A655AD8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Chris Williams, Program Consultant</a:t>
            </a:r>
          </a:p>
          <a:p>
            <a:r>
              <a:rPr lang="en-US" dirty="0"/>
              <a:t>Division of Assessment and Accountability Support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Office of Assessment and Accountability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6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C217-87F4-9B4F-E2F4-F72030D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WIDA ACCESS 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CBA35-9F86-6A18-D781-869AFD291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71" y="889916"/>
            <a:ext cx="11852029" cy="50781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200" dirty="0"/>
              <a:t>Testing Window- </a:t>
            </a:r>
            <a:r>
              <a:rPr lang="en-US" sz="2200" b="1" dirty="0"/>
              <a:t>Jan. 5- Feb. 13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200" dirty="0"/>
              <a:t>No Opt-out of Testing</a:t>
            </a:r>
            <a:endParaRPr lang="en-US" sz="2200" dirty="0">
              <a:solidFill>
                <a:srgbClr val="000000"/>
              </a:solidFill>
            </a:endParaRPr>
          </a:p>
          <a:p>
            <a:pPr marL="971550" lvl="1" indent="-285750">
              <a:buFont typeface="Arial"/>
              <a:buChar char="•"/>
            </a:pPr>
            <a:r>
              <a:rPr lang="en-US" sz="2200" dirty="0"/>
              <a:t>In-Person Testing-No Remote Testing</a:t>
            </a:r>
            <a:endParaRPr lang="en-US" sz="2200" dirty="0">
              <a:solidFill>
                <a:srgbClr val="000000"/>
              </a:solidFill>
            </a:endParaRPr>
          </a:p>
          <a:p>
            <a:pPr marL="971550" lvl="1" indent="-285750">
              <a:buFont typeface="Arial"/>
              <a:buChar char="•"/>
            </a:pPr>
            <a:r>
              <a:rPr lang="en-US" sz="2200" dirty="0"/>
              <a:t>Off-site Testing- home/hospital, etc.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200" dirty="0"/>
              <a:t>Secure Test Materials for ACCESS are the following:</a:t>
            </a:r>
            <a:endParaRPr lang="en-US" sz="2200" dirty="0">
              <a:solidFill>
                <a:srgbClr val="000000"/>
              </a:solidFill>
            </a:endParaRPr>
          </a:p>
          <a:p>
            <a:pPr marL="971550" lvl="1" indent="-285750">
              <a:buFont typeface="Arial"/>
              <a:buChar char="•"/>
            </a:pPr>
            <a:r>
              <a:rPr lang="en-US" sz="2200" dirty="0"/>
              <a:t>Test Materials-Test Tickets, Test Booklets, Scratch Paper with Check-In and Check-Out Process</a:t>
            </a:r>
            <a:endParaRPr lang="en-US" sz="2200" dirty="0">
              <a:solidFill>
                <a:srgbClr val="000000"/>
              </a:solidFill>
            </a:endParaRPr>
          </a:p>
          <a:p>
            <a:pPr marL="971550" lvl="1" indent="-285750">
              <a:buFont typeface="Arial"/>
              <a:buChar char="•"/>
            </a:pPr>
            <a:r>
              <a:rPr lang="en-US" sz="2200" dirty="0"/>
              <a:t>Monitoring Students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200" dirty="0"/>
              <a:t>Tier Level Report in WIDA Assessment Management System (AMS)- Grade 1-3 Writing</a:t>
            </a:r>
          </a:p>
          <a:p>
            <a:pPr>
              <a:buFont typeface="Arial"/>
              <a:buChar char="•"/>
            </a:pPr>
            <a:r>
              <a:rPr lang="en-US" sz="2200" dirty="0"/>
              <a:t>Ordering Additional Materials in WIDA AMS-</a:t>
            </a:r>
            <a:r>
              <a:rPr lang="en-US" sz="2200" b="1" dirty="0"/>
              <a:t>Dec. 2, 2025-Feb. 6, 2026</a:t>
            </a:r>
            <a:endParaRPr lang="en-US" sz="2200" b="1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200" dirty="0"/>
              <a:t>Test Set Up in WIDA AMS- </a:t>
            </a:r>
            <a:r>
              <a:rPr lang="en-US" sz="2200" b="1" dirty="0"/>
              <a:t>Nov. 26-Feb. 13</a:t>
            </a:r>
          </a:p>
          <a:p>
            <a:pPr>
              <a:buFont typeface="Arial"/>
              <a:buChar char="•"/>
            </a:pPr>
            <a:r>
              <a:rPr lang="en-US" sz="2200" dirty="0"/>
              <a:t>Run English Learner (EL) Extract Report in Infinite Campus (IC)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930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2C3D-B5E3-7663-6D97-EA432D04B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WIDA ACCESS Reminders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FD772-625B-15E0-291A-F4230F951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07" y="859927"/>
            <a:ext cx="10937630" cy="48319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,Sans-Serif" panose="020B0604020202020204" pitchFamily="34" charset="0"/>
            </a:pPr>
            <a:r>
              <a:rPr lang="en-US" sz="2400" dirty="0"/>
              <a:t>Student Transfers –school to school and district to district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buFont typeface="Arial,Sans-Serif" panose="020B0604020202020204" pitchFamily="34" charset="0"/>
            </a:pPr>
            <a:r>
              <a:rPr lang="en-US" sz="2400" dirty="0"/>
              <a:t>Seating Charts- individual and group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buFont typeface="Arial,Sans-Serif" panose="020B0604020202020204" pitchFamily="34" charset="0"/>
            </a:pPr>
            <a:r>
              <a:rPr lang="en-US" sz="2400" dirty="0"/>
              <a:t>Accommodations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buFont typeface="Arial,Sans-Serif" panose="020B0604020202020204" pitchFamily="34" charset="0"/>
            </a:pPr>
            <a:r>
              <a:rPr lang="en-US" dirty="0"/>
              <a:t>Individual Education Programs (IEPs) and 504 Plans Only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buFont typeface="Arial,Sans-Serif" panose="020B0604020202020204" pitchFamily="34" charset="0"/>
            </a:pPr>
            <a:r>
              <a:rPr lang="en-US" dirty="0"/>
              <a:t>Forms-ACCESS Online, Alternate ACCESS and Kindergarten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Arial,Sans-Serif" panose="020B0604020202020204" pitchFamily="34" charset="0"/>
            </a:pPr>
            <a:r>
              <a:rPr lang="en-US" sz="2400" dirty="0"/>
              <a:t>WIDA ACCESS/WIDA Alternate ACCESS Rosters in Student Data Review and Reporting (SDRR) Application- </a:t>
            </a:r>
            <a:r>
              <a:rPr lang="en-US" sz="2400" b="1" dirty="0"/>
              <a:t>Jan. 5-Mar. 9</a:t>
            </a:r>
            <a:r>
              <a:rPr lang="en-US" sz="2400" dirty="0"/>
              <a:t> at 5 p.m. for new nonparticipation tickets only and final close on </a:t>
            </a:r>
            <a:r>
              <a:rPr lang="en-US" sz="2400" b="1" dirty="0"/>
              <a:t>March 10</a:t>
            </a:r>
            <a:endParaRPr lang="en-US" sz="2400" b="1" dirty="0">
              <a:solidFill>
                <a:srgbClr val="000000"/>
              </a:solidFill>
            </a:endParaRPr>
          </a:p>
          <a:p>
            <a:pPr>
              <a:buFont typeface="Arial,Sans-Serif" panose="020B0604020202020204" pitchFamily="34" charset="0"/>
            </a:pPr>
            <a:r>
              <a:rPr lang="en-US" sz="2400" dirty="0"/>
              <a:t>Site Visits are conducted during the testing window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buFont typeface="Arial,Sans-Serif" panose="020B0604020202020204" pitchFamily="34" charset="0"/>
            </a:pPr>
            <a:r>
              <a:rPr lang="en-US" sz="2400" dirty="0"/>
              <a:t>Ship Materials to Data Recognition Corporation (DRC)- </a:t>
            </a:r>
            <a:r>
              <a:rPr lang="en-US" sz="2400" b="1" dirty="0"/>
              <a:t>February 27</a:t>
            </a:r>
            <a:endParaRPr lang="en-US" sz="2400" b="1" dirty="0">
              <a:solidFill>
                <a:srgbClr val="000000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541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FAAE-0468-F469-35CF-E08DD5158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146412"/>
          </a:xfrm>
        </p:spPr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8ADF0-A596-0A87-6AFD-2BD44A07A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139" y="1248815"/>
            <a:ext cx="10569279" cy="409180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WIDA Secure Portal</a:t>
            </a:r>
            <a:r>
              <a:rPr lang="en-US" dirty="0"/>
              <a:t>- Training Course, Webinars, Resources, Professional Development (PD), etc.</a:t>
            </a:r>
          </a:p>
          <a:p>
            <a:r>
              <a:rPr lang="en-US" dirty="0">
                <a:hlinkClick r:id="rId3"/>
              </a:rPr>
              <a:t>WIDA AMS</a:t>
            </a:r>
            <a:r>
              <a:rPr lang="en-US" dirty="0"/>
              <a:t>- Test Setup, Accounts, Test Tickets, Testing, Technology Coordinator Resources, etc.</a:t>
            </a:r>
          </a:p>
          <a:p>
            <a:r>
              <a:rPr lang="en-US" dirty="0">
                <a:hlinkClick r:id="rId4"/>
              </a:rPr>
              <a:t>WIDA Accessibility and Accommodations Manual</a:t>
            </a:r>
            <a:endParaRPr lang="en-US" dirty="0"/>
          </a:p>
          <a:p>
            <a:r>
              <a:rPr lang="en-US" dirty="0">
                <a:hlinkClick r:id="rId5"/>
              </a:rPr>
              <a:t>Forms</a:t>
            </a:r>
            <a:r>
              <a:rPr lang="en-US" dirty="0"/>
              <a:t> page on the Kentucky Department of Education (KDE) website- Seating Charts, No Opt-Out Testing Policy, Medical Nonparticipation, Site Visit etc.</a:t>
            </a:r>
          </a:p>
          <a:p>
            <a:r>
              <a:rPr lang="en-US" dirty="0">
                <a:hlinkClick r:id="rId6"/>
              </a:rPr>
              <a:t>Administration Code and Inclusion of Special Populations Trainings and Regulations</a:t>
            </a:r>
            <a:endParaRPr lang="en-US" dirty="0"/>
          </a:p>
          <a:p>
            <a:r>
              <a:rPr lang="en-US" dirty="0">
                <a:hlinkClick r:id="rId7"/>
              </a:rPr>
              <a:t>WIDA ACCESS Trainings</a:t>
            </a:r>
            <a:r>
              <a:rPr lang="en-US" dirty="0"/>
              <a:t> on the KDE website</a:t>
            </a:r>
          </a:p>
          <a:p>
            <a:r>
              <a:rPr lang="en-US" dirty="0">
                <a:hlinkClick r:id="rId8"/>
              </a:rPr>
              <a:t>Kentucky's Member page </a:t>
            </a:r>
            <a:r>
              <a:rPr lang="en-US" dirty="0"/>
              <a:t>on the WIDA website-Testing Schedule, Checklist, PD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1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252B8-96B4-64DD-AB46-1AAB4E246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363ABA-0C8A-D3C7-A5F0-9177AC2B7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>
                <a:latin typeface="Franklin Gothic Medium"/>
                <a:ea typeface="Franklin Gothic"/>
                <a:cs typeface="Franklin Gothic"/>
                <a:sym typeface="Franklin Gothic"/>
              </a:rPr>
              <a:t>Kentucky United We Learn - Reimagining</a:t>
            </a:r>
            <a:r>
              <a:rPr lang="en-US" sz="4800"/>
              <a:t> Assessment and Accountability in Kentucky</a:t>
            </a:r>
            <a:r>
              <a:rPr lang="en-US"/>
              <a:t> </a:t>
            </a:r>
            <a:r>
              <a:rPr lang="en-US">
                <a:latin typeface="Franklin Gothic Medium"/>
                <a:ea typeface="Franklin Gothic"/>
                <a:cs typeface="Franklin Gothic"/>
                <a:sym typeface="Franklin Gothic"/>
              </a:rPr>
              <a:t> </a:t>
            </a:r>
            <a:endParaRPr lang="en-US">
              <a:latin typeface="Franklin Gothic Medium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1246CE9-EBC7-E3BD-CC1B-9EF15E446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Shara Savage, Director</a:t>
            </a:r>
          </a:p>
          <a:p>
            <a:r>
              <a:rPr lang="en-US"/>
              <a:t>Division of Assessment and Accountability Support</a:t>
            </a:r>
          </a:p>
          <a:p>
            <a:r>
              <a:rPr lang="en-US"/>
              <a:t>Office of Assessment and Accountability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59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B9F25"/>
      </a:accent6>
      <a:hlink>
        <a:srgbClr val="2683C6"/>
      </a:hlink>
      <a:folHlink>
        <a:srgbClr val="9F671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CA05B1-E313-6D46-8EEA-D906E14B24AB}" vid="{B7719CA3-B6BF-1B46-93F3-629B546427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8DF4EFBC6697154B9CE5CD9A6A2577BF" ma:contentTypeVersion="28" ma:contentTypeDescription="" ma:contentTypeScope="" ma:versionID="e0b67c418e58d911eabe55e204cd1574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9ee806450b6155eaaf554df0f1197996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ation_x0020_Date xmlns="3a62de7d-ba57-4f43-9dae-9623ba637be0">2025-01-08T05:00:00+00:00</Publication_x0020_Date>
    <Accessibility_x0020_Office xmlns="3a62de7d-ba57-4f43-9dae-9623ba637be0">OAA - Office of Assessment and Accountability</Accessibility_x0020_Office>
    <Accessibility_x0020_Audit_x0020_Status xmlns="3a62de7d-ba57-4f43-9dae-9623ba637be0" xsi:nil="true"/>
    <Accessibility_x0020_Audience xmlns="3a62de7d-ba57-4f43-9dae-9623ba637be0">District</Accessibility_x0020_Audience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Audience1 xmlns="3a62de7d-ba57-4f43-9dae-9623ba637be0"/>
    <_dlc_DocId xmlns="3a62de7d-ba57-4f43-9dae-9623ba637be0">KYED-14-1932</_dlc_DocId>
    <_dlc_DocIdUrl xmlns="3a62de7d-ba57-4f43-9dae-9623ba637be0">
      <Url>https://education-edit.ky.gov/AA/distsupp/_layouts/15/DocIdRedir.aspx?ID=KYED-14-1932</Url>
      <Description>KYED-14-1932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AE43AF4-C9DA-4948-8B48-B657A868B7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FC7298-4EC4-41CD-AE15-25D6E3D84578}"/>
</file>

<file path=customXml/itemProps3.xml><?xml version="1.0" encoding="utf-8"?>
<ds:datastoreItem xmlns:ds="http://schemas.openxmlformats.org/officeDocument/2006/customXml" ds:itemID="{C70D4522-EDD2-4326-BD38-D65ABD3DF72F}">
  <ds:schemaRefs>
    <ds:schemaRef ds:uri="http://www.w3.org/XML/1998/namespace"/>
    <ds:schemaRef ds:uri="e933af85-a9ee-4a70-b6e0-74d4f32bb51d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8aeabe4-0dec-4482-a76a-bb57f37294f4"/>
    <ds:schemaRef ds:uri="5bc9d522-2386-425a-9f2a-a617cf877ec0"/>
    <ds:schemaRef ds:uri="b062eb0a-ada4-4626-816e-5cd0be926cfe"/>
    <ds:schemaRef ds:uri="http://schemas.microsoft.com/office/2006/documentManagement/types"/>
    <ds:schemaRef ds:uri="http://purl.org/dc/elements/1.1/"/>
    <ds:schemaRef ds:uri="cf3aa28c-8d44-408c-a5ca-996a87f6cd59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F0B6C8EA-771D-4265-BC0B-0A5A5E27887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613</Words>
  <Application>Microsoft Office PowerPoint</Application>
  <PresentationFormat>Widescreen</PresentationFormat>
  <Paragraphs>73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Arial,Sans-Serif</vt:lpstr>
      <vt:lpstr>Calibri</vt:lpstr>
      <vt:lpstr>Franklin Gothic Book</vt:lpstr>
      <vt:lpstr>Franklin Gothic Medium</vt:lpstr>
      <vt:lpstr>Georgia</vt:lpstr>
      <vt:lpstr>Times New Roman</vt:lpstr>
      <vt:lpstr>Office Theme</vt:lpstr>
      <vt:lpstr>DAC Webcast January 8, 2026</vt:lpstr>
      <vt:lpstr>Agenda</vt:lpstr>
      <vt:lpstr>College Admissions Exam SAT Reminders</vt:lpstr>
      <vt:lpstr>SAT State Administration Reminders</vt:lpstr>
      <vt:lpstr>WIDA ACCESS Assessments Reminders</vt:lpstr>
      <vt:lpstr>WIDA ACCESS Reminders</vt:lpstr>
      <vt:lpstr>WIDA ACCESS Reminders Continued</vt:lpstr>
      <vt:lpstr>Resources</vt:lpstr>
      <vt:lpstr>Kentucky United We Learn - Reimagining Assessment and Accountability in Kentucky  </vt:lpstr>
      <vt:lpstr>Kentucky United We Learn Council’s Journey to the Moon</vt:lpstr>
      <vt:lpstr>Questions and Answers</vt:lpstr>
      <vt:lpstr>Division of Assessment and Accountability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 Webcast January 2026</dc:title>
  <dc:creator>melissa.chandler@education.ky.gov</dc:creator>
  <cp:keywords>DAC Webcast</cp:keywords>
  <cp:lastModifiedBy>Avery, Devon - Division of Assessment and Accountability Support</cp:lastModifiedBy>
  <cp:revision>4</cp:revision>
  <cp:lastPrinted>2024-06-12T00:32:24Z</cp:lastPrinted>
  <dcterms:created xsi:type="dcterms:W3CDTF">2022-07-11T18:53:52Z</dcterms:created>
  <dcterms:modified xsi:type="dcterms:W3CDTF">2026-01-07T19:45:04Z</dcterms:modified>
  <cp:category>Please email questions to dacinfo@education.ky.gov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0x0101001BEB557DBE01834EAB47A683706DCD5B008DF4EFBC6697154B9CE5CD9A6A2577BF</vt:lpwstr>
  </property>
  <property fmtid="{D5CDD505-2E9C-101B-9397-08002B2CF9AE}" pid="3" name="MediaServiceImageTags">
    <vt:lpwstr/>
  </property>
  <property fmtid="{D5CDD505-2E9C-101B-9397-08002B2CF9AE}" pid="4" name="MSIP_Label_eb544694-0027-44fa-bee4-2648c0363f9d_SiteId">
    <vt:lpwstr>9360c11f-90e6-4706-ad00-25fcdc9e2ed1</vt:lpwstr>
  </property>
  <property fmtid="{D5CDD505-2E9C-101B-9397-08002B2CF9AE}" pid="5" name="MSIP_Label_eb544694-0027-44fa-bee4-2648c0363f9d_SetDate">
    <vt:lpwstr>2024-06-11T11:38:40Z</vt:lpwstr>
  </property>
  <property fmtid="{D5CDD505-2E9C-101B-9397-08002B2CF9AE}" pid="6" name="MSIP_Label_eb544694-0027-44fa-bee4-2648c0363f9d_Method">
    <vt:lpwstr>Standard</vt:lpwstr>
  </property>
  <property fmtid="{D5CDD505-2E9C-101B-9397-08002B2CF9AE}" pid="7" name="MSIP_Label_eb544694-0027-44fa-bee4-2648c0363f9d_ActionId">
    <vt:lpwstr>214f1d5f-a08c-4db1-8c59-7cdba6750a96</vt:lpwstr>
  </property>
  <property fmtid="{D5CDD505-2E9C-101B-9397-08002B2CF9AE}" pid="8" name="MSIP_Label_eb544694-0027-44fa-bee4-2648c0363f9d_Enabled">
    <vt:lpwstr>true</vt:lpwstr>
  </property>
  <property fmtid="{D5CDD505-2E9C-101B-9397-08002B2CF9AE}" pid="9" name="MSIP_Label_eb544694-0027-44fa-bee4-2648c0363f9d_ContentBits">
    <vt:lpwstr>0</vt:lpwstr>
  </property>
  <property fmtid="{D5CDD505-2E9C-101B-9397-08002B2CF9AE}" pid="10" name="MSIP_Label_eb544694-0027-44fa-bee4-2648c0363f9d_Name">
    <vt:lpwstr>defa4170-0d19-0005-0004-bc88714345d2</vt:lpwstr>
  </property>
  <property fmtid="{D5CDD505-2E9C-101B-9397-08002B2CF9AE}" pid="11" name="Order">
    <vt:r8>31400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TemplateUrl">
    <vt:lpwstr/>
  </property>
  <property fmtid="{D5CDD505-2E9C-101B-9397-08002B2CF9AE}" pid="15" name="ComplianceAssetId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  <property fmtid="{D5CDD505-2E9C-101B-9397-08002B2CF9AE}" pid="18" name="_dlc_DocIdItemGuid">
    <vt:lpwstr>e05877c2-c706-4eb2-9a10-fd47bc3b7e6f</vt:lpwstr>
  </property>
</Properties>
</file>