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drawing3.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1071" r:id="rId5"/>
    <p:sldId id="257" r:id="rId6"/>
    <p:sldId id="1060" r:id="rId7"/>
    <p:sldId id="996" r:id="rId8"/>
    <p:sldId id="1047" r:id="rId9"/>
    <p:sldId id="300" r:id="rId10"/>
    <p:sldId id="1061" r:id="rId11"/>
    <p:sldId id="1062" r:id="rId12"/>
    <p:sldId id="1063" r:id="rId13"/>
    <p:sldId id="297" r:id="rId14"/>
    <p:sldId id="1057" r:id="rId15"/>
    <p:sldId id="1050" r:id="rId16"/>
    <p:sldId id="1055" r:id="rId17"/>
    <p:sldId id="1054" r:id="rId18"/>
    <p:sldId id="1043" r:id="rId19"/>
    <p:sldId id="1068" r:id="rId20"/>
    <p:sldId id="1069" r:id="rId21"/>
    <p:sldId id="264" r:id="rId22"/>
    <p:sldId id="1046" r:id="rId23"/>
    <p:sldId id="1004" r:id="rId24"/>
    <p:sldId id="288" r:id="rId25"/>
    <p:sldId id="1003" r:id="rId26"/>
    <p:sldId id="998" r:id="rId27"/>
    <p:sldId id="954" r:id="rId28"/>
    <p:sldId id="1070" r:id="rId29"/>
    <p:sldId id="1002" r:id="rId30"/>
    <p:sldId id="1000" r:id="rId31"/>
    <p:sldId id="301" r:id="rId32"/>
    <p:sldId id="302" r:id="rId33"/>
    <p:sldId id="303" r:id="rId34"/>
    <p:sldId id="10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0FC13C-748B-D961-772C-145112EE73E3}" name="Sims, Rhonda - KDE Associate Commissioner" initials="SC" userId="S::rhonda.sims@education.ky.gov::bad20b3f-b7c8-4cb3-ae2a-6808ba4166df" providerId="AD"/>
  <p188:author id="{5BD90D4C-25CF-D8C0-EF06-27663B70180B}" name="Perkins, Jacob - Division of Communications" initials="PJDoC" userId="S::Jacob.Perkins@education.ky.gov::c40ba2c0-b4ef-4c71-9781-8024fdc37b7e"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88138196-F698-FBED-D0A7-04A9C0FF3D88}" name="Stafford, Jennifer - KDE Division Director" initials="SD" userId="S::jennifer.stafford@education.ky.gov::0151abd4-297e-443f-a77b-a8c249c015ab"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52542E0-8598-802C-4F54-07E1BFF984EC}" name="Guest User" initials="GU" userId="S::urn:spo:anon#3b6fdfafcd3ce5a8967fb56d890266da3db10cf65ce6d4ef0c990f4bc0334d45::" providerId="AD"/>
  <p188:author id="{C3D873E3-4DC4-748B-D574-646FE133D5AE}" name="Turner, Rosalind - Division of Communications" initials="TRDoC" userId="S::rosalind.turner@education.ky.gov::7c9c7ca7-1d99-46ec-ad67-a660f1da40fc" providerId="AD"/>
  <p188:author id="{4D3359FE-3F21-DD37-8C39-B8B1FBF56728}" name="Stills, Shelby - Division of Communications" initials="SC" userId="S::shelby.stills@education.ky.gov::4c29101b-063f-47ef-86d2-478743c7c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ace, Sarah - Office of Teaching and Learning" initials="PS-OoTaL" lastIdx="27" clrIdx="0">
    <p:extLst>
      <p:ext uri="{19B8F6BF-5375-455C-9EA6-DF929625EA0E}">
        <p15:presenceInfo xmlns:p15="http://schemas.microsoft.com/office/powerpoint/2012/main" userId="S::sarah.peace@education.ky.gov::6af79f7c-26c6-4199-b8eb-69eeb1e7ae71" providerId="AD"/>
      </p:ext>
    </p:extLst>
  </p:cmAuthor>
  <p:cmAuthor id="2" name="Ray, Micki - Office of Teaching and Learning" initials="RM-OoTaL" lastIdx="4" clrIdx="1">
    <p:extLst>
      <p:ext uri="{19B8F6BF-5375-455C-9EA6-DF929625EA0E}">
        <p15:presenceInfo xmlns:p15="http://schemas.microsoft.com/office/powerpoint/2012/main" userId="S::micki.ray@education.ky.gov::a08fef2d-e290-42a4-abc6-bdc92162ba8c" providerId="AD"/>
      </p:ext>
    </p:extLst>
  </p:cmAuthor>
  <p:cmAuthor id="3" name="Guest User" initials="GU" lastIdx="1" clrIdx="2">
    <p:extLst>
      <p:ext uri="{19B8F6BF-5375-455C-9EA6-DF929625EA0E}">
        <p15:presenceInfo xmlns:p15="http://schemas.microsoft.com/office/powerpoint/2012/main" userId="S::urn:spo:anon#0acc83cadcfdde6c6ed5016c77c81b3f30f4aa9b37e3b106811f5d0b43b4a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8"/>
    <a:srgbClr val="007780"/>
    <a:srgbClr val="7BCFB5"/>
    <a:srgbClr val="4472C4"/>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9BB37-3AA0-1CEE-B457-DB57D597C866}" v="5" dt="2023-08-03T10:24:31.125"/>
    <p1510:client id="{38D038BD-2667-495F-AE31-F9BD976BBA5D}" v="1" dt="2023-08-02T16:08:00.279"/>
    <p1510:client id="{8E2E5DB7-1DC6-44E8-A9DE-CB25C37904BF}" v="12" dt="2023-08-03T11:36:34.623"/>
    <p1510:client id="{942D8F36-165D-2723-DF1B-A5DAA8D9F5C6}" v="18" dt="2023-08-02T22:27:46.718"/>
    <p1510:client id="{AC2A92BD-2B7C-44FB-8F45-03C01C2C0273}" v="9" dt="2023-08-03T11:35:45.07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4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50B1B-818E-4432-B45C-22FA5A868AF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47EB3DE-D510-449F-A824-424D1FA97C31}">
      <dgm:prSet phldrT="[Text]"/>
      <dgm:spPr/>
      <dgm:t>
        <a:bodyPr/>
        <a:lstStyle/>
        <a:p>
          <a:pPr algn="ctr"/>
          <a:r>
            <a:rPr lang="en-US"/>
            <a:t>Calculation for Determining Overall Performance Score for </a:t>
          </a:r>
          <a:r>
            <a:rPr lang="en-US" b="1"/>
            <a:t>State Accountability Reporting</a:t>
          </a:r>
        </a:p>
      </dgm:t>
    </dgm:pt>
    <dgm:pt modelId="{837B10D5-FDBC-43EF-A82B-0CACAFF79337}" type="parTrans" cxnId="{1DA0CD1C-74BD-4687-A836-FB99F4E2F867}">
      <dgm:prSet/>
      <dgm:spPr/>
      <dgm:t>
        <a:bodyPr/>
        <a:lstStyle/>
        <a:p>
          <a:endParaRPr lang="en-US"/>
        </a:p>
      </dgm:t>
    </dgm:pt>
    <dgm:pt modelId="{FAD0BD8B-2AEB-462D-88C7-73D2FF858FF8}" type="sibTrans" cxnId="{1DA0CD1C-74BD-4687-A836-FB99F4E2F867}">
      <dgm:prSet/>
      <dgm:spPr/>
      <dgm:t>
        <a:bodyPr/>
        <a:lstStyle/>
        <a:p>
          <a:endParaRPr lang="en-US"/>
        </a:p>
      </dgm:t>
    </dgm:pt>
    <dgm:pt modelId="{A1ACF12B-218F-4AF3-8876-579E8D0B4217}">
      <dgm:prSet phldrT="[Text]" custT="1"/>
      <dgm:spPr>
        <a:solidFill>
          <a:srgbClr val="A7CBCD"/>
        </a:solidFill>
      </dgm:spPr>
      <dgm:t>
        <a:bodyPr/>
        <a:lstStyle/>
        <a:p>
          <a:r>
            <a:rPr lang="en-US" sz="1800">
              <a:solidFill>
                <a:schemeClr val="tx1"/>
              </a:solidFill>
            </a:rPr>
            <a:t>For each indicator, schools will receive a Status score, Change Score and Indicator Score that combines Status and Change.  Schools will receive an Overall Accountability Score that aggregates data from all available indicators.</a:t>
          </a:r>
        </a:p>
      </dgm:t>
    </dgm:pt>
    <dgm:pt modelId="{DB9EF3B7-F5C3-4CE1-9A75-DA592A76A478}" type="parTrans" cxnId="{AFF5BA6C-EC3B-44B1-96A8-4D870568C3D4}">
      <dgm:prSet/>
      <dgm:spPr/>
      <dgm:t>
        <a:bodyPr/>
        <a:lstStyle/>
        <a:p>
          <a:endParaRPr lang="en-US"/>
        </a:p>
      </dgm:t>
    </dgm:pt>
    <dgm:pt modelId="{D328A14B-E37F-4855-82F2-920EC6742BFE}" type="sibTrans" cxnId="{AFF5BA6C-EC3B-44B1-96A8-4D870568C3D4}">
      <dgm:prSet/>
      <dgm:spPr/>
      <dgm:t>
        <a:bodyPr/>
        <a:lstStyle/>
        <a:p>
          <a:endParaRPr lang="en-US"/>
        </a:p>
      </dgm:t>
    </dgm:pt>
    <dgm:pt modelId="{138D4122-CFDC-42FE-A8C8-30050BCCFA77}">
      <dgm:prSet phldrT="[Text]"/>
      <dgm:spPr/>
      <dgm:t>
        <a:bodyPr/>
        <a:lstStyle/>
        <a:p>
          <a:pPr algn="ctr"/>
          <a:r>
            <a:rPr lang="en-US"/>
            <a:t>Calculation for Determining </a:t>
          </a:r>
          <a:r>
            <a:rPr lang="en-US" b="1"/>
            <a:t>Bottom 5% for Federal Classification Uses*</a:t>
          </a:r>
        </a:p>
      </dgm:t>
    </dgm:pt>
    <dgm:pt modelId="{6A5AD749-5E46-4C82-B214-5CE4CBCF4DCE}" type="parTrans" cxnId="{F0DB6031-F649-43CF-83B5-209BDEC5DF0F}">
      <dgm:prSet/>
      <dgm:spPr/>
      <dgm:t>
        <a:bodyPr/>
        <a:lstStyle/>
        <a:p>
          <a:endParaRPr lang="en-US"/>
        </a:p>
      </dgm:t>
    </dgm:pt>
    <dgm:pt modelId="{BE684250-10E5-495C-AA67-490DFED3D16B}" type="sibTrans" cxnId="{F0DB6031-F649-43CF-83B5-209BDEC5DF0F}">
      <dgm:prSet/>
      <dgm:spPr/>
      <dgm:t>
        <a:bodyPr/>
        <a:lstStyle/>
        <a:p>
          <a:endParaRPr lang="en-US"/>
        </a:p>
      </dgm:t>
    </dgm:pt>
    <dgm:pt modelId="{C0B9DA53-86EB-405C-B4D7-D010DAC06CCD}">
      <dgm:prSet phldrT="[Text]" custT="1"/>
      <dgm:spPr>
        <a:solidFill>
          <a:srgbClr val="007780"/>
        </a:solidFill>
      </dgm:spPr>
      <dgm:t>
        <a:bodyPr/>
        <a:lstStyle/>
        <a:p>
          <a:r>
            <a:rPr lang="en-US" sz="1800"/>
            <a:t>Determination of the bottom 5% will use a progressive method of incorporating data each year until three years of Change data are available. </a:t>
          </a:r>
        </a:p>
      </dgm:t>
    </dgm:pt>
    <dgm:pt modelId="{304B54AE-E6F7-4601-BCAC-D59BE6317880}" type="parTrans" cxnId="{10AD9D53-34F7-46A4-844A-005AC2BE052C}">
      <dgm:prSet/>
      <dgm:spPr/>
      <dgm:t>
        <a:bodyPr/>
        <a:lstStyle/>
        <a:p>
          <a:endParaRPr lang="en-US"/>
        </a:p>
      </dgm:t>
    </dgm:pt>
    <dgm:pt modelId="{6A14D64E-DF24-4DF5-8F0C-F54142C94DE8}" type="sibTrans" cxnId="{10AD9D53-34F7-46A4-844A-005AC2BE052C}">
      <dgm:prSet/>
      <dgm:spPr/>
      <dgm:t>
        <a:bodyPr/>
        <a:lstStyle/>
        <a:p>
          <a:endParaRPr lang="en-US"/>
        </a:p>
      </dgm:t>
    </dgm:pt>
    <dgm:pt modelId="{E5300885-8AA4-4903-BBFA-034E45C71EDC}">
      <dgm:prSet phldrT="[Text]" custT="1"/>
      <dgm:spPr>
        <a:solidFill>
          <a:srgbClr val="007780"/>
        </a:solidFill>
      </dgm:spPr>
      <dgm:t>
        <a:bodyPr/>
        <a:lstStyle/>
        <a:p>
          <a:r>
            <a:rPr lang="en-US" sz="1800"/>
            <a:t>Due to using multiple years of Change data for the federal calculations, beginning 2023-2024, Indicator Change Scores, Indicator Scores and the Overall Accountability Score will be different from state scores.</a:t>
          </a:r>
        </a:p>
      </dgm:t>
    </dgm:pt>
    <dgm:pt modelId="{005985F6-4030-4825-BEE5-90D18FF015DE}" type="parTrans" cxnId="{693A1232-3F7D-4067-81FA-417E7CFF1C94}">
      <dgm:prSet/>
      <dgm:spPr/>
      <dgm:t>
        <a:bodyPr/>
        <a:lstStyle/>
        <a:p>
          <a:endParaRPr lang="en-US"/>
        </a:p>
      </dgm:t>
    </dgm:pt>
    <dgm:pt modelId="{9CF1FAE1-7163-4A05-8975-C09E42546882}" type="sibTrans" cxnId="{693A1232-3F7D-4067-81FA-417E7CFF1C94}">
      <dgm:prSet/>
      <dgm:spPr/>
      <dgm:t>
        <a:bodyPr/>
        <a:lstStyle/>
        <a:p>
          <a:endParaRPr lang="en-US"/>
        </a:p>
      </dgm:t>
    </dgm:pt>
    <dgm:pt modelId="{34FDFA74-16DA-4EF2-8D62-0C48515F7DB7}">
      <dgm:prSet phldrT="[Text]" custT="1"/>
      <dgm:spPr>
        <a:solidFill>
          <a:srgbClr val="007780"/>
        </a:solidFill>
      </dgm:spPr>
      <dgm:t>
        <a:bodyPr/>
        <a:lstStyle/>
        <a:p>
          <a:r>
            <a:rPr lang="en-US" sz="1800"/>
            <a:t>No Color Ratings will be assigned or reported in the SRC for the federal calculations. </a:t>
          </a:r>
        </a:p>
      </dgm:t>
    </dgm:pt>
    <dgm:pt modelId="{769C9D49-38DD-4483-BF98-219FA1E8004A}" type="parTrans" cxnId="{3A5A3F6C-CBA2-42DD-8053-B7DFC51271DB}">
      <dgm:prSet/>
      <dgm:spPr/>
      <dgm:t>
        <a:bodyPr/>
        <a:lstStyle/>
        <a:p>
          <a:endParaRPr lang="en-US"/>
        </a:p>
      </dgm:t>
    </dgm:pt>
    <dgm:pt modelId="{A65C319F-7D61-4236-A6C7-88F05929AEB4}" type="sibTrans" cxnId="{3A5A3F6C-CBA2-42DD-8053-B7DFC51271DB}">
      <dgm:prSet/>
      <dgm:spPr/>
      <dgm:t>
        <a:bodyPr/>
        <a:lstStyle/>
        <a:p>
          <a:endParaRPr lang="en-US"/>
        </a:p>
      </dgm:t>
    </dgm:pt>
    <dgm:pt modelId="{504B4FBF-0F75-4DFC-853B-315ADA9F582C}">
      <dgm:prSet phldrT="[Text]" custT="1"/>
      <dgm:spPr>
        <a:solidFill>
          <a:srgbClr val="A7CBCD"/>
        </a:solidFill>
      </dgm:spPr>
      <dgm:t>
        <a:bodyPr/>
        <a:lstStyle/>
        <a:p>
          <a:r>
            <a:rPr lang="en-US" sz="1800">
              <a:solidFill>
                <a:schemeClr val="tx1"/>
              </a:solidFill>
            </a:rPr>
            <a:t>Indicator Performance and Overall Performance will be reported in the School Report Card (SRC) as a Color Rating (red, orange, yellow, green, blue).</a:t>
          </a:r>
        </a:p>
      </dgm:t>
    </dgm:pt>
    <dgm:pt modelId="{A5893068-A916-4F55-A4BB-6DC7C5AB187D}" type="parTrans" cxnId="{2E6598EB-FA6E-4BF3-A36C-68E78468E84D}">
      <dgm:prSet/>
      <dgm:spPr/>
      <dgm:t>
        <a:bodyPr/>
        <a:lstStyle/>
        <a:p>
          <a:endParaRPr lang="en-US"/>
        </a:p>
      </dgm:t>
    </dgm:pt>
    <dgm:pt modelId="{72166B91-E065-4E45-AFD2-F1E60CCB9356}" type="sibTrans" cxnId="{2E6598EB-FA6E-4BF3-A36C-68E78468E84D}">
      <dgm:prSet/>
      <dgm:spPr/>
      <dgm:t>
        <a:bodyPr/>
        <a:lstStyle/>
        <a:p>
          <a:endParaRPr lang="en-US"/>
        </a:p>
      </dgm:t>
    </dgm:pt>
    <dgm:pt modelId="{FF69B1CF-8EA4-49AA-BBA8-B320240F20AF}" type="pres">
      <dgm:prSet presAssocID="{4FA50B1B-818E-4432-B45C-22FA5A868AF2}" presName="Name0" presStyleCnt="0">
        <dgm:presLayoutVars>
          <dgm:dir/>
          <dgm:animLvl val="lvl"/>
          <dgm:resizeHandles val="exact"/>
        </dgm:presLayoutVars>
      </dgm:prSet>
      <dgm:spPr/>
    </dgm:pt>
    <dgm:pt modelId="{943881C8-C4B8-4750-B68C-1E86AE5E4F87}" type="pres">
      <dgm:prSet presAssocID="{747EB3DE-D510-449F-A824-424D1FA97C31}" presName="linNode" presStyleCnt="0"/>
      <dgm:spPr/>
    </dgm:pt>
    <dgm:pt modelId="{E9E126FA-93F9-4D5C-9AD9-9D5C88736D82}" type="pres">
      <dgm:prSet presAssocID="{747EB3DE-D510-449F-A824-424D1FA97C31}" presName="parTx" presStyleLbl="revTx" presStyleIdx="0" presStyleCnt="2">
        <dgm:presLayoutVars>
          <dgm:chMax val="1"/>
          <dgm:bulletEnabled val="1"/>
        </dgm:presLayoutVars>
      </dgm:prSet>
      <dgm:spPr/>
    </dgm:pt>
    <dgm:pt modelId="{2A6D62A1-B8D0-41B9-87CE-5DCE0FC53278}" type="pres">
      <dgm:prSet presAssocID="{747EB3DE-D510-449F-A824-424D1FA97C31}" presName="bracket" presStyleLbl="parChTrans1D1" presStyleIdx="0" presStyleCnt="2"/>
      <dgm:spPr/>
    </dgm:pt>
    <dgm:pt modelId="{BF9D18F8-DBBF-4E17-AEFB-AC66696F60C6}" type="pres">
      <dgm:prSet presAssocID="{747EB3DE-D510-449F-A824-424D1FA97C31}" presName="spH" presStyleCnt="0"/>
      <dgm:spPr/>
    </dgm:pt>
    <dgm:pt modelId="{4CE40099-E008-4282-878C-9F5AF932A508}" type="pres">
      <dgm:prSet presAssocID="{747EB3DE-D510-449F-A824-424D1FA97C31}" presName="desTx" presStyleLbl="node1" presStyleIdx="0" presStyleCnt="2">
        <dgm:presLayoutVars>
          <dgm:bulletEnabled val="1"/>
        </dgm:presLayoutVars>
      </dgm:prSet>
      <dgm:spPr/>
    </dgm:pt>
    <dgm:pt modelId="{A3C18548-18ED-4C6B-AC8D-D2B2717D2AE2}" type="pres">
      <dgm:prSet presAssocID="{FAD0BD8B-2AEB-462D-88C7-73D2FF858FF8}" presName="spV" presStyleCnt="0"/>
      <dgm:spPr/>
    </dgm:pt>
    <dgm:pt modelId="{0716EEB7-094F-44C4-A1DA-4FF31334A4E3}" type="pres">
      <dgm:prSet presAssocID="{138D4122-CFDC-42FE-A8C8-30050BCCFA77}" presName="linNode" presStyleCnt="0"/>
      <dgm:spPr/>
    </dgm:pt>
    <dgm:pt modelId="{6554BA06-D382-4034-95E4-72C5617F4A98}" type="pres">
      <dgm:prSet presAssocID="{138D4122-CFDC-42FE-A8C8-30050BCCFA77}" presName="parTx" presStyleLbl="revTx" presStyleIdx="1" presStyleCnt="2">
        <dgm:presLayoutVars>
          <dgm:chMax val="1"/>
          <dgm:bulletEnabled val="1"/>
        </dgm:presLayoutVars>
      </dgm:prSet>
      <dgm:spPr/>
    </dgm:pt>
    <dgm:pt modelId="{4F5B2D07-3048-42E9-97EB-6C40C395D195}" type="pres">
      <dgm:prSet presAssocID="{138D4122-CFDC-42FE-A8C8-30050BCCFA77}" presName="bracket" presStyleLbl="parChTrans1D1" presStyleIdx="1" presStyleCnt="2"/>
      <dgm:spPr/>
    </dgm:pt>
    <dgm:pt modelId="{34AE8297-2638-4B8D-821B-051CD6019099}" type="pres">
      <dgm:prSet presAssocID="{138D4122-CFDC-42FE-A8C8-30050BCCFA77}" presName="spH" presStyleCnt="0"/>
      <dgm:spPr/>
    </dgm:pt>
    <dgm:pt modelId="{52285DBA-38C6-4E9C-B8C7-421F08A9ABD5}" type="pres">
      <dgm:prSet presAssocID="{138D4122-CFDC-42FE-A8C8-30050BCCFA77}" presName="desTx" presStyleLbl="node1" presStyleIdx="1" presStyleCnt="2">
        <dgm:presLayoutVars>
          <dgm:bulletEnabled val="1"/>
        </dgm:presLayoutVars>
      </dgm:prSet>
      <dgm:spPr/>
    </dgm:pt>
  </dgm:ptLst>
  <dgm:cxnLst>
    <dgm:cxn modelId="{E3221401-AB34-4ECE-ACBF-1697DEF254D9}" type="presOf" srcId="{A1ACF12B-218F-4AF3-8876-579E8D0B4217}" destId="{4CE40099-E008-4282-878C-9F5AF932A508}" srcOrd="0" destOrd="0" presId="urn:diagrams.loki3.com/BracketList"/>
    <dgm:cxn modelId="{EFEC2B02-137F-4B47-99DC-F78C20274610}" type="presOf" srcId="{747EB3DE-D510-449F-A824-424D1FA97C31}" destId="{E9E126FA-93F9-4D5C-9AD9-9D5C88736D82}" srcOrd="0" destOrd="0" presId="urn:diagrams.loki3.com/BracketList"/>
    <dgm:cxn modelId="{798CA814-7396-4254-B5A0-9241BCDCBDA7}" type="presOf" srcId="{34FDFA74-16DA-4EF2-8D62-0C48515F7DB7}" destId="{52285DBA-38C6-4E9C-B8C7-421F08A9ABD5}" srcOrd="0" destOrd="2" presId="urn:diagrams.loki3.com/BracketList"/>
    <dgm:cxn modelId="{1DA0CD1C-74BD-4687-A836-FB99F4E2F867}" srcId="{4FA50B1B-818E-4432-B45C-22FA5A868AF2}" destId="{747EB3DE-D510-449F-A824-424D1FA97C31}" srcOrd="0" destOrd="0" parTransId="{837B10D5-FDBC-43EF-A82B-0CACAFF79337}" sibTransId="{FAD0BD8B-2AEB-462D-88C7-73D2FF858FF8}"/>
    <dgm:cxn modelId="{F0DB6031-F649-43CF-83B5-209BDEC5DF0F}" srcId="{4FA50B1B-818E-4432-B45C-22FA5A868AF2}" destId="{138D4122-CFDC-42FE-A8C8-30050BCCFA77}" srcOrd="1" destOrd="0" parTransId="{6A5AD749-5E46-4C82-B214-5CE4CBCF4DCE}" sibTransId="{BE684250-10E5-495C-AA67-490DFED3D16B}"/>
    <dgm:cxn modelId="{693A1232-3F7D-4067-81FA-417E7CFF1C94}" srcId="{138D4122-CFDC-42FE-A8C8-30050BCCFA77}" destId="{E5300885-8AA4-4903-BBFA-034E45C71EDC}" srcOrd="1" destOrd="0" parTransId="{005985F6-4030-4825-BEE5-90D18FF015DE}" sibTransId="{9CF1FAE1-7163-4A05-8975-C09E42546882}"/>
    <dgm:cxn modelId="{1F289F5B-1143-490D-BAE3-CD54294E49F1}" type="presOf" srcId="{E5300885-8AA4-4903-BBFA-034E45C71EDC}" destId="{52285DBA-38C6-4E9C-B8C7-421F08A9ABD5}" srcOrd="0" destOrd="1" presId="urn:diagrams.loki3.com/BracketList"/>
    <dgm:cxn modelId="{89790046-8BD5-46C2-A1AD-AE6134A83BBC}" type="presOf" srcId="{4FA50B1B-818E-4432-B45C-22FA5A868AF2}" destId="{FF69B1CF-8EA4-49AA-BBA8-B320240F20AF}" srcOrd="0" destOrd="0" presId="urn:diagrams.loki3.com/BracketList"/>
    <dgm:cxn modelId="{3A5A3F6C-CBA2-42DD-8053-B7DFC51271DB}" srcId="{138D4122-CFDC-42FE-A8C8-30050BCCFA77}" destId="{34FDFA74-16DA-4EF2-8D62-0C48515F7DB7}" srcOrd="2" destOrd="0" parTransId="{769C9D49-38DD-4483-BF98-219FA1E8004A}" sibTransId="{A65C319F-7D61-4236-A6C7-88F05929AEB4}"/>
    <dgm:cxn modelId="{AFF5BA6C-EC3B-44B1-96A8-4D870568C3D4}" srcId="{747EB3DE-D510-449F-A824-424D1FA97C31}" destId="{A1ACF12B-218F-4AF3-8876-579E8D0B4217}" srcOrd="0" destOrd="0" parTransId="{DB9EF3B7-F5C3-4CE1-9A75-DA592A76A478}" sibTransId="{D328A14B-E37F-4855-82F2-920EC6742BFE}"/>
    <dgm:cxn modelId="{10AD9D53-34F7-46A4-844A-005AC2BE052C}" srcId="{138D4122-CFDC-42FE-A8C8-30050BCCFA77}" destId="{C0B9DA53-86EB-405C-B4D7-D010DAC06CCD}" srcOrd="0" destOrd="0" parTransId="{304B54AE-E6F7-4601-BCAC-D59BE6317880}" sibTransId="{6A14D64E-DF24-4DF5-8F0C-F54142C94DE8}"/>
    <dgm:cxn modelId="{465E9257-0ABA-47A7-81A1-C921B6E082BD}" type="presOf" srcId="{504B4FBF-0F75-4DFC-853B-315ADA9F582C}" destId="{4CE40099-E008-4282-878C-9F5AF932A508}" srcOrd="0" destOrd="1" presId="urn:diagrams.loki3.com/BracketList"/>
    <dgm:cxn modelId="{06FABBDE-751A-4DFC-89F1-7E32224099E6}" type="presOf" srcId="{C0B9DA53-86EB-405C-B4D7-D010DAC06CCD}" destId="{52285DBA-38C6-4E9C-B8C7-421F08A9ABD5}" srcOrd="0" destOrd="0" presId="urn:diagrams.loki3.com/BracketList"/>
    <dgm:cxn modelId="{6ABDC1E2-114B-4B4F-A545-F593C7F44FF6}" type="presOf" srcId="{138D4122-CFDC-42FE-A8C8-30050BCCFA77}" destId="{6554BA06-D382-4034-95E4-72C5617F4A98}" srcOrd="0" destOrd="0" presId="urn:diagrams.loki3.com/BracketList"/>
    <dgm:cxn modelId="{2E6598EB-FA6E-4BF3-A36C-68E78468E84D}" srcId="{747EB3DE-D510-449F-A824-424D1FA97C31}" destId="{504B4FBF-0F75-4DFC-853B-315ADA9F582C}" srcOrd="1" destOrd="0" parTransId="{A5893068-A916-4F55-A4BB-6DC7C5AB187D}" sibTransId="{72166B91-E065-4E45-AFD2-F1E60CCB9356}"/>
    <dgm:cxn modelId="{E3304356-142C-42A7-82A9-8DE7DB740170}" type="presParOf" srcId="{FF69B1CF-8EA4-49AA-BBA8-B320240F20AF}" destId="{943881C8-C4B8-4750-B68C-1E86AE5E4F87}" srcOrd="0" destOrd="0" presId="urn:diagrams.loki3.com/BracketList"/>
    <dgm:cxn modelId="{3B206C83-220B-4FD0-AEAA-8D663386F034}" type="presParOf" srcId="{943881C8-C4B8-4750-B68C-1E86AE5E4F87}" destId="{E9E126FA-93F9-4D5C-9AD9-9D5C88736D82}" srcOrd="0" destOrd="0" presId="urn:diagrams.loki3.com/BracketList"/>
    <dgm:cxn modelId="{9612C7EE-CB07-4588-8D56-5F568FF710C5}" type="presParOf" srcId="{943881C8-C4B8-4750-B68C-1E86AE5E4F87}" destId="{2A6D62A1-B8D0-41B9-87CE-5DCE0FC53278}" srcOrd="1" destOrd="0" presId="urn:diagrams.loki3.com/BracketList"/>
    <dgm:cxn modelId="{5EA0FC84-F5DA-404B-86A2-D5A8016DE1BE}" type="presParOf" srcId="{943881C8-C4B8-4750-B68C-1E86AE5E4F87}" destId="{BF9D18F8-DBBF-4E17-AEFB-AC66696F60C6}" srcOrd="2" destOrd="0" presId="urn:diagrams.loki3.com/BracketList"/>
    <dgm:cxn modelId="{C77CAA32-6B23-4B8A-BD48-69B4F286D357}" type="presParOf" srcId="{943881C8-C4B8-4750-B68C-1E86AE5E4F87}" destId="{4CE40099-E008-4282-878C-9F5AF932A508}" srcOrd="3" destOrd="0" presId="urn:diagrams.loki3.com/BracketList"/>
    <dgm:cxn modelId="{2E8D4E9F-A1BD-4EB9-B7F2-629B7A47BB30}" type="presParOf" srcId="{FF69B1CF-8EA4-49AA-BBA8-B320240F20AF}" destId="{A3C18548-18ED-4C6B-AC8D-D2B2717D2AE2}" srcOrd="1" destOrd="0" presId="urn:diagrams.loki3.com/BracketList"/>
    <dgm:cxn modelId="{B973F906-D269-4F7A-B906-050BF5EBA17B}" type="presParOf" srcId="{FF69B1CF-8EA4-49AA-BBA8-B320240F20AF}" destId="{0716EEB7-094F-44C4-A1DA-4FF31334A4E3}" srcOrd="2" destOrd="0" presId="urn:diagrams.loki3.com/BracketList"/>
    <dgm:cxn modelId="{20560D6E-40FE-4A2C-B88A-2D61B0245BA6}" type="presParOf" srcId="{0716EEB7-094F-44C4-A1DA-4FF31334A4E3}" destId="{6554BA06-D382-4034-95E4-72C5617F4A98}" srcOrd="0" destOrd="0" presId="urn:diagrams.loki3.com/BracketList"/>
    <dgm:cxn modelId="{061FCFF3-BB76-41AC-BC3E-0FA59B29C697}" type="presParOf" srcId="{0716EEB7-094F-44C4-A1DA-4FF31334A4E3}" destId="{4F5B2D07-3048-42E9-97EB-6C40C395D195}" srcOrd="1" destOrd="0" presId="urn:diagrams.loki3.com/BracketList"/>
    <dgm:cxn modelId="{7FD2777E-D72B-472F-B025-EF886392B5FE}" type="presParOf" srcId="{0716EEB7-094F-44C4-A1DA-4FF31334A4E3}" destId="{34AE8297-2638-4B8D-821B-051CD6019099}" srcOrd="2" destOrd="0" presId="urn:diagrams.loki3.com/BracketList"/>
    <dgm:cxn modelId="{E1CAE3B5-E2E2-46CC-9408-B6EC856627D6}" type="presParOf" srcId="{0716EEB7-094F-44C4-A1DA-4FF31334A4E3}" destId="{52285DBA-38C6-4E9C-B8C7-421F08A9ABD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947B2-1164-40F4-8B82-02FE8B18ADCF}" type="doc">
      <dgm:prSet loTypeId="urn:microsoft.com/office/officeart/2005/8/layout/hProcess7" loCatId="list" qsTypeId="urn:microsoft.com/office/officeart/2005/8/quickstyle/simple1" qsCatId="simple" csTypeId="urn:microsoft.com/office/officeart/2005/8/colors/accent0_2" csCatId="mainScheme" phldr="1"/>
      <dgm:spPr/>
      <dgm:t>
        <a:bodyPr/>
        <a:lstStyle/>
        <a:p>
          <a:endParaRPr lang="en-US"/>
        </a:p>
      </dgm:t>
    </dgm:pt>
    <dgm:pt modelId="{A233F886-865C-47CB-9F7F-3F4B57574902}">
      <dgm:prSet phldrT="[Text]"/>
      <dgm:spPr>
        <a:ln w="57150">
          <a:solidFill>
            <a:srgbClr val="007780"/>
          </a:solidFill>
        </a:ln>
      </dgm:spPr>
      <dgm:t>
        <a:bodyPr/>
        <a:lstStyle/>
        <a:p>
          <a:r>
            <a:rPr lang="en-US">
              <a:solidFill>
                <a:srgbClr val="009999"/>
              </a:solidFill>
            </a:rPr>
            <a:t>2022-2023</a:t>
          </a:r>
        </a:p>
      </dgm:t>
    </dgm:pt>
    <dgm:pt modelId="{E980F4D6-3D5B-4ED2-869D-F0FA3AE7B3BB}" type="parTrans" cxnId="{C3DD1516-1983-44CE-BBE7-EA3B804D899E}">
      <dgm:prSet/>
      <dgm:spPr/>
      <dgm:t>
        <a:bodyPr/>
        <a:lstStyle/>
        <a:p>
          <a:endParaRPr lang="en-US"/>
        </a:p>
      </dgm:t>
    </dgm:pt>
    <dgm:pt modelId="{5FF9C9FE-3DD9-402E-BDEB-DE920B70B87B}" type="sibTrans" cxnId="{C3DD1516-1983-44CE-BBE7-EA3B804D899E}">
      <dgm:prSet/>
      <dgm:spPr/>
      <dgm:t>
        <a:bodyPr/>
        <a:lstStyle/>
        <a:p>
          <a:endParaRPr lang="en-US"/>
        </a:p>
      </dgm:t>
    </dgm:pt>
    <dgm:pt modelId="{D0FAD61A-7D35-4A19-A74D-003F6C1465D3}">
      <dgm:prSet phldrT="[Text]"/>
      <dgm:spPr/>
      <dgm:t>
        <a:bodyPr/>
        <a:lstStyle/>
        <a:p>
          <a:r>
            <a:rPr lang="en-US"/>
            <a:t>Calculation of the bottom 5% will use One (1) Year of Change data. </a:t>
          </a:r>
        </a:p>
        <a:p>
          <a:r>
            <a:rPr lang="en-US"/>
            <a:t>Indicator Change Scores, Indicator Scores and Overall Accountability Score will be the </a:t>
          </a:r>
          <a:r>
            <a:rPr lang="en-US" b="1"/>
            <a:t>same</a:t>
          </a:r>
          <a:r>
            <a:rPr lang="en-US"/>
            <a:t> for State and Federal purposes.</a:t>
          </a:r>
        </a:p>
      </dgm:t>
    </dgm:pt>
    <dgm:pt modelId="{498D5007-06BD-4AA4-9F47-2834052CD01F}" type="parTrans" cxnId="{F4D40A3B-FC74-46F8-81F6-0E74ECFC513A}">
      <dgm:prSet/>
      <dgm:spPr/>
      <dgm:t>
        <a:bodyPr/>
        <a:lstStyle/>
        <a:p>
          <a:endParaRPr lang="en-US"/>
        </a:p>
      </dgm:t>
    </dgm:pt>
    <dgm:pt modelId="{2E04CC8B-DE10-4491-A10D-B56E10CF1189}" type="sibTrans" cxnId="{F4D40A3B-FC74-46F8-81F6-0E74ECFC513A}">
      <dgm:prSet/>
      <dgm:spPr/>
      <dgm:t>
        <a:bodyPr/>
        <a:lstStyle/>
        <a:p>
          <a:endParaRPr lang="en-US"/>
        </a:p>
      </dgm:t>
    </dgm:pt>
    <dgm:pt modelId="{0816619D-8486-4F1B-B905-35CBC30FD943}">
      <dgm:prSet phldrT="[Text]"/>
      <dgm:spPr>
        <a:ln w="57150">
          <a:solidFill>
            <a:srgbClr val="007780"/>
          </a:solidFill>
        </a:ln>
      </dgm:spPr>
      <dgm:t>
        <a:bodyPr/>
        <a:lstStyle/>
        <a:p>
          <a:r>
            <a:rPr lang="en-US">
              <a:solidFill>
                <a:srgbClr val="009999"/>
              </a:solidFill>
            </a:rPr>
            <a:t>2023-2024</a:t>
          </a:r>
        </a:p>
      </dgm:t>
    </dgm:pt>
    <dgm:pt modelId="{12E6B02E-60EB-49D8-9D4A-9B904D0AEF82}" type="parTrans" cxnId="{C76AFC63-5A05-46BE-B645-38F0D8B686FA}">
      <dgm:prSet/>
      <dgm:spPr/>
      <dgm:t>
        <a:bodyPr/>
        <a:lstStyle/>
        <a:p>
          <a:endParaRPr lang="en-US"/>
        </a:p>
      </dgm:t>
    </dgm:pt>
    <dgm:pt modelId="{6B18C5B8-AD9E-4FE5-BBFA-7075A6BA45FF}" type="sibTrans" cxnId="{C76AFC63-5A05-46BE-B645-38F0D8B686FA}">
      <dgm:prSet/>
      <dgm:spPr/>
      <dgm:t>
        <a:bodyPr/>
        <a:lstStyle/>
        <a:p>
          <a:endParaRPr lang="en-US"/>
        </a:p>
      </dgm:t>
    </dgm:pt>
    <dgm:pt modelId="{FAD2AD85-ABFA-4268-813F-9184EE0353B5}">
      <dgm:prSet phldrT="[Text]" custT="1"/>
      <dgm:spPr/>
      <dgm:t>
        <a:bodyPr/>
        <a:lstStyle/>
        <a:p>
          <a:r>
            <a:rPr lang="en-US" sz="2200"/>
            <a:t>Calculation of the bottom 5% will use Two (2) Years of Change data.</a:t>
          </a:r>
        </a:p>
        <a:p>
          <a:r>
            <a:rPr lang="en-US" sz="2200"/>
            <a:t>Indicator Change Scores, Indicator Scores and Overall  Accountability Score will be </a:t>
          </a:r>
          <a:r>
            <a:rPr lang="en-US" sz="2200" b="1"/>
            <a:t>different</a:t>
          </a:r>
          <a:r>
            <a:rPr lang="en-US" sz="2200"/>
            <a:t> from State scores.</a:t>
          </a:r>
        </a:p>
      </dgm:t>
    </dgm:pt>
    <dgm:pt modelId="{58D68BDE-D573-4EE4-9C64-65C359408A2C}" type="parTrans" cxnId="{1A27795B-A0F1-408B-8705-142F332E1760}">
      <dgm:prSet/>
      <dgm:spPr/>
      <dgm:t>
        <a:bodyPr/>
        <a:lstStyle/>
        <a:p>
          <a:endParaRPr lang="en-US"/>
        </a:p>
      </dgm:t>
    </dgm:pt>
    <dgm:pt modelId="{001240D5-847A-4B0D-8D66-F3D660F43B7A}" type="sibTrans" cxnId="{1A27795B-A0F1-408B-8705-142F332E1760}">
      <dgm:prSet/>
      <dgm:spPr/>
      <dgm:t>
        <a:bodyPr/>
        <a:lstStyle/>
        <a:p>
          <a:endParaRPr lang="en-US"/>
        </a:p>
      </dgm:t>
    </dgm:pt>
    <dgm:pt modelId="{09A8EE21-1B7C-4004-8133-862F07032DBF}">
      <dgm:prSet phldrT="[Text]"/>
      <dgm:spPr>
        <a:ln w="57150">
          <a:solidFill>
            <a:srgbClr val="007780"/>
          </a:solidFill>
        </a:ln>
      </dgm:spPr>
      <dgm:t>
        <a:bodyPr/>
        <a:lstStyle/>
        <a:p>
          <a:r>
            <a:rPr lang="en-US">
              <a:solidFill>
                <a:srgbClr val="009999"/>
              </a:solidFill>
            </a:rPr>
            <a:t>2024-2025</a:t>
          </a:r>
        </a:p>
      </dgm:t>
    </dgm:pt>
    <dgm:pt modelId="{2715811B-9D58-4B9D-9571-26290C4A96CF}" type="parTrans" cxnId="{04565ACF-C9D5-4370-B05B-967DD2954789}">
      <dgm:prSet/>
      <dgm:spPr/>
      <dgm:t>
        <a:bodyPr/>
        <a:lstStyle/>
        <a:p>
          <a:endParaRPr lang="en-US"/>
        </a:p>
      </dgm:t>
    </dgm:pt>
    <dgm:pt modelId="{6D21CFA0-E629-44F8-A43B-E61B3D58AF8E}" type="sibTrans" cxnId="{04565ACF-C9D5-4370-B05B-967DD2954789}">
      <dgm:prSet/>
      <dgm:spPr/>
      <dgm:t>
        <a:bodyPr/>
        <a:lstStyle/>
        <a:p>
          <a:endParaRPr lang="en-US"/>
        </a:p>
      </dgm:t>
    </dgm:pt>
    <dgm:pt modelId="{0C505E0C-BA47-4BCD-A1B9-C7293C56AFA2}">
      <dgm:prSet phldrT="[Text]" custT="1"/>
      <dgm:spPr/>
      <dgm:t>
        <a:bodyPr/>
        <a:lstStyle/>
        <a:p>
          <a:r>
            <a:rPr lang="en-US" sz="2200"/>
            <a:t>Beginning in 2024-2025, calculation of bottom 5% will use Three (3) Years of Change data.</a:t>
          </a:r>
        </a:p>
        <a:p>
          <a:r>
            <a:rPr lang="en-US" sz="2200"/>
            <a:t>Indicator Change Scores, Indicator Scores and Overall Accountability Score will be </a:t>
          </a:r>
          <a:r>
            <a:rPr lang="en-US" sz="2200" b="1"/>
            <a:t>different</a:t>
          </a:r>
          <a:r>
            <a:rPr lang="en-US" sz="2200"/>
            <a:t> from State scores.</a:t>
          </a:r>
        </a:p>
      </dgm:t>
    </dgm:pt>
    <dgm:pt modelId="{E9541084-89D7-46C7-A029-14D4CC3BC887}" type="parTrans" cxnId="{6061DBDE-2F33-46E6-9E1C-D956D36298F0}">
      <dgm:prSet/>
      <dgm:spPr/>
      <dgm:t>
        <a:bodyPr/>
        <a:lstStyle/>
        <a:p>
          <a:endParaRPr lang="en-US"/>
        </a:p>
      </dgm:t>
    </dgm:pt>
    <dgm:pt modelId="{45FB2497-2366-43C4-BC80-16C878BC3645}" type="sibTrans" cxnId="{6061DBDE-2F33-46E6-9E1C-D956D36298F0}">
      <dgm:prSet/>
      <dgm:spPr/>
      <dgm:t>
        <a:bodyPr/>
        <a:lstStyle/>
        <a:p>
          <a:endParaRPr lang="en-US"/>
        </a:p>
      </dgm:t>
    </dgm:pt>
    <dgm:pt modelId="{B2EFE93D-4E92-401F-8692-57C54E2BA68E}" type="pres">
      <dgm:prSet presAssocID="{BB5947B2-1164-40F4-8B82-02FE8B18ADCF}" presName="Name0" presStyleCnt="0">
        <dgm:presLayoutVars>
          <dgm:dir/>
          <dgm:animLvl val="lvl"/>
          <dgm:resizeHandles val="exact"/>
        </dgm:presLayoutVars>
      </dgm:prSet>
      <dgm:spPr/>
    </dgm:pt>
    <dgm:pt modelId="{49F45E11-7DF9-4804-8A66-00D00F815244}" type="pres">
      <dgm:prSet presAssocID="{A233F886-865C-47CB-9F7F-3F4B57574902}" presName="compositeNode" presStyleCnt="0">
        <dgm:presLayoutVars>
          <dgm:bulletEnabled val="1"/>
        </dgm:presLayoutVars>
      </dgm:prSet>
      <dgm:spPr/>
    </dgm:pt>
    <dgm:pt modelId="{26932837-E56E-4BED-B656-FA801607D698}" type="pres">
      <dgm:prSet presAssocID="{A233F886-865C-47CB-9F7F-3F4B57574902}" presName="bgRect" presStyleLbl="node1" presStyleIdx="0" presStyleCnt="3"/>
      <dgm:spPr/>
    </dgm:pt>
    <dgm:pt modelId="{CF75B491-01AB-4BF0-8271-FE3F89202B77}" type="pres">
      <dgm:prSet presAssocID="{A233F886-865C-47CB-9F7F-3F4B57574902}" presName="parentNode" presStyleLbl="node1" presStyleIdx="0" presStyleCnt="3">
        <dgm:presLayoutVars>
          <dgm:chMax val="0"/>
          <dgm:bulletEnabled val="1"/>
        </dgm:presLayoutVars>
      </dgm:prSet>
      <dgm:spPr/>
    </dgm:pt>
    <dgm:pt modelId="{4F0C7895-A984-4946-B458-C22F8D672046}" type="pres">
      <dgm:prSet presAssocID="{A233F886-865C-47CB-9F7F-3F4B57574902}" presName="childNode" presStyleLbl="node1" presStyleIdx="0" presStyleCnt="3">
        <dgm:presLayoutVars>
          <dgm:bulletEnabled val="1"/>
        </dgm:presLayoutVars>
      </dgm:prSet>
      <dgm:spPr/>
    </dgm:pt>
    <dgm:pt modelId="{934AB7FB-A6BE-4B4A-816E-05CA424F84B2}" type="pres">
      <dgm:prSet presAssocID="{5FF9C9FE-3DD9-402E-BDEB-DE920B70B87B}" presName="hSp" presStyleCnt="0"/>
      <dgm:spPr/>
    </dgm:pt>
    <dgm:pt modelId="{1325B678-450B-4C3F-905A-AD5AA09EF837}" type="pres">
      <dgm:prSet presAssocID="{5FF9C9FE-3DD9-402E-BDEB-DE920B70B87B}" presName="vProcSp" presStyleCnt="0"/>
      <dgm:spPr/>
    </dgm:pt>
    <dgm:pt modelId="{49EBBF9D-A773-4F9C-818E-158CAFEF111A}" type="pres">
      <dgm:prSet presAssocID="{5FF9C9FE-3DD9-402E-BDEB-DE920B70B87B}" presName="vSp1" presStyleCnt="0"/>
      <dgm:spPr/>
    </dgm:pt>
    <dgm:pt modelId="{DA88E05C-4154-443B-8394-203D051A1250}" type="pres">
      <dgm:prSet presAssocID="{5FF9C9FE-3DD9-402E-BDEB-DE920B70B87B}" presName="simulatedConn" presStyleLbl="solidFgAcc1" presStyleIdx="0" presStyleCnt="2"/>
      <dgm:spPr/>
    </dgm:pt>
    <dgm:pt modelId="{FF5489CC-EE4B-4270-A3A7-2AD5CD458040}" type="pres">
      <dgm:prSet presAssocID="{5FF9C9FE-3DD9-402E-BDEB-DE920B70B87B}" presName="vSp2" presStyleCnt="0"/>
      <dgm:spPr/>
    </dgm:pt>
    <dgm:pt modelId="{2B979253-F843-43A5-A230-6DAE88C6AF92}" type="pres">
      <dgm:prSet presAssocID="{5FF9C9FE-3DD9-402E-BDEB-DE920B70B87B}" presName="sibTrans" presStyleCnt="0"/>
      <dgm:spPr/>
    </dgm:pt>
    <dgm:pt modelId="{5D761F89-742C-4BED-AFC2-7D23C574F79B}" type="pres">
      <dgm:prSet presAssocID="{0816619D-8486-4F1B-B905-35CBC30FD943}" presName="compositeNode" presStyleCnt="0">
        <dgm:presLayoutVars>
          <dgm:bulletEnabled val="1"/>
        </dgm:presLayoutVars>
      </dgm:prSet>
      <dgm:spPr/>
    </dgm:pt>
    <dgm:pt modelId="{6994DB78-8F69-4644-8F71-77E1137E5637}" type="pres">
      <dgm:prSet presAssocID="{0816619D-8486-4F1B-B905-35CBC30FD943}" presName="bgRect" presStyleLbl="node1" presStyleIdx="1" presStyleCnt="3" custLinFactNeighborX="482" custLinFactNeighborY="-6643"/>
      <dgm:spPr/>
    </dgm:pt>
    <dgm:pt modelId="{CA3B5475-BE82-4351-8F57-4C5EFE56077D}" type="pres">
      <dgm:prSet presAssocID="{0816619D-8486-4F1B-B905-35CBC30FD943}" presName="parentNode" presStyleLbl="node1" presStyleIdx="1" presStyleCnt="3">
        <dgm:presLayoutVars>
          <dgm:chMax val="0"/>
          <dgm:bulletEnabled val="1"/>
        </dgm:presLayoutVars>
      </dgm:prSet>
      <dgm:spPr/>
    </dgm:pt>
    <dgm:pt modelId="{CFC239E7-5F22-47CA-8499-E87A6F4A9C1A}" type="pres">
      <dgm:prSet presAssocID="{0816619D-8486-4F1B-B905-35CBC30FD943}" presName="childNode" presStyleLbl="node1" presStyleIdx="1" presStyleCnt="3">
        <dgm:presLayoutVars>
          <dgm:bulletEnabled val="1"/>
        </dgm:presLayoutVars>
      </dgm:prSet>
      <dgm:spPr/>
    </dgm:pt>
    <dgm:pt modelId="{60C58A50-65F6-4056-9F8F-655A26280E3D}" type="pres">
      <dgm:prSet presAssocID="{6B18C5B8-AD9E-4FE5-BBFA-7075A6BA45FF}" presName="hSp" presStyleCnt="0"/>
      <dgm:spPr/>
    </dgm:pt>
    <dgm:pt modelId="{21938414-0425-4FB5-B94D-65C176D422EE}" type="pres">
      <dgm:prSet presAssocID="{6B18C5B8-AD9E-4FE5-BBFA-7075A6BA45FF}" presName="vProcSp" presStyleCnt="0"/>
      <dgm:spPr/>
    </dgm:pt>
    <dgm:pt modelId="{8522E44F-CB14-4B35-B33C-4E2A8303CB6C}" type="pres">
      <dgm:prSet presAssocID="{6B18C5B8-AD9E-4FE5-BBFA-7075A6BA45FF}" presName="vSp1" presStyleCnt="0"/>
      <dgm:spPr/>
    </dgm:pt>
    <dgm:pt modelId="{34136AAF-559B-4955-B0F4-4607511E3EC8}" type="pres">
      <dgm:prSet presAssocID="{6B18C5B8-AD9E-4FE5-BBFA-7075A6BA45FF}" presName="simulatedConn" presStyleLbl="solidFgAcc1" presStyleIdx="1" presStyleCnt="2"/>
      <dgm:spPr/>
    </dgm:pt>
    <dgm:pt modelId="{7B97C0FC-DB3A-4E26-A06A-430953C3C750}" type="pres">
      <dgm:prSet presAssocID="{6B18C5B8-AD9E-4FE5-BBFA-7075A6BA45FF}" presName="vSp2" presStyleCnt="0"/>
      <dgm:spPr/>
    </dgm:pt>
    <dgm:pt modelId="{58F1A097-CEB2-4C89-A2F1-F52727EB6FCD}" type="pres">
      <dgm:prSet presAssocID="{6B18C5B8-AD9E-4FE5-BBFA-7075A6BA45FF}" presName="sibTrans" presStyleCnt="0"/>
      <dgm:spPr/>
    </dgm:pt>
    <dgm:pt modelId="{889FA737-FE64-4E44-8136-B707900578A7}" type="pres">
      <dgm:prSet presAssocID="{09A8EE21-1B7C-4004-8133-862F07032DBF}" presName="compositeNode" presStyleCnt="0">
        <dgm:presLayoutVars>
          <dgm:bulletEnabled val="1"/>
        </dgm:presLayoutVars>
      </dgm:prSet>
      <dgm:spPr/>
    </dgm:pt>
    <dgm:pt modelId="{FBB1716B-934D-4FEA-A125-7DB58BF6F704}" type="pres">
      <dgm:prSet presAssocID="{09A8EE21-1B7C-4004-8133-862F07032DBF}" presName="bgRect" presStyleLbl="node1" presStyleIdx="2" presStyleCnt="3"/>
      <dgm:spPr/>
    </dgm:pt>
    <dgm:pt modelId="{D640950E-702D-466F-9FD3-DC21B4A74072}" type="pres">
      <dgm:prSet presAssocID="{09A8EE21-1B7C-4004-8133-862F07032DBF}" presName="parentNode" presStyleLbl="node1" presStyleIdx="2" presStyleCnt="3">
        <dgm:presLayoutVars>
          <dgm:chMax val="0"/>
          <dgm:bulletEnabled val="1"/>
        </dgm:presLayoutVars>
      </dgm:prSet>
      <dgm:spPr/>
    </dgm:pt>
    <dgm:pt modelId="{6F97F561-F5E3-474A-9885-C045F4F963AF}" type="pres">
      <dgm:prSet presAssocID="{09A8EE21-1B7C-4004-8133-862F07032DBF}" presName="childNode" presStyleLbl="node1" presStyleIdx="2" presStyleCnt="3">
        <dgm:presLayoutVars>
          <dgm:bulletEnabled val="1"/>
        </dgm:presLayoutVars>
      </dgm:prSet>
      <dgm:spPr/>
    </dgm:pt>
  </dgm:ptLst>
  <dgm:cxnLst>
    <dgm:cxn modelId="{17B8D400-7C42-4657-B065-880D29A716B8}" type="presOf" srcId="{BB5947B2-1164-40F4-8B82-02FE8B18ADCF}" destId="{B2EFE93D-4E92-401F-8692-57C54E2BA68E}" srcOrd="0" destOrd="0" presId="urn:microsoft.com/office/officeart/2005/8/layout/hProcess7"/>
    <dgm:cxn modelId="{C3DD1516-1983-44CE-BBE7-EA3B804D899E}" srcId="{BB5947B2-1164-40F4-8B82-02FE8B18ADCF}" destId="{A233F886-865C-47CB-9F7F-3F4B57574902}" srcOrd="0" destOrd="0" parTransId="{E980F4D6-3D5B-4ED2-869D-F0FA3AE7B3BB}" sibTransId="{5FF9C9FE-3DD9-402E-BDEB-DE920B70B87B}"/>
    <dgm:cxn modelId="{BB656A21-011C-4423-9EDA-CB22099E653E}" type="presOf" srcId="{09A8EE21-1B7C-4004-8133-862F07032DBF}" destId="{FBB1716B-934D-4FEA-A125-7DB58BF6F704}" srcOrd="0" destOrd="0" presId="urn:microsoft.com/office/officeart/2005/8/layout/hProcess7"/>
    <dgm:cxn modelId="{98F2C036-7C0D-4C60-A1FA-A0C8C12296F5}" type="presOf" srcId="{09A8EE21-1B7C-4004-8133-862F07032DBF}" destId="{D640950E-702D-466F-9FD3-DC21B4A74072}" srcOrd="1" destOrd="0" presId="urn:microsoft.com/office/officeart/2005/8/layout/hProcess7"/>
    <dgm:cxn modelId="{0A80023A-DA6A-4D5D-A609-F610EC037989}" type="presOf" srcId="{0816619D-8486-4F1B-B905-35CBC30FD943}" destId="{CA3B5475-BE82-4351-8F57-4C5EFE56077D}" srcOrd="1" destOrd="0" presId="urn:microsoft.com/office/officeart/2005/8/layout/hProcess7"/>
    <dgm:cxn modelId="{F4D40A3B-FC74-46F8-81F6-0E74ECFC513A}" srcId="{A233F886-865C-47CB-9F7F-3F4B57574902}" destId="{D0FAD61A-7D35-4A19-A74D-003F6C1465D3}" srcOrd="0" destOrd="0" parTransId="{498D5007-06BD-4AA4-9F47-2834052CD01F}" sibTransId="{2E04CC8B-DE10-4491-A10D-B56E10CF1189}"/>
    <dgm:cxn modelId="{B0C6673C-E993-47A0-A84B-C2C4D7F42792}" type="presOf" srcId="{0816619D-8486-4F1B-B905-35CBC30FD943}" destId="{6994DB78-8F69-4644-8F71-77E1137E5637}" srcOrd="0" destOrd="0" presId="urn:microsoft.com/office/officeart/2005/8/layout/hProcess7"/>
    <dgm:cxn modelId="{1A27795B-A0F1-408B-8705-142F332E1760}" srcId="{0816619D-8486-4F1B-B905-35CBC30FD943}" destId="{FAD2AD85-ABFA-4268-813F-9184EE0353B5}" srcOrd="0" destOrd="0" parTransId="{58D68BDE-D573-4EE4-9C64-65C359408A2C}" sibTransId="{001240D5-847A-4B0D-8D66-F3D660F43B7A}"/>
    <dgm:cxn modelId="{C76AFC63-5A05-46BE-B645-38F0D8B686FA}" srcId="{BB5947B2-1164-40F4-8B82-02FE8B18ADCF}" destId="{0816619D-8486-4F1B-B905-35CBC30FD943}" srcOrd="1" destOrd="0" parTransId="{12E6B02E-60EB-49D8-9D4A-9B904D0AEF82}" sibTransId="{6B18C5B8-AD9E-4FE5-BBFA-7075A6BA45FF}"/>
    <dgm:cxn modelId="{1928E76F-87B2-4BEF-94F3-E32FA5F8C7AD}" type="presOf" srcId="{FAD2AD85-ABFA-4268-813F-9184EE0353B5}" destId="{CFC239E7-5F22-47CA-8499-E87A6F4A9C1A}" srcOrd="0" destOrd="0" presId="urn:microsoft.com/office/officeart/2005/8/layout/hProcess7"/>
    <dgm:cxn modelId="{2EE1A28D-C54B-4BF3-AF2D-3C9A49A7FB0D}" type="presOf" srcId="{A233F886-865C-47CB-9F7F-3F4B57574902}" destId="{CF75B491-01AB-4BF0-8271-FE3F89202B77}" srcOrd="1" destOrd="0" presId="urn:microsoft.com/office/officeart/2005/8/layout/hProcess7"/>
    <dgm:cxn modelId="{2939FAB8-0555-4ACC-8B73-5AB85EFB04B9}" type="presOf" srcId="{A233F886-865C-47CB-9F7F-3F4B57574902}" destId="{26932837-E56E-4BED-B656-FA801607D698}" srcOrd="0" destOrd="0" presId="urn:microsoft.com/office/officeart/2005/8/layout/hProcess7"/>
    <dgm:cxn modelId="{A0F888C3-E851-43BD-8401-6EB189E1DD92}" type="presOf" srcId="{D0FAD61A-7D35-4A19-A74D-003F6C1465D3}" destId="{4F0C7895-A984-4946-B458-C22F8D672046}" srcOrd="0" destOrd="0" presId="urn:microsoft.com/office/officeart/2005/8/layout/hProcess7"/>
    <dgm:cxn modelId="{04565ACF-C9D5-4370-B05B-967DD2954789}" srcId="{BB5947B2-1164-40F4-8B82-02FE8B18ADCF}" destId="{09A8EE21-1B7C-4004-8133-862F07032DBF}" srcOrd="2" destOrd="0" parTransId="{2715811B-9D58-4B9D-9571-26290C4A96CF}" sibTransId="{6D21CFA0-E629-44F8-A43B-E61B3D58AF8E}"/>
    <dgm:cxn modelId="{6061DBDE-2F33-46E6-9E1C-D956D36298F0}" srcId="{09A8EE21-1B7C-4004-8133-862F07032DBF}" destId="{0C505E0C-BA47-4BCD-A1B9-C7293C56AFA2}" srcOrd="0" destOrd="0" parTransId="{E9541084-89D7-46C7-A029-14D4CC3BC887}" sibTransId="{45FB2497-2366-43C4-BC80-16C878BC3645}"/>
    <dgm:cxn modelId="{6E49E7F9-100F-42B8-B0B0-89C6AE7EAA85}" type="presOf" srcId="{0C505E0C-BA47-4BCD-A1B9-C7293C56AFA2}" destId="{6F97F561-F5E3-474A-9885-C045F4F963AF}" srcOrd="0" destOrd="0" presId="urn:microsoft.com/office/officeart/2005/8/layout/hProcess7"/>
    <dgm:cxn modelId="{B52AA5EA-F334-40AB-A5CC-F00D260F4A0A}" type="presParOf" srcId="{B2EFE93D-4E92-401F-8692-57C54E2BA68E}" destId="{49F45E11-7DF9-4804-8A66-00D00F815244}" srcOrd="0" destOrd="0" presId="urn:microsoft.com/office/officeart/2005/8/layout/hProcess7"/>
    <dgm:cxn modelId="{64CDC381-FD47-4DA7-8DEC-A099DB96BC98}" type="presParOf" srcId="{49F45E11-7DF9-4804-8A66-00D00F815244}" destId="{26932837-E56E-4BED-B656-FA801607D698}" srcOrd="0" destOrd="0" presId="urn:microsoft.com/office/officeart/2005/8/layout/hProcess7"/>
    <dgm:cxn modelId="{FE146581-166C-4C67-B1D1-FC026DC48DEA}" type="presParOf" srcId="{49F45E11-7DF9-4804-8A66-00D00F815244}" destId="{CF75B491-01AB-4BF0-8271-FE3F89202B77}" srcOrd="1" destOrd="0" presId="urn:microsoft.com/office/officeart/2005/8/layout/hProcess7"/>
    <dgm:cxn modelId="{5FAD2CC6-6BA9-406C-8169-DA9FC2CC6FDC}" type="presParOf" srcId="{49F45E11-7DF9-4804-8A66-00D00F815244}" destId="{4F0C7895-A984-4946-B458-C22F8D672046}" srcOrd="2" destOrd="0" presId="urn:microsoft.com/office/officeart/2005/8/layout/hProcess7"/>
    <dgm:cxn modelId="{B26EC905-7424-406B-8184-6D1E68B9D243}" type="presParOf" srcId="{B2EFE93D-4E92-401F-8692-57C54E2BA68E}" destId="{934AB7FB-A6BE-4B4A-816E-05CA424F84B2}" srcOrd="1" destOrd="0" presId="urn:microsoft.com/office/officeart/2005/8/layout/hProcess7"/>
    <dgm:cxn modelId="{5467828E-8B4E-4681-BF52-78D93E90BB92}" type="presParOf" srcId="{B2EFE93D-4E92-401F-8692-57C54E2BA68E}" destId="{1325B678-450B-4C3F-905A-AD5AA09EF837}" srcOrd="2" destOrd="0" presId="urn:microsoft.com/office/officeart/2005/8/layout/hProcess7"/>
    <dgm:cxn modelId="{07B1380A-78DB-4D13-8A12-9333F9150248}" type="presParOf" srcId="{1325B678-450B-4C3F-905A-AD5AA09EF837}" destId="{49EBBF9D-A773-4F9C-818E-158CAFEF111A}" srcOrd="0" destOrd="0" presId="urn:microsoft.com/office/officeart/2005/8/layout/hProcess7"/>
    <dgm:cxn modelId="{0E7BCD54-90E0-4B45-82CA-955EDC0E28F6}" type="presParOf" srcId="{1325B678-450B-4C3F-905A-AD5AA09EF837}" destId="{DA88E05C-4154-443B-8394-203D051A1250}" srcOrd="1" destOrd="0" presId="urn:microsoft.com/office/officeart/2005/8/layout/hProcess7"/>
    <dgm:cxn modelId="{B75AF13E-DABA-41B6-978A-985AA1572756}" type="presParOf" srcId="{1325B678-450B-4C3F-905A-AD5AA09EF837}" destId="{FF5489CC-EE4B-4270-A3A7-2AD5CD458040}" srcOrd="2" destOrd="0" presId="urn:microsoft.com/office/officeart/2005/8/layout/hProcess7"/>
    <dgm:cxn modelId="{EE7F61FD-5B74-4524-AE89-748923B29243}" type="presParOf" srcId="{B2EFE93D-4E92-401F-8692-57C54E2BA68E}" destId="{2B979253-F843-43A5-A230-6DAE88C6AF92}" srcOrd="3" destOrd="0" presId="urn:microsoft.com/office/officeart/2005/8/layout/hProcess7"/>
    <dgm:cxn modelId="{5C360EF0-16C4-4072-8C23-6CA7743258ED}" type="presParOf" srcId="{B2EFE93D-4E92-401F-8692-57C54E2BA68E}" destId="{5D761F89-742C-4BED-AFC2-7D23C574F79B}" srcOrd="4" destOrd="0" presId="urn:microsoft.com/office/officeart/2005/8/layout/hProcess7"/>
    <dgm:cxn modelId="{82D5B7EC-3B27-45B0-A349-F06992D76CA6}" type="presParOf" srcId="{5D761F89-742C-4BED-AFC2-7D23C574F79B}" destId="{6994DB78-8F69-4644-8F71-77E1137E5637}" srcOrd="0" destOrd="0" presId="urn:microsoft.com/office/officeart/2005/8/layout/hProcess7"/>
    <dgm:cxn modelId="{733B7244-B20D-4AE1-9629-280D5A8EE74A}" type="presParOf" srcId="{5D761F89-742C-4BED-AFC2-7D23C574F79B}" destId="{CA3B5475-BE82-4351-8F57-4C5EFE56077D}" srcOrd="1" destOrd="0" presId="urn:microsoft.com/office/officeart/2005/8/layout/hProcess7"/>
    <dgm:cxn modelId="{7BDEE20D-F8F7-46CA-81DA-1A91521512A1}" type="presParOf" srcId="{5D761F89-742C-4BED-AFC2-7D23C574F79B}" destId="{CFC239E7-5F22-47CA-8499-E87A6F4A9C1A}" srcOrd="2" destOrd="0" presId="urn:microsoft.com/office/officeart/2005/8/layout/hProcess7"/>
    <dgm:cxn modelId="{CE04ABB1-09B4-40B6-A566-259953A88879}" type="presParOf" srcId="{B2EFE93D-4E92-401F-8692-57C54E2BA68E}" destId="{60C58A50-65F6-4056-9F8F-655A26280E3D}" srcOrd="5" destOrd="0" presId="urn:microsoft.com/office/officeart/2005/8/layout/hProcess7"/>
    <dgm:cxn modelId="{6B7F4A35-2E5A-4EA9-A1AA-0D913D8159C7}" type="presParOf" srcId="{B2EFE93D-4E92-401F-8692-57C54E2BA68E}" destId="{21938414-0425-4FB5-B94D-65C176D422EE}" srcOrd="6" destOrd="0" presId="urn:microsoft.com/office/officeart/2005/8/layout/hProcess7"/>
    <dgm:cxn modelId="{C2EE2215-D2E7-47F7-90DB-327D74D94968}" type="presParOf" srcId="{21938414-0425-4FB5-B94D-65C176D422EE}" destId="{8522E44F-CB14-4B35-B33C-4E2A8303CB6C}" srcOrd="0" destOrd="0" presId="urn:microsoft.com/office/officeart/2005/8/layout/hProcess7"/>
    <dgm:cxn modelId="{F44FC101-76E0-4938-A6FA-58321FD3DEBF}" type="presParOf" srcId="{21938414-0425-4FB5-B94D-65C176D422EE}" destId="{34136AAF-559B-4955-B0F4-4607511E3EC8}" srcOrd="1" destOrd="0" presId="urn:microsoft.com/office/officeart/2005/8/layout/hProcess7"/>
    <dgm:cxn modelId="{BC1324E4-2EF1-487D-84B5-6D0606794955}" type="presParOf" srcId="{21938414-0425-4FB5-B94D-65C176D422EE}" destId="{7B97C0FC-DB3A-4E26-A06A-430953C3C750}" srcOrd="2" destOrd="0" presId="urn:microsoft.com/office/officeart/2005/8/layout/hProcess7"/>
    <dgm:cxn modelId="{B8491C8D-948A-42BB-B57F-AD641AF376AF}" type="presParOf" srcId="{B2EFE93D-4E92-401F-8692-57C54E2BA68E}" destId="{58F1A097-CEB2-4C89-A2F1-F52727EB6FCD}" srcOrd="7" destOrd="0" presId="urn:microsoft.com/office/officeart/2005/8/layout/hProcess7"/>
    <dgm:cxn modelId="{FF11BBED-EB99-4C07-9864-3EC271F4C894}" type="presParOf" srcId="{B2EFE93D-4E92-401F-8692-57C54E2BA68E}" destId="{889FA737-FE64-4E44-8136-B707900578A7}" srcOrd="8" destOrd="0" presId="urn:microsoft.com/office/officeart/2005/8/layout/hProcess7"/>
    <dgm:cxn modelId="{B981A67D-8AE8-4738-BE61-303F507D391F}" type="presParOf" srcId="{889FA737-FE64-4E44-8136-B707900578A7}" destId="{FBB1716B-934D-4FEA-A125-7DB58BF6F704}" srcOrd="0" destOrd="0" presId="urn:microsoft.com/office/officeart/2005/8/layout/hProcess7"/>
    <dgm:cxn modelId="{2CDDB9F7-CC0B-4D8B-A9BF-577031629498}" type="presParOf" srcId="{889FA737-FE64-4E44-8136-B707900578A7}" destId="{D640950E-702D-466F-9FD3-DC21B4A74072}" srcOrd="1" destOrd="0" presId="urn:microsoft.com/office/officeart/2005/8/layout/hProcess7"/>
    <dgm:cxn modelId="{6F880AFE-31A1-4763-9FD2-B4D0AA5A8E32}" type="presParOf" srcId="{889FA737-FE64-4E44-8136-B707900578A7}" destId="{6F97F561-F5E3-474A-9885-C045F4F963AF}"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2B9C80A-C336-4B49-9417-1FCD338E03DA}"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n-US"/>
        </a:p>
      </dgm:t>
    </dgm:pt>
    <dgm:pt modelId="{EB796390-9265-484F-8EE6-75C4B7534116}">
      <dgm:prSet phldrT="[Text]"/>
      <dgm:spPr/>
      <dgm:t>
        <a:bodyPr/>
        <a:lstStyle/>
        <a:p>
          <a:r>
            <a:rPr lang="en-US">
              <a:solidFill>
                <a:schemeClr val="tx1"/>
              </a:solidFill>
            </a:rPr>
            <a:t>Develop Indicator and School Performance Level Descriptors</a:t>
          </a:r>
        </a:p>
      </dgm:t>
    </dgm:pt>
    <dgm:pt modelId="{F4D02B2D-8622-408E-84BB-9BC466C8C696}" type="parTrans" cxnId="{059E0F54-43EB-4870-872E-8639DBA3F304}">
      <dgm:prSet/>
      <dgm:spPr/>
      <dgm:t>
        <a:bodyPr/>
        <a:lstStyle/>
        <a:p>
          <a:endParaRPr lang="en-US"/>
        </a:p>
      </dgm:t>
    </dgm:pt>
    <dgm:pt modelId="{7312974A-8687-400B-B008-DFF37ADA37FE}" type="sibTrans" cxnId="{059E0F54-43EB-4870-872E-8639DBA3F304}">
      <dgm:prSet/>
      <dgm:spPr>
        <a:solidFill>
          <a:srgbClr val="057780"/>
        </a:solidFill>
      </dgm:spPr>
      <dgm:t>
        <a:bodyPr/>
        <a:lstStyle/>
        <a:p>
          <a:endParaRPr lang="en-US"/>
        </a:p>
      </dgm:t>
    </dgm:pt>
    <dgm:pt modelId="{933D6A88-E5CD-44DC-8173-D2FEDBD51F14}">
      <dgm:prSet phldrT="[Text]"/>
      <dgm:spPr/>
      <dgm:t>
        <a:bodyPr/>
        <a:lstStyle/>
        <a:p>
          <a:r>
            <a:rPr lang="en-US">
              <a:solidFill>
                <a:schemeClr val="tx1"/>
              </a:solidFill>
            </a:rPr>
            <a:t>Set cut scores for Status and Change labels, and Overall School Performance Ratings</a:t>
          </a:r>
        </a:p>
      </dgm:t>
    </dgm:pt>
    <dgm:pt modelId="{D830C356-6B9D-4B92-BC6D-795B1E7049C2}" type="parTrans" cxnId="{57CA2AA7-286C-4DD5-B125-650F38839337}">
      <dgm:prSet/>
      <dgm:spPr/>
      <dgm:t>
        <a:bodyPr/>
        <a:lstStyle/>
        <a:p>
          <a:endParaRPr lang="en-US"/>
        </a:p>
      </dgm:t>
    </dgm:pt>
    <dgm:pt modelId="{9D0D5972-7AA3-4D55-9D5D-06FAE402F52B}" type="sibTrans" cxnId="{57CA2AA7-286C-4DD5-B125-650F38839337}">
      <dgm:prSet/>
      <dgm:spPr>
        <a:solidFill>
          <a:srgbClr val="057780"/>
        </a:solidFill>
      </dgm:spPr>
      <dgm:t>
        <a:bodyPr/>
        <a:lstStyle/>
        <a:p>
          <a:endParaRPr lang="en-US"/>
        </a:p>
      </dgm:t>
    </dgm:pt>
    <dgm:pt modelId="{F35DCC47-6420-424D-8965-B6870FCAEE76}">
      <dgm:prSet phldrT="[Text]"/>
      <dgm:spPr/>
      <dgm:t>
        <a:bodyPr/>
        <a:lstStyle/>
        <a:p>
          <a:r>
            <a:rPr lang="en-US" b="0">
              <a:solidFill>
                <a:schemeClr val="tx1"/>
              </a:solidFill>
            </a:rPr>
            <a:t>Approval of final cut scores by KDE and LSAC</a:t>
          </a:r>
        </a:p>
      </dgm:t>
    </dgm:pt>
    <dgm:pt modelId="{DE8916FF-91AA-49A8-BD5C-6214DD589100}" type="parTrans" cxnId="{F6150FEE-53DA-4BBB-B3BA-D31806C96ECF}">
      <dgm:prSet/>
      <dgm:spPr/>
      <dgm:t>
        <a:bodyPr/>
        <a:lstStyle/>
        <a:p>
          <a:endParaRPr lang="en-US"/>
        </a:p>
      </dgm:t>
    </dgm:pt>
    <dgm:pt modelId="{BF359694-D984-45CE-B78A-5F2EE2303CA6}" type="sibTrans" cxnId="{F6150FEE-53DA-4BBB-B3BA-D31806C96ECF}">
      <dgm:prSet/>
      <dgm:spPr/>
      <dgm:t>
        <a:bodyPr/>
        <a:lstStyle/>
        <a:p>
          <a:endParaRPr lang="en-US"/>
        </a:p>
      </dgm:t>
    </dgm:pt>
    <dgm:pt modelId="{C387E513-B297-499B-8710-D2E94B2887BB}" type="pres">
      <dgm:prSet presAssocID="{F2B9C80A-C336-4B49-9417-1FCD338E03DA}" presName="Name0" presStyleCnt="0">
        <dgm:presLayoutVars>
          <dgm:dir/>
          <dgm:resizeHandles val="exact"/>
        </dgm:presLayoutVars>
      </dgm:prSet>
      <dgm:spPr/>
    </dgm:pt>
    <dgm:pt modelId="{44553CF6-50A7-4F4E-A1B9-2D2B2062CD1F}" type="pres">
      <dgm:prSet presAssocID="{EB796390-9265-484F-8EE6-75C4B7534116}" presName="composite" presStyleCnt="0"/>
      <dgm:spPr/>
    </dgm:pt>
    <dgm:pt modelId="{4CA5880A-27E1-4766-870F-883537C0CBE5}" type="pres">
      <dgm:prSet presAssocID="{EB796390-9265-484F-8EE6-75C4B7534116}" presName="imagSh" presStyleLbl="bgImgPlace1" presStyleIdx="0" presStyleCnt="3" custScaleX="40493" custScaleY="36113" custLinFactNeighborX="-3313" custLinFactNeighborY="-55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ribble with solid fill"/>
        </a:ext>
      </dgm:extLst>
    </dgm:pt>
    <dgm:pt modelId="{1277407C-D736-4E5C-B7C1-6D862D4E6A62}" type="pres">
      <dgm:prSet presAssocID="{EB796390-9265-484F-8EE6-75C4B7534116}" presName="txNode" presStyleLbl="node1" presStyleIdx="0" presStyleCnt="3">
        <dgm:presLayoutVars>
          <dgm:bulletEnabled val="1"/>
        </dgm:presLayoutVars>
      </dgm:prSet>
      <dgm:spPr/>
    </dgm:pt>
    <dgm:pt modelId="{ABF4D819-F709-4D41-95B2-C06D404F783D}" type="pres">
      <dgm:prSet presAssocID="{7312974A-8687-400B-B008-DFF37ADA37FE}" presName="sibTrans" presStyleLbl="sibTrans2D1" presStyleIdx="0" presStyleCnt="2" custAng="53294" custLinFactNeighborX="45116" custLinFactNeighborY="17345"/>
      <dgm:spPr/>
    </dgm:pt>
    <dgm:pt modelId="{C01635EF-02E0-48CB-AF50-2CE70067C21C}" type="pres">
      <dgm:prSet presAssocID="{7312974A-8687-400B-B008-DFF37ADA37FE}" presName="connTx" presStyleLbl="sibTrans2D1" presStyleIdx="0" presStyleCnt="2"/>
      <dgm:spPr/>
    </dgm:pt>
    <dgm:pt modelId="{FF5B74F4-83D5-4551-A1BA-19E8FA780F8C}" type="pres">
      <dgm:prSet presAssocID="{933D6A88-E5CD-44DC-8173-D2FEDBD51F14}" presName="composite" presStyleCnt="0"/>
      <dgm:spPr/>
    </dgm:pt>
    <dgm:pt modelId="{6A48A1DC-D861-487A-A72D-F942432F62C3}" type="pres">
      <dgm:prSet presAssocID="{933D6A88-E5CD-44DC-8173-D2FEDBD51F14}" presName="imagSh" presStyleLbl="bgImgPlace1" presStyleIdx="1" presStyleCnt="3" custScaleX="36340" custScaleY="31701" custLinFactNeighborX="-7005" custLinFactNeighborY="-663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Bar chart with solid fill"/>
        </a:ext>
      </dgm:extLst>
    </dgm:pt>
    <dgm:pt modelId="{450FC000-7034-456E-B082-B369C39A0934}" type="pres">
      <dgm:prSet presAssocID="{933D6A88-E5CD-44DC-8173-D2FEDBD51F14}" presName="txNode" presStyleLbl="node1" presStyleIdx="1" presStyleCnt="3">
        <dgm:presLayoutVars>
          <dgm:bulletEnabled val="1"/>
        </dgm:presLayoutVars>
      </dgm:prSet>
      <dgm:spPr/>
    </dgm:pt>
    <dgm:pt modelId="{905093E6-EF11-4842-BCA3-4291ACCCF601}" type="pres">
      <dgm:prSet presAssocID="{9D0D5972-7AA3-4D55-9D5D-06FAE402F52B}" presName="sibTrans" presStyleLbl="sibTrans2D1" presStyleIdx="1" presStyleCnt="2" custAng="95590" custScaleX="88122" custLinFactNeighborX="43734" custLinFactNeighborY="30421"/>
      <dgm:spPr/>
    </dgm:pt>
    <dgm:pt modelId="{407562CF-28FF-4FF3-A345-16AFAB3A1C76}" type="pres">
      <dgm:prSet presAssocID="{9D0D5972-7AA3-4D55-9D5D-06FAE402F52B}" presName="connTx" presStyleLbl="sibTrans2D1" presStyleIdx="1" presStyleCnt="2"/>
      <dgm:spPr/>
    </dgm:pt>
    <dgm:pt modelId="{4D02B6B7-6274-44A4-9B01-8E96E1B4A4AC}" type="pres">
      <dgm:prSet presAssocID="{F35DCC47-6420-424D-8965-B6870FCAEE76}" presName="composite" presStyleCnt="0"/>
      <dgm:spPr/>
    </dgm:pt>
    <dgm:pt modelId="{C64F81EA-AF82-4651-A40E-1C57BC4EA5B8}" type="pres">
      <dgm:prSet presAssocID="{F35DCC47-6420-424D-8965-B6870FCAEE76}" presName="imagSh" presStyleLbl="bgImgPlace1" presStyleIdx="2" presStyleCnt="3" custScaleX="28364" custScaleY="19412" custLinFactNeighborX="-3389" custLinFactNeighborY="-773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dgm:spPr>
      <dgm:extLst>
        <a:ext uri="{E40237B7-FDA0-4F09-8148-C483321AD2D9}">
          <dgm14:cNvPr xmlns:dgm14="http://schemas.microsoft.com/office/drawing/2010/diagram" id="0" name="" descr="Checkmark with solid fill"/>
        </a:ext>
      </dgm:extLst>
    </dgm:pt>
    <dgm:pt modelId="{96879743-D5F1-4542-8100-CAF68647517B}" type="pres">
      <dgm:prSet presAssocID="{F35DCC47-6420-424D-8965-B6870FCAEE76}" presName="txNode" presStyleLbl="node1" presStyleIdx="2" presStyleCnt="3">
        <dgm:presLayoutVars>
          <dgm:bulletEnabled val="1"/>
        </dgm:presLayoutVars>
      </dgm:prSet>
      <dgm:spPr/>
    </dgm:pt>
  </dgm:ptLst>
  <dgm:cxnLst>
    <dgm:cxn modelId="{4CB68135-5A87-482F-B705-B08F8ACFF53D}" type="presOf" srcId="{EB796390-9265-484F-8EE6-75C4B7534116}" destId="{1277407C-D736-4E5C-B7C1-6D862D4E6A62}" srcOrd="0" destOrd="0" presId="urn:microsoft.com/office/officeart/2005/8/layout/hProcess10"/>
    <dgm:cxn modelId="{7991EC5B-F30A-41F0-A228-E0F3A7BF6EAB}" type="presOf" srcId="{9D0D5972-7AA3-4D55-9D5D-06FAE402F52B}" destId="{905093E6-EF11-4842-BCA3-4291ACCCF601}" srcOrd="0" destOrd="0" presId="urn:microsoft.com/office/officeart/2005/8/layout/hProcess10"/>
    <dgm:cxn modelId="{D32AC948-14A1-4E55-BF60-AD7BB538FCA9}" type="presOf" srcId="{9D0D5972-7AA3-4D55-9D5D-06FAE402F52B}" destId="{407562CF-28FF-4FF3-A345-16AFAB3A1C76}" srcOrd="1" destOrd="0" presId="urn:microsoft.com/office/officeart/2005/8/layout/hProcess10"/>
    <dgm:cxn modelId="{059E0F54-43EB-4870-872E-8639DBA3F304}" srcId="{F2B9C80A-C336-4B49-9417-1FCD338E03DA}" destId="{EB796390-9265-484F-8EE6-75C4B7534116}" srcOrd="0" destOrd="0" parTransId="{F4D02B2D-8622-408E-84BB-9BC466C8C696}" sibTransId="{7312974A-8687-400B-B008-DFF37ADA37FE}"/>
    <dgm:cxn modelId="{4CA8BF89-2BFA-4C57-A431-EBE929810C46}" type="presOf" srcId="{F35DCC47-6420-424D-8965-B6870FCAEE76}" destId="{96879743-D5F1-4542-8100-CAF68647517B}" srcOrd="0" destOrd="0" presId="urn:microsoft.com/office/officeart/2005/8/layout/hProcess10"/>
    <dgm:cxn modelId="{C3DFC68B-1CCE-4265-AA2E-76B09560BB25}" type="presOf" srcId="{7312974A-8687-400B-B008-DFF37ADA37FE}" destId="{C01635EF-02E0-48CB-AF50-2CE70067C21C}" srcOrd="1" destOrd="0" presId="urn:microsoft.com/office/officeart/2005/8/layout/hProcess10"/>
    <dgm:cxn modelId="{57CA2AA7-286C-4DD5-B125-650F38839337}" srcId="{F2B9C80A-C336-4B49-9417-1FCD338E03DA}" destId="{933D6A88-E5CD-44DC-8173-D2FEDBD51F14}" srcOrd="1" destOrd="0" parTransId="{D830C356-6B9D-4B92-BC6D-795B1E7049C2}" sibTransId="{9D0D5972-7AA3-4D55-9D5D-06FAE402F52B}"/>
    <dgm:cxn modelId="{3D11F9C5-A87E-4A28-BF31-FCC420D49CFE}" type="presOf" srcId="{F2B9C80A-C336-4B49-9417-1FCD338E03DA}" destId="{C387E513-B297-499B-8710-D2E94B2887BB}" srcOrd="0" destOrd="0" presId="urn:microsoft.com/office/officeart/2005/8/layout/hProcess10"/>
    <dgm:cxn modelId="{41B3E0D5-A8E8-49BD-A4E6-D4C6D7F104D7}" type="presOf" srcId="{7312974A-8687-400B-B008-DFF37ADA37FE}" destId="{ABF4D819-F709-4D41-95B2-C06D404F783D}" srcOrd="0" destOrd="0" presId="urn:microsoft.com/office/officeart/2005/8/layout/hProcess10"/>
    <dgm:cxn modelId="{F6150FEE-53DA-4BBB-B3BA-D31806C96ECF}" srcId="{F2B9C80A-C336-4B49-9417-1FCD338E03DA}" destId="{F35DCC47-6420-424D-8965-B6870FCAEE76}" srcOrd="2" destOrd="0" parTransId="{DE8916FF-91AA-49A8-BD5C-6214DD589100}" sibTransId="{BF359694-D984-45CE-B78A-5F2EE2303CA6}"/>
    <dgm:cxn modelId="{01533FF9-4E37-4C67-A0D8-620E33B31400}" type="presOf" srcId="{933D6A88-E5CD-44DC-8173-D2FEDBD51F14}" destId="{450FC000-7034-456E-B082-B369C39A0934}" srcOrd="0" destOrd="0" presId="urn:microsoft.com/office/officeart/2005/8/layout/hProcess10"/>
    <dgm:cxn modelId="{B0B31032-A1DF-40B4-A10B-ACEF2632E377}" type="presParOf" srcId="{C387E513-B297-499B-8710-D2E94B2887BB}" destId="{44553CF6-50A7-4F4E-A1B9-2D2B2062CD1F}" srcOrd="0" destOrd="0" presId="urn:microsoft.com/office/officeart/2005/8/layout/hProcess10"/>
    <dgm:cxn modelId="{ACFC6193-0D93-40F5-A871-22D7AE818929}" type="presParOf" srcId="{44553CF6-50A7-4F4E-A1B9-2D2B2062CD1F}" destId="{4CA5880A-27E1-4766-870F-883537C0CBE5}" srcOrd="0" destOrd="0" presId="urn:microsoft.com/office/officeart/2005/8/layout/hProcess10"/>
    <dgm:cxn modelId="{0B20FF0C-166C-40D1-8093-43DCB90824AE}" type="presParOf" srcId="{44553CF6-50A7-4F4E-A1B9-2D2B2062CD1F}" destId="{1277407C-D736-4E5C-B7C1-6D862D4E6A62}" srcOrd="1" destOrd="0" presId="urn:microsoft.com/office/officeart/2005/8/layout/hProcess10"/>
    <dgm:cxn modelId="{C01BE439-DDB4-4DCC-82DD-79720F5F77F5}" type="presParOf" srcId="{C387E513-B297-499B-8710-D2E94B2887BB}" destId="{ABF4D819-F709-4D41-95B2-C06D404F783D}" srcOrd="1" destOrd="0" presId="urn:microsoft.com/office/officeart/2005/8/layout/hProcess10"/>
    <dgm:cxn modelId="{42EA017D-DC19-4983-B857-0D5B6CFB7855}" type="presParOf" srcId="{ABF4D819-F709-4D41-95B2-C06D404F783D}" destId="{C01635EF-02E0-48CB-AF50-2CE70067C21C}" srcOrd="0" destOrd="0" presId="urn:microsoft.com/office/officeart/2005/8/layout/hProcess10"/>
    <dgm:cxn modelId="{701921AE-730C-4D03-98E3-4B4ABA25F74A}" type="presParOf" srcId="{C387E513-B297-499B-8710-D2E94B2887BB}" destId="{FF5B74F4-83D5-4551-A1BA-19E8FA780F8C}" srcOrd="2" destOrd="0" presId="urn:microsoft.com/office/officeart/2005/8/layout/hProcess10"/>
    <dgm:cxn modelId="{537E4C98-D151-4F70-A0AD-4B3787DF43B9}" type="presParOf" srcId="{FF5B74F4-83D5-4551-A1BA-19E8FA780F8C}" destId="{6A48A1DC-D861-487A-A72D-F942432F62C3}" srcOrd="0" destOrd="0" presId="urn:microsoft.com/office/officeart/2005/8/layout/hProcess10"/>
    <dgm:cxn modelId="{AE1C756D-61B2-46AE-976D-0176A1C26BF5}" type="presParOf" srcId="{FF5B74F4-83D5-4551-A1BA-19E8FA780F8C}" destId="{450FC000-7034-456E-B082-B369C39A0934}" srcOrd="1" destOrd="0" presId="urn:microsoft.com/office/officeart/2005/8/layout/hProcess10"/>
    <dgm:cxn modelId="{60745064-6F49-40FA-9ABB-221BAC8C002E}" type="presParOf" srcId="{C387E513-B297-499B-8710-D2E94B2887BB}" destId="{905093E6-EF11-4842-BCA3-4291ACCCF601}" srcOrd="3" destOrd="0" presId="urn:microsoft.com/office/officeart/2005/8/layout/hProcess10"/>
    <dgm:cxn modelId="{4FACBD07-30BD-4760-825B-3A0FEEC1DB7C}" type="presParOf" srcId="{905093E6-EF11-4842-BCA3-4291ACCCF601}" destId="{407562CF-28FF-4FF3-A345-16AFAB3A1C76}" srcOrd="0" destOrd="0" presId="urn:microsoft.com/office/officeart/2005/8/layout/hProcess10"/>
    <dgm:cxn modelId="{C69B0F6B-84FF-4076-9C1F-DC9578BC03B2}" type="presParOf" srcId="{C387E513-B297-499B-8710-D2E94B2887BB}" destId="{4D02B6B7-6274-44A4-9B01-8E96E1B4A4AC}" srcOrd="4" destOrd="0" presId="urn:microsoft.com/office/officeart/2005/8/layout/hProcess10"/>
    <dgm:cxn modelId="{19FAFF7B-7D34-4A9C-86ED-520D091653EB}" type="presParOf" srcId="{4D02B6B7-6274-44A4-9B01-8E96E1B4A4AC}" destId="{C64F81EA-AF82-4651-A40E-1C57BC4EA5B8}" srcOrd="0" destOrd="0" presId="urn:microsoft.com/office/officeart/2005/8/layout/hProcess10"/>
    <dgm:cxn modelId="{7A875715-35A1-46C6-862A-DC7EFE5232E3}" type="presParOf" srcId="{4D02B6B7-6274-44A4-9B01-8E96E1B4A4AC}" destId="{96879743-D5F1-4542-8100-CAF68647517B}"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126FA-93F9-4D5C-9AD9-9D5C88736D82}">
      <dsp:nvSpPr>
        <dsp:cNvPr id="0" name=""/>
        <dsp:cNvSpPr/>
      </dsp:nvSpPr>
      <dsp:spPr>
        <a:xfrm>
          <a:off x="5663" y="167934"/>
          <a:ext cx="2896903" cy="201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kern="1200"/>
            <a:t>Calculation for Determining Overall Performance Score for </a:t>
          </a:r>
          <a:r>
            <a:rPr lang="en-US" sz="2400" b="1" kern="1200"/>
            <a:t>State Accountability Reporting</a:t>
          </a:r>
        </a:p>
      </dsp:txBody>
      <dsp:txXfrm>
        <a:off x="5663" y="167934"/>
        <a:ext cx="2896903" cy="2019600"/>
      </dsp:txXfrm>
    </dsp:sp>
    <dsp:sp modelId="{2A6D62A1-B8D0-41B9-87CE-5DCE0FC53278}">
      <dsp:nvSpPr>
        <dsp:cNvPr id="0" name=""/>
        <dsp:cNvSpPr/>
      </dsp:nvSpPr>
      <dsp:spPr>
        <a:xfrm>
          <a:off x="2902566" y="167934"/>
          <a:ext cx="579380" cy="2019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40099-E008-4282-878C-9F5AF932A508}">
      <dsp:nvSpPr>
        <dsp:cNvPr id="0" name=""/>
        <dsp:cNvSpPr/>
      </dsp:nvSpPr>
      <dsp:spPr>
        <a:xfrm>
          <a:off x="3713699" y="167934"/>
          <a:ext cx="7879576" cy="2019600"/>
        </a:xfrm>
        <a:prstGeom prst="rect">
          <a:avLst/>
        </a:prstGeom>
        <a:solidFill>
          <a:srgbClr val="A7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rPr>
            <a:t>For each indicator, schools will receive a Status score, Change Score and Indicator Score that combines Status and Change.  Schools will receive an Overall Accountability Score that aggregates data from all available indicators.</a:t>
          </a:r>
        </a:p>
        <a:p>
          <a:pPr marL="171450" lvl="1" indent="-171450" algn="l" defTabSz="800100">
            <a:lnSpc>
              <a:spcPct val="90000"/>
            </a:lnSpc>
            <a:spcBef>
              <a:spcPct val="0"/>
            </a:spcBef>
            <a:spcAft>
              <a:spcPct val="15000"/>
            </a:spcAft>
            <a:buChar char="•"/>
          </a:pPr>
          <a:r>
            <a:rPr lang="en-US" sz="1800" kern="1200">
              <a:solidFill>
                <a:schemeClr val="tx1"/>
              </a:solidFill>
            </a:rPr>
            <a:t>Indicator Performance and Overall Performance will be reported in the School Report Card (SRC) as a Color Rating (red, orange, yellow, green, blue).</a:t>
          </a:r>
        </a:p>
      </dsp:txBody>
      <dsp:txXfrm>
        <a:off x="3713699" y="167934"/>
        <a:ext cx="7879576" cy="2019600"/>
      </dsp:txXfrm>
    </dsp:sp>
    <dsp:sp modelId="{6554BA06-D382-4034-95E4-72C5617F4A98}">
      <dsp:nvSpPr>
        <dsp:cNvPr id="0" name=""/>
        <dsp:cNvSpPr/>
      </dsp:nvSpPr>
      <dsp:spPr>
        <a:xfrm>
          <a:off x="5663" y="2273934"/>
          <a:ext cx="2896903" cy="201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ctr" defTabSz="1066800">
            <a:lnSpc>
              <a:spcPct val="90000"/>
            </a:lnSpc>
            <a:spcBef>
              <a:spcPct val="0"/>
            </a:spcBef>
            <a:spcAft>
              <a:spcPct val="35000"/>
            </a:spcAft>
            <a:buNone/>
          </a:pPr>
          <a:r>
            <a:rPr lang="en-US" sz="2400" kern="1200"/>
            <a:t>Calculation for Determining </a:t>
          </a:r>
          <a:r>
            <a:rPr lang="en-US" sz="2400" b="1" kern="1200"/>
            <a:t>Bottom 5% for Federal Classification Uses*</a:t>
          </a:r>
        </a:p>
      </dsp:txBody>
      <dsp:txXfrm>
        <a:off x="5663" y="2273934"/>
        <a:ext cx="2896903" cy="2019600"/>
      </dsp:txXfrm>
    </dsp:sp>
    <dsp:sp modelId="{4F5B2D07-3048-42E9-97EB-6C40C395D195}">
      <dsp:nvSpPr>
        <dsp:cNvPr id="0" name=""/>
        <dsp:cNvSpPr/>
      </dsp:nvSpPr>
      <dsp:spPr>
        <a:xfrm>
          <a:off x="2902566" y="2273934"/>
          <a:ext cx="579380" cy="2019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285DBA-38C6-4E9C-B8C7-421F08A9ABD5}">
      <dsp:nvSpPr>
        <dsp:cNvPr id="0" name=""/>
        <dsp:cNvSpPr/>
      </dsp:nvSpPr>
      <dsp:spPr>
        <a:xfrm>
          <a:off x="3713699" y="2273934"/>
          <a:ext cx="7879576" cy="2019600"/>
        </a:xfrm>
        <a:prstGeom prst="rect">
          <a:avLst/>
        </a:prstGeom>
        <a:solidFill>
          <a:srgbClr val="007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t>Determination of the bottom 5% will use a progressive method of incorporating data each year until three years of Change data are available. </a:t>
          </a:r>
        </a:p>
        <a:p>
          <a:pPr marL="171450" lvl="1" indent="-171450" algn="l" defTabSz="800100">
            <a:lnSpc>
              <a:spcPct val="90000"/>
            </a:lnSpc>
            <a:spcBef>
              <a:spcPct val="0"/>
            </a:spcBef>
            <a:spcAft>
              <a:spcPct val="15000"/>
            </a:spcAft>
            <a:buChar char="•"/>
          </a:pPr>
          <a:r>
            <a:rPr lang="en-US" sz="1800" kern="1200"/>
            <a:t>Due to using multiple years of Change data for the federal calculations, beginning 2023-2024, Indicator Change Scores, Indicator Scores and the Overall Accountability Score will be different from state scores.</a:t>
          </a:r>
        </a:p>
        <a:p>
          <a:pPr marL="171450" lvl="1" indent="-171450" algn="l" defTabSz="800100">
            <a:lnSpc>
              <a:spcPct val="90000"/>
            </a:lnSpc>
            <a:spcBef>
              <a:spcPct val="0"/>
            </a:spcBef>
            <a:spcAft>
              <a:spcPct val="15000"/>
            </a:spcAft>
            <a:buChar char="•"/>
          </a:pPr>
          <a:r>
            <a:rPr lang="en-US" sz="1800" kern="1200"/>
            <a:t>No Color Ratings will be assigned or reported in the SRC for the federal calculations. </a:t>
          </a:r>
        </a:p>
      </dsp:txBody>
      <dsp:txXfrm>
        <a:off x="3713699" y="2273934"/>
        <a:ext cx="7879576" cy="201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32837-E56E-4BED-B656-FA801607D698}">
      <dsp:nvSpPr>
        <dsp:cNvPr id="0" name=""/>
        <dsp:cNvSpPr/>
      </dsp:nvSpPr>
      <dsp:spPr>
        <a:xfrm>
          <a:off x="887" y="0"/>
          <a:ext cx="3819993" cy="3951111"/>
        </a:xfrm>
        <a:prstGeom prst="roundRect">
          <a:avLst>
            <a:gd name="adj" fmla="val 5000"/>
          </a:avLst>
        </a:prstGeom>
        <a:solidFill>
          <a:schemeClr val="lt1">
            <a:hueOff val="0"/>
            <a:satOff val="0"/>
            <a:lumOff val="0"/>
            <a:alphaOff val="0"/>
          </a:schemeClr>
        </a:solidFill>
        <a:ln w="57150" cap="flat" cmpd="sng" algn="ctr">
          <a:solidFill>
            <a:srgbClr val="0077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r>
            <a:rPr lang="en-US" sz="4600" kern="1200">
              <a:solidFill>
                <a:srgbClr val="009999"/>
              </a:solidFill>
            </a:rPr>
            <a:t>2022-2023</a:t>
          </a:r>
        </a:p>
      </dsp:txBody>
      <dsp:txXfrm rot="16200000">
        <a:off x="-1237068" y="1237956"/>
        <a:ext cx="3239911" cy="763998"/>
      </dsp:txXfrm>
    </dsp:sp>
    <dsp:sp modelId="{4F0C7895-A984-4946-B458-C22F8D672046}">
      <dsp:nvSpPr>
        <dsp:cNvPr id="0" name=""/>
        <dsp:cNvSpPr/>
      </dsp:nvSpPr>
      <dsp:spPr>
        <a:xfrm>
          <a:off x="764886" y="0"/>
          <a:ext cx="2845894" cy="39511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marL="0" lvl="0" indent="0" algn="l" defTabSz="1155700">
            <a:lnSpc>
              <a:spcPct val="90000"/>
            </a:lnSpc>
            <a:spcBef>
              <a:spcPct val="0"/>
            </a:spcBef>
            <a:spcAft>
              <a:spcPct val="35000"/>
            </a:spcAft>
            <a:buNone/>
          </a:pPr>
          <a:r>
            <a:rPr lang="en-US" sz="2600" kern="1200"/>
            <a:t>Calculation of the bottom 5% will use One (1) Year of Change data. </a:t>
          </a:r>
        </a:p>
        <a:p>
          <a:pPr marL="0" lvl="0" indent="0" algn="l" defTabSz="1155700">
            <a:lnSpc>
              <a:spcPct val="90000"/>
            </a:lnSpc>
            <a:spcBef>
              <a:spcPct val="0"/>
            </a:spcBef>
            <a:spcAft>
              <a:spcPct val="35000"/>
            </a:spcAft>
            <a:buNone/>
          </a:pPr>
          <a:r>
            <a:rPr lang="en-US" sz="2600" kern="1200"/>
            <a:t>Indicator Change Scores, Indicator Scores and Overall Accountability Score will be the </a:t>
          </a:r>
          <a:r>
            <a:rPr lang="en-US" sz="2600" b="1" kern="1200"/>
            <a:t>same</a:t>
          </a:r>
          <a:r>
            <a:rPr lang="en-US" sz="2600" kern="1200"/>
            <a:t> for State and Federal purposes.</a:t>
          </a:r>
        </a:p>
      </dsp:txBody>
      <dsp:txXfrm>
        <a:off x="764886" y="0"/>
        <a:ext cx="2845894" cy="3951111"/>
      </dsp:txXfrm>
    </dsp:sp>
    <dsp:sp modelId="{6994DB78-8F69-4644-8F71-77E1137E5637}">
      <dsp:nvSpPr>
        <dsp:cNvPr id="0" name=""/>
        <dsp:cNvSpPr/>
      </dsp:nvSpPr>
      <dsp:spPr>
        <a:xfrm>
          <a:off x="3972992" y="0"/>
          <a:ext cx="3819993" cy="3951111"/>
        </a:xfrm>
        <a:prstGeom prst="roundRect">
          <a:avLst>
            <a:gd name="adj" fmla="val 5000"/>
          </a:avLst>
        </a:prstGeom>
        <a:solidFill>
          <a:schemeClr val="lt1">
            <a:hueOff val="0"/>
            <a:satOff val="0"/>
            <a:lumOff val="0"/>
            <a:alphaOff val="0"/>
          </a:schemeClr>
        </a:solidFill>
        <a:ln w="57150" cap="flat" cmpd="sng" algn="ctr">
          <a:solidFill>
            <a:srgbClr val="0077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r>
            <a:rPr lang="en-US" sz="4600" kern="1200">
              <a:solidFill>
                <a:srgbClr val="009999"/>
              </a:solidFill>
            </a:rPr>
            <a:t>2023-2024</a:t>
          </a:r>
        </a:p>
      </dsp:txBody>
      <dsp:txXfrm rot="16200000">
        <a:off x="2735036" y="1237956"/>
        <a:ext cx="3239911" cy="763998"/>
      </dsp:txXfrm>
    </dsp:sp>
    <dsp:sp modelId="{DA88E05C-4154-443B-8394-203D051A1250}">
      <dsp:nvSpPr>
        <dsp:cNvPr id="0" name=""/>
        <dsp:cNvSpPr/>
      </dsp:nvSpPr>
      <dsp:spPr>
        <a:xfrm rot="5400000">
          <a:off x="3683315" y="3101095"/>
          <a:ext cx="580730" cy="572998"/>
        </a:xfrm>
        <a:prstGeom prst="flowChartExtract">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C239E7-5F22-47CA-8499-E87A6F4A9C1A}">
      <dsp:nvSpPr>
        <dsp:cNvPr id="0" name=""/>
        <dsp:cNvSpPr/>
      </dsp:nvSpPr>
      <dsp:spPr>
        <a:xfrm>
          <a:off x="4736991" y="0"/>
          <a:ext cx="2845894" cy="39511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a:t>Calculation of the bottom 5% will use Two (2) Years of Change data.</a:t>
          </a:r>
        </a:p>
        <a:p>
          <a:pPr marL="0" lvl="0" indent="0" algn="l" defTabSz="977900">
            <a:lnSpc>
              <a:spcPct val="90000"/>
            </a:lnSpc>
            <a:spcBef>
              <a:spcPct val="0"/>
            </a:spcBef>
            <a:spcAft>
              <a:spcPct val="35000"/>
            </a:spcAft>
            <a:buNone/>
          </a:pPr>
          <a:r>
            <a:rPr lang="en-US" sz="2200" kern="1200"/>
            <a:t>Indicator Change Scores, Indicator Scores and Overall  Accountability Score will be </a:t>
          </a:r>
          <a:r>
            <a:rPr lang="en-US" sz="2200" b="1" kern="1200"/>
            <a:t>different</a:t>
          </a:r>
          <a:r>
            <a:rPr lang="en-US" sz="2200" kern="1200"/>
            <a:t> from State scores.</a:t>
          </a:r>
        </a:p>
      </dsp:txBody>
      <dsp:txXfrm>
        <a:off x="4736991" y="0"/>
        <a:ext cx="2845894" cy="3951111"/>
      </dsp:txXfrm>
    </dsp:sp>
    <dsp:sp modelId="{FBB1716B-934D-4FEA-A125-7DB58BF6F704}">
      <dsp:nvSpPr>
        <dsp:cNvPr id="0" name=""/>
        <dsp:cNvSpPr/>
      </dsp:nvSpPr>
      <dsp:spPr>
        <a:xfrm>
          <a:off x="7908273" y="0"/>
          <a:ext cx="3819993" cy="3951111"/>
        </a:xfrm>
        <a:prstGeom prst="roundRect">
          <a:avLst>
            <a:gd name="adj" fmla="val 5000"/>
          </a:avLst>
        </a:prstGeom>
        <a:solidFill>
          <a:schemeClr val="lt1">
            <a:hueOff val="0"/>
            <a:satOff val="0"/>
            <a:lumOff val="0"/>
            <a:alphaOff val="0"/>
          </a:schemeClr>
        </a:solidFill>
        <a:ln w="57150" cap="flat" cmpd="sng" algn="ctr">
          <a:solidFill>
            <a:srgbClr val="0077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r>
            <a:rPr lang="en-US" sz="4600" kern="1200">
              <a:solidFill>
                <a:srgbClr val="009999"/>
              </a:solidFill>
            </a:rPr>
            <a:t>2024-2025</a:t>
          </a:r>
        </a:p>
      </dsp:txBody>
      <dsp:txXfrm rot="16200000">
        <a:off x="6670317" y="1237956"/>
        <a:ext cx="3239911" cy="763998"/>
      </dsp:txXfrm>
    </dsp:sp>
    <dsp:sp modelId="{34136AAF-559B-4955-B0F4-4607511E3EC8}">
      <dsp:nvSpPr>
        <dsp:cNvPr id="0" name=""/>
        <dsp:cNvSpPr/>
      </dsp:nvSpPr>
      <dsp:spPr>
        <a:xfrm rot="5400000">
          <a:off x="7637007" y="3101095"/>
          <a:ext cx="580730" cy="572998"/>
        </a:xfrm>
        <a:prstGeom prst="flowChartExtract">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7F561-F5E3-474A-9885-C045F4F963AF}">
      <dsp:nvSpPr>
        <dsp:cNvPr id="0" name=""/>
        <dsp:cNvSpPr/>
      </dsp:nvSpPr>
      <dsp:spPr>
        <a:xfrm>
          <a:off x="8672271" y="0"/>
          <a:ext cx="2845894" cy="395111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n-US" sz="2200" kern="1200"/>
            <a:t>Beginning in 2024-2025, calculation of bottom 5% will use Three (3) Years of Change data.</a:t>
          </a:r>
        </a:p>
        <a:p>
          <a:pPr marL="0" lvl="0" indent="0" algn="l" defTabSz="977900">
            <a:lnSpc>
              <a:spcPct val="90000"/>
            </a:lnSpc>
            <a:spcBef>
              <a:spcPct val="0"/>
            </a:spcBef>
            <a:spcAft>
              <a:spcPct val="35000"/>
            </a:spcAft>
            <a:buNone/>
          </a:pPr>
          <a:r>
            <a:rPr lang="en-US" sz="2200" kern="1200"/>
            <a:t>Indicator Change Scores, Indicator Scores and Overall Accountability Score will be </a:t>
          </a:r>
          <a:r>
            <a:rPr lang="en-US" sz="2200" b="1" kern="1200"/>
            <a:t>different</a:t>
          </a:r>
          <a:r>
            <a:rPr lang="en-US" sz="2200" kern="1200"/>
            <a:t> from State scores.</a:t>
          </a:r>
        </a:p>
      </dsp:txBody>
      <dsp:txXfrm>
        <a:off x="8672271" y="0"/>
        <a:ext cx="2845894" cy="3951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5880A-27E1-4766-870F-883537C0CBE5}">
      <dsp:nvSpPr>
        <dsp:cNvPr id="0" name=""/>
        <dsp:cNvSpPr/>
      </dsp:nvSpPr>
      <dsp:spPr>
        <a:xfrm>
          <a:off x="240398" y="643586"/>
          <a:ext cx="935534" cy="8343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7407C-D736-4E5C-B7C1-6D862D4E6A62}">
      <dsp:nvSpPr>
        <dsp:cNvPr id="0" name=""/>
        <dsp:cNvSpPr/>
      </dsp:nvSpPr>
      <dsp:spPr>
        <a:xfrm>
          <a:off x="5633" y="1419510"/>
          <a:ext cx="2310361" cy="23103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Develop Indicator and School Performance Level Descriptors</a:t>
          </a:r>
        </a:p>
      </dsp:txBody>
      <dsp:txXfrm>
        <a:off x="73301" y="1487178"/>
        <a:ext cx="2175025" cy="2175025"/>
      </dsp:txXfrm>
    </dsp:sp>
    <dsp:sp modelId="{ABF4D819-F709-4D41-95B2-C06D404F783D}">
      <dsp:nvSpPr>
        <dsp:cNvPr id="0" name=""/>
        <dsp:cNvSpPr/>
      </dsp:nvSpPr>
      <dsp:spPr>
        <a:xfrm rot="21597074">
          <a:off x="2310032" y="852650"/>
          <a:ext cx="781620" cy="555147"/>
        </a:xfrm>
        <a:prstGeom prst="rightArrow">
          <a:avLst>
            <a:gd name="adj1" fmla="val 60000"/>
            <a:gd name="adj2" fmla="val 50000"/>
          </a:avLst>
        </a:prstGeom>
        <a:solidFill>
          <a:srgbClr val="0577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10032" y="963750"/>
        <a:ext cx="615076" cy="333089"/>
      </dsp:txXfrm>
    </dsp:sp>
    <dsp:sp modelId="{6A48A1DC-D861-487A-A72D-F942432F62C3}">
      <dsp:nvSpPr>
        <dsp:cNvPr id="0" name=""/>
        <dsp:cNvSpPr/>
      </dsp:nvSpPr>
      <dsp:spPr>
        <a:xfrm>
          <a:off x="3408835" y="643517"/>
          <a:ext cx="839585" cy="732407"/>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0FC000-7034-456E-B082-B369C39A0934}">
      <dsp:nvSpPr>
        <dsp:cNvPr id="0" name=""/>
        <dsp:cNvSpPr/>
      </dsp:nvSpPr>
      <dsp:spPr>
        <a:xfrm>
          <a:off x="3211393" y="1394026"/>
          <a:ext cx="2310361" cy="23103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rPr>
            <a:t>Set cut scores for Status and Change labels, and Overall School Performance Ratings</a:t>
          </a:r>
        </a:p>
      </dsp:txBody>
      <dsp:txXfrm>
        <a:off x="3279061" y="1461694"/>
        <a:ext cx="2175025" cy="2175025"/>
      </dsp:txXfrm>
    </dsp:sp>
    <dsp:sp modelId="{905093E6-EF11-4842-BCA3-4291ACCCF601}">
      <dsp:nvSpPr>
        <dsp:cNvPr id="0" name=""/>
        <dsp:cNvSpPr/>
      </dsp:nvSpPr>
      <dsp:spPr>
        <a:xfrm rot="21594754">
          <a:off x="5579984" y="849557"/>
          <a:ext cx="784314" cy="555147"/>
        </a:xfrm>
        <a:prstGeom prst="rightArrow">
          <a:avLst>
            <a:gd name="adj1" fmla="val 60000"/>
            <a:gd name="adj2" fmla="val 50000"/>
          </a:avLst>
        </a:prstGeom>
        <a:solidFill>
          <a:srgbClr val="05778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79984" y="960713"/>
        <a:ext cx="617770" cy="333089"/>
      </dsp:txXfrm>
    </dsp:sp>
    <dsp:sp modelId="{C64F81EA-AF82-4651-A40E-1C57BC4EA5B8}">
      <dsp:nvSpPr>
        <dsp:cNvPr id="0" name=""/>
        <dsp:cNvSpPr/>
      </dsp:nvSpPr>
      <dsp:spPr>
        <a:xfrm>
          <a:off x="6790276" y="688968"/>
          <a:ext cx="655310" cy="44848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79743-D5F1-4542-8100-CAF68647517B}">
      <dsp:nvSpPr>
        <dsp:cNvPr id="0" name=""/>
        <dsp:cNvSpPr/>
      </dsp:nvSpPr>
      <dsp:spPr>
        <a:xfrm>
          <a:off x="6417154" y="1323046"/>
          <a:ext cx="2310361" cy="23103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solidFill>
                <a:schemeClr val="tx1"/>
              </a:solidFill>
            </a:rPr>
            <a:t>Approval of final cut scores by KDE and LSAC</a:t>
          </a:r>
        </a:p>
      </dsp:txBody>
      <dsp:txXfrm>
        <a:off x="6484822" y="1390714"/>
        <a:ext cx="2175025" cy="217502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C3C96-5B7F-4E5C-AFCE-142A5E5CAEC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1560-D506-4BEE-8D46-B8FCEDFF9FED}" type="slidenum">
              <a:rPr lang="en-US" smtClean="0"/>
              <a:t>‹#›</a:t>
            </a:fld>
            <a:endParaRPr lang="en-US"/>
          </a:p>
        </p:txBody>
      </p:sp>
    </p:spTree>
    <p:extLst>
      <p:ext uri="{BB962C8B-B14F-4D97-AF65-F5344CB8AC3E}">
        <p14:creationId xmlns:p14="http://schemas.microsoft.com/office/powerpoint/2010/main" val="279757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418668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1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75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323506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151883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116289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26</a:t>
            </a:fld>
            <a:endParaRPr lang="en-US"/>
          </a:p>
        </p:txBody>
      </p:sp>
    </p:spTree>
    <p:extLst>
      <p:ext uri="{BB962C8B-B14F-4D97-AF65-F5344CB8AC3E}">
        <p14:creationId xmlns:p14="http://schemas.microsoft.com/office/powerpoint/2010/main" val="3340968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27</a:t>
            </a:fld>
            <a:endParaRPr lang="en-US"/>
          </a:p>
        </p:txBody>
      </p:sp>
    </p:spTree>
    <p:extLst>
      <p:ext uri="{BB962C8B-B14F-4D97-AF65-F5344CB8AC3E}">
        <p14:creationId xmlns:p14="http://schemas.microsoft.com/office/powerpoint/2010/main" val="133644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ighlight>
                  <a:srgbClr val="FFFF00"/>
                </a:highlight>
              </a:rPr>
              <a:t>Based on weights approved by the Kentucky Board of Education (KBE).</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356599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1435">
              <a:spcBef>
                <a:spcPts val="1075"/>
              </a:spcBef>
              <a:spcAft>
                <a:spcPts val="0"/>
              </a:spcAft>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404800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149789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97183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57377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29062C2E-EF94-4C79-BF26-7C60A2D6DA85}"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KDE_SCAAC_09202022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E6861644-96A1-4F66-9E1E-9E448554B5EE}"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4BDB3CD2-0BC9-4499-920C-1D28338E1176}"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CF5BD982-4E76-4FE1-905C-3DB0342AC70E}" type="datetime1">
              <a:rPr lang="en-US" smtClean="0"/>
              <a:t>8/7/2023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7339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FA9657EA-E43D-40F9-A42E-99170E2D214D}"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0830CBBB-8CBA-4739-8685-193F999D418A}"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KDE_SCAAC_09202022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7F8BC9A-21D9-4BD9-AA9F-5DDAF86BB87E}"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06012DE-78C0-46D5-BA51-956F50249ED3}"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5DA683D7-4E04-4A9C-812A-EAC3D68D5ADE}"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6D2E4D5C-5B60-4D4E-AEA7-A53CD075AFD7}"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KDE_SCAAC_09202022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4518530A-FA54-4341-8A0F-8B2AE4FD0C87}"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KDE_SCAAC_09202022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E1781F9-4009-4802-843E-E9B5F381325B}"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KDE_SCAAC_09202022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C891CF-E27A-4F54-8522-391ED6C205CC}"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KDE_SCAAC_09202022</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ky.gov/AA/Acct/Documents/Accountability_at_a_Glanc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ducation.ky.gov/AA/distsupp/Documents/SummerActivities_AssessmentandAccountability.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lisa.jett@education.ky.gov" TargetMode="External"/><Relationship Id="rId3" Type="http://schemas.openxmlformats.org/officeDocument/2006/relationships/hyperlink" Target="mailto:chris.williams@education.ky.gov" TargetMode="External"/><Relationship Id="rId7" Type="http://schemas.openxmlformats.org/officeDocument/2006/relationships/hyperlink" Target="mailto:krista.mullins@education.ky.gov" TargetMode="External"/><Relationship Id="rId2" Type="http://schemas.openxmlformats.org/officeDocument/2006/relationships/hyperlink" Target="mailto:ben.riley@education.ky.gov" TargetMode="External"/><Relationship Id="rId1" Type="http://schemas.openxmlformats.org/officeDocument/2006/relationships/slideLayout" Target="../slideLayouts/slideLayout2.xml"/><Relationship Id="rId6" Type="http://schemas.openxmlformats.org/officeDocument/2006/relationships/hyperlink" Target="mailto:jennifer.stafford@education.ky.gov" TargetMode="External"/><Relationship Id="rId5" Type="http://schemas.openxmlformats.org/officeDocument/2006/relationships/hyperlink" Target="mailto:Helen.jones@education.ky.gov" TargetMode="External"/><Relationship Id="rId10" Type="http://schemas.openxmlformats.org/officeDocument/2006/relationships/hyperlink" Target="mailto:shara.savage@education.ky.gov" TargetMode="External"/><Relationship Id="rId4" Type="http://schemas.openxmlformats.org/officeDocument/2006/relationships/hyperlink" Target="mailto:christen.roseberry@education.ky.gov" TargetMode="External"/><Relationship Id="rId9" Type="http://schemas.openxmlformats.org/officeDocument/2006/relationships/hyperlink" Target="mailto:melissa.chandler@education.ky.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s.legislature.ky.gov/law/kar/703/005/270.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mailto:dacinfo@education.ky.gov"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15886" y="1041400"/>
            <a:ext cx="9144000" cy="2387600"/>
          </a:xfrm>
        </p:spPr>
        <p:txBody>
          <a:bodyPr>
            <a:noAutofit/>
          </a:bodyPr>
          <a:lstStyle/>
          <a:p>
            <a:pPr algn="r"/>
            <a:r>
              <a:rPr lang="en-US" sz="4400"/>
              <a:t>Kentucky’s Accountability System: Back-to-School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normAutofit fontScale="92500" lnSpcReduction="20000"/>
          </a:bodyPr>
          <a:lstStyle/>
          <a:p>
            <a:pPr algn="r">
              <a:spcBef>
                <a:spcPts val="0"/>
              </a:spcBef>
            </a:pPr>
            <a:endParaRPr lang="en-US"/>
          </a:p>
          <a:p>
            <a:pPr algn="r">
              <a:spcBef>
                <a:spcPts val="0"/>
              </a:spcBef>
            </a:pPr>
            <a:r>
              <a:rPr lang="en-US"/>
              <a:t>Helen Jones, Academic Program Administrator</a:t>
            </a:r>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pPr algn="r">
              <a:spcBef>
                <a:spcPts val="0"/>
              </a:spcBef>
            </a:pPr>
            <a:r>
              <a:rPr lang="en-US" sz="2400"/>
              <a:t>August 7, 2023</a:t>
            </a:r>
            <a:endParaRPr lang="en-US"/>
          </a:p>
          <a:p>
            <a:endParaRPr lang="en-US"/>
          </a:p>
        </p:txBody>
      </p:sp>
    </p:spTree>
    <p:extLst>
      <p:ext uri="{BB962C8B-B14F-4D97-AF65-F5344CB8AC3E}">
        <p14:creationId xmlns:p14="http://schemas.microsoft.com/office/powerpoint/2010/main" val="203187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345831" y="1619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ratings *</a:t>
            </a:r>
          </a:p>
        </p:txBody>
      </p:sp>
      <p:graphicFrame>
        <p:nvGraphicFramePr>
          <p:cNvPr id="2" name="Table 1">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93930513"/>
              </p:ext>
            </p:extLst>
          </p:nvPr>
        </p:nvGraphicFramePr>
        <p:xfrm>
          <a:off x="524556" y="1685172"/>
          <a:ext cx="10158150" cy="3704182"/>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3" name="TextBox 2">
            <a:extLst>
              <a:ext uri="{FF2B5EF4-FFF2-40B4-BE49-F238E27FC236}">
                <a16:creationId xmlns:a16="http://schemas.microsoft.com/office/drawing/2014/main" id="{7BC80F38-6B79-8DC9-9ECE-A40592129C8B}"/>
              </a:ext>
              <a:ext uri="{C183D7F6-B498-43B3-948B-1728B52AA6E4}">
                <adec:decorative xmlns:adec="http://schemas.microsoft.com/office/drawing/2017/decorative" val="0"/>
              </a:ext>
            </a:extLst>
          </p:cNvPr>
          <p:cNvSpPr txBox="1"/>
          <p:nvPr/>
        </p:nvSpPr>
        <p:spPr>
          <a:xfrm>
            <a:off x="265285" y="6046834"/>
            <a:ext cx="6260123" cy="307777"/>
          </a:xfrm>
          <a:prstGeom prst="rect">
            <a:avLst/>
          </a:prstGeom>
          <a:noFill/>
        </p:spPr>
        <p:txBody>
          <a:bodyPr wrap="square" rtlCol="0">
            <a:spAutoFit/>
          </a:bodyPr>
          <a:lstStyle/>
          <a:p>
            <a:r>
              <a:rPr lang="en-US">
                <a:solidFill>
                  <a:schemeClr val="bg1"/>
                </a:solidFill>
              </a:rPr>
              <a:t>*Guidance established by the Kentucky Board of Education, December 2020</a:t>
            </a:r>
          </a:p>
        </p:txBody>
      </p:sp>
      <p:sp>
        <p:nvSpPr>
          <p:cNvPr id="4" name="Google Shape;103;p2">
            <a:extLst>
              <a:ext uri="{FF2B5EF4-FFF2-40B4-BE49-F238E27FC236}">
                <a16:creationId xmlns:a16="http://schemas.microsoft.com/office/drawing/2014/main" id="{5A550E6F-EE53-D987-41D4-C2C7C66452C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291481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8AC-68DF-8257-4860-BEF5067A0039}"/>
              </a:ext>
            </a:extLst>
          </p:cNvPr>
          <p:cNvSpPr>
            <a:spLocks noGrp="1"/>
          </p:cNvSpPr>
          <p:nvPr>
            <p:ph type="title"/>
          </p:nvPr>
        </p:nvSpPr>
        <p:spPr>
          <a:xfrm>
            <a:off x="0" y="0"/>
            <a:ext cx="7792872" cy="912690"/>
          </a:xfrm>
        </p:spPr>
        <p:txBody>
          <a:bodyPr>
            <a:normAutofit/>
          </a:bodyPr>
          <a:lstStyle/>
          <a:p>
            <a:r>
              <a:rPr lang="en-US"/>
              <a:t>Federal Classification in 2023</a:t>
            </a:r>
          </a:p>
        </p:txBody>
      </p:sp>
      <p:sp>
        <p:nvSpPr>
          <p:cNvPr id="3" name="Content Placeholder 2">
            <a:extLst>
              <a:ext uri="{FF2B5EF4-FFF2-40B4-BE49-F238E27FC236}">
                <a16:creationId xmlns:a16="http://schemas.microsoft.com/office/drawing/2014/main" id="{D99F2F24-B5E3-CFDB-73EB-C47DEF25B4E9}"/>
              </a:ext>
            </a:extLst>
          </p:cNvPr>
          <p:cNvSpPr>
            <a:spLocks noGrp="1"/>
          </p:cNvSpPr>
          <p:nvPr>
            <p:ph idx="1"/>
          </p:nvPr>
        </p:nvSpPr>
        <p:spPr>
          <a:xfrm>
            <a:off x="320272" y="1006514"/>
            <a:ext cx="11551455" cy="4833017"/>
          </a:xfrm>
        </p:spPr>
        <p:txBody>
          <a:bodyPr>
            <a:normAutofit fontScale="92500"/>
          </a:bodyPr>
          <a:lstStyle/>
          <a:p>
            <a:pPr marL="457200" lvl="2" indent="-457200">
              <a:lnSpc>
                <a:spcPct val="110000"/>
              </a:lnSpc>
              <a:spcBef>
                <a:spcPts val="0"/>
              </a:spcBef>
            </a:pPr>
            <a:r>
              <a:rPr lang="en-US" sz="3600"/>
              <a:t>Targeted Support and Improvement (TSI) identification is required annually. Fall 2023 identification is based on two consecutive years of data (2021-2022 and 2022-2023).</a:t>
            </a:r>
          </a:p>
          <a:p>
            <a:pPr marL="457200" lvl="2" indent="-457200">
              <a:lnSpc>
                <a:spcPct val="110000"/>
              </a:lnSpc>
              <a:spcBef>
                <a:spcPts val="0"/>
              </a:spcBef>
            </a:pPr>
            <a:r>
              <a:rPr lang="en-US" sz="3600"/>
              <a:t>The next identification of Comprehensive Support and Improvement (CSI I and CSI II) will be in the fall of 2025.</a:t>
            </a:r>
          </a:p>
          <a:p>
            <a:pPr marL="457200" lvl="2" indent="-457200">
              <a:lnSpc>
                <a:spcPct val="110000"/>
              </a:lnSpc>
              <a:spcBef>
                <a:spcPts val="0"/>
              </a:spcBef>
            </a:pPr>
            <a:r>
              <a:rPr lang="en-US" sz="3600"/>
              <a:t>Schools that no longer meet identification criteria and have demonstrated progress will exit federal classification status in 2023. </a:t>
            </a:r>
          </a:p>
          <a:p>
            <a:pPr marL="457200" lvl="1" indent="0">
              <a:buNone/>
            </a:pPr>
            <a:endParaRPr lang="en-US" sz="3500"/>
          </a:p>
          <a:p>
            <a:pPr marL="457200" lvl="1" indent="0">
              <a:buNone/>
            </a:pPr>
            <a:endParaRPr lang="en-US" sz="3500"/>
          </a:p>
          <a:p>
            <a:pPr marL="0" indent="0">
              <a:buNone/>
            </a:pPr>
            <a:endParaRPr lang="en-US"/>
          </a:p>
        </p:txBody>
      </p:sp>
      <p:sp>
        <p:nvSpPr>
          <p:cNvPr id="4" name="Google Shape;103;p2">
            <a:extLst>
              <a:ext uri="{FF2B5EF4-FFF2-40B4-BE49-F238E27FC236}">
                <a16:creationId xmlns:a16="http://schemas.microsoft.com/office/drawing/2014/main" id="{88985648-8AE1-9CFD-6F23-9E8DE3E54B0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11</a:t>
            </a:fld>
            <a:endParaRPr lang="en-US">
              <a:solidFill>
                <a:schemeClr val="bg1"/>
              </a:solidFill>
            </a:endParaRPr>
          </a:p>
        </p:txBody>
      </p:sp>
    </p:spTree>
    <p:extLst>
      <p:ext uri="{BB962C8B-B14F-4D97-AF65-F5344CB8AC3E}">
        <p14:creationId xmlns:p14="http://schemas.microsoft.com/office/powerpoint/2010/main" val="95843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59E2-5DB3-048C-FE57-2968D6A46297}"/>
              </a:ext>
            </a:extLst>
          </p:cNvPr>
          <p:cNvSpPr>
            <a:spLocks noGrp="1"/>
          </p:cNvSpPr>
          <p:nvPr>
            <p:ph type="title"/>
          </p:nvPr>
        </p:nvSpPr>
        <p:spPr>
          <a:xfrm>
            <a:off x="0" y="19878"/>
            <a:ext cx="8596668" cy="1320800"/>
          </a:xfrm>
        </p:spPr>
        <p:txBody>
          <a:bodyPr/>
          <a:lstStyle/>
          <a:p>
            <a:r>
              <a:rPr lang="en-US"/>
              <a:t>Change Measure in Accountability</a:t>
            </a:r>
          </a:p>
        </p:txBody>
      </p:sp>
      <p:sp>
        <p:nvSpPr>
          <p:cNvPr id="5" name="Arrow: Pentagon 4">
            <a:extLst>
              <a:ext uri="{FF2B5EF4-FFF2-40B4-BE49-F238E27FC236}">
                <a16:creationId xmlns:a16="http://schemas.microsoft.com/office/drawing/2014/main" id="{8C93679E-9FC8-64FD-3243-E0CA0DA367A3}"/>
              </a:ext>
            </a:extLst>
          </p:cNvPr>
          <p:cNvSpPr/>
          <p:nvPr/>
        </p:nvSpPr>
        <p:spPr>
          <a:xfrm>
            <a:off x="195469" y="1948304"/>
            <a:ext cx="1901687" cy="1175583"/>
          </a:xfrm>
          <a:prstGeom prst="homePlate">
            <a:avLst/>
          </a:prstGeom>
          <a:solidFill>
            <a:srgbClr val="7BCFB5"/>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rPr>
              <a:t>State Accountability</a:t>
            </a:r>
          </a:p>
        </p:txBody>
      </p:sp>
      <p:sp>
        <p:nvSpPr>
          <p:cNvPr id="6" name="Arrow: Pentagon 5">
            <a:extLst>
              <a:ext uri="{FF2B5EF4-FFF2-40B4-BE49-F238E27FC236}">
                <a16:creationId xmlns:a16="http://schemas.microsoft.com/office/drawing/2014/main" id="{AF7C355D-B62F-26B9-8ED2-639255F12BF7}"/>
              </a:ext>
            </a:extLst>
          </p:cNvPr>
          <p:cNvSpPr/>
          <p:nvPr/>
        </p:nvSpPr>
        <p:spPr>
          <a:xfrm>
            <a:off x="195470" y="3734113"/>
            <a:ext cx="1901687" cy="1175583"/>
          </a:xfrm>
          <a:prstGeom prst="homePlate">
            <a:avLst/>
          </a:prstGeom>
          <a:solidFill>
            <a:srgbClr val="009CA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Federal Accountability</a:t>
            </a:r>
          </a:p>
        </p:txBody>
      </p:sp>
      <p:sp>
        <p:nvSpPr>
          <p:cNvPr id="3" name="Text Placeholder 2">
            <a:extLst>
              <a:ext uri="{FF2B5EF4-FFF2-40B4-BE49-F238E27FC236}">
                <a16:creationId xmlns:a16="http://schemas.microsoft.com/office/drawing/2014/main" id="{297E8423-2C4D-4AC4-35C2-FE2BA498B2B7}"/>
              </a:ext>
            </a:extLst>
          </p:cNvPr>
          <p:cNvSpPr>
            <a:spLocks noGrp="1"/>
          </p:cNvSpPr>
          <p:nvPr>
            <p:ph type="body" sz="quarter" idx="13"/>
          </p:nvPr>
        </p:nvSpPr>
        <p:spPr>
          <a:xfrm>
            <a:off x="2345633" y="1559841"/>
            <a:ext cx="7325139" cy="3738318"/>
          </a:xfrm>
        </p:spPr>
        <p:txBody>
          <a:bodyPr>
            <a:normAutofit fontScale="85000" lnSpcReduction="20000"/>
          </a:bodyPr>
          <a:lstStyle/>
          <a:p>
            <a:pPr marL="0" indent="0">
              <a:buNone/>
            </a:pPr>
            <a:r>
              <a:rPr lang="en-US"/>
              <a:t>KRS 158.6455</a:t>
            </a:r>
          </a:p>
          <a:p>
            <a:pPr marL="0" indent="0">
              <a:buNone/>
            </a:pPr>
            <a:r>
              <a:rPr lang="en-US"/>
              <a:t>Status and change shall receive equal weight in determining overall performance. For all students as a group and separately for individual groups, status shall be determined by using the current year performance and change shall be determined by using the difference in performance from the prior to current year, </a:t>
            </a:r>
          </a:p>
          <a:p>
            <a:pPr marL="0" indent="0">
              <a:lnSpc>
                <a:spcPct val="120000"/>
              </a:lnSpc>
              <a:spcBef>
                <a:spcPts val="0"/>
              </a:spcBef>
              <a:buNone/>
            </a:pPr>
            <a:endParaRPr lang="en-US" sz="100"/>
          </a:p>
          <a:p>
            <a:pPr marL="0" indent="0">
              <a:buNone/>
            </a:pPr>
            <a:r>
              <a:rPr lang="en-US" sz="3000" b="1"/>
              <a:t>except change shall be based on the difference in performance </a:t>
            </a:r>
            <a:r>
              <a:rPr lang="en-US" sz="3000" b="1" i="1"/>
              <a:t>for the prior three (3) years for the purpose of determining the lowest-performing five percent (5%) </a:t>
            </a:r>
            <a:r>
              <a:rPr lang="en-US" sz="3000" b="1"/>
              <a:t>of schools under subsections (2) and (3) of Section 2 of this Act.</a:t>
            </a:r>
            <a:endParaRPr lang="en-US" sz="2600" b="1"/>
          </a:p>
        </p:txBody>
      </p:sp>
      <p:sp>
        <p:nvSpPr>
          <p:cNvPr id="4" name="TextBox 3">
            <a:extLst>
              <a:ext uri="{FF2B5EF4-FFF2-40B4-BE49-F238E27FC236}">
                <a16:creationId xmlns:a16="http://schemas.microsoft.com/office/drawing/2014/main" id="{DCEA1138-D49D-E875-0B4A-767F32325885}"/>
              </a:ext>
            </a:extLst>
          </p:cNvPr>
          <p:cNvSpPr txBox="1"/>
          <p:nvPr/>
        </p:nvSpPr>
        <p:spPr>
          <a:xfrm>
            <a:off x="9919248" y="1831225"/>
            <a:ext cx="1911850" cy="2585323"/>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a:t>Separate calculation for determining lowest-performing 5% beginning 2023-2024.</a:t>
            </a:r>
          </a:p>
          <a:p>
            <a:r>
              <a:rPr lang="en-US"/>
              <a:t>Data will be included in data sets.</a:t>
            </a:r>
          </a:p>
        </p:txBody>
      </p:sp>
      <p:sp>
        <p:nvSpPr>
          <p:cNvPr id="7" name="Google Shape;103;p2">
            <a:extLst>
              <a:ext uri="{FF2B5EF4-FFF2-40B4-BE49-F238E27FC236}">
                <a16:creationId xmlns:a16="http://schemas.microsoft.com/office/drawing/2014/main" id="{FB87C830-C38A-F04B-6873-FD0D761F0B8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99531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3C42-F094-2FD3-8989-66213879A09B}"/>
              </a:ext>
            </a:extLst>
          </p:cNvPr>
          <p:cNvSpPr>
            <a:spLocks noGrp="1"/>
          </p:cNvSpPr>
          <p:nvPr>
            <p:ph type="title"/>
          </p:nvPr>
        </p:nvSpPr>
        <p:spPr>
          <a:xfrm>
            <a:off x="0" y="-158044"/>
            <a:ext cx="11706448" cy="1320800"/>
          </a:xfrm>
        </p:spPr>
        <p:txBody>
          <a:bodyPr>
            <a:normAutofit/>
          </a:bodyPr>
          <a:lstStyle/>
          <a:p>
            <a:r>
              <a:rPr lang="en-US" sz="3600"/>
              <a:t>Separate Calculations for State Overall Performance Score and Federal Classifications Beginning 2023-2024</a:t>
            </a:r>
          </a:p>
        </p:txBody>
      </p:sp>
      <p:graphicFrame>
        <p:nvGraphicFramePr>
          <p:cNvPr id="4" name="Diagram 3">
            <a:extLst>
              <a:ext uri="{FF2B5EF4-FFF2-40B4-BE49-F238E27FC236}">
                <a16:creationId xmlns:a16="http://schemas.microsoft.com/office/drawing/2014/main" id="{12455A5B-7021-8F6F-166F-0C1449E1BC2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858876"/>
              </p:ext>
            </p:extLst>
          </p:nvPr>
        </p:nvGraphicFramePr>
        <p:xfrm>
          <a:off x="296530" y="1162756"/>
          <a:ext cx="11598940" cy="446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C1D109D-9663-44C3-ADD6-FEE2830FFC37}"/>
              </a:ext>
            </a:extLst>
          </p:cNvPr>
          <p:cNvSpPr txBox="1"/>
          <p:nvPr/>
        </p:nvSpPr>
        <p:spPr>
          <a:xfrm>
            <a:off x="0" y="5879271"/>
            <a:ext cx="7593353" cy="978729"/>
          </a:xfrm>
          <a:prstGeom prst="rect">
            <a:avLst/>
          </a:prstGeom>
          <a:noFill/>
        </p:spPr>
        <p:txBody>
          <a:bodyPr wrap="square">
            <a:spAutoFit/>
          </a:bodyPr>
          <a:lstStyle/>
          <a:p>
            <a:pPr lvl="0" defTabSz="1377950">
              <a:lnSpc>
                <a:spcPct val="90000"/>
              </a:lnSpc>
              <a:spcBef>
                <a:spcPct val="0"/>
              </a:spcBef>
              <a:spcAft>
                <a:spcPct val="15000"/>
              </a:spcAft>
            </a:pPr>
            <a:r>
              <a:rPr lang="en-US" sz="1600">
                <a:solidFill>
                  <a:schemeClr val="bg1"/>
                </a:solidFill>
              </a:rPr>
              <a:t>*The bottom 5% of schools must be calculated annually to assign federal classifications in identification years, set the basis for federal classifications requiring multiple years of data, and to determine if schools meet criteria to exit previous federal classification status, </a:t>
            </a:r>
          </a:p>
        </p:txBody>
      </p:sp>
      <p:sp>
        <p:nvSpPr>
          <p:cNvPr id="3" name="Google Shape;103;p2">
            <a:extLst>
              <a:ext uri="{FF2B5EF4-FFF2-40B4-BE49-F238E27FC236}">
                <a16:creationId xmlns:a16="http://schemas.microsoft.com/office/drawing/2014/main" id="{91AC2357-EFAF-156B-6D44-C56984603D16}"/>
              </a:ext>
            </a:extLst>
          </p:cNvPr>
          <p:cNvSpPr txBox="1">
            <a:spLocks/>
          </p:cNvSpPr>
          <p:nvPr/>
        </p:nvSpPr>
        <p:spPr>
          <a:xfrm>
            <a:off x="4611278" y="6524048"/>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177241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78D2-FA62-AEAE-A80B-92042C4AF629}"/>
              </a:ext>
            </a:extLst>
          </p:cNvPr>
          <p:cNvSpPr>
            <a:spLocks noGrp="1"/>
          </p:cNvSpPr>
          <p:nvPr>
            <p:ph type="title"/>
          </p:nvPr>
        </p:nvSpPr>
        <p:spPr>
          <a:xfrm>
            <a:off x="81651" y="87692"/>
            <a:ext cx="9784837" cy="1320800"/>
          </a:xfrm>
        </p:spPr>
        <p:txBody>
          <a:bodyPr/>
          <a:lstStyle/>
          <a:p>
            <a:r>
              <a:rPr lang="en-US"/>
              <a:t>Data Used to Calculate Bottom 5% to Determine Federal Classification</a:t>
            </a:r>
          </a:p>
        </p:txBody>
      </p:sp>
      <p:graphicFrame>
        <p:nvGraphicFramePr>
          <p:cNvPr id="4" name="Diagram 3">
            <a:extLst>
              <a:ext uri="{FF2B5EF4-FFF2-40B4-BE49-F238E27FC236}">
                <a16:creationId xmlns:a16="http://schemas.microsoft.com/office/drawing/2014/main" id="{BEF0787F-A3D1-F328-CE2C-A818985C2A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870160"/>
              </p:ext>
            </p:extLst>
          </p:nvPr>
        </p:nvGraphicFramePr>
        <p:xfrm>
          <a:off x="237068" y="1715911"/>
          <a:ext cx="11729154" cy="3951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051541B-CE67-F15F-5048-C7BE62F20E82}"/>
              </a:ext>
            </a:extLst>
          </p:cNvPr>
          <p:cNvSpPr txBox="1"/>
          <p:nvPr/>
        </p:nvSpPr>
        <p:spPr>
          <a:xfrm>
            <a:off x="81651" y="5974441"/>
            <a:ext cx="5346383" cy="646331"/>
          </a:xfrm>
          <a:prstGeom prst="rect">
            <a:avLst/>
          </a:prstGeom>
          <a:noFill/>
        </p:spPr>
        <p:txBody>
          <a:bodyPr wrap="square" rtlCol="0">
            <a:spAutoFit/>
          </a:bodyPr>
          <a:lstStyle/>
          <a:p>
            <a:r>
              <a:rPr lang="en-US">
                <a:solidFill>
                  <a:schemeClr val="bg1"/>
                </a:solidFill>
              </a:rPr>
              <a:t>Identification of bottom 5% will be used to make federal classification determinations. </a:t>
            </a:r>
          </a:p>
        </p:txBody>
      </p:sp>
      <p:sp>
        <p:nvSpPr>
          <p:cNvPr id="3" name="Google Shape;103;p2">
            <a:extLst>
              <a:ext uri="{FF2B5EF4-FFF2-40B4-BE49-F238E27FC236}">
                <a16:creationId xmlns:a16="http://schemas.microsoft.com/office/drawing/2014/main" id="{970B01D7-9999-2A0B-D655-0130A230A43C}"/>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229313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729F-0BA8-49BA-8CFD-803C95DDD5EB}"/>
              </a:ext>
            </a:extLst>
          </p:cNvPr>
          <p:cNvSpPr>
            <a:spLocks noGrp="1"/>
          </p:cNvSpPr>
          <p:nvPr>
            <p:ph type="ctrTitle"/>
          </p:nvPr>
        </p:nvSpPr>
        <p:spPr>
          <a:xfrm>
            <a:off x="1597306" y="1231121"/>
            <a:ext cx="10435667" cy="2387600"/>
          </a:xfrm>
        </p:spPr>
        <p:txBody>
          <a:bodyPr>
            <a:normAutofit/>
          </a:bodyPr>
          <a:lstStyle/>
          <a:p>
            <a:pPr marL="228600" lvl="1" algn="ctr">
              <a:spcBef>
                <a:spcPts val="1000"/>
              </a:spcBef>
            </a:pPr>
            <a:r>
              <a:rPr lang="en-US" sz="6000">
                <a:solidFill>
                  <a:srgbClr val="102649"/>
                </a:solidFill>
                <a:latin typeface="+mj-lt"/>
              </a:rPr>
              <a:t>2023 Accountability </a:t>
            </a:r>
            <a:br>
              <a:rPr lang="en-US" sz="6000">
                <a:solidFill>
                  <a:srgbClr val="102649"/>
                </a:solidFill>
                <a:latin typeface="+mj-lt"/>
              </a:rPr>
            </a:br>
            <a:r>
              <a:rPr lang="en-US" sz="6000">
                <a:solidFill>
                  <a:srgbClr val="102649"/>
                </a:solidFill>
                <a:latin typeface="+mj-lt"/>
              </a:rPr>
              <a:t>Standard Setting </a:t>
            </a:r>
          </a:p>
        </p:txBody>
      </p:sp>
    </p:spTree>
    <p:extLst>
      <p:ext uri="{BB962C8B-B14F-4D97-AF65-F5344CB8AC3E}">
        <p14:creationId xmlns:p14="http://schemas.microsoft.com/office/powerpoint/2010/main" val="33886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638678" y="267673"/>
            <a:ext cx="11038957" cy="99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ct val="100000"/>
              <a:buFont typeface="Libre Franklin Medium"/>
              <a:buNone/>
            </a:pPr>
            <a:r>
              <a:rPr lang="en-US"/>
              <a:t>Principles of Accountability Standard Setting</a:t>
            </a:r>
            <a:endParaRPr/>
          </a:p>
        </p:txBody>
      </p:sp>
      <p:sp>
        <p:nvSpPr>
          <p:cNvPr id="130" name="Google Shape;130;p12"/>
          <p:cNvSpPr txBox="1">
            <a:spLocks noGrp="1"/>
          </p:cNvSpPr>
          <p:nvPr>
            <p:ph type="body" idx="1"/>
          </p:nvPr>
        </p:nvSpPr>
        <p:spPr>
          <a:xfrm>
            <a:off x="638678" y="1264273"/>
            <a:ext cx="10688400" cy="41349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rgbClr val="102649"/>
              </a:buClr>
              <a:buSzPct val="100000"/>
              <a:buNone/>
            </a:pPr>
            <a:r>
              <a:rPr lang="en-US" sz="3200"/>
              <a:t>Procedures are inspired by best practice approaches for setting student performance levels on assessments</a:t>
            </a:r>
            <a:endParaRPr/>
          </a:p>
          <a:p>
            <a:pPr marL="685800" lvl="1" indent="-198119" algn="l" rtl="0">
              <a:lnSpc>
                <a:spcPct val="115000"/>
              </a:lnSpc>
              <a:spcBef>
                <a:spcPts val="1200"/>
              </a:spcBef>
              <a:spcAft>
                <a:spcPts val="0"/>
              </a:spcAft>
              <a:buClr>
                <a:srgbClr val="102649"/>
              </a:buClr>
              <a:buSzPct val="100000"/>
              <a:buChar char="•"/>
            </a:pPr>
            <a:r>
              <a:rPr lang="en-US" sz="3200"/>
              <a:t>Comply with </a:t>
            </a:r>
            <a:r>
              <a:rPr lang="en-US" sz="3200" b="1"/>
              <a:t>legal requirements</a:t>
            </a:r>
            <a:r>
              <a:rPr lang="en-US" sz="3200"/>
              <a:t> and reflect</a:t>
            </a:r>
            <a:r>
              <a:rPr lang="en-US" sz="3200" b="1"/>
              <a:t> policy priorities</a:t>
            </a:r>
            <a:endParaRPr sz="3200"/>
          </a:p>
          <a:p>
            <a:pPr marL="685800" lvl="1" indent="-198119" algn="l" rtl="0">
              <a:lnSpc>
                <a:spcPct val="115000"/>
              </a:lnSpc>
              <a:spcBef>
                <a:spcPts val="500"/>
              </a:spcBef>
              <a:spcAft>
                <a:spcPts val="0"/>
              </a:spcAft>
              <a:buClr>
                <a:srgbClr val="102649"/>
              </a:buClr>
              <a:buSzPct val="100000"/>
              <a:buChar char="•"/>
            </a:pPr>
            <a:r>
              <a:rPr lang="en-US" sz="3200"/>
              <a:t>Involve a </a:t>
            </a:r>
            <a:r>
              <a:rPr lang="en-US" sz="3200" b="1"/>
              <a:t>representative panel</a:t>
            </a:r>
            <a:r>
              <a:rPr lang="en-US" sz="3200"/>
              <a:t> of persons with appropriate expertise</a:t>
            </a:r>
            <a:endParaRPr/>
          </a:p>
          <a:p>
            <a:pPr marL="685800" lvl="1" indent="-198119" algn="l" rtl="0">
              <a:lnSpc>
                <a:spcPct val="115000"/>
              </a:lnSpc>
              <a:spcBef>
                <a:spcPts val="500"/>
              </a:spcBef>
              <a:spcAft>
                <a:spcPts val="0"/>
              </a:spcAft>
              <a:buClr>
                <a:srgbClr val="102649"/>
              </a:buClr>
              <a:buSzPct val="100000"/>
              <a:buChar char="•"/>
            </a:pPr>
            <a:r>
              <a:rPr lang="en-US" sz="3200"/>
              <a:t>Follow a </a:t>
            </a:r>
            <a:r>
              <a:rPr lang="en-US" sz="3200" b="1"/>
              <a:t>structured judgmental process</a:t>
            </a:r>
            <a:r>
              <a:rPr lang="en-US" sz="3200"/>
              <a:t> grounded in clear definitions of performance, data, and feedback </a:t>
            </a:r>
            <a:endParaRPr/>
          </a:p>
          <a:p>
            <a:pPr marL="685800" lvl="1" indent="-198119" algn="l" rtl="0">
              <a:lnSpc>
                <a:spcPct val="115000"/>
              </a:lnSpc>
              <a:spcBef>
                <a:spcPts val="500"/>
              </a:spcBef>
              <a:spcAft>
                <a:spcPts val="0"/>
              </a:spcAft>
              <a:buClr>
                <a:srgbClr val="102649"/>
              </a:buClr>
              <a:buSzPct val="100000"/>
              <a:buChar char="•"/>
            </a:pPr>
            <a:r>
              <a:rPr lang="en-US" sz="3200"/>
              <a:t>Be </a:t>
            </a:r>
            <a:r>
              <a:rPr lang="en-US" sz="3200" b="1"/>
              <a:t>well-documented and transparent</a:t>
            </a:r>
            <a:endParaRPr b="1"/>
          </a:p>
        </p:txBody>
      </p:sp>
      <p:sp>
        <p:nvSpPr>
          <p:cNvPr id="2" name="Google Shape;103;p2">
            <a:extLst>
              <a:ext uri="{FF2B5EF4-FFF2-40B4-BE49-F238E27FC236}">
                <a16:creationId xmlns:a16="http://schemas.microsoft.com/office/drawing/2014/main" id="{255C2581-4809-E95D-9858-E81C141FA4D6}"/>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16</a:t>
            </a:fld>
            <a:endParaRPr 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782811" y="200167"/>
            <a:ext cx="10200639" cy="7243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September 2022</a:t>
            </a:r>
            <a:endParaRPr/>
          </a:p>
        </p:txBody>
      </p:sp>
      <p:sp>
        <p:nvSpPr>
          <p:cNvPr id="137" name="Google Shape;137;p13"/>
          <p:cNvSpPr txBox="1">
            <a:spLocks noGrp="1"/>
          </p:cNvSpPr>
          <p:nvPr>
            <p:ph type="body" idx="1"/>
          </p:nvPr>
        </p:nvSpPr>
        <p:spPr>
          <a:xfrm>
            <a:off x="782811" y="864936"/>
            <a:ext cx="11339317" cy="4947000"/>
          </a:xfrm>
          <a:prstGeom prst="rect">
            <a:avLst/>
          </a:prstGeom>
          <a:noFill/>
          <a:ln>
            <a:noFill/>
          </a:ln>
        </p:spPr>
        <p:txBody>
          <a:bodyPr spcFirstLastPara="1" wrap="square" lIns="91425" tIns="45700" rIns="91425" bIns="45700" anchor="t" anchorCtr="0">
            <a:normAutofit fontScale="92500" lnSpcReduction="10000"/>
          </a:bodyPr>
          <a:lstStyle/>
          <a:p>
            <a:pPr marL="228600" lvl="0" indent="-251015" algn="l" rtl="0">
              <a:lnSpc>
                <a:spcPct val="115000"/>
              </a:lnSpc>
              <a:spcBef>
                <a:spcPts val="0"/>
              </a:spcBef>
              <a:spcAft>
                <a:spcPts val="0"/>
              </a:spcAft>
              <a:buClr>
                <a:srgbClr val="102649"/>
              </a:buClr>
              <a:buSzPts val="2165"/>
              <a:buChar char="•"/>
            </a:pPr>
            <a:r>
              <a:rPr lang="en-US" sz="2165"/>
              <a:t>Convened a </a:t>
            </a:r>
            <a:r>
              <a:rPr lang="en-US" sz="2165" b="1"/>
              <a:t>26-member panel</a:t>
            </a:r>
            <a:r>
              <a:rPr lang="en-US" sz="2165"/>
              <a:t> broadly representative of persons and organizations knowledgeable and involved in Kentucky’s accountability system</a:t>
            </a:r>
            <a:endParaRPr sz="2080"/>
          </a:p>
          <a:p>
            <a:pPr marL="228600" lvl="0" indent="-251015" algn="l" rtl="0">
              <a:lnSpc>
                <a:spcPct val="115000"/>
              </a:lnSpc>
              <a:spcBef>
                <a:spcPts val="600"/>
              </a:spcBef>
              <a:spcAft>
                <a:spcPts val="0"/>
              </a:spcAft>
              <a:buClr>
                <a:srgbClr val="102649"/>
              </a:buClr>
              <a:buSzPts val="2165"/>
              <a:buChar char="•"/>
            </a:pPr>
            <a:r>
              <a:rPr lang="en-US" sz="2165"/>
              <a:t>Over </a:t>
            </a:r>
            <a:r>
              <a:rPr lang="en-US" sz="2165" b="1"/>
              <a:t>1.5 days</a:t>
            </a:r>
            <a:r>
              <a:rPr lang="en-US" sz="2165"/>
              <a:t>, panelists</a:t>
            </a:r>
            <a:endParaRPr sz="2080"/>
          </a:p>
          <a:p>
            <a:pPr marL="685800" lvl="1" indent="-244665" algn="l" rtl="0">
              <a:lnSpc>
                <a:spcPct val="115000"/>
              </a:lnSpc>
              <a:spcBef>
                <a:spcPts val="1000"/>
              </a:spcBef>
              <a:spcAft>
                <a:spcPts val="0"/>
              </a:spcAft>
              <a:buClr>
                <a:srgbClr val="102649"/>
              </a:buClr>
              <a:buSzPts val="2065"/>
              <a:buChar char="•"/>
            </a:pPr>
            <a:r>
              <a:rPr lang="en-US" sz="2065" b="1"/>
              <a:t>Reviewed and revised performance level descriptors</a:t>
            </a:r>
            <a:r>
              <a:rPr lang="en-US" sz="2065"/>
              <a:t> (Indicator and Overall)</a:t>
            </a:r>
            <a:endParaRPr sz="1640"/>
          </a:p>
          <a:p>
            <a:pPr marL="685800" lvl="1" indent="-244665" algn="l" rtl="0">
              <a:lnSpc>
                <a:spcPct val="115000"/>
              </a:lnSpc>
              <a:spcBef>
                <a:spcPts val="600"/>
              </a:spcBef>
              <a:spcAft>
                <a:spcPts val="0"/>
              </a:spcAft>
              <a:buClr>
                <a:srgbClr val="102649"/>
              </a:buClr>
              <a:buSzPts val="2065"/>
              <a:buChar char="•"/>
            </a:pPr>
            <a:r>
              <a:rPr lang="en-US" sz="2065" b="1"/>
              <a:t>Established Indicator Performance Ratings</a:t>
            </a:r>
            <a:r>
              <a:rPr lang="en-US" sz="2065"/>
              <a:t> through a multi-round process</a:t>
            </a:r>
            <a:endParaRPr sz="1640"/>
          </a:p>
          <a:p>
            <a:pPr marL="1143000" lvl="2" indent="-244665" algn="l" rtl="0">
              <a:lnSpc>
                <a:spcPct val="115000"/>
              </a:lnSpc>
              <a:spcBef>
                <a:spcPts val="600"/>
              </a:spcBef>
              <a:spcAft>
                <a:spcPts val="0"/>
              </a:spcAft>
              <a:buClr>
                <a:srgbClr val="102649"/>
              </a:buClr>
              <a:buSzPts val="2065"/>
              <a:buChar char="•"/>
            </a:pPr>
            <a:r>
              <a:rPr lang="en-US" sz="2065"/>
              <a:t>Round 1: independent rating followed by data review and discussion</a:t>
            </a:r>
            <a:endParaRPr sz="1300"/>
          </a:p>
          <a:p>
            <a:pPr marL="1143000" lvl="2" indent="-244665" algn="l" rtl="0">
              <a:lnSpc>
                <a:spcPct val="115000"/>
              </a:lnSpc>
              <a:spcBef>
                <a:spcPts val="0"/>
              </a:spcBef>
              <a:spcAft>
                <a:spcPts val="0"/>
              </a:spcAft>
              <a:buClr>
                <a:srgbClr val="102649"/>
              </a:buClr>
              <a:buSzPts val="2065"/>
              <a:buChar char="•"/>
            </a:pPr>
            <a:r>
              <a:rPr lang="en-US" sz="2065"/>
              <a:t>Round 2: group adjustment if supported by two-thirds of the group </a:t>
            </a:r>
            <a:endParaRPr sz="1300"/>
          </a:p>
          <a:p>
            <a:pPr marL="685800" lvl="1" indent="-244665" algn="l" rtl="0">
              <a:lnSpc>
                <a:spcPct val="115000"/>
              </a:lnSpc>
              <a:spcBef>
                <a:spcPts val="600"/>
              </a:spcBef>
              <a:spcAft>
                <a:spcPts val="0"/>
              </a:spcAft>
              <a:buClr>
                <a:srgbClr val="102649"/>
              </a:buClr>
              <a:buSzPts val="2065"/>
              <a:buChar char="•"/>
            </a:pPr>
            <a:r>
              <a:rPr lang="en-US" sz="2065" b="1"/>
              <a:t>Established school Overall Performance Ratings (Status)</a:t>
            </a:r>
            <a:r>
              <a:rPr lang="en-US" sz="2065"/>
              <a:t> through a multi-round process</a:t>
            </a:r>
            <a:endParaRPr sz="1640"/>
          </a:p>
          <a:p>
            <a:pPr marL="1143000" lvl="2" indent="-244665" algn="l" rtl="0">
              <a:lnSpc>
                <a:spcPct val="115000"/>
              </a:lnSpc>
              <a:spcBef>
                <a:spcPts val="600"/>
              </a:spcBef>
              <a:spcAft>
                <a:spcPts val="0"/>
              </a:spcAft>
              <a:buClr>
                <a:srgbClr val="102649"/>
              </a:buClr>
              <a:buSzPts val="2065"/>
              <a:buChar char="•"/>
            </a:pPr>
            <a:r>
              <a:rPr lang="en-US" sz="2065"/>
              <a:t>Round 1: independent rating followed by data review and discussion</a:t>
            </a:r>
            <a:endParaRPr sz="1300"/>
          </a:p>
          <a:p>
            <a:pPr marL="1143000" lvl="2" indent="-244665" algn="l" rtl="0">
              <a:lnSpc>
                <a:spcPct val="115000"/>
              </a:lnSpc>
              <a:spcBef>
                <a:spcPts val="0"/>
              </a:spcBef>
              <a:spcAft>
                <a:spcPts val="0"/>
              </a:spcAft>
              <a:buClr>
                <a:srgbClr val="102649"/>
              </a:buClr>
              <a:buSzPts val="2065"/>
              <a:buChar char="•"/>
            </a:pPr>
            <a:r>
              <a:rPr lang="en-US" sz="2065"/>
              <a:t>Round 2: overall group adjustment if supported by two-thirds of the group </a:t>
            </a:r>
            <a:endParaRPr sz="1300"/>
          </a:p>
          <a:p>
            <a:pPr marL="685800" lvl="1" indent="-244665" algn="l" rtl="0">
              <a:lnSpc>
                <a:spcPct val="115000"/>
              </a:lnSpc>
              <a:spcBef>
                <a:spcPts val="1000"/>
              </a:spcBef>
              <a:spcAft>
                <a:spcPts val="0"/>
              </a:spcAft>
              <a:buClr>
                <a:srgbClr val="102649"/>
              </a:buClr>
              <a:buSzPts val="2065"/>
              <a:buChar char="•"/>
            </a:pPr>
            <a:r>
              <a:rPr lang="en-US" sz="2065"/>
              <a:t>Meeting </a:t>
            </a:r>
            <a:r>
              <a:rPr lang="en-US" sz="2065" b="1"/>
              <a:t>evaluation </a:t>
            </a:r>
            <a:r>
              <a:rPr lang="en-US" sz="2065"/>
              <a:t>and documentation of outcomes</a:t>
            </a:r>
            <a:endParaRPr sz="2065"/>
          </a:p>
          <a:p>
            <a:pPr marL="228600" indent="-251015">
              <a:lnSpc>
                <a:spcPct val="115000"/>
              </a:lnSpc>
              <a:spcBef>
                <a:spcPts val="600"/>
              </a:spcBef>
              <a:buSzPts val="2165"/>
            </a:pPr>
            <a:r>
              <a:rPr lang="en-US" sz="2200"/>
              <a:t>Following the standard setting event, </a:t>
            </a:r>
            <a:r>
              <a:rPr lang="en-US" sz="2200" b="1"/>
              <a:t>KDE and Center for Assessment staff met with Local Superintendents Advisory Council (LSAC) to review and approve panel recommendations</a:t>
            </a:r>
            <a:endParaRPr sz="2200" b="1"/>
          </a:p>
        </p:txBody>
      </p:sp>
      <p:sp>
        <p:nvSpPr>
          <p:cNvPr id="2" name="Google Shape;103;p2">
            <a:extLst>
              <a:ext uri="{FF2B5EF4-FFF2-40B4-BE49-F238E27FC236}">
                <a16:creationId xmlns:a16="http://schemas.microsoft.com/office/drawing/2014/main" id="{B2DF5716-DFC6-FA25-CE31-4BF0B70CACA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17</a:t>
            </a:fld>
            <a:endParaRPr 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797355" y="9989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What We Learned </a:t>
            </a:r>
            <a:endParaRPr/>
          </a:p>
        </p:txBody>
      </p:sp>
      <p:sp>
        <p:nvSpPr>
          <p:cNvPr id="144" name="Google Shape;144;p15"/>
          <p:cNvSpPr txBox="1">
            <a:spLocks noGrp="1"/>
          </p:cNvSpPr>
          <p:nvPr>
            <p:ph type="body" idx="1"/>
          </p:nvPr>
        </p:nvSpPr>
        <p:spPr>
          <a:xfrm>
            <a:off x="797355" y="1144050"/>
            <a:ext cx="11243400" cy="4569900"/>
          </a:xfrm>
          <a:prstGeom prst="rect">
            <a:avLst/>
          </a:prstGeom>
          <a:noFill/>
          <a:ln>
            <a:noFill/>
          </a:ln>
        </p:spPr>
        <p:txBody>
          <a:bodyPr spcFirstLastPara="1" wrap="square" lIns="91425" tIns="45700" rIns="91425" bIns="45700" anchor="t" anchorCtr="0">
            <a:noAutofit/>
          </a:bodyPr>
          <a:lstStyle/>
          <a:p>
            <a:pPr marL="228600" lvl="0" indent="-215265" algn="l" rtl="0">
              <a:lnSpc>
                <a:spcPct val="115000"/>
              </a:lnSpc>
              <a:spcBef>
                <a:spcPts val="0"/>
              </a:spcBef>
              <a:spcAft>
                <a:spcPts val="0"/>
              </a:spcAft>
              <a:buClr>
                <a:srgbClr val="102649"/>
              </a:buClr>
              <a:buSzPct val="100000"/>
              <a:buChar char="•"/>
            </a:pPr>
            <a:r>
              <a:rPr lang="en-US" sz="2100"/>
              <a:t>Do not underestimate the </a:t>
            </a:r>
            <a:r>
              <a:rPr lang="en-US" sz="2100" b="1"/>
              <a:t>complexity and scope</a:t>
            </a:r>
            <a:r>
              <a:rPr lang="en-US" sz="2100"/>
              <a:t> of the tasks.  </a:t>
            </a:r>
            <a:endParaRPr sz="2100"/>
          </a:p>
          <a:p>
            <a:pPr marL="228600" lvl="0" indent="-215265" algn="l" rtl="0">
              <a:lnSpc>
                <a:spcPct val="115000"/>
              </a:lnSpc>
              <a:spcBef>
                <a:spcPts val="1000"/>
              </a:spcBef>
              <a:spcAft>
                <a:spcPts val="0"/>
              </a:spcAft>
              <a:buClr>
                <a:srgbClr val="102649"/>
              </a:buClr>
              <a:buSzPct val="100000"/>
              <a:buChar char="•"/>
            </a:pPr>
            <a:r>
              <a:rPr lang="en-US" sz="2100"/>
              <a:t>Build in </a:t>
            </a:r>
            <a:r>
              <a:rPr lang="en-US" sz="2100" b="1"/>
              <a:t>sufficient time</a:t>
            </a:r>
            <a:r>
              <a:rPr lang="en-US" sz="2100"/>
              <a:t> for preparation, training, and support.   </a:t>
            </a:r>
            <a:endParaRPr sz="2100"/>
          </a:p>
          <a:p>
            <a:pPr marL="228600" marR="0" lvl="0" indent="-215265" algn="l" rtl="0">
              <a:lnSpc>
                <a:spcPct val="115000"/>
              </a:lnSpc>
              <a:spcBef>
                <a:spcPts val="1000"/>
              </a:spcBef>
              <a:spcAft>
                <a:spcPts val="0"/>
              </a:spcAft>
              <a:buSzPct val="100000"/>
              <a:buChar char="•"/>
            </a:pPr>
            <a:r>
              <a:rPr lang="en-US" sz="2100"/>
              <a:t>Consensus on very </a:t>
            </a:r>
            <a:r>
              <a:rPr lang="en-US" sz="2100" b="1"/>
              <a:t>clear and coherent Indicator Performance Level Descriptors (IPLDs) and School Performance Level Descriptors (SPLDs)</a:t>
            </a:r>
            <a:r>
              <a:rPr lang="en-US" sz="2100"/>
              <a:t> is essential.</a:t>
            </a:r>
            <a:endParaRPr sz="2100"/>
          </a:p>
          <a:p>
            <a:pPr marL="228600" marR="0" lvl="0" indent="-215265" algn="l" rtl="0">
              <a:lnSpc>
                <a:spcPct val="115000"/>
              </a:lnSpc>
              <a:spcBef>
                <a:spcPts val="1000"/>
              </a:spcBef>
              <a:spcAft>
                <a:spcPts val="0"/>
              </a:spcAft>
              <a:buSzPct val="100000"/>
              <a:buChar char="•"/>
            </a:pPr>
            <a:r>
              <a:rPr lang="en-US" sz="2100" b="1"/>
              <a:t>Balanced representation and participation</a:t>
            </a:r>
            <a:r>
              <a:rPr lang="en-US" sz="2100"/>
              <a:t> on the panel are important for credibility.</a:t>
            </a:r>
            <a:endParaRPr sz="2100"/>
          </a:p>
          <a:p>
            <a:pPr marL="228600" marR="0" lvl="0" indent="-215265" algn="l" rtl="0">
              <a:lnSpc>
                <a:spcPct val="115000"/>
              </a:lnSpc>
              <a:spcBef>
                <a:spcPts val="1000"/>
              </a:spcBef>
              <a:spcAft>
                <a:spcPts val="0"/>
              </a:spcAft>
              <a:buSzPct val="100000"/>
              <a:buChar char="•"/>
            </a:pPr>
            <a:r>
              <a:rPr lang="en-US" sz="2100"/>
              <a:t>Allow ample </a:t>
            </a:r>
            <a:r>
              <a:rPr lang="en-US" sz="2100" b="1"/>
              <a:t>time for discussion and judgment</a:t>
            </a:r>
            <a:r>
              <a:rPr lang="en-US" sz="2100"/>
              <a:t>.</a:t>
            </a:r>
          </a:p>
          <a:p>
            <a:pPr marL="228600" marR="0" lvl="0" indent="-215265" algn="l" rtl="0">
              <a:lnSpc>
                <a:spcPct val="115000"/>
              </a:lnSpc>
              <a:spcBef>
                <a:spcPts val="1000"/>
              </a:spcBef>
              <a:spcAft>
                <a:spcPts val="0"/>
              </a:spcAft>
              <a:buSzPct val="100000"/>
              <a:buChar char="•"/>
            </a:pPr>
            <a:r>
              <a:rPr lang="en-US" sz="2100"/>
              <a:t>The </a:t>
            </a:r>
            <a:r>
              <a:rPr lang="en-US" sz="2100" b="1"/>
              <a:t>credibility of the process is paramount</a:t>
            </a:r>
            <a:r>
              <a:rPr lang="en-US" sz="2100"/>
              <a:t>; individuals were willing to accept the committee’s recommendations because they respected the process.</a:t>
            </a:r>
            <a:endParaRPr sz="2100"/>
          </a:p>
          <a:p>
            <a:pPr marL="228600" marR="0" lvl="0" indent="-215265" algn="l" rtl="0">
              <a:lnSpc>
                <a:spcPct val="115000"/>
              </a:lnSpc>
              <a:spcBef>
                <a:spcPts val="1000"/>
              </a:spcBef>
              <a:spcAft>
                <a:spcPts val="0"/>
              </a:spcAft>
              <a:buSzPct val="100000"/>
              <a:buChar char="•"/>
            </a:pPr>
            <a:r>
              <a:rPr lang="en-US" sz="2100" b="1"/>
              <a:t>Provide LSAC more time</a:t>
            </a:r>
            <a:r>
              <a:rPr lang="en-US" sz="2100"/>
              <a:t> to review the recommendations prior to making its judgment.</a:t>
            </a:r>
            <a:endParaRPr sz="2100"/>
          </a:p>
        </p:txBody>
      </p:sp>
      <p:sp>
        <p:nvSpPr>
          <p:cNvPr id="2" name="Google Shape;103;p2">
            <a:extLst>
              <a:ext uri="{FF2B5EF4-FFF2-40B4-BE49-F238E27FC236}">
                <a16:creationId xmlns:a16="http://schemas.microsoft.com/office/drawing/2014/main" id="{60E0017C-7495-3D7E-D65E-BAFA64F01447}"/>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18</a:t>
            </a:fld>
            <a:endParaRPr lang="en-US">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462595" y="65314"/>
            <a:ext cx="10515600" cy="790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2023 Policy Guidance for Standard Setting</a:t>
            </a:r>
            <a:endParaRPr/>
          </a:p>
        </p:txBody>
      </p:sp>
      <p:sp>
        <p:nvSpPr>
          <p:cNvPr id="144" name="Google Shape;144;p15"/>
          <p:cNvSpPr txBox="1">
            <a:spLocks noGrp="1"/>
          </p:cNvSpPr>
          <p:nvPr>
            <p:ph type="body" idx="1"/>
          </p:nvPr>
        </p:nvSpPr>
        <p:spPr>
          <a:xfrm>
            <a:off x="380904" y="855824"/>
            <a:ext cx="10597291" cy="4053633"/>
          </a:xfrm>
          <a:prstGeom prst="rect">
            <a:avLst/>
          </a:prstGeom>
          <a:noFill/>
          <a:ln>
            <a:noFill/>
          </a:ln>
        </p:spPr>
        <p:txBody>
          <a:bodyPr spcFirstLastPara="1" wrap="square" lIns="91425" tIns="45700" rIns="91425" bIns="45700" anchor="t" anchorCtr="0">
            <a:noAutofit/>
          </a:bodyPr>
          <a:lstStyle/>
          <a:p>
            <a:pPr marL="0" indent="0">
              <a:spcBef>
                <a:spcPts val="0"/>
              </a:spcBef>
              <a:buClr>
                <a:schemeClr val="lt1"/>
              </a:buClr>
              <a:buSzPts val="1600"/>
              <a:buNone/>
            </a:pPr>
            <a:r>
              <a:rPr lang="en-US">
                <a:sym typeface="Libre Franklin"/>
              </a:rPr>
              <a:t>The Center for Assessment facilitated feedback from policy makers.</a:t>
            </a:r>
          </a:p>
          <a:p>
            <a:pPr marL="466725" indent="0">
              <a:spcBef>
                <a:spcPts val="0"/>
              </a:spcBef>
              <a:buClr>
                <a:schemeClr val="lt1"/>
              </a:buClr>
              <a:buSzPts val="1600"/>
              <a:buNone/>
            </a:pPr>
            <a:endParaRPr lang="en-US" sz="1800">
              <a:sym typeface="Libre Franklin"/>
            </a:endParaRPr>
          </a:p>
          <a:p>
            <a:pPr indent="0">
              <a:spcBef>
                <a:spcPts val="0"/>
              </a:spcBef>
              <a:buClr>
                <a:schemeClr val="lt1"/>
              </a:buClr>
              <a:buSzPts val="1600"/>
              <a:buNone/>
            </a:pPr>
            <a:r>
              <a:rPr lang="en-US" sz="1800">
                <a:sym typeface="Libre Franklin"/>
              </a:rPr>
              <a:t>January/February 2023</a:t>
            </a:r>
            <a:endParaRPr lang="en-US" sz="1800"/>
          </a:p>
          <a:p>
            <a:pPr marL="631825" lvl="1" indent="-165100">
              <a:spcBef>
                <a:spcPts val="560"/>
              </a:spcBef>
              <a:buClr>
                <a:schemeClr val="dk2"/>
              </a:buClr>
              <a:buSzPts val="1500"/>
            </a:pPr>
            <a:r>
              <a:rPr lang="en-US" sz="1800">
                <a:sym typeface="Libre Franklin"/>
              </a:rPr>
              <a:t>Initial development</a:t>
            </a:r>
          </a:p>
          <a:p>
            <a:pPr marL="631825" lvl="1" indent="-165100">
              <a:spcBef>
                <a:spcPts val="560"/>
              </a:spcBef>
              <a:buClr>
                <a:schemeClr val="dk2"/>
              </a:buClr>
              <a:buSzPts val="1500"/>
            </a:pPr>
            <a:r>
              <a:rPr lang="en-US" sz="1800">
                <a:sym typeface="Libre Franklin"/>
              </a:rPr>
              <a:t>Feedback from KDE and Kentucky Technical Advisory Council (KTAC)</a:t>
            </a:r>
          </a:p>
          <a:p>
            <a:pPr indent="0">
              <a:spcBef>
                <a:spcPts val="0"/>
              </a:spcBef>
              <a:buClr>
                <a:schemeClr val="lt1"/>
              </a:buClr>
              <a:buSzPts val="1600"/>
              <a:buNone/>
            </a:pPr>
            <a:r>
              <a:rPr lang="en-US" sz="1800">
                <a:sym typeface="Libre Franklin"/>
              </a:rPr>
              <a:t>March 2023 </a:t>
            </a:r>
            <a:endParaRPr lang="en-US" sz="1800"/>
          </a:p>
          <a:p>
            <a:pPr marL="631825" lvl="1" indent="-165100">
              <a:spcBef>
                <a:spcPts val="560"/>
              </a:spcBef>
              <a:buClr>
                <a:schemeClr val="dk2"/>
              </a:buClr>
              <a:buSzPts val="1500"/>
            </a:pPr>
            <a:r>
              <a:rPr lang="en-US" sz="1800">
                <a:sym typeface="Libre Franklin"/>
              </a:rPr>
              <a:t>Policy guidance</a:t>
            </a:r>
          </a:p>
          <a:p>
            <a:pPr marL="631825" lvl="1" indent="-165100">
              <a:spcBef>
                <a:spcPts val="560"/>
              </a:spcBef>
              <a:buClr>
                <a:schemeClr val="dk2"/>
              </a:buClr>
              <a:buSzPts val="1500"/>
            </a:pPr>
            <a:r>
              <a:rPr lang="en-US" sz="1800">
                <a:sym typeface="Libre Franklin"/>
              </a:rPr>
              <a:t>The Center posed questions to gather </a:t>
            </a:r>
            <a:r>
              <a:rPr lang="en-US" sz="1800"/>
              <a:t>guidance for accountability standard setting process </a:t>
            </a:r>
            <a:r>
              <a:rPr lang="en-US" sz="1800">
                <a:sym typeface="Libre Franklin"/>
              </a:rPr>
              <a:t>from KDE and LSAC</a:t>
            </a:r>
          </a:p>
          <a:p>
            <a:pPr indent="0">
              <a:spcBef>
                <a:spcPts val="0"/>
              </a:spcBef>
              <a:buClr>
                <a:schemeClr val="lt1"/>
              </a:buClr>
              <a:buSzPts val="1600"/>
              <a:buNone/>
            </a:pPr>
            <a:r>
              <a:rPr lang="en-US" sz="1800">
                <a:sym typeface="Libre Franklin"/>
              </a:rPr>
              <a:t>April 2023</a:t>
            </a:r>
            <a:endParaRPr lang="en-US" sz="1800"/>
          </a:p>
          <a:p>
            <a:pPr marL="631825" lvl="1" indent="-165100">
              <a:spcBef>
                <a:spcPts val="560"/>
              </a:spcBef>
              <a:buClr>
                <a:schemeClr val="dk2"/>
              </a:buClr>
              <a:buSzPts val="1500"/>
            </a:pPr>
            <a:r>
              <a:rPr lang="en-US" sz="1800">
                <a:sym typeface="Libre Franklin"/>
              </a:rPr>
              <a:t>LSAC gathered feedback from other superintendents and LSAC members</a:t>
            </a:r>
          </a:p>
          <a:p>
            <a:pPr marL="631825" lvl="1" indent="-165100">
              <a:spcBef>
                <a:spcPts val="560"/>
              </a:spcBef>
              <a:buClr>
                <a:schemeClr val="dk2"/>
              </a:buClr>
              <a:buSzPts val="1500"/>
            </a:pPr>
            <a:r>
              <a:rPr lang="en-US" sz="1800">
                <a:sym typeface="Libre Franklin"/>
              </a:rPr>
              <a:t>LSAC provided input to KDE</a:t>
            </a:r>
          </a:p>
          <a:p>
            <a:pPr marL="228600" lvl="1" indent="0">
              <a:spcBef>
                <a:spcPts val="560"/>
              </a:spcBef>
              <a:buClr>
                <a:schemeClr val="dk2"/>
              </a:buClr>
              <a:buSzPts val="1500"/>
              <a:buNone/>
            </a:pPr>
            <a:r>
              <a:rPr lang="en-US" sz="1800">
                <a:sym typeface="Libre Franklin"/>
              </a:rPr>
              <a:t>May 2023</a:t>
            </a:r>
          </a:p>
          <a:p>
            <a:pPr marL="631825" lvl="1" indent="-165100">
              <a:spcBef>
                <a:spcPts val="560"/>
              </a:spcBef>
              <a:buClr>
                <a:schemeClr val="dk2"/>
              </a:buClr>
              <a:buSzPts val="1500"/>
            </a:pPr>
            <a:r>
              <a:rPr lang="en-US" sz="1800">
                <a:sym typeface="Libre Franklin"/>
              </a:rPr>
              <a:t>Met with LSAC to revisit key questions and review feedback</a:t>
            </a:r>
          </a:p>
          <a:p>
            <a:pPr marL="631825" lvl="1" indent="-165100">
              <a:spcBef>
                <a:spcPts val="560"/>
              </a:spcBef>
              <a:buClr>
                <a:schemeClr val="dk2"/>
              </a:buClr>
              <a:buSzPts val="1500"/>
            </a:pPr>
            <a:r>
              <a:rPr lang="en-US" sz="1800">
                <a:sym typeface="Libre Franklin"/>
              </a:rPr>
              <a:t>Confirmed standard setting approach</a:t>
            </a:r>
          </a:p>
          <a:p>
            <a:pPr marL="631825" lvl="1" indent="-165100">
              <a:spcBef>
                <a:spcPts val="560"/>
              </a:spcBef>
              <a:buClr>
                <a:schemeClr val="dk2"/>
              </a:buClr>
              <a:buSzPts val="1500"/>
            </a:pPr>
            <a:r>
              <a:rPr lang="en-US" sz="1800">
                <a:sym typeface="Libre Franklin"/>
              </a:rPr>
              <a:t>Identified two LSAC members to participate in standards setting</a:t>
            </a:r>
          </a:p>
          <a:p>
            <a:pPr marL="631825" lvl="1" indent="-165100">
              <a:spcBef>
                <a:spcPts val="560"/>
              </a:spcBef>
              <a:buClr>
                <a:schemeClr val="dk2"/>
              </a:buClr>
              <a:buSzPts val="1500"/>
            </a:pPr>
            <a:endParaRPr lang="en-US" sz="1800">
              <a:sym typeface="Libre Franklin"/>
            </a:endParaRPr>
          </a:p>
        </p:txBody>
      </p:sp>
      <p:sp>
        <p:nvSpPr>
          <p:cNvPr id="2" name="Google Shape;103;p2">
            <a:extLst>
              <a:ext uri="{FF2B5EF4-FFF2-40B4-BE49-F238E27FC236}">
                <a16:creationId xmlns:a16="http://schemas.microsoft.com/office/drawing/2014/main" id="{CABDC2A3-B8FB-47B5-3156-70F3B15F2E9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59374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244311" y="136525"/>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36541" y="1338942"/>
            <a:ext cx="10889019" cy="4200723"/>
          </a:xfrm>
        </p:spPr>
        <p:txBody>
          <a:bodyPr vert="horz" lIns="91440" tIns="45720" rIns="91440" bIns="45720" rtlCol="0" anchor="t">
            <a:normAutofit/>
          </a:bodyPr>
          <a:lstStyle/>
          <a:p>
            <a:pPr>
              <a:buFont typeface="Wingdings" panose="05000000000000000000" pitchFamily="2" charset="2"/>
              <a:buChar char="Ø"/>
            </a:pPr>
            <a:r>
              <a:rPr lang="en-US"/>
              <a:t>Senate Bill 158 (2020)</a:t>
            </a:r>
          </a:p>
          <a:p>
            <a:pPr lvl="1">
              <a:buFont typeface="Wingdings" panose="05000000000000000000" pitchFamily="2" charset="2"/>
              <a:buChar char="Ø"/>
            </a:pPr>
            <a:r>
              <a:rPr lang="en-US"/>
              <a:t>State Accountability 2022-2023</a:t>
            </a:r>
          </a:p>
          <a:p>
            <a:pPr lvl="2">
              <a:buFont typeface="Wingdings" panose="05000000000000000000" pitchFamily="2" charset="2"/>
              <a:buChar char="Ø"/>
            </a:pPr>
            <a:r>
              <a:rPr lang="en-US"/>
              <a:t>Status and Change</a:t>
            </a:r>
          </a:p>
          <a:p>
            <a:pPr lvl="1">
              <a:buFont typeface="Wingdings" panose="05000000000000000000" pitchFamily="2" charset="2"/>
              <a:buChar char="Ø"/>
            </a:pPr>
            <a:r>
              <a:rPr lang="en-US"/>
              <a:t>Federal Classifications</a:t>
            </a:r>
          </a:p>
          <a:p>
            <a:pPr>
              <a:buFont typeface="Wingdings" panose="05000000000000000000" pitchFamily="2" charset="2"/>
              <a:buChar char="Ø"/>
            </a:pPr>
            <a:r>
              <a:rPr lang="en-US"/>
              <a:t>2023 Accountability Standard Setting</a:t>
            </a:r>
          </a:p>
          <a:p>
            <a:pPr>
              <a:buFont typeface="Wingdings" panose="05000000000000000000" pitchFamily="2" charset="2"/>
              <a:buChar char="Ø"/>
            </a:pPr>
            <a:r>
              <a:rPr lang="en-US"/>
              <a:t>Fall 2023 Reporting</a:t>
            </a:r>
          </a:p>
          <a:p>
            <a:pPr>
              <a:buFont typeface="Wingdings" panose="05000000000000000000" pitchFamily="2" charset="2"/>
              <a:buChar char="Ø"/>
            </a:pPr>
            <a:r>
              <a:rPr lang="en-US"/>
              <a:t>Assessments and Accountability Resources</a:t>
            </a:r>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5EEB-9AC2-584C-D704-D7FD5A73B024}"/>
              </a:ext>
            </a:extLst>
          </p:cNvPr>
          <p:cNvSpPr>
            <a:spLocks noGrp="1"/>
          </p:cNvSpPr>
          <p:nvPr>
            <p:ph type="title"/>
          </p:nvPr>
        </p:nvSpPr>
        <p:spPr>
          <a:xfrm>
            <a:off x="701082" y="0"/>
            <a:ext cx="10339137" cy="1174917"/>
          </a:xfrm>
        </p:spPr>
        <p:txBody>
          <a:bodyPr/>
          <a:lstStyle/>
          <a:p>
            <a:r>
              <a:rPr lang="en-US"/>
              <a:t>2023 Committee Members</a:t>
            </a:r>
          </a:p>
        </p:txBody>
      </p:sp>
      <p:sp>
        <p:nvSpPr>
          <p:cNvPr id="3" name="Content Placeholder 2">
            <a:extLst>
              <a:ext uri="{FF2B5EF4-FFF2-40B4-BE49-F238E27FC236}">
                <a16:creationId xmlns:a16="http://schemas.microsoft.com/office/drawing/2014/main" id="{8A200CC5-9548-0252-02D1-6B6CF7A40D1E}"/>
              </a:ext>
            </a:extLst>
          </p:cNvPr>
          <p:cNvSpPr>
            <a:spLocks noGrp="1"/>
          </p:cNvSpPr>
          <p:nvPr>
            <p:ph idx="1"/>
          </p:nvPr>
        </p:nvSpPr>
        <p:spPr>
          <a:xfrm>
            <a:off x="766618" y="1045559"/>
            <a:ext cx="11139055" cy="4560914"/>
          </a:xfrm>
        </p:spPr>
        <p:txBody>
          <a:bodyPr>
            <a:normAutofit fontScale="92500" lnSpcReduction="10000"/>
          </a:bodyPr>
          <a:lstStyle/>
          <a:p>
            <a:pPr marL="0" indent="0">
              <a:buNone/>
            </a:pPr>
            <a:r>
              <a:rPr lang="en-US" sz="3300" i="1">
                <a:solidFill>
                  <a:srgbClr val="007780"/>
                </a:solidFill>
              </a:rPr>
              <a:t>Kentucky has a strong history of setting accountability performance standards through an open process that involves a broad group of stakeholders.</a:t>
            </a:r>
          </a:p>
          <a:p>
            <a:pPr marL="457200" lvl="1" indent="0">
              <a:buNone/>
            </a:pPr>
            <a:endParaRPr lang="en-US" sz="2800" b="1" i="1">
              <a:solidFill>
                <a:srgbClr val="007780"/>
              </a:solidFill>
            </a:endParaRPr>
          </a:p>
          <a:p>
            <a:r>
              <a:rPr lang="en-US" sz="3800"/>
              <a:t>The committee includes 29 panelists.</a:t>
            </a:r>
          </a:p>
          <a:p>
            <a:r>
              <a:rPr lang="en-US" sz="3800"/>
              <a:t>The diverse panel includes members from all Kentucky geographic regions serving in a variety of statewide, district, school and community roles. </a:t>
            </a:r>
          </a:p>
          <a:p>
            <a:r>
              <a:rPr lang="en-US" sz="3800"/>
              <a:t>Most panelists who served on the 2022 Committee are returning to participate in 2023. </a:t>
            </a:r>
          </a:p>
          <a:p>
            <a:endParaRPr lang="en-US"/>
          </a:p>
        </p:txBody>
      </p:sp>
      <p:sp>
        <p:nvSpPr>
          <p:cNvPr id="4" name="Google Shape;103;p2">
            <a:extLst>
              <a:ext uri="{FF2B5EF4-FFF2-40B4-BE49-F238E27FC236}">
                <a16:creationId xmlns:a16="http://schemas.microsoft.com/office/drawing/2014/main" id="{9B012F2A-4CA6-295A-3239-15E5A497C4EF}"/>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20</a:t>
            </a:fld>
            <a:endParaRPr lang="en-US">
              <a:solidFill>
                <a:schemeClr val="bg1"/>
              </a:solidFill>
            </a:endParaRPr>
          </a:p>
        </p:txBody>
      </p:sp>
    </p:spTree>
    <p:extLst>
      <p:ext uri="{BB962C8B-B14F-4D97-AF65-F5344CB8AC3E}">
        <p14:creationId xmlns:p14="http://schemas.microsoft.com/office/powerpoint/2010/main" val="116664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4EEE-813E-BA05-A71B-5CC8768D230D}"/>
              </a:ext>
            </a:extLst>
          </p:cNvPr>
          <p:cNvSpPr>
            <a:spLocks noGrp="1"/>
          </p:cNvSpPr>
          <p:nvPr>
            <p:ph type="title"/>
          </p:nvPr>
        </p:nvSpPr>
        <p:spPr>
          <a:xfrm>
            <a:off x="0" y="156403"/>
            <a:ext cx="10515600" cy="1325563"/>
          </a:xfrm>
        </p:spPr>
        <p:txBody>
          <a:bodyPr/>
          <a:lstStyle/>
          <a:p>
            <a:r>
              <a:rPr lang="en-US"/>
              <a:t>2023 Accountability Performance Standard Setting Tasks for Committee</a:t>
            </a:r>
          </a:p>
        </p:txBody>
      </p:sp>
      <p:sp>
        <p:nvSpPr>
          <p:cNvPr id="3" name="Text Placeholder 2">
            <a:extLst>
              <a:ext uri="{FF2B5EF4-FFF2-40B4-BE49-F238E27FC236}">
                <a16:creationId xmlns:a16="http://schemas.microsoft.com/office/drawing/2014/main" id="{4CE518F4-EDFC-94FC-6D76-54836653416F}"/>
              </a:ext>
            </a:extLst>
          </p:cNvPr>
          <p:cNvSpPr>
            <a:spLocks noGrp="1"/>
          </p:cNvSpPr>
          <p:nvPr>
            <p:ph type="body" idx="1"/>
          </p:nvPr>
        </p:nvSpPr>
        <p:spPr>
          <a:xfrm>
            <a:off x="455987" y="1609032"/>
            <a:ext cx="10708341" cy="4351338"/>
          </a:xfrm>
        </p:spPr>
        <p:txBody>
          <a:bodyPr/>
          <a:lstStyle/>
          <a:p>
            <a:pPr marL="114300" indent="0">
              <a:lnSpc>
                <a:spcPct val="110000"/>
              </a:lnSpc>
              <a:buNone/>
            </a:pPr>
            <a:r>
              <a:rPr lang="en-US"/>
              <a:t>Set the cut scores for these components of the accountability system to define “good enough” performance:</a:t>
            </a:r>
          </a:p>
          <a:p>
            <a:pPr>
              <a:lnSpc>
                <a:spcPct val="110000"/>
              </a:lnSpc>
            </a:pPr>
            <a:r>
              <a:rPr lang="en-US" sz="2400"/>
              <a:t>For each Indicator, by grade span</a:t>
            </a:r>
          </a:p>
          <a:p>
            <a:pPr lvl="1">
              <a:lnSpc>
                <a:spcPct val="110000"/>
              </a:lnSpc>
            </a:pPr>
            <a:r>
              <a:rPr lang="en-US" sz="2000"/>
              <a:t>5 levels of Status (Very High to Very Low)</a:t>
            </a:r>
          </a:p>
          <a:p>
            <a:pPr lvl="1">
              <a:lnSpc>
                <a:spcPct val="110000"/>
              </a:lnSpc>
            </a:pPr>
            <a:r>
              <a:rPr lang="en-US" sz="2000"/>
              <a:t>5 levels of Change (Increased Significantly to Declined Significantly)</a:t>
            </a:r>
          </a:p>
          <a:p>
            <a:pPr>
              <a:lnSpc>
                <a:spcPct val="110000"/>
              </a:lnSpc>
            </a:pPr>
            <a:r>
              <a:rPr lang="en-US" sz="2400"/>
              <a:t>Overall Performance Rating, by grade span</a:t>
            </a:r>
          </a:p>
          <a:p>
            <a:pPr lvl="1">
              <a:lnSpc>
                <a:spcPct val="110000"/>
              </a:lnSpc>
            </a:pPr>
            <a:r>
              <a:rPr lang="en-US" sz="2000"/>
              <a:t>5 levels (Blue to Red)</a:t>
            </a:r>
          </a:p>
        </p:txBody>
      </p:sp>
      <p:sp>
        <p:nvSpPr>
          <p:cNvPr id="4" name="Google Shape;103;p2">
            <a:extLst>
              <a:ext uri="{FF2B5EF4-FFF2-40B4-BE49-F238E27FC236}">
                <a16:creationId xmlns:a16="http://schemas.microsoft.com/office/drawing/2014/main" id="{4CB01866-D7DD-F58E-3FC2-E85A5B5A50E6}"/>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52711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7565-D04F-74A7-6EB1-37341939C535}"/>
              </a:ext>
            </a:extLst>
          </p:cNvPr>
          <p:cNvSpPr>
            <a:spLocks noGrp="1"/>
          </p:cNvSpPr>
          <p:nvPr>
            <p:ph type="title"/>
          </p:nvPr>
        </p:nvSpPr>
        <p:spPr>
          <a:xfrm>
            <a:off x="404662" y="9236"/>
            <a:ext cx="9774621" cy="1230929"/>
          </a:xfrm>
        </p:spPr>
        <p:txBody>
          <a:bodyPr>
            <a:normAutofit fontScale="90000"/>
          </a:bodyPr>
          <a:lstStyle/>
          <a:p>
            <a:r>
              <a:rPr lang="en-US"/>
              <a:t>Setting Accountability Cut Scores in 2023</a:t>
            </a:r>
          </a:p>
        </p:txBody>
      </p:sp>
      <p:sp>
        <p:nvSpPr>
          <p:cNvPr id="3" name="Content Placeholder 2">
            <a:extLst>
              <a:ext uri="{FF2B5EF4-FFF2-40B4-BE49-F238E27FC236}">
                <a16:creationId xmlns:a16="http://schemas.microsoft.com/office/drawing/2014/main" id="{1ED2484C-28CC-42FA-B1A2-E521ED756B1B}"/>
              </a:ext>
            </a:extLst>
          </p:cNvPr>
          <p:cNvSpPr>
            <a:spLocks noGrp="1"/>
          </p:cNvSpPr>
          <p:nvPr>
            <p:ph idx="1"/>
          </p:nvPr>
        </p:nvSpPr>
        <p:spPr>
          <a:xfrm>
            <a:off x="640247" y="1139026"/>
            <a:ext cx="11324855" cy="4432166"/>
          </a:xfrm>
        </p:spPr>
        <p:txBody>
          <a:bodyPr>
            <a:normAutofit lnSpcReduction="10000"/>
          </a:bodyPr>
          <a:lstStyle/>
          <a:p>
            <a:r>
              <a:rPr lang="en-US" sz="3000"/>
              <a:t>Indicator and School Performance Level Descriptors were drafted in June.</a:t>
            </a:r>
          </a:p>
          <a:p>
            <a:r>
              <a:rPr lang="en-US" sz="3000"/>
              <a:t>The 2023 Standard Setting process will set cut scores for full implementation using two years of data:</a:t>
            </a:r>
          </a:p>
          <a:p>
            <a:pPr lvl="1"/>
            <a:r>
              <a:rPr lang="en-US" sz="3000"/>
              <a:t>Status performance for each Indicator</a:t>
            </a:r>
            <a:r>
              <a:rPr lang="en-US" sz="3000">
                <a:solidFill>
                  <a:srgbClr val="FF0000"/>
                </a:solidFill>
              </a:rPr>
              <a:t>*</a:t>
            </a:r>
            <a:r>
              <a:rPr lang="en-US" sz="1900"/>
              <a:t>(very low through very high labels)</a:t>
            </a:r>
          </a:p>
          <a:p>
            <a:pPr lvl="1"/>
            <a:r>
              <a:rPr lang="en-US" sz="3000"/>
              <a:t>Change performance for each Indicator </a:t>
            </a:r>
            <a:r>
              <a:rPr lang="en-US" sz="1900"/>
              <a:t>(declined significantly through increased significantly labels)</a:t>
            </a:r>
          </a:p>
          <a:p>
            <a:pPr lvl="1"/>
            <a:r>
              <a:rPr lang="en-US" sz="3000"/>
              <a:t>Overall School Performance Rating {Color} </a:t>
            </a:r>
            <a:r>
              <a:rPr lang="en-US" sz="1900"/>
              <a:t>(score ranges for colors based on data aggregated from all available Indicators)</a:t>
            </a:r>
            <a:endParaRPr lang="en-US" sz="2200"/>
          </a:p>
          <a:p>
            <a:pPr marL="0" indent="0">
              <a:buNone/>
            </a:pPr>
            <a:r>
              <a:rPr lang="en-US" sz="2000" i="1">
                <a:solidFill>
                  <a:srgbClr val="FF0000"/>
                </a:solidFill>
              </a:rPr>
              <a:t>		</a:t>
            </a:r>
          </a:p>
          <a:p>
            <a:pPr marL="457200" lvl="1" indent="0">
              <a:buNone/>
            </a:pPr>
            <a:r>
              <a:rPr lang="en-US" sz="1900" i="1">
                <a:solidFill>
                  <a:srgbClr val="FF0000"/>
                </a:solidFill>
              </a:rPr>
              <a:t>*</a:t>
            </a:r>
            <a:r>
              <a:rPr lang="en-US" sz="1900" i="1">
                <a:solidFill>
                  <a:srgbClr val="057780"/>
                </a:solidFill>
              </a:rPr>
              <a:t>2022 Status cut scores will be reviewed but could remain as established in 2022.</a:t>
            </a:r>
          </a:p>
          <a:p>
            <a:endParaRPr lang="en-US"/>
          </a:p>
          <a:p>
            <a:pPr lvl="1"/>
            <a:endParaRPr lang="en-US"/>
          </a:p>
        </p:txBody>
      </p:sp>
      <p:sp>
        <p:nvSpPr>
          <p:cNvPr id="4" name="Google Shape;103;p2">
            <a:extLst>
              <a:ext uri="{FF2B5EF4-FFF2-40B4-BE49-F238E27FC236}">
                <a16:creationId xmlns:a16="http://schemas.microsoft.com/office/drawing/2014/main" id="{B14420C3-5B2D-2624-B775-A5CB2A3B55F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22</a:t>
            </a:fld>
            <a:endParaRPr lang="en-US">
              <a:solidFill>
                <a:schemeClr val="bg1"/>
              </a:solidFill>
            </a:endParaRPr>
          </a:p>
        </p:txBody>
      </p:sp>
    </p:spTree>
    <p:extLst>
      <p:ext uri="{BB962C8B-B14F-4D97-AF65-F5344CB8AC3E}">
        <p14:creationId xmlns:p14="http://schemas.microsoft.com/office/powerpoint/2010/main" val="381153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E275-E8D2-7ABC-6C2E-6230D58BCB15}"/>
              </a:ext>
            </a:extLst>
          </p:cNvPr>
          <p:cNvSpPr>
            <a:spLocks noGrp="1"/>
          </p:cNvSpPr>
          <p:nvPr>
            <p:ph type="title"/>
          </p:nvPr>
        </p:nvSpPr>
        <p:spPr>
          <a:xfrm>
            <a:off x="487051" y="161470"/>
            <a:ext cx="11316373" cy="851716"/>
          </a:xfrm>
        </p:spPr>
        <p:txBody>
          <a:bodyPr/>
          <a:lstStyle/>
          <a:p>
            <a:r>
              <a:rPr lang="en-US"/>
              <a:t>Multi-Step Process for 2023</a:t>
            </a:r>
          </a:p>
        </p:txBody>
      </p:sp>
      <p:sp>
        <p:nvSpPr>
          <p:cNvPr id="12" name="TextBox 11">
            <a:extLst>
              <a:ext uri="{FF2B5EF4-FFF2-40B4-BE49-F238E27FC236}">
                <a16:creationId xmlns:a16="http://schemas.microsoft.com/office/drawing/2014/main" id="{73A30BFE-ACFB-340D-994D-860D804E427B}"/>
              </a:ext>
            </a:extLst>
          </p:cNvPr>
          <p:cNvSpPr txBox="1"/>
          <p:nvPr/>
        </p:nvSpPr>
        <p:spPr>
          <a:xfrm>
            <a:off x="919338" y="1062996"/>
            <a:ext cx="1460159" cy="830997"/>
          </a:xfrm>
          <a:prstGeom prst="rect">
            <a:avLst/>
          </a:prstGeom>
          <a:noFill/>
        </p:spPr>
        <p:txBody>
          <a:bodyPr wrap="square" rtlCol="0">
            <a:spAutoFit/>
          </a:bodyPr>
          <a:lstStyle/>
          <a:p>
            <a:r>
              <a:rPr lang="en-US" sz="2400">
                <a:solidFill>
                  <a:srgbClr val="057780"/>
                </a:solidFill>
              </a:rPr>
              <a:t>June </a:t>
            </a:r>
          </a:p>
          <a:p>
            <a:r>
              <a:rPr lang="en-US" sz="2400">
                <a:solidFill>
                  <a:srgbClr val="057780"/>
                </a:solidFill>
              </a:rPr>
              <a:t>22-23</a:t>
            </a:r>
          </a:p>
        </p:txBody>
      </p:sp>
      <p:sp>
        <p:nvSpPr>
          <p:cNvPr id="14" name="TextBox 13">
            <a:extLst>
              <a:ext uri="{FF2B5EF4-FFF2-40B4-BE49-F238E27FC236}">
                <a16:creationId xmlns:a16="http://schemas.microsoft.com/office/drawing/2014/main" id="{A18D9684-83CD-7696-6560-57409C821A7B}"/>
              </a:ext>
            </a:extLst>
          </p:cNvPr>
          <p:cNvSpPr txBox="1"/>
          <p:nvPr/>
        </p:nvSpPr>
        <p:spPr>
          <a:xfrm>
            <a:off x="3882024" y="1014831"/>
            <a:ext cx="2086963" cy="830997"/>
          </a:xfrm>
          <a:prstGeom prst="rect">
            <a:avLst/>
          </a:prstGeom>
          <a:noFill/>
        </p:spPr>
        <p:txBody>
          <a:bodyPr wrap="square" rtlCol="0">
            <a:spAutoFit/>
          </a:bodyPr>
          <a:lstStyle/>
          <a:p>
            <a:r>
              <a:rPr lang="en-US" sz="2400">
                <a:solidFill>
                  <a:srgbClr val="057780"/>
                </a:solidFill>
              </a:rPr>
              <a:t>September 13-15</a:t>
            </a:r>
          </a:p>
        </p:txBody>
      </p:sp>
      <p:sp>
        <p:nvSpPr>
          <p:cNvPr id="15" name="TextBox 14">
            <a:extLst>
              <a:ext uri="{FF2B5EF4-FFF2-40B4-BE49-F238E27FC236}">
                <a16:creationId xmlns:a16="http://schemas.microsoft.com/office/drawing/2014/main" id="{A6DD2D80-C0C6-8C55-E796-9D1276B177A1}"/>
              </a:ext>
            </a:extLst>
          </p:cNvPr>
          <p:cNvSpPr txBox="1"/>
          <p:nvPr/>
        </p:nvSpPr>
        <p:spPr>
          <a:xfrm>
            <a:off x="7297343" y="1062996"/>
            <a:ext cx="1350336" cy="461665"/>
          </a:xfrm>
          <a:prstGeom prst="rect">
            <a:avLst/>
          </a:prstGeom>
          <a:noFill/>
        </p:spPr>
        <p:txBody>
          <a:bodyPr wrap="square" rtlCol="0">
            <a:spAutoFit/>
          </a:bodyPr>
          <a:lstStyle/>
          <a:p>
            <a:r>
              <a:rPr lang="en-US" sz="2400">
                <a:solidFill>
                  <a:srgbClr val="057780"/>
                </a:solidFill>
              </a:rPr>
              <a:t>October</a:t>
            </a:r>
          </a:p>
        </p:txBody>
      </p:sp>
      <p:graphicFrame>
        <p:nvGraphicFramePr>
          <p:cNvPr id="9" name="Content Placeholder 8">
            <a:extLst>
              <a:ext uri="{FF2B5EF4-FFF2-40B4-BE49-F238E27FC236}">
                <a16:creationId xmlns:a16="http://schemas.microsoft.com/office/drawing/2014/main" id="{3DCDB044-8BFF-CC0F-BD79-BB517A899DC2}"/>
              </a:ext>
              <a:ext uri="{C183D7F6-B498-43B3-948B-1728B52AA6E4}">
                <adec:decorative xmlns:adec="http://schemas.microsoft.com/office/drawing/2017/decorative" val="1"/>
              </a:ext>
            </a:extLst>
          </p:cNvPr>
          <p:cNvGraphicFramePr>
            <a:graphicFrameLocks noGrp="1"/>
          </p:cNvGraphicFramePr>
          <p:nvPr>
            <p:ph idx="1"/>
          </p:nvPr>
        </p:nvGraphicFramePr>
        <p:xfrm>
          <a:off x="487051" y="1178412"/>
          <a:ext cx="8733149" cy="450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ED2EF64-0A54-FEBF-F020-514A0D36CBDF}"/>
              </a:ext>
            </a:extLst>
          </p:cNvPr>
          <p:cNvSpPr txBox="1"/>
          <p:nvPr/>
        </p:nvSpPr>
        <p:spPr>
          <a:xfrm>
            <a:off x="9993483" y="1013186"/>
            <a:ext cx="1894499" cy="461665"/>
          </a:xfrm>
          <a:prstGeom prst="rect">
            <a:avLst/>
          </a:prstGeom>
          <a:noFill/>
        </p:spPr>
        <p:txBody>
          <a:bodyPr wrap="square" rtlCol="0">
            <a:spAutoFit/>
          </a:bodyPr>
          <a:lstStyle/>
          <a:p>
            <a:r>
              <a:rPr lang="en-US" sz="2400">
                <a:solidFill>
                  <a:srgbClr val="057780"/>
                </a:solidFill>
              </a:rPr>
              <a:t>October/Nov.</a:t>
            </a:r>
          </a:p>
        </p:txBody>
      </p:sp>
      <p:grpSp>
        <p:nvGrpSpPr>
          <p:cNvPr id="5" name="Group 4" descr="The right direction arrow is showing movement from the October approval of final cut scores by KDE and LSAC to the Quality Control Day and Public Reporting.">
            <a:extLst>
              <a:ext uri="{FF2B5EF4-FFF2-40B4-BE49-F238E27FC236}">
                <a16:creationId xmlns:a16="http://schemas.microsoft.com/office/drawing/2014/main" id="{24545044-CF49-E71D-724A-107016637F56}"/>
              </a:ext>
            </a:extLst>
          </p:cNvPr>
          <p:cNvGrpSpPr/>
          <p:nvPr/>
        </p:nvGrpSpPr>
        <p:grpSpPr>
          <a:xfrm>
            <a:off x="9217914" y="1981818"/>
            <a:ext cx="784314" cy="555147"/>
            <a:chOff x="5579984" y="849557"/>
            <a:chExt cx="784314" cy="555147"/>
          </a:xfrm>
        </p:grpSpPr>
        <p:sp>
          <p:nvSpPr>
            <p:cNvPr id="6" name="Arrow: Right 5">
              <a:extLst>
                <a:ext uri="{FF2B5EF4-FFF2-40B4-BE49-F238E27FC236}">
                  <a16:creationId xmlns:a16="http://schemas.microsoft.com/office/drawing/2014/main" id="{D82B91CF-186A-3C63-DF91-C3E7262D97F5}"/>
                </a:ext>
              </a:extLst>
            </p:cNvPr>
            <p:cNvSpPr/>
            <p:nvPr/>
          </p:nvSpPr>
          <p:spPr>
            <a:xfrm rot="21594754">
              <a:off x="5579984" y="849557"/>
              <a:ext cx="784314" cy="555147"/>
            </a:xfrm>
            <a:prstGeom prst="rightArrow">
              <a:avLst>
                <a:gd name="adj1" fmla="val 60000"/>
                <a:gd name="adj2" fmla="val 50000"/>
              </a:avLst>
            </a:prstGeom>
            <a:solidFill>
              <a:srgbClr val="057780"/>
            </a:solidFill>
          </p:spPr>
          <p:style>
            <a:lnRef idx="0">
              <a:schemeClr val="lt1">
                <a:hueOff val="0"/>
                <a:satOff val="0"/>
                <a:lumOff val="0"/>
                <a:alphaOff val="0"/>
              </a:schemeClr>
            </a:lnRef>
            <a:fillRef idx="1">
              <a:scrgbClr r="0" g="0" b="0"/>
            </a:fillRef>
            <a:effectRef idx="0">
              <a:schemeClr val="accent5">
                <a:hueOff val="787450"/>
                <a:satOff val="42288"/>
                <a:lumOff val="-15294"/>
                <a:alphaOff val="0"/>
              </a:schemeClr>
            </a:effectRef>
            <a:fontRef idx="minor">
              <a:schemeClr val="lt1"/>
            </a:fontRef>
          </p:style>
          <p:txBody>
            <a:bodyPr/>
            <a:lstStyle/>
            <a:p>
              <a:endParaRPr lang="en-US"/>
            </a:p>
          </p:txBody>
        </p:sp>
        <p:sp>
          <p:nvSpPr>
            <p:cNvPr id="7" name="Arrow: Right 4">
              <a:extLst>
                <a:ext uri="{FF2B5EF4-FFF2-40B4-BE49-F238E27FC236}">
                  <a16:creationId xmlns:a16="http://schemas.microsoft.com/office/drawing/2014/main" id="{4F40D299-B441-9270-2534-EF35EBCDC261}"/>
                </a:ext>
              </a:extLst>
            </p:cNvPr>
            <p:cNvSpPr txBox="1"/>
            <p:nvPr/>
          </p:nvSpPr>
          <p:spPr>
            <a:xfrm rot="21594754">
              <a:off x="5579984" y="960713"/>
              <a:ext cx="617770" cy="333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p:txBody>
        </p:sp>
      </p:grpSp>
      <p:sp>
        <p:nvSpPr>
          <p:cNvPr id="10" name="Rectangle: Rounded Corners 9" descr="Paper with solid fill">
            <a:extLst>
              <a:ext uri="{FF2B5EF4-FFF2-40B4-BE49-F238E27FC236}">
                <a16:creationId xmlns:a16="http://schemas.microsoft.com/office/drawing/2014/main" id="{CD83BBDE-771D-0446-37C0-117BCC8DED9D}"/>
              </a:ext>
            </a:extLst>
          </p:cNvPr>
          <p:cNvSpPr/>
          <p:nvPr/>
        </p:nvSpPr>
        <p:spPr>
          <a:xfrm>
            <a:off x="10083602" y="1845828"/>
            <a:ext cx="785163" cy="569986"/>
          </a:xfrm>
          <a:prstGeom prst="roundRect">
            <a:avLst>
              <a:gd name="adj" fmla="val 10000"/>
            </a:avLst>
          </a:prstGeom>
          <a:blipFill>
            <a:blip r:embed="rId8">
              <a:extLs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5">
              <a:tint val="50000"/>
              <a:hueOff val="1391327"/>
              <a:satOff val="19570"/>
              <a:lumOff val="9491"/>
              <a:alphaOff val="0"/>
            </a:schemeClr>
          </a:effectRef>
          <a:fontRef idx="minor">
            <a:schemeClr val="lt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39BB9980-2CC4-7B3F-5B77-D5B42CB2CAC2}"/>
              </a:ext>
            </a:extLst>
          </p:cNvPr>
          <p:cNvSpPr/>
          <p:nvPr/>
        </p:nvSpPr>
        <p:spPr>
          <a:xfrm>
            <a:off x="9917669" y="2503040"/>
            <a:ext cx="1970314" cy="2350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900">
                <a:solidFill>
                  <a:prstClr val="black"/>
                </a:solidFill>
                <a:latin typeface="Franklin Gothic Book" panose="020B0503020102020204"/>
              </a:rPr>
              <a:t>Quality Control Day and Public Reporting</a:t>
            </a:r>
          </a:p>
        </p:txBody>
      </p:sp>
      <p:sp>
        <p:nvSpPr>
          <p:cNvPr id="3" name="Google Shape;103;p2">
            <a:extLst>
              <a:ext uri="{FF2B5EF4-FFF2-40B4-BE49-F238E27FC236}">
                <a16:creationId xmlns:a16="http://schemas.microsoft.com/office/drawing/2014/main" id="{D064782B-3052-0C3E-26F5-8957AB2670A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23</a:t>
            </a:fld>
            <a:endParaRPr lang="en-US">
              <a:solidFill>
                <a:schemeClr val="bg1"/>
              </a:solidFill>
            </a:endParaRPr>
          </a:p>
        </p:txBody>
      </p:sp>
    </p:spTree>
    <p:extLst>
      <p:ext uri="{BB962C8B-B14F-4D97-AF65-F5344CB8AC3E}">
        <p14:creationId xmlns:p14="http://schemas.microsoft.com/office/powerpoint/2010/main" val="347057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2583-6DF2-9E03-D885-4E7A4DB188B0}"/>
              </a:ext>
            </a:extLst>
          </p:cNvPr>
          <p:cNvSpPr>
            <a:spLocks noGrp="1"/>
          </p:cNvSpPr>
          <p:nvPr>
            <p:ph type="title"/>
          </p:nvPr>
        </p:nvSpPr>
        <p:spPr>
          <a:xfrm>
            <a:off x="831850" y="1709738"/>
            <a:ext cx="10515600" cy="2178681"/>
          </a:xfrm>
        </p:spPr>
        <p:txBody>
          <a:bodyPr/>
          <a:lstStyle/>
          <a:p>
            <a:r>
              <a:rPr lang="en-US"/>
              <a:t>Fall 2023 Reporting</a:t>
            </a:r>
          </a:p>
        </p:txBody>
      </p:sp>
    </p:spTree>
    <p:extLst>
      <p:ext uri="{BB962C8B-B14F-4D97-AF65-F5344CB8AC3E}">
        <p14:creationId xmlns:p14="http://schemas.microsoft.com/office/powerpoint/2010/main" val="84377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1323-CC4E-6DB2-85BA-0DB871EFDF72}"/>
              </a:ext>
            </a:extLst>
          </p:cNvPr>
          <p:cNvSpPr>
            <a:spLocks noGrp="1"/>
          </p:cNvSpPr>
          <p:nvPr>
            <p:ph type="title"/>
          </p:nvPr>
        </p:nvSpPr>
        <p:spPr>
          <a:xfrm>
            <a:off x="555785" y="257025"/>
            <a:ext cx="11462043" cy="1320800"/>
          </a:xfrm>
        </p:spPr>
        <p:txBody>
          <a:bodyPr/>
          <a:lstStyle/>
          <a:p>
            <a:r>
              <a:rPr lang="en-US"/>
              <a:t>2022-2023 Student Data Currently in Districts</a:t>
            </a:r>
          </a:p>
        </p:txBody>
      </p:sp>
      <p:sp>
        <p:nvSpPr>
          <p:cNvPr id="4" name="Text Placeholder 3">
            <a:extLst>
              <a:ext uri="{FF2B5EF4-FFF2-40B4-BE49-F238E27FC236}">
                <a16:creationId xmlns:a16="http://schemas.microsoft.com/office/drawing/2014/main" id="{00EB6F3F-EB0E-E6FD-0B83-C93ED9653525}"/>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a:t>ACCESS/Alternate ACCESS</a:t>
            </a:r>
          </a:p>
          <a:p>
            <a:pPr marL="285750" indent="-285750">
              <a:buFont typeface="Arial" panose="020B0604020202020204" pitchFamily="34" charset="0"/>
              <a:buChar char="•"/>
            </a:pPr>
            <a:r>
              <a:rPr lang="en-US" sz="2400"/>
              <a:t>American College Testing (ACT)</a:t>
            </a:r>
          </a:p>
          <a:p>
            <a:pPr marL="285750" indent="-285750">
              <a:buFont typeface="Arial" panose="020B0604020202020204" pitchFamily="34" charset="0"/>
              <a:buChar char="•"/>
            </a:pPr>
            <a:r>
              <a:rPr lang="en-US" sz="2400"/>
              <a:t>Kindergarten Screen</a:t>
            </a:r>
          </a:p>
          <a:p>
            <a:pPr marL="285750" indent="-285750">
              <a:buFont typeface="Arial" panose="020B0604020202020204" pitchFamily="34" charset="0"/>
              <a:buChar char="•"/>
            </a:pPr>
            <a:r>
              <a:rPr lang="en-US" sz="2400"/>
              <a:t>Postsecondary Readiness </a:t>
            </a:r>
          </a:p>
          <a:p>
            <a:pPr marL="285750" indent="-285750">
              <a:buFont typeface="Arial" panose="020B0604020202020204" pitchFamily="34" charset="0"/>
              <a:buChar char="•"/>
            </a:pPr>
            <a:endParaRPr lang="en-US"/>
          </a:p>
        </p:txBody>
      </p:sp>
      <p:sp>
        <p:nvSpPr>
          <p:cNvPr id="10" name="Title 1">
            <a:extLst>
              <a:ext uri="{FF2B5EF4-FFF2-40B4-BE49-F238E27FC236}">
                <a16:creationId xmlns:a16="http://schemas.microsoft.com/office/drawing/2014/main" id="{8D3C3EB8-1D5E-1EE7-3ACA-BA77E04429F5}"/>
              </a:ext>
            </a:extLst>
          </p:cNvPr>
          <p:cNvSpPr txBox="1">
            <a:spLocks/>
          </p:cNvSpPr>
          <p:nvPr/>
        </p:nvSpPr>
        <p:spPr>
          <a:xfrm>
            <a:off x="828903" y="2612572"/>
            <a:ext cx="7313612"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7780"/>
                </a:solidFill>
                <a:latin typeface="+mj-lt"/>
                <a:ea typeface="+mj-ea"/>
                <a:cs typeface="+mj-cs"/>
              </a:defRPr>
            </a:lvl1pPr>
          </a:lstStyle>
          <a:p>
            <a:r>
              <a:rPr lang="en-US"/>
              <a:t>Student Data Coming in Early August</a:t>
            </a:r>
          </a:p>
        </p:txBody>
      </p:sp>
      <p:sp>
        <p:nvSpPr>
          <p:cNvPr id="11" name="Text Placeholder 3">
            <a:extLst>
              <a:ext uri="{FF2B5EF4-FFF2-40B4-BE49-F238E27FC236}">
                <a16:creationId xmlns:a16="http://schemas.microsoft.com/office/drawing/2014/main" id="{FD5C6EA2-5F14-1A6B-47C3-9462D349B845}"/>
              </a:ext>
            </a:extLst>
          </p:cNvPr>
          <p:cNvSpPr txBox="1">
            <a:spLocks/>
          </p:cNvSpPr>
          <p:nvPr/>
        </p:nvSpPr>
        <p:spPr>
          <a:xfrm>
            <a:off x="1273629" y="4381481"/>
            <a:ext cx="8327571" cy="12771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0264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0264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0264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0264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0264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a:t>Alternate Kentucky Summative Assessment (AKSA)</a:t>
            </a:r>
          </a:p>
          <a:p>
            <a:pPr marL="285750" indent="-285750">
              <a:buFont typeface="Arial" panose="020B0604020202020204" pitchFamily="34" charset="0"/>
              <a:buChar char="•"/>
            </a:pPr>
            <a:r>
              <a:rPr lang="en-US" sz="2400"/>
              <a:t>Kentucky Summative Assessment (KSA)</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3" name="Google Shape;103;p2">
            <a:extLst>
              <a:ext uri="{FF2B5EF4-FFF2-40B4-BE49-F238E27FC236}">
                <a16:creationId xmlns:a16="http://schemas.microsoft.com/office/drawing/2014/main" id="{83BC0315-176F-785D-A5A7-D55A87B5372A}"/>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25</a:t>
            </a:fld>
            <a:endParaRPr lang="en-US">
              <a:solidFill>
                <a:schemeClr val="bg1"/>
              </a:solidFill>
            </a:endParaRPr>
          </a:p>
        </p:txBody>
      </p:sp>
    </p:spTree>
    <p:extLst>
      <p:ext uri="{BB962C8B-B14F-4D97-AF65-F5344CB8AC3E}">
        <p14:creationId xmlns:p14="http://schemas.microsoft.com/office/powerpoint/2010/main" val="301293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DE27-6D49-4CD3-9D78-6AA3AF499742}"/>
              </a:ext>
            </a:extLst>
          </p:cNvPr>
          <p:cNvSpPr>
            <a:spLocks noGrp="1"/>
          </p:cNvSpPr>
          <p:nvPr>
            <p:ph type="title"/>
          </p:nvPr>
        </p:nvSpPr>
        <p:spPr>
          <a:xfrm>
            <a:off x="484050" y="465231"/>
            <a:ext cx="11707950" cy="1320800"/>
          </a:xfrm>
        </p:spPr>
        <p:txBody>
          <a:bodyPr>
            <a:normAutofit fontScale="90000"/>
          </a:bodyPr>
          <a:lstStyle/>
          <a:p>
            <a:r>
              <a:rPr lang="en-US" altLang="en-US" sz="4900"/>
              <a:t>Accountability Standard Setting and Reporting Timeline</a:t>
            </a:r>
            <a:br>
              <a:rPr lang="en-US" altLang="en-US">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br>
            <a:endParaRPr lang="en-US"/>
          </a:p>
        </p:txBody>
      </p:sp>
      <p:grpSp>
        <p:nvGrpSpPr>
          <p:cNvPr id="17" name="Group 16" descr="The image displays the timeline for various tasks connected to the accountability standard setting and public reporting.">
            <a:extLst>
              <a:ext uri="{FF2B5EF4-FFF2-40B4-BE49-F238E27FC236}">
                <a16:creationId xmlns:a16="http://schemas.microsoft.com/office/drawing/2014/main" id="{9B948FF7-9295-8DE7-56AA-5DF5C1D79671}"/>
              </a:ext>
            </a:extLst>
          </p:cNvPr>
          <p:cNvGrpSpPr/>
          <p:nvPr/>
        </p:nvGrpSpPr>
        <p:grpSpPr>
          <a:xfrm>
            <a:off x="2927501" y="1090883"/>
            <a:ext cx="7780086" cy="926169"/>
            <a:chOff x="2927501" y="1090883"/>
            <a:chExt cx="7780086" cy="926169"/>
          </a:xfrm>
        </p:grpSpPr>
        <p:sp>
          <p:nvSpPr>
            <p:cNvPr id="18" name="Freeform: Shape 17" descr="Fall Data Review will occur in early to mid-August. DACs will review participation, demographic, and accountability data.">
              <a:extLst>
                <a:ext uri="{FF2B5EF4-FFF2-40B4-BE49-F238E27FC236}">
                  <a16:creationId xmlns:a16="http://schemas.microsoft.com/office/drawing/2014/main" id="{D410CCE1-BEDC-E3C0-4F9C-3707A055EF81}"/>
                </a:ext>
              </a:extLst>
            </p:cNvPr>
            <p:cNvSpPr/>
            <p:nvPr/>
          </p:nvSpPr>
          <p:spPr>
            <a:xfrm>
              <a:off x="2927501" y="1090883"/>
              <a:ext cx="2661482" cy="926169"/>
            </a:xfrm>
            <a:custGeom>
              <a:avLst/>
              <a:gdLst>
                <a:gd name="connsiteX0" fmla="*/ 0 w 2661482"/>
                <a:gd name="connsiteY0" fmla="*/ 0 h 926169"/>
                <a:gd name="connsiteX1" fmla="*/ 2198398 w 2661482"/>
                <a:gd name="connsiteY1" fmla="*/ 0 h 926169"/>
                <a:gd name="connsiteX2" fmla="*/ 2661482 w 2661482"/>
                <a:gd name="connsiteY2" fmla="*/ 463085 h 926169"/>
                <a:gd name="connsiteX3" fmla="*/ 2198398 w 2661482"/>
                <a:gd name="connsiteY3" fmla="*/ 926169 h 926169"/>
                <a:gd name="connsiteX4" fmla="*/ 0 w 2661482"/>
                <a:gd name="connsiteY4" fmla="*/ 926169 h 926169"/>
                <a:gd name="connsiteX5" fmla="*/ 463085 w 2661482"/>
                <a:gd name="connsiteY5" fmla="*/ 463085 h 926169"/>
                <a:gd name="connsiteX6" fmla="*/ 0 w 2661482"/>
                <a:gd name="connsiteY6" fmla="*/ 0 h 9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482" h="926169">
                  <a:moveTo>
                    <a:pt x="0" y="0"/>
                  </a:moveTo>
                  <a:lnTo>
                    <a:pt x="2198398" y="0"/>
                  </a:lnTo>
                  <a:lnTo>
                    <a:pt x="2661482" y="463085"/>
                  </a:lnTo>
                  <a:lnTo>
                    <a:pt x="2198398" y="926169"/>
                  </a:lnTo>
                  <a:lnTo>
                    <a:pt x="0" y="926169"/>
                  </a:lnTo>
                  <a:lnTo>
                    <a:pt x="463085" y="4630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shade val="80000"/>
                <a:hueOff val="0"/>
                <a:satOff val="0"/>
                <a:lumOff val="0"/>
                <a:alphaOff val="0"/>
              </a:schemeClr>
            </a:fillRef>
            <a:effectRef idx="1">
              <a:schemeClr val="accent6">
                <a:shade val="80000"/>
                <a:hueOff val="0"/>
                <a:satOff val="0"/>
                <a:lumOff val="0"/>
                <a:alphaOff val="0"/>
              </a:schemeClr>
            </a:effectRef>
            <a:fontRef idx="minor">
              <a:schemeClr val="dk1"/>
            </a:fontRef>
          </p:style>
          <p:txBody>
            <a:bodyPr spcFirstLastPara="0" vert="horz" wrap="square" lIns="488485" tIns="12700" rIns="463084"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Book" panose="020B0503020102020204"/>
                  <a:ea typeface="+mn-ea"/>
                  <a:cs typeface="+mn-cs"/>
                </a:rPr>
                <a:t>Fall Data Review</a:t>
              </a:r>
            </a:p>
          </p:txBody>
        </p:sp>
        <p:sp>
          <p:nvSpPr>
            <p:cNvPr id="19" name="Freeform: Shape 18">
              <a:extLst>
                <a:ext uri="{FF2B5EF4-FFF2-40B4-BE49-F238E27FC236}">
                  <a16:creationId xmlns:a16="http://schemas.microsoft.com/office/drawing/2014/main" id="{3B4099F8-4009-8380-FE36-3E224D2F4A00}"/>
                </a:ext>
              </a:extLst>
            </p:cNvPr>
            <p:cNvSpPr/>
            <p:nvPr/>
          </p:nvSpPr>
          <p:spPr>
            <a:xfrm>
              <a:off x="5287258" y="1102275"/>
              <a:ext cx="2207584" cy="903305"/>
            </a:xfrm>
            <a:custGeom>
              <a:avLst/>
              <a:gdLst>
                <a:gd name="connsiteX0" fmla="*/ 0 w 2207584"/>
                <a:gd name="connsiteY0" fmla="*/ 0 h 903305"/>
                <a:gd name="connsiteX1" fmla="*/ 1755932 w 2207584"/>
                <a:gd name="connsiteY1" fmla="*/ 0 h 903305"/>
                <a:gd name="connsiteX2" fmla="*/ 2207584 w 2207584"/>
                <a:gd name="connsiteY2" fmla="*/ 451653 h 903305"/>
                <a:gd name="connsiteX3" fmla="*/ 1755932 w 2207584"/>
                <a:gd name="connsiteY3" fmla="*/ 903305 h 903305"/>
                <a:gd name="connsiteX4" fmla="*/ 0 w 2207584"/>
                <a:gd name="connsiteY4" fmla="*/ 903305 h 903305"/>
                <a:gd name="connsiteX5" fmla="*/ 451653 w 2207584"/>
                <a:gd name="connsiteY5" fmla="*/ 451653 h 903305"/>
                <a:gd name="connsiteX6" fmla="*/ 0 w 2207584"/>
                <a:gd name="connsiteY6" fmla="*/ 0 h 90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7584" h="903305">
                  <a:moveTo>
                    <a:pt x="0" y="0"/>
                  </a:moveTo>
                  <a:lnTo>
                    <a:pt x="1755932" y="0"/>
                  </a:lnTo>
                  <a:lnTo>
                    <a:pt x="2207584" y="451653"/>
                  </a:lnTo>
                  <a:lnTo>
                    <a:pt x="1755932" y="903305"/>
                  </a:lnTo>
                  <a:lnTo>
                    <a:pt x="0" y="903305"/>
                  </a:lnTo>
                  <a:lnTo>
                    <a:pt x="451653" y="45165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77053" tIns="12700" rIns="451652" bIns="12700" numCol="1" spcCol="1270" anchor="ctr" anchorCtr="0">
              <a:noAutofit/>
            </a:bodyPr>
            <a:lstStyle/>
            <a:p>
              <a:pPr marL="0" lvl="0" indent="0" algn="ctr" defTabSz="844550">
                <a:lnSpc>
                  <a:spcPct val="90000"/>
                </a:lnSpc>
                <a:spcBef>
                  <a:spcPct val="0"/>
                </a:spcBef>
                <a:spcAft>
                  <a:spcPct val="35000"/>
                </a:spcAft>
                <a:buNone/>
              </a:pPr>
              <a:r>
                <a:rPr lang="en-US" sz="2000" kern="1200">
                  <a:solidFill>
                    <a:prstClr val="black">
                      <a:hueOff val="0"/>
                      <a:satOff val="0"/>
                      <a:lumOff val="0"/>
                      <a:alphaOff val="0"/>
                    </a:prstClr>
                  </a:solidFill>
                  <a:latin typeface="Franklin Gothic Book" panose="020B0503020102020204"/>
                  <a:ea typeface="+mn-ea"/>
                  <a:cs typeface="+mn-cs"/>
                </a:rPr>
                <a:t>Aug.</a:t>
              </a:r>
              <a:r>
                <a:rPr lang="en-US" sz="2000" kern="1200" baseline="0">
                  <a:solidFill>
                    <a:prstClr val="black">
                      <a:hueOff val="0"/>
                      <a:satOff val="0"/>
                      <a:lumOff val="0"/>
                      <a:alphaOff val="0"/>
                    </a:prstClr>
                  </a:solidFill>
                  <a:latin typeface="Franklin Gothic Book" panose="020B0503020102020204"/>
                  <a:ea typeface="+mn-ea"/>
                  <a:cs typeface="+mn-cs"/>
                </a:rPr>
                <a:t> 2-10 </a:t>
              </a:r>
              <a:endParaRPr lang="en-US" sz="2000" kern="1200">
                <a:solidFill>
                  <a:prstClr val="black">
                    <a:hueOff val="0"/>
                    <a:satOff val="0"/>
                    <a:lumOff val="0"/>
                    <a:alphaOff val="0"/>
                  </a:prstClr>
                </a:solidFill>
                <a:latin typeface="Franklin Gothic Book" panose="020B0503020102020204"/>
                <a:ea typeface="+mn-ea"/>
                <a:cs typeface="+mn-cs"/>
              </a:endParaRPr>
            </a:p>
          </p:txBody>
        </p:sp>
        <p:sp>
          <p:nvSpPr>
            <p:cNvPr id="20" name="Freeform: Shape 19">
              <a:extLst>
                <a:ext uri="{FF2B5EF4-FFF2-40B4-BE49-F238E27FC236}">
                  <a16:creationId xmlns:a16="http://schemas.microsoft.com/office/drawing/2014/main" id="{D19EE6CA-6A41-EF42-B067-33A758E7F488}"/>
                </a:ext>
              </a:extLst>
            </p:cNvPr>
            <p:cNvSpPr/>
            <p:nvPr/>
          </p:nvSpPr>
          <p:spPr>
            <a:xfrm>
              <a:off x="7200613" y="1098514"/>
              <a:ext cx="3506974" cy="907066"/>
            </a:xfrm>
            <a:custGeom>
              <a:avLst/>
              <a:gdLst>
                <a:gd name="connsiteX0" fmla="*/ 0 w 3506974"/>
                <a:gd name="connsiteY0" fmla="*/ 0 h 907066"/>
                <a:gd name="connsiteX1" fmla="*/ 3053441 w 3506974"/>
                <a:gd name="connsiteY1" fmla="*/ 0 h 907066"/>
                <a:gd name="connsiteX2" fmla="*/ 3506974 w 3506974"/>
                <a:gd name="connsiteY2" fmla="*/ 453533 h 907066"/>
                <a:gd name="connsiteX3" fmla="*/ 3053441 w 3506974"/>
                <a:gd name="connsiteY3" fmla="*/ 907066 h 907066"/>
                <a:gd name="connsiteX4" fmla="*/ 0 w 3506974"/>
                <a:gd name="connsiteY4" fmla="*/ 907066 h 907066"/>
                <a:gd name="connsiteX5" fmla="*/ 453533 w 3506974"/>
                <a:gd name="connsiteY5" fmla="*/ 453533 h 907066"/>
                <a:gd name="connsiteX6" fmla="*/ 0 w 3506974"/>
                <a:gd name="connsiteY6" fmla="*/ 0 h 90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974" h="907066">
                  <a:moveTo>
                    <a:pt x="0" y="0"/>
                  </a:moveTo>
                  <a:lnTo>
                    <a:pt x="3053441" y="0"/>
                  </a:lnTo>
                  <a:lnTo>
                    <a:pt x="3506974" y="453533"/>
                  </a:lnTo>
                  <a:lnTo>
                    <a:pt x="3053441" y="907066"/>
                  </a:lnTo>
                  <a:lnTo>
                    <a:pt x="0" y="907066"/>
                  </a:lnTo>
                  <a:lnTo>
                    <a:pt x="453533" y="45353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75123" tIns="10795" rIns="453533" bIns="10795" numCol="1" spcCol="1270" anchor="ctr" anchorCtr="0">
              <a:noAutofit/>
            </a:bodyPr>
            <a:lstStyle/>
            <a:p>
              <a:pPr marL="0" lvl="0" indent="0" algn="ctr" defTabSz="844550">
                <a:lnSpc>
                  <a:spcPct val="90000"/>
                </a:lnSpc>
                <a:spcBef>
                  <a:spcPct val="0"/>
                </a:spcBef>
                <a:spcAft>
                  <a:spcPct val="35000"/>
                </a:spcAft>
                <a:buNone/>
              </a:pPr>
              <a:r>
                <a:rPr lang="en-US" sz="1700" kern="1200">
                  <a:solidFill>
                    <a:prstClr val="black">
                      <a:hueOff val="0"/>
                      <a:satOff val="0"/>
                      <a:lumOff val="0"/>
                      <a:alphaOff val="0"/>
                    </a:prstClr>
                  </a:solidFill>
                  <a:latin typeface="Franklin Gothic Book" panose="020B0503020102020204"/>
                  <a:ea typeface="+mn-ea"/>
                  <a:cs typeface="+mn-cs"/>
                </a:rPr>
                <a:t>District Assessment Coordinators (DACs) Review Participation, Demographic, and  Accountability Data</a:t>
              </a:r>
            </a:p>
          </p:txBody>
        </p:sp>
      </p:grpSp>
      <p:grpSp>
        <p:nvGrpSpPr>
          <p:cNvPr id="4" name="Group 3" descr="Standard Setting occurs September 13 and 14 which includes stakeholders and 2 LSAC members. After Standard setting there is a special LSAC meeting for all members of LSAC. Following the LSAC Meeting is Quality Control Day which District Assessment Coordinators participate in. Finally public reporting occurs early to mid October with the release of the school report card. &#10;">
            <a:extLst>
              <a:ext uri="{FF2B5EF4-FFF2-40B4-BE49-F238E27FC236}">
                <a16:creationId xmlns:a16="http://schemas.microsoft.com/office/drawing/2014/main" id="{D84081F4-8956-AD5F-5C60-AD5326A8C81C}"/>
              </a:ext>
            </a:extLst>
          </p:cNvPr>
          <p:cNvGrpSpPr/>
          <p:nvPr/>
        </p:nvGrpSpPr>
        <p:grpSpPr>
          <a:xfrm>
            <a:off x="2927501" y="2118855"/>
            <a:ext cx="7905462" cy="2567948"/>
            <a:chOff x="2921628" y="2132851"/>
            <a:chExt cx="7905462" cy="2567948"/>
          </a:xfrm>
        </p:grpSpPr>
        <p:sp>
          <p:nvSpPr>
            <p:cNvPr id="5" name="Freeform: Shape 4">
              <a:extLst>
                <a:ext uri="{FF2B5EF4-FFF2-40B4-BE49-F238E27FC236}">
                  <a16:creationId xmlns:a16="http://schemas.microsoft.com/office/drawing/2014/main" id="{75DEE537-C6CD-3AD2-F553-5FF5A78D91D2}"/>
                </a:ext>
              </a:extLst>
            </p:cNvPr>
            <p:cNvSpPr/>
            <p:nvPr/>
          </p:nvSpPr>
          <p:spPr>
            <a:xfrm>
              <a:off x="2921628" y="2140197"/>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09191" tIns="12700" rIns="383790" bIns="12700" numCol="1" spcCol="1270" anchor="ctr" anchorCtr="0">
              <a:noAutofit/>
            </a:bodyPr>
            <a:lstStyle/>
            <a:p>
              <a:pPr marL="0" lvl="0" indent="0" algn="ctr" defTabSz="889000">
                <a:lnSpc>
                  <a:spcPct val="90000"/>
                </a:lnSpc>
                <a:spcBef>
                  <a:spcPct val="0"/>
                </a:spcBef>
                <a:spcAft>
                  <a:spcPct val="35000"/>
                </a:spcAft>
                <a:buNone/>
              </a:pPr>
              <a:r>
                <a:rPr lang="en-US" sz="2000" kern="1200"/>
                <a:t>Standard Setting</a:t>
              </a:r>
            </a:p>
          </p:txBody>
        </p:sp>
        <p:sp>
          <p:nvSpPr>
            <p:cNvPr id="6" name="Freeform: Shape 5">
              <a:extLst>
                <a:ext uri="{FF2B5EF4-FFF2-40B4-BE49-F238E27FC236}">
                  <a16:creationId xmlns:a16="http://schemas.microsoft.com/office/drawing/2014/main" id="{F861A74B-9C6F-355C-089D-E1A7707EAA31}"/>
                </a:ext>
              </a:extLst>
            </p:cNvPr>
            <p:cNvSpPr/>
            <p:nvPr/>
          </p:nvSpPr>
          <p:spPr>
            <a:xfrm>
              <a:off x="5254903" y="2141745"/>
              <a:ext cx="2143673" cy="764485"/>
            </a:xfrm>
            <a:custGeom>
              <a:avLst/>
              <a:gdLst>
                <a:gd name="connsiteX0" fmla="*/ 0 w 2143673"/>
                <a:gd name="connsiteY0" fmla="*/ 0 h 764485"/>
                <a:gd name="connsiteX1" fmla="*/ 1761431 w 2143673"/>
                <a:gd name="connsiteY1" fmla="*/ 0 h 764485"/>
                <a:gd name="connsiteX2" fmla="*/ 2143673 w 2143673"/>
                <a:gd name="connsiteY2" fmla="*/ 382243 h 764485"/>
                <a:gd name="connsiteX3" fmla="*/ 1761431 w 2143673"/>
                <a:gd name="connsiteY3" fmla="*/ 764485 h 764485"/>
                <a:gd name="connsiteX4" fmla="*/ 0 w 2143673"/>
                <a:gd name="connsiteY4" fmla="*/ 764485 h 764485"/>
                <a:gd name="connsiteX5" fmla="*/ 382243 w 2143673"/>
                <a:gd name="connsiteY5" fmla="*/ 382243 h 764485"/>
                <a:gd name="connsiteX6" fmla="*/ 0 w 2143673"/>
                <a:gd name="connsiteY6" fmla="*/ 0 h 7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764485">
                  <a:moveTo>
                    <a:pt x="0" y="0"/>
                  </a:moveTo>
                  <a:lnTo>
                    <a:pt x="1761431" y="0"/>
                  </a:lnTo>
                  <a:lnTo>
                    <a:pt x="2143673" y="382243"/>
                  </a:lnTo>
                  <a:lnTo>
                    <a:pt x="1761431" y="764485"/>
                  </a:lnTo>
                  <a:lnTo>
                    <a:pt x="0" y="764485"/>
                  </a:lnTo>
                  <a:lnTo>
                    <a:pt x="382243" y="382243"/>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7643" tIns="12700" rIns="382242" bIns="12700" numCol="1" spcCol="1270" anchor="ctr" anchorCtr="0">
              <a:noAutofit/>
            </a:bodyPr>
            <a:lstStyle/>
            <a:p>
              <a:pPr marL="0" lvl="0" indent="0" algn="ctr" defTabSz="889000">
                <a:lnSpc>
                  <a:spcPct val="90000"/>
                </a:lnSpc>
                <a:spcBef>
                  <a:spcPct val="0"/>
                </a:spcBef>
                <a:spcAft>
                  <a:spcPct val="35000"/>
                </a:spcAft>
                <a:buNone/>
              </a:pPr>
              <a:r>
                <a:rPr lang="en-US" sz="2000" kern="1200"/>
                <a:t>Sept. </a:t>
              </a:r>
              <a:br>
                <a:rPr lang="en-US" sz="2000" kern="1200"/>
              </a:br>
              <a:r>
                <a:rPr lang="en-US" sz="2000" kern="1200"/>
                <a:t>13-15</a:t>
              </a:r>
            </a:p>
          </p:txBody>
        </p:sp>
        <p:sp>
          <p:nvSpPr>
            <p:cNvPr id="7" name="Freeform: Shape 6">
              <a:extLst>
                <a:ext uri="{FF2B5EF4-FFF2-40B4-BE49-F238E27FC236}">
                  <a16:creationId xmlns:a16="http://schemas.microsoft.com/office/drawing/2014/main" id="{D90EFC8C-C336-9D9E-1D84-A7F02F73A745}"/>
                </a:ext>
              </a:extLst>
            </p:cNvPr>
            <p:cNvSpPr/>
            <p:nvPr/>
          </p:nvSpPr>
          <p:spPr>
            <a:xfrm>
              <a:off x="7175594" y="2132851"/>
              <a:ext cx="3608556" cy="782273"/>
            </a:xfrm>
            <a:custGeom>
              <a:avLst/>
              <a:gdLst>
                <a:gd name="connsiteX0" fmla="*/ 0 w 3608556"/>
                <a:gd name="connsiteY0" fmla="*/ 0 h 782273"/>
                <a:gd name="connsiteX1" fmla="*/ 3217420 w 3608556"/>
                <a:gd name="connsiteY1" fmla="*/ 0 h 782273"/>
                <a:gd name="connsiteX2" fmla="*/ 3608556 w 3608556"/>
                <a:gd name="connsiteY2" fmla="*/ 391137 h 782273"/>
                <a:gd name="connsiteX3" fmla="*/ 3217420 w 3608556"/>
                <a:gd name="connsiteY3" fmla="*/ 782273 h 782273"/>
                <a:gd name="connsiteX4" fmla="*/ 0 w 3608556"/>
                <a:gd name="connsiteY4" fmla="*/ 782273 h 782273"/>
                <a:gd name="connsiteX5" fmla="*/ 391137 w 3608556"/>
                <a:gd name="connsiteY5" fmla="*/ 391137 h 782273"/>
                <a:gd name="connsiteX6" fmla="*/ 0 w 3608556"/>
                <a:gd name="connsiteY6" fmla="*/ 0 h 78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8556" h="782273">
                  <a:moveTo>
                    <a:pt x="0" y="0"/>
                  </a:moveTo>
                  <a:lnTo>
                    <a:pt x="3217420" y="0"/>
                  </a:lnTo>
                  <a:lnTo>
                    <a:pt x="3608556" y="391137"/>
                  </a:lnTo>
                  <a:lnTo>
                    <a:pt x="3217420" y="782273"/>
                  </a:lnTo>
                  <a:lnTo>
                    <a:pt x="0" y="782273"/>
                  </a:lnTo>
                  <a:lnTo>
                    <a:pt x="391137" y="39113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3997" tIns="11430" rIns="391136" bIns="11430" numCol="1" spcCol="1270" anchor="ctr" anchorCtr="0">
              <a:noAutofit/>
            </a:bodyPr>
            <a:lstStyle/>
            <a:p>
              <a:pPr marL="0" lvl="0" indent="0" algn="ctr" defTabSz="800100">
                <a:lnSpc>
                  <a:spcPct val="90000"/>
                </a:lnSpc>
                <a:spcBef>
                  <a:spcPct val="0"/>
                </a:spcBef>
                <a:spcAft>
                  <a:spcPct val="35000"/>
                </a:spcAft>
                <a:buNone/>
              </a:pPr>
              <a:r>
                <a:rPr lang="en-US" sz="1800" kern="1200"/>
                <a:t>Includes stakeholders and two LSAC members </a:t>
              </a:r>
            </a:p>
          </p:txBody>
        </p:sp>
        <p:sp>
          <p:nvSpPr>
            <p:cNvPr id="8" name="Freeform: Shape 7">
              <a:extLst>
                <a:ext uri="{FF2B5EF4-FFF2-40B4-BE49-F238E27FC236}">
                  <a16:creationId xmlns:a16="http://schemas.microsoft.com/office/drawing/2014/main" id="{00EECB95-A2E1-460F-B827-C4103A9CDA92}"/>
                </a:ext>
              </a:extLst>
            </p:cNvPr>
            <p:cNvSpPr/>
            <p:nvPr/>
          </p:nvSpPr>
          <p:spPr>
            <a:xfrm>
              <a:off x="2921628" y="3039183"/>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14271" tIns="15240" rIns="383790" bIns="15240" numCol="1" spcCol="1270" anchor="ctr" anchorCtr="0">
              <a:noAutofit/>
            </a:bodyPr>
            <a:lstStyle/>
            <a:p>
              <a:pPr marL="0" lvl="0" indent="0" algn="ctr" defTabSz="1066800">
                <a:lnSpc>
                  <a:spcPct val="90000"/>
                </a:lnSpc>
                <a:spcBef>
                  <a:spcPct val="0"/>
                </a:spcBef>
                <a:spcAft>
                  <a:spcPct val="35000"/>
                </a:spcAft>
                <a:buNone/>
              </a:pPr>
              <a:r>
                <a:rPr lang="en-US" sz="2400" kern="1200"/>
                <a:t> </a:t>
              </a:r>
              <a:r>
                <a:rPr lang="en-US" sz="2000" kern="1200"/>
                <a:t>Special LSAC Meeting</a:t>
              </a:r>
            </a:p>
          </p:txBody>
        </p:sp>
        <p:sp>
          <p:nvSpPr>
            <p:cNvPr id="10" name="Freeform: Shape 9">
              <a:extLst>
                <a:ext uri="{FF2B5EF4-FFF2-40B4-BE49-F238E27FC236}">
                  <a16:creationId xmlns:a16="http://schemas.microsoft.com/office/drawing/2014/main" id="{930031D4-6BFD-6147-EBED-78E08DCB175E}"/>
                </a:ext>
              </a:extLst>
            </p:cNvPr>
            <p:cNvSpPr/>
            <p:nvPr/>
          </p:nvSpPr>
          <p:spPr>
            <a:xfrm>
              <a:off x="5254903" y="3022586"/>
              <a:ext cx="2143673" cy="800774"/>
            </a:xfrm>
            <a:custGeom>
              <a:avLst/>
              <a:gdLst>
                <a:gd name="connsiteX0" fmla="*/ 0 w 2143673"/>
                <a:gd name="connsiteY0" fmla="*/ 0 h 800774"/>
                <a:gd name="connsiteX1" fmla="*/ 1743286 w 2143673"/>
                <a:gd name="connsiteY1" fmla="*/ 0 h 800774"/>
                <a:gd name="connsiteX2" fmla="*/ 2143673 w 2143673"/>
                <a:gd name="connsiteY2" fmla="*/ 400387 h 800774"/>
                <a:gd name="connsiteX3" fmla="*/ 1743286 w 2143673"/>
                <a:gd name="connsiteY3" fmla="*/ 800774 h 800774"/>
                <a:gd name="connsiteX4" fmla="*/ 0 w 2143673"/>
                <a:gd name="connsiteY4" fmla="*/ 800774 h 800774"/>
                <a:gd name="connsiteX5" fmla="*/ 400387 w 2143673"/>
                <a:gd name="connsiteY5" fmla="*/ 400387 h 800774"/>
                <a:gd name="connsiteX6" fmla="*/ 0 w 2143673"/>
                <a:gd name="connsiteY6" fmla="*/ 0 h 8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800774">
                  <a:moveTo>
                    <a:pt x="0" y="0"/>
                  </a:moveTo>
                  <a:lnTo>
                    <a:pt x="1743286" y="0"/>
                  </a:lnTo>
                  <a:lnTo>
                    <a:pt x="2143673" y="400387"/>
                  </a:lnTo>
                  <a:lnTo>
                    <a:pt x="1743286" y="800774"/>
                  </a:lnTo>
                  <a:lnTo>
                    <a:pt x="0" y="800774"/>
                  </a:lnTo>
                  <a:lnTo>
                    <a:pt x="400387" y="40038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5787" tIns="12700" rIns="400387" bIns="12700" numCol="1" spcCol="1270" anchor="ctr" anchorCtr="0">
              <a:noAutofit/>
            </a:bodyPr>
            <a:lstStyle/>
            <a:p>
              <a:pPr marL="0" lvl="0" indent="0" algn="ctr" defTabSz="889000">
                <a:lnSpc>
                  <a:spcPct val="90000"/>
                </a:lnSpc>
                <a:spcBef>
                  <a:spcPct val="0"/>
                </a:spcBef>
                <a:spcAft>
                  <a:spcPct val="35000"/>
                </a:spcAft>
                <a:buNone/>
              </a:pPr>
              <a:r>
                <a:rPr lang="en-US" sz="2000" kern="1200"/>
                <a:t>Early October</a:t>
              </a:r>
            </a:p>
          </p:txBody>
        </p:sp>
        <p:sp>
          <p:nvSpPr>
            <p:cNvPr id="13" name="Freeform: Shape 12">
              <a:extLst>
                <a:ext uri="{FF2B5EF4-FFF2-40B4-BE49-F238E27FC236}">
                  <a16:creationId xmlns:a16="http://schemas.microsoft.com/office/drawing/2014/main" id="{8C60D39A-419E-BBBB-6854-2E4A5B71C711}"/>
                </a:ext>
              </a:extLst>
            </p:cNvPr>
            <p:cNvSpPr/>
            <p:nvPr/>
          </p:nvSpPr>
          <p:spPr>
            <a:xfrm>
              <a:off x="7175594" y="3022586"/>
              <a:ext cx="3651496" cy="800774"/>
            </a:xfrm>
            <a:custGeom>
              <a:avLst/>
              <a:gdLst>
                <a:gd name="connsiteX0" fmla="*/ 0 w 3651496"/>
                <a:gd name="connsiteY0" fmla="*/ 0 h 800774"/>
                <a:gd name="connsiteX1" fmla="*/ 3251109 w 3651496"/>
                <a:gd name="connsiteY1" fmla="*/ 0 h 800774"/>
                <a:gd name="connsiteX2" fmla="*/ 3651496 w 3651496"/>
                <a:gd name="connsiteY2" fmla="*/ 400387 h 800774"/>
                <a:gd name="connsiteX3" fmla="*/ 3251109 w 3651496"/>
                <a:gd name="connsiteY3" fmla="*/ 800774 h 800774"/>
                <a:gd name="connsiteX4" fmla="*/ 0 w 3651496"/>
                <a:gd name="connsiteY4" fmla="*/ 800774 h 800774"/>
                <a:gd name="connsiteX5" fmla="*/ 400387 w 3651496"/>
                <a:gd name="connsiteY5" fmla="*/ 400387 h 800774"/>
                <a:gd name="connsiteX6" fmla="*/ 0 w 3651496"/>
                <a:gd name="connsiteY6" fmla="*/ 0 h 80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496" h="800774">
                  <a:moveTo>
                    <a:pt x="0" y="0"/>
                  </a:moveTo>
                  <a:lnTo>
                    <a:pt x="3251109" y="0"/>
                  </a:lnTo>
                  <a:lnTo>
                    <a:pt x="3651496" y="400387"/>
                  </a:lnTo>
                  <a:lnTo>
                    <a:pt x="3251109" y="800774"/>
                  </a:lnTo>
                  <a:lnTo>
                    <a:pt x="0" y="800774"/>
                  </a:lnTo>
                  <a:lnTo>
                    <a:pt x="400387" y="40038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3247" tIns="11430" rIns="400387" bIns="11430" numCol="1" spcCol="1270" anchor="ctr" anchorCtr="0">
              <a:noAutofit/>
            </a:bodyPr>
            <a:lstStyle/>
            <a:p>
              <a:pPr marL="0" lvl="0" indent="0" algn="ctr" defTabSz="800100">
                <a:lnSpc>
                  <a:spcPct val="90000"/>
                </a:lnSpc>
                <a:spcBef>
                  <a:spcPct val="0"/>
                </a:spcBef>
                <a:spcAft>
                  <a:spcPct val="35000"/>
                </a:spcAft>
                <a:buNone/>
              </a:pPr>
              <a:r>
                <a:rPr lang="en-US" sz="1800" kern="1200"/>
                <a:t>All members of LSAC</a:t>
              </a:r>
            </a:p>
          </p:txBody>
        </p:sp>
        <p:sp>
          <p:nvSpPr>
            <p:cNvPr id="14" name="Freeform: Shape 13">
              <a:extLst>
                <a:ext uri="{FF2B5EF4-FFF2-40B4-BE49-F238E27FC236}">
                  <a16:creationId xmlns:a16="http://schemas.microsoft.com/office/drawing/2014/main" id="{2411B897-4377-11C4-5489-B78DB459BB93}"/>
                </a:ext>
              </a:extLst>
            </p:cNvPr>
            <p:cNvSpPr/>
            <p:nvPr/>
          </p:nvSpPr>
          <p:spPr>
            <a:xfrm>
              <a:off x="2921628" y="3932020"/>
              <a:ext cx="2582739" cy="767581"/>
            </a:xfrm>
            <a:custGeom>
              <a:avLst/>
              <a:gdLst>
                <a:gd name="connsiteX0" fmla="*/ 0 w 2582739"/>
                <a:gd name="connsiteY0" fmla="*/ 0 h 767581"/>
                <a:gd name="connsiteX1" fmla="*/ 2198949 w 2582739"/>
                <a:gd name="connsiteY1" fmla="*/ 0 h 767581"/>
                <a:gd name="connsiteX2" fmla="*/ 2582739 w 2582739"/>
                <a:gd name="connsiteY2" fmla="*/ 383791 h 767581"/>
                <a:gd name="connsiteX3" fmla="*/ 2198949 w 2582739"/>
                <a:gd name="connsiteY3" fmla="*/ 767581 h 767581"/>
                <a:gd name="connsiteX4" fmla="*/ 0 w 2582739"/>
                <a:gd name="connsiteY4" fmla="*/ 767581 h 767581"/>
                <a:gd name="connsiteX5" fmla="*/ 383791 w 2582739"/>
                <a:gd name="connsiteY5" fmla="*/ 383791 h 767581"/>
                <a:gd name="connsiteX6" fmla="*/ 0 w 2582739"/>
                <a:gd name="connsiteY6" fmla="*/ 0 h 7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739" h="767581">
                  <a:moveTo>
                    <a:pt x="0" y="0"/>
                  </a:moveTo>
                  <a:lnTo>
                    <a:pt x="2198949" y="0"/>
                  </a:lnTo>
                  <a:lnTo>
                    <a:pt x="2582739" y="383791"/>
                  </a:lnTo>
                  <a:lnTo>
                    <a:pt x="2198949" y="767581"/>
                  </a:lnTo>
                  <a:lnTo>
                    <a:pt x="0" y="767581"/>
                  </a:lnTo>
                  <a:lnTo>
                    <a:pt x="383791" y="383791"/>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409191" tIns="12700" rIns="383790" bIns="12700" numCol="1" spcCol="1270" anchor="ctr" anchorCtr="0">
              <a:noAutofit/>
            </a:bodyPr>
            <a:lstStyle/>
            <a:p>
              <a:pPr marL="0" lvl="0" indent="0" algn="ctr" defTabSz="889000">
                <a:lnSpc>
                  <a:spcPct val="90000"/>
                </a:lnSpc>
                <a:spcBef>
                  <a:spcPct val="0"/>
                </a:spcBef>
                <a:spcAft>
                  <a:spcPct val="35000"/>
                </a:spcAft>
                <a:buNone/>
              </a:pPr>
              <a:r>
                <a:rPr lang="en-US" sz="2000" kern="1200"/>
                <a:t>Quality Control Day</a:t>
              </a:r>
            </a:p>
          </p:txBody>
        </p:sp>
        <p:sp>
          <p:nvSpPr>
            <p:cNvPr id="15" name="Freeform: Shape 14">
              <a:extLst>
                <a:ext uri="{FF2B5EF4-FFF2-40B4-BE49-F238E27FC236}">
                  <a16:creationId xmlns:a16="http://schemas.microsoft.com/office/drawing/2014/main" id="{DF65BBEF-80F9-ADA7-DC14-9D5713407A5D}"/>
                </a:ext>
              </a:extLst>
            </p:cNvPr>
            <p:cNvSpPr/>
            <p:nvPr/>
          </p:nvSpPr>
          <p:spPr>
            <a:xfrm>
              <a:off x="5254903" y="3930822"/>
              <a:ext cx="2143673" cy="769977"/>
            </a:xfrm>
            <a:custGeom>
              <a:avLst/>
              <a:gdLst>
                <a:gd name="connsiteX0" fmla="*/ 0 w 2143673"/>
                <a:gd name="connsiteY0" fmla="*/ 0 h 769977"/>
                <a:gd name="connsiteX1" fmla="*/ 1758685 w 2143673"/>
                <a:gd name="connsiteY1" fmla="*/ 0 h 769977"/>
                <a:gd name="connsiteX2" fmla="*/ 2143673 w 2143673"/>
                <a:gd name="connsiteY2" fmla="*/ 384989 h 769977"/>
                <a:gd name="connsiteX3" fmla="*/ 1758685 w 2143673"/>
                <a:gd name="connsiteY3" fmla="*/ 769977 h 769977"/>
                <a:gd name="connsiteX4" fmla="*/ 0 w 2143673"/>
                <a:gd name="connsiteY4" fmla="*/ 769977 h 769977"/>
                <a:gd name="connsiteX5" fmla="*/ 384989 w 2143673"/>
                <a:gd name="connsiteY5" fmla="*/ 384989 h 769977"/>
                <a:gd name="connsiteX6" fmla="*/ 0 w 2143673"/>
                <a:gd name="connsiteY6" fmla="*/ 0 h 7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73" h="769977">
                  <a:moveTo>
                    <a:pt x="0" y="0"/>
                  </a:moveTo>
                  <a:lnTo>
                    <a:pt x="1758685" y="0"/>
                  </a:lnTo>
                  <a:lnTo>
                    <a:pt x="2143673" y="384989"/>
                  </a:lnTo>
                  <a:lnTo>
                    <a:pt x="1758685" y="769977"/>
                  </a:lnTo>
                  <a:lnTo>
                    <a:pt x="0" y="769977"/>
                  </a:lnTo>
                  <a:lnTo>
                    <a:pt x="384989" y="384989"/>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0389" tIns="12700" rIns="384988" bIns="12700" numCol="1" spcCol="1270" anchor="ctr" anchorCtr="0">
              <a:noAutofit/>
            </a:bodyPr>
            <a:lstStyle/>
            <a:p>
              <a:pPr marL="0" lvl="0" indent="0" algn="ctr" defTabSz="889000">
                <a:lnSpc>
                  <a:spcPct val="90000"/>
                </a:lnSpc>
                <a:spcBef>
                  <a:spcPct val="0"/>
                </a:spcBef>
                <a:spcAft>
                  <a:spcPct val="35000"/>
                </a:spcAft>
                <a:buNone/>
              </a:pPr>
              <a:r>
                <a:rPr lang="en-US" sz="2000" kern="1200"/>
                <a:t>After LSAC Meeting</a:t>
              </a:r>
            </a:p>
          </p:txBody>
        </p:sp>
        <p:sp>
          <p:nvSpPr>
            <p:cNvPr id="16" name="Freeform: Shape 15">
              <a:extLst>
                <a:ext uri="{FF2B5EF4-FFF2-40B4-BE49-F238E27FC236}">
                  <a16:creationId xmlns:a16="http://schemas.microsoft.com/office/drawing/2014/main" id="{49EB0C35-AA53-1D2F-F3EF-D9CACAF45C6E}"/>
                </a:ext>
              </a:extLst>
            </p:cNvPr>
            <p:cNvSpPr/>
            <p:nvPr/>
          </p:nvSpPr>
          <p:spPr>
            <a:xfrm>
              <a:off x="7175594" y="3930822"/>
              <a:ext cx="3603348" cy="769977"/>
            </a:xfrm>
            <a:custGeom>
              <a:avLst/>
              <a:gdLst>
                <a:gd name="connsiteX0" fmla="*/ 0 w 3603348"/>
                <a:gd name="connsiteY0" fmla="*/ 0 h 769977"/>
                <a:gd name="connsiteX1" fmla="*/ 3218360 w 3603348"/>
                <a:gd name="connsiteY1" fmla="*/ 0 h 769977"/>
                <a:gd name="connsiteX2" fmla="*/ 3603348 w 3603348"/>
                <a:gd name="connsiteY2" fmla="*/ 384989 h 769977"/>
                <a:gd name="connsiteX3" fmla="*/ 3218360 w 3603348"/>
                <a:gd name="connsiteY3" fmla="*/ 769977 h 769977"/>
                <a:gd name="connsiteX4" fmla="*/ 0 w 3603348"/>
                <a:gd name="connsiteY4" fmla="*/ 769977 h 769977"/>
                <a:gd name="connsiteX5" fmla="*/ 384989 w 3603348"/>
                <a:gd name="connsiteY5" fmla="*/ 384989 h 769977"/>
                <a:gd name="connsiteX6" fmla="*/ 0 w 3603348"/>
                <a:gd name="connsiteY6" fmla="*/ 0 h 7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3348" h="769977">
                  <a:moveTo>
                    <a:pt x="0" y="0"/>
                  </a:moveTo>
                  <a:lnTo>
                    <a:pt x="3218360" y="0"/>
                  </a:lnTo>
                  <a:lnTo>
                    <a:pt x="3603348" y="384989"/>
                  </a:lnTo>
                  <a:lnTo>
                    <a:pt x="3218360" y="769977"/>
                  </a:lnTo>
                  <a:lnTo>
                    <a:pt x="0" y="769977"/>
                  </a:lnTo>
                  <a:lnTo>
                    <a:pt x="384989" y="384989"/>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7849" tIns="11430" rIns="384988" bIns="11430" numCol="1" spcCol="1270" anchor="ctr" anchorCtr="0">
              <a:noAutofit/>
            </a:bodyPr>
            <a:lstStyle/>
            <a:p>
              <a:pPr marL="0" lvl="0" indent="0" algn="ctr" defTabSz="800100">
                <a:lnSpc>
                  <a:spcPct val="90000"/>
                </a:lnSpc>
                <a:spcBef>
                  <a:spcPct val="0"/>
                </a:spcBef>
                <a:spcAft>
                  <a:spcPct val="35000"/>
                </a:spcAft>
                <a:buNone/>
              </a:pPr>
              <a:r>
                <a:rPr lang="en-US" sz="1800" kern="1200"/>
                <a:t>District Assessment Coordinators</a:t>
              </a:r>
            </a:p>
          </p:txBody>
        </p:sp>
      </p:grpSp>
      <p:grpSp>
        <p:nvGrpSpPr>
          <p:cNvPr id="21" name="Group 20" descr="The image displays the timeline for various tasks connected to the accountability standard setting and public reporting.">
            <a:extLst>
              <a:ext uri="{FF2B5EF4-FFF2-40B4-BE49-F238E27FC236}">
                <a16:creationId xmlns:a16="http://schemas.microsoft.com/office/drawing/2014/main" id="{81CAB6F2-326B-2EFA-4259-824C9206D776}"/>
              </a:ext>
            </a:extLst>
          </p:cNvPr>
          <p:cNvGrpSpPr/>
          <p:nvPr/>
        </p:nvGrpSpPr>
        <p:grpSpPr>
          <a:xfrm>
            <a:off x="2920619" y="4837834"/>
            <a:ext cx="7855713" cy="796997"/>
            <a:chOff x="2920619" y="4837834"/>
            <a:chExt cx="7855713" cy="796997"/>
          </a:xfrm>
        </p:grpSpPr>
        <p:sp>
          <p:nvSpPr>
            <p:cNvPr id="22" name="Freeform: Shape 21">
              <a:extLst>
                <a:ext uri="{FF2B5EF4-FFF2-40B4-BE49-F238E27FC236}">
                  <a16:creationId xmlns:a16="http://schemas.microsoft.com/office/drawing/2014/main" id="{9363A483-9CFB-C3E2-7987-FBCCD8E88770}"/>
                </a:ext>
              </a:extLst>
            </p:cNvPr>
            <p:cNvSpPr/>
            <p:nvPr/>
          </p:nvSpPr>
          <p:spPr>
            <a:xfrm>
              <a:off x="2920619" y="4887062"/>
              <a:ext cx="2559969" cy="747769"/>
            </a:xfrm>
            <a:custGeom>
              <a:avLst/>
              <a:gdLst>
                <a:gd name="connsiteX0" fmla="*/ 0 w 2559969"/>
                <a:gd name="connsiteY0" fmla="*/ 0 h 747769"/>
                <a:gd name="connsiteX1" fmla="*/ 2186085 w 2559969"/>
                <a:gd name="connsiteY1" fmla="*/ 0 h 747769"/>
                <a:gd name="connsiteX2" fmla="*/ 2559969 w 2559969"/>
                <a:gd name="connsiteY2" fmla="*/ 373885 h 747769"/>
                <a:gd name="connsiteX3" fmla="*/ 2186085 w 2559969"/>
                <a:gd name="connsiteY3" fmla="*/ 747769 h 747769"/>
                <a:gd name="connsiteX4" fmla="*/ 0 w 2559969"/>
                <a:gd name="connsiteY4" fmla="*/ 747769 h 747769"/>
                <a:gd name="connsiteX5" fmla="*/ 373885 w 2559969"/>
                <a:gd name="connsiteY5" fmla="*/ 373885 h 747769"/>
                <a:gd name="connsiteX6" fmla="*/ 0 w 2559969"/>
                <a:gd name="connsiteY6" fmla="*/ 0 h 74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9969" h="747769">
                  <a:moveTo>
                    <a:pt x="0" y="0"/>
                  </a:moveTo>
                  <a:lnTo>
                    <a:pt x="2186085" y="0"/>
                  </a:lnTo>
                  <a:lnTo>
                    <a:pt x="2559969" y="373885"/>
                  </a:lnTo>
                  <a:lnTo>
                    <a:pt x="2186085" y="747769"/>
                  </a:lnTo>
                  <a:lnTo>
                    <a:pt x="0" y="747769"/>
                  </a:lnTo>
                  <a:lnTo>
                    <a:pt x="373885" y="373885"/>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99285" tIns="12700" rIns="373884" bIns="12700" numCol="1" spcCol="1270" anchor="ctr" anchorCtr="0">
              <a:noAutofit/>
            </a:bodyPr>
            <a:lstStyle/>
            <a:p>
              <a:pPr marL="0" lvl="0" indent="0" algn="ctr" defTabSz="977900">
                <a:lnSpc>
                  <a:spcPct val="90000"/>
                </a:lnSpc>
                <a:spcBef>
                  <a:spcPct val="0"/>
                </a:spcBef>
                <a:spcAft>
                  <a:spcPct val="35000"/>
                </a:spcAft>
                <a:buNone/>
              </a:pPr>
              <a:r>
                <a:rPr lang="en-US" sz="2000" kern="1200">
                  <a:latin typeface="Franklin Gothic Book" panose="020B0503020102020204"/>
                  <a:ea typeface="+mn-ea"/>
                  <a:cs typeface="+mn-cs"/>
                </a:rPr>
                <a:t>Public Reporting</a:t>
              </a:r>
            </a:p>
          </p:txBody>
        </p:sp>
        <p:sp>
          <p:nvSpPr>
            <p:cNvPr id="23" name="Freeform: Shape 22" descr="Public Reporting will occur in early to mid-October with the release of the School Report Card.">
              <a:extLst>
                <a:ext uri="{FF2B5EF4-FFF2-40B4-BE49-F238E27FC236}">
                  <a16:creationId xmlns:a16="http://schemas.microsoft.com/office/drawing/2014/main" id="{8182CEE5-CBF6-B217-75A8-42CC236EA4F3}"/>
                </a:ext>
              </a:extLst>
            </p:cNvPr>
            <p:cNvSpPr/>
            <p:nvPr/>
          </p:nvSpPr>
          <p:spPr>
            <a:xfrm>
              <a:off x="5189544" y="4837834"/>
              <a:ext cx="2618542" cy="787794"/>
            </a:xfrm>
            <a:custGeom>
              <a:avLst/>
              <a:gdLst>
                <a:gd name="connsiteX0" fmla="*/ 0 w 2618542"/>
                <a:gd name="connsiteY0" fmla="*/ 0 h 787794"/>
                <a:gd name="connsiteX1" fmla="*/ 2224645 w 2618542"/>
                <a:gd name="connsiteY1" fmla="*/ 0 h 787794"/>
                <a:gd name="connsiteX2" fmla="*/ 2618542 w 2618542"/>
                <a:gd name="connsiteY2" fmla="*/ 393897 h 787794"/>
                <a:gd name="connsiteX3" fmla="*/ 2224645 w 2618542"/>
                <a:gd name="connsiteY3" fmla="*/ 787794 h 787794"/>
                <a:gd name="connsiteX4" fmla="*/ 0 w 2618542"/>
                <a:gd name="connsiteY4" fmla="*/ 787794 h 787794"/>
                <a:gd name="connsiteX5" fmla="*/ 393897 w 2618542"/>
                <a:gd name="connsiteY5" fmla="*/ 393897 h 787794"/>
                <a:gd name="connsiteX6" fmla="*/ 0 w 2618542"/>
                <a:gd name="connsiteY6" fmla="*/ 0 h 7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8542" h="787794">
                  <a:moveTo>
                    <a:pt x="0" y="0"/>
                  </a:moveTo>
                  <a:lnTo>
                    <a:pt x="2224645" y="0"/>
                  </a:lnTo>
                  <a:lnTo>
                    <a:pt x="2618542" y="393897"/>
                  </a:lnTo>
                  <a:lnTo>
                    <a:pt x="2224645" y="787794"/>
                  </a:lnTo>
                  <a:lnTo>
                    <a:pt x="0" y="787794"/>
                  </a:lnTo>
                  <a:lnTo>
                    <a:pt x="393897" y="393897"/>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297" tIns="12700" rIns="393897" bIns="12700" numCol="1" spcCol="1270" anchor="ctr" anchorCtr="0">
              <a:noAutofit/>
            </a:bodyPr>
            <a:lstStyle/>
            <a:p>
              <a:pPr marL="0" lvl="0" indent="0" algn="ctr" defTabSz="1200150">
                <a:lnSpc>
                  <a:spcPct val="100000"/>
                </a:lnSpc>
                <a:spcBef>
                  <a:spcPct val="0"/>
                </a:spcBef>
                <a:spcAft>
                  <a:spcPts val="0"/>
                </a:spcAft>
                <a:buNone/>
              </a:pPr>
              <a:r>
                <a:rPr lang="en-US" sz="2000" kern="1200">
                  <a:solidFill>
                    <a:prstClr val="black">
                      <a:hueOff val="0"/>
                      <a:satOff val="0"/>
                      <a:lumOff val="0"/>
                      <a:alphaOff val="0"/>
                    </a:prstClr>
                  </a:solidFill>
                  <a:latin typeface="Franklin Gothic Book" panose="020B0503020102020204"/>
                  <a:ea typeface="+mn-ea"/>
                  <a:cs typeface="+mn-cs"/>
                </a:rPr>
                <a:t>Late October/</a:t>
              </a:r>
            </a:p>
            <a:p>
              <a:pPr marL="0" lvl="0" indent="0" algn="ctr" defTabSz="1200150">
                <a:lnSpc>
                  <a:spcPct val="100000"/>
                </a:lnSpc>
                <a:spcBef>
                  <a:spcPct val="0"/>
                </a:spcBef>
                <a:spcAft>
                  <a:spcPts val="0"/>
                </a:spcAft>
                <a:buNone/>
              </a:pPr>
              <a:r>
                <a:rPr lang="en-US" sz="2000" kern="1200">
                  <a:solidFill>
                    <a:prstClr val="black">
                      <a:hueOff val="0"/>
                      <a:satOff val="0"/>
                      <a:lumOff val="0"/>
                      <a:alphaOff val="0"/>
                    </a:prstClr>
                  </a:solidFill>
                  <a:latin typeface="Franklin Gothic Book" panose="020B0503020102020204"/>
                  <a:ea typeface="+mn-ea"/>
                  <a:cs typeface="+mn-cs"/>
                </a:rPr>
                <a:t>Early November</a:t>
              </a:r>
            </a:p>
          </p:txBody>
        </p:sp>
        <p:sp>
          <p:nvSpPr>
            <p:cNvPr id="24" name="Freeform: Shape 23">
              <a:extLst>
                <a:ext uri="{FF2B5EF4-FFF2-40B4-BE49-F238E27FC236}">
                  <a16:creationId xmlns:a16="http://schemas.microsoft.com/office/drawing/2014/main" id="{8723EFF7-2BFB-D0B7-D915-9FFAC2EC0697}"/>
                </a:ext>
              </a:extLst>
            </p:cNvPr>
            <p:cNvSpPr/>
            <p:nvPr/>
          </p:nvSpPr>
          <p:spPr>
            <a:xfrm>
              <a:off x="7581365" y="4837834"/>
              <a:ext cx="3194967" cy="768102"/>
            </a:xfrm>
            <a:custGeom>
              <a:avLst/>
              <a:gdLst>
                <a:gd name="connsiteX0" fmla="*/ 0 w 3194967"/>
                <a:gd name="connsiteY0" fmla="*/ 0 h 768102"/>
                <a:gd name="connsiteX1" fmla="*/ 2810916 w 3194967"/>
                <a:gd name="connsiteY1" fmla="*/ 0 h 768102"/>
                <a:gd name="connsiteX2" fmla="*/ 3194967 w 3194967"/>
                <a:gd name="connsiteY2" fmla="*/ 384051 h 768102"/>
                <a:gd name="connsiteX3" fmla="*/ 2810916 w 3194967"/>
                <a:gd name="connsiteY3" fmla="*/ 768102 h 768102"/>
                <a:gd name="connsiteX4" fmla="*/ 0 w 3194967"/>
                <a:gd name="connsiteY4" fmla="*/ 768102 h 768102"/>
                <a:gd name="connsiteX5" fmla="*/ 384051 w 3194967"/>
                <a:gd name="connsiteY5" fmla="*/ 384051 h 768102"/>
                <a:gd name="connsiteX6" fmla="*/ 0 w 3194967"/>
                <a:gd name="connsiteY6" fmla="*/ 0 h 76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67" h="768102">
                  <a:moveTo>
                    <a:pt x="0" y="0"/>
                  </a:moveTo>
                  <a:lnTo>
                    <a:pt x="2810916" y="0"/>
                  </a:lnTo>
                  <a:lnTo>
                    <a:pt x="3194967" y="384051"/>
                  </a:lnTo>
                  <a:lnTo>
                    <a:pt x="2810916" y="768102"/>
                  </a:lnTo>
                  <a:lnTo>
                    <a:pt x="0" y="768102"/>
                  </a:lnTo>
                  <a:lnTo>
                    <a:pt x="384051" y="384051"/>
                  </a:lnTo>
                  <a:lnTo>
                    <a:pt x="0" y="0"/>
                  </a:lnTo>
                  <a:close/>
                </a:path>
              </a:pathLst>
            </a:cu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911" tIns="11430" rIns="384051" bIns="11430" numCol="1" spcCol="1270" anchor="ctr" anchorCtr="0">
              <a:noAutofit/>
            </a:bodyPr>
            <a:lstStyle/>
            <a:p>
              <a:pPr marL="0" lvl="0" indent="0" algn="ctr" defTabSz="844550">
                <a:lnSpc>
                  <a:spcPct val="90000"/>
                </a:lnSpc>
                <a:spcBef>
                  <a:spcPct val="0"/>
                </a:spcBef>
                <a:spcAft>
                  <a:spcPct val="35000"/>
                </a:spcAft>
                <a:buNone/>
              </a:pPr>
              <a:r>
                <a:rPr lang="en-US" sz="1800" kern="1200">
                  <a:solidFill>
                    <a:prstClr val="black">
                      <a:hueOff val="0"/>
                      <a:satOff val="0"/>
                      <a:lumOff val="0"/>
                      <a:alphaOff val="0"/>
                    </a:prstClr>
                  </a:solidFill>
                  <a:latin typeface="Franklin Gothic Book" panose="020B0503020102020204"/>
                  <a:ea typeface="+mn-ea"/>
                  <a:cs typeface="+mn-cs"/>
                </a:rPr>
                <a:t>Release of the School Report Card</a:t>
              </a:r>
            </a:p>
          </p:txBody>
        </p:sp>
      </p:grpSp>
      <p:sp>
        <p:nvSpPr>
          <p:cNvPr id="3" name="Google Shape;103;p2">
            <a:extLst>
              <a:ext uri="{FF2B5EF4-FFF2-40B4-BE49-F238E27FC236}">
                <a16:creationId xmlns:a16="http://schemas.microsoft.com/office/drawing/2014/main" id="{EB975470-6BD4-6412-0EEC-06F59A39B1EA}"/>
              </a:ext>
            </a:extLst>
          </p:cNvPr>
          <p:cNvSpPr txBox="1">
            <a:spLocks/>
          </p:cNvSpPr>
          <p:nvPr/>
        </p:nvSpPr>
        <p:spPr>
          <a:xfrm>
            <a:off x="4724400" y="6392769"/>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26</a:t>
            </a:fld>
            <a:endParaRPr lang="en-US">
              <a:solidFill>
                <a:schemeClr val="bg1"/>
              </a:solidFill>
            </a:endParaRPr>
          </a:p>
        </p:txBody>
      </p:sp>
    </p:spTree>
    <p:extLst>
      <p:ext uri="{BB962C8B-B14F-4D97-AF65-F5344CB8AC3E}">
        <p14:creationId xmlns:p14="http://schemas.microsoft.com/office/powerpoint/2010/main" val="3427154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71DF-6CB5-E308-319B-334EF29AE76C}"/>
              </a:ext>
            </a:extLst>
          </p:cNvPr>
          <p:cNvSpPr>
            <a:spLocks noGrp="1"/>
          </p:cNvSpPr>
          <p:nvPr>
            <p:ph type="title"/>
          </p:nvPr>
        </p:nvSpPr>
        <p:spPr/>
        <p:txBody>
          <a:bodyPr/>
          <a:lstStyle/>
          <a:p>
            <a:r>
              <a:rPr lang="en-US"/>
              <a:t>Assessment and Accountability Resources</a:t>
            </a:r>
          </a:p>
        </p:txBody>
      </p:sp>
      <p:sp>
        <p:nvSpPr>
          <p:cNvPr id="3" name="Content Placeholder 2">
            <a:extLst>
              <a:ext uri="{FF2B5EF4-FFF2-40B4-BE49-F238E27FC236}">
                <a16:creationId xmlns:a16="http://schemas.microsoft.com/office/drawing/2014/main" id="{9D9D57D5-FF14-BFC8-382E-E1958C7AACD9}"/>
              </a:ext>
            </a:extLst>
          </p:cNvPr>
          <p:cNvSpPr>
            <a:spLocks noGrp="1"/>
          </p:cNvSpPr>
          <p:nvPr>
            <p:ph idx="1"/>
          </p:nvPr>
        </p:nvSpPr>
        <p:spPr>
          <a:xfrm>
            <a:off x="838200" y="1825625"/>
            <a:ext cx="10515600" cy="3366861"/>
          </a:xfrm>
        </p:spPr>
        <p:txBody>
          <a:bodyPr vert="horz" lIns="91440" tIns="45720" rIns="91440" bIns="45720" rtlCol="0" anchor="t">
            <a:normAutofit/>
          </a:bodyPr>
          <a:lstStyle/>
          <a:p>
            <a:pPr>
              <a:buClr>
                <a:schemeClr val="tx1"/>
              </a:buClr>
            </a:pPr>
            <a:r>
              <a:rPr lang="en-US">
                <a:solidFill>
                  <a:srgbClr val="0070C0"/>
                </a:solidFill>
                <a:hlinkClick r:id="rId3">
                  <a:extLst>
                    <a:ext uri="{A12FA001-AC4F-418D-AE19-62706E023703}">
                      <ahyp:hlinkClr xmlns:ahyp="http://schemas.microsoft.com/office/drawing/2018/hyperlinkcolor" val="tx"/>
                    </a:ext>
                  </a:extLst>
                </a:hlinkClick>
              </a:rPr>
              <a:t>Accountability At A Glance </a:t>
            </a:r>
            <a:endParaRPr lang="en-US">
              <a:solidFill>
                <a:srgbClr val="0070C0"/>
              </a:solidFill>
            </a:endParaRPr>
          </a:p>
          <a:p>
            <a:pPr>
              <a:buClr>
                <a:schemeClr val="tx1"/>
              </a:buClr>
            </a:pPr>
            <a:r>
              <a:rPr lang="en-US">
                <a:solidFill>
                  <a:srgbClr val="0070C0"/>
                </a:solidFill>
                <a:hlinkClick r:id="rId4">
                  <a:extLst>
                    <a:ext uri="{A12FA001-AC4F-418D-AE19-62706E023703}">
                      <ahyp:hlinkClr xmlns:ahyp="http://schemas.microsoft.com/office/drawing/2018/hyperlinkcolor" val="tx"/>
                    </a:ext>
                  </a:extLst>
                </a:hlinkClick>
              </a:rPr>
              <a:t>Summer 2023 Assessment and Accountability Activities</a:t>
            </a:r>
          </a:p>
          <a:p>
            <a:pPr marL="0" indent="0">
              <a:buNone/>
            </a:pPr>
            <a:endParaRPr lang="en-US"/>
          </a:p>
        </p:txBody>
      </p:sp>
      <p:sp>
        <p:nvSpPr>
          <p:cNvPr id="5" name="Google Shape;103;p2">
            <a:extLst>
              <a:ext uri="{FF2B5EF4-FFF2-40B4-BE49-F238E27FC236}">
                <a16:creationId xmlns:a16="http://schemas.microsoft.com/office/drawing/2014/main" id="{8D3666B2-0570-1061-DD00-442416222C7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27</a:t>
            </a:fld>
            <a:endParaRPr lang="en-US">
              <a:solidFill>
                <a:schemeClr val="bg1"/>
              </a:solidFill>
            </a:endParaRPr>
          </a:p>
        </p:txBody>
      </p:sp>
    </p:spTree>
    <p:extLst>
      <p:ext uri="{BB962C8B-B14F-4D97-AF65-F5344CB8AC3E}">
        <p14:creationId xmlns:p14="http://schemas.microsoft.com/office/powerpoint/2010/main" val="342699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38953" y="149973"/>
            <a:ext cx="10515600" cy="1325563"/>
          </a:xfrm>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475536"/>
            <a:ext cx="10515600" cy="4093115"/>
          </a:xfrm>
        </p:spPr>
        <p:txBody>
          <a:bodyPr>
            <a:normAutofit fontScale="92500" lnSpcReduction="10000"/>
          </a:bodyPr>
          <a:lstStyle/>
          <a:p>
            <a:r>
              <a:rPr lang="en-US">
                <a:hlinkClick r:id="rId2"/>
              </a:rPr>
              <a:t>Ben Riley</a:t>
            </a:r>
            <a:r>
              <a:rPr lang="en-US"/>
              <a:t>, Systems Consultant</a:t>
            </a:r>
          </a:p>
          <a:p>
            <a:r>
              <a:rPr lang="en-US">
                <a:hlinkClick r:id="rId3"/>
              </a:rPr>
              <a:t>Chris Williams</a:t>
            </a:r>
            <a:r>
              <a:rPr lang="en-US"/>
              <a:t>, Program Consultant</a:t>
            </a:r>
          </a:p>
          <a:p>
            <a:r>
              <a:rPr lang="en-US">
                <a:hlinkClick r:id="rId4"/>
              </a:rPr>
              <a:t>Christen Roseberry</a:t>
            </a:r>
            <a:r>
              <a:rPr lang="en-US"/>
              <a:t>, Program Consultant </a:t>
            </a:r>
          </a:p>
          <a:p>
            <a:r>
              <a:rPr lang="en-US">
                <a:hlinkClick r:id="rId5"/>
              </a:rPr>
              <a:t>Helen Jones</a:t>
            </a:r>
            <a:r>
              <a:rPr lang="en-US"/>
              <a:t>, Academic Program Manager</a:t>
            </a:r>
          </a:p>
          <a:p>
            <a:r>
              <a:rPr lang="en-US">
                <a:hlinkClick r:id="rId6"/>
              </a:rPr>
              <a:t>Dr. Jennifer Stafford</a:t>
            </a:r>
            <a:r>
              <a:rPr lang="en-US"/>
              <a:t>, Division Director</a:t>
            </a:r>
          </a:p>
          <a:p>
            <a:r>
              <a:rPr lang="en-US">
                <a:hlinkClick r:id="rId7"/>
              </a:rPr>
              <a:t>Krista Mullins</a:t>
            </a:r>
            <a:r>
              <a:rPr lang="en-US"/>
              <a:t>, Program Consultant</a:t>
            </a:r>
          </a:p>
          <a:p>
            <a:r>
              <a:rPr lang="en-US">
                <a:hlinkClick r:id="rId8"/>
              </a:rPr>
              <a:t>Lisa Jett</a:t>
            </a:r>
            <a:r>
              <a:rPr lang="en-US"/>
              <a:t>, Program Consultant</a:t>
            </a:r>
          </a:p>
          <a:p>
            <a:r>
              <a:rPr lang="en-US">
                <a:hlinkClick r:id="rId9"/>
              </a:rPr>
              <a:t>Melissa Chandler</a:t>
            </a:r>
            <a:r>
              <a:rPr lang="en-US"/>
              <a:t>, Program Consultant</a:t>
            </a:r>
          </a:p>
          <a:p>
            <a:r>
              <a:rPr lang="en-US">
                <a:hlinkClick r:id="rId10"/>
              </a:rPr>
              <a:t>Shara Savage</a:t>
            </a:r>
            <a:r>
              <a:rPr lang="en-US"/>
              <a:t>, Program Consultant</a:t>
            </a:r>
          </a:p>
          <a:p>
            <a:endParaRPr lang="en-US"/>
          </a:p>
        </p:txBody>
      </p:sp>
      <p:sp>
        <p:nvSpPr>
          <p:cNvPr id="4" name="Google Shape;103;p2">
            <a:extLst>
              <a:ext uri="{FF2B5EF4-FFF2-40B4-BE49-F238E27FC236}">
                <a16:creationId xmlns:a16="http://schemas.microsoft.com/office/drawing/2014/main" id="{6848A582-0075-C7D8-08EA-E14578F9351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28</a:t>
            </a:fld>
            <a:endParaRPr lang="en-US">
              <a:solidFill>
                <a:schemeClr val="bg1"/>
              </a:solidFill>
            </a:endParaRPr>
          </a:p>
        </p:txBody>
      </p:sp>
    </p:spTree>
    <p:extLst>
      <p:ext uri="{BB962C8B-B14F-4D97-AF65-F5344CB8AC3E}">
        <p14:creationId xmlns:p14="http://schemas.microsoft.com/office/powerpoint/2010/main" val="115313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p:txBody>
          <a:bodyPr/>
          <a:lstStyle/>
          <a:p>
            <a:r>
              <a:rPr lang="en-US"/>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lstStyle/>
          <a:p>
            <a:r>
              <a:rPr lang="en-US"/>
              <a:t>Accountability Overview</a:t>
            </a:r>
          </a:p>
          <a:p>
            <a:r>
              <a:rPr lang="en-US"/>
              <a:t>ACCESS/Alternate ACCESS</a:t>
            </a:r>
          </a:p>
          <a:p>
            <a:r>
              <a:rPr lang="en-US"/>
              <a:t>AKSA (Attainment Tasks)</a:t>
            </a:r>
          </a:p>
          <a:p>
            <a:r>
              <a:rPr lang="en-US"/>
              <a:t>K Screen</a:t>
            </a:r>
          </a:p>
          <a:p>
            <a:r>
              <a:rPr lang="en-US"/>
              <a:t>ACT – Fall ACT Administration</a:t>
            </a:r>
          </a:p>
          <a:p>
            <a:r>
              <a:rPr lang="en-US"/>
              <a:t>Test Security</a:t>
            </a:r>
          </a:p>
          <a:p>
            <a:endParaRPr lang="en-US"/>
          </a:p>
        </p:txBody>
      </p:sp>
      <p:sp>
        <p:nvSpPr>
          <p:cNvPr id="4" name="Google Shape;103;p2">
            <a:extLst>
              <a:ext uri="{FF2B5EF4-FFF2-40B4-BE49-F238E27FC236}">
                <a16:creationId xmlns:a16="http://schemas.microsoft.com/office/drawing/2014/main" id="{F19480A3-CC2F-E975-E820-934D452728D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29</a:t>
            </a:fld>
            <a:endParaRPr lang="en-US">
              <a:solidFill>
                <a:schemeClr val="bg1"/>
              </a:solidFill>
            </a:endParaRPr>
          </a:p>
        </p:txBody>
      </p:sp>
    </p:spTree>
    <p:extLst>
      <p:ext uri="{BB962C8B-B14F-4D97-AF65-F5344CB8AC3E}">
        <p14:creationId xmlns:p14="http://schemas.microsoft.com/office/powerpoint/2010/main" val="398067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7F6C-023A-42EC-847A-3A7B9AC668D8}"/>
              </a:ext>
            </a:extLst>
          </p:cNvPr>
          <p:cNvSpPr>
            <a:spLocks noGrp="1"/>
          </p:cNvSpPr>
          <p:nvPr>
            <p:ph type="title"/>
          </p:nvPr>
        </p:nvSpPr>
        <p:spPr>
          <a:xfrm>
            <a:off x="60531" y="16170"/>
            <a:ext cx="9101493" cy="747814"/>
          </a:xfrm>
        </p:spPr>
        <p:txBody>
          <a:bodyPr>
            <a:normAutofit/>
          </a:bodyPr>
          <a:lstStyle/>
          <a:p>
            <a:r>
              <a:rPr lang="en-US"/>
              <a:t>Senate Bill 158 (2020)</a:t>
            </a:r>
          </a:p>
        </p:txBody>
      </p:sp>
      <p:sp>
        <p:nvSpPr>
          <p:cNvPr id="3" name="Text Placeholder 2">
            <a:extLst>
              <a:ext uri="{FF2B5EF4-FFF2-40B4-BE49-F238E27FC236}">
                <a16:creationId xmlns:a16="http://schemas.microsoft.com/office/drawing/2014/main" id="{D49270EF-BDEE-4EE2-B3E8-FB59C7D368C0}"/>
              </a:ext>
            </a:extLst>
          </p:cNvPr>
          <p:cNvSpPr>
            <a:spLocks noGrp="1"/>
          </p:cNvSpPr>
          <p:nvPr>
            <p:ph type="body" sz="quarter" idx="13"/>
          </p:nvPr>
        </p:nvSpPr>
        <p:spPr>
          <a:xfrm>
            <a:off x="286893" y="925117"/>
            <a:ext cx="11415250" cy="4996714"/>
          </a:xfrm>
        </p:spPr>
        <p:txBody>
          <a:bodyPr vert="horz" lIns="91440" tIns="45720" rIns="91440" bIns="45720" rtlCol="0" anchor="t">
            <a:normAutofit fontScale="92500" lnSpcReduction="10000"/>
          </a:bodyPr>
          <a:lstStyle/>
          <a:p>
            <a:r>
              <a:rPr lang="en-US"/>
              <a:t>Kentucky’s Accountability System, </a:t>
            </a:r>
            <a:r>
              <a:rPr lang="en-US">
                <a:hlinkClick r:id="rId2"/>
              </a:rPr>
              <a:t>703 KAR 5:270</a:t>
            </a:r>
            <a:r>
              <a:rPr lang="en-US"/>
              <a:t>, became effective Nov. 30, 2021. </a:t>
            </a:r>
          </a:p>
          <a:p>
            <a:r>
              <a:rPr lang="en-US"/>
              <a:t>Exclusive list of accountability indicators are based on Status (current year performance) and Change (difference between prior year and current year status score).</a:t>
            </a:r>
          </a:p>
          <a:p>
            <a:pPr marL="857250" indent="-401320"/>
            <a:r>
              <a:rPr lang="en-US" sz="2200"/>
              <a:t>State Assessment Results in Reading and Mathematics;</a:t>
            </a:r>
          </a:p>
          <a:p>
            <a:pPr marL="857250" indent="-401320"/>
            <a:r>
              <a:rPr lang="en-US" sz="2200"/>
              <a:t>State Assessment Results in Science, Social Studies and Writing (on-demand and editing/mechanics);</a:t>
            </a:r>
          </a:p>
          <a:p>
            <a:pPr marL="798195"/>
            <a:r>
              <a:rPr lang="en-US" sz="2200"/>
              <a:t> Progress on English Language Proficiency;</a:t>
            </a:r>
          </a:p>
          <a:p>
            <a:pPr marL="798195"/>
            <a:r>
              <a:rPr lang="en-US" sz="2200"/>
              <a:t> Quality of School Climate and Safety Survey;</a:t>
            </a:r>
          </a:p>
          <a:p>
            <a:pPr marL="798195"/>
            <a:r>
              <a:rPr lang="en-US" sz="2200"/>
              <a:t> Postsecondary Readiness (high school only); and</a:t>
            </a:r>
          </a:p>
          <a:p>
            <a:pPr marL="798195"/>
            <a:r>
              <a:rPr lang="en-US" sz="2200"/>
              <a:t> Graduation Rate (high school only)</a:t>
            </a:r>
          </a:p>
          <a:p>
            <a:r>
              <a:rPr lang="en-US"/>
              <a:t> An Overall Performance Rating combines all available indicators.</a:t>
            </a:r>
          </a:p>
          <a:p>
            <a:pPr marL="0" indent="0">
              <a:buNone/>
            </a:pPr>
            <a:endParaRPr lang="en-US"/>
          </a:p>
          <a:p>
            <a:pPr marL="798195"/>
            <a:endParaRPr lang="en-US" sz="2200"/>
          </a:p>
        </p:txBody>
      </p:sp>
      <p:sp>
        <p:nvSpPr>
          <p:cNvPr id="6" name="Google Shape;103;p2">
            <a:extLst>
              <a:ext uri="{FF2B5EF4-FFF2-40B4-BE49-F238E27FC236}">
                <a16:creationId xmlns:a16="http://schemas.microsoft.com/office/drawing/2014/main" id="{ECA837A2-8ACA-D6F8-3EEB-BF02E650DFA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1393089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B17B-A855-04EC-39EE-12DCD3C1D134}"/>
              </a:ext>
            </a:extLst>
          </p:cNvPr>
          <p:cNvSpPr>
            <a:spLocks noGrp="1"/>
          </p:cNvSpPr>
          <p:nvPr>
            <p:ph type="title"/>
          </p:nvPr>
        </p:nvSpPr>
        <p:spPr>
          <a:xfrm>
            <a:off x="0" y="185351"/>
            <a:ext cx="9057503" cy="1325563"/>
          </a:xfrm>
        </p:spPr>
        <p:txBody>
          <a:bodyPr>
            <a:normAutofit fontScale="90000"/>
          </a:bodyPr>
          <a:lstStyle/>
          <a:p>
            <a:r>
              <a:rPr lang="en-US"/>
              <a:t>Division of Assessment and Accountability Support</a:t>
            </a:r>
            <a:br>
              <a:rPr lang="en-US"/>
            </a:br>
            <a:endParaRPr lang="en-US"/>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2">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Tree>
    <p:extLst>
      <p:ext uri="{BB962C8B-B14F-4D97-AF65-F5344CB8AC3E}">
        <p14:creationId xmlns:p14="http://schemas.microsoft.com/office/powerpoint/2010/main" val="42079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DA66-DE6C-2E53-F3E7-FEF2E8FE1611}"/>
              </a:ext>
            </a:extLst>
          </p:cNvPr>
          <p:cNvSpPr>
            <a:spLocks noGrp="1"/>
          </p:cNvSpPr>
          <p:nvPr>
            <p:ph type="title" idx="4294967295"/>
          </p:nvPr>
        </p:nvSpPr>
        <p:spPr>
          <a:xfrm>
            <a:off x="0" y="0"/>
            <a:ext cx="755822" cy="784053"/>
          </a:xfrm>
        </p:spPr>
        <p:txBody>
          <a:bodyPr/>
          <a:lstStyle/>
          <a:p>
            <a:r>
              <a:rPr lang="en-US">
                <a:solidFill>
                  <a:schemeClr val="bg1"/>
                </a:solidFill>
              </a:rPr>
              <a:t>.</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344384" y="-24776"/>
            <a:ext cx="10046890" cy="1325563"/>
          </a:xfrm>
        </p:spPr>
        <p:txBody>
          <a:bodyPr/>
          <a:lstStyle/>
          <a:p>
            <a:r>
              <a:rPr lang="en-US"/>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093115"/>
          </a:xfrm>
        </p:spPr>
        <p:txBody>
          <a:bodyPr>
            <a:normAutofit fontScale="92500"/>
          </a:bodyPr>
          <a:lstStyle/>
          <a:p>
            <a:r>
              <a:rPr lang="en-US" sz="2800"/>
              <a:t>An overall performance score combines performance on the exclusive state indicators </a:t>
            </a:r>
            <a:r>
              <a:rPr lang="en-US" sz="2800">
                <a:effectLst/>
                <a:ea typeface="Calibri" panose="020F0502020204030204" pitchFamily="34" charset="0"/>
              </a:rPr>
              <a:t>for elementary, middle and high schools.</a:t>
            </a:r>
          </a:p>
          <a:p>
            <a:r>
              <a:rPr lang="en-US" sz="2800">
                <a:effectLst/>
                <a:ea typeface="Calibri" panose="020F0502020204030204" pitchFamily="34" charset="0"/>
              </a:rPr>
              <a:t>The ratings will be reported using a color rating system to communicate performance of schools, with red being the lowest rating and blue being the highest rating.</a:t>
            </a:r>
          </a:p>
          <a:p>
            <a:r>
              <a:rPr lang="en-US" sz="2800">
                <a:effectLst/>
                <a:ea typeface="Calibri" panose="020F0502020204030204" pitchFamily="34" charset="0"/>
              </a:rPr>
              <a:t>Color ratings include five performance levels from highest to lowest, Blue, Green, Yellow, Orange and Red.</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extLst>
              <p:ext uri="{D42A27DB-BD31-4B8C-83A1-F6EECF244321}">
                <p14:modId xmlns:p14="http://schemas.microsoft.com/office/powerpoint/2010/main" val="2795067908"/>
              </p:ext>
            </p:extLst>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
        <p:nvSpPr>
          <p:cNvPr id="4" name="Google Shape;103;p2">
            <a:extLst>
              <a:ext uri="{FF2B5EF4-FFF2-40B4-BE49-F238E27FC236}">
                <a16:creationId xmlns:a16="http://schemas.microsoft.com/office/drawing/2014/main" id="{E4AF131D-12FD-AF73-8FA1-B6E8AC800A2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22312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177686" y="60727"/>
            <a:ext cx="10515600" cy="878575"/>
          </a:xfrm>
        </p:spPr>
        <p:txBody>
          <a:bodyPr>
            <a:normAutofit/>
          </a:bodyPr>
          <a:lstStyle/>
          <a:p>
            <a:r>
              <a:rPr lang="en-US" sz="3600"/>
              <a:t>Elementary and Middle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272142" y="1178702"/>
            <a:ext cx="2558143" cy="369332"/>
          </a:xfrm>
          <a:prstGeom prst="rect">
            <a:avLst/>
          </a:prstGeom>
          <a:noFill/>
        </p:spPr>
        <p:txBody>
          <a:bodyPr wrap="square" rtlCol="0">
            <a:spAutoFit/>
          </a:bodyPr>
          <a:lstStyle/>
          <a:p>
            <a:r>
              <a:rPr lang="en-US"/>
              <a:t>Overall Performance</a:t>
            </a:r>
          </a:p>
        </p:txBody>
      </p:sp>
      <p:pic>
        <p:nvPicPr>
          <p:cNvPr id="10" name="Picture 9" descr="Graphic depicting an Overall Performance Color Dial ">
            <a:extLst>
              <a:ext uri="{FF2B5EF4-FFF2-40B4-BE49-F238E27FC236}">
                <a16:creationId xmlns:a16="http://schemas.microsoft.com/office/drawing/2014/main" id="{08187837-717A-A838-C6FE-38885CC02DBD}"/>
              </a:ext>
              <a:ext uri="{C183D7F6-B498-43B3-948B-1728B52AA6E4}">
                <adec:decorative xmlns:adec="http://schemas.microsoft.com/office/drawing/2017/decorative" val="0"/>
              </a:ext>
            </a:extLst>
          </p:cNvPr>
          <p:cNvPicPr>
            <a:picLocks noChangeAspect="1"/>
          </p:cNvPicPr>
          <p:nvPr/>
        </p:nvPicPr>
        <p:blipFill rotWithShape="1">
          <a:blip r:embed="rId2"/>
          <a:srcRect l="40749" t="49322" r="35961" b="16677"/>
          <a:stretch/>
        </p:blipFill>
        <p:spPr>
          <a:xfrm>
            <a:off x="5776422" y="792821"/>
            <a:ext cx="1881679" cy="989144"/>
          </a:xfrm>
          <a:prstGeom prst="rect">
            <a:avLst/>
          </a:prstGeom>
        </p:spPr>
      </p:pic>
      <p:sp>
        <p:nvSpPr>
          <p:cNvPr id="18" name="Arrow: Right 17" descr="Arrow pointing up indicating that Indicator Performance impacts Overall Performace">
            <a:extLst>
              <a:ext uri="{FF2B5EF4-FFF2-40B4-BE49-F238E27FC236}">
                <a16:creationId xmlns:a16="http://schemas.microsoft.com/office/drawing/2014/main" id="{A5411AFB-DC92-7655-671D-38FFB466E0FE}"/>
              </a:ext>
            </a:extLst>
          </p:cNvPr>
          <p:cNvSpPr/>
          <p:nvPr/>
        </p:nvSpPr>
        <p:spPr>
          <a:xfrm rot="16200000">
            <a:off x="6412714" y="1897860"/>
            <a:ext cx="487245" cy="29447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D9CA8-3D02-E82E-84D1-DA27D56F69DA}"/>
              </a:ext>
            </a:extLst>
          </p:cNvPr>
          <p:cNvSpPr txBox="1"/>
          <p:nvPr/>
        </p:nvSpPr>
        <p:spPr>
          <a:xfrm>
            <a:off x="272142" y="2809239"/>
            <a:ext cx="2558143" cy="369332"/>
          </a:xfrm>
          <a:prstGeom prst="rect">
            <a:avLst/>
          </a:prstGeom>
          <a:noFill/>
        </p:spPr>
        <p:txBody>
          <a:bodyPr wrap="square" rtlCol="0">
            <a:spAutoFit/>
          </a:bodyPr>
          <a:lstStyle/>
          <a:p>
            <a:r>
              <a:rPr lang="en-US"/>
              <a:t>Indicator Performance</a:t>
            </a:r>
          </a:p>
        </p:txBody>
      </p:sp>
      <p:pic>
        <p:nvPicPr>
          <p:cNvPr id="11" name="Picture 10" descr="Graphic depicting examples of color dials for individual indicators (Reading and Math; Science, Social Studies and Combined Writing; English Language Proficiency; Quality of School Climate and Safety Survey">
            <a:extLst>
              <a:ext uri="{FF2B5EF4-FFF2-40B4-BE49-F238E27FC236}">
                <a16:creationId xmlns:a16="http://schemas.microsoft.com/office/drawing/2014/main" id="{2C4A6CD3-548D-5F25-4813-8AB61FDFE84C}"/>
              </a:ext>
              <a:ext uri="{C183D7F6-B498-43B3-948B-1728B52AA6E4}">
                <adec:decorative xmlns:adec="http://schemas.microsoft.com/office/drawing/2017/decorative" val="0"/>
              </a:ext>
            </a:extLst>
          </p:cNvPr>
          <p:cNvPicPr>
            <a:picLocks noChangeAspect="1"/>
          </p:cNvPicPr>
          <p:nvPr/>
        </p:nvPicPr>
        <p:blipFill rotWithShape="1">
          <a:blip r:embed="rId3"/>
          <a:srcRect t="14657"/>
          <a:stretch/>
        </p:blipFill>
        <p:spPr>
          <a:xfrm>
            <a:off x="2735828" y="2308230"/>
            <a:ext cx="8628857" cy="1455459"/>
          </a:xfrm>
          <a:prstGeom prst="rect">
            <a:avLst/>
          </a:prstGeom>
          <a:ln w="12700">
            <a:solidFill>
              <a:schemeClr val="accent1"/>
            </a:solidFill>
          </a:ln>
        </p:spPr>
      </p:pic>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3494315" y="4013241"/>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76DE3C2-AB08-EBDB-E162-362BCEB9D341}"/>
              </a:ext>
              <a:ext uri="{C183D7F6-B498-43B3-948B-1728B52AA6E4}">
                <adec:decorative xmlns:adec="http://schemas.microsoft.com/office/drawing/2017/decorative" val="1"/>
              </a:ext>
            </a:extLst>
          </p:cNvPr>
          <p:cNvSpPr/>
          <p:nvPr/>
        </p:nvSpPr>
        <p:spPr>
          <a:xfrm rot="16200000">
            <a:off x="5747657" y="4013241"/>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FDBD931-3FE2-F4C3-5703-51C1757CF002}"/>
              </a:ext>
              <a:ext uri="{C183D7F6-B498-43B3-948B-1728B52AA6E4}">
                <adec:decorative xmlns:adec="http://schemas.microsoft.com/office/drawing/2017/decorative" val="1"/>
              </a:ext>
            </a:extLst>
          </p:cNvPr>
          <p:cNvSpPr/>
          <p:nvPr/>
        </p:nvSpPr>
        <p:spPr>
          <a:xfrm rot="16200000">
            <a:off x="8120744" y="4002480"/>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C23FE03-F275-CFE3-ECE1-F505ED698735}"/>
              </a:ext>
              <a:ext uri="{C183D7F6-B498-43B3-948B-1728B52AA6E4}">
                <adec:decorative xmlns:adec="http://schemas.microsoft.com/office/drawing/2017/decorative" val="1"/>
              </a:ext>
            </a:extLst>
          </p:cNvPr>
          <p:cNvSpPr/>
          <p:nvPr/>
        </p:nvSpPr>
        <p:spPr>
          <a:xfrm rot="16200000">
            <a:off x="10493831" y="4002480"/>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736372"/>
            <a:ext cx="2558143" cy="646331"/>
          </a:xfrm>
          <a:prstGeom prst="rect">
            <a:avLst/>
          </a:prstGeom>
          <a:noFill/>
        </p:spPr>
        <p:txBody>
          <a:bodyPr wrap="square" rtlCol="0">
            <a:spAutoFit/>
          </a:bodyPr>
          <a:lstStyle/>
          <a:p>
            <a:r>
              <a:rPr lang="en-US"/>
              <a:t>Status and Change for each Indicator</a:t>
            </a:r>
          </a:p>
        </p:txBody>
      </p:sp>
      <p:pic>
        <p:nvPicPr>
          <p:cNvPr id="12" name="Picture 11" descr="Graphic depicting Status (in colors) and Change (as descriptors with arrows). Status colors include: Red - Very low, Orange - Low, Yellow - Medium, Green - High and Blue - Very High.  Change descriptors include: Red arrow pointing down - Declined significantly, Orange arrow slightly pointed down - Declined, Yellow arrow pointing straight horizontally - Maintained, Green arrow pointed slightly up - Increased, Blue arrow pointed up - Increased Significantly ">
            <a:extLst>
              <a:ext uri="{FF2B5EF4-FFF2-40B4-BE49-F238E27FC236}">
                <a16:creationId xmlns:a16="http://schemas.microsoft.com/office/drawing/2014/main" id="{BE236606-861A-97E4-C6E9-EB78566474E3}"/>
              </a:ext>
              <a:ext uri="{C183D7F6-B498-43B3-948B-1728B52AA6E4}">
                <adec:decorative xmlns:adec="http://schemas.microsoft.com/office/drawing/2017/decorative" val="0"/>
              </a:ext>
            </a:extLst>
          </p:cNvPr>
          <p:cNvPicPr>
            <a:picLocks noChangeAspect="1"/>
          </p:cNvPicPr>
          <p:nvPr/>
        </p:nvPicPr>
        <p:blipFill rotWithShape="1">
          <a:blip r:embed="rId4"/>
          <a:srcRect t="41616" r="32434" b="30800"/>
          <a:stretch/>
        </p:blipFill>
        <p:spPr>
          <a:xfrm>
            <a:off x="2735829" y="4553126"/>
            <a:ext cx="8628857" cy="810068"/>
          </a:xfrm>
          <a:prstGeom prst="rect">
            <a:avLst/>
          </a:prstGeom>
          <a:ln w="12700">
            <a:solidFill>
              <a:schemeClr val="accent1"/>
            </a:solidFill>
          </a:ln>
        </p:spPr>
      </p:pic>
      <p:sp>
        <p:nvSpPr>
          <p:cNvPr id="2" name="Google Shape;103;p2">
            <a:extLst>
              <a:ext uri="{FF2B5EF4-FFF2-40B4-BE49-F238E27FC236}">
                <a16:creationId xmlns:a16="http://schemas.microsoft.com/office/drawing/2014/main" id="{FD9FF4B0-306A-9C81-88AA-2EB46DB3CE79}"/>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61543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314418" y="169816"/>
            <a:ext cx="10515600" cy="1325563"/>
          </a:xfrm>
        </p:spPr>
        <p:txBody>
          <a:bodyPr/>
          <a:lstStyle/>
          <a:p>
            <a:r>
              <a:rPr lang="en-US"/>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extLst>
              <p:ext uri="{D42A27DB-BD31-4B8C-83A1-F6EECF244321}">
                <p14:modId xmlns:p14="http://schemas.microsoft.com/office/powerpoint/2010/main" val="2869155275"/>
              </p:ext>
            </p:extLst>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t>If any indicator is not available, weights will be redistributed proportionally to remaining indicators.</a:t>
            </a:r>
          </a:p>
        </p:txBody>
      </p:sp>
      <p:sp>
        <p:nvSpPr>
          <p:cNvPr id="4" name="Google Shape;103;p2">
            <a:extLst>
              <a:ext uri="{FF2B5EF4-FFF2-40B4-BE49-F238E27FC236}">
                <a16:creationId xmlns:a16="http://schemas.microsoft.com/office/drawing/2014/main" id="{304FEF5E-02DB-ED66-6090-604D72C7908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244157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177686" y="60727"/>
            <a:ext cx="10515600" cy="878575"/>
          </a:xfrm>
        </p:spPr>
        <p:txBody>
          <a:bodyPr>
            <a:normAutofit/>
          </a:bodyPr>
          <a:lstStyle/>
          <a:p>
            <a:r>
              <a:rPr lang="en-US" sz="3600"/>
              <a:t>Elementary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272142" y="1178702"/>
            <a:ext cx="2558143" cy="369332"/>
          </a:xfrm>
          <a:prstGeom prst="rect">
            <a:avLst/>
          </a:prstGeom>
          <a:noFill/>
        </p:spPr>
        <p:txBody>
          <a:bodyPr wrap="square" rtlCol="0">
            <a:spAutoFit/>
          </a:bodyPr>
          <a:lstStyle/>
          <a:p>
            <a:r>
              <a:rPr lang="en-US"/>
              <a:t>Overall Performance</a:t>
            </a:r>
          </a:p>
        </p:txBody>
      </p:sp>
      <p:sp>
        <p:nvSpPr>
          <p:cNvPr id="49" name="TextBox 48">
            <a:extLst>
              <a:ext uri="{FF2B5EF4-FFF2-40B4-BE49-F238E27FC236}">
                <a16:creationId xmlns:a16="http://schemas.microsoft.com/office/drawing/2014/main" id="{0B080727-7FB6-2BA8-D87D-468A9BC2FAB8}"/>
              </a:ext>
            </a:extLst>
          </p:cNvPr>
          <p:cNvSpPr txBox="1"/>
          <p:nvPr/>
        </p:nvSpPr>
        <p:spPr>
          <a:xfrm>
            <a:off x="5834748" y="929952"/>
            <a:ext cx="1469572" cy="830997"/>
          </a:xfrm>
          <a:prstGeom prst="rect">
            <a:avLst/>
          </a:prstGeom>
          <a:noFill/>
          <a:ln w="12700">
            <a:solidFill>
              <a:schemeClr val="accent1"/>
            </a:solidFill>
          </a:ln>
        </p:spPr>
        <p:txBody>
          <a:bodyPr wrap="square" rtlCol="0">
            <a:spAutoFit/>
          </a:bodyPr>
          <a:lstStyle/>
          <a:p>
            <a:pPr algn="ctr"/>
            <a:r>
              <a:rPr lang="en-US" sz="1600"/>
              <a:t>Overall Performance Score </a:t>
            </a:r>
          </a:p>
        </p:txBody>
      </p:sp>
      <p:sp>
        <p:nvSpPr>
          <p:cNvPr id="45" name="Equals 44" descr="Equal sign indicating that Overall Performance is determined by Indicator Performance">
            <a:extLst>
              <a:ext uri="{FF2B5EF4-FFF2-40B4-BE49-F238E27FC236}">
                <a16:creationId xmlns:a16="http://schemas.microsoft.com/office/drawing/2014/main" id="{DF3FDF99-7431-419C-1049-A32807ED9530}"/>
              </a:ext>
            </a:extLst>
          </p:cNvPr>
          <p:cNvSpPr/>
          <p:nvPr/>
        </p:nvSpPr>
        <p:spPr>
          <a:xfrm>
            <a:off x="7554679" y="1235856"/>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0D9CA8-3D02-E82E-84D1-DA27D56F69DA}"/>
              </a:ext>
            </a:extLst>
          </p:cNvPr>
          <p:cNvSpPr txBox="1"/>
          <p:nvPr/>
        </p:nvSpPr>
        <p:spPr>
          <a:xfrm>
            <a:off x="272142" y="2736502"/>
            <a:ext cx="2558143" cy="369332"/>
          </a:xfrm>
          <a:prstGeom prst="rect">
            <a:avLst/>
          </a:prstGeom>
          <a:noFill/>
        </p:spPr>
        <p:txBody>
          <a:bodyPr wrap="square" rtlCol="0">
            <a:spAutoFit/>
          </a:bodyPr>
          <a:lstStyle/>
          <a:p>
            <a:r>
              <a:rPr lang="en-US"/>
              <a:t>Indicator Performance</a:t>
            </a:r>
          </a:p>
        </p:txBody>
      </p:sp>
      <p:sp>
        <p:nvSpPr>
          <p:cNvPr id="29" name="TextBox 28">
            <a:extLst>
              <a:ext uri="{FF2B5EF4-FFF2-40B4-BE49-F238E27FC236}">
                <a16:creationId xmlns:a16="http://schemas.microsoft.com/office/drawing/2014/main" id="{09EF598B-DC7E-5775-184C-8C91907797B2}"/>
              </a:ext>
            </a:extLst>
          </p:cNvPr>
          <p:cNvSpPr txBox="1"/>
          <p:nvPr/>
        </p:nvSpPr>
        <p:spPr>
          <a:xfrm>
            <a:off x="3117070" y="2567225"/>
            <a:ext cx="1469572" cy="1077218"/>
          </a:xfrm>
          <a:prstGeom prst="rect">
            <a:avLst/>
          </a:prstGeom>
          <a:noFill/>
          <a:ln>
            <a:solidFill>
              <a:schemeClr val="accent1"/>
            </a:solidFill>
          </a:ln>
        </p:spPr>
        <p:txBody>
          <a:bodyPr wrap="square" rtlCol="0">
            <a:spAutoFit/>
          </a:bodyPr>
          <a:lstStyle/>
          <a:p>
            <a:pPr algn="ctr"/>
            <a:r>
              <a:rPr lang="en-US" sz="1600"/>
              <a:t>Score for State Assessments Reading/Math * .51 </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4898571" y="2969222"/>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AA19D69-7A6D-B9A3-C7BE-C946D5A84D79}"/>
              </a:ext>
            </a:extLst>
          </p:cNvPr>
          <p:cNvSpPr txBox="1"/>
          <p:nvPr/>
        </p:nvSpPr>
        <p:spPr>
          <a:xfrm>
            <a:off x="5471142" y="2567225"/>
            <a:ext cx="1567538" cy="1077218"/>
          </a:xfrm>
          <a:prstGeom prst="rect">
            <a:avLst/>
          </a:prstGeom>
          <a:noFill/>
          <a:ln w="12700">
            <a:solidFill>
              <a:schemeClr val="accent1"/>
            </a:solidFill>
          </a:ln>
        </p:spPr>
        <p:txBody>
          <a:bodyPr wrap="square" rtlCol="0">
            <a:spAutoFit/>
          </a:bodyPr>
          <a:lstStyle/>
          <a:p>
            <a:pPr algn="ctr"/>
            <a:r>
              <a:rPr lang="en-US" sz="1600"/>
              <a:t>Score for State Assessments SC/SS/CW</a:t>
            </a:r>
          </a:p>
          <a:p>
            <a:pPr algn="ctr"/>
            <a:r>
              <a:rPr lang="en-US" sz="1600"/>
              <a:t>* .40</a:t>
            </a:r>
          </a:p>
        </p:txBody>
      </p:sp>
      <p:sp>
        <p:nvSpPr>
          <p:cNvPr id="31" name="Plus Sign 30" descr="Addition symbol indicating that individual indicator scores are added together to equal the Overall Performance Score ">
            <a:extLst>
              <a:ext uri="{FF2B5EF4-FFF2-40B4-BE49-F238E27FC236}">
                <a16:creationId xmlns:a16="http://schemas.microsoft.com/office/drawing/2014/main" id="{0E6032AD-4ED2-9B40-5CF0-E6547F1ECED2}"/>
              </a:ext>
            </a:extLst>
          </p:cNvPr>
          <p:cNvSpPr/>
          <p:nvPr/>
        </p:nvSpPr>
        <p:spPr>
          <a:xfrm>
            <a:off x="7282537" y="294425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6F3FBA2-3DA9-F5BF-C40F-F6DFEF478986}"/>
              </a:ext>
            </a:extLst>
          </p:cNvPr>
          <p:cNvSpPr txBox="1"/>
          <p:nvPr/>
        </p:nvSpPr>
        <p:spPr>
          <a:xfrm>
            <a:off x="7874748" y="2567225"/>
            <a:ext cx="1567550" cy="1077218"/>
          </a:xfrm>
          <a:prstGeom prst="rect">
            <a:avLst/>
          </a:prstGeom>
          <a:noFill/>
          <a:ln w="12700">
            <a:solidFill>
              <a:schemeClr val="accent1"/>
            </a:solidFill>
          </a:ln>
        </p:spPr>
        <p:txBody>
          <a:bodyPr wrap="square" rtlCol="0">
            <a:spAutoFit/>
          </a:bodyPr>
          <a:lstStyle/>
          <a:p>
            <a:pPr algn="ctr"/>
            <a:r>
              <a:rPr lang="en-US" sz="1600"/>
              <a:t>Score for English Learner Progress </a:t>
            </a:r>
          </a:p>
          <a:p>
            <a:pPr algn="ctr"/>
            <a:r>
              <a:rPr lang="en-US" sz="1600"/>
              <a:t>* .05</a:t>
            </a:r>
          </a:p>
        </p:txBody>
      </p:sp>
      <p:sp>
        <p:nvSpPr>
          <p:cNvPr id="32" name="Plus Sign 31" descr="Addition symbol indicating that individual indicator scores are added together to equal the Overall Performance Score ">
            <a:extLst>
              <a:ext uri="{FF2B5EF4-FFF2-40B4-BE49-F238E27FC236}">
                <a16:creationId xmlns:a16="http://schemas.microsoft.com/office/drawing/2014/main" id="{EAD7F84A-3CEA-0416-CCB6-AF8877949231}"/>
              </a:ext>
            </a:extLst>
          </p:cNvPr>
          <p:cNvSpPr/>
          <p:nvPr/>
        </p:nvSpPr>
        <p:spPr>
          <a:xfrm>
            <a:off x="9588574" y="291997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2FA0E07-BE1B-50DE-EAA1-2B80A4B85A29}"/>
              </a:ext>
            </a:extLst>
          </p:cNvPr>
          <p:cNvSpPr txBox="1"/>
          <p:nvPr/>
        </p:nvSpPr>
        <p:spPr>
          <a:xfrm>
            <a:off x="10080388" y="2586900"/>
            <a:ext cx="1567328" cy="1077218"/>
          </a:xfrm>
          <a:prstGeom prst="rect">
            <a:avLst/>
          </a:prstGeom>
          <a:noFill/>
          <a:ln w="12700">
            <a:solidFill>
              <a:schemeClr val="accent1"/>
            </a:solidFill>
          </a:ln>
        </p:spPr>
        <p:txBody>
          <a:bodyPr wrap="square" rtlCol="0">
            <a:spAutoFit/>
          </a:bodyPr>
          <a:lstStyle/>
          <a:p>
            <a:pPr algn="ctr"/>
            <a:endParaRPr lang="en-US" sz="800"/>
          </a:p>
          <a:p>
            <a:pPr algn="ctr"/>
            <a:r>
              <a:rPr lang="en-US" sz="1600"/>
              <a:t>Score for </a:t>
            </a:r>
          </a:p>
          <a:p>
            <a:pPr algn="ctr"/>
            <a:r>
              <a:rPr lang="en-US" sz="1600"/>
              <a:t>QSCS</a:t>
            </a:r>
          </a:p>
          <a:p>
            <a:pPr algn="ctr"/>
            <a:r>
              <a:rPr lang="en-US" sz="1600"/>
              <a:t>* .04 </a:t>
            </a:r>
          </a:p>
          <a:p>
            <a:pPr algn="ctr"/>
            <a:endParaRPr lang="en-US" sz="800"/>
          </a:p>
        </p:txBody>
      </p:sp>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3494315"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76DE3C2-AB08-EBDB-E162-362BCEB9D341}"/>
              </a:ext>
              <a:ext uri="{C183D7F6-B498-43B3-948B-1728B52AA6E4}">
                <adec:decorative xmlns:adec="http://schemas.microsoft.com/office/drawing/2017/decorative" val="1"/>
              </a:ext>
            </a:extLst>
          </p:cNvPr>
          <p:cNvSpPr/>
          <p:nvPr/>
        </p:nvSpPr>
        <p:spPr>
          <a:xfrm rot="16200000">
            <a:off x="5909404"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FDBD931-3FE2-F4C3-5703-51C1757CF002}"/>
              </a:ext>
              <a:ext uri="{C183D7F6-B498-43B3-948B-1728B52AA6E4}">
                <adec:decorative xmlns:adec="http://schemas.microsoft.com/office/drawing/2017/decorative" val="1"/>
              </a:ext>
            </a:extLst>
          </p:cNvPr>
          <p:cNvSpPr/>
          <p:nvPr/>
        </p:nvSpPr>
        <p:spPr>
          <a:xfrm rot="16200000">
            <a:off x="8289083"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C23FE03-F275-CFE3-ECE1-F505ED698735}"/>
              </a:ext>
              <a:ext uri="{C183D7F6-B498-43B3-948B-1728B52AA6E4}">
                <adec:decorative xmlns:adec="http://schemas.microsoft.com/office/drawing/2017/decorative" val="1"/>
              </a:ext>
            </a:extLst>
          </p:cNvPr>
          <p:cNvSpPr/>
          <p:nvPr/>
        </p:nvSpPr>
        <p:spPr>
          <a:xfrm rot="16200000">
            <a:off x="10493831"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a:t>Status and Change for each Indicator</a:t>
            </a:r>
            <a:endParaRPr lang="en-US"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955471" y="4623115"/>
            <a:ext cx="17417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0" name="TextBox 19">
            <a:extLst>
              <a:ext uri="{FF2B5EF4-FFF2-40B4-BE49-F238E27FC236}">
                <a16:creationId xmlns:a16="http://schemas.microsoft.com/office/drawing/2014/main" id="{E76C9E1D-ACEE-604F-7954-315E53207703}"/>
              </a:ext>
            </a:extLst>
          </p:cNvPr>
          <p:cNvSpPr txBox="1"/>
          <p:nvPr/>
        </p:nvSpPr>
        <p:spPr>
          <a:xfrm>
            <a:off x="5403221" y="4623115"/>
            <a:ext cx="17036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3" name="TextBox 22">
            <a:extLst>
              <a:ext uri="{FF2B5EF4-FFF2-40B4-BE49-F238E27FC236}">
                <a16:creationId xmlns:a16="http://schemas.microsoft.com/office/drawing/2014/main" id="{58560ECB-F146-C3C6-4429-DE9114DD3701}"/>
              </a:ext>
            </a:extLst>
          </p:cNvPr>
          <p:cNvSpPr txBox="1"/>
          <p:nvPr/>
        </p:nvSpPr>
        <p:spPr>
          <a:xfrm>
            <a:off x="7782895" y="4621458"/>
            <a:ext cx="17417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6" name="TextBox 25">
            <a:extLst>
              <a:ext uri="{FF2B5EF4-FFF2-40B4-BE49-F238E27FC236}">
                <a16:creationId xmlns:a16="http://schemas.microsoft.com/office/drawing/2014/main" id="{E9C2278A-D721-FB8E-717C-D2CAEB790444}"/>
              </a:ext>
            </a:extLst>
          </p:cNvPr>
          <p:cNvSpPr txBox="1"/>
          <p:nvPr/>
        </p:nvSpPr>
        <p:spPr>
          <a:xfrm>
            <a:off x="9906001" y="4643229"/>
            <a:ext cx="1741715" cy="830997"/>
          </a:xfrm>
          <a:prstGeom prst="rect">
            <a:avLst/>
          </a:prstGeom>
          <a:noFill/>
          <a:ln w="12700">
            <a:solidFill>
              <a:schemeClr val="accent1"/>
            </a:solidFill>
          </a:ln>
        </p:spPr>
        <p:txBody>
          <a:bodyPr wrap="square" rtlCol="0">
            <a:spAutoFit/>
          </a:bodyPr>
          <a:lstStyle/>
          <a:p>
            <a:pPr algn="ctr"/>
            <a:r>
              <a:rPr lang="en-US" sz="1600"/>
              <a:t>Combined Status and Change</a:t>
            </a:r>
          </a:p>
          <a:p>
            <a:pPr algn="ctr"/>
            <a:r>
              <a:rPr lang="en-US" sz="1600"/>
              <a:t>Scores</a:t>
            </a:r>
            <a:r>
              <a:rPr lang="en-US" sz="1600" baseline="30000"/>
              <a:t>1</a:t>
            </a:r>
            <a:endParaRPr lang="en-US" sz="1600"/>
          </a:p>
        </p:txBody>
      </p:sp>
      <p:sp>
        <p:nvSpPr>
          <p:cNvPr id="50" name="TextBox 49">
            <a:extLst>
              <a:ext uri="{FF2B5EF4-FFF2-40B4-BE49-F238E27FC236}">
                <a16:creationId xmlns:a16="http://schemas.microsoft.com/office/drawing/2014/main" id="{B4343B84-074C-C35D-1707-DE37673BA13F}"/>
              </a:ext>
            </a:extLst>
          </p:cNvPr>
          <p:cNvSpPr txBox="1"/>
          <p:nvPr/>
        </p:nvSpPr>
        <p:spPr>
          <a:xfrm>
            <a:off x="696686" y="6085114"/>
            <a:ext cx="5399314" cy="369332"/>
          </a:xfrm>
          <a:prstGeom prst="rect">
            <a:avLst/>
          </a:prstGeom>
          <a:noFill/>
        </p:spPr>
        <p:txBody>
          <a:bodyPr wrap="square" rtlCol="0">
            <a:spAutoFit/>
          </a:bodyPr>
          <a:lstStyle/>
          <a:p>
            <a:r>
              <a:rPr lang="en-US" baseline="30000">
                <a:solidFill>
                  <a:schemeClr val="bg1"/>
                </a:solidFill>
              </a:rPr>
              <a:t>1</a:t>
            </a:r>
            <a:r>
              <a:rPr lang="en-US">
                <a:solidFill>
                  <a:schemeClr val="bg1"/>
                </a:solidFill>
              </a:rPr>
              <a:t>Calculation to be determined.</a:t>
            </a:r>
          </a:p>
        </p:txBody>
      </p:sp>
      <p:sp>
        <p:nvSpPr>
          <p:cNvPr id="3" name="Google Shape;103;p2">
            <a:extLst>
              <a:ext uri="{FF2B5EF4-FFF2-40B4-BE49-F238E27FC236}">
                <a16:creationId xmlns:a16="http://schemas.microsoft.com/office/drawing/2014/main" id="{AFA5D540-9C99-4FA8-6756-47366D110300}"/>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293078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177686" y="60727"/>
            <a:ext cx="10515600" cy="878575"/>
          </a:xfrm>
        </p:spPr>
        <p:txBody>
          <a:bodyPr>
            <a:normAutofit/>
          </a:bodyPr>
          <a:lstStyle/>
          <a:p>
            <a:r>
              <a:rPr lang="en-US" sz="3600"/>
              <a:t>Middle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272142" y="1178702"/>
            <a:ext cx="2558143" cy="369332"/>
          </a:xfrm>
          <a:prstGeom prst="rect">
            <a:avLst/>
          </a:prstGeom>
          <a:noFill/>
        </p:spPr>
        <p:txBody>
          <a:bodyPr wrap="square" rtlCol="0">
            <a:spAutoFit/>
          </a:bodyPr>
          <a:lstStyle/>
          <a:p>
            <a:r>
              <a:rPr lang="en-US"/>
              <a:t>Overall Performance</a:t>
            </a:r>
          </a:p>
        </p:txBody>
      </p:sp>
      <p:sp>
        <p:nvSpPr>
          <p:cNvPr id="10" name="TextBox 9">
            <a:extLst>
              <a:ext uri="{FF2B5EF4-FFF2-40B4-BE49-F238E27FC236}">
                <a16:creationId xmlns:a16="http://schemas.microsoft.com/office/drawing/2014/main" id="{501D2D80-A9F7-6AAF-FB0F-C5A7A1039422}"/>
              </a:ext>
            </a:extLst>
          </p:cNvPr>
          <p:cNvSpPr txBox="1"/>
          <p:nvPr/>
        </p:nvSpPr>
        <p:spPr>
          <a:xfrm>
            <a:off x="5834748" y="929952"/>
            <a:ext cx="1469572" cy="830997"/>
          </a:xfrm>
          <a:prstGeom prst="rect">
            <a:avLst/>
          </a:prstGeom>
          <a:noFill/>
          <a:ln w="12700">
            <a:solidFill>
              <a:schemeClr val="accent1"/>
            </a:solidFill>
          </a:ln>
        </p:spPr>
        <p:txBody>
          <a:bodyPr wrap="square" rtlCol="0">
            <a:spAutoFit/>
          </a:bodyPr>
          <a:lstStyle/>
          <a:p>
            <a:pPr algn="ctr"/>
            <a:r>
              <a:rPr lang="en-US" sz="1600"/>
              <a:t>Overall Performance Score </a:t>
            </a:r>
          </a:p>
        </p:txBody>
      </p:sp>
      <p:sp>
        <p:nvSpPr>
          <p:cNvPr id="45" name="Equals 44" descr="Equal sign indicating that Overall Performance is determined by Indicator Performance">
            <a:extLst>
              <a:ext uri="{FF2B5EF4-FFF2-40B4-BE49-F238E27FC236}">
                <a16:creationId xmlns:a16="http://schemas.microsoft.com/office/drawing/2014/main" id="{DF3FDF99-7431-419C-1049-A32807ED9530}"/>
              </a:ext>
            </a:extLst>
          </p:cNvPr>
          <p:cNvSpPr/>
          <p:nvPr/>
        </p:nvSpPr>
        <p:spPr>
          <a:xfrm>
            <a:off x="7554679" y="1235856"/>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0D9CA8-3D02-E82E-84D1-DA27D56F69DA}"/>
              </a:ext>
            </a:extLst>
          </p:cNvPr>
          <p:cNvSpPr txBox="1"/>
          <p:nvPr/>
        </p:nvSpPr>
        <p:spPr>
          <a:xfrm>
            <a:off x="272142" y="2736502"/>
            <a:ext cx="2558143" cy="369332"/>
          </a:xfrm>
          <a:prstGeom prst="rect">
            <a:avLst/>
          </a:prstGeom>
          <a:noFill/>
        </p:spPr>
        <p:txBody>
          <a:bodyPr wrap="square" rtlCol="0">
            <a:spAutoFit/>
          </a:bodyPr>
          <a:lstStyle/>
          <a:p>
            <a:r>
              <a:rPr lang="en-US"/>
              <a:t>Indicator Performance</a:t>
            </a:r>
          </a:p>
        </p:txBody>
      </p:sp>
      <p:sp>
        <p:nvSpPr>
          <p:cNvPr id="12" name="TextBox 11">
            <a:extLst>
              <a:ext uri="{FF2B5EF4-FFF2-40B4-BE49-F238E27FC236}">
                <a16:creationId xmlns:a16="http://schemas.microsoft.com/office/drawing/2014/main" id="{7B6907E7-242A-79D0-4A7D-1E56C04537E5}"/>
              </a:ext>
            </a:extLst>
          </p:cNvPr>
          <p:cNvSpPr txBox="1"/>
          <p:nvPr/>
        </p:nvSpPr>
        <p:spPr>
          <a:xfrm>
            <a:off x="3117070" y="2567225"/>
            <a:ext cx="1469572" cy="1077218"/>
          </a:xfrm>
          <a:prstGeom prst="rect">
            <a:avLst/>
          </a:prstGeom>
          <a:noFill/>
          <a:ln>
            <a:solidFill>
              <a:schemeClr val="accent1"/>
            </a:solidFill>
          </a:ln>
        </p:spPr>
        <p:txBody>
          <a:bodyPr wrap="square" rtlCol="0">
            <a:spAutoFit/>
          </a:bodyPr>
          <a:lstStyle/>
          <a:p>
            <a:pPr algn="ctr"/>
            <a:r>
              <a:rPr lang="en-US" sz="1600"/>
              <a:t>Score for State Assessments Reading/Math * .46 </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4898571" y="2969222"/>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0DD2ABC-6527-B529-1711-97DE015DF4AB}"/>
              </a:ext>
            </a:extLst>
          </p:cNvPr>
          <p:cNvSpPr txBox="1"/>
          <p:nvPr/>
        </p:nvSpPr>
        <p:spPr>
          <a:xfrm>
            <a:off x="5471142" y="2567225"/>
            <a:ext cx="1567538" cy="1077218"/>
          </a:xfrm>
          <a:prstGeom prst="rect">
            <a:avLst/>
          </a:prstGeom>
          <a:noFill/>
          <a:ln w="12700">
            <a:solidFill>
              <a:schemeClr val="accent1"/>
            </a:solidFill>
          </a:ln>
        </p:spPr>
        <p:txBody>
          <a:bodyPr wrap="square" rtlCol="0">
            <a:spAutoFit/>
          </a:bodyPr>
          <a:lstStyle/>
          <a:p>
            <a:pPr algn="ctr"/>
            <a:r>
              <a:rPr lang="en-US" sz="1600"/>
              <a:t>Score for State Assessments SC/SS/CW</a:t>
            </a:r>
          </a:p>
          <a:p>
            <a:pPr algn="ctr"/>
            <a:r>
              <a:rPr lang="en-US" sz="1600"/>
              <a:t>* .45</a:t>
            </a:r>
          </a:p>
        </p:txBody>
      </p:sp>
      <p:sp>
        <p:nvSpPr>
          <p:cNvPr id="31" name="Plus Sign 30" descr="Addition symbol indicating that individual indicator scores are added together to equal the Overall Performance Score ">
            <a:extLst>
              <a:ext uri="{FF2B5EF4-FFF2-40B4-BE49-F238E27FC236}">
                <a16:creationId xmlns:a16="http://schemas.microsoft.com/office/drawing/2014/main" id="{0E6032AD-4ED2-9B40-5CF0-E6547F1ECED2}"/>
              </a:ext>
            </a:extLst>
          </p:cNvPr>
          <p:cNvSpPr/>
          <p:nvPr/>
        </p:nvSpPr>
        <p:spPr>
          <a:xfrm>
            <a:off x="7282537" y="294425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E5E3724-8109-B380-AF47-7F691087B287}"/>
              </a:ext>
            </a:extLst>
          </p:cNvPr>
          <p:cNvSpPr txBox="1"/>
          <p:nvPr/>
        </p:nvSpPr>
        <p:spPr>
          <a:xfrm>
            <a:off x="7874748" y="2567225"/>
            <a:ext cx="1567550" cy="1077218"/>
          </a:xfrm>
          <a:prstGeom prst="rect">
            <a:avLst/>
          </a:prstGeom>
          <a:noFill/>
          <a:ln w="12700">
            <a:solidFill>
              <a:schemeClr val="accent1"/>
            </a:solidFill>
          </a:ln>
        </p:spPr>
        <p:txBody>
          <a:bodyPr wrap="square" rtlCol="0">
            <a:spAutoFit/>
          </a:bodyPr>
          <a:lstStyle/>
          <a:p>
            <a:pPr algn="ctr"/>
            <a:r>
              <a:rPr lang="en-US" sz="1600"/>
              <a:t>Score for English Learner Progress </a:t>
            </a:r>
          </a:p>
          <a:p>
            <a:pPr algn="ctr"/>
            <a:r>
              <a:rPr lang="en-US" sz="1600"/>
              <a:t>* .05</a:t>
            </a:r>
          </a:p>
        </p:txBody>
      </p:sp>
      <p:sp>
        <p:nvSpPr>
          <p:cNvPr id="32" name="Plus Sign 31" descr="Addition symbol indicating that individual indicator scores are added together to equal the Overall Performance Score ">
            <a:extLst>
              <a:ext uri="{FF2B5EF4-FFF2-40B4-BE49-F238E27FC236}">
                <a16:creationId xmlns:a16="http://schemas.microsoft.com/office/drawing/2014/main" id="{EAD7F84A-3CEA-0416-CCB6-AF8877949231}"/>
              </a:ext>
            </a:extLst>
          </p:cNvPr>
          <p:cNvSpPr/>
          <p:nvPr/>
        </p:nvSpPr>
        <p:spPr>
          <a:xfrm>
            <a:off x="9615882" y="2931014"/>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5ED96E8-AD14-A1D6-EF4A-74E9B8FD5837}"/>
              </a:ext>
            </a:extLst>
          </p:cNvPr>
          <p:cNvSpPr txBox="1"/>
          <p:nvPr/>
        </p:nvSpPr>
        <p:spPr>
          <a:xfrm>
            <a:off x="10080388" y="2586900"/>
            <a:ext cx="1567328" cy="1077218"/>
          </a:xfrm>
          <a:prstGeom prst="rect">
            <a:avLst/>
          </a:prstGeom>
          <a:noFill/>
          <a:ln w="12700">
            <a:solidFill>
              <a:schemeClr val="accent1"/>
            </a:solidFill>
          </a:ln>
        </p:spPr>
        <p:txBody>
          <a:bodyPr wrap="square" rtlCol="0">
            <a:spAutoFit/>
          </a:bodyPr>
          <a:lstStyle/>
          <a:p>
            <a:pPr algn="ctr"/>
            <a:endParaRPr lang="en-US" sz="800"/>
          </a:p>
          <a:p>
            <a:pPr algn="ctr"/>
            <a:r>
              <a:rPr lang="en-US" sz="1600"/>
              <a:t>Score for </a:t>
            </a:r>
          </a:p>
          <a:p>
            <a:pPr algn="ctr"/>
            <a:r>
              <a:rPr lang="en-US" sz="1600"/>
              <a:t>QSCS</a:t>
            </a:r>
          </a:p>
          <a:p>
            <a:pPr algn="ctr"/>
            <a:r>
              <a:rPr lang="en-US" sz="1600"/>
              <a:t>* .04 </a:t>
            </a:r>
          </a:p>
          <a:p>
            <a:pPr algn="ctr"/>
            <a:endParaRPr lang="en-US" sz="800"/>
          </a:p>
        </p:txBody>
      </p:sp>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3494315"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Arrow pointing up indicating that Status and Change for each Indicator impacts Indicator Performance ">
            <a:extLst>
              <a:ext uri="{FF2B5EF4-FFF2-40B4-BE49-F238E27FC236}">
                <a16:creationId xmlns:a16="http://schemas.microsoft.com/office/drawing/2014/main" id="{A76DE3C2-AB08-EBDB-E162-362BCEB9D341}"/>
              </a:ext>
            </a:extLst>
          </p:cNvPr>
          <p:cNvSpPr/>
          <p:nvPr/>
        </p:nvSpPr>
        <p:spPr>
          <a:xfrm rot="16200000">
            <a:off x="5909404"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Arrow pointing up indicating that Status and Change for each Indicator impacts Indicator Performance ">
            <a:extLst>
              <a:ext uri="{FF2B5EF4-FFF2-40B4-BE49-F238E27FC236}">
                <a16:creationId xmlns:a16="http://schemas.microsoft.com/office/drawing/2014/main" id="{1FDBD931-3FE2-F4C3-5703-51C1757CF002}"/>
              </a:ext>
            </a:extLst>
          </p:cNvPr>
          <p:cNvSpPr/>
          <p:nvPr/>
        </p:nvSpPr>
        <p:spPr>
          <a:xfrm rot="16200000">
            <a:off x="8289083"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descr="Arrow pointing up indicating that Status and Change for each Indicator impacts Indicator Performance ">
            <a:extLst>
              <a:ext uri="{FF2B5EF4-FFF2-40B4-BE49-F238E27FC236}">
                <a16:creationId xmlns:a16="http://schemas.microsoft.com/office/drawing/2014/main" id="{8C23FE03-F275-CFE3-ECE1-F505ED698735}"/>
              </a:ext>
            </a:extLst>
          </p:cNvPr>
          <p:cNvSpPr/>
          <p:nvPr/>
        </p:nvSpPr>
        <p:spPr>
          <a:xfrm rot="16200000">
            <a:off x="10493831"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a:t>Status and Change for each Indicator</a:t>
            </a:r>
            <a:endParaRPr lang="en-US"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955471" y="4623115"/>
            <a:ext cx="17417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0" name="TextBox 19">
            <a:extLst>
              <a:ext uri="{FF2B5EF4-FFF2-40B4-BE49-F238E27FC236}">
                <a16:creationId xmlns:a16="http://schemas.microsoft.com/office/drawing/2014/main" id="{E76C9E1D-ACEE-604F-7954-315E53207703}"/>
              </a:ext>
            </a:extLst>
          </p:cNvPr>
          <p:cNvSpPr txBox="1"/>
          <p:nvPr/>
        </p:nvSpPr>
        <p:spPr>
          <a:xfrm>
            <a:off x="5403221" y="4623115"/>
            <a:ext cx="17036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3" name="TextBox 22">
            <a:extLst>
              <a:ext uri="{FF2B5EF4-FFF2-40B4-BE49-F238E27FC236}">
                <a16:creationId xmlns:a16="http://schemas.microsoft.com/office/drawing/2014/main" id="{58560ECB-F146-C3C6-4429-DE9114DD3701}"/>
              </a:ext>
            </a:extLst>
          </p:cNvPr>
          <p:cNvSpPr txBox="1"/>
          <p:nvPr/>
        </p:nvSpPr>
        <p:spPr>
          <a:xfrm>
            <a:off x="7782895" y="4621458"/>
            <a:ext cx="1741715" cy="830997"/>
          </a:xfrm>
          <a:prstGeom prst="rect">
            <a:avLst/>
          </a:prstGeom>
          <a:noFill/>
          <a:ln w="12700">
            <a:solidFill>
              <a:schemeClr val="accent1"/>
            </a:solidFill>
          </a:ln>
        </p:spPr>
        <p:txBody>
          <a:bodyPr wrap="square" rtlCol="0">
            <a:spAutoFit/>
          </a:bodyPr>
          <a:lstStyle/>
          <a:p>
            <a:pPr algn="ctr"/>
            <a:r>
              <a:rPr lang="en-US" sz="1600"/>
              <a:t>Combined Status and Change Scores</a:t>
            </a:r>
            <a:r>
              <a:rPr lang="en-US" sz="1600" baseline="30000"/>
              <a:t>1</a:t>
            </a:r>
            <a:endParaRPr lang="en-US" sz="1600"/>
          </a:p>
        </p:txBody>
      </p:sp>
      <p:sp>
        <p:nvSpPr>
          <p:cNvPr id="26" name="TextBox 25">
            <a:extLst>
              <a:ext uri="{FF2B5EF4-FFF2-40B4-BE49-F238E27FC236}">
                <a16:creationId xmlns:a16="http://schemas.microsoft.com/office/drawing/2014/main" id="{E9C2278A-D721-FB8E-717C-D2CAEB790444}"/>
              </a:ext>
            </a:extLst>
          </p:cNvPr>
          <p:cNvSpPr txBox="1"/>
          <p:nvPr/>
        </p:nvSpPr>
        <p:spPr>
          <a:xfrm>
            <a:off x="9906001" y="4643229"/>
            <a:ext cx="1741715" cy="830997"/>
          </a:xfrm>
          <a:prstGeom prst="rect">
            <a:avLst/>
          </a:prstGeom>
          <a:noFill/>
          <a:ln w="12700">
            <a:solidFill>
              <a:schemeClr val="accent1"/>
            </a:solidFill>
          </a:ln>
        </p:spPr>
        <p:txBody>
          <a:bodyPr wrap="square" rtlCol="0">
            <a:spAutoFit/>
          </a:bodyPr>
          <a:lstStyle/>
          <a:p>
            <a:pPr algn="ctr"/>
            <a:r>
              <a:rPr lang="en-US" sz="1600"/>
              <a:t>Combined Status and Change</a:t>
            </a:r>
          </a:p>
          <a:p>
            <a:pPr algn="ctr"/>
            <a:r>
              <a:rPr lang="en-US" sz="1600"/>
              <a:t>Scores</a:t>
            </a:r>
            <a:r>
              <a:rPr lang="en-US" sz="1600" baseline="30000"/>
              <a:t>1</a:t>
            </a:r>
            <a:endParaRPr lang="en-US" sz="1600"/>
          </a:p>
        </p:txBody>
      </p:sp>
      <p:sp>
        <p:nvSpPr>
          <p:cNvPr id="50" name="TextBox 49">
            <a:extLst>
              <a:ext uri="{FF2B5EF4-FFF2-40B4-BE49-F238E27FC236}">
                <a16:creationId xmlns:a16="http://schemas.microsoft.com/office/drawing/2014/main" id="{B4343B84-074C-C35D-1707-DE37673BA13F}"/>
              </a:ext>
            </a:extLst>
          </p:cNvPr>
          <p:cNvSpPr txBox="1"/>
          <p:nvPr/>
        </p:nvSpPr>
        <p:spPr>
          <a:xfrm>
            <a:off x="696686" y="6085114"/>
            <a:ext cx="5399314" cy="369332"/>
          </a:xfrm>
          <a:prstGeom prst="rect">
            <a:avLst/>
          </a:prstGeom>
          <a:noFill/>
        </p:spPr>
        <p:txBody>
          <a:bodyPr wrap="square" rtlCol="0">
            <a:spAutoFit/>
          </a:bodyPr>
          <a:lstStyle/>
          <a:p>
            <a:r>
              <a:rPr lang="en-US" baseline="30000">
                <a:solidFill>
                  <a:schemeClr val="bg1"/>
                </a:solidFill>
              </a:rPr>
              <a:t>1</a:t>
            </a:r>
            <a:r>
              <a:rPr lang="en-US">
                <a:solidFill>
                  <a:schemeClr val="bg1"/>
                </a:solidFill>
              </a:rPr>
              <a:t>Calculation to be determined.</a:t>
            </a:r>
          </a:p>
        </p:txBody>
      </p:sp>
      <p:sp>
        <p:nvSpPr>
          <p:cNvPr id="3" name="Google Shape;103;p2">
            <a:extLst>
              <a:ext uri="{FF2B5EF4-FFF2-40B4-BE49-F238E27FC236}">
                <a16:creationId xmlns:a16="http://schemas.microsoft.com/office/drawing/2014/main" id="{9349F402-9E84-7CFA-01BC-3343A093F63A}"/>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8</a:t>
            </a:fld>
            <a:endParaRPr lang="en-US">
              <a:solidFill>
                <a:schemeClr val="bg1"/>
              </a:solidFill>
            </a:endParaRPr>
          </a:p>
        </p:txBody>
      </p:sp>
    </p:spTree>
    <p:extLst>
      <p:ext uri="{BB962C8B-B14F-4D97-AF65-F5344CB8AC3E}">
        <p14:creationId xmlns:p14="http://schemas.microsoft.com/office/powerpoint/2010/main" val="68330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177686" y="60727"/>
            <a:ext cx="10515600" cy="878575"/>
          </a:xfrm>
        </p:spPr>
        <p:txBody>
          <a:bodyPr>
            <a:normAutofit/>
          </a:bodyPr>
          <a:lstStyle/>
          <a:p>
            <a:r>
              <a:rPr lang="en-US" sz="3600"/>
              <a:t>High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177686" y="1178702"/>
            <a:ext cx="2558143" cy="369332"/>
          </a:xfrm>
          <a:prstGeom prst="rect">
            <a:avLst/>
          </a:prstGeom>
          <a:noFill/>
        </p:spPr>
        <p:txBody>
          <a:bodyPr wrap="square" rtlCol="0">
            <a:spAutoFit/>
          </a:bodyPr>
          <a:lstStyle/>
          <a:p>
            <a:r>
              <a:rPr lang="en-US"/>
              <a:t>Overall Performance</a:t>
            </a:r>
          </a:p>
        </p:txBody>
      </p:sp>
      <p:sp>
        <p:nvSpPr>
          <p:cNvPr id="49" name="TextBox 48">
            <a:extLst>
              <a:ext uri="{FF2B5EF4-FFF2-40B4-BE49-F238E27FC236}">
                <a16:creationId xmlns:a16="http://schemas.microsoft.com/office/drawing/2014/main" id="{0B080727-7FB6-2BA8-D87D-468A9BC2FAB8}"/>
              </a:ext>
            </a:extLst>
          </p:cNvPr>
          <p:cNvSpPr txBox="1"/>
          <p:nvPr/>
        </p:nvSpPr>
        <p:spPr>
          <a:xfrm>
            <a:off x="5834748" y="929952"/>
            <a:ext cx="1469572" cy="830997"/>
          </a:xfrm>
          <a:prstGeom prst="rect">
            <a:avLst/>
          </a:prstGeom>
          <a:noFill/>
          <a:ln w="12700">
            <a:solidFill>
              <a:schemeClr val="accent1"/>
            </a:solidFill>
          </a:ln>
        </p:spPr>
        <p:txBody>
          <a:bodyPr wrap="square" rtlCol="0">
            <a:spAutoFit/>
          </a:bodyPr>
          <a:lstStyle/>
          <a:p>
            <a:pPr algn="ctr"/>
            <a:r>
              <a:rPr lang="en-US" sz="1600"/>
              <a:t>Overall Performance Score </a:t>
            </a:r>
          </a:p>
        </p:txBody>
      </p:sp>
      <p:sp>
        <p:nvSpPr>
          <p:cNvPr id="45" name="Equals 44" descr="Equal sign indicating that Overall Performance is determined by Indicator Performance">
            <a:extLst>
              <a:ext uri="{FF2B5EF4-FFF2-40B4-BE49-F238E27FC236}">
                <a16:creationId xmlns:a16="http://schemas.microsoft.com/office/drawing/2014/main" id="{DF3FDF99-7431-419C-1049-A32807ED9530}"/>
              </a:ext>
            </a:extLst>
          </p:cNvPr>
          <p:cNvSpPr/>
          <p:nvPr/>
        </p:nvSpPr>
        <p:spPr>
          <a:xfrm>
            <a:off x="7554679" y="1235856"/>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0D9CA8-3D02-E82E-84D1-DA27D56F69DA}"/>
              </a:ext>
            </a:extLst>
          </p:cNvPr>
          <p:cNvSpPr txBox="1"/>
          <p:nvPr/>
        </p:nvSpPr>
        <p:spPr>
          <a:xfrm>
            <a:off x="178394" y="2736502"/>
            <a:ext cx="2576585" cy="369332"/>
          </a:xfrm>
          <a:prstGeom prst="rect">
            <a:avLst/>
          </a:prstGeom>
          <a:noFill/>
        </p:spPr>
        <p:txBody>
          <a:bodyPr wrap="square" rtlCol="0">
            <a:spAutoFit/>
          </a:bodyPr>
          <a:lstStyle/>
          <a:p>
            <a:r>
              <a:rPr lang="en-US"/>
              <a:t>Indicator Performance</a:t>
            </a:r>
          </a:p>
        </p:txBody>
      </p:sp>
      <p:sp>
        <p:nvSpPr>
          <p:cNvPr id="29" name="TextBox 28">
            <a:extLst>
              <a:ext uri="{FF2B5EF4-FFF2-40B4-BE49-F238E27FC236}">
                <a16:creationId xmlns:a16="http://schemas.microsoft.com/office/drawing/2014/main" id="{09EF598B-DC7E-5775-184C-8C91907797B2}"/>
              </a:ext>
            </a:extLst>
          </p:cNvPr>
          <p:cNvSpPr txBox="1"/>
          <p:nvPr/>
        </p:nvSpPr>
        <p:spPr>
          <a:xfrm>
            <a:off x="2634794" y="2601078"/>
            <a:ext cx="1143287" cy="830997"/>
          </a:xfrm>
          <a:prstGeom prst="rect">
            <a:avLst/>
          </a:prstGeom>
          <a:noFill/>
          <a:ln w="12700">
            <a:solidFill>
              <a:schemeClr val="accent1"/>
            </a:solidFill>
          </a:ln>
        </p:spPr>
        <p:txBody>
          <a:bodyPr wrap="square" rtlCol="0">
            <a:spAutoFit/>
          </a:bodyPr>
          <a:lstStyle/>
          <a:p>
            <a:pPr algn="ctr"/>
            <a:r>
              <a:rPr lang="en-US" sz="1200"/>
              <a:t>Score for State Assessments Reading/Math * .45</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3870974" y="2881134"/>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8F5CF169-1946-A6A9-0017-B06F5CB00095}"/>
              </a:ext>
            </a:extLst>
          </p:cNvPr>
          <p:cNvSpPr txBox="1"/>
          <p:nvPr/>
        </p:nvSpPr>
        <p:spPr>
          <a:xfrm>
            <a:off x="4140796" y="2583565"/>
            <a:ext cx="1220554" cy="830997"/>
          </a:xfrm>
          <a:prstGeom prst="rect">
            <a:avLst/>
          </a:prstGeom>
          <a:noFill/>
          <a:ln w="12700">
            <a:solidFill>
              <a:schemeClr val="accent1"/>
            </a:solidFill>
          </a:ln>
        </p:spPr>
        <p:txBody>
          <a:bodyPr wrap="square" rtlCol="0">
            <a:spAutoFit/>
          </a:bodyPr>
          <a:lstStyle/>
          <a:p>
            <a:pPr algn="ctr"/>
            <a:r>
              <a:rPr lang="en-US" sz="1200"/>
              <a:t>Score for State Assessments SC/SS/CW</a:t>
            </a:r>
            <a:br>
              <a:rPr lang="en-US" sz="1200"/>
            </a:br>
            <a:r>
              <a:rPr lang="en-US" sz="1200"/>
              <a:t>* .20 </a:t>
            </a:r>
          </a:p>
        </p:txBody>
      </p:sp>
      <p:sp>
        <p:nvSpPr>
          <p:cNvPr id="12" name="Plus Sign 11" descr="Addition symbol indicating that individual indicator scores are added together to equal the Overall Performance Score ">
            <a:extLst>
              <a:ext uri="{FF2B5EF4-FFF2-40B4-BE49-F238E27FC236}">
                <a16:creationId xmlns:a16="http://schemas.microsoft.com/office/drawing/2014/main" id="{30F17C02-9F36-B2B1-00D9-7F230AD3F7CB}"/>
              </a:ext>
            </a:extLst>
          </p:cNvPr>
          <p:cNvSpPr/>
          <p:nvPr/>
        </p:nvSpPr>
        <p:spPr>
          <a:xfrm>
            <a:off x="5442618" y="283578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a:extLst>
              <a:ext uri="{FF2B5EF4-FFF2-40B4-BE49-F238E27FC236}">
                <a16:creationId xmlns:a16="http://schemas.microsoft.com/office/drawing/2014/main" id="{BCE5188D-1E66-8E57-1864-D9DE64C9636C}"/>
              </a:ext>
            </a:extLst>
          </p:cNvPr>
          <p:cNvSpPr txBox="1"/>
          <p:nvPr/>
        </p:nvSpPr>
        <p:spPr>
          <a:xfrm>
            <a:off x="5721632" y="2582931"/>
            <a:ext cx="1203492" cy="830997"/>
          </a:xfrm>
          <a:prstGeom prst="rect">
            <a:avLst/>
          </a:prstGeom>
          <a:noFill/>
          <a:ln w="12700">
            <a:solidFill>
              <a:schemeClr val="accent1"/>
            </a:solidFill>
          </a:ln>
        </p:spPr>
        <p:txBody>
          <a:bodyPr wrap="square" rtlCol="0">
            <a:spAutoFit/>
          </a:bodyPr>
          <a:lstStyle/>
          <a:p>
            <a:pPr algn="ctr"/>
            <a:r>
              <a:rPr lang="en-US" sz="1200"/>
              <a:t>Score for English Learner Progress </a:t>
            </a:r>
            <a:br>
              <a:rPr lang="en-US" sz="1200"/>
            </a:br>
            <a:r>
              <a:rPr lang="en-US" sz="1200"/>
              <a:t>* .05 </a:t>
            </a:r>
          </a:p>
        </p:txBody>
      </p:sp>
      <p:sp>
        <p:nvSpPr>
          <p:cNvPr id="35" name="Plus Sign 34" descr="Addition symbol indicating that individual indicator scores are added together to equal the Overall Performance Score ">
            <a:extLst>
              <a:ext uri="{FF2B5EF4-FFF2-40B4-BE49-F238E27FC236}">
                <a16:creationId xmlns:a16="http://schemas.microsoft.com/office/drawing/2014/main" id="{1D3921F9-99D2-4EE9-043A-16959E85F508}"/>
              </a:ext>
            </a:extLst>
          </p:cNvPr>
          <p:cNvSpPr/>
          <p:nvPr/>
        </p:nvSpPr>
        <p:spPr>
          <a:xfrm>
            <a:off x="6975889" y="285277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TextBox 51">
            <a:extLst>
              <a:ext uri="{FF2B5EF4-FFF2-40B4-BE49-F238E27FC236}">
                <a16:creationId xmlns:a16="http://schemas.microsoft.com/office/drawing/2014/main" id="{E7EA04DB-E592-6A17-328E-2F9FCB8EAC57}"/>
              </a:ext>
            </a:extLst>
          </p:cNvPr>
          <p:cNvSpPr txBox="1"/>
          <p:nvPr/>
        </p:nvSpPr>
        <p:spPr>
          <a:xfrm>
            <a:off x="7289991" y="2604955"/>
            <a:ext cx="1203491" cy="830997"/>
          </a:xfrm>
          <a:prstGeom prst="rect">
            <a:avLst/>
          </a:prstGeom>
          <a:noFill/>
          <a:ln w="12700">
            <a:solidFill>
              <a:schemeClr val="accent1"/>
            </a:solidFill>
          </a:ln>
        </p:spPr>
        <p:txBody>
          <a:bodyPr wrap="square" rtlCol="0">
            <a:spAutoFit/>
          </a:bodyPr>
          <a:lstStyle/>
          <a:p>
            <a:pPr algn="ctr"/>
            <a:r>
              <a:rPr lang="en-US" sz="1200"/>
              <a:t>Score for </a:t>
            </a:r>
          </a:p>
          <a:p>
            <a:pPr algn="ctr"/>
            <a:r>
              <a:rPr lang="en-US" sz="1200"/>
              <a:t>QSCS</a:t>
            </a:r>
            <a:br>
              <a:rPr lang="en-US" sz="1200"/>
            </a:br>
            <a:endParaRPr lang="en-US" sz="1200"/>
          </a:p>
          <a:p>
            <a:pPr algn="ctr"/>
            <a:r>
              <a:rPr lang="en-US" sz="1200"/>
              <a:t>* .04 </a:t>
            </a:r>
          </a:p>
        </p:txBody>
      </p:sp>
      <p:sp>
        <p:nvSpPr>
          <p:cNvPr id="53" name="Plus Sign 52" descr="Addition symbol indicating that individual indicator scores are added together to equal the Overall Performance Score ">
            <a:extLst>
              <a:ext uri="{FF2B5EF4-FFF2-40B4-BE49-F238E27FC236}">
                <a16:creationId xmlns:a16="http://schemas.microsoft.com/office/drawing/2014/main" id="{E2940953-238B-1007-AA33-E62DA41DB1A6}"/>
              </a:ext>
            </a:extLst>
          </p:cNvPr>
          <p:cNvSpPr/>
          <p:nvPr/>
        </p:nvSpPr>
        <p:spPr>
          <a:xfrm>
            <a:off x="8636166" y="2831524"/>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a:extLst>
              <a:ext uri="{FF2B5EF4-FFF2-40B4-BE49-F238E27FC236}">
                <a16:creationId xmlns:a16="http://schemas.microsoft.com/office/drawing/2014/main" id="{E6932AC4-D699-9431-DF7A-E0326047320B}"/>
              </a:ext>
            </a:extLst>
          </p:cNvPr>
          <p:cNvSpPr txBox="1"/>
          <p:nvPr/>
        </p:nvSpPr>
        <p:spPr>
          <a:xfrm>
            <a:off x="8988086" y="2596505"/>
            <a:ext cx="1144674" cy="830997"/>
          </a:xfrm>
          <a:prstGeom prst="rect">
            <a:avLst/>
          </a:prstGeom>
          <a:noFill/>
          <a:ln w="12700">
            <a:solidFill>
              <a:schemeClr val="accent1"/>
            </a:solidFill>
          </a:ln>
        </p:spPr>
        <p:txBody>
          <a:bodyPr wrap="square" rtlCol="0">
            <a:spAutoFit/>
          </a:bodyPr>
          <a:lstStyle/>
          <a:p>
            <a:pPr algn="ctr"/>
            <a:r>
              <a:rPr lang="en-US" sz="1200"/>
              <a:t>Score for Postsecondary Readiness </a:t>
            </a:r>
            <a:br>
              <a:rPr lang="en-US" sz="1200"/>
            </a:br>
            <a:r>
              <a:rPr lang="en-US" sz="1200"/>
              <a:t>* .20</a:t>
            </a:r>
          </a:p>
        </p:txBody>
      </p:sp>
      <p:sp>
        <p:nvSpPr>
          <p:cNvPr id="61" name="Plus Sign 60" descr="Addition symbol indicating that individual indicator scores are added together to equal the Overall Performance Score ">
            <a:extLst>
              <a:ext uri="{FF2B5EF4-FFF2-40B4-BE49-F238E27FC236}">
                <a16:creationId xmlns:a16="http://schemas.microsoft.com/office/drawing/2014/main" id="{8354F66A-1686-6E7C-46D5-B63910E9CEF4}"/>
              </a:ext>
            </a:extLst>
          </p:cNvPr>
          <p:cNvSpPr/>
          <p:nvPr/>
        </p:nvSpPr>
        <p:spPr>
          <a:xfrm>
            <a:off x="10275855" y="282772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a:extLst>
              <a:ext uri="{FF2B5EF4-FFF2-40B4-BE49-F238E27FC236}">
                <a16:creationId xmlns:a16="http://schemas.microsoft.com/office/drawing/2014/main" id="{EE073C8A-B11A-0005-0E67-F78D6CF06EB0}"/>
              </a:ext>
            </a:extLst>
          </p:cNvPr>
          <p:cNvSpPr txBox="1"/>
          <p:nvPr/>
        </p:nvSpPr>
        <p:spPr>
          <a:xfrm>
            <a:off x="10624693" y="2588405"/>
            <a:ext cx="1143287" cy="830997"/>
          </a:xfrm>
          <a:prstGeom prst="rect">
            <a:avLst/>
          </a:prstGeom>
          <a:noFill/>
          <a:ln w="12700">
            <a:solidFill>
              <a:schemeClr val="accent1"/>
            </a:solidFill>
          </a:ln>
        </p:spPr>
        <p:txBody>
          <a:bodyPr wrap="square" rtlCol="0">
            <a:spAutoFit/>
          </a:bodyPr>
          <a:lstStyle/>
          <a:p>
            <a:pPr algn="ctr"/>
            <a:r>
              <a:rPr lang="en-US" sz="1200"/>
              <a:t>Score for Graduation Rate</a:t>
            </a:r>
            <a:br>
              <a:rPr lang="en-US" sz="1200"/>
            </a:br>
            <a:r>
              <a:rPr lang="en-US" sz="1200"/>
              <a:t>* .06 </a:t>
            </a:r>
          </a:p>
        </p:txBody>
      </p:sp>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2975992" y="4080293"/>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Arrow: Right 14">
            <a:extLst>
              <a:ext uri="{FF2B5EF4-FFF2-40B4-BE49-F238E27FC236}">
                <a16:creationId xmlns:a16="http://schemas.microsoft.com/office/drawing/2014/main" id="{A76DE3C2-AB08-EBDB-E162-362BCEB9D341}"/>
              </a:ext>
              <a:ext uri="{C183D7F6-B498-43B3-948B-1728B52AA6E4}">
                <adec:decorative xmlns:adec="http://schemas.microsoft.com/office/drawing/2017/decorative" val="1"/>
              </a:ext>
            </a:extLst>
          </p:cNvPr>
          <p:cNvSpPr/>
          <p:nvPr/>
        </p:nvSpPr>
        <p:spPr>
          <a:xfrm rot="16200000">
            <a:off x="4625180" y="4080293"/>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Arrow: Right 15">
            <a:extLst>
              <a:ext uri="{FF2B5EF4-FFF2-40B4-BE49-F238E27FC236}">
                <a16:creationId xmlns:a16="http://schemas.microsoft.com/office/drawing/2014/main" id="{1FDBD931-3FE2-F4C3-5703-51C1757CF002}"/>
              </a:ext>
              <a:ext uri="{C183D7F6-B498-43B3-948B-1728B52AA6E4}">
                <adec:decorative xmlns:adec="http://schemas.microsoft.com/office/drawing/2017/decorative" val="1"/>
              </a:ext>
            </a:extLst>
          </p:cNvPr>
          <p:cNvSpPr/>
          <p:nvPr/>
        </p:nvSpPr>
        <p:spPr>
          <a:xfrm rot="16200000">
            <a:off x="6120788" y="4075170"/>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Arrow: Right 16">
            <a:extLst>
              <a:ext uri="{FF2B5EF4-FFF2-40B4-BE49-F238E27FC236}">
                <a16:creationId xmlns:a16="http://schemas.microsoft.com/office/drawing/2014/main" id="{8C23FE03-F275-CFE3-ECE1-F505ED698735}"/>
              </a:ext>
              <a:ext uri="{C183D7F6-B498-43B3-948B-1728B52AA6E4}">
                <adec:decorative xmlns:adec="http://schemas.microsoft.com/office/drawing/2017/decorative" val="1"/>
              </a:ext>
            </a:extLst>
          </p:cNvPr>
          <p:cNvSpPr/>
          <p:nvPr/>
        </p:nvSpPr>
        <p:spPr>
          <a:xfrm rot="16200000">
            <a:off x="7735014" y="4075169"/>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Arrow: Right 79">
            <a:extLst>
              <a:ext uri="{FF2B5EF4-FFF2-40B4-BE49-F238E27FC236}">
                <a16:creationId xmlns:a16="http://schemas.microsoft.com/office/drawing/2014/main" id="{B6A8535D-850B-98F0-68D2-3BFDF08B811F}"/>
              </a:ext>
              <a:ext uri="{C183D7F6-B498-43B3-948B-1728B52AA6E4}">
                <adec:decorative xmlns:adec="http://schemas.microsoft.com/office/drawing/2017/decorative" val="1"/>
              </a:ext>
            </a:extLst>
          </p:cNvPr>
          <p:cNvSpPr/>
          <p:nvPr/>
        </p:nvSpPr>
        <p:spPr>
          <a:xfrm rot="16200000">
            <a:off x="9344719" y="4075170"/>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Arrow: Right 80">
            <a:extLst>
              <a:ext uri="{FF2B5EF4-FFF2-40B4-BE49-F238E27FC236}">
                <a16:creationId xmlns:a16="http://schemas.microsoft.com/office/drawing/2014/main" id="{976EBCC4-EB4A-029B-5B0A-19B61FC3E54F}"/>
              </a:ext>
              <a:ext uri="{C183D7F6-B498-43B3-948B-1728B52AA6E4}">
                <adec:decorative xmlns:adec="http://schemas.microsoft.com/office/drawing/2017/decorative" val="1"/>
              </a:ext>
            </a:extLst>
          </p:cNvPr>
          <p:cNvSpPr/>
          <p:nvPr/>
        </p:nvSpPr>
        <p:spPr>
          <a:xfrm rot="16200000">
            <a:off x="10903111" y="4075168"/>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a:t>Status and Change for each Indicator</a:t>
            </a:r>
            <a:endParaRPr lang="en-US"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471659" y="4706509"/>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64" name="TextBox 63">
            <a:extLst>
              <a:ext uri="{FF2B5EF4-FFF2-40B4-BE49-F238E27FC236}">
                <a16:creationId xmlns:a16="http://schemas.microsoft.com/office/drawing/2014/main" id="{D9F852D2-EEE9-E3C7-32D8-13FEAACB9FC4}"/>
              </a:ext>
            </a:extLst>
          </p:cNvPr>
          <p:cNvSpPr txBox="1"/>
          <p:nvPr/>
        </p:nvSpPr>
        <p:spPr>
          <a:xfrm>
            <a:off x="4073698" y="4706669"/>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70" name="TextBox 69">
            <a:extLst>
              <a:ext uri="{FF2B5EF4-FFF2-40B4-BE49-F238E27FC236}">
                <a16:creationId xmlns:a16="http://schemas.microsoft.com/office/drawing/2014/main" id="{8B280DB3-B328-BEC8-A820-D2D393F9B43A}"/>
              </a:ext>
            </a:extLst>
          </p:cNvPr>
          <p:cNvSpPr txBox="1"/>
          <p:nvPr/>
        </p:nvSpPr>
        <p:spPr>
          <a:xfrm>
            <a:off x="5647884" y="4712223"/>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73" name="TextBox 72">
            <a:extLst>
              <a:ext uri="{FF2B5EF4-FFF2-40B4-BE49-F238E27FC236}">
                <a16:creationId xmlns:a16="http://schemas.microsoft.com/office/drawing/2014/main" id="{D459150D-FB8D-460A-171F-86E05AF45702}"/>
              </a:ext>
            </a:extLst>
          </p:cNvPr>
          <p:cNvSpPr txBox="1"/>
          <p:nvPr/>
        </p:nvSpPr>
        <p:spPr>
          <a:xfrm>
            <a:off x="7256587" y="4708499"/>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76" name="TextBox 75">
            <a:extLst>
              <a:ext uri="{FF2B5EF4-FFF2-40B4-BE49-F238E27FC236}">
                <a16:creationId xmlns:a16="http://schemas.microsoft.com/office/drawing/2014/main" id="{A8D11888-AAF9-8E3A-070A-7239E12AC722}"/>
              </a:ext>
            </a:extLst>
          </p:cNvPr>
          <p:cNvSpPr txBox="1"/>
          <p:nvPr/>
        </p:nvSpPr>
        <p:spPr>
          <a:xfrm>
            <a:off x="8866291" y="4700823"/>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79" name="TextBox 78">
            <a:extLst>
              <a:ext uri="{FF2B5EF4-FFF2-40B4-BE49-F238E27FC236}">
                <a16:creationId xmlns:a16="http://schemas.microsoft.com/office/drawing/2014/main" id="{2B46A316-2035-0913-3A4A-A10507CAFDBB}"/>
              </a:ext>
            </a:extLst>
          </p:cNvPr>
          <p:cNvSpPr txBox="1"/>
          <p:nvPr/>
        </p:nvSpPr>
        <p:spPr>
          <a:xfrm>
            <a:off x="10459455" y="4693249"/>
            <a:ext cx="1469556" cy="646331"/>
          </a:xfrm>
          <a:prstGeom prst="rect">
            <a:avLst/>
          </a:prstGeom>
          <a:noFill/>
          <a:ln w="12700">
            <a:solidFill>
              <a:schemeClr val="accent1"/>
            </a:solidFill>
          </a:ln>
        </p:spPr>
        <p:txBody>
          <a:bodyPr wrap="square" rtlCol="0">
            <a:spAutoFit/>
          </a:bodyPr>
          <a:lstStyle/>
          <a:p>
            <a:pPr algn="ctr"/>
            <a:r>
              <a:rPr lang="en-US" sz="1200"/>
              <a:t>Combined Status and Change Scores</a:t>
            </a:r>
            <a:r>
              <a:rPr lang="en-US" sz="1200" baseline="30000"/>
              <a:t>1</a:t>
            </a:r>
            <a:endParaRPr lang="en-US" sz="1200"/>
          </a:p>
        </p:txBody>
      </p:sp>
      <p:sp>
        <p:nvSpPr>
          <p:cNvPr id="50" name="TextBox 49">
            <a:extLst>
              <a:ext uri="{FF2B5EF4-FFF2-40B4-BE49-F238E27FC236}">
                <a16:creationId xmlns:a16="http://schemas.microsoft.com/office/drawing/2014/main" id="{B4343B84-074C-C35D-1707-DE37673BA13F}"/>
              </a:ext>
            </a:extLst>
          </p:cNvPr>
          <p:cNvSpPr txBox="1"/>
          <p:nvPr/>
        </p:nvSpPr>
        <p:spPr>
          <a:xfrm>
            <a:off x="696686" y="6085114"/>
            <a:ext cx="5399314" cy="369332"/>
          </a:xfrm>
          <a:prstGeom prst="rect">
            <a:avLst/>
          </a:prstGeom>
          <a:noFill/>
        </p:spPr>
        <p:txBody>
          <a:bodyPr wrap="square" rtlCol="0">
            <a:spAutoFit/>
          </a:bodyPr>
          <a:lstStyle/>
          <a:p>
            <a:r>
              <a:rPr lang="en-US" baseline="30000">
                <a:solidFill>
                  <a:schemeClr val="bg1"/>
                </a:solidFill>
              </a:rPr>
              <a:t>1</a:t>
            </a:r>
            <a:r>
              <a:rPr lang="en-US">
                <a:solidFill>
                  <a:schemeClr val="bg1"/>
                </a:solidFill>
              </a:rPr>
              <a:t>Calculation to be determined.</a:t>
            </a:r>
          </a:p>
        </p:txBody>
      </p:sp>
      <p:sp>
        <p:nvSpPr>
          <p:cNvPr id="6" name="Google Shape;103;p2">
            <a:extLst>
              <a:ext uri="{FF2B5EF4-FFF2-40B4-BE49-F238E27FC236}">
                <a16:creationId xmlns:a16="http://schemas.microsoft.com/office/drawing/2014/main" id="{0808156C-A6C2-C896-B803-E1CCE398028A}"/>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9</a:t>
            </a:fld>
            <a:endParaRPr lang="en-US">
              <a:solidFill>
                <a:schemeClr val="bg1"/>
              </a:solidFill>
            </a:endParaRPr>
          </a:p>
        </p:txBody>
      </p:sp>
    </p:spTree>
    <p:extLst>
      <p:ext uri="{BB962C8B-B14F-4D97-AF65-F5344CB8AC3E}">
        <p14:creationId xmlns:p14="http://schemas.microsoft.com/office/powerpoint/2010/main" val="277886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Accountability Overview</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KYED-14-1848</_dlc_DocId>
    <_dlc_DocIdUrl xmlns="3a62de7d-ba57-4f43-9dae-9623ba637be0">
      <Url>https://www.education.ky.gov/AA/distsupp/_layouts/15/DocIdRedir.aspx?ID=KYED-14-1848</Url>
      <Description>KYED-14-1848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E9EBDF-F1D8-4DB7-84D2-069515CA1F5E}">
  <ds:schemaRefs>
    <ds:schemaRef ds:uri="http://purl.org/dc/elements/1.1/"/>
    <ds:schemaRef ds:uri="http://purl.org/dc/terms/"/>
    <ds:schemaRef ds:uri="http://schemas.microsoft.com/office/2006/documentManagement/types"/>
    <ds:schemaRef ds:uri="http://schemas.microsoft.com/office/2006/metadata/properties"/>
    <ds:schemaRef ds:uri="d8935d0e-72a8-423f-9187-cfcdacbb53c8"/>
    <ds:schemaRef ds:uri="http://purl.org/dc/dcmitype/"/>
    <ds:schemaRef ds:uri="http://schemas.openxmlformats.org/package/2006/metadata/core-properties"/>
    <ds:schemaRef ds:uri="http://schemas.microsoft.com/office/infopath/2007/PartnerControls"/>
    <ds:schemaRef ds:uri="1e0f44f4-d64e-47c8-abf8-871bb2160329"/>
    <ds:schemaRef ds:uri="http://www.w3.org/XML/1998/namespace"/>
  </ds:schemaRefs>
</ds:datastoreItem>
</file>

<file path=customXml/itemProps2.xml><?xml version="1.0" encoding="utf-8"?>
<ds:datastoreItem xmlns:ds="http://schemas.openxmlformats.org/officeDocument/2006/customXml" ds:itemID="{616E8B79-7EAF-4FAC-ACCB-0F16F162675F}">
  <ds:schemaRefs>
    <ds:schemaRef ds:uri="http://schemas.microsoft.com/sharepoint/v3/contenttype/forms"/>
  </ds:schemaRefs>
</ds:datastoreItem>
</file>

<file path=customXml/itemProps3.xml><?xml version="1.0" encoding="utf-8"?>
<ds:datastoreItem xmlns:ds="http://schemas.openxmlformats.org/officeDocument/2006/customXml" ds:itemID="{1D892A32-596F-4C59-9273-97FA060B7084}"/>
</file>

<file path=customXml/itemProps4.xml><?xml version="1.0" encoding="utf-8"?>
<ds:datastoreItem xmlns:ds="http://schemas.openxmlformats.org/officeDocument/2006/customXml" ds:itemID="{E20F0119-1A42-457C-AF9B-1ECF1DEC6EC4}"/>
</file>

<file path=docProps/app.xml><?xml version="1.0" encoding="utf-8"?>
<Properties xmlns="http://schemas.openxmlformats.org/officeDocument/2006/extended-properties" xmlns:vt="http://schemas.openxmlformats.org/officeDocument/2006/docPropsVTypes">
  <TotalTime>1</TotalTime>
  <Words>2229</Words>
  <Application>Microsoft Office PowerPoint</Application>
  <PresentationFormat>Widescreen</PresentationFormat>
  <Paragraphs>365</Paragraphs>
  <Slides>31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Franklin Gothic Book</vt:lpstr>
      <vt:lpstr>Franklin Gothic Medium</vt:lpstr>
      <vt:lpstr>Libre Franklin</vt:lpstr>
      <vt:lpstr>Libre Franklin Medium</vt:lpstr>
      <vt:lpstr>Wingdings</vt:lpstr>
      <vt:lpstr>Office Theme</vt:lpstr>
      <vt:lpstr>Kentucky’s Accountability System: Back-to-School </vt:lpstr>
      <vt:lpstr>Agenda</vt:lpstr>
      <vt:lpstr>Senate Bill 158 (2020)</vt:lpstr>
      <vt:lpstr>Overall Designations</vt:lpstr>
      <vt:lpstr>Elementary and Middle School Example</vt:lpstr>
      <vt:lpstr>Overall Accountability Weights</vt:lpstr>
      <vt:lpstr>Elementary School Example</vt:lpstr>
      <vt:lpstr>Middle School Example</vt:lpstr>
      <vt:lpstr>High School Example</vt:lpstr>
      <vt:lpstr>Indicator Performance Ratings</vt:lpstr>
      <vt:lpstr>Federal Classification in 2023</vt:lpstr>
      <vt:lpstr>Change Measure in Accountability</vt:lpstr>
      <vt:lpstr>Separate Calculations for State Overall Performance Score and Federal Classifications Beginning 2023-2024</vt:lpstr>
      <vt:lpstr>Data Used to Calculate Bottom 5% to Determine Federal Classification</vt:lpstr>
      <vt:lpstr>2023 Accountability  Standard Setting </vt:lpstr>
      <vt:lpstr>Principles of Accountability Standard Setting</vt:lpstr>
      <vt:lpstr>September 2022</vt:lpstr>
      <vt:lpstr>What We Learned </vt:lpstr>
      <vt:lpstr>2023 Policy Guidance for Standard Setting</vt:lpstr>
      <vt:lpstr>2023 Committee Members</vt:lpstr>
      <vt:lpstr>2023 Accountability Performance Standard Setting Tasks for Committee</vt:lpstr>
      <vt:lpstr>Setting Accountability Cut Scores in 2023</vt:lpstr>
      <vt:lpstr>Multi-Step Process for 2023</vt:lpstr>
      <vt:lpstr>Fall 2023 Reporting</vt:lpstr>
      <vt:lpstr>2022-2023 Student Data Currently in Districts</vt:lpstr>
      <vt:lpstr>Accountability Standard Setting and Reporting Timeline </vt:lpstr>
      <vt:lpstr>Assessment and Accountability Resources</vt:lpstr>
      <vt:lpstr>Contact Us</vt:lpstr>
      <vt:lpstr>Other Back to School Trainings</vt:lpstr>
      <vt:lpstr>Division of Assessment and Accountability Support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Accountability Overview</dc:title>
  <dc:creator>melissa.chandler@education.ky.gov</dc:creator>
  <cp:keywords>School Curriculum Assessment and Accountability Council; SCAAC</cp:keywords>
  <cp:lastModifiedBy>Riley, Ben - Division of Assessment and Accountability Support</cp:lastModifiedBy>
  <cp:revision>2</cp:revision>
  <dcterms:created xsi:type="dcterms:W3CDTF">2022-06-20T14:53:47Z</dcterms:created>
  <dcterms:modified xsi:type="dcterms:W3CDTF">2023-08-07T13:28:51Z</dcterms:modified>
  <cp:category>Please send your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61700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_dlc_DocIdItemGuid">
    <vt:lpwstr>03df7dd4-022b-4d7a-87e2-47f0cda0e87a</vt:lpwstr>
  </property>
</Properties>
</file>