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33"/>
  </p:notesMasterIdLst>
  <p:handoutMasterIdLst>
    <p:handoutMasterId r:id="rId34"/>
  </p:handoutMasterIdLst>
  <p:sldIdLst>
    <p:sldId id="308" r:id="rId6"/>
    <p:sldId id="257" r:id="rId7"/>
    <p:sldId id="312" r:id="rId8"/>
    <p:sldId id="301" r:id="rId9"/>
    <p:sldId id="320" r:id="rId10"/>
    <p:sldId id="274" r:id="rId11"/>
    <p:sldId id="277" r:id="rId12"/>
    <p:sldId id="313" r:id="rId13"/>
    <p:sldId id="275" r:id="rId14"/>
    <p:sldId id="314" r:id="rId15"/>
    <p:sldId id="276" r:id="rId16"/>
    <p:sldId id="316" r:id="rId17"/>
    <p:sldId id="268" r:id="rId18"/>
    <p:sldId id="321" r:id="rId19"/>
    <p:sldId id="271" r:id="rId20"/>
    <p:sldId id="272" r:id="rId21"/>
    <p:sldId id="273" r:id="rId22"/>
    <p:sldId id="317" r:id="rId23"/>
    <p:sldId id="305" r:id="rId24"/>
    <p:sldId id="315" r:id="rId25"/>
    <p:sldId id="304" r:id="rId26"/>
    <p:sldId id="318" r:id="rId27"/>
    <p:sldId id="303" r:id="rId28"/>
    <p:sldId id="322" r:id="rId29"/>
    <p:sldId id="302" r:id="rId30"/>
    <p:sldId id="311"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RS"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Office of Assessment and Accountability" initials="LA" userId="S::jennifer.larkins@education.ky.gov::093879bc-4454-48e7-95b0-93a7f4bf4b00" providerId="AD"/>
  <p188:author id="{1DDE88F8-27C4-C73A-F768-A150E2731EB4}" name="Mullins, Krista" initials="MK"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iley, Ben - Division of Assessment and Accountability Support" initials="RBDoAaAS" lastIdx="22" clrIdx="6">
    <p:extLst>
      <p:ext uri="{19B8F6BF-5375-455C-9EA6-DF929625EA0E}">
        <p15:presenceInfo xmlns:p15="http://schemas.microsoft.com/office/powerpoint/2012/main" userId="Riley, Ben - Division of Assessment and Accountability Support" providerId="None"/>
      </p:ext>
    </p:extLst>
  </p:cmAuthor>
  <p:cmAuthor id="1" name="Jones, Helen - Division of Assessment and Accountability Support" initials="JH-DoAaAS" lastIdx="3" clrIdx="0">
    <p:extLst>
      <p:ext uri="{19B8F6BF-5375-455C-9EA6-DF929625EA0E}">
        <p15:presenceInfo xmlns:p15="http://schemas.microsoft.com/office/powerpoint/2012/main" userId="S::helen.jones@education.ky.gov::b7d6fb4f-88fd-4227-920b-6a3119e5e7a1" providerId="AD"/>
      </p:ext>
    </p:extLst>
  </p:cmAuthor>
  <p:cmAuthor id="8" name="Howard, Jason - Division of Assessment and Accountability Support" initials="HJ-DoAaAS" lastIdx="2" clrIdx="7">
    <p:extLst>
      <p:ext uri="{19B8F6BF-5375-455C-9EA6-DF929625EA0E}">
        <p15:presenceInfo xmlns:p15="http://schemas.microsoft.com/office/powerpoint/2012/main" userId="S::jason.howard@education.ky.gov::49814e1c-8227-44e2-9235-bb86dacf959c" providerId="AD"/>
      </p:ext>
    </p:extLst>
  </p:cmAuthor>
  <p:cmAuthor id="2" name="Hackworth, Michael - Office of Assessment and Accountability" initials="HMOoAaA" lastIdx="1" clrIdx="1">
    <p:extLst>
      <p:ext uri="{19B8F6BF-5375-455C-9EA6-DF929625EA0E}">
        <p15:presenceInfo xmlns:p15="http://schemas.microsoft.com/office/powerpoint/2012/main" userId="S::michael.hackworth2@education.ky.gov::5742c992-1ed1-4cc3-943e-55f300e3fc7e" providerId="AD"/>
      </p:ext>
    </p:extLst>
  </p:cmAuthor>
  <p:cmAuthor id="3" name="Stafford, Jennifer - KDE Division Director" initials="SJ-KDD" lastIdx="10" clrIdx="2">
    <p:extLst>
      <p:ext uri="{19B8F6BF-5375-455C-9EA6-DF929625EA0E}">
        <p15:presenceInfo xmlns:p15="http://schemas.microsoft.com/office/powerpoint/2012/main" userId="S::jennifer.stafford@education.ky.gov::0151abd4-297e-443f-a77b-a8c249c015ab" providerId="AD"/>
      </p:ext>
    </p:extLst>
  </p:cmAuthor>
  <p:cmAuthor id="4" name="Larkins, Jennifer - Division of Assessment and Accountability Support" initials="LJDoAaAS" lastIdx="2" clrIdx="3">
    <p:extLst>
      <p:ext uri="{19B8F6BF-5375-455C-9EA6-DF929625EA0E}">
        <p15:presenceInfo xmlns:p15="http://schemas.microsoft.com/office/powerpoint/2012/main" userId="S::jennifer.larkins@education.ky.gov::093879bc-4454-48e7-95b0-93a7f4bf4b00" providerId="AD"/>
      </p:ext>
    </p:extLst>
  </p:cmAuthor>
  <p:cmAuthor id="5" name="Jett, Lisa - Division of Assessment and Accountability Support" initials="JLDoAaAS" lastIdx="12" clrIdx="4">
    <p:extLst>
      <p:ext uri="{19B8F6BF-5375-455C-9EA6-DF929625EA0E}">
        <p15:presenceInfo xmlns:p15="http://schemas.microsoft.com/office/powerpoint/2012/main" userId="Jett, Lisa - Division of Assessment and Accountability Support" providerId="None"/>
      </p:ext>
    </p:extLst>
  </p:cmAuthor>
  <p:cmAuthor id="6" name="Avery, Devon - Division of Assessment and Accountability Support" initials="AD-DoAaAS" lastIdx="5" clrIdx="5">
    <p:extLst>
      <p:ext uri="{19B8F6BF-5375-455C-9EA6-DF929625EA0E}">
        <p15:presenceInfo xmlns:p15="http://schemas.microsoft.com/office/powerpoint/2012/main" userId="S::devon.avery@education.ky.gov::3c4d04ce-6fc5-4533-8afa-2b6776a03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057780"/>
    <a:srgbClr val="AFD1B0"/>
    <a:srgbClr val="AAD6B8"/>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D0BEE-52A4-4381-8279-9638DC64927C}" v="220" dt="2024-07-26T23:44:20.163"/>
    <p1510:client id="{B23C4B30-729D-7195-7AC6-8A5F0F434A78}" v="112" dt="2024-07-26T23:27:48.592"/>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9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739A1A-AC58-454B-C09E-FAA4498E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DE97C7-907C-6060-41EB-0E5AA82EEA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83563-014F-4C6A-A37B-FAD84175E214}" type="datetimeFigureOut">
              <a:rPr lang="en-US" smtClean="0"/>
              <a:t>7/26/2024</a:t>
            </a:fld>
            <a:endParaRPr lang="en-US"/>
          </a:p>
        </p:txBody>
      </p:sp>
      <p:sp>
        <p:nvSpPr>
          <p:cNvPr id="4" name="Footer Placeholder 3">
            <a:extLst>
              <a:ext uri="{FF2B5EF4-FFF2-40B4-BE49-F238E27FC236}">
                <a16:creationId xmlns:a16="http://schemas.microsoft.com/office/drawing/2014/main" id="{4494C149-3C9C-0CED-0605-C3A3CD1AAA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B0FB7E-0BF6-9757-E81E-B08A17852D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661818-A460-46D1-A9D2-2BA847FA9596}" type="slidenum">
              <a:rPr lang="en-US" smtClean="0"/>
              <a:t>‹#›</a:t>
            </a:fld>
            <a:endParaRPr lang="en-US"/>
          </a:p>
        </p:txBody>
      </p:sp>
    </p:spTree>
    <p:extLst>
      <p:ext uri="{BB962C8B-B14F-4D97-AF65-F5344CB8AC3E}">
        <p14:creationId xmlns:p14="http://schemas.microsoft.com/office/powerpoint/2010/main" val="339372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Krista Mullins and I am a program consultant with the Kentucky Department of Education in the Office of Assessment and Accountability. I will be your main contact for questions regarding the Alternate Kentucky Summative Assessment (AKSA). Today we will be reviewing the Back to School training for the Kentucky Alternate Assessment Program, for the 2024-2025 school year. </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the Transition Attainment Record or TAR. </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248742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Provided a student meets eligibility for the alternate assessment based on the Admissions and Release Committee (ARC) meeting, the TAR is an assessment given to students in 11th grade as an alternate for the ACT. The TAR is required for 11th graders and is part of the academic post-secondary readiness accountability indicator. For the career post-secondary readiness indicator, please refer to the post-secondary readiness indicator training. The completion of the TAR is done by the student's IEP team and ARC. The TAR </a:t>
            </a:r>
            <a:r>
              <a:rPr lang="en-US" baseline="0"/>
              <a:t>covers the current Kentucky academic standards and alternate assessment targets.</a:t>
            </a:r>
          </a:p>
          <a:p>
            <a:endParaRPr lang="en-US" baseline="0"/>
          </a:p>
          <a:p>
            <a:r>
              <a:rPr lang="en-US" baseline="0"/>
              <a:t>One final note on the TAR, as with all years, grade 12 students can retake the TAR if they did not meet </a:t>
            </a:r>
            <a:r>
              <a:rPr lang="en-US"/>
              <a:t>benchmarks</a:t>
            </a:r>
            <a:r>
              <a:rPr lang="en-US" baseline="0"/>
              <a:t>.</a:t>
            </a:r>
            <a:r>
              <a:rPr lang="en-US"/>
              <a: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398925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take a look at the Attainment Tasks or AT.</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307077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Attainment Tasks are administered in two separate Windows. It is one assessment, split between two windows. Because of this, students who meet the criteria for the Alternate Assessment as determined by the ARC or IEP team and the guidelines, must complete both windows regardless of when they enrolled in a school. The attainment tasks are a part of the AKSA which is an alternate to the Kentucky Summative Assessment or KSA. As</a:t>
            </a:r>
            <a:r>
              <a:rPr lang="en-US" altLang="en-US" baseline="0"/>
              <a:t> a reminder, the attainment tasks are </a:t>
            </a:r>
            <a:r>
              <a:rPr lang="en-US" altLang="en-US"/>
              <a:t>included in </a:t>
            </a:r>
            <a:r>
              <a:rPr lang="en-US" altLang="en-US" baseline="0"/>
              <a:t>accountability and they are not tested at every grade level.</a:t>
            </a:r>
            <a:r>
              <a:rPr lang="en-US" altLang="en-US"/>
              <a:t> </a:t>
            </a:r>
            <a:r>
              <a:rPr lang="en-US"/>
              <a:t>Attainment tasks are tested in grades 3-8, 10th, and 11th.</a:t>
            </a:r>
          </a:p>
          <a:p>
            <a:pPr>
              <a:spcBef>
                <a:spcPct val="0"/>
              </a:spcBef>
            </a:pPr>
            <a:endParaRPr lang="en-US" altLang="en-US">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take a closer look at the content areas tested.</a:t>
            </a: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32894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focuses on the content areas that will be assessed at the</a:t>
            </a:r>
            <a:r>
              <a:rPr lang="en-US" baseline="0"/>
              <a:t> elementary level. One thing to note is that many schools have a different grade configuration, so your school may not be a 3-5 grade span. It may be a 3-6 or a 3-4. The 3-5 grade span is used at the state level as that is how district accountability is represented.</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15</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362254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reflects the required content areas being</a:t>
            </a:r>
            <a:r>
              <a:rPr lang="en-US" baseline="0"/>
              <a:t> assessed at middle school.</a:t>
            </a:r>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16</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97404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This slide looks at the high school content areas to be assessed. If you will note in bold, grade 9, grade 12, and grade 14 </a:t>
            </a:r>
            <a:r>
              <a:rPr lang="en-US"/>
              <a:t>do not</a:t>
            </a:r>
            <a:r>
              <a:rPr lang="en-US" baseline="0"/>
              <a:t> have Attainment Tasks administered at those grades. On that note, please be aware that you will not receive tests and/or a district or school level binder for grades 9, 12, or 14. Schools and districts with at least one AKSA eligible student will receive a district and school level binder for tested grades only.</a:t>
            </a:r>
            <a:r>
              <a:rPr lang="en-US"/>
              <a:t> All Districts will receive a district level copy of school materials even if there are no eligible students in the event a student moves into the district. The TAR is given at grade 11, 12 and 14.</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5B2D9DB7-C648-43F3-A5EF-DC2420F389E1}" type="slidenum">
              <a:rPr lang="en-US" smtClean="0"/>
              <a:t>17</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677133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talk about what to expect in regard to Field Test Items. Field test items are used to determine if newly developed items are ready to be used in the operational assessment depending on whether they are flagged for various reasons based on results. If the field test item proves to be a successful item, it is used to replace an item that has been released on our website. </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014976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It is important to note that there will be science field test items this year. In both window 1 and window 2, there will be one task per grade level, per content area. Each school or district will either get the first task, second task, or third task. Each task in each window will be field tested. When teachers are entering data into the SRD, they will be responsible for indicating which field test form they administered. This form is required for score entry. District Assessment Coordinators, please work with teachers to ensure this step is completed correctly.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30268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agenda for the training can be seen here. We will be discussing what’s new for the 2024-2025 school year, AKSA Testing Windows, and assessment trainings. We will talk briefly about the Transition Attainment Record, or TAR, attainment tasks, content areas tested and field tests. We'll finish the training with scale scores and the alternate program calendar.</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scale scores.</a:t>
            </a: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428382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Prior to the 2023-2024 school year, the AKSA was reported as raw scores. Raw scores are reported as the number of questions a student answers correctly. As a result of this, raw scores do not give a full picture of a student’s capability due to some questions being more difficult than others. </a:t>
            </a:r>
          </a:p>
          <a:p>
            <a:endParaRPr lang="en-US"/>
          </a:p>
          <a:p>
            <a:r>
              <a:rPr lang="en-US"/>
              <a:t>Scale scores use the raw score, but it is converted to a consistent, standardized score. Most assessments are reported as scale scores. For example, the ACT, SAT, and KSA are reported as scale scores. Scale scores will be used again this year for AKSA results. The scale for the AKSA is 150-250.</a:t>
            </a:r>
            <a:endParaRPr lang="en-US">
              <a:cs typeface="Calibri"/>
            </a:endParaRPr>
          </a:p>
          <a:p>
            <a:endParaRPr lang="en-US"/>
          </a:p>
          <a:p>
            <a:pPr>
              <a:spcBef>
                <a:spcPct val="0"/>
              </a:spcBef>
            </a:pPr>
            <a:endParaRPr lang="en-US" altLang="en-US">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23315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when does all of the information we discussed take place?</a:t>
            </a:r>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374340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shares the proposed</a:t>
            </a:r>
            <a:r>
              <a:rPr lang="en-US" baseline="0"/>
              <a:t> dates for the 2024-2025 school year. As noted in the past, these dates may be subject to change due to circumstances beyond the control of KDE. These are the selected dates available to be shared publicly at this time. </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28060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list of contacts in the Office of Assessment and Accountability. Feel free to reach out to us if you have questions or need assistance.</a:t>
            </a: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4092643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be sure to check out our other back to school trainings listed on this slide.</a:t>
            </a: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1663494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any questions, you can always email dacinfo@education.ky.gov or call (502) 564-4394.</a:t>
            </a: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289388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so much for taking the time to view the Kentucky Alternate Assessment Program back to school training. I hope you have a wonderful day!</a:t>
            </a:r>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337133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take a look at what is new for the 2024-2025 school year.</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9591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t>The first thing I want</a:t>
            </a:r>
            <a:r>
              <a:rPr lang="en-US" altLang="en-US" baseline="0"/>
              <a:t> to discuss today are the changes coming this school year.</a:t>
            </a:r>
            <a:r>
              <a:rPr lang="en-US" altLang="en-US"/>
              <a:t> </a:t>
            </a:r>
            <a:endParaRPr lang="en-US" altLang="en-US" baseline="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kern="1200">
              <a:solidFill>
                <a:schemeClr val="tx1"/>
              </a:solidFill>
              <a:effectLst/>
              <a:latin typeface="+mn-lt"/>
              <a:ea typeface="+mn-ea"/>
              <a:cs typeface="+mn-cs"/>
            </a:endParaRPr>
          </a:p>
          <a:p>
            <a:pPr>
              <a:spcBef>
                <a:spcPct val="0"/>
              </a:spcBef>
            </a:pPr>
            <a:r>
              <a:rPr lang="en-US" altLang="en-US" baseline="0"/>
              <a:t>This summer we have been busy. We have been working on science progressions, science item development, and content and bias reviews of newly created test items.</a:t>
            </a:r>
            <a:r>
              <a:rPr lang="en-US" altLang="en-US"/>
              <a:t> </a:t>
            </a:r>
            <a:r>
              <a:rPr lang="en-US" altLang="en-US" baseline="0"/>
              <a:t>Similar to last year, there will</a:t>
            </a:r>
            <a:r>
              <a:rPr lang="en-US" altLang="en-US"/>
              <a:t> </a:t>
            </a:r>
            <a:r>
              <a:rPr lang="en-US" altLang="en-US" baseline="0"/>
              <a:t>be field test items in both window 1 and window 2. This year there will be field test items in science as well.</a:t>
            </a:r>
            <a:r>
              <a:rPr lang="en-US" altLang="en-US"/>
              <a:t> </a:t>
            </a:r>
            <a:r>
              <a:rPr lang="en-US" altLang="en-US" baseline="0"/>
              <a:t> A revised alternate program calendar can be found using the link in the slide.</a:t>
            </a:r>
            <a:endParaRPr lang="en-US" altLang="en-US" baseline="0">
              <a:cs typeface="Calibri"/>
            </a:endParaRPr>
          </a:p>
          <a:p>
            <a:pPr eaLnBrk="1" hangingPunct="1">
              <a:spcBef>
                <a:spcPct val="0"/>
              </a:spcBef>
            </a:pPr>
            <a:endParaRPr lang="en-US" altLang="en-US" baseline="0"/>
          </a:p>
          <a:p>
            <a:pPr>
              <a:spcBef>
                <a:spcPct val="0"/>
              </a:spcBef>
            </a:pPr>
            <a:r>
              <a:rPr lang="en-US" altLang="en-US" baseline="0"/>
              <a:t>Also new this year is </a:t>
            </a:r>
            <a:r>
              <a:rPr lang="en-US" altLang="en-US"/>
              <a:t>that d</a:t>
            </a:r>
            <a:r>
              <a:rPr lang="en-US"/>
              <a:t>istricts will no longer receive thumb drives for each school. T</a:t>
            </a:r>
            <a:r>
              <a:rPr lang="en-US" altLang="en-US"/>
              <a:t>he</a:t>
            </a:r>
            <a:r>
              <a:rPr lang="en-US" altLang="en-US" baseline="0"/>
              <a:t> videos or animations needed for administering the assessment </a:t>
            </a:r>
            <a:r>
              <a:rPr lang="en-US" altLang="en-US"/>
              <a:t>will be available in</a:t>
            </a:r>
            <a:r>
              <a:rPr lang="en-US" altLang="en-US" baseline="0"/>
              <a:t> the Online Training System (OTS).</a:t>
            </a:r>
            <a:r>
              <a:rPr lang="en-US" altLang="en-US"/>
              <a:t> </a:t>
            </a:r>
            <a:r>
              <a:rPr lang="en-US" altLang="en-US" baseline="0"/>
              <a:t> </a:t>
            </a:r>
            <a:r>
              <a:rPr lang="en-US" altLang="en-US"/>
              <a:t>It is important that teachers make sure their profile is updated with the correct grade bands they teach in order to have access to the videos. The</a:t>
            </a:r>
            <a:r>
              <a:rPr lang="en-US" altLang="en-US" baseline="0"/>
              <a:t> DAC will receive one thumb drive with all content </a:t>
            </a:r>
            <a:r>
              <a:rPr lang="en-US" altLang="en-US"/>
              <a:t>which is to</a:t>
            </a:r>
            <a:r>
              <a:rPr lang="en-US" altLang="en-US" baseline="0"/>
              <a:t> be returned to UK at the end of the school year.</a:t>
            </a:r>
            <a:endParaRPr lang="en-US" altLang="en-US" baseline="0">
              <a:cs typeface="Calibri"/>
            </a:endParaRPr>
          </a:p>
          <a:p>
            <a:pPr>
              <a:spcBef>
                <a:spcPct val="0"/>
              </a:spcBef>
            </a:pPr>
            <a:endParaRPr lang="en-US" altLang="en-US" baseline="0">
              <a:cs typeface="Calibri"/>
            </a:endParaRPr>
          </a:p>
          <a:p>
            <a:pPr>
              <a:spcBef>
                <a:spcPct val="0"/>
              </a:spcBef>
            </a:pPr>
            <a:r>
              <a:rPr lang="en-US" altLang="en-US"/>
              <a:t>This</a:t>
            </a:r>
            <a:r>
              <a:rPr lang="en-US" altLang="en-US" baseline="0"/>
              <a:t> year is the TAR training will close on December 20.</a:t>
            </a:r>
            <a:r>
              <a:rPr lang="en-US" altLang="en-US"/>
              <a:t> Please ensure to complete TAR training by this date.</a:t>
            </a:r>
            <a:endParaRPr lang="en-US" altLang="en-US">
              <a:cs typeface="Calibri"/>
            </a:endParaRPr>
          </a:p>
          <a:p>
            <a:pPr>
              <a:spcBef>
                <a:spcPct val="0"/>
              </a:spcBef>
            </a:pPr>
            <a:endParaRPr lang="en-US" altLang="en-US">
              <a:cs typeface="Calibri"/>
            </a:endParaRPr>
          </a:p>
          <a:p>
            <a:pPr>
              <a:spcBef>
                <a:spcPct val="0"/>
              </a:spcBef>
            </a:pPr>
            <a:r>
              <a:rPr lang="en-US" altLang="en-US">
                <a:cs typeface="Calibri"/>
              </a:rPr>
              <a:t>The Supplemental materials included with testing items will now be called "Required Assessment Materials".</a:t>
            </a:r>
          </a:p>
          <a:p>
            <a:pPr>
              <a:spcBef>
                <a:spcPct val="0"/>
              </a:spcBef>
            </a:pPr>
            <a:endParaRPr lang="en-US" altLang="en-US">
              <a:cs typeface="Calibri"/>
            </a:endParaRPr>
          </a:p>
          <a:p>
            <a:pPr>
              <a:spcBef>
                <a:spcPct val="0"/>
              </a:spcBef>
            </a:pPr>
            <a:r>
              <a:rPr lang="en-US" altLang="en-US">
                <a:cs typeface="Calibri"/>
              </a:rPr>
              <a:t>The University of Kentucky will be providing a training for districts on the Student Registration Database (SRD) and Career Ready Database (CRD). This training will be released closer to the opening of Window 1.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will look at the testing windows.</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424275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AKSA will still consist of two testing windows. </a:t>
            </a:r>
            <a:r>
              <a:rPr lang="en-US" baseline="0"/>
              <a:t>Testing Window 1 will open Nov. </a:t>
            </a:r>
            <a:r>
              <a:rPr lang="en-US"/>
              <a:t>12</a:t>
            </a:r>
            <a:r>
              <a:rPr lang="en-US" baseline="0"/>
              <a:t> and run until Dec. 18. During this window there will be 15 items per content area that will focus on one specific group of standards. You can find which standards are tested by checking the grade level standards document on the KDE website linked above. They are broken down by content and grade level.</a:t>
            </a:r>
          </a:p>
          <a:p>
            <a:endParaRPr lang="en-US" baseline="0"/>
          </a:p>
          <a:p>
            <a:r>
              <a:rPr lang="en-US" baseline="0"/>
              <a:t>The Window 2 assessment will open April 14 and run until May 23. During this window there will be 15 items per content area. Once again, consult the grade level standards documents on the KDE website linked on the slide. You can find which standards are assessed during this window by consulting those documents. They are broken down by content and grade level.</a:t>
            </a:r>
            <a:r>
              <a:rPr lang="en-US"/>
              <a:t> </a:t>
            </a:r>
            <a:endParaRPr lang="en-US" baseline="0">
              <a:cs typeface="Calibri"/>
            </a:endParaRPr>
          </a:p>
          <a:p>
            <a:endParaRPr lang="en-US">
              <a:cs typeface="Calibri" panose="020F0502020204030204"/>
            </a:endParaRPr>
          </a:p>
          <a:p>
            <a:r>
              <a:rPr lang="en-US">
                <a:cs typeface="Calibri" panose="020F0502020204030204"/>
              </a:rPr>
              <a:t>As a reminder, there will be 15 operational items and 5 field test items per grade/content area.</a:t>
            </a:r>
          </a:p>
        </p:txBody>
      </p:sp>
      <p:sp>
        <p:nvSpPr>
          <p:cNvPr id="4" name="Slide Number Placeholder 3"/>
          <p:cNvSpPr>
            <a:spLocks noGrp="1"/>
          </p:cNvSpPr>
          <p:nvPr>
            <p:ph type="sldNum" sz="quarter" idx="10"/>
          </p:nvPr>
        </p:nvSpPr>
        <p:spPr/>
        <p:txBody>
          <a:bodyPr/>
          <a:lstStyle/>
          <a:p>
            <a:fld id="{707366D2-A403-425F-9871-F337BDD50300}" type="slidenum">
              <a:rPr lang="en-US" smtClean="0"/>
              <a:t>6</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135530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will ship and arrive based on the</a:t>
            </a:r>
            <a:r>
              <a:rPr lang="en-US" baseline="0"/>
              <a:t> timelines shared on this slide. Materials for Window 1 are expected to arrive in the district sometime the week of Oct. 21. For Window 2 we will continue to offer options as we have in the past based on the concept that spring breaks will still be available. In late February districts will be asked to select shipping option 1 or 2 based on when they will take spring break. As was done last year, if no selection is made then the default selection will be made for the district for Option 1. Materials for Window </a:t>
            </a:r>
            <a:r>
              <a:rPr lang="en-US"/>
              <a:t>2 </a:t>
            </a:r>
            <a:r>
              <a:rPr lang="en-US" baseline="0"/>
              <a:t>(first option) will ship the week of March 24 and Window 2 (the second option) will ship the week of March 31.</a:t>
            </a:r>
          </a:p>
          <a:p>
            <a:endParaRPr lang="en-US">
              <a:cs typeface="Calibri"/>
            </a:endParaRPr>
          </a:p>
          <a:p>
            <a:r>
              <a:rPr lang="en-US"/>
              <a:t>Districts with no students will receive a district level copy of all grade band assessments. It is expected that districts maintain the district level copy of materials in the event a make-up test is required. We will not be able to ship make-up window materials.</a:t>
            </a:r>
          </a:p>
          <a:p>
            <a:endParaRPr lang="en-US"/>
          </a:p>
          <a:p>
            <a:endParaRPr lang="en-US">
              <a:cs typeface="Calibri"/>
            </a:endParaRPr>
          </a:p>
        </p:txBody>
      </p:sp>
      <p:sp>
        <p:nvSpPr>
          <p:cNvPr id="4" name="Slide Number Placeholder 3"/>
          <p:cNvSpPr>
            <a:spLocks noGrp="1"/>
          </p:cNvSpPr>
          <p:nvPr>
            <p:ph type="sldNum" sz="quarter" idx="10"/>
          </p:nvPr>
        </p:nvSpPr>
        <p:spPr/>
        <p:txBody>
          <a:bodyPr/>
          <a:lstStyle/>
          <a:p>
            <a:fld id="{5B2D9DB7-C648-43F3-A5EF-DC2420F389E1}" type="slidenum">
              <a:rPr lang="en-US" smtClean="0"/>
              <a:t>7</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390572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to assessment trainings for the 2024-2025 school year.</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40096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a:t>
            </a:r>
            <a:r>
              <a:rPr lang="en-US" baseline="0"/>
              <a:t> covered the new changes for the upcoming school year, </a:t>
            </a:r>
            <a:r>
              <a:rPr lang="en-US"/>
              <a:t>and the testing windows, lets </a:t>
            </a:r>
            <a:r>
              <a:rPr lang="en-US" baseline="0"/>
              <a:t>turn our attention to the layout for the assessment trainings. The first training that we should always mention is the Administration Code and the Inclusion of Special Populations regulation trainings. Both of these trainings would be required for anyone who administers the Alternate </a:t>
            </a:r>
            <a:r>
              <a:rPr lang="en-US" b="0" baseline="0"/>
              <a:t>Kentucky Summative Assessment</a:t>
            </a:r>
            <a:r>
              <a:rPr lang="en-US" baseline="0"/>
              <a:t>.</a:t>
            </a:r>
            <a:r>
              <a:rPr lang="en-US"/>
              <a:t> </a:t>
            </a:r>
            <a:endParaRPr lang="en-US" baseline="0"/>
          </a:p>
          <a:p>
            <a:endParaRPr lang="en-US" baseline="0"/>
          </a:p>
          <a:p>
            <a:r>
              <a:rPr lang="en-US" baseline="0"/>
              <a:t>This year the Overview-Attainment Task Training will release Aug. 26 and must be completed by Nov. 8, 2024. Any teacher who will administer the Alternate Kentucky Summative Assessment must </a:t>
            </a:r>
            <a:r>
              <a:rPr lang="en-US"/>
              <a:t>complete</a:t>
            </a:r>
            <a:r>
              <a:rPr lang="en-US" baseline="0"/>
              <a:t> this training</a:t>
            </a:r>
            <a:r>
              <a:rPr lang="en-US"/>
              <a:t> and the qualification quiz in the Online Training System.</a:t>
            </a:r>
            <a:endParaRPr lang="en-US" baseline="0">
              <a:cs typeface="Calibri"/>
            </a:endParaRPr>
          </a:p>
          <a:p>
            <a:endParaRPr lang="en-US" baseline="0"/>
          </a:p>
          <a:p>
            <a:r>
              <a:rPr lang="en-US" baseline="0"/>
              <a:t>For any high school teachers that will administer the Transition Attainment Record, or TAR, they must complete that training as well. The TAR training will open on September 30,</a:t>
            </a:r>
            <a:r>
              <a:rPr lang="en-US"/>
              <a:t> </a:t>
            </a:r>
            <a:r>
              <a:rPr lang="en-US" baseline="0"/>
              <a:t> 2024 and will close on December 20, 2024.</a:t>
            </a:r>
            <a:r>
              <a:rPr lang="en-US"/>
              <a:t> </a:t>
            </a:r>
            <a:endParaRPr lang="en-US" baseline="0">
              <a:cs typeface="Calibri"/>
            </a:endParaRPr>
          </a:p>
          <a:p>
            <a:endParaRPr lang="en-US" baseline="0"/>
          </a:p>
        </p:txBody>
      </p:sp>
      <p:sp>
        <p:nvSpPr>
          <p:cNvPr id="4" name="Slide Number Placeholder 3"/>
          <p:cNvSpPr>
            <a:spLocks noGrp="1"/>
          </p:cNvSpPr>
          <p:nvPr>
            <p:ph type="sldNum" sz="quarter" idx="10"/>
          </p:nvPr>
        </p:nvSpPr>
        <p:spPr/>
        <p:txBody>
          <a:bodyPr/>
          <a:lstStyle/>
          <a:p>
            <a:fld id="{5B2D9DB7-C648-43F3-A5EF-DC2420F389E1}" type="slidenum">
              <a:rPr lang="en-US" smtClean="0"/>
              <a:t>9</a:t>
            </a:fld>
            <a:endParaRPr lang="en-US"/>
          </a:p>
        </p:txBody>
      </p:sp>
      <p:sp>
        <p:nvSpPr>
          <p:cNvPr id="5" name="Footer Placeholder 4"/>
          <p:cNvSpPr>
            <a:spLocks noGrp="1"/>
          </p:cNvSpPr>
          <p:nvPr>
            <p:ph type="ftr" sz="quarter" idx="11"/>
          </p:nvPr>
        </p:nvSpPr>
        <p:spPr/>
        <p:txBody>
          <a:bodyPr/>
          <a:lstStyle/>
          <a:p>
            <a:r>
              <a:rPr lang="en-US"/>
              <a:t>KDE:OAA:DSR:cw&amp;ko:7/13/2016</a:t>
            </a:r>
          </a:p>
        </p:txBody>
      </p:sp>
    </p:spTree>
    <p:extLst>
      <p:ext uri="{BB962C8B-B14F-4D97-AF65-F5344CB8AC3E}">
        <p14:creationId xmlns:p14="http://schemas.microsoft.com/office/powerpoint/2010/main" val="864155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normAutofit/>
          </a:bodyPr>
          <a:lstStyle>
            <a:lvl1pPr algn="ctr">
              <a:defRPr sz="4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96668" cy="843379"/>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84127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494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lvl1pPr marL="230188" indent="0">
              <a:defRPr/>
            </a:lvl1p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721353" y="1015985"/>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916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33740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lvl1pPr marL="230188" indent="0">
              <a:defRPr/>
            </a:lvl1p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01775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01775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97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1"/>
            <a:ext cx="10515600" cy="1029810"/>
          </a:xfrm>
        </p:spPr>
        <p:txBody>
          <a:bodyPr/>
          <a:lstStyle>
            <a:lvl1pPr marL="230188" indent="0">
              <a:defRPr/>
            </a:lvl1p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79990" y="119289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79990" y="201680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2402" y="119289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2402" y="2016802"/>
            <a:ext cx="5183188"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920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17817"/>
            <a:ext cx="10515600" cy="967604"/>
          </a:xfrm>
        </p:spPr>
        <p:txBody>
          <a:bodyPr/>
          <a:lstStyle>
            <a:lvl1pPr marL="230188" indent="0">
              <a:defRPr/>
            </a:lvl1pPr>
          </a:lstStyle>
          <a:p>
            <a:r>
              <a:rPr lang="en-US"/>
              <a:t>Click to edit Master title style</a:t>
            </a:r>
          </a:p>
        </p:txBody>
      </p:sp>
    </p:spTree>
    <p:extLst>
      <p:ext uri="{BB962C8B-B14F-4D97-AF65-F5344CB8AC3E}">
        <p14:creationId xmlns:p14="http://schemas.microsoft.com/office/powerpoint/2010/main" val="162199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29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2577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581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17817"/>
            <a:ext cx="10515600" cy="932094"/>
          </a:xfrm>
        </p:spPr>
        <p:txBody>
          <a:bodyPr/>
          <a:lstStyle>
            <a:lvl1pPr marL="230188" indent="0">
              <a:defRPr/>
            </a:lvl1p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88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47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19405"/>
            <a:ext cx="10515600" cy="8861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537948" y="11751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537948" y="1999048"/>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5870360" y="117513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5870360" y="1999048"/>
            <a:ext cx="5183188" cy="3683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17818"/>
            <a:ext cx="10515600" cy="852194"/>
          </a:xfrm>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7818"/>
            <a:ext cx="10515600" cy="7012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696157" y="1168677"/>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7817"/>
            <a:ext cx="10515600" cy="6835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64343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mailto:chris.williams@education.ky.gov" TargetMode="External"/><Relationship Id="rId3" Type="http://schemas.openxmlformats.org/officeDocument/2006/relationships/hyperlink" Target="mailto:jennifer.stafford@education.ky.gov" TargetMode="External"/><Relationship Id="rId7" Type="http://schemas.openxmlformats.org/officeDocument/2006/relationships/hyperlink" Target="mailto:devon.avery@education.ky.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shara.savage@education.ky.gov" TargetMode="External"/><Relationship Id="rId11" Type="http://schemas.openxmlformats.org/officeDocument/2006/relationships/hyperlink" Target="mailto:melissa.chandler@education.ky.gov" TargetMode="External"/><Relationship Id="rId5" Type="http://schemas.openxmlformats.org/officeDocument/2006/relationships/hyperlink" Target="mailto:ben.riley@education.ky.gov" TargetMode="External"/><Relationship Id="rId10" Type="http://schemas.openxmlformats.org/officeDocument/2006/relationships/hyperlink" Target="mailto:krista.mullins@education.ky.gov" TargetMode="External"/><Relationship Id="rId4" Type="http://schemas.openxmlformats.org/officeDocument/2006/relationships/hyperlink" Target="mailto:Helen.jones@education.ky.gov" TargetMode="External"/><Relationship Id="rId9" Type="http://schemas.openxmlformats.org/officeDocument/2006/relationships/hyperlink" Target="mailto:christen.roseberry@education.ky.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crobat.adobe.com/link/track?uri=urn:aaid:scds:US:703c80eb-9b74-3afd-bd9a-3d2dee67cf4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ky.gov/AA/Assessments/kprep/Pages/AltStd.asp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001878" y="57283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102649"/>
                </a:solidFill>
                <a:effectLst/>
                <a:uLnTx/>
                <a:uFillTx/>
                <a:latin typeface="+mj-lt"/>
                <a:ea typeface="+mj-ea"/>
                <a:cs typeface="+mj-cs"/>
              </a:rPr>
              <a:t>2024-2025 Back to School Trainings</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Autofit/>
          </a:bodyPr>
          <a:lstStyle/>
          <a:p>
            <a:pPr algn="r">
              <a:spcBef>
                <a:spcPts val="0"/>
              </a:spcBef>
            </a:pPr>
            <a:r>
              <a:rPr lang="en-US" sz="2800" dirty="0"/>
              <a:t>Kentucky Alternate Assessment Program</a:t>
            </a:r>
          </a:p>
          <a:p>
            <a:pPr algn="r">
              <a:spcBef>
                <a:spcPts val="0"/>
              </a:spcBef>
            </a:pPr>
            <a:r>
              <a:rPr lang="en-US" sz="2800" dirty="0"/>
              <a:t>Krista Mullins, Program Consultant</a:t>
            </a:r>
          </a:p>
          <a:p>
            <a:pPr algn="r">
              <a:spcBef>
                <a:spcPts val="0"/>
              </a:spcBef>
            </a:pPr>
            <a:r>
              <a:rPr lang="en-US" sz="2800" dirty="0"/>
              <a:t>Office of Assessment and Accountability</a:t>
            </a:r>
          </a:p>
        </p:txBody>
      </p:sp>
    </p:spTree>
    <p:extLst>
      <p:ext uri="{BB962C8B-B14F-4D97-AF65-F5344CB8AC3E}">
        <p14:creationId xmlns:p14="http://schemas.microsoft.com/office/powerpoint/2010/main" val="366499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Transition Attainment Record (TAR)</a:t>
            </a:r>
            <a:endParaRPr kumimoji="0" lang="en-US" sz="6000" b="0" i="0" u="none" strike="noStrike" kern="1200" cap="none" spc="0" normalizeH="0" baseline="0" noProof="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41344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A05F-B6B2-47F7-A833-D57EF70B44D9}"/>
              </a:ext>
            </a:extLst>
          </p:cNvPr>
          <p:cNvSpPr>
            <a:spLocks noGrp="1"/>
          </p:cNvSpPr>
          <p:nvPr>
            <p:ph type="title" idx="4294967295"/>
          </p:nvPr>
        </p:nvSpPr>
        <p:spPr>
          <a:xfrm>
            <a:off x="0" y="0"/>
            <a:ext cx="9539802" cy="694592"/>
          </a:xfrm>
        </p:spPr>
        <p:txBody>
          <a:bodyPr>
            <a:normAutofit/>
          </a:bodyPr>
          <a:lstStyle/>
          <a:p>
            <a:r>
              <a:rPr lang="en-US"/>
              <a:t>TAR Administration 2024-2025</a:t>
            </a:r>
          </a:p>
        </p:txBody>
      </p:sp>
      <p:graphicFrame>
        <p:nvGraphicFramePr>
          <p:cNvPr id="4" name="Table 3">
            <a:extLst>
              <a:ext uri="{FF2B5EF4-FFF2-40B4-BE49-F238E27FC236}">
                <a16:creationId xmlns:a16="http://schemas.microsoft.com/office/drawing/2014/main" id="{6BB13D74-E591-32AE-9DEF-4936597FBD1C}"/>
              </a:ext>
            </a:extLst>
          </p:cNvPr>
          <p:cNvGraphicFramePr>
            <a:graphicFrameLocks noGrp="1"/>
          </p:cNvGraphicFramePr>
          <p:nvPr>
            <p:extLst>
              <p:ext uri="{D42A27DB-BD31-4B8C-83A1-F6EECF244321}">
                <p14:modId xmlns:p14="http://schemas.microsoft.com/office/powerpoint/2010/main" val="2799908584"/>
              </p:ext>
            </p:extLst>
          </p:nvPr>
        </p:nvGraphicFramePr>
        <p:xfrm>
          <a:off x="346362" y="1703053"/>
          <a:ext cx="11402294" cy="884843"/>
        </p:xfrm>
        <a:graphic>
          <a:graphicData uri="http://schemas.openxmlformats.org/drawingml/2006/table">
            <a:tbl>
              <a:tblPr firstRow="1" bandRow="1">
                <a:tableStyleId>{5C22544A-7EE6-4342-B048-85BDC9FD1C3A}</a:tableStyleId>
              </a:tblPr>
              <a:tblGrid>
                <a:gridCol w="11402294">
                  <a:extLst>
                    <a:ext uri="{9D8B030D-6E8A-4147-A177-3AD203B41FA5}">
                      <a16:colId xmlns:a16="http://schemas.microsoft.com/office/drawing/2014/main" val="3588463058"/>
                    </a:ext>
                  </a:extLst>
                </a:gridCol>
              </a:tblGrid>
              <a:tr h="884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rPr>
                        <a:t>Transition Attainment Record (TAR) Administration</a:t>
                      </a:r>
                      <a:endParaRPr lang="en-US" sz="2400" b="0">
                        <a:solidFill>
                          <a:schemeClr val="tx1"/>
                        </a:solidFill>
                        <a:effectLst/>
                      </a:endParaRPr>
                    </a:p>
                  </a:txBody>
                  <a:tcPr anchor="ctr">
                    <a:solidFill>
                      <a:srgbClr val="057780"/>
                    </a:solidFill>
                  </a:tcPr>
                </a:tc>
                <a:extLst>
                  <a:ext uri="{0D108BD9-81ED-4DB2-BD59-A6C34878D82A}">
                    <a16:rowId xmlns:a16="http://schemas.microsoft.com/office/drawing/2014/main" val="1181884292"/>
                  </a:ext>
                </a:extLst>
              </a:tr>
            </a:tbl>
          </a:graphicData>
        </a:graphic>
      </p:graphicFrame>
      <p:graphicFrame>
        <p:nvGraphicFramePr>
          <p:cNvPr id="7" name="Table 6" descr="Three year plan beginning in the 2020-2021 school year and ending at the conclusion of the 2022-2023 school year around the TAR and the standards that apply to it." title="Transition Attainment Record Administration Plan">
            <a:extLst>
              <a:ext uri="{FF2B5EF4-FFF2-40B4-BE49-F238E27FC236}">
                <a16:creationId xmlns:a16="http://schemas.microsoft.com/office/drawing/2014/main" id="{B4B0FA4B-4FAE-43B8-A7B6-4F7AAF2B161F}"/>
              </a:ext>
            </a:extLst>
          </p:cNvPr>
          <p:cNvGraphicFramePr>
            <a:graphicFrameLocks noGrp="1"/>
          </p:cNvGraphicFramePr>
          <p:nvPr>
            <p:extLst>
              <p:ext uri="{D42A27DB-BD31-4B8C-83A1-F6EECF244321}">
                <p14:modId xmlns:p14="http://schemas.microsoft.com/office/powerpoint/2010/main" val="1701879910"/>
              </p:ext>
            </p:extLst>
          </p:nvPr>
        </p:nvGraphicFramePr>
        <p:xfrm>
          <a:off x="346362" y="2587897"/>
          <a:ext cx="11402294" cy="884843"/>
        </p:xfrm>
        <a:graphic>
          <a:graphicData uri="http://schemas.openxmlformats.org/drawingml/2006/table">
            <a:tbl>
              <a:tblPr firstRow="1" firstCol="1" bandRow="1">
                <a:tableStyleId>{93296810-A885-4BE3-A3E7-6D5BEEA58F35}</a:tableStyleId>
              </a:tblPr>
              <a:tblGrid>
                <a:gridCol w="1972076">
                  <a:extLst>
                    <a:ext uri="{9D8B030D-6E8A-4147-A177-3AD203B41FA5}">
                      <a16:colId xmlns:a16="http://schemas.microsoft.com/office/drawing/2014/main" val="903534406"/>
                    </a:ext>
                  </a:extLst>
                </a:gridCol>
                <a:gridCol w="3143406">
                  <a:extLst>
                    <a:ext uri="{9D8B030D-6E8A-4147-A177-3AD203B41FA5}">
                      <a16:colId xmlns:a16="http://schemas.microsoft.com/office/drawing/2014/main" val="2244881753"/>
                    </a:ext>
                  </a:extLst>
                </a:gridCol>
                <a:gridCol w="3143406">
                  <a:extLst>
                    <a:ext uri="{9D8B030D-6E8A-4147-A177-3AD203B41FA5}">
                      <a16:colId xmlns:a16="http://schemas.microsoft.com/office/drawing/2014/main" val="1163352425"/>
                    </a:ext>
                  </a:extLst>
                </a:gridCol>
                <a:gridCol w="3143406">
                  <a:extLst>
                    <a:ext uri="{9D8B030D-6E8A-4147-A177-3AD203B41FA5}">
                      <a16:colId xmlns:a16="http://schemas.microsoft.com/office/drawing/2014/main" val="4109564555"/>
                    </a:ext>
                  </a:extLst>
                </a:gridCol>
              </a:tblGrid>
              <a:tr h="884843">
                <a:tc>
                  <a:txBody>
                    <a:bodyPr/>
                    <a:lstStyle/>
                    <a:p>
                      <a:pPr marL="0" marR="0" algn="ctr" rtl="0" eaLnBrk="1" latinLnBrk="0" hangingPunct="1">
                        <a:spcBef>
                          <a:spcPts val="0"/>
                        </a:spcBef>
                        <a:spcAft>
                          <a:spcPts val="0"/>
                        </a:spcAft>
                      </a:pPr>
                      <a:r>
                        <a:rPr lang="en-US" sz="2100" kern="1200">
                          <a:solidFill>
                            <a:schemeClr val="tx1"/>
                          </a:solidFill>
                          <a:effectLst/>
                        </a:rPr>
                        <a:t> (School Year)</a:t>
                      </a:r>
                      <a:endParaRPr lang="en-US" sz="2100">
                        <a:solidFill>
                          <a:schemeClr val="tx1"/>
                        </a:solidFill>
                        <a:effectLst/>
                      </a:endParaRPr>
                    </a:p>
                  </a:txBody>
                  <a:tcPr marL="0" marR="0" marT="0" marB="0" anchor="ctr">
                    <a:solidFill>
                      <a:srgbClr val="057780"/>
                    </a:solidFill>
                  </a:tcPr>
                </a:tc>
                <a:tc>
                  <a:txBody>
                    <a:bodyPr/>
                    <a:lstStyle/>
                    <a:p>
                      <a:pPr marL="0" marR="0" algn="ctr" rtl="0" eaLnBrk="1" latinLnBrk="0" hangingPunct="1">
                        <a:spcBef>
                          <a:spcPts val="0"/>
                        </a:spcBef>
                        <a:spcAft>
                          <a:spcPts val="0"/>
                        </a:spcAft>
                      </a:pPr>
                      <a:r>
                        <a:rPr lang="en-US" sz="2100" kern="1200">
                          <a:solidFill>
                            <a:schemeClr val="tx1"/>
                          </a:solidFill>
                          <a:effectLst/>
                        </a:rPr>
                        <a:t>Grade 11</a:t>
                      </a:r>
                      <a:endParaRPr lang="en-US" sz="2100">
                        <a:solidFill>
                          <a:schemeClr val="tx1"/>
                        </a:solidFill>
                        <a:effectLst/>
                      </a:endParaRPr>
                    </a:p>
                  </a:txBody>
                  <a:tcPr marL="0" marR="0" marT="0" marB="0" anchor="ctr">
                    <a:solidFill>
                      <a:srgbClr val="A7CBCD"/>
                    </a:solidFill>
                  </a:tcPr>
                </a:tc>
                <a:tc>
                  <a:txBody>
                    <a:bodyPr/>
                    <a:lstStyle/>
                    <a:p>
                      <a:pPr marL="0" marR="0" algn="ctr" rtl="0" eaLnBrk="1" latinLnBrk="0" hangingPunct="1">
                        <a:spcBef>
                          <a:spcPts val="0"/>
                        </a:spcBef>
                        <a:spcAft>
                          <a:spcPts val="0"/>
                        </a:spcAft>
                      </a:pPr>
                      <a:r>
                        <a:rPr lang="en-US" sz="2100" kern="1200">
                          <a:solidFill>
                            <a:schemeClr val="tx1"/>
                          </a:solidFill>
                          <a:effectLst/>
                        </a:rPr>
                        <a:t>Grade 12</a:t>
                      </a:r>
                      <a:endParaRPr lang="en-US" sz="2100">
                        <a:solidFill>
                          <a:schemeClr val="tx1"/>
                        </a:solidFill>
                        <a:effectLst/>
                      </a:endParaRPr>
                    </a:p>
                  </a:txBody>
                  <a:tcPr marL="0" marR="0" marT="0" marB="0" anchor="ctr">
                    <a:solidFill>
                      <a:srgbClr val="A7CBCD"/>
                    </a:solidFill>
                  </a:tcPr>
                </a:tc>
                <a:tc>
                  <a:txBody>
                    <a:bodyPr/>
                    <a:lstStyle/>
                    <a:p>
                      <a:pPr marL="0" marR="0" algn="ctr" rtl="0" eaLnBrk="1" latinLnBrk="0" hangingPunct="1">
                        <a:spcBef>
                          <a:spcPts val="0"/>
                        </a:spcBef>
                        <a:spcAft>
                          <a:spcPts val="0"/>
                        </a:spcAft>
                      </a:pPr>
                      <a:r>
                        <a:rPr lang="en-US" sz="2100" kern="1200">
                          <a:solidFill>
                            <a:schemeClr val="tx1"/>
                          </a:solidFill>
                          <a:effectLst/>
                        </a:rPr>
                        <a:t>Grade 14</a:t>
                      </a:r>
                      <a:endParaRPr lang="en-US" sz="2100">
                        <a:solidFill>
                          <a:schemeClr val="tx1"/>
                        </a:solidFill>
                        <a:effectLst/>
                      </a:endParaRPr>
                    </a:p>
                  </a:txBody>
                  <a:tcPr marL="0" marR="0" marT="0" marB="0" anchor="ctr">
                    <a:solidFill>
                      <a:srgbClr val="A7CBCD"/>
                    </a:solidFill>
                  </a:tcPr>
                </a:tc>
                <a:extLst>
                  <a:ext uri="{0D108BD9-81ED-4DB2-BD59-A6C34878D82A}">
                    <a16:rowId xmlns:a16="http://schemas.microsoft.com/office/drawing/2014/main" val="2565973411"/>
                  </a:ext>
                </a:extLst>
              </a:tr>
            </a:tbl>
          </a:graphicData>
        </a:graphic>
      </p:graphicFrame>
      <p:graphicFrame>
        <p:nvGraphicFramePr>
          <p:cNvPr id="5" name="Table 4">
            <a:extLst>
              <a:ext uri="{FF2B5EF4-FFF2-40B4-BE49-F238E27FC236}">
                <a16:creationId xmlns:a16="http://schemas.microsoft.com/office/drawing/2014/main" id="{22E70836-175C-61A0-9479-23FA7E90FE99}"/>
              </a:ext>
            </a:extLst>
          </p:cNvPr>
          <p:cNvGraphicFramePr>
            <a:graphicFrameLocks noGrp="1"/>
          </p:cNvGraphicFramePr>
          <p:nvPr>
            <p:extLst>
              <p:ext uri="{D42A27DB-BD31-4B8C-83A1-F6EECF244321}">
                <p14:modId xmlns:p14="http://schemas.microsoft.com/office/powerpoint/2010/main" val="80407787"/>
              </p:ext>
            </p:extLst>
          </p:nvPr>
        </p:nvGraphicFramePr>
        <p:xfrm>
          <a:off x="346362" y="3472739"/>
          <a:ext cx="11402294" cy="884843"/>
        </p:xfrm>
        <a:graphic>
          <a:graphicData uri="http://schemas.openxmlformats.org/drawingml/2006/table">
            <a:tbl>
              <a:tblPr firstRow="1" bandRow="1">
                <a:tableStyleId>{5C22544A-7EE6-4342-B048-85BDC9FD1C3A}</a:tableStyleId>
              </a:tblPr>
              <a:tblGrid>
                <a:gridCol w="1977738">
                  <a:extLst>
                    <a:ext uri="{9D8B030D-6E8A-4147-A177-3AD203B41FA5}">
                      <a16:colId xmlns:a16="http://schemas.microsoft.com/office/drawing/2014/main" val="3207404802"/>
                    </a:ext>
                  </a:extLst>
                </a:gridCol>
                <a:gridCol w="9424556">
                  <a:extLst>
                    <a:ext uri="{9D8B030D-6E8A-4147-A177-3AD203B41FA5}">
                      <a16:colId xmlns:a16="http://schemas.microsoft.com/office/drawing/2014/main" val="1310396066"/>
                    </a:ext>
                  </a:extLst>
                </a:gridCol>
              </a:tblGrid>
              <a:tr h="884843">
                <a:tc>
                  <a:txBody>
                    <a:bodyPr/>
                    <a:lstStyle/>
                    <a:p>
                      <a:pPr marL="0" marR="0" algn="ctr" rtl="0" eaLnBrk="1" latinLnBrk="0" hangingPunct="1">
                        <a:spcBef>
                          <a:spcPts val="0"/>
                        </a:spcBef>
                        <a:spcAft>
                          <a:spcPts val="0"/>
                        </a:spcAft>
                      </a:pPr>
                      <a:r>
                        <a:rPr lang="en-US" sz="2100" kern="1200">
                          <a:solidFill>
                            <a:schemeClr val="tx1"/>
                          </a:solidFill>
                          <a:effectLst/>
                        </a:rPr>
                        <a:t>2024-2025</a:t>
                      </a:r>
                      <a:endParaRPr lang="en-US" sz="2100">
                        <a:solidFill>
                          <a:schemeClr val="tx1"/>
                        </a:solidFill>
                        <a:effectLst/>
                      </a:endParaRPr>
                    </a:p>
                  </a:txBody>
                  <a:tcPr marL="0" marR="0" marT="0" marB="0" anchor="ctr">
                    <a:solidFill>
                      <a:srgbClr val="007780"/>
                    </a:solidFill>
                  </a:tcPr>
                </a:tc>
                <a:tc>
                  <a:txBody>
                    <a:bodyPr/>
                    <a:lstStyle/>
                    <a:p>
                      <a:pPr marL="0" marR="0" algn="ctr" rtl="0" eaLnBrk="1" latinLnBrk="0" hangingPunct="1">
                        <a:spcBef>
                          <a:spcPts val="0"/>
                        </a:spcBef>
                        <a:spcAft>
                          <a:spcPts val="0"/>
                        </a:spcAft>
                      </a:pPr>
                      <a:r>
                        <a:rPr lang="en-US" sz="2100" kern="1200">
                          <a:solidFill>
                            <a:schemeClr val="tx1"/>
                          </a:solidFill>
                          <a:effectLst/>
                        </a:rPr>
                        <a:t>Current Kentucky Academic Standards-Alternate Assessment Targets</a:t>
                      </a:r>
                      <a:endParaRPr lang="en-US" sz="2100">
                        <a:solidFill>
                          <a:schemeClr val="tx1"/>
                        </a:solidFill>
                        <a:effectLst/>
                      </a:endParaRPr>
                    </a:p>
                  </a:txBody>
                  <a:tcPr marL="0" marR="0" marT="0" marB="0" anchor="ctr">
                    <a:solidFill>
                      <a:srgbClr val="A7CBCD"/>
                    </a:solidFill>
                  </a:tcPr>
                </a:tc>
                <a:extLst>
                  <a:ext uri="{0D108BD9-81ED-4DB2-BD59-A6C34878D82A}">
                    <a16:rowId xmlns:a16="http://schemas.microsoft.com/office/drawing/2014/main" val="836616662"/>
                  </a:ext>
                </a:extLst>
              </a:tr>
            </a:tbl>
          </a:graphicData>
        </a:graphic>
      </p:graphicFrame>
      <p:sp>
        <p:nvSpPr>
          <p:cNvPr id="3" name="Google Shape;103;p2">
            <a:extLst>
              <a:ext uri="{FF2B5EF4-FFF2-40B4-BE49-F238E27FC236}">
                <a16:creationId xmlns:a16="http://schemas.microsoft.com/office/drawing/2014/main" id="{015FFB44-9BDA-65F6-8377-BA455CAC8D66}"/>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11</a:t>
            </a:fld>
            <a:endParaRPr lang="en-US" sz="1000" dirty="0">
              <a:solidFill>
                <a:schemeClr val="bg1"/>
              </a:solidFill>
            </a:endParaRPr>
          </a:p>
        </p:txBody>
      </p:sp>
    </p:spTree>
    <p:extLst>
      <p:ext uri="{BB962C8B-B14F-4D97-AF65-F5344CB8AC3E}">
        <p14:creationId xmlns:p14="http://schemas.microsoft.com/office/powerpoint/2010/main" val="253095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Attainment Tasks (AT)</a:t>
            </a:r>
            <a:endParaRPr kumimoji="0" lang="en-US" sz="6000" b="0" i="0" u="none" strike="noStrike" kern="1200" cap="none" spc="0" normalizeH="0" baseline="0" noProof="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80466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96617" cy="685799"/>
          </a:xfrm>
        </p:spPr>
        <p:txBody>
          <a:bodyPr/>
          <a:lstStyle/>
          <a:p>
            <a:r>
              <a:rPr lang="en-US"/>
              <a:t>AKSA Attainment Tasks</a:t>
            </a:r>
          </a:p>
        </p:txBody>
      </p:sp>
      <p:sp>
        <p:nvSpPr>
          <p:cNvPr id="3" name="Text Placeholder 2"/>
          <p:cNvSpPr>
            <a:spLocks noGrp="1"/>
          </p:cNvSpPr>
          <p:nvPr>
            <p:ph type="body" sz="quarter" idx="13"/>
          </p:nvPr>
        </p:nvSpPr>
        <p:spPr>
          <a:xfrm>
            <a:off x="1197162" y="1219200"/>
            <a:ext cx="9188715" cy="3162301"/>
          </a:xfrm>
        </p:spPr>
        <p:txBody>
          <a:bodyPr vert="horz" lIns="91440" tIns="45720" rIns="91440" bIns="45720" rtlCol="0" anchor="t">
            <a:normAutofit/>
          </a:bodyPr>
          <a:lstStyle/>
          <a:p>
            <a:pPr marL="0" indent="0">
              <a:buNone/>
            </a:pPr>
            <a:endParaRPr lang="en-US"/>
          </a:p>
          <a:p>
            <a:r>
              <a:rPr lang="en-US"/>
              <a:t>Included in Accountability</a:t>
            </a:r>
          </a:p>
          <a:p>
            <a:r>
              <a:rPr lang="en-US"/>
              <a:t>Not Tested At Every Grade Level</a:t>
            </a:r>
          </a:p>
          <a:p>
            <a:pPr lvl="1"/>
            <a:r>
              <a:rPr lang="en-US"/>
              <a:t>Tested in Grades 3-8, 10th, and 11th</a:t>
            </a:r>
          </a:p>
          <a:p>
            <a:pPr marL="0" indent="0">
              <a:buNone/>
            </a:pPr>
            <a:r>
              <a:rPr lang="en-US"/>
              <a:t>					</a:t>
            </a:r>
          </a:p>
          <a:p>
            <a:pPr marL="0" indent="0">
              <a:buNone/>
            </a:pPr>
            <a:r>
              <a:rPr lang="en-US"/>
              <a:t>					</a:t>
            </a:r>
          </a:p>
        </p:txBody>
      </p:sp>
    </p:spTree>
    <p:extLst>
      <p:ext uri="{BB962C8B-B14F-4D97-AF65-F5344CB8AC3E}">
        <p14:creationId xmlns:p14="http://schemas.microsoft.com/office/powerpoint/2010/main" val="61295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AKSA Content</a:t>
            </a:r>
            <a:r>
              <a:rPr kumimoji="0" lang="en-US" sz="4800" b="0" i="0" u="none" strike="noStrike" kern="1200" cap="none" spc="0" normalizeH="0" baseline="0" noProof="0">
                <a:ln>
                  <a:noFill/>
                </a:ln>
                <a:solidFill>
                  <a:srgbClr val="102649"/>
                </a:solidFill>
                <a:effectLst/>
                <a:uLnTx/>
                <a:uFillTx/>
                <a:latin typeface="+mj-lt"/>
                <a:ea typeface="+mj-ea"/>
                <a:cs typeface="+mj-cs"/>
              </a:rPr>
              <a:t> Areas Tested</a:t>
            </a:r>
            <a:endParaRPr kumimoji="0" lang="en-US" sz="6000" b="0" i="0" u="none" strike="noStrike" kern="1200" cap="none" spc="0" normalizeH="0" baseline="0" noProof="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208885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029700" cy="703385"/>
          </a:xfrm>
          <a:prstGeom prst="rect">
            <a:avLst/>
          </a:prstGeom>
        </p:spPr>
        <p:txBody>
          <a:bodyPr>
            <a:normAutofit/>
          </a:bodyPr>
          <a:lstStyle/>
          <a:p>
            <a:pPr marL="228600"/>
            <a:r>
              <a:rPr lang="en-US">
                <a:cs typeface="Arial" charset="0"/>
              </a:rPr>
              <a:t>Content Areas Tested (Elementary)</a:t>
            </a:r>
          </a:p>
        </p:txBody>
      </p:sp>
      <p:graphicFrame>
        <p:nvGraphicFramePr>
          <p:cNvPr id="7" name="Content Placeholder 6" descr="Content areas tested in grades 3-5." title="Alternate K-PREP Elementary Tests"/>
          <p:cNvGraphicFramePr>
            <a:graphicFrameLocks noGrp="1"/>
          </p:cNvGraphicFramePr>
          <p:nvPr>
            <p:ph idx="4294967295"/>
            <p:extLst>
              <p:ext uri="{D42A27DB-BD31-4B8C-83A1-F6EECF244321}">
                <p14:modId xmlns:p14="http://schemas.microsoft.com/office/powerpoint/2010/main" val="4085409163"/>
              </p:ext>
            </p:extLst>
          </p:nvPr>
        </p:nvGraphicFramePr>
        <p:xfrm>
          <a:off x="466926" y="1120641"/>
          <a:ext cx="10535056" cy="4029136"/>
        </p:xfrm>
        <a:graphic>
          <a:graphicData uri="http://schemas.openxmlformats.org/drawingml/2006/table">
            <a:tbl>
              <a:tblPr firstRow="1" bandRow="1">
                <a:tableStyleId>{93296810-A885-4BE3-A3E7-6D5BEEA58F35}</a:tableStyleId>
              </a:tblPr>
              <a:tblGrid>
                <a:gridCol w="2146030">
                  <a:extLst>
                    <a:ext uri="{9D8B030D-6E8A-4147-A177-3AD203B41FA5}">
                      <a16:colId xmlns:a16="http://schemas.microsoft.com/office/drawing/2014/main" val="20000"/>
                    </a:ext>
                  </a:extLst>
                </a:gridCol>
                <a:gridCol w="4682247">
                  <a:extLst>
                    <a:ext uri="{9D8B030D-6E8A-4147-A177-3AD203B41FA5}">
                      <a16:colId xmlns:a16="http://schemas.microsoft.com/office/drawing/2014/main" val="20001"/>
                    </a:ext>
                  </a:extLst>
                </a:gridCol>
                <a:gridCol w="3706779">
                  <a:extLst>
                    <a:ext uri="{9D8B030D-6E8A-4147-A177-3AD203B41FA5}">
                      <a16:colId xmlns:a16="http://schemas.microsoft.com/office/drawing/2014/main" val="20003"/>
                    </a:ext>
                  </a:extLst>
                </a:gridCol>
              </a:tblGrid>
              <a:tr h="774388">
                <a:tc>
                  <a:txBody>
                    <a:bodyPr/>
                    <a:lstStyle/>
                    <a:p>
                      <a:pPr marL="0" marR="0" algn="ctr">
                        <a:lnSpc>
                          <a:spcPct val="100000"/>
                        </a:lnSpc>
                        <a:spcBef>
                          <a:spcPts val="0"/>
                        </a:spcBef>
                        <a:spcAft>
                          <a:spcPts val="0"/>
                        </a:spcAft>
                      </a:pPr>
                      <a:r>
                        <a:rPr lang="en-US" sz="2400">
                          <a:solidFill>
                            <a:schemeClr val="tx1"/>
                          </a:solidFill>
                        </a:rPr>
                        <a:t>GRADE</a:t>
                      </a:r>
                      <a:endParaRPr lang="en-US" sz="2400" b="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algn="ctr">
                        <a:lnSpc>
                          <a:spcPct val="100000"/>
                        </a:lnSpc>
                        <a:spcBef>
                          <a:spcPts val="0"/>
                        </a:spcBef>
                        <a:spcAft>
                          <a:spcPts val="0"/>
                        </a:spcAft>
                      </a:pPr>
                      <a:r>
                        <a:rPr lang="en-US" sz="2400">
                          <a:solidFill>
                            <a:schemeClr val="tx1"/>
                          </a:solidFill>
                        </a:rPr>
                        <a:t>CONTENT AREAS</a:t>
                      </a:r>
                      <a:endParaRPr lang="en-US" sz="2400" b="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algn="ctr">
                        <a:lnSpc>
                          <a:spcPct val="100000"/>
                        </a:lnSpc>
                        <a:spcBef>
                          <a:spcPts val="0"/>
                        </a:spcBef>
                        <a:spcAft>
                          <a:spcPts val="0"/>
                        </a:spcAft>
                      </a:pPr>
                      <a:r>
                        <a:rPr lang="en-US" sz="2400">
                          <a:solidFill>
                            <a:schemeClr val="tx1"/>
                          </a:solidFill>
                        </a:rPr>
                        <a:t>ATTAINMENT TASKS (AT)</a:t>
                      </a:r>
                      <a:endParaRPr lang="en-US" sz="2400" b="0">
                        <a:solidFill>
                          <a:schemeClr val="tx1"/>
                        </a:solidFill>
                        <a:latin typeface="+mn-lt"/>
                        <a:ea typeface="Calibri"/>
                        <a:cs typeface="Times New Roman"/>
                      </a:endParaRPr>
                    </a:p>
                  </a:txBody>
                  <a:tcPr marL="87213" marR="87213" marT="0" marB="0" anchor="ctr">
                    <a:solidFill>
                      <a:srgbClr val="007780"/>
                    </a:solidFill>
                  </a:tcPr>
                </a:tc>
                <a:extLst>
                  <a:ext uri="{0D108BD9-81ED-4DB2-BD59-A6C34878D82A}">
                    <a16:rowId xmlns:a16="http://schemas.microsoft.com/office/drawing/2014/main" val="10000"/>
                  </a:ext>
                </a:extLst>
              </a:tr>
              <a:tr h="991046">
                <a:tc>
                  <a:txBody>
                    <a:bodyPr/>
                    <a:lstStyle/>
                    <a:p>
                      <a:pPr marL="0" marR="0" algn="ctr">
                        <a:lnSpc>
                          <a:spcPct val="100000"/>
                        </a:lnSpc>
                        <a:spcBef>
                          <a:spcPts val="0"/>
                        </a:spcBef>
                        <a:spcAft>
                          <a:spcPts val="0"/>
                        </a:spcAft>
                      </a:pPr>
                      <a:r>
                        <a:rPr lang="en-US" sz="2400"/>
                        <a:t>3</a:t>
                      </a:r>
                      <a:endParaRPr lang="en-US" sz="2400">
                        <a:latin typeface="+mn-lt"/>
                        <a:ea typeface="Calibri"/>
                        <a:cs typeface="Times New Roman"/>
                      </a:endParaRPr>
                    </a:p>
                  </a:txBody>
                  <a:tcPr marL="87213" marR="87213" marT="0" marB="0" anchor="ctr">
                    <a:solidFill>
                      <a:srgbClr val="A7CBCD"/>
                    </a:solidFill>
                  </a:tcPr>
                </a:tc>
                <a:tc>
                  <a:txBody>
                    <a:bodyPr/>
                    <a:lstStyle/>
                    <a:p>
                      <a:pPr marL="0" marR="0" algn="ctr">
                        <a:lnSpc>
                          <a:spcPct val="100000"/>
                        </a:lnSpc>
                        <a:spcBef>
                          <a:spcPts val="0"/>
                        </a:spcBef>
                        <a:spcAft>
                          <a:spcPts val="0"/>
                        </a:spcAft>
                      </a:pPr>
                      <a:r>
                        <a:rPr lang="en-US" sz="2400"/>
                        <a:t>Reading and Mathematics</a:t>
                      </a:r>
                      <a:endParaRPr lang="en-US" sz="2400">
                        <a:latin typeface="+mn-lt"/>
                        <a:ea typeface="Calibri"/>
                        <a:cs typeface="Times New Roman"/>
                      </a:endParaRPr>
                    </a:p>
                  </a:txBody>
                  <a:tcPr marL="87213" marR="87213"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solidFill>
                      <a:srgbClr val="A7CBCD"/>
                    </a:solidFill>
                  </a:tcPr>
                </a:tc>
                <a:extLst>
                  <a:ext uri="{0D108BD9-81ED-4DB2-BD59-A6C34878D82A}">
                    <a16:rowId xmlns:a16="http://schemas.microsoft.com/office/drawing/2014/main" val="10001"/>
                  </a:ext>
                </a:extLst>
              </a:tr>
              <a:tr h="1133475">
                <a:tc>
                  <a:txBody>
                    <a:bodyPr/>
                    <a:lstStyle/>
                    <a:p>
                      <a:pPr marL="0" marR="0" algn="ctr">
                        <a:lnSpc>
                          <a:spcPct val="100000"/>
                        </a:lnSpc>
                        <a:spcBef>
                          <a:spcPts val="0"/>
                        </a:spcBef>
                        <a:spcAft>
                          <a:spcPts val="0"/>
                        </a:spcAft>
                      </a:pPr>
                      <a:r>
                        <a:rPr lang="en-US" sz="2400"/>
                        <a:t>4</a:t>
                      </a:r>
                      <a:endParaRPr lang="en-US" sz="2400">
                        <a:latin typeface="+mn-lt"/>
                        <a:ea typeface="Calibri"/>
                        <a:cs typeface="Times New Roman"/>
                      </a:endParaRPr>
                    </a:p>
                  </a:txBody>
                  <a:tcPr marL="87213" marR="87213" marT="0" marB="0" anchor="ctr">
                    <a:solidFill>
                      <a:srgbClr val="057780">
                        <a:alpha val="14000"/>
                      </a:srgbClr>
                    </a:solidFill>
                  </a:tcPr>
                </a:tc>
                <a:tc>
                  <a:txBody>
                    <a:bodyPr/>
                    <a:lstStyle/>
                    <a:p>
                      <a:pPr marL="0" marR="0" algn="ctr">
                        <a:lnSpc>
                          <a:spcPct val="100000"/>
                        </a:lnSpc>
                        <a:spcBef>
                          <a:spcPts val="0"/>
                        </a:spcBef>
                        <a:spcAft>
                          <a:spcPts val="0"/>
                        </a:spcAft>
                      </a:pPr>
                      <a:r>
                        <a:rPr lang="en-US" sz="2400"/>
                        <a:t>Reading, Mathematics and  Science </a:t>
                      </a:r>
                      <a:endParaRPr lang="en-US" sz="2400">
                        <a:latin typeface="+mn-lt"/>
                        <a:ea typeface="Calibri"/>
                        <a:cs typeface="Times New Roman"/>
                      </a:endParaRPr>
                    </a:p>
                  </a:txBody>
                  <a:tcPr marL="87213" marR="87213" marT="0" marB="0" anchor="ctr">
                    <a:solidFill>
                      <a:srgbClr val="057780">
                        <a:alpha val="14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solidFill>
                      <a:srgbClr val="057780">
                        <a:alpha val="14000"/>
                      </a:srgbClr>
                    </a:solidFill>
                  </a:tcPr>
                </a:tc>
                <a:extLst>
                  <a:ext uri="{0D108BD9-81ED-4DB2-BD59-A6C34878D82A}">
                    <a16:rowId xmlns:a16="http://schemas.microsoft.com/office/drawing/2014/main" val="10002"/>
                  </a:ext>
                </a:extLst>
              </a:tr>
              <a:tr h="1130227">
                <a:tc>
                  <a:txBody>
                    <a:bodyPr/>
                    <a:lstStyle/>
                    <a:p>
                      <a:pPr marL="0" marR="0" algn="ctr">
                        <a:lnSpc>
                          <a:spcPct val="100000"/>
                        </a:lnSpc>
                        <a:spcBef>
                          <a:spcPts val="0"/>
                        </a:spcBef>
                        <a:spcAft>
                          <a:spcPts val="0"/>
                        </a:spcAft>
                      </a:pPr>
                      <a:r>
                        <a:rPr lang="en-US" sz="2400"/>
                        <a:t>5</a:t>
                      </a:r>
                      <a:endParaRPr lang="en-US" sz="2400">
                        <a:latin typeface="+mn-lt"/>
                        <a:ea typeface="Calibri"/>
                        <a:cs typeface="Times New Roman"/>
                      </a:endParaRPr>
                    </a:p>
                  </a:txBody>
                  <a:tcPr marL="87213" marR="87213" marT="0" marB="0" anchor="ctr">
                    <a:solidFill>
                      <a:srgbClr val="A7CBCD"/>
                    </a:solidFill>
                  </a:tcPr>
                </a:tc>
                <a:tc>
                  <a:txBody>
                    <a:bodyPr/>
                    <a:lstStyle/>
                    <a:p>
                      <a:pPr marL="0" marR="0" algn="ctr">
                        <a:lnSpc>
                          <a:spcPct val="100000"/>
                        </a:lnSpc>
                        <a:spcBef>
                          <a:spcPts val="0"/>
                        </a:spcBef>
                        <a:spcAft>
                          <a:spcPts val="0"/>
                        </a:spcAft>
                      </a:pPr>
                      <a:r>
                        <a:rPr lang="en-US" sz="2400"/>
                        <a:t>Reading, Mathematics, Social Studies, and Writing</a:t>
                      </a:r>
                      <a:endParaRPr lang="en-US" sz="2400">
                        <a:latin typeface="+mn-lt"/>
                        <a:ea typeface="Calibri"/>
                        <a:cs typeface="Times New Roman"/>
                      </a:endParaRPr>
                    </a:p>
                  </a:txBody>
                  <a:tcPr marL="87213" marR="87213"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solidFill>
                      <a:srgbClr val="A7CBCD"/>
                    </a:solidFill>
                  </a:tcPr>
                </a:tc>
                <a:extLst>
                  <a:ext uri="{0D108BD9-81ED-4DB2-BD59-A6C34878D82A}">
                    <a16:rowId xmlns:a16="http://schemas.microsoft.com/office/drawing/2014/main" val="10003"/>
                  </a:ext>
                </a:extLst>
              </a:tr>
            </a:tbl>
          </a:graphicData>
        </a:graphic>
      </p:graphicFrame>
      <p:sp>
        <p:nvSpPr>
          <p:cNvPr id="2" name="Google Shape;103;p2">
            <a:extLst>
              <a:ext uri="{FF2B5EF4-FFF2-40B4-BE49-F238E27FC236}">
                <a16:creationId xmlns:a16="http://schemas.microsoft.com/office/drawing/2014/main" id="{70269D5A-BEA3-09AE-6D40-27C94021BE5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15</a:t>
            </a:fld>
            <a:endParaRPr lang="en-US" sz="1000" dirty="0">
              <a:solidFill>
                <a:schemeClr val="bg1"/>
              </a:solidFill>
            </a:endParaRPr>
          </a:p>
        </p:txBody>
      </p:sp>
    </p:spTree>
    <p:extLst>
      <p:ext uri="{BB962C8B-B14F-4D97-AF65-F5344CB8AC3E}">
        <p14:creationId xmlns:p14="http://schemas.microsoft.com/office/powerpoint/2010/main" val="427723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 y="-1"/>
            <a:ext cx="9161585" cy="694593"/>
          </a:xfrm>
          <a:prstGeom prst="rect">
            <a:avLst/>
          </a:prstGeom>
        </p:spPr>
        <p:txBody>
          <a:bodyPr>
            <a:normAutofit/>
          </a:bodyPr>
          <a:lstStyle/>
          <a:p>
            <a:pPr marL="228600" algn="l"/>
            <a:r>
              <a:rPr lang="en-US"/>
              <a:t>Content Areas Tested (Middle School)</a:t>
            </a:r>
          </a:p>
        </p:txBody>
      </p:sp>
      <p:graphicFrame>
        <p:nvGraphicFramePr>
          <p:cNvPr id="7" name="Content Placeholder 6" descr="Tested content areas for the Alternate K-PREP in grades 6-8." title="Alternate K-PREP Middle School Assessments"/>
          <p:cNvGraphicFramePr>
            <a:graphicFrameLocks noGrp="1"/>
          </p:cNvGraphicFramePr>
          <p:nvPr>
            <p:ph idx="4294967295"/>
            <p:extLst>
              <p:ext uri="{D42A27DB-BD31-4B8C-83A1-F6EECF244321}">
                <p14:modId xmlns:p14="http://schemas.microsoft.com/office/powerpoint/2010/main" val="1444586686"/>
              </p:ext>
            </p:extLst>
          </p:nvPr>
        </p:nvGraphicFramePr>
        <p:xfrm>
          <a:off x="301557" y="1017588"/>
          <a:ext cx="11689403" cy="4236450"/>
        </p:xfrm>
        <a:graphic>
          <a:graphicData uri="http://schemas.openxmlformats.org/drawingml/2006/table">
            <a:tbl>
              <a:tblPr firstRow="1" bandRow="1">
                <a:tableStyleId>{93296810-A885-4BE3-A3E7-6D5BEEA58F35}</a:tableStyleId>
              </a:tblPr>
              <a:tblGrid>
                <a:gridCol w="2789438">
                  <a:extLst>
                    <a:ext uri="{9D8B030D-6E8A-4147-A177-3AD203B41FA5}">
                      <a16:colId xmlns:a16="http://schemas.microsoft.com/office/drawing/2014/main" val="20000"/>
                    </a:ext>
                  </a:extLst>
                </a:gridCol>
                <a:gridCol w="4823096">
                  <a:extLst>
                    <a:ext uri="{9D8B030D-6E8A-4147-A177-3AD203B41FA5}">
                      <a16:colId xmlns:a16="http://schemas.microsoft.com/office/drawing/2014/main" val="20001"/>
                    </a:ext>
                  </a:extLst>
                </a:gridCol>
                <a:gridCol w="4076869">
                  <a:extLst>
                    <a:ext uri="{9D8B030D-6E8A-4147-A177-3AD203B41FA5}">
                      <a16:colId xmlns:a16="http://schemas.microsoft.com/office/drawing/2014/main" val="20003"/>
                    </a:ext>
                  </a:extLst>
                </a:gridCol>
              </a:tblGrid>
              <a:tr h="800309">
                <a:tc>
                  <a:txBody>
                    <a:bodyPr/>
                    <a:lstStyle/>
                    <a:p>
                      <a:pPr marL="0" marR="0" algn="ctr">
                        <a:lnSpc>
                          <a:spcPct val="100000"/>
                        </a:lnSpc>
                        <a:spcBef>
                          <a:spcPts val="0"/>
                        </a:spcBef>
                        <a:spcAft>
                          <a:spcPts val="0"/>
                        </a:spcAft>
                      </a:pPr>
                      <a:r>
                        <a:rPr lang="en-US" sz="2400">
                          <a:solidFill>
                            <a:schemeClr val="tx1"/>
                          </a:solidFill>
                        </a:rPr>
                        <a:t>GRADE</a:t>
                      </a:r>
                      <a:endParaRPr lang="en-US" sz="2400" b="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algn="ctr">
                        <a:lnSpc>
                          <a:spcPct val="100000"/>
                        </a:lnSpc>
                        <a:spcBef>
                          <a:spcPts val="0"/>
                        </a:spcBef>
                        <a:spcAft>
                          <a:spcPts val="0"/>
                        </a:spcAft>
                      </a:pPr>
                      <a:r>
                        <a:rPr lang="en-US" sz="2400">
                          <a:solidFill>
                            <a:schemeClr val="tx1"/>
                          </a:solidFill>
                        </a:rPr>
                        <a:t>CONTENT AREAS</a:t>
                      </a:r>
                      <a:endParaRPr lang="en-US" sz="2400" b="0">
                        <a:solidFill>
                          <a:schemeClr val="tx1"/>
                        </a:solidFill>
                        <a:latin typeface="+mn-lt"/>
                        <a:ea typeface="Calibri"/>
                        <a:cs typeface="Times New Roman"/>
                      </a:endParaRPr>
                    </a:p>
                  </a:txBody>
                  <a:tcPr marL="87213" marR="87213" marT="0" marB="0" anchor="ctr">
                    <a:solidFill>
                      <a:srgbClr val="007780"/>
                    </a:solidFill>
                  </a:tcPr>
                </a:tc>
                <a:tc>
                  <a:txBody>
                    <a:bodyPr/>
                    <a:lstStyle/>
                    <a:p>
                      <a:pPr marL="0" marR="0" algn="ctr">
                        <a:lnSpc>
                          <a:spcPct val="100000"/>
                        </a:lnSpc>
                        <a:spcBef>
                          <a:spcPts val="0"/>
                        </a:spcBef>
                        <a:spcAft>
                          <a:spcPts val="0"/>
                        </a:spcAft>
                      </a:pPr>
                      <a:r>
                        <a:rPr lang="en-US" sz="2400">
                          <a:solidFill>
                            <a:schemeClr val="tx1"/>
                          </a:solidFill>
                        </a:rPr>
                        <a:t>ATTAINMENT TASKS (AT)</a:t>
                      </a:r>
                      <a:endParaRPr lang="en-US" sz="2400" b="0">
                        <a:solidFill>
                          <a:schemeClr val="tx1"/>
                        </a:solidFill>
                        <a:latin typeface="+mn-lt"/>
                        <a:ea typeface="Calibri"/>
                        <a:cs typeface="Times New Roman"/>
                      </a:endParaRPr>
                    </a:p>
                  </a:txBody>
                  <a:tcPr marL="87213" marR="87213" marT="0" marB="0" anchor="ctr">
                    <a:solidFill>
                      <a:srgbClr val="007780"/>
                    </a:solidFill>
                  </a:tcPr>
                </a:tc>
                <a:extLst>
                  <a:ext uri="{0D108BD9-81ED-4DB2-BD59-A6C34878D82A}">
                    <a16:rowId xmlns:a16="http://schemas.microsoft.com/office/drawing/2014/main" val="10000"/>
                  </a:ext>
                </a:extLst>
              </a:tr>
              <a:tr h="1030078">
                <a:tc>
                  <a:txBody>
                    <a:bodyPr/>
                    <a:lstStyle/>
                    <a:p>
                      <a:pPr marL="0" marR="0" algn="ctr">
                        <a:lnSpc>
                          <a:spcPct val="100000"/>
                        </a:lnSpc>
                        <a:spcBef>
                          <a:spcPts val="0"/>
                        </a:spcBef>
                        <a:spcAft>
                          <a:spcPts val="0"/>
                        </a:spcAft>
                      </a:pPr>
                      <a:r>
                        <a:rPr lang="en-US" sz="2400"/>
                        <a:t>6</a:t>
                      </a:r>
                      <a:endParaRPr lang="en-US" sz="2400">
                        <a:latin typeface="+mn-lt"/>
                        <a:ea typeface="Calibri"/>
                        <a:cs typeface="Times New Roman"/>
                      </a:endParaRPr>
                    </a:p>
                  </a:txBody>
                  <a:tcPr marL="87213" marR="87213" marT="0" marB="0" anchor="ctr">
                    <a:solidFill>
                      <a:srgbClr val="A7CBCD"/>
                    </a:solidFill>
                  </a:tcPr>
                </a:tc>
                <a:tc>
                  <a:txBody>
                    <a:bodyPr/>
                    <a:lstStyle/>
                    <a:p>
                      <a:pPr marL="0" marR="0" algn="ctr">
                        <a:lnSpc>
                          <a:spcPct val="100000"/>
                        </a:lnSpc>
                        <a:spcBef>
                          <a:spcPts val="0"/>
                        </a:spcBef>
                        <a:spcAft>
                          <a:spcPts val="0"/>
                        </a:spcAft>
                      </a:pPr>
                      <a:r>
                        <a:rPr lang="en-US" sz="2400"/>
                        <a:t>Reading and Mathematics</a:t>
                      </a:r>
                      <a:endParaRPr lang="en-US" sz="2400">
                        <a:latin typeface="+mn-lt"/>
                        <a:ea typeface="Calibri"/>
                        <a:cs typeface="Times New Roman"/>
                      </a:endParaRPr>
                    </a:p>
                  </a:txBody>
                  <a:tcPr marL="87213" marR="87213" marT="0" marB="0" anchor="ctr">
                    <a:solidFill>
                      <a:srgbClr val="A7CBCD"/>
                    </a:solidFill>
                  </a:tcPr>
                </a:tc>
                <a:tc>
                  <a:txBody>
                    <a:bodyPr/>
                    <a:lstStyle/>
                    <a:p>
                      <a:pPr marL="0" marR="0" algn="ctr">
                        <a:lnSpc>
                          <a:spcPct val="100000"/>
                        </a:lnSpc>
                        <a:spcBef>
                          <a:spcPts val="0"/>
                        </a:spcBef>
                        <a:spcAft>
                          <a:spcPts val="0"/>
                        </a:spcAft>
                      </a:pPr>
                      <a:r>
                        <a:rPr lang="en-US" sz="2000">
                          <a:sym typeface="Wingdings"/>
                        </a:rPr>
                        <a:t></a:t>
                      </a:r>
                      <a:endParaRPr lang="en-US" sz="2000">
                        <a:solidFill>
                          <a:schemeClr val="accent6"/>
                        </a:solidFill>
                        <a:latin typeface="+mn-lt"/>
                        <a:ea typeface="Calibri"/>
                        <a:cs typeface="Arial" pitchFamily="34" charset="0"/>
                      </a:endParaRPr>
                    </a:p>
                  </a:txBody>
                  <a:tcPr marL="87213" marR="87213" marT="0" marB="0" anchor="ctr">
                    <a:solidFill>
                      <a:srgbClr val="A7CBCD"/>
                    </a:solidFill>
                  </a:tcPr>
                </a:tc>
                <a:extLst>
                  <a:ext uri="{0D108BD9-81ED-4DB2-BD59-A6C34878D82A}">
                    <a16:rowId xmlns:a16="http://schemas.microsoft.com/office/drawing/2014/main" val="10001"/>
                  </a:ext>
                </a:extLst>
              </a:tr>
              <a:tr h="1186863">
                <a:tc>
                  <a:txBody>
                    <a:bodyPr/>
                    <a:lstStyle/>
                    <a:p>
                      <a:pPr marL="0" marR="0" algn="ctr">
                        <a:lnSpc>
                          <a:spcPct val="100000"/>
                        </a:lnSpc>
                        <a:spcBef>
                          <a:spcPts val="0"/>
                        </a:spcBef>
                        <a:spcAft>
                          <a:spcPts val="0"/>
                        </a:spcAft>
                      </a:pPr>
                      <a:r>
                        <a:rPr lang="en-US" sz="2400"/>
                        <a:t>7</a:t>
                      </a:r>
                      <a:endParaRPr lang="en-US" sz="2400">
                        <a:latin typeface="+mn-lt"/>
                        <a:ea typeface="Calibri"/>
                        <a:cs typeface="Times New Roman"/>
                      </a:endParaRPr>
                    </a:p>
                  </a:txBody>
                  <a:tcPr marL="87213" marR="87213" marT="0" marB="0" anchor="ctr">
                    <a:solidFill>
                      <a:srgbClr val="057780">
                        <a:alpha val="14000"/>
                      </a:srgbClr>
                    </a:solidFill>
                  </a:tcPr>
                </a:tc>
                <a:tc>
                  <a:txBody>
                    <a:bodyPr/>
                    <a:lstStyle/>
                    <a:p>
                      <a:pPr marL="0" marR="0" algn="ctr">
                        <a:lnSpc>
                          <a:spcPct val="100000"/>
                        </a:lnSpc>
                        <a:spcBef>
                          <a:spcPts val="0"/>
                        </a:spcBef>
                        <a:spcAft>
                          <a:spcPts val="0"/>
                        </a:spcAft>
                      </a:pPr>
                      <a:r>
                        <a:rPr lang="en-US" sz="2400"/>
                        <a:t>Reading, Mathematics and Science</a:t>
                      </a:r>
                      <a:endParaRPr lang="en-US" sz="2400" b="1">
                        <a:solidFill>
                          <a:srgbClr val="FF0000"/>
                        </a:solidFill>
                        <a:latin typeface="Arial"/>
                        <a:ea typeface="Calibri"/>
                        <a:cs typeface="Arial"/>
                      </a:endParaRPr>
                    </a:p>
                  </a:txBody>
                  <a:tcPr marL="87213" marR="87213" marT="0" marB="0" anchor="ctr">
                    <a:solidFill>
                      <a:srgbClr val="057780">
                        <a:alpha val="14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cs typeface="Arial" pitchFamily="34" charset="0"/>
                      </a:endParaRPr>
                    </a:p>
                  </a:txBody>
                  <a:tcPr marL="87213" marR="87213" marT="0" marB="0" anchor="ctr">
                    <a:solidFill>
                      <a:srgbClr val="057780">
                        <a:alpha val="14000"/>
                      </a:srgbClr>
                    </a:solidFill>
                  </a:tcPr>
                </a:tc>
                <a:extLst>
                  <a:ext uri="{0D108BD9-81ED-4DB2-BD59-A6C34878D82A}">
                    <a16:rowId xmlns:a16="http://schemas.microsoft.com/office/drawing/2014/main" val="10002"/>
                  </a:ext>
                </a:extLst>
              </a:tr>
              <a:tr h="1219200">
                <a:tc>
                  <a:txBody>
                    <a:bodyPr/>
                    <a:lstStyle/>
                    <a:p>
                      <a:pPr marL="0" marR="0" algn="ctr">
                        <a:lnSpc>
                          <a:spcPct val="100000"/>
                        </a:lnSpc>
                        <a:spcBef>
                          <a:spcPts val="0"/>
                        </a:spcBef>
                        <a:spcAft>
                          <a:spcPts val="0"/>
                        </a:spcAft>
                      </a:pPr>
                      <a:r>
                        <a:rPr lang="en-US" sz="2400"/>
                        <a:t>8</a:t>
                      </a:r>
                      <a:endParaRPr lang="en-US" sz="2400">
                        <a:latin typeface="+mn-lt"/>
                        <a:ea typeface="Calibri"/>
                        <a:cs typeface="Times New Roman"/>
                      </a:endParaRPr>
                    </a:p>
                  </a:txBody>
                  <a:tcPr marL="87213" marR="87213" marT="0" marB="0" anchor="ctr">
                    <a:solidFill>
                      <a:srgbClr val="A7CBCD"/>
                    </a:solidFill>
                  </a:tcPr>
                </a:tc>
                <a:tc>
                  <a:txBody>
                    <a:bodyPr/>
                    <a:lstStyle/>
                    <a:p>
                      <a:pPr marL="0" marR="0" algn="ctr">
                        <a:lnSpc>
                          <a:spcPct val="100000"/>
                        </a:lnSpc>
                        <a:spcBef>
                          <a:spcPts val="0"/>
                        </a:spcBef>
                        <a:spcAft>
                          <a:spcPts val="0"/>
                        </a:spcAft>
                      </a:pPr>
                      <a:r>
                        <a:rPr lang="en-US" sz="2400"/>
                        <a:t>Reading, Mathematics, Social Studies, and Writing</a:t>
                      </a:r>
                      <a:endParaRPr lang="en-US" sz="2400">
                        <a:latin typeface="+mn-lt"/>
                        <a:ea typeface="Calibri"/>
                        <a:cs typeface="Times New Roman"/>
                      </a:endParaRPr>
                    </a:p>
                  </a:txBody>
                  <a:tcPr marL="87213" marR="87213"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a:rPr>
                        <a:t></a:t>
                      </a:r>
                      <a:endParaRPr lang="en-US" sz="2000">
                        <a:solidFill>
                          <a:schemeClr val="accent6"/>
                        </a:solidFill>
                        <a:latin typeface="+mn-lt"/>
                        <a:cs typeface="Arial" pitchFamily="34" charset="0"/>
                      </a:endParaRPr>
                    </a:p>
                  </a:txBody>
                  <a:tcPr marL="87213" marR="87213" marT="0" marB="0" anchor="ctr">
                    <a:solidFill>
                      <a:srgbClr val="A7CBCD"/>
                    </a:solidFill>
                  </a:tcPr>
                </a:tc>
                <a:extLst>
                  <a:ext uri="{0D108BD9-81ED-4DB2-BD59-A6C34878D82A}">
                    <a16:rowId xmlns:a16="http://schemas.microsoft.com/office/drawing/2014/main" val="10003"/>
                  </a:ext>
                </a:extLst>
              </a:tr>
            </a:tbl>
          </a:graphicData>
        </a:graphic>
      </p:graphicFrame>
      <p:sp>
        <p:nvSpPr>
          <p:cNvPr id="2" name="Google Shape;103;p2">
            <a:extLst>
              <a:ext uri="{FF2B5EF4-FFF2-40B4-BE49-F238E27FC236}">
                <a16:creationId xmlns:a16="http://schemas.microsoft.com/office/drawing/2014/main" id="{DA905A72-E24C-1A5A-9E7E-F46053CFD98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16</a:t>
            </a:fld>
            <a:endParaRPr lang="en-US" sz="1000" dirty="0">
              <a:solidFill>
                <a:schemeClr val="bg1"/>
              </a:solidFill>
            </a:endParaRPr>
          </a:p>
        </p:txBody>
      </p:sp>
    </p:spTree>
    <p:extLst>
      <p:ext uri="{BB962C8B-B14F-4D97-AF65-F5344CB8AC3E}">
        <p14:creationId xmlns:p14="http://schemas.microsoft.com/office/powerpoint/2010/main" val="136538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0"/>
            <a:ext cx="11531600" cy="792805"/>
          </a:xfrm>
          <a:prstGeom prst="rect">
            <a:avLst/>
          </a:prstGeom>
        </p:spPr>
        <p:txBody>
          <a:bodyPr>
            <a:normAutofit/>
          </a:bodyPr>
          <a:lstStyle/>
          <a:p>
            <a:pPr algn="l"/>
            <a:r>
              <a:rPr lang="en-US"/>
              <a:t>Content Areas Tested (High School)</a:t>
            </a:r>
          </a:p>
        </p:txBody>
      </p:sp>
      <p:graphicFrame>
        <p:nvGraphicFramePr>
          <p:cNvPr id="7" name="Content Placeholder 6" descr="Tested content areas for the Alternate K-PREP in grades 9-12." title="Alternate K-PREP High School Assessments"/>
          <p:cNvGraphicFramePr>
            <a:graphicFrameLocks noGrp="1"/>
          </p:cNvGraphicFramePr>
          <p:nvPr>
            <p:ph idx="4294967295"/>
            <p:extLst>
              <p:ext uri="{D42A27DB-BD31-4B8C-83A1-F6EECF244321}">
                <p14:modId xmlns:p14="http://schemas.microsoft.com/office/powerpoint/2010/main" val="3041796165"/>
              </p:ext>
            </p:extLst>
          </p:nvPr>
        </p:nvGraphicFramePr>
        <p:xfrm>
          <a:off x="660400" y="792805"/>
          <a:ext cx="10273489" cy="4800857"/>
        </p:xfrm>
        <a:graphic>
          <a:graphicData uri="http://schemas.openxmlformats.org/drawingml/2006/table">
            <a:tbl>
              <a:tblPr firstRow="1" bandRow="1">
                <a:tableStyleId>{93296810-A885-4BE3-A3E7-6D5BEEA58F35}</a:tableStyleId>
              </a:tblPr>
              <a:tblGrid>
                <a:gridCol w="1815741">
                  <a:extLst>
                    <a:ext uri="{9D8B030D-6E8A-4147-A177-3AD203B41FA5}">
                      <a16:colId xmlns:a16="http://schemas.microsoft.com/office/drawing/2014/main" val="20000"/>
                    </a:ext>
                  </a:extLst>
                </a:gridCol>
                <a:gridCol w="2804296">
                  <a:extLst>
                    <a:ext uri="{9D8B030D-6E8A-4147-A177-3AD203B41FA5}">
                      <a16:colId xmlns:a16="http://schemas.microsoft.com/office/drawing/2014/main" val="20001"/>
                    </a:ext>
                  </a:extLst>
                </a:gridCol>
                <a:gridCol w="2187413">
                  <a:extLst>
                    <a:ext uri="{9D8B030D-6E8A-4147-A177-3AD203B41FA5}">
                      <a16:colId xmlns:a16="http://schemas.microsoft.com/office/drawing/2014/main" val="20003"/>
                    </a:ext>
                  </a:extLst>
                </a:gridCol>
                <a:gridCol w="3466039">
                  <a:extLst>
                    <a:ext uri="{9D8B030D-6E8A-4147-A177-3AD203B41FA5}">
                      <a16:colId xmlns:a16="http://schemas.microsoft.com/office/drawing/2014/main" val="20004"/>
                    </a:ext>
                  </a:extLst>
                </a:gridCol>
              </a:tblGrid>
              <a:tr h="807706">
                <a:tc>
                  <a:txBody>
                    <a:bodyPr/>
                    <a:lstStyle/>
                    <a:p>
                      <a:pPr marL="0" marR="0" algn="ctr">
                        <a:lnSpc>
                          <a:spcPct val="100000"/>
                        </a:lnSpc>
                        <a:spcBef>
                          <a:spcPts val="0"/>
                        </a:spcBef>
                        <a:spcAft>
                          <a:spcPts val="0"/>
                        </a:spcAft>
                      </a:pPr>
                      <a:r>
                        <a:rPr lang="en-US" sz="2000">
                          <a:solidFill>
                            <a:schemeClr val="tx1"/>
                          </a:solidFill>
                        </a:rPr>
                        <a:t>GRADE</a:t>
                      </a:r>
                      <a:endParaRPr lang="en-US" sz="2000">
                        <a:solidFill>
                          <a:schemeClr val="tx1"/>
                        </a:solidFill>
                        <a:latin typeface="+mn-lt"/>
                        <a:ea typeface="Calibri"/>
                        <a:cs typeface="Times New Roman"/>
                      </a:endParaRPr>
                    </a:p>
                  </a:txBody>
                  <a:tcPr marL="86487" marR="86487" marT="0" marB="0" anchor="ctr">
                    <a:solidFill>
                      <a:srgbClr val="007780"/>
                    </a:solidFill>
                  </a:tcPr>
                </a:tc>
                <a:tc>
                  <a:txBody>
                    <a:bodyPr/>
                    <a:lstStyle/>
                    <a:p>
                      <a:pPr marL="0" marR="0" algn="ctr">
                        <a:lnSpc>
                          <a:spcPct val="100000"/>
                        </a:lnSpc>
                        <a:spcBef>
                          <a:spcPts val="0"/>
                        </a:spcBef>
                        <a:spcAft>
                          <a:spcPts val="0"/>
                        </a:spcAft>
                      </a:pPr>
                      <a:r>
                        <a:rPr lang="en-US" sz="2000">
                          <a:solidFill>
                            <a:schemeClr val="tx1"/>
                          </a:solidFill>
                        </a:rPr>
                        <a:t>CONTENT AREAS</a:t>
                      </a:r>
                      <a:endParaRPr lang="en-US" sz="2000">
                        <a:solidFill>
                          <a:schemeClr val="tx1"/>
                        </a:solidFill>
                        <a:latin typeface="+mn-lt"/>
                        <a:ea typeface="Calibri"/>
                        <a:cs typeface="Times New Roman"/>
                      </a:endParaRPr>
                    </a:p>
                  </a:txBody>
                  <a:tcPr marL="86487" marR="86487" marT="0" marB="0" anchor="ctr">
                    <a:solidFill>
                      <a:srgbClr val="007780"/>
                    </a:solidFill>
                  </a:tcPr>
                </a:tc>
                <a:tc>
                  <a:txBody>
                    <a:bodyPr/>
                    <a:lstStyle/>
                    <a:p>
                      <a:pPr marL="0" marR="0" algn="ctr">
                        <a:lnSpc>
                          <a:spcPct val="100000"/>
                        </a:lnSpc>
                        <a:spcBef>
                          <a:spcPts val="0"/>
                        </a:spcBef>
                        <a:spcAft>
                          <a:spcPts val="0"/>
                        </a:spcAft>
                      </a:pPr>
                      <a:r>
                        <a:rPr lang="en-US" sz="2000">
                          <a:solidFill>
                            <a:schemeClr val="tx1"/>
                          </a:solidFill>
                        </a:rPr>
                        <a:t>ATTAINMENT TASKS (AT)</a:t>
                      </a:r>
                      <a:endParaRPr lang="en-US" sz="2000">
                        <a:solidFill>
                          <a:schemeClr val="tx1"/>
                        </a:solidFill>
                        <a:latin typeface="+mn-lt"/>
                        <a:ea typeface="Calibri"/>
                        <a:cs typeface="Times New Roman"/>
                      </a:endParaRPr>
                    </a:p>
                  </a:txBody>
                  <a:tcPr marL="86487" marR="86487" marT="0" marB="0" anchor="ctr">
                    <a:solidFill>
                      <a:srgbClr val="007780"/>
                    </a:solidFill>
                  </a:tcPr>
                </a:tc>
                <a:tc>
                  <a:txBody>
                    <a:bodyPr/>
                    <a:lstStyle/>
                    <a:p>
                      <a:pPr marL="0" marR="0" algn="ctr">
                        <a:lnSpc>
                          <a:spcPct val="100000"/>
                        </a:lnSpc>
                        <a:spcBef>
                          <a:spcPts val="0"/>
                        </a:spcBef>
                        <a:spcAft>
                          <a:spcPts val="0"/>
                        </a:spcAft>
                      </a:pPr>
                      <a:r>
                        <a:rPr lang="en-US" sz="2000">
                          <a:solidFill>
                            <a:schemeClr val="tx1"/>
                          </a:solidFill>
                        </a:rPr>
                        <a:t>TRANSITION ATTAINMENT RECORD (TAR)</a:t>
                      </a:r>
                      <a:endParaRPr lang="en-US" sz="2000">
                        <a:solidFill>
                          <a:schemeClr val="tx1"/>
                        </a:solidFill>
                        <a:latin typeface="+mn-lt"/>
                        <a:ea typeface="Calibri"/>
                        <a:cs typeface="Times New Roman"/>
                      </a:endParaRPr>
                    </a:p>
                  </a:txBody>
                  <a:tcPr marL="86487" marR="86487" marT="0" marB="0" anchor="ctr">
                    <a:solidFill>
                      <a:srgbClr val="007780"/>
                    </a:solidFill>
                  </a:tcPr>
                </a:tc>
                <a:extLst>
                  <a:ext uri="{0D108BD9-81ED-4DB2-BD59-A6C34878D82A}">
                    <a16:rowId xmlns:a16="http://schemas.microsoft.com/office/drawing/2014/main" val="10000"/>
                  </a:ext>
                </a:extLst>
              </a:tr>
              <a:tr h="799789">
                <a:tc>
                  <a:txBody>
                    <a:bodyPr/>
                    <a:lstStyle/>
                    <a:p>
                      <a:pPr marL="0" marR="0" algn="ctr">
                        <a:lnSpc>
                          <a:spcPct val="100000"/>
                        </a:lnSpc>
                        <a:spcBef>
                          <a:spcPts val="0"/>
                        </a:spcBef>
                        <a:spcAft>
                          <a:spcPts val="0"/>
                        </a:spcAft>
                      </a:pPr>
                      <a:r>
                        <a:rPr lang="en-US" sz="2000"/>
                        <a:t>9</a:t>
                      </a:r>
                      <a:endParaRPr lang="en-US" sz="2000">
                        <a:latin typeface="+mn-lt"/>
                        <a:ea typeface="Calibri"/>
                        <a:cs typeface="Times New Roman"/>
                      </a:endParaRPr>
                    </a:p>
                  </a:txBody>
                  <a:tcPr marL="86487" marR="86487" marT="0" marB="0" anchor="ctr">
                    <a:solidFill>
                      <a:srgbClr val="A7CBCD"/>
                    </a:solidFill>
                  </a:tcPr>
                </a:tc>
                <a:tc>
                  <a:txBody>
                    <a:bodyPr/>
                    <a:lstStyle/>
                    <a:p>
                      <a:pPr marL="0" marR="0" algn="ctr">
                        <a:lnSpc>
                          <a:spcPct val="100000"/>
                        </a:lnSpc>
                        <a:spcBef>
                          <a:spcPts val="0"/>
                        </a:spcBef>
                        <a:spcAft>
                          <a:spcPts val="0"/>
                        </a:spcAft>
                      </a:pPr>
                      <a:r>
                        <a:rPr lang="en-US" sz="2000" b="1">
                          <a:solidFill>
                            <a:schemeClr val="tx1"/>
                          </a:solidFill>
                          <a:latin typeface="+mn-lt"/>
                          <a:ea typeface="Calibri"/>
                          <a:cs typeface="Times New Roman"/>
                        </a:rPr>
                        <a:t>NOT TESTED</a:t>
                      </a:r>
                    </a:p>
                  </a:txBody>
                  <a:tcPr marL="86487" marR="86487"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nchor="ctr">
                    <a:solidFill>
                      <a:srgbClr val="A7CBCD"/>
                    </a:solidFill>
                  </a:tcPr>
                </a:tc>
                <a:tc>
                  <a:txBody>
                    <a:bodyPr/>
                    <a:lstStyle/>
                    <a:p>
                      <a:pPr marL="0" marR="0" algn="ctr">
                        <a:lnSpc>
                          <a:spcPct val="100000"/>
                        </a:lnSpc>
                        <a:spcBef>
                          <a:spcPts val="0"/>
                        </a:spcBef>
                        <a:spcAft>
                          <a:spcPts val="0"/>
                        </a:spcAft>
                      </a:pPr>
                      <a:endParaRPr lang="en-US" sz="2000">
                        <a:latin typeface="+mn-lt"/>
                        <a:ea typeface="Calibri"/>
                        <a:cs typeface="Times New Roman"/>
                      </a:endParaRPr>
                    </a:p>
                  </a:txBody>
                  <a:tcPr marL="86487" marR="86487" marT="0" marB="0" anchor="ctr">
                    <a:solidFill>
                      <a:srgbClr val="A7CBCD"/>
                    </a:solidFill>
                  </a:tcPr>
                </a:tc>
                <a:extLst>
                  <a:ext uri="{0D108BD9-81ED-4DB2-BD59-A6C34878D82A}">
                    <a16:rowId xmlns:a16="http://schemas.microsoft.com/office/drawing/2014/main" val="10001"/>
                  </a:ext>
                </a:extLst>
              </a:tr>
              <a:tr h="1118567">
                <a:tc>
                  <a:txBody>
                    <a:bodyPr/>
                    <a:lstStyle/>
                    <a:p>
                      <a:pPr marL="0" marR="0" algn="ctr">
                        <a:lnSpc>
                          <a:spcPct val="100000"/>
                        </a:lnSpc>
                        <a:spcBef>
                          <a:spcPts val="0"/>
                        </a:spcBef>
                        <a:spcAft>
                          <a:spcPts val="0"/>
                        </a:spcAft>
                      </a:pPr>
                      <a:r>
                        <a:rPr lang="en-US" sz="2000"/>
                        <a:t>10</a:t>
                      </a:r>
                      <a:endParaRPr lang="en-US" sz="2000">
                        <a:latin typeface="+mn-lt"/>
                        <a:ea typeface="Calibri"/>
                        <a:cs typeface="Times New Roman"/>
                      </a:endParaRPr>
                    </a:p>
                  </a:txBody>
                  <a:tcPr marL="86487" marR="86487" marT="0" marB="0" anchor="ctr">
                    <a:solidFill>
                      <a:srgbClr val="057780">
                        <a:alpha val="14000"/>
                      </a:srgbClr>
                    </a:solidFill>
                  </a:tcPr>
                </a:tc>
                <a:tc>
                  <a:txBody>
                    <a:bodyPr/>
                    <a:lstStyle/>
                    <a:p>
                      <a:pPr marL="0" marR="0" algn="ctr">
                        <a:lnSpc>
                          <a:spcPct val="100000"/>
                        </a:lnSpc>
                        <a:spcBef>
                          <a:spcPts val="0"/>
                        </a:spcBef>
                        <a:spcAft>
                          <a:spcPts val="0"/>
                        </a:spcAft>
                      </a:pPr>
                      <a:r>
                        <a:rPr lang="en-US" sz="2000"/>
                        <a:t>Reading and Mathematics</a:t>
                      </a:r>
                      <a:endParaRPr lang="en-US" sz="2000">
                        <a:latin typeface="+mn-lt"/>
                        <a:ea typeface="Calibri"/>
                        <a:cs typeface="Times New Roman"/>
                      </a:endParaRPr>
                    </a:p>
                  </a:txBody>
                  <a:tcPr marL="86487" marR="86487" marT="0" marB="0" anchor="ctr">
                    <a:solidFill>
                      <a:srgbClr val="057780">
                        <a:alpha val="14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a:rPr>
                        <a:t></a:t>
                      </a:r>
                      <a:endParaRPr lang="en-US" sz="2400">
                        <a:solidFill>
                          <a:schemeClr val="accent6"/>
                        </a:solidFill>
                        <a:latin typeface="+mn-lt"/>
                        <a:ea typeface="Calibri"/>
                        <a:cs typeface="Arial" pitchFamily="34" charset="0"/>
                      </a:endParaRPr>
                    </a:p>
                  </a:txBody>
                  <a:tcPr marL="86487" marR="86487" marT="0" marB="0" anchor="ctr">
                    <a:solidFill>
                      <a:srgbClr val="057780">
                        <a:alpha val="14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nchor="ctr">
                    <a:solidFill>
                      <a:srgbClr val="057780">
                        <a:alpha val="14000"/>
                      </a:srgbClr>
                    </a:solidFill>
                  </a:tcPr>
                </a:tc>
                <a:extLst>
                  <a:ext uri="{0D108BD9-81ED-4DB2-BD59-A6C34878D82A}">
                    <a16:rowId xmlns:a16="http://schemas.microsoft.com/office/drawing/2014/main" val="10002"/>
                  </a:ext>
                </a:extLst>
              </a:tr>
              <a:tr h="1247775">
                <a:tc>
                  <a:txBody>
                    <a:bodyPr/>
                    <a:lstStyle/>
                    <a:p>
                      <a:pPr marL="0" marR="0" algn="ctr">
                        <a:lnSpc>
                          <a:spcPct val="100000"/>
                        </a:lnSpc>
                        <a:spcBef>
                          <a:spcPts val="0"/>
                        </a:spcBef>
                        <a:spcAft>
                          <a:spcPts val="0"/>
                        </a:spcAft>
                      </a:pPr>
                      <a:r>
                        <a:rPr lang="en-US" sz="2000"/>
                        <a:t>11</a:t>
                      </a:r>
                      <a:endParaRPr lang="en-US" sz="2000">
                        <a:latin typeface="+mn-lt"/>
                        <a:ea typeface="Calibri"/>
                        <a:cs typeface="Times New Roman"/>
                      </a:endParaRPr>
                    </a:p>
                  </a:txBody>
                  <a:tcPr marL="86487" marR="86487" marT="0" marB="0" anchor="ctr">
                    <a:solidFill>
                      <a:srgbClr val="A7CBCD"/>
                    </a:solidFill>
                  </a:tcPr>
                </a:tc>
                <a:tc>
                  <a:txBody>
                    <a:bodyPr/>
                    <a:lstStyle/>
                    <a:p>
                      <a:pPr marL="0" marR="0" algn="ctr">
                        <a:lnSpc>
                          <a:spcPct val="100000"/>
                        </a:lnSpc>
                        <a:spcBef>
                          <a:spcPts val="0"/>
                        </a:spcBef>
                        <a:spcAft>
                          <a:spcPts val="0"/>
                        </a:spcAft>
                      </a:pPr>
                      <a:r>
                        <a:rPr lang="en-US" sz="2000"/>
                        <a:t>Science, Writing, and Social Studies</a:t>
                      </a:r>
                    </a:p>
                  </a:txBody>
                  <a:tcPr marL="86487" marR="86487"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a:rPr>
                        <a:t></a:t>
                      </a:r>
                      <a:endParaRPr lang="en-US" sz="2400">
                        <a:solidFill>
                          <a:schemeClr val="accent6"/>
                        </a:solidFill>
                        <a:latin typeface="+mn-lt"/>
                        <a:ea typeface="Calibri"/>
                        <a:cs typeface="Arial" pitchFamily="34" charset="0"/>
                      </a:endParaRPr>
                    </a:p>
                  </a:txBody>
                  <a:tcPr marL="86487" marR="86487"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Alternate for Post Secondary Readiness-Academic</a:t>
                      </a:r>
                      <a:r>
                        <a:rPr lang="en-US" sz="2000" baseline="0"/>
                        <a:t> Readiness Component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nchor="ctr">
                    <a:solidFill>
                      <a:srgbClr val="A7CBCD"/>
                    </a:solidFill>
                  </a:tcPr>
                </a:tc>
                <a:extLst>
                  <a:ext uri="{0D108BD9-81ED-4DB2-BD59-A6C34878D82A}">
                    <a16:rowId xmlns:a16="http://schemas.microsoft.com/office/drawing/2014/main" val="10003"/>
                  </a:ext>
                </a:extLst>
              </a:tr>
              <a:tr h="827020">
                <a:tc>
                  <a:txBody>
                    <a:bodyPr/>
                    <a:lstStyle/>
                    <a:p>
                      <a:pPr marL="0" marR="0" algn="ctr">
                        <a:lnSpc>
                          <a:spcPct val="100000"/>
                        </a:lnSpc>
                        <a:spcBef>
                          <a:spcPts val="0"/>
                        </a:spcBef>
                        <a:spcAft>
                          <a:spcPts val="0"/>
                        </a:spcAft>
                      </a:pPr>
                      <a:r>
                        <a:rPr lang="en-US" sz="2000"/>
                        <a:t>12/14</a:t>
                      </a:r>
                      <a:endParaRPr lang="en-US" sz="2000">
                        <a:latin typeface="+mn-lt"/>
                        <a:ea typeface="Calibri"/>
                        <a:cs typeface="Times New Roman"/>
                      </a:endParaRPr>
                    </a:p>
                  </a:txBody>
                  <a:tcPr marL="86487" marR="86487" marT="0" marB="0" anchor="ctr">
                    <a:solidFill>
                      <a:srgbClr val="007780">
                        <a:alpha val="14000"/>
                      </a:srgbClr>
                    </a:solidFill>
                  </a:tcPr>
                </a:tc>
                <a:tc>
                  <a:txBody>
                    <a:bodyPr/>
                    <a:lstStyle/>
                    <a:p>
                      <a:pPr marL="0" marR="0" algn="ctr">
                        <a:lnSpc>
                          <a:spcPct val="100000"/>
                        </a:lnSpc>
                        <a:spcBef>
                          <a:spcPts val="0"/>
                        </a:spcBef>
                        <a:spcAft>
                          <a:spcPts val="0"/>
                        </a:spcAft>
                      </a:pPr>
                      <a:r>
                        <a:rPr lang="en-US" sz="2000" b="1">
                          <a:solidFill>
                            <a:schemeClr val="tx1"/>
                          </a:solidFill>
                          <a:latin typeface="+mn-lt"/>
                          <a:ea typeface="Calibri"/>
                          <a:cs typeface="Times New Roman"/>
                        </a:rPr>
                        <a:t>NOT TESTED</a:t>
                      </a:r>
                    </a:p>
                  </a:txBody>
                  <a:tcPr marL="86487" marR="86487" marT="0" marB="0" anchor="ctr">
                    <a:solidFill>
                      <a:srgbClr val="007780">
                        <a:alpha val="14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a:solidFill>
                          <a:schemeClr val="accent6"/>
                        </a:solidFill>
                        <a:latin typeface="+mn-lt"/>
                        <a:ea typeface="Calibri"/>
                        <a:cs typeface="Arial" pitchFamily="34" charset="0"/>
                      </a:endParaRPr>
                    </a:p>
                  </a:txBody>
                  <a:tcPr marL="86487" marR="86487" marT="0" marB="0" anchor="ctr">
                    <a:solidFill>
                      <a:srgbClr val="007780">
                        <a:alpha val="14000"/>
                      </a:srgbClr>
                    </a:solidFill>
                  </a:tcPr>
                </a:tc>
                <a:tc>
                  <a:txBody>
                    <a:bodyPr/>
                    <a:lstStyle/>
                    <a:p>
                      <a:pPr marL="0" marR="0" algn="ctr">
                        <a:lnSpc>
                          <a:spcPct val="100000"/>
                        </a:lnSpc>
                        <a:spcBef>
                          <a:spcPts val="0"/>
                        </a:spcBef>
                        <a:spcAft>
                          <a:spcPts val="0"/>
                        </a:spcAft>
                      </a:pPr>
                      <a:r>
                        <a:rPr lang="en-US" sz="2000" baseline="0"/>
                        <a:t>Allowed/Not required</a:t>
                      </a:r>
                      <a:endParaRPr lang="en-US" sz="2000">
                        <a:latin typeface="+mn-lt"/>
                        <a:ea typeface="Calibri"/>
                        <a:cs typeface="Times New Roman"/>
                      </a:endParaRPr>
                    </a:p>
                  </a:txBody>
                  <a:tcPr marL="86487" marR="86487" marT="0" marB="0" anchor="ctr">
                    <a:solidFill>
                      <a:srgbClr val="007780">
                        <a:alpha val="14000"/>
                      </a:srgbClr>
                    </a:solidFill>
                  </a:tcPr>
                </a:tc>
                <a:extLst>
                  <a:ext uri="{0D108BD9-81ED-4DB2-BD59-A6C34878D82A}">
                    <a16:rowId xmlns:a16="http://schemas.microsoft.com/office/drawing/2014/main" val="10004"/>
                  </a:ext>
                </a:extLst>
              </a:tr>
            </a:tbl>
          </a:graphicData>
        </a:graphic>
      </p:graphicFrame>
      <p:sp>
        <p:nvSpPr>
          <p:cNvPr id="2" name="Google Shape;103;p2">
            <a:extLst>
              <a:ext uri="{FF2B5EF4-FFF2-40B4-BE49-F238E27FC236}">
                <a16:creationId xmlns:a16="http://schemas.microsoft.com/office/drawing/2014/main" id="{C192B002-9892-42F6-4A4A-72229597670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17</a:t>
            </a:fld>
            <a:endParaRPr lang="en-US" sz="1000" dirty="0">
              <a:solidFill>
                <a:schemeClr val="bg1"/>
              </a:solidFill>
            </a:endParaRPr>
          </a:p>
        </p:txBody>
      </p:sp>
    </p:spTree>
    <p:extLst>
      <p:ext uri="{BB962C8B-B14F-4D97-AF65-F5344CB8AC3E}">
        <p14:creationId xmlns:p14="http://schemas.microsoft.com/office/powerpoint/2010/main" val="114363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02649"/>
                </a:solidFill>
                <a:effectLst/>
                <a:uLnTx/>
                <a:uFillTx/>
                <a:latin typeface="+mj-lt"/>
                <a:ea typeface="+mj-ea"/>
                <a:cs typeface="+mj-cs"/>
              </a:rPr>
              <a:t>Field Test</a:t>
            </a:r>
          </a:p>
        </p:txBody>
      </p:sp>
    </p:spTree>
    <p:extLst>
      <p:ext uri="{BB962C8B-B14F-4D97-AF65-F5344CB8AC3E}">
        <p14:creationId xmlns:p14="http://schemas.microsoft.com/office/powerpoint/2010/main" val="238908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58"/>
            <a:ext cx="10436618" cy="731035"/>
          </a:xfrm>
        </p:spPr>
        <p:txBody>
          <a:bodyPr/>
          <a:lstStyle/>
          <a:p>
            <a:r>
              <a:rPr lang="en-US"/>
              <a:t>Field Test Plan for Newly Developed Items</a:t>
            </a:r>
          </a:p>
        </p:txBody>
      </p:sp>
      <p:sp>
        <p:nvSpPr>
          <p:cNvPr id="5" name="Content Placeholder 2">
            <a:extLst>
              <a:ext uri="{FF2B5EF4-FFF2-40B4-BE49-F238E27FC236}">
                <a16:creationId xmlns:a16="http://schemas.microsoft.com/office/drawing/2014/main" id="{88651CBE-F274-A771-B811-93780087D8A0}"/>
              </a:ext>
            </a:extLst>
          </p:cNvPr>
          <p:cNvSpPr txBox="1">
            <a:spLocks/>
          </p:cNvSpPr>
          <p:nvPr/>
        </p:nvSpPr>
        <p:spPr>
          <a:xfrm>
            <a:off x="432306" y="978092"/>
            <a:ext cx="11146758" cy="438973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One task (five items) per grade and content area (including science)</a:t>
            </a:r>
          </a:p>
          <a:p>
            <a:r>
              <a:rPr lang="en-US"/>
              <a:t>In both Window 1 and Window 2</a:t>
            </a:r>
          </a:p>
          <a:p>
            <a:pPr lvl="1"/>
            <a:r>
              <a:rPr lang="en-US" sz="2800"/>
              <a:t>Randomized spiraling</a:t>
            </a:r>
          </a:p>
          <a:p>
            <a:pPr lvl="2"/>
            <a:r>
              <a:rPr lang="en-US" sz="2800"/>
              <a:t>Some schools or districts will get the first task, some the second task and some the third task so that each task in each window is field tested</a:t>
            </a:r>
          </a:p>
          <a:p>
            <a:pPr lvl="2"/>
            <a:r>
              <a:rPr lang="en-US" sz="2800"/>
              <a:t>Teachers will be responsible for indicating in the SRD which field test form they administered (form required for score entry)</a:t>
            </a:r>
          </a:p>
          <a:p>
            <a:pPr lvl="3"/>
            <a:r>
              <a:rPr lang="en-US" sz="2800"/>
              <a:t>District Assessment Coordinators (DACs) will need to work with teachers to ensure this step is completed correctly.</a:t>
            </a:r>
          </a:p>
          <a:p>
            <a:endParaRPr lang="en-US"/>
          </a:p>
        </p:txBody>
      </p:sp>
    </p:spTree>
    <p:extLst>
      <p:ext uri="{BB962C8B-B14F-4D97-AF65-F5344CB8AC3E}">
        <p14:creationId xmlns:p14="http://schemas.microsoft.com/office/powerpoint/2010/main" val="30394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990600"/>
          </a:xfrm>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1015952" y="1204881"/>
            <a:ext cx="10515600" cy="4107250"/>
          </a:xfrm>
        </p:spPr>
        <p:txBody>
          <a:bodyPr vert="horz" lIns="91440" tIns="45720" rIns="91440" bIns="45720" rtlCol="0" anchor="t">
            <a:normAutofit fontScale="92500" lnSpcReduction="10000"/>
          </a:bodyPr>
          <a:lstStyle/>
          <a:p>
            <a:r>
              <a:rPr lang="en-US"/>
              <a:t>What’s New 2024-2025</a:t>
            </a:r>
          </a:p>
          <a:p>
            <a:r>
              <a:rPr lang="en-US"/>
              <a:t>Alternate Kentucky Summative Assessment (AKSA) Testing Windows</a:t>
            </a:r>
          </a:p>
          <a:p>
            <a:r>
              <a:rPr lang="en-US"/>
              <a:t>Assessment Trainings</a:t>
            </a:r>
          </a:p>
          <a:p>
            <a:r>
              <a:rPr lang="en-US"/>
              <a:t>Transition Attainment Record (TAR)</a:t>
            </a:r>
          </a:p>
          <a:p>
            <a:r>
              <a:rPr lang="en-US"/>
              <a:t>Attainment Tasks (AT)</a:t>
            </a:r>
          </a:p>
          <a:p>
            <a:r>
              <a:rPr lang="en-US"/>
              <a:t>AKSA Content Areas Tested</a:t>
            </a:r>
          </a:p>
          <a:p>
            <a:r>
              <a:rPr lang="en-US"/>
              <a:t>Field Test</a:t>
            </a:r>
          </a:p>
          <a:p>
            <a:r>
              <a:rPr lang="en-US"/>
              <a:t>Scale Scores</a:t>
            </a:r>
          </a:p>
          <a:p>
            <a:r>
              <a:rPr lang="en-US" dirty="0"/>
              <a:t>Alternate</a:t>
            </a:r>
            <a:r>
              <a:rPr lang="en-US"/>
              <a:t> Program Calendar</a:t>
            </a:r>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102649"/>
                </a:solidFill>
                <a:effectLst/>
                <a:uLnTx/>
                <a:uFillTx/>
                <a:latin typeface="+mj-lt"/>
                <a:ea typeface="+mj-ea"/>
                <a:cs typeface="+mj-cs"/>
              </a:rPr>
              <a:t>Scale Scores</a:t>
            </a:r>
          </a:p>
        </p:txBody>
      </p:sp>
    </p:spTree>
    <p:extLst>
      <p:ext uri="{BB962C8B-B14F-4D97-AF65-F5344CB8AC3E}">
        <p14:creationId xmlns:p14="http://schemas.microsoft.com/office/powerpoint/2010/main" val="299655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15668" cy="720969"/>
          </a:xfrm>
        </p:spPr>
        <p:txBody>
          <a:bodyPr/>
          <a:lstStyle/>
          <a:p>
            <a:r>
              <a:rPr lang="en-US"/>
              <a:t>AKSA Scale Scores </a:t>
            </a:r>
          </a:p>
        </p:txBody>
      </p:sp>
      <p:sp>
        <p:nvSpPr>
          <p:cNvPr id="7" name="Content Placeholder 2">
            <a:extLst>
              <a:ext uri="{FF2B5EF4-FFF2-40B4-BE49-F238E27FC236}">
                <a16:creationId xmlns:a16="http://schemas.microsoft.com/office/drawing/2014/main" id="{D5D84006-D0D3-8E64-A4AE-1517129753F1}"/>
              </a:ext>
            </a:extLst>
          </p:cNvPr>
          <p:cNvSpPr txBox="1">
            <a:spLocks/>
          </p:cNvSpPr>
          <p:nvPr/>
        </p:nvSpPr>
        <p:spPr>
          <a:xfrm>
            <a:off x="555786" y="1584756"/>
            <a:ext cx="11352196" cy="21101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Like the 2023-2024 school year, scale scores will be reported for the AKSA again for this year</a:t>
            </a:r>
          </a:p>
          <a:p>
            <a:pPr lvl="1"/>
            <a:r>
              <a:rPr lang="en-US"/>
              <a:t>The scale for the AKSA is 150-250</a:t>
            </a:r>
          </a:p>
        </p:txBody>
      </p:sp>
    </p:spTree>
    <p:extLst>
      <p:ext uri="{BB962C8B-B14F-4D97-AF65-F5344CB8AC3E}">
        <p14:creationId xmlns:p14="http://schemas.microsoft.com/office/powerpoint/2010/main" val="855596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a:t>Alternate</a:t>
            </a:r>
            <a:r>
              <a:rPr kumimoji="0" lang="en-US" sz="4400" b="0" i="0" u="none" strike="noStrike" kern="1200" cap="none" spc="0" normalizeH="0" baseline="0" noProof="0">
                <a:ln>
                  <a:noFill/>
                </a:ln>
                <a:solidFill>
                  <a:srgbClr val="102649"/>
                </a:solidFill>
                <a:effectLst/>
                <a:uLnTx/>
                <a:uFillTx/>
                <a:latin typeface="+mj-lt"/>
                <a:ea typeface="+mj-ea"/>
                <a:cs typeface="+mj-cs"/>
              </a:rPr>
              <a:t> Program Calendar</a:t>
            </a:r>
          </a:p>
        </p:txBody>
      </p:sp>
    </p:spTree>
    <p:extLst>
      <p:ext uri="{BB962C8B-B14F-4D97-AF65-F5344CB8AC3E}">
        <p14:creationId xmlns:p14="http://schemas.microsoft.com/office/powerpoint/2010/main" val="101839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787E-C837-4C87-8442-39FF2052102E}"/>
              </a:ext>
            </a:extLst>
          </p:cNvPr>
          <p:cNvSpPr>
            <a:spLocks noGrp="1"/>
          </p:cNvSpPr>
          <p:nvPr>
            <p:ph type="title" idx="4294967295"/>
          </p:nvPr>
        </p:nvSpPr>
        <p:spPr>
          <a:xfrm>
            <a:off x="-460296" y="983909"/>
            <a:ext cx="3634356" cy="4147351"/>
          </a:xfrm>
        </p:spPr>
        <p:txBody>
          <a:bodyPr>
            <a:normAutofit/>
          </a:bodyPr>
          <a:lstStyle/>
          <a:p>
            <a:pPr marL="229870" algn="ctr"/>
            <a:r>
              <a:rPr lang="en-US" sz="3600" b="1" kern="1200">
                <a:effectLst/>
                <a:latin typeface="Franklin Gothic Medium"/>
                <a:ea typeface="+mn-ea"/>
                <a:cs typeface="+mn-cs"/>
              </a:rPr>
              <a:t>2024-2025 </a:t>
            </a:r>
            <a:r>
              <a:rPr lang="en-US" sz="3600" b="1">
                <a:latin typeface="Franklin Gothic Medium"/>
                <a:ea typeface="+mn-ea"/>
                <a:cs typeface="+mn-cs"/>
              </a:rPr>
              <a:t>Alternate </a:t>
            </a:r>
            <a:r>
              <a:rPr lang="en-US" sz="3600" b="1" kern="1200">
                <a:effectLst/>
                <a:latin typeface="Franklin Gothic Medium"/>
                <a:ea typeface="+mn-ea"/>
                <a:cs typeface="+mn-cs"/>
              </a:rPr>
              <a:t>Calendar</a:t>
            </a:r>
            <a:endParaRPr lang="en-US">
              <a:effectLst/>
              <a:latin typeface="Franklin Gothic Medium"/>
            </a:endParaRPr>
          </a:p>
          <a:p>
            <a:pPr marL="229870" algn="ctr"/>
            <a:endParaRPr lang="en-US"/>
          </a:p>
        </p:txBody>
      </p:sp>
      <p:graphicFrame>
        <p:nvGraphicFramePr>
          <p:cNvPr id="6" name="Table 5" descr="Dates shared for the Alternate K-PREP during the 2020-2021 school year. Please note these dates may change due to reasons beyond the control of the Kentucky Department of Education." title="2020-2021 Alterntate K-PREP Calendar"/>
          <p:cNvGraphicFramePr>
            <a:graphicFrameLocks noGrp="1"/>
          </p:cNvGraphicFramePr>
          <p:nvPr>
            <p:extLst>
              <p:ext uri="{D42A27DB-BD31-4B8C-83A1-F6EECF244321}">
                <p14:modId xmlns:p14="http://schemas.microsoft.com/office/powerpoint/2010/main" val="205857717"/>
              </p:ext>
            </p:extLst>
          </p:nvPr>
        </p:nvGraphicFramePr>
        <p:xfrm>
          <a:off x="2865120" y="31411"/>
          <a:ext cx="9182625" cy="5525857"/>
        </p:xfrm>
        <a:graphic>
          <a:graphicData uri="http://schemas.openxmlformats.org/drawingml/2006/table">
            <a:tbl>
              <a:tblPr firstRow="1" firstCol="1" bandRow="1">
                <a:tableStyleId>{46F890A9-2807-4EBB-B81D-B2AA78EC7F39}</a:tableStyleId>
              </a:tblPr>
              <a:tblGrid>
                <a:gridCol w="2099687">
                  <a:extLst>
                    <a:ext uri="{9D8B030D-6E8A-4147-A177-3AD203B41FA5}">
                      <a16:colId xmlns:a16="http://schemas.microsoft.com/office/drawing/2014/main" val="20000"/>
                    </a:ext>
                  </a:extLst>
                </a:gridCol>
                <a:gridCol w="7082938">
                  <a:extLst>
                    <a:ext uri="{9D8B030D-6E8A-4147-A177-3AD203B41FA5}">
                      <a16:colId xmlns:a16="http://schemas.microsoft.com/office/drawing/2014/main" val="20001"/>
                    </a:ext>
                  </a:extLst>
                </a:gridCol>
              </a:tblGrid>
              <a:tr h="298129">
                <a:tc>
                  <a:txBody>
                    <a:bodyPr/>
                    <a:lstStyle/>
                    <a:p>
                      <a:pPr marL="0" marR="0">
                        <a:lnSpc>
                          <a:spcPct val="115000"/>
                        </a:lnSpc>
                        <a:spcBef>
                          <a:spcPts val="0"/>
                        </a:spcBef>
                        <a:spcAft>
                          <a:spcPts val="1000"/>
                        </a:spcAft>
                      </a:pPr>
                      <a:r>
                        <a:rPr lang="en-US" sz="1800">
                          <a:solidFill>
                            <a:schemeClr val="tx1"/>
                          </a:solidFill>
                          <a:effectLst/>
                        </a:rPr>
                        <a:t>DATE</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260" marR="48260" marT="0" marB="0"/>
                </a:tc>
                <a:tc>
                  <a:txBody>
                    <a:bodyPr/>
                    <a:lstStyle/>
                    <a:p>
                      <a:pPr marL="0" marR="0">
                        <a:lnSpc>
                          <a:spcPct val="115000"/>
                        </a:lnSpc>
                        <a:spcBef>
                          <a:spcPts val="0"/>
                        </a:spcBef>
                        <a:spcAft>
                          <a:spcPts val="1000"/>
                        </a:spcAft>
                      </a:pPr>
                      <a:r>
                        <a:rPr lang="en-US" sz="1800">
                          <a:solidFill>
                            <a:schemeClr val="tx1"/>
                          </a:solidFill>
                          <a:effectLst/>
                        </a:rPr>
                        <a:t>EVENT</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260" marR="48260" marT="0" marB="0"/>
                </a:tc>
                <a:extLst>
                  <a:ext uri="{0D108BD9-81ED-4DB2-BD59-A6C34878D82A}">
                    <a16:rowId xmlns:a16="http://schemas.microsoft.com/office/drawing/2014/main" val="10000"/>
                  </a:ext>
                </a:extLst>
              </a:tr>
              <a:tr h="592592">
                <a:tc>
                  <a:txBody>
                    <a:bodyPr/>
                    <a:lstStyle/>
                    <a:p>
                      <a:pPr marL="0" marR="0">
                        <a:lnSpc>
                          <a:spcPct val="115000"/>
                        </a:lnSpc>
                        <a:spcBef>
                          <a:spcPts val="0"/>
                        </a:spcBef>
                        <a:spcAft>
                          <a:spcPts val="1000"/>
                        </a:spcAft>
                      </a:pPr>
                      <a:r>
                        <a:rPr lang="en-US" sz="1800">
                          <a:effectLst/>
                        </a:rPr>
                        <a:t>Aug. 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kern="1200">
                          <a:effectLst/>
                        </a:rPr>
                        <a:t>Alternate </a:t>
                      </a:r>
                      <a:r>
                        <a:rPr lang="en-US" baseline="0"/>
                        <a:t>Kentucky Summative Assessment</a:t>
                      </a:r>
                      <a:r>
                        <a:rPr lang="en-US" sz="1800" kern="1200">
                          <a:effectLst/>
                        </a:rPr>
                        <a:t> Overview and </a:t>
                      </a:r>
                      <a:r>
                        <a:rPr lang="en-US" sz="1800">
                          <a:effectLst/>
                        </a:rPr>
                        <a:t>Attainment Tasks  Combined Training Opens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1"/>
                  </a:ext>
                </a:extLst>
              </a:tr>
              <a:tr h="298129">
                <a:tc>
                  <a:txBody>
                    <a:bodyPr/>
                    <a:lstStyle/>
                    <a:p>
                      <a:pPr marL="0" marR="0">
                        <a:lnSpc>
                          <a:spcPct val="115000"/>
                        </a:lnSpc>
                        <a:spcBef>
                          <a:spcPts val="0"/>
                        </a:spcBef>
                        <a:spcAft>
                          <a:spcPts val="1000"/>
                        </a:spcAft>
                      </a:pPr>
                      <a:r>
                        <a:rPr lang="en-US" sz="1800">
                          <a:effectLst/>
                        </a:rPr>
                        <a:t>Sept. 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TAR Administration Begins / TAR Training also opens up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2"/>
                  </a:ext>
                </a:extLst>
              </a:tr>
              <a:tr h="398073">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Week of Oct. 21</a:t>
                      </a:r>
                    </a:p>
                  </a:txBody>
                  <a:tcPr marL="48260" marR="48260" marT="0" marB="0"/>
                </a:tc>
                <a:tc>
                  <a:txBody>
                    <a:bodyPr/>
                    <a:lstStyle/>
                    <a:p>
                      <a:pPr marL="0" marR="0">
                        <a:lnSpc>
                          <a:spcPct val="115000"/>
                        </a:lnSpc>
                        <a:spcBef>
                          <a:spcPts val="0"/>
                        </a:spcBef>
                        <a:spcAft>
                          <a:spcPts val="1000"/>
                        </a:spcAft>
                      </a:pPr>
                      <a:r>
                        <a:rPr lang="en-US" sz="1800">
                          <a:effectLst/>
                        </a:rPr>
                        <a:t>Window 1 Materials Ship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4"/>
                  </a:ext>
                </a:extLst>
              </a:tr>
              <a:tr h="592592">
                <a:tc>
                  <a:txBody>
                    <a:bodyPr/>
                    <a:lstStyle/>
                    <a:p>
                      <a:pPr marL="0" marR="0">
                        <a:lnSpc>
                          <a:spcPct val="115000"/>
                        </a:lnSpc>
                        <a:spcBef>
                          <a:spcPts val="0"/>
                        </a:spcBef>
                        <a:spcAft>
                          <a:spcPts val="1000"/>
                        </a:spcAft>
                      </a:pPr>
                      <a:r>
                        <a:rPr lang="en-US" sz="1800">
                          <a:effectLst/>
                        </a:rPr>
                        <a:t>Nov. 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Alternate </a:t>
                      </a:r>
                      <a:r>
                        <a:rPr lang="en-US" baseline="0"/>
                        <a:t>Kentucky Summative Assessment </a:t>
                      </a:r>
                      <a:r>
                        <a:rPr lang="en-US" sz="1800">
                          <a:effectLst/>
                        </a:rPr>
                        <a:t>Overview and Attainment Tasks Combined Training Closes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5"/>
                  </a:ext>
                </a:extLst>
              </a:tr>
              <a:tr h="298129">
                <a:tc>
                  <a:txBody>
                    <a:bodyPr/>
                    <a:lstStyle/>
                    <a:p>
                      <a:pPr marL="0" marR="0">
                        <a:lnSpc>
                          <a:spcPct val="115000"/>
                        </a:lnSpc>
                        <a:spcBef>
                          <a:spcPts val="0"/>
                        </a:spcBef>
                        <a:spcAft>
                          <a:spcPts val="1000"/>
                        </a:spcAft>
                      </a:pPr>
                      <a:r>
                        <a:rPr lang="en-US" sz="1800">
                          <a:effectLst/>
                        </a:rPr>
                        <a:t>Nov. 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Test Window 1 officially opens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6"/>
                  </a:ext>
                </a:extLst>
              </a:tr>
              <a:tr h="592592">
                <a:tc>
                  <a:txBody>
                    <a:bodyPr/>
                    <a:lstStyle/>
                    <a:p>
                      <a:pPr marL="0" marR="0">
                        <a:lnSpc>
                          <a:spcPct val="115000"/>
                        </a:lnSpc>
                        <a:spcBef>
                          <a:spcPts val="0"/>
                        </a:spcBef>
                        <a:spcAft>
                          <a:spcPts val="1000"/>
                        </a:spcAft>
                      </a:pPr>
                      <a:r>
                        <a:rPr lang="en-US" sz="1800">
                          <a:effectLst/>
                        </a:rPr>
                        <a:t>Nov. 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Student Registration Database (SRD Opens for score entry Window 1 and TAR)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7"/>
                  </a:ext>
                </a:extLst>
              </a:tr>
              <a:tr h="298129">
                <a:tc>
                  <a:txBody>
                    <a:bodyPr/>
                    <a:lstStyle/>
                    <a:p>
                      <a:pPr marL="0" marR="0">
                        <a:lnSpc>
                          <a:spcPct val="115000"/>
                        </a:lnSpc>
                        <a:spcBef>
                          <a:spcPts val="0"/>
                        </a:spcBef>
                        <a:spcAft>
                          <a:spcPts val="1000"/>
                        </a:spcAft>
                      </a:pPr>
                      <a:r>
                        <a:rPr lang="en-US" sz="1800">
                          <a:effectLst/>
                        </a:rPr>
                        <a:t>Dec. 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Test Window 1 officially closes (last day to administer tasks)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08"/>
                  </a:ext>
                </a:extLst>
              </a:tr>
              <a:tr h="298129">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Dec. 20</a:t>
                      </a:r>
                    </a:p>
                  </a:txBody>
                  <a:tcPr marL="48260" marR="48260" marT="0" marB="0"/>
                </a:tc>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TAR Training Closes</a:t>
                      </a:r>
                    </a:p>
                  </a:txBody>
                  <a:tcPr marL="48260" marR="48260" marT="0" marB="0"/>
                </a:tc>
                <a:extLst>
                  <a:ext uri="{0D108BD9-81ED-4DB2-BD59-A6C34878D82A}">
                    <a16:rowId xmlns:a16="http://schemas.microsoft.com/office/drawing/2014/main" val="1864769458"/>
                  </a:ext>
                </a:extLst>
              </a:tr>
              <a:tr h="298129">
                <a:tc>
                  <a:txBody>
                    <a:bodyPr/>
                    <a:lstStyle/>
                    <a:p>
                      <a:pPr marL="0" marR="0" lvl="0" indent="0" algn="l" rtl="0" eaLnBrk="1" fontAlgn="auto" latinLnBrk="0" hangingPunct="1">
                        <a:lnSpc>
                          <a:spcPct val="115000"/>
                        </a:lnSpc>
                        <a:spcBef>
                          <a:spcPts val="0"/>
                        </a:spcBef>
                        <a:spcAft>
                          <a:spcPts val="1000"/>
                        </a:spcAft>
                        <a:buClrTx/>
                        <a:buSzTx/>
                        <a:buFontTx/>
                        <a:buNone/>
                      </a:pPr>
                      <a:r>
                        <a:rPr lang="en-US" sz="1800">
                          <a:effectLst/>
                          <a:latin typeface="Calibri"/>
                          <a:cs typeface="Calibri"/>
                        </a:rPr>
                        <a:t>Week of Mar. 24 or</a:t>
                      </a:r>
                      <a:r>
                        <a:rPr lang="en-US" sz="1800">
                          <a:effectLst/>
                          <a:latin typeface="Calibri"/>
                          <a:ea typeface="+mn-ea"/>
                          <a:cs typeface="Calibri"/>
                        </a:rPr>
                        <a:t> </a:t>
                      </a:r>
                      <a:r>
                        <a:rPr lang="en-US" sz="1800">
                          <a:effectLst/>
                          <a:latin typeface="Calibri"/>
                          <a:ea typeface="Calibri"/>
                          <a:cs typeface="Calibri"/>
                        </a:rPr>
                        <a:t>Week of Mar. 31</a:t>
                      </a: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effectLst/>
                        </a:rPr>
                        <a:t>Materials ship for Test Window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10"/>
                  </a:ext>
                </a:extLst>
              </a:tr>
              <a:tr h="29812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effectLst/>
                        </a:rPr>
                        <a:t>April 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effectLst/>
                        </a:rPr>
                        <a:t>Test Window 2 Officially Opens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11"/>
                  </a:ext>
                </a:extLst>
              </a:tr>
              <a:tr h="29812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effectLst/>
                        </a:rPr>
                        <a:t>May 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effectLst/>
                        </a:rPr>
                        <a:t>Test Window 2 Officially Closes (last day to administer tasks)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extLst>
                  <a:ext uri="{0D108BD9-81ED-4DB2-BD59-A6C34878D82A}">
                    <a16:rowId xmlns:a16="http://schemas.microsoft.com/office/drawing/2014/main" val="10012"/>
                  </a:ext>
                </a:extLst>
              </a:tr>
              <a:tr h="298129">
                <a:tc>
                  <a:txBody>
                    <a:bodyPr/>
                    <a:lstStyle/>
                    <a:p>
                      <a:pPr marL="0" marR="0">
                        <a:lnSpc>
                          <a:spcPct val="115000"/>
                        </a:lnSpc>
                        <a:spcBef>
                          <a:spcPts val="0"/>
                        </a:spcBef>
                        <a:spcAft>
                          <a:spcPts val="1000"/>
                        </a:spcAft>
                      </a:pPr>
                      <a:r>
                        <a:rPr lang="en-US" sz="1800">
                          <a:effectLst/>
                        </a:rPr>
                        <a:t>May 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60" marR="48260" marT="0" marB="0"/>
                </a:tc>
                <a:tc>
                  <a:txBody>
                    <a:bodyPr/>
                    <a:lstStyle/>
                    <a:p>
                      <a:pPr marL="0" marR="0">
                        <a:lnSpc>
                          <a:spcPct val="115000"/>
                        </a:lnSpc>
                        <a:spcBef>
                          <a:spcPts val="0"/>
                        </a:spcBef>
                        <a:spcAft>
                          <a:spcPts val="1000"/>
                        </a:spcAft>
                      </a:pPr>
                      <a:r>
                        <a:rPr lang="en-US" sz="1800">
                          <a:effectLst/>
                        </a:rPr>
                        <a:t>TAR Administration Ends</a:t>
                      </a:r>
                    </a:p>
                  </a:txBody>
                  <a:tcPr marL="48260" marR="48260" marT="0" marB="0"/>
                </a:tc>
                <a:extLst>
                  <a:ext uri="{0D108BD9-81ED-4DB2-BD59-A6C34878D82A}">
                    <a16:rowId xmlns:a16="http://schemas.microsoft.com/office/drawing/2014/main" val="10013"/>
                  </a:ext>
                </a:extLst>
              </a:tr>
              <a:tr h="298129">
                <a:tc>
                  <a: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May 30</a:t>
                      </a:r>
                    </a:p>
                  </a:txBody>
                  <a:tcPr marL="48260" marR="4826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a:effectLst/>
                        </a:rPr>
                        <a:t>Last Day to enter scores in SRD (Test Window 2 and TAR )</a:t>
                      </a:r>
                    </a:p>
                  </a:txBody>
                  <a:tcPr marL="48260" marR="48260" marT="0" marB="0"/>
                </a:tc>
                <a:extLst>
                  <a:ext uri="{0D108BD9-81ED-4DB2-BD59-A6C34878D82A}">
                    <a16:rowId xmlns:a16="http://schemas.microsoft.com/office/drawing/2014/main" val="3131767332"/>
                  </a:ext>
                </a:extLst>
              </a:tr>
            </a:tbl>
          </a:graphicData>
        </a:graphic>
      </p:graphicFrame>
      <p:sp>
        <p:nvSpPr>
          <p:cNvPr id="3" name="Google Shape;103;p2">
            <a:extLst>
              <a:ext uri="{FF2B5EF4-FFF2-40B4-BE49-F238E27FC236}">
                <a16:creationId xmlns:a16="http://schemas.microsoft.com/office/drawing/2014/main" id="{439AD0FE-9CA7-3554-D0F7-111E123BEB8B}"/>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23</a:t>
            </a:fld>
            <a:endParaRPr lang="en-US" sz="1000" dirty="0">
              <a:solidFill>
                <a:schemeClr val="bg1"/>
              </a:solidFill>
            </a:endParaRPr>
          </a:p>
        </p:txBody>
      </p:sp>
    </p:spTree>
    <p:extLst>
      <p:ext uri="{BB962C8B-B14F-4D97-AF65-F5344CB8AC3E}">
        <p14:creationId xmlns:p14="http://schemas.microsoft.com/office/powerpoint/2010/main" val="55525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0" y="1"/>
            <a:ext cx="10096500" cy="704850"/>
          </a:xfrm>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28040" y="1102537"/>
            <a:ext cx="10515600" cy="4093115"/>
          </a:xfrm>
        </p:spPr>
        <p:txBody>
          <a:bodyPr>
            <a:normAutofit fontScale="92500" lnSpcReduction="10000"/>
          </a:bodyPr>
          <a:lstStyle/>
          <a:p>
            <a:r>
              <a:rPr lang="en-US">
                <a:hlinkClick r:id="rId3"/>
              </a:rPr>
              <a:t>Jennifer Stafford</a:t>
            </a:r>
            <a:r>
              <a:rPr lang="en-US"/>
              <a:t>, Division Director</a:t>
            </a:r>
          </a:p>
          <a:p>
            <a:r>
              <a:rPr lang="en-US">
                <a:hlinkClick r:id="rId4"/>
              </a:rPr>
              <a:t>Helen Jones</a:t>
            </a:r>
            <a:r>
              <a:rPr lang="en-US"/>
              <a:t>, Academic Program Manager</a:t>
            </a:r>
            <a:endParaRPr lang="en-US">
              <a:hlinkClick r:id="rId5"/>
            </a:endParaRPr>
          </a:p>
          <a:p>
            <a:r>
              <a:rPr lang="en-US">
                <a:hlinkClick r:id="rId6"/>
              </a:rPr>
              <a:t>Shara Savage</a:t>
            </a:r>
            <a:r>
              <a:rPr lang="en-US"/>
              <a:t>, Education Administration Program Manager</a:t>
            </a:r>
            <a:endParaRPr lang="en-US">
              <a:hlinkClick r:id="rId5"/>
            </a:endParaRPr>
          </a:p>
          <a:p>
            <a:r>
              <a:rPr lang="en-US">
                <a:hlinkClick r:id="rId5"/>
              </a:rPr>
              <a:t>Ben Riley</a:t>
            </a:r>
            <a:r>
              <a:rPr lang="en-US"/>
              <a:t>, Systems Consultant</a:t>
            </a:r>
          </a:p>
          <a:p>
            <a:r>
              <a:rPr lang="en-US">
                <a:hlinkClick r:id="rId7"/>
              </a:rPr>
              <a:t>Devon Avery</a:t>
            </a:r>
            <a:r>
              <a:rPr lang="en-US"/>
              <a:t>, Program Consultant</a:t>
            </a:r>
          </a:p>
          <a:p>
            <a:r>
              <a:rPr lang="en-US">
                <a:hlinkClick r:id="rId8"/>
              </a:rPr>
              <a:t>Chris Williams</a:t>
            </a:r>
            <a:r>
              <a:rPr lang="en-US"/>
              <a:t>, Program Consultant</a:t>
            </a:r>
          </a:p>
          <a:p>
            <a:r>
              <a:rPr lang="en-US">
                <a:hlinkClick r:id="rId9"/>
              </a:rPr>
              <a:t>Christen Roseberry</a:t>
            </a:r>
            <a:r>
              <a:rPr lang="en-US"/>
              <a:t>, Program Consultant </a:t>
            </a:r>
          </a:p>
          <a:p>
            <a:r>
              <a:rPr lang="en-US">
                <a:hlinkClick r:id="rId10"/>
              </a:rPr>
              <a:t>Krista Mullins</a:t>
            </a:r>
            <a:r>
              <a:rPr lang="en-US"/>
              <a:t>, Program Consultant</a:t>
            </a:r>
          </a:p>
          <a:p>
            <a:r>
              <a:rPr lang="en-US">
                <a:hlinkClick r:id="rId11"/>
              </a:rPr>
              <a:t>Melissa Chandler</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0" y="1"/>
            <a:ext cx="10038080" cy="685800"/>
          </a:xfrm>
        </p:spPr>
        <p:txBody>
          <a:bodyPr/>
          <a:lstStyle/>
          <a:p>
            <a:r>
              <a:rPr lang="en-US"/>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836762" y="1690688"/>
            <a:ext cx="10515600" cy="3213821"/>
          </a:xfrm>
        </p:spPr>
        <p:txBody>
          <a:bodyPr/>
          <a:lstStyle/>
          <a:p>
            <a:r>
              <a:rPr lang="en-US"/>
              <a:t>Accountability Overview</a:t>
            </a:r>
          </a:p>
          <a:p>
            <a:r>
              <a:rPr lang="en-US"/>
              <a:t>ACCESS/Alternate ACCESS (Modules)</a:t>
            </a:r>
          </a:p>
          <a:p>
            <a:r>
              <a:rPr lang="en-US"/>
              <a:t>AKSA (Attainment Tasks)</a:t>
            </a:r>
          </a:p>
          <a:p>
            <a:r>
              <a:rPr lang="en-US"/>
              <a:t>K Screen</a:t>
            </a:r>
          </a:p>
          <a:p>
            <a:r>
              <a:rPr lang="en-US"/>
              <a:t>Test Security</a:t>
            </a:r>
          </a:p>
          <a:p>
            <a:endParaRPr lang="en-US"/>
          </a:p>
        </p:txBody>
      </p:sp>
    </p:spTree>
    <p:extLst>
      <p:ext uri="{BB962C8B-B14F-4D97-AF65-F5344CB8AC3E}">
        <p14:creationId xmlns:p14="http://schemas.microsoft.com/office/powerpoint/2010/main" val="398067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054E38-6AD9-E7CC-6549-780F611E3B28}"/>
              </a:ext>
            </a:extLst>
          </p:cNvPr>
          <p:cNvSpPr txBox="1">
            <a:spLocks noGrp="1"/>
          </p:cNvSpPr>
          <p:nvPr>
            <p:ph type="title" idx="4294967295"/>
          </p:nvPr>
        </p:nvSpPr>
        <p:spPr>
          <a:xfrm>
            <a:off x="-1" y="239794"/>
            <a:ext cx="7113181" cy="1370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Division of Assessment and Accountability Support</a:t>
            </a:r>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b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br>
            <a:r>
              <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extLst>
                    <a:ext uri="{A12FA001-AC4F-418D-AE19-62706E023703}">
                      <ahyp:hlinkClr xmlns:ahyp="http://schemas.microsoft.com/office/drawing/2018/hyperlinkcolor" val="tx"/>
                    </a:ext>
                  </a:extLst>
                </a:hlinkClick>
              </a:rPr>
              <a:t>dacinfo@education.ky.gov</a:t>
            </a:r>
            <a:endPar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0791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39E4-054C-E2F7-CCF2-067511E37C3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 Slide</a:t>
            </a:r>
            <a:br>
              <a:rPr lang="en-US"/>
            </a:br>
            <a:endParaRPr lang="en-US"/>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3"/>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What's New for 2024-2025?</a:t>
            </a:r>
          </a:p>
        </p:txBody>
      </p:sp>
    </p:spTree>
    <p:extLst>
      <p:ext uri="{BB962C8B-B14F-4D97-AF65-F5344CB8AC3E}">
        <p14:creationId xmlns:p14="http://schemas.microsoft.com/office/powerpoint/2010/main" val="91471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31494"/>
            <a:ext cx="8596668" cy="685800"/>
          </a:xfrm>
        </p:spPr>
        <p:txBody>
          <a:bodyPr/>
          <a:lstStyle/>
          <a:p>
            <a:r>
              <a:rPr lang="en-US"/>
              <a:t>What’s New for 2024-2025?</a:t>
            </a:r>
          </a:p>
        </p:txBody>
      </p:sp>
      <p:sp>
        <p:nvSpPr>
          <p:cNvPr id="14" name="Text Placeholder 13"/>
          <p:cNvSpPr>
            <a:spLocks noGrp="1"/>
          </p:cNvSpPr>
          <p:nvPr>
            <p:ph type="body" sz="quarter" idx="13"/>
          </p:nvPr>
        </p:nvSpPr>
        <p:spPr>
          <a:xfrm>
            <a:off x="490738" y="1123150"/>
            <a:ext cx="9811323" cy="4901324"/>
          </a:xfrm>
        </p:spPr>
        <p:txBody>
          <a:bodyPr vert="horz" lIns="91440" tIns="45720" rIns="91440" bIns="45720" rtlCol="0" anchor="t">
            <a:normAutofit/>
          </a:bodyPr>
          <a:lstStyle/>
          <a:p>
            <a:r>
              <a:rPr lang="en-US" sz="2400"/>
              <a:t>Science Field Test in Window 1 and Window 2</a:t>
            </a:r>
          </a:p>
          <a:p>
            <a:r>
              <a:rPr lang="en-US" sz="2400">
                <a:hlinkClick r:id="rId3"/>
              </a:rPr>
              <a:t>Revised Kentucky Alternate Assessment Program Calendar</a:t>
            </a:r>
            <a:endParaRPr lang="en-US" sz="2400"/>
          </a:p>
          <a:p>
            <a:r>
              <a:rPr lang="en-US" sz="2400"/>
              <a:t>Videos and animations </a:t>
            </a:r>
            <a:r>
              <a:rPr lang="en-US" sz="2400" b="1"/>
              <a:t>only</a:t>
            </a:r>
            <a:r>
              <a:rPr lang="en-US" sz="2400"/>
              <a:t> available in the Online Training System (OTS) for test administrators</a:t>
            </a:r>
          </a:p>
          <a:p>
            <a:pPr lvl="1"/>
            <a:r>
              <a:rPr lang="en-US" sz="2000"/>
              <a:t>Only DACs will receive a thumb drive</a:t>
            </a:r>
          </a:p>
          <a:p>
            <a:r>
              <a:rPr lang="en-US" sz="2400"/>
              <a:t>TAR training will close on Dec. 20</a:t>
            </a:r>
          </a:p>
          <a:p>
            <a:r>
              <a:rPr lang="en-US" sz="2400"/>
              <a:t>Supplemental materials now called Required Assessment Materials</a:t>
            </a:r>
          </a:p>
          <a:p>
            <a:r>
              <a:rPr lang="en-US" sz="2400"/>
              <a:t>Student Registration Database (SRD)/Career Ready Database (CRD) Training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lang="en-US" sz="4800"/>
              <a:t>AKSA Testing</a:t>
            </a:r>
            <a:r>
              <a:rPr kumimoji="0" lang="en-US" sz="4800" b="0" i="0" u="none" strike="noStrike" kern="1200" cap="none" spc="0" normalizeH="0" baseline="0" noProof="0">
                <a:ln>
                  <a:noFill/>
                </a:ln>
                <a:solidFill>
                  <a:srgbClr val="102649"/>
                </a:solidFill>
                <a:effectLst/>
                <a:uLnTx/>
                <a:uFillTx/>
                <a:latin typeface="+mj-lt"/>
                <a:ea typeface="+mj-ea"/>
                <a:cs typeface="+mj-cs"/>
              </a:rPr>
              <a:t> Windows</a:t>
            </a:r>
            <a:endParaRPr kumimoji="0" lang="en-US" sz="6000" b="0" i="0" u="none" strike="noStrike" kern="1200" cap="none" spc="0" normalizeH="0" baseline="0" noProof="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172406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0"/>
            <a:ext cx="8596313" cy="703385"/>
          </a:xfrm>
          <a:prstGeom prst="rect">
            <a:avLst/>
          </a:prstGeom>
        </p:spPr>
        <p:txBody>
          <a:bodyPr/>
          <a:lstStyle/>
          <a:p>
            <a:r>
              <a:rPr lang="en-US"/>
              <a:t>2024-2025 Testing Windows</a:t>
            </a:r>
          </a:p>
        </p:txBody>
      </p:sp>
      <p:graphicFrame>
        <p:nvGraphicFramePr>
          <p:cNvPr id="7" name="Content Placeholder 6" descr="Dates for test windows 1 and 2 for the Alternate K-PREP Attainment Tasks administration." title="Alternate K-PREP Test Windows"/>
          <p:cNvGraphicFramePr>
            <a:graphicFrameLocks noGrp="1"/>
          </p:cNvGraphicFramePr>
          <p:nvPr>
            <p:ph idx="4294967295"/>
            <p:extLst>
              <p:ext uri="{D42A27DB-BD31-4B8C-83A1-F6EECF244321}">
                <p14:modId xmlns:p14="http://schemas.microsoft.com/office/powerpoint/2010/main" val="3535981217"/>
              </p:ext>
            </p:extLst>
          </p:nvPr>
        </p:nvGraphicFramePr>
        <p:xfrm>
          <a:off x="302558" y="1176617"/>
          <a:ext cx="11600999" cy="4283664"/>
        </p:xfrm>
        <a:graphic>
          <a:graphicData uri="http://schemas.openxmlformats.org/drawingml/2006/table">
            <a:tbl>
              <a:tblPr firstRow="1" bandRow="1">
                <a:tableStyleId>{93296810-A885-4BE3-A3E7-6D5BEEA58F35}</a:tableStyleId>
              </a:tblPr>
              <a:tblGrid>
                <a:gridCol w="4737994">
                  <a:extLst>
                    <a:ext uri="{9D8B030D-6E8A-4147-A177-3AD203B41FA5}">
                      <a16:colId xmlns:a16="http://schemas.microsoft.com/office/drawing/2014/main" val="20000"/>
                    </a:ext>
                  </a:extLst>
                </a:gridCol>
                <a:gridCol w="2455570">
                  <a:extLst>
                    <a:ext uri="{9D8B030D-6E8A-4147-A177-3AD203B41FA5}">
                      <a16:colId xmlns:a16="http://schemas.microsoft.com/office/drawing/2014/main" val="20001"/>
                    </a:ext>
                  </a:extLst>
                </a:gridCol>
                <a:gridCol w="4407435">
                  <a:extLst>
                    <a:ext uri="{9D8B030D-6E8A-4147-A177-3AD203B41FA5}">
                      <a16:colId xmlns:a16="http://schemas.microsoft.com/office/drawing/2014/main" val="20002"/>
                    </a:ext>
                  </a:extLst>
                </a:gridCol>
              </a:tblGrid>
              <a:tr h="1388819">
                <a:tc>
                  <a:txBody>
                    <a:bodyPr/>
                    <a:lstStyle/>
                    <a:p>
                      <a:pPr marL="0" marR="0" algn="ctr">
                        <a:spcBef>
                          <a:spcPts val="0"/>
                        </a:spcBef>
                        <a:spcAft>
                          <a:spcPts val="0"/>
                        </a:spcAft>
                      </a:pPr>
                      <a:r>
                        <a:rPr lang="en-US" sz="2400">
                          <a:solidFill>
                            <a:schemeClr val="bg1"/>
                          </a:solidFill>
                        </a:rPr>
                        <a:t>TEST WINDOW</a:t>
                      </a:r>
                      <a:endParaRPr lang="en-US" sz="2100" b="0">
                        <a:solidFill>
                          <a:schemeClr val="bg1"/>
                        </a:solidFill>
                        <a:latin typeface="Calibri"/>
                        <a:ea typeface="Calibri"/>
                        <a:cs typeface="Times New Roman"/>
                      </a:endParaRPr>
                    </a:p>
                  </a:txBody>
                  <a:tcPr marL="88704" marR="88704" marT="0" marB="0" anchor="ctr">
                    <a:solidFill>
                      <a:srgbClr val="057780"/>
                    </a:solidFill>
                  </a:tcPr>
                </a:tc>
                <a:tc>
                  <a:txBody>
                    <a:bodyPr/>
                    <a:lstStyle/>
                    <a:p>
                      <a:pPr marL="0" marR="0" algn="ctr">
                        <a:spcBef>
                          <a:spcPts val="0"/>
                        </a:spcBef>
                        <a:spcAft>
                          <a:spcPts val="0"/>
                        </a:spcAft>
                      </a:pPr>
                      <a:r>
                        <a:rPr lang="en-US" sz="2400">
                          <a:solidFill>
                            <a:schemeClr val="bg1"/>
                          </a:solidFill>
                        </a:rPr>
                        <a:t>ITEMS TESTED PER CONTENT AREA</a:t>
                      </a:r>
                      <a:endParaRPr lang="en-US" sz="2100" b="0">
                        <a:solidFill>
                          <a:schemeClr val="bg1"/>
                        </a:solidFill>
                        <a:latin typeface="Calibri"/>
                        <a:ea typeface="Calibri"/>
                        <a:cs typeface="Times New Roman"/>
                      </a:endParaRPr>
                    </a:p>
                  </a:txBody>
                  <a:tcPr marL="88704" marR="88704" marT="0" marB="0" anchor="ctr">
                    <a:solidFill>
                      <a:srgbClr val="057780"/>
                    </a:solidFill>
                  </a:tcPr>
                </a:tc>
                <a:tc>
                  <a:txBody>
                    <a:bodyPr/>
                    <a:lstStyle/>
                    <a:p>
                      <a:pPr marL="0" marR="0" algn="ctr">
                        <a:spcBef>
                          <a:spcPts val="0"/>
                        </a:spcBef>
                        <a:spcAft>
                          <a:spcPts val="0"/>
                        </a:spcAft>
                      </a:pPr>
                      <a:r>
                        <a:rPr lang="en-US" sz="2400">
                          <a:solidFill>
                            <a:schemeClr val="bg1"/>
                          </a:solidFill>
                        </a:rPr>
                        <a:t>READING, MATHEMATICS, WRITING, SOCIAL</a:t>
                      </a:r>
                      <a:r>
                        <a:rPr lang="en-US" sz="2400" baseline="0">
                          <a:solidFill>
                            <a:schemeClr val="bg1"/>
                          </a:solidFill>
                        </a:rPr>
                        <a:t> STUDIES</a:t>
                      </a:r>
                      <a:r>
                        <a:rPr lang="en-US" sz="2400">
                          <a:solidFill>
                            <a:schemeClr val="bg1"/>
                          </a:solidFill>
                        </a:rPr>
                        <a:t> and SCIENCE</a:t>
                      </a:r>
                      <a:endParaRPr lang="en-US" sz="2100" b="0">
                        <a:solidFill>
                          <a:schemeClr val="bg1"/>
                        </a:solidFill>
                        <a:latin typeface="Calibri"/>
                        <a:ea typeface="Calibri"/>
                        <a:cs typeface="Times New Roman"/>
                      </a:endParaRPr>
                    </a:p>
                  </a:txBody>
                  <a:tcPr marL="88704" marR="88704" marT="0" marB="0" anchor="ctr">
                    <a:solidFill>
                      <a:srgbClr val="057780"/>
                    </a:solidFill>
                  </a:tcPr>
                </a:tc>
                <a:extLst>
                  <a:ext uri="{0D108BD9-81ED-4DB2-BD59-A6C34878D82A}">
                    <a16:rowId xmlns:a16="http://schemas.microsoft.com/office/drawing/2014/main" val="10000"/>
                  </a:ext>
                </a:extLst>
              </a:tr>
              <a:tr h="1431805">
                <a:tc>
                  <a:txBody>
                    <a:bodyPr/>
                    <a:lstStyle/>
                    <a:p>
                      <a:pPr marL="0" marR="0" algn="ctr">
                        <a:spcBef>
                          <a:spcPts val="0"/>
                        </a:spcBef>
                        <a:spcAft>
                          <a:spcPts val="0"/>
                        </a:spcAft>
                      </a:pPr>
                      <a:r>
                        <a:rPr lang="en-US" sz="2400"/>
                        <a:t>Nov. 12, 2024 – Dec. 18, 2024</a:t>
                      </a:r>
                      <a:endParaRPr lang="en-US" sz="2100" b="1">
                        <a:latin typeface="Calibri"/>
                        <a:ea typeface="Calibri"/>
                        <a:cs typeface="Times New Roman"/>
                      </a:endParaRPr>
                    </a:p>
                  </a:txBody>
                  <a:tcPr marL="88704" marR="88704" marT="0" marB="0" anchor="ctr">
                    <a:solidFill>
                      <a:srgbClr val="A7CBCD"/>
                    </a:solidFill>
                  </a:tcPr>
                </a:tc>
                <a:tc>
                  <a:txBody>
                    <a:bodyPr/>
                    <a:lstStyle/>
                    <a:p>
                      <a:pPr marL="0" marR="0" algn="ctr">
                        <a:spcBef>
                          <a:spcPts val="0"/>
                        </a:spcBef>
                        <a:spcAft>
                          <a:spcPts val="0"/>
                        </a:spcAft>
                      </a:pPr>
                      <a:r>
                        <a:rPr lang="en-US" sz="2400"/>
                        <a:t>15 Items plus field test</a:t>
                      </a:r>
                      <a:endParaRPr lang="en-US" sz="2100" b="1">
                        <a:solidFill>
                          <a:schemeClr val="bg1"/>
                        </a:solidFill>
                        <a:latin typeface="Calibri"/>
                        <a:ea typeface="Calibri"/>
                        <a:cs typeface="Times New Roman"/>
                      </a:endParaRPr>
                    </a:p>
                  </a:txBody>
                  <a:tcPr marL="88704" marR="88704" marT="0" marB="0" anchor="ctr">
                    <a:solidFill>
                      <a:srgbClr val="A7CB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t>Check grade level standards documents for tested standards.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hlinkClick r:id="rId3"/>
                        </a:rPr>
                        <a:t>Grade Level Standards</a:t>
                      </a:r>
                      <a:endParaRPr lang="en-US" sz="2400" b="1">
                        <a:solidFill>
                          <a:schemeClr val="tx1"/>
                        </a:solidFill>
                      </a:endParaRPr>
                    </a:p>
                  </a:txBody>
                  <a:tcPr marL="88704" marR="88704" marT="0" marB="0" anchor="ctr">
                    <a:solidFill>
                      <a:srgbClr val="A7CBCD"/>
                    </a:solidFill>
                  </a:tcPr>
                </a:tc>
                <a:extLst>
                  <a:ext uri="{0D108BD9-81ED-4DB2-BD59-A6C34878D82A}">
                    <a16:rowId xmlns:a16="http://schemas.microsoft.com/office/drawing/2014/main" val="10001"/>
                  </a:ext>
                </a:extLst>
              </a:tr>
              <a:tr h="1371120">
                <a:tc>
                  <a:txBody>
                    <a:bodyPr/>
                    <a:lstStyle/>
                    <a:p>
                      <a:pPr marL="0" marR="0" algn="ctr">
                        <a:spcBef>
                          <a:spcPts val="0"/>
                        </a:spcBef>
                        <a:spcAft>
                          <a:spcPts val="0"/>
                        </a:spcAft>
                      </a:pPr>
                      <a:r>
                        <a:rPr lang="en-US" sz="2400"/>
                        <a:t>April 14, 2025 - May 23, 2025</a:t>
                      </a:r>
                      <a:endParaRPr lang="en-US" sz="2100" b="1">
                        <a:latin typeface="Calibri"/>
                        <a:ea typeface="Calibri"/>
                        <a:cs typeface="Times New Roman"/>
                      </a:endParaRPr>
                    </a:p>
                  </a:txBody>
                  <a:tcPr marL="88704" marR="88704" marT="0" marB="0" anchor="ctr">
                    <a:solidFill>
                      <a:srgbClr val="007780">
                        <a:alpha val="14000"/>
                      </a:srgbClr>
                    </a:solidFill>
                  </a:tcPr>
                </a:tc>
                <a:tc>
                  <a:txBody>
                    <a:bodyPr/>
                    <a:lstStyle/>
                    <a:p>
                      <a:pPr marL="0" marR="0" algn="ctr">
                        <a:spcBef>
                          <a:spcPts val="0"/>
                        </a:spcBef>
                        <a:spcAft>
                          <a:spcPts val="0"/>
                        </a:spcAft>
                      </a:pPr>
                      <a:r>
                        <a:rPr lang="en-US" sz="2400"/>
                        <a:t>15 Items plus field test</a:t>
                      </a:r>
                      <a:endParaRPr lang="en-US" sz="2100" b="1">
                        <a:latin typeface="Calibri"/>
                        <a:ea typeface="Calibri"/>
                        <a:cs typeface="Times New Roman"/>
                      </a:endParaRPr>
                    </a:p>
                  </a:txBody>
                  <a:tcPr marL="88704" marR="88704" marT="0" marB="0" anchor="ctr">
                    <a:solidFill>
                      <a:srgbClr val="007780">
                        <a:alpha val="14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t>Check grade level standards document for tested standards.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hlinkClick r:id="rId3"/>
                        </a:rPr>
                        <a:t>Grade Level Standards</a:t>
                      </a:r>
                      <a:endParaRPr lang="en-US" sz="2400"/>
                    </a:p>
                    <a:p>
                      <a:pPr marL="0" marR="0" algn="ctr">
                        <a:spcBef>
                          <a:spcPts val="0"/>
                        </a:spcBef>
                        <a:spcAft>
                          <a:spcPts val="0"/>
                        </a:spcAft>
                      </a:pPr>
                      <a:endParaRPr lang="en-US" sz="2400" b="1">
                        <a:solidFill>
                          <a:schemeClr val="accent6"/>
                        </a:solidFill>
                      </a:endParaRPr>
                    </a:p>
                  </a:txBody>
                  <a:tcPr marL="88704" marR="88704" marT="0" marB="0" anchor="ctr">
                    <a:solidFill>
                      <a:srgbClr val="007780">
                        <a:alpha val="14000"/>
                      </a:srgbClr>
                    </a:solidFill>
                  </a:tcPr>
                </a:tc>
                <a:extLst>
                  <a:ext uri="{0D108BD9-81ED-4DB2-BD59-A6C34878D82A}">
                    <a16:rowId xmlns:a16="http://schemas.microsoft.com/office/drawing/2014/main" val="10002"/>
                  </a:ext>
                </a:extLst>
              </a:tr>
            </a:tbl>
          </a:graphicData>
        </a:graphic>
      </p:graphicFrame>
      <p:sp>
        <p:nvSpPr>
          <p:cNvPr id="2" name="Google Shape;103;p2">
            <a:extLst>
              <a:ext uri="{FF2B5EF4-FFF2-40B4-BE49-F238E27FC236}">
                <a16:creationId xmlns:a16="http://schemas.microsoft.com/office/drawing/2014/main" id="{58FC2784-09C3-C2F0-3CBC-48FEAA61A577}"/>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6</a:t>
            </a:fld>
            <a:endParaRPr lang="en-US" sz="1000" dirty="0">
              <a:solidFill>
                <a:schemeClr val="bg1"/>
              </a:solidFill>
            </a:endParaRPr>
          </a:p>
        </p:txBody>
      </p:sp>
    </p:spTree>
    <p:extLst>
      <p:ext uri="{BB962C8B-B14F-4D97-AF65-F5344CB8AC3E}">
        <p14:creationId xmlns:p14="http://schemas.microsoft.com/office/powerpoint/2010/main" val="37924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 y="0"/>
            <a:ext cx="8474462" cy="751839"/>
          </a:xfrm>
        </p:spPr>
        <p:txBody>
          <a:bodyPr/>
          <a:lstStyle/>
          <a:p>
            <a:r>
              <a:rPr lang="en-US" dirty="0"/>
              <a:t>Materials</a:t>
            </a:r>
          </a:p>
        </p:txBody>
      </p:sp>
      <p:sp>
        <p:nvSpPr>
          <p:cNvPr id="3" name="Content Placeholder 2"/>
          <p:cNvSpPr>
            <a:spLocks noGrp="1"/>
          </p:cNvSpPr>
          <p:nvPr>
            <p:ph idx="13"/>
          </p:nvPr>
        </p:nvSpPr>
        <p:spPr>
          <a:xfrm>
            <a:off x="904875" y="1238613"/>
            <a:ext cx="10263868" cy="4590688"/>
          </a:xfrm>
        </p:spPr>
        <p:txBody>
          <a:bodyPr vert="horz" lIns="91440" tIns="45720" rIns="91440" bIns="45720" rtlCol="0" anchor="t">
            <a:normAutofit fontScale="47500" lnSpcReduction="20000"/>
          </a:bodyPr>
          <a:lstStyle/>
          <a:p>
            <a:pPr marL="0" indent="0">
              <a:lnSpc>
                <a:spcPct val="110000"/>
              </a:lnSpc>
              <a:spcBef>
                <a:spcPts val="0"/>
              </a:spcBef>
              <a:buNone/>
            </a:pPr>
            <a:r>
              <a:rPr lang="en-US" sz="5000" b="1" u="sng">
                <a:solidFill>
                  <a:schemeClr val="tx1"/>
                </a:solidFill>
              </a:rPr>
              <a:t>NOTE: </a:t>
            </a:r>
          </a:p>
          <a:p>
            <a:pPr marL="0" indent="0">
              <a:lnSpc>
                <a:spcPct val="110000"/>
              </a:lnSpc>
              <a:spcBef>
                <a:spcPts val="0"/>
              </a:spcBef>
              <a:buNone/>
            </a:pPr>
            <a:r>
              <a:rPr lang="en-US" sz="5000">
                <a:solidFill>
                  <a:schemeClr val="tx1"/>
                </a:solidFill>
              </a:rPr>
              <a:t>Window 1 Materials to Districts: Week of Oct. 21, 2024</a:t>
            </a:r>
          </a:p>
          <a:p>
            <a:pPr marL="0" indent="0">
              <a:lnSpc>
                <a:spcPct val="110000"/>
              </a:lnSpc>
              <a:spcBef>
                <a:spcPts val="0"/>
              </a:spcBef>
              <a:buNone/>
            </a:pPr>
            <a:r>
              <a:rPr lang="en-US" sz="5000">
                <a:solidFill>
                  <a:schemeClr val="tx1"/>
                </a:solidFill>
              </a:rPr>
              <a:t>Window 2 Materials to Districts: Option 1 – Week of March 24, 2025</a:t>
            </a:r>
          </a:p>
          <a:p>
            <a:pPr marL="0" indent="0">
              <a:lnSpc>
                <a:spcPct val="110000"/>
              </a:lnSpc>
              <a:spcBef>
                <a:spcPts val="0"/>
              </a:spcBef>
              <a:buNone/>
            </a:pPr>
            <a:r>
              <a:rPr lang="en-US" sz="5000">
                <a:solidFill>
                  <a:schemeClr val="tx1"/>
                </a:solidFill>
              </a:rPr>
              <a:t>                                                      Option 2 – Week of March 31, 2025</a:t>
            </a:r>
          </a:p>
          <a:p>
            <a:pPr>
              <a:lnSpc>
                <a:spcPct val="110000"/>
              </a:lnSpc>
              <a:spcBef>
                <a:spcPts val="0"/>
              </a:spcBef>
            </a:pPr>
            <a:endParaRPr lang="en-US" sz="5000">
              <a:solidFill>
                <a:schemeClr val="tx1"/>
              </a:solidFill>
            </a:endParaRPr>
          </a:p>
          <a:p>
            <a:pPr>
              <a:lnSpc>
                <a:spcPct val="110000"/>
              </a:lnSpc>
              <a:spcBef>
                <a:spcPts val="0"/>
              </a:spcBef>
            </a:pPr>
            <a:r>
              <a:rPr lang="en-US" sz="5000">
                <a:solidFill>
                  <a:schemeClr val="tx1"/>
                </a:solidFill>
              </a:rPr>
              <a:t>Materials typically arrive in the district 1-2 weeks prior to the beginning of the testing window. If materials have not been received by the Friday of the week they are set to arrive, please reach out to us.</a:t>
            </a:r>
          </a:p>
          <a:p>
            <a:pPr marL="0" indent="0">
              <a:lnSpc>
                <a:spcPct val="110000"/>
              </a:lnSpc>
              <a:spcBef>
                <a:spcPts val="0"/>
              </a:spcBef>
              <a:buNone/>
            </a:pPr>
            <a:endParaRPr lang="en-US" sz="5000">
              <a:solidFill>
                <a:schemeClr val="tx1"/>
              </a:solidFill>
            </a:endParaRPr>
          </a:p>
          <a:p>
            <a:pPr>
              <a:lnSpc>
                <a:spcPct val="110000"/>
              </a:lnSpc>
              <a:spcBef>
                <a:spcPts val="0"/>
              </a:spcBef>
            </a:pPr>
            <a:r>
              <a:rPr lang="en-US" sz="5000">
                <a:solidFill>
                  <a:schemeClr val="tx1"/>
                </a:solidFill>
              </a:rPr>
              <a:t>It is advised to allow teachers access to the materials before they begin administering the assessment. The intent is to make any needed changes to the tasks that will allow the student access to the materials per the type of adaptation required.</a:t>
            </a:r>
            <a:r>
              <a:rPr lang="en-US" sz="5000"/>
              <a:t>	</a:t>
            </a:r>
            <a:r>
              <a:rPr lang="en-US"/>
              <a:t>						</a:t>
            </a:r>
          </a:p>
        </p:txBody>
      </p:sp>
    </p:spTree>
    <p:extLst>
      <p:ext uri="{BB962C8B-B14F-4D97-AF65-F5344CB8AC3E}">
        <p14:creationId xmlns:p14="http://schemas.microsoft.com/office/powerpoint/2010/main" val="90397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Assessment Trainings</a:t>
            </a:r>
            <a:endParaRPr kumimoji="0" lang="en-US" sz="6000" b="0" i="0" u="none" strike="noStrike" kern="1200" cap="none" spc="0" normalizeH="0" baseline="0" noProof="0">
              <a:ln>
                <a:noFill/>
              </a:ln>
              <a:solidFill>
                <a:srgbClr val="102649"/>
              </a:solidFill>
              <a:effectLst/>
              <a:uLnTx/>
              <a:uFillTx/>
              <a:latin typeface="+mj-lt"/>
              <a:ea typeface="+mj-ea"/>
              <a:cs typeface="+mj-cs"/>
            </a:endParaRPr>
          </a:p>
        </p:txBody>
      </p:sp>
    </p:spTree>
    <p:extLst>
      <p:ext uri="{BB962C8B-B14F-4D97-AF65-F5344CB8AC3E}">
        <p14:creationId xmlns:p14="http://schemas.microsoft.com/office/powerpoint/2010/main" val="136611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0"/>
            <a:ext cx="8708708" cy="685800"/>
          </a:xfrm>
        </p:spPr>
        <p:txBody>
          <a:bodyPr/>
          <a:lstStyle/>
          <a:p>
            <a:pPr marL="228600"/>
            <a:r>
              <a:rPr lang="en-US"/>
              <a:t>Assessment Trainings </a:t>
            </a:r>
          </a:p>
        </p:txBody>
      </p:sp>
      <p:graphicFrame>
        <p:nvGraphicFramePr>
          <p:cNvPr id="5" name="Content Placeholder 4" descr="Required trainings for the Alternate K-PREP administration for teachers administering the Attainment Tasks in grades 3-12 and the Transition Attainment Record in grade 11, 12 and 14 for anyone not meeting benchmark." title="Alternate K-PREP Assessment Trainings"/>
          <p:cNvGraphicFramePr>
            <a:graphicFrameLocks noGrp="1"/>
          </p:cNvGraphicFramePr>
          <p:nvPr>
            <p:ph sz="quarter" idx="4294967295"/>
            <p:extLst>
              <p:ext uri="{D42A27DB-BD31-4B8C-83A1-F6EECF244321}">
                <p14:modId xmlns:p14="http://schemas.microsoft.com/office/powerpoint/2010/main" val="1323982465"/>
              </p:ext>
            </p:extLst>
          </p:nvPr>
        </p:nvGraphicFramePr>
        <p:xfrm>
          <a:off x="116732" y="1050925"/>
          <a:ext cx="11838561" cy="4842583"/>
        </p:xfrm>
        <a:graphic>
          <a:graphicData uri="http://schemas.openxmlformats.org/drawingml/2006/table">
            <a:tbl>
              <a:tblPr firstRow="1" bandRow="1">
                <a:tableStyleId>{93296810-A885-4BE3-A3E7-6D5BEEA58F35}</a:tableStyleId>
              </a:tblPr>
              <a:tblGrid>
                <a:gridCol w="4160831">
                  <a:extLst>
                    <a:ext uri="{9D8B030D-6E8A-4147-A177-3AD203B41FA5}">
                      <a16:colId xmlns:a16="http://schemas.microsoft.com/office/drawing/2014/main" val="20000"/>
                    </a:ext>
                  </a:extLst>
                </a:gridCol>
                <a:gridCol w="3838865">
                  <a:extLst>
                    <a:ext uri="{9D8B030D-6E8A-4147-A177-3AD203B41FA5}">
                      <a16:colId xmlns:a16="http://schemas.microsoft.com/office/drawing/2014/main" val="20001"/>
                    </a:ext>
                  </a:extLst>
                </a:gridCol>
                <a:gridCol w="3838865">
                  <a:extLst>
                    <a:ext uri="{9D8B030D-6E8A-4147-A177-3AD203B41FA5}">
                      <a16:colId xmlns:a16="http://schemas.microsoft.com/office/drawing/2014/main" val="20002"/>
                    </a:ext>
                  </a:extLst>
                </a:gridCol>
              </a:tblGrid>
              <a:tr h="365106">
                <a:tc>
                  <a:txBody>
                    <a:bodyPr/>
                    <a:lstStyle/>
                    <a:p>
                      <a:pPr algn="ctr"/>
                      <a:r>
                        <a:rPr lang="en-US" sz="2400">
                          <a:solidFill>
                            <a:schemeClr val="tx1"/>
                          </a:solidFill>
                        </a:rPr>
                        <a:t>TRAININGS</a:t>
                      </a:r>
                      <a:r>
                        <a:rPr lang="en-US" sz="2400" baseline="0">
                          <a:solidFill>
                            <a:schemeClr val="tx1"/>
                          </a:solidFill>
                        </a:rPr>
                        <a:t> REQUIRED </a:t>
                      </a:r>
                      <a:endParaRPr lang="en-US" sz="2400" b="0">
                        <a:solidFill>
                          <a:schemeClr val="tx1"/>
                        </a:solidFill>
                      </a:endParaRPr>
                    </a:p>
                  </a:txBody>
                  <a:tcPr marL="94232" marR="94232" marT="47116" marB="47116" anchor="ctr">
                    <a:solidFill>
                      <a:srgbClr val="057780"/>
                    </a:solidFill>
                  </a:tcPr>
                </a:tc>
                <a:tc>
                  <a:txBody>
                    <a:bodyPr/>
                    <a:lstStyle/>
                    <a:p>
                      <a:pPr algn="ctr"/>
                      <a:r>
                        <a:rPr lang="en-US" sz="2400">
                          <a:solidFill>
                            <a:schemeClr val="tx1"/>
                          </a:solidFill>
                        </a:rPr>
                        <a:t>AVAILABLE</a:t>
                      </a:r>
                      <a:endParaRPr lang="en-US" sz="2400" b="0">
                        <a:solidFill>
                          <a:schemeClr val="tx1"/>
                        </a:solidFill>
                      </a:endParaRPr>
                    </a:p>
                  </a:txBody>
                  <a:tcPr marL="94232" marR="94232" marT="47116" marB="47116" anchor="ctr">
                    <a:solidFill>
                      <a:srgbClr val="057780"/>
                    </a:solidFill>
                  </a:tcPr>
                </a:tc>
                <a:tc>
                  <a:txBody>
                    <a:bodyPr/>
                    <a:lstStyle/>
                    <a:p>
                      <a:pPr algn="ctr"/>
                      <a:r>
                        <a:rPr lang="en-US" sz="2400">
                          <a:solidFill>
                            <a:schemeClr val="tx1"/>
                          </a:solidFill>
                        </a:rPr>
                        <a:t>COMMENTS</a:t>
                      </a:r>
                      <a:endParaRPr lang="en-US" sz="2400" b="0">
                        <a:solidFill>
                          <a:schemeClr val="tx1"/>
                        </a:solidFill>
                      </a:endParaRPr>
                    </a:p>
                  </a:txBody>
                  <a:tcPr marL="94232" marR="94232" marT="47116" marB="47116" anchor="ctr">
                    <a:solidFill>
                      <a:srgbClr val="057780"/>
                    </a:solidFill>
                  </a:tcPr>
                </a:tc>
                <a:extLst>
                  <a:ext uri="{0D108BD9-81ED-4DB2-BD59-A6C34878D82A}">
                    <a16:rowId xmlns:a16="http://schemas.microsoft.com/office/drawing/2014/main" val="10000"/>
                  </a:ext>
                </a:extLst>
              </a:tr>
              <a:tr h="1479933">
                <a:tc>
                  <a:txBody>
                    <a:bodyPr/>
                    <a:lstStyle/>
                    <a:p>
                      <a:pPr algn="ctr"/>
                      <a:r>
                        <a:rPr lang="en-US" sz="2000"/>
                        <a:t>Administration</a:t>
                      </a:r>
                      <a:r>
                        <a:rPr lang="en-US" sz="2000" baseline="0"/>
                        <a:t> Code and Inclusion of Special Populations</a:t>
                      </a:r>
                      <a:endParaRPr lang="en-US" sz="2000"/>
                    </a:p>
                  </a:txBody>
                  <a:tcPr marL="94232" marR="94232" marT="47116" marB="47116" anchor="ctr">
                    <a:solidFill>
                      <a:srgbClr val="A7CBCD"/>
                    </a:solidFill>
                  </a:tcPr>
                </a:tc>
                <a:tc>
                  <a:txBody>
                    <a:bodyPr/>
                    <a:lstStyle/>
                    <a:p>
                      <a:pPr algn="ctr"/>
                      <a:r>
                        <a:rPr lang="en-US" sz="2000"/>
                        <a:t>Available</a:t>
                      </a:r>
                      <a:r>
                        <a:rPr lang="en-US" sz="2000" baseline="0"/>
                        <a:t> online all year. Follow school/district timelines for when to complete.</a:t>
                      </a:r>
                      <a:endParaRPr lang="en-US" sz="2000"/>
                    </a:p>
                  </a:txBody>
                  <a:tcPr marL="94232" marR="94232" marT="47116" marB="47116" anchor="ctr">
                    <a:solidFill>
                      <a:srgbClr val="A7CBCD"/>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a:t>Must be completed before any state assessment </a:t>
                      </a:r>
                      <a:r>
                        <a:rPr lang="en-US" sz="2000" baseline="0"/>
                        <a:t>is administered. </a:t>
                      </a:r>
                      <a:endParaRPr lang="en-US" sz="2000"/>
                    </a:p>
                  </a:txBody>
                  <a:tcPr marL="94232" marR="94232" marT="47116" marB="47116" anchor="ctr">
                    <a:solidFill>
                      <a:srgbClr val="A7CBCD"/>
                    </a:solidFill>
                  </a:tcPr>
                </a:tc>
                <a:extLst>
                  <a:ext uri="{0D108BD9-81ED-4DB2-BD59-A6C34878D82A}">
                    <a16:rowId xmlns:a16="http://schemas.microsoft.com/office/drawing/2014/main" val="10001"/>
                  </a:ext>
                </a:extLst>
              </a:tr>
              <a:tr h="1284426">
                <a:tc>
                  <a:txBody>
                    <a:bodyPr/>
                    <a:lstStyle/>
                    <a:p>
                      <a:pPr marL="0" marR="0" lvl="0" indent="0" algn="ctr">
                        <a:lnSpc>
                          <a:spcPct val="100000"/>
                        </a:lnSpc>
                        <a:spcBef>
                          <a:spcPts val="0"/>
                        </a:spcBef>
                        <a:spcAft>
                          <a:spcPts val="0"/>
                        </a:spcAft>
                        <a:buNone/>
                      </a:pPr>
                      <a:r>
                        <a:rPr lang="en-US" sz="2000" b="0" i="0" u="none" strike="noStrike" noProof="0">
                          <a:solidFill>
                            <a:srgbClr val="000000"/>
                          </a:solidFill>
                          <a:latin typeface="Franklin Gothic Book"/>
                        </a:rPr>
                        <a:t>Overview-Attainment Task Training</a:t>
                      </a:r>
                      <a:endParaRPr lang="en-US"/>
                    </a:p>
                  </a:txBody>
                  <a:tcPr marL="94232" marR="94232" marT="47116" marB="47116" anchor="ctr">
                    <a:solidFill>
                      <a:srgbClr val="007780">
                        <a:alpha val="14000"/>
                      </a:srgbClr>
                    </a:solidFill>
                  </a:tcPr>
                </a:tc>
                <a:tc>
                  <a:txBody>
                    <a:bodyPr/>
                    <a:lstStyle/>
                    <a:p>
                      <a:pPr lvl="0" algn="ctr">
                        <a:buNone/>
                      </a:pPr>
                      <a:r>
                        <a:rPr lang="en-US" sz="2000" b="0" i="0" u="none" strike="noStrike" noProof="0">
                          <a:solidFill>
                            <a:srgbClr val="000000"/>
                          </a:solidFill>
                          <a:latin typeface="Franklin Gothic Book"/>
                        </a:rPr>
                        <a:t>Aug. 26, 2024 – Nov. 8, 2024</a:t>
                      </a:r>
                      <a:endParaRPr lang="en-US"/>
                    </a:p>
                  </a:txBody>
                  <a:tcPr marL="94232" marR="94232" marT="47116" marB="47116" anchor="ctr">
                    <a:solidFill>
                      <a:srgbClr val="007780">
                        <a:alpha val="14000"/>
                      </a:srgbClr>
                    </a:solidFill>
                  </a:tcPr>
                </a:tc>
                <a:tc>
                  <a:txBody>
                    <a:bodyPr/>
                    <a:lstStyle/>
                    <a:p>
                      <a:pPr marL="0" marR="0" lvl="0" indent="0" algn="ctr">
                        <a:lnSpc>
                          <a:spcPct val="100000"/>
                        </a:lnSpc>
                        <a:spcBef>
                          <a:spcPts val="0"/>
                        </a:spcBef>
                        <a:spcAft>
                          <a:spcPts val="0"/>
                        </a:spcAft>
                        <a:buNone/>
                      </a:pPr>
                      <a:r>
                        <a:rPr lang="en-US" sz="2000" b="0" i="0" u="none" strike="noStrike" baseline="0" noProof="0">
                          <a:solidFill>
                            <a:srgbClr val="000000"/>
                          </a:solidFill>
                          <a:latin typeface="Franklin Gothic Book"/>
                        </a:rPr>
                        <a:t>Required before any Attainment Tasks are administered.</a:t>
                      </a:r>
                      <a:endParaRPr lang="en-US"/>
                    </a:p>
                  </a:txBody>
                  <a:tcPr marL="94232" marR="94232" marT="47116" marB="47116" anchor="ctr">
                    <a:solidFill>
                      <a:srgbClr val="007780">
                        <a:alpha val="14000"/>
                      </a:srgbClr>
                    </a:solidFill>
                  </a:tcPr>
                </a:tc>
                <a:extLst>
                  <a:ext uri="{0D108BD9-81ED-4DB2-BD59-A6C34878D82A}">
                    <a16:rowId xmlns:a16="http://schemas.microsoft.com/office/drawing/2014/main" val="10002"/>
                  </a:ext>
                </a:extLst>
              </a:tr>
              <a:tr h="909395">
                <a:tc>
                  <a:txBody>
                    <a:bodyPr/>
                    <a:lstStyle/>
                    <a:p>
                      <a:pPr algn="ctr"/>
                      <a:r>
                        <a:rPr lang="en-US" sz="2000" b="0" i="0" u="none" strike="noStrike" baseline="0" noProof="0">
                          <a:solidFill>
                            <a:srgbClr val="000000"/>
                          </a:solidFill>
                          <a:latin typeface="Franklin Gothic Book"/>
                        </a:rPr>
                        <a:t>Transition Attainment Record (TAR)</a:t>
                      </a:r>
                      <a:endParaRPr lang="en-US" sz="2000"/>
                    </a:p>
                  </a:txBody>
                  <a:tcPr marL="94232" marR="94232" marT="47116" marB="47116" anchor="ctr">
                    <a:solidFill>
                      <a:srgbClr val="A7CBCD"/>
                    </a:solidFill>
                  </a:tcPr>
                </a:tc>
                <a:tc>
                  <a:txBody>
                    <a:bodyPr/>
                    <a:lstStyle/>
                    <a:p>
                      <a:pPr algn="ctr"/>
                      <a:r>
                        <a:rPr lang="en-US" sz="2000" b="0" i="0" u="none" strike="noStrike" noProof="0">
                          <a:solidFill>
                            <a:srgbClr val="000000"/>
                          </a:solidFill>
                          <a:latin typeface="Franklin Gothic Book"/>
                        </a:rPr>
                        <a:t>Sept. 30, 2024- Dec. 20, 2024</a:t>
                      </a:r>
                    </a:p>
                  </a:txBody>
                  <a:tcPr marL="94232" marR="94232" marT="47116" marB="47116" anchor="ctr">
                    <a:solidFill>
                      <a:srgbClr val="A7CBCD"/>
                    </a:solidFill>
                  </a:tcPr>
                </a:tc>
                <a:tc>
                  <a:txBody>
                    <a:bodyPr/>
                    <a:lstStyle/>
                    <a:p>
                      <a:pPr algn="ctr"/>
                      <a:r>
                        <a:rPr lang="en-US" sz="2000" b="0" i="0" u="none" strike="noStrike" baseline="0" noProof="0">
                          <a:solidFill>
                            <a:srgbClr val="000000"/>
                          </a:solidFill>
                          <a:latin typeface="Franklin Gothic Book"/>
                        </a:rPr>
                        <a:t>Required for teachers of students in grade 11. Also, for any teacher administering the TAR to a grade 12 or grade 14 student.</a:t>
                      </a:r>
                    </a:p>
                    <a:p>
                      <a:pPr lvl="0" algn="ctr">
                        <a:buNone/>
                      </a:pPr>
                      <a:endParaRPr lang="en-US" sz="2000" baseline="0"/>
                    </a:p>
                  </a:txBody>
                  <a:tcPr marL="94232" marR="94232" marT="47116" marB="47116" anchor="ctr">
                    <a:solidFill>
                      <a:srgbClr val="A7CBCD"/>
                    </a:solidFill>
                  </a:tcPr>
                </a:tc>
                <a:extLst>
                  <a:ext uri="{0D108BD9-81ED-4DB2-BD59-A6C34878D82A}">
                    <a16:rowId xmlns:a16="http://schemas.microsoft.com/office/drawing/2014/main" val="10003"/>
                  </a:ext>
                </a:extLst>
              </a:tr>
            </a:tbl>
          </a:graphicData>
        </a:graphic>
      </p:graphicFrame>
      <p:sp>
        <p:nvSpPr>
          <p:cNvPr id="2" name="Google Shape;103;p2">
            <a:extLst>
              <a:ext uri="{FF2B5EF4-FFF2-40B4-BE49-F238E27FC236}">
                <a16:creationId xmlns:a16="http://schemas.microsoft.com/office/drawing/2014/main" id="{E014B7A6-F0F7-0CBB-01AF-D8D8345F414C}"/>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z="1000" smtClean="0">
                <a:solidFill>
                  <a:schemeClr val="bg1"/>
                </a:solidFill>
              </a:rPr>
              <a:pPr/>
              <a:t>9</a:t>
            </a:fld>
            <a:endParaRPr lang="en-US" sz="1000" dirty="0">
              <a:solidFill>
                <a:schemeClr val="bg1"/>
              </a:solidFill>
            </a:endParaRPr>
          </a:p>
        </p:txBody>
      </p:sp>
    </p:spTree>
    <p:extLst>
      <p:ext uri="{BB962C8B-B14F-4D97-AF65-F5344CB8AC3E}">
        <p14:creationId xmlns:p14="http://schemas.microsoft.com/office/powerpoint/2010/main" val="115931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Savage, Shara - Division of Assessment and Accountability Support</DisplayName>
        <AccountId>17</AccountId>
        <AccountType/>
      </UserInfo>
      <UserInfo>
        <DisplayName>Mullins, Krista - Division of Assessment and Accountability Support</DisplayName>
        <AccountId>16</AccountId>
        <AccountType/>
      </UserInfo>
      <UserInfo>
        <DisplayName>Jones, Helen - Division of Assessment and Accountability Support</DisplayName>
        <AccountId>22</AccountId>
        <AccountType/>
      </UserInfo>
      <UserInfo>
        <DisplayName>Stafford, Jennifer - KDE Division Director</DisplayName>
        <AccountId>25</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Alternate KSA</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KYED-14-1844</_dlc_DocId>
    <_dlc_DocIdUrl xmlns="3a62de7d-ba57-4f43-9dae-9623ba637be0">
      <Url>https://www.education.ky.gov/AA/distsupp/_layouts/15/DocIdRedir.aspx?ID=KYED-14-1844</Url>
      <Description>KYED-14-1844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purl.org/dc/terms/"/>
    <ds:schemaRef ds:uri="9e447306-43c9-46fc-85e8-9d0ed75a31bf"/>
    <ds:schemaRef ds:uri="d2e0887b-4a8a-4736-99cf-56284292f442"/>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CA5796A-756F-4F5D-BAF3-4AEB3FFD1CEE}"/>
</file>

<file path=customXml/itemProps4.xml><?xml version="1.0" encoding="utf-8"?>
<ds:datastoreItem xmlns:ds="http://schemas.openxmlformats.org/officeDocument/2006/customXml" ds:itemID="{D4F392C1-044C-4AEF-8267-2D3D735F6230}"/>
</file>

<file path=docProps/app.xml><?xml version="1.0" encoding="utf-8"?>
<Properties xmlns="http://schemas.openxmlformats.org/officeDocument/2006/extended-properties" xmlns:vt="http://schemas.openxmlformats.org/officeDocument/2006/docPropsVTypes">
  <Template>KDE PowerPoint Template 2021</Template>
  <TotalTime>0</TotalTime>
  <Words>3036</Words>
  <Application>Microsoft Office PowerPoint</Application>
  <PresentationFormat>Widescreen</PresentationFormat>
  <Paragraphs>276</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Franklin Gothic Book</vt:lpstr>
      <vt:lpstr>Franklin Gothic Medium</vt:lpstr>
      <vt:lpstr>Wingdings</vt:lpstr>
      <vt:lpstr>Office Theme</vt:lpstr>
      <vt:lpstr>1_Office Theme</vt:lpstr>
      <vt:lpstr>2024-2025 Back to School Trainings</vt:lpstr>
      <vt:lpstr>Agenda</vt:lpstr>
      <vt:lpstr>What's New for 2024-2025?</vt:lpstr>
      <vt:lpstr>What’s New for 2024-2025?</vt:lpstr>
      <vt:lpstr>AKSA Testing Windows</vt:lpstr>
      <vt:lpstr>2024-2025 Testing Windows</vt:lpstr>
      <vt:lpstr>Materials</vt:lpstr>
      <vt:lpstr>Assessment Trainings</vt:lpstr>
      <vt:lpstr>Assessment Trainings </vt:lpstr>
      <vt:lpstr>Transition Attainment Record (TAR)</vt:lpstr>
      <vt:lpstr>TAR Administration 2024-2025</vt:lpstr>
      <vt:lpstr>Attainment Tasks (AT)</vt:lpstr>
      <vt:lpstr>AKSA Attainment Tasks</vt:lpstr>
      <vt:lpstr>AKSA Content Areas Tested</vt:lpstr>
      <vt:lpstr>Content Areas Tested (Elementary)</vt:lpstr>
      <vt:lpstr>Content Areas Tested (Middle School)</vt:lpstr>
      <vt:lpstr>Content Areas Tested (High School)</vt:lpstr>
      <vt:lpstr>Field Test</vt:lpstr>
      <vt:lpstr>Field Test Plan for Newly Developed Items</vt:lpstr>
      <vt:lpstr>Scale Scores</vt:lpstr>
      <vt:lpstr>AKSA Scale Scores </vt:lpstr>
      <vt:lpstr>Alternate Program Calendar</vt:lpstr>
      <vt:lpstr>2024-2025 Alternate Calendar </vt:lpstr>
      <vt:lpstr>Contact Us</vt:lpstr>
      <vt:lpstr>Other Back to School Trainings</vt:lpstr>
      <vt:lpstr>Division of Assessment and Accountability Support</vt:lpstr>
      <vt:lpstr>End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Alternate KSA</dc:title>
  <dc:creator>Hackworth, Michael - Office of Assessment and Accountability</dc:creator>
  <cp:lastModifiedBy>Riley, Ben - Division of Assessment and Accountability Support</cp:lastModifiedBy>
  <cp:revision>2</cp:revision>
  <dcterms:created xsi:type="dcterms:W3CDTF">2021-08-26T18:21:30Z</dcterms:created>
  <dcterms:modified xsi:type="dcterms:W3CDTF">2024-07-27T00:38:06Z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0c71669e-43cc-4d1c-be1b-047347211392</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SIP_Label_eb544694-0027-44fa-bee4-2648c0363f9d_Enabled">
    <vt:lpwstr>true</vt:lpwstr>
  </property>
  <property fmtid="{D5CDD505-2E9C-101B-9397-08002B2CF9AE}" pid="11" name="MSIP_Label_eb544694-0027-44fa-bee4-2648c0363f9d_SetDate">
    <vt:lpwstr>2024-07-03T18:19:52Z</vt:lpwstr>
  </property>
  <property fmtid="{D5CDD505-2E9C-101B-9397-08002B2CF9AE}" pid="12" name="MSIP_Label_eb544694-0027-44fa-bee4-2648c0363f9d_Method">
    <vt:lpwstr>Standard</vt:lpwstr>
  </property>
  <property fmtid="{D5CDD505-2E9C-101B-9397-08002B2CF9AE}" pid="13" name="MSIP_Label_eb544694-0027-44fa-bee4-2648c0363f9d_Name">
    <vt:lpwstr>defa4170-0d19-0005-0004-bc88714345d2</vt:lpwstr>
  </property>
  <property fmtid="{D5CDD505-2E9C-101B-9397-08002B2CF9AE}" pid="14" name="MSIP_Label_eb544694-0027-44fa-bee4-2648c0363f9d_SiteId">
    <vt:lpwstr>9360c11f-90e6-4706-ad00-25fcdc9e2ed1</vt:lpwstr>
  </property>
  <property fmtid="{D5CDD505-2E9C-101B-9397-08002B2CF9AE}" pid="15" name="MSIP_Label_eb544694-0027-44fa-bee4-2648c0363f9d_ActionId">
    <vt:lpwstr>2b188aeb-725d-4811-8594-68e297c1444e</vt:lpwstr>
  </property>
  <property fmtid="{D5CDD505-2E9C-101B-9397-08002B2CF9AE}" pid="16" name="MSIP_Label_eb544694-0027-44fa-bee4-2648c0363f9d_ContentBits">
    <vt:lpwstr>0</vt:lpwstr>
  </property>
</Properties>
</file>