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84_A99E21B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omments/modernComment_161_AF284078.xml" ContentType="application/vnd.ms-powerpoint.comment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6" r:id="rId6"/>
  </p:sldMasterIdLst>
  <p:notesMasterIdLst>
    <p:notesMasterId r:id="rId27"/>
  </p:notesMasterIdLst>
  <p:sldIdLst>
    <p:sldId id="265" r:id="rId7"/>
    <p:sldId id="371" r:id="rId8"/>
    <p:sldId id="374" r:id="rId9"/>
    <p:sldId id="289" r:id="rId10"/>
    <p:sldId id="292" r:id="rId11"/>
    <p:sldId id="293" r:id="rId12"/>
    <p:sldId id="375" r:id="rId13"/>
    <p:sldId id="386" r:id="rId14"/>
    <p:sldId id="388" r:id="rId15"/>
    <p:sldId id="294" r:id="rId16"/>
    <p:sldId id="326" r:id="rId17"/>
    <p:sldId id="351" r:id="rId18"/>
    <p:sldId id="295" r:id="rId19"/>
    <p:sldId id="315" r:id="rId20"/>
    <p:sldId id="327" r:id="rId21"/>
    <p:sldId id="389" r:id="rId22"/>
    <p:sldId id="335" r:id="rId23"/>
    <p:sldId id="353" r:id="rId24"/>
    <p:sldId id="280" r:id="rId25"/>
    <p:sldId id="9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A0AAB-8A6B-435A-BB2E-051488C6A7F9}" v="42" dt="2022-08-08T12:11:37.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26842" autoAdjust="0"/>
  </p:normalViewPr>
  <p:slideViewPr>
    <p:cSldViewPr snapToGrid="0">
      <p:cViewPr varScale="1">
        <p:scale>
          <a:sx n="34" d="100"/>
          <a:sy n="34" d="100"/>
        </p:scale>
        <p:origin x="35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61_AF284078.xml><?xml version="1.0" encoding="utf-8"?>
<p188:cmLst xmlns:a="http://schemas.openxmlformats.org/drawingml/2006/main" xmlns:r="http://schemas.openxmlformats.org/officeDocument/2006/relationships" xmlns:p188="http://schemas.microsoft.com/office/powerpoint/2018/8/main">
  <p188:cm id="{FF24DC65-D10F-4284-8174-61FAA4074D69}" authorId="{771B6458-EC8F-ACB7-5084-9D6F069BC75D}" created="2022-07-28T20:43:48.089">
    <pc:sldMkLst xmlns:pc="http://schemas.microsoft.com/office/powerpoint/2013/main/command">
      <pc:docMk/>
      <pc:sldMk cId="2938650744" sldId="353"/>
    </pc:sldMkLst>
    <p188:txBody>
      <a:bodyPr/>
      <a:lstStyle/>
      <a:p>
        <a:r>
          <a:rPr lang="en-US"/>
          <a:t>DAC Advisory: question 3 talks about allowing a few more minutes beyond stop time to finish an exam if student has been working diligently. In the notes the answer is no, which has not been the case the past few years. The manuals will state a specific time for KSA and ACCESS, but ACCESS is not a timed test and the students are expected to finish. KSA has a time limit, but KDE has offered flexibility the past few years. It may not be a good Check for Understanding question.  </a:t>
        </a:r>
      </a:p>
    </p188:txBody>
  </p188:cm>
</p188:cmLst>
</file>

<file path=ppt/comments/modernComment_184_A99E21B3.xml><?xml version="1.0" encoding="utf-8"?>
<p188:cmLst xmlns:a="http://schemas.openxmlformats.org/drawingml/2006/main" xmlns:r="http://schemas.openxmlformats.org/officeDocument/2006/relationships" xmlns:p188="http://schemas.microsoft.com/office/powerpoint/2018/8/main">
  <p188:cm id="{44F69738-388F-4A48-8866-45BB1522CE54}" authorId="{771B6458-EC8F-ACB7-5084-9D6F069BC75D}" created="2022-07-28T20:43:15.151">
    <pc:sldMkLst xmlns:pc="http://schemas.microsoft.com/office/powerpoint/2013/main/command">
      <pc:docMk/>
      <pc:sldMk cId="2845712819" sldId="388"/>
    </pc:sldMkLst>
    <p188:txBody>
      <a:bodyPr/>
      <a:lstStyle/>
      <a:p>
        <a:r>
          <a:rPr lang="en-US"/>
          <a:t>DAC Advisory: Slide 39 &amp; 40, 51 &amp; 52 become repetitive and all seating chart information needs to be together.</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B7DB7-8D60-4EAB-B8DC-0A961F2CB7DC}" type="doc">
      <dgm:prSet loTypeId="urn:microsoft.com/office/officeart/2009/3/layout/RandomtoResultProcess" loCatId="process" qsTypeId="urn:microsoft.com/office/officeart/2005/8/quickstyle/simple1" qsCatId="simple" csTypeId="urn:microsoft.com/office/officeart/2005/8/colors/accent2_4" csCatId="accent2" phldr="1"/>
      <dgm:spPr/>
      <dgm:t>
        <a:bodyPr/>
        <a:lstStyle/>
        <a:p>
          <a:endParaRPr lang="en-US"/>
        </a:p>
      </dgm:t>
    </dgm:pt>
    <dgm:pt modelId="{D783712F-C6B6-40EF-B2A3-F1551778F1C1}">
      <dgm:prSet phldrT="[Text]" custT="1"/>
      <dgm:spPr/>
      <dgm:t>
        <a:bodyPr/>
        <a:lstStyle/>
        <a:p>
          <a:r>
            <a:rPr lang="en-US" sz="2400"/>
            <a:t>Do NOT Reproduce Test Items</a:t>
          </a:r>
        </a:p>
      </dgm:t>
    </dgm:pt>
    <dgm:pt modelId="{11F595D4-434B-433D-A8B0-4CC049D81494}" type="parTrans" cxnId="{E009D083-F9EB-4B5B-9202-933A71861D69}">
      <dgm:prSet/>
      <dgm:spPr/>
      <dgm:t>
        <a:bodyPr/>
        <a:lstStyle/>
        <a:p>
          <a:endParaRPr lang="en-US"/>
        </a:p>
      </dgm:t>
    </dgm:pt>
    <dgm:pt modelId="{B24C9138-F158-42C8-96B2-8C5BCBEBAEFC}" type="sibTrans" cxnId="{E009D083-F9EB-4B5B-9202-933A71861D69}">
      <dgm:prSet/>
      <dgm:spPr/>
      <dgm:t>
        <a:bodyPr/>
        <a:lstStyle/>
        <a:p>
          <a:endParaRPr lang="en-US"/>
        </a:p>
      </dgm:t>
    </dgm:pt>
    <dgm:pt modelId="{0DD805DA-907B-44C7-A1B9-627322E66A24}">
      <dgm:prSet phldrT="[Text]"/>
      <dgm:spPr/>
      <dgm:t>
        <a:bodyPr/>
        <a:lstStyle/>
        <a:p>
          <a:r>
            <a:rPr lang="en-US"/>
            <a:t>Identify Error</a:t>
          </a:r>
        </a:p>
      </dgm:t>
    </dgm:pt>
    <dgm:pt modelId="{23622BB1-971D-4271-AC20-CCB389D7DDD2}" type="parTrans" cxnId="{1B4FB28C-B07C-4611-90F3-793FF582A39D}">
      <dgm:prSet/>
      <dgm:spPr/>
      <dgm:t>
        <a:bodyPr/>
        <a:lstStyle/>
        <a:p>
          <a:endParaRPr lang="en-US"/>
        </a:p>
      </dgm:t>
    </dgm:pt>
    <dgm:pt modelId="{A0E59F57-1544-4B02-A28D-A14CA1D93087}" type="sibTrans" cxnId="{1B4FB28C-B07C-4611-90F3-793FF582A39D}">
      <dgm:prSet/>
      <dgm:spPr/>
      <dgm:t>
        <a:bodyPr/>
        <a:lstStyle/>
        <a:p>
          <a:endParaRPr lang="en-US"/>
        </a:p>
      </dgm:t>
    </dgm:pt>
    <dgm:pt modelId="{6F4CB061-F793-471B-A32D-1AD3B1319EE0}">
      <dgm:prSet phldrT="[Text]"/>
      <dgm:spPr/>
      <dgm:t>
        <a:bodyPr/>
        <a:lstStyle/>
        <a:p>
          <a:r>
            <a:rPr lang="en-US"/>
            <a:t>Summarize Error</a:t>
          </a:r>
        </a:p>
      </dgm:t>
    </dgm:pt>
    <dgm:pt modelId="{4695E2D1-6CF2-4CA6-939F-C12FE419D4A8}" type="parTrans" cxnId="{C026D554-FD75-47A0-8362-0844A832E816}">
      <dgm:prSet/>
      <dgm:spPr/>
      <dgm:t>
        <a:bodyPr/>
        <a:lstStyle/>
        <a:p>
          <a:endParaRPr lang="en-US"/>
        </a:p>
      </dgm:t>
    </dgm:pt>
    <dgm:pt modelId="{20A497C5-90E0-4E66-939E-4B6AE153F851}" type="sibTrans" cxnId="{C026D554-FD75-47A0-8362-0844A832E816}">
      <dgm:prSet/>
      <dgm:spPr/>
      <dgm:t>
        <a:bodyPr/>
        <a:lstStyle/>
        <a:p>
          <a:endParaRPr lang="en-US"/>
        </a:p>
      </dgm:t>
    </dgm:pt>
    <dgm:pt modelId="{3612E91A-CBA9-4DC2-8309-BDC02AF21E68}">
      <dgm:prSet/>
      <dgm:spPr/>
      <dgm:t>
        <a:bodyPr/>
        <a:lstStyle/>
        <a:p>
          <a:r>
            <a:rPr lang="en-US"/>
            <a:t>Notify DAC</a:t>
          </a:r>
        </a:p>
      </dgm:t>
    </dgm:pt>
    <dgm:pt modelId="{877AC9E2-D52F-4411-9DBE-25001014EA68}" type="parTrans" cxnId="{F4878F89-5C70-4F1C-B5B2-82BDD38BB2F7}">
      <dgm:prSet/>
      <dgm:spPr/>
      <dgm:t>
        <a:bodyPr/>
        <a:lstStyle/>
        <a:p>
          <a:endParaRPr lang="en-US"/>
        </a:p>
      </dgm:t>
    </dgm:pt>
    <dgm:pt modelId="{62EACCF7-66F4-428F-A856-27C1660B40BC}" type="sibTrans" cxnId="{F4878F89-5C70-4F1C-B5B2-82BDD38BB2F7}">
      <dgm:prSet/>
      <dgm:spPr/>
      <dgm:t>
        <a:bodyPr/>
        <a:lstStyle/>
        <a:p>
          <a:endParaRPr lang="en-US"/>
        </a:p>
      </dgm:t>
    </dgm:pt>
    <dgm:pt modelId="{03080509-2B05-4EE9-BFEA-9640867B038F}" type="pres">
      <dgm:prSet presAssocID="{A66B7DB7-8D60-4EAB-B8DC-0A961F2CB7DC}" presName="Name0" presStyleCnt="0">
        <dgm:presLayoutVars>
          <dgm:dir/>
          <dgm:animOne val="branch"/>
          <dgm:animLvl val="lvl"/>
        </dgm:presLayoutVars>
      </dgm:prSet>
      <dgm:spPr/>
    </dgm:pt>
    <dgm:pt modelId="{43C26373-7928-4DEB-8FE1-FF3C139DE804}" type="pres">
      <dgm:prSet presAssocID="{D783712F-C6B6-40EF-B2A3-F1551778F1C1}" presName="chaos" presStyleCnt="0"/>
      <dgm:spPr/>
    </dgm:pt>
    <dgm:pt modelId="{95435697-A820-4A2E-8E18-8D59826824A9}" type="pres">
      <dgm:prSet presAssocID="{D783712F-C6B6-40EF-B2A3-F1551778F1C1}" presName="parTx1" presStyleLbl="revTx" presStyleIdx="0" presStyleCnt="3" custScaleX="103654" custScaleY="153829" custLinFactNeighborX="-540" custLinFactNeighborY="13120"/>
      <dgm:spPr/>
    </dgm:pt>
    <dgm:pt modelId="{3B7DDD49-6CBF-4E41-863E-73B0D222DAAC}" type="pres">
      <dgm:prSet presAssocID="{D783712F-C6B6-40EF-B2A3-F1551778F1C1}" presName="c1" presStyleLbl="node1" presStyleIdx="0" presStyleCnt="19"/>
      <dgm:spPr/>
    </dgm:pt>
    <dgm:pt modelId="{47D237AF-CC3E-49F2-A805-830A619277C2}" type="pres">
      <dgm:prSet presAssocID="{D783712F-C6B6-40EF-B2A3-F1551778F1C1}" presName="c2" presStyleLbl="node1" presStyleIdx="1" presStyleCnt="19"/>
      <dgm:spPr/>
    </dgm:pt>
    <dgm:pt modelId="{E5EA1781-3522-46BE-BB4E-9849094EF261}" type="pres">
      <dgm:prSet presAssocID="{D783712F-C6B6-40EF-B2A3-F1551778F1C1}" presName="c3" presStyleLbl="node1" presStyleIdx="2" presStyleCnt="19"/>
      <dgm:spPr/>
    </dgm:pt>
    <dgm:pt modelId="{DFE95629-56D4-4CB2-83CE-15123883AFBA}" type="pres">
      <dgm:prSet presAssocID="{D783712F-C6B6-40EF-B2A3-F1551778F1C1}" presName="c4" presStyleLbl="node1" presStyleIdx="3" presStyleCnt="19"/>
      <dgm:spPr/>
    </dgm:pt>
    <dgm:pt modelId="{DF45B2D9-5497-4535-B822-5BEE419C43FE}" type="pres">
      <dgm:prSet presAssocID="{D783712F-C6B6-40EF-B2A3-F1551778F1C1}" presName="c5" presStyleLbl="node1" presStyleIdx="4" presStyleCnt="19"/>
      <dgm:spPr/>
    </dgm:pt>
    <dgm:pt modelId="{5F009DBB-E72F-48FC-89DF-F781EC56F058}" type="pres">
      <dgm:prSet presAssocID="{D783712F-C6B6-40EF-B2A3-F1551778F1C1}" presName="c6" presStyleLbl="node1" presStyleIdx="5" presStyleCnt="19"/>
      <dgm:spPr/>
    </dgm:pt>
    <dgm:pt modelId="{81B690C7-13D4-4D0B-8A3A-BDB13AA95808}" type="pres">
      <dgm:prSet presAssocID="{D783712F-C6B6-40EF-B2A3-F1551778F1C1}" presName="c7" presStyleLbl="node1" presStyleIdx="6" presStyleCnt="19"/>
      <dgm:spPr/>
    </dgm:pt>
    <dgm:pt modelId="{DF0F31B7-6808-447F-96C2-7C470790C707}" type="pres">
      <dgm:prSet presAssocID="{D783712F-C6B6-40EF-B2A3-F1551778F1C1}" presName="c8" presStyleLbl="node1" presStyleIdx="7" presStyleCnt="19"/>
      <dgm:spPr/>
    </dgm:pt>
    <dgm:pt modelId="{99445A7D-6812-4BF4-9D3B-2770CA2E3148}" type="pres">
      <dgm:prSet presAssocID="{D783712F-C6B6-40EF-B2A3-F1551778F1C1}" presName="c9" presStyleLbl="node1" presStyleIdx="8" presStyleCnt="19"/>
      <dgm:spPr/>
    </dgm:pt>
    <dgm:pt modelId="{985A7F1F-5D65-450C-8EEF-536D4CE41933}" type="pres">
      <dgm:prSet presAssocID="{D783712F-C6B6-40EF-B2A3-F1551778F1C1}" presName="c10" presStyleLbl="node1" presStyleIdx="9" presStyleCnt="19" custLinFactNeighborX="7927" custLinFactNeighborY="-15855"/>
      <dgm:spPr/>
    </dgm:pt>
    <dgm:pt modelId="{1334B5A5-F34F-4AD8-90C4-D0972E965367}" type="pres">
      <dgm:prSet presAssocID="{D783712F-C6B6-40EF-B2A3-F1551778F1C1}" presName="c11" presStyleLbl="node1" presStyleIdx="10" presStyleCnt="19" custLinFactNeighborX="-13573" custLinFactNeighborY="49812"/>
      <dgm:spPr/>
    </dgm:pt>
    <dgm:pt modelId="{A7E086AB-D83A-4A0C-A18D-0EF97BC51AC0}" type="pres">
      <dgm:prSet presAssocID="{D783712F-C6B6-40EF-B2A3-F1551778F1C1}" presName="c12" presStyleLbl="node1" presStyleIdx="11" presStyleCnt="19"/>
      <dgm:spPr/>
    </dgm:pt>
    <dgm:pt modelId="{D25208A0-E207-40F3-97D5-C090105331CC}" type="pres">
      <dgm:prSet presAssocID="{D783712F-C6B6-40EF-B2A3-F1551778F1C1}" presName="c13" presStyleLbl="node1" presStyleIdx="12" presStyleCnt="19" custLinFactNeighborY="-4722"/>
      <dgm:spPr/>
    </dgm:pt>
    <dgm:pt modelId="{04853DFB-D353-4045-8299-D56FD8965D2A}" type="pres">
      <dgm:prSet presAssocID="{D783712F-C6B6-40EF-B2A3-F1551778F1C1}" presName="c14" presStyleLbl="node1" presStyleIdx="13" presStyleCnt="19"/>
      <dgm:spPr/>
    </dgm:pt>
    <dgm:pt modelId="{269F5669-0443-472F-A328-15D1201850FC}" type="pres">
      <dgm:prSet presAssocID="{D783712F-C6B6-40EF-B2A3-F1551778F1C1}" presName="c15" presStyleLbl="node1" presStyleIdx="14" presStyleCnt="19" custLinFactNeighborX="4324" custLinFactNeighborY="21619"/>
      <dgm:spPr/>
    </dgm:pt>
    <dgm:pt modelId="{2EF803EB-3D3B-446F-BB9B-A9B5E48EE39E}" type="pres">
      <dgm:prSet presAssocID="{D783712F-C6B6-40EF-B2A3-F1551778F1C1}" presName="c16" presStyleLbl="node1" presStyleIdx="15" presStyleCnt="19"/>
      <dgm:spPr/>
    </dgm:pt>
    <dgm:pt modelId="{2EF332FD-97EE-4234-B906-FE53070CE7B3}" type="pres">
      <dgm:prSet presAssocID="{D783712F-C6B6-40EF-B2A3-F1551778F1C1}" presName="c17" presStyleLbl="node1" presStyleIdx="16" presStyleCnt="19"/>
      <dgm:spPr/>
    </dgm:pt>
    <dgm:pt modelId="{B943356F-B191-42FE-954F-C7C9FB6051DB}" type="pres">
      <dgm:prSet presAssocID="{D783712F-C6B6-40EF-B2A3-F1551778F1C1}" presName="c18" presStyleLbl="node1" presStyleIdx="17" presStyleCnt="19"/>
      <dgm:spPr/>
    </dgm:pt>
    <dgm:pt modelId="{17BD4BAC-9DD9-44D0-8B83-94D948EB8ABE}" type="pres">
      <dgm:prSet presAssocID="{B24C9138-F158-42C8-96B2-8C5BCBEBAEFC}" presName="chevronComposite1" presStyleCnt="0"/>
      <dgm:spPr/>
    </dgm:pt>
    <dgm:pt modelId="{3FC7FE58-22A4-434A-BE82-B846EFF5AEDC}" type="pres">
      <dgm:prSet presAssocID="{B24C9138-F158-42C8-96B2-8C5BCBEBAEFC}" presName="chevron1" presStyleLbl="sibTrans2D1" presStyleIdx="0" presStyleCnt="3"/>
      <dgm:spPr/>
    </dgm:pt>
    <dgm:pt modelId="{67845E45-96ED-4664-A96C-3DC53878F50A}" type="pres">
      <dgm:prSet presAssocID="{B24C9138-F158-42C8-96B2-8C5BCBEBAEFC}" presName="spChevron1" presStyleCnt="0"/>
      <dgm:spPr/>
    </dgm:pt>
    <dgm:pt modelId="{5AEE3BA0-B4D8-4F7E-ADD1-D85734CDEF86}" type="pres">
      <dgm:prSet presAssocID="{0DD805DA-907B-44C7-A1B9-627322E66A24}" presName="middle" presStyleCnt="0"/>
      <dgm:spPr/>
    </dgm:pt>
    <dgm:pt modelId="{AD96016F-81DA-41DA-A87A-ED4B6A3E141A}" type="pres">
      <dgm:prSet presAssocID="{0DD805DA-907B-44C7-A1B9-627322E66A24}" presName="parTxMid" presStyleLbl="revTx" presStyleIdx="1" presStyleCnt="3"/>
      <dgm:spPr/>
    </dgm:pt>
    <dgm:pt modelId="{123FF28E-A8AA-4D0B-B0DA-A790C2F3B076}" type="pres">
      <dgm:prSet presAssocID="{0DD805DA-907B-44C7-A1B9-627322E66A24}" presName="spMid" presStyleCnt="0"/>
      <dgm:spPr/>
    </dgm:pt>
    <dgm:pt modelId="{1D86BA4E-06F0-4CF3-BCE8-4309D62CA389}" type="pres">
      <dgm:prSet presAssocID="{A0E59F57-1544-4B02-A28D-A14CA1D93087}" presName="chevronComposite1" presStyleCnt="0"/>
      <dgm:spPr/>
    </dgm:pt>
    <dgm:pt modelId="{87254054-31C5-433A-A556-183EA360BAFE}" type="pres">
      <dgm:prSet presAssocID="{A0E59F57-1544-4B02-A28D-A14CA1D93087}" presName="chevron1" presStyleLbl="sibTrans2D1" presStyleIdx="1" presStyleCnt="3"/>
      <dgm:spPr/>
    </dgm:pt>
    <dgm:pt modelId="{97B67E38-84A9-47D0-ACFD-6ACE236BDAF1}" type="pres">
      <dgm:prSet presAssocID="{A0E59F57-1544-4B02-A28D-A14CA1D93087}" presName="spChevron1" presStyleCnt="0"/>
      <dgm:spPr/>
    </dgm:pt>
    <dgm:pt modelId="{6277B081-C4BC-4C26-95A9-AA0EAF3B35A9}" type="pres">
      <dgm:prSet presAssocID="{6F4CB061-F793-471B-A32D-1AD3B1319EE0}" presName="middle" presStyleCnt="0"/>
      <dgm:spPr/>
    </dgm:pt>
    <dgm:pt modelId="{0184EE00-1209-448F-B115-A57D4DA342CC}" type="pres">
      <dgm:prSet presAssocID="{6F4CB061-F793-471B-A32D-1AD3B1319EE0}" presName="parTxMid" presStyleLbl="revTx" presStyleIdx="2" presStyleCnt="3"/>
      <dgm:spPr/>
    </dgm:pt>
    <dgm:pt modelId="{064BABE1-C0CF-458C-BE11-6678EC4C03C8}" type="pres">
      <dgm:prSet presAssocID="{6F4CB061-F793-471B-A32D-1AD3B1319EE0}" presName="spMid" presStyleCnt="0"/>
      <dgm:spPr/>
    </dgm:pt>
    <dgm:pt modelId="{5732456B-09A7-4CA1-B62A-ADBBBDE9B263}" type="pres">
      <dgm:prSet presAssocID="{20A497C5-90E0-4E66-939E-4B6AE153F851}" presName="chevronComposite1" presStyleCnt="0"/>
      <dgm:spPr/>
    </dgm:pt>
    <dgm:pt modelId="{11469FCA-D6E2-4AC0-89B2-95CFEA6742C2}" type="pres">
      <dgm:prSet presAssocID="{20A497C5-90E0-4E66-939E-4B6AE153F851}" presName="chevron1" presStyleLbl="sibTrans2D1" presStyleIdx="2" presStyleCnt="3"/>
      <dgm:spPr/>
    </dgm:pt>
    <dgm:pt modelId="{A5060C6D-E8AF-4141-8BE1-CF4796133219}" type="pres">
      <dgm:prSet presAssocID="{20A497C5-90E0-4E66-939E-4B6AE153F851}" presName="spChevron1" presStyleCnt="0"/>
      <dgm:spPr/>
    </dgm:pt>
    <dgm:pt modelId="{999F08A3-AD91-451E-924C-D81CD397CF5F}" type="pres">
      <dgm:prSet presAssocID="{3612E91A-CBA9-4DC2-8309-BDC02AF21E68}" presName="last" presStyleCnt="0"/>
      <dgm:spPr/>
    </dgm:pt>
    <dgm:pt modelId="{D250C1DF-7671-456A-B4D6-E27290DECD07}" type="pres">
      <dgm:prSet presAssocID="{3612E91A-CBA9-4DC2-8309-BDC02AF21E68}" presName="circleTx" presStyleLbl="node1" presStyleIdx="18" presStyleCnt="19"/>
      <dgm:spPr/>
    </dgm:pt>
    <dgm:pt modelId="{36A6E731-35F2-4EE3-965F-F3A89A3879CC}" type="pres">
      <dgm:prSet presAssocID="{3612E91A-CBA9-4DC2-8309-BDC02AF21E68}" presName="spN" presStyleCnt="0"/>
      <dgm:spPr/>
    </dgm:pt>
  </dgm:ptLst>
  <dgm:cxnLst>
    <dgm:cxn modelId="{61A76F16-EBB4-47F2-90BC-BDDCDD04C646}" type="presOf" srcId="{D783712F-C6B6-40EF-B2A3-F1551778F1C1}" destId="{95435697-A820-4A2E-8E18-8D59826824A9}" srcOrd="0" destOrd="0" presId="urn:microsoft.com/office/officeart/2009/3/layout/RandomtoResultProcess"/>
    <dgm:cxn modelId="{C026D554-FD75-47A0-8362-0844A832E816}" srcId="{A66B7DB7-8D60-4EAB-B8DC-0A961F2CB7DC}" destId="{6F4CB061-F793-471B-A32D-1AD3B1319EE0}" srcOrd="2" destOrd="0" parTransId="{4695E2D1-6CF2-4CA6-939F-C12FE419D4A8}" sibTransId="{20A497C5-90E0-4E66-939E-4B6AE153F851}"/>
    <dgm:cxn modelId="{91F61B81-8C3F-41B0-9739-CF6D0412A87D}" type="presOf" srcId="{6F4CB061-F793-471B-A32D-1AD3B1319EE0}" destId="{0184EE00-1209-448F-B115-A57D4DA342CC}" srcOrd="0" destOrd="0" presId="urn:microsoft.com/office/officeart/2009/3/layout/RandomtoResultProcess"/>
    <dgm:cxn modelId="{CDCE5B83-0B43-4C73-B45A-32C58C272407}" type="presOf" srcId="{0DD805DA-907B-44C7-A1B9-627322E66A24}" destId="{AD96016F-81DA-41DA-A87A-ED4B6A3E141A}" srcOrd="0" destOrd="0" presId="urn:microsoft.com/office/officeart/2009/3/layout/RandomtoResultProcess"/>
    <dgm:cxn modelId="{E009D083-F9EB-4B5B-9202-933A71861D69}" srcId="{A66B7DB7-8D60-4EAB-B8DC-0A961F2CB7DC}" destId="{D783712F-C6B6-40EF-B2A3-F1551778F1C1}" srcOrd="0" destOrd="0" parTransId="{11F595D4-434B-433D-A8B0-4CC049D81494}" sibTransId="{B24C9138-F158-42C8-96B2-8C5BCBEBAEFC}"/>
    <dgm:cxn modelId="{F4878F89-5C70-4F1C-B5B2-82BDD38BB2F7}" srcId="{A66B7DB7-8D60-4EAB-B8DC-0A961F2CB7DC}" destId="{3612E91A-CBA9-4DC2-8309-BDC02AF21E68}" srcOrd="3" destOrd="0" parTransId="{877AC9E2-D52F-4411-9DBE-25001014EA68}" sibTransId="{62EACCF7-66F4-428F-A856-27C1660B40BC}"/>
    <dgm:cxn modelId="{D998378B-FF4B-471C-A780-A1C1DA3D6318}" type="presOf" srcId="{A66B7DB7-8D60-4EAB-B8DC-0A961F2CB7DC}" destId="{03080509-2B05-4EE9-BFEA-9640867B038F}" srcOrd="0" destOrd="0" presId="urn:microsoft.com/office/officeart/2009/3/layout/RandomtoResultProcess"/>
    <dgm:cxn modelId="{1B4FB28C-B07C-4611-90F3-793FF582A39D}" srcId="{A66B7DB7-8D60-4EAB-B8DC-0A961F2CB7DC}" destId="{0DD805DA-907B-44C7-A1B9-627322E66A24}" srcOrd="1" destOrd="0" parTransId="{23622BB1-971D-4271-AC20-CCB389D7DDD2}" sibTransId="{A0E59F57-1544-4B02-A28D-A14CA1D93087}"/>
    <dgm:cxn modelId="{323968F5-48A0-4644-B988-E76AF6BD3F21}" type="presOf" srcId="{3612E91A-CBA9-4DC2-8309-BDC02AF21E68}" destId="{D250C1DF-7671-456A-B4D6-E27290DECD07}" srcOrd="0" destOrd="0" presId="urn:microsoft.com/office/officeart/2009/3/layout/RandomtoResultProcess"/>
    <dgm:cxn modelId="{2ECB6EB1-4CA9-4477-B938-2F942996879B}" type="presParOf" srcId="{03080509-2B05-4EE9-BFEA-9640867B038F}" destId="{43C26373-7928-4DEB-8FE1-FF3C139DE804}" srcOrd="0" destOrd="0" presId="urn:microsoft.com/office/officeart/2009/3/layout/RandomtoResultProcess"/>
    <dgm:cxn modelId="{2958043C-E21B-4775-8E03-19734AE1A1F2}" type="presParOf" srcId="{43C26373-7928-4DEB-8FE1-FF3C139DE804}" destId="{95435697-A820-4A2E-8E18-8D59826824A9}" srcOrd="0" destOrd="0" presId="urn:microsoft.com/office/officeart/2009/3/layout/RandomtoResultProcess"/>
    <dgm:cxn modelId="{8007AA83-9A3C-4BBA-897B-CDAB76BAFEFB}" type="presParOf" srcId="{43C26373-7928-4DEB-8FE1-FF3C139DE804}" destId="{3B7DDD49-6CBF-4E41-863E-73B0D222DAAC}" srcOrd="1" destOrd="0" presId="urn:microsoft.com/office/officeart/2009/3/layout/RandomtoResultProcess"/>
    <dgm:cxn modelId="{1F5EC30F-965A-4720-B4F3-AE0D866BCD65}" type="presParOf" srcId="{43C26373-7928-4DEB-8FE1-FF3C139DE804}" destId="{47D237AF-CC3E-49F2-A805-830A619277C2}" srcOrd="2" destOrd="0" presId="urn:microsoft.com/office/officeart/2009/3/layout/RandomtoResultProcess"/>
    <dgm:cxn modelId="{25941C2F-33E7-410E-8C53-FF6918DF71DF}" type="presParOf" srcId="{43C26373-7928-4DEB-8FE1-FF3C139DE804}" destId="{E5EA1781-3522-46BE-BB4E-9849094EF261}" srcOrd="3" destOrd="0" presId="urn:microsoft.com/office/officeart/2009/3/layout/RandomtoResultProcess"/>
    <dgm:cxn modelId="{A31665FE-6B93-4706-8FB1-690B089E0E18}" type="presParOf" srcId="{43C26373-7928-4DEB-8FE1-FF3C139DE804}" destId="{DFE95629-56D4-4CB2-83CE-15123883AFBA}" srcOrd="4" destOrd="0" presId="urn:microsoft.com/office/officeart/2009/3/layout/RandomtoResultProcess"/>
    <dgm:cxn modelId="{87514254-23D4-4972-95DB-7D4C1541D32D}" type="presParOf" srcId="{43C26373-7928-4DEB-8FE1-FF3C139DE804}" destId="{DF45B2D9-5497-4535-B822-5BEE419C43FE}" srcOrd="5" destOrd="0" presId="urn:microsoft.com/office/officeart/2009/3/layout/RandomtoResultProcess"/>
    <dgm:cxn modelId="{6BC52728-7632-410E-BD8E-95A9D55BC8A9}" type="presParOf" srcId="{43C26373-7928-4DEB-8FE1-FF3C139DE804}" destId="{5F009DBB-E72F-48FC-89DF-F781EC56F058}" srcOrd="6" destOrd="0" presId="urn:microsoft.com/office/officeart/2009/3/layout/RandomtoResultProcess"/>
    <dgm:cxn modelId="{B35CF6CD-F7E9-46D9-9C66-CA6D806BFC51}" type="presParOf" srcId="{43C26373-7928-4DEB-8FE1-FF3C139DE804}" destId="{81B690C7-13D4-4D0B-8A3A-BDB13AA95808}" srcOrd="7" destOrd="0" presId="urn:microsoft.com/office/officeart/2009/3/layout/RandomtoResultProcess"/>
    <dgm:cxn modelId="{813CFF80-8ABE-4A78-85A8-6AAEB87787C9}" type="presParOf" srcId="{43C26373-7928-4DEB-8FE1-FF3C139DE804}" destId="{DF0F31B7-6808-447F-96C2-7C470790C707}" srcOrd="8" destOrd="0" presId="urn:microsoft.com/office/officeart/2009/3/layout/RandomtoResultProcess"/>
    <dgm:cxn modelId="{E2282984-6B46-4F87-84D5-F6F747004E8D}" type="presParOf" srcId="{43C26373-7928-4DEB-8FE1-FF3C139DE804}" destId="{99445A7D-6812-4BF4-9D3B-2770CA2E3148}" srcOrd="9" destOrd="0" presId="urn:microsoft.com/office/officeart/2009/3/layout/RandomtoResultProcess"/>
    <dgm:cxn modelId="{A79B6EB4-45C8-4547-A29E-D16000E2412C}" type="presParOf" srcId="{43C26373-7928-4DEB-8FE1-FF3C139DE804}" destId="{985A7F1F-5D65-450C-8EEF-536D4CE41933}" srcOrd="10" destOrd="0" presId="urn:microsoft.com/office/officeart/2009/3/layout/RandomtoResultProcess"/>
    <dgm:cxn modelId="{E12AA5EE-0BD5-4F1B-B450-B9078F00F8AF}" type="presParOf" srcId="{43C26373-7928-4DEB-8FE1-FF3C139DE804}" destId="{1334B5A5-F34F-4AD8-90C4-D0972E965367}" srcOrd="11" destOrd="0" presId="urn:microsoft.com/office/officeart/2009/3/layout/RandomtoResultProcess"/>
    <dgm:cxn modelId="{16704756-5A8D-4947-877C-A72C5BF960B3}" type="presParOf" srcId="{43C26373-7928-4DEB-8FE1-FF3C139DE804}" destId="{A7E086AB-D83A-4A0C-A18D-0EF97BC51AC0}" srcOrd="12" destOrd="0" presId="urn:microsoft.com/office/officeart/2009/3/layout/RandomtoResultProcess"/>
    <dgm:cxn modelId="{9A5C9C84-9F5F-4BB2-9A5C-B7DAF0AF5C5B}" type="presParOf" srcId="{43C26373-7928-4DEB-8FE1-FF3C139DE804}" destId="{D25208A0-E207-40F3-97D5-C090105331CC}" srcOrd="13" destOrd="0" presId="urn:microsoft.com/office/officeart/2009/3/layout/RandomtoResultProcess"/>
    <dgm:cxn modelId="{B1F8D255-4514-470F-8CB7-0ECFE347B31A}" type="presParOf" srcId="{43C26373-7928-4DEB-8FE1-FF3C139DE804}" destId="{04853DFB-D353-4045-8299-D56FD8965D2A}" srcOrd="14" destOrd="0" presId="urn:microsoft.com/office/officeart/2009/3/layout/RandomtoResultProcess"/>
    <dgm:cxn modelId="{B716B82A-101F-435E-A9B6-1070503173A4}" type="presParOf" srcId="{43C26373-7928-4DEB-8FE1-FF3C139DE804}" destId="{269F5669-0443-472F-A328-15D1201850FC}" srcOrd="15" destOrd="0" presId="urn:microsoft.com/office/officeart/2009/3/layout/RandomtoResultProcess"/>
    <dgm:cxn modelId="{C2EB8CAA-FE74-4AB6-BAE5-F3E9E45E984D}" type="presParOf" srcId="{43C26373-7928-4DEB-8FE1-FF3C139DE804}" destId="{2EF803EB-3D3B-446F-BB9B-A9B5E48EE39E}" srcOrd="16" destOrd="0" presId="urn:microsoft.com/office/officeart/2009/3/layout/RandomtoResultProcess"/>
    <dgm:cxn modelId="{F8030B81-49DE-4F1A-829D-302385051B53}" type="presParOf" srcId="{43C26373-7928-4DEB-8FE1-FF3C139DE804}" destId="{2EF332FD-97EE-4234-B906-FE53070CE7B3}" srcOrd="17" destOrd="0" presId="urn:microsoft.com/office/officeart/2009/3/layout/RandomtoResultProcess"/>
    <dgm:cxn modelId="{24451F77-3DF9-491A-8722-F8815F213104}" type="presParOf" srcId="{43C26373-7928-4DEB-8FE1-FF3C139DE804}" destId="{B943356F-B191-42FE-954F-C7C9FB6051DB}" srcOrd="18" destOrd="0" presId="urn:microsoft.com/office/officeart/2009/3/layout/RandomtoResultProcess"/>
    <dgm:cxn modelId="{55578A66-443D-4ED5-B633-2737F71A3969}" type="presParOf" srcId="{03080509-2B05-4EE9-BFEA-9640867B038F}" destId="{17BD4BAC-9DD9-44D0-8B83-94D948EB8ABE}" srcOrd="1" destOrd="0" presId="urn:microsoft.com/office/officeart/2009/3/layout/RandomtoResultProcess"/>
    <dgm:cxn modelId="{908EA92B-315A-451A-A7F6-383CD941A9C0}" type="presParOf" srcId="{17BD4BAC-9DD9-44D0-8B83-94D948EB8ABE}" destId="{3FC7FE58-22A4-434A-BE82-B846EFF5AEDC}" srcOrd="0" destOrd="0" presId="urn:microsoft.com/office/officeart/2009/3/layout/RandomtoResultProcess"/>
    <dgm:cxn modelId="{DC02578F-E523-4597-8661-31C54055389D}" type="presParOf" srcId="{17BD4BAC-9DD9-44D0-8B83-94D948EB8ABE}" destId="{67845E45-96ED-4664-A96C-3DC53878F50A}" srcOrd="1" destOrd="0" presId="urn:microsoft.com/office/officeart/2009/3/layout/RandomtoResultProcess"/>
    <dgm:cxn modelId="{AFE6C166-8E1A-4D0B-A7E2-B6B01D7D0C53}" type="presParOf" srcId="{03080509-2B05-4EE9-BFEA-9640867B038F}" destId="{5AEE3BA0-B4D8-4F7E-ADD1-D85734CDEF86}" srcOrd="2" destOrd="0" presId="urn:microsoft.com/office/officeart/2009/3/layout/RandomtoResultProcess"/>
    <dgm:cxn modelId="{35DA254F-BA31-4F8C-90AF-F78EDE22EA86}" type="presParOf" srcId="{5AEE3BA0-B4D8-4F7E-ADD1-D85734CDEF86}" destId="{AD96016F-81DA-41DA-A87A-ED4B6A3E141A}" srcOrd="0" destOrd="0" presId="urn:microsoft.com/office/officeart/2009/3/layout/RandomtoResultProcess"/>
    <dgm:cxn modelId="{14378090-0274-449C-8121-9B8765EB2785}" type="presParOf" srcId="{5AEE3BA0-B4D8-4F7E-ADD1-D85734CDEF86}" destId="{123FF28E-A8AA-4D0B-B0DA-A790C2F3B076}" srcOrd="1" destOrd="0" presId="urn:microsoft.com/office/officeart/2009/3/layout/RandomtoResultProcess"/>
    <dgm:cxn modelId="{9E1A3713-AB5A-4480-9259-F9FCDF1311BA}" type="presParOf" srcId="{03080509-2B05-4EE9-BFEA-9640867B038F}" destId="{1D86BA4E-06F0-4CF3-BCE8-4309D62CA389}" srcOrd="3" destOrd="0" presId="urn:microsoft.com/office/officeart/2009/3/layout/RandomtoResultProcess"/>
    <dgm:cxn modelId="{789AB048-A20A-4D82-BD7D-0F44AD2E1F6B}" type="presParOf" srcId="{1D86BA4E-06F0-4CF3-BCE8-4309D62CA389}" destId="{87254054-31C5-433A-A556-183EA360BAFE}" srcOrd="0" destOrd="0" presId="urn:microsoft.com/office/officeart/2009/3/layout/RandomtoResultProcess"/>
    <dgm:cxn modelId="{6E010AF8-E365-4168-9D07-E38A33284AB8}" type="presParOf" srcId="{1D86BA4E-06F0-4CF3-BCE8-4309D62CA389}" destId="{97B67E38-84A9-47D0-ACFD-6ACE236BDAF1}" srcOrd="1" destOrd="0" presId="urn:microsoft.com/office/officeart/2009/3/layout/RandomtoResultProcess"/>
    <dgm:cxn modelId="{493E7E0D-AC2A-4F47-B969-C3FD8B38D513}" type="presParOf" srcId="{03080509-2B05-4EE9-BFEA-9640867B038F}" destId="{6277B081-C4BC-4C26-95A9-AA0EAF3B35A9}" srcOrd="4" destOrd="0" presId="urn:microsoft.com/office/officeart/2009/3/layout/RandomtoResultProcess"/>
    <dgm:cxn modelId="{10671591-1058-4796-ADDF-D47AED288DCA}" type="presParOf" srcId="{6277B081-C4BC-4C26-95A9-AA0EAF3B35A9}" destId="{0184EE00-1209-448F-B115-A57D4DA342CC}" srcOrd="0" destOrd="0" presId="urn:microsoft.com/office/officeart/2009/3/layout/RandomtoResultProcess"/>
    <dgm:cxn modelId="{5B145537-4B06-462F-B5CB-F37927B4C706}" type="presParOf" srcId="{6277B081-C4BC-4C26-95A9-AA0EAF3B35A9}" destId="{064BABE1-C0CF-458C-BE11-6678EC4C03C8}" srcOrd="1" destOrd="0" presId="urn:microsoft.com/office/officeart/2009/3/layout/RandomtoResultProcess"/>
    <dgm:cxn modelId="{DCFC4AAF-2BB1-4B29-B1EA-1D7D2DE8CEAF}" type="presParOf" srcId="{03080509-2B05-4EE9-BFEA-9640867B038F}" destId="{5732456B-09A7-4CA1-B62A-ADBBBDE9B263}" srcOrd="5" destOrd="0" presId="urn:microsoft.com/office/officeart/2009/3/layout/RandomtoResultProcess"/>
    <dgm:cxn modelId="{3E49D687-444E-4AF9-B0E2-38B4427F0AEB}" type="presParOf" srcId="{5732456B-09A7-4CA1-B62A-ADBBBDE9B263}" destId="{11469FCA-D6E2-4AC0-89B2-95CFEA6742C2}" srcOrd="0" destOrd="0" presId="urn:microsoft.com/office/officeart/2009/3/layout/RandomtoResultProcess"/>
    <dgm:cxn modelId="{C3CA2BF3-F546-4FEF-9A18-91A10100F51E}" type="presParOf" srcId="{5732456B-09A7-4CA1-B62A-ADBBBDE9B263}" destId="{A5060C6D-E8AF-4141-8BE1-CF4796133219}" srcOrd="1" destOrd="0" presId="urn:microsoft.com/office/officeart/2009/3/layout/RandomtoResultProcess"/>
    <dgm:cxn modelId="{E1E90C1A-2B20-4D5B-AA83-2DF435678A87}" type="presParOf" srcId="{03080509-2B05-4EE9-BFEA-9640867B038F}" destId="{999F08A3-AD91-451E-924C-D81CD397CF5F}" srcOrd="6" destOrd="0" presId="urn:microsoft.com/office/officeart/2009/3/layout/RandomtoResultProcess"/>
    <dgm:cxn modelId="{528FCD2B-C237-4E12-8AC9-E351CE815458}" type="presParOf" srcId="{999F08A3-AD91-451E-924C-D81CD397CF5F}" destId="{D250C1DF-7671-456A-B4D6-E27290DECD07}" srcOrd="0" destOrd="0" presId="urn:microsoft.com/office/officeart/2009/3/layout/RandomtoResultProcess"/>
    <dgm:cxn modelId="{BC6B0CD0-4F9F-494B-83D9-5E0517316817}" type="presParOf" srcId="{999F08A3-AD91-451E-924C-D81CD397CF5F}" destId="{36A6E731-35F2-4EE3-965F-F3A89A3879C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0"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1"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5697-A820-4A2E-8E18-8D59826824A9}">
      <dsp:nvSpPr>
        <dsp:cNvPr id="0" name=""/>
        <dsp:cNvSpPr/>
      </dsp:nvSpPr>
      <dsp:spPr>
        <a:xfrm>
          <a:off x="176501" y="713565"/>
          <a:ext cx="2306488" cy="112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Do NOT Reproduce Test Items</a:t>
          </a:r>
        </a:p>
      </dsp:txBody>
      <dsp:txXfrm>
        <a:off x="176501" y="713565"/>
        <a:ext cx="2306488" cy="1128024"/>
      </dsp:txXfrm>
    </dsp:sp>
    <dsp:sp modelId="{3B7DDD49-6CBF-4E41-863E-73B0D222DAAC}">
      <dsp:nvSpPr>
        <dsp:cNvPr id="0" name=""/>
        <dsp:cNvSpPr/>
      </dsp:nvSpPr>
      <dsp:spPr>
        <a:xfrm>
          <a:off x="226642" y="591696"/>
          <a:ext cx="177002" cy="177002"/>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237AF-CC3E-49F2-A805-830A619277C2}">
      <dsp:nvSpPr>
        <dsp:cNvPr id="0" name=""/>
        <dsp:cNvSpPr/>
      </dsp:nvSpPr>
      <dsp:spPr>
        <a:xfrm>
          <a:off x="350544" y="343891"/>
          <a:ext cx="177002" cy="177002"/>
        </a:xfrm>
        <a:prstGeom prst="ellipse">
          <a:avLst/>
        </a:prstGeom>
        <a:solidFill>
          <a:schemeClr val="accent2">
            <a:shade val="50000"/>
            <a:hueOff val="-76177"/>
            <a:satOff val="845"/>
            <a:lumOff val="5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1781-3522-46BE-BB4E-9849094EF261}">
      <dsp:nvSpPr>
        <dsp:cNvPr id="0" name=""/>
        <dsp:cNvSpPr/>
      </dsp:nvSpPr>
      <dsp:spPr>
        <a:xfrm>
          <a:off x="647909" y="393452"/>
          <a:ext cx="278147" cy="278147"/>
        </a:xfrm>
        <a:prstGeom prst="ellipse">
          <a:avLst/>
        </a:prstGeom>
        <a:solidFill>
          <a:schemeClr val="accent2">
            <a:shade val="50000"/>
            <a:hueOff val="-152353"/>
            <a:satOff val="1690"/>
            <a:lumOff val="10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95629-56D4-4CB2-83CE-15123883AFBA}">
      <dsp:nvSpPr>
        <dsp:cNvPr id="0" name=""/>
        <dsp:cNvSpPr/>
      </dsp:nvSpPr>
      <dsp:spPr>
        <a:xfrm>
          <a:off x="895713" y="120868"/>
          <a:ext cx="177002" cy="177002"/>
        </a:xfrm>
        <a:prstGeom prst="ellipse">
          <a:avLst/>
        </a:prstGeom>
        <a:solidFill>
          <a:schemeClr val="accent2">
            <a:shade val="50000"/>
            <a:hueOff val="-228530"/>
            <a:satOff val="2535"/>
            <a:lumOff val="15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5B2D9-5497-4535-B822-5BEE419C43FE}">
      <dsp:nvSpPr>
        <dsp:cNvPr id="0" name=""/>
        <dsp:cNvSpPr/>
      </dsp:nvSpPr>
      <dsp:spPr>
        <a:xfrm>
          <a:off x="1217859" y="21746"/>
          <a:ext cx="177002" cy="177002"/>
        </a:xfrm>
        <a:prstGeom prst="ellipse">
          <a:avLst/>
        </a:prstGeom>
        <a:solidFill>
          <a:schemeClr val="accent2">
            <a:shade val="50000"/>
            <a:hueOff val="-304706"/>
            <a:satOff val="3380"/>
            <a:lumOff val="20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09DBB-E72F-48FC-89DF-F781EC56F058}">
      <dsp:nvSpPr>
        <dsp:cNvPr id="0" name=""/>
        <dsp:cNvSpPr/>
      </dsp:nvSpPr>
      <dsp:spPr>
        <a:xfrm>
          <a:off x="1614345" y="195209"/>
          <a:ext cx="177002" cy="177002"/>
        </a:xfrm>
        <a:prstGeom prst="ellipse">
          <a:avLst/>
        </a:prstGeom>
        <a:solidFill>
          <a:schemeClr val="accent2">
            <a:shade val="50000"/>
            <a:hueOff val="-380883"/>
            <a:satOff val="4225"/>
            <a:lumOff val="2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690C7-13D4-4D0B-8A3A-BDB13AA95808}">
      <dsp:nvSpPr>
        <dsp:cNvPr id="0" name=""/>
        <dsp:cNvSpPr/>
      </dsp:nvSpPr>
      <dsp:spPr>
        <a:xfrm>
          <a:off x="1862150" y="319111"/>
          <a:ext cx="278147" cy="278147"/>
        </a:xfrm>
        <a:prstGeom prst="ellipse">
          <a:avLst/>
        </a:prstGeom>
        <a:solidFill>
          <a:schemeClr val="accent2">
            <a:shade val="50000"/>
            <a:hueOff val="-457059"/>
            <a:satOff val="5070"/>
            <a:lumOff val="3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F31B7-6808-447F-96C2-7C470790C707}">
      <dsp:nvSpPr>
        <dsp:cNvPr id="0" name=""/>
        <dsp:cNvSpPr/>
      </dsp:nvSpPr>
      <dsp:spPr>
        <a:xfrm>
          <a:off x="2209075" y="591696"/>
          <a:ext cx="177002" cy="177002"/>
        </a:xfrm>
        <a:prstGeom prst="ellipse">
          <a:avLst/>
        </a:prstGeom>
        <a:solidFill>
          <a:schemeClr val="accent2">
            <a:shade val="50000"/>
            <a:hueOff val="-533236"/>
            <a:satOff val="5915"/>
            <a:lumOff val="3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45A7D-6812-4BF4-9D3B-2770CA2E3148}">
      <dsp:nvSpPr>
        <dsp:cNvPr id="0" name=""/>
        <dsp:cNvSpPr/>
      </dsp:nvSpPr>
      <dsp:spPr>
        <a:xfrm>
          <a:off x="2357758" y="864280"/>
          <a:ext cx="177002" cy="177002"/>
        </a:xfrm>
        <a:prstGeom prst="ellipse">
          <a:avLst/>
        </a:prstGeom>
        <a:solidFill>
          <a:schemeClr val="accent2">
            <a:shade val="50000"/>
            <a:hueOff val="-609412"/>
            <a:satOff val="6760"/>
            <a:lumOff val="40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A7F1F-5D65-450C-8EEF-536D4CE41933}">
      <dsp:nvSpPr>
        <dsp:cNvPr id="0" name=""/>
        <dsp:cNvSpPr/>
      </dsp:nvSpPr>
      <dsp:spPr>
        <a:xfrm>
          <a:off x="1105256" y="271727"/>
          <a:ext cx="455150" cy="455150"/>
        </a:xfrm>
        <a:prstGeom prst="ellipse">
          <a:avLst/>
        </a:prstGeom>
        <a:solidFill>
          <a:schemeClr val="accent2">
            <a:shade val="50000"/>
            <a:hueOff val="-685589"/>
            <a:satOff val="7605"/>
            <a:lumOff val="46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4B5A5-F34F-4AD8-90C4-D0972E965367}">
      <dsp:nvSpPr>
        <dsp:cNvPr id="0" name=""/>
        <dsp:cNvSpPr/>
      </dsp:nvSpPr>
      <dsp:spPr>
        <a:xfrm>
          <a:off x="78716" y="1373716"/>
          <a:ext cx="177002" cy="177002"/>
        </a:xfrm>
        <a:prstGeom prst="ellipse">
          <a:avLst/>
        </a:prstGeom>
        <a:solidFill>
          <a:schemeClr val="accent2">
            <a:shade val="50000"/>
            <a:hueOff val="-685589"/>
            <a:satOff val="7605"/>
            <a:lumOff val="46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086AB-D83A-4A0C-A18D-0EF97BC51AC0}">
      <dsp:nvSpPr>
        <dsp:cNvPr id="0" name=""/>
        <dsp:cNvSpPr/>
      </dsp:nvSpPr>
      <dsp:spPr>
        <a:xfrm>
          <a:off x="251423" y="1508571"/>
          <a:ext cx="278147" cy="278147"/>
        </a:xfrm>
        <a:prstGeom prst="ellipse">
          <a:avLst/>
        </a:prstGeom>
        <a:solidFill>
          <a:schemeClr val="accent2">
            <a:shade val="50000"/>
            <a:hueOff val="-609412"/>
            <a:satOff val="6760"/>
            <a:lumOff val="40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208A0-E207-40F3-97D5-C090105331CC}">
      <dsp:nvSpPr>
        <dsp:cNvPr id="0" name=""/>
        <dsp:cNvSpPr/>
      </dsp:nvSpPr>
      <dsp:spPr>
        <a:xfrm>
          <a:off x="623129" y="1687710"/>
          <a:ext cx="404578" cy="404578"/>
        </a:xfrm>
        <a:prstGeom prst="ellipse">
          <a:avLst/>
        </a:prstGeom>
        <a:solidFill>
          <a:schemeClr val="accent2">
            <a:shade val="50000"/>
            <a:hueOff val="-533236"/>
            <a:satOff val="5915"/>
            <a:lumOff val="3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53DFB-D353-4045-8299-D56FD8965D2A}">
      <dsp:nvSpPr>
        <dsp:cNvPr id="0" name=""/>
        <dsp:cNvSpPr/>
      </dsp:nvSpPr>
      <dsp:spPr>
        <a:xfrm>
          <a:off x="1143518" y="2028960"/>
          <a:ext cx="177002" cy="177002"/>
        </a:xfrm>
        <a:prstGeom prst="ellipse">
          <a:avLst/>
        </a:prstGeom>
        <a:solidFill>
          <a:schemeClr val="accent2">
            <a:shade val="50000"/>
            <a:hueOff val="-457059"/>
            <a:satOff val="5070"/>
            <a:lumOff val="3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F5669-0443-472F-A328-15D1201850FC}">
      <dsp:nvSpPr>
        <dsp:cNvPr id="0" name=""/>
        <dsp:cNvSpPr/>
      </dsp:nvSpPr>
      <dsp:spPr>
        <a:xfrm>
          <a:off x="1254666" y="1766947"/>
          <a:ext cx="278147" cy="278147"/>
        </a:xfrm>
        <a:prstGeom prst="ellipse">
          <a:avLst/>
        </a:prstGeom>
        <a:solidFill>
          <a:schemeClr val="accent2">
            <a:shade val="50000"/>
            <a:hueOff val="-380883"/>
            <a:satOff val="4225"/>
            <a:lumOff val="2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803EB-3D3B-446F-BB9B-A9B5E48EE39E}">
      <dsp:nvSpPr>
        <dsp:cNvPr id="0" name=""/>
        <dsp:cNvSpPr/>
      </dsp:nvSpPr>
      <dsp:spPr>
        <a:xfrm>
          <a:off x="1490443" y="2053740"/>
          <a:ext cx="177002" cy="177002"/>
        </a:xfrm>
        <a:prstGeom prst="ellipse">
          <a:avLst/>
        </a:prstGeom>
        <a:solidFill>
          <a:schemeClr val="accent2">
            <a:shade val="50000"/>
            <a:hueOff val="-304706"/>
            <a:satOff val="3380"/>
            <a:lumOff val="20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32FD-97EE-4234-B906-FE53070CE7B3}">
      <dsp:nvSpPr>
        <dsp:cNvPr id="0" name=""/>
        <dsp:cNvSpPr/>
      </dsp:nvSpPr>
      <dsp:spPr>
        <a:xfrm>
          <a:off x="1713467" y="1657253"/>
          <a:ext cx="404578" cy="404578"/>
        </a:xfrm>
        <a:prstGeom prst="ellipse">
          <a:avLst/>
        </a:prstGeom>
        <a:solidFill>
          <a:schemeClr val="accent2">
            <a:shade val="50000"/>
            <a:hueOff val="-228530"/>
            <a:satOff val="2535"/>
            <a:lumOff val="15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356F-B191-42FE-954F-C7C9FB6051DB}">
      <dsp:nvSpPr>
        <dsp:cNvPr id="0" name=""/>
        <dsp:cNvSpPr/>
      </dsp:nvSpPr>
      <dsp:spPr>
        <a:xfrm>
          <a:off x="2258636" y="1558132"/>
          <a:ext cx="278147" cy="278147"/>
        </a:xfrm>
        <a:prstGeom prst="ellipse">
          <a:avLst/>
        </a:prstGeom>
        <a:solidFill>
          <a:schemeClr val="accent2">
            <a:shade val="50000"/>
            <a:hueOff val="-152353"/>
            <a:satOff val="1690"/>
            <a:lumOff val="10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FE58-22A4-434A-BE82-B846EFF5AEDC}">
      <dsp:nvSpPr>
        <dsp:cNvPr id="0" name=""/>
        <dsp:cNvSpPr/>
      </dsp:nvSpPr>
      <dsp:spPr>
        <a:xfrm>
          <a:off x="2536784" y="393040"/>
          <a:ext cx="816879" cy="1559512"/>
        </a:xfrm>
        <a:prstGeom prst="chevron">
          <a:avLst>
            <a:gd name="adj" fmla="val 6231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6016F-81DA-41DA-A87A-ED4B6A3E141A}">
      <dsp:nvSpPr>
        <dsp:cNvPr id="0" name=""/>
        <dsp:cNvSpPr/>
      </dsp:nvSpPr>
      <dsp:spPr>
        <a:xfrm>
          <a:off x="3353663"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Identify Error</a:t>
          </a:r>
        </a:p>
      </dsp:txBody>
      <dsp:txXfrm>
        <a:off x="3353663" y="393798"/>
        <a:ext cx="2227853" cy="1559497"/>
      </dsp:txXfrm>
    </dsp:sp>
    <dsp:sp modelId="{87254054-31C5-433A-A556-183EA360BAFE}">
      <dsp:nvSpPr>
        <dsp:cNvPr id="0" name=""/>
        <dsp:cNvSpPr/>
      </dsp:nvSpPr>
      <dsp:spPr>
        <a:xfrm>
          <a:off x="5581517" y="393040"/>
          <a:ext cx="816879" cy="1559512"/>
        </a:xfrm>
        <a:prstGeom prst="chevron">
          <a:avLst>
            <a:gd name="adj" fmla="val 62310"/>
          </a:avLst>
        </a:prstGeom>
        <a:solidFill>
          <a:schemeClr val="accent2">
            <a:shade val="90000"/>
            <a:hueOff val="-467902"/>
            <a:satOff val="3277"/>
            <a:lumOff val="23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4EE00-1209-448F-B115-A57D4DA342CC}">
      <dsp:nvSpPr>
        <dsp:cNvPr id="0" name=""/>
        <dsp:cNvSpPr/>
      </dsp:nvSpPr>
      <dsp:spPr>
        <a:xfrm>
          <a:off x="6398396"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Summarize Error</a:t>
          </a:r>
        </a:p>
      </dsp:txBody>
      <dsp:txXfrm>
        <a:off x="6398396" y="393798"/>
        <a:ext cx="2227853" cy="1559497"/>
      </dsp:txXfrm>
    </dsp:sp>
    <dsp:sp modelId="{11469FCA-D6E2-4AC0-89B2-95CFEA6742C2}">
      <dsp:nvSpPr>
        <dsp:cNvPr id="0" name=""/>
        <dsp:cNvSpPr/>
      </dsp:nvSpPr>
      <dsp:spPr>
        <a:xfrm>
          <a:off x="8626250" y="393040"/>
          <a:ext cx="816879" cy="1559512"/>
        </a:xfrm>
        <a:prstGeom prst="chevron">
          <a:avLst>
            <a:gd name="adj" fmla="val 62310"/>
          </a:avLst>
        </a:prstGeom>
        <a:solidFill>
          <a:schemeClr val="accent2">
            <a:shade val="90000"/>
            <a:hueOff val="-467902"/>
            <a:satOff val="3277"/>
            <a:lumOff val="23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0C1DF-7671-456A-B4D6-E27290DECD07}">
      <dsp:nvSpPr>
        <dsp:cNvPr id="0" name=""/>
        <dsp:cNvSpPr/>
      </dsp:nvSpPr>
      <dsp:spPr>
        <a:xfrm>
          <a:off x="9532243" y="264159"/>
          <a:ext cx="1893675" cy="1893675"/>
        </a:xfrm>
        <a:prstGeom prst="ellipse">
          <a:avLst/>
        </a:prstGeom>
        <a:solidFill>
          <a:schemeClr val="accent2">
            <a:shade val="50000"/>
            <a:hueOff val="-76177"/>
            <a:satOff val="845"/>
            <a:lumOff val="5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a:t>Notify DAC</a:t>
          </a:r>
        </a:p>
      </dsp:txBody>
      <dsp:txXfrm>
        <a:off x="9809565" y="541481"/>
        <a:ext cx="1339031" cy="1339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4490B-516F-4F76-8D51-B347B824724F}"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F34E5-9BED-4F5E-9217-D2DEDBFE1C94}" type="slidenum">
              <a:rPr lang="en-US" smtClean="0"/>
              <a:t>‹#›</a:t>
            </a:fld>
            <a:endParaRPr lang="en-US"/>
          </a:p>
        </p:txBody>
      </p:sp>
    </p:spTree>
    <p:extLst>
      <p:ext uri="{BB962C8B-B14F-4D97-AF65-F5344CB8AC3E}">
        <p14:creationId xmlns:p14="http://schemas.microsoft.com/office/powerpoint/2010/main" val="269479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five of the Admin Code Regulation training 703 KAR 5:080. M</a:t>
            </a:r>
            <a:r>
              <a:rPr lang="en-US" sz="1200" kern="1200" dirty="0">
                <a:solidFill>
                  <a:schemeClr val="tx1"/>
                </a:solidFill>
                <a:effectLst/>
                <a:latin typeface="+mn-lt"/>
                <a:ea typeface="+mn-ea"/>
                <a:cs typeface="+mn-cs"/>
              </a:rPr>
              <a:t>y name is [Shara Savage], a program consultant in the Office of Assessment and Accountability or OAA.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434" y="4392624"/>
            <a:ext cx="5408458" cy="4758237"/>
          </a:xfrm>
        </p:spPr>
        <p:txBody>
          <a:bodyPr/>
          <a:lstStyle/>
          <a:p>
            <a:r>
              <a:rPr lang="en-US" dirty="0"/>
              <a:t>Following testing, times are essential for a reliable testing administration.     </a:t>
            </a:r>
          </a:p>
          <a:p>
            <a:r>
              <a:rPr lang="en-US" dirty="0"/>
              <a:t>    </a:t>
            </a:r>
            <a:endParaRPr lang="en-US" dirty="0">
              <a:cs typeface="Calibri"/>
            </a:endParaRPr>
          </a:p>
          <a:p>
            <a:r>
              <a:rPr lang="en-US" dirty="0"/>
              <a:t>Students who miss or leave a test session due to reasonable circumstances (e.g., illness, doctor’s appointment, family emergency) may pick up the next item and use the remaining time allotted during a makeup session.    </a:t>
            </a:r>
            <a:endParaRPr lang="en-US" dirty="0">
              <a:cs typeface="Calibri"/>
            </a:endParaRPr>
          </a:p>
          <a:p>
            <a:r>
              <a:rPr lang="en-US" dirty="0"/>
              <a:t>    </a:t>
            </a:r>
            <a:endParaRPr lang="en-US" dirty="0">
              <a:cs typeface="Calibri"/>
            </a:endParaRPr>
          </a:p>
          <a:p>
            <a:r>
              <a:rPr lang="en-US" dirty="0"/>
              <a:t>Test administrators should note the balance of time remaining for students leaving during a testing session.    </a:t>
            </a:r>
            <a:endParaRPr lang="en-US" dirty="0">
              <a:cs typeface="Calibri"/>
            </a:endParaRPr>
          </a:p>
          <a:p>
            <a:r>
              <a:rPr lang="en-US" dirty="0"/>
              <a:t>   </a:t>
            </a:r>
            <a:endParaRPr lang="en-US" dirty="0">
              <a:cs typeface="Calibri"/>
            </a:endParaRPr>
          </a:p>
          <a:p>
            <a:r>
              <a:rPr lang="en-US" dirty="0"/>
              <a:t>The student cannot return to previously answered items.    </a:t>
            </a:r>
            <a:endParaRPr lang="en-US" dirty="0">
              <a:cs typeface="Calibri"/>
            </a:endParaRPr>
          </a:p>
          <a:p>
            <a:r>
              <a:rPr lang="en-US" dirty="0"/>
              <a:t>    </a:t>
            </a:r>
            <a:endParaRPr lang="en-US" dirty="0">
              <a:cs typeface="Calibri"/>
            </a:endParaRPr>
          </a:p>
          <a:p>
            <a:r>
              <a:rPr lang="en-US" dirty="0"/>
              <a:t>Students who leave a test session for unwarranted circumstances (e.g., not returning after a restroom break) may not complete the test part being administered at the time he/she left.    </a:t>
            </a:r>
            <a:endParaRPr lang="en-US" dirty="0">
              <a:cs typeface="Calibri"/>
            </a:endParaRPr>
          </a:p>
          <a:p>
            <a:r>
              <a:rPr lang="en-US" dirty="0"/>
              <a:t>    </a:t>
            </a:r>
            <a:endParaRPr lang="en-US" dirty="0">
              <a:cs typeface="Calibri"/>
            </a:endParaRPr>
          </a:p>
          <a:p>
            <a:r>
              <a:rPr lang="en-US" dirty="0"/>
              <a:t>Student absences must be excused for valid reasons, such as absences caused by student illness/injury or severe family/personal circumstances, to participate in makeup testing. Principals should determine whether or not the absence is legitimate.    </a:t>
            </a:r>
            <a:endParaRPr lang="en-US" dirty="0">
              <a:cs typeface="Calibri"/>
            </a:endParaRPr>
          </a:p>
          <a:p>
            <a:r>
              <a:rPr lang="en-US" dirty="0"/>
              <a:t>    </a:t>
            </a:r>
            <a:endParaRPr lang="en-US" dirty="0">
              <a:cs typeface="Calibri"/>
            </a:endParaRPr>
          </a:p>
          <a:p>
            <a:r>
              <a:rPr lang="en-US" dirty="0"/>
              <a:t>KDE recommends that students test with their peers following an absence. Makeup sessions should be done for the missed test parts as soon as possible. For legitimate absences, students are allowed to pick up the first unanswered item and be allowed the balance of allotted time to complete the test session. Students should not work on any items that were already completed prior to their absence.    </a:t>
            </a:r>
            <a:endParaRPr lang="en-US" dirty="0">
              <a:cs typeface="Calibri"/>
            </a:endParaRPr>
          </a:p>
          <a:p>
            <a:r>
              <a:rPr lang="en-US" dirty="0"/>
              <a:t>    </a:t>
            </a:r>
            <a:endParaRPr lang="en-US" dirty="0">
              <a:cs typeface="Calibri"/>
            </a:endParaRPr>
          </a:p>
          <a:p>
            <a:r>
              <a:rPr lang="en-US" dirty="0"/>
              <a:t>All testing sessions end at the end of the school day. When scheduling test sessions, ensure that the student has adequate time to finish the session or do not begin the test session.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03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49684"/>
          </a:xfrm>
        </p:spPr>
        <p:txBody>
          <a:bodyPr/>
          <a:lstStyle/>
          <a:p>
            <a:r>
              <a:rPr lang="en-US"/>
              <a:t>Principals should work with BACs, Directors of Special Education (</a:t>
            </a:r>
            <a:r>
              <a:rPr lang="en-US" err="1"/>
              <a:t>DoSEs</a:t>
            </a:r>
            <a:r>
              <a:rPr lang="en-US"/>
              <a:t>), teachers, and accommodations providers to ensure everyone understands how to provide accommodations.    </a:t>
            </a:r>
          </a:p>
          <a:p>
            <a:r>
              <a:rPr lang="en-US"/>
              <a:t>   </a:t>
            </a:r>
            <a:endParaRPr lang="en-US">
              <a:cs typeface="Calibri"/>
            </a:endParaRPr>
          </a:p>
          <a:p>
            <a:r>
              <a:rPr lang="en-US"/>
              <a:t>The routine delivery of instructional services is another way of saying what regularly happens in the classroom. For example, if a student has not used audio CDs throughout the school year, testing time should not be the first attempt at using them.    </a:t>
            </a:r>
            <a:endParaRPr lang="en-US">
              <a:cs typeface="Calibri"/>
            </a:endParaRPr>
          </a:p>
          <a:p>
            <a:r>
              <a:rPr lang="en-US"/>
              <a:t>    </a:t>
            </a:r>
            <a:endParaRPr lang="en-US">
              <a:cs typeface="Calibri"/>
            </a:endParaRPr>
          </a:p>
          <a:p>
            <a:r>
              <a:rPr lang="en-US"/>
              <a:t>Accommodations are to give students access, not an advantage. They also should not give an advantage or disadvantage to other students. Scribing for a student would be an example of an accommodation that could interfere with the administration of the assessment to other students. In a scribing situation, a student will be giving his/her answers orally, and other students could overhear.  </a:t>
            </a:r>
            <a:endParaRPr lang="en-US">
              <a:cs typeface="Calibri"/>
            </a:endParaRPr>
          </a:p>
          <a:p>
            <a:r>
              <a:rPr lang="en-US"/>
              <a:t> </a:t>
            </a:r>
            <a:endParaRPr lang="en-US">
              <a:cs typeface="Calibri"/>
            </a:endParaRPr>
          </a:p>
          <a:p>
            <a:endParaRPr lang="en-US">
              <a:latin typeface="Times New Roman" panose="02020603050405020304" pitchFamily="18" charset="0"/>
              <a:cs typeface="Times New Roman" panose="02020603050405020304" pitchFamily="18" charset="0"/>
            </a:endParaRPr>
          </a:p>
          <a:p>
            <a:pPr fontAlgn="t"/>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76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Students who receive extended time as part of a service plan are allowed to test with peers who do not receive ample time during the regularly timed session. To use their extended time, those students must move to another location and begin the extended time portion of their test session immediately.    </a:t>
            </a:r>
          </a:p>
          <a:p>
            <a:r>
              <a:rPr lang="en-US" dirty="0"/>
              <a:t>    </a:t>
            </a:r>
            <a:endParaRPr lang="en-US" dirty="0">
              <a:cs typeface="Calibri"/>
            </a:endParaRPr>
          </a:p>
          <a:p>
            <a:r>
              <a:rPr lang="en-US" dirty="0"/>
              <a:t>The amount of extended time allowed should be in accordance with the IEP, 504 Plan, or PSP. The Admissions and Release Committee (ARC) determines if it is time, time and a half or double time.    </a:t>
            </a:r>
            <a:endParaRPr lang="en-US" dirty="0">
              <a:cs typeface="Calibri"/>
            </a:endParaRPr>
          </a:p>
          <a:p>
            <a:r>
              <a:rPr lang="en-US" dirty="0"/>
              <a:t>    </a:t>
            </a:r>
            <a:endParaRPr lang="en-US" dirty="0">
              <a:cs typeface="Calibri"/>
            </a:endParaRPr>
          </a:p>
          <a:p>
            <a:r>
              <a:rPr lang="en-US" dirty="0"/>
              <a:t>Where appropriate, assistive technology should be considered for use during instruction so that it may be available during testing. Assistive technology lowers the number of humans needed to provide accommodations. However, if a shortage of personnel occurs, the test schedule can be altered to meet student needs.    </a:t>
            </a:r>
            <a:endParaRPr lang="en-US" dirty="0">
              <a:cs typeface="Calibri"/>
            </a:endParaRPr>
          </a:p>
          <a:p>
            <a:r>
              <a:rPr lang="en-US" dirty="0"/>
              <a:t>    </a:t>
            </a:r>
            <a:endParaRPr lang="en-US" dirty="0">
              <a:cs typeface="Calibri"/>
            </a:endParaRPr>
          </a:p>
          <a:p>
            <a:r>
              <a:rPr lang="en-US" dirty="0"/>
              <a:t>Changing the testing schedule due to a shortage of personnel for providing accommodations does not mean changing the order of the tests.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80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All elementary schedules within the district can be different. For example, one-fourth grade can have a different schedule from the fourth grade down the road. All fourth grades within the same school must have the same testing schedule. The district's testing window is the same for each grade level (elementary, middle and high school).    </a:t>
            </a:r>
          </a:p>
          <a:p>
            <a:r>
              <a:rPr lang="en-US"/>
              <a:t>   </a:t>
            </a:r>
          </a:p>
          <a:p>
            <a:r>
              <a:rPr lang="en-US"/>
              <a:t>The only situation where it is acceptable to change the testing order is when a student needs to make up a test session.   </a:t>
            </a:r>
          </a:p>
          <a:p>
            <a:endParaRPr lang="en-US"/>
          </a:p>
          <a:p>
            <a:r>
              <a:rPr lang="en-US"/>
              <a:t>Allegation Alert: On Monday morning of the first testing week, you receive your testing tickets and seal codes folder. The folder only contains Reading; however, from reading the TAM, you realize that the </a:t>
            </a:r>
            <a:r>
              <a:rPr lang="en-US" sz="1200" b="0" i="0" kern="1200">
                <a:solidFill>
                  <a:schemeClr val="tx1"/>
                </a:solidFill>
                <a:effectLst/>
                <a:latin typeface="+mn-lt"/>
                <a:ea typeface="+mn-ea"/>
                <a:cs typeface="+mn-cs"/>
              </a:rPr>
              <a:t>Quality of School Climate and Safety Survey is to be given first. You call the BAC, who states to go ahead and test with reading while the test tickets are printed for the survey. This would be considered an allegation of altering the order in which they appear in the TAM and test booklets. As a best practice, check the folder immediately for the correct materials and delay the start of testing if you find you have the wrong materials. </a:t>
            </a:r>
          </a:p>
          <a:p>
            <a:r>
              <a:rPr lang="en-US"/>
              <a:t>   </a:t>
            </a:r>
          </a:p>
          <a:p>
            <a:r>
              <a:rPr lang="en-US"/>
              <a:t>If the schedule must be changed for staffing reasons, the test sections must still be administered in the order in which they appear in the test booklets.    </a:t>
            </a:r>
          </a:p>
          <a:p>
            <a:pPr rtl="0" eaLnBrk="1" fontAlgn="t" latinLnBrk="0" hangingPunct="1"/>
            <a:endParaRPr lang="en-US" baseline="0">
              <a:latin typeface="Times New Roman" panose="02020603050405020304" pitchFamily="18" charset="0"/>
              <a:cs typeface="Times New Roman" panose="02020603050405020304" pitchFamily="18" charset="0"/>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1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Rulers may be kept after testing to use for future instruction. DACs and BACs should ensure that test administrators distribute the rulers provided with the current testing materials and do not use materials from a previous year’s administration. The rulers and reference sheets are yours to keep the following testing.    </a:t>
            </a:r>
          </a:p>
          <a:p>
            <a:r>
              <a:rPr lang="en-US"/>
              <a:t>   </a:t>
            </a:r>
            <a:endParaRPr lang="en-US">
              <a:cs typeface="Calibri"/>
            </a:endParaRPr>
          </a:p>
          <a:p>
            <a:r>
              <a:rPr lang="en-US"/>
              <a:t>Please don’t modify the ruler by trimming the end off so that zero is now the end of the ruler. Learning to read and use a ruler properly is part of the test.    </a:t>
            </a:r>
            <a:endParaRPr lang="en-US">
              <a:cs typeface="Calibri"/>
            </a:endParaRPr>
          </a:p>
          <a:p>
            <a:r>
              <a:rPr lang="en-US"/>
              <a:t>   </a:t>
            </a:r>
            <a:endParaRPr lang="en-US">
              <a:cs typeface="Calibri"/>
            </a:endParaRPr>
          </a:p>
          <a:p>
            <a:r>
              <a:rPr lang="en-US"/>
              <a:t>Alternate Assessment manuals contain specific directions for altering, modifying and working with alternate materials. </a:t>
            </a:r>
          </a:p>
          <a:p>
            <a:endParaRPr lang="en-US">
              <a:cs typeface="Calibri"/>
            </a:endParaRPr>
          </a:p>
          <a:p>
            <a:r>
              <a:rPr lang="en-US" sz="1200" b="0" i="0" kern="1200">
                <a:solidFill>
                  <a:schemeClr val="tx1"/>
                </a:solidFill>
                <a:effectLst/>
                <a:latin typeface="+mn-lt"/>
                <a:ea typeface="+mn-ea"/>
                <a:cs typeface="+mn-cs"/>
              </a:rPr>
              <a:t>With online testing, students should only use the tools provided in the online platform unless they have been approved accommodations.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8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administrators do not have to wait for an incident to happen during testing to arrange for a student to test in a different location from his/her peers.    </a:t>
            </a:r>
          </a:p>
          <a:p>
            <a:r>
              <a:rPr lang="en-US" dirty="0"/>
              <a:t>   </a:t>
            </a:r>
            <a:endParaRPr lang="en-US" dirty="0">
              <a:cs typeface="Calibri"/>
            </a:endParaRPr>
          </a:p>
          <a:p>
            <a:r>
              <a:rPr lang="en-US" dirty="0"/>
              <a:t>This is considered a local arrangement; an IEP, 504 Plan or PSP is not required for this adjustment. </a:t>
            </a:r>
            <a:endParaRPr lang="en-US" dirty="0">
              <a:cs typeface="Calibri"/>
            </a:endParaRPr>
          </a:p>
          <a:p>
            <a:pPr rtl="0" eaLnBrk="1" fontAlgn="t" latinLnBrk="0" hangingPunct="1"/>
            <a:endParaRPr lang="en-US"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12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essential to secure testing materials before, during, and after state assessments. What does the regulation say about reporting test material concerns?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51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Errors or suspected errors in test materials should be reported to KDE. The errors may be noticed while monitoring, scanning for good faith effort, or reported by students. It is acceptable for test administrators to read an item reported by a student to understand what should be communicated to KDE. At no time should secure information be communicated through unsecured means. Neither e-mail nor texting is considered secure. If discussion pertaining to secure information is required, appropriate school or district staff are to be notified to arrange for a personal meeting.    </a:t>
            </a:r>
          </a:p>
          <a:p>
            <a:r>
              <a:rPr lang="en-US"/>
              <a:t>    </a:t>
            </a:r>
            <a:endParaRPr lang="en-US">
              <a:cs typeface="Calibri"/>
            </a:endParaRPr>
          </a:p>
          <a:p>
            <a:r>
              <a:rPr lang="en-US"/>
              <a:t>Only non-secure identifying information should be shared in writing with the appropriate school or district staff.    </a:t>
            </a:r>
          </a:p>
          <a:p>
            <a:r>
              <a:rPr lang="en-US"/>
              <a:t>    </a:t>
            </a:r>
            <a:endParaRPr lang="en-US">
              <a:cs typeface="Calibri"/>
            </a:endParaRPr>
          </a:p>
          <a:p>
            <a:r>
              <a:rPr lang="en-US"/>
              <a:t>The information shared can be with BACs first for them to forward to the DACs, or the information can be sent directly to KDE.     </a:t>
            </a:r>
          </a:p>
          <a:p>
            <a:r>
              <a:rPr lang="en-US"/>
              <a:t>    </a:t>
            </a:r>
            <a:endParaRPr lang="en-US">
              <a:cs typeface="Calibri"/>
            </a:endParaRPr>
          </a:p>
          <a:p>
            <a:r>
              <a:rPr lang="en-US"/>
              <a:t>Any written information should only be an essential, non-secure item identifying information. For example, KSA, Grade 7, Form 3, math, item 26 does not have a correct answer choice.    </a:t>
            </a:r>
          </a:p>
          <a:p>
            <a:r>
              <a:rPr lang="en-US"/>
              <a:t>    </a:t>
            </a:r>
            <a:endParaRPr lang="en-US">
              <a:cs typeface="Calibri"/>
            </a:endParaRPr>
          </a:p>
          <a:p>
            <a:r>
              <a:rPr lang="en-US"/>
              <a:t>Teachers should not discuss items with colleagues during or after the test session. Reported problems or concerns must be relayed to the appropriate school or district staff.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903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time for our fifth Check for Understanding. I’ll give you a couple of minutes to read through these questions, and then we will discuss the answers.</a:t>
            </a:r>
          </a:p>
          <a:p>
            <a:pPr>
              <a:defRPr/>
            </a:pPr>
            <a:endParaRPr lang="en-US" sz="1200" b="1" dirty="0">
              <a:latin typeface="Times New Roman"/>
              <a:cs typeface="Times New Roman"/>
            </a:endParaRPr>
          </a:p>
          <a:p>
            <a:pPr>
              <a:defRPr/>
            </a:pPr>
            <a:r>
              <a:rPr lang="en-US" dirty="0">
                <a:latin typeface="+mn-lt"/>
                <a:cs typeface="Calibri"/>
              </a:rPr>
              <a:t>Is it acceptable to indicate to a student the appropriate work area in a test booklet or student response booklet after a testing session has begun?</a:t>
            </a:r>
          </a:p>
          <a:p>
            <a:pPr>
              <a:defRPr/>
            </a:pPr>
            <a:endParaRPr lang="en-US" dirty="0">
              <a:latin typeface="+mn-lt"/>
              <a:cs typeface="Calibri"/>
            </a:endParaRPr>
          </a:p>
          <a:p>
            <a:pPr>
              <a:defRPr/>
            </a:pPr>
            <a:r>
              <a:rPr lang="en-US" dirty="0">
                <a:latin typeface="+mn-lt"/>
                <a:cs typeface="Calibri"/>
              </a:rPr>
              <a:t>Is it acceptable to point out to a student that he/she probably hasn’t written enough for a constructed response?</a:t>
            </a:r>
          </a:p>
          <a:p>
            <a:pPr>
              <a:defRPr/>
            </a:pPr>
            <a:endParaRPr lang="en-US" dirty="0">
              <a:latin typeface="+mn-lt"/>
              <a:cs typeface="Calibri"/>
            </a:endParaRPr>
          </a:p>
          <a:p>
            <a:pPr>
              <a:defRPr/>
            </a:pPr>
            <a:endParaRPr lang="en-US" dirty="0">
              <a:latin typeface="+mn-lt"/>
              <a:cs typeface="Calibri"/>
            </a:endParaRPr>
          </a:p>
          <a:p>
            <a:pPr>
              <a:defRPr/>
            </a:pPr>
            <a:r>
              <a:rPr lang="en-US" dirty="0">
                <a:latin typeface="+mn-lt"/>
                <a:cs typeface="Calibri"/>
              </a:rPr>
              <a:t>Is it acceptable to allow a student a few more minutes beyond stop time to finish an exam if he/she has been working diligently?</a:t>
            </a:r>
          </a:p>
          <a:p>
            <a:pPr>
              <a:defRPr/>
            </a:pPr>
            <a:endParaRPr lang="en-US" dirty="0">
              <a:latin typeface="+mn-lt"/>
              <a:cs typeface="Calibri"/>
            </a:endParaRPr>
          </a:p>
          <a:p>
            <a:pPr>
              <a:defRPr/>
            </a:pPr>
            <a:endParaRPr lang="en-US" dirty="0">
              <a:latin typeface="+mn-lt"/>
              <a:cs typeface="Calibri"/>
            </a:endParaRPr>
          </a:p>
          <a:p>
            <a:pPr>
              <a:defRPr/>
            </a:pPr>
            <a:r>
              <a:rPr lang="en-US" dirty="0">
                <a:latin typeface="+mn-lt"/>
                <a:cs typeface="Calibri"/>
              </a:rPr>
              <a:t>Which of the following are good active monitoring practices during a test session? Select all that apply</a:t>
            </a:r>
          </a:p>
          <a:p>
            <a:pPr>
              <a:defRPr/>
            </a:pPr>
            <a:endParaRPr lang="en-US" dirty="0">
              <a:latin typeface="+mn-lt"/>
              <a:cs typeface="Calibri"/>
            </a:endParaRPr>
          </a:p>
          <a:p>
            <a:pPr>
              <a:defRPr/>
            </a:pPr>
            <a:r>
              <a:rPr lang="en-US" dirty="0">
                <a:latin typeface="+mn-lt"/>
                <a:cs typeface="Calibri"/>
              </a:rPr>
              <a:t>A. Observing the room from the sides</a:t>
            </a:r>
          </a:p>
          <a:p>
            <a:pPr>
              <a:defRPr/>
            </a:pPr>
            <a:r>
              <a:rPr lang="en-US" dirty="0">
                <a:latin typeface="+mn-lt"/>
                <a:cs typeface="Calibri"/>
              </a:rPr>
              <a:t>B. Checking email</a:t>
            </a:r>
          </a:p>
          <a:p>
            <a:pPr>
              <a:defRPr/>
            </a:pPr>
            <a:r>
              <a:rPr lang="en-US" dirty="0">
                <a:latin typeface="+mn-lt"/>
                <a:cs typeface="Calibri"/>
              </a:rPr>
              <a:t>C. Walking up and down the aisles</a:t>
            </a:r>
          </a:p>
          <a:p>
            <a:pPr>
              <a:defRPr/>
            </a:pPr>
            <a:r>
              <a:rPr lang="en-US" dirty="0">
                <a:latin typeface="+mn-lt"/>
                <a:cs typeface="Calibri"/>
              </a:rPr>
              <a:t>D. Grading papers</a:t>
            </a:r>
          </a:p>
          <a:p>
            <a:pPr>
              <a:defRPr/>
            </a:pPr>
            <a:r>
              <a:rPr lang="en-US" dirty="0">
                <a:latin typeface="+mn-lt"/>
                <a:cs typeface="Calibri"/>
              </a:rPr>
              <a:t>E. Indicating the student has not provided enough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9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5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5, I will cover what happens during the administration of state assessments, including test security, updating seating charts, administration practices, and test materials.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86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What does test security monitoring look like?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1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Test sessions shall be scheduled to prevent overcrowding in the testing location. Areas accommodating large numbers of students should have adequate staff to conduct active monitoring. p.10  </a:t>
            </a:r>
          </a:p>
          <a:p>
            <a:r>
              <a:rPr lang="en-US"/>
              <a:t>    </a:t>
            </a:r>
            <a:endParaRPr lang="en-US">
              <a:cs typeface="Calibri"/>
            </a:endParaRPr>
          </a:p>
          <a:p>
            <a:r>
              <a:rPr lang="en-US"/>
              <a:t>Testing environments such as arena testing must be adequate in size and arrangement to allow for active monitoring. An adequate number of staff are required to ensure that monitoring (circulating) can be done in the room.    </a:t>
            </a:r>
            <a:endParaRPr lang="en-US">
              <a:cs typeface="Calibri"/>
            </a:endParaRPr>
          </a:p>
          <a:p>
            <a:r>
              <a:rPr lang="en-US"/>
              <a:t>    </a:t>
            </a:r>
            <a:endParaRPr lang="en-US">
              <a:cs typeface="Calibri"/>
            </a:endParaRPr>
          </a:p>
          <a:p>
            <a:r>
              <a:rPr lang="en-US"/>
              <a:t>Active monitoring at all times during a test administration is the test administrator’s responsibility. Checking e-mail, grading papers, etc., does not allow active monitoring.      </a:t>
            </a:r>
            <a:endParaRPr lang="en-US">
              <a:cs typeface="Calibri"/>
            </a:endParaRPr>
          </a:p>
          <a:p>
            <a:r>
              <a:rPr lang="en-US"/>
              <a:t>  </a:t>
            </a:r>
            <a:endParaRPr lang="en-US">
              <a:cs typeface="Calibri"/>
            </a:endParaRPr>
          </a:p>
          <a:p>
            <a:r>
              <a:rPr lang="en-US"/>
              <a:t>    </a:t>
            </a:r>
            <a:endParaRPr lang="en-US">
              <a:cs typeface="Calibri"/>
            </a:endParaRPr>
          </a:p>
          <a:p>
            <a:r>
              <a:rPr lang="en-US"/>
              <a:t>It is the responsibility of principals and district administrators to ensure that proper monitoring occurs. p. 10   </a:t>
            </a:r>
            <a:endParaRPr lang="en-US">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sz="120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6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dirty="0"/>
              <a:t> What is appropriate and active monitoring? Testing staff occasionally walking up and down the aisles of the classroom, staying visual at all times, and ensuring technology is not being used by students.    </a:t>
            </a:r>
          </a:p>
          <a:p>
            <a:r>
              <a:rPr lang="en-US" dirty="0"/>
              <a:t>    </a:t>
            </a:r>
            <a:endParaRPr lang="en-US" dirty="0">
              <a:cs typeface="Calibri"/>
            </a:endParaRPr>
          </a:p>
          <a:p>
            <a:r>
              <a:rPr lang="en-US" dirty="0"/>
              <a:t>Other vital considerations are also essential to active monitoring, such as:    </a:t>
            </a:r>
            <a:endParaRPr lang="en-US" dirty="0">
              <a:cs typeface="Calibri"/>
            </a:endParaRPr>
          </a:p>
          <a:p>
            <a:r>
              <a:rPr lang="en-US" dirty="0"/>
              <a:t>   </a:t>
            </a:r>
            <a:endParaRPr lang="en-US" dirty="0">
              <a:cs typeface="Calibri"/>
            </a:endParaRPr>
          </a:p>
          <a:p>
            <a:r>
              <a:rPr lang="en-US" dirty="0"/>
              <a:t>Test administrators must be careful not to influence or take ownership of a student’s responses. This may require suspending some actions that are routinely done during instruction. It is acceptable to advise all students before testing begins and at the 5-minute warning to do such things as double-check their work, look for items they may have forgotten to answer, and mark answers clearly by completely filling in the circle.    </a:t>
            </a:r>
            <a:endParaRPr lang="en-US" dirty="0">
              <a:cs typeface="Calibri"/>
            </a:endParaRPr>
          </a:p>
          <a:p>
            <a:r>
              <a:rPr lang="en-US" dirty="0"/>
              <a:t>     </a:t>
            </a:r>
            <a:endParaRPr lang="en-US" dirty="0">
              <a:cs typeface="Calibri"/>
            </a:endParaRPr>
          </a:p>
          <a:p>
            <a:r>
              <a:rPr lang="en-US" dirty="0"/>
              <a:t>Test administrators should ensure that students are in the appropriate area of the test book and student response book at the beginning of each testing session. As part of monitoring, test administrators should ensure that students do not get off track in their work.    </a:t>
            </a:r>
            <a:endParaRPr lang="en-US" dirty="0">
              <a:cs typeface="Calibri"/>
            </a:endParaRPr>
          </a:p>
          <a:p>
            <a:r>
              <a:rPr lang="en-US" dirty="0"/>
              <a:t>    </a:t>
            </a:r>
            <a:endParaRPr lang="en-US" dirty="0">
              <a:cs typeface="Calibri"/>
            </a:endParaRPr>
          </a:p>
          <a:p>
            <a:r>
              <a:rPr lang="en-US" dirty="0"/>
              <a:t>It's not acceptable to encourage students to edit their responses by providing an evaluation of student work through tone, gesture, or phrase such as “You can do better,” or “You can write more.” p.10    </a:t>
            </a:r>
            <a:endParaRPr lang="en-US" dirty="0">
              <a:cs typeface="Calibri"/>
            </a:endParaRPr>
          </a:p>
          <a:p>
            <a:r>
              <a:rPr lang="en-US" dirty="0"/>
              <a:t>   </a:t>
            </a:r>
            <a:endParaRPr lang="en-US" dirty="0">
              <a:cs typeface="Calibri"/>
            </a:endParaRPr>
          </a:p>
          <a:p>
            <a:r>
              <a:rPr lang="en-US" dirty="0"/>
              <a:t>Coaching, editing, and pointing out errors or missing answers in the student’s work or any test item to improve student scores is unacceptable. p.10    </a:t>
            </a:r>
            <a:endParaRPr lang="en-US" dirty="0">
              <a:cs typeface="Calibri"/>
            </a:endParaRPr>
          </a:p>
          <a:p>
            <a:r>
              <a:rPr lang="en-US" dirty="0"/>
              <a:t>    </a:t>
            </a:r>
            <a:endParaRPr lang="en-US" dirty="0">
              <a:cs typeface="Calibri"/>
            </a:endParaRPr>
          </a:p>
          <a:p>
            <a:r>
              <a:rPr lang="en-US" dirty="0"/>
              <a:t>No one at any time is to alter student answers. Doing so could lead to sanctions by the Educational Professional Standards Board (EPSB). Changing student answers doesn't solely mean physically altering but also means such things as leading, coaching, or giving answers.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0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Interval or restroom breaks are at the discretion of the school or district and held between test sessions. Refreshment breaks are acceptable; however, materials must be collected, secured away from the student, and students should be monitored at all times.    </a:t>
            </a:r>
          </a:p>
          <a:p>
            <a:r>
              <a:rPr lang="en-US" dirty="0"/>
              <a:t>   </a:t>
            </a:r>
            <a:endParaRPr lang="en-US" dirty="0">
              <a:cs typeface="Calibri"/>
            </a:endParaRPr>
          </a:p>
          <a:p>
            <a:r>
              <a:rPr lang="en-US" dirty="0"/>
              <a:t>For example, if students take a stretch break, the materials need to be collected and secured. If students are standing, the view of all test materials is blocked. Allowing for pictures to be made of test materials.   </a:t>
            </a:r>
            <a:endParaRPr lang="en-US" dirty="0">
              <a:cs typeface="Calibri"/>
            </a:endParaRPr>
          </a:p>
          <a:p>
            <a:r>
              <a:rPr lang="en-US" dirty="0"/>
              <a:t>    </a:t>
            </a:r>
            <a:endParaRPr lang="en-US" dirty="0">
              <a:cs typeface="Calibri"/>
            </a:endParaRPr>
          </a:p>
          <a:p>
            <a:r>
              <a:rPr lang="en-US" dirty="0"/>
              <a:t>If the school or district has approved interval or restroom breaks, the length of time, refreshments served, and the monitoring of students must not affect testing integrity in any way.    </a:t>
            </a:r>
            <a:endParaRPr lang="en-US" dirty="0">
              <a:cs typeface="Calibri"/>
            </a:endParaRPr>
          </a:p>
          <a:p>
            <a:r>
              <a:rPr lang="en-US" dirty="0"/>
              <a:t>    </a:t>
            </a:r>
            <a:endParaRPr lang="en-US" dirty="0">
              <a:cs typeface="Calibri"/>
            </a:endParaRPr>
          </a:p>
          <a:p>
            <a:r>
              <a:rPr lang="en-US" dirty="0"/>
              <a:t>It is advised to schedule tests to avoid conflicts with lunch. However, if a lunch break is required during testing, lunch shall be brought to the students in the testing area. Suppose there are too many students for this to be reasonably accomplished. In that case, test materials shall be secured, and students shall be escorted to the lunchroom, told not to discuss the test, sufficiently monitored to prevent discussion of the test items during the entire lunch period, and escorted back to the testing area.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how to create the seating charts in the test preparation activities. Now that it’s time to test, what do we do with the seating charts?</a:t>
            </a:r>
            <a:r>
              <a:rPr lang="en-US" b="0" i="0" u="none" strike="noStrike" kern="1200" dirty="0">
                <a:effectLst/>
              </a:rPr>
              <a:t>  </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09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time to update your seating charts.    </a:t>
            </a:r>
          </a:p>
          <a:p>
            <a:r>
              <a:rPr lang="en-US"/>
              <a:t>   </a:t>
            </a:r>
            <a:endParaRPr lang="en-US">
              <a:cs typeface="Calibri"/>
            </a:endParaRPr>
          </a:p>
          <a:p>
            <a:r>
              <a:rPr lang="en-US"/>
              <a:t>During the assessment, it's vital that the seating charts that you created during your assessment preparation be updated with current testing information. The seating chart will need to be kept on file in case it is required later if questions arise.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49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administration of state assessments, it is important to consider best practices on testing time, accommodations, testing order, testing materials, and student behavior.  Let's look closely at what the regulation says about these best practices.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0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7301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354842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107381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174072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06520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60620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68922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50241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05426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3725136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48836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84987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61568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18883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74603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79566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81922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712587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620918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287027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974919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68281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3976535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1769282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72066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603829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234917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62903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2166857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340413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100768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05040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2470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448631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991332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418185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587141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842172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1923871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3174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155884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16697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22911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57857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103088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273302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99531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325727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328369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61_AF28407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84_A99E21B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313660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Testing Time" title="Testing Time"/>
          <p:cNvGraphicFramePr>
            <a:graphicFrameLocks noGrp="1"/>
          </p:cNvGraphicFramePr>
          <p:nvPr/>
        </p:nvGraphicFramePr>
        <p:xfrm>
          <a:off x="244549" y="798990"/>
          <a:ext cx="11544274" cy="4725064"/>
        </p:xfrm>
        <a:graphic>
          <a:graphicData uri="http://schemas.openxmlformats.org/drawingml/2006/table">
            <a:tbl>
              <a:tblPr firstRow="1" bandRow="1">
                <a:tableStyleId>{6E25E649-3F16-4E02-A733-19D2CDBF48F0}</a:tableStyleId>
              </a:tblPr>
              <a:tblGrid>
                <a:gridCol w="5560990">
                  <a:extLst>
                    <a:ext uri="{9D8B030D-6E8A-4147-A177-3AD203B41FA5}">
                      <a16:colId xmlns:a16="http://schemas.microsoft.com/office/drawing/2014/main" val="20000"/>
                    </a:ext>
                  </a:extLst>
                </a:gridCol>
                <a:gridCol w="822089">
                  <a:extLst>
                    <a:ext uri="{9D8B030D-6E8A-4147-A177-3AD203B41FA5}">
                      <a16:colId xmlns:a16="http://schemas.microsoft.com/office/drawing/2014/main" val="20001"/>
                    </a:ext>
                  </a:extLst>
                </a:gridCol>
                <a:gridCol w="5161195">
                  <a:extLst>
                    <a:ext uri="{9D8B030D-6E8A-4147-A177-3AD203B41FA5}">
                      <a16:colId xmlns:a16="http://schemas.microsoft.com/office/drawing/2014/main" val="20002"/>
                    </a:ext>
                  </a:extLst>
                </a:gridCol>
              </a:tblGrid>
              <a:tr h="614906">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Not  Acceptable</a:t>
                      </a:r>
                    </a:p>
                  </a:txBody>
                  <a:tcPr>
                    <a:solidFill>
                      <a:srgbClr val="009999"/>
                    </a:solidFill>
                  </a:tcPr>
                </a:tc>
                <a:extLst>
                  <a:ext uri="{0D108BD9-81ED-4DB2-BD59-A6C34878D82A}">
                    <a16:rowId xmlns:a16="http://schemas.microsoft.com/office/drawing/2014/main" val="10000"/>
                  </a:ext>
                </a:extLst>
              </a:tr>
              <a:tr h="411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Test</a:t>
                      </a:r>
                      <a:r>
                        <a:rPr lang="en-US" sz="2400" baseline="0"/>
                        <a:t> administrators observing any time limits and following the specific directions in the provided manuals. </a:t>
                      </a:r>
                      <a:r>
                        <a:rPr lang="en-US" sz="2400" baseline="-25000"/>
                        <a:t>p.11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p>
                      <a:pPr marL="0" marR="0" lvl="0" indent="0" algn="l" rtl="0" eaLnBrk="1" fontAlgn="auto" latinLnBrk="0" hangingPunct="1">
                        <a:lnSpc>
                          <a:spcPct val="100000"/>
                        </a:lnSpc>
                        <a:spcBef>
                          <a:spcPts val="0"/>
                        </a:spcBef>
                        <a:spcAft>
                          <a:spcPts val="0"/>
                        </a:spcAft>
                        <a:buFontTx/>
                        <a:buNone/>
                      </a:pPr>
                      <a:r>
                        <a:rPr lang="en-US" sz="2400"/>
                        <a:t>Students who are absent or missed test sections for any reason completing these</a:t>
                      </a:r>
                      <a:r>
                        <a:rPr lang="en-US" sz="2400" baseline="0"/>
                        <a:t> during makeup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(The order of the test may be changed for makeup test sessions.) </a:t>
                      </a:r>
                      <a:r>
                        <a:rPr lang="en-US" sz="24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Students</a:t>
                      </a:r>
                      <a:r>
                        <a:rPr lang="en-US" sz="2400" baseline="0"/>
                        <a:t> taking more than a single school day to complete a testing session, except where there is a scheduled makeup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endParaRPr lang="en-US" sz="2400"/>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idx="4294967295"/>
          </p:nvPr>
        </p:nvSpPr>
        <p:spPr>
          <a:xfrm>
            <a:off x="0" y="0"/>
            <a:ext cx="11318875" cy="690563"/>
          </a:xfrm>
          <a:prstGeom prst="rect">
            <a:avLst/>
          </a:prstGeom>
        </p:spPr>
        <p:txBody>
          <a:bodyPr>
            <a:noAutofit/>
          </a:bodyPr>
          <a:lstStyle/>
          <a:p>
            <a:r>
              <a:rPr lang="en-US"/>
              <a:t>Testing Time</a:t>
            </a:r>
          </a:p>
        </p:txBody>
      </p:sp>
    </p:spTree>
    <p:extLst>
      <p:ext uri="{BB962C8B-B14F-4D97-AF65-F5344CB8AC3E}">
        <p14:creationId xmlns:p14="http://schemas.microsoft.com/office/powerpoint/2010/main" val="122069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0515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Accommodations" title="Accommodations"/>
          <p:cNvGraphicFramePr>
            <a:graphicFrameLocks noGrp="1"/>
          </p:cNvGraphicFramePr>
          <p:nvPr/>
        </p:nvGraphicFramePr>
        <p:xfrm>
          <a:off x="230820" y="707303"/>
          <a:ext cx="11526392" cy="4654517"/>
        </p:xfrm>
        <a:graphic>
          <a:graphicData uri="http://schemas.openxmlformats.org/drawingml/2006/table">
            <a:tbl>
              <a:tblPr firstRow="1" bandRow="1">
                <a:tableStyleId>{6E25E649-3F16-4E02-A733-19D2CDBF48F0}</a:tableStyleId>
              </a:tblPr>
              <a:tblGrid>
                <a:gridCol w="4944295">
                  <a:extLst>
                    <a:ext uri="{9D8B030D-6E8A-4147-A177-3AD203B41FA5}">
                      <a16:colId xmlns:a16="http://schemas.microsoft.com/office/drawing/2014/main" val="20000"/>
                    </a:ext>
                  </a:extLst>
                </a:gridCol>
                <a:gridCol w="644450">
                  <a:extLst>
                    <a:ext uri="{9D8B030D-6E8A-4147-A177-3AD203B41FA5}">
                      <a16:colId xmlns:a16="http://schemas.microsoft.com/office/drawing/2014/main" val="20001"/>
                    </a:ext>
                  </a:extLst>
                </a:gridCol>
                <a:gridCol w="5937647">
                  <a:extLst>
                    <a:ext uri="{9D8B030D-6E8A-4147-A177-3AD203B41FA5}">
                      <a16:colId xmlns:a16="http://schemas.microsoft.com/office/drawing/2014/main" val="20002"/>
                    </a:ext>
                  </a:extLst>
                </a:gridCol>
              </a:tblGrid>
              <a:tr h="66448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38623">
                <a:tc>
                  <a:txBody>
                    <a:bodyPr/>
                    <a:lstStyle/>
                    <a:p>
                      <a:r>
                        <a:rPr lang="en-US" sz="2400" baseline="0"/>
                        <a:t>Providing accommodations that are consistent with the student’s evaluation data, IEP, 504 Plan, PSP, and the routine delivery of instructional services </a:t>
                      </a:r>
                      <a:r>
                        <a:rPr lang="en-US" sz="2400" baseline="-25000"/>
                        <a:t>p.11</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Providing accommodations for the assessment that </a:t>
                      </a:r>
                      <a:r>
                        <a:rPr lang="en-US" sz="2400" baseline="0"/>
                        <a:t>inappropriately interfere with or influence the administration of the assessment to other students </a:t>
                      </a:r>
                      <a:r>
                        <a:rPr lang="en-US" sz="2400" baseline="-25000"/>
                        <a:t>p.11</a:t>
                      </a:r>
                    </a:p>
                  </a:txBody>
                  <a:tcPr>
                    <a:solidFill>
                      <a:schemeClr val="bg1">
                        <a:lumMod val="95000"/>
                      </a:schemeClr>
                    </a:solidFill>
                  </a:tcPr>
                </a:tc>
                <a:extLst>
                  <a:ext uri="{0D108BD9-81ED-4DB2-BD59-A6C34878D82A}">
                    <a16:rowId xmlns:a16="http://schemas.microsoft.com/office/drawing/2014/main" val="10001"/>
                  </a:ext>
                </a:extLst>
              </a:tr>
              <a:tr h="2069790">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baseline="0"/>
                        <a:t>Giving a student more time on a specific test part than specified in the administration manual, unless the student has extended time as an accommodation on an IEP, 504 Plan or PSP </a:t>
                      </a:r>
                      <a:r>
                        <a:rPr lang="en-US" sz="2400" baseline="-25000"/>
                        <a:t>p.12</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43826"/>
            <a:ext cx="11318875" cy="594644"/>
          </a:xfrm>
          <a:prstGeom prst="rect">
            <a:avLst/>
          </a:prstGeom>
        </p:spPr>
        <p:txBody>
          <a:bodyPr>
            <a:noAutofit/>
          </a:bodyPr>
          <a:lstStyle/>
          <a:p>
            <a:r>
              <a:rPr lang="en-US"/>
              <a:t>Accommodations</a:t>
            </a:r>
          </a:p>
        </p:txBody>
      </p:sp>
    </p:spTree>
    <p:extLst>
      <p:ext uri="{BB962C8B-B14F-4D97-AF65-F5344CB8AC3E}">
        <p14:creationId xmlns:p14="http://schemas.microsoft.com/office/powerpoint/2010/main" val="54668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5383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Testing Time for Accommodations" title="Testing Time for Accommodations"/>
          <p:cNvGraphicFramePr>
            <a:graphicFrameLocks noGrp="1"/>
          </p:cNvGraphicFramePr>
          <p:nvPr/>
        </p:nvGraphicFramePr>
        <p:xfrm>
          <a:off x="148856" y="928326"/>
          <a:ext cx="11759609" cy="4927600"/>
        </p:xfrm>
        <a:graphic>
          <a:graphicData uri="http://schemas.openxmlformats.org/drawingml/2006/table">
            <a:tbl>
              <a:tblPr firstRow="1" bandRow="1">
                <a:tableStyleId>{6E25E649-3F16-4E02-A733-19D2CDBF48F0}</a:tableStyleId>
              </a:tblPr>
              <a:tblGrid>
                <a:gridCol w="6252894">
                  <a:extLst>
                    <a:ext uri="{9D8B030D-6E8A-4147-A177-3AD203B41FA5}">
                      <a16:colId xmlns:a16="http://schemas.microsoft.com/office/drawing/2014/main" val="20000"/>
                    </a:ext>
                  </a:extLst>
                </a:gridCol>
                <a:gridCol w="627826">
                  <a:extLst>
                    <a:ext uri="{9D8B030D-6E8A-4147-A177-3AD203B41FA5}">
                      <a16:colId xmlns:a16="http://schemas.microsoft.com/office/drawing/2014/main" val="20001"/>
                    </a:ext>
                  </a:extLst>
                </a:gridCol>
                <a:gridCol w="4878889">
                  <a:extLst>
                    <a:ext uri="{9D8B030D-6E8A-4147-A177-3AD203B41FA5}">
                      <a16:colId xmlns:a16="http://schemas.microsoft.com/office/drawing/2014/main" val="20002"/>
                    </a:ext>
                  </a:extLst>
                </a:gridCol>
              </a:tblGrid>
              <a:tr h="510699">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2141353">
                <a:tc>
                  <a:txBody>
                    <a:bodyPr/>
                    <a:lstStyle/>
                    <a:p>
                      <a:r>
                        <a:rPr lang="en-US" sz="2000" kern="1200">
                          <a:solidFill>
                            <a:schemeClr val="dk1"/>
                          </a:solidFill>
                          <a:effectLst/>
                          <a:latin typeface="+mn-lt"/>
                          <a:ea typeface="+mn-ea"/>
                          <a:cs typeface="+mn-cs"/>
                        </a:rPr>
                        <a:t>Begin additional time to complete a test session immediately following initial administration for students who receive extended time as part of their Individual Education Plan (IEP), 504 Plan or Program Services Plan (PSP). </a:t>
                      </a:r>
                    </a:p>
                    <a:p>
                      <a:r>
                        <a:rPr lang="en-US" sz="2000" kern="1200">
                          <a:solidFill>
                            <a:schemeClr val="dk1"/>
                          </a:solidFill>
                          <a:effectLst/>
                          <a:latin typeface="+mn-lt"/>
                          <a:ea typeface="+mn-ea"/>
                          <a:cs typeface="+mn-cs"/>
                        </a:rPr>
                        <a:t>(If students must move to another test location, they shall be escorted by a school staff member.) </a:t>
                      </a:r>
                      <a:r>
                        <a:rPr lang="en-US" sz="2000" kern="1200" baseline="-25000">
                          <a:solidFill>
                            <a:schemeClr val="dk1"/>
                          </a:solidFill>
                          <a:effectLst/>
                          <a:latin typeface="+mn-lt"/>
                          <a:ea typeface="+mn-ea"/>
                          <a:cs typeface="+mn-cs"/>
                        </a:rPr>
                        <a:t>p.11</a:t>
                      </a:r>
                      <a:endParaRPr lang="en-US" sz="2000" kern="120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For</a:t>
                      </a:r>
                      <a:r>
                        <a:rPr lang="en-US" sz="2000" baseline="0"/>
                        <a:t> more information, see </a:t>
                      </a:r>
                      <a:r>
                        <a:rPr lang="en-US" sz="2000" i="1" baseline="0"/>
                        <a:t>Inclusion of Special Populations in the State-required Assessment and Accountability Programs 703 KAR 5:070</a:t>
                      </a:r>
                      <a:r>
                        <a:rPr lang="en-US" sz="2000" baseline="0"/>
                        <a:t>.</a:t>
                      </a:r>
                      <a:endParaRPr lang="en-US" sz="2000"/>
                    </a:p>
                  </a:txBody>
                  <a:tcPr>
                    <a:solidFill>
                      <a:schemeClr val="bg1">
                        <a:lumMod val="95000"/>
                      </a:schemeClr>
                    </a:solidFill>
                  </a:tcPr>
                </a:tc>
                <a:extLst>
                  <a:ext uri="{0D108BD9-81ED-4DB2-BD59-A6C34878D82A}">
                    <a16:rowId xmlns:a16="http://schemas.microsoft.com/office/drawing/2014/main" val="10001"/>
                  </a:ext>
                </a:extLst>
              </a:tr>
              <a:tr h="16933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Changing the testing schedule only if a shortage of personnel exists for providing accommodations to students.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(If the schedule is changed, all students in the same grade must complete the same testing section by the end of the school day.) </a:t>
                      </a:r>
                      <a:r>
                        <a:rPr lang="en-US" sz="2000" baseline="-25000"/>
                        <a:t>p. 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1318875" cy="776177"/>
          </a:xfrm>
          <a:prstGeom prst="rect">
            <a:avLst/>
          </a:prstGeom>
        </p:spPr>
        <p:txBody>
          <a:bodyPr>
            <a:normAutofit/>
          </a:bodyPr>
          <a:lstStyle/>
          <a:p>
            <a:r>
              <a:rPr lang="en-US"/>
              <a:t>Testing Time for Accommodations</a:t>
            </a:r>
          </a:p>
        </p:txBody>
      </p:sp>
    </p:spTree>
    <p:extLst>
      <p:ext uri="{BB962C8B-B14F-4D97-AF65-F5344CB8AC3E}">
        <p14:creationId xmlns:p14="http://schemas.microsoft.com/office/powerpoint/2010/main" val="317620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9983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Testing Order" title="Testing Order"/>
          <p:cNvGraphicFramePr>
            <a:graphicFrameLocks noGrp="1"/>
          </p:cNvGraphicFramePr>
          <p:nvPr/>
        </p:nvGraphicFramePr>
        <p:xfrm>
          <a:off x="292963" y="1091954"/>
          <a:ext cx="11029461" cy="4311867"/>
        </p:xfrm>
        <a:graphic>
          <a:graphicData uri="http://schemas.openxmlformats.org/drawingml/2006/table">
            <a:tbl>
              <a:tblPr firstRow="1" bandRow="1">
                <a:tableStyleId>{6E25E649-3F16-4E02-A733-19D2CDBF48F0}</a:tableStyleId>
              </a:tblPr>
              <a:tblGrid>
                <a:gridCol w="5061393">
                  <a:extLst>
                    <a:ext uri="{9D8B030D-6E8A-4147-A177-3AD203B41FA5}">
                      <a16:colId xmlns:a16="http://schemas.microsoft.com/office/drawing/2014/main" val="20000"/>
                    </a:ext>
                  </a:extLst>
                </a:gridCol>
                <a:gridCol w="536101">
                  <a:extLst>
                    <a:ext uri="{9D8B030D-6E8A-4147-A177-3AD203B41FA5}">
                      <a16:colId xmlns:a16="http://schemas.microsoft.com/office/drawing/2014/main" val="20001"/>
                    </a:ext>
                  </a:extLst>
                </a:gridCol>
                <a:gridCol w="5431967">
                  <a:extLst>
                    <a:ext uri="{9D8B030D-6E8A-4147-A177-3AD203B41FA5}">
                      <a16:colId xmlns:a16="http://schemas.microsoft.com/office/drawing/2014/main" val="20002"/>
                    </a:ext>
                  </a:extLst>
                </a:gridCol>
              </a:tblGrid>
              <a:tr h="729195">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Administering test sections </a:t>
                      </a:r>
                      <a:r>
                        <a:rPr lang="en-US" sz="2000" baseline="0"/>
                        <a:t>in the order in which they appear in the test booklets, with students of the same grade being simultaneously tested in the same content area and test session in a given school </a:t>
                      </a:r>
                      <a:r>
                        <a:rPr lang="en-US" sz="2000" baseline="-25000"/>
                        <a:t>p.11</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Altering the order of testing to facilitate the need for</a:t>
                      </a:r>
                      <a:r>
                        <a:rPr lang="en-US" sz="2000" baseline="0"/>
                        <a:t> calculators or to provide accommodations </a:t>
                      </a:r>
                      <a:r>
                        <a:rPr lang="en-US" sz="2000" baseline="-25000"/>
                        <a:t>p.11</a:t>
                      </a:r>
                    </a:p>
                  </a:txBody>
                  <a:tcPr>
                    <a:solidFill>
                      <a:schemeClr val="bg1">
                        <a:lumMod val="95000"/>
                      </a:schemeClr>
                    </a:solidFill>
                  </a:tcPr>
                </a:tc>
                <a:extLst>
                  <a:ext uri="{0D108BD9-81ED-4DB2-BD59-A6C34878D82A}">
                    <a16:rowId xmlns:a16="http://schemas.microsoft.com/office/drawing/2014/main" val="10001"/>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Allowing students to work ahead to future test session parts or to return to past test session parts </a:t>
                      </a:r>
                      <a:r>
                        <a:rPr lang="en-US" sz="20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33608"/>
            <a:ext cx="11878268" cy="833054"/>
          </a:xfrm>
          <a:prstGeom prst="rect">
            <a:avLst/>
          </a:prstGeom>
        </p:spPr>
        <p:txBody>
          <a:bodyPr>
            <a:normAutofit/>
          </a:bodyPr>
          <a:lstStyle/>
          <a:p>
            <a:r>
              <a:rPr lang="en-US"/>
              <a:t>Testing Order</a:t>
            </a:r>
          </a:p>
        </p:txBody>
      </p:sp>
    </p:spTree>
    <p:extLst>
      <p:ext uri="{BB962C8B-B14F-4D97-AF65-F5344CB8AC3E}">
        <p14:creationId xmlns:p14="http://schemas.microsoft.com/office/powerpoint/2010/main" val="307673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32206"/>
            <a:ext cx="3083442" cy="500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Test Materials" title="Test Materials"/>
          <p:cNvGraphicFramePr>
            <a:graphicFrameLocks noGrp="1"/>
          </p:cNvGraphicFramePr>
          <p:nvPr/>
        </p:nvGraphicFramePr>
        <p:xfrm>
          <a:off x="248576" y="709957"/>
          <a:ext cx="10780466" cy="4812228"/>
        </p:xfrm>
        <a:graphic>
          <a:graphicData uri="http://schemas.openxmlformats.org/drawingml/2006/table">
            <a:tbl>
              <a:tblPr firstRow="1" bandRow="1">
                <a:tableStyleId>{6E25E649-3F16-4E02-A733-19D2CDBF48F0}</a:tableStyleId>
              </a:tblPr>
              <a:tblGrid>
                <a:gridCol w="4991288">
                  <a:extLst>
                    <a:ext uri="{9D8B030D-6E8A-4147-A177-3AD203B41FA5}">
                      <a16:colId xmlns:a16="http://schemas.microsoft.com/office/drawing/2014/main" val="20000"/>
                    </a:ext>
                  </a:extLst>
                </a:gridCol>
                <a:gridCol w="639333">
                  <a:extLst>
                    <a:ext uri="{9D8B030D-6E8A-4147-A177-3AD203B41FA5}">
                      <a16:colId xmlns:a16="http://schemas.microsoft.com/office/drawing/2014/main" val="20001"/>
                    </a:ext>
                  </a:extLst>
                </a:gridCol>
                <a:gridCol w="5149845">
                  <a:extLst>
                    <a:ext uri="{9D8B030D-6E8A-4147-A177-3AD203B41FA5}">
                      <a16:colId xmlns:a16="http://schemas.microsoft.com/office/drawing/2014/main" val="20002"/>
                    </a:ext>
                  </a:extLst>
                </a:gridCol>
              </a:tblGrid>
              <a:tr h="72909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1461851">
                <a:tc>
                  <a:txBody>
                    <a:bodyPr/>
                    <a:lstStyle/>
                    <a:p>
                      <a:r>
                        <a:rPr lang="en-US" sz="2000"/>
                        <a:t>Distributing tests </a:t>
                      </a:r>
                      <a:r>
                        <a:rPr lang="en-US" sz="2000" baseline="0"/>
                        <a:t>in the order in which they are packaged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Altering testing materials</a:t>
                      </a:r>
                      <a:r>
                        <a:rPr lang="en-US" sz="2000" baseline="0"/>
                        <a:t> prior to test administration (i.e., trimming rulers, adding or removing information on reference sheets) </a:t>
                      </a:r>
                      <a:r>
                        <a:rPr lang="en-US" sz="2000" baseline="-25000"/>
                        <a:t>p.12</a:t>
                      </a:r>
                    </a:p>
                  </a:txBody>
                  <a:tcPr>
                    <a:solidFill>
                      <a:schemeClr val="bg1">
                        <a:lumMod val="95000"/>
                      </a:schemeClr>
                    </a:solidFill>
                  </a:tcPr>
                </a:tc>
                <a:extLst>
                  <a:ext uri="{0D108BD9-81ED-4DB2-BD59-A6C34878D82A}">
                    <a16:rowId xmlns:a16="http://schemas.microsoft.com/office/drawing/2014/main" val="10001"/>
                  </a:ext>
                </a:extLst>
              </a:tr>
              <a:tr h="1024792">
                <a:tc>
                  <a:txBody>
                    <a:bodyPr/>
                    <a:lstStyle/>
                    <a:p>
                      <a:r>
                        <a:rPr lang="en-US" sz="2000"/>
                        <a:t>Keeping rulers and reference sheets after the completion</a:t>
                      </a:r>
                      <a:r>
                        <a:rPr lang="en-US" sz="2000" baseline="0"/>
                        <a:t> of testing to use for instruction if so stated in specific test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baseline="-25000"/>
                    </a:p>
                  </a:txBody>
                  <a:tcPr>
                    <a:solidFill>
                      <a:schemeClr val="bg1">
                        <a:lumMod val="95000"/>
                      </a:schemeClr>
                    </a:solidFill>
                  </a:tcPr>
                </a:tc>
                <a:extLst>
                  <a:ext uri="{0D108BD9-81ED-4DB2-BD59-A6C34878D82A}">
                    <a16:rowId xmlns:a16="http://schemas.microsoft.com/office/drawing/2014/main" val="10002"/>
                  </a:ext>
                </a:extLst>
              </a:tr>
              <a:tr h="1024792">
                <a:tc>
                  <a:txBody>
                    <a:bodyPr/>
                    <a:lstStyle/>
                    <a:p>
                      <a:endParaRPr lang="en-US" sz="2000"/>
                    </a:p>
                    <a:p>
                      <a:r>
                        <a:rPr lang="en-US" sz="2000"/>
                        <a:t>Modifying</a:t>
                      </a:r>
                      <a:r>
                        <a:rPr lang="en-US" sz="2000" baseline="0"/>
                        <a:t> </a:t>
                      </a:r>
                      <a:r>
                        <a:rPr lang="en-US" sz="2000"/>
                        <a:t>Alternate Assessment</a:t>
                      </a:r>
                      <a:r>
                        <a:rPr lang="en-US" sz="2000" baseline="0"/>
                        <a:t> testing materials to the extent described in the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dirty="0"/>
                    </a:p>
                  </a:txBody>
                  <a:tcP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9" name="Picture 7" descr="Unaltered Ruler" title="Un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753" t="13274" r="37157" b="24258"/>
          <a:stretch/>
        </p:blipFill>
        <p:spPr bwMode="auto">
          <a:xfrm>
            <a:off x="7079509" y="3717981"/>
            <a:ext cx="3056989" cy="5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This is an example of a ruler that has been altered. Altering test materials is not allowed, except in certain cases on the Alternate K-PREP." title="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452" t="13274" r="37157" b="28309"/>
          <a:stretch/>
        </p:blipFill>
        <p:spPr bwMode="auto">
          <a:xfrm>
            <a:off x="7219126" y="4558406"/>
            <a:ext cx="2917372" cy="54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7509"/>
            <a:ext cx="11318875" cy="692448"/>
          </a:xfrm>
          <a:prstGeom prst="rect">
            <a:avLst/>
          </a:prstGeom>
        </p:spPr>
        <p:txBody>
          <a:bodyPr>
            <a:noAutofit/>
          </a:bodyPr>
          <a:lstStyle/>
          <a:p>
            <a:r>
              <a:rPr lang="en-US"/>
              <a:t>Test Materials</a:t>
            </a:r>
          </a:p>
        </p:txBody>
      </p:sp>
    </p:spTree>
    <p:extLst>
      <p:ext uri="{BB962C8B-B14F-4D97-AF65-F5344CB8AC3E}">
        <p14:creationId xmlns:p14="http://schemas.microsoft.com/office/powerpoint/2010/main" val="114442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a:xfrm>
            <a:off x="7465871" y="5944525"/>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Student Behavior" title="Student Behavior"/>
          <p:cNvGraphicFramePr>
            <a:graphicFrameLocks noGrp="1"/>
          </p:cNvGraphicFramePr>
          <p:nvPr/>
        </p:nvGraphicFramePr>
        <p:xfrm>
          <a:off x="248576" y="1210236"/>
          <a:ext cx="11181424" cy="4336483"/>
        </p:xfrm>
        <a:graphic>
          <a:graphicData uri="http://schemas.openxmlformats.org/drawingml/2006/table">
            <a:tbl>
              <a:tblPr firstRow="1" bandRow="1">
                <a:tableStyleId>{6E25E649-3F16-4E02-A733-19D2CDBF48F0}</a:tableStyleId>
              </a:tblPr>
              <a:tblGrid>
                <a:gridCol w="5367502">
                  <a:extLst>
                    <a:ext uri="{9D8B030D-6E8A-4147-A177-3AD203B41FA5}">
                      <a16:colId xmlns:a16="http://schemas.microsoft.com/office/drawing/2014/main" val="20000"/>
                    </a:ext>
                  </a:extLst>
                </a:gridCol>
                <a:gridCol w="651352">
                  <a:extLst>
                    <a:ext uri="{9D8B030D-6E8A-4147-A177-3AD203B41FA5}">
                      <a16:colId xmlns:a16="http://schemas.microsoft.com/office/drawing/2014/main" val="20001"/>
                    </a:ext>
                  </a:extLst>
                </a:gridCol>
                <a:gridCol w="5162570">
                  <a:extLst>
                    <a:ext uri="{9D8B030D-6E8A-4147-A177-3AD203B41FA5}">
                      <a16:colId xmlns:a16="http://schemas.microsoft.com/office/drawing/2014/main" val="20002"/>
                    </a:ext>
                  </a:extLst>
                </a:gridCol>
              </a:tblGrid>
              <a:tr h="532542">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2102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Testing students who exhibit disruptive behavior prior to or during testing in a different location from their peers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 plan to avoid a disruptive situation can be in place prior to testing.) </a:t>
                      </a:r>
                      <a:r>
                        <a:rPr lang="en-US" sz="2400" baseline="-25000"/>
                        <a:t>p. 12</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Allowing students to move about the room during a testing</a:t>
                      </a:r>
                      <a:r>
                        <a:rPr lang="en-US" sz="2400" baseline="0">
                          <a:solidFill>
                            <a:schemeClr val="tx1"/>
                          </a:solidFill>
                        </a:rPr>
                        <a:t> session </a:t>
                      </a:r>
                      <a:r>
                        <a:rPr lang="en-US" sz="2400" baseline="-25000">
                          <a:solidFill>
                            <a:schemeClr val="tx1"/>
                          </a:solidFill>
                        </a:rPr>
                        <a:t>p.10</a:t>
                      </a:r>
                    </a:p>
                    <a:p>
                      <a:endParaRPr lang="en-US" sz="2400" baseline="-25000"/>
                    </a:p>
                  </a:txBody>
                  <a:tcPr>
                    <a:solidFill>
                      <a:schemeClr val="bg1">
                        <a:lumMod val="95000"/>
                      </a:schemeClr>
                    </a:solidFill>
                  </a:tcPr>
                </a:tc>
                <a:extLst>
                  <a:ext uri="{0D108BD9-81ED-4DB2-BD59-A6C34878D82A}">
                    <a16:rowId xmlns:a16="http://schemas.microsoft.com/office/drawing/2014/main" val="10001"/>
                  </a:ext>
                </a:extLst>
              </a:tr>
              <a:tr h="848745">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baseline="-25000"/>
                    </a:p>
                  </a:txBody>
                  <a:tcPr>
                    <a:solidFill>
                      <a:schemeClr val="bg1">
                        <a:lumMod val="95000"/>
                      </a:schemeClr>
                    </a:solidFill>
                  </a:tcPr>
                </a:tc>
                <a:extLst>
                  <a:ext uri="{0D108BD9-81ED-4DB2-BD59-A6C34878D82A}">
                    <a16:rowId xmlns:a16="http://schemas.microsoft.com/office/drawing/2014/main" val="10002"/>
                  </a:ext>
                </a:extLst>
              </a:tr>
              <a:tr h="622618">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0" y="0"/>
            <a:ext cx="8792095" cy="953210"/>
          </a:xfrm>
        </p:spPr>
        <p:txBody>
          <a:bodyPr/>
          <a:lstStyle/>
          <a:p>
            <a:r>
              <a:rPr lang="en-US"/>
              <a:t>Student Behavior</a:t>
            </a:r>
          </a:p>
        </p:txBody>
      </p:sp>
    </p:spTree>
    <p:extLst>
      <p:ext uri="{BB962C8B-B14F-4D97-AF65-F5344CB8AC3E}">
        <p14:creationId xmlns:p14="http://schemas.microsoft.com/office/powerpoint/2010/main" val="422789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798AFA-4C37-4322-8CD3-F79C6823E1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428760" y="1611296"/>
            <a:ext cx="8596668" cy="2277123"/>
          </a:xfrm>
        </p:spPr>
        <p:txBody>
          <a:bodyPr>
            <a:normAutofit/>
          </a:bodyPr>
          <a:lstStyle/>
          <a:p>
            <a:r>
              <a:rPr lang="en-US" sz="4800">
                <a:solidFill>
                  <a:srgbClr val="009A80"/>
                </a:solidFill>
              </a:rPr>
              <a:t>Test Material Concerns</a:t>
            </a:r>
          </a:p>
        </p:txBody>
      </p:sp>
    </p:spTree>
    <p:extLst>
      <p:ext uri="{BB962C8B-B14F-4D97-AF65-F5344CB8AC3E}">
        <p14:creationId xmlns:p14="http://schemas.microsoft.com/office/powerpoint/2010/main" val="97509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94521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Oval 14"/>
          <p:cNvSpPr/>
          <p:nvPr/>
        </p:nvSpPr>
        <p:spPr>
          <a:xfrm>
            <a:off x="4138733" y="4862469"/>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Franklin Gothic Book" panose="020B0503020102020204"/>
                <a:ea typeface="+mn-ea"/>
                <a:cs typeface="+mn-cs"/>
              </a:rPr>
              <a:t>No correct answer choice is provided.</a:t>
            </a:r>
          </a:p>
        </p:txBody>
      </p:sp>
      <p:sp>
        <p:nvSpPr>
          <p:cNvPr id="16" name="Oval 15"/>
          <p:cNvSpPr/>
          <p:nvPr/>
        </p:nvSpPr>
        <p:spPr>
          <a:xfrm>
            <a:off x="1451342" y="4893558"/>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Example: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Franklin Gothic Book" panose="020B0503020102020204"/>
                <a:ea typeface="+mn-ea"/>
                <a:cs typeface="+mn-cs"/>
              </a:rPr>
              <a:t>KSA, Grade 7, form 3, mathematics, #26</a:t>
            </a:r>
          </a:p>
        </p:txBody>
      </p:sp>
      <p:sp>
        <p:nvSpPr>
          <p:cNvPr id="12" name="TextBox 11"/>
          <p:cNvSpPr txBox="1"/>
          <p:nvPr/>
        </p:nvSpPr>
        <p:spPr>
          <a:xfrm>
            <a:off x="9199831" y="3748776"/>
            <a:ext cx="17807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CA08">
                    <a:lumMod val="75000"/>
                  </a:srgbClr>
                </a:solidFill>
                <a:effectLst/>
                <a:uLnTx/>
                <a:uFillTx/>
                <a:latin typeface="Franklin Gothic Book" panose="020B0503020102020204"/>
                <a:ea typeface="+mn-ea"/>
                <a:cs typeface="+mn-cs"/>
              </a:rPr>
              <a:t>who will then notify KDE</a:t>
            </a:r>
          </a:p>
        </p:txBody>
      </p:sp>
      <p:sp>
        <p:nvSpPr>
          <p:cNvPr id="11" name="TextBox 10"/>
          <p:cNvSpPr txBox="1"/>
          <p:nvPr/>
        </p:nvSpPr>
        <p:spPr>
          <a:xfrm>
            <a:off x="6645185" y="3441000"/>
            <a:ext cx="217244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CA08">
                    <a:lumMod val="75000"/>
                  </a:srgbClr>
                </a:solidFill>
                <a:effectLst/>
                <a:uLnTx/>
                <a:uFillTx/>
                <a:latin typeface="Franklin Gothic Book" panose="020B0503020102020204"/>
                <a:ea typeface="+mn-ea"/>
                <a:cs typeface="+mn-cs"/>
              </a:rPr>
              <a:t>in a general manner that does not jeopardize test security</a:t>
            </a:r>
          </a:p>
        </p:txBody>
      </p:sp>
      <p:sp>
        <p:nvSpPr>
          <p:cNvPr id="10" name="TextBox 9"/>
          <p:cNvSpPr txBox="1"/>
          <p:nvPr/>
        </p:nvSpPr>
        <p:spPr>
          <a:xfrm>
            <a:off x="3397864" y="3539030"/>
            <a:ext cx="28651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rPr>
              <a:t>by test, grade level, test form/ID number, subject and item number</a:t>
            </a:r>
          </a:p>
        </p:txBody>
      </p:sp>
      <p:sp>
        <p:nvSpPr>
          <p:cNvPr id="8" name="TextBox 7"/>
          <p:cNvSpPr txBox="1"/>
          <p:nvPr/>
        </p:nvSpPr>
        <p:spPr>
          <a:xfrm>
            <a:off x="931143" y="3573651"/>
            <a:ext cx="162026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CA08">
                    <a:lumMod val="75000"/>
                  </a:srgbClr>
                </a:solidFill>
                <a:effectLst/>
                <a:uLnTx/>
                <a:uFillTx/>
                <a:latin typeface="Franklin Gothic Book" panose="020B0503020102020204"/>
                <a:ea typeface="+mn-ea"/>
                <a:cs typeface="+mn-cs"/>
              </a:rPr>
              <a:t>in whole, in part, or by paraphrasing</a:t>
            </a:r>
          </a:p>
        </p:txBody>
      </p:sp>
      <p:graphicFrame>
        <p:nvGraphicFramePr>
          <p:cNvPr id="3" name="Diagram 2" descr="Do not reproduce test items&#10;Identify the error&#10;Summarize the error&#10;Notify the DAC" title="Reporting Concerns Regarding Test Materials"/>
          <p:cNvGraphicFramePr/>
          <p:nvPr>
            <p:extLst>
              <p:ext uri="{D42A27DB-BD31-4B8C-83A1-F6EECF244321}">
                <p14:modId xmlns:p14="http://schemas.microsoft.com/office/powerpoint/2010/main" val="1333603122"/>
              </p:ext>
            </p:extLst>
          </p:nvPr>
        </p:nvGraphicFramePr>
        <p:xfrm>
          <a:off x="148942" y="1286540"/>
          <a:ext cx="11617774" cy="225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3232"/>
            <a:ext cx="11833891" cy="1320800"/>
          </a:xfrm>
          <a:prstGeom prst="rect">
            <a:avLst/>
          </a:prstGeom>
        </p:spPr>
        <p:txBody>
          <a:bodyPr>
            <a:normAutofit/>
          </a:bodyPr>
          <a:lstStyle/>
          <a:p>
            <a:r>
              <a:rPr lang="en-US"/>
              <a:t>Reporting Concerns Regarding Test Materials </a:t>
            </a:r>
          </a:p>
        </p:txBody>
      </p:sp>
    </p:spTree>
    <p:extLst>
      <p:ext uri="{BB962C8B-B14F-4D97-AF65-F5344CB8AC3E}">
        <p14:creationId xmlns:p14="http://schemas.microsoft.com/office/powerpoint/2010/main" val="68208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0371" y="6505091"/>
            <a:ext cx="2732567" cy="35290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9" name="Rounded Rectangle 6">
            <a:extLst>
              <a:ext uri="{FF2B5EF4-FFF2-40B4-BE49-F238E27FC236}">
                <a16:creationId xmlns:a16="http://schemas.microsoft.com/office/drawing/2014/main" id="{3C156A58-393C-49DA-ABA1-6E58344452DF}"/>
              </a:ext>
            </a:extLst>
          </p:cNvPr>
          <p:cNvSpPr/>
          <p:nvPr/>
        </p:nvSpPr>
        <p:spPr>
          <a:xfrm>
            <a:off x="95693" y="4740727"/>
            <a:ext cx="12004157" cy="1647071"/>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Which of the following are good active monitoring practices during a test session? Select all that apply.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A. Observing the room from the sides		B. Checking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C. Walking up and down the aisles 		D. Grading papers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E. Indicating the student has not provided enough information </a:t>
            </a:r>
          </a:p>
        </p:txBody>
      </p:sp>
      <p:sp>
        <p:nvSpPr>
          <p:cNvPr id="7" name="Rounded Rectangle 6"/>
          <p:cNvSpPr/>
          <p:nvPr/>
        </p:nvSpPr>
        <p:spPr>
          <a:xfrm>
            <a:off x="95693" y="3592076"/>
            <a:ext cx="11897523" cy="1031358"/>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a:ea typeface="+mn-ea"/>
                <a:cs typeface="+mn-cs"/>
              </a:rPr>
              <a:t>Is it acceptable to allow a student a few more minutes beyond stop time to finish an exam if he/she has been working diligently?</a:t>
            </a:r>
          </a:p>
        </p:txBody>
      </p:sp>
      <p:sp>
        <p:nvSpPr>
          <p:cNvPr id="8" name="Rounded Rectangle 7"/>
          <p:cNvSpPr/>
          <p:nvPr/>
        </p:nvSpPr>
        <p:spPr>
          <a:xfrm>
            <a:off x="95693" y="2371067"/>
            <a:ext cx="11897523" cy="1135244"/>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point out to a student that he/she probably hasn’t written enough for a constructed response?</a:t>
            </a:r>
          </a:p>
        </p:txBody>
      </p:sp>
      <p:sp>
        <p:nvSpPr>
          <p:cNvPr id="6" name="Rounded Rectangle 5"/>
          <p:cNvSpPr/>
          <p:nvPr/>
        </p:nvSpPr>
        <p:spPr>
          <a:xfrm>
            <a:off x="95693" y="1169355"/>
            <a:ext cx="7938960" cy="1115947"/>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Franklin Gothic Book" panose="020B0503020102020204"/>
                <a:ea typeface="+mn-ea"/>
                <a:cs typeface="+mn-cs"/>
              </a:rPr>
              <a:t>Is it acceptable to indicate to a student the appropriate work area in a test booklet or student response booklet after a testing session has begun?</a:t>
            </a:r>
          </a:p>
        </p:txBody>
      </p:sp>
      <p:sp>
        <p:nvSpPr>
          <p:cNvPr id="2" name="Title 1"/>
          <p:cNvSpPr>
            <a:spLocks noGrp="1"/>
          </p:cNvSpPr>
          <p:nvPr>
            <p:ph type="title"/>
          </p:nvPr>
        </p:nvSpPr>
        <p:spPr>
          <a:xfrm>
            <a:off x="0" y="61176"/>
            <a:ext cx="3932237" cy="790188"/>
          </a:xfrm>
        </p:spPr>
        <p:txBody>
          <a:bodyPr>
            <a:normAutofit fontScale="90000"/>
          </a:bodyPr>
          <a:lstStyle/>
          <a:p>
            <a:r>
              <a:rPr lang="en-US">
                <a:solidFill>
                  <a:srgbClr val="008080"/>
                </a:solidFill>
              </a:rPr>
              <a:t>Check for Understanding (5)</a:t>
            </a:r>
          </a:p>
        </p:txBody>
      </p:sp>
    </p:spTree>
    <p:extLst>
      <p:ext uri="{BB962C8B-B14F-4D97-AF65-F5344CB8AC3E}">
        <p14:creationId xmlns:p14="http://schemas.microsoft.com/office/powerpoint/2010/main" val="293865074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2976641301"/>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508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7A059A-A655-48E6-ADDE-73A762623445}"/>
              </a:ext>
            </a:extLst>
          </p:cNvPr>
          <p:cNvSpPr>
            <a:spLocks noGrp="1"/>
          </p:cNvSpPr>
          <p:nvPr>
            <p:ph type="ftr" sz="quarter" idx="11"/>
          </p:nvPr>
        </p:nvSpPr>
        <p:spPr>
          <a:xfrm>
            <a:off x="0" y="6492875"/>
            <a:ext cx="25298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9E96A92E-415B-44ED-A3F4-68472BF86B3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Text Placeholder 2">
            <a:extLst>
              <a:ext uri="{FF2B5EF4-FFF2-40B4-BE49-F238E27FC236}">
                <a16:creationId xmlns:a16="http://schemas.microsoft.com/office/drawing/2014/main" id="{81ECBF85-E3AF-41F6-BD60-C45FAD28BF74}"/>
              </a:ext>
            </a:extLst>
          </p:cNvPr>
          <p:cNvSpPr>
            <a:spLocks noGrp="1"/>
          </p:cNvSpPr>
          <p:nvPr>
            <p:ph type="body" idx="1"/>
          </p:nvPr>
        </p:nvSpPr>
        <p:spPr>
          <a:xfrm>
            <a:off x="677335" y="3429000"/>
            <a:ext cx="8596668" cy="2880650"/>
          </a:xfrm>
        </p:spPr>
        <p:txBody>
          <a:bodyPr>
            <a:normAutofit/>
          </a:bodyPr>
          <a:lstStyle/>
          <a:p>
            <a:pPr marL="457200" indent="-457200">
              <a:buFont typeface="Wingdings" panose="05000000000000000000" pitchFamily="2" charset="2"/>
              <a:buChar char="Ø"/>
            </a:pPr>
            <a:r>
              <a:rPr lang="en-US"/>
              <a:t>Test Security – Monitoring </a:t>
            </a:r>
          </a:p>
          <a:p>
            <a:pPr marL="457200" indent="-457200">
              <a:buFont typeface="Wingdings" panose="05000000000000000000" pitchFamily="2" charset="2"/>
              <a:buChar char="Ø"/>
            </a:pPr>
            <a:r>
              <a:rPr lang="en-US"/>
              <a:t>Seating Charts</a:t>
            </a:r>
          </a:p>
          <a:p>
            <a:pPr marL="457200" indent="-457200">
              <a:buFont typeface="Wingdings" panose="05000000000000000000" pitchFamily="2" charset="2"/>
              <a:buChar char="Ø"/>
            </a:pPr>
            <a:r>
              <a:rPr lang="en-US"/>
              <a:t>Administration Practices</a:t>
            </a:r>
          </a:p>
          <a:p>
            <a:pPr marL="457200" indent="-457200">
              <a:buFont typeface="Wingdings" panose="05000000000000000000" pitchFamily="2" charset="2"/>
              <a:buChar char="Ø"/>
            </a:pPr>
            <a:r>
              <a:rPr lang="en-US"/>
              <a:t>Test Materials Concerns</a:t>
            </a:r>
          </a:p>
          <a:p>
            <a:endParaRPr lang="en-US"/>
          </a:p>
          <a:p>
            <a:endParaRPr lang="en-US"/>
          </a:p>
          <a:p>
            <a:pPr marL="457200" indent="-4572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63E9D814-93D4-4D0F-8AD1-104BC028FD9D}"/>
              </a:ext>
            </a:extLst>
          </p:cNvPr>
          <p:cNvSpPr>
            <a:spLocks noGrp="1"/>
          </p:cNvSpPr>
          <p:nvPr>
            <p:ph type="title"/>
          </p:nvPr>
        </p:nvSpPr>
        <p:spPr>
          <a:xfrm>
            <a:off x="301841" y="1709739"/>
            <a:ext cx="11674811" cy="1719261"/>
          </a:xfrm>
        </p:spPr>
        <p:txBody>
          <a:bodyPr>
            <a:normAutofit/>
          </a:bodyPr>
          <a:lstStyle/>
          <a:p>
            <a:r>
              <a:rPr lang="en-US" sz="4800" dirty="0">
                <a:solidFill>
                  <a:srgbClr val="009A80"/>
                </a:solidFill>
              </a:rPr>
              <a:t>Module 5: Administration of State Assessment</a:t>
            </a:r>
          </a:p>
        </p:txBody>
      </p:sp>
    </p:spTree>
    <p:extLst>
      <p:ext uri="{BB962C8B-B14F-4D97-AF65-F5344CB8AC3E}">
        <p14:creationId xmlns:p14="http://schemas.microsoft.com/office/powerpoint/2010/main" val="236984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Division of Assessment and Accountability Support</a:t>
            </a:r>
          </a:p>
        </p:txBody>
      </p:sp>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82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605867-FC53-473D-8845-AE70D1C9323A}"/>
              </a:ext>
            </a:extLst>
          </p:cNvPr>
          <p:cNvSpPr>
            <a:spLocks noGrp="1"/>
          </p:cNvSpPr>
          <p:nvPr>
            <p:ph type="ftr" sz="quarter" idx="11"/>
          </p:nvPr>
        </p:nvSpPr>
        <p:spPr>
          <a:xfrm>
            <a:off x="0" y="6492875"/>
            <a:ext cx="229688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01841" y="1709739"/>
            <a:ext cx="11045609" cy="2010006"/>
          </a:xfrm>
        </p:spPr>
        <p:txBody>
          <a:bodyPr anchor="b">
            <a:normAutofit/>
          </a:bodyPr>
          <a:lstStyle/>
          <a:p>
            <a:r>
              <a:rPr lang="en-US" sz="4800"/>
              <a:t>Test Security Monitoring</a:t>
            </a:r>
          </a:p>
        </p:txBody>
      </p:sp>
    </p:spTree>
    <p:extLst>
      <p:ext uri="{BB962C8B-B14F-4D97-AF65-F5344CB8AC3E}">
        <p14:creationId xmlns:p14="http://schemas.microsoft.com/office/powerpoint/2010/main" val="164835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90268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Active Monitoring" title="Active Monitoring"/>
          <p:cNvGraphicFramePr>
            <a:graphicFrameLocks noGrp="1"/>
          </p:cNvGraphicFramePr>
          <p:nvPr/>
        </p:nvGraphicFramePr>
        <p:xfrm>
          <a:off x="328246" y="1021977"/>
          <a:ext cx="11569587" cy="4319225"/>
        </p:xfrm>
        <a:graphic>
          <a:graphicData uri="http://schemas.openxmlformats.org/drawingml/2006/table">
            <a:tbl>
              <a:tblPr firstRow="1" bandRow="1">
                <a:tableStyleId>{6E25E649-3F16-4E02-A733-19D2CDBF48F0}</a:tableStyleId>
              </a:tblPr>
              <a:tblGrid>
                <a:gridCol w="5468891">
                  <a:extLst>
                    <a:ext uri="{9D8B030D-6E8A-4147-A177-3AD203B41FA5}">
                      <a16:colId xmlns:a16="http://schemas.microsoft.com/office/drawing/2014/main" val="20000"/>
                    </a:ext>
                  </a:extLst>
                </a:gridCol>
                <a:gridCol w="636643">
                  <a:extLst>
                    <a:ext uri="{9D8B030D-6E8A-4147-A177-3AD203B41FA5}">
                      <a16:colId xmlns:a16="http://schemas.microsoft.com/office/drawing/2014/main" val="20001"/>
                    </a:ext>
                  </a:extLst>
                </a:gridCol>
                <a:gridCol w="5464053">
                  <a:extLst>
                    <a:ext uri="{9D8B030D-6E8A-4147-A177-3AD203B41FA5}">
                      <a16:colId xmlns:a16="http://schemas.microsoft.com/office/drawing/2014/main" val="20002"/>
                    </a:ext>
                  </a:extLst>
                </a:gridCol>
              </a:tblGrid>
              <a:tr h="526980">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819865">
                <a:tc>
                  <a:txBody>
                    <a:bodyPr/>
                    <a:lstStyle/>
                    <a:p>
                      <a:r>
                        <a:rPr lang="en-US" sz="2400"/>
                        <a:t>Test </a:t>
                      </a:r>
                      <a:r>
                        <a:rPr lang="en-US" sz="2400" baseline="0"/>
                        <a:t>administrators circulating throughout the testing site during testing sessions. Principals and district administrators shall ensure that proper monitoring occurs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Space that limits the test administrator’s ability to circulate</a:t>
                      </a:r>
                      <a:r>
                        <a:rPr lang="en-US" sz="2400" baseline="0"/>
                        <a:t> and monitor students during testing </a:t>
                      </a:r>
                      <a:r>
                        <a:rPr lang="en-US" sz="2400" baseline="-25000"/>
                        <a:t>p.10</a:t>
                      </a:r>
                    </a:p>
                  </a:txBody>
                  <a:tcPr>
                    <a:solidFill>
                      <a:schemeClr val="bg1">
                        <a:lumMod val="85000"/>
                      </a:schemeClr>
                    </a:solidFill>
                  </a:tcPr>
                </a:tc>
                <a:extLst>
                  <a:ext uri="{0D108BD9-81ED-4DB2-BD59-A6C34878D82A}">
                    <a16:rowId xmlns:a16="http://schemas.microsoft.com/office/drawing/2014/main" val="10001"/>
                  </a:ext>
                </a:extLst>
              </a:tr>
              <a:tr h="1819865">
                <a:tc>
                  <a:txBody>
                    <a:bodyPr/>
                    <a:lstStyle/>
                    <a:p>
                      <a:r>
                        <a:rPr lang="en-US" sz="2400"/>
                        <a:t>Scheduling test sessions to prevent overcrowding in the testing location</a:t>
                      </a:r>
                      <a:r>
                        <a:rPr lang="en-US" sz="2400" baseline="0"/>
                        <a:t>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baseline="0"/>
                        <a:t>Exceeding reasonable seating capacity in testing locations and rooms </a:t>
                      </a:r>
                      <a:r>
                        <a:rPr lang="en-US" sz="2400" baseline="-25000"/>
                        <a:t>p.10</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474325" cy="735312"/>
          </a:xfrm>
          <a:prstGeom prst="rect">
            <a:avLst/>
          </a:prstGeom>
        </p:spPr>
        <p:txBody>
          <a:bodyPr>
            <a:normAutofit/>
          </a:bodyPr>
          <a:lstStyle/>
          <a:p>
            <a:r>
              <a:rPr lang="en-US"/>
              <a:t>Active Monitoring</a:t>
            </a:r>
          </a:p>
        </p:txBody>
      </p:sp>
    </p:spTree>
    <p:extLst>
      <p:ext uri="{BB962C8B-B14F-4D97-AF65-F5344CB8AC3E}">
        <p14:creationId xmlns:p14="http://schemas.microsoft.com/office/powerpoint/2010/main" val="253029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6"/>
            <a:ext cx="2594344" cy="2577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Appropriate Monitoring" title="Appropriate Monitoring"/>
          <p:cNvGraphicFramePr>
            <a:graphicFrameLocks noGrp="1"/>
          </p:cNvGraphicFramePr>
          <p:nvPr/>
        </p:nvGraphicFramePr>
        <p:xfrm>
          <a:off x="255183" y="1012693"/>
          <a:ext cx="11546958" cy="4636762"/>
        </p:xfrm>
        <a:graphic>
          <a:graphicData uri="http://schemas.openxmlformats.org/drawingml/2006/table">
            <a:tbl>
              <a:tblPr firstRow="1" bandRow="1">
                <a:tableStyleId>{6E25E649-3F16-4E02-A733-19D2CDBF48F0}</a:tableStyleId>
              </a:tblPr>
              <a:tblGrid>
                <a:gridCol w="5586813">
                  <a:extLst>
                    <a:ext uri="{9D8B030D-6E8A-4147-A177-3AD203B41FA5}">
                      <a16:colId xmlns:a16="http://schemas.microsoft.com/office/drawing/2014/main" val="20000"/>
                    </a:ext>
                  </a:extLst>
                </a:gridCol>
                <a:gridCol w="590945">
                  <a:extLst>
                    <a:ext uri="{9D8B030D-6E8A-4147-A177-3AD203B41FA5}">
                      <a16:colId xmlns:a16="http://schemas.microsoft.com/office/drawing/2014/main" val="20001"/>
                    </a:ext>
                  </a:extLst>
                </a:gridCol>
                <a:gridCol w="5369200">
                  <a:extLst>
                    <a:ext uri="{9D8B030D-6E8A-4147-A177-3AD203B41FA5}">
                      <a16:colId xmlns:a16="http://schemas.microsoft.com/office/drawing/2014/main" val="20002"/>
                    </a:ext>
                  </a:extLst>
                </a:gridCol>
              </a:tblGrid>
              <a:tr h="54850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952671">
                <a:tc rowSpan="2">
                  <a:txBody>
                    <a:bodyPr/>
                    <a:lstStyle/>
                    <a:p>
                      <a:r>
                        <a:rPr lang="en-US" sz="2000"/>
                        <a:t>Offering words of</a:t>
                      </a:r>
                      <a:r>
                        <a:rPr lang="en-US" sz="2000" baseline="0"/>
                        <a:t> encouragement and general instructions that direct students to apply themselves to the task at hand, but do not imply evaluation of student work or allow an advantage are permissible (Examples include, “Do your best,” “Get started,” and “Stay on task.”) </a:t>
                      </a:r>
                      <a:r>
                        <a:rPr lang="en-US" sz="2000" baseline="-25000"/>
                        <a:t>p.10</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Engaging in any behavior that would assist the students in understanding or responding to</a:t>
                      </a:r>
                      <a:r>
                        <a:rPr lang="en-US" sz="2000" baseline="0"/>
                        <a:t> any item on the test</a:t>
                      </a:r>
                      <a:r>
                        <a:rPr lang="en-US" sz="2000" baseline="-25000"/>
                        <a:t> p.10</a:t>
                      </a:r>
                    </a:p>
                  </a:txBody>
                  <a:tcPr>
                    <a:solidFill>
                      <a:schemeClr val="bg1">
                        <a:lumMod val="85000"/>
                      </a:schemeClr>
                    </a:solidFill>
                  </a:tcPr>
                </a:tc>
                <a:extLst>
                  <a:ext uri="{0D108BD9-81ED-4DB2-BD59-A6C34878D82A}">
                    <a16:rowId xmlns:a16="http://schemas.microsoft.com/office/drawing/2014/main" val="10001"/>
                  </a:ext>
                </a:extLst>
              </a:tr>
              <a:tr h="948682">
                <a:tc vMerge="1">
                  <a:txBody>
                    <a:bodyPr/>
                    <a:lstStyle/>
                    <a:p>
                      <a:endParaRPr lang="en-US"/>
                    </a:p>
                  </a:txBody>
                  <a:tcPr>
                    <a:solidFill>
                      <a:schemeClr val="accent4">
                        <a:lumMod val="20000"/>
                        <a:lumOff val="80000"/>
                      </a:schemeClr>
                    </a:solidFill>
                  </a:tcPr>
                </a:tc>
                <a:tc>
                  <a:txBody>
                    <a:bodyPr/>
                    <a:lstStyle/>
                    <a:p>
                      <a:endParaRPr lang="en-US" sz="2000"/>
                    </a:p>
                  </a:txBody>
                  <a:tcPr>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a:t>Encouraging students to edit their responses by providing evaluation of student</a:t>
                      </a:r>
                      <a:r>
                        <a:rPr lang="en-US" sz="2000" baseline="0"/>
                        <a:t> work </a:t>
                      </a:r>
                      <a:r>
                        <a:rPr lang="en-US" sz="2000" baseline="-25000"/>
                        <a:t> p.10</a:t>
                      </a:r>
                    </a:p>
                  </a:txBody>
                  <a:tcPr>
                    <a:solidFill>
                      <a:schemeClr val="bg1">
                        <a:lumMod val="85000"/>
                      </a:schemeClr>
                    </a:solidFill>
                  </a:tcPr>
                </a:tc>
                <a:extLst>
                  <a:ext uri="{0D108BD9-81ED-4DB2-BD59-A6C34878D82A}">
                    <a16:rowId xmlns:a16="http://schemas.microsoft.com/office/drawing/2014/main" val="10002"/>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Coaching, editing, pointing out errors</a:t>
                      </a:r>
                      <a:r>
                        <a:rPr lang="en-US" sz="2000" baseline="0"/>
                        <a:t> or missing answers </a:t>
                      </a:r>
                      <a:r>
                        <a:rPr lang="en-US" sz="2000" baseline="-25000"/>
                        <a:t>p.10</a:t>
                      </a:r>
                    </a:p>
                  </a:txBody>
                  <a:tcPr>
                    <a:solidFill>
                      <a:schemeClr val="bg1">
                        <a:lumMod val="85000"/>
                      </a:schemeClr>
                    </a:solidFill>
                  </a:tcPr>
                </a:tc>
                <a:extLst>
                  <a:ext uri="{0D108BD9-81ED-4DB2-BD59-A6C34878D82A}">
                    <a16:rowId xmlns:a16="http://schemas.microsoft.com/office/drawing/2014/main" val="10003"/>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Making evaluative statements to students regarding their responses </a:t>
                      </a:r>
                      <a:r>
                        <a:rPr lang="en-US" sz="2000" baseline="-25000"/>
                        <a:t>p.13</a:t>
                      </a:r>
                    </a:p>
                  </a:txBody>
                  <a:tcPr>
                    <a:solidFill>
                      <a:schemeClr val="bg1">
                        <a:lumMod val="85000"/>
                      </a:schemeClr>
                    </a:solidFill>
                  </a:tcPr>
                </a:tc>
                <a:extLst>
                  <a:ext uri="{0D108BD9-81ED-4DB2-BD59-A6C34878D82A}">
                    <a16:rowId xmlns:a16="http://schemas.microsoft.com/office/drawing/2014/main" val="10004"/>
                  </a:ext>
                </a:extLst>
              </a:tr>
              <a:tr h="663983">
                <a:tc>
                  <a:txBody>
                    <a:bodyPr/>
                    <a:lstStyle/>
                    <a:p>
                      <a:endParaRPr lang="en-US" sz="2000"/>
                    </a:p>
                  </a:txBody>
                  <a:tcPr>
                    <a:solidFill>
                      <a:schemeClr val="bg1">
                        <a:lumMod val="85000"/>
                      </a:schemeClr>
                    </a:solidFill>
                  </a:tcPr>
                </a:tc>
                <a:tc>
                  <a:txBody>
                    <a:bodyPr/>
                    <a:lstStyle/>
                    <a:p>
                      <a:endParaRPr lang="en-US" sz="2000" baseline="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t>District/school staff altering student answers at any time </a:t>
                      </a:r>
                      <a:r>
                        <a:rPr lang="en-US" sz="2000" baseline="-25000" dirty="0"/>
                        <a:t>p. 10</a:t>
                      </a:r>
                    </a:p>
                  </a:txBody>
                  <a:tcP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idx="4294967295"/>
          </p:nvPr>
        </p:nvSpPr>
        <p:spPr>
          <a:xfrm>
            <a:off x="0" y="107950"/>
            <a:ext cx="11636375" cy="635000"/>
          </a:xfrm>
          <a:prstGeom prst="rect">
            <a:avLst/>
          </a:prstGeom>
        </p:spPr>
        <p:txBody>
          <a:bodyPr>
            <a:noAutofit/>
          </a:bodyPr>
          <a:lstStyle/>
          <a:p>
            <a:r>
              <a:rPr lang="en-US"/>
              <a:t>Appropriate Monitoring</a:t>
            </a:r>
          </a:p>
        </p:txBody>
      </p:sp>
    </p:spTree>
    <p:extLst>
      <p:ext uri="{BB962C8B-B14F-4D97-AF65-F5344CB8AC3E}">
        <p14:creationId xmlns:p14="http://schemas.microsoft.com/office/powerpoint/2010/main" val="90377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60497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Table 5" descr="Monitoring Breaks" title="Monitoring Breaks"/>
          <p:cNvGraphicFramePr>
            <a:graphicFrameLocks noGrp="1"/>
          </p:cNvGraphicFramePr>
          <p:nvPr/>
        </p:nvGraphicFramePr>
        <p:xfrm>
          <a:off x="212651" y="1008159"/>
          <a:ext cx="11499777" cy="4586641"/>
        </p:xfrm>
        <a:graphic>
          <a:graphicData uri="http://schemas.openxmlformats.org/drawingml/2006/table">
            <a:tbl>
              <a:tblPr firstRow="1" bandRow="1">
                <a:tableStyleId>{6E25E649-3F16-4E02-A733-19D2CDBF48F0}</a:tableStyleId>
              </a:tblPr>
              <a:tblGrid>
                <a:gridCol w="6045434">
                  <a:extLst>
                    <a:ext uri="{9D8B030D-6E8A-4147-A177-3AD203B41FA5}">
                      <a16:colId xmlns:a16="http://schemas.microsoft.com/office/drawing/2014/main" val="20000"/>
                    </a:ext>
                  </a:extLst>
                </a:gridCol>
                <a:gridCol w="678679">
                  <a:extLst>
                    <a:ext uri="{9D8B030D-6E8A-4147-A177-3AD203B41FA5}">
                      <a16:colId xmlns:a16="http://schemas.microsoft.com/office/drawing/2014/main" val="20001"/>
                    </a:ext>
                  </a:extLst>
                </a:gridCol>
                <a:gridCol w="4775664">
                  <a:extLst>
                    <a:ext uri="{9D8B030D-6E8A-4147-A177-3AD203B41FA5}">
                      <a16:colId xmlns:a16="http://schemas.microsoft.com/office/drawing/2014/main" val="20002"/>
                    </a:ext>
                  </a:extLst>
                </a:gridCol>
              </a:tblGrid>
              <a:tr h="678643">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064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Allowing students, a restroom break during a testing session</a:t>
                      </a:r>
                      <a:r>
                        <a:rPr lang="en-US" sz="2400" baseline="0"/>
                        <a:t> if monitored at all times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Leaving students alone with test materials at any time </a:t>
                      </a:r>
                      <a:r>
                        <a:rPr lang="en-US" sz="2400" baseline="-25000"/>
                        <a:t>p.11</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1196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Conducting</a:t>
                      </a:r>
                      <a:r>
                        <a:rPr lang="en-US" sz="2400">
                          <a:solidFill>
                            <a:srgbClr val="FF0000"/>
                          </a:solidFill>
                        </a:rPr>
                        <a:t> </a:t>
                      </a:r>
                      <a:r>
                        <a:rPr lang="en-US" sz="2400">
                          <a:solidFill>
                            <a:schemeClr val="tx1"/>
                          </a:solidFill>
                        </a:rPr>
                        <a:t>interval </a:t>
                      </a:r>
                      <a:r>
                        <a:rPr lang="en-US" sz="2400"/>
                        <a:t>or restroom breaks-without affecting the integrity of the testing</a:t>
                      </a:r>
                      <a:r>
                        <a:rPr lang="en-US" sz="2400" baseline="0"/>
                        <a:t> </a:t>
                      </a:r>
                      <a:r>
                        <a:rPr lang="en-US" sz="2400" baseline="-25000"/>
                        <a:t>p.11</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baseline="-25000"/>
                    </a:p>
                  </a:txBody>
                  <a:tcPr>
                    <a:solidFill>
                      <a:schemeClr val="bg1">
                        <a:lumMod val="85000"/>
                      </a:schemeClr>
                    </a:solidFill>
                  </a:tcPr>
                </a:tc>
                <a:extLst>
                  <a:ext uri="{0D108BD9-81ED-4DB2-BD59-A6C34878D82A}">
                    <a16:rowId xmlns:a16="http://schemas.microsoft.com/office/drawing/2014/main" val="10002"/>
                  </a:ext>
                </a:extLst>
              </a:tr>
              <a:tr h="16445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Scheduling tests</a:t>
                      </a:r>
                      <a:r>
                        <a:rPr lang="en-US" sz="2400" baseline="0"/>
                        <a:t> to avoid conflicts with lunch </a:t>
                      </a:r>
                      <a:r>
                        <a:rPr lang="en-US" sz="2400" baseline="-25000"/>
                        <a:t>p.11</a:t>
                      </a:r>
                    </a:p>
                    <a:p>
                      <a:endParaRPr lang="en-US" sz="2400" baseline="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106363"/>
            <a:ext cx="9955213" cy="838200"/>
          </a:xfrm>
          <a:prstGeom prst="rect">
            <a:avLst/>
          </a:prstGeom>
        </p:spPr>
        <p:txBody>
          <a:bodyPr>
            <a:normAutofit/>
          </a:bodyPr>
          <a:lstStyle/>
          <a:p>
            <a:r>
              <a:rPr lang="en-US"/>
              <a:t>Monitoring Breaks</a:t>
            </a:r>
          </a:p>
        </p:txBody>
      </p:sp>
    </p:spTree>
    <p:extLst>
      <p:ext uri="{BB962C8B-B14F-4D97-AF65-F5344CB8AC3E}">
        <p14:creationId xmlns:p14="http://schemas.microsoft.com/office/powerpoint/2010/main" val="48142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20D165-58D6-4973-94AA-9A410B2CA8A2}"/>
              </a:ext>
            </a:extLst>
          </p:cNvPr>
          <p:cNvSpPr>
            <a:spLocks noGrp="1"/>
          </p:cNvSpPr>
          <p:nvPr>
            <p:ph type="ftr" sz="quarter" idx="11"/>
          </p:nvPr>
        </p:nvSpPr>
        <p:spPr>
          <a:xfrm>
            <a:off x="0" y="6492875"/>
            <a:ext cx="2362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19596" y="1709739"/>
            <a:ext cx="11027854" cy="2516032"/>
          </a:xfrm>
        </p:spPr>
        <p:txBody>
          <a:bodyPr>
            <a:normAutofit/>
          </a:bodyPr>
          <a:lstStyle/>
          <a:p>
            <a:r>
              <a:rPr lang="en-US" sz="4800">
                <a:solidFill>
                  <a:srgbClr val="009A80"/>
                </a:solidFill>
              </a:rPr>
              <a:t>Seating Charts During the Test Administration </a:t>
            </a:r>
          </a:p>
        </p:txBody>
      </p:sp>
    </p:spTree>
    <p:extLst>
      <p:ext uri="{BB962C8B-B14F-4D97-AF65-F5344CB8AC3E}">
        <p14:creationId xmlns:p14="http://schemas.microsoft.com/office/powerpoint/2010/main" val="64956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2482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a:xfrm>
            <a:off x="7518022" y="5859582"/>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Text Placeholder 2">
            <a:extLst>
              <a:ext uri="{FF2B5EF4-FFF2-40B4-BE49-F238E27FC236}">
                <a16:creationId xmlns:a16="http://schemas.microsoft.com/office/drawing/2014/main" id="{09E4B520-150C-43E6-9972-BA614B4A8EAC}"/>
              </a:ext>
            </a:extLst>
          </p:cNvPr>
          <p:cNvSpPr>
            <a:spLocks noGrp="1"/>
          </p:cNvSpPr>
          <p:nvPr>
            <p:ph type="body" sz="quarter" idx="13"/>
          </p:nvPr>
        </p:nvSpPr>
        <p:spPr>
          <a:xfrm>
            <a:off x="489456" y="1085149"/>
            <a:ext cx="9389062" cy="5228885"/>
          </a:xfrm>
        </p:spPr>
        <p:txBody>
          <a:bodyPr>
            <a:normAutofit/>
          </a:bodyPr>
          <a:lstStyle/>
          <a:p>
            <a:pPr marL="0" indent="0">
              <a:buNone/>
            </a:pPr>
            <a:r>
              <a:rPr lang="en-US"/>
              <a:t>Update seating chart for each testing session to reflect changes in the following:</a:t>
            </a:r>
          </a:p>
          <a:p>
            <a:pPr lvl="1">
              <a:buFont typeface="Wingdings" panose="05000000000000000000" pitchFamily="2" charset="2"/>
              <a:buChar char="Ø"/>
            </a:pPr>
            <a:r>
              <a:rPr lang="en-US"/>
              <a:t>Test name</a:t>
            </a:r>
          </a:p>
          <a:p>
            <a:pPr lvl="1">
              <a:buFont typeface="Wingdings" panose="05000000000000000000" pitchFamily="2" charset="2"/>
              <a:buChar char="Ø"/>
            </a:pPr>
            <a:r>
              <a:rPr lang="en-US"/>
              <a:t>District/school</a:t>
            </a:r>
          </a:p>
          <a:p>
            <a:pPr lvl="1">
              <a:buFont typeface="Wingdings" panose="05000000000000000000" pitchFamily="2" charset="2"/>
              <a:buChar char="Ø"/>
            </a:pPr>
            <a:r>
              <a:rPr lang="en-US"/>
              <a:t>Date</a:t>
            </a:r>
          </a:p>
          <a:p>
            <a:pPr lvl="1">
              <a:buFont typeface="Wingdings" panose="05000000000000000000" pitchFamily="2" charset="2"/>
              <a:buChar char="Ø"/>
            </a:pPr>
            <a:r>
              <a:rPr lang="en-US"/>
              <a:t>Room number</a:t>
            </a:r>
          </a:p>
          <a:p>
            <a:pPr lvl="1">
              <a:buFont typeface="Wingdings" panose="05000000000000000000" pitchFamily="2" charset="2"/>
              <a:buChar char="Ø"/>
            </a:pPr>
            <a:r>
              <a:rPr lang="en-US"/>
              <a:t>Content area</a:t>
            </a:r>
          </a:p>
          <a:p>
            <a:pPr lvl="1">
              <a:buFont typeface="Wingdings" panose="05000000000000000000" pitchFamily="2" charset="2"/>
              <a:buChar char="Ø"/>
            </a:pPr>
            <a:r>
              <a:rPr lang="en-US"/>
              <a:t>Student name(s)</a:t>
            </a:r>
          </a:p>
          <a:p>
            <a:pPr lvl="1">
              <a:buFont typeface="Wingdings" panose="05000000000000000000" pitchFamily="2" charset="2"/>
              <a:buChar char="Ø"/>
            </a:pPr>
            <a:r>
              <a:rPr lang="en-US"/>
              <a:t>Room layout</a:t>
            </a:r>
          </a:p>
          <a:p>
            <a:pPr lvl="1">
              <a:buFont typeface="Wingdings" panose="05000000000000000000" pitchFamily="2" charset="2"/>
              <a:buChar char="Ø"/>
            </a:pPr>
            <a:r>
              <a:rPr lang="en-US"/>
              <a:t>Name(s) and signature(s) of testing staff at the end of the testing session</a:t>
            </a:r>
          </a:p>
          <a:p>
            <a:pPr>
              <a:buFont typeface="Wingdings" panose="05000000000000000000" pitchFamily="2" charset="2"/>
              <a:buChar char="§"/>
            </a:pPr>
            <a:endParaRPr lang="en-US"/>
          </a:p>
          <a:p>
            <a:pPr>
              <a:buFont typeface="Wingdings" panose="05000000000000000000" pitchFamily="2" charset="2"/>
              <a:buChar char="§"/>
            </a:pPr>
            <a:endParaRPr lang="en-US"/>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151749" y="183225"/>
            <a:ext cx="8596668" cy="901924"/>
          </a:xfrm>
        </p:spPr>
        <p:txBody>
          <a:bodyPr/>
          <a:lstStyle/>
          <a:p>
            <a:r>
              <a:rPr lang="en-US">
                <a:solidFill>
                  <a:schemeClr val="tx2"/>
                </a:solidFill>
              </a:rPr>
              <a:t>Updating Seating Charts</a:t>
            </a:r>
          </a:p>
        </p:txBody>
      </p:sp>
    </p:spTree>
    <p:extLst>
      <p:ext uri="{BB962C8B-B14F-4D97-AF65-F5344CB8AC3E}">
        <p14:creationId xmlns:p14="http://schemas.microsoft.com/office/powerpoint/2010/main" val="361458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E0F908-B86E-4805-AA31-0DDF6C2A45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28474" y="1709738"/>
            <a:ext cx="11018976" cy="2116538"/>
          </a:xfrm>
        </p:spPr>
        <p:txBody>
          <a:bodyPr>
            <a:normAutofit/>
          </a:bodyPr>
          <a:lstStyle/>
          <a:p>
            <a:r>
              <a:rPr lang="en-US" sz="4800">
                <a:solidFill>
                  <a:srgbClr val="009A80"/>
                </a:solidFill>
              </a:rPr>
              <a:t>Administration Practices</a:t>
            </a:r>
          </a:p>
        </p:txBody>
      </p:sp>
    </p:spTree>
    <p:extLst>
      <p:ext uri="{BB962C8B-B14F-4D97-AF65-F5344CB8AC3E}">
        <p14:creationId xmlns:p14="http://schemas.microsoft.com/office/powerpoint/2010/main" val="28457128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KYED-14-1794</_dlc_DocId>
    <_dlc_DocIdUrl xmlns="3a62de7d-ba57-4f43-9dae-9623ba637be0">
      <Url>https://www.education.ky.gov/AA/distsupp/_layouts/15/DocIdRedir.aspx?ID=KYED-14-1794</Url>
      <Description>KYED-14-1794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A861D-4BB2-4A29-AFD8-662646C56D66}">
  <ds:schemaRefs>
    <ds:schemaRef ds:uri="http://schemas.microsoft.com/sharepoint/events"/>
  </ds:schemaRefs>
</ds:datastoreItem>
</file>

<file path=customXml/itemProps2.xml><?xml version="1.0" encoding="utf-8"?>
<ds:datastoreItem xmlns:ds="http://schemas.openxmlformats.org/officeDocument/2006/customXml" ds:itemID="{A1EED826-4E2B-4FA6-A482-73A553620194}">
  <ds:schemaRefs>
    <ds:schemaRef ds:uri="http://schemas.microsoft.com/sharepoint/v3/contenttype/forms"/>
  </ds:schemaRefs>
</ds:datastoreItem>
</file>

<file path=customXml/itemProps3.xml><?xml version="1.0" encoding="utf-8"?>
<ds:datastoreItem xmlns:ds="http://schemas.openxmlformats.org/officeDocument/2006/customXml" ds:itemID="{ADB9C817-EC84-43BE-ACD7-A9015A6E1726}">
  <ds:schemaRefs>
    <ds:schemaRef ds:uri="5bc9d522-2386-425a-9f2a-a617cf877ec0"/>
    <ds:schemaRef ds:uri="http://schemas.microsoft.com/office/infopath/2007/PartnerControls"/>
    <ds:schemaRef ds:uri="e933af85-a9ee-4a70-b6e0-74d4f32bb51d"/>
    <ds:schemaRef ds:uri="cf3aa28c-8d44-408c-a5ca-996a87f6cd59"/>
    <ds:schemaRef ds:uri="http://schemas.openxmlformats.org/package/2006/metadata/core-properties"/>
    <ds:schemaRef ds:uri="http://schemas.microsoft.com/office/2006/metadata/properties"/>
    <ds:schemaRef ds:uri="c8aeabe4-0dec-4482-a76a-bb57f37294f4"/>
    <ds:schemaRef ds:uri="http://schemas.microsoft.com/office/2006/documentManagement/types"/>
    <ds:schemaRef ds:uri="http://purl.org/dc/elements/1.1/"/>
    <ds:schemaRef ds:uri="http://purl.org/dc/terms/"/>
    <ds:schemaRef ds:uri="b062eb0a-ada4-4626-816e-5cd0be926cfe"/>
    <ds:schemaRef ds:uri="http://www.w3.org/XML/1998/namespace"/>
    <ds:schemaRef ds:uri="http://purl.org/dc/dcmitype/"/>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505465B9-5500-4783-944D-74F729CB3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3732</Words>
  <Application>Microsoft Office PowerPoint</Application>
  <PresentationFormat>Widescreen</PresentationFormat>
  <Paragraphs>299</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Franklin Gothic Book</vt:lpstr>
      <vt:lpstr>Franklin Gothic Medium</vt:lpstr>
      <vt:lpstr>Georgia</vt:lpstr>
      <vt:lpstr>Times New Roman</vt:lpstr>
      <vt:lpstr>Wingdings</vt:lpstr>
      <vt:lpstr>Theme1</vt:lpstr>
      <vt:lpstr>1_Theme1</vt:lpstr>
      <vt:lpstr>Administration Code Training 703 KAR 5:080</vt:lpstr>
      <vt:lpstr>Module 5: Administration of State Assessment</vt:lpstr>
      <vt:lpstr>Test Security Monitoring</vt:lpstr>
      <vt:lpstr>Active Monitoring</vt:lpstr>
      <vt:lpstr>Appropriate Monitoring</vt:lpstr>
      <vt:lpstr>Monitoring Breaks</vt:lpstr>
      <vt:lpstr>Seating Charts During the Test Administration </vt:lpstr>
      <vt:lpstr>Updating Seating Charts</vt:lpstr>
      <vt:lpstr>Administration Practices</vt:lpstr>
      <vt:lpstr>Testing Time</vt:lpstr>
      <vt:lpstr>Accommodations</vt:lpstr>
      <vt:lpstr>Testing Time for Accommodations</vt:lpstr>
      <vt:lpstr>Testing Order</vt:lpstr>
      <vt:lpstr>Test Materials</vt:lpstr>
      <vt:lpstr>Student Behavior</vt:lpstr>
      <vt:lpstr>Test Material Concerns</vt:lpstr>
      <vt:lpstr>Reporting Concerns Regarding Test Materials </vt:lpstr>
      <vt:lpstr>Check for Understanding (5)</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ssavage</dc:creator>
  <cp:lastModifiedBy>Riley, Ben - Division of Assessment and Accountability Support</cp:lastModifiedBy>
  <cp:revision>6</cp:revision>
  <dcterms:created xsi:type="dcterms:W3CDTF">2022-08-03T11:11:22Z</dcterms:created>
  <dcterms:modified xsi:type="dcterms:W3CDTF">2022-10-31T16:58:21Z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5e4b6613-ada5-45e2-8064-7f2823826e89</vt:lpwstr>
  </property>
</Properties>
</file>