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70_3FA0D8BC.xml" ContentType="application/vnd.ms-powerpoint.comment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2"/>
  </p:notesMasterIdLst>
  <p:sldIdLst>
    <p:sldId id="265" r:id="rId6"/>
    <p:sldId id="362" r:id="rId7"/>
    <p:sldId id="274" r:id="rId8"/>
    <p:sldId id="368" r:id="rId9"/>
    <p:sldId id="279" r:id="rId10"/>
    <p:sldId id="359" r:id="rId11"/>
    <p:sldId id="311" r:id="rId12"/>
    <p:sldId id="325" r:id="rId13"/>
    <p:sldId id="305" r:id="rId14"/>
    <p:sldId id="314" r:id="rId15"/>
    <p:sldId id="312" r:id="rId16"/>
    <p:sldId id="367" r:id="rId17"/>
    <p:sldId id="343" r:id="rId18"/>
    <p:sldId id="354" r:id="rId19"/>
    <p:sldId id="280" r:id="rId20"/>
    <p:sldId id="9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3684" autoAdjust="0"/>
  </p:normalViewPr>
  <p:slideViewPr>
    <p:cSldViewPr snapToGrid="0">
      <p:cViewPr varScale="1">
        <p:scale>
          <a:sx n="32" d="100"/>
          <a:sy n="32" d="100"/>
        </p:scale>
        <p:origin x="256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openxmlformats.org/officeDocument/2006/relationships/customXml" Target="../customXml/item4.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ge, Shara - Division of Assessment and Accountability Support" userId="71eadb16-699f-453e-81d8-c9ac7aaf2dd6" providerId="ADAL" clId="{8459C922-D84C-4472-9CCC-C60BF0C0A202}"/>
    <pc:docChg chg="modSld">
      <pc:chgData name="Savage, Shara - Division of Assessment and Accountability Support" userId="71eadb16-699f-453e-81d8-c9ac7aaf2dd6" providerId="ADAL" clId="{8459C922-D84C-4472-9CCC-C60BF0C0A202}" dt="2022-08-03T11:42:58.997" v="7" actId="20577"/>
      <pc:docMkLst>
        <pc:docMk/>
      </pc:docMkLst>
      <pc:sldChg chg="modNotesTx">
        <pc:chgData name="Savage, Shara - Division of Assessment and Accountability Support" userId="71eadb16-699f-453e-81d8-c9ac7aaf2dd6" providerId="ADAL" clId="{8459C922-D84C-4472-9CCC-C60BF0C0A202}" dt="2022-08-03T11:42:58.997" v="7" actId="20577"/>
        <pc:sldMkLst>
          <pc:docMk/>
          <pc:sldMk cId="3477655453" sldId="265"/>
        </pc:sldMkLst>
      </pc:sldChg>
    </pc:docChg>
  </pc:docChgLst>
  <pc:docChgLst>
    <pc:chgData name="Savage, Shara - Division of Assessment and Accountability Support" userId="71eadb16-699f-453e-81d8-c9ac7aaf2dd6" providerId="ADAL" clId="{D2A909A3-01CC-4D92-860C-F0C7DE59969C}"/>
    <pc:docChg chg="modSld">
      <pc:chgData name="Savage, Shara - Division of Assessment and Accountability Support" userId="71eadb16-699f-453e-81d8-c9ac7aaf2dd6" providerId="ADAL" clId="{D2A909A3-01CC-4D92-860C-F0C7DE59969C}" dt="2022-08-08T14:20:17.651" v="10" actId="6549"/>
      <pc:docMkLst>
        <pc:docMk/>
      </pc:docMkLst>
      <pc:sldChg chg="modNotesTx">
        <pc:chgData name="Savage, Shara - Division of Assessment and Accountability Support" userId="71eadb16-699f-453e-81d8-c9ac7aaf2dd6" providerId="ADAL" clId="{D2A909A3-01CC-4D92-860C-F0C7DE59969C}" dt="2022-08-08T14:20:17.651" v="10" actId="6549"/>
        <pc:sldMkLst>
          <pc:docMk/>
          <pc:sldMk cId="1752048124" sldId="354"/>
        </pc:sldMkLst>
      </pc:sldChg>
    </pc:docChg>
  </pc:docChgLst>
  <pc:docChgLst>
    <pc:chgData name="Shara Savage" userId="71eadb16-699f-453e-81d8-c9ac7aaf2dd6" providerId="ADAL" clId="{8459C922-D84C-4472-9CCC-C60BF0C0A202}"/>
    <pc:docChg chg="undo custSel modSld">
      <pc:chgData name="Shara Savage" userId="71eadb16-699f-453e-81d8-c9ac7aaf2dd6" providerId="ADAL" clId="{8459C922-D84C-4472-9CCC-C60BF0C0A202}" dt="2022-08-05T15:04:57.139" v="107" actId="13244"/>
      <pc:docMkLst>
        <pc:docMk/>
      </pc:docMkLst>
      <pc:sldChg chg="modSp modNotesTx">
        <pc:chgData name="Shara Savage" userId="71eadb16-699f-453e-81d8-c9ac7aaf2dd6" providerId="ADAL" clId="{8459C922-D84C-4472-9CCC-C60BF0C0A202}" dt="2022-08-05T13:44:15.353" v="104" actId="13244"/>
        <pc:sldMkLst>
          <pc:docMk/>
          <pc:sldMk cId="3477655453" sldId="265"/>
        </pc:sldMkLst>
        <pc:spChg chg="mod">
          <ac:chgData name="Shara Savage" userId="71eadb16-699f-453e-81d8-c9ac7aaf2dd6" providerId="ADAL" clId="{8459C922-D84C-4472-9CCC-C60BF0C0A202}" dt="2022-08-05T13:44:15.353" v="104" actId="13244"/>
          <ac:spMkLst>
            <pc:docMk/>
            <pc:sldMk cId="3477655453" sldId="265"/>
            <ac:spMk id="12" creationId="{00000000-0000-0000-0000-000000000000}"/>
          </ac:spMkLst>
        </pc:spChg>
      </pc:sldChg>
      <pc:sldChg chg="modSp">
        <pc:chgData name="Shara Savage" userId="71eadb16-699f-453e-81d8-c9ac7aaf2dd6" providerId="ADAL" clId="{8459C922-D84C-4472-9CCC-C60BF0C0A202}" dt="2022-08-04T17:56:36.684" v="2" actId="13244"/>
        <pc:sldMkLst>
          <pc:docMk/>
          <pc:sldMk cId="1205865574" sldId="274"/>
        </pc:sldMkLst>
        <pc:spChg chg="mod">
          <ac:chgData name="Shara Savage" userId="71eadb16-699f-453e-81d8-c9ac7aaf2dd6" providerId="ADAL" clId="{8459C922-D84C-4472-9CCC-C60BF0C0A202}" dt="2022-08-04T17:56:36.684" v="2" actId="13244"/>
          <ac:spMkLst>
            <pc:docMk/>
            <pc:sldMk cId="1205865574" sldId="274"/>
            <ac:spMk id="5" creationId="{00000000-0000-0000-0000-000000000000}"/>
          </ac:spMkLst>
        </pc:spChg>
        <pc:spChg chg="mod">
          <ac:chgData name="Shara Savage" userId="71eadb16-699f-453e-81d8-c9ac7aaf2dd6" providerId="ADAL" clId="{8459C922-D84C-4472-9CCC-C60BF0C0A202}" dt="2022-08-04T17:56:33.182" v="1" actId="13244"/>
          <ac:spMkLst>
            <pc:docMk/>
            <pc:sldMk cId="1205865574" sldId="274"/>
            <ac:spMk id="6" creationId="{00000000-0000-0000-0000-000000000000}"/>
          </ac:spMkLst>
        </pc:spChg>
      </pc:sldChg>
      <pc:sldChg chg="modSp">
        <pc:chgData name="Shara Savage" userId="71eadb16-699f-453e-81d8-c9ac7aaf2dd6" providerId="ADAL" clId="{8459C922-D84C-4472-9CCC-C60BF0C0A202}" dt="2022-08-04T17:57:06.280" v="9" actId="13244"/>
        <pc:sldMkLst>
          <pc:docMk/>
          <pc:sldMk cId="2997565294" sldId="279"/>
        </pc:sldMkLst>
        <pc:spChg chg="mod">
          <ac:chgData name="Shara Savage" userId="71eadb16-699f-453e-81d8-c9ac7aaf2dd6" providerId="ADAL" clId="{8459C922-D84C-4472-9CCC-C60BF0C0A202}" dt="2022-08-04T17:57:02.364" v="8" actId="13244"/>
          <ac:spMkLst>
            <pc:docMk/>
            <pc:sldMk cId="2997565294" sldId="279"/>
            <ac:spMk id="2" creationId="{00000000-0000-0000-0000-000000000000}"/>
          </ac:spMkLst>
        </pc:spChg>
        <pc:spChg chg="mod">
          <ac:chgData name="Shara Savage" userId="71eadb16-699f-453e-81d8-c9ac7aaf2dd6" providerId="ADAL" clId="{8459C922-D84C-4472-9CCC-C60BF0C0A202}" dt="2022-08-04T17:57:06.280" v="9" actId="13244"/>
          <ac:spMkLst>
            <pc:docMk/>
            <pc:sldMk cId="2997565294" sldId="279"/>
            <ac:spMk id="5" creationId="{00000000-0000-0000-0000-000000000000}"/>
          </ac:spMkLst>
        </pc:spChg>
        <pc:spChg chg="mod">
          <ac:chgData name="Shara Savage" userId="71eadb16-699f-453e-81d8-c9ac7aaf2dd6" providerId="ADAL" clId="{8459C922-D84C-4472-9CCC-C60BF0C0A202}" dt="2022-08-04T17:56:57.730" v="7" actId="13244"/>
          <ac:spMkLst>
            <pc:docMk/>
            <pc:sldMk cId="2997565294" sldId="279"/>
            <ac:spMk id="6" creationId="{00000000-0000-0000-0000-000000000000}"/>
          </ac:spMkLst>
        </pc:spChg>
      </pc:sldChg>
      <pc:sldChg chg="modSp">
        <pc:chgData name="Shara Savage" userId="71eadb16-699f-453e-81d8-c9ac7aaf2dd6" providerId="ADAL" clId="{8459C922-D84C-4472-9CCC-C60BF0C0A202}" dt="2022-08-05T15:04:57.139" v="107" actId="13244"/>
        <pc:sldMkLst>
          <pc:docMk/>
          <pc:sldMk cId="505087787" sldId="280"/>
        </pc:sldMkLst>
        <pc:spChg chg="mod">
          <ac:chgData name="Shara Savage" userId="71eadb16-699f-453e-81d8-c9ac7aaf2dd6" providerId="ADAL" clId="{8459C922-D84C-4472-9CCC-C60BF0C0A202}" dt="2022-08-05T15:04:55.592" v="106" actId="13244"/>
          <ac:spMkLst>
            <pc:docMk/>
            <pc:sldMk cId="505087787" sldId="280"/>
            <ac:spMk id="3" creationId="{00000000-0000-0000-0000-000000000000}"/>
          </ac:spMkLst>
        </pc:spChg>
        <pc:spChg chg="mod">
          <ac:chgData name="Shara Savage" userId="71eadb16-699f-453e-81d8-c9ac7aaf2dd6" providerId="ADAL" clId="{8459C922-D84C-4472-9CCC-C60BF0C0A202}" dt="2022-08-05T15:04:57.139" v="107" actId="13244"/>
          <ac:spMkLst>
            <pc:docMk/>
            <pc:sldMk cId="505087787" sldId="280"/>
            <ac:spMk id="5" creationId="{F9E6E2DD-1811-4ECC-8524-CFDA8CFB10C3}"/>
          </ac:spMkLst>
        </pc:spChg>
      </pc:sldChg>
      <pc:sldChg chg="modSp">
        <pc:chgData name="Shara Savage" userId="71eadb16-699f-453e-81d8-c9ac7aaf2dd6" providerId="ADAL" clId="{8459C922-D84C-4472-9CCC-C60BF0C0A202}" dt="2022-08-05T13:13:15.485" v="31" actId="13244"/>
        <pc:sldMkLst>
          <pc:docMk/>
          <pc:sldMk cId="1352596660" sldId="305"/>
        </pc:sldMkLst>
        <pc:spChg chg="mod">
          <ac:chgData name="Shara Savage" userId="71eadb16-699f-453e-81d8-c9ac7aaf2dd6" providerId="ADAL" clId="{8459C922-D84C-4472-9CCC-C60BF0C0A202}" dt="2022-08-05T13:13:13.264" v="30" actId="13244"/>
          <ac:spMkLst>
            <pc:docMk/>
            <pc:sldMk cId="1352596660" sldId="305"/>
            <ac:spMk id="2" creationId="{00000000-0000-0000-0000-000000000000}"/>
          </ac:spMkLst>
        </pc:spChg>
        <pc:spChg chg="mod">
          <ac:chgData name="Shara Savage" userId="71eadb16-699f-453e-81d8-c9ac7aaf2dd6" providerId="ADAL" clId="{8459C922-D84C-4472-9CCC-C60BF0C0A202}" dt="2022-08-05T13:13:15.485" v="31" actId="13244"/>
          <ac:spMkLst>
            <pc:docMk/>
            <pc:sldMk cId="1352596660" sldId="305"/>
            <ac:spMk id="5" creationId="{00000000-0000-0000-0000-000000000000}"/>
          </ac:spMkLst>
        </pc:spChg>
      </pc:sldChg>
      <pc:sldChg chg="modSp">
        <pc:chgData name="Shara Savage" userId="71eadb16-699f-453e-81d8-c9ac7aaf2dd6" providerId="ADAL" clId="{8459C922-D84C-4472-9CCC-C60BF0C0A202}" dt="2022-08-05T13:12:57.141" v="27" actId="13244"/>
        <pc:sldMkLst>
          <pc:docMk/>
          <pc:sldMk cId="1578908983" sldId="311"/>
        </pc:sldMkLst>
        <pc:spChg chg="mod">
          <ac:chgData name="Shara Savage" userId="71eadb16-699f-453e-81d8-c9ac7aaf2dd6" providerId="ADAL" clId="{8459C922-D84C-4472-9CCC-C60BF0C0A202}" dt="2022-08-05T13:12:54.524" v="26" actId="13244"/>
          <ac:spMkLst>
            <pc:docMk/>
            <pc:sldMk cId="1578908983" sldId="311"/>
            <ac:spMk id="2" creationId="{00000000-0000-0000-0000-000000000000}"/>
          </ac:spMkLst>
        </pc:spChg>
        <pc:spChg chg="mod">
          <ac:chgData name="Shara Savage" userId="71eadb16-699f-453e-81d8-c9ac7aaf2dd6" providerId="ADAL" clId="{8459C922-D84C-4472-9CCC-C60BF0C0A202}" dt="2022-08-05T13:12:57.141" v="27" actId="13244"/>
          <ac:spMkLst>
            <pc:docMk/>
            <pc:sldMk cId="1578908983" sldId="311"/>
            <ac:spMk id="5" creationId="{00000000-0000-0000-0000-000000000000}"/>
          </ac:spMkLst>
        </pc:spChg>
      </pc:sldChg>
      <pc:sldChg chg="modSp">
        <pc:chgData name="Shara Savage" userId="71eadb16-699f-453e-81d8-c9ac7aaf2dd6" providerId="ADAL" clId="{8459C922-D84C-4472-9CCC-C60BF0C0A202}" dt="2022-08-05T13:13:36.475" v="35" actId="13244"/>
        <pc:sldMkLst>
          <pc:docMk/>
          <pc:sldMk cId="1032068337" sldId="312"/>
        </pc:sldMkLst>
        <pc:spChg chg="mod">
          <ac:chgData name="Shara Savage" userId="71eadb16-699f-453e-81d8-c9ac7aaf2dd6" providerId="ADAL" clId="{8459C922-D84C-4472-9CCC-C60BF0C0A202}" dt="2022-08-05T13:13:34.518" v="34" actId="13244"/>
          <ac:spMkLst>
            <pc:docMk/>
            <pc:sldMk cId="1032068337" sldId="312"/>
            <ac:spMk id="2" creationId="{00000000-0000-0000-0000-000000000000}"/>
          </ac:spMkLst>
        </pc:spChg>
        <pc:spChg chg="mod">
          <ac:chgData name="Shara Savage" userId="71eadb16-699f-453e-81d8-c9ac7aaf2dd6" providerId="ADAL" clId="{8459C922-D84C-4472-9CCC-C60BF0C0A202}" dt="2022-08-05T13:13:36.475" v="35" actId="13244"/>
          <ac:spMkLst>
            <pc:docMk/>
            <pc:sldMk cId="1032068337" sldId="312"/>
            <ac:spMk id="5" creationId="{00000000-0000-0000-0000-000000000000}"/>
          </ac:spMkLst>
        </pc:spChg>
      </pc:sldChg>
      <pc:sldChg chg="modSp modNotesTx">
        <pc:chgData name="Shara Savage" userId="71eadb16-699f-453e-81d8-c9ac7aaf2dd6" providerId="ADAL" clId="{8459C922-D84C-4472-9CCC-C60BF0C0A202}" dt="2022-08-05T13:35:05.841" v="57" actId="20577"/>
        <pc:sldMkLst>
          <pc:docMk/>
          <pc:sldMk cId="692631242" sldId="314"/>
        </pc:sldMkLst>
        <pc:spChg chg="mod">
          <ac:chgData name="Shara Savage" userId="71eadb16-699f-453e-81d8-c9ac7aaf2dd6" providerId="ADAL" clId="{8459C922-D84C-4472-9CCC-C60BF0C0A202}" dt="2022-08-05T13:13:21.323" v="32" actId="13244"/>
          <ac:spMkLst>
            <pc:docMk/>
            <pc:sldMk cId="692631242" sldId="314"/>
            <ac:spMk id="2" creationId="{00000000-0000-0000-0000-000000000000}"/>
          </ac:spMkLst>
        </pc:spChg>
        <pc:spChg chg="mod">
          <ac:chgData name="Shara Savage" userId="71eadb16-699f-453e-81d8-c9ac7aaf2dd6" providerId="ADAL" clId="{8459C922-D84C-4472-9CCC-C60BF0C0A202}" dt="2022-08-05T13:13:23.535" v="33" actId="13244"/>
          <ac:spMkLst>
            <pc:docMk/>
            <pc:sldMk cId="692631242" sldId="314"/>
            <ac:spMk id="5" creationId="{00000000-0000-0000-0000-000000000000}"/>
          </ac:spMkLst>
        </pc:spChg>
      </pc:sldChg>
      <pc:sldChg chg="modSp modNotesTx">
        <pc:chgData name="Shara Savage" userId="71eadb16-699f-453e-81d8-c9ac7aaf2dd6" providerId="ADAL" clId="{8459C922-D84C-4472-9CCC-C60BF0C0A202}" dt="2022-08-05T13:17:42.771" v="55" actId="20577"/>
        <pc:sldMkLst>
          <pc:docMk/>
          <pc:sldMk cId="3315294409" sldId="325"/>
        </pc:sldMkLst>
        <pc:spChg chg="mod">
          <ac:chgData name="Shara Savage" userId="71eadb16-699f-453e-81d8-c9ac7aaf2dd6" providerId="ADAL" clId="{8459C922-D84C-4472-9CCC-C60BF0C0A202}" dt="2022-08-05T13:13:02.025" v="28" actId="13244"/>
          <ac:spMkLst>
            <pc:docMk/>
            <pc:sldMk cId="3315294409" sldId="325"/>
            <ac:spMk id="2" creationId="{00000000-0000-0000-0000-000000000000}"/>
          </ac:spMkLst>
        </pc:spChg>
        <pc:spChg chg="mod">
          <ac:chgData name="Shara Savage" userId="71eadb16-699f-453e-81d8-c9ac7aaf2dd6" providerId="ADAL" clId="{8459C922-D84C-4472-9CCC-C60BF0C0A202}" dt="2022-08-05T13:13:04.184" v="29" actId="13244"/>
          <ac:spMkLst>
            <pc:docMk/>
            <pc:sldMk cId="3315294409" sldId="325"/>
            <ac:spMk id="5" creationId="{00000000-0000-0000-0000-000000000000}"/>
          </ac:spMkLst>
        </pc:spChg>
        <pc:graphicFrameChg chg="modGraphic">
          <ac:chgData name="Shara Savage" userId="71eadb16-699f-453e-81d8-c9ac7aaf2dd6" providerId="ADAL" clId="{8459C922-D84C-4472-9CCC-C60BF0C0A202}" dt="2022-08-04T18:02:37.877" v="14" actId="14100"/>
          <ac:graphicFrameMkLst>
            <pc:docMk/>
            <pc:sldMk cId="3315294409" sldId="325"/>
            <ac:graphicFrameMk id="6" creationId="{00000000-0000-0000-0000-000000000000}"/>
          </ac:graphicFrameMkLst>
        </pc:graphicFrameChg>
      </pc:sldChg>
      <pc:sldChg chg="addSp delSp modSp">
        <pc:chgData name="Shara Savage" userId="71eadb16-699f-453e-81d8-c9ac7aaf2dd6" providerId="ADAL" clId="{8459C922-D84C-4472-9CCC-C60BF0C0A202}" dt="2022-08-05T13:39:58.505" v="76" actId="13244"/>
        <pc:sldMkLst>
          <pc:docMk/>
          <pc:sldMk cId="3584259952" sldId="343"/>
        </pc:sldMkLst>
        <pc:spChg chg="add del mod">
          <ac:chgData name="Shara Savage" userId="71eadb16-699f-453e-81d8-c9ac7aaf2dd6" providerId="ADAL" clId="{8459C922-D84C-4472-9CCC-C60BF0C0A202}" dt="2022-08-05T13:39:54.319" v="75" actId="13244"/>
          <ac:spMkLst>
            <pc:docMk/>
            <pc:sldMk cId="3584259952" sldId="343"/>
            <ac:spMk id="2" creationId="{00000000-0000-0000-0000-000000000000}"/>
          </ac:spMkLst>
        </pc:spChg>
        <pc:spChg chg="mod">
          <ac:chgData name="Shara Savage" userId="71eadb16-699f-453e-81d8-c9ac7aaf2dd6" providerId="ADAL" clId="{8459C922-D84C-4472-9CCC-C60BF0C0A202}" dt="2022-08-05T13:38:34.486" v="62" actId="13244"/>
          <ac:spMkLst>
            <pc:docMk/>
            <pc:sldMk cId="3584259952" sldId="343"/>
            <ac:spMk id="4" creationId="{8B81FAC7-B314-4BC7-B8AF-BBB977DFA7A4}"/>
          </ac:spMkLst>
        </pc:spChg>
        <pc:spChg chg="add del mod">
          <ac:chgData name="Shara Savage" userId="71eadb16-699f-453e-81d8-c9ac7aaf2dd6" providerId="ADAL" clId="{8459C922-D84C-4472-9CCC-C60BF0C0A202}" dt="2022-08-05T13:39:04.247" v="67" actId="478"/>
          <ac:spMkLst>
            <pc:docMk/>
            <pc:sldMk cId="3584259952" sldId="343"/>
            <ac:spMk id="6" creationId="{9F5F361D-8E8E-4328-8BD0-C7B2D6E9CCA5}"/>
          </ac:spMkLst>
        </pc:spChg>
        <pc:spChg chg="mod">
          <ac:chgData name="Shara Savage" userId="71eadb16-699f-453e-81d8-c9ac7aaf2dd6" providerId="ADAL" clId="{8459C922-D84C-4472-9CCC-C60BF0C0A202}" dt="2022-08-05T13:39:58.505" v="76" actId="13244"/>
          <ac:spMkLst>
            <pc:docMk/>
            <pc:sldMk cId="3584259952" sldId="343"/>
            <ac:spMk id="7" creationId="{00000000-0000-0000-0000-000000000000}"/>
          </ac:spMkLst>
        </pc:spChg>
        <pc:spChg chg="mod">
          <ac:chgData name="Shara Savage" userId="71eadb16-699f-453e-81d8-c9ac7aaf2dd6" providerId="ADAL" clId="{8459C922-D84C-4472-9CCC-C60BF0C0A202}" dt="2022-08-05T13:39:49.900" v="74" actId="13244"/>
          <ac:spMkLst>
            <pc:docMk/>
            <pc:sldMk cId="3584259952" sldId="343"/>
            <ac:spMk id="9" creationId="{00000000-0000-0000-0000-000000000000}"/>
          </ac:spMkLst>
        </pc:spChg>
        <pc:spChg chg="del mod">
          <ac:chgData name="Shara Savage" userId="71eadb16-699f-453e-81d8-c9ac7aaf2dd6" providerId="ADAL" clId="{8459C922-D84C-4472-9CCC-C60BF0C0A202}" dt="2022-08-05T13:39:12.792" v="69" actId="478"/>
          <ac:spMkLst>
            <pc:docMk/>
            <pc:sldMk cId="3584259952" sldId="343"/>
            <ac:spMk id="11" creationId="{00000000-0000-0000-0000-000000000000}"/>
          </ac:spMkLst>
        </pc:spChg>
        <pc:spChg chg="mod">
          <ac:chgData name="Shara Savage" userId="71eadb16-699f-453e-81d8-c9ac7aaf2dd6" providerId="ADAL" clId="{8459C922-D84C-4472-9CCC-C60BF0C0A202}" dt="2022-08-05T13:38:46.360" v="64" actId="13244"/>
          <ac:spMkLst>
            <pc:docMk/>
            <pc:sldMk cId="3584259952" sldId="343"/>
            <ac:spMk id="12" creationId="{00000000-0000-0000-0000-000000000000}"/>
          </ac:spMkLst>
        </pc:spChg>
        <pc:spChg chg="mod">
          <ac:chgData name="Shara Savage" userId="71eadb16-699f-453e-81d8-c9ac7aaf2dd6" providerId="ADAL" clId="{8459C922-D84C-4472-9CCC-C60BF0C0A202}" dt="2022-08-05T13:38:49.066" v="65" actId="13244"/>
          <ac:spMkLst>
            <pc:docMk/>
            <pc:sldMk cId="3584259952" sldId="343"/>
            <ac:spMk id="13" creationId="{00000000-0000-0000-0000-000000000000}"/>
          </ac:spMkLst>
        </pc:spChg>
        <pc:spChg chg="mod">
          <ac:chgData name="Shara Savage" userId="71eadb16-699f-453e-81d8-c9ac7aaf2dd6" providerId="ADAL" clId="{8459C922-D84C-4472-9CCC-C60BF0C0A202}" dt="2022-08-05T13:38:36.852" v="63" actId="13244"/>
          <ac:spMkLst>
            <pc:docMk/>
            <pc:sldMk cId="3584259952" sldId="343"/>
            <ac:spMk id="14" creationId="{B00918B5-FCA1-4779-BDFD-6D5A15CD870F}"/>
          </ac:spMkLst>
        </pc:spChg>
        <pc:picChg chg="mod">
          <ac:chgData name="Shara Savage" userId="71eadb16-699f-453e-81d8-c9ac7aaf2dd6" providerId="ADAL" clId="{8459C922-D84C-4472-9CCC-C60BF0C0A202}" dt="2022-08-05T13:38:29.670" v="60" actId="13244"/>
          <ac:picMkLst>
            <pc:docMk/>
            <pc:sldMk cId="3584259952" sldId="343"/>
            <ac:picMk id="3" creationId="{00000000-0000-0000-0000-000000000000}"/>
          </ac:picMkLst>
        </pc:picChg>
        <pc:picChg chg="mod">
          <ac:chgData name="Shara Savage" userId="71eadb16-699f-453e-81d8-c9ac7aaf2dd6" providerId="ADAL" clId="{8459C922-D84C-4472-9CCC-C60BF0C0A202}" dt="2022-08-05T13:38:27.431" v="59" actId="13244"/>
          <ac:picMkLst>
            <pc:docMk/>
            <pc:sldMk cId="3584259952" sldId="343"/>
            <ac:picMk id="1026" creationId="{00000000-0000-0000-0000-000000000000}"/>
          </ac:picMkLst>
        </pc:picChg>
        <pc:picChg chg="mod">
          <ac:chgData name="Shara Savage" userId="71eadb16-699f-453e-81d8-c9ac7aaf2dd6" providerId="ADAL" clId="{8459C922-D84C-4472-9CCC-C60BF0C0A202}" dt="2022-08-05T13:38:31.364" v="61" actId="13244"/>
          <ac:picMkLst>
            <pc:docMk/>
            <pc:sldMk cId="3584259952" sldId="343"/>
            <ac:picMk id="1027" creationId="{00000000-0000-0000-0000-000000000000}"/>
          </ac:picMkLst>
        </pc:picChg>
      </pc:sldChg>
      <pc:sldChg chg="modSp modNotesTx">
        <pc:chgData name="Shara Savage" userId="71eadb16-699f-453e-81d8-c9ac7aaf2dd6" providerId="ADAL" clId="{8459C922-D84C-4472-9CCC-C60BF0C0A202}" dt="2022-08-05T13:43:20.054" v="103" actId="20577"/>
        <pc:sldMkLst>
          <pc:docMk/>
          <pc:sldMk cId="1752048124" sldId="354"/>
        </pc:sldMkLst>
        <pc:spChg chg="mod">
          <ac:chgData name="Shara Savage" userId="71eadb16-699f-453e-81d8-c9ac7aaf2dd6" providerId="ADAL" clId="{8459C922-D84C-4472-9CCC-C60BF0C0A202}" dt="2022-08-05T13:40:50.320" v="77" actId="13244"/>
          <ac:spMkLst>
            <pc:docMk/>
            <pc:sldMk cId="1752048124" sldId="354"/>
            <ac:spMk id="2" creationId="{00000000-0000-0000-0000-000000000000}"/>
          </ac:spMkLst>
        </pc:spChg>
        <pc:spChg chg="mod">
          <ac:chgData name="Shara Savage" userId="71eadb16-699f-453e-81d8-c9ac7aaf2dd6" providerId="ADAL" clId="{8459C922-D84C-4472-9CCC-C60BF0C0A202}" dt="2022-08-05T13:40:55.535" v="78" actId="13244"/>
          <ac:spMkLst>
            <pc:docMk/>
            <pc:sldMk cId="1752048124" sldId="354"/>
            <ac:spMk id="6" creationId="{00000000-0000-0000-0000-000000000000}"/>
          </ac:spMkLst>
        </pc:spChg>
        <pc:spChg chg="mod">
          <ac:chgData name="Shara Savage" userId="71eadb16-699f-453e-81d8-c9ac7aaf2dd6" providerId="ADAL" clId="{8459C922-D84C-4472-9CCC-C60BF0C0A202}" dt="2022-08-05T13:40:57.551" v="79" actId="13244"/>
          <ac:spMkLst>
            <pc:docMk/>
            <pc:sldMk cId="1752048124" sldId="354"/>
            <ac:spMk id="7" creationId="{00000000-0000-0000-0000-000000000000}"/>
          </ac:spMkLst>
        </pc:spChg>
        <pc:spChg chg="mod">
          <ac:chgData name="Shara Savage" userId="71eadb16-699f-453e-81d8-c9ac7aaf2dd6" providerId="ADAL" clId="{8459C922-D84C-4472-9CCC-C60BF0C0A202}" dt="2022-08-05T13:40:59.991" v="80" actId="13244"/>
          <ac:spMkLst>
            <pc:docMk/>
            <pc:sldMk cId="1752048124" sldId="354"/>
            <ac:spMk id="8" creationId="{00000000-0000-0000-0000-000000000000}"/>
          </ac:spMkLst>
        </pc:spChg>
      </pc:sldChg>
      <pc:sldChg chg="modSp">
        <pc:chgData name="Shara Savage" userId="71eadb16-699f-453e-81d8-c9ac7aaf2dd6" providerId="ADAL" clId="{8459C922-D84C-4472-9CCC-C60BF0C0A202}" dt="2022-08-04T17:57:20.832" v="12" actId="13244"/>
        <pc:sldMkLst>
          <pc:docMk/>
          <pc:sldMk cId="2292826589" sldId="359"/>
        </pc:sldMkLst>
        <pc:spChg chg="mod">
          <ac:chgData name="Shara Savage" userId="71eadb16-699f-453e-81d8-c9ac7aaf2dd6" providerId="ADAL" clId="{8459C922-D84C-4472-9CCC-C60BF0C0A202}" dt="2022-08-04T17:57:20.832" v="12" actId="13244"/>
          <ac:spMkLst>
            <pc:docMk/>
            <pc:sldMk cId="2292826589" sldId="359"/>
            <ac:spMk id="4" creationId="{00000000-0000-0000-0000-000000000000}"/>
          </ac:spMkLst>
        </pc:spChg>
        <pc:spChg chg="mod">
          <ac:chgData name="Shara Savage" userId="71eadb16-699f-453e-81d8-c9ac7aaf2dd6" providerId="ADAL" clId="{8459C922-D84C-4472-9CCC-C60BF0C0A202}" dt="2022-08-04T17:57:19.224" v="11" actId="13244"/>
          <ac:spMkLst>
            <pc:docMk/>
            <pc:sldMk cId="2292826589" sldId="359"/>
            <ac:spMk id="5" creationId="{00000000-0000-0000-0000-000000000000}"/>
          </ac:spMkLst>
        </pc:spChg>
        <pc:spChg chg="mod">
          <ac:chgData name="Shara Savage" userId="71eadb16-699f-453e-81d8-c9ac7aaf2dd6" providerId="ADAL" clId="{8459C922-D84C-4472-9CCC-C60BF0C0A202}" dt="2022-08-04T17:57:17.157" v="10" actId="13244"/>
          <ac:spMkLst>
            <pc:docMk/>
            <pc:sldMk cId="2292826589" sldId="359"/>
            <ac:spMk id="6" creationId="{00000000-0000-0000-0000-000000000000}"/>
          </ac:spMkLst>
        </pc:spChg>
      </pc:sldChg>
      <pc:sldChg chg="addSp delSp modSp">
        <pc:chgData name="Shara Savage" userId="71eadb16-699f-453e-81d8-c9ac7aaf2dd6" providerId="ADAL" clId="{8459C922-D84C-4472-9CCC-C60BF0C0A202}" dt="2022-08-05T13:15:59.728" v="46" actId="13244"/>
        <pc:sldMkLst>
          <pc:docMk/>
          <pc:sldMk cId="3543183894" sldId="367"/>
        </pc:sldMkLst>
        <pc:spChg chg="mod">
          <ac:chgData name="Shara Savage" userId="71eadb16-699f-453e-81d8-c9ac7aaf2dd6" providerId="ADAL" clId="{8459C922-D84C-4472-9CCC-C60BF0C0A202}" dt="2022-08-05T13:15:59.728" v="46" actId="13244"/>
          <ac:spMkLst>
            <pc:docMk/>
            <pc:sldMk cId="3543183894" sldId="367"/>
            <ac:spMk id="3" creationId="{00000000-0000-0000-0000-000000000000}"/>
          </ac:spMkLst>
        </pc:spChg>
        <pc:spChg chg="mod">
          <ac:chgData name="Shara Savage" userId="71eadb16-699f-453e-81d8-c9ac7aaf2dd6" providerId="ADAL" clId="{8459C922-D84C-4472-9CCC-C60BF0C0A202}" dt="2022-08-05T13:13:46.217" v="37" actId="13244"/>
          <ac:spMkLst>
            <pc:docMk/>
            <pc:sldMk cId="3543183894" sldId="367"/>
            <ac:spMk id="4" creationId="{00000000-0000-0000-0000-000000000000}"/>
          </ac:spMkLst>
        </pc:spChg>
        <pc:spChg chg="add del mod">
          <ac:chgData name="Shara Savage" userId="71eadb16-699f-453e-81d8-c9ac7aaf2dd6" providerId="ADAL" clId="{8459C922-D84C-4472-9CCC-C60BF0C0A202}" dt="2022-08-05T13:15:55.997" v="45" actId="13244"/>
          <ac:spMkLst>
            <pc:docMk/>
            <pc:sldMk cId="3543183894" sldId="367"/>
            <ac:spMk id="5" creationId="{00000000-0000-0000-0000-000000000000}"/>
          </ac:spMkLst>
        </pc:spChg>
        <pc:spChg chg="mod">
          <ac:chgData name="Shara Savage" userId="71eadb16-699f-453e-81d8-c9ac7aaf2dd6" providerId="ADAL" clId="{8459C922-D84C-4472-9CCC-C60BF0C0A202}" dt="2022-08-05T13:15:37.547" v="41" actId="13244"/>
          <ac:spMkLst>
            <pc:docMk/>
            <pc:sldMk cId="3543183894" sldId="367"/>
            <ac:spMk id="9" creationId="{4A9335B7-929C-4735-94A2-72D5A91FDB01}"/>
          </ac:spMkLst>
        </pc:spChg>
        <pc:spChg chg="mod">
          <ac:chgData name="Shara Savage" userId="71eadb16-699f-453e-81d8-c9ac7aaf2dd6" providerId="ADAL" clId="{8459C922-D84C-4472-9CCC-C60BF0C0A202}" dt="2022-08-05T13:15:39.562" v="42" actId="13244"/>
          <ac:spMkLst>
            <pc:docMk/>
            <pc:sldMk cId="3543183894" sldId="367"/>
            <ac:spMk id="10" creationId="{4D303970-5145-46B1-89E6-94BC07448175}"/>
          </ac:spMkLst>
        </pc:spChg>
        <pc:picChg chg="mod">
          <ac:chgData name="Shara Savage" userId="71eadb16-699f-453e-81d8-c9ac7aaf2dd6" providerId="ADAL" clId="{8459C922-D84C-4472-9CCC-C60BF0C0A202}" dt="2022-08-05T13:13:51.842" v="38" actId="13244"/>
          <ac:picMkLst>
            <pc:docMk/>
            <pc:sldMk cId="3543183894" sldId="367"/>
            <ac:picMk id="6" creationId="{00000000-0000-0000-0000-000000000000}"/>
          </ac:picMkLst>
        </pc:picChg>
        <pc:picChg chg="mod">
          <ac:chgData name="Shara Savage" userId="71eadb16-699f-453e-81d8-c9ac7aaf2dd6" providerId="ADAL" clId="{8459C922-D84C-4472-9CCC-C60BF0C0A202}" dt="2022-08-05T13:13:57.435" v="39" actId="13244"/>
          <ac:picMkLst>
            <pc:docMk/>
            <pc:sldMk cId="3543183894" sldId="367"/>
            <ac:picMk id="7" creationId="{00000000-0000-0000-0000-000000000000}"/>
          </ac:picMkLst>
        </pc:picChg>
        <pc:picChg chg="mod">
          <ac:chgData name="Shara Savage" userId="71eadb16-699f-453e-81d8-c9ac7aaf2dd6" providerId="ADAL" clId="{8459C922-D84C-4472-9CCC-C60BF0C0A202}" dt="2022-08-05T13:14:00.202" v="40" actId="13244"/>
          <ac:picMkLst>
            <pc:docMk/>
            <pc:sldMk cId="3543183894" sldId="367"/>
            <ac:picMk id="8" creationId="{00000000-0000-0000-0000-000000000000}"/>
          </ac:picMkLst>
        </pc:picChg>
      </pc:sldChg>
      <pc:sldChg chg="modSp">
        <pc:chgData name="Shara Savage" userId="71eadb16-699f-453e-81d8-c9ac7aaf2dd6" providerId="ADAL" clId="{8459C922-D84C-4472-9CCC-C60BF0C0A202}" dt="2022-08-04T17:56:53.181" v="6" actId="13244"/>
        <pc:sldMkLst>
          <pc:docMk/>
          <pc:sldMk cId="1067505852" sldId="368"/>
        </pc:sldMkLst>
        <pc:spChg chg="mod">
          <ac:chgData name="Shara Savage" userId="71eadb16-699f-453e-81d8-c9ac7aaf2dd6" providerId="ADAL" clId="{8459C922-D84C-4472-9CCC-C60BF0C0A202}" dt="2022-08-04T17:56:40.829" v="3" actId="13244"/>
          <ac:spMkLst>
            <pc:docMk/>
            <pc:sldMk cId="1067505852" sldId="368"/>
            <ac:spMk id="2" creationId="{00000000-0000-0000-0000-000000000000}"/>
          </ac:spMkLst>
        </pc:spChg>
        <pc:spChg chg="mod">
          <ac:chgData name="Shara Savage" userId="71eadb16-699f-453e-81d8-c9ac7aaf2dd6" providerId="ADAL" clId="{8459C922-D84C-4472-9CCC-C60BF0C0A202}" dt="2022-08-04T17:56:53.181" v="6" actId="13244"/>
          <ac:spMkLst>
            <pc:docMk/>
            <pc:sldMk cId="1067505852" sldId="368"/>
            <ac:spMk id="5" creationId="{00000000-0000-0000-0000-000000000000}"/>
          </ac:spMkLst>
        </pc:spChg>
        <pc:picChg chg="mod">
          <ac:chgData name="Shara Savage" userId="71eadb16-699f-453e-81d8-c9ac7aaf2dd6" providerId="ADAL" clId="{8459C922-D84C-4472-9CCC-C60BF0C0A202}" dt="2022-08-04T17:56:45.528" v="4" actId="13244"/>
          <ac:picMkLst>
            <pc:docMk/>
            <pc:sldMk cId="1067505852" sldId="368"/>
            <ac:picMk id="3" creationId="{096606A9-A065-4765-806D-4A461374381E}"/>
          </ac:picMkLst>
        </pc:picChg>
        <pc:picChg chg="mod">
          <ac:chgData name="Shara Savage" userId="71eadb16-699f-453e-81d8-c9ac7aaf2dd6" providerId="ADAL" clId="{8459C922-D84C-4472-9CCC-C60BF0C0A202}" dt="2022-08-04T17:56:51.139" v="5" actId="13244"/>
          <ac:picMkLst>
            <pc:docMk/>
            <pc:sldMk cId="1067505852" sldId="368"/>
            <ac:picMk id="7" creationId="{00000000-0000-0000-0000-000000000000}"/>
          </ac:picMkLst>
        </pc:picChg>
      </pc:sldChg>
      <pc:sldChg chg="modSp">
        <pc:chgData name="Shara Savage" userId="71eadb16-699f-453e-81d8-c9ac7aaf2dd6" providerId="ADAL" clId="{8459C922-D84C-4472-9CCC-C60BF0C0A202}" dt="2022-08-05T15:04:47.367" v="105" actId="13244"/>
        <pc:sldMkLst>
          <pc:docMk/>
          <pc:sldMk cId="1792822603" sldId="999"/>
        </pc:sldMkLst>
        <pc:spChg chg="mod">
          <ac:chgData name="Shara Savage" userId="71eadb16-699f-453e-81d8-c9ac7aaf2dd6" providerId="ADAL" clId="{8459C922-D84C-4472-9CCC-C60BF0C0A202}" dt="2022-08-05T15:04:47.367" v="105" actId="13244"/>
          <ac:spMkLst>
            <pc:docMk/>
            <pc:sldMk cId="1792822603" sldId="999"/>
            <ac:spMk id="3" creationId="{00000000-0000-0000-0000-000000000000}"/>
          </ac:spMkLst>
        </pc:spChg>
      </pc:sldChg>
    </pc:docChg>
  </pc:docChgLst>
</pc:chgInfo>
</file>

<file path=ppt/comments/modernComment_170_3FA0D8BC.xml><?xml version="1.0" encoding="utf-8"?>
<p188:cmLst xmlns:a="http://schemas.openxmlformats.org/drawingml/2006/main" xmlns:r="http://schemas.openxmlformats.org/officeDocument/2006/relationships" xmlns:p188="http://schemas.microsoft.com/office/powerpoint/2018/8/main">
  <p188:cm id="{4C00139E-0E1B-4A34-995E-3D161272682D}" authorId="{771B6458-EC8F-ACB7-5084-9D6F069BC75D}" created="2022-08-01T15:52:40.670">
    <pc:sldMkLst xmlns:pc="http://schemas.microsoft.com/office/powerpoint/2013/main/command">
      <pc:docMk/>
      <pc:sldMk cId="1067505852" sldId="368"/>
    </pc:sldMkLst>
    <p188:txBody>
      <a:bodyPr/>
      <a:lstStyle/>
      <a:p>
        <a:r>
          <a:rPr lang="en-US"/>
          <a:t>Do we need to update this graphic with the new logo?</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3.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F73A6-D90F-4BA3-A5C4-227E420C9F42}"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29703CB8-7A67-4A11-A2F8-AE6885042E70}">
      <dgm:prSet phldrT="[Text]" custT="1"/>
      <dgm:spPr>
        <a:solidFill>
          <a:srgbClr val="73A385"/>
        </a:solidFill>
      </dgm:spPr>
      <dgm:t>
        <a:bodyPr/>
        <a:lstStyle/>
        <a:p>
          <a:r>
            <a:rPr lang="en-US" sz="2400" dirty="0">
              <a:solidFill>
                <a:schemeClr val="tx1"/>
              </a:solidFill>
            </a:rPr>
            <a:t>Plan </a:t>
          </a:r>
          <a:r>
            <a:rPr lang="en-US" sz="2400" u="sng" dirty="0">
              <a:solidFill>
                <a:schemeClr val="tx1"/>
              </a:solidFill>
            </a:rPr>
            <a:t>annual</a:t>
          </a:r>
          <a:r>
            <a:rPr lang="en-US" sz="2400" dirty="0">
              <a:solidFill>
                <a:schemeClr val="tx1"/>
              </a:solidFill>
            </a:rPr>
            <a:t> dedicated time for test administrator training in Admin Code and Inclusion regulations. </a:t>
          </a:r>
        </a:p>
        <a:p>
          <a:r>
            <a:rPr lang="en-US" sz="2400" baseline="-25000" dirty="0">
              <a:solidFill>
                <a:schemeClr val="tx1"/>
              </a:solidFill>
            </a:rPr>
            <a:t>p.4</a:t>
          </a:r>
          <a:endParaRPr lang="en-US" sz="2400" dirty="0">
            <a:solidFill>
              <a:schemeClr val="tx1"/>
            </a:solidFill>
          </a:endParaRPr>
        </a:p>
      </dgm:t>
    </dgm:pt>
    <dgm:pt modelId="{55C590BE-C7B7-44B7-BD9B-2BCCBEF4406A}" type="parTrans" cxnId="{6CAE1B6E-BC80-4A37-B41F-DA3A7F7ECAFF}">
      <dgm:prSet/>
      <dgm:spPr/>
      <dgm:t>
        <a:bodyPr/>
        <a:lstStyle/>
        <a:p>
          <a:endParaRPr lang="en-US">
            <a:solidFill>
              <a:schemeClr val="tx2"/>
            </a:solidFill>
          </a:endParaRPr>
        </a:p>
      </dgm:t>
    </dgm:pt>
    <dgm:pt modelId="{5B866038-6FC4-428B-A00A-0467B8CD9BB6}" type="sibTrans" cxnId="{6CAE1B6E-BC80-4A37-B41F-DA3A7F7ECAFF}">
      <dgm:prSet/>
      <dgm:spPr/>
      <dgm:t>
        <a:bodyPr/>
        <a:lstStyle/>
        <a:p>
          <a:endParaRPr lang="en-US">
            <a:solidFill>
              <a:schemeClr val="tx2"/>
            </a:solidFill>
          </a:endParaRPr>
        </a:p>
      </dgm:t>
    </dgm:pt>
    <dgm:pt modelId="{57A696E8-1860-42F3-A48F-008FCD6B67B0}">
      <dgm:prSet phldrT="[Text]" custT="1"/>
      <dgm:spPr>
        <a:solidFill>
          <a:srgbClr val="6AA27A"/>
        </a:solidFill>
      </dgm:spPr>
      <dgm:t>
        <a:bodyPr/>
        <a:lstStyle/>
        <a:p>
          <a:r>
            <a:rPr lang="en-US" sz="2400" dirty="0">
              <a:solidFill>
                <a:schemeClr val="tx1"/>
              </a:solidFill>
            </a:rPr>
            <a:t>Interactive training must occur BEFORE test-related processes.</a:t>
          </a:r>
        </a:p>
        <a:p>
          <a:r>
            <a:rPr lang="en-US" sz="2400" baseline="-25000" dirty="0">
              <a:solidFill>
                <a:schemeClr val="tx1"/>
              </a:solidFill>
            </a:rPr>
            <a:t>p.4</a:t>
          </a:r>
        </a:p>
      </dgm:t>
    </dgm:pt>
    <dgm:pt modelId="{E3A723A0-48B0-423E-9987-9160E73BDDEB}" type="parTrans" cxnId="{FED1B044-DDFB-4E4E-986B-E3EAFDC572E9}">
      <dgm:prSet/>
      <dgm:spPr/>
      <dgm:t>
        <a:bodyPr/>
        <a:lstStyle/>
        <a:p>
          <a:endParaRPr lang="en-US">
            <a:solidFill>
              <a:schemeClr val="tx2"/>
            </a:solidFill>
          </a:endParaRPr>
        </a:p>
      </dgm:t>
    </dgm:pt>
    <dgm:pt modelId="{29104E49-FB85-498B-BA51-D5563D9ED12B}" type="sibTrans" cxnId="{FED1B044-DDFB-4E4E-986B-E3EAFDC572E9}">
      <dgm:prSet/>
      <dgm:spPr/>
      <dgm:t>
        <a:bodyPr/>
        <a:lstStyle/>
        <a:p>
          <a:endParaRPr lang="en-US">
            <a:solidFill>
              <a:schemeClr val="tx2"/>
            </a:solidFill>
          </a:endParaRPr>
        </a:p>
      </dgm:t>
    </dgm:pt>
    <dgm:pt modelId="{608F98B4-2496-40F1-B4C0-DD7B4D1D44B7}">
      <dgm:prSet phldrT="[Text]" custT="1"/>
      <dgm:spPr>
        <a:solidFill>
          <a:srgbClr val="008080"/>
        </a:solidFill>
      </dgm:spPr>
      <dgm:t>
        <a:bodyPr/>
        <a:lstStyle/>
        <a:p>
          <a:r>
            <a:rPr lang="en-US" sz="2400" dirty="0">
              <a:solidFill>
                <a:schemeClr val="tx1"/>
              </a:solidFill>
            </a:rPr>
            <a:t>Distribute Test Administration Manuals in advance of testing. </a:t>
          </a:r>
        </a:p>
        <a:p>
          <a:r>
            <a:rPr lang="en-US" sz="2400" baseline="-25000" dirty="0">
              <a:solidFill>
                <a:schemeClr val="tx1"/>
              </a:solidFill>
            </a:rPr>
            <a:t>p. 6</a:t>
          </a:r>
        </a:p>
      </dgm:t>
    </dgm:pt>
    <dgm:pt modelId="{041D1CCA-BB73-445B-8FA6-FB34382A88D3}" type="parTrans" cxnId="{B027CC3A-5DC9-4C53-A870-C9D4BCEE6D78}">
      <dgm:prSet/>
      <dgm:spPr/>
      <dgm:t>
        <a:bodyPr/>
        <a:lstStyle/>
        <a:p>
          <a:endParaRPr lang="en-US">
            <a:solidFill>
              <a:schemeClr val="tx2"/>
            </a:solidFill>
          </a:endParaRPr>
        </a:p>
      </dgm:t>
    </dgm:pt>
    <dgm:pt modelId="{E28DF80A-48D3-4A74-9046-251F59BCFAF0}" type="sibTrans" cxnId="{B027CC3A-5DC9-4C53-A870-C9D4BCEE6D78}">
      <dgm:prSet/>
      <dgm:spPr/>
      <dgm:t>
        <a:bodyPr/>
        <a:lstStyle/>
        <a:p>
          <a:endParaRPr lang="en-US">
            <a:solidFill>
              <a:schemeClr val="tx2"/>
            </a:solidFill>
          </a:endParaRPr>
        </a:p>
      </dgm:t>
    </dgm:pt>
    <dgm:pt modelId="{17710050-326A-4257-AEDB-5B3B8BB8B352}">
      <dgm:prSet custT="1"/>
      <dgm:spPr>
        <a:solidFill>
          <a:srgbClr val="009999"/>
        </a:solidFill>
      </dgm:spPr>
      <dgm:t>
        <a:bodyPr/>
        <a:lstStyle/>
        <a:p>
          <a:pPr>
            <a:lnSpc>
              <a:spcPct val="100000"/>
            </a:lnSpc>
            <a:spcAft>
              <a:spcPts val="0"/>
            </a:spcAft>
          </a:pPr>
          <a:r>
            <a:rPr lang="en-US" sz="2400" dirty="0">
              <a:solidFill>
                <a:schemeClr val="tx1"/>
              </a:solidFill>
            </a:rPr>
            <a:t>Signature Page</a:t>
          </a:r>
        </a:p>
        <a:p>
          <a:pPr>
            <a:lnSpc>
              <a:spcPct val="100000"/>
            </a:lnSpc>
            <a:spcAft>
              <a:spcPct val="35000"/>
            </a:spcAft>
          </a:pPr>
          <a:r>
            <a:rPr lang="en-US" sz="2400" dirty="0">
              <a:solidFill>
                <a:schemeClr val="tx1"/>
              </a:solidFill>
            </a:rPr>
            <a:t>must be signed.</a:t>
          </a:r>
        </a:p>
        <a:p>
          <a:pPr>
            <a:lnSpc>
              <a:spcPct val="100000"/>
            </a:lnSpc>
            <a:spcAft>
              <a:spcPct val="35000"/>
            </a:spcAft>
          </a:pPr>
          <a:r>
            <a:rPr lang="en-US" sz="2400" baseline="-25000" dirty="0">
              <a:solidFill>
                <a:schemeClr val="tx1"/>
              </a:solidFill>
            </a:rPr>
            <a:t>p.4</a:t>
          </a:r>
        </a:p>
        <a:p>
          <a:pPr>
            <a:lnSpc>
              <a:spcPct val="90000"/>
            </a:lnSpc>
            <a:spcAft>
              <a:spcPct val="35000"/>
            </a:spcAft>
          </a:pPr>
          <a:endParaRPr lang="en-US" baseline="-25000" dirty="0">
            <a:solidFill>
              <a:schemeClr val="tx2"/>
            </a:solidFill>
          </a:endParaRPr>
        </a:p>
      </dgm:t>
      <dgm:extLst>
        <a:ext uri="{E40237B7-FDA0-4F09-8148-C483321AD2D9}">
          <dgm14:cNvPr xmlns:dgm14="http://schemas.microsoft.com/office/drawing/2010/diagram" id="0" name="" descr="Dedicated Annual training time must occur prior to any test-related processes. Test Administration Manuals must be distributed in advance of testing and the signature page must be signed." title="Required Training for Assessment Administration"/>
        </a:ext>
      </dgm:extLst>
    </dgm:pt>
    <dgm:pt modelId="{35F55981-F17C-453B-A2CE-9716B43E3D25}" type="parTrans" cxnId="{3C094508-0912-4568-B512-3B5F28726EF2}">
      <dgm:prSet/>
      <dgm:spPr/>
      <dgm:t>
        <a:bodyPr/>
        <a:lstStyle/>
        <a:p>
          <a:endParaRPr lang="en-US">
            <a:solidFill>
              <a:schemeClr val="tx2"/>
            </a:solidFill>
          </a:endParaRPr>
        </a:p>
      </dgm:t>
    </dgm:pt>
    <dgm:pt modelId="{CBA17801-6002-4E9A-A683-D05067B21AD5}" type="sibTrans" cxnId="{3C094508-0912-4568-B512-3B5F28726EF2}">
      <dgm:prSet/>
      <dgm:spPr/>
      <dgm:t>
        <a:bodyPr/>
        <a:lstStyle/>
        <a:p>
          <a:endParaRPr lang="en-US">
            <a:solidFill>
              <a:schemeClr val="tx2"/>
            </a:solidFill>
          </a:endParaRPr>
        </a:p>
      </dgm:t>
    </dgm:pt>
    <dgm:pt modelId="{0081B5EE-B7BD-4242-A884-AE9B09C580D9}" type="pres">
      <dgm:prSet presAssocID="{56BF73A6-D90F-4BA3-A5C4-227E420C9F42}" presName="Name0" presStyleCnt="0">
        <dgm:presLayoutVars>
          <dgm:dir/>
          <dgm:resizeHandles val="exact"/>
        </dgm:presLayoutVars>
      </dgm:prSet>
      <dgm:spPr/>
    </dgm:pt>
    <dgm:pt modelId="{4B866FC6-5F39-4EBE-B026-BA944104B5EA}" type="pres">
      <dgm:prSet presAssocID="{29703CB8-7A67-4A11-A2F8-AE6885042E70}" presName="node" presStyleLbl="node1" presStyleIdx="0" presStyleCnt="4" custScaleX="132926" custLinFactNeighborX="-36855" custLinFactNeighborY="-740">
        <dgm:presLayoutVars>
          <dgm:bulletEnabled val="1"/>
        </dgm:presLayoutVars>
      </dgm:prSet>
      <dgm:spPr/>
    </dgm:pt>
    <dgm:pt modelId="{A3B2B80A-75BA-4EAD-83B5-F35F37010F14}" type="pres">
      <dgm:prSet presAssocID="{5B866038-6FC4-428B-A00A-0467B8CD9BB6}" presName="sibTrans" presStyleCnt="0"/>
      <dgm:spPr/>
    </dgm:pt>
    <dgm:pt modelId="{68CB5B72-53F3-46CF-AF42-B7B570B3885D}" type="pres">
      <dgm:prSet presAssocID="{57A696E8-1860-42F3-A48F-008FCD6B67B0}" presName="node" presStyleLbl="node1" presStyleIdx="1" presStyleCnt="4" custScaleX="118079">
        <dgm:presLayoutVars>
          <dgm:bulletEnabled val="1"/>
        </dgm:presLayoutVars>
      </dgm:prSet>
      <dgm:spPr/>
    </dgm:pt>
    <dgm:pt modelId="{149F9085-D825-4A30-86BF-F6E9CF3A9438}" type="pres">
      <dgm:prSet presAssocID="{29104E49-FB85-498B-BA51-D5563D9ED12B}" presName="sibTrans" presStyleCnt="0"/>
      <dgm:spPr/>
    </dgm:pt>
    <dgm:pt modelId="{35B281B6-AD96-4424-86C0-3F43C6320317}" type="pres">
      <dgm:prSet presAssocID="{608F98B4-2496-40F1-B4C0-DD7B4D1D44B7}" presName="node" presStyleLbl="node1" presStyleIdx="2" presStyleCnt="4">
        <dgm:presLayoutVars>
          <dgm:bulletEnabled val="1"/>
        </dgm:presLayoutVars>
      </dgm:prSet>
      <dgm:spPr/>
    </dgm:pt>
    <dgm:pt modelId="{654440D5-CDC7-404A-A0F2-3C1E0D94E71B}" type="pres">
      <dgm:prSet presAssocID="{E28DF80A-48D3-4A74-9046-251F59BCFAF0}" presName="sibTrans" presStyleCnt="0"/>
      <dgm:spPr/>
    </dgm:pt>
    <dgm:pt modelId="{3EA98467-4B98-4AEA-827D-8B591922A4F0}" type="pres">
      <dgm:prSet presAssocID="{17710050-326A-4257-AEDB-5B3B8BB8B352}" presName="node" presStyleLbl="node1" presStyleIdx="3" presStyleCnt="4">
        <dgm:presLayoutVars>
          <dgm:bulletEnabled val="1"/>
        </dgm:presLayoutVars>
      </dgm:prSet>
      <dgm:spPr/>
    </dgm:pt>
  </dgm:ptLst>
  <dgm:cxnLst>
    <dgm:cxn modelId="{93087600-3BA0-46AE-88D8-90383CFFCF9E}" type="presOf" srcId="{56BF73A6-D90F-4BA3-A5C4-227E420C9F42}" destId="{0081B5EE-B7BD-4242-A884-AE9B09C580D9}" srcOrd="0" destOrd="0" presId="urn:microsoft.com/office/officeart/2005/8/layout/hList6"/>
    <dgm:cxn modelId="{3C094508-0912-4568-B512-3B5F28726EF2}" srcId="{56BF73A6-D90F-4BA3-A5C4-227E420C9F42}" destId="{17710050-326A-4257-AEDB-5B3B8BB8B352}" srcOrd="3" destOrd="0" parTransId="{35F55981-F17C-453B-A2CE-9716B43E3D25}" sibTransId="{CBA17801-6002-4E9A-A683-D05067B21AD5}"/>
    <dgm:cxn modelId="{B027CC3A-5DC9-4C53-A870-C9D4BCEE6D78}" srcId="{56BF73A6-D90F-4BA3-A5C4-227E420C9F42}" destId="{608F98B4-2496-40F1-B4C0-DD7B4D1D44B7}" srcOrd="2" destOrd="0" parTransId="{041D1CCA-BB73-445B-8FA6-FB34382A88D3}" sibTransId="{E28DF80A-48D3-4A74-9046-251F59BCFAF0}"/>
    <dgm:cxn modelId="{9707303D-9760-471F-97B2-A4AFDF18858F}" type="presOf" srcId="{57A696E8-1860-42F3-A48F-008FCD6B67B0}" destId="{68CB5B72-53F3-46CF-AF42-B7B570B3885D}" srcOrd="0" destOrd="0" presId="urn:microsoft.com/office/officeart/2005/8/layout/hList6"/>
    <dgm:cxn modelId="{FED1B044-DDFB-4E4E-986B-E3EAFDC572E9}" srcId="{56BF73A6-D90F-4BA3-A5C4-227E420C9F42}" destId="{57A696E8-1860-42F3-A48F-008FCD6B67B0}" srcOrd="1" destOrd="0" parTransId="{E3A723A0-48B0-423E-9987-9160E73BDDEB}" sibTransId="{29104E49-FB85-498B-BA51-D5563D9ED12B}"/>
    <dgm:cxn modelId="{6CAE1B6E-BC80-4A37-B41F-DA3A7F7ECAFF}" srcId="{56BF73A6-D90F-4BA3-A5C4-227E420C9F42}" destId="{29703CB8-7A67-4A11-A2F8-AE6885042E70}" srcOrd="0" destOrd="0" parTransId="{55C590BE-C7B7-44B7-BD9B-2BCCBEF4406A}" sibTransId="{5B866038-6FC4-428B-A00A-0467B8CD9BB6}"/>
    <dgm:cxn modelId="{99D54855-2DD6-429C-934E-CFF0954488A6}" type="presOf" srcId="{29703CB8-7A67-4A11-A2F8-AE6885042E70}" destId="{4B866FC6-5F39-4EBE-B026-BA944104B5EA}" srcOrd="0" destOrd="0" presId="urn:microsoft.com/office/officeart/2005/8/layout/hList6"/>
    <dgm:cxn modelId="{A72A227B-7810-4129-879D-4E7AFCC06649}" type="presOf" srcId="{17710050-326A-4257-AEDB-5B3B8BB8B352}" destId="{3EA98467-4B98-4AEA-827D-8B591922A4F0}" srcOrd="0" destOrd="0" presId="urn:microsoft.com/office/officeart/2005/8/layout/hList6"/>
    <dgm:cxn modelId="{B14C26AE-60A7-45EF-9895-E35470B9BE6B}" type="presOf" srcId="{608F98B4-2496-40F1-B4C0-DD7B4D1D44B7}" destId="{35B281B6-AD96-4424-86C0-3F43C6320317}" srcOrd="0" destOrd="0" presId="urn:microsoft.com/office/officeart/2005/8/layout/hList6"/>
    <dgm:cxn modelId="{04243B17-85AE-43AB-B93C-C6C2D67BFC66}" type="presParOf" srcId="{0081B5EE-B7BD-4242-A884-AE9B09C580D9}" destId="{4B866FC6-5F39-4EBE-B026-BA944104B5EA}" srcOrd="0" destOrd="0" presId="urn:microsoft.com/office/officeart/2005/8/layout/hList6"/>
    <dgm:cxn modelId="{C3183168-87EB-4780-8872-DA918DD86429}" type="presParOf" srcId="{0081B5EE-B7BD-4242-A884-AE9B09C580D9}" destId="{A3B2B80A-75BA-4EAD-83B5-F35F37010F14}" srcOrd="1" destOrd="0" presId="urn:microsoft.com/office/officeart/2005/8/layout/hList6"/>
    <dgm:cxn modelId="{CFFE1DAA-28A3-4E3B-88CA-F1D926B149B7}" type="presParOf" srcId="{0081B5EE-B7BD-4242-A884-AE9B09C580D9}" destId="{68CB5B72-53F3-46CF-AF42-B7B570B3885D}" srcOrd="2" destOrd="0" presId="urn:microsoft.com/office/officeart/2005/8/layout/hList6"/>
    <dgm:cxn modelId="{652DADB1-B378-4262-ADD2-0BD492A20C60}" type="presParOf" srcId="{0081B5EE-B7BD-4242-A884-AE9B09C580D9}" destId="{149F9085-D825-4A30-86BF-F6E9CF3A9438}" srcOrd="3" destOrd="0" presId="urn:microsoft.com/office/officeart/2005/8/layout/hList6"/>
    <dgm:cxn modelId="{1DFC2D84-C040-4A5A-890A-04FFECC313AB}" type="presParOf" srcId="{0081B5EE-B7BD-4242-A884-AE9B09C580D9}" destId="{35B281B6-AD96-4424-86C0-3F43C6320317}" srcOrd="4" destOrd="0" presId="urn:microsoft.com/office/officeart/2005/8/layout/hList6"/>
    <dgm:cxn modelId="{706A1919-70EA-4D05-99EF-0498015259F9}" type="presParOf" srcId="{0081B5EE-B7BD-4242-A884-AE9B09C580D9}" destId="{654440D5-CDC7-404A-A0F2-3C1E0D94E71B}" srcOrd="5" destOrd="0" presId="urn:microsoft.com/office/officeart/2005/8/layout/hList6"/>
    <dgm:cxn modelId="{DBE95958-08E1-4A74-BCB6-288FCF547E88}" type="presParOf" srcId="{0081B5EE-B7BD-4242-A884-AE9B09C580D9}" destId="{3EA98467-4B98-4AEA-827D-8B591922A4F0}"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D90D1B-3B42-4D94-AE5B-C9F52483688A}"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C967FF8A-B756-4FEA-808A-3E2441355588}">
      <dgm:prSet custT="1"/>
      <dgm:spPr/>
      <dgm:t>
        <a:bodyPr/>
        <a:lstStyle/>
        <a:p>
          <a:pPr>
            <a:lnSpc>
              <a:spcPct val="100000"/>
            </a:lnSpc>
          </a:pPr>
          <a:r>
            <a:rPr lang="en-US" sz="1800" b="0" dirty="0"/>
            <a:t>Module 1 – Introduction to Administration code</a:t>
          </a:r>
        </a:p>
      </dgm:t>
    </dgm:pt>
    <dgm:pt modelId="{9076373B-6CF2-44D4-8D8B-B8390244F7A3}" type="parTrans" cxnId="{82B02AB5-6320-495D-A0AD-2B1DDD25E6A6}">
      <dgm:prSet/>
      <dgm:spPr/>
      <dgm:t>
        <a:bodyPr/>
        <a:lstStyle/>
        <a:p>
          <a:endParaRPr lang="en-US" sz="1800"/>
        </a:p>
      </dgm:t>
    </dgm:pt>
    <dgm:pt modelId="{D06BECF3-F7F4-4E04-9064-67A826913AA2}" type="sibTrans" cxnId="{82B02AB5-6320-495D-A0AD-2B1DDD25E6A6}">
      <dgm:prSet/>
      <dgm:spPr/>
      <dgm:t>
        <a:bodyPr/>
        <a:lstStyle/>
        <a:p>
          <a:pPr>
            <a:lnSpc>
              <a:spcPct val="100000"/>
            </a:lnSpc>
          </a:pPr>
          <a:endParaRPr lang="en-US" sz="1800"/>
        </a:p>
      </dgm:t>
    </dgm:pt>
    <dgm:pt modelId="{EA5D7F64-5DF5-4AAC-A8EA-F4D07BBBA73D}">
      <dgm:prSet custT="1"/>
      <dgm:spPr/>
      <dgm:t>
        <a:bodyPr/>
        <a:lstStyle/>
        <a:p>
          <a:pPr>
            <a:lnSpc>
              <a:spcPct val="100000"/>
            </a:lnSpc>
          </a:pPr>
          <a:r>
            <a:rPr lang="en-US" sz="1800" b="0" dirty="0"/>
            <a:t>Module 2 – Preparation for State Assessment – Test Security </a:t>
          </a:r>
        </a:p>
      </dgm:t>
    </dgm:pt>
    <dgm:pt modelId="{104257FA-42BC-4FF9-B034-9BD924C9B264}" type="parTrans" cxnId="{E9FAFB95-1C5E-4DC7-9760-6701E5ADB40F}">
      <dgm:prSet/>
      <dgm:spPr/>
      <dgm:t>
        <a:bodyPr/>
        <a:lstStyle/>
        <a:p>
          <a:endParaRPr lang="en-US" sz="1800"/>
        </a:p>
      </dgm:t>
    </dgm:pt>
    <dgm:pt modelId="{AB52367E-33C1-4189-83B9-37CDAB57B87C}" type="sibTrans" cxnId="{E9FAFB95-1C5E-4DC7-9760-6701E5ADB40F}">
      <dgm:prSet/>
      <dgm:spPr/>
      <dgm:t>
        <a:bodyPr/>
        <a:lstStyle/>
        <a:p>
          <a:pPr>
            <a:lnSpc>
              <a:spcPct val="100000"/>
            </a:lnSpc>
          </a:pPr>
          <a:endParaRPr lang="en-US" sz="1800"/>
        </a:p>
      </dgm:t>
    </dgm:pt>
    <dgm:pt modelId="{F4709F1A-A23D-4FFE-A6E4-A72914067562}">
      <dgm:prSet custT="1"/>
      <dgm:spPr/>
      <dgm:t>
        <a:bodyPr/>
        <a:lstStyle/>
        <a:p>
          <a:pPr>
            <a:lnSpc>
              <a:spcPct val="100000"/>
            </a:lnSpc>
          </a:pPr>
          <a:r>
            <a:rPr lang="en-US" sz="1800" b="1" dirty="0"/>
            <a:t>Module 3 - Preparation for State Assessment –Appropriate Assessment Practices &amp; Classroom Materials</a:t>
          </a:r>
        </a:p>
      </dgm:t>
    </dgm:pt>
    <dgm:pt modelId="{83960CBE-DCB7-48F3-B146-1D938E19590A}" type="parTrans" cxnId="{EC677880-843D-45FF-9913-ECBB43D650D1}">
      <dgm:prSet/>
      <dgm:spPr/>
      <dgm:t>
        <a:bodyPr/>
        <a:lstStyle/>
        <a:p>
          <a:endParaRPr lang="en-US" sz="1800"/>
        </a:p>
      </dgm:t>
    </dgm:pt>
    <dgm:pt modelId="{E30EC6D7-73DA-40AE-9D01-4B382D230AD9}" type="sibTrans" cxnId="{EC677880-843D-45FF-9913-ECBB43D650D1}">
      <dgm:prSet/>
      <dgm:spPr/>
      <dgm:t>
        <a:bodyPr/>
        <a:lstStyle/>
        <a:p>
          <a:pPr>
            <a:lnSpc>
              <a:spcPct val="100000"/>
            </a:lnSpc>
          </a:pPr>
          <a:endParaRPr lang="en-US" sz="1800"/>
        </a:p>
      </dgm:t>
    </dgm:pt>
    <dgm:pt modelId="{D0C64DC7-DCB8-4742-BEDB-AD3BDC9EB463}">
      <dgm:prSet custT="1"/>
      <dgm:spPr/>
      <dgm:t>
        <a:bodyPr/>
        <a:lstStyle/>
        <a:p>
          <a:pPr>
            <a:lnSpc>
              <a:spcPct val="100000"/>
            </a:lnSpc>
          </a:pPr>
          <a:r>
            <a:rPr lang="en-US" sz="1800" b="0" dirty="0"/>
            <a:t>Module 4 - Preparation for State Assessment - Seating Charts &amp; Student Motivation and Rewards</a:t>
          </a:r>
        </a:p>
      </dgm:t>
    </dgm:pt>
    <dgm:pt modelId="{BEAFB713-2F0B-41D5-AE6A-6C4843AC8BF5}" type="parTrans" cxnId="{D45EB61F-604C-48C5-9DE3-28B6D7F46B1F}">
      <dgm:prSet/>
      <dgm:spPr/>
      <dgm:t>
        <a:bodyPr/>
        <a:lstStyle/>
        <a:p>
          <a:endParaRPr lang="en-US" sz="1800"/>
        </a:p>
      </dgm:t>
    </dgm:pt>
    <dgm:pt modelId="{0357A74D-888B-4FDF-B5D7-B7337AC311ED}" type="sibTrans" cxnId="{D45EB61F-604C-48C5-9DE3-28B6D7F46B1F}">
      <dgm:prSet/>
      <dgm:spPr/>
      <dgm:t>
        <a:bodyPr/>
        <a:lstStyle/>
        <a:p>
          <a:pPr>
            <a:lnSpc>
              <a:spcPct val="100000"/>
            </a:lnSpc>
          </a:pPr>
          <a:endParaRPr lang="en-US" sz="1800"/>
        </a:p>
      </dgm:t>
    </dgm:pt>
    <dgm:pt modelId="{A014F22C-585A-4191-BCBC-84D76EEFD423}">
      <dgm:prSet custT="1"/>
      <dgm:spPr/>
      <dgm:t>
        <a:bodyPr/>
        <a:lstStyle/>
        <a:p>
          <a:pPr>
            <a:lnSpc>
              <a:spcPct val="100000"/>
            </a:lnSpc>
          </a:pPr>
          <a:r>
            <a:rPr lang="en-US" sz="1800" b="0" dirty="0"/>
            <a:t>Module 5 - Administration of State Assessment</a:t>
          </a:r>
        </a:p>
      </dgm:t>
    </dgm:pt>
    <dgm:pt modelId="{8C0072A4-572E-4601-B074-DB9848CCD4B3}" type="parTrans" cxnId="{FACC2621-D539-48DC-A924-890D08BBD156}">
      <dgm:prSet/>
      <dgm:spPr/>
      <dgm:t>
        <a:bodyPr/>
        <a:lstStyle/>
        <a:p>
          <a:endParaRPr lang="en-US" sz="1800"/>
        </a:p>
      </dgm:t>
    </dgm:pt>
    <dgm:pt modelId="{19B9983D-4C26-4CDB-A988-AA2EC0B8E610}" type="sibTrans" cxnId="{FACC2621-D539-48DC-A924-890D08BBD156}">
      <dgm:prSet/>
      <dgm:spPr/>
      <dgm:t>
        <a:bodyPr/>
        <a:lstStyle/>
        <a:p>
          <a:pPr>
            <a:lnSpc>
              <a:spcPct val="100000"/>
            </a:lnSpc>
          </a:pPr>
          <a:endParaRPr lang="en-US" sz="1800"/>
        </a:p>
      </dgm:t>
    </dgm:pt>
    <dgm:pt modelId="{004C2D45-FBC6-4CCA-9475-1EB36F4BF77E}">
      <dgm:prSet custT="1"/>
      <dgm:spPr/>
      <dgm:t>
        <a:bodyPr/>
        <a:lstStyle/>
        <a:p>
          <a:pPr>
            <a:lnSpc>
              <a:spcPct val="100000"/>
            </a:lnSpc>
          </a:pPr>
          <a:r>
            <a:rPr lang="en-US" sz="1800" b="0" dirty="0"/>
            <a:t>Module 6 - Completion of State Assessment </a:t>
          </a:r>
        </a:p>
      </dgm:t>
    </dgm:pt>
    <dgm:pt modelId="{8FFDB58E-93FA-4356-AFF8-E9866FDF4192}" type="parTrans" cxnId="{E70B50F3-C832-4D7F-9E6A-13F919D2CB61}">
      <dgm:prSet/>
      <dgm:spPr/>
      <dgm:t>
        <a:bodyPr/>
        <a:lstStyle/>
        <a:p>
          <a:endParaRPr lang="en-US" sz="1800"/>
        </a:p>
      </dgm:t>
    </dgm:pt>
    <dgm:pt modelId="{5DB561D3-FD93-4379-89C5-B74D9AD7BA0D}" type="sibTrans" cxnId="{E70B50F3-C832-4D7F-9E6A-13F919D2CB61}">
      <dgm:prSet/>
      <dgm:spPr/>
      <dgm:t>
        <a:bodyPr/>
        <a:lstStyle/>
        <a:p>
          <a:endParaRPr lang="en-US" sz="1800"/>
        </a:p>
      </dgm:t>
    </dgm:pt>
    <dgm:pt modelId="{3C0D81DD-079B-424F-B724-B42C9F2311E1}" type="pres">
      <dgm:prSet presAssocID="{64D90D1B-3B42-4D94-AE5B-C9F52483688A}" presName="root" presStyleCnt="0">
        <dgm:presLayoutVars>
          <dgm:dir/>
          <dgm:resizeHandles val="exact"/>
        </dgm:presLayoutVars>
      </dgm:prSet>
      <dgm:spPr/>
    </dgm:pt>
    <dgm:pt modelId="{E3A222E5-DBF7-4C32-977B-668F51224A4E}" type="pres">
      <dgm:prSet presAssocID="{64D90D1B-3B42-4D94-AE5B-C9F52483688A}" presName="container" presStyleCnt="0">
        <dgm:presLayoutVars>
          <dgm:dir/>
          <dgm:resizeHandles val="exact"/>
        </dgm:presLayoutVars>
      </dgm:prSet>
      <dgm:spPr/>
    </dgm:pt>
    <dgm:pt modelId="{7DF3DD14-E43E-44AA-B57A-07FA012A4BBE}" type="pres">
      <dgm:prSet presAssocID="{C967FF8A-B756-4FEA-808A-3E2441355588}" presName="compNode" presStyleCnt="0"/>
      <dgm:spPr/>
    </dgm:pt>
    <dgm:pt modelId="{FDDE4D98-08A7-450F-90F8-F10A5FB7F9B0}" type="pres">
      <dgm:prSet presAssocID="{C967FF8A-B756-4FEA-808A-3E2441355588}" presName="iconBgRect" presStyleLbl="bgShp" presStyleIdx="0" presStyleCnt="6"/>
      <dgm:spPr/>
    </dgm:pt>
    <dgm:pt modelId="{56CDC6D1-9FA7-4A21-A85D-40F058A1EF29}" type="pres">
      <dgm:prSet presAssocID="{C967FF8A-B756-4FEA-808A-3E244135558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1DC780E6-61D5-4E66-83C3-37C2FA522B0F}" type="pres">
      <dgm:prSet presAssocID="{C967FF8A-B756-4FEA-808A-3E2441355588}" presName="spaceRect" presStyleCnt="0"/>
      <dgm:spPr/>
    </dgm:pt>
    <dgm:pt modelId="{6AC81ADD-70CB-4D9A-869B-B07E7CA79011}" type="pres">
      <dgm:prSet presAssocID="{C967FF8A-B756-4FEA-808A-3E2441355588}" presName="textRect" presStyleLbl="revTx" presStyleIdx="0" presStyleCnt="6">
        <dgm:presLayoutVars>
          <dgm:chMax val="1"/>
          <dgm:chPref val="1"/>
        </dgm:presLayoutVars>
      </dgm:prSet>
      <dgm:spPr/>
    </dgm:pt>
    <dgm:pt modelId="{AB0F2486-C479-4BD2-B608-4E53B8622EC1}" type="pres">
      <dgm:prSet presAssocID="{D06BECF3-F7F4-4E04-9064-67A826913AA2}" presName="sibTrans" presStyleLbl="sibTrans2D1" presStyleIdx="0" presStyleCnt="0"/>
      <dgm:spPr/>
    </dgm:pt>
    <dgm:pt modelId="{718E9C8F-5613-4440-8218-E4954605F6B2}" type="pres">
      <dgm:prSet presAssocID="{EA5D7F64-5DF5-4AAC-A8EA-F4D07BBBA73D}" presName="compNode" presStyleCnt="0"/>
      <dgm:spPr/>
    </dgm:pt>
    <dgm:pt modelId="{78744F77-9B2F-4567-9BB8-44F0575EEA6C}" type="pres">
      <dgm:prSet presAssocID="{EA5D7F64-5DF5-4AAC-A8EA-F4D07BBBA73D}" presName="iconBgRect" presStyleLbl="bgShp" presStyleIdx="1" presStyleCnt="6"/>
      <dgm:spPr/>
    </dgm:pt>
    <dgm:pt modelId="{3543E1F9-B77A-49C7-A9E1-8AD1BF43F809}" type="pres">
      <dgm:prSet presAssocID="{EA5D7F64-5DF5-4AAC-A8EA-F4D07BBBA73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A402872D-3DF5-4510-B70F-C2AB69C3E60E}" type="pres">
      <dgm:prSet presAssocID="{EA5D7F64-5DF5-4AAC-A8EA-F4D07BBBA73D}" presName="spaceRect" presStyleCnt="0"/>
      <dgm:spPr/>
    </dgm:pt>
    <dgm:pt modelId="{4A5D6783-E639-4465-A5BC-28AF88C24463}" type="pres">
      <dgm:prSet presAssocID="{EA5D7F64-5DF5-4AAC-A8EA-F4D07BBBA73D}" presName="textRect" presStyleLbl="revTx" presStyleIdx="1" presStyleCnt="6">
        <dgm:presLayoutVars>
          <dgm:chMax val="1"/>
          <dgm:chPref val="1"/>
        </dgm:presLayoutVars>
      </dgm:prSet>
      <dgm:spPr/>
    </dgm:pt>
    <dgm:pt modelId="{8C24BB17-F9EC-4C23-9444-A01B86A4A87A}" type="pres">
      <dgm:prSet presAssocID="{AB52367E-33C1-4189-83B9-37CDAB57B87C}" presName="sibTrans" presStyleLbl="sibTrans2D1" presStyleIdx="0" presStyleCnt="0"/>
      <dgm:spPr/>
    </dgm:pt>
    <dgm:pt modelId="{6C1CCFEE-920C-4144-9607-AB39BC4BDE6A}" type="pres">
      <dgm:prSet presAssocID="{F4709F1A-A23D-4FFE-A6E4-A72914067562}" presName="compNode" presStyleCnt="0"/>
      <dgm:spPr/>
    </dgm:pt>
    <dgm:pt modelId="{7D40EFEA-C4A5-4B0F-84AE-D9C8DDC2F492}" type="pres">
      <dgm:prSet presAssocID="{F4709F1A-A23D-4FFE-A6E4-A72914067562}" presName="iconBgRect" presStyleLbl="bgShp" presStyleIdx="2" presStyleCnt="6"/>
      <dgm:spPr/>
    </dgm:pt>
    <dgm:pt modelId="{7C51A391-93ED-4E6B-9F7A-9B5B56C7314D}" type="pres">
      <dgm:prSet presAssocID="{F4709F1A-A23D-4FFE-A6E4-A7291406756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3CEC1B7-6A90-44D2-B219-6A165A9C7B1F}" type="pres">
      <dgm:prSet presAssocID="{F4709F1A-A23D-4FFE-A6E4-A72914067562}" presName="spaceRect" presStyleCnt="0"/>
      <dgm:spPr/>
    </dgm:pt>
    <dgm:pt modelId="{6E4B7792-B8DA-4A60-B25B-685B594D6832}" type="pres">
      <dgm:prSet presAssocID="{F4709F1A-A23D-4FFE-A6E4-A72914067562}" presName="textRect" presStyleLbl="revTx" presStyleIdx="2" presStyleCnt="6">
        <dgm:presLayoutVars>
          <dgm:chMax val="1"/>
          <dgm:chPref val="1"/>
        </dgm:presLayoutVars>
      </dgm:prSet>
      <dgm:spPr/>
    </dgm:pt>
    <dgm:pt modelId="{7850F760-906A-41F7-962F-FD707ADADDE0}" type="pres">
      <dgm:prSet presAssocID="{E30EC6D7-73DA-40AE-9D01-4B382D230AD9}" presName="sibTrans" presStyleLbl="sibTrans2D1" presStyleIdx="0" presStyleCnt="0"/>
      <dgm:spPr/>
    </dgm:pt>
    <dgm:pt modelId="{B7658484-860D-48C5-9099-4B6815258981}" type="pres">
      <dgm:prSet presAssocID="{D0C64DC7-DCB8-4742-BEDB-AD3BDC9EB463}" presName="compNode" presStyleCnt="0"/>
      <dgm:spPr/>
    </dgm:pt>
    <dgm:pt modelId="{DCEDF52A-0364-4DAA-AE7B-97C1B89BC798}" type="pres">
      <dgm:prSet presAssocID="{D0C64DC7-DCB8-4742-BEDB-AD3BDC9EB463}" presName="iconBgRect" presStyleLbl="bgShp" presStyleIdx="3" presStyleCnt="6"/>
      <dgm:spPr/>
    </dgm:pt>
    <dgm:pt modelId="{CE497F36-7CD5-455D-9EDD-3823914021CA}" type="pres">
      <dgm:prSet presAssocID="{D0C64DC7-DCB8-4742-BEDB-AD3BDC9EB46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69692E17-7E40-4345-9CBF-423B4A6C21F2}" type="pres">
      <dgm:prSet presAssocID="{D0C64DC7-DCB8-4742-BEDB-AD3BDC9EB463}" presName="spaceRect" presStyleCnt="0"/>
      <dgm:spPr/>
    </dgm:pt>
    <dgm:pt modelId="{B02C247F-0308-4B8C-A088-FCAF58D243F5}" type="pres">
      <dgm:prSet presAssocID="{D0C64DC7-DCB8-4742-BEDB-AD3BDC9EB463}" presName="textRect" presStyleLbl="revTx" presStyleIdx="3" presStyleCnt="6">
        <dgm:presLayoutVars>
          <dgm:chMax val="1"/>
          <dgm:chPref val="1"/>
        </dgm:presLayoutVars>
      </dgm:prSet>
      <dgm:spPr/>
    </dgm:pt>
    <dgm:pt modelId="{74C52044-D7A8-4539-A538-CC1AADC1A2E0}" type="pres">
      <dgm:prSet presAssocID="{0357A74D-888B-4FDF-B5D7-B7337AC311ED}" presName="sibTrans" presStyleLbl="sibTrans2D1" presStyleIdx="0" presStyleCnt="0"/>
      <dgm:spPr/>
    </dgm:pt>
    <dgm:pt modelId="{8D2FEC13-C050-475A-B5E2-8FEC94FE4DC2}" type="pres">
      <dgm:prSet presAssocID="{A014F22C-585A-4191-BCBC-84D76EEFD423}" presName="compNode" presStyleCnt="0"/>
      <dgm:spPr/>
    </dgm:pt>
    <dgm:pt modelId="{013E2A6F-DD6B-4D1E-8727-5C67619B4B07}" type="pres">
      <dgm:prSet presAssocID="{A014F22C-585A-4191-BCBC-84D76EEFD423}" presName="iconBgRect" presStyleLbl="bgShp" presStyleIdx="4" presStyleCnt="6"/>
      <dgm:spPr/>
    </dgm:pt>
    <dgm:pt modelId="{78CB4E41-2FA3-42FC-B8D6-17BB6709A23F}" type="pres">
      <dgm:prSet presAssocID="{A014F22C-585A-4191-BCBC-84D76EEFD42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7547DC2D-0E82-4F32-9962-E7EF5CDFA423}" type="pres">
      <dgm:prSet presAssocID="{A014F22C-585A-4191-BCBC-84D76EEFD423}" presName="spaceRect" presStyleCnt="0"/>
      <dgm:spPr/>
    </dgm:pt>
    <dgm:pt modelId="{6308351E-809F-4912-B3A2-DB748BABDD1F}" type="pres">
      <dgm:prSet presAssocID="{A014F22C-585A-4191-BCBC-84D76EEFD423}" presName="textRect" presStyleLbl="revTx" presStyleIdx="4" presStyleCnt="6">
        <dgm:presLayoutVars>
          <dgm:chMax val="1"/>
          <dgm:chPref val="1"/>
        </dgm:presLayoutVars>
      </dgm:prSet>
      <dgm:spPr/>
    </dgm:pt>
    <dgm:pt modelId="{A527AD77-72CF-48AA-A343-7F50E2911F19}" type="pres">
      <dgm:prSet presAssocID="{19B9983D-4C26-4CDB-A988-AA2EC0B8E610}" presName="sibTrans" presStyleLbl="sibTrans2D1" presStyleIdx="0" presStyleCnt="0"/>
      <dgm:spPr/>
    </dgm:pt>
    <dgm:pt modelId="{7755A656-057F-411C-BE18-1CFEF3A1541B}" type="pres">
      <dgm:prSet presAssocID="{004C2D45-FBC6-4CCA-9475-1EB36F4BF77E}" presName="compNode" presStyleCnt="0"/>
      <dgm:spPr/>
    </dgm:pt>
    <dgm:pt modelId="{3B5BFE9F-97FD-4E10-B5C5-0693DFBED0E2}" type="pres">
      <dgm:prSet presAssocID="{004C2D45-FBC6-4CCA-9475-1EB36F4BF77E}" presName="iconBgRect" presStyleLbl="bgShp" presStyleIdx="5" presStyleCnt="6"/>
      <dgm:spPr/>
    </dgm:pt>
    <dgm:pt modelId="{5A078A83-0F3C-4A6B-A1E0-4C6867477AA6}" type="pres">
      <dgm:prSet presAssocID="{004C2D45-FBC6-4CCA-9475-1EB36F4BF77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8461DE27-D6BA-4B60-B7FB-2D14DBA8D192}" type="pres">
      <dgm:prSet presAssocID="{004C2D45-FBC6-4CCA-9475-1EB36F4BF77E}" presName="spaceRect" presStyleCnt="0"/>
      <dgm:spPr/>
    </dgm:pt>
    <dgm:pt modelId="{AA055AC8-3099-41E5-92E8-4A08B7D5E811}" type="pres">
      <dgm:prSet presAssocID="{004C2D45-FBC6-4CCA-9475-1EB36F4BF77E}" presName="textRect" presStyleLbl="revTx" presStyleIdx="5" presStyleCnt="6">
        <dgm:presLayoutVars>
          <dgm:chMax val="1"/>
          <dgm:chPref val="1"/>
        </dgm:presLayoutVars>
      </dgm:prSet>
      <dgm:spPr/>
    </dgm:pt>
  </dgm:ptLst>
  <dgm:cxnLst>
    <dgm:cxn modelId="{A1969710-E299-4A44-AAF1-700CAD689E73}" type="presOf" srcId="{004C2D45-FBC6-4CCA-9475-1EB36F4BF77E}" destId="{AA055AC8-3099-41E5-92E8-4A08B7D5E811}" srcOrd="0" destOrd="0" presId="urn:microsoft.com/office/officeart/2018/2/layout/IconCircleList"/>
    <dgm:cxn modelId="{E04C721E-2659-46D6-AD47-1BD689348DE5}" type="presOf" srcId="{D0C64DC7-DCB8-4742-BEDB-AD3BDC9EB463}" destId="{B02C247F-0308-4B8C-A088-FCAF58D243F5}" srcOrd="0" destOrd="0" presId="urn:microsoft.com/office/officeart/2018/2/layout/IconCircleList"/>
    <dgm:cxn modelId="{D45EB61F-604C-48C5-9DE3-28B6D7F46B1F}" srcId="{64D90D1B-3B42-4D94-AE5B-C9F52483688A}" destId="{D0C64DC7-DCB8-4742-BEDB-AD3BDC9EB463}" srcOrd="3" destOrd="0" parTransId="{BEAFB713-2F0B-41D5-AE6A-6C4843AC8BF5}" sibTransId="{0357A74D-888B-4FDF-B5D7-B7337AC311ED}"/>
    <dgm:cxn modelId="{FACC2621-D539-48DC-A924-890D08BBD156}" srcId="{64D90D1B-3B42-4D94-AE5B-C9F52483688A}" destId="{A014F22C-585A-4191-BCBC-84D76EEFD423}" srcOrd="4" destOrd="0" parTransId="{8C0072A4-572E-4601-B074-DB9848CCD4B3}" sibTransId="{19B9983D-4C26-4CDB-A988-AA2EC0B8E610}"/>
    <dgm:cxn modelId="{DC13AB24-31F3-44AE-A3B0-70F97B65DE6B}" type="presOf" srcId="{0357A74D-888B-4FDF-B5D7-B7337AC311ED}" destId="{74C52044-D7A8-4539-A538-CC1AADC1A2E0}" srcOrd="0" destOrd="0" presId="urn:microsoft.com/office/officeart/2018/2/layout/IconCircleList"/>
    <dgm:cxn modelId="{6F5EF036-F79C-4776-B04F-C12CB36EA96F}" type="presOf" srcId="{C967FF8A-B756-4FEA-808A-3E2441355588}" destId="{6AC81ADD-70CB-4D9A-869B-B07E7CA79011}" srcOrd="0" destOrd="0" presId="urn:microsoft.com/office/officeart/2018/2/layout/IconCircleList"/>
    <dgm:cxn modelId="{BA9BEB7F-880A-43D0-8B4B-6FCDD42E9F85}" type="presOf" srcId="{F4709F1A-A23D-4FFE-A6E4-A72914067562}" destId="{6E4B7792-B8DA-4A60-B25B-685B594D6832}" srcOrd="0" destOrd="0" presId="urn:microsoft.com/office/officeart/2018/2/layout/IconCircleList"/>
    <dgm:cxn modelId="{EC677880-843D-45FF-9913-ECBB43D650D1}" srcId="{64D90D1B-3B42-4D94-AE5B-C9F52483688A}" destId="{F4709F1A-A23D-4FFE-A6E4-A72914067562}" srcOrd="2" destOrd="0" parTransId="{83960CBE-DCB7-48F3-B146-1D938E19590A}" sibTransId="{E30EC6D7-73DA-40AE-9D01-4B382D230AD9}"/>
    <dgm:cxn modelId="{E5781185-C397-486C-BA1D-8AA7B6F6257F}" type="presOf" srcId="{A014F22C-585A-4191-BCBC-84D76EEFD423}" destId="{6308351E-809F-4912-B3A2-DB748BABDD1F}" srcOrd="0" destOrd="0" presId="urn:microsoft.com/office/officeart/2018/2/layout/IconCircleList"/>
    <dgm:cxn modelId="{E9FAFB95-1C5E-4DC7-9760-6701E5ADB40F}" srcId="{64D90D1B-3B42-4D94-AE5B-C9F52483688A}" destId="{EA5D7F64-5DF5-4AAC-A8EA-F4D07BBBA73D}" srcOrd="1" destOrd="0" parTransId="{104257FA-42BC-4FF9-B034-9BD924C9B264}" sibTransId="{AB52367E-33C1-4189-83B9-37CDAB57B87C}"/>
    <dgm:cxn modelId="{E1860299-D80C-4BE1-8E49-573AD2834DFD}" type="presOf" srcId="{E30EC6D7-73DA-40AE-9D01-4B382D230AD9}" destId="{7850F760-906A-41F7-962F-FD707ADADDE0}" srcOrd="0" destOrd="0" presId="urn:microsoft.com/office/officeart/2018/2/layout/IconCircleList"/>
    <dgm:cxn modelId="{BCE76C9D-BF80-444D-BB24-768C43FFAB2C}" type="presOf" srcId="{D06BECF3-F7F4-4E04-9064-67A826913AA2}" destId="{AB0F2486-C479-4BD2-B608-4E53B8622EC1}" srcOrd="0" destOrd="0" presId="urn:microsoft.com/office/officeart/2018/2/layout/IconCircleList"/>
    <dgm:cxn modelId="{82B02AB5-6320-495D-A0AD-2B1DDD25E6A6}" srcId="{64D90D1B-3B42-4D94-AE5B-C9F52483688A}" destId="{C967FF8A-B756-4FEA-808A-3E2441355588}" srcOrd="0" destOrd="0" parTransId="{9076373B-6CF2-44D4-8D8B-B8390244F7A3}" sibTransId="{D06BECF3-F7F4-4E04-9064-67A826913AA2}"/>
    <dgm:cxn modelId="{43CD06CD-69E8-46CF-86D6-4A8DEE4286A3}" type="presOf" srcId="{19B9983D-4C26-4CDB-A988-AA2EC0B8E610}" destId="{A527AD77-72CF-48AA-A343-7F50E2911F19}" srcOrd="0" destOrd="0" presId="urn:microsoft.com/office/officeart/2018/2/layout/IconCircleList"/>
    <dgm:cxn modelId="{53D020D1-D04A-47EB-8065-68ADCEB69531}" type="presOf" srcId="{64D90D1B-3B42-4D94-AE5B-C9F52483688A}" destId="{3C0D81DD-079B-424F-B724-B42C9F2311E1}" srcOrd="0" destOrd="0" presId="urn:microsoft.com/office/officeart/2018/2/layout/IconCircleList"/>
    <dgm:cxn modelId="{F07E8AE5-0090-4868-A09C-8EBF9B091EDE}" type="presOf" srcId="{AB52367E-33C1-4189-83B9-37CDAB57B87C}" destId="{8C24BB17-F9EC-4C23-9444-A01B86A4A87A}" srcOrd="0" destOrd="0" presId="urn:microsoft.com/office/officeart/2018/2/layout/IconCircleList"/>
    <dgm:cxn modelId="{8FDF1DE6-EA7B-4A8D-BC2F-57A54F85EF70}" type="presOf" srcId="{EA5D7F64-5DF5-4AAC-A8EA-F4D07BBBA73D}" destId="{4A5D6783-E639-4465-A5BC-28AF88C24463}" srcOrd="0" destOrd="0" presId="urn:microsoft.com/office/officeart/2018/2/layout/IconCircleList"/>
    <dgm:cxn modelId="{E70B50F3-C832-4D7F-9E6A-13F919D2CB61}" srcId="{64D90D1B-3B42-4D94-AE5B-C9F52483688A}" destId="{004C2D45-FBC6-4CCA-9475-1EB36F4BF77E}" srcOrd="5" destOrd="0" parTransId="{8FFDB58E-93FA-4356-AFF8-E9866FDF4192}" sibTransId="{5DB561D3-FD93-4379-89C5-B74D9AD7BA0D}"/>
    <dgm:cxn modelId="{23A068CB-C110-4988-96C8-D9E3CABFF874}" type="presParOf" srcId="{3C0D81DD-079B-424F-B724-B42C9F2311E1}" destId="{E3A222E5-DBF7-4C32-977B-668F51224A4E}" srcOrd="0" destOrd="0" presId="urn:microsoft.com/office/officeart/2018/2/layout/IconCircleList"/>
    <dgm:cxn modelId="{63170489-56C3-42DD-B95F-66F9964D2BF8}" type="presParOf" srcId="{E3A222E5-DBF7-4C32-977B-668F51224A4E}" destId="{7DF3DD14-E43E-44AA-B57A-07FA012A4BBE}" srcOrd="0" destOrd="0" presId="urn:microsoft.com/office/officeart/2018/2/layout/IconCircleList"/>
    <dgm:cxn modelId="{14196DC8-1B79-4DEF-AE52-C7384C92C6D6}" type="presParOf" srcId="{7DF3DD14-E43E-44AA-B57A-07FA012A4BBE}" destId="{FDDE4D98-08A7-450F-90F8-F10A5FB7F9B0}" srcOrd="0" destOrd="0" presId="urn:microsoft.com/office/officeart/2018/2/layout/IconCircleList"/>
    <dgm:cxn modelId="{ED98D5BE-BC36-4D5A-BCB6-E44220759C62}" type="presParOf" srcId="{7DF3DD14-E43E-44AA-B57A-07FA012A4BBE}" destId="{56CDC6D1-9FA7-4A21-A85D-40F058A1EF29}" srcOrd="1" destOrd="0" presId="urn:microsoft.com/office/officeart/2018/2/layout/IconCircleList"/>
    <dgm:cxn modelId="{9C4C1F5B-5758-4E1E-82FF-CC57A8BB8864}" type="presParOf" srcId="{7DF3DD14-E43E-44AA-B57A-07FA012A4BBE}" destId="{1DC780E6-61D5-4E66-83C3-37C2FA522B0F}" srcOrd="2" destOrd="0" presId="urn:microsoft.com/office/officeart/2018/2/layout/IconCircleList"/>
    <dgm:cxn modelId="{4CEC3718-47DB-4601-B0AF-C39EA372BE4B}" type="presParOf" srcId="{7DF3DD14-E43E-44AA-B57A-07FA012A4BBE}" destId="{6AC81ADD-70CB-4D9A-869B-B07E7CA79011}" srcOrd="3" destOrd="0" presId="urn:microsoft.com/office/officeart/2018/2/layout/IconCircleList"/>
    <dgm:cxn modelId="{6059B507-595B-4C93-AFDD-53AB63F5B3DC}" type="presParOf" srcId="{E3A222E5-DBF7-4C32-977B-668F51224A4E}" destId="{AB0F2486-C479-4BD2-B608-4E53B8622EC1}" srcOrd="1" destOrd="0" presId="urn:microsoft.com/office/officeart/2018/2/layout/IconCircleList"/>
    <dgm:cxn modelId="{918D126B-D8B7-49D6-8CE6-C4D4EA9AC884}" type="presParOf" srcId="{E3A222E5-DBF7-4C32-977B-668F51224A4E}" destId="{718E9C8F-5613-4440-8218-E4954605F6B2}" srcOrd="2" destOrd="0" presId="urn:microsoft.com/office/officeart/2018/2/layout/IconCircleList"/>
    <dgm:cxn modelId="{3174C7AE-2643-42A5-8257-E9FA3E8DB80D}" type="presParOf" srcId="{718E9C8F-5613-4440-8218-E4954605F6B2}" destId="{78744F77-9B2F-4567-9BB8-44F0575EEA6C}" srcOrd="0" destOrd="0" presId="urn:microsoft.com/office/officeart/2018/2/layout/IconCircleList"/>
    <dgm:cxn modelId="{0A94245D-B083-4138-9A6A-66487201D81D}" type="presParOf" srcId="{718E9C8F-5613-4440-8218-E4954605F6B2}" destId="{3543E1F9-B77A-49C7-A9E1-8AD1BF43F809}" srcOrd="1" destOrd="0" presId="urn:microsoft.com/office/officeart/2018/2/layout/IconCircleList"/>
    <dgm:cxn modelId="{D9315161-A7F6-406E-A8B1-1D5B3F4822D8}" type="presParOf" srcId="{718E9C8F-5613-4440-8218-E4954605F6B2}" destId="{A402872D-3DF5-4510-B70F-C2AB69C3E60E}" srcOrd="2" destOrd="0" presId="urn:microsoft.com/office/officeart/2018/2/layout/IconCircleList"/>
    <dgm:cxn modelId="{2BD72C04-4A71-4584-A2BD-8791C73D402C}" type="presParOf" srcId="{718E9C8F-5613-4440-8218-E4954605F6B2}" destId="{4A5D6783-E639-4465-A5BC-28AF88C24463}" srcOrd="3" destOrd="0" presId="urn:microsoft.com/office/officeart/2018/2/layout/IconCircleList"/>
    <dgm:cxn modelId="{48033F9A-BD3B-4208-A6EE-58A5528E0CFB}" type="presParOf" srcId="{E3A222E5-DBF7-4C32-977B-668F51224A4E}" destId="{8C24BB17-F9EC-4C23-9444-A01B86A4A87A}" srcOrd="3" destOrd="0" presId="urn:microsoft.com/office/officeart/2018/2/layout/IconCircleList"/>
    <dgm:cxn modelId="{74EC248C-E6D9-48D2-B1F9-52CEEFF65BC6}" type="presParOf" srcId="{E3A222E5-DBF7-4C32-977B-668F51224A4E}" destId="{6C1CCFEE-920C-4144-9607-AB39BC4BDE6A}" srcOrd="4" destOrd="0" presId="urn:microsoft.com/office/officeart/2018/2/layout/IconCircleList"/>
    <dgm:cxn modelId="{58ECB9A9-51D3-4834-904E-1B6FB2E3CA5C}" type="presParOf" srcId="{6C1CCFEE-920C-4144-9607-AB39BC4BDE6A}" destId="{7D40EFEA-C4A5-4B0F-84AE-D9C8DDC2F492}" srcOrd="0" destOrd="0" presId="urn:microsoft.com/office/officeart/2018/2/layout/IconCircleList"/>
    <dgm:cxn modelId="{0A939F21-EBAF-4630-B3D6-481AED914420}" type="presParOf" srcId="{6C1CCFEE-920C-4144-9607-AB39BC4BDE6A}" destId="{7C51A391-93ED-4E6B-9F7A-9B5B56C7314D}" srcOrd="1" destOrd="0" presId="urn:microsoft.com/office/officeart/2018/2/layout/IconCircleList"/>
    <dgm:cxn modelId="{F3301804-3B65-4958-A443-D6F3C95531EB}" type="presParOf" srcId="{6C1CCFEE-920C-4144-9607-AB39BC4BDE6A}" destId="{C3CEC1B7-6A90-44D2-B219-6A165A9C7B1F}" srcOrd="2" destOrd="0" presId="urn:microsoft.com/office/officeart/2018/2/layout/IconCircleList"/>
    <dgm:cxn modelId="{B7D977E9-BB19-446A-A5B4-89A073513107}" type="presParOf" srcId="{6C1CCFEE-920C-4144-9607-AB39BC4BDE6A}" destId="{6E4B7792-B8DA-4A60-B25B-685B594D6832}" srcOrd="3" destOrd="0" presId="urn:microsoft.com/office/officeart/2018/2/layout/IconCircleList"/>
    <dgm:cxn modelId="{E403E69A-780F-4A4B-AE34-66DC3F5847A7}" type="presParOf" srcId="{E3A222E5-DBF7-4C32-977B-668F51224A4E}" destId="{7850F760-906A-41F7-962F-FD707ADADDE0}" srcOrd="5" destOrd="0" presId="urn:microsoft.com/office/officeart/2018/2/layout/IconCircleList"/>
    <dgm:cxn modelId="{60E3D2C4-3F83-4BE7-9457-466D6827C7FB}" type="presParOf" srcId="{E3A222E5-DBF7-4C32-977B-668F51224A4E}" destId="{B7658484-860D-48C5-9099-4B6815258981}" srcOrd="6" destOrd="0" presId="urn:microsoft.com/office/officeart/2018/2/layout/IconCircleList"/>
    <dgm:cxn modelId="{887169F1-D143-40FC-B282-389D71443F69}" type="presParOf" srcId="{B7658484-860D-48C5-9099-4B6815258981}" destId="{DCEDF52A-0364-4DAA-AE7B-97C1B89BC798}" srcOrd="0" destOrd="0" presId="urn:microsoft.com/office/officeart/2018/2/layout/IconCircleList"/>
    <dgm:cxn modelId="{79B0F76B-AB5F-42B6-B86F-5BC86140D005}" type="presParOf" srcId="{B7658484-860D-48C5-9099-4B6815258981}" destId="{CE497F36-7CD5-455D-9EDD-3823914021CA}" srcOrd="1" destOrd="0" presId="urn:microsoft.com/office/officeart/2018/2/layout/IconCircleList"/>
    <dgm:cxn modelId="{26B91B95-431F-4A1A-82A0-D7059E17B742}" type="presParOf" srcId="{B7658484-860D-48C5-9099-4B6815258981}" destId="{69692E17-7E40-4345-9CBF-423B4A6C21F2}" srcOrd="2" destOrd="0" presId="urn:microsoft.com/office/officeart/2018/2/layout/IconCircleList"/>
    <dgm:cxn modelId="{B3A99801-358A-4970-BCF6-DF3F5474AB99}" type="presParOf" srcId="{B7658484-860D-48C5-9099-4B6815258981}" destId="{B02C247F-0308-4B8C-A088-FCAF58D243F5}" srcOrd="3" destOrd="0" presId="urn:microsoft.com/office/officeart/2018/2/layout/IconCircleList"/>
    <dgm:cxn modelId="{F0F1D95B-EDC0-4F2C-863F-9F0773954EB5}" type="presParOf" srcId="{E3A222E5-DBF7-4C32-977B-668F51224A4E}" destId="{74C52044-D7A8-4539-A538-CC1AADC1A2E0}" srcOrd="7" destOrd="0" presId="urn:microsoft.com/office/officeart/2018/2/layout/IconCircleList"/>
    <dgm:cxn modelId="{4552BACE-71CD-442D-921D-B2EB6D2B968D}" type="presParOf" srcId="{E3A222E5-DBF7-4C32-977B-668F51224A4E}" destId="{8D2FEC13-C050-475A-B5E2-8FEC94FE4DC2}" srcOrd="8" destOrd="0" presId="urn:microsoft.com/office/officeart/2018/2/layout/IconCircleList"/>
    <dgm:cxn modelId="{79F4F301-E3D8-480B-9D88-4841C859F53E}" type="presParOf" srcId="{8D2FEC13-C050-475A-B5E2-8FEC94FE4DC2}" destId="{013E2A6F-DD6B-4D1E-8727-5C67619B4B07}" srcOrd="0" destOrd="0" presId="urn:microsoft.com/office/officeart/2018/2/layout/IconCircleList"/>
    <dgm:cxn modelId="{3F029C73-8EEA-4620-8882-DB503EB9CACA}" type="presParOf" srcId="{8D2FEC13-C050-475A-B5E2-8FEC94FE4DC2}" destId="{78CB4E41-2FA3-42FC-B8D6-17BB6709A23F}" srcOrd="1" destOrd="0" presId="urn:microsoft.com/office/officeart/2018/2/layout/IconCircleList"/>
    <dgm:cxn modelId="{7FA6CE24-5345-4342-BFB8-E76DB99188D1}" type="presParOf" srcId="{8D2FEC13-C050-475A-B5E2-8FEC94FE4DC2}" destId="{7547DC2D-0E82-4F32-9962-E7EF5CDFA423}" srcOrd="2" destOrd="0" presId="urn:microsoft.com/office/officeart/2018/2/layout/IconCircleList"/>
    <dgm:cxn modelId="{830DDE35-C7A5-4390-A326-D5DFD9BF10FA}" type="presParOf" srcId="{8D2FEC13-C050-475A-B5E2-8FEC94FE4DC2}" destId="{6308351E-809F-4912-B3A2-DB748BABDD1F}" srcOrd="3" destOrd="0" presId="urn:microsoft.com/office/officeart/2018/2/layout/IconCircleList"/>
    <dgm:cxn modelId="{94B973D1-2DB3-4DB6-8428-6D93DE6CD166}" type="presParOf" srcId="{E3A222E5-DBF7-4C32-977B-668F51224A4E}" destId="{A527AD77-72CF-48AA-A343-7F50E2911F19}" srcOrd="9" destOrd="0" presId="urn:microsoft.com/office/officeart/2018/2/layout/IconCircleList"/>
    <dgm:cxn modelId="{02FEBCF0-DEC9-49CB-ADF2-11E45865DFBF}" type="presParOf" srcId="{E3A222E5-DBF7-4C32-977B-668F51224A4E}" destId="{7755A656-057F-411C-BE18-1CFEF3A1541B}" srcOrd="10" destOrd="0" presId="urn:microsoft.com/office/officeart/2018/2/layout/IconCircleList"/>
    <dgm:cxn modelId="{31477716-70BF-4911-86ED-9C3998D6B466}" type="presParOf" srcId="{7755A656-057F-411C-BE18-1CFEF3A1541B}" destId="{3B5BFE9F-97FD-4E10-B5C5-0693DFBED0E2}" srcOrd="0" destOrd="0" presId="urn:microsoft.com/office/officeart/2018/2/layout/IconCircleList"/>
    <dgm:cxn modelId="{8AE370AB-43AF-4EC3-B39F-809CBDF688EA}" type="presParOf" srcId="{7755A656-057F-411C-BE18-1CFEF3A1541B}" destId="{5A078A83-0F3C-4A6B-A1E0-4C6867477AA6}" srcOrd="1" destOrd="0" presId="urn:microsoft.com/office/officeart/2018/2/layout/IconCircleList"/>
    <dgm:cxn modelId="{ED9F8BDD-1655-457B-ABF8-976C5B4F305D}" type="presParOf" srcId="{7755A656-057F-411C-BE18-1CFEF3A1541B}" destId="{8461DE27-D6BA-4B60-B7FB-2D14DBA8D192}" srcOrd="2" destOrd="0" presId="urn:microsoft.com/office/officeart/2018/2/layout/IconCircleList"/>
    <dgm:cxn modelId="{60B2C152-58C4-4F6A-AC78-33BE623BB3C3}" type="presParOf" srcId="{7755A656-057F-411C-BE18-1CFEF3A1541B}" destId="{AA055AC8-3099-41E5-92E8-4A08B7D5E81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a:cs typeface="Times New Roman"/>
            </a:rPr>
            <a:t>KDE DAC Information </a:t>
          </a:r>
          <a:r>
            <a:rPr lang="en-US">
              <a:latin typeface="Times New Roman"/>
              <a:cs typeface="Times New Roman"/>
              <a:hlinkClick xmlns:r="http://schemas.openxmlformats.org/officeDocument/2006/relationships" r:id="rId1"/>
            </a:rPr>
            <a:t>dacinfo@education.ky.gov</a:t>
          </a:r>
          <a:r>
            <a:rPr lang="en-US">
              <a:latin typeface="Times New Roman"/>
              <a:cs typeface="Times New Roman"/>
            </a:rPr>
            <a:t> (502) 564-4394</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35547" custLinFactNeighborY="458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40358">
        <dgm:presLayoutVars>
          <dgm:bulletEnabled val="1"/>
        </dgm:presLayoutVars>
      </dgm:prSet>
      <dgm:spPr/>
    </dgm:pt>
  </dgm:ptLst>
  <dgm:cxnLst>
    <dgm:cxn modelId="{6D256300-DE36-4EDD-B5A1-9B2D0A8FC9E2}" type="presOf" srcId="{72F61F39-30A0-499F-8706-760CC6A7C0D7}" destId="{EFC5904C-6172-4D21-AA6F-0A027056D3ED}" srcOrd="0" destOrd="0" presId="urn:microsoft.com/office/officeart/2005/8/layout/list1"/>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3377A197-9616-49CB-A7A9-7F7740E243DA}" srcId="{1B2CDB05-86C6-4E3F-8115-B237F44B6524}" destId="{1A60FDE9-8FDD-4F95-8761-9B8568EA05DF}" srcOrd="0" destOrd="0" parTransId="{0EA27716-065F-4EC5-BBAA-E844C0E66BF7}" sibTransId="{F982082A-35F6-4E4D-B386-9B512221BAE4}"/>
    <dgm:cxn modelId="{B691F8A0-5E92-44D3-BBFF-D0B4AF3741FF}" type="presOf" srcId="{1A60FDE9-8FDD-4F95-8761-9B8568EA05DF}" destId="{582781B1-11A1-43EE-AABF-775ACAB37D1D}" srcOrd="1" destOrd="0"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66FC6-5F39-4EBE-B026-BA944104B5EA}">
      <dsp:nvSpPr>
        <dsp:cNvPr id="0" name=""/>
        <dsp:cNvSpPr/>
      </dsp:nvSpPr>
      <dsp:spPr>
        <a:xfrm rot="16200000">
          <a:off x="-778076" y="778076"/>
          <a:ext cx="4639309" cy="3083156"/>
        </a:xfrm>
        <a:prstGeom prst="flowChartManualOperation">
          <a:avLst/>
        </a:prstGeom>
        <a:solidFill>
          <a:srgbClr val="73A3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Plan </a:t>
          </a:r>
          <a:r>
            <a:rPr lang="en-US" sz="2400" u="sng" kern="1200" dirty="0">
              <a:solidFill>
                <a:schemeClr val="tx1"/>
              </a:solidFill>
            </a:rPr>
            <a:t>annual</a:t>
          </a:r>
          <a:r>
            <a:rPr lang="en-US" sz="2400" kern="1200" dirty="0">
              <a:solidFill>
                <a:schemeClr val="tx1"/>
              </a:solidFill>
            </a:rPr>
            <a:t> dedicated time for test administrator training in Admin Code and Inclusion regulations. </a:t>
          </a:r>
        </a:p>
        <a:p>
          <a:pPr marL="0" lvl="0" indent="0" algn="ctr" defTabSz="1066800">
            <a:lnSpc>
              <a:spcPct val="90000"/>
            </a:lnSpc>
            <a:spcBef>
              <a:spcPct val="0"/>
            </a:spcBef>
            <a:spcAft>
              <a:spcPct val="35000"/>
            </a:spcAft>
            <a:buNone/>
          </a:pPr>
          <a:r>
            <a:rPr lang="en-US" sz="2400" kern="1200" baseline="-25000" dirty="0">
              <a:solidFill>
                <a:schemeClr val="tx1"/>
              </a:solidFill>
            </a:rPr>
            <a:t>p.4</a:t>
          </a:r>
          <a:endParaRPr lang="en-US" sz="2400" kern="1200" dirty="0">
            <a:solidFill>
              <a:schemeClr val="tx1"/>
            </a:solidFill>
          </a:endParaRPr>
        </a:p>
      </dsp:txBody>
      <dsp:txXfrm rot="5400000">
        <a:off x="1" y="927861"/>
        <a:ext cx="3083156" cy="2783585"/>
      </dsp:txXfrm>
    </dsp:sp>
    <dsp:sp modelId="{68CB5B72-53F3-46CF-AF42-B7B570B3885D}">
      <dsp:nvSpPr>
        <dsp:cNvPr id="0" name=""/>
        <dsp:cNvSpPr/>
      </dsp:nvSpPr>
      <dsp:spPr>
        <a:xfrm rot="16200000">
          <a:off x="2307098" y="950261"/>
          <a:ext cx="4639309" cy="2738787"/>
        </a:xfrm>
        <a:prstGeom prst="flowChartManualOperation">
          <a:avLst/>
        </a:prstGeom>
        <a:solidFill>
          <a:srgbClr val="6AA2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Interactive training must occur BEFORE test-related processes.</a:t>
          </a:r>
        </a:p>
        <a:p>
          <a:pPr marL="0" lvl="0" indent="0" algn="ctr" defTabSz="1066800">
            <a:lnSpc>
              <a:spcPct val="90000"/>
            </a:lnSpc>
            <a:spcBef>
              <a:spcPct val="0"/>
            </a:spcBef>
            <a:spcAft>
              <a:spcPct val="35000"/>
            </a:spcAft>
            <a:buNone/>
          </a:pPr>
          <a:r>
            <a:rPr lang="en-US" sz="2400" kern="1200" baseline="-25000" dirty="0">
              <a:solidFill>
                <a:schemeClr val="tx1"/>
              </a:solidFill>
            </a:rPr>
            <a:t>p.4</a:t>
          </a:r>
        </a:p>
      </dsp:txBody>
      <dsp:txXfrm rot="5400000">
        <a:off x="3257359" y="927862"/>
        <a:ext cx="2738787" cy="2783585"/>
      </dsp:txXfrm>
    </dsp:sp>
    <dsp:sp modelId="{35B281B6-AD96-4424-86C0-3F43C6320317}">
      <dsp:nvSpPr>
        <dsp:cNvPr id="0" name=""/>
        <dsp:cNvSpPr/>
      </dsp:nvSpPr>
      <dsp:spPr>
        <a:xfrm rot="16200000">
          <a:off x="5010177" y="1159928"/>
          <a:ext cx="4639309" cy="2319453"/>
        </a:xfrm>
        <a:prstGeom prst="flowChartManualOperation">
          <a:avLst/>
        </a:prstGeom>
        <a:solidFill>
          <a:srgbClr val="0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Distribute Test Administration Manuals in advance of testing. </a:t>
          </a:r>
        </a:p>
        <a:p>
          <a:pPr marL="0" lvl="0" indent="0" algn="ctr" defTabSz="1066800">
            <a:lnSpc>
              <a:spcPct val="90000"/>
            </a:lnSpc>
            <a:spcBef>
              <a:spcPct val="0"/>
            </a:spcBef>
            <a:spcAft>
              <a:spcPct val="35000"/>
            </a:spcAft>
            <a:buNone/>
          </a:pPr>
          <a:r>
            <a:rPr lang="en-US" sz="2400" kern="1200" baseline="-25000" dirty="0">
              <a:solidFill>
                <a:schemeClr val="tx1"/>
              </a:solidFill>
            </a:rPr>
            <a:t>p. 6</a:t>
          </a:r>
        </a:p>
      </dsp:txBody>
      <dsp:txXfrm rot="5400000">
        <a:off x="6170105" y="927862"/>
        <a:ext cx="2319453" cy="2783585"/>
      </dsp:txXfrm>
    </dsp:sp>
    <dsp:sp modelId="{3EA98467-4B98-4AEA-827D-8B591922A4F0}">
      <dsp:nvSpPr>
        <dsp:cNvPr id="0" name=""/>
        <dsp:cNvSpPr/>
      </dsp:nvSpPr>
      <dsp:spPr>
        <a:xfrm rot="16200000">
          <a:off x="7503590" y="1159928"/>
          <a:ext cx="4639309" cy="2319453"/>
        </a:xfrm>
        <a:prstGeom prst="flowChartManualOperation">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100000"/>
            </a:lnSpc>
            <a:spcBef>
              <a:spcPct val="0"/>
            </a:spcBef>
            <a:spcAft>
              <a:spcPts val="0"/>
            </a:spcAft>
            <a:buNone/>
          </a:pPr>
          <a:r>
            <a:rPr lang="en-US" sz="2400" kern="1200" dirty="0">
              <a:solidFill>
                <a:schemeClr val="tx1"/>
              </a:solidFill>
            </a:rPr>
            <a:t>Signature Page</a:t>
          </a:r>
        </a:p>
        <a:p>
          <a:pPr marL="0" lvl="0" indent="0" algn="ctr" defTabSz="1066800">
            <a:lnSpc>
              <a:spcPct val="100000"/>
            </a:lnSpc>
            <a:spcBef>
              <a:spcPct val="0"/>
            </a:spcBef>
            <a:spcAft>
              <a:spcPct val="35000"/>
            </a:spcAft>
            <a:buNone/>
          </a:pPr>
          <a:r>
            <a:rPr lang="en-US" sz="2400" kern="1200" dirty="0">
              <a:solidFill>
                <a:schemeClr val="tx1"/>
              </a:solidFill>
            </a:rPr>
            <a:t>must be signed.</a:t>
          </a:r>
        </a:p>
        <a:p>
          <a:pPr marL="0" lvl="0" indent="0" algn="ctr" defTabSz="1066800">
            <a:lnSpc>
              <a:spcPct val="100000"/>
            </a:lnSpc>
            <a:spcBef>
              <a:spcPct val="0"/>
            </a:spcBef>
            <a:spcAft>
              <a:spcPct val="35000"/>
            </a:spcAft>
            <a:buNone/>
          </a:pPr>
          <a:r>
            <a:rPr lang="en-US" sz="2400" kern="1200" baseline="-25000" dirty="0">
              <a:solidFill>
                <a:schemeClr val="tx1"/>
              </a:solidFill>
            </a:rPr>
            <a:t>p.4</a:t>
          </a:r>
        </a:p>
        <a:p>
          <a:pPr marL="0" lvl="0" indent="0" algn="ctr" defTabSz="1066800">
            <a:lnSpc>
              <a:spcPct val="90000"/>
            </a:lnSpc>
            <a:spcBef>
              <a:spcPct val="0"/>
            </a:spcBef>
            <a:spcAft>
              <a:spcPct val="35000"/>
            </a:spcAft>
            <a:buNone/>
          </a:pPr>
          <a:endParaRPr lang="en-US" kern="1200" baseline="-25000" dirty="0">
            <a:solidFill>
              <a:schemeClr val="tx2"/>
            </a:solidFill>
          </a:endParaRPr>
        </a:p>
      </dsp:txBody>
      <dsp:txXfrm rot="5400000">
        <a:off x="8663518" y="927862"/>
        <a:ext cx="2319453" cy="27835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E4D98-08A7-450F-90F8-F10A5FB7F9B0}">
      <dsp:nvSpPr>
        <dsp:cNvPr id="0" name=""/>
        <dsp:cNvSpPr/>
      </dsp:nvSpPr>
      <dsp:spPr>
        <a:xfrm>
          <a:off x="1856077" y="72998"/>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DC6D1-9FA7-4A21-A85D-40F058A1EF29}">
      <dsp:nvSpPr>
        <dsp:cNvPr id="0" name=""/>
        <dsp:cNvSpPr/>
      </dsp:nvSpPr>
      <dsp:spPr>
        <a:xfrm>
          <a:off x="2067073" y="283994"/>
          <a:ext cx="582750" cy="582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C81ADD-70CB-4D9A-869B-B07E7CA79011}">
      <dsp:nvSpPr>
        <dsp:cNvPr id="0" name=""/>
        <dsp:cNvSpPr/>
      </dsp:nvSpPr>
      <dsp:spPr>
        <a:xfrm>
          <a:off x="3076122" y="72998"/>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1 – Introduction to Administration code</a:t>
          </a:r>
        </a:p>
      </dsp:txBody>
      <dsp:txXfrm>
        <a:off x="3076122" y="72998"/>
        <a:ext cx="2368322" cy="1004742"/>
      </dsp:txXfrm>
    </dsp:sp>
    <dsp:sp modelId="{78744F77-9B2F-4567-9BB8-44F0575EEA6C}">
      <dsp:nvSpPr>
        <dsp:cNvPr id="0" name=""/>
        <dsp:cNvSpPr/>
      </dsp:nvSpPr>
      <dsp:spPr>
        <a:xfrm>
          <a:off x="5857107" y="72998"/>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43E1F9-B77A-49C7-A9E1-8AD1BF43F809}">
      <dsp:nvSpPr>
        <dsp:cNvPr id="0" name=""/>
        <dsp:cNvSpPr/>
      </dsp:nvSpPr>
      <dsp:spPr>
        <a:xfrm>
          <a:off x="6068103" y="283994"/>
          <a:ext cx="582750" cy="582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5D6783-E639-4465-A5BC-28AF88C24463}">
      <dsp:nvSpPr>
        <dsp:cNvPr id="0" name=""/>
        <dsp:cNvSpPr/>
      </dsp:nvSpPr>
      <dsp:spPr>
        <a:xfrm>
          <a:off x="7077152" y="72998"/>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2 – Preparation for State Assessment – Test Security </a:t>
          </a:r>
        </a:p>
      </dsp:txBody>
      <dsp:txXfrm>
        <a:off x="7077152" y="72998"/>
        <a:ext cx="2368322" cy="1004742"/>
      </dsp:txXfrm>
    </dsp:sp>
    <dsp:sp modelId="{7D40EFEA-C4A5-4B0F-84AE-D9C8DDC2F492}">
      <dsp:nvSpPr>
        <dsp:cNvPr id="0" name=""/>
        <dsp:cNvSpPr/>
      </dsp:nvSpPr>
      <dsp:spPr>
        <a:xfrm>
          <a:off x="1856077" y="1891739"/>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1A391-93ED-4E6B-9F7A-9B5B56C7314D}">
      <dsp:nvSpPr>
        <dsp:cNvPr id="0" name=""/>
        <dsp:cNvSpPr/>
      </dsp:nvSpPr>
      <dsp:spPr>
        <a:xfrm>
          <a:off x="2067073" y="2102735"/>
          <a:ext cx="582750" cy="582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4B7792-B8DA-4A60-B25B-685B594D6832}">
      <dsp:nvSpPr>
        <dsp:cNvPr id="0" name=""/>
        <dsp:cNvSpPr/>
      </dsp:nvSpPr>
      <dsp:spPr>
        <a:xfrm>
          <a:off x="3076122" y="1891739"/>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Module 3 - Preparation for State Assessment –Appropriate Assessment Practices &amp; Classroom Materials</a:t>
          </a:r>
        </a:p>
      </dsp:txBody>
      <dsp:txXfrm>
        <a:off x="3076122" y="1891739"/>
        <a:ext cx="2368322" cy="1004742"/>
      </dsp:txXfrm>
    </dsp:sp>
    <dsp:sp modelId="{DCEDF52A-0364-4DAA-AE7B-97C1B89BC798}">
      <dsp:nvSpPr>
        <dsp:cNvPr id="0" name=""/>
        <dsp:cNvSpPr/>
      </dsp:nvSpPr>
      <dsp:spPr>
        <a:xfrm>
          <a:off x="5857107" y="1891739"/>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97F36-7CD5-455D-9EDD-3823914021CA}">
      <dsp:nvSpPr>
        <dsp:cNvPr id="0" name=""/>
        <dsp:cNvSpPr/>
      </dsp:nvSpPr>
      <dsp:spPr>
        <a:xfrm>
          <a:off x="6068103" y="2102735"/>
          <a:ext cx="582750" cy="5827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2C247F-0308-4B8C-A088-FCAF58D243F5}">
      <dsp:nvSpPr>
        <dsp:cNvPr id="0" name=""/>
        <dsp:cNvSpPr/>
      </dsp:nvSpPr>
      <dsp:spPr>
        <a:xfrm>
          <a:off x="7077152" y="1891739"/>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4 - Preparation for State Assessment - Seating Charts &amp; Student Motivation and Rewards</a:t>
          </a:r>
        </a:p>
      </dsp:txBody>
      <dsp:txXfrm>
        <a:off x="7077152" y="1891739"/>
        <a:ext cx="2368322" cy="1004742"/>
      </dsp:txXfrm>
    </dsp:sp>
    <dsp:sp modelId="{013E2A6F-DD6B-4D1E-8727-5C67619B4B07}">
      <dsp:nvSpPr>
        <dsp:cNvPr id="0" name=""/>
        <dsp:cNvSpPr/>
      </dsp:nvSpPr>
      <dsp:spPr>
        <a:xfrm>
          <a:off x="1856077" y="3710480"/>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CB4E41-2FA3-42FC-B8D6-17BB6709A23F}">
      <dsp:nvSpPr>
        <dsp:cNvPr id="0" name=""/>
        <dsp:cNvSpPr/>
      </dsp:nvSpPr>
      <dsp:spPr>
        <a:xfrm>
          <a:off x="2067073" y="3921476"/>
          <a:ext cx="582750" cy="5827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08351E-809F-4912-B3A2-DB748BABDD1F}">
      <dsp:nvSpPr>
        <dsp:cNvPr id="0" name=""/>
        <dsp:cNvSpPr/>
      </dsp:nvSpPr>
      <dsp:spPr>
        <a:xfrm>
          <a:off x="3076122" y="3710480"/>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5 - Administration of State Assessment</a:t>
          </a:r>
        </a:p>
      </dsp:txBody>
      <dsp:txXfrm>
        <a:off x="3076122" y="3710480"/>
        <a:ext cx="2368322" cy="1004742"/>
      </dsp:txXfrm>
    </dsp:sp>
    <dsp:sp modelId="{3B5BFE9F-97FD-4E10-B5C5-0693DFBED0E2}">
      <dsp:nvSpPr>
        <dsp:cNvPr id="0" name=""/>
        <dsp:cNvSpPr/>
      </dsp:nvSpPr>
      <dsp:spPr>
        <a:xfrm>
          <a:off x="5857107" y="3710480"/>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078A83-0F3C-4A6B-A1E0-4C6867477AA6}">
      <dsp:nvSpPr>
        <dsp:cNvPr id="0" name=""/>
        <dsp:cNvSpPr/>
      </dsp:nvSpPr>
      <dsp:spPr>
        <a:xfrm>
          <a:off x="6068103" y="3921476"/>
          <a:ext cx="582750" cy="5827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055AC8-3099-41E5-92E8-4A08B7D5E811}">
      <dsp:nvSpPr>
        <dsp:cNvPr id="0" name=""/>
        <dsp:cNvSpPr/>
      </dsp:nvSpPr>
      <dsp:spPr>
        <a:xfrm>
          <a:off x="7077152" y="3710480"/>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6 - Completion of State Assessment </a:t>
          </a:r>
        </a:p>
      </dsp:txBody>
      <dsp:txXfrm>
        <a:off x="7077152" y="3710480"/>
        <a:ext cx="2368322" cy="1004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72236"/>
          <a:ext cx="8325293" cy="31830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6135" tIns="978916" rIns="646135" bIns="334264" numCol="1" spcCol="1270" anchor="t" anchorCtr="0">
          <a:noAutofit/>
        </a:bodyPr>
        <a:lstStyle/>
        <a:p>
          <a:pPr marL="285750" lvl="1" indent="-285750" algn="l" defTabSz="2089150">
            <a:lnSpc>
              <a:spcPct val="90000"/>
            </a:lnSpc>
            <a:spcBef>
              <a:spcPct val="0"/>
            </a:spcBef>
            <a:spcAft>
              <a:spcPct val="15000"/>
            </a:spcAft>
            <a:buChar char="•"/>
          </a:pPr>
          <a:r>
            <a:rPr lang="en-US" sz="4700" kern="1200">
              <a:latin typeface="Times New Roman"/>
              <a:cs typeface="Times New Roman"/>
            </a:rPr>
            <a:t>KDE DAC Information </a:t>
          </a:r>
          <a:r>
            <a:rPr lang="en-US" sz="4700" kern="1200">
              <a:latin typeface="Times New Roman"/>
              <a:cs typeface="Times New Roman"/>
              <a:hlinkClick xmlns:r="http://schemas.openxmlformats.org/officeDocument/2006/relationships" r:id="rId1"/>
            </a:rPr>
            <a:t>dacinfo@education.ky.gov</a:t>
          </a:r>
          <a:r>
            <a:rPr lang="en-US" sz="4700" kern="1200">
              <a:latin typeface="Times New Roman"/>
              <a:cs typeface="Times New Roman"/>
            </a:rPr>
            <a:t> (502) 564-4394</a:t>
          </a:r>
        </a:p>
      </dsp:txBody>
      <dsp:txXfrm>
        <a:off x="0" y="772236"/>
        <a:ext cx="8325293" cy="3183075"/>
      </dsp:txXfrm>
    </dsp:sp>
    <dsp:sp modelId="{582781B1-11A1-43EE-AABF-775ACAB37D1D}">
      <dsp:nvSpPr>
        <dsp:cNvPr id="0" name=""/>
        <dsp:cNvSpPr/>
      </dsp:nvSpPr>
      <dsp:spPr>
        <a:xfrm>
          <a:off x="268295" y="102817"/>
          <a:ext cx="5827705" cy="1387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2089150">
            <a:lnSpc>
              <a:spcPct val="90000"/>
            </a:lnSpc>
            <a:spcBef>
              <a:spcPct val="0"/>
            </a:spcBef>
            <a:spcAft>
              <a:spcPct val="35000"/>
            </a:spcAft>
            <a:buNone/>
          </a:pPr>
          <a:r>
            <a:rPr lang="en-US" sz="4700" kern="1200">
              <a:latin typeface="Times New Roman"/>
              <a:cs typeface="Times New Roman"/>
            </a:rPr>
            <a:t>Contact Information</a:t>
          </a:r>
          <a:endParaRPr lang="en-US" sz="4700" b="0" i="0" u="none" strike="noStrike" kern="1200" cap="none" baseline="0" noProof="0">
            <a:solidFill>
              <a:srgbClr val="010000"/>
            </a:solidFill>
            <a:latin typeface="Georgia"/>
            <a:cs typeface="Times New Roman"/>
          </a:endParaRPr>
        </a:p>
      </dsp:txBody>
      <dsp:txXfrm>
        <a:off x="336024" y="170546"/>
        <a:ext cx="5692247" cy="125198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4A3EB-8008-47B3-8A55-4C356FC113B7}" type="datetimeFigureOut">
              <a:rPr lang="en-US" smtClean="0"/>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58EE0-1EE2-42FF-BCBA-83BC539C01E3}" type="slidenum">
              <a:rPr lang="en-US" smtClean="0"/>
              <a:t>‹#›</a:t>
            </a:fld>
            <a:endParaRPr lang="en-US"/>
          </a:p>
        </p:txBody>
      </p:sp>
    </p:spTree>
    <p:extLst>
      <p:ext uri="{BB962C8B-B14F-4D97-AF65-F5344CB8AC3E}">
        <p14:creationId xmlns:p14="http://schemas.microsoft.com/office/powerpoint/2010/main" val="210400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krazee4kindergarten.blogspot.com/"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oneextradegreeteaching.com/" TargetMode="External"/><Relationship Id="rId4" Type="http://schemas.openxmlformats.org/officeDocument/2006/relationships/hyperlink" Target="http://www.wpclipart.co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penclipart.co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wpclipart.co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ky.gov/AA/distsupp/Documents/Administration%20Code%20Training%20Group%20Signature%20Sheet.do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module three of the Admin Code Regulation training 703 KAR 5:080. M</a:t>
            </a:r>
            <a:r>
              <a:rPr lang="en-US" sz="1200" kern="1200" dirty="0">
                <a:solidFill>
                  <a:schemeClr val="tx1"/>
                </a:solidFill>
                <a:effectLst/>
                <a:latin typeface="+mn-lt"/>
                <a:ea typeface="+mn-ea"/>
                <a:cs typeface="+mn-cs"/>
              </a:rPr>
              <a:t>y name is [Insert Name], a program consultant in the Office of Assessment and Accountability or OAA.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33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362026"/>
          </a:xfrm>
        </p:spPr>
        <p:txBody>
          <a:bodyPr/>
          <a:lstStyle/>
          <a:p>
            <a:r>
              <a:rPr lang="en-US" sz="1200" kern="1200" dirty="0">
                <a:solidFill>
                  <a:schemeClr val="tx1"/>
                </a:solidFill>
                <a:effectLst/>
                <a:latin typeface="+mn-lt"/>
                <a:ea typeface="+mn-ea"/>
                <a:cs typeface="+mn-cs"/>
              </a:rPr>
              <a:t>Internet access is necessary for computer-based testing, but constant changes in personal technology make our job of maintaining a fair and unbiased testing environment harder.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Using electronic devices or the Internet is unacceptable to gain a testing advantage.  Online testing provides a secure browser to prevent accessing other parts of the internet, therefore not allowing a student to gain an unfair advantage during testing.  Except in cases where allowed (such as online testing in a secure web browser), students should not have access to electronic devices until all testing in the building is completed to ensure that students are not communicating with others in testing sessions. Smartwatches or Fitbits are not allowed since those devices can connect to the internet.  </a:t>
            </a:r>
            <a:r>
              <a:rPr lang="en-US" sz="1200" b="1" kern="1200" dirty="0">
                <a:solidFill>
                  <a:schemeClr val="tx1"/>
                </a:solidFill>
                <a:effectLst/>
                <a:latin typeface="+mn-lt"/>
                <a:ea typeface="+mn-ea"/>
                <a:cs typeface="+mn-cs"/>
              </a:rPr>
              <a:t>Online testing can only be conducted by trained staff in person. Remote testing is not acceptable with any state testing.  </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Offsite testing is an acceptable practice with online and paper testing. As a reminder, </a:t>
            </a:r>
            <a:r>
              <a:rPr lang="en-US" sz="1200" b="1" kern="1200" dirty="0">
                <a:solidFill>
                  <a:schemeClr val="tx1"/>
                </a:solidFill>
                <a:effectLst/>
                <a:latin typeface="+mn-lt"/>
                <a:ea typeface="+mn-ea"/>
                <a:cs typeface="+mn-cs"/>
              </a:rPr>
              <a:t>in-person online testing can only be conducted by trained staff. Please ensure the testing environment is free of content, only the student and trained staff are present, and the student does not have additional internet devices in the room. </a:t>
            </a:r>
          </a:p>
          <a:p>
            <a:r>
              <a:rPr lang="en-US" sz="1200" b="1"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Acceptable for test administrators to use electronic devices to contact school administrators regarding test sessions (i.e., problems with materials, student illness, administration questions, breaks, etc.). BACs or principals may routinely request that teachers use their personal cell phones to notify the office of a need in the classroom. However, neither students nor test administrators shall use electronic devices such as, but not limited to, cell phones, tablets, and e-readers for personal reasons during testing sessions except in the case of an emergency. Test administrators should be communicating with the building assessment coordinator or designee for assistance with a situation in the classroom and not each other while testing is occurring.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Allegation Alert: a student had hidden his cell phone in the pocket of a hoodie. The student takes a picture of the test and places it on social media. This would be an example of an allegation of lack of monitoring, a student using an electronic device during testing and accessing the internet during the test administration. As a best practice, test administrators have students power down cell phones and put them away during the testing session. Additionally, ensure proper monitoring is being conducted throughout the testing session. </a:t>
            </a:r>
          </a:p>
          <a:p>
            <a:r>
              <a:rPr lang="en-US" sz="1200" kern="1200" dirty="0">
                <a:solidFill>
                  <a:schemeClr val="tx1"/>
                </a:solidFill>
                <a:effectLst/>
                <a:latin typeface="+mn-lt"/>
                <a:ea typeface="+mn-ea"/>
                <a:cs typeface="+mn-cs"/>
              </a:rPr>
              <a:t> </a:t>
            </a:r>
          </a:p>
          <a:p>
            <a:pPr rtl="0" fontAlgn="base"/>
            <a:r>
              <a:rPr lang="en-US" sz="1200" kern="1200" dirty="0">
                <a:solidFill>
                  <a:schemeClr val="tx1"/>
                </a:solidFill>
                <a:effectLst/>
                <a:latin typeface="+mn-lt"/>
                <a:ea typeface="+mn-ea"/>
                <a:cs typeface="+mn-cs"/>
              </a:rPr>
              <a:t>We’ve looked at cell phones, electronic devices, etc. Let’s move on to the testing environment.</a:t>
            </a:r>
          </a:p>
          <a:p>
            <a:r>
              <a:rPr lang="en-US" sz="1200" kern="1200" dirty="0">
                <a:solidFill>
                  <a:schemeClr val="tx1"/>
                </a:solidFill>
                <a:effectLst/>
                <a:latin typeface="+mn-lt"/>
                <a:ea typeface="+mn-ea"/>
                <a:cs typeface="+mn-cs"/>
              </a:rPr>
              <a:t> </a:t>
            </a:r>
          </a:p>
          <a:p>
            <a:pPr rtl="0" fontAlgn="base"/>
            <a:endParaRPr lang="en-US" dirty="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87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few years ago, when this regulation was updated, it was decided that testing room surfaces should be free of content during operational and field testing. Yes, this means bulletin boards…and walls…all surfaces.   </a:t>
            </a:r>
          </a:p>
          <a:p>
            <a:r>
              <a:rPr lang="en-US"/>
              <a:t>   </a:t>
            </a:r>
            <a:endParaRPr lang="en-US">
              <a:cs typeface="Calibri"/>
            </a:endParaRPr>
          </a:p>
          <a:p>
            <a:r>
              <a:rPr lang="en-US"/>
              <a:t>It is Acceptable to place instructional materials on bulletin boards, walls, etc., throughout the year, but when the room is used for testing, those same content materials must be removed or covered. Covered means with a covering that is not see-thru or opaque.   </a:t>
            </a:r>
            <a:endParaRPr lang="en-US">
              <a:cs typeface="Calibri"/>
            </a:endParaRPr>
          </a:p>
          <a:p>
            <a:r>
              <a:rPr lang="en-US"/>
              <a:t>   </a:t>
            </a:r>
            <a:endParaRPr lang="en-US">
              <a:cs typeface="Calibri"/>
            </a:endParaRPr>
          </a:p>
          <a:p>
            <a:r>
              <a:rPr lang="en-US"/>
              <a:t>Some examples of materials are any content information or strategies for solving problems. These may be anywhere in the room: walls, ceilings, floors, windows, and clothing (yes, clothing). When the room wasn’t required to be sanitized, some schools printed tee shirts with content on them for the students. That sounds like a great idea. I can read your back, and you can read mine, but what about the poor person at the front of the row? He doesn’t have a shirt to read; he is now at a disadvantage. You could say the same thing about posters. If I was sitting next to a poster that just happened to answer one of my test questions, I had an advantage over the person across the room who was too far away to read the poster. The covering of a room in content did get a bit extreme. To make sure that all students have the same resources and advantages, the posters had to go.   </a:t>
            </a:r>
          </a:p>
          <a:p>
            <a:r>
              <a:rPr lang="en-US"/>
              <a:t>   </a:t>
            </a:r>
            <a:endParaRPr lang="en-US">
              <a:cs typeface="Calibri"/>
            </a:endParaRPr>
          </a:p>
          <a:p>
            <a:r>
              <a:rPr lang="en-US"/>
              <a:t>Let’s look closer at some of these materials.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76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Motivational posters or materials without content and standard periodic tables can remain on the walls. Periodic tables? Yes. Periodic tables without additional content. It does not give you an advantage if you do not understand how to read a periodic table. </a:t>
            </a: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r>
              <a:rPr lang="en-US" baseline="0">
                <a:latin typeface="Times New Roman"/>
                <a:cs typeface="Times New Roman"/>
              </a:rPr>
              <a:t>Clipart:</a:t>
            </a:r>
            <a:r>
              <a:rPr lang="en-US">
                <a:latin typeface="Times New Roman"/>
                <a:cs typeface="Times New Roman"/>
              </a:rPr>
              <a:t> </a:t>
            </a:r>
          </a:p>
          <a:p>
            <a:r>
              <a:rPr lang="en-US" baseline="0">
                <a:latin typeface="Times New Roman"/>
                <a:cs typeface="Times New Roman"/>
              </a:rPr>
              <a:t>star motivation</a:t>
            </a:r>
            <a:r>
              <a:rPr lang="en-US">
                <a:latin typeface="Times New Roman"/>
                <a:cs typeface="Times New Roman"/>
              </a:rPr>
              <a:t> </a:t>
            </a:r>
            <a:r>
              <a:rPr lang="en-US" baseline="0">
                <a:latin typeface="Times New Roman"/>
                <a:cs typeface="Times New Roman"/>
              </a:rPr>
              <a:t> </a:t>
            </a:r>
            <a:r>
              <a:rPr lang="en-US">
                <a:solidFill>
                  <a:srgbClr val="0A7881"/>
                </a:solidFill>
                <a:latin typeface="Times New Roman"/>
                <a:ea typeface="Calibri"/>
                <a:cs typeface="Times New Roman"/>
                <a:hlinkClick r:id="rId3"/>
              </a:rPr>
              <a:t>http://krazee4kindergarten.blogspot.com/</a:t>
            </a:r>
            <a:r>
              <a:rPr lang="en-US">
                <a:solidFill>
                  <a:srgbClr val="0A7881"/>
                </a:solidFill>
                <a:latin typeface="Times New Roman"/>
                <a:ea typeface="Calibri"/>
                <a:cs typeface="Times New Roman"/>
              </a:rPr>
              <a:t> </a:t>
            </a:r>
            <a:r>
              <a:rPr lang="en-US">
                <a:solidFill>
                  <a:srgbClr val="0A7881"/>
                </a:solidFill>
                <a:latin typeface="Times New Roman"/>
                <a:cs typeface="Times New Roman"/>
              </a:rPr>
              <a:t>             </a:t>
            </a:r>
            <a:endParaRPr lang="en-US" sz="1200" baseline="0">
              <a:solidFill>
                <a:srgbClr val="0A7881"/>
              </a:solidFill>
              <a:effectLst/>
              <a:latin typeface="Times New Roman" panose="02020603050405020304" pitchFamily="18" charset="0"/>
              <a:cs typeface="Times New Roman" panose="02020603050405020304" pitchFamily="18" charset="0"/>
            </a:endParaRPr>
          </a:p>
          <a:p>
            <a:r>
              <a:rPr lang="en-US" baseline="0">
                <a:latin typeface="Times New Roman"/>
                <a:cs typeface="Times New Roman"/>
              </a:rPr>
              <a:t>periodic table</a:t>
            </a:r>
            <a:r>
              <a:rPr lang="en-US">
                <a:latin typeface="Times New Roman"/>
                <a:cs typeface="Times New Roman"/>
              </a:rPr>
              <a:t> </a:t>
            </a:r>
            <a:r>
              <a:rPr lang="en-US" baseline="0">
                <a:latin typeface="Times New Roman"/>
                <a:cs typeface="Times New Roman"/>
              </a:rPr>
              <a:t> </a:t>
            </a:r>
            <a:r>
              <a:rPr lang="en-US" sz="1200" u="sng" kern="1200">
                <a:solidFill>
                  <a:schemeClr val="tx1"/>
                </a:solidFill>
                <a:effectLst/>
                <a:latin typeface="Times New Roman"/>
                <a:cs typeface="Times New Roman"/>
                <a:hlinkClick r:id="rId4"/>
              </a:rPr>
              <a:t>http://www.wpclipart.com</a:t>
            </a:r>
            <a:r>
              <a:rPr lang="en-US">
                <a:latin typeface="Times New Roman"/>
                <a:cs typeface="Times New Roman"/>
              </a:rPr>
              <a:t>            </a:t>
            </a:r>
            <a:endParaRPr lang="en-US" baseline="0">
              <a:latin typeface="Times New Roman" panose="02020603050405020304" pitchFamily="18" charset="0"/>
              <a:cs typeface="Times New Roman" panose="02020603050405020304" pitchFamily="18" charset="0"/>
            </a:endParaRPr>
          </a:p>
          <a:p>
            <a:r>
              <a:rPr lang="en-US" baseline="0">
                <a:latin typeface="Times New Roman"/>
                <a:cs typeface="Times New Roman"/>
              </a:rPr>
              <a:t>testing </a:t>
            </a:r>
            <a:r>
              <a:rPr lang="en-US">
                <a:latin typeface="Times New Roman"/>
                <a:cs typeface="Times New Roman"/>
                <a:hlinkClick r:id="rId5"/>
              </a:rPr>
              <a:t>http://oneextradegreeteaching.com/</a:t>
            </a:r>
            <a:r>
              <a:rPr lang="en-US">
                <a:latin typeface="Times New Roman"/>
                <a:cs typeface="Times New Roman"/>
              </a:rPr>
              <a:t>     </a:t>
            </a:r>
            <a:endParaRPr lang="en-US">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294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Materials appropriate for instruction and display may not be appropriate during testing sessions. Materials that contain content, problem-solving strategies, processes, etc., are unacceptable for display or use during testing sessions. Even things painted on the walls (see the first equation that was painted on a classroom wall), three-dimensional sculptures or paintings used in a lesson must be covered.  </a:t>
            </a:r>
          </a:p>
          <a:p>
            <a:endParaRPr lang="en-US">
              <a:latin typeface="Times New Roman" panose="02020603050405020304" pitchFamily="18" charset="0"/>
              <a:cs typeface="Times New Roman" panose="02020603050405020304" pitchFamily="18" charset="0"/>
            </a:endParaRPr>
          </a:p>
          <a:p>
            <a:r>
              <a:rPr lang="en-US">
                <a:latin typeface="Times New Roman"/>
                <a:cs typeface="Times New Roman"/>
              </a:rPr>
              <a:t>Clipart:  </a:t>
            </a:r>
            <a:endParaRPr lang="en-US" baseline="0">
              <a:latin typeface="Times New Roman" panose="02020603050405020304" pitchFamily="18" charset="0"/>
              <a:cs typeface="Times New Roman" panose="02020603050405020304" pitchFamily="18" charset="0"/>
            </a:endParaRPr>
          </a:p>
          <a:p>
            <a:r>
              <a:rPr lang="en-US" baseline="0">
                <a:latin typeface="Times New Roman"/>
                <a:cs typeface="Times New Roman"/>
              </a:rPr>
              <a:t>Algebraic equation</a:t>
            </a:r>
            <a:r>
              <a:rPr lang="en-US">
                <a:latin typeface="Times New Roman"/>
                <a:cs typeface="Times New Roman"/>
              </a:rPr>
              <a:t> </a:t>
            </a:r>
            <a:r>
              <a:rPr lang="en-US" baseline="0">
                <a:latin typeface="Times New Roman"/>
                <a:cs typeface="Times New Roman"/>
              </a:rPr>
              <a:t> </a:t>
            </a:r>
            <a:r>
              <a:rPr lang="en-US" baseline="0">
                <a:latin typeface="Times New Roman"/>
                <a:cs typeface="Times New Roman"/>
                <a:hlinkClick r:id="rId3"/>
              </a:rPr>
              <a:t>www.openclipart.com</a:t>
            </a:r>
            <a:r>
              <a:rPr lang="en-US">
                <a:latin typeface="Times New Roman"/>
                <a:cs typeface="Times New Roman"/>
              </a:rPr>
              <a:t> </a:t>
            </a:r>
            <a:endParaRPr lang="en-US" baseline="0">
              <a:latin typeface="Times New Roman" panose="02020603050405020304" pitchFamily="18" charset="0"/>
              <a:cs typeface="Times New Roman" panose="02020603050405020304" pitchFamily="18" charset="0"/>
            </a:endParaRPr>
          </a:p>
          <a:p>
            <a:r>
              <a:rPr lang="en-US" baseline="0">
                <a:latin typeface="Times New Roman"/>
                <a:cs typeface="Times New Roman"/>
              </a:rPr>
              <a:t>Nouns</a:t>
            </a:r>
            <a:r>
              <a:rPr lang="en-US">
                <a:latin typeface="Times New Roman"/>
                <a:cs typeface="Times New Roman"/>
              </a:rPr>
              <a:t>  </a:t>
            </a:r>
            <a:r>
              <a:rPr lang="en-US" baseline="0">
                <a:latin typeface="Times New Roman"/>
                <a:cs typeface="Times New Roman"/>
              </a:rPr>
              <a:t> </a:t>
            </a:r>
            <a:r>
              <a:rPr lang="en-US" baseline="0">
                <a:latin typeface="Times New Roman"/>
                <a:cs typeface="Times New Roman"/>
                <a:hlinkClick r:id="rId3"/>
              </a:rPr>
              <a:t>www.openclipart.com</a:t>
            </a:r>
            <a:endParaRPr lang="en-US" baseline="0">
              <a:latin typeface="Times New Roman"/>
              <a:cs typeface="Times New Roman"/>
            </a:endParaRPr>
          </a:p>
          <a:p>
            <a:r>
              <a:rPr lang="en-US" baseline="0">
                <a:latin typeface="Times New Roman"/>
                <a:cs typeface="Times New Roman"/>
              </a:rPr>
              <a:t>Neuron</a:t>
            </a:r>
            <a:r>
              <a:rPr lang="en-US">
                <a:latin typeface="Times New Roman"/>
                <a:cs typeface="Times New Roman"/>
              </a:rPr>
              <a:t>  </a:t>
            </a:r>
            <a:r>
              <a:rPr lang="en-US" baseline="0">
                <a:latin typeface="Times New Roman"/>
                <a:cs typeface="Times New Roman"/>
              </a:rPr>
              <a:t> </a:t>
            </a:r>
            <a:r>
              <a:rPr lang="en-US" baseline="0">
                <a:latin typeface="Times New Roman"/>
                <a:cs typeface="Times New Roman"/>
                <a:hlinkClick r:id="rId4"/>
              </a:rPr>
              <a:t>www.wpclipart.com</a:t>
            </a:r>
            <a:r>
              <a:rPr lang="en-US">
                <a:latin typeface="Times New Roman"/>
                <a:cs typeface="Times New Roman"/>
              </a:rPr>
              <a:t> </a:t>
            </a:r>
            <a:endParaRPr lang="en-US"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8D2B9-7445-4AF9-AEB1-22AFB7BEF9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615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time for our third Check for Understanding. I’ll give you a couple of minutes to read through these Yes or No questions, then we will discuss the answers.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it acceptable for a teacher to use his/her personal cellphone to communicate with another teacher about a testing situation in the classroom?</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it acceptable to allow general education students to use a handheld calculator instead of the online calculator?</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it acceptable to leave content on the walls in the testing room when administering a field test?</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it acceptable to allow students to read library or personal books as each student finishes and test materials are collected?</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044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Module 3 of 6 of the Administration Code regulation. </a:t>
            </a:r>
          </a:p>
          <a:p>
            <a:endParaRPr lang="en-US" dirty="0"/>
          </a:p>
          <a:p>
            <a:r>
              <a:rPr lang="en-US" dirty="0"/>
              <a:t>Please review all six modules to complete the administration code training.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273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questions, please contact us at KDE DAC Information, dacinfo@education.ky.gov, or call us at 502-564-4394.</a:t>
            </a:r>
            <a:r>
              <a:rPr lang="en-US" sz="1200" b="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participating in this section of the training with the Office of Assessment and Accountability.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06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module 3, we will look at appropriate assessment practices, such as the required training for administering a state assessment.</a:t>
            </a:r>
            <a:r>
              <a:rPr lang="en-US" sz="1200" b="0" i="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73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867128" cy="4660295"/>
          </a:xfrm>
        </p:spPr>
        <p:txBody>
          <a:bodyPr/>
          <a:lstStyle/>
          <a:p>
            <a:r>
              <a:rPr lang="en-US" dirty="0"/>
              <a:t> The Administration Code applies to all state-required pieces of the accountability system using paper or pencil, computers or digital technology.    </a:t>
            </a:r>
          </a:p>
          <a:p>
            <a:r>
              <a:rPr lang="en-US" dirty="0"/>
              <a:t>  </a:t>
            </a:r>
            <a:endParaRPr lang="en-US" dirty="0">
              <a:cs typeface="Calibri"/>
            </a:endParaRPr>
          </a:p>
          <a:p>
            <a:r>
              <a:rPr lang="en-US" dirty="0"/>
              <a:t>Anyone with the potential to be involved with any component of state-required testing must be trained on the Administration Code regulation before beginning the work. This could include, but is not limited to, principals, off-grade teachers, substitutes, accommodation providers, librarians, etc. Individuals providing accommodations to special needs students must also receive training on the Inclusion of Special Populations regulation.    </a:t>
            </a:r>
            <a:endParaRPr lang="en-US" dirty="0">
              <a:cs typeface="Calibri"/>
            </a:endParaRPr>
          </a:p>
          <a:p>
            <a:r>
              <a:rPr lang="en-US" dirty="0"/>
              <a:t>  </a:t>
            </a:r>
            <a:endParaRPr lang="en-US" dirty="0">
              <a:cs typeface="Calibri"/>
            </a:endParaRPr>
          </a:p>
          <a:p>
            <a:r>
              <a:rPr lang="en-US" dirty="0"/>
              <a:t>Volunteers involved in state testing (such as providing accommodations or helping with proctoring) must meet certain stipulations that also apply to school staff. No student may administer a state assessment; this includes peer tutors.   </a:t>
            </a:r>
            <a:endParaRPr lang="en-US" dirty="0">
              <a:cs typeface="Calibri"/>
            </a:endParaRPr>
          </a:p>
          <a:p>
            <a:r>
              <a:rPr lang="en-US" dirty="0"/>
              <a:t>   </a:t>
            </a:r>
            <a:endParaRPr lang="en-US" dirty="0">
              <a:cs typeface="Calibri"/>
            </a:endParaRPr>
          </a:p>
          <a:p>
            <a:r>
              <a:rPr lang="en-US" dirty="0"/>
              <a:t>All volunteers must have Administration Code and Inclusion of Special Populations training, and sign nondisclosure forms.   </a:t>
            </a:r>
            <a:endParaRPr lang="en-US" dirty="0">
              <a:cs typeface="Calibri"/>
            </a:endParaRPr>
          </a:p>
          <a:p>
            <a:r>
              <a:rPr lang="en-US" dirty="0"/>
              <a:t>   </a:t>
            </a:r>
            <a:endParaRPr lang="en-US" dirty="0">
              <a:cs typeface="Calibri"/>
            </a:endParaRPr>
          </a:p>
          <a:p>
            <a:r>
              <a:rPr lang="en-US" dirty="0"/>
              <a:t>The volunteers must be under the strong oversight of a certified person, who will be responsible for the test administration. Suppose there should be a testing allegation involving a volunteer. In that case, the certified staff person (i.e., BAC or proctor) in charge of the testing environment must be submitted on the allegation report.   </a:t>
            </a:r>
            <a:endParaRPr lang="en-US" dirty="0">
              <a:cs typeface="Calibri"/>
            </a:endParaRPr>
          </a:p>
          <a:p>
            <a:r>
              <a:rPr lang="en-US" dirty="0"/>
              <a:t>   </a:t>
            </a:r>
            <a:endParaRPr lang="en-US" dirty="0">
              <a:cs typeface="Calibri"/>
            </a:endParaRPr>
          </a:p>
          <a:p>
            <a:r>
              <a:rPr lang="en-US" dirty="0"/>
              <a:t>Schools and districts may use materials provided by the Kentucky Department of Education (KDE) or locally produced.   </a:t>
            </a:r>
            <a:endParaRPr lang="en-US" dirty="0">
              <a:cs typeface="Calibri"/>
            </a:endParaRPr>
          </a:p>
          <a:p>
            <a:r>
              <a:rPr lang="en-US" dirty="0"/>
              <a:t>   </a:t>
            </a:r>
            <a:endParaRPr lang="en-US" dirty="0">
              <a:cs typeface="Calibri"/>
            </a:endParaRPr>
          </a:p>
          <a:p>
            <a:r>
              <a:rPr lang="en-US" dirty="0"/>
              <a:t>Solely reading the regulation and signing the signature page at the end of the document shall </a:t>
            </a:r>
            <a:r>
              <a:rPr lang="en-US" b="1" i="1" dirty="0"/>
              <a:t>not be considered adequate training</a:t>
            </a:r>
            <a:r>
              <a:rPr lang="en-US" dirty="0"/>
              <a:t>. Training </a:t>
            </a:r>
            <a:r>
              <a:rPr lang="en-US" b="1" i="1" dirty="0"/>
              <a:t>shall </a:t>
            </a:r>
            <a:r>
              <a:rPr lang="en-US" dirty="0"/>
              <a:t>include interaction regarding the content of the regulation with supporting examples and situations, the opportunity to ask questions, etc. The intent or meaning of “interaction” is for the training to be more than being assigned to read and sign the document.   </a:t>
            </a:r>
            <a:endParaRPr lang="en-US" dirty="0">
              <a:cs typeface="Calibri"/>
            </a:endParaRPr>
          </a:p>
          <a:p>
            <a:r>
              <a:rPr lang="en-US" dirty="0"/>
              <a:t>   </a:t>
            </a:r>
            <a:endParaRPr lang="en-US" dirty="0">
              <a:cs typeface="Calibri"/>
            </a:endParaRPr>
          </a:p>
          <a:p>
            <a:r>
              <a:rPr lang="en-US" dirty="0"/>
              <a:t>The DAC/BAC Manual and TAMs are the guiding documents for test administration procedures.  Reading the TAMs is expected as part of the required training. Following vendor test administration manuals is of the utmost importance.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09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Districts are charged with maintaining records of individuals receiving Administration Code training. The participants’ records may be maintained through collecting individual signature sheets found on the last page of the Administration Code regulation document or by the retention of group training attendance signature pages. Copies of the signature page or group training attendance sheet may be maintained in hard copy or electronic format. </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 copy of the Group Signature Sheet is available on the Kentucky Department of Education or KDE website. </a:t>
            </a:r>
            <a:endParaRPr lang="en-US" sz="1200" b="0" i="0" kern="1200" dirty="0">
              <a:solidFill>
                <a:schemeClr val="tx1"/>
              </a:solidFill>
              <a:effectLst/>
              <a:latin typeface="+mn-lt"/>
              <a:ea typeface="+mn-ea"/>
              <a:cs typeface="+mn-cs"/>
            </a:endParaRPr>
          </a:p>
          <a:p>
            <a:pPr rtl="0" fontAlgn="base"/>
            <a:r>
              <a:rPr lang="en-US" sz="1200" b="0" i="0" u="sng" strike="noStrike" kern="1200" dirty="0">
                <a:solidFill>
                  <a:schemeClr val="tx1"/>
                </a:solidFill>
                <a:effectLst/>
                <a:latin typeface="+mn-lt"/>
                <a:ea typeface="+mn-ea"/>
                <a:cs typeface="+mn-cs"/>
                <a:hlinkClick r:id="rId3"/>
              </a:rPr>
              <a:t>https://education.ky.gov/AA/distsupp/Documents/Administration%20Code%20Training%20Group%20Signature%20Sheet.doc</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Training participants are held professionally accountable for their actions after signing either type of signature sheet. Notice that both sheets state: “By signing, I acknowledge having received a copy of the Administration Code for Kentucky’s Educational Assessment Program 703 KAR 5:080 and have participated in training for this regulation. I also agree to comply with the complete content of the regulation and understand that I will be held professionally accountable.” </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88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Anyone assisting with state testing will sign a nondisclosure form. Assistance includes handling of testing materials, escorting students, providing accommodations and more. Discussion or sharing test content details with others, even though they have been trained and are participating in test administration, is not allowed. </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Nondisclosure forms can be found on the Forms page in the Accountability and Assessment section of the KDE website</a:t>
            </a:r>
            <a:r>
              <a:rPr lang="en-US"/>
              <a:t>.</a:t>
            </a:r>
            <a:endParaRPr lang="en-US" sz="1200" b="0" i="1" kern="120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794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Resources and materials available to students during testing are dependent upon the assessment. Please check the test administration manual for further guidance on what should be at a student workstation during testing.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30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an assessment, test administrators shall not distribute, make available, or attach to students’ workstations any information or materials that are not sent as part of the assessment materials or specified in the test administration manuals or a student’s plan. Examples of Not Acceptable resources include copies of acronym sheets or sheets of paper containing a system for organizing answers, textbooks, computer tools or other reference resources.   This includes printed copies of writing rubrics.   </a:t>
            </a:r>
          </a:p>
          <a:p>
            <a:r>
              <a:rPr lang="en-US" dirty="0"/>
              <a:t> </a:t>
            </a:r>
            <a:endParaRPr lang="en-US" dirty="0">
              <a:cs typeface="Calibri"/>
            </a:endParaRPr>
          </a:p>
          <a:p>
            <a:r>
              <a:rPr lang="en-US" dirty="0"/>
              <a:t>A student’s IEP, 504 Plan or PSP allows the student to have additional resources not mentioned in the script. Please check with your BAC concerning accommodations.   </a:t>
            </a:r>
            <a:endParaRPr lang="en-US" dirty="0">
              <a:cs typeface="Calibri"/>
            </a:endParaRPr>
          </a:p>
          <a:p>
            <a:r>
              <a:rPr lang="en-US" dirty="0"/>
              <a:t>   </a:t>
            </a:r>
            <a:endParaRPr lang="en-US" dirty="0">
              <a:cs typeface="Calibri"/>
            </a:endParaRPr>
          </a:p>
          <a:p>
            <a:r>
              <a:rPr lang="en-US" dirty="0"/>
              <a:t>If using test booklets, blank writing or graph paper, clear or colored overlay sheets and bookmarks free of content are allowed at student workstations. Some schools use a brightly colored piece of paper or a district or school-supplied bookmark to mark where testing will stop in the session.  </a:t>
            </a:r>
          </a:p>
          <a:p>
            <a:endParaRPr lang="en-US" dirty="0">
              <a:cs typeface="Calibri"/>
            </a:endParaRPr>
          </a:p>
          <a:p>
            <a:r>
              <a:rPr lang="en-US" dirty="0"/>
              <a:t>If using the online test, blank writing or graph paper are allowed at student workstations. Additionally, students have access to the online tool available in TestNav, such as the calculator, dictionary, contrast tool, and much more.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83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137564"/>
          </a:xfrm>
        </p:spPr>
        <p:txBody>
          <a:bodyPr/>
          <a:lstStyle/>
          <a:p>
            <a:r>
              <a:rPr lang="en-US" dirty="0"/>
              <a:t> Whether or not a dictionary or thesaurus is allowed on a test will be covered in the Test Administration Manual or TAM. Test administrators should refer to the listing of approved and unapproved materials in the TAM to determine when to provide a resource.   </a:t>
            </a:r>
          </a:p>
          <a:p>
            <a:r>
              <a:rPr lang="en-US" dirty="0"/>
              <a:t>    </a:t>
            </a:r>
            <a:endParaRPr lang="en-US" dirty="0">
              <a:cs typeface="Calibri"/>
            </a:endParaRPr>
          </a:p>
          <a:p>
            <a:r>
              <a:rPr lang="en-US" dirty="0"/>
              <a:t>On-demand writing is the only content area where a student is allowed to have a dictionary or thesaurus. Online testing provides an electronic dictionary and thesaurus to each student. A classroom set of dictionaries and thesauri should be available for students for paper/pencil testing or as a backup for online testing.   </a:t>
            </a:r>
            <a:endParaRPr lang="en-US" dirty="0">
              <a:cs typeface="Calibri"/>
            </a:endParaRPr>
          </a:p>
          <a:p>
            <a:r>
              <a:rPr lang="en-US" dirty="0"/>
              <a:t>    </a:t>
            </a:r>
            <a:endParaRPr lang="en-US" dirty="0">
              <a:cs typeface="Calibri"/>
            </a:endParaRPr>
          </a:p>
          <a:p>
            <a:r>
              <a:rPr lang="en-US" dirty="0"/>
              <a:t>Reading, mathematics, science or social studies content-area tests do not allow the use of a dictionary or thesaurus unless clearly stated as an accommodation in a student plan.  </a:t>
            </a:r>
          </a:p>
          <a:p>
            <a:r>
              <a:rPr lang="en-US" dirty="0"/>
              <a:t> </a:t>
            </a:r>
            <a:endParaRPr lang="en-US" dirty="0">
              <a:cs typeface="Calibri"/>
            </a:endParaRPr>
          </a:p>
          <a:p>
            <a:r>
              <a:rPr lang="en-US" dirty="0"/>
              <a:t>It is a local decision by schools or districts on whether to allow students access to non-content related materials, such as books or puzzles, after the student has turned in his/her testing materials to the test administrator. Please note that this is </a:t>
            </a:r>
            <a:r>
              <a:rPr lang="en-US" b="1" i="1" dirty="0"/>
              <a:t>AFTER</a:t>
            </a:r>
            <a:r>
              <a:rPr lang="en-US" dirty="0"/>
              <a:t> the student has no testing materials at the workstation.</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56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3870916"/>
          </a:xfrm>
        </p:spPr>
        <p:txBody>
          <a:bodyPr/>
          <a:lstStyle/>
          <a:p>
            <a:r>
              <a:rPr lang="en-US" dirty="0"/>
              <a:t>Calculators may be used in more than one content area. Check the TAM to determine if a calculator is allowed or if this test section is a no-calculator math test.     </a:t>
            </a:r>
          </a:p>
          <a:p>
            <a:r>
              <a:rPr lang="en-US" dirty="0"/>
              <a:t>      </a:t>
            </a:r>
            <a:endParaRPr lang="en-US" dirty="0">
              <a:cs typeface="Calibri"/>
            </a:endParaRPr>
          </a:p>
          <a:p>
            <a:r>
              <a:rPr lang="en-US" dirty="0"/>
              <a:t>Online testing will provide the student with the type of calculator needed for that test section. It is expected that the student will use the online calculator and not a handheld calculator unless the student’s accommodations plan specifies using a handheld calculator.     </a:t>
            </a:r>
            <a:endParaRPr lang="en-US" dirty="0">
              <a:cs typeface="Calibri"/>
            </a:endParaRPr>
          </a:p>
          <a:p>
            <a:r>
              <a:rPr lang="en-US" dirty="0"/>
              <a:t>      </a:t>
            </a:r>
            <a:endParaRPr lang="en-US" dirty="0">
              <a:cs typeface="Calibri"/>
            </a:endParaRPr>
          </a:p>
          <a:p>
            <a:r>
              <a:rPr lang="en-US" dirty="0"/>
              <a:t>Handheld calculators used for paper/pencil or accommodated testing should adhere to the KDE Calculator Policy, which is available on the KDE website. Be familiar with the requirements of each assessment that you administer. Some test vendors have calculator policy requirements that may differ from KDEs, such as the ACT.      </a:t>
            </a:r>
            <a:endParaRPr lang="en-US" dirty="0">
              <a:cs typeface="Calibri"/>
            </a:endParaRPr>
          </a:p>
          <a:p>
            <a:r>
              <a:rPr lang="en-US" dirty="0"/>
              <a:t>      </a:t>
            </a:r>
            <a:endParaRPr lang="en-US" dirty="0">
              <a:cs typeface="Calibri"/>
            </a:endParaRPr>
          </a:p>
          <a:p>
            <a:r>
              <a:rPr lang="en-US" dirty="0"/>
              <a:t>KDE recommends that schools provide calculators for each student that meets the current calculator acceptable-use criteria; however, students can use their own approved calculators for paper/pencil tests. Test administrators are responsible for ensuring that communication and internet capabilities are disabled during testing sessions. This also includes turning off a computer-algebraic system on a calculator. See the KDE calculator policy for details.     </a:t>
            </a:r>
            <a:endParaRPr lang="en-US" dirty="0">
              <a:cs typeface="Calibri"/>
            </a:endParaRPr>
          </a:p>
          <a:p>
            <a:r>
              <a:rPr lang="en-US" dirty="0"/>
              <a:t>      </a:t>
            </a:r>
            <a:endParaRPr lang="en-US" dirty="0">
              <a:cs typeface="Calibri"/>
            </a:endParaRPr>
          </a:p>
          <a:p>
            <a:r>
              <a:rPr lang="en-US" dirty="0"/>
              <a:t>It is Not Acceptable for students within the same testing session to share calculators, even if the test administrator clears the programs between uses. There should be a one-to-one ratio of calculators to students during a test session.      </a:t>
            </a:r>
            <a:endParaRPr lang="en-US" dirty="0">
              <a:cs typeface="Calibri"/>
            </a:endParaRPr>
          </a:p>
          <a:p>
            <a:r>
              <a:rPr lang="en-US" dirty="0"/>
              <a:t>      </a:t>
            </a:r>
            <a:endParaRPr lang="en-US" dirty="0">
              <a:cs typeface="Calibri"/>
            </a:endParaRPr>
          </a:p>
          <a:p>
            <a:r>
              <a:rPr lang="en-US" dirty="0"/>
              <a:t>Allegation Tip: Plan ahead of time to have all the necessary related materials, such as dictionaries, thesauri, calculators, etc., needed for testing both accommodated and general education students. However, it is critical to review the test administration manual to check which materials are allowed for a test session as the policy does differ per vendor, such as the ACT; ACT allows students to use either the online calculator or an approved handheld calculator.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34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KDE:OAA:DAAS:ss:08/01/2022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16424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KDE:OAA:DAAS:ss:08/01/2022</a:t>
            </a:r>
            <a:endParaRPr lang="en-US"/>
          </a:p>
        </p:txBody>
      </p:sp>
    </p:spTree>
    <p:extLst>
      <p:ext uri="{BB962C8B-B14F-4D97-AF65-F5344CB8AC3E}">
        <p14:creationId xmlns:p14="http://schemas.microsoft.com/office/powerpoint/2010/main" val="217903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KDE:OAA:DAAS:ss:08/01/2022</a:t>
            </a:r>
            <a:endParaRPr lang="en-US"/>
          </a:p>
        </p:txBody>
      </p:sp>
    </p:spTree>
    <p:extLst>
      <p:ext uri="{BB962C8B-B14F-4D97-AF65-F5344CB8AC3E}">
        <p14:creationId xmlns:p14="http://schemas.microsoft.com/office/powerpoint/2010/main" val="2726857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KDE:OAA:DAAS:ss:08/01/2022</a:t>
            </a:r>
            <a:endParaRPr lang="en-US"/>
          </a:p>
        </p:txBody>
      </p:sp>
    </p:spTree>
    <p:extLst>
      <p:ext uri="{BB962C8B-B14F-4D97-AF65-F5344CB8AC3E}">
        <p14:creationId xmlns:p14="http://schemas.microsoft.com/office/powerpoint/2010/main" val="557115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550049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307296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333548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6234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99257" y="6242354"/>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3092744" y="6309650"/>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272692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4085774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43612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KDE:OAA:DAAS:ss:08/01/2022</a:t>
            </a:r>
            <a:endParaRPr lang="en-US"/>
          </a:p>
        </p:txBody>
      </p:sp>
    </p:spTree>
    <p:extLst>
      <p:ext uri="{BB962C8B-B14F-4D97-AF65-F5344CB8AC3E}">
        <p14:creationId xmlns:p14="http://schemas.microsoft.com/office/powerpoint/2010/main" val="586802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575811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594169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4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25969" y="1430848"/>
            <a:ext cx="9188715" cy="4055552"/>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6031" y="5884679"/>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905778"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649362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53647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10093"/>
          </a:xfrm>
        </p:spPr>
        <p:txBody>
          <a:bodyPr/>
          <a:lstStyle/>
          <a:p>
            <a:r>
              <a:rPr lang="en-US"/>
              <a:t>Click to edit Master title style</a:t>
            </a:r>
          </a:p>
        </p:txBody>
      </p:sp>
      <p:sp>
        <p:nvSpPr>
          <p:cNvPr id="5" name="Text Placeholder 4"/>
          <p:cNvSpPr>
            <a:spLocks noGrp="1"/>
          </p:cNvSpPr>
          <p:nvPr>
            <p:ph type="body" sz="quarter" idx="13"/>
          </p:nvPr>
        </p:nvSpPr>
        <p:spPr>
          <a:xfrm>
            <a:off x="534522" y="1010093"/>
            <a:ext cx="9188715" cy="443377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44071" y="587072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69766"/>
            <a:ext cx="173894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4038310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1242661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35817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KDE:OAA:DAAS:ss:11/29/2021</a:t>
            </a:r>
            <a:endParaRPr lang="en-US"/>
          </a:p>
        </p:txBody>
      </p:sp>
    </p:spTree>
    <p:extLst>
      <p:ext uri="{BB962C8B-B14F-4D97-AF65-F5344CB8AC3E}">
        <p14:creationId xmlns:p14="http://schemas.microsoft.com/office/powerpoint/2010/main" val="1567992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KDE:OAA:DAAS:ss:11/29/2021</a:t>
            </a:r>
            <a:endParaRPr lang="en-US"/>
          </a:p>
        </p:txBody>
      </p:sp>
    </p:spTree>
    <p:extLst>
      <p:ext uri="{BB962C8B-B14F-4D97-AF65-F5344CB8AC3E}">
        <p14:creationId xmlns:p14="http://schemas.microsoft.com/office/powerpoint/2010/main" val="1399754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188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KDE:OAA:DAAS:ss:08/01/2022</a:t>
            </a:r>
            <a:endParaRPr lang="en-US"/>
          </a:p>
        </p:txBody>
      </p:sp>
    </p:spTree>
    <p:extLst>
      <p:ext uri="{BB962C8B-B14F-4D97-AF65-F5344CB8AC3E}">
        <p14:creationId xmlns:p14="http://schemas.microsoft.com/office/powerpoint/2010/main" val="328148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KDE:OAA:DAAS:ss:11/29/2021</a:t>
            </a:r>
            <a:endParaRPr lang="en-US"/>
          </a:p>
        </p:txBody>
      </p:sp>
    </p:spTree>
    <p:extLst>
      <p:ext uri="{BB962C8B-B14F-4D97-AF65-F5344CB8AC3E}">
        <p14:creationId xmlns:p14="http://schemas.microsoft.com/office/powerpoint/2010/main" val="11706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KDE:OAA:DAAS:ss:11/29/2021</a:t>
            </a:r>
            <a:endParaRPr lang="en-US"/>
          </a:p>
        </p:txBody>
      </p:sp>
    </p:spTree>
    <p:extLst>
      <p:ext uri="{BB962C8B-B14F-4D97-AF65-F5344CB8AC3E}">
        <p14:creationId xmlns:p14="http://schemas.microsoft.com/office/powerpoint/2010/main" val="2774702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3952816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401155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KDE:OAA:DAAS:ss:11/29/2021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24010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KDE:OAA:DAAS:ss:11/29/2021</a:t>
            </a:r>
            <a:endParaRPr lang="en-US"/>
          </a:p>
        </p:txBody>
      </p:sp>
    </p:spTree>
    <p:extLst>
      <p:ext uri="{BB962C8B-B14F-4D97-AF65-F5344CB8AC3E}">
        <p14:creationId xmlns:p14="http://schemas.microsoft.com/office/powerpoint/2010/main" val="2620493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KDE:OAA:DAAS:ss:11/29/2021</a:t>
            </a:r>
            <a:endParaRPr lang="en-US"/>
          </a:p>
        </p:txBody>
      </p:sp>
    </p:spTree>
    <p:extLst>
      <p:ext uri="{BB962C8B-B14F-4D97-AF65-F5344CB8AC3E}">
        <p14:creationId xmlns:p14="http://schemas.microsoft.com/office/powerpoint/2010/main" val="2098057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KDE:OAA:DAAS:ss:11/29/2021</a:t>
            </a:r>
            <a:endParaRPr lang="en-US"/>
          </a:p>
        </p:txBody>
      </p:sp>
    </p:spTree>
    <p:extLst>
      <p:ext uri="{BB962C8B-B14F-4D97-AF65-F5344CB8AC3E}">
        <p14:creationId xmlns:p14="http://schemas.microsoft.com/office/powerpoint/2010/main" val="1530582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197172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52530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KDE:OAA:DAAS:ss:08/01/2022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031832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8787743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973896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11467958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063926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36052211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707919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9921794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334968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KDE:OAA:DAAS:ss:08/01/2022</a:t>
            </a:r>
            <a:endParaRPr lang="en-US"/>
          </a:p>
        </p:txBody>
      </p:sp>
    </p:spTree>
    <p:extLst>
      <p:ext uri="{BB962C8B-B14F-4D97-AF65-F5344CB8AC3E}">
        <p14:creationId xmlns:p14="http://schemas.microsoft.com/office/powerpoint/2010/main" val="323387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KDE:OAA:DAAS:ss:08/01/2022</a:t>
            </a:r>
            <a:endParaRPr lang="en-US"/>
          </a:p>
        </p:txBody>
      </p:sp>
    </p:spTree>
    <p:extLst>
      <p:ext uri="{BB962C8B-B14F-4D97-AF65-F5344CB8AC3E}">
        <p14:creationId xmlns:p14="http://schemas.microsoft.com/office/powerpoint/2010/main" val="2753092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KDE:OAA:DAAS:ss:08/01/2022</a:t>
            </a:r>
            <a:endParaRPr lang="en-US"/>
          </a:p>
        </p:txBody>
      </p:sp>
    </p:spTree>
    <p:extLst>
      <p:ext uri="{BB962C8B-B14F-4D97-AF65-F5344CB8AC3E}">
        <p14:creationId xmlns:p14="http://schemas.microsoft.com/office/powerpoint/2010/main" val="66678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KDE:OAA:DAAS:ss:08/01/2022</a:t>
            </a:r>
            <a:endParaRPr lang="en-US"/>
          </a:p>
        </p:txBody>
      </p:sp>
    </p:spTree>
    <p:extLst>
      <p:ext uri="{BB962C8B-B14F-4D97-AF65-F5344CB8AC3E}">
        <p14:creationId xmlns:p14="http://schemas.microsoft.com/office/powerpoint/2010/main" val="66119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KDE:OAA:DAAS:ss:08/01/2022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6863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1.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458914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40852340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hyperlink" Target="http://www.teacherspayteachers.com/Product/Motivational-Test-Taking-Candy-Notes" TargetMode="External"/><Relationship Id="rId3" Type="http://schemas.openxmlformats.org/officeDocument/2006/relationships/hyperlink" Target="http://oneextradegreeteaching.com/" TargetMode="External"/><Relationship Id="rId7" Type="http://schemas.openxmlformats.org/officeDocument/2006/relationships/hyperlink" Target="http://krazee4kindergarten.blogspot.com/"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8.jpeg"/><Relationship Id="rId5" Type="http://schemas.openxmlformats.org/officeDocument/2006/relationships/hyperlink" Target="http://www.wpclipart.com/" TargetMode="External"/><Relationship Id="rId4" Type="http://schemas.openxmlformats.org/officeDocument/2006/relationships/image" Target="../media/image7.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www.openclipart.com/"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microsoft.com/office/2018/10/relationships/comments" Target="../comments/modernComment_170_3FA0D8BC.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ky.gov/AA/distsupp/Documents/Nondisclosure%20Form.pdf"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1524000" y="3602038"/>
            <a:ext cx="9404412" cy="1655762"/>
          </a:xfrm>
        </p:spPr>
        <p:txBody>
          <a:bodyPr/>
          <a:lstStyle/>
          <a:p>
            <a:pPr algn="r"/>
            <a:r>
              <a:rPr lang="en-US"/>
              <a:t>Office of Assessment and Accountability</a:t>
            </a:r>
          </a:p>
        </p:txBody>
      </p:sp>
      <p:sp>
        <p:nvSpPr>
          <p:cNvPr id="12" name="Title 11"/>
          <p:cNvSpPr>
            <a:spLocks noGrp="1"/>
          </p:cNvSpPr>
          <p:nvPr>
            <p:ph type="ctrTitle"/>
          </p:nvPr>
        </p:nvSpPr>
        <p:spPr>
          <a:xfrm>
            <a:off x="715972" y="2015230"/>
            <a:ext cx="10283461" cy="1518083"/>
          </a:xfrm>
        </p:spPr>
        <p:txBody>
          <a:bodyPr>
            <a:normAutofit/>
          </a:bodyPr>
          <a:lstStyle/>
          <a:p>
            <a:pPr algn="r"/>
            <a:r>
              <a:rPr lang="en-US" sz="4800" b="1"/>
              <a:t>Administration Code Training</a:t>
            </a:r>
            <a:br>
              <a:rPr lang="en-US" sz="4800" b="1"/>
            </a:br>
            <a:r>
              <a:rPr lang="en-US" sz="4800" b="1"/>
              <a:t>703 KAR 5:080</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61253"/>
            <a:ext cx="3009014" cy="29674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Electronic Devices" title="Electronic Devices"/>
          <p:cNvGraphicFramePr>
            <a:graphicFrameLocks noGrp="1"/>
          </p:cNvGraphicFramePr>
          <p:nvPr/>
        </p:nvGraphicFramePr>
        <p:xfrm>
          <a:off x="308344" y="735692"/>
          <a:ext cx="11663916" cy="5019040"/>
        </p:xfrm>
        <a:graphic>
          <a:graphicData uri="http://schemas.openxmlformats.org/drawingml/2006/table">
            <a:tbl>
              <a:tblPr firstRow="1" bandRow="1">
                <a:tableStyleId>{85BE263C-DBD7-4A20-BB59-AAB30ACAA65A}</a:tableStyleId>
              </a:tblPr>
              <a:tblGrid>
                <a:gridCol w="5989084">
                  <a:extLst>
                    <a:ext uri="{9D8B030D-6E8A-4147-A177-3AD203B41FA5}">
                      <a16:colId xmlns:a16="http://schemas.microsoft.com/office/drawing/2014/main" val="20000"/>
                    </a:ext>
                  </a:extLst>
                </a:gridCol>
                <a:gridCol w="460150">
                  <a:extLst>
                    <a:ext uri="{9D8B030D-6E8A-4147-A177-3AD203B41FA5}">
                      <a16:colId xmlns:a16="http://schemas.microsoft.com/office/drawing/2014/main" val="20001"/>
                    </a:ext>
                  </a:extLst>
                </a:gridCol>
                <a:gridCol w="5214682">
                  <a:extLst>
                    <a:ext uri="{9D8B030D-6E8A-4147-A177-3AD203B41FA5}">
                      <a16:colId xmlns:a16="http://schemas.microsoft.com/office/drawing/2014/main" val="20002"/>
                    </a:ext>
                  </a:extLst>
                </a:gridCol>
              </a:tblGrid>
              <a:tr h="538344">
                <a:tc>
                  <a:txBody>
                    <a:bodyPr/>
                    <a:lstStyle/>
                    <a:p>
                      <a:pPr algn="ctr"/>
                      <a:r>
                        <a:rPr lang="en-US" sz="3200" dirty="0">
                          <a:solidFill>
                            <a:schemeClr val="bg1"/>
                          </a:solidFill>
                        </a:rPr>
                        <a:t>Acceptable</a:t>
                      </a:r>
                      <a:r>
                        <a:rPr lang="en-US" sz="2400" dirty="0">
                          <a:solidFill>
                            <a:schemeClr val="bg1"/>
                          </a:solidFill>
                        </a:rPr>
                        <a:t> </a:t>
                      </a:r>
                    </a:p>
                  </a:txBody>
                  <a:tcPr>
                    <a:solidFill>
                      <a:srgbClr val="008080"/>
                    </a:solidFill>
                  </a:tcPr>
                </a:tc>
                <a:tc>
                  <a:txBody>
                    <a:bodyPr/>
                    <a:lstStyle/>
                    <a:p>
                      <a:endParaRPr lang="en-US"/>
                    </a:p>
                  </a:txBody>
                  <a:tcPr>
                    <a:solidFill>
                      <a:srgbClr val="008080"/>
                    </a:solidFill>
                  </a:tcPr>
                </a:tc>
                <a:tc>
                  <a:txBody>
                    <a:bodyPr/>
                    <a:lstStyle/>
                    <a:p>
                      <a:pPr algn="ctr"/>
                      <a:r>
                        <a:rPr lang="en-US" sz="3200" dirty="0">
                          <a:solidFill>
                            <a:schemeClr val="bg1"/>
                          </a:solidFill>
                        </a:rPr>
                        <a:t>Not  Acceptable</a:t>
                      </a:r>
                    </a:p>
                  </a:txBody>
                  <a:tcPr>
                    <a:solidFill>
                      <a:srgbClr val="008080"/>
                    </a:solidFill>
                  </a:tcPr>
                </a:tc>
                <a:extLst>
                  <a:ext uri="{0D108BD9-81ED-4DB2-BD59-A6C34878D82A}">
                    <a16:rowId xmlns:a16="http://schemas.microsoft.com/office/drawing/2014/main" val="10000"/>
                  </a:ext>
                </a:extLst>
              </a:tr>
              <a:tr h="1339691">
                <a:tc>
                  <a:txBody>
                    <a:bodyPr/>
                    <a:lstStyle/>
                    <a:p>
                      <a:r>
                        <a:rPr lang="en-US" sz="2000"/>
                        <a:t>Students using personal electronic devices</a:t>
                      </a:r>
                      <a:r>
                        <a:rPr lang="en-US" sz="2000" baseline="0"/>
                        <a:t> for test administration as long as the device meets the acceptable use criteria for a particular assessment (Communication and Internet features must be disabled.) </a:t>
                      </a:r>
                      <a:r>
                        <a:rPr lang="en-US" sz="2000" baseline="-25000"/>
                        <a:t>p.9</a:t>
                      </a:r>
                    </a:p>
                    <a:p>
                      <a:endParaRPr lang="en-US" sz="2000" baseline="-25000"/>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a:t>Using electronic devices in any way to gain</a:t>
                      </a:r>
                      <a:r>
                        <a:rPr lang="en-US" sz="2000" baseline="0"/>
                        <a:t> a testing advantage </a:t>
                      </a:r>
                      <a:r>
                        <a:rPr lang="en-US" sz="2000" baseline="-25000"/>
                        <a:t>p.7</a:t>
                      </a:r>
                    </a:p>
                  </a:txBody>
                  <a:tcPr>
                    <a:solidFill>
                      <a:schemeClr val="bg1">
                        <a:lumMod val="95000"/>
                      </a:schemeClr>
                    </a:solidFill>
                  </a:tcPr>
                </a:tc>
                <a:extLst>
                  <a:ext uri="{0D108BD9-81ED-4DB2-BD59-A6C34878D82A}">
                    <a16:rowId xmlns:a16="http://schemas.microsoft.com/office/drawing/2014/main" val="10001"/>
                  </a:ext>
                </a:extLst>
              </a:tr>
              <a:tr h="708508">
                <a:tc>
                  <a:txBody>
                    <a:bodyPr/>
                    <a:lstStyle/>
                    <a:p>
                      <a:r>
                        <a:rPr lang="en-US" sz="2000">
                          <a:solidFill>
                            <a:schemeClr val="tx1"/>
                          </a:solidFill>
                        </a:rPr>
                        <a:t>Test administrators using electronic</a:t>
                      </a:r>
                      <a:r>
                        <a:rPr lang="en-US" sz="2000" baseline="0">
                          <a:solidFill>
                            <a:schemeClr val="tx1"/>
                          </a:solidFill>
                        </a:rPr>
                        <a:t> devices to contact school administrators regarding test sessions </a:t>
                      </a:r>
                      <a:r>
                        <a:rPr lang="en-US" sz="2000" baseline="-25000">
                          <a:solidFill>
                            <a:schemeClr val="tx1"/>
                          </a:solidFill>
                        </a:rPr>
                        <a:t>p.9</a:t>
                      </a:r>
                    </a:p>
                    <a:p>
                      <a:endParaRPr lang="en-US" sz="2000" baseline="-25000">
                        <a:solidFill>
                          <a:schemeClr val="tx1"/>
                        </a:solidFill>
                      </a:endParaRP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a:t>Students or test administrators using electronic devices </a:t>
                      </a:r>
                      <a:r>
                        <a:rPr lang="en-US" sz="2000" baseline="0"/>
                        <a:t>except in the case of an emergency </a:t>
                      </a:r>
                      <a:r>
                        <a:rPr lang="en-US" sz="2000" baseline="-25000"/>
                        <a:t>p.9</a:t>
                      </a:r>
                    </a:p>
                  </a:txBody>
                  <a:tcPr>
                    <a:solidFill>
                      <a:schemeClr val="bg1">
                        <a:lumMod val="95000"/>
                      </a:schemeClr>
                    </a:solidFill>
                  </a:tcPr>
                </a:tc>
                <a:extLst>
                  <a:ext uri="{0D108BD9-81ED-4DB2-BD59-A6C34878D82A}">
                    <a16:rowId xmlns:a16="http://schemas.microsoft.com/office/drawing/2014/main" val="10002"/>
                  </a:ext>
                </a:extLst>
              </a:tr>
              <a:tr h="1501696">
                <a:tc>
                  <a:txBody>
                    <a:bodyPr/>
                    <a:lstStyle/>
                    <a:p>
                      <a:r>
                        <a:rPr lang="en-US" sz="2000"/>
                        <a:t>If directed by KDE or test vendors for</a:t>
                      </a:r>
                      <a:r>
                        <a:rPr lang="en-US" sz="2000" baseline="0"/>
                        <a:t> the purpose of test administration, accessing the Internet or imaging capabilities during test sessions </a:t>
                      </a:r>
                      <a:r>
                        <a:rPr lang="en-US" sz="2000" baseline="-25000"/>
                        <a:t>p.6</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dirty="0"/>
                        <a:t>Accessing the Internet, wireless communication functions or imaging capabilities on electronic devices during testing sessions for purposes other than test administration </a:t>
                      </a:r>
                      <a:r>
                        <a:rPr lang="en-US" sz="2000" baseline="-25000" dirty="0"/>
                        <a:t>p.7</a:t>
                      </a:r>
                    </a:p>
                  </a:txBody>
                  <a:tcPr>
                    <a:solidFill>
                      <a:schemeClr val="bg1">
                        <a:lumMod val="95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idx="4294967295"/>
          </p:nvPr>
        </p:nvSpPr>
        <p:spPr>
          <a:xfrm>
            <a:off x="0" y="-70829"/>
            <a:ext cx="10597895" cy="806521"/>
          </a:xfrm>
          <a:prstGeom prst="rect">
            <a:avLst/>
          </a:prstGeom>
        </p:spPr>
        <p:txBody>
          <a:bodyPr>
            <a:normAutofit/>
          </a:bodyPr>
          <a:lstStyle/>
          <a:p>
            <a:r>
              <a:rPr lang="en-US"/>
              <a:t>Electronic</a:t>
            </a:r>
            <a:r>
              <a:rPr lang="en-US">
                <a:solidFill>
                  <a:schemeClr val="tx1"/>
                </a:solidFill>
              </a:rPr>
              <a:t> </a:t>
            </a:r>
            <a:r>
              <a:rPr lang="en-US"/>
              <a:t>Devices</a:t>
            </a:r>
          </a:p>
        </p:txBody>
      </p:sp>
    </p:spTree>
    <p:extLst>
      <p:ext uri="{BB962C8B-B14F-4D97-AF65-F5344CB8AC3E}">
        <p14:creationId xmlns:p14="http://schemas.microsoft.com/office/powerpoint/2010/main" val="69263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2764465" cy="3626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Walls and Bulletin Boards" title="Walls and Bulletin Boards"/>
          <p:cNvGraphicFramePr>
            <a:graphicFrameLocks noGrp="1"/>
          </p:cNvGraphicFramePr>
          <p:nvPr/>
        </p:nvGraphicFramePr>
        <p:xfrm>
          <a:off x="572088" y="782090"/>
          <a:ext cx="10597896" cy="4545126"/>
        </p:xfrm>
        <a:graphic>
          <a:graphicData uri="http://schemas.openxmlformats.org/drawingml/2006/table">
            <a:tbl>
              <a:tblPr firstRow="1" bandRow="1">
                <a:tableStyleId>{85BE263C-DBD7-4A20-BB59-AAB30ACAA65A}</a:tableStyleId>
              </a:tblPr>
              <a:tblGrid>
                <a:gridCol w="5105110">
                  <a:extLst>
                    <a:ext uri="{9D8B030D-6E8A-4147-A177-3AD203B41FA5}">
                      <a16:colId xmlns:a16="http://schemas.microsoft.com/office/drawing/2014/main" val="20000"/>
                    </a:ext>
                  </a:extLst>
                </a:gridCol>
                <a:gridCol w="754698">
                  <a:extLst>
                    <a:ext uri="{9D8B030D-6E8A-4147-A177-3AD203B41FA5}">
                      <a16:colId xmlns:a16="http://schemas.microsoft.com/office/drawing/2014/main" val="20001"/>
                    </a:ext>
                  </a:extLst>
                </a:gridCol>
                <a:gridCol w="4738088">
                  <a:extLst>
                    <a:ext uri="{9D8B030D-6E8A-4147-A177-3AD203B41FA5}">
                      <a16:colId xmlns:a16="http://schemas.microsoft.com/office/drawing/2014/main" val="20002"/>
                    </a:ext>
                  </a:extLst>
                </a:gridCol>
              </a:tblGrid>
              <a:tr h="728383">
                <a:tc>
                  <a:txBody>
                    <a:bodyPr/>
                    <a:lstStyle/>
                    <a:p>
                      <a:pPr algn="ctr"/>
                      <a:r>
                        <a:rPr lang="en-US" sz="3200" dirty="0">
                          <a:solidFill>
                            <a:schemeClr val="bg1"/>
                          </a:solidFill>
                        </a:rPr>
                        <a:t>Acceptable</a:t>
                      </a:r>
                      <a:r>
                        <a:rPr lang="en-US" sz="2400" dirty="0">
                          <a:solidFill>
                            <a:schemeClr val="bg1"/>
                          </a:solidFill>
                        </a:rPr>
                        <a:t> </a:t>
                      </a:r>
                    </a:p>
                  </a:txBody>
                  <a:tcPr>
                    <a:solidFill>
                      <a:srgbClr val="008080"/>
                    </a:solidFill>
                  </a:tcPr>
                </a:tc>
                <a:tc>
                  <a:txBody>
                    <a:bodyPr/>
                    <a:lstStyle/>
                    <a:p>
                      <a:endParaRPr lang="en-US">
                        <a:solidFill>
                          <a:schemeClr val="tx2"/>
                        </a:solidFill>
                      </a:endParaRPr>
                    </a:p>
                  </a:txBody>
                  <a:tcPr>
                    <a:solidFill>
                      <a:srgbClr val="008080"/>
                    </a:solidFill>
                  </a:tcPr>
                </a:tc>
                <a:tc>
                  <a:txBody>
                    <a:bodyPr/>
                    <a:lstStyle/>
                    <a:p>
                      <a:pPr algn="ctr"/>
                      <a:r>
                        <a:rPr lang="en-US" sz="3200" dirty="0">
                          <a:solidFill>
                            <a:schemeClr val="bg1"/>
                          </a:solidFill>
                        </a:rPr>
                        <a:t>Not  Acceptable</a:t>
                      </a:r>
                    </a:p>
                  </a:txBody>
                  <a:tcPr>
                    <a:solidFill>
                      <a:srgbClr val="008080"/>
                    </a:solidFill>
                  </a:tcPr>
                </a:tc>
                <a:extLst>
                  <a:ext uri="{0D108BD9-81ED-4DB2-BD59-A6C34878D82A}">
                    <a16:rowId xmlns:a16="http://schemas.microsoft.com/office/drawing/2014/main" val="10000"/>
                  </a:ext>
                </a:extLst>
              </a:tr>
              <a:tr h="2159473">
                <a:tc>
                  <a:txBody>
                    <a:bodyPr/>
                    <a:lstStyle/>
                    <a:p>
                      <a:r>
                        <a:rPr lang="en-US" sz="2400"/>
                        <a:t>Placing materials on classroom walls and bulletin boards for instructional</a:t>
                      </a:r>
                      <a:r>
                        <a:rPr lang="en-US" sz="2400" baseline="0"/>
                        <a:t> purposes anytime during the year </a:t>
                      </a:r>
                      <a:r>
                        <a:rPr lang="en-US" sz="2400" baseline="-25000"/>
                        <a:t>p.8</a:t>
                      </a:r>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r>
                        <a:rPr lang="en-US" sz="2400"/>
                        <a:t>Displaying or leaving any materials containing</a:t>
                      </a:r>
                      <a:r>
                        <a:rPr lang="en-US" sz="2400" baseline="0"/>
                        <a:t> content information or strategies for solving problems </a:t>
                      </a:r>
                      <a:r>
                        <a:rPr lang="en-US" sz="2400"/>
                        <a:t>uncovered</a:t>
                      </a:r>
                      <a:r>
                        <a:rPr lang="en-US" sz="2400" baseline="0"/>
                        <a:t> </a:t>
                      </a:r>
                      <a:r>
                        <a:rPr lang="en-US" sz="2400" baseline="-25000"/>
                        <a:t>p.8</a:t>
                      </a:r>
                    </a:p>
                  </a:txBody>
                  <a:tcPr>
                    <a:solidFill>
                      <a:schemeClr val="bg1">
                        <a:lumMod val="95000"/>
                      </a:schemeClr>
                    </a:solidFill>
                  </a:tcPr>
                </a:tc>
                <a:extLst>
                  <a:ext uri="{0D108BD9-81ED-4DB2-BD59-A6C34878D82A}">
                    <a16:rowId xmlns:a16="http://schemas.microsoft.com/office/drawing/2014/main" val="10001"/>
                  </a:ext>
                </a:extLst>
              </a:tr>
              <a:tr h="1657270">
                <a:tc>
                  <a:txBody>
                    <a:bodyPr/>
                    <a:lstStyle/>
                    <a:p>
                      <a:r>
                        <a:rPr lang="en-US" sz="2400"/>
                        <a:t>Leaving periodic tables or materials without content or strategies for solving problems uncovered </a:t>
                      </a:r>
                      <a:r>
                        <a:rPr lang="en-US" sz="2400" baseline="-25000"/>
                        <a:t>p.8</a:t>
                      </a:r>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endParaRPr lang="en-US" sz="2400" dirty="0"/>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2510"/>
            <a:ext cx="11318875" cy="635960"/>
          </a:xfrm>
          <a:prstGeom prst="rect">
            <a:avLst/>
          </a:prstGeom>
        </p:spPr>
        <p:txBody>
          <a:bodyPr>
            <a:noAutofit/>
          </a:bodyPr>
          <a:lstStyle/>
          <a:p>
            <a:r>
              <a:rPr lang="en-US"/>
              <a:t>Walls and Bulletin Boards</a:t>
            </a:r>
          </a:p>
        </p:txBody>
      </p:sp>
    </p:spTree>
    <p:extLst>
      <p:ext uri="{BB962C8B-B14F-4D97-AF65-F5344CB8AC3E}">
        <p14:creationId xmlns:p14="http://schemas.microsoft.com/office/powerpoint/2010/main" val="1032068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0" y="6492875"/>
            <a:ext cx="278573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Slide Number Placeholder 1"/>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1" name="TextBox 10">
            <a:extLst>
              <a:ext uri="{FF2B5EF4-FFF2-40B4-BE49-F238E27FC236}">
                <a16:creationId xmlns:a16="http://schemas.microsoft.com/office/drawing/2014/main" id="{BA729C51-E94D-4144-A1FF-F8C8B51C23BC}"/>
              </a:ext>
            </a:extLst>
          </p:cNvPr>
          <p:cNvSpPr txBox="1"/>
          <p:nvPr/>
        </p:nvSpPr>
        <p:spPr>
          <a:xfrm>
            <a:off x="8241420" y="4718176"/>
            <a:ext cx="40957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testing </a:t>
            </a: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http://oneextradegreeteaching.com/</a:t>
            </a: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pic>
        <p:nvPicPr>
          <p:cNvPr id="8" name="Picture 8" descr="Please be quiet! We're passing a test!&#10;Poster also includes clip art of three students at desks." title="Poste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a:xfrm>
            <a:off x="7645298" y="1987919"/>
            <a:ext cx="4475715" cy="27852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4D303970-5145-46B1-89E6-94BC07448175}"/>
              </a:ext>
            </a:extLst>
          </p:cNvPr>
          <p:cNvSpPr txBox="1"/>
          <p:nvPr/>
        </p:nvSpPr>
        <p:spPr>
          <a:xfrm>
            <a:off x="4026385" y="4912856"/>
            <a:ext cx="36189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periodic table  </a:t>
            </a:r>
            <a:r>
              <a:rPr kumimoji="0" lang="en-US" sz="1200" b="0"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hlinkClick r:id="rId5"/>
              </a:rPr>
              <a:t>http://www.wpclipart.com</a:t>
            </a: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pic>
        <p:nvPicPr>
          <p:cNvPr id="7" name="Picture 5" descr="Basic Periodic Table of Elements" title="Poste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33007" y="2036382"/>
            <a:ext cx="3618913" cy="278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A9335B7-929C-4735-94A2-72D5A91FDB01}"/>
              </a:ext>
            </a:extLst>
          </p:cNvPr>
          <p:cNvSpPr txBox="1"/>
          <p:nvPr/>
        </p:nvSpPr>
        <p:spPr>
          <a:xfrm>
            <a:off x="504853" y="4856675"/>
            <a:ext cx="33347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star motivation  </a:t>
            </a:r>
            <a:r>
              <a:rPr kumimoji="0" lang="en-US" sz="1200" b="0" i="0" u="none" strike="noStrike" kern="1200" cap="none" spc="0" normalizeH="0" baseline="0" noProof="0">
                <a:ln>
                  <a:noFill/>
                </a:ln>
                <a:solidFill>
                  <a:srgbClr val="0A7881"/>
                </a:solidFill>
                <a:effectLst/>
                <a:uLnTx/>
                <a:uFillTx/>
                <a:latin typeface="Times New Roman" panose="02020603050405020304" pitchFamily="18" charset="0"/>
                <a:ea typeface="Calibri"/>
                <a:cs typeface="Times New Roman" panose="02020603050405020304" pitchFamily="18" charset="0"/>
                <a:hlinkClick r:id="rId7"/>
              </a:rPr>
              <a:t>http://krazee4kindergarten.blogspot.com/</a:t>
            </a:r>
            <a:r>
              <a:rPr kumimoji="0" lang="en-US" sz="1200" b="0" i="0" u="none" strike="noStrike" kern="1200" cap="none" spc="0" normalizeH="0" baseline="0" noProof="0">
                <a:ln>
                  <a:noFill/>
                </a:ln>
                <a:solidFill>
                  <a:srgbClr val="0A7881"/>
                </a:solidFill>
                <a:effectLst/>
                <a:uLnTx/>
                <a:uFillTx/>
                <a:latin typeface="Times New Roman" panose="02020603050405020304" pitchFamily="18" charset="0"/>
                <a:ea typeface="Calibri"/>
                <a:cs typeface="Times New Roman" panose="02020603050405020304" pitchFamily="18" charset="0"/>
              </a:rPr>
              <a:t> </a:t>
            </a:r>
            <a:r>
              <a:rPr kumimoji="0" lang="en-US" sz="1200" b="0" i="0" u="none" strike="noStrike" kern="1200" cap="none" spc="0" normalizeH="0" baseline="0" noProof="0">
                <a:ln>
                  <a:noFill/>
                </a:ln>
                <a:solidFill>
                  <a:srgbClr val="0A7881"/>
                </a:solidFill>
                <a:effectLst/>
                <a:uLnTx/>
                <a:uFillTx/>
                <a:latin typeface="Times New Roman" panose="02020603050405020304" pitchFamily="18" charset="0"/>
                <a:ea typeface="+mn-ea"/>
                <a:cs typeface="Times New Roman" panose="02020603050405020304" pitchFamily="18" charset="0"/>
              </a:rPr>
              <a:t>             </a:t>
            </a:r>
          </a:p>
        </p:txBody>
      </p:sp>
      <p:pic>
        <p:nvPicPr>
          <p:cNvPr id="6" name="Picture 4" descr="You're a STAR bursting with knowledge" title="Motivational Poster">
            <a:hlinkClick r:id="rId8"/>
          </p:cNvPr>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6752" y="1987920"/>
            <a:ext cx="3382877" cy="278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4294967295"/>
          </p:nvPr>
        </p:nvSpPr>
        <p:spPr>
          <a:xfrm>
            <a:off x="0" y="841043"/>
            <a:ext cx="11636375" cy="4099151"/>
          </a:xfrm>
          <a:prstGeom prst="rect">
            <a:avLst/>
          </a:prstGeom>
        </p:spPr>
        <p:txBody>
          <a:bodyPr/>
          <a:lstStyle/>
          <a:p>
            <a:pPr marL="0" indent="0" algn="ctr">
              <a:buNone/>
            </a:pPr>
            <a:r>
              <a:rPr lang="en-US" altLang="en-US" sz="2800">
                <a:solidFill>
                  <a:schemeClr val="tx1"/>
                </a:solidFill>
              </a:rPr>
              <a:t>Basic periodic tables and motivational materials may remain posted.</a:t>
            </a:r>
          </a:p>
          <a:p>
            <a:pPr marL="0" indent="0" algn="ctr">
              <a:buNone/>
            </a:pPr>
            <a:r>
              <a:rPr lang="en-US" b="1"/>
              <a:t>ACCEPTABLE</a:t>
            </a:r>
          </a:p>
          <a:p>
            <a:pPr algn="ctr"/>
            <a:endParaRPr lang="en-US"/>
          </a:p>
        </p:txBody>
      </p:sp>
      <p:sp>
        <p:nvSpPr>
          <p:cNvPr id="4" name="Title 3"/>
          <p:cNvSpPr>
            <a:spLocks noGrp="1"/>
          </p:cNvSpPr>
          <p:nvPr>
            <p:ph type="title" idx="4294967295"/>
          </p:nvPr>
        </p:nvSpPr>
        <p:spPr>
          <a:xfrm>
            <a:off x="0" y="0"/>
            <a:ext cx="12109450" cy="729881"/>
          </a:xfrm>
          <a:prstGeom prst="rect">
            <a:avLst/>
          </a:prstGeom>
        </p:spPr>
        <p:txBody>
          <a:bodyPr>
            <a:normAutofit/>
          </a:bodyPr>
          <a:lstStyle/>
          <a:p>
            <a:r>
              <a:rPr lang="en-US"/>
              <a:t>Posters </a:t>
            </a:r>
            <a:r>
              <a:rPr lang="en-US" baseline="-25000"/>
              <a:t>p.8</a:t>
            </a:r>
            <a:endParaRPr lang="en-US"/>
          </a:p>
        </p:txBody>
      </p:sp>
    </p:spTree>
    <p:extLst>
      <p:ext uri="{BB962C8B-B14F-4D97-AF65-F5344CB8AC3E}">
        <p14:creationId xmlns:p14="http://schemas.microsoft.com/office/powerpoint/2010/main" val="3543183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3"/>
          </p:nvPr>
        </p:nvSpPr>
        <p:spPr>
          <a:xfrm>
            <a:off x="22636" y="6405343"/>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3" name="Slide Number Placeholder 12"/>
          <p:cNvSpPr>
            <a:spLocks noGrp="1"/>
          </p:cNvSpPr>
          <p:nvPr>
            <p:ph type="sldNum" sz="quarter" idx="12"/>
          </p:nvPr>
        </p:nvSpPr>
        <p:spPr>
          <a:xfrm>
            <a:off x="7473220" y="5932540"/>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F4CC7C-A910-41D5-8945-AD70D2E237F4}"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6" name="Rectangle 15">
            <a:extLst>
              <a:ext uri="{FF2B5EF4-FFF2-40B4-BE49-F238E27FC236}">
                <a16:creationId xmlns:a16="http://schemas.microsoft.com/office/drawing/2014/main" id="{D0B6DC6B-46A7-4EA4-BB99-CF81788208AF}"/>
              </a:ext>
            </a:extLst>
          </p:cNvPr>
          <p:cNvSpPr/>
          <p:nvPr/>
        </p:nvSpPr>
        <p:spPr>
          <a:xfrm>
            <a:off x="8348740" y="4792959"/>
            <a:ext cx="3594461" cy="599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hlinkClick r:id="rId3"/>
              </a:rPr>
              <a:t>www.openclipart.com</a:t>
            </a: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1027" name="Picture 1" descr="The poster is a labeled diagram of a nerve cell. &#10;http://www.wpclipart.com/medical/anatomy/cells/neuron/nerve_diagram_dendrite_axon.png" title="Content area pos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8473" y="2387161"/>
            <a:ext cx="1752600" cy="237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B00918B5-FCA1-4779-BDFD-6D5A15CD870F}"/>
              </a:ext>
            </a:extLst>
          </p:cNvPr>
          <p:cNvSpPr/>
          <p:nvPr/>
        </p:nvSpPr>
        <p:spPr>
          <a:xfrm>
            <a:off x="4517192" y="4714736"/>
            <a:ext cx="3594461" cy="599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hlinkClick r:id="rId3"/>
              </a:rPr>
              <a:t>www.openclipart.com</a:t>
            </a: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3" name="Picture 2" descr="The poster is divided into two columns. Common Nouns are listed on the left side of the poster. Examples of proper nouns are listed on the right side of the poster." title="Content Area Poste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7192" y="2432305"/>
            <a:ext cx="3810000" cy="233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B81FAC7-B314-4BC7-B8AF-BBB977DFA7A4}"/>
              </a:ext>
            </a:extLst>
          </p:cNvPr>
          <p:cNvSpPr/>
          <p:nvPr/>
        </p:nvSpPr>
        <p:spPr>
          <a:xfrm>
            <a:off x="502090" y="3965090"/>
            <a:ext cx="3594461" cy="599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hlinkClick r:id="rId3"/>
              </a:rPr>
              <a:t>www.openclipart.com</a:t>
            </a: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1026" name="Picture 2" descr="Poster contains a mathematical formula." title="Content Area Po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686" y="2387161"/>
            <a:ext cx="3810000" cy="1282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17192" y="1802386"/>
            <a:ext cx="329769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Franklin Gothic Book" panose="020B0503020102020204"/>
                <a:ea typeface="+mn-ea"/>
                <a:cs typeface="+mn-cs"/>
              </a:rPr>
              <a:t>NOT ACCEPTABLE</a:t>
            </a:r>
          </a:p>
        </p:txBody>
      </p:sp>
      <p:sp>
        <p:nvSpPr>
          <p:cNvPr id="9" name="TextBox 8"/>
          <p:cNvSpPr txBox="1"/>
          <p:nvPr/>
        </p:nvSpPr>
        <p:spPr>
          <a:xfrm>
            <a:off x="149076" y="734283"/>
            <a:ext cx="117941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Materials used during direct instruction, containing content, or strategies/processes should not be displayed on classroom surfaces including walls, workstations or clothing.</a:t>
            </a:r>
            <a:r>
              <a:rPr kumimoji="0" lang="en-US" alt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 Classroom materials shall not provide a testing advantage to any student.</a:t>
            </a:r>
            <a:endPar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2" name="Title 1" descr="Walls and Bulletin Boards" title="Walls and Bulletin Boards"/>
          <p:cNvSpPr>
            <a:spLocks noGrp="1"/>
          </p:cNvSpPr>
          <p:nvPr>
            <p:ph type="title"/>
          </p:nvPr>
        </p:nvSpPr>
        <p:spPr>
          <a:xfrm>
            <a:off x="25118" y="298242"/>
            <a:ext cx="11918083" cy="704889"/>
          </a:xfrm>
        </p:spPr>
        <p:txBody>
          <a:bodyPr>
            <a:normAutofit fontScale="90000"/>
          </a:bodyPr>
          <a:lstStyle/>
          <a:p>
            <a:r>
              <a:rPr lang="en-US" sz="4900" dirty="0"/>
              <a:t>Classroom Displays </a:t>
            </a:r>
            <a:r>
              <a:rPr lang="en-US" sz="4900" baseline="-25000" dirty="0"/>
              <a:t>p.8</a:t>
            </a:r>
            <a:br>
              <a:rPr lang="en-US" baseline="-25000" dirty="0"/>
            </a:br>
            <a:endParaRPr lang="en-US" dirty="0"/>
          </a:p>
        </p:txBody>
      </p:sp>
    </p:spTree>
    <p:extLst>
      <p:ext uri="{BB962C8B-B14F-4D97-AF65-F5344CB8AC3E}">
        <p14:creationId xmlns:p14="http://schemas.microsoft.com/office/powerpoint/2010/main" val="3584259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89216"/>
            <a:ext cx="2594345" cy="368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4294967295"/>
          </p:nvPr>
        </p:nvSpPr>
        <p:spPr>
          <a:xfrm>
            <a:off x="11507788" y="6502400"/>
            <a:ext cx="684212" cy="3683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 name="Rounded Rectangle 7">
            <a:extLst>
              <a:ext uri="{FF2B5EF4-FFF2-40B4-BE49-F238E27FC236}">
                <a16:creationId xmlns:a16="http://schemas.microsoft.com/office/drawing/2014/main" id="{B4931AC3-A79B-41B4-8F45-368A8276C0D5}"/>
              </a:ext>
            </a:extLst>
          </p:cNvPr>
          <p:cNvSpPr/>
          <p:nvPr/>
        </p:nvSpPr>
        <p:spPr>
          <a:xfrm>
            <a:off x="555783" y="4959063"/>
            <a:ext cx="7408004" cy="1180618"/>
          </a:xfrm>
          <a:prstGeom prst="round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9302A"/>
                </a:solidFill>
                <a:effectLst/>
                <a:uLnTx/>
                <a:uFillTx/>
                <a:latin typeface="Franklin Gothic Book" panose="020B0503020102020204"/>
                <a:ea typeface="+mn-ea"/>
                <a:cs typeface="+mn-cs"/>
              </a:rPr>
              <a:t>Is it acceptable to allow students to read library or personal books as each student finishes and test materials are collected?</a:t>
            </a:r>
          </a:p>
        </p:txBody>
      </p:sp>
      <p:sp>
        <p:nvSpPr>
          <p:cNvPr id="8" name="Rounded Rectangle 7"/>
          <p:cNvSpPr/>
          <p:nvPr/>
        </p:nvSpPr>
        <p:spPr>
          <a:xfrm>
            <a:off x="555783" y="3592060"/>
            <a:ext cx="7758877" cy="1104227"/>
          </a:xfrm>
          <a:prstGeom prst="roundRect">
            <a:avLst/>
          </a:prstGeom>
          <a:solidFill>
            <a:srgbClr val="009999"/>
          </a:solidFill>
          <a:ln>
            <a:solidFill>
              <a:srgbClr val="0099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9302A"/>
                </a:solidFill>
                <a:effectLst/>
                <a:uLnTx/>
                <a:uFillTx/>
                <a:latin typeface="Franklin Gothic Book" panose="020B0503020102020204"/>
                <a:ea typeface="+mn-ea"/>
                <a:cs typeface="+mn-cs"/>
              </a:rPr>
              <a:t>Is it acceptable to leave content on the walls in the testing room when administering a field test?</a:t>
            </a:r>
          </a:p>
        </p:txBody>
      </p:sp>
      <p:sp>
        <p:nvSpPr>
          <p:cNvPr id="7" name="Rounded Rectangle 6"/>
          <p:cNvSpPr/>
          <p:nvPr/>
        </p:nvSpPr>
        <p:spPr>
          <a:xfrm>
            <a:off x="555783" y="2408639"/>
            <a:ext cx="8396831" cy="1020361"/>
          </a:xfrm>
          <a:prstGeom prst="roundRect">
            <a:avLst/>
          </a:prstGeom>
          <a:solidFill>
            <a:srgbClr val="009999"/>
          </a:solidFill>
          <a:ln>
            <a:solidFill>
              <a:srgbClr val="0099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9302A"/>
                </a:solidFill>
                <a:effectLst/>
                <a:uLnTx/>
                <a:uFillTx/>
                <a:latin typeface="Franklin Gothic Book" panose="020B0503020102020204"/>
                <a:ea typeface="+mn-ea"/>
                <a:cs typeface="+mn-cs"/>
              </a:rPr>
              <a:t>Is it acceptable to allow general education students to use a handheld calculator instead of the online calculator?</a:t>
            </a:r>
          </a:p>
        </p:txBody>
      </p:sp>
      <p:sp>
        <p:nvSpPr>
          <p:cNvPr id="6" name="Rounded Rectangle 5"/>
          <p:cNvSpPr/>
          <p:nvPr/>
        </p:nvSpPr>
        <p:spPr>
          <a:xfrm>
            <a:off x="555783" y="1083076"/>
            <a:ext cx="8917826" cy="1093025"/>
          </a:xfrm>
          <a:prstGeom prst="roundRect">
            <a:avLst/>
          </a:prstGeom>
          <a:solidFill>
            <a:srgbClr val="009999"/>
          </a:solidFill>
          <a:ln>
            <a:solidFill>
              <a:srgbClr val="0099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9302A"/>
                </a:solidFill>
                <a:effectLst/>
                <a:uLnTx/>
                <a:uFillTx/>
                <a:latin typeface="Franklin Gothic Book" panose="020B0503020102020204"/>
                <a:ea typeface="+mn-ea"/>
                <a:cs typeface="+mn-cs"/>
              </a:rPr>
              <a:t>Is it acceptable for a teacher to use his/her personal cellphone to communicate with another teacher about a testing situation in the classroom? </a:t>
            </a:r>
          </a:p>
        </p:txBody>
      </p:sp>
      <p:sp>
        <p:nvSpPr>
          <p:cNvPr id="2" name="Title 1"/>
          <p:cNvSpPr>
            <a:spLocks noGrp="1"/>
          </p:cNvSpPr>
          <p:nvPr>
            <p:ph type="title"/>
          </p:nvPr>
        </p:nvSpPr>
        <p:spPr/>
        <p:txBody>
          <a:bodyPr>
            <a:normAutofit/>
          </a:bodyPr>
          <a:lstStyle/>
          <a:p>
            <a:r>
              <a:rPr lang="en-US"/>
              <a:t>Check for Understanding (3)</a:t>
            </a:r>
          </a:p>
        </p:txBody>
      </p:sp>
    </p:spTree>
    <p:extLst>
      <p:ext uri="{BB962C8B-B14F-4D97-AF65-F5344CB8AC3E}">
        <p14:creationId xmlns:p14="http://schemas.microsoft.com/office/powerpoint/2010/main" val="1752048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9E6E2DD-1811-4ECC-8524-CFDA8CFB10C3}"/>
              </a:ext>
            </a:extLst>
          </p:cNvPr>
          <p:cNvSpPr>
            <a:spLocks noGrp="1"/>
          </p:cNvSpPr>
          <p:nvPr>
            <p:ph type="ftr" sz="quarter" idx="3"/>
          </p:nvPr>
        </p:nvSpPr>
        <p:spPr>
          <a:xfrm>
            <a:off x="0" y="6578422"/>
            <a:ext cx="2870792" cy="248167"/>
          </a:xfrm>
        </p:spPr>
        <p:txBody>
          <a:bodyPr/>
          <a:lstStyle/>
          <a:p>
            <a:pPr lvl="0">
              <a:defRPr/>
            </a:pPr>
            <a:r>
              <a:rPr lang="sv-SE" sz="1200" dirty="0">
                <a:solidFill>
                  <a:prstClr val="white"/>
                </a:solidFill>
              </a:rPr>
              <a:t>KDE:OAA:DAAS:ss:08/01/2022</a:t>
            </a:r>
            <a:endParaRPr lang="en-US" sz="1200" dirty="0">
              <a:solidFill>
                <a:prstClr val="white"/>
              </a:solidFill>
            </a:endParaRPr>
          </a:p>
        </p:txBody>
      </p:sp>
      <p:graphicFrame>
        <p:nvGraphicFramePr>
          <p:cNvPr id="11" name="Content Placeholder 6" descr="Administration Code Training is comprised of six modules. This is the sixth and final module.">
            <a:extLst>
              <a:ext uri="{FF2B5EF4-FFF2-40B4-BE49-F238E27FC236}">
                <a16:creationId xmlns:a16="http://schemas.microsoft.com/office/drawing/2014/main" id="{A78744F6-DB7B-4858-A1BD-1917056A5372}"/>
              </a:ext>
            </a:extLst>
          </p:cNvPr>
          <p:cNvGraphicFramePr>
            <a:graphicFrameLocks noGrp="1"/>
          </p:cNvGraphicFramePr>
          <p:nvPr>
            <p:ph sz="quarter" idx="12"/>
            <p:extLst>
              <p:ext uri="{D42A27DB-BD31-4B8C-83A1-F6EECF244321}">
                <p14:modId xmlns:p14="http://schemas.microsoft.com/office/powerpoint/2010/main" val="1493460203"/>
              </p:ext>
            </p:extLst>
          </p:nvPr>
        </p:nvGraphicFramePr>
        <p:xfrm>
          <a:off x="115748" y="787078"/>
          <a:ext cx="11301552" cy="4788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0" y="31411"/>
            <a:ext cx="9850056" cy="755667"/>
          </a:xfrm>
        </p:spPr>
        <p:txBody>
          <a:bodyPr anchor="t">
            <a:normAutofit/>
          </a:bodyPr>
          <a:lstStyle/>
          <a:p>
            <a:pPr>
              <a:lnSpc>
                <a:spcPct val="90000"/>
              </a:lnSpc>
            </a:pPr>
            <a:r>
              <a:rPr lang="en-US" sz="4000" dirty="0"/>
              <a:t>Administration Code Training Modules </a:t>
            </a:r>
          </a:p>
        </p:txBody>
      </p:sp>
    </p:spTree>
    <p:extLst>
      <p:ext uri="{BB962C8B-B14F-4D97-AF65-F5344CB8AC3E}">
        <p14:creationId xmlns:p14="http://schemas.microsoft.com/office/powerpoint/2010/main" val="50508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95943" y="6489216"/>
            <a:ext cx="2626242" cy="368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aphicFrame>
        <p:nvGraphicFramePr>
          <p:cNvPr id="5" name="Content Placeholder 4" descr="To contact the Division of Assessment Support in the Office of Assessment and Accoutability, please email dacinfo@education.ky.gov or phone 502-564-4394." title="Contact Information"/>
          <p:cNvGraphicFramePr>
            <a:graphicFrameLocks noGrp="1"/>
          </p:cNvGraphicFramePr>
          <p:nvPr>
            <p:ph sz="quarter" idx="4294967295"/>
          </p:nvPr>
        </p:nvGraphicFramePr>
        <p:xfrm>
          <a:off x="0" y="1222744"/>
          <a:ext cx="8325293" cy="39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Autofit/>
          </a:bodyPr>
          <a:lstStyle/>
          <a:p>
            <a:r>
              <a:rPr lang="en-US"/>
              <a:t>Division of Assessment and Accountability Support</a:t>
            </a:r>
          </a:p>
        </p:txBody>
      </p:sp>
    </p:spTree>
    <p:extLst>
      <p:ext uri="{BB962C8B-B14F-4D97-AF65-F5344CB8AC3E}">
        <p14:creationId xmlns:p14="http://schemas.microsoft.com/office/powerpoint/2010/main" val="179282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3064" y="1709739"/>
            <a:ext cx="11763588" cy="2012490"/>
          </a:xfrm>
        </p:spPr>
        <p:txBody>
          <a:bodyPr>
            <a:normAutofit/>
          </a:bodyPr>
          <a:lstStyle/>
          <a:p>
            <a:r>
              <a:rPr lang="en-US" sz="4800" dirty="0">
                <a:solidFill>
                  <a:srgbClr val="009A80"/>
                </a:solidFill>
              </a:rPr>
              <a:t>Module 3: Appropriate Assessment Practices</a:t>
            </a:r>
          </a:p>
        </p:txBody>
      </p:sp>
      <p:sp>
        <p:nvSpPr>
          <p:cNvPr id="7" name="Text Placeholder 6"/>
          <p:cNvSpPr>
            <a:spLocks noGrp="1"/>
          </p:cNvSpPr>
          <p:nvPr>
            <p:ph type="body" idx="1"/>
          </p:nvPr>
        </p:nvSpPr>
        <p:spPr>
          <a:xfrm>
            <a:off x="677335" y="3879542"/>
            <a:ext cx="8596668" cy="1620304"/>
          </a:xfrm>
        </p:spPr>
        <p:txBody>
          <a:bodyPr>
            <a:normAutofit/>
          </a:bodyPr>
          <a:lstStyle/>
          <a:p>
            <a:pPr marL="571500" indent="-571500">
              <a:buFont typeface="Wingdings" panose="05000000000000000000" pitchFamily="2" charset="2"/>
              <a:buChar char="Ø"/>
            </a:pPr>
            <a:r>
              <a:rPr lang="en-US"/>
              <a:t>Required Training</a:t>
            </a:r>
          </a:p>
          <a:p>
            <a:pPr marL="571500" indent="-571500">
              <a:buFont typeface="Wingdings" panose="05000000000000000000" pitchFamily="2" charset="2"/>
              <a:buChar char="Ø"/>
            </a:pPr>
            <a:r>
              <a:rPr lang="en-US"/>
              <a:t>Nondisclosure</a:t>
            </a:r>
          </a:p>
          <a:p>
            <a:endParaRPr lang="en-US"/>
          </a:p>
        </p:txBody>
      </p:sp>
      <p:sp>
        <p:nvSpPr>
          <p:cNvPr id="4" name="Footer Placeholder 3">
            <a:extLst>
              <a:ext uri="{FF2B5EF4-FFF2-40B4-BE49-F238E27FC236}">
                <a16:creationId xmlns:a16="http://schemas.microsoft.com/office/drawing/2014/main" id="{228DD482-C37F-4350-AFBD-129D099B6282}"/>
              </a:ext>
            </a:extLst>
          </p:cNvPr>
          <p:cNvSpPr>
            <a:spLocks noGrp="1"/>
          </p:cNvSpPr>
          <p:nvPr>
            <p:ph type="ftr" sz="quarter" idx="11"/>
          </p:nvPr>
        </p:nvSpPr>
        <p:spPr>
          <a:xfrm>
            <a:off x="-119743" y="6492875"/>
            <a:ext cx="241662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069202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3508744" cy="2906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2" name="Diagram 1" descr="Annual dedicated time for training should be planned. Training should occur prior to test-related processes. Trainees must sign group or individual signature page. &#10;Test Administration Manuals should be distributed in advance of testing." title="Required Training"/>
          <p:cNvGraphicFramePr/>
          <p:nvPr/>
        </p:nvGraphicFramePr>
        <p:xfrm>
          <a:off x="489456" y="1249427"/>
          <a:ext cx="10983216" cy="4639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idx="4294967295"/>
          </p:nvPr>
        </p:nvSpPr>
        <p:spPr>
          <a:xfrm>
            <a:off x="0" y="-21930"/>
            <a:ext cx="11595100" cy="1320800"/>
          </a:xfrm>
          <a:prstGeom prst="rect">
            <a:avLst/>
          </a:prstGeom>
        </p:spPr>
        <p:txBody>
          <a:bodyPr>
            <a:normAutofit/>
          </a:bodyPr>
          <a:lstStyle/>
          <a:p>
            <a:r>
              <a:rPr lang="en-US"/>
              <a:t>Required Training </a:t>
            </a:r>
            <a:r>
              <a:rPr lang="en-US" baseline="-25000"/>
              <a:t>p.4</a:t>
            </a:r>
            <a:endParaRPr lang="en-US"/>
          </a:p>
        </p:txBody>
      </p:sp>
    </p:spTree>
    <p:extLst>
      <p:ext uri="{BB962C8B-B14F-4D97-AF65-F5344CB8AC3E}">
        <p14:creationId xmlns:p14="http://schemas.microsoft.com/office/powerpoint/2010/main" val="120586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327482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1" name="Rectangle 10">
            <a:extLst>
              <a:ext uri="{FF2B5EF4-FFF2-40B4-BE49-F238E27FC236}">
                <a16:creationId xmlns:a16="http://schemas.microsoft.com/office/drawing/2014/main" id="{44AA5E6C-117A-4FCB-975B-5A6F11EE2DE4}"/>
              </a:ext>
              <a:ext uri="{C183D7F6-B498-43B3-948B-1728B52AA6E4}">
                <adec:decorative xmlns:adec="http://schemas.microsoft.com/office/drawing/2017/decorative" val="1"/>
              </a:ext>
            </a:extLst>
          </p:cNvPr>
          <p:cNvSpPr/>
          <p:nvPr/>
        </p:nvSpPr>
        <p:spPr>
          <a:xfrm>
            <a:off x="6337739" y="719272"/>
            <a:ext cx="4776952" cy="494736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3" name="Picture 2" descr="Admin Code Signature Sheet">
            <a:extLst>
              <a:ext uri="{FF2B5EF4-FFF2-40B4-BE49-F238E27FC236}">
                <a16:creationId xmlns:a16="http://schemas.microsoft.com/office/drawing/2014/main" id="{096606A9-A065-4765-806D-4A461374381E}"/>
              </a:ext>
            </a:extLst>
          </p:cNvPr>
          <p:cNvPicPr>
            <a:picLocks noChangeAspect="1"/>
          </p:cNvPicPr>
          <p:nvPr/>
        </p:nvPicPr>
        <p:blipFill>
          <a:blip r:embed="rId3"/>
          <a:stretch>
            <a:fillRect/>
          </a:stretch>
        </p:blipFill>
        <p:spPr>
          <a:xfrm>
            <a:off x="6337739" y="719271"/>
            <a:ext cx="4776951" cy="4947366"/>
          </a:xfrm>
          <a:prstGeom prst="rect">
            <a:avLst/>
          </a:prstGeom>
        </p:spPr>
      </p:pic>
      <p:pic>
        <p:nvPicPr>
          <p:cNvPr id="7" name="Picture 6" descr="This is a screenshot of the single person signature page located in the back of the Administration Code." title="Signature Page"/>
          <p:cNvPicPr>
            <a:picLocks noChangeAspect="1"/>
          </p:cNvPicPr>
          <p:nvPr/>
        </p:nvPicPr>
        <p:blipFill>
          <a:blip r:embed="rId4"/>
          <a:stretch>
            <a:fillRect/>
          </a:stretch>
        </p:blipFill>
        <p:spPr>
          <a:xfrm>
            <a:off x="732897" y="796472"/>
            <a:ext cx="4892444" cy="4870165"/>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idx="4294967295"/>
          </p:nvPr>
        </p:nvSpPr>
        <p:spPr>
          <a:xfrm>
            <a:off x="0" y="0"/>
            <a:ext cx="8597900" cy="574158"/>
          </a:xfrm>
          <a:prstGeom prst="rect">
            <a:avLst/>
          </a:prstGeom>
        </p:spPr>
        <p:txBody>
          <a:bodyPr>
            <a:noAutofit/>
          </a:bodyPr>
          <a:lstStyle/>
          <a:p>
            <a:r>
              <a:rPr lang="en-US"/>
              <a:t>Training Signature Page</a:t>
            </a:r>
          </a:p>
        </p:txBody>
      </p:sp>
    </p:spTree>
    <p:extLst>
      <p:ext uri="{BB962C8B-B14F-4D97-AF65-F5344CB8AC3E}">
        <p14:creationId xmlns:p14="http://schemas.microsoft.com/office/powerpoint/2010/main" val="1067505852"/>
      </p:ext>
    </p:extLst>
  </p:cSld>
  <p:clrMapOvr>
    <a:masterClrMapping/>
  </p:clrMapOvr>
  <p:extLst mod="1">
    <p:ext uri="{6950BFC3-D8DA-4A85-94F7-54DA5524770B}">
      <p188:commentRel xmlns="" xmlns:p188="http://schemas.microsoft.com/office/powerpoint/2018/8/main" r:id="rId5"/>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352" y="6461464"/>
            <a:ext cx="5347840" cy="39653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Rectangle 2"/>
          <p:cNvSpPr/>
          <p:nvPr/>
        </p:nvSpPr>
        <p:spPr>
          <a:xfrm>
            <a:off x="8524032" y="5190779"/>
            <a:ext cx="269369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hlinkClick r:id="rId3"/>
              </a:rPr>
              <a:t>Nondisclosure Form </a:t>
            </a: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 name="Horizontal Scroll 1"/>
          <p:cNvSpPr/>
          <p:nvPr/>
        </p:nvSpPr>
        <p:spPr>
          <a:xfrm>
            <a:off x="531628" y="917425"/>
            <a:ext cx="10589218" cy="4936980"/>
          </a:xfrm>
          <a:prstGeom prst="horizontalScroll">
            <a:avLst/>
          </a:prstGeom>
          <a:solidFill>
            <a:srgbClr val="73A385"/>
          </a:solidFill>
          <a:ln>
            <a:solidFill>
              <a:srgbClr val="009999"/>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In addition to the required training, all persons helping with testing (i.e., packing materials, providing accommodations, escorting students to test sites) must annually sign a form committing to nondisclosure of information and to follow appropriate practices as outlined in the regulation.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25000" noProof="0">
                <a:ln>
                  <a:noFill/>
                </a:ln>
                <a:solidFill>
                  <a:prstClr val="black"/>
                </a:solidFill>
                <a:effectLst/>
                <a:uLnTx/>
                <a:uFillTx/>
                <a:latin typeface="Franklin Gothic Book" panose="020B0503020102020204"/>
                <a:ea typeface="+mn-ea"/>
                <a:cs typeface="+mn-cs"/>
              </a:rPr>
              <a:t>p.5</a:t>
            </a:r>
          </a:p>
        </p:txBody>
      </p:sp>
      <p:sp>
        <p:nvSpPr>
          <p:cNvPr id="6" name="Title 5"/>
          <p:cNvSpPr>
            <a:spLocks noGrp="1"/>
          </p:cNvSpPr>
          <p:nvPr>
            <p:ph type="title" idx="4294967295"/>
          </p:nvPr>
        </p:nvSpPr>
        <p:spPr>
          <a:xfrm>
            <a:off x="0" y="-63500"/>
            <a:ext cx="10480675" cy="1179513"/>
          </a:xfrm>
          <a:prstGeom prst="rect">
            <a:avLst/>
          </a:prstGeom>
        </p:spPr>
        <p:txBody>
          <a:bodyPr>
            <a:normAutofit/>
          </a:bodyPr>
          <a:lstStyle/>
          <a:p>
            <a:r>
              <a:rPr lang="en-US" sz="4000"/>
              <a:t>Nondisclosure of Secure Test Information </a:t>
            </a:r>
          </a:p>
        </p:txBody>
      </p:sp>
    </p:spTree>
    <p:extLst>
      <p:ext uri="{BB962C8B-B14F-4D97-AF65-F5344CB8AC3E}">
        <p14:creationId xmlns:p14="http://schemas.microsoft.com/office/powerpoint/2010/main" val="299756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29375"/>
            <a:ext cx="2529840" cy="3968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102649"/>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 name="Text Placeholder 6"/>
          <p:cNvSpPr>
            <a:spLocks noGrp="1"/>
          </p:cNvSpPr>
          <p:nvPr>
            <p:ph type="body" idx="1"/>
          </p:nvPr>
        </p:nvSpPr>
        <p:spPr>
          <a:xfrm>
            <a:off x="818011" y="3130560"/>
            <a:ext cx="5239371" cy="860400"/>
          </a:xfrm>
        </p:spPr>
        <p:txBody>
          <a:bodyPr>
            <a:normAutofit fontScale="25000" lnSpcReduction="20000"/>
          </a:bodyPr>
          <a:lstStyle/>
          <a:p>
            <a:pPr indent="-457200">
              <a:buFont typeface="Wingdings" panose="05000000000000000000" pitchFamily="2" charset="2"/>
              <a:buChar char="Ø"/>
            </a:pPr>
            <a:r>
              <a:rPr lang="en-US" sz="12800"/>
              <a:t>Resources</a:t>
            </a:r>
          </a:p>
          <a:p>
            <a:pPr indent="-457200">
              <a:buFont typeface="Wingdings" panose="05000000000000000000" pitchFamily="2" charset="2"/>
              <a:buChar char="Ø"/>
            </a:pPr>
            <a:r>
              <a:rPr lang="en-US" sz="12800"/>
              <a:t>Calculators</a:t>
            </a:r>
          </a:p>
          <a:p>
            <a:pPr indent="-457200">
              <a:buFont typeface="Wingdings" panose="05000000000000000000" pitchFamily="2" charset="2"/>
              <a:buChar char="Ø"/>
            </a:pPr>
            <a:r>
              <a:rPr lang="en-US" sz="12800"/>
              <a:t>Electronic Devices</a:t>
            </a:r>
          </a:p>
          <a:p>
            <a:pPr indent="-457200">
              <a:buFont typeface="Wingdings" panose="05000000000000000000" pitchFamily="2" charset="2"/>
              <a:buChar char="Ø"/>
            </a:pPr>
            <a:r>
              <a:rPr lang="en-US" sz="12800"/>
              <a:t>Walls and Bulletin Boards</a:t>
            </a:r>
          </a:p>
          <a:p>
            <a:endParaRPr lang="en-US"/>
          </a:p>
        </p:txBody>
      </p:sp>
      <p:sp>
        <p:nvSpPr>
          <p:cNvPr id="6" name="Title 5"/>
          <p:cNvSpPr>
            <a:spLocks noGrp="1"/>
          </p:cNvSpPr>
          <p:nvPr>
            <p:ph type="title"/>
          </p:nvPr>
        </p:nvSpPr>
        <p:spPr>
          <a:xfrm>
            <a:off x="0" y="1111706"/>
            <a:ext cx="9274002" cy="1826581"/>
          </a:xfrm>
        </p:spPr>
        <p:txBody>
          <a:bodyPr>
            <a:normAutofit/>
          </a:bodyPr>
          <a:lstStyle/>
          <a:p>
            <a:r>
              <a:rPr lang="en-US" sz="4800"/>
              <a:t>Classroom Materials</a:t>
            </a:r>
          </a:p>
        </p:txBody>
      </p:sp>
    </p:spTree>
    <p:extLst>
      <p:ext uri="{BB962C8B-B14F-4D97-AF65-F5344CB8AC3E}">
        <p14:creationId xmlns:p14="http://schemas.microsoft.com/office/powerpoint/2010/main" val="229282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299838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Resources" title="Resources"/>
          <p:cNvGraphicFramePr>
            <a:graphicFrameLocks noGrp="1"/>
          </p:cNvGraphicFramePr>
          <p:nvPr/>
        </p:nvGraphicFramePr>
        <p:xfrm>
          <a:off x="85061" y="772351"/>
          <a:ext cx="11642650" cy="4785360"/>
        </p:xfrm>
        <a:graphic>
          <a:graphicData uri="http://schemas.openxmlformats.org/drawingml/2006/table">
            <a:tbl>
              <a:tblPr firstRow="1" bandRow="1">
                <a:tableStyleId>{85BE263C-DBD7-4A20-BB59-AAB30ACAA65A}</a:tableStyleId>
              </a:tblPr>
              <a:tblGrid>
                <a:gridCol w="5608379">
                  <a:extLst>
                    <a:ext uri="{9D8B030D-6E8A-4147-A177-3AD203B41FA5}">
                      <a16:colId xmlns:a16="http://schemas.microsoft.com/office/drawing/2014/main" val="20000"/>
                    </a:ext>
                  </a:extLst>
                </a:gridCol>
                <a:gridCol w="829096">
                  <a:extLst>
                    <a:ext uri="{9D8B030D-6E8A-4147-A177-3AD203B41FA5}">
                      <a16:colId xmlns:a16="http://schemas.microsoft.com/office/drawing/2014/main" val="20001"/>
                    </a:ext>
                  </a:extLst>
                </a:gridCol>
                <a:gridCol w="5205175">
                  <a:extLst>
                    <a:ext uri="{9D8B030D-6E8A-4147-A177-3AD203B41FA5}">
                      <a16:colId xmlns:a16="http://schemas.microsoft.com/office/drawing/2014/main" val="20002"/>
                    </a:ext>
                  </a:extLst>
                </a:gridCol>
              </a:tblGrid>
              <a:tr h="525454">
                <a:tc>
                  <a:txBody>
                    <a:bodyPr/>
                    <a:lstStyle/>
                    <a:p>
                      <a:pPr algn="ctr"/>
                      <a:r>
                        <a:rPr lang="en-US" sz="3200">
                          <a:solidFill>
                            <a:schemeClr val="tx2"/>
                          </a:solidFill>
                        </a:rPr>
                        <a:t>Acceptable</a:t>
                      </a:r>
                      <a:r>
                        <a:rPr lang="en-US" sz="2400">
                          <a:solidFill>
                            <a:schemeClr val="tx2"/>
                          </a:solidFill>
                        </a:rPr>
                        <a:t> </a:t>
                      </a:r>
                    </a:p>
                  </a:txBody>
                  <a:tcPr>
                    <a:solidFill>
                      <a:srgbClr val="009999"/>
                    </a:solidFill>
                  </a:tcPr>
                </a:tc>
                <a:tc>
                  <a:txBody>
                    <a:bodyPr/>
                    <a:lstStyle/>
                    <a:p>
                      <a:endParaRPr lang="en-US">
                        <a:solidFill>
                          <a:schemeClr val="tx2"/>
                        </a:solidFill>
                      </a:endParaRPr>
                    </a:p>
                  </a:txBody>
                  <a:tcPr>
                    <a:solidFill>
                      <a:srgbClr val="009999"/>
                    </a:solidFill>
                  </a:tcPr>
                </a:tc>
                <a:tc>
                  <a:txBody>
                    <a:bodyPr/>
                    <a:lstStyle/>
                    <a:p>
                      <a:pPr algn="ctr"/>
                      <a:r>
                        <a:rPr lang="en-US" sz="3200">
                          <a:solidFill>
                            <a:schemeClr val="tx2"/>
                          </a:solidFill>
                        </a:rPr>
                        <a:t>Not  Acceptable</a:t>
                      </a:r>
                    </a:p>
                  </a:txBody>
                  <a:tcPr>
                    <a:solidFill>
                      <a:srgbClr val="009999"/>
                    </a:solidFill>
                  </a:tcPr>
                </a:tc>
                <a:extLst>
                  <a:ext uri="{0D108BD9-81ED-4DB2-BD59-A6C34878D82A}">
                    <a16:rowId xmlns:a16="http://schemas.microsoft.com/office/drawing/2014/main" val="10000"/>
                  </a:ext>
                </a:extLst>
              </a:tr>
              <a:tr h="2184783">
                <a:tc>
                  <a:txBody>
                    <a:bodyPr/>
                    <a:lstStyle/>
                    <a:p>
                      <a:r>
                        <a:rPr lang="en-US" sz="2400" baseline="0"/>
                        <a:t>At the student’s request, providing resources in the testing environment that are specified in a student’s IEP, 504 Plan or PSP that are consistent with instructional strategies </a:t>
                      </a:r>
                      <a:r>
                        <a:rPr lang="en-US" sz="2400" baseline="-25000"/>
                        <a:t>p.8</a:t>
                      </a:r>
                    </a:p>
                    <a:p>
                      <a:endParaRPr lang="en-US" sz="2400" baseline="-25000"/>
                    </a:p>
                    <a:p>
                      <a:endParaRPr lang="en-US" sz="2400" baseline="-250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Providing any resources not listed in the administration manuals during testing </a:t>
                      </a:r>
                      <a:r>
                        <a:rPr lang="en-US" sz="2400" baseline="-25000"/>
                        <a:t>p.8</a:t>
                      </a:r>
                    </a:p>
                    <a:p>
                      <a:endParaRPr lang="en-US" sz="2400"/>
                    </a:p>
                  </a:txBody>
                  <a:tcPr>
                    <a:solidFill>
                      <a:schemeClr val="bg1">
                        <a:lumMod val="95000"/>
                      </a:schemeClr>
                    </a:solidFill>
                  </a:tcPr>
                </a:tc>
                <a:extLst>
                  <a:ext uri="{0D108BD9-81ED-4DB2-BD59-A6C34878D82A}">
                    <a16:rowId xmlns:a16="http://schemas.microsoft.com/office/drawing/2014/main" val="10001"/>
                  </a:ext>
                </a:extLst>
              </a:tr>
              <a:tr h="16316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Making available blank writing</a:t>
                      </a:r>
                      <a:r>
                        <a:rPr lang="en-US" sz="2400" baseline="0"/>
                        <a:t> or graph paper, blank (clear or colored) overlay sheets and bookmarks free of content at student workstations </a:t>
                      </a:r>
                      <a:r>
                        <a:rPr lang="en-US" sz="2400" baseline="-25000"/>
                        <a:t>p.9</a:t>
                      </a:r>
                    </a:p>
                    <a:p>
                      <a:endParaRPr lang="en-US" sz="2400" baseline="-250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endParaRPr lang="en-US" sz="2400" dirty="0"/>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0"/>
            <a:ext cx="10705807" cy="922709"/>
          </a:xfrm>
          <a:prstGeom prst="rect">
            <a:avLst/>
          </a:prstGeom>
        </p:spPr>
        <p:txBody>
          <a:bodyPr>
            <a:normAutofit/>
          </a:bodyPr>
          <a:lstStyle/>
          <a:p>
            <a:r>
              <a:rPr lang="en-US"/>
              <a:t>Resources</a:t>
            </a:r>
          </a:p>
        </p:txBody>
      </p:sp>
    </p:spTree>
    <p:extLst>
      <p:ext uri="{BB962C8B-B14F-4D97-AF65-F5344CB8AC3E}">
        <p14:creationId xmlns:p14="http://schemas.microsoft.com/office/powerpoint/2010/main" val="1578908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267940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Resources" title="Resources"/>
          <p:cNvGraphicFramePr>
            <a:graphicFrameLocks noGrp="1"/>
          </p:cNvGraphicFramePr>
          <p:nvPr>
            <p:extLst>
              <p:ext uri="{D42A27DB-BD31-4B8C-83A1-F6EECF244321}">
                <p14:modId xmlns:p14="http://schemas.microsoft.com/office/powerpoint/2010/main" val="3123740190"/>
              </p:ext>
            </p:extLst>
          </p:nvPr>
        </p:nvGraphicFramePr>
        <p:xfrm>
          <a:off x="191386" y="935998"/>
          <a:ext cx="11634854" cy="4785360"/>
        </p:xfrm>
        <a:graphic>
          <a:graphicData uri="http://schemas.openxmlformats.org/drawingml/2006/table">
            <a:tbl>
              <a:tblPr firstRow="1" bandRow="1">
                <a:tableStyleId>{85BE263C-DBD7-4A20-BB59-AAB30ACAA65A}</a:tableStyleId>
              </a:tblPr>
              <a:tblGrid>
                <a:gridCol w="5604622">
                  <a:extLst>
                    <a:ext uri="{9D8B030D-6E8A-4147-A177-3AD203B41FA5}">
                      <a16:colId xmlns:a16="http://schemas.microsoft.com/office/drawing/2014/main" val="20000"/>
                    </a:ext>
                  </a:extLst>
                </a:gridCol>
                <a:gridCol w="589452">
                  <a:extLst>
                    <a:ext uri="{9D8B030D-6E8A-4147-A177-3AD203B41FA5}">
                      <a16:colId xmlns:a16="http://schemas.microsoft.com/office/drawing/2014/main" val="20001"/>
                    </a:ext>
                  </a:extLst>
                </a:gridCol>
                <a:gridCol w="5440780">
                  <a:extLst>
                    <a:ext uri="{9D8B030D-6E8A-4147-A177-3AD203B41FA5}">
                      <a16:colId xmlns:a16="http://schemas.microsoft.com/office/drawing/2014/main" val="20002"/>
                    </a:ext>
                  </a:extLst>
                </a:gridCol>
              </a:tblGrid>
              <a:tr h="532242">
                <a:tc>
                  <a:txBody>
                    <a:bodyPr/>
                    <a:lstStyle/>
                    <a:p>
                      <a:pPr algn="ctr"/>
                      <a:r>
                        <a:rPr lang="en-US" sz="3200" dirty="0">
                          <a:solidFill>
                            <a:schemeClr val="bg1"/>
                          </a:solidFill>
                        </a:rPr>
                        <a:t>Acceptable</a:t>
                      </a:r>
                      <a:r>
                        <a:rPr lang="en-US" sz="2400" dirty="0">
                          <a:solidFill>
                            <a:schemeClr val="bg1"/>
                          </a:solidFill>
                        </a:rPr>
                        <a:t> </a:t>
                      </a:r>
                    </a:p>
                  </a:txBody>
                  <a:tcPr>
                    <a:solidFill>
                      <a:srgbClr val="008080"/>
                    </a:solidFill>
                  </a:tcPr>
                </a:tc>
                <a:tc>
                  <a:txBody>
                    <a:bodyPr/>
                    <a:lstStyle/>
                    <a:p>
                      <a:endParaRPr lang="en-US">
                        <a:solidFill>
                          <a:schemeClr val="tx2"/>
                        </a:solidFill>
                      </a:endParaRPr>
                    </a:p>
                  </a:txBody>
                  <a:tcPr>
                    <a:solidFill>
                      <a:srgbClr val="008080"/>
                    </a:solidFill>
                  </a:tcPr>
                </a:tc>
                <a:tc>
                  <a:txBody>
                    <a:bodyPr/>
                    <a:lstStyle/>
                    <a:p>
                      <a:pPr algn="ctr"/>
                      <a:r>
                        <a:rPr lang="en-US" sz="3200" dirty="0">
                          <a:solidFill>
                            <a:schemeClr val="bg1"/>
                          </a:solidFill>
                        </a:rPr>
                        <a:t>Not  Acceptable</a:t>
                      </a:r>
                    </a:p>
                  </a:txBody>
                  <a:tcPr>
                    <a:solidFill>
                      <a:srgbClr val="008080"/>
                    </a:solidFill>
                  </a:tcPr>
                </a:tc>
                <a:extLst>
                  <a:ext uri="{0D108BD9-81ED-4DB2-BD59-A6C34878D82A}">
                    <a16:rowId xmlns:a16="http://schemas.microsoft.com/office/drawing/2014/main" val="10000"/>
                  </a:ext>
                </a:extLst>
              </a:tr>
              <a:tr h="1932880">
                <a:tc>
                  <a:txBody>
                    <a:bodyPr/>
                    <a:lstStyle/>
                    <a:p>
                      <a:r>
                        <a:rPr lang="en-US" sz="2200"/>
                        <a:t>Using dictionaries</a:t>
                      </a:r>
                      <a:r>
                        <a:rPr lang="en-US" sz="2200" baseline="0"/>
                        <a:t> and thesauri, including non-programmable, </a:t>
                      </a:r>
                      <a:r>
                        <a:rPr lang="en-US" sz="2200" baseline="0">
                          <a:solidFill>
                            <a:schemeClr val="tx1"/>
                          </a:solidFill>
                        </a:rPr>
                        <a:t>electronic dictionaries </a:t>
                      </a:r>
                      <a:r>
                        <a:rPr lang="en-US" sz="2200" baseline="0"/>
                        <a:t>and thesauri only for on-demand writing </a:t>
                      </a:r>
                      <a:r>
                        <a:rPr lang="en-US" sz="2200" baseline="-25000"/>
                        <a:t>p.8</a:t>
                      </a:r>
                    </a:p>
                    <a:p>
                      <a:r>
                        <a:rPr lang="en-US" sz="2200" i="1" baseline="0"/>
                        <a:t>Online Testing: An electronic dictionary or thesaurus is provided for writing.</a:t>
                      </a:r>
                    </a:p>
                    <a:p>
                      <a:endParaRPr lang="en-US" sz="2200" baseline="0"/>
                    </a:p>
                  </a:txBody>
                  <a:tcPr>
                    <a:solidFill>
                      <a:schemeClr val="bg1">
                        <a:lumMod val="95000"/>
                      </a:schemeClr>
                    </a:solidFill>
                  </a:tcPr>
                </a:tc>
                <a:tc>
                  <a:txBody>
                    <a:bodyPr/>
                    <a:lstStyle/>
                    <a:p>
                      <a:endParaRPr lang="en-US" sz="2200"/>
                    </a:p>
                  </a:txBody>
                  <a:tcPr>
                    <a:solidFill>
                      <a:schemeClr val="bg1">
                        <a:lumMod val="95000"/>
                      </a:schemeClr>
                    </a:solidFill>
                  </a:tcPr>
                </a:tc>
                <a:tc>
                  <a:txBody>
                    <a:bodyPr/>
                    <a:lstStyle/>
                    <a:p>
                      <a:r>
                        <a:rPr lang="en-US" sz="2200"/>
                        <a:t>Using dictionaries and thesauri on the reading, mathematics, science, or social</a:t>
                      </a:r>
                      <a:r>
                        <a:rPr lang="en-US" sz="2200" baseline="0"/>
                        <a:t> studies content area tests </a:t>
                      </a:r>
                      <a:r>
                        <a:rPr lang="en-US" sz="2200" baseline="-25000"/>
                        <a:t>p.8</a:t>
                      </a:r>
                    </a:p>
                  </a:txBody>
                  <a:tcPr>
                    <a:solidFill>
                      <a:schemeClr val="bg1">
                        <a:lumMod val="95000"/>
                      </a:schemeClr>
                    </a:solidFill>
                  </a:tcPr>
                </a:tc>
                <a:extLst>
                  <a:ext uri="{0D108BD9-81ED-4DB2-BD59-A6C34878D82A}">
                    <a16:rowId xmlns:a16="http://schemas.microsoft.com/office/drawing/2014/main" val="10001"/>
                  </a:ext>
                </a:extLst>
              </a:tr>
              <a:tr h="1932880">
                <a:tc>
                  <a:txBody>
                    <a:bodyPr/>
                    <a:lstStyle/>
                    <a:p>
                      <a:r>
                        <a:rPr lang="en-US" sz="2200">
                          <a:solidFill>
                            <a:schemeClr val="tx1"/>
                          </a:solidFill>
                        </a:rPr>
                        <a:t>Allowing a student to have non-content</a:t>
                      </a:r>
                      <a:r>
                        <a:rPr lang="en-US" sz="2200" baseline="0">
                          <a:solidFill>
                            <a:schemeClr val="tx1"/>
                          </a:solidFill>
                        </a:rPr>
                        <a:t>-related materials such as books, puzzles, etc., at the workstation </a:t>
                      </a:r>
                      <a:r>
                        <a:rPr lang="en-US" sz="2200">
                          <a:solidFill>
                            <a:schemeClr val="tx1"/>
                          </a:solidFill>
                        </a:rPr>
                        <a:t>after the test administrator has collected an individual student’s test materials </a:t>
                      </a:r>
                      <a:r>
                        <a:rPr lang="en-US" sz="2200" baseline="-25000">
                          <a:solidFill>
                            <a:schemeClr val="tx1"/>
                          </a:solidFill>
                        </a:rPr>
                        <a:t>p.9</a:t>
                      </a:r>
                    </a:p>
                  </a:txBody>
                  <a:tcPr>
                    <a:solidFill>
                      <a:schemeClr val="bg1">
                        <a:lumMod val="95000"/>
                      </a:schemeClr>
                    </a:solidFill>
                  </a:tcPr>
                </a:tc>
                <a:tc>
                  <a:txBody>
                    <a:bodyPr/>
                    <a:lstStyle/>
                    <a:p>
                      <a:endParaRPr lang="en-US" sz="2200"/>
                    </a:p>
                  </a:txBody>
                  <a:tcPr>
                    <a:solidFill>
                      <a:schemeClr val="bg1">
                        <a:lumMod val="95000"/>
                      </a:schemeClr>
                    </a:solidFill>
                  </a:tcPr>
                </a:tc>
                <a:tc>
                  <a:txBody>
                    <a:bodyPr/>
                    <a:lstStyle/>
                    <a:p>
                      <a:r>
                        <a:rPr lang="en-US" sz="2200" dirty="0"/>
                        <a:t>During testing, distributing,</a:t>
                      </a:r>
                      <a:r>
                        <a:rPr lang="en-US" sz="2200" baseline="0" dirty="0"/>
                        <a:t> making available, or attaching to students’ workstations any information or materials that are not sent as part of the assessment materials or specified in the test administration manuals. </a:t>
                      </a:r>
                      <a:r>
                        <a:rPr lang="en-US" sz="2200" baseline="-25000" dirty="0"/>
                        <a:t>p. 8</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0"/>
            <a:ext cx="10597896" cy="784419"/>
          </a:xfrm>
          <a:prstGeom prst="rect">
            <a:avLst/>
          </a:prstGeom>
        </p:spPr>
        <p:txBody>
          <a:bodyPr>
            <a:normAutofit/>
          </a:bodyPr>
          <a:lstStyle/>
          <a:p>
            <a:r>
              <a:rPr lang="en-US"/>
              <a:t>Dictionaries and Thesauri</a:t>
            </a:r>
          </a:p>
        </p:txBody>
      </p:sp>
    </p:spTree>
    <p:extLst>
      <p:ext uri="{BB962C8B-B14F-4D97-AF65-F5344CB8AC3E}">
        <p14:creationId xmlns:p14="http://schemas.microsoft.com/office/powerpoint/2010/main" val="3315294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17758"/>
            <a:ext cx="2711302" cy="34024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Calculators" title="Calculators"/>
          <p:cNvGraphicFramePr>
            <a:graphicFrameLocks noGrp="1"/>
          </p:cNvGraphicFramePr>
          <p:nvPr/>
        </p:nvGraphicFramePr>
        <p:xfrm>
          <a:off x="297712" y="941562"/>
          <a:ext cx="11610752" cy="4582017"/>
        </p:xfrm>
        <a:graphic>
          <a:graphicData uri="http://schemas.openxmlformats.org/drawingml/2006/table">
            <a:tbl>
              <a:tblPr firstRow="1" bandRow="1">
                <a:tableStyleId>{85BE263C-DBD7-4A20-BB59-AAB30ACAA65A}</a:tableStyleId>
              </a:tblPr>
              <a:tblGrid>
                <a:gridCol w="5585802">
                  <a:extLst>
                    <a:ext uri="{9D8B030D-6E8A-4147-A177-3AD203B41FA5}">
                      <a16:colId xmlns:a16="http://schemas.microsoft.com/office/drawing/2014/main" val="20000"/>
                    </a:ext>
                  </a:extLst>
                </a:gridCol>
                <a:gridCol w="547874">
                  <a:extLst>
                    <a:ext uri="{9D8B030D-6E8A-4147-A177-3AD203B41FA5}">
                      <a16:colId xmlns:a16="http://schemas.microsoft.com/office/drawing/2014/main" val="20001"/>
                    </a:ext>
                  </a:extLst>
                </a:gridCol>
                <a:gridCol w="5477076">
                  <a:extLst>
                    <a:ext uri="{9D8B030D-6E8A-4147-A177-3AD203B41FA5}">
                      <a16:colId xmlns:a16="http://schemas.microsoft.com/office/drawing/2014/main" val="20002"/>
                    </a:ext>
                  </a:extLst>
                </a:gridCol>
              </a:tblGrid>
              <a:tr h="544057">
                <a:tc>
                  <a:txBody>
                    <a:bodyPr/>
                    <a:lstStyle/>
                    <a:p>
                      <a:pPr algn="ctr"/>
                      <a:r>
                        <a:rPr lang="en-US" sz="3200" dirty="0">
                          <a:solidFill>
                            <a:schemeClr val="bg1"/>
                          </a:solidFill>
                        </a:rPr>
                        <a:t>Acceptable</a:t>
                      </a:r>
                      <a:r>
                        <a:rPr lang="en-US" sz="2400" dirty="0">
                          <a:solidFill>
                            <a:schemeClr val="bg1"/>
                          </a:solidFill>
                        </a:rPr>
                        <a:t> </a:t>
                      </a:r>
                    </a:p>
                  </a:txBody>
                  <a:tcPr>
                    <a:solidFill>
                      <a:srgbClr val="008080"/>
                    </a:solidFill>
                  </a:tcPr>
                </a:tc>
                <a:tc>
                  <a:txBody>
                    <a:bodyPr/>
                    <a:lstStyle/>
                    <a:p>
                      <a:endParaRPr lang="en-US">
                        <a:solidFill>
                          <a:schemeClr val="tx2"/>
                        </a:solidFill>
                      </a:endParaRPr>
                    </a:p>
                  </a:txBody>
                  <a:tcPr>
                    <a:solidFill>
                      <a:srgbClr val="008080"/>
                    </a:solidFill>
                  </a:tcPr>
                </a:tc>
                <a:tc>
                  <a:txBody>
                    <a:bodyPr/>
                    <a:lstStyle/>
                    <a:p>
                      <a:pPr algn="ctr"/>
                      <a:r>
                        <a:rPr lang="en-US" sz="3200" dirty="0">
                          <a:solidFill>
                            <a:schemeClr val="bg1"/>
                          </a:solidFill>
                        </a:rPr>
                        <a:t>Not  Acceptable</a:t>
                      </a:r>
                    </a:p>
                  </a:txBody>
                  <a:tcPr>
                    <a:solidFill>
                      <a:srgbClr val="008080"/>
                    </a:solidFill>
                  </a:tcPr>
                </a:tc>
                <a:extLst>
                  <a:ext uri="{0D108BD9-81ED-4DB2-BD59-A6C34878D82A}">
                    <a16:rowId xmlns:a16="http://schemas.microsoft.com/office/drawing/2014/main" val="10000"/>
                  </a:ext>
                </a:extLst>
              </a:tr>
              <a:tr h="15176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Providing</a:t>
                      </a:r>
                      <a:r>
                        <a:rPr lang="en-US" sz="2000" baseline="0"/>
                        <a:t> </a:t>
                      </a:r>
                      <a:r>
                        <a:rPr lang="en-US" sz="2000"/>
                        <a:t>students access to the types of calculators as designated in the test administration manuals accompanying</a:t>
                      </a:r>
                      <a:r>
                        <a:rPr lang="en-US" sz="2000" baseline="0"/>
                        <a:t> each state-required assessment </a:t>
                      </a:r>
                      <a:r>
                        <a:rPr lang="en-US" sz="2000" baseline="-25000"/>
                        <a:t>p.8</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a:t>Allowing student</a:t>
                      </a:r>
                      <a:r>
                        <a:rPr lang="en-US" sz="2000" baseline="0"/>
                        <a:t>s to leave the testing area to gain access to any calculators, dictionaries or thesauri, blank writing or graph paper, or any resources used for accommodations as specified in 703 KAR 5:070 </a:t>
                      </a:r>
                      <a:r>
                        <a:rPr lang="en-US" sz="2000" baseline="-25000"/>
                        <a:t>p.8</a:t>
                      </a:r>
                    </a:p>
                  </a:txBody>
                  <a:tcPr>
                    <a:solidFill>
                      <a:schemeClr val="bg1">
                        <a:lumMod val="95000"/>
                      </a:schemeClr>
                    </a:solidFill>
                  </a:tcPr>
                </a:tc>
                <a:extLst>
                  <a:ext uri="{0D108BD9-81ED-4DB2-BD59-A6C34878D82A}">
                    <a16:rowId xmlns:a16="http://schemas.microsoft.com/office/drawing/2014/main" val="10001"/>
                  </a:ext>
                </a:extLst>
              </a:tr>
              <a:tr h="14296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solidFill>
                            <a:schemeClr val="tx1"/>
                          </a:solidFill>
                        </a:rPr>
                        <a:t>Schools providing calculators to students (</a:t>
                      </a:r>
                      <a:r>
                        <a:rPr lang="en-US" sz="2000">
                          <a:solidFill>
                            <a:schemeClr val="tx1"/>
                          </a:solidFill>
                        </a:rPr>
                        <a:t>Permitted electronic devices such as</a:t>
                      </a:r>
                      <a:r>
                        <a:rPr lang="en-US" sz="2000" baseline="0">
                          <a:solidFill>
                            <a:schemeClr val="tx1"/>
                          </a:solidFill>
                        </a:rPr>
                        <a:t> calculators will be listed in test administration manuals.) </a:t>
                      </a:r>
                      <a:r>
                        <a:rPr lang="en-US" sz="2000" baseline="-25000">
                          <a:solidFill>
                            <a:schemeClr val="tx1"/>
                          </a:solidFill>
                        </a:rPr>
                        <a:t>p.9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i="1">
                        <a:solidFill>
                          <a:schemeClr val="tx1"/>
                        </a:solidFill>
                      </a:endParaRP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p>
                  </a:txBody>
                  <a:tcPr>
                    <a:solidFill>
                      <a:schemeClr val="bg1">
                        <a:lumMod val="95000"/>
                      </a:schemeClr>
                    </a:solidFill>
                  </a:tcPr>
                </a:tc>
                <a:extLst>
                  <a:ext uri="{0D108BD9-81ED-4DB2-BD59-A6C34878D82A}">
                    <a16:rowId xmlns:a16="http://schemas.microsoft.com/office/drawing/2014/main" val="3270523655"/>
                  </a:ext>
                </a:extLst>
              </a:tr>
              <a:tr h="9578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i="1">
                        <a:solidFill>
                          <a:schemeClr val="tx1"/>
                        </a:solidFill>
                      </a:endParaRP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Students sharing calculators within the testing session. </a:t>
                      </a:r>
                      <a:r>
                        <a:rPr lang="en-US" sz="2000" baseline="-25000" dirty="0"/>
                        <a:t>p.9</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1458"/>
            <a:ext cx="11318875" cy="839835"/>
          </a:xfrm>
          <a:prstGeom prst="rect">
            <a:avLst/>
          </a:prstGeom>
        </p:spPr>
        <p:txBody>
          <a:bodyPr>
            <a:normAutofit/>
          </a:bodyPr>
          <a:lstStyle/>
          <a:p>
            <a:r>
              <a:rPr lang="en-US"/>
              <a:t>Calculators</a:t>
            </a:r>
          </a:p>
        </p:txBody>
      </p:sp>
    </p:spTree>
    <p:extLst>
      <p:ext uri="{BB962C8B-B14F-4D97-AF65-F5344CB8AC3E}">
        <p14:creationId xmlns:p14="http://schemas.microsoft.com/office/powerpoint/2010/main" val="1352596660"/>
      </p:ext>
    </p:extLst>
  </p:cSld>
  <p:clrMapOvr>
    <a:masterClrMapping/>
  </p:clrMapOvr>
</p:sld>
</file>

<file path=ppt/theme/theme1.xml><?xml version="1.0" encoding="utf-8"?>
<a:theme xmlns:a="http://schemas.openxmlformats.org/drawingml/2006/main" name="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2.xml><?xml version="1.0" encoding="utf-8"?>
<a:theme xmlns:a="http://schemas.openxmlformats.org/drawingml/2006/main" name="1_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2022-08-15T04:00:00+00:00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Administration Code Training </RoutingRuleDescription>
    <PublishingExpirationDate xmlns="http://schemas.microsoft.com/sharepoint/v3" xsi:nil="true"/>
    <PublishingStartDate xmlns="http://schemas.microsoft.com/sharepoint/v3" xsi:nil="true"/>
    <Audience1 xmlns="3a62de7d-ba57-4f43-9dae-9623ba637be0">
      <Value>1</Value>
      <Value>2</Value>
    </Audience1>
    <_dlc_DocId xmlns="3a62de7d-ba57-4f43-9dae-9623ba637be0">KYED-14-1792</_dlc_DocId>
    <_dlc_DocIdUrl xmlns="3a62de7d-ba57-4f43-9dae-9623ba637be0">
      <Url>https://www.education.ky.gov/AA/distsupp/_layouts/15/DocIdRedir.aspx?ID=KYED-14-1792</Url>
      <Description>KYED-14-1792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BBB60EE-BFE5-470D-8F84-07899468EFF2}"/>
</file>

<file path=customXml/itemProps2.xml><?xml version="1.0" encoding="utf-8"?>
<ds:datastoreItem xmlns:ds="http://schemas.openxmlformats.org/officeDocument/2006/customXml" ds:itemID="{B0DB21D3-1A9E-4C43-A593-1DEE5AC109D4}">
  <ds:schemaRefs>
    <ds:schemaRef ds:uri="http://schemas.microsoft.com/sharepoint/v3/contenttype/forms"/>
  </ds:schemaRefs>
</ds:datastoreItem>
</file>

<file path=customXml/itemProps3.xml><?xml version="1.0" encoding="utf-8"?>
<ds:datastoreItem xmlns:ds="http://schemas.openxmlformats.org/officeDocument/2006/customXml" ds:itemID="{1C637D48-0B9A-4CA9-8BCC-5442C5A252F2}">
  <ds:schemaRefs>
    <ds:schemaRef ds:uri="http://purl.org/dc/dcmitype/"/>
    <ds:schemaRef ds:uri="http://schemas.microsoft.com/office/infopath/2007/PartnerControls"/>
    <ds:schemaRef ds:uri="http://purl.org/dc/elements/1.1/"/>
    <ds:schemaRef ds:uri="cf3aa28c-8d44-408c-a5ca-996a87f6cd59"/>
    <ds:schemaRef ds:uri="http://schemas.openxmlformats.org/package/2006/metadata/core-properties"/>
    <ds:schemaRef ds:uri="5bc9d522-2386-425a-9f2a-a617cf877ec0"/>
    <ds:schemaRef ds:uri="http://schemas.microsoft.com/office/2006/metadata/properties"/>
    <ds:schemaRef ds:uri="http://www.w3.org/XML/1998/namespace"/>
    <ds:schemaRef ds:uri="http://schemas.microsoft.com/office/2006/documentManagement/types"/>
    <ds:schemaRef ds:uri="c8aeabe4-0dec-4482-a76a-bb57f37294f4"/>
    <ds:schemaRef ds:uri="e933af85-a9ee-4a70-b6e0-74d4f32bb51d"/>
    <ds:schemaRef ds:uri="b062eb0a-ada4-4626-816e-5cd0be926cfe"/>
    <ds:schemaRef ds:uri="http://purl.org/dc/terms/"/>
  </ds:schemaRefs>
</ds:datastoreItem>
</file>

<file path=customXml/itemProps4.xml><?xml version="1.0" encoding="utf-8"?>
<ds:datastoreItem xmlns:ds="http://schemas.openxmlformats.org/officeDocument/2006/customXml" ds:itemID="{424EEAAE-AFFB-4634-AC8B-DB10B887739B}"/>
</file>

<file path=docProps/app.xml><?xml version="1.0" encoding="utf-8"?>
<Properties xmlns="http://schemas.openxmlformats.org/officeDocument/2006/extended-properties" xmlns:vt="http://schemas.openxmlformats.org/officeDocument/2006/docPropsVTypes">
  <TotalTime>1315</TotalTime>
  <Words>1774</Words>
  <Application>Microsoft Office PowerPoint</Application>
  <PresentationFormat>Widescreen</PresentationFormat>
  <Paragraphs>240</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Franklin Gothic Book</vt:lpstr>
      <vt:lpstr>Franklin Gothic Medium</vt:lpstr>
      <vt:lpstr>Georgia</vt:lpstr>
      <vt:lpstr>Times New Roman</vt:lpstr>
      <vt:lpstr>Wingdings</vt:lpstr>
      <vt:lpstr>Theme1</vt:lpstr>
      <vt:lpstr>1_Theme1</vt:lpstr>
      <vt:lpstr>Administration Code Training 703 KAR 5:080</vt:lpstr>
      <vt:lpstr>Module 3: Appropriate Assessment Practices</vt:lpstr>
      <vt:lpstr>Required Training p.4</vt:lpstr>
      <vt:lpstr>Training Signature Page</vt:lpstr>
      <vt:lpstr>Nondisclosure of Secure Test Information </vt:lpstr>
      <vt:lpstr>Classroom Materials</vt:lpstr>
      <vt:lpstr>Resources</vt:lpstr>
      <vt:lpstr>Dictionaries and Thesauri</vt:lpstr>
      <vt:lpstr>Calculators</vt:lpstr>
      <vt:lpstr>Electronic Devices</vt:lpstr>
      <vt:lpstr>Walls and Bulletin Boards</vt:lpstr>
      <vt:lpstr>Posters p.8</vt:lpstr>
      <vt:lpstr>Classroom Displays p.8 </vt:lpstr>
      <vt:lpstr>Check for Understanding (3)</vt:lpstr>
      <vt:lpstr>Administration Code Training Modules </vt:lpstr>
      <vt:lpstr>Division of Assessment and Accountability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Code Training</dc:title>
  <dc:creator>ssavage</dc:creator>
  <cp:lastModifiedBy>ssavage</cp:lastModifiedBy>
  <cp:revision>3</cp:revision>
  <dcterms:created xsi:type="dcterms:W3CDTF">2022-08-03T11:05:29Z</dcterms:created>
  <dcterms:modified xsi:type="dcterms:W3CDTF">2022-08-08T14:20:18Z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63b402f8-cf36-43c6-9ad7-a727963c710e</vt:lpwstr>
  </property>
</Properties>
</file>