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17"/>
  </p:notesMasterIdLst>
  <p:sldIdLst>
    <p:sldId id="265" r:id="rId6"/>
    <p:sldId id="370" r:id="rId7"/>
    <p:sldId id="291" r:id="rId8"/>
    <p:sldId id="358" r:id="rId9"/>
    <p:sldId id="378" r:id="rId10"/>
    <p:sldId id="277" r:id="rId11"/>
    <p:sldId id="276" r:id="rId12"/>
    <p:sldId id="288" r:id="rId13"/>
    <p:sldId id="377" r:id="rId14"/>
    <p:sldId id="280" r:id="rId15"/>
    <p:sldId id="99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799" autoAdjust="0"/>
  </p:normalViewPr>
  <p:slideViewPr>
    <p:cSldViewPr snapToGrid="0">
      <p:cViewPr varScale="1">
        <p:scale>
          <a:sx n="48" d="100"/>
          <a:sy n="48" d="100"/>
        </p:scale>
        <p:origin x="19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71eadb16-699f-453e-81d8-c9ac7aaf2dd6" providerId="ADAL" clId="{DF27FCE6-BD34-4D3D-85F3-2964E71BA4D4}"/>
    <pc:docChg chg="modSld">
      <pc:chgData name="Savage, Shara - Division of Assessment and Accountability Support" userId="71eadb16-699f-453e-81d8-c9ac7aaf2dd6" providerId="ADAL" clId="{DF27FCE6-BD34-4D3D-85F3-2964E71BA4D4}" dt="2022-08-08T13:09:05.657" v="9" actId="6549"/>
      <pc:docMkLst>
        <pc:docMk/>
      </pc:docMkLst>
      <pc:sldChg chg="modNotesTx">
        <pc:chgData name="Savage, Shara - Division of Assessment and Accountability Support" userId="71eadb16-699f-453e-81d8-c9ac7aaf2dd6" providerId="ADAL" clId="{DF27FCE6-BD34-4D3D-85F3-2964E71BA4D4}" dt="2022-08-08T13:09:05.657" v="9" actId="6549"/>
        <pc:sldMkLst>
          <pc:docMk/>
          <pc:sldMk cId="2271664161" sldId="377"/>
        </pc:sldMkLst>
      </pc:sldChg>
    </pc:docChg>
  </pc:docChgLst>
  <pc:docChgLst>
    <pc:chgData name="Shara Savage" userId="71eadb16-699f-453e-81d8-c9ac7aaf2dd6" providerId="ADAL" clId="{B361FD5B-1192-4127-BAB0-B747ED60A6B5}"/>
    <pc:docChg chg="modSld">
      <pc:chgData name="Shara Savage" userId="71eadb16-699f-453e-81d8-c9ac7aaf2dd6" providerId="ADAL" clId="{B361FD5B-1192-4127-BAB0-B747ED60A6B5}" dt="2022-08-05T12:12:56.137" v="90" actId="6549"/>
      <pc:docMkLst>
        <pc:docMk/>
      </pc:docMkLst>
      <pc:sldChg chg="modNotesTx">
        <pc:chgData name="Shara Savage" userId="71eadb16-699f-453e-81d8-c9ac7aaf2dd6" providerId="ADAL" clId="{B361FD5B-1192-4127-BAB0-B747ED60A6B5}" dt="2022-08-04T17:40:36.502" v="13" actId="6549"/>
        <pc:sldMkLst>
          <pc:docMk/>
          <pc:sldMk cId="3477655453" sldId="265"/>
        </pc:sldMkLst>
      </pc:sldChg>
      <pc:sldChg chg="modSp modNotesTx">
        <pc:chgData name="Shara Savage" userId="71eadb16-699f-453e-81d8-c9ac7aaf2dd6" providerId="ADAL" clId="{B361FD5B-1192-4127-BAB0-B747ED60A6B5}" dt="2022-08-04T17:45:29.597" v="80" actId="20577"/>
        <pc:sldMkLst>
          <pc:docMk/>
          <pc:sldMk cId="3196301007" sldId="276"/>
        </pc:sldMkLst>
        <pc:spChg chg="mod">
          <ac:chgData name="Shara Savage" userId="71eadb16-699f-453e-81d8-c9ac7aaf2dd6" providerId="ADAL" clId="{B361FD5B-1192-4127-BAB0-B747ED60A6B5}" dt="2022-08-04T17:42:47.312" v="31" actId="13244"/>
          <ac:spMkLst>
            <pc:docMk/>
            <pc:sldMk cId="3196301007" sldId="276"/>
            <ac:spMk id="2" creationId="{00000000-0000-0000-0000-000000000000}"/>
          </ac:spMkLst>
        </pc:spChg>
        <pc:spChg chg="mod">
          <ac:chgData name="Shara Savage" userId="71eadb16-699f-453e-81d8-c9ac7aaf2dd6" providerId="ADAL" clId="{B361FD5B-1192-4127-BAB0-B747ED60A6B5}" dt="2022-08-04T17:42:49.094" v="32" actId="13244"/>
          <ac:spMkLst>
            <pc:docMk/>
            <pc:sldMk cId="3196301007" sldId="276"/>
            <ac:spMk id="5" creationId="{00000000-0000-0000-0000-000000000000}"/>
          </ac:spMkLst>
        </pc:spChg>
      </pc:sldChg>
      <pc:sldChg chg="modSp">
        <pc:chgData name="Shara Savage" userId="71eadb16-699f-453e-81d8-c9ac7aaf2dd6" providerId="ADAL" clId="{B361FD5B-1192-4127-BAB0-B747ED60A6B5}" dt="2022-08-05T12:10:32.290" v="87" actId="14100"/>
        <pc:sldMkLst>
          <pc:docMk/>
          <pc:sldMk cId="2530627788" sldId="277"/>
        </pc:sldMkLst>
        <pc:spChg chg="mod">
          <ac:chgData name="Shara Savage" userId="71eadb16-699f-453e-81d8-c9ac7aaf2dd6" providerId="ADAL" clId="{B361FD5B-1192-4127-BAB0-B747ED60A6B5}" dt="2022-08-04T17:42:35.588" v="29" actId="13244"/>
          <ac:spMkLst>
            <pc:docMk/>
            <pc:sldMk cId="2530627788" sldId="277"/>
            <ac:spMk id="2" creationId="{00000000-0000-0000-0000-000000000000}"/>
          </ac:spMkLst>
        </pc:spChg>
        <pc:spChg chg="mod">
          <ac:chgData name="Shara Savage" userId="71eadb16-699f-453e-81d8-c9ac7aaf2dd6" providerId="ADAL" clId="{B361FD5B-1192-4127-BAB0-B747ED60A6B5}" dt="2022-08-04T17:42:39.994" v="30" actId="13244"/>
          <ac:spMkLst>
            <pc:docMk/>
            <pc:sldMk cId="2530627788" sldId="277"/>
            <ac:spMk id="5" creationId="{00000000-0000-0000-0000-000000000000}"/>
          </ac:spMkLst>
        </pc:spChg>
        <pc:graphicFrameChg chg="mod modGraphic">
          <ac:chgData name="Shara Savage" userId="71eadb16-699f-453e-81d8-c9ac7aaf2dd6" providerId="ADAL" clId="{B361FD5B-1192-4127-BAB0-B747ED60A6B5}" dt="2022-08-05T12:10:32.290" v="87" actId="14100"/>
          <ac:graphicFrameMkLst>
            <pc:docMk/>
            <pc:sldMk cId="2530627788" sldId="277"/>
            <ac:graphicFrameMk id="6" creationId="{00000000-0000-0000-0000-000000000000}"/>
          </ac:graphicFrameMkLst>
        </pc:graphicFrameChg>
      </pc:sldChg>
      <pc:sldChg chg="modSp">
        <pc:chgData name="Shara Savage" userId="71eadb16-699f-453e-81d8-c9ac7aaf2dd6" providerId="ADAL" clId="{B361FD5B-1192-4127-BAB0-B747ED60A6B5}" dt="2022-08-04T17:42:57.752" v="34" actId="13244"/>
        <pc:sldMkLst>
          <pc:docMk/>
          <pc:sldMk cId="2540523878" sldId="288"/>
        </pc:sldMkLst>
        <pc:spChg chg="mod">
          <ac:chgData name="Shara Savage" userId="71eadb16-699f-453e-81d8-c9ac7aaf2dd6" providerId="ADAL" clId="{B361FD5B-1192-4127-BAB0-B747ED60A6B5}" dt="2022-08-04T17:42:54.948" v="33" actId="13244"/>
          <ac:spMkLst>
            <pc:docMk/>
            <pc:sldMk cId="2540523878" sldId="288"/>
            <ac:spMk id="2" creationId="{00000000-0000-0000-0000-000000000000}"/>
          </ac:spMkLst>
        </pc:spChg>
        <pc:spChg chg="mod">
          <ac:chgData name="Shara Savage" userId="71eadb16-699f-453e-81d8-c9ac7aaf2dd6" providerId="ADAL" clId="{B361FD5B-1192-4127-BAB0-B747ED60A6B5}" dt="2022-08-04T17:42:57.752" v="34" actId="13244"/>
          <ac:spMkLst>
            <pc:docMk/>
            <pc:sldMk cId="2540523878" sldId="288"/>
            <ac:spMk id="5" creationId="{00000000-0000-0000-0000-000000000000}"/>
          </ac:spMkLst>
        </pc:spChg>
      </pc:sldChg>
      <pc:sldChg chg="modSp modNotesTx">
        <pc:chgData name="Shara Savage" userId="71eadb16-699f-453e-81d8-c9ac7aaf2dd6" providerId="ADAL" clId="{B361FD5B-1192-4127-BAB0-B747ED60A6B5}" dt="2022-08-05T11:59:51.675" v="83" actId="20577"/>
        <pc:sldMkLst>
          <pc:docMk/>
          <pc:sldMk cId="3285211650" sldId="291"/>
        </pc:sldMkLst>
        <pc:spChg chg="mod">
          <ac:chgData name="Shara Savage" userId="71eadb16-699f-453e-81d8-c9ac7aaf2dd6" providerId="ADAL" clId="{B361FD5B-1192-4127-BAB0-B747ED60A6B5}" dt="2022-08-04T17:41:16.302" v="17" actId="13244"/>
          <ac:spMkLst>
            <pc:docMk/>
            <pc:sldMk cId="3285211650" sldId="291"/>
            <ac:spMk id="2" creationId="{00000000-0000-0000-0000-000000000000}"/>
          </ac:spMkLst>
        </pc:spChg>
        <pc:spChg chg="mod">
          <ac:chgData name="Shara Savage" userId="71eadb16-699f-453e-81d8-c9ac7aaf2dd6" providerId="ADAL" clId="{B361FD5B-1192-4127-BAB0-B747ED60A6B5}" dt="2022-08-04T17:41:55.635" v="20" actId="13244"/>
          <ac:spMkLst>
            <pc:docMk/>
            <pc:sldMk cId="3285211650" sldId="291"/>
            <ac:spMk id="3" creationId="{00000000-0000-0000-0000-000000000000}"/>
          </ac:spMkLst>
        </pc:spChg>
        <pc:spChg chg="mod">
          <ac:chgData name="Shara Savage" userId="71eadb16-699f-453e-81d8-c9ac7aaf2dd6" providerId="ADAL" clId="{B361FD5B-1192-4127-BAB0-B747ED60A6B5}" dt="2022-08-04T17:41:20.325" v="19" actId="13244"/>
          <ac:spMkLst>
            <pc:docMk/>
            <pc:sldMk cId="3285211650" sldId="291"/>
            <ac:spMk id="4" creationId="{00000000-0000-0000-0000-000000000000}"/>
          </ac:spMkLst>
        </pc:spChg>
      </pc:sldChg>
      <pc:sldChg chg="modSp">
        <pc:chgData name="Shara Savage" userId="71eadb16-699f-453e-81d8-c9ac7aaf2dd6" providerId="ADAL" clId="{B361FD5B-1192-4127-BAB0-B747ED60A6B5}" dt="2022-08-04T17:42:08.127" v="23" actId="13244"/>
        <pc:sldMkLst>
          <pc:docMk/>
          <pc:sldMk cId="30490377" sldId="358"/>
        </pc:sldMkLst>
        <pc:spChg chg="mod">
          <ac:chgData name="Shara Savage" userId="71eadb16-699f-453e-81d8-c9ac7aaf2dd6" providerId="ADAL" clId="{B361FD5B-1192-4127-BAB0-B747ED60A6B5}" dt="2022-08-04T17:42:08.127" v="23" actId="13244"/>
          <ac:spMkLst>
            <pc:docMk/>
            <pc:sldMk cId="30490377" sldId="358"/>
            <ac:spMk id="4" creationId="{00000000-0000-0000-0000-000000000000}"/>
          </ac:spMkLst>
        </pc:spChg>
        <pc:spChg chg="mod">
          <ac:chgData name="Shara Savage" userId="71eadb16-699f-453e-81d8-c9ac7aaf2dd6" providerId="ADAL" clId="{B361FD5B-1192-4127-BAB0-B747ED60A6B5}" dt="2022-08-04T17:42:05.174" v="22" actId="13244"/>
          <ac:spMkLst>
            <pc:docMk/>
            <pc:sldMk cId="30490377" sldId="358"/>
            <ac:spMk id="5" creationId="{00000000-0000-0000-0000-000000000000}"/>
          </ac:spMkLst>
        </pc:spChg>
        <pc:spChg chg="mod">
          <ac:chgData name="Shara Savage" userId="71eadb16-699f-453e-81d8-c9ac7aaf2dd6" providerId="ADAL" clId="{B361FD5B-1192-4127-BAB0-B747ED60A6B5}" dt="2022-08-04T17:42:03.525" v="21" actId="13244"/>
          <ac:spMkLst>
            <pc:docMk/>
            <pc:sldMk cId="30490377" sldId="358"/>
            <ac:spMk id="6" creationId="{00000000-0000-0000-0000-000000000000}"/>
          </ac:spMkLst>
        </pc:spChg>
      </pc:sldChg>
      <pc:sldChg chg="modSp">
        <pc:chgData name="Shara Savage" userId="71eadb16-699f-453e-81d8-c9ac7aaf2dd6" providerId="ADAL" clId="{B361FD5B-1192-4127-BAB0-B747ED60A6B5}" dt="2022-08-04T17:41:11.734" v="16" actId="13244"/>
        <pc:sldMkLst>
          <pc:docMk/>
          <pc:sldMk cId="2139047643" sldId="370"/>
        </pc:sldMkLst>
        <pc:spChg chg="mod">
          <ac:chgData name="Shara Savage" userId="71eadb16-699f-453e-81d8-c9ac7aaf2dd6" providerId="ADAL" clId="{B361FD5B-1192-4127-BAB0-B747ED60A6B5}" dt="2022-08-04T17:41:11.734" v="16" actId="13244"/>
          <ac:spMkLst>
            <pc:docMk/>
            <pc:sldMk cId="2139047643" sldId="370"/>
            <ac:spMk id="2" creationId="{67CA5208-82B1-4732-AC02-A075277CF007}"/>
          </ac:spMkLst>
        </pc:spChg>
        <pc:spChg chg="mod">
          <ac:chgData name="Shara Savage" userId="71eadb16-699f-453e-81d8-c9ac7aaf2dd6" providerId="ADAL" clId="{B361FD5B-1192-4127-BAB0-B747ED60A6B5}" dt="2022-08-04T17:41:06.397" v="14" actId="13244"/>
          <ac:spMkLst>
            <pc:docMk/>
            <pc:sldMk cId="2139047643" sldId="370"/>
            <ac:spMk id="4" creationId="{70BEB474-D19F-41ED-BD54-C001F397280D}"/>
          </ac:spMkLst>
        </pc:spChg>
        <pc:spChg chg="mod">
          <ac:chgData name="Shara Savage" userId="71eadb16-699f-453e-81d8-c9ac7aaf2dd6" providerId="ADAL" clId="{B361FD5B-1192-4127-BAB0-B747ED60A6B5}" dt="2022-08-04T17:41:08.498" v="15" actId="13244"/>
          <ac:spMkLst>
            <pc:docMk/>
            <pc:sldMk cId="2139047643" sldId="370"/>
            <ac:spMk id="6" creationId="{37B895AB-0181-4901-9BFD-E38D362BFE04}"/>
          </ac:spMkLst>
        </pc:spChg>
      </pc:sldChg>
      <pc:sldChg chg="modSp modNotesTx">
        <pc:chgData name="Shara Savage" userId="71eadb16-699f-453e-81d8-c9ac7aaf2dd6" providerId="ADAL" clId="{B361FD5B-1192-4127-BAB0-B747ED60A6B5}" dt="2022-08-05T12:12:56.137" v="90" actId="6549"/>
        <pc:sldMkLst>
          <pc:docMk/>
          <pc:sldMk cId="2271664161" sldId="377"/>
        </pc:sldMkLst>
        <pc:spChg chg="mod">
          <ac:chgData name="Shara Savage" userId="71eadb16-699f-453e-81d8-c9ac7aaf2dd6" providerId="ADAL" clId="{B361FD5B-1192-4127-BAB0-B747ED60A6B5}" dt="2022-08-04T17:43:16.282" v="35" actId="13244"/>
          <ac:spMkLst>
            <pc:docMk/>
            <pc:sldMk cId="2271664161" sldId="377"/>
            <ac:spMk id="2" creationId="{00000000-0000-0000-0000-000000000000}"/>
          </ac:spMkLst>
        </pc:spChg>
        <pc:spChg chg="mod">
          <ac:chgData name="Shara Savage" userId="71eadb16-699f-453e-81d8-c9ac7aaf2dd6" providerId="ADAL" clId="{B361FD5B-1192-4127-BAB0-B747ED60A6B5}" dt="2022-08-05T12:12:44.627" v="88"/>
          <ac:spMkLst>
            <pc:docMk/>
            <pc:sldMk cId="2271664161" sldId="377"/>
            <ac:spMk id="6" creationId="{00000000-0000-0000-0000-000000000000}"/>
          </ac:spMkLst>
        </pc:spChg>
      </pc:sldChg>
      <pc:sldChg chg="modSp">
        <pc:chgData name="Shara Savage" userId="71eadb16-699f-453e-81d8-c9ac7aaf2dd6" providerId="ADAL" clId="{B361FD5B-1192-4127-BAB0-B747ED60A6B5}" dt="2022-08-05T12:06:56.655" v="85" actId="1076"/>
        <pc:sldMkLst>
          <pc:docMk/>
          <pc:sldMk cId="925794445" sldId="378"/>
        </pc:sldMkLst>
        <pc:spChg chg="mod">
          <ac:chgData name="Shara Savage" userId="71eadb16-699f-453e-81d8-c9ac7aaf2dd6" providerId="ADAL" clId="{B361FD5B-1192-4127-BAB0-B747ED60A6B5}" dt="2022-08-04T17:42:11.987" v="24" actId="13244"/>
          <ac:spMkLst>
            <pc:docMk/>
            <pc:sldMk cId="925794445" sldId="378"/>
            <ac:spMk id="2" creationId="{00000000-0000-0000-0000-000000000000}"/>
          </ac:spMkLst>
        </pc:spChg>
        <pc:spChg chg="mod">
          <ac:chgData name="Shara Savage" userId="71eadb16-699f-453e-81d8-c9ac7aaf2dd6" providerId="ADAL" clId="{B361FD5B-1192-4127-BAB0-B747ED60A6B5}" dt="2022-08-04T17:42:23.681" v="27" actId="13244"/>
          <ac:spMkLst>
            <pc:docMk/>
            <pc:sldMk cId="925794445" sldId="378"/>
            <ac:spMk id="5" creationId="{00000000-0000-0000-0000-000000000000}"/>
          </ac:spMkLst>
        </pc:spChg>
        <pc:spChg chg="mod">
          <ac:chgData name="Shara Savage" userId="71eadb16-699f-453e-81d8-c9ac7aaf2dd6" providerId="ADAL" clId="{B361FD5B-1192-4127-BAB0-B747ED60A6B5}" dt="2022-08-04T17:42:25.711" v="28" actId="13244"/>
          <ac:spMkLst>
            <pc:docMk/>
            <pc:sldMk cId="925794445" sldId="378"/>
            <ac:spMk id="6" creationId="{8F7C4DE1-4B8F-4934-AE36-380B44A42B92}"/>
          </ac:spMkLst>
        </pc:spChg>
        <pc:spChg chg="mod">
          <ac:chgData name="Shara Savage" userId="71eadb16-699f-453e-81d8-c9ac7aaf2dd6" providerId="ADAL" clId="{B361FD5B-1192-4127-BAB0-B747ED60A6B5}" dt="2022-08-05T12:06:56.655" v="85" actId="1076"/>
          <ac:spMkLst>
            <pc:docMk/>
            <pc:sldMk cId="925794445" sldId="378"/>
            <ac:spMk id="7" creationId="{B2EECD45-C5C9-496F-A206-601BDF718C7F}"/>
          </ac:spMkLst>
        </pc:spChg>
        <pc:spChg chg="mod">
          <ac:chgData name="Shara Savage" userId="71eadb16-699f-453e-81d8-c9ac7aaf2dd6" providerId="ADAL" clId="{B361FD5B-1192-4127-BAB0-B747ED60A6B5}" dt="2022-08-04T17:42:21.204" v="26" actId="13244"/>
          <ac:spMkLst>
            <pc:docMk/>
            <pc:sldMk cId="925794445" sldId="378"/>
            <ac:spMk id="8" creationId="{038C0E57-C09F-46F0-85CB-361F41E075CA}"/>
          </ac:spMkLst>
        </pc:spChg>
      </pc:sldChg>
    </pc:docChg>
  </pc:docChgLst>
  <pc:docChgLst>
    <pc:chgData name="Savage, Shara - Division of Assessment and Accountability Support" userId="71eadb16-699f-453e-81d8-c9ac7aaf2dd6" providerId="ADAL" clId="{B361FD5B-1192-4127-BAB0-B747ED60A6B5}"/>
    <pc:docChg chg="modSld">
      <pc:chgData name="Savage, Shara - Division of Assessment and Accountability Support" userId="71eadb16-699f-453e-81d8-c9ac7aaf2dd6" providerId="ADAL" clId="{B361FD5B-1192-4127-BAB0-B747ED60A6B5}" dt="2022-08-03T13:12:52.489" v="13" actId="1076"/>
      <pc:docMkLst>
        <pc:docMk/>
      </pc:docMkLst>
      <pc:sldChg chg="modNotesTx">
        <pc:chgData name="Savage, Shara - Division of Assessment and Accountability Support" userId="71eadb16-699f-453e-81d8-c9ac7aaf2dd6" providerId="ADAL" clId="{B361FD5B-1192-4127-BAB0-B747ED60A6B5}" dt="2022-08-03T11:42:14.577" v="6" actId="20577"/>
        <pc:sldMkLst>
          <pc:docMk/>
          <pc:sldMk cId="3477655453" sldId="265"/>
        </pc:sldMkLst>
      </pc:sldChg>
      <pc:sldChg chg="modSp">
        <pc:chgData name="Savage, Shara - Division of Assessment and Accountability Support" userId="71eadb16-699f-453e-81d8-c9ac7aaf2dd6" providerId="ADAL" clId="{B361FD5B-1192-4127-BAB0-B747ED60A6B5}" dt="2022-08-03T13:12:15.597" v="9" actId="14100"/>
        <pc:sldMkLst>
          <pc:docMk/>
          <pc:sldMk cId="2530627788" sldId="277"/>
        </pc:sldMkLst>
        <pc:graphicFrameChg chg="mod modGraphic">
          <ac:chgData name="Savage, Shara - Division of Assessment and Accountability Support" userId="71eadb16-699f-453e-81d8-c9ac7aaf2dd6" providerId="ADAL" clId="{B361FD5B-1192-4127-BAB0-B747ED60A6B5}" dt="2022-08-03T13:12:15.597" v="9" actId="14100"/>
          <ac:graphicFrameMkLst>
            <pc:docMk/>
            <pc:sldMk cId="2530627788" sldId="277"/>
            <ac:graphicFrameMk id="6" creationId="{00000000-0000-0000-0000-000000000000}"/>
          </ac:graphicFrameMkLst>
        </pc:graphicFrameChg>
      </pc:sldChg>
      <pc:sldChg chg="modSp">
        <pc:chgData name="Savage, Shara - Division of Assessment and Accountability Support" userId="71eadb16-699f-453e-81d8-c9ac7aaf2dd6" providerId="ADAL" clId="{B361FD5B-1192-4127-BAB0-B747ED60A6B5}" dt="2022-08-03T13:12:52.489" v="13" actId="1076"/>
        <pc:sldMkLst>
          <pc:docMk/>
          <pc:sldMk cId="925794445" sldId="378"/>
        </pc:sldMkLst>
        <pc:spChg chg="mod">
          <ac:chgData name="Savage, Shara - Division of Assessment and Accountability Support" userId="71eadb16-699f-453e-81d8-c9ac7aaf2dd6" providerId="ADAL" clId="{B361FD5B-1192-4127-BAB0-B747ED60A6B5}" dt="2022-08-03T13:12:52.489" v="13" actId="1076"/>
          <ac:spMkLst>
            <pc:docMk/>
            <pc:sldMk cId="925794445" sldId="378"/>
            <ac:spMk id="7" creationId="{B2EECD45-C5C9-496F-A206-601BDF718C7F}"/>
          </ac:spMkLst>
        </pc:spChg>
        <pc:spChg chg="mod">
          <ac:chgData name="Savage, Shara - Division of Assessment and Accountability Support" userId="71eadb16-699f-453e-81d8-c9ac7aaf2dd6" providerId="ADAL" clId="{B361FD5B-1192-4127-BAB0-B747ED60A6B5}" dt="2022-08-03T13:12:43.593" v="10" actId="1076"/>
          <ac:spMkLst>
            <pc:docMk/>
            <pc:sldMk cId="925794445" sldId="378"/>
            <ac:spMk id="8" creationId="{038C0E57-C09F-46F0-85CB-361F41E075CA}"/>
          </ac:spMkLst>
        </pc:spChg>
        <pc:spChg chg="mod">
          <ac:chgData name="Savage, Shara - Division of Assessment and Accountability Support" userId="71eadb16-699f-453e-81d8-c9ac7aaf2dd6" providerId="ADAL" clId="{B361FD5B-1192-4127-BAB0-B747ED60A6B5}" dt="2022-08-03T13:12:50.178" v="12" actId="1076"/>
          <ac:spMkLst>
            <pc:docMk/>
            <pc:sldMk cId="925794445" sldId="378"/>
            <ac:spMk id="9" creationId="{E5E3777F-AE0E-4A9E-8337-670DD6EC0D57}"/>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97CD1-A63C-4E74-830B-72146A71614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F0BCD62E-8FF8-410B-888E-DA1232B0C04C}">
      <dgm:prSet phldrT="[Text]"/>
      <dgm:spPr>
        <a:solidFill>
          <a:srgbClr val="008080"/>
        </a:solidFill>
      </dgm:spPr>
      <dgm:t>
        <a:bodyPr/>
        <a:lstStyle/>
        <a:p>
          <a:r>
            <a:rPr lang="en-US"/>
            <a:t>Schedule test administration</a:t>
          </a:r>
        </a:p>
      </dgm:t>
    </dgm:pt>
    <dgm:pt modelId="{E0F96C06-10E3-4046-A912-5E90581AEAAB}" type="parTrans" cxnId="{22C6DCCB-2204-40B7-B1E2-33251A51F800}">
      <dgm:prSet/>
      <dgm:spPr/>
      <dgm:t>
        <a:bodyPr/>
        <a:lstStyle/>
        <a:p>
          <a:endParaRPr lang="en-US"/>
        </a:p>
      </dgm:t>
    </dgm:pt>
    <dgm:pt modelId="{940F2264-7943-4C9A-8626-A068BD9F05DB}" type="sibTrans" cxnId="{22C6DCCB-2204-40B7-B1E2-33251A51F800}">
      <dgm:prSet/>
      <dgm:spPr/>
      <dgm:t>
        <a:bodyPr/>
        <a:lstStyle/>
        <a:p>
          <a:endParaRPr lang="en-US"/>
        </a:p>
      </dgm:t>
    </dgm:pt>
    <dgm:pt modelId="{FF1114DB-923E-481A-B038-31365F97E497}">
      <dgm:prSet phldrT="[Text]"/>
      <dgm:spPr>
        <a:solidFill>
          <a:srgbClr val="008080"/>
        </a:solidFill>
      </dgm:spPr>
      <dgm:t>
        <a:bodyPr/>
        <a:lstStyle/>
        <a:p>
          <a:r>
            <a:rPr lang="en-US"/>
            <a:t>Arrange for adequate staff to administer assessment </a:t>
          </a:r>
        </a:p>
      </dgm:t>
    </dgm:pt>
    <dgm:pt modelId="{D9AED232-826E-4AAA-97AD-A1F6460BECF1}" type="parTrans" cxnId="{ADB16A45-A44E-47E3-8816-2A5DDFF67E7C}">
      <dgm:prSet/>
      <dgm:spPr/>
      <dgm:t>
        <a:bodyPr/>
        <a:lstStyle/>
        <a:p>
          <a:endParaRPr lang="en-US"/>
        </a:p>
      </dgm:t>
    </dgm:pt>
    <dgm:pt modelId="{709494C9-6539-4F61-ABE8-6E8C9726A8A6}" type="sibTrans" cxnId="{ADB16A45-A44E-47E3-8816-2A5DDFF67E7C}">
      <dgm:prSet/>
      <dgm:spPr/>
      <dgm:t>
        <a:bodyPr/>
        <a:lstStyle/>
        <a:p>
          <a:endParaRPr lang="en-US"/>
        </a:p>
      </dgm:t>
    </dgm:pt>
    <dgm:pt modelId="{EABB1803-AE79-4C28-BF91-750936ABE658}">
      <dgm:prSet phldrT="[Text]"/>
      <dgm:spPr>
        <a:solidFill>
          <a:srgbClr val="008080"/>
        </a:solidFill>
      </dgm:spPr>
      <dgm:t>
        <a:bodyPr/>
        <a:lstStyle/>
        <a:p>
          <a:r>
            <a:rPr lang="en-US"/>
            <a:t>Prepare accurate student testing rosters and seating charts</a:t>
          </a:r>
        </a:p>
      </dgm:t>
    </dgm:pt>
    <dgm:pt modelId="{5CBB10BF-C251-4AD3-87D4-5E1C3C979DC8}" type="parTrans" cxnId="{9BEDE2B8-EA6C-4B1D-AA67-15030C7C549C}">
      <dgm:prSet/>
      <dgm:spPr/>
      <dgm:t>
        <a:bodyPr/>
        <a:lstStyle/>
        <a:p>
          <a:endParaRPr lang="en-US"/>
        </a:p>
      </dgm:t>
    </dgm:pt>
    <dgm:pt modelId="{38DAD2D8-55C5-4DBF-B266-8190A72A8C5B}" type="sibTrans" cxnId="{9BEDE2B8-EA6C-4B1D-AA67-15030C7C549C}">
      <dgm:prSet/>
      <dgm:spPr/>
      <dgm:t>
        <a:bodyPr/>
        <a:lstStyle/>
        <a:p>
          <a:endParaRPr lang="en-US"/>
        </a:p>
      </dgm:t>
    </dgm:pt>
    <dgm:pt modelId="{1116E300-1ECD-4207-BE91-D2393DE24807}">
      <dgm:prSet/>
      <dgm:spPr>
        <a:solidFill>
          <a:srgbClr val="008080"/>
        </a:solidFill>
      </dgm:spPr>
      <dgm:t>
        <a:bodyPr/>
        <a:lstStyle/>
        <a:p>
          <a:r>
            <a:rPr lang="en-US"/>
            <a:t>Ensure all test materials are kept secure before, during and after testing</a:t>
          </a:r>
          <a:endParaRPr lang="en-US" baseline="-25000"/>
        </a:p>
      </dgm:t>
    </dgm:pt>
    <dgm:pt modelId="{F0E50F1C-D2A1-4FD5-8E80-51C26AEC3C73}" type="parTrans" cxnId="{9C1144F8-7078-4E71-83C3-F9A08B56D7C2}">
      <dgm:prSet/>
      <dgm:spPr/>
      <dgm:t>
        <a:bodyPr/>
        <a:lstStyle/>
        <a:p>
          <a:endParaRPr lang="en-US"/>
        </a:p>
      </dgm:t>
    </dgm:pt>
    <dgm:pt modelId="{24EEC5F6-346B-417F-A28D-697C526902A5}" type="sibTrans" cxnId="{9C1144F8-7078-4E71-83C3-F9A08B56D7C2}">
      <dgm:prSet/>
      <dgm:spPr/>
      <dgm:t>
        <a:bodyPr/>
        <a:lstStyle/>
        <a:p>
          <a:endParaRPr lang="en-US"/>
        </a:p>
      </dgm:t>
    </dgm:pt>
    <dgm:pt modelId="{21BEB556-D855-48AC-B050-670CFE55715A}" type="pres">
      <dgm:prSet presAssocID="{BA897CD1-A63C-4E74-830B-72146A71614B}" presName="Name0" presStyleCnt="0">
        <dgm:presLayoutVars>
          <dgm:chMax val="7"/>
          <dgm:chPref val="7"/>
          <dgm:dir/>
        </dgm:presLayoutVars>
      </dgm:prSet>
      <dgm:spPr/>
    </dgm:pt>
    <dgm:pt modelId="{10712EB9-5517-442A-9DB7-E9C3CEE554E8}" type="pres">
      <dgm:prSet presAssocID="{BA897CD1-A63C-4E74-830B-72146A71614B}" presName="Name1" presStyleCnt="0"/>
      <dgm:spPr/>
    </dgm:pt>
    <dgm:pt modelId="{306BD31C-EE3F-40F4-9A19-1845A6F6E007}" type="pres">
      <dgm:prSet presAssocID="{BA897CD1-A63C-4E74-830B-72146A71614B}" presName="cycle" presStyleCnt="0"/>
      <dgm:spPr/>
    </dgm:pt>
    <dgm:pt modelId="{614B18CB-7EEE-44E1-A568-A9BE2D3CB54F}" type="pres">
      <dgm:prSet presAssocID="{BA897CD1-A63C-4E74-830B-72146A71614B}" presName="srcNode" presStyleLbl="node1" presStyleIdx="0" presStyleCnt="4"/>
      <dgm:spPr/>
    </dgm:pt>
    <dgm:pt modelId="{F03DF70E-E49F-4C4D-A5F7-0CBE6AFF6588}" type="pres">
      <dgm:prSet presAssocID="{BA897CD1-A63C-4E74-830B-72146A71614B}" presName="conn" presStyleLbl="parChTrans1D2" presStyleIdx="0" presStyleCnt="1"/>
      <dgm:spPr/>
    </dgm:pt>
    <dgm:pt modelId="{3F31D73F-60A0-4619-8E0D-AC8F6A3E7AC8}" type="pres">
      <dgm:prSet presAssocID="{BA897CD1-A63C-4E74-830B-72146A71614B}" presName="extraNode" presStyleLbl="node1" presStyleIdx="0" presStyleCnt="4"/>
      <dgm:spPr/>
    </dgm:pt>
    <dgm:pt modelId="{4EA95369-7594-4F24-A73F-6B2261A96732}" type="pres">
      <dgm:prSet presAssocID="{BA897CD1-A63C-4E74-830B-72146A71614B}" presName="dstNode" presStyleLbl="node1" presStyleIdx="0" presStyleCnt="4"/>
      <dgm:spPr/>
    </dgm:pt>
    <dgm:pt modelId="{2E34E38A-BDEF-4C1A-80E3-64280E974815}" type="pres">
      <dgm:prSet presAssocID="{F0BCD62E-8FF8-410B-888E-DA1232B0C04C}" presName="text_1" presStyleLbl="node1" presStyleIdx="0" presStyleCnt="4" custLinFactNeighborX="-214">
        <dgm:presLayoutVars>
          <dgm:bulletEnabled val="1"/>
        </dgm:presLayoutVars>
      </dgm:prSet>
      <dgm:spPr/>
    </dgm:pt>
    <dgm:pt modelId="{01D8FEF0-8F1F-457A-A982-5A6EC88F1B40}" type="pres">
      <dgm:prSet presAssocID="{F0BCD62E-8FF8-410B-888E-DA1232B0C04C}" presName="accent_1" presStyleCnt="0"/>
      <dgm:spPr/>
    </dgm:pt>
    <dgm:pt modelId="{115FC972-F22C-4FDE-9818-C59A7F961E92}" type="pres">
      <dgm:prSet presAssocID="{F0BCD62E-8FF8-410B-888E-DA1232B0C04C}" presName="accentRepeatNode" presStyleLbl="solidFgAcc1" presStyleIdx="0" presStyleCnt="4"/>
      <dgm:spPr/>
      <dgm:extLst>
        <a:ext uri="{E40237B7-FDA0-4F09-8148-C483321AD2D9}">
          <dgm14:cNvPr xmlns:dgm14="http://schemas.microsoft.com/office/drawing/2010/diagram" id="0" name="" descr="Blank Circle used as a bullet" title="Blank Circle"/>
        </a:ext>
      </dgm:extLst>
    </dgm:pt>
    <dgm:pt modelId="{6971F44D-CCE4-40D5-BBC0-6C5A4F340698}" type="pres">
      <dgm:prSet presAssocID="{FF1114DB-923E-481A-B038-31365F97E497}" presName="text_2" presStyleLbl="node1" presStyleIdx="1" presStyleCnt="4">
        <dgm:presLayoutVars>
          <dgm:bulletEnabled val="1"/>
        </dgm:presLayoutVars>
      </dgm:prSet>
      <dgm:spPr/>
    </dgm:pt>
    <dgm:pt modelId="{94AD80F5-5742-4500-998A-FC1F29AB6815}" type="pres">
      <dgm:prSet presAssocID="{FF1114DB-923E-481A-B038-31365F97E497}" presName="accent_2" presStyleCnt="0"/>
      <dgm:spPr/>
    </dgm:pt>
    <dgm:pt modelId="{4D94B0A9-6056-4A85-82E9-288471DBD14C}" type="pres">
      <dgm:prSet presAssocID="{FF1114DB-923E-481A-B038-31365F97E497}" presName="accentRepeatNode" presStyleLbl="solidFgAcc1" presStyleIdx="1" presStyleCnt="4"/>
      <dgm:spPr/>
      <dgm:extLst>
        <a:ext uri="{E40237B7-FDA0-4F09-8148-C483321AD2D9}">
          <dgm14:cNvPr xmlns:dgm14="http://schemas.microsoft.com/office/drawing/2010/diagram" id="0" name="" descr="Blank Circle used as a bullet" title="Blank Circle"/>
        </a:ext>
      </dgm:extLst>
    </dgm:pt>
    <dgm:pt modelId="{7FE53919-368B-452B-996A-6837910BF0A0}" type="pres">
      <dgm:prSet presAssocID="{EABB1803-AE79-4C28-BF91-750936ABE658}" presName="text_3" presStyleLbl="node1" presStyleIdx="2" presStyleCnt="4">
        <dgm:presLayoutVars>
          <dgm:bulletEnabled val="1"/>
        </dgm:presLayoutVars>
      </dgm:prSet>
      <dgm:spPr/>
    </dgm:pt>
    <dgm:pt modelId="{C956D479-5547-4DBC-8778-CB04DD801A96}" type="pres">
      <dgm:prSet presAssocID="{EABB1803-AE79-4C28-BF91-750936ABE658}" presName="accent_3" presStyleCnt="0"/>
      <dgm:spPr/>
    </dgm:pt>
    <dgm:pt modelId="{4B239B11-F06C-428C-9FC6-CBEBFBC30440}" type="pres">
      <dgm:prSet presAssocID="{EABB1803-AE79-4C28-BF91-750936ABE658}" presName="accentRepeatNode" presStyleLbl="solidFgAcc1" presStyleIdx="2" presStyleCnt="4"/>
      <dgm:spPr/>
      <dgm:extLst>
        <a:ext uri="{E40237B7-FDA0-4F09-8148-C483321AD2D9}">
          <dgm14:cNvPr xmlns:dgm14="http://schemas.microsoft.com/office/drawing/2010/diagram" id="0" name="" descr="Blank Circle used as a bullet" title="Blank Circle"/>
        </a:ext>
      </dgm:extLst>
    </dgm:pt>
    <dgm:pt modelId="{0E3D2623-DD06-40B8-924B-8580406E784F}" type="pres">
      <dgm:prSet presAssocID="{1116E300-1ECD-4207-BE91-D2393DE24807}" presName="text_4" presStyleLbl="node1" presStyleIdx="3" presStyleCnt="4">
        <dgm:presLayoutVars>
          <dgm:bulletEnabled val="1"/>
        </dgm:presLayoutVars>
      </dgm:prSet>
      <dgm:spPr/>
    </dgm:pt>
    <dgm:pt modelId="{B584E45B-88A3-41ED-A001-EA54B2CF316E}" type="pres">
      <dgm:prSet presAssocID="{1116E300-1ECD-4207-BE91-D2393DE24807}" presName="accent_4" presStyleCnt="0"/>
      <dgm:spPr/>
    </dgm:pt>
    <dgm:pt modelId="{BAF36DB4-92B3-47BF-BB62-731A860E1E49}" type="pres">
      <dgm:prSet presAssocID="{1116E300-1ECD-4207-BE91-D2393DE24807}" presName="accentRepeatNode" presStyleLbl="solidFgAcc1" presStyleIdx="3" presStyleCnt="4"/>
      <dgm:spPr/>
    </dgm:pt>
  </dgm:ptLst>
  <dgm:cxnLst>
    <dgm:cxn modelId="{338C5923-1B01-4457-80B0-CCE33A736454}" type="presOf" srcId="{BA897CD1-A63C-4E74-830B-72146A71614B}" destId="{21BEB556-D855-48AC-B050-670CFE55715A}" srcOrd="0" destOrd="0" presId="urn:microsoft.com/office/officeart/2008/layout/VerticalCurvedList"/>
    <dgm:cxn modelId="{A678BE26-E980-4A81-8830-7A4042134E9F}" type="presOf" srcId="{F0BCD62E-8FF8-410B-888E-DA1232B0C04C}" destId="{2E34E38A-BDEF-4C1A-80E3-64280E974815}" srcOrd="0" destOrd="0" presId="urn:microsoft.com/office/officeart/2008/layout/VerticalCurvedList"/>
    <dgm:cxn modelId="{36DAF636-3DB0-4A6B-A970-6180230EF949}" type="presOf" srcId="{1116E300-1ECD-4207-BE91-D2393DE24807}" destId="{0E3D2623-DD06-40B8-924B-8580406E784F}" srcOrd="0" destOrd="0" presId="urn:microsoft.com/office/officeart/2008/layout/VerticalCurvedList"/>
    <dgm:cxn modelId="{ADB16A45-A44E-47E3-8816-2A5DDFF67E7C}" srcId="{BA897CD1-A63C-4E74-830B-72146A71614B}" destId="{FF1114DB-923E-481A-B038-31365F97E497}" srcOrd="1" destOrd="0" parTransId="{D9AED232-826E-4AAA-97AD-A1F6460BECF1}" sibTransId="{709494C9-6539-4F61-ABE8-6E8C9726A8A6}"/>
    <dgm:cxn modelId="{B6CB527A-AC42-4862-995B-749B79C61E8C}" type="presOf" srcId="{FF1114DB-923E-481A-B038-31365F97E497}" destId="{6971F44D-CCE4-40D5-BBC0-6C5A4F340698}" srcOrd="0" destOrd="0" presId="urn:microsoft.com/office/officeart/2008/layout/VerticalCurvedList"/>
    <dgm:cxn modelId="{9BEDE2B8-EA6C-4B1D-AA67-15030C7C549C}" srcId="{BA897CD1-A63C-4E74-830B-72146A71614B}" destId="{EABB1803-AE79-4C28-BF91-750936ABE658}" srcOrd="2" destOrd="0" parTransId="{5CBB10BF-C251-4AD3-87D4-5E1C3C979DC8}" sibTransId="{38DAD2D8-55C5-4DBF-B266-8190A72A8C5B}"/>
    <dgm:cxn modelId="{22C6DCCB-2204-40B7-B1E2-33251A51F800}" srcId="{BA897CD1-A63C-4E74-830B-72146A71614B}" destId="{F0BCD62E-8FF8-410B-888E-DA1232B0C04C}" srcOrd="0" destOrd="0" parTransId="{E0F96C06-10E3-4046-A912-5E90581AEAAB}" sibTransId="{940F2264-7943-4C9A-8626-A068BD9F05DB}"/>
    <dgm:cxn modelId="{C7793AD3-3784-4969-B8D1-7DB50E46A141}" type="presOf" srcId="{940F2264-7943-4C9A-8626-A068BD9F05DB}" destId="{F03DF70E-E49F-4C4D-A5F7-0CBE6AFF6588}" srcOrd="0" destOrd="0" presId="urn:microsoft.com/office/officeart/2008/layout/VerticalCurvedList"/>
    <dgm:cxn modelId="{433008E7-3778-46BA-A4C1-68176BCDC5BD}" type="presOf" srcId="{EABB1803-AE79-4C28-BF91-750936ABE658}" destId="{7FE53919-368B-452B-996A-6837910BF0A0}" srcOrd="0" destOrd="0" presId="urn:microsoft.com/office/officeart/2008/layout/VerticalCurvedList"/>
    <dgm:cxn modelId="{9C1144F8-7078-4E71-83C3-F9A08B56D7C2}" srcId="{BA897CD1-A63C-4E74-830B-72146A71614B}" destId="{1116E300-1ECD-4207-BE91-D2393DE24807}" srcOrd="3" destOrd="0" parTransId="{F0E50F1C-D2A1-4FD5-8E80-51C26AEC3C73}" sibTransId="{24EEC5F6-346B-417F-A28D-697C526902A5}"/>
    <dgm:cxn modelId="{A0D475AC-9124-4485-A2EA-9D9E88CA279C}" type="presParOf" srcId="{21BEB556-D855-48AC-B050-670CFE55715A}" destId="{10712EB9-5517-442A-9DB7-E9C3CEE554E8}" srcOrd="0" destOrd="0" presId="urn:microsoft.com/office/officeart/2008/layout/VerticalCurvedList"/>
    <dgm:cxn modelId="{C8F0BF09-C4EC-48C2-A28A-44D2A8B392F1}" type="presParOf" srcId="{10712EB9-5517-442A-9DB7-E9C3CEE554E8}" destId="{306BD31C-EE3F-40F4-9A19-1845A6F6E007}" srcOrd="0" destOrd="0" presId="urn:microsoft.com/office/officeart/2008/layout/VerticalCurvedList"/>
    <dgm:cxn modelId="{64AF520F-A7B5-41D8-9BF5-776B41C92407}" type="presParOf" srcId="{306BD31C-EE3F-40F4-9A19-1845A6F6E007}" destId="{614B18CB-7EEE-44E1-A568-A9BE2D3CB54F}" srcOrd="0" destOrd="0" presId="urn:microsoft.com/office/officeart/2008/layout/VerticalCurvedList"/>
    <dgm:cxn modelId="{4FE70342-783A-4EA1-B2FB-1C675CEE8F70}" type="presParOf" srcId="{306BD31C-EE3F-40F4-9A19-1845A6F6E007}" destId="{F03DF70E-E49F-4C4D-A5F7-0CBE6AFF6588}" srcOrd="1" destOrd="0" presId="urn:microsoft.com/office/officeart/2008/layout/VerticalCurvedList"/>
    <dgm:cxn modelId="{A15C74B8-FF22-4DAE-ACA0-7BB05AC84808}" type="presParOf" srcId="{306BD31C-EE3F-40F4-9A19-1845A6F6E007}" destId="{3F31D73F-60A0-4619-8E0D-AC8F6A3E7AC8}" srcOrd="2" destOrd="0" presId="urn:microsoft.com/office/officeart/2008/layout/VerticalCurvedList"/>
    <dgm:cxn modelId="{C29CE529-D617-4134-B9AC-AF3FA5939822}" type="presParOf" srcId="{306BD31C-EE3F-40F4-9A19-1845A6F6E007}" destId="{4EA95369-7594-4F24-A73F-6B2261A96732}" srcOrd="3" destOrd="0" presId="urn:microsoft.com/office/officeart/2008/layout/VerticalCurvedList"/>
    <dgm:cxn modelId="{5BEC0D3D-1D0A-4685-BA6C-EF618705A6DE}" type="presParOf" srcId="{10712EB9-5517-442A-9DB7-E9C3CEE554E8}" destId="{2E34E38A-BDEF-4C1A-80E3-64280E974815}" srcOrd="1" destOrd="0" presId="urn:microsoft.com/office/officeart/2008/layout/VerticalCurvedList"/>
    <dgm:cxn modelId="{E74DB738-8904-49FB-9050-6F33492CE7F4}" type="presParOf" srcId="{10712EB9-5517-442A-9DB7-E9C3CEE554E8}" destId="{01D8FEF0-8F1F-457A-A982-5A6EC88F1B40}" srcOrd="2" destOrd="0" presId="urn:microsoft.com/office/officeart/2008/layout/VerticalCurvedList"/>
    <dgm:cxn modelId="{415AC0B5-E62A-4C5F-930B-5E9400A25EA2}" type="presParOf" srcId="{01D8FEF0-8F1F-457A-A982-5A6EC88F1B40}" destId="{115FC972-F22C-4FDE-9818-C59A7F961E92}" srcOrd="0" destOrd="0" presId="urn:microsoft.com/office/officeart/2008/layout/VerticalCurvedList"/>
    <dgm:cxn modelId="{F3A296FB-A374-47F1-AC74-FBBA84508FA1}" type="presParOf" srcId="{10712EB9-5517-442A-9DB7-E9C3CEE554E8}" destId="{6971F44D-CCE4-40D5-BBC0-6C5A4F340698}" srcOrd="3" destOrd="0" presId="urn:microsoft.com/office/officeart/2008/layout/VerticalCurvedList"/>
    <dgm:cxn modelId="{AEF22D28-8136-4EE4-A3C8-0109F6C2580C}" type="presParOf" srcId="{10712EB9-5517-442A-9DB7-E9C3CEE554E8}" destId="{94AD80F5-5742-4500-998A-FC1F29AB6815}" srcOrd="4" destOrd="0" presId="urn:microsoft.com/office/officeart/2008/layout/VerticalCurvedList"/>
    <dgm:cxn modelId="{BE3469FA-425F-451D-8CF2-4F9A1954386F}" type="presParOf" srcId="{94AD80F5-5742-4500-998A-FC1F29AB6815}" destId="{4D94B0A9-6056-4A85-82E9-288471DBD14C}" srcOrd="0" destOrd="0" presId="urn:microsoft.com/office/officeart/2008/layout/VerticalCurvedList"/>
    <dgm:cxn modelId="{A062EC80-6DE8-4E50-9FE2-9889AA91937D}" type="presParOf" srcId="{10712EB9-5517-442A-9DB7-E9C3CEE554E8}" destId="{7FE53919-368B-452B-996A-6837910BF0A0}" srcOrd="5" destOrd="0" presId="urn:microsoft.com/office/officeart/2008/layout/VerticalCurvedList"/>
    <dgm:cxn modelId="{CFD08250-5980-4D5E-87AE-9EAF36919CAE}" type="presParOf" srcId="{10712EB9-5517-442A-9DB7-E9C3CEE554E8}" destId="{C956D479-5547-4DBC-8778-CB04DD801A96}" srcOrd="6" destOrd="0" presId="urn:microsoft.com/office/officeart/2008/layout/VerticalCurvedList"/>
    <dgm:cxn modelId="{CA485309-4D9F-48C0-9524-7DA869135738}" type="presParOf" srcId="{C956D479-5547-4DBC-8778-CB04DD801A96}" destId="{4B239B11-F06C-428C-9FC6-CBEBFBC30440}" srcOrd="0" destOrd="0" presId="urn:microsoft.com/office/officeart/2008/layout/VerticalCurvedList"/>
    <dgm:cxn modelId="{D109EFA1-08BC-4B80-8CDD-F41C2D6B8E55}" type="presParOf" srcId="{10712EB9-5517-442A-9DB7-E9C3CEE554E8}" destId="{0E3D2623-DD06-40B8-924B-8580406E784F}" srcOrd="7" destOrd="0" presId="urn:microsoft.com/office/officeart/2008/layout/VerticalCurvedList"/>
    <dgm:cxn modelId="{8DEBEC87-B4A9-4DDD-B27C-794D6D8377AC}" type="presParOf" srcId="{10712EB9-5517-442A-9DB7-E9C3CEE554E8}" destId="{B584E45B-88A3-41ED-A001-EA54B2CF316E}" srcOrd="8" destOrd="0" presId="urn:microsoft.com/office/officeart/2008/layout/VerticalCurvedList"/>
    <dgm:cxn modelId="{30EB8BF8-6194-46DD-8555-BC98C8E5A7FC}" type="presParOf" srcId="{B584E45B-88A3-41ED-A001-EA54B2CF316E}" destId="{BAF36DB4-92B3-47BF-BB62-731A860E1E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0"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1"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0"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0"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0"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0"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DF70E-E49F-4C4D-A5F7-0CBE6AFF6588}">
      <dsp:nvSpPr>
        <dsp:cNvPr id="0" name=""/>
        <dsp:cNvSpPr/>
      </dsp:nvSpPr>
      <dsp:spPr>
        <a:xfrm>
          <a:off x="-4839591" y="-741693"/>
          <a:ext cx="5764161" cy="5764161"/>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34E38A-BDEF-4C1A-80E3-64280E974815}">
      <dsp:nvSpPr>
        <dsp:cNvPr id="0" name=""/>
        <dsp:cNvSpPr/>
      </dsp:nvSpPr>
      <dsp:spPr>
        <a:xfrm>
          <a:off x="461505" y="329105"/>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Schedule test administration</a:t>
          </a:r>
        </a:p>
      </dsp:txBody>
      <dsp:txXfrm>
        <a:off x="461505" y="329105"/>
        <a:ext cx="10600964" cy="658554"/>
      </dsp:txXfrm>
    </dsp:sp>
    <dsp:sp modelId="{115FC972-F22C-4FDE-9818-C59A7F961E92}">
      <dsp:nvSpPr>
        <dsp:cNvPr id="0" name=""/>
        <dsp:cNvSpPr/>
      </dsp:nvSpPr>
      <dsp:spPr>
        <a:xfrm>
          <a:off x="72595" y="246786"/>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71F44D-CCE4-40D5-BBC0-6C5A4F340698}">
      <dsp:nvSpPr>
        <dsp:cNvPr id="0" name=""/>
        <dsp:cNvSpPr/>
      </dsp:nvSpPr>
      <dsp:spPr>
        <a:xfrm>
          <a:off x="861756" y="1317108"/>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Arrange for adequate staff to administer assessment </a:t>
          </a:r>
        </a:p>
      </dsp:txBody>
      <dsp:txXfrm>
        <a:off x="861756" y="1317108"/>
        <a:ext cx="10223400" cy="658554"/>
      </dsp:txXfrm>
    </dsp:sp>
    <dsp:sp modelId="{4D94B0A9-6056-4A85-82E9-288471DBD14C}">
      <dsp:nvSpPr>
        <dsp:cNvPr id="0" name=""/>
        <dsp:cNvSpPr/>
      </dsp:nvSpPr>
      <dsp:spPr>
        <a:xfrm>
          <a:off x="450159" y="1234789"/>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FE53919-368B-452B-996A-6837910BF0A0}">
      <dsp:nvSpPr>
        <dsp:cNvPr id="0" name=""/>
        <dsp:cNvSpPr/>
      </dsp:nvSpPr>
      <dsp:spPr>
        <a:xfrm>
          <a:off x="861756" y="2305111"/>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Prepare accurate student testing rosters and seating charts</a:t>
          </a:r>
        </a:p>
      </dsp:txBody>
      <dsp:txXfrm>
        <a:off x="861756" y="2305111"/>
        <a:ext cx="10223400" cy="658554"/>
      </dsp:txXfrm>
    </dsp:sp>
    <dsp:sp modelId="{4B239B11-F06C-428C-9FC6-CBEBFBC30440}">
      <dsp:nvSpPr>
        <dsp:cNvPr id="0" name=""/>
        <dsp:cNvSpPr/>
      </dsp:nvSpPr>
      <dsp:spPr>
        <a:xfrm>
          <a:off x="450159" y="2222792"/>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E3D2623-DD06-40B8-924B-8580406E784F}">
      <dsp:nvSpPr>
        <dsp:cNvPr id="0" name=""/>
        <dsp:cNvSpPr/>
      </dsp:nvSpPr>
      <dsp:spPr>
        <a:xfrm>
          <a:off x="484191" y="3293114"/>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Ensure all test materials are kept secure before, during and after testing</a:t>
          </a:r>
          <a:endParaRPr lang="en-US" sz="2500" kern="1200" baseline="-25000"/>
        </a:p>
      </dsp:txBody>
      <dsp:txXfrm>
        <a:off x="484191" y="3293114"/>
        <a:ext cx="10600964" cy="658554"/>
      </dsp:txXfrm>
    </dsp:sp>
    <dsp:sp modelId="{BAF36DB4-92B3-47BF-BB62-731A860E1E49}">
      <dsp:nvSpPr>
        <dsp:cNvPr id="0" name=""/>
        <dsp:cNvSpPr/>
      </dsp:nvSpPr>
      <dsp:spPr>
        <a:xfrm>
          <a:off x="72595" y="3210795"/>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6 - Completion of State Assessment </a:t>
          </a:r>
        </a:p>
      </dsp:txBody>
      <dsp:txXfrm>
        <a:off x="7077152" y="3710480"/>
        <a:ext cx="2368322" cy="1004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A98D-F1BE-4FF3-8C38-130ECB597219}"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B9747-579B-45DC-B442-52456DE625D3}" type="slidenum">
              <a:rPr lang="en-US" smtClean="0"/>
              <a:t>‹#›</a:t>
            </a:fld>
            <a:endParaRPr lang="en-US"/>
          </a:p>
        </p:txBody>
      </p:sp>
    </p:spTree>
    <p:extLst>
      <p:ext uri="{BB962C8B-B14F-4D97-AF65-F5344CB8AC3E}">
        <p14:creationId xmlns:p14="http://schemas.microsoft.com/office/powerpoint/2010/main" val="37110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module two of the Admin Code Regulation training 703 KAR 5:080. M</a:t>
            </a:r>
            <a:r>
              <a:rPr lang="en-US" sz="1200" kern="1200" dirty="0">
                <a:solidFill>
                  <a:schemeClr val="tx1"/>
                </a:solidFill>
                <a:effectLst/>
                <a:latin typeface="+mn-lt"/>
                <a:ea typeface="+mn-ea"/>
                <a:cs typeface="+mn-cs"/>
              </a:rPr>
              <a:t>y name is [Insert Name], a program consultant in the Office of Assessment and Accountability or OAA.</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2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section of the 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module 2, I will cover the preparation for the state assessment, which requires District and Building Assessment Coordinators to work together to ensure that test security is maintained, required training has been conducted, the correct classroom materials are available, seating charts are started, and that student motivation and rewards do not conflict with testing or other school policies.  </a:t>
            </a:r>
            <a:endParaRPr lang="en-US"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9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District Assessment Coordinators (DACs) and Building Assessment Coordinators (BACs) are the authorities when dealing with state-required testing. Managing test preparation, successful test administration and return shipping is the responsibility of the DACs and BACs.   </a:t>
            </a:r>
          </a:p>
          <a:p>
            <a:pPr>
              <a:defRPr/>
            </a:pPr>
            <a:r>
              <a:rPr lang="en-US" dirty="0"/>
              <a:t>  </a:t>
            </a:r>
            <a:endParaRPr lang="en-US" dirty="0">
              <a:cs typeface="Calibri"/>
            </a:endParaRPr>
          </a:p>
          <a:p>
            <a:r>
              <a:rPr lang="en-US" dirty="0"/>
              <a:t>   </a:t>
            </a:r>
            <a:endParaRPr lang="en-US" dirty="0">
              <a:cs typeface="Calibri"/>
            </a:endParaRPr>
          </a:p>
          <a:p>
            <a:pPr>
              <a:defRPr/>
            </a:pPr>
            <a:r>
              <a:rPr lang="en-US" dirty="0"/>
              <a:t>DACs or BACs shall schedule the test administration,</a:t>
            </a:r>
            <a:r>
              <a:rPr lang="en-US" baseline="0" dirty="0"/>
              <a:t> arrange for adequate staff to administer the assessment, prepare accurate student testing rosters and seating charts, and ensure that all assessment materials are kept secure before, during and after the testing sessions.</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15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Test security should be a top priority throughout the testing process, from the receipt of materials through test administration and the return of materials by all parties involved with creating or handling the testing materials.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2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Secure test materials will vary slightly by assessment, but let’s look at our most prevalent test – KSA – to understand secure materials better.   </a:t>
            </a:r>
          </a:p>
          <a:p>
            <a:pPr>
              <a:defRPr/>
            </a:pPr>
            <a:r>
              <a:rPr lang="en-US" dirty="0"/>
              <a:t>  </a:t>
            </a:r>
            <a:endParaRPr lang="en-US" dirty="0">
              <a:cs typeface="Calibri"/>
            </a:endParaRPr>
          </a:p>
          <a:p>
            <a:pPr>
              <a:defRPr/>
            </a:pPr>
            <a:r>
              <a:rPr lang="en-US" dirty="0"/>
              <a:t>For online testing, Test Tickets and Seal Codes created from the PAN system for TestNav, which students use to test, are considered secure materials. Once these items are printed, you must keep them secure until they are distributed on the test day. After the Test Ticket and Seal Codes have been used, they will be returned to the BAC to be securely destroyed.   </a:t>
            </a:r>
            <a:endParaRPr lang="en-US" dirty="0">
              <a:cs typeface="Calibri"/>
            </a:endParaRPr>
          </a:p>
          <a:p>
            <a:pPr>
              <a:defRPr/>
            </a:pPr>
            <a:r>
              <a:rPr lang="en-US" dirty="0"/>
              <a:t>  </a:t>
            </a:r>
            <a:endParaRPr lang="en-US" dirty="0">
              <a:cs typeface="Calibri"/>
            </a:endParaRPr>
          </a:p>
          <a:p>
            <a:pPr>
              <a:defRPr/>
            </a:pPr>
            <a:r>
              <a:rPr lang="en-US" dirty="0"/>
              <a:t>If you are dealing with a paper/pencil test or the accommodated test kits, you will have test booklets containing the test questions and answer documents to secure. Sometimes, the test booklet and answer document are combined into one booklet.</a:t>
            </a:r>
          </a:p>
          <a:p>
            <a:pPr>
              <a:defRPr/>
            </a:pPr>
            <a:r>
              <a:rPr lang="en-US" dirty="0"/>
              <a:t>    </a:t>
            </a:r>
            <a:endParaRPr lang="en-US" dirty="0">
              <a:cs typeface="Calibri"/>
            </a:endParaRPr>
          </a:p>
          <a:p>
            <a:pPr>
              <a:defRPr/>
            </a:pPr>
            <a:r>
              <a:rPr lang="en-US" dirty="0"/>
              <a:t>Scratch paper is available to students when testing online and in paper/pencil testing formats. Scratch paper is considered a secure material since test questions or answers could be gleaned from these papers. Schools are permitted to print the Test Ticket on a single page so that the student may use the rest of the page as scratch paper. This reduces the amount of paper that must be secured.   </a:t>
            </a:r>
            <a:endParaRPr lang="en-US" dirty="0">
              <a:cs typeface="Calibri"/>
            </a:endParaRPr>
          </a:p>
          <a:p>
            <a:pPr>
              <a:defRPr/>
            </a:pPr>
            <a:r>
              <a:rPr lang="en-US" dirty="0"/>
              <a:t>  </a:t>
            </a:r>
            <a:endParaRPr lang="en-US" dirty="0">
              <a:cs typeface="Calibri"/>
            </a:endParaRPr>
          </a:p>
          <a:p>
            <a:pPr>
              <a:defRPr/>
            </a:pPr>
            <a:r>
              <a:rPr lang="en-US" dirty="0"/>
              <a:t>With a better understanding of what Secure Materials could be, let’s see what the regulation says.</a:t>
            </a:r>
            <a:r>
              <a:rPr lang="en-US" i="1" dirty="0"/>
              <a:t> </a:t>
            </a:r>
            <a:endParaRPr lang="en-US" dirty="0">
              <a:ea typeface="+mn-ea"/>
              <a:cs typeface="+mn-cs"/>
            </a:endParaRPr>
          </a:p>
          <a:p>
            <a:pPr marL="0" marR="0" lvl="0" indent="0" algn="l" defTabSz="914400">
              <a:lnSpc>
                <a:spcPct val="100000"/>
              </a:lnSpc>
              <a:spcBef>
                <a:spcPts val="0"/>
              </a:spcBef>
              <a:spcAft>
                <a:spcPts val="0"/>
              </a:spcAft>
              <a:buClrTx/>
              <a:buSzTx/>
              <a:buFontTx/>
              <a:buNone/>
              <a:tabLst/>
              <a:defRPr/>
            </a:pPr>
            <a:endParaRPr lang="en-US" sz="1200" b="0" i="1" kern="1200" dirty="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b="0" i="1" kern="1200" dirty="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i="1" dirty="0">
              <a:solidFill>
                <a:schemeClr val="tx1"/>
              </a:solidFill>
              <a:cs typeface="Calibri"/>
            </a:endParaRPr>
          </a:p>
          <a:p>
            <a:endParaRPr lang="en-US" sz="1200" i="1" kern="1200" dirty="0">
              <a:solidFill>
                <a:schemeClr val="tx1"/>
              </a:solidFill>
              <a:effectLst/>
              <a:latin typeface="+mn-lt"/>
              <a:cs typeface="Calibri"/>
            </a:endParaRPr>
          </a:p>
          <a:p>
            <a:endParaRPr lang="en-US" i="1" dirty="0">
              <a:cs typeface="Calibri" panose="020F0502020204030204"/>
            </a:endParaRPr>
          </a:p>
          <a:p>
            <a:endParaRPr lang="en-US" i="1"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08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While most state testing is online, test booklets are still used for accommodations where an online equivalent is unavailable. Let’s look at what is acceptable and not acceptable practices when handling secure testing materials. </a:t>
            </a:r>
          </a:p>
          <a:p>
            <a:pPr>
              <a:defRPr/>
            </a:pPr>
            <a:r>
              <a:rPr lang="en-US" dirty="0"/>
              <a:t>   </a:t>
            </a:r>
            <a:endParaRPr lang="en-US" dirty="0">
              <a:cs typeface="Calibri"/>
            </a:endParaRPr>
          </a:p>
          <a:p>
            <a:pPr>
              <a:defRPr/>
            </a:pPr>
            <a:r>
              <a:rPr lang="en-US" dirty="0"/>
              <a:t>Page 6 in the Administration Code regulation contains the Test Materials section, divided into the Acceptable and Not Acceptable columns. </a:t>
            </a:r>
            <a:endParaRPr lang="en-US" dirty="0">
              <a:cs typeface="Calibri"/>
            </a:endParaRPr>
          </a:p>
          <a:p>
            <a:pPr>
              <a:defRPr/>
            </a:pPr>
            <a:r>
              <a:rPr lang="en-US" dirty="0"/>
              <a:t>  </a:t>
            </a:r>
            <a:endParaRPr lang="en-US" dirty="0">
              <a:cs typeface="Calibri"/>
            </a:endParaRPr>
          </a:p>
          <a:p>
            <a:pPr>
              <a:defRPr/>
            </a:pPr>
            <a:r>
              <a:rPr lang="en-US" dirty="0"/>
              <a:t>Test administrators need test administration </a:t>
            </a:r>
            <a:r>
              <a:rPr lang="en-US" u="sng" dirty="0"/>
              <a:t>manuals </a:t>
            </a:r>
            <a:r>
              <a:rPr lang="en-US" dirty="0"/>
              <a:t>in advance of testing to read and prepare for test sessions is considered an acceptable practice.  Following test manual directions and reading the scripts aloud is vitally essential for a successful, standardized administration and avoiding an allegation. Scripts are updated </a:t>
            </a:r>
            <a:r>
              <a:rPr lang="en-US" b="1" i="1" dirty="0"/>
              <a:t>yearly </a:t>
            </a:r>
            <a:r>
              <a:rPr lang="en-US" dirty="0"/>
              <a:t>and are unique to each assessment. Reading all parts of the script ensures that the student’s test results are valid and reliable.</a:t>
            </a:r>
            <a:r>
              <a:rPr lang="en-US" i="1" dirty="0"/>
              <a:t> </a:t>
            </a:r>
            <a:r>
              <a:rPr lang="en-US" dirty="0"/>
              <a:t>  </a:t>
            </a:r>
            <a:endParaRPr lang="en-US" dirty="0">
              <a:cs typeface="Calibri"/>
            </a:endParaRPr>
          </a:p>
          <a:p>
            <a:pPr>
              <a:defRPr/>
            </a:pPr>
            <a:r>
              <a:rPr lang="en-US" dirty="0"/>
              <a:t>  </a:t>
            </a:r>
            <a:endParaRPr lang="en-US" dirty="0">
              <a:cs typeface="Calibri"/>
            </a:endParaRPr>
          </a:p>
          <a:p>
            <a:pPr>
              <a:defRPr/>
            </a:pPr>
            <a:r>
              <a:rPr lang="en-US" dirty="0"/>
              <a:t>Anyone having test booklets prior to testing without authorization from the DAC or BAC is not an acceptable practice.   </a:t>
            </a:r>
            <a:endParaRPr lang="en-US" dirty="0">
              <a:cs typeface="Calibri"/>
            </a:endParaRPr>
          </a:p>
          <a:p>
            <a:pPr>
              <a:defRPr/>
            </a:pPr>
            <a:r>
              <a:rPr lang="en-US" dirty="0"/>
              <a:t>  </a:t>
            </a:r>
            <a:endParaRPr lang="en-US" dirty="0">
              <a:cs typeface="Calibri"/>
            </a:endParaRPr>
          </a:p>
          <a:p>
            <a:pPr>
              <a:defRPr/>
            </a:pPr>
            <a:r>
              <a:rPr lang="en-US" dirty="0"/>
              <a:t>Allegation Alert: What would be the first thing that comes into your mind if you saw someone with a test booklet before testing? Would you think that they are looking at the test questions? Maybe the review session for students concentrated on the test questions? What should you do? Please contact your DAC to discuss this type of situation because it is essential for students to have valid and reliable test results. Covering test questions prior to the exam compromises those results. </a:t>
            </a:r>
          </a:p>
          <a:p>
            <a:pPr>
              <a:defRPr/>
            </a:pPr>
            <a:endParaRPr lang="en-US" dirty="0">
              <a:cs typeface="Calibri"/>
            </a:endParaRPr>
          </a:p>
          <a:p>
            <a:pPr>
              <a:defRPr/>
            </a:pPr>
            <a:r>
              <a:rPr lang="en-US" dirty="0"/>
              <a:t>When not being used for a scheduled testing session, all assessment materials shall be stored in a secure location with access granted to authorized personnel only. In other words, please don’t leave test materials outside of locked storage unattended.   </a:t>
            </a:r>
            <a:endParaRPr lang="en-US" dirty="0">
              <a:cs typeface="Calibri"/>
            </a:endParaRPr>
          </a:p>
          <a:p>
            <a:pPr>
              <a:defRPr/>
            </a:pPr>
            <a:endParaRPr lang="en-US" dirty="0"/>
          </a:p>
          <a:p>
            <a:pPr>
              <a:defRPr/>
            </a:pPr>
            <a:r>
              <a:rPr lang="en-US" dirty="0"/>
              <a:t>It is Not Acceptable to make test booklets available to test administrators before the first scheduled day of testing or not keep them secure between test sessions. This was designed to protect teachers and test proctors or administrators from perceiving wrongdoing.   </a:t>
            </a:r>
            <a:endParaRPr lang="en-US" dirty="0">
              <a:cs typeface="Calibri" panose="020F0502020204030204"/>
            </a:endParaRPr>
          </a:p>
          <a:p>
            <a:pPr>
              <a:defRPr/>
            </a:pPr>
            <a:endParaRPr lang="en-US" dirty="0"/>
          </a:p>
          <a:p>
            <a:pPr>
              <a:defRPr/>
            </a:pPr>
            <a:r>
              <a:rPr lang="en-US" dirty="0"/>
              <a:t>Please do not handle secure test materials unless the DAC or BAC permits you to protect yourself. Handling the materials during the test administration or the check-in/check-out procedure is expected. Handling those same materials at other times should be done by direct request from the DAC or BAC.</a:t>
            </a:r>
            <a:r>
              <a:rPr lang="en-US" i="1" dirty="0"/>
              <a:t> </a:t>
            </a:r>
            <a:r>
              <a:rPr lang="en-US" dirty="0"/>
              <a:t>  </a:t>
            </a:r>
            <a:endParaRPr lang="en-US" dirty="0">
              <a:cs typeface="Calibri"/>
            </a:endParaRPr>
          </a:p>
          <a:p>
            <a:pPr>
              <a:defRPr/>
            </a:pPr>
            <a:r>
              <a:rPr lang="en-US" dirty="0"/>
              <a:t>    </a:t>
            </a:r>
            <a:endParaRPr lang="en-US" dirty="0">
              <a:cs typeface="Calibri"/>
            </a:endParaRPr>
          </a:p>
          <a:p>
            <a:pPr>
              <a:defRPr/>
            </a:pPr>
            <a:r>
              <a:rPr lang="en-US" dirty="0"/>
              <a:t>Let’s continue with more Confidential Test Content.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86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43642"/>
            <a:ext cx="5618480" cy="4513294"/>
          </a:xfrm>
        </p:spPr>
        <p:txBody>
          <a:bodyPr/>
          <a:lstStyle/>
          <a:p>
            <a:r>
              <a:rPr lang="en-US" dirty="0"/>
              <a:t> For the KSA assessment, the Kentucky Academic Standards (KAS) contain the minimum required standards that all Kentucky students should have the opportunity to learn before graduating. KAS helps ensure that all students throughout Kentucky are provided with standard content and opportunities to learn at high levels. It is expected that teachers would know and teach concepts from those standards.   </a:t>
            </a:r>
          </a:p>
          <a:p>
            <a:r>
              <a:rPr lang="en-US" dirty="0"/>
              <a:t>  </a:t>
            </a:r>
            <a:endParaRPr lang="en-US" dirty="0">
              <a:cs typeface="Calibri"/>
            </a:endParaRPr>
          </a:p>
          <a:p>
            <a:r>
              <a:rPr lang="en-US" dirty="0"/>
              <a:t>Another Acceptable practice is the visual scanning of student responses during or after a test session. The test administrator may look at the student’s responses to see if they are being recorded in the correct location but should not be checking, grading or scoring student responses or looking at test content to learn or memorize secure test items. It is Not Acceptable to discuss, take notes or score test items.   </a:t>
            </a:r>
            <a:endParaRPr lang="en-US" dirty="0">
              <a:cs typeface="Calibri"/>
            </a:endParaRPr>
          </a:p>
          <a:p>
            <a:r>
              <a:rPr lang="en-US" dirty="0"/>
              <a:t>  </a:t>
            </a:r>
            <a:endParaRPr lang="en-US" dirty="0">
              <a:cs typeface="Calibri"/>
            </a:endParaRPr>
          </a:p>
          <a:p>
            <a:r>
              <a:rPr lang="en-US" dirty="0"/>
              <a:t>Have you heard the term Alert Paper? It refers to the student writing or drawing about suicide, abuse, etc., to him- or herself or others. What should you do if you see this during or after a test session (Remember: It’s acceptable to visually scan student response booklets or computer screens when monitoring the session?)</a:t>
            </a:r>
            <a:r>
              <a:rPr lang="en-US" i="1" dirty="0"/>
              <a:t> </a:t>
            </a:r>
            <a:r>
              <a:rPr lang="en-US" dirty="0"/>
              <a:t> As a best practice, you should contact your DAC for instructions.  </a:t>
            </a:r>
            <a:endParaRPr lang="en-US" dirty="0">
              <a:cs typeface="Calibri"/>
            </a:endParaRPr>
          </a:p>
          <a:p>
            <a:r>
              <a:rPr lang="en-US" dirty="0"/>
              <a:t>  </a:t>
            </a:r>
            <a:endParaRPr lang="en-US" dirty="0">
              <a:cs typeface="Calibri"/>
            </a:endParaRPr>
          </a:p>
          <a:p>
            <a:r>
              <a:rPr lang="en-US" dirty="0"/>
              <a:t>Also, </a:t>
            </a:r>
            <a:r>
              <a:rPr lang="en-US"/>
              <a:t>Not Acceptable is showing test </a:t>
            </a:r>
            <a:r>
              <a:rPr lang="en-US" dirty="0"/>
              <a:t>items to anyone not administering the test or revealing test items. This includes a verbal discussion.   </a:t>
            </a:r>
            <a:endParaRPr lang="en-US" dirty="0">
              <a:cs typeface="Calibri"/>
            </a:endParaRPr>
          </a:p>
          <a:p>
            <a:r>
              <a:rPr lang="en-US" dirty="0"/>
              <a:t>    </a:t>
            </a:r>
            <a:endParaRPr lang="en-US" dirty="0">
              <a:cs typeface="Calibri"/>
            </a:endParaRPr>
          </a:p>
          <a:p>
            <a:r>
              <a:rPr lang="en-US" dirty="0"/>
              <a:t>Allegation Alert: Discussing test items that reveal the item’s content is considered an allegation. If you believe an item or passage is flawed or incorrect, contact your BAC. Give the BAC the content area, section, test item number and what is wrong, such as no correct answer. Notice that we never reveal the test item content.  </a:t>
            </a:r>
            <a:endParaRPr lang="en-US" dirty="0">
              <a:cs typeface="Calibri"/>
            </a:endParaRPr>
          </a:p>
          <a:p>
            <a:r>
              <a:rPr lang="en-US" dirty="0"/>
              <a:t>   </a:t>
            </a:r>
            <a:endParaRPr lang="en-US" dirty="0">
              <a:cs typeface="Calibri"/>
            </a:endParaRPr>
          </a:p>
          <a:p>
            <a:r>
              <a:rPr lang="en-US" dirty="0"/>
              <a:t>Our last Not Acceptable practice is using the knowledge of test items to prepare students for the assessment. This ties back to not having the test booklets prior to the test administration and not taking notes when visually scanning the test booklets.</a:t>
            </a:r>
            <a:r>
              <a:rPr lang="en-US" i="1" dirty="0"/>
              <a:t> </a:t>
            </a:r>
            <a:r>
              <a:rPr lang="en-US" dirty="0"/>
              <a:t>  </a:t>
            </a:r>
            <a:endParaRPr lang="en-US" dirty="0">
              <a:cs typeface="Calibri"/>
            </a:endParaRPr>
          </a:p>
          <a:p>
            <a:r>
              <a:rPr lang="en-US" dirty="0"/>
              <a:t>    </a:t>
            </a:r>
            <a:endParaRPr lang="en-US" dirty="0">
              <a:cs typeface="Calibri"/>
            </a:endParaRPr>
          </a:p>
          <a:p>
            <a:r>
              <a:rPr lang="en-US" dirty="0"/>
              <a:t>Our final Acceptable Practice deals with scratch paper. On tests where students are allowed to use scratch paper, the scratch paper is considered a secure test material and should be collected and securely destroyed after testing. Blank or graph paper may be used for scratch paper. With the advent of online testing, some schools are using the Test Ticket printed full page for each student to use as scratch paper instead. What you choose to use as the scratch paper is a local decision.   </a:t>
            </a:r>
            <a:endParaRPr lang="en-US" dirty="0">
              <a:cs typeface="Calibri"/>
            </a:endParaRPr>
          </a:p>
          <a:p>
            <a:r>
              <a:rPr lang="en-US" dirty="0"/>
              <a:t>   </a:t>
            </a:r>
            <a:endParaRPr lang="en-US" dirty="0">
              <a:cs typeface="Calibri"/>
            </a:endParaRPr>
          </a:p>
          <a:p>
            <a:r>
              <a:rPr lang="en-US" dirty="0"/>
              <a:t>Let’s look further at the handling of secure test materials.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43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a:defRPr/>
            </a:pPr>
            <a:r>
              <a:rPr lang="en-US" dirty="0"/>
              <a:t>There are times when test materials leave the school for off-site testing. This may include computers, paper test books, etc.   </a:t>
            </a:r>
          </a:p>
          <a:p>
            <a:pPr>
              <a:defRPr/>
            </a:pPr>
            <a:r>
              <a:rPr lang="en-US" dirty="0"/>
              <a:t>   </a:t>
            </a:r>
            <a:endParaRPr lang="en-US" dirty="0">
              <a:cs typeface="Calibri"/>
            </a:endParaRPr>
          </a:p>
          <a:p>
            <a:pPr>
              <a:defRPr/>
            </a:pPr>
            <a:r>
              <a:rPr lang="en-US" dirty="0"/>
              <a:t>For materials being transported and used for home/hospital administration or off-site administration, test security must be maintained. Leaving materials with students in a home/hospital setting is unacceptable. Secure materials must always be under the guardianship of trained staff.   </a:t>
            </a:r>
            <a:endParaRPr lang="en-US" dirty="0">
              <a:cs typeface="Calibri"/>
            </a:endParaRPr>
          </a:p>
          <a:p>
            <a:pPr>
              <a:defRPr/>
            </a:pPr>
            <a:r>
              <a:rPr lang="en-US" dirty="0"/>
              <a:t>  </a:t>
            </a:r>
            <a:endParaRPr lang="en-US" dirty="0">
              <a:cs typeface="Calibri"/>
            </a:endParaRPr>
          </a:p>
          <a:p>
            <a:pPr>
              <a:defRPr/>
            </a:pPr>
            <a:r>
              <a:rPr lang="en-US" dirty="0"/>
              <a:t>Students utilizing paper/pencil testing may be using nonstandard responses, which are maintained on a flash drive or CD until all testing is complete to ensure that responses are not lost prior to the return shipment of printed responses with secure test materials. After testing is complete and student responses have been prepared for return shipment, the electronic versions are to be deleted/destroyed. Electronic student responses are temporary and not kept for review past the current test window.   </a:t>
            </a:r>
            <a:endParaRPr lang="en-US" dirty="0">
              <a:cs typeface="Calibri"/>
            </a:endParaRPr>
          </a:p>
          <a:p>
            <a:pPr>
              <a:defRPr/>
            </a:pPr>
            <a:r>
              <a:rPr lang="en-US" dirty="0"/>
              <a:t>   </a:t>
            </a:r>
            <a:endParaRPr lang="en-US" dirty="0">
              <a:cs typeface="Calibri"/>
            </a:endParaRPr>
          </a:p>
          <a:p>
            <a:pPr>
              <a:defRPr/>
            </a:pPr>
            <a:r>
              <a:rPr lang="en-US" dirty="0"/>
              <a:t>Each year at least one test proctor gives the wrong materials to a student. This can occur with online testing if the student doesn’t receive the correct Test Ticket to log into the session. As a best practice, have students review their test tickets to ensure they have received the correct materials.   </a:t>
            </a:r>
            <a:endParaRPr lang="en-US" dirty="0">
              <a:cs typeface="Calibri"/>
            </a:endParaRPr>
          </a:p>
          <a:p>
            <a:pPr>
              <a:defRPr/>
            </a:pPr>
            <a:r>
              <a:rPr lang="en-US" dirty="0"/>
              <a:t>  </a:t>
            </a:r>
            <a:endParaRPr lang="en-US" dirty="0">
              <a:cs typeface="Calibri"/>
            </a:endParaRPr>
          </a:p>
          <a:p>
            <a:pPr>
              <a:defRPr/>
            </a:pPr>
            <a:r>
              <a:rPr lang="en-US" dirty="0"/>
              <a:t>Instructing students to put their names on scratch paper and retaining the paper until testing is complete are practical safety measures in case there is any need to reference it before materials are returned to the vendor.   </a:t>
            </a:r>
            <a:endParaRPr lang="en-US" dirty="0">
              <a:cs typeface="Calibri"/>
            </a:endParaRPr>
          </a:p>
          <a:p>
            <a:pPr>
              <a:defRPr/>
            </a:pPr>
            <a:r>
              <a:rPr lang="en-US" dirty="0"/>
              <a:t>   </a:t>
            </a:r>
            <a:endParaRPr lang="en-US" dirty="0">
              <a:cs typeface="Calibri"/>
            </a:endParaRPr>
          </a:p>
          <a:p>
            <a:pPr>
              <a:defRPr/>
            </a:pPr>
            <a:r>
              <a:rPr lang="en-US" dirty="0"/>
              <a:t>We’ve covered the Acceptable practices; let’s look at the Not Acceptable practices concerning secure test materials.   </a:t>
            </a:r>
            <a:endParaRPr lang="en-US" dirty="0">
              <a:cs typeface="Calibri"/>
            </a:endParaRPr>
          </a:p>
          <a:p>
            <a:pPr>
              <a:defRPr/>
            </a:pPr>
            <a:r>
              <a:rPr lang="en-US" dirty="0"/>
              <a:t>   </a:t>
            </a:r>
            <a:endParaRPr lang="en-US" dirty="0">
              <a:cs typeface="Calibri"/>
            </a:endParaRPr>
          </a:p>
          <a:p>
            <a:pPr>
              <a:defRPr/>
            </a:pPr>
            <a:r>
              <a:rPr lang="en-US" dirty="0"/>
              <a:t>It is unacceptable to take test materials out of the school or district building for any reason, except for approved off-site testing. Bubbling demographics or modifying materials for the Alternate Assessment shall be completed on school property.   </a:t>
            </a:r>
            <a:endParaRPr lang="en-US" dirty="0">
              <a:cs typeface="Calibri"/>
            </a:endParaRPr>
          </a:p>
          <a:p>
            <a:pPr>
              <a:defRPr/>
            </a:pPr>
            <a:r>
              <a:rPr lang="en-US" dirty="0"/>
              <a:t>   </a:t>
            </a:r>
            <a:endParaRPr lang="en-US" dirty="0">
              <a:cs typeface="Calibri"/>
            </a:endParaRPr>
          </a:p>
          <a:p>
            <a:pPr>
              <a:defRPr/>
            </a:pPr>
            <a:r>
              <a:rPr lang="en-US" dirty="0"/>
              <a:t>Allegation Tip: Anyone can report an allegation. If you are seen with secure materials outside of school or a district building, someone might assume that you have nefarious motives, such as changing student answers. In reality, you are leaving to do off-site testing. Work with your BAC on how to protect secure materials when transporting for off-site or homebound testing.   </a:t>
            </a:r>
            <a:endParaRPr lang="en-US" dirty="0">
              <a:cs typeface="Calibri"/>
            </a:endParaRPr>
          </a:p>
          <a:p>
            <a:pPr>
              <a:defRPr/>
            </a:pPr>
            <a:r>
              <a:rPr lang="en-US" dirty="0"/>
              <a:t>   </a:t>
            </a:r>
            <a:endParaRPr lang="en-US" dirty="0">
              <a:cs typeface="Calibri"/>
            </a:endParaRPr>
          </a:p>
          <a:p>
            <a:pPr>
              <a:defRPr/>
            </a:pPr>
            <a:r>
              <a:rPr lang="en-US" dirty="0"/>
              <a:t>If a student uses accommodated testing, which produces electronic versions of test questions or answers, these materials must be destroyed following testing. Maintenance of these materials after the test window is an Administration Code violation.   </a:t>
            </a:r>
            <a:endParaRPr lang="en-US" dirty="0">
              <a:cs typeface="Calibri"/>
            </a:endParaRPr>
          </a:p>
          <a:p>
            <a:pPr>
              <a:defRPr/>
            </a:pPr>
            <a:r>
              <a:rPr lang="en-US" dirty="0"/>
              <a:t>  </a:t>
            </a:r>
            <a:endParaRPr lang="en-US" dirty="0">
              <a:cs typeface="Calibri"/>
            </a:endParaRPr>
          </a:p>
          <a:p>
            <a:pPr>
              <a:defRPr/>
            </a:pPr>
            <a:r>
              <a:rPr lang="en-US" dirty="0"/>
              <a:t>Lastly, a student shouldn’t transport or move his/her test materials from one location to another. For example, a student receiving extended time needs to move to another room to complete the assessment. An adult who has received Administration Code training should transport and escort the student to the secondary location to finish.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7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It’s time for our next Check for Understanding. I’ll give you a couple of minutes to read through these Yes or No questions, and then we’ll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Is it acceptable to take photos of test items for use next year to know you are teaching the correct content?</a:t>
            </a:r>
          </a:p>
          <a:p>
            <a:pPr lvl="0"/>
            <a:endParaRPr lang="en-US" sz="1200" dirty="0">
              <a:solidFill>
                <a:schemeClr val="tx1"/>
              </a:solidFill>
            </a:endParaRPr>
          </a:p>
          <a:p>
            <a:pPr lvl="0"/>
            <a:r>
              <a:rPr lang="en-US" sz="1200" dirty="0">
                <a:solidFill>
                  <a:schemeClr val="tx1"/>
                </a:solidFill>
              </a:rPr>
              <a:t>Is it acceptable for testing staff to receive or access Test Administration Manuals (TAMs) prior to the first day of testing?</a:t>
            </a:r>
          </a:p>
          <a:p>
            <a:pPr lvl="0"/>
            <a:endParaRPr lang="en-US" sz="1200" dirty="0">
              <a:solidFill>
                <a:schemeClr val="tx1"/>
              </a:solidFill>
            </a:endParaRPr>
          </a:p>
          <a:p>
            <a:pPr lvl="0"/>
            <a:r>
              <a:rPr lang="en-US" sz="1200" dirty="0">
                <a:solidFill>
                  <a:schemeClr val="tx1"/>
                </a:solidFill>
              </a:rPr>
              <a:t>Is it acceptable to read only the bold type instruction script in the TAMs and skip the test administrator directions if you have been a test administrator in previous years?</a:t>
            </a:r>
          </a:p>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569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851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425131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233927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97644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77710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06316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61151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64631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273786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23140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9050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1777253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57160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08709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76902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98660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93721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2150907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226539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3066317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1291025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1134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2970017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4128350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128138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111427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396539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48839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775081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2361339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1002926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334037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93011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471078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724821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812464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708764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420477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1892489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503946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669818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67586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419742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25167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225352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967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75214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706544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7106220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extLst>
              <p:ext uri="{D42A27DB-BD31-4B8C-83A1-F6EECF244321}">
                <p14:modId xmlns:p14="http://schemas.microsoft.com/office/powerpoint/2010/main" val="3254331588"/>
              </p:ext>
            </p:extLst>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9E6E2DD-1811-4ECC-8524-CFDA8CFB10C3}"/>
              </a:ext>
            </a:extLst>
          </p:cNvPr>
          <p:cNvSpPr>
            <a:spLocks noGrp="1"/>
          </p:cNvSpPr>
          <p:nvPr>
            <p:ph type="ftr" sz="quarter" idx="3"/>
          </p:nvPr>
        </p:nvSpPr>
        <p:spPr>
          <a:xfrm>
            <a:off x="0" y="6578422"/>
            <a:ext cx="2870792" cy="248167"/>
          </a:xfrm>
        </p:spPr>
        <p:txBody>
          <a:bodyPr/>
          <a:lstStyle/>
          <a:p>
            <a:pPr lvl="0">
              <a:defRPr/>
            </a:pPr>
            <a:r>
              <a:rPr lang="sv-SE" sz="1200" dirty="0">
                <a:solidFill>
                  <a:prstClr val="white"/>
                </a:solidFill>
              </a:rPr>
              <a:t>KDE:OAA:DAAS:ss:08/01/2022</a:t>
            </a:r>
            <a:endParaRPr lang="en-US" sz="1200" dirty="0">
              <a:solidFill>
                <a:prstClr val="white"/>
              </a:solidFill>
            </a:endParaRPr>
          </a:p>
        </p:txBody>
      </p:sp>
    </p:spTree>
    <p:extLst>
      <p:ext uri="{BB962C8B-B14F-4D97-AF65-F5344CB8AC3E}">
        <p14:creationId xmlns:p14="http://schemas.microsoft.com/office/powerpoint/2010/main" val="50508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Division of Assessment and Accountability Support</a:t>
            </a:r>
          </a:p>
        </p:txBody>
      </p:sp>
      <p:sp>
        <p:nvSpPr>
          <p:cNvPr id="4" name="Footer Placeholder 3"/>
          <p:cNvSpPr>
            <a:spLocks noGrp="1"/>
          </p:cNvSpPr>
          <p:nvPr>
            <p:ph type="ftr" sz="quarter" idx="11"/>
          </p:nvPr>
        </p:nvSpPr>
        <p:spPr>
          <a:xfrm>
            <a:off x="-195943" y="6489216"/>
            <a:ext cx="2626242"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82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7B895AB-0181-4901-9BFD-E38D362BFE04}"/>
              </a:ext>
            </a:extLst>
          </p:cNvPr>
          <p:cNvSpPr>
            <a:spLocks noGrp="1"/>
          </p:cNvSpPr>
          <p:nvPr>
            <p:ph type="ftr" sz="quarter" idx="11"/>
          </p:nvPr>
        </p:nvSpPr>
        <p:spPr>
          <a:xfrm>
            <a:off x="0" y="6492875"/>
            <a:ext cx="230777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 name="Slide Number Placeholder 1">
            <a:extLst>
              <a:ext uri="{FF2B5EF4-FFF2-40B4-BE49-F238E27FC236}">
                <a16:creationId xmlns:a16="http://schemas.microsoft.com/office/drawing/2014/main" id="{67CA5208-82B1-4732-AC02-A075277CF0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Text Placeholder 4">
            <a:extLst>
              <a:ext uri="{FF2B5EF4-FFF2-40B4-BE49-F238E27FC236}">
                <a16:creationId xmlns:a16="http://schemas.microsoft.com/office/drawing/2014/main" id="{BC4A3079-49ED-455D-8FE0-A8222801C747}"/>
              </a:ext>
            </a:extLst>
          </p:cNvPr>
          <p:cNvSpPr>
            <a:spLocks noGrp="1"/>
          </p:cNvSpPr>
          <p:nvPr>
            <p:ph type="body" idx="1"/>
          </p:nvPr>
        </p:nvSpPr>
        <p:spPr>
          <a:xfrm>
            <a:off x="665825" y="3231472"/>
            <a:ext cx="10820406" cy="2924779"/>
          </a:xfrm>
        </p:spPr>
        <p:txBody>
          <a:bodyPr>
            <a:normAutofit/>
          </a:bodyPr>
          <a:lstStyle/>
          <a:p>
            <a:pPr marL="457200" indent="-457200" algn="l">
              <a:buFont typeface="Wingdings" panose="05000000000000000000" pitchFamily="2" charset="2"/>
              <a:buChar char="Ø"/>
            </a:pPr>
            <a:r>
              <a:rPr lang="en-US">
                <a:solidFill>
                  <a:schemeClr val="tx1"/>
                </a:solidFill>
              </a:rPr>
              <a:t>DAC/BAC Responsibilities </a:t>
            </a:r>
          </a:p>
          <a:p>
            <a:pPr marL="457200" indent="-457200" algn="l">
              <a:buFont typeface="Wingdings" panose="05000000000000000000" pitchFamily="2" charset="2"/>
              <a:buChar char="Ø"/>
            </a:pPr>
            <a:r>
              <a:rPr lang="en-US">
                <a:solidFill>
                  <a:schemeClr val="tx1"/>
                </a:solidFill>
              </a:rPr>
              <a:t>Test Security </a:t>
            </a:r>
          </a:p>
          <a:p>
            <a:pPr marL="457200" indent="-457200" algn="l">
              <a:buFont typeface="Wingdings" panose="05000000000000000000" pitchFamily="2" charset="2"/>
              <a:buChar char="Ø"/>
            </a:pPr>
            <a:r>
              <a:rPr lang="en-US">
                <a:solidFill>
                  <a:schemeClr val="tx1"/>
                </a:solidFill>
              </a:rPr>
              <a:t>Appropriate Assessment Practices </a:t>
            </a:r>
          </a:p>
          <a:p>
            <a:pPr marL="457200" indent="-457200" algn="l">
              <a:buFont typeface="Wingdings" panose="05000000000000000000" pitchFamily="2" charset="2"/>
              <a:buChar char="Ø"/>
            </a:pPr>
            <a:r>
              <a:rPr lang="en-US">
                <a:solidFill>
                  <a:schemeClr val="tx1"/>
                </a:solidFill>
              </a:rPr>
              <a:t>Classroom Materials</a:t>
            </a:r>
          </a:p>
          <a:p>
            <a:pPr marL="457200" indent="-457200" algn="l">
              <a:buFont typeface="Wingdings" panose="05000000000000000000" pitchFamily="2" charset="2"/>
              <a:buChar char="Ø"/>
            </a:pPr>
            <a:r>
              <a:rPr lang="en-US">
                <a:solidFill>
                  <a:schemeClr val="tx1"/>
                </a:solidFill>
              </a:rPr>
              <a:t>Seating Charts</a:t>
            </a:r>
          </a:p>
          <a:p>
            <a:pPr marL="457200" indent="-457200" algn="l">
              <a:buFont typeface="Wingdings" panose="05000000000000000000" pitchFamily="2" charset="2"/>
              <a:buChar char="Ø"/>
            </a:pPr>
            <a:r>
              <a:rPr lang="en-US">
                <a:solidFill>
                  <a:schemeClr val="tx1"/>
                </a:solidFill>
              </a:rPr>
              <a:t>Student Motivation and Rewards</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
        <p:nvSpPr>
          <p:cNvPr id="4" name="Title 3">
            <a:extLst>
              <a:ext uri="{FF2B5EF4-FFF2-40B4-BE49-F238E27FC236}">
                <a16:creationId xmlns:a16="http://schemas.microsoft.com/office/drawing/2014/main" id="{70BEB474-D19F-41ED-BD54-C001F397280D}"/>
              </a:ext>
            </a:extLst>
          </p:cNvPr>
          <p:cNvSpPr>
            <a:spLocks noGrp="1"/>
          </p:cNvSpPr>
          <p:nvPr>
            <p:ph type="title"/>
          </p:nvPr>
        </p:nvSpPr>
        <p:spPr>
          <a:xfrm>
            <a:off x="310718" y="1709739"/>
            <a:ext cx="11036732" cy="1405600"/>
          </a:xfrm>
        </p:spPr>
        <p:txBody>
          <a:bodyPr>
            <a:normAutofit fontScale="90000"/>
          </a:bodyPr>
          <a:lstStyle/>
          <a:p>
            <a:r>
              <a:rPr lang="en-US" sz="4800" dirty="0">
                <a:solidFill>
                  <a:srgbClr val="008080"/>
                </a:solidFill>
              </a:rPr>
              <a:t>Module 2: Preparation for State Assessment</a:t>
            </a:r>
          </a:p>
        </p:txBody>
      </p:sp>
    </p:spTree>
    <p:extLst>
      <p:ext uri="{BB962C8B-B14F-4D97-AF65-F5344CB8AC3E}">
        <p14:creationId xmlns:p14="http://schemas.microsoft.com/office/powerpoint/2010/main" val="213904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307280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Diagram 5" descr="Schedule Test Administration&#10;Arrange for adequate staff to administer assessment&#10;Prepare accurate student testing rosters and seating charts&#10;Ensure all test materials are kept secure before, during and after testing" title="DAC and BAC Responsibilities"/>
          <p:cNvGraphicFramePr/>
          <p:nvPr/>
        </p:nvGraphicFramePr>
        <p:xfrm>
          <a:off x="286235" y="1288612"/>
          <a:ext cx="11143767" cy="428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Point Star 2" descr="Star to emphasize that although DACs and BACs are responsible for test security, everyone involved is responsible for test security." title="5-point Star"/>
          <p:cNvSpPr/>
          <p:nvPr/>
        </p:nvSpPr>
        <p:spPr>
          <a:xfrm>
            <a:off x="419118" y="4576304"/>
            <a:ext cx="772185" cy="613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p:cNvSpPr>
            <a:spLocks noGrp="1"/>
          </p:cNvSpPr>
          <p:nvPr>
            <p:ph type="title" idx="4294967295"/>
          </p:nvPr>
        </p:nvSpPr>
        <p:spPr>
          <a:xfrm>
            <a:off x="0" y="249238"/>
            <a:ext cx="11620500" cy="844550"/>
          </a:xfrm>
          <a:prstGeom prst="rect">
            <a:avLst/>
          </a:prstGeom>
        </p:spPr>
        <p:txBody>
          <a:bodyPr>
            <a:noAutofit/>
          </a:bodyPr>
          <a:lstStyle/>
          <a:p>
            <a:r>
              <a:rPr lang="en-US"/>
              <a:t>Administration Practices: DAC and BAC Responsibilities </a:t>
            </a:r>
            <a:r>
              <a:rPr lang="en-US" baseline="-25000"/>
              <a:t>p.10</a:t>
            </a:r>
          </a:p>
        </p:txBody>
      </p:sp>
    </p:spTree>
    <p:extLst>
      <p:ext uri="{BB962C8B-B14F-4D97-AF65-F5344CB8AC3E}">
        <p14:creationId xmlns:p14="http://schemas.microsoft.com/office/powerpoint/2010/main" val="328521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Text Placeholder 6"/>
          <p:cNvSpPr>
            <a:spLocks noGrp="1"/>
          </p:cNvSpPr>
          <p:nvPr>
            <p:ph type="body" idx="1"/>
          </p:nvPr>
        </p:nvSpPr>
        <p:spPr>
          <a:xfrm>
            <a:off x="677335" y="3169328"/>
            <a:ext cx="8596668" cy="1729243"/>
          </a:xfrm>
        </p:spPr>
        <p:txBody>
          <a:bodyPr numCol="1">
            <a:normAutofit/>
          </a:bodyPr>
          <a:lstStyle/>
          <a:p>
            <a:pPr marL="548640" indent="-457200">
              <a:buFont typeface="Wingdings" panose="05000000000000000000" pitchFamily="2" charset="2"/>
              <a:buChar char="Ø"/>
            </a:pPr>
            <a:r>
              <a:rPr lang="en-US"/>
              <a:t>Secure Test Materials</a:t>
            </a:r>
          </a:p>
          <a:p>
            <a:pPr marL="548640" indent="-457200">
              <a:buFont typeface="Wingdings" panose="05000000000000000000" pitchFamily="2" charset="2"/>
              <a:buChar char="Ø"/>
            </a:pPr>
            <a:r>
              <a:rPr lang="en-US"/>
              <a:t>Confidential Test Content</a:t>
            </a:r>
          </a:p>
          <a:p>
            <a:pPr marL="548640" indent="-457200">
              <a:buFont typeface="Wingdings" panose="05000000000000000000" pitchFamily="2" charset="2"/>
              <a:buChar char="Ø"/>
            </a:pPr>
            <a:r>
              <a:rPr lang="en-US"/>
              <a:t>Review of Secure Test Materials</a:t>
            </a:r>
          </a:p>
          <a:p>
            <a:endParaRPr lang="en-US"/>
          </a:p>
        </p:txBody>
      </p:sp>
      <p:sp>
        <p:nvSpPr>
          <p:cNvPr id="6" name="Title 5"/>
          <p:cNvSpPr>
            <a:spLocks noGrp="1"/>
          </p:cNvSpPr>
          <p:nvPr>
            <p:ph type="title"/>
          </p:nvPr>
        </p:nvSpPr>
        <p:spPr>
          <a:xfrm>
            <a:off x="319596" y="1920240"/>
            <a:ext cx="8954407" cy="1249088"/>
          </a:xfrm>
        </p:spPr>
        <p:txBody>
          <a:bodyPr>
            <a:normAutofit/>
          </a:bodyPr>
          <a:lstStyle/>
          <a:p>
            <a:r>
              <a:rPr lang="en-US" sz="4800"/>
              <a:t>Test Security</a:t>
            </a:r>
          </a:p>
        </p:txBody>
      </p:sp>
    </p:spTree>
    <p:extLst>
      <p:ext uri="{BB962C8B-B14F-4D97-AF65-F5344CB8AC3E}">
        <p14:creationId xmlns:p14="http://schemas.microsoft.com/office/powerpoint/2010/main" val="3049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69766"/>
            <a:ext cx="2668772" cy="3882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Slide Number Placeholder 2">
            <a:extLst>
              <a:ext uri="{FF2B5EF4-FFF2-40B4-BE49-F238E27FC236}">
                <a16:creationId xmlns:a16="http://schemas.microsoft.com/office/drawing/2014/main" id="{6F5E3A30-3E67-4A7D-BCA6-A1E3D0CBE6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4287DC-E20F-4BBE-91C2-47EE0956425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Content Placeholder 6">
            <a:extLst>
              <a:ext uri="{FF2B5EF4-FFF2-40B4-BE49-F238E27FC236}">
                <a16:creationId xmlns:a16="http://schemas.microsoft.com/office/drawing/2014/main" id="{B2EECD45-C5C9-496F-A206-601BDF718C7F}"/>
              </a:ext>
            </a:extLst>
          </p:cNvPr>
          <p:cNvSpPr>
            <a:spLocks noGrp="1"/>
          </p:cNvSpPr>
          <p:nvPr>
            <p:ph sz="half" idx="4294967295"/>
          </p:nvPr>
        </p:nvSpPr>
        <p:spPr>
          <a:xfrm>
            <a:off x="6625723" y="1576347"/>
            <a:ext cx="4298950" cy="3806825"/>
          </a:xfrm>
          <a:solidFill>
            <a:schemeClr val="bg1">
              <a:lumMod val="95000"/>
            </a:schemeClr>
          </a:solidFill>
          <a:ln>
            <a:solidFill>
              <a:schemeClr val="accent5">
                <a:lumMod val="75000"/>
              </a:schemeClr>
            </a:solidFill>
          </a:ln>
        </p:spPr>
        <p:txBody>
          <a:bodyPr/>
          <a:lstStyle/>
          <a:p>
            <a:r>
              <a:rPr lang="en-US" dirty="0"/>
              <a:t>Test Booklets</a:t>
            </a:r>
          </a:p>
          <a:p>
            <a:r>
              <a:rPr lang="en-US" dirty="0"/>
              <a:t>Answer Documents</a:t>
            </a:r>
          </a:p>
          <a:p>
            <a:r>
              <a:rPr lang="en-US" dirty="0"/>
              <a:t>Scratch Paper</a:t>
            </a:r>
          </a:p>
        </p:txBody>
      </p:sp>
      <p:sp>
        <p:nvSpPr>
          <p:cNvPr id="8" name="Text Placeholder 7">
            <a:extLst>
              <a:ext uri="{FF2B5EF4-FFF2-40B4-BE49-F238E27FC236}">
                <a16:creationId xmlns:a16="http://schemas.microsoft.com/office/drawing/2014/main" id="{038C0E57-C09F-46F0-85CB-361F41E075CA}"/>
              </a:ext>
            </a:extLst>
          </p:cNvPr>
          <p:cNvSpPr>
            <a:spLocks noGrp="1"/>
          </p:cNvSpPr>
          <p:nvPr>
            <p:ph type="body" sz="quarter" idx="4294967295"/>
          </p:nvPr>
        </p:nvSpPr>
        <p:spPr>
          <a:xfrm>
            <a:off x="6625723" y="968225"/>
            <a:ext cx="4298950" cy="577850"/>
          </a:xfrm>
          <a:solidFill>
            <a:srgbClr val="009999"/>
          </a:solidFill>
          <a:ln>
            <a:solidFill>
              <a:schemeClr val="accent5">
                <a:lumMod val="75000"/>
              </a:schemeClr>
            </a:solidFill>
          </a:ln>
          <a:scene3d>
            <a:camera prst="orthographicFront"/>
            <a:lightRig rig="threePt" dir="t"/>
          </a:scene3d>
          <a:sp3d>
            <a:bevelT/>
          </a:sp3d>
        </p:spPr>
        <p:txBody>
          <a:bodyPr>
            <a:normAutofit fontScale="92500" lnSpcReduction="10000"/>
          </a:bodyPr>
          <a:lstStyle/>
          <a:p>
            <a:pPr marL="0" indent="0">
              <a:buNone/>
            </a:pPr>
            <a:r>
              <a:rPr lang="en-US" sz="4000"/>
              <a:t>Paper/Pencil </a:t>
            </a:r>
          </a:p>
        </p:txBody>
      </p:sp>
      <p:sp>
        <p:nvSpPr>
          <p:cNvPr id="9" name="Content Placeholder 8">
            <a:extLst>
              <a:ext uri="{FF2B5EF4-FFF2-40B4-BE49-F238E27FC236}">
                <a16:creationId xmlns:a16="http://schemas.microsoft.com/office/drawing/2014/main" id="{E5E3777F-AE0E-4A9E-8337-670DD6EC0D57}"/>
              </a:ext>
            </a:extLst>
          </p:cNvPr>
          <p:cNvSpPr>
            <a:spLocks noGrp="1"/>
          </p:cNvSpPr>
          <p:nvPr>
            <p:ph sz="half" idx="4294967295"/>
          </p:nvPr>
        </p:nvSpPr>
        <p:spPr>
          <a:xfrm>
            <a:off x="715275" y="1614489"/>
            <a:ext cx="4298950" cy="3806825"/>
          </a:xfrm>
          <a:solidFill>
            <a:schemeClr val="bg1">
              <a:lumMod val="95000"/>
            </a:schemeClr>
          </a:solidFill>
          <a:ln>
            <a:solidFill>
              <a:schemeClr val="bg2">
                <a:lumMod val="50000"/>
              </a:schemeClr>
            </a:solidFill>
          </a:ln>
        </p:spPr>
        <p:txBody>
          <a:bodyPr/>
          <a:lstStyle/>
          <a:p>
            <a:r>
              <a:rPr lang="en-US"/>
              <a:t>Test Tickets</a:t>
            </a:r>
          </a:p>
          <a:p>
            <a:r>
              <a:rPr lang="en-US"/>
              <a:t>Seal Codes (KSA)</a:t>
            </a:r>
          </a:p>
          <a:p>
            <a:r>
              <a:rPr lang="en-US"/>
              <a:t>Scratch Paper</a:t>
            </a:r>
          </a:p>
          <a:p>
            <a:endParaRPr lang="en-US"/>
          </a:p>
          <a:p>
            <a:pPr marL="0" indent="0">
              <a:buNone/>
            </a:pPr>
            <a:endParaRPr lang="en-US"/>
          </a:p>
        </p:txBody>
      </p:sp>
      <p:sp>
        <p:nvSpPr>
          <p:cNvPr id="6" name="Text Placeholder 5">
            <a:extLst>
              <a:ext uri="{FF2B5EF4-FFF2-40B4-BE49-F238E27FC236}">
                <a16:creationId xmlns:a16="http://schemas.microsoft.com/office/drawing/2014/main" id="{8F7C4DE1-4B8F-4934-AE36-380B44A42B92}"/>
              </a:ext>
            </a:extLst>
          </p:cNvPr>
          <p:cNvSpPr>
            <a:spLocks noGrp="1"/>
          </p:cNvSpPr>
          <p:nvPr>
            <p:ph type="body" sz="quarter" idx="13"/>
          </p:nvPr>
        </p:nvSpPr>
        <p:spPr>
          <a:xfrm>
            <a:off x="715275" y="1010093"/>
            <a:ext cx="4302520" cy="576263"/>
          </a:xfrm>
          <a:solidFill>
            <a:srgbClr val="009999"/>
          </a:solidFill>
          <a:ln>
            <a:solidFill>
              <a:schemeClr val="accent1"/>
            </a:solidFill>
          </a:ln>
          <a:scene3d>
            <a:camera prst="orthographicFront"/>
            <a:lightRig rig="threePt" dir="t"/>
          </a:scene3d>
          <a:sp3d>
            <a:bevelT/>
          </a:sp3d>
        </p:spPr>
        <p:txBody>
          <a:bodyPr>
            <a:normAutofit fontScale="92500" lnSpcReduction="10000"/>
          </a:bodyPr>
          <a:lstStyle/>
          <a:p>
            <a:pPr marL="0" indent="0">
              <a:buNone/>
            </a:pPr>
            <a:r>
              <a:rPr lang="en-US" sz="4000">
                <a:solidFill>
                  <a:schemeClr val="tx1"/>
                </a:solidFill>
              </a:rPr>
              <a:t>Online</a:t>
            </a:r>
            <a:r>
              <a:rPr lang="en-US" sz="4000">
                <a:solidFill>
                  <a:schemeClr val="accent1">
                    <a:lumMod val="20000"/>
                    <a:lumOff val="80000"/>
                  </a:schemeClr>
                </a:solidFill>
              </a:rPr>
              <a:t>	</a:t>
            </a:r>
          </a:p>
        </p:txBody>
      </p:sp>
      <p:sp>
        <p:nvSpPr>
          <p:cNvPr id="2" name="Title 1"/>
          <p:cNvSpPr>
            <a:spLocks noGrp="1"/>
          </p:cNvSpPr>
          <p:nvPr>
            <p:ph type="title"/>
          </p:nvPr>
        </p:nvSpPr>
        <p:spPr/>
        <p:txBody>
          <a:bodyPr/>
          <a:lstStyle/>
          <a:p>
            <a:r>
              <a:rPr lang="en-US">
                <a:solidFill>
                  <a:srgbClr val="008080"/>
                </a:solidFill>
              </a:rPr>
              <a:t>Examples of Secure Materials </a:t>
            </a:r>
          </a:p>
        </p:txBody>
      </p:sp>
    </p:spTree>
    <p:extLst>
      <p:ext uri="{BB962C8B-B14F-4D97-AF65-F5344CB8AC3E}">
        <p14:creationId xmlns:p14="http://schemas.microsoft.com/office/powerpoint/2010/main" val="92579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860158" cy="2800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587059036"/>
              </p:ext>
            </p:extLst>
          </p:nvPr>
        </p:nvGraphicFramePr>
        <p:xfrm>
          <a:off x="256674" y="839975"/>
          <a:ext cx="11325725" cy="4791685"/>
        </p:xfrm>
        <a:graphic>
          <a:graphicData uri="http://schemas.openxmlformats.org/drawingml/2006/table">
            <a:tbl>
              <a:tblPr firstRow="1" bandRow="1">
                <a:tableStyleId>{74C1A8A3-306A-4EB7-A6B1-4F7E0EB9C5D6}</a:tableStyleId>
              </a:tblPr>
              <a:tblGrid>
                <a:gridCol w="4577484">
                  <a:extLst>
                    <a:ext uri="{9D8B030D-6E8A-4147-A177-3AD203B41FA5}">
                      <a16:colId xmlns:a16="http://schemas.microsoft.com/office/drawing/2014/main" val="20000"/>
                    </a:ext>
                  </a:extLst>
                </a:gridCol>
                <a:gridCol w="765285">
                  <a:extLst>
                    <a:ext uri="{9D8B030D-6E8A-4147-A177-3AD203B41FA5}">
                      <a16:colId xmlns:a16="http://schemas.microsoft.com/office/drawing/2014/main" val="20001"/>
                    </a:ext>
                  </a:extLst>
                </a:gridCol>
                <a:gridCol w="5982956">
                  <a:extLst>
                    <a:ext uri="{9D8B030D-6E8A-4147-A177-3AD203B41FA5}">
                      <a16:colId xmlns:a16="http://schemas.microsoft.com/office/drawing/2014/main" val="20002"/>
                    </a:ext>
                  </a:extLst>
                </a:gridCol>
              </a:tblGrid>
              <a:tr h="563424">
                <a:tc>
                  <a:txBody>
                    <a:bodyPr/>
                    <a:lstStyle/>
                    <a:p>
                      <a:pPr algn="ctr"/>
                      <a:r>
                        <a:rPr lang="en-US" sz="3200" dirty="0">
                          <a:solidFill>
                            <a:schemeClr val="bg1"/>
                          </a:solidFill>
                        </a:rPr>
                        <a:t>Acceptable</a:t>
                      </a:r>
                      <a:r>
                        <a:rPr lang="en-US" sz="2400" dirty="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dirty="0">
                          <a:solidFill>
                            <a:schemeClr val="bg1"/>
                          </a:solidFill>
                        </a:rPr>
                        <a:t>Not  Acceptable</a:t>
                      </a:r>
                    </a:p>
                  </a:txBody>
                  <a:tcPr>
                    <a:solidFill>
                      <a:srgbClr val="008080"/>
                    </a:solidFill>
                  </a:tcPr>
                </a:tc>
                <a:extLst>
                  <a:ext uri="{0D108BD9-81ED-4DB2-BD59-A6C34878D82A}">
                    <a16:rowId xmlns:a16="http://schemas.microsoft.com/office/drawing/2014/main" val="10000"/>
                  </a:ext>
                </a:extLst>
              </a:tr>
              <a:tr h="593078">
                <a:tc>
                  <a:txBody>
                    <a:bodyPr/>
                    <a:lstStyle/>
                    <a:p>
                      <a:endParaRPr lang="en-US" sz="2400" i="0"/>
                    </a:p>
                  </a:txBody>
                  <a:tcPr marL="0" marR="0" marT="0" marB="0">
                    <a:solidFill>
                      <a:schemeClr val="bg1">
                        <a:lumMod val="95000"/>
                      </a:schemeClr>
                    </a:solidFill>
                  </a:tcPr>
                </a:tc>
                <a:tc>
                  <a:txBody>
                    <a:bodyPr/>
                    <a:lstStyle/>
                    <a:p>
                      <a:endParaRPr lang="en-US" sz="2000" dirty="0"/>
                    </a:p>
                  </a:txBody>
                  <a:tcPr>
                    <a:solidFill>
                      <a:schemeClr val="bg1">
                        <a:lumMod val="95000"/>
                      </a:schemeClr>
                    </a:solidFill>
                  </a:tcPr>
                </a:tc>
                <a:tc>
                  <a:txBody>
                    <a:bodyPr/>
                    <a:lstStyle/>
                    <a:p>
                      <a:pPr marL="0" marR="0" lvl="0" indent="0" rtl="0">
                        <a:spcBef>
                          <a:spcPts val="0"/>
                        </a:spcBef>
                        <a:spcAft>
                          <a:spcPts val="0"/>
                        </a:spcAft>
                        <a:buNone/>
                      </a:pPr>
                      <a:r>
                        <a:rPr lang="en-US" sz="2000" b="0" kern="1200" dirty="0">
                          <a:solidFill>
                            <a:schemeClr val="tx1"/>
                          </a:solidFill>
                          <a:effectLst/>
                          <a:latin typeface="+mj-lt"/>
                        </a:rPr>
                        <a:t>Anyone having test booklets without authorization from the DAC or BAC </a:t>
                      </a:r>
                      <a:r>
                        <a:rPr lang="en-US" sz="2000" b="0" kern="1200" baseline="-25000" dirty="0">
                          <a:solidFill>
                            <a:schemeClr val="tx1"/>
                          </a:solidFill>
                          <a:effectLst/>
                          <a:latin typeface="+mj-lt"/>
                        </a:rPr>
                        <a:t>p.6</a:t>
                      </a:r>
                      <a:endParaRPr lang="en-US" sz="2000" b="0" dirty="0">
                        <a:solidFill>
                          <a:schemeClr val="tx1"/>
                        </a:solidFill>
                        <a:effectLst/>
                        <a:latin typeface="+mj-lt"/>
                      </a:endParaRPr>
                    </a:p>
                  </a:txBody>
                  <a:tcPr marL="0" marR="0" marT="0" marB="0" anchor="ctr">
                    <a:solidFill>
                      <a:schemeClr val="bg1">
                        <a:lumMod val="95000"/>
                      </a:schemeClr>
                    </a:solidFill>
                  </a:tcPr>
                </a:tc>
                <a:extLst>
                  <a:ext uri="{0D108BD9-81ED-4DB2-BD59-A6C34878D82A}">
                    <a16:rowId xmlns:a16="http://schemas.microsoft.com/office/drawing/2014/main" val="10001"/>
                  </a:ext>
                </a:extLst>
              </a:tr>
              <a:tr h="889617">
                <a:tc>
                  <a:txBody>
                    <a:bodyPr/>
                    <a:lstStyle/>
                    <a:p>
                      <a:endParaRPr lang="en-US" sz="2400" i="0"/>
                    </a:p>
                  </a:txBody>
                  <a:tcPr marL="0" marR="0" marT="0" marB="0">
                    <a:solidFill>
                      <a:schemeClr val="bg1">
                        <a:lumMod val="95000"/>
                      </a:schemeClr>
                    </a:solidFill>
                  </a:tcPr>
                </a:tc>
                <a:tc>
                  <a:txBody>
                    <a:bodyPr/>
                    <a:lstStyle/>
                    <a:p>
                      <a:endParaRPr lang="en-US" sz="2000" dirty="0"/>
                    </a:p>
                  </a:txBody>
                  <a:tcPr>
                    <a:solidFill>
                      <a:schemeClr val="bg1">
                        <a:lumMod val="95000"/>
                      </a:schemeClr>
                    </a:solidFill>
                  </a:tcPr>
                </a:tc>
                <a:tc>
                  <a:txBody>
                    <a:bodyPr/>
                    <a:lstStyle/>
                    <a:p>
                      <a:pPr marL="0" marR="0" indent="0" rtl="0" latinLnBrk="0">
                        <a:spcBef>
                          <a:spcPts val="0"/>
                        </a:spcBef>
                        <a:spcAft>
                          <a:spcPts val="0"/>
                        </a:spcAft>
                      </a:pPr>
                      <a:r>
                        <a:rPr lang="en-US" sz="2000" b="0">
                          <a:solidFill>
                            <a:schemeClr val="tx1"/>
                          </a:solidFill>
                          <a:effectLst/>
                          <a:latin typeface="+mj-lt"/>
                        </a:rPr>
                        <a:t>Making test booklets available to test administrators before the first scheduled day of testing or not keeping them secure between test sessions </a:t>
                      </a:r>
                      <a:r>
                        <a:rPr lang="en-US" sz="2000" b="0" baseline="-25000">
                          <a:solidFill>
                            <a:schemeClr val="tx1"/>
                          </a:solidFill>
                          <a:effectLst/>
                          <a:latin typeface="+mj-lt"/>
                        </a:rPr>
                        <a:t>p.6</a:t>
                      </a:r>
                      <a:endParaRPr lang="en-US" sz="2000" b="0">
                        <a:solidFill>
                          <a:schemeClr val="tx1"/>
                        </a:solidFill>
                        <a:effectLst/>
                        <a:latin typeface="+mj-lt"/>
                      </a:endParaRPr>
                    </a:p>
                  </a:txBody>
                  <a:tcPr marL="0" marR="0" marT="0" marB="0" anchor="ctr">
                    <a:solidFill>
                      <a:schemeClr val="bg1">
                        <a:lumMod val="95000"/>
                      </a:schemeClr>
                    </a:solidFill>
                  </a:tcPr>
                </a:tc>
                <a:extLst>
                  <a:ext uri="{0D108BD9-81ED-4DB2-BD59-A6C34878D82A}">
                    <a16:rowId xmlns:a16="http://schemas.microsoft.com/office/drawing/2014/main" val="305447087"/>
                  </a:ext>
                </a:extLst>
              </a:tr>
              <a:tr h="14233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a:solidFill>
                            <a:srgbClr val="000000"/>
                          </a:solidFill>
                        </a:rPr>
                        <a:t>Distributing Test Administration Manuals to administrators</a:t>
                      </a:r>
                      <a:r>
                        <a:rPr lang="en-US" sz="2400" i="0" baseline="0">
                          <a:solidFill>
                            <a:srgbClr val="000000"/>
                          </a:solidFill>
                        </a:rPr>
                        <a:t> </a:t>
                      </a:r>
                      <a:r>
                        <a:rPr lang="en-US" sz="2400" b="1" i="0" baseline="0">
                          <a:solidFill>
                            <a:srgbClr val="000000"/>
                          </a:solidFill>
                        </a:rPr>
                        <a:t>prior </a:t>
                      </a:r>
                      <a:r>
                        <a:rPr lang="en-US" sz="2400" i="0" baseline="0">
                          <a:solidFill>
                            <a:srgbClr val="000000"/>
                          </a:solidFill>
                        </a:rPr>
                        <a:t>to the testing window </a:t>
                      </a:r>
                      <a:r>
                        <a:rPr lang="en-US" sz="2400" i="0" baseline="-25000">
                          <a:solidFill>
                            <a:srgbClr val="000000"/>
                          </a:solidFill>
                        </a:rPr>
                        <a:t>p.6</a:t>
                      </a:r>
                    </a:p>
                    <a:p>
                      <a:endParaRPr lang="en-US" sz="2400" i="0"/>
                    </a:p>
                  </a:txBody>
                  <a:tcPr marL="0" marR="0" marT="0" marB="0">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indent="0" rtl="0" latinLnBrk="0">
                        <a:spcBef>
                          <a:spcPts val="0"/>
                        </a:spcBef>
                        <a:spcAft>
                          <a:spcPts val="0"/>
                        </a:spcAft>
                      </a:pPr>
                      <a:r>
                        <a:rPr lang="en-US" sz="2000" b="0">
                          <a:solidFill>
                            <a:schemeClr val="tx1"/>
                          </a:solidFill>
                          <a:effectLst/>
                          <a:latin typeface="+mj-lt"/>
                        </a:rPr>
                        <a:t>Storing test booklets in classrooms unless double locked </a:t>
                      </a:r>
                      <a:r>
                        <a:rPr lang="en-US" sz="2000" b="0" baseline="-25000">
                          <a:solidFill>
                            <a:schemeClr val="tx1"/>
                          </a:solidFill>
                          <a:effectLst/>
                          <a:latin typeface="+mj-lt"/>
                        </a:rPr>
                        <a:t>p.6</a:t>
                      </a:r>
                      <a:endParaRPr lang="en-US" sz="2000" b="0">
                        <a:solidFill>
                          <a:schemeClr val="tx1"/>
                        </a:solidFill>
                        <a:effectLst/>
                        <a:latin typeface="+mj-lt"/>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5930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dirty="0"/>
                    </a:p>
                  </a:txBody>
                  <a:tcPr marL="0" marR="0" marT="0" marB="0">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indent="0" rtl="0" latinLnBrk="0">
                        <a:spcBef>
                          <a:spcPts val="0"/>
                        </a:spcBef>
                        <a:spcAft>
                          <a:spcPts val="0"/>
                        </a:spcAft>
                      </a:pPr>
                      <a:r>
                        <a:rPr lang="en-US" sz="2000" b="0">
                          <a:solidFill>
                            <a:schemeClr val="tx1"/>
                          </a:solidFill>
                          <a:effectLst/>
                          <a:latin typeface="+mj-lt"/>
                        </a:rPr>
                        <a:t>Leaving test booklets outside of locked storage unattended </a:t>
                      </a:r>
                      <a:r>
                        <a:rPr lang="en-US" sz="2000" b="0" baseline="-25000">
                          <a:solidFill>
                            <a:schemeClr val="tx1"/>
                          </a:solidFill>
                          <a:effectLst/>
                          <a:latin typeface="+mj-lt"/>
                        </a:rPr>
                        <a:t>p.6</a:t>
                      </a:r>
                    </a:p>
                  </a:txBody>
                  <a:tcPr marL="0" marR="0" marT="0" marB="0" anchor="ctr">
                    <a:solidFill>
                      <a:schemeClr val="bg1">
                        <a:lumMod val="95000"/>
                      </a:schemeClr>
                    </a:solidFill>
                  </a:tcPr>
                </a:tc>
                <a:extLst>
                  <a:ext uri="{0D108BD9-81ED-4DB2-BD59-A6C34878D82A}">
                    <a16:rowId xmlns:a16="http://schemas.microsoft.com/office/drawing/2014/main" val="10003"/>
                  </a:ext>
                </a:extLst>
              </a:tr>
              <a:tr h="615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dirty="0"/>
                    </a:p>
                  </a:txBody>
                  <a:tcPr marL="0" marR="0" marT="0" marB="0">
                    <a:solidFill>
                      <a:schemeClr val="bg1">
                        <a:lumMod val="95000"/>
                      </a:schemeClr>
                    </a:solidFill>
                  </a:tcPr>
                </a:tc>
                <a:tc>
                  <a:txBody>
                    <a:bodyPr/>
                    <a:lstStyle/>
                    <a:p>
                      <a:endParaRPr lang="en-US" sz="2000"/>
                    </a:p>
                  </a:txBody>
                  <a:tcPr>
                    <a:solidFill>
                      <a:schemeClr val="bg1">
                        <a:lumMod val="95000"/>
                      </a:schemeClr>
                    </a:solidFill>
                  </a:tcPr>
                </a:tc>
                <a:tc>
                  <a:txBody>
                    <a:bodyPr/>
                    <a:lstStyle/>
                    <a:p>
                      <a:pPr lvl="0" algn="l">
                        <a:lnSpc>
                          <a:spcPct val="100000"/>
                        </a:lnSpc>
                        <a:spcBef>
                          <a:spcPts val="0"/>
                        </a:spcBef>
                        <a:spcAft>
                          <a:spcPts val="0"/>
                        </a:spcAft>
                        <a:buNone/>
                      </a:pPr>
                      <a:r>
                        <a:rPr lang="en-US" sz="2000" b="0" i="0" u="none" strike="noStrike" baseline="0" noProof="0" dirty="0">
                          <a:effectLst/>
                          <a:latin typeface="+mj-lt"/>
                        </a:rPr>
                        <a:t>Reproducing secure test materials in whole or in part or paraphrasing in any way p.7</a:t>
                      </a:r>
                      <a:endParaRPr lang="en-US" sz="2000" baseline="0" dirty="0">
                        <a:latin typeface="+mj-lt"/>
                      </a:endParaRPr>
                    </a:p>
                  </a:txBody>
                  <a:tcPr marL="0" marR="0" marT="0" marB="0">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idx="4294967295"/>
          </p:nvPr>
        </p:nvSpPr>
        <p:spPr>
          <a:xfrm>
            <a:off x="0" y="25400"/>
            <a:ext cx="9621838" cy="730250"/>
          </a:xfrm>
          <a:prstGeom prst="rect">
            <a:avLst/>
          </a:prstGeom>
        </p:spPr>
        <p:txBody>
          <a:bodyPr>
            <a:normAutofit/>
          </a:bodyPr>
          <a:lstStyle/>
          <a:p>
            <a:r>
              <a:rPr lang="en-US"/>
              <a:t>Test Materials</a:t>
            </a:r>
            <a:r>
              <a:rPr lang="en-US" baseline="-25000"/>
              <a:t> </a:t>
            </a:r>
          </a:p>
        </p:txBody>
      </p:sp>
    </p:spTree>
    <p:extLst>
      <p:ext uri="{BB962C8B-B14F-4D97-AF65-F5344CB8AC3E}">
        <p14:creationId xmlns:p14="http://schemas.microsoft.com/office/powerpoint/2010/main" val="253062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1" y="6461464"/>
            <a:ext cx="4846799" cy="3230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Confidential Test Content" title="Confidential Test Content"/>
          <p:cNvGraphicFramePr>
            <a:graphicFrameLocks noGrp="1"/>
          </p:cNvGraphicFramePr>
          <p:nvPr/>
        </p:nvGraphicFramePr>
        <p:xfrm>
          <a:off x="80209" y="949157"/>
          <a:ext cx="11900881" cy="4419230"/>
        </p:xfrm>
        <a:graphic>
          <a:graphicData uri="http://schemas.openxmlformats.org/drawingml/2006/table">
            <a:tbl>
              <a:tblPr firstRow="1" bandRow="1">
                <a:tableStyleId>{74C1A8A3-306A-4EB7-A6B1-4F7E0EB9C5D6}</a:tableStyleId>
              </a:tblPr>
              <a:tblGrid>
                <a:gridCol w="5423566">
                  <a:extLst>
                    <a:ext uri="{9D8B030D-6E8A-4147-A177-3AD203B41FA5}">
                      <a16:colId xmlns:a16="http://schemas.microsoft.com/office/drawing/2014/main" val="20000"/>
                    </a:ext>
                  </a:extLst>
                </a:gridCol>
                <a:gridCol w="786507">
                  <a:extLst>
                    <a:ext uri="{9D8B030D-6E8A-4147-A177-3AD203B41FA5}">
                      <a16:colId xmlns:a16="http://schemas.microsoft.com/office/drawing/2014/main" val="20001"/>
                    </a:ext>
                  </a:extLst>
                </a:gridCol>
                <a:gridCol w="5690808">
                  <a:extLst>
                    <a:ext uri="{9D8B030D-6E8A-4147-A177-3AD203B41FA5}">
                      <a16:colId xmlns:a16="http://schemas.microsoft.com/office/drawing/2014/main" val="20002"/>
                    </a:ext>
                  </a:extLst>
                </a:gridCol>
              </a:tblGrid>
              <a:tr h="546830">
                <a:tc>
                  <a:txBody>
                    <a:bodyPr/>
                    <a:lstStyle/>
                    <a:p>
                      <a:pPr algn="l"/>
                      <a:r>
                        <a:rPr lang="en-US" sz="3200">
                          <a:solidFill>
                            <a:schemeClr val="tx2"/>
                          </a:solidFill>
                        </a:rPr>
                        <a:t>              Acceptable </a:t>
                      </a:r>
                    </a:p>
                  </a:txBody>
                  <a:tcPr anchor="ctr">
                    <a:solidFill>
                      <a:srgbClr val="009999"/>
                    </a:solidFill>
                  </a:tcPr>
                </a:tc>
                <a:tc>
                  <a:txBody>
                    <a:bodyPr/>
                    <a:lstStyle/>
                    <a:p>
                      <a:endParaRPr lang="en-US" sz="3200">
                        <a:solidFill>
                          <a:schemeClr val="tx2"/>
                        </a:solidFill>
                      </a:endParaRPr>
                    </a:p>
                  </a:txBody>
                  <a:tcPr>
                    <a:solidFill>
                      <a:srgbClr val="009999"/>
                    </a:solidFill>
                  </a:tcPr>
                </a:tc>
                <a:tc>
                  <a:txBody>
                    <a:bodyPr/>
                    <a:lstStyle/>
                    <a:p>
                      <a:pPr algn="ctr"/>
                      <a:r>
                        <a:rPr lang="en-US" sz="3200">
                          <a:solidFill>
                            <a:schemeClr val="tx2"/>
                          </a:solidFill>
                        </a:rPr>
                        <a:t>Not  Acceptable</a:t>
                      </a:r>
                    </a:p>
                  </a:txBody>
                  <a:tcPr anchor="ctr">
                    <a:solidFill>
                      <a:srgbClr val="009999"/>
                    </a:solidFill>
                  </a:tcPr>
                </a:tc>
                <a:extLst>
                  <a:ext uri="{0D108BD9-81ED-4DB2-BD59-A6C34878D82A}">
                    <a16:rowId xmlns:a16="http://schemas.microsoft.com/office/drawing/2014/main" val="10000"/>
                  </a:ext>
                </a:extLst>
              </a:tr>
              <a:tr h="691580">
                <a:tc>
                  <a:txBody>
                    <a:bodyPr/>
                    <a:lstStyle/>
                    <a:p>
                      <a:r>
                        <a:rPr lang="en-US" sz="2000" u="none"/>
                        <a:t>Knowing </a:t>
                      </a:r>
                      <a:r>
                        <a:rPr lang="en-US" sz="2000" u="none" baseline="0"/>
                        <a:t>and teaching concepts </a:t>
                      </a:r>
                      <a:r>
                        <a:rPr lang="en-US" sz="2000" u="none" baseline="-25000"/>
                        <a:t>p.5</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notes or discussing test content</a:t>
                      </a:r>
                      <a:r>
                        <a:rPr lang="en-US" sz="2000" baseline="0"/>
                        <a:t>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691580">
                <a:tc>
                  <a:txBody>
                    <a:bodyPr/>
                    <a:lstStyle/>
                    <a:p>
                      <a:r>
                        <a:rPr lang="en-US" sz="2000" u="none">
                          <a:solidFill>
                            <a:schemeClr val="tx1"/>
                          </a:solidFill>
                        </a:rPr>
                        <a:t>Visually scanning</a:t>
                      </a:r>
                      <a:r>
                        <a:rPr lang="en-US" sz="2000" u="none" baseline="0">
                          <a:solidFill>
                            <a:schemeClr val="tx1"/>
                          </a:solidFill>
                        </a:rPr>
                        <a:t> student response books </a:t>
                      </a:r>
                      <a:r>
                        <a:rPr lang="en-US" sz="2000" u="none" baseline="-25000"/>
                        <a:t>p.6</a:t>
                      </a:r>
                    </a:p>
                    <a:p>
                      <a:r>
                        <a:rPr lang="en-US" sz="2000" u="none" baseline="0"/>
                        <a:t>(or computer screens)</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Scoring or deliberately</a:t>
                      </a:r>
                      <a:r>
                        <a:rPr lang="en-US" sz="2000" baseline="0"/>
                        <a:t> </a:t>
                      </a:r>
                      <a:r>
                        <a:rPr lang="en-US" sz="2000"/>
                        <a:t>reading</a:t>
                      </a:r>
                      <a:r>
                        <a:rPr lang="en-US" sz="2000" baseline="0"/>
                        <a:t> test items </a:t>
                      </a:r>
                      <a:r>
                        <a:rPr lang="en-US" sz="2000" baseline="-25000">
                          <a:solidFill>
                            <a:schemeClr val="tx1"/>
                          </a:solidFill>
                        </a:rPr>
                        <a:t>p.5, p.6</a:t>
                      </a:r>
                    </a:p>
                  </a:txBody>
                  <a:tcPr>
                    <a:solidFill>
                      <a:schemeClr val="bg1">
                        <a:lumMod val="85000"/>
                      </a:schemeClr>
                    </a:solidFill>
                  </a:tcPr>
                </a:tc>
                <a:extLst>
                  <a:ext uri="{0D108BD9-81ED-4DB2-BD59-A6C34878D82A}">
                    <a16:rowId xmlns:a16="http://schemas.microsoft.com/office/drawing/2014/main" val="10002"/>
                  </a:ext>
                </a:extLst>
              </a:tr>
              <a:tr h="691580">
                <a:tc>
                  <a:txBody>
                    <a:bodyPr/>
                    <a:lstStyle/>
                    <a:p>
                      <a:r>
                        <a:rPr lang="en-US" sz="2000" u="none">
                          <a:solidFill>
                            <a:schemeClr val="tx1"/>
                          </a:solidFill>
                        </a:rPr>
                        <a:t>Making a</a:t>
                      </a:r>
                      <a:r>
                        <a:rPr lang="en-US" sz="2000" u="none" baseline="0">
                          <a:solidFill>
                            <a:schemeClr val="tx1"/>
                          </a:solidFill>
                        </a:rPr>
                        <a:t> copy of a</a:t>
                      </a:r>
                      <a:r>
                        <a:rPr lang="en-US" sz="2000" u="none">
                          <a:solidFill>
                            <a:schemeClr val="tx1"/>
                          </a:solidFill>
                        </a:rPr>
                        <a:t>lert</a:t>
                      </a:r>
                      <a:r>
                        <a:rPr lang="en-US" sz="2000" u="none" baseline="0">
                          <a:solidFill>
                            <a:schemeClr val="tx1"/>
                          </a:solidFill>
                        </a:rPr>
                        <a:t> papers </a:t>
                      </a:r>
                      <a:r>
                        <a:rPr lang="en-US" sz="2000" u="none" baseline="-25000">
                          <a:solidFill>
                            <a:schemeClr val="tx1"/>
                          </a:solidFill>
                        </a:rPr>
                        <a:t>p.6</a:t>
                      </a:r>
                    </a:p>
                    <a:p>
                      <a:r>
                        <a:rPr lang="en-US" sz="2000" u="none" baseline="0">
                          <a:solidFill>
                            <a:schemeClr val="tx1"/>
                          </a:solidFill>
                        </a:rPr>
                        <a:t>(not available for online testing)</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lvl="0">
                        <a:buNone/>
                      </a:pPr>
                      <a:r>
                        <a:rPr lang="en-US" sz="2000"/>
                        <a:t>Showing</a:t>
                      </a:r>
                      <a:r>
                        <a:rPr lang="en-US" sz="2000" baseline="0"/>
                        <a:t> items in test booklets to anyone not administering the test </a:t>
                      </a:r>
                      <a:r>
                        <a:rPr lang="en-US" sz="2000" baseline="-25000"/>
                        <a:t>p.6</a:t>
                      </a:r>
                      <a:endParaRPr lang="en-US"/>
                    </a:p>
                  </a:txBody>
                  <a:tcPr>
                    <a:solidFill>
                      <a:schemeClr val="bg1">
                        <a:lumMod val="85000"/>
                      </a:schemeClr>
                    </a:solidFill>
                  </a:tcPr>
                </a:tc>
                <a:extLst>
                  <a:ext uri="{0D108BD9-81ED-4DB2-BD59-A6C34878D82A}">
                    <a16:rowId xmlns:a16="http://schemas.microsoft.com/office/drawing/2014/main" val="10003"/>
                  </a:ext>
                </a:extLst>
              </a:tr>
              <a:tr h="755912">
                <a:tc>
                  <a:txBody>
                    <a:bodyPr/>
                    <a:lstStyle/>
                    <a:p>
                      <a:r>
                        <a:rPr lang="en-US" sz="2000" u="none"/>
                        <a:t>Collect</a:t>
                      </a:r>
                      <a:r>
                        <a:rPr lang="en-US" sz="2000" u="none" baseline="0"/>
                        <a:t> and destroy (i.e., shred) any notes, rough drafts, or scratch paper produced by students </a:t>
                      </a:r>
                      <a:r>
                        <a:rPr lang="en-US" sz="2000" u="none" baseline="-25000"/>
                        <a:t>p.6</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rtl="0">
                        <a:lnSpc>
                          <a:spcPct val="100000"/>
                        </a:lnSpc>
                        <a:spcBef>
                          <a:spcPts val="0"/>
                        </a:spcBef>
                        <a:spcAft>
                          <a:spcPts val="0"/>
                        </a:spcAft>
                        <a:buClrTx/>
                        <a:buSzTx/>
                        <a:buFontTx/>
                        <a:buNone/>
                      </a:pPr>
                      <a:r>
                        <a:rPr lang="en-US" sz="2000"/>
                        <a:t>Revealing</a:t>
                      </a:r>
                      <a:r>
                        <a:rPr lang="en-US" sz="2000" baseline="0"/>
                        <a:t> content of any secure test item </a:t>
                      </a:r>
                      <a:r>
                        <a:rPr lang="en-US" sz="2000" baseline="-25000"/>
                        <a:t>p.5</a:t>
                      </a:r>
                      <a:endParaRPr lang="en-US"/>
                    </a:p>
                  </a:txBody>
                  <a:tcPr>
                    <a:solidFill>
                      <a:schemeClr val="bg1">
                        <a:lumMod val="85000"/>
                      </a:schemeClr>
                    </a:solidFill>
                  </a:tcPr>
                </a:tc>
                <a:extLst>
                  <a:ext uri="{0D108BD9-81ED-4DB2-BD59-A6C34878D82A}">
                    <a16:rowId xmlns:a16="http://schemas.microsoft.com/office/drawing/2014/main" val="10004"/>
                  </a:ext>
                </a:extLst>
              </a:tr>
              <a:tr h="9810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u="none" baseline="0"/>
                        <a:t>(Test Tickets may be used as scratch paper.)</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rtl="0">
                        <a:lnSpc>
                          <a:spcPct val="100000"/>
                        </a:lnSpc>
                        <a:spcBef>
                          <a:spcPts val="0"/>
                        </a:spcBef>
                        <a:spcAft>
                          <a:spcPts val="0"/>
                        </a:spcAft>
                        <a:buClrTx/>
                        <a:buSzTx/>
                        <a:buFontTx/>
                        <a:buNone/>
                      </a:pPr>
                      <a:r>
                        <a:rPr lang="en-US" sz="2000"/>
                        <a:t>Using</a:t>
                      </a:r>
                      <a:r>
                        <a:rPr lang="en-US" sz="2000" baseline="0"/>
                        <a:t> knowledge of any test items to prepare students for the assessment </a:t>
                      </a:r>
                      <a:r>
                        <a:rPr lang="en-US" sz="2000" baseline="-25000"/>
                        <a:t>p.5</a:t>
                      </a:r>
                      <a:endParaRPr lang="en-US"/>
                    </a:p>
                    <a:p>
                      <a:pPr lvl="0" defTabSz="457200">
                        <a:buNone/>
                        <a:tabLst/>
                        <a:defRPr/>
                      </a:pPr>
                      <a:endParaRPr lang="en-US" sz="2000" baseline="-25000"/>
                    </a:p>
                  </a:txBody>
                  <a:tcP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idx="4294967295"/>
          </p:nvPr>
        </p:nvSpPr>
        <p:spPr>
          <a:xfrm>
            <a:off x="0" y="0"/>
            <a:ext cx="9880600" cy="709613"/>
          </a:xfrm>
          <a:prstGeom prst="rect">
            <a:avLst/>
          </a:prstGeom>
        </p:spPr>
        <p:txBody>
          <a:bodyPr>
            <a:normAutofit/>
          </a:bodyPr>
          <a:lstStyle/>
          <a:p>
            <a:r>
              <a:rPr lang="en-US"/>
              <a:t>Confidential Test Content</a:t>
            </a:r>
          </a:p>
        </p:txBody>
      </p:sp>
    </p:spTree>
    <p:extLst>
      <p:ext uri="{BB962C8B-B14F-4D97-AF65-F5344CB8AC3E}">
        <p14:creationId xmlns:p14="http://schemas.microsoft.com/office/powerpoint/2010/main" val="319630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1" y="6461464"/>
            <a:ext cx="4959533" cy="3965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Secure Test Materials" title="Secure Test Materials"/>
          <p:cNvGraphicFramePr>
            <a:graphicFrameLocks noGrp="1"/>
          </p:cNvGraphicFramePr>
          <p:nvPr/>
        </p:nvGraphicFramePr>
        <p:xfrm>
          <a:off x="180753" y="1083510"/>
          <a:ext cx="11632019" cy="4575208"/>
        </p:xfrm>
        <a:graphic>
          <a:graphicData uri="http://schemas.openxmlformats.org/drawingml/2006/table">
            <a:tbl>
              <a:tblPr firstRow="1" bandRow="1">
                <a:tableStyleId>{74C1A8A3-306A-4EB7-A6B1-4F7E0EB9C5D6}</a:tableStyleId>
              </a:tblPr>
              <a:tblGrid>
                <a:gridCol w="5217037">
                  <a:extLst>
                    <a:ext uri="{9D8B030D-6E8A-4147-A177-3AD203B41FA5}">
                      <a16:colId xmlns:a16="http://schemas.microsoft.com/office/drawing/2014/main" val="20000"/>
                    </a:ext>
                  </a:extLst>
                </a:gridCol>
                <a:gridCol w="610357">
                  <a:extLst>
                    <a:ext uri="{9D8B030D-6E8A-4147-A177-3AD203B41FA5}">
                      <a16:colId xmlns:a16="http://schemas.microsoft.com/office/drawing/2014/main" val="20001"/>
                    </a:ext>
                  </a:extLst>
                </a:gridCol>
                <a:gridCol w="5804625">
                  <a:extLst>
                    <a:ext uri="{9D8B030D-6E8A-4147-A177-3AD203B41FA5}">
                      <a16:colId xmlns:a16="http://schemas.microsoft.com/office/drawing/2014/main" val="20002"/>
                    </a:ext>
                  </a:extLst>
                </a:gridCol>
              </a:tblGrid>
              <a:tr h="598257">
                <a:tc>
                  <a:txBody>
                    <a:bodyPr/>
                    <a:lstStyle/>
                    <a:p>
                      <a:pPr algn="ctr"/>
                      <a:r>
                        <a:rPr lang="en-US" sz="3200" dirty="0">
                          <a:solidFill>
                            <a:schemeClr val="bg1"/>
                          </a:solidFill>
                        </a:rPr>
                        <a:t>Acceptable</a:t>
                      </a:r>
                      <a:r>
                        <a:rPr lang="en-US" sz="2400" dirty="0">
                          <a:solidFill>
                            <a:schemeClr val="bg1"/>
                          </a:solidFill>
                        </a:rPr>
                        <a:t> </a:t>
                      </a:r>
                    </a:p>
                  </a:txBody>
                  <a:tcPr>
                    <a:solidFill>
                      <a:srgbClr val="008080"/>
                    </a:solidFill>
                  </a:tcPr>
                </a:tc>
                <a:tc>
                  <a:txBody>
                    <a:bodyPr/>
                    <a:lstStyle/>
                    <a:p>
                      <a:pPr algn="ctr"/>
                      <a:endParaRPr lang="en-US">
                        <a:solidFill>
                          <a:schemeClr val="tx2"/>
                        </a:solidFill>
                      </a:endParaRPr>
                    </a:p>
                  </a:txBody>
                  <a:tcPr>
                    <a:solidFill>
                      <a:srgbClr val="008080"/>
                    </a:solidFill>
                  </a:tcPr>
                </a:tc>
                <a:tc>
                  <a:txBody>
                    <a:bodyPr/>
                    <a:lstStyle/>
                    <a:p>
                      <a:pPr algn="ctr"/>
                      <a:r>
                        <a:rPr lang="en-US" sz="3200" dirty="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48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Trained</a:t>
                      </a:r>
                      <a:r>
                        <a:rPr lang="en-US" sz="2000" baseline="0">
                          <a:solidFill>
                            <a:schemeClr val="tx1"/>
                          </a:solidFill>
                        </a:rPr>
                        <a:t> staff taking test materials, including computers, from school to administer to homebound/hospitalized students or for KDE-approved offsite group testing </a:t>
                      </a:r>
                      <a:r>
                        <a:rPr lang="en-US" sz="2000" baseline="-25000">
                          <a:solidFill>
                            <a:schemeClr val="tx1"/>
                          </a:solidFill>
                        </a:rPr>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materials outside district or school building</a:t>
                      </a:r>
                      <a:r>
                        <a:rPr lang="en-US" sz="2000" baseline="0"/>
                        <a:t>s for purposes such as bubbling demographics or modifying Alternate Assessment materials.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1204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a:t>
                      </a:r>
                      <a:r>
                        <a:rPr lang="en-US" sz="2000" baseline="0"/>
                        <a:t> using technology to respond to test items and saving responses to CDs or portable drives </a:t>
                      </a:r>
                      <a:r>
                        <a:rPr lang="en-US" sz="2000" baseline="-25000"/>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Maintaining electronic or other versions of the secure assessment materials or</a:t>
                      </a:r>
                      <a:r>
                        <a:rPr lang="en-US" sz="2000" baseline="0">
                          <a:solidFill>
                            <a:schemeClr val="tx1"/>
                          </a:solidFill>
                        </a:rPr>
                        <a:t> student responses in the district </a:t>
                      </a:r>
                      <a:r>
                        <a:rPr lang="en-US" sz="2000" baseline="-25000">
                          <a:solidFill>
                            <a:schemeClr val="tx1"/>
                          </a:solidFill>
                        </a:rPr>
                        <a:t>p. 5</a:t>
                      </a:r>
                    </a:p>
                  </a:txBody>
                  <a:tcPr>
                    <a:solidFill>
                      <a:schemeClr val="bg1">
                        <a:lumMod val="85000"/>
                      </a:schemeClr>
                    </a:solidFill>
                  </a:tcPr>
                </a:tc>
                <a:extLst>
                  <a:ext uri="{0D108BD9-81ED-4DB2-BD59-A6C34878D82A}">
                    <a16:rowId xmlns:a16="http://schemas.microsoft.com/office/drawing/2014/main" val="10002"/>
                  </a:ext>
                </a:extLst>
              </a:tr>
              <a:tr h="1050871">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dirty="0"/>
                        <a:t>Allowing a student to take a</a:t>
                      </a:r>
                      <a:r>
                        <a:rPr lang="en-US" sz="2000" baseline="0" dirty="0"/>
                        <a:t> test booklet or answer booklet out of the testing area without proper supervision </a:t>
                      </a:r>
                      <a:r>
                        <a:rPr lang="en-US" sz="2000" baseline="-25000" dirty="0"/>
                        <a:t>p.12</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47135"/>
            <a:ext cx="8596313" cy="902334"/>
          </a:xfrm>
          <a:prstGeom prst="rect">
            <a:avLst/>
          </a:prstGeom>
        </p:spPr>
        <p:txBody>
          <a:bodyPr>
            <a:normAutofit/>
          </a:bodyPr>
          <a:lstStyle/>
          <a:p>
            <a:r>
              <a:rPr lang="en-US"/>
              <a:t>Handling of Secure Test Materials</a:t>
            </a:r>
          </a:p>
        </p:txBody>
      </p:sp>
    </p:spTree>
    <p:extLst>
      <p:ext uri="{BB962C8B-B14F-4D97-AF65-F5344CB8AC3E}">
        <p14:creationId xmlns:p14="http://schemas.microsoft.com/office/powerpoint/2010/main" val="254052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377440" cy="36878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a:xfrm>
            <a:off x="11509375" y="6461125"/>
            <a:ext cx="6826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sp>
        <p:nvSpPr>
          <p:cNvPr id="11" name="Rounded Rectangle 10"/>
          <p:cNvSpPr/>
          <p:nvPr/>
        </p:nvSpPr>
        <p:spPr>
          <a:xfrm>
            <a:off x="489457" y="4392479"/>
            <a:ext cx="7594946" cy="1481151"/>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read only the bold type instruction script in the TAMs and skip the test administrator directions if you have been a test administrator in previous years?</a:t>
            </a:r>
          </a:p>
        </p:txBody>
      </p:sp>
      <p:sp>
        <p:nvSpPr>
          <p:cNvPr id="9" name="Rounded Rectangle 9">
            <a:extLst>
              <a:ext uri="{FF2B5EF4-FFF2-40B4-BE49-F238E27FC236}">
                <a16:creationId xmlns:a16="http://schemas.microsoft.com/office/drawing/2014/main" id="{69B91E1A-5B2C-4ED5-82C7-9D68CCC8972D}"/>
              </a:ext>
            </a:extLst>
          </p:cNvPr>
          <p:cNvSpPr/>
          <p:nvPr/>
        </p:nvSpPr>
        <p:spPr>
          <a:xfrm>
            <a:off x="489456" y="2686574"/>
            <a:ext cx="8210407" cy="151628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for testing staff to receive or access Test Administration Manuals prior to the first day of testing?</a:t>
            </a:r>
          </a:p>
        </p:txBody>
      </p:sp>
      <p:sp>
        <p:nvSpPr>
          <p:cNvPr id="6" name="Rounded Rectangle 5"/>
          <p:cNvSpPr/>
          <p:nvPr/>
        </p:nvSpPr>
        <p:spPr>
          <a:xfrm>
            <a:off x="489456" y="1164579"/>
            <a:ext cx="8825868" cy="130561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rPr>
              <a:t>Is it acceptable to take photos of test items for use next year to know you are teaching the correct content?</a:t>
            </a:r>
          </a:p>
        </p:txBody>
      </p:sp>
      <p:sp>
        <p:nvSpPr>
          <p:cNvPr id="2" name="Title 1"/>
          <p:cNvSpPr>
            <a:spLocks noGrp="1"/>
          </p:cNvSpPr>
          <p:nvPr>
            <p:ph type="title"/>
          </p:nvPr>
        </p:nvSpPr>
        <p:spPr>
          <a:xfrm>
            <a:off x="489456" y="81639"/>
            <a:ext cx="8596668" cy="885012"/>
          </a:xfrm>
        </p:spPr>
        <p:txBody>
          <a:bodyPr>
            <a:normAutofit/>
          </a:bodyPr>
          <a:lstStyle/>
          <a:p>
            <a:r>
              <a:rPr lang="en-US">
                <a:solidFill>
                  <a:srgbClr val="008080"/>
                </a:solidFill>
              </a:rPr>
              <a:t>Check for Understanding (2)</a:t>
            </a:r>
          </a:p>
        </p:txBody>
      </p:sp>
    </p:spTree>
    <p:extLst>
      <p:ext uri="{BB962C8B-B14F-4D97-AF65-F5344CB8AC3E}">
        <p14:creationId xmlns:p14="http://schemas.microsoft.com/office/powerpoint/2010/main" val="2271664161"/>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KYED-14-1791</_dlc_DocId>
    <_dlc_DocIdUrl xmlns="3a62de7d-ba57-4f43-9dae-9623ba637be0">
      <Url>https://www.education.ky.gov/AA/distsupp/_layouts/15/DocIdRedir.aspx?ID=KYED-14-1791</Url>
      <Description>KYED-14-1791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85CEE6-C7E1-4FD8-9411-D3DC06285FCF}"/>
</file>

<file path=customXml/itemProps2.xml><?xml version="1.0" encoding="utf-8"?>
<ds:datastoreItem xmlns:ds="http://schemas.openxmlformats.org/officeDocument/2006/customXml" ds:itemID="{37FC8E06-BA6B-487B-8855-FB51139246E2}">
  <ds:schemaRefs>
    <ds:schemaRef ds:uri="http://schemas.microsoft.com/sharepoint/v3/contenttype/forms"/>
  </ds:schemaRefs>
</ds:datastoreItem>
</file>

<file path=customXml/itemProps3.xml><?xml version="1.0" encoding="utf-8"?>
<ds:datastoreItem xmlns:ds="http://schemas.openxmlformats.org/officeDocument/2006/customXml" ds:itemID="{996D1E8A-20CC-4E7E-A338-DD6070CF4777}">
  <ds:schemaRefs>
    <ds:schemaRef ds:uri="cf3aa28c-8d44-408c-a5ca-996a87f6cd59"/>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terms/"/>
    <ds:schemaRef ds:uri="5bc9d522-2386-425a-9f2a-a617cf877ec0"/>
    <ds:schemaRef ds:uri="e933af85-a9ee-4a70-b6e0-74d4f32bb51d"/>
    <ds:schemaRef ds:uri="c8aeabe4-0dec-4482-a76a-bb57f37294f4"/>
    <ds:schemaRef ds:uri="b062eb0a-ada4-4626-816e-5cd0be926cfe"/>
    <ds:schemaRef ds:uri="http://www.w3.org/XML/1998/namespace"/>
    <ds:schemaRef ds:uri="http://purl.org/dc/elements/1.1/"/>
  </ds:schemaRefs>
</ds:datastoreItem>
</file>

<file path=customXml/itemProps4.xml><?xml version="1.0" encoding="utf-8"?>
<ds:datastoreItem xmlns:ds="http://schemas.openxmlformats.org/officeDocument/2006/customXml" ds:itemID="{041906FE-5CBD-4364-9B24-0D4CE1130B70}"/>
</file>

<file path=docProps/app.xml><?xml version="1.0" encoding="utf-8"?>
<Properties xmlns="http://schemas.openxmlformats.org/officeDocument/2006/extended-properties" xmlns:vt="http://schemas.openxmlformats.org/officeDocument/2006/docPropsVTypes">
  <TotalTime>71</TotalTime>
  <Words>1131</Words>
  <Application>Microsoft Office PowerPoint</Application>
  <PresentationFormat>Widescreen</PresentationFormat>
  <Paragraphs>198</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Franklin Gothic Book</vt:lpstr>
      <vt:lpstr>Franklin Gothic Medium</vt:lpstr>
      <vt:lpstr>Georgia</vt:lpstr>
      <vt:lpstr>Times New Roman</vt:lpstr>
      <vt:lpstr>Wingdings</vt:lpstr>
      <vt:lpstr>Theme1</vt:lpstr>
      <vt:lpstr>1_Theme1</vt:lpstr>
      <vt:lpstr>Administration Code Training 703 KAR 5:080</vt:lpstr>
      <vt:lpstr>Module 2: Preparation for State Assessment</vt:lpstr>
      <vt:lpstr>Administration Practices: DAC and BAC Responsibilities p.10</vt:lpstr>
      <vt:lpstr>Test Security</vt:lpstr>
      <vt:lpstr>Examples of Secure Materials </vt:lpstr>
      <vt:lpstr>Test Materials </vt:lpstr>
      <vt:lpstr>Confidential Test Content</vt:lpstr>
      <vt:lpstr>Handling of Secure Test Materials</vt:lpstr>
      <vt:lpstr>Check for Understanding (2)</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dc:title>
  <dc:creator>ssavage</dc:creator>
  <cp:lastModifiedBy>ssavage</cp:lastModifiedBy>
  <cp:revision>3</cp:revision>
  <dcterms:created xsi:type="dcterms:W3CDTF">2022-08-03T11:05:26Z</dcterms:created>
  <dcterms:modified xsi:type="dcterms:W3CDTF">2022-08-08T13:09:12Z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a532e020-b084-498f-814e-717275113b2f</vt:lpwstr>
  </property>
</Properties>
</file>