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5.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3" r:id="rId5"/>
  </p:sldMasterIdLst>
  <p:notesMasterIdLst>
    <p:notesMasterId r:id="rId25"/>
  </p:notesMasterIdLst>
  <p:sldIdLst>
    <p:sldId id="265" r:id="rId6"/>
    <p:sldId id="304" r:id="rId7"/>
    <p:sldId id="302" r:id="rId8"/>
    <p:sldId id="295" r:id="rId9"/>
    <p:sldId id="296" r:id="rId10"/>
    <p:sldId id="259" r:id="rId11"/>
    <p:sldId id="269" r:id="rId12"/>
    <p:sldId id="268" r:id="rId13"/>
    <p:sldId id="270" r:id="rId14"/>
    <p:sldId id="300" r:id="rId15"/>
    <p:sldId id="292" r:id="rId16"/>
    <p:sldId id="293" r:id="rId17"/>
    <p:sldId id="294" r:id="rId18"/>
    <p:sldId id="279" r:id="rId19"/>
    <p:sldId id="282" r:id="rId20"/>
    <p:sldId id="301" r:id="rId21"/>
    <p:sldId id="284" r:id="rId22"/>
    <p:sldId id="299"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0C431B50-E267-7ED8-372B-1A1B808F8997}" name="Jones, Helen - Division of Assessment and Accountability Support" initials="JHDoAaAS"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291D247D-CC19-DA28-7143-6773EF22CADD}" name="Guest User" initials="GU" userId="S::urn:spo:anon#01dbf0937dd28da955fa11a9578d6d0bfd617299c8d20d74a94f8d11f448faed::"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rman, Jacqueline M." initials="NJM" lastIdx="18" clrIdx="0">
    <p:extLst>
      <p:ext uri="{19B8F6BF-5375-455C-9EA6-DF929625EA0E}">
        <p15:presenceInfo xmlns:p15="http://schemas.microsoft.com/office/powerpoint/2012/main" userId="S-1-5-21-436374069-1454471165-682003330-10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1B0"/>
    <a:srgbClr val="057780"/>
    <a:srgbClr val="A7CBCD"/>
    <a:srgbClr val="007780"/>
    <a:srgbClr val="AAD6B8"/>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9A318-99AB-449D-B1DA-6F70E0782EDB}" v="93" dt="2023-08-28T13:09:52.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66182" autoAdjust="0"/>
  </p:normalViewPr>
  <p:slideViewPr>
    <p:cSldViewPr snapToGrid="0">
      <p:cViewPr varScale="1">
        <p:scale>
          <a:sx n="50" d="100"/>
          <a:sy n="50" d="100"/>
        </p:scale>
        <p:origin x="1747" y="677"/>
      </p:cViewPr>
      <p:guideLst/>
    </p:cSldViewPr>
  </p:slideViewPr>
  <p:outlineViewPr>
    <p:cViewPr>
      <p:scale>
        <a:sx n="33" d="100"/>
        <a:sy n="33" d="100"/>
      </p:scale>
      <p:origin x="0" y="-1305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73FCC-2549-614A-B912-9FA51D4277F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75E6B2EB-DF8A-354B-B8B3-E6244EFB7686}">
      <dgm:prSet phldrT="[Text]"/>
      <dgm:spPr/>
      <dgm:t>
        <a:bodyPr/>
        <a:lstStyle/>
        <a:p>
          <a:r>
            <a:rPr lang="en-US"/>
            <a:t>Attainment Tasks</a:t>
          </a:r>
        </a:p>
      </dgm:t>
    </dgm:pt>
    <dgm:pt modelId="{D76DCF01-8565-5548-B964-84C18E6A072D}" type="parTrans" cxnId="{CE48DD17-C19F-C34F-B9D4-15312D3D03D2}">
      <dgm:prSet/>
      <dgm:spPr/>
      <dgm:t>
        <a:bodyPr/>
        <a:lstStyle/>
        <a:p>
          <a:endParaRPr lang="en-US"/>
        </a:p>
      </dgm:t>
    </dgm:pt>
    <dgm:pt modelId="{CD7BDB2C-38C3-2444-ACB4-CD8F8640511B}" type="sibTrans" cxnId="{CE48DD17-C19F-C34F-B9D4-15312D3D03D2}">
      <dgm:prSet/>
      <dgm:spPr/>
      <dgm:t>
        <a:bodyPr/>
        <a:lstStyle/>
        <a:p>
          <a:endParaRPr lang="en-US"/>
        </a:p>
      </dgm:t>
    </dgm:pt>
    <dgm:pt modelId="{69188A6E-190F-9341-BC70-E801075C3AAE}">
      <dgm:prSet phldrT="[Text]"/>
      <dgm:spPr/>
      <dgm:t>
        <a:bodyPr/>
        <a:lstStyle/>
        <a:p>
          <a:r>
            <a:rPr lang="en-US"/>
            <a:t>Reading</a:t>
          </a:r>
        </a:p>
      </dgm:t>
    </dgm:pt>
    <dgm:pt modelId="{CAF18147-3586-2941-B24F-7F4560C41F55}" type="parTrans" cxnId="{B305223F-0B3B-0E4A-ABC1-D597D67CB057}">
      <dgm:prSet/>
      <dgm:spPr/>
      <dgm:t>
        <a:bodyPr/>
        <a:lstStyle/>
        <a:p>
          <a:endParaRPr lang="en-US"/>
        </a:p>
      </dgm:t>
    </dgm:pt>
    <dgm:pt modelId="{996A28BA-3D03-454C-9A7D-2374F984C7EF}" type="sibTrans" cxnId="{B305223F-0B3B-0E4A-ABC1-D597D67CB057}">
      <dgm:prSet/>
      <dgm:spPr/>
      <dgm:t>
        <a:bodyPr/>
        <a:lstStyle/>
        <a:p>
          <a:endParaRPr lang="en-US"/>
        </a:p>
      </dgm:t>
    </dgm:pt>
    <dgm:pt modelId="{34EF8C53-7E45-CF4A-A232-15C1BA4357F5}">
      <dgm:prSet phldrT="[Text]"/>
      <dgm:spPr/>
      <dgm:t>
        <a:bodyPr/>
        <a:lstStyle/>
        <a:p>
          <a:pPr rtl="0"/>
          <a:r>
            <a:rPr lang="en-US"/>
            <a:t>Writing</a:t>
          </a:r>
          <a:r>
            <a:rPr lang="en-US">
              <a:latin typeface="Franklin Gothic Medium" panose="020B0603020102020204"/>
            </a:rPr>
            <a:t> (Editing &amp; Mechanics &amp; On-Demand)</a:t>
          </a:r>
          <a:endParaRPr lang="en-US"/>
        </a:p>
      </dgm:t>
    </dgm:pt>
    <dgm:pt modelId="{4977DD02-7F55-2943-86E3-CC2261B111F8}" type="parTrans" cxnId="{D8E82D61-C865-DA40-A70E-68CE233D34EB}">
      <dgm:prSet/>
      <dgm:spPr/>
      <dgm:t>
        <a:bodyPr/>
        <a:lstStyle/>
        <a:p>
          <a:endParaRPr lang="en-US"/>
        </a:p>
      </dgm:t>
    </dgm:pt>
    <dgm:pt modelId="{55854FE5-5948-A043-867A-6F85EDA6BB72}" type="sibTrans" cxnId="{D8E82D61-C865-DA40-A70E-68CE233D34EB}">
      <dgm:prSet/>
      <dgm:spPr/>
      <dgm:t>
        <a:bodyPr/>
        <a:lstStyle/>
        <a:p>
          <a:endParaRPr lang="en-US"/>
        </a:p>
      </dgm:t>
    </dgm:pt>
    <dgm:pt modelId="{D546C426-861A-664A-BE7E-93950B538EB5}">
      <dgm:prSet phldrT="[Text]"/>
      <dgm:spPr/>
      <dgm:t>
        <a:bodyPr/>
        <a:lstStyle/>
        <a:p>
          <a:r>
            <a:rPr lang="en-US"/>
            <a:t>Transition Attainment Record</a:t>
          </a:r>
        </a:p>
      </dgm:t>
    </dgm:pt>
    <dgm:pt modelId="{73885F50-7B5F-1B49-AA3C-83BBCD12FF1E}" type="parTrans" cxnId="{9100D6FF-27AD-5940-A31E-389AB4952A6E}">
      <dgm:prSet/>
      <dgm:spPr/>
      <dgm:t>
        <a:bodyPr/>
        <a:lstStyle/>
        <a:p>
          <a:endParaRPr lang="en-US"/>
        </a:p>
      </dgm:t>
    </dgm:pt>
    <dgm:pt modelId="{65C0AFC8-2BCE-1049-8993-8F7677674ABB}" type="sibTrans" cxnId="{9100D6FF-27AD-5940-A31E-389AB4952A6E}">
      <dgm:prSet/>
      <dgm:spPr/>
      <dgm:t>
        <a:bodyPr/>
        <a:lstStyle/>
        <a:p>
          <a:endParaRPr lang="en-US"/>
        </a:p>
      </dgm:t>
    </dgm:pt>
    <dgm:pt modelId="{97B0A426-2867-DB4D-87C2-30F76C9FBAF8}">
      <dgm:prSet phldrT="[Text]"/>
      <dgm:spPr/>
      <dgm:t>
        <a:bodyPr/>
        <a:lstStyle/>
        <a:p>
          <a:r>
            <a:rPr lang="en-US"/>
            <a:t>Reading/English Language Arts</a:t>
          </a:r>
        </a:p>
      </dgm:t>
    </dgm:pt>
    <dgm:pt modelId="{245C5297-43C0-974C-ACE9-F6EA19DD0A66}" type="parTrans" cxnId="{E79153BE-9823-1842-BBAE-DD194BA12614}">
      <dgm:prSet/>
      <dgm:spPr/>
      <dgm:t>
        <a:bodyPr/>
        <a:lstStyle/>
        <a:p>
          <a:endParaRPr lang="en-US"/>
        </a:p>
      </dgm:t>
    </dgm:pt>
    <dgm:pt modelId="{51898BD0-BC9E-C044-8F1A-106AD58218D9}" type="sibTrans" cxnId="{E79153BE-9823-1842-BBAE-DD194BA12614}">
      <dgm:prSet/>
      <dgm:spPr/>
      <dgm:t>
        <a:bodyPr/>
        <a:lstStyle/>
        <a:p>
          <a:endParaRPr lang="en-US"/>
        </a:p>
      </dgm:t>
    </dgm:pt>
    <dgm:pt modelId="{9277B013-E290-4942-B6AC-C0BC6B5078E7}">
      <dgm:prSet phldrT="[Text]"/>
      <dgm:spPr/>
      <dgm:t>
        <a:bodyPr/>
        <a:lstStyle/>
        <a:p>
          <a:r>
            <a:rPr lang="en-US"/>
            <a:t>Science</a:t>
          </a:r>
        </a:p>
      </dgm:t>
    </dgm:pt>
    <dgm:pt modelId="{88158A71-A261-7A4E-9650-421A664A5844}" type="parTrans" cxnId="{492E7E60-5E51-E645-B0C7-7138D4BB2169}">
      <dgm:prSet/>
      <dgm:spPr/>
      <dgm:t>
        <a:bodyPr/>
        <a:lstStyle/>
        <a:p>
          <a:endParaRPr lang="en-US"/>
        </a:p>
      </dgm:t>
    </dgm:pt>
    <dgm:pt modelId="{6405C55B-B2FC-2B48-9D59-0CBB9F4EDE92}" type="sibTrans" cxnId="{492E7E60-5E51-E645-B0C7-7138D4BB2169}">
      <dgm:prSet/>
      <dgm:spPr/>
      <dgm:t>
        <a:bodyPr/>
        <a:lstStyle/>
        <a:p>
          <a:endParaRPr lang="en-US"/>
        </a:p>
      </dgm:t>
    </dgm:pt>
    <dgm:pt modelId="{93F0744D-7515-1342-BB6A-5D4EB9107559}">
      <dgm:prSet phldrT="[Text]"/>
      <dgm:spPr/>
      <dgm:t>
        <a:bodyPr/>
        <a:lstStyle/>
        <a:p>
          <a:r>
            <a:rPr lang="en-US"/>
            <a:t>Mathematics</a:t>
          </a:r>
        </a:p>
      </dgm:t>
    </dgm:pt>
    <dgm:pt modelId="{D897FE5B-C2BA-084F-A6FB-19BA6371B88E}" type="parTrans" cxnId="{B8CC4959-AFF2-1E4E-9808-BBA89C73452E}">
      <dgm:prSet/>
      <dgm:spPr/>
      <dgm:t>
        <a:bodyPr/>
        <a:lstStyle/>
        <a:p>
          <a:endParaRPr lang="en-US"/>
        </a:p>
      </dgm:t>
    </dgm:pt>
    <dgm:pt modelId="{302E5FDC-607B-FF4B-9D21-22F4B7A61427}" type="sibTrans" cxnId="{B8CC4959-AFF2-1E4E-9808-BBA89C73452E}">
      <dgm:prSet/>
      <dgm:spPr/>
      <dgm:t>
        <a:bodyPr/>
        <a:lstStyle/>
        <a:p>
          <a:endParaRPr lang="en-US"/>
        </a:p>
      </dgm:t>
    </dgm:pt>
    <dgm:pt modelId="{F160C2D3-E7CD-2243-A582-68BAD3AAF3D6}">
      <dgm:prSet phldrT="[Text]"/>
      <dgm:spPr/>
      <dgm:t>
        <a:bodyPr/>
        <a:lstStyle/>
        <a:p>
          <a:r>
            <a:rPr lang="en-US"/>
            <a:t>Science</a:t>
          </a:r>
        </a:p>
      </dgm:t>
    </dgm:pt>
    <dgm:pt modelId="{902FC649-9CE6-F14B-BE37-E7F078F5EACB}" type="parTrans" cxnId="{EFB08329-5672-3D45-BD9A-3CCE97D43F8C}">
      <dgm:prSet/>
      <dgm:spPr/>
      <dgm:t>
        <a:bodyPr/>
        <a:lstStyle/>
        <a:p>
          <a:endParaRPr lang="en-US"/>
        </a:p>
      </dgm:t>
    </dgm:pt>
    <dgm:pt modelId="{EA5C76CB-1A33-F84E-AD9E-4EAE5A714E71}" type="sibTrans" cxnId="{EFB08329-5672-3D45-BD9A-3CCE97D43F8C}">
      <dgm:prSet/>
      <dgm:spPr/>
      <dgm:t>
        <a:bodyPr/>
        <a:lstStyle/>
        <a:p>
          <a:endParaRPr lang="en-US"/>
        </a:p>
      </dgm:t>
    </dgm:pt>
    <dgm:pt modelId="{51B5CE4F-8C83-DD43-A1B4-CF82EA6C6E82}">
      <dgm:prSet phldrT="[Text]"/>
      <dgm:spPr/>
      <dgm:t>
        <a:bodyPr/>
        <a:lstStyle/>
        <a:p>
          <a:r>
            <a:rPr lang="en-US"/>
            <a:t>Social Studies</a:t>
          </a:r>
        </a:p>
      </dgm:t>
    </dgm:pt>
    <dgm:pt modelId="{96C97941-876E-1A48-84C1-BF9081AF9138}" type="parTrans" cxnId="{74BC32D1-684C-F14B-8A2C-5842DB1E8FFF}">
      <dgm:prSet/>
      <dgm:spPr/>
      <dgm:t>
        <a:bodyPr/>
        <a:lstStyle/>
        <a:p>
          <a:endParaRPr lang="en-US"/>
        </a:p>
      </dgm:t>
    </dgm:pt>
    <dgm:pt modelId="{78C0D5E2-2389-C44C-83F0-405844C314B4}" type="sibTrans" cxnId="{74BC32D1-684C-F14B-8A2C-5842DB1E8FFF}">
      <dgm:prSet/>
      <dgm:spPr/>
      <dgm:t>
        <a:bodyPr/>
        <a:lstStyle/>
        <a:p>
          <a:endParaRPr lang="en-US"/>
        </a:p>
      </dgm:t>
    </dgm:pt>
    <dgm:pt modelId="{DF42E8B8-2E02-AF41-A30D-D000F402EF9B}">
      <dgm:prSet phldrT="[Text]"/>
      <dgm:spPr/>
      <dgm:t>
        <a:bodyPr/>
        <a:lstStyle/>
        <a:p>
          <a:r>
            <a:rPr lang="en-US"/>
            <a:t>Mathematics</a:t>
          </a:r>
        </a:p>
      </dgm:t>
    </dgm:pt>
    <dgm:pt modelId="{04B27092-0A08-C545-BBF7-E80B3532C041}" type="parTrans" cxnId="{DBA5F54B-6192-7546-A3EA-728438FDF7F9}">
      <dgm:prSet/>
      <dgm:spPr/>
      <dgm:t>
        <a:bodyPr/>
        <a:lstStyle/>
        <a:p>
          <a:endParaRPr lang="en-US"/>
        </a:p>
      </dgm:t>
    </dgm:pt>
    <dgm:pt modelId="{133FF078-163F-DA4D-A2DF-B62BC25B925C}" type="sibTrans" cxnId="{DBA5F54B-6192-7546-A3EA-728438FDF7F9}">
      <dgm:prSet/>
      <dgm:spPr/>
      <dgm:t>
        <a:bodyPr/>
        <a:lstStyle/>
        <a:p>
          <a:endParaRPr lang="en-US"/>
        </a:p>
      </dgm:t>
    </dgm:pt>
    <dgm:pt modelId="{0DCEA9FE-4380-094D-BA63-F55BBC81A49E}" type="pres">
      <dgm:prSet presAssocID="{F2873FCC-2549-614A-B912-9FA51D4277F7}" presName="Name0" presStyleCnt="0">
        <dgm:presLayoutVars>
          <dgm:dir/>
          <dgm:animLvl val="lvl"/>
          <dgm:resizeHandles val="exact"/>
        </dgm:presLayoutVars>
      </dgm:prSet>
      <dgm:spPr/>
    </dgm:pt>
    <dgm:pt modelId="{061AEEA8-6803-314E-BFD2-E5570A092BB4}" type="pres">
      <dgm:prSet presAssocID="{75E6B2EB-DF8A-354B-B8B3-E6244EFB7686}" presName="linNode" presStyleCnt="0"/>
      <dgm:spPr/>
    </dgm:pt>
    <dgm:pt modelId="{BD755251-17FB-9C42-99A8-DA429DA27FCE}" type="pres">
      <dgm:prSet presAssocID="{75E6B2EB-DF8A-354B-B8B3-E6244EFB7686}" presName="parentText" presStyleLbl="node1" presStyleIdx="0" presStyleCnt="2" custLinFactNeighborX="143" custLinFactNeighborY="1226">
        <dgm:presLayoutVars>
          <dgm:chMax val="1"/>
          <dgm:bulletEnabled val="1"/>
        </dgm:presLayoutVars>
      </dgm:prSet>
      <dgm:spPr/>
    </dgm:pt>
    <dgm:pt modelId="{9026F0C3-57DD-3A42-BE4C-11EC48189E03}" type="pres">
      <dgm:prSet presAssocID="{75E6B2EB-DF8A-354B-B8B3-E6244EFB7686}" presName="descendantText" presStyleLbl="alignAccFollowNode1" presStyleIdx="0" presStyleCnt="2">
        <dgm:presLayoutVars>
          <dgm:bulletEnabled val="1"/>
        </dgm:presLayoutVars>
      </dgm:prSet>
      <dgm:spPr/>
    </dgm:pt>
    <dgm:pt modelId="{9729EDA9-BD16-BD4B-BD6D-D8687FA5B837}" type="pres">
      <dgm:prSet presAssocID="{CD7BDB2C-38C3-2444-ACB4-CD8F8640511B}" presName="sp" presStyleCnt="0"/>
      <dgm:spPr/>
    </dgm:pt>
    <dgm:pt modelId="{E5C9D96C-128E-0C45-AB7E-6397B394D975}" type="pres">
      <dgm:prSet presAssocID="{D546C426-861A-664A-BE7E-93950B538EB5}" presName="linNode" presStyleCnt="0"/>
      <dgm:spPr/>
    </dgm:pt>
    <dgm:pt modelId="{A3776E53-236C-A549-BD87-A25D22BCCD29}" type="pres">
      <dgm:prSet presAssocID="{D546C426-861A-664A-BE7E-93950B538EB5}" presName="parentText" presStyleLbl="node1" presStyleIdx="1" presStyleCnt="2">
        <dgm:presLayoutVars>
          <dgm:chMax val="1"/>
          <dgm:bulletEnabled val="1"/>
        </dgm:presLayoutVars>
      </dgm:prSet>
      <dgm:spPr/>
    </dgm:pt>
    <dgm:pt modelId="{CF48BD57-9D84-3F49-B75B-0C5EBC2C95E1}" type="pres">
      <dgm:prSet presAssocID="{D546C426-861A-664A-BE7E-93950B538EB5}" presName="descendantText" presStyleLbl="alignAccFollowNode1" presStyleIdx="1" presStyleCnt="2">
        <dgm:presLayoutVars>
          <dgm:bulletEnabled val="1"/>
        </dgm:presLayoutVars>
      </dgm:prSet>
      <dgm:spPr/>
    </dgm:pt>
  </dgm:ptLst>
  <dgm:cxnLst>
    <dgm:cxn modelId="{38AAE40E-65E7-B544-B2DC-F40EBD9303E0}" type="presOf" srcId="{DF42E8B8-2E02-AF41-A30D-D000F402EF9B}" destId="{CF48BD57-9D84-3F49-B75B-0C5EBC2C95E1}" srcOrd="0" destOrd="1" presId="urn:microsoft.com/office/officeart/2005/8/layout/vList5"/>
    <dgm:cxn modelId="{EE0D9810-998B-2245-A269-1C4ADE4FFD7B}" type="presOf" srcId="{D546C426-861A-664A-BE7E-93950B538EB5}" destId="{A3776E53-236C-A549-BD87-A25D22BCCD29}" srcOrd="0" destOrd="0" presId="urn:microsoft.com/office/officeart/2005/8/layout/vList5"/>
    <dgm:cxn modelId="{CE48DD17-C19F-C34F-B9D4-15312D3D03D2}" srcId="{F2873FCC-2549-614A-B912-9FA51D4277F7}" destId="{75E6B2EB-DF8A-354B-B8B3-E6244EFB7686}" srcOrd="0" destOrd="0" parTransId="{D76DCF01-8565-5548-B964-84C18E6A072D}" sibTransId="{CD7BDB2C-38C3-2444-ACB4-CD8F8640511B}"/>
    <dgm:cxn modelId="{C8051E21-18C0-934B-8F74-E58788263005}" type="presOf" srcId="{51B5CE4F-8C83-DD43-A1B4-CF82EA6C6E82}" destId="{9026F0C3-57DD-3A42-BE4C-11EC48189E03}" srcOrd="0" destOrd="3" presId="urn:microsoft.com/office/officeart/2005/8/layout/vList5"/>
    <dgm:cxn modelId="{EFB08329-5672-3D45-BD9A-3CCE97D43F8C}" srcId="{75E6B2EB-DF8A-354B-B8B3-E6244EFB7686}" destId="{F160C2D3-E7CD-2243-A582-68BAD3AAF3D6}" srcOrd="2" destOrd="0" parTransId="{902FC649-9CE6-F14B-BE37-E7F078F5EACB}" sibTransId="{EA5C76CB-1A33-F84E-AD9E-4EAE5A714E71}"/>
    <dgm:cxn modelId="{B305223F-0B3B-0E4A-ABC1-D597D67CB057}" srcId="{75E6B2EB-DF8A-354B-B8B3-E6244EFB7686}" destId="{69188A6E-190F-9341-BC70-E801075C3AAE}" srcOrd="0" destOrd="0" parTransId="{CAF18147-3586-2941-B24F-7F4560C41F55}" sibTransId="{996A28BA-3D03-454C-9A7D-2374F984C7EF}"/>
    <dgm:cxn modelId="{EB7FE140-BA62-564D-B122-88EFCD9D1E8A}" type="presOf" srcId="{75E6B2EB-DF8A-354B-B8B3-E6244EFB7686}" destId="{BD755251-17FB-9C42-99A8-DA429DA27FCE}" srcOrd="0" destOrd="0" presId="urn:microsoft.com/office/officeart/2005/8/layout/vList5"/>
    <dgm:cxn modelId="{11431B5C-8599-1D47-99F8-746436A9F656}" type="presOf" srcId="{9277B013-E290-4942-B6AC-C0BC6B5078E7}" destId="{CF48BD57-9D84-3F49-B75B-0C5EBC2C95E1}" srcOrd="0" destOrd="2" presId="urn:microsoft.com/office/officeart/2005/8/layout/vList5"/>
    <dgm:cxn modelId="{492E7E60-5E51-E645-B0C7-7138D4BB2169}" srcId="{D546C426-861A-664A-BE7E-93950B538EB5}" destId="{9277B013-E290-4942-B6AC-C0BC6B5078E7}" srcOrd="2" destOrd="0" parTransId="{88158A71-A261-7A4E-9650-421A664A5844}" sibTransId="{6405C55B-B2FC-2B48-9D59-0CBB9F4EDE92}"/>
    <dgm:cxn modelId="{D8E82D61-C865-DA40-A70E-68CE233D34EB}" srcId="{75E6B2EB-DF8A-354B-B8B3-E6244EFB7686}" destId="{34EF8C53-7E45-CF4A-A232-15C1BA4357F5}" srcOrd="4" destOrd="0" parTransId="{4977DD02-7F55-2943-86E3-CC2261B111F8}" sibTransId="{55854FE5-5948-A043-867A-6F85EDA6BB72}"/>
    <dgm:cxn modelId="{81BC3164-82E8-7046-B93D-6BE86BD47277}" type="presOf" srcId="{69188A6E-190F-9341-BC70-E801075C3AAE}" destId="{9026F0C3-57DD-3A42-BE4C-11EC48189E03}" srcOrd="0" destOrd="0" presId="urn:microsoft.com/office/officeart/2005/8/layout/vList5"/>
    <dgm:cxn modelId="{AB7EC345-01B1-1141-BFA5-96A41EDDCEE5}" type="presOf" srcId="{97B0A426-2867-DB4D-87C2-30F76C9FBAF8}" destId="{CF48BD57-9D84-3F49-B75B-0C5EBC2C95E1}" srcOrd="0" destOrd="0" presId="urn:microsoft.com/office/officeart/2005/8/layout/vList5"/>
    <dgm:cxn modelId="{DBA5F54B-6192-7546-A3EA-728438FDF7F9}" srcId="{D546C426-861A-664A-BE7E-93950B538EB5}" destId="{DF42E8B8-2E02-AF41-A30D-D000F402EF9B}" srcOrd="1" destOrd="0" parTransId="{04B27092-0A08-C545-BBF7-E80B3532C041}" sibTransId="{133FF078-163F-DA4D-A2DF-B62BC25B925C}"/>
    <dgm:cxn modelId="{2918A455-0DD0-0848-B7A3-D361A88BB4D8}" type="presOf" srcId="{F2873FCC-2549-614A-B912-9FA51D4277F7}" destId="{0DCEA9FE-4380-094D-BA63-F55BBC81A49E}" srcOrd="0" destOrd="0" presId="urn:microsoft.com/office/officeart/2005/8/layout/vList5"/>
    <dgm:cxn modelId="{FA1E2456-22EC-614C-A17A-DF57E829244A}" type="presOf" srcId="{93F0744D-7515-1342-BB6A-5D4EB9107559}" destId="{9026F0C3-57DD-3A42-BE4C-11EC48189E03}" srcOrd="0" destOrd="1" presId="urn:microsoft.com/office/officeart/2005/8/layout/vList5"/>
    <dgm:cxn modelId="{B8CC4959-AFF2-1E4E-9808-BBA89C73452E}" srcId="{75E6B2EB-DF8A-354B-B8B3-E6244EFB7686}" destId="{93F0744D-7515-1342-BB6A-5D4EB9107559}" srcOrd="1" destOrd="0" parTransId="{D897FE5B-C2BA-084F-A6FB-19BA6371B88E}" sibTransId="{302E5FDC-607B-FF4B-9D21-22F4B7A61427}"/>
    <dgm:cxn modelId="{E79153BE-9823-1842-BBAE-DD194BA12614}" srcId="{D546C426-861A-664A-BE7E-93950B538EB5}" destId="{97B0A426-2867-DB4D-87C2-30F76C9FBAF8}" srcOrd="0" destOrd="0" parTransId="{245C5297-43C0-974C-ACE9-F6EA19DD0A66}" sibTransId="{51898BD0-BC9E-C044-8F1A-106AD58218D9}"/>
    <dgm:cxn modelId="{74BC32D1-684C-F14B-8A2C-5842DB1E8FFF}" srcId="{75E6B2EB-DF8A-354B-B8B3-E6244EFB7686}" destId="{51B5CE4F-8C83-DD43-A1B4-CF82EA6C6E82}" srcOrd="3" destOrd="0" parTransId="{96C97941-876E-1A48-84C1-BF9081AF9138}" sibTransId="{78C0D5E2-2389-C44C-83F0-405844C314B4}"/>
    <dgm:cxn modelId="{F0CAACE5-307F-8644-8AEB-685CF0C9C4F5}" type="presOf" srcId="{34EF8C53-7E45-CF4A-A232-15C1BA4357F5}" destId="{9026F0C3-57DD-3A42-BE4C-11EC48189E03}" srcOrd="0" destOrd="4" presId="urn:microsoft.com/office/officeart/2005/8/layout/vList5"/>
    <dgm:cxn modelId="{C5CD05F2-22D4-B047-9636-19CD0347A8E0}" type="presOf" srcId="{F160C2D3-E7CD-2243-A582-68BAD3AAF3D6}" destId="{9026F0C3-57DD-3A42-BE4C-11EC48189E03}" srcOrd="0" destOrd="2" presId="urn:microsoft.com/office/officeart/2005/8/layout/vList5"/>
    <dgm:cxn modelId="{9100D6FF-27AD-5940-A31E-389AB4952A6E}" srcId="{F2873FCC-2549-614A-B912-9FA51D4277F7}" destId="{D546C426-861A-664A-BE7E-93950B538EB5}" srcOrd="1" destOrd="0" parTransId="{73885F50-7B5F-1B49-AA3C-83BBCD12FF1E}" sibTransId="{65C0AFC8-2BCE-1049-8993-8F7677674ABB}"/>
    <dgm:cxn modelId="{A7B5854D-F8F6-6F47-9409-69062F37B537}" type="presParOf" srcId="{0DCEA9FE-4380-094D-BA63-F55BBC81A49E}" destId="{061AEEA8-6803-314E-BFD2-E5570A092BB4}" srcOrd="0" destOrd="0" presId="urn:microsoft.com/office/officeart/2005/8/layout/vList5"/>
    <dgm:cxn modelId="{92C1DBD6-BBD1-F945-A6F0-45491E733494}" type="presParOf" srcId="{061AEEA8-6803-314E-BFD2-E5570A092BB4}" destId="{BD755251-17FB-9C42-99A8-DA429DA27FCE}" srcOrd="0" destOrd="0" presId="urn:microsoft.com/office/officeart/2005/8/layout/vList5"/>
    <dgm:cxn modelId="{655F3CDE-560A-D248-AE5E-2FE2E5DA74E3}" type="presParOf" srcId="{061AEEA8-6803-314E-BFD2-E5570A092BB4}" destId="{9026F0C3-57DD-3A42-BE4C-11EC48189E03}" srcOrd="1" destOrd="0" presId="urn:microsoft.com/office/officeart/2005/8/layout/vList5"/>
    <dgm:cxn modelId="{2144DF06-72BA-D44D-90A6-7492F90CE5A2}" type="presParOf" srcId="{0DCEA9FE-4380-094D-BA63-F55BBC81A49E}" destId="{9729EDA9-BD16-BD4B-BD6D-D8687FA5B837}" srcOrd="1" destOrd="0" presId="urn:microsoft.com/office/officeart/2005/8/layout/vList5"/>
    <dgm:cxn modelId="{660D7FC7-9940-844F-8923-D31D81388329}" type="presParOf" srcId="{0DCEA9FE-4380-094D-BA63-F55BBC81A49E}" destId="{E5C9D96C-128E-0C45-AB7E-6397B394D975}" srcOrd="2" destOrd="0" presId="urn:microsoft.com/office/officeart/2005/8/layout/vList5"/>
    <dgm:cxn modelId="{B8BFC08E-381A-A24C-8BEF-9DDCCD2BB7F1}" type="presParOf" srcId="{E5C9D96C-128E-0C45-AB7E-6397B394D975}" destId="{A3776E53-236C-A549-BD87-A25D22BCCD29}" srcOrd="0" destOrd="0" presId="urn:microsoft.com/office/officeart/2005/8/layout/vList5"/>
    <dgm:cxn modelId="{50110DDB-AC94-1740-A4FB-C24FF327AB3A}" type="presParOf" srcId="{E5C9D96C-128E-0C45-AB7E-6397B394D975}" destId="{CF48BD57-9D84-3F49-B75B-0C5EBC2C95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6F0C3-57DD-3A42-BE4C-11EC48189E03}">
      <dsp:nvSpPr>
        <dsp:cNvPr id="0" name=""/>
        <dsp:cNvSpPr/>
      </dsp:nvSpPr>
      <dsp:spPr>
        <a:xfrm rot="5400000">
          <a:off x="5291993" y="-1744913"/>
          <a:ext cx="1912665" cy="588077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Reading</a:t>
          </a:r>
        </a:p>
        <a:p>
          <a:pPr marL="228600" lvl="1" indent="-228600" algn="l" defTabSz="977900">
            <a:lnSpc>
              <a:spcPct val="90000"/>
            </a:lnSpc>
            <a:spcBef>
              <a:spcPct val="0"/>
            </a:spcBef>
            <a:spcAft>
              <a:spcPct val="15000"/>
            </a:spcAft>
            <a:buChar char="•"/>
          </a:pPr>
          <a:r>
            <a:rPr lang="en-US" sz="2200" kern="1200"/>
            <a:t>Mathematics</a:t>
          </a:r>
        </a:p>
        <a:p>
          <a:pPr marL="228600" lvl="1" indent="-228600" algn="l" defTabSz="977900">
            <a:lnSpc>
              <a:spcPct val="90000"/>
            </a:lnSpc>
            <a:spcBef>
              <a:spcPct val="0"/>
            </a:spcBef>
            <a:spcAft>
              <a:spcPct val="15000"/>
            </a:spcAft>
            <a:buChar char="•"/>
          </a:pPr>
          <a:r>
            <a:rPr lang="en-US" sz="2200" kern="1200"/>
            <a:t>Science</a:t>
          </a:r>
        </a:p>
        <a:p>
          <a:pPr marL="228600" lvl="1" indent="-228600" algn="l" defTabSz="977900">
            <a:lnSpc>
              <a:spcPct val="90000"/>
            </a:lnSpc>
            <a:spcBef>
              <a:spcPct val="0"/>
            </a:spcBef>
            <a:spcAft>
              <a:spcPct val="15000"/>
            </a:spcAft>
            <a:buChar char="•"/>
          </a:pPr>
          <a:r>
            <a:rPr lang="en-US" sz="2200" kern="1200"/>
            <a:t>Social Studies</a:t>
          </a:r>
        </a:p>
        <a:p>
          <a:pPr marL="228600" lvl="1" indent="-228600" algn="l" defTabSz="977900" rtl="0">
            <a:lnSpc>
              <a:spcPct val="90000"/>
            </a:lnSpc>
            <a:spcBef>
              <a:spcPct val="0"/>
            </a:spcBef>
            <a:spcAft>
              <a:spcPct val="15000"/>
            </a:spcAft>
            <a:buChar char="•"/>
          </a:pPr>
          <a:r>
            <a:rPr lang="en-US" sz="2200" kern="1200"/>
            <a:t>Writing</a:t>
          </a:r>
          <a:r>
            <a:rPr lang="en-US" sz="2200" kern="1200">
              <a:latin typeface="Franklin Gothic Medium" panose="020B0603020102020204"/>
            </a:rPr>
            <a:t> (Editing &amp; Mechanics &amp; On-Demand)</a:t>
          </a:r>
          <a:endParaRPr lang="en-US" sz="2200" kern="1200"/>
        </a:p>
      </dsp:txBody>
      <dsp:txXfrm rot="-5400000">
        <a:off x="3307938" y="332511"/>
        <a:ext cx="5787408" cy="1725927"/>
      </dsp:txXfrm>
    </dsp:sp>
    <dsp:sp modelId="{BD755251-17FB-9C42-99A8-DA429DA27FCE}">
      <dsp:nvSpPr>
        <dsp:cNvPr id="0" name=""/>
        <dsp:cNvSpPr/>
      </dsp:nvSpPr>
      <dsp:spPr>
        <a:xfrm>
          <a:off x="8409" y="29371"/>
          <a:ext cx="3307937" cy="2390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a:t>Attainment Tasks</a:t>
          </a:r>
        </a:p>
      </dsp:txBody>
      <dsp:txXfrm>
        <a:off x="125120" y="146082"/>
        <a:ext cx="3074515" cy="2157409"/>
      </dsp:txXfrm>
    </dsp:sp>
    <dsp:sp modelId="{CF48BD57-9D84-3F49-B75B-0C5EBC2C95E1}">
      <dsp:nvSpPr>
        <dsp:cNvPr id="0" name=""/>
        <dsp:cNvSpPr/>
      </dsp:nvSpPr>
      <dsp:spPr>
        <a:xfrm rot="5400000">
          <a:off x="5291993" y="765459"/>
          <a:ext cx="1912665" cy="588077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Reading/English Language Arts</a:t>
          </a:r>
        </a:p>
        <a:p>
          <a:pPr marL="228600" lvl="1" indent="-228600" algn="l" defTabSz="977900">
            <a:lnSpc>
              <a:spcPct val="90000"/>
            </a:lnSpc>
            <a:spcBef>
              <a:spcPct val="0"/>
            </a:spcBef>
            <a:spcAft>
              <a:spcPct val="15000"/>
            </a:spcAft>
            <a:buChar char="•"/>
          </a:pPr>
          <a:r>
            <a:rPr lang="en-US" sz="2200" kern="1200"/>
            <a:t>Mathematics</a:t>
          </a:r>
        </a:p>
        <a:p>
          <a:pPr marL="228600" lvl="1" indent="-228600" algn="l" defTabSz="977900">
            <a:lnSpc>
              <a:spcPct val="90000"/>
            </a:lnSpc>
            <a:spcBef>
              <a:spcPct val="0"/>
            </a:spcBef>
            <a:spcAft>
              <a:spcPct val="15000"/>
            </a:spcAft>
            <a:buChar char="•"/>
          </a:pPr>
          <a:r>
            <a:rPr lang="en-US" sz="2200" kern="1200"/>
            <a:t>Science</a:t>
          </a:r>
        </a:p>
      </dsp:txBody>
      <dsp:txXfrm rot="-5400000">
        <a:off x="3307938" y="2842884"/>
        <a:ext cx="5787408" cy="1725927"/>
      </dsp:txXfrm>
    </dsp:sp>
    <dsp:sp modelId="{A3776E53-236C-A549-BD87-A25D22BCCD29}">
      <dsp:nvSpPr>
        <dsp:cNvPr id="0" name=""/>
        <dsp:cNvSpPr/>
      </dsp:nvSpPr>
      <dsp:spPr>
        <a:xfrm>
          <a:off x="0" y="2510432"/>
          <a:ext cx="3307937" cy="2390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a:t>Transition Attainment Record</a:t>
          </a:r>
        </a:p>
      </dsp:txBody>
      <dsp:txXfrm>
        <a:off x="116711" y="2627143"/>
        <a:ext cx="3074515" cy="21574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Hello, My name is Krista Mullins and I am with</a:t>
            </a:r>
            <a:r>
              <a:rPr lang="en-US" b="1" baseline="0" dirty="0"/>
              <a:t> the Kentucky Department of Education’s Office of Assessment and Accountability. I work in the Division of Assessment and Accountability Support. I am excited to bring to you today the first of two parts specific to the Overview-Attainment Task training. </a:t>
            </a:r>
            <a:r>
              <a:rPr lang="en-US" sz="1200" b="1" kern="1200" dirty="0">
                <a:solidFill>
                  <a:schemeClr val="tx1"/>
                </a:solidFill>
                <a:effectLst/>
                <a:latin typeface="+mn-lt"/>
                <a:ea typeface="+mn-ea"/>
                <a:cs typeface="+mn-cs"/>
              </a:rPr>
              <a:t>Part 1 of today’s training will focus on an overview of the assessment along with key dates and requirements to prepare you for a successful administration.</a:t>
            </a:r>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12152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t>
            </a:r>
            <a:r>
              <a:rPr lang="en-US" sz="1200" b="1" kern="1200">
                <a:solidFill>
                  <a:schemeClr val="tx1"/>
                </a:solidFill>
                <a:effectLst/>
                <a:latin typeface="+mn-lt"/>
                <a:ea typeface="+mn-ea"/>
                <a:cs typeface="+mn-cs"/>
              </a:rPr>
              <a:t>he Participation Guidelines for the Kentucky Alternate Assessment went through some major revisions starting in the fall of 2017. Those revisions were completed, and new guidelines were released in Feb. 15 of 2018. For any questions about participation in the Kentucky Alternate Assessment I encourage you to contact our friends in the Office of Special Education and Early Learning. </a:t>
            </a:r>
            <a:r>
              <a:rPr lang="en-US" sz="1200" b="1" kern="1200">
                <a:solidFill>
                  <a:schemeClr val="tx1"/>
                </a:solidFill>
                <a:effectLst/>
                <a:highlight>
                  <a:srgbClr val="FFFF00"/>
                </a:highlight>
                <a:latin typeface="+mn-lt"/>
                <a:ea typeface="+mn-ea"/>
                <a:cs typeface="+mn-cs"/>
              </a:rPr>
              <a:t>Lauren Thieneman </a:t>
            </a:r>
            <a:r>
              <a:rPr lang="en-US" sz="1200" b="1" kern="1200">
                <a:solidFill>
                  <a:schemeClr val="tx1"/>
                </a:solidFill>
                <a:effectLst/>
                <a:latin typeface="+mn-lt"/>
                <a:ea typeface="+mn-ea"/>
                <a:cs typeface="+mn-cs"/>
              </a:rPr>
              <a:t>in the Division of IDEA Monitoring and Results is the lead. She does an amazing job with placement decisions and the participation process in its entirety.</a:t>
            </a: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49011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10 focuses on the content areas that will be assessed at the</a:t>
            </a:r>
            <a:r>
              <a:rPr lang="en-US" baseline="0"/>
              <a:t> elementary level. One thing to note is that many schools have a different grade configuration, so your school may not be a 3-5 grade span. It may be a 3-6, or a 3-4. The 3-5 grade span is used at the state level as that is how district accountability is represented. </a:t>
            </a:r>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11</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107297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11 reflects the required content areas being</a:t>
            </a:r>
            <a:r>
              <a:rPr lang="en-US" baseline="0"/>
              <a:t> assessed at middle school.</a:t>
            </a:r>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12</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247076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a:t>
            </a:r>
            <a:r>
              <a:rPr lang="en-US" baseline="0"/>
              <a:t> 12 looks at the high school content areas to be assessed. If you will note in red, grade 9 and grade 12 no longer have Attainment Tasks administered at those grades. Nothing is assessed at grade 9 and only the TAR is available for those who choose to take it at grade 12.</a:t>
            </a:r>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13</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35015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A student completing the Alternate Kentucky Summative Assessment will be tested based on the grade listed for him/her in Infinite Campus (IC). It is critical that the grade placement be correct in IC in September or no later than October this year before rosters for the fall Window 1 assessments are pulled. Once a student participating in the Alternate Kentucky Assessment Program has completed grade 12, and they plan to remain in school until </a:t>
            </a:r>
            <a:r>
              <a:rPr lang="en-US" b="1"/>
              <a:t>up to age</a:t>
            </a:r>
            <a:r>
              <a:rPr lang="en-US" sz="1200" b="1" kern="1200">
                <a:solidFill>
                  <a:schemeClr val="tx1"/>
                </a:solidFill>
                <a:effectLst/>
                <a:latin typeface="+mn-lt"/>
                <a:ea typeface="+mn-ea"/>
                <a:cs typeface="+mn-cs"/>
              </a:rPr>
              <a:t> 21, they may then be enrolled in IC as a grade 14 student.</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3272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200" b="1" kern="1200" dirty="0">
                <a:solidFill>
                  <a:schemeClr val="tx1"/>
                </a:solidFill>
                <a:effectLst/>
                <a:latin typeface="+mn-lt"/>
                <a:ea typeface="+mn-ea"/>
                <a:cs typeface="+mn-cs"/>
              </a:rPr>
              <a:t>If you are not familiar with the Alternate Kentucky Summative Assessment webpage, I encourage you to venture out on the KDE website. Locate the Assessment/Accountability site on the homepage. Select Assessments in the drop-down menu and then double click the Alternate Kentucky</a:t>
            </a:r>
            <a:r>
              <a:rPr lang="en-US" sz="1200" b="1" kern="1200" baseline="0" dirty="0">
                <a:solidFill>
                  <a:schemeClr val="tx1"/>
                </a:solidFill>
                <a:effectLst/>
                <a:latin typeface="+mn-lt"/>
                <a:ea typeface="+mn-ea"/>
                <a:cs typeface="+mn-cs"/>
              </a:rPr>
              <a:t> Summative Assessment</a:t>
            </a:r>
            <a:r>
              <a:rPr lang="en-US" sz="1200" b="1" kern="1200" dirty="0">
                <a:solidFill>
                  <a:schemeClr val="tx1"/>
                </a:solidFill>
                <a:effectLst/>
                <a:latin typeface="+mn-lt"/>
                <a:ea typeface="+mn-ea"/>
                <a:cs typeface="+mn-cs"/>
              </a:rPr>
              <a:t> Program link. </a:t>
            </a:r>
            <a:r>
              <a:rPr lang="en-US" b="1" dirty="0"/>
              <a:t>Select Alternate Resources from the options listed in the drop-down menu. On this page you can find various resources that you will find to be helpful. You can also find other valuable resources on KDE’s website.</a:t>
            </a:r>
            <a:endParaRPr lang="en-US" sz="1200" kern="1200" dirty="0">
              <a:solidFill>
                <a:schemeClr val="tx1"/>
              </a:solidFill>
              <a:effectLst/>
              <a:latin typeface="+mn-lt"/>
              <a:ea typeface="+mn-ea"/>
              <a:cs typeface="+mn-cs"/>
            </a:endParaRPr>
          </a:p>
          <a:p>
            <a:pPr eaLnBrk="1" hangingPunct="1">
              <a:spcBef>
                <a:spcPct val="0"/>
              </a:spcBef>
            </a:pPr>
            <a:endParaRPr lang="en-US" dirty="0"/>
          </a:p>
        </p:txBody>
      </p:sp>
      <p:sp>
        <p:nvSpPr>
          <p:cNvPr id="2355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57A68678-BA6A-4B9B-80B1-D3A78F596FE0}" type="slidenum">
              <a:rPr lang="en-US" smtClean="0">
                <a:latin typeface="Calibri" pitchFamily="34" charset="0"/>
              </a:rPr>
              <a:pPr fontAlgn="base">
                <a:spcBef>
                  <a:spcPct val="0"/>
                </a:spcBef>
                <a:spcAft>
                  <a:spcPct val="0"/>
                </a:spcAft>
                <a:defRPr/>
              </a:pPr>
              <a:t>15</a:t>
            </a:fld>
            <a:endParaRPr lang="en-US">
              <a:latin typeface="Calibri" pitchFamily="34" charset="0"/>
            </a:endParaRPr>
          </a:p>
        </p:txBody>
      </p:sp>
    </p:spTree>
    <p:extLst>
      <p:ext uri="{BB962C8B-B14F-4D97-AF65-F5344CB8AC3E}">
        <p14:creationId xmlns:p14="http://schemas.microsoft.com/office/powerpoint/2010/main" val="15216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200" b="1" kern="1200" dirty="0">
                <a:solidFill>
                  <a:schemeClr val="tx1"/>
                </a:solidFill>
                <a:effectLst/>
                <a:latin typeface="+mn-lt"/>
                <a:ea typeface="+mn-ea"/>
                <a:cs typeface="+mn-cs"/>
              </a:rPr>
              <a:t>So, what happens now? Well, if you haven’t already </a:t>
            </a:r>
            <a:r>
              <a:rPr lang="en-US" b="1" dirty="0"/>
              <a:t>read the </a:t>
            </a:r>
            <a:r>
              <a:rPr lang="en-US" sz="1200" b="1" kern="1200" dirty="0">
                <a:solidFill>
                  <a:schemeClr val="tx1"/>
                </a:solidFill>
                <a:effectLst/>
                <a:latin typeface="+mn-lt"/>
                <a:ea typeface="+mn-ea"/>
                <a:cs typeface="+mn-cs"/>
              </a:rPr>
              <a:t>Administration Guide provided along with this training, please do so. If you have students in grades 11, 12 and/or 14 who need to take the TAR, that training</a:t>
            </a:r>
            <a:r>
              <a:rPr lang="en-US" sz="1200" b="1" kern="1200" baseline="0" dirty="0">
                <a:solidFill>
                  <a:schemeClr val="tx1"/>
                </a:solidFill>
                <a:effectLst/>
                <a:latin typeface="+mn-lt"/>
                <a:ea typeface="+mn-ea"/>
                <a:cs typeface="+mn-cs"/>
              </a:rPr>
              <a:t> will be released on October 2nd</a:t>
            </a:r>
            <a:r>
              <a:rPr lang="en-US" sz="1200" b="1" kern="1200" dirty="0">
                <a:solidFill>
                  <a:schemeClr val="tx1"/>
                </a:solidFill>
                <a:effectLst/>
                <a:latin typeface="+mn-lt"/>
                <a:ea typeface="+mn-ea"/>
                <a:cs typeface="+mn-cs"/>
              </a:rPr>
              <a:t>.</a:t>
            </a:r>
            <a:r>
              <a:rPr lang="en-US" b="1" dirty="0"/>
              <a:t> </a:t>
            </a:r>
            <a:endParaRPr lang="en-US" dirty="0"/>
          </a:p>
        </p:txBody>
      </p:sp>
      <p:sp>
        <p:nvSpPr>
          <p:cNvPr id="2458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6290FC11-594B-4C14-A9F4-1450A54EF972}" type="slidenum">
              <a:rPr lang="en-US" smtClean="0">
                <a:latin typeface="Calibri" pitchFamily="34" charset="0"/>
              </a:rPr>
              <a:pPr fontAlgn="base">
                <a:spcBef>
                  <a:spcPct val="0"/>
                </a:spcBef>
                <a:spcAft>
                  <a:spcPct val="0"/>
                </a:spcAft>
                <a:defRPr/>
              </a:pPr>
              <a:t>16</a:t>
            </a:fld>
            <a:endParaRPr lang="en-US">
              <a:latin typeface="Calibri" pitchFamily="34" charset="0"/>
            </a:endParaRPr>
          </a:p>
        </p:txBody>
      </p:sp>
    </p:spTree>
    <p:extLst>
      <p:ext uri="{BB962C8B-B14F-4D97-AF65-F5344CB8AC3E}">
        <p14:creationId xmlns:p14="http://schemas.microsoft.com/office/powerpoint/2010/main" val="83598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23925" rtl="0" eaLnBrk="1" fontAlgn="auto" latinLnBrk="0" hangingPunct="1">
              <a:lnSpc>
                <a:spcPct val="100000"/>
              </a:lnSpc>
              <a:spcBef>
                <a:spcPct val="0"/>
              </a:spcBef>
              <a:spcAft>
                <a:spcPts val="0"/>
              </a:spcAft>
              <a:buClrTx/>
              <a:buSzTx/>
              <a:buFontTx/>
              <a:buNone/>
              <a:tabLst/>
              <a:defRPr/>
            </a:pPr>
            <a:r>
              <a:rPr lang="en-US" sz="1200" b="1" kern="1200">
                <a:solidFill>
                  <a:schemeClr val="tx1"/>
                </a:solidFill>
                <a:effectLst/>
                <a:latin typeface="+mn-lt"/>
                <a:ea typeface="+mn-ea"/>
                <a:cs typeface="+mn-cs"/>
              </a:rPr>
              <a:t>Anyone planning to administer the Alternate Kentucky</a:t>
            </a:r>
            <a:r>
              <a:rPr lang="en-US" sz="1200" b="1" kern="1200" baseline="0">
                <a:solidFill>
                  <a:schemeClr val="tx1"/>
                </a:solidFill>
                <a:effectLst/>
                <a:latin typeface="+mn-lt"/>
                <a:ea typeface="+mn-ea"/>
                <a:cs typeface="+mn-cs"/>
              </a:rPr>
              <a:t> Summative Assessment</a:t>
            </a:r>
            <a:r>
              <a:rPr lang="en-US" sz="1200" b="1" kern="1200">
                <a:solidFill>
                  <a:schemeClr val="tx1"/>
                </a:solidFill>
                <a:effectLst/>
                <a:latin typeface="+mn-lt"/>
                <a:ea typeface="+mn-ea"/>
                <a:cs typeface="+mn-cs"/>
              </a:rPr>
              <a:t> this fall or in the spring must complete this training along with part 2 which will follow, complete the qualifying quiz found in the Online Training System, complete the Administration Code and Inclusion of Special Populations training all before November</a:t>
            </a:r>
            <a:r>
              <a:rPr lang="en-US" sz="1200" b="1" kern="1200" baseline="0">
                <a:solidFill>
                  <a:schemeClr val="tx1"/>
                </a:solidFill>
                <a:effectLst/>
                <a:latin typeface="+mn-lt"/>
                <a:ea typeface="+mn-ea"/>
                <a:cs typeface="+mn-cs"/>
              </a:rPr>
              <a:t> 10, 2023</a:t>
            </a:r>
            <a:r>
              <a:rPr lang="en-US" sz="1200" b="1" kern="1200">
                <a:solidFill>
                  <a:schemeClr val="tx1"/>
                </a:solidFill>
                <a:effectLst/>
                <a:latin typeface="+mn-lt"/>
                <a:ea typeface="+mn-ea"/>
                <a:cs typeface="+mn-cs"/>
              </a:rPr>
              <a:t>. This just must be completed one time per year. The quiz is 20 questions, 4 of which are mandatory and must be answered correctly to receive a passing score. This training along with the qualifying quiz serves as a review each year before you administer the Alternate Kentu</a:t>
            </a:r>
            <a:r>
              <a:rPr lang="en-US" sz="1200" b="1" kern="1200" baseline="0">
                <a:solidFill>
                  <a:schemeClr val="tx1"/>
                </a:solidFill>
                <a:effectLst/>
                <a:latin typeface="+mn-lt"/>
                <a:ea typeface="+mn-ea"/>
                <a:cs typeface="+mn-cs"/>
              </a:rPr>
              <a:t>cky Summative</a:t>
            </a:r>
            <a:r>
              <a:rPr lang="en-US" sz="1200" b="1" kern="1200">
                <a:solidFill>
                  <a:schemeClr val="tx1"/>
                </a:solidFill>
                <a:effectLst/>
                <a:latin typeface="+mn-lt"/>
                <a:ea typeface="+mn-ea"/>
                <a:cs typeface="+mn-cs"/>
              </a:rPr>
              <a:t> assessments. This concludes</a:t>
            </a:r>
            <a:r>
              <a:rPr lang="en-US" sz="1200" b="1" kern="1200" baseline="0">
                <a:solidFill>
                  <a:schemeClr val="tx1"/>
                </a:solidFill>
                <a:effectLst/>
                <a:latin typeface="+mn-lt"/>
                <a:ea typeface="+mn-ea"/>
                <a:cs typeface="+mn-cs"/>
              </a:rPr>
              <a:t> part 1 of this training. Stay tuned for part 2 where we will </a:t>
            </a:r>
            <a:r>
              <a:rPr lang="en-US" sz="1200" b="1" kern="1200">
                <a:solidFill>
                  <a:schemeClr val="tx1"/>
                </a:solidFill>
                <a:effectLst/>
                <a:latin typeface="+mn-lt"/>
                <a:ea typeface="+mn-ea"/>
                <a:cs typeface="+mn-cs"/>
              </a:rPr>
              <a:t>specifically talk about the Attainment Task administration.</a:t>
            </a:r>
            <a:endParaRPr lang="en-US" sz="1200" kern="1200">
              <a:solidFill>
                <a:schemeClr val="tx1"/>
              </a:solidFill>
              <a:effectLst/>
              <a:latin typeface="+mn-lt"/>
              <a:ea typeface="+mn-ea"/>
              <a:cs typeface="+mn-cs"/>
            </a:endParaRPr>
          </a:p>
          <a:p>
            <a:pPr defTabSz="923925" eaLnBrk="1" hangingPunct="1">
              <a:spcBef>
                <a:spcPct val="0"/>
              </a:spcBef>
            </a:pPr>
            <a:endParaRPr lang="en-US"/>
          </a:p>
        </p:txBody>
      </p:sp>
      <p:sp>
        <p:nvSpPr>
          <p:cNvPr id="2560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B2C06295-03D7-43C4-8E5C-FB3EC1FA19B5}" type="slidenum">
              <a:rPr lang="en-US" smtClean="0">
                <a:latin typeface="Calibri" pitchFamily="34" charset="0"/>
              </a:rPr>
              <a:pPr fontAlgn="base">
                <a:spcBef>
                  <a:spcPct val="0"/>
                </a:spcBef>
                <a:spcAft>
                  <a:spcPct val="0"/>
                </a:spcAft>
                <a:defRPr/>
              </a:pPr>
              <a:t>17</a:t>
            </a:fld>
            <a:endParaRPr lang="en-US">
              <a:latin typeface="Calibri" pitchFamily="34" charset="0"/>
            </a:endParaRPr>
          </a:p>
        </p:txBody>
      </p:sp>
    </p:spTree>
    <p:extLst>
      <p:ext uri="{BB962C8B-B14F-4D97-AF65-F5344CB8AC3E}">
        <p14:creationId xmlns:p14="http://schemas.microsoft.com/office/powerpoint/2010/main" val="137807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part 1 of </a:t>
            </a:r>
            <a:r>
              <a:rPr lang="en-US" sz="1200" kern="1200">
                <a:solidFill>
                  <a:schemeClr val="tx1"/>
                </a:solidFill>
                <a:effectLst/>
                <a:latin typeface="+mn-lt"/>
                <a:ea typeface="+mn-ea"/>
                <a:cs typeface="+mn-cs"/>
              </a:rPr>
              <a:t>the Attainment Task Training. If you have any questions, please feel free to contact me at 502-564-4394 or at krista.mullins@education.ky.gov. Thank you for your time. </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this slide, you will find a link to the Combined Attainment Task Administration Guide. Please open or download the Administration Guide for today’s training. It is also found on the Kentucky Alternate Assessment Resources page. Many quiz questions will come from the administration guide, so it is critical to have access to it. </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353542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Completing this training should prepare each participant to accurately administer the Attainment Tasks.  Correct administration is crucial to getting accurate information from the assessment. Therefore, it is important to take time to fully understand the administration procedures.</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7BA07-5EBB-410F-B78B-15068C31FCBE}"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7841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a:t>
            </a:r>
            <a:r>
              <a:rPr lang="en-US" b="1" baseline="0"/>
              <a:t> important highlight to note is the continued administration of the Quality of School Climate and Safety survey to alternate assessment students. This survey is a required part of accountability that must be administered to all students. This includes students participating in the Kentucky Alternate Assessment. There are surveys represented for students at grades 3-5 and then grades 6-high school designed specifically for students who will be assessed. This means if a student is not in an assessment year, they will not be responsible for completing the survey. The survey for alternate assessment students consists of 10 questions with 4 answer options. The 4 answer options are the same as what is provided to students completing the survey for the general assessment. One very important point to note is that in high school, only students in grades 10 and 11 will complete the survey. We are aligning the requirements 100% with the general assessment, so students in grades 9, 12 or 14 in the Kentucky Alternate Assessment WILL NOT COMPLETE THE SURVEY.</a:t>
            </a:r>
            <a:endParaRPr lang="en-US" b="1"/>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247920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QSCS survey will be provided in the Attainment Task (AT) Window Two binder. It is printed on yellow paper, behind the Test Administrator Directions and on top of the Table of Contents.</a:t>
            </a:r>
          </a:p>
          <a:p>
            <a:endParaRPr lang="en-US"/>
          </a:p>
          <a:p>
            <a:r>
              <a:rPr lang="en-US"/>
              <a:t>Each AT binder will have a copy of the QSCS survey provided.</a:t>
            </a:r>
          </a:p>
          <a:p>
            <a:endParaRPr lang="en-US"/>
          </a:p>
          <a:p>
            <a:r>
              <a:rPr lang="en-US"/>
              <a:t>The QSCS survey must be administered prior to administering any AT items.</a:t>
            </a:r>
          </a:p>
          <a:p>
            <a:endParaRPr lang="en-US"/>
          </a:p>
          <a:p>
            <a:r>
              <a:rPr lang="en-US"/>
              <a:t>Results should be submitted in the Student Registration Database (SRD) beginning </a:t>
            </a:r>
            <a:r>
              <a:rPr lang="en-US" b="1"/>
              <a:t>April 15, 2024.</a:t>
            </a:r>
          </a:p>
          <a:p>
            <a:endParaRPr lang="en-US" b="1"/>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74339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a:solidFill>
                  <a:schemeClr val="tx1"/>
                </a:solidFill>
                <a:effectLst/>
                <a:latin typeface="+mn-lt"/>
                <a:ea typeface="+mn-ea"/>
                <a:cs typeface="+mn-cs"/>
              </a:rPr>
              <a:t>Now that we have discussed the QSCS survey, let’s turn our focus back to the test and what is required before you administer. First and foremost, before you administer any Kentucky state assessment you must receive the Administration Code training and the Inclusion</a:t>
            </a:r>
            <a:r>
              <a:rPr lang="en-US" sz="1200" b="1" kern="1200" baseline="0">
                <a:solidFill>
                  <a:schemeClr val="tx1"/>
                </a:solidFill>
                <a:effectLst/>
                <a:latin typeface="+mn-lt"/>
                <a:ea typeface="+mn-ea"/>
                <a:cs typeface="+mn-cs"/>
              </a:rPr>
              <a:t> of Special Populations training</a:t>
            </a:r>
            <a:r>
              <a:rPr lang="en-US" sz="1200" b="1" kern="1200">
                <a:solidFill>
                  <a:schemeClr val="tx1"/>
                </a:solidFill>
                <a:effectLst/>
                <a:latin typeface="+mn-lt"/>
                <a:ea typeface="+mn-ea"/>
                <a:cs typeface="+mn-cs"/>
              </a:rPr>
              <a:t>. If</a:t>
            </a:r>
            <a:r>
              <a:rPr lang="en-US" sz="1200" b="1" kern="1200" baseline="0">
                <a:solidFill>
                  <a:schemeClr val="tx1"/>
                </a:solidFill>
                <a:effectLst/>
                <a:latin typeface="+mn-lt"/>
                <a:ea typeface="+mn-ea"/>
                <a:cs typeface="+mn-cs"/>
              </a:rPr>
              <a:t> these</a:t>
            </a:r>
            <a:r>
              <a:rPr lang="en-US" sz="1200" b="1" kern="1200">
                <a:solidFill>
                  <a:schemeClr val="tx1"/>
                </a:solidFill>
                <a:effectLst/>
                <a:latin typeface="+mn-lt"/>
                <a:ea typeface="+mn-ea"/>
                <a:cs typeface="+mn-cs"/>
              </a:rPr>
              <a:t> trainings</a:t>
            </a:r>
            <a:r>
              <a:rPr lang="en-US" sz="1200" b="1" kern="1200" baseline="0">
                <a:solidFill>
                  <a:schemeClr val="tx1"/>
                </a:solidFill>
                <a:effectLst/>
                <a:latin typeface="+mn-lt"/>
                <a:ea typeface="+mn-ea"/>
                <a:cs typeface="+mn-cs"/>
              </a:rPr>
              <a:t> are not completed, then</a:t>
            </a:r>
            <a:r>
              <a:rPr lang="en-US" sz="1200" b="1" kern="1200">
                <a:solidFill>
                  <a:schemeClr val="tx1"/>
                </a:solidFill>
                <a:effectLst/>
                <a:latin typeface="+mn-lt"/>
                <a:ea typeface="+mn-ea"/>
                <a:cs typeface="+mn-cs"/>
              </a:rPr>
              <a:t> no test administration should occur. And, finally, if you are completing this training you will more than likely also be administering the Alternate Kentucky</a:t>
            </a:r>
            <a:r>
              <a:rPr lang="en-US" sz="1200" b="1" kern="1200" baseline="0">
                <a:solidFill>
                  <a:schemeClr val="tx1"/>
                </a:solidFill>
                <a:effectLst/>
                <a:latin typeface="+mn-lt"/>
                <a:ea typeface="+mn-ea"/>
                <a:cs typeface="+mn-cs"/>
              </a:rPr>
              <a:t> Summative Assessment</a:t>
            </a:r>
            <a:r>
              <a:rPr lang="en-US" sz="1200" b="1" kern="1200">
                <a:solidFill>
                  <a:schemeClr val="tx1"/>
                </a:solidFill>
                <a:effectLst/>
                <a:latin typeface="+mn-lt"/>
                <a:ea typeface="+mn-ea"/>
                <a:cs typeface="+mn-cs"/>
              </a:rPr>
              <a:t>, so this training is also a requirement</a:t>
            </a:r>
            <a:r>
              <a:rPr lang="en-US" sz="1200" b="1" kern="1200" baseline="0">
                <a:solidFill>
                  <a:schemeClr val="tx1"/>
                </a:solidFill>
                <a:effectLst/>
                <a:latin typeface="+mn-lt"/>
                <a:ea typeface="+mn-ea"/>
                <a:cs typeface="+mn-cs"/>
              </a:rPr>
              <a:t> to administer the Attainment Tasks</a:t>
            </a:r>
            <a:r>
              <a:rPr lang="en-US" sz="1200" b="1"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a:solidFill>
                  <a:schemeClr val="tx1"/>
                </a:solidFill>
                <a:effectLst/>
                <a:latin typeface="+mn-lt"/>
                <a:ea typeface="+mn-ea"/>
                <a:cs typeface="+mn-cs"/>
              </a:rPr>
              <a:t>The Kentucky</a:t>
            </a:r>
            <a:r>
              <a:rPr lang="en-US" sz="1200" b="1" kern="1200" baseline="0">
                <a:solidFill>
                  <a:schemeClr val="tx1"/>
                </a:solidFill>
                <a:effectLst/>
                <a:latin typeface="+mn-lt"/>
                <a:ea typeface="+mn-ea"/>
                <a:cs typeface="+mn-cs"/>
              </a:rPr>
              <a:t> Alternate Assessment</a:t>
            </a:r>
            <a:r>
              <a:rPr lang="en-US" sz="1200" b="1" kern="1200">
                <a:solidFill>
                  <a:schemeClr val="tx1"/>
                </a:solidFill>
                <a:effectLst/>
                <a:latin typeface="+mn-lt"/>
                <a:ea typeface="+mn-ea"/>
                <a:cs typeface="+mn-cs"/>
              </a:rPr>
              <a:t> Program is made up of 2 assessment types: Alternate</a:t>
            </a:r>
            <a:r>
              <a:rPr lang="en-US" sz="1200" b="1" kern="1200" baseline="0">
                <a:solidFill>
                  <a:schemeClr val="tx1"/>
                </a:solidFill>
                <a:effectLst/>
                <a:latin typeface="+mn-lt"/>
                <a:ea typeface="+mn-ea"/>
                <a:cs typeface="+mn-cs"/>
              </a:rPr>
              <a:t> </a:t>
            </a:r>
            <a:r>
              <a:rPr lang="en-US" sz="1200" b="1" kern="1200">
                <a:solidFill>
                  <a:schemeClr val="tx1"/>
                </a:solidFill>
                <a:effectLst/>
                <a:latin typeface="+mn-lt"/>
                <a:ea typeface="+mn-ea"/>
                <a:cs typeface="+mn-cs"/>
              </a:rPr>
              <a:t>Kentucky</a:t>
            </a:r>
            <a:r>
              <a:rPr lang="en-US" sz="1200" b="1" kern="1200" baseline="0">
                <a:solidFill>
                  <a:schemeClr val="tx1"/>
                </a:solidFill>
                <a:effectLst/>
                <a:latin typeface="+mn-lt"/>
                <a:ea typeface="+mn-ea"/>
                <a:cs typeface="+mn-cs"/>
              </a:rPr>
              <a:t> Summative Assessment </a:t>
            </a:r>
            <a:r>
              <a:rPr lang="en-US" sz="1200" b="1" kern="1200">
                <a:solidFill>
                  <a:schemeClr val="tx1"/>
                </a:solidFill>
                <a:effectLst/>
                <a:latin typeface="+mn-lt"/>
                <a:ea typeface="+mn-ea"/>
                <a:cs typeface="+mn-cs"/>
              </a:rPr>
              <a:t>Attainment Tasks (ATs)</a:t>
            </a:r>
            <a:r>
              <a:rPr lang="en-US" sz="1200" b="1" kern="1200" baseline="0">
                <a:solidFill>
                  <a:schemeClr val="tx1"/>
                </a:solidFill>
                <a:effectLst/>
                <a:latin typeface="+mn-lt"/>
                <a:ea typeface="+mn-ea"/>
                <a:cs typeface="+mn-cs"/>
              </a:rPr>
              <a:t> </a:t>
            </a:r>
            <a:r>
              <a:rPr lang="en-US" sz="1200" b="1" kern="1200">
                <a:solidFill>
                  <a:schemeClr val="tx1"/>
                </a:solidFill>
                <a:effectLst/>
                <a:latin typeface="+mn-lt"/>
                <a:ea typeface="+mn-ea"/>
                <a:cs typeface="+mn-cs"/>
              </a:rPr>
              <a:t>and the Transition Attainment Record or the TAR to most. Attainment Tasks are administered this year to students in grades 3-11 in reading, mathematics, writing, science and social studies depending on which content is assessed at the specific grade range. We will look at those required areas in slides 10, 11 and 12.</a:t>
            </a:r>
            <a:endParaRPr lang="en-US" sz="1200" kern="1200">
              <a:solidFill>
                <a:schemeClr val="tx1"/>
              </a:solidFill>
              <a:effectLst/>
              <a:latin typeface="+mn-lt"/>
              <a:ea typeface="+mn-ea"/>
              <a:cs typeface="+mn-cs"/>
            </a:endParaRPr>
          </a:p>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08037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200" b="1" kern="1200" dirty="0">
                <a:solidFill>
                  <a:schemeClr val="tx1"/>
                </a:solidFill>
                <a:effectLst/>
                <a:latin typeface="+mn-lt"/>
                <a:ea typeface="+mn-ea"/>
                <a:cs typeface="+mn-cs"/>
              </a:rPr>
              <a:t>Attainment Tasks are picture-based, multiple-choice assessments, </a:t>
            </a:r>
            <a:r>
              <a:rPr lang="en-US" b="1" dirty="0"/>
              <a:t>that are fully</a:t>
            </a:r>
            <a:r>
              <a:rPr lang="en-US" sz="1200" b="1" kern="1200" dirty="0">
                <a:solidFill>
                  <a:schemeClr val="tx1"/>
                </a:solidFill>
                <a:effectLst/>
                <a:latin typeface="+mn-lt"/>
                <a:ea typeface="+mn-ea"/>
                <a:cs typeface="+mn-cs"/>
              </a:rPr>
              <a:t> scripted and read by the test administrator. </a:t>
            </a:r>
            <a:r>
              <a:rPr lang="en-US" b="1" dirty="0"/>
              <a:t>Attainment Tasks permit accommodations identified for state assessments in the Individualized Education Program (IEP). There</a:t>
            </a:r>
            <a:r>
              <a:rPr lang="en-US" sz="1200" b="1" kern="1200" dirty="0">
                <a:solidFill>
                  <a:schemeClr val="tx1"/>
                </a:solidFill>
                <a:effectLst/>
                <a:latin typeface="+mn-lt"/>
                <a:ea typeface="+mn-ea"/>
                <a:cs typeface="+mn-cs"/>
              </a:rPr>
              <a:t> are 2 test windows for the Alternate Kentucky</a:t>
            </a:r>
            <a:r>
              <a:rPr lang="en-US" sz="1200" b="1" kern="1200" baseline="0" dirty="0">
                <a:solidFill>
                  <a:schemeClr val="tx1"/>
                </a:solidFill>
                <a:effectLst/>
                <a:latin typeface="+mn-lt"/>
                <a:ea typeface="+mn-ea"/>
                <a:cs typeface="+mn-cs"/>
              </a:rPr>
              <a:t> Summative Assessment </a:t>
            </a:r>
            <a:r>
              <a:rPr lang="en-US" sz="1200" b="1" kern="1200" dirty="0">
                <a:solidFill>
                  <a:schemeClr val="tx1"/>
                </a:solidFill>
                <a:effectLst/>
                <a:latin typeface="+mn-lt"/>
                <a:ea typeface="+mn-ea"/>
                <a:cs typeface="+mn-cs"/>
              </a:rPr>
              <a:t>Attainment Task administration. Window 1 is Nov. 13- Dec. 15, 2023 and Window 2 is April 15-May 24, 2024. When administering the Attainment Tasks, test administrators will read the script word for word, present their student with the question and the option of 3 answer choices (pictures are optional unless</a:t>
            </a:r>
            <a:r>
              <a:rPr lang="en-US" sz="1200" b="1" kern="1200" baseline="0" dirty="0">
                <a:solidFill>
                  <a:schemeClr val="tx1"/>
                </a:solidFill>
                <a:effectLst/>
                <a:latin typeface="+mn-lt"/>
                <a:ea typeface="+mn-ea"/>
                <a:cs typeface="+mn-cs"/>
              </a:rPr>
              <a:t> indicated in the script)</a:t>
            </a:r>
            <a:r>
              <a:rPr lang="en-US" sz="1200" b="1" kern="1200" dirty="0">
                <a:solidFill>
                  <a:schemeClr val="tx1"/>
                </a:solidFill>
                <a:effectLst/>
                <a:latin typeface="+mn-lt"/>
                <a:ea typeface="+mn-ea"/>
                <a:cs typeface="+mn-cs"/>
              </a:rPr>
              <a:t>. Once your student responds, the answer is then recorded on the paper copy of the answer sheet provided with the actual material shipment. After the administration is over, the answers are then recorded electronically in the Student Registration Database (SRD) after you have been activated by your DAC, </a:t>
            </a:r>
            <a:r>
              <a:rPr lang="en-US" sz="1200" b="1" kern="1200" dirty="0" err="1">
                <a:solidFill>
                  <a:schemeClr val="tx1"/>
                </a:solidFill>
                <a:effectLst/>
                <a:latin typeface="+mn-lt"/>
                <a:ea typeface="+mn-ea"/>
                <a:cs typeface="+mn-cs"/>
              </a:rPr>
              <a:t>DoSE</a:t>
            </a:r>
            <a:r>
              <a:rPr lang="en-US" sz="1200" b="1" kern="1200" dirty="0">
                <a:solidFill>
                  <a:schemeClr val="tx1"/>
                </a:solidFill>
                <a:effectLst/>
                <a:latin typeface="+mn-lt"/>
                <a:ea typeface="+mn-ea"/>
                <a:cs typeface="+mn-cs"/>
              </a:rPr>
              <a:t> or district alternate assessment administrator. </a:t>
            </a:r>
            <a:r>
              <a:rPr lang="en-US" b="1" dirty="0"/>
              <a:t>It is highly recommended to keep student response sheets in a secure location until after data cleanup in the event there is an error in score entry. Also</a:t>
            </a:r>
            <a:r>
              <a:rPr lang="en-US" sz="1200" b="1" kern="1200" dirty="0">
                <a:solidFill>
                  <a:schemeClr val="tx1"/>
                </a:solidFill>
                <a:effectLst/>
                <a:latin typeface="+mn-lt"/>
                <a:ea typeface="+mn-ea"/>
                <a:cs typeface="+mn-cs"/>
              </a:rPr>
              <a:t> for your convenience the Alternate Program Calendar link on this slide is live and is a one stop shop for all important dates for the Alternate Program as a whole. All dates for the AKSA, TAR, CWEC, ESAR, Infinite Campus, </a:t>
            </a:r>
            <a:r>
              <a:rPr lang="en-US" sz="1200" b="1" kern="1200" dirty="0" err="1">
                <a:solidFill>
                  <a:schemeClr val="tx1"/>
                </a:solidFill>
                <a:effectLst/>
                <a:latin typeface="+mn-lt"/>
                <a:ea typeface="+mn-ea"/>
                <a:cs typeface="+mn-cs"/>
              </a:rPr>
              <a:t>etc</a:t>
            </a:r>
            <a:r>
              <a:rPr lang="en-US" sz="1200" b="1" kern="1200" dirty="0">
                <a:solidFill>
                  <a:schemeClr val="tx1"/>
                </a:solidFill>
                <a:effectLst/>
                <a:latin typeface="+mn-lt"/>
                <a:ea typeface="+mn-ea"/>
                <a:cs typeface="+mn-cs"/>
              </a:rPr>
              <a:t>… can be found there. Part 2 of this training will focus solely on Attainment Tasks and the components related to the administration.</a:t>
            </a:r>
            <a:endParaRPr lang="en-US" sz="1200" kern="1200" dirty="0">
              <a:solidFill>
                <a:schemeClr val="tx1"/>
              </a:solidFill>
              <a:effectLst/>
              <a:latin typeface="+mn-lt"/>
              <a:ea typeface="+mn-ea"/>
              <a:cs typeface="+mn-cs"/>
            </a:endParaRPr>
          </a:p>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The Transition Attainment Record or the TAR is only administered at the high school level. It aligns with the ACT requirement at grade 11. For any students not meeting benchmark and hoping to use the TAR score for the Academic portion of Transition Readiness, the TAR may also be administered at grades 12 and 14, as long as a graduation code has not been assigned at grade 14. A training specific to the TAR will be made available on October 2, 2023.</a:t>
            </a:r>
            <a:endParaRPr lang="en-US" sz="1200" kern="1200">
              <a:solidFill>
                <a:schemeClr val="tx1"/>
              </a:solidFill>
              <a:effectLst/>
              <a:latin typeface="+mn-lt"/>
              <a:ea typeface="+mn-ea"/>
              <a:cs typeface="+mn-cs"/>
            </a:endParaRPr>
          </a:p>
          <a:p>
            <a:r>
              <a:rPr lang="en-US" sz="1600"/>
              <a:t>			</a:t>
            </a:r>
            <a:r>
              <a:rPr lang="en-US" sz="1200"/>
              <a:t>		</a:t>
            </a:r>
            <a:endParaRPr lang="en-US" sz="1600"/>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64316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nl-NL"/>
              <a:t>KDE:OAA:DAAS:JWH:08/15/2022</a:t>
            </a:r>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nl-NL"/>
              <a:t>KDE:OAA:DAAS:JWH:08/15/2022</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nl-NL"/>
              <a:t>KDE:OAA:DAAS:JWH:08/15/2022</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nl-NL"/>
              <a:t>KDE:OAA:DAAS:JWH:08/15/2022</a:t>
            </a:r>
            <a:endParaRPr lang="en-US"/>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nl-NL"/>
              <a:t>KDE:OAA:DAAS:JWH:08/15/2022</a:t>
            </a:r>
            <a:endParaRPr lang="en-US"/>
          </a:p>
        </p:txBody>
      </p:sp>
    </p:spTree>
    <p:extLst>
      <p:ext uri="{BB962C8B-B14F-4D97-AF65-F5344CB8AC3E}">
        <p14:creationId xmlns:p14="http://schemas.microsoft.com/office/powerpoint/2010/main" val="321222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30725"/>
          </a:xfrm>
        </p:spPr>
        <p:txBody>
          <a:bodyPr>
            <a:normAutofit/>
          </a:bodyPr>
          <a:lstStyle/>
          <a:p>
            <a:pPr lvl="0"/>
            <a:endParaRPr lang="en-US" noProof="0"/>
          </a:p>
        </p:txBody>
      </p:sp>
      <p:sp>
        <p:nvSpPr>
          <p:cNvPr id="5" name="Date Placeholder 4"/>
          <p:cNvSpPr>
            <a:spLocks noGrp="1" noChangeArrowheads="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KDE:OAA:JWH::08/15/2023</a:t>
            </a:r>
          </a:p>
        </p:txBody>
      </p:sp>
      <p:sp>
        <p:nvSpPr>
          <p:cNvPr id="7" name="Rectangle 6"/>
          <p:cNvSpPr>
            <a:spLocks noGrp="1" noChangeArrowheads="1"/>
          </p:cNvSpPr>
          <p:nvPr>
            <p:ph type="sldNum" sz="quarter" idx="12"/>
          </p:nvPr>
        </p:nvSpPr>
        <p:spPr/>
        <p:txBody>
          <a:bodyPr/>
          <a:lstStyle>
            <a:lvl1pPr>
              <a:defRPr/>
            </a:lvl1pPr>
          </a:lstStyle>
          <a:p>
            <a:pPr>
              <a:defRPr/>
            </a:pPr>
            <a:fld id="{5B2D498F-A3DF-4912-B22C-26DEFC66FC13}" type="slidenum">
              <a:rPr lang="en-US"/>
              <a:pPr>
                <a:defRPr/>
              </a:pPr>
              <a:t>‹#›</a:t>
            </a:fld>
            <a:endParaRPr lang="en-US"/>
          </a:p>
        </p:txBody>
      </p:sp>
    </p:spTree>
    <p:extLst>
      <p:ext uri="{BB962C8B-B14F-4D97-AF65-F5344CB8AC3E}">
        <p14:creationId xmlns:p14="http://schemas.microsoft.com/office/powerpoint/2010/main" val="1194597589"/>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3692153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162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74646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879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2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nl-NL"/>
              <a:t>KDE:OAA:DAAS:JWH:08/15/2022</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6589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1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77506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17384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527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9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nl-NL"/>
              <a:t>KDE:OAA:DAAS:JWH:08/15/2022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nl-NL"/>
              <a:t>KDE:OAA:DAAS:JWH:08/15/2022</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nl-NL"/>
              <a:t>KDE:OAA:DAAS:JWH:08/15/2022</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nl-NL"/>
              <a:t>KDE:OAA:DAAS:JWH:08/15/2022</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nl-NL"/>
              <a:t>KDE:OAA:DAAS:JWH:08/15/2022</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nl-NL"/>
              <a:t>KDE:OAA:DAAS:JWH:08/15/2022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nl-NL"/>
              <a:t>KDE:OAA:DAAS:JWH:08/15/2022</a:t>
            </a:r>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nl-NL"/>
              <a:t>KDE:OAA:DAAS:JWH:08/15/2022</a:t>
            </a:r>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8373823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specialed/excep/GuidanceResources/Documents/KY_Alternate_Assessment_Participation_Guidelines_Documentation_Form.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cation.ky.gov/"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ky.gov/AA/Assessments/Documents/Overview_Attainment_Task_Administration_Guide.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ky.gov/AA/Assessments/Documents/Overview_Attainment_Task_Administration_Guid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mediaportal.education.ky.gov/assessment-and-accountability/2022/08/administration-code-training-2022/"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mediaportal.education.ky.gov/assessment-and-accountability/2023/08/inclusion-of-special-populations-training-2023/"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AA/Assessments/summassmt/Documents/AKSA_Summative_Assessment_Calendar.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education.ky.gov/AA/Assessments/summassmt/Documents/AKSA_Summative_Assessment_Calendar_22-23.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5CC4-A013-787C-83FF-9A605C67524B}"/>
              </a:ext>
            </a:extLst>
          </p:cNvPr>
          <p:cNvSpPr>
            <a:spLocks noGrp="1"/>
          </p:cNvSpPr>
          <p:nvPr>
            <p:ph type="ctrTitle"/>
          </p:nvPr>
        </p:nvSpPr>
        <p:spPr>
          <a:xfrm>
            <a:off x="1524000" y="-2387600"/>
            <a:ext cx="9144000" cy="2387600"/>
          </a:xfrm>
        </p:spPr>
        <p:txBody>
          <a:bodyPr vert="horz" lIns="91440" tIns="45720" rIns="91440" bIns="45720" rtlCol="0" anchor="b">
            <a:normAutofit fontScale="90000"/>
          </a:bodyPr>
          <a:lstStyle/>
          <a:p>
            <a:r>
              <a:rPr lang="en-US" dirty="0"/>
              <a:t>Alternate Assessment Overview and Attainment Task Training Part 1</a:t>
            </a:r>
          </a:p>
        </p:txBody>
      </p:sp>
      <p:sp>
        <p:nvSpPr>
          <p:cNvPr id="13" name="Subtitle 12"/>
          <p:cNvSpPr>
            <a:spLocks noGrp="1"/>
          </p:cNvSpPr>
          <p:nvPr>
            <p:ph type="subTitle" idx="1"/>
          </p:nvPr>
        </p:nvSpPr>
        <p:spPr>
          <a:xfrm>
            <a:off x="3509828" y="447674"/>
            <a:ext cx="8298206" cy="4676775"/>
          </a:xfrm>
        </p:spPr>
        <p:txBody>
          <a:bodyPr vert="horz" lIns="91440" tIns="45720" rIns="91440" bIns="45720" rtlCol="0" anchor="t">
            <a:noAutofit/>
          </a:bodyPr>
          <a:lstStyle/>
          <a:p>
            <a:pPr>
              <a:spcBef>
                <a:spcPts val="0"/>
              </a:spcBef>
            </a:pPr>
            <a:r>
              <a:rPr lang="en-US" sz="4000" dirty="0">
                <a:latin typeface="+mj-lt"/>
              </a:rPr>
              <a:t>Alternate Kentucky Summative Assessment (AKSA)</a:t>
            </a:r>
            <a:br>
              <a:rPr lang="en-US" sz="4000" dirty="0">
                <a:latin typeface="+mj-lt"/>
              </a:rPr>
            </a:br>
            <a:r>
              <a:rPr lang="en-US" sz="4000" dirty="0">
                <a:latin typeface="+mj-lt"/>
              </a:rPr>
              <a:t>2023-2024</a:t>
            </a:r>
          </a:p>
          <a:p>
            <a:pPr>
              <a:spcBef>
                <a:spcPts val="0"/>
              </a:spcBef>
            </a:pPr>
            <a:endParaRPr lang="en-US" sz="4000" dirty="0">
              <a:latin typeface="+mj-lt"/>
            </a:endParaRPr>
          </a:p>
          <a:p>
            <a:pPr>
              <a:spcBef>
                <a:spcPts val="0"/>
              </a:spcBef>
            </a:pPr>
            <a:endParaRPr lang="en-US" sz="4000" dirty="0">
              <a:latin typeface="+mj-lt"/>
            </a:endParaRPr>
          </a:p>
          <a:p>
            <a:pPr>
              <a:spcBef>
                <a:spcPts val="0"/>
              </a:spcBef>
              <a:defRPr/>
            </a:pPr>
            <a:r>
              <a:rPr lang="en-US" sz="4000" dirty="0">
                <a:latin typeface="+mj-lt"/>
                <a:ea typeface="ＭＳ Ｐゴシック"/>
              </a:rPr>
              <a:t>Alternate Assessment Overview and Attainment Task Training  </a:t>
            </a:r>
            <a:endParaRPr lang="en-US" sz="4000" dirty="0">
              <a:latin typeface="+mj-lt"/>
              <a:ea typeface="ＭＳ Ｐゴシック" pitchFamily="70" charset="-128"/>
            </a:endParaRPr>
          </a:p>
          <a:p>
            <a:pPr algn="ctr">
              <a:spcBef>
                <a:spcPts val="0"/>
              </a:spcBef>
              <a:defRPr/>
            </a:pPr>
            <a:r>
              <a:rPr lang="en-US" sz="4000" b="1" dirty="0">
                <a:latin typeface="+mj-lt"/>
                <a:ea typeface="ＭＳ Ｐゴシック"/>
              </a:rPr>
              <a:t>Part 1</a:t>
            </a:r>
            <a:endParaRPr lang="en-US" sz="4000" dirty="0">
              <a:latin typeface="+mj-lt"/>
              <a:ea typeface="ＭＳ Ｐゴシック"/>
            </a:endParaRP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27026"/>
          </a:xfrm>
        </p:spPr>
        <p:txBody>
          <a:bodyPr/>
          <a:lstStyle/>
          <a:p>
            <a:r>
              <a:rPr lang="en-US"/>
              <a:t>Participation Guidelines</a:t>
            </a:r>
          </a:p>
        </p:txBody>
      </p:sp>
      <p:sp>
        <p:nvSpPr>
          <p:cNvPr id="3" name="Text Placeholder 2"/>
          <p:cNvSpPr>
            <a:spLocks noGrp="1"/>
          </p:cNvSpPr>
          <p:nvPr>
            <p:ph type="body" sz="quarter" idx="13"/>
          </p:nvPr>
        </p:nvSpPr>
        <p:spPr>
          <a:xfrm>
            <a:off x="555786" y="1438183"/>
            <a:ext cx="11144983" cy="3950563"/>
          </a:xfrm>
        </p:spPr>
        <p:txBody>
          <a:bodyPr/>
          <a:lstStyle/>
          <a:p>
            <a:pPr>
              <a:buFont typeface="Wingdings" panose="05000000000000000000" pitchFamily="2" charset="2"/>
              <a:buChar char="Ø"/>
            </a:pPr>
            <a:r>
              <a:rPr lang="en-US" dirty="0"/>
              <a:t>Students participating in the Kentucky Alternate Assessment must meet all requirements found in the </a:t>
            </a:r>
            <a:r>
              <a:rPr lang="en-US" dirty="0">
                <a:hlinkClick r:id="rId3"/>
              </a:rPr>
              <a:t>participation guidelines</a:t>
            </a:r>
            <a:r>
              <a:rPr lang="en-US" dirty="0"/>
              <a:t>.</a:t>
            </a:r>
          </a:p>
          <a:p>
            <a:pPr>
              <a:buFont typeface="Wingdings" panose="05000000000000000000" pitchFamily="2" charset="2"/>
              <a:buChar char="Ø"/>
            </a:pPr>
            <a:endParaRPr lang="en-US" dirty="0"/>
          </a:p>
          <a:p>
            <a:pPr>
              <a:buFont typeface="Wingdings" panose="05000000000000000000" pitchFamily="2" charset="2"/>
              <a:buChar char="Ø"/>
            </a:pPr>
            <a:r>
              <a:rPr lang="en-US" dirty="0"/>
              <a:t>The participation guidelines were revised in the fall of 2017 and released on Feb. 15, 2018.</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127401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Content areas tested in grades 3-5." title="Alternate K-PREP Elementary Tests"/>
          <p:cNvGraphicFramePr>
            <a:graphicFrameLocks noGrp="1"/>
          </p:cNvGraphicFramePr>
          <p:nvPr>
            <p:ph idx="4294967295"/>
            <p:extLst>
              <p:ext uri="{D42A27DB-BD31-4B8C-83A1-F6EECF244321}">
                <p14:modId xmlns:p14="http://schemas.microsoft.com/office/powerpoint/2010/main" val="2393792576"/>
              </p:ext>
            </p:extLst>
          </p:nvPr>
        </p:nvGraphicFramePr>
        <p:xfrm>
          <a:off x="248575" y="579121"/>
          <a:ext cx="11620870" cy="5170713"/>
        </p:xfrm>
        <a:graphic>
          <a:graphicData uri="http://schemas.openxmlformats.org/drawingml/2006/table">
            <a:tbl>
              <a:tblPr firstRow="1" bandRow="1">
                <a:tableStyleId>{F5AB1C69-6EDB-4FF4-983F-18BD219EF322}</a:tableStyleId>
              </a:tblPr>
              <a:tblGrid>
                <a:gridCol w="1168346">
                  <a:extLst>
                    <a:ext uri="{9D8B030D-6E8A-4147-A177-3AD203B41FA5}">
                      <a16:colId xmlns:a16="http://schemas.microsoft.com/office/drawing/2014/main" val="20000"/>
                    </a:ext>
                  </a:extLst>
                </a:gridCol>
                <a:gridCol w="2273153">
                  <a:extLst>
                    <a:ext uri="{9D8B030D-6E8A-4147-A177-3AD203B41FA5}">
                      <a16:colId xmlns:a16="http://schemas.microsoft.com/office/drawing/2014/main" val="20001"/>
                    </a:ext>
                  </a:extLst>
                </a:gridCol>
                <a:gridCol w="6332967">
                  <a:extLst>
                    <a:ext uri="{9D8B030D-6E8A-4147-A177-3AD203B41FA5}">
                      <a16:colId xmlns:a16="http://schemas.microsoft.com/office/drawing/2014/main" val="20002"/>
                    </a:ext>
                  </a:extLst>
                </a:gridCol>
                <a:gridCol w="1846404">
                  <a:extLst>
                    <a:ext uri="{9D8B030D-6E8A-4147-A177-3AD203B41FA5}">
                      <a16:colId xmlns:a16="http://schemas.microsoft.com/office/drawing/2014/main" val="20003"/>
                    </a:ext>
                  </a:extLst>
                </a:gridCol>
              </a:tblGrid>
              <a:tr h="715554">
                <a:tc>
                  <a:txBody>
                    <a:bodyPr/>
                    <a:lstStyle/>
                    <a:p>
                      <a:pPr marL="0" marR="0" algn="ctr">
                        <a:lnSpc>
                          <a:spcPct val="100000"/>
                        </a:lnSpc>
                        <a:spcBef>
                          <a:spcPts val="0"/>
                        </a:spcBef>
                        <a:spcAft>
                          <a:spcPts val="0"/>
                        </a:spcAft>
                      </a:pPr>
                      <a:r>
                        <a:rPr lang="en-US" sz="2400" b="0">
                          <a:solidFill>
                            <a:srgbClr val="057780"/>
                          </a:solidFill>
                        </a:rPr>
                        <a:t>GRADE</a:t>
                      </a:r>
                      <a:endParaRPr lang="en-US" sz="2400" b="0">
                        <a:solidFill>
                          <a:srgbClr val="057780"/>
                        </a:solidFill>
                        <a:latin typeface="+mn-lt"/>
                        <a:ea typeface="Calibri"/>
                        <a:cs typeface="Times New Roman"/>
                      </a:endParaRPr>
                    </a:p>
                  </a:txBody>
                  <a:tcPr marL="87213" marR="87213" marT="0" marB="0" anchor="ctr">
                    <a:solidFill>
                      <a:schemeClr val="bg1"/>
                    </a:solidFill>
                  </a:tcPr>
                </a:tc>
                <a:tc>
                  <a:txBody>
                    <a:bodyPr/>
                    <a:lstStyle/>
                    <a:p>
                      <a:pPr marL="0" marR="0" algn="ctr">
                        <a:lnSpc>
                          <a:spcPct val="100000"/>
                        </a:lnSpc>
                        <a:spcBef>
                          <a:spcPts val="0"/>
                        </a:spcBef>
                        <a:spcAft>
                          <a:spcPts val="0"/>
                        </a:spcAft>
                      </a:pPr>
                      <a:r>
                        <a:rPr lang="en-US" sz="2400" b="0">
                          <a:solidFill>
                            <a:srgbClr val="057780"/>
                          </a:solidFill>
                        </a:rPr>
                        <a:t>CONTENT AREAS</a:t>
                      </a:r>
                      <a:endParaRPr lang="en-US" sz="2400" b="0">
                        <a:solidFill>
                          <a:srgbClr val="057780"/>
                        </a:solidFill>
                        <a:latin typeface="+mn-lt"/>
                        <a:ea typeface="Calibri"/>
                        <a:cs typeface="Times New Roman"/>
                      </a:endParaRPr>
                    </a:p>
                  </a:txBody>
                  <a:tcPr marL="87213" marR="87213" marT="0" marB="0" anchor="ctr">
                    <a:solidFill>
                      <a:schemeClr val="bg1"/>
                    </a:solidFill>
                  </a:tcPr>
                </a:tc>
                <a:tc>
                  <a:txBody>
                    <a:bodyPr/>
                    <a:lstStyle/>
                    <a:p>
                      <a:pPr marL="0" marR="0" algn="ctr">
                        <a:lnSpc>
                          <a:spcPct val="100000"/>
                        </a:lnSpc>
                        <a:spcBef>
                          <a:spcPts val="0"/>
                        </a:spcBef>
                        <a:spcAft>
                          <a:spcPts val="0"/>
                        </a:spcAft>
                      </a:pPr>
                      <a:r>
                        <a:rPr lang="en-US" sz="2400" b="0">
                          <a:solidFill>
                            <a:srgbClr val="057780"/>
                          </a:solidFill>
                        </a:rPr>
                        <a:t>STANDARDS ASSESSED</a:t>
                      </a:r>
                      <a:endParaRPr lang="en-US" sz="2400" b="0">
                        <a:solidFill>
                          <a:srgbClr val="057780"/>
                        </a:solidFill>
                        <a:latin typeface="+mn-lt"/>
                        <a:ea typeface="Calibri"/>
                        <a:cs typeface="Times New Roman"/>
                      </a:endParaRPr>
                    </a:p>
                  </a:txBody>
                  <a:tcPr marL="87213" marR="87213" marT="0" marB="0" anchor="ctr">
                    <a:solidFill>
                      <a:schemeClr val="bg1"/>
                    </a:solidFill>
                  </a:tcPr>
                </a:tc>
                <a:tc>
                  <a:txBody>
                    <a:bodyPr/>
                    <a:lstStyle/>
                    <a:p>
                      <a:pPr marL="0" marR="0" algn="ctr">
                        <a:lnSpc>
                          <a:spcPct val="100000"/>
                        </a:lnSpc>
                        <a:spcBef>
                          <a:spcPts val="0"/>
                        </a:spcBef>
                        <a:spcAft>
                          <a:spcPts val="0"/>
                        </a:spcAft>
                      </a:pPr>
                      <a:r>
                        <a:rPr lang="en-US" sz="2400" b="0">
                          <a:solidFill>
                            <a:srgbClr val="057780"/>
                          </a:solidFill>
                        </a:rPr>
                        <a:t>ATTAINMENT TASKS (AT)</a:t>
                      </a:r>
                      <a:endParaRPr lang="en-US" sz="2400" b="0">
                        <a:solidFill>
                          <a:srgbClr val="057780"/>
                        </a:solidFill>
                        <a:latin typeface="+mn-lt"/>
                        <a:ea typeface="Calibri"/>
                        <a:cs typeface="Times New Roman"/>
                      </a:endParaRPr>
                    </a:p>
                  </a:txBody>
                  <a:tcPr marL="87213" marR="87213" marT="0" marB="0" anchor="ctr">
                    <a:solidFill>
                      <a:schemeClr val="bg1"/>
                    </a:solidFill>
                  </a:tcPr>
                </a:tc>
                <a:extLst>
                  <a:ext uri="{0D108BD9-81ED-4DB2-BD59-A6C34878D82A}">
                    <a16:rowId xmlns:a16="http://schemas.microsoft.com/office/drawing/2014/main" val="10000"/>
                  </a:ext>
                </a:extLst>
              </a:tr>
              <a:tr h="1073331">
                <a:tc>
                  <a:txBody>
                    <a:bodyPr/>
                    <a:lstStyle/>
                    <a:p>
                      <a:pPr marL="0" marR="0" algn="ctr">
                        <a:lnSpc>
                          <a:spcPct val="100000"/>
                        </a:lnSpc>
                        <a:spcBef>
                          <a:spcPts val="0"/>
                        </a:spcBef>
                        <a:spcAft>
                          <a:spcPts val="0"/>
                        </a:spcAft>
                      </a:pPr>
                      <a:r>
                        <a:rPr lang="en-US" sz="2000"/>
                        <a:t>3</a:t>
                      </a:r>
                      <a:endParaRPr lang="en-US" sz="2000">
                        <a:latin typeface="+mn-lt"/>
                        <a:ea typeface="Calibri"/>
                        <a:cs typeface="Times New Roman"/>
                      </a:endParaRPr>
                    </a:p>
                  </a:txBody>
                  <a:tcPr marL="87213" marR="87213" marT="0" marB="0" anchor="ctr">
                    <a:solidFill>
                      <a:schemeClr val="bg1"/>
                    </a:solidFill>
                  </a:tcPr>
                </a:tc>
                <a:tc>
                  <a:txBody>
                    <a:bodyPr/>
                    <a:lstStyle/>
                    <a:p>
                      <a:pPr marL="0" marR="0" algn="l">
                        <a:lnSpc>
                          <a:spcPct val="100000"/>
                        </a:lnSpc>
                        <a:spcBef>
                          <a:spcPts val="0"/>
                        </a:spcBef>
                        <a:spcAft>
                          <a:spcPts val="0"/>
                        </a:spcAft>
                      </a:pPr>
                      <a:r>
                        <a:rPr lang="en-US" sz="2000"/>
                        <a:t>Reading and Mathematics</a:t>
                      </a:r>
                      <a:endParaRPr lang="en-US" sz="2000">
                        <a:latin typeface="+mn-lt"/>
                        <a:ea typeface="Calibri"/>
                        <a:cs typeface="Times New Roman"/>
                      </a:endParaRPr>
                    </a:p>
                  </a:txBody>
                  <a:tcPr marL="87213" marR="87213" marT="0" marB="0">
                    <a:solidFill>
                      <a:schemeClr val="bg1"/>
                    </a:solidFill>
                  </a:tcPr>
                </a:tc>
                <a:tc>
                  <a:txBody>
                    <a:bodyPr/>
                    <a:lstStyle/>
                    <a:p>
                      <a:pPr marL="0" marR="0" algn="l">
                        <a:lnSpc>
                          <a:spcPct val="100000"/>
                        </a:lnSpc>
                        <a:spcBef>
                          <a:spcPts val="0"/>
                        </a:spcBef>
                        <a:spcAft>
                          <a:spcPts val="0"/>
                        </a:spcAft>
                      </a:pPr>
                      <a:r>
                        <a:rPr lang="en-US" sz="2000" baseline="0"/>
                        <a:t>Kentucky Academic Standards-Alternate Assessment Targets for </a:t>
                      </a:r>
                      <a:r>
                        <a:rPr lang="en-US" sz="2000"/>
                        <a:t>Reading and Mathematics</a:t>
                      </a:r>
                      <a:endParaRPr lang="en-US" sz="2000">
                        <a:latin typeface="+mn-lt"/>
                        <a:ea typeface="Calibri"/>
                        <a:cs typeface="Times New Roman"/>
                      </a:endParaRPr>
                    </a:p>
                  </a:txBody>
                  <a:tcPr marL="87213" marR="87213"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solidFill>
                      <a:schemeClr val="bg1"/>
                    </a:solidFill>
                  </a:tcPr>
                </a:tc>
                <a:extLst>
                  <a:ext uri="{0D108BD9-81ED-4DB2-BD59-A6C34878D82A}">
                    <a16:rowId xmlns:a16="http://schemas.microsoft.com/office/drawing/2014/main" val="10001"/>
                  </a:ext>
                </a:extLst>
              </a:tr>
              <a:tr h="2146662">
                <a:tc>
                  <a:txBody>
                    <a:bodyPr/>
                    <a:lstStyle/>
                    <a:p>
                      <a:pPr marL="0" marR="0" algn="ctr">
                        <a:lnSpc>
                          <a:spcPct val="100000"/>
                        </a:lnSpc>
                        <a:spcBef>
                          <a:spcPts val="0"/>
                        </a:spcBef>
                        <a:spcAft>
                          <a:spcPts val="0"/>
                        </a:spcAft>
                      </a:pPr>
                      <a:r>
                        <a:rPr lang="en-US" sz="2000"/>
                        <a:t>4</a:t>
                      </a:r>
                      <a:endParaRPr lang="en-US" sz="20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r>
                        <a:rPr lang="en-US" sz="2000"/>
                        <a:t>Reading, Mathematics and Science </a:t>
                      </a:r>
                      <a:endParaRPr lang="en-US" sz="2000">
                        <a:latin typeface="+mn-lt"/>
                        <a:ea typeface="Calibri"/>
                        <a:cs typeface="Times New Roman"/>
                      </a:endParaRPr>
                    </a:p>
                  </a:txBody>
                  <a:tcPr marL="87213" marR="87213"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Kentucky Academic Standards-Alternate Assessment Targets for </a:t>
                      </a:r>
                      <a:r>
                        <a:rPr lang="en-US" sz="2000"/>
                        <a:t>Reading and Mathematics/</a:t>
                      </a:r>
                      <a:endParaRPr lang="en-US" sz="2000">
                        <a:latin typeface="+mn-lt"/>
                        <a:ea typeface="Calibri"/>
                        <a:cs typeface="Times New Roman"/>
                      </a:endParaRPr>
                    </a:p>
                    <a:p>
                      <a:pPr marL="0" marR="0" algn="l">
                        <a:lnSpc>
                          <a:spcPct val="100000"/>
                        </a:lnSpc>
                        <a:spcBef>
                          <a:spcPts val="0"/>
                        </a:spcBef>
                        <a:spcAft>
                          <a:spcPts val="0"/>
                        </a:spcAft>
                      </a:pPr>
                      <a:r>
                        <a:rPr lang="en-US" sz="2000"/>
                        <a:t>Alternate Kentucky Summative Assessment Aligned Content Standards for Science</a:t>
                      </a:r>
                      <a:endParaRPr lang="en-US" sz="2000">
                        <a:latin typeface="+mn-lt"/>
                        <a:ea typeface="Calibri"/>
                        <a:cs typeface="Times New Roman"/>
                      </a:endParaRPr>
                    </a:p>
                  </a:txBody>
                  <a:tcPr marL="87213" marR="872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tc>
                <a:extLst>
                  <a:ext uri="{0D108BD9-81ED-4DB2-BD59-A6C34878D82A}">
                    <a16:rowId xmlns:a16="http://schemas.microsoft.com/office/drawing/2014/main" val="10002"/>
                  </a:ext>
                </a:extLst>
              </a:tr>
              <a:tr h="1073331">
                <a:tc>
                  <a:txBody>
                    <a:bodyPr/>
                    <a:lstStyle/>
                    <a:p>
                      <a:pPr marL="0" marR="0" algn="ctr">
                        <a:lnSpc>
                          <a:spcPct val="100000"/>
                        </a:lnSpc>
                        <a:spcBef>
                          <a:spcPts val="0"/>
                        </a:spcBef>
                        <a:spcAft>
                          <a:spcPts val="0"/>
                        </a:spcAft>
                      </a:pPr>
                      <a:r>
                        <a:rPr lang="en-US" sz="2000"/>
                        <a:t>5</a:t>
                      </a:r>
                      <a:endParaRPr lang="en-US" sz="2000">
                        <a:latin typeface="+mn-lt"/>
                        <a:ea typeface="Calibri"/>
                        <a:cs typeface="Times New Roman"/>
                      </a:endParaRPr>
                    </a:p>
                  </a:txBody>
                  <a:tcPr marL="87213" marR="87213" marT="0" marB="0" anchor="ctr">
                    <a:solidFill>
                      <a:schemeClr val="bg1"/>
                    </a:solidFill>
                  </a:tcPr>
                </a:tc>
                <a:tc>
                  <a:txBody>
                    <a:bodyPr/>
                    <a:lstStyle/>
                    <a:p>
                      <a:pPr marL="0" marR="0" algn="l">
                        <a:lnSpc>
                          <a:spcPct val="100000"/>
                        </a:lnSpc>
                        <a:spcBef>
                          <a:spcPts val="0"/>
                        </a:spcBef>
                        <a:spcAft>
                          <a:spcPts val="0"/>
                        </a:spcAft>
                      </a:pPr>
                      <a:r>
                        <a:rPr lang="en-US" sz="2000"/>
                        <a:t>Reading, Mathematics, Social Studies, and Writing</a:t>
                      </a:r>
                      <a:endParaRPr lang="en-US" sz="2000">
                        <a:latin typeface="+mn-lt"/>
                        <a:ea typeface="Calibri"/>
                        <a:cs typeface="Times New Roman"/>
                      </a:endParaRPr>
                    </a:p>
                  </a:txBody>
                  <a:tcPr marL="87213" marR="87213" marT="0" marB="0">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Kentucky Academic Standards-Alternate Assessment Targets for </a:t>
                      </a:r>
                      <a:r>
                        <a:rPr lang="en-US" sz="2000"/>
                        <a:t>Reading, Mathematics, Social Studies and Writing</a:t>
                      </a:r>
                      <a:endParaRPr lang="en-US" sz="2000">
                        <a:latin typeface="+mn-lt"/>
                        <a:ea typeface="Calibri"/>
                        <a:cs typeface="Times New Roman"/>
                      </a:endParaRPr>
                    </a:p>
                  </a:txBody>
                  <a:tcPr marL="87213" marR="87213"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solidFill>
                      <a:schemeClr val="bg1"/>
                    </a:solidFill>
                  </a:tcPr>
                </a:tc>
                <a:extLst>
                  <a:ext uri="{0D108BD9-81ED-4DB2-BD59-A6C34878D82A}">
                    <a16:rowId xmlns:a16="http://schemas.microsoft.com/office/drawing/2014/main" val="10003"/>
                  </a:ext>
                </a:extLst>
              </a:tr>
            </a:tbl>
          </a:graphicData>
        </a:graphic>
      </p:graphicFrame>
      <p:sp>
        <p:nvSpPr>
          <p:cNvPr id="9218" name="Title 1"/>
          <p:cNvSpPr>
            <a:spLocks noGrp="1"/>
          </p:cNvSpPr>
          <p:nvPr>
            <p:ph type="title" idx="4294967295"/>
          </p:nvPr>
        </p:nvSpPr>
        <p:spPr>
          <a:xfrm>
            <a:off x="43543" y="-54429"/>
            <a:ext cx="8596313" cy="782638"/>
          </a:xfrm>
          <a:prstGeom prst="rect">
            <a:avLst/>
          </a:prstGeom>
        </p:spPr>
        <p:txBody>
          <a:bodyPr>
            <a:normAutofit/>
          </a:bodyPr>
          <a:lstStyle/>
          <a:p>
            <a:r>
              <a:rPr lang="en-US" sz="3733">
                <a:cs typeface="Arial" charset="0"/>
              </a:rPr>
              <a:t>Content Areas Tested (Elementary)</a:t>
            </a:r>
          </a:p>
        </p:txBody>
      </p:sp>
      <p:sp>
        <p:nvSpPr>
          <p:cNvPr id="3" name="TextBox 2">
            <a:extLst>
              <a:ext uri="{FF2B5EF4-FFF2-40B4-BE49-F238E27FC236}">
                <a16:creationId xmlns:a16="http://schemas.microsoft.com/office/drawing/2014/main" id="{3C498900-517B-5E6A-D2A5-ECE81B2D013B}"/>
              </a:ext>
            </a:extLst>
          </p:cNvPr>
          <p:cNvSpPr txBox="1"/>
          <p:nvPr/>
        </p:nvSpPr>
        <p:spPr>
          <a:xfrm>
            <a:off x="6855493" y="6441908"/>
            <a:ext cx="9274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rgbClr val="FFFFFF"/>
                </a:solidFill>
              </a:rPr>
              <a:t>10</a:t>
            </a:r>
          </a:p>
        </p:txBody>
      </p:sp>
    </p:spTree>
    <p:extLst>
      <p:ext uri="{BB962C8B-B14F-4D97-AF65-F5344CB8AC3E}">
        <p14:creationId xmlns:p14="http://schemas.microsoft.com/office/powerpoint/2010/main" val="312736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Tested content areas for the Alternate K-PREP in grades 6-8." title="Alternate K-PREP Middle School Assessments"/>
          <p:cNvGraphicFramePr>
            <a:graphicFrameLocks noGrp="1"/>
          </p:cNvGraphicFramePr>
          <p:nvPr>
            <p:ph idx="4294967295"/>
            <p:extLst>
              <p:ext uri="{D42A27DB-BD31-4B8C-83A1-F6EECF244321}">
                <p14:modId xmlns:p14="http://schemas.microsoft.com/office/powerpoint/2010/main" val="234769163"/>
              </p:ext>
            </p:extLst>
          </p:nvPr>
        </p:nvGraphicFramePr>
        <p:xfrm>
          <a:off x="343270" y="751003"/>
          <a:ext cx="11505460" cy="4938974"/>
        </p:xfrm>
        <a:graphic>
          <a:graphicData uri="http://schemas.openxmlformats.org/drawingml/2006/table">
            <a:tbl>
              <a:tblPr firstRow="1" bandRow="1">
                <a:tableStyleId>{21E4AEA4-8DFA-4A89-87EB-49C32662AFE0}</a:tableStyleId>
              </a:tblPr>
              <a:tblGrid>
                <a:gridCol w="959681">
                  <a:extLst>
                    <a:ext uri="{9D8B030D-6E8A-4147-A177-3AD203B41FA5}">
                      <a16:colId xmlns:a16="http://schemas.microsoft.com/office/drawing/2014/main" val="20000"/>
                    </a:ext>
                  </a:extLst>
                </a:gridCol>
                <a:gridCol w="2345759">
                  <a:extLst>
                    <a:ext uri="{9D8B030D-6E8A-4147-A177-3AD203B41FA5}">
                      <a16:colId xmlns:a16="http://schemas.microsoft.com/office/drawing/2014/main" val="20001"/>
                    </a:ext>
                  </a:extLst>
                </a:gridCol>
                <a:gridCol w="6420996">
                  <a:extLst>
                    <a:ext uri="{9D8B030D-6E8A-4147-A177-3AD203B41FA5}">
                      <a16:colId xmlns:a16="http://schemas.microsoft.com/office/drawing/2014/main" val="20002"/>
                    </a:ext>
                  </a:extLst>
                </a:gridCol>
                <a:gridCol w="1779024">
                  <a:extLst>
                    <a:ext uri="{9D8B030D-6E8A-4147-A177-3AD203B41FA5}">
                      <a16:colId xmlns:a16="http://schemas.microsoft.com/office/drawing/2014/main" val="20003"/>
                    </a:ext>
                  </a:extLst>
                </a:gridCol>
              </a:tblGrid>
              <a:tr h="549854">
                <a:tc>
                  <a:txBody>
                    <a:bodyPr/>
                    <a:lstStyle/>
                    <a:p>
                      <a:pPr marL="0" marR="0" algn="ctr">
                        <a:lnSpc>
                          <a:spcPct val="100000"/>
                        </a:lnSpc>
                        <a:spcBef>
                          <a:spcPts val="0"/>
                        </a:spcBef>
                        <a:spcAft>
                          <a:spcPts val="0"/>
                        </a:spcAft>
                      </a:pPr>
                      <a:r>
                        <a:rPr lang="en-US" sz="2000" b="0">
                          <a:solidFill>
                            <a:srgbClr val="057780"/>
                          </a:solidFill>
                        </a:rPr>
                        <a:t>GRADE</a:t>
                      </a:r>
                      <a:endParaRPr lang="en-US" sz="2000" b="0">
                        <a:solidFill>
                          <a:srgbClr val="057780"/>
                        </a:solidFill>
                        <a:latin typeface="+mn-lt"/>
                        <a:ea typeface="Calibri"/>
                        <a:cs typeface="Times New Roman"/>
                      </a:endParaRPr>
                    </a:p>
                  </a:txBody>
                  <a:tcPr marL="87213" marR="87213" marT="0" marB="0" anchor="ctr">
                    <a:solidFill>
                      <a:schemeClr val="bg2">
                        <a:lumMod val="90000"/>
                      </a:schemeClr>
                    </a:solidFill>
                  </a:tcPr>
                </a:tc>
                <a:tc>
                  <a:txBody>
                    <a:bodyPr/>
                    <a:lstStyle/>
                    <a:p>
                      <a:pPr marL="0" marR="0" algn="ctr">
                        <a:lnSpc>
                          <a:spcPct val="100000"/>
                        </a:lnSpc>
                        <a:spcBef>
                          <a:spcPts val="0"/>
                        </a:spcBef>
                        <a:spcAft>
                          <a:spcPts val="0"/>
                        </a:spcAft>
                      </a:pPr>
                      <a:r>
                        <a:rPr lang="en-US" sz="2400" b="0">
                          <a:solidFill>
                            <a:srgbClr val="057780"/>
                          </a:solidFill>
                        </a:rPr>
                        <a:t>CONTENT AREAS</a:t>
                      </a:r>
                      <a:endParaRPr lang="en-US" sz="2400" b="0">
                        <a:solidFill>
                          <a:srgbClr val="057780"/>
                        </a:solidFill>
                        <a:latin typeface="+mn-lt"/>
                        <a:ea typeface="Calibri"/>
                        <a:cs typeface="Times New Roman"/>
                      </a:endParaRPr>
                    </a:p>
                  </a:txBody>
                  <a:tcPr marL="87213" marR="87213" marT="0" marB="0" anchor="ctr">
                    <a:solidFill>
                      <a:schemeClr val="bg2">
                        <a:lumMod val="90000"/>
                      </a:schemeClr>
                    </a:solidFill>
                  </a:tcPr>
                </a:tc>
                <a:tc>
                  <a:txBody>
                    <a:bodyPr/>
                    <a:lstStyle/>
                    <a:p>
                      <a:pPr marL="0" marR="0" algn="ctr">
                        <a:lnSpc>
                          <a:spcPct val="100000"/>
                        </a:lnSpc>
                        <a:spcBef>
                          <a:spcPts val="0"/>
                        </a:spcBef>
                        <a:spcAft>
                          <a:spcPts val="0"/>
                        </a:spcAft>
                      </a:pPr>
                      <a:r>
                        <a:rPr lang="en-US" sz="2400" b="0">
                          <a:solidFill>
                            <a:srgbClr val="057780"/>
                          </a:solidFill>
                        </a:rPr>
                        <a:t>STANDARDS ASSESSED</a:t>
                      </a:r>
                      <a:endParaRPr lang="en-US" sz="2400" b="0">
                        <a:solidFill>
                          <a:srgbClr val="057780"/>
                        </a:solidFill>
                        <a:latin typeface="+mn-lt"/>
                        <a:ea typeface="Calibri"/>
                        <a:cs typeface="Times New Roman"/>
                      </a:endParaRPr>
                    </a:p>
                  </a:txBody>
                  <a:tcPr marL="87213" marR="87213" marT="0" marB="0" anchor="ctr">
                    <a:solidFill>
                      <a:schemeClr val="bg2">
                        <a:lumMod val="90000"/>
                      </a:schemeClr>
                    </a:solidFill>
                  </a:tcPr>
                </a:tc>
                <a:tc>
                  <a:txBody>
                    <a:bodyPr/>
                    <a:lstStyle/>
                    <a:p>
                      <a:pPr marL="0" marR="0" algn="ctr">
                        <a:lnSpc>
                          <a:spcPct val="100000"/>
                        </a:lnSpc>
                        <a:spcBef>
                          <a:spcPts val="0"/>
                        </a:spcBef>
                        <a:spcAft>
                          <a:spcPts val="0"/>
                        </a:spcAft>
                      </a:pPr>
                      <a:r>
                        <a:rPr lang="en-US" sz="1800" b="0">
                          <a:solidFill>
                            <a:srgbClr val="057780"/>
                          </a:solidFill>
                        </a:rPr>
                        <a:t>ATTAINMENT TASKS (AT)</a:t>
                      </a:r>
                      <a:endParaRPr lang="en-US" sz="1800" b="0">
                        <a:solidFill>
                          <a:srgbClr val="057780"/>
                        </a:solidFill>
                        <a:latin typeface="+mn-lt"/>
                        <a:ea typeface="Calibri"/>
                        <a:cs typeface="Times New Roman"/>
                      </a:endParaRPr>
                    </a:p>
                  </a:txBody>
                  <a:tcPr marL="87213" marR="87213" marT="0" marB="0" anchor="ctr">
                    <a:solidFill>
                      <a:schemeClr val="bg2">
                        <a:lumMod val="90000"/>
                      </a:schemeClr>
                    </a:solidFill>
                  </a:tcPr>
                </a:tc>
                <a:extLst>
                  <a:ext uri="{0D108BD9-81ED-4DB2-BD59-A6C34878D82A}">
                    <a16:rowId xmlns:a16="http://schemas.microsoft.com/office/drawing/2014/main" val="10000"/>
                  </a:ext>
                </a:extLst>
              </a:tr>
              <a:tr h="824782">
                <a:tc>
                  <a:txBody>
                    <a:bodyPr/>
                    <a:lstStyle/>
                    <a:p>
                      <a:pPr marL="0" marR="0" algn="ctr">
                        <a:lnSpc>
                          <a:spcPct val="100000"/>
                        </a:lnSpc>
                        <a:spcBef>
                          <a:spcPts val="0"/>
                        </a:spcBef>
                        <a:spcAft>
                          <a:spcPts val="0"/>
                        </a:spcAft>
                      </a:pPr>
                      <a:r>
                        <a:rPr lang="en-US" sz="2400"/>
                        <a:t>6</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r>
                        <a:rPr lang="en-US" sz="2400"/>
                        <a:t>Reading and Mathematics</a:t>
                      </a:r>
                      <a:endParaRPr lang="en-US" sz="2400">
                        <a:latin typeface="+mn-lt"/>
                        <a:ea typeface="Calibri"/>
                        <a:cs typeface="Times New Roman"/>
                      </a:endParaRPr>
                    </a:p>
                  </a:txBody>
                  <a:tcPr marL="87213" marR="87213"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Kentucky Academic Standards-Alternate Assessment Targets for </a:t>
                      </a:r>
                      <a:r>
                        <a:rPr lang="en-US" sz="2400"/>
                        <a:t>Reading and Mathematics</a:t>
                      </a:r>
                      <a:endParaRPr lang="en-US" sz="2400">
                        <a:latin typeface="+mn-lt"/>
                        <a:ea typeface="Calibri"/>
                        <a:cs typeface="Times New Roman"/>
                      </a:endParaRPr>
                    </a:p>
                  </a:txBody>
                  <a:tcPr marL="87213" marR="87213" marT="0" marB="0"/>
                </a:tc>
                <a:tc>
                  <a:txBody>
                    <a:bodyPr/>
                    <a:lstStyle/>
                    <a:p>
                      <a:pPr marL="0" marR="0" algn="ctr">
                        <a:lnSpc>
                          <a:spcPct val="100000"/>
                        </a:lnSpc>
                        <a:spcBef>
                          <a:spcPts val="0"/>
                        </a:spcBef>
                        <a:spcAft>
                          <a:spcPts val="0"/>
                        </a:spcAft>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tc>
                <a:extLst>
                  <a:ext uri="{0D108BD9-81ED-4DB2-BD59-A6C34878D82A}">
                    <a16:rowId xmlns:a16="http://schemas.microsoft.com/office/drawing/2014/main" val="10001"/>
                  </a:ext>
                </a:extLst>
              </a:tr>
              <a:tr h="1649563">
                <a:tc>
                  <a:txBody>
                    <a:bodyPr/>
                    <a:lstStyle/>
                    <a:p>
                      <a:pPr marL="0" marR="0" algn="ctr">
                        <a:lnSpc>
                          <a:spcPct val="100000"/>
                        </a:lnSpc>
                        <a:spcBef>
                          <a:spcPts val="0"/>
                        </a:spcBef>
                        <a:spcAft>
                          <a:spcPts val="0"/>
                        </a:spcAft>
                      </a:pPr>
                      <a:r>
                        <a:rPr lang="en-US" sz="2400"/>
                        <a:t>7</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r>
                        <a:rPr lang="en-US" sz="2400"/>
                        <a:t>Reading, Mathematics and Science</a:t>
                      </a:r>
                      <a:endParaRPr lang="en-US" sz="2400" b="1">
                        <a:solidFill>
                          <a:srgbClr val="FF0000"/>
                        </a:solidFill>
                        <a:latin typeface="Arial" panose="020B0604020202020204" pitchFamily="34" charset="0"/>
                        <a:ea typeface="Calibri"/>
                        <a:cs typeface="Arial" panose="020B0604020202020204" pitchFamily="34" charset="0"/>
                      </a:endParaRPr>
                    </a:p>
                  </a:txBody>
                  <a:tcPr marL="87213" marR="87213"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Kentucky Academic Standards-Alternate Assessment Targets for </a:t>
                      </a:r>
                      <a:r>
                        <a:rPr lang="en-US" sz="2400"/>
                        <a:t>Reading and Mathematics/</a:t>
                      </a:r>
                      <a:endParaRPr lang="en-US" sz="2400">
                        <a:latin typeface="+mn-lt"/>
                        <a:ea typeface="Calibri"/>
                        <a:cs typeface="Times New Roman"/>
                      </a:endParaRPr>
                    </a:p>
                    <a:p>
                      <a:pPr marL="0" marR="0" algn="l">
                        <a:lnSpc>
                          <a:spcPct val="100000"/>
                        </a:lnSpc>
                        <a:spcBef>
                          <a:spcPts val="0"/>
                        </a:spcBef>
                        <a:spcAft>
                          <a:spcPts val="0"/>
                        </a:spcAft>
                      </a:pPr>
                      <a:r>
                        <a:rPr lang="en-US" sz="2400"/>
                        <a:t>Alternate Kentucky Summative Assessment Aligned Content Standards for Science</a:t>
                      </a:r>
                      <a:endParaRPr lang="en-US" sz="2400">
                        <a:latin typeface="+mn-lt"/>
                        <a:ea typeface="Calibri"/>
                        <a:cs typeface="Times New Roman"/>
                      </a:endParaRPr>
                    </a:p>
                  </a:txBody>
                  <a:tcPr marL="87213" marR="872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cs typeface="Arial" pitchFamily="34" charset="0"/>
                      </a:endParaRPr>
                    </a:p>
                  </a:txBody>
                  <a:tcPr marL="87213" marR="87213" marT="0" marB="0" anchor="ctr"/>
                </a:tc>
                <a:extLst>
                  <a:ext uri="{0D108BD9-81ED-4DB2-BD59-A6C34878D82A}">
                    <a16:rowId xmlns:a16="http://schemas.microsoft.com/office/drawing/2014/main" val="10002"/>
                  </a:ext>
                </a:extLst>
              </a:tr>
              <a:tr h="1374636">
                <a:tc>
                  <a:txBody>
                    <a:bodyPr/>
                    <a:lstStyle/>
                    <a:p>
                      <a:pPr marL="0" marR="0" algn="ctr">
                        <a:lnSpc>
                          <a:spcPct val="100000"/>
                        </a:lnSpc>
                        <a:spcBef>
                          <a:spcPts val="0"/>
                        </a:spcBef>
                        <a:spcAft>
                          <a:spcPts val="0"/>
                        </a:spcAft>
                      </a:pPr>
                      <a:r>
                        <a:rPr lang="en-US" sz="2400"/>
                        <a:t>8</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r>
                        <a:rPr lang="en-US" sz="2400"/>
                        <a:t>Reading, Mathematics, Social Studies, and Writing</a:t>
                      </a:r>
                      <a:endParaRPr lang="en-US" sz="2400">
                        <a:latin typeface="+mn-lt"/>
                        <a:ea typeface="Calibri"/>
                        <a:cs typeface="Times New Roman"/>
                      </a:endParaRPr>
                    </a:p>
                  </a:txBody>
                  <a:tcPr marL="87213" marR="87213"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Kentucky Academic Standards-Alternate Assessment Targets for </a:t>
                      </a:r>
                      <a:r>
                        <a:rPr lang="en-US" sz="2400"/>
                        <a:t>Reading, Mathematics, Social Studies and Writing</a:t>
                      </a:r>
                      <a:endParaRPr lang="en-US" sz="2400">
                        <a:latin typeface="+mn-lt"/>
                        <a:ea typeface="Calibri"/>
                        <a:cs typeface="Times New Roman"/>
                      </a:endParaRPr>
                    </a:p>
                    <a:p>
                      <a:pPr marL="0" marR="0" algn="l">
                        <a:lnSpc>
                          <a:spcPct val="100000"/>
                        </a:lnSpc>
                        <a:spcBef>
                          <a:spcPts val="0"/>
                        </a:spcBef>
                        <a:spcAft>
                          <a:spcPts val="0"/>
                        </a:spcAft>
                      </a:pPr>
                      <a:endParaRPr lang="en-US" sz="2400">
                        <a:latin typeface="+mn-lt"/>
                        <a:ea typeface="Calibri"/>
                        <a:cs typeface="Times New Roman"/>
                      </a:endParaRPr>
                    </a:p>
                  </a:txBody>
                  <a:tcPr marL="87213" marR="872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cs typeface="Arial" pitchFamily="34" charset="0"/>
                      </a:endParaRPr>
                    </a:p>
                  </a:txBody>
                  <a:tcPr marL="87213" marR="87213" marT="0" marB="0" anchor="ctr"/>
                </a:tc>
                <a:extLst>
                  <a:ext uri="{0D108BD9-81ED-4DB2-BD59-A6C34878D82A}">
                    <a16:rowId xmlns:a16="http://schemas.microsoft.com/office/drawing/2014/main" val="10003"/>
                  </a:ext>
                </a:extLst>
              </a:tr>
            </a:tbl>
          </a:graphicData>
        </a:graphic>
      </p:graphicFrame>
      <p:sp>
        <p:nvSpPr>
          <p:cNvPr id="10242" name="Title 1"/>
          <p:cNvSpPr>
            <a:spLocks noGrp="1"/>
          </p:cNvSpPr>
          <p:nvPr>
            <p:ph type="title" idx="4294967295"/>
          </p:nvPr>
        </p:nvSpPr>
        <p:spPr>
          <a:xfrm>
            <a:off x="0" y="131763"/>
            <a:ext cx="8596313" cy="762000"/>
          </a:xfrm>
          <a:prstGeom prst="rect">
            <a:avLst/>
          </a:prstGeom>
        </p:spPr>
        <p:txBody>
          <a:bodyPr>
            <a:normAutofit/>
          </a:bodyPr>
          <a:lstStyle/>
          <a:p>
            <a:pPr algn="l"/>
            <a:r>
              <a:rPr lang="en-US" sz="3733"/>
              <a:t>Content Areas Tested (Middle School)</a:t>
            </a:r>
          </a:p>
        </p:txBody>
      </p:sp>
      <p:sp>
        <p:nvSpPr>
          <p:cNvPr id="3" name="TextBox 2">
            <a:extLst>
              <a:ext uri="{FF2B5EF4-FFF2-40B4-BE49-F238E27FC236}">
                <a16:creationId xmlns:a16="http://schemas.microsoft.com/office/drawing/2014/main" id="{E16A59EC-3FCB-C07B-55AA-52FE64668006}"/>
              </a:ext>
            </a:extLst>
          </p:cNvPr>
          <p:cNvSpPr txBox="1"/>
          <p:nvPr/>
        </p:nvSpPr>
        <p:spPr>
          <a:xfrm>
            <a:off x="7091111" y="6361697"/>
            <a:ext cx="10151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rgbClr val="FFFFFF"/>
                </a:solidFill>
              </a:rPr>
              <a:t>11</a:t>
            </a:r>
          </a:p>
        </p:txBody>
      </p:sp>
    </p:spTree>
    <p:extLst>
      <p:ext uri="{BB962C8B-B14F-4D97-AF65-F5344CB8AC3E}">
        <p14:creationId xmlns:p14="http://schemas.microsoft.com/office/powerpoint/2010/main" val="122787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8352" y="34925"/>
            <a:ext cx="12153648" cy="650875"/>
          </a:xfrm>
          <a:prstGeom prst="rect">
            <a:avLst/>
          </a:prstGeom>
        </p:spPr>
        <p:txBody>
          <a:bodyPr>
            <a:normAutofit/>
          </a:bodyPr>
          <a:lstStyle/>
          <a:p>
            <a:pPr algn="l"/>
            <a:r>
              <a:rPr lang="en-US" sz="3733"/>
              <a:t>Content Areas Tested (High School)</a:t>
            </a:r>
          </a:p>
        </p:txBody>
      </p:sp>
      <p:graphicFrame>
        <p:nvGraphicFramePr>
          <p:cNvPr id="7" name="Content Placeholder 6" descr="Tested content areas for the Alternate K-PREP in grades 9-12." title="Alternate K-PREP High School Assessments"/>
          <p:cNvGraphicFramePr>
            <a:graphicFrameLocks noGrp="1"/>
          </p:cNvGraphicFramePr>
          <p:nvPr>
            <p:ph idx="4294967295"/>
            <p:extLst>
              <p:ext uri="{D42A27DB-BD31-4B8C-83A1-F6EECF244321}">
                <p14:modId xmlns:p14="http://schemas.microsoft.com/office/powerpoint/2010/main" val="1025453023"/>
              </p:ext>
            </p:extLst>
          </p:nvPr>
        </p:nvGraphicFramePr>
        <p:xfrm>
          <a:off x="177552" y="797561"/>
          <a:ext cx="11736280" cy="4480560"/>
        </p:xfrm>
        <a:graphic>
          <a:graphicData uri="http://schemas.openxmlformats.org/drawingml/2006/table">
            <a:tbl>
              <a:tblPr firstRow="1" bandRow="1">
                <a:tableStyleId>{5C22544A-7EE6-4342-B048-85BDC9FD1C3A}</a:tableStyleId>
              </a:tblPr>
              <a:tblGrid>
                <a:gridCol w="1066045">
                  <a:extLst>
                    <a:ext uri="{9D8B030D-6E8A-4147-A177-3AD203B41FA5}">
                      <a16:colId xmlns:a16="http://schemas.microsoft.com/office/drawing/2014/main" val="20000"/>
                    </a:ext>
                  </a:extLst>
                </a:gridCol>
                <a:gridCol w="2278794">
                  <a:extLst>
                    <a:ext uri="{9D8B030D-6E8A-4147-A177-3AD203B41FA5}">
                      <a16:colId xmlns:a16="http://schemas.microsoft.com/office/drawing/2014/main" val="20001"/>
                    </a:ext>
                  </a:extLst>
                </a:gridCol>
                <a:gridCol w="4137039">
                  <a:extLst>
                    <a:ext uri="{9D8B030D-6E8A-4147-A177-3AD203B41FA5}">
                      <a16:colId xmlns:a16="http://schemas.microsoft.com/office/drawing/2014/main" val="20002"/>
                    </a:ext>
                  </a:extLst>
                </a:gridCol>
                <a:gridCol w="1907146">
                  <a:extLst>
                    <a:ext uri="{9D8B030D-6E8A-4147-A177-3AD203B41FA5}">
                      <a16:colId xmlns:a16="http://schemas.microsoft.com/office/drawing/2014/main" val="20003"/>
                    </a:ext>
                  </a:extLst>
                </a:gridCol>
                <a:gridCol w="2347256">
                  <a:extLst>
                    <a:ext uri="{9D8B030D-6E8A-4147-A177-3AD203B41FA5}">
                      <a16:colId xmlns:a16="http://schemas.microsoft.com/office/drawing/2014/main" val="20004"/>
                    </a:ext>
                  </a:extLst>
                </a:gridCol>
              </a:tblGrid>
              <a:tr h="576161">
                <a:tc>
                  <a:txBody>
                    <a:bodyPr/>
                    <a:lstStyle/>
                    <a:p>
                      <a:pPr marL="0" marR="0" algn="ctr">
                        <a:lnSpc>
                          <a:spcPct val="100000"/>
                        </a:lnSpc>
                        <a:spcBef>
                          <a:spcPts val="0"/>
                        </a:spcBef>
                        <a:spcAft>
                          <a:spcPts val="0"/>
                        </a:spcAft>
                      </a:pPr>
                      <a:r>
                        <a:rPr lang="en-US" sz="2000" b="0">
                          <a:solidFill>
                            <a:srgbClr val="057780"/>
                          </a:solidFill>
                        </a:rPr>
                        <a:t>GRADE</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tc>
                  <a:txBody>
                    <a:bodyPr/>
                    <a:lstStyle/>
                    <a:p>
                      <a:pPr marL="0" marR="0" algn="ctr">
                        <a:lnSpc>
                          <a:spcPct val="100000"/>
                        </a:lnSpc>
                        <a:spcBef>
                          <a:spcPts val="0"/>
                        </a:spcBef>
                        <a:spcAft>
                          <a:spcPts val="0"/>
                        </a:spcAft>
                      </a:pPr>
                      <a:r>
                        <a:rPr lang="en-US" sz="2000" b="0">
                          <a:solidFill>
                            <a:srgbClr val="057780"/>
                          </a:solidFill>
                        </a:rPr>
                        <a:t>CONTENT AREAS</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tc>
                  <a:txBody>
                    <a:bodyPr/>
                    <a:lstStyle/>
                    <a:p>
                      <a:pPr marL="0" marR="0" algn="ctr">
                        <a:lnSpc>
                          <a:spcPct val="100000"/>
                        </a:lnSpc>
                        <a:spcBef>
                          <a:spcPts val="0"/>
                        </a:spcBef>
                        <a:spcAft>
                          <a:spcPts val="0"/>
                        </a:spcAft>
                      </a:pPr>
                      <a:r>
                        <a:rPr lang="en-US" sz="2000" b="0">
                          <a:solidFill>
                            <a:srgbClr val="057780"/>
                          </a:solidFill>
                        </a:rPr>
                        <a:t>STANDARDS ASSESSED</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tc>
                  <a:txBody>
                    <a:bodyPr/>
                    <a:lstStyle/>
                    <a:p>
                      <a:pPr marL="0" marR="0" algn="ctr">
                        <a:lnSpc>
                          <a:spcPct val="100000"/>
                        </a:lnSpc>
                        <a:spcBef>
                          <a:spcPts val="0"/>
                        </a:spcBef>
                        <a:spcAft>
                          <a:spcPts val="0"/>
                        </a:spcAft>
                      </a:pPr>
                      <a:r>
                        <a:rPr lang="en-US" sz="2000" b="0">
                          <a:solidFill>
                            <a:srgbClr val="057780"/>
                          </a:solidFill>
                        </a:rPr>
                        <a:t>ATTAINMENT TASKS (AT)</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tc>
                  <a:txBody>
                    <a:bodyPr/>
                    <a:lstStyle/>
                    <a:p>
                      <a:pPr marL="0" marR="0" algn="ctr">
                        <a:lnSpc>
                          <a:spcPct val="100000"/>
                        </a:lnSpc>
                        <a:spcBef>
                          <a:spcPts val="0"/>
                        </a:spcBef>
                        <a:spcAft>
                          <a:spcPts val="0"/>
                        </a:spcAft>
                      </a:pPr>
                      <a:r>
                        <a:rPr lang="en-US" sz="2000" b="0">
                          <a:solidFill>
                            <a:srgbClr val="057780"/>
                          </a:solidFill>
                        </a:rPr>
                        <a:t>TRANSITION ATTAINMENT RECORD (TAR)</a:t>
                      </a:r>
                      <a:endParaRPr lang="en-US" sz="2000" b="0">
                        <a:solidFill>
                          <a:srgbClr val="057780"/>
                        </a:solidFill>
                        <a:latin typeface="+mn-lt"/>
                        <a:ea typeface="Calibri"/>
                        <a:cs typeface="Times New Roman"/>
                      </a:endParaRPr>
                    </a:p>
                  </a:txBody>
                  <a:tcPr marL="86487" marR="86487" marT="0" marB="0" anchor="ctr">
                    <a:solidFill>
                      <a:schemeClr val="bg2">
                        <a:lumMod val="90000"/>
                      </a:schemeClr>
                    </a:solidFill>
                  </a:tcPr>
                </a:tc>
                <a:extLst>
                  <a:ext uri="{0D108BD9-81ED-4DB2-BD59-A6C34878D82A}">
                    <a16:rowId xmlns:a16="http://schemas.microsoft.com/office/drawing/2014/main" val="10000"/>
                  </a:ext>
                </a:extLst>
              </a:tr>
              <a:tr h="160045">
                <a:tc>
                  <a:txBody>
                    <a:bodyPr/>
                    <a:lstStyle/>
                    <a:p>
                      <a:pPr marL="0" marR="0" algn="ctr">
                        <a:lnSpc>
                          <a:spcPct val="100000"/>
                        </a:lnSpc>
                        <a:spcBef>
                          <a:spcPts val="0"/>
                        </a:spcBef>
                        <a:spcAft>
                          <a:spcPts val="0"/>
                        </a:spcAft>
                      </a:pPr>
                      <a:r>
                        <a:rPr lang="en-US" sz="1800">
                          <a:latin typeface="Times New Roman"/>
                          <a:cs typeface="Times New Roman"/>
                        </a:rPr>
                        <a:t>9</a:t>
                      </a:r>
                      <a:endParaRPr lang="en-US" sz="1800">
                        <a:latin typeface="Times New Roman"/>
                        <a:ea typeface="Calibri"/>
                        <a:cs typeface="Times New Roman"/>
                      </a:endParaRPr>
                    </a:p>
                  </a:txBody>
                  <a:tcPr marL="86487" marR="86487" marT="0" marB="0" anchor="ctr"/>
                </a:tc>
                <a:tc>
                  <a:txBody>
                    <a:bodyPr/>
                    <a:lstStyle/>
                    <a:p>
                      <a:pPr marL="0" marR="0" algn="l">
                        <a:lnSpc>
                          <a:spcPct val="100000"/>
                        </a:lnSpc>
                        <a:spcBef>
                          <a:spcPts val="0"/>
                        </a:spcBef>
                        <a:spcAft>
                          <a:spcPts val="0"/>
                        </a:spcAft>
                      </a:pPr>
                      <a:endParaRPr lang="en-US" sz="1800" b="1">
                        <a:solidFill>
                          <a:srgbClr val="FF0000"/>
                        </a:solidFill>
                        <a:latin typeface="Times New Roman" panose="02020603050405020304" pitchFamily="18" charset="0"/>
                        <a:ea typeface="Calibri"/>
                        <a:cs typeface="Times New Roman" panose="02020603050405020304" pitchFamily="18" charset="0"/>
                      </a:endParaRPr>
                    </a:p>
                  </a:txBody>
                  <a:tcPr marL="86487" marR="86487" marT="0" marB="0"/>
                </a:tc>
                <a:tc>
                  <a:txBody>
                    <a:bodyPr/>
                    <a:lstStyle/>
                    <a:p>
                      <a:pPr marL="0" marR="0" algn="l">
                        <a:lnSpc>
                          <a:spcPct val="100000"/>
                        </a:lnSpc>
                        <a:spcBef>
                          <a:spcPts val="0"/>
                        </a:spcBef>
                        <a:spcAft>
                          <a:spcPts val="0"/>
                        </a:spcAft>
                      </a:pPr>
                      <a:r>
                        <a:rPr lang="en-US" sz="1800" b="1">
                          <a:solidFill>
                            <a:srgbClr val="C00000"/>
                          </a:solidFill>
                          <a:latin typeface="Times New Roman"/>
                          <a:ea typeface="Calibri"/>
                          <a:cs typeface="Times New Roman"/>
                        </a:rPr>
                        <a:t>No Assessments Required at Grade 9</a:t>
                      </a: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accent6"/>
                        </a:solidFill>
                        <a:latin typeface="Times New Roman" panose="02020603050405020304" pitchFamily="18" charset="0"/>
                        <a:ea typeface="Calibri"/>
                        <a:cs typeface="Times New Roman" panose="02020603050405020304" pitchFamily="18" charset="0"/>
                      </a:endParaRPr>
                    </a:p>
                  </a:txBody>
                  <a:tcPr marL="86487" marR="86487" marT="0" marB="0"/>
                </a:tc>
                <a:tc>
                  <a:txBody>
                    <a:bodyPr/>
                    <a:lstStyle/>
                    <a:p>
                      <a:pPr marL="0" marR="0" algn="ctr">
                        <a:lnSpc>
                          <a:spcPct val="100000"/>
                        </a:lnSpc>
                        <a:spcBef>
                          <a:spcPts val="0"/>
                        </a:spcBef>
                        <a:spcAft>
                          <a:spcPts val="0"/>
                        </a:spcAft>
                      </a:pPr>
                      <a:endParaRPr lang="en-US" sz="1800">
                        <a:latin typeface="Times New Roman" panose="02020603050405020304" pitchFamily="18" charset="0"/>
                        <a:ea typeface="Calibri"/>
                        <a:cs typeface="Times New Roman" panose="02020603050405020304" pitchFamily="18" charset="0"/>
                      </a:endParaRPr>
                    </a:p>
                  </a:txBody>
                  <a:tcPr marL="86487" marR="86487" marT="0" marB="0" anchor="ctr"/>
                </a:tc>
                <a:extLst>
                  <a:ext uri="{0D108BD9-81ED-4DB2-BD59-A6C34878D82A}">
                    <a16:rowId xmlns:a16="http://schemas.microsoft.com/office/drawing/2014/main" val="10001"/>
                  </a:ext>
                </a:extLst>
              </a:tr>
              <a:tr h="480134">
                <a:tc>
                  <a:txBody>
                    <a:bodyPr/>
                    <a:lstStyle/>
                    <a:p>
                      <a:pPr marL="0" marR="0" algn="ctr">
                        <a:lnSpc>
                          <a:spcPct val="100000"/>
                        </a:lnSpc>
                        <a:spcBef>
                          <a:spcPts val="0"/>
                        </a:spcBef>
                        <a:spcAft>
                          <a:spcPts val="0"/>
                        </a:spcAft>
                      </a:pPr>
                      <a:r>
                        <a:rPr lang="en-US" sz="1800">
                          <a:latin typeface="Times New Roman"/>
                          <a:cs typeface="Times New Roman"/>
                        </a:rPr>
                        <a:t>10</a:t>
                      </a:r>
                      <a:endParaRPr lang="en-US" sz="1800">
                        <a:latin typeface="Times New Roman"/>
                        <a:ea typeface="Calibri"/>
                        <a:cs typeface="Times New Roman"/>
                      </a:endParaRPr>
                    </a:p>
                  </a:txBody>
                  <a:tcPr marL="86487" marR="86487" marT="0" marB="0" anchor="ctr"/>
                </a:tc>
                <a:tc>
                  <a:txBody>
                    <a:bodyPr/>
                    <a:lstStyle/>
                    <a:p>
                      <a:pPr marL="0" marR="0" algn="l">
                        <a:lnSpc>
                          <a:spcPct val="100000"/>
                        </a:lnSpc>
                        <a:spcBef>
                          <a:spcPts val="0"/>
                        </a:spcBef>
                        <a:spcAft>
                          <a:spcPts val="0"/>
                        </a:spcAft>
                      </a:pPr>
                      <a:r>
                        <a:rPr lang="en-US" sz="1800">
                          <a:latin typeface="Times New Roman"/>
                          <a:cs typeface="Times New Roman"/>
                        </a:rPr>
                        <a:t>Reading and Mathematics</a:t>
                      </a:r>
                      <a:endParaRPr lang="en-US" sz="1800">
                        <a:latin typeface="Times New Roman"/>
                        <a:ea typeface="Calibri"/>
                        <a:cs typeface="Times New Roman"/>
                      </a:endParaRPr>
                    </a:p>
                  </a:txBody>
                  <a:tcPr marL="86487" marR="86487"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aseline="0">
                          <a:latin typeface="Times New Roman"/>
                          <a:cs typeface="Times New Roman"/>
                        </a:rPr>
                        <a:t>Kentucky Academic Standards-Alternate Assessment Targets for </a:t>
                      </a:r>
                      <a:r>
                        <a:rPr lang="en-US" sz="1800">
                          <a:latin typeface="Times New Roman"/>
                          <a:cs typeface="Times New Roman"/>
                        </a:rPr>
                        <a:t>Reading and Mathematics</a:t>
                      </a:r>
                      <a:endParaRPr lang="en-US" sz="1800">
                        <a:latin typeface="Times New Roman"/>
                        <a:ea typeface="Calibri"/>
                        <a:cs typeface="Times New Roman"/>
                      </a:endParaRP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a:latin typeface="Times New Roman" panose="02020603050405020304" pitchFamily="18" charset="0"/>
                        <a:cs typeface="Times New Roman" panose="02020603050405020304" pitchFamily="18" charset="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a:cs typeface="Times New Roman"/>
                          <a:sym typeface="Wingdings"/>
                        </a:rPr>
                        <a:t></a:t>
                      </a:r>
                      <a:endParaRPr lang="en-US" sz="1800">
                        <a:solidFill>
                          <a:schemeClr val="accent6"/>
                        </a:solidFill>
                        <a:latin typeface="Times New Roman"/>
                        <a:ea typeface="Calibri"/>
                        <a:cs typeface="Times New Roman"/>
                      </a:endParaRP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accent6"/>
                        </a:solidFill>
                        <a:latin typeface="Times New Roman" panose="02020603050405020304" pitchFamily="18" charset="0"/>
                        <a:ea typeface="Calibri"/>
                        <a:cs typeface="Times New Roman" panose="02020603050405020304" pitchFamily="18" charset="0"/>
                      </a:endParaRPr>
                    </a:p>
                  </a:txBody>
                  <a:tcPr marL="86487" marR="86487" marT="0" marB="0" anchor="ctr"/>
                </a:tc>
                <a:extLst>
                  <a:ext uri="{0D108BD9-81ED-4DB2-BD59-A6C34878D82A}">
                    <a16:rowId xmlns:a16="http://schemas.microsoft.com/office/drawing/2014/main" val="10002"/>
                  </a:ext>
                </a:extLst>
              </a:tr>
              <a:tr h="1120312">
                <a:tc>
                  <a:txBody>
                    <a:bodyPr/>
                    <a:lstStyle/>
                    <a:p>
                      <a:pPr marL="0" marR="0" algn="ctr">
                        <a:lnSpc>
                          <a:spcPct val="100000"/>
                        </a:lnSpc>
                        <a:spcBef>
                          <a:spcPts val="0"/>
                        </a:spcBef>
                        <a:spcAft>
                          <a:spcPts val="0"/>
                        </a:spcAft>
                      </a:pPr>
                      <a:r>
                        <a:rPr lang="en-US" sz="1800">
                          <a:latin typeface="Times New Roman"/>
                          <a:cs typeface="Times New Roman"/>
                        </a:rPr>
                        <a:t>11</a:t>
                      </a:r>
                      <a:endParaRPr lang="en-US" sz="1800">
                        <a:latin typeface="Times New Roman"/>
                        <a:ea typeface="Calibri"/>
                        <a:cs typeface="Times New Roman"/>
                      </a:endParaRPr>
                    </a:p>
                  </a:txBody>
                  <a:tcPr marL="86487" marR="86487" marT="0" marB="0" anchor="ctr"/>
                </a:tc>
                <a:tc>
                  <a:txBody>
                    <a:bodyPr/>
                    <a:lstStyle/>
                    <a:p>
                      <a:pPr marL="0" marR="0" algn="l">
                        <a:lnSpc>
                          <a:spcPct val="100000"/>
                        </a:lnSpc>
                        <a:spcBef>
                          <a:spcPts val="0"/>
                        </a:spcBef>
                        <a:spcAft>
                          <a:spcPts val="0"/>
                        </a:spcAft>
                      </a:pPr>
                      <a:r>
                        <a:rPr lang="en-US" sz="1800">
                          <a:latin typeface="Times New Roman"/>
                          <a:cs typeface="Times New Roman"/>
                        </a:rPr>
                        <a:t>Science, Writing and Social Studies</a:t>
                      </a:r>
                      <a:endParaRPr lang="en-US" sz="1800">
                        <a:latin typeface="Times New Roman"/>
                        <a:ea typeface="Calibri"/>
                        <a:cs typeface="Times New Roman"/>
                      </a:endParaRPr>
                    </a:p>
                  </a:txBody>
                  <a:tcPr marL="86487" marR="86487" marT="0" marB="0"/>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a:latin typeface="Times New Roman"/>
                          <a:cs typeface="Times New Roman"/>
                        </a:rPr>
                        <a:t>Alternate Kentucky Summative Assessment Aligned Content Standards</a:t>
                      </a:r>
                      <a:r>
                        <a:rPr lang="en-US" sz="1800" baseline="0">
                          <a:latin typeface="Times New Roman"/>
                          <a:cs typeface="Times New Roman"/>
                        </a:rPr>
                        <a:t> </a:t>
                      </a:r>
                      <a:r>
                        <a:rPr lang="en-US" sz="1800">
                          <a:latin typeface="Times New Roman"/>
                          <a:cs typeface="Times New Roman"/>
                        </a:rPr>
                        <a:t>for Science/</a:t>
                      </a:r>
                      <a:r>
                        <a:rPr lang="en-US" sz="1800" baseline="0">
                          <a:latin typeface="Times New Roman"/>
                          <a:cs typeface="Times New Roman"/>
                        </a:rPr>
                        <a:t>Kentucky Academic Standards-Alternate Assessment Targets for </a:t>
                      </a:r>
                      <a:r>
                        <a:rPr lang="en-US" sz="1800">
                          <a:latin typeface="Times New Roman"/>
                          <a:cs typeface="Times New Roman"/>
                        </a:rPr>
                        <a:t>Social Studies and Writing </a:t>
                      </a:r>
                      <a:endParaRPr lang="en-US" sz="1800">
                        <a:latin typeface="Times New Roman" panose="02020603050405020304" pitchFamily="18" charset="0"/>
                        <a:ea typeface="Calibri"/>
                        <a:cs typeface="Times New Roman" panose="02020603050405020304" pitchFamily="18" charset="0"/>
                      </a:endParaRP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a:latin typeface="Times New Roman" panose="02020603050405020304" pitchFamily="18" charset="0"/>
                        <a:cs typeface="Times New Roman" panose="02020603050405020304" pitchFamily="18" charset="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a:cs typeface="Times New Roman"/>
                          <a:sym typeface="Wingdings"/>
                        </a:rPr>
                        <a:t></a:t>
                      </a:r>
                      <a:endParaRPr lang="en-US" sz="1800">
                        <a:solidFill>
                          <a:schemeClr val="accent6"/>
                        </a:solidFill>
                        <a:latin typeface="Times New Roman"/>
                        <a:ea typeface="Calibri"/>
                        <a:cs typeface="Times New Roman"/>
                      </a:endParaRP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a:cs typeface="Times New Roman"/>
                        </a:rPr>
                        <a:t>Alternate for Post-Secondary Readiness-Academic</a:t>
                      </a:r>
                      <a:r>
                        <a:rPr lang="en-US" sz="1800" baseline="0">
                          <a:latin typeface="Times New Roman"/>
                          <a:cs typeface="Times New Roman"/>
                        </a:rPr>
                        <a:t> Readiness Component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accent6"/>
                        </a:solidFill>
                        <a:latin typeface="Times New Roman" panose="02020603050405020304" pitchFamily="18" charset="0"/>
                        <a:ea typeface="Calibri"/>
                        <a:cs typeface="Times New Roman" panose="02020603050405020304" pitchFamily="18" charset="0"/>
                      </a:endParaRPr>
                    </a:p>
                  </a:txBody>
                  <a:tcPr marL="86487" marR="86487" marT="0" marB="0" anchor="ctr"/>
                </a:tc>
                <a:extLst>
                  <a:ext uri="{0D108BD9-81ED-4DB2-BD59-A6C34878D82A}">
                    <a16:rowId xmlns:a16="http://schemas.microsoft.com/office/drawing/2014/main" val="10003"/>
                  </a:ext>
                </a:extLst>
              </a:tr>
              <a:tr h="960268">
                <a:tc>
                  <a:txBody>
                    <a:bodyPr/>
                    <a:lstStyle/>
                    <a:p>
                      <a:pPr marL="0" marR="0" algn="ctr">
                        <a:lnSpc>
                          <a:spcPct val="100000"/>
                        </a:lnSpc>
                        <a:spcBef>
                          <a:spcPts val="0"/>
                        </a:spcBef>
                        <a:spcAft>
                          <a:spcPts val="0"/>
                        </a:spcAft>
                      </a:pPr>
                      <a:r>
                        <a:rPr lang="en-US" sz="1800">
                          <a:latin typeface="Times New Roman"/>
                          <a:cs typeface="Times New Roman"/>
                        </a:rPr>
                        <a:t>12</a:t>
                      </a:r>
                      <a:endParaRPr lang="en-US" sz="1800">
                        <a:latin typeface="Times New Roman"/>
                        <a:ea typeface="Calibri"/>
                        <a:cs typeface="Times New Roman"/>
                      </a:endParaRPr>
                    </a:p>
                  </a:txBody>
                  <a:tcPr marL="86487" marR="86487" marT="0" marB="0" anchor="ctr">
                    <a:solidFill>
                      <a:schemeClr val="accent1">
                        <a:lumMod val="20000"/>
                        <a:lumOff val="80000"/>
                      </a:schemeClr>
                    </a:solidFill>
                  </a:tcPr>
                </a:tc>
                <a:tc>
                  <a:txBody>
                    <a:bodyPr/>
                    <a:lstStyle/>
                    <a:p>
                      <a:pPr marL="0" marR="0" algn="l">
                        <a:lnSpc>
                          <a:spcPct val="100000"/>
                        </a:lnSpc>
                        <a:spcBef>
                          <a:spcPts val="0"/>
                        </a:spcBef>
                        <a:spcAft>
                          <a:spcPts val="0"/>
                        </a:spcAft>
                      </a:pPr>
                      <a:endParaRPr lang="en-US" sz="1800">
                        <a:latin typeface="Times New Roman" panose="02020603050405020304" pitchFamily="18" charset="0"/>
                        <a:ea typeface="Calibri"/>
                        <a:cs typeface="Times New Roman" panose="02020603050405020304" pitchFamily="18" charset="0"/>
                      </a:endParaRPr>
                    </a:p>
                  </a:txBody>
                  <a:tcPr marL="86487" marR="86487" marT="0" marB="0">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a:solidFill>
                            <a:srgbClr val="C00000"/>
                          </a:solidFill>
                          <a:latin typeface="Times New Roman"/>
                          <a:ea typeface="Calibri"/>
                          <a:cs typeface="Times New Roman"/>
                        </a:rPr>
                        <a:t>No Assessments Required at Grade 12</a:t>
                      </a:r>
                    </a:p>
                    <a:p>
                      <a:pPr marL="0" marR="0" algn="l">
                        <a:lnSpc>
                          <a:spcPct val="100000"/>
                        </a:lnSpc>
                        <a:spcBef>
                          <a:spcPts val="0"/>
                        </a:spcBef>
                        <a:spcAft>
                          <a:spcPts val="0"/>
                        </a:spcAft>
                      </a:pPr>
                      <a:endParaRPr lang="en-US" sz="1800">
                        <a:latin typeface="Times New Roman" panose="02020603050405020304" pitchFamily="18" charset="0"/>
                        <a:ea typeface="Calibri"/>
                        <a:cs typeface="Times New Roman" panose="02020603050405020304" pitchFamily="18" charset="0"/>
                      </a:endParaRPr>
                    </a:p>
                  </a:txBody>
                  <a:tcPr marL="86487" marR="86487" marT="0" marB="0">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accent6"/>
                        </a:solidFill>
                        <a:latin typeface="Times New Roman" panose="02020603050405020304" pitchFamily="18" charset="0"/>
                        <a:ea typeface="Calibri"/>
                        <a:cs typeface="Times New Roman" panose="02020603050405020304" pitchFamily="18" charset="0"/>
                      </a:endParaRPr>
                    </a:p>
                  </a:txBody>
                  <a:tcPr marL="86487" marR="86487" marT="0" marB="0">
                    <a:solidFill>
                      <a:schemeClr val="accent1">
                        <a:lumMod val="20000"/>
                        <a:lumOff val="80000"/>
                      </a:schemeClr>
                    </a:solidFill>
                  </a:tcPr>
                </a:tc>
                <a:tc>
                  <a:txBody>
                    <a:bodyPr/>
                    <a:lstStyle/>
                    <a:p>
                      <a:pPr marL="0" marR="0" algn="ctr">
                        <a:lnSpc>
                          <a:spcPct val="100000"/>
                        </a:lnSpc>
                        <a:spcBef>
                          <a:spcPts val="0"/>
                        </a:spcBef>
                        <a:spcAft>
                          <a:spcPts val="0"/>
                        </a:spcAft>
                      </a:pPr>
                      <a:r>
                        <a:rPr lang="en-US" sz="1800" baseline="0">
                          <a:latin typeface="Times New Roman"/>
                          <a:ea typeface="Calibri"/>
                          <a:cs typeface="Times New Roman"/>
                        </a:rPr>
                        <a:t>Allowed/Not required for students who did not meet benchmark at Grade 11</a:t>
                      </a:r>
                      <a:endParaRPr lang="en-US" sz="1800">
                        <a:latin typeface="Times New Roman"/>
                        <a:ea typeface="Calibri"/>
                        <a:cs typeface="Times New Roman"/>
                      </a:endParaRPr>
                    </a:p>
                  </a:txBody>
                  <a:tcPr marL="86487" marR="86487" marT="0" marB="0" anchor="ct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51D3464-66BD-E44C-A9C5-928D353FEFE5}"/>
              </a:ext>
            </a:extLst>
          </p:cNvPr>
          <p:cNvSpPr txBox="1"/>
          <p:nvPr/>
        </p:nvSpPr>
        <p:spPr>
          <a:xfrm>
            <a:off x="7063539" y="6509585"/>
            <a:ext cx="15666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1"/>
                </a:solidFill>
              </a:rPr>
              <a:t>12</a:t>
            </a:r>
          </a:p>
        </p:txBody>
      </p:sp>
    </p:spTree>
    <p:extLst>
      <p:ext uri="{BB962C8B-B14F-4D97-AF65-F5344CB8AC3E}">
        <p14:creationId xmlns:p14="http://schemas.microsoft.com/office/powerpoint/2010/main" val="80685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Student Assessments</a:t>
            </a:r>
          </a:p>
        </p:txBody>
      </p:sp>
      <p:sp>
        <p:nvSpPr>
          <p:cNvPr id="3" name="Content Placeholder 2"/>
          <p:cNvSpPr>
            <a:spLocks noGrp="1"/>
          </p:cNvSpPr>
          <p:nvPr>
            <p:ph idx="4294967295"/>
          </p:nvPr>
        </p:nvSpPr>
        <p:spPr>
          <a:xfrm>
            <a:off x="555785" y="1356360"/>
            <a:ext cx="10079663" cy="4815840"/>
          </a:xfrm>
          <a:prstGeom prst="rect">
            <a:avLst/>
          </a:prstGeom>
        </p:spPr>
        <p:txBody>
          <a:bodyPr vert="horz" lIns="91440" tIns="45720" rIns="91440" bIns="45720" rtlCol="0" anchor="t">
            <a:normAutofit/>
          </a:bodyPr>
          <a:lstStyle/>
          <a:p>
            <a:pPr>
              <a:buFont typeface="Wingdings" panose="05000000000000000000" pitchFamily="2" charset="2"/>
              <a:buChar char="Ø"/>
            </a:pPr>
            <a:r>
              <a:rPr lang="en-US" sz="2800"/>
              <a:t>A student should be assessed</a:t>
            </a:r>
            <a:r>
              <a:rPr lang="en-US"/>
              <a:t> with the assessments that</a:t>
            </a:r>
            <a:r>
              <a:rPr lang="en-US" sz="2800"/>
              <a:t> </a:t>
            </a:r>
            <a:r>
              <a:rPr lang="en-US"/>
              <a:t>align to </a:t>
            </a:r>
            <a:r>
              <a:rPr lang="en-US" sz="2800"/>
              <a:t>the same grade as his/her grade level on the attendance roster in Infinite Campus (IC).</a:t>
            </a:r>
          </a:p>
          <a:p>
            <a:pPr>
              <a:lnSpc>
                <a:spcPct val="90000"/>
              </a:lnSpc>
              <a:buFont typeface="Wingdings" panose="05000000000000000000" pitchFamily="2" charset="2"/>
              <a:buChar char="Ø"/>
            </a:pPr>
            <a:endParaRPr lang="en-US" sz="2800"/>
          </a:p>
          <a:p>
            <a:pPr>
              <a:lnSpc>
                <a:spcPct val="90000"/>
              </a:lnSpc>
              <a:buFont typeface="Wingdings" panose="05000000000000000000" pitchFamily="2" charset="2"/>
              <a:buChar char="Ø"/>
            </a:pPr>
            <a:r>
              <a:rPr lang="en-US" sz="2800"/>
              <a:t>Once a student has completed all assessment requirements and has completed grade 12, he/she can be placed into Grade 14 on attendance rosters in IC.</a:t>
            </a:r>
          </a:p>
          <a:p>
            <a:pPr marL="0" indent="0">
              <a:buNone/>
            </a:pPr>
            <a:endParaRPr lang="en-US"/>
          </a:p>
        </p:txBody>
      </p:sp>
    </p:spTree>
    <p:extLst>
      <p:ext uri="{BB962C8B-B14F-4D97-AF65-F5344CB8AC3E}">
        <p14:creationId xmlns:p14="http://schemas.microsoft.com/office/powerpoint/2010/main" val="28095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 y="99073"/>
            <a:ext cx="12090400" cy="838200"/>
          </a:xfrm>
        </p:spPr>
        <p:txBody>
          <a:bodyPr>
            <a:normAutofit fontScale="90000"/>
          </a:bodyPr>
          <a:lstStyle/>
          <a:p>
            <a:pPr eaLnBrk="1" hangingPunct="1"/>
            <a:r>
              <a:rPr lang="en-US"/>
              <a:t>Alternate Kentucky Summative Assessment Webpage</a:t>
            </a:r>
          </a:p>
        </p:txBody>
      </p:sp>
      <p:sp>
        <p:nvSpPr>
          <p:cNvPr id="5123" name="Content Placeholder 2"/>
          <p:cNvSpPr>
            <a:spLocks noGrp="1"/>
          </p:cNvSpPr>
          <p:nvPr>
            <p:ph idx="4294967295"/>
          </p:nvPr>
        </p:nvSpPr>
        <p:spPr>
          <a:xfrm>
            <a:off x="391159" y="1033848"/>
            <a:ext cx="11143616" cy="4883946"/>
          </a:xfrm>
          <a:prstGeom prst="rect">
            <a:avLst/>
          </a:prstGeom>
          <a:ln>
            <a:miter lim="800000"/>
            <a:headEnd/>
            <a:tailEnd/>
          </a:ln>
        </p:spPr>
        <p:txBody>
          <a:bodyPr vert="horz" lIns="91440" tIns="45720" rIns="91440" bIns="45720" rtlCol="0" anchor="t">
            <a:normAutofit lnSpcReduction="10000"/>
          </a:bodyPr>
          <a:lstStyle/>
          <a:p>
            <a:pPr>
              <a:buFont typeface="Wingdings" panose="05000000000000000000" pitchFamily="2" charset="2"/>
              <a:buChar char="Ø"/>
              <a:defRPr/>
            </a:pPr>
            <a:r>
              <a:rPr lang="en-US" sz="2800" dirty="0"/>
              <a:t>Go to </a:t>
            </a:r>
            <a:r>
              <a:rPr lang="en-US" dirty="0"/>
              <a:t>the Kentucky</a:t>
            </a:r>
            <a:r>
              <a:rPr lang="en-US" sz="2800" dirty="0"/>
              <a:t> Department of Education’s web site at </a:t>
            </a:r>
            <a:r>
              <a:rPr lang="en-US" sz="2800" dirty="0">
                <a:hlinkClick r:id="rId3"/>
              </a:rPr>
              <a:t>Kentucky Department of Education</a:t>
            </a:r>
            <a:r>
              <a:rPr lang="en-US" sz="2800" dirty="0"/>
              <a:t>; click on Assessment and Accountability, Assessments, </a:t>
            </a:r>
            <a:r>
              <a:rPr lang="en-US" dirty="0"/>
              <a:t>Alternate Kentucky</a:t>
            </a:r>
            <a:r>
              <a:rPr lang="en-US" sz="2800" dirty="0"/>
              <a:t> Summative Assessment Program</a:t>
            </a:r>
            <a:r>
              <a:rPr lang="en-US" dirty="0"/>
              <a:t>, Alternate Resources.</a:t>
            </a:r>
            <a:endParaRPr lang="en-US" sz="2800" dirty="0"/>
          </a:p>
          <a:p>
            <a:pPr>
              <a:buFont typeface="Wingdings" panose="05000000000000000000" pitchFamily="2" charset="2"/>
              <a:buChar char="Ø"/>
              <a:defRPr/>
            </a:pPr>
            <a:r>
              <a:rPr lang="en-US" sz="2800" dirty="0"/>
              <a:t>Look specifically for the following items:</a:t>
            </a:r>
          </a:p>
          <a:p>
            <a:pPr lvl="1">
              <a:defRPr/>
            </a:pPr>
            <a:r>
              <a:rPr lang="en-US" dirty="0"/>
              <a:t>Administration Guides</a:t>
            </a:r>
          </a:p>
          <a:p>
            <a:pPr lvl="1">
              <a:defRPr/>
            </a:pPr>
            <a:r>
              <a:rPr lang="en-US" dirty="0"/>
              <a:t>Required Training Modules</a:t>
            </a:r>
          </a:p>
          <a:p>
            <a:pPr lvl="1">
              <a:defRPr/>
            </a:pPr>
            <a:r>
              <a:rPr lang="en-US" dirty="0"/>
              <a:t>Alternate Program Calendar</a:t>
            </a:r>
          </a:p>
          <a:p>
            <a:pPr>
              <a:buFont typeface="Wingdings" panose="05000000000000000000" pitchFamily="2" charset="2"/>
              <a:buChar char="Ø"/>
              <a:defRPr/>
            </a:pPr>
            <a:r>
              <a:rPr lang="en-US" dirty="0"/>
              <a:t>Additional Resources found elsewhere on KDE's website:</a:t>
            </a:r>
          </a:p>
          <a:p>
            <a:pPr lvl="1">
              <a:defRPr/>
            </a:pPr>
            <a:r>
              <a:rPr lang="en-US" dirty="0"/>
              <a:t>AKSA Targets</a:t>
            </a:r>
          </a:p>
          <a:p>
            <a:pPr lvl="1">
              <a:defRPr/>
            </a:pPr>
            <a:r>
              <a:rPr lang="en-US" dirty="0"/>
              <a:t>AKSA Released Items</a:t>
            </a:r>
          </a:p>
          <a:p>
            <a:pPr lvl="1">
              <a:defRPr/>
            </a:pPr>
            <a:r>
              <a:rPr lang="en-US" dirty="0"/>
              <a:t>AKSA Resource Guide</a:t>
            </a:r>
          </a:p>
          <a:p>
            <a:pPr lvl="1">
              <a:buFont typeface="Wingdings" panose="05000000000000000000" pitchFamily="2" charset="2"/>
              <a:buChar char="Ø"/>
              <a:defRPr/>
            </a:pPr>
            <a:endParaRPr lang="en-US" dirty="0"/>
          </a:p>
        </p:txBody>
      </p:sp>
    </p:spTree>
    <p:extLst>
      <p:ext uri="{BB962C8B-B14F-4D97-AF65-F5344CB8AC3E}">
        <p14:creationId xmlns:p14="http://schemas.microsoft.com/office/powerpoint/2010/main" val="992295482"/>
      </p:ext>
    </p:extLst>
  </p:cSld>
  <p:clrMapOvr>
    <a:masterClrMapping/>
  </p:clrMapOvr>
  <p:transition advTm="69720"/>
  <p:extLst>
    <p:ext uri="{E180D4A7-C9FB-4DFB-919C-405C955672EB}">
      <p14:showEvtLst xmlns:p14="http://schemas.microsoft.com/office/powerpoint/2010/main">
        <p14:playEvt time="0" objId="2"/>
        <p14:stopEvt time="68644"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9456" y="381000"/>
            <a:ext cx="9059866" cy="838200"/>
          </a:xfrm>
        </p:spPr>
        <p:txBody>
          <a:bodyPr/>
          <a:lstStyle/>
          <a:p>
            <a:pPr eaLnBrk="1" hangingPunct="1"/>
            <a:r>
              <a:rPr lang="en-US"/>
              <a:t>What’s Next?</a:t>
            </a:r>
          </a:p>
        </p:txBody>
      </p:sp>
      <p:sp>
        <p:nvSpPr>
          <p:cNvPr id="13315" name="Content Placeholder 2"/>
          <p:cNvSpPr>
            <a:spLocks noGrp="1"/>
          </p:cNvSpPr>
          <p:nvPr>
            <p:ph idx="4294967295"/>
          </p:nvPr>
        </p:nvSpPr>
        <p:spPr>
          <a:xfrm>
            <a:off x="327328" y="1405631"/>
            <a:ext cx="11062722" cy="4293833"/>
          </a:xfrm>
          <a:prstGeom prst="rect">
            <a:avLst/>
          </a:prstGeom>
        </p:spPr>
        <p:txBody>
          <a:bodyPr vert="horz" lIns="91440" tIns="45720" rIns="91440" bIns="45720" rtlCol="0" anchor="t">
            <a:normAutofit/>
          </a:bodyPr>
          <a:lstStyle/>
          <a:p>
            <a:pPr>
              <a:buFont typeface="Wingdings" panose="05000000000000000000" pitchFamily="2" charset="2"/>
              <a:buChar char="Ø"/>
            </a:pPr>
            <a:r>
              <a:rPr lang="en-US" sz="2400" dirty="0"/>
              <a:t>Read the </a:t>
            </a:r>
            <a:r>
              <a:rPr lang="en-US" sz="2400" b="1" dirty="0">
                <a:hlinkClick r:id="rId3"/>
              </a:rPr>
              <a:t>Administration Guide </a:t>
            </a:r>
            <a:r>
              <a:rPr lang="en-US" sz="2400" dirty="0"/>
              <a:t>located on this same website (www.education.ky.gov –Assessment and Accountability–District Support- Alternate Kentucky Summative Assessment -Alternate Kentucky Summative Assessment  Resources.)</a:t>
            </a:r>
          </a:p>
          <a:p>
            <a:pPr>
              <a:buFont typeface="Wingdings" panose="05000000000000000000" pitchFamily="2" charset="2"/>
              <a:buChar char="Ø"/>
            </a:pPr>
            <a:r>
              <a:rPr lang="en-US" sz="2400" dirty="0"/>
              <a:t>The Assessment Overview and Attainment Task Training and the corresponding qualifying quiz must be passed before beginning the AT administration.  </a:t>
            </a:r>
          </a:p>
          <a:p>
            <a:pPr eaLnBrk="1" hangingPunct="1">
              <a:lnSpc>
                <a:spcPct val="90000"/>
              </a:lnSpc>
              <a:buFont typeface="Wingdings" panose="05000000000000000000" pitchFamily="2" charset="2"/>
              <a:buChar char="Ø"/>
            </a:pPr>
            <a:r>
              <a:rPr lang="en-US" sz="2400" dirty="0"/>
              <a:t>If required, the Transition Attainment Record (TAR) training and corresponding quiz must be passed before administering the TAR.</a:t>
            </a:r>
          </a:p>
          <a:p>
            <a:pPr lvl="1">
              <a:buFont typeface="Wingdings" panose="05000000000000000000" pitchFamily="2" charset="2"/>
              <a:buChar char="Ø"/>
            </a:pPr>
            <a:r>
              <a:rPr lang="en-US" sz="2400" dirty="0"/>
              <a:t>The Transition Attainment Record will be posted </a:t>
            </a:r>
            <a:r>
              <a:rPr lang="en-US" dirty="0"/>
              <a:t>and available on October</a:t>
            </a:r>
            <a:r>
              <a:rPr lang="en-US" sz="2400" dirty="0"/>
              <a:t> 2, 2023</a:t>
            </a:r>
            <a:r>
              <a:rPr lang="en-US" b="1" dirty="0"/>
              <a:t>.</a:t>
            </a:r>
            <a:endParaRPr lang="en-US" sz="2400" dirty="0"/>
          </a:p>
          <a:p>
            <a:pPr lvl="1">
              <a:lnSpc>
                <a:spcPct val="90000"/>
              </a:lnSpc>
              <a:buFont typeface="Wingdings" panose="05000000000000000000" pitchFamily="2" charset="2"/>
              <a:buChar char="Ø"/>
            </a:pPr>
            <a:endParaRPr lang="en-US" sz="2000" dirty="0"/>
          </a:p>
        </p:txBody>
      </p:sp>
    </p:spTree>
    <p:extLst>
      <p:ext uri="{BB962C8B-B14F-4D97-AF65-F5344CB8AC3E}">
        <p14:creationId xmlns:p14="http://schemas.microsoft.com/office/powerpoint/2010/main" val="1904253274"/>
      </p:ext>
    </p:extLst>
  </p:cSld>
  <p:clrMapOvr>
    <a:masterClrMapping/>
  </p:clrMapOvr>
  <p:transition advTm="23524"/>
  <p:extLst>
    <p:ext uri="{E180D4A7-C9FB-4DFB-919C-405C955672EB}">
      <p14:showEvtLst xmlns:p14="http://schemas.microsoft.com/office/powerpoint/2010/main">
        <p14:playEvt time="0" objId="2"/>
        <p14:stopEvt time="19910"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61" y="132008"/>
            <a:ext cx="8813912" cy="762000"/>
          </a:xfrm>
        </p:spPr>
        <p:txBody>
          <a:bodyPr>
            <a:normAutofit/>
          </a:bodyPr>
          <a:lstStyle/>
          <a:p>
            <a:pPr>
              <a:defRPr/>
            </a:pPr>
            <a:r>
              <a:rPr lang="en-US"/>
              <a:t>What’s Next (continued)</a:t>
            </a:r>
          </a:p>
        </p:txBody>
      </p:sp>
      <p:sp>
        <p:nvSpPr>
          <p:cNvPr id="3" name="Content Placeholder 2"/>
          <p:cNvSpPr>
            <a:spLocks noGrp="1"/>
          </p:cNvSpPr>
          <p:nvPr>
            <p:ph idx="4294967295"/>
          </p:nvPr>
        </p:nvSpPr>
        <p:spPr>
          <a:xfrm>
            <a:off x="268586" y="891523"/>
            <a:ext cx="10259714" cy="5018634"/>
          </a:xfrm>
          <a:prstGeom prst="rect">
            <a:avLst/>
          </a:prstGeom>
        </p:spPr>
        <p:txBody>
          <a:bodyPr vert="horz" lIns="91440" tIns="45720" rIns="91440" bIns="45720" rtlCol="0" anchor="t">
            <a:normAutofit/>
          </a:bodyPr>
          <a:lstStyle/>
          <a:p>
            <a:pPr marL="0" indent="0">
              <a:lnSpc>
                <a:spcPct val="90000"/>
              </a:lnSpc>
              <a:buClr>
                <a:schemeClr val="accent3"/>
              </a:buClr>
              <a:buNone/>
              <a:defRPr/>
            </a:pPr>
            <a:r>
              <a:rPr lang="en-US" sz="2800" dirty="0"/>
              <a:t>Test Administrators must </a:t>
            </a:r>
            <a:r>
              <a:rPr lang="en-US" sz="2800" b="1" dirty="0"/>
              <a:t>successfully</a:t>
            </a:r>
            <a:r>
              <a:rPr lang="en-US" sz="2800" dirty="0"/>
              <a:t> complete the overview and Attainment Task training and quiz by</a:t>
            </a:r>
            <a:r>
              <a:rPr lang="en-US" sz="2800" dirty="0">
                <a:solidFill>
                  <a:schemeClr val="tx1"/>
                </a:solidFill>
              </a:rPr>
              <a:t> November 10, 2023.</a:t>
            </a:r>
            <a:endParaRPr lang="en-US" sz="2800" b="1" dirty="0">
              <a:solidFill>
                <a:schemeClr val="tx1"/>
              </a:solidFill>
            </a:endParaRPr>
          </a:p>
          <a:p>
            <a:pPr marL="850900" lvl="1" indent="-457200">
              <a:buFont typeface="Wingdings" panose="020B0604020202020204" pitchFamily="34" charset="0"/>
              <a:buChar char="Ø"/>
              <a:defRPr/>
            </a:pPr>
            <a:r>
              <a:rPr lang="en-US" sz="2800" dirty="0"/>
              <a:t>“Successfully” is defined as answering questions with 80% accuracy (</a:t>
            </a:r>
            <a:r>
              <a:rPr lang="en-US" sz="2800" dirty="0">
                <a:solidFill>
                  <a:schemeClr val="tx1"/>
                </a:solidFill>
              </a:rPr>
              <a:t>the quiz contains 4 questions which are required for successful completion, regardless of score; they are </a:t>
            </a:r>
            <a:r>
              <a:rPr lang="en-US" sz="2800" b="1" dirty="0">
                <a:solidFill>
                  <a:schemeClr val="tx1"/>
                </a:solidFill>
              </a:rPr>
              <a:t>Mandatory Questions. </a:t>
            </a:r>
            <a:r>
              <a:rPr lang="en-US" sz="2800" dirty="0">
                <a:solidFill>
                  <a:schemeClr val="tx1"/>
                </a:solidFill>
              </a:rPr>
              <a:t>Mandatory questions are noted with double bold asterisks</a:t>
            </a:r>
            <a:r>
              <a:rPr lang="en-US" sz="2800" dirty="0"/>
              <a:t>).</a:t>
            </a:r>
          </a:p>
          <a:p>
            <a:pPr marL="850900" lvl="1" indent="-457200">
              <a:lnSpc>
                <a:spcPct val="90000"/>
              </a:lnSpc>
              <a:buFont typeface="Wingdings" panose="020B0604020202020204" pitchFamily="34" charset="0"/>
              <a:buChar char="Ø"/>
              <a:defRPr/>
            </a:pPr>
            <a:r>
              <a:rPr lang="en-US" sz="2800" dirty="0"/>
              <a:t>If a participant is unable to pass a quiz section within 3 attempts, does not complete all sections of the trainings/quizzes by the completion date, or the quiz is locked, he or she must contact the building or district level assessment coordinator (BAC/DAC) to contact KDE.</a:t>
            </a:r>
            <a:endParaRPr lang="en-US" dirty="0"/>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1559809065"/>
      </p:ext>
    </p:extLst>
  </p:cSld>
  <p:clrMapOvr>
    <a:masterClrMapping/>
  </p:clrMapOvr>
  <p:transition advTm="56972"/>
  <p:extLst>
    <p:ext uri="{E180D4A7-C9FB-4DFB-919C-405C955672EB}">
      <p14:showEvtLst xmlns:p14="http://schemas.microsoft.com/office/powerpoint/2010/main">
        <p14:playEvt time="0" objId="4"/>
        <p14:stopEvt time="56809" objId="4"/>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p>
          <a:p>
            <a:pPr lvl="0" algn="ctr"/>
            <a:r>
              <a:rPr lang="en-US">
                <a:solidFill>
                  <a:schemeClr val="tx1"/>
                </a:solidFill>
                <a:hlinkClick r:id="rId3"/>
              </a:rPr>
              <a:t>krista.mullins@education.ky.gov</a:t>
            </a:r>
            <a:endParaRPr lang="en-US">
              <a:solidFill>
                <a:schemeClr val="tx1"/>
              </a:solidFill>
            </a:endParaRPr>
          </a:p>
          <a:p>
            <a:pPr lvl="0" algn="ctr"/>
            <a:endParaRPr lang="en-US" sz="28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bg1"/>
                </a:solidFill>
              </a:rPr>
              <a:t>Krista Mullins</a:t>
            </a:r>
            <a:br>
              <a:rPr lang="en-US" sz="2400">
                <a:solidFill>
                  <a:schemeClr val="bg1"/>
                </a:solidFill>
              </a:rPr>
            </a:br>
            <a:r>
              <a:rPr lang="en-US" sz="2400">
                <a:solidFill>
                  <a:schemeClr val="bg1"/>
                </a:solidFill>
              </a:rPr>
              <a:t>Office of Assessment &amp; Accountability</a:t>
            </a:r>
            <a:br>
              <a:rPr lang="en-US" sz="2400">
                <a:solidFill>
                  <a:schemeClr val="bg1"/>
                </a:solidFill>
              </a:rPr>
            </a:br>
            <a:r>
              <a:rPr lang="en-US" sz="2400">
                <a:solidFill>
                  <a:schemeClr val="bg1"/>
                </a:solidFill>
              </a:rPr>
              <a:t>Division of Assessment &amp; Accountability Support</a:t>
            </a:r>
          </a:p>
        </p:txBody>
      </p:sp>
    </p:spTree>
    <p:extLst>
      <p:ext uri="{BB962C8B-B14F-4D97-AF65-F5344CB8AC3E}">
        <p14:creationId xmlns:p14="http://schemas.microsoft.com/office/powerpoint/2010/main" val="167499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350E-95EB-FBB1-6682-3388E753784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End of Slideshow</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C3D8-E766-217E-F0F2-8E201C971BA9}"/>
              </a:ext>
            </a:extLst>
          </p:cNvPr>
          <p:cNvSpPr>
            <a:spLocks noGrp="1"/>
          </p:cNvSpPr>
          <p:nvPr>
            <p:ph type="title"/>
          </p:nvPr>
        </p:nvSpPr>
        <p:spPr/>
        <p:txBody>
          <a:bodyPr/>
          <a:lstStyle/>
          <a:p>
            <a:r>
              <a:rPr lang="en-US" dirty="0"/>
              <a:t>Administration Guide</a:t>
            </a:r>
          </a:p>
        </p:txBody>
      </p:sp>
      <p:sp>
        <p:nvSpPr>
          <p:cNvPr id="3" name="Content Placeholder 2">
            <a:extLst>
              <a:ext uri="{FF2B5EF4-FFF2-40B4-BE49-F238E27FC236}">
                <a16:creationId xmlns:a16="http://schemas.microsoft.com/office/drawing/2014/main" id="{F9F4FBCA-80A8-90D3-13CA-336DDB8C6DD4}"/>
              </a:ext>
            </a:extLst>
          </p:cNvPr>
          <p:cNvSpPr>
            <a:spLocks noGrp="1"/>
          </p:cNvSpPr>
          <p:nvPr>
            <p:ph idx="1"/>
          </p:nvPr>
        </p:nvSpPr>
        <p:spPr/>
        <p:txBody>
          <a:bodyPr/>
          <a:lstStyle/>
          <a:p>
            <a:pPr>
              <a:buFont typeface="Wingdings" panose="05000000000000000000" pitchFamily="2" charset="2"/>
              <a:buChar char="Ø"/>
            </a:pPr>
            <a:r>
              <a:rPr lang="en-US" dirty="0"/>
              <a:t>Please click the link to read the </a:t>
            </a:r>
            <a:r>
              <a:rPr lang="en-US" dirty="0">
                <a:hlinkClick r:id="rId3"/>
              </a:rPr>
              <a:t>Administration Guide</a:t>
            </a:r>
            <a:r>
              <a:rPr lang="en-US" dirty="0"/>
              <a:t>.</a:t>
            </a:r>
          </a:p>
          <a:p>
            <a:pPr lvl="1"/>
            <a:r>
              <a:rPr lang="en-US" dirty="0"/>
              <a:t>This guide is required for the completion of this training.</a:t>
            </a:r>
          </a:p>
        </p:txBody>
      </p:sp>
    </p:spTree>
    <p:extLst>
      <p:ext uri="{BB962C8B-B14F-4D97-AF65-F5344CB8AC3E}">
        <p14:creationId xmlns:p14="http://schemas.microsoft.com/office/powerpoint/2010/main" val="21472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5280" y="277814"/>
            <a:ext cx="8852833" cy="1139825"/>
          </a:xfrm>
        </p:spPr>
        <p:txBody>
          <a:bodyPr/>
          <a:lstStyle/>
          <a:p>
            <a:pPr eaLnBrk="1" hangingPunct="1"/>
            <a:r>
              <a:rPr lang="en-US"/>
              <a:t>Desired Outcomes</a:t>
            </a:r>
          </a:p>
        </p:txBody>
      </p:sp>
      <p:sp>
        <p:nvSpPr>
          <p:cNvPr id="11267" name="Rectangle 3"/>
          <p:cNvSpPr>
            <a:spLocks noGrp="1" noChangeArrowheads="1"/>
          </p:cNvSpPr>
          <p:nvPr>
            <p:ph type="body" sz="half" idx="1"/>
          </p:nvPr>
        </p:nvSpPr>
        <p:spPr>
          <a:xfrm>
            <a:off x="335279" y="1262050"/>
            <a:ext cx="10894696" cy="3252800"/>
          </a:xfrm>
        </p:spPr>
        <p:txBody>
          <a:bodyPr vert="horz" lIns="91440" tIns="45720" rIns="91440" bIns="45720" rtlCol="0" anchor="t">
            <a:normAutofit/>
          </a:bodyPr>
          <a:lstStyle/>
          <a:p>
            <a:pPr marL="0" indent="0">
              <a:buNone/>
            </a:pPr>
            <a:r>
              <a:rPr lang="en-US" sz="2800"/>
              <a:t>Participants will:</a:t>
            </a:r>
          </a:p>
          <a:p>
            <a:pPr lvl="1" eaLnBrk="1" hangingPunct="1">
              <a:lnSpc>
                <a:spcPct val="90000"/>
              </a:lnSpc>
              <a:buFont typeface="Wingdings" panose="05000000000000000000" pitchFamily="2" charset="2"/>
              <a:buChar char="Ø"/>
            </a:pPr>
            <a:r>
              <a:rPr lang="en-US" sz="2800"/>
              <a:t>Have a general knowledge about the components of the Alternate Kentucky Summative Assessment</a:t>
            </a:r>
          </a:p>
          <a:p>
            <a:pPr lvl="2">
              <a:buFont typeface="Wingdings" panose="05000000000000000000" pitchFamily="2" charset="2"/>
              <a:buChar char="Ø"/>
            </a:pPr>
            <a:r>
              <a:rPr lang="en-US" sz="2400"/>
              <a:t>Including upcoming attainment task field test</a:t>
            </a:r>
          </a:p>
          <a:p>
            <a:pPr lvl="1" eaLnBrk="1" hangingPunct="1">
              <a:lnSpc>
                <a:spcPct val="90000"/>
              </a:lnSpc>
              <a:buFont typeface="Wingdings" panose="05000000000000000000" pitchFamily="2" charset="2"/>
              <a:buChar char="Ø"/>
            </a:pPr>
            <a:r>
              <a:rPr lang="en-US" sz="2800"/>
              <a:t>Prepared to pass a qualifying quiz for administration of the Attainment Tasks</a:t>
            </a:r>
          </a:p>
          <a:p>
            <a:pPr lvl="1" eaLnBrk="1" hangingPunct="1">
              <a:lnSpc>
                <a:spcPct val="90000"/>
              </a:lnSpc>
              <a:buFont typeface="Wingdings" pitchFamily="2" charset="2"/>
              <a:buNone/>
            </a:pPr>
            <a:endParaRPr lang="en-US"/>
          </a:p>
          <a:p>
            <a:pPr lvl="1" eaLnBrk="1" hangingPunct="1">
              <a:lnSpc>
                <a:spcPct val="90000"/>
              </a:lnSpc>
            </a:pPr>
            <a:endParaRPr lang="en-US" sz="2000"/>
          </a:p>
          <a:p>
            <a:pPr marL="457200" lvl="1" indent="0" eaLnBrk="1" hangingPunct="1">
              <a:lnSpc>
                <a:spcPct val="90000"/>
              </a:lnSpc>
              <a:buNone/>
            </a:pPr>
            <a:endParaRPr lang="en-US" sz="2000"/>
          </a:p>
          <a:p>
            <a:pPr lvl="1" eaLnBrk="1" hangingPunct="1">
              <a:lnSpc>
                <a:spcPct val="90000"/>
              </a:lnSpc>
            </a:pPr>
            <a:endParaRPr lang="en-US" sz="2000"/>
          </a:p>
        </p:txBody>
      </p:sp>
    </p:spTree>
    <p:extLst>
      <p:ext uri="{BB962C8B-B14F-4D97-AF65-F5344CB8AC3E}">
        <p14:creationId xmlns:p14="http://schemas.microsoft.com/office/powerpoint/2010/main" val="2376845733"/>
      </p:ext>
    </p:extLst>
  </p:cSld>
  <p:clrMapOvr>
    <a:masterClrMapping/>
  </p:clrMapOvr>
  <mc:AlternateContent xmlns:mc="http://schemas.openxmlformats.org/markup-compatibility/2006" xmlns:p14="http://schemas.microsoft.com/office/powerpoint/2010/main">
    <mc:Choice Requires="p14">
      <p:transition p14:dur="0" advTm="21948"/>
    </mc:Choice>
    <mc:Fallback xmlns="">
      <p:transition advTm="21948"/>
    </mc:Fallback>
  </mc:AlternateContent>
  <p:extLst>
    <p:ext uri="{E180D4A7-C9FB-4DFB-919C-405C955672EB}">
      <p14:showEvtLst xmlns:p14="http://schemas.microsoft.com/office/powerpoint/2010/main">
        <p14:playEvt time="0" objId="2"/>
        <p14:stopEvt time="20395"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73" y="273952"/>
            <a:ext cx="9036638" cy="925599"/>
          </a:xfrm>
        </p:spPr>
        <p:txBody>
          <a:bodyPr>
            <a:noAutofit/>
          </a:bodyPr>
          <a:lstStyle/>
          <a:p>
            <a:r>
              <a:rPr lang="en-US" sz="3600"/>
              <a:t>Quality of School Climate and Safety Survey</a:t>
            </a:r>
          </a:p>
        </p:txBody>
      </p:sp>
      <p:sp>
        <p:nvSpPr>
          <p:cNvPr id="3" name="Text Placeholder 2"/>
          <p:cNvSpPr>
            <a:spLocks noGrp="1"/>
          </p:cNvSpPr>
          <p:nvPr>
            <p:ph type="body" sz="quarter" idx="13"/>
          </p:nvPr>
        </p:nvSpPr>
        <p:spPr>
          <a:xfrm>
            <a:off x="432144" y="1492997"/>
            <a:ext cx="10927027" cy="2353254"/>
          </a:xfrm>
        </p:spPr>
        <p:txBody>
          <a:bodyPr vert="horz" lIns="91440" tIns="45720" rIns="91440" bIns="45720" rtlCol="0" anchor="t">
            <a:normAutofit/>
          </a:bodyPr>
          <a:lstStyle/>
          <a:p>
            <a:pPr>
              <a:buFont typeface="Wingdings" panose="05000000000000000000" pitchFamily="2" charset="2"/>
              <a:buChar char="Ø"/>
            </a:pPr>
            <a:r>
              <a:rPr lang="en-US" sz="3000" dirty="0"/>
              <a:t>The QSCS survey will be part of the Window 2 administration.</a:t>
            </a:r>
          </a:p>
          <a:p>
            <a:pPr>
              <a:buFont typeface="Wingdings" panose="05000000000000000000" pitchFamily="2" charset="2"/>
              <a:buChar char="Ø"/>
            </a:pPr>
            <a:r>
              <a:rPr lang="en-US" sz="3000" dirty="0"/>
              <a:t>Any students tested in the AKSA at grades 3-8, 10, and 11</a:t>
            </a:r>
            <a:r>
              <a:rPr lang="en-US" sz="3000" baseline="30000" dirty="0"/>
              <a:t> </a:t>
            </a:r>
            <a:r>
              <a:rPr lang="en-US" sz="3000" dirty="0"/>
              <a:t>must take the QSCS survey.</a:t>
            </a:r>
          </a:p>
          <a:p>
            <a:pPr marL="0" indent="0">
              <a:buNone/>
            </a:pPr>
            <a:endParaRPr lang="en-US"/>
          </a:p>
        </p:txBody>
      </p:sp>
    </p:spTree>
    <p:extLst>
      <p:ext uri="{BB962C8B-B14F-4D97-AF65-F5344CB8AC3E}">
        <p14:creationId xmlns:p14="http://schemas.microsoft.com/office/powerpoint/2010/main" val="424259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21" y="240222"/>
            <a:ext cx="11030863" cy="1320800"/>
          </a:xfrm>
        </p:spPr>
        <p:txBody>
          <a:bodyPr>
            <a:normAutofit/>
          </a:bodyPr>
          <a:lstStyle/>
          <a:p>
            <a:r>
              <a:rPr lang="en-US"/>
              <a:t>Quality of School Climate and Safety Survey (continued)</a:t>
            </a:r>
          </a:p>
        </p:txBody>
      </p:sp>
      <p:sp>
        <p:nvSpPr>
          <p:cNvPr id="3" name="Text Placeholder 2"/>
          <p:cNvSpPr>
            <a:spLocks noGrp="1"/>
          </p:cNvSpPr>
          <p:nvPr>
            <p:ph type="body" sz="quarter" idx="13"/>
          </p:nvPr>
        </p:nvSpPr>
        <p:spPr>
          <a:xfrm>
            <a:off x="305921" y="1781703"/>
            <a:ext cx="10773410" cy="3935516"/>
          </a:xfrm>
        </p:spPr>
        <p:txBody>
          <a:bodyPr vert="horz" lIns="91440" tIns="45720" rIns="91440" bIns="45720" rtlCol="0" anchor="t">
            <a:normAutofit/>
          </a:bodyPr>
          <a:lstStyle/>
          <a:p>
            <a:pPr>
              <a:buFont typeface="Wingdings" panose="05000000000000000000" pitchFamily="2" charset="2"/>
              <a:buChar char="Ø"/>
            </a:pPr>
            <a:r>
              <a:rPr lang="en-US" dirty="0"/>
              <a:t>The QSCS survey will be provided in the Attainment Task (AT) Window Two binder. It will be printed on yellow paper, behind the Test Administrator Directions and on top of the Table of Contents.</a:t>
            </a:r>
          </a:p>
          <a:p>
            <a:pPr lvl="1">
              <a:buFont typeface="Wingdings" panose="05000000000000000000" pitchFamily="2" charset="2"/>
              <a:buChar char="Ø"/>
            </a:pPr>
            <a:r>
              <a:rPr lang="en-US" dirty="0"/>
              <a:t>Each AT binder will have a copy of the QSCS survey provided.</a:t>
            </a:r>
          </a:p>
          <a:p>
            <a:pPr lvl="1">
              <a:buFont typeface="Wingdings" panose="05000000000000000000" pitchFamily="2" charset="2"/>
              <a:buChar char="Ø"/>
            </a:pPr>
            <a:r>
              <a:rPr lang="en-US" dirty="0"/>
              <a:t>The QSCS survey must be administered prior to administering any AT items.</a:t>
            </a:r>
          </a:p>
          <a:p>
            <a:pPr>
              <a:buFont typeface="Wingdings" panose="05000000000000000000" pitchFamily="2" charset="2"/>
              <a:buChar char="Ø"/>
            </a:pPr>
            <a:r>
              <a:rPr lang="en-US" dirty="0"/>
              <a:t>Results should be submitted in the Student Registration Database (SRD) beginning April 15, 2024.</a:t>
            </a:r>
          </a:p>
          <a:p>
            <a:pPr marL="0" indent="0">
              <a:buNone/>
            </a:pPr>
            <a:endParaRPr lang="en-US" b="1" dirty="0"/>
          </a:p>
        </p:txBody>
      </p:sp>
    </p:spTree>
    <p:extLst>
      <p:ext uri="{BB962C8B-B14F-4D97-AF65-F5344CB8AC3E}">
        <p14:creationId xmlns:p14="http://schemas.microsoft.com/office/powerpoint/2010/main" val="29492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73184" y="70372"/>
            <a:ext cx="8596668" cy="1639508"/>
          </a:xfrm>
        </p:spPr>
        <p:txBody>
          <a:bodyPr>
            <a:normAutofit/>
          </a:bodyPr>
          <a:lstStyle/>
          <a:p>
            <a:pPr algn="ctr"/>
            <a:r>
              <a:rPr lang="en-US" sz="3100" dirty="0"/>
              <a:t>Administration Code and Inclusion of Special Populations Trainings</a:t>
            </a:r>
            <a:br>
              <a:rPr lang="en-US" sz="3100" dirty="0"/>
            </a:br>
            <a:r>
              <a:rPr lang="en-US" sz="3100" dirty="0"/>
              <a:t> </a:t>
            </a:r>
            <a:r>
              <a:rPr lang="en-US" sz="3100" b="1" dirty="0"/>
              <a:t>REQUIRED</a:t>
            </a:r>
          </a:p>
        </p:txBody>
      </p:sp>
      <p:sp>
        <p:nvSpPr>
          <p:cNvPr id="14" name="Text Placeholder 13"/>
          <p:cNvSpPr>
            <a:spLocks noGrp="1"/>
          </p:cNvSpPr>
          <p:nvPr>
            <p:ph type="body" sz="quarter" idx="13"/>
          </p:nvPr>
        </p:nvSpPr>
        <p:spPr>
          <a:xfrm>
            <a:off x="385460" y="2490389"/>
            <a:ext cx="11046089" cy="3660552"/>
          </a:xfrm>
        </p:spPr>
        <p:txBody>
          <a:bodyPr vert="horz" lIns="91440" tIns="45720" rIns="91440" bIns="45720" rtlCol="0" anchor="t">
            <a:normAutofit/>
          </a:bodyPr>
          <a:lstStyle/>
          <a:p>
            <a:pPr>
              <a:buFont typeface="Wingdings" panose="05000000000000000000" pitchFamily="2" charset="2"/>
              <a:buChar char="Ø"/>
            </a:pPr>
            <a:r>
              <a:rPr lang="en-US" dirty="0"/>
              <a:t>Anyone administering a state assessment (</a:t>
            </a:r>
            <a:r>
              <a:rPr lang="en-US" b="1" dirty="0"/>
              <a:t>including</a:t>
            </a:r>
            <a:r>
              <a:rPr lang="en-US" b="1" dirty="0">
                <a:solidFill>
                  <a:schemeClr val="tx1"/>
                </a:solidFill>
              </a:rPr>
              <a:t> the Alternate Kentucky Summative Assessment Attainment Tasks and Transition Attainment Record</a:t>
            </a:r>
            <a:r>
              <a:rPr lang="en-US" dirty="0"/>
              <a:t>) must complete the following trainings:</a:t>
            </a:r>
          </a:p>
          <a:p>
            <a:pPr lvl="1">
              <a:buFont typeface="Wingdings" panose="05000000000000000000" pitchFamily="2" charset="2"/>
              <a:buChar char="Ø"/>
            </a:pPr>
            <a:r>
              <a:rPr lang="en-US" dirty="0">
                <a:hlinkClick r:id="rId3"/>
              </a:rPr>
              <a:t>Administration Code Training (703 KAR 5:080)</a:t>
            </a:r>
            <a:endParaRPr lang="en-US" dirty="0"/>
          </a:p>
          <a:p>
            <a:pPr lvl="1">
              <a:buFont typeface="Wingdings" panose="05000000000000000000" pitchFamily="2" charset="2"/>
              <a:buChar char="Ø"/>
            </a:pPr>
            <a:r>
              <a:rPr lang="en-US" dirty="0">
                <a:hlinkClick r:id="rId4"/>
              </a:rPr>
              <a:t>Inclusion of Special Populations Training (703 KAR 5:070)</a:t>
            </a:r>
            <a:endParaRPr lang="en-US" dirty="0"/>
          </a:p>
          <a:p>
            <a:pPr>
              <a:buFont typeface="Wingdings" panose="05000000000000000000" pitchFamily="2" charset="2"/>
              <a:buChar char="Ø"/>
            </a:pPr>
            <a:r>
              <a:rPr lang="en-US" b="1" dirty="0">
                <a:solidFill>
                  <a:schemeClr val="tx1"/>
                </a:solidFill>
              </a:rPr>
              <a:t>These trainings must be completed before any assessment administration is permitted.</a:t>
            </a:r>
          </a:p>
          <a:p>
            <a:endParaRPr lang="en-US" dirty="0"/>
          </a:p>
          <a:p>
            <a:endParaRPr lang="en-US" dirty="0"/>
          </a:p>
          <a:p>
            <a:endParaRPr lang="en-US" dirty="0"/>
          </a:p>
          <a:p>
            <a:endParaRPr lang="en-US" dirty="0"/>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6" name="TextBox 5"/>
          <p:cNvSpPr txBox="1"/>
          <p:nvPr/>
        </p:nvSpPr>
        <p:spPr>
          <a:xfrm>
            <a:off x="2372210" y="1576120"/>
            <a:ext cx="6553200" cy="769441"/>
          </a:xfrm>
          <a:prstGeom prst="rect">
            <a:avLst/>
          </a:prstGeom>
          <a:noFill/>
        </p:spPr>
        <p:txBody>
          <a:bodyPr wrap="square" lIns="91440" tIns="45720" rIns="91440" bIns="45720" rtlCol="0" anchor="t">
            <a:spAutoFit/>
          </a:bodyPr>
          <a:lstStyle/>
          <a:p>
            <a:pPr algn="ctr"/>
            <a:r>
              <a:rPr lang="en-US" sz="4400" b="1" dirty="0">
                <a:solidFill>
                  <a:srgbClr val="AFD1B0"/>
                </a:solidFill>
              </a:rPr>
              <a:t>BEFORE YOU TEST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89456" y="-116434"/>
            <a:ext cx="10954684" cy="1320800"/>
          </a:xfrm>
        </p:spPr>
        <p:txBody>
          <a:bodyPr>
            <a:normAutofit/>
          </a:bodyPr>
          <a:lstStyle/>
          <a:p>
            <a:r>
              <a:rPr lang="en-US"/>
              <a:t>Alternate Kentucky Summative Assessment</a:t>
            </a:r>
          </a:p>
        </p:txBody>
      </p:sp>
      <p:graphicFrame>
        <p:nvGraphicFramePr>
          <p:cNvPr id="2" name="Diagram 1" descr="The Alternate K-PREP consists of two assessments the Attainment Tasks at grades 3-12 and the Transition Attainment Record at grades 10, 11 required and optional at grades 12 and 14." title="Alternate K-PREP Assessments"/>
          <p:cNvGraphicFramePr/>
          <p:nvPr>
            <p:extLst>
              <p:ext uri="{D42A27DB-BD31-4B8C-83A1-F6EECF244321}">
                <p14:modId xmlns:p14="http://schemas.microsoft.com/office/powerpoint/2010/main" val="2668999255"/>
              </p:ext>
            </p:extLst>
          </p:nvPr>
        </p:nvGraphicFramePr>
        <p:xfrm>
          <a:off x="885382" y="799968"/>
          <a:ext cx="9188715" cy="4901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8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294" y="7190"/>
            <a:ext cx="8596668" cy="1095947"/>
          </a:xfrm>
        </p:spPr>
        <p:txBody>
          <a:bodyPr/>
          <a:lstStyle/>
          <a:p>
            <a:r>
              <a:rPr lang="en-US">
                <a:solidFill>
                  <a:srgbClr val="057780"/>
                </a:solidFill>
              </a:rPr>
              <a:t>Attainment Tasks</a:t>
            </a:r>
          </a:p>
        </p:txBody>
      </p:sp>
      <p:sp>
        <p:nvSpPr>
          <p:cNvPr id="14" name="Text Placeholder 13"/>
          <p:cNvSpPr>
            <a:spLocks noGrp="1"/>
          </p:cNvSpPr>
          <p:nvPr>
            <p:ph type="body" sz="quarter" idx="13"/>
          </p:nvPr>
        </p:nvSpPr>
        <p:spPr>
          <a:xfrm>
            <a:off x="728401" y="881944"/>
            <a:ext cx="10181940" cy="4811940"/>
          </a:xfrm>
        </p:spPr>
        <p:txBody>
          <a:bodyPr vert="horz" lIns="91440" tIns="45720" rIns="91440" bIns="45720" rtlCol="0" anchor="t">
            <a:normAutofit fontScale="25000" lnSpcReduction="20000"/>
          </a:bodyPr>
          <a:lstStyle/>
          <a:p>
            <a:pPr>
              <a:lnSpc>
                <a:spcPct val="200000"/>
              </a:lnSpc>
              <a:buFont typeface="Wingdings" panose="05000000000000000000" pitchFamily="2" charset="2"/>
              <a:buChar char="Ø"/>
            </a:pPr>
            <a:r>
              <a:rPr lang="en-US" sz="8600" dirty="0"/>
              <a:t>November 13 – December 15 Assessment for  Window 1</a:t>
            </a:r>
          </a:p>
          <a:p>
            <a:pPr>
              <a:lnSpc>
                <a:spcPct val="200000"/>
              </a:lnSpc>
              <a:buFont typeface="Wingdings" panose="05000000000000000000" pitchFamily="2" charset="2"/>
              <a:buChar char="Ø"/>
            </a:pPr>
            <a:r>
              <a:rPr lang="en-US" sz="8600" dirty="0"/>
              <a:t>April 15 –</a:t>
            </a:r>
            <a:r>
              <a:rPr lang="en-US" sz="8600"/>
              <a:t> </a:t>
            </a:r>
            <a:r>
              <a:rPr lang="en-US" sz="8600" dirty="0"/>
              <a:t>May 24 Assessment for Window 2</a:t>
            </a:r>
          </a:p>
          <a:p>
            <a:pPr>
              <a:lnSpc>
                <a:spcPct val="200000"/>
              </a:lnSpc>
              <a:buFont typeface="Wingdings" panose="05000000000000000000" pitchFamily="2" charset="2"/>
              <a:buChar char="Ø"/>
            </a:pPr>
            <a:r>
              <a:rPr lang="en-US" sz="8600" dirty="0"/>
              <a:t>Student responses first recorded on score sheet </a:t>
            </a:r>
            <a:r>
              <a:rPr lang="en-US" sz="8600" b="1" dirty="0">
                <a:solidFill>
                  <a:schemeClr val="tx1"/>
                </a:solidFill>
              </a:rPr>
              <a:t>(store in a secure location)</a:t>
            </a:r>
          </a:p>
          <a:p>
            <a:pPr>
              <a:lnSpc>
                <a:spcPct val="200000"/>
              </a:lnSpc>
              <a:buFont typeface="Wingdings" panose="05000000000000000000" pitchFamily="2" charset="2"/>
              <a:buChar char="Ø"/>
            </a:pPr>
            <a:r>
              <a:rPr lang="en-US" sz="8600" dirty="0"/>
              <a:t>Student responses then entered into the Student Registration Database (SRD)</a:t>
            </a:r>
          </a:p>
          <a:p>
            <a:pPr>
              <a:lnSpc>
                <a:spcPct val="200000"/>
              </a:lnSpc>
              <a:buFont typeface="Wingdings" panose="05000000000000000000" pitchFamily="2" charset="2"/>
              <a:buChar char="Ø"/>
            </a:pPr>
            <a:r>
              <a:rPr lang="en-US" sz="8600" dirty="0"/>
              <a:t>Fully Scripted and permits accommodations identified for state assessments in the Individualized Education Program (IEP).</a:t>
            </a:r>
          </a:p>
          <a:p>
            <a:pPr>
              <a:lnSpc>
                <a:spcPct val="200000"/>
              </a:lnSpc>
              <a:buFont typeface="Wingdings" panose="05000000000000000000" pitchFamily="2" charset="2"/>
              <a:buChar char="Ø"/>
            </a:pPr>
            <a:r>
              <a:rPr lang="en-US" sz="8600" dirty="0">
                <a:hlinkClick r:id="rId3"/>
              </a:rPr>
              <a:t>Alternate Program Calendar</a:t>
            </a:r>
            <a:endParaRPr lang="en-US" sz="8600" dirty="0">
              <a:hlinkClick r:id="rId4"/>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61295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6" y="257025"/>
            <a:ext cx="9531388" cy="1320800"/>
          </a:xfrm>
        </p:spPr>
        <p:txBody>
          <a:bodyPr/>
          <a:lstStyle/>
          <a:p>
            <a:r>
              <a:rPr lang="en-US">
                <a:solidFill>
                  <a:srgbClr val="057780"/>
                </a:solidFill>
              </a:rPr>
              <a:t>Transition Attainment Record (TAR)</a:t>
            </a:r>
          </a:p>
        </p:txBody>
      </p:sp>
      <p:sp>
        <p:nvSpPr>
          <p:cNvPr id="3" name="Text Placeholder 2"/>
          <p:cNvSpPr>
            <a:spLocks noGrp="1"/>
          </p:cNvSpPr>
          <p:nvPr>
            <p:ph type="body" sz="quarter" idx="13"/>
          </p:nvPr>
        </p:nvSpPr>
        <p:spPr>
          <a:xfrm>
            <a:off x="576106" y="1814368"/>
            <a:ext cx="10396694" cy="3229264"/>
          </a:xfrm>
        </p:spPr>
        <p:txBody>
          <a:bodyPr vert="horz" lIns="91440" tIns="45720" rIns="91440" bIns="45720" rtlCol="0" anchor="t">
            <a:normAutofit/>
          </a:bodyPr>
          <a:lstStyle/>
          <a:p>
            <a:pPr>
              <a:spcAft>
                <a:spcPts val="3000"/>
              </a:spcAft>
              <a:buFont typeface="Wingdings" panose="05000000000000000000" pitchFamily="2" charset="2"/>
              <a:buChar char="Ø"/>
            </a:pPr>
            <a:r>
              <a:rPr lang="en-US"/>
              <a:t>Yearlong administration (October 2 – May 24) </a:t>
            </a:r>
          </a:p>
          <a:p>
            <a:pPr>
              <a:spcAft>
                <a:spcPts val="3000"/>
              </a:spcAft>
              <a:buFont typeface="Wingdings" panose="05000000000000000000" pitchFamily="2" charset="2"/>
              <a:buChar char="Ø"/>
            </a:pPr>
            <a:r>
              <a:rPr lang="en-US"/>
              <a:t>Checklist completed by placement team (IEP Team/ARC, Transition Team)</a:t>
            </a:r>
          </a:p>
          <a:p>
            <a:pPr>
              <a:spcAft>
                <a:spcPts val="3000"/>
              </a:spcAft>
              <a:buFont typeface="Wingdings" panose="05000000000000000000" pitchFamily="2" charset="2"/>
              <a:buChar char="Ø"/>
            </a:pPr>
            <a:r>
              <a:rPr lang="en-US"/>
              <a:t>Performance rated on observations and other documentation </a:t>
            </a:r>
          </a:p>
          <a:p>
            <a:pPr marL="0" marR="0" lvl="0" indent="0" defTabSz="9144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70908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2023-08-28T04:00:00+00:00</Publication_x0020_Date>
    <_dlc_DocId xmlns="3a62de7d-ba57-4f43-9dae-9623ba637be0">KYED-14-1861</_dlc_DocId>
    <_dlc_DocIdUrl xmlns="3a62de7d-ba57-4f43-9dae-9623ba637be0">
      <Url>https://www.education.ky.gov/AA/distsupp/_layouts/15/DocIdRedir.aspx?ID=KYED-14-1861</Url>
      <Description>KYED-14-1861</Description>
    </_dlc_DocIdUrl>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AT_Training_Part_1</RoutingRuleDescription>
    <PublishingExpirationDate xmlns="http://schemas.microsoft.com/sharepoint/v3" xsi:nil="true"/>
    <PublishingStartDate xmlns="http://schemas.microsoft.com/sharepoint/v3" xsi:nil="true"/>
    <Audience1 xmlns="3a62de7d-ba57-4f43-9dae-9623ba637be0">
      <Value>1</Value>
      <Value>2</Value>
    </Audience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EE37950-E527-447A-A4CE-588A2EBB7F47}"/>
</file>

<file path=customXml/itemProps2.xml><?xml version="1.0" encoding="utf-8"?>
<ds:datastoreItem xmlns:ds="http://schemas.openxmlformats.org/officeDocument/2006/customXml" ds:itemID="{C70D4522-EDD2-4326-BD38-D65ABD3DF72F}">
  <ds:schemaRefs>
    <ds:schemaRef ds:uri="b062eb0a-ada4-4626-816e-5cd0be926cfe"/>
    <ds:schemaRef ds:uri="http://purl.org/dc/terms/"/>
    <ds:schemaRef ds:uri="http://schemas.microsoft.com/office/infopath/2007/PartnerControls"/>
    <ds:schemaRef ds:uri="http://purl.org/dc/dcmitype/"/>
    <ds:schemaRef ds:uri="e933af85-a9ee-4a70-b6e0-74d4f32bb51d"/>
    <ds:schemaRef ds:uri="http://purl.org/dc/elements/1.1/"/>
    <ds:schemaRef ds:uri="cf3aa28c-8d44-408c-a5ca-996a87f6cd59"/>
    <ds:schemaRef ds:uri="http://schemas.microsoft.com/office/2006/documentManagement/types"/>
    <ds:schemaRef ds:uri="http://schemas.openxmlformats.org/package/2006/metadata/core-properties"/>
    <ds:schemaRef ds:uri="c8aeabe4-0dec-4482-a76a-bb57f37294f4"/>
    <ds:schemaRef ds:uri="5bc9d522-2386-425a-9f2a-a617cf877ec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8ECDCE54-62FF-4461-B5AA-C612B9EAACAB}"/>
</file>

<file path=docProps/app.xml><?xml version="1.0" encoding="utf-8"?>
<Properties xmlns="http://schemas.openxmlformats.org/officeDocument/2006/extended-properties" xmlns:vt="http://schemas.openxmlformats.org/officeDocument/2006/docPropsVTypes">
  <Template>KDE PowerPoint Template 2021</Template>
  <TotalTime>331</TotalTime>
  <Words>2814</Words>
  <Application>Microsoft Office PowerPoint</Application>
  <PresentationFormat>Widescreen</PresentationFormat>
  <Paragraphs>196</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Alternate Assessment Overview and Attainment Task Training Part 1</vt:lpstr>
      <vt:lpstr>Administration Guide</vt:lpstr>
      <vt:lpstr>Desired Outcomes</vt:lpstr>
      <vt:lpstr>Quality of School Climate and Safety Survey</vt:lpstr>
      <vt:lpstr>Quality of School Climate and Safety Survey (continued)</vt:lpstr>
      <vt:lpstr>Administration Code and Inclusion of Special Populations Trainings  REQUIRED</vt:lpstr>
      <vt:lpstr>Alternate Kentucky Summative Assessment</vt:lpstr>
      <vt:lpstr>Attainment Tasks</vt:lpstr>
      <vt:lpstr>Transition Attainment Record (TAR)</vt:lpstr>
      <vt:lpstr>Participation Guidelines</vt:lpstr>
      <vt:lpstr>Content Areas Tested (Elementary)</vt:lpstr>
      <vt:lpstr>Content Areas Tested (Middle School)</vt:lpstr>
      <vt:lpstr>Content Areas Tested (High School)</vt:lpstr>
      <vt:lpstr>Student Assessments</vt:lpstr>
      <vt:lpstr>Alternate Kentucky Summative Assessment Webpage</vt:lpstr>
      <vt:lpstr>What’s Next?</vt:lpstr>
      <vt:lpstr>What’s Next (continued)</vt:lpstr>
      <vt:lpstr>Division of Assessment and Accountability Support</vt:lpstr>
      <vt:lpstr>End of Slideshow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Attainment Task Training Part 1</dc:title>
  <dc:creator>Hackworth, Michael - Office of Assessment and Accountability</dc:creator>
  <cp:lastModifiedBy>Mullins, Krista</cp:lastModifiedBy>
  <cp:revision>100</cp:revision>
  <dcterms:created xsi:type="dcterms:W3CDTF">2021-08-26T18:21:30Z</dcterms:created>
  <dcterms:modified xsi:type="dcterms:W3CDTF">2023-08-28T13:27:01Z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154cc1fe-047c-48da-ab41-8bc513f9c381</vt:lpwstr>
  </property>
  <property fmtid="{D5CDD505-2E9C-101B-9397-08002B2CF9AE}" pid="4" name="MediaServiceImageTags">
    <vt:lpwstr/>
  </property>
</Properties>
</file>