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6" r:id="rId5"/>
    <p:sldMasterId id="2147483710" r:id="rId6"/>
  </p:sldMasterIdLst>
  <p:notesMasterIdLst>
    <p:notesMasterId r:id="rId48"/>
  </p:notesMasterIdLst>
  <p:sldIdLst>
    <p:sldId id="256" r:id="rId7"/>
    <p:sldId id="314" r:id="rId8"/>
    <p:sldId id="307" r:id="rId9"/>
    <p:sldId id="257" r:id="rId10"/>
    <p:sldId id="304" r:id="rId11"/>
    <p:sldId id="301" r:id="rId12"/>
    <p:sldId id="1609" r:id="rId13"/>
    <p:sldId id="1556" r:id="rId14"/>
    <p:sldId id="1555" r:id="rId15"/>
    <p:sldId id="1572" r:id="rId16"/>
    <p:sldId id="1591" r:id="rId17"/>
    <p:sldId id="1558" r:id="rId18"/>
    <p:sldId id="1592" r:id="rId19"/>
    <p:sldId id="1595" r:id="rId20"/>
    <p:sldId id="1554" r:id="rId21"/>
    <p:sldId id="1563" r:id="rId22"/>
    <p:sldId id="1564" r:id="rId23"/>
    <p:sldId id="1560" r:id="rId24"/>
    <p:sldId id="1586" r:id="rId25"/>
    <p:sldId id="1596" r:id="rId26"/>
    <p:sldId id="315" r:id="rId27"/>
    <p:sldId id="309" r:id="rId28"/>
    <p:sldId id="1605" r:id="rId29"/>
    <p:sldId id="312" r:id="rId30"/>
    <p:sldId id="313" r:id="rId31"/>
    <p:sldId id="1610" r:id="rId32"/>
    <p:sldId id="302" r:id="rId33"/>
    <p:sldId id="1599" r:id="rId34"/>
    <p:sldId id="320" r:id="rId35"/>
    <p:sldId id="1600" r:id="rId36"/>
    <p:sldId id="1601" r:id="rId37"/>
    <p:sldId id="319" r:id="rId38"/>
    <p:sldId id="1602" r:id="rId39"/>
    <p:sldId id="1603" r:id="rId40"/>
    <p:sldId id="1607" r:id="rId41"/>
    <p:sldId id="1604" r:id="rId42"/>
    <p:sldId id="1608" r:id="rId43"/>
    <p:sldId id="1567" r:id="rId44"/>
    <p:sldId id="1569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22606-89CE-37F5-0354-C7C7B03AE384}" name="Chandler, Melissa - Division of Assessment and Accountability Support" initials="CMDoAaAS" userId="S::melissa.chandler@education.ky.gov::c7c40c5a-5db2-409e-9ac5-b3fa8556cae3" providerId="AD"/>
  <p188:author id="{5C4B5D1D-765F-BFE7-56D5-0BCCDCB3DB6B}" name="Prater, Michael - Division of Accountability Data and Analysis" initials="PA" userId="S::michael.prater@education.ky.gov::d1706e83-bbbf-420a-9299-477f144fa9a1" providerId="AD"/>
  <p188:author id="{EEAF063B-8BCB-A246-0486-9A5ACA2B8CA4}" name="Roseberry, Christen - Division of Assessment and Accountability Support" initials="CR" userId="S::christen.roseberry@education.ky.gov::64f073a6-c0e0-4356-b5dd-074214d6d82f" providerId="AD"/>
  <p188:author id="{52F57052-0FAD-5FD0-5873-4C8768666379}" name="Avery, Devon - Division of Assessment and Accountability Support" initials="AS" userId="S::devon.avery@education.ky.gov::ea78a75c-c17e-4901-bc17-b64bcd9c9f6d" providerId="AD"/>
  <p188:author id="{FF3B046C-91C7-F735-5D2E-F89695486385}" name="Jett, Lisa - Division of Assessment and Accountability Support" initials="JS" userId="S::lisa.jett@education.ky.gov::6d718aac-4a55-46f9-aab8-85fa88911f2a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5792059B-712A-A66F-966D-BE8B171CB42A}" name="O'Hair, Kevin - Office of Assessment and Accountability" initials="OA" userId="S::kevin.ohair@education.ky.gov::854929ff-e20a-4d14-a6ee-38bca46af5a2" providerId="AD"/>
  <p188:author id="{4E37AEA2-9003-7A2B-581B-AF4837220C73}" name="Riley, Ben - Division of Assessment and Accountability Support" initials="BR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5FD6BBD4-89B8-DC90-B9A0-590DE6A9A122}" name="Larkins, Jennifer - Division of Assessment and Accountability Support" initials="LJDoAaAS" userId="S::jennifer.larkins@education.ky.gov::093879bc-4454-48e7-95b0-93a7f4bf4b00" providerId="AD"/>
  <p188:author id="{1DDE88F8-27C4-C73A-F768-A150E2731EB4}" name="Mullins, Krista - Division of Assessment and Accountability Support" initials="KM" userId="S::krista.mullins@education.ky.gov::599e8b2c-da26-429c-a2a4-0d587b3d34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avage" initials="s" lastIdx="2" clrIdx="0">
    <p:extLst>
      <p:ext uri="{19B8F6BF-5375-455C-9EA6-DF929625EA0E}">
        <p15:presenceInfo xmlns:p15="http://schemas.microsoft.com/office/powerpoint/2012/main" userId="ssavage" providerId="None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04e07dfda3e657dfe45148a2ed8b137fc5c997a846fa9fdbf5b89280087e1aca::" providerId="AD"/>
      </p:ext>
    </p:extLst>
  </p:cmAuthor>
  <p:cmAuthor id="3" name="Larkins, Jennifer - Division of Assessment and Accountability Support" initials="LS" lastIdx="3" clrIdx="2">
    <p:extLst>
      <p:ext uri="{19B8F6BF-5375-455C-9EA6-DF929625EA0E}">
        <p15:presenceInfo xmlns:p15="http://schemas.microsoft.com/office/powerpoint/2012/main" userId="S::jennifer.larkins@education.ky.gov::093879bc-4454-48e7-95b0-93a7f4bf4b00" providerId="AD"/>
      </p:ext>
    </p:extLst>
  </p:cmAuthor>
  <p:cmAuthor id="4" name="Savage, Shara - Division of Assessment and Accountability Support" initials="SS" lastIdx="1" clrIdx="3">
    <p:extLst>
      <p:ext uri="{19B8F6BF-5375-455C-9EA6-DF929625EA0E}">
        <p15:presenceInfo xmlns:p15="http://schemas.microsoft.com/office/powerpoint/2012/main" userId="S::shara.savage@education.ky.gov::71eadb16-699f-453e-81d8-c9ac7aaf2d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9"/>
    <a:srgbClr val="A7CBCD"/>
    <a:srgbClr val="007780"/>
    <a:srgbClr val="AFD1B0"/>
    <a:srgbClr val="057780"/>
    <a:srgbClr val="AAD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7E422-7B6D-446E-993A-FEBC74BED267}" v="1" dt="2025-07-30T14:16:36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Relationship Id="rId57" Type="http://schemas.openxmlformats.org/officeDocument/2006/relationships/customXml" Target="../customXml/item4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kins, Jennifer - Office of Assessment and Accountability" userId="S::jennifer.larkins@education.ky.gov::093879bc-4454-48e7-95b0-93a7f4bf4b00" providerId="AD" clId="Web-{CBCD73DD-4950-6AB3-61D3-EBDD73E0209D}"/>
    <pc:docChg chg="modSld">
      <pc:chgData name="Larkins, Jennifer - Office of Assessment and Accountability" userId="S::jennifer.larkins@education.ky.gov::093879bc-4454-48e7-95b0-93a7f4bf4b00" providerId="AD" clId="Web-{CBCD73DD-4950-6AB3-61D3-EBDD73E0209D}" dt="2025-07-15T15:20:51.401" v="0" actId="1076"/>
      <pc:docMkLst>
        <pc:docMk/>
      </pc:docMkLst>
      <pc:sldChg chg="modSp">
        <pc:chgData name="Larkins, Jennifer - Office of Assessment and Accountability" userId="S::jennifer.larkins@education.ky.gov::093879bc-4454-48e7-95b0-93a7f4bf4b00" providerId="AD" clId="Web-{CBCD73DD-4950-6AB3-61D3-EBDD73E0209D}" dt="2025-07-15T15:20:51.401" v="0" actId="1076"/>
        <pc:sldMkLst>
          <pc:docMk/>
          <pc:sldMk cId="2379495781" sldId="306"/>
        </pc:sldMkLst>
      </pc:sldChg>
    </pc:docChg>
  </pc:docChgLst>
  <pc:docChgLst>
    <pc:chgData name="Roseberry, Christen - Division of Assessment and Accountability Support" userId="64f073a6-c0e0-4356-b5dd-074214d6d82f" providerId="ADAL" clId="{D615CFE6-D5AC-4B9D-A202-D6606B5B5C66}"/>
    <pc:docChg chg="undo custSel addSld delSld modSld sldOrd">
      <pc:chgData name="Roseberry, Christen - Division of Assessment and Accountability Support" userId="64f073a6-c0e0-4356-b5dd-074214d6d82f" providerId="ADAL" clId="{D615CFE6-D5AC-4B9D-A202-D6606B5B5C66}" dt="2025-07-25T18:47:04.278" v="4332" actId="478"/>
      <pc:docMkLst>
        <pc:docMk/>
      </pc:docMkLst>
      <pc:sldChg chg="modSp mod ord">
        <pc:chgData name="Roseberry, Christen - Division of Assessment and Accountability Support" userId="64f073a6-c0e0-4356-b5dd-074214d6d82f" providerId="ADAL" clId="{D615CFE6-D5AC-4B9D-A202-D6606B5B5C66}" dt="2025-07-21T23:44:47.451" v="950"/>
        <pc:sldMkLst>
          <pc:docMk/>
          <pc:sldMk cId="301902911" sldId="256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7:59:45.590" v="93" actId="1036"/>
          <ac:spMkLst>
            <pc:docMk/>
            <pc:sldMk cId="301902911" sldId="256"/>
            <ac:spMk id="9" creationId="{F03D6A03-BE1A-4040-9335-B6A1590FA9D1}"/>
          </ac:spMkLst>
        </pc:spChg>
      </pc:sldChg>
      <pc:sldChg chg="modSp mod">
        <pc:chgData name="Roseberry, Christen - Division of Assessment and Accountability Support" userId="64f073a6-c0e0-4356-b5dd-074214d6d82f" providerId="ADAL" clId="{D615CFE6-D5AC-4B9D-A202-D6606B5B5C66}" dt="2025-07-21T23:10:28.879" v="598" actId="20577"/>
        <pc:sldMkLst>
          <pc:docMk/>
          <pc:sldMk cId="1112980395" sldId="257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23:10:28.879" v="598" actId="20577"/>
          <ac:spMkLst>
            <pc:docMk/>
            <pc:sldMk cId="1112980395" sldId="257"/>
            <ac:spMk id="3" creationId="{F1546C76-FB12-449D-B6D0-1146DF838184}"/>
          </ac:spMkLst>
        </pc:spChg>
      </pc:sldChg>
      <pc:sldChg chg="del">
        <pc:chgData name="Roseberry, Christen - Division of Assessment and Accountability Support" userId="64f073a6-c0e0-4356-b5dd-074214d6d82f" providerId="ADAL" clId="{D615CFE6-D5AC-4B9D-A202-D6606B5B5C66}" dt="2025-07-22T00:19:41.760" v="4126" actId="2696"/>
        <pc:sldMkLst>
          <pc:docMk/>
          <pc:sldMk cId="2379495781" sldId="306"/>
        </pc:sldMkLst>
      </pc:sldChg>
      <pc:sldChg chg="add">
        <pc:chgData name="Roseberry, Christen - Division of Assessment and Accountability Support" userId="64f073a6-c0e0-4356-b5dd-074214d6d82f" providerId="ADAL" clId="{D615CFE6-D5AC-4B9D-A202-D6606B5B5C66}" dt="2025-07-21T23:10:08.365" v="584"/>
        <pc:sldMkLst>
          <pc:docMk/>
          <pc:sldMk cId="3891085690" sldId="307"/>
        </pc:sldMkLst>
      </pc:sldChg>
      <pc:sldChg chg="modSp mod modCm modNotesTx">
        <pc:chgData name="Roseberry, Christen - Division of Assessment and Accountability Support" userId="64f073a6-c0e0-4356-b5dd-074214d6d82f" providerId="ADAL" clId="{D615CFE6-D5AC-4B9D-A202-D6606B5B5C66}" dt="2025-07-22T00:03:37.386" v="1715" actId="20577"/>
        <pc:sldMkLst>
          <pc:docMk/>
          <pc:sldMk cId="4014293592" sldId="309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23:03:59.796" v="510" actId="20577"/>
          <ac:spMkLst>
            <pc:docMk/>
            <pc:sldMk cId="4014293592" sldId="309"/>
            <ac:spMk id="3" creationId="{F1546C76-FB12-449D-B6D0-1146DF8381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seberry, Christen - Division of Assessment and Accountability Support" userId="64f073a6-c0e0-4356-b5dd-074214d6d82f" providerId="ADAL" clId="{D615CFE6-D5AC-4B9D-A202-D6606B5B5C66}" dt="2025-07-21T23:03:59.796" v="510" actId="20577"/>
              <pc2:cmMkLst xmlns:pc2="http://schemas.microsoft.com/office/powerpoint/2019/9/main/command">
                <pc:docMk/>
                <pc:sldMk cId="4014293592" sldId="309"/>
                <pc2:cmMk id="{D1DBDB63-9FA7-4972-9175-74F958C9652F}"/>
              </pc2:cmMkLst>
            </pc226:cmChg>
          </p:ext>
        </pc:extLst>
      </pc:sldChg>
      <pc:sldChg chg="modSp mod modNotesTx">
        <pc:chgData name="Roseberry, Christen - Division of Assessment and Accountability Support" userId="64f073a6-c0e0-4356-b5dd-074214d6d82f" providerId="ADAL" clId="{D615CFE6-D5AC-4B9D-A202-D6606B5B5C66}" dt="2025-07-21T23:50:35.520" v="1302" actId="20577"/>
        <pc:sldMkLst>
          <pc:docMk/>
          <pc:sldMk cId="3548444446" sldId="1554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46:55.450" v="249" actId="207"/>
          <ac:spMkLst>
            <pc:docMk/>
            <pc:sldMk cId="3548444446" sldId="1554"/>
            <ac:spMk id="3" creationId="{5BAFE7B7-DD12-25B4-EB2B-FC577D2B783A}"/>
          </ac:spMkLst>
        </pc:spChg>
      </pc:sldChg>
      <pc:sldChg chg="modSp mod modNotesTx">
        <pc:chgData name="Roseberry, Christen - Division of Assessment and Accountability Support" userId="64f073a6-c0e0-4356-b5dd-074214d6d82f" providerId="ADAL" clId="{D615CFE6-D5AC-4B9D-A202-D6606B5B5C66}" dt="2025-07-21T23:47:15.795" v="966" actId="20577"/>
        <pc:sldMkLst>
          <pc:docMk/>
          <pc:sldMk cId="522998470" sldId="1556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46:07.115" v="248" actId="207"/>
          <ac:spMkLst>
            <pc:docMk/>
            <pc:sldMk cId="522998470" sldId="1556"/>
            <ac:spMk id="4" creationId="{E6123D0D-1EFB-46B4-AD8E-61A23375DDC8}"/>
          </ac:spMkLst>
        </pc:spChg>
      </pc:sldChg>
      <pc:sldChg chg="delSp modSp mod modNotesTx">
        <pc:chgData name="Roseberry, Christen - Division of Assessment and Accountability Support" userId="64f073a6-c0e0-4356-b5dd-074214d6d82f" providerId="ADAL" clId="{D615CFE6-D5AC-4B9D-A202-D6606B5B5C66}" dt="2025-07-25T18:47:04.278" v="4332" actId="478"/>
        <pc:sldMkLst>
          <pc:docMk/>
          <pc:sldMk cId="769095969" sldId="1558"/>
        </pc:sldMkLst>
      </pc:sldChg>
      <pc:sldChg chg="modSp mod">
        <pc:chgData name="Roseberry, Christen - Division of Assessment and Accountability Support" userId="64f073a6-c0e0-4356-b5dd-074214d6d82f" providerId="ADAL" clId="{D615CFE6-D5AC-4B9D-A202-D6606B5B5C66}" dt="2025-07-21T18:48:02.006" v="258" actId="207"/>
        <pc:sldMkLst>
          <pc:docMk/>
          <pc:sldMk cId="4020905089" sldId="1560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48:02.006" v="258" actId="207"/>
          <ac:spMkLst>
            <pc:docMk/>
            <pc:sldMk cId="4020905089" sldId="1560"/>
            <ac:spMk id="8" creationId="{243C7530-550D-FF48-9BD1-C20224A1578F}"/>
          </ac:spMkLst>
        </pc:spChg>
      </pc:sldChg>
      <pc:sldChg chg="modSp mod">
        <pc:chgData name="Roseberry, Christen - Division of Assessment and Accountability Support" userId="64f073a6-c0e0-4356-b5dd-074214d6d82f" providerId="ADAL" clId="{D615CFE6-D5AC-4B9D-A202-D6606B5B5C66}" dt="2025-07-21T18:47:55.146" v="257" actId="207"/>
        <pc:sldMkLst>
          <pc:docMk/>
          <pc:sldMk cId="2441572632" sldId="1564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47:55.146" v="257" actId="207"/>
          <ac:spMkLst>
            <pc:docMk/>
            <pc:sldMk cId="2441572632" sldId="1564"/>
            <ac:spMk id="3" creationId="{7A89B42F-8F64-7012-1B45-19106BD9CB7C}"/>
          </ac:spMkLst>
        </pc:spChg>
        <pc:graphicFrameChg chg="modGraphic">
          <ac:chgData name="Roseberry, Christen - Division of Assessment and Accountability Support" userId="64f073a6-c0e0-4356-b5dd-074214d6d82f" providerId="ADAL" clId="{D615CFE6-D5AC-4B9D-A202-D6606B5B5C66}" dt="2025-07-21T18:47:42.578" v="256" actId="207"/>
          <ac:graphicFrameMkLst>
            <pc:docMk/>
            <pc:sldMk cId="2441572632" sldId="1564"/>
            <ac:graphicFrameMk id="7" creationId="{A7B4D59B-BC33-CDB7-6FE9-270F007EE83E}"/>
          </ac:graphicFrameMkLst>
        </pc:graphicFrameChg>
      </pc:sldChg>
      <pc:sldChg chg="del">
        <pc:chgData name="Roseberry, Christen - Division of Assessment and Accountability Support" userId="64f073a6-c0e0-4356-b5dd-074214d6d82f" providerId="ADAL" clId="{D615CFE6-D5AC-4B9D-A202-D6606B5B5C66}" dt="2025-07-22T00:21:30.248" v="4309" actId="2696"/>
        <pc:sldMkLst>
          <pc:docMk/>
          <pc:sldMk cId="2690553393" sldId="1565"/>
        </pc:sldMkLst>
      </pc:sldChg>
      <pc:sldChg chg="modNotesTx">
        <pc:chgData name="Roseberry, Christen - Division of Assessment and Accountability Support" userId="64f073a6-c0e0-4356-b5dd-074214d6d82f" providerId="ADAL" clId="{D615CFE6-D5AC-4B9D-A202-D6606B5B5C66}" dt="2025-07-22T00:19:07.920" v="4125" actId="20577"/>
        <pc:sldMkLst>
          <pc:docMk/>
          <pc:sldMk cId="163739321" sldId="1567"/>
        </pc:sldMkLst>
      </pc:sldChg>
      <pc:sldChg chg="del">
        <pc:chgData name="Roseberry, Christen - Division of Assessment and Accountability Support" userId="64f073a6-c0e0-4356-b5dd-074214d6d82f" providerId="ADAL" clId="{D615CFE6-D5AC-4B9D-A202-D6606B5B5C66}" dt="2025-07-21T23:10:13.356" v="585" actId="2696"/>
        <pc:sldMkLst>
          <pc:docMk/>
          <pc:sldMk cId="737745528" sldId="1571"/>
        </pc:sldMkLst>
      </pc:sldChg>
      <pc:sldChg chg="modSp mod">
        <pc:chgData name="Roseberry, Christen - Division of Assessment and Accountability Support" userId="64f073a6-c0e0-4356-b5dd-074214d6d82f" providerId="ADAL" clId="{D615CFE6-D5AC-4B9D-A202-D6606B5B5C66}" dt="2025-07-21T18:48:20.676" v="259" actId="207"/>
        <pc:sldMkLst>
          <pc:docMk/>
          <pc:sldMk cId="2832004681" sldId="1586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48:20.676" v="259" actId="207"/>
          <ac:spMkLst>
            <pc:docMk/>
            <pc:sldMk cId="2832004681" sldId="1586"/>
            <ac:spMk id="3" creationId="{E2F6FF51-70E0-34D4-1A14-A9DC822207F1}"/>
          </ac:spMkLst>
        </pc:spChg>
      </pc:sldChg>
      <pc:sldChg chg="modNotesTx">
        <pc:chgData name="Roseberry, Christen - Division of Assessment and Accountability Support" userId="64f073a6-c0e0-4356-b5dd-074214d6d82f" providerId="ADAL" clId="{D615CFE6-D5AC-4B9D-A202-D6606B5B5C66}" dt="2025-07-21T23:48:28.474" v="1060" actId="20577"/>
        <pc:sldMkLst>
          <pc:docMk/>
          <pc:sldMk cId="3391304768" sldId="1591"/>
        </pc:sldMkLst>
      </pc:sldChg>
      <pc:sldChg chg="modNotesTx">
        <pc:chgData name="Roseberry, Christen - Division of Assessment and Accountability Support" userId="64f073a6-c0e0-4356-b5dd-074214d6d82f" providerId="ADAL" clId="{D615CFE6-D5AC-4B9D-A202-D6606B5B5C66}" dt="2025-07-21T23:49:37.635" v="1297" actId="20577"/>
        <pc:sldMkLst>
          <pc:docMk/>
          <pc:sldMk cId="3216406044" sldId="1592"/>
        </pc:sldMkLst>
      </pc:sldChg>
      <pc:sldChg chg="modNotesTx">
        <pc:chgData name="Roseberry, Christen - Division of Assessment and Accountability Support" userId="64f073a6-c0e0-4356-b5dd-074214d6d82f" providerId="ADAL" clId="{D615CFE6-D5AC-4B9D-A202-D6606B5B5C66}" dt="2025-07-21T23:52:07.803" v="1399" actId="20577"/>
        <pc:sldMkLst>
          <pc:docMk/>
          <pc:sldMk cId="1836930126" sldId="1596"/>
        </pc:sldMkLst>
      </pc:sldChg>
      <pc:sldChg chg="modSp mod">
        <pc:chgData name="Roseberry, Christen - Division of Assessment and Accountability Support" userId="64f073a6-c0e0-4356-b5dd-074214d6d82f" providerId="ADAL" clId="{D615CFE6-D5AC-4B9D-A202-D6606B5B5C66}" dt="2025-07-25T16:54:49.583" v="4324" actId="20577"/>
        <pc:sldMkLst>
          <pc:docMk/>
          <pc:sldMk cId="1512201946" sldId="1601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5T16:54:49.583" v="4324" actId="20577"/>
          <ac:spMkLst>
            <pc:docMk/>
            <pc:sldMk cId="1512201946" sldId="1601"/>
            <ac:spMk id="3" creationId="{F1546C76-FB12-449D-B6D0-1146DF838184}"/>
          </ac:spMkLst>
        </pc:spChg>
      </pc:sldChg>
      <pc:sldChg chg="addSp delSp modSp mod">
        <pc:chgData name="Roseberry, Christen - Division of Assessment and Accountability Support" userId="64f073a6-c0e0-4356-b5dd-074214d6d82f" providerId="ADAL" clId="{D615CFE6-D5AC-4B9D-A202-D6606B5B5C66}" dt="2025-07-25T13:50:54.035" v="4321" actId="1076"/>
        <pc:sldMkLst>
          <pc:docMk/>
          <pc:sldMk cId="3163517305" sldId="1602"/>
        </pc:sldMkLst>
        <pc:picChg chg="add mod">
          <ac:chgData name="Roseberry, Christen - Division of Assessment and Accountability Support" userId="64f073a6-c0e0-4356-b5dd-074214d6d82f" providerId="ADAL" clId="{D615CFE6-D5AC-4B9D-A202-D6606B5B5C66}" dt="2025-07-25T13:50:54.035" v="4321" actId="1076"/>
          <ac:picMkLst>
            <pc:docMk/>
            <pc:sldMk cId="3163517305" sldId="1602"/>
            <ac:picMk id="8" creationId="{F9A2AFAA-EA95-F1A4-3F2B-85014AED4768}"/>
          </ac:picMkLst>
        </pc:picChg>
      </pc:sldChg>
      <pc:sldChg chg="modSp mod modNotesTx">
        <pc:chgData name="Roseberry, Christen - Division of Assessment and Accountability Support" userId="64f073a6-c0e0-4356-b5dd-074214d6d82f" providerId="ADAL" clId="{D615CFE6-D5AC-4B9D-A202-D6606B5B5C66}" dt="2025-07-22T00:09:53.865" v="2247" actId="20577"/>
        <pc:sldMkLst>
          <pc:docMk/>
          <pc:sldMk cId="3761316161" sldId="1604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7:40:52.306" v="55" actId="20577"/>
          <ac:spMkLst>
            <pc:docMk/>
            <pc:sldMk cId="3761316161" sldId="1604"/>
            <ac:spMk id="2" creationId="{EF6F4D0E-9B3F-BA6E-B9BD-4DBCE6D29EFE}"/>
          </ac:spMkLst>
        </pc:spChg>
        <pc:spChg chg="mod">
          <ac:chgData name="Roseberry, Christen - Division of Assessment and Accountability Support" userId="64f073a6-c0e0-4356-b5dd-074214d6d82f" providerId="ADAL" clId="{D615CFE6-D5AC-4B9D-A202-D6606B5B5C66}" dt="2025-07-21T17:51:27.074" v="91" actId="20577"/>
          <ac:spMkLst>
            <pc:docMk/>
            <pc:sldMk cId="3761316161" sldId="1604"/>
            <ac:spMk id="3" creationId="{1FF821A4-77A7-8673-B953-4912344C5043}"/>
          </ac:spMkLst>
        </pc:spChg>
      </pc:sldChg>
      <pc:sldChg chg="ord modNotesTx">
        <pc:chgData name="Roseberry, Christen - Division of Assessment and Accountability Support" userId="64f073a6-c0e0-4356-b5dd-074214d6d82f" providerId="ADAL" clId="{D615CFE6-D5AC-4B9D-A202-D6606B5B5C66}" dt="2025-07-21T23:05:56.809" v="583" actId="20577"/>
        <pc:sldMkLst>
          <pc:docMk/>
          <pc:sldMk cId="756404548" sldId="1605"/>
        </pc:sldMkLst>
      </pc:sldChg>
      <pc:sldChg chg="modSp del mod">
        <pc:chgData name="Roseberry, Christen - Division of Assessment and Accountability Support" userId="64f073a6-c0e0-4356-b5dd-074214d6d82f" providerId="ADAL" clId="{D615CFE6-D5AC-4B9D-A202-D6606B5B5C66}" dt="2025-07-22T00:20:14.840" v="4127" actId="2696"/>
        <pc:sldMkLst>
          <pc:docMk/>
          <pc:sldMk cId="4287206737" sldId="1606"/>
        </pc:sldMkLst>
      </pc:sldChg>
      <pc:sldChg chg="del">
        <pc:chgData name="Roseberry, Christen - Division of Assessment and Accountability Support" userId="64f073a6-c0e0-4356-b5dd-074214d6d82f" providerId="ADAL" clId="{D615CFE6-D5AC-4B9D-A202-D6606B5B5C66}" dt="2025-07-21T17:04:57.023" v="0" actId="2696"/>
        <pc:sldMkLst>
          <pc:docMk/>
          <pc:sldMk cId="1932886933" sldId="1607"/>
        </pc:sldMkLst>
      </pc:sldChg>
      <pc:sldChg chg="modSp add mod modNotesTx">
        <pc:chgData name="Roseberry, Christen - Division of Assessment and Accountability Support" userId="64f073a6-c0e0-4356-b5dd-074214d6d82f" providerId="ADAL" clId="{D615CFE6-D5AC-4B9D-A202-D6606B5B5C66}" dt="2025-07-22T00:06:52.528" v="1730" actId="20577"/>
        <pc:sldMkLst>
          <pc:docMk/>
          <pc:sldMk cId="3866648437" sldId="1607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7:35:09.942" v="20" actId="20577"/>
          <ac:spMkLst>
            <pc:docMk/>
            <pc:sldMk cId="3866648437" sldId="1607"/>
            <ac:spMk id="2" creationId="{815FF403-AC43-28EA-E775-84DDA8C68933}"/>
          </ac:spMkLst>
        </pc:spChg>
      </pc:sldChg>
      <pc:sldChg chg="add modNotesTx">
        <pc:chgData name="Roseberry, Christen - Division of Assessment and Accountability Support" userId="64f073a6-c0e0-4356-b5dd-074214d6d82f" providerId="ADAL" clId="{D615CFE6-D5AC-4B9D-A202-D6606B5B5C66}" dt="2025-07-22T00:13:29.054" v="2859" actId="20577"/>
        <pc:sldMkLst>
          <pc:docMk/>
          <pc:sldMk cId="817858306" sldId="1608"/>
        </pc:sldMkLst>
      </pc:sldChg>
      <pc:sldChg chg="modSp add mod">
        <pc:chgData name="Roseberry, Christen - Division of Assessment and Accountability Support" userId="64f073a6-c0e0-4356-b5dd-074214d6d82f" providerId="ADAL" clId="{D615CFE6-D5AC-4B9D-A202-D6606B5B5C66}" dt="2025-07-21T18:16:37.863" v="247" actId="20577"/>
        <pc:sldMkLst>
          <pc:docMk/>
          <pc:sldMk cId="2430029619" sldId="1609"/>
        </pc:sldMkLst>
        <pc:spChg chg="mod">
          <ac:chgData name="Roseberry, Christen - Division of Assessment and Accountability Support" userId="64f073a6-c0e0-4356-b5dd-074214d6d82f" providerId="ADAL" clId="{D615CFE6-D5AC-4B9D-A202-D6606B5B5C66}" dt="2025-07-21T18:11:00.431" v="95" actId="13926"/>
          <ac:spMkLst>
            <pc:docMk/>
            <pc:sldMk cId="2430029619" sldId="1609"/>
            <ac:spMk id="2" creationId="{C13EC09B-50BA-1B67-E9FE-41961B60E9E4}"/>
          </ac:spMkLst>
        </pc:spChg>
        <pc:spChg chg="mod">
          <ac:chgData name="Roseberry, Christen - Division of Assessment and Accountability Support" userId="64f073a6-c0e0-4356-b5dd-074214d6d82f" providerId="ADAL" clId="{D615CFE6-D5AC-4B9D-A202-D6606B5B5C66}" dt="2025-07-21T18:16:37.863" v="247" actId="20577"/>
          <ac:spMkLst>
            <pc:docMk/>
            <pc:sldMk cId="2430029619" sldId="1609"/>
            <ac:spMk id="3" creationId="{09DC72BA-23BD-3D0A-C5D5-9FE0EAA3F471}"/>
          </ac:spMkLst>
        </pc:spChg>
      </pc:sldChg>
      <pc:sldChg chg="addSp delSp modSp add mod chgLayout modNotesTx">
        <pc:chgData name="Roseberry, Christen - Division of Assessment and Accountability Support" userId="64f073a6-c0e0-4356-b5dd-074214d6d82f" providerId="ADAL" clId="{D615CFE6-D5AC-4B9D-A202-D6606B5B5C66}" dt="2025-07-22T00:21:09.021" v="4308" actId="20577"/>
        <pc:sldMkLst>
          <pc:docMk/>
          <pc:sldMk cId="1995536376" sldId="1610"/>
        </pc:sldMkLst>
        <pc:spChg chg="add mod ord">
          <ac:chgData name="Roseberry, Christen - Division of Assessment and Accountability Support" userId="64f073a6-c0e0-4356-b5dd-074214d6d82f" providerId="ADAL" clId="{D615CFE6-D5AC-4B9D-A202-D6606B5B5C66}" dt="2025-07-21T23:23:20.470" v="948" actId="33524"/>
          <ac:spMkLst>
            <pc:docMk/>
            <pc:sldMk cId="1995536376" sldId="1610"/>
            <ac:spMk id="3" creationId="{155D51E2-CC82-E413-270D-A77D4C500CAE}"/>
          </ac:spMkLst>
        </pc:spChg>
        <pc:spChg chg="mod ord">
          <ac:chgData name="Roseberry, Christen - Division of Assessment and Accountability Support" userId="64f073a6-c0e0-4356-b5dd-074214d6d82f" providerId="ADAL" clId="{D615CFE6-D5AC-4B9D-A202-D6606B5B5C66}" dt="2025-07-21T23:16:30.655" v="616" actId="20577"/>
          <ac:spMkLst>
            <pc:docMk/>
            <pc:sldMk cId="1995536376" sldId="1610"/>
            <ac:spMk id="6" creationId="{EA172C50-D080-48EA-EB39-CD18F3176E6D}"/>
          </ac:spMkLst>
        </pc:spChg>
        <pc:picChg chg="add mod">
          <ac:chgData name="Roseberry, Christen - Division of Assessment and Accountability Support" userId="64f073a6-c0e0-4356-b5dd-074214d6d82f" providerId="ADAL" clId="{D615CFE6-D5AC-4B9D-A202-D6606B5B5C66}" dt="2025-07-21T23:23:03.757" v="947" actId="1076"/>
          <ac:picMkLst>
            <pc:docMk/>
            <pc:sldMk cId="1995536376" sldId="1610"/>
            <ac:picMk id="5" creationId="{B1A5EBDE-7BAE-0163-68F7-FC9003F3814F}"/>
          </ac:picMkLst>
        </pc:picChg>
      </pc:sldChg>
    </pc:docChg>
  </pc:docChgLst>
  <pc:docChgLst>
    <pc:chgData name="Larkins, Jennifer - Office of Assessment and Accountability" userId="S::jennifer.larkins@education.ky.gov::093879bc-4454-48e7-95b0-93a7f4bf4b00" providerId="AD" clId="Web-{DB19EC66-759E-A5CB-AEE3-F73675A9DE83}"/>
    <pc:docChg chg="modSld">
      <pc:chgData name="Larkins, Jennifer - Office of Assessment and Accountability" userId="S::jennifer.larkins@education.ky.gov::093879bc-4454-48e7-95b0-93a7f4bf4b00" providerId="AD" clId="Web-{DB19EC66-759E-A5CB-AEE3-F73675A9DE83}" dt="2025-07-15T16:07:38.546" v="8" actId="1076"/>
      <pc:docMkLst>
        <pc:docMk/>
      </pc:docMkLst>
      <pc:sldChg chg="modSp">
        <pc:chgData name="Larkins, Jennifer - Office of Assessment and Accountability" userId="S::jennifer.larkins@education.ky.gov::093879bc-4454-48e7-95b0-93a7f4bf4b00" providerId="AD" clId="Web-{DB19EC66-759E-A5CB-AEE3-F73675A9DE83}" dt="2025-07-15T16:01:17.453" v="7" actId="20577"/>
        <pc:sldMkLst>
          <pc:docMk/>
          <pc:sldMk cId="2379495781" sldId="306"/>
        </pc:sldMkLst>
      </pc:sldChg>
      <pc:sldChg chg="modSp">
        <pc:chgData name="Larkins, Jennifer - Office of Assessment and Accountability" userId="S::jennifer.larkins@education.ky.gov::093879bc-4454-48e7-95b0-93a7f4bf4b00" providerId="AD" clId="Web-{DB19EC66-759E-A5CB-AEE3-F73675A9DE83}" dt="2025-07-15T16:07:38.546" v="8" actId="1076"/>
        <pc:sldMkLst>
          <pc:docMk/>
          <pc:sldMk cId="1719983804" sldId="313"/>
        </pc:sldMkLst>
        <pc:spChg chg="mod">
          <ac:chgData name="Larkins, Jennifer - Office of Assessment and Accountability" userId="S::jennifer.larkins@education.ky.gov::093879bc-4454-48e7-95b0-93a7f4bf4b00" providerId="AD" clId="Web-{DB19EC66-759E-A5CB-AEE3-F73675A9DE83}" dt="2025-07-15T16:07:38.546" v="8" actId="1076"/>
          <ac:spMkLst>
            <pc:docMk/>
            <pc:sldMk cId="1719983804" sldId="313"/>
            <ac:spMk id="3" creationId="{F1546C76-FB12-449D-B6D0-1146DF838184}"/>
          </ac:spMkLst>
        </pc:spChg>
      </pc:sldChg>
      <pc:sldChg chg="modSp">
        <pc:chgData name="Larkins, Jennifer - Office of Assessment and Accountability" userId="S::jennifer.larkins@education.ky.gov::093879bc-4454-48e7-95b0-93a7f4bf4b00" providerId="AD" clId="Web-{DB19EC66-759E-A5CB-AEE3-F73675A9DE83}" dt="2025-07-15T15:52:30.052" v="5" actId="14100"/>
        <pc:sldMkLst>
          <pc:docMk/>
          <pc:sldMk cId="163739321" sldId="1567"/>
        </pc:sldMkLst>
        <pc:spChg chg="mod">
          <ac:chgData name="Larkins, Jennifer - Office of Assessment and Accountability" userId="S::jennifer.larkins@education.ky.gov::093879bc-4454-48e7-95b0-93a7f4bf4b00" providerId="AD" clId="Web-{DB19EC66-759E-A5CB-AEE3-F73675A9DE83}" dt="2025-07-15T15:52:30.052" v="5" actId="14100"/>
          <ac:spMkLst>
            <pc:docMk/>
            <pc:sldMk cId="163739321" sldId="1567"/>
            <ac:spMk id="2" creationId="{EF6F4D0E-9B3F-BA6E-B9BD-4DBCE6D29EFE}"/>
          </ac:spMkLst>
        </pc:spChg>
      </pc:sldChg>
      <pc:sldChg chg="modSp">
        <pc:chgData name="Larkins, Jennifer - Office of Assessment and Accountability" userId="S::jennifer.larkins@education.ky.gov::093879bc-4454-48e7-95b0-93a7f4bf4b00" providerId="AD" clId="Web-{DB19EC66-759E-A5CB-AEE3-F73675A9DE83}" dt="2025-07-15T15:51:48.908" v="4" actId="1076"/>
        <pc:sldMkLst>
          <pc:docMk/>
          <pc:sldMk cId="3761316161" sldId="1604"/>
        </pc:sldMkLst>
        <pc:spChg chg="mod">
          <ac:chgData name="Larkins, Jennifer - Office of Assessment and Accountability" userId="S::jennifer.larkins@education.ky.gov::093879bc-4454-48e7-95b0-93a7f4bf4b00" providerId="AD" clId="Web-{DB19EC66-759E-A5CB-AEE3-F73675A9DE83}" dt="2025-07-15T15:51:48.908" v="4" actId="1076"/>
          <ac:spMkLst>
            <pc:docMk/>
            <pc:sldMk cId="3761316161" sldId="1604"/>
            <ac:spMk id="3" creationId="{1FF821A4-77A7-8673-B953-4912344C5043}"/>
          </ac:spMkLst>
        </pc:spChg>
      </pc:sldChg>
    </pc:docChg>
  </pc:docChgLst>
  <pc:docChgLst>
    <pc:chgData name="Roseberry, Christen - Division of Assessment and Accountability Support" userId="64f073a6-c0e0-4356-b5dd-074214d6d82f" providerId="ADAL" clId="{CDC0349A-08C5-49D6-86AB-345D41F52795}"/>
    <pc:docChg chg="custSel addSld delSld modSld">
      <pc:chgData name="Roseberry, Christen - Division of Assessment and Accountability Support" userId="64f073a6-c0e0-4356-b5dd-074214d6d82f" providerId="ADAL" clId="{CDC0349A-08C5-49D6-86AB-345D41F52795}" dt="2025-07-10T14:32:53.548" v="93" actId="2696"/>
      <pc:docMkLst>
        <pc:docMk/>
      </pc:docMkLst>
      <pc:sldChg chg="del">
        <pc:chgData name="Roseberry, Christen - Division of Assessment and Accountability Support" userId="64f073a6-c0e0-4356-b5dd-074214d6d82f" providerId="ADAL" clId="{CDC0349A-08C5-49D6-86AB-345D41F52795}" dt="2025-07-10T14:29:28.457" v="7" actId="2696"/>
        <pc:sldMkLst>
          <pc:docMk/>
          <pc:sldMk cId="1417797413" sldId="307"/>
        </pc:sldMkLst>
      </pc:sldChg>
      <pc:sldChg chg="modNotesTx">
        <pc:chgData name="Roseberry, Christen - Division of Assessment and Accountability Support" userId="64f073a6-c0e0-4356-b5dd-074214d6d82f" providerId="ADAL" clId="{CDC0349A-08C5-49D6-86AB-345D41F52795}" dt="2025-07-10T14:30:34.148" v="92" actId="20577"/>
        <pc:sldMkLst>
          <pc:docMk/>
          <pc:sldMk cId="2690553393" sldId="1565"/>
        </pc:sldMkLst>
      </pc:sldChg>
      <pc:sldChg chg="modSp del mod">
        <pc:chgData name="Roseberry, Christen - Division of Assessment and Accountability Support" userId="64f073a6-c0e0-4356-b5dd-074214d6d82f" providerId="ADAL" clId="{CDC0349A-08C5-49D6-86AB-345D41F52795}" dt="2025-07-10T14:32:53.548" v="93" actId="2696"/>
        <pc:sldMkLst>
          <pc:docMk/>
          <pc:sldMk cId="1153131532" sldId="1570"/>
        </pc:sldMkLst>
      </pc:sldChg>
      <pc:sldChg chg="modNotesTx">
        <pc:chgData name="Roseberry, Christen - Division of Assessment and Accountability Support" userId="64f073a6-c0e0-4356-b5dd-074214d6d82f" providerId="ADAL" clId="{CDC0349A-08C5-49D6-86AB-345D41F52795}" dt="2025-07-10T14:28:23.730" v="6" actId="20577"/>
        <pc:sldMkLst>
          <pc:docMk/>
          <pc:sldMk cId="2832004681" sldId="1586"/>
        </pc:sldMkLst>
      </pc:sldChg>
      <pc:sldChg chg="modNotesTx">
        <pc:chgData name="Roseberry, Christen - Division of Assessment and Accountability Support" userId="64f073a6-c0e0-4356-b5dd-074214d6d82f" providerId="ADAL" clId="{CDC0349A-08C5-49D6-86AB-345D41F52795}" dt="2025-07-10T14:30:04.626" v="90" actId="20577"/>
        <pc:sldMkLst>
          <pc:docMk/>
          <pc:sldMk cId="4287206737" sldId="1606"/>
        </pc:sldMkLst>
      </pc:sldChg>
      <pc:sldChg chg="add">
        <pc:chgData name="Roseberry, Christen - Division of Assessment and Accountability Support" userId="64f073a6-c0e0-4356-b5dd-074214d6d82f" providerId="ADAL" clId="{CDC0349A-08C5-49D6-86AB-345D41F52795}" dt="2025-07-03T17:41:48.807" v="3"/>
        <pc:sldMkLst>
          <pc:docMk/>
          <pc:sldMk cId="1932886933" sldId="1607"/>
        </pc:sldMkLst>
      </pc:sldChg>
    </pc:docChg>
  </pc:docChgLst>
  <pc:docChgLst>
    <pc:chgData name="Roseberry, Christen - Division of Assessment and Accountability Support" userId="S::christen.roseberry@education.ky.gov::64f073a6-c0e0-4356-b5dd-074214d6d82f" providerId="AD" clId="Web-{15DCAA52-B13A-9222-6602-22DCF5B6531D}"/>
    <pc:docChg chg="modSld">
      <pc:chgData name="Roseberry, Christen - Division of Assessment and Accountability Support" userId="S::christen.roseberry@education.ky.gov::64f073a6-c0e0-4356-b5dd-074214d6d82f" providerId="AD" clId="Web-{15DCAA52-B13A-9222-6602-22DCF5B6531D}" dt="2025-07-24T19:17:11.911" v="35" actId="20577"/>
      <pc:docMkLst>
        <pc:docMk/>
      </pc:docMkLst>
      <pc:sldChg chg="addSp delSp modSp">
        <pc:chgData name="Roseberry, Christen - Division of Assessment and Accountability Support" userId="S::christen.roseberry@education.ky.gov::64f073a6-c0e0-4356-b5dd-074214d6d82f" providerId="AD" clId="Web-{15DCAA52-B13A-9222-6602-22DCF5B6531D}" dt="2025-07-24T19:17:11.911" v="35" actId="20577"/>
        <pc:sldMkLst>
          <pc:docMk/>
          <pc:sldMk cId="3163517305" sldId="1602"/>
        </pc:sldMkLst>
        <pc:spChg chg="add del mod">
          <ac:chgData name="Roseberry, Christen - Division of Assessment and Accountability Support" userId="S::christen.roseberry@education.ky.gov::64f073a6-c0e0-4356-b5dd-074214d6d82f" providerId="AD" clId="Web-{15DCAA52-B13A-9222-6602-22DCF5B6531D}" dt="2025-07-24T19:17:11.911" v="35" actId="20577"/>
          <ac:spMkLst>
            <pc:docMk/>
            <pc:sldMk cId="3163517305" sldId="1602"/>
            <ac:spMk id="6" creationId="{16D1D7D7-1222-4260-74E2-C77B44E0583A}"/>
          </ac:spMkLst>
        </pc:spChg>
      </pc:sldChg>
    </pc:docChg>
  </pc:docChgLst>
  <pc:docChgLst>
    <pc:chgData name="Riley, Ben - Division of Assessment and Accountability Support" userId="4cd6cdff-1273-49fa-8860-d0f5fa3fb9f7" providerId="ADAL" clId="{5377E422-7B6D-446E-993A-FEBC74BED267}"/>
    <pc:docChg chg="modSld">
      <pc:chgData name="Riley, Ben - Division of Assessment and Accountability Support" userId="4cd6cdff-1273-49fa-8860-d0f5fa3fb9f7" providerId="ADAL" clId="{5377E422-7B6D-446E-993A-FEBC74BED267}" dt="2025-07-30T14:15:59.529" v="5"/>
      <pc:docMkLst>
        <pc:docMk/>
      </pc:docMkLst>
      <pc:sldChg chg="modSp mod">
        <pc:chgData name="Riley, Ben - Division of Assessment and Accountability Support" userId="4cd6cdff-1273-49fa-8860-d0f5fa3fb9f7" providerId="ADAL" clId="{5377E422-7B6D-446E-993A-FEBC74BED267}" dt="2025-07-30T14:15:45.811" v="4"/>
        <pc:sldMkLst>
          <pc:docMk/>
          <pc:sldMk cId="3782720891" sldId="314"/>
        </pc:sldMkLst>
        <pc:spChg chg="ord">
          <ac:chgData name="Riley, Ben - Division of Assessment and Accountability Support" userId="4cd6cdff-1273-49fa-8860-d0f5fa3fb9f7" providerId="ADAL" clId="{5377E422-7B6D-446E-993A-FEBC74BED267}" dt="2025-07-30T14:15:45.811" v="4"/>
          <ac:spMkLst>
            <pc:docMk/>
            <pc:sldMk cId="3782720891" sldId="314"/>
            <ac:spMk id="9" creationId="{A2BAC22B-8692-452D-4083-3EFF74B1B5C4}"/>
          </ac:spMkLst>
        </pc:spChg>
      </pc:sldChg>
      <pc:sldChg chg="modSp mod">
        <pc:chgData name="Riley, Ben - Division of Assessment and Accountability Support" userId="4cd6cdff-1273-49fa-8860-d0f5fa3fb9f7" providerId="ADAL" clId="{5377E422-7B6D-446E-993A-FEBC74BED267}" dt="2025-07-30T14:15:59.529" v="5"/>
        <pc:sldMkLst>
          <pc:docMk/>
          <pc:sldMk cId="3163517305" sldId="1602"/>
        </pc:sldMkLst>
        <pc:picChg chg="mod ord">
          <ac:chgData name="Riley, Ben - Division of Assessment and Accountability Support" userId="4cd6cdff-1273-49fa-8860-d0f5fa3fb9f7" providerId="ADAL" clId="{5377E422-7B6D-446E-993A-FEBC74BED267}" dt="2025-07-30T14:15:59.529" v="5"/>
          <ac:picMkLst>
            <pc:docMk/>
            <pc:sldMk cId="3163517305" sldId="1602"/>
            <ac:picMk id="8" creationId="{F9A2AFAA-EA95-F1A4-3F2B-85014AED4768}"/>
          </ac:picMkLst>
        </pc:picChg>
      </pc:sldChg>
      <pc:sldChg chg="modSp mod">
        <pc:chgData name="Riley, Ben - Division of Assessment and Accountability Support" userId="4cd6cdff-1273-49fa-8860-d0f5fa3fb9f7" providerId="ADAL" clId="{5377E422-7B6D-446E-993A-FEBC74BED267}" dt="2025-07-30T14:15:08.958" v="1" actId="962"/>
        <pc:sldMkLst>
          <pc:docMk/>
          <pc:sldMk cId="1995536376" sldId="1610"/>
        </pc:sldMkLst>
        <pc:picChg chg="mod">
          <ac:chgData name="Riley, Ben - Division of Assessment and Accountability Support" userId="4cd6cdff-1273-49fa-8860-d0f5fa3fb9f7" providerId="ADAL" clId="{5377E422-7B6D-446E-993A-FEBC74BED267}" dt="2025-07-30T14:15:08.958" v="1" actId="962"/>
          <ac:picMkLst>
            <pc:docMk/>
            <pc:sldMk cId="1995536376" sldId="1610"/>
            <ac:picMk id="5" creationId="{B1A5EBDE-7BAE-0163-68F7-FC9003F3814F}"/>
          </ac:picMkLst>
        </pc:picChg>
      </pc:sldChg>
    </pc:docChg>
  </pc:docChgLst>
  <pc:docChgLst>
    <pc:chgData name="Larkins, Jennifer - Office of Assessment and Accountability" userId="093879bc-4454-48e7-95b0-93a7f4bf4b00" providerId="ADAL" clId="{5FD0F2F5-1ED4-4F6C-8FAC-990F70911952}"/>
    <pc:docChg chg="modSld">
      <pc:chgData name="Larkins, Jennifer - Office of Assessment and Accountability" userId="093879bc-4454-48e7-95b0-93a7f4bf4b00" providerId="ADAL" clId="{5FD0F2F5-1ED4-4F6C-8FAC-990F70911952}" dt="2025-07-15T15:46:23.819" v="2" actId="1076"/>
      <pc:docMkLst>
        <pc:docMk/>
      </pc:docMkLst>
      <pc:sldChg chg="modSp mod">
        <pc:chgData name="Larkins, Jennifer - Office of Assessment and Accountability" userId="093879bc-4454-48e7-95b0-93a7f4bf4b00" providerId="ADAL" clId="{5FD0F2F5-1ED4-4F6C-8FAC-990F70911952}" dt="2025-07-15T15:30:40.298" v="0" actId="13926"/>
        <pc:sldMkLst>
          <pc:docMk/>
          <pc:sldMk cId="2379495781" sldId="306"/>
        </pc:sldMkLst>
      </pc:sldChg>
      <pc:sldChg chg="modSp mod">
        <pc:chgData name="Larkins, Jennifer - Office of Assessment and Accountability" userId="093879bc-4454-48e7-95b0-93a7f4bf4b00" providerId="ADAL" clId="{5FD0F2F5-1ED4-4F6C-8FAC-990F70911952}" dt="2025-07-15T15:46:23.819" v="2" actId="1076"/>
        <pc:sldMkLst>
          <pc:docMk/>
          <pc:sldMk cId="2350913906" sldId="1599"/>
        </pc:sldMkLst>
        <pc:spChg chg="mod">
          <ac:chgData name="Larkins, Jennifer - Office of Assessment and Accountability" userId="093879bc-4454-48e7-95b0-93a7f4bf4b00" providerId="ADAL" clId="{5FD0F2F5-1ED4-4F6C-8FAC-990F70911952}" dt="2025-07-15T15:46:23.819" v="2" actId="1076"/>
          <ac:spMkLst>
            <pc:docMk/>
            <pc:sldMk cId="2350913906" sldId="1599"/>
            <ac:spMk id="3" creationId="{B632BA1F-E1C4-0D0C-0068-9BB3474F105A}"/>
          </ac:spMkLst>
        </pc:spChg>
      </pc:sldChg>
      <pc:sldChg chg="modNotesTx">
        <pc:chgData name="Larkins, Jennifer - Office of Assessment and Accountability" userId="093879bc-4454-48e7-95b0-93a7f4bf4b00" providerId="ADAL" clId="{5FD0F2F5-1ED4-4F6C-8FAC-990F70911952}" dt="2025-07-15T15:39:09.891" v="1" actId="13926"/>
        <pc:sldMkLst>
          <pc:docMk/>
          <pc:sldMk cId="756404548" sldId="16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9334B-C3DC-4196-9C5B-876714F42A02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0DA75D64-9323-4AFC-880B-C14A27F0DF04}">
      <dgm:prSet phldrT="[Text]"/>
      <dgm:spPr/>
      <dgm:t>
        <a:bodyPr/>
        <a:lstStyle/>
        <a:p>
          <a:pPr rtl="0"/>
          <a:r>
            <a:rPr lang="en-US" b="0">
              <a:latin typeface="+mn-lt"/>
            </a:rPr>
            <a:t>Current Year Status Score</a:t>
          </a:r>
        </a:p>
      </dgm:t>
    </dgm:pt>
    <dgm:pt modelId="{FB5FDF78-0E93-4632-BE96-6C39499CF731}" type="parTrans" cxnId="{0BED25D7-186C-4793-B1DD-E8955351F834}">
      <dgm:prSet/>
      <dgm:spPr/>
      <dgm:t>
        <a:bodyPr/>
        <a:lstStyle/>
        <a:p>
          <a:endParaRPr lang="en-US"/>
        </a:p>
      </dgm:t>
    </dgm:pt>
    <dgm:pt modelId="{EAA00885-9C33-46B7-8E11-279F9B5F390D}" type="sibTrans" cxnId="{0BED25D7-186C-4793-B1DD-E8955351F834}">
      <dgm:prSet/>
      <dgm:spPr/>
      <dgm:t>
        <a:bodyPr/>
        <a:lstStyle/>
        <a:p>
          <a:endParaRPr lang="en-US"/>
        </a:p>
      </dgm:t>
    </dgm:pt>
    <dgm:pt modelId="{AB6A64BF-0B83-40F1-8AD2-303BFC1A21F9}">
      <dgm:prSet phldrT="[Text]"/>
      <dgm:spPr/>
      <dgm:t>
        <a:bodyPr/>
        <a:lstStyle/>
        <a:p>
          <a:pPr rtl="0"/>
          <a:r>
            <a:rPr lang="en-US" b="0">
              <a:latin typeface="+mn-lt"/>
            </a:rPr>
            <a:t>Prior Year Status Score </a:t>
          </a:r>
        </a:p>
      </dgm:t>
    </dgm:pt>
    <dgm:pt modelId="{7D160FB9-8CB4-4FE4-AFEA-19F459E7D075}" type="parTrans" cxnId="{0F39C17A-6192-4597-AB31-7EF897BE421F}">
      <dgm:prSet/>
      <dgm:spPr/>
      <dgm:t>
        <a:bodyPr/>
        <a:lstStyle/>
        <a:p>
          <a:endParaRPr lang="en-US"/>
        </a:p>
      </dgm:t>
    </dgm:pt>
    <dgm:pt modelId="{7E14A41A-D404-469F-9E67-E467B8274A4A}" type="sibTrans" cxnId="{0F39C17A-6192-4597-AB31-7EF897BE421F}">
      <dgm:prSet/>
      <dgm:spPr/>
      <dgm:t>
        <a:bodyPr/>
        <a:lstStyle/>
        <a:p>
          <a:endParaRPr lang="en-US"/>
        </a:p>
      </dgm:t>
    </dgm:pt>
    <dgm:pt modelId="{16EF6DA5-C2EF-4846-980D-096F744BA5A9}">
      <dgm:prSet phldrT="[Text]"/>
      <dgm:spPr/>
      <dgm:t>
        <a:bodyPr/>
        <a:lstStyle/>
        <a:p>
          <a:pPr rtl="0"/>
          <a:r>
            <a:rPr lang="en-US" b="0"/>
            <a:t>Change</a:t>
          </a:r>
          <a:r>
            <a:rPr lang="en-US" b="0">
              <a:latin typeface="Franklin Gothic Medium" panose="020B0603020102020204"/>
            </a:rPr>
            <a:t> </a:t>
          </a:r>
          <a:endParaRPr lang="en-US" b="0"/>
        </a:p>
      </dgm:t>
    </dgm:pt>
    <dgm:pt modelId="{97F1D798-6BF1-44C6-A4D5-329D2D63AE3F}" type="parTrans" cxnId="{3F4DDC1C-1C95-4E7C-B157-102B2CDECCA6}">
      <dgm:prSet/>
      <dgm:spPr/>
      <dgm:t>
        <a:bodyPr/>
        <a:lstStyle/>
        <a:p>
          <a:endParaRPr lang="en-US"/>
        </a:p>
      </dgm:t>
    </dgm:pt>
    <dgm:pt modelId="{341D5FE8-F44A-413E-B8CA-2AC06EBCB2DB}" type="sibTrans" cxnId="{3F4DDC1C-1C95-4E7C-B157-102B2CDECCA6}">
      <dgm:prSet/>
      <dgm:spPr/>
      <dgm:t>
        <a:bodyPr/>
        <a:lstStyle/>
        <a:p>
          <a:endParaRPr lang="en-US"/>
        </a:p>
      </dgm:t>
    </dgm:pt>
    <dgm:pt modelId="{4C9CF760-9B54-4347-A97E-80751DAFDB0E}" type="pres">
      <dgm:prSet presAssocID="{7789334B-C3DC-4196-9C5B-876714F42A02}" presName="linearFlow" presStyleCnt="0">
        <dgm:presLayoutVars>
          <dgm:dir/>
          <dgm:resizeHandles val="exact"/>
        </dgm:presLayoutVars>
      </dgm:prSet>
      <dgm:spPr/>
    </dgm:pt>
    <dgm:pt modelId="{056CB8B4-1A88-4A12-BC22-E27CB102F74B}" type="pres">
      <dgm:prSet presAssocID="{0DA75D64-9323-4AFC-880B-C14A27F0DF04}" presName="node" presStyleLbl="node1" presStyleIdx="0" presStyleCnt="3">
        <dgm:presLayoutVars>
          <dgm:bulletEnabled val="1"/>
        </dgm:presLayoutVars>
      </dgm:prSet>
      <dgm:spPr/>
    </dgm:pt>
    <dgm:pt modelId="{25FF640B-57CA-4AA1-868E-B9A5D6EA3760}" type="pres">
      <dgm:prSet presAssocID="{EAA00885-9C33-46B7-8E11-279F9B5F390D}" presName="spacerL" presStyleCnt="0"/>
      <dgm:spPr/>
    </dgm:pt>
    <dgm:pt modelId="{72B74AF2-1E07-4450-84F4-424F298ED4B1}" type="pres">
      <dgm:prSet presAssocID="{EAA00885-9C33-46B7-8E11-279F9B5F390D}" presName="sibTrans" presStyleLbl="sibTrans2D1" presStyleIdx="0" presStyleCnt="2"/>
      <dgm:spPr>
        <a:prstGeom prst="mathMinus">
          <a:avLst/>
        </a:prstGeom>
      </dgm:spPr>
    </dgm:pt>
    <dgm:pt modelId="{286B70C1-71B5-4DE6-AAE0-8A2FC06FB18C}" type="pres">
      <dgm:prSet presAssocID="{EAA00885-9C33-46B7-8E11-279F9B5F390D}" presName="spacerR" presStyleCnt="0"/>
      <dgm:spPr/>
    </dgm:pt>
    <dgm:pt modelId="{E9BAE064-30DD-4F97-9DD6-CCC4C27BB31A}" type="pres">
      <dgm:prSet presAssocID="{AB6A64BF-0B83-40F1-8AD2-303BFC1A21F9}" presName="node" presStyleLbl="node1" presStyleIdx="1" presStyleCnt="3">
        <dgm:presLayoutVars>
          <dgm:bulletEnabled val="1"/>
        </dgm:presLayoutVars>
      </dgm:prSet>
      <dgm:spPr/>
    </dgm:pt>
    <dgm:pt modelId="{4C397E3F-FC69-465A-99E5-E9C0563E871E}" type="pres">
      <dgm:prSet presAssocID="{7E14A41A-D404-469F-9E67-E467B8274A4A}" presName="spacerL" presStyleCnt="0"/>
      <dgm:spPr/>
    </dgm:pt>
    <dgm:pt modelId="{F00A338A-FE51-4FEE-8BCD-C68BAC169AB7}" type="pres">
      <dgm:prSet presAssocID="{7E14A41A-D404-469F-9E67-E467B8274A4A}" presName="sibTrans" presStyleLbl="sibTrans2D1" presStyleIdx="1" presStyleCnt="2"/>
      <dgm:spPr/>
    </dgm:pt>
    <dgm:pt modelId="{A93DE178-CFA4-4CD7-B11E-9FAC244674FD}" type="pres">
      <dgm:prSet presAssocID="{7E14A41A-D404-469F-9E67-E467B8274A4A}" presName="spacerR" presStyleCnt="0"/>
      <dgm:spPr/>
    </dgm:pt>
    <dgm:pt modelId="{0377CC37-CEA7-47BF-A336-DF6AD436B873}" type="pres">
      <dgm:prSet presAssocID="{16EF6DA5-C2EF-4846-980D-096F744BA5A9}" presName="node" presStyleLbl="node1" presStyleIdx="2" presStyleCnt="3">
        <dgm:presLayoutVars>
          <dgm:bulletEnabled val="1"/>
        </dgm:presLayoutVars>
      </dgm:prSet>
      <dgm:spPr/>
    </dgm:pt>
  </dgm:ptLst>
  <dgm:cxnLst>
    <dgm:cxn modelId="{3F4DDC1C-1C95-4E7C-B157-102B2CDECCA6}" srcId="{7789334B-C3DC-4196-9C5B-876714F42A02}" destId="{16EF6DA5-C2EF-4846-980D-096F744BA5A9}" srcOrd="2" destOrd="0" parTransId="{97F1D798-6BF1-44C6-A4D5-329D2D63AE3F}" sibTransId="{341D5FE8-F44A-413E-B8CA-2AC06EBCB2DB}"/>
    <dgm:cxn modelId="{7B2C6A39-88E7-48E1-9C67-EFEF8E4A10DE}" type="presOf" srcId="{AB6A64BF-0B83-40F1-8AD2-303BFC1A21F9}" destId="{E9BAE064-30DD-4F97-9DD6-CCC4C27BB31A}" srcOrd="0" destOrd="0" presId="urn:microsoft.com/office/officeart/2005/8/layout/equation1"/>
    <dgm:cxn modelId="{0F39C17A-6192-4597-AB31-7EF897BE421F}" srcId="{7789334B-C3DC-4196-9C5B-876714F42A02}" destId="{AB6A64BF-0B83-40F1-8AD2-303BFC1A21F9}" srcOrd="1" destOrd="0" parTransId="{7D160FB9-8CB4-4FE4-AFEA-19F459E7D075}" sibTransId="{7E14A41A-D404-469F-9E67-E467B8274A4A}"/>
    <dgm:cxn modelId="{9547047E-33D6-41E9-9F95-C6CD676BDDAB}" type="presOf" srcId="{0DA75D64-9323-4AFC-880B-C14A27F0DF04}" destId="{056CB8B4-1A88-4A12-BC22-E27CB102F74B}" srcOrd="0" destOrd="0" presId="urn:microsoft.com/office/officeart/2005/8/layout/equation1"/>
    <dgm:cxn modelId="{CD850FA4-E145-4B4E-939E-63185D17AD01}" type="presOf" srcId="{7E14A41A-D404-469F-9E67-E467B8274A4A}" destId="{F00A338A-FE51-4FEE-8BCD-C68BAC169AB7}" srcOrd="0" destOrd="0" presId="urn:microsoft.com/office/officeart/2005/8/layout/equation1"/>
    <dgm:cxn modelId="{42C0FEC8-302D-4179-88D4-CA120E399A3A}" type="presOf" srcId="{16EF6DA5-C2EF-4846-980D-096F744BA5A9}" destId="{0377CC37-CEA7-47BF-A336-DF6AD436B873}" srcOrd="0" destOrd="0" presId="urn:microsoft.com/office/officeart/2005/8/layout/equation1"/>
    <dgm:cxn modelId="{0BED25D7-186C-4793-B1DD-E8955351F834}" srcId="{7789334B-C3DC-4196-9C5B-876714F42A02}" destId="{0DA75D64-9323-4AFC-880B-C14A27F0DF04}" srcOrd="0" destOrd="0" parTransId="{FB5FDF78-0E93-4632-BE96-6C39499CF731}" sibTransId="{EAA00885-9C33-46B7-8E11-279F9B5F390D}"/>
    <dgm:cxn modelId="{3824DCE2-4A8A-42E9-B66F-2870BC2B1960}" type="presOf" srcId="{EAA00885-9C33-46B7-8E11-279F9B5F390D}" destId="{72B74AF2-1E07-4450-84F4-424F298ED4B1}" srcOrd="0" destOrd="0" presId="urn:microsoft.com/office/officeart/2005/8/layout/equation1"/>
    <dgm:cxn modelId="{B81F15F6-5A37-4470-BDF3-33FDF55FE828}" type="presOf" srcId="{7789334B-C3DC-4196-9C5B-876714F42A02}" destId="{4C9CF760-9B54-4347-A97E-80751DAFDB0E}" srcOrd="0" destOrd="0" presId="urn:microsoft.com/office/officeart/2005/8/layout/equation1"/>
    <dgm:cxn modelId="{2E79AEFE-814B-4E90-88EB-E5C217CA11DF}" type="presParOf" srcId="{4C9CF760-9B54-4347-A97E-80751DAFDB0E}" destId="{056CB8B4-1A88-4A12-BC22-E27CB102F74B}" srcOrd="0" destOrd="0" presId="urn:microsoft.com/office/officeart/2005/8/layout/equation1"/>
    <dgm:cxn modelId="{DEE479B2-D8BE-4AF4-B5C2-686ADE02EC03}" type="presParOf" srcId="{4C9CF760-9B54-4347-A97E-80751DAFDB0E}" destId="{25FF640B-57CA-4AA1-868E-B9A5D6EA3760}" srcOrd="1" destOrd="0" presId="urn:microsoft.com/office/officeart/2005/8/layout/equation1"/>
    <dgm:cxn modelId="{9040FE51-6F0A-4794-81A8-8A4443A69447}" type="presParOf" srcId="{4C9CF760-9B54-4347-A97E-80751DAFDB0E}" destId="{72B74AF2-1E07-4450-84F4-424F298ED4B1}" srcOrd="2" destOrd="0" presId="urn:microsoft.com/office/officeart/2005/8/layout/equation1"/>
    <dgm:cxn modelId="{0E0F8299-D078-48EA-8A2A-04547EE9F320}" type="presParOf" srcId="{4C9CF760-9B54-4347-A97E-80751DAFDB0E}" destId="{286B70C1-71B5-4DE6-AAE0-8A2FC06FB18C}" srcOrd="3" destOrd="0" presId="urn:microsoft.com/office/officeart/2005/8/layout/equation1"/>
    <dgm:cxn modelId="{955637C1-A2C9-400E-A539-22DD40BEE591}" type="presParOf" srcId="{4C9CF760-9B54-4347-A97E-80751DAFDB0E}" destId="{E9BAE064-30DD-4F97-9DD6-CCC4C27BB31A}" srcOrd="4" destOrd="0" presId="urn:microsoft.com/office/officeart/2005/8/layout/equation1"/>
    <dgm:cxn modelId="{158E5243-7AF0-4AFB-8EFE-6A875A488994}" type="presParOf" srcId="{4C9CF760-9B54-4347-A97E-80751DAFDB0E}" destId="{4C397E3F-FC69-465A-99E5-E9C0563E871E}" srcOrd="5" destOrd="0" presId="urn:microsoft.com/office/officeart/2005/8/layout/equation1"/>
    <dgm:cxn modelId="{D40BA9D0-5821-4D5A-8C7A-87E32B7ADCB9}" type="presParOf" srcId="{4C9CF760-9B54-4347-A97E-80751DAFDB0E}" destId="{F00A338A-FE51-4FEE-8BCD-C68BAC169AB7}" srcOrd="6" destOrd="0" presId="urn:microsoft.com/office/officeart/2005/8/layout/equation1"/>
    <dgm:cxn modelId="{122B8D15-8CC4-4A88-BA7D-A047EE02715C}" type="presParOf" srcId="{4C9CF760-9B54-4347-A97E-80751DAFDB0E}" destId="{A93DE178-CFA4-4CD7-B11E-9FAC244674FD}" srcOrd="7" destOrd="0" presId="urn:microsoft.com/office/officeart/2005/8/layout/equation1"/>
    <dgm:cxn modelId="{4D2B37A6-73E8-4D3A-80ED-D74BA7E12ECF}" type="presParOf" srcId="{4C9CF760-9B54-4347-A97E-80751DAFDB0E}" destId="{0377CC37-CEA7-47BF-A336-DF6AD436B87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C20B2-D0ED-4C31-872A-EC209247C8B6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1AA21322-6F49-4F2D-BD04-2E92D149EC1A}">
      <dgm:prSet phldrT="[Text]"/>
      <dgm:spPr/>
      <dgm:t>
        <a:bodyPr/>
        <a:lstStyle/>
        <a:p>
          <a:r>
            <a:rPr lang="en-US"/>
            <a:t>Current Year Status Score </a:t>
          </a:r>
        </a:p>
      </dgm:t>
    </dgm:pt>
    <dgm:pt modelId="{9447C93C-03D4-4267-B6EA-E149F18CDE6A}" type="parTrans" cxnId="{290BC67E-96D3-4E80-B156-CC5CE11D3C7B}">
      <dgm:prSet/>
      <dgm:spPr/>
      <dgm:t>
        <a:bodyPr/>
        <a:lstStyle/>
        <a:p>
          <a:endParaRPr lang="en-US"/>
        </a:p>
      </dgm:t>
    </dgm:pt>
    <dgm:pt modelId="{08DAD288-2651-4988-B9BE-6E311A5E6442}" type="sibTrans" cxnId="{290BC67E-96D3-4E80-B156-CC5CE11D3C7B}">
      <dgm:prSet/>
      <dgm:spPr/>
      <dgm:t>
        <a:bodyPr/>
        <a:lstStyle/>
        <a:p>
          <a:endParaRPr lang="en-US"/>
        </a:p>
      </dgm:t>
    </dgm:pt>
    <dgm:pt modelId="{9C49D946-D903-433A-9917-F67F684D60F8}">
      <dgm:prSet phldrT="[Text]"/>
      <dgm:spPr/>
      <dgm:t>
        <a:bodyPr/>
        <a:lstStyle/>
        <a:p>
          <a:r>
            <a:rPr lang="en-US"/>
            <a:t>Change Score</a:t>
          </a:r>
        </a:p>
      </dgm:t>
    </dgm:pt>
    <dgm:pt modelId="{98B7C286-2710-4313-AA5E-76D65C14AA11}" type="parTrans" cxnId="{8E6C4726-9D47-4BA8-8243-F96B1839716E}">
      <dgm:prSet/>
      <dgm:spPr/>
      <dgm:t>
        <a:bodyPr/>
        <a:lstStyle/>
        <a:p>
          <a:endParaRPr lang="en-US"/>
        </a:p>
      </dgm:t>
    </dgm:pt>
    <dgm:pt modelId="{A5A89AFC-462E-4B5E-B519-CE96580EB9A1}" type="sibTrans" cxnId="{8E6C4726-9D47-4BA8-8243-F96B1839716E}">
      <dgm:prSet/>
      <dgm:spPr/>
      <dgm:t>
        <a:bodyPr/>
        <a:lstStyle/>
        <a:p>
          <a:endParaRPr lang="en-US"/>
        </a:p>
      </dgm:t>
    </dgm:pt>
    <dgm:pt modelId="{0BEB165C-96B9-4686-A54F-8144BE63EAC6}">
      <dgm:prSet phldrT="[Text]"/>
      <dgm:spPr/>
      <dgm:t>
        <a:bodyPr/>
        <a:lstStyle/>
        <a:p>
          <a:r>
            <a:rPr lang="en-US"/>
            <a:t>Indicator Score </a:t>
          </a:r>
        </a:p>
      </dgm:t>
    </dgm:pt>
    <dgm:pt modelId="{B699C40E-01EE-4009-A121-1D0A681E4051}" type="parTrans" cxnId="{BE1D6B70-F6CC-42BD-B7E0-D08466016575}">
      <dgm:prSet/>
      <dgm:spPr/>
      <dgm:t>
        <a:bodyPr/>
        <a:lstStyle/>
        <a:p>
          <a:endParaRPr lang="en-US"/>
        </a:p>
      </dgm:t>
    </dgm:pt>
    <dgm:pt modelId="{6B675A22-25A4-4947-81B8-4AE3620EF3E1}" type="sibTrans" cxnId="{BE1D6B70-F6CC-42BD-B7E0-D08466016575}">
      <dgm:prSet/>
      <dgm:spPr/>
      <dgm:t>
        <a:bodyPr/>
        <a:lstStyle/>
        <a:p>
          <a:endParaRPr lang="en-US"/>
        </a:p>
      </dgm:t>
    </dgm:pt>
    <dgm:pt modelId="{3B52EDB6-DC9E-4D1B-BDB3-1A5F5BBE87E5}" type="pres">
      <dgm:prSet presAssocID="{1EBC20B2-D0ED-4C31-872A-EC209247C8B6}" presName="linearFlow" presStyleCnt="0">
        <dgm:presLayoutVars>
          <dgm:dir/>
          <dgm:resizeHandles val="exact"/>
        </dgm:presLayoutVars>
      </dgm:prSet>
      <dgm:spPr/>
    </dgm:pt>
    <dgm:pt modelId="{87831C79-36B4-4F67-9B68-6DB3876440E3}" type="pres">
      <dgm:prSet presAssocID="{1AA21322-6F49-4F2D-BD04-2E92D149EC1A}" presName="node" presStyleLbl="node1" presStyleIdx="0" presStyleCnt="3">
        <dgm:presLayoutVars>
          <dgm:bulletEnabled val="1"/>
        </dgm:presLayoutVars>
      </dgm:prSet>
      <dgm:spPr/>
    </dgm:pt>
    <dgm:pt modelId="{A031965F-5FE8-4C91-88B0-1FCDE812B207}" type="pres">
      <dgm:prSet presAssocID="{08DAD288-2651-4988-B9BE-6E311A5E6442}" presName="spacerL" presStyleCnt="0"/>
      <dgm:spPr/>
    </dgm:pt>
    <dgm:pt modelId="{01861E50-EF56-4DB1-99F2-63789CB4FB22}" type="pres">
      <dgm:prSet presAssocID="{08DAD288-2651-4988-B9BE-6E311A5E6442}" presName="sibTrans" presStyleLbl="sibTrans2D1" presStyleIdx="0" presStyleCnt="2"/>
      <dgm:spPr/>
    </dgm:pt>
    <dgm:pt modelId="{F54728DC-1ED9-49D3-AD51-5A7CF3B84E2A}" type="pres">
      <dgm:prSet presAssocID="{08DAD288-2651-4988-B9BE-6E311A5E6442}" presName="spacerR" presStyleCnt="0"/>
      <dgm:spPr/>
    </dgm:pt>
    <dgm:pt modelId="{77E6BBB9-5FA0-4598-91EC-75A4D3294FC4}" type="pres">
      <dgm:prSet presAssocID="{9C49D946-D903-433A-9917-F67F684D60F8}" presName="node" presStyleLbl="node1" presStyleIdx="1" presStyleCnt="3">
        <dgm:presLayoutVars>
          <dgm:bulletEnabled val="1"/>
        </dgm:presLayoutVars>
      </dgm:prSet>
      <dgm:spPr/>
    </dgm:pt>
    <dgm:pt modelId="{54F638AB-0B00-4E88-A37C-B0F6B3BA8DFA}" type="pres">
      <dgm:prSet presAssocID="{A5A89AFC-462E-4B5E-B519-CE96580EB9A1}" presName="spacerL" presStyleCnt="0"/>
      <dgm:spPr/>
    </dgm:pt>
    <dgm:pt modelId="{8A5D05BA-48CE-4A9D-84F1-C9B2DAB6D2C0}" type="pres">
      <dgm:prSet presAssocID="{A5A89AFC-462E-4B5E-B519-CE96580EB9A1}" presName="sibTrans" presStyleLbl="sibTrans2D1" presStyleIdx="1" presStyleCnt="2"/>
      <dgm:spPr/>
    </dgm:pt>
    <dgm:pt modelId="{1A6FC18C-A8CC-4690-9239-F09F1DD01F55}" type="pres">
      <dgm:prSet presAssocID="{A5A89AFC-462E-4B5E-B519-CE96580EB9A1}" presName="spacerR" presStyleCnt="0"/>
      <dgm:spPr/>
    </dgm:pt>
    <dgm:pt modelId="{242D0C74-143E-45C6-91BC-624C35B7EFFA}" type="pres">
      <dgm:prSet presAssocID="{0BEB165C-96B9-4686-A54F-8144BE63EAC6}" presName="node" presStyleLbl="node1" presStyleIdx="2" presStyleCnt="3">
        <dgm:presLayoutVars>
          <dgm:bulletEnabled val="1"/>
        </dgm:presLayoutVars>
      </dgm:prSet>
      <dgm:spPr/>
    </dgm:pt>
  </dgm:ptLst>
  <dgm:cxnLst>
    <dgm:cxn modelId="{C89B0118-0A63-4D54-B681-D684ADC1A6AA}" type="presOf" srcId="{1AA21322-6F49-4F2D-BD04-2E92D149EC1A}" destId="{87831C79-36B4-4F67-9B68-6DB3876440E3}" srcOrd="0" destOrd="0" presId="urn:microsoft.com/office/officeart/2005/8/layout/equation1"/>
    <dgm:cxn modelId="{8E6C4726-9D47-4BA8-8243-F96B1839716E}" srcId="{1EBC20B2-D0ED-4C31-872A-EC209247C8B6}" destId="{9C49D946-D903-433A-9917-F67F684D60F8}" srcOrd="1" destOrd="0" parTransId="{98B7C286-2710-4313-AA5E-76D65C14AA11}" sibTransId="{A5A89AFC-462E-4B5E-B519-CE96580EB9A1}"/>
    <dgm:cxn modelId="{82D58827-9F06-4AF4-8CB3-E9823735F8A2}" type="presOf" srcId="{9C49D946-D903-433A-9917-F67F684D60F8}" destId="{77E6BBB9-5FA0-4598-91EC-75A4D3294FC4}" srcOrd="0" destOrd="0" presId="urn:microsoft.com/office/officeart/2005/8/layout/equation1"/>
    <dgm:cxn modelId="{3321102A-2396-40AD-9F3F-5D633D50FB26}" type="presOf" srcId="{0BEB165C-96B9-4686-A54F-8144BE63EAC6}" destId="{242D0C74-143E-45C6-91BC-624C35B7EFFA}" srcOrd="0" destOrd="0" presId="urn:microsoft.com/office/officeart/2005/8/layout/equation1"/>
    <dgm:cxn modelId="{BE1D6B70-F6CC-42BD-B7E0-D08466016575}" srcId="{1EBC20B2-D0ED-4C31-872A-EC209247C8B6}" destId="{0BEB165C-96B9-4686-A54F-8144BE63EAC6}" srcOrd="2" destOrd="0" parTransId="{B699C40E-01EE-4009-A121-1D0A681E4051}" sibTransId="{6B675A22-25A4-4947-81B8-4AE3620EF3E1}"/>
    <dgm:cxn modelId="{290BC67E-96D3-4E80-B156-CC5CE11D3C7B}" srcId="{1EBC20B2-D0ED-4C31-872A-EC209247C8B6}" destId="{1AA21322-6F49-4F2D-BD04-2E92D149EC1A}" srcOrd="0" destOrd="0" parTransId="{9447C93C-03D4-4267-B6EA-E149F18CDE6A}" sibTransId="{08DAD288-2651-4988-B9BE-6E311A5E6442}"/>
    <dgm:cxn modelId="{7848D6A1-484D-478A-84A0-07F68A69E754}" type="presOf" srcId="{08DAD288-2651-4988-B9BE-6E311A5E6442}" destId="{01861E50-EF56-4DB1-99F2-63789CB4FB22}" srcOrd="0" destOrd="0" presId="urn:microsoft.com/office/officeart/2005/8/layout/equation1"/>
    <dgm:cxn modelId="{2DB595E5-4E66-4056-B82C-9D2658BD191D}" type="presOf" srcId="{1EBC20B2-D0ED-4C31-872A-EC209247C8B6}" destId="{3B52EDB6-DC9E-4D1B-BDB3-1A5F5BBE87E5}" srcOrd="0" destOrd="0" presId="urn:microsoft.com/office/officeart/2005/8/layout/equation1"/>
    <dgm:cxn modelId="{95A44BF8-B399-4DAE-B092-4DA4244CB9D5}" type="presOf" srcId="{A5A89AFC-462E-4B5E-B519-CE96580EB9A1}" destId="{8A5D05BA-48CE-4A9D-84F1-C9B2DAB6D2C0}" srcOrd="0" destOrd="0" presId="urn:microsoft.com/office/officeart/2005/8/layout/equation1"/>
    <dgm:cxn modelId="{DE3F372F-4D33-46A3-9E72-611CE87F546B}" type="presParOf" srcId="{3B52EDB6-DC9E-4D1B-BDB3-1A5F5BBE87E5}" destId="{87831C79-36B4-4F67-9B68-6DB3876440E3}" srcOrd="0" destOrd="0" presId="urn:microsoft.com/office/officeart/2005/8/layout/equation1"/>
    <dgm:cxn modelId="{7616F728-2D75-44F5-895C-B3C4B51BBA69}" type="presParOf" srcId="{3B52EDB6-DC9E-4D1B-BDB3-1A5F5BBE87E5}" destId="{A031965F-5FE8-4C91-88B0-1FCDE812B207}" srcOrd="1" destOrd="0" presId="urn:microsoft.com/office/officeart/2005/8/layout/equation1"/>
    <dgm:cxn modelId="{00C2EE88-CD10-4380-8C40-428E003698B9}" type="presParOf" srcId="{3B52EDB6-DC9E-4D1B-BDB3-1A5F5BBE87E5}" destId="{01861E50-EF56-4DB1-99F2-63789CB4FB22}" srcOrd="2" destOrd="0" presId="urn:microsoft.com/office/officeart/2005/8/layout/equation1"/>
    <dgm:cxn modelId="{303E7D2C-C3EF-4372-B3E0-47C84BDC1189}" type="presParOf" srcId="{3B52EDB6-DC9E-4D1B-BDB3-1A5F5BBE87E5}" destId="{F54728DC-1ED9-49D3-AD51-5A7CF3B84E2A}" srcOrd="3" destOrd="0" presId="urn:microsoft.com/office/officeart/2005/8/layout/equation1"/>
    <dgm:cxn modelId="{5D4B84B9-3CDA-470F-A3DE-E78F0EB7248F}" type="presParOf" srcId="{3B52EDB6-DC9E-4D1B-BDB3-1A5F5BBE87E5}" destId="{77E6BBB9-5FA0-4598-91EC-75A4D3294FC4}" srcOrd="4" destOrd="0" presId="urn:microsoft.com/office/officeart/2005/8/layout/equation1"/>
    <dgm:cxn modelId="{BE03428A-BB68-4B52-81B8-6F7B072EFB5D}" type="presParOf" srcId="{3B52EDB6-DC9E-4D1B-BDB3-1A5F5BBE87E5}" destId="{54F638AB-0B00-4E88-A37C-B0F6B3BA8DFA}" srcOrd="5" destOrd="0" presId="urn:microsoft.com/office/officeart/2005/8/layout/equation1"/>
    <dgm:cxn modelId="{8DE043DD-5F88-4E24-AF4A-3AFB071C609B}" type="presParOf" srcId="{3B52EDB6-DC9E-4D1B-BDB3-1A5F5BBE87E5}" destId="{8A5D05BA-48CE-4A9D-84F1-C9B2DAB6D2C0}" srcOrd="6" destOrd="0" presId="urn:microsoft.com/office/officeart/2005/8/layout/equation1"/>
    <dgm:cxn modelId="{49698BA5-0D9E-463B-8688-57C457034B4C}" type="presParOf" srcId="{3B52EDB6-DC9E-4D1B-BDB3-1A5F5BBE87E5}" destId="{1A6FC18C-A8CC-4690-9239-F09F1DD01F55}" srcOrd="7" destOrd="0" presId="urn:microsoft.com/office/officeart/2005/8/layout/equation1"/>
    <dgm:cxn modelId="{F157C541-EE34-4461-A693-7503E54FB377}" type="presParOf" srcId="{3B52EDB6-DC9E-4D1B-BDB3-1A5F5BBE87E5}" destId="{242D0C74-143E-45C6-91BC-624C35B7EFF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04A12-FD33-448E-97D0-EC93ABBE2BBF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37AB8A-B2B1-4667-A439-E18620A5BB81}">
      <dgm:prSet phldrT="[Text]" custT="1"/>
      <dgm:spPr/>
      <dgm:t>
        <a:bodyPr/>
        <a:lstStyle/>
        <a:p>
          <a:pPr>
            <a:buNone/>
          </a:pPr>
          <a:r>
            <a:rPr lang="en-US" sz="1050" b="0"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>
              <a:latin typeface="Calibri"/>
              <a:ea typeface="Calibri"/>
              <a:cs typeface="Calibri"/>
              <a:sym typeface="Calibri"/>
            </a:rPr>
            <a:t>* .45</a:t>
          </a:r>
          <a:endParaRPr lang="en-US" sz="1800" b="0"/>
        </a:p>
      </dgm:t>
    </dgm:pt>
    <dgm:pt modelId="{5C4980D0-2C33-492F-AE47-806C31C6B62C}" type="parTrans" cxnId="{ED94F9AE-5B6E-48BA-876B-3AB9C489F07D}">
      <dgm:prSet/>
      <dgm:spPr/>
      <dgm:t>
        <a:bodyPr/>
        <a:lstStyle/>
        <a:p>
          <a:endParaRPr lang="en-US"/>
        </a:p>
      </dgm:t>
    </dgm:pt>
    <dgm:pt modelId="{18CB9083-2D99-4F23-AEED-F2DA9D450116}" type="sibTrans" cxnId="{ED94F9AE-5B6E-48BA-876B-3AB9C489F07D}">
      <dgm:prSet/>
      <dgm:spPr/>
      <dgm:t>
        <a:bodyPr/>
        <a:lstStyle/>
        <a:p>
          <a:endParaRPr lang="en-US"/>
        </a:p>
      </dgm:t>
    </dgm:pt>
    <dgm:pt modelId="{3FB1B29C-55F7-402F-AED8-899269E90E80}">
      <dgm:prSet phldrT="[Text]" custT="1"/>
      <dgm:spPr/>
      <dgm:t>
        <a:bodyPr/>
        <a:lstStyle/>
        <a:p>
          <a:pPr>
            <a:buNone/>
          </a:pPr>
          <a:r>
            <a:rPr lang="en-US" sz="1050" b="0">
              <a:latin typeface="Calibri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>
              <a:latin typeface="Calibri"/>
              <a:ea typeface="Calibri"/>
              <a:cs typeface="Calibri"/>
              <a:sym typeface="Calibri"/>
            </a:rPr>
            <a:t>* .20</a:t>
          </a:r>
          <a:endParaRPr lang="en-US" sz="1800" b="0"/>
        </a:p>
      </dgm:t>
    </dgm:pt>
    <dgm:pt modelId="{F9A19880-9E3E-46CB-B498-01BECD9AA20F}" type="parTrans" cxnId="{902FBB95-AA6D-4140-9B58-20B76E2CC453}">
      <dgm:prSet/>
      <dgm:spPr/>
      <dgm:t>
        <a:bodyPr/>
        <a:lstStyle/>
        <a:p>
          <a:endParaRPr lang="en-US"/>
        </a:p>
      </dgm:t>
    </dgm:pt>
    <dgm:pt modelId="{C121A2A2-2B18-4EF0-B02F-4F2CE38ADB19}" type="sibTrans" cxnId="{902FBB95-AA6D-4140-9B58-20B76E2CC453}">
      <dgm:prSet/>
      <dgm:spPr/>
      <dgm:t>
        <a:bodyPr/>
        <a:lstStyle/>
        <a:p>
          <a:endParaRPr lang="en-US"/>
        </a:p>
      </dgm:t>
    </dgm:pt>
    <dgm:pt modelId="{F1A7D9D5-3CE6-4F77-873B-F0A3B191D1BB}">
      <dgm:prSet phldrT="[Text]" custT="1"/>
      <dgm:spPr/>
      <dgm:t>
        <a:bodyPr/>
        <a:lstStyle/>
        <a:p>
          <a:pPr>
            <a:buNone/>
          </a:pPr>
          <a:r>
            <a:rPr lang="en-US" sz="1050"/>
            <a:t>English Learner Progress Indicator Score      </a:t>
          </a:r>
          <a:r>
            <a:rPr lang="en-US" sz="1800"/>
            <a:t>*.05</a:t>
          </a:r>
        </a:p>
      </dgm:t>
    </dgm:pt>
    <dgm:pt modelId="{8744BD9C-9C87-490C-A8CC-463B52184BD6}" type="parTrans" cxnId="{A11A3A86-07EE-4CD7-A669-63DC84ADE0D5}">
      <dgm:prSet/>
      <dgm:spPr/>
      <dgm:t>
        <a:bodyPr/>
        <a:lstStyle/>
        <a:p>
          <a:endParaRPr lang="en-US"/>
        </a:p>
      </dgm:t>
    </dgm:pt>
    <dgm:pt modelId="{E0240FD2-8994-40FF-B062-074CC7028690}" type="sibTrans" cxnId="{A11A3A86-07EE-4CD7-A669-63DC84ADE0D5}">
      <dgm:prSet/>
      <dgm:spPr/>
      <dgm:t>
        <a:bodyPr/>
        <a:lstStyle/>
        <a:p>
          <a:endParaRPr lang="en-US"/>
        </a:p>
      </dgm:t>
    </dgm:pt>
    <dgm:pt modelId="{7F08EE7E-F3FF-4443-94FE-3017210D1FEE}">
      <dgm:prSet phldrT="[Text]" custT="1"/>
      <dgm:spPr/>
      <dgm:t>
        <a:bodyPr/>
        <a:lstStyle/>
        <a:p>
          <a:pPr>
            <a:buNone/>
          </a:pPr>
          <a:r>
            <a:rPr lang="en-US" sz="1050"/>
            <a:t>Quality of QSCS Indicator            </a:t>
          </a:r>
          <a:r>
            <a:rPr lang="en-US" sz="1800"/>
            <a:t>* .04</a:t>
          </a:r>
        </a:p>
      </dgm:t>
    </dgm:pt>
    <dgm:pt modelId="{2CB11427-FB70-4671-A008-189E05CE2211}" type="parTrans" cxnId="{C99F0367-0AEF-4CBE-B224-04CD4D84914B}">
      <dgm:prSet/>
      <dgm:spPr/>
      <dgm:t>
        <a:bodyPr/>
        <a:lstStyle/>
        <a:p>
          <a:endParaRPr lang="en-US"/>
        </a:p>
      </dgm:t>
    </dgm:pt>
    <dgm:pt modelId="{FDF15E03-D6E2-48DE-8398-970B60A2038A}" type="sibTrans" cxnId="{C99F0367-0AEF-4CBE-B224-04CD4D84914B}">
      <dgm:prSet/>
      <dgm:spPr/>
      <dgm:t>
        <a:bodyPr/>
        <a:lstStyle/>
        <a:p>
          <a:endParaRPr lang="en-US"/>
        </a:p>
      </dgm:t>
    </dgm:pt>
    <dgm:pt modelId="{D2524C0D-7DBA-417F-B02F-B9BD6ED2FCC7}">
      <dgm:prSet phldrT="[Text]" custT="1"/>
      <dgm:spPr/>
      <dgm:t>
        <a:bodyPr/>
        <a:lstStyle/>
        <a:p>
          <a:pPr>
            <a:buNone/>
          </a:pPr>
          <a:r>
            <a:rPr lang="en-US" sz="1050"/>
            <a:t>Postsecondary Readiness Indicator </a:t>
          </a:r>
        </a:p>
        <a:p>
          <a:pPr>
            <a:buNone/>
          </a:pPr>
          <a:r>
            <a:rPr lang="en-US" sz="1800"/>
            <a:t>*.20</a:t>
          </a:r>
        </a:p>
      </dgm:t>
    </dgm:pt>
    <dgm:pt modelId="{AF37E143-BEE2-46EA-8EA2-5F0EDA4F397C}" type="parTrans" cxnId="{E1DD9053-4907-4E68-A169-C8D05FACD127}">
      <dgm:prSet/>
      <dgm:spPr/>
      <dgm:t>
        <a:bodyPr/>
        <a:lstStyle/>
        <a:p>
          <a:endParaRPr lang="en-US"/>
        </a:p>
      </dgm:t>
    </dgm:pt>
    <dgm:pt modelId="{E9B8BF07-3ADB-48F3-933B-B028EEE3632A}" type="sibTrans" cxnId="{E1DD9053-4907-4E68-A169-C8D05FACD127}">
      <dgm:prSet/>
      <dgm:spPr/>
      <dgm:t>
        <a:bodyPr/>
        <a:lstStyle/>
        <a:p>
          <a:endParaRPr lang="en-US"/>
        </a:p>
      </dgm:t>
    </dgm:pt>
    <dgm:pt modelId="{2C6EFB82-0014-48C2-960D-184753BF84DE}">
      <dgm:prSet phldrT="[Text]" custT="1"/>
      <dgm:spPr/>
      <dgm:t>
        <a:bodyPr/>
        <a:lstStyle/>
        <a:p>
          <a:pPr>
            <a:buNone/>
          </a:pPr>
          <a:r>
            <a:rPr lang="en-US" sz="1050"/>
            <a:t>Graduation Indicator      </a:t>
          </a:r>
          <a:r>
            <a:rPr lang="en-US" sz="1800"/>
            <a:t>*.06</a:t>
          </a:r>
        </a:p>
      </dgm:t>
    </dgm:pt>
    <dgm:pt modelId="{4DB1A205-7D87-48B3-9529-E131A717C31A}" type="parTrans" cxnId="{9172943E-BCF8-416D-A70E-D536975B9A33}">
      <dgm:prSet/>
      <dgm:spPr/>
      <dgm:t>
        <a:bodyPr/>
        <a:lstStyle/>
        <a:p>
          <a:endParaRPr lang="en-US"/>
        </a:p>
      </dgm:t>
    </dgm:pt>
    <dgm:pt modelId="{5B709DD1-69CF-4443-9A5B-AF940CBF02C3}" type="sibTrans" cxnId="{9172943E-BCF8-416D-A70E-D536975B9A33}">
      <dgm:prSet/>
      <dgm:spPr/>
      <dgm:t>
        <a:bodyPr/>
        <a:lstStyle/>
        <a:p>
          <a:endParaRPr lang="en-US"/>
        </a:p>
      </dgm:t>
    </dgm:pt>
    <dgm:pt modelId="{5A924ED4-0BCB-4F4A-BC8A-9D7676719F1C}">
      <dgm:prSet phldrT="[Text]"/>
      <dgm:spPr/>
      <dgm:t>
        <a:bodyPr/>
        <a:lstStyle/>
        <a:p>
          <a:r>
            <a:rPr lang="en-US"/>
            <a:t>Overall Score</a:t>
          </a:r>
        </a:p>
      </dgm:t>
    </dgm:pt>
    <dgm:pt modelId="{F3F7CE91-B1C0-4CC9-9FCD-21E8E93BD853}" type="sibTrans" cxnId="{38557F63-53C5-4C87-8F08-F2F6B1831251}">
      <dgm:prSet/>
      <dgm:spPr/>
      <dgm:t>
        <a:bodyPr/>
        <a:lstStyle/>
        <a:p>
          <a:endParaRPr lang="en-US"/>
        </a:p>
      </dgm:t>
    </dgm:pt>
    <dgm:pt modelId="{3C7E50CF-7C15-4360-9A72-BAA8DB0A578A}" type="parTrans" cxnId="{38557F63-53C5-4C87-8F08-F2F6B1831251}">
      <dgm:prSet/>
      <dgm:spPr/>
      <dgm:t>
        <a:bodyPr/>
        <a:lstStyle/>
        <a:p>
          <a:endParaRPr lang="en-US"/>
        </a:p>
      </dgm:t>
    </dgm:pt>
    <dgm:pt modelId="{12CF3327-4A59-45DE-88EB-4364538C4BD8}" type="pres">
      <dgm:prSet presAssocID="{E1904A12-FD33-448E-97D0-EC93ABBE2BBF}" presName="linearFlow" presStyleCnt="0">
        <dgm:presLayoutVars>
          <dgm:dir/>
          <dgm:resizeHandles val="exact"/>
        </dgm:presLayoutVars>
      </dgm:prSet>
      <dgm:spPr/>
    </dgm:pt>
    <dgm:pt modelId="{31C5F43F-EABB-41BD-ABF4-F6249D15C42E}" type="pres">
      <dgm:prSet presAssocID="{4B37AB8A-B2B1-4667-A439-E18620A5BB81}" presName="node" presStyleLbl="node1" presStyleIdx="0" presStyleCnt="7" custScaleX="2000000" custScaleY="2000000" custLinFactX="1252384" custLinFactNeighborX="1300000">
        <dgm:presLayoutVars>
          <dgm:bulletEnabled val="1"/>
        </dgm:presLayoutVars>
      </dgm:prSet>
      <dgm:spPr/>
    </dgm:pt>
    <dgm:pt modelId="{E5934DA6-039B-4C81-8EC3-0F288826DE6D}" type="pres">
      <dgm:prSet presAssocID="{18CB9083-2D99-4F23-AEED-F2DA9D450116}" presName="spacerL" presStyleCnt="0"/>
      <dgm:spPr/>
    </dgm:pt>
    <dgm:pt modelId="{BA3FC750-BE93-4BAC-816D-9288D528B866}" type="pres">
      <dgm:prSet presAssocID="{18CB9083-2D99-4F23-AEED-F2DA9D450116}" presName="sibTrans" presStyleLbl="sibTrans2D1" presStyleIdx="0" presStyleCnt="6" custScaleX="2000000" custScaleY="2000000" custLinFactX="2031512" custLinFactNeighborX="2100000"/>
      <dgm:spPr/>
    </dgm:pt>
    <dgm:pt modelId="{F20BC662-B2E7-43A7-B8C9-0E788D52A15B}" type="pres">
      <dgm:prSet presAssocID="{18CB9083-2D99-4F23-AEED-F2DA9D450116}" presName="spacerR" presStyleCnt="0"/>
      <dgm:spPr/>
    </dgm:pt>
    <dgm:pt modelId="{39BB678B-A9A0-40C9-A2B2-955061EF92B7}" type="pres">
      <dgm:prSet presAssocID="{3FB1B29C-55F7-402F-AED8-899269E90E80}" presName="node" presStyleLbl="node1" presStyleIdx="1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035DA6A0-A550-4A5D-8658-3CFD14FE6C7B}" type="pres">
      <dgm:prSet presAssocID="{C121A2A2-2B18-4EF0-B02F-4F2CE38ADB19}" presName="spacerL" presStyleCnt="0"/>
      <dgm:spPr/>
    </dgm:pt>
    <dgm:pt modelId="{DB719212-1D17-4792-AECD-4CFC1401AB96}" type="pres">
      <dgm:prSet presAssocID="{C121A2A2-2B18-4EF0-B02F-4F2CE38ADB19}" presName="sibTrans" presStyleLbl="sibTrans2D1" presStyleIdx="1" presStyleCnt="6" custScaleX="2000000" custScaleY="2000000" custLinFactX="2031512" custLinFactNeighborX="2100000"/>
      <dgm:spPr/>
    </dgm:pt>
    <dgm:pt modelId="{1BF3AF3E-6B2B-48F0-AD12-07DBAD65982D}" type="pres">
      <dgm:prSet presAssocID="{C121A2A2-2B18-4EF0-B02F-4F2CE38ADB19}" presName="spacerR" presStyleCnt="0"/>
      <dgm:spPr/>
    </dgm:pt>
    <dgm:pt modelId="{D708CB7E-97AD-41B5-A798-51B45B61AD63}" type="pres">
      <dgm:prSet presAssocID="{F1A7D9D5-3CE6-4F77-873B-F0A3B191D1BB}" presName="node" presStyleLbl="node1" presStyleIdx="2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57A8153E-4EDE-4E72-AB57-5E45379335A9}" type="pres">
      <dgm:prSet presAssocID="{E0240FD2-8994-40FF-B062-074CC7028690}" presName="spacerL" presStyleCnt="0"/>
      <dgm:spPr/>
    </dgm:pt>
    <dgm:pt modelId="{0A5E78A5-D4A0-4982-A6F3-6ED0E2026BFE}" type="pres">
      <dgm:prSet presAssocID="{E0240FD2-8994-40FF-B062-074CC7028690}" presName="sibTrans" presStyleLbl="sibTrans2D1" presStyleIdx="2" presStyleCnt="6" custScaleX="2000000" custScaleY="2000000" custLinFactX="2031512" custLinFactNeighborX="2100000"/>
      <dgm:spPr/>
    </dgm:pt>
    <dgm:pt modelId="{0F5CA86B-EBAE-4AA4-A413-2D28863841BD}" type="pres">
      <dgm:prSet presAssocID="{E0240FD2-8994-40FF-B062-074CC7028690}" presName="spacerR" presStyleCnt="0"/>
      <dgm:spPr/>
    </dgm:pt>
    <dgm:pt modelId="{55C52335-9475-4A09-A64C-F886D6C2CF0A}" type="pres">
      <dgm:prSet presAssocID="{7F08EE7E-F3FF-4443-94FE-3017210D1FEE}" presName="node" presStyleLbl="node1" presStyleIdx="3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BA2ECA14-F975-453E-B979-1F2ECA80290D}" type="pres">
      <dgm:prSet presAssocID="{FDF15E03-D6E2-48DE-8398-970B60A2038A}" presName="spacerL" presStyleCnt="0"/>
      <dgm:spPr/>
    </dgm:pt>
    <dgm:pt modelId="{84D85507-FBB0-448D-9EA8-75221FA2A752}" type="pres">
      <dgm:prSet presAssocID="{FDF15E03-D6E2-48DE-8398-970B60A2038A}" presName="sibTrans" presStyleLbl="sibTrans2D1" presStyleIdx="3" presStyleCnt="6" custScaleX="2000000" custScaleY="2000000" custLinFactX="2032656" custLinFactNeighborX="2100000" custLinFactNeighborY="3442"/>
      <dgm:spPr/>
    </dgm:pt>
    <dgm:pt modelId="{55F46764-D538-471C-B71A-529BF3A4E2E4}" type="pres">
      <dgm:prSet presAssocID="{FDF15E03-D6E2-48DE-8398-970B60A2038A}" presName="spacerR" presStyleCnt="0"/>
      <dgm:spPr/>
    </dgm:pt>
    <dgm:pt modelId="{5BA44825-825A-4725-8034-4B8BD5B803E5}" type="pres">
      <dgm:prSet presAssocID="{D2524C0D-7DBA-417F-B02F-B9BD6ED2FCC7}" presName="node" presStyleLbl="node1" presStyleIdx="4" presStyleCnt="7" custScaleX="2000000" custScaleY="2000000" custLinFactX="1252530" custLinFactNeighborX="1300000">
        <dgm:presLayoutVars>
          <dgm:bulletEnabled val="1"/>
        </dgm:presLayoutVars>
      </dgm:prSet>
      <dgm:spPr/>
    </dgm:pt>
    <dgm:pt modelId="{7DE5AA99-DB0B-448B-B1D7-3BC71290DDE3}" type="pres">
      <dgm:prSet presAssocID="{E9B8BF07-3ADB-48F3-933B-B028EEE3632A}" presName="spacerL" presStyleCnt="0"/>
      <dgm:spPr/>
    </dgm:pt>
    <dgm:pt modelId="{BED252C7-D2C8-4EFA-9C63-F32B90B9F8E6}" type="pres">
      <dgm:prSet presAssocID="{E9B8BF07-3ADB-48F3-933B-B028EEE3632A}" presName="sibTrans" presStyleLbl="sibTrans2D1" presStyleIdx="4" presStyleCnt="6" custScaleX="2000000" custScaleY="2000000" custLinFactX="2047566" custLinFactNeighborX="2100000"/>
      <dgm:spPr/>
    </dgm:pt>
    <dgm:pt modelId="{D00DE9AC-CAFE-43CB-B9B7-86CB75C18EF7}" type="pres">
      <dgm:prSet presAssocID="{E9B8BF07-3ADB-48F3-933B-B028EEE3632A}" presName="spacerR" presStyleCnt="0"/>
      <dgm:spPr/>
    </dgm:pt>
    <dgm:pt modelId="{ACF52618-7A46-45C1-91AA-753ABEBEE295}" type="pres">
      <dgm:prSet presAssocID="{2C6EFB82-0014-48C2-960D-184753BF84DE}" presName="node" presStyleLbl="node1" presStyleIdx="5" presStyleCnt="7" custScaleX="2000000" custScaleY="2000000" custLinFactX="1252530" custLinFactNeighborX="1300000">
        <dgm:presLayoutVars>
          <dgm:bulletEnabled val="1"/>
        </dgm:presLayoutVars>
      </dgm:prSet>
      <dgm:spPr/>
    </dgm:pt>
    <dgm:pt modelId="{A47F93F7-E7ED-4AED-BAAC-07423E8EB5ED}" type="pres">
      <dgm:prSet presAssocID="{5B709DD1-69CF-4443-9A5B-AF940CBF02C3}" presName="spacerL" presStyleCnt="0"/>
      <dgm:spPr/>
    </dgm:pt>
    <dgm:pt modelId="{D6C1030B-472A-4889-969F-199D99870D5E}" type="pres">
      <dgm:prSet presAssocID="{5B709DD1-69CF-4443-9A5B-AF940CBF02C3}" presName="sibTrans" presStyleLbl="sibTrans2D1" presStyleIdx="5" presStyleCnt="6" custScaleX="2000000" custScaleY="2000000" custLinFactX="-14687831" custLinFactY="1900000" custLinFactNeighborX="-14700000" custLinFactNeighborY="1941911"/>
      <dgm:spPr/>
    </dgm:pt>
    <dgm:pt modelId="{BCE33A16-218D-45F6-997A-5AAA5A41ED1F}" type="pres">
      <dgm:prSet presAssocID="{5B709DD1-69CF-4443-9A5B-AF940CBF02C3}" presName="spacerR" presStyleCnt="0"/>
      <dgm:spPr/>
    </dgm:pt>
    <dgm:pt modelId="{287151F2-A532-440E-9B38-3F99EECFCFF9}" type="pres">
      <dgm:prSet presAssocID="{5A924ED4-0BCB-4F4A-BC8A-9D7676719F1C}" presName="node" presStyleLbl="node1" presStyleIdx="6" presStyleCnt="7" custScaleX="2000000" custScaleY="2000000" custLinFactX="-8990990" custLinFactY="1054302" custLinFactNeighborX="-9000000" custLinFactNeighborY="1100000">
        <dgm:presLayoutVars>
          <dgm:bulletEnabled val="1"/>
        </dgm:presLayoutVars>
      </dgm:prSet>
      <dgm:spPr/>
    </dgm:pt>
  </dgm:ptLst>
  <dgm:cxnLst>
    <dgm:cxn modelId="{46974000-4970-409B-93F6-853F9C77BADF}" type="presOf" srcId="{FDF15E03-D6E2-48DE-8398-970B60A2038A}" destId="{84D85507-FBB0-448D-9EA8-75221FA2A752}" srcOrd="0" destOrd="0" presId="urn:microsoft.com/office/officeart/2005/8/layout/equation1"/>
    <dgm:cxn modelId="{E1BE0701-8AAE-4024-ACCD-EA55D19E3996}" type="presOf" srcId="{5A924ED4-0BCB-4F4A-BC8A-9D7676719F1C}" destId="{287151F2-A532-440E-9B38-3F99EECFCFF9}" srcOrd="0" destOrd="0" presId="urn:microsoft.com/office/officeart/2005/8/layout/equation1"/>
    <dgm:cxn modelId="{6EBBCB01-08A1-413B-B2B4-6FED2CD7CF65}" type="presOf" srcId="{E9B8BF07-3ADB-48F3-933B-B028EEE3632A}" destId="{BED252C7-D2C8-4EFA-9C63-F32B90B9F8E6}" srcOrd="0" destOrd="0" presId="urn:microsoft.com/office/officeart/2005/8/layout/equation1"/>
    <dgm:cxn modelId="{50E2D930-43B0-4C48-A0B7-CCF00D718581}" type="presOf" srcId="{F1A7D9D5-3CE6-4F77-873B-F0A3B191D1BB}" destId="{D708CB7E-97AD-41B5-A798-51B45B61AD63}" srcOrd="0" destOrd="0" presId="urn:microsoft.com/office/officeart/2005/8/layout/equation1"/>
    <dgm:cxn modelId="{9172943E-BCF8-416D-A70E-D536975B9A33}" srcId="{E1904A12-FD33-448E-97D0-EC93ABBE2BBF}" destId="{2C6EFB82-0014-48C2-960D-184753BF84DE}" srcOrd="5" destOrd="0" parTransId="{4DB1A205-7D87-48B3-9529-E131A717C31A}" sibTransId="{5B709DD1-69CF-4443-9A5B-AF940CBF02C3}"/>
    <dgm:cxn modelId="{38557F63-53C5-4C87-8F08-F2F6B1831251}" srcId="{E1904A12-FD33-448E-97D0-EC93ABBE2BBF}" destId="{5A924ED4-0BCB-4F4A-BC8A-9D7676719F1C}" srcOrd="6" destOrd="0" parTransId="{3C7E50CF-7C15-4360-9A72-BAA8DB0A578A}" sibTransId="{F3F7CE91-B1C0-4CC9-9FCD-21E8E93BD853}"/>
    <dgm:cxn modelId="{C99F0367-0AEF-4CBE-B224-04CD4D84914B}" srcId="{E1904A12-FD33-448E-97D0-EC93ABBE2BBF}" destId="{7F08EE7E-F3FF-4443-94FE-3017210D1FEE}" srcOrd="3" destOrd="0" parTransId="{2CB11427-FB70-4671-A008-189E05CE2211}" sibTransId="{FDF15E03-D6E2-48DE-8398-970B60A2038A}"/>
    <dgm:cxn modelId="{C767B669-5E9D-4C5C-BECF-580C40E828FD}" type="presOf" srcId="{3FB1B29C-55F7-402F-AED8-899269E90E80}" destId="{39BB678B-A9A0-40C9-A2B2-955061EF92B7}" srcOrd="0" destOrd="0" presId="urn:microsoft.com/office/officeart/2005/8/layout/equation1"/>
    <dgm:cxn modelId="{FAABEB6B-67C9-4B3F-B800-090F7B8FE98E}" type="presOf" srcId="{5B709DD1-69CF-4443-9A5B-AF940CBF02C3}" destId="{D6C1030B-472A-4889-969F-199D99870D5E}" srcOrd="0" destOrd="0" presId="urn:microsoft.com/office/officeart/2005/8/layout/equation1"/>
    <dgm:cxn modelId="{E1DD9053-4907-4E68-A169-C8D05FACD127}" srcId="{E1904A12-FD33-448E-97D0-EC93ABBE2BBF}" destId="{D2524C0D-7DBA-417F-B02F-B9BD6ED2FCC7}" srcOrd="4" destOrd="0" parTransId="{AF37E143-BEE2-46EA-8EA2-5F0EDA4F397C}" sibTransId="{E9B8BF07-3ADB-48F3-933B-B028EEE3632A}"/>
    <dgm:cxn modelId="{8190C355-E5E6-4CC7-BFF8-7A47EEE7B903}" type="presOf" srcId="{D2524C0D-7DBA-417F-B02F-B9BD6ED2FCC7}" destId="{5BA44825-825A-4725-8034-4B8BD5B803E5}" srcOrd="0" destOrd="0" presId="urn:microsoft.com/office/officeart/2005/8/layout/equation1"/>
    <dgm:cxn modelId="{7F3D0579-7721-439F-8A1A-3E69B55B45CE}" type="presOf" srcId="{18CB9083-2D99-4F23-AEED-F2DA9D450116}" destId="{BA3FC750-BE93-4BAC-816D-9288D528B866}" srcOrd="0" destOrd="0" presId="urn:microsoft.com/office/officeart/2005/8/layout/equation1"/>
    <dgm:cxn modelId="{A11A3A86-07EE-4CD7-A669-63DC84ADE0D5}" srcId="{E1904A12-FD33-448E-97D0-EC93ABBE2BBF}" destId="{F1A7D9D5-3CE6-4F77-873B-F0A3B191D1BB}" srcOrd="2" destOrd="0" parTransId="{8744BD9C-9C87-490C-A8CC-463B52184BD6}" sibTransId="{E0240FD2-8994-40FF-B062-074CC7028690}"/>
    <dgm:cxn modelId="{1B5AAD8E-85B7-4759-A8D8-F6B661362059}" type="presOf" srcId="{7F08EE7E-F3FF-4443-94FE-3017210D1FEE}" destId="{55C52335-9475-4A09-A64C-F886D6C2CF0A}" srcOrd="0" destOrd="0" presId="urn:microsoft.com/office/officeart/2005/8/layout/equation1"/>
    <dgm:cxn modelId="{902FBB95-AA6D-4140-9B58-20B76E2CC453}" srcId="{E1904A12-FD33-448E-97D0-EC93ABBE2BBF}" destId="{3FB1B29C-55F7-402F-AED8-899269E90E80}" srcOrd="1" destOrd="0" parTransId="{F9A19880-9E3E-46CB-B498-01BECD9AA20F}" sibTransId="{C121A2A2-2B18-4EF0-B02F-4F2CE38ADB19}"/>
    <dgm:cxn modelId="{2E64D19F-2065-49D4-AB09-8E53B9BB458C}" type="presOf" srcId="{4B37AB8A-B2B1-4667-A439-E18620A5BB81}" destId="{31C5F43F-EABB-41BD-ABF4-F6249D15C42E}" srcOrd="0" destOrd="0" presId="urn:microsoft.com/office/officeart/2005/8/layout/equation1"/>
    <dgm:cxn modelId="{ED94F9AE-5B6E-48BA-876B-3AB9C489F07D}" srcId="{E1904A12-FD33-448E-97D0-EC93ABBE2BBF}" destId="{4B37AB8A-B2B1-4667-A439-E18620A5BB81}" srcOrd="0" destOrd="0" parTransId="{5C4980D0-2C33-492F-AE47-806C31C6B62C}" sibTransId="{18CB9083-2D99-4F23-AEED-F2DA9D450116}"/>
    <dgm:cxn modelId="{AF46F0C0-86D2-48D1-A7D7-A71668AE46C6}" type="presOf" srcId="{2C6EFB82-0014-48C2-960D-184753BF84DE}" destId="{ACF52618-7A46-45C1-91AA-753ABEBEE295}" srcOrd="0" destOrd="0" presId="urn:microsoft.com/office/officeart/2005/8/layout/equation1"/>
    <dgm:cxn modelId="{658889DB-1EBC-4EA9-BB70-31A6D4309DC9}" type="presOf" srcId="{C121A2A2-2B18-4EF0-B02F-4F2CE38ADB19}" destId="{DB719212-1D17-4792-AECD-4CFC1401AB96}" srcOrd="0" destOrd="0" presId="urn:microsoft.com/office/officeart/2005/8/layout/equation1"/>
    <dgm:cxn modelId="{0071FFE3-4628-403D-AFEE-A3CFF51C40BB}" type="presOf" srcId="{E1904A12-FD33-448E-97D0-EC93ABBE2BBF}" destId="{12CF3327-4A59-45DE-88EB-4364538C4BD8}" srcOrd="0" destOrd="0" presId="urn:microsoft.com/office/officeart/2005/8/layout/equation1"/>
    <dgm:cxn modelId="{EB68F8EA-122B-4CC5-B538-413E4E9B0A0B}" type="presOf" srcId="{E0240FD2-8994-40FF-B062-074CC7028690}" destId="{0A5E78A5-D4A0-4982-A6F3-6ED0E2026BFE}" srcOrd="0" destOrd="0" presId="urn:microsoft.com/office/officeart/2005/8/layout/equation1"/>
    <dgm:cxn modelId="{E03589C3-DDE3-4446-94A2-1D6E7C538559}" type="presParOf" srcId="{12CF3327-4A59-45DE-88EB-4364538C4BD8}" destId="{31C5F43F-EABB-41BD-ABF4-F6249D15C42E}" srcOrd="0" destOrd="0" presId="urn:microsoft.com/office/officeart/2005/8/layout/equation1"/>
    <dgm:cxn modelId="{75A2591B-AF26-4955-85FB-D3F959DD9B90}" type="presParOf" srcId="{12CF3327-4A59-45DE-88EB-4364538C4BD8}" destId="{E5934DA6-039B-4C81-8EC3-0F288826DE6D}" srcOrd="1" destOrd="0" presId="urn:microsoft.com/office/officeart/2005/8/layout/equation1"/>
    <dgm:cxn modelId="{2D87BFD9-B2AF-4145-A093-4A343E10E287}" type="presParOf" srcId="{12CF3327-4A59-45DE-88EB-4364538C4BD8}" destId="{BA3FC750-BE93-4BAC-816D-9288D528B866}" srcOrd="2" destOrd="0" presId="urn:microsoft.com/office/officeart/2005/8/layout/equation1"/>
    <dgm:cxn modelId="{29D8CAAA-6C14-44A4-A687-D97796C757B8}" type="presParOf" srcId="{12CF3327-4A59-45DE-88EB-4364538C4BD8}" destId="{F20BC662-B2E7-43A7-B8C9-0E788D52A15B}" srcOrd="3" destOrd="0" presId="urn:microsoft.com/office/officeart/2005/8/layout/equation1"/>
    <dgm:cxn modelId="{3AD3C121-36FC-4184-A8AC-F0AEDDD657BD}" type="presParOf" srcId="{12CF3327-4A59-45DE-88EB-4364538C4BD8}" destId="{39BB678B-A9A0-40C9-A2B2-955061EF92B7}" srcOrd="4" destOrd="0" presId="urn:microsoft.com/office/officeart/2005/8/layout/equation1"/>
    <dgm:cxn modelId="{53947E41-A51B-4A93-A66D-5188F79F8BC3}" type="presParOf" srcId="{12CF3327-4A59-45DE-88EB-4364538C4BD8}" destId="{035DA6A0-A550-4A5D-8658-3CFD14FE6C7B}" srcOrd="5" destOrd="0" presId="urn:microsoft.com/office/officeart/2005/8/layout/equation1"/>
    <dgm:cxn modelId="{37083FD4-824F-42B8-B329-78B98794CA99}" type="presParOf" srcId="{12CF3327-4A59-45DE-88EB-4364538C4BD8}" destId="{DB719212-1D17-4792-AECD-4CFC1401AB96}" srcOrd="6" destOrd="0" presId="urn:microsoft.com/office/officeart/2005/8/layout/equation1"/>
    <dgm:cxn modelId="{46CC8E45-232B-4ACD-9BDB-0AE9BF87A702}" type="presParOf" srcId="{12CF3327-4A59-45DE-88EB-4364538C4BD8}" destId="{1BF3AF3E-6B2B-48F0-AD12-07DBAD65982D}" srcOrd="7" destOrd="0" presId="urn:microsoft.com/office/officeart/2005/8/layout/equation1"/>
    <dgm:cxn modelId="{B9F7E51B-1CF3-45E4-9AF0-614EE5F7E86B}" type="presParOf" srcId="{12CF3327-4A59-45DE-88EB-4364538C4BD8}" destId="{D708CB7E-97AD-41B5-A798-51B45B61AD63}" srcOrd="8" destOrd="0" presId="urn:microsoft.com/office/officeart/2005/8/layout/equation1"/>
    <dgm:cxn modelId="{71EC0CC4-FE06-4858-9A25-44526E6B8291}" type="presParOf" srcId="{12CF3327-4A59-45DE-88EB-4364538C4BD8}" destId="{57A8153E-4EDE-4E72-AB57-5E45379335A9}" srcOrd="9" destOrd="0" presId="urn:microsoft.com/office/officeart/2005/8/layout/equation1"/>
    <dgm:cxn modelId="{D7B313D4-9BAB-490D-A74F-205779239858}" type="presParOf" srcId="{12CF3327-4A59-45DE-88EB-4364538C4BD8}" destId="{0A5E78A5-D4A0-4982-A6F3-6ED0E2026BFE}" srcOrd="10" destOrd="0" presId="urn:microsoft.com/office/officeart/2005/8/layout/equation1"/>
    <dgm:cxn modelId="{CE62BD56-1394-442D-AB86-8EC56D360B89}" type="presParOf" srcId="{12CF3327-4A59-45DE-88EB-4364538C4BD8}" destId="{0F5CA86B-EBAE-4AA4-A413-2D28863841BD}" srcOrd="11" destOrd="0" presId="urn:microsoft.com/office/officeart/2005/8/layout/equation1"/>
    <dgm:cxn modelId="{40B240C2-9E82-4002-937C-72C4BE5B4645}" type="presParOf" srcId="{12CF3327-4A59-45DE-88EB-4364538C4BD8}" destId="{55C52335-9475-4A09-A64C-F886D6C2CF0A}" srcOrd="12" destOrd="0" presId="urn:microsoft.com/office/officeart/2005/8/layout/equation1"/>
    <dgm:cxn modelId="{7EAC0402-2E9A-48F2-901C-DF4A18CBDFB8}" type="presParOf" srcId="{12CF3327-4A59-45DE-88EB-4364538C4BD8}" destId="{BA2ECA14-F975-453E-B979-1F2ECA80290D}" srcOrd="13" destOrd="0" presId="urn:microsoft.com/office/officeart/2005/8/layout/equation1"/>
    <dgm:cxn modelId="{504C17A2-DA83-49EA-8FA9-E8C349062741}" type="presParOf" srcId="{12CF3327-4A59-45DE-88EB-4364538C4BD8}" destId="{84D85507-FBB0-448D-9EA8-75221FA2A752}" srcOrd="14" destOrd="0" presId="urn:microsoft.com/office/officeart/2005/8/layout/equation1"/>
    <dgm:cxn modelId="{7C782AB8-183B-4C92-86B5-E143AEB4D240}" type="presParOf" srcId="{12CF3327-4A59-45DE-88EB-4364538C4BD8}" destId="{55F46764-D538-471C-B71A-529BF3A4E2E4}" srcOrd="15" destOrd="0" presId="urn:microsoft.com/office/officeart/2005/8/layout/equation1"/>
    <dgm:cxn modelId="{3F62F2CD-A7A2-40FA-B8EA-163902AC4304}" type="presParOf" srcId="{12CF3327-4A59-45DE-88EB-4364538C4BD8}" destId="{5BA44825-825A-4725-8034-4B8BD5B803E5}" srcOrd="16" destOrd="0" presId="urn:microsoft.com/office/officeart/2005/8/layout/equation1"/>
    <dgm:cxn modelId="{2BB6100C-F0B9-4108-8550-8D6D00D9B5FD}" type="presParOf" srcId="{12CF3327-4A59-45DE-88EB-4364538C4BD8}" destId="{7DE5AA99-DB0B-448B-B1D7-3BC71290DDE3}" srcOrd="17" destOrd="0" presId="urn:microsoft.com/office/officeart/2005/8/layout/equation1"/>
    <dgm:cxn modelId="{7DCC1B3A-CEE8-4919-ABA1-C9EE9F916399}" type="presParOf" srcId="{12CF3327-4A59-45DE-88EB-4364538C4BD8}" destId="{BED252C7-D2C8-4EFA-9C63-F32B90B9F8E6}" srcOrd="18" destOrd="0" presId="urn:microsoft.com/office/officeart/2005/8/layout/equation1"/>
    <dgm:cxn modelId="{17F5F992-9BBE-4616-83A8-4A38D0DDCB24}" type="presParOf" srcId="{12CF3327-4A59-45DE-88EB-4364538C4BD8}" destId="{D00DE9AC-CAFE-43CB-B9B7-86CB75C18EF7}" srcOrd="19" destOrd="0" presId="urn:microsoft.com/office/officeart/2005/8/layout/equation1"/>
    <dgm:cxn modelId="{A70E3CE8-4FA5-46E6-AF11-E375BC4768E6}" type="presParOf" srcId="{12CF3327-4A59-45DE-88EB-4364538C4BD8}" destId="{ACF52618-7A46-45C1-91AA-753ABEBEE295}" srcOrd="20" destOrd="0" presId="urn:microsoft.com/office/officeart/2005/8/layout/equation1"/>
    <dgm:cxn modelId="{376451CF-0B80-4FF6-90B6-7ACC56924F38}" type="presParOf" srcId="{12CF3327-4A59-45DE-88EB-4364538C4BD8}" destId="{A47F93F7-E7ED-4AED-BAAC-07423E8EB5ED}" srcOrd="21" destOrd="0" presId="urn:microsoft.com/office/officeart/2005/8/layout/equation1"/>
    <dgm:cxn modelId="{26E05EFC-6064-4F98-A1B7-681A416CCB04}" type="presParOf" srcId="{12CF3327-4A59-45DE-88EB-4364538C4BD8}" destId="{D6C1030B-472A-4889-969F-199D99870D5E}" srcOrd="22" destOrd="0" presId="urn:microsoft.com/office/officeart/2005/8/layout/equation1"/>
    <dgm:cxn modelId="{7350B093-F627-46A2-92F2-6BC6B14EB72E}" type="presParOf" srcId="{12CF3327-4A59-45DE-88EB-4364538C4BD8}" destId="{BCE33A16-218D-45F6-997A-5AAA5A41ED1F}" srcOrd="23" destOrd="0" presId="urn:microsoft.com/office/officeart/2005/8/layout/equation1"/>
    <dgm:cxn modelId="{82E3B741-4C02-4A73-9B09-697170A19D2B}" type="presParOf" srcId="{12CF3327-4A59-45DE-88EB-4364538C4BD8}" destId="{287151F2-A532-440E-9B38-3F99EECFCFF9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B8B4-1A88-4A12-BC22-E27CB102F74B}">
      <dsp:nvSpPr>
        <dsp:cNvPr id="0" name=""/>
        <dsp:cNvSpPr/>
      </dsp:nvSpPr>
      <dsp:spPr>
        <a:xfrm>
          <a:off x="1366" y="440332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+mn-lt"/>
            </a:rPr>
            <a:t>Current Year Status Score</a:t>
          </a:r>
        </a:p>
      </dsp:txBody>
      <dsp:txXfrm>
        <a:off x="266688" y="705654"/>
        <a:ext cx="1281090" cy="1281090"/>
      </dsp:txXfrm>
    </dsp:sp>
    <dsp:sp modelId="{72B74AF2-1E07-4450-84F4-424F298ED4B1}">
      <dsp:nvSpPr>
        <dsp:cNvPr id="0" name=""/>
        <dsp:cNvSpPr/>
      </dsp:nvSpPr>
      <dsp:spPr>
        <a:xfrm>
          <a:off x="1960214" y="820797"/>
          <a:ext cx="1050805" cy="1050805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99498" y="1222625"/>
        <a:ext cx="772237" cy="247149"/>
      </dsp:txXfrm>
    </dsp:sp>
    <dsp:sp modelId="{E9BAE064-30DD-4F97-9DD6-CCC4C27BB31A}">
      <dsp:nvSpPr>
        <dsp:cNvPr id="0" name=""/>
        <dsp:cNvSpPr/>
      </dsp:nvSpPr>
      <dsp:spPr>
        <a:xfrm>
          <a:off x="3158132" y="440332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+mn-lt"/>
            </a:rPr>
            <a:t>Prior Year Status Score </a:t>
          </a:r>
        </a:p>
      </dsp:txBody>
      <dsp:txXfrm>
        <a:off x="3423454" y="705654"/>
        <a:ext cx="1281090" cy="1281090"/>
      </dsp:txXfrm>
    </dsp:sp>
    <dsp:sp modelId="{F00A338A-FE51-4FEE-8BCD-C68BAC169AB7}">
      <dsp:nvSpPr>
        <dsp:cNvPr id="0" name=""/>
        <dsp:cNvSpPr/>
      </dsp:nvSpPr>
      <dsp:spPr>
        <a:xfrm>
          <a:off x="5116980" y="820797"/>
          <a:ext cx="1050805" cy="105080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56264" y="1037263"/>
        <a:ext cx="772237" cy="617873"/>
      </dsp:txXfrm>
    </dsp:sp>
    <dsp:sp modelId="{0377CC37-CEA7-47BF-A336-DF6AD436B873}">
      <dsp:nvSpPr>
        <dsp:cNvPr id="0" name=""/>
        <dsp:cNvSpPr/>
      </dsp:nvSpPr>
      <dsp:spPr>
        <a:xfrm>
          <a:off x="6314898" y="440332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Change</a:t>
          </a:r>
          <a:r>
            <a:rPr lang="en-US" sz="2300" b="0" kern="1200">
              <a:latin typeface="Franklin Gothic Medium" panose="020B0603020102020204"/>
            </a:rPr>
            <a:t> </a:t>
          </a:r>
          <a:endParaRPr lang="en-US" sz="2300" b="0" kern="1200"/>
        </a:p>
      </dsp:txBody>
      <dsp:txXfrm>
        <a:off x="6580220" y="705654"/>
        <a:ext cx="1281090" cy="128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1C79-36B4-4F67-9B68-6DB3876440E3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 Year Status Score </a:t>
          </a:r>
        </a:p>
      </dsp:txBody>
      <dsp:txXfrm>
        <a:off x="266688" y="2068788"/>
        <a:ext cx="1281090" cy="1281090"/>
      </dsp:txXfrm>
    </dsp:sp>
    <dsp:sp modelId="{01861E50-EF56-4DB1-99F2-63789CB4FB22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99498" y="2585758"/>
        <a:ext cx="772237" cy="247149"/>
      </dsp:txXfrm>
    </dsp:sp>
    <dsp:sp modelId="{77E6BBB9-5FA0-4598-91EC-75A4D3294FC4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Change Score</a:t>
          </a:r>
        </a:p>
      </dsp:txBody>
      <dsp:txXfrm>
        <a:off x="3423454" y="2068788"/>
        <a:ext cx="1281090" cy="1281090"/>
      </dsp:txXfrm>
    </dsp:sp>
    <dsp:sp modelId="{8A5D05BA-48CE-4A9D-84F1-C9B2DAB6D2C0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56264" y="2400396"/>
        <a:ext cx="772237" cy="617873"/>
      </dsp:txXfrm>
    </dsp:sp>
    <dsp:sp modelId="{242D0C74-143E-45C6-91BC-624C35B7EFFA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Indicator Score </a:t>
          </a:r>
        </a:p>
      </dsp:txBody>
      <dsp:txXfrm>
        <a:off x="6580220" y="2068788"/>
        <a:ext cx="1281090" cy="128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F43F-EABB-41BD-ABF4-F6249D15C42E}">
      <dsp:nvSpPr>
        <dsp:cNvPr id="0" name=""/>
        <dsp:cNvSpPr/>
      </dsp:nvSpPr>
      <dsp:spPr>
        <a:xfrm>
          <a:off x="873868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 kern="1200">
              <a:latin typeface="Calibri"/>
              <a:ea typeface="Calibri"/>
              <a:cs typeface="Calibri"/>
              <a:sym typeface="Calibri"/>
            </a:rPr>
            <a:t>* .45</a:t>
          </a:r>
          <a:endParaRPr lang="en-US" sz="1800" b="0" kern="1200"/>
        </a:p>
      </dsp:txBody>
      <dsp:txXfrm>
        <a:off x="1061300" y="2490315"/>
        <a:ext cx="905005" cy="905005"/>
      </dsp:txXfrm>
    </dsp:sp>
    <dsp:sp modelId="{BA3FC750-BE93-4BAC-816D-9288D528B866}">
      <dsp:nvSpPr>
        <dsp:cNvPr id="0" name=""/>
        <dsp:cNvSpPr/>
      </dsp:nvSpPr>
      <dsp:spPr>
        <a:xfrm>
          <a:off x="2153081" y="2571655"/>
          <a:ext cx="742324" cy="74232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251476" y="2855520"/>
        <a:ext cx="545534" cy="174594"/>
      </dsp:txXfrm>
    </dsp:sp>
    <dsp:sp modelId="{39BB678B-A9A0-40C9-A2B2-955061EF92B7}">
      <dsp:nvSpPr>
        <dsp:cNvPr id="0" name=""/>
        <dsp:cNvSpPr/>
      </dsp:nvSpPr>
      <dsp:spPr>
        <a:xfrm>
          <a:off x="2900585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Calibri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 kern="1200">
              <a:latin typeface="Calibri"/>
              <a:ea typeface="Calibri"/>
              <a:cs typeface="Calibri"/>
              <a:sym typeface="Calibri"/>
            </a:rPr>
            <a:t>* .20</a:t>
          </a:r>
          <a:endParaRPr lang="en-US" sz="1800" b="0" kern="1200"/>
        </a:p>
      </dsp:txBody>
      <dsp:txXfrm>
        <a:off x="3088017" y="2490315"/>
        <a:ext cx="905005" cy="905005"/>
      </dsp:txXfrm>
    </dsp:sp>
    <dsp:sp modelId="{DB719212-1D17-4792-AECD-4CFC1401AB96}">
      <dsp:nvSpPr>
        <dsp:cNvPr id="0" name=""/>
        <dsp:cNvSpPr/>
      </dsp:nvSpPr>
      <dsp:spPr>
        <a:xfrm>
          <a:off x="4185668" y="2571655"/>
          <a:ext cx="742324" cy="74232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84063" y="2855520"/>
        <a:ext cx="545534" cy="174594"/>
      </dsp:txXfrm>
    </dsp:sp>
    <dsp:sp modelId="{D708CB7E-97AD-41B5-A798-51B45B61AD63}">
      <dsp:nvSpPr>
        <dsp:cNvPr id="0" name=""/>
        <dsp:cNvSpPr/>
      </dsp:nvSpPr>
      <dsp:spPr>
        <a:xfrm>
          <a:off x="4933172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English Learner Progress Indicator Score      </a:t>
          </a:r>
          <a:r>
            <a:rPr lang="en-US" sz="1800" kern="1200"/>
            <a:t>*.05</a:t>
          </a:r>
        </a:p>
      </dsp:txBody>
      <dsp:txXfrm>
        <a:off x="5120604" y="2490315"/>
        <a:ext cx="905005" cy="905005"/>
      </dsp:txXfrm>
    </dsp:sp>
    <dsp:sp modelId="{0A5E78A5-D4A0-4982-A6F3-6ED0E2026BFE}">
      <dsp:nvSpPr>
        <dsp:cNvPr id="0" name=""/>
        <dsp:cNvSpPr/>
      </dsp:nvSpPr>
      <dsp:spPr>
        <a:xfrm>
          <a:off x="6218255" y="2571655"/>
          <a:ext cx="742324" cy="74232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316650" y="2855520"/>
        <a:ext cx="545534" cy="174594"/>
      </dsp:txXfrm>
    </dsp:sp>
    <dsp:sp modelId="{55C52335-9475-4A09-A64C-F886D6C2CF0A}">
      <dsp:nvSpPr>
        <dsp:cNvPr id="0" name=""/>
        <dsp:cNvSpPr/>
      </dsp:nvSpPr>
      <dsp:spPr>
        <a:xfrm>
          <a:off x="6965759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Quality of QSCS Indicator            </a:t>
          </a:r>
          <a:r>
            <a:rPr lang="en-US" sz="1800" kern="1200"/>
            <a:t>* .04</a:t>
          </a:r>
        </a:p>
      </dsp:txBody>
      <dsp:txXfrm>
        <a:off x="7153191" y="2490315"/>
        <a:ext cx="905005" cy="905005"/>
      </dsp:txXfrm>
    </dsp:sp>
    <dsp:sp modelId="{84D85507-FBB0-448D-9EA8-75221FA2A752}">
      <dsp:nvSpPr>
        <dsp:cNvPr id="0" name=""/>
        <dsp:cNvSpPr/>
      </dsp:nvSpPr>
      <dsp:spPr>
        <a:xfrm>
          <a:off x="8251267" y="2572933"/>
          <a:ext cx="742324" cy="74232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349662" y="2856798"/>
        <a:ext cx="545534" cy="174594"/>
      </dsp:txXfrm>
    </dsp:sp>
    <dsp:sp modelId="{5BA44825-825A-4725-8034-4B8BD5B803E5}">
      <dsp:nvSpPr>
        <dsp:cNvPr id="0" name=""/>
        <dsp:cNvSpPr/>
      </dsp:nvSpPr>
      <dsp:spPr>
        <a:xfrm>
          <a:off x="9004310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Postsecondary Readiness Indicator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*.20</a:t>
          </a:r>
        </a:p>
      </dsp:txBody>
      <dsp:txXfrm>
        <a:off x="9191742" y="2490315"/>
        <a:ext cx="905005" cy="905005"/>
      </dsp:txXfrm>
    </dsp:sp>
    <dsp:sp modelId="{BED252C7-D2C8-4EFA-9C63-F32B90B9F8E6}">
      <dsp:nvSpPr>
        <dsp:cNvPr id="0" name=""/>
        <dsp:cNvSpPr/>
      </dsp:nvSpPr>
      <dsp:spPr>
        <a:xfrm>
          <a:off x="10289388" y="2571655"/>
          <a:ext cx="742324" cy="74232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0387783" y="2855520"/>
        <a:ext cx="545534" cy="174594"/>
      </dsp:txXfrm>
    </dsp:sp>
    <dsp:sp modelId="{ACF52618-7A46-45C1-91AA-753ABEBEE295}">
      <dsp:nvSpPr>
        <dsp:cNvPr id="0" name=""/>
        <dsp:cNvSpPr/>
      </dsp:nvSpPr>
      <dsp:spPr>
        <a:xfrm>
          <a:off x="11036897" y="2302883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Graduation Indicator      </a:t>
          </a:r>
          <a:r>
            <a:rPr lang="en-US" sz="1800" kern="1200"/>
            <a:t>*.06</a:t>
          </a:r>
        </a:p>
      </dsp:txBody>
      <dsp:txXfrm>
        <a:off x="11224329" y="2490315"/>
        <a:ext cx="905005" cy="905005"/>
      </dsp:txXfrm>
    </dsp:sp>
    <dsp:sp modelId="{D6C1030B-472A-4889-969F-199D99870D5E}">
      <dsp:nvSpPr>
        <dsp:cNvPr id="0" name=""/>
        <dsp:cNvSpPr/>
      </dsp:nvSpPr>
      <dsp:spPr>
        <a:xfrm>
          <a:off x="5237453" y="3997628"/>
          <a:ext cx="742324" cy="742324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335848" y="4150547"/>
        <a:ext cx="545534" cy="436486"/>
      </dsp:txXfrm>
    </dsp:sp>
    <dsp:sp modelId="{287151F2-A532-440E-9B38-3F99EECFCFF9}">
      <dsp:nvSpPr>
        <dsp:cNvPr id="0" name=""/>
        <dsp:cNvSpPr/>
      </dsp:nvSpPr>
      <dsp:spPr>
        <a:xfrm>
          <a:off x="5979081" y="3681496"/>
          <a:ext cx="1279869" cy="12798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Overall Score</a:t>
          </a:r>
        </a:p>
      </dsp:txBody>
      <dsp:txXfrm>
        <a:off x="6166513" y="3868928"/>
        <a:ext cx="905005" cy="90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9033-769B-4EFD-B4BC-E28CD2D40FD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365-D8D5-4ED3-A31E-D03B3F7A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0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18960-60E1-4317-A69B-9B56BFAAE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9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de77bb5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de77bb55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dde77bb55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81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3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0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0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9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5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6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35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9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C9DA-9998-3805-4C02-557B0EBB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1671B-0641-5524-0935-E7C975206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4F42E-F83C-CEA6-A126-00B574576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CEE9-12B4-976C-99F1-D89A8461E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62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14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5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0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94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55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14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80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F94E-B779-55FD-B95B-C4AAB3B7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4EDC3-843D-6464-3E7B-741BC8A04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310DA-348C-89F1-8D14-48A3BC267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9AB5-8C7E-43AA-0868-0E7AA3AF7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68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28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2F13D-CECB-5528-216C-1D3C943E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0F3DB-DC78-6EF5-36C5-41B5771AC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3625A-D6E0-59BF-7465-3861036DF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4BE4-6917-99A5-3DF8-F27985EAB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61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19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40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AF683-6F45-ACFF-CDE9-D895ACF6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BB0D0-E772-1AAD-24B7-B37111A36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C5342-BF50-C4AC-9045-740D06F00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971F-5A4B-CF84-3C1F-F256578B4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5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1112838"/>
            <a:ext cx="9144000" cy="2182812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0" y="3592513"/>
            <a:ext cx="9144000" cy="1513745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00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6"/>
            <a:ext cx="12192000" cy="10355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711" y="1217743"/>
            <a:ext cx="10874214" cy="3906707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9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9858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0086" y="128112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05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43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2838"/>
            <a:ext cx="9144000" cy="210502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3640138"/>
            <a:ext cx="9144000" cy="16557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95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4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90737"/>
          </a:xfrm>
        </p:spPr>
        <p:txBody>
          <a:bodyPr anchor="b">
            <a:normAutofit/>
          </a:bodyPr>
          <a:lstStyle>
            <a:lvl1pPr marL="0" indent="0"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38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075"/>
            <a:ext cx="5181600" cy="383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075"/>
            <a:ext cx="5181600" cy="383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78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9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09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3625"/>
            <a:ext cx="5157787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09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362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2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442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43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995" y="64750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6750"/>
            <a:ext cx="3932237" cy="139065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1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82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61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4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038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420" y="1412711"/>
            <a:ext cx="10381502" cy="4126955"/>
          </a:xfrm>
        </p:spPr>
        <p:txBody>
          <a:bodyPr/>
          <a:lstStyle>
            <a:lvl5pPr marL="2057349" indent="-228594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5"/>
            <a:ext cx="683339" cy="365125"/>
          </a:xfrm>
        </p:spPr>
        <p:txBody>
          <a:bodyPr/>
          <a:lstStyle/>
          <a:p>
            <a:fld id="{354287DC-E20F-4BBE-91C2-47EE0956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7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690688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indent="0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4A5E3E-5BA2-B9E1-EAAA-BE1EA0D7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7303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6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9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6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02" y="6374044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40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2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88" y="6492875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995" y="64750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8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13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3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263649"/>
            <a:ext cx="5181600" cy="4156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775" y="1263650"/>
            <a:ext cx="5181600" cy="4156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3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6DC644-B50C-4938-9019-C0DFB5CB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6750"/>
            <a:ext cx="3932237" cy="139065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1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31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1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82"/>
            <a:ext cx="10515600" cy="102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339850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9" r:id="rId5"/>
    <p:sldLayoutId id="2147483655" r:id="rId6"/>
    <p:sldLayoutId id="2147483690" r:id="rId7"/>
    <p:sldLayoutId id="2147483691" r:id="rId8"/>
    <p:sldLayoutId id="2147483692" r:id="rId9"/>
    <p:sldLayoutId id="2147483693" r:id="rId10"/>
    <p:sldLayoutId id="2147483660" r:id="rId11"/>
    <p:sldLayoutId id="2147483694" r:id="rId12"/>
    <p:sldLayoutId id="2147483695" r:id="rId13"/>
    <p:sldLayoutId id="2147483724" r:id="rId14"/>
  </p:sldLayoutIdLst>
  <p:hf sldNum="0"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987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5058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pe.ky.gov/policies/academicaffairs/collegereadinessindicators2025-27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law/statutes/statute.aspx?id=4406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.ky.gov/curriculum/modcurrframe/Documents/AP_CAI_DC_IB_Transition_Readiness_(Academic_and_Career)_Courses_2020-2021.xls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educational/AL/ap/Pages/default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ation.ky.gov/educational/AL/Pages/CAI.aspx" TargetMode="External"/><Relationship Id="rId4" Type="http://schemas.openxmlformats.org/officeDocument/2006/relationships/hyperlink" Target="https://education.ky.gov/educational/AL/ib/Pages/default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AA/Acct/Documents/Postsecondary_Readiness_Overview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TE/endofprog/Pages/default.aspx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education.ky.gov/CTE/cter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ky.gov/CTE/cter/Pages/TRACK.aspx" TargetMode="External"/><Relationship Id="rId5" Type="http://schemas.openxmlformats.org/officeDocument/2006/relationships/hyperlink" Target="https://education.ky.gov/CTE/cter/Pages/WBL.aspx" TargetMode="External"/><Relationship Id="rId4" Type="http://schemas.openxmlformats.org/officeDocument/2006/relationships/hyperlink" Target="https://education.ky.gov/educational/AL/dc/Pages/default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education.ky.gov/CTE/cter/Pages/default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_layouts/download.aspx?SourceUrl=https://www.education.ky.gov/curriculum/modcurrframe/Documents/AP_CAI_DC_IB_Postsecondary_Readiness_(Academic_and_Career)_Courses.xls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TE/cter/Documents/Non-CourseCode_KBE_Approval_Application_for_WBL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11.safelinks.protection.outlook.com/?url=https%3A%2F%2Fapps.legislature.ky.gov%2Flaw%2Fkar%2Ftitles%2F705%2F004%2F041%2F&amp;data=05%7C01%7Cregan.satterwhite%40education.ky.gov%7Cf4174b1f86df4de69efe08db61f5fa77%7C9360c11f90e64706ad0025fcdc9e2ed1%7C0%7C0%7C638211481339836774%7CUnknown%7CTWFpbGZsb3d8eyJWIjoiMC4wLjAwMDAiLCJQIjoiV2luMzIiLCJBTiI6Ik1haWwiLCJXVCI6Mn0%3D%7C3000%7C%7C%7C&amp;sdata=wTCYxezSiRUVyM6s4h2FPZ6oP36Do8gHXZhAfulCkCI%3D&amp;reserved=0" TargetMode="External"/><Relationship Id="rId4" Type="http://schemas.openxmlformats.org/officeDocument/2006/relationships/hyperlink" Target="https://education.ky.gov/CTE/cter/Documents/Work-Based_Learning_Manual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ky.gov/CTE/cter/Documents/FAQ_Co-op-Internship_for_StateAccountability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TE/cter/Pages/TRACK.asp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CTE/cter/Pages/cteexcepchild.asp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cation.ky.gov/CTE/cter/Documents/FAQ_Co-op-Internship_for_StateAccountability.pdf" TargetMode="External"/><Relationship Id="rId4" Type="http://schemas.openxmlformats.org/officeDocument/2006/relationships/hyperlink" Target="https://www.education.ky.gov/CTE/Pages/CTE-St-Acc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districts/tech/sis/Pages/KSIS-Data-Standards.aspx" TargetMode="External"/><Relationship Id="rId7" Type="http://schemas.openxmlformats.org/officeDocument/2006/relationships/hyperlink" Target="mailto:esti.stith@education.ky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erri.craig@education.ky.gov" TargetMode="External"/><Relationship Id="rId5" Type="http://schemas.openxmlformats.org/officeDocument/2006/relationships/hyperlink" Target="https://www.education.ky.gov/AA/Assessments/summassmt/Documents/AKSA_Summative_Assessment_Calendar.pdf" TargetMode="External"/><Relationship Id="rId4" Type="http://schemas.openxmlformats.org/officeDocument/2006/relationships/hyperlink" Target="https://www.education.ky.gov/districts/tech/sis/Documents/DataStandardCareerReadiness_Work-BasedLearning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?subject=Back%20to%20School%20Training%20Question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law/statutes/statute.aspx?id=534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DB1B6-904E-4159-AFA3-8BECA16F5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64170" y="1405955"/>
            <a:ext cx="9618991" cy="15949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>
              <a:defRPr/>
            </a:pPr>
            <a:r>
              <a:rPr lang="en-US" sz="4800"/>
              <a:t>Accountability Indicator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Training:</a:t>
            </a:r>
            <a:br>
              <a:rPr lang="en-US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Postsecondary Readiness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102649"/>
              </a:solidFill>
              <a:effectLst/>
              <a:highlight>
                <a:srgbClr val="FFFF00"/>
              </a:highlight>
              <a:uLnTx/>
              <a:uFillTx/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7992" y="3456296"/>
            <a:ext cx="8525169" cy="2255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600"/>
              <a:t>Christen Roseberry, Program Consultant</a:t>
            </a:r>
            <a:endParaRPr lang="en-US" sz="2600">
              <a:highlight>
                <a:srgbClr val="FFFF00"/>
              </a:highlight>
            </a:endParaRPr>
          </a:p>
          <a:p>
            <a:pPr algn="r">
              <a:spcBef>
                <a:spcPts val="0"/>
              </a:spcBef>
            </a:pPr>
            <a:r>
              <a:rPr lang="en-US" sz="2600"/>
              <a:t>Office of Assessment and Accountability</a:t>
            </a:r>
          </a:p>
          <a:p>
            <a:pPr algn="r">
              <a:spcBef>
                <a:spcPts val="0"/>
              </a:spcBef>
            </a:pPr>
            <a:endParaRPr lang="en-US" sz="2600"/>
          </a:p>
          <a:p>
            <a:pPr>
              <a:spcBef>
                <a:spcPts val="0"/>
              </a:spcBef>
            </a:pPr>
            <a:r>
              <a:rPr lang="en-US" sz="2600"/>
              <a:t>Esti Stith, Assistant Data Manager</a:t>
            </a:r>
            <a:endParaRPr lang="en-US" sz="2600">
              <a:highlight>
                <a:srgbClr val="FFFF00"/>
              </a:highlight>
            </a:endParaRPr>
          </a:p>
          <a:p>
            <a:pPr algn="r">
              <a:spcBef>
                <a:spcPts val="0"/>
              </a:spcBef>
            </a:pPr>
            <a:r>
              <a:rPr lang="en-US" sz="2600"/>
              <a:t>Office of Career and Technical Education</a:t>
            </a:r>
          </a:p>
          <a:p>
            <a:pPr algn="r"/>
            <a:endParaRPr lang="en-US" sz="4400"/>
          </a:p>
          <a:p>
            <a:pPr algn="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7545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Status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50A71-C397-1B0F-3CF9-A7A5F9557E4B}"/>
              </a:ext>
            </a:extLst>
          </p:cNvPr>
          <p:cNvSpPr txBox="1"/>
          <p:nvPr/>
        </p:nvSpPr>
        <p:spPr>
          <a:xfrm>
            <a:off x="579329" y="1462854"/>
            <a:ext cx="7028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102649"/>
                </a:solidFill>
                <a:latin typeface="Franklin Gothic Book" panose="020B0503020102020204" pitchFamily="34" charset="0"/>
              </a:rPr>
              <a:t>There are five Status Levels.</a:t>
            </a:r>
            <a:endParaRPr lang="en-US" sz="280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B400B7A-6545-B191-B587-8DAC057121CD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963561" y="2602262"/>
          <a:ext cx="9812592" cy="2051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5432">
                  <a:extLst>
                    <a:ext uri="{9D8B030D-6E8A-4147-A177-3AD203B41FA5}">
                      <a16:colId xmlns:a16="http://schemas.microsoft.com/office/drawing/2014/main" val="4161125449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150643996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252159854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4176061002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3823284898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829342843"/>
                    </a:ext>
                  </a:extLst>
                </a:gridCol>
              </a:tblGrid>
              <a:tr h="205167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Low</a:t>
                      </a:r>
                    </a:p>
                    <a:p>
                      <a:pPr algn="ctr"/>
                      <a:endParaRPr lang="en-US" sz="2400" b="1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57875"/>
                  </a:ext>
                </a:extLst>
              </a:tr>
            </a:tbl>
          </a:graphicData>
        </a:graphic>
      </p:graphicFrame>
      <p:sp>
        <p:nvSpPr>
          <p:cNvPr id="7" name="Oval 6" descr="Red circle indicating Very Low Status in Current Year">
            <a:extLst>
              <a:ext uri="{FF2B5EF4-FFF2-40B4-BE49-F238E27FC236}">
                <a16:creationId xmlns:a16="http://schemas.microsoft.com/office/drawing/2014/main" id="{F5BC52EB-B8BB-8EF9-1C25-CA0539E730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56154" y="3250409"/>
            <a:ext cx="374679" cy="377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range circle indicating Low Status in Current Year">
            <a:extLst>
              <a:ext uri="{FF2B5EF4-FFF2-40B4-BE49-F238E27FC236}">
                <a16:creationId xmlns:a16="http://schemas.microsoft.com/office/drawing/2014/main" id="{BC88D3A7-6E0E-10B4-646E-5D16BFEEB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8100" y="3252909"/>
            <a:ext cx="374679" cy="377694"/>
          </a:xfrm>
          <a:prstGeom prst="ellipse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Yellow circle indicating Medium Status in Current Year">
            <a:extLst>
              <a:ext uri="{FF2B5EF4-FFF2-40B4-BE49-F238E27FC236}">
                <a16:creationId xmlns:a16="http://schemas.microsoft.com/office/drawing/2014/main" id="{81102C6D-3421-574B-C87C-62A6CC89B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1054" y="3250408"/>
            <a:ext cx="374679" cy="377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Green circle indicating High Status in Current Year">
            <a:extLst>
              <a:ext uri="{FF2B5EF4-FFF2-40B4-BE49-F238E27FC236}">
                <a16:creationId xmlns:a16="http://schemas.microsoft.com/office/drawing/2014/main" id="{8A5B5B75-2113-69C4-2C9F-30B76A0EB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07226" y="3250407"/>
            <a:ext cx="374679" cy="377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Blue circle indicating Very High Status in Current Year">
            <a:extLst>
              <a:ext uri="{FF2B5EF4-FFF2-40B4-BE49-F238E27FC236}">
                <a16:creationId xmlns:a16="http://schemas.microsoft.com/office/drawing/2014/main" id="{23A7FB59-B8A4-06C5-210C-BC67B55CDB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01450" y="3250407"/>
            <a:ext cx="374679" cy="377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>
            <a:normAutofit/>
          </a:bodyPr>
          <a:lstStyle/>
          <a:p>
            <a:r>
              <a:rPr lang="en-US"/>
              <a:t>Status Cut Scores for High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70985"/>
              </p:ext>
            </p:extLst>
          </p:nvPr>
        </p:nvGraphicFramePr>
        <p:xfrm>
          <a:off x="298101" y="1317394"/>
          <a:ext cx="11595798" cy="4873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403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496260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426548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548823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609962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400926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543876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4524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895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39.0-52.9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53.0-64.9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65.0-76.9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905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32.0-46.9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7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10.0-23.9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24.0-30.9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31.0-44.9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45.0-140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5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54.0-58.9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64.0-67.9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68.0-100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98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59.0-75.9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76.0-87.9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87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0-85.9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86.0-91.9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95.0-97.9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98.0-100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B38F8F-AE8F-AB1A-15C9-9A0C60A4AF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0563225" cy="103642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A757A"/>
                </a:solidFill>
                <a:latin typeface="Franklin Gothic Medium"/>
              </a:rPr>
              <a:t>Change</a:t>
            </a:r>
            <a:r>
              <a:rPr lang="en-US" baseline="0">
                <a:solidFill>
                  <a:srgbClr val="3A757A"/>
                </a:solidFill>
                <a:latin typeface="Franklin Gothic Medium"/>
              </a:rPr>
              <a:t> </a:t>
            </a:r>
            <a:r>
              <a:rPr lang="en-US">
                <a:solidFill>
                  <a:srgbClr val="3A757A"/>
                </a:solidFill>
                <a:latin typeface="Franklin Gothic Medium"/>
              </a:rPr>
              <a:t>Score</a:t>
            </a:r>
            <a:endParaRPr lang="en-US">
              <a:solidFill>
                <a:srgbClr val="3A757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F79188-8DB2-3350-F8B4-C8F36921197B}"/>
              </a:ext>
            </a:extLst>
          </p:cNvPr>
          <p:cNvSpPr txBox="1">
            <a:spLocks/>
          </p:cNvSpPr>
          <p:nvPr/>
        </p:nvSpPr>
        <p:spPr>
          <a:xfrm>
            <a:off x="562184" y="1035746"/>
            <a:ext cx="11184595" cy="5001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800">
                <a:latin typeface="Franklin Gothic Book" panose="020B0503020102020204" pitchFamily="34" charset="0"/>
              </a:rPr>
              <a:t>Change Scores are a simple subtraction of Prior Year Status Scores from Current Year Status Scores.</a:t>
            </a:r>
          </a:p>
          <a:p>
            <a:pPr>
              <a:spcBef>
                <a:spcPts val="800"/>
              </a:spcBef>
            </a:pPr>
            <a:r>
              <a:rPr lang="en-US" sz="1800">
                <a:latin typeface="Franklin Gothic Book" panose="020B0503020102020204" pitchFamily="34" charset="0"/>
              </a:rPr>
              <a:t>They are calculated the same way for every Indicator.</a:t>
            </a:r>
          </a:p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br>
              <a:rPr lang="en-US" sz="1800"/>
            </a:br>
            <a:r>
              <a:rPr lang="en-US" sz="1800" b="1" i="1">
                <a:latin typeface="Franklin Gothic Book" panose="020B0503020102020204" pitchFamily="34" charset="0"/>
              </a:rPr>
              <a:t>Current Year Status Score – Prior Year Status Score = Change Score</a:t>
            </a:r>
            <a:br>
              <a:rPr lang="en-US" sz="1800" i="1"/>
            </a:br>
            <a:endParaRPr lang="en-US" sz="1800"/>
          </a:p>
          <a:p>
            <a:pPr>
              <a:spcBef>
                <a:spcPts val="800"/>
              </a:spcBef>
            </a:pPr>
            <a:r>
              <a:rPr lang="en-US" sz="1800">
                <a:latin typeface="Franklin Gothic Book" panose="020B0503020102020204" pitchFamily="34" charset="0"/>
              </a:rPr>
              <a:t>Prior Year Scores are used to calculate Change Scores. They are not used to influence Indicator Performance Ratings.</a:t>
            </a:r>
            <a:br>
              <a:rPr lang="en-US" sz="1800">
                <a:latin typeface="Franklin Gothic Book" panose="020B0503020102020204" pitchFamily="34" charset="0"/>
              </a:rPr>
            </a:br>
            <a:endParaRPr lang="en-US" sz="180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Diagram 6" descr="Graphic showing how to determine the change calculation.  &#10;Current Status - Prior Status = Change">
            <a:extLst>
              <a:ext uri="{FF2B5EF4-FFF2-40B4-BE49-F238E27FC236}">
                <a16:creationId xmlns:a16="http://schemas.microsoft.com/office/drawing/2014/main" id="{7945A59A-F736-1F65-47B3-ACE399FD6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496788"/>
              </p:ext>
            </p:extLst>
          </p:nvPr>
        </p:nvGraphicFramePr>
        <p:xfrm>
          <a:off x="2032000" y="2867560"/>
          <a:ext cx="81280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09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18E1B7-979D-F588-1A02-DEEA3C71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1519"/>
          </a:xfrm>
        </p:spPr>
        <p:txBody>
          <a:bodyPr/>
          <a:lstStyle/>
          <a:p>
            <a:r>
              <a:rPr lang="en-US"/>
              <a:t>Change Levels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4E0CB-3981-27BD-9334-3FACDE9E98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383" y="1633473"/>
            <a:ext cx="10871138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67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are five Change Levels: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 descr="Graphic showing Change Levels:&#10;Declined Significantly - red arrow pointing down &#10;Declined - orange arrow pointing slightly down to the right&#10;Maintained - yellow arrow pointing to the right horizontally&#10;Increased - green arrow pointing slightly up to the right&#10;Increased Significantly - blue arrow pointing up">
            <a:extLst>
              <a:ext uri="{FF2B5EF4-FFF2-40B4-BE49-F238E27FC236}">
                <a16:creationId xmlns:a16="http://schemas.microsoft.com/office/drawing/2014/main" id="{2FF7DA51-35BA-8C89-114D-A90286FC112D}"/>
              </a:ext>
            </a:extLst>
          </p:cNvPr>
          <p:cNvGrpSpPr/>
          <p:nvPr/>
        </p:nvGrpSpPr>
        <p:grpSpPr>
          <a:xfrm>
            <a:off x="103239" y="2864797"/>
            <a:ext cx="11985522" cy="1061519"/>
            <a:chOff x="103239" y="2508169"/>
            <a:chExt cx="11729813" cy="872178"/>
          </a:xfrm>
        </p:grpSpPr>
        <p:graphicFrame>
          <p:nvGraphicFramePr>
            <p:cNvPr id="7" name="Table 6">
              <a:extLst>
                <a:ext uri="{FF2B5EF4-FFF2-40B4-BE49-F238E27FC236}">
                  <a16:creationId xmlns:a16="http://schemas.microsoft.com/office/drawing/2014/main" id="{23CF694D-37FC-96FA-2F9B-D2EE14616F9C}"/>
                </a:ext>
              </a:extLst>
            </p:cNvPr>
            <p:cNvGraphicFramePr/>
            <p:nvPr/>
          </p:nvGraphicFramePr>
          <p:xfrm>
            <a:off x="103239" y="2508169"/>
            <a:ext cx="11729813" cy="58056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1997587">
                    <a:extLst>
                      <a:ext uri="{9D8B030D-6E8A-4147-A177-3AD203B41FA5}">
                        <a16:colId xmlns:a16="http://schemas.microsoft.com/office/drawing/2014/main" val="4161125449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2150643996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2252159854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4176061002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3823284898"/>
                      </a:ext>
                    </a:extLst>
                  </a:gridCol>
                  <a:gridCol w="1997587">
                    <a:extLst>
                      <a:ext uri="{9D8B030D-6E8A-4147-A177-3AD203B41FA5}">
                        <a16:colId xmlns:a16="http://schemas.microsoft.com/office/drawing/2014/main" val="829342843"/>
                      </a:ext>
                    </a:extLst>
                  </a:gridCol>
                </a:tblGrid>
                <a:tr h="70660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Change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Declined Significantly </a:t>
                        </a:r>
                      </a:p>
                      <a:p>
                        <a:pPr algn="ctr"/>
                        <a:endParaRPr lang="en-US" sz="1400" b="1">
                          <a:latin typeface="Franklin Gothic Book" panose="020B05030201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Declined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Maintained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>
                            <a:latin typeface="Franklin Gothic Book" panose="020B0503020102020204" pitchFamily="34" charset="0"/>
                          </a:rPr>
                          <a:t>Increased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 dirty="0">
                            <a:latin typeface="Franklin Gothic Book" panose="020B0503020102020204" pitchFamily="34" charset="0"/>
                          </a:rPr>
                          <a:t>Increased Significantly 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388257875"/>
                    </a:ext>
                  </a:extLst>
                </a:tr>
              </a:tbl>
            </a:graphicData>
          </a:graphic>
        </p:graphicFrame>
        <p:sp>
          <p:nvSpPr>
            <p:cNvPr id="8" name="Arrow: Down 7" descr="Red arrow pointing down indicating Change Declined Significantly ">
              <a:extLst>
                <a:ext uri="{FF2B5EF4-FFF2-40B4-BE49-F238E27FC236}">
                  <a16:creationId xmlns:a16="http://schemas.microsoft.com/office/drawing/2014/main" id="{6DD947C3-047C-76DF-CBB7-558F543821DE}"/>
                </a:ext>
              </a:extLst>
            </p:cNvPr>
            <p:cNvSpPr/>
            <p:nvPr/>
          </p:nvSpPr>
          <p:spPr>
            <a:xfrm>
              <a:off x="2984820" y="2944450"/>
              <a:ext cx="228600" cy="43542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row: Down 8" descr="Orange arrow pointing slight down indicating Change Declined ">
              <a:extLst>
                <a:ext uri="{FF2B5EF4-FFF2-40B4-BE49-F238E27FC236}">
                  <a16:creationId xmlns:a16="http://schemas.microsoft.com/office/drawing/2014/main" id="{602830A6-A359-0D64-994C-94F37B2B0713}"/>
                </a:ext>
              </a:extLst>
            </p:cNvPr>
            <p:cNvSpPr/>
            <p:nvPr/>
          </p:nvSpPr>
          <p:spPr>
            <a:xfrm rot="19426552">
              <a:off x="5049843" y="2944919"/>
              <a:ext cx="228600" cy="43542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Down 9" descr="Yellow arrow indicating Change Maintained ">
              <a:extLst>
                <a:ext uri="{FF2B5EF4-FFF2-40B4-BE49-F238E27FC236}">
                  <a16:creationId xmlns:a16="http://schemas.microsoft.com/office/drawing/2014/main" id="{F2847BE8-B721-5FD2-639D-32962C61FC5C}"/>
                </a:ext>
              </a:extLst>
            </p:cNvPr>
            <p:cNvSpPr/>
            <p:nvPr/>
          </p:nvSpPr>
          <p:spPr>
            <a:xfrm rot="16200000">
              <a:off x="7018355" y="2922515"/>
              <a:ext cx="228600" cy="43542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row: Down 10" descr="Green arrow pointing slightly up indicating Change Increased ">
              <a:extLst>
                <a:ext uri="{FF2B5EF4-FFF2-40B4-BE49-F238E27FC236}">
                  <a16:creationId xmlns:a16="http://schemas.microsoft.com/office/drawing/2014/main" id="{507834B6-7272-6271-6638-CB11BA72CA57}"/>
                </a:ext>
              </a:extLst>
            </p:cNvPr>
            <p:cNvSpPr/>
            <p:nvPr/>
          </p:nvSpPr>
          <p:spPr>
            <a:xfrm rot="13085184">
              <a:off x="9029592" y="2944449"/>
              <a:ext cx="228600" cy="43542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Down 11" descr="Blue arrow pointing up indicating Change Increased Significantly ">
              <a:extLst>
                <a:ext uri="{FF2B5EF4-FFF2-40B4-BE49-F238E27FC236}">
                  <a16:creationId xmlns:a16="http://schemas.microsoft.com/office/drawing/2014/main" id="{DCC58019-335A-ABE6-8949-20EAE4367CB6}"/>
                </a:ext>
              </a:extLst>
            </p:cNvPr>
            <p:cNvSpPr/>
            <p:nvPr/>
          </p:nvSpPr>
          <p:spPr>
            <a:xfrm rot="10800000">
              <a:off x="10940683" y="2944449"/>
              <a:ext cx="228600" cy="435428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40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2274"/>
          </a:xfrm>
        </p:spPr>
        <p:txBody>
          <a:bodyPr>
            <a:normAutofit/>
          </a:bodyPr>
          <a:lstStyle/>
          <a:p>
            <a:r>
              <a:rPr lang="en-US"/>
              <a:t>Change Cut Scores for High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0494"/>
              </p:ext>
            </p:extLst>
          </p:nvPr>
        </p:nvGraphicFramePr>
        <p:xfrm>
          <a:off x="257070" y="1256434"/>
          <a:ext cx="11677859" cy="496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403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390485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532323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548823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609962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400926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625937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4524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895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-11.9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-12.0 to -4.9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6.3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905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-10.9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-11.0 to -3.4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-3.5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7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74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-12.9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-13.0 to -3.9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9.6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5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-3.9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-1.9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98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-4.9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-1.9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12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87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-4.9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-1.9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3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75"/>
            <a:ext cx="10515600" cy="987421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Indicator Scores</a:t>
            </a:r>
          </a:p>
        </p:txBody>
      </p:sp>
      <p:sp>
        <p:nvSpPr>
          <p:cNvPr id="3" name="Content Placeholder 2" descr="Graphic showing how to determine the Indicator Score calculation.  &#10;Current Year Status Score - Change Score = Indicator Score">
            <a:extLst>
              <a:ext uri="{FF2B5EF4-FFF2-40B4-BE49-F238E27FC236}">
                <a16:creationId xmlns:a16="http://schemas.microsoft.com/office/drawing/2014/main" id="{5BAFE7B7-DD12-25B4-EB2B-FC577D2B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9196"/>
            <a:ext cx="10783529" cy="3114967"/>
          </a:xfrm>
        </p:spPr>
        <p:txBody>
          <a:bodyPr>
            <a:normAutofit fontScale="92500"/>
          </a:bodyPr>
          <a:lstStyle/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 b="0" i="0" u="none" strike="noStrike">
                <a:effectLst/>
                <a:latin typeface="Franklin Gothic Book" panose="020B0503020102020204" pitchFamily="34" charset="0"/>
              </a:rPr>
              <a:t>Indicator Scores are a simple combination of Status Scores and Change Scores.</a:t>
            </a:r>
            <a:endParaRPr lang="en-US" sz="1900" b="0">
              <a:effectLst/>
              <a:latin typeface="Franklin Gothic Book" panose="020B0503020102020204" pitchFamily="34" charset="0"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 b="0" i="0" u="none" strike="noStrike">
                <a:effectLst/>
                <a:latin typeface="Franklin Gothic Book" panose="020B0503020102020204" pitchFamily="34" charset="0"/>
              </a:rPr>
              <a:t>They are calculated the same way for every Indicator.</a:t>
            </a:r>
            <a:endParaRPr lang="en-US" sz="1900" b="0">
              <a:effectLst/>
              <a:latin typeface="Franklin Gothic Book" panose="020B0503020102020204" pitchFamily="34" charset="0"/>
            </a:endParaRPr>
          </a:p>
          <a:p>
            <a:pPr marL="0" indent="0" algn="ctr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1900" b="0">
                <a:effectLst/>
              </a:rPr>
            </a:br>
            <a:r>
              <a:rPr lang="en-US" sz="1900" b="1" i="1" u="none" strike="noStrike">
                <a:effectLst/>
                <a:latin typeface="Franklin Gothic Book" panose="020B0503020102020204" pitchFamily="34" charset="0"/>
              </a:rPr>
              <a:t>Current Year Status Score + Change Score = Indicator Score</a:t>
            </a:r>
            <a:br>
              <a:rPr lang="en-US" sz="1900" b="1" i="1" u="none" strike="noStrike">
                <a:effectLst/>
              </a:rPr>
            </a:br>
            <a:endParaRPr lang="en-US" sz="1900" b="1">
              <a:effectLst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1900" b="0" i="0" u="none" strike="noStrike">
                <a:effectLst/>
                <a:latin typeface="Franklin Gothic Book" panose="020B0503020102020204" pitchFamily="34" charset="0"/>
              </a:rPr>
              <a:t>Indicator Scores are used to calculate Overall Scores. They do not influence Indicator Performance Ratings.</a:t>
            </a:r>
          </a:p>
          <a:p>
            <a:pPr marL="0" indent="0" rtl="0">
              <a:spcBef>
                <a:spcPts val="800"/>
              </a:spcBef>
              <a:spcAft>
                <a:spcPts val="0"/>
              </a:spcAft>
              <a:buNone/>
            </a:pPr>
            <a:endParaRPr lang="en-US" sz="2400" b="0">
              <a:effectLst/>
            </a:endParaRPr>
          </a:p>
          <a:p>
            <a:pPr marL="0" indent="0">
              <a:buNone/>
            </a:pPr>
            <a:br>
              <a:rPr lang="en-US" sz="2400"/>
            </a:br>
            <a:endParaRPr lang="en-US" sz="2400"/>
          </a:p>
        </p:txBody>
      </p:sp>
      <p:graphicFrame>
        <p:nvGraphicFramePr>
          <p:cNvPr id="4" name="Diagram 3" descr="Graphic showing how to determine the Indicator Score calculation.  &#10;Current Year Status Score + Change Score = Indicator Score  &#10;">
            <a:extLst>
              <a:ext uri="{FF2B5EF4-FFF2-40B4-BE49-F238E27FC236}">
                <a16:creationId xmlns:a16="http://schemas.microsoft.com/office/drawing/2014/main" id="{2ADC30D4-A990-2376-32AD-A7F226F038FA}"/>
              </a:ext>
            </a:extLst>
          </p:cNvPr>
          <p:cNvGraphicFramePr/>
          <p:nvPr/>
        </p:nvGraphicFramePr>
        <p:xfrm>
          <a:off x="181419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844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6003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3177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4"/>
                  </a:ext>
                </a:extLst>
              </a:rPr>
              <a:t>Indicator Performance Ratings</a:t>
            </a:r>
            <a:endParaRPr lang="en-US"/>
          </a:p>
        </p:txBody>
      </p:sp>
      <p:sp>
        <p:nvSpPr>
          <p:cNvPr id="251" name="Google Shape;251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831" y="896954"/>
            <a:ext cx="11214798" cy="7846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3797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178"/>
              <a:buNone/>
            </a:pPr>
            <a:r>
              <a:rPr lang="en-US" sz="1800"/>
              <a:t>Table: Indicator Performance Ratings based on combined Change and Status Levels</a:t>
            </a:r>
          </a:p>
        </p:txBody>
      </p:sp>
      <p:graphicFrame>
        <p:nvGraphicFramePr>
          <p:cNvPr id="2" name="Table 1" descr="Red square indicating Very Low Status in Current Year">
            <a:extLst>
              <a:ext uri="{FF2B5EF4-FFF2-40B4-BE49-F238E27FC236}">
                <a16:creationId xmlns:a16="http://schemas.microsoft.com/office/drawing/2014/main" id="{FEB8C815-5A13-9930-36F4-EC52E4283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/>
        </p:nvGraphicFramePr>
        <p:xfrm>
          <a:off x="501445" y="1685172"/>
          <a:ext cx="10181261" cy="3704182"/>
        </p:xfrm>
        <a:graphic>
          <a:graphicData uri="http://schemas.openxmlformats.org/drawingml/2006/table">
            <a:tbl>
              <a:tblPr firstRow="1" firstCol="1" bandRow="1"/>
              <a:tblGrid>
                <a:gridCol w="2250923">
                  <a:extLst>
                    <a:ext uri="{9D8B030D-6E8A-4147-A177-3AD203B41FA5}">
                      <a16:colId xmlns:a16="http://schemas.microsoft.com/office/drawing/2014/main" val="590237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6403122"/>
                    </a:ext>
                  </a:extLst>
                </a:gridCol>
                <a:gridCol w="1695797">
                  <a:extLst>
                    <a:ext uri="{9D8B030D-6E8A-4147-A177-3AD203B41FA5}">
                      <a16:colId xmlns:a16="http://schemas.microsoft.com/office/drawing/2014/main" val="3816328944"/>
                    </a:ext>
                  </a:extLst>
                </a:gridCol>
                <a:gridCol w="1479665">
                  <a:extLst>
                    <a:ext uri="{9D8B030D-6E8A-4147-A177-3AD203B41FA5}">
                      <a16:colId xmlns:a16="http://schemas.microsoft.com/office/drawing/2014/main" val="293909353"/>
                    </a:ext>
                  </a:extLst>
                </a:gridCol>
                <a:gridCol w="1629295">
                  <a:extLst>
                    <a:ext uri="{9D8B030D-6E8A-4147-A177-3AD203B41FA5}">
                      <a16:colId xmlns:a16="http://schemas.microsoft.com/office/drawing/2014/main" val="3800553973"/>
                    </a:ext>
                  </a:extLst>
                </a:gridCol>
                <a:gridCol w="1479661">
                  <a:extLst>
                    <a:ext uri="{9D8B030D-6E8A-4147-A177-3AD203B41FA5}">
                      <a16:colId xmlns:a16="http://schemas.microsoft.com/office/drawing/2014/main" val="3236858138"/>
                    </a:ext>
                  </a:extLst>
                </a:gridCol>
              </a:tblGrid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 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Maintained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80375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33098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68344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Medium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8536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40743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 dirty="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02624"/>
                  </a:ext>
                </a:extLst>
              </a:tr>
            </a:tbl>
          </a:graphicData>
        </a:graphic>
      </p:graphicFrame>
      <p:sp>
        <p:nvSpPr>
          <p:cNvPr id="5" name="Arrow: Down 4" descr="Red arrow pointing down indicating Change Declined Significantly ">
            <a:extLst>
              <a:ext uri="{FF2B5EF4-FFF2-40B4-BE49-F238E27FC236}">
                <a16:creationId xmlns:a16="http://schemas.microsoft.com/office/drawing/2014/main" id="{4F6C96A3-7A47-A1CC-9160-9127CDB0393A}"/>
              </a:ext>
            </a:extLst>
          </p:cNvPr>
          <p:cNvSpPr/>
          <p:nvPr/>
        </p:nvSpPr>
        <p:spPr>
          <a:xfrm>
            <a:off x="4005943" y="1796143"/>
            <a:ext cx="228600" cy="4354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 descr="Orange arrow pointing slight down indicating Change Declined ">
            <a:extLst>
              <a:ext uri="{FF2B5EF4-FFF2-40B4-BE49-F238E27FC236}">
                <a16:creationId xmlns:a16="http://schemas.microsoft.com/office/drawing/2014/main" id="{16968453-59C5-34C8-F2F4-04C37C6380CA}"/>
              </a:ext>
            </a:extLst>
          </p:cNvPr>
          <p:cNvSpPr/>
          <p:nvPr/>
        </p:nvSpPr>
        <p:spPr>
          <a:xfrm rot="19426552">
            <a:off x="5590732" y="1815545"/>
            <a:ext cx="228600" cy="435428"/>
          </a:xfrm>
          <a:prstGeom prst="downArrow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 descr="Yellow arrow indicating Change Maintained ">
            <a:extLst>
              <a:ext uri="{FF2B5EF4-FFF2-40B4-BE49-F238E27FC236}">
                <a16:creationId xmlns:a16="http://schemas.microsoft.com/office/drawing/2014/main" id="{CE1ADB81-0EBE-A8AD-AD05-4B31B4AAAC85}"/>
              </a:ext>
            </a:extLst>
          </p:cNvPr>
          <p:cNvSpPr/>
          <p:nvPr/>
        </p:nvSpPr>
        <p:spPr>
          <a:xfrm rot="16200000">
            <a:off x="7082754" y="1678315"/>
            <a:ext cx="228600" cy="435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 descr="Green arrow pointing slightly up indicating Change Increased ">
            <a:extLst>
              <a:ext uri="{FF2B5EF4-FFF2-40B4-BE49-F238E27FC236}">
                <a16:creationId xmlns:a16="http://schemas.microsoft.com/office/drawing/2014/main" id="{8599878A-9373-A93F-539B-91D4754D16F7}"/>
              </a:ext>
            </a:extLst>
          </p:cNvPr>
          <p:cNvSpPr/>
          <p:nvPr/>
        </p:nvSpPr>
        <p:spPr>
          <a:xfrm rot="13085184">
            <a:off x="8819005" y="1763725"/>
            <a:ext cx="228600" cy="4354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 descr="Blue arrow pointing up indicating Change Increased Significantly ">
            <a:extLst>
              <a:ext uri="{FF2B5EF4-FFF2-40B4-BE49-F238E27FC236}">
                <a16:creationId xmlns:a16="http://schemas.microsoft.com/office/drawing/2014/main" id="{B78EE13C-CE3F-483B-ABE1-001F09DB502E}"/>
              </a:ext>
            </a:extLst>
          </p:cNvPr>
          <p:cNvSpPr/>
          <p:nvPr/>
        </p:nvSpPr>
        <p:spPr>
          <a:xfrm rot="10800000">
            <a:off x="10272096" y="1779360"/>
            <a:ext cx="228600" cy="4354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descr="Blue circle indicating Very High Status in Current Year">
            <a:extLst>
              <a:ext uri="{FF2B5EF4-FFF2-40B4-BE49-F238E27FC236}">
                <a16:creationId xmlns:a16="http://schemas.microsoft.com/office/drawing/2014/main" id="{65EB3153-378B-A982-0071-0D7748CCE60A}"/>
              </a:ext>
            </a:extLst>
          </p:cNvPr>
          <p:cNvSpPr/>
          <p:nvPr/>
        </p:nvSpPr>
        <p:spPr>
          <a:xfrm>
            <a:off x="2245619" y="2743200"/>
            <a:ext cx="230876" cy="221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Green circle indicating High Status in Current Year">
            <a:extLst>
              <a:ext uri="{FF2B5EF4-FFF2-40B4-BE49-F238E27FC236}">
                <a16:creationId xmlns:a16="http://schemas.microsoft.com/office/drawing/2014/main" id="{53001964-C229-D222-6C88-36CAB7116A13}"/>
              </a:ext>
            </a:extLst>
          </p:cNvPr>
          <p:cNvSpPr/>
          <p:nvPr/>
        </p:nvSpPr>
        <p:spPr>
          <a:xfrm>
            <a:off x="2229295" y="3318166"/>
            <a:ext cx="230876" cy="2453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Yellow circle indicating Medium Status in Current Year">
            <a:extLst>
              <a:ext uri="{FF2B5EF4-FFF2-40B4-BE49-F238E27FC236}">
                <a16:creationId xmlns:a16="http://schemas.microsoft.com/office/drawing/2014/main" id="{3F05BC35-A30E-EB99-083C-8C8854A65ADB}"/>
              </a:ext>
            </a:extLst>
          </p:cNvPr>
          <p:cNvSpPr/>
          <p:nvPr/>
        </p:nvSpPr>
        <p:spPr>
          <a:xfrm>
            <a:off x="2229295" y="3857410"/>
            <a:ext cx="230876" cy="2453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Orange circle indicating Low Status in Current Year">
            <a:extLst>
              <a:ext uri="{FF2B5EF4-FFF2-40B4-BE49-F238E27FC236}">
                <a16:creationId xmlns:a16="http://schemas.microsoft.com/office/drawing/2014/main" id="{5ED82343-F3F8-FF84-DAB0-71F4B51C7313}"/>
              </a:ext>
            </a:extLst>
          </p:cNvPr>
          <p:cNvSpPr/>
          <p:nvPr/>
        </p:nvSpPr>
        <p:spPr>
          <a:xfrm>
            <a:off x="2229295" y="4446745"/>
            <a:ext cx="230876" cy="245389"/>
          </a:xfrm>
          <a:prstGeom prst="ellipse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 descr="Red circle indicating Very Low Status in Current Year">
            <a:extLst>
              <a:ext uri="{FF2B5EF4-FFF2-40B4-BE49-F238E27FC236}">
                <a16:creationId xmlns:a16="http://schemas.microsoft.com/office/drawing/2014/main" id="{3E06F575-5C17-99B5-F7C9-B94B31A2D28F}"/>
              </a:ext>
            </a:extLst>
          </p:cNvPr>
          <p:cNvSpPr/>
          <p:nvPr/>
        </p:nvSpPr>
        <p:spPr>
          <a:xfrm>
            <a:off x="2218409" y="5067632"/>
            <a:ext cx="230876" cy="2453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1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F0AB-520D-9884-5031-2AA9CE32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1722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Accountability Weights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B4D59B-BC33-CDB7-6FE9-270F007EE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47568"/>
              </p:ext>
            </p:extLst>
          </p:nvPr>
        </p:nvGraphicFramePr>
        <p:xfrm>
          <a:off x="446808" y="1268913"/>
          <a:ext cx="11326093" cy="3840480"/>
        </p:xfrm>
        <a:graphic>
          <a:graphicData uri="http://schemas.openxmlformats.org/drawingml/2006/table">
            <a:tbl>
              <a:tblPr firstRow="1" firstCol="1"/>
              <a:tblGrid>
                <a:gridCol w="1591973">
                  <a:extLst>
                    <a:ext uri="{9D8B030D-6E8A-4147-A177-3AD203B41FA5}">
                      <a16:colId xmlns:a16="http://schemas.microsoft.com/office/drawing/2014/main" val="4182018742"/>
                    </a:ext>
                  </a:extLst>
                </a:gridCol>
                <a:gridCol w="1628429">
                  <a:extLst>
                    <a:ext uri="{9D8B030D-6E8A-4147-A177-3AD203B41FA5}">
                      <a16:colId xmlns:a16="http://schemas.microsoft.com/office/drawing/2014/main" val="3065485993"/>
                    </a:ext>
                  </a:extLst>
                </a:gridCol>
                <a:gridCol w="1616277">
                  <a:extLst>
                    <a:ext uri="{9D8B030D-6E8A-4147-A177-3AD203B41FA5}">
                      <a16:colId xmlns:a16="http://schemas.microsoft.com/office/drawing/2014/main" val="3177580049"/>
                    </a:ext>
                  </a:extLst>
                </a:gridCol>
                <a:gridCol w="1616277">
                  <a:extLst>
                    <a:ext uri="{9D8B030D-6E8A-4147-A177-3AD203B41FA5}">
                      <a16:colId xmlns:a16="http://schemas.microsoft.com/office/drawing/2014/main" val="3841896891"/>
                    </a:ext>
                  </a:extLst>
                </a:gridCol>
                <a:gridCol w="1543362">
                  <a:extLst>
                    <a:ext uri="{9D8B030D-6E8A-4147-A177-3AD203B41FA5}">
                      <a16:colId xmlns:a16="http://schemas.microsoft.com/office/drawing/2014/main" val="481675678"/>
                    </a:ext>
                  </a:extLst>
                </a:gridCol>
                <a:gridCol w="1683720">
                  <a:extLst>
                    <a:ext uri="{9D8B030D-6E8A-4147-A177-3AD203B41FA5}">
                      <a16:colId xmlns:a16="http://schemas.microsoft.com/office/drawing/2014/main" val="3298623459"/>
                    </a:ext>
                  </a:extLst>
                </a:gridCol>
                <a:gridCol w="1646055">
                  <a:extLst>
                    <a:ext uri="{9D8B030D-6E8A-4147-A177-3AD203B41FA5}">
                      <a16:colId xmlns:a16="http://schemas.microsoft.com/office/drawing/2014/main" val="1195128887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State Assessment Results - Reading and Math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Other State Assessment Results -Science (SC), Social Studies (SS) and Combined Writing (CW)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English Learner Progress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Quality of School Climate and Safety (QSCS)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Postsecondary Readiness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Graduation Rate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232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Elementary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83627"/>
                  </a:ext>
                </a:extLst>
              </a:tr>
              <a:tr h="45973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Middle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295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400" b="1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1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102649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dirty="0">
                        <a:solidFill>
                          <a:srgbClr val="102649"/>
                        </a:solidFill>
                        <a:effectLst/>
                        <a:latin typeface="+mn-lt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89B42F-8F64-7012-1B45-19106BD9CB7C}"/>
              </a:ext>
            </a:extLst>
          </p:cNvPr>
          <p:cNvSpPr txBox="1"/>
          <p:nvPr/>
        </p:nvSpPr>
        <p:spPr>
          <a:xfrm>
            <a:off x="1127849" y="5219755"/>
            <a:ext cx="971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02649"/>
                </a:solidFill>
                <a:latin typeface="Franklin Gothic Book" panose="020B0503020102020204" pitchFamily="34" charset="0"/>
              </a:rPr>
              <a:t>If any indicator is not available, weights will be redistributed proportionally to remaining indicators.</a:t>
            </a:r>
          </a:p>
        </p:txBody>
      </p:sp>
    </p:spTree>
    <p:extLst>
      <p:ext uri="{BB962C8B-B14F-4D97-AF65-F5344CB8AC3E}">
        <p14:creationId xmlns:p14="http://schemas.microsoft.com/office/powerpoint/2010/main" val="244157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A0FE-3ED0-422B-4207-132987C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773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Overall Score – High School </a:t>
            </a:r>
          </a:p>
        </p:txBody>
      </p:sp>
      <p:sp>
        <p:nvSpPr>
          <p:cNvPr id="8" name="Google Shape;444;p60">
            <a:extLst>
              <a:ext uri="{FF2B5EF4-FFF2-40B4-BE49-F238E27FC236}">
                <a16:creationId xmlns:a16="http://schemas.microsoft.com/office/drawing/2014/main" id="{243C7530-550D-FF48-9BD1-C20224A1578F}"/>
              </a:ext>
            </a:extLst>
          </p:cNvPr>
          <p:cNvSpPr txBox="1">
            <a:spLocks/>
          </p:cNvSpPr>
          <p:nvPr/>
        </p:nvSpPr>
        <p:spPr>
          <a:xfrm>
            <a:off x="541757" y="964020"/>
            <a:ext cx="10515600" cy="1859391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102649"/>
                </a:solidFill>
                <a:latin typeface="Franklin Gothic Book" panose="020B0503020102020204" pitchFamily="34" charset="0"/>
              </a:rPr>
              <a:t>Overall Scores represent the combined outcomes across all applicable Indicators, with appropriate weights applied. 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3200">
              <a:solidFill>
                <a:srgbClr val="102649"/>
              </a:solidFill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102649"/>
                </a:solidFill>
                <a:latin typeface="Franklin Gothic Book" panose="020B0503020102020204" pitchFamily="34" charset="0"/>
              </a:rPr>
              <a:t>High School Overall Score Calculation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3200"/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3200"/>
          </a:p>
        </p:txBody>
      </p:sp>
      <p:graphicFrame>
        <p:nvGraphicFramePr>
          <p:cNvPr id="32" name="Diagram 31" descr="Graphic showing how to determine the Overall Score calculation for High School&#10;">
            <a:extLst>
              <a:ext uri="{FF2B5EF4-FFF2-40B4-BE49-F238E27FC236}">
                <a16:creationId xmlns:a16="http://schemas.microsoft.com/office/drawing/2014/main" id="{A6DBE1B2-066D-1EEC-DD2F-DD138BA8A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22394"/>
              </p:ext>
            </p:extLst>
          </p:nvPr>
        </p:nvGraphicFramePr>
        <p:xfrm>
          <a:off x="-486769" y="1527858"/>
          <a:ext cx="13485138" cy="588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90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0FD6-D637-5369-27D9-DEE543BE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60053" cy="1089197"/>
          </a:xfrm>
        </p:spPr>
        <p:txBody>
          <a:bodyPr>
            <a:normAutofit/>
          </a:bodyPr>
          <a:lstStyle/>
          <a:p>
            <a:r>
              <a:rPr lang="en-US"/>
              <a:t>Overall and Indicator Performance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FF51-70E0-34D4-1A14-A9DC8222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1133061"/>
            <a:ext cx="7521966" cy="459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Overall</a:t>
            </a:r>
            <a:r>
              <a:rPr lang="en-US" sz="2800"/>
              <a:t> </a:t>
            </a:r>
            <a:r>
              <a:rPr lang="en-US"/>
              <a:t>Performance ratings are reported as</a:t>
            </a:r>
            <a:r>
              <a:rPr lang="en-US" sz="2800"/>
              <a:t> </a:t>
            </a:r>
            <a:r>
              <a:rPr lang="en-US"/>
              <a:t>one of five colors - red through blue based on cut scores.</a:t>
            </a:r>
          </a:p>
          <a:p>
            <a:r>
              <a:rPr lang="en-US"/>
              <a:t>Indicator</a:t>
            </a:r>
            <a:r>
              <a:rPr lang="en-US">
                <a:effectLst/>
                <a:ea typeface="Calibri" panose="020F0502020204030204" pitchFamily="34" charset="0"/>
              </a:rPr>
              <a:t> Performance</a:t>
            </a:r>
            <a:r>
              <a:rPr lang="en-US">
                <a:ea typeface="Calibri" panose="020F0502020204030204" pitchFamily="34" charset="0"/>
              </a:rPr>
              <a:t> ratings are the</a:t>
            </a:r>
            <a:r>
              <a:rPr lang="en-US">
                <a:effectLst/>
                <a:ea typeface="Calibri" panose="020F0502020204030204" pitchFamily="34" charset="0"/>
              </a:rPr>
              <a:t> </a:t>
            </a:r>
            <a:r>
              <a:rPr lang="en-US">
                <a:ea typeface="Calibri" panose="020F0502020204030204" pitchFamily="34" charset="0"/>
              </a:rPr>
              <a:t>result of unique combination of Status Level </a:t>
            </a:r>
            <a:r>
              <a:rPr lang="en-US">
                <a:effectLst/>
                <a:ea typeface="Calibri" panose="020F0502020204030204" pitchFamily="34" charset="0"/>
              </a:rPr>
              <a:t>and </a:t>
            </a:r>
            <a:r>
              <a:rPr lang="en-US">
                <a:ea typeface="Calibri" panose="020F0502020204030204" pitchFamily="34" charset="0"/>
              </a:rPr>
              <a:t>Change Level; not based on cut scores.</a:t>
            </a:r>
            <a:endParaRPr lang="en-US"/>
          </a:p>
          <a:p>
            <a:r>
              <a:rPr lang="en-US" sz="2800">
                <a:effectLst/>
                <a:ea typeface="Calibri" panose="020F0502020204030204" pitchFamily="34" charset="0"/>
              </a:rPr>
              <a:t>Color ratings include five performance levels from highest to lowest, Blue, Green, Yellow, Orange and Red.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D5A318-4C04-937D-0A84-220832F00D8E}"/>
              </a:ext>
            </a:extLst>
          </p:cNvPr>
          <p:cNvGraphicFramePr>
            <a:graphicFrameLocks noGrp="1"/>
          </p:cNvGraphicFramePr>
          <p:nvPr/>
        </p:nvGraphicFramePr>
        <p:xfrm>
          <a:off x="8432537" y="1089198"/>
          <a:ext cx="2340971" cy="409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971">
                  <a:extLst>
                    <a:ext uri="{9D8B030D-6E8A-4147-A177-3AD203B41FA5}">
                      <a16:colId xmlns:a16="http://schemas.microsoft.com/office/drawing/2014/main" val="2442760064"/>
                    </a:ext>
                  </a:extLst>
                </a:gridCol>
              </a:tblGrid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9748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Green</a:t>
                      </a:r>
                    </a:p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6555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7646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031514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4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51FEE4-816C-C3FE-C184-11CACAD3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750"/>
          </a:xfrm>
        </p:spPr>
        <p:txBody>
          <a:bodyPr/>
          <a:lstStyle/>
          <a:p>
            <a:r>
              <a:rPr lang="en-US"/>
              <a:t>State Indicators in the Accountability System</a:t>
            </a:r>
          </a:p>
        </p:txBody>
      </p:sp>
      <p:sp>
        <p:nvSpPr>
          <p:cNvPr id="9" name="Star: 5 Points 8" descr="Green star highlighting Postsecondary Readiness to draw the viewer's attention to the topic being discussed in this presentation">
            <a:extLst>
              <a:ext uri="{FF2B5EF4-FFF2-40B4-BE49-F238E27FC236}">
                <a16:creationId xmlns:a16="http://schemas.microsoft.com/office/drawing/2014/main" id="{A2BAC22B-8692-452D-4083-3EFF74B1B5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446" y="3439572"/>
            <a:ext cx="574110" cy="501041"/>
          </a:xfrm>
          <a:prstGeom prst="star5">
            <a:avLst/>
          </a:prstGeom>
          <a:solidFill>
            <a:srgbClr val="AAD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ist containing the six state indicators: State Assessment Results in Reading and Mathematics, State Assessment Results in Science, Social Studies and Writing, English Learner Progress, Postsecondary Readiness, Quality of School Climate and Safety, and Graduation Rate. &#10;">
            <a:extLst>
              <a:ext uri="{FF2B5EF4-FFF2-40B4-BE49-F238E27FC236}">
                <a16:creationId xmlns:a16="http://schemas.microsoft.com/office/drawing/2014/main" id="{404B78E6-9343-CA38-1F1F-D0137CBD35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6" b="-254"/>
          <a:stretch/>
        </p:blipFill>
        <p:spPr>
          <a:xfrm>
            <a:off x="484321" y="1047751"/>
            <a:ext cx="11223357" cy="5284684"/>
          </a:xfrm>
          <a:prstGeom prst="rect">
            <a:avLst/>
          </a:prstGeom>
          <a:noFill/>
        </p:spPr>
      </p:pic>
      <p:sp>
        <p:nvSpPr>
          <p:cNvPr id="10" name="Rectangle 9" descr="A yellow box highlighting Postsecondary Readiness Indicator and it's definition">
            <a:extLst>
              <a:ext uri="{FF2B5EF4-FFF2-40B4-BE49-F238E27FC236}">
                <a16:creationId xmlns:a16="http://schemas.microsoft.com/office/drawing/2014/main" id="{1D3F0541-8FC3-D1DC-C8D9-EA0E9276CC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8791" y="3313610"/>
            <a:ext cx="10814415" cy="9458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EE43-2E48-48ED-AF79-D20AC4C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47896" cy="1032387"/>
          </a:xfrm>
        </p:spPr>
        <p:txBody>
          <a:bodyPr>
            <a:normAutofit/>
          </a:bodyPr>
          <a:lstStyle/>
          <a:p>
            <a:r>
              <a:rPr lang="en-US" sz="4000"/>
              <a:t>Overall Performance Rating Cut Scores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D76975-6AAE-4C64-A2DA-35F5FCB49A0A}"/>
              </a:ext>
            </a:extLst>
          </p:cNvPr>
          <p:cNvGraphicFramePr>
            <a:graphicFrameLocks noGrp="1"/>
          </p:cNvGraphicFramePr>
          <p:nvPr/>
        </p:nvGraphicFramePr>
        <p:xfrm>
          <a:off x="403123" y="1288025"/>
          <a:ext cx="11169444" cy="41000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05415">
                  <a:extLst>
                    <a:ext uri="{9D8B030D-6E8A-4147-A177-3AD203B41FA5}">
                      <a16:colId xmlns:a16="http://schemas.microsoft.com/office/drawing/2014/main" val="3036791999"/>
                    </a:ext>
                  </a:extLst>
                </a:gridCol>
                <a:gridCol w="1756438">
                  <a:extLst>
                    <a:ext uri="{9D8B030D-6E8A-4147-A177-3AD203B41FA5}">
                      <a16:colId xmlns:a16="http://schemas.microsoft.com/office/drawing/2014/main" val="598145530"/>
                    </a:ext>
                  </a:extLst>
                </a:gridCol>
                <a:gridCol w="1793372">
                  <a:extLst>
                    <a:ext uri="{9D8B030D-6E8A-4147-A177-3AD203B41FA5}">
                      <a16:colId xmlns:a16="http://schemas.microsoft.com/office/drawing/2014/main" val="345761626"/>
                    </a:ext>
                  </a:extLst>
                </a:gridCol>
                <a:gridCol w="2084602">
                  <a:extLst>
                    <a:ext uri="{9D8B030D-6E8A-4147-A177-3AD203B41FA5}">
                      <a16:colId xmlns:a16="http://schemas.microsoft.com/office/drawing/2014/main" val="910627275"/>
                    </a:ext>
                  </a:extLst>
                </a:gridCol>
                <a:gridCol w="1969848">
                  <a:extLst>
                    <a:ext uri="{9D8B030D-6E8A-4147-A177-3AD203B41FA5}">
                      <a16:colId xmlns:a16="http://schemas.microsoft.com/office/drawing/2014/main" val="2892798353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3481195290"/>
                    </a:ext>
                  </a:extLst>
                </a:gridCol>
              </a:tblGrid>
              <a:tr h="715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68211"/>
                  </a:ext>
                </a:extLst>
              </a:tr>
              <a:tr h="1087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Elementary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70.0-82.9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7185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Middle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36.0-50.9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64.0-76.9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9216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0-48.9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49.0-59.9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60.0-70.9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71.0-80.9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81.0 or more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1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93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1868"/>
            <a:ext cx="10515600" cy="1796126"/>
          </a:xfrm>
        </p:spPr>
        <p:txBody>
          <a:bodyPr/>
          <a:lstStyle/>
          <a:p>
            <a:r>
              <a:rPr lang="en-US"/>
              <a:t>Academic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0729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Christen Roseberry, Program Consultant</a:t>
            </a:r>
          </a:p>
          <a:p>
            <a:pPr>
              <a:spcBef>
                <a:spcPts val="0"/>
              </a:spcBef>
            </a:pPr>
            <a:r>
              <a:rPr lang="en-US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40589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2088"/>
          </a:xfrm>
        </p:spPr>
        <p:txBody>
          <a:bodyPr>
            <a:normAutofit/>
          </a:bodyPr>
          <a:lstStyle/>
          <a:p>
            <a:r>
              <a:rPr lang="en-US"/>
              <a:t>Postsecondary Readiness College Admissions Exam or Placement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1736202"/>
            <a:ext cx="11143735" cy="4114837"/>
          </a:xfrm>
        </p:spPr>
        <p:txBody>
          <a:bodyPr>
            <a:normAutofit/>
          </a:bodyPr>
          <a:lstStyle/>
          <a:p>
            <a:r>
              <a:rPr lang="en-US" sz="2800">
                <a:effectLst/>
              </a:rPr>
              <a:t>KRS 158.6455</a:t>
            </a:r>
            <a:r>
              <a:rPr lang="en-US" sz="3200"/>
              <a:t> </a:t>
            </a:r>
            <a:r>
              <a:rPr lang="en-US"/>
              <a:t>requires that postsecondary readiness for each high school student be measured by </a:t>
            </a:r>
            <a:r>
              <a:rPr lang="en-US" b="1" i="1">
                <a:solidFill>
                  <a:srgbClr val="007780"/>
                </a:solidFill>
              </a:rPr>
              <a:t>one</a:t>
            </a:r>
            <a:r>
              <a:rPr lang="en-US"/>
              <a:t> benchmark:</a:t>
            </a:r>
          </a:p>
          <a:p>
            <a:pPr lvl="1" fontAlgn="t"/>
            <a:r>
              <a:rPr lang="en-US"/>
              <a:t>Meeting or exceeding a college readiness benchmark score on the college admissions examination or a college placement examination approved by the Council on Postsecondary Education (CPE) for the subjects of English (Writing), Reading, Math (Quant Reasoning), Math (College Algebra), or Math (Calculus).</a:t>
            </a:r>
          </a:p>
          <a:p>
            <a:pPr lvl="1" fontAlgn="t"/>
            <a:r>
              <a:rPr lang="en-US"/>
              <a:t>The </a:t>
            </a:r>
            <a:r>
              <a:rPr lang="en-US">
                <a:hlinkClick r:id="rId3"/>
              </a:rPr>
              <a:t>Kentucky College Readiness Indicators (Fall 2025-2027)</a:t>
            </a:r>
            <a:r>
              <a:rPr lang="en-US"/>
              <a:t> have been set by the Council for Postsecondary Education. </a:t>
            </a:r>
          </a:p>
          <a:p>
            <a:pPr lvl="1" fontAlgn="t"/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9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52400"/>
            <a:ext cx="11800114" cy="1027639"/>
          </a:xfrm>
        </p:spPr>
        <p:txBody>
          <a:bodyPr/>
          <a:lstStyle/>
          <a:p>
            <a:r>
              <a:rPr lang="en-US"/>
              <a:t>CPE College Indicator (Fall 2025 – Spring 2027)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AEF8E5A-CCC3-FEEC-E34C-CC4360B6FE75}"/>
              </a:ext>
            </a:extLst>
          </p:cNvPr>
          <p:cNvGraphicFramePr>
            <a:graphicFrameLocks noGrp="1"/>
          </p:cNvGraphicFramePr>
          <p:nvPr/>
        </p:nvGraphicFramePr>
        <p:xfrm>
          <a:off x="538844" y="1180039"/>
          <a:ext cx="1111431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289">
                  <a:extLst>
                    <a:ext uri="{9D8B030D-6E8A-4147-A177-3AD203B41FA5}">
                      <a16:colId xmlns:a16="http://schemas.microsoft.com/office/drawing/2014/main" val="3723749059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1565326059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3642690222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3867672586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1203596819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2855970862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2519483360"/>
                    </a:ext>
                  </a:extLst>
                </a:gridCol>
                <a:gridCol w="1389289">
                  <a:extLst>
                    <a:ext uri="{9D8B030D-6E8A-4147-A177-3AD203B41FA5}">
                      <a16:colId xmlns:a16="http://schemas.microsoft.com/office/drawing/2014/main" val="585780518"/>
                    </a:ext>
                  </a:extLst>
                </a:gridCol>
              </a:tblGrid>
              <a:tr h="826541">
                <a:tc>
                  <a:txBody>
                    <a:bodyPr/>
                    <a:lstStyle/>
                    <a:p>
                      <a:r>
                        <a:rPr lang="en-US" sz="2000"/>
                        <a:t>Area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ACT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SAT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KYOTE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GED College Readiness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Accuplacer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ALEKS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EdReady</a:t>
                      </a:r>
                      <a:r>
                        <a:rPr lang="en-US" sz="2000"/>
                        <a:t> Diagnostic 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21501"/>
                  </a:ext>
                </a:extLst>
              </a:tr>
              <a:tr h="525981">
                <a:tc>
                  <a:txBody>
                    <a:bodyPr/>
                    <a:lstStyle/>
                    <a:p>
                      <a:r>
                        <a:rPr lang="en-US"/>
                        <a:t>English (Writing)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490*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165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341545"/>
                  </a:ext>
                </a:extLst>
              </a:tr>
              <a:tr h="300560">
                <a:tc>
                  <a:txBody>
                    <a:bodyPr/>
                    <a:lstStyle/>
                    <a:p>
                      <a:r>
                        <a:rPr lang="en-US"/>
                        <a:t>Reading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490*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165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250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4707"/>
                  </a:ext>
                </a:extLst>
              </a:tr>
              <a:tr h="751401">
                <a:tc>
                  <a:txBody>
                    <a:bodyPr/>
                    <a:lstStyle/>
                    <a:p>
                      <a:r>
                        <a:rPr lang="en-US"/>
                        <a:t>Math (Quant Reasoning)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19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165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55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62111"/>
                  </a:ext>
                </a:extLst>
              </a:tr>
              <a:tr h="751401">
                <a:tc>
                  <a:txBody>
                    <a:bodyPr/>
                    <a:lstStyle/>
                    <a:p>
                      <a:r>
                        <a:rPr lang="en-US"/>
                        <a:t>Math (College Algebra)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540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46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</a:t>
                      </a:r>
                    </a:p>
                  </a:txBody>
                  <a:tcPr>
                    <a:solidFill>
                      <a:srgbClr val="D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1737"/>
                  </a:ext>
                </a:extLst>
              </a:tr>
              <a:tr h="525981">
                <a:tc>
                  <a:txBody>
                    <a:bodyPr/>
                    <a:lstStyle/>
                    <a:p>
                      <a:r>
                        <a:rPr lang="en-US"/>
                        <a:t>Math (Calculus)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27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640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861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4A7FA7-D5DA-B46D-AF91-6611AF236C89}"/>
              </a:ext>
            </a:extLst>
          </p:cNvPr>
          <p:cNvSpPr txBox="1"/>
          <p:nvPr/>
        </p:nvSpPr>
        <p:spPr>
          <a:xfrm>
            <a:off x="538844" y="5760720"/>
            <a:ext cx="1111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*The chart was updated in March 2024 to reflect that College Board no longer provides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subscores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. An EBRW score of 490, based on CPE analysis, is the appropriate benchmark.</a:t>
            </a:r>
          </a:p>
        </p:txBody>
      </p:sp>
    </p:spTree>
    <p:extLst>
      <p:ext uri="{BB962C8B-B14F-4D97-AF65-F5344CB8AC3E}">
        <p14:creationId xmlns:p14="http://schemas.microsoft.com/office/powerpoint/2010/main" val="75640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41722"/>
          </a:xfrm>
        </p:spPr>
        <p:txBody>
          <a:bodyPr/>
          <a:lstStyle/>
          <a:p>
            <a:r>
              <a:rPr lang="en-US"/>
              <a:t>Postsecondary Readiness –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1180618"/>
            <a:ext cx="11594592" cy="4342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Achieving 3 hours of dual-credit or postsecondary articulated credit by completing a course approved by the Kentucky Board of Education (KBE)</a:t>
            </a:r>
          </a:p>
          <a:p>
            <a:pPr marL="0" indent="0">
              <a:buNone/>
            </a:pPr>
            <a:r>
              <a:rPr lang="en-US" sz="2600" b="1" i="1"/>
              <a:t>KDE-Approved Dual Credit</a:t>
            </a:r>
            <a:endParaRPr lang="en-US" sz="2600"/>
          </a:p>
          <a:p>
            <a:pPr marL="0" indent="0">
              <a:buNone/>
            </a:pPr>
            <a:r>
              <a:rPr lang="en-US" sz="2600" i="1"/>
              <a:t>Pursuant to </a:t>
            </a:r>
            <a:r>
              <a:rPr lang="en-US" sz="2600" i="1">
                <a:hlinkClick r:id="rId3"/>
              </a:rPr>
              <a:t>KRS 164.002</a:t>
            </a:r>
            <a:r>
              <a:rPr lang="en-US" sz="2600" i="1"/>
              <a:t>, dual credit is defined as </a:t>
            </a:r>
            <a:r>
              <a:rPr lang="en-US" sz="2600" i="1" u="sng"/>
              <a:t>“a college-level course of study developed in accordance with KRS 164.098 in which a high school student receives credit from both the high school and postsecondary institution in which the student is enrolled upon completion of a single class or designated program of study”</a:t>
            </a:r>
            <a:r>
              <a:rPr lang="en-US" sz="2600" i="1"/>
              <a:t>. </a:t>
            </a:r>
            <a:r>
              <a:rPr lang="en-US" sz="2600" i="1">
                <a:hlinkClick r:id="rId4"/>
              </a:rPr>
              <a:t>Eligible dual credit courses</a:t>
            </a:r>
            <a:r>
              <a:rPr lang="en-US" sz="2600" i="1"/>
              <a:t> for “academic readiness” are approved annually by the KDE. Students must complete one (1) of the approved dual credit courses with a letter grade of “C” or higher in order to meet this indicator. </a:t>
            </a:r>
            <a:endParaRPr lang="en-US" sz="2600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8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851"/>
            <a:ext cx="10515600" cy="995346"/>
          </a:xfrm>
        </p:spPr>
        <p:txBody>
          <a:bodyPr/>
          <a:lstStyle/>
          <a:p>
            <a:r>
              <a:rPr lang="en-US"/>
              <a:t>Postsecondary Readiness – </a:t>
            </a:r>
            <a:r>
              <a:rPr lang="en-US">
                <a:latin typeface="Franklin Gothic Medium"/>
              </a:rPr>
              <a:t>AP, IB, CAI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996893"/>
            <a:ext cx="11728174" cy="485615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/>
              <a:t>Achieving a benchmark score on an AP, IB, CAI, or other nationally recognized exam approved by the KBE that generally qualifies the student for 3 or more hours of college credit.</a:t>
            </a:r>
          </a:p>
          <a:p>
            <a:pPr marL="0" indent="0">
              <a:buNone/>
            </a:pPr>
            <a:r>
              <a:rPr lang="en-US" b="1" i="1"/>
              <a:t>Advanced Placement (AP) </a:t>
            </a:r>
            <a:endParaRPr lang="en-US"/>
          </a:p>
          <a:p>
            <a:pPr marL="0" indent="0">
              <a:buNone/>
            </a:pPr>
            <a:r>
              <a:rPr lang="en-US" i="1">
                <a:hlinkClick r:id="rId3"/>
              </a:rPr>
              <a:t>Advanced Placement </a:t>
            </a:r>
            <a:r>
              <a:rPr lang="en-US" i="1"/>
              <a:t>or "AP" means a college-level course that incorporates all topics and instructional strategies specified by the College Board on its standard syllabus for a given subject area and is licensed by the College Board. Students enrolled in Advanced Placement (AP) coursework may take the corresponding AP assessments. Those who earn a score of “3” or higher on at one (1) approved AP exam are considered “academic ready”.</a:t>
            </a:r>
            <a:endParaRPr lang="en-US"/>
          </a:p>
          <a:p>
            <a:pPr marL="0" indent="0">
              <a:buNone/>
            </a:pPr>
            <a:r>
              <a:rPr lang="en-US" b="1" i="1"/>
              <a:t>International Baccalaureate (IB)</a:t>
            </a:r>
            <a:endParaRPr lang="en-US"/>
          </a:p>
          <a:p>
            <a:pPr marL="0" indent="0">
              <a:buNone/>
            </a:pPr>
            <a:r>
              <a:rPr lang="en-US" i="1">
                <a:hlinkClick r:id="rId4"/>
              </a:rPr>
              <a:t>International Baccalaureate </a:t>
            </a:r>
            <a:r>
              <a:rPr lang="en-US" i="1"/>
              <a:t>or "IB" means the International Baccalaureate Organization's Diploma </a:t>
            </a:r>
            <a:r>
              <a:rPr lang="en-US" i="1" err="1"/>
              <a:t>Programme</a:t>
            </a:r>
            <a:r>
              <a:rPr lang="en-US" i="1"/>
              <a:t>, a comprehensive two (2) year program designed for highly motivated students. Students must earn a score of “5+” on one (1) approved IB exam.</a:t>
            </a:r>
            <a:endParaRPr lang="en-US"/>
          </a:p>
          <a:p>
            <a:pPr marL="0" indent="0">
              <a:buNone/>
            </a:pPr>
            <a:r>
              <a:rPr lang="en-US" b="1" i="1"/>
              <a:t>Cambridge Advanced International (CAI)</a:t>
            </a:r>
            <a:endParaRPr lang="en-US"/>
          </a:p>
          <a:p>
            <a:pPr marL="0" indent="0">
              <a:buNone/>
            </a:pPr>
            <a:r>
              <a:rPr lang="en-US" i="1"/>
              <a:t>The </a:t>
            </a:r>
            <a:r>
              <a:rPr lang="en-US" i="1">
                <a:hlinkClick r:id="rId5"/>
              </a:rPr>
              <a:t>Cambridge Advanced International </a:t>
            </a:r>
            <a:r>
              <a:rPr lang="en-US" i="1"/>
              <a:t>Certificate of Education Diploma program is an international pre-university curriculum and examination system offered by Cambridge International Examinations at the University of Cambridge. Students must earn a score of “e” or higher on one (1) approved Cambridge exam.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6CCB-B23E-1366-87C4-C0C5D813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172C50-D080-48EA-EB39-CD18F31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Postsecondary Readiness Overview Resource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51E2-CC82-E413-270D-A77D4C50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hlinkClick r:id="rId3"/>
              </a:rPr>
              <a:t>Postsecondary Readiness Overview </a:t>
            </a:r>
            <a:r>
              <a:rPr lang="en-US"/>
              <a:t>can be found on the KDE website.  </a:t>
            </a:r>
          </a:p>
          <a:p>
            <a:r>
              <a:rPr lang="en-US"/>
              <a:t>This document is a helpful resource that summarizes all the ways to achieve postsecondary readiness.</a:t>
            </a:r>
          </a:p>
        </p:txBody>
      </p:sp>
      <p:pic>
        <p:nvPicPr>
          <p:cNvPr id="5" name="Picture 4" descr="**Alt Text for the Image:**&#10;&#10;A graphic titled “Kentucky’s Postsecondary Readiness Measures” with the Kentucky Department of Education logo on the right. The text reads:&#10;&quot;KRS 158.6455 requires that postsecondary readiness for each high school student be measured by **one** of the following indicators that are intended to signal a student’s readiness for the next step in their postsecondary plans whether that be the pursuit of college coursework and/or entry into the workforce:&quot;&#10;The word “**one**” is highlighted in yellow for emphasis. A teal horizontal line separates the title from the body text.&#10;">
            <a:extLst>
              <a:ext uri="{FF2B5EF4-FFF2-40B4-BE49-F238E27FC236}">
                <a16:creationId xmlns:a16="http://schemas.microsoft.com/office/drawing/2014/main" id="{B1A5EBDE-7BAE-0163-68F7-FC9003F38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0" y="3428999"/>
            <a:ext cx="827838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3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75098"/>
            <a:ext cx="10515600" cy="1865574"/>
          </a:xfrm>
        </p:spPr>
        <p:txBody>
          <a:bodyPr/>
          <a:lstStyle/>
          <a:p>
            <a:r>
              <a:rPr lang="en-US"/>
              <a:t>Career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7108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Esti Stith, Assistant Data Manager</a:t>
            </a:r>
            <a:endParaRPr lang="en-US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r>
              <a:rPr lang="en-US"/>
              <a:t>Office of Career and Technical Education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F0A0-6A05-659E-5F9F-33F99FA3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100"/>
          </a:xfrm>
        </p:spPr>
        <p:txBody>
          <a:bodyPr/>
          <a:lstStyle/>
          <a:p>
            <a:r>
              <a:rPr lang="en-US"/>
              <a:t>5 Options for Career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2BA1F-E1C4-0D0C-0068-9BB3474F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2" y="1186415"/>
            <a:ext cx="11557628" cy="43100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>
                <a:hlinkClick r:id="rId2"/>
              </a:rPr>
              <a:t>Industry Certification(s)</a:t>
            </a:r>
            <a:endParaRPr lang="en-US"/>
          </a:p>
          <a:p>
            <a:pPr marL="514350" indent="-514350">
              <a:buAutoNum type="arabicPeriod"/>
            </a:pPr>
            <a:r>
              <a:rPr lang="en-US">
                <a:hlinkClick r:id="rId3"/>
              </a:rPr>
              <a:t>End-of-Program Assessment</a:t>
            </a:r>
            <a:r>
              <a:rPr lang="en-US"/>
              <a:t> (for articulated credit)</a:t>
            </a:r>
          </a:p>
          <a:p>
            <a:pPr marL="514350" indent="-514350">
              <a:buAutoNum type="arabicPeriod"/>
            </a:pPr>
            <a:r>
              <a:rPr lang="en-US">
                <a:hlinkClick r:id="rId4"/>
              </a:rPr>
              <a:t>CTE Dual Credit </a:t>
            </a:r>
            <a:r>
              <a:rPr lang="en-US"/>
              <a:t>(a minimum of 3 hours and a grade of “C” or higher)</a:t>
            </a:r>
          </a:p>
          <a:p>
            <a:pPr marL="514350" indent="-514350">
              <a:buAutoNum type="arabicPeriod"/>
            </a:pPr>
            <a:r>
              <a:rPr lang="en-US">
                <a:hlinkClick r:id="rId5"/>
              </a:rPr>
              <a:t>CTE Co-op or Internship, or unique approval by the KBE</a:t>
            </a:r>
            <a:r>
              <a:rPr lang="en-US"/>
              <a:t> (a minimum of 300 on-the-job hours with a passing grade)</a:t>
            </a:r>
          </a:p>
          <a:p>
            <a:pPr marL="514350" indent="-514350">
              <a:buAutoNum type="arabicPeriod"/>
            </a:pPr>
            <a:r>
              <a:rPr lang="en-US">
                <a:hlinkClick r:id="rId6"/>
              </a:rPr>
              <a:t>TRACK</a:t>
            </a:r>
            <a:r>
              <a:rPr lang="en-US"/>
              <a:t>: Tech Ready Apprentices for Careers in Kentucky Certificate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C9C66-35A7-5C33-9F8A-6ED087307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898" y="556990"/>
            <a:ext cx="2153922" cy="18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3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4D0E-9B3F-BA6E-B9BD-4DBCE6D2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644603" cy="1028700"/>
          </a:xfrm>
        </p:spPr>
        <p:txBody>
          <a:bodyPr/>
          <a:lstStyle/>
          <a:p>
            <a:r>
              <a:rPr lang="en-US"/>
              <a:t>Career Readiness -- Industry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1A4-77A7-8673-B953-4912344C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5" y="1306286"/>
            <a:ext cx="11032177" cy="4346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 meet this indicator, a student must pass a certification (or stack of certifications, if applicable) on the Kentucky Workforce Innovation Board’s (KWIB) </a:t>
            </a:r>
            <a:r>
              <a:rPr lang="en-US">
                <a:hlinkClick r:id="rId3"/>
              </a:rPr>
              <a:t>valid industry certification list </a:t>
            </a:r>
            <a:r>
              <a:rPr lang="en-US"/>
              <a:t>published by the KDE and approved by the KWIB.</a:t>
            </a:r>
          </a:p>
          <a:p>
            <a:r>
              <a:rPr lang="en-US">
                <a:ea typeface="+mn-lt"/>
                <a:cs typeface="+mn-lt"/>
              </a:rPr>
              <a:t>Industry certifications identified as high demand by the KWIB will receive 1.25 points in the state accountability model under Postsecondary Readiness versus 1.00 point for all other certifications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E2C3-D8E7-15EE-ADE5-6E94664C3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790942"/>
            <a:ext cx="5753100" cy="683260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>
                <a:solidFill>
                  <a:srgbClr val="002060"/>
                </a:solidFill>
                <a:latin typeface="Franklin Gothic Book" panose="020B0503020102020204" pitchFamily="34" charset="0"/>
              </a:rPr>
              <a:t>Status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Status</a:t>
            </a:r>
            <a:r>
              <a:rPr lang="en-US" sz="1600" b="1" i="1">
                <a:solidFill>
                  <a:srgbClr val="002060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The annual school-level summary based on student performance that year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Status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Numerical value based on student performance from each indicator (determined…using the current year performance)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Status Level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Five levels ranging from Very High to Very Low for the current year.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>
                <a:solidFill>
                  <a:srgbClr val="002060"/>
                </a:solidFill>
                <a:latin typeface="Franklin Gothic Book" panose="020B0503020102020204" pitchFamily="34" charset="0"/>
              </a:rPr>
              <a:t>Change</a:t>
            </a: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Change: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The difference between the current year’s and the prior year’s performance (Status).</a:t>
            </a: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 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 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State Change Score: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The numerical value of the difference between current year and prior year performance (Status).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Federal Change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The averaged numerical value of available State Change Score (maximum of three), used to determine the bottom 5% of schools for CSI/TSI/ATSI.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State Change Level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Five levels ranging from Declined Significantly to Increased Significantly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>
                <a:solidFill>
                  <a:srgbClr val="002060"/>
                </a:solidFill>
                <a:latin typeface="Franklin Gothic Book" panose="020B0503020102020204" pitchFamily="34" charset="0"/>
              </a:rPr>
              <a:t>Federal Classifications of Schools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CSI: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Comprehensive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TSI: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Targeted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ATSI: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Additional Targeted Support and Improvement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DCEA1-7147-52C6-FB93-844D87E9A839}"/>
              </a:ext>
            </a:extLst>
          </p:cNvPr>
          <p:cNvSpPr txBox="1"/>
          <p:nvPr/>
        </p:nvSpPr>
        <p:spPr>
          <a:xfrm>
            <a:off x="6096000" y="790942"/>
            <a:ext cx="59555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u="sng">
                <a:solidFill>
                  <a:srgbClr val="002060"/>
                </a:solidFill>
                <a:latin typeface="Franklin Gothic Book" panose="020B0503020102020204" pitchFamily="34" charset="0"/>
              </a:rPr>
              <a:t>Indicator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Indicator: 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A component of the accountability system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State Indicator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Numerical value of Current Year Status Score + State Change score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Federal Indicator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Numerical value of Current Year Status Score + Federal Change score.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Indicator Performance Rating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One of five color-coded performance levels on each state indicator is the result of unique combination of Status Level and Change Levels using a 5x5 colored table; not based on cut scores. </a:t>
            </a:r>
          </a:p>
          <a:p>
            <a:pPr fontAlgn="base"/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 </a:t>
            </a:r>
            <a:endParaRPr lang="en-US" sz="16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fontAlgn="base"/>
            <a:r>
              <a:rPr lang="en-US" sz="1600" b="1" u="sng">
                <a:solidFill>
                  <a:srgbClr val="002060"/>
                </a:solidFill>
                <a:latin typeface="Franklin Gothic Book" panose="020B0503020102020204" pitchFamily="34" charset="0"/>
              </a:rPr>
              <a:t>Overall Performance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Overall Performance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The aggregate of all available data for the state indicators.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Overall Performance Rating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One of five colors – red through blue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Overall State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Combination of Weighted Indicator Scores with the appropriate weight applied. </a:t>
            </a:r>
          </a:p>
          <a:p>
            <a:pPr fontAlgn="base"/>
            <a:r>
              <a:rPr lang="en-US" sz="1600" b="1">
                <a:solidFill>
                  <a:srgbClr val="002060"/>
                </a:solidFill>
                <a:latin typeface="Franklin Gothic Book" panose="020B0503020102020204" pitchFamily="34" charset="0"/>
              </a:rPr>
              <a:t>Federal Overall Score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: Combination of </a:t>
            </a:r>
            <a:r>
              <a:rPr lang="en-US" sz="1600" u="sng">
                <a:solidFill>
                  <a:srgbClr val="002060"/>
                </a:solidFill>
                <a:latin typeface="Franklin Gothic Book" panose="020B0503020102020204" pitchFamily="34" charset="0"/>
              </a:rPr>
              <a:t>Federal</a:t>
            </a:r>
            <a:r>
              <a:rPr lang="en-US" sz="1600">
                <a:solidFill>
                  <a:srgbClr val="002060"/>
                </a:solidFill>
                <a:latin typeface="Franklin Gothic Book" panose="020B0503020102020204" pitchFamily="34" charset="0"/>
              </a:rPr>
              <a:t> Indicator Scores with the appropriate weight applied. 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AB1B47-8671-9EC6-09B3-4F6E659A44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515600" cy="1038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389108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14DC-94BC-BD7E-AE9A-1270CF4F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/>
              <a:t>Career Readiness – CTE End-of-Program (EOP) Assessments for Articulated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C590D-738D-FFC5-019E-32CFBC13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62" y="1587808"/>
            <a:ext cx="11232038" cy="3682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CTE EOP Assessments</a:t>
            </a:r>
            <a:r>
              <a:rPr lang="en-US" b="0" u="none" strike="noStrike" baseline="0">
                <a:solidFill>
                  <a:schemeClr val="tx1"/>
                </a:solidFill>
              </a:rPr>
              <a:t> </a:t>
            </a:r>
            <a:r>
              <a:rPr lang="en-US" b="0" u="none" strike="noStrike" baseline="0">
                <a:solidFill>
                  <a:srgbClr val="000000"/>
                </a:solidFill>
              </a:rPr>
              <a:t>are </a:t>
            </a:r>
            <a:r>
              <a:rPr lang="en-US" b="0" u="none" strike="noStrike" baseline="0">
                <a:solidFill>
                  <a:srgbClr val="2D2D2D"/>
                </a:solidFill>
              </a:rPr>
              <a:t>based upon standards identified by Kentucky employers, aligned with CTE career pathways, and associated with statewide articulation agreements with a variety of postsecondary institutions. </a:t>
            </a:r>
            <a:r>
              <a:rPr lang="en-US" b="0" u="none" strike="noStrike" baseline="0">
                <a:solidFill>
                  <a:srgbClr val="000000"/>
                </a:solidFill>
              </a:rPr>
              <a:t>These assessments measure foundational academic, technical, and employability skills and are taken by eligible students to measure the knowledge, skills, and competencies attained through their career pathway coursework. </a:t>
            </a:r>
          </a:p>
          <a:p>
            <a:r>
              <a:rPr lang="en-US">
                <a:solidFill>
                  <a:srgbClr val="333333"/>
                </a:solidFill>
              </a:rPr>
              <a:t>A student must be a concentrator in their career pathway to sit for an EOP.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6000"/>
          </a:xfrm>
        </p:spPr>
        <p:txBody>
          <a:bodyPr/>
          <a:lstStyle/>
          <a:p>
            <a:r>
              <a:rPr lang="en-US"/>
              <a:t>Career Readiness – CTE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1257055"/>
            <a:ext cx="11614067" cy="4193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 u="none" strike="noStrike" baseline="0">
                <a:solidFill>
                  <a:schemeClr val="tx1"/>
                </a:solidFill>
              </a:rPr>
              <a:t>Eligible dual credit courses </a:t>
            </a:r>
            <a:r>
              <a:rPr lang="en-US" sz="2800" b="0" u="none" strike="noStrike" baseline="0">
                <a:solidFill>
                  <a:srgbClr val="000000"/>
                </a:solidFill>
              </a:rPr>
              <a:t>aligned to CTE career pathways are approved annually by the KDE. To meet this indicator, students must complete one (1) of the approved CTE dual credit courses with a “C” or higher letter grade. </a:t>
            </a:r>
            <a:endParaRPr lang="en-US" sz="4000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See eligible </a:t>
            </a:r>
            <a:r>
              <a:rPr lang="en-US">
                <a:ea typeface="+mn-lt"/>
                <a:cs typeface="+mn-lt"/>
                <a:hlinkClick r:id="rId3"/>
              </a:rPr>
              <a:t>KDE-approved CTE dual credit courses/course codes</a:t>
            </a:r>
            <a:r>
              <a:rPr lang="en-US">
                <a:ea typeface="+mn-lt"/>
                <a:cs typeface="+mn-lt"/>
              </a:rPr>
              <a:t> for the 2025-2026 school year see the Career Readiness tab in Infinite Campus.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238C-454E-E330-998B-24F3F53B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0810" cy="1325563"/>
          </a:xfrm>
        </p:spPr>
        <p:txBody>
          <a:bodyPr>
            <a:normAutofit/>
          </a:bodyPr>
          <a:lstStyle/>
          <a:p>
            <a:r>
              <a:rPr lang="en-US" sz="4000"/>
              <a:t>Career Readiness – Cooperative Education and Internships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E0C9-43A5-5BAE-B3F4-656B6FA0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0" y="1396583"/>
            <a:ext cx="11929620" cy="46004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ea typeface="Calibri" panose="020F0502020204030204" pitchFamily="34" charset="0"/>
              </a:rPr>
              <a:t>S</a:t>
            </a:r>
            <a:r>
              <a:rPr lang="en-US" sz="2800">
                <a:effectLst/>
                <a:ea typeface="Calibri" panose="020F0502020204030204" pitchFamily="34" charset="0"/>
              </a:rPr>
              <a:t>uccessfully completing a Kentucky Board of Education (KBE)- approved cooperative or internship that is aligned with a credential or associate degree and which provides a minimum of 300 hours of on-the-job work experience.</a:t>
            </a:r>
          </a:p>
          <a:p>
            <a:pPr marL="5715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KBE has given approval for any student who passed an internship or co-op </a:t>
            </a: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who worked directly with an employer partner for 300 or more hours of on-the-job work experience to qualify for this indicator</a:t>
            </a: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</a:rPr>
              <a:t>If a student has completed 300 on-the-job hours with an employer partner and the school or district aided with the student’s work experience, the school or district may </a:t>
            </a: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apply to the KBE</a:t>
            </a: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</a:rPr>
              <a:t> to earn accountability for school-sanctioned individual work experience that was </a:t>
            </a:r>
            <a:r>
              <a:rPr lang="en-US" sz="2800" b="1">
                <a:ea typeface="Calibri" panose="020F0502020204030204" pitchFamily="34" charset="0"/>
                <a:cs typeface="Times New Roman" panose="02020603050405020304" pitchFamily="18" charset="0"/>
              </a:rPr>
              <a:t>not associated with a course code</a:t>
            </a: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co-ops and internships should adhere to the information in </a:t>
            </a:r>
            <a:r>
              <a:rPr lang="en-US" i="1" u="sng">
                <a:solidFill>
                  <a:srgbClr val="0077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Kentucky's Work-Based Learning Manual</a:t>
            </a:r>
            <a:r>
              <a:rPr lang="en-US" i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to </a:t>
            </a:r>
            <a:r>
              <a:rPr lang="en-US" i="1" u="sng">
                <a:solidFill>
                  <a:srgbClr val="0077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705 KAR 4:041</a:t>
            </a:r>
            <a:r>
              <a:rPr lang="en-US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work-based learning program standards.</a:t>
            </a:r>
            <a:endParaRPr lang="en-US" i="1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1" indent="-342900"/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93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3598-A769-82C7-D797-A7E58D21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1"/>
          </a:xfrm>
        </p:spPr>
        <p:txBody>
          <a:bodyPr>
            <a:normAutofit/>
          </a:bodyPr>
          <a:lstStyle/>
          <a:p>
            <a:r>
              <a:rPr lang="en-US"/>
              <a:t>Available Guidance for Cooperative Education and Internships for State Accountability</a:t>
            </a:r>
          </a:p>
        </p:txBody>
      </p:sp>
      <p:pic>
        <p:nvPicPr>
          <p:cNvPr id="8" name="Picture 7" descr="**Alt Text for the Image:**&#10;&#10;A two-page document from the Kentucky Department of Education titled “Frequently Asked Questions (FAQ): Co-ops and Internships for State Accountability.” It addresses how cooperative (co-op) education and internships are used as indicators of postsecondary readiness under KRS 158.6455. Key points include:&#10;&#10;* The requirement of 300 hours of work experience aligned with a credential or associate degree.&#10;* Acceptable types of work-based learning (WBL) and required documentation.&#10;* Eligibility of students and courses, including use of course code 901005.&#10;* Clarification on combining hours across multiple years or different employers.&#10;* Records retention expectations (minimum of five years).&#10;* Contacts for further questions: Tina Brugli, Lauren Gravez, and Amy Tracy.&#10;&#10;Hyperlinks are provided to resources like the Kentucky Work-Based Learning Manual, KDE website, eligible course codes, and WBL documentation tools.&#10;">
            <a:extLst>
              <a:ext uri="{FF2B5EF4-FFF2-40B4-BE49-F238E27FC236}">
                <a16:creationId xmlns:a16="http://schemas.microsoft.com/office/drawing/2014/main" id="{F9A2AFAA-EA95-F1A4-3F2B-85014AED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4" y="1157176"/>
            <a:ext cx="7087477" cy="4543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1D7D7-1222-4260-74E2-C77B44E0583A}"/>
              </a:ext>
            </a:extLst>
          </p:cNvPr>
          <p:cNvSpPr txBox="1"/>
          <p:nvPr/>
        </p:nvSpPr>
        <p:spPr>
          <a:xfrm>
            <a:off x="7812350" y="2139518"/>
            <a:ext cx="397719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srgbClr val="102649"/>
                </a:solidFill>
                <a:ea typeface="+mn-lt"/>
                <a:cs typeface="+mn-lt"/>
                <a:hlinkClick r:id="rId4"/>
              </a:rPr>
              <a:t>Frequently Asked Questions (FAQ) Co-ops and Internships for State Accountability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51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2DDB-57F2-407F-2238-57EDF84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/>
              <a:t>Career Readiness – Registered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3C90-8A74-0A8F-9C11-74060AF9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6" y="1508289"/>
            <a:ext cx="7305772" cy="466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u="none" strike="noStrike" baseline="0">
                <a:solidFill>
                  <a:srgbClr val="000000"/>
                </a:solidFill>
              </a:rPr>
              <a:t>The KDE’s </a:t>
            </a:r>
            <a:r>
              <a:rPr lang="en-US" b="0" u="none" strike="noStrike" baseline="0">
                <a:solidFill>
                  <a:srgbClr val="0000FF"/>
                </a:solidFill>
                <a:hlinkClick r:id="rId3"/>
              </a:rPr>
              <a:t>Tech Ready Apprentices for Careers in Kentucky (TRACK) </a:t>
            </a:r>
            <a:r>
              <a:rPr lang="en-US" b="0" u="none" strike="noStrike" baseline="0">
                <a:solidFill>
                  <a:srgbClr val="000000"/>
                </a:solidFill>
              </a:rPr>
              <a:t>youth/pre-apprenticeship program, regulated by the United States Department of Labor (USDOL) and the Kentucky Cabinet for Education and Workforce Development, is nationally recognized as a best practice youth apprenticeship model. The program affords CTE students career pathway opportunities aligned with Registered Apprenticeship programs. </a:t>
            </a:r>
            <a:endParaRPr lang="en-US" sz="4000"/>
          </a:p>
        </p:txBody>
      </p:sp>
      <p:pic>
        <p:nvPicPr>
          <p:cNvPr id="1026" name="Picture 2" descr="TRACK Logo">
            <a:extLst>
              <a:ext uri="{FF2B5EF4-FFF2-40B4-BE49-F238E27FC236}">
                <a16:creationId xmlns:a16="http://schemas.microsoft.com/office/drawing/2014/main" id="{855E722A-DB7D-2707-A91D-6AFFAEEF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15" y="1923068"/>
            <a:ext cx="3791599" cy="28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44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94B2-2C9F-BBB0-51FD-602E25C2E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F403-AC43-28EA-E775-84DDA8C6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1398"/>
            <a:ext cx="10515600" cy="1807700"/>
          </a:xfrm>
        </p:spPr>
        <p:txBody>
          <a:bodyPr/>
          <a:lstStyle/>
          <a:p>
            <a:r>
              <a:rPr lang="en-US"/>
              <a:t>Alternate Postsecondary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9250-E56B-C16F-6131-7BD50DF1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553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Christen Roseberry, Program Consultant</a:t>
            </a:r>
          </a:p>
          <a:p>
            <a:pPr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4D0E-9B3F-BA6E-B9BD-4DBCE6D2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644603" cy="1054100"/>
          </a:xfrm>
        </p:spPr>
        <p:txBody>
          <a:bodyPr/>
          <a:lstStyle/>
          <a:p>
            <a:r>
              <a:rPr lang="en-US"/>
              <a:t>Transition Attainment Record (TAR)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1A4-77A7-8673-B953-4912344C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5" y="803465"/>
            <a:ext cx="11032177" cy="470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/>
              <a:t>The TAR is required to be administered at grade 11. ​</a:t>
            </a:r>
          </a:p>
          <a:p>
            <a:pPr fontAlgn="base"/>
            <a:r>
              <a:rPr lang="en-US"/>
              <a:t>The TAR assesses items linked to grade level content standards in reading, mathematics and science. Benchmarks below have been established for each content area assessed:​</a:t>
            </a:r>
          </a:p>
          <a:p>
            <a:pPr lvl="1" fontAlgn="base"/>
            <a:r>
              <a:rPr lang="en-US"/>
              <a:t>English Language Arts (ELA) - 16​</a:t>
            </a:r>
          </a:p>
          <a:p>
            <a:pPr lvl="1" fontAlgn="base"/>
            <a:r>
              <a:rPr lang="en-US"/>
              <a:t>Mathematics - 13​</a:t>
            </a:r>
          </a:p>
          <a:p>
            <a:pPr lvl="1" fontAlgn="base"/>
            <a:r>
              <a:rPr lang="en-US"/>
              <a:t>Science - 16​</a:t>
            </a:r>
          </a:p>
          <a:p>
            <a:pPr fontAlgn="base"/>
            <a:r>
              <a:rPr lang="en-US"/>
              <a:t>Administered in place of the college admissions exam for students in Kentucky’s Alternate Assessment Program​.</a:t>
            </a:r>
          </a:p>
          <a:p>
            <a:pPr fontAlgn="base"/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6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DCC66-EDE1-2A13-C047-B21B83BC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7FA5-5579-DE74-CC9C-55206E8E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644603" cy="1054100"/>
          </a:xfrm>
        </p:spPr>
        <p:txBody>
          <a:bodyPr/>
          <a:lstStyle/>
          <a:p>
            <a:r>
              <a:rPr lang="en-US"/>
              <a:t>Alternate Career Readiness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D29B-FEC3-C417-6DF1-516FD39E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5" y="803465"/>
            <a:ext cx="11032177" cy="47055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Options for career readiness for alternative high school diploma course of study or alternate assessment students include successfully completing ONE of the following: </a:t>
            </a:r>
          </a:p>
          <a:p>
            <a:pPr lvl="1">
              <a:lnSpc>
                <a:spcPct val="110000"/>
              </a:lnSpc>
            </a:pPr>
            <a:r>
              <a:rPr lang="en-US"/>
              <a:t>Career Work Experience Completion (CWEC) </a:t>
            </a:r>
            <a:r>
              <a:rPr lang="en-US" b="1" u="sng"/>
              <a:t>and </a:t>
            </a:r>
            <a:r>
              <a:rPr lang="en-US"/>
              <a:t>meeting benchmark on the Employability Skills Attainment Record (ESAR), or</a:t>
            </a:r>
          </a:p>
          <a:p>
            <a:pPr lvl="1">
              <a:lnSpc>
                <a:spcPct val="110000"/>
              </a:lnSpc>
            </a:pPr>
            <a:r>
              <a:rPr lang="en-US"/>
              <a:t>300 or more hours of a KBE-approved cooperative education or internship associated with a course code (CWEC course codes for alternate), or </a:t>
            </a:r>
          </a:p>
          <a:p>
            <a:pPr lvl="1">
              <a:lnSpc>
                <a:spcPct val="110000"/>
              </a:lnSpc>
            </a:pPr>
            <a:r>
              <a:rPr lang="en-US"/>
              <a:t>KBE-approved application for work experiences not associated with a co-op internship course code and have completed 300 on-the-job hours with an employer partner and the school or district aided with the student’s work experience</a:t>
            </a:r>
          </a:p>
          <a:p>
            <a:pPr>
              <a:lnSpc>
                <a:spcPct val="110000"/>
              </a:lnSpc>
            </a:pPr>
            <a:r>
              <a:rPr lang="en-US"/>
              <a:t>Refer to the following resources for more information.</a:t>
            </a:r>
          </a:p>
          <a:p>
            <a:pPr lvl="1">
              <a:lnSpc>
                <a:spcPct val="110000"/>
              </a:lnSpc>
            </a:pPr>
            <a:r>
              <a:rPr lang="en-US">
                <a:hlinkClick r:id="rId3"/>
              </a:rPr>
              <a:t>Working with Exceptional Children in CTE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>
                <a:hlinkClick r:id="rId4"/>
              </a:rPr>
              <a:t>Accountability and Postsecondary Readiness in CTE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>
                <a:hlinkClick r:id="rId5"/>
              </a:rPr>
              <a:t>Frequently Asked Questions (FAQ): Co-ops and Internships for State Accountability Document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8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4D0E-9B3F-BA6E-B9BD-4DBCE6D2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71740" cy="1016000"/>
          </a:xfrm>
        </p:spPr>
        <p:txBody>
          <a:bodyPr>
            <a:normAutofit fontScale="90000"/>
          </a:bodyPr>
          <a:lstStyle/>
          <a:p>
            <a:r>
              <a:rPr lang="en-US"/>
              <a:t>Career Readiness Record and Career Ready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21A4-77A7-8673-B953-4912344C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6" y="885826"/>
            <a:ext cx="11394704" cy="46513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The CWEC courses are available in Infinite Campus (IC) to track co-op and internship hours associated with a course. Schools and districts should identify a staff member to be responsible for reporting student co-op and internship data in the “Career Readiness Record” tab in Infinite Campus (IC). Instructions on how to enter Work Based Learning (WBL) records for students is available on the </a:t>
            </a:r>
            <a:r>
              <a:rPr lang="en-US" sz="1900">
                <a:hlinkClick r:id="rId3"/>
              </a:rPr>
              <a:t>KDE KSIS Data Standards</a:t>
            </a:r>
            <a:r>
              <a:rPr lang="en-US" sz="1900"/>
              <a:t> webpage and can be found in the </a:t>
            </a:r>
            <a:r>
              <a:rPr lang="en-US" sz="1900">
                <a:hlinkClick r:id="rId4"/>
              </a:rPr>
              <a:t>Career Readiness – Work Based Learning Data Standard</a:t>
            </a:r>
            <a:r>
              <a:rPr lang="en-US" sz="1900"/>
              <a:t> document.</a:t>
            </a:r>
          </a:p>
          <a:p>
            <a:pPr>
              <a:lnSpc>
                <a:spcPct val="110000"/>
              </a:lnSpc>
            </a:pPr>
            <a:r>
              <a:rPr lang="en-US" sz="1900"/>
              <a:t>The Career Ready Database (CRD) is utilized to enter the CWEC status and ESAR score to KDE.</a:t>
            </a:r>
          </a:p>
          <a:p>
            <a:pPr>
              <a:lnSpc>
                <a:spcPct val="110000"/>
              </a:lnSpc>
            </a:pPr>
            <a:r>
              <a:rPr lang="en-US" sz="1900"/>
              <a:t>Refer to the </a:t>
            </a:r>
            <a:r>
              <a:rPr lang="en-US" sz="1900">
                <a:hlinkClick r:id="rId5"/>
              </a:rPr>
              <a:t>Kentucky Alternate Assessment Program Calendar</a:t>
            </a:r>
            <a:r>
              <a:rPr lang="en-US" sz="1900"/>
              <a:t> for important dates regarding CWEC and ESAR.</a:t>
            </a:r>
          </a:p>
          <a:p>
            <a:pPr>
              <a:lnSpc>
                <a:spcPct val="110000"/>
              </a:lnSpc>
            </a:pPr>
            <a:r>
              <a:rPr lang="en-US" sz="1900"/>
              <a:t>For questions regarding CWEC and ESAR, please reach out to </a:t>
            </a:r>
            <a:r>
              <a:rPr lang="en-US" sz="1900">
                <a:hlinkClick r:id="rId6"/>
              </a:rPr>
              <a:t>Sherri Craig</a:t>
            </a:r>
            <a:r>
              <a:rPr lang="en-US" sz="1900"/>
              <a:t> in the Office of Career and Technical Education.</a:t>
            </a:r>
          </a:p>
          <a:p>
            <a:pPr>
              <a:lnSpc>
                <a:spcPct val="110000"/>
              </a:lnSpc>
            </a:pPr>
            <a:r>
              <a:rPr lang="en-US" sz="1900"/>
              <a:t>For Career Readiness Record questions, please contact </a:t>
            </a:r>
            <a:r>
              <a:rPr lang="en-US" sz="1900">
                <a:hlinkClick r:id="rId7"/>
              </a:rPr>
              <a:t>Esti Stith</a:t>
            </a:r>
            <a:r>
              <a:rPr lang="en-US" sz="1900"/>
              <a:t> in the Office of Career and Technical Education.</a:t>
            </a:r>
          </a:p>
        </p:txBody>
      </p:sp>
    </p:spTree>
    <p:extLst>
      <p:ext uri="{BB962C8B-B14F-4D97-AF65-F5344CB8AC3E}">
        <p14:creationId xmlns:p14="http://schemas.microsoft.com/office/powerpoint/2010/main" val="163739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5A09-3F6A-479E-9723-58194665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4871"/>
          </a:xfrm>
        </p:spPr>
        <p:txBody>
          <a:bodyPr>
            <a:normAutofit/>
          </a:bodyPr>
          <a:lstStyle/>
          <a:p>
            <a:r>
              <a:rPr lang="en-US"/>
              <a:t>State Accountability Trainings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73DB-D365-487E-ACCD-B2FEB15D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584994"/>
            <a:ext cx="10515600" cy="33238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Accountability Overview</a:t>
            </a:r>
          </a:p>
          <a:p>
            <a:r>
              <a:rPr lang="en-US"/>
              <a:t>State Assessment Results for Reading and Math/State Assessment Results for Science, Social Studies, and Writing</a:t>
            </a:r>
          </a:p>
          <a:p>
            <a:r>
              <a:rPr lang="en-US"/>
              <a:t>Quality of School Climate and Safety</a:t>
            </a:r>
          </a:p>
          <a:p>
            <a:r>
              <a:rPr lang="en-US"/>
              <a:t>Progress on English Language Proficiency</a:t>
            </a:r>
          </a:p>
          <a:p>
            <a:r>
              <a:rPr lang="en-US"/>
              <a:t>Postsecondary Readiness</a:t>
            </a:r>
          </a:p>
          <a:p>
            <a:r>
              <a:rPr lang="en-US"/>
              <a:t>Graduation Rate</a:t>
            </a:r>
          </a:p>
        </p:txBody>
      </p:sp>
    </p:spTree>
    <p:extLst>
      <p:ext uri="{BB962C8B-B14F-4D97-AF65-F5344CB8AC3E}">
        <p14:creationId xmlns:p14="http://schemas.microsoft.com/office/powerpoint/2010/main" val="3752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003"/>
            <a:ext cx="10515600" cy="4107250"/>
          </a:xfrm>
        </p:spPr>
        <p:txBody>
          <a:bodyPr/>
          <a:lstStyle/>
          <a:p>
            <a:r>
              <a:rPr lang="en-US"/>
              <a:t>Postsecondary Readiness Overview</a:t>
            </a:r>
          </a:p>
          <a:p>
            <a:r>
              <a:rPr lang="en-US"/>
              <a:t>Academic Readiness</a:t>
            </a:r>
          </a:p>
          <a:p>
            <a:r>
              <a:rPr lang="en-US"/>
              <a:t>Career Readiness</a:t>
            </a:r>
          </a:p>
          <a:p>
            <a:r>
              <a:rPr lang="en-US"/>
              <a:t>Alternate Postsecondary Readiness</a:t>
            </a:r>
          </a:p>
        </p:txBody>
      </p:sp>
    </p:spTree>
    <p:extLst>
      <p:ext uri="{BB962C8B-B14F-4D97-AF65-F5344CB8AC3E}">
        <p14:creationId xmlns:p14="http://schemas.microsoft.com/office/powerpoint/2010/main" val="1112980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1C893B3-73F2-4068-9286-0015FB25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6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Division of Assessment and Accountability Support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D9DA2-C37A-4EC2-9DD5-C3DCF061A585}"/>
              </a:ext>
            </a:extLst>
          </p:cNvPr>
          <p:cNvSpPr/>
          <p:nvPr/>
        </p:nvSpPr>
        <p:spPr>
          <a:xfrm>
            <a:off x="410817" y="1626704"/>
            <a:ext cx="3856383" cy="3604592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schemeClr val="tx1"/>
                </a:solidFill>
              </a:rPr>
              <a:t>OAA/DAAS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(502) 564-4394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  <a:hlinkClick r:id="rId3"/>
              </a:rPr>
              <a:t>dacinfo@education.ky.gov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C5510-07A2-4BCD-9A13-9559C66A3657}"/>
              </a:ext>
            </a:extLst>
          </p:cNvPr>
          <p:cNvSpPr/>
          <p:nvPr/>
        </p:nvSpPr>
        <p:spPr>
          <a:xfrm>
            <a:off x="4460561" y="1250763"/>
            <a:ext cx="6928481" cy="4356473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400">
                <a:solidFill>
                  <a:srgbClr val="102649"/>
                </a:solidFill>
              </a:rPr>
              <a:t>Christen Roseberry, Program Consultant</a:t>
            </a:r>
          </a:p>
          <a:p>
            <a:pPr algn="r"/>
            <a:r>
              <a:rPr lang="en-US" sz="2400">
                <a:solidFill>
                  <a:srgbClr val="102649"/>
                </a:solidFill>
              </a:rPr>
              <a:t>Office of Assessment and Accountability, christen.roseberry@education.ky.gov</a:t>
            </a:r>
          </a:p>
          <a:p>
            <a:pPr algn="r"/>
            <a:endParaRPr lang="en-US" sz="2400">
              <a:solidFill>
                <a:srgbClr val="102649"/>
              </a:solidFill>
            </a:endParaRPr>
          </a:p>
          <a:p>
            <a:pPr algn="r"/>
            <a:r>
              <a:rPr lang="en-US" sz="2400">
                <a:solidFill>
                  <a:srgbClr val="102649"/>
                </a:solidFill>
              </a:rPr>
              <a:t>Esti Stith, Assistant Data Manager</a:t>
            </a:r>
            <a:endParaRPr lang="en-US" sz="2400">
              <a:solidFill>
                <a:srgbClr val="102649"/>
              </a:solidFill>
              <a:highlight>
                <a:srgbClr val="FFFF00"/>
              </a:highlight>
            </a:endParaRPr>
          </a:p>
          <a:p>
            <a:pPr algn="r"/>
            <a:r>
              <a:rPr lang="en-US" sz="2400">
                <a:solidFill>
                  <a:srgbClr val="102649"/>
                </a:solidFill>
              </a:rPr>
              <a:t>Office of Career and Technical Education, esti.stith@education.ky.gov</a:t>
            </a:r>
          </a:p>
        </p:txBody>
      </p:sp>
    </p:spTree>
    <p:extLst>
      <p:ext uri="{BB962C8B-B14F-4D97-AF65-F5344CB8AC3E}">
        <p14:creationId xmlns:p14="http://schemas.microsoft.com/office/powerpoint/2010/main" val="1674990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DBDFF6-3027-6287-2FA3-7122A80AE2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Ending Slide </a:t>
            </a:r>
            <a:br>
              <a:rPr lang="en-US"/>
            </a:br>
            <a:endParaRPr lang="en-US"/>
          </a:p>
        </p:txBody>
      </p:sp>
      <p:pic>
        <p:nvPicPr>
          <p:cNvPr id="3" name="Picture 3" descr="Decorative Photo">
            <a:extLst>
              <a:ext uri="{FF2B5EF4-FFF2-40B4-BE49-F238E27FC236}">
                <a16:creationId xmlns:a16="http://schemas.microsoft.com/office/drawing/2014/main" id="{F8228135-254D-D44E-FEC4-99D99804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7" y="1931095"/>
            <a:ext cx="5473700" cy="24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6160"/>
          </a:xfrm>
        </p:spPr>
        <p:txBody>
          <a:bodyPr/>
          <a:lstStyle/>
          <a:p>
            <a:r>
              <a:rPr lang="en-US"/>
              <a:t>Postsecondary Readiness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295400"/>
            <a:ext cx="10515600" cy="4117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b="1" i="1"/>
              <a:t>Postsecondary Readiness </a:t>
            </a:r>
            <a:r>
              <a:rPr lang="en-US"/>
              <a:t>is the attainment of the necessary knowledge, skills, and dispositions for a student to successfully transition to the next level of his or her educational career.​</a:t>
            </a:r>
          </a:p>
          <a:p>
            <a:pPr fontAlgn="base"/>
            <a:r>
              <a:rPr lang="en-US"/>
              <a:t>All students with a Graduation Code (G-Code) in Infinite Campus (IC) and grade 12 non-graduates are included in Postsecondary Readiness and are accountable based on the 100-day rule.</a:t>
            </a:r>
          </a:p>
          <a:p>
            <a:pPr fontAlgn="base"/>
            <a:r>
              <a:rPr lang="en-US"/>
              <a:t>To demonstrate postsecondary readiness, the student must meet </a:t>
            </a:r>
            <a:r>
              <a:rPr lang="en-US" b="1" i="1" u="sng"/>
              <a:t>one</a:t>
            </a:r>
            <a:r>
              <a:rPr lang="en-US"/>
              <a:t> type of readiness (Academic or Career).​</a:t>
            </a:r>
          </a:p>
        </p:txBody>
      </p:sp>
    </p:spTree>
    <p:extLst>
      <p:ext uri="{BB962C8B-B14F-4D97-AF65-F5344CB8AC3E}">
        <p14:creationId xmlns:p14="http://schemas.microsoft.com/office/powerpoint/2010/main" val="39085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53920"/>
            <a:ext cx="10933430" cy="1616075"/>
          </a:xfrm>
        </p:spPr>
        <p:txBody>
          <a:bodyPr/>
          <a:lstStyle/>
          <a:p>
            <a:r>
              <a:rPr lang="en-US"/>
              <a:t>Postsecondary Readiness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769995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Christen Roseberry, Program Consultant</a:t>
            </a:r>
          </a:p>
          <a:p>
            <a:pPr>
              <a:spcBef>
                <a:spcPts val="0"/>
              </a:spcBef>
            </a:pPr>
            <a:r>
              <a:rPr lang="en-US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8120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5CBA-36A6-84A6-1B8F-91A5850B7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C09B-50BA-1B67-E9FE-41961B60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6160"/>
          </a:xfrm>
        </p:spPr>
        <p:txBody>
          <a:bodyPr/>
          <a:lstStyle/>
          <a:p>
            <a:r>
              <a:rPr lang="en-US"/>
              <a:t>Postsecondary Readiness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72BA-23BD-3D0A-C5D5-9FE0EAA3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61" y="898154"/>
            <a:ext cx="11762179" cy="479428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>
                <a:effectLst/>
                <a:latin typeface="Segoe UI"/>
                <a:cs typeface="Segoe UI"/>
              </a:rPr>
              <a:t>KRS 158.6455 </a:t>
            </a:r>
            <a:r>
              <a:rPr lang="en-US" sz="9600"/>
              <a:t>requires that postsecondary readiness for each high school student be measured by </a:t>
            </a:r>
            <a:r>
              <a:rPr lang="en-US" sz="9600" b="1"/>
              <a:t>one</a:t>
            </a:r>
            <a:r>
              <a:rPr lang="en-US" sz="9600"/>
              <a:t> of the following:</a:t>
            </a:r>
          </a:p>
          <a:p>
            <a:pPr lvl="1"/>
            <a:r>
              <a:rPr lang="en-US" sz="8800"/>
              <a:t>Meeting or exceeding a college readiness benchmark score on the college admissions examination or a college placement examination</a:t>
            </a:r>
          </a:p>
          <a:p>
            <a:pPr lvl="1"/>
            <a:r>
              <a:rPr lang="en-US" sz="8800"/>
              <a:t>Achieving 3 hours of dual-credit or postsecondary articulated credit </a:t>
            </a:r>
          </a:p>
          <a:p>
            <a:pPr lvl="1"/>
            <a:r>
              <a:rPr lang="en-US" sz="8800"/>
              <a:t>Achieving a benchmark score on an AP, IB, CAI, or other nationally recognized exam </a:t>
            </a:r>
          </a:p>
          <a:p>
            <a:pPr lvl="1"/>
            <a:r>
              <a:rPr lang="en-US" sz="8800"/>
              <a:t>Completing a required number of hours or achieving a benchmark within an apprenticeship, cooperative, or internship that is aligned with a credential or associate degree; or</a:t>
            </a:r>
          </a:p>
          <a:p>
            <a:pPr lvl="1"/>
            <a:r>
              <a:rPr lang="en-US" sz="8800"/>
              <a:t>Achieving any industry-recognized certifications, licensures, or credentials, with more weight in accountability for industry-recognized certifications, licensures, or credentials identified as high demand. </a:t>
            </a:r>
          </a:p>
          <a:p>
            <a:r>
              <a:rPr lang="en-US" sz="9200"/>
              <a:t>For more information and specific guidance, please refer to the </a:t>
            </a:r>
            <a:r>
              <a:rPr lang="en-US" sz="9200">
                <a:hlinkClick r:id="rId3"/>
              </a:rPr>
              <a:t>KRS 158.6455 regulation</a:t>
            </a:r>
            <a:r>
              <a:rPr lang="en-US" sz="9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02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95"/>
            <a:ext cx="11044043" cy="9916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A757A"/>
                </a:solidFill>
              </a:rPr>
              <a:t>Postsecondary Readiness Status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76" y="1205037"/>
            <a:ext cx="11267988" cy="27188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>
                <a:latin typeface="Franklin Gothic Book" panose="020B0503020102020204" pitchFamily="34" charset="0"/>
              </a:rPr>
              <a:t>Based on the students who graduate and grade 12 nongraduates</a:t>
            </a:r>
          </a:p>
          <a:p>
            <a:pPr marL="0" indent="0" algn="ctr">
              <a:buNone/>
            </a:pPr>
            <a:endParaRPr lang="en-US" sz="3800"/>
          </a:p>
          <a:p>
            <a:pPr marL="0" indent="0" algn="ctr">
              <a:buNone/>
            </a:pPr>
            <a:r>
              <a:rPr lang="en-US">
                <a:latin typeface="Franklin Gothic Book" panose="020B0503020102020204" pitchFamily="34" charset="0"/>
              </a:rPr>
              <a:t>(Number of students ready in high-demand areas*1.25) OR</a:t>
            </a:r>
          </a:p>
          <a:p>
            <a:pPr marL="0" indent="0" algn="ctr">
              <a:buNone/>
            </a:pPr>
            <a:r>
              <a:rPr lang="en-US">
                <a:latin typeface="Franklin Gothic Book" panose="020B0503020102020204" pitchFamily="34" charset="0"/>
              </a:rPr>
              <a:t> (Number of students ready*1.0) </a:t>
            </a: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  <a:latin typeface="Franklin Gothic Book" panose="020B0503020102020204" pitchFamily="34" charset="0"/>
              </a:rPr>
              <a:t>___________________divided by______________________</a:t>
            </a:r>
          </a:p>
          <a:p>
            <a:pPr marL="0" indent="0" algn="ctr">
              <a:buNone/>
            </a:pPr>
            <a:r>
              <a:rPr lang="en-US">
                <a:latin typeface="Franklin Gothic Book" panose="020B0503020102020204" pitchFamily="34" charset="0"/>
              </a:rPr>
              <a:t>total number of graduates plus grade 12 non-graduates</a:t>
            </a:r>
            <a:endParaRPr lang="en-US" b="1"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23D0D-1EFB-46B4-AD8E-61A23375DDC8}"/>
              </a:ext>
            </a:extLst>
          </p:cNvPr>
          <p:cNvSpPr txBox="1"/>
          <p:nvPr/>
        </p:nvSpPr>
        <p:spPr>
          <a:xfrm>
            <a:off x="216876" y="4110318"/>
            <a:ext cx="1175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Credit for students obtaining an industry-recognized certification, licensure, or credential in specialized career pathways in state and regional high-demand sectors as approved by Kentucky's Workforce Innovation Board is one and one-quarter (1.25) points. Credit for students obtaining all other readiness indicators is one (1.0) point. </a:t>
            </a:r>
          </a:p>
        </p:txBody>
      </p:sp>
    </p:spTree>
    <p:extLst>
      <p:ext uri="{BB962C8B-B14F-4D97-AF65-F5344CB8AC3E}">
        <p14:creationId xmlns:p14="http://schemas.microsoft.com/office/powerpoint/2010/main" val="5229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37276" cy="1392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Status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9D18B-FC30-E951-2890-B30FCDB1AEFC}"/>
              </a:ext>
            </a:extLst>
          </p:cNvPr>
          <p:cNvSpPr txBox="1"/>
          <p:nvPr/>
        </p:nvSpPr>
        <p:spPr>
          <a:xfrm>
            <a:off x="4537277" y="228600"/>
            <a:ext cx="7371694" cy="200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The Status Score represents the current year outcome for a given indicator. 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2B1E5D-0352-3A6F-3863-70BCBF0EC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35927"/>
              </p:ext>
            </p:extLst>
          </p:nvPr>
        </p:nvGraphicFramePr>
        <p:xfrm>
          <a:off x="283030" y="1959429"/>
          <a:ext cx="11625938" cy="350632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446537">
                  <a:extLst>
                    <a:ext uri="{9D8B030D-6E8A-4147-A177-3AD203B41FA5}">
                      <a16:colId xmlns:a16="http://schemas.microsoft.com/office/drawing/2014/main" val="836825645"/>
                    </a:ext>
                  </a:extLst>
                </a:gridCol>
                <a:gridCol w="1738013">
                  <a:extLst>
                    <a:ext uri="{9D8B030D-6E8A-4147-A177-3AD203B41FA5}">
                      <a16:colId xmlns:a16="http://schemas.microsoft.com/office/drawing/2014/main" val="1900178310"/>
                    </a:ext>
                  </a:extLst>
                </a:gridCol>
                <a:gridCol w="1923153">
                  <a:extLst>
                    <a:ext uri="{9D8B030D-6E8A-4147-A177-3AD203B41FA5}">
                      <a16:colId xmlns:a16="http://schemas.microsoft.com/office/drawing/2014/main" val="2093303321"/>
                    </a:ext>
                  </a:extLst>
                </a:gridCol>
                <a:gridCol w="1532904">
                  <a:extLst>
                    <a:ext uri="{9D8B030D-6E8A-4147-A177-3AD203B41FA5}">
                      <a16:colId xmlns:a16="http://schemas.microsoft.com/office/drawing/2014/main" val="2896861324"/>
                    </a:ext>
                  </a:extLst>
                </a:gridCol>
                <a:gridCol w="1532904">
                  <a:extLst>
                    <a:ext uri="{9D8B030D-6E8A-4147-A177-3AD203B41FA5}">
                      <a16:colId xmlns:a16="http://schemas.microsoft.com/office/drawing/2014/main" val="4046615660"/>
                    </a:ext>
                  </a:extLst>
                </a:gridCol>
                <a:gridCol w="1948565">
                  <a:extLst>
                    <a:ext uri="{9D8B030D-6E8A-4147-A177-3AD203B41FA5}">
                      <a16:colId xmlns:a16="http://schemas.microsoft.com/office/drawing/2014/main" val="3478037349"/>
                    </a:ext>
                  </a:extLst>
                </a:gridCol>
                <a:gridCol w="1503862">
                  <a:extLst>
                    <a:ext uri="{9D8B030D-6E8A-4147-A177-3AD203B41FA5}">
                      <a16:colId xmlns:a16="http://schemas.microsoft.com/office/drawing/2014/main" val="374097156"/>
                    </a:ext>
                  </a:extLst>
                </a:gridCol>
              </a:tblGrid>
              <a:tr h="197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Indicator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State Assessment Results in Reading and Mathematics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State Assessment Results in Science, Social Studies, and Writing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English Learner Progress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Quality of School Climate and Safety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Postsecondary Readiness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Graduation Rate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63653"/>
                  </a:ext>
                </a:extLst>
              </a:tr>
              <a:tr h="15353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Metric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Weighted performance index based on student assessment performance levels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Weighted performance index based on student assessment performance levels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Points assigned based on student-level growth as measured by a value table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Average of student scores for applicable questions in the QSCS survey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Percent of 12th grade students demonstrating academic or career readiness</a:t>
                      </a:r>
                      <a:endParaRPr lang="en-US" sz="13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Libre Franklin" pitchFamily="2" charset="0"/>
                        </a:rPr>
                        <a:t>Average 4- and 5-year graduation rates</a:t>
                      </a:r>
                      <a:endParaRPr lang="en-US" sz="13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3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95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BTS_Training_KScreen" id="{F6E8932F-5E00-4BC3-B626-A3811A4AAD8E}" vid="{686AC029-F217-441C-8B86-71FEF4FDA48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2024-08-15T17:48:36+00:00</Publication_x0020_Date>
    <Audience1 xmlns="3a62de7d-ba57-4f43-9dae-9623ba637be0"/>
    <_dlc_DocId xmlns="3a62de7d-ba57-4f43-9dae-9623ba637be0">KYED-14-1899</_dlc_DocId>
    <_dlc_DocIdUrl xmlns="3a62de7d-ba57-4f43-9dae-9623ba637be0">
      <Url>https://www.education.ky.gov/AA/distsupp/_layouts/15/DocIdRedir.aspx?ID=KYED-14-1899</Url>
      <Description>KYED-14-1899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1970AA-7926-4D42-BDF0-66C0A2F9EDFC}"/>
</file>

<file path=customXml/itemProps2.xml><?xml version="1.0" encoding="utf-8"?>
<ds:datastoreItem xmlns:ds="http://schemas.openxmlformats.org/officeDocument/2006/customXml" ds:itemID="{C70D4522-EDD2-4326-BD38-D65ABD3DF72F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d2e0887b-4a8a-4736-99cf-56284292f442"/>
    <ds:schemaRef ds:uri="http://schemas.microsoft.com/office/infopath/2007/PartnerControls"/>
    <ds:schemaRef ds:uri="http://schemas.openxmlformats.org/package/2006/metadata/core-properties"/>
    <ds:schemaRef ds:uri="9e447306-43c9-46fc-85e8-9d0ed75a31b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3D5B749-BB4A-4432-B477-B3721FCB72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3297</Words>
  <Application>Microsoft Office PowerPoint</Application>
  <PresentationFormat>Widescreen</PresentationFormat>
  <Paragraphs>497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Franklin Gothic Book</vt:lpstr>
      <vt:lpstr>Franklin Gothic Medium</vt:lpstr>
      <vt:lpstr>Libre Franklin</vt:lpstr>
      <vt:lpstr>Libre Franklin Medium</vt:lpstr>
      <vt:lpstr>Segoe UI</vt:lpstr>
      <vt:lpstr>Office Theme</vt:lpstr>
      <vt:lpstr>1_Office Theme</vt:lpstr>
      <vt:lpstr>2_Office Theme</vt:lpstr>
      <vt:lpstr>Accountability Indicator Training: Postsecondary Readiness</vt:lpstr>
      <vt:lpstr>State Indicators in the Accountability System</vt:lpstr>
      <vt:lpstr>Glossary</vt:lpstr>
      <vt:lpstr>Agenda</vt:lpstr>
      <vt:lpstr>Postsecondary Readiness Defined</vt:lpstr>
      <vt:lpstr>Postsecondary Readiness Overview</vt:lpstr>
      <vt:lpstr>Postsecondary Readiness Regulation</vt:lpstr>
      <vt:lpstr>Postsecondary Readiness Status Calculation</vt:lpstr>
      <vt:lpstr>Status Score</vt:lpstr>
      <vt:lpstr>Status Levels</vt:lpstr>
      <vt:lpstr>Status Cut Scores for High Schools</vt:lpstr>
      <vt:lpstr>Change Score</vt:lpstr>
      <vt:lpstr>Change Levels</vt:lpstr>
      <vt:lpstr>Change Cut Scores for High Schools</vt:lpstr>
      <vt:lpstr>Indicator Scores</vt:lpstr>
      <vt:lpstr>Indicator Performance Ratings</vt:lpstr>
      <vt:lpstr>Overall Accountability Weights</vt:lpstr>
      <vt:lpstr>Overall Score – High School </vt:lpstr>
      <vt:lpstr>Overall and Indicator Performance Ratings</vt:lpstr>
      <vt:lpstr>Overall Performance Rating Cut Scores</vt:lpstr>
      <vt:lpstr>Academic Readiness</vt:lpstr>
      <vt:lpstr>Postsecondary Readiness College Admissions Exam or Placement Examination </vt:lpstr>
      <vt:lpstr>CPE College Indicator (Fall 2025 – Spring 2027)</vt:lpstr>
      <vt:lpstr>Postsecondary Readiness – Dual Credit</vt:lpstr>
      <vt:lpstr>Postsecondary Readiness – AP, IB, CAI</vt:lpstr>
      <vt:lpstr>Postsecondary Readiness Overview Resource </vt:lpstr>
      <vt:lpstr>Career Readiness</vt:lpstr>
      <vt:lpstr>5 Options for Career Readiness</vt:lpstr>
      <vt:lpstr>Career Readiness -- Industry Certifications</vt:lpstr>
      <vt:lpstr>Career Readiness – CTE End-of-Program (EOP) Assessments for Articulated Credit</vt:lpstr>
      <vt:lpstr>Career Readiness – CTE Dual Credit</vt:lpstr>
      <vt:lpstr>Career Readiness – Cooperative Education and Internships </vt:lpstr>
      <vt:lpstr>Available Guidance for Cooperative Education and Internships for State Accountability</vt:lpstr>
      <vt:lpstr>Career Readiness – Registered Apprenticeship</vt:lpstr>
      <vt:lpstr>Alternate Postsecondary Readiness</vt:lpstr>
      <vt:lpstr>Transition Attainment Record (TAR)</vt:lpstr>
      <vt:lpstr>Alternate Career Readiness Options</vt:lpstr>
      <vt:lpstr>Career Readiness Record and Career Ready Database</vt:lpstr>
      <vt:lpstr>State Accountability Trainings </vt:lpstr>
      <vt:lpstr>Division of Assessment and Accountability Support</vt:lpstr>
      <vt:lpstr>Ending Slide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Postsecondary Readiness Indicator</dc:title>
  <dc:creator>Hackworth, Michael - Office of Assessment and Accountability</dc:creator>
  <cp:keywords>Please email dacinfo@education.ky.gov with your questions. (Accessible)</cp:keywords>
  <cp:lastModifiedBy>Riley, Ben - Division of Assessment and Accountability Support</cp:lastModifiedBy>
  <cp:revision>2</cp:revision>
  <dcterms:created xsi:type="dcterms:W3CDTF">2021-08-26T18:21:30Z</dcterms:created>
  <dcterms:modified xsi:type="dcterms:W3CDTF">2025-08-01T12:14:04Z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Order">
    <vt:r8>169900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dlc_DocIdItemGuid">
    <vt:lpwstr>f356d55e-cced-4170-a1ba-4485c284644f</vt:lpwstr>
  </property>
  <property fmtid="{D5CDD505-2E9C-101B-9397-08002B2CF9AE}" pid="11" name="MSIP_Label_eb544694-0027-44fa-bee4-2648c0363f9d_Enabled">
    <vt:lpwstr>true</vt:lpwstr>
  </property>
  <property fmtid="{D5CDD505-2E9C-101B-9397-08002B2CF9AE}" pid="12" name="MSIP_Label_eb544694-0027-44fa-bee4-2648c0363f9d_SetDate">
    <vt:lpwstr>2024-07-17T14:37:36Z</vt:lpwstr>
  </property>
  <property fmtid="{D5CDD505-2E9C-101B-9397-08002B2CF9AE}" pid="13" name="MSIP_Label_eb544694-0027-44fa-bee4-2648c0363f9d_Method">
    <vt:lpwstr>Standard</vt:lpwstr>
  </property>
  <property fmtid="{D5CDD505-2E9C-101B-9397-08002B2CF9AE}" pid="14" name="MSIP_Label_eb544694-0027-44fa-bee4-2648c0363f9d_Name">
    <vt:lpwstr>defa4170-0d19-0005-0004-bc88714345d2</vt:lpwstr>
  </property>
  <property fmtid="{D5CDD505-2E9C-101B-9397-08002B2CF9AE}" pid="15" name="MSIP_Label_eb544694-0027-44fa-bee4-2648c0363f9d_SiteId">
    <vt:lpwstr>9360c11f-90e6-4706-ad00-25fcdc9e2ed1</vt:lpwstr>
  </property>
  <property fmtid="{D5CDD505-2E9C-101B-9397-08002B2CF9AE}" pid="16" name="MSIP_Label_eb544694-0027-44fa-bee4-2648c0363f9d_ActionId">
    <vt:lpwstr>2adf0043-18f1-4875-ba1c-d56b6a132bc5</vt:lpwstr>
  </property>
  <property fmtid="{D5CDD505-2E9C-101B-9397-08002B2CF9AE}" pid="17" name="MSIP_Label_eb544694-0027-44fa-bee4-2648c0363f9d_ContentBits">
    <vt:lpwstr>0</vt:lpwstr>
  </property>
  <property fmtid="{D5CDD505-2E9C-101B-9397-08002B2CF9AE}" pid="18" name="MediaServiceImageTags">
    <vt:lpwstr/>
  </property>
</Properties>
</file>