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25"/>
  </p:notesMasterIdLst>
  <p:handoutMasterIdLst>
    <p:handoutMasterId r:id="rId26"/>
  </p:handoutMasterIdLst>
  <p:sldIdLst>
    <p:sldId id="256" r:id="rId6"/>
    <p:sldId id="1024" r:id="rId7"/>
    <p:sldId id="1046" r:id="rId8"/>
    <p:sldId id="1045" r:id="rId9"/>
    <p:sldId id="1044" r:id="rId10"/>
    <p:sldId id="1049" r:id="rId11"/>
    <p:sldId id="1050" r:id="rId12"/>
    <p:sldId id="1051" r:id="rId13"/>
    <p:sldId id="1042" r:id="rId14"/>
    <p:sldId id="1040" r:id="rId15"/>
    <p:sldId id="1047" r:id="rId16"/>
    <p:sldId id="1048" r:id="rId17"/>
    <p:sldId id="1043" r:id="rId18"/>
    <p:sldId id="1001" r:id="rId19"/>
    <p:sldId id="1003" r:id="rId20"/>
    <p:sldId id="998" r:id="rId21"/>
    <p:sldId id="1004" r:id="rId22"/>
    <p:sldId id="888" r:id="rId23"/>
    <p:sldId id="102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5FD6BBD4-89B8-DC90-B9A0-590DE6A9A122}" name="Larkins, Jennifer - Division of Assessment and Accountability Support" initials="LS" userId="S::jennifer.larkins@education.ky.gov::093879bc-4454-48e7-95b0-93a7f4bf4b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D77C3"/>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A7E2E-94FE-4BD4-88C9-14EBCFA40381}" vWet="2" dt="2023-06-08T12:31:59.735"/>
    <p1510:client id="{2721A5D7-1999-4B27-A52F-907BE0C7C85F}" v="1007" vWet="1009" dt="2023-06-08T12:22:30.677"/>
    <p1510:client id="{3DB682EC-DB4F-304F-BE20-ABB40F4964D1}" v="1" dt="2023-06-07T18:11:53.083"/>
    <p1510:client id="{47CB25F1-5C05-4696-991F-E9C299104F9F}" v="215" vWet="217" dt="2023-06-08T13:12:26.032"/>
    <p1510:client id="{5CD0D89E-73A8-27C8-23C6-7DCBB4EA565A}" v="661" dt="2023-06-07T14:12:56.769"/>
    <p1510:client id="{5D8817CE-1F50-0382-C9DC-3957DFC5F4A9}" v="13" dt="2023-06-07T15:08:04.457"/>
    <p1510:client id="{7A74CFE2-D80B-177B-A898-82624ADEF17A}" v="184" dt="2023-06-08T12:46:35.944"/>
    <p1510:client id="{AE4AA08A-7B7F-FC0B-7F67-44BC443946F5}" v="6" dt="2023-06-08T12:22:18.034"/>
    <p1510:client id="{C0A06076-9723-4282-9406-535535957B21}" v="14" dt="2023-06-07T17:42:43.180"/>
    <p1510:client id="{F23A2C10-C377-4B9F-A06D-ECEC1A0F5195}" v="148" dt="2023-06-08T13:14:17.501"/>
    <p1510:client id="{FA3D5662-B683-D455-A1A4-3F0BC3389F09}" v="1" dt="2023-06-08T12:49:59.776"/>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0" d="100"/>
          <a:sy n="100" d="100"/>
        </p:scale>
        <p:origin x="3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ustomXml" Target="../customXml/item4.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9C80A-C336-4B49-9417-1FCD338E03DA}"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n-US"/>
        </a:p>
      </dgm:t>
    </dgm:pt>
    <dgm:pt modelId="{EB796390-9265-484F-8EE6-75C4B7534116}">
      <dgm:prSet phldrT="[Text]"/>
      <dgm:spPr/>
      <dgm:t>
        <a:bodyPr/>
        <a:lstStyle/>
        <a:p>
          <a:r>
            <a:rPr lang="en-US">
              <a:solidFill>
                <a:schemeClr val="tx1"/>
              </a:solidFill>
            </a:rPr>
            <a:t>Develop Indicator and School Performance Level Descriptors</a:t>
          </a:r>
        </a:p>
      </dgm:t>
    </dgm:pt>
    <dgm:pt modelId="{F4D02B2D-8622-408E-84BB-9BC466C8C696}" type="parTrans" cxnId="{059E0F54-43EB-4870-872E-8639DBA3F304}">
      <dgm:prSet/>
      <dgm:spPr/>
      <dgm:t>
        <a:bodyPr/>
        <a:lstStyle/>
        <a:p>
          <a:endParaRPr lang="en-US"/>
        </a:p>
      </dgm:t>
    </dgm:pt>
    <dgm:pt modelId="{7312974A-8687-400B-B008-DFF37ADA37FE}" type="sibTrans" cxnId="{059E0F54-43EB-4870-872E-8639DBA3F304}">
      <dgm:prSet/>
      <dgm:spPr>
        <a:solidFill>
          <a:srgbClr val="057780"/>
        </a:solidFill>
      </dgm:spPr>
      <dgm:t>
        <a:bodyPr/>
        <a:lstStyle/>
        <a:p>
          <a:endParaRPr lang="en-US"/>
        </a:p>
      </dgm:t>
    </dgm:pt>
    <dgm:pt modelId="{933D6A88-E5CD-44DC-8173-D2FEDBD51F14}">
      <dgm:prSet phldrT="[Text]"/>
      <dgm:spPr/>
      <dgm:t>
        <a:bodyPr/>
        <a:lstStyle/>
        <a:p>
          <a:r>
            <a:rPr lang="en-US">
              <a:solidFill>
                <a:schemeClr val="tx1"/>
              </a:solidFill>
            </a:rPr>
            <a:t>Set cut scores for Status and Change labels, Indicator Performance Ratings and Overall School Performance Ratings</a:t>
          </a:r>
        </a:p>
      </dgm:t>
    </dgm:pt>
    <dgm:pt modelId="{D830C356-6B9D-4B92-BC6D-795B1E7049C2}" type="parTrans" cxnId="{57CA2AA7-286C-4DD5-B125-650F38839337}">
      <dgm:prSet/>
      <dgm:spPr/>
      <dgm:t>
        <a:bodyPr/>
        <a:lstStyle/>
        <a:p>
          <a:endParaRPr lang="en-US"/>
        </a:p>
      </dgm:t>
    </dgm:pt>
    <dgm:pt modelId="{9D0D5972-7AA3-4D55-9D5D-06FAE402F52B}" type="sibTrans" cxnId="{57CA2AA7-286C-4DD5-B125-650F38839337}">
      <dgm:prSet/>
      <dgm:spPr>
        <a:solidFill>
          <a:srgbClr val="057780"/>
        </a:solidFill>
      </dgm:spPr>
      <dgm:t>
        <a:bodyPr/>
        <a:lstStyle/>
        <a:p>
          <a:endParaRPr lang="en-US"/>
        </a:p>
      </dgm:t>
    </dgm:pt>
    <dgm:pt modelId="{F35DCC47-6420-424D-8965-B6870FCAEE76}">
      <dgm:prSet phldrT="[Text]"/>
      <dgm:spPr/>
      <dgm:t>
        <a:bodyPr/>
        <a:lstStyle/>
        <a:p>
          <a:r>
            <a:rPr lang="en-US" b="0">
              <a:solidFill>
                <a:schemeClr val="tx1"/>
              </a:solidFill>
            </a:rPr>
            <a:t>Approval of final cut scores by KDE and LSAC followed by public data release activities</a:t>
          </a:r>
        </a:p>
      </dgm:t>
    </dgm:pt>
    <dgm:pt modelId="{DE8916FF-91AA-49A8-BD5C-6214DD589100}" type="parTrans" cxnId="{F6150FEE-53DA-4BBB-B3BA-D31806C96ECF}">
      <dgm:prSet/>
      <dgm:spPr/>
      <dgm:t>
        <a:bodyPr/>
        <a:lstStyle/>
        <a:p>
          <a:endParaRPr lang="en-US"/>
        </a:p>
      </dgm:t>
    </dgm:pt>
    <dgm:pt modelId="{BF359694-D984-45CE-B78A-5F2EE2303CA6}" type="sibTrans" cxnId="{F6150FEE-53DA-4BBB-B3BA-D31806C96ECF}">
      <dgm:prSet/>
      <dgm:spPr/>
      <dgm:t>
        <a:bodyPr/>
        <a:lstStyle/>
        <a:p>
          <a:endParaRPr lang="en-US"/>
        </a:p>
      </dgm:t>
    </dgm:pt>
    <dgm:pt modelId="{C387E513-B297-499B-8710-D2E94B2887BB}" type="pres">
      <dgm:prSet presAssocID="{F2B9C80A-C336-4B49-9417-1FCD338E03DA}" presName="Name0" presStyleCnt="0">
        <dgm:presLayoutVars>
          <dgm:dir/>
          <dgm:resizeHandles val="exact"/>
        </dgm:presLayoutVars>
      </dgm:prSet>
      <dgm:spPr/>
    </dgm:pt>
    <dgm:pt modelId="{44553CF6-50A7-4F4E-A1B9-2D2B2062CD1F}" type="pres">
      <dgm:prSet presAssocID="{EB796390-9265-484F-8EE6-75C4B7534116}" presName="composite" presStyleCnt="0"/>
      <dgm:spPr/>
    </dgm:pt>
    <dgm:pt modelId="{4CA5880A-27E1-4766-870F-883537C0CBE5}" type="pres">
      <dgm:prSet presAssocID="{EB796390-9265-484F-8EE6-75C4B7534116}" presName="imagSh" presStyleLbl="bgImgPlace1" presStyleIdx="0" presStyleCnt="3" custScaleX="40493" custScaleY="36113" custLinFactNeighborX="-3313" custLinFactNeighborY="-552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ribble with solid fill"/>
        </a:ext>
      </dgm:extLst>
    </dgm:pt>
    <dgm:pt modelId="{1277407C-D736-4E5C-B7C1-6D862D4E6A62}" type="pres">
      <dgm:prSet presAssocID="{EB796390-9265-484F-8EE6-75C4B7534116}" presName="txNode" presStyleLbl="node1" presStyleIdx="0" presStyleCnt="3">
        <dgm:presLayoutVars>
          <dgm:bulletEnabled val="1"/>
        </dgm:presLayoutVars>
      </dgm:prSet>
      <dgm:spPr/>
    </dgm:pt>
    <dgm:pt modelId="{ABF4D819-F709-4D41-95B2-C06D404F783D}" type="pres">
      <dgm:prSet presAssocID="{7312974A-8687-400B-B008-DFF37ADA37FE}" presName="sibTrans" presStyleLbl="sibTrans2D1" presStyleIdx="0" presStyleCnt="2" custAng="53294" custLinFactNeighborX="45116" custLinFactNeighborY="17345"/>
      <dgm:spPr/>
    </dgm:pt>
    <dgm:pt modelId="{C01635EF-02E0-48CB-AF50-2CE70067C21C}" type="pres">
      <dgm:prSet presAssocID="{7312974A-8687-400B-B008-DFF37ADA37FE}" presName="connTx" presStyleLbl="sibTrans2D1" presStyleIdx="0" presStyleCnt="2"/>
      <dgm:spPr/>
    </dgm:pt>
    <dgm:pt modelId="{FF5B74F4-83D5-4551-A1BA-19E8FA780F8C}" type="pres">
      <dgm:prSet presAssocID="{933D6A88-E5CD-44DC-8173-D2FEDBD51F14}" presName="composite" presStyleCnt="0"/>
      <dgm:spPr/>
    </dgm:pt>
    <dgm:pt modelId="{6A48A1DC-D861-487A-A72D-F942432F62C3}" type="pres">
      <dgm:prSet presAssocID="{933D6A88-E5CD-44DC-8173-D2FEDBD51F14}" presName="imagSh" presStyleLbl="bgImgPlace1" presStyleIdx="1" presStyleCnt="3" custScaleX="36340" custScaleY="31701" custLinFactNeighborX="-7005" custLinFactNeighborY="-663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4000" b="-14000"/>
          </a:stretch>
        </a:blipFill>
      </dgm:spPr>
      <dgm:extLst>
        <a:ext uri="{E40237B7-FDA0-4F09-8148-C483321AD2D9}">
          <dgm14:cNvPr xmlns:dgm14="http://schemas.microsoft.com/office/drawing/2010/diagram" id="0" name="" descr="Bar chart with solid fill"/>
        </a:ext>
      </dgm:extLst>
    </dgm:pt>
    <dgm:pt modelId="{450FC000-7034-456E-B082-B369C39A0934}" type="pres">
      <dgm:prSet presAssocID="{933D6A88-E5CD-44DC-8173-D2FEDBD51F14}" presName="txNode" presStyleLbl="node1" presStyleIdx="1" presStyleCnt="3">
        <dgm:presLayoutVars>
          <dgm:bulletEnabled val="1"/>
        </dgm:presLayoutVars>
      </dgm:prSet>
      <dgm:spPr/>
    </dgm:pt>
    <dgm:pt modelId="{905093E6-EF11-4842-BCA3-4291ACCCF601}" type="pres">
      <dgm:prSet presAssocID="{9D0D5972-7AA3-4D55-9D5D-06FAE402F52B}" presName="sibTrans" presStyleLbl="sibTrans2D1" presStyleIdx="1" presStyleCnt="2" custAng="95590" custScaleX="88122" custLinFactNeighborX="43734" custLinFactNeighborY="30421"/>
      <dgm:spPr/>
    </dgm:pt>
    <dgm:pt modelId="{407562CF-28FF-4FF3-A345-16AFAB3A1C76}" type="pres">
      <dgm:prSet presAssocID="{9D0D5972-7AA3-4D55-9D5D-06FAE402F52B}" presName="connTx" presStyleLbl="sibTrans2D1" presStyleIdx="1" presStyleCnt="2"/>
      <dgm:spPr/>
    </dgm:pt>
    <dgm:pt modelId="{4D02B6B7-6274-44A4-9B01-8E96E1B4A4AC}" type="pres">
      <dgm:prSet presAssocID="{F35DCC47-6420-424D-8965-B6870FCAEE76}" presName="composite" presStyleCnt="0"/>
      <dgm:spPr/>
    </dgm:pt>
    <dgm:pt modelId="{C64F81EA-AF82-4651-A40E-1C57BC4EA5B8}" type="pres">
      <dgm:prSet presAssocID="{F35DCC47-6420-424D-8965-B6870FCAEE76}" presName="imagSh" presStyleLbl="bgImgPlace1" presStyleIdx="2" presStyleCnt="3" custScaleX="28364" custScaleY="19412" custLinFactNeighborX="-3389" custLinFactNeighborY="-773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4000" b="-34000"/>
          </a:stretch>
        </a:blipFill>
      </dgm:spPr>
      <dgm:extLst>
        <a:ext uri="{E40237B7-FDA0-4F09-8148-C483321AD2D9}">
          <dgm14:cNvPr xmlns:dgm14="http://schemas.microsoft.com/office/drawing/2010/diagram" id="0" name="" descr="Checkmark with solid fill"/>
        </a:ext>
      </dgm:extLst>
    </dgm:pt>
    <dgm:pt modelId="{96879743-D5F1-4542-8100-CAF68647517B}" type="pres">
      <dgm:prSet presAssocID="{F35DCC47-6420-424D-8965-B6870FCAEE76}" presName="txNode" presStyleLbl="node1" presStyleIdx="2" presStyleCnt="3">
        <dgm:presLayoutVars>
          <dgm:bulletEnabled val="1"/>
        </dgm:presLayoutVars>
      </dgm:prSet>
      <dgm:spPr/>
    </dgm:pt>
  </dgm:ptLst>
  <dgm:cxnLst>
    <dgm:cxn modelId="{4CB68135-5A87-482F-B705-B08F8ACFF53D}" type="presOf" srcId="{EB796390-9265-484F-8EE6-75C4B7534116}" destId="{1277407C-D736-4E5C-B7C1-6D862D4E6A62}" srcOrd="0" destOrd="0" presId="urn:microsoft.com/office/officeart/2005/8/layout/hProcess10"/>
    <dgm:cxn modelId="{7991EC5B-F30A-41F0-A228-E0F3A7BF6EAB}" type="presOf" srcId="{9D0D5972-7AA3-4D55-9D5D-06FAE402F52B}" destId="{905093E6-EF11-4842-BCA3-4291ACCCF601}" srcOrd="0" destOrd="0" presId="urn:microsoft.com/office/officeart/2005/8/layout/hProcess10"/>
    <dgm:cxn modelId="{D32AC948-14A1-4E55-BF60-AD7BB538FCA9}" type="presOf" srcId="{9D0D5972-7AA3-4D55-9D5D-06FAE402F52B}" destId="{407562CF-28FF-4FF3-A345-16AFAB3A1C76}" srcOrd="1" destOrd="0" presId="urn:microsoft.com/office/officeart/2005/8/layout/hProcess10"/>
    <dgm:cxn modelId="{059E0F54-43EB-4870-872E-8639DBA3F304}" srcId="{F2B9C80A-C336-4B49-9417-1FCD338E03DA}" destId="{EB796390-9265-484F-8EE6-75C4B7534116}" srcOrd="0" destOrd="0" parTransId="{F4D02B2D-8622-408E-84BB-9BC466C8C696}" sibTransId="{7312974A-8687-400B-B008-DFF37ADA37FE}"/>
    <dgm:cxn modelId="{4CA8BF89-2BFA-4C57-A431-EBE929810C46}" type="presOf" srcId="{F35DCC47-6420-424D-8965-B6870FCAEE76}" destId="{96879743-D5F1-4542-8100-CAF68647517B}" srcOrd="0" destOrd="0" presId="urn:microsoft.com/office/officeart/2005/8/layout/hProcess10"/>
    <dgm:cxn modelId="{C3DFC68B-1CCE-4265-AA2E-76B09560BB25}" type="presOf" srcId="{7312974A-8687-400B-B008-DFF37ADA37FE}" destId="{C01635EF-02E0-48CB-AF50-2CE70067C21C}" srcOrd="1" destOrd="0" presId="urn:microsoft.com/office/officeart/2005/8/layout/hProcess10"/>
    <dgm:cxn modelId="{57CA2AA7-286C-4DD5-B125-650F38839337}" srcId="{F2B9C80A-C336-4B49-9417-1FCD338E03DA}" destId="{933D6A88-E5CD-44DC-8173-D2FEDBD51F14}" srcOrd="1" destOrd="0" parTransId="{D830C356-6B9D-4B92-BC6D-795B1E7049C2}" sibTransId="{9D0D5972-7AA3-4D55-9D5D-06FAE402F52B}"/>
    <dgm:cxn modelId="{3D11F9C5-A87E-4A28-BF31-FCC420D49CFE}" type="presOf" srcId="{F2B9C80A-C336-4B49-9417-1FCD338E03DA}" destId="{C387E513-B297-499B-8710-D2E94B2887BB}" srcOrd="0" destOrd="0" presId="urn:microsoft.com/office/officeart/2005/8/layout/hProcess10"/>
    <dgm:cxn modelId="{41B3E0D5-A8E8-49BD-A4E6-D4C6D7F104D7}" type="presOf" srcId="{7312974A-8687-400B-B008-DFF37ADA37FE}" destId="{ABF4D819-F709-4D41-95B2-C06D404F783D}" srcOrd="0" destOrd="0" presId="urn:microsoft.com/office/officeart/2005/8/layout/hProcess10"/>
    <dgm:cxn modelId="{F6150FEE-53DA-4BBB-B3BA-D31806C96ECF}" srcId="{F2B9C80A-C336-4B49-9417-1FCD338E03DA}" destId="{F35DCC47-6420-424D-8965-B6870FCAEE76}" srcOrd="2" destOrd="0" parTransId="{DE8916FF-91AA-49A8-BD5C-6214DD589100}" sibTransId="{BF359694-D984-45CE-B78A-5F2EE2303CA6}"/>
    <dgm:cxn modelId="{01533FF9-4E37-4C67-A0D8-620E33B31400}" type="presOf" srcId="{933D6A88-E5CD-44DC-8173-D2FEDBD51F14}" destId="{450FC000-7034-456E-B082-B369C39A0934}" srcOrd="0" destOrd="0" presId="urn:microsoft.com/office/officeart/2005/8/layout/hProcess10"/>
    <dgm:cxn modelId="{B0B31032-A1DF-40B4-A10B-ACEF2632E377}" type="presParOf" srcId="{C387E513-B297-499B-8710-D2E94B2887BB}" destId="{44553CF6-50A7-4F4E-A1B9-2D2B2062CD1F}" srcOrd="0" destOrd="0" presId="urn:microsoft.com/office/officeart/2005/8/layout/hProcess10"/>
    <dgm:cxn modelId="{ACFC6193-0D93-40F5-A871-22D7AE818929}" type="presParOf" srcId="{44553CF6-50A7-4F4E-A1B9-2D2B2062CD1F}" destId="{4CA5880A-27E1-4766-870F-883537C0CBE5}" srcOrd="0" destOrd="0" presId="urn:microsoft.com/office/officeart/2005/8/layout/hProcess10"/>
    <dgm:cxn modelId="{0B20FF0C-166C-40D1-8093-43DCB90824AE}" type="presParOf" srcId="{44553CF6-50A7-4F4E-A1B9-2D2B2062CD1F}" destId="{1277407C-D736-4E5C-B7C1-6D862D4E6A62}" srcOrd="1" destOrd="0" presId="urn:microsoft.com/office/officeart/2005/8/layout/hProcess10"/>
    <dgm:cxn modelId="{C01BE439-DDB4-4DCC-82DD-79720F5F77F5}" type="presParOf" srcId="{C387E513-B297-499B-8710-D2E94B2887BB}" destId="{ABF4D819-F709-4D41-95B2-C06D404F783D}" srcOrd="1" destOrd="0" presId="urn:microsoft.com/office/officeart/2005/8/layout/hProcess10"/>
    <dgm:cxn modelId="{42EA017D-DC19-4983-B857-0D5B6CFB7855}" type="presParOf" srcId="{ABF4D819-F709-4D41-95B2-C06D404F783D}" destId="{C01635EF-02E0-48CB-AF50-2CE70067C21C}" srcOrd="0" destOrd="0" presId="urn:microsoft.com/office/officeart/2005/8/layout/hProcess10"/>
    <dgm:cxn modelId="{701921AE-730C-4D03-98E3-4B4ABA25F74A}" type="presParOf" srcId="{C387E513-B297-499B-8710-D2E94B2887BB}" destId="{FF5B74F4-83D5-4551-A1BA-19E8FA780F8C}" srcOrd="2" destOrd="0" presId="urn:microsoft.com/office/officeart/2005/8/layout/hProcess10"/>
    <dgm:cxn modelId="{537E4C98-D151-4F70-A0AD-4B3787DF43B9}" type="presParOf" srcId="{FF5B74F4-83D5-4551-A1BA-19E8FA780F8C}" destId="{6A48A1DC-D861-487A-A72D-F942432F62C3}" srcOrd="0" destOrd="0" presId="urn:microsoft.com/office/officeart/2005/8/layout/hProcess10"/>
    <dgm:cxn modelId="{AE1C756D-61B2-46AE-976D-0176A1C26BF5}" type="presParOf" srcId="{FF5B74F4-83D5-4551-A1BA-19E8FA780F8C}" destId="{450FC000-7034-456E-B082-B369C39A0934}" srcOrd="1" destOrd="0" presId="urn:microsoft.com/office/officeart/2005/8/layout/hProcess10"/>
    <dgm:cxn modelId="{60745064-6F49-40FA-9ABB-221BAC8C002E}" type="presParOf" srcId="{C387E513-B297-499B-8710-D2E94B2887BB}" destId="{905093E6-EF11-4842-BCA3-4291ACCCF601}" srcOrd="3" destOrd="0" presId="urn:microsoft.com/office/officeart/2005/8/layout/hProcess10"/>
    <dgm:cxn modelId="{4FACBD07-30BD-4760-825B-3A0FEEC1DB7C}" type="presParOf" srcId="{905093E6-EF11-4842-BCA3-4291ACCCF601}" destId="{407562CF-28FF-4FF3-A345-16AFAB3A1C76}" srcOrd="0" destOrd="0" presId="urn:microsoft.com/office/officeart/2005/8/layout/hProcess10"/>
    <dgm:cxn modelId="{C69B0F6B-84FF-4076-9C1F-DC9578BC03B2}" type="presParOf" srcId="{C387E513-B297-499B-8710-D2E94B2887BB}" destId="{4D02B6B7-6274-44A4-9B01-8E96E1B4A4AC}" srcOrd="4" destOrd="0" presId="urn:microsoft.com/office/officeart/2005/8/layout/hProcess10"/>
    <dgm:cxn modelId="{19FAFF7B-7D34-4A9C-86ED-520D091653EB}" type="presParOf" srcId="{4D02B6B7-6274-44A4-9B01-8E96E1B4A4AC}" destId="{C64F81EA-AF82-4651-A40E-1C57BC4EA5B8}" srcOrd="0" destOrd="0" presId="urn:microsoft.com/office/officeart/2005/8/layout/hProcess10"/>
    <dgm:cxn modelId="{7A875715-35A1-46C6-862A-DC7EFE5232E3}" type="presParOf" srcId="{4D02B6B7-6274-44A4-9B01-8E96E1B4A4AC}" destId="{96879743-D5F1-4542-8100-CAF68647517B}"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9643B6CA-EC88-488E-B271-E58C72135A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0070C0"/>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a:solidFill>
                <a:srgbClr val="0070C0"/>
              </a:solidFill>
              <a:latin typeface="Times New Roman"/>
              <a:cs typeface="Times New Roman"/>
            </a:rPr>
            <a:t> </a:t>
          </a:r>
        </a:p>
      </dgm:t>
    </dgm:pt>
    <dgm:pt modelId="{9AE6CC42-0B2C-4294-A80A-D1FDAA078D91}" type="parTrans" cxnId="{3CBE6750-7505-4A58-A880-0F67C655FB8B}">
      <dgm:prSet/>
      <dgm:spPr/>
      <dgm:t>
        <a:bodyPr/>
        <a:lstStyle/>
        <a:p>
          <a:endParaRPr lang="en-US"/>
        </a:p>
      </dgm:t>
    </dgm:pt>
    <dgm:pt modelId="{2B2D31E5-B6E9-463F-A5EF-9F7112FD3026}" type="sibTrans" cxnId="{3CBE6750-7505-4A58-A880-0F67C655FB8B}">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(502) 564-4394</a:t>
          </a: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23674">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3CBE6750-7505-4A58-A880-0F67C655FB8B}" srcId="{1A60FDE9-8FDD-4F95-8761-9B8568EA05DF}" destId="{9643B6CA-EC88-488E-B271-E58C72135AAE}" srcOrd="1" destOrd="0" parTransId="{9AE6CC42-0B2C-4294-A80A-D1FDAA078D91}" sibTransId="{2B2D31E5-B6E9-463F-A5EF-9F7112FD3026}"/>
    <dgm:cxn modelId="{FDB2F853-2875-4F99-8A2E-36084B4A2C2B}" type="presOf" srcId="{5DDDCDED-2313-4F54-801A-F8F10EEAF1AE}" destId="{EFC5904C-6172-4D21-AA6F-0A027056D3ED}" srcOrd="0" destOrd="2"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2"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6EB474CC-9CF9-4F81-8CB3-93ADCE42740D}" type="presOf" srcId="{9643B6CA-EC88-488E-B271-E58C72135AAE}" destId="{EFC5904C-6172-4D21-AA6F-0A027056D3ED}" srcOrd="0" destOrd="1"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5880A-27E1-4766-870F-883537C0CBE5}">
      <dsp:nvSpPr>
        <dsp:cNvPr id="0" name=""/>
        <dsp:cNvSpPr/>
      </dsp:nvSpPr>
      <dsp:spPr>
        <a:xfrm>
          <a:off x="308796" y="293807"/>
          <a:ext cx="1201712" cy="101594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7407C-D736-4E5C-B7C1-6D862D4E6A62}">
      <dsp:nvSpPr>
        <dsp:cNvPr id="0" name=""/>
        <dsp:cNvSpPr/>
      </dsp:nvSpPr>
      <dsp:spPr>
        <a:xfrm>
          <a:off x="7235" y="1238617"/>
          <a:ext cx="2967703" cy="28132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Develop Indicator and School Performance Level Descriptors</a:t>
          </a:r>
        </a:p>
      </dsp:txBody>
      <dsp:txXfrm>
        <a:off x="89632" y="1321014"/>
        <a:ext cx="2802909" cy="2648440"/>
      </dsp:txXfrm>
    </dsp:sp>
    <dsp:sp modelId="{ABF4D819-F709-4D41-95B2-C06D404F783D}">
      <dsp:nvSpPr>
        <dsp:cNvPr id="0" name=""/>
        <dsp:cNvSpPr/>
      </dsp:nvSpPr>
      <dsp:spPr>
        <a:xfrm rot="21600000">
          <a:off x="2967281" y="536255"/>
          <a:ext cx="1003992" cy="713097"/>
        </a:xfrm>
        <a:prstGeom prst="rightArrow">
          <a:avLst>
            <a:gd name="adj1" fmla="val 60000"/>
            <a:gd name="adj2" fmla="val 50000"/>
          </a:avLst>
        </a:prstGeom>
        <a:solidFill>
          <a:srgbClr val="0577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21600000">
        <a:off x="2967281" y="678874"/>
        <a:ext cx="790063" cy="427859"/>
      </dsp:txXfrm>
    </dsp:sp>
    <dsp:sp modelId="{6A48A1DC-D861-487A-A72D-F942432F62C3}">
      <dsp:nvSpPr>
        <dsp:cNvPr id="0" name=""/>
        <dsp:cNvSpPr/>
      </dsp:nvSpPr>
      <dsp:spPr>
        <a:xfrm>
          <a:off x="4378714" y="293722"/>
          <a:ext cx="1078463" cy="891823"/>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0FC000-7034-456E-B082-B369C39A0934}">
      <dsp:nvSpPr>
        <dsp:cNvPr id="0" name=""/>
        <dsp:cNvSpPr/>
      </dsp:nvSpPr>
      <dsp:spPr>
        <a:xfrm>
          <a:off x="4125096" y="1207587"/>
          <a:ext cx="2967703" cy="2813234"/>
        </a:xfrm>
        <a:prstGeom prst="roundRect">
          <a:avLst>
            <a:gd name="adj" fmla="val 10000"/>
          </a:avLst>
        </a:prstGeom>
        <a:solidFill>
          <a:schemeClr val="accent5">
            <a:hueOff val="393725"/>
            <a:satOff val="21144"/>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Set cut scores for Status and Change labels, Indicator Performance Ratings and Overall School Performance Ratings</a:t>
          </a:r>
        </a:p>
      </dsp:txBody>
      <dsp:txXfrm>
        <a:off x="4207493" y="1289984"/>
        <a:ext cx="2802909" cy="2648440"/>
      </dsp:txXfrm>
    </dsp:sp>
    <dsp:sp modelId="{905093E6-EF11-4842-BCA3-4291ACCCF601}">
      <dsp:nvSpPr>
        <dsp:cNvPr id="0" name=""/>
        <dsp:cNvSpPr/>
      </dsp:nvSpPr>
      <dsp:spPr>
        <a:xfrm rot="21600000">
          <a:off x="7167597" y="537342"/>
          <a:ext cx="1007422" cy="713097"/>
        </a:xfrm>
        <a:prstGeom prst="rightArrow">
          <a:avLst>
            <a:gd name="adj1" fmla="val 60000"/>
            <a:gd name="adj2" fmla="val 50000"/>
          </a:avLst>
        </a:prstGeom>
        <a:solidFill>
          <a:srgbClr val="0577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21600000">
        <a:off x="7167597" y="679961"/>
        <a:ext cx="793493" cy="427859"/>
      </dsp:txXfrm>
    </dsp:sp>
    <dsp:sp modelId="{C64F81EA-AF82-4651-A40E-1C57BC4EA5B8}">
      <dsp:nvSpPr>
        <dsp:cNvPr id="0" name=""/>
        <dsp:cNvSpPr/>
      </dsp:nvSpPr>
      <dsp:spPr>
        <a:xfrm>
          <a:off x="8722239" y="349066"/>
          <a:ext cx="841759" cy="54610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4000" b="-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79743-D5F1-4542-8100-CAF68647517B}">
      <dsp:nvSpPr>
        <dsp:cNvPr id="0" name=""/>
        <dsp:cNvSpPr/>
      </dsp:nvSpPr>
      <dsp:spPr>
        <a:xfrm>
          <a:off x="8242957" y="1121158"/>
          <a:ext cx="2967703" cy="2813234"/>
        </a:xfrm>
        <a:prstGeom prst="roundRect">
          <a:avLst>
            <a:gd name="adj" fmla="val 10000"/>
          </a:avLst>
        </a:prstGeom>
        <a:solidFill>
          <a:schemeClr val="accent5">
            <a:hueOff val="787450"/>
            <a:satOff val="42288"/>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solidFill>
                <a:schemeClr val="tx1"/>
              </a:solidFill>
            </a:rPr>
            <a:t>Approval of final cut scores by KDE and LSAC followed by public data release activities</a:t>
          </a:r>
        </a:p>
      </dsp:txBody>
      <dsp:txXfrm>
        <a:off x="8325354" y="1203555"/>
        <a:ext cx="2802909" cy="2648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0451"/>
          <a:ext cx="9668797" cy="3402000"/>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1041400" rIns="750406" bIns="312928" numCol="1" spcCol="1270" anchor="t" anchorCtr="0">
          <a:noAutofit/>
        </a:bodyPr>
        <a:lstStyle/>
        <a:p>
          <a:pPr marL="285750" lvl="1" indent="-285750" algn="ctr" defTabSz="1955800">
            <a:lnSpc>
              <a:spcPct val="90000"/>
            </a:lnSpc>
            <a:spcBef>
              <a:spcPct val="0"/>
            </a:spcBef>
            <a:spcAft>
              <a:spcPct val="15000"/>
            </a:spcAft>
            <a:buFontTx/>
            <a:buNone/>
          </a:pPr>
          <a:r>
            <a:rPr lang="en-US" sz="4400" kern="1200">
              <a:latin typeface="Times New Roman"/>
              <a:cs typeface="Times New Roman"/>
            </a:rPr>
            <a:t>KDE DAC Information</a:t>
          </a:r>
        </a:p>
        <a:p>
          <a:pPr marL="285750" lvl="1" indent="-285750" algn="ctr" defTabSz="1955800">
            <a:lnSpc>
              <a:spcPct val="90000"/>
            </a:lnSpc>
            <a:spcBef>
              <a:spcPct val="0"/>
            </a:spcBef>
            <a:spcAft>
              <a:spcPct val="15000"/>
            </a:spcAft>
            <a:buFontTx/>
            <a:buNone/>
          </a:pPr>
          <a:r>
            <a:rPr lang="en-US" sz="4400" kern="1200">
              <a:solidFill>
                <a:srgbClr val="0070C0"/>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kern="1200">
              <a:solidFill>
                <a:srgbClr val="0070C0"/>
              </a:solidFill>
              <a:latin typeface="Times New Roman"/>
              <a:cs typeface="Times New Roman"/>
            </a:rPr>
            <a:t> </a:t>
          </a:r>
        </a:p>
        <a:p>
          <a:pPr marL="285750" lvl="1" indent="-285750" algn="ctr" defTabSz="1955800">
            <a:lnSpc>
              <a:spcPct val="90000"/>
            </a:lnSpc>
            <a:spcBef>
              <a:spcPct val="0"/>
            </a:spcBef>
            <a:spcAft>
              <a:spcPct val="15000"/>
            </a:spcAft>
            <a:buFontTx/>
            <a:buNone/>
          </a:pPr>
          <a:r>
            <a:rPr lang="en-US" sz="4400" kern="1200">
              <a:latin typeface="Times New Roman"/>
              <a:cs typeface="Times New Roman"/>
            </a:rPr>
            <a:t>(502) 564-4394</a:t>
          </a:r>
        </a:p>
      </dsp:txBody>
      <dsp:txXfrm>
        <a:off x="0" y="160451"/>
        <a:ext cx="9668797" cy="3402000"/>
      </dsp:txXfrm>
    </dsp:sp>
    <dsp:sp modelId="{582781B1-11A1-43EE-AABF-775ACAB37D1D}">
      <dsp:nvSpPr>
        <dsp:cNvPr id="0" name=""/>
        <dsp:cNvSpPr/>
      </dsp:nvSpPr>
      <dsp:spPr>
        <a:xfrm>
          <a:off x="1940817" y="0"/>
          <a:ext cx="5787113" cy="93204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2222500">
            <a:lnSpc>
              <a:spcPct val="90000"/>
            </a:lnSpc>
            <a:spcBef>
              <a:spcPct val="0"/>
            </a:spcBef>
            <a:spcAft>
              <a:spcPct val="35000"/>
            </a:spcAft>
            <a:buNone/>
          </a:pPr>
          <a:r>
            <a:rPr lang="en-US" sz="5000" kern="1200">
              <a:latin typeface="Times New Roman"/>
              <a:cs typeface="Times New Roman"/>
            </a:rPr>
            <a:t>Contact Information</a:t>
          </a:r>
          <a:endParaRPr lang="en-US" sz="5000" b="0" i="0" u="none" strike="noStrike" kern="1200" cap="none" baseline="0" noProof="0">
            <a:solidFill>
              <a:srgbClr val="010000"/>
            </a:solidFill>
            <a:latin typeface="Georgia"/>
            <a:cs typeface="Times New Roman"/>
          </a:endParaRPr>
        </a:p>
      </dsp:txBody>
      <dsp:txXfrm>
        <a:off x="1986316" y="45499"/>
        <a:ext cx="5696115" cy="8410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35C139-4EDF-49FA-8D83-7BC1238E7CEF}" type="datetimeFigureOut">
              <a:rPr lang="en-US" smtClean="0"/>
              <a:t>6/8/2023</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DE7F9-60FD-4BBF-B2BC-85C0F7DAABE7}"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45443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151883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116289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323506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BE209EE-EFFB-4C2B-B61C-95D0EF5BD966}" type="slidenum">
              <a:rPr lang="en-US" smtClean="0"/>
              <a:t>4</a:t>
            </a:fld>
            <a:endParaRPr lang="en-US"/>
          </a:p>
        </p:txBody>
      </p:sp>
    </p:spTree>
    <p:extLst>
      <p:ext uri="{BB962C8B-B14F-4D97-AF65-F5344CB8AC3E}">
        <p14:creationId xmlns:p14="http://schemas.microsoft.com/office/powerpoint/2010/main" val="88398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BE209EE-EFFB-4C2B-B61C-95D0EF5BD966}" type="slidenum">
              <a:rPr lang="en-US" smtClean="0"/>
              <a:t>5</a:t>
            </a:fld>
            <a:endParaRPr lang="en-US"/>
          </a:p>
        </p:txBody>
      </p:sp>
    </p:spTree>
    <p:extLst>
      <p:ext uri="{BB962C8B-B14F-4D97-AF65-F5344CB8AC3E}">
        <p14:creationId xmlns:p14="http://schemas.microsoft.com/office/powerpoint/2010/main" val="126224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324DF-C190-43FC-8C04-1AEFE31E6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21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BE209EE-EFFB-4C2B-B61C-95D0EF5BD966}" type="slidenum">
              <a:rPr lang="en-US" smtClean="0"/>
              <a:t>7</a:t>
            </a:fld>
            <a:endParaRPr lang="en-US"/>
          </a:p>
        </p:txBody>
      </p:sp>
    </p:spTree>
    <p:extLst>
      <p:ext uri="{BB962C8B-B14F-4D97-AF65-F5344CB8AC3E}">
        <p14:creationId xmlns:p14="http://schemas.microsoft.com/office/powerpoint/2010/main" val="266317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BE209EE-EFFB-4C2B-B61C-95D0EF5BD966}" type="slidenum">
              <a:rPr lang="en-US" smtClean="0"/>
              <a:t>8</a:t>
            </a:fld>
            <a:endParaRPr lang="en-US"/>
          </a:p>
        </p:txBody>
      </p:sp>
    </p:spTree>
    <p:extLst>
      <p:ext uri="{BB962C8B-B14F-4D97-AF65-F5344CB8AC3E}">
        <p14:creationId xmlns:p14="http://schemas.microsoft.com/office/powerpoint/2010/main" val="206105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324DF-C190-43FC-8C04-1AEFE31E6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79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324DF-C190-43FC-8C04-1AEFE31E6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313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Although the 2021-2022 Indicator Performance Ratings were color-associated to support dashboard style reporting in the School Report Card, cut scores were only set for the labels of very low through very high for Status. No cut score ranges were set for colors in the 5x5 indicator tables due to the absence of the Change component. </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2356077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339177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84454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160234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r>
              <a:rPr lang="en-US"/>
              <a:t>‹#›</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0083658F-AC2F-ABDA-75B4-10E88370B498}"/>
              </a:ext>
            </a:extLst>
          </p:cNvPr>
          <p:cNvSpPr>
            <a:spLocks noGrp="1"/>
          </p:cNvSpPr>
          <p:nvPr>
            <p:ph type="ftr" sz="quarter" idx="11"/>
          </p:nvPr>
        </p:nvSpPr>
        <p:spPr/>
        <p:txBody>
          <a:bodyPr/>
          <a:lstStyle/>
          <a:p>
            <a:r>
              <a:rPr lang="en-US"/>
              <a:t>OAA_DAAS_DAC_Webcast_06092022</a:t>
            </a:r>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8955156" y="5561220"/>
            <a:ext cx="2743200" cy="365125"/>
          </a:xfrm>
        </p:spPr>
        <p:txBody>
          <a:bodyPr/>
          <a:lstStyle/>
          <a:p>
            <a:fld id="{431B21FD-B47C-42BD-B60B-31D83F7ABA07}" type="slidenum">
              <a:rPr lang="en-US" smtClean="0"/>
              <a:t>‹#›</a:t>
            </a:fld>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763000" y="5607602"/>
            <a:ext cx="2743200" cy="365125"/>
          </a:xfrm>
        </p:spPr>
        <p:txBody>
          <a:bodyPr/>
          <a:lstStyle>
            <a:lvl1pPr>
              <a:defRPr>
                <a:solidFill>
                  <a:schemeClr val="tx1"/>
                </a:solidFill>
              </a:defRPr>
            </a:lvl1pPr>
          </a:lstStyle>
          <a:p>
            <a:pPr algn="r"/>
            <a:r>
              <a:rPr lang="en-US"/>
              <a:t>‹#›</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582104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fld id="{CC8F76F6-DE5B-4210-817A-FC5544BA54BC}" type="slidenum">
              <a:rPr lang="en-US" smtClean="0"/>
              <a:pPr/>
              <a:t>‹#›</a:t>
            </a:fld>
            <a:r>
              <a:rPr lang="en-US"/>
              <a:t>  OAA_DAAS_DAC_Webcast_06092022</a:t>
            </a:r>
          </a:p>
        </p:txBody>
      </p:sp>
    </p:spTree>
    <p:extLst>
      <p:ext uri="{BB962C8B-B14F-4D97-AF65-F5344CB8AC3E}">
        <p14:creationId xmlns:p14="http://schemas.microsoft.com/office/powerpoint/2010/main" val="296406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4821695" y="6356350"/>
            <a:ext cx="2743200" cy="365125"/>
          </a:xfrm>
        </p:spPr>
        <p:txBody>
          <a:bodyPr/>
          <a:lstStyle>
            <a:lvl1pPr>
              <a:defRPr>
                <a:solidFill>
                  <a:schemeClr val="bg1"/>
                </a:solidFill>
              </a:defRPr>
            </a:lvl1pPr>
          </a:lstStyle>
          <a:p>
            <a:fld id="{FD68AB11-C6DD-4126-AB8D-42F4CF457234}" type="slidenum">
              <a:rPr lang="en-US" smtClean="0"/>
              <a:pPr/>
              <a:t>‹#›</a:t>
            </a:fld>
            <a:endParaRPr lang="en-US"/>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3274293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1203898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OAA_DAAS_DAC_Webcast_06092022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1863610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3022027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416688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3"/>
          </p:nvPr>
        </p:nvSpPr>
        <p:spPr>
          <a:xfrm>
            <a:off x="3407223" y="6492212"/>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OAA_DAAS_DAC_Webcast_06092022</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339177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9550" y="31411"/>
            <a:ext cx="10515600" cy="1325563"/>
          </a:xfrm>
        </p:spPr>
        <p:txBody>
          <a:bodyPr/>
          <a:lstStyle/>
          <a:p>
            <a:r>
              <a:rPr lang="en-US"/>
              <a:t>Click to edit Master title style</a:t>
            </a:r>
          </a:p>
        </p:txBody>
      </p:sp>
      <p:sp>
        <p:nvSpPr>
          <p:cNvPr id="9" name="Content Placeholder 8"/>
          <p:cNvSpPr>
            <a:spLocks noGrp="1"/>
          </p:cNvSpPr>
          <p:nvPr>
            <p:ph sz="quarter" idx="12"/>
          </p:nvPr>
        </p:nvSpPr>
        <p:spPr>
          <a:xfrm>
            <a:off x="556696" y="1365503"/>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3409950" y="6492212"/>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OAA_DAAS_DAC_Webcast_06092022</a:t>
            </a:r>
          </a:p>
        </p:txBody>
      </p:sp>
      <p:sp>
        <p:nvSpPr>
          <p:cNvPr id="4" name="Rectangle 3">
            <a:extLst>
              <a:ext uri="{FF2B5EF4-FFF2-40B4-BE49-F238E27FC236}">
                <a16:creationId xmlns:a16="http://schemas.microsoft.com/office/drawing/2014/main" id="{C70AE97E-F04C-4904-A2A7-A509EE5D6B9E}"/>
              </a:ext>
            </a:extLst>
          </p:cNvPr>
          <p:cNvSpPr/>
          <p:nvPr userDrawn="1"/>
        </p:nvSpPr>
        <p:spPr>
          <a:xfrm>
            <a:off x="10725150" y="5602254"/>
            <a:ext cx="566194" cy="369332"/>
          </a:xfrm>
          <a:prstGeom prst="rect">
            <a:avLst/>
          </a:prstGeom>
        </p:spPr>
        <p:txBody>
          <a:bodyPr wrap="square">
            <a:spAutoFit/>
          </a:bodyPr>
          <a:lstStyle/>
          <a:p>
            <a:fld id="{538B8E2E-C797-459B-B452-530BCC5A0CCC}" type="slidenum">
              <a:rPr lang="en-US" smtClean="0"/>
              <a:t>‹#›</a:t>
            </a:fld>
            <a:endParaRPr lang="en-US"/>
          </a:p>
        </p:txBody>
      </p:sp>
    </p:spTree>
    <p:extLst>
      <p:ext uri="{BB962C8B-B14F-4D97-AF65-F5344CB8AC3E}">
        <p14:creationId xmlns:p14="http://schemas.microsoft.com/office/powerpoint/2010/main" val="120073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4724400" y="6449148"/>
            <a:ext cx="2743200" cy="365125"/>
          </a:xfrm>
        </p:spPr>
        <p:txBody>
          <a:bodyPr/>
          <a:lstStyle>
            <a:lvl1pPr>
              <a:defRPr>
                <a:solidFill>
                  <a:schemeClr val="bg1"/>
                </a:solidFill>
              </a:defRPr>
            </a:lvl1pPr>
          </a:lstStyle>
          <a:p>
            <a:pPr algn="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2E0CAA-5115-48E2-923C-2B2EA302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21FD-B47C-42BD-B60B-31D83F7ABA07}" type="slidenum">
              <a:rPr lang="en-US" smtClean="0"/>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942E0CAA-5115-48E2-923C-2B2EA302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21FD-B47C-42BD-B60B-31D83F7ABA07}" type="slidenum">
              <a:rPr lang="en-US" smtClean="0"/>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61" r:id="rId13"/>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https://applications.education.ky.gov/Login/?utm_medium=email&amp;utm_source=govdelivery"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docs.google.com/forms/d/e/1FAIpQLScaHYqUhLZPMOIkAA05eHKihhmAPFmQQ_ShidH6svFpPDFyeQ/viewform?usp=sf_link"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docs.google.com/forms/d/e/1FAIpQLSdU75ik6y_Ul4MV6wp4HdV1WUP4aqbIxXUkCZKpOm3E4P3L1w/viewform?usp=sf_lin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p:txBody>
          <a:bodyPr/>
          <a:lstStyle/>
          <a:p>
            <a:r>
              <a:rPr lang="en-US"/>
              <a:t>DAC Webcast</a:t>
            </a:r>
            <a:br>
              <a:rPr lang="en-US"/>
            </a:br>
            <a:r>
              <a:rPr lang="en-US"/>
              <a:t>June 8, 2023</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p:txBody>
          <a:bodyPr/>
          <a:lstStyle/>
          <a:p>
            <a:pPr algn="r">
              <a:spcBef>
                <a:spcPts val="0"/>
              </a:spcBef>
            </a:pPr>
            <a:endParaRPr lang="en-US"/>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
        <p:nvSpPr>
          <p:cNvPr id="7" name="Slide Number Placeholder 6">
            <a:extLst>
              <a:ext uri="{FF2B5EF4-FFF2-40B4-BE49-F238E27FC236}">
                <a16:creationId xmlns:a16="http://schemas.microsoft.com/office/drawing/2014/main" id="{021E07B4-22D6-FBD9-B679-5E39461F3D2D}"/>
              </a:ext>
            </a:extLst>
          </p:cNvPr>
          <p:cNvSpPr>
            <a:spLocks noGrp="1"/>
          </p:cNvSpPr>
          <p:nvPr>
            <p:ph type="sldNum" sz="quarter" idx="12"/>
          </p:nvPr>
        </p:nvSpPr>
        <p:spPr/>
        <p:txBody>
          <a:bodyPr/>
          <a:lstStyle/>
          <a:p>
            <a:fld id="{01152AFA-7C55-604E-8665-049907417E35}" type="slidenum">
              <a:rPr lang="en-US" smtClean="0"/>
              <a:pPr/>
              <a:t>1</a:t>
            </a:fld>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1E7A-61CD-3959-E0A1-11485EAEA510}"/>
              </a:ext>
            </a:extLst>
          </p:cNvPr>
          <p:cNvSpPr>
            <a:spLocks noGrp="1"/>
          </p:cNvSpPr>
          <p:nvPr>
            <p:ph type="title"/>
          </p:nvPr>
        </p:nvSpPr>
        <p:spPr>
          <a:xfrm>
            <a:off x="310289" y="-181272"/>
            <a:ext cx="9984836" cy="1325563"/>
          </a:xfrm>
        </p:spPr>
        <p:txBody>
          <a:bodyPr/>
          <a:lstStyle/>
          <a:p>
            <a:r>
              <a:rPr lang="en-US"/>
              <a:t>2023-2024 K Screen Staff File  </a:t>
            </a:r>
          </a:p>
        </p:txBody>
      </p:sp>
      <p:sp>
        <p:nvSpPr>
          <p:cNvPr id="7" name="TextBox 6">
            <a:extLst>
              <a:ext uri="{FF2B5EF4-FFF2-40B4-BE49-F238E27FC236}">
                <a16:creationId xmlns:a16="http://schemas.microsoft.com/office/drawing/2014/main" id="{8396F08B-1BDD-A413-F19A-157F4F9DAAA7}"/>
              </a:ext>
            </a:extLst>
          </p:cNvPr>
          <p:cNvSpPr txBox="1"/>
          <p:nvPr/>
        </p:nvSpPr>
        <p:spPr>
          <a:xfrm>
            <a:off x="143533" y="1011769"/>
            <a:ext cx="795374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chemeClr val="tx1"/>
              </a:buClr>
              <a:buFont typeface="Arial"/>
              <a:buChar char="•"/>
            </a:pPr>
            <a:r>
              <a:rPr lang="en-US" sz="2400"/>
              <a:t>District Assessment Coordinators must access the spreadsheet from the Kentucky Department of Education </a:t>
            </a:r>
            <a:r>
              <a:rPr lang="en-US" sz="2400">
                <a:solidFill>
                  <a:srgbClr val="0D77C3"/>
                </a:solidFill>
                <a:hlinkClick r:id="rId2">
                  <a:extLst>
                    <a:ext uri="{A12FA001-AC4F-418D-AE19-62706E023703}">
                      <ahyp:hlinkClr xmlns:ahyp="http://schemas.microsoft.com/office/drawing/2018/hyperlinkcolor" val="tx"/>
                    </a:ext>
                  </a:extLst>
                </a:hlinkClick>
              </a:rPr>
              <a:t>Secure Web Applications website.</a:t>
            </a:r>
            <a:endParaRPr lang="en-US" sz="2400">
              <a:solidFill>
                <a:srgbClr val="0D77C3"/>
              </a:solidFill>
            </a:endParaRPr>
          </a:p>
          <a:p>
            <a:pPr marL="285750" indent="-285750">
              <a:buClr>
                <a:srgbClr val="000000"/>
              </a:buClr>
              <a:buFont typeface="Arial"/>
              <a:buChar char="•"/>
            </a:pPr>
            <a:endParaRPr lang="en-US" sz="2400">
              <a:solidFill>
                <a:srgbClr val="000000"/>
              </a:solidFill>
              <a:latin typeface="Franklin Gothic Book"/>
              <a:cs typeface="Times New Roman"/>
            </a:endParaRPr>
          </a:p>
          <a:p>
            <a:pPr marL="285750" indent="-285750">
              <a:buClr>
                <a:schemeClr val="tx1"/>
              </a:buClr>
              <a:buFont typeface="Arial"/>
              <a:buChar char="•"/>
            </a:pPr>
            <a:r>
              <a:rPr lang="en-US" sz="2400">
                <a:solidFill>
                  <a:srgbClr val="223942"/>
                </a:solidFill>
                <a:latin typeface="Franklin Gothic Book"/>
                <a:cs typeface="Times New Roman"/>
              </a:rPr>
              <a:t>Student Data Detail (Excel and PDF)</a:t>
            </a:r>
            <a:endParaRPr lang="en-US" sz="2400">
              <a:solidFill>
                <a:srgbClr val="000000"/>
              </a:solidFill>
              <a:latin typeface="Franklin Gothic Book"/>
              <a:cs typeface="Times New Roman"/>
            </a:endParaRPr>
          </a:p>
          <a:p>
            <a:pPr marL="285750" indent="-285750">
              <a:buClr>
                <a:srgbClr val="000000"/>
              </a:buClr>
              <a:buFont typeface="Arial"/>
              <a:buChar char="•"/>
            </a:pPr>
            <a:endParaRPr lang="en-US" sz="2400">
              <a:solidFill>
                <a:srgbClr val="223942"/>
              </a:solidFill>
              <a:latin typeface="Franklin Gothic Book"/>
              <a:cs typeface="Times New Roman"/>
            </a:endParaRPr>
          </a:p>
          <a:p>
            <a:pPr marL="285750" indent="-285750">
              <a:buClr>
                <a:schemeClr val="tx1"/>
              </a:buClr>
              <a:buFont typeface="Arial"/>
              <a:buChar char="•"/>
            </a:pPr>
            <a:r>
              <a:rPr lang="en-US" sz="2400">
                <a:solidFill>
                  <a:srgbClr val="223942"/>
                </a:solidFill>
                <a:latin typeface="Franklin Gothic Book"/>
                <a:cs typeface="Times New Roman"/>
              </a:rPr>
              <a:t>SD24_district </a:t>
            </a:r>
            <a:r>
              <a:rPr lang="en-US" sz="2400" err="1">
                <a:solidFill>
                  <a:srgbClr val="223942"/>
                </a:solidFill>
                <a:latin typeface="Franklin Gothic Book"/>
                <a:cs typeface="Times New Roman"/>
              </a:rPr>
              <a:t>code_K_Screen_Users</a:t>
            </a:r>
            <a:r>
              <a:rPr lang="en-US" sz="2400">
                <a:solidFill>
                  <a:srgbClr val="223942"/>
                </a:solidFill>
                <a:latin typeface="Franklin Gothic Book"/>
                <a:cs typeface="Times New Roman"/>
              </a:rPr>
              <a:t>_ (name of district)_XXXXXXXX.xlsx</a:t>
            </a:r>
          </a:p>
          <a:p>
            <a:pPr marL="285750" indent="-285750">
              <a:buClr>
                <a:schemeClr val="tx1"/>
              </a:buClr>
              <a:buFont typeface="Arial"/>
              <a:buChar char="•"/>
            </a:pPr>
            <a:endParaRPr lang="en-US" sz="2400">
              <a:solidFill>
                <a:srgbClr val="223942"/>
              </a:solidFill>
              <a:latin typeface="Franklin Gothic Book"/>
              <a:cs typeface="Times New Roman"/>
              <a:hlinkClick r:id="rId3" invalidUrl="http://">
                <a:extLst>
                  <a:ext uri="{A12FA001-AC4F-418D-AE19-62706E023703}">
                    <ahyp:hlinkClr xmlns:ahyp="http://schemas.microsoft.com/office/drawing/2018/hyperlinkcolor" val="tx"/>
                  </a:ext>
                </a:extLst>
              </a:hlinkClick>
            </a:endParaRPr>
          </a:p>
          <a:p>
            <a:pPr marL="285750" indent="-285750">
              <a:buClr>
                <a:schemeClr val="tx1"/>
              </a:buClr>
              <a:buFont typeface="Arial"/>
              <a:buChar char="•"/>
            </a:pPr>
            <a:r>
              <a:rPr lang="en-US" sz="2400">
                <a:solidFill>
                  <a:srgbClr val="0D77C3"/>
                </a:solidFill>
                <a:latin typeface="Franklin Gothic Book"/>
                <a:cs typeface="Times New Roman"/>
                <a:hlinkClick r:id="rId4">
                  <a:extLst>
                    <a:ext uri="{A12FA001-AC4F-418D-AE19-62706E023703}">
                      <ahyp:hlinkClr xmlns:ahyp="http://schemas.microsoft.com/office/drawing/2018/hyperlinkcolor" val="tx"/>
                    </a:ext>
                  </a:extLst>
                </a:hlinkClick>
              </a:rPr>
              <a:t>2023-2024 K Screen Staff File Submission Form</a:t>
            </a:r>
            <a:endParaRPr lang="en-US" sz="2400">
              <a:solidFill>
                <a:srgbClr val="0D77C3"/>
              </a:solidFill>
              <a:latin typeface="Franklin Gothic Book"/>
              <a:cs typeface="Times New Roman"/>
            </a:endParaRPr>
          </a:p>
          <a:p>
            <a:pPr marL="285750" indent="-285750">
              <a:buClr>
                <a:schemeClr val="tx1"/>
              </a:buClr>
              <a:buFont typeface="Arial"/>
              <a:buChar char="•"/>
            </a:pPr>
            <a:endParaRPr lang="en-US" sz="2400">
              <a:solidFill>
                <a:srgbClr val="1155CC"/>
              </a:solidFill>
              <a:latin typeface="Franklin Gothic Book"/>
              <a:cs typeface="Times New Roman"/>
            </a:endParaRPr>
          </a:p>
          <a:p>
            <a:pPr marL="285750" indent="-285750">
              <a:buClr>
                <a:schemeClr val="tx1"/>
              </a:buClr>
              <a:buFont typeface="Arial"/>
              <a:buChar char="•"/>
            </a:pPr>
            <a:r>
              <a:rPr lang="en-US" sz="2400">
                <a:latin typeface="Franklin Gothic Book"/>
                <a:cs typeface="Times New Roman"/>
              </a:rPr>
              <a:t>K Screen Staff Files due June 16</a:t>
            </a:r>
          </a:p>
        </p:txBody>
      </p:sp>
      <p:pic>
        <p:nvPicPr>
          <p:cNvPr id="5" name="Picture 5" descr="The direction tab for the 2023-2024 Staff File.&#10;This spreadsheet is designed to fulfill the following purposes:&#10;Create a list of people to be sent to Curriculum Associates who will have login access to OMS as either an Administrator, or Data Entry. People can be listed in multiple schools or the district with different types of access that is appropriate for that location. ">
            <a:extLst>
              <a:ext uri="{FF2B5EF4-FFF2-40B4-BE49-F238E27FC236}">
                <a16:creationId xmlns:a16="http://schemas.microsoft.com/office/drawing/2014/main" id="{152F974A-AC02-16D6-FFD4-D950D3FDF5F1}"/>
              </a:ext>
            </a:extLst>
          </p:cNvPr>
          <p:cNvPicPr>
            <a:picLocks noChangeAspect="1"/>
          </p:cNvPicPr>
          <p:nvPr/>
        </p:nvPicPr>
        <p:blipFill>
          <a:blip r:embed="rId5"/>
          <a:stretch>
            <a:fillRect/>
          </a:stretch>
        </p:blipFill>
        <p:spPr>
          <a:xfrm>
            <a:off x="6749221" y="1848269"/>
            <a:ext cx="5597388" cy="3518501"/>
          </a:xfrm>
          <a:prstGeom prst="rect">
            <a:avLst/>
          </a:prstGeom>
        </p:spPr>
      </p:pic>
      <p:sp>
        <p:nvSpPr>
          <p:cNvPr id="4" name="Slide Number Placeholder 3">
            <a:extLst>
              <a:ext uri="{FF2B5EF4-FFF2-40B4-BE49-F238E27FC236}">
                <a16:creationId xmlns:a16="http://schemas.microsoft.com/office/drawing/2014/main" id="{F4367948-18F0-700C-413B-0B7B3132679E}"/>
              </a:ext>
            </a:extLst>
          </p:cNvPr>
          <p:cNvSpPr>
            <a:spLocks noGrp="1"/>
          </p:cNvSpPr>
          <p:nvPr>
            <p:ph type="sldNum" sz="quarter" idx="12"/>
          </p:nvPr>
        </p:nvSpPr>
        <p:spPr/>
        <p:txBody>
          <a:bodyPr/>
          <a:lstStyle/>
          <a:p>
            <a:fld id="{FD68AB11-C6DD-4126-AB8D-42F4CF457234}" type="slidenum">
              <a:rPr lang="en-US" smtClean="0"/>
              <a:pPr/>
              <a:t>10</a:t>
            </a:fld>
            <a:endParaRPr lang="en-US"/>
          </a:p>
        </p:txBody>
      </p:sp>
    </p:spTree>
    <p:extLst>
      <p:ext uri="{BB962C8B-B14F-4D97-AF65-F5344CB8AC3E}">
        <p14:creationId xmlns:p14="http://schemas.microsoft.com/office/powerpoint/2010/main" val="225783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8CCF-FA73-4F5B-0536-256161EE5AF4}"/>
              </a:ext>
            </a:extLst>
          </p:cNvPr>
          <p:cNvSpPr>
            <a:spLocks noGrp="1"/>
          </p:cNvSpPr>
          <p:nvPr>
            <p:ph type="title"/>
          </p:nvPr>
        </p:nvSpPr>
        <p:spPr>
          <a:xfrm>
            <a:off x="489397" y="0"/>
            <a:ext cx="10515600" cy="1325563"/>
          </a:xfrm>
        </p:spPr>
        <p:txBody>
          <a:bodyPr/>
          <a:lstStyle/>
          <a:p>
            <a:r>
              <a:rPr lang="en-US"/>
              <a:t>July Train the Trainers</a:t>
            </a:r>
          </a:p>
        </p:txBody>
      </p:sp>
      <p:sp>
        <p:nvSpPr>
          <p:cNvPr id="3" name="Content Placeholder 2">
            <a:extLst>
              <a:ext uri="{FF2B5EF4-FFF2-40B4-BE49-F238E27FC236}">
                <a16:creationId xmlns:a16="http://schemas.microsoft.com/office/drawing/2014/main" id="{F2672303-A1BF-5F28-5D6C-F16BA28822F7}"/>
              </a:ext>
            </a:extLst>
          </p:cNvPr>
          <p:cNvSpPr>
            <a:spLocks noGrp="1"/>
          </p:cNvSpPr>
          <p:nvPr>
            <p:ph idx="1"/>
          </p:nvPr>
        </p:nvSpPr>
        <p:spPr>
          <a:xfrm>
            <a:off x="806003" y="1120279"/>
            <a:ext cx="10896600" cy="4351338"/>
          </a:xfrm>
        </p:spPr>
        <p:txBody>
          <a:bodyPr vert="horz" lIns="91440" tIns="45720" rIns="91440" bIns="45720" rtlCol="0" anchor="t">
            <a:normAutofit/>
          </a:bodyPr>
          <a:lstStyle/>
          <a:p>
            <a:r>
              <a:rPr lang="en-US"/>
              <a:t>In-person K Screen Train the Trainers July 20 from 9:00 a.m.- 2:00 p.m. ET at the Sower Building in Frankfort</a:t>
            </a:r>
          </a:p>
          <a:p>
            <a:endParaRPr lang="en-US"/>
          </a:p>
          <a:p>
            <a:r>
              <a:rPr lang="en-US"/>
              <a:t>Participants are asked to bring the following materials:</a:t>
            </a:r>
          </a:p>
          <a:p>
            <a:pPr lvl="1"/>
            <a:r>
              <a:rPr lang="en-US">
                <a:solidFill>
                  <a:srgbClr val="000000"/>
                </a:solidFill>
                <a:latin typeface="Franklin Gothic Book"/>
                <a:cs typeface="Times New Roman"/>
              </a:rPr>
              <a:t>Copy of the K&amp;1 Screen III Manual</a:t>
            </a:r>
          </a:p>
          <a:p>
            <a:pPr lvl="1"/>
            <a:r>
              <a:rPr lang="en-US">
                <a:solidFill>
                  <a:srgbClr val="000000"/>
                </a:solidFill>
                <a:latin typeface="Franklin Gothic Book"/>
                <a:cs typeface="Times New Roman"/>
              </a:rPr>
              <a:t>The manipulatives (packages of blocks and shapes)</a:t>
            </a:r>
          </a:p>
          <a:p>
            <a:pPr lvl="1"/>
            <a:r>
              <a:rPr lang="en-US">
                <a:solidFill>
                  <a:srgbClr val="000000"/>
                </a:solidFill>
                <a:latin typeface="Franklin Gothic Book"/>
                <a:cs typeface="Times New Roman"/>
              </a:rPr>
              <a:t>Children’s books with at least 3 pages of text on each page</a:t>
            </a:r>
            <a:endParaRPr lang="en-US"/>
          </a:p>
          <a:p>
            <a:pPr lvl="1"/>
            <a:endParaRPr lang="en-US">
              <a:solidFill>
                <a:srgbClr val="000000"/>
              </a:solidFill>
              <a:latin typeface="Franklin Gothic Book"/>
              <a:cs typeface="Times New Roman"/>
            </a:endParaRPr>
          </a:p>
          <a:p>
            <a:pPr>
              <a:buClr>
                <a:schemeClr val="tx1"/>
              </a:buClr>
            </a:pPr>
            <a:r>
              <a:rPr lang="en-US">
                <a:solidFill>
                  <a:srgbClr val="0D77C3"/>
                </a:solidFill>
                <a:latin typeface="Franklin Gothic Book"/>
                <a:cs typeface="Times New Roman"/>
                <a:hlinkClick r:id="rId2">
                  <a:extLst>
                    <a:ext uri="{A12FA001-AC4F-418D-AE19-62706E023703}">
                      <ahyp:hlinkClr xmlns:ahyp="http://schemas.microsoft.com/office/drawing/2018/hyperlinkcolor" val="tx"/>
                    </a:ext>
                  </a:extLst>
                </a:hlinkClick>
              </a:rPr>
              <a:t>K Screen Train the Trainers In-Person Training Registration Form</a:t>
            </a:r>
            <a:endParaRPr lang="en-US">
              <a:solidFill>
                <a:srgbClr val="0D77C3"/>
              </a:solidFill>
              <a:latin typeface="Franklin Gothic Book"/>
              <a:cs typeface="Times New Roman"/>
            </a:endParaRPr>
          </a:p>
          <a:p>
            <a:pPr lvl="1"/>
            <a:endParaRPr lang="en-US">
              <a:solidFill>
                <a:srgbClr val="000000"/>
              </a:solidFill>
              <a:cs typeface="Times New Roman"/>
            </a:endParaRPr>
          </a:p>
          <a:p>
            <a:endParaRPr lang="en-US">
              <a:cs typeface="Times New Roman"/>
            </a:endParaRPr>
          </a:p>
          <a:p>
            <a:endParaRPr lang="en-US">
              <a:cs typeface="Times New Roman"/>
            </a:endParaRPr>
          </a:p>
        </p:txBody>
      </p:sp>
      <p:sp>
        <p:nvSpPr>
          <p:cNvPr id="4" name="Slide Number Placeholder 3">
            <a:extLst>
              <a:ext uri="{FF2B5EF4-FFF2-40B4-BE49-F238E27FC236}">
                <a16:creationId xmlns:a16="http://schemas.microsoft.com/office/drawing/2014/main" id="{23DBBCC7-21DA-6351-BFCE-6B2792071E7A}"/>
              </a:ext>
            </a:extLst>
          </p:cNvPr>
          <p:cNvSpPr>
            <a:spLocks noGrp="1"/>
          </p:cNvSpPr>
          <p:nvPr>
            <p:ph type="sldNum" sz="quarter" idx="12"/>
          </p:nvPr>
        </p:nvSpPr>
        <p:spPr/>
        <p:txBody>
          <a:bodyPr/>
          <a:lstStyle/>
          <a:p>
            <a:fld id="{FD68AB11-C6DD-4126-AB8D-42F4CF457234}" type="slidenum">
              <a:rPr lang="en-US" smtClean="0"/>
              <a:pPr/>
              <a:t>11</a:t>
            </a:fld>
            <a:endParaRPr lang="en-US"/>
          </a:p>
        </p:txBody>
      </p:sp>
    </p:spTree>
    <p:extLst>
      <p:ext uri="{BB962C8B-B14F-4D97-AF65-F5344CB8AC3E}">
        <p14:creationId xmlns:p14="http://schemas.microsoft.com/office/powerpoint/2010/main" val="240457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E1C3-F263-32D3-0D78-8B9D49BEDB11}"/>
              </a:ext>
            </a:extLst>
          </p:cNvPr>
          <p:cNvSpPr>
            <a:spLocks noGrp="1"/>
          </p:cNvSpPr>
          <p:nvPr>
            <p:ph type="title"/>
          </p:nvPr>
        </p:nvSpPr>
        <p:spPr>
          <a:xfrm>
            <a:off x="478337" y="50677"/>
            <a:ext cx="10515600" cy="1325563"/>
          </a:xfrm>
        </p:spPr>
        <p:txBody>
          <a:bodyPr/>
          <a:lstStyle/>
          <a:p>
            <a:r>
              <a:rPr lang="en-US"/>
              <a:t>August Train the Trainers</a:t>
            </a:r>
          </a:p>
        </p:txBody>
      </p:sp>
      <p:sp>
        <p:nvSpPr>
          <p:cNvPr id="3" name="Content Placeholder 2">
            <a:extLst>
              <a:ext uri="{FF2B5EF4-FFF2-40B4-BE49-F238E27FC236}">
                <a16:creationId xmlns:a16="http://schemas.microsoft.com/office/drawing/2014/main" id="{9BD1443B-4BDD-690B-89EE-23FF563027B5}"/>
              </a:ext>
            </a:extLst>
          </p:cNvPr>
          <p:cNvSpPr>
            <a:spLocks noGrp="1"/>
          </p:cNvSpPr>
          <p:nvPr>
            <p:ph idx="1"/>
          </p:nvPr>
        </p:nvSpPr>
        <p:spPr>
          <a:xfrm>
            <a:off x="711200" y="1376240"/>
            <a:ext cx="10515600" cy="4351338"/>
          </a:xfrm>
        </p:spPr>
        <p:txBody>
          <a:bodyPr vert="horz" lIns="91440" tIns="45720" rIns="91440" bIns="45720" rtlCol="0" anchor="t">
            <a:normAutofit/>
          </a:bodyPr>
          <a:lstStyle/>
          <a:p>
            <a:r>
              <a:rPr lang="en-US"/>
              <a:t>Virtual K Screen Train the Trainers event on August 8 and August 9 from 4 – 6 p.m. ET.</a:t>
            </a:r>
          </a:p>
          <a:p>
            <a:endParaRPr lang="en-US"/>
          </a:p>
          <a:p>
            <a:r>
              <a:rPr lang="en-US"/>
              <a:t>Participants will be asked to complete an hour of pre-work before the first training date.</a:t>
            </a:r>
          </a:p>
          <a:p>
            <a:endParaRPr lang="en-US"/>
          </a:p>
          <a:p>
            <a:r>
              <a:rPr lang="en-US"/>
              <a:t>Registration information will be made available in July</a:t>
            </a:r>
          </a:p>
          <a:p>
            <a:endParaRPr lang="en-US"/>
          </a:p>
          <a:p>
            <a:endParaRPr lang="en-US"/>
          </a:p>
        </p:txBody>
      </p:sp>
      <p:sp>
        <p:nvSpPr>
          <p:cNvPr id="4" name="Slide Number Placeholder 3">
            <a:extLst>
              <a:ext uri="{FF2B5EF4-FFF2-40B4-BE49-F238E27FC236}">
                <a16:creationId xmlns:a16="http://schemas.microsoft.com/office/drawing/2014/main" id="{778B14ED-566E-7B3F-83FF-FEC964C5FF61}"/>
              </a:ext>
            </a:extLst>
          </p:cNvPr>
          <p:cNvSpPr>
            <a:spLocks noGrp="1"/>
          </p:cNvSpPr>
          <p:nvPr>
            <p:ph type="sldNum" sz="quarter" idx="12"/>
          </p:nvPr>
        </p:nvSpPr>
        <p:spPr/>
        <p:txBody>
          <a:bodyPr/>
          <a:lstStyle/>
          <a:p>
            <a:fld id="{FD68AB11-C6DD-4126-AB8D-42F4CF457234}" type="slidenum">
              <a:rPr lang="en-US" smtClean="0"/>
              <a:pPr/>
              <a:t>12</a:t>
            </a:fld>
            <a:endParaRPr lang="en-US"/>
          </a:p>
        </p:txBody>
      </p:sp>
    </p:spTree>
    <p:extLst>
      <p:ext uri="{BB962C8B-B14F-4D97-AF65-F5344CB8AC3E}">
        <p14:creationId xmlns:p14="http://schemas.microsoft.com/office/powerpoint/2010/main" val="2850716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597306" y="806578"/>
            <a:ext cx="10435667" cy="2387600"/>
          </a:xfrm>
        </p:spPr>
        <p:txBody>
          <a:bodyPr>
            <a:normAutofit/>
          </a:bodyPr>
          <a:lstStyle/>
          <a:p>
            <a:pPr marL="228600" lvl="1" algn="ctr">
              <a:spcBef>
                <a:spcPts val="1000"/>
              </a:spcBef>
            </a:pPr>
            <a:r>
              <a:rPr lang="en-US" sz="6000">
                <a:solidFill>
                  <a:srgbClr val="102649"/>
                </a:solidFill>
                <a:latin typeface="+mj-lt"/>
              </a:rPr>
              <a:t>2023 Accountability </a:t>
            </a:r>
            <a:br>
              <a:rPr lang="en-US" sz="6000">
                <a:solidFill>
                  <a:srgbClr val="102649"/>
                </a:solidFill>
                <a:latin typeface="+mj-lt"/>
              </a:rPr>
            </a:br>
            <a:r>
              <a:rPr lang="en-US" sz="6000">
                <a:solidFill>
                  <a:srgbClr val="102649"/>
                </a:solidFill>
                <a:latin typeface="+mj-lt"/>
              </a:rPr>
              <a:t>Standard Setting </a:t>
            </a:r>
          </a:p>
        </p:txBody>
      </p:sp>
      <p:sp>
        <p:nvSpPr>
          <p:cNvPr id="9" name="Subtitle 2">
            <a:extLst>
              <a:ext uri="{FF2B5EF4-FFF2-40B4-BE49-F238E27FC236}">
                <a16:creationId xmlns:a16="http://schemas.microsoft.com/office/drawing/2014/main" id="{5ADF139A-481F-0910-0805-1DDC5AF9C99E}"/>
              </a:ext>
            </a:extLst>
          </p:cNvPr>
          <p:cNvSpPr txBox="1">
            <a:spLocks/>
          </p:cNvSpPr>
          <p:nvPr/>
        </p:nvSpPr>
        <p:spPr>
          <a:xfrm>
            <a:off x="1301457" y="2983977"/>
            <a:ext cx="9144000" cy="1655762"/>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007780"/>
              </a:solidFill>
              <a:effectLst/>
              <a:uLnTx/>
              <a:uFillTx/>
              <a:latin typeface="Franklin Gothic Book" panose="020B0503020102020204"/>
              <a:ea typeface="+mn-ea"/>
              <a:cs typeface="+mn-cs"/>
            </a:endParaRPr>
          </a:p>
          <a:p>
            <a:pPr algn="r">
              <a:defRPr/>
            </a:pPr>
            <a:r>
              <a:rPr lang="en-US">
                <a:latin typeface="Franklin Gothic Book"/>
              </a:rPr>
              <a:t>Jenni Larkins, Academic Program Manager</a:t>
            </a:r>
            <a:endParaRPr lang="en-US">
              <a:latin typeface="Franklin Gothic Book" panose="020B0503020102020204" pitchFamily="34" charset="0"/>
              <a:ea typeface="+mn-lt"/>
              <a:cs typeface="+mn-lt"/>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07780"/>
                </a:solidFill>
                <a:effectLst/>
                <a:uLnTx/>
                <a:uFillTx/>
                <a:latin typeface="Franklin Gothic Book" panose="020B0503020102020204" pitchFamily="34" charset="0"/>
                <a:ea typeface="+mn-lt"/>
                <a:cs typeface="+mn-lt"/>
              </a:rPr>
              <a:t>Division of Assessment and Accountability Support</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7780"/>
                </a:solidFill>
                <a:effectLst/>
                <a:uLnTx/>
                <a:uFillTx/>
                <a:latin typeface="Franklin Gothic Book" panose="020B0503020102020204" pitchFamily="34" charset="0"/>
                <a:ea typeface="+mn-lt"/>
                <a:cs typeface="+mn-lt"/>
              </a:rPr>
              <a:t>Office of Assessment and Accountability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007780"/>
              </a:solidFill>
              <a:effectLst/>
              <a:uLnTx/>
              <a:uFillTx/>
              <a:latin typeface="Franklin Gothic Book" panose="020B0503020102020204"/>
              <a:ea typeface="+mn-ea"/>
              <a:cs typeface="+mn-cs"/>
            </a:endParaRPr>
          </a:p>
        </p:txBody>
      </p:sp>
      <p:sp>
        <p:nvSpPr>
          <p:cNvPr id="7" name="Slide Number Placeholder 6">
            <a:extLst>
              <a:ext uri="{FF2B5EF4-FFF2-40B4-BE49-F238E27FC236}">
                <a16:creationId xmlns:a16="http://schemas.microsoft.com/office/drawing/2014/main" id="{8738C39F-F6BE-EA2D-EFE5-0958FBF468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152AFA-7C55-604E-8665-049907417E35}" type="slidenum">
              <a:rPr kumimoji="0" lang="en-US" sz="1200" b="0" i="0" u="none" strike="noStrike" kern="1200" cap="none" spc="0" normalizeH="0" baseline="0" noProof="0" smtClean="0">
                <a:ln>
                  <a:noFill/>
                </a:ln>
                <a:solidFill>
                  <a:srgbClr val="00778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778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886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7565-D04F-74A7-6EB1-37341939C535}"/>
              </a:ext>
            </a:extLst>
          </p:cNvPr>
          <p:cNvSpPr>
            <a:spLocks noGrp="1"/>
          </p:cNvSpPr>
          <p:nvPr>
            <p:ph type="title"/>
          </p:nvPr>
        </p:nvSpPr>
        <p:spPr>
          <a:xfrm>
            <a:off x="415636" y="0"/>
            <a:ext cx="9637986" cy="1086603"/>
          </a:xfrm>
        </p:spPr>
        <p:txBody>
          <a:bodyPr>
            <a:normAutofit/>
          </a:bodyPr>
          <a:lstStyle/>
          <a:p>
            <a:r>
              <a:rPr lang="en-US"/>
              <a:t>Accountability Cut Scores in 2022</a:t>
            </a:r>
          </a:p>
        </p:txBody>
      </p:sp>
      <p:sp>
        <p:nvSpPr>
          <p:cNvPr id="3" name="Content Placeholder 2">
            <a:extLst>
              <a:ext uri="{FF2B5EF4-FFF2-40B4-BE49-F238E27FC236}">
                <a16:creationId xmlns:a16="http://schemas.microsoft.com/office/drawing/2014/main" id="{1ED2484C-28CC-42FA-B1A2-E521ED756B1B}"/>
              </a:ext>
            </a:extLst>
          </p:cNvPr>
          <p:cNvSpPr>
            <a:spLocks noGrp="1"/>
          </p:cNvSpPr>
          <p:nvPr>
            <p:ph idx="1"/>
          </p:nvPr>
        </p:nvSpPr>
        <p:spPr>
          <a:xfrm>
            <a:off x="580759" y="1078332"/>
            <a:ext cx="10692830" cy="4540468"/>
          </a:xfrm>
        </p:spPr>
        <p:txBody>
          <a:bodyPr>
            <a:normAutofit/>
          </a:bodyPr>
          <a:lstStyle/>
          <a:p>
            <a:r>
              <a:rPr lang="en-US" sz="3400"/>
              <a:t>The 2022 Standard Setting process set cut scores for the first year of implementation using one year of data:</a:t>
            </a:r>
          </a:p>
          <a:p>
            <a:pPr lvl="1"/>
            <a:r>
              <a:rPr lang="en-US" sz="3200"/>
              <a:t>Indicator and School Performance Level Descriptors</a:t>
            </a:r>
          </a:p>
          <a:p>
            <a:pPr lvl="1"/>
            <a:r>
              <a:rPr lang="en-US" sz="3200"/>
              <a:t>Status performance for each Indicator </a:t>
            </a:r>
            <a:r>
              <a:rPr lang="en-US"/>
              <a:t>(very low through very high labels)</a:t>
            </a:r>
          </a:p>
          <a:p>
            <a:pPr lvl="1"/>
            <a:r>
              <a:rPr lang="en-US" sz="3200"/>
              <a:t>Overall School Performance Rating {Colors} </a:t>
            </a:r>
            <a:r>
              <a:rPr lang="en-US"/>
              <a:t>(data from Indicators evaluated on Status only)</a:t>
            </a:r>
          </a:p>
          <a:p>
            <a:pPr marL="457200" lvl="1" indent="0">
              <a:buNone/>
            </a:pPr>
            <a:endParaRPr lang="en-US"/>
          </a:p>
          <a:p>
            <a:pPr marL="0" indent="0">
              <a:buNone/>
            </a:pPr>
            <a:r>
              <a:rPr lang="en-US" b="1" i="1">
                <a:solidFill>
                  <a:srgbClr val="057780"/>
                </a:solidFill>
              </a:rPr>
              <a:t>The inclusion of the Change component in the system necessitates an additional standard setting. </a:t>
            </a:r>
          </a:p>
          <a:p>
            <a:pPr marL="0" indent="0">
              <a:buNone/>
            </a:pPr>
            <a:endParaRPr lang="en-US"/>
          </a:p>
          <a:p>
            <a:endParaRPr lang="en-US"/>
          </a:p>
          <a:p>
            <a:pPr lvl="1"/>
            <a:endParaRPr lang="en-US"/>
          </a:p>
        </p:txBody>
      </p:sp>
      <p:sp>
        <p:nvSpPr>
          <p:cNvPr id="4" name="Slide Number Placeholder 4">
            <a:extLst>
              <a:ext uri="{FF2B5EF4-FFF2-40B4-BE49-F238E27FC236}">
                <a16:creationId xmlns:a16="http://schemas.microsoft.com/office/drawing/2014/main" id="{81DAA684-9553-88B2-4D9F-4C2D7FB2BAB0}"/>
              </a:ext>
            </a:extLst>
          </p:cNvPr>
          <p:cNvSpPr>
            <a:spLocks noGrp="1"/>
          </p:cNvSpPr>
          <p:nvPr>
            <p:ph type="sldNum" sz="quarter" idx="12"/>
          </p:nvPr>
        </p:nvSpPr>
        <p:spPr>
          <a:xfrm>
            <a:off x="4812395" y="6310312"/>
            <a:ext cx="2743200" cy="365125"/>
          </a:xfrm>
        </p:spPr>
        <p:txBody>
          <a:bodyPr/>
          <a:lstStyle/>
          <a:p>
            <a:fld id="{431B21FD-B47C-42BD-B60B-31D83F7ABA07}" type="slidenum">
              <a:rPr lang="en-US" smtClean="0"/>
              <a:t>14</a:t>
            </a:fld>
            <a:endParaRPr lang="en-US"/>
          </a:p>
        </p:txBody>
      </p:sp>
    </p:spTree>
    <p:extLst>
      <p:ext uri="{BB962C8B-B14F-4D97-AF65-F5344CB8AC3E}">
        <p14:creationId xmlns:p14="http://schemas.microsoft.com/office/powerpoint/2010/main" val="58594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7565-D04F-74A7-6EB1-37341939C535}"/>
              </a:ext>
            </a:extLst>
          </p:cNvPr>
          <p:cNvSpPr>
            <a:spLocks noGrp="1"/>
          </p:cNvSpPr>
          <p:nvPr>
            <p:ph type="title"/>
          </p:nvPr>
        </p:nvSpPr>
        <p:spPr>
          <a:xfrm>
            <a:off x="404662" y="9236"/>
            <a:ext cx="9774621" cy="1230929"/>
          </a:xfrm>
        </p:spPr>
        <p:txBody>
          <a:bodyPr>
            <a:normAutofit fontScale="90000"/>
          </a:bodyPr>
          <a:lstStyle/>
          <a:p>
            <a:r>
              <a:rPr lang="en-US"/>
              <a:t>Setting Accountability Cut Scores in 2023</a:t>
            </a:r>
          </a:p>
        </p:txBody>
      </p:sp>
      <p:sp>
        <p:nvSpPr>
          <p:cNvPr id="3" name="Content Placeholder 2">
            <a:extLst>
              <a:ext uri="{FF2B5EF4-FFF2-40B4-BE49-F238E27FC236}">
                <a16:creationId xmlns:a16="http://schemas.microsoft.com/office/drawing/2014/main" id="{1ED2484C-28CC-42FA-B1A2-E521ED756B1B}"/>
              </a:ext>
            </a:extLst>
          </p:cNvPr>
          <p:cNvSpPr>
            <a:spLocks noGrp="1"/>
          </p:cNvSpPr>
          <p:nvPr>
            <p:ph idx="1"/>
          </p:nvPr>
        </p:nvSpPr>
        <p:spPr>
          <a:xfrm>
            <a:off x="640247" y="1139026"/>
            <a:ext cx="11324855" cy="4432166"/>
          </a:xfrm>
        </p:spPr>
        <p:txBody>
          <a:bodyPr>
            <a:normAutofit fontScale="92500" lnSpcReduction="10000"/>
          </a:bodyPr>
          <a:lstStyle/>
          <a:p>
            <a:r>
              <a:rPr lang="en-US" sz="3000"/>
              <a:t>The 2023 Standard Setting process will set cut scores for full implementation using two years of data:</a:t>
            </a:r>
          </a:p>
          <a:p>
            <a:pPr lvl="1"/>
            <a:r>
              <a:rPr lang="en-US" sz="3000"/>
              <a:t>Indicator and School Performance Level Descriptors</a:t>
            </a:r>
          </a:p>
          <a:p>
            <a:pPr lvl="1"/>
            <a:r>
              <a:rPr lang="en-US" sz="3000"/>
              <a:t>Status performance for each Indicator</a:t>
            </a:r>
            <a:r>
              <a:rPr lang="en-US" sz="3000">
                <a:solidFill>
                  <a:srgbClr val="FF0000"/>
                </a:solidFill>
              </a:rPr>
              <a:t>*</a:t>
            </a:r>
            <a:r>
              <a:rPr lang="en-US" sz="1900"/>
              <a:t>(very low through very high labels)</a:t>
            </a:r>
          </a:p>
          <a:p>
            <a:pPr lvl="1"/>
            <a:r>
              <a:rPr lang="en-US" sz="3000"/>
              <a:t>Change performance for each Indicator </a:t>
            </a:r>
            <a:r>
              <a:rPr lang="en-US" sz="1900"/>
              <a:t>(declined significantly through increased significantly labels)</a:t>
            </a:r>
          </a:p>
          <a:p>
            <a:pPr lvl="1"/>
            <a:r>
              <a:rPr lang="en-US" sz="3000"/>
              <a:t>Indicator Performance Rating {Color} </a:t>
            </a:r>
            <a:r>
              <a:rPr lang="en-US" sz="1900"/>
              <a:t>(score ranges for colors on the 5x5 indicator tables based on the combination of Status and Change)</a:t>
            </a:r>
            <a:endParaRPr lang="en-US" sz="2200"/>
          </a:p>
          <a:p>
            <a:pPr lvl="1"/>
            <a:r>
              <a:rPr lang="en-US" sz="3000"/>
              <a:t>Overall School Performance Rating {Color} </a:t>
            </a:r>
            <a:r>
              <a:rPr lang="en-US" sz="1900"/>
              <a:t>(score ranges for colors based on data aggregated from all available Indicators)</a:t>
            </a:r>
            <a:endParaRPr lang="en-US" sz="2200"/>
          </a:p>
          <a:p>
            <a:pPr marL="0" indent="0">
              <a:buNone/>
            </a:pPr>
            <a:r>
              <a:rPr lang="en-US" sz="2000" i="1">
                <a:solidFill>
                  <a:srgbClr val="FF0000"/>
                </a:solidFill>
              </a:rPr>
              <a:t>		</a:t>
            </a:r>
          </a:p>
          <a:p>
            <a:pPr marL="457200" lvl="1" indent="0">
              <a:buNone/>
            </a:pPr>
            <a:r>
              <a:rPr lang="en-US" sz="1900" i="1">
                <a:solidFill>
                  <a:srgbClr val="FF0000"/>
                </a:solidFill>
              </a:rPr>
              <a:t>*</a:t>
            </a:r>
            <a:r>
              <a:rPr lang="en-US" sz="1900" i="1">
                <a:solidFill>
                  <a:srgbClr val="057780"/>
                </a:solidFill>
              </a:rPr>
              <a:t>2022 Status cut scores will be reviewed but could remain as established in 2022.</a:t>
            </a:r>
          </a:p>
          <a:p>
            <a:endParaRPr lang="en-US"/>
          </a:p>
          <a:p>
            <a:pPr lvl="1"/>
            <a:endParaRPr lang="en-US"/>
          </a:p>
        </p:txBody>
      </p:sp>
      <p:sp>
        <p:nvSpPr>
          <p:cNvPr id="4" name="Slide Number Placeholder 4">
            <a:extLst>
              <a:ext uri="{FF2B5EF4-FFF2-40B4-BE49-F238E27FC236}">
                <a16:creationId xmlns:a16="http://schemas.microsoft.com/office/drawing/2014/main" id="{85592597-831C-38A6-52E8-AB33A80134E0}"/>
              </a:ext>
            </a:extLst>
          </p:cNvPr>
          <p:cNvSpPr>
            <a:spLocks noGrp="1"/>
          </p:cNvSpPr>
          <p:nvPr>
            <p:ph type="sldNum" sz="quarter" idx="12"/>
          </p:nvPr>
        </p:nvSpPr>
        <p:spPr>
          <a:xfrm>
            <a:off x="4812395" y="6310312"/>
            <a:ext cx="2743200" cy="365125"/>
          </a:xfrm>
        </p:spPr>
        <p:txBody>
          <a:bodyPr/>
          <a:lstStyle/>
          <a:p>
            <a:fld id="{431B21FD-B47C-42BD-B60B-31D83F7ABA07}" type="slidenum">
              <a:rPr lang="en-US" smtClean="0"/>
              <a:t>15</a:t>
            </a:fld>
            <a:endParaRPr lang="en-US"/>
          </a:p>
        </p:txBody>
      </p:sp>
    </p:spTree>
    <p:extLst>
      <p:ext uri="{BB962C8B-B14F-4D97-AF65-F5344CB8AC3E}">
        <p14:creationId xmlns:p14="http://schemas.microsoft.com/office/powerpoint/2010/main" val="381153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E275-E8D2-7ABC-6C2E-6230D58BCB15}"/>
              </a:ext>
            </a:extLst>
          </p:cNvPr>
          <p:cNvSpPr>
            <a:spLocks noGrp="1"/>
          </p:cNvSpPr>
          <p:nvPr>
            <p:ph type="title"/>
          </p:nvPr>
        </p:nvSpPr>
        <p:spPr>
          <a:xfrm>
            <a:off x="487051" y="161885"/>
            <a:ext cx="11316373" cy="851716"/>
          </a:xfrm>
        </p:spPr>
        <p:txBody>
          <a:bodyPr/>
          <a:lstStyle/>
          <a:p>
            <a:r>
              <a:rPr lang="en-US"/>
              <a:t>Multi-Step Process for 2023</a:t>
            </a:r>
          </a:p>
        </p:txBody>
      </p:sp>
      <p:graphicFrame>
        <p:nvGraphicFramePr>
          <p:cNvPr id="9" name="Content Placeholder 8">
            <a:extLst>
              <a:ext uri="{FF2B5EF4-FFF2-40B4-BE49-F238E27FC236}">
                <a16:creationId xmlns:a16="http://schemas.microsoft.com/office/drawing/2014/main" id="{3DCDB044-8BFF-CC0F-BD79-BB517A899DC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81271512"/>
              </p:ext>
            </p:extLst>
          </p:nvPr>
        </p:nvGraphicFramePr>
        <p:xfrm>
          <a:off x="487051" y="1178412"/>
          <a:ext cx="11217897" cy="450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73A30BFE-ACFB-340D-994D-860D804E427B}"/>
              </a:ext>
            </a:extLst>
          </p:cNvPr>
          <p:cNvSpPr txBox="1"/>
          <p:nvPr/>
        </p:nvSpPr>
        <p:spPr>
          <a:xfrm>
            <a:off x="1093509" y="1062996"/>
            <a:ext cx="1875602" cy="461665"/>
          </a:xfrm>
          <a:prstGeom prst="rect">
            <a:avLst/>
          </a:prstGeom>
          <a:noFill/>
        </p:spPr>
        <p:txBody>
          <a:bodyPr wrap="square" rtlCol="0">
            <a:spAutoFit/>
          </a:bodyPr>
          <a:lstStyle/>
          <a:p>
            <a:r>
              <a:rPr lang="en-US" sz="2400">
                <a:solidFill>
                  <a:srgbClr val="057780"/>
                </a:solidFill>
              </a:rPr>
              <a:t>June 22-23*</a:t>
            </a:r>
          </a:p>
        </p:txBody>
      </p:sp>
      <p:sp>
        <p:nvSpPr>
          <p:cNvPr id="14" name="TextBox 13">
            <a:extLst>
              <a:ext uri="{FF2B5EF4-FFF2-40B4-BE49-F238E27FC236}">
                <a16:creationId xmlns:a16="http://schemas.microsoft.com/office/drawing/2014/main" id="{A18D9684-83CD-7696-6560-57409C821A7B}"/>
              </a:ext>
            </a:extLst>
          </p:cNvPr>
          <p:cNvSpPr txBox="1"/>
          <p:nvPr/>
        </p:nvSpPr>
        <p:spPr>
          <a:xfrm>
            <a:off x="4828094" y="1026097"/>
            <a:ext cx="2680744" cy="461665"/>
          </a:xfrm>
          <a:prstGeom prst="rect">
            <a:avLst/>
          </a:prstGeom>
          <a:noFill/>
        </p:spPr>
        <p:txBody>
          <a:bodyPr wrap="square" rtlCol="0">
            <a:spAutoFit/>
          </a:bodyPr>
          <a:lstStyle/>
          <a:p>
            <a:r>
              <a:rPr lang="en-US" sz="2400">
                <a:solidFill>
                  <a:srgbClr val="057780"/>
                </a:solidFill>
              </a:rPr>
              <a:t>September 13-15*</a:t>
            </a:r>
          </a:p>
        </p:txBody>
      </p:sp>
      <p:sp>
        <p:nvSpPr>
          <p:cNvPr id="15" name="TextBox 14">
            <a:extLst>
              <a:ext uri="{FF2B5EF4-FFF2-40B4-BE49-F238E27FC236}">
                <a16:creationId xmlns:a16="http://schemas.microsoft.com/office/drawing/2014/main" id="{A6DD2D80-C0C6-8C55-E796-9D1276B177A1}"/>
              </a:ext>
            </a:extLst>
          </p:cNvPr>
          <p:cNvSpPr txBox="1"/>
          <p:nvPr/>
        </p:nvSpPr>
        <p:spPr>
          <a:xfrm>
            <a:off x="9363959" y="955458"/>
            <a:ext cx="1734532" cy="461665"/>
          </a:xfrm>
          <a:prstGeom prst="rect">
            <a:avLst/>
          </a:prstGeom>
          <a:noFill/>
        </p:spPr>
        <p:txBody>
          <a:bodyPr wrap="square" rtlCol="0">
            <a:spAutoFit/>
          </a:bodyPr>
          <a:lstStyle/>
          <a:p>
            <a:r>
              <a:rPr lang="en-US" sz="2400">
                <a:solidFill>
                  <a:srgbClr val="057780"/>
                </a:solidFill>
              </a:rPr>
              <a:t>October</a:t>
            </a:r>
          </a:p>
        </p:txBody>
      </p:sp>
      <p:sp>
        <p:nvSpPr>
          <p:cNvPr id="16" name="TextBox 15">
            <a:extLst>
              <a:ext uri="{FF2B5EF4-FFF2-40B4-BE49-F238E27FC236}">
                <a16:creationId xmlns:a16="http://schemas.microsoft.com/office/drawing/2014/main" id="{4872DF55-558C-236A-817B-ECDF536F9C64}"/>
              </a:ext>
            </a:extLst>
          </p:cNvPr>
          <p:cNvSpPr txBox="1"/>
          <p:nvPr/>
        </p:nvSpPr>
        <p:spPr>
          <a:xfrm>
            <a:off x="1170061" y="5310255"/>
            <a:ext cx="9851875" cy="369332"/>
          </a:xfrm>
          <a:prstGeom prst="rect">
            <a:avLst/>
          </a:prstGeom>
          <a:noFill/>
        </p:spPr>
        <p:txBody>
          <a:bodyPr wrap="square" rtlCol="0">
            <a:spAutoFit/>
          </a:bodyPr>
          <a:lstStyle/>
          <a:p>
            <a:r>
              <a:rPr lang="en-US" i="1"/>
              <a:t>*Meetings will be held in the State Board Room, 5</a:t>
            </a:r>
            <a:r>
              <a:rPr lang="en-US" i="1" baseline="30000"/>
              <a:t>th</a:t>
            </a:r>
            <a:r>
              <a:rPr lang="en-US" i="1"/>
              <a:t> Floor, at the Sower Building in Frankfort. </a:t>
            </a:r>
          </a:p>
        </p:txBody>
      </p:sp>
      <p:sp>
        <p:nvSpPr>
          <p:cNvPr id="3" name="Slide Number Placeholder 4">
            <a:extLst>
              <a:ext uri="{FF2B5EF4-FFF2-40B4-BE49-F238E27FC236}">
                <a16:creationId xmlns:a16="http://schemas.microsoft.com/office/drawing/2014/main" id="{A27864A3-D3A8-E57D-E156-11C0CB374C92}"/>
              </a:ext>
            </a:extLst>
          </p:cNvPr>
          <p:cNvSpPr>
            <a:spLocks noGrp="1"/>
          </p:cNvSpPr>
          <p:nvPr>
            <p:ph type="sldNum" sz="quarter" idx="12"/>
          </p:nvPr>
        </p:nvSpPr>
        <p:spPr>
          <a:xfrm>
            <a:off x="4812395" y="6310312"/>
            <a:ext cx="2743200" cy="365125"/>
          </a:xfrm>
        </p:spPr>
        <p:txBody>
          <a:bodyPr/>
          <a:lstStyle/>
          <a:p>
            <a:fld id="{431B21FD-B47C-42BD-B60B-31D83F7ABA07}" type="slidenum">
              <a:rPr lang="en-US" smtClean="0"/>
              <a:t>16</a:t>
            </a:fld>
            <a:endParaRPr lang="en-US"/>
          </a:p>
        </p:txBody>
      </p:sp>
    </p:spTree>
    <p:extLst>
      <p:ext uri="{BB962C8B-B14F-4D97-AF65-F5344CB8AC3E}">
        <p14:creationId xmlns:p14="http://schemas.microsoft.com/office/powerpoint/2010/main" val="347057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5EEB-9AC2-584C-D704-D7FD5A73B024}"/>
              </a:ext>
            </a:extLst>
          </p:cNvPr>
          <p:cNvSpPr>
            <a:spLocks noGrp="1"/>
          </p:cNvSpPr>
          <p:nvPr>
            <p:ph type="title"/>
          </p:nvPr>
        </p:nvSpPr>
        <p:spPr>
          <a:xfrm>
            <a:off x="448814" y="16066"/>
            <a:ext cx="10339137" cy="1174917"/>
          </a:xfrm>
        </p:spPr>
        <p:txBody>
          <a:bodyPr/>
          <a:lstStyle/>
          <a:p>
            <a:r>
              <a:rPr lang="en-US"/>
              <a:t>2023 Committee Members</a:t>
            </a:r>
          </a:p>
        </p:txBody>
      </p:sp>
      <p:sp>
        <p:nvSpPr>
          <p:cNvPr id="3" name="Content Placeholder 2">
            <a:extLst>
              <a:ext uri="{FF2B5EF4-FFF2-40B4-BE49-F238E27FC236}">
                <a16:creationId xmlns:a16="http://schemas.microsoft.com/office/drawing/2014/main" id="{8A200CC5-9548-0252-02D1-6B6CF7A40D1E}"/>
              </a:ext>
            </a:extLst>
          </p:cNvPr>
          <p:cNvSpPr>
            <a:spLocks noGrp="1"/>
          </p:cNvSpPr>
          <p:nvPr>
            <p:ph idx="1"/>
          </p:nvPr>
        </p:nvSpPr>
        <p:spPr>
          <a:xfrm>
            <a:off x="766618" y="1045559"/>
            <a:ext cx="11139055" cy="4560914"/>
          </a:xfrm>
        </p:spPr>
        <p:txBody>
          <a:bodyPr>
            <a:normAutofit fontScale="85000" lnSpcReduction="20000"/>
          </a:bodyPr>
          <a:lstStyle/>
          <a:p>
            <a:pPr marL="0" indent="0">
              <a:buNone/>
            </a:pPr>
            <a:r>
              <a:rPr lang="en-US" sz="3300" i="1">
                <a:solidFill>
                  <a:srgbClr val="007780"/>
                </a:solidFill>
              </a:rPr>
              <a:t>Kentucky has a strong history of setting accountability performance standards through an open process that involves a broad group of stakeholders.</a:t>
            </a:r>
          </a:p>
          <a:p>
            <a:pPr marL="457200" lvl="1" indent="0">
              <a:buNone/>
            </a:pPr>
            <a:endParaRPr lang="en-US" sz="2800" b="1" i="1">
              <a:solidFill>
                <a:srgbClr val="007780"/>
              </a:solidFill>
            </a:endParaRPr>
          </a:p>
          <a:p>
            <a:r>
              <a:rPr lang="en-US" sz="3800"/>
              <a:t>The committee will include 25-30 panelists (awaiting a few final decisions).</a:t>
            </a:r>
          </a:p>
          <a:p>
            <a:r>
              <a:rPr lang="en-US" sz="3800"/>
              <a:t>The diverse panel includes members from all Kentucky geographic regions serving in a variety of statewide, district, school and community roles. </a:t>
            </a:r>
          </a:p>
          <a:p>
            <a:r>
              <a:rPr lang="en-US" sz="3800"/>
              <a:t>Most panelists who served on the 2022 Committee are returning to participate in 2023. </a:t>
            </a:r>
          </a:p>
          <a:p>
            <a:endParaRPr lang="en-US"/>
          </a:p>
        </p:txBody>
      </p:sp>
      <p:sp>
        <p:nvSpPr>
          <p:cNvPr id="4" name="Slide Number Placeholder 4">
            <a:extLst>
              <a:ext uri="{FF2B5EF4-FFF2-40B4-BE49-F238E27FC236}">
                <a16:creationId xmlns:a16="http://schemas.microsoft.com/office/drawing/2014/main" id="{B5E3EB8C-E92D-8128-2357-3E97AAACC297}"/>
              </a:ext>
            </a:extLst>
          </p:cNvPr>
          <p:cNvSpPr>
            <a:spLocks noGrp="1"/>
          </p:cNvSpPr>
          <p:nvPr>
            <p:ph type="sldNum" sz="quarter" idx="12"/>
          </p:nvPr>
        </p:nvSpPr>
        <p:spPr>
          <a:xfrm>
            <a:off x="4812395" y="6310312"/>
            <a:ext cx="2743200" cy="365125"/>
          </a:xfrm>
        </p:spPr>
        <p:txBody>
          <a:bodyPr/>
          <a:lstStyle/>
          <a:p>
            <a:fld id="{431B21FD-B47C-42BD-B60B-31D83F7ABA07}" type="slidenum">
              <a:rPr lang="en-US" smtClean="0"/>
              <a:t>17</a:t>
            </a:fld>
            <a:endParaRPr lang="en-US"/>
          </a:p>
        </p:txBody>
      </p:sp>
    </p:spTree>
    <p:extLst>
      <p:ext uri="{BB962C8B-B14F-4D97-AF65-F5344CB8AC3E}">
        <p14:creationId xmlns:p14="http://schemas.microsoft.com/office/powerpoint/2010/main" val="116664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a:spLocks noGrp="1"/>
          </p:cNvSpPr>
          <p:nvPr>
            <p:ph type="body" sz="quarter" idx="13"/>
          </p:nvPr>
        </p:nvSpPr>
        <p:spPr>
          <a:xfrm>
            <a:off x="1179870" y="1468876"/>
            <a:ext cx="9704440" cy="4214293"/>
          </a:xfrm>
        </p:spPr>
        <p:txBody>
          <a:bodyPr vert="horz" lIns="91440" tIns="45720" rIns="91440" bIns="45720" rtlCol="0" anchor="t">
            <a:normAutofit fontScale="77500" lnSpcReduction="20000"/>
          </a:bodyPr>
          <a:lstStyle/>
          <a:p>
            <a:pPr>
              <a:lnSpc>
                <a:spcPct val="120000"/>
              </a:lnSpc>
              <a:spcBef>
                <a:spcPts val="0"/>
              </a:spcBef>
            </a:pPr>
            <a:r>
              <a:rPr lang="en-US" sz="4700"/>
              <a:t>Please send questions or comments to </a:t>
            </a:r>
            <a:r>
              <a:rPr lang="en-US" sz="4700">
                <a:solidFill>
                  <a:srgbClr val="0070C0"/>
                </a:solidFill>
                <a:hlinkClick r:id="rId3" tooltip="KDE DAC Information email address">
                  <a:extLst>
                    <a:ext uri="{A12FA001-AC4F-418D-AE19-62706E023703}">
                      <ahyp:hlinkClr xmlns:ahyp="http://schemas.microsoft.com/office/drawing/2018/hyperlinkcolor" val="tx"/>
                    </a:ext>
                  </a:extLst>
                </a:hlinkClick>
              </a:rPr>
              <a:t>dacinfo@education.ky.gov</a:t>
            </a:r>
            <a:r>
              <a:rPr lang="en-US" sz="4700"/>
              <a:t>.</a:t>
            </a:r>
          </a:p>
          <a:p>
            <a:pPr marL="0" indent="0">
              <a:spcBef>
                <a:spcPts val="0"/>
              </a:spcBef>
              <a:buNone/>
            </a:pPr>
            <a:r>
              <a:rPr lang="en-US" sz="4700" b="1" i="1">
                <a:solidFill>
                  <a:srgbClr val="C00000"/>
                </a:solidFill>
              </a:rPr>
              <a:t>   </a:t>
            </a:r>
            <a:endParaRPr lang="en-US" sz="4700" b="1">
              <a:solidFill>
                <a:srgbClr val="C00000"/>
              </a:solidFill>
            </a:endParaRPr>
          </a:p>
          <a:p>
            <a:pPr>
              <a:lnSpc>
                <a:spcPct val="120000"/>
              </a:lnSpc>
              <a:spcBef>
                <a:spcPts val="0"/>
              </a:spcBef>
            </a:pPr>
            <a:r>
              <a:rPr lang="en-US" sz="4700"/>
              <a:t>The next Monthly DAC Webcast </a:t>
            </a:r>
            <a:r>
              <a:rPr lang="en-US" sz="4800"/>
              <a:t>is scheduled for July 13 at 11 a.m. ET.</a:t>
            </a:r>
          </a:p>
          <a:p>
            <a:pPr marL="0" indent="0" algn="ctr">
              <a:spcBef>
                <a:spcPts val="0"/>
              </a:spcBef>
              <a:buNone/>
            </a:pPr>
            <a:endParaRPr lang="en-US" sz="5400"/>
          </a:p>
          <a:p>
            <a:pPr marL="0" indent="0" algn="ctr">
              <a:spcBef>
                <a:spcPts val="0"/>
              </a:spcBef>
              <a:buNone/>
            </a:pPr>
            <a:endParaRPr lang="en-US" sz="5400"/>
          </a:p>
          <a:p>
            <a:pPr marL="0" indent="0" algn="ctr">
              <a:spcBef>
                <a:spcPts val="0"/>
              </a:spcBef>
              <a:buNone/>
            </a:pPr>
            <a:r>
              <a:rPr lang="en-US" sz="5400"/>
              <a:t>Thank you for your participation!</a:t>
            </a:r>
          </a:p>
          <a:p>
            <a:pPr>
              <a:spcBef>
                <a:spcPts val="0"/>
              </a:spcBef>
            </a:pPr>
            <a:endParaRPr lang="en-US" sz="4000"/>
          </a:p>
        </p:txBody>
      </p:sp>
      <p:sp>
        <p:nvSpPr>
          <p:cNvPr id="3" name="Title 2"/>
          <p:cNvSpPr>
            <a:spLocks noGrp="1"/>
          </p:cNvSpPr>
          <p:nvPr>
            <p:ph type="title"/>
          </p:nvPr>
        </p:nvSpPr>
        <p:spPr>
          <a:xfrm>
            <a:off x="193964" y="257025"/>
            <a:ext cx="8958490" cy="1320800"/>
          </a:xfrm>
        </p:spPr>
        <p:txBody>
          <a:bodyPr/>
          <a:lstStyle/>
          <a:p>
            <a:r>
              <a:rPr lang="en-US"/>
              <a:t>Questions and Answers</a:t>
            </a:r>
          </a:p>
        </p:txBody>
      </p:sp>
      <p:sp>
        <p:nvSpPr>
          <p:cNvPr id="4" name="Slide Number Placeholder 4">
            <a:extLst>
              <a:ext uri="{FF2B5EF4-FFF2-40B4-BE49-F238E27FC236}">
                <a16:creationId xmlns:a16="http://schemas.microsoft.com/office/drawing/2014/main" id="{1E8D9723-C622-5F10-D7D9-AAE4032DA8B2}"/>
              </a:ext>
            </a:extLst>
          </p:cNvPr>
          <p:cNvSpPr txBox="1">
            <a:spLocks/>
          </p:cNvSpPr>
          <p:nvPr/>
        </p:nvSpPr>
        <p:spPr>
          <a:xfrm>
            <a:off x="4812395" y="631031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1B21FD-B47C-42BD-B60B-31D83F7ABA07}" type="slidenum">
              <a:rPr lang="en-US" sz="1200" smtClean="0">
                <a:solidFill>
                  <a:schemeClr val="bg1"/>
                </a:solidFill>
              </a:rPr>
              <a:pPr algn="r"/>
              <a:t>18</a:t>
            </a:fld>
            <a:endParaRPr lang="en-US" sz="1200">
              <a:solidFill>
                <a:schemeClr val="bg1"/>
              </a:solidFill>
            </a:endParaRPr>
          </a:p>
        </p:txBody>
      </p:sp>
    </p:spTree>
    <p:extLst>
      <p:ext uri="{BB962C8B-B14F-4D97-AF65-F5344CB8AC3E}">
        <p14:creationId xmlns:p14="http://schemas.microsoft.com/office/powerpoint/2010/main" val="341500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378542" y="355292"/>
            <a:ext cx="11434915" cy="1325563"/>
          </a:xfrm>
        </p:spPr>
        <p:txBody>
          <a:bodyPr>
            <a:noAutofit/>
          </a:bodyPr>
          <a:lstStyle/>
          <a:p>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nvPr>
        </p:nvGraphicFramePr>
        <p:xfrm>
          <a:off x="1176184" y="1835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1C21D25-1B1A-2F3C-DBA1-358452B9B9D9}"/>
              </a:ext>
            </a:extLst>
          </p:cNvPr>
          <p:cNvSpPr>
            <a:spLocks noGrp="1"/>
          </p:cNvSpPr>
          <p:nvPr>
            <p:ph type="sldNum" sz="quarter" idx="12"/>
          </p:nvPr>
        </p:nvSpPr>
        <p:spPr>
          <a:xfrm>
            <a:off x="5454872" y="6356350"/>
            <a:ext cx="2743200" cy="365125"/>
          </a:xfrm>
        </p:spPr>
        <p:txBody>
          <a:bodyPr/>
          <a:lstStyle/>
          <a:p>
            <a:fld id="{431B21FD-B47C-42BD-B60B-31D83F7ABA07}" type="slidenum">
              <a:rPr lang="en-US" smtClean="0"/>
              <a:t>19</a:t>
            </a:fld>
            <a:endParaRPr lang="en-US"/>
          </a:p>
        </p:txBody>
      </p:sp>
      <p:sp>
        <p:nvSpPr>
          <p:cNvPr id="2" name="Slide Number Placeholder 3">
            <a:extLst>
              <a:ext uri="{FF2B5EF4-FFF2-40B4-BE49-F238E27FC236}">
                <a16:creationId xmlns:a16="http://schemas.microsoft.com/office/drawing/2014/main" id="{8C97BB46-9974-6217-99C0-ECE5212F46AB}"/>
              </a:ext>
            </a:extLst>
          </p:cNvPr>
          <p:cNvSpPr txBox="1">
            <a:spLocks/>
          </p:cNvSpPr>
          <p:nvPr/>
        </p:nvSpPr>
        <p:spPr>
          <a:xfrm>
            <a:off x="4821695"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8AB11-C6DD-4126-AB8D-42F4CF457234}" type="slidenum">
              <a:rPr lang="en-US" smtClean="0"/>
              <a:pPr/>
              <a:t>19</a:t>
            </a:fld>
            <a:endParaRPr lang="en-US"/>
          </a:p>
        </p:txBody>
      </p:sp>
    </p:spTree>
    <p:extLst>
      <p:ext uri="{BB962C8B-B14F-4D97-AF65-F5344CB8AC3E}">
        <p14:creationId xmlns:p14="http://schemas.microsoft.com/office/powerpoint/2010/main" val="90214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838200" y="1905917"/>
            <a:ext cx="10515600" cy="3647585"/>
          </a:xfrm>
        </p:spPr>
        <p:txBody>
          <a:bodyPr vert="horz" lIns="91440" tIns="45720" rIns="91440" bIns="45720" rtlCol="0" anchor="t">
            <a:normAutofit/>
          </a:bodyPr>
          <a:lstStyle/>
          <a:p>
            <a:pPr lvl="1"/>
            <a:r>
              <a:rPr lang="en-US" sz="2800">
                <a:solidFill>
                  <a:schemeClr val="tx1"/>
                </a:solidFill>
              </a:rPr>
              <a:t>Spring 2023 Testing Highlights</a:t>
            </a:r>
          </a:p>
          <a:p>
            <a:pPr lvl="1"/>
            <a:r>
              <a:rPr lang="en-US" sz="2800">
                <a:solidFill>
                  <a:schemeClr val="tx1"/>
                </a:solidFill>
              </a:rPr>
              <a:t>Standards Validation</a:t>
            </a:r>
          </a:p>
          <a:p>
            <a:pPr lvl="1"/>
            <a:r>
              <a:rPr lang="en-US" sz="2800">
                <a:solidFill>
                  <a:schemeClr val="tx1"/>
                </a:solidFill>
              </a:rPr>
              <a:t>K Screen Train the Trainer Updates</a:t>
            </a:r>
          </a:p>
          <a:p>
            <a:pPr lvl="1"/>
            <a:r>
              <a:rPr lang="en-US" sz="2800">
                <a:solidFill>
                  <a:schemeClr val="tx1"/>
                </a:solidFill>
              </a:rPr>
              <a:t>2023 Accountability Standard Setting</a:t>
            </a:r>
            <a:endParaRPr lang="en-US"/>
          </a:p>
        </p:txBody>
      </p:sp>
      <p:sp>
        <p:nvSpPr>
          <p:cNvPr id="5" name="Slide Number Placeholder 4">
            <a:extLst>
              <a:ext uri="{FF2B5EF4-FFF2-40B4-BE49-F238E27FC236}">
                <a16:creationId xmlns:a16="http://schemas.microsoft.com/office/drawing/2014/main" id="{1115642D-7389-17B6-9DD4-8882D026FB30}"/>
              </a:ext>
            </a:extLst>
          </p:cNvPr>
          <p:cNvSpPr>
            <a:spLocks noGrp="1"/>
          </p:cNvSpPr>
          <p:nvPr>
            <p:ph type="sldNum" sz="quarter" idx="12"/>
          </p:nvPr>
        </p:nvSpPr>
        <p:spPr>
          <a:xfrm>
            <a:off x="4812395" y="6310312"/>
            <a:ext cx="2743200" cy="365125"/>
          </a:xfrm>
        </p:spPr>
        <p:txBody>
          <a:bodyPr/>
          <a:lstStyle/>
          <a:p>
            <a:fld id="{431B21FD-B47C-42BD-B60B-31D83F7ABA07}" type="slidenum">
              <a:rPr lang="en-US" smtClean="0"/>
              <a:t>2</a:t>
            </a:fld>
            <a:endParaRPr lang="en-US"/>
          </a:p>
        </p:txBody>
      </p:sp>
    </p:spTree>
    <p:extLst>
      <p:ext uri="{BB962C8B-B14F-4D97-AF65-F5344CB8AC3E}">
        <p14:creationId xmlns:p14="http://schemas.microsoft.com/office/powerpoint/2010/main" val="377555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789363" y="806578"/>
            <a:ext cx="10399473" cy="2387600"/>
          </a:xfrm>
        </p:spPr>
        <p:txBody>
          <a:bodyPr>
            <a:normAutofit/>
          </a:bodyPr>
          <a:lstStyle/>
          <a:p>
            <a:pPr marL="228600" lvl="1" algn="ctr">
              <a:spcBef>
                <a:spcPts val="1000"/>
              </a:spcBef>
            </a:pPr>
            <a:r>
              <a:rPr lang="en-US" sz="6000">
                <a:solidFill>
                  <a:srgbClr val="102649"/>
                </a:solidFill>
                <a:latin typeface="Franklin Gothic Medium"/>
              </a:rPr>
              <a:t>Spring 2023 </a:t>
            </a:r>
            <a:br>
              <a:rPr lang="en-US" sz="6000">
                <a:solidFill>
                  <a:srgbClr val="102649"/>
                </a:solidFill>
                <a:latin typeface="Franklin Gothic Medium"/>
              </a:rPr>
            </a:br>
            <a:r>
              <a:rPr lang="en-US" sz="6000">
                <a:solidFill>
                  <a:srgbClr val="102649"/>
                </a:solidFill>
                <a:latin typeface="Franklin Gothic Medium"/>
              </a:rPr>
              <a:t>Testing Highlights </a:t>
            </a:r>
          </a:p>
        </p:txBody>
      </p:sp>
      <p:sp>
        <p:nvSpPr>
          <p:cNvPr id="9" name="Subtitle 2">
            <a:extLst>
              <a:ext uri="{FF2B5EF4-FFF2-40B4-BE49-F238E27FC236}">
                <a16:creationId xmlns:a16="http://schemas.microsoft.com/office/drawing/2014/main" id="{5ADF139A-481F-0910-0805-1DDC5AF9C99E}"/>
              </a:ext>
            </a:extLst>
          </p:cNvPr>
          <p:cNvSpPr txBox="1">
            <a:spLocks/>
          </p:cNvSpPr>
          <p:nvPr/>
        </p:nvSpPr>
        <p:spPr>
          <a:xfrm>
            <a:off x="1319213" y="306387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endParaRPr lang="en-US"/>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
        <p:nvSpPr>
          <p:cNvPr id="7" name="Slide Number Placeholder 6">
            <a:extLst>
              <a:ext uri="{FF2B5EF4-FFF2-40B4-BE49-F238E27FC236}">
                <a16:creationId xmlns:a16="http://schemas.microsoft.com/office/drawing/2014/main" id="{8738C39F-F6BE-EA2D-EFE5-0958FBF468C6}"/>
              </a:ext>
            </a:extLst>
          </p:cNvPr>
          <p:cNvSpPr>
            <a:spLocks noGrp="1"/>
          </p:cNvSpPr>
          <p:nvPr>
            <p:ph type="sldNum" sz="quarter" idx="12"/>
          </p:nvPr>
        </p:nvSpPr>
        <p:spPr/>
        <p:txBody>
          <a:bodyPr/>
          <a:lstStyle/>
          <a:p>
            <a:fld id="{01152AFA-7C55-604E-8665-049907417E35}" type="slidenum">
              <a:rPr lang="en-US" smtClean="0"/>
              <a:pPr/>
              <a:t>3</a:t>
            </a:fld>
            <a:endParaRPr lang="en-US"/>
          </a:p>
        </p:txBody>
      </p:sp>
    </p:spTree>
    <p:extLst>
      <p:ext uri="{BB962C8B-B14F-4D97-AF65-F5344CB8AC3E}">
        <p14:creationId xmlns:p14="http://schemas.microsoft.com/office/powerpoint/2010/main" val="307101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 uri="{C183D7F6-B498-43B3-948B-1728B52AA6E4}">
                <adec:decorative xmlns:adec="http://schemas.microsoft.com/office/drawing/2017/decorative" val="0"/>
              </a:ext>
            </a:extLst>
          </p:cNvPr>
          <p:cNvSpPr>
            <a:spLocks noGrp="1"/>
          </p:cNvSpPr>
          <p:nvPr>
            <p:ph type="title"/>
          </p:nvPr>
        </p:nvSpPr>
        <p:spPr>
          <a:xfrm>
            <a:off x="468239" y="195721"/>
            <a:ext cx="9747681" cy="1125591"/>
          </a:xfrm>
        </p:spPr>
        <p:txBody>
          <a:bodyPr/>
          <a:lstStyle/>
          <a:p>
            <a:r>
              <a:rPr lang="en-US"/>
              <a:t>Spring 2023 Testing Highlights</a:t>
            </a:r>
          </a:p>
        </p:txBody>
      </p:sp>
      <p:sp>
        <p:nvSpPr>
          <p:cNvPr id="3" name="Content Placeholder 2">
            <a:extLst>
              <a:ext uri="{FF2B5EF4-FFF2-40B4-BE49-F238E27FC236}">
                <a16:creationId xmlns:a16="http://schemas.microsoft.com/office/drawing/2014/main" id="{AD5791A4-0F44-4D2D-B54B-05C243549E1D}"/>
              </a:ext>
              <a:ext uri="{C183D7F6-B498-43B3-948B-1728B52AA6E4}">
                <adec:decorative xmlns:adec="http://schemas.microsoft.com/office/drawing/2017/decorative" val="0"/>
              </a:ext>
            </a:extLst>
          </p:cNvPr>
          <p:cNvSpPr>
            <a:spLocks noGrp="1"/>
          </p:cNvSpPr>
          <p:nvPr>
            <p:ph idx="1"/>
          </p:nvPr>
        </p:nvSpPr>
        <p:spPr>
          <a:xfrm>
            <a:off x="731196" y="1606950"/>
            <a:ext cx="10634661" cy="3900967"/>
          </a:xfrm>
        </p:spPr>
        <p:txBody>
          <a:bodyPr vert="horz" lIns="91440" tIns="45720" rIns="91440" bIns="45720" rtlCol="0" anchor="t">
            <a:normAutofit/>
          </a:bodyPr>
          <a:lstStyle/>
          <a:p>
            <a:pPr fontAlgn="base"/>
            <a:r>
              <a:rPr lang="en-US"/>
              <a:t>Kentucky Summative Assessment (KSA), Alternate KSA, and ACT went well!</a:t>
            </a:r>
          </a:p>
          <a:p>
            <a:r>
              <a:rPr lang="en-US"/>
              <a:t>Thanks to each District Assessment Coordinator for your leadership!</a:t>
            </a:r>
            <a:endParaRPr lang="en-US">
              <a:ea typeface="+mn-lt"/>
              <a:cs typeface="+mn-lt"/>
            </a:endParaRPr>
          </a:p>
          <a:p>
            <a:r>
              <a:rPr lang="en-US">
                <a:ea typeface="+mn-lt"/>
                <a:cs typeface="+mn-lt"/>
              </a:rPr>
              <a:t>Kudos to each Building Assessment Coordinator, testing staff and everyone who assisted with testing for their tremendous efforts!</a:t>
            </a:r>
          </a:p>
          <a:p>
            <a:pPr marL="0" indent="0">
              <a:buNone/>
            </a:pPr>
            <a:endParaRPr lang="en-US"/>
          </a:p>
        </p:txBody>
      </p:sp>
      <p:sp>
        <p:nvSpPr>
          <p:cNvPr id="5" name="Slide Number Placeholder 4">
            <a:extLst>
              <a:ext uri="{FF2B5EF4-FFF2-40B4-BE49-F238E27FC236}">
                <a16:creationId xmlns:a16="http://schemas.microsoft.com/office/drawing/2014/main" id="{845240DC-224B-B070-AC28-92BF76400E04}"/>
              </a:ext>
            </a:extLst>
          </p:cNvPr>
          <p:cNvSpPr txBox="1">
            <a:spLocks/>
          </p:cNvSpPr>
          <p:nvPr/>
        </p:nvSpPr>
        <p:spPr>
          <a:xfrm>
            <a:off x="4812395"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1B21FD-B47C-42BD-B60B-31D83F7ABA07}" type="slidenum">
              <a:rPr lang="en-US" smtClean="0">
                <a:solidFill>
                  <a:schemeClr val="bg1"/>
                </a:solidFill>
              </a:rPr>
              <a:pPr/>
              <a:t>4</a:t>
            </a:fld>
            <a:endParaRPr lang="en-US">
              <a:solidFill>
                <a:schemeClr val="bg1"/>
              </a:solidFill>
            </a:endParaRPr>
          </a:p>
        </p:txBody>
      </p:sp>
    </p:spTree>
    <p:extLst>
      <p:ext uri="{BB962C8B-B14F-4D97-AF65-F5344CB8AC3E}">
        <p14:creationId xmlns:p14="http://schemas.microsoft.com/office/powerpoint/2010/main" val="81154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Lst>
          </p:cNvPr>
          <p:cNvSpPr>
            <a:spLocks noGrp="1"/>
          </p:cNvSpPr>
          <p:nvPr>
            <p:ph type="title"/>
          </p:nvPr>
        </p:nvSpPr>
        <p:spPr>
          <a:xfrm>
            <a:off x="250030" y="262495"/>
            <a:ext cx="11000914" cy="1125591"/>
          </a:xfrm>
        </p:spPr>
        <p:txBody>
          <a:bodyPr/>
          <a:lstStyle/>
          <a:p>
            <a:r>
              <a:rPr lang="en-US"/>
              <a:t>Online Testing Highlights</a:t>
            </a:r>
          </a:p>
        </p:txBody>
      </p:sp>
      <p:sp>
        <p:nvSpPr>
          <p:cNvPr id="11" name="TextBox 10">
            <a:extLst>
              <a:ext uri="{FF2B5EF4-FFF2-40B4-BE49-F238E27FC236}">
                <a16:creationId xmlns:a16="http://schemas.microsoft.com/office/drawing/2014/main" id="{4B3F416B-5C38-5480-0870-1E277BD75C28}"/>
              </a:ext>
            </a:extLst>
          </p:cNvPr>
          <p:cNvSpPr txBox="1"/>
          <p:nvPr/>
        </p:nvSpPr>
        <p:spPr>
          <a:xfrm>
            <a:off x="642800" y="1551816"/>
            <a:ext cx="1055370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High Marks for KSA Online Testing:</a:t>
            </a:r>
          </a:p>
          <a:p>
            <a:r>
              <a:rPr lang="en-US" sz="2400"/>
              <a:t>Largest Number of Tests Completed in a Single Day:            228,758 </a:t>
            </a:r>
            <a:endParaRPr lang="en-US" sz="2400">
              <a:solidFill>
                <a:srgbClr val="FF0000"/>
              </a:solidFill>
            </a:endParaRPr>
          </a:p>
          <a:p>
            <a:r>
              <a:rPr lang="en-US" sz="2400"/>
              <a:t>Total Number of Tests Completed Total:                               1,579,816 </a:t>
            </a:r>
          </a:p>
          <a:p>
            <a:endParaRPr lang="en-US" sz="2400"/>
          </a:p>
          <a:p>
            <a:r>
              <a:rPr lang="en-US" sz="2400" b="1"/>
              <a:t>Call Log Event List (KSA Online Testing): </a:t>
            </a:r>
            <a:r>
              <a:rPr lang="en-US" sz="2400"/>
              <a:t> </a:t>
            </a:r>
          </a:p>
          <a:p>
            <a:r>
              <a:rPr lang="en-US" sz="2400"/>
              <a:t>Internet Service Provider Outages</a:t>
            </a:r>
            <a:endParaRPr lang="en-US"/>
          </a:p>
          <a:p>
            <a:r>
              <a:rPr lang="en-US" sz="2400"/>
              <a:t>Denial-of-service attack (DDoS) </a:t>
            </a:r>
          </a:p>
          <a:p>
            <a:r>
              <a:rPr lang="en-US" sz="2400">
                <a:solidFill>
                  <a:srgbClr val="000000"/>
                </a:solidFill>
              </a:rPr>
              <a:t>District</a:t>
            </a:r>
            <a:r>
              <a:rPr lang="en-US" sz="2400"/>
              <a:t> Network/Internal Issues</a:t>
            </a:r>
            <a:endParaRPr lang="en-US"/>
          </a:p>
        </p:txBody>
      </p:sp>
      <p:sp>
        <p:nvSpPr>
          <p:cNvPr id="5" name="Slide Number Placeholder 4">
            <a:extLst>
              <a:ext uri="{FF2B5EF4-FFF2-40B4-BE49-F238E27FC236}">
                <a16:creationId xmlns:a16="http://schemas.microsoft.com/office/drawing/2014/main" id="{37206EE9-CB4C-C598-9CAA-12C08DF6740F}"/>
              </a:ext>
            </a:extLst>
          </p:cNvPr>
          <p:cNvSpPr txBox="1">
            <a:spLocks/>
          </p:cNvSpPr>
          <p:nvPr/>
        </p:nvSpPr>
        <p:spPr>
          <a:xfrm>
            <a:off x="4812395"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1B21FD-B47C-42BD-B60B-31D83F7ABA07}"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335368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597306" y="806578"/>
            <a:ext cx="10435667" cy="2387600"/>
          </a:xfrm>
        </p:spPr>
        <p:txBody>
          <a:bodyPr>
            <a:normAutofit/>
          </a:bodyPr>
          <a:lstStyle/>
          <a:p>
            <a:pPr marL="228600" lvl="1" algn="ctr">
              <a:spcBef>
                <a:spcPts val="1000"/>
              </a:spcBef>
            </a:pPr>
            <a:r>
              <a:rPr lang="en-US" sz="6000">
                <a:solidFill>
                  <a:srgbClr val="102649"/>
                </a:solidFill>
                <a:latin typeface="Franklin Gothic Medium"/>
              </a:rPr>
              <a:t>Standards Validation</a:t>
            </a:r>
          </a:p>
        </p:txBody>
      </p:sp>
      <p:sp>
        <p:nvSpPr>
          <p:cNvPr id="9" name="Subtitle 2">
            <a:extLst>
              <a:ext uri="{FF2B5EF4-FFF2-40B4-BE49-F238E27FC236}">
                <a16:creationId xmlns:a16="http://schemas.microsoft.com/office/drawing/2014/main" id="{5ADF139A-481F-0910-0805-1DDC5AF9C99E}"/>
              </a:ext>
            </a:extLst>
          </p:cNvPr>
          <p:cNvSpPr txBox="1">
            <a:spLocks/>
          </p:cNvSpPr>
          <p:nvPr/>
        </p:nvSpPr>
        <p:spPr>
          <a:xfrm>
            <a:off x="1301457" y="2983977"/>
            <a:ext cx="9144000" cy="1655762"/>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007780"/>
              </a:solidFill>
              <a:effectLst/>
              <a:uLnTx/>
              <a:uFillTx/>
              <a:latin typeface="Franklin Gothic Book" panose="020B0503020102020204"/>
              <a:ea typeface="+mn-ea"/>
              <a:cs typeface="+mn-cs"/>
            </a:endParaRPr>
          </a:p>
          <a:p>
            <a:pPr algn="r">
              <a:defRPr/>
            </a:pPr>
            <a:r>
              <a:rPr lang="en-US">
                <a:latin typeface="Franklin Gothic Book"/>
              </a:rPr>
              <a:t>Christen Roseberry, Education Academic</a:t>
            </a:r>
            <a:r>
              <a:rPr lang="en-US">
                <a:latin typeface="Franklin Gothic Book"/>
                <a:ea typeface="+mn-lt"/>
                <a:cs typeface="+mn-lt"/>
              </a:rPr>
              <a:t> Program Consultant</a:t>
            </a:r>
            <a:endParaRPr lang="en-US">
              <a:latin typeface="Franklin Gothic Book" panose="020B0503020102020204" pitchFamily="34" charset="0"/>
              <a:ea typeface="+mn-lt"/>
              <a:cs typeface="+mn-lt"/>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07780"/>
                </a:solidFill>
                <a:effectLst/>
                <a:uLnTx/>
                <a:uFillTx/>
                <a:latin typeface="Franklin Gothic Book"/>
                <a:ea typeface="+mn-lt"/>
                <a:cs typeface="+mn-lt"/>
              </a:rPr>
              <a:t>Division of Assessment and Accountability Support</a:t>
            </a:r>
            <a:endParaRPr lang="en-US" b="0" i="0" u="none" strike="noStrike" kern="1200" cap="none" spc="0" normalizeH="0" baseline="0" noProof="0">
              <a:ln>
                <a:noFill/>
              </a:ln>
              <a:solidFill>
                <a:srgbClr val="007780"/>
              </a:solidFill>
              <a:effectLst/>
              <a:uLnTx/>
              <a:uFillTx/>
              <a:latin typeface="Franklin Gothic Book"/>
              <a:ea typeface="+mn-lt"/>
              <a:cs typeface="+mn-lt"/>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7780"/>
                </a:solidFill>
                <a:effectLst/>
                <a:uLnTx/>
                <a:uFillTx/>
                <a:latin typeface="Franklin Gothic Book"/>
                <a:ea typeface="+mn-lt"/>
                <a:cs typeface="+mn-lt"/>
              </a:rPr>
              <a:t>Office of Assessment and Accountability</a:t>
            </a:r>
            <a:endParaRPr lang="en-US" sz="2400" b="0" i="0" u="none" strike="noStrike" kern="1200" cap="none" spc="0" normalizeH="0" baseline="0" noProof="0">
              <a:ln>
                <a:noFill/>
              </a:ln>
              <a:solidFill>
                <a:srgbClr val="007780"/>
              </a:solidFill>
              <a:effectLst/>
              <a:uLnTx/>
              <a:uFillTx/>
              <a:latin typeface="Franklin Gothic Book"/>
              <a:ea typeface="+mn-lt"/>
              <a:cs typeface="+mn-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007780"/>
              </a:solidFill>
              <a:effectLst/>
              <a:uLnTx/>
              <a:uFillTx/>
              <a:latin typeface="Franklin Gothic Book" panose="020B0503020102020204"/>
              <a:ea typeface="+mn-ea"/>
              <a:cs typeface="+mn-cs"/>
            </a:endParaRPr>
          </a:p>
        </p:txBody>
      </p:sp>
      <p:sp>
        <p:nvSpPr>
          <p:cNvPr id="7" name="Slide Number Placeholder 6">
            <a:extLst>
              <a:ext uri="{FF2B5EF4-FFF2-40B4-BE49-F238E27FC236}">
                <a16:creationId xmlns:a16="http://schemas.microsoft.com/office/drawing/2014/main" id="{8738C39F-F6BE-EA2D-EFE5-0958FBF468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152AFA-7C55-604E-8665-049907417E35}" type="slidenum">
              <a:rPr kumimoji="0" lang="en-US" sz="1200" b="0" i="0" u="none" strike="noStrike" kern="1200" cap="none" spc="0" normalizeH="0" baseline="0" noProof="0" smtClean="0">
                <a:ln>
                  <a:noFill/>
                </a:ln>
                <a:solidFill>
                  <a:srgbClr val="00778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778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5004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 uri="{C183D7F6-B498-43B3-948B-1728B52AA6E4}">
                <adec:decorative xmlns:adec="http://schemas.microsoft.com/office/drawing/2017/decorative" val="0"/>
              </a:ext>
            </a:extLst>
          </p:cNvPr>
          <p:cNvSpPr>
            <a:spLocks noGrp="1"/>
          </p:cNvSpPr>
          <p:nvPr>
            <p:ph type="title"/>
          </p:nvPr>
        </p:nvSpPr>
        <p:spPr>
          <a:xfrm>
            <a:off x="468239" y="195721"/>
            <a:ext cx="9747681" cy="1125591"/>
          </a:xfrm>
        </p:spPr>
        <p:txBody>
          <a:bodyPr>
            <a:normAutofit fontScale="90000"/>
          </a:bodyPr>
          <a:lstStyle/>
          <a:p>
            <a:r>
              <a:rPr lang="en-US" dirty="0"/>
              <a:t>Standards Validation Process</a:t>
            </a:r>
            <a:br>
              <a:rPr lang="en-US" dirty="0"/>
            </a:br>
            <a:endParaRPr lang="en-US" dirty="0"/>
          </a:p>
        </p:txBody>
      </p:sp>
      <p:sp>
        <p:nvSpPr>
          <p:cNvPr id="3" name="Content Placeholder 2">
            <a:extLst>
              <a:ext uri="{FF2B5EF4-FFF2-40B4-BE49-F238E27FC236}">
                <a16:creationId xmlns:a16="http://schemas.microsoft.com/office/drawing/2014/main" id="{AD5791A4-0F44-4D2D-B54B-05C243549E1D}"/>
              </a:ext>
              <a:ext uri="{C183D7F6-B498-43B3-948B-1728B52AA6E4}">
                <adec:decorative xmlns:adec="http://schemas.microsoft.com/office/drawing/2017/decorative" val="0"/>
              </a:ext>
            </a:extLst>
          </p:cNvPr>
          <p:cNvSpPr>
            <a:spLocks noGrp="1"/>
          </p:cNvSpPr>
          <p:nvPr>
            <p:ph idx="1"/>
          </p:nvPr>
        </p:nvSpPr>
        <p:spPr>
          <a:xfrm>
            <a:off x="731196" y="1606950"/>
            <a:ext cx="10634661" cy="3900967"/>
          </a:xfrm>
        </p:spPr>
        <p:txBody>
          <a:bodyPr vert="horz" lIns="91440" tIns="45720" rIns="91440" bIns="45720" rtlCol="0" anchor="t">
            <a:normAutofit/>
          </a:bodyPr>
          <a:lstStyle/>
          <a:p>
            <a:pPr fontAlgn="base"/>
            <a:r>
              <a:rPr lang="en-US"/>
              <a:t>The work continues…</a:t>
            </a:r>
          </a:p>
          <a:p>
            <a:pPr fontAlgn="base"/>
            <a:r>
              <a:rPr lang="en-US">
                <a:ea typeface="+mn-lt"/>
                <a:cs typeface="+mn-lt"/>
              </a:rPr>
              <a:t>This week volunteers from across the state are working to validate the cut scores that were set last year.</a:t>
            </a:r>
          </a:p>
          <a:p>
            <a:pPr fontAlgn="base"/>
            <a:r>
              <a:rPr lang="en-US">
                <a:ea typeface="+mn-lt"/>
                <a:cs typeface="+mn-lt"/>
              </a:rPr>
              <a:t>The purpose of these meetings is to provide recommendations for retaining or adjusting cut scores.</a:t>
            </a:r>
          </a:p>
          <a:p>
            <a:pPr fontAlgn="base"/>
            <a:r>
              <a:rPr lang="en-US">
                <a:ea typeface="+mn-lt"/>
                <a:cs typeface="+mn-lt"/>
              </a:rPr>
              <a:t>Panelists will authenticate current cut scores or provide a meaningful content-based rationale for recommending a change to a cut score.</a:t>
            </a:r>
          </a:p>
          <a:p>
            <a:pPr marL="0" indent="0">
              <a:buNone/>
            </a:pPr>
            <a:endParaRPr lang="en-US"/>
          </a:p>
        </p:txBody>
      </p:sp>
      <p:sp>
        <p:nvSpPr>
          <p:cNvPr id="5" name="Slide Number Placeholder 4">
            <a:extLst>
              <a:ext uri="{FF2B5EF4-FFF2-40B4-BE49-F238E27FC236}">
                <a16:creationId xmlns:a16="http://schemas.microsoft.com/office/drawing/2014/main" id="{845240DC-224B-B070-AC28-92BF76400E04}"/>
              </a:ext>
            </a:extLst>
          </p:cNvPr>
          <p:cNvSpPr txBox="1">
            <a:spLocks/>
          </p:cNvSpPr>
          <p:nvPr/>
        </p:nvSpPr>
        <p:spPr>
          <a:xfrm>
            <a:off x="4812395"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1B21FD-B47C-42BD-B60B-31D83F7ABA07}" type="slidenum">
              <a:rPr lang="en-US" smtClean="0">
                <a:solidFill>
                  <a:schemeClr val="bg1"/>
                </a:solidFill>
              </a:rPr>
              <a:pPr/>
              <a:t>7</a:t>
            </a:fld>
            <a:endParaRPr lang="en-US">
              <a:solidFill>
                <a:schemeClr val="bg1"/>
              </a:solidFill>
            </a:endParaRPr>
          </a:p>
        </p:txBody>
      </p:sp>
    </p:spTree>
    <p:extLst>
      <p:ext uri="{BB962C8B-B14F-4D97-AF65-F5344CB8AC3E}">
        <p14:creationId xmlns:p14="http://schemas.microsoft.com/office/powerpoint/2010/main" val="64864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 uri="{C183D7F6-B498-43B3-948B-1728B52AA6E4}">
                <adec:decorative xmlns:adec="http://schemas.microsoft.com/office/drawing/2017/decorative" val="0"/>
              </a:ext>
            </a:extLst>
          </p:cNvPr>
          <p:cNvSpPr>
            <a:spLocks noGrp="1"/>
          </p:cNvSpPr>
          <p:nvPr>
            <p:ph type="title"/>
          </p:nvPr>
        </p:nvSpPr>
        <p:spPr>
          <a:xfrm>
            <a:off x="468239" y="195721"/>
            <a:ext cx="9747681" cy="1125591"/>
          </a:xfrm>
        </p:spPr>
        <p:txBody>
          <a:bodyPr>
            <a:normAutofit/>
          </a:bodyPr>
          <a:lstStyle/>
          <a:p>
            <a:r>
              <a:rPr lang="en-US" dirty="0"/>
              <a:t>Standards Validation Process Continued </a:t>
            </a:r>
          </a:p>
        </p:txBody>
      </p:sp>
      <p:sp>
        <p:nvSpPr>
          <p:cNvPr id="3" name="Content Placeholder 2">
            <a:extLst>
              <a:ext uri="{FF2B5EF4-FFF2-40B4-BE49-F238E27FC236}">
                <a16:creationId xmlns:a16="http://schemas.microsoft.com/office/drawing/2014/main" id="{AD5791A4-0F44-4D2D-B54B-05C243549E1D}"/>
              </a:ext>
              <a:ext uri="{C183D7F6-B498-43B3-948B-1728B52AA6E4}">
                <adec:decorative xmlns:adec="http://schemas.microsoft.com/office/drawing/2017/decorative" val="0"/>
              </a:ext>
            </a:extLst>
          </p:cNvPr>
          <p:cNvSpPr>
            <a:spLocks noGrp="1"/>
          </p:cNvSpPr>
          <p:nvPr>
            <p:ph idx="1"/>
          </p:nvPr>
        </p:nvSpPr>
        <p:spPr>
          <a:xfrm>
            <a:off x="731196" y="1606950"/>
            <a:ext cx="10634661" cy="3900967"/>
          </a:xfrm>
        </p:spPr>
        <p:txBody>
          <a:bodyPr vert="horz" lIns="91440" tIns="45720" rIns="91440" bIns="45720" rtlCol="0" anchor="t">
            <a:normAutofit/>
          </a:bodyPr>
          <a:lstStyle/>
          <a:p>
            <a:pPr fontAlgn="base"/>
            <a:r>
              <a:rPr lang="en-US"/>
              <a:t>These recommendations will inform the Kentucky Department of Education (KDE) decisions regarding the final cut scores for reporting student performance on the Kentucky Summative Assessments in Mathematics, Reading, Writing, and Social Studies. </a:t>
            </a:r>
          </a:p>
          <a:p>
            <a:pPr fontAlgn="base"/>
            <a:r>
              <a:rPr lang="en-US"/>
              <a:t>We appreciate all those that are helping us with these tasks this week!</a:t>
            </a:r>
          </a:p>
          <a:p>
            <a:pPr fontAlgn="base"/>
            <a:endParaRPr lang="en-US">
              <a:ea typeface="+mn-lt"/>
              <a:cs typeface="+mn-lt"/>
            </a:endParaRPr>
          </a:p>
          <a:p>
            <a:pPr marL="0" indent="0">
              <a:buNone/>
            </a:pPr>
            <a:endParaRPr lang="en-US"/>
          </a:p>
        </p:txBody>
      </p:sp>
      <p:sp>
        <p:nvSpPr>
          <p:cNvPr id="5" name="Slide Number Placeholder 4">
            <a:extLst>
              <a:ext uri="{FF2B5EF4-FFF2-40B4-BE49-F238E27FC236}">
                <a16:creationId xmlns:a16="http://schemas.microsoft.com/office/drawing/2014/main" id="{845240DC-224B-B070-AC28-92BF76400E04}"/>
              </a:ext>
            </a:extLst>
          </p:cNvPr>
          <p:cNvSpPr txBox="1">
            <a:spLocks/>
          </p:cNvSpPr>
          <p:nvPr/>
        </p:nvSpPr>
        <p:spPr>
          <a:xfrm>
            <a:off x="4812395"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1B21FD-B47C-42BD-B60B-31D83F7ABA07}" type="slidenum">
              <a:rPr lang="en-US" smtClean="0">
                <a:solidFill>
                  <a:schemeClr val="bg1"/>
                </a:solidFill>
              </a:rPr>
              <a:pPr/>
              <a:t>8</a:t>
            </a:fld>
            <a:endParaRPr lang="en-US">
              <a:solidFill>
                <a:schemeClr val="bg1"/>
              </a:solidFill>
            </a:endParaRPr>
          </a:p>
        </p:txBody>
      </p:sp>
    </p:spTree>
    <p:extLst>
      <p:ext uri="{BB962C8B-B14F-4D97-AF65-F5344CB8AC3E}">
        <p14:creationId xmlns:p14="http://schemas.microsoft.com/office/powerpoint/2010/main" val="347778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597306" y="806578"/>
            <a:ext cx="10435667" cy="2387600"/>
          </a:xfrm>
        </p:spPr>
        <p:txBody>
          <a:bodyPr>
            <a:normAutofit/>
          </a:bodyPr>
          <a:lstStyle/>
          <a:p>
            <a:pPr marL="228600" lvl="1" algn="ctr">
              <a:spcBef>
                <a:spcPts val="1000"/>
              </a:spcBef>
            </a:pPr>
            <a:r>
              <a:rPr lang="en-US" sz="6000">
                <a:solidFill>
                  <a:srgbClr val="102649"/>
                </a:solidFill>
                <a:latin typeface="Franklin Gothic Medium"/>
              </a:rPr>
              <a:t>K Screen Updates</a:t>
            </a:r>
          </a:p>
        </p:txBody>
      </p:sp>
      <p:sp>
        <p:nvSpPr>
          <p:cNvPr id="9" name="Subtitle 2">
            <a:extLst>
              <a:ext uri="{FF2B5EF4-FFF2-40B4-BE49-F238E27FC236}">
                <a16:creationId xmlns:a16="http://schemas.microsoft.com/office/drawing/2014/main" id="{5ADF139A-481F-0910-0805-1DDC5AF9C99E}"/>
              </a:ext>
            </a:extLst>
          </p:cNvPr>
          <p:cNvSpPr txBox="1">
            <a:spLocks/>
          </p:cNvSpPr>
          <p:nvPr/>
        </p:nvSpPr>
        <p:spPr>
          <a:xfrm>
            <a:off x="1301457" y="2983977"/>
            <a:ext cx="9144000" cy="1655762"/>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007780"/>
              </a:solidFill>
              <a:effectLst/>
              <a:uLnTx/>
              <a:uFillTx/>
              <a:latin typeface="Franklin Gothic Book" panose="020B0503020102020204"/>
              <a:ea typeface="+mn-ea"/>
              <a:cs typeface="+mn-cs"/>
            </a:endParaRPr>
          </a:p>
          <a:p>
            <a:pPr algn="r">
              <a:defRPr/>
            </a:pPr>
            <a:r>
              <a:rPr lang="en-US">
                <a:latin typeface="Franklin Gothic Book"/>
              </a:rPr>
              <a:t>Lisa Jett, Education Academic</a:t>
            </a:r>
            <a:r>
              <a:rPr lang="en-US">
                <a:latin typeface="Franklin Gothic Book"/>
                <a:ea typeface="+mn-lt"/>
                <a:cs typeface="+mn-lt"/>
              </a:rPr>
              <a:t> Program Consultant</a:t>
            </a:r>
            <a:endParaRPr lang="en-US">
              <a:latin typeface="Franklin Gothic Book" panose="020B0503020102020204" pitchFamily="34" charset="0"/>
              <a:ea typeface="+mn-lt"/>
              <a:cs typeface="+mn-lt"/>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07780"/>
                </a:solidFill>
                <a:effectLst/>
                <a:uLnTx/>
                <a:uFillTx/>
                <a:latin typeface="Franklin Gothic Book"/>
                <a:ea typeface="+mn-lt"/>
                <a:cs typeface="+mn-lt"/>
              </a:rPr>
              <a:t>Division of Assessment and Accountability Support</a:t>
            </a:r>
            <a:endParaRPr lang="en-US" b="0" i="0" u="none" strike="noStrike" kern="1200" cap="none" spc="0" normalizeH="0" baseline="0" noProof="0">
              <a:ln>
                <a:noFill/>
              </a:ln>
              <a:solidFill>
                <a:srgbClr val="007780"/>
              </a:solidFill>
              <a:effectLst/>
              <a:uLnTx/>
              <a:uFillTx/>
              <a:latin typeface="Franklin Gothic Book"/>
              <a:ea typeface="+mn-lt"/>
              <a:cs typeface="+mn-lt"/>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7780"/>
                </a:solidFill>
                <a:effectLst/>
                <a:uLnTx/>
                <a:uFillTx/>
                <a:latin typeface="Franklin Gothic Book"/>
                <a:ea typeface="+mn-lt"/>
                <a:cs typeface="+mn-lt"/>
              </a:rPr>
              <a:t>Office of Assessment and Accountability</a:t>
            </a:r>
            <a:endParaRPr lang="en-US" sz="2400" b="0" i="0" u="none" strike="noStrike" kern="1200" cap="none" spc="0" normalizeH="0" baseline="0" noProof="0">
              <a:ln>
                <a:noFill/>
              </a:ln>
              <a:solidFill>
                <a:srgbClr val="007780"/>
              </a:solidFill>
              <a:effectLst/>
              <a:uLnTx/>
              <a:uFillTx/>
              <a:latin typeface="Franklin Gothic Book"/>
              <a:ea typeface="+mn-lt"/>
              <a:cs typeface="+mn-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007780"/>
              </a:solidFill>
              <a:effectLst/>
              <a:uLnTx/>
              <a:uFillTx/>
              <a:latin typeface="Franklin Gothic Book" panose="020B0503020102020204"/>
              <a:ea typeface="+mn-ea"/>
              <a:cs typeface="+mn-cs"/>
            </a:endParaRPr>
          </a:p>
        </p:txBody>
      </p:sp>
      <p:sp>
        <p:nvSpPr>
          <p:cNvPr id="7" name="Slide Number Placeholder 6">
            <a:extLst>
              <a:ext uri="{FF2B5EF4-FFF2-40B4-BE49-F238E27FC236}">
                <a16:creationId xmlns:a16="http://schemas.microsoft.com/office/drawing/2014/main" id="{8738C39F-F6BE-EA2D-EFE5-0958FBF468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152AFA-7C55-604E-8665-049907417E35}" type="slidenum">
              <a:rPr kumimoji="0" lang="en-US" sz="1200" b="0" i="0" u="none" strike="noStrike" kern="1200" cap="none" spc="0" normalizeH="0" baseline="0" noProof="0" smtClean="0">
                <a:ln>
                  <a:noFill/>
                </a:ln>
                <a:solidFill>
                  <a:srgbClr val="007780"/>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778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66915718"/>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2023-02-24T05:00:00+00:00</Publication_x0020_Date>
    <Accessibility_x0020_Office xmlns="3a62de7d-ba57-4f43-9dae-9623ba637be0" xsi:nil="true"/>
    <Accessibility_x0020_Audit_x0020_Status xmlns="3a62de7d-ba57-4f43-9dae-9623ba637be0" xsi:nil="true"/>
    <Accessibility_x0020_Audience xmlns="3a62de7d-ba57-4f43-9dae-9623ba637be0" xsi:nil="true"/>
    <Accessibility_x0020_Status xmlns="3a62de7d-ba57-4f43-9dae-9623ba637be0" xsi:nil="true"/>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8C52AD73-FE8D-4E4E-96C9-8DA69A0ADCDA}"/>
</file>

<file path=customXml/itemProps3.xml><?xml version="1.0" encoding="utf-8"?>
<ds:datastoreItem xmlns:ds="http://schemas.openxmlformats.org/officeDocument/2006/customXml" ds:itemID="{C70D4522-EDD2-4326-BD38-D65ABD3DF72F}">
  <ds:schemaRefs>
    <ds:schemaRef ds:uri="http://schemas.microsoft.com/office/2006/documentManagement/types"/>
    <ds:schemaRef ds:uri="http://schemas.microsoft.com/office/2006/metadata/properties"/>
    <ds:schemaRef ds:uri="http://purl.org/dc/terms/"/>
    <ds:schemaRef ds:uri="b062eb0a-ada4-4626-816e-5cd0be926cfe"/>
    <ds:schemaRef ds:uri="http://purl.org/dc/dcmitype/"/>
    <ds:schemaRef ds:uri="5bc9d522-2386-425a-9f2a-a617cf877ec0"/>
    <ds:schemaRef ds:uri="c8aeabe4-0dec-4482-a76a-bb57f37294f4"/>
    <ds:schemaRef ds:uri="http://www.w3.org/XML/1998/namespace"/>
    <ds:schemaRef ds:uri="http://schemas.microsoft.com/office/infopath/2007/PartnerControls"/>
    <ds:schemaRef ds:uri="cf3aa28c-8d44-408c-a5ca-996a87f6cd59"/>
    <ds:schemaRef ds:uri="http://schemas.openxmlformats.org/package/2006/metadata/core-properties"/>
    <ds:schemaRef ds:uri="e933af85-a9ee-4a70-b6e0-74d4f32bb51d"/>
    <ds:schemaRef ds:uri="http://purl.org/dc/elements/1.1/"/>
  </ds:schemaRefs>
</ds:datastoreItem>
</file>

<file path=customXml/itemProps4.xml><?xml version="1.0" encoding="utf-8"?>
<ds:datastoreItem xmlns:ds="http://schemas.openxmlformats.org/officeDocument/2006/customXml" ds:itemID="{4DDBF6E0-4F00-45F7-965E-3ACC78ACCD7F}"/>
</file>

<file path=docProps/app.xml><?xml version="1.0" encoding="utf-8"?>
<Properties xmlns="http://schemas.openxmlformats.org/officeDocument/2006/extended-properties" xmlns:vt="http://schemas.openxmlformats.org/officeDocument/2006/docPropsVTypes">
  <Template/>
  <TotalTime>0</TotalTime>
  <Words>1044</Words>
  <Application>Microsoft Office PowerPoint</Application>
  <PresentationFormat>Widescreen</PresentationFormat>
  <Paragraphs>154</Paragraphs>
  <Slides>19</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Franklin Gothic Book</vt:lpstr>
      <vt:lpstr>Franklin Gothic Medium</vt:lpstr>
      <vt:lpstr>Georgia</vt:lpstr>
      <vt:lpstr>Times New Roman</vt:lpstr>
      <vt:lpstr>Office Theme</vt:lpstr>
      <vt:lpstr>Office Theme</vt:lpstr>
      <vt:lpstr>DAC Webcast June 8, 2023</vt:lpstr>
      <vt:lpstr>Agenda</vt:lpstr>
      <vt:lpstr>Spring 2023  Testing Highlights </vt:lpstr>
      <vt:lpstr>Spring 2023 Testing Highlights</vt:lpstr>
      <vt:lpstr>Online Testing Highlights</vt:lpstr>
      <vt:lpstr>Standards Validation</vt:lpstr>
      <vt:lpstr>Standards Validation Process </vt:lpstr>
      <vt:lpstr>Standards Validation Process Continued </vt:lpstr>
      <vt:lpstr>K Screen Updates</vt:lpstr>
      <vt:lpstr>2023-2024 K Screen Staff File  </vt:lpstr>
      <vt:lpstr>July Train the Trainers</vt:lpstr>
      <vt:lpstr>August Train the Trainers</vt:lpstr>
      <vt:lpstr>2023 Accountability  Standard Setting </vt:lpstr>
      <vt:lpstr>Accountability Cut Scores in 2022</vt:lpstr>
      <vt:lpstr>Setting Accountability Cut Scores in 2023</vt:lpstr>
      <vt:lpstr>Multi-Step Process for 2023</vt:lpstr>
      <vt:lpstr>2023 Committee Members</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April 2023</dc:title>
  <dc:creator>melissa.chandler@education.ky.gov</dc:creator>
  <cp:keywords>DAC Webcast</cp:keywords>
  <cp:lastModifiedBy>Riley, Ben - Division of Assessment and Accountability Support</cp:lastModifiedBy>
  <cp:revision>1</cp:revision>
  <dcterms:created xsi:type="dcterms:W3CDTF">2022-07-11T18:53:52Z</dcterms:created>
  <dcterms:modified xsi:type="dcterms:W3CDTF">2023-06-08T13:14:17Z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0x010100F5D2EE901F743A4CAD78AC6D3745579E</vt:lpwstr>
  </property>
  <property fmtid="{D5CDD505-2E9C-101B-9397-08002B2CF9AE}" pid="3" name="MediaServiceImageTags">
    <vt:lpwstr/>
  </property>
</Properties>
</file>