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2" r:id="rId5"/>
  </p:sldMasterIdLst>
  <p:notesMasterIdLst>
    <p:notesMasterId r:id="rId18"/>
  </p:notesMasterIdLst>
  <p:handoutMasterIdLst>
    <p:handoutMasterId r:id="rId19"/>
  </p:handoutMasterIdLst>
  <p:sldIdLst>
    <p:sldId id="272" r:id="rId6"/>
    <p:sldId id="271" r:id="rId7"/>
    <p:sldId id="276" r:id="rId8"/>
    <p:sldId id="273" r:id="rId9"/>
    <p:sldId id="281" r:id="rId10"/>
    <p:sldId id="280" r:id="rId11"/>
    <p:sldId id="274" r:id="rId12"/>
    <p:sldId id="283" r:id="rId13"/>
    <p:sldId id="286" r:id="rId14"/>
    <p:sldId id="278" r:id="rId15"/>
    <p:sldId id="282" r:id="rId16"/>
    <p:sldId id="262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79240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 Information</a:t>
          </a:r>
          <a:endParaRPr lang="en-US" dirty="0"/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72F61F39-30A0-499F-8706-760CC6A7C0D7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KDE DAC Information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4773D-7DE1-43AA-A2E4-74D779CBB4BB}" type="parTrans" cxnId="{B80F930E-2882-4F63-A969-F8A35E73591F}">
      <dgm:prSet/>
      <dgm:spPr/>
      <dgm:t>
        <a:bodyPr/>
        <a:lstStyle/>
        <a:p>
          <a:endParaRPr lang="en-US"/>
        </a:p>
      </dgm:t>
    </dgm:pt>
    <dgm:pt modelId="{A2761074-BFB1-4002-A86A-B47009A5A9BF}" type="sibTrans" cxnId="{B80F930E-2882-4F63-A969-F8A35E73591F}">
      <dgm:prSet/>
      <dgm:spPr/>
      <dgm:t>
        <a:bodyPr/>
        <a:lstStyle/>
        <a:p>
          <a:endParaRPr lang="en-US"/>
        </a:p>
      </dgm:t>
    </dgm:pt>
    <dgm:pt modelId="{2BA9582F-E630-4595-8145-1E00018ED96D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dacinfo@education.ky.gov</a:t>
          </a:r>
          <a:endParaRPr lang="en-US" dirty="0"/>
        </a:p>
      </dgm:t>
    </dgm:pt>
    <dgm:pt modelId="{BDB5F4C3-10BF-4AD6-8A9A-9D3D0D08F25E}" type="parTrans" cxnId="{E45F129F-CA0E-4EF0-8546-2D1C5870CD3D}">
      <dgm:prSet/>
      <dgm:spPr/>
      <dgm:t>
        <a:bodyPr/>
        <a:lstStyle/>
        <a:p>
          <a:endParaRPr lang="en-US"/>
        </a:p>
      </dgm:t>
    </dgm:pt>
    <dgm:pt modelId="{52E8EA40-1E0F-4250-A7BA-3A68CA585726}" type="sibTrans" cxnId="{E45F129F-CA0E-4EF0-8546-2D1C5870CD3D}">
      <dgm:prSet/>
      <dgm:spPr/>
      <dgm:t>
        <a:bodyPr/>
        <a:lstStyle/>
        <a:p>
          <a:endParaRPr lang="en-US"/>
        </a:p>
      </dgm:t>
    </dgm:pt>
    <dgm:pt modelId="{A6F512E1-3F4D-4A01-92E4-833856B09799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(502) 564-4394</a:t>
          </a:r>
          <a:endParaRPr lang="en-US" dirty="0"/>
        </a:p>
      </dgm:t>
    </dgm:pt>
    <dgm:pt modelId="{47253FEE-E279-4846-9EAC-5929CBAE8137}" type="parTrans" cxnId="{C45CEDFC-16BC-4A43-9EE6-F19706883AD8}">
      <dgm:prSet/>
      <dgm:spPr/>
      <dgm:t>
        <a:bodyPr/>
        <a:lstStyle/>
        <a:p>
          <a:endParaRPr lang="en-US"/>
        </a:p>
      </dgm:t>
    </dgm:pt>
    <dgm:pt modelId="{BF1C8A41-4644-471D-BA1F-39C804E0995F}" type="sibTrans" cxnId="{C45CEDFC-16BC-4A43-9EE6-F19706883AD8}">
      <dgm:prSet/>
      <dgm:spPr/>
      <dgm:t>
        <a:bodyPr/>
        <a:lstStyle/>
        <a:p>
          <a:endParaRPr lang="en-US"/>
        </a:p>
      </dgm:t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82781B1-11A1-43EE-AABF-775ACAB37D1D}" type="pres">
      <dgm:prSet presAssocID="{1A60FDE9-8FDD-4F95-8761-9B8568EA05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77E8D-77AB-4AA9-8B1B-826A1A8B59AE}" type="presOf" srcId="{A6F512E1-3F4D-4A01-92E4-833856B09799}" destId="{EFC5904C-6172-4D21-AA6F-0A027056D3ED}" srcOrd="0" destOrd="2" presId="urn:microsoft.com/office/officeart/2005/8/layout/list1"/>
    <dgm:cxn modelId="{4BABFDFA-8D8C-459A-B3CC-28813AB8A257}" type="presOf" srcId="{72F61F39-30A0-499F-8706-760CC6A7C0D7}" destId="{EFC5904C-6172-4D21-AA6F-0A027056D3ED}" srcOrd="0" destOrd="0" presId="urn:microsoft.com/office/officeart/2005/8/layout/list1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006FD2C6-CABE-4EAC-8B85-15FF38E15E1F}" type="presOf" srcId="{2BA9582F-E630-4595-8145-1E00018ED96D}" destId="{EFC5904C-6172-4D21-AA6F-0A027056D3ED}" srcOrd="0" destOrd="1" presId="urn:microsoft.com/office/officeart/2005/8/layout/list1"/>
    <dgm:cxn modelId="{C45CEDFC-16BC-4A43-9EE6-F19706883AD8}" srcId="{1A60FDE9-8FDD-4F95-8761-9B8568EA05DF}" destId="{A6F512E1-3F4D-4A01-92E4-833856B09799}" srcOrd="2" destOrd="0" parTransId="{47253FEE-E279-4846-9EAC-5929CBAE8137}" sibTransId="{BF1C8A41-4644-471D-BA1F-39C804E0995F}"/>
    <dgm:cxn modelId="{2B032922-C804-4F42-9568-908DCD696446}" type="presOf" srcId="{1B2CDB05-86C6-4E3F-8115-B237F44B6524}" destId="{DEB62E53-5A95-4A43-B264-D6BCB375193B}" srcOrd="0" destOrd="0" presId="urn:microsoft.com/office/officeart/2005/8/layout/list1"/>
    <dgm:cxn modelId="{E45F129F-CA0E-4EF0-8546-2D1C5870CD3D}" srcId="{1A60FDE9-8FDD-4F95-8761-9B8568EA05DF}" destId="{2BA9582F-E630-4595-8145-1E00018ED96D}" srcOrd="1" destOrd="0" parTransId="{BDB5F4C3-10BF-4AD6-8A9A-9D3D0D08F25E}" sibTransId="{52E8EA40-1E0F-4250-A7BA-3A68CA585726}"/>
    <dgm:cxn modelId="{51AC5623-E436-49EE-845B-864612DDD4FD}" type="presOf" srcId="{1A60FDE9-8FDD-4F95-8761-9B8568EA05DF}" destId="{35A981A8-FE84-42A3-97F8-AEB93B8A75BE}" srcOrd="0" destOrd="0" presId="urn:microsoft.com/office/officeart/2005/8/layout/list1"/>
    <dgm:cxn modelId="{E3646FF2-E9D3-4636-85FF-F70A066E421F}" type="presOf" srcId="{1A60FDE9-8FDD-4F95-8761-9B8568EA05DF}" destId="{582781B1-11A1-43EE-AABF-775ACAB37D1D}" srcOrd="1" destOrd="0" presId="urn:microsoft.com/office/officeart/2005/8/layout/list1"/>
    <dgm:cxn modelId="{B80F930E-2882-4F63-A969-F8A35E73591F}" srcId="{1A60FDE9-8FDD-4F95-8761-9B8568EA05DF}" destId="{72F61F39-30A0-499F-8706-760CC6A7C0D7}" srcOrd="0" destOrd="0" parTransId="{82F4773D-7DE1-43AA-A2E4-74D779CBB4BB}" sibTransId="{A2761074-BFB1-4002-A86A-B47009A5A9BF}"/>
    <dgm:cxn modelId="{DF4D5000-9E78-42A2-9B84-85D4F8993759}" type="presParOf" srcId="{DEB62E53-5A95-4A43-B264-D6BCB375193B}" destId="{886C2857-E126-4BF5-BA53-008BA5B0817D}" srcOrd="0" destOrd="0" presId="urn:microsoft.com/office/officeart/2005/8/layout/list1"/>
    <dgm:cxn modelId="{A6935049-B8CC-415C-B175-9CEABB1E45AB}" type="presParOf" srcId="{886C2857-E126-4BF5-BA53-008BA5B0817D}" destId="{35A981A8-FE84-42A3-97F8-AEB93B8A75BE}" srcOrd="0" destOrd="0" presId="urn:microsoft.com/office/officeart/2005/8/layout/list1"/>
    <dgm:cxn modelId="{62E99543-1D80-445F-8E48-FF487444F6A5}" type="presParOf" srcId="{886C2857-E126-4BF5-BA53-008BA5B0817D}" destId="{582781B1-11A1-43EE-AABF-775ACAB37D1D}" srcOrd="1" destOrd="0" presId="urn:microsoft.com/office/officeart/2005/8/layout/list1"/>
    <dgm:cxn modelId="{651290F2-686A-42BE-8593-21355ACF007D}" type="presParOf" srcId="{DEB62E53-5A95-4A43-B264-D6BCB375193B}" destId="{F5ACB861-CC0D-497A-AF35-30750F8AE795}" srcOrd="1" destOrd="0" presId="urn:microsoft.com/office/officeart/2005/8/layout/list1"/>
    <dgm:cxn modelId="{767A9B56-0277-4BF6-985A-B3B92ECFACDB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Graduation Rate</a:t>
            </a:r>
            <a:r>
              <a:rPr lang="en-US" altLang="en-US" baseline="0" dirty="0" smtClean="0"/>
              <a:t> is adjusted for transfers in and out, emigres and deceased students.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2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0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8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0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ccountabilityTool" TargetMode="External"/><Relationship Id="rId2" Type="http://schemas.openxmlformats.org/officeDocument/2006/relationships/hyperlink" Target="http://bit.ly/CohortFAQ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SDRRHelpButton" TargetMode="External"/><Relationship Id="rId4" Type="http://schemas.openxmlformats.org/officeDocument/2006/relationships/hyperlink" Target="http://bit.ly/CohortHel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Lorrie Devers</a:t>
            </a:r>
          </a:p>
          <a:p>
            <a:r>
              <a:rPr lang="en-US" dirty="0" smtClean="0"/>
              <a:t>Division of Assessment and Accountability Support</a:t>
            </a:r>
          </a:p>
          <a:p>
            <a:r>
              <a:rPr lang="en-US" dirty="0" smtClean="0"/>
              <a:t>Office of Standards, Assessment and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981200"/>
            <a:ext cx="9188715" cy="422208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Cohort FAQs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>
              <a:hlinkClick r:id="rId3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Cohort Help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>
              <a:hlinkClick r:id="rId3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SDRR Help Button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270" y="257216"/>
            <a:ext cx="9429088" cy="1320800"/>
          </a:xfrm>
        </p:spPr>
        <p:txBody>
          <a:bodyPr>
            <a:noAutofit/>
          </a:bodyPr>
          <a:lstStyle/>
          <a:p>
            <a:r>
              <a:rPr lang="en-US" sz="5000" dirty="0"/>
              <a:t>Division of Assessment Support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 descr="To contact the Division of Assessment Support in the Office of Assessment and Accoutability, please email dacinfo@education.ky.gov or phone 502-564-4394." title="Contact Information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489456" y="1298741"/>
          <a:ext cx="9090025" cy="48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KDE: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1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55786" y="1229360"/>
            <a:ext cx="9188715" cy="50846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Graduation Rate measures the percentage of students who enter high school and receive a diploma based on their adjusted cohort in 4 or 5 years.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Graduation Rate shall be reported for all students and all student groups.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Alternate students and students who do not graduate count against your graduation rate (both 4 and 5 year)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Schools below 80% on the 4 year graduation rate will be identified as a Comprehensive Support and Improvement (CSI).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56" y="257025"/>
            <a:ext cx="8662998" cy="1364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Year Adjusted Cohort Graduation Rate Definition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2316479"/>
            <a:ext cx="9188715" cy="43582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students who graduate in four years with a regular high school diploma divided by the number of students who entered high school four years earlier adjusting for transfers in and out, emigres and deceased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Year </a:t>
            </a:r>
            <a:r>
              <a:rPr lang="en-US" dirty="0"/>
              <a:t>Adjusted Cohort Graduation Rate 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99049"/>
            <a:ext cx="9188715" cy="449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number of students who graduate in </a:t>
            </a:r>
            <a:r>
              <a:rPr lang="en-US" dirty="0" smtClean="0"/>
              <a:t>five </a:t>
            </a:r>
            <a:r>
              <a:rPr lang="en-US" dirty="0"/>
              <a:t>years with a regular high school diploma divided by the number of students who entered high school </a:t>
            </a:r>
            <a:r>
              <a:rPr lang="en-US" dirty="0" smtClean="0"/>
              <a:t>five </a:t>
            </a:r>
            <a:r>
              <a:rPr lang="en-US" dirty="0"/>
              <a:t>years earlier adjusting for transfers in and out, emigres and deceased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57025"/>
            <a:ext cx="8838129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Year Adjusted Cohort Graduation Rate Calculation Formula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Number of cohort members who earned a regular high school diploma by the end of the current school year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----------------------------Divided By-----------------------------</a:t>
            </a:r>
          </a:p>
          <a:p>
            <a:pPr marL="0" indent="0">
              <a:buNone/>
            </a:pPr>
            <a:r>
              <a:rPr lang="en-US" dirty="0" smtClean="0"/>
              <a:t>Number of first-time 9</a:t>
            </a:r>
            <a:r>
              <a:rPr lang="en-US" baseline="30000" dirty="0" smtClean="0"/>
              <a:t>th</a:t>
            </a:r>
            <a:r>
              <a:rPr lang="en-US" dirty="0" smtClean="0"/>
              <a:t> graders in the fall 3 years earlier (starting cohort) plus students who transferred in, minus students who transfer out, emigrate or have passed away during the past four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Graduation Code (G-Code) Entry Dates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925259"/>
            <a:ext cx="9188715" cy="4388775"/>
          </a:xfrm>
        </p:spPr>
        <p:txBody>
          <a:bodyPr/>
          <a:lstStyle/>
          <a:p>
            <a:r>
              <a:rPr lang="en-US" dirty="0" smtClean="0"/>
              <a:t>Regular graduates must have a G-code entered in Infinite Campus (IC) by </a:t>
            </a:r>
            <a:r>
              <a:rPr lang="en-US" dirty="0" smtClean="0">
                <a:solidFill>
                  <a:srgbClr val="FF0000"/>
                </a:solidFill>
              </a:rPr>
              <a:t>June 30.</a:t>
            </a:r>
          </a:p>
          <a:p>
            <a:endParaRPr lang="en-US" dirty="0"/>
          </a:p>
          <a:p>
            <a:r>
              <a:rPr lang="en-US" dirty="0" smtClean="0"/>
              <a:t>Summer graduates must have a G-code entered into IC by </a:t>
            </a:r>
            <a:r>
              <a:rPr lang="en-US" dirty="0" smtClean="0">
                <a:solidFill>
                  <a:srgbClr val="FF0000"/>
                </a:solidFill>
              </a:rPr>
              <a:t>July 31.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8016" y="1273025"/>
            <a:ext cx="9188715" cy="48124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Based on last primary enrollment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Schools with less than 80% graduation rate for Title I or non-Title I high schools based on 4 year cohort will be classified as CSI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Graduation Rate for the 4 year and 5 year Adjusted Cohort will be averaged for Graduation Rate </a:t>
            </a:r>
            <a:r>
              <a:rPr lang="en-US" dirty="0" smtClean="0"/>
              <a:t>Indicator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Accountability, cont’d.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Schools, Districts, and State will receive:</a:t>
            </a:r>
          </a:p>
          <a:p>
            <a:pPr lvl="1"/>
            <a:r>
              <a:rPr lang="en-US" dirty="0" smtClean="0"/>
              <a:t>Star Ratings (1 to 5 stars)</a:t>
            </a:r>
          </a:p>
          <a:p>
            <a:pPr lvl="1"/>
            <a:r>
              <a:rPr lang="en-US" dirty="0" smtClean="0"/>
              <a:t>Overall Accountability Index Score</a:t>
            </a:r>
          </a:p>
          <a:p>
            <a:pPr lvl="1"/>
            <a:r>
              <a:rPr lang="en-US" dirty="0" smtClean="0"/>
              <a:t>Data for indicators including Graduation Rate (High School only)</a:t>
            </a:r>
          </a:p>
          <a:p>
            <a:pPr lvl="1"/>
            <a:r>
              <a:rPr lang="en-US" dirty="0" smtClean="0"/>
              <a:t>Federal Classifications if applicable (Targeted Support and Improvement and Comprehensive Support and Improvement) </a:t>
            </a:r>
          </a:p>
          <a:p>
            <a:pPr lvl="1"/>
            <a:r>
              <a:rPr lang="en-US" dirty="0" smtClean="0"/>
              <a:t>Graduation Rate is 6% of overall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KDE:OSAA:DAS: </a:t>
            </a:r>
            <a:r>
              <a:rPr lang="en-US" dirty="0" err="1" smtClean="0"/>
              <a:t>clw</a:t>
            </a:r>
            <a:r>
              <a:rPr lang="en-US" dirty="0" smtClean="0"/>
              <a:t>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4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Star School Rating</a:t>
            </a:r>
            <a:endParaRPr lang="en-US" dirty="0"/>
          </a:p>
        </p:txBody>
      </p:sp>
      <p:pic>
        <p:nvPicPr>
          <p:cNvPr id="6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" y="2329664"/>
            <a:ext cx="11177312" cy="38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KDE:OAA:DAS: clw 6/21/2018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105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DE Templat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29CC7760E392C8418FFAB1444E5F6B3F" ma:contentTypeVersion="28" ma:contentTypeDescription="" ma:contentTypeScope="" ma:versionID="24b0e0236122ffc68b06d0721f05cbd9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f4f1e749b587719de6c80f7f02e8fff2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2019-07-30T04:00:00+00:00</Publication_x0020_Date>
    <_dlc_DocId xmlns="3a62de7d-ba57-4f43-9dae-9623ba637be0">KYED-327-164</_dlc_DocId>
    <_dlc_DocIdUrl xmlns="3a62de7d-ba57-4f43-9dae-9623ba637be0">
      <Url>https://www.education.ky.gov/AA/Reports/_layouts/15/DocIdRedir.aspx?ID=KYED-327-164</Url>
      <Description>KYED-327-164</Description>
    </_dlc_DocIdUrl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>Fall 2019 Training - Graduation Rate</RoutingRuleDescription>
    <PublishingExpirationDate xmlns="http://schemas.microsoft.com/sharepoint/v3" xsi:nil="true"/>
    <PublishingStartDate xmlns="http://schemas.microsoft.com/sharepoint/v3" xsi:nil="true"/>
    <Audience1 xmlns="3a62de7d-ba57-4f43-9dae-9623ba637be0">
      <Value>1</Value>
      <Value>2</Value>
    </Audience1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EA3AAFD-37A5-4F6E-8354-FFCFB0E9AB3A}"/>
</file>

<file path=customXml/itemProps2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23E9A-708A-4488-BC53-5F393D41DE6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8aeabe4-0dec-4482-a76a-bb57f37294f4"/>
    <ds:schemaRef ds:uri="5bc9d522-2386-425a-9f2a-a617cf877ec0"/>
    <ds:schemaRef ds:uri="http://purl.org/dc/dcmitype/"/>
    <ds:schemaRef ds:uri="b062eb0a-ada4-4626-816e-5cd0be926cfe"/>
    <ds:schemaRef ds:uri="cf3aa28c-8d44-408c-a5ca-996a87f6cd59"/>
    <ds:schemaRef ds:uri="e933af85-a9ee-4a70-b6e0-74d4f32bb51d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CB0F880-D53F-419F-BC37-751A7639634B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2197</TotalTime>
  <Words>475</Words>
  <Application>Microsoft Office PowerPoint</Application>
  <PresentationFormat>Widescreen</PresentationFormat>
  <Paragraphs>63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Franklin Gothic Medium</vt:lpstr>
      <vt:lpstr>Georgia</vt:lpstr>
      <vt:lpstr>Times New Roman</vt:lpstr>
      <vt:lpstr>Wingdings</vt:lpstr>
      <vt:lpstr>Wingdings 2</vt:lpstr>
      <vt:lpstr>Wingdings 3</vt:lpstr>
      <vt:lpstr>Theme1</vt:lpstr>
      <vt:lpstr>3_Theme1</vt:lpstr>
      <vt:lpstr>Graduation Rate</vt:lpstr>
      <vt:lpstr>Key Points</vt:lpstr>
      <vt:lpstr>Four Year Adjusted Cohort Graduation Rate Definition </vt:lpstr>
      <vt:lpstr>Five Year Adjusted Cohort Graduation Rate Definition </vt:lpstr>
      <vt:lpstr>Four Year Adjusted Cohort Graduation Rate Calculation Formula</vt:lpstr>
      <vt:lpstr>Graduation Code (G-Code) Entry Dates </vt:lpstr>
      <vt:lpstr>Accountability</vt:lpstr>
      <vt:lpstr>Accountability, cont’d.</vt:lpstr>
      <vt:lpstr>Five Star School Rating</vt:lpstr>
      <vt:lpstr>Resources</vt:lpstr>
      <vt:lpstr>Division of Assessment Support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>Graduation Rate</dc:subject>
  <dc:creator>Blessing, Rebecca - Director, Division of Communications</dc:creator>
  <dc:description>Contact OSAA dacinfo@education.ky.gov with questions.</dc:description>
  <cp:lastModifiedBy>Pamela</cp:lastModifiedBy>
  <cp:revision>298</cp:revision>
  <cp:lastPrinted>2018-06-20T18:38:31Z</cp:lastPrinted>
  <dcterms:created xsi:type="dcterms:W3CDTF">2016-05-23T03:56:12Z</dcterms:created>
  <dcterms:modified xsi:type="dcterms:W3CDTF">2019-08-05T12:49:23Z</dcterms:modified>
  <cp:category>Fall Training</cp:category>
  <cp:contentStatus>Accessible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0x0101001BEB557DBE01834EAB47A683706DCD5B0029CC7760E392C8418FFAB1444E5F6B3F</vt:lpwstr>
  </property>
  <property fmtid="{D5CDD505-2E9C-101B-9397-08002B2CF9AE}" pid="3" name="_dlc_DocIdItemGuid">
    <vt:lpwstr>3ac3d2c8-59bb-43fa-9249-e199c0612b93</vt:lpwstr>
  </property>
</Properties>
</file>