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29.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8.xml" ContentType="application/vnd.openxmlformats-officedocument.presentationml.notesSlide+xml"/>
  <Override PartName="/ppt/notesSlides/notesSlide25.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4"/>
  </p:notesMasterIdLst>
  <p:handoutMasterIdLst>
    <p:handoutMasterId r:id="rId35"/>
  </p:handoutMasterIdLst>
  <p:sldIdLst>
    <p:sldId id="268" r:id="rId5"/>
    <p:sldId id="257" r:id="rId6"/>
    <p:sldId id="304" r:id="rId7"/>
    <p:sldId id="314" r:id="rId8"/>
    <p:sldId id="292" r:id="rId9"/>
    <p:sldId id="315" r:id="rId10"/>
    <p:sldId id="269" r:id="rId11"/>
    <p:sldId id="271" r:id="rId12"/>
    <p:sldId id="273" r:id="rId13"/>
    <p:sldId id="289" r:id="rId14"/>
    <p:sldId id="316" r:id="rId15"/>
    <p:sldId id="275" r:id="rId16"/>
    <p:sldId id="276" r:id="rId17"/>
    <p:sldId id="317" r:id="rId18"/>
    <p:sldId id="277" r:id="rId19"/>
    <p:sldId id="278" r:id="rId20"/>
    <p:sldId id="279" r:id="rId21"/>
    <p:sldId id="280" r:id="rId22"/>
    <p:sldId id="282" r:id="rId23"/>
    <p:sldId id="283" r:id="rId24"/>
    <p:sldId id="281" r:id="rId25"/>
    <p:sldId id="284" r:id="rId26"/>
    <p:sldId id="285" r:id="rId27"/>
    <p:sldId id="286" r:id="rId28"/>
    <p:sldId id="318" r:id="rId29"/>
    <p:sldId id="287" r:id="rId30"/>
    <p:sldId id="288" r:id="rId31"/>
    <p:sldId id="313" r:id="rId32"/>
    <p:sldId id="31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822606-89CE-37F5-0354-C7C7B03AE384}" name="Chandler, Melissa - Division of Assessment and Accountability Support" initials="CMDoAaAS" userId="S::melissa.chandler@education.ky.gov::c7c40c5a-5db2-409e-9ac5-b3fa8556cae3" providerId="AD"/>
  <p188:author id="{EEAF063B-8BCB-A246-0486-9A5ACA2B8CA4}" name="Roseberry, Christen - Division of Assessment and Accountability Support" initials="RCDoAaAS" userId="S::christen.roseberry@education.ky.gov::64f073a6-c0e0-4356-b5dd-074214d6d82f" providerId="AD"/>
  <p188:author id="{0C431B50-E267-7ED8-372B-1A1B808F8997}" name="Jones, Helen - Division of Assessment and Accountability Support" initials="HJ" userId="S::helen.jones@education.ky.gov::b7d6fb4f-88fd-4227-920b-6a3119e5e7a1" providerId="AD"/>
  <p188:author id="{52F57052-0FAD-5FD0-5873-4C8768666379}" name="Avery, Devon - Division of Assessment and Accountability Support" initials="DA" userId="S::devon.avery@education.ky.gov::ea78a75c-c17e-4901-bc17-b64bcd9c9f6d" providerId="AD"/>
  <p188:author id="{436EC786-CEC7-8901-61CA-4BDABF115B31}" name="Savage, Shara - Division of Assessment and Accountability Support" initials="SS" userId="S::Shara.Savage@education.ky.gov::71eadb16-699f-453e-81d8-c9ac7aaf2dd6" providerId="AD"/>
  <p188:author id="{5792059B-712A-A66F-966D-BE8B171CB42A}" name="O'Hair, Kevin - Office of Assessment and Accountability" initials="OA" userId="S::kevin.ohair@education.ky.gov::854929ff-e20a-4d14-a6ee-38bca46af5a2" providerId="AD"/>
  <p188:author id="{A1968ECB-9F01-7E4F-5C5C-2236753EF084}" name="Mullins, Krista" initials="KMM" userId="Mullins, Krista" providerId="None"/>
  <p188:author id="{1DDE88F8-27C4-C73A-F768-A150E2731EB4}" name="Mullins, Krista - Division of Assessment and Accountability Support" initials="KM" userId="S::krista.mullins@education.ky.gov::599e8b2c-da26-429c-a2a4-0d587b3d341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Avery, Devon - Division of Assessment and Accountability Support" initials="AS" lastIdx="8" clrIdx="6">
    <p:extLst>
      <p:ext uri="{19B8F6BF-5375-455C-9EA6-DF929625EA0E}">
        <p15:presenceInfo xmlns:p15="http://schemas.microsoft.com/office/powerpoint/2012/main" userId="S::devon.avery@education.ky.gov::3c4d04ce-6fc5-4533-8afa-2b6776a03065" providerId="AD"/>
      </p:ext>
    </p:extLst>
  </p:cmAuthor>
  <p:cmAuthor id="1" name="Norman, Jacqueline M" initials="NJM" lastIdx="5" clrIdx="0">
    <p:extLst>
      <p:ext uri="{19B8F6BF-5375-455C-9EA6-DF929625EA0E}">
        <p15:presenceInfo xmlns:p15="http://schemas.microsoft.com/office/powerpoint/2012/main" userId="S-1-5-21-436374069-1454471165-682003330-10814" providerId="AD"/>
      </p:ext>
    </p:extLst>
  </p:cmAuthor>
  <p:cmAuthor id="8" name="Jones, Helen - Division of Assessment and Accountability Support" initials="JHDoAaAS" lastIdx="3" clrIdx="7">
    <p:extLst>
      <p:ext uri="{19B8F6BF-5375-455C-9EA6-DF929625EA0E}">
        <p15:presenceInfo xmlns:p15="http://schemas.microsoft.com/office/powerpoint/2012/main" userId="S::helen.jones@education.ky.gov::b7d6fb4f-88fd-4227-920b-6a3119e5e7a1" providerId="AD"/>
      </p:ext>
    </p:extLst>
  </p:cmAuthor>
  <p:cmAuthor id="2" name="Guettler, Karen M." initials="GKM" lastIdx="16" clrIdx="1">
    <p:extLst>
      <p:ext uri="{19B8F6BF-5375-455C-9EA6-DF929625EA0E}">
        <p15:presenceInfo xmlns:p15="http://schemas.microsoft.com/office/powerpoint/2012/main" userId="S::kmguet2@uky.edu::67ab762d-eda0-4307-b20a-0aee28934f6e" providerId="AD"/>
      </p:ext>
    </p:extLst>
  </p:cmAuthor>
  <p:cmAuthor id="3" name="Howard, Jason - Division of Assessment and Accountability Support" initials="HJ-DoAaAS" lastIdx="7" clrIdx="2">
    <p:extLst>
      <p:ext uri="{19B8F6BF-5375-455C-9EA6-DF929625EA0E}">
        <p15:presenceInfo xmlns:p15="http://schemas.microsoft.com/office/powerpoint/2012/main" userId="S::jason.howard@education.ky.gov::49814e1c-8227-44e2-9235-bb86dacf959c" providerId="AD"/>
      </p:ext>
    </p:extLst>
  </p:cmAuthor>
  <p:cmAuthor id="4" name="Riley, Ben - Division of Assessment and Accountability Support" initials="RBDoAaAS" lastIdx="4" clrIdx="3">
    <p:extLst>
      <p:ext uri="{19B8F6BF-5375-455C-9EA6-DF929625EA0E}">
        <p15:presenceInfo xmlns:p15="http://schemas.microsoft.com/office/powerpoint/2012/main" userId="Riley, Ben - Division of Assessment and Accountability Support" providerId="None"/>
      </p:ext>
    </p:extLst>
  </p:cmAuthor>
  <p:cmAuthor id="5" name="Stafford, Jennifer - KDE Division Director" initials="SJ-KDD" lastIdx="3" clrIdx="4">
    <p:extLst>
      <p:ext uri="{19B8F6BF-5375-455C-9EA6-DF929625EA0E}">
        <p15:presenceInfo xmlns:p15="http://schemas.microsoft.com/office/powerpoint/2012/main" userId="S::jennifer.stafford@education.ky.gov::0151abd4-297e-443f-a77b-a8c249c015ab" providerId="AD"/>
      </p:ext>
    </p:extLst>
  </p:cmAuthor>
  <p:cmAuthor id="6" name="Chandler, Melissa - Division of Assessment and Accountability Support" initials="CS" lastIdx="3" clrIdx="5">
    <p:extLst>
      <p:ext uri="{19B8F6BF-5375-455C-9EA6-DF929625EA0E}">
        <p15:presenceInfo xmlns:p15="http://schemas.microsoft.com/office/powerpoint/2012/main" userId="S::melissa.chandler@education.ky.gov::c7c40c5a-5db2-409e-9ac5-b3fa8556cae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CBCD"/>
    <a:srgbClr val="057780"/>
    <a:srgbClr val="AAD6B8"/>
    <a:srgbClr val="AFD1B0"/>
    <a:srgbClr val="102649"/>
    <a:srgbClr val="0077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D368E3-90FC-4774-AE37-2C21A0A5DD3D}" v="1" dt="2024-09-26T19:19:27.321"/>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799" autoAdjust="0"/>
  </p:normalViewPr>
  <p:slideViewPr>
    <p:cSldViewPr snapToGrid="0">
      <p:cViewPr varScale="1">
        <p:scale>
          <a:sx n="69" d="100"/>
          <a:sy n="69" d="100"/>
        </p:scale>
        <p:origin x="420" y="5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notesMaster" Target="notesMasters/notesMaster1.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43" Type="http://schemas.openxmlformats.org/officeDocument/2006/relationships/customXml" Target="../customXml/item4.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310A84-D66D-5C58-3701-5C0BE379D1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D39D907-8A57-78CE-8F4C-15A3AC71BE7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08A445-C0D5-4C47-9E48-224138F9FF6C}" type="datetimeFigureOut">
              <a:rPr lang="en-US" smtClean="0"/>
              <a:t>9/27/2024</a:t>
            </a:fld>
            <a:endParaRPr lang="en-US"/>
          </a:p>
        </p:txBody>
      </p:sp>
      <p:sp>
        <p:nvSpPr>
          <p:cNvPr id="4" name="Footer Placeholder 3">
            <a:extLst>
              <a:ext uri="{FF2B5EF4-FFF2-40B4-BE49-F238E27FC236}">
                <a16:creationId xmlns:a16="http://schemas.microsoft.com/office/drawing/2014/main" id="{75DBC75B-E898-0E73-D8AB-C1AB210EBC3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D599B95-6B64-AD33-435A-17D5B21E1B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3F3BF4-FC0B-4D45-98A3-A264C0717D54}" type="slidenum">
              <a:rPr lang="en-US" smtClean="0"/>
              <a:t>‹#›</a:t>
            </a:fld>
            <a:endParaRPr lang="en-US"/>
          </a:p>
        </p:txBody>
      </p:sp>
    </p:spTree>
    <p:extLst>
      <p:ext uri="{BB962C8B-B14F-4D97-AF65-F5344CB8AC3E}">
        <p14:creationId xmlns:p14="http://schemas.microsoft.com/office/powerpoint/2010/main" val="3618795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2C9033-769B-4EFD-B4BC-E28CD2D40FD3}" type="datetimeFigureOut">
              <a:rPr lang="en-US" smtClean="0"/>
              <a:t>9/27/2024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41B365-D8D5-4ED3-A31E-D03B3F7A9AA2}" type="slidenum">
              <a:rPr lang="en-US" smtClean="0"/>
              <a:t>‹#›</a:t>
            </a:fld>
            <a:endParaRPr lang="en-US"/>
          </a:p>
        </p:txBody>
      </p:sp>
    </p:spTree>
    <p:extLst>
      <p:ext uri="{BB962C8B-B14F-4D97-AF65-F5344CB8AC3E}">
        <p14:creationId xmlns:p14="http://schemas.microsoft.com/office/powerpoint/2010/main" val="3461283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B28D03-07C5-4209-A1D3-7860563B45AA}" type="slidenum">
              <a:rPr lang="en-US" smtClean="0"/>
              <a:pPr fontAlgn="base">
                <a:spcBef>
                  <a:spcPct val="0"/>
                </a:spcBef>
                <a:spcAft>
                  <a:spcPct val="0"/>
                </a:spcAft>
                <a:defRPr/>
              </a:pPr>
              <a:t>1</a:t>
            </a:fld>
            <a:endParaRPr lang="en-US"/>
          </a:p>
        </p:txBody>
      </p:sp>
    </p:spTree>
    <p:extLst>
      <p:ext uri="{BB962C8B-B14F-4D97-AF65-F5344CB8AC3E}">
        <p14:creationId xmlns:p14="http://schemas.microsoft.com/office/powerpoint/2010/main" val="1743666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C1E2BC98-6EA0-4EE7-A97F-558F26662BCA}" type="slidenum">
              <a:rPr lang="en-US" smtClean="0"/>
              <a:t>10</a:t>
            </a:fld>
            <a:endParaRPr lang="en-US"/>
          </a:p>
        </p:txBody>
      </p:sp>
    </p:spTree>
    <p:extLst>
      <p:ext uri="{BB962C8B-B14F-4D97-AF65-F5344CB8AC3E}">
        <p14:creationId xmlns:p14="http://schemas.microsoft.com/office/powerpoint/2010/main" val="1909091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713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EDA3794F-311F-4D52-A1A3-DD9D4018F5EE}" type="slidenum">
              <a:rPr lang="en-US" smtClean="0"/>
              <a:pPr>
                <a:defRPr/>
              </a:pPr>
              <a:t>12</a:t>
            </a:fld>
            <a:endParaRPr lang="en-US"/>
          </a:p>
        </p:txBody>
      </p:sp>
    </p:spTree>
    <p:extLst>
      <p:ext uri="{BB962C8B-B14F-4D97-AF65-F5344CB8AC3E}">
        <p14:creationId xmlns:p14="http://schemas.microsoft.com/office/powerpoint/2010/main" val="1261221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12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1877" indent="-289184">
              <a:defRPr>
                <a:solidFill>
                  <a:schemeClr val="tx1"/>
                </a:solidFill>
                <a:latin typeface="Calibri" pitchFamily="34" charset="0"/>
              </a:defRPr>
            </a:lvl2pPr>
            <a:lvl3pPr marL="1156733" indent="-231347">
              <a:defRPr>
                <a:solidFill>
                  <a:schemeClr val="tx1"/>
                </a:solidFill>
                <a:latin typeface="Calibri" pitchFamily="34" charset="0"/>
              </a:defRPr>
            </a:lvl3pPr>
            <a:lvl4pPr marL="1619427" indent="-231347">
              <a:defRPr>
                <a:solidFill>
                  <a:schemeClr val="tx1"/>
                </a:solidFill>
                <a:latin typeface="Calibri" pitchFamily="34" charset="0"/>
              </a:defRPr>
            </a:lvl4pPr>
            <a:lvl5pPr marL="2082120" indent="-231347">
              <a:defRPr>
                <a:solidFill>
                  <a:schemeClr val="tx1"/>
                </a:solidFill>
                <a:latin typeface="Calibri" pitchFamily="34" charset="0"/>
              </a:defRPr>
            </a:lvl5pPr>
            <a:lvl6pPr marL="2544814" indent="-231347" fontAlgn="base">
              <a:spcBef>
                <a:spcPct val="0"/>
              </a:spcBef>
              <a:spcAft>
                <a:spcPct val="0"/>
              </a:spcAft>
              <a:defRPr>
                <a:solidFill>
                  <a:schemeClr val="tx1"/>
                </a:solidFill>
                <a:latin typeface="Calibri" pitchFamily="34" charset="0"/>
              </a:defRPr>
            </a:lvl6pPr>
            <a:lvl7pPr marL="3007507" indent="-231347" fontAlgn="base">
              <a:spcBef>
                <a:spcPct val="0"/>
              </a:spcBef>
              <a:spcAft>
                <a:spcPct val="0"/>
              </a:spcAft>
              <a:defRPr>
                <a:solidFill>
                  <a:schemeClr val="tx1"/>
                </a:solidFill>
                <a:latin typeface="Calibri" pitchFamily="34" charset="0"/>
              </a:defRPr>
            </a:lvl7pPr>
            <a:lvl8pPr marL="3470200" indent="-231347" fontAlgn="base">
              <a:spcBef>
                <a:spcPct val="0"/>
              </a:spcBef>
              <a:spcAft>
                <a:spcPct val="0"/>
              </a:spcAft>
              <a:defRPr>
                <a:solidFill>
                  <a:schemeClr val="tx1"/>
                </a:solidFill>
                <a:latin typeface="Calibri" pitchFamily="34" charset="0"/>
              </a:defRPr>
            </a:lvl8pPr>
            <a:lvl9pPr marL="3932893" indent="-231347"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48D9D48-5F39-4E4A-BF58-8C59DE216A93}" type="slidenum">
              <a:rPr lang="en-US" altLang="en-US" smtClean="0"/>
              <a:pPr fontAlgn="base">
                <a:spcBef>
                  <a:spcPct val="0"/>
                </a:spcBef>
                <a:spcAft>
                  <a:spcPct val="0"/>
                </a:spcAft>
                <a:defRPr/>
              </a:pPr>
              <a:t>13</a:t>
            </a:fld>
            <a:endParaRPr lang="en-US" altLang="en-US"/>
          </a:p>
        </p:txBody>
      </p:sp>
    </p:spTree>
    <p:extLst>
      <p:ext uri="{BB962C8B-B14F-4D97-AF65-F5344CB8AC3E}">
        <p14:creationId xmlns:p14="http://schemas.microsoft.com/office/powerpoint/2010/main" val="2866517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23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22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1877" indent="-289184">
              <a:defRPr>
                <a:solidFill>
                  <a:schemeClr val="tx1"/>
                </a:solidFill>
                <a:latin typeface="Calibri" pitchFamily="34" charset="0"/>
              </a:defRPr>
            </a:lvl2pPr>
            <a:lvl3pPr marL="1156733" indent="-231347">
              <a:defRPr>
                <a:solidFill>
                  <a:schemeClr val="tx1"/>
                </a:solidFill>
                <a:latin typeface="Calibri" pitchFamily="34" charset="0"/>
              </a:defRPr>
            </a:lvl3pPr>
            <a:lvl4pPr marL="1619427" indent="-231347">
              <a:defRPr>
                <a:solidFill>
                  <a:schemeClr val="tx1"/>
                </a:solidFill>
                <a:latin typeface="Calibri" pitchFamily="34" charset="0"/>
              </a:defRPr>
            </a:lvl4pPr>
            <a:lvl5pPr marL="2082120" indent="-231347">
              <a:defRPr>
                <a:solidFill>
                  <a:schemeClr val="tx1"/>
                </a:solidFill>
                <a:latin typeface="Calibri" pitchFamily="34" charset="0"/>
              </a:defRPr>
            </a:lvl5pPr>
            <a:lvl6pPr marL="2544814" indent="-231347" fontAlgn="base">
              <a:spcBef>
                <a:spcPct val="0"/>
              </a:spcBef>
              <a:spcAft>
                <a:spcPct val="0"/>
              </a:spcAft>
              <a:defRPr>
                <a:solidFill>
                  <a:schemeClr val="tx1"/>
                </a:solidFill>
                <a:latin typeface="Calibri" pitchFamily="34" charset="0"/>
              </a:defRPr>
            </a:lvl6pPr>
            <a:lvl7pPr marL="3007507" indent="-231347" fontAlgn="base">
              <a:spcBef>
                <a:spcPct val="0"/>
              </a:spcBef>
              <a:spcAft>
                <a:spcPct val="0"/>
              </a:spcAft>
              <a:defRPr>
                <a:solidFill>
                  <a:schemeClr val="tx1"/>
                </a:solidFill>
                <a:latin typeface="Calibri" pitchFamily="34" charset="0"/>
              </a:defRPr>
            </a:lvl7pPr>
            <a:lvl8pPr marL="3470200" indent="-231347" fontAlgn="base">
              <a:spcBef>
                <a:spcPct val="0"/>
              </a:spcBef>
              <a:spcAft>
                <a:spcPct val="0"/>
              </a:spcAft>
              <a:defRPr>
                <a:solidFill>
                  <a:schemeClr val="tx1"/>
                </a:solidFill>
                <a:latin typeface="Calibri" pitchFamily="34" charset="0"/>
              </a:defRPr>
            </a:lvl8pPr>
            <a:lvl9pPr marL="3932893" indent="-231347"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1EC285C-319B-4834-967D-771C321F4A16}" type="slidenum">
              <a:rPr lang="en-US" altLang="en-US" smtClean="0"/>
              <a:pPr fontAlgn="base">
                <a:spcBef>
                  <a:spcPct val="0"/>
                </a:spcBef>
                <a:spcAft>
                  <a:spcPct val="0"/>
                </a:spcAft>
                <a:defRPr/>
              </a:pPr>
              <a:t>15</a:t>
            </a:fld>
            <a:endParaRPr lang="en-US" altLang="en-US"/>
          </a:p>
        </p:txBody>
      </p:sp>
    </p:spTree>
    <p:extLst>
      <p:ext uri="{BB962C8B-B14F-4D97-AF65-F5344CB8AC3E}">
        <p14:creationId xmlns:p14="http://schemas.microsoft.com/office/powerpoint/2010/main" val="2431309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33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1877" indent="-289184">
              <a:defRPr>
                <a:solidFill>
                  <a:schemeClr val="tx1"/>
                </a:solidFill>
                <a:latin typeface="Calibri" pitchFamily="34" charset="0"/>
              </a:defRPr>
            </a:lvl2pPr>
            <a:lvl3pPr marL="1156733" indent="-231347">
              <a:defRPr>
                <a:solidFill>
                  <a:schemeClr val="tx1"/>
                </a:solidFill>
                <a:latin typeface="Calibri" pitchFamily="34" charset="0"/>
              </a:defRPr>
            </a:lvl3pPr>
            <a:lvl4pPr marL="1619427" indent="-231347">
              <a:defRPr>
                <a:solidFill>
                  <a:schemeClr val="tx1"/>
                </a:solidFill>
                <a:latin typeface="Calibri" pitchFamily="34" charset="0"/>
              </a:defRPr>
            </a:lvl4pPr>
            <a:lvl5pPr marL="2082120" indent="-231347">
              <a:defRPr>
                <a:solidFill>
                  <a:schemeClr val="tx1"/>
                </a:solidFill>
                <a:latin typeface="Calibri" pitchFamily="34" charset="0"/>
              </a:defRPr>
            </a:lvl5pPr>
            <a:lvl6pPr marL="2544814" indent="-231347" fontAlgn="base">
              <a:spcBef>
                <a:spcPct val="0"/>
              </a:spcBef>
              <a:spcAft>
                <a:spcPct val="0"/>
              </a:spcAft>
              <a:defRPr>
                <a:solidFill>
                  <a:schemeClr val="tx1"/>
                </a:solidFill>
                <a:latin typeface="Calibri" pitchFamily="34" charset="0"/>
              </a:defRPr>
            </a:lvl6pPr>
            <a:lvl7pPr marL="3007507" indent="-231347" fontAlgn="base">
              <a:spcBef>
                <a:spcPct val="0"/>
              </a:spcBef>
              <a:spcAft>
                <a:spcPct val="0"/>
              </a:spcAft>
              <a:defRPr>
                <a:solidFill>
                  <a:schemeClr val="tx1"/>
                </a:solidFill>
                <a:latin typeface="Calibri" pitchFamily="34" charset="0"/>
              </a:defRPr>
            </a:lvl7pPr>
            <a:lvl8pPr marL="3470200" indent="-231347" fontAlgn="base">
              <a:spcBef>
                <a:spcPct val="0"/>
              </a:spcBef>
              <a:spcAft>
                <a:spcPct val="0"/>
              </a:spcAft>
              <a:defRPr>
                <a:solidFill>
                  <a:schemeClr val="tx1"/>
                </a:solidFill>
                <a:latin typeface="Calibri" pitchFamily="34" charset="0"/>
              </a:defRPr>
            </a:lvl8pPr>
            <a:lvl9pPr marL="3932893" indent="-231347"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41D60E0-B7D2-42D5-A05D-5BA717CC6820}" type="slidenum">
              <a:rPr lang="en-US" altLang="en-US" smtClean="0"/>
              <a:pPr fontAlgn="base">
                <a:spcBef>
                  <a:spcPct val="0"/>
                </a:spcBef>
                <a:spcAft>
                  <a:spcPct val="0"/>
                </a:spcAft>
                <a:defRPr/>
              </a:pPr>
              <a:t>16</a:t>
            </a:fld>
            <a:endParaRPr lang="en-US" altLang="en-US"/>
          </a:p>
        </p:txBody>
      </p:sp>
    </p:spTree>
    <p:extLst>
      <p:ext uri="{BB962C8B-B14F-4D97-AF65-F5344CB8AC3E}">
        <p14:creationId xmlns:p14="http://schemas.microsoft.com/office/powerpoint/2010/main" val="1794525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43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1877" indent="-289184">
              <a:defRPr>
                <a:solidFill>
                  <a:schemeClr val="tx1"/>
                </a:solidFill>
                <a:latin typeface="Calibri" pitchFamily="34" charset="0"/>
              </a:defRPr>
            </a:lvl2pPr>
            <a:lvl3pPr marL="1156733" indent="-231347">
              <a:defRPr>
                <a:solidFill>
                  <a:schemeClr val="tx1"/>
                </a:solidFill>
                <a:latin typeface="Calibri" pitchFamily="34" charset="0"/>
              </a:defRPr>
            </a:lvl3pPr>
            <a:lvl4pPr marL="1619427" indent="-231347">
              <a:defRPr>
                <a:solidFill>
                  <a:schemeClr val="tx1"/>
                </a:solidFill>
                <a:latin typeface="Calibri" pitchFamily="34" charset="0"/>
              </a:defRPr>
            </a:lvl4pPr>
            <a:lvl5pPr marL="2082120" indent="-231347">
              <a:defRPr>
                <a:solidFill>
                  <a:schemeClr val="tx1"/>
                </a:solidFill>
                <a:latin typeface="Calibri" pitchFamily="34" charset="0"/>
              </a:defRPr>
            </a:lvl5pPr>
            <a:lvl6pPr marL="2544814" indent="-231347" fontAlgn="base">
              <a:spcBef>
                <a:spcPct val="0"/>
              </a:spcBef>
              <a:spcAft>
                <a:spcPct val="0"/>
              </a:spcAft>
              <a:defRPr>
                <a:solidFill>
                  <a:schemeClr val="tx1"/>
                </a:solidFill>
                <a:latin typeface="Calibri" pitchFamily="34" charset="0"/>
              </a:defRPr>
            </a:lvl6pPr>
            <a:lvl7pPr marL="3007507" indent="-231347" fontAlgn="base">
              <a:spcBef>
                <a:spcPct val="0"/>
              </a:spcBef>
              <a:spcAft>
                <a:spcPct val="0"/>
              </a:spcAft>
              <a:defRPr>
                <a:solidFill>
                  <a:schemeClr val="tx1"/>
                </a:solidFill>
                <a:latin typeface="Calibri" pitchFamily="34" charset="0"/>
              </a:defRPr>
            </a:lvl7pPr>
            <a:lvl8pPr marL="3470200" indent="-231347" fontAlgn="base">
              <a:spcBef>
                <a:spcPct val="0"/>
              </a:spcBef>
              <a:spcAft>
                <a:spcPct val="0"/>
              </a:spcAft>
              <a:defRPr>
                <a:solidFill>
                  <a:schemeClr val="tx1"/>
                </a:solidFill>
                <a:latin typeface="Calibri" pitchFamily="34" charset="0"/>
              </a:defRPr>
            </a:lvl8pPr>
            <a:lvl9pPr marL="3932893" indent="-231347"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25CF13A-2D92-40FA-B580-B70D8FAF2BF5}" type="slidenum">
              <a:rPr lang="en-US" altLang="en-US" smtClean="0"/>
              <a:pPr fontAlgn="base">
                <a:spcBef>
                  <a:spcPct val="0"/>
                </a:spcBef>
                <a:spcAft>
                  <a:spcPct val="0"/>
                </a:spcAft>
                <a:defRPr/>
              </a:pPr>
              <a:t>17</a:t>
            </a:fld>
            <a:endParaRPr lang="en-US" altLang="en-US"/>
          </a:p>
        </p:txBody>
      </p:sp>
    </p:spTree>
    <p:extLst>
      <p:ext uri="{BB962C8B-B14F-4D97-AF65-F5344CB8AC3E}">
        <p14:creationId xmlns:p14="http://schemas.microsoft.com/office/powerpoint/2010/main" val="4187494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1877" indent="-289184">
              <a:defRPr>
                <a:solidFill>
                  <a:schemeClr val="tx1"/>
                </a:solidFill>
                <a:latin typeface="Calibri" pitchFamily="34" charset="0"/>
              </a:defRPr>
            </a:lvl2pPr>
            <a:lvl3pPr marL="1156733" indent="-231347">
              <a:defRPr>
                <a:solidFill>
                  <a:schemeClr val="tx1"/>
                </a:solidFill>
                <a:latin typeface="Calibri" pitchFamily="34" charset="0"/>
              </a:defRPr>
            </a:lvl3pPr>
            <a:lvl4pPr marL="1619427" indent="-231347">
              <a:defRPr>
                <a:solidFill>
                  <a:schemeClr val="tx1"/>
                </a:solidFill>
                <a:latin typeface="Calibri" pitchFamily="34" charset="0"/>
              </a:defRPr>
            </a:lvl4pPr>
            <a:lvl5pPr marL="2082120" indent="-231347">
              <a:defRPr>
                <a:solidFill>
                  <a:schemeClr val="tx1"/>
                </a:solidFill>
                <a:latin typeface="Calibri" pitchFamily="34" charset="0"/>
              </a:defRPr>
            </a:lvl5pPr>
            <a:lvl6pPr marL="2544814" indent="-231347" fontAlgn="base">
              <a:spcBef>
                <a:spcPct val="0"/>
              </a:spcBef>
              <a:spcAft>
                <a:spcPct val="0"/>
              </a:spcAft>
              <a:defRPr>
                <a:solidFill>
                  <a:schemeClr val="tx1"/>
                </a:solidFill>
                <a:latin typeface="Calibri" pitchFamily="34" charset="0"/>
              </a:defRPr>
            </a:lvl6pPr>
            <a:lvl7pPr marL="3007507" indent="-231347" fontAlgn="base">
              <a:spcBef>
                <a:spcPct val="0"/>
              </a:spcBef>
              <a:spcAft>
                <a:spcPct val="0"/>
              </a:spcAft>
              <a:defRPr>
                <a:solidFill>
                  <a:schemeClr val="tx1"/>
                </a:solidFill>
                <a:latin typeface="Calibri" pitchFamily="34" charset="0"/>
              </a:defRPr>
            </a:lvl7pPr>
            <a:lvl8pPr marL="3470200" indent="-231347" fontAlgn="base">
              <a:spcBef>
                <a:spcPct val="0"/>
              </a:spcBef>
              <a:spcAft>
                <a:spcPct val="0"/>
              </a:spcAft>
              <a:defRPr>
                <a:solidFill>
                  <a:schemeClr val="tx1"/>
                </a:solidFill>
                <a:latin typeface="Calibri" pitchFamily="34" charset="0"/>
              </a:defRPr>
            </a:lvl8pPr>
            <a:lvl9pPr marL="3932893" indent="-231347"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B1CD395-2B3A-4BC4-A79D-1AAA096E3CA5}" type="slidenum">
              <a:rPr lang="en-US" altLang="en-US" smtClean="0"/>
              <a:pPr fontAlgn="base">
                <a:spcBef>
                  <a:spcPct val="0"/>
                </a:spcBef>
                <a:spcAft>
                  <a:spcPct val="0"/>
                </a:spcAft>
                <a:defRPr/>
              </a:pPr>
              <a:t>18</a:t>
            </a:fld>
            <a:endParaRPr lang="en-US" altLang="en-US"/>
          </a:p>
        </p:txBody>
      </p:sp>
    </p:spTree>
    <p:extLst>
      <p:ext uri="{BB962C8B-B14F-4D97-AF65-F5344CB8AC3E}">
        <p14:creationId xmlns:p14="http://schemas.microsoft.com/office/powerpoint/2010/main" val="2138666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5386">
              <a:defRPr/>
            </a:pPr>
            <a:endParaRPr lang="en-US" dirty="0"/>
          </a:p>
        </p:txBody>
      </p:sp>
      <p:sp>
        <p:nvSpPr>
          <p:cNvPr id="4" name="Slide Number Placeholder 3"/>
          <p:cNvSpPr>
            <a:spLocks noGrp="1"/>
          </p:cNvSpPr>
          <p:nvPr>
            <p:ph type="sldNum" sz="quarter" idx="5"/>
          </p:nvPr>
        </p:nvSpPr>
        <p:spPr/>
        <p:txBody>
          <a:bodyPr/>
          <a:lstStyle/>
          <a:p>
            <a:pPr>
              <a:defRPr/>
            </a:pPr>
            <a:fld id="{25C2ED82-952E-472E-BEBF-2A3ECDE0E7C9}" type="slidenum">
              <a:rPr lang="en-US" smtClean="0"/>
              <a:pPr>
                <a:defRPr/>
              </a:pPr>
              <a:t>19</a:t>
            </a:fld>
            <a:endParaRPr lang="en-US"/>
          </a:p>
        </p:txBody>
      </p:sp>
    </p:spTree>
    <p:extLst>
      <p:ext uri="{BB962C8B-B14F-4D97-AF65-F5344CB8AC3E}">
        <p14:creationId xmlns:p14="http://schemas.microsoft.com/office/powerpoint/2010/main" val="1119987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75063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p>
        </p:txBody>
      </p:sp>
      <p:sp>
        <p:nvSpPr>
          <p:cNvPr id="4" name="Slide Number Placeholder 3"/>
          <p:cNvSpPr>
            <a:spLocks noGrp="1"/>
          </p:cNvSpPr>
          <p:nvPr>
            <p:ph type="sldNum" sz="quarter" idx="5"/>
          </p:nvPr>
        </p:nvSpPr>
        <p:spPr/>
        <p:txBody>
          <a:bodyPr/>
          <a:lstStyle/>
          <a:p>
            <a:pPr>
              <a:defRPr/>
            </a:pPr>
            <a:fld id="{FAF327D4-5450-4138-83D4-CA3D3B463003}" type="slidenum">
              <a:rPr lang="en-US" smtClean="0"/>
              <a:pPr>
                <a:defRPr/>
              </a:pPr>
              <a:t>20</a:t>
            </a:fld>
            <a:endParaRPr lang="en-US"/>
          </a:p>
        </p:txBody>
      </p:sp>
    </p:spTree>
    <p:extLst>
      <p:ext uri="{BB962C8B-B14F-4D97-AF65-F5344CB8AC3E}">
        <p14:creationId xmlns:p14="http://schemas.microsoft.com/office/powerpoint/2010/main" val="24973505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Calibri"/>
              <a:cs typeface="Calibri"/>
            </a:endParaRPr>
          </a:p>
        </p:txBody>
      </p:sp>
      <p:sp>
        <p:nvSpPr>
          <p:cNvPr id="163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1877" indent="-289184">
              <a:defRPr>
                <a:solidFill>
                  <a:schemeClr val="tx1"/>
                </a:solidFill>
                <a:latin typeface="Calibri" pitchFamily="34" charset="0"/>
              </a:defRPr>
            </a:lvl2pPr>
            <a:lvl3pPr marL="1156733" indent="-231347">
              <a:defRPr>
                <a:solidFill>
                  <a:schemeClr val="tx1"/>
                </a:solidFill>
                <a:latin typeface="Calibri" pitchFamily="34" charset="0"/>
              </a:defRPr>
            </a:lvl3pPr>
            <a:lvl4pPr marL="1619427" indent="-231347">
              <a:defRPr>
                <a:solidFill>
                  <a:schemeClr val="tx1"/>
                </a:solidFill>
                <a:latin typeface="Calibri" pitchFamily="34" charset="0"/>
              </a:defRPr>
            </a:lvl4pPr>
            <a:lvl5pPr marL="2082120" indent="-231347">
              <a:defRPr>
                <a:solidFill>
                  <a:schemeClr val="tx1"/>
                </a:solidFill>
                <a:latin typeface="Calibri" pitchFamily="34" charset="0"/>
              </a:defRPr>
            </a:lvl5pPr>
            <a:lvl6pPr marL="2544814" indent="-231347" fontAlgn="base">
              <a:spcBef>
                <a:spcPct val="0"/>
              </a:spcBef>
              <a:spcAft>
                <a:spcPct val="0"/>
              </a:spcAft>
              <a:defRPr>
                <a:solidFill>
                  <a:schemeClr val="tx1"/>
                </a:solidFill>
                <a:latin typeface="Calibri" pitchFamily="34" charset="0"/>
              </a:defRPr>
            </a:lvl6pPr>
            <a:lvl7pPr marL="3007507" indent="-231347" fontAlgn="base">
              <a:spcBef>
                <a:spcPct val="0"/>
              </a:spcBef>
              <a:spcAft>
                <a:spcPct val="0"/>
              </a:spcAft>
              <a:defRPr>
                <a:solidFill>
                  <a:schemeClr val="tx1"/>
                </a:solidFill>
                <a:latin typeface="Calibri" pitchFamily="34" charset="0"/>
              </a:defRPr>
            </a:lvl7pPr>
            <a:lvl8pPr marL="3470200" indent="-231347" fontAlgn="base">
              <a:spcBef>
                <a:spcPct val="0"/>
              </a:spcBef>
              <a:spcAft>
                <a:spcPct val="0"/>
              </a:spcAft>
              <a:defRPr>
                <a:solidFill>
                  <a:schemeClr val="tx1"/>
                </a:solidFill>
                <a:latin typeface="Calibri" pitchFamily="34" charset="0"/>
              </a:defRPr>
            </a:lvl8pPr>
            <a:lvl9pPr marL="3932893" indent="-231347"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76E38DF-275D-43E9-84CD-8D77F96DC2F5}" type="slidenum">
              <a:rPr lang="en-US" altLang="en-US" smtClean="0"/>
              <a:pPr fontAlgn="base">
                <a:spcBef>
                  <a:spcPct val="0"/>
                </a:spcBef>
                <a:spcAft>
                  <a:spcPct val="0"/>
                </a:spcAft>
                <a:defRPr/>
              </a:pPr>
              <a:t>21</a:t>
            </a:fld>
            <a:endParaRPr lang="en-US" altLang="en-US"/>
          </a:p>
        </p:txBody>
      </p:sp>
    </p:spTree>
    <p:extLst>
      <p:ext uri="{BB962C8B-B14F-4D97-AF65-F5344CB8AC3E}">
        <p14:creationId xmlns:p14="http://schemas.microsoft.com/office/powerpoint/2010/main" val="2364965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p>
        </p:txBody>
      </p:sp>
      <p:sp>
        <p:nvSpPr>
          <p:cNvPr id="4" name="Slide Number Placeholder 3"/>
          <p:cNvSpPr>
            <a:spLocks noGrp="1"/>
          </p:cNvSpPr>
          <p:nvPr>
            <p:ph type="sldNum" sz="quarter" idx="5"/>
          </p:nvPr>
        </p:nvSpPr>
        <p:spPr/>
        <p:txBody>
          <a:bodyPr/>
          <a:lstStyle/>
          <a:p>
            <a:pPr>
              <a:defRPr/>
            </a:pPr>
            <a:fld id="{4C3BA8E0-EBB9-4E2B-927B-618A1080BD4C}" type="slidenum">
              <a:rPr lang="en-US" smtClean="0"/>
              <a:pPr>
                <a:defRPr/>
              </a:pPr>
              <a:t>22</a:t>
            </a:fld>
            <a:endParaRPr lang="en-US"/>
          </a:p>
        </p:txBody>
      </p:sp>
    </p:spTree>
    <p:extLst>
      <p:ext uri="{BB962C8B-B14F-4D97-AF65-F5344CB8AC3E}">
        <p14:creationId xmlns:p14="http://schemas.microsoft.com/office/powerpoint/2010/main" val="11452014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p>
        </p:txBody>
      </p:sp>
      <p:sp>
        <p:nvSpPr>
          <p:cNvPr id="4" name="Slide Number Placeholder 3"/>
          <p:cNvSpPr>
            <a:spLocks noGrp="1"/>
          </p:cNvSpPr>
          <p:nvPr>
            <p:ph type="sldNum" sz="quarter" idx="5"/>
          </p:nvPr>
        </p:nvSpPr>
        <p:spPr/>
        <p:txBody>
          <a:bodyPr/>
          <a:lstStyle/>
          <a:p>
            <a:pPr>
              <a:defRPr/>
            </a:pPr>
            <a:fld id="{14793D63-4ECF-49B1-B6FD-16B5636F80D2}" type="slidenum">
              <a:rPr lang="en-US" smtClean="0"/>
              <a:pPr>
                <a:defRPr/>
              </a:pPr>
              <a:t>23</a:t>
            </a:fld>
            <a:endParaRPr lang="en-US"/>
          </a:p>
        </p:txBody>
      </p:sp>
    </p:spTree>
    <p:extLst>
      <p:ext uri="{BB962C8B-B14F-4D97-AF65-F5344CB8AC3E}">
        <p14:creationId xmlns:p14="http://schemas.microsoft.com/office/powerpoint/2010/main" val="21715239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p>
        </p:txBody>
      </p:sp>
      <p:sp>
        <p:nvSpPr>
          <p:cNvPr id="4" name="Slide Number Placeholder 3"/>
          <p:cNvSpPr>
            <a:spLocks noGrp="1"/>
          </p:cNvSpPr>
          <p:nvPr>
            <p:ph type="sldNum" sz="quarter" idx="5"/>
          </p:nvPr>
        </p:nvSpPr>
        <p:spPr/>
        <p:txBody>
          <a:bodyPr/>
          <a:lstStyle/>
          <a:p>
            <a:pPr>
              <a:defRPr/>
            </a:pPr>
            <a:fld id="{327850D8-6DEE-44D9-A613-CA1413522490}" type="slidenum">
              <a:rPr lang="en-US" smtClean="0"/>
              <a:pPr>
                <a:defRPr/>
              </a:pPr>
              <a:t>24</a:t>
            </a:fld>
            <a:endParaRPr lang="en-US"/>
          </a:p>
        </p:txBody>
      </p:sp>
    </p:spTree>
    <p:extLst>
      <p:ext uri="{BB962C8B-B14F-4D97-AF65-F5344CB8AC3E}">
        <p14:creationId xmlns:p14="http://schemas.microsoft.com/office/powerpoint/2010/main" val="35752432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34563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defTabSz="906353">
              <a:buAutoNum type="arabicPeriod"/>
              <a:defRPr/>
            </a:pPr>
            <a:endParaRPr lang="en-US" dirty="0"/>
          </a:p>
        </p:txBody>
      </p:sp>
      <p:sp>
        <p:nvSpPr>
          <p:cNvPr id="4" name="Slide Number Placeholder 3"/>
          <p:cNvSpPr>
            <a:spLocks noGrp="1"/>
          </p:cNvSpPr>
          <p:nvPr>
            <p:ph type="sldNum" sz="quarter" idx="5"/>
          </p:nvPr>
        </p:nvSpPr>
        <p:spPr/>
        <p:txBody>
          <a:bodyPr/>
          <a:lstStyle/>
          <a:p>
            <a:pPr>
              <a:defRPr/>
            </a:pPr>
            <a:fld id="{9555B70C-D398-475E-BEAA-D5757C430F7A}" type="slidenum">
              <a:rPr lang="en-US" smtClean="0"/>
              <a:pPr>
                <a:defRPr/>
              </a:pPr>
              <a:t>26</a:t>
            </a:fld>
            <a:endParaRPr lang="en-US"/>
          </a:p>
        </p:txBody>
      </p:sp>
    </p:spTree>
    <p:extLst>
      <p:ext uri="{BB962C8B-B14F-4D97-AF65-F5344CB8AC3E}">
        <p14:creationId xmlns:p14="http://schemas.microsoft.com/office/powerpoint/2010/main" val="9210067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06353" rtl="0" eaLnBrk="1" fontAlgn="auto" latinLnBrk="0" hangingPunct="1">
              <a:lnSpc>
                <a:spcPct val="100000"/>
              </a:lnSpc>
              <a:spcBef>
                <a:spcPts val="0"/>
              </a:spcBef>
              <a:spcAft>
                <a:spcPts val="0"/>
              </a:spcAft>
              <a:buClrTx/>
              <a:buSzTx/>
              <a:buFontTx/>
              <a:buNone/>
              <a:tabLst/>
              <a:defRPr/>
            </a:pPr>
            <a:endParaRPr lang="en-US" dirty="0">
              <a:cs typeface="Calibri"/>
            </a:endParaRPr>
          </a:p>
        </p:txBody>
      </p:sp>
      <p:sp>
        <p:nvSpPr>
          <p:cNvPr id="4" name="Slide Number Placeholder 3"/>
          <p:cNvSpPr>
            <a:spLocks noGrp="1"/>
          </p:cNvSpPr>
          <p:nvPr>
            <p:ph type="sldNum" sz="quarter" idx="10"/>
          </p:nvPr>
        </p:nvSpPr>
        <p:spPr/>
        <p:txBody>
          <a:bodyPr/>
          <a:lstStyle/>
          <a:p>
            <a:fld id="{5A1B5FA9-0BCA-4FC6-8941-12401C753D52}" type="slidenum">
              <a:rPr lang="en-US" smtClean="0"/>
              <a:t>27</a:t>
            </a:fld>
            <a:endParaRPr lang="en-US"/>
          </a:p>
        </p:txBody>
      </p:sp>
    </p:spTree>
    <p:extLst>
      <p:ext uri="{BB962C8B-B14F-4D97-AF65-F5344CB8AC3E}">
        <p14:creationId xmlns:p14="http://schemas.microsoft.com/office/powerpoint/2010/main" val="13109018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41B365-D8D5-4ED3-A31E-D03B3F7A9AA2}" type="slidenum">
              <a:rPr lang="en-US" smtClean="0"/>
              <a:t>28</a:t>
            </a:fld>
            <a:endParaRPr lang="en-US"/>
          </a:p>
        </p:txBody>
      </p:sp>
    </p:spTree>
    <p:extLst>
      <p:ext uri="{BB962C8B-B14F-4D97-AF65-F5344CB8AC3E}">
        <p14:creationId xmlns:p14="http://schemas.microsoft.com/office/powerpoint/2010/main" val="335943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41B365-D8D5-4ED3-A31E-D03B3F7A9AA2}" type="slidenum">
              <a:rPr lang="en-US" smtClean="0"/>
              <a:t>29</a:t>
            </a:fld>
            <a:endParaRPr lang="en-US"/>
          </a:p>
        </p:txBody>
      </p:sp>
    </p:spTree>
    <p:extLst>
      <p:ext uri="{BB962C8B-B14F-4D97-AF65-F5344CB8AC3E}">
        <p14:creationId xmlns:p14="http://schemas.microsoft.com/office/powerpoint/2010/main" val="1318825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9041B365-D8D5-4ED3-A31E-D03B3F7A9AA2}" type="slidenum">
              <a:rPr lang="en-US" smtClean="0"/>
              <a:t>3</a:t>
            </a:fld>
            <a:endParaRPr lang="en-US"/>
          </a:p>
        </p:txBody>
      </p:sp>
    </p:spTree>
    <p:extLst>
      <p:ext uri="{BB962C8B-B14F-4D97-AF65-F5344CB8AC3E}">
        <p14:creationId xmlns:p14="http://schemas.microsoft.com/office/powerpoint/2010/main" val="3535425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5915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5</a:t>
            </a:fld>
            <a:endParaRPr lang="en-US"/>
          </a:p>
        </p:txBody>
      </p:sp>
    </p:spTree>
    <p:extLst>
      <p:ext uri="{BB962C8B-B14F-4D97-AF65-F5344CB8AC3E}">
        <p14:creationId xmlns:p14="http://schemas.microsoft.com/office/powerpoint/2010/main" val="4020495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3745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eaLnBrk="1" hangingPunct="1">
              <a:spcBef>
                <a:spcPct val="0"/>
              </a:spcBef>
            </a:pPr>
            <a:endParaRPr lang="en-US" dirty="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0E2947-382F-4793-87B6-CCAC01DAA3FA}" type="slidenum">
              <a:rPr lang="en-US" smtClean="0"/>
              <a:pPr fontAlgn="base">
                <a:spcBef>
                  <a:spcPct val="0"/>
                </a:spcBef>
                <a:spcAft>
                  <a:spcPct val="0"/>
                </a:spcAft>
                <a:defRPr/>
              </a:pPr>
              <a:t>7</a:t>
            </a:fld>
            <a:endParaRPr lang="en-US"/>
          </a:p>
        </p:txBody>
      </p:sp>
    </p:spTree>
    <p:extLst>
      <p:ext uri="{BB962C8B-B14F-4D97-AF65-F5344CB8AC3E}">
        <p14:creationId xmlns:p14="http://schemas.microsoft.com/office/powerpoint/2010/main" val="3473220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3E0507-F3A3-42F6-A273-5BAD298697AC}" type="slidenum">
              <a:rPr lang="en-US" smtClean="0"/>
              <a:pPr fontAlgn="base">
                <a:spcBef>
                  <a:spcPct val="0"/>
                </a:spcBef>
                <a:spcAft>
                  <a:spcPct val="0"/>
                </a:spcAft>
                <a:defRPr/>
              </a:pPr>
              <a:t>8</a:t>
            </a:fld>
            <a:endParaRPr lang="en-US"/>
          </a:p>
        </p:txBody>
      </p:sp>
    </p:spTree>
    <p:extLst>
      <p:ext uri="{BB962C8B-B14F-4D97-AF65-F5344CB8AC3E}">
        <p14:creationId xmlns:p14="http://schemas.microsoft.com/office/powerpoint/2010/main" val="3838493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6353">
              <a:spcBef>
                <a:spcPct val="0"/>
              </a:spcBef>
              <a:defRPr/>
            </a:pPr>
            <a:endParaRPr lang="en-US" altLang="en-US" dirty="0"/>
          </a:p>
        </p:txBody>
      </p:sp>
      <p:sp>
        <p:nvSpPr>
          <p:cNvPr id="297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1877" indent="-289184">
              <a:defRPr>
                <a:solidFill>
                  <a:schemeClr val="tx1"/>
                </a:solidFill>
                <a:latin typeface="Calibri" pitchFamily="34" charset="0"/>
              </a:defRPr>
            </a:lvl2pPr>
            <a:lvl3pPr marL="1156733" indent="-231347">
              <a:defRPr>
                <a:solidFill>
                  <a:schemeClr val="tx1"/>
                </a:solidFill>
                <a:latin typeface="Calibri" pitchFamily="34" charset="0"/>
              </a:defRPr>
            </a:lvl3pPr>
            <a:lvl4pPr marL="1619427" indent="-231347">
              <a:defRPr>
                <a:solidFill>
                  <a:schemeClr val="tx1"/>
                </a:solidFill>
                <a:latin typeface="Calibri" pitchFamily="34" charset="0"/>
              </a:defRPr>
            </a:lvl4pPr>
            <a:lvl5pPr marL="2082120" indent="-231347">
              <a:defRPr>
                <a:solidFill>
                  <a:schemeClr val="tx1"/>
                </a:solidFill>
                <a:latin typeface="Calibri" pitchFamily="34" charset="0"/>
              </a:defRPr>
            </a:lvl5pPr>
            <a:lvl6pPr marL="2544814" indent="-231347" fontAlgn="base">
              <a:spcBef>
                <a:spcPct val="0"/>
              </a:spcBef>
              <a:spcAft>
                <a:spcPct val="0"/>
              </a:spcAft>
              <a:defRPr>
                <a:solidFill>
                  <a:schemeClr val="tx1"/>
                </a:solidFill>
                <a:latin typeface="Calibri" pitchFamily="34" charset="0"/>
              </a:defRPr>
            </a:lvl6pPr>
            <a:lvl7pPr marL="3007507" indent="-231347" fontAlgn="base">
              <a:spcBef>
                <a:spcPct val="0"/>
              </a:spcBef>
              <a:spcAft>
                <a:spcPct val="0"/>
              </a:spcAft>
              <a:defRPr>
                <a:solidFill>
                  <a:schemeClr val="tx1"/>
                </a:solidFill>
                <a:latin typeface="Calibri" pitchFamily="34" charset="0"/>
              </a:defRPr>
            </a:lvl7pPr>
            <a:lvl8pPr marL="3470200" indent="-231347" fontAlgn="base">
              <a:spcBef>
                <a:spcPct val="0"/>
              </a:spcBef>
              <a:spcAft>
                <a:spcPct val="0"/>
              </a:spcAft>
              <a:defRPr>
                <a:solidFill>
                  <a:schemeClr val="tx1"/>
                </a:solidFill>
                <a:latin typeface="Calibri" pitchFamily="34" charset="0"/>
              </a:defRPr>
            </a:lvl8pPr>
            <a:lvl9pPr marL="3932893" indent="-231347"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2ED52FC-4A7E-4AA0-8656-5F71CB6411F2}" type="slidenum">
              <a:rPr lang="en-US" altLang="en-US" smtClean="0"/>
              <a:pPr fontAlgn="base">
                <a:spcBef>
                  <a:spcPct val="0"/>
                </a:spcBef>
                <a:spcAft>
                  <a:spcPct val="0"/>
                </a:spcAft>
                <a:defRPr/>
              </a:pPr>
              <a:t>9</a:t>
            </a:fld>
            <a:endParaRPr lang="en-US" altLang="en-US"/>
          </a:p>
        </p:txBody>
      </p:sp>
    </p:spTree>
    <p:extLst>
      <p:ext uri="{BB962C8B-B14F-4D97-AF65-F5344CB8AC3E}">
        <p14:creationId xmlns:p14="http://schemas.microsoft.com/office/powerpoint/2010/main" val="25459879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4586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6688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670086" y="1433561"/>
            <a:ext cx="9188715" cy="4148089"/>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9414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44503" cy="1320800"/>
          </a:xfrm>
        </p:spPr>
        <p:txBody>
          <a:bodyPr/>
          <a:lstStyle/>
          <a:p>
            <a:r>
              <a:rPr lang="en-US"/>
              <a:t>Click to edit Master title style</a:t>
            </a:r>
          </a:p>
        </p:txBody>
      </p:sp>
      <p:sp>
        <p:nvSpPr>
          <p:cNvPr id="6" name="Text Placeholder 5"/>
          <p:cNvSpPr>
            <a:spLocks noGrp="1"/>
          </p:cNvSpPr>
          <p:nvPr>
            <p:ph type="body" sz="quarter" idx="13"/>
          </p:nvPr>
        </p:nvSpPr>
        <p:spPr>
          <a:xfrm>
            <a:off x="629258" y="1468250"/>
            <a:ext cx="4297680" cy="4694708"/>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5"/>
          <p:cNvSpPr>
            <a:spLocks noGrp="1"/>
          </p:cNvSpPr>
          <p:nvPr>
            <p:ph type="body" sz="quarter" idx="14"/>
          </p:nvPr>
        </p:nvSpPr>
        <p:spPr>
          <a:xfrm>
            <a:off x="5266556" y="1468250"/>
            <a:ext cx="4297680" cy="4694708"/>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2014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838200" y="1471613"/>
            <a:ext cx="10515600" cy="4093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6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9"/>
            <a:ext cx="10515600" cy="2195512"/>
          </a:xfrm>
        </p:spPr>
        <p:txBody>
          <a:bodyPr anchor="b">
            <a:normAutofit/>
          </a:bodyPr>
          <a:lstStyle>
            <a:lvl1pPr marL="0" indent="0">
              <a:defRPr sz="52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3894139"/>
            <a:ext cx="10515600" cy="219551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3669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3669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0" y="-1587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0079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0079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63610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838200" y="1825625"/>
            <a:ext cx="10515600" cy="37939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2027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0" y="27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577975"/>
            <a:ext cx="10515600" cy="39182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4F3C4621-AF60-48FB-909A-2D36D0C2BE71}"/>
              </a:ext>
            </a:extLst>
          </p:cNvPr>
          <p:cNvSpPr txBox="1"/>
          <p:nvPr userDrawn="1"/>
        </p:nvSpPr>
        <p:spPr>
          <a:xfrm>
            <a:off x="7096665" y="6492875"/>
            <a:ext cx="503208" cy="276999"/>
          </a:xfrm>
          <a:prstGeom prst="rect">
            <a:avLst/>
          </a:prstGeom>
          <a:noFill/>
        </p:spPr>
        <p:txBody>
          <a:bodyPr wrap="square" rtlCol="0">
            <a:spAutoFit/>
          </a:bodyPr>
          <a:lstStyle/>
          <a:p>
            <a:fld id="{EE2B8DAB-7F15-4A3A-B4B6-3E2ED231A141}" type="slidenum">
              <a:rPr lang="en-US" sz="1200" smtClean="0">
                <a:solidFill>
                  <a:schemeClr val="bg1"/>
                </a:solidFill>
              </a:rPr>
              <a:t>‹#›</a:t>
            </a:fld>
            <a:endParaRPr lang="en-US" sz="1200">
              <a:solidFill>
                <a:schemeClr val="bg1"/>
              </a:solidFill>
            </a:endParaRPr>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1" r:id="rId11"/>
    <p:sldLayoutId id="2147483662" r:id="rId12"/>
  </p:sldLayoutIdLst>
  <p:hf sldNum="0" hdr="0" ftr="0" dt="0"/>
  <p:txStyles>
    <p:titleStyle>
      <a:lvl1pPr marL="228600" indent="0"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dacinfo@education.ky.gov"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kaap.hdi.uky.edu/ots/MemberTools/Login.aspx"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hyperlink" Target="https://mediaportal.education.ky.gov/assessment-and-accountability/2022/08/administration-code-training-2022/"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hyperlink" Target="https://kaap.hdi.uky.edu/ots/membertools/login.aspx?utm_medium=email&amp;utm_source=govdelivery" TargetMode="External"/><Relationship Id="rId4" Type="http://schemas.openxmlformats.org/officeDocument/2006/relationships/hyperlink" Target="https://mediaportal.education.ky.gov/assessment-and-accountability/2023/08/inclusion-of-special-populations-training-2023/"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hyperlink" Target="https://kaap.hdi.uky.edu/ots/MemberTools/Login.aspx" TargetMode="External"/><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hyperlink" Target="mailto:krista.mullins@education.ky.gov"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education.ky.gov/AA/Assessments/summassmt/Documents/TAR_Administration_Guide.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education.ky.gov/AA/Assessments/summassmt/Pages/Kentucky-Academic-Standards---Alternate-KSA.aspx"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1920240" y="1470097"/>
            <a:ext cx="9895840" cy="1646302"/>
          </a:xfrm>
        </p:spPr>
        <p:txBody>
          <a:bodyPr>
            <a:noAutofit/>
          </a:bodyPr>
          <a:lstStyle/>
          <a:p>
            <a:pPr algn="ctr" eaLnBrk="1" hangingPunct="1"/>
            <a:r>
              <a:rPr lang="en-US" sz="4800" dirty="0">
                <a:latin typeface="Franklin Gothic Medium" panose="020B0603020102020204" pitchFamily="34" charset="0"/>
                <a:cs typeface="Arial" panose="020B0604020202020204" pitchFamily="34" charset="0"/>
              </a:rPr>
              <a:t>Transition Attainment Record (TAR)</a:t>
            </a:r>
            <a:br>
              <a:rPr lang="en-US" sz="4800" dirty="0">
                <a:latin typeface="Franklin Gothic Medium" panose="020B0603020102020204" pitchFamily="34" charset="0"/>
                <a:cs typeface="Arial" panose="020B0604020202020204" pitchFamily="34" charset="0"/>
              </a:rPr>
            </a:br>
            <a:r>
              <a:rPr lang="en-US" sz="4800" dirty="0">
                <a:latin typeface="Franklin Gothic Medium" panose="020B0603020102020204" pitchFamily="34" charset="0"/>
                <a:cs typeface="Arial" panose="020B0604020202020204" pitchFamily="34" charset="0"/>
              </a:rPr>
              <a:t>Training</a:t>
            </a:r>
          </a:p>
        </p:txBody>
      </p:sp>
      <p:sp>
        <p:nvSpPr>
          <p:cNvPr id="3" name="Subtitle 2"/>
          <p:cNvSpPr>
            <a:spLocks noGrp="1"/>
          </p:cNvSpPr>
          <p:nvPr>
            <p:ph type="subTitle" idx="1"/>
          </p:nvPr>
        </p:nvSpPr>
        <p:spPr>
          <a:xfrm>
            <a:off x="2417745" y="3518082"/>
            <a:ext cx="9238510" cy="1646302"/>
          </a:xfrm>
        </p:spPr>
        <p:txBody>
          <a:bodyPr vert="horz" lIns="91440" tIns="45720" rIns="91440" bIns="45720" rtlCol="0" anchor="t">
            <a:noAutofit/>
          </a:bodyPr>
          <a:lstStyle/>
          <a:p>
            <a:pPr algn="r">
              <a:defRPr/>
            </a:pPr>
            <a:r>
              <a:rPr lang="en-US" sz="3200" dirty="0">
                <a:latin typeface="Franklin Gothic Book" panose="020B0503020102020204" pitchFamily="34" charset="0"/>
                <a:cs typeface="Arial"/>
              </a:rPr>
              <a:t>Krista Mullins</a:t>
            </a:r>
          </a:p>
          <a:p>
            <a:pPr algn="r">
              <a:defRPr/>
            </a:pPr>
            <a:r>
              <a:rPr lang="en-US" sz="3200" dirty="0">
                <a:latin typeface="Franklin Gothic Book" panose="020B0503020102020204" pitchFamily="34" charset="0"/>
                <a:cs typeface="Arial"/>
              </a:rPr>
              <a:t>Program Consultant</a:t>
            </a:r>
          </a:p>
          <a:p>
            <a:pPr algn="r">
              <a:defRPr/>
            </a:pPr>
            <a:r>
              <a:rPr lang="en-US" sz="3200" dirty="0">
                <a:latin typeface="Franklin Gothic Book" panose="020B0503020102020204" pitchFamily="34" charset="0"/>
                <a:cs typeface="Arial"/>
              </a:rPr>
              <a:t>Office of Assessment and Accountability</a:t>
            </a:r>
          </a:p>
        </p:txBody>
      </p:sp>
    </p:spTree>
    <p:extLst>
      <p:ext uri="{BB962C8B-B14F-4D97-AF65-F5344CB8AC3E}">
        <p14:creationId xmlns:p14="http://schemas.microsoft.com/office/powerpoint/2010/main" val="3157934142"/>
      </p:ext>
    </p:extLst>
  </p:cSld>
  <p:clrMapOvr>
    <a:masterClrMapping/>
  </p:clrMapOvr>
  <p:transition advTm="39629"/>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796125" cy="1320800"/>
          </a:xfrm>
        </p:spPr>
        <p:txBody>
          <a:bodyPr>
            <a:normAutofit/>
          </a:bodyPr>
          <a:lstStyle/>
          <a:p>
            <a:r>
              <a:rPr lang="en-US" altLang="en-US">
                <a:latin typeface="Franklin Gothic Medium" panose="020B0603020102020204" pitchFamily="34" charset="0"/>
                <a:cs typeface="Arial" panose="020B0604020202020204" pitchFamily="34" charset="0"/>
              </a:rPr>
              <a:t>TAR at Grade 12 or 14 (continued)</a:t>
            </a:r>
            <a:endParaRPr lang="en-US">
              <a:latin typeface="Franklin Gothic Medium" panose="020B0603020102020204" pitchFamily="34" charset="0"/>
            </a:endParaRPr>
          </a:p>
        </p:txBody>
      </p:sp>
      <p:sp>
        <p:nvSpPr>
          <p:cNvPr id="3" name="Text Placeholder 2"/>
          <p:cNvSpPr>
            <a:spLocks noGrp="1"/>
          </p:cNvSpPr>
          <p:nvPr>
            <p:ph type="body" sz="quarter" idx="13"/>
          </p:nvPr>
        </p:nvSpPr>
        <p:spPr>
          <a:xfrm>
            <a:off x="670924" y="1699651"/>
            <a:ext cx="10850151" cy="3317517"/>
          </a:xfrm>
        </p:spPr>
        <p:txBody>
          <a:bodyPr>
            <a:normAutofit lnSpcReduction="10000"/>
          </a:bodyPr>
          <a:lstStyle/>
          <a:p>
            <a:r>
              <a:rPr lang="en-US" altLang="en-US">
                <a:solidFill>
                  <a:schemeClr val="tx1"/>
                </a:solidFill>
                <a:latin typeface="Franklin Gothic Book" panose="020B0503020102020204" pitchFamily="34" charset="0"/>
                <a:cs typeface="Arial" panose="020B0604020202020204" pitchFamily="34" charset="0"/>
              </a:rPr>
              <a:t>Any student who participates in the TAR at grade 12 or 14 must first be registered in the Student Registration Database (SRD) by the District Assessment Coordinator (DAC), Director of Special Education (</a:t>
            </a:r>
            <a:r>
              <a:rPr lang="en-US" altLang="en-US" err="1">
                <a:solidFill>
                  <a:schemeClr val="tx1"/>
                </a:solidFill>
                <a:latin typeface="Franklin Gothic Book" panose="020B0503020102020204" pitchFamily="34" charset="0"/>
                <a:cs typeface="Arial" panose="020B0604020202020204" pitchFamily="34" charset="0"/>
              </a:rPr>
              <a:t>DoSE</a:t>
            </a:r>
            <a:r>
              <a:rPr lang="en-US" altLang="en-US">
                <a:solidFill>
                  <a:schemeClr val="tx1"/>
                </a:solidFill>
                <a:latin typeface="Franklin Gothic Book" panose="020B0503020102020204" pitchFamily="34" charset="0"/>
                <a:cs typeface="Arial" panose="020B0604020202020204" pitchFamily="34" charset="0"/>
              </a:rPr>
              <a:t>) or someone with district level access.</a:t>
            </a:r>
          </a:p>
          <a:p>
            <a:endParaRPr lang="en-US" altLang="en-US">
              <a:solidFill>
                <a:schemeClr val="tx1"/>
              </a:solidFill>
              <a:latin typeface="Franklin Gothic Book" panose="020B0503020102020204" pitchFamily="34" charset="0"/>
              <a:cs typeface="Arial" panose="020B0604020202020204" pitchFamily="34" charset="0"/>
            </a:endParaRPr>
          </a:p>
          <a:p>
            <a:r>
              <a:rPr lang="en-US" altLang="en-US">
                <a:solidFill>
                  <a:schemeClr val="tx1"/>
                </a:solidFill>
                <a:latin typeface="Franklin Gothic Book" panose="020B0503020102020204" pitchFamily="34" charset="0"/>
                <a:cs typeface="Arial" panose="020B0604020202020204" pitchFamily="34" charset="0"/>
              </a:rPr>
              <a:t>The DAC, </a:t>
            </a:r>
            <a:r>
              <a:rPr lang="en-US" altLang="en-US" err="1">
                <a:solidFill>
                  <a:schemeClr val="tx1"/>
                </a:solidFill>
                <a:latin typeface="Franklin Gothic Book" panose="020B0503020102020204" pitchFamily="34" charset="0"/>
                <a:cs typeface="Arial" panose="020B0604020202020204" pitchFamily="34" charset="0"/>
              </a:rPr>
              <a:t>DoSE</a:t>
            </a:r>
            <a:r>
              <a:rPr lang="en-US" altLang="en-US">
                <a:solidFill>
                  <a:schemeClr val="tx1"/>
                </a:solidFill>
                <a:latin typeface="Franklin Gothic Book" panose="020B0503020102020204" pitchFamily="34" charset="0"/>
                <a:cs typeface="Arial" panose="020B0604020202020204" pitchFamily="34" charset="0"/>
              </a:rPr>
              <a:t> or district level administrator should contact </a:t>
            </a:r>
            <a:r>
              <a:rPr lang="en-US" altLang="en-US">
                <a:solidFill>
                  <a:schemeClr val="accent1">
                    <a:lumMod val="75000"/>
                  </a:schemeClr>
                </a:solidFill>
                <a:latin typeface="Franklin Gothic Book" panose="020B05030201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DAC Info</a:t>
            </a:r>
            <a:r>
              <a:rPr lang="en-US" altLang="en-US">
                <a:solidFill>
                  <a:schemeClr val="accent1">
                    <a:lumMod val="75000"/>
                  </a:schemeClr>
                </a:solidFill>
                <a:latin typeface="Franklin Gothic Book" panose="020B0503020102020204" pitchFamily="34" charset="0"/>
                <a:cs typeface="Arial" panose="020B0604020202020204" pitchFamily="34" charset="0"/>
              </a:rPr>
              <a:t> </a:t>
            </a:r>
            <a:r>
              <a:rPr lang="en-US" altLang="en-US">
                <a:solidFill>
                  <a:schemeClr val="tx1"/>
                </a:solidFill>
                <a:latin typeface="Franklin Gothic Book" panose="020B0503020102020204" pitchFamily="34" charset="0"/>
                <a:cs typeface="Arial" panose="020B0604020202020204" pitchFamily="34" charset="0"/>
              </a:rPr>
              <a:t>and ask to have the grade 12 or 14 TAR opened for score entry in the SRD.</a:t>
            </a:r>
          </a:p>
          <a:p>
            <a:pPr marL="0" indent="0">
              <a:buNone/>
            </a:pPr>
            <a:endParaRPr lang="en-US" altLang="en-US">
              <a:solidFill>
                <a:schemeClr val="tx1"/>
              </a:solidFill>
              <a:latin typeface="Franklin Gothic Book" panose="020B0503020102020204" pitchFamily="34" charset="0"/>
              <a:cs typeface="Arial" panose="020B0604020202020204" pitchFamily="34" charset="0"/>
            </a:endParaRPr>
          </a:p>
          <a:p>
            <a:pPr marL="0" indent="0">
              <a:buNone/>
            </a:pPr>
            <a:endParaRPr lang="en-US" sz="2400">
              <a:solidFill>
                <a:schemeClr val="tx1"/>
              </a:solidFill>
              <a:latin typeface="Franklin Gothic Book" panose="020B0503020102020204" pitchFamily="34" charset="0"/>
            </a:endParaRPr>
          </a:p>
        </p:txBody>
      </p:sp>
    </p:spTree>
    <p:extLst>
      <p:ext uri="{BB962C8B-B14F-4D97-AF65-F5344CB8AC3E}">
        <p14:creationId xmlns:p14="http://schemas.microsoft.com/office/powerpoint/2010/main" val="866619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9DB1B6-904E-4159-AFA3-8BECA16F509C}"/>
              </a:ext>
            </a:extLst>
          </p:cNvPr>
          <p:cNvSpPr txBox="1">
            <a:spLocks noGrp="1"/>
          </p:cNvSpPr>
          <p:nvPr>
            <p:ph type="ctrTitle"/>
          </p:nvPr>
        </p:nvSpPr>
        <p:spPr>
          <a:xfrm>
            <a:off x="2106209" y="1101155"/>
            <a:ext cx="9618991" cy="2324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rgbClr val="102649"/>
                </a:solidFill>
                <a:latin typeface="+mj-lt"/>
                <a:ea typeface="+mj-ea"/>
                <a:cs typeface="+mj-cs"/>
              </a:defRPr>
            </a:lvl1pPr>
          </a:lstStyle>
          <a:p>
            <a:pPr>
              <a:defRPr/>
            </a:pPr>
            <a:r>
              <a:rPr lang="en-US" sz="5200">
                <a:latin typeface="Franklin Gothic Medium" panose="020B0603020102020204" pitchFamily="34" charset="0"/>
              </a:rPr>
              <a:t>TAR Test Security</a:t>
            </a:r>
          </a:p>
        </p:txBody>
      </p:sp>
    </p:spTree>
    <p:extLst>
      <p:ext uri="{BB962C8B-B14F-4D97-AF65-F5344CB8AC3E}">
        <p14:creationId xmlns:p14="http://schemas.microsoft.com/office/powerpoint/2010/main" val="2306746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12729"/>
            <a:ext cx="11014229" cy="1347241"/>
          </a:xfrm>
        </p:spPr>
        <p:txBody>
          <a:bodyPr/>
          <a:lstStyle/>
          <a:p>
            <a:pPr eaLnBrk="1" hangingPunct="1"/>
            <a:r>
              <a:rPr lang="en-US">
                <a:latin typeface="Franklin Gothic Medium" panose="020B0603020102020204" pitchFamily="34" charset="0"/>
                <a:cs typeface="Arial" panose="020B0604020202020204" pitchFamily="34" charset="0"/>
              </a:rPr>
              <a:t>Test Security</a:t>
            </a:r>
          </a:p>
        </p:txBody>
      </p:sp>
      <p:sp>
        <p:nvSpPr>
          <p:cNvPr id="5" name="Content Placeholder 2"/>
          <p:cNvSpPr txBox="1">
            <a:spLocks/>
          </p:cNvSpPr>
          <p:nvPr/>
        </p:nvSpPr>
        <p:spPr bwMode="auto">
          <a:xfrm>
            <a:off x="1842557" y="1170745"/>
            <a:ext cx="8685257" cy="533400"/>
          </a:xfrm>
          <a:prstGeom prst="rect">
            <a:avLst/>
          </a:prstGeom>
          <a:noFill/>
          <a:ln w="9525">
            <a:noFill/>
            <a:miter lim="800000"/>
            <a:headEnd/>
            <a:tailEnd/>
          </a:ln>
        </p:spPr>
        <p:txBody>
          <a:bodyPr lIns="91440" tIns="45720" rIns="91440" bIns="45720" anchor="t"/>
          <a:lstStyle/>
          <a:p>
            <a:pPr algn="ctr">
              <a:spcBef>
                <a:spcPct val="20000"/>
              </a:spcBef>
              <a:defRPr/>
            </a:pPr>
            <a:r>
              <a:rPr lang="en-US" sz="2400" i="1">
                <a:latin typeface="Franklin Gothic Book" panose="020B0503020102020204" pitchFamily="34" charset="0"/>
                <a:cs typeface="Arial"/>
              </a:rPr>
              <a:t>*The TAR is considered secure testing material.</a:t>
            </a:r>
          </a:p>
        </p:txBody>
      </p:sp>
      <p:graphicFrame>
        <p:nvGraphicFramePr>
          <p:cNvPr id="2" name="Table 1">
            <a:extLst>
              <a:ext uri="{FF2B5EF4-FFF2-40B4-BE49-F238E27FC236}">
                <a16:creationId xmlns:a16="http://schemas.microsoft.com/office/drawing/2014/main" id="{FCFCD05D-66AB-5D4D-8273-F1BAFF529A4E}"/>
              </a:ext>
            </a:extLst>
          </p:cNvPr>
          <p:cNvGraphicFramePr>
            <a:graphicFrameLocks noGrp="1"/>
          </p:cNvGraphicFramePr>
          <p:nvPr>
            <p:extLst>
              <p:ext uri="{D42A27DB-BD31-4B8C-83A1-F6EECF244321}">
                <p14:modId xmlns:p14="http://schemas.microsoft.com/office/powerpoint/2010/main" val="3621052036"/>
              </p:ext>
            </p:extLst>
          </p:nvPr>
        </p:nvGraphicFramePr>
        <p:xfrm>
          <a:off x="1842558" y="1733900"/>
          <a:ext cx="8685258" cy="3038176"/>
        </p:xfrm>
        <a:graphic>
          <a:graphicData uri="http://schemas.openxmlformats.org/drawingml/2006/table">
            <a:tbl>
              <a:tblPr firstRow="1" bandRow="1">
                <a:tableStyleId>{5C22544A-7EE6-4342-B048-85BDC9FD1C3A}</a:tableStyleId>
              </a:tblPr>
              <a:tblGrid>
                <a:gridCol w="4342629">
                  <a:extLst>
                    <a:ext uri="{9D8B030D-6E8A-4147-A177-3AD203B41FA5}">
                      <a16:colId xmlns:a16="http://schemas.microsoft.com/office/drawing/2014/main" val="1999412838"/>
                    </a:ext>
                  </a:extLst>
                </a:gridCol>
                <a:gridCol w="4342629">
                  <a:extLst>
                    <a:ext uri="{9D8B030D-6E8A-4147-A177-3AD203B41FA5}">
                      <a16:colId xmlns:a16="http://schemas.microsoft.com/office/drawing/2014/main" val="2224830181"/>
                    </a:ext>
                  </a:extLst>
                </a:gridCol>
              </a:tblGrid>
              <a:tr h="436737">
                <a:tc>
                  <a:txBody>
                    <a:bodyPr/>
                    <a:lstStyle/>
                    <a:p>
                      <a:pPr algn="ctr"/>
                      <a:r>
                        <a:rPr lang="en-US">
                          <a:latin typeface="Franklin Gothic Book" panose="020B0503020102020204" pitchFamily="34" charset="0"/>
                        </a:rPr>
                        <a:t>OK</a:t>
                      </a:r>
                    </a:p>
                  </a:txBody>
                  <a:tcPr anchor="ctr">
                    <a:solidFill>
                      <a:srgbClr val="057780"/>
                    </a:solidFill>
                  </a:tcPr>
                </a:tc>
                <a:tc>
                  <a:txBody>
                    <a:bodyPr/>
                    <a:lstStyle/>
                    <a:p>
                      <a:pPr algn="ctr"/>
                      <a:r>
                        <a:rPr lang="en-US">
                          <a:latin typeface="Franklin Gothic Book" panose="020B0503020102020204" pitchFamily="34" charset="0"/>
                        </a:rPr>
                        <a:t>Not OK</a:t>
                      </a:r>
                    </a:p>
                  </a:txBody>
                  <a:tcPr anchor="ctr">
                    <a:solidFill>
                      <a:srgbClr val="057780"/>
                    </a:solidFill>
                  </a:tcPr>
                </a:tc>
                <a:extLst>
                  <a:ext uri="{0D108BD9-81ED-4DB2-BD59-A6C34878D82A}">
                    <a16:rowId xmlns:a16="http://schemas.microsoft.com/office/drawing/2014/main" val="464274502"/>
                  </a:ext>
                </a:extLst>
              </a:tr>
              <a:tr h="759544">
                <a:tc>
                  <a:txBody>
                    <a:bodyPr/>
                    <a:lstStyle/>
                    <a:p>
                      <a:pPr marL="285750" indent="-285750">
                        <a:buFont typeface="Arial"/>
                        <a:buChar char="•"/>
                      </a:pPr>
                      <a:r>
                        <a:rPr lang="en-US">
                          <a:solidFill>
                            <a:schemeClr val="tx1"/>
                          </a:solidFill>
                          <a:latin typeface="Franklin Gothic Book" panose="020B0503020102020204" pitchFamily="34" charset="0"/>
                        </a:rPr>
                        <a:t>Know the concepts and teach those concepts</a:t>
                      </a:r>
                    </a:p>
                  </a:txBody>
                  <a:tcPr>
                    <a:solidFill>
                      <a:srgbClr val="A7CBCD"/>
                    </a:solidFill>
                  </a:tcPr>
                </a:tc>
                <a:tc>
                  <a:txBody>
                    <a:bodyPr/>
                    <a:lstStyle/>
                    <a:p>
                      <a:pPr marL="285750" indent="-285750">
                        <a:buFont typeface="Arial"/>
                        <a:buChar char="•"/>
                      </a:pPr>
                      <a:r>
                        <a:rPr lang="en-US">
                          <a:solidFill>
                            <a:schemeClr val="tx1"/>
                          </a:solidFill>
                          <a:latin typeface="Franklin Gothic Book" panose="020B0503020102020204" pitchFamily="34" charset="0"/>
                        </a:rPr>
                        <a:t>Reproduce test materials for instructional purposes</a:t>
                      </a:r>
                    </a:p>
                  </a:txBody>
                  <a:tcPr>
                    <a:solidFill>
                      <a:srgbClr val="A7CBCD"/>
                    </a:solidFill>
                  </a:tcPr>
                </a:tc>
                <a:extLst>
                  <a:ext uri="{0D108BD9-81ED-4DB2-BD59-A6C34878D82A}">
                    <a16:rowId xmlns:a16="http://schemas.microsoft.com/office/drawing/2014/main" val="1032257015"/>
                  </a:ext>
                </a:extLst>
              </a:tr>
              <a:tr h="1082351">
                <a:tc>
                  <a:txBody>
                    <a:bodyPr/>
                    <a:lstStyle/>
                    <a:p>
                      <a:pPr marL="285750" indent="-285750">
                        <a:buFont typeface="Arial"/>
                        <a:buChar char="•"/>
                      </a:pPr>
                      <a:r>
                        <a:rPr lang="en-US">
                          <a:solidFill>
                            <a:schemeClr val="tx1"/>
                          </a:solidFill>
                          <a:latin typeface="Franklin Gothic Book" panose="020B0503020102020204" pitchFamily="34" charset="0"/>
                        </a:rPr>
                        <a:t>Review TAR and complete by May 23, 2025</a:t>
                      </a:r>
                    </a:p>
                  </a:txBody>
                  <a:tcPr>
                    <a:solidFill>
                      <a:srgbClr val="A7CBCD"/>
                    </a:solidFill>
                  </a:tcPr>
                </a:tc>
                <a:tc>
                  <a:txBody>
                    <a:bodyPr/>
                    <a:lstStyle/>
                    <a:p>
                      <a:pPr marL="285750" indent="-285750">
                        <a:buFont typeface="Arial"/>
                        <a:buChar char="•"/>
                      </a:pPr>
                      <a:r>
                        <a:rPr lang="en-US">
                          <a:solidFill>
                            <a:schemeClr val="tx1"/>
                          </a:solidFill>
                          <a:latin typeface="Franklin Gothic Book" panose="020B0503020102020204" pitchFamily="34" charset="0"/>
                        </a:rPr>
                        <a:t>Share test items with anyone not involved in administration of the test without permission</a:t>
                      </a:r>
                    </a:p>
                  </a:txBody>
                  <a:tcPr>
                    <a:solidFill>
                      <a:srgbClr val="A7CBCD"/>
                    </a:solidFill>
                  </a:tcPr>
                </a:tc>
                <a:extLst>
                  <a:ext uri="{0D108BD9-81ED-4DB2-BD59-A6C34878D82A}">
                    <a16:rowId xmlns:a16="http://schemas.microsoft.com/office/drawing/2014/main" val="2937193124"/>
                  </a:ext>
                </a:extLst>
              </a:tr>
              <a:tr h="759544">
                <a:tc>
                  <a:txBody>
                    <a:bodyPr/>
                    <a:lstStyle/>
                    <a:p>
                      <a:endParaRPr lang="en-US"/>
                    </a:p>
                  </a:txBody>
                  <a:tcPr>
                    <a:solidFill>
                      <a:srgbClr val="A7CBCD"/>
                    </a:solidFill>
                  </a:tcPr>
                </a:tc>
                <a:tc>
                  <a:txBody>
                    <a:bodyPr/>
                    <a:lstStyle/>
                    <a:p>
                      <a:pPr marL="285750" indent="-285750">
                        <a:buFont typeface="Arial"/>
                        <a:buChar char="•"/>
                      </a:pPr>
                      <a:r>
                        <a:rPr lang="en-US" dirty="0">
                          <a:solidFill>
                            <a:schemeClr val="tx1"/>
                          </a:solidFill>
                          <a:latin typeface="Franklin Gothic Book" panose="020B0503020102020204" pitchFamily="34" charset="0"/>
                        </a:rPr>
                        <a:t>Use test items to prepare students for the assessment</a:t>
                      </a:r>
                    </a:p>
                  </a:txBody>
                  <a:tcPr>
                    <a:solidFill>
                      <a:srgbClr val="A7CBCD"/>
                    </a:solidFill>
                  </a:tcPr>
                </a:tc>
                <a:extLst>
                  <a:ext uri="{0D108BD9-81ED-4DB2-BD59-A6C34878D82A}">
                    <a16:rowId xmlns:a16="http://schemas.microsoft.com/office/drawing/2014/main" val="983425377"/>
                  </a:ext>
                </a:extLst>
              </a:tr>
            </a:tbl>
          </a:graphicData>
        </a:graphic>
      </p:graphicFrame>
      <p:sp>
        <p:nvSpPr>
          <p:cNvPr id="3" name="TextBox 2">
            <a:extLst>
              <a:ext uri="{FF2B5EF4-FFF2-40B4-BE49-F238E27FC236}">
                <a16:creationId xmlns:a16="http://schemas.microsoft.com/office/drawing/2014/main" id="{D5ED1E40-C97B-D974-C9C7-A2A797F56F05}"/>
              </a:ext>
            </a:extLst>
          </p:cNvPr>
          <p:cNvSpPr txBox="1"/>
          <p:nvPr/>
        </p:nvSpPr>
        <p:spPr>
          <a:xfrm>
            <a:off x="290286" y="4879147"/>
            <a:ext cx="11611428" cy="830997"/>
          </a:xfrm>
          <a:prstGeom prst="rect">
            <a:avLst/>
          </a:prstGeom>
          <a:noFill/>
        </p:spPr>
        <p:txBody>
          <a:bodyPr wrap="square" rtlCol="0">
            <a:spAutoFit/>
          </a:bodyPr>
          <a:lstStyle/>
          <a:p>
            <a:pPr marL="285750" indent="-285750">
              <a:buFont typeface="Arial" panose="020B0604020202020204" pitchFamily="34" charset="0"/>
              <a:buChar char="•"/>
            </a:pPr>
            <a:r>
              <a:rPr lang="en-US" sz="2400">
                <a:latin typeface="Franklin Gothic Book" panose="020B0503020102020204" pitchFamily="34" charset="0"/>
              </a:rPr>
              <a:t>Must follow the Administration Code 703 KAR 5:080 and Inclusion of Special Populations 703 KAR 5:070 established for all state tests.</a:t>
            </a:r>
          </a:p>
        </p:txBody>
      </p:sp>
    </p:spTree>
    <p:extLst>
      <p:ext uri="{BB962C8B-B14F-4D97-AF65-F5344CB8AC3E}">
        <p14:creationId xmlns:p14="http://schemas.microsoft.com/office/powerpoint/2010/main" val="4068850468"/>
      </p:ext>
    </p:extLst>
  </p:cSld>
  <p:clrMapOvr>
    <a:masterClrMapping/>
  </p:clrMapOvr>
  <p:transition advTm="48543"/>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1"/>
            <a:ext cx="8229600" cy="1364343"/>
          </a:xfrm>
        </p:spPr>
        <p:txBody>
          <a:bodyPr/>
          <a:lstStyle/>
          <a:p>
            <a:pPr eaLnBrk="1" hangingPunct="1"/>
            <a:r>
              <a:rPr lang="en-US" altLang="en-US">
                <a:latin typeface="Franklin Gothic Medium" panose="020B0603020102020204" pitchFamily="34" charset="0"/>
                <a:cs typeface="Arial" panose="020B0604020202020204" pitchFamily="34" charset="0"/>
              </a:rPr>
              <a:t>Timelines </a:t>
            </a:r>
          </a:p>
        </p:txBody>
      </p:sp>
      <p:sp>
        <p:nvSpPr>
          <p:cNvPr id="2" name="TextBox 1">
            <a:extLst>
              <a:ext uri="{FF2B5EF4-FFF2-40B4-BE49-F238E27FC236}">
                <a16:creationId xmlns:a16="http://schemas.microsoft.com/office/drawing/2014/main" id="{C2FBEC92-9E41-3B37-3BDE-68FE3FBE86F1}"/>
              </a:ext>
            </a:extLst>
          </p:cNvPr>
          <p:cNvSpPr txBox="1"/>
          <p:nvPr/>
        </p:nvSpPr>
        <p:spPr>
          <a:xfrm>
            <a:off x="364170" y="1289953"/>
            <a:ext cx="11670632" cy="4413516"/>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en-US" sz="2400" dirty="0">
                <a:latin typeface="Franklin Gothic Book" panose="020B0503020102020204" pitchFamily="34" charset="0"/>
              </a:rPr>
              <a:t>TAR Administration Training and Administration opens on </a:t>
            </a:r>
            <a:r>
              <a:rPr lang="en-US" sz="2400" b="1" dirty="0">
                <a:latin typeface="Franklin Gothic Book" panose="020B0503020102020204" pitchFamily="34" charset="0"/>
              </a:rPr>
              <a:t>Sept. 30,</a:t>
            </a:r>
            <a:endParaRPr lang="en-US" sz="2400" dirty="0">
              <a:latin typeface="Franklin Gothic Book" panose="020B0503020102020204" pitchFamily="34" charset="0"/>
            </a:endParaRPr>
          </a:p>
          <a:p>
            <a:pPr marL="342900" indent="-342900">
              <a:lnSpc>
                <a:spcPct val="90000"/>
              </a:lnSpc>
              <a:buFont typeface="Arial" panose="020B0604020202020204" pitchFamily="34" charset="0"/>
              <a:buChar char="•"/>
            </a:pPr>
            <a:endParaRPr lang="en-US" sz="2400" dirty="0">
              <a:latin typeface="Franklin Gothic Book" panose="020B0503020102020204" pitchFamily="34" charset="0"/>
            </a:endParaRPr>
          </a:p>
          <a:p>
            <a:pPr marL="342900" indent="-342900">
              <a:lnSpc>
                <a:spcPct val="90000"/>
              </a:lnSpc>
              <a:buFont typeface="Arial" panose="020B0604020202020204" pitchFamily="34" charset="0"/>
              <a:buChar char="•"/>
            </a:pPr>
            <a:r>
              <a:rPr lang="en-US" sz="2400" dirty="0">
                <a:latin typeface="Franklin Gothic Book" panose="020B0503020102020204" pitchFamily="34" charset="0"/>
              </a:rPr>
              <a:t>TAR Administration Training closes on </a:t>
            </a:r>
            <a:r>
              <a:rPr lang="en-US" sz="2400" b="1" dirty="0">
                <a:latin typeface="Franklin Gothic Book" panose="020B0503020102020204" pitchFamily="34" charset="0"/>
              </a:rPr>
              <a:t>Dec. 20.</a:t>
            </a:r>
            <a:endParaRPr lang="en-US" sz="2400" dirty="0">
              <a:latin typeface="Franklin Gothic Book" panose="020B0503020102020204" pitchFamily="34" charset="0"/>
            </a:endParaRPr>
          </a:p>
          <a:p>
            <a:pPr marL="342900" indent="-342900">
              <a:lnSpc>
                <a:spcPct val="90000"/>
              </a:lnSpc>
              <a:buFont typeface="Arial" panose="020B0604020202020204" pitchFamily="34" charset="0"/>
              <a:buChar char="•"/>
            </a:pPr>
            <a:endParaRPr lang="en-US" sz="2400" dirty="0">
              <a:latin typeface="Franklin Gothic Book" panose="020B0503020102020204" pitchFamily="34" charset="0"/>
            </a:endParaRPr>
          </a:p>
          <a:p>
            <a:pPr marL="342900" indent="-342900">
              <a:lnSpc>
                <a:spcPct val="90000"/>
              </a:lnSpc>
              <a:buFont typeface="Arial" panose="020B0604020202020204" pitchFamily="34" charset="0"/>
              <a:buChar char="•"/>
            </a:pPr>
            <a:r>
              <a:rPr lang="en-US" sz="2400" dirty="0">
                <a:latin typeface="Franklin Gothic Book" panose="020B0503020102020204" pitchFamily="34" charset="0"/>
              </a:rPr>
              <a:t>To download the TAR, log into the </a:t>
            </a:r>
            <a:r>
              <a:rPr lang="en-US" sz="2400" dirty="0">
                <a:solidFill>
                  <a:schemeClr val="accent1">
                    <a:lumMod val="75000"/>
                  </a:schemeClr>
                </a:solidFill>
                <a:latin typeface="Franklin Gothic Book" panose="020B0503020102020204" pitchFamily="34" charset="0"/>
                <a:hlinkClick r:id="rId3">
                  <a:extLst>
                    <a:ext uri="{A12FA001-AC4F-418D-AE19-62706E023703}">
                      <ahyp:hlinkClr xmlns:ahyp="http://schemas.microsoft.com/office/drawing/2018/hyperlinkcolor" val="tx"/>
                    </a:ext>
                  </a:extLst>
                </a:hlinkClick>
              </a:rPr>
              <a:t>Online Training System </a:t>
            </a:r>
            <a:r>
              <a:rPr lang="en-US" sz="2400" dirty="0">
                <a:latin typeface="Franklin Gothic Book" panose="020B0503020102020204" pitchFamily="34" charset="0"/>
              </a:rPr>
              <a:t>(OTS) and go to the Transition Attainment Records tab under Teacher Tools.</a:t>
            </a:r>
          </a:p>
          <a:p>
            <a:pPr marL="342900" indent="-342900">
              <a:lnSpc>
                <a:spcPct val="90000"/>
              </a:lnSpc>
              <a:buFont typeface="Arial" panose="020B0604020202020204" pitchFamily="34" charset="0"/>
              <a:buChar char="•"/>
            </a:pPr>
            <a:endParaRPr lang="en-US" sz="2400" dirty="0">
              <a:latin typeface="Franklin Gothic Book" panose="020B0503020102020204" pitchFamily="34" charset="0"/>
            </a:endParaRPr>
          </a:p>
          <a:p>
            <a:pPr marL="342900" indent="-342900">
              <a:lnSpc>
                <a:spcPct val="90000"/>
              </a:lnSpc>
              <a:buFont typeface="Arial" panose="020B0604020202020204" pitchFamily="34" charset="0"/>
              <a:buChar char="•"/>
            </a:pPr>
            <a:r>
              <a:rPr lang="en-US" sz="2400" dirty="0">
                <a:latin typeface="Franklin Gothic Book" panose="020B0503020102020204" pitchFamily="34" charset="0"/>
              </a:rPr>
              <a:t>Administer the TAR any time after the lead team member has completed training and received certification.</a:t>
            </a:r>
          </a:p>
          <a:p>
            <a:pPr marL="342900" indent="-342900">
              <a:lnSpc>
                <a:spcPct val="90000"/>
              </a:lnSpc>
              <a:buFont typeface="Arial" panose="020B0604020202020204" pitchFamily="34" charset="0"/>
              <a:buChar char="•"/>
            </a:pPr>
            <a:endParaRPr lang="en-US" sz="2400" dirty="0">
              <a:latin typeface="Franklin Gothic Book" panose="020B0503020102020204" pitchFamily="34" charset="0"/>
            </a:endParaRPr>
          </a:p>
          <a:p>
            <a:pPr marL="342900" indent="-342900">
              <a:lnSpc>
                <a:spcPct val="90000"/>
              </a:lnSpc>
              <a:buFont typeface="Arial" panose="020B0604020202020204" pitchFamily="34" charset="0"/>
              <a:buChar char="•"/>
            </a:pPr>
            <a:r>
              <a:rPr lang="en-US" sz="2400" dirty="0">
                <a:latin typeface="Franklin Gothic Book" panose="020B0503020102020204" pitchFamily="34" charset="0"/>
              </a:rPr>
              <a:t>The TAR must be completed by </a:t>
            </a:r>
            <a:r>
              <a:rPr lang="en-US" sz="2400" b="1" dirty="0">
                <a:latin typeface="Franklin Gothic Book" panose="020B0503020102020204" pitchFamily="34" charset="0"/>
              </a:rPr>
              <a:t>May 23, 2025</a:t>
            </a:r>
            <a:r>
              <a:rPr lang="en-US" sz="2400" dirty="0">
                <a:latin typeface="Franklin Gothic Book" panose="020B0503020102020204" pitchFamily="34" charset="0"/>
              </a:rPr>
              <a:t>.</a:t>
            </a:r>
          </a:p>
          <a:p>
            <a:pPr marL="342900" indent="-342900">
              <a:lnSpc>
                <a:spcPct val="90000"/>
              </a:lnSpc>
              <a:buFont typeface="Arial" panose="020B0604020202020204" pitchFamily="34" charset="0"/>
              <a:buChar char="•"/>
            </a:pPr>
            <a:endParaRPr lang="en-US" sz="2400" dirty="0">
              <a:latin typeface="Franklin Gothic Book" panose="020B0503020102020204" pitchFamily="34" charset="0"/>
            </a:endParaRPr>
          </a:p>
          <a:p>
            <a:pPr marL="342900" indent="-342900">
              <a:lnSpc>
                <a:spcPct val="90000"/>
              </a:lnSpc>
              <a:buFont typeface="Arial" panose="020B0604020202020204" pitchFamily="34" charset="0"/>
              <a:buChar char="•"/>
            </a:pPr>
            <a:r>
              <a:rPr lang="en-US" sz="2400" dirty="0">
                <a:latin typeface="Franklin Gothic Book" panose="020B0503020102020204" pitchFamily="34" charset="0"/>
              </a:rPr>
              <a:t>TAR scores must be submitted in the SRD by </a:t>
            </a:r>
            <a:r>
              <a:rPr lang="en-US" sz="2400" b="1" dirty="0">
                <a:latin typeface="Franklin Gothic Book" panose="020B0503020102020204" pitchFamily="34" charset="0"/>
              </a:rPr>
              <a:t>May 30, 2025</a:t>
            </a:r>
            <a:r>
              <a:rPr lang="en-US" sz="2400" dirty="0">
                <a:latin typeface="Franklin Gothic Book" panose="020B0503020102020204" pitchFamily="34" charset="0"/>
              </a:rPr>
              <a:t>.</a:t>
            </a:r>
          </a:p>
        </p:txBody>
      </p:sp>
    </p:spTree>
    <p:extLst>
      <p:ext uri="{BB962C8B-B14F-4D97-AF65-F5344CB8AC3E}">
        <p14:creationId xmlns:p14="http://schemas.microsoft.com/office/powerpoint/2010/main" val="3980303544"/>
      </p:ext>
    </p:extLst>
  </p:cSld>
  <p:clrMapOvr>
    <a:masterClrMapping/>
  </p:clrMapOvr>
  <p:transition advTm="31599"/>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9DB1B6-904E-4159-AFA3-8BECA16F509C}"/>
              </a:ext>
            </a:extLst>
          </p:cNvPr>
          <p:cNvSpPr txBox="1">
            <a:spLocks noGrp="1"/>
          </p:cNvSpPr>
          <p:nvPr>
            <p:ph type="ctrTitle"/>
          </p:nvPr>
        </p:nvSpPr>
        <p:spPr>
          <a:xfrm>
            <a:off x="2106209" y="1101155"/>
            <a:ext cx="9618991" cy="2324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rgbClr val="102649"/>
                </a:solidFill>
                <a:latin typeface="+mj-lt"/>
                <a:ea typeface="+mj-ea"/>
                <a:cs typeface="+mj-cs"/>
              </a:defRPr>
            </a:lvl1pPr>
          </a:lstStyle>
          <a:p>
            <a:pPr>
              <a:defRPr/>
            </a:pPr>
            <a:r>
              <a:rPr lang="en-US" sz="5200">
                <a:latin typeface="Franklin Gothic Medium" panose="020B0603020102020204" pitchFamily="34" charset="0"/>
              </a:rPr>
              <a:t>Administration of the TAR</a:t>
            </a:r>
          </a:p>
        </p:txBody>
      </p:sp>
    </p:spTree>
    <p:extLst>
      <p:ext uri="{BB962C8B-B14F-4D97-AF65-F5344CB8AC3E}">
        <p14:creationId xmlns:p14="http://schemas.microsoft.com/office/powerpoint/2010/main" val="1411982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11014229" cy="1357478"/>
          </a:xfrm>
        </p:spPr>
        <p:txBody>
          <a:bodyPr/>
          <a:lstStyle/>
          <a:p>
            <a:pPr eaLnBrk="1" hangingPunct="1"/>
            <a:r>
              <a:rPr lang="en-US" altLang="en-US">
                <a:latin typeface="Franklin Gothic Medium" panose="020B0603020102020204" pitchFamily="34" charset="0"/>
                <a:cs typeface="Arial" panose="020B0604020202020204" pitchFamily="34" charset="0"/>
              </a:rPr>
              <a:t>Administration</a:t>
            </a:r>
          </a:p>
        </p:txBody>
      </p:sp>
      <p:sp>
        <p:nvSpPr>
          <p:cNvPr id="4099" name="Content Placeholder 2"/>
          <p:cNvSpPr>
            <a:spLocks noGrp="1"/>
          </p:cNvSpPr>
          <p:nvPr>
            <p:ph type="body" sz="quarter" idx="13"/>
          </p:nvPr>
        </p:nvSpPr>
        <p:spPr>
          <a:xfrm>
            <a:off x="711538" y="1357478"/>
            <a:ext cx="10768924" cy="4373563"/>
          </a:xfrm>
        </p:spPr>
        <p:txBody>
          <a:bodyPr>
            <a:noAutofit/>
          </a:bodyPr>
          <a:lstStyle/>
          <a:p>
            <a:pPr marL="0" indent="0" eaLnBrk="1" hangingPunct="1">
              <a:spcBef>
                <a:spcPts val="0"/>
              </a:spcBef>
              <a:buNone/>
            </a:pPr>
            <a:r>
              <a:rPr lang="en-US" altLang="en-US" sz="3200">
                <a:solidFill>
                  <a:schemeClr val="tx1"/>
                </a:solidFill>
                <a:latin typeface="Franklin Gothic Book" panose="020B0503020102020204" pitchFamily="34" charset="0"/>
                <a:cs typeface="Arial" panose="020B0604020202020204" pitchFamily="34" charset="0"/>
              </a:rPr>
              <a:t>Members of the ARC or IEP Team (part or all):</a:t>
            </a:r>
          </a:p>
          <a:p>
            <a:pPr marL="0" indent="0" eaLnBrk="1" hangingPunct="1">
              <a:spcBef>
                <a:spcPts val="0"/>
              </a:spcBef>
              <a:buNone/>
            </a:pPr>
            <a:endParaRPr lang="en-US" altLang="en-US">
              <a:solidFill>
                <a:schemeClr val="tx1"/>
              </a:solidFill>
              <a:latin typeface="Franklin Gothic Book" panose="020B0503020102020204" pitchFamily="34" charset="0"/>
              <a:cs typeface="Arial" panose="020B0604020202020204" pitchFamily="34" charset="0"/>
            </a:endParaRPr>
          </a:p>
          <a:p>
            <a:pPr lvl="1" eaLnBrk="1" hangingPunct="1">
              <a:spcBef>
                <a:spcPts val="0"/>
              </a:spcBef>
            </a:pPr>
            <a:r>
              <a:rPr lang="en-US" altLang="en-US" sz="2800">
                <a:solidFill>
                  <a:schemeClr val="tx1"/>
                </a:solidFill>
                <a:latin typeface="Franklin Gothic Book" panose="020B0503020102020204" pitchFamily="34" charset="0"/>
                <a:cs typeface="Arial" panose="020B0604020202020204" pitchFamily="34" charset="0"/>
              </a:rPr>
              <a:t>Special education teacher</a:t>
            </a:r>
          </a:p>
          <a:p>
            <a:pPr marL="457200" lvl="1" indent="0" eaLnBrk="1" hangingPunct="1">
              <a:spcBef>
                <a:spcPts val="0"/>
              </a:spcBef>
              <a:buNone/>
            </a:pPr>
            <a:endParaRPr lang="en-US" altLang="en-US" sz="2800">
              <a:solidFill>
                <a:schemeClr val="tx1"/>
              </a:solidFill>
              <a:latin typeface="Franklin Gothic Book" panose="020B0503020102020204" pitchFamily="34" charset="0"/>
              <a:cs typeface="Arial" panose="020B0604020202020204" pitchFamily="34" charset="0"/>
            </a:endParaRPr>
          </a:p>
          <a:p>
            <a:pPr lvl="1" eaLnBrk="1" hangingPunct="1">
              <a:spcBef>
                <a:spcPts val="0"/>
              </a:spcBef>
            </a:pPr>
            <a:r>
              <a:rPr lang="en-US" altLang="en-US" sz="2800">
                <a:solidFill>
                  <a:schemeClr val="tx1"/>
                </a:solidFill>
                <a:latin typeface="Franklin Gothic Book" panose="020B0503020102020204" pitchFamily="34" charset="0"/>
                <a:cs typeface="Arial" panose="020B0604020202020204" pitchFamily="34" charset="0"/>
              </a:rPr>
              <a:t>General education teacher</a:t>
            </a:r>
          </a:p>
          <a:p>
            <a:pPr marL="457200" lvl="1" indent="0" eaLnBrk="1" hangingPunct="1">
              <a:spcBef>
                <a:spcPts val="0"/>
              </a:spcBef>
              <a:buNone/>
            </a:pPr>
            <a:endParaRPr lang="en-US" altLang="en-US" sz="2800">
              <a:solidFill>
                <a:schemeClr val="tx1"/>
              </a:solidFill>
              <a:latin typeface="Franklin Gothic Book" panose="020B0503020102020204" pitchFamily="34" charset="0"/>
              <a:cs typeface="Arial" panose="020B0604020202020204" pitchFamily="34" charset="0"/>
            </a:endParaRPr>
          </a:p>
          <a:p>
            <a:pPr lvl="1" eaLnBrk="1" hangingPunct="1">
              <a:spcBef>
                <a:spcPts val="0"/>
              </a:spcBef>
            </a:pPr>
            <a:r>
              <a:rPr lang="en-US" altLang="en-US" sz="2800">
                <a:solidFill>
                  <a:schemeClr val="tx1"/>
                </a:solidFill>
                <a:latin typeface="Franklin Gothic Book" panose="020B0503020102020204" pitchFamily="34" charset="0"/>
                <a:cs typeface="Arial" panose="020B0604020202020204" pitchFamily="34" charset="0"/>
              </a:rPr>
              <a:t>Related service providers, guidance counselor, school psychologist, etc.</a:t>
            </a:r>
          </a:p>
          <a:p>
            <a:pPr marL="457200" lvl="1" indent="0" eaLnBrk="1" hangingPunct="1">
              <a:spcBef>
                <a:spcPts val="0"/>
              </a:spcBef>
              <a:buNone/>
            </a:pPr>
            <a:endParaRPr lang="en-US" altLang="en-US" sz="2800">
              <a:solidFill>
                <a:schemeClr val="tx1"/>
              </a:solidFill>
              <a:latin typeface="Franklin Gothic Book" panose="020B0503020102020204" pitchFamily="34" charset="0"/>
              <a:cs typeface="Arial" panose="020B0604020202020204" pitchFamily="34" charset="0"/>
            </a:endParaRPr>
          </a:p>
          <a:p>
            <a:pPr lvl="1" eaLnBrk="1" hangingPunct="1">
              <a:spcBef>
                <a:spcPts val="0"/>
              </a:spcBef>
            </a:pPr>
            <a:r>
              <a:rPr lang="en-US" altLang="en-US" sz="2800">
                <a:solidFill>
                  <a:schemeClr val="tx1"/>
                </a:solidFill>
                <a:latin typeface="Franklin Gothic Book" panose="020B0503020102020204" pitchFamily="34" charset="0"/>
                <a:cs typeface="Arial" panose="020B0604020202020204" pitchFamily="34" charset="0"/>
              </a:rPr>
              <a:t>Paraprofessionals (may provide information but may not score)</a:t>
            </a:r>
          </a:p>
        </p:txBody>
      </p:sp>
    </p:spTree>
    <p:extLst>
      <p:ext uri="{BB962C8B-B14F-4D97-AF65-F5344CB8AC3E}">
        <p14:creationId xmlns:p14="http://schemas.microsoft.com/office/powerpoint/2010/main" val="3611390090"/>
      </p:ext>
    </p:extLst>
  </p:cSld>
  <p:clrMapOvr>
    <a:masterClrMapping/>
  </p:clrMapOvr>
  <p:transition advTm="57073"/>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0"/>
            <a:ext cx="11014229" cy="1349829"/>
          </a:xfrm>
        </p:spPr>
        <p:txBody>
          <a:bodyPr rtlCol="0">
            <a:normAutofit/>
          </a:bodyPr>
          <a:lstStyle/>
          <a:p>
            <a:pPr>
              <a:defRPr/>
            </a:pPr>
            <a:r>
              <a:rPr lang="en-US">
                <a:latin typeface="Franklin Gothic Medium" panose="020B0603020102020204" pitchFamily="34" charset="0"/>
                <a:cs typeface="Arial" panose="020B0604020202020204" pitchFamily="34" charset="0"/>
              </a:rPr>
              <a:t>Getting Started</a:t>
            </a:r>
            <a:endParaRPr lang="en-US">
              <a:latin typeface="Franklin Gothic Medium" panose="020B0603020102020204" pitchFamily="34" charset="0"/>
            </a:endParaRPr>
          </a:p>
        </p:txBody>
      </p:sp>
      <p:sp>
        <p:nvSpPr>
          <p:cNvPr id="5123" name="Content Placeholder 2"/>
          <p:cNvSpPr>
            <a:spLocks noGrp="1"/>
          </p:cNvSpPr>
          <p:nvPr>
            <p:ph type="body" sz="quarter" idx="13"/>
          </p:nvPr>
        </p:nvSpPr>
        <p:spPr>
          <a:xfrm>
            <a:off x="486986" y="1556034"/>
            <a:ext cx="11218028" cy="3640079"/>
          </a:xfrm>
        </p:spPr>
        <p:txBody>
          <a:bodyPr>
            <a:normAutofit/>
          </a:bodyPr>
          <a:lstStyle/>
          <a:p>
            <a:r>
              <a:rPr lang="en-US" altLang="en-US">
                <a:solidFill>
                  <a:schemeClr val="tx1"/>
                </a:solidFill>
                <a:latin typeface="Franklin Gothic Book" panose="020B0503020102020204" pitchFamily="34" charset="0"/>
                <a:cs typeface="Arial" panose="020B0604020202020204" pitchFamily="34" charset="0"/>
              </a:rPr>
              <a:t>All members involved MUST complete the </a:t>
            </a:r>
            <a:r>
              <a:rPr lang="en-US" altLang="en-US">
                <a:solidFill>
                  <a:schemeClr val="accent1">
                    <a:lumMod val="75000"/>
                  </a:schemeClr>
                </a:solidFill>
                <a:latin typeface="Franklin Gothic Book" panose="020B05030201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Administration Code Training</a:t>
            </a:r>
            <a:r>
              <a:rPr lang="en-US" altLang="en-US">
                <a:solidFill>
                  <a:schemeClr val="tx1"/>
                </a:solidFill>
                <a:latin typeface="Franklin Gothic Book" panose="020B0503020102020204" pitchFamily="34" charset="0"/>
                <a:cs typeface="Arial" panose="020B0604020202020204" pitchFamily="34" charset="0"/>
              </a:rPr>
              <a:t> and the </a:t>
            </a:r>
            <a:r>
              <a:rPr lang="en-US" altLang="en-US">
                <a:solidFill>
                  <a:schemeClr val="accent1">
                    <a:lumMod val="75000"/>
                  </a:schemeClr>
                </a:solidFill>
                <a:latin typeface="Franklin Gothic Book" panose="020B05030201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Inclusion of Special Populations Training</a:t>
            </a:r>
            <a:r>
              <a:rPr lang="en-US" altLang="en-US">
                <a:solidFill>
                  <a:schemeClr val="accent1">
                    <a:lumMod val="75000"/>
                  </a:schemeClr>
                </a:solidFill>
                <a:latin typeface="Franklin Gothic Book" panose="020B0503020102020204" pitchFamily="34" charset="0"/>
                <a:cs typeface="Arial" panose="020B0604020202020204" pitchFamily="34" charset="0"/>
              </a:rPr>
              <a:t> </a:t>
            </a:r>
            <a:r>
              <a:rPr lang="en-US" altLang="en-US">
                <a:solidFill>
                  <a:schemeClr val="tx1"/>
                </a:solidFill>
                <a:latin typeface="Franklin Gothic Book" panose="020B0503020102020204" pitchFamily="34" charset="0"/>
                <a:cs typeface="Arial" panose="020B0604020202020204" pitchFamily="34" charset="0"/>
              </a:rPr>
              <a:t>(TAR is a state assessment).</a:t>
            </a:r>
          </a:p>
          <a:p>
            <a:endParaRPr lang="en-US" altLang="en-US">
              <a:solidFill>
                <a:schemeClr val="tx1"/>
              </a:solidFill>
              <a:latin typeface="Franklin Gothic Book" panose="020B0503020102020204" pitchFamily="34" charset="0"/>
              <a:cs typeface="Arial" panose="020B0604020202020204" pitchFamily="34" charset="0"/>
            </a:endParaRPr>
          </a:p>
          <a:p>
            <a:r>
              <a:rPr lang="en-US" altLang="en-US">
                <a:solidFill>
                  <a:schemeClr val="tx1"/>
                </a:solidFill>
                <a:latin typeface="Franklin Gothic Book" panose="020B0503020102020204" pitchFamily="34" charset="0"/>
                <a:cs typeface="Arial" panose="020B0604020202020204" pitchFamily="34" charset="0"/>
              </a:rPr>
              <a:t>Lead team member completes the online training and </a:t>
            </a:r>
            <a:r>
              <a:rPr lang="en-US" altLang="en-US">
                <a:solidFill>
                  <a:schemeClr val="tx1"/>
                </a:solidFill>
                <a:latin typeface="Franklin Gothic Book" panose="020B0503020102020204" pitchFamily="34" charset="0"/>
                <a:cs typeface="Arial" panose="020B0604020202020204" pitchFamily="34" charset="0"/>
                <a:hlinkClick r:id="rId5"/>
              </a:rPr>
              <a:t>quiz</a:t>
            </a:r>
            <a:r>
              <a:rPr lang="en-US" altLang="en-US">
                <a:solidFill>
                  <a:schemeClr val="tx1"/>
                </a:solidFill>
                <a:latin typeface="Franklin Gothic Book" panose="020B0503020102020204" pitchFamily="34" charset="0"/>
                <a:cs typeface="Arial" panose="020B0604020202020204" pitchFamily="34" charset="0"/>
              </a:rPr>
              <a:t>.</a:t>
            </a:r>
          </a:p>
          <a:p>
            <a:endParaRPr lang="en-US" altLang="en-US">
              <a:solidFill>
                <a:schemeClr val="tx1"/>
              </a:solidFill>
              <a:latin typeface="Franklin Gothic Book" panose="020B0503020102020204" pitchFamily="34" charset="0"/>
              <a:cs typeface="Arial" panose="020B0604020202020204" pitchFamily="34" charset="0"/>
            </a:endParaRPr>
          </a:p>
          <a:p>
            <a:r>
              <a:rPr lang="en-US" altLang="en-US">
                <a:solidFill>
                  <a:schemeClr val="tx1"/>
                </a:solidFill>
                <a:latin typeface="Franklin Gothic Book" panose="020B0503020102020204" pitchFamily="34" charset="0"/>
                <a:cs typeface="Arial" panose="020B0604020202020204" pitchFamily="34" charset="0"/>
              </a:rPr>
              <a:t>Review all standards and possible documentation locations.</a:t>
            </a:r>
          </a:p>
        </p:txBody>
      </p:sp>
    </p:spTree>
    <p:extLst>
      <p:ext uri="{BB962C8B-B14F-4D97-AF65-F5344CB8AC3E}">
        <p14:creationId xmlns:p14="http://schemas.microsoft.com/office/powerpoint/2010/main" val="2430515041"/>
      </p:ext>
    </p:extLst>
  </p:cSld>
  <p:clrMapOvr>
    <a:masterClrMapping/>
  </p:clrMapOvr>
  <p:transition advTm="54093"/>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0"/>
            <a:ext cx="8784376" cy="1242218"/>
          </a:xfrm>
        </p:spPr>
        <p:txBody>
          <a:bodyPr rtlCol="0">
            <a:normAutofit/>
          </a:bodyPr>
          <a:lstStyle/>
          <a:p>
            <a:pPr>
              <a:defRPr/>
            </a:pPr>
            <a:r>
              <a:rPr lang="en-US">
                <a:latin typeface="Franklin Gothic Medium" panose="020B0603020102020204" pitchFamily="34" charset="0"/>
                <a:cs typeface="Arial" panose="020B0604020202020204" pitchFamily="34" charset="0"/>
              </a:rPr>
              <a:t>Team Agreement</a:t>
            </a:r>
          </a:p>
        </p:txBody>
      </p:sp>
      <p:sp>
        <p:nvSpPr>
          <p:cNvPr id="6147" name="Content Placeholder 2"/>
          <p:cNvSpPr>
            <a:spLocks noGrp="1"/>
          </p:cNvSpPr>
          <p:nvPr>
            <p:ph type="body" sz="quarter" idx="13"/>
          </p:nvPr>
        </p:nvSpPr>
        <p:spPr>
          <a:xfrm>
            <a:off x="573942" y="1242218"/>
            <a:ext cx="10844027" cy="4373563"/>
          </a:xfrm>
        </p:spPr>
        <p:txBody>
          <a:bodyPr vert="horz" lIns="91440" tIns="45720" rIns="91440" bIns="45720" rtlCol="0" anchor="t">
            <a:normAutofit/>
          </a:bodyPr>
          <a:lstStyle/>
          <a:p>
            <a:pPr marL="0" indent="0">
              <a:buNone/>
            </a:pPr>
            <a:r>
              <a:rPr lang="en-US" altLang="en-US">
                <a:solidFill>
                  <a:schemeClr val="tx1"/>
                </a:solidFill>
                <a:latin typeface="Franklin Gothic Book" panose="020B0503020102020204" pitchFamily="34" charset="0"/>
                <a:cs typeface="Arial"/>
              </a:rPr>
              <a:t>Consult with team members to:</a:t>
            </a:r>
          </a:p>
          <a:p>
            <a:pPr marL="914400" lvl="1" indent="-514350"/>
            <a:r>
              <a:rPr lang="en-US" altLang="en-US" sz="2800">
                <a:solidFill>
                  <a:schemeClr val="tx1"/>
                </a:solidFill>
                <a:latin typeface="Franklin Gothic Book" panose="020B0503020102020204" pitchFamily="34" charset="0"/>
                <a:cs typeface="Arial"/>
              </a:rPr>
              <a:t>Determine student performance on each item.</a:t>
            </a:r>
          </a:p>
          <a:p>
            <a:pPr marL="914400" lvl="1" indent="-514350"/>
            <a:r>
              <a:rPr lang="en-US" altLang="en-US" sz="2800">
                <a:solidFill>
                  <a:schemeClr val="tx1"/>
                </a:solidFill>
                <a:latin typeface="Franklin Gothic Book" panose="020B0503020102020204" pitchFamily="34" charset="0"/>
                <a:cs typeface="Arial"/>
              </a:rPr>
              <a:t>Use team consensus (described on pg. 9 of Administration Guide).</a:t>
            </a:r>
          </a:p>
          <a:p>
            <a:pPr marL="400050" lvl="1" indent="0">
              <a:buNone/>
            </a:pPr>
            <a:endParaRPr lang="en-US" altLang="en-US" sz="2800">
              <a:solidFill>
                <a:schemeClr val="tx1"/>
              </a:solidFill>
              <a:latin typeface="Franklin Gothic Book" panose="020B0503020102020204" pitchFamily="34" charset="0"/>
              <a:cs typeface="Arial" panose="020B0604020202020204" pitchFamily="34" charset="0"/>
            </a:endParaRPr>
          </a:p>
          <a:p>
            <a:pPr marL="400050" lvl="1" indent="0">
              <a:buNone/>
            </a:pPr>
            <a:r>
              <a:rPr lang="en-US" altLang="en-US" sz="2800">
                <a:solidFill>
                  <a:schemeClr val="tx1"/>
                </a:solidFill>
                <a:latin typeface="Franklin Gothic Book" panose="020B0503020102020204" pitchFamily="34" charset="0"/>
                <a:cs typeface="Arial"/>
              </a:rPr>
              <a:t>When team members cannot agree on a performance rating, the </a:t>
            </a:r>
            <a:r>
              <a:rPr lang="en-US" altLang="en-US" sz="2800" b="1">
                <a:solidFill>
                  <a:schemeClr val="tx1"/>
                </a:solidFill>
                <a:latin typeface="Franklin Gothic Book" panose="020B0503020102020204" pitchFamily="34" charset="0"/>
                <a:cs typeface="Arial"/>
              </a:rPr>
              <a:t>lowest rating considered </a:t>
            </a:r>
            <a:r>
              <a:rPr lang="en-US" altLang="en-US" sz="2800">
                <a:solidFill>
                  <a:schemeClr val="tx1"/>
                </a:solidFill>
                <a:latin typeface="Franklin Gothic Book" panose="020B0503020102020204" pitchFamily="34" charset="0"/>
                <a:cs typeface="Arial"/>
              </a:rPr>
              <a:t>must be used.</a:t>
            </a:r>
          </a:p>
        </p:txBody>
      </p:sp>
    </p:spTree>
    <p:extLst>
      <p:ext uri="{BB962C8B-B14F-4D97-AF65-F5344CB8AC3E}">
        <p14:creationId xmlns:p14="http://schemas.microsoft.com/office/powerpoint/2010/main" val="3765418549"/>
      </p:ext>
    </p:extLst>
  </p:cSld>
  <p:clrMapOvr>
    <a:masterClrMapping/>
  </p:clrMapOvr>
  <p:transition advTm="23345"/>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0"/>
            <a:ext cx="8126650" cy="1367589"/>
          </a:xfrm>
        </p:spPr>
        <p:txBody>
          <a:bodyPr rtlCol="0">
            <a:normAutofit/>
          </a:bodyPr>
          <a:lstStyle/>
          <a:p>
            <a:pPr>
              <a:defRPr/>
            </a:pPr>
            <a:r>
              <a:rPr lang="en-US">
                <a:latin typeface="Franklin Gothic Medium" panose="020B0603020102020204" pitchFamily="34" charset="0"/>
                <a:cs typeface="Arial" panose="020B0604020202020204" pitchFamily="34" charset="0"/>
              </a:rPr>
              <a:t>Steps to Completing the TAR</a:t>
            </a:r>
          </a:p>
        </p:txBody>
      </p:sp>
      <p:sp>
        <p:nvSpPr>
          <p:cNvPr id="7171" name="Content Placeholder 2"/>
          <p:cNvSpPr>
            <a:spLocks noGrp="1"/>
          </p:cNvSpPr>
          <p:nvPr>
            <p:ph type="body" sz="quarter" idx="13"/>
          </p:nvPr>
        </p:nvSpPr>
        <p:spPr>
          <a:xfrm>
            <a:off x="442331" y="1276350"/>
            <a:ext cx="11059858" cy="4214061"/>
          </a:xfrm>
        </p:spPr>
        <p:txBody>
          <a:bodyPr vert="horz" lIns="91440" tIns="45720" rIns="91440" bIns="45720" rtlCol="0" anchor="t">
            <a:normAutofit/>
          </a:bodyPr>
          <a:lstStyle/>
          <a:p>
            <a:pPr>
              <a:spcBef>
                <a:spcPts val="0"/>
              </a:spcBef>
            </a:pPr>
            <a:r>
              <a:rPr lang="en-US" altLang="en-US">
                <a:solidFill>
                  <a:schemeClr val="tx1"/>
                </a:solidFill>
                <a:latin typeface="Franklin Gothic Book" panose="020B0503020102020204" pitchFamily="34" charset="0"/>
                <a:cs typeface="Arial"/>
              </a:rPr>
              <a:t>Complete the student interview.</a:t>
            </a:r>
          </a:p>
          <a:p>
            <a:pPr>
              <a:spcBef>
                <a:spcPts val="0"/>
              </a:spcBef>
            </a:pPr>
            <a:endParaRPr lang="en-US" altLang="en-US">
              <a:solidFill>
                <a:schemeClr val="tx1"/>
              </a:solidFill>
              <a:latin typeface="Franklin Gothic Book" panose="020B0503020102020204" pitchFamily="34" charset="0"/>
              <a:cs typeface="Arial" panose="020B0604020202020204" pitchFamily="34" charset="0"/>
            </a:endParaRPr>
          </a:p>
          <a:p>
            <a:pPr>
              <a:spcBef>
                <a:spcPts val="0"/>
              </a:spcBef>
            </a:pPr>
            <a:r>
              <a:rPr lang="en-US" altLang="en-US">
                <a:solidFill>
                  <a:schemeClr val="tx1"/>
                </a:solidFill>
                <a:latin typeface="Franklin Gothic Book" panose="020B0503020102020204" pitchFamily="34" charset="0"/>
                <a:cs typeface="Arial"/>
              </a:rPr>
              <a:t>Respond to every item and record documentation location.</a:t>
            </a:r>
          </a:p>
          <a:p>
            <a:pPr>
              <a:spcBef>
                <a:spcPts val="0"/>
              </a:spcBef>
            </a:pPr>
            <a:endParaRPr lang="en-US" altLang="en-US">
              <a:solidFill>
                <a:schemeClr val="tx1"/>
              </a:solidFill>
              <a:latin typeface="Franklin Gothic Book" panose="020B0503020102020204" pitchFamily="34" charset="0"/>
              <a:cs typeface="Arial" panose="020B0604020202020204" pitchFamily="34" charset="0"/>
            </a:endParaRPr>
          </a:p>
          <a:p>
            <a:pPr>
              <a:spcBef>
                <a:spcPts val="0"/>
              </a:spcBef>
            </a:pPr>
            <a:r>
              <a:rPr lang="en-US" altLang="en-US">
                <a:solidFill>
                  <a:schemeClr val="tx1"/>
                </a:solidFill>
                <a:latin typeface="Franklin Gothic Book" panose="020B0503020102020204" pitchFamily="34" charset="0"/>
                <a:cs typeface="Arial"/>
              </a:rPr>
              <a:t>Design and utilize an assessment activity when unsure of student’s current performance (pages 9-10 of Administration Guide).</a:t>
            </a:r>
          </a:p>
          <a:p>
            <a:pPr>
              <a:spcBef>
                <a:spcPts val="0"/>
              </a:spcBef>
            </a:pPr>
            <a:endParaRPr lang="en-US" altLang="en-US">
              <a:solidFill>
                <a:schemeClr val="tx1"/>
              </a:solidFill>
              <a:latin typeface="Franklin Gothic Book" panose="020B0503020102020204" pitchFamily="34" charset="0"/>
              <a:cs typeface="Arial" panose="020B0604020202020204" pitchFamily="34" charset="0"/>
            </a:endParaRPr>
          </a:p>
          <a:p>
            <a:pPr>
              <a:spcBef>
                <a:spcPts val="0"/>
              </a:spcBef>
            </a:pPr>
            <a:r>
              <a:rPr lang="en-US" altLang="en-US">
                <a:solidFill>
                  <a:schemeClr val="tx1"/>
                </a:solidFill>
                <a:latin typeface="Franklin Gothic Book" panose="020B0503020102020204" pitchFamily="34" charset="0"/>
                <a:cs typeface="Arial"/>
              </a:rPr>
              <a:t>Review the TAR to ensure everything is complete.</a:t>
            </a:r>
          </a:p>
        </p:txBody>
      </p:sp>
    </p:spTree>
    <p:extLst>
      <p:ext uri="{BB962C8B-B14F-4D97-AF65-F5344CB8AC3E}">
        <p14:creationId xmlns:p14="http://schemas.microsoft.com/office/powerpoint/2010/main" val="3757741462"/>
      </p:ext>
    </p:extLst>
  </p:cSld>
  <p:clrMapOvr>
    <a:masterClrMapping/>
  </p:clrMapOvr>
  <p:transition advTm="85069"/>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8229600" cy="1328100"/>
          </a:xfrm>
        </p:spPr>
        <p:txBody>
          <a:bodyPr/>
          <a:lstStyle/>
          <a:p>
            <a:pPr eaLnBrk="1" hangingPunct="1"/>
            <a:r>
              <a:rPr lang="en-US">
                <a:latin typeface="Franklin Gothic Medium" panose="020B0603020102020204" pitchFamily="34" charset="0"/>
                <a:cs typeface="Arial" panose="020B0604020202020204" pitchFamily="34" charset="0"/>
              </a:rPr>
              <a:t>Documentation</a:t>
            </a:r>
          </a:p>
        </p:txBody>
      </p:sp>
      <p:sp>
        <p:nvSpPr>
          <p:cNvPr id="13315" name="Content Placeholder 2"/>
          <p:cNvSpPr>
            <a:spLocks noGrp="1"/>
          </p:cNvSpPr>
          <p:nvPr>
            <p:ph type="body" sz="quarter" idx="13"/>
          </p:nvPr>
        </p:nvSpPr>
        <p:spPr>
          <a:xfrm>
            <a:off x="841829" y="1110300"/>
            <a:ext cx="10684423" cy="4419600"/>
          </a:xfrm>
        </p:spPr>
        <p:txBody>
          <a:bodyPr>
            <a:normAutofit/>
          </a:bodyPr>
          <a:lstStyle/>
          <a:p>
            <a:pPr>
              <a:spcBef>
                <a:spcPts val="0"/>
              </a:spcBef>
            </a:pPr>
            <a:r>
              <a:rPr lang="en-US">
                <a:solidFill>
                  <a:schemeClr val="tx1"/>
                </a:solidFill>
                <a:latin typeface="Franklin Gothic Book" panose="020B0503020102020204" pitchFamily="34" charset="0"/>
                <a:cs typeface="Arial" panose="020B0604020202020204" pitchFamily="34" charset="0"/>
              </a:rPr>
              <a:t>ILP (current Individual Learning Plan or the most current transition planning documents)</a:t>
            </a:r>
          </a:p>
          <a:p>
            <a:pPr marL="0" indent="0">
              <a:spcBef>
                <a:spcPts val="0"/>
              </a:spcBef>
              <a:buNone/>
            </a:pPr>
            <a:endParaRPr lang="en-US">
              <a:solidFill>
                <a:schemeClr val="tx1"/>
              </a:solidFill>
              <a:latin typeface="Franklin Gothic Book" panose="020B0503020102020204" pitchFamily="34" charset="0"/>
              <a:cs typeface="Arial" panose="020B0604020202020204" pitchFamily="34" charset="0"/>
            </a:endParaRPr>
          </a:p>
          <a:p>
            <a:pPr>
              <a:spcBef>
                <a:spcPts val="0"/>
              </a:spcBef>
            </a:pPr>
            <a:r>
              <a:rPr lang="en-US">
                <a:solidFill>
                  <a:schemeClr val="tx1"/>
                </a:solidFill>
                <a:latin typeface="Franklin Gothic Book" panose="020B0503020102020204" pitchFamily="34" charset="0"/>
                <a:cs typeface="Arial" panose="020B0604020202020204" pitchFamily="34" charset="0"/>
              </a:rPr>
              <a:t>Student’s working folder (due process folder, classroom working folder, etc.)</a:t>
            </a:r>
          </a:p>
          <a:p>
            <a:pPr marL="0" indent="0">
              <a:spcBef>
                <a:spcPts val="0"/>
              </a:spcBef>
              <a:buNone/>
            </a:pPr>
            <a:endParaRPr lang="en-US">
              <a:solidFill>
                <a:schemeClr val="tx1"/>
              </a:solidFill>
              <a:latin typeface="Franklin Gothic Book" panose="020B0503020102020204" pitchFamily="34" charset="0"/>
              <a:cs typeface="Arial" panose="020B0604020202020204" pitchFamily="34" charset="0"/>
            </a:endParaRPr>
          </a:p>
          <a:p>
            <a:pPr>
              <a:spcBef>
                <a:spcPts val="0"/>
              </a:spcBef>
            </a:pPr>
            <a:r>
              <a:rPr lang="en-US">
                <a:solidFill>
                  <a:schemeClr val="tx1"/>
                </a:solidFill>
                <a:latin typeface="Franklin Gothic Book" panose="020B0503020102020204" pitchFamily="34" charset="0"/>
                <a:cs typeface="Arial" panose="020B0604020202020204" pitchFamily="34" charset="0"/>
              </a:rPr>
              <a:t>Other __________________</a:t>
            </a:r>
          </a:p>
          <a:p>
            <a:pPr marL="0" indent="0">
              <a:spcBef>
                <a:spcPts val="0"/>
              </a:spcBef>
              <a:buNone/>
            </a:pPr>
            <a:endParaRPr lang="en-US">
              <a:solidFill>
                <a:schemeClr val="tx1"/>
              </a:solidFill>
              <a:latin typeface="Franklin Gothic Book" panose="020B0503020102020204" pitchFamily="34" charset="0"/>
              <a:cs typeface="Arial" panose="020B0604020202020204" pitchFamily="34" charset="0"/>
            </a:endParaRPr>
          </a:p>
          <a:p>
            <a:pPr>
              <a:spcBef>
                <a:spcPts val="0"/>
              </a:spcBef>
            </a:pPr>
            <a:r>
              <a:rPr lang="en-US">
                <a:solidFill>
                  <a:schemeClr val="tx1"/>
                </a:solidFill>
                <a:latin typeface="Franklin Gothic Book" panose="020B0503020102020204" pitchFamily="34" charset="0"/>
                <a:cs typeface="Arial" panose="020B0604020202020204" pitchFamily="34" charset="0"/>
              </a:rPr>
              <a:t>No previous documentation</a:t>
            </a:r>
          </a:p>
        </p:txBody>
      </p:sp>
    </p:spTree>
    <p:extLst>
      <p:ext uri="{BB962C8B-B14F-4D97-AF65-F5344CB8AC3E}">
        <p14:creationId xmlns:p14="http://schemas.microsoft.com/office/powerpoint/2010/main" val="1436121823"/>
      </p:ext>
    </p:extLst>
  </p:cSld>
  <p:clrMapOvr>
    <a:masterClrMapping/>
  </p:clrMapOvr>
  <p:transition advTm="81228"/>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F977E-2F40-491B-8F96-3CD9459AE886}"/>
              </a:ext>
            </a:extLst>
          </p:cNvPr>
          <p:cNvSpPr>
            <a:spLocks noGrp="1"/>
          </p:cNvSpPr>
          <p:nvPr>
            <p:ph type="title"/>
          </p:nvPr>
        </p:nvSpPr>
        <p:spPr>
          <a:xfrm>
            <a:off x="0" y="278"/>
            <a:ext cx="10515600" cy="1291970"/>
          </a:xfrm>
        </p:spPr>
        <p:txBody>
          <a:bodyPr/>
          <a:lstStyle/>
          <a:p>
            <a:r>
              <a:rPr lang="en-US">
                <a:latin typeface="Franklin Gothic Medium" panose="020B0603020102020204" pitchFamily="34" charset="0"/>
              </a:rPr>
              <a:t>Agenda</a:t>
            </a:r>
          </a:p>
        </p:txBody>
      </p:sp>
      <p:sp>
        <p:nvSpPr>
          <p:cNvPr id="3" name="Content Placeholder 2">
            <a:extLst>
              <a:ext uri="{FF2B5EF4-FFF2-40B4-BE49-F238E27FC236}">
                <a16:creationId xmlns:a16="http://schemas.microsoft.com/office/drawing/2014/main" id="{F1546C76-FB12-449D-B6D0-1146DF838184}"/>
              </a:ext>
            </a:extLst>
          </p:cNvPr>
          <p:cNvSpPr>
            <a:spLocks noGrp="1"/>
          </p:cNvSpPr>
          <p:nvPr>
            <p:ph idx="1"/>
          </p:nvPr>
        </p:nvSpPr>
        <p:spPr>
          <a:xfrm>
            <a:off x="1782349" y="1458503"/>
            <a:ext cx="10515600" cy="4107250"/>
          </a:xfrm>
        </p:spPr>
        <p:txBody>
          <a:bodyPr>
            <a:normAutofit/>
          </a:bodyPr>
          <a:lstStyle/>
          <a:p>
            <a:r>
              <a:rPr lang="en-US">
                <a:solidFill>
                  <a:schemeClr val="tx1"/>
                </a:solidFill>
                <a:latin typeface="Franklin Gothic Book" panose="020B0503020102020204" pitchFamily="34" charset="0"/>
              </a:rPr>
              <a:t>Administration Guide</a:t>
            </a:r>
          </a:p>
          <a:p>
            <a:r>
              <a:rPr lang="en-US">
                <a:solidFill>
                  <a:schemeClr val="tx1"/>
                </a:solidFill>
                <a:latin typeface="Franklin Gothic Book" panose="020B0503020102020204" pitchFamily="34" charset="0"/>
              </a:rPr>
              <a:t>Standards Assessed</a:t>
            </a:r>
          </a:p>
          <a:p>
            <a:r>
              <a:rPr lang="en-US">
                <a:solidFill>
                  <a:schemeClr val="tx1"/>
                </a:solidFill>
                <a:latin typeface="Franklin Gothic Book" panose="020B0503020102020204" pitchFamily="34" charset="0"/>
              </a:rPr>
              <a:t>Transition Attainment Record (TAR)</a:t>
            </a:r>
          </a:p>
          <a:p>
            <a:r>
              <a:rPr lang="en-US">
                <a:solidFill>
                  <a:schemeClr val="tx1"/>
                </a:solidFill>
                <a:latin typeface="Franklin Gothic Book" panose="020B0503020102020204" pitchFamily="34" charset="0"/>
              </a:rPr>
              <a:t>Test Security</a:t>
            </a:r>
          </a:p>
          <a:p>
            <a:r>
              <a:rPr lang="en-US">
                <a:solidFill>
                  <a:schemeClr val="tx1"/>
                </a:solidFill>
                <a:latin typeface="Franklin Gothic Book" panose="020B0503020102020204" pitchFamily="34" charset="0"/>
              </a:rPr>
              <a:t>Timelines</a:t>
            </a:r>
          </a:p>
          <a:p>
            <a:r>
              <a:rPr lang="en-US">
                <a:solidFill>
                  <a:schemeClr val="tx1"/>
                </a:solidFill>
                <a:latin typeface="Franklin Gothic Book" panose="020B0503020102020204" pitchFamily="34" charset="0"/>
              </a:rPr>
              <a:t>Administration of the TAR</a:t>
            </a:r>
          </a:p>
          <a:p>
            <a:r>
              <a:rPr lang="en-US">
                <a:solidFill>
                  <a:schemeClr val="tx1"/>
                </a:solidFill>
                <a:latin typeface="Franklin Gothic Book" panose="020B0503020102020204" pitchFamily="34" charset="0"/>
              </a:rPr>
              <a:t>Completing the TAR</a:t>
            </a:r>
          </a:p>
          <a:p>
            <a:endParaRPr lang="en-US"/>
          </a:p>
          <a:p>
            <a:endParaRPr lang="en-US"/>
          </a:p>
        </p:txBody>
      </p:sp>
    </p:spTree>
    <p:extLst>
      <p:ext uri="{BB962C8B-B14F-4D97-AF65-F5344CB8AC3E}">
        <p14:creationId xmlns:p14="http://schemas.microsoft.com/office/powerpoint/2010/main" val="1112980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0"/>
            <a:ext cx="11014229" cy="1399674"/>
          </a:xfrm>
        </p:spPr>
        <p:txBody>
          <a:bodyPr>
            <a:normAutofit/>
          </a:bodyPr>
          <a:lstStyle/>
          <a:p>
            <a:pPr eaLnBrk="1" hangingPunct="1"/>
            <a:r>
              <a:rPr lang="en-US">
                <a:latin typeface="Franklin Gothic Medium" panose="020B0603020102020204" pitchFamily="34" charset="0"/>
                <a:cs typeface="Arial" panose="020B0604020202020204" pitchFamily="34" charset="0"/>
              </a:rPr>
              <a:t>Rating of Student Performance</a:t>
            </a:r>
          </a:p>
        </p:txBody>
      </p:sp>
      <p:sp>
        <p:nvSpPr>
          <p:cNvPr id="14339" name="Content Placeholder 2"/>
          <p:cNvSpPr>
            <a:spLocks noGrp="1"/>
          </p:cNvSpPr>
          <p:nvPr>
            <p:ph type="body" sz="quarter" idx="13"/>
          </p:nvPr>
        </p:nvSpPr>
        <p:spPr>
          <a:xfrm>
            <a:off x="512956" y="1399674"/>
            <a:ext cx="11014229" cy="4260897"/>
          </a:xfrm>
        </p:spPr>
        <p:txBody>
          <a:bodyPr>
            <a:normAutofit/>
          </a:bodyPr>
          <a:lstStyle/>
          <a:p>
            <a:pPr>
              <a:spcBef>
                <a:spcPts val="0"/>
              </a:spcBef>
            </a:pPr>
            <a:r>
              <a:rPr lang="en-US">
                <a:solidFill>
                  <a:schemeClr val="tx1"/>
                </a:solidFill>
                <a:latin typeface="Franklin Gothic Book" panose="020B0503020102020204" pitchFamily="34" charset="0"/>
                <a:cs typeface="Arial" panose="020B0604020202020204" pitchFamily="34" charset="0"/>
              </a:rPr>
              <a:t>Ratings should provide an accurate representation of student performance.</a:t>
            </a:r>
          </a:p>
          <a:p>
            <a:pPr marL="400050" indent="-285750">
              <a:spcBef>
                <a:spcPts val="0"/>
              </a:spcBef>
            </a:pPr>
            <a:endParaRPr lang="en-US">
              <a:solidFill>
                <a:schemeClr val="tx1"/>
              </a:solidFill>
              <a:latin typeface="Franklin Gothic Book" panose="020B0503020102020204" pitchFamily="34" charset="0"/>
              <a:cs typeface="Arial" panose="020B0604020202020204" pitchFamily="34" charset="0"/>
            </a:endParaRPr>
          </a:p>
          <a:p>
            <a:pPr>
              <a:spcBef>
                <a:spcPts val="0"/>
              </a:spcBef>
            </a:pPr>
            <a:r>
              <a:rPr lang="en-US">
                <a:solidFill>
                  <a:schemeClr val="tx1"/>
                </a:solidFill>
                <a:latin typeface="Franklin Gothic Book" panose="020B0503020102020204" pitchFamily="34" charset="0"/>
                <a:cs typeface="Arial" panose="020B0604020202020204" pitchFamily="34" charset="0"/>
              </a:rPr>
              <a:t>The team should develop a common understanding of the items, standards and their enduring understanding.</a:t>
            </a:r>
          </a:p>
          <a:p>
            <a:pPr marL="400050" indent="-285750">
              <a:spcBef>
                <a:spcPts val="0"/>
              </a:spcBef>
            </a:pPr>
            <a:endParaRPr lang="en-US">
              <a:solidFill>
                <a:schemeClr val="tx1"/>
              </a:solidFill>
              <a:latin typeface="Franklin Gothic Book" panose="020B0503020102020204" pitchFamily="34" charset="0"/>
              <a:cs typeface="Arial" panose="020B0604020202020204" pitchFamily="34" charset="0"/>
            </a:endParaRPr>
          </a:p>
          <a:p>
            <a:pPr>
              <a:spcBef>
                <a:spcPts val="0"/>
              </a:spcBef>
            </a:pPr>
            <a:r>
              <a:rPr lang="en-US">
                <a:solidFill>
                  <a:schemeClr val="tx1"/>
                </a:solidFill>
                <a:latin typeface="Franklin Gothic Book" panose="020B0503020102020204" pitchFamily="34" charset="0"/>
                <a:cs typeface="Arial" panose="020B0604020202020204" pitchFamily="34" charset="0"/>
              </a:rPr>
              <a:t>Provide a means for the student to use their modality of communication to demonstrate the skills (pointing, eye gaze, etc.).</a:t>
            </a:r>
          </a:p>
        </p:txBody>
      </p:sp>
    </p:spTree>
    <p:extLst>
      <p:ext uri="{BB962C8B-B14F-4D97-AF65-F5344CB8AC3E}">
        <p14:creationId xmlns:p14="http://schemas.microsoft.com/office/powerpoint/2010/main" val="820150045"/>
      </p:ext>
    </p:extLst>
  </p:cSld>
  <p:clrMapOvr>
    <a:masterClrMapping/>
  </p:clrMapOvr>
  <p:transition advTm="3056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11014229" cy="1360353"/>
          </a:xfrm>
        </p:spPr>
        <p:txBody>
          <a:bodyPr/>
          <a:lstStyle/>
          <a:p>
            <a:pPr eaLnBrk="1" hangingPunct="1"/>
            <a:r>
              <a:rPr lang="en-US" altLang="en-US">
                <a:latin typeface="Franklin Gothic Medium" panose="020B0603020102020204" pitchFamily="34" charset="0"/>
                <a:cs typeface="Arial" panose="020B0604020202020204" pitchFamily="34" charset="0"/>
              </a:rPr>
              <a:t>Item Rating Scale</a:t>
            </a:r>
          </a:p>
        </p:txBody>
      </p:sp>
      <p:sp>
        <p:nvSpPr>
          <p:cNvPr id="8195" name="Content Placeholder 2"/>
          <p:cNvSpPr>
            <a:spLocks noGrp="1"/>
          </p:cNvSpPr>
          <p:nvPr>
            <p:ph type="body" sz="quarter" idx="13"/>
          </p:nvPr>
        </p:nvSpPr>
        <p:spPr>
          <a:xfrm>
            <a:off x="1190096" y="1360354"/>
            <a:ext cx="9433788" cy="3777704"/>
          </a:xfrm>
        </p:spPr>
        <p:txBody>
          <a:bodyPr>
            <a:normAutofit/>
          </a:bodyPr>
          <a:lstStyle/>
          <a:p>
            <a:pPr marL="0" indent="0" eaLnBrk="1" hangingPunct="1">
              <a:spcBef>
                <a:spcPts val="0"/>
              </a:spcBef>
              <a:buNone/>
            </a:pPr>
            <a:endParaRPr lang="en-US" altLang="en-US">
              <a:solidFill>
                <a:schemeClr val="tx1"/>
              </a:solidFill>
              <a:latin typeface="Franklin Gothic Book" panose="020B0503020102020204" pitchFamily="34" charset="0"/>
              <a:cs typeface="Arial" panose="020B0604020202020204" pitchFamily="34" charset="0"/>
            </a:endParaRPr>
          </a:p>
          <a:p>
            <a:pPr marL="0" indent="0" eaLnBrk="1" hangingPunct="1">
              <a:spcBef>
                <a:spcPts val="0"/>
              </a:spcBef>
              <a:buNone/>
            </a:pPr>
            <a:r>
              <a:rPr lang="en-US" altLang="en-US">
                <a:solidFill>
                  <a:schemeClr val="tx1"/>
                </a:solidFill>
                <a:latin typeface="Franklin Gothic Book" panose="020B0503020102020204" pitchFamily="34" charset="0"/>
                <a:cs typeface="Arial" panose="020B0604020202020204" pitchFamily="34" charset="0"/>
              </a:rPr>
              <a:t>0 – Does not demonstrate skill (0%)</a:t>
            </a:r>
          </a:p>
          <a:p>
            <a:pPr marL="114300" indent="0">
              <a:spcBef>
                <a:spcPts val="0"/>
              </a:spcBef>
              <a:buNone/>
            </a:pPr>
            <a:endParaRPr lang="en-US" altLang="en-US">
              <a:solidFill>
                <a:schemeClr val="tx1"/>
              </a:solidFill>
              <a:latin typeface="Franklin Gothic Book" panose="020B0503020102020204" pitchFamily="34" charset="0"/>
              <a:cs typeface="Arial" panose="020B0604020202020204" pitchFamily="34" charset="0"/>
            </a:endParaRPr>
          </a:p>
          <a:p>
            <a:pPr marL="0" indent="0" eaLnBrk="1" hangingPunct="1">
              <a:spcBef>
                <a:spcPts val="0"/>
              </a:spcBef>
              <a:buNone/>
            </a:pPr>
            <a:r>
              <a:rPr lang="en-US" altLang="en-US">
                <a:solidFill>
                  <a:schemeClr val="tx1"/>
                </a:solidFill>
                <a:latin typeface="Franklin Gothic Book" panose="020B0503020102020204" pitchFamily="34" charset="0"/>
                <a:cs typeface="Arial" panose="020B0604020202020204" pitchFamily="34" charset="0"/>
              </a:rPr>
              <a:t>1 – Developing/Prompted (79% or less)</a:t>
            </a:r>
          </a:p>
          <a:p>
            <a:pPr marL="114300" indent="0">
              <a:spcBef>
                <a:spcPts val="0"/>
              </a:spcBef>
              <a:buNone/>
            </a:pPr>
            <a:endParaRPr lang="en-US" altLang="en-US">
              <a:solidFill>
                <a:schemeClr val="tx1"/>
              </a:solidFill>
              <a:latin typeface="Franklin Gothic Book" panose="020B0503020102020204" pitchFamily="34" charset="0"/>
              <a:cs typeface="Arial" panose="020B0604020202020204" pitchFamily="34" charset="0"/>
            </a:endParaRPr>
          </a:p>
          <a:p>
            <a:pPr marL="0" indent="0" eaLnBrk="1" hangingPunct="1">
              <a:spcBef>
                <a:spcPts val="0"/>
              </a:spcBef>
              <a:buNone/>
            </a:pPr>
            <a:r>
              <a:rPr lang="en-US" altLang="en-US">
                <a:solidFill>
                  <a:schemeClr val="tx1"/>
                </a:solidFill>
                <a:latin typeface="Franklin Gothic Book" panose="020B0503020102020204" pitchFamily="34" charset="0"/>
                <a:cs typeface="Arial" panose="020B0604020202020204" pitchFamily="34" charset="0"/>
              </a:rPr>
              <a:t>2 – Independent/Mastered (80% or more)</a:t>
            </a:r>
          </a:p>
        </p:txBody>
      </p:sp>
    </p:spTree>
    <p:extLst>
      <p:ext uri="{BB962C8B-B14F-4D97-AF65-F5344CB8AC3E}">
        <p14:creationId xmlns:p14="http://schemas.microsoft.com/office/powerpoint/2010/main" val="2307626092"/>
      </p:ext>
    </p:extLst>
  </p:cSld>
  <p:clrMapOvr>
    <a:masterClrMapping/>
  </p:clrMapOvr>
  <p:transition advTm="116805"/>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0"/>
            <a:ext cx="11014229" cy="1364343"/>
          </a:xfrm>
        </p:spPr>
        <p:txBody>
          <a:bodyPr/>
          <a:lstStyle/>
          <a:p>
            <a:pPr eaLnBrk="1" hangingPunct="1"/>
            <a:r>
              <a:rPr lang="en-US">
                <a:latin typeface="Franklin Gothic Medium" panose="020B0603020102020204" pitchFamily="34" charset="0"/>
                <a:cs typeface="Arial" panose="020B0604020202020204" pitchFamily="34" charset="0"/>
              </a:rPr>
              <a:t>Sample Rating of 2</a:t>
            </a:r>
          </a:p>
        </p:txBody>
      </p:sp>
      <p:sp>
        <p:nvSpPr>
          <p:cNvPr id="15363" name="Content Placeholder 2"/>
          <p:cNvSpPr>
            <a:spLocks noGrp="1"/>
          </p:cNvSpPr>
          <p:nvPr>
            <p:ph type="body" sz="quarter" idx="13"/>
          </p:nvPr>
        </p:nvSpPr>
        <p:spPr>
          <a:xfrm>
            <a:off x="650804" y="1295750"/>
            <a:ext cx="10890392" cy="4266499"/>
          </a:xfrm>
        </p:spPr>
        <p:txBody>
          <a:bodyPr>
            <a:normAutofit/>
          </a:bodyPr>
          <a:lstStyle/>
          <a:p>
            <a:pPr eaLnBrk="1" hangingPunct="1">
              <a:spcBef>
                <a:spcPts val="0"/>
              </a:spcBef>
            </a:pPr>
            <a:r>
              <a:rPr lang="en-US" b="1">
                <a:solidFill>
                  <a:schemeClr val="tx1"/>
                </a:solidFill>
                <a:latin typeface="Franklin Gothic Book" panose="020B0503020102020204" pitchFamily="34" charset="0"/>
                <a:cs typeface="Arial" panose="020B0604020202020204" pitchFamily="34" charset="0"/>
              </a:rPr>
              <a:t>Item: </a:t>
            </a:r>
            <a:r>
              <a:rPr lang="en-US">
                <a:solidFill>
                  <a:schemeClr val="tx1"/>
                </a:solidFill>
                <a:latin typeface="Franklin Gothic Book" panose="020B0503020102020204" pitchFamily="34" charset="0"/>
                <a:cs typeface="Arial" panose="020B0604020202020204" pitchFamily="34" charset="0"/>
              </a:rPr>
              <a:t>The student is able to identify the central idea of a text. </a:t>
            </a:r>
          </a:p>
          <a:p>
            <a:pPr eaLnBrk="1" hangingPunct="1">
              <a:spcBef>
                <a:spcPts val="0"/>
              </a:spcBef>
            </a:pPr>
            <a:endParaRPr lang="en-US">
              <a:solidFill>
                <a:schemeClr val="tx1"/>
              </a:solidFill>
              <a:latin typeface="Franklin Gothic Book" panose="020B0503020102020204" pitchFamily="34" charset="0"/>
              <a:cs typeface="Arial" panose="020B0604020202020204" pitchFamily="34" charset="0"/>
            </a:endParaRPr>
          </a:p>
          <a:p>
            <a:pPr eaLnBrk="1" hangingPunct="1">
              <a:spcBef>
                <a:spcPts val="0"/>
              </a:spcBef>
            </a:pPr>
            <a:r>
              <a:rPr lang="en-US" b="1">
                <a:solidFill>
                  <a:schemeClr val="tx1"/>
                </a:solidFill>
                <a:latin typeface="Franklin Gothic Book" panose="020B0503020102020204" pitchFamily="34" charset="0"/>
                <a:cs typeface="Arial" panose="020B0604020202020204" pitchFamily="34" charset="0"/>
              </a:rPr>
              <a:t>Observation</a:t>
            </a:r>
            <a:r>
              <a:rPr lang="en-US">
                <a:solidFill>
                  <a:schemeClr val="tx1"/>
                </a:solidFill>
                <a:latin typeface="Franklin Gothic Book" panose="020B0503020102020204" pitchFamily="34" charset="0"/>
                <a:cs typeface="Arial" panose="020B0604020202020204" pitchFamily="34" charset="0"/>
              </a:rPr>
              <a:t>: The student independently scored an 80% or higher on his class work sample for the reading standard and Individualized Education Program (IEP) monitoring.</a:t>
            </a:r>
          </a:p>
          <a:p>
            <a:pPr eaLnBrk="1" hangingPunct="1">
              <a:spcBef>
                <a:spcPts val="0"/>
              </a:spcBef>
            </a:pPr>
            <a:endParaRPr lang="en-US">
              <a:solidFill>
                <a:schemeClr val="tx1"/>
              </a:solidFill>
              <a:latin typeface="Franklin Gothic Book" panose="020B0503020102020204" pitchFamily="34" charset="0"/>
              <a:cs typeface="Arial" panose="020B0604020202020204" pitchFamily="34" charset="0"/>
            </a:endParaRPr>
          </a:p>
          <a:p>
            <a:pPr eaLnBrk="1" hangingPunct="1">
              <a:spcBef>
                <a:spcPts val="0"/>
              </a:spcBef>
            </a:pPr>
            <a:r>
              <a:rPr lang="en-US" b="1">
                <a:solidFill>
                  <a:schemeClr val="tx1"/>
                </a:solidFill>
                <a:latin typeface="Franklin Gothic Book" panose="020B0503020102020204" pitchFamily="34" charset="0"/>
                <a:cs typeface="Arial" panose="020B0604020202020204" pitchFamily="34" charset="0"/>
              </a:rPr>
              <a:t>Rating</a:t>
            </a:r>
            <a:r>
              <a:rPr lang="en-US">
                <a:solidFill>
                  <a:schemeClr val="tx1"/>
                </a:solidFill>
                <a:latin typeface="Franklin Gothic Book" panose="020B0503020102020204" pitchFamily="34" charset="0"/>
                <a:cs typeface="Arial" panose="020B0604020202020204" pitchFamily="34" charset="0"/>
              </a:rPr>
              <a:t>: 2</a:t>
            </a:r>
          </a:p>
          <a:p>
            <a:pPr marL="0" indent="0" eaLnBrk="1" hangingPunct="1">
              <a:spcBef>
                <a:spcPts val="0"/>
              </a:spcBef>
              <a:buNone/>
            </a:pPr>
            <a:endParaRPr lang="en-US">
              <a:solidFill>
                <a:schemeClr val="tx1"/>
              </a:solidFill>
              <a:latin typeface="Franklin Gothic Book" panose="020B0503020102020204" pitchFamily="34" charset="0"/>
              <a:cs typeface="Arial" panose="020B0604020202020204" pitchFamily="34" charset="0"/>
            </a:endParaRPr>
          </a:p>
          <a:p>
            <a:pPr eaLnBrk="1" hangingPunct="1">
              <a:spcBef>
                <a:spcPts val="0"/>
              </a:spcBef>
            </a:pPr>
            <a:r>
              <a:rPr lang="en-US" b="1">
                <a:solidFill>
                  <a:schemeClr val="tx1"/>
                </a:solidFill>
                <a:latin typeface="Franklin Gothic Book" panose="020B0503020102020204" pitchFamily="34" charset="0"/>
                <a:cs typeface="Arial" panose="020B0604020202020204" pitchFamily="34" charset="0"/>
              </a:rPr>
              <a:t>Documentation</a:t>
            </a:r>
            <a:r>
              <a:rPr lang="en-US">
                <a:solidFill>
                  <a:schemeClr val="tx1"/>
                </a:solidFill>
                <a:latin typeface="Franklin Gothic Book" panose="020B0503020102020204" pitchFamily="34" charset="0"/>
                <a:cs typeface="Arial" panose="020B0604020202020204" pitchFamily="34" charset="0"/>
              </a:rPr>
              <a:t>:  IEP monitoring folder or the student working folder.</a:t>
            </a:r>
          </a:p>
        </p:txBody>
      </p:sp>
    </p:spTree>
    <p:extLst>
      <p:ext uri="{BB962C8B-B14F-4D97-AF65-F5344CB8AC3E}">
        <p14:creationId xmlns:p14="http://schemas.microsoft.com/office/powerpoint/2010/main" val="2794420178"/>
      </p:ext>
    </p:extLst>
  </p:cSld>
  <p:clrMapOvr>
    <a:masterClrMapping/>
  </p:clrMapOvr>
  <p:transition advTm="33566"/>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0"/>
            <a:ext cx="11014229" cy="1228926"/>
          </a:xfrm>
        </p:spPr>
        <p:txBody>
          <a:bodyPr/>
          <a:lstStyle/>
          <a:p>
            <a:pPr eaLnBrk="1" hangingPunct="1"/>
            <a:r>
              <a:rPr lang="en-US">
                <a:latin typeface="Franklin Gothic Medium" panose="020B0603020102020204" pitchFamily="34" charset="0"/>
                <a:cs typeface="Arial" panose="020B0604020202020204" pitchFamily="34" charset="0"/>
              </a:rPr>
              <a:t>Sample Rating of 1</a:t>
            </a:r>
          </a:p>
        </p:txBody>
      </p:sp>
      <p:sp>
        <p:nvSpPr>
          <p:cNvPr id="16387" name="Content Placeholder 2"/>
          <p:cNvSpPr>
            <a:spLocks noGrp="1"/>
          </p:cNvSpPr>
          <p:nvPr>
            <p:ph type="body" sz="quarter" idx="13"/>
          </p:nvPr>
        </p:nvSpPr>
        <p:spPr>
          <a:xfrm>
            <a:off x="841829" y="1228926"/>
            <a:ext cx="10650577" cy="3914776"/>
          </a:xfrm>
        </p:spPr>
        <p:txBody>
          <a:bodyPr>
            <a:noAutofit/>
          </a:bodyPr>
          <a:lstStyle/>
          <a:p>
            <a:pPr>
              <a:spcBef>
                <a:spcPts val="0"/>
              </a:spcBef>
            </a:pPr>
            <a:r>
              <a:rPr lang="en-US" b="1">
                <a:solidFill>
                  <a:schemeClr val="tx1"/>
                </a:solidFill>
                <a:latin typeface="Franklin Gothic Book" panose="020B0503020102020204" pitchFamily="34" charset="0"/>
                <a:cs typeface="Arial" panose="020B0604020202020204" pitchFamily="34" charset="0"/>
              </a:rPr>
              <a:t>Item</a:t>
            </a:r>
            <a:r>
              <a:rPr lang="en-US">
                <a:solidFill>
                  <a:schemeClr val="tx1"/>
                </a:solidFill>
                <a:latin typeface="Franklin Gothic Book" panose="020B0503020102020204" pitchFamily="34" charset="0"/>
                <a:cs typeface="Arial" panose="020B0604020202020204" pitchFamily="34" charset="0"/>
              </a:rPr>
              <a:t>: The student is able to identify the scale of a given graph or data display.</a:t>
            </a:r>
          </a:p>
          <a:p>
            <a:pPr>
              <a:spcBef>
                <a:spcPts val="0"/>
              </a:spcBef>
            </a:pPr>
            <a:endParaRPr lang="en-US">
              <a:solidFill>
                <a:schemeClr val="tx1"/>
              </a:solidFill>
              <a:latin typeface="Franklin Gothic Book" panose="020B0503020102020204" pitchFamily="34" charset="0"/>
              <a:cs typeface="Arial" panose="020B0604020202020204" pitchFamily="34" charset="0"/>
            </a:endParaRPr>
          </a:p>
          <a:p>
            <a:pPr eaLnBrk="1" hangingPunct="1">
              <a:spcBef>
                <a:spcPts val="0"/>
              </a:spcBef>
            </a:pPr>
            <a:r>
              <a:rPr lang="en-US" b="1">
                <a:solidFill>
                  <a:schemeClr val="tx1"/>
                </a:solidFill>
                <a:latin typeface="Franklin Gothic Book" panose="020B0503020102020204" pitchFamily="34" charset="0"/>
                <a:cs typeface="Arial" panose="020B0604020202020204" pitchFamily="34" charset="0"/>
              </a:rPr>
              <a:t>Observation</a:t>
            </a:r>
            <a:r>
              <a:rPr lang="en-US">
                <a:solidFill>
                  <a:schemeClr val="tx1"/>
                </a:solidFill>
                <a:latin typeface="Franklin Gothic Book" panose="020B0503020102020204" pitchFamily="34" charset="0"/>
                <a:cs typeface="Arial" panose="020B0604020202020204" pitchFamily="34" charset="0"/>
              </a:rPr>
              <a:t>: IEP data shows that the student could do this but only with verbal prompting.</a:t>
            </a:r>
          </a:p>
          <a:p>
            <a:pPr eaLnBrk="1" hangingPunct="1">
              <a:spcBef>
                <a:spcPts val="0"/>
              </a:spcBef>
            </a:pPr>
            <a:endParaRPr lang="en-US">
              <a:solidFill>
                <a:schemeClr val="tx1"/>
              </a:solidFill>
              <a:latin typeface="Franklin Gothic Book" panose="020B0503020102020204" pitchFamily="34" charset="0"/>
              <a:cs typeface="Arial" panose="020B0604020202020204" pitchFamily="34" charset="0"/>
            </a:endParaRPr>
          </a:p>
          <a:p>
            <a:pPr eaLnBrk="1" hangingPunct="1">
              <a:spcBef>
                <a:spcPts val="0"/>
              </a:spcBef>
            </a:pPr>
            <a:r>
              <a:rPr lang="en-US" b="1">
                <a:solidFill>
                  <a:schemeClr val="tx1"/>
                </a:solidFill>
                <a:latin typeface="Franklin Gothic Book" panose="020B0503020102020204" pitchFamily="34" charset="0"/>
                <a:cs typeface="Arial" panose="020B0604020202020204" pitchFamily="34" charset="0"/>
              </a:rPr>
              <a:t>Rating</a:t>
            </a:r>
            <a:r>
              <a:rPr lang="en-US">
                <a:solidFill>
                  <a:schemeClr val="tx1"/>
                </a:solidFill>
                <a:latin typeface="Franklin Gothic Book" panose="020B0503020102020204" pitchFamily="34" charset="0"/>
                <a:cs typeface="Arial" panose="020B0604020202020204" pitchFamily="34" charset="0"/>
              </a:rPr>
              <a:t>: 1</a:t>
            </a:r>
          </a:p>
          <a:p>
            <a:pPr eaLnBrk="1" hangingPunct="1">
              <a:spcBef>
                <a:spcPts val="0"/>
              </a:spcBef>
            </a:pPr>
            <a:endParaRPr lang="en-US">
              <a:solidFill>
                <a:schemeClr val="tx1"/>
              </a:solidFill>
              <a:latin typeface="Franklin Gothic Book" panose="020B0503020102020204" pitchFamily="34" charset="0"/>
              <a:cs typeface="Arial" panose="020B0604020202020204" pitchFamily="34" charset="0"/>
            </a:endParaRPr>
          </a:p>
          <a:p>
            <a:pPr eaLnBrk="1" hangingPunct="1">
              <a:spcBef>
                <a:spcPts val="0"/>
              </a:spcBef>
            </a:pPr>
            <a:r>
              <a:rPr lang="en-US" b="1">
                <a:solidFill>
                  <a:schemeClr val="tx1"/>
                </a:solidFill>
                <a:latin typeface="Franklin Gothic Book" panose="020B0503020102020204" pitchFamily="34" charset="0"/>
                <a:cs typeface="Arial" panose="020B0604020202020204" pitchFamily="34" charset="0"/>
              </a:rPr>
              <a:t>Documentation</a:t>
            </a:r>
            <a:r>
              <a:rPr lang="en-US">
                <a:solidFill>
                  <a:schemeClr val="tx1"/>
                </a:solidFill>
                <a:latin typeface="Franklin Gothic Book" panose="020B0503020102020204" pitchFamily="34" charset="0"/>
                <a:cs typeface="Arial" panose="020B0604020202020204" pitchFamily="34" charset="0"/>
              </a:rPr>
              <a:t>: Student working folder</a:t>
            </a:r>
          </a:p>
        </p:txBody>
      </p:sp>
    </p:spTree>
    <p:extLst>
      <p:ext uri="{BB962C8B-B14F-4D97-AF65-F5344CB8AC3E}">
        <p14:creationId xmlns:p14="http://schemas.microsoft.com/office/powerpoint/2010/main" val="540156861"/>
      </p:ext>
    </p:extLst>
  </p:cSld>
  <p:clrMapOvr>
    <a:masterClrMapping/>
  </p:clrMapOvr>
  <p:transition advTm="20911"/>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0"/>
            <a:ext cx="8229600" cy="1273562"/>
          </a:xfrm>
        </p:spPr>
        <p:txBody>
          <a:bodyPr/>
          <a:lstStyle/>
          <a:p>
            <a:pPr eaLnBrk="1" hangingPunct="1"/>
            <a:r>
              <a:rPr lang="en-US">
                <a:latin typeface="Franklin Gothic Medium" panose="020B0603020102020204" pitchFamily="34" charset="0"/>
                <a:cs typeface="Arial" panose="020B0604020202020204" pitchFamily="34" charset="0"/>
              </a:rPr>
              <a:t>Sample Rating of 0</a:t>
            </a:r>
          </a:p>
        </p:txBody>
      </p:sp>
      <p:sp>
        <p:nvSpPr>
          <p:cNvPr id="17411" name="Content Placeholder 2"/>
          <p:cNvSpPr>
            <a:spLocks noGrp="1"/>
          </p:cNvSpPr>
          <p:nvPr>
            <p:ph type="body" sz="quarter" idx="13"/>
          </p:nvPr>
        </p:nvSpPr>
        <p:spPr>
          <a:xfrm>
            <a:off x="798286" y="1242770"/>
            <a:ext cx="10643746" cy="4341668"/>
          </a:xfrm>
        </p:spPr>
        <p:txBody>
          <a:bodyPr>
            <a:normAutofit lnSpcReduction="10000"/>
          </a:bodyPr>
          <a:lstStyle/>
          <a:p>
            <a:pPr eaLnBrk="1" hangingPunct="1">
              <a:spcBef>
                <a:spcPts val="0"/>
              </a:spcBef>
            </a:pPr>
            <a:r>
              <a:rPr lang="en-US" b="1">
                <a:solidFill>
                  <a:schemeClr val="tx1"/>
                </a:solidFill>
                <a:latin typeface="Franklin Gothic Book" panose="020B0503020102020204" pitchFamily="34" charset="0"/>
                <a:cs typeface="Arial" panose="020B0604020202020204" pitchFamily="34" charset="0"/>
              </a:rPr>
              <a:t>Item: </a:t>
            </a:r>
            <a:r>
              <a:rPr lang="en-US">
                <a:solidFill>
                  <a:schemeClr val="tx1"/>
                </a:solidFill>
                <a:latin typeface="Franklin Gothic Book" panose="020B0503020102020204" pitchFamily="34" charset="0"/>
                <a:cs typeface="Arial" panose="020B0604020202020204" pitchFamily="34" charset="0"/>
              </a:rPr>
              <a:t>The student understands that a sailboat is powered by the wind in order to move forward.</a:t>
            </a:r>
          </a:p>
          <a:p>
            <a:pPr eaLnBrk="1" hangingPunct="1">
              <a:spcBef>
                <a:spcPts val="0"/>
              </a:spcBef>
            </a:pPr>
            <a:endParaRPr lang="en-US">
              <a:solidFill>
                <a:schemeClr val="tx1"/>
              </a:solidFill>
              <a:latin typeface="Franklin Gothic Book" panose="020B0503020102020204" pitchFamily="34" charset="0"/>
              <a:cs typeface="Arial" panose="020B0604020202020204" pitchFamily="34" charset="0"/>
            </a:endParaRPr>
          </a:p>
          <a:p>
            <a:pPr eaLnBrk="1" hangingPunct="1">
              <a:spcBef>
                <a:spcPts val="0"/>
              </a:spcBef>
            </a:pPr>
            <a:r>
              <a:rPr lang="en-US" b="1">
                <a:solidFill>
                  <a:schemeClr val="tx1"/>
                </a:solidFill>
                <a:latin typeface="Franklin Gothic Book" panose="020B0503020102020204" pitchFamily="34" charset="0"/>
                <a:cs typeface="Arial" panose="020B0604020202020204" pitchFamily="34" charset="0"/>
              </a:rPr>
              <a:t>Observation</a:t>
            </a:r>
            <a:r>
              <a:rPr lang="en-US">
                <a:solidFill>
                  <a:schemeClr val="tx1"/>
                </a:solidFill>
                <a:latin typeface="Franklin Gothic Book" panose="020B0503020102020204" pitchFamily="34" charset="0"/>
                <a:cs typeface="Arial" panose="020B0604020202020204" pitchFamily="34" charset="0"/>
              </a:rPr>
              <a:t>: No previous observation had been made so the team created an assessment activity. The assessment showed a boat on a lake with the question about what makes it move.  The student was given three answer choices. The student did not answer the item correctly, even when given prompts.</a:t>
            </a:r>
          </a:p>
          <a:p>
            <a:pPr eaLnBrk="1" hangingPunct="1">
              <a:spcBef>
                <a:spcPts val="0"/>
              </a:spcBef>
            </a:pPr>
            <a:endParaRPr lang="en-US">
              <a:solidFill>
                <a:schemeClr val="tx1"/>
              </a:solidFill>
              <a:latin typeface="Franklin Gothic Book" panose="020B0503020102020204" pitchFamily="34" charset="0"/>
              <a:cs typeface="Arial" panose="020B0604020202020204" pitchFamily="34" charset="0"/>
            </a:endParaRPr>
          </a:p>
          <a:p>
            <a:pPr eaLnBrk="1" hangingPunct="1">
              <a:spcBef>
                <a:spcPts val="0"/>
              </a:spcBef>
            </a:pPr>
            <a:r>
              <a:rPr lang="en-US" b="1">
                <a:solidFill>
                  <a:schemeClr val="tx1"/>
                </a:solidFill>
                <a:latin typeface="Franklin Gothic Book" panose="020B0503020102020204" pitchFamily="34" charset="0"/>
                <a:cs typeface="Arial" panose="020B0604020202020204" pitchFamily="34" charset="0"/>
              </a:rPr>
              <a:t>Rating: </a:t>
            </a:r>
            <a:r>
              <a:rPr lang="en-US">
                <a:solidFill>
                  <a:schemeClr val="tx1"/>
                </a:solidFill>
                <a:latin typeface="Franklin Gothic Book" panose="020B0503020102020204" pitchFamily="34" charset="0"/>
                <a:cs typeface="Arial" panose="020B0604020202020204" pitchFamily="34" charset="0"/>
              </a:rPr>
              <a:t>0</a:t>
            </a:r>
          </a:p>
          <a:p>
            <a:pPr eaLnBrk="1" hangingPunct="1">
              <a:spcBef>
                <a:spcPts val="0"/>
              </a:spcBef>
            </a:pPr>
            <a:endParaRPr lang="en-US">
              <a:solidFill>
                <a:schemeClr val="tx1"/>
              </a:solidFill>
              <a:latin typeface="Franklin Gothic Book" panose="020B0503020102020204" pitchFamily="34" charset="0"/>
              <a:cs typeface="Arial" panose="020B0604020202020204" pitchFamily="34" charset="0"/>
            </a:endParaRPr>
          </a:p>
          <a:p>
            <a:pPr eaLnBrk="1" hangingPunct="1">
              <a:spcBef>
                <a:spcPts val="0"/>
              </a:spcBef>
            </a:pPr>
            <a:r>
              <a:rPr lang="en-US" b="1">
                <a:solidFill>
                  <a:schemeClr val="tx1"/>
                </a:solidFill>
                <a:latin typeface="Franklin Gothic Book" panose="020B0503020102020204" pitchFamily="34" charset="0"/>
                <a:cs typeface="Arial" panose="020B0604020202020204" pitchFamily="34" charset="0"/>
              </a:rPr>
              <a:t>Documentation</a:t>
            </a:r>
            <a:r>
              <a:rPr lang="en-US">
                <a:solidFill>
                  <a:schemeClr val="tx1"/>
                </a:solidFill>
                <a:latin typeface="Franklin Gothic Book" panose="020B0503020102020204" pitchFamily="34" charset="0"/>
                <a:cs typeface="Arial" panose="020B0604020202020204" pitchFamily="34" charset="0"/>
              </a:rPr>
              <a:t>: Student Working Folder</a:t>
            </a:r>
            <a:endParaRPr lang="en-US">
              <a:solidFill>
                <a:schemeClr val="tx1"/>
              </a:solidFill>
              <a:latin typeface="Franklin Gothic Book" panose="020B0503020102020204" pitchFamily="34" charset="0"/>
            </a:endParaRPr>
          </a:p>
          <a:p>
            <a:pPr eaLnBrk="1" hangingPunct="1"/>
            <a:endParaRPr lang="en-US" sz="2400">
              <a:solidFill>
                <a:schemeClr val="tx1"/>
              </a:solidFill>
              <a:latin typeface="Franklin Gothic Book" panose="020B0503020102020204" pitchFamily="34" charset="0"/>
            </a:endParaRPr>
          </a:p>
        </p:txBody>
      </p:sp>
    </p:spTree>
    <p:extLst>
      <p:ext uri="{BB962C8B-B14F-4D97-AF65-F5344CB8AC3E}">
        <p14:creationId xmlns:p14="http://schemas.microsoft.com/office/powerpoint/2010/main" val="3661199367"/>
      </p:ext>
    </p:extLst>
  </p:cSld>
  <p:clrMapOvr>
    <a:masterClrMapping/>
  </p:clrMapOvr>
  <p:transition advTm="22064"/>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9DB1B6-904E-4159-AFA3-8BECA16F509C}"/>
              </a:ext>
            </a:extLst>
          </p:cNvPr>
          <p:cNvSpPr txBox="1">
            <a:spLocks noGrp="1"/>
          </p:cNvSpPr>
          <p:nvPr>
            <p:ph type="ctrTitle"/>
          </p:nvPr>
        </p:nvSpPr>
        <p:spPr>
          <a:xfrm>
            <a:off x="2106209" y="1101155"/>
            <a:ext cx="9618991" cy="2324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rgbClr val="102649"/>
                </a:solidFill>
                <a:latin typeface="+mj-lt"/>
                <a:ea typeface="+mj-ea"/>
                <a:cs typeface="+mj-cs"/>
              </a:defRPr>
            </a:lvl1pPr>
          </a:lstStyle>
          <a:p>
            <a:pPr>
              <a:defRPr/>
            </a:pPr>
            <a:r>
              <a:rPr lang="en-US" sz="5200">
                <a:latin typeface="Franklin Gothic Medium" panose="020B0603020102020204" pitchFamily="34" charset="0"/>
              </a:rPr>
              <a:t>Next Steps</a:t>
            </a:r>
          </a:p>
        </p:txBody>
      </p:sp>
    </p:spTree>
    <p:extLst>
      <p:ext uri="{BB962C8B-B14F-4D97-AF65-F5344CB8AC3E}">
        <p14:creationId xmlns:p14="http://schemas.microsoft.com/office/powerpoint/2010/main" val="3309286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0"/>
            <a:ext cx="8229600" cy="1349829"/>
          </a:xfrm>
        </p:spPr>
        <p:txBody>
          <a:bodyPr/>
          <a:lstStyle/>
          <a:p>
            <a:pPr eaLnBrk="1" hangingPunct="1"/>
            <a:r>
              <a:rPr lang="en-US">
                <a:latin typeface="Franklin Gothic Medium" panose="020B0603020102020204" pitchFamily="34" charset="0"/>
                <a:cs typeface="Arial" panose="020B0604020202020204" pitchFamily="34" charset="0"/>
              </a:rPr>
              <a:t>Quick Review</a:t>
            </a:r>
          </a:p>
        </p:txBody>
      </p:sp>
      <p:sp>
        <p:nvSpPr>
          <p:cNvPr id="18435" name="Content Placeholder 2"/>
          <p:cNvSpPr>
            <a:spLocks noGrp="1"/>
          </p:cNvSpPr>
          <p:nvPr>
            <p:ph type="body" sz="quarter" idx="13"/>
          </p:nvPr>
        </p:nvSpPr>
        <p:spPr>
          <a:xfrm>
            <a:off x="770965" y="1190171"/>
            <a:ext cx="10956578" cy="4557486"/>
          </a:xfrm>
        </p:spPr>
        <p:txBody>
          <a:bodyPr vert="horz" lIns="91440" tIns="45720" rIns="91440" bIns="45720" rtlCol="0" anchor="t">
            <a:normAutofit lnSpcReduction="10000"/>
          </a:bodyPr>
          <a:lstStyle/>
          <a:p>
            <a:pPr marL="514350" indent="-514350" eaLnBrk="1" hangingPunct="1">
              <a:lnSpc>
                <a:spcPct val="100000"/>
              </a:lnSpc>
              <a:spcBef>
                <a:spcPts val="0"/>
              </a:spcBef>
              <a:buFont typeface="+mj-lt"/>
              <a:buAutoNum type="arabicPeriod"/>
            </a:pPr>
            <a:r>
              <a:rPr lang="en-US" dirty="0">
                <a:solidFill>
                  <a:schemeClr val="tx1"/>
                </a:solidFill>
                <a:latin typeface="Franklin Gothic Book" panose="020B0503020102020204" pitchFamily="34" charset="0"/>
                <a:cs typeface="Arial"/>
              </a:rPr>
              <a:t>Review TAR Administration Guide.</a:t>
            </a:r>
          </a:p>
          <a:p>
            <a:pPr marL="514350" indent="-514350" eaLnBrk="1" hangingPunct="1">
              <a:lnSpc>
                <a:spcPct val="100000"/>
              </a:lnSpc>
              <a:spcBef>
                <a:spcPts val="0"/>
              </a:spcBef>
              <a:buFont typeface="+mj-lt"/>
              <a:buAutoNum type="arabicPeriod"/>
            </a:pPr>
            <a:r>
              <a:rPr lang="en-US" dirty="0">
                <a:solidFill>
                  <a:schemeClr val="tx1"/>
                </a:solidFill>
                <a:latin typeface="Franklin Gothic Book" panose="020B0503020102020204" pitchFamily="34" charset="0"/>
                <a:cs typeface="Arial"/>
              </a:rPr>
              <a:t>Complete the TAR training and qualification quiz.</a:t>
            </a:r>
          </a:p>
          <a:p>
            <a:pPr marL="514350" indent="-514350">
              <a:lnSpc>
                <a:spcPct val="100000"/>
              </a:lnSpc>
              <a:spcBef>
                <a:spcPts val="0"/>
              </a:spcBef>
              <a:buAutoNum type="arabicPeriod"/>
            </a:pPr>
            <a:r>
              <a:rPr lang="en-US" dirty="0">
                <a:solidFill>
                  <a:schemeClr val="tx1"/>
                </a:solidFill>
                <a:latin typeface="Franklin Gothic Book" panose="020B0503020102020204" pitchFamily="34" charset="0"/>
                <a:cs typeface="Arial"/>
              </a:rPr>
              <a:t>Complete the Administration Code 703 KAR 5:080 training (required before administering any state assessment)</a:t>
            </a:r>
          </a:p>
          <a:p>
            <a:pPr marL="514350" indent="-514350">
              <a:lnSpc>
                <a:spcPct val="100000"/>
              </a:lnSpc>
              <a:spcBef>
                <a:spcPts val="0"/>
              </a:spcBef>
              <a:buAutoNum type="arabicPeriod"/>
            </a:pPr>
            <a:r>
              <a:rPr lang="en-US" dirty="0">
                <a:solidFill>
                  <a:schemeClr val="tx1"/>
                </a:solidFill>
                <a:latin typeface="Franklin Gothic Book" panose="020B0503020102020204" pitchFamily="34" charset="0"/>
                <a:cs typeface="Arial"/>
              </a:rPr>
              <a:t>Complete the Inclusion of Special Populations 703 KAR 5:070 training (required before administering any state assessment)</a:t>
            </a:r>
          </a:p>
          <a:p>
            <a:pPr marL="514350" indent="-514350" eaLnBrk="1" hangingPunct="1">
              <a:lnSpc>
                <a:spcPct val="100000"/>
              </a:lnSpc>
              <a:spcBef>
                <a:spcPts val="0"/>
              </a:spcBef>
              <a:buFont typeface="+mj-lt"/>
              <a:buAutoNum type="arabicPeriod"/>
            </a:pPr>
            <a:r>
              <a:rPr lang="en-US" dirty="0">
                <a:solidFill>
                  <a:schemeClr val="tx1"/>
                </a:solidFill>
                <a:latin typeface="Franklin Gothic Book" panose="020B0503020102020204" pitchFamily="34" charset="0"/>
                <a:cs typeface="Arial"/>
              </a:rPr>
              <a:t>Download the TAR document.</a:t>
            </a:r>
          </a:p>
          <a:p>
            <a:pPr marL="514350" indent="-514350">
              <a:lnSpc>
                <a:spcPct val="100000"/>
              </a:lnSpc>
              <a:spcBef>
                <a:spcPts val="0"/>
              </a:spcBef>
              <a:buFont typeface="+mj-lt"/>
              <a:buAutoNum type="arabicPeriod"/>
            </a:pPr>
            <a:r>
              <a:rPr lang="en-US" dirty="0">
                <a:solidFill>
                  <a:schemeClr val="tx1"/>
                </a:solidFill>
                <a:latin typeface="Franklin Gothic Book" panose="020B0503020102020204" pitchFamily="34" charset="0"/>
                <a:cs typeface="Arial"/>
              </a:rPr>
              <a:t>Complete the student interview.</a:t>
            </a:r>
          </a:p>
          <a:p>
            <a:pPr marL="514350" indent="-514350" eaLnBrk="1" hangingPunct="1">
              <a:lnSpc>
                <a:spcPct val="100000"/>
              </a:lnSpc>
              <a:spcBef>
                <a:spcPts val="0"/>
              </a:spcBef>
              <a:buFont typeface="+mj-lt"/>
              <a:buAutoNum type="arabicPeriod"/>
            </a:pPr>
            <a:r>
              <a:rPr lang="en-US" dirty="0">
                <a:solidFill>
                  <a:schemeClr val="tx1"/>
                </a:solidFill>
                <a:latin typeface="Franklin Gothic Book" panose="020B0503020102020204" pitchFamily="34" charset="0"/>
                <a:cs typeface="Arial"/>
              </a:rPr>
              <a:t>Rate items along with team members.</a:t>
            </a:r>
          </a:p>
          <a:p>
            <a:pPr marL="514350" indent="-514350" eaLnBrk="1" hangingPunct="1">
              <a:lnSpc>
                <a:spcPct val="100000"/>
              </a:lnSpc>
              <a:spcBef>
                <a:spcPts val="0"/>
              </a:spcBef>
              <a:buFont typeface="+mj-lt"/>
              <a:buAutoNum type="arabicPeriod"/>
            </a:pPr>
            <a:r>
              <a:rPr lang="en-US" dirty="0">
                <a:solidFill>
                  <a:schemeClr val="tx1"/>
                </a:solidFill>
                <a:latin typeface="Franklin Gothic Book" panose="020B0503020102020204" pitchFamily="34" charset="0"/>
                <a:cs typeface="Arial"/>
              </a:rPr>
              <a:t>During and upon completion, TAR documentation should be stored with other secure testing materials</a:t>
            </a:r>
          </a:p>
          <a:p>
            <a:pPr marL="514350" indent="-514350">
              <a:buFont typeface="+mj-lt"/>
              <a:buAutoNum type="arabicPeriod"/>
            </a:pPr>
            <a:endParaRPr lang="en-US" sz="2400" dirty="0">
              <a:solidFill>
                <a:schemeClr val="tx1"/>
              </a:solidFill>
              <a:latin typeface="Franklin Gothic Book" panose="020B0503020102020204" pitchFamily="34" charset="0"/>
              <a:cs typeface="Arial" panose="020B0604020202020204" pitchFamily="34" charset="0"/>
            </a:endParaRPr>
          </a:p>
          <a:p>
            <a:pPr marL="514350" indent="-514350">
              <a:buFont typeface="+mj-lt"/>
              <a:buAutoNum type="arabicPeriod"/>
            </a:pPr>
            <a:endParaRPr lang="en-US" sz="2400" dirty="0">
              <a:solidFill>
                <a:schemeClr val="tx1"/>
              </a:solidFill>
              <a:latin typeface="Franklin Gothic Book" panose="020B0503020102020204" pitchFamily="34" charset="0"/>
              <a:cs typeface="Arial" panose="020B0604020202020204" pitchFamily="34" charset="0"/>
            </a:endParaRPr>
          </a:p>
          <a:p>
            <a:pPr marL="514350" indent="-514350" eaLnBrk="1" hangingPunct="1">
              <a:buFont typeface="+mj-lt"/>
              <a:buAutoNum type="arabicPeriod"/>
            </a:pPr>
            <a:endParaRPr lang="en-US" sz="2400" dirty="0">
              <a:solidFill>
                <a:schemeClr val="tx1"/>
              </a:solidFill>
              <a:latin typeface="Franklin Gothic Book" panose="020B0503020102020204" pitchFamily="34" charset="0"/>
              <a:cs typeface="Arial" panose="020B0604020202020204" pitchFamily="34" charset="0"/>
            </a:endParaRPr>
          </a:p>
        </p:txBody>
      </p:sp>
    </p:spTree>
    <p:extLst>
      <p:ext uri="{BB962C8B-B14F-4D97-AF65-F5344CB8AC3E}">
        <p14:creationId xmlns:p14="http://schemas.microsoft.com/office/powerpoint/2010/main" val="1120454508"/>
      </p:ext>
    </p:extLst>
  </p:cSld>
  <p:clrMapOvr>
    <a:masterClrMapping/>
  </p:clrMapOvr>
  <p:transition advTm="49089"/>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014229" cy="1376680"/>
          </a:xfrm>
        </p:spPr>
        <p:txBody>
          <a:bodyPr/>
          <a:lstStyle/>
          <a:p>
            <a:r>
              <a:rPr lang="en-US">
                <a:latin typeface="Franklin Gothic Medium" panose="020B0603020102020204" pitchFamily="34" charset="0"/>
                <a:cs typeface="Arial" panose="020B0604020202020204" pitchFamily="34" charset="0"/>
              </a:rPr>
              <a:t>Finishing Up</a:t>
            </a:r>
          </a:p>
        </p:txBody>
      </p:sp>
      <p:sp>
        <p:nvSpPr>
          <p:cNvPr id="3" name="Content Placeholder 2"/>
          <p:cNvSpPr>
            <a:spLocks noGrp="1"/>
          </p:cNvSpPr>
          <p:nvPr>
            <p:ph type="body" sz="quarter" idx="13"/>
          </p:nvPr>
        </p:nvSpPr>
        <p:spPr>
          <a:xfrm>
            <a:off x="710227" y="1376680"/>
            <a:ext cx="11014228" cy="3517455"/>
          </a:xfrm>
        </p:spPr>
        <p:txBody>
          <a:bodyPr vert="horz" lIns="91440" tIns="45720" rIns="91440" bIns="45720" rtlCol="0" anchor="t">
            <a:normAutofit lnSpcReduction="10000"/>
          </a:bodyPr>
          <a:lstStyle/>
          <a:p>
            <a:pPr>
              <a:spcBef>
                <a:spcPts val="0"/>
              </a:spcBef>
            </a:pPr>
            <a:r>
              <a:rPr lang="en-US" dirty="0">
                <a:solidFill>
                  <a:schemeClr val="tx1"/>
                </a:solidFill>
                <a:latin typeface="Franklin Gothic Book" panose="020B0503020102020204" pitchFamily="34" charset="0"/>
                <a:cs typeface="Arial"/>
              </a:rPr>
              <a:t>All members administering the TAR must complete the training in the OTS by Dec. 20, 2024. </a:t>
            </a:r>
            <a:endParaRPr lang="en-US" dirty="0">
              <a:solidFill>
                <a:schemeClr val="tx1"/>
              </a:solidFill>
              <a:latin typeface="Franklin Gothic Book" panose="020B0503020102020204" pitchFamily="34" charset="0"/>
              <a:cs typeface="Arial" panose="020B0604020202020204" pitchFamily="34" charset="0"/>
            </a:endParaRPr>
          </a:p>
          <a:p>
            <a:pPr>
              <a:spcBef>
                <a:spcPts val="0"/>
              </a:spcBef>
            </a:pPr>
            <a:endParaRPr lang="en-US" dirty="0">
              <a:solidFill>
                <a:schemeClr val="tx1"/>
              </a:solidFill>
              <a:latin typeface="Franklin Gothic Book" panose="020B0503020102020204" pitchFamily="34" charset="0"/>
              <a:cs typeface="Arial" panose="020B0604020202020204" pitchFamily="34" charset="0"/>
            </a:endParaRPr>
          </a:p>
          <a:p>
            <a:pPr>
              <a:spcBef>
                <a:spcPts val="0"/>
              </a:spcBef>
            </a:pPr>
            <a:r>
              <a:rPr lang="en-US" dirty="0">
                <a:solidFill>
                  <a:schemeClr val="tx1"/>
                </a:solidFill>
                <a:latin typeface="Franklin Gothic Book" panose="020B0503020102020204" pitchFamily="34" charset="0"/>
                <a:cs typeface="Arial"/>
              </a:rPr>
              <a:t>Complete the Administration </a:t>
            </a:r>
            <a:r>
              <a:rPr lang="en-US">
                <a:solidFill>
                  <a:schemeClr val="tx1"/>
                </a:solidFill>
                <a:latin typeface="Franklin Gothic Book" panose="020B0503020102020204" pitchFamily="34" charset="0"/>
                <a:cs typeface="Arial"/>
              </a:rPr>
              <a:t>of the TAR </a:t>
            </a:r>
            <a:r>
              <a:rPr lang="en-US" dirty="0">
                <a:solidFill>
                  <a:schemeClr val="tx1"/>
                </a:solidFill>
                <a:latin typeface="Franklin Gothic Book" panose="020B0503020102020204" pitchFamily="34" charset="0"/>
                <a:cs typeface="Arial"/>
              </a:rPr>
              <a:t>by May 23, 2025.</a:t>
            </a:r>
          </a:p>
          <a:p>
            <a:pPr marL="114300" indent="0">
              <a:spcBef>
                <a:spcPts val="0"/>
              </a:spcBef>
              <a:buNone/>
            </a:pPr>
            <a:endParaRPr lang="en-US" dirty="0">
              <a:solidFill>
                <a:schemeClr val="tx1"/>
              </a:solidFill>
              <a:latin typeface="Franklin Gothic Book" panose="020B0503020102020204" pitchFamily="34" charset="0"/>
              <a:cs typeface="Arial" panose="020B0604020202020204" pitchFamily="34" charset="0"/>
            </a:endParaRPr>
          </a:p>
          <a:p>
            <a:pPr>
              <a:spcBef>
                <a:spcPts val="0"/>
              </a:spcBef>
            </a:pPr>
            <a:r>
              <a:rPr lang="en-US" dirty="0">
                <a:solidFill>
                  <a:schemeClr val="tx1"/>
                </a:solidFill>
                <a:latin typeface="Franklin Gothic Book" panose="020B0503020102020204" pitchFamily="34" charset="0"/>
                <a:cs typeface="Arial"/>
              </a:rPr>
              <a:t>Make sure all team members are listed on the completed TAR document.</a:t>
            </a:r>
          </a:p>
          <a:p>
            <a:pPr marL="114300" indent="0">
              <a:spcBef>
                <a:spcPts val="0"/>
              </a:spcBef>
              <a:buNone/>
            </a:pPr>
            <a:endParaRPr lang="en-US" dirty="0">
              <a:solidFill>
                <a:schemeClr val="tx1"/>
              </a:solidFill>
              <a:latin typeface="Franklin Gothic Book" panose="020B0503020102020204" pitchFamily="34" charset="0"/>
              <a:cs typeface="Arial" panose="020B0604020202020204" pitchFamily="34" charset="0"/>
            </a:endParaRPr>
          </a:p>
          <a:p>
            <a:pPr>
              <a:spcBef>
                <a:spcPts val="0"/>
              </a:spcBef>
            </a:pPr>
            <a:r>
              <a:rPr lang="en-US" dirty="0">
                <a:solidFill>
                  <a:schemeClr val="tx1"/>
                </a:solidFill>
                <a:latin typeface="Franklin Gothic Book" panose="020B0503020102020204" pitchFamily="34" charset="0"/>
                <a:cs typeface="Arial"/>
              </a:rPr>
              <a:t>Enter scores in the SRD no later than May 30, 2025. </a:t>
            </a:r>
            <a:endParaRPr lang="en-US" dirty="0">
              <a:solidFill>
                <a:schemeClr val="tx1"/>
              </a:solidFill>
              <a:latin typeface="Franklin Gothic Book" panose="020B0503020102020204" pitchFamily="34" charset="0"/>
              <a:cs typeface="Arial" panose="020B0604020202020204" pitchFamily="34" charset="0"/>
            </a:endParaRPr>
          </a:p>
          <a:p>
            <a:pPr marL="0" indent="0">
              <a:buNone/>
            </a:pPr>
            <a:endParaRPr lang="en-US" sz="2400" dirty="0">
              <a:solidFill>
                <a:schemeClr val="tx1"/>
              </a:solidFill>
              <a:latin typeface="Franklin Gothic Book" panose="020B0503020102020204" pitchFamily="34" charset="0"/>
            </a:endParaRPr>
          </a:p>
        </p:txBody>
      </p:sp>
      <p:sp>
        <p:nvSpPr>
          <p:cNvPr id="5" name="TextBox 4"/>
          <p:cNvSpPr txBox="1"/>
          <p:nvPr/>
        </p:nvSpPr>
        <p:spPr>
          <a:xfrm>
            <a:off x="473730" y="5019655"/>
            <a:ext cx="11250725" cy="461665"/>
          </a:xfrm>
          <a:prstGeom prst="rect">
            <a:avLst/>
          </a:prstGeom>
          <a:solidFill>
            <a:srgbClr val="FFFFFF"/>
          </a:solidFill>
        </p:spPr>
        <p:txBody>
          <a:bodyPr wrap="square" rtlCol="0">
            <a:spAutoFit/>
          </a:bodyPr>
          <a:lstStyle/>
          <a:p>
            <a:pPr algn="ctr">
              <a:defRPr/>
            </a:pPr>
            <a:r>
              <a:rPr lang="en-US" sz="2400" b="1">
                <a:solidFill>
                  <a:schemeClr val="accent1">
                    <a:lumMod val="75000"/>
                  </a:schemeClr>
                </a:solidFill>
                <a:latin typeface="Franklin Gothic Book" panose="020B0503020102020204" pitchFamily="34" charset="0"/>
                <a:hlinkClick r:id="rId3">
                  <a:extLst>
                    <a:ext uri="{A12FA001-AC4F-418D-AE19-62706E023703}">
                      <ahyp:hlinkClr xmlns:ahyp="http://schemas.microsoft.com/office/drawing/2018/hyperlinkcolor" val="tx"/>
                    </a:ext>
                  </a:extLst>
                </a:hlinkClick>
              </a:rPr>
              <a:t>Click here to take the Transition Attainment Record Quiz</a:t>
            </a:r>
            <a:endParaRPr lang="en-US" sz="2400" b="1">
              <a:solidFill>
                <a:schemeClr val="accent1">
                  <a:lumMod val="75000"/>
                </a:schemeClr>
              </a:solidFill>
              <a:latin typeface="Franklin Gothic Book" panose="020B0503020102020204" pitchFamily="34" charset="0"/>
            </a:endParaRPr>
          </a:p>
        </p:txBody>
      </p:sp>
    </p:spTree>
    <p:extLst>
      <p:ext uri="{BB962C8B-B14F-4D97-AF65-F5344CB8AC3E}">
        <p14:creationId xmlns:p14="http://schemas.microsoft.com/office/powerpoint/2010/main" val="3740817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11C893B3-73F2-4068-9286-0015FB25B9A9}"/>
              </a:ext>
            </a:extLst>
          </p:cNvPr>
          <p:cNvSpPr>
            <a:spLocks noGrp="1"/>
          </p:cNvSpPr>
          <p:nvPr>
            <p:ph type="title"/>
          </p:nvPr>
        </p:nvSpPr>
        <p:spPr>
          <a:xfrm>
            <a:off x="0" y="-4046"/>
            <a:ext cx="12192000" cy="1325563"/>
          </a:xfrm>
          <a:prstGeom prst="rect">
            <a:avLst/>
          </a:prstGeom>
        </p:spPr>
        <p:txBody>
          <a:bodyPr>
            <a:normAutofit/>
          </a:bodyPr>
          <a:lstStyle/>
          <a:p>
            <a:r>
              <a:rPr lang="en-US" sz="4000">
                <a:latin typeface="Franklin Gothic Medium" panose="020B0603020102020204" pitchFamily="34" charset="0"/>
              </a:rPr>
              <a:t>Division of Assessment and Accountability Support</a:t>
            </a:r>
          </a:p>
        </p:txBody>
      </p:sp>
      <p:sp>
        <p:nvSpPr>
          <p:cNvPr id="6" name="Rectangle: Rounded Corners 5">
            <a:extLst>
              <a:ext uri="{FF2B5EF4-FFF2-40B4-BE49-F238E27FC236}">
                <a16:creationId xmlns:a16="http://schemas.microsoft.com/office/drawing/2014/main" id="{B90D9DA2-C37A-4EC2-9DD5-C3DCF061A585}"/>
              </a:ext>
            </a:extLst>
          </p:cNvPr>
          <p:cNvSpPr/>
          <p:nvPr/>
        </p:nvSpPr>
        <p:spPr>
          <a:xfrm>
            <a:off x="410817" y="1626704"/>
            <a:ext cx="3856383" cy="3604592"/>
          </a:xfrm>
          <a:prstGeom prst="roundRect">
            <a:avLst/>
          </a:prstGeom>
          <a:solidFill>
            <a:srgbClr val="A7CB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a:solidFill>
                  <a:schemeClr val="tx1"/>
                </a:solidFill>
                <a:latin typeface="Franklin Gothic Book" panose="020B0503020102020204" pitchFamily="34" charset="0"/>
              </a:rPr>
              <a:t>OAA/DAAS </a:t>
            </a:r>
            <a:br>
              <a:rPr lang="en-US" sz="2800">
                <a:solidFill>
                  <a:schemeClr val="tx1"/>
                </a:solidFill>
                <a:latin typeface="Franklin Gothic Book" panose="020B0503020102020204" pitchFamily="34" charset="0"/>
              </a:rPr>
            </a:br>
            <a:r>
              <a:rPr lang="en-US" sz="2800">
                <a:solidFill>
                  <a:schemeClr val="tx1"/>
                </a:solidFill>
                <a:latin typeface="Franklin Gothic Book" panose="020B0503020102020204" pitchFamily="34" charset="0"/>
              </a:rPr>
              <a:t>(502) 564-4394 </a:t>
            </a:r>
            <a:br>
              <a:rPr lang="en-US" sz="2800">
                <a:solidFill>
                  <a:schemeClr val="tx1"/>
                </a:solidFill>
                <a:latin typeface="Franklin Gothic Book" panose="020B0503020102020204" pitchFamily="34" charset="0"/>
              </a:rPr>
            </a:br>
            <a:r>
              <a:rPr lang="en-US">
                <a:solidFill>
                  <a:schemeClr val="accent1">
                    <a:lumMod val="75000"/>
                  </a:schemeClr>
                </a:solidFill>
                <a:latin typeface="Franklin Gothic Book" panose="020B0503020102020204" pitchFamily="34" charset="0"/>
                <a:hlinkClick r:id="rId3">
                  <a:extLst>
                    <a:ext uri="{A12FA001-AC4F-418D-AE19-62706E023703}">
                      <ahyp:hlinkClr xmlns:ahyp="http://schemas.microsoft.com/office/drawing/2018/hyperlinkcolor" val="tx"/>
                    </a:ext>
                  </a:extLst>
                </a:hlinkClick>
              </a:rPr>
              <a:t>krista.mullins@education.ky.gov</a:t>
            </a:r>
            <a:endParaRPr lang="en-US">
              <a:solidFill>
                <a:schemeClr val="accent1">
                  <a:lumMod val="75000"/>
                </a:schemeClr>
              </a:solidFill>
              <a:latin typeface="Franklin Gothic Book" panose="020B0503020102020204" pitchFamily="34" charset="0"/>
            </a:endParaRPr>
          </a:p>
        </p:txBody>
      </p:sp>
      <p:sp>
        <p:nvSpPr>
          <p:cNvPr id="7" name="Rectangle: Rounded Corners 6">
            <a:extLst>
              <a:ext uri="{FF2B5EF4-FFF2-40B4-BE49-F238E27FC236}">
                <a16:creationId xmlns:a16="http://schemas.microsoft.com/office/drawing/2014/main" id="{27CC5510-07A2-4BCD-9A13-9559C66A3657}"/>
              </a:ext>
            </a:extLst>
          </p:cNvPr>
          <p:cNvSpPr/>
          <p:nvPr/>
        </p:nvSpPr>
        <p:spPr>
          <a:xfrm>
            <a:off x="4452729" y="1298713"/>
            <a:ext cx="6546197" cy="4227444"/>
          </a:xfrm>
          <a:prstGeom prst="roundRect">
            <a:avLst/>
          </a:prstGeom>
          <a:solidFill>
            <a:srgbClr val="05778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1"/>
            <a:r>
              <a:rPr lang="en-US" sz="2400">
                <a:solidFill>
                  <a:schemeClr val="bg1"/>
                </a:solidFill>
                <a:latin typeface="Franklin Gothic Book" panose="020B0503020102020204" pitchFamily="34" charset="0"/>
              </a:rPr>
              <a:t>Krista Mullins</a:t>
            </a:r>
            <a:br>
              <a:rPr lang="en-US" sz="2400">
                <a:solidFill>
                  <a:schemeClr val="bg1"/>
                </a:solidFill>
                <a:latin typeface="Franklin Gothic Book" panose="020B0503020102020204" pitchFamily="34" charset="0"/>
              </a:rPr>
            </a:br>
            <a:r>
              <a:rPr lang="en-US" sz="2400">
                <a:solidFill>
                  <a:schemeClr val="bg1"/>
                </a:solidFill>
                <a:latin typeface="Franklin Gothic Book" panose="020B0503020102020204" pitchFamily="34" charset="0"/>
              </a:rPr>
              <a:t>Office of Assessment &amp; Accountability</a:t>
            </a:r>
            <a:br>
              <a:rPr lang="en-US" sz="2400">
                <a:solidFill>
                  <a:schemeClr val="bg1"/>
                </a:solidFill>
                <a:latin typeface="Franklin Gothic Book" panose="020B0503020102020204" pitchFamily="34" charset="0"/>
              </a:rPr>
            </a:br>
            <a:r>
              <a:rPr lang="en-US" sz="2400">
                <a:solidFill>
                  <a:schemeClr val="bg1"/>
                </a:solidFill>
                <a:latin typeface="Franklin Gothic Book" panose="020B0503020102020204" pitchFamily="34" charset="0"/>
              </a:rPr>
              <a:t>Division of Assessment &amp; Accountability Support</a:t>
            </a:r>
          </a:p>
        </p:txBody>
      </p:sp>
    </p:spTree>
    <p:extLst>
      <p:ext uri="{BB962C8B-B14F-4D97-AF65-F5344CB8AC3E}">
        <p14:creationId xmlns:p14="http://schemas.microsoft.com/office/powerpoint/2010/main" val="19886368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F8228135-254D-D44E-FEC4-99D998046CD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30617" y="1931095"/>
            <a:ext cx="5473700" cy="2403743"/>
          </a:xfrm>
          <a:prstGeom prst="rect">
            <a:avLst/>
          </a:prstGeom>
        </p:spPr>
      </p:pic>
      <p:sp>
        <p:nvSpPr>
          <p:cNvPr id="2" name="Title 1">
            <a:extLst>
              <a:ext uri="{FF2B5EF4-FFF2-40B4-BE49-F238E27FC236}">
                <a16:creationId xmlns:a16="http://schemas.microsoft.com/office/drawing/2014/main" id="{A11E730E-A92E-3D52-5451-07C70ACFF73D}"/>
              </a:ext>
              <a:ext uri="{C183D7F6-B498-43B3-948B-1728B52AA6E4}">
                <adec:decorative xmlns:adec="http://schemas.microsoft.com/office/drawing/2017/decorative" val="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a:t>End Slide</a:t>
            </a:r>
          </a:p>
        </p:txBody>
      </p:sp>
    </p:spTree>
    <p:extLst>
      <p:ext uri="{BB962C8B-B14F-4D97-AF65-F5344CB8AC3E}">
        <p14:creationId xmlns:p14="http://schemas.microsoft.com/office/powerpoint/2010/main" val="1481697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1C3D8-E766-217E-F0F2-8E201C971BA9}"/>
              </a:ext>
            </a:extLst>
          </p:cNvPr>
          <p:cNvSpPr>
            <a:spLocks noGrp="1"/>
          </p:cNvSpPr>
          <p:nvPr>
            <p:ph type="title"/>
          </p:nvPr>
        </p:nvSpPr>
        <p:spPr>
          <a:xfrm>
            <a:off x="0" y="1"/>
            <a:ext cx="10515600" cy="1293272"/>
          </a:xfrm>
        </p:spPr>
        <p:txBody>
          <a:bodyPr/>
          <a:lstStyle/>
          <a:p>
            <a:r>
              <a:rPr lang="en-US">
                <a:latin typeface="Franklin Gothic Medium" panose="020B0603020102020204" pitchFamily="34" charset="0"/>
              </a:rPr>
              <a:t>Administration Guide</a:t>
            </a:r>
          </a:p>
        </p:txBody>
      </p:sp>
      <p:sp>
        <p:nvSpPr>
          <p:cNvPr id="3" name="Content Placeholder 2">
            <a:extLst>
              <a:ext uri="{FF2B5EF4-FFF2-40B4-BE49-F238E27FC236}">
                <a16:creationId xmlns:a16="http://schemas.microsoft.com/office/drawing/2014/main" id="{F9F4FBCA-80A8-90D3-13CA-336DDB8C6DD4}"/>
              </a:ext>
            </a:extLst>
          </p:cNvPr>
          <p:cNvSpPr>
            <a:spLocks noGrp="1"/>
          </p:cNvSpPr>
          <p:nvPr>
            <p:ph idx="1"/>
          </p:nvPr>
        </p:nvSpPr>
        <p:spPr/>
        <p:txBody>
          <a:bodyPr vert="horz" lIns="91440" tIns="45720" rIns="91440" bIns="45720" rtlCol="0" anchor="t">
            <a:normAutofit/>
          </a:bodyPr>
          <a:lstStyle/>
          <a:p>
            <a:pPr>
              <a:buFont typeface="Wingdings" panose="05000000000000000000" pitchFamily="2" charset="2"/>
              <a:buChar char="Ø"/>
            </a:pPr>
            <a:r>
              <a:rPr lang="en-US" dirty="0">
                <a:solidFill>
                  <a:schemeClr val="tx1"/>
                </a:solidFill>
                <a:latin typeface="Franklin Gothic Book" panose="020B0503020102020204" pitchFamily="34" charset="0"/>
              </a:rPr>
              <a:t> Please click the link to read the </a:t>
            </a:r>
            <a:r>
              <a:rPr lang="en-US" dirty="0">
                <a:solidFill>
                  <a:schemeClr val="accent1">
                    <a:lumMod val="75000"/>
                  </a:schemeClr>
                </a:solidFill>
                <a:latin typeface="Franklin Gothic Book" panose="020B0503020102020204" pitchFamily="34" charset="0"/>
                <a:hlinkClick r:id="rId3"/>
              </a:rPr>
              <a:t>Administration Guide</a:t>
            </a:r>
            <a:r>
              <a:rPr lang="en-US" dirty="0">
                <a:solidFill>
                  <a:schemeClr val="tx1"/>
                </a:solidFill>
                <a:latin typeface="Franklin Gothic Book" panose="020B0503020102020204" pitchFamily="34" charset="0"/>
              </a:rPr>
              <a:t>.</a:t>
            </a:r>
          </a:p>
          <a:p>
            <a:pPr lvl="1"/>
            <a:r>
              <a:rPr lang="en-US" dirty="0">
                <a:solidFill>
                  <a:schemeClr val="tx1"/>
                </a:solidFill>
                <a:latin typeface="Franklin Gothic Book" panose="020B0503020102020204" pitchFamily="34" charset="0"/>
              </a:rPr>
              <a:t>This guide is required for the completion of this training.</a:t>
            </a:r>
            <a:endParaRPr lang="en-US" dirty="0">
              <a:solidFill>
                <a:schemeClr val="tx1"/>
              </a:solidFill>
              <a:latin typeface="Franklin Gothic Book" panose="020B0503020102020204" pitchFamily="34" charset="0"/>
              <a:cs typeface="Arial"/>
            </a:endParaRPr>
          </a:p>
        </p:txBody>
      </p:sp>
    </p:spTree>
    <p:extLst>
      <p:ext uri="{BB962C8B-B14F-4D97-AF65-F5344CB8AC3E}">
        <p14:creationId xmlns:p14="http://schemas.microsoft.com/office/powerpoint/2010/main" val="2147258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9DB1B6-904E-4159-AFA3-8BECA16F509C}"/>
              </a:ext>
            </a:extLst>
          </p:cNvPr>
          <p:cNvSpPr txBox="1">
            <a:spLocks noGrp="1"/>
          </p:cNvSpPr>
          <p:nvPr>
            <p:ph type="ctrTitle"/>
          </p:nvPr>
        </p:nvSpPr>
        <p:spPr>
          <a:xfrm>
            <a:off x="2106209" y="1101155"/>
            <a:ext cx="9618991" cy="2324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rgbClr val="102649"/>
                </a:solidFill>
                <a:latin typeface="+mj-lt"/>
                <a:ea typeface="+mj-ea"/>
                <a:cs typeface="+mj-cs"/>
              </a:defRPr>
            </a:lvl1pPr>
          </a:lstStyle>
          <a:p>
            <a:pPr>
              <a:defRPr/>
            </a:pPr>
            <a:r>
              <a:rPr lang="en-US" sz="5200">
                <a:latin typeface="Franklin Gothic Medium" panose="020B0603020102020204" pitchFamily="34" charset="0"/>
              </a:rPr>
              <a:t>Standards</a:t>
            </a:r>
          </a:p>
        </p:txBody>
      </p:sp>
    </p:spTree>
    <p:extLst>
      <p:ext uri="{BB962C8B-B14F-4D97-AF65-F5344CB8AC3E}">
        <p14:creationId xmlns:p14="http://schemas.microsoft.com/office/powerpoint/2010/main" val="1851560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596668" cy="1275348"/>
          </a:xfrm>
        </p:spPr>
        <p:txBody>
          <a:bodyPr>
            <a:noAutofit/>
          </a:bodyPr>
          <a:lstStyle/>
          <a:p>
            <a:r>
              <a:rPr lang="en-US">
                <a:latin typeface="Franklin Gothic Medium" panose="020B0603020102020204" pitchFamily="34" charset="0"/>
              </a:rPr>
              <a:t>Standards Assessed</a:t>
            </a:r>
          </a:p>
        </p:txBody>
      </p:sp>
      <p:graphicFrame>
        <p:nvGraphicFramePr>
          <p:cNvPr id="6" name="Table 5" descr="Standads assessed over three year time span that includes both the former standads and the recently adopted Kentucky Academic Standards for reading/writing and mathematics." title="Standards Assessed"/>
          <p:cNvGraphicFramePr>
            <a:graphicFrameLocks noGrp="1"/>
          </p:cNvGraphicFramePr>
          <p:nvPr>
            <p:extLst>
              <p:ext uri="{D42A27DB-BD31-4B8C-83A1-F6EECF244321}">
                <p14:modId xmlns:p14="http://schemas.microsoft.com/office/powerpoint/2010/main" val="3288876703"/>
              </p:ext>
            </p:extLst>
          </p:nvPr>
        </p:nvGraphicFramePr>
        <p:xfrm>
          <a:off x="1319523" y="2118116"/>
          <a:ext cx="9116312" cy="943949"/>
        </p:xfrm>
        <a:graphic>
          <a:graphicData uri="http://schemas.openxmlformats.org/drawingml/2006/table">
            <a:tbl>
              <a:tblPr firstRow="1" bandRow="1">
                <a:tableStyleId>{93296810-A885-4BE3-A3E7-6D5BEEA58F35}</a:tableStyleId>
              </a:tblPr>
              <a:tblGrid>
                <a:gridCol w="2289831">
                  <a:extLst>
                    <a:ext uri="{9D8B030D-6E8A-4147-A177-3AD203B41FA5}">
                      <a16:colId xmlns:a16="http://schemas.microsoft.com/office/drawing/2014/main" val="20000"/>
                    </a:ext>
                  </a:extLst>
                </a:gridCol>
                <a:gridCol w="2268325">
                  <a:extLst>
                    <a:ext uri="{9D8B030D-6E8A-4147-A177-3AD203B41FA5}">
                      <a16:colId xmlns:a16="http://schemas.microsoft.com/office/drawing/2014/main" val="20001"/>
                    </a:ext>
                  </a:extLst>
                </a:gridCol>
                <a:gridCol w="2279078">
                  <a:extLst>
                    <a:ext uri="{9D8B030D-6E8A-4147-A177-3AD203B41FA5}">
                      <a16:colId xmlns:a16="http://schemas.microsoft.com/office/drawing/2014/main" val="20002"/>
                    </a:ext>
                  </a:extLst>
                </a:gridCol>
                <a:gridCol w="2279078">
                  <a:extLst>
                    <a:ext uri="{9D8B030D-6E8A-4147-A177-3AD203B41FA5}">
                      <a16:colId xmlns:a16="http://schemas.microsoft.com/office/drawing/2014/main" val="20003"/>
                    </a:ext>
                  </a:extLst>
                </a:gridCol>
              </a:tblGrid>
              <a:tr h="943949">
                <a:tc>
                  <a:txBody>
                    <a:bodyPr/>
                    <a:lstStyle/>
                    <a:p>
                      <a:pPr marL="0" marR="0" algn="ctr">
                        <a:spcBef>
                          <a:spcPts val="0"/>
                        </a:spcBef>
                        <a:spcAft>
                          <a:spcPts val="0"/>
                        </a:spcAft>
                      </a:pPr>
                      <a:r>
                        <a:rPr lang="en-US" sz="2400">
                          <a:solidFill>
                            <a:schemeClr val="bg1"/>
                          </a:solidFill>
                          <a:effectLst/>
                          <a:latin typeface="Franklin Gothic Book" panose="020B0503020102020204" pitchFamily="34" charset="0"/>
                        </a:rPr>
                        <a:t> School Year</a:t>
                      </a:r>
                      <a:endParaRPr lang="en-US" sz="2400">
                        <a:solidFill>
                          <a:schemeClr val="bg1"/>
                        </a:solidFill>
                        <a:effectLst/>
                        <a:latin typeface="Franklin Gothic Book" panose="020B0503020102020204" pitchFamily="34" charset="0"/>
                        <a:ea typeface="Calibri" panose="020F0502020204030204" pitchFamily="34" charset="0"/>
                      </a:endParaRPr>
                    </a:p>
                  </a:txBody>
                  <a:tcPr marL="68580" marR="68580" marT="0" marB="0" anchor="ctr">
                    <a:solidFill>
                      <a:srgbClr val="057780"/>
                    </a:solidFill>
                  </a:tcPr>
                </a:tc>
                <a:tc>
                  <a:txBody>
                    <a:bodyPr/>
                    <a:lstStyle/>
                    <a:p>
                      <a:pPr marL="0" marR="0" algn="ctr">
                        <a:spcBef>
                          <a:spcPts val="0"/>
                        </a:spcBef>
                        <a:spcAft>
                          <a:spcPts val="0"/>
                        </a:spcAft>
                      </a:pPr>
                      <a:r>
                        <a:rPr lang="en-US" sz="2400">
                          <a:solidFill>
                            <a:schemeClr val="bg1"/>
                          </a:solidFill>
                          <a:effectLst/>
                          <a:latin typeface="Franklin Gothic Book" panose="020B0503020102020204" pitchFamily="34" charset="0"/>
                        </a:rPr>
                        <a:t>Grade 11</a:t>
                      </a:r>
                      <a:endParaRPr lang="en-US" sz="2400">
                        <a:solidFill>
                          <a:schemeClr val="bg1"/>
                        </a:solidFill>
                        <a:effectLst/>
                        <a:latin typeface="Franklin Gothic Book" panose="020B0503020102020204" pitchFamily="34" charset="0"/>
                        <a:ea typeface="Calibri" panose="020F0502020204030204" pitchFamily="34" charset="0"/>
                      </a:endParaRPr>
                    </a:p>
                  </a:txBody>
                  <a:tcPr marL="68580" marR="68580" marT="0" marB="0" anchor="ctr">
                    <a:solidFill>
                      <a:srgbClr val="057780"/>
                    </a:solidFill>
                  </a:tcPr>
                </a:tc>
                <a:tc>
                  <a:txBody>
                    <a:bodyPr/>
                    <a:lstStyle/>
                    <a:p>
                      <a:pPr marL="0" marR="0" algn="ctr">
                        <a:spcBef>
                          <a:spcPts val="0"/>
                        </a:spcBef>
                        <a:spcAft>
                          <a:spcPts val="0"/>
                        </a:spcAft>
                      </a:pPr>
                      <a:r>
                        <a:rPr lang="en-US" sz="2400">
                          <a:solidFill>
                            <a:schemeClr val="bg1"/>
                          </a:solidFill>
                          <a:effectLst/>
                          <a:latin typeface="Franklin Gothic Book" panose="020B0503020102020204" pitchFamily="34" charset="0"/>
                        </a:rPr>
                        <a:t>Grade 12</a:t>
                      </a:r>
                      <a:endParaRPr lang="en-US" sz="2400">
                        <a:solidFill>
                          <a:schemeClr val="bg1"/>
                        </a:solidFill>
                        <a:effectLst/>
                        <a:latin typeface="Franklin Gothic Book" panose="020B0503020102020204" pitchFamily="34" charset="0"/>
                        <a:ea typeface="Calibri" panose="020F0502020204030204" pitchFamily="34" charset="0"/>
                      </a:endParaRPr>
                    </a:p>
                  </a:txBody>
                  <a:tcPr marL="68580" marR="68580" marT="0" marB="0" anchor="ctr">
                    <a:solidFill>
                      <a:srgbClr val="057780"/>
                    </a:solidFill>
                  </a:tcPr>
                </a:tc>
                <a:tc>
                  <a:txBody>
                    <a:bodyPr/>
                    <a:lstStyle/>
                    <a:p>
                      <a:pPr marL="0" marR="0" algn="ctr">
                        <a:spcBef>
                          <a:spcPts val="0"/>
                        </a:spcBef>
                        <a:spcAft>
                          <a:spcPts val="0"/>
                        </a:spcAft>
                      </a:pPr>
                      <a:r>
                        <a:rPr lang="en-US" sz="2400" dirty="0">
                          <a:solidFill>
                            <a:schemeClr val="bg1"/>
                          </a:solidFill>
                          <a:effectLst/>
                          <a:latin typeface="Franklin Gothic Book" panose="020B0503020102020204" pitchFamily="34" charset="0"/>
                        </a:rPr>
                        <a:t>Grade 14</a:t>
                      </a:r>
                      <a:endParaRPr lang="en-US" sz="2400" dirty="0">
                        <a:solidFill>
                          <a:schemeClr val="bg1"/>
                        </a:solidFill>
                        <a:effectLst/>
                        <a:latin typeface="Franklin Gothic Book" panose="020B0503020102020204" pitchFamily="34" charset="0"/>
                        <a:ea typeface="Calibri" panose="020F0502020204030204" pitchFamily="34" charset="0"/>
                      </a:endParaRPr>
                    </a:p>
                  </a:txBody>
                  <a:tcPr marL="68580" marR="68580" marT="0" marB="0" anchor="ctr">
                    <a:solidFill>
                      <a:srgbClr val="057780"/>
                    </a:solidFill>
                  </a:tcPr>
                </a:tc>
                <a:extLst>
                  <a:ext uri="{0D108BD9-81ED-4DB2-BD59-A6C34878D82A}">
                    <a16:rowId xmlns:a16="http://schemas.microsoft.com/office/drawing/2014/main" val="10000"/>
                  </a:ext>
                </a:extLst>
              </a:tr>
            </a:tbl>
          </a:graphicData>
        </a:graphic>
      </p:graphicFrame>
      <p:sp>
        <p:nvSpPr>
          <p:cNvPr id="9" name="Rectangle 8">
            <a:extLst>
              <a:ext uri="{FF2B5EF4-FFF2-40B4-BE49-F238E27FC236}">
                <a16:creationId xmlns:a16="http://schemas.microsoft.com/office/drawing/2014/main" id="{5C5AAD4F-A753-70CE-7E40-4198E06BAC85}"/>
              </a:ext>
            </a:extLst>
          </p:cNvPr>
          <p:cNvSpPr/>
          <p:nvPr/>
        </p:nvSpPr>
        <p:spPr>
          <a:xfrm>
            <a:off x="1319189" y="3058334"/>
            <a:ext cx="2290166" cy="1275348"/>
          </a:xfrm>
          <a:prstGeom prst="rect">
            <a:avLst/>
          </a:prstGeom>
          <a:solidFill>
            <a:srgbClr val="A7CBCD"/>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2400">
                <a:solidFill>
                  <a:schemeClr val="tx1"/>
                </a:solidFill>
                <a:effectLst/>
                <a:latin typeface="Franklin Gothic Book" panose="020B0503020102020204" pitchFamily="34" charset="0"/>
              </a:rPr>
              <a:t>2024-2025</a:t>
            </a:r>
            <a:endParaRPr lang="en-US" sz="2400">
              <a:solidFill>
                <a:schemeClr val="tx1"/>
              </a:solidFill>
              <a:effectLst/>
              <a:latin typeface="Franklin Gothic Book" panose="020B0503020102020204" pitchFamily="34" charset="0"/>
              <a:ea typeface="Calibri" panose="020F0502020204030204" pitchFamily="34" charset="0"/>
            </a:endParaRPr>
          </a:p>
        </p:txBody>
      </p:sp>
      <p:sp>
        <p:nvSpPr>
          <p:cNvPr id="4" name="Rectangle 3">
            <a:extLst>
              <a:ext uri="{FF2B5EF4-FFF2-40B4-BE49-F238E27FC236}">
                <a16:creationId xmlns:a16="http://schemas.microsoft.com/office/drawing/2014/main" id="{9921DB0C-19C0-120A-9111-B71B51FA1874}"/>
              </a:ext>
            </a:extLst>
          </p:cNvPr>
          <p:cNvSpPr/>
          <p:nvPr/>
        </p:nvSpPr>
        <p:spPr>
          <a:xfrm>
            <a:off x="3609355" y="3058334"/>
            <a:ext cx="6826480" cy="1275348"/>
          </a:xfrm>
          <a:prstGeom prst="rect">
            <a:avLst/>
          </a:prstGeom>
          <a:solidFill>
            <a:srgbClr val="A7CB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2400">
                <a:solidFill>
                  <a:schemeClr val="accent1">
                    <a:lumMod val="75000"/>
                  </a:schemeClr>
                </a:solidFill>
                <a:effectLst/>
                <a:latin typeface="Franklin Gothic Book" panose="020B0503020102020204" pitchFamily="34" charset="0"/>
                <a:hlinkClick r:id="rId3">
                  <a:extLst>
                    <a:ext uri="{A12FA001-AC4F-418D-AE19-62706E023703}">
                      <ahyp:hlinkClr xmlns:ahyp="http://schemas.microsoft.com/office/drawing/2018/hyperlinkcolor" val="tx"/>
                    </a:ext>
                  </a:extLst>
                </a:hlinkClick>
              </a:rPr>
              <a:t>Current Kentucky Academic Standards-Alternate Assessment Targets</a:t>
            </a:r>
            <a:endParaRPr lang="en-US" sz="2400">
              <a:solidFill>
                <a:schemeClr val="accent1">
                  <a:lumMod val="75000"/>
                </a:schemeClr>
              </a:solidFill>
              <a:effectLst/>
              <a:latin typeface="Franklin Gothic Book" panose="020B050302010202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BB8B7AD0-47FD-CB07-1B43-02551C5A8FC2}"/>
              </a:ext>
            </a:extLst>
          </p:cNvPr>
          <p:cNvSpPr txBox="1"/>
          <p:nvPr/>
        </p:nvSpPr>
        <p:spPr>
          <a:xfrm>
            <a:off x="974559" y="4595446"/>
            <a:ext cx="9952892" cy="954107"/>
          </a:xfrm>
          <a:prstGeom prst="rect">
            <a:avLst/>
          </a:prstGeom>
          <a:noFill/>
        </p:spPr>
        <p:txBody>
          <a:bodyPr wrap="square" rtlCol="0">
            <a:spAutoFit/>
          </a:bodyPr>
          <a:lstStyle/>
          <a:p>
            <a:r>
              <a:rPr lang="en-US" sz="2800" dirty="0">
                <a:latin typeface="Franklin Gothic Book" panose="020B0503020102020204" pitchFamily="34" charset="0"/>
              </a:rPr>
              <a:t>*The new science alternate assessment targets will be assessed in the 2025-2026 school year.</a:t>
            </a:r>
          </a:p>
        </p:txBody>
      </p:sp>
    </p:spTree>
    <p:extLst>
      <p:ext uri="{BB962C8B-B14F-4D97-AF65-F5344CB8AC3E}">
        <p14:creationId xmlns:p14="http://schemas.microsoft.com/office/powerpoint/2010/main" val="2855456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9DB1B6-904E-4159-AFA3-8BECA16F509C}"/>
              </a:ext>
            </a:extLst>
          </p:cNvPr>
          <p:cNvSpPr txBox="1">
            <a:spLocks noGrp="1"/>
          </p:cNvSpPr>
          <p:nvPr>
            <p:ph type="ctrTitle"/>
          </p:nvPr>
        </p:nvSpPr>
        <p:spPr>
          <a:xfrm>
            <a:off x="2106209" y="1101155"/>
            <a:ext cx="9618991" cy="2324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rgbClr val="102649"/>
                </a:solidFill>
                <a:latin typeface="+mj-lt"/>
                <a:ea typeface="+mj-ea"/>
                <a:cs typeface="+mj-cs"/>
              </a:defRPr>
            </a:lvl1pPr>
          </a:lstStyle>
          <a:p>
            <a:pPr>
              <a:defRPr/>
            </a:pPr>
            <a:r>
              <a:rPr lang="en-US" sz="5200">
                <a:latin typeface="Franklin Gothic Medium" panose="020B0603020102020204" pitchFamily="34" charset="0"/>
              </a:rPr>
              <a:t>Transition Attainment Record</a:t>
            </a:r>
          </a:p>
        </p:txBody>
      </p:sp>
    </p:spTree>
    <p:extLst>
      <p:ext uri="{BB962C8B-B14F-4D97-AF65-F5344CB8AC3E}">
        <p14:creationId xmlns:p14="http://schemas.microsoft.com/office/powerpoint/2010/main" val="2752817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0"/>
            <a:ext cx="11014229" cy="1317846"/>
          </a:xfrm>
        </p:spPr>
        <p:txBody>
          <a:bodyPr>
            <a:noAutofit/>
          </a:bodyPr>
          <a:lstStyle/>
          <a:p>
            <a:r>
              <a:rPr lang="en-US">
                <a:latin typeface="Franklin Gothic Medium" panose="020B0603020102020204" pitchFamily="34" charset="0"/>
                <a:cs typeface="Arial" panose="020B0604020202020204" pitchFamily="34" charset="0"/>
              </a:rPr>
              <a:t>Transition Attainment Record (TAR)</a:t>
            </a:r>
            <a:r>
              <a:rPr lang="en-US" sz="3600">
                <a:latin typeface="Franklin Gothic Medium" panose="020B0603020102020204" pitchFamily="34" charset="0"/>
                <a:cs typeface="Arial" panose="020B0604020202020204" pitchFamily="34" charset="0"/>
              </a:rPr>
              <a:t> 		</a:t>
            </a:r>
          </a:p>
        </p:txBody>
      </p:sp>
      <p:sp>
        <p:nvSpPr>
          <p:cNvPr id="3075" name="Content Placeholder 2"/>
          <p:cNvSpPr>
            <a:spLocks noGrp="1"/>
          </p:cNvSpPr>
          <p:nvPr>
            <p:ph type="body" sz="quarter" idx="13"/>
          </p:nvPr>
        </p:nvSpPr>
        <p:spPr>
          <a:xfrm>
            <a:off x="782813" y="1436914"/>
            <a:ext cx="11014229" cy="4173189"/>
          </a:xfrm>
        </p:spPr>
        <p:txBody>
          <a:bodyPr vert="horz" lIns="91440" tIns="45720" rIns="91440" bIns="45720" rtlCol="0" anchor="t">
            <a:noAutofit/>
          </a:bodyPr>
          <a:lstStyle/>
          <a:p>
            <a:pPr marL="0" indent="0">
              <a:spcBef>
                <a:spcPts val="0"/>
              </a:spcBef>
              <a:buNone/>
            </a:pPr>
            <a:r>
              <a:rPr lang="en-US">
                <a:solidFill>
                  <a:schemeClr val="tx1"/>
                </a:solidFill>
                <a:latin typeface="Franklin Gothic Book" panose="020B0503020102020204" pitchFamily="34" charset="0"/>
                <a:cs typeface="Arial"/>
              </a:rPr>
              <a:t>The TAR:</a:t>
            </a:r>
            <a:endParaRPr lang="en-US">
              <a:solidFill>
                <a:schemeClr val="tx1"/>
              </a:solidFill>
              <a:latin typeface="Franklin Gothic Book" panose="020B0503020102020204" pitchFamily="34" charset="0"/>
            </a:endParaRPr>
          </a:p>
          <a:p>
            <a:pPr lvl="1">
              <a:spcBef>
                <a:spcPts val="0"/>
              </a:spcBef>
            </a:pPr>
            <a:r>
              <a:rPr lang="en-US" sz="2800">
                <a:solidFill>
                  <a:schemeClr val="tx1"/>
                </a:solidFill>
                <a:latin typeface="Franklin Gothic Book" panose="020B0503020102020204" pitchFamily="34" charset="0"/>
                <a:cs typeface="Arial"/>
              </a:rPr>
              <a:t>is in a rating scale/checklist format</a:t>
            </a:r>
          </a:p>
          <a:p>
            <a:pPr lvl="1" eaLnBrk="1" hangingPunct="1">
              <a:spcBef>
                <a:spcPts val="0"/>
              </a:spcBef>
            </a:pPr>
            <a:r>
              <a:rPr lang="en-US" sz="2800">
                <a:solidFill>
                  <a:schemeClr val="tx1"/>
                </a:solidFill>
                <a:latin typeface="Franklin Gothic Book" panose="020B0503020102020204" pitchFamily="34" charset="0"/>
                <a:cs typeface="Arial"/>
              </a:rPr>
              <a:t>assesses specified content standards at high school</a:t>
            </a:r>
          </a:p>
          <a:p>
            <a:pPr lvl="1">
              <a:spcBef>
                <a:spcPts val="0"/>
              </a:spcBef>
            </a:pPr>
            <a:r>
              <a:rPr lang="en-US" sz="2800">
                <a:solidFill>
                  <a:schemeClr val="tx1"/>
                </a:solidFill>
                <a:latin typeface="Franklin Gothic Book" panose="020B0503020102020204" pitchFamily="34" charset="0"/>
                <a:cs typeface="Arial"/>
              </a:rPr>
              <a:t>is administered by the Admissions and Release Committee (ARC) or Individual Education Program (IEP) Team</a:t>
            </a:r>
          </a:p>
          <a:p>
            <a:pPr lvl="1">
              <a:spcBef>
                <a:spcPts val="0"/>
              </a:spcBef>
            </a:pPr>
            <a:r>
              <a:rPr lang="en-US" sz="2800">
                <a:solidFill>
                  <a:schemeClr val="tx1"/>
                </a:solidFill>
                <a:latin typeface="Franklin Gothic Book" panose="020B0503020102020204" pitchFamily="34" charset="0"/>
                <a:cs typeface="Arial"/>
              </a:rPr>
              <a:t>includes a student interview to gauge student interest</a:t>
            </a:r>
            <a:endParaRPr lang="en-US" sz="2800">
              <a:solidFill>
                <a:schemeClr val="tx1"/>
              </a:solidFill>
              <a:latin typeface="Franklin Gothic Book" panose="020B0503020102020204" pitchFamily="34" charset="0"/>
              <a:cs typeface="Arial" panose="020B0604020202020204" pitchFamily="34" charset="0"/>
            </a:endParaRPr>
          </a:p>
          <a:p>
            <a:pPr lvl="1">
              <a:spcBef>
                <a:spcPts val="0"/>
              </a:spcBef>
            </a:pPr>
            <a:r>
              <a:rPr lang="en-US" sz="2800">
                <a:solidFill>
                  <a:schemeClr val="tx1"/>
                </a:solidFill>
                <a:latin typeface="Franklin Gothic Book" panose="020B0503020102020204" pitchFamily="34" charset="0"/>
                <a:cs typeface="Arial"/>
              </a:rPr>
              <a:t>will be used to represent the academic portion of Postsecondary Readiness at high school</a:t>
            </a:r>
          </a:p>
        </p:txBody>
      </p:sp>
    </p:spTree>
    <p:extLst>
      <p:ext uri="{BB962C8B-B14F-4D97-AF65-F5344CB8AC3E}">
        <p14:creationId xmlns:p14="http://schemas.microsoft.com/office/powerpoint/2010/main" val="4066186036"/>
      </p:ext>
    </p:extLst>
  </p:cSld>
  <p:clrMapOvr>
    <a:masterClrMapping/>
  </p:clrMapOvr>
  <p:transition advTm="43114"/>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0"/>
            <a:ext cx="8742947" cy="1335314"/>
          </a:xfrm>
        </p:spPr>
        <p:txBody>
          <a:bodyPr>
            <a:normAutofit/>
          </a:bodyPr>
          <a:lstStyle/>
          <a:p>
            <a:pPr eaLnBrk="1" hangingPunct="1"/>
            <a:r>
              <a:rPr lang="en-US">
                <a:latin typeface="Franklin Gothic Medium" panose="020B0603020102020204" pitchFamily="34" charset="0"/>
                <a:cs typeface="Arial" panose="020B0604020202020204" pitchFamily="34" charset="0"/>
              </a:rPr>
              <a:t>Grade Level Requirements</a:t>
            </a:r>
          </a:p>
        </p:txBody>
      </p:sp>
      <p:sp>
        <p:nvSpPr>
          <p:cNvPr id="5123" name="Content Placeholder 2"/>
          <p:cNvSpPr>
            <a:spLocks noGrp="1"/>
          </p:cNvSpPr>
          <p:nvPr>
            <p:ph type="body" sz="quarter" idx="13"/>
          </p:nvPr>
        </p:nvSpPr>
        <p:spPr>
          <a:xfrm>
            <a:off x="1088571" y="1103087"/>
            <a:ext cx="10722520" cy="4745882"/>
          </a:xfrm>
        </p:spPr>
        <p:txBody>
          <a:bodyPr vert="horz" lIns="91440" tIns="45720" rIns="91440" bIns="45720" rtlCol="0" anchor="t">
            <a:noAutofit/>
          </a:bodyPr>
          <a:lstStyle/>
          <a:p>
            <a:r>
              <a:rPr lang="en-US">
                <a:solidFill>
                  <a:schemeClr val="tx1"/>
                </a:solidFill>
                <a:latin typeface="Franklin Gothic Book" panose="020B0503020102020204" pitchFamily="34" charset="0"/>
                <a:cs typeface="Arial"/>
              </a:rPr>
              <a:t>The TAR is required to be administered at grade 11. </a:t>
            </a:r>
            <a:r>
              <a:rPr lang="en-US" b="1">
                <a:solidFill>
                  <a:schemeClr val="tx1"/>
                </a:solidFill>
                <a:latin typeface="Franklin Gothic Book" panose="020B0503020102020204" pitchFamily="34" charset="0"/>
                <a:cs typeface="Arial"/>
              </a:rPr>
              <a:t>	</a:t>
            </a:r>
            <a:r>
              <a:rPr lang="en-US" altLang="en-US">
                <a:solidFill>
                  <a:schemeClr val="tx1"/>
                </a:solidFill>
                <a:latin typeface="Franklin Gothic Book" panose="020B0503020102020204" pitchFamily="34" charset="0"/>
                <a:cs typeface="Arial"/>
              </a:rPr>
              <a:t>	</a:t>
            </a:r>
          </a:p>
          <a:p>
            <a:r>
              <a:rPr lang="en-US">
                <a:solidFill>
                  <a:schemeClr val="tx1"/>
                </a:solidFill>
                <a:latin typeface="Franklin Gothic Book" panose="020B0503020102020204" pitchFamily="34" charset="0"/>
                <a:cs typeface="Arial"/>
              </a:rPr>
              <a:t>The TAR assesses items linked to grade level content standards in reading, mathematics and science. Benchmarks below have been established for each content area assessed:</a:t>
            </a:r>
          </a:p>
          <a:p>
            <a:pPr lvl="1"/>
            <a:r>
              <a:rPr lang="en-US" altLang="en-US" sz="2800">
                <a:solidFill>
                  <a:schemeClr val="tx1"/>
                </a:solidFill>
                <a:latin typeface="Franklin Gothic Book" panose="020B0503020102020204" pitchFamily="34" charset="0"/>
                <a:cs typeface="Arial"/>
              </a:rPr>
              <a:t>English Language Arts (ELA) - 16</a:t>
            </a:r>
          </a:p>
          <a:p>
            <a:pPr lvl="1"/>
            <a:r>
              <a:rPr lang="en-US" altLang="en-US" sz="2800">
                <a:solidFill>
                  <a:schemeClr val="tx1"/>
                </a:solidFill>
                <a:latin typeface="Franklin Gothic Book" panose="020B0503020102020204" pitchFamily="34" charset="0"/>
                <a:cs typeface="Arial"/>
              </a:rPr>
              <a:t>Mathematics - 13</a:t>
            </a:r>
          </a:p>
          <a:p>
            <a:pPr lvl="1"/>
            <a:r>
              <a:rPr lang="en-US" altLang="en-US" sz="2800">
                <a:solidFill>
                  <a:schemeClr val="tx1"/>
                </a:solidFill>
                <a:latin typeface="Franklin Gothic Book" panose="020B0503020102020204" pitchFamily="34" charset="0"/>
                <a:cs typeface="Arial"/>
              </a:rPr>
              <a:t>Science - 16</a:t>
            </a:r>
          </a:p>
          <a:p>
            <a:r>
              <a:rPr lang="en-US">
                <a:solidFill>
                  <a:schemeClr val="tx1"/>
                </a:solidFill>
                <a:latin typeface="Franklin Gothic Book" panose="020B0503020102020204" pitchFamily="34" charset="0"/>
                <a:cs typeface="Arial"/>
              </a:rPr>
              <a:t>Administered in place of the ACT for students in Kentucky’s Alternate Assessment Program</a:t>
            </a:r>
          </a:p>
        </p:txBody>
      </p:sp>
    </p:spTree>
    <p:extLst>
      <p:ext uri="{BB962C8B-B14F-4D97-AF65-F5344CB8AC3E}">
        <p14:creationId xmlns:p14="http://schemas.microsoft.com/office/powerpoint/2010/main" val="4006215717"/>
      </p:ext>
    </p:extLst>
  </p:cSld>
  <p:clrMapOvr>
    <a:masterClrMapping/>
  </p:clrMapOvr>
  <p:transition advTm="24473"/>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0"/>
            <a:ext cx="11014229" cy="1378857"/>
          </a:xfrm>
        </p:spPr>
        <p:txBody>
          <a:bodyPr/>
          <a:lstStyle/>
          <a:p>
            <a:pPr eaLnBrk="1" hangingPunct="1"/>
            <a:r>
              <a:rPr lang="en-US" altLang="en-US">
                <a:latin typeface="Franklin Gothic Medium" panose="020B0603020102020204" pitchFamily="34" charset="0"/>
                <a:cs typeface="Arial" panose="020B0604020202020204" pitchFamily="34" charset="0"/>
              </a:rPr>
              <a:t>TAR at Grade 12 or 14</a:t>
            </a:r>
          </a:p>
        </p:txBody>
      </p:sp>
      <p:sp>
        <p:nvSpPr>
          <p:cNvPr id="5123" name="Content Placeholder 2"/>
          <p:cNvSpPr>
            <a:spLocks noGrp="1"/>
          </p:cNvSpPr>
          <p:nvPr>
            <p:ph type="body" sz="quarter" idx="13"/>
          </p:nvPr>
        </p:nvSpPr>
        <p:spPr>
          <a:xfrm>
            <a:off x="929681" y="1572885"/>
            <a:ext cx="10332638" cy="3928029"/>
          </a:xfrm>
        </p:spPr>
        <p:txBody>
          <a:bodyPr>
            <a:normAutofit/>
          </a:bodyPr>
          <a:lstStyle/>
          <a:p>
            <a:r>
              <a:rPr lang="en-US" altLang="en-US">
                <a:solidFill>
                  <a:schemeClr val="tx1"/>
                </a:solidFill>
                <a:latin typeface="Franklin Gothic Book" panose="020B0503020102020204" pitchFamily="34" charset="0"/>
                <a:cs typeface="Arial" panose="020B0604020202020204" pitchFamily="34" charset="0"/>
              </a:rPr>
              <a:t>Students who have not previously met benchmark in any content area (mathematics, ELA, or science) at Grade 11, may retake that content area at Grade 12 or 14. </a:t>
            </a:r>
          </a:p>
          <a:p>
            <a:r>
              <a:rPr lang="en-US" altLang="en-US">
                <a:solidFill>
                  <a:schemeClr val="tx1"/>
                </a:solidFill>
                <a:latin typeface="Franklin Gothic Book" panose="020B0503020102020204" pitchFamily="34" charset="0"/>
                <a:cs typeface="Arial" panose="020B0604020202020204" pitchFamily="34" charset="0"/>
              </a:rPr>
              <a:t>Grade 14 students may not have a graduation code applied. </a:t>
            </a:r>
          </a:p>
          <a:p>
            <a:pPr marL="571500" indent="-457200"/>
            <a:endParaRPr lang="en-US" altLang="en-US" sz="2400" b="1">
              <a:solidFill>
                <a:schemeClr val="tx1"/>
              </a:solidFill>
              <a:latin typeface="Franklin Gothic Book" panose="020B0503020102020204" pitchFamily="34" charset="0"/>
              <a:cs typeface="Arial" panose="020B0604020202020204" pitchFamily="34" charset="0"/>
            </a:endParaRPr>
          </a:p>
          <a:p>
            <a:pPr marL="0" indent="0">
              <a:buNone/>
            </a:pPr>
            <a:endParaRPr lang="en-US" altLang="en-US" sz="2400">
              <a:solidFill>
                <a:schemeClr val="tx1"/>
              </a:solidFill>
              <a:latin typeface="Franklin Gothic Book" panose="020B0503020102020204" pitchFamily="34" charset="0"/>
            </a:endParaRPr>
          </a:p>
        </p:txBody>
      </p:sp>
    </p:spTree>
    <p:extLst>
      <p:ext uri="{BB962C8B-B14F-4D97-AF65-F5344CB8AC3E}">
        <p14:creationId xmlns:p14="http://schemas.microsoft.com/office/powerpoint/2010/main" val="35291193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9CC61AC670224C80D5E807DE5FD2BE" ma:contentTypeVersion="29" ma:contentTypeDescription="" ma:contentTypeScope="" ma:versionID="da7b306df635362095f68fd6fd188e29">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bf53235365eb3ab8d60bf2e0406a79d8"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4"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TAR Training Presentation</RoutingRuleDescription>
    <PublishingExpirationDate xmlns="http://schemas.microsoft.com/sharepoint/v3" xsi:nil="true"/>
    <PublishingStartDate xmlns="http://schemas.microsoft.com/sharepoint/v3" xsi:nil="true"/>
    <Publication_x0020_Date xmlns="3a62de7d-ba57-4f43-9dae-9623ba637be0">2022-09-30T04:00:00+00:00</Publication_x0020_Date>
    <Audience1 xmlns="3a62de7d-ba57-4f43-9dae-9623ba637be0">
      <Value>1</Value>
      <Value>2</Value>
    </Audience1>
    <_dlc_DocId xmlns="3a62de7d-ba57-4f43-9dae-9623ba637be0">KYED-206681809-16</_dlc_DocId>
    <_dlc_DocIdUrl xmlns="3a62de7d-ba57-4f43-9dae-9623ba637be0">
      <Url>https://www.education.ky.gov/AA/Assessments/summassmt/_layouts/15/DocIdRedir.aspx?ID=KYED-206681809-16</Url>
      <Description>KYED-206681809-16</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1098F62-3FCF-44DD-AF25-87965158C93E}"/>
</file>

<file path=customXml/itemProps2.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3.xml><?xml version="1.0" encoding="utf-8"?>
<ds:datastoreItem xmlns:ds="http://schemas.openxmlformats.org/officeDocument/2006/customXml" ds:itemID="{C70D4522-EDD2-4326-BD38-D65ABD3DF72F}">
  <ds:schemaRefs>
    <ds:schemaRef ds:uri="http://schemas.microsoft.com/office/2006/documentManagement/types"/>
    <ds:schemaRef ds:uri="http://schemas.microsoft.com/office/2006/metadata/properties"/>
    <ds:schemaRef ds:uri="http://purl.org/dc/dcmitype/"/>
    <ds:schemaRef ds:uri="http://purl.org/dc/elements/1.1/"/>
    <ds:schemaRef ds:uri="http://purl.org/dc/terms/"/>
    <ds:schemaRef ds:uri="http://schemas.openxmlformats.org/package/2006/metadata/core-properties"/>
    <ds:schemaRef ds:uri="http://schemas.microsoft.com/office/infopath/2007/PartnerControls"/>
    <ds:schemaRef ds:uri="d2e0887b-4a8a-4736-99cf-56284292f442"/>
    <ds:schemaRef ds:uri="9e447306-43c9-46fc-85e8-9d0ed75a31bf"/>
    <ds:schemaRef ds:uri="http://www.w3.org/XML/1998/namespace"/>
  </ds:schemaRefs>
</ds:datastoreItem>
</file>

<file path=customXml/itemProps4.xml><?xml version="1.0" encoding="utf-8"?>
<ds:datastoreItem xmlns:ds="http://schemas.openxmlformats.org/officeDocument/2006/customXml" ds:itemID="{5175E786-DD8E-40E0-9959-6CB76E2D9BFA}"/>
</file>

<file path=docProps/app.xml><?xml version="1.0" encoding="utf-8"?>
<Properties xmlns="http://schemas.openxmlformats.org/officeDocument/2006/extended-properties" xmlns:vt="http://schemas.openxmlformats.org/officeDocument/2006/docPropsVTypes">
  <Template/>
  <TotalTime>8</TotalTime>
  <Words>1267</Words>
  <Application>Microsoft Office PowerPoint</Application>
  <PresentationFormat>Widescreen</PresentationFormat>
  <Paragraphs>198</Paragraphs>
  <Slides>29</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Aptos</vt:lpstr>
      <vt:lpstr>Arial</vt:lpstr>
      <vt:lpstr>Calibri</vt:lpstr>
      <vt:lpstr>Franklin Gothic Book</vt:lpstr>
      <vt:lpstr>Franklin Gothic Medium</vt:lpstr>
      <vt:lpstr>Wingdings</vt:lpstr>
      <vt:lpstr>Office Theme</vt:lpstr>
      <vt:lpstr>Transition Attainment Record (TAR) Training</vt:lpstr>
      <vt:lpstr>Agenda</vt:lpstr>
      <vt:lpstr>Administration Guide</vt:lpstr>
      <vt:lpstr>Standards</vt:lpstr>
      <vt:lpstr>Standards Assessed</vt:lpstr>
      <vt:lpstr>Transition Attainment Record</vt:lpstr>
      <vt:lpstr>Transition Attainment Record (TAR)   </vt:lpstr>
      <vt:lpstr>Grade Level Requirements</vt:lpstr>
      <vt:lpstr>TAR at Grade 12 or 14</vt:lpstr>
      <vt:lpstr>TAR at Grade 12 or 14 (continued)</vt:lpstr>
      <vt:lpstr>TAR Test Security</vt:lpstr>
      <vt:lpstr>Test Security</vt:lpstr>
      <vt:lpstr>Timelines </vt:lpstr>
      <vt:lpstr>Administration of the TAR</vt:lpstr>
      <vt:lpstr>Administration</vt:lpstr>
      <vt:lpstr>Getting Started</vt:lpstr>
      <vt:lpstr>Team Agreement</vt:lpstr>
      <vt:lpstr>Steps to Completing the TAR</vt:lpstr>
      <vt:lpstr>Documentation</vt:lpstr>
      <vt:lpstr>Rating of Student Performance</vt:lpstr>
      <vt:lpstr>Item Rating Scale</vt:lpstr>
      <vt:lpstr>Sample Rating of 2</vt:lpstr>
      <vt:lpstr>Sample Rating of 1</vt:lpstr>
      <vt:lpstr>Sample Rating of 0</vt:lpstr>
      <vt:lpstr>Next Steps</vt:lpstr>
      <vt:lpstr>Quick Review</vt:lpstr>
      <vt:lpstr>Finishing Up</vt:lpstr>
      <vt:lpstr>Division of Assessment and Accountability Support</vt:lpstr>
      <vt:lpstr>End Slide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TAR Training Presentation</dc:title>
  <dc:creator>devon.avery@education.ky.gov</dc:creator>
  <cp:keywords>Kentucky Department of Education, TAR Training</cp:keywords>
  <cp:lastModifiedBy>Benjamin Riley</cp:lastModifiedBy>
  <cp:revision>3</cp:revision>
  <dcterms:created xsi:type="dcterms:W3CDTF">2021-08-26T18:21:30Z</dcterms:created>
  <dcterms:modified xsi:type="dcterms:W3CDTF">2024-09-27T16:20:27Z</dcterms:modified>
  <cp:category>Please email your questions to dacinfo@education.ky.gov</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0x0101001BEB557DBE01834EAB47A683706DCD5B001C9CC61AC670224C80D5E807DE5FD2BE</vt:lpwstr>
  </property>
  <property fmtid="{D5CDD505-2E9C-101B-9397-08002B2CF9AE}" pid="3" name="_dlc_DocIdItemGuid">
    <vt:lpwstr>e5165106-e6a2-4230-9184-f51e607a7eb6</vt:lpwstr>
  </property>
  <property fmtid="{D5CDD505-2E9C-101B-9397-08002B2CF9AE}" pid="4" name="MSIP_Label_eb544694-0027-44fa-bee4-2648c0363f9d_Enabled">
    <vt:lpwstr>true</vt:lpwstr>
  </property>
  <property fmtid="{D5CDD505-2E9C-101B-9397-08002B2CF9AE}" pid="5" name="MSIP_Label_eb544694-0027-44fa-bee4-2648c0363f9d_SetDate">
    <vt:lpwstr>2024-09-13T15:44:15Z</vt:lpwstr>
  </property>
  <property fmtid="{D5CDD505-2E9C-101B-9397-08002B2CF9AE}" pid="6" name="MSIP_Label_eb544694-0027-44fa-bee4-2648c0363f9d_Method">
    <vt:lpwstr>Standard</vt:lpwstr>
  </property>
  <property fmtid="{D5CDD505-2E9C-101B-9397-08002B2CF9AE}" pid="7" name="MSIP_Label_eb544694-0027-44fa-bee4-2648c0363f9d_Name">
    <vt:lpwstr>defa4170-0d19-0005-0004-bc88714345d2</vt:lpwstr>
  </property>
  <property fmtid="{D5CDD505-2E9C-101B-9397-08002B2CF9AE}" pid="8" name="MSIP_Label_eb544694-0027-44fa-bee4-2648c0363f9d_SiteId">
    <vt:lpwstr>9360c11f-90e6-4706-ad00-25fcdc9e2ed1</vt:lpwstr>
  </property>
  <property fmtid="{D5CDD505-2E9C-101B-9397-08002B2CF9AE}" pid="9" name="MSIP_Label_eb544694-0027-44fa-bee4-2648c0363f9d_ActionId">
    <vt:lpwstr>fb7d340d-5370-407d-91dd-d8dc80330a3b</vt:lpwstr>
  </property>
  <property fmtid="{D5CDD505-2E9C-101B-9397-08002B2CF9AE}" pid="10" name="MSIP_Label_eb544694-0027-44fa-bee4-2648c0363f9d_ContentBits">
    <vt:lpwstr>0</vt:lpwstr>
  </property>
  <property fmtid="{D5CDD505-2E9C-101B-9397-08002B2CF9AE}" pid="11" name="MediaServiceImageTags">
    <vt:lpwstr/>
  </property>
</Properties>
</file>