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sldIdLst>
    <p:sldId id="269" r:id="rId5"/>
    <p:sldId id="315" r:id="rId6"/>
    <p:sldId id="314" r:id="rId7"/>
    <p:sldId id="270" r:id="rId8"/>
    <p:sldId id="300" r:id="rId9"/>
    <p:sldId id="272" r:id="rId10"/>
    <p:sldId id="311" r:id="rId11"/>
    <p:sldId id="309" r:id="rId12"/>
    <p:sldId id="301" r:id="rId13"/>
    <p:sldId id="310" r:id="rId14"/>
    <p:sldId id="302" r:id="rId15"/>
    <p:sldId id="275" r:id="rId16"/>
    <p:sldId id="277" r:id="rId17"/>
    <p:sldId id="304" r:id="rId18"/>
    <p:sldId id="313" r:id="rId19"/>
    <p:sldId id="303" r:id="rId20"/>
    <p:sldId id="284" r:id="rId21"/>
    <p:sldId id="285" r:id="rId22"/>
    <p:sldId id="305" r:id="rId23"/>
    <p:sldId id="306" r:id="rId24"/>
    <p:sldId id="282" r:id="rId25"/>
    <p:sldId id="307" r:id="rId26"/>
    <p:sldId id="308" r:id="rId27"/>
    <p:sldId id="287" r:id="rId28"/>
    <p:sldId id="288" r:id="rId29"/>
    <p:sldId id="291" r:id="rId30"/>
    <p:sldId id="292" r:id="rId31"/>
    <p:sldId id="289" r:id="rId32"/>
    <p:sldId id="290" r:id="rId33"/>
    <p:sldId id="293" r:id="rId34"/>
    <p:sldId id="279" r:id="rId35"/>
    <p:sldId id="316" r:id="rId36"/>
    <p:sldId id="299" r:id="rId37"/>
    <p:sldId id="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EEAF063B-8BCB-A246-0486-9A5ACA2B8CA4}" name="Roseberry, Christen - Division of Assessment and Accountability Support" initials="R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88648475-71B6-623B-C150-DFABD8E8EB02}" name="Guettler, Karen M." initials="GM" userId="S::kmguet2_uky.edu#ext#@staffkyschools.onmicrosoft.com::bc5fbbcd-4c5c-4b0c-864b-22d56321d7ff" providerId="AD"/>
  <p188:author id="{291D247D-CC19-DA28-7143-6773EF22CADD}" name="Guest User" initials="GU" userId="S::urn:spo:anon#01dbf0937dd28da955fa11a9578d6d0bfd617299c8d20d74a94f8d11f448faed::"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F4B59DEA-CB12-2AED-A3DE-F1ACF4D23EF4}" name="jacqueline.norman@uky.edu" initials="ja" userId="S::urn:spo:guest#jacqueline.norman@uky.edu::" providerId="AD"/>
  <p188:author id="{1DDE88F8-27C4-C73A-F768-A150E2731EB4}" name="Mullins, Krista - Division of Assessment and Accountability Support" initials="KM"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rman, Jacqueline M." initials="NJM" lastIdx="14" clrIdx="0">
    <p:extLst>
      <p:ext uri="{19B8F6BF-5375-455C-9EA6-DF929625EA0E}">
        <p15:presenceInfo xmlns:p15="http://schemas.microsoft.com/office/powerpoint/2012/main" userId="S-1-5-21-436374069-1454471165-682003330-10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057780"/>
    <a:srgbClr val="A7CBCD"/>
    <a:srgbClr val="AAD6B8"/>
    <a:srgbClr val="AFD1B0"/>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EA3FB-EF7E-4A5F-94A6-3D179CD836E8}" v="9" dt="2024-08-23T19:14:34.485"/>
    <p1510:client id="{ABA8E5B1-10B7-4BED-BEAE-6F65C4DFE369}" v="1" dt="2024-08-23T18:52:07.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1705" autoAdjust="0"/>
  </p:normalViewPr>
  <p:slideViewPr>
    <p:cSldViewPr snapToGrid="0">
      <p:cViewPr varScale="1">
        <p:scale>
          <a:sx n="83" d="100"/>
          <a:sy n="83" d="100"/>
        </p:scale>
        <p:origin x="572" y="600"/>
      </p:cViewPr>
      <p:guideLst/>
    </p:cSldViewPr>
  </p:slideViewPr>
  <p:outlineViewPr>
    <p:cViewPr>
      <p:scale>
        <a:sx n="33" d="100"/>
        <a:sy n="33" d="100"/>
      </p:scale>
      <p:origin x="0" y="-3857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defRPr/>
            </a:pPr>
            <a:r>
              <a:rPr lang="en-US" sz="1400" b="0" kern="1200">
                <a:solidFill>
                  <a:schemeClr val="tx1"/>
                </a:solidFill>
                <a:effectLst/>
                <a:latin typeface="Arial"/>
                <a:cs typeface="Arial"/>
              </a:rPr>
              <a:t>Hello</a:t>
            </a:r>
            <a:r>
              <a:rPr lang="en-US" sz="1400" b="0" kern="1200" baseline="0">
                <a:solidFill>
                  <a:schemeClr val="tx1"/>
                </a:solidFill>
                <a:effectLst/>
                <a:latin typeface="Arial"/>
                <a:cs typeface="Arial"/>
              </a:rPr>
              <a:t> and welcome back. If you have not reviewed Part 1 of this training, please be sure to go back and review the Attainment Task Training Part 1. If you are just now joining us for</a:t>
            </a:r>
            <a:r>
              <a:rPr lang="en-US" sz="1400" b="0" kern="1200">
                <a:solidFill>
                  <a:schemeClr val="tx1"/>
                </a:solidFill>
                <a:effectLst/>
                <a:latin typeface="Arial"/>
                <a:cs typeface="Arial"/>
              </a:rPr>
              <a:t> Part 2 of Kentucky’s Alternate Assessment (Alternate Kentucky</a:t>
            </a:r>
            <a:r>
              <a:rPr lang="en-US" sz="1400" b="0" kern="1200" baseline="0">
                <a:solidFill>
                  <a:schemeClr val="tx1"/>
                </a:solidFill>
                <a:effectLst/>
                <a:latin typeface="Arial"/>
                <a:cs typeface="Arial"/>
              </a:rPr>
              <a:t> Summative Assessment</a:t>
            </a:r>
            <a:r>
              <a:rPr lang="en-US" sz="1400" b="0" kern="1200">
                <a:solidFill>
                  <a:schemeClr val="tx1"/>
                </a:solidFill>
                <a:effectLst/>
                <a:latin typeface="Arial"/>
                <a:cs typeface="Arial"/>
              </a:rPr>
              <a:t> combined Overview-Attainment Tasks Training), I am Krista Mullins </a:t>
            </a:r>
            <a:r>
              <a:rPr lang="en-US" sz="1400" b="0" kern="1200" baseline="0">
                <a:solidFill>
                  <a:schemeClr val="tx1"/>
                </a:solidFill>
                <a:effectLst/>
                <a:latin typeface="Arial"/>
                <a:cs typeface="Arial"/>
              </a:rPr>
              <a:t>with the Office of Assessment and Accountability in the Division of Assessment and Accountability Support</a:t>
            </a:r>
            <a:r>
              <a:rPr lang="en-US" sz="1400" b="0" kern="1200">
                <a:solidFill>
                  <a:schemeClr val="tx1"/>
                </a:solidFill>
                <a:effectLst/>
                <a:latin typeface="Arial"/>
                <a:cs typeface="Arial"/>
              </a:rPr>
              <a:t>. This part</a:t>
            </a:r>
            <a:r>
              <a:rPr lang="en-US" sz="1400" b="0" kern="1200" baseline="0">
                <a:solidFill>
                  <a:schemeClr val="tx1"/>
                </a:solidFill>
                <a:effectLst/>
                <a:latin typeface="Arial"/>
                <a:cs typeface="Arial"/>
              </a:rPr>
              <a:t> of the training will focus primarily on informat</a:t>
            </a:r>
            <a:r>
              <a:rPr lang="en-US" sz="1400" b="0" kern="1200">
                <a:solidFill>
                  <a:schemeClr val="tx1"/>
                </a:solidFill>
                <a:effectLst/>
                <a:latin typeface="Arial"/>
                <a:cs typeface="Arial"/>
              </a:rPr>
              <a:t>ion related to the administration protocol of the Attainment Tasks.</a:t>
            </a:r>
            <a:r>
              <a:rPr lang="en-US" sz="1400" b="0">
                <a:latin typeface="Arial"/>
                <a:cs typeface="Arial"/>
              </a:rPr>
              <a:t> </a:t>
            </a:r>
            <a:r>
              <a:rPr lang="en-US" sz="1400" b="0" kern="1200">
                <a:solidFill>
                  <a:schemeClr val="tx1"/>
                </a:solidFill>
                <a:effectLst/>
                <a:latin typeface="Arial"/>
                <a:cs typeface="Arial"/>
              </a:rPr>
              <a:t> </a:t>
            </a:r>
            <a:r>
              <a:rPr lang="en-US" sz="1400" b="0">
                <a:latin typeface="Arial"/>
                <a:cs typeface="Arial"/>
              </a:rPr>
              <a:t> </a:t>
            </a:r>
            <a:endParaRPr lang="en-US" sz="1400" b="0" kern="1200">
              <a:solidFill>
                <a:schemeClr val="tx1"/>
              </a:solidFill>
              <a:effectLst/>
              <a:latin typeface="Arial" panose="020B0604020202020204" pitchFamily="34" charset="0"/>
              <a:ea typeface="+mn-ea"/>
              <a:cs typeface="Arial" panose="020B0604020202020204" pitchFamily="34" charset="0"/>
            </a:endParaRP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4F1E77-D5BB-4582-9B71-14D82CA8412D}"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691280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kern="1200">
                <a:solidFill>
                  <a:schemeClr val="tx1"/>
                </a:solidFill>
                <a:effectLst/>
                <a:latin typeface="Arial"/>
                <a:cs typeface="Arial"/>
              </a:rPr>
              <a:t>All testing materials must be returned to the appropriate district administrator for secure storage. Some content areas may include </a:t>
            </a:r>
            <a:r>
              <a:rPr lang="en-US" sz="1400">
                <a:latin typeface="Arial"/>
                <a:cs typeface="Arial"/>
              </a:rPr>
              <a:t>required</a:t>
            </a:r>
            <a:r>
              <a:rPr lang="en-US" sz="1400" kern="1200">
                <a:solidFill>
                  <a:schemeClr val="tx1"/>
                </a:solidFill>
                <a:effectLst/>
                <a:latin typeface="Arial"/>
                <a:cs typeface="Arial"/>
              </a:rPr>
              <a:t> </a:t>
            </a:r>
            <a:r>
              <a:rPr lang="en-US" sz="1400">
                <a:latin typeface="Arial"/>
                <a:cs typeface="Arial"/>
              </a:rPr>
              <a:t>assessment </a:t>
            </a:r>
            <a:r>
              <a:rPr lang="en-US" sz="1400" kern="1200">
                <a:solidFill>
                  <a:schemeClr val="tx1"/>
                </a:solidFill>
                <a:effectLst/>
                <a:latin typeface="Arial"/>
                <a:cs typeface="Arial"/>
              </a:rPr>
              <a:t>materials that need to be </a:t>
            </a:r>
            <a:r>
              <a:rPr lang="en-US" sz="1400">
                <a:latin typeface="Arial"/>
                <a:cs typeface="Arial"/>
              </a:rPr>
              <a:t>accessed</a:t>
            </a:r>
            <a:r>
              <a:rPr lang="en-US" sz="1400" kern="1200">
                <a:solidFill>
                  <a:schemeClr val="tx1"/>
                </a:solidFill>
                <a:effectLst/>
                <a:latin typeface="Arial"/>
                <a:cs typeface="Arial"/>
              </a:rPr>
              <a:t> </a:t>
            </a:r>
            <a:r>
              <a:rPr lang="en-US" sz="1400">
                <a:latin typeface="Arial"/>
                <a:cs typeface="Arial"/>
              </a:rPr>
              <a:t>in the OTS </a:t>
            </a:r>
            <a:r>
              <a:rPr lang="en-US" sz="1400" kern="1200">
                <a:solidFill>
                  <a:schemeClr val="tx1"/>
                </a:solidFill>
                <a:effectLst/>
                <a:latin typeface="Arial"/>
                <a:cs typeface="Arial"/>
              </a:rPr>
              <a:t>or materials that are provided for hands on use during the assessment. All materials </a:t>
            </a:r>
            <a:r>
              <a:rPr lang="en-US" sz="1400" kern="1200" baseline="0">
                <a:solidFill>
                  <a:schemeClr val="tx1"/>
                </a:solidFill>
                <a:effectLst/>
                <a:latin typeface="Arial"/>
                <a:cs typeface="Arial"/>
              </a:rPr>
              <a:t>will be returned to the DAC</a:t>
            </a:r>
            <a:r>
              <a:rPr lang="en-US" sz="1400">
                <a:latin typeface="Arial"/>
                <a:cs typeface="Arial"/>
              </a:rPr>
              <a:t>. </a:t>
            </a:r>
            <a:r>
              <a:rPr lang="en-US" sz="1400" kern="1200" baseline="0">
                <a:solidFill>
                  <a:schemeClr val="tx1"/>
                </a:solidFill>
                <a:effectLst/>
                <a:latin typeface="Arial"/>
                <a:cs typeface="Arial"/>
              </a:rPr>
              <a:t>The DAC will destroy all materials </a:t>
            </a:r>
            <a:r>
              <a:rPr lang="en-US" sz="1400">
                <a:latin typeface="Arial"/>
                <a:cs typeface="Arial"/>
              </a:rPr>
              <a:t>(except for their District copy and the elementary math counters, which they will retain until the close of Window 2).</a:t>
            </a:r>
            <a:r>
              <a:rPr lang="en-US" sz="1400" kern="1200" baseline="0">
                <a:solidFill>
                  <a:schemeClr val="tx1"/>
                </a:solidFill>
                <a:effectLst/>
                <a:latin typeface="Arial"/>
                <a:cs typeface="Arial"/>
              </a:rPr>
              <a:t> </a:t>
            </a:r>
            <a:r>
              <a:rPr lang="en-US" sz="1400">
                <a:latin typeface="Arial"/>
                <a:cs typeface="Arial"/>
              </a:rPr>
              <a:t>This year, only DACs will receive USB drives. The DAC will return the USB drive in the prepaid envelope to UK. The content will be available for teachers in the Online Training System (OTS). It is important that teachers make sure their profile is updated with the grades taught in order to have access to the videos and animations needed for test administration.</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6C8379-E729-4F90-BD5D-8732E72395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16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kern="1200">
                <a:solidFill>
                  <a:schemeClr val="tx1"/>
                </a:solidFill>
                <a:effectLst/>
                <a:latin typeface="Arial"/>
                <a:cs typeface="Arial"/>
              </a:rPr>
              <a:t>Teachers will complete both the Alternate Kentucky Summative Assessment Overview and AT training modules and pass the online qualification quiz prior to receiving or administering the Attainment Tasks. Teachers will need to print a copy of the quiz certificate for the </a:t>
            </a:r>
            <a:r>
              <a:rPr lang="en-US" sz="1400">
                <a:solidFill>
                  <a:schemeClr val="tx1"/>
                </a:solidFill>
                <a:latin typeface="Arial"/>
                <a:cs typeface="Arial"/>
              </a:rPr>
              <a:t>DAC, BAC, </a:t>
            </a:r>
            <a:r>
              <a:rPr lang="en-US" sz="1400" err="1">
                <a:solidFill>
                  <a:schemeClr val="tx1"/>
                </a:solidFill>
                <a:latin typeface="Arial"/>
                <a:cs typeface="Arial"/>
              </a:rPr>
              <a:t>DoSE</a:t>
            </a:r>
            <a:r>
              <a:rPr lang="en-US" sz="1400">
                <a:solidFill>
                  <a:schemeClr val="tx1"/>
                </a:solidFill>
                <a:latin typeface="Arial"/>
                <a:cs typeface="Arial"/>
              </a:rPr>
              <a:t>, or the district alternate assessment administrator to store in a location selected by the district</a:t>
            </a:r>
            <a:r>
              <a:rPr lang="en-US" sz="1400" kern="1200">
                <a:solidFill>
                  <a:schemeClr val="tx1"/>
                </a:solidFill>
                <a:effectLst/>
                <a:latin typeface="Arial"/>
                <a:cs typeface="Arial"/>
              </a:rPr>
              <a:t>. </a:t>
            </a:r>
            <a:endParaRPr lang="en-US" sz="1400">
              <a:latin typeface="Arial"/>
              <a:cs typeface="Arial"/>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8AA1BE-A94D-4DDF-A025-2F8170624A7F}"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379287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kern="1200">
                <a:solidFill>
                  <a:schemeClr val="tx1"/>
                </a:solidFill>
                <a:effectLst/>
                <a:latin typeface="Arial"/>
                <a:cs typeface="Arial"/>
              </a:rPr>
              <a:t>The AT Resource Guide provides additional information to help clarify testing protocols and facilitate instruction including:</a:t>
            </a:r>
          </a:p>
          <a:p>
            <a:pPr marL="171450" lvl="0" indent="-171450">
              <a:buFont typeface="Arial" panose="020B0604020202020204" pitchFamily="34" charset="0"/>
              <a:buChar char="•"/>
            </a:pPr>
            <a:r>
              <a:rPr lang="en-US" sz="1400" kern="1200">
                <a:solidFill>
                  <a:schemeClr val="tx1"/>
                </a:solidFill>
                <a:effectLst/>
                <a:latin typeface="Arial"/>
                <a:cs typeface="Arial"/>
              </a:rPr>
              <a:t>Adaptations and modifications</a:t>
            </a:r>
          </a:p>
          <a:p>
            <a:pPr marL="171450" lvl="0" indent="-171450">
              <a:buFont typeface="Arial" panose="020B0604020202020204" pitchFamily="34" charset="0"/>
              <a:buChar char="•"/>
            </a:pPr>
            <a:r>
              <a:rPr lang="en-US" sz="1400" kern="1200">
                <a:solidFill>
                  <a:schemeClr val="tx1"/>
                </a:solidFill>
                <a:effectLst/>
                <a:latin typeface="Arial"/>
                <a:cs typeface="Arial"/>
              </a:rPr>
              <a:t>Specific content items</a:t>
            </a:r>
          </a:p>
          <a:p>
            <a:pPr marL="171450" lvl="0" indent="-171450">
              <a:buFont typeface="Arial" panose="020B0604020202020204" pitchFamily="34" charset="0"/>
              <a:buChar char="•"/>
            </a:pPr>
            <a:r>
              <a:rPr lang="en-US" sz="1400" kern="1200">
                <a:solidFill>
                  <a:schemeClr val="tx1"/>
                </a:solidFill>
                <a:effectLst/>
                <a:latin typeface="Arial"/>
                <a:cs typeface="Arial"/>
              </a:rPr>
              <a:t>Information about orienting students to materials</a:t>
            </a:r>
          </a:p>
          <a:p>
            <a:pPr marL="171450" lvl="0" indent="-171450">
              <a:buFont typeface="Arial" panose="020B0604020202020204" pitchFamily="34" charset="0"/>
              <a:buChar char="•"/>
            </a:pPr>
            <a:r>
              <a:rPr lang="en-US" sz="1400" kern="1200">
                <a:solidFill>
                  <a:schemeClr val="tx1"/>
                </a:solidFill>
                <a:effectLst/>
                <a:latin typeface="Arial"/>
                <a:cs typeface="Arial"/>
              </a:rPr>
              <a:t>A picture glossary of terms for each content area</a:t>
            </a:r>
          </a:p>
          <a:p>
            <a:r>
              <a:rPr lang="en-US" sz="1400" kern="1200">
                <a:solidFill>
                  <a:schemeClr val="tx1"/>
                </a:solidFill>
                <a:effectLst/>
                <a:latin typeface="Arial"/>
                <a:cs typeface="Arial"/>
              </a:rPr>
              <a:t>Once the resource guide is posted, it may be used all year for instructional purposes.</a:t>
            </a:r>
          </a:p>
          <a:p>
            <a:endParaRPr lang="en-US"/>
          </a:p>
        </p:txBody>
      </p:sp>
      <p:sp>
        <p:nvSpPr>
          <p:cNvPr id="4" name="Slide Number Placeholder 3"/>
          <p:cNvSpPr>
            <a:spLocks noGrp="1"/>
          </p:cNvSpPr>
          <p:nvPr>
            <p:ph type="sldNum" sz="quarter" idx="10"/>
          </p:nvPr>
        </p:nvSpPr>
        <p:spPr/>
        <p:txBody>
          <a:bodyPr/>
          <a:lstStyle/>
          <a:p>
            <a:fld id="{5E3BC09C-2DEB-46E3-866C-52BBC916A230}" type="slidenum">
              <a:rPr lang="en-US" smtClean="0"/>
              <a:pPr/>
              <a:t>12</a:t>
            </a:fld>
            <a:endParaRPr lang="en-US"/>
          </a:p>
        </p:txBody>
      </p:sp>
    </p:spTree>
    <p:extLst>
      <p:ext uri="{BB962C8B-B14F-4D97-AF65-F5344CB8AC3E}">
        <p14:creationId xmlns:p14="http://schemas.microsoft.com/office/powerpoint/2010/main" val="114423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Arial"/>
                <a:cs typeface="Arial"/>
              </a:rPr>
              <a:t>Copies of Attainment Tasks can be made in order to provide to another alternate assessment teacher in the school or to cut pictures apart for administration without damaging the original. If any school-level materials are missing or damaged, this should be communicated immediately to KDE. Additional materials/copies may be used from the district binder provided to each DAC.</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85996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Arial"/>
                <a:cs typeface="Arial"/>
              </a:rPr>
              <a:t>Each school with students participating in the alternate assessment will receive one Attainment Task testing binder for the grades represented in the school. Once the online quiz has been completed and prior to the administration, materials may be reviewed. Materials will be shipped for Window 1 the week of Oct. 21</a:t>
            </a:r>
            <a:r>
              <a:rPr lang="en-US" sz="1400" kern="1200" baseline="0">
                <a:solidFill>
                  <a:schemeClr val="tx1"/>
                </a:solidFill>
                <a:effectLst/>
                <a:latin typeface="Arial"/>
                <a:cs typeface="Arial"/>
              </a:rPr>
              <a:t> </a:t>
            </a:r>
            <a:r>
              <a:rPr lang="en-US" sz="1400" kern="1200">
                <a:solidFill>
                  <a:schemeClr val="tx1"/>
                </a:solidFill>
                <a:effectLst/>
                <a:latin typeface="Arial"/>
                <a:cs typeface="Arial"/>
              </a:rPr>
              <a:t>and will be received by Oct. 25. Window 2 materials will be shipped based on the district's selection of shipping option 1 or 2, and all materials, regardless of shipping option choice, should arrive in districts no later than April 4. </a:t>
            </a:r>
            <a:endParaRPr lang="en-US" sz="1400">
              <a:latin typeface="Arial"/>
              <a:cs typeface="Arial"/>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3574192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attainment tasks contain supplemental materials which are now called required assessment materials that are necessary for completing the assessment. Here you can see examples of required assessment materials that are found in the required assessment materials envelope for each grade. These materials will be with testing materials sent to the district. It is important to note that animations include closed captioning and non-closed captioning options. Animations and audio files are found on the USB drive provided to DACs and in the Online Training System (OTS).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259129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kern="1200">
                <a:solidFill>
                  <a:schemeClr val="tx1"/>
                </a:solidFill>
                <a:effectLst/>
                <a:latin typeface="Arial"/>
                <a:cs typeface="Arial"/>
              </a:rPr>
              <a:t>Districts may request supplemental materials for students who have been identified with a visual impairment on their IEPs.</a:t>
            </a:r>
            <a:r>
              <a:rPr lang="en-US" sz="1400">
                <a:latin typeface="Arial"/>
                <a:cs typeface="Arial"/>
              </a:rPr>
              <a:t> </a:t>
            </a:r>
            <a:r>
              <a:rPr lang="en-US" sz="1400" kern="1200">
                <a:solidFill>
                  <a:schemeClr val="tx1"/>
                </a:solidFill>
                <a:effectLst/>
                <a:latin typeface="Arial"/>
                <a:cs typeface="Arial"/>
              </a:rPr>
              <a:t> </a:t>
            </a:r>
            <a:r>
              <a:rPr lang="en-US" sz="1400">
                <a:latin typeface="Arial"/>
                <a:cs typeface="Arial"/>
              </a:rPr>
              <a:t>Requests</a:t>
            </a:r>
            <a:r>
              <a:rPr lang="en-US" sz="1400" kern="1200">
                <a:solidFill>
                  <a:schemeClr val="tx1"/>
                </a:solidFill>
                <a:effectLst/>
                <a:latin typeface="Arial"/>
                <a:cs typeface="Arial"/>
              </a:rPr>
              <a:t> for materials should be submitted by the DAC </a:t>
            </a:r>
            <a:r>
              <a:rPr lang="en-US" sz="1400">
                <a:latin typeface="Arial"/>
                <a:cs typeface="Arial"/>
              </a:rPr>
              <a:t>to KDE no</a:t>
            </a:r>
            <a:r>
              <a:rPr lang="en-US" sz="1400" kern="1200">
                <a:solidFill>
                  <a:schemeClr val="tx1"/>
                </a:solidFill>
                <a:effectLst/>
                <a:latin typeface="Arial"/>
                <a:cs typeface="Arial"/>
              </a:rPr>
              <a:t> later than </a:t>
            </a:r>
            <a:r>
              <a:rPr lang="en-US" sz="1400" kern="1200" dirty="0">
                <a:solidFill>
                  <a:schemeClr val="tx1"/>
                </a:solidFill>
                <a:effectLst/>
                <a:latin typeface="Arial"/>
                <a:cs typeface="Arial"/>
              </a:rPr>
              <a:t>Sept. </a:t>
            </a:r>
            <a:r>
              <a:rPr lang="en-US" sz="1400" kern="1200">
                <a:solidFill>
                  <a:schemeClr val="tx1"/>
                </a:solidFill>
                <a:effectLst/>
                <a:latin typeface="Arial"/>
                <a:cs typeface="Arial"/>
              </a:rPr>
              <a:t>4, 2024, for Window 1 and </a:t>
            </a:r>
            <a:r>
              <a:rPr lang="en-US" sz="1400" kern="1200" dirty="0">
                <a:solidFill>
                  <a:schemeClr val="tx1"/>
                </a:solidFill>
                <a:effectLst/>
                <a:latin typeface="Arial"/>
                <a:cs typeface="Arial"/>
              </a:rPr>
              <a:t>Feb.</a:t>
            </a:r>
            <a:r>
              <a:rPr lang="en-US" sz="1400" kern="1200">
                <a:solidFill>
                  <a:schemeClr val="tx1"/>
                </a:solidFill>
                <a:effectLst/>
                <a:latin typeface="Arial"/>
                <a:cs typeface="Arial"/>
              </a:rPr>
              <a:t> 10, 2025, for Window 2.</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93473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nSpc>
                <a:spcPct val="90000"/>
              </a:lnSpc>
              <a:spcBef>
                <a:spcPts val="1000"/>
              </a:spcBef>
              <a:buFont typeface="Wingdings,Sans-Serif" panose="05000000000000000000" pitchFamily="2" charset="2"/>
              <a:buNone/>
            </a:pPr>
            <a:r>
              <a:rPr lang="en-US" sz="1400" kern="1200">
                <a:solidFill>
                  <a:schemeClr val="tx1"/>
                </a:solidFill>
                <a:effectLst/>
                <a:latin typeface="Arial"/>
                <a:cs typeface="Arial"/>
              </a:rPr>
              <a:t>It is very helpful to read through the attainment tasks and all items prior to administration. This will ensure fluency while reading the tasks, which in turn helps with student comprehension.</a:t>
            </a:r>
            <a:r>
              <a:rPr lang="en-US" sz="1400">
                <a:latin typeface="Arial"/>
                <a:cs typeface="Arial"/>
              </a:rPr>
              <a:t> </a:t>
            </a:r>
            <a:r>
              <a:rPr lang="en-US" sz="1400" kern="1200">
                <a:solidFill>
                  <a:schemeClr val="tx1"/>
                </a:solidFill>
                <a:effectLst/>
                <a:latin typeface="Arial"/>
                <a:cs typeface="Arial"/>
              </a:rPr>
              <a:t> If unsure about a pronunciation, check with someone prior to administration.</a:t>
            </a:r>
            <a:r>
              <a:rPr lang="en-US" sz="1400">
                <a:latin typeface="Arial"/>
                <a:cs typeface="Arial"/>
              </a:rPr>
              <a:t> </a:t>
            </a:r>
            <a:r>
              <a:rPr lang="en-US" sz="1400" kern="1200">
                <a:solidFill>
                  <a:schemeClr val="tx1"/>
                </a:solidFill>
                <a:effectLst/>
                <a:latin typeface="Arial"/>
                <a:cs typeface="Arial"/>
              </a:rPr>
              <a:t> Some tasks have accompanying supplemental materials, such as maps, graphs or stories. These materials will be listed on the first page of the task and will be located at the end of the task. These items may be removed prior to the start of the task and presented to the student when needed. </a:t>
            </a:r>
            <a:r>
              <a:rPr lang="en-US" kern="1200">
                <a:effectLst/>
              </a:rPr>
              <a:t>Some tasks </a:t>
            </a:r>
            <a:r>
              <a:rPr lang="en-US"/>
              <a:t>will </a:t>
            </a:r>
            <a:r>
              <a:rPr lang="en-US" kern="1200">
                <a:effectLst/>
              </a:rPr>
              <a:t>require the </a:t>
            </a:r>
            <a:r>
              <a:rPr lang="en-US"/>
              <a:t>use of an audio or video file</a:t>
            </a:r>
            <a:r>
              <a:rPr lang="en-US" kern="1200">
                <a:effectLst/>
              </a:rPr>
              <a:t>. </a:t>
            </a:r>
            <a:r>
              <a:rPr lang="en-US"/>
              <a:t>These will be provided on the USB drive provided to DACs and in the Online Training System (OTS) to be viewed or played under My AT Audio and Video Files. </a:t>
            </a:r>
            <a:endParaRPr lang="en-US" sz="1400">
              <a:solidFill>
                <a:schemeClr val="tx1"/>
              </a:solidFill>
              <a:latin typeface="Arial"/>
              <a:cs typeface="Arial"/>
            </a:endParaRPr>
          </a:p>
          <a:p>
            <a:pPr eaLnBrk="1" hangingPunct="1">
              <a:spcBef>
                <a:spcPct val="0"/>
              </a:spcBef>
            </a:pPr>
            <a:endParaRPr lang="en-US"/>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F694C-F7D5-4A0D-AF3F-D753860BF11C}"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2092000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Arial"/>
                <a:cs typeface="Arial"/>
              </a:rPr>
              <a:t>Words in the question that are bolded and underlined should be emphasized to the student (e.g., </a:t>
            </a:r>
            <a:r>
              <a:rPr lang="en-US" sz="1400" u="sng" kern="1200">
                <a:solidFill>
                  <a:schemeClr val="tx1"/>
                </a:solidFill>
                <a:effectLst/>
                <a:latin typeface="Arial"/>
                <a:cs typeface="Arial"/>
              </a:rPr>
              <a:t>not</a:t>
            </a:r>
            <a:r>
              <a:rPr lang="en-US" sz="1400" kern="1200">
                <a:solidFill>
                  <a:schemeClr val="tx1"/>
                </a:solidFill>
                <a:effectLst/>
                <a:latin typeface="Arial"/>
                <a:cs typeface="Arial"/>
              </a:rPr>
              <a:t>, </a:t>
            </a:r>
            <a:r>
              <a:rPr lang="en-US" sz="1400" u="sng" kern="1200">
                <a:solidFill>
                  <a:schemeClr val="tx1"/>
                </a:solidFill>
                <a:effectLst/>
                <a:latin typeface="Arial"/>
                <a:cs typeface="Arial"/>
              </a:rPr>
              <a:t>most</a:t>
            </a:r>
            <a:r>
              <a:rPr lang="en-US" sz="1400" kern="1200">
                <a:solidFill>
                  <a:schemeClr val="tx1"/>
                </a:solidFill>
                <a:effectLst/>
                <a:latin typeface="Arial"/>
                <a:cs typeface="Arial"/>
              </a:rPr>
              <a:t>, </a:t>
            </a:r>
            <a:r>
              <a:rPr lang="en-US" sz="1400" u="sng" kern="1200">
                <a:solidFill>
                  <a:schemeClr val="tx1"/>
                </a:solidFill>
                <a:effectLst/>
                <a:latin typeface="Arial"/>
                <a:cs typeface="Arial"/>
              </a:rPr>
              <a:t>likely</a:t>
            </a:r>
            <a:r>
              <a:rPr lang="en-US" sz="1400" kern="1200">
                <a:solidFill>
                  <a:schemeClr val="tx1"/>
                </a:solidFill>
                <a:effectLst/>
                <a:latin typeface="Arial"/>
                <a:cs typeface="Arial"/>
              </a:rPr>
              <a:t>, </a:t>
            </a:r>
            <a:r>
              <a:rPr lang="en-US" sz="1400" u="sng" kern="1200">
                <a:solidFill>
                  <a:schemeClr val="tx1"/>
                </a:solidFill>
                <a:effectLst/>
                <a:latin typeface="Arial"/>
                <a:cs typeface="Arial"/>
              </a:rPr>
              <a:t>best</a:t>
            </a:r>
            <a:r>
              <a:rPr lang="en-US" sz="1400" kern="1200">
                <a:solidFill>
                  <a:schemeClr val="tx1"/>
                </a:solidFill>
                <a:effectLst/>
                <a:latin typeface="Arial"/>
                <a:cs typeface="Arial"/>
              </a:rPr>
              <a:t>, etc.) All questions have been provided for student use at the end of the task. These questions can be cut apart, covered or manipulated as needed. Use of the questions at the end of the task is </a:t>
            </a:r>
            <a:r>
              <a:rPr lang="en-US" sz="1400" u="sng" kern="1200">
                <a:solidFill>
                  <a:schemeClr val="tx1"/>
                </a:solidFill>
                <a:effectLst/>
                <a:latin typeface="Arial"/>
                <a:cs typeface="Arial"/>
              </a:rPr>
              <a:t>optional</a:t>
            </a:r>
            <a:r>
              <a:rPr lang="en-US" sz="1400" kern="1200">
                <a:solidFill>
                  <a:schemeClr val="tx1"/>
                </a:solidFill>
                <a:effectLst/>
                <a:latin typeface="Arial"/>
                <a:cs typeface="Arial"/>
              </a:rPr>
              <a:t>. Read the script signified by “quotation marks” to the student exactly as written. If the task contains a closed sentence (fill in the blank), the test administrator may read the sentence with each option.</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1784078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kern="1200">
                <a:solidFill>
                  <a:schemeClr val="tx1"/>
                </a:solidFill>
                <a:effectLst/>
                <a:latin typeface="Arial"/>
                <a:cs typeface="Arial"/>
              </a:rPr>
              <a:t>It is important to provide the appropriate accommodations. The AT Administration Guide provides a list of acceptable accommodations taken from the accommodation guidelines for students with IEPs that are taking the general assessment. Refer to the Inclusion of Special Populations document located on KDE’s website for additional information on allowable accommodations.</a:t>
            </a:r>
          </a:p>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3F945-5620-48EC-A3F6-781FEB536BD4}"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236597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shows our agenda for the Attainment Task (AT) Training Part 2. [Read Slide]</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988417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Arial"/>
                <a:cs typeface="Arial"/>
              </a:rPr>
              <a:t>If the test administrator has questions or concerns about specific accommodations, contact Devon Avery in the Office of Assessment and Accountability.</a:t>
            </a:r>
          </a:p>
          <a:p>
            <a:endParaRPr lang="en-US"/>
          </a:p>
        </p:txBody>
      </p:sp>
      <p:sp>
        <p:nvSpPr>
          <p:cNvPr id="4" name="Slide Number Placeholder 3"/>
          <p:cNvSpPr>
            <a:spLocks noGrp="1"/>
          </p:cNvSpPr>
          <p:nvPr>
            <p:ph type="sldNum" sz="quarter" idx="10"/>
          </p:nvPr>
        </p:nvSpPr>
        <p:spPr/>
        <p:txBody>
          <a:bodyPr/>
          <a:lstStyle/>
          <a:p>
            <a:fld id="{74CDF707-1B51-4B01-BF9F-910B05DB3254}" type="slidenum">
              <a:rPr lang="en-US" smtClean="0"/>
              <a:pPr/>
              <a:t>20</a:t>
            </a:fld>
            <a:endParaRPr lang="en-US"/>
          </a:p>
        </p:txBody>
      </p:sp>
    </p:spTree>
    <p:extLst>
      <p:ext uri="{BB962C8B-B14F-4D97-AF65-F5344CB8AC3E}">
        <p14:creationId xmlns:p14="http://schemas.microsoft.com/office/powerpoint/2010/main" val="1523066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62500" lnSpcReduction="20000"/>
          </a:bodyPr>
          <a:lstStyle/>
          <a:p>
            <a:pPr>
              <a:defRPr/>
            </a:pPr>
            <a:r>
              <a:rPr lang="en-US" sz="1400" kern="1200" dirty="0">
                <a:solidFill>
                  <a:schemeClr val="tx1"/>
                </a:solidFill>
                <a:effectLst/>
                <a:latin typeface="Arial"/>
                <a:cs typeface="Arial"/>
              </a:rPr>
              <a:t>This slide provides a list of possible accommodations used in instruction and how they can be used for the ATs.</a:t>
            </a:r>
            <a:r>
              <a:rPr lang="en-US" sz="1400" dirty="0">
                <a:latin typeface="Arial"/>
                <a:cs typeface="Arial"/>
              </a:rPr>
              <a:t> For example:</a:t>
            </a:r>
            <a:endParaRPr lang="en-US" dirty="0"/>
          </a:p>
          <a:p>
            <a:endParaRPr lang="en-US" sz="1400" dirty="0">
              <a:latin typeface="Arial"/>
              <a:cs typeface="Arial"/>
            </a:endParaRPr>
          </a:p>
          <a:p>
            <a:pPr marL="171450" lvl="0" indent="-171450">
              <a:buFont typeface="Arial" panose="020B0604020202020204" pitchFamily="34" charset="0"/>
              <a:buChar char="•"/>
            </a:pPr>
            <a:r>
              <a:rPr lang="en-US" sz="1400" kern="1200" dirty="0">
                <a:solidFill>
                  <a:schemeClr val="tx1"/>
                </a:solidFill>
                <a:effectLst/>
                <a:latin typeface="Arial"/>
                <a:cs typeface="Arial"/>
              </a:rPr>
              <a:t>If the student uses an eye-gaze board, where pictures or words are placed on a board, and the student looks at his/her selected answer for instruction, then it is fine to cut apart the picture choices and put them on the board as long as the same order/sequence is maintained.</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kern="1200" dirty="0">
                <a:solidFill>
                  <a:schemeClr val="tx1"/>
                </a:solidFill>
                <a:effectLst/>
                <a:latin typeface="Arial"/>
                <a:cs typeface="Arial"/>
              </a:rPr>
              <a:t>If a student doesn’t use pictures, it is fine to present (or read) the answer choices without the pictures </a:t>
            </a:r>
            <a:r>
              <a:rPr lang="en-US" sz="1400" u="sng" kern="1200" dirty="0">
                <a:solidFill>
                  <a:schemeClr val="tx1"/>
                </a:solidFill>
                <a:effectLst/>
                <a:latin typeface="Arial"/>
                <a:cs typeface="Arial"/>
              </a:rPr>
              <a:t>unless the picture response options are a necessary component to answering the question</a:t>
            </a:r>
            <a:r>
              <a:rPr lang="en-US" sz="1400" kern="1200" dirty="0">
                <a:solidFill>
                  <a:schemeClr val="tx1"/>
                </a:solidFill>
                <a:effectLst/>
                <a:latin typeface="Arial"/>
                <a:cs typeface="Arial"/>
              </a:rPr>
              <a:t>. </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kern="1200" dirty="0">
                <a:solidFill>
                  <a:schemeClr val="tx1"/>
                </a:solidFill>
                <a:effectLst/>
                <a:latin typeface="Arial"/>
                <a:cs typeface="Arial"/>
              </a:rPr>
              <a:t>Some students require verbal directions to start, continue and complete a task. If this is provided during instruction, it is ok to do so during AT administration. This might be something like, “Look at the choices. Which one is the correct answer?”, or “Point to the answer.” etc.</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kern="1200" dirty="0">
                <a:solidFill>
                  <a:schemeClr val="tx1"/>
                </a:solidFill>
                <a:effectLst/>
                <a:latin typeface="Arial"/>
                <a:cs typeface="Arial"/>
              </a:rPr>
              <a:t>Large print copies are acceptable.  Remember that the test administrator is always reading the answer choices, so the student doesn’t need to be able to read the words.</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kern="1200" dirty="0">
                <a:solidFill>
                  <a:schemeClr val="tx1"/>
                </a:solidFill>
                <a:effectLst/>
                <a:latin typeface="Arial"/>
                <a:cs typeface="Arial"/>
              </a:rPr>
              <a:t>Some students must be oriented to the materials. If this is done during instruction, it is ok to do so during the assessment.  For example, the test administrator may take the student’s hand and place it on each answer and state, “This is the car. This is the wagon. This is the airplane.” Then, pull the student’s hand back and ask the student to select the answer.</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kern="1200" dirty="0">
                <a:solidFill>
                  <a:schemeClr val="tx1"/>
                </a:solidFill>
                <a:effectLst/>
                <a:latin typeface="Arial"/>
                <a:cs typeface="Arial"/>
              </a:rPr>
              <a:t>Physical support is ok if it is not physically guiding the student to the answer.  Acceptable physical support would be something like supporting the student’s elbow or forearm so that he/she can move laterally or supporting the student’s head so that he/she can see the eye gaze board. </a:t>
            </a:r>
          </a:p>
          <a:p>
            <a:pPr>
              <a:defRPr/>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D7EA5D-9AE4-4654-A634-1A6BB5D5BB32}" type="slidenum">
              <a:rPr lang="en-US" smtClean="0"/>
              <a:pPr fontAlgn="base">
                <a:spcBef>
                  <a:spcPct val="0"/>
                </a:spcBef>
                <a:spcAft>
                  <a:spcPct val="0"/>
                </a:spcAft>
                <a:defRPr/>
              </a:pPr>
              <a:t>21</a:t>
            </a:fld>
            <a:endParaRPr lang="en-US"/>
          </a:p>
        </p:txBody>
      </p:sp>
    </p:spTree>
    <p:extLst>
      <p:ext uri="{BB962C8B-B14F-4D97-AF65-F5344CB8AC3E}">
        <p14:creationId xmlns:p14="http://schemas.microsoft.com/office/powerpoint/2010/main" val="3549609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kern="1200">
                <a:solidFill>
                  <a:schemeClr val="tx1"/>
                </a:solidFill>
                <a:effectLst/>
                <a:latin typeface="Arial"/>
                <a:cs typeface="Arial"/>
              </a:rPr>
              <a:t>This is another example of an accommodation that is acceptable based on what the student uses for instruction. Some students who use symbols may have symbols with the same meaning. In that case, the symbol can be exchanged. HOWEVER, if you change one picture, you must change </a:t>
            </a:r>
            <a:r>
              <a:rPr lang="en-US" sz="1400" u="sng" kern="1200">
                <a:solidFill>
                  <a:schemeClr val="tx1"/>
                </a:solidFill>
                <a:effectLst/>
                <a:latin typeface="Arial"/>
                <a:cs typeface="Arial"/>
              </a:rPr>
              <a:t>all</a:t>
            </a:r>
            <a:r>
              <a:rPr lang="en-US" sz="1400" kern="1200">
                <a:solidFill>
                  <a:schemeClr val="tx1"/>
                </a:solidFill>
                <a:effectLst/>
                <a:latin typeface="Arial"/>
                <a:cs typeface="Arial"/>
              </a:rPr>
              <a:t> response options for that question. Pictures should be similar in format and the correct picture response option should not be stylistically different from the others (i.e. the only picture in color, or the only picture that is a photograph). Again, response options must be presented in the same order/sequence as they are presented in the original Attainment Task.</a:t>
            </a:r>
          </a:p>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67D42A-D753-4C5A-98A6-6874D2352D73}" type="slidenum">
              <a:rPr lang="en-US" smtClean="0"/>
              <a:pPr fontAlgn="base">
                <a:spcBef>
                  <a:spcPct val="0"/>
                </a:spcBef>
                <a:spcAft>
                  <a:spcPct val="0"/>
                </a:spcAft>
                <a:defRPr/>
              </a:pPr>
              <a:t>22</a:t>
            </a:fld>
            <a:endParaRPr lang="en-US"/>
          </a:p>
        </p:txBody>
      </p:sp>
    </p:spTree>
    <p:extLst>
      <p:ext uri="{BB962C8B-B14F-4D97-AF65-F5344CB8AC3E}">
        <p14:creationId xmlns:p14="http://schemas.microsoft.com/office/powerpoint/2010/main" val="11436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Arial"/>
                <a:cs typeface="Arial"/>
              </a:rPr>
              <a:t>Picture/answer choices may be provided in any format as long as the order of the binder is maintained.  (e.g., up and down, side to side, in corners of page) The sequence of A, B and C cannot change. Remember that any change to response options must be made to </a:t>
            </a:r>
            <a:r>
              <a:rPr lang="en-US" sz="1400" u="sng" kern="1200">
                <a:solidFill>
                  <a:schemeClr val="tx1"/>
                </a:solidFill>
                <a:effectLst/>
                <a:latin typeface="Arial"/>
                <a:cs typeface="Arial"/>
              </a:rPr>
              <a:t>all</a:t>
            </a:r>
            <a:r>
              <a:rPr lang="en-US" sz="1400" kern="1200">
                <a:solidFill>
                  <a:schemeClr val="tx1"/>
                </a:solidFill>
                <a:effectLst/>
                <a:latin typeface="Arial"/>
                <a:cs typeface="Arial"/>
              </a:rPr>
              <a:t> response options in a question. The tasks must be administered in the same content order that is provided within the binder.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Arial"/>
                <a:cs typeface="Arial"/>
              </a:rPr>
              <a:t>For example, a grade 3 student would first complete the reading assessment before moving onto the mathematics assessment on the next day an assessment is given.  So, the reading test</a:t>
            </a:r>
            <a:r>
              <a:rPr lang="en-US" sz="1400" kern="1200" baseline="0">
                <a:solidFill>
                  <a:schemeClr val="tx1"/>
                </a:solidFill>
                <a:effectLst/>
                <a:latin typeface="Arial"/>
                <a:cs typeface="Arial"/>
              </a:rPr>
              <a:t> would be given first as it is the first assessment in the grade 3 binder, then on the next day a test is administered it would be mathematics.</a:t>
            </a:r>
            <a:endParaRPr lang="en-US" sz="1400" kern="1200">
              <a:solidFill>
                <a:schemeClr val="tx1"/>
              </a:solidFill>
              <a:effectLst/>
              <a:latin typeface="Arial"/>
              <a:cs typeface="Arial"/>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1690983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kern="1200" dirty="0">
                <a:solidFill>
                  <a:schemeClr val="tx1"/>
                </a:solidFill>
                <a:effectLst/>
                <a:latin typeface="Arial"/>
                <a:cs typeface="Arial"/>
              </a:rPr>
              <a:t>When starting the AT administration, remember that it is to be administered in a one-on-one setting, although additional adults may be present to assist the student if needed.  It is important not to teach any part of the task prior to administration or in between administration sessions.  The five-minute break between each five-item task is </a:t>
            </a:r>
            <a:r>
              <a:rPr lang="en-US" sz="1400" b="1" kern="1200" dirty="0">
                <a:solidFill>
                  <a:schemeClr val="tx1"/>
                </a:solidFill>
                <a:effectLst/>
                <a:latin typeface="Arial"/>
                <a:cs typeface="Arial"/>
              </a:rPr>
              <a:t>optional</a:t>
            </a:r>
            <a:r>
              <a:rPr lang="en-US" sz="1400" kern="1200" dirty="0">
                <a:solidFill>
                  <a:schemeClr val="tx1"/>
                </a:solidFill>
                <a:effectLst/>
                <a:latin typeface="Arial"/>
                <a:cs typeface="Arial"/>
              </a:rPr>
              <a:t> and may or may not be taken. However, sometimes students require a break within a five-item set. If a student requires a break, teachers/test administrators may orient the student to where they were in the process before restarting. Teachers/test administrators should never restart an item set from the beginning. Students may only complete one content area per day. If a situation occurs and a district needs to request to test more than one content area per day, please contact your District Assessment Coordinator to work out details with KDE.</a:t>
            </a:r>
          </a:p>
          <a:p>
            <a:pPr eaLnBrk="1" hangingPunct="1">
              <a:spcBef>
                <a:spcPct val="0"/>
              </a:spcBef>
            </a:pPr>
            <a:endParaRPr lang="en-US"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7C2D73-F35F-4431-A996-16D6971DA410}" type="slidenum">
              <a:rPr lang="en-US" smtClean="0"/>
              <a:pPr fontAlgn="base">
                <a:spcBef>
                  <a:spcPct val="0"/>
                </a:spcBef>
                <a:spcAft>
                  <a:spcPct val="0"/>
                </a:spcAft>
                <a:defRPr/>
              </a:pPr>
              <a:t>24</a:t>
            </a:fld>
            <a:endParaRPr lang="en-US"/>
          </a:p>
        </p:txBody>
      </p:sp>
    </p:spTree>
    <p:extLst>
      <p:ext uri="{BB962C8B-B14F-4D97-AF65-F5344CB8AC3E}">
        <p14:creationId xmlns:p14="http://schemas.microsoft.com/office/powerpoint/2010/main" val="189258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Arial"/>
                <a:cs typeface="Arial"/>
              </a:rPr>
              <a:t>As mentioned earlier, pictures are considered supplemental materials. If the student responds better to words than pictures, you don’t have to provide pictures to the student – unless the picture response option is required as part of the question. The Attainment Task is a multiple-choice assessment, and all response options must be presented (the text must be read aloud by the test administrator or by the student.)</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1417232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58A7EE-2EB9-47D8-AC54-4FB455949AFB}" type="slidenum">
              <a:rPr lang="en-US" smtClean="0"/>
              <a:pPr fontAlgn="base">
                <a:spcBef>
                  <a:spcPct val="0"/>
                </a:spcBef>
                <a:spcAft>
                  <a:spcPct val="0"/>
                </a:spcAft>
                <a:defRPr/>
              </a:pPr>
              <a:t>26</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kern="1200" dirty="0">
                <a:solidFill>
                  <a:schemeClr val="tx1"/>
                </a:solidFill>
                <a:effectLst/>
                <a:latin typeface="Arial"/>
                <a:cs typeface="Arial"/>
              </a:rPr>
              <a:t>During test administration, you should read the item to the student and also read each answer choice. If needed, orient the student to the response options prior to reading each question (e.g., read and/or point to each response option prior to asking the question). Again, as shared </a:t>
            </a:r>
            <a:r>
              <a:rPr lang="en-US" sz="1400" dirty="0">
                <a:latin typeface="Arial"/>
                <a:cs typeface="Arial"/>
              </a:rPr>
              <a:t>previously</a:t>
            </a:r>
            <a:r>
              <a:rPr lang="en-US" sz="1400" kern="1200" dirty="0">
                <a:solidFill>
                  <a:schemeClr val="tx1"/>
                </a:solidFill>
                <a:effectLst/>
                <a:latin typeface="Arial"/>
                <a:cs typeface="Arial"/>
              </a:rPr>
              <a:t>, it is ok to re-read the script or task question and point to each answer choice while re-reading it. </a:t>
            </a:r>
          </a:p>
          <a:p>
            <a:pPr eaLnBrk="1" hangingPunct="1">
              <a:spcBef>
                <a:spcPct val="0"/>
              </a:spcBef>
            </a:pPr>
            <a:endParaRPr lang="en-US" dirty="0"/>
          </a:p>
        </p:txBody>
      </p:sp>
    </p:spTree>
    <p:extLst>
      <p:ext uri="{BB962C8B-B14F-4D97-AF65-F5344CB8AC3E}">
        <p14:creationId xmlns:p14="http://schemas.microsoft.com/office/powerpoint/2010/main" val="3978558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2149EF-DE5A-4071-9BD9-FE4FCCC9B4D9}" type="slidenum">
              <a:rPr lang="en-US" smtClean="0"/>
              <a:pPr fontAlgn="base">
                <a:spcBef>
                  <a:spcPct val="0"/>
                </a:spcBef>
                <a:spcAft>
                  <a:spcPct val="0"/>
                </a:spcAft>
                <a:defRPr/>
              </a:pPr>
              <a:t>27</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kern="1200">
                <a:solidFill>
                  <a:schemeClr val="tx1"/>
                </a:solidFill>
                <a:effectLst/>
                <a:latin typeface="Arial"/>
                <a:cs typeface="Arial"/>
              </a:rPr>
              <a:t>The test administrator must record the student’s first independent response as it’s not the test administrator’s role to decide if the student is guessing.  Using the answer sheet, the test administrator will enter student responses into the Student Registration Database (SRD). A response must be recorded before moving onto the next item. If the student fails to respond, the test administrator may select the “no response” option. It is ok for the student to change his/her response as long as he/she does so independently, the student has not been cued in any way by the teacher, and the teacher has not moved to the next item.</a:t>
            </a:r>
          </a:p>
          <a:p>
            <a:pPr eaLnBrk="1" hangingPunct="1">
              <a:spcBef>
                <a:spcPct val="0"/>
              </a:spcBef>
            </a:pPr>
            <a:endParaRPr lang="en-US"/>
          </a:p>
        </p:txBody>
      </p:sp>
    </p:spTree>
    <p:extLst>
      <p:ext uri="{BB962C8B-B14F-4D97-AF65-F5344CB8AC3E}">
        <p14:creationId xmlns:p14="http://schemas.microsoft.com/office/powerpoint/2010/main" val="1363468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5386"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Arial"/>
                <a:cs typeface="Arial"/>
              </a:rPr>
              <a:t>Encouraging the student to work and reinforcing the student for working is acceptable. The student should not be provided feedback on the accuracy of any response. The test administrator can provide multiple opportunities for the student to respond before assigning a “no response” code. If at any time the test administrator</a:t>
            </a:r>
            <a:r>
              <a:rPr lang="en-US" sz="1400" kern="1200" baseline="0">
                <a:solidFill>
                  <a:schemeClr val="tx1"/>
                </a:solidFill>
                <a:effectLst/>
                <a:latin typeface="Arial"/>
                <a:cs typeface="Arial"/>
              </a:rPr>
              <a:t> feels the student is not engaged or off task, they may reread an item based on their observation. This is only permitted for students on the alternate assessment.</a:t>
            </a:r>
            <a:endParaRPr lang="en-US" sz="1400" kern="1200">
              <a:solidFill>
                <a:schemeClr val="tx1"/>
              </a:solidFill>
              <a:effectLst/>
              <a:latin typeface="Arial"/>
              <a:cs typeface="Arial"/>
            </a:endParaRPr>
          </a:p>
          <a:p>
            <a:pPr defTabSz="925386">
              <a:defRPr/>
            </a:pPr>
            <a:endParaRPr lang="en-US"/>
          </a:p>
          <a:p>
            <a:pPr defTabSz="925386">
              <a:defRPr/>
            </a:pPr>
            <a:endParaRPr lang="en-US"/>
          </a:p>
          <a:p>
            <a:endParaRPr lang="en-US"/>
          </a:p>
        </p:txBody>
      </p:sp>
      <p:sp>
        <p:nvSpPr>
          <p:cNvPr id="4" name="Slide Number Placeholder 3"/>
          <p:cNvSpPr>
            <a:spLocks noGrp="1"/>
          </p:cNvSpPr>
          <p:nvPr>
            <p:ph type="sldNum" sz="quarter" idx="10"/>
          </p:nvPr>
        </p:nvSpPr>
        <p:spPr/>
        <p:txBody>
          <a:bodyPr/>
          <a:lstStyle/>
          <a:p>
            <a:fld id="{5EE48475-5467-413E-9442-F09B806B31F2}" type="slidenum">
              <a:rPr lang="en-US" smtClean="0"/>
              <a:pPr/>
              <a:t>28</a:t>
            </a:fld>
            <a:endParaRPr lang="en-US"/>
          </a:p>
        </p:txBody>
      </p:sp>
    </p:spTree>
    <p:extLst>
      <p:ext uri="{BB962C8B-B14F-4D97-AF65-F5344CB8AC3E}">
        <p14:creationId xmlns:p14="http://schemas.microsoft.com/office/powerpoint/2010/main" val="911038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a:cs typeface="Arial"/>
              </a:rPr>
              <a:t>It is important to allow the student to show what he or she knows independently. Here is a reminder of things that </a:t>
            </a:r>
            <a:r>
              <a:rPr lang="en-US" sz="1400" dirty="0">
                <a:latin typeface="Arial"/>
                <a:cs typeface="Arial"/>
              </a:rPr>
              <a:t>are </a:t>
            </a:r>
            <a:r>
              <a:rPr lang="en-US" sz="1400" kern="1200" dirty="0">
                <a:solidFill>
                  <a:schemeClr val="tx1"/>
                </a:solidFill>
                <a:effectLst/>
                <a:latin typeface="Arial"/>
                <a:cs typeface="Arial"/>
              </a:rPr>
              <a:t>not</a:t>
            </a:r>
            <a:r>
              <a:rPr lang="en-US" sz="1400" kern="1200" baseline="0" dirty="0">
                <a:solidFill>
                  <a:schemeClr val="tx1"/>
                </a:solidFill>
                <a:effectLst/>
                <a:latin typeface="Arial"/>
                <a:cs typeface="Arial"/>
              </a:rPr>
              <a:t> allowed and</a:t>
            </a:r>
            <a:r>
              <a:rPr lang="en-US" sz="1400" kern="1200" dirty="0">
                <a:solidFill>
                  <a:schemeClr val="tx1"/>
                </a:solidFill>
                <a:effectLst/>
                <a:latin typeface="Arial"/>
                <a:cs typeface="Arial"/>
              </a:rPr>
              <a:t> could result in an allegation being filed:</a:t>
            </a:r>
          </a:p>
          <a:p>
            <a:pPr lvl="0"/>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kern="1200" dirty="0">
                <a:solidFill>
                  <a:schemeClr val="tx1"/>
                </a:solidFill>
                <a:effectLst/>
                <a:latin typeface="Arial"/>
                <a:cs typeface="Arial"/>
              </a:rPr>
              <a:t>prompting correct answers in any way, </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kern="1200" dirty="0">
                <a:solidFill>
                  <a:schemeClr val="tx1"/>
                </a:solidFill>
                <a:effectLst/>
                <a:latin typeface="Arial"/>
                <a:cs typeface="Arial"/>
              </a:rPr>
              <a:t>giving the student another try to get the correct response, or </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kern="1200" dirty="0">
                <a:solidFill>
                  <a:schemeClr val="tx1"/>
                </a:solidFill>
                <a:effectLst/>
                <a:latin typeface="Arial"/>
                <a:cs typeface="Arial"/>
              </a:rPr>
              <a:t>recording scores based on expected responses.  </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392085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On this slide, you will find a link to the Administration Guide. Please open or download the Administration Guide for today’s training. It is also found on the Kentucky Alternate Assessment Resources page. Many quiz questions will come from the administration guide, so it is critical to have access to it. </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3535425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defRPr/>
            </a:pPr>
            <a:r>
              <a:rPr lang="en-US" sz="1400" kern="1200" dirty="0">
                <a:solidFill>
                  <a:schemeClr val="tx1"/>
                </a:solidFill>
                <a:effectLst/>
                <a:latin typeface="Arial"/>
                <a:cs typeface="Arial"/>
              </a:rPr>
              <a:t>Anyone who administers a state assessment, which includes</a:t>
            </a:r>
            <a:r>
              <a:rPr lang="en-US" sz="1400" kern="1200" baseline="0" dirty="0">
                <a:solidFill>
                  <a:schemeClr val="tx1"/>
                </a:solidFill>
                <a:effectLst/>
                <a:latin typeface="Arial"/>
                <a:cs typeface="Arial"/>
              </a:rPr>
              <a:t> the Attainment Task administration </a:t>
            </a:r>
            <a:r>
              <a:rPr lang="en-US" sz="1400" b="1" kern="1200" baseline="0" dirty="0">
                <a:solidFill>
                  <a:schemeClr val="tx1"/>
                </a:solidFill>
                <a:effectLst/>
                <a:latin typeface="Arial"/>
                <a:cs typeface="Arial"/>
              </a:rPr>
              <a:t>must</a:t>
            </a:r>
            <a:r>
              <a:rPr lang="en-US" sz="1400" kern="1200" baseline="0" dirty="0">
                <a:solidFill>
                  <a:schemeClr val="tx1"/>
                </a:solidFill>
                <a:effectLst/>
                <a:latin typeface="Arial"/>
                <a:cs typeface="Arial"/>
              </a:rPr>
              <a:t> complete the Administration Code and Inclusion of Special Populations training prior to the assessment administration. </a:t>
            </a:r>
            <a:r>
              <a:rPr lang="en-US" sz="1400" kern="1200" dirty="0">
                <a:solidFill>
                  <a:schemeClr val="tx1"/>
                </a:solidFill>
                <a:effectLst/>
                <a:latin typeface="Arial"/>
                <a:cs typeface="Arial"/>
              </a:rPr>
              <a:t>If any classified staff</a:t>
            </a:r>
            <a:r>
              <a:rPr lang="en-US" sz="1400" kern="1200" baseline="0" dirty="0">
                <a:solidFill>
                  <a:schemeClr val="tx1"/>
                </a:solidFill>
                <a:effectLst/>
                <a:latin typeface="Arial"/>
                <a:cs typeface="Arial"/>
              </a:rPr>
              <a:t> or </a:t>
            </a:r>
            <a:r>
              <a:rPr lang="en-US" sz="1400" kern="1200" dirty="0">
                <a:solidFill>
                  <a:schemeClr val="tx1"/>
                </a:solidFill>
                <a:effectLst/>
                <a:latin typeface="Arial"/>
                <a:cs typeface="Arial"/>
              </a:rPr>
              <a:t>non-school personnel assists with the student during</a:t>
            </a:r>
            <a:r>
              <a:rPr lang="en-US" sz="1400" kern="1200" baseline="0" dirty="0">
                <a:solidFill>
                  <a:schemeClr val="tx1"/>
                </a:solidFill>
                <a:effectLst/>
                <a:latin typeface="Arial"/>
                <a:cs typeface="Arial"/>
              </a:rPr>
              <a:t> the </a:t>
            </a:r>
            <a:r>
              <a:rPr lang="en-US" sz="1400" kern="1200" dirty="0">
                <a:solidFill>
                  <a:schemeClr val="tx1"/>
                </a:solidFill>
                <a:effectLst/>
                <a:latin typeface="Arial"/>
                <a:cs typeface="Arial"/>
              </a:rPr>
              <a:t>assessment, they must sign a non-disclosure form, which must be stored in a </a:t>
            </a:r>
            <a:r>
              <a:rPr lang="en-US" sz="1400" dirty="0">
                <a:latin typeface="Arial"/>
                <a:cs typeface="Arial"/>
              </a:rPr>
              <a:t>secure location</a:t>
            </a:r>
            <a:r>
              <a:rPr lang="en-US" sz="1400" kern="1200" dirty="0">
                <a:solidFill>
                  <a:schemeClr val="tx1"/>
                </a:solidFill>
                <a:effectLst/>
                <a:latin typeface="Arial"/>
                <a:cs typeface="Arial"/>
              </a:rPr>
              <a:t> selected by</a:t>
            </a:r>
            <a:r>
              <a:rPr lang="en-US" sz="1400" kern="1200" baseline="0" dirty="0">
                <a:solidFill>
                  <a:schemeClr val="tx1"/>
                </a:solidFill>
                <a:effectLst/>
                <a:latin typeface="Arial"/>
                <a:cs typeface="Arial"/>
              </a:rPr>
              <a:t> the district</a:t>
            </a:r>
            <a:r>
              <a:rPr lang="en-US" sz="1400" kern="1200" dirty="0">
                <a:solidFill>
                  <a:schemeClr val="tx1"/>
                </a:solidFill>
                <a:effectLst/>
                <a:latin typeface="Arial"/>
                <a:cs typeface="Arial"/>
              </a:rPr>
              <a:t>. When all information has been entered in the Student Registration Database (SRD), place the student(s)’ answer sheet in a secure location and give all school level testing materials to the District or Building Assessment Coordinator, Director of Special Education or district alternate assessment administrator to be securely destroyed.  Don’t forget to delete any assessment files placed on the computer and empty the recycling bin.</a:t>
            </a:r>
          </a:p>
          <a:p>
            <a:pPr eaLnBrk="1" hangingPunct="1">
              <a:spcBef>
                <a:spcPct val="0"/>
              </a:spcBef>
            </a:pPr>
            <a:endParaRPr lang="en-US"/>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8F48A-26D8-4E3D-96A3-F2FB59E7EE48}" type="slidenum">
              <a:rPr lang="en-US" smtClean="0"/>
              <a:pPr fontAlgn="base">
                <a:spcBef>
                  <a:spcPct val="0"/>
                </a:spcBef>
                <a:spcAft>
                  <a:spcPct val="0"/>
                </a:spcAft>
                <a:defRPr/>
              </a:pPr>
              <a:t>30</a:t>
            </a:fld>
            <a:endParaRPr lang="en-US"/>
          </a:p>
        </p:txBody>
      </p:sp>
    </p:spTree>
    <p:extLst>
      <p:ext uri="{BB962C8B-B14F-4D97-AF65-F5344CB8AC3E}">
        <p14:creationId xmlns:p14="http://schemas.microsoft.com/office/powerpoint/2010/main" val="3285337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93431-E01F-4574-A59A-4C27E33048C3}" type="slidenum">
              <a:rPr lang="en-US" smtClean="0"/>
              <a:pPr fontAlgn="base">
                <a:spcBef>
                  <a:spcPct val="0"/>
                </a:spcBef>
                <a:spcAft>
                  <a:spcPct val="0"/>
                </a:spcAft>
                <a:defRPr/>
              </a:pPr>
              <a:t>31</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0" kern="1200">
                <a:solidFill>
                  <a:schemeClr val="tx1"/>
                </a:solidFill>
                <a:effectLst/>
                <a:latin typeface="Arial" panose="020B0604020202020204" pitchFamily="34" charset="0"/>
                <a:ea typeface="+mn-ea"/>
                <a:cs typeface="Arial" panose="020B0604020202020204" pitchFamily="34" charset="0"/>
              </a:rPr>
              <a:t>The task administration for Window 1 begins Nov. 12, 2024. The attainment task administration for Window 1 closes on Dec. 18</a:t>
            </a:r>
            <a:r>
              <a:rPr lang="en-US" sz="1400" b="0" kern="1200" baseline="0">
                <a:solidFill>
                  <a:schemeClr val="tx1"/>
                </a:solidFill>
                <a:effectLst/>
                <a:latin typeface="Arial" panose="020B0604020202020204" pitchFamily="34" charset="0"/>
                <a:ea typeface="+mn-ea"/>
                <a:cs typeface="Arial" panose="020B0604020202020204" pitchFamily="34" charset="0"/>
              </a:rPr>
              <a:t>, 2024</a:t>
            </a:r>
            <a:r>
              <a:rPr lang="en-US" sz="1400" b="0" kern="1200">
                <a:solidFill>
                  <a:schemeClr val="tx1"/>
                </a:solidFill>
                <a:effectLst/>
                <a:latin typeface="Arial" panose="020B0604020202020204" pitchFamily="34" charset="0"/>
                <a:ea typeface="+mn-ea"/>
                <a:cs typeface="Arial" panose="020B0604020202020204" pitchFamily="34" charset="0"/>
              </a:rPr>
              <a:t>. The Student Registration Database (SRD) will open for Window 1 AT and TAR score entry beginning Nov. 12, 2024, and will close for AT Window 1 entry only on Dec. 20, 2024. The task administration for Window 2 begins on April 14, 2025. The attainment task administration for Window 2 closes May 23, 2025. The Student Registration Database (SRD) will open for Window 2 AT score entry beginning April 14, 2025, and will close for AT Window 2 entry on May 30, 2025. As a reminder, students who qualify for taking the AKSA </a:t>
            </a:r>
            <a:r>
              <a:rPr lang="en-US" sz="1400" b="1" kern="1200">
                <a:solidFill>
                  <a:schemeClr val="tx1"/>
                </a:solidFill>
                <a:effectLst/>
                <a:latin typeface="Arial" panose="020B0604020202020204" pitchFamily="34" charset="0"/>
                <a:ea typeface="+mn-ea"/>
                <a:cs typeface="Arial" panose="020B0604020202020204" pitchFamily="34" charset="0"/>
              </a:rPr>
              <a:t>must</a:t>
            </a:r>
            <a:r>
              <a:rPr lang="en-US" sz="1400" b="0" kern="1200">
                <a:solidFill>
                  <a:schemeClr val="tx1"/>
                </a:solidFill>
                <a:effectLst/>
                <a:latin typeface="Arial" panose="020B0604020202020204" pitchFamily="34" charset="0"/>
                <a:ea typeface="+mn-ea"/>
                <a:cs typeface="Arial" panose="020B0604020202020204" pitchFamily="34" charset="0"/>
              </a:rPr>
              <a:t> complete both Window 1 and Window 2 regardless of when they qualify or transfer into a district.</a:t>
            </a:r>
            <a:endParaRPr lang="en-US" sz="14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742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93431-E01F-4574-A59A-4C27E33048C3}" type="slidenum">
              <a:rPr lang="en-US" smtClean="0"/>
              <a:pPr fontAlgn="base">
                <a:spcBef>
                  <a:spcPct val="0"/>
                </a:spcBef>
                <a:spcAft>
                  <a:spcPct val="0"/>
                </a:spcAft>
                <a:defRPr/>
              </a:pPr>
              <a:t>32</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595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a:t>
            </a:r>
            <a:r>
              <a:rPr lang="en-US" sz="1200" kern="1200" dirty="0">
                <a:solidFill>
                  <a:schemeClr val="tx1"/>
                </a:solidFill>
                <a:effectLst/>
                <a:latin typeface="+mn-lt"/>
                <a:ea typeface="+mn-ea"/>
                <a:cs typeface="+mn-cs"/>
              </a:rPr>
              <a:t>Part 2 </a:t>
            </a:r>
            <a:r>
              <a:rPr lang="en-US" sz="1200" kern="1200">
                <a:solidFill>
                  <a:schemeClr val="tx1"/>
                </a:solidFill>
                <a:effectLst/>
                <a:latin typeface="+mn-lt"/>
                <a:ea typeface="+mn-ea"/>
                <a:cs typeface="+mn-cs"/>
              </a:rPr>
              <a:t>of the </a:t>
            </a:r>
            <a:r>
              <a:rPr lang="en-US" sz="1200" kern="1200" dirty="0">
                <a:solidFill>
                  <a:schemeClr val="tx1"/>
                </a:solidFill>
                <a:effectLst/>
                <a:latin typeface="+mn-lt"/>
                <a:ea typeface="+mn-ea"/>
                <a:cs typeface="+mn-cs"/>
              </a:rPr>
              <a:t>Attainment Task Training. If you have any questions, please feel free to contact me at 502-564-4394 or at krista.mullins@education.ky.gov. </a:t>
            </a:r>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33</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I hope you have a fantastic day!</a:t>
            </a:r>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131882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0" kern="1200">
                <a:solidFill>
                  <a:schemeClr val="tx1"/>
                </a:solidFill>
                <a:effectLst/>
                <a:latin typeface="Arial" panose="020B0604020202020204" pitchFamily="34" charset="0"/>
                <a:ea typeface="+mn-ea"/>
                <a:cs typeface="Arial" panose="020B0604020202020204" pitchFamily="34" charset="0"/>
              </a:rPr>
              <a:t>Completing this training should prepare each participant to administer the Attainment Tasks accurately.  Correct administration is crucial to getting accurate information from the assessment. Therefore, it is important to take time to understand the administration procedures fully.</a:t>
            </a:r>
          </a:p>
          <a:p>
            <a:pPr eaLnBrk="1" hangingPunct="1">
              <a:spcBef>
                <a:spcPct val="0"/>
              </a:spcBef>
            </a:pPr>
            <a:endParaRPr lang="en-US"/>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7BA07-5EBB-410F-B78B-15068C31FCBE}"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17841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0" kern="1200" dirty="0">
                <a:solidFill>
                  <a:schemeClr val="tx1"/>
                </a:solidFill>
                <a:effectLst/>
                <a:latin typeface="Arial"/>
                <a:cs typeface="Arial"/>
              </a:rPr>
              <a:t>The Attainment Tasks are intended to assess students in the content areas that all students are tested on as</a:t>
            </a:r>
            <a:r>
              <a:rPr lang="en-US" sz="1400" b="0" kern="1200" baseline="0" dirty="0">
                <a:solidFill>
                  <a:schemeClr val="tx1"/>
                </a:solidFill>
                <a:effectLst/>
                <a:latin typeface="Arial"/>
                <a:cs typeface="Arial"/>
              </a:rPr>
              <a:t> part of the general assessment</a:t>
            </a:r>
            <a:r>
              <a:rPr lang="en-US" sz="1400" b="0" kern="1200" dirty="0">
                <a:solidFill>
                  <a:schemeClr val="tx1"/>
                </a:solidFill>
                <a:effectLst/>
                <a:latin typeface="Arial"/>
                <a:cs typeface="Arial"/>
              </a:rPr>
              <a:t>, but not all content areas are required by the Every Student Succeeds Act (ESSA). This is a requirement of </a:t>
            </a:r>
            <a:r>
              <a:rPr lang="en-US" sz="1400" dirty="0">
                <a:latin typeface="Arial"/>
                <a:cs typeface="Arial"/>
              </a:rPr>
              <a:t>IDEIA</a:t>
            </a:r>
            <a:r>
              <a:rPr lang="en-US" sz="1400" b="0" kern="1200" dirty="0">
                <a:solidFill>
                  <a:schemeClr val="tx1"/>
                </a:solidFill>
                <a:effectLst/>
                <a:latin typeface="Arial"/>
                <a:cs typeface="Arial"/>
              </a:rPr>
              <a:t>, which requires students with disabilities to participate in every district or statewide assessment but allows alternate testing methods for students with significant disabilities.  </a:t>
            </a:r>
          </a:p>
          <a:p>
            <a:pPr eaLnBrk="1" hangingPunct="1">
              <a:spcBef>
                <a:spcPct val="0"/>
              </a:spcBef>
            </a:pPr>
            <a:endParaRPr lang="en-US"/>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896A9D-500C-4AFB-B73A-041B2E851A35}" type="slidenum">
              <a:rPr lang="en-US" smtClean="0"/>
              <a:pPr fontAlgn="base">
                <a:spcBef>
                  <a:spcPct val="0"/>
                </a:spcBef>
                <a:spcAft>
                  <a:spcPct val="0"/>
                </a:spcAft>
                <a:defRPr/>
              </a:pPr>
              <a:t>5</a:t>
            </a:fld>
            <a:endParaRPr lang="en-US"/>
          </a:p>
        </p:txBody>
      </p:sp>
    </p:spTree>
    <p:extLst>
      <p:ext uri="{BB962C8B-B14F-4D97-AF65-F5344CB8AC3E}">
        <p14:creationId xmlns:p14="http://schemas.microsoft.com/office/powerpoint/2010/main" val="161743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5E62EC-10BF-4886-BFDB-D05C5158DDCD}" type="slidenum">
              <a:rPr lang="en-US" smtClean="0"/>
              <a:pPr fontAlgn="base">
                <a:spcBef>
                  <a:spcPct val="0"/>
                </a:spcBef>
                <a:spcAft>
                  <a:spcPct val="0"/>
                </a:spcAft>
                <a:defRPr/>
              </a:pPr>
              <a:t>6</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0" kern="1200">
                <a:solidFill>
                  <a:schemeClr val="tx1"/>
                </a:solidFill>
                <a:effectLst/>
                <a:latin typeface="Arial" panose="020B0604020202020204" pitchFamily="34" charset="0"/>
                <a:ea typeface="+mn-ea"/>
                <a:cs typeface="Arial" panose="020B0604020202020204" pitchFamily="34" charset="0"/>
              </a:rPr>
              <a:t>An Attainment Task (AT) is a one-on-one assessment that requires the student to answer questions read by the teacher/test administrator. The ATs are in a multiple-choice format with each AT consisting of a set of 5 questions (or items), all of which are based on an authentic task. The teacher/test administrator will sit with the student, ask the questions, watch for the student response, and record the student response. </a:t>
            </a:r>
          </a:p>
          <a:p>
            <a:pPr eaLnBrk="1" hangingPunct="1">
              <a:spcBef>
                <a:spcPct val="0"/>
              </a:spcBef>
            </a:pPr>
            <a:endParaRPr lang="en-US"/>
          </a:p>
        </p:txBody>
      </p:sp>
    </p:spTree>
    <p:extLst>
      <p:ext uri="{BB962C8B-B14F-4D97-AF65-F5344CB8AC3E}">
        <p14:creationId xmlns:p14="http://schemas.microsoft.com/office/powerpoint/2010/main" val="56490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a:t>Similar to last year, in window 1 and window 2 teachers will be asked to administer field test tasks to all students taking the AKSA. This year, there will be field tests for science as well. The purpose of field test items is to grow the test bank, provide release items to support instruction, and ensure students on the AKSA have the same opportunities as students in the general KSA. These field test items may be used in future operational assessments. For each content area that the student is assessed based on their grade level, there will be one field test task administered. </a:t>
            </a:r>
          </a:p>
          <a:p>
            <a:pPr>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30268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will be three forms of the field test for each grade and content level. Test administrators will receive only one form of the field test. In each student record in the SRD, test administrators must </a:t>
            </a:r>
            <a:r>
              <a:rPr lang="en-US" dirty="0"/>
              <a:t>select </a:t>
            </a:r>
            <a:r>
              <a:rPr lang="en-US" b="0" dirty="0"/>
              <a:t>which form they administered prior to entering scores. The form number can be found in the upper right-hand corner of the field test task, as indicated by the red circle</a:t>
            </a:r>
            <a:r>
              <a:rPr lang="en-US" dirty="0"/>
              <a:t> on this slide</a:t>
            </a:r>
            <a:r>
              <a:rPr lang="en-US" b="0" dirty="0"/>
              <a:t>. </a:t>
            </a:r>
          </a:p>
          <a:p>
            <a:endParaRPr lang="en-US" b="0" dirty="0"/>
          </a:p>
          <a:p>
            <a:r>
              <a:rPr lang="en-US" b="0" dirty="0"/>
              <a:t>Please note that if a student moves into a district during a testing Window and has started the assessment in another district, the same field test form number </a:t>
            </a:r>
            <a:r>
              <a:rPr lang="en-US" b="1" dirty="0"/>
              <a:t>must</a:t>
            </a:r>
            <a:r>
              <a:rPr lang="en-US" b="0" dirty="0"/>
              <a:t> be administered when completing the assessment with the student in the new district. </a:t>
            </a:r>
            <a:r>
              <a:rPr lang="en-US" dirty="0"/>
              <a:t>If you need a different field test form number, see your DAC for the correct field test form. For</a:t>
            </a:r>
            <a:r>
              <a:rPr lang="en-US" b="0" dirty="0"/>
              <a:t> high school, if one teacher is teaching a subject and administering the field test for that subject area, it is important that all test administrators, regardless of the subject taught, administer the same field test form number during the current window. Please pay attention to the field test form numbers and ensure only </a:t>
            </a:r>
            <a:r>
              <a:rPr lang="en-US" b="1" dirty="0"/>
              <a:t>one</a:t>
            </a:r>
            <a:r>
              <a:rPr lang="en-US" b="0" dirty="0"/>
              <a:t> field test form number is administered throughout the entire testing Window.</a:t>
            </a:r>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34769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Calibri"/>
              <a:cs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400" kern="1200" dirty="0">
                <a:solidFill>
                  <a:schemeClr val="tx1"/>
                </a:solidFill>
                <a:effectLst/>
                <a:latin typeface="Arial"/>
                <a:cs typeface="Arial"/>
              </a:rPr>
              <a:t>The Attainment Tasks are considered secure testing materials.  This means that they cannot be used for instruction, shared with anyone not authorized, and must be kept in a secure, double-locked  location while not in use. Be sure to log out of the Online Training System when not administering the assessment so videos and animations are not readily seen or available to others. The alternate assessment materials should be treated like the general education testing materials. </a:t>
            </a:r>
            <a:endParaRPr lang="en-US" dirty="0">
              <a:latin typeface="Arial"/>
              <a:cs typeface="Arial"/>
            </a:endParaRP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6C8379-E729-4F90-BD5D-8732E72395F5}"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672029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286000" y="1041400"/>
            <a:ext cx="9144000" cy="1997075"/>
          </a:xfrm>
        </p:spPr>
        <p:txBody>
          <a:bodyPr anchor="b">
            <a:normAutofit/>
          </a:bodyPr>
          <a:lstStyle>
            <a:lvl1pPr marL="0" indent="0" algn="ctr">
              <a:defRPr sz="52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286000" y="3251200"/>
            <a:ext cx="9144000" cy="1997075"/>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a:prstGeom prst="rect">
            <a:avLst/>
          </a:prstGeo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54898717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9175"/>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a:prstGeom prst="rect">
            <a:avLst/>
          </a:prstGeo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21222473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972800" cy="10287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3895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3895725"/>
          </a:xfrm>
        </p:spPr>
        <p:txBody>
          <a:bodyPr>
            <a:normAutofit/>
          </a:bodyPr>
          <a:lstStyle/>
          <a:p>
            <a:pPr lvl="0"/>
            <a:endParaRPr lang="en-US" noProof="0"/>
          </a:p>
        </p:txBody>
      </p:sp>
    </p:spTree>
    <p:extLst>
      <p:ext uri="{BB962C8B-B14F-4D97-AF65-F5344CB8AC3E}">
        <p14:creationId xmlns:p14="http://schemas.microsoft.com/office/powerpoint/2010/main" val="1972309991"/>
      </p:ext>
    </p:extLst>
  </p:cSld>
  <p:clrMapOvr>
    <a:masterClrMapping/>
  </p:clrMapOvr>
  <p:transition>
    <p:fade thruBlk="1"/>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9"/>
            <a:ext cx="10515600" cy="2081212"/>
          </a:xfrm>
        </p:spPr>
        <p:txBody>
          <a:bodyPr anchor="b">
            <a:normAutofit/>
          </a:bodyPr>
          <a:lstStyle>
            <a:lvl1pPr marL="0" indent="0">
              <a:defRPr sz="52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1793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847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847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1"/>
            <a:ext cx="10515600" cy="10287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14600"/>
            <a:ext cx="5157787" cy="2998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0766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619125" y="1339850"/>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specialed/excep/GuidanceResources/Documents/AKSAResourceGuide.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ky.gov/specialed/excep/GuidanceResources/Documents/AKSAResourceGuide.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evon.avery@education.ky.gov"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kapp-srd.azurewebsites.net/LoginPage.aspx"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education.ky.gov/AA/Assessments/summassmt/Documents/Overview_Attainment_Task_Administration_Guid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mailto:darrell.Mattingly@uky.edu"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s://kaap.hdi.uky.edu/ots/MemberTools/Login.aspx" TargetMode="External"/><Relationship Id="rId5" Type="http://schemas.openxmlformats.org/officeDocument/2006/relationships/hyperlink" Target="mailto:devon.avery@education.ky.gov" TargetMode="External"/><Relationship Id="rId4" Type="http://schemas.openxmlformats.org/officeDocument/2006/relationships/hyperlink" Target="mailto:krista.mullins@education.ky.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552745" y="535456"/>
            <a:ext cx="10804287" cy="4977012"/>
          </a:xfrm>
        </p:spPr>
        <p:txBody>
          <a:bodyPr rtlCol="0">
            <a:normAutofit/>
          </a:bodyPr>
          <a:lstStyle/>
          <a:p>
            <a:pPr>
              <a:defRPr/>
            </a:pPr>
            <a:r>
              <a:rPr lang="en-US" sz="4400" dirty="0">
                <a:solidFill>
                  <a:srgbClr val="057780"/>
                </a:solidFill>
              </a:rPr>
              <a:t>Kentucky Alternate Assessment Program</a:t>
            </a:r>
            <a:br>
              <a:rPr lang="en-US" sz="4400" dirty="0">
                <a:solidFill>
                  <a:srgbClr val="057780"/>
                </a:solidFill>
              </a:rPr>
            </a:br>
            <a:r>
              <a:rPr lang="en-US" sz="4400" dirty="0">
                <a:solidFill>
                  <a:srgbClr val="057780"/>
                </a:solidFill>
              </a:rPr>
              <a:t>2024-2025</a:t>
            </a:r>
            <a:br>
              <a:rPr lang="en-US" sz="4400" dirty="0">
                <a:solidFill>
                  <a:srgbClr val="057780"/>
                </a:solidFill>
              </a:rPr>
            </a:br>
            <a:br>
              <a:rPr lang="en-US" sz="4400" dirty="0">
                <a:solidFill>
                  <a:srgbClr val="057780"/>
                </a:solidFill>
              </a:rPr>
            </a:br>
            <a:r>
              <a:rPr lang="en-US" sz="4400" dirty="0">
                <a:solidFill>
                  <a:srgbClr val="057780"/>
                </a:solidFill>
              </a:rPr>
              <a:t>Alternate Assessment Overview and </a:t>
            </a:r>
            <a:br>
              <a:rPr lang="en-US" sz="4400" dirty="0">
                <a:solidFill>
                  <a:srgbClr val="057780"/>
                </a:solidFill>
              </a:rPr>
            </a:br>
            <a:r>
              <a:rPr lang="en-US" sz="4400" dirty="0">
                <a:solidFill>
                  <a:srgbClr val="057780"/>
                </a:solidFill>
              </a:rPr>
              <a:t>Attainment Tasks Training</a:t>
            </a:r>
            <a:br>
              <a:rPr lang="en-US" sz="4400" dirty="0">
                <a:solidFill>
                  <a:srgbClr val="057780"/>
                </a:solidFill>
              </a:rPr>
            </a:br>
            <a:r>
              <a:rPr lang="en-US" sz="4400" dirty="0">
                <a:solidFill>
                  <a:srgbClr val="057780"/>
                </a:solidFill>
              </a:rPr>
              <a:t>Part 2</a:t>
            </a:r>
            <a:br>
              <a:rPr lang="en-US" sz="2900" dirty="0">
                <a:solidFill>
                  <a:srgbClr val="057780"/>
                </a:solidFill>
              </a:rPr>
            </a:br>
            <a:endParaRPr lang="en-US" sz="2900" dirty="0"/>
          </a:p>
        </p:txBody>
      </p:sp>
    </p:spTree>
    <p:extLst>
      <p:ext uri="{BB962C8B-B14F-4D97-AF65-F5344CB8AC3E}">
        <p14:creationId xmlns:p14="http://schemas.microsoft.com/office/powerpoint/2010/main" val="460068967"/>
      </p:ext>
    </p:extLst>
  </p:cSld>
  <p:clrMapOvr>
    <a:masterClrMapping/>
  </p:clrMapOvr>
  <p:transition/>
  <p:extLst>
    <p:ext uri="{E180D4A7-C9FB-4DFB-919C-405C955672EB}">
      <p14:showEvtLst xmlns:p14="http://schemas.microsoft.com/office/powerpoint/2010/main">
        <p14:playEvt time="0" objId="2"/>
        <p14:stopEvt time="38305"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12192000" cy="1010093"/>
          </a:xfrm>
        </p:spPr>
        <p:txBody>
          <a:bodyPr>
            <a:normAutofit/>
          </a:bodyPr>
          <a:lstStyle/>
          <a:p>
            <a:pPr marL="233363" eaLnBrk="1" hangingPunct="1"/>
            <a:r>
              <a:rPr lang="en-US" sz="4000"/>
              <a:t>Test Security Continued</a:t>
            </a:r>
          </a:p>
        </p:txBody>
      </p:sp>
      <p:sp>
        <p:nvSpPr>
          <p:cNvPr id="18438" name="Rectangle 3"/>
          <p:cNvSpPr>
            <a:spLocks noGrp="1" noChangeArrowheads="1"/>
          </p:cNvSpPr>
          <p:nvPr>
            <p:ph sz="quarter" idx="4294967295"/>
          </p:nvPr>
        </p:nvSpPr>
        <p:spPr>
          <a:xfrm>
            <a:off x="260133" y="901390"/>
            <a:ext cx="11343184" cy="5280122"/>
          </a:xfrm>
          <a:prstGeom prst="rect">
            <a:avLst/>
          </a:prstGeom>
        </p:spPr>
        <p:txBody>
          <a:bodyPr vert="horz" lIns="91440" tIns="45720" rIns="91440" bIns="45720" rtlCol="0" anchor="t">
            <a:normAutofit/>
          </a:bodyPr>
          <a:lstStyle/>
          <a:p>
            <a:pPr marL="339725" indent="-339725">
              <a:buFont typeface="Wingdings" panose="05000000000000000000" pitchFamily="2" charset="2"/>
              <a:buChar char="Ø"/>
            </a:pPr>
            <a:r>
              <a:rPr lang="en-US" sz="2800" dirty="0">
                <a:solidFill>
                  <a:schemeClr val="tx1"/>
                </a:solidFill>
              </a:rPr>
              <a:t>Return all school-level materials </a:t>
            </a:r>
            <a:r>
              <a:rPr lang="en-US" dirty="0">
                <a:solidFill>
                  <a:schemeClr val="tx1"/>
                </a:solidFill>
              </a:rPr>
              <a:t>to</a:t>
            </a:r>
            <a:r>
              <a:rPr lang="en-US" sz="2800" dirty="0">
                <a:solidFill>
                  <a:schemeClr val="tx1"/>
                </a:solidFill>
              </a:rPr>
              <a:t> the Building Assessment Coordinator (BAC), District Assessment Coordinator (DAC), Director of Special Education (</a:t>
            </a:r>
            <a:r>
              <a:rPr lang="en-US" sz="2800" dirty="0" err="1">
                <a:solidFill>
                  <a:schemeClr val="tx1"/>
                </a:solidFill>
              </a:rPr>
              <a:t>DoSE</a:t>
            </a:r>
            <a:r>
              <a:rPr lang="en-US" sz="2800" dirty="0">
                <a:solidFill>
                  <a:schemeClr val="tx1"/>
                </a:solidFill>
              </a:rPr>
              <a:t>), or the district alternate assessment administrator to be securely </a:t>
            </a:r>
            <a:r>
              <a:rPr lang="en-US" dirty="0">
                <a:solidFill>
                  <a:schemeClr val="tx1"/>
                </a:solidFill>
              </a:rPr>
              <a:t>destroyed</a:t>
            </a:r>
            <a:r>
              <a:rPr lang="en-US" sz="2800" dirty="0">
                <a:solidFill>
                  <a:schemeClr val="tx1"/>
                </a:solidFill>
              </a:rPr>
              <a:t> at the conclusion of each testing window</a:t>
            </a:r>
            <a:r>
              <a:rPr lang="en-US" dirty="0">
                <a:solidFill>
                  <a:schemeClr val="tx1"/>
                </a:solidFill>
              </a:rPr>
              <a:t> (elementary math counters should be retained for Window 2).</a:t>
            </a:r>
            <a:r>
              <a:rPr lang="en-US" sz="2800" dirty="0">
                <a:solidFill>
                  <a:schemeClr val="tx1"/>
                </a:solidFill>
              </a:rPr>
              <a:t> </a:t>
            </a:r>
          </a:p>
          <a:p>
            <a:pPr marL="339725" indent="-339725">
              <a:buFont typeface="Wingdings" panose="05000000000000000000" pitchFamily="2" charset="2"/>
              <a:buChar char="Ø"/>
            </a:pPr>
            <a:r>
              <a:rPr lang="en-US" dirty="0">
                <a:solidFill>
                  <a:schemeClr val="tx1"/>
                </a:solidFill>
              </a:rPr>
              <a:t>USB drives are </a:t>
            </a:r>
            <a:r>
              <a:rPr lang="en-US" b="1" dirty="0">
                <a:solidFill>
                  <a:schemeClr val="tx1"/>
                </a:solidFill>
              </a:rPr>
              <a:t>secure test materials, </a:t>
            </a:r>
            <a:r>
              <a:rPr lang="en-US" dirty="0">
                <a:solidFill>
                  <a:schemeClr val="tx1"/>
                </a:solidFill>
              </a:rPr>
              <a:t>and they </a:t>
            </a:r>
            <a:r>
              <a:rPr lang="en-US" b="1" dirty="0">
                <a:solidFill>
                  <a:schemeClr val="tx1"/>
                </a:solidFill>
              </a:rPr>
              <a:t>must</a:t>
            </a:r>
            <a:r>
              <a:rPr lang="en-US" dirty="0">
                <a:solidFill>
                  <a:schemeClr val="tx1"/>
                </a:solidFill>
              </a:rPr>
              <a:t> be returned to the District-Level Administrator (BAC, DAC, or </a:t>
            </a:r>
            <a:r>
              <a:rPr lang="en-US" dirty="0" err="1">
                <a:solidFill>
                  <a:schemeClr val="tx1"/>
                </a:solidFill>
              </a:rPr>
              <a:t>DoSE</a:t>
            </a:r>
            <a:r>
              <a:rPr lang="en-US" dirty="0">
                <a:solidFill>
                  <a:schemeClr val="tx1"/>
                </a:solidFill>
              </a:rPr>
              <a:t>).</a:t>
            </a:r>
          </a:p>
          <a:p>
            <a:pPr lvl="1"/>
            <a:r>
              <a:rPr lang="en-US" dirty="0">
                <a:solidFill>
                  <a:schemeClr val="tx1"/>
                </a:solidFill>
              </a:rPr>
              <a:t>The District will track and return the USB drives to the vendor.</a:t>
            </a:r>
          </a:p>
          <a:p>
            <a:pPr lvl="2"/>
            <a:r>
              <a:rPr lang="en-US" dirty="0">
                <a:solidFill>
                  <a:schemeClr val="tx1"/>
                </a:solidFill>
              </a:rPr>
              <a:t>USB drives are NOT to be kept and are NOT to be destroyed.</a:t>
            </a:r>
          </a:p>
          <a:p>
            <a:pPr lvl="1"/>
            <a:r>
              <a:rPr lang="en-US" dirty="0">
                <a:solidFill>
                  <a:schemeClr val="tx1"/>
                </a:solidFill>
              </a:rPr>
              <a:t>New this year, only DACs will receive USB drives</a:t>
            </a:r>
          </a:p>
          <a:p>
            <a:pPr lvl="2"/>
            <a:r>
              <a:rPr lang="en-US" dirty="0">
                <a:solidFill>
                  <a:schemeClr val="tx1"/>
                </a:solidFill>
              </a:rPr>
              <a:t>All animations and videos will be available in the Online Training System (OTS)</a:t>
            </a:r>
          </a:p>
          <a:p>
            <a:pPr lvl="3">
              <a:buFont typeface="Wingdings" panose="020B0604020202020204" pitchFamily="34" charset="0"/>
              <a:buChar char="Ø"/>
            </a:pPr>
            <a:r>
              <a:rPr lang="en-US" dirty="0">
                <a:solidFill>
                  <a:schemeClr val="tx1"/>
                </a:solidFill>
              </a:rPr>
              <a:t>Teachers' profiles must be updated with grade levels taught to have access to videos</a:t>
            </a:r>
          </a:p>
          <a:p>
            <a:pPr lvl="1"/>
            <a:endParaRPr lang="en-US" dirty="0"/>
          </a:p>
        </p:txBody>
      </p:sp>
    </p:spTree>
    <p:extLst>
      <p:ext uri="{BB962C8B-B14F-4D97-AF65-F5344CB8AC3E}">
        <p14:creationId xmlns:p14="http://schemas.microsoft.com/office/powerpoint/2010/main" val="4046620590"/>
      </p:ext>
    </p:extLst>
  </p:cSld>
  <p:clrMapOvr>
    <a:masterClrMapping/>
  </p:clrMapOvr>
  <p:extLst>
    <p:ext uri="{E180D4A7-C9FB-4DFB-919C-405C955672EB}">
      <p14:showEvtLst xmlns:p14="http://schemas.microsoft.com/office/powerpoint/2010/main">
        <p14:playEvt time="0" objId="2"/>
        <p14:stopEvt time="28874"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998017" cy="1016000"/>
          </a:xfrm>
        </p:spPr>
        <p:txBody>
          <a:bodyPr>
            <a:normAutofit/>
          </a:bodyPr>
          <a:lstStyle/>
          <a:p>
            <a:pPr marL="233363" eaLnBrk="1" hangingPunct="1"/>
            <a:r>
              <a:rPr lang="en-US" sz="4000"/>
              <a:t>Prior to Administering the Test</a:t>
            </a:r>
          </a:p>
        </p:txBody>
      </p:sp>
      <p:sp>
        <p:nvSpPr>
          <p:cNvPr id="19462" name="Content Placeholder 2"/>
          <p:cNvSpPr>
            <a:spLocks noGrp="1"/>
          </p:cNvSpPr>
          <p:nvPr>
            <p:ph sz="quarter" idx="4294967295"/>
          </p:nvPr>
        </p:nvSpPr>
        <p:spPr>
          <a:xfrm>
            <a:off x="208058" y="1141670"/>
            <a:ext cx="11462165" cy="4909052"/>
          </a:xfrm>
          <a:prstGeom prst="rect">
            <a:avLst/>
          </a:prstGeom>
        </p:spPr>
        <p:txBody>
          <a:bodyPr vert="horz" lIns="91440" tIns="45720" rIns="91440" bIns="45720" rtlCol="0" anchor="t">
            <a:normAutofit/>
          </a:bodyPr>
          <a:lstStyle/>
          <a:p>
            <a:pPr marL="346075" indent="-346075" eaLnBrk="1" hangingPunct="1">
              <a:buFont typeface="Wingdings" panose="05000000000000000000" pitchFamily="2" charset="2"/>
              <a:buChar char="Ø"/>
            </a:pPr>
            <a:r>
              <a:rPr lang="en-US" sz="2800" dirty="0">
                <a:solidFill>
                  <a:schemeClr val="tx1"/>
                </a:solidFill>
              </a:rPr>
              <a:t>Complete this online training module.</a:t>
            </a:r>
          </a:p>
          <a:p>
            <a:pPr marL="346075" indent="-346075" eaLnBrk="1" hangingPunct="1">
              <a:buFont typeface="Wingdings" panose="05000000000000000000" pitchFamily="2" charset="2"/>
              <a:buChar char="Ø"/>
            </a:pPr>
            <a:r>
              <a:rPr lang="en-US" sz="2800" dirty="0">
                <a:solidFill>
                  <a:schemeClr val="tx1"/>
                </a:solidFill>
              </a:rPr>
              <a:t>A certified staff member must complete and pass the online qualification quiz.</a:t>
            </a:r>
          </a:p>
          <a:p>
            <a:pPr lvl="1" eaLnBrk="1" hangingPunct="1"/>
            <a:r>
              <a:rPr lang="en-US" sz="2800" dirty="0">
                <a:solidFill>
                  <a:schemeClr val="tx1"/>
                </a:solidFill>
              </a:rPr>
              <a:t>Teachers must pass the quiz in order to continue with the test and will have three opportunities to do so.</a:t>
            </a:r>
          </a:p>
          <a:p>
            <a:pPr lvl="1"/>
            <a:r>
              <a:rPr lang="en-US" sz="2800" dirty="0">
                <a:solidFill>
                  <a:schemeClr val="tx1"/>
                </a:solidFill>
              </a:rPr>
              <a:t>Print a copy of the quiz certificate.</a:t>
            </a:r>
          </a:p>
          <a:p>
            <a:pPr lvl="2"/>
            <a:r>
              <a:rPr lang="en-US" dirty="0">
                <a:solidFill>
                  <a:schemeClr val="tx1"/>
                </a:solidFill>
              </a:rPr>
              <a:t>Provide a copy of the quiz certificate to the DAC, BAC, </a:t>
            </a:r>
            <a:r>
              <a:rPr lang="en-US" dirty="0" err="1">
                <a:solidFill>
                  <a:schemeClr val="tx1"/>
                </a:solidFill>
              </a:rPr>
              <a:t>DoSE</a:t>
            </a:r>
            <a:r>
              <a:rPr lang="en-US" dirty="0">
                <a:solidFill>
                  <a:schemeClr val="tx1"/>
                </a:solidFill>
              </a:rPr>
              <a:t>, or the district alternate assessment administrator prior to receiving testing materials. Place the quiz certificate in a location chosen by the district.</a:t>
            </a:r>
          </a:p>
          <a:p>
            <a:pPr marL="346075" indent="-346075">
              <a:buFont typeface="Wingdings" panose="05000000000000000000" pitchFamily="2" charset="2"/>
              <a:buChar char="Ø"/>
            </a:pPr>
            <a:r>
              <a:rPr lang="en-US" sz="2800" dirty="0">
                <a:solidFill>
                  <a:schemeClr val="tx1"/>
                </a:solidFill>
              </a:rPr>
              <a:t>Review the </a:t>
            </a:r>
            <a:r>
              <a:rPr lang="en-US" sz="2800" dirty="0">
                <a:solidFill>
                  <a:schemeClr val="accent1">
                    <a:lumMod val="75000"/>
                  </a:schemeClr>
                </a:solidFill>
                <a:hlinkClick r:id="rId3">
                  <a:extLst>
                    <a:ext uri="{A12FA001-AC4F-418D-AE19-62706E023703}">
                      <ahyp:hlinkClr xmlns:ahyp="http://schemas.microsoft.com/office/drawing/2018/hyperlinkcolor" val="tx"/>
                    </a:ext>
                  </a:extLst>
                </a:hlinkClick>
              </a:rPr>
              <a:t>Attainment Task Resource Guide</a:t>
            </a:r>
            <a:r>
              <a:rPr lang="en-US" sz="2800" dirty="0">
                <a:solidFill>
                  <a:schemeClr val="accent1">
                    <a:lumMod val="75000"/>
                  </a:schemeClr>
                </a:solidFill>
              </a:rPr>
              <a:t> </a:t>
            </a:r>
            <a:r>
              <a:rPr lang="en-US" sz="2800" dirty="0">
                <a:solidFill>
                  <a:schemeClr val="tx1"/>
                </a:solidFill>
              </a:rPr>
              <a:t>for Administration.</a:t>
            </a:r>
          </a:p>
          <a:p>
            <a:pPr eaLnBrk="1" hangingPunct="1"/>
            <a:endParaRPr lang="en-US" dirty="0"/>
          </a:p>
        </p:txBody>
      </p:sp>
    </p:spTree>
    <p:extLst>
      <p:ext uri="{BB962C8B-B14F-4D97-AF65-F5344CB8AC3E}">
        <p14:creationId xmlns:p14="http://schemas.microsoft.com/office/powerpoint/2010/main" val="2958217658"/>
      </p:ext>
    </p:extLst>
  </p:cSld>
  <p:clrMapOvr>
    <a:masterClrMapping/>
  </p:clrMapOvr>
  <p:extLst>
    <p:ext uri="{E180D4A7-C9FB-4DFB-919C-405C955672EB}">
      <p14:showEvtLst xmlns:p14="http://schemas.microsoft.com/office/powerpoint/2010/main">
        <p14:playEvt time="0" objId="2"/>
        <p14:stopEvt time="25266"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86787" cy="997331"/>
          </a:xfrm>
        </p:spPr>
        <p:txBody>
          <a:bodyPr>
            <a:normAutofit/>
          </a:bodyPr>
          <a:lstStyle/>
          <a:p>
            <a:r>
              <a:rPr lang="en-US"/>
              <a:t>AT Resource Guide</a:t>
            </a:r>
          </a:p>
        </p:txBody>
      </p:sp>
      <p:sp>
        <p:nvSpPr>
          <p:cNvPr id="3" name="Content Placeholder 2"/>
          <p:cNvSpPr>
            <a:spLocks noGrp="1"/>
          </p:cNvSpPr>
          <p:nvPr>
            <p:ph idx="4294967295"/>
          </p:nvPr>
        </p:nvSpPr>
        <p:spPr>
          <a:xfrm>
            <a:off x="335279" y="1234440"/>
            <a:ext cx="10959253" cy="4389120"/>
          </a:xfrm>
          <a:prstGeom prst="rect">
            <a:avLst/>
          </a:prstGeom>
        </p:spPr>
        <p:txBody>
          <a:bodyPr vert="horz" lIns="91440" tIns="45720" rIns="91440" bIns="45720" rtlCol="0" anchor="t">
            <a:normAutofit/>
          </a:bodyPr>
          <a:lstStyle/>
          <a:p>
            <a:pPr marL="346075" indent="-346075">
              <a:buFont typeface="Wingdings" panose="05000000000000000000" pitchFamily="2" charset="2"/>
              <a:buChar char="Ø"/>
            </a:pPr>
            <a:r>
              <a:rPr lang="en-US" dirty="0">
                <a:solidFill>
                  <a:schemeClr val="tx1"/>
                </a:solidFill>
              </a:rPr>
              <a:t>Provides additional information to help clarify testing protocols and facilitate instruction, including:</a:t>
            </a:r>
          </a:p>
          <a:p>
            <a:pPr lvl="1"/>
            <a:r>
              <a:rPr lang="en-US" dirty="0">
                <a:solidFill>
                  <a:schemeClr val="tx1"/>
                </a:solidFill>
              </a:rPr>
              <a:t>Adaptations and modifications</a:t>
            </a:r>
          </a:p>
          <a:p>
            <a:pPr lvl="1"/>
            <a:r>
              <a:rPr lang="en-US" dirty="0">
                <a:solidFill>
                  <a:schemeClr val="tx1"/>
                </a:solidFill>
              </a:rPr>
              <a:t>Specific content items</a:t>
            </a:r>
          </a:p>
          <a:p>
            <a:pPr lvl="1"/>
            <a:r>
              <a:rPr lang="en-US" dirty="0">
                <a:solidFill>
                  <a:schemeClr val="tx1"/>
                </a:solidFill>
              </a:rPr>
              <a:t>Information about orienting students to materials</a:t>
            </a:r>
          </a:p>
          <a:p>
            <a:pPr lvl="1"/>
            <a:r>
              <a:rPr lang="en-US" dirty="0">
                <a:solidFill>
                  <a:schemeClr val="tx1"/>
                </a:solidFill>
              </a:rPr>
              <a:t>A picture glossary of terms for each content area</a:t>
            </a:r>
          </a:p>
          <a:p>
            <a:pPr marL="346075" indent="-346075">
              <a:buFont typeface="Wingdings" panose="05000000000000000000" pitchFamily="2" charset="2"/>
              <a:buChar char="Ø"/>
            </a:pPr>
            <a:r>
              <a:rPr lang="en-US" dirty="0">
                <a:solidFill>
                  <a:schemeClr val="tx1"/>
                </a:solidFill>
              </a:rPr>
              <a:t>The </a:t>
            </a:r>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resource guide</a:t>
            </a:r>
            <a:r>
              <a:rPr lang="en-US" dirty="0">
                <a:solidFill>
                  <a:schemeClr val="accent1">
                    <a:lumMod val="75000"/>
                  </a:schemeClr>
                </a:solidFill>
              </a:rPr>
              <a:t> </a:t>
            </a:r>
            <a:r>
              <a:rPr lang="en-US" dirty="0">
                <a:solidFill>
                  <a:schemeClr val="tx1"/>
                </a:solidFill>
              </a:rPr>
              <a:t>may be used all year for instructional purposes.</a:t>
            </a:r>
          </a:p>
          <a:p>
            <a:pPr marL="0" indent="0">
              <a:buNone/>
            </a:pPr>
            <a:endParaRPr lang="en-US" dirty="0"/>
          </a:p>
        </p:txBody>
      </p:sp>
    </p:spTree>
    <p:extLst>
      <p:ext uri="{BB962C8B-B14F-4D97-AF65-F5344CB8AC3E}">
        <p14:creationId xmlns:p14="http://schemas.microsoft.com/office/powerpoint/2010/main" val="2875578684"/>
      </p:ext>
    </p:extLst>
  </p:cSld>
  <p:clrMapOvr>
    <a:masterClrMapping/>
  </p:clrMapOvr>
  <p:extLst>
    <p:ext uri="{E180D4A7-C9FB-4DFB-919C-405C955672EB}">
      <p14:showEvtLst xmlns:p14="http://schemas.microsoft.com/office/powerpoint/2010/main">
        <p14:playEvt time="0" objId="4"/>
        <p14:stopEvt time="30248" objId="4"/>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55759" cy="1016000"/>
          </a:xfrm>
        </p:spPr>
        <p:txBody>
          <a:bodyPr/>
          <a:lstStyle/>
          <a:p>
            <a:r>
              <a:rPr lang="en-US"/>
              <a:t>Receiving Testing Materials</a:t>
            </a:r>
          </a:p>
        </p:txBody>
      </p:sp>
      <p:sp>
        <p:nvSpPr>
          <p:cNvPr id="6" name="TextBox 5">
            <a:extLst>
              <a:ext uri="{FF2B5EF4-FFF2-40B4-BE49-F238E27FC236}">
                <a16:creationId xmlns:a16="http://schemas.microsoft.com/office/drawing/2014/main" id="{BE3B3051-F368-1C32-3279-39E075E071F7}"/>
              </a:ext>
            </a:extLst>
          </p:cNvPr>
          <p:cNvSpPr txBox="1"/>
          <p:nvPr/>
        </p:nvSpPr>
        <p:spPr>
          <a:xfrm>
            <a:off x="414866" y="1212065"/>
            <a:ext cx="11362267" cy="3646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3275" lvl="1" indent="-346075">
              <a:lnSpc>
                <a:spcPct val="90000"/>
              </a:lnSpc>
              <a:spcBef>
                <a:spcPts val="500"/>
              </a:spcBef>
              <a:buFont typeface="Wingdings"/>
              <a:buChar char="Ø"/>
            </a:pPr>
            <a:r>
              <a:rPr lang="en-US" sz="2800" dirty="0">
                <a:ea typeface="+mn-lt"/>
                <a:cs typeface="+mn-lt"/>
              </a:rPr>
              <a:t>Copies of ATs can be made to share with another alternate assessment teacher in the school or to cut pictures apart for administration without damaging the original.</a:t>
            </a:r>
          </a:p>
          <a:p>
            <a:pPr marL="803275" lvl="1" indent="-346075">
              <a:lnSpc>
                <a:spcPct val="90000"/>
              </a:lnSpc>
              <a:spcBef>
                <a:spcPts val="500"/>
              </a:spcBef>
              <a:buFont typeface="Wingdings"/>
              <a:buChar char="Ø"/>
            </a:pPr>
            <a:r>
              <a:rPr lang="en-US" sz="2800" dirty="0">
                <a:ea typeface="+mn-lt"/>
                <a:cs typeface="+mn-lt"/>
              </a:rPr>
              <a:t>If any school-level materials are missing or damaged, or if you have not received your materials by the Friday of the week of </a:t>
            </a:r>
            <a:r>
              <a:rPr lang="en-US" sz="2800" b="1" dirty="0">
                <a:ea typeface="+mn-lt"/>
                <a:cs typeface="+mn-lt"/>
              </a:rPr>
              <a:t>Oct. 21, 2024, for Window 1 </a:t>
            </a:r>
            <a:r>
              <a:rPr lang="en-US" sz="2800" dirty="0">
                <a:ea typeface="+mn-lt"/>
                <a:cs typeface="+mn-lt"/>
              </a:rPr>
              <a:t>and the week of </a:t>
            </a:r>
            <a:r>
              <a:rPr lang="en-US" sz="2800" b="1" dirty="0">
                <a:ea typeface="+mn-lt"/>
                <a:cs typeface="+mn-lt"/>
              </a:rPr>
              <a:t>March 31, 2025, for Window 2, </a:t>
            </a:r>
            <a:r>
              <a:rPr lang="en-US" sz="2800" dirty="0">
                <a:ea typeface="+mn-lt"/>
                <a:cs typeface="+mn-lt"/>
              </a:rPr>
              <a:t>this should be communicated immediately to the KDE. Additional materials/copies may be used from the district binder provided to each DAC.</a:t>
            </a:r>
            <a:endParaRPr lang="en-US" sz="2800" dirty="0"/>
          </a:p>
        </p:txBody>
      </p:sp>
    </p:spTree>
    <p:extLst>
      <p:ext uri="{BB962C8B-B14F-4D97-AF65-F5344CB8AC3E}">
        <p14:creationId xmlns:p14="http://schemas.microsoft.com/office/powerpoint/2010/main" val="132615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70545" cy="1005840"/>
          </a:xfrm>
        </p:spPr>
        <p:txBody>
          <a:bodyPr>
            <a:noAutofit/>
          </a:bodyPr>
          <a:lstStyle/>
          <a:p>
            <a:r>
              <a:rPr lang="en-US"/>
              <a:t>Receiving Testing Materials Continued</a:t>
            </a:r>
          </a:p>
        </p:txBody>
      </p:sp>
      <p:sp>
        <p:nvSpPr>
          <p:cNvPr id="3" name="Content Placeholder 2"/>
          <p:cNvSpPr>
            <a:spLocks noGrp="1"/>
          </p:cNvSpPr>
          <p:nvPr>
            <p:ph idx="4294967295"/>
          </p:nvPr>
        </p:nvSpPr>
        <p:spPr>
          <a:xfrm>
            <a:off x="143195" y="1390002"/>
            <a:ext cx="11092364" cy="4050678"/>
          </a:xfrm>
          <a:prstGeom prst="rect">
            <a:avLst/>
          </a:prstGeom>
        </p:spPr>
        <p:txBody>
          <a:bodyPr vert="horz" lIns="91440" tIns="45720" rIns="91440" bIns="45720" rtlCol="0" anchor="t">
            <a:noAutofit/>
          </a:bodyPr>
          <a:lstStyle/>
          <a:p>
            <a:pPr marL="630238" lvl="1" indent="-368300">
              <a:spcBef>
                <a:spcPts val="370"/>
              </a:spcBef>
              <a:buFont typeface="Wingdings" panose="05000000000000000000" pitchFamily="2" charset="2"/>
              <a:buChar char="Ø"/>
              <a:defRPr/>
            </a:pPr>
            <a:r>
              <a:rPr lang="en-US" dirty="0">
                <a:solidFill>
                  <a:schemeClr val="tx1"/>
                </a:solidFill>
              </a:rPr>
              <a:t>Each school with students participating in the alternate assessment will receive:</a:t>
            </a:r>
          </a:p>
          <a:p>
            <a:pPr marL="1177290" lvl="2" indent="-457200">
              <a:spcBef>
                <a:spcPts val="370"/>
              </a:spcBef>
              <a:defRPr/>
            </a:pPr>
            <a:r>
              <a:rPr lang="en-US" sz="2400" dirty="0">
                <a:solidFill>
                  <a:schemeClr val="tx1"/>
                </a:solidFill>
              </a:rPr>
              <a:t>One AT testing binder for the grades represented in the school and score sheets to record student responses</a:t>
            </a:r>
          </a:p>
          <a:p>
            <a:pPr marL="1177290" lvl="2" indent="-457200">
              <a:spcBef>
                <a:spcPts val="370"/>
              </a:spcBef>
              <a:defRPr/>
            </a:pPr>
            <a:r>
              <a:rPr lang="en-US" sz="2400" dirty="0">
                <a:solidFill>
                  <a:schemeClr val="tx1"/>
                </a:solidFill>
              </a:rPr>
              <a:t>One white Required Assessment Materials envelope containing scripts and additional elementary materials</a:t>
            </a:r>
          </a:p>
          <a:p>
            <a:pPr marL="630238" lvl="1" indent="-368300">
              <a:spcBef>
                <a:spcPts val="370"/>
              </a:spcBef>
              <a:buFont typeface="Wingdings" panose="05000000000000000000" pitchFamily="2" charset="2"/>
              <a:buChar char="Ø"/>
              <a:defRPr/>
            </a:pPr>
            <a:r>
              <a:rPr lang="en-US" dirty="0">
                <a:solidFill>
                  <a:schemeClr val="tx1"/>
                </a:solidFill>
              </a:rPr>
              <a:t>Once the online quiz has been completed and prior to the administration, materials may be reviewed.</a:t>
            </a:r>
          </a:p>
          <a:p>
            <a:pPr marL="630238" lvl="1" indent="-368300">
              <a:spcBef>
                <a:spcPts val="370"/>
              </a:spcBef>
              <a:buFont typeface="Wingdings" panose="05000000000000000000" pitchFamily="2" charset="2"/>
              <a:buChar char="Ø"/>
              <a:defRPr/>
            </a:pPr>
            <a:r>
              <a:rPr lang="en-US" dirty="0">
                <a:solidFill>
                  <a:schemeClr val="tx1"/>
                </a:solidFill>
              </a:rPr>
              <a:t>Materials will ship for Window 1 the week of Oct. 21 and will be received no later than Oct. 25. Materials will ship for Window 2 based on the districts selection and should arrive in districts no later than April 4.</a:t>
            </a:r>
          </a:p>
          <a:p>
            <a:pPr marL="0" indent="0">
              <a:buNone/>
            </a:pPr>
            <a:endParaRPr lang="en-US" sz="2400" dirty="0"/>
          </a:p>
        </p:txBody>
      </p:sp>
    </p:spTree>
    <p:extLst>
      <p:ext uri="{BB962C8B-B14F-4D97-AF65-F5344CB8AC3E}">
        <p14:creationId xmlns:p14="http://schemas.microsoft.com/office/powerpoint/2010/main" val="3650614998"/>
      </p:ext>
    </p:extLst>
  </p:cSld>
  <p:clrMapOvr>
    <a:masterClrMapping/>
  </p:clrMapOvr>
  <p:extLst>
    <p:ext uri="{E180D4A7-C9FB-4DFB-919C-405C955672EB}">
      <p14:showEvtLst xmlns:p14="http://schemas.microsoft.com/office/powerpoint/2010/main">
        <p14:playEvt time="0" objId="4"/>
        <p14:stopEvt time="37238" objId="4"/>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139E-F6AB-4565-441C-34D0B2F0F130}"/>
              </a:ext>
            </a:extLst>
          </p:cNvPr>
          <p:cNvSpPr>
            <a:spLocks noGrp="1"/>
          </p:cNvSpPr>
          <p:nvPr>
            <p:ph type="title"/>
          </p:nvPr>
        </p:nvSpPr>
        <p:spPr>
          <a:xfrm>
            <a:off x="0" y="0"/>
            <a:ext cx="8596668" cy="1024589"/>
          </a:xfrm>
        </p:spPr>
        <p:txBody>
          <a:bodyPr/>
          <a:lstStyle/>
          <a:p>
            <a:r>
              <a:rPr lang="en-US"/>
              <a:t>Supplemental Materials</a:t>
            </a:r>
          </a:p>
        </p:txBody>
      </p:sp>
      <p:sp>
        <p:nvSpPr>
          <p:cNvPr id="3" name="Text Placeholder 2">
            <a:extLst>
              <a:ext uri="{FF2B5EF4-FFF2-40B4-BE49-F238E27FC236}">
                <a16:creationId xmlns:a16="http://schemas.microsoft.com/office/drawing/2014/main" id="{2B0B8904-D50A-70B6-BD49-B4B24D7A9573}"/>
              </a:ext>
            </a:extLst>
          </p:cNvPr>
          <p:cNvSpPr>
            <a:spLocks noGrp="1"/>
          </p:cNvSpPr>
          <p:nvPr>
            <p:ph type="body" sz="quarter" idx="13"/>
          </p:nvPr>
        </p:nvSpPr>
        <p:spPr>
          <a:xfrm>
            <a:off x="674028" y="1024589"/>
            <a:ext cx="10813779" cy="4901324"/>
          </a:xfrm>
        </p:spPr>
        <p:txBody>
          <a:bodyPr vert="horz" lIns="91440" tIns="45720" rIns="91440" bIns="45720" rtlCol="0" anchor="t">
            <a:noAutofit/>
          </a:bodyPr>
          <a:lstStyle/>
          <a:p>
            <a:pPr marL="346075" indent="-346075">
              <a:buFont typeface="Wingdings" panose="05000000000000000000" pitchFamily="2" charset="2"/>
              <a:buChar char="Ø"/>
            </a:pPr>
            <a:r>
              <a:rPr lang="en-US" dirty="0">
                <a:solidFill>
                  <a:schemeClr val="tx1"/>
                </a:solidFill>
              </a:rPr>
              <a:t>Many ATs contain supplemental materials (now called Required Assessment Materials) necessary to complete the assessment.</a:t>
            </a:r>
          </a:p>
          <a:p>
            <a:pPr lvl="1"/>
            <a:r>
              <a:rPr lang="en-US" sz="2800" dirty="0">
                <a:solidFill>
                  <a:schemeClr val="tx1"/>
                </a:solidFill>
              </a:rPr>
              <a:t>Required assessment materials frequently support the student taking the assessment.</a:t>
            </a:r>
          </a:p>
          <a:p>
            <a:pPr marL="346075" indent="-346075">
              <a:buFont typeface="Wingdings" panose="05000000000000000000" pitchFamily="2" charset="2"/>
              <a:buChar char="Ø"/>
            </a:pPr>
            <a:r>
              <a:rPr lang="en-US" dirty="0">
                <a:solidFill>
                  <a:schemeClr val="tx1"/>
                </a:solidFill>
              </a:rPr>
              <a:t>Examples include animations, audio files, graphs, models, charts, coordinate planes, diagrams, etc.</a:t>
            </a:r>
          </a:p>
          <a:p>
            <a:pPr lvl="1"/>
            <a:r>
              <a:rPr lang="en-US" sz="2800" dirty="0">
                <a:solidFill>
                  <a:schemeClr val="tx1"/>
                </a:solidFill>
              </a:rPr>
              <a:t>Animations include closed captioning and non-closed captioning options.</a:t>
            </a:r>
          </a:p>
          <a:p>
            <a:pPr lvl="1"/>
            <a:r>
              <a:rPr lang="en-US" sz="2800" dirty="0">
                <a:solidFill>
                  <a:schemeClr val="tx1"/>
                </a:solidFill>
              </a:rPr>
              <a:t>All full-page illustrations, animations, and audio files have scripts that can be found in the required assessment materials envelope for each grade.</a:t>
            </a:r>
          </a:p>
        </p:txBody>
      </p:sp>
    </p:spTree>
    <p:extLst>
      <p:ext uri="{BB962C8B-B14F-4D97-AF65-F5344CB8AC3E}">
        <p14:creationId xmlns:p14="http://schemas.microsoft.com/office/powerpoint/2010/main" val="296203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39308" cy="1026160"/>
          </a:xfrm>
        </p:spPr>
        <p:txBody>
          <a:bodyPr>
            <a:noAutofit/>
          </a:bodyPr>
          <a:lstStyle/>
          <a:p>
            <a:br>
              <a:rPr lang="en-US"/>
            </a:br>
            <a:r>
              <a:rPr lang="en-US"/>
              <a:t>Materials for Students with Visual Impairments</a:t>
            </a:r>
            <a:br>
              <a:rPr lang="en-US"/>
            </a:br>
            <a:endParaRPr lang="en-US"/>
          </a:p>
        </p:txBody>
      </p:sp>
      <p:sp>
        <p:nvSpPr>
          <p:cNvPr id="3" name="Content Placeholder 2"/>
          <p:cNvSpPr>
            <a:spLocks noGrp="1"/>
          </p:cNvSpPr>
          <p:nvPr>
            <p:ph idx="4294967295"/>
          </p:nvPr>
        </p:nvSpPr>
        <p:spPr>
          <a:xfrm>
            <a:off x="696146" y="1026160"/>
            <a:ext cx="10147015" cy="4375100"/>
          </a:xfrm>
          <a:prstGeom prst="rect">
            <a:avLst/>
          </a:prstGeom>
        </p:spPr>
        <p:txBody>
          <a:bodyPr vert="horz" lIns="91440" tIns="45720" rIns="91440" bIns="45720" rtlCol="0" anchor="t">
            <a:normAutofit/>
          </a:bodyPr>
          <a:lstStyle/>
          <a:p>
            <a:pPr marL="346075" indent="-346075">
              <a:buFont typeface="Wingdings" panose="05000000000000000000" pitchFamily="2" charset="2"/>
              <a:buChar char="Ø"/>
            </a:pPr>
            <a:r>
              <a:rPr lang="en-US" dirty="0">
                <a:solidFill>
                  <a:schemeClr val="tx1"/>
                </a:solidFill>
              </a:rPr>
              <a:t>Districts may request tactile graphics to support students who have been identified with a visual impairment on their Individual Education Plan (IEP). </a:t>
            </a:r>
          </a:p>
          <a:p>
            <a:pPr marL="346075" indent="-346075">
              <a:buFont typeface="Wingdings" panose="05000000000000000000" pitchFamily="2" charset="2"/>
              <a:buChar char="Ø"/>
            </a:pPr>
            <a:r>
              <a:rPr lang="en-US" dirty="0">
                <a:solidFill>
                  <a:schemeClr val="tx1"/>
                </a:solidFill>
              </a:rPr>
              <a:t>Tactile graphics are used to enhance some supplemental materials (e.g., models, coordinate planes, diagrams, graphs, etc.).</a:t>
            </a:r>
          </a:p>
          <a:p>
            <a:pPr marL="346075" indent="-346075">
              <a:buFont typeface="Wingdings" panose="05000000000000000000" pitchFamily="2" charset="2"/>
              <a:buChar char="Ø"/>
            </a:pPr>
            <a:r>
              <a:rPr lang="en-US" dirty="0">
                <a:solidFill>
                  <a:schemeClr val="tx1"/>
                </a:solidFill>
              </a:rPr>
              <a:t>Not all supplemental materials have tactile graphics. </a:t>
            </a:r>
          </a:p>
          <a:p>
            <a:pPr marL="346075" indent="-346075">
              <a:buFont typeface="Wingdings" panose="05000000000000000000" pitchFamily="2" charset="2"/>
              <a:buChar char="Ø"/>
            </a:pPr>
            <a:r>
              <a:rPr lang="en-US" dirty="0">
                <a:solidFill>
                  <a:schemeClr val="tx1"/>
                </a:solidFill>
              </a:rPr>
              <a:t>Requests for materials should be submitted by the DAC to Kentucky Department of Education (KDE) no later than </a:t>
            </a:r>
            <a:r>
              <a:rPr lang="en-US" b="1" dirty="0">
                <a:solidFill>
                  <a:schemeClr val="tx1"/>
                </a:solidFill>
              </a:rPr>
              <a:t>Sept. 4, 2024</a:t>
            </a:r>
            <a:r>
              <a:rPr lang="en-US" dirty="0">
                <a:solidFill>
                  <a:schemeClr val="tx1"/>
                </a:solidFill>
              </a:rPr>
              <a:t>, for Window 1 and </a:t>
            </a:r>
            <a:r>
              <a:rPr lang="en-US" b="1" dirty="0">
                <a:solidFill>
                  <a:schemeClr val="tx1"/>
                </a:solidFill>
              </a:rPr>
              <a:t>Feb. 10, 2025, </a:t>
            </a:r>
            <a:r>
              <a:rPr lang="en-US" dirty="0">
                <a:solidFill>
                  <a:schemeClr val="tx1"/>
                </a:solidFill>
              </a:rPr>
              <a:t>for Window 2.</a:t>
            </a:r>
          </a:p>
        </p:txBody>
      </p:sp>
    </p:spTree>
    <p:extLst>
      <p:ext uri="{BB962C8B-B14F-4D97-AF65-F5344CB8AC3E}">
        <p14:creationId xmlns:p14="http://schemas.microsoft.com/office/powerpoint/2010/main" val="294301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8869680" cy="956930"/>
          </a:xfrm>
        </p:spPr>
        <p:txBody>
          <a:bodyPr/>
          <a:lstStyle/>
          <a:p>
            <a:pPr eaLnBrk="1" hangingPunct="1"/>
            <a:r>
              <a:rPr lang="en-US"/>
              <a:t>Review the Materials</a:t>
            </a:r>
          </a:p>
        </p:txBody>
      </p:sp>
      <p:sp>
        <p:nvSpPr>
          <p:cNvPr id="36870" name="Rectangle 3"/>
          <p:cNvSpPr>
            <a:spLocks noGrp="1" noChangeArrowheads="1"/>
          </p:cNvSpPr>
          <p:nvPr>
            <p:ph sz="quarter" idx="4294967295"/>
          </p:nvPr>
        </p:nvSpPr>
        <p:spPr>
          <a:xfrm>
            <a:off x="519676" y="871484"/>
            <a:ext cx="11152647" cy="4937124"/>
          </a:xfrm>
          <a:prstGeom prst="rect">
            <a:avLst/>
          </a:prstGeom>
        </p:spPr>
        <p:txBody>
          <a:bodyPr vert="horz" lIns="91440" tIns="45720" rIns="91440" bIns="45720" rtlCol="0" anchor="t">
            <a:normAutofit lnSpcReduction="10000"/>
          </a:bodyPr>
          <a:lstStyle/>
          <a:p>
            <a:pPr marL="346075" indent="-346075" eaLnBrk="1" hangingPunct="1">
              <a:buFont typeface="Wingdings" panose="05000000000000000000" pitchFamily="2" charset="2"/>
              <a:buChar char="Ø"/>
            </a:pPr>
            <a:r>
              <a:rPr lang="en-US" sz="2400" dirty="0">
                <a:solidFill>
                  <a:schemeClr val="tx1"/>
                </a:solidFill>
              </a:rPr>
              <a:t>Preview the ATs and the accompanying materials and prepare for administration.</a:t>
            </a:r>
          </a:p>
          <a:p>
            <a:pPr lvl="1" eaLnBrk="1" hangingPunct="1"/>
            <a:r>
              <a:rPr lang="en-US" sz="2400" dirty="0">
                <a:solidFill>
                  <a:schemeClr val="tx1"/>
                </a:solidFill>
              </a:rPr>
              <a:t>Review previous slides, notes and directions for administering the test included in the test binder for details.</a:t>
            </a:r>
          </a:p>
          <a:p>
            <a:pPr lvl="1" eaLnBrk="1" hangingPunct="1"/>
            <a:r>
              <a:rPr lang="en-US" dirty="0">
                <a:solidFill>
                  <a:schemeClr val="tx1"/>
                </a:solidFill>
              </a:rPr>
              <a:t>Review page one of the task to learn the use of various text coding (italics, quotation marks, parentheses) for administration.</a:t>
            </a:r>
            <a:endParaRPr lang="en-US" sz="2400" dirty="0">
              <a:solidFill>
                <a:schemeClr val="tx1"/>
              </a:solidFill>
            </a:endParaRPr>
          </a:p>
          <a:p>
            <a:pPr marL="346075" indent="-346075" eaLnBrk="1" hangingPunct="1">
              <a:buFont typeface="Wingdings" panose="05000000000000000000" pitchFamily="2" charset="2"/>
              <a:buChar char="Ø"/>
            </a:pPr>
            <a:r>
              <a:rPr lang="en-US" sz="2400" dirty="0">
                <a:solidFill>
                  <a:schemeClr val="tx1"/>
                </a:solidFill>
              </a:rPr>
              <a:t>Read the questions carefully to ensure correct pronunciation of names and words.</a:t>
            </a:r>
          </a:p>
          <a:p>
            <a:pPr marL="346075" indent="-346075">
              <a:buFont typeface="Wingdings" panose="05000000000000000000" pitchFamily="2" charset="2"/>
              <a:buChar char="Ø"/>
            </a:pPr>
            <a:r>
              <a:rPr lang="en-US" sz="2400" dirty="0">
                <a:solidFill>
                  <a:schemeClr val="tx1"/>
                </a:solidFill>
              </a:rPr>
              <a:t>Note that accompanying materials listed on the first page (e.g., interview, map, etc.) are located at the end of the task, directly behind the content area task (after question 5), unless a tangible item like elementary math counters are required which are found in the required assessment materials envelope.</a:t>
            </a:r>
          </a:p>
          <a:p>
            <a:pPr marL="346075" indent="-346075">
              <a:buFont typeface="Wingdings" panose="05000000000000000000" pitchFamily="2" charset="2"/>
              <a:buChar char="Ø"/>
            </a:pPr>
            <a:r>
              <a:rPr lang="en-US" sz="2400" b="1" dirty="0">
                <a:solidFill>
                  <a:schemeClr val="tx1"/>
                </a:solidFill>
              </a:rPr>
              <a:t>Some tasks will require the use of an audio or video file. These will be provided on the USB drive provided to DACs only and available to test administrators in the Online Training System (OTS) to be viewed or played under My AT Audio and Video Files. </a:t>
            </a:r>
          </a:p>
          <a:p>
            <a:pPr eaLnBrk="1" hangingPunct="1"/>
            <a:endParaRPr lang="en-US" sz="2800" dirty="0"/>
          </a:p>
        </p:txBody>
      </p:sp>
    </p:spTree>
    <p:extLst>
      <p:ext uri="{BB962C8B-B14F-4D97-AF65-F5344CB8AC3E}">
        <p14:creationId xmlns:p14="http://schemas.microsoft.com/office/powerpoint/2010/main" val="259945579"/>
      </p:ext>
    </p:extLst>
  </p:cSld>
  <p:clrMapOvr>
    <a:masterClrMapping/>
  </p:clrMapOvr>
  <p:extLst>
    <p:ext uri="{E180D4A7-C9FB-4DFB-919C-405C955672EB}">
      <p14:showEvtLst xmlns:p14="http://schemas.microsoft.com/office/powerpoint/2010/main">
        <p14:playEvt time="0" objId="2"/>
        <p14:stopEvt time="39558"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5456" cy="1044526"/>
          </a:xfrm>
        </p:spPr>
        <p:txBody>
          <a:bodyPr>
            <a:noAutofit/>
          </a:bodyPr>
          <a:lstStyle/>
          <a:p>
            <a:br>
              <a:rPr lang="en-US"/>
            </a:br>
            <a:r>
              <a:rPr lang="en-US"/>
              <a:t>Review the Materials Continued</a:t>
            </a:r>
            <a:br>
              <a:rPr lang="en-US"/>
            </a:br>
            <a:endParaRPr lang="en-US"/>
          </a:p>
        </p:txBody>
      </p:sp>
      <p:sp>
        <p:nvSpPr>
          <p:cNvPr id="3" name="Content Placeholder 2"/>
          <p:cNvSpPr>
            <a:spLocks noGrp="1"/>
          </p:cNvSpPr>
          <p:nvPr>
            <p:ph idx="4294967295"/>
          </p:nvPr>
        </p:nvSpPr>
        <p:spPr>
          <a:xfrm>
            <a:off x="289560" y="1044526"/>
            <a:ext cx="11166716" cy="4768948"/>
          </a:xfrm>
          <a:prstGeom prst="rect">
            <a:avLst/>
          </a:prstGeom>
        </p:spPr>
        <p:txBody>
          <a:bodyPr>
            <a:normAutofit fontScale="92500"/>
          </a:bodyPr>
          <a:lstStyle/>
          <a:p>
            <a:pPr marL="346075" indent="-346075">
              <a:buFont typeface="Wingdings" panose="05000000000000000000" pitchFamily="2" charset="2"/>
              <a:buChar char="Ø"/>
            </a:pPr>
            <a:r>
              <a:rPr lang="en-US" sz="2600" dirty="0">
                <a:solidFill>
                  <a:schemeClr val="tx1"/>
                </a:solidFill>
              </a:rPr>
              <a:t>Review the directions for the test administrator in </a:t>
            </a:r>
            <a:r>
              <a:rPr lang="en-US" sz="2600" i="1" dirty="0">
                <a:solidFill>
                  <a:schemeClr val="tx1"/>
                </a:solidFill>
              </a:rPr>
              <a:t>italics</a:t>
            </a:r>
            <a:r>
              <a:rPr lang="en-US" sz="2600" dirty="0">
                <a:solidFill>
                  <a:schemeClr val="tx1"/>
                </a:solidFill>
              </a:rPr>
              <a:t> throughout the task.</a:t>
            </a:r>
          </a:p>
          <a:p>
            <a:pPr marL="346075" indent="-346075">
              <a:buFont typeface="Wingdings" panose="05000000000000000000" pitchFamily="2" charset="2"/>
              <a:buChar char="Ø"/>
            </a:pPr>
            <a:r>
              <a:rPr lang="en-US" sz="2600" dirty="0">
                <a:solidFill>
                  <a:schemeClr val="tx1"/>
                </a:solidFill>
              </a:rPr>
              <a:t>All questions have been provided for student use at the end of the task. These questions can be cut apart, covered or manipulated as needed. Use of the questions at the end of the task is </a:t>
            </a:r>
            <a:r>
              <a:rPr lang="en-US" sz="2600" u="sng" dirty="0">
                <a:solidFill>
                  <a:schemeClr val="tx1"/>
                </a:solidFill>
              </a:rPr>
              <a:t>optional</a:t>
            </a:r>
            <a:r>
              <a:rPr lang="en-US" sz="2600" dirty="0">
                <a:solidFill>
                  <a:schemeClr val="tx1"/>
                </a:solidFill>
              </a:rPr>
              <a:t>.</a:t>
            </a:r>
          </a:p>
          <a:p>
            <a:pPr marL="346075" indent="-346075">
              <a:buFont typeface="Wingdings" panose="05000000000000000000" pitchFamily="2" charset="2"/>
              <a:buChar char="Ø"/>
            </a:pPr>
            <a:r>
              <a:rPr lang="en-US" sz="2600" dirty="0">
                <a:solidFill>
                  <a:schemeClr val="tx1"/>
                </a:solidFill>
              </a:rPr>
              <a:t>Read the script signified by “quotation marks” to the student </a:t>
            </a:r>
            <a:r>
              <a:rPr lang="en-US" sz="2600" b="1" dirty="0">
                <a:solidFill>
                  <a:schemeClr val="tx1"/>
                </a:solidFill>
              </a:rPr>
              <a:t>exactly as written</a:t>
            </a:r>
            <a:r>
              <a:rPr lang="en-US" sz="2600" dirty="0">
                <a:solidFill>
                  <a:schemeClr val="tx1"/>
                </a:solidFill>
              </a:rPr>
              <a:t>.</a:t>
            </a:r>
          </a:p>
          <a:p>
            <a:pPr marL="346075" indent="-346075">
              <a:buFont typeface="Wingdings" panose="05000000000000000000" pitchFamily="2" charset="2"/>
              <a:buChar char="Ø"/>
            </a:pPr>
            <a:r>
              <a:rPr lang="en-US" sz="2600" dirty="0">
                <a:solidFill>
                  <a:schemeClr val="tx1"/>
                </a:solidFill>
              </a:rPr>
              <a:t>Words in parentheses () are optional; they may replace or be read in addition to the word(s) immediately preceding.</a:t>
            </a:r>
          </a:p>
          <a:p>
            <a:pPr marL="346075" marR="0" lvl="0" indent="-346075"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chemeClr val="tx1"/>
                </a:solidFill>
                <a:effectLst/>
                <a:uLnTx/>
                <a:uFillTx/>
                <a:latin typeface="Franklin Gothic Book" panose="020B0503020102020204"/>
                <a:ea typeface="+mn-ea"/>
                <a:cs typeface="+mn-cs"/>
              </a:rPr>
              <a:t>Words in the question that are bolded and underlined should be emphasized to the student (e.g., </a:t>
            </a:r>
            <a:r>
              <a:rPr kumimoji="0" lang="en-US" sz="2600" b="1" i="0" u="sng" strike="noStrike" kern="1200" cap="none" spc="0" normalizeH="0" baseline="0" noProof="0" dirty="0">
                <a:ln>
                  <a:noFill/>
                </a:ln>
                <a:solidFill>
                  <a:schemeClr val="tx1"/>
                </a:solidFill>
                <a:effectLst/>
                <a:uLnTx/>
                <a:uFillTx/>
                <a:latin typeface="Franklin Gothic Book" panose="020B0503020102020204"/>
                <a:ea typeface="+mn-ea"/>
                <a:cs typeface="+mn-cs"/>
              </a:rPr>
              <a:t>not</a:t>
            </a:r>
            <a:r>
              <a:rPr kumimoji="0" lang="en-US" sz="2600" b="0" i="0" u="none" strike="noStrike" kern="1200" cap="none" spc="0" normalizeH="0" baseline="0" noProof="0" dirty="0">
                <a:ln>
                  <a:noFill/>
                </a:ln>
                <a:solidFill>
                  <a:schemeClr val="tx1"/>
                </a:solidFill>
                <a:effectLst/>
                <a:uLnTx/>
                <a:uFillTx/>
                <a:latin typeface="Franklin Gothic Book" panose="020B0503020102020204"/>
                <a:ea typeface="+mn-ea"/>
                <a:cs typeface="+mn-cs"/>
              </a:rPr>
              <a:t>, </a:t>
            </a:r>
            <a:r>
              <a:rPr kumimoji="0" lang="en-US" sz="2600" b="1" i="0" u="sng" strike="noStrike" kern="1200" cap="none" spc="0" normalizeH="0" baseline="0" noProof="0" dirty="0">
                <a:ln>
                  <a:noFill/>
                </a:ln>
                <a:solidFill>
                  <a:schemeClr val="tx1"/>
                </a:solidFill>
                <a:effectLst/>
                <a:uLnTx/>
                <a:uFillTx/>
                <a:latin typeface="Franklin Gothic Book" panose="020B0503020102020204"/>
                <a:ea typeface="+mn-ea"/>
                <a:cs typeface="+mn-cs"/>
              </a:rPr>
              <a:t>most</a:t>
            </a:r>
            <a:r>
              <a:rPr kumimoji="0" lang="en-US" sz="2600" b="0" i="0" u="none" strike="noStrike" kern="1200" cap="none" spc="0" normalizeH="0" baseline="0" noProof="0" dirty="0">
                <a:ln>
                  <a:noFill/>
                </a:ln>
                <a:solidFill>
                  <a:schemeClr val="tx1"/>
                </a:solidFill>
                <a:effectLst/>
                <a:uLnTx/>
                <a:uFillTx/>
                <a:latin typeface="Franklin Gothic Book" panose="020B0503020102020204"/>
                <a:ea typeface="+mn-ea"/>
                <a:cs typeface="+mn-cs"/>
              </a:rPr>
              <a:t>, </a:t>
            </a:r>
            <a:r>
              <a:rPr kumimoji="0" lang="en-US" sz="2600" b="1" i="0" u="sng" strike="noStrike" kern="1200" cap="none" spc="0" normalizeH="0" baseline="0" noProof="0" dirty="0">
                <a:ln>
                  <a:noFill/>
                </a:ln>
                <a:solidFill>
                  <a:schemeClr val="tx1"/>
                </a:solidFill>
                <a:effectLst/>
                <a:uLnTx/>
                <a:uFillTx/>
                <a:latin typeface="Franklin Gothic Book" panose="020B0503020102020204"/>
                <a:ea typeface="+mn-ea"/>
                <a:cs typeface="+mn-cs"/>
              </a:rPr>
              <a:t>likely</a:t>
            </a:r>
            <a:r>
              <a:rPr kumimoji="0" lang="en-US" sz="2600" b="0" i="0" u="none" strike="noStrike" kern="1200" cap="none" spc="0" normalizeH="0" baseline="0" noProof="0" dirty="0">
                <a:ln>
                  <a:noFill/>
                </a:ln>
                <a:solidFill>
                  <a:schemeClr val="tx1"/>
                </a:solidFill>
                <a:effectLst/>
                <a:uLnTx/>
                <a:uFillTx/>
                <a:latin typeface="Franklin Gothic Book" panose="020B0503020102020204"/>
                <a:ea typeface="+mn-ea"/>
                <a:cs typeface="+mn-cs"/>
              </a:rPr>
              <a:t>, </a:t>
            </a:r>
            <a:r>
              <a:rPr kumimoji="0" lang="en-US" sz="2600" b="1" i="0" u="sng" strike="noStrike" kern="1200" cap="none" spc="0" normalizeH="0" baseline="0" noProof="0" dirty="0">
                <a:ln>
                  <a:noFill/>
                </a:ln>
                <a:solidFill>
                  <a:schemeClr val="tx1"/>
                </a:solidFill>
                <a:effectLst/>
                <a:uLnTx/>
                <a:uFillTx/>
                <a:latin typeface="Franklin Gothic Book" panose="020B0503020102020204"/>
                <a:ea typeface="+mn-ea"/>
                <a:cs typeface="+mn-cs"/>
              </a:rPr>
              <a:t>best</a:t>
            </a:r>
            <a:r>
              <a:rPr kumimoji="0" lang="en-US" sz="2600" b="0" i="0" u="none" strike="noStrike" kern="1200" cap="none" spc="0" normalizeH="0" baseline="0" noProof="0" dirty="0">
                <a:ln>
                  <a:noFill/>
                </a:ln>
                <a:solidFill>
                  <a:schemeClr val="tx1"/>
                </a:solidFill>
                <a:effectLst/>
                <a:uLnTx/>
                <a:uFillTx/>
                <a:latin typeface="Franklin Gothic Book" panose="020B0503020102020204"/>
                <a:ea typeface="+mn-ea"/>
                <a:cs typeface="+mn-cs"/>
              </a:rPr>
              <a:t>, etc.)</a:t>
            </a:r>
            <a:endParaRPr lang="en-US" sz="2600" dirty="0">
              <a:solidFill>
                <a:schemeClr val="tx1"/>
              </a:solidFill>
            </a:endParaRPr>
          </a:p>
          <a:p>
            <a:pPr marL="346075" marR="0" lvl="0" indent="-346075"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600" b="1" dirty="0">
                <a:solidFill>
                  <a:schemeClr val="tx1"/>
                </a:solidFill>
              </a:rPr>
              <a:t>If the task contains a closed sentence (fill in the blank), the test administrator may read the sentence with each option.</a:t>
            </a:r>
            <a:r>
              <a:rPr kumimoji="0" lang="en-US" sz="2600" b="0" i="0" u="none" strike="noStrike" kern="1200" cap="none" spc="0" normalizeH="0" baseline="0" noProof="0" dirty="0">
                <a:ln>
                  <a:noFill/>
                </a:ln>
                <a:solidFill>
                  <a:schemeClr val="tx1"/>
                </a:solidFill>
                <a:effectLst/>
                <a:uLnTx/>
                <a:uFillTx/>
                <a:latin typeface="Franklin Gothic Book" panose="020B0503020102020204"/>
                <a:ea typeface="+mn-ea"/>
                <a:cs typeface="+mn-cs"/>
              </a:rPr>
              <a:t> </a:t>
            </a:r>
          </a:p>
          <a:p>
            <a:pPr>
              <a:buFont typeface="Wingdings" panose="05000000000000000000" pitchFamily="2" charset="2"/>
              <a:buChar char="Ø"/>
            </a:pPr>
            <a:endParaRPr lang="en-US" sz="2600" b="1" dirty="0"/>
          </a:p>
          <a:p>
            <a:endParaRPr lang="en-US" sz="2400" dirty="0"/>
          </a:p>
          <a:p>
            <a:pPr marL="0" indent="0">
              <a:buNone/>
            </a:pPr>
            <a:endParaRPr lang="en-US" sz="1100" dirty="0"/>
          </a:p>
          <a:p>
            <a:endParaRPr lang="en-US" dirty="0"/>
          </a:p>
        </p:txBody>
      </p:sp>
    </p:spTree>
    <p:extLst>
      <p:ext uri="{BB962C8B-B14F-4D97-AF65-F5344CB8AC3E}">
        <p14:creationId xmlns:p14="http://schemas.microsoft.com/office/powerpoint/2010/main" val="2781209778"/>
      </p:ext>
    </p:extLst>
  </p:cSld>
  <p:clrMapOvr>
    <a:masterClrMapping/>
  </p:clrMapOvr>
  <p:extLst>
    <p:ext uri="{E180D4A7-C9FB-4DFB-919C-405C955672EB}">
      <p14:showEvtLst xmlns:p14="http://schemas.microsoft.com/office/powerpoint/2010/main">
        <p14:playEvt time="0" objId="4"/>
        <p14:stopEvt time="48744" objId="4"/>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8697440" cy="944562"/>
          </a:xfrm>
        </p:spPr>
        <p:txBody>
          <a:bodyPr/>
          <a:lstStyle/>
          <a:p>
            <a:pPr eaLnBrk="1" hangingPunct="1"/>
            <a:r>
              <a:rPr lang="en-US"/>
              <a:t>Preparing Accommodations</a:t>
            </a:r>
          </a:p>
        </p:txBody>
      </p:sp>
      <p:sp>
        <p:nvSpPr>
          <p:cNvPr id="25606" name="Content Placeholder 2"/>
          <p:cNvSpPr>
            <a:spLocks noGrp="1"/>
          </p:cNvSpPr>
          <p:nvPr>
            <p:ph sz="quarter" idx="4294967295"/>
          </p:nvPr>
        </p:nvSpPr>
        <p:spPr>
          <a:xfrm>
            <a:off x="169706" y="1211967"/>
            <a:ext cx="11744070" cy="4861560"/>
          </a:xfrm>
          <a:prstGeom prst="rect">
            <a:avLst/>
          </a:prstGeom>
        </p:spPr>
        <p:txBody>
          <a:bodyPr vert="horz" lIns="91440" tIns="45720" rIns="91440" bIns="45720" rtlCol="0" anchor="t">
            <a:normAutofit/>
          </a:bodyPr>
          <a:lstStyle/>
          <a:p>
            <a:pPr marL="0" indent="0">
              <a:buNone/>
            </a:pPr>
            <a:r>
              <a:rPr lang="en-US" dirty="0">
                <a:solidFill>
                  <a:schemeClr val="tx1"/>
                </a:solidFill>
              </a:rPr>
              <a:t>Refer to accommodation guidelines in the Administration Guide – Part II Attainment Tasks. Accommodations should include the following:</a:t>
            </a:r>
          </a:p>
          <a:p>
            <a:pPr marL="854075" lvl="1" indent="-396875" eaLnBrk="1" hangingPunct="1">
              <a:buFont typeface="Wingdings" panose="05000000000000000000" pitchFamily="2" charset="2"/>
              <a:buChar char="Ø"/>
            </a:pPr>
            <a:r>
              <a:rPr lang="en-US" sz="2600" dirty="0">
                <a:solidFill>
                  <a:schemeClr val="tx1"/>
                </a:solidFill>
              </a:rPr>
              <a:t>Age-appropriate materials</a:t>
            </a:r>
          </a:p>
          <a:p>
            <a:pPr marL="854075" lvl="1" indent="-396875" eaLnBrk="1" hangingPunct="1">
              <a:buFont typeface="Wingdings" panose="05000000000000000000" pitchFamily="2" charset="2"/>
              <a:buChar char="Ø"/>
            </a:pPr>
            <a:r>
              <a:rPr lang="en-US" sz="2600" dirty="0">
                <a:solidFill>
                  <a:schemeClr val="tx1"/>
                </a:solidFill>
              </a:rPr>
              <a:t>Related to student’s verified disability</a:t>
            </a:r>
          </a:p>
          <a:p>
            <a:pPr marL="854075" lvl="1" indent="-396875" eaLnBrk="1" hangingPunct="1">
              <a:buFont typeface="Wingdings" panose="05000000000000000000" pitchFamily="2" charset="2"/>
              <a:buChar char="Ø"/>
            </a:pPr>
            <a:r>
              <a:rPr lang="en-US" sz="2600" dirty="0">
                <a:solidFill>
                  <a:schemeClr val="tx1"/>
                </a:solidFill>
              </a:rPr>
              <a:t>Part of ongoing instruction provided throughout the school year</a:t>
            </a:r>
          </a:p>
          <a:p>
            <a:pPr marL="854075" lvl="1" indent="-396875" eaLnBrk="1" hangingPunct="1">
              <a:buFont typeface="Wingdings" panose="05000000000000000000" pitchFamily="2" charset="2"/>
              <a:buChar char="Ø"/>
            </a:pPr>
            <a:r>
              <a:rPr lang="en-US" sz="2600" dirty="0">
                <a:solidFill>
                  <a:schemeClr val="tx1"/>
                </a:solidFill>
              </a:rPr>
              <a:t>Helpful to students accessing general curriculum and demonstrate what he/she knows and can do</a:t>
            </a:r>
          </a:p>
          <a:p>
            <a:pPr marL="854075" lvl="1" indent="-396875" eaLnBrk="1" hangingPunct="1">
              <a:buFont typeface="Wingdings" panose="05000000000000000000" pitchFamily="2" charset="2"/>
              <a:buChar char="Ø"/>
            </a:pPr>
            <a:r>
              <a:rPr lang="en-US" sz="2600" dirty="0">
                <a:solidFill>
                  <a:schemeClr val="tx1"/>
                </a:solidFill>
              </a:rPr>
              <a:t>Described in the student’s IEP</a:t>
            </a:r>
          </a:p>
          <a:p>
            <a:pPr marL="0" lvl="1" indent="0" eaLnBrk="1" hangingPunct="1">
              <a:buNone/>
            </a:pPr>
            <a:r>
              <a:rPr lang="en-US" sz="2600" dirty="0">
                <a:solidFill>
                  <a:schemeClr val="tx1"/>
                </a:solidFill>
              </a:rPr>
              <a:t>Accommodations or adaptations shall </a:t>
            </a:r>
            <a:r>
              <a:rPr lang="en-US" sz="2600" b="1" dirty="0">
                <a:solidFill>
                  <a:schemeClr val="tx1"/>
                </a:solidFill>
              </a:rPr>
              <a:t>not</a:t>
            </a:r>
            <a:r>
              <a:rPr lang="en-US" sz="2600" dirty="0">
                <a:solidFill>
                  <a:schemeClr val="tx1"/>
                </a:solidFill>
              </a:rPr>
              <a:t> inappropriately impact the content being measured</a:t>
            </a:r>
          </a:p>
        </p:txBody>
      </p:sp>
    </p:spTree>
    <p:extLst>
      <p:ext uri="{BB962C8B-B14F-4D97-AF65-F5344CB8AC3E}">
        <p14:creationId xmlns:p14="http://schemas.microsoft.com/office/powerpoint/2010/main" val="3429254476"/>
      </p:ext>
    </p:extLst>
  </p:cSld>
  <p:clrMapOvr>
    <a:masterClrMapping/>
  </p:clrMapOvr>
  <p:extLst>
    <p:ext uri="{E180D4A7-C9FB-4DFB-919C-405C955672EB}">
      <p14:showEvtLst xmlns:p14="http://schemas.microsoft.com/office/powerpoint/2010/main">
        <p14:playEvt time="0" objId="2"/>
        <p14:stopEvt time="31316"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C3D8-E766-217E-F0F2-8E201C971BA9}"/>
              </a:ext>
            </a:extLst>
          </p:cNvPr>
          <p:cNvSpPr>
            <a:spLocks noGrp="1"/>
          </p:cNvSpPr>
          <p:nvPr>
            <p:ph type="title"/>
          </p:nvPr>
        </p:nvSpPr>
        <p:spPr>
          <a:xfrm>
            <a:off x="0" y="0"/>
            <a:ext cx="10515600" cy="1074197"/>
          </a:xfrm>
        </p:spPr>
        <p:txBody>
          <a:bodyPr>
            <a:normAutofit/>
          </a:bodyPr>
          <a:lstStyle/>
          <a:p>
            <a:pPr marL="233363"/>
            <a:r>
              <a:rPr lang="en-US" sz="4000" dirty="0"/>
              <a:t>Agenda</a:t>
            </a:r>
          </a:p>
        </p:txBody>
      </p:sp>
      <p:sp>
        <p:nvSpPr>
          <p:cNvPr id="3" name="Content Placeholder 2">
            <a:extLst>
              <a:ext uri="{FF2B5EF4-FFF2-40B4-BE49-F238E27FC236}">
                <a16:creationId xmlns:a16="http://schemas.microsoft.com/office/drawing/2014/main" id="{F9F4FBCA-80A8-90D3-13CA-336DDB8C6DD4}"/>
              </a:ext>
            </a:extLst>
          </p:cNvPr>
          <p:cNvSpPr>
            <a:spLocks noGrp="1"/>
          </p:cNvSpPr>
          <p:nvPr>
            <p:ph idx="1"/>
          </p:nvPr>
        </p:nvSpPr>
        <p:spPr>
          <a:xfrm>
            <a:off x="741069" y="1276019"/>
            <a:ext cx="10515600" cy="4093115"/>
          </a:xfrm>
        </p:spPr>
        <p:txBody>
          <a:bodyPr vert="horz" lIns="91440" tIns="45720" rIns="91440" bIns="45720" rtlCol="0" anchor="t">
            <a:normAutofit fontScale="92500" lnSpcReduction="20000"/>
          </a:bodyPr>
          <a:lstStyle/>
          <a:p>
            <a:pPr marL="339725" indent="-339725">
              <a:buFont typeface="Wingdings" panose="05000000000000000000" pitchFamily="2" charset="2"/>
              <a:buChar char="Ø"/>
            </a:pPr>
            <a:r>
              <a:rPr lang="en-US" dirty="0">
                <a:solidFill>
                  <a:schemeClr val="tx1"/>
                </a:solidFill>
              </a:rPr>
              <a:t>Administration Guide</a:t>
            </a:r>
          </a:p>
          <a:p>
            <a:pPr marL="339725" indent="-339725">
              <a:buFont typeface="Wingdings" panose="05000000000000000000" pitchFamily="2" charset="2"/>
              <a:buChar char="Ø"/>
            </a:pPr>
            <a:r>
              <a:rPr lang="en-US" dirty="0">
                <a:solidFill>
                  <a:schemeClr val="tx1"/>
                </a:solidFill>
              </a:rPr>
              <a:t>Desired Outcomes</a:t>
            </a:r>
          </a:p>
          <a:p>
            <a:pPr marL="339725" indent="-339725">
              <a:buFont typeface="Wingdings" panose="05000000000000000000" pitchFamily="2" charset="2"/>
              <a:buChar char="Ø"/>
            </a:pPr>
            <a:r>
              <a:rPr lang="en-US" dirty="0">
                <a:solidFill>
                  <a:schemeClr val="tx1"/>
                </a:solidFill>
              </a:rPr>
              <a:t>Attainment Tasks</a:t>
            </a:r>
          </a:p>
          <a:p>
            <a:pPr marL="339725" indent="-339725">
              <a:buFont typeface="Wingdings" panose="05000000000000000000" pitchFamily="2" charset="2"/>
              <a:buChar char="Ø"/>
            </a:pPr>
            <a:r>
              <a:rPr lang="en-US" dirty="0">
                <a:solidFill>
                  <a:schemeClr val="tx1"/>
                </a:solidFill>
              </a:rPr>
              <a:t>Test Security</a:t>
            </a:r>
          </a:p>
          <a:p>
            <a:pPr marL="339725" indent="-339725">
              <a:buFont typeface="Wingdings" panose="05000000000000000000" pitchFamily="2" charset="2"/>
              <a:buChar char="Ø"/>
            </a:pPr>
            <a:r>
              <a:rPr lang="en-US" dirty="0">
                <a:solidFill>
                  <a:schemeClr val="tx1"/>
                </a:solidFill>
              </a:rPr>
              <a:t>Prior to Test Administration</a:t>
            </a:r>
          </a:p>
          <a:p>
            <a:pPr marL="339725" indent="-339725">
              <a:buFont typeface="Wingdings" panose="05000000000000000000" pitchFamily="2" charset="2"/>
              <a:buChar char="Ø"/>
            </a:pPr>
            <a:r>
              <a:rPr lang="en-US" dirty="0">
                <a:solidFill>
                  <a:schemeClr val="tx1"/>
                </a:solidFill>
              </a:rPr>
              <a:t>Resource Guide</a:t>
            </a:r>
          </a:p>
          <a:p>
            <a:pPr marL="339725" indent="-339725">
              <a:buFont typeface="Wingdings" panose="05000000000000000000" pitchFamily="2" charset="2"/>
              <a:buChar char="Ø"/>
            </a:pPr>
            <a:r>
              <a:rPr lang="en-US" dirty="0">
                <a:solidFill>
                  <a:schemeClr val="tx1"/>
                </a:solidFill>
              </a:rPr>
              <a:t>Testing Materials</a:t>
            </a:r>
          </a:p>
          <a:p>
            <a:pPr marL="339725" indent="-339725">
              <a:buFont typeface="Wingdings" panose="05000000000000000000" pitchFamily="2" charset="2"/>
              <a:buChar char="Ø"/>
            </a:pPr>
            <a:r>
              <a:rPr lang="en-US" dirty="0">
                <a:solidFill>
                  <a:schemeClr val="tx1"/>
                </a:solidFill>
              </a:rPr>
              <a:t>Accommodations</a:t>
            </a:r>
          </a:p>
          <a:p>
            <a:pPr marL="339725" indent="-339725">
              <a:buFont typeface="Wingdings" panose="05000000000000000000" pitchFamily="2" charset="2"/>
              <a:buChar char="Ø"/>
            </a:pPr>
            <a:r>
              <a:rPr lang="en-US" dirty="0">
                <a:solidFill>
                  <a:schemeClr val="tx1"/>
                </a:solidFill>
              </a:rPr>
              <a:t>Test Administration</a:t>
            </a:r>
          </a:p>
          <a:p>
            <a:pPr marL="339725" indent="-339725">
              <a:buFont typeface="Wingdings" panose="05000000000000000000" pitchFamily="2" charset="2"/>
              <a:buChar char="Ø"/>
            </a:pPr>
            <a:r>
              <a:rPr lang="en-US" dirty="0">
                <a:solidFill>
                  <a:schemeClr val="tx1"/>
                </a:solidFill>
              </a:rPr>
              <a:t>After Administering the Test</a:t>
            </a:r>
          </a:p>
          <a:p>
            <a:pPr marL="339725" indent="-339725">
              <a:buFont typeface="Wingdings" panose="05000000000000000000" pitchFamily="2" charset="2"/>
              <a:buChar char="Ø"/>
            </a:pPr>
            <a:endParaRPr lang="en-US" dirty="0"/>
          </a:p>
          <a:p>
            <a:pPr marL="339725" indent="-339725">
              <a:buFont typeface="Wingdings" panose="05000000000000000000" pitchFamily="2" charset="2"/>
              <a:buChar char="Ø"/>
            </a:pPr>
            <a:endParaRPr lang="en-US" dirty="0"/>
          </a:p>
          <a:p>
            <a:pPr marL="339725" indent="-339725">
              <a:buFont typeface="Wingdings" panose="05000000000000000000" pitchFamily="2" charset="2"/>
              <a:buChar char="Ø"/>
            </a:pPr>
            <a:endParaRPr lang="en-US" dirty="0"/>
          </a:p>
          <a:p>
            <a:pPr marL="339725" indent="-339725">
              <a:buFont typeface="Wingdings" panose="05000000000000000000" pitchFamily="2" charset="2"/>
              <a:buChar char="Ø"/>
            </a:pPr>
            <a:endParaRPr lang="en-US" dirty="0"/>
          </a:p>
        </p:txBody>
      </p:sp>
    </p:spTree>
    <p:extLst>
      <p:ext uri="{BB962C8B-B14F-4D97-AF65-F5344CB8AC3E}">
        <p14:creationId xmlns:p14="http://schemas.microsoft.com/office/powerpoint/2010/main" val="2529734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03406" cy="1026160"/>
          </a:xfrm>
        </p:spPr>
        <p:txBody>
          <a:bodyPr>
            <a:normAutofit/>
          </a:bodyPr>
          <a:lstStyle/>
          <a:p>
            <a:r>
              <a:rPr lang="en-US"/>
              <a:t>Preparing Accommodations Continued</a:t>
            </a:r>
          </a:p>
        </p:txBody>
      </p:sp>
      <p:sp>
        <p:nvSpPr>
          <p:cNvPr id="3" name="Content Placeholder 2"/>
          <p:cNvSpPr>
            <a:spLocks noGrp="1"/>
          </p:cNvSpPr>
          <p:nvPr>
            <p:ph idx="4294967295"/>
          </p:nvPr>
        </p:nvSpPr>
        <p:spPr>
          <a:xfrm>
            <a:off x="430930" y="1577825"/>
            <a:ext cx="11151469" cy="4389120"/>
          </a:xfrm>
          <a:prstGeom prst="rect">
            <a:avLst/>
          </a:prstGeom>
        </p:spPr>
        <p:txBody>
          <a:bodyPr vert="horz" lIns="91440" tIns="45720" rIns="91440" bIns="45720" rtlCol="0" anchor="t">
            <a:normAutofit/>
          </a:bodyPr>
          <a:lstStyle/>
          <a:p>
            <a:pPr marL="0" indent="0">
              <a:buNone/>
            </a:pPr>
            <a:r>
              <a:rPr lang="en-US" dirty="0">
                <a:solidFill>
                  <a:schemeClr val="tx1"/>
                </a:solidFill>
              </a:rPr>
              <a:t>The Attainment Task Resource Guide and the Administration Guide provides additional examples of appropriate accommodations. </a:t>
            </a:r>
          </a:p>
          <a:p>
            <a:pPr marL="0" indent="0">
              <a:buNone/>
            </a:pPr>
            <a:endParaRPr lang="en-US" dirty="0">
              <a:solidFill>
                <a:schemeClr val="tx1"/>
              </a:solidFill>
            </a:endParaRPr>
          </a:p>
          <a:p>
            <a:pPr marL="854075" lvl="1" indent="-396875">
              <a:buFont typeface="Wingdings" panose="05000000000000000000" pitchFamily="2" charset="2"/>
              <a:buChar char="Ø"/>
            </a:pPr>
            <a:r>
              <a:rPr lang="en-US" sz="2800" dirty="0">
                <a:solidFill>
                  <a:schemeClr val="tx1"/>
                </a:solidFill>
              </a:rPr>
              <a:t>If the test administrator has questions or concerns about specific accommodations, contact </a:t>
            </a:r>
            <a:r>
              <a:rPr lang="en-US" sz="2800" dirty="0">
                <a:solidFill>
                  <a:schemeClr val="accent1">
                    <a:lumMod val="75000"/>
                  </a:schemeClr>
                </a:solidFill>
                <a:hlinkClick r:id="rId3">
                  <a:extLst>
                    <a:ext uri="{A12FA001-AC4F-418D-AE19-62706E023703}">
                      <ahyp:hlinkClr xmlns:ahyp="http://schemas.microsoft.com/office/drawing/2018/hyperlinkcolor" val="tx"/>
                    </a:ext>
                  </a:extLst>
                </a:hlinkClick>
              </a:rPr>
              <a:t>Devon Avery</a:t>
            </a:r>
            <a:r>
              <a:rPr lang="en-US" sz="2800" dirty="0">
                <a:solidFill>
                  <a:schemeClr val="tx1"/>
                </a:solidFill>
              </a:rPr>
              <a:t> in the Office of Assessment and Accountability.</a:t>
            </a:r>
          </a:p>
          <a:p>
            <a:pPr marL="0" indent="0">
              <a:buNone/>
            </a:pPr>
            <a:endParaRPr lang="en-US" dirty="0"/>
          </a:p>
        </p:txBody>
      </p:sp>
    </p:spTree>
    <p:extLst>
      <p:ext uri="{BB962C8B-B14F-4D97-AF65-F5344CB8AC3E}">
        <p14:creationId xmlns:p14="http://schemas.microsoft.com/office/powerpoint/2010/main" val="1300126817"/>
      </p:ext>
    </p:extLst>
  </p:cSld>
  <p:clrMapOvr>
    <a:masterClrMapping/>
  </p:clrMapOvr>
  <p:extLst>
    <p:ext uri="{E180D4A7-C9FB-4DFB-919C-405C955672EB}">
      <p14:showEvtLst xmlns:p14="http://schemas.microsoft.com/office/powerpoint/2010/main">
        <p14:playEvt time="0" objId="5"/>
        <p14:stopEvt time="19173" objId="5"/>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8793480" cy="1005840"/>
          </a:xfrm>
        </p:spPr>
        <p:txBody>
          <a:bodyPr/>
          <a:lstStyle/>
          <a:p>
            <a:pPr eaLnBrk="1" hangingPunct="1"/>
            <a:r>
              <a:rPr lang="en-US"/>
              <a:t>Examples of Accommodations</a:t>
            </a:r>
          </a:p>
        </p:txBody>
      </p:sp>
      <p:graphicFrame>
        <p:nvGraphicFramePr>
          <p:cNvPr id="8" name="Content Placeholder 7" descr="Accommodations that are permitted as part of the Alternate K-PREP." title="Examples of Accommodations"/>
          <p:cNvGraphicFramePr>
            <a:graphicFrameLocks noGrp="1"/>
          </p:cNvGraphicFramePr>
          <p:nvPr>
            <p:ph sz="quarter" idx="4294967295"/>
            <p:extLst>
              <p:ext uri="{D42A27DB-BD31-4B8C-83A1-F6EECF244321}">
                <p14:modId xmlns:p14="http://schemas.microsoft.com/office/powerpoint/2010/main" val="1146348851"/>
              </p:ext>
            </p:extLst>
          </p:nvPr>
        </p:nvGraphicFramePr>
        <p:xfrm>
          <a:off x="348053" y="1112838"/>
          <a:ext cx="10898124" cy="4350097"/>
        </p:xfrm>
        <a:graphic>
          <a:graphicData uri="http://schemas.openxmlformats.org/drawingml/2006/table">
            <a:tbl>
              <a:tblPr firstRow="1" bandRow="1">
                <a:tableStyleId>{5C22544A-7EE6-4342-B048-85BDC9FD1C3A}</a:tableStyleId>
              </a:tblPr>
              <a:tblGrid>
                <a:gridCol w="5449062">
                  <a:extLst>
                    <a:ext uri="{9D8B030D-6E8A-4147-A177-3AD203B41FA5}">
                      <a16:colId xmlns:a16="http://schemas.microsoft.com/office/drawing/2014/main" val="20000"/>
                    </a:ext>
                  </a:extLst>
                </a:gridCol>
                <a:gridCol w="5449062">
                  <a:extLst>
                    <a:ext uri="{9D8B030D-6E8A-4147-A177-3AD203B41FA5}">
                      <a16:colId xmlns:a16="http://schemas.microsoft.com/office/drawing/2014/main" val="20001"/>
                    </a:ext>
                  </a:extLst>
                </a:gridCol>
              </a:tblGrid>
              <a:tr h="323696">
                <a:tc>
                  <a:txBody>
                    <a:bodyPr/>
                    <a:lstStyle/>
                    <a:p>
                      <a:pPr algn="ctr"/>
                      <a:r>
                        <a:rPr lang="en-US" sz="2000"/>
                        <a:t>If the student uses in instruction:</a:t>
                      </a:r>
                    </a:p>
                  </a:txBody>
                  <a:tcPr/>
                </a:tc>
                <a:tc>
                  <a:txBody>
                    <a:bodyPr/>
                    <a:lstStyle/>
                    <a:p>
                      <a:pPr algn="ctr"/>
                      <a:r>
                        <a:rPr lang="en-US" sz="2000"/>
                        <a:t>Then</a:t>
                      </a:r>
                      <a:r>
                        <a:rPr lang="en-US" sz="2000" baseline="0"/>
                        <a:t> it is acceptable to:</a:t>
                      </a:r>
                      <a:endParaRPr lang="en-US" sz="2000"/>
                    </a:p>
                  </a:txBody>
                  <a:tcPr/>
                </a:tc>
                <a:extLst>
                  <a:ext uri="{0D108BD9-81ED-4DB2-BD59-A6C34878D82A}">
                    <a16:rowId xmlns:a16="http://schemas.microsoft.com/office/drawing/2014/main" val="10000"/>
                  </a:ext>
                </a:extLst>
              </a:tr>
              <a:tr h="302946">
                <a:tc>
                  <a:txBody>
                    <a:bodyPr/>
                    <a:lstStyle/>
                    <a:p>
                      <a:pPr algn="l"/>
                      <a:r>
                        <a:rPr lang="en-US">
                          <a:solidFill>
                            <a:schemeClr val="tx1"/>
                          </a:solidFill>
                        </a:rPr>
                        <a:t>eye gaze</a:t>
                      </a:r>
                      <a:r>
                        <a:rPr lang="en-US" baseline="0">
                          <a:solidFill>
                            <a:schemeClr val="tx1"/>
                          </a:solidFill>
                        </a:rPr>
                        <a:t> board</a:t>
                      </a:r>
                      <a:endParaRPr lang="en-US">
                        <a:solidFill>
                          <a:schemeClr val="tx1"/>
                        </a:solidFill>
                      </a:endParaRPr>
                    </a:p>
                  </a:txBody>
                  <a:tcPr/>
                </a:tc>
                <a:tc>
                  <a:txBody>
                    <a:bodyPr/>
                    <a:lstStyle/>
                    <a:p>
                      <a:pPr algn="l"/>
                      <a:r>
                        <a:rPr lang="en-US">
                          <a:solidFill>
                            <a:schemeClr val="tx1"/>
                          </a:solidFill>
                        </a:rPr>
                        <a:t>place picture symbols on the board</a:t>
                      </a:r>
                    </a:p>
                  </a:txBody>
                  <a:tcPr/>
                </a:tc>
                <a:extLst>
                  <a:ext uri="{0D108BD9-81ED-4DB2-BD59-A6C34878D82A}">
                    <a16:rowId xmlns:a16="http://schemas.microsoft.com/office/drawing/2014/main" val="10001"/>
                  </a:ext>
                </a:extLst>
              </a:tr>
              <a:tr h="302946">
                <a:tc>
                  <a:txBody>
                    <a:bodyPr/>
                    <a:lstStyle/>
                    <a:p>
                      <a:pPr algn="l"/>
                      <a:r>
                        <a:rPr lang="en-US">
                          <a:solidFill>
                            <a:schemeClr val="tx1"/>
                          </a:solidFill>
                        </a:rPr>
                        <a:t>words without pictures</a:t>
                      </a:r>
                    </a:p>
                  </a:txBody>
                  <a:tcPr/>
                </a:tc>
                <a:tc>
                  <a:txBody>
                    <a:bodyPr/>
                    <a:lstStyle/>
                    <a:p>
                      <a:pPr algn="l"/>
                      <a:r>
                        <a:rPr lang="en-US">
                          <a:solidFill>
                            <a:schemeClr val="tx1"/>
                          </a:solidFill>
                        </a:rPr>
                        <a:t>provide </a:t>
                      </a:r>
                      <a:r>
                        <a:rPr lang="en-US" baseline="0">
                          <a:solidFill>
                            <a:schemeClr val="tx1"/>
                          </a:solidFill>
                        </a:rPr>
                        <a:t>choices without the pictures</a:t>
                      </a:r>
                      <a:endParaRPr lang="en-US">
                        <a:solidFill>
                          <a:schemeClr val="tx1"/>
                        </a:solidFill>
                      </a:endParaRPr>
                    </a:p>
                  </a:txBody>
                  <a:tcPr/>
                </a:tc>
                <a:extLst>
                  <a:ext uri="{0D108BD9-81ED-4DB2-BD59-A6C34878D82A}">
                    <a16:rowId xmlns:a16="http://schemas.microsoft.com/office/drawing/2014/main" val="10002"/>
                  </a:ext>
                </a:extLst>
              </a:tr>
              <a:tr h="746991">
                <a:tc>
                  <a:txBody>
                    <a:bodyPr/>
                    <a:lstStyle/>
                    <a:p>
                      <a:pPr algn="l"/>
                      <a:r>
                        <a:rPr lang="en-US" dirty="0">
                          <a:solidFill>
                            <a:schemeClr val="tx1"/>
                          </a:solidFill>
                        </a:rPr>
                        <a:t>verbal directions</a:t>
                      </a:r>
                      <a:r>
                        <a:rPr lang="en-US" baseline="0" dirty="0">
                          <a:solidFill>
                            <a:schemeClr val="tx1"/>
                          </a:solidFill>
                        </a:rPr>
                        <a:t> to start and continue a task</a:t>
                      </a:r>
                      <a:endParaRPr lang="en-US" dirty="0">
                        <a:solidFill>
                          <a:schemeClr val="tx1"/>
                        </a:solidFill>
                      </a:endParaRPr>
                    </a:p>
                  </a:txBody>
                  <a:tcPr/>
                </a:tc>
                <a:tc>
                  <a:txBody>
                    <a:bodyPr/>
                    <a:lstStyle/>
                    <a:p>
                      <a:pPr algn="l"/>
                      <a:r>
                        <a:rPr lang="en-US">
                          <a:solidFill>
                            <a:schemeClr val="tx1"/>
                          </a:solidFill>
                        </a:rPr>
                        <a:t>provide verbal directions </a:t>
                      </a:r>
                      <a:r>
                        <a:rPr lang="en-US" baseline="0">
                          <a:solidFill>
                            <a:schemeClr val="tx1"/>
                          </a:solidFill>
                        </a:rPr>
                        <a:t>as long as it is not cueing the student to the correct answer</a:t>
                      </a:r>
                      <a:endParaRPr lang="en-US">
                        <a:solidFill>
                          <a:schemeClr val="tx1"/>
                        </a:solidFill>
                      </a:endParaRPr>
                    </a:p>
                  </a:txBody>
                  <a:tcPr/>
                </a:tc>
                <a:extLst>
                  <a:ext uri="{0D108BD9-81ED-4DB2-BD59-A6C34878D82A}">
                    <a16:rowId xmlns:a16="http://schemas.microsoft.com/office/drawing/2014/main" val="10003"/>
                  </a:ext>
                </a:extLst>
              </a:tr>
              <a:tr h="302946">
                <a:tc>
                  <a:txBody>
                    <a:bodyPr/>
                    <a:lstStyle/>
                    <a:p>
                      <a:pPr algn="l"/>
                      <a:r>
                        <a:rPr lang="en-US">
                          <a:solidFill>
                            <a:schemeClr val="tx1"/>
                          </a:solidFill>
                        </a:rPr>
                        <a:t>large print copies</a:t>
                      </a:r>
                    </a:p>
                  </a:txBody>
                  <a:tcPr/>
                </a:tc>
                <a:tc>
                  <a:txBody>
                    <a:bodyPr/>
                    <a:lstStyle/>
                    <a:p>
                      <a:pPr algn="l"/>
                      <a:r>
                        <a:rPr lang="en-US">
                          <a:solidFill>
                            <a:schemeClr val="tx1"/>
                          </a:solidFill>
                        </a:rPr>
                        <a:t>make a large print copy</a:t>
                      </a:r>
                    </a:p>
                  </a:txBody>
                  <a:tcPr/>
                </a:tc>
                <a:extLst>
                  <a:ext uri="{0D108BD9-81ED-4DB2-BD59-A6C34878D82A}">
                    <a16:rowId xmlns:a16="http://schemas.microsoft.com/office/drawing/2014/main" val="10004"/>
                  </a:ext>
                </a:extLst>
              </a:tr>
              <a:tr h="1195186">
                <a:tc>
                  <a:txBody>
                    <a:bodyPr/>
                    <a:lstStyle/>
                    <a:p>
                      <a:pPr algn="l"/>
                      <a:r>
                        <a:rPr lang="en-US">
                          <a:solidFill>
                            <a:schemeClr val="tx1"/>
                          </a:solidFill>
                        </a:rPr>
                        <a:t>orientation</a:t>
                      </a:r>
                      <a:r>
                        <a:rPr lang="en-US" baseline="0">
                          <a:solidFill>
                            <a:schemeClr val="tx1"/>
                          </a:solidFill>
                        </a:rPr>
                        <a:t> to materials (e.g., assisting the student in touching each choice while telling him/her what is written and then asking the student to select the answer)</a:t>
                      </a:r>
                      <a:endParaRPr lang="en-US">
                        <a:solidFill>
                          <a:schemeClr val="tx1"/>
                        </a:solidFill>
                      </a:endParaRPr>
                    </a:p>
                  </a:txBody>
                  <a:tcPr/>
                </a:tc>
                <a:tc>
                  <a:txBody>
                    <a:bodyPr/>
                    <a:lstStyle/>
                    <a:p>
                      <a:pPr algn="l"/>
                      <a:r>
                        <a:rPr lang="en-US">
                          <a:solidFill>
                            <a:schemeClr val="tx1"/>
                          </a:solidFill>
                        </a:rPr>
                        <a:t>orient the student to the materials as long as no cueing to the correct answer is given – </a:t>
                      </a:r>
                      <a:r>
                        <a:rPr lang="en-US" u="sng">
                          <a:solidFill>
                            <a:schemeClr val="tx1"/>
                          </a:solidFill>
                        </a:rPr>
                        <a:t>read</a:t>
                      </a:r>
                      <a:r>
                        <a:rPr lang="en-US" u="sng" baseline="0">
                          <a:solidFill>
                            <a:schemeClr val="tx1"/>
                          </a:solidFill>
                        </a:rPr>
                        <a:t> response options, point to or touch objects prior to asking question</a:t>
                      </a:r>
                      <a:endParaRPr lang="en-US" u="sng">
                        <a:solidFill>
                          <a:schemeClr val="tx1"/>
                        </a:solidFill>
                      </a:endParaRPr>
                    </a:p>
                  </a:txBody>
                  <a:tcPr/>
                </a:tc>
                <a:extLst>
                  <a:ext uri="{0D108BD9-81ED-4DB2-BD59-A6C34878D82A}">
                    <a16:rowId xmlns:a16="http://schemas.microsoft.com/office/drawing/2014/main" val="10005"/>
                  </a:ext>
                </a:extLst>
              </a:tr>
              <a:tr h="746991">
                <a:tc>
                  <a:txBody>
                    <a:bodyPr/>
                    <a:lstStyle/>
                    <a:p>
                      <a:pPr algn="l"/>
                      <a:r>
                        <a:rPr lang="en-US">
                          <a:solidFill>
                            <a:schemeClr val="tx1"/>
                          </a:solidFill>
                        </a:rPr>
                        <a:t>physical support to aid independent movement (e.g., support at elbow so student can move hand left</a:t>
                      </a:r>
                      <a:r>
                        <a:rPr lang="en-US" baseline="0">
                          <a:solidFill>
                            <a:schemeClr val="tx1"/>
                          </a:solidFill>
                        </a:rPr>
                        <a:t> to right)</a:t>
                      </a:r>
                      <a:endParaRPr lang="en-US">
                        <a:solidFill>
                          <a:schemeClr val="tx1"/>
                        </a:solidFill>
                      </a:endParaRPr>
                    </a:p>
                  </a:txBody>
                  <a:tcPr/>
                </a:tc>
                <a:tc>
                  <a:txBody>
                    <a:bodyPr/>
                    <a:lstStyle/>
                    <a:p>
                      <a:pPr algn="l"/>
                      <a:r>
                        <a:rPr lang="en-US" dirty="0">
                          <a:solidFill>
                            <a:schemeClr val="tx1"/>
                          </a:solidFill>
                        </a:rPr>
                        <a:t>provide physical support as long</a:t>
                      </a:r>
                      <a:r>
                        <a:rPr lang="en-US" baseline="0" dirty="0">
                          <a:solidFill>
                            <a:schemeClr val="tx1"/>
                          </a:solidFill>
                        </a:rPr>
                        <a:t> as it is not physically guiding the student to the correct answer</a:t>
                      </a:r>
                      <a:endParaRPr lang="en-US" dirty="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63391"/>
      </p:ext>
    </p:extLst>
  </p:cSld>
  <p:clrMapOvr>
    <a:masterClrMapping/>
  </p:clrMapOvr>
  <p:transition/>
  <p:extLst>
    <p:ext uri="{E180D4A7-C9FB-4DFB-919C-405C955672EB}">
      <p14:showEvtLst xmlns:p14="http://schemas.microsoft.com/office/powerpoint/2010/main">
        <p14:playEvt time="0" objId="2"/>
        <p14:stopEvt time="166251" objId="2"/>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10874528" cy="884238"/>
          </a:xfrm>
        </p:spPr>
        <p:txBody>
          <a:bodyPr>
            <a:noAutofit/>
          </a:bodyPr>
          <a:lstStyle/>
          <a:p>
            <a:pPr eaLnBrk="1" hangingPunct="1"/>
            <a:r>
              <a:rPr lang="en-US"/>
              <a:t>Examples of Accommodations Continued</a:t>
            </a:r>
          </a:p>
        </p:txBody>
      </p:sp>
      <p:sp>
        <p:nvSpPr>
          <p:cNvPr id="27654" name="Content Placeholder 2"/>
          <p:cNvSpPr>
            <a:spLocks noGrp="1"/>
          </p:cNvSpPr>
          <p:nvPr>
            <p:ph sz="quarter" idx="4294967295"/>
          </p:nvPr>
        </p:nvSpPr>
        <p:spPr>
          <a:xfrm>
            <a:off x="489456" y="1295399"/>
            <a:ext cx="10977330" cy="2514601"/>
          </a:xfrm>
          <a:prstGeom prst="rect">
            <a:avLst/>
          </a:prstGeom>
        </p:spPr>
        <p:txBody>
          <a:bodyPr>
            <a:normAutofit/>
          </a:bodyPr>
          <a:lstStyle/>
          <a:p>
            <a:pPr marL="0" indent="0" eaLnBrk="1" hangingPunct="1">
              <a:buNone/>
            </a:pPr>
            <a:r>
              <a:rPr lang="en-US" sz="2800" dirty="0">
                <a:solidFill>
                  <a:schemeClr val="tx1"/>
                </a:solidFill>
              </a:rPr>
              <a:t>The student uses picture symbols. If there is a symbol the student has been using that is different than the one provided with the test, it is acceptable to change it.  </a:t>
            </a:r>
            <a:r>
              <a:rPr lang="en-US" sz="2800" b="1" dirty="0">
                <a:solidFill>
                  <a:schemeClr val="tx1"/>
                </a:solidFill>
              </a:rPr>
              <a:t>However, if you change one picture, you must change </a:t>
            </a:r>
            <a:r>
              <a:rPr lang="en-US" sz="2800" b="1" u="sng" dirty="0">
                <a:solidFill>
                  <a:schemeClr val="tx1"/>
                </a:solidFill>
              </a:rPr>
              <a:t>all</a:t>
            </a:r>
            <a:r>
              <a:rPr lang="en-US" sz="2800" b="1" dirty="0">
                <a:solidFill>
                  <a:schemeClr val="tx1"/>
                </a:solidFill>
              </a:rPr>
              <a:t> response options for that question.</a:t>
            </a:r>
          </a:p>
          <a:p>
            <a:pPr eaLnBrk="1" hangingPunct="1"/>
            <a:endParaRPr lang="en-US" dirty="0"/>
          </a:p>
        </p:txBody>
      </p:sp>
      <p:sp>
        <p:nvSpPr>
          <p:cNvPr id="27657" name="TextBox 9"/>
          <p:cNvSpPr txBox="1">
            <a:spLocks noChangeArrowheads="1"/>
          </p:cNvSpPr>
          <p:nvPr/>
        </p:nvSpPr>
        <p:spPr bwMode="auto">
          <a:xfrm>
            <a:off x="2311400" y="4267200"/>
            <a:ext cx="1447800" cy="646113"/>
          </a:xfrm>
          <a:prstGeom prst="rect">
            <a:avLst/>
          </a:prstGeom>
          <a:noFill/>
          <a:ln w="9525">
            <a:noFill/>
            <a:miter lim="800000"/>
            <a:headEnd/>
            <a:tailEnd/>
          </a:ln>
        </p:spPr>
        <p:txBody>
          <a:bodyPr>
            <a:spAutoFit/>
          </a:bodyPr>
          <a:lstStyle/>
          <a:p>
            <a:r>
              <a:rPr lang="en-US" dirty="0">
                <a:latin typeface="Franklin Gothic Book" panose="020B0503020102020204" pitchFamily="34" charset="0"/>
              </a:rPr>
              <a:t>Replace this symbol</a:t>
            </a:r>
          </a:p>
        </p:txBody>
      </p:sp>
      <p:pic>
        <p:nvPicPr>
          <p:cNvPr id="27655" name="Picture 3" descr="Shows a picture from the assessment." title="Recycle Picture"/>
          <p:cNvPicPr>
            <a:picLocks noChangeAspect="1" noChangeArrowheads="1"/>
          </p:cNvPicPr>
          <p:nvPr/>
        </p:nvPicPr>
        <p:blipFill>
          <a:blip r:embed="rId3" cstate="print"/>
          <a:srcRect/>
          <a:stretch>
            <a:fillRect/>
          </a:stretch>
        </p:blipFill>
        <p:spPr bwMode="auto">
          <a:xfrm>
            <a:off x="3835401" y="3810001"/>
            <a:ext cx="1647825" cy="1438275"/>
          </a:xfrm>
          <a:prstGeom prst="rect">
            <a:avLst/>
          </a:prstGeom>
          <a:noFill/>
          <a:ln w="9525">
            <a:noFill/>
            <a:miter lim="800000"/>
            <a:headEnd/>
            <a:tailEnd/>
          </a:ln>
        </p:spPr>
      </p:pic>
      <p:sp>
        <p:nvSpPr>
          <p:cNvPr id="27658" name="TextBox 10"/>
          <p:cNvSpPr txBox="1">
            <a:spLocks noChangeArrowheads="1"/>
          </p:cNvSpPr>
          <p:nvPr/>
        </p:nvSpPr>
        <p:spPr bwMode="auto">
          <a:xfrm>
            <a:off x="5791200" y="4267201"/>
            <a:ext cx="1066800" cy="646113"/>
          </a:xfrm>
          <a:prstGeom prst="rect">
            <a:avLst/>
          </a:prstGeom>
          <a:noFill/>
          <a:ln w="9525">
            <a:noFill/>
            <a:miter lim="800000"/>
            <a:headEnd/>
            <a:tailEnd/>
          </a:ln>
        </p:spPr>
        <p:txBody>
          <a:bodyPr>
            <a:spAutoFit/>
          </a:bodyPr>
          <a:lstStyle/>
          <a:p>
            <a:r>
              <a:rPr lang="en-US" dirty="0"/>
              <a:t>with this symbol. </a:t>
            </a:r>
          </a:p>
        </p:txBody>
      </p:sp>
      <p:pic>
        <p:nvPicPr>
          <p:cNvPr id="27656" name="Picture 4" descr="Shows a picture of recycling that could replace the picture from the assessment." title="Another Recycle Picture"/>
          <p:cNvPicPr>
            <a:picLocks noChangeAspect="1" noChangeArrowheads="1"/>
          </p:cNvPicPr>
          <p:nvPr/>
        </p:nvPicPr>
        <p:blipFill>
          <a:blip r:embed="rId4" cstate="print"/>
          <a:srcRect/>
          <a:stretch>
            <a:fillRect/>
          </a:stretch>
        </p:blipFill>
        <p:spPr bwMode="auto">
          <a:xfrm>
            <a:off x="6934201" y="3810001"/>
            <a:ext cx="1647825" cy="1438275"/>
          </a:xfrm>
          <a:prstGeom prst="rect">
            <a:avLst/>
          </a:prstGeom>
          <a:noFill/>
          <a:ln w="9525">
            <a:noFill/>
            <a:miter lim="800000"/>
            <a:headEnd/>
            <a:tailEnd/>
          </a:ln>
        </p:spPr>
      </p:pic>
    </p:spTree>
    <p:extLst>
      <p:ext uri="{BB962C8B-B14F-4D97-AF65-F5344CB8AC3E}">
        <p14:creationId xmlns:p14="http://schemas.microsoft.com/office/powerpoint/2010/main" val="1807283712"/>
      </p:ext>
    </p:extLst>
  </p:cSld>
  <p:clrMapOvr>
    <a:masterClrMapping/>
  </p:clrMapOvr>
  <p:transition/>
  <p:extLst>
    <p:ext uri="{E180D4A7-C9FB-4DFB-919C-405C955672EB}">
      <p14:showEvtLst xmlns:p14="http://schemas.microsoft.com/office/powerpoint/2010/main">
        <p14:playEvt time="0" objId="3"/>
        <p14:stopEvt time="26866" objId="3"/>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54334" cy="1051560"/>
          </a:xfrm>
        </p:spPr>
        <p:txBody>
          <a:bodyPr/>
          <a:lstStyle/>
          <a:p>
            <a:r>
              <a:rPr lang="en-US"/>
              <a:t>Changes to the Items</a:t>
            </a:r>
          </a:p>
        </p:txBody>
      </p:sp>
      <p:sp>
        <p:nvSpPr>
          <p:cNvPr id="3" name="Content Placeholder 2"/>
          <p:cNvSpPr>
            <a:spLocks noGrp="1"/>
          </p:cNvSpPr>
          <p:nvPr>
            <p:ph idx="4294967295"/>
          </p:nvPr>
        </p:nvSpPr>
        <p:spPr>
          <a:xfrm>
            <a:off x="435849" y="1349326"/>
            <a:ext cx="10946854" cy="4457114"/>
          </a:xfrm>
          <a:prstGeom prst="rect">
            <a:avLst/>
          </a:prstGeom>
        </p:spPr>
        <p:txBody>
          <a:bodyPr>
            <a:normAutofit/>
          </a:bodyPr>
          <a:lstStyle/>
          <a:p>
            <a:pPr marL="346075" indent="-346075">
              <a:buFont typeface="Wingdings" panose="05000000000000000000" pitchFamily="2" charset="2"/>
              <a:buChar char="Ø"/>
            </a:pPr>
            <a:r>
              <a:rPr lang="en-US" sz="2400" dirty="0">
                <a:solidFill>
                  <a:schemeClr val="tx1"/>
                </a:solidFill>
              </a:rPr>
              <a:t>Picture/answer choices may be provided in any format as long as the order of the binder is maintained, e.g., up and down, side to side, in corners of page. </a:t>
            </a:r>
            <a:r>
              <a:rPr lang="en-US" sz="2400" b="1" dirty="0">
                <a:solidFill>
                  <a:schemeClr val="tx1"/>
                </a:solidFill>
              </a:rPr>
              <a:t>The sequence of A, B and C cannot change. </a:t>
            </a:r>
            <a:r>
              <a:rPr lang="en-US" sz="2400" dirty="0">
                <a:solidFill>
                  <a:schemeClr val="tx1"/>
                </a:solidFill>
              </a:rPr>
              <a:t>Remember that any change to response options must be made to </a:t>
            </a:r>
            <a:r>
              <a:rPr lang="en-US" sz="2400" b="1" u="sng" dirty="0">
                <a:solidFill>
                  <a:schemeClr val="tx1"/>
                </a:solidFill>
              </a:rPr>
              <a:t>all</a:t>
            </a:r>
            <a:r>
              <a:rPr lang="en-US" sz="2400" dirty="0">
                <a:solidFill>
                  <a:schemeClr val="tx1"/>
                </a:solidFill>
              </a:rPr>
              <a:t> response options in a question.</a:t>
            </a:r>
          </a:p>
          <a:p>
            <a:pPr marL="346075" indent="-346075">
              <a:buFont typeface="Wingdings" panose="05000000000000000000" pitchFamily="2" charset="2"/>
              <a:buChar char="Ø"/>
            </a:pPr>
            <a:r>
              <a:rPr lang="en-US" sz="2400" b="1" dirty="0">
                <a:solidFill>
                  <a:schemeClr val="tx1"/>
                </a:solidFill>
              </a:rPr>
              <a:t>The tasks must be administered in the same content order that is provided within the binder. For example, a grade 3 student would first complete the reading assessment before moving to the mathematics assessment on the next day an assessment is given. </a:t>
            </a:r>
            <a:endParaRPr lang="en-US" sz="2400" dirty="0">
              <a:solidFill>
                <a:schemeClr val="tx1"/>
              </a:solidFill>
            </a:endParaRPr>
          </a:p>
        </p:txBody>
      </p:sp>
    </p:spTree>
    <p:extLst>
      <p:ext uri="{BB962C8B-B14F-4D97-AF65-F5344CB8AC3E}">
        <p14:creationId xmlns:p14="http://schemas.microsoft.com/office/powerpoint/2010/main" val="1319255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8458200" cy="914400"/>
          </a:xfrm>
        </p:spPr>
        <p:txBody>
          <a:bodyPr/>
          <a:lstStyle/>
          <a:p>
            <a:pPr eaLnBrk="1" hangingPunct="1"/>
            <a:r>
              <a:rPr lang="en-US"/>
              <a:t>Task Administration </a:t>
            </a:r>
          </a:p>
        </p:txBody>
      </p:sp>
      <p:sp>
        <p:nvSpPr>
          <p:cNvPr id="35846" name="Rectangle 3"/>
          <p:cNvSpPr>
            <a:spLocks noGrp="1" noChangeArrowheads="1"/>
          </p:cNvSpPr>
          <p:nvPr>
            <p:ph sz="quarter" idx="4294967295"/>
          </p:nvPr>
        </p:nvSpPr>
        <p:spPr>
          <a:xfrm>
            <a:off x="394860" y="1066800"/>
            <a:ext cx="11355706" cy="4981353"/>
          </a:xfrm>
          <a:prstGeom prst="rect">
            <a:avLst/>
          </a:prstGeom>
        </p:spPr>
        <p:txBody>
          <a:bodyPr vert="horz" lIns="91440" tIns="45720" rIns="91440" bIns="45720" rtlCol="0" anchor="t">
            <a:normAutofit lnSpcReduction="10000"/>
          </a:bodyPr>
          <a:lstStyle/>
          <a:p>
            <a:pPr marL="346075" indent="-346075" eaLnBrk="1" hangingPunct="1">
              <a:lnSpc>
                <a:spcPct val="90000"/>
              </a:lnSpc>
              <a:buFont typeface="Wingdings" panose="05000000000000000000" pitchFamily="2" charset="2"/>
              <a:buChar char="Ø"/>
            </a:pPr>
            <a:r>
              <a:rPr lang="en-US" sz="2800" dirty="0">
                <a:solidFill>
                  <a:schemeClr val="tx1"/>
                </a:solidFill>
              </a:rPr>
              <a:t>The task must be administered one-to-one in a setting free of distractions.</a:t>
            </a:r>
          </a:p>
          <a:p>
            <a:pPr lvl="1" eaLnBrk="1" hangingPunct="1">
              <a:lnSpc>
                <a:spcPct val="90000"/>
              </a:lnSpc>
            </a:pPr>
            <a:r>
              <a:rPr lang="en-US" dirty="0">
                <a:solidFill>
                  <a:schemeClr val="tx1"/>
                </a:solidFill>
              </a:rPr>
              <a:t>Additional adults (e.g., paraprofessionals) can be present to assist if needed.</a:t>
            </a:r>
          </a:p>
          <a:p>
            <a:pPr marL="346075" indent="-346075">
              <a:buFont typeface="Wingdings" panose="05000000000000000000" pitchFamily="2" charset="2"/>
              <a:buChar char="Ø"/>
            </a:pPr>
            <a:r>
              <a:rPr lang="en-US" sz="2800" b="1" dirty="0">
                <a:solidFill>
                  <a:schemeClr val="tx1"/>
                </a:solidFill>
              </a:rPr>
              <a:t>Do not teach any part of the task before or after the assessment</a:t>
            </a:r>
            <a:r>
              <a:rPr lang="en-US" sz="2800" dirty="0">
                <a:solidFill>
                  <a:schemeClr val="tx1"/>
                </a:solidFill>
              </a:rPr>
              <a:t>. Early </a:t>
            </a:r>
            <a:r>
              <a:rPr lang="en-US" dirty="0">
                <a:solidFill>
                  <a:schemeClr val="tx1"/>
                </a:solidFill>
              </a:rPr>
              <a:t>delivery of testing materials </a:t>
            </a:r>
            <a:r>
              <a:rPr lang="en-US" sz="2800" dirty="0">
                <a:solidFill>
                  <a:schemeClr val="tx1"/>
                </a:solidFill>
              </a:rPr>
              <a:t>is only to prepare for the assessment (e.g., making accommodations).</a:t>
            </a:r>
          </a:p>
          <a:p>
            <a:pPr marL="346075" indent="-346075" eaLnBrk="1" hangingPunct="1">
              <a:lnSpc>
                <a:spcPct val="90000"/>
              </a:lnSpc>
              <a:buFont typeface="Wingdings" panose="05000000000000000000" pitchFamily="2" charset="2"/>
              <a:buChar char="Ø"/>
            </a:pPr>
            <a:r>
              <a:rPr lang="en-US" sz="2800" dirty="0">
                <a:solidFill>
                  <a:schemeClr val="tx1"/>
                </a:solidFill>
              </a:rPr>
              <a:t>A five-minute break is </a:t>
            </a:r>
            <a:r>
              <a:rPr lang="en-US" sz="2800" b="1" u="sng" dirty="0">
                <a:solidFill>
                  <a:schemeClr val="tx1"/>
                </a:solidFill>
              </a:rPr>
              <a:t>optional</a:t>
            </a:r>
            <a:r>
              <a:rPr lang="en-US" sz="2800" dirty="0">
                <a:solidFill>
                  <a:schemeClr val="tx1"/>
                </a:solidFill>
              </a:rPr>
              <a:t> after each set of 5 items. This is noted on the testing materials.</a:t>
            </a:r>
          </a:p>
          <a:p>
            <a:pPr marL="346075" indent="-346075">
              <a:lnSpc>
                <a:spcPct val="90000"/>
              </a:lnSpc>
              <a:buFont typeface="Wingdings" panose="05000000000000000000" pitchFamily="2" charset="2"/>
              <a:buChar char="Ø"/>
            </a:pPr>
            <a:r>
              <a:rPr lang="en-US" sz="2800" dirty="0">
                <a:solidFill>
                  <a:schemeClr val="tx1"/>
                </a:solidFill>
              </a:rPr>
              <a:t>If the student requires a break, it is acceptable to orient the student to where he/she was in the process prior to beginning again.  </a:t>
            </a:r>
          </a:p>
          <a:p>
            <a:pPr lvl="1">
              <a:lnSpc>
                <a:spcPct val="90000"/>
              </a:lnSpc>
            </a:pPr>
            <a:r>
              <a:rPr lang="en-US" sz="2400" dirty="0">
                <a:solidFill>
                  <a:schemeClr val="tx1"/>
                </a:solidFill>
              </a:rPr>
              <a:t>Never allow the student to repeat a previously answered item.</a:t>
            </a:r>
          </a:p>
          <a:p>
            <a:pPr marL="346075" indent="-346075" eaLnBrk="1" hangingPunct="1">
              <a:lnSpc>
                <a:spcPct val="90000"/>
              </a:lnSpc>
              <a:buFont typeface="Wingdings" panose="05000000000000000000" pitchFamily="2" charset="2"/>
              <a:buChar char="Ø"/>
            </a:pPr>
            <a:r>
              <a:rPr lang="en-US" sz="2800" dirty="0">
                <a:solidFill>
                  <a:schemeClr val="tx1"/>
                </a:solidFill>
              </a:rPr>
              <a:t>The student may only complete one content area per day.</a:t>
            </a:r>
          </a:p>
          <a:p>
            <a:pPr eaLnBrk="1" hangingPunct="1">
              <a:lnSpc>
                <a:spcPct val="90000"/>
              </a:lnSpc>
              <a:buFont typeface="Wingdings" pitchFamily="2" charset="2"/>
              <a:buNone/>
            </a:pPr>
            <a:endParaRPr lang="en-US" sz="2400" dirty="0"/>
          </a:p>
          <a:p>
            <a:pPr marL="0" indent="0">
              <a:lnSpc>
                <a:spcPct val="90000"/>
              </a:lnSpc>
              <a:buNone/>
            </a:pPr>
            <a:endParaRPr lang="en-US" sz="2400" dirty="0"/>
          </a:p>
        </p:txBody>
      </p:sp>
    </p:spTree>
    <p:extLst>
      <p:ext uri="{BB962C8B-B14F-4D97-AF65-F5344CB8AC3E}">
        <p14:creationId xmlns:p14="http://schemas.microsoft.com/office/powerpoint/2010/main" val="1974497412"/>
      </p:ext>
    </p:extLst>
  </p:cSld>
  <p:clrMapOvr>
    <a:masterClrMapping/>
  </p:clrMapOvr>
  <p:extLst>
    <p:ext uri="{E180D4A7-C9FB-4DFB-919C-405C955672EB}">
      <p14:showEvtLst xmlns:p14="http://schemas.microsoft.com/office/powerpoint/2010/main">
        <p14:playEvt time="0" objId="2"/>
        <p14:stopEvt time="32800" objId="2"/>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01626" cy="1026160"/>
          </a:xfrm>
        </p:spPr>
        <p:txBody>
          <a:bodyPr/>
          <a:lstStyle/>
          <a:p>
            <a:r>
              <a:rPr lang="en-US"/>
              <a:t>AT Procedures for Student Responses</a:t>
            </a:r>
          </a:p>
        </p:txBody>
      </p:sp>
      <p:sp>
        <p:nvSpPr>
          <p:cNvPr id="3" name="Text Placeholder 2"/>
          <p:cNvSpPr>
            <a:spLocks noGrp="1"/>
          </p:cNvSpPr>
          <p:nvPr>
            <p:ph type="body" sz="quarter" idx="13"/>
          </p:nvPr>
        </p:nvSpPr>
        <p:spPr>
          <a:xfrm>
            <a:off x="520984" y="1357588"/>
            <a:ext cx="11050906" cy="4353029"/>
          </a:xfrm>
        </p:spPr>
        <p:txBody>
          <a:bodyPr vert="horz" lIns="91440" tIns="45720" rIns="91440" bIns="45720" rtlCol="0" anchor="t">
            <a:normAutofit/>
          </a:bodyPr>
          <a:lstStyle/>
          <a:p>
            <a:pPr marL="346075" indent="-346075">
              <a:buFont typeface="Wingdings" panose="05000000000000000000" pitchFamily="2" charset="2"/>
              <a:buChar char="Ø"/>
            </a:pPr>
            <a:r>
              <a:rPr lang="en-US" sz="2800" dirty="0">
                <a:solidFill>
                  <a:schemeClr val="tx1"/>
                </a:solidFill>
              </a:rPr>
              <a:t>Pictures are considered supplemental materials. Providing the picture response option is not required (unless the picture response option is required as part of the question and noted in the script) if the student responds better to words than pictures. </a:t>
            </a:r>
          </a:p>
          <a:p>
            <a:pPr marL="346075" indent="-346075">
              <a:buNone/>
            </a:pPr>
            <a:endParaRPr lang="en-US" sz="2800" dirty="0">
              <a:solidFill>
                <a:schemeClr val="tx1"/>
              </a:solidFill>
            </a:endParaRPr>
          </a:p>
          <a:p>
            <a:pPr marL="346075" indent="-346075">
              <a:buFont typeface="Wingdings" panose="05000000000000000000" pitchFamily="2" charset="2"/>
              <a:buChar char="Ø"/>
            </a:pPr>
            <a:r>
              <a:rPr lang="en-US" sz="2800" b="1" dirty="0">
                <a:solidFill>
                  <a:schemeClr val="tx1"/>
                </a:solidFill>
              </a:rPr>
              <a:t>The Attainment Task is a multiple-choice assessment, and all response options must be provided (the text must be read aloud by the test administrator or by the student and one of the options must then be selected).</a:t>
            </a:r>
          </a:p>
          <a:p>
            <a:endParaRPr lang="en-US" dirty="0"/>
          </a:p>
        </p:txBody>
      </p:sp>
    </p:spTree>
    <p:extLst>
      <p:ext uri="{BB962C8B-B14F-4D97-AF65-F5344CB8AC3E}">
        <p14:creationId xmlns:p14="http://schemas.microsoft.com/office/powerpoint/2010/main" val="3723266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8420686" cy="941387"/>
          </a:xfrm>
        </p:spPr>
        <p:txBody>
          <a:bodyPr/>
          <a:lstStyle/>
          <a:p>
            <a:pPr eaLnBrk="1" hangingPunct="1"/>
            <a:r>
              <a:rPr lang="en-US"/>
              <a:t>Selecting a Response</a:t>
            </a:r>
          </a:p>
        </p:txBody>
      </p:sp>
      <p:sp>
        <p:nvSpPr>
          <p:cNvPr id="35843" name="Rectangle 3"/>
          <p:cNvSpPr>
            <a:spLocks noGrp="1" noChangeArrowheads="1"/>
          </p:cNvSpPr>
          <p:nvPr>
            <p:ph type="body" sz="half" idx="1"/>
          </p:nvPr>
        </p:nvSpPr>
        <p:spPr>
          <a:xfrm>
            <a:off x="289560" y="1077912"/>
            <a:ext cx="11064240" cy="5004723"/>
          </a:xfrm>
        </p:spPr>
        <p:txBody>
          <a:bodyPr>
            <a:noAutofit/>
          </a:bodyPr>
          <a:lstStyle/>
          <a:p>
            <a:pPr marL="346075" indent="-341313">
              <a:spcBef>
                <a:spcPts val="580"/>
              </a:spcBef>
              <a:buFont typeface="Wingdings" panose="05000000000000000000" pitchFamily="2" charset="2"/>
              <a:buChar char="Ø"/>
              <a:defRPr/>
            </a:pPr>
            <a:r>
              <a:rPr lang="en-US" dirty="0">
                <a:solidFill>
                  <a:schemeClr val="tx1"/>
                </a:solidFill>
              </a:rPr>
              <a:t>If needed, orient the student to the response options prior to reading each question (e.g., read and/or point to each response option prior to asking the question). </a:t>
            </a:r>
          </a:p>
          <a:p>
            <a:pPr marL="346075" indent="-341313">
              <a:spcBef>
                <a:spcPts val="580"/>
              </a:spcBef>
              <a:buFont typeface="Wingdings" panose="05000000000000000000" pitchFamily="2" charset="2"/>
              <a:buChar char="Ø"/>
              <a:defRPr/>
            </a:pPr>
            <a:r>
              <a:rPr lang="en-US" dirty="0">
                <a:solidFill>
                  <a:schemeClr val="tx1"/>
                </a:solidFill>
              </a:rPr>
              <a:t>Read the answer choices to the student after asking the question.</a:t>
            </a:r>
          </a:p>
          <a:p>
            <a:pPr marL="777240" lvl="1" indent="-457200">
              <a:spcBef>
                <a:spcPts val="370"/>
              </a:spcBef>
              <a:defRPr/>
            </a:pPr>
            <a:r>
              <a:rPr lang="en-US" sz="2800" dirty="0">
                <a:solidFill>
                  <a:schemeClr val="tx1"/>
                </a:solidFill>
              </a:rPr>
              <a:t>It is acceptable to re-read any part of the script/task or answers to the student “when it is determined that the student is not focused or engaged in the assessment, and it does not direct him/her to the correct response.”</a:t>
            </a:r>
          </a:p>
          <a:p>
            <a:pPr marL="777240" lvl="1" indent="-457200">
              <a:spcBef>
                <a:spcPts val="370"/>
              </a:spcBef>
              <a:defRPr/>
            </a:pPr>
            <a:r>
              <a:rPr lang="en-US" sz="2800" dirty="0">
                <a:solidFill>
                  <a:schemeClr val="tx1"/>
                </a:solidFill>
              </a:rPr>
              <a:t>Allow the student to independently respond to each task item.</a:t>
            </a:r>
          </a:p>
          <a:p>
            <a:pPr marL="346075" indent="-346075">
              <a:spcBef>
                <a:spcPts val="580"/>
              </a:spcBef>
              <a:buFont typeface="Wingdings" panose="05000000000000000000" pitchFamily="2" charset="2"/>
              <a:buChar char="Ø"/>
              <a:defRPr/>
            </a:pPr>
            <a:r>
              <a:rPr lang="en-US" dirty="0">
                <a:solidFill>
                  <a:schemeClr val="tx1"/>
                </a:solidFill>
              </a:rPr>
              <a:t>Record the student’s response on the answer sheet provided then enter later into the </a:t>
            </a:r>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Student Registration Database (SRD)</a:t>
            </a:r>
            <a:r>
              <a:rPr lang="en-US" dirty="0">
                <a:solidFill>
                  <a:schemeClr val="tx1"/>
                </a:solidFill>
              </a:rPr>
              <a:t>. </a:t>
            </a:r>
          </a:p>
          <a:p>
            <a:pPr marL="274320" indent="-274320">
              <a:spcBef>
                <a:spcPts val="580"/>
              </a:spcBef>
              <a:buNone/>
              <a:defRPr/>
            </a:pPr>
            <a:endParaRPr lang="en-US" dirty="0"/>
          </a:p>
        </p:txBody>
      </p:sp>
    </p:spTree>
    <p:extLst>
      <p:ext uri="{BB962C8B-B14F-4D97-AF65-F5344CB8AC3E}">
        <p14:creationId xmlns:p14="http://schemas.microsoft.com/office/powerpoint/2010/main" val="3694903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E180D4A7-C9FB-4DFB-919C-405C955672EB}">
      <p14:showEvtLst xmlns:p14="http://schemas.microsoft.com/office/powerpoint/2010/main">
        <p14:playEvt time="0" objId="2"/>
        <p14:stopEvt time="34236" objId="2"/>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305800" cy="890905"/>
          </a:xfrm>
        </p:spPr>
        <p:txBody>
          <a:bodyPr/>
          <a:lstStyle/>
          <a:p>
            <a:r>
              <a:rPr lang="en-US"/>
              <a:t>Selecting a Response Continued</a:t>
            </a:r>
          </a:p>
        </p:txBody>
      </p:sp>
      <p:sp>
        <p:nvSpPr>
          <p:cNvPr id="5" name="Text Placeholder 4">
            <a:extLst>
              <a:ext uri="{FF2B5EF4-FFF2-40B4-BE49-F238E27FC236}">
                <a16:creationId xmlns:a16="http://schemas.microsoft.com/office/drawing/2014/main" id="{EA4FC7D4-157F-2468-9E77-A0B016B1AA1C}"/>
              </a:ext>
            </a:extLst>
          </p:cNvPr>
          <p:cNvSpPr>
            <a:spLocks noGrp="1"/>
          </p:cNvSpPr>
          <p:nvPr>
            <p:ph type="body" sz="half" idx="1"/>
          </p:nvPr>
        </p:nvSpPr>
        <p:spPr>
          <a:xfrm>
            <a:off x="200991" y="1092202"/>
            <a:ext cx="10972799" cy="4696377"/>
          </a:xfrm>
        </p:spPr>
        <p:txBody>
          <a:bodyPr vert="horz" lIns="91440" tIns="45720" rIns="91440" bIns="45720" rtlCol="0" anchor="t">
            <a:noAutofit/>
          </a:bodyPr>
          <a:lstStyle/>
          <a:p>
            <a:pPr marL="720090" lvl="1" indent="-457200">
              <a:spcBef>
                <a:spcPts val="370"/>
              </a:spcBef>
              <a:buFont typeface="Wingdings,Sans-Serif" panose="020B0604020202020204" pitchFamily="34" charset="0"/>
              <a:buChar char="Ø"/>
            </a:pPr>
            <a:r>
              <a:rPr lang="en-US" sz="2800" dirty="0">
                <a:solidFill>
                  <a:schemeClr val="tx1"/>
                </a:solidFill>
                <a:ea typeface="+mn-lt"/>
                <a:cs typeface="+mn-lt"/>
              </a:rPr>
              <a:t>Record each student’s response before moving to the next assessment item.</a:t>
            </a:r>
          </a:p>
          <a:p>
            <a:pPr marL="1198563" lvl="2" indent="-284163">
              <a:spcBef>
                <a:spcPts val="370"/>
              </a:spcBef>
            </a:pPr>
            <a:r>
              <a:rPr lang="en-US" sz="2400" dirty="0">
                <a:solidFill>
                  <a:schemeClr val="tx1"/>
                </a:solidFill>
                <a:ea typeface="+mn-lt"/>
                <a:cs typeface="+mn-lt"/>
              </a:rPr>
              <a:t>If the student does not respond, indicate “No Response."</a:t>
            </a:r>
          </a:p>
          <a:p>
            <a:pPr marL="720090" lvl="1" indent="-457200">
              <a:spcBef>
                <a:spcPts val="370"/>
              </a:spcBef>
              <a:buFont typeface="Wingdings,Sans-Serif" panose="020B0604020202020204" pitchFamily="34" charset="0"/>
              <a:buChar char="Ø"/>
            </a:pPr>
            <a:r>
              <a:rPr lang="en-US" sz="2800" dirty="0">
                <a:solidFill>
                  <a:schemeClr val="tx1"/>
                </a:solidFill>
                <a:ea typeface="+mn-lt"/>
                <a:cs typeface="+mn-lt"/>
              </a:rPr>
              <a:t>It is acceptable for the student to change his/her response if:</a:t>
            </a:r>
          </a:p>
          <a:p>
            <a:pPr marL="1198563" lvl="2" indent="-284163">
              <a:spcBef>
                <a:spcPts val="370"/>
              </a:spcBef>
            </a:pPr>
            <a:r>
              <a:rPr lang="en-US" sz="2400" dirty="0">
                <a:solidFill>
                  <a:schemeClr val="tx1"/>
                </a:solidFill>
                <a:ea typeface="+mn-lt"/>
                <a:cs typeface="+mn-lt"/>
              </a:rPr>
              <a:t>The student indicates so independently.</a:t>
            </a:r>
          </a:p>
          <a:p>
            <a:pPr marL="1198563" lvl="2" indent="-284163">
              <a:spcBef>
                <a:spcPts val="370"/>
              </a:spcBef>
            </a:pPr>
            <a:r>
              <a:rPr lang="en-US" sz="2400" dirty="0">
                <a:solidFill>
                  <a:schemeClr val="tx1"/>
                </a:solidFill>
                <a:ea typeface="+mn-lt"/>
                <a:cs typeface="+mn-lt"/>
              </a:rPr>
              <a:t>The teacher hasn’t in any way indicated the accuracy of the student’s answer, including the student observing the teacher recording the response.</a:t>
            </a:r>
          </a:p>
          <a:p>
            <a:pPr marL="1198563" lvl="2" indent="-284163">
              <a:spcBef>
                <a:spcPts val="370"/>
              </a:spcBef>
            </a:pPr>
            <a:r>
              <a:rPr lang="en-US" sz="2400" dirty="0">
                <a:solidFill>
                  <a:schemeClr val="tx1"/>
                </a:solidFill>
                <a:ea typeface="+mn-lt"/>
                <a:cs typeface="+mn-lt"/>
              </a:rPr>
              <a:t>The teacher has not moved to the next item.</a:t>
            </a:r>
          </a:p>
          <a:p>
            <a:pPr marL="1198563" lvl="2" indent="-284163">
              <a:spcBef>
                <a:spcPts val="370"/>
              </a:spcBef>
            </a:pPr>
            <a:r>
              <a:rPr lang="en-US" sz="2400" dirty="0">
                <a:solidFill>
                  <a:schemeClr val="tx1"/>
                </a:solidFill>
                <a:ea typeface="+mn-lt"/>
                <a:cs typeface="+mn-lt"/>
              </a:rPr>
              <a:t>Subsequent items might provide answers to previous items- students </a:t>
            </a:r>
            <a:r>
              <a:rPr lang="en-US" sz="2400" b="1" u="sng" dirty="0">
                <a:solidFill>
                  <a:schemeClr val="tx1"/>
                </a:solidFill>
                <a:ea typeface="+mn-lt"/>
                <a:cs typeface="+mn-lt"/>
              </a:rPr>
              <a:t>may not</a:t>
            </a:r>
            <a:r>
              <a:rPr lang="en-US" sz="2400" dirty="0">
                <a:solidFill>
                  <a:schemeClr val="tx1"/>
                </a:solidFill>
                <a:ea typeface="+mn-lt"/>
                <a:cs typeface="+mn-lt"/>
              </a:rPr>
              <a:t> return to a previous question.</a:t>
            </a:r>
            <a:endParaRPr lang="en-US" sz="2400" dirty="0">
              <a:solidFill>
                <a:schemeClr val="tx1"/>
              </a:solidFill>
            </a:endParaRPr>
          </a:p>
        </p:txBody>
      </p:sp>
    </p:spTree>
    <p:extLst>
      <p:ext uri="{BB962C8B-B14F-4D97-AF65-F5344CB8AC3E}">
        <p14:creationId xmlns:p14="http://schemas.microsoft.com/office/powerpoint/2010/main" val="1627400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E180D4A7-C9FB-4DFB-919C-405C955672EB}">
      <p14:showEvtLst xmlns:p14="http://schemas.microsoft.com/office/powerpoint/2010/main">
        <p14:playEvt time="0" objId="2"/>
        <p14:stopEvt time="31398" objId="2"/>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005649" cy="1091983"/>
          </a:xfrm>
        </p:spPr>
        <p:txBody>
          <a:bodyPr/>
          <a:lstStyle/>
          <a:p>
            <a:r>
              <a:rPr lang="en-US"/>
              <a:t>Allowed during AKSA Administration</a:t>
            </a:r>
          </a:p>
        </p:txBody>
      </p:sp>
      <p:sp>
        <p:nvSpPr>
          <p:cNvPr id="5" name="Text Placeholder 4"/>
          <p:cNvSpPr>
            <a:spLocks noGrp="1"/>
          </p:cNvSpPr>
          <p:nvPr>
            <p:ph type="body" sz="quarter" idx="13"/>
          </p:nvPr>
        </p:nvSpPr>
        <p:spPr>
          <a:xfrm>
            <a:off x="84081" y="1365250"/>
            <a:ext cx="11193519" cy="4400767"/>
          </a:xfrm>
        </p:spPr>
        <p:txBody>
          <a:bodyPr vert="horz" lIns="91440" tIns="45720" rIns="91440" bIns="45720" rtlCol="0" anchor="t">
            <a:normAutofit/>
          </a:bodyPr>
          <a:lstStyle/>
          <a:p>
            <a:pPr marL="803275" lvl="1" indent="-346075">
              <a:buFont typeface="Wingdings" panose="020B0604020202020204" pitchFamily="34" charset="0"/>
              <a:buChar char="Ø"/>
            </a:pPr>
            <a:r>
              <a:rPr lang="en-US" sz="2800" dirty="0">
                <a:solidFill>
                  <a:schemeClr val="tx1"/>
                </a:solidFill>
              </a:rPr>
              <a:t>The student can be directed to provide a response as long as the direction does not cue the student to the correct answer.</a:t>
            </a:r>
            <a:endParaRPr lang="en-US" dirty="0">
              <a:solidFill>
                <a:schemeClr val="tx1"/>
              </a:solidFill>
            </a:endParaRPr>
          </a:p>
          <a:p>
            <a:pPr marL="803275" lvl="1" indent="-346075">
              <a:buFont typeface="Arial" panose="020B0604020202020204" pitchFamily="34" charset="0"/>
              <a:buChar char="•"/>
            </a:pPr>
            <a:endParaRPr lang="en-US" sz="2800" dirty="0">
              <a:solidFill>
                <a:schemeClr val="tx1"/>
              </a:solidFill>
            </a:endParaRPr>
          </a:p>
          <a:p>
            <a:pPr marL="803275" lvl="1" indent="-346075">
              <a:buFont typeface="Wingdings" panose="020B0604020202020204" pitchFamily="34" charset="0"/>
              <a:buChar char="Ø"/>
            </a:pPr>
            <a:r>
              <a:rPr lang="en-US" sz="2800" dirty="0">
                <a:solidFill>
                  <a:schemeClr val="tx1"/>
                </a:solidFill>
              </a:rPr>
              <a:t>Multiple trials to get the student to respond is allowable before assigning a “no response” code.</a:t>
            </a:r>
          </a:p>
          <a:p>
            <a:pPr marL="803275" lvl="1" indent="-346075">
              <a:buFont typeface="Arial" panose="020B0604020202020204" pitchFamily="34" charset="0"/>
              <a:buChar char="•"/>
            </a:pPr>
            <a:endParaRPr lang="en-US" sz="2800" dirty="0">
              <a:solidFill>
                <a:schemeClr val="tx1"/>
              </a:solidFill>
            </a:endParaRPr>
          </a:p>
          <a:p>
            <a:pPr marL="803275" lvl="1" indent="-346075">
              <a:buFont typeface="Wingdings" panose="020B0604020202020204" pitchFamily="34" charset="0"/>
              <a:buChar char="Ø"/>
            </a:pPr>
            <a:r>
              <a:rPr lang="en-US" sz="2800" dirty="0">
                <a:solidFill>
                  <a:schemeClr val="tx1"/>
                </a:solidFill>
              </a:rPr>
              <a:t>The test administrator may reread the item if they feel the student is off task or unengaged. </a:t>
            </a:r>
          </a:p>
          <a:p>
            <a:endParaRPr lang="en-US" dirty="0"/>
          </a:p>
        </p:txBody>
      </p:sp>
    </p:spTree>
    <p:extLst>
      <p:ext uri="{BB962C8B-B14F-4D97-AF65-F5344CB8AC3E}">
        <p14:creationId xmlns:p14="http://schemas.microsoft.com/office/powerpoint/2010/main" val="408170312"/>
      </p:ext>
    </p:extLst>
  </p:cSld>
  <p:clrMapOvr>
    <a:masterClrMapping/>
  </p:clrMapOvr>
  <p:extLst>
    <p:ext uri="{E180D4A7-C9FB-4DFB-919C-405C955672EB}">
      <p14:showEvtLst xmlns:p14="http://schemas.microsoft.com/office/powerpoint/2010/main">
        <p14:playEvt time="0" objId="2"/>
        <p14:stopEvt time="48254" objId="2"/>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10264441" cy="1059528"/>
          </a:xfrm>
        </p:spPr>
        <p:txBody>
          <a:bodyPr/>
          <a:lstStyle/>
          <a:p>
            <a:r>
              <a:rPr lang="en-US"/>
              <a:t>Not Allowed During AKSA Administration</a:t>
            </a:r>
          </a:p>
        </p:txBody>
      </p:sp>
      <p:sp>
        <p:nvSpPr>
          <p:cNvPr id="11" name="Text Placeholder 6"/>
          <p:cNvSpPr>
            <a:spLocks noGrp="1"/>
          </p:cNvSpPr>
          <p:nvPr>
            <p:ph type="body" sz="quarter" idx="13"/>
          </p:nvPr>
        </p:nvSpPr>
        <p:spPr>
          <a:xfrm>
            <a:off x="261022" y="1059528"/>
            <a:ext cx="11111060" cy="4901324"/>
          </a:xfrm>
        </p:spPr>
        <p:txBody>
          <a:bodyPr vert="horz" lIns="91440" tIns="45720" rIns="91440" bIns="45720" rtlCol="0" anchor="t">
            <a:normAutofit/>
          </a:bodyPr>
          <a:lstStyle/>
          <a:p>
            <a:pPr marL="262890" lvl="1" indent="0">
              <a:spcBef>
                <a:spcPts val="370"/>
              </a:spcBef>
              <a:buNone/>
              <a:defRPr/>
            </a:pPr>
            <a:r>
              <a:rPr lang="en-US" sz="2800" dirty="0">
                <a:solidFill>
                  <a:schemeClr val="tx1"/>
                </a:solidFill>
              </a:rPr>
              <a:t>Test Administrators should </a:t>
            </a:r>
            <a:r>
              <a:rPr lang="en-US" sz="2800" b="1" dirty="0">
                <a:solidFill>
                  <a:schemeClr val="tx1"/>
                </a:solidFill>
              </a:rPr>
              <a:t>not</a:t>
            </a:r>
            <a:r>
              <a:rPr lang="en-US" sz="2800" dirty="0">
                <a:solidFill>
                  <a:schemeClr val="tx1"/>
                </a:solidFill>
              </a:rPr>
              <a:t>:</a:t>
            </a:r>
          </a:p>
          <a:p>
            <a:pPr marL="690563" lvl="1" indent="-428625">
              <a:spcBef>
                <a:spcPts val="370"/>
              </a:spcBef>
              <a:buFont typeface="Wingdings" panose="020B0604020202020204" pitchFamily="34" charset="0"/>
              <a:buChar char="Ø"/>
              <a:defRPr/>
            </a:pPr>
            <a:r>
              <a:rPr lang="en-US" sz="2600" dirty="0">
                <a:solidFill>
                  <a:schemeClr val="tx1"/>
                </a:solidFill>
              </a:rPr>
              <a:t>Provide verbal or nonverbal prompts, cues, general feedback or guidance to the correct answer. </a:t>
            </a:r>
          </a:p>
          <a:p>
            <a:pPr marL="690563" lvl="1" indent="-428625">
              <a:spcBef>
                <a:spcPts val="370"/>
              </a:spcBef>
              <a:buFont typeface="Wingdings" panose="020B0604020202020204" pitchFamily="34" charset="0"/>
              <a:buChar char="Ø"/>
              <a:defRPr/>
            </a:pPr>
            <a:r>
              <a:rPr lang="en-US" sz="2600" dirty="0">
                <a:solidFill>
                  <a:schemeClr val="tx1"/>
                </a:solidFill>
              </a:rPr>
              <a:t>Provide physical guidance to the correct answer.</a:t>
            </a:r>
          </a:p>
          <a:p>
            <a:pPr marL="690563" lvl="1" indent="-428625">
              <a:spcBef>
                <a:spcPts val="370"/>
              </a:spcBef>
              <a:buFont typeface="Wingdings" panose="020B0604020202020204" pitchFamily="34" charset="0"/>
              <a:buChar char="Ø"/>
              <a:defRPr/>
            </a:pPr>
            <a:r>
              <a:rPr lang="en-US" sz="2600" dirty="0">
                <a:solidFill>
                  <a:schemeClr val="tx1"/>
                </a:solidFill>
              </a:rPr>
              <a:t>Decide that a student response is not the intended response and ask the student to respond again.</a:t>
            </a:r>
          </a:p>
          <a:p>
            <a:pPr marL="690563" lvl="1" indent="-428625">
              <a:spcBef>
                <a:spcPts val="370"/>
              </a:spcBef>
              <a:buFont typeface="Wingdings" panose="020B0604020202020204" pitchFamily="34" charset="0"/>
              <a:buChar char="Ø"/>
              <a:defRPr/>
            </a:pPr>
            <a:r>
              <a:rPr lang="en-US" sz="2600" dirty="0">
                <a:solidFill>
                  <a:schemeClr val="tx1"/>
                </a:solidFill>
              </a:rPr>
              <a:t>Give the student multiple trials to get the correct response once an incorrect response is given.</a:t>
            </a:r>
          </a:p>
          <a:p>
            <a:pPr marL="690563" lvl="1" indent="-428625">
              <a:spcBef>
                <a:spcPts val="370"/>
              </a:spcBef>
              <a:buFont typeface="Wingdings" panose="020B0604020202020204" pitchFamily="34" charset="0"/>
              <a:buChar char="Ø"/>
              <a:defRPr/>
            </a:pPr>
            <a:r>
              <a:rPr lang="en-US" sz="2600" dirty="0">
                <a:solidFill>
                  <a:schemeClr val="tx1"/>
                </a:solidFill>
              </a:rPr>
              <a:t>Start the task from the beginning when interrupted or stopped.</a:t>
            </a:r>
          </a:p>
          <a:p>
            <a:pPr marL="690563" lvl="1" indent="-428625">
              <a:spcBef>
                <a:spcPts val="370"/>
              </a:spcBef>
              <a:buFont typeface="Wingdings" panose="020B0604020202020204" pitchFamily="34" charset="0"/>
              <a:buChar char="Ø"/>
              <a:defRPr/>
            </a:pPr>
            <a:r>
              <a:rPr lang="en-US" sz="2600" dirty="0">
                <a:solidFill>
                  <a:schemeClr val="tx1"/>
                </a:solidFill>
              </a:rPr>
              <a:t>Record responses based on what the test administrator “thinks” the student knows.</a:t>
            </a:r>
          </a:p>
          <a:p>
            <a:pPr marL="0" indent="0">
              <a:buNone/>
            </a:pPr>
            <a:endParaRPr lang="en-US" dirty="0"/>
          </a:p>
        </p:txBody>
      </p:sp>
    </p:spTree>
    <p:extLst>
      <p:ext uri="{BB962C8B-B14F-4D97-AF65-F5344CB8AC3E}">
        <p14:creationId xmlns:p14="http://schemas.microsoft.com/office/powerpoint/2010/main" val="77324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C3D8-E766-217E-F0F2-8E201C971BA9}"/>
              </a:ext>
            </a:extLst>
          </p:cNvPr>
          <p:cNvSpPr>
            <a:spLocks noGrp="1"/>
          </p:cNvSpPr>
          <p:nvPr>
            <p:ph type="title"/>
          </p:nvPr>
        </p:nvSpPr>
        <p:spPr>
          <a:xfrm>
            <a:off x="0" y="0"/>
            <a:ext cx="10515600" cy="1074197"/>
          </a:xfrm>
        </p:spPr>
        <p:txBody>
          <a:bodyPr>
            <a:normAutofit/>
          </a:bodyPr>
          <a:lstStyle/>
          <a:p>
            <a:pPr marL="233363"/>
            <a:r>
              <a:rPr lang="en-US" sz="4000"/>
              <a:t>Administration Guide</a:t>
            </a:r>
          </a:p>
        </p:txBody>
      </p:sp>
      <p:sp>
        <p:nvSpPr>
          <p:cNvPr id="3" name="Content Placeholder 2">
            <a:extLst>
              <a:ext uri="{FF2B5EF4-FFF2-40B4-BE49-F238E27FC236}">
                <a16:creationId xmlns:a16="http://schemas.microsoft.com/office/drawing/2014/main" id="{F9F4FBCA-80A8-90D3-13CA-336DDB8C6DD4}"/>
              </a:ext>
            </a:extLst>
          </p:cNvPr>
          <p:cNvSpPr>
            <a:spLocks noGrp="1"/>
          </p:cNvSpPr>
          <p:nvPr>
            <p:ph idx="1"/>
          </p:nvPr>
        </p:nvSpPr>
        <p:spPr>
          <a:xfrm>
            <a:off x="741069" y="1276019"/>
            <a:ext cx="10515600" cy="4093115"/>
          </a:xfrm>
        </p:spPr>
        <p:txBody>
          <a:bodyPr vert="horz" lIns="91440" tIns="45720" rIns="91440" bIns="45720" rtlCol="0" anchor="t">
            <a:normAutofit/>
          </a:bodyPr>
          <a:lstStyle/>
          <a:p>
            <a:pPr marL="339725" indent="-339725">
              <a:buFont typeface="Wingdings" panose="05000000000000000000" pitchFamily="2" charset="2"/>
              <a:buChar char="Ø"/>
            </a:pPr>
            <a:r>
              <a:rPr lang="en-US" dirty="0">
                <a:solidFill>
                  <a:schemeClr val="tx1"/>
                </a:solidFill>
              </a:rPr>
              <a:t>If not already done so, please click the link to read the </a:t>
            </a:r>
            <a:r>
              <a:rPr lang="en-US" dirty="0">
                <a:solidFill>
                  <a:schemeClr val="accent1">
                    <a:lumMod val="75000"/>
                  </a:schemeClr>
                </a:solidFill>
                <a:hlinkClick r:id="rId3"/>
              </a:rPr>
              <a:t>Administration Guide</a:t>
            </a:r>
            <a:r>
              <a:rPr lang="en-US" dirty="0">
                <a:solidFill>
                  <a:schemeClr val="tx1"/>
                </a:solidFill>
              </a:rPr>
              <a:t>.</a:t>
            </a:r>
          </a:p>
          <a:p>
            <a:pPr lvl="1"/>
            <a:r>
              <a:rPr lang="en-US" dirty="0">
                <a:solidFill>
                  <a:schemeClr val="tx1"/>
                </a:solidFill>
              </a:rPr>
              <a:t>This guide is required for the completion of this training.</a:t>
            </a:r>
          </a:p>
        </p:txBody>
      </p:sp>
    </p:spTree>
    <p:extLst>
      <p:ext uri="{BB962C8B-B14F-4D97-AF65-F5344CB8AC3E}">
        <p14:creationId xmlns:p14="http://schemas.microsoft.com/office/powerpoint/2010/main" val="2147258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8659667" cy="920260"/>
          </a:xfrm>
        </p:spPr>
        <p:txBody>
          <a:bodyPr/>
          <a:lstStyle/>
          <a:p>
            <a:pPr eaLnBrk="1" hangingPunct="1"/>
            <a:r>
              <a:rPr lang="en-US"/>
              <a:t>After Administering the Tasks</a:t>
            </a:r>
          </a:p>
        </p:txBody>
      </p:sp>
      <p:sp>
        <p:nvSpPr>
          <p:cNvPr id="45062" name="Rectangle 3"/>
          <p:cNvSpPr>
            <a:spLocks noGrp="1" noChangeArrowheads="1"/>
          </p:cNvSpPr>
          <p:nvPr>
            <p:ph sz="quarter" idx="4294967295"/>
          </p:nvPr>
        </p:nvSpPr>
        <p:spPr>
          <a:xfrm>
            <a:off x="182880" y="1325879"/>
            <a:ext cx="11713752" cy="4407817"/>
          </a:xfrm>
          <a:prstGeom prst="rect">
            <a:avLst/>
          </a:prstGeom>
        </p:spPr>
        <p:txBody>
          <a:bodyPr>
            <a:normAutofit/>
          </a:bodyPr>
          <a:lstStyle/>
          <a:p>
            <a:pPr marL="346075" indent="-346075">
              <a:buFont typeface="Wingdings" panose="05000000000000000000" pitchFamily="2" charset="2"/>
              <a:buChar char="Ø"/>
            </a:pPr>
            <a:r>
              <a:rPr lang="en-US" dirty="0">
                <a:solidFill>
                  <a:schemeClr val="tx1"/>
                </a:solidFill>
              </a:rPr>
              <a:t>All Attainment Task materials are considered secure testing materials. </a:t>
            </a:r>
            <a:r>
              <a:rPr lang="en-US" b="1" dirty="0">
                <a:solidFill>
                  <a:schemeClr val="tx1"/>
                </a:solidFill>
              </a:rPr>
              <a:t>All</a:t>
            </a:r>
            <a:r>
              <a:rPr lang="en-US" dirty="0">
                <a:solidFill>
                  <a:schemeClr val="tx1"/>
                </a:solidFill>
              </a:rPr>
              <a:t> school level materials associated with the Attainment Task must be returned to the DAC, BAC, </a:t>
            </a:r>
            <a:r>
              <a:rPr lang="en-US" dirty="0" err="1">
                <a:solidFill>
                  <a:schemeClr val="tx1"/>
                </a:solidFill>
              </a:rPr>
              <a:t>DoSE</a:t>
            </a:r>
            <a:r>
              <a:rPr lang="en-US" dirty="0">
                <a:solidFill>
                  <a:schemeClr val="tx1"/>
                </a:solidFill>
              </a:rPr>
              <a:t> or district alternate assessment administrator to be securely destroyed (or returned to the vendor).</a:t>
            </a:r>
          </a:p>
          <a:p>
            <a:pPr marL="346075" indent="-346075">
              <a:buFont typeface="Wingdings" panose="05000000000000000000" pitchFamily="2" charset="2"/>
              <a:buChar char="Ø"/>
            </a:pPr>
            <a:r>
              <a:rPr lang="en-US" dirty="0">
                <a:solidFill>
                  <a:schemeClr val="tx1"/>
                </a:solidFill>
              </a:rPr>
              <a:t>File the student(s)’ answer sheet in a secure location until the end of the school year. Destroy all answer sheets when Window 2 materials are destroyed at the end of the school year.</a:t>
            </a:r>
          </a:p>
          <a:p>
            <a:pPr marL="346075" indent="-346075">
              <a:buFont typeface="Wingdings" panose="05000000000000000000" pitchFamily="2" charset="2"/>
              <a:buChar char="Ø"/>
            </a:pPr>
            <a:r>
              <a:rPr lang="en-US" dirty="0">
                <a:solidFill>
                  <a:schemeClr val="tx1"/>
                </a:solidFill>
              </a:rPr>
              <a:t>Delete any test files </a:t>
            </a:r>
            <a:r>
              <a:rPr lang="en-US" b="1" dirty="0">
                <a:solidFill>
                  <a:schemeClr val="tx1"/>
                </a:solidFill>
              </a:rPr>
              <a:t>(this would include animations)</a:t>
            </a:r>
            <a:r>
              <a:rPr lang="en-US" dirty="0">
                <a:solidFill>
                  <a:schemeClr val="tx1"/>
                </a:solidFill>
              </a:rPr>
              <a:t> that were placed on a computer and empty from the computer’s recycle bin at the conclusion of the test window. </a:t>
            </a:r>
          </a:p>
          <a:p>
            <a:pPr marL="0" indent="0" eaLnBrk="1" hangingPunct="1">
              <a:lnSpc>
                <a:spcPct val="90000"/>
              </a:lnSpc>
              <a:buNone/>
            </a:pPr>
            <a:endParaRPr lang="en-US" dirty="0"/>
          </a:p>
          <a:p>
            <a:pPr eaLnBrk="1" hangingPunct="1">
              <a:lnSpc>
                <a:spcPct val="90000"/>
              </a:lnSpc>
              <a:buNone/>
            </a:pPr>
            <a:endParaRPr lang="en-US" dirty="0"/>
          </a:p>
        </p:txBody>
      </p:sp>
    </p:spTree>
    <p:extLst>
      <p:ext uri="{BB962C8B-B14F-4D97-AF65-F5344CB8AC3E}">
        <p14:creationId xmlns:p14="http://schemas.microsoft.com/office/powerpoint/2010/main" val="3184431931"/>
      </p:ext>
    </p:extLst>
  </p:cSld>
  <p:clrMapOvr>
    <a:masterClrMapping/>
  </p:clrMapOvr>
  <p:extLst>
    <p:ext uri="{E180D4A7-C9FB-4DFB-919C-405C955672EB}">
      <p14:showEvtLst xmlns:p14="http://schemas.microsoft.com/office/powerpoint/2010/main">
        <p14:playEvt time="0" objId="2"/>
        <p14:stopEvt time="40450" objId="2"/>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221063" cy="1078302"/>
          </a:xfrm>
        </p:spPr>
        <p:txBody>
          <a:bodyPr>
            <a:normAutofit/>
          </a:bodyPr>
          <a:lstStyle/>
          <a:p>
            <a:pPr eaLnBrk="1" hangingPunct="1"/>
            <a:r>
              <a:rPr lang="en-US"/>
              <a:t>Key Dates for Test Administration</a:t>
            </a:r>
          </a:p>
        </p:txBody>
      </p:sp>
      <p:sp>
        <p:nvSpPr>
          <p:cNvPr id="26630" name="Rectangle 3"/>
          <p:cNvSpPr>
            <a:spLocks noGrp="1" noChangeArrowheads="1"/>
          </p:cNvSpPr>
          <p:nvPr>
            <p:ph sz="quarter" idx="4294967295"/>
          </p:nvPr>
        </p:nvSpPr>
        <p:spPr>
          <a:xfrm>
            <a:off x="433727" y="1078302"/>
            <a:ext cx="10801481" cy="4500173"/>
          </a:xfrm>
          <a:prstGeom prst="rect">
            <a:avLst/>
          </a:prstGeom>
        </p:spPr>
        <p:txBody>
          <a:bodyPr vert="horz" lIns="91440" tIns="45720" rIns="91440" bIns="45720" rtlCol="0" anchor="t">
            <a:noAutofit/>
          </a:bodyPr>
          <a:lstStyle/>
          <a:p>
            <a:pPr marL="630238" lvl="1" indent="-368300">
              <a:spcBef>
                <a:spcPts val="370"/>
              </a:spcBef>
              <a:buFont typeface="Wingdings" panose="05000000000000000000" pitchFamily="2" charset="2"/>
              <a:buChar char="Ø"/>
              <a:defRPr/>
            </a:pPr>
            <a:r>
              <a:rPr lang="en-US" dirty="0">
                <a:solidFill>
                  <a:schemeClr val="tx1"/>
                </a:solidFill>
              </a:rPr>
              <a:t>The AT administration for Window 1 begins </a:t>
            </a:r>
            <a:r>
              <a:rPr lang="en-US" b="1" dirty="0">
                <a:solidFill>
                  <a:schemeClr val="tx1"/>
                </a:solidFill>
              </a:rPr>
              <a:t>Nov. 12, 2024</a:t>
            </a:r>
            <a:r>
              <a:rPr lang="en-US" dirty="0">
                <a:solidFill>
                  <a:schemeClr val="tx1"/>
                </a:solidFill>
              </a:rPr>
              <a:t>.</a:t>
            </a:r>
          </a:p>
          <a:p>
            <a:pPr marL="630238" lvl="1" indent="-368300">
              <a:spcBef>
                <a:spcPts val="370"/>
              </a:spcBef>
              <a:buFont typeface="Wingdings" panose="05000000000000000000" pitchFamily="2" charset="2"/>
              <a:buChar char="Ø"/>
              <a:defRPr/>
            </a:pPr>
            <a:r>
              <a:rPr lang="en-US" dirty="0">
                <a:solidFill>
                  <a:schemeClr val="tx1"/>
                </a:solidFill>
              </a:rPr>
              <a:t>The AT administration for Window 1 closes</a:t>
            </a:r>
            <a:r>
              <a:rPr lang="en-US" b="1" dirty="0">
                <a:solidFill>
                  <a:schemeClr val="tx1"/>
                </a:solidFill>
              </a:rPr>
              <a:t> on Dec. 18, 2024</a:t>
            </a:r>
            <a:r>
              <a:rPr lang="en-US" dirty="0">
                <a:solidFill>
                  <a:schemeClr val="tx1"/>
                </a:solidFill>
              </a:rPr>
              <a:t>.</a:t>
            </a:r>
          </a:p>
          <a:p>
            <a:pPr marL="630238" lvl="1" indent="-368300">
              <a:spcBef>
                <a:spcPts val="370"/>
              </a:spcBef>
              <a:buFont typeface="Wingdings" panose="05000000000000000000" pitchFamily="2" charset="2"/>
              <a:buChar char="Ø"/>
              <a:defRPr/>
            </a:pPr>
            <a:r>
              <a:rPr lang="en-US" dirty="0">
                <a:solidFill>
                  <a:schemeClr val="tx1"/>
                </a:solidFill>
              </a:rPr>
              <a:t>The Student Registration Database (SRD) will open for the Window 1  AT and TAR beginning Nov. 12</a:t>
            </a:r>
            <a:r>
              <a:rPr lang="en-US" b="1" dirty="0">
                <a:solidFill>
                  <a:schemeClr val="tx1"/>
                </a:solidFill>
              </a:rPr>
              <a:t>, </a:t>
            </a:r>
            <a:r>
              <a:rPr lang="en-US" dirty="0">
                <a:solidFill>
                  <a:schemeClr val="tx1"/>
                </a:solidFill>
              </a:rPr>
              <a:t>2024.</a:t>
            </a:r>
          </a:p>
          <a:p>
            <a:pPr marL="630238" lvl="1" indent="-368300">
              <a:spcBef>
                <a:spcPts val="370"/>
              </a:spcBef>
              <a:buFont typeface="Wingdings" panose="05000000000000000000" pitchFamily="2" charset="2"/>
              <a:buChar char="Ø"/>
              <a:defRPr/>
            </a:pPr>
            <a:r>
              <a:rPr lang="en-US" dirty="0">
                <a:solidFill>
                  <a:schemeClr val="tx1"/>
                </a:solidFill>
              </a:rPr>
              <a:t>The SRD</a:t>
            </a:r>
            <a:r>
              <a:rPr lang="en-US" b="1" dirty="0">
                <a:solidFill>
                  <a:schemeClr val="tx1"/>
                </a:solidFill>
              </a:rPr>
              <a:t> will close for score entry (for AT Window 1 score entry only) on Dec. 20, 2024. </a:t>
            </a:r>
          </a:p>
          <a:p>
            <a:pPr marL="630238" lvl="1" indent="-368300">
              <a:spcBef>
                <a:spcPts val="370"/>
              </a:spcBef>
              <a:buFont typeface="Wingdings" panose="05000000000000000000" pitchFamily="2" charset="2"/>
              <a:buChar char="Ø"/>
              <a:defRPr/>
            </a:pPr>
            <a:r>
              <a:rPr lang="en-US" dirty="0">
                <a:solidFill>
                  <a:schemeClr val="tx1"/>
                </a:solidFill>
              </a:rPr>
              <a:t>The AT administration for Window 2 begins on </a:t>
            </a:r>
            <a:r>
              <a:rPr lang="en-US" b="1" dirty="0">
                <a:solidFill>
                  <a:schemeClr val="tx1"/>
                </a:solidFill>
              </a:rPr>
              <a:t>April 14, 2025</a:t>
            </a:r>
            <a:r>
              <a:rPr lang="en-US" dirty="0">
                <a:solidFill>
                  <a:schemeClr val="tx1"/>
                </a:solidFill>
              </a:rPr>
              <a:t>.</a:t>
            </a:r>
          </a:p>
          <a:p>
            <a:pPr marL="630238" lvl="1" indent="-368300">
              <a:spcBef>
                <a:spcPts val="370"/>
              </a:spcBef>
              <a:buFont typeface="Wingdings" panose="05000000000000000000" pitchFamily="2" charset="2"/>
              <a:buChar char="Ø"/>
              <a:defRPr/>
            </a:pPr>
            <a:r>
              <a:rPr lang="en-US" dirty="0">
                <a:solidFill>
                  <a:schemeClr val="tx1"/>
                </a:solidFill>
              </a:rPr>
              <a:t>The AT administration for Window 2 closes</a:t>
            </a:r>
            <a:r>
              <a:rPr lang="en-US" b="1" dirty="0">
                <a:solidFill>
                  <a:schemeClr val="tx1"/>
                </a:solidFill>
              </a:rPr>
              <a:t> on May 23, 2025</a:t>
            </a:r>
            <a:r>
              <a:rPr lang="en-US" dirty="0">
                <a:solidFill>
                  <a:schemeClr val="tx1"/>
                </a:solidFill>
              </a:rPr>
              <a:t>.</a:t>
            </a:r>
          </a:p>
          <a:p>
            <a:pPr marL="630238" lvl="1" indent="-368300">
              <a:spcBef>
                <a:spcPts val="370"/>
              </a:spcBef>
              <a:buFont typeface="Wingdings" panose="05000000000000000000" pitchFamily="2" charset="2"/>
              <a:buChar char="Ø"/>
              <a:defRPr/>
            </a:pPr>
            <a:r>
              <a:rPr lang="en-US" dirty="0">
                <a:solidFill>
                  <a:schemeClr val="tx1"/>
                </a:solidFill>
              </a:rPr>
              <a:t>The Student Registration Database (SRD) will open for Window 2  AT beginning </a:t>
            </a:r>
            <a:r>
              <a:rPr lang="en-US" b="1" dirty="0">
                <a:solidFill>
                  <a:schemeClr val="tx1"/>
                </a:solidFill>
              </a:rPr>
              <a:t>April 14, 2025</a:t>
            </a:r>
            <a:r>
              <a:rPr lang="en-US" dirty="0">
                <a:solidFill>
                  <a:schemeClr val="tx1"/>
                </a:solidFill>
              </a:rPr>
              <a:t>.</a:t>
            </a:r>
          </a:p>
          <a:p>
            <a:pPr marL="630238" lvl="1" indent="-368300">
              <a:spcBef>
                <a:spcPts val="370"/>
              </a:spcBef>
              <a:buFont typeface="Wingdings" panose="05000000000000000000" pitchFamily="2" charset="2"/>
              <a:buChar char="Ø"/>
              <a:defRPr/>
            </a:pPr>
            <a:r>
              <a:rPr lang="en-US" dirty="0">
                <a:solidFill>
                  <a:schemeClr val="tx1"/>
                </a:solidFill>
              </a:rPr>
              <a:t>The SRD</a:t>
            </a:r>
            <a:r>
              <a:rPr lang="en-US" b="1" dirty="0">
                <a:solidFill>
                  <a:schemeClr val="tx1"/>
                </a:solidFill>
              </a:rPr>
              <a:t> will close for score entry for AT Window 2 score entry on May 30, 2025. </a:t>
            </a:r>
          </a:p>
          <a:p>
            <a:pPr marL="720090" lvl="1" indent="-457200">
              <a:spcBef>
                <a:spcPts val="370"/>
              </a:spcBef>
              <a:buFont typeface="Wingdings" panose="05000000000000000000" pitchFamily="2" charset="2"/>
              <a:buChar char="Ø"/>
              <a:defRPr/>
            </a:pPr>
            <a:endParaRPr lang="en-US" b="1" dirty="0">
              <a:solidFill>
                <a:schemeClr val="tx1"/>
              </a:solidFill>
            </a:endParaRPr>
          </a:p>
        </p:txBody>
      </p:sp>
    </p:spTree>
    <p:extLst>
      <p:ext uri="{BB962C8B-B14F-4D97-AF65-F5344CB8AC3E}">
        <p14:creationId xmlns:p14="http://schemas.microsoft.com/office/powerpoint/2010/main" val="18732296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E180D4A7-C9FB-4DFB-919C-405C955672EB}">
      <p14:showEvtLst xmlns:p14="http://schemas.microsoft.com/office/powerpoint/2010/main">
        <p14:playEvt time="0" objId="2"/>
        <p14:stopEvt time="30833" objId="2"/>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221063" cy="1078302"/>
          </a:xfrm>
        </p:spPr>
        <p:txBody>
          <a:bodyPr>
            <a:normAutofit/>
          </a:bodyPr>
          <a:lstStyle/>
          <a:p>
            <a:pPr eaLnBrk="1" hangingPunct="1"/>
            <a:r>
              <a:rPr lang="en-US" dirty="0"/>
              <a:t>Important Contacts</a:t>
            </a:r>
          </a:p>
        </p:txBody>
      </p:sp>
      <p:sp>
        <p:nvSpPr>
          <p:cNvPr id="26630" name="Rectangle 3"/>
          <p:cNvSpPr>
            <a:spLocks noGrp="1" noChangeArrowheads="1"/>
          </p:cNvSpPr>
          <p:nvPr>
            <p:ph sz="quarter" idx="4294967295"/>
          </p:nvPr>
        </p:nvSpPr>
        <p:spPr>
          <a:xfrm>
            <a:off x="433727" y="1078302"/>
            <a:ext cx="10801481" cy="4500173"/>
          </a:xfrm>
          <a:prstGeom prst="rect">
            <a:avLst/>
          </a:prstGeom>
        </p:spPr>
        <p:txBody>
          <a:bodyPr vert="horz" lIns="91440" tIns="45720" rIns="91440" bIns="45720" rtlCol="0" anchor="t">
            <a:noAutofit/>
          </a:bodyPr>
          <a:lstStyle/>
          <a:p>
            <a:pPr marL="346075" indent="-346075">
              <a:buFont typeface="Wingdings" panose="05000000000000000000" pitchFamily="2" charset="2"/>
              <a:buChar char="Ø"/>
            </a:pPr>
            <a:r>
              <a:rPr lang="en-US" sz="2400" dirty="0">
                <a:solidFill>
                  <a:schemeClr val="tx1"/>
                </a:solidFill>
              </a:rPr>
              <a:t>If there are issues with SRD or the OTS, email </a:t>
            </a:r>
            <a:r>
              <a:rPr lang="en-US" sz="2400" dirty="0">
                <a:solidFill>
                  <a:schemeClr val="accent1">
                    <a:lumMod val="75000"/>
                  </a:schemeClr>
                </a:solidFill>
                <a:hlinkClick r:id="rId3">
                  <a:extLst>
                    <a:ext uri="{A12FA001-AC4F-418D-AE19-62706E023703}">
                      <ahyp:hlinkClr xmlns:ahyp="http://schemas.microsoft.com/office/drawing/2018/hyperlinkcolor" val="tx"/>
                    </a:ext>
                  </a:extLst>
                </a:hlinkClick>
              </a:rPr>
              <a:t>Darrell Mattingly</a:t>
            </a:r>
            <a:r>
              <a:rPr lang="en-US" sz="2400" dirty="0"/>
              <a:t>. </a:t>
            </a:r>
          </a:p>
          <a:p>
            <a:pPr marL="346075" indent="-346075">
              <a:buFont typeface="Wingdings" panose="05000000000000000000" pitchFamily="2" charset="2"/>
              <a:buChar char="Ø"/>
            </a:pPr>
            <a:r>
              <a:rPr lang="en-US" sz="2400" dirty="0">
                <a:solidFill>
                  <a:schemeClr val="tx1"/>
                </a:solidFill>
              </a:rPr>
              <a:t>For any issues with timelines or task completion, have the DAC, BAC, </a:t>
            </a:r>
            <a:r>
              <a:rPr lang="en-US" sz="2400" dirty="0" err="1">
                <a:solidFill>
                  <a:schemeClr val="tx1"/>
                </a:solidFill>
              </a:rPr>
              <a:t>DoSE</a:t>
            </a:r>
            <a:r>
              <a:rPr lang="en-US" sz="2400" dirty="0">
                <a:solidFill>
                  <a:schemeClr val="tx1"/>
                </a:solidFill>
              </a:rPr>
              <a:t> or district alternate assessment administrator contact </a:t>
            </a:r>
            <a:r>
              <a:rPr lang="en-US" sz="2400" dirty="0">
                <a:solidFill>
                  <a:schemeClr val="accent1">
                    <a:lumMod val="75000"/>
                  </a:schemeClr>
                </a:solidFill>
                <a:hlinkClick r:id="rId4">
                  <a:extLst>
                    <a:ext uri="{A12FA001-AC4F-418D-AE19-62706E023703}">
                      <ahyp:hlinkClr xmlns:ahyp="http://schemas.microsoft.com/office/drawing/2018/hyperlinkcolor" val="tx"/>
                    </a:ext>
                  </a:extLst>
                </a:hlinkClick>
              </a:rPr>
              <a:t>Krista Mullins</a:t>
            </a:r>
            <a:r>
              <a:rPr lang="en-US" sz="2400" dirty="0">
                <a:solidFill>
                  <a:schemeClr val="accent1">
                    <a:lumMod val="75000"/>
                  </a:schemeClr>
                </a:solidFill>
              </a:rPr>
              <a:t> </a:t>
            </a:r>
            <a:r>
              <a:rPr lang="en-US" sz="2400" dirty="0">
                <a:solidFill>
                  <a:schemeClr val="tx1"/>
                </a:solidFill>
              </a:rPr>
              <a:t>with the Office of Assessment and Accountability.</a:t>
            </a:r>
          </a:p>
          <a:p>
            <a:pPr marL="346075" indent="-346075">
              <a:buFont typeface="Wingdings" panose="05000000000000000000" pitchFamily="2" charset="2"/>
              <a:buChar char="Ø"/>
            </a:pPr>
            <a:r>
              <a:rPr lang="en-US" sz="2400" dirty="0">
                <a:solidFill>
                  <a:schemeClr val="tx1"/>
                </a:solidFill>
              </a:rPr>
              <a:t>For questions about accommodations, reach out to </a:t>
            </a:r>
            <a:r>
              <a:rPr lang="en-US" sz="2400" dirty="0">
                <a:solidFill>
                  <a:schemeClr val="accent1">
                    <a:lumMod val="75000"/>
                  </a:schemeClr>
                </a:solidFill>
                <a:hlinkClick r:id="rId5">
                  <a:extLst>
                    <a:ext uri="{A12FA001-AC4F-418D-AE19-62706E023703}">
                      <ahyp:hlinkClr xmlns:ahyp="http://schemas.microsoft.com/office/drawing/2018/hyperlinkcolor" val="tx"/>
                    </a:ext>
                  </a:extLst>
                </a:hlinkClick>
              </a:rPr>
              <a:t>Devon Avery</a:t>
            </a:r>
            <a:r>
              <a:rPr lang="en-US" sz="2400" dirty="0">
                <a:solidFill>
                  <a:schemeClr val="accent1">
                    <a:lumMod val="75000"/>
                  </a:schemeClr>
                </a:solidFill>
              </a:rPr>
              <a:t> </a:t>
            </a:r>
            <a:r>
              <a:rPr lang="en-US" sz="2400" dirty="0">
                <a:solidFill>
                  <a:schemeClr val="tx1"/>
                </a:solidFill>
              </a:rPr>
              <a:t>in the Office of Assessment and Accountability.</a:t>
            </a:r>
          </a:p>
          <a:p>
            <a:pPr marL="720090" lvl="1" indent="-457200">
              <a:spcBef>
                <a:spcPts val="370"/>
              </a:spcBef>
              <a:buFont typeface="Wingdings" panose="05000000000000000000" pitchFamily="2" charset="2"/>
              <a:buChar char="Ø"/>
              <a:defRPr/>
            </a:pPr>
            <a:endParaRPr lang="en-US" b="1" dirty="0">
              <a:solidFill>
                <a:schemeClr val="tx1"/>
              </a:solidFill>
            </a:endParaRPr>
          </a:p>
        </p:txBody>
      </p:sp>
      <p:sp>
        <p:nvSpPr>
          <p:cNvPr id="2" name="TextBox 1">
            <a:extLst>
              <a:ext uri="{FF2B5EF4-FFF2-40B4-BE49-F238E27FC236}">
                <a16:creationId xmlns:a16="http://schemas.microsoft.com/office/drawing/2014/main" id="{D5C54F3B-F564-B445-01A3-7494F47C2377}"/>
              </a:ext>
            </a:extLst>
          </p:cNvPr>
          <p:cNvSpPr txBox="1"/>
          <p:nvPr/>
        </p:nvSpPr>
        <p:spPr>
          <a:xfrm>
            <a:off x="9121623" y="4932144"/>
            <a:ext cx="25329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accent1">
                    <a:lumMod val="75000"/>
                  </a:schemeClr>
                </a:solidFill>
                <a:latin typeface="Arial"/>
                <a:hlinkClick r:id="rId6">
                  <a:extLst>
                    <a:ext uri="{A12FA001-AC4F-418D-AE19-62706E023703}">
                      <ahyp:hlinkClr xmlns:ahyp="http://schemas.microsoft.com/office/drawing/2018/hyperlinkcolor" val="tx"/>
                    </a:ext>
                  </a:extLst>
                </a:hlinkClick>
              </a:rPr>
              <a:t>Click here to take the Attainment Task Quiz</a:t>
            </a:r>
            <a:endParaRPr lang="en-US" b="1" dirty="0">
              <a:solidFill>
                <a:schemeClr val="accent1">
                  <a:lumMod val="75000"/>
                </a:schemeClr>
              </a:solidFill>
              <a:latin typeface="Arial"/>
              <a:cs typeface="Arial"/>
            </a:endParaRPr>
          </a:p>
        </p:txBody>
      </p:sp>
    </p:spTree>
    <p:extLst>
      <p:ext uri="{BB962C8B-B14F-4D97-AF65-F5344CB8AC3E}">
        <p14:creationId xmlns:p14="http://schemas.microsoft.com/office/powerpoint/2010/main" val="22411285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E180D4A7-C9FB-4DFB-919C-405C955672EB}">
      <p14:showEvtLst xmlns:p14="http://schemas.microsoft.com/office/powerpoint/2010/main">
        <p14:playEvt time="0" objId="2"/>
        <p14:stopEvt time="30833" objId="2"/>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a:solidFill>
                  <a:schemeClr val="tx1"/>
                </a:solidFill>
                <a:hlinkClick r:id="rId3"/>
              </a:rPr>
              <a:t>krista.mullins@education.ky.gov</a:t>
            </a:r>
            <a:endParaRPr lang="en-US">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bg1"/>
                </a:solidFill>
              </a:rPr>
              <a:t>Krista Mullins</a:t>
            </a:r>
            <a:br>
              <a:rPr lang="en-US" sz="2400">
                <a:solidFill>
                  <a:schemeClr val="bg1"/>
                </a:solidFill>
              </a:rPr>
            </a:br>
            <a:r>
              <a:rPr lang="en-US" sz="2400">
                <a:solidFill>
                  <a:schemeClr val="bg1"/>
                </a:solidFill>
              </a:rPr>
              <a:t>Office of Assessment &amp; Accountability</a:t>
            </a:r>
            <a:br>
              <a:rPr lang="en-US" sz="2400">
                <a:solidFill>
                  <a:schemeClr val="bg1"/>
                </a:solidFill>
              </a:rPr>
            </a:br>
            <a:r>
              <a:rPr lang="en-US" sz="2400">
                <a:solidFill>
                  <a:schemeClr val="bg1"/>
                </a:solidFill>
              </a:rPr>
              <a:t>Division of Assessment &amp; Accountability Support</a:t>
            </a:r>
          </a:p>
        </p:txBody>
      </p:sp>
    </p:spTree>
    <p:extLst>
      <p:ext uri="{BB962C8B-B14F-4D97-AF65-F5344CB8AC3E}">
        <p14:creationId xmlns:p14="http://schemas.microsoft.com/office/powerpoint/2010/main" val="1674990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8228135-254D-D44E-FEC4-99D998046C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0617" y="1931095"/>
            <a:ext cx="5473700" cy="2403743"/>
          </a:xfrm>
          <a:prstGeom prst="rect">
            <a:avLst/>
          </a:prstGeom>
        </p:spPr>
      </p:pic>
      <p:sp>
        <p:nvSpPr>
          <p:cNvPr id="2" name="Title 1">
            <a:extLst>
              <a:ext uri="{FF2B5EF4-FFF2-40B4-BE49-F238E27FC236}">
                <a16:creationId xmlns:a16="http://schemas.microsoft.com/office/drawing/2014/main" id="{DB076508-809C-CF2F-A9BE-C2CD4D8E045D}"/>
              </a:ext>
            </a:extLst>
          </p:cNvPr>
          <p:cNvSpPr>
            <a:spLocks noGrp="1"/>
          </p:cNvSpPr>
          <p:nvPr>
            <p:ph type="title" idx="4294967295"/>
          </p:nvPr>
        </p:nvSpPr>
        <p:spPr>
          <a:xfrm>
            <a:off x="0" y="-1076602"/>
            <a:ext cx="10515600" cy="1076602"/>
          </a:xfrm>
        </p:spPr>
        <p:txBody>
          <a:bodyPr vert="horz" lIns="91440" tIns="45720" rIns="91440" bIns="45720" rtlCol="0" anchor="b">
            <a:normAutofit/>
          </a:bodyPr>
          <a:lstStyle/>
          <a:p>
            <a:r>
              <a:rPr lang="en-US" dirty="0"/>
              <a:t>End Slide</a:t>
            </a:r>
          </a:p>
        </p:txBody>
      </p:sp>
    </p:spTree>
    <p:extLst>
      <p:ext uri="{BB962C8B-B14F-4D97-AF65-F5344CB8AC3E}">
        <p14:creationId xmlns:p14="http://schemas.microsoft.com/office/powerpoint/2010/main" val="14816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8852833" cy="1005840"/>
          </a:xfrm>
        </p:spPr>
        <p:txBody>
          <a:bodyPr>
            <a:normAutofit/>
          </a:bodyPr>
          <a:lstStyle/>
          <a:p>
            <a:pPr marL="233363" eaLnBrk="1" hangingPunct="1"/>
            <a:r>
              <a:rPr lang="en-US" sz="4000"/>
              <a:t>Desired Outcomes</a:t>
            </a:r>
          </a:p>
        </p:txBody>
      </p:sp>
      <p:sp>
        <p:nvSpPr>
          <p:cNvPr id="11267" name="Rectangle 3"/>
          <p:cNvSpPr>
            <a:spLocks noGrp="1" noChangeArrowheads="1"/>
          </p:cNvSpPr>
          <p:nvPr>
            <p:ph type="body" sz="half" idx="1"/>
          </p:nvPr>
        </p:nvSpPr>
        <p:spPr>
          <a:xfrm>
            <a:off x="335280" y="1262050"/>
            <a:ext cx="11301549" cy="4148150"/>
          </a:xfrm>
        </p:spPr>
        <p:txBody>
          <a:bodyPr/>
          <a:lstStyle/>
          <a:p>
            <a:pPr marL="0" indent="0" eaLnBrk="1" hangingPunct="1">
              <a:lnSpc>
                <a:spcPct val="90000"/>
              </a:lnSpc>
              <a:buNone/>
            </a:pPr>
            <a:r>
              <a:rPr lang="en-US" sz="2800" dirty="0">
                <a:solidFill>
                  <a:schemeClr val="tx1"/>
                </a:solidFill>
              </a:rPr>
              <a:t>Participants will be:</a:t>
            </a:r>
          </a:p>
          <a:p>
            <a:pPr lvl="1" eaLnBrk="1" hangingPunct="1">
              <a:lnSpc>
                <a:spcPct val="90000"/>
              </a:lnSpc>
            </a:pPr>
            <a:r>
              <a:rPr lang="en-US" sz="2800" dirty="0">
                <a:solidFill>
                  <a:schemeClr val="tx1"/>
                </a:solidFill>
              </a:rPr>
              <a:t>Knowledgeable of the content areas assessed by Attainment Tasks and Attainment Task field tests</a:t>
            </a:r>
          </a:p>
          <a:p>
            <a:pPr lvl="1" eaLnBrk="1" hangingPunct="1">
              <a:lnSpc>
                <a:spcPct val="90000"/>
              </a:lnSpc>
            </a:pPr>
            <a:r>
              <a:rPr lang="en-US" sz="2800" dirty="0">
                <a:solidFill>
                  <a:schemeClr val="tx1"/>
                </a:solidFill>
              </a:rPr>
              <a:t>Trained on test security procedures</a:t>
            </a:r>
          </a:p>
          <a:p>
            <a:pPr lvl="1" eaLnBrk="1" hangingPunct="1">
              <a:lnSpc>
                <a:spcPct val="90000"/>
              </a:lnSpc>
            </a:pPr>
            <a:r>
              <a:rPr lang="en-US" sz="2800" dirty="0">
                <a:solidFill>
                  <a:schemeClr val="tx1"/>
                </a:solidFill>
              </a:rPr>
              <a:t>Trained on appropriate accommodations</a:t>
            </a:r>
          </a:p>
          <a:p>
            <a:pPr lvl="1" eaLnBrk="1" hangingPunct="1">
              <a:lnSpc>
                <a:spcPct val="90000"/>
              </a:lnSpc>
            </a:pPr>
            <a:r>
              <a:rPr lang="en-US" sz="2800" dirty="0">
                <a:solidFill>
                  <a:schemeClr val="tx1"/>
                </a:solidFill>
              </a:rPr>
              <a:t>Prepared to pass a qualifying quiz for administration of the Attainment Tasks</a:t>
            </a:r>
          </a:p>
          <a:p>
            <a:pPr lvl="1" eaLnBrk="1" hangingPunct="1">
              <a:lnSpc>
                <a:spcPct val="90000"/>
              </a:lnSpc>
              <a:buFont typeface="Wingdings" pitchFamily="2" charset="2"/>
              <a:buNone/>
            </a:pPr>
            <a:endParaRPr lang="en-US" dirty="0"/>
          </a:p>
          <a:p>
            <a:pPr lvl="1" eaLnBrk="1" hangingPunct="1">
              <a:lnSpc>
                <a:spcPct val="90000"/>
              </a:lnSpc>
            </a:pPr>
            <a:endParaRPr lang="en-US" sz="2000" dirty="0"/>
          </a:p>
          <a:p>
            <a:pPr marL="457200" lvl="1" indent="0" eaLnBrk="1" hangingPunct="1">
              <a:lnSpc>
                <a:spcPct val="90000"/>
              </a:lnSpc>
              <a:buNone/>
            </a:pPr>
            <a:endParaRPr lang="en-US" sz="2000" dirty="0"/>
          </a:p>
          <a:p>
            <a:pPr lvl="1" eaLnBrk="1" hangingPunct="1">
              <a:lnSpc>
                <a:spcPct val="90000"/>
              </a:lnSpc>
            </a:pPr>
            <a:endParaRPr lang="en-US" sz="2000" dirty="0"/>
          </a:p>
        </p:txBody>
      </p:sp>
    </p:spTree>
    <p:extLst>
      <p:ext uri="{BB962C8B-B14F-4D97-AF65-F5344CB8AC3E}">
        <p14:creationId xmlns:p14="http://schemas.microsoft.com/office/powerpoint/2010/main" val="2376845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E180D4A7-C9FB-4DFB-919C-405C955672EB}">
      <p14:showEvtLst xmlns:p14="http://schemas.microsoft.com/office/powerpoint/2010/main">
        <p14:playEvt time="0" objId="2"/>
        <p14:stopEvt time="20395"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6572" y="2544"/>
            <a:ext cx="9975310" cy="1173480"/>
          </a:xfrm>
        </p:spPr>
        <p:txBody>
          <a:bodyPr>
            <a:normAutofit/>
          </a:bodyPr>
          <a:lstStyle/>
          <a:p>
            <a:r>
              <a:rPr lang="en-US"/>
              <a:t>Attainment Tasks (AT) Are Designed To:</a:t>
            </a:r>
          </a:p>
        </p:txBody>
      </p:sp>
      <p:sp>
        <p:nvSpPr>
          <p:cNvPr id="12294" name="Rectangle 3"/>
          <p:cNvSpPr>
            <a:spLocks noGrp="1" noChangeArrowheads="1"/>
          </p:cNvSpPr>
          <p:nvPr>
            <p:ph sz="quarter" idx="4294967295"/>
          </p:nvPr>
        </p:nvSpPr>
        <p:spPr>
          <a:xfrm>
            <a:off x="306571" y="993361"/>
            <a:ext cx="11007191" cy="4495800"/>
          </a:xfrm>
          <a:prstGeom prst="rect">
            <a:avLst/>
          </a:prstGeom>
        </p:spPr>
        <p:txBody>
          <a:bodyPr vert="horz" lIns="91440" tIns="45720" rIns="91440" bIns="45720" rtlCol="0" anchor="t">
            <a:normAutofit/>
          </a:bodyPr>
          <a:lstStyle/>
          <a:p>
            <a:pPr>
              <a:buFont typeface="Wingdings" panose="05000000000000000000" pitchFamily="2" charset="2"/>
              <a:buChar char="Ø"/>
            </a:pPr>
            <a:r>
              <a:rPr lang="en-US" dirty="0">
                <a:solidFill>
                  <a:schemeClr val="tx1"/>
                </a:solidFill>
              </a:rPr>
              <a:t>Provide students with the most significant cognitive disabilities an alternate assessment to the Kentucky Summative Assessment (KSA) in the following content areas:</a:t>
            </a:r>
          </a:p>
          <a:p>
            <a:pPr lvl="1" eaLnBrk="1" hangingPunct="1"/>
            <a:r>
              <a:rPr lang="en-US" dirty="0">
                <a:solidFill>
                  <a:schemeClr val="tx1"/>
                </a:solidFill>
              </a:rPr>
              <a:t>Reading</a:t>
            </a:r>
          </a:p>
          <a:p>
            <a:pPr lvl="1" eaLnBrk="1" hangingPunct="1"/>
            <a:r>
              <a:rPr lang="en-US" dirty="0">
                <a:solidFill>
                  <a:schemeClr val="tx1"/>
                </a:solidFill>
              </a:rPr>
              <a:t>Mathematics</a:t>
            </a:r>
          </a:p>
          <a:p>
            <a:pPr lvl="1"/>
            <a:r>
              <a:rPr lang="en-US" dirty="0">
                <a:solidFill>
                  <a:schemeClr val="tx1"/>
                </a:solidFill>
              </a:rPr>
              <a:t>Writing (Editing &amp; Mechanics and On-Demand)</a:t>
            </a:r>
          </a:p>
          <a:p>
            <a:pPr lvl="1" eaLnBrk="1" hangingPunct="1"/>
            <a:r>
              <a:rPr lang="en-US" dirty="0">
                <a:solidFill>
                  <a:schemeClr val="tx1"/>
                </a:solidFill>
              </a:rPr>
              <a:t>Science</a:t>
            </a:r>
          </a:p>
          <a:p>
            <a:pPr lvl="1" eaLnBrk="1" hangingPunct="1"/>
            <a:r>
              <a:rPr lang="en-US" dirty="0">
                <a:solidFill>
                  <a:schemeClr val="tx1"/>
                </a:solidFill>
              </a:rPr>
              <a:t>Social Studies</a:t>
            </a:r>
          </a:p>
          <a:p>
            <a:pPr eaLnBrk="1" hangingPunct="1">
              <a:buFont typeface="Wingdings" panose="05000000000000000000" pitchFamily="2" charset="2"/>
              <a:buChar char="Ø"/>
            </a:pPr>
            <a:r>
              <a:rPr lang="en-US" dirty="0">
                <a:solidFill>
                  <a:schemeClr val="tx1"/>
                </a:solidFill>
              </a:rPr>
              <a:t>Required by the Individuals with Disabilities Education Improvement Act 2004 (IDEIA 2004, reauthorized in 2007).</a:t>
            </a:r>
          </a:p>
        </p:txBody>
      </p:sp>
    </p:spTree>
    <p:extLst>
      <p:ext uri="{BB962C8B-B14F-4D97-AF65-F5344CB8AC3E}">
        <p14:creationId xmlns:p14="http://schemas.microsoft.com/office/powerpoint/2010/main" val="2665686840"/>
      </p:ext>
    </p:extLst>
  </p:cSld>
  <p:clrMapOvr>
    <a:masterClrMapping/>
  </p:clrMapOvr>
  <p:extLst>
    <p:ext uri="{E180D4A7-C9FB-4DFB-919C-405C955672EB}">
      <p14:showEvtLst xmlns:p14="http://schemas.microsoft.com/office/powerpoint/2010/main">
        <p14:playEvt time="0" objId="2"/>
        <p14:stopEvt time="27638"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937057" cy="941387"/>
          </a:xfrm>
        </p:spPr>
        <p:txBody>
          <a:bodyPr>
            <a:normAutofit/>
          </a:bodyPr>
          <a:lstStyle/>
          <a:p>
            <a:pPr marL="233363" eaLnBrk="1" hangingPunct="1"/>
            <a:r>
              <a:rPr lang="en-US" sz="4000"/>
              <a:t>An Attainment Task</a:t>
            </a:r>
          </a:p>
        </p:txBody>
      </p:sp>
      <p:sp>
        <p:nvSpPr>
          <p:cNvPr id="13315" name="Rectangle 3"/>
          <p:cNvSpPr>
            <a:spLocks noGrp="1" noChangeArrowheads="1"/>
          </p:cNvSpPr>
          <p:nvPr>
            <p:ph type="body" sz="half" idx="1"/>
          </p:nvPr>
        </p:nvSpPr>
        <p:spPr>
          <a:xfrm>
            <a:off x="335280" y="1291389"/>
            <a:ext cx="11133466" cy="4530725"/>
          </a:xfrm>
        </p:spPr>
        <p:txBody>
          <a:bodyPr/>
          <a:lstStyle/>
          <a:p>
            <a:pPr marL="346075" indent="-346075" eaLnBrk="1" hangingPunct="1">
              <a:buFont typeface="Wingdings" panose="05000000000000000000" pitchFamily="2" charset="2"/>
              <a:buChar char="Ø"/>
            </a:pPr>
            <a:r>
              <a:rPr lang="en-US" sz="2800" dirty="0">
                <a:solidFill>
                  <a:schemeClr val="tx1"/>
                </a:solidFill>
              </a:rPr>
              <a:t>Assesses skills that evidence the performance of specified standards</a:t>
            </a:r>
          </a:p>
          <a:p>
            <a:pPr marL="346075" indent="-346075" eaLnBrk="1" hangingPunct="1">
              <a:buFont typeface="Wingdings" panose="05000000000000000000" pitchFamily="2" charset="2"/>
              <a:buChar char="Ø"/>
            </a:pPr>
            <a:r>
              <a:rPr lang="en-US" sz="2800" dirty="0">
                <a:solidFill>
                  <a:schemeClr val="tx1"/>
                </a:solidFill>
              </a:rPr>
              <a:t>Uses an activity that is based on an authentic task (e.g., similar to a task that might occur in real life)</a:t>
            </a:r>
          </a:p>
          <a:p>
            <a:pPr marL="346075" indent="-346075" eaLnBrk="1" hangingPunct="1">
              <a:buFont typeface="Wingdings" panose="05000000000000000000" pitchFamily="2" charset="2"/>
              <a:buChar char="Ø"/>
            </a:pPr>
            <a:r>
              <a:rPr lang="en-US" sz="2800" dirty="0">
                <a:solidFill>
                  <a:schemeClr val="tx1"/>
                </a:solidFill>
              </a:rPr>
              <a:t>Requires the student to complete a task, working step by step as directed by the teacher</a:t>
            </a:r>
          </a:p>
          <a:p>
            <a:pPr marL="346075" indent="-346075" eaLnBrk="1" hangingPunct="1">
              <a:buFont typeface="Wingdings" panose="05000000000000000000" pitchFamily="2" charset="2"/>
              <a:buChar char="Ø"/>
            </a:pPr>
            <a:r>
              <a:rPr lang="en-US" sz="2800" dirty="0">
                <a:solidFill>
                  <a:schemeClr val="tx1"/>
                </a:solidFill>
              </a:rPr>
              <a:t>Requires scores to be entered into an online database system</a:t>
            </a:r>
          </a:p>
          <a:p>
            <a:pPr eaLnBrk="1" hangingPunct="1">
              <a:buFont typeface="Wingdings 2" pitchFamily="18" charset="2"/>
              <a:buNone/>
            </a:pPr>
            <a:endParaRPr lang="en-US" sz="2000" dirty="0"/>
          </a:p>
          <a:p>
            <a:pPr lvl="1" eaLnBrk="1" hangingPunct="1"/>
            <a:endParaRPr lang="en-US" sz="1800" dirty="0"/>
          </a:p>
          <a:p>
            <a:pPr marL="457200" lvl="1" indent="0" eaLnBrk="1" hangingPunct="1">
              <a:buNone/>
            </a:pPr>
            <a:endParaRPr lang="en-US" sz="1800" dirty="0"/>
          </a:p>
          <a:p>
            <a:pPr lvl="1" eaLnBrk="1" hangingPunct="1"/>
            <a:endParaRPr lang="en-US" sz="1800" dirty="0"/>
          </a:p>
        </p:txBody>
      </p:sp>
    </p:spTree>
    <p:extLst>
      <p:ext uri="{BB962C8B-B14F-4D97-AF65-F5344CB8AC3E}">
        <p14:creationId xmlns:p14="http://schemas.microsoft.com/office/powerpoint/2010/main" val="3700286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E180D4A7-C9FB-4DFB-919C-405C955672EB}">
      <p14:showEvtLst xmlns:p14="http://schemas.microsoft.com/office/powerpoint/2010/main">
        <p14:playEvt time="0" objId="2"/>
        <p14:stopEvt time="32328"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Attainment Tasks Field Test</a:t>
            </a:r>
          </a:p>
        </p:txBody>
      </p:sp>
      <p:sp>
        <p:nvSpPr>
          <p:cNvPr id="5" name="Content Placeholder 2">
            <a:extLst>
              <a:ext uri="{FF2B5EF4-FFF2-40B4-BE49-F238E27FC236}">
                <a16:creationId xmlns:a16="http://schemas.microsoft.com/office/drawing/2014/main" id="{88651CBE-F274-A771-B811-93780087D8A0}"/>
              </a:ext>
            </a:extLst>
          </p:cNvPr>
          <p:cNvSpPr txBox="1">
            <a:spLocks/>
          </p:cNvSpPr>
          <p:nvPr/>
        </p:nvSpPr>
        <p:spPr>
          <a:xfrm>
            <a:off x="614303" y="1105286"/>
            <a:ext cx="11146758" cy="438973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solidFill>
              </a:rPr>
              <a:t>Field Test for Newly Developed Items:</a:t>
            </a:r>
          </a:p>
          <a:p>
            <a:pPr marL="346075" indent="-346075">
              <a:buFont typeface="Wingdings" panose="05000000000000000000" pitchFamily="2" charset="2"/>
              <a:buChar char="Ø"/>
            </a:pPr>
            <a:r>
              <a:rPr lang="en-US" dirty="0">
                <a:solidFill>
                  <a:schemeClr val="tx1"/>
                </a:solidFill>
              </a:rPr>
              <a:t>One task (five items) per grade and content area </a:t>
            </a:r>
          </a:p>
          <a:p>
            <a:pPr marL="346075" indent="-346075">
              <a:buFont typeface="Wingdings" panose="05000000000000000000" pitchFamily="2" charset="2"/>
              <a:buChar char="Ø"/>
            </a:pPr>
            <a:r>
              <a:rPr lang="en-US" dirty="0">
                <a:solidFill>
                  <a:schemeClr val="tx1"/>
                </a:solidFill>
              </a:rPr>
              <a:t>In testing materials, Field Test Tasks will immediately follow operational tasks in the testing binder for every grade in Reading, Mathematics, Social Studies, Science, Editing and Mechanics (Window 1) and On-Demand Writing (Window 2)</a:t>
            </a:r>
          </a:p>
          <a:p>
            <a:pPr marL="346075" indent="-346075">
              <a:buFont typeface="Wingdings" panose="05000000000000000000" pitchFamily="2" charset="2"/>
              <a:buChar char="Ø"/>
            </a:pPr>
            <a:r>
              <a:rPr lang="en-US" dirty="0">
                <a:solidFill>
                  <a:schemeClr val="tx1"/>
                </a:solidFill>
              </a:rPr>
              <a:t>Field Test Tasks are </a:t>
            </a:r>
            <a:r>
              <a:rPr lang="en-US" b="1" dirty="0">
                <a:solidFill>
                  <a:schemeClr val="tx1"/>
                </a:solidFill>
              </a:rPr>
              <a:t>mandatory</a:t>
            </a:r>
            <a:r>
              <a:rPr lang="en-US" dirty="0">
                <a:solidFill>
                  <a:schemeClr val="tx1"/>
                </a:solidFill>
              </a:rPr>
              <a:t> for all students taking the AKSA</a:t>
            </a:r>
          </a:p>
          <a:p>
            <a:pPr marL="346075" indent="-346075">
              <a:buFont typeface="Wingdings" panose="05000000000000000000" pitchFamily="2" charset="2"/>
              <a:buChar char="Ø"/>
            </a:pPr>
            <a:r>
              <a:rPr lang="en-US" dirty="0">
                <a:solidFill>
                  <a:schemeClr val="tx1"/>
                </a:solidFill>
              </a:rPr>
              <a:t>In both Window 1 and Window 2</a:t>
            </a:r>
          </a:p>
          <a:p>
            <a:pPr lvl="1"/>
            <a:r>
              <a:rPr lang="en-US" sz="2800" dirty="0">
                <a:solidFill>
                  <a:schemeClr val="tx1"/>
                </a:solidFill>
              </a:rPr>
              <a:t>Teachers will be responsible for indicating which field test form they administered in the SRD</a:t>
            </a:r>
          </a:p>
        </p:txBody>
      </p:sp>
    </p:spTree>
    <p:extLst>
      <p:ext uri="{BB962C8B-B14F-4D97-AF65-F5344CB8AC3E}">
        <p14:creationId xmlns:p14="http://schemas.microsoft.com/office/powerpoint/2010/main" val="303946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2D03-7BB0-2BD6-50A0-7F29D4D94BA6}"/>
              </a:ext>
            </a:extLst>
          </p:cNvPr>
          <p:cNvSpPr>
            <a:spLocks noGrp="1"/>
          </p:cNvSpPr>
          <p:nvPr>
            <p:ph type="title"/>
          </p:nvPr>
        </p:nvSpPr>
        <p:spPr>
          <a:xfrm>
            <a:off x="0" y="1"/>
            <a:ext cx="10972800" cy="1036320"/>
          </a:xfrm>
        </p:spPr>
        <p:txBody>
          <a:bodyPr/>
          <a:lstStyle/>
          <a:p>
            <a:r>
              <a:rPr lang="en-US"/>
              <a:t>Attainment Task Field Test </a:t>
            </a:r>
          </a:p>
        </p:txBody>
      </p:sp>
      <p:pic>
        <p:nvPicPr>
          <p:cNvPr id="3" name="Picture 2" descr="A screenshot of a field test">
            <a:extLst>
              <a:ext uri="{FF2B5EF4-FFF2-40B4-BE49-F238E27FC236}">
                <a16:creationId xmlns:a16="http://schemas.microsoft.com/office/drawing/2014/main" id="{2462139A-4282-60ED-CB32-953F541F98F2}"/>
              </a:ext>
            </a:extLst>
          </p:cNvPr>
          <p:cNvPicPr>
            <a:picLocks noChangeAspect="1"/>
          </p:cNvPicPr>
          <p:nvPr/>
        </p:nvPicPr>
        <p:blipFill>
          <a:blip r:embed="rId3"/>
          <a:stretch>
            <a:fillRect/>
          </a:stretch>
        </p:blipFill>
        <p:spPr>
          <a:xfrm>
            <a:off x="-5255" y="1824351"/>
            <a:ext cx="12110544" cy="2972816"/>
          </a:xfrm>
          <a:prstGeom prst="rect">
            <a:avLst/>
          </a:prstGeom>
        </p:spPr>
      </p:pic>
      <p:sp>
        <p:nvSpPr>
          <p:cNvPr id="7" name="Oval 6" descr="Red circle indication which form is used for field test.">
            <a:extLst>
              <a:ext uri="{FF2B5EF4-FFF2-40B4-BE49-F238E27FC236}">
                <a16:creationId xmlns:a16="http://schemas.microsoft.com/office/drawing/2014/main" id="{DBE19ADE-47D8-4742-5EFF-32C384CA8143}"/>
              </a:ext>
            </a:extLst>
          </p:cNvPr>
          <p:cNvSpPr/>
          <p:nvPr/>
        </p:nvSpPr>
        <p:spPr>
          <a:xfrm>
            <a:off x="9795880" y="2399981"/>
            <a:ext cx="1104405" cy="522515"/>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736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688400" cy="999460"/>
          </a:xfrm>
        </p:spPr>
        <p:txBody>
          <a:bodyPr>
            <a:normAutofit/>
          </a:bodyPr>
          <a:lstStyle/>
          <a:p>
            <a:pPr indent="233363" eaLnBrk="1" hangingPunct="1"/>
            <a:r>
              <a:rPr lang="en-US" sz="4000"/>
              <a:t>Test Security</a:t>
            </a:r>
          </a:p>
        </p:txBody>
      </p:sp>
      <p:sp>
        <p:nvSpPr>
          <p:cNvPr id="18438" name="Rectangle 3"/>
          <p:cNvSpPr>
            <a:spLocks noGrp="1" noChangeArrowheads="1"/>
          </p:cNvSpPr>
          <p:nvPr>
            <p:ph sz="quarter" idx="4294967295"/>
          </p:nvPr>
        </p:nvSpPr>
        <p:spPr>
          <a:xfrm>
            <a:off x="260133" y="1212112"/>
            <a:ext cx="11343184" cy="4969400"/>
          </a:xfrm>
          <a:prstGeom prst="rect">
            <a:avLst/>
          </a:prstGeom>
        </p:spPr>
        <p:txBody>
          <a:bodyPr vert="horz" lIns="91440" tIns="45720" rIns="91440" bIns="45720" rtlCol="0" anchor="t">
            <a:normAutofit/>
          </a:bodyPr>
          <a:lstStyle/>
          <a:p>
            <a:pPr marL="339725" indent="-339725">
              <a:buFont typeface="Wingdings" panose="05000000000000000000" pitchFamily="2" charset="2"/>
              <a:buChar char="Ø"/>
            </a:pPr>
            <a:r>
              <a:rPr lang="en-US" dirty="0">
                <a:solidFill>
                  <a:schemeClr val="tx1"/>
                </a:solidFill>
              </a:rPr>
              <a:t>AT</a:t>
            </a:r>
            <a:r>
              <a:rPr lang="en-US" sz="2800" b="1" dirty="0">
                <a:solidFill>
                  <a:schemeClr val="tx1"/>
                </a:solidFill>
              </a:rPr>
              <a:t> </a:t>
            </a:r>
            <a:r>
              <a:rPr lang="en-US" sz="2800" dirty="0">
                <a:solidFill>
                  <a:schemeClr val="tx1"/>
                </a:solidFill>
              </a:rPr>
              <a:t>materials are considered secure testing materials and must be kept in a secure, double-locked location.</a:t>
            </a:r>
            <a:r>
              <a:rPr lang="en-US" dirty="0">
                <a:solidFill>
                  <a:schemeClr val="tx1"/>
                </a:solidFill>
              </a:rPr>
              <a:t> Please ensure the following:</a:t>
            </a:r>
            <a:endParaRPr lang="en-US" sz="2800" dirty="0">
              <a:solidFill>
                <a:schemeClr val="tx1"/>
              </a:solidFill>
            </a:endParaRPr>
          </a:p>
          <a:p>
            <a:pPr lvl="1" eaLnBrk="1" hangingPunct="1"/>
            <a:r>
              <a:rPr lang="en-US" sz="2800" dirty="0">
                <a:solidFill>
                  <a:schemeClr val="tx1"/>
                </a:solidFill>
              </a:rPr>
              <a:t>Do not reproduce except as directed in materials (e.g., extra copy for cutting apart pictures, enlarging tasks, additional copies for test administration, etc.).</a:t>
            </a:r>
          </a:p>
          <a:p>
            <a:pPr lvl="1" eaLnBrk="1" hangingPunct="1"/>
            <a:r>
              <a:rPr lang="en-US" sz="2800" dirty="0">
                <a:solidFill>
                  <a:schemeClr val="tx1"/>
                </a:solidFill>
              </a:rPr>
              <a:t>Do not take notes on the task to be used for test preparation.</a:t>
            </a:r>
          </a:p>
          <a:p>
            <a:pPr lvl="1" eaLnBrk="1" hangingPunct="1"/>
            <a:r>
              <a:rPr lang="en-US" sz="2800" dirty="0">
                <a:solidFill>
                  <a:schemeClr val="tx1"/>
                </a:solidFill>
              </a:rPr>
              <a:t>Do not share the task with unauthorized persons.</a:t>
            </a:r>
          </a:p>
          <a:p>
            <a:pPr lvl="1" eaLnBrk="1" hangingPunct="1"/>
            <a:r>
              <a:rPr lang="en-US" sz="2800" dirty="0">
                <a:solidFill>
                  <a:schemeClr val="tx1"/>
                </a:solidFill>
              </a:rPr>
              <a:t>Log out of the Online Training System (OTS) when not administering the assessment.</a:t>
            </a:r>
          </a:p>
          <a:p>
            <a:pPr lvl="1" eaLnBrk="1" hangingPunct="1"/>
            <a:endParaRPr lang="en-US" dirty="0"/>
          </a:p>
        </p:txBody>
      </p:sp>
    </p:spTree>
    <p:extLst>
      <p:ext uri="{BB962C8B-B14F-4D97-AF65-F5344CB8AC3E}">
        <p14:creationId xmlns:p14="http://schemas.microsoft.com/office/powerpoint/2010/main" val="2252453557"/>
      </p:ext>
    </p:extLst>
  </p:cSld>
  <p:clrMapOvr>
    <a:masterClrMapping/>
  </p:clrMapOvr>
  <p:extLst>
    <p:ext uri="{E180D4A7-C9FB-4DFB-919C-405C955672EB}">
      <p14:showEvtLst xmlns:p14="http://schemas.microsoft.com/office/powerpoint/2010/main">
        <p14:playEvt time="0" objId="2"/>
        <p14:stopEvt time="28874" objId="2"/>
      </p14:showEvt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2024-08-23T19:16:27+00:00</Publication_x0020_Date>
    <Audience1 xmlns="3a62de7d-ba57-4f43-9dae-9623ba637be0"/>
    <_dlc_DocId xmlns="3a62de7d-ba57-4f43-9dae-9623ba637be0">KYED-206681809-96</_dlc_DocId>
    <_dlc_DocIdUrl xmlns="3a62de7d-ba57-4f43-9dae-9623ba637be0">
      <Url>https://www.education.ky.gov/AA/Assessments/summassmt/_layouts/15/DocIdRedir.aspx?ID=KYED-206681809-96</Url>
      <Description>KYED-206681809-96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9CC61AC670224C80D5E807DE5FD2BE" ma:contentTypeVersion="29" ma:contentTypeDescription="" ma:contentTypeScope="" ma:versionID="da7b306df635362095f68fd6fd188e29">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bf53235365eb3ab8d60bf2e0406a79d8"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c4bbda24-f7c9-41ba-9732-e119dcb2eb79"/>
    <ds:schemaRef ds:uri="http://schemas.microsoft.com/office/infopath/2007/PartnerControls"/>
    <ds:schemaRef ds:uri="http://purl.org/dc/dcmitype/"/>
    <ds:schemaRef ds:uri="http://www.w3.org/XML/1998/namespace"/>
    <ds:schemaRef ds:uri="4ba77eba-537c-4146-977f-ca75ba92ef12"/>
    <ds:schemaRef ds:uri="http://purl.org/dc/terms/"/>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A2A9C8F1-2863-45CD-A141-A1500F308895}"/>
</file>

<file path=customXml/itemProps4.xml><?xml version="1.0" encoding="utf-8"?>
<ds:datastoreItem xmlns:ds="http://schemas.openxmlformats.org/officeDocument/2006/customXml" ds:itemID="{451226FF-F9FF-43B6-8C6D-90AB2F388428}"/>
</file>

<file path=docProps/app.xml><?xml version="1.0" encoding="utf-8"?>
<Properties xmlns="http://schemas.openxmlformats.org/officeDocument/2006/extended-properties" xmlns:vt="http://schemas.openxmlformats.org/officeDocument/2006/docPropsVTypes">
  <Template/>
  <TotalTime>96</TotalTime>
  <Words>6196</Words>
  <Application>Microsoft Office PowerPoint</Application>
  <PresentationFormat>Widescreen</PresentationFormat>
  <Paragraphs>304</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Franklin Gothic Book</vt:lpstr>
      <vt:lpstr>Franklin Gothic Medium</vt:lpstr>
      <vt:lpstr>Wingdings</vt:lpstr>
      <vt:lpstr>Wingdings 2</vt:lpstr>
      <vt:lpstr>Wingdings,Sans-Serif</vt:lpstr>
      <vt:lpstr>Office Theme</vt:lpstr>
      <vt:lpstr>Kentucky Alternate Assessment Program 2024-2025  Alternate Assessment Overview and  Attainment Tasks Training Part 2 </vt:lpstr>
      <vt:lpstr>Agenda</vt:lpstr>
      <vt:lpstr>Administration Guide</vt:lpstr>
      <vt:lpstr>Desired Outcomes</vt:lpstr>
      <vt:lpstr>Attainment Tasks (AT) Are Designed To:</vt:lpstr>
      <vt:lpstr>An Attainment Task</vt:lpstr>
      <vt:lpstr>Attainment Tasks Field Test</vt:lpstr>
      <vt:lpstr>Attainment Task Field Test </vt:lpstr>
      <vt:lpstr>Test Security</vt:lpstr>
      <vt:lpstr>Test Security Continued</vt:lpstr>
      <vt:lpstr>Prior to Administering the Test</vt:lpstr>
      <vt:lpstr>AT Resource Guide</vt:lpstr>
      <vt:lpstr>Receiving Testing Materials</vt:lpstr>
      <vt:lpstr>Receiving Testing Materials Continued</vt:lpstr>
      <vt:lpstr>Supplemental Materials</vt:lpstr>
      <vt:lpstr> Materials for Students with Visual Impairments </vt:lpstr>
      <vt:lpstr>Review the Materials</vt:lpstr>
      <vt:lpstr> Review the Materials Continued </vt:lpstr>
      <vt:lpstr>Preparing Accommodations</vt:lpstr>
      <vt:lpstr>Preparing Accommodations Continued</vt:lpstr>
      <vt:lpstr>Examples of Accommodations</vt:lpstr>
      <vt:lpstr>Examples of Accommodations Continued</vt:lpstr>
      <vt:lpstr>Changes to the Items</vt:lpstr>
      <vt:lpstr>Task Administration </vt:lpstr>
      <vt:lpstr>AT Procedures for Student Responses</vt:lpstr>
      <vt:lpstr>Selecting a Response</vt:lpstr>
      <vt:lpstr>Selecting a Response Continued</vt:lpstr>
      <vt:lpstr>Allowed during AKSA Administration</vt:lpstr>
      <vt:lpstr>Not Allowed During AKSA Administration</vt:lpstr>
      <vt:lpstr>After Administering the Tasks</vt:lpstr>
      <vt:lpstr>Key Dates for Test Administration</vt:lpstr>
      <vt:lpstr>Important Contacts</vt:lpstr>
      <vt:lpstr>Division of Assessment and Accountability Support</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Attainment Task Training</dc:title>
  <dc:creator>Hackworth, Michael - Office of Assessment and Accountability</dc:creator>
  <cp:lastModifiedBy>Riley, Ben - Division of Assessment and Accountability Support</cp:lastModifiedBy>
  <cp:revision>29</cp:revision>
  <dcterms:created xsi:type="dcterms:W3CDTF">2021-08-26T18:21:30Z</dcterms:created>
  <dcterms:modified xsi:type="dcterms:W3CDTF">2024-08-23T19:15:09Z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0x0101001BEB557DBE01834EAB47A683706DCD5B001C9CC61AC670224C80D5E807DE5FD2BE</vt:lpwstr>
  </property>
  <property fmtid="{D5CDD505-2E9C-101B-9397-08002B2CF9AE}" pid="3" name="_dlc_DocIdItemGuid">
    <vt:lpwstr>cb6183ff-55db-406c-86a0-7a6b43260e0d</vt:lpwstr>
  </property>
  <property fmtid="{D5CDD505-2E9C-101B-9397-08002B2CF9AE}" pid="4" name="MediaServiceImageTags">
    <vt:lpwstr/>
  </property>
  <property fmtid="{D5CDD505-2E9C-101B-9397-08002B2CF9AE}" pid="5" name="MSIP_Label_eb544694-0027-44fa-bee4-2648c0363f9d_Enabled">
    <vt:lpwstr>true</vt:lpwstr>
  </property>
  <property fmtid="{D5CDD505-2E9C-101B-9397-08002B2CF9AE}" pid="6" name="MSIP_Label_eb544694-0027-44fa-bee4-2648c0363f9d_SetDate">
    <vt:lpwstr>2024-07-29T18:57:36Z</vt:lpwstr>
  </property>
  <property fmtid="{D5CDD505-2E9C-101B-9397-08002B2CF9AE}" pid="7" name="MSIP_Label_eb544694-0027-44fa-bee4-2648c0363f9d_Method">
    <vt:lpwstr>Standard</vt:lpwstr>
  </property>
  <property fmtid="{D5CDD505-2E9C-101B-9397-08002B2CF9AE}" pid="8" name="MSIP_Label_eb544694-0027-44fa-bee4-2648c0363f9d_Name">
    <vt:lpwstr>defa4170-0d19-0005-0004-bc88714345d2</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ActionId">
    <vt:lpwstr>48ea0615-ba39-47ca-95f8-043ceb9ebc51</vt:lpwstr>
  </property>
  <property fmtid="{D5CDD505-2E9C-101B-9397-08002B2CF9AE}" pid="11" name="MSIP_Label_eb544694-0027-44fa-bee4-2648c0363f9d_ContentBits">
    <vt:lpwstr>0</vt:lpwstr>
  </property>
</Properties>
</file>