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entation.xml" ContentType="application/vnd.openxmlformats-officedocument.presentationml.presentation.main+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20.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authors.xml" ContentType="application/vnd.ms-powerpoint.authors+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customXml/itemProps2.xml" ContentType="application/vnd.openxmlformats-officedocument.customXmlProperties+xml"/>
  <Override PartName="/customXml/itemProps1.xml" ContentType="application/vnd.openxmlformats-officedocument.customXmlProperties+xml"/>
  <Override PartName="/ppt/revisionInfo.xml" ContentType="application/vnd.ms-powerpoint.revisioninfo+xml"/>
  <Override PartName="/customXml/itemProps3.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1"/>
  </p:notesMasterIdLst>
  <p:handoutMasterIdLst>
    <p:handoutMasterId r:id="rId62"/>
  </p:handoutMasterIdLst>
  <p:sldIdLst>
    <p:sldId id="257" r:id="rId5"/>
    <p:sldId id="305" r:id="rId6"/>
    <p:sldId id="326" r:id="rId7"/>
    <p:sldId id="269" r:id="rId8"/>
    <p:sldId id="344" r:id="rId9"/>
    <p:sldId id="268" r:id="rId10"/>
    <p:sldId id="346" r:id="rId11"/>
    <p:sldId id="349" r:id="rId12"/>
    <p:sldId id="270" r:id="rId13"/>
    <p:sldId id="327" r:id="rId14"/>
    <p:sldId id="300" r:id="rId15"/>
    <p:sldId id="279" r:id="rId16"/>
    <p:sldId id="328" r:id="rId17"/>
    <p:sldId id="292" r:id="rId18"/>
    <p:sldId id="293" r:id="rId19"/>
    <p:sldId id="294" r:id="rId20"/>
    <p:sldId id="324" r:id="rId21"/>
    <p:sldId id="259" r:id="rId22"/>
    <p:sldId id="322" r:id="rId23"/>
    <p:sldId id="304" r:id="rId24"/>
    <p:sldId id="325" r:id="rId25"/>
    <p:sldId id="301" r:id="rId26"/>
    <p:sldId id="310" r:id="rId27"/>
    <p:sldId id="332" r:id="rId28"/>
    <p:sldId id="302" r:id="rId29"/>
    <p:sldId id="347" r:id="rId30"/>
    <p:sldId id="333" r:id="rId31"/>
    <p:sldId id="275" r:id="rId32"/>
    <p:sldId id="334" r:id="rId33"/>
    <p:sldId id="277" r:id="rId34"/>
    <p:sldId id="335" r:id="rId35"/>
    <p:sldId id="313" r:id="rId36"/>
    <p:sldId id="336" r:id="rId37"/>
    <p:sldId id="284" r:id="rId38"/>
    <p:sldId id="285" r:id="rId39"/>
    <p:sldId id="337" r:id="rId40"/>
    <p:sldId id="338" r:id="rId41"/>
    <p:sldId id="306" r:id="rId42"/>
    <p:sldId id="339" r:id="rId43"/>
    <p:sldId id="307" r:id="rId44"/>
    <p:sldId id="308" r:id="rId45"/>
    <p:sldId id="340" r:id="rId46"/>
    <p:sldId id="287" r:id="rId47"/>
    <p:sldId id="317" r:id="rId48"/>
    <p:sldId id="288" r:id="rId49"/>
    <p:sldId id="291" r:id="rId50"/>
    <p:sldId id="341" r:id="rId51"/>
    <p:sldId id="289" r:id="rId52"/>
    <p:sldId id="290" r:id="rId53"/>
    <p:sldId id="342" r:id="rId54"/>
    <p:sldId id="343" r:id="rId55"/>
    <p:sldId id="348" r:id="rId56"/>
    <p:sldId id="329" r:id="rId57"/>
    <p:sldId id="282" r:id="rId58"/>
    <p:sldId id="299" r:id="rId59"/>
    <p:sldId id="303"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9BDD03-6500-141E-5C73-C5F7B6F6E863}" name="Williams, Chris - Division of Assessment and Accountability Support" initials="WS" userId="S::chris.williams@education.ky.gov::2f156fa2-a309-475c-82f3-62ae8d0ba8a4" providerId="AD"/>
  <p188:author id="{9B822606-89CE-37F5-0354-C7C7B03AE384}" name="Chandler, Melissa - Division of Assessment and Accountability Support" initials="CS" userId="S::melissa.chandler@education.ky.gov::c7c40c5a-5db2-409e-9ac5-b3fa8556cae3" providerId="AD"/>
  <p188:author id="{2254F716-6BD3-11B8-3597-8B5EF4911B77}" name="Howard, Jason - Division of Assessment and Accountability Support" initials="HS" userId="S::jason.howard@education.ky.gov::49814e1c-8227-44e2-9235-bb86dacf959c" providerId="AD"/>
  <p188:author id="{EEAF063B-8BCB-A246-0486-9A5ACA2B8CA4}" name="Roseberry, Christen - Division of Assessment and Accountability Support" initials="CR" userId="S::christen.roseberry@education.ky.gov::64f073a6-c0e0-4356-b5dd-074214d6d82f" providerId="AD"/>
  <p188:author id="{659CF449-6B5C-B25D-10AD-86AA608BB57E}" name="Vanatter, Cindy - Division of Assessment and Accountability Support" initials="VS" userId="S::cindy.vanatter@education.ky.gov::d05b9e59-7477-4c66-849e-ce514c282c74" providerId="AD"/>
  <p188:author id="{0C431B50-E267-7ED8-372B-1A1B808F8997}" name="Jones, Helen - Division of Assessment and Accountability Support" initials="JHDoAaAS" userId="S::helen.jones@education.ky.gov::b7d6fb4f-88fd-4227-920b-6a3119e5e7a1" providerId="AD"/>
  <p188:author id="{52F57052-0FAD-5FD0-5873-4C8768666379}" name="Avery, Devon - Division of Assessment and Accountability Support" initials="AS" userId="S::devon.avery@education.ky.gov::ea78a75c-c17e-4901-bc17-b64bcd9c9f6d" providerId="AD"/>
  <p188:author id="{771B6458-EC8F-ACB7-5084-9D6F069BC75D}" name="Avery, Devon - Division of Assessment and Accountability Support" initials="AS" userId="S::devon.avery@education.ky.gov::3c4d04ce-6fc5-4533-8afa-2b6776a03065" providerId="AD"/>
  <p188:author id="{88648475-71B6-623B-C150-DFABD8E8EB02}" name="Guettler, Karen M." initials="GM" userId="S::kmguet2_uky.edu#ext#@staffkyschools.onmicrosoft.com::bc5fbbcd-4c5c-4b0c-864b-22d56321d7ff" providerId="AD"/>
  <p188:author id="{291D247D-CC19-DA28-7143-6773EF22CADD}" name="Guest User" initials="GU" userId="S::urn:spo:anon#01dbf0937dd28da955fa11a9578d6d0bfd617299c8d20d74a94f8d11f448faed::" providerId="AD"/>
  <p188:author id="{436EC786-CEC7-8901-61CA-4BDABF115B31}" name="Savage, Shara - Division of Assessment and Accountability Support" initials="SS" userId="S::Shara.Savage@education.ky.gov::71eadb16-699f-453e-81d8-c9ac7aaf2dd6" providerId="AD"/>
  <p188:author id="{88138196-F698-FBED-D0A7-04A9C0FF3D88}" name="Stafford, Jennifer - KDE Division Director" initials="SD" userId="S::jennifer.stafford@education.ky.gov::0151abd4-297e-443f-a77b-a8c249c015ab" providerId="AD"/>
  <p188:author id="{5792059B-712A-A66F-966D-BE8B171CB42A}" name="O'Hair, Kevin - Office of Assessment and Accountability" initials="OA" userId="S::kevin.ohair@education.ky.gov::854929ff-e20a-4d14-a6ee-38bca46af5a2" providerId="AD"/>
  <p188:author id="{4E37AEA2-9003-7A2B-581B-AF4837220C73}" name="Riley, Ben - Division of Accountability Data &amp; Analysis" initials="BR" userId="S::ben.riley@education.ky.gov::4cd6cdff-1273-49fa-8860-d0f5fa3fb9f7" providerId="AD"/>
  <p188:author id="{E0DB3AB3-8C22-653F-571B-3E25AA2E63A2}" name="Savage, Shara - Division of Assessment and Accountability Support" initials="SS" userId="S::shara.savage@education.ky.gov::71eadb16-699f-453e-81d8-c9ac7aaf2dd6" providerId="AD"/>
  <p188:author id="{F4B59DEA-CB12-2AED-A3DE-F1ACF4D23EF4}" name="jacqueline.norman@uky.edu" initials="ja" userId="S::urn:spo:guest#jacqueline.norman@uky.edu::" providerId="AD"/>
  <p188:author id="{1DDE88F8-27C4-C73A-F768-A150E2731EB4}" name="Mullins, Krista - Division of Assessment and Accountability Support" initials="KM" userId="S::krista.mullins@education.ky.gov::599e8b2c-da26-429c-a2a4-0d587b3d341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orman, Jacqueline M." initials="NJM" lastIdx="18" clrIdx="0">
    <p:extLst>
      <p:ext uri="{19B8F6BF-5375-455C-9EA6-DF929625EA0E}">
        <p15:presenceInfo xmlns:p15="http://schemas.microsoft.com/office/powerpoint/2012/main" userId="S-1-5-21-436374069-1454471165-682003330-108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BA88"/>
    <a:srgbClr val="6AC398"/>
    <a:srgbClr val="007780"/>
    <a:srgbClr val="A7CBCD"/>
    <a:srgbClr val="057780"/>
    <a:srgbClr val="91AE8C"/>
    <a:srgbClr val="B8CBB5"/>
    <a:srgbClr val="AFD1B0"/>
    <a:srgbClr val="AAD6B8"/>
    <a:srgbClr val="1026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66B4A5-FA71-0C56-B2AF-71B845418E83}" v="9" dt="2026-08-24T13:08:24.522"/>
    <p1510:client id="{91782DC3-E567-8A42-61D2-FCA4CBF09002}" v="2" dt="2026-08-24T13:11:04.419"/>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923" autoAdjust="0"/>
  </p:normalViewPr>
  <p:slideViewPr>
    <p:cSldViewPr snapToGrid="0">
      <p:cViewPr varScale="1">
        <p:scale>
          <a:sx n="57" d="100"/>
          <a:sy n="57" d="100"/>
        </p:scale>
        <p:origin x="1651"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commentAuthors" Target="commentAuthors.xml"/><Relationship Id="rId68"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70"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7D09F8-0389-558F-A7E2-EDC881D9059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8289FF3-6EA1-7BA8-2325-9DBC99744D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5776301-A44A-4512-971C-5146B670986F}" type="datetimeFigureOut">
              <a:rPr lang="en-US" smtClean="0"/>
              <a:t>8/24/2026</a:t>
            </a:fld>
            <a:endParaRPr lang="en-US"/>
          </a:p>
        </p:txBody>
      </p:sp>
      <p:sp>
        <p:nvSpPr>
          <p:cNvPr id="4" name="Footer Placeholder 3">
            <a:extLst>
              <a:ext uri="{FF2B5EF4-FFF2-40B4-BE49-F238E27FC236}">
                <a16:creationId xmlns:a16="http://schemas.microsoft.com/office/drawing/2014/main" id="{B568E0DD-B8C8-CF55-A727-BDCE72A01D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C6CF3BD-437A-AA77-A727-F3869C44CC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118138-4E46-48CE-B7A2-78DEA1C963C2}" type="slidenum">
              <a:rPr lang="en-US" smtClean="0"/>
              <a:t>‹#›</a:t>
            </a:fld>
            <a:endParaRPr lang="en-US"/>
          </a:p>
        </p:txBody>
      </p:sp>
    </p:spTree>
    <p:extLst>
      <p:ext uri="{BB962C8B-B14F-4D97-AF65-F5344CB8AC3E}">
        <p14:creationId xmlns:p14="http://schemas.microsoft.com/office/powerpoint/2010/main" val="355842513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2C9033-769B-4EFD-B4BC-E28CD2D40FD3}" type="datetimeFigureOut">
              <a:rPr lang="en-US" smtClean="0"/>
              <a:t>8/24/2026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41B365-D8D5-4ED3-A31E-D03B3F7A9AA2}" type="slidenum">
              <a:rPr lang="en-US" smtClean="0"/>
              <a:t>‹#›</a:t>
            </a:fld>
            <a:endParaRPr lang="en-US"/>
          </a:p>
        </p:txBody>
      </p:sp>
    </p:spTree>
    <p:extLst>
      <p:ext uri="{BB962C8B-B14F-4D97-AF65-F5344CB8AC3E}">
        <p14:creationId xmlns:p14="http://schemas.microsoft.com/office/powerpoint/2010/main" val="346128328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34335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04AB5-A241-B1C4-0967-43EE581B4F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A1DCE0-A24F-CA95-ABA1-CF47BD94E2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9A577B-AB8D-0EB2-2EE3-465F2DE311E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95561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Tree>
    <p:extLst>
      <p:ext uri="{BB962C8B-B14F-4D97-AF65-F5344CB8AC3E}">
        <p14:creationId xmlns:p14="http://schemas.microsoft.com/office/powerpoint/2010/main" val="1490113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Tree>
    <p:extLst>
      <p:ext uri="{BB962C8B-B14F-4D97-AF65-F5344CB8AC3E}">
        <p14:creationId xmlns:p14="http://schemas.microsoft.com/office/powerpoint/2010/main" val="32729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A31AB-585A-9605-34EC-8BECBBECE6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B2CAC0-B388-D6C6-00AF-C57C1B41D0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B14C9F-3A54-3F7C-0320-A582BDDC839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66293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5" name="Footer Placeholder 4"/>
          <p:cNvSpPr>
            <a:spLocks noGrp="1"/>
          </p:cNvSpPr>
          <p:nvPr>
            <p:ph type="ftr" sz="quarter" idx="11"/>
          </p:nvPr>
        </p:nvSpPr>
        <p:spPr/>
        <p:txBody>
          <a:bodyPr/>
          <a:lstStyle/>
          <a:p>
            <a:r>
              <a:rPr lang="en-US"/>
              <a:t>KDE:OAA:DSR:cw&amp;ko:7/13/2016</a:t>
            </a:r>
          </a:p>
        </p:txBody>
      </p:sp>
    </p:spTree>
    <p:extLst>
      <p:ext uri="{BB962C8B-B14F-4D97-AF65-F5344CB8AC3E}">
        <p14:creationId xmlns:p14="http://schemas.microsoft.com/office/powerpoint/2010/main" val="1072978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5" name="Footer Placeholder 4"/>
          <p:cNvSpPr>
            <a:spLocks noGrp="1"/>
          </p:cNvSpPr>
          <p:nvPr>
            <p:ph type="ftr" sz="quarter" idx="11"/>
          </p:nvPr>
        </p:nvSpPr>
        <p:spPr/>
        <p:txBody>
          <a:bodyPr/>
          <a:lstStyle/>
          <a:p>
            <a:r>
              <a:rPr lang="en-US"/>
              <a:t>KDE:OAA:DSR:cw&amp;ko:7/13/2016</a:t>
            </a:r>
          </a:p>
        </p:txBody>
      </p:sp>
    </p:spTree>
    <p:extLst>
      <p:ext uri="{BB962C8B-B14F-4D97-AF65-F5344CB8AC3E}">
        <p14:creationId xmlns:p14="http://schemas.microsoft.com/office/powerpoint/2010/main" val="24707660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5" name="Footer Placeholder 4"/>
          <p:cNvSpPr>
            <a:spLocks noGrp="1"/>
          </p:cNvSpPr>
          <p:nvPr>
            <p:ph type="ftr" sz="quarter" idx="11"/>
          </p:nvPr>
        </p:nvSpPr>
        <p:spPr/>
        <p:txBody>
          <a:bodyPr/>
          <a:lstStyle/>
          <a:p>
            <a:r>
              <a:rPr lang="en-US"/>
              <a:t>KDE:OAA:DSR:cw&amp;ko:7/13/2016</a:t>
            </a:r>
          </a:p>
        </p:txBody>
      </p:sp>
    </p:spTree>
    <p:extLst>
      <p:ext uri="{BB962C8B-B14F-4D97-AF65-F5344CB8AC3E}">
        <p14:creationId xmlns:p14="http://schemas.microsoft.com/office/powerpoint/2010/main" val="350152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Tree>
    <p:extLst>
      <p:ext uri="{BB962C8B-B14F-4D97-AF65-F5344CB8AC3E}">
        <p14:creationId xmlns:p14="http://schemas.microsoft.com/office/powerpoint/2010/main" val="3130490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endParaRPr lang="en-US" dirty="0">
              <a:ea typeface="Calibri"/>
              <a:cs typeface="Calibri"/>
            </a:endParaRPr>
          </a:p>
        </p:txBody>
      </p:sp>
    </p:spTree>
    <p:extLst>
      <p:ext uri="{BB962C8B-B14F-4D97-AF65-F5344CB8AC3E}">
        <p14:creationId xmlns:p14="http://schemas.microsoft.com/office/powerpoint/2010/main" val="15546335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0490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ea typeface="Calibri"/>
              <a:cs typeface="Calibri"/>
            </a:endParaRPr>
          </a:p>
        </p:txBody>
      </p:sp>
    </p:spTree>
    <p:extLst>
      <p:ext uri="{BB962C8B-B14F-4D97-AF65-F5344CB8AC3E}">
        <p14:creationId xmlns:p14="http://schemas.microsoft.com/office/powerpoint/2010/main" val="17314784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ea typeface="Calibri"/>
              <a:cs typeface="Calibri"/>
            </a:endParaRPr>
          </a:p>
        </p:txBody>
      </p:sp>
    </p:spTree>
    <p:extLst>
      <p:ext uri="{BB962C8B-B14F-4D97-AF65-F5344CB8AC3E}">
        <p14:creationId xmlns:p14="http://schemas.microsoft.com/office/powerpoint/2010/main" val="35354254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04903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defRPr/>
            </a:pPr>
            <a:endParaRPr lang="en-US">
              <a:latin typeface="Arial"/>
              <a:cs typeface="Arial"/>
            </a:endParaRPr>
          </a:p>
        </p:txBody>
      </p:sp>
    </p:spTree>
    <p:extLst>
      <p:ext uri="{BB962C8B-B14F-4D97-AF65-F5344CB8AC3E}">
        <p14:creationId xmlns:p14="http://schemas.microsoft.com/office/powerpoint/2010/main" val="6720293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z="1400" dirty="0">
              <a:latin typeface="Arial"/>
              <a:cs typeface="Arial"/>
            </a:endParaRPr>
          </a:p>
        </p:txBody>
      </p:sp>
    </p:spTree>
    <p:extLst>
      <p:ext uri="{BB962C8B-B14F-4D97-AF65-F5344CB8AC3E}">
        <p14:creationId xmlns:p14="http://schemas.microsoft.com/office/powerpoint/2010/main" val="2787167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04903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sz="1400" dirty="0">
              <a:latin typeface="Arial"/>
              <a:cs typeface="Arial"/>
            </a:endParaRPr>
          </a:p>
        </p:txBody>
      </p:sp>
    </p:spTree>
    <p:extLst>
      <p:ext uri="{BB962C8B-B14F-4D97-AF65-F5344CB8AC3E}">
        <p14:creationId xmlns:p14="http://schemas.microsoft.com/office/powerpoint/2010/main" val="37928705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2F8CB-2732-B027-24E9-D8E172124B6E}"/>
            </a:ext>
          </a:extLst>
        </p:cNvPr>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6FBB092A-A58D-B300-BC76-172E8139AE99}"/>
              </a:ext>
            </a:extLst>
          </p:cNvPr>
          <p:cNvSpPr>
            <a:spLocks noGrp="1" noRot="1" noChangeAspect="1" noTextEdit="1"/>
          </p:cNvSpPr>
          <p:nvPr>
            <p:ph type="sldImg"/>
          </p:nvPr>
        </p:nvSpPr>
        <p:spPr bwMode="auto">
          <a:noFill/>
          <a:ln>
            <a:solidFill>
              <a:srgbClr val="000000"/>
            </a:solidFill>
            <a:miter lim="800000"/>
            <a:headEnd/>
            <a:tailEnd/>
          </a:ln>
        </p:spPr>
      </p:sp>
      <p:sp>
        <p:nvSpPr>
          <p:cNvPr id="60419" name="Notes Placeholder 2">
            <a:extLst>
              <a:ext uri="{FF2B5EF4-FFF2-40B4-BE49-F238E27FC236}">
                <a16:creationId xmlns:a16="http://schemas.microsoft.com/office/drawing/2014/main" id="{1E2C4607-4AB1-9A74-C664-49A512479D2C}"/>
              </a:ext>
            </a:extLst>
          </p:cNvPr>
          <p:cNvSpPr>
            <a:spLocks noGrp="1"/>
          </p:cNvSpPr>
          <p:nvPr>
            <p:ph type="body" idx="1"/>
          </p:nvPr>
        </p:nvSpPr>
        <p:spPr bwMode="auto">
          <a:noFill/>
        </p:spPr>
        <p:txBody>
          <a:bodyPr wrap="square" numCol="1" anchor="t" anchorCtr="0" compatLnSpc="1">
            <a:prstTxWarp prst="textNoShape">
              <a:avLst/>
            </a:prstTxWarp>
          </a:bodyPr>
          <a:lstStyle/>
          <a:p>
            <a:pPr>
              <a:spcBef>
                <a:spcPct val="0"/>
              </a:spcBef>
              <a:defRPr/>
            </a:pPr>
            <a:endParaRPr lang="en-US" sz="1400" dirty="0">
              <a:latin typeface="Arial"/>
              <a:cs typeface="Arial"/>
            </a:endParaRPr>
          </a:p>
        </p:txBody>
      </p:sp>
    </p:spTree>
    <p:extLst>
      <p:ext uri="{BB962C8B-B14F-4D97-AF65-F5344CB8AC3E}">
        <p14:creationId xmlns:p14="http://schemas.microsoft.com/office/powerpoint/2010/main" val="36048182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04903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a:p>
        </p:txBody>
      </p:sp>
    </p:spTree>
    <p:extLst>
      <p:ext uri="{BB962C8B-B14F-4D97-AF65-F5344CB8AC3E}">
        <p14:creationId xmlns:p14="http://schemas.microsoft.com/office/powerpoint/2010/main" val="11442399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0490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223E4-B0C7-55FC-5853-BF5E5CABF8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9975B8-27B3-BBB1-EC71-6B05973E1D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1AA1B5-3E62-3D99-F210-46B153643DF0}"/>
              </a:ext>
            </a:extLst>
          </p:cNvPr>
          <p:cNvSpPr>
            <a:spLocks noGrp="1"/>
          </p:cNvSpPr>
          <p:nvPr>
            <p:ph type="body" idx="1"/>
          </p:nvPr>
        </p:nvSpPr>
        <p:spPr/>
        <p:txBody>
          <a:bodyPr/>
          <a:lstStyle/>
          <a:p>
            <a:endParaRPr lang="en-US" dirty="0">
              <a:ea typeface="Calibri"/>
              <a:cs typeface="Calibri"/>
            </a:endParaRPr>
          </a:p>
        </p:txBody>
      </p:sp>
    </p:spTree>
    <p:extLst>
      <p:ext uri="{BB962C8B-B14F-4D97-AF65-F5344CB8AC3E}">
        <p14:creationId xmlns:p14="http://schemas.microsoft.com/office/powerpoint/2010/main" val="24590939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8599686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sz="1400" dirty="0">
              <a:latin typeface="Arial"/>
              <a:cs typeface="Arial"/>
            </a:endParaRPr>
          </a:p>
        </p:txBody>
      </p:sp>
    </p:spTree>
    <p:extLst>
      <p:ext uri="{BB962C8B-B14F-4D97-AF65-F5344CB8AC3E}">
        <p14:creationId xmlns:p14="http://schemas.microsoft.com/office/powerpoint/2010/main" val="35741924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Tree>
    <p:extLst>
      <p:ext uri="{BB962C8B-B14F-4D97-AF65-F5344CB8AC3E}">
        <p14:creationId xmlns:p14="http://schemas.microsoft.com/office/powerpoint/2010/main" val="25912978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sz="1400" dirty="0">
              <a:ea typeface="Calibri"/>
              <a:cs typeface="Calibri"/>
            </a:endParaRPr>
          </a:p>
        </p:txBody>
      </p:sp>
    </p:spTree>
    <p:extLst>
      <p:ext uri="{BB962C8B-B14F-4D97-AF65-F5344CB8AC3E}">
        <p14:creationId xmlns:p14="http://schemas.microsoft.com/office/powerpoint/2010/main" val="934739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spcBef>
                <a:spcPct val="0"/>
              </a:spcBef>
              <a:buFontTx/>
              <a:buNone/>
            </a:pPr>
            <a:endParaRPr lang="en-US"/>
          </a:p>
        </p:txBody>
      </p:sp>
    </p:spTree>
    <p:extLst>
      <p:ext uri="{BB962C8B-B14F-4D97-AF65-F5344CB8AC3E}">
        <p14:creationId xmlns:p14="http://schemas.microsoft.com/office/powerpoint/2010/main" val="20920000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latin typeface="Arial"/>
              <a:cs typeface="Arial"/>
            </a:endParaRPr>
          </a:p>
        </p:txBody>
      </p:sp>
    </p:spTree>
    <p:extLst>
      <p:ext uri="{BB962C8B-B14F-4D97-AF65-F5344CB8AC3E}">
        <p14:creationId xmlns:p14="http://schemas.microsoft.com/office/powerpoint/2010/main" val="17840785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04903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p:spPr>
      </p:sp>
      <p:sp>
        <p:nvSpPr>
          <p:cNvPr id="66563"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a:p>
        </p:txBody>
      </p:sp>
    </p:spTree>
    <p:extLst>
      <p:ext uri="{BB962C8B-B14F-4D97-AF65-F5344CB8AC3E}">
        <p14:creationId xmlns:p14="http://schemas.microsoft.com/office/powerpoint/2010/main" val="23659731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15230664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en-US" dirty="0"/>
          </a:p>
        </p:txBody>
      </p:sp>
    </p:spTree>
    <p:extLst>
      <p:ext uri="{BB962C8B-B14F-4D97-AF65-F5344CB8AC3E}">
        <p14:creationId xmlns:p14="http://schemas.microsoft.com/office/powerpoint/2010/main" val="3549609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en-US"/>
          </a:p>
        </p:txBody>
      </p:sp>
    </p:spTree>
    <p:extLst>
      <p:ext uri="{BB962C8B-B14F-4D97-AF65-F5344CB8AC3E}">
        <p14:creationId xmlns:p14="http://schemas.microsoft.com/office/powerpoint/2010/main" val="30803712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a:p>
        </p:txBody>
      </p:sp>
    </p:spTree>
    <p:extLst>
      <p:ext uri="{BB962C8B-B14F-4D97-AF65-F5344CB8AC3E}">
        <p14:creationId xmlns:p14="http://schemas.microsoft.com/office/powerpoint/2010/main" val="1143621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16909837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04903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sz="1400" dirty="0">
              <a:latin typeface="Arial"/>
              <a:cs typeface="Arial"/>
            </a:endParaRPr>
          </a:p>
        </p:txBody>
      </p:sp>
    </p:spTree>
    <p:extLst>
      <p:ext uri="{BB962C8B-B14F-4D97-AF65-F5344CB8AC3E}">
        <p14:creationId xmlns:p14="http://schemas.microsoft.com/office/powerpoint/2010/main" val="1892589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DA162-6688-8FB4-D747-D94CA7F09827}"/>
            </a:ext>
          </a:extLst>
        </p:cNvPr>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A275EAE1-FCE1-FFD8-6B90-5D61BD1432A0}"/>
              </a:ext>
            </a:extLst>
          </p:cNvPr>
          <p:cNvSpPr>
            <a:spLocks noGrp="1" noRot="1" noChangeAspect="1" noTextEdit="1"/>
          </p:cNvSpPr>
          <p:nvPr>
            <p:ph type="sldImg"/>
          </p:nvPr>
        </p:nvSpPr>
        <p:spPr bwMode="auto">
          <a:noFill/>
          <a:ln>
            <a:solidFill>
              <a:srgbClr val="000000"/>
            </a:solidFill>
            <a:miter lim="800000"/>
            <a:headEnd/>
            <a:tailEnd/>
          </a:ln>
        </p:spPr>
      </p:sp>
      <p:sp>
        <p:nvSpPr>
          <p:cNvPr id="75779" name="Notes Placeholder 2">
            <a:extLst>
              <a:ext uri="{FF2B5EF4-FFF2-40B4-BE49-F238E27FC236}">
                <a16:creationId xmlns:a16="http://schemas.microsoft.com/office/drawing/2014/main" id="{B646F708-6C8C-7263-7CDD-2A21B8CAD46B}"/>
              </a:ext>
            </a:extLst>
          </p:cNvPr>
          <p:cNvSpPr>
            <a:spLocks noGrp="1"/>
          </p:cNvSpPr>
          <p:nvPr>
            <p:ph type="body" idx="1"/>
          </p:nvPr>
        </p:nvSpPr>
        <p:spPr bwMode="auto">
          <a:noFill/>
        </p:spPr>
        <p:txBody>
          <a:bodyPr wrap="square" numCol="1" anchor="t" anchorCtr="0" compatLnSpc="1">
            <a:prstTxWarp prst="textNoShape">
              <a:avLst/>
            </a:prstTxWarp>
          </a:bodyPr>
          <a:lstStyle/>
          <a:p>
            <a:pPr>
              <a:spcBef>
                <a:spcPct val="0"/>
              </a:spcBef>
              <a:defRPr/>
            </a:pPr>
            <a:endParaRPr lang="en-US" sz="1400" kern="1200">
              <a:solidFill>
                <a:schemeClr val="tx1"/>
              </a:solidFill>
              <a:effectLst/>
              <a:latin typeface="Arial"/>
              <a:cs typeface="Arial"/>
            </a:endParaRPr>
          </a:p>
          <a:p>
            <a:pPr eaLnBrk="1" hangingPunct="1">
              <a:spcBef>
                <a:spcPct val="0"/>
              </a:spcBef>
            </a:pPr>
            <a:endParaRPr lang="en-US"/>
          </a:p>
        </p:txBody>
      </p:sp>
    </p:spTree>
    <p:extLst>
      <p:ext uri="{BB962C8B-B14F-4D97-AF65-F5344CB8AC3E}">
        <p14:creationId xmlns:p14="http://schemas.microsoft.com/office/powerpoint/2010/main" val="31039774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4172325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885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defRPr/>
            </a:pPr>
            <a:endParaRPr lang="en-US"/>
          </a:p>
        </p:txBody>
      </p:sp>
    </p:spTree>
    <p:extLst>
      <p:ext uri="{BB962C8B-B14F-4D97-AF65-F5344CB8AC3E}">
        <p14:creationId xmlns:p14="http://schemas.microsoft.com/office/powerpoint/2010/main" val="39785582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98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dirty="0"/>
          </a:p>
        </p:txBody>
      </p:sp>
    </p:spTree>
    <p:extLst>
      <p:ext uri="{BB962C8B-B14F-4D97-AF65-F5344CB8AC3E}">
        <p14:creationId xmlns:p14="http://schemas.microsoft.com/office/powerpoint/2010/main" val="136346888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25386" rtl="0" eaLnBrk="1" fontAlgn="auto" latinLnBrk="0" hangingPunct="1">
              <a:lnSpc>
                <a:spcPct val="100000"/>
              </a:lnSpc>
              <a:spcBef>
                <a:spcPts val="0"/>
              </a:spcBef>
              <a:spcAft>
                <a:spcPts val="0"/>
              </a:spcAft>
              <a:buClrTx/>
              <a:buSzTx/>
              <a:buFontTx/>
              <a:buNone/>
              <a:tabLst/>
              <a:defRPr/>
            </a:pPr>
            <a:endParaRPr lang="en-US"/>
          </a:p>
          <a:p>
            <a:pPr defTabSz="925386">
              <a:defRPr/>
            </a:pPr>
            <a:endParaRPr lang="en-US"/>
          </a:p>
          <a:p>
            <a:endParaRPr lang="en-US"/>
          </a:p>
        </p:txBody>
      </p:sp>
    </p:spTree>
    <p:extLst>
      <p:ext uri="{BB962C8B-B14F-4D97-AF65-F5344CB8AC3E}">
        <p14:creationId xmlns:p14="http://schemas.microsoft.com/office/powerpoint/2010/main" val="9110387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20858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387B9-1E23-EBBC-7CE5-5C7239B37BDC}"/>
            </a:ext>
          </a:extLst>
        </p:cNvPr>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372C7D0B-2C42-B221-3BD3-A1368C780C80}"/>
              </a:ext>
            </a:extLst>
          </p:cNvPr>
          <p:cNvSpPr>
            <a:spLocks noGrp="1" noRot="1" noChangeAspect="1" noTextEdit="1"/>
          </p:cNvSpPr>
          <p:nvPr>
            <p:ph type="sldImg"/>
          </p:nvPr>
        </p:nvSpPr>
        <p:spPr bwMode="auto">
          <a:noFill/>
          <a:ln>
            <a:solidFill>
              <a:srgbClr val="000000"/>
            </a:solidFill>
            <a:miter lim="800000"/>
            <a:headEnd/>
            <a:tailEnd/>
          </a:ln>
        </p:spPr>
      </p:sp>
      <p:sp>
        <p:nvSpPr>
          <p:cNvPr id="53251" name="Notes Placeholder 2">
            <a:extLst>
              <a:ext uri="{FF2B5EF4-FFF2-40B4-BE49-F238E27FC236}">
                <a16:creationId xmlns:a16="http://schemas.microsoft.com/office/drawing/2014/main" id="{4F94C87B-3BF4-C97F-76C2-5E51E3B16955}"/>
              </a:ext>
            </a:extLst>
          </p:cNvPr>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a:p>
        </p:txBody>
      </p:sp>
    </p:spTree>
    <p:extLst>
      <p:ext uri="{BB962C8B-B14F-4D97-AF65-F5344CB8AC3E}">
        <p14:creationId xmlns:p14="http://schemas.microsoft.com/office/powerpoint/2010/main" val="15476522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04903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a:p>
        </p:txBody>
      </p:sp>
    </p:spTree>
    <p:extLst>
      <p:ext uri="{BB962C8B-B14F-4D97-AF65-F5344CB8AC3E}">
        <p14:creationId xmlns:p14="http://schemas.microsoft.com/office/powerpoint/2010/main" val="32853374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97A40-AE9A-0284-ABBD-AD37313325AD}"/>
            </a:ext>
          </a:extLst>
        </p:cNvPr>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E4F1B8A7-3696-2E66-272E-3E687C3E1229}"/>
              </a:ext>
            </a:extLst>
          </p:cNvPr>
          <p:cNvSpPr>
            <a:spLocks noGrp="1" noRot="1" noChangeAspect="1" noTextEdit="1"/>
          </p:cNvSpPr>
          <p:nvPr>
            <p:ph type="sldImg"/>
          </p:nvPr>
        </p:nvSpPr>
        <p:spPr bwMode="auto">
          <a:noFill/>
          <a:ln>
            <a:solidFill>
              <a:srgbClr val="000000"/>
            </a:solidFill>
            <a:miter lim="800000"/>
            <a:headEnd/>
            <a:tailEnd/>
          </a:ln>
        </p:spPr>
      </p:sp>
      <p:sp>
        <p:nvSpPr>
          <p:cNvPr id="84995" name="Notes Placeholder 2">
            <a:extLst>
              <a:ext uri="{FF2B5EF4-FFF2-40B4-BE49-F238E27FC236}">
                <a16:creationId xmlns:a16="http://schemas.microsoft.com/office/drawing/2014/main" id="{89143C82-C89E-6C7E-C7CA-2707313F4CEF}"/>
              </a:ext>
            </a:extLst>
          </p:cNvPr>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dirty="0">
              <a:ea typeface="Calibri"/>
              <a:cs typeface="Calibri"/>
            </a:endParaRPr>
          </a:p>
        </p:txBody>
      </p:sp>
    </p:spTree>
    <p:extLst>
      <p:ext uri="{BB962C8B-B14F-4D97-AF65-F5344CB8AC3E}">
        <p14:creationId xmlns:p14="http://schemas.microsoft.com/office/powerpoint/2010/main" val="4890632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3A132-D538-144A-CFB1-D1E87766A1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543AEA-0999-108F-40DB-1ECEBEDE3B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5F8934-F7F4-985C-A439-226D1091903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6811198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endParaRPr lang="en-US" dirty="0">
              <a:ea typeface="Calibri"/>
              <a:cs typeface="Calibri"/>
            </a:endParaRPr>
          </a:p>
        </p:txBody>
      </p:sp>
    </p:spTree>
    <p:extLst>
      <p:ext uri="{BB962C8B-B14F-4D97-AF65-F5344CB8AC3E}">
        <p14:creationId xmlns:p14="http://schemas.microsoft.com/office/powerpoint/2010/main" val="1521633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p:txBody>
      </p:sp>
    </p:spTree>
    <p:extLst>
      <p:ext uri="{BB962C8B-B14F-4D97-AF65-F5344CB8AC3E}">
        <p14:creationId xmlns:p14="http://schemas.microsoft.com/office/powerpoint/2010/main" val="3359436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1131921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endParaRPr lang="en-US" dirty="0">
              <a:ea typeface="Calibri"/>
              <a:cs typeface="Calibri"/>
            </a:endParaRPr>
          </a:p>
        </p:txBody>
      </p:sp>
    </p:spTree>
    <p:extLst>
      <p:ext uri="{BB962C8B-B14F-4D97-AF65-F5344CB8AC3E}">
        <p14:creationId xmlns:p14="http://schemas.microsoft.com/office/powerpoint/2010/main" val="1461478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AD2FA-5B33-6194-B763-62B1A0BF75B0}"/>
            </a:ext>
          </a:extLst>
        </p:cNvPr>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A835537D-C139-810A-0E7C-666955544D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84FBDDA0-D6F1-D9D3-6D87-DA4B9B44AC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Tree>
    <p:extLst>
      <p:ext uri="{BB962C8B-B14F-4D97-AF65-F5344CB8AC3E}">
        <p14:creationId xmlns:p14="http://schemas.microsoft.com/office/powerpoint/2010/main" val="4018502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7C6A0-C686-C83B-6A06-3A24233EFF45}"/>
            </a:ext>
          </a:extLst>
        </p:cNvPr>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3A9CF83A-657E-1508-A0F3-970BB4281C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353BE8C2-55ED-82D7-B8A6-B3283E4DAC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Tree>
    <p:extLst>
      <p:ext uri="{BB962C8B-B14F-4D97-AF65-F5344CB8AC3E}">
        <p14:creationId xmlns:p14="http://schemas.microsoft.com/office/powerpoint/2010/main" val="1440602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600" dirty="0"/>
              <a:t>			</a:t>
            </a:r>
            <a:r>
              <a:rPr lang="en-US" sz="1200" dirty="0"/>
              <a:t>		</a:t>
            </a:r>
            <a:endParaRPr lang="en-US" sz="1600" dirty="0"/>
          </a:p>
        </p:txBody>
      </p:sp>
    </p:spTree>
    <p:extLst>
      <p:ext uri="{BB962C8B-B14F-4D97-AF65-F5344CB8AC3E}">
        <p14:creationId xmlns:p14="http://schemas.microsoft.com/office/powerpoint/2010/main" val="643168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2076450" y="1122363"/>
            <a:ext cx="9144000" cy="2058987"/>
          </a:xfrm>
        </p:spPr>
        <p:txBody>
          <a:bodyPr anchor="b">
            <a:normAutofit/>
          </a:bodyPr>
          <a:lstStyle>
            <a:lvl1pPr algn="r">
              <a:defRPr sz="52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2076450" y="3324225"/>
            <a:ext cx="9144000" cy="1933575"/>
          </a:xfrm>
        </p:spPr>
        <p:txBody>
          <a:bodyPr/>
          <a:lstStyle>
            <a:lvl1pPr marL="0" indent="0" algn="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a:xfrm>
            <a:off x="838200" y="1825625"/>
            <a:ext cx="10515600" cy="379394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202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4586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668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8987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5786" y="257025"/>
            <a:ext cx="8596668" cy="1320800"/>
          </a:xfrm>
        </p:spPr>
        <p:txBody>
          <a:bodyPr/>
          <a:lstStyle/>
          <a:p>
            <a:r>
              <a:rPr lang="en-US"/>
              <a:t>Click to edit Master title style</a:t>
            </a:r>
          </a:p>
        </p:txBody>
      </p:sp>
      <p:sp>
        <p:nvSpPr>
          <p:cNvPr id="5" name="Text Placeholder 4"/>
          <p:cNvSpPr>
            <a:spLocks noGrp="1"/>
          </p:cNvSpPr>
          <p:nvPr>
            <p:ph type="body" sz="quarter" idx="13"/>
          </p:nvPr>
        </p:nvSpPr>
        <p:spPr>
          <a:xfrm>
            <a:off x="555786" y="1773451"/>
            <a:ext cx="9188715" cy="4762521"/>
          </a:xfrm>
        </p:spPr>
        <p:txBody>
          <a:bodyPr/>
          <a:lstStyle>
            <a:lvl5pPr marL="2057400" indent="-228600">
              <a:buFont typeface="Franklin Gothic Medium" panose="020B06030201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2224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0972800" cy="1028700"/>
          </a:xfrm>
        </p:spPr>
        <p:txBody>
          <a:bodyPr/>
          <a:lstStyle/>
          <a:p>
            <a:r>
              <a:rPr lang="en-US"/>
              <a:t>Click to edit Master title style</a:t>
            </a:r>
          </a:p>
        </p:txBody>
      </p:sp>
      <p:sp>
        <p:nvSpPr>
          <p:cNvPr id="3" name="Text Placeholder 2"/>
          <p:cNvSpPr>
            <a:spLocks noGrp="1"/>
          </p:cNvSpPr>
          <p:nvPr>
            <p:ph type="body" sz="half" idx="1"/>
          </p:nvPr>
        </p:nvSpPr>
        <p:spPr>
          <a:xfrm>
            <a:off x="609600" y="1600202"/>
            <a:ext cx="5384800" cy="38957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800" cy="3895725"/>
          </a:xfrm>
        </p:spPr>
        <p:txBody>
          <a:bodyPr>
            <a:normAutofit/>
          </a:bodyPr>
          <a:lstStyle/>
          <a:p>
            <a:pPr lvl="0"/>
            <a:endParaRPr lang="en-US" noProof="0"/>
          </a:p>
        </p:txBody>
      </p:sp>
    </p:spTree>
    <p:extLst>
      <p:ext uri="{BB962C8B-B14F-4D97-AF65-F5344CB8AC3E}">
        <p14:creationId xmlns:p14="http://schemas.microsoft.com/office/powerpoint/2010/main" val="112842774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a:xfrm>
            <a:off x="838200" y="1382442"/>
            <a:ext cx="10515600" cy="40931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6679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9"/>
            <a:ext cx="10515600" cy="2233612"/>
          </a:xfrm>
        </p:spPr>
        <p:txBody>
          <a:bodyPr anchor="b">
            <a:normAutofit/>
          </a:bodyPr>
          <a:lstStyle>
            <a:lvl1pPr marL="0" indent="0">
              <a:defRPr sz="52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04653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482725"/>
            <a:ext cx="5181600" cy="36696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482725"/>
            <a:ext cx="5181600" cy="36696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210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0" y="0"/>
            <a:ext cx="10515600" cy="10191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687388" y="1290637"/>
            <a:ext cx="5157787" cy="8687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687388" y="2114550"/>
            <a:ext cx="5157787" cy="31718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019800" y="1290637"/>
            <a:ext cx="5183188" cy="8687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019800" y="2114549"/>
            <a:ext cx="5183188" cy="3171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389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83270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6361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0" y="1"/>
            <a:ext cx="10515600" cy="10766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301750"/>
            <a:ext cx="10515600" cy="39182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marL="228600" indent="0" algn="l" defTabSz="914400" rtl="0" eaLnBrk="1" latinLnBrk="0" hangingPunct="1">
        <a:lnSpc>
          <a:spcPct val="90000"/>
        </a:lnSpc>
        <a:spcBef>
          <a:spcPct val="0"/>
        </a:spcBef>
        <a:buNone/>
        <a:defRPr sz="40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ducation.ky.gov/specialed/excep/GuidanceResources/Documents/KY_Alternate_Assessment_Participation_Guidelines_Documentation_Form.pdf"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hyperlink" Target="mailto:lauren.thienemann@education.ky.gov" TargetMode="External"/><Relationship Id="rId4" Type="http://schemas.openxmlformats.org/officeDocument/2006/relationships/hyperlink" Target="https://www.education.ky.gov/specialed/excep/instresources/Documents/Guidance_for_Admissions_and_Release_Participation_Decisions_for_Alternate_Assessment.pdf"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mediaportal.education.ky.gov/assessment-and-accountability/2022/08/administration-code-training-2022/"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hyperlink" Target="https://mediaportal.education.ky.gov/assessment-and-accountability/2023/08/inclusion-of-special-populations-training-2023/"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education.ky.gov/AA/Assessments/summassmt/Documents/AKSA_Administration_Guide.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education.ky.gov/AA/distsupp/Documents/703_KAR_5080.pdf" TargetMode="External"/><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hyperlink" Target="https://www.education.ky.gov/AA/Assessments/summassmt/Documents/AKSA_Resource_Guide.pdf"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hyperlink" Target="mailto:darrell.mattingly@uky.edu" TargetMode="External"/><Relationship Id="rId4" Type="http://schemas.openxmlformats.org/officeDocument/2006/relationships/hyperlink" Target="https://kaap.hdi.uky.edu/ots/membertools/login.aspx?utm_medium=email&amp;utm_source=govdelivery"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education.ky.gov/AA/Assessments/summassmt/Documents/AKSA_Resource_Guide.pdf" TargetMode="External"/><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mailto:krista.mullins@education.ky.gov" TargetMode="External"/><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mailto:dacinfo@education.ky.gov"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hyperlink" Target="mailto:krista.mullins@education.ky.gov" TargetMode="External"/><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hyperlink" Target="https://kapp-srd.azurewebsites.net/LoginPage.aspx" TargetMode="External"/><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2.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hyperlink" Target="http://www.education.ky.gov/" TargetMode="External"/><Relationship Id="rId2" Type="http://schemas.openxmlformats.org/officeDocument/2006/relationships/notesSlide" Target="../notesSlides/notesSlide54.xml"/><Relationship Id="rId1" Type="http://schemas.openxmlformats.org/officeDocument/2006/relationships/slideLayout" Target="../slideLayouts/slideLayout13.xml"/><Relationship Id="rId6" Type="http://schemas.openxmlformats.org/officeDocument/2006/relationships/hyperlink" Target="https://www.education.ky.gov/AA/Assessments/Documents/AKSA_Resource_Guide.pdf" TargetMode="External"/><Relationship Id="rId5" Type="http://schemas.openxmlformats.org/officeDocument/2006/relationships/hyperlink" Target="https://www.education.ky.gov/AA/items/Pages/default.aspx" TargetMode="External"/><Relationship Id="rId4" Type="http://schemas.openxmlformats.org/officeDocument/2006/relationships/hyperlink" Target="https://www.education.ky.gov/AA/Assessments/summassmt/Pages/Kentucky-Academic-Standards---Alternate-KSA.aspx"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mailto:krista.mullins@education.ky.gov"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education.ky.gov/AA/Assessments/summassmt/Documents/AKSA_Summative_Assessment_Calendar.pdf"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9DB1B6-904E-4159-AFA3-8BECA16F509C}"/>
              </a:ext>
            </a:extLst>
          </p:cNvPr>
          <p:cNvSpPr txBox="1">
            <a:spLocks noGrp="1"/>
          </p:cNvSpPr>
          <p:nvPr>
            <p:ph type="title" idx="4294967295"/>
          </p:nvPr>
        </p:nvSpPr>
        <p:spPr>
          <a:xfrm>
            <a:off x="1523999" y="608012"/>
            <a:ext cx="9963705" cy="2387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defTabSz="914400" rtl="0" eaLnBrk="1" latinLnBrk="0" hangingPunct="1">
              <a:lnSpc>
                <a:spcPct val="90000"/>
              </a:lnSpc>
              <a:spcBef>
                <a:spcPct val="0"/>
              </a:spcBef>
              <a:buNone/>
              <a:defRPr sz="6000" kern="1200">
                <a:solidFill>
                  <a:srgbClr val="102649"/>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a:ln>
                  <a:noFill/>
                </a:ln>
                <a:solidFill>
                  <a:srgbClr val="102649"/>
                </a:solidFill>
                <a:effectLst/>
                <a:uLnTx/>
                <a:uFillTx/>
                <a:latin typeface="+mj-lt"/>
                <a:ea typeface="+mj-ea"/>
                <a:cs typeface="+mj-cs"/>
              </a:rPr>
              <a:t>2026-2027 Alternate Kentucky Summative Assessment Training</a:t>
            </a:r>
          </a:p>
        </p:txBody>
      </p:sp>
      <p:sp>
        <p:nvSpPr>
          <p:cNvPr id="9" name="Subtitle 2">
            <a:extLst>
              <a:ext uri="{FF2B5EF4-FFF2-40B4-BE49-F238E27FC236}">
                <a16:creationId xmlns:a16="http://schemas.microsoft.com/office/drawing/2014/main" id="{F03D6A03-BE1A-4040-9335-B6A1590FA9D1}"/>
              </a:ext>
            </a:extLst>
          </p:cNvPr>
          <p:cNvSpPr>
            <a:spLocks noGrp="1"/>
          </p:cNvSpPr>
          <p:nvPr>
            <p:ph type="subTitle" idx="1"/>
          </p:nvPr>
        </p:nvSpPr>
        <p:spPr>
          <a:xfrm>
            <a:off x="2343704" y="3034508"/>
            <a:ext cx="9144000" cy="1655762"/>
          </a:xfrm>
        </p:spPr>
        <p:txBody>
          <a:bodyPr vert="horz" lIns="91440" tIns="45720" rIns="91440" bIns="45720" rtlCol="0" anchor="t">
            <a:normAutofit fontScale="85000" lnSpcReduction="20000"/>
          </a:bodyPr>
          <a:lstStyle/>
          <a:p>
            <a:pPr algn="r"/>
            <a:r>
              <a:rPr lang="en-US" sz="3200"/>
              <a:t>Kentucky Alternate Assessment </a:t>
            </a:r>
          </a:p>
          <a:p>
            <a:pPr algn="r"/>
            <a:r>
              <a:rPr lang="en-US" sz="3200"/>
              <a:t>Krista Mullins, Program Consultant</a:t>
            </a:r>
          </a:p>
          <a:p>
            <a:r>
              <a:rPr lang="en-US" sz="3200"/>
              <a:t>Office of Assessment and Accountability</a:t>
            </a:r>
          </a:p>
          <a:p>
            <a:pPr algn="r"/>
            <a:r>
              <a:rPr lang="en-US" sz="3200"/>
              <a:t>Division of Assessment and Accountability Support</a:t>
            </a:r>
          </a:p>
        </p:txBody>
      </p:sp>
    </p:spTree>
    <p:extLst>
      <p:ext uri="{BB962C8B-B14F-4D97-AF65-F5344CB8AC3E}">
        <p14:creationId xmlns:p14="http://schemas.microsoft.com/office/powerpoint/2010/main" val="3667472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081D0-D9BE-5066-59CF-456AE3033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A74616-166E-AD0D-4B44-E6C9D7B7FEC9}"/>
              </a:ext>
            </a:extLst>
          </p:cNvPr>
          <p:cNvSpPr>
            <a:spLocks noGrp="1"/>
          </p:cNvSpPr>
          <p:nvPr>
            <p:ph type="title"/>
          </p:nvPr>
        </p:nvSpPr>
        <p:spPr>
          <a:xfrm>
            <a:off x="1450415" y="2906527"/>
            <a:ext cx="10515600" cy="2193924"/>
          </a:xfrm>
        </p:spPr>
        <p:txBody>
          <a:bodyPr/>
          <a:lstStyle/>
          <a:p>
            <a:pPr marL="229870" algn="r"/>
            <a:r>
              <a:rPr lang="en-US"/>
              <a:t>Participation Guidelines</a:t>
            </a:r>
          </a:p>
        </p:txBody>
      </p:sp>
    </p:spTree>
    <p:extLst>
      <p:ext uri="{BB962C8B-B14F-4D97-AF65-F5344CB8AC3E}">
        <p14:creationId xmlns:p14="http://schemas.microsoft.com/office/powerpoint/2010/main" val="3998095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8596668" cy="1030147"/>
          </a:xfrm>
        </p:spPr>
        <p:txBody>
          <a:bodyPr>
            <a:normAutofit fontScale="90000"/>
          </a:bodyPr>
          <a:lstStyle/>
          <a:p>
            <a:r>
              <a:rPr lang="en-US"/>
              <a:t>Guidelines for Participation in the AKSA</a:t>
            </a:r>
          </a:p>
        </p:txBody>
      </p:sp>
      <p:sp>
        <p:nvSpPr>
          <p:cNvPr id="3" name="Text Placeholder 2"/>
          <p:cNvSpPr>
            <a:spLocks noGrp="1"/>
          </p:cNvSpPr>
          <p:nvPr>
            <p:ph type="body" sz="quarter" idx="4294967295"/>
          </p:nvPr>
        </p:nvSpPr>
        <p:spPr>
          <a:xfrm>
            <a:off x="555786" y="1030147"/>
            <a:ext cx="11144983" cy="4358600"/>
          </a:xfrm>
        </p:spPr>
        <p:txBody>
          <a:bodyPr>
            <a:normAutofit fontScale="85000" lnSpcReduction="20000"/>
          </a:bodyPr>
          <a:lstStyle/>
          <a:p>
            <a:pPr>
              <a:lnSpc>
                <a:spcPct val="110000"/>
              </a:lnSpc>
            </a:pPr>
            <a:r>
              <a:rPr lang="en-US" dirty="0">
                <a:solidFill>
                  <a:schemeClr val="tx1"/>
                </a:solidFill>
              </a:rPr>
              <a:t>Students participating in the Kentucky Alternate Assessment must meet all requirements found in the </a:t>
            </a:r>
            <a:r>
              <a:rPr lang="en-US" dirty="0">
                <a:solidFill>
                  <a:schemeClr val="accent1">
                    <a:lumMod val="75000"/>
                  </a:schemeClr>
                </a:solidFill>
                <a:hlinkClick r:id="rId3">
                  <a:extLst>
                    <a:ext uri="{A12FA001-AC4F-418D-AE19-62706E023703}">
                      <ahyp:hlinkClr xmlns:ahyp="http://schemas.microsoft.com/office/drawing/2018/hyperlinkcolor" val="tx"/>
                    </a:ext>
                  </a:extLst>
                </a:hlinkClick>
              </a:rPr>
              <a:t>Kentucky Alternate Assessment Participation Guidelines Documentation Form</a:t>
            </a:r>
            <a:r>
              <a:rPr lang="en-US" dirty="0">
                <a:solidFill>
                  <a:schemeClr val="tx1"/>
                </a:solidFill>
              </a:rPr>
              <a:t>.</a:t>
            </a:r>
          </a:p>
          <a:p>
            <a:pPr lvl="1">
              <a:lnSpc>
                <a:spcPct val="110000"/>
              </a:lnSpc>
            </a:pPr>
            <a:r>
              <a:rPr lang="en-US" dirty="0">
                <a:solidFill>
                  <a:schemeClr val="tx1"/>
                </a:solidFill>
              </a:rPr>
              <a:t>If any portion of the eligibility criteria is not completed, the student will not being eligible for the alternate assessment.</a:t>
            </a:r>
          </a:p>
          <a:p>
            <a:pPr>
              <a:lnSpc>
                <a:spcPct val="110000"/>
              </a:lnSpc>
            </a:pPr>
            <a:r>
              <a:rPr lang="en-US" dirty="0">
                <a:solidFill>
                  <a:schemeClr val="tx1"/>
                </a:solidFill>
              </a:rPr>
              <a:t>If a student qualified for the alternate assessment in another state, the ARC must meet to determine if the student qualifies for the alternate assessment in Kentucky based on </a:t>
            </a:r>
            <a:r>
              <a:rPr lang="en-US" dirty="0">
                <a:solidFill>
                  <a:schemeClr val="tx1"/>
                </a:solidFill>
                <a:hlinkClick r:id="rId4"/>
              </a:rPr>
              <a:t>KY’s eligibility criteria</a:t>
            </a:r>
            <a:r>
              <a:rPr lang="en-US" dirty="0">
                <a:solidFill>
                  <a:schemeClr val="tx1"/>
                </a:solidFill>
              </a:rPr>
              <a:t>.</a:t>
            </a:r>
          </a:p>
          <a:p>
            <a:pPr lvl="1">
              <a:lnSpc>
                <a:spcPct val="110000"/>
              </a:lnSpc>
            </a:pPr>
            <a:r>
              <a:rPr lang="en-US" dirty="0">
                <a:solidFill>
                  <a:schemeClr val="tx1"/>
                </a:solidFill>
              </a:rPr>
              <a:t>If the student qualifies for Kentucky’s Alternate Assessment, both Window 1 and Window 2 </a:t>
            </a:r>
            <a:r>
              <a:rPr lang="en-US" b="1" dirty="0">
                <a:solidFill>
                  <a:schemeClr val="tx1"/>
                </a:solidFill>
              </a:rPr>
              <a:t>must</a:t>
            </a:r>
            <a:r>
              <a:rPr lang="en-US" dirty="0">
                <a:solidFill>
                  <a:schemeClr val="tx1"/>
                </a:solidFill>
              </a:rPr>
              <a:t> be completed regardless of when the student became eligible.</a:t>
            </a:r>
          </a:p>
          <a:p>
            <a:pPr>
              <a:lnSpc>
                <a:spcPct val="110000"/>
              </a:lnSpc>
            </a:pPr>
            <a:r>
              <a:rPr lang="en-US" dirty="0">
                <a:solidFill>
                  <a:schemeClr val="tx1"/>
                </a:solidFill>
              </a:rPr>
              <a:t>For questions about participation, contact </a:t>
            </a:r>
            <a:r>
              <a:rPr lang="en-US" dirty="0">
                <a:solidFill>
                  <a:schemeClr val="accent1">
                    <a:lumMod val="75000"/>
                  </a:schemeClr>
                </a:solidFill>
                <a:hlinkClick r:id="rId5">
                  <a:extLst>
                    <a:ext uri="{A12FA001-AC4F-418D-AE19-62706E023703}">
                      <ahyp:hlinkClr xmlns:ahyp="http://schemas.microsoft.com/office/drawing/2018/hyperlinkcolor" val="tx"/>
                    </a:ext>
                  </a:extLst>
                </a:hlinkClick>
              </a:rPr>
              <a:t>Lauren Thieneman</a:t>
            </a:r>
            <a:r>
              <a:rPr lang="en-US" dirty="0">
                <a:solidFill>
                  <a:schemeClr val="accent1">
                    <a:lumMod val="75000"/>
                  </a:schemeClr>
                </a:solidFill>
              </a:rPr>
              <a:t> </a:t>
            </a:r>
            <a:r>
              <a:rPr lang="en-US" dirty="0">
                <a:solidFill>
                  <a:schemeClr val="tx1"/>
                </a:solidFill>
              </a:rPr>
              <a:t>in the Office of Special Education and Early Learning.</a:t>
            </a:r>
          </a:p>
          <a:p>
            <a:pPr>
              <a:buFont typeface="Wingdings" panose="05000000000000000000" pitchFamily="2" charset="2"/>
              <a:buChar char="Ø"/>
            </a:pPr>
            <a:endParaRPr lang="en-US" dirty="0"/>
          </a:p>
          <a:p>
            <a:pPr>
              <a:buFont typeface="Wingdings" panose="05000000000000000000" pitchFamily="2" charset="2"/>
              <a:buChar char="Ø"/>
            </a:pPr>
            <a:endParaRPr lang="en-US" dirty="0"/>
          </a:p>
          <a:p>
            <a:pPr marL="0" indent="0">
              <a:buNone/>
            </a:pPr>
            <a:endParaRPr lang="en-US" dirty="0"/>
          </a:p>
        </p:txBody>
      </p:sp>
    </p:spTree>
    <p:extLst>
      <p:ext uri="{BB962C8B-B14F-4D97-AF65-F5344CB8AC3E}">
        <p14:creationId xmlns:p14="http://schemas.microsoft.com/office/powerpoint/2010/main" val="1274010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018572"/>
          </a:xfrm>
        </p:spPr>
        <p:txBody>
          <a:bodyPr>
            <a:normAutofit/>
          </a:bodyPr>
          <a:lstStyle/>
          <a:p>
            <a:r>
              <a:rPr lang="en-US"/>
              <a:t>Student Assessments</a:t>
            </a:r>
          </a:p>
        </p:txBody>
      </p:sp>
      <p:sp>
        <p:nvSpPr>
          <p:cNvPr id="3" name="Content Placeholder 2"/>
          <p:cNvSpPr>
            <a:spLocks noGrp="1"/>
          </p:cNvSpPr>
          <p:nvPr>
            <p:ph idx="4294967295"/>
          </p:nvPr>
        </p:nvSpPr>
        <p:spPr>
          <a:xfrm>
            <a:off x="555785" y="1021080"/>
            <a:ext cx="10079663" cy="4815840"/>
          </a:xfrm>
          <a:prstGeom prst="rect">
            <a:avLst/>
          </a:prstGeom>
        </p:spPr>
        <p:txBody>
          <a:bodyPr vert="horz" lIns="91440" tIns="45720" rIns="91440" bIns="45720" rtlCol="0" anchor="t">
            <a:normAutofit lnSpcReduction="10000"/>
          </a:bodyPr>
          <a:lstStyle/>
          <a:p>
            <a:r>
              <a:rPr lang="en-US" sz="2800" dirty="0">
                <a:solidFill>
                  <a:schemeClr val="tx1"/>
                </a:solidFill>
              </a:rPr>
              <a:t>Any assessment </a:t>
            </a:r>
            <a:r>
              <a:rPr lang="en-US" dirty="0">
                <a:solidFill>
                  <a:schemeClr val="tx1"/>
                </a:solidFill>
              </a:rPr>
              <a:t>administered to a</a:t>
            </a:r>
            <a:r>
              <a:rPr lang="en-US" sz="2800" dirty="0">
                <a:solidFill>
                  <a:schemeClr val="tx1"/>
                </a:solidFill>
              </a:rPr>
              <a:t> student should </a:t>
            </a:r>
            <a:r>
              <a:rPr lang="en-US" dirty="0">
                <a:solidFill>
                  <a:schemeClr val="tx1"/>
                </a:solidFill>
              </a:rPr>
              <a:t>align with </a:t>
            </a:r>
            <a:r>
              <a:rPr lang="en-US" sz="2800" dirty="0">
                <a:solidFill>
                  <a:schemeClr val="tx1"/>
                </a:solidFill>
              </a:rPr>
              <a:t>the assessments given at the student’s current grade level on the attendance roster in Infinite Campus (IC).</a:t>
            </a:r>
          </a:p>
          <a:p>
            <a:pPr>
              <a:lnSpc>
                <a:spcPct val="90000"/>
              </a:lnSpc>
            </a:pPr>
            <a:r>
              <a:rPr lang="en-US" sz="2800" dirty="0">
                <a:solidFill>
                  <a:schemeClr val="tx1"/>
                </a:solidFill>
              </a:rPr>
              <a:t>Once a student has completed all assessment requirements and has completed grade 12, he/she can be placed into Grade 14 on attendance rosters in IC.</a:t>
            </a:r>
            <a:endParaRPr lang="en-US" dirty="0">
              <a:solidFill>
                <a:schemeClr val="tx1"/>
              </a:solidFill>
            </a:endParaRPr>
          </a:p>
          <a:p>
            <a:pPr>
              <a:lnSpc>
                <a:spcPct val="90000"/>
              </a:lnSpc>
            </a:pPr>
            <a:r>
              <a:rPr lang="en-US" sz="2800" dirty="0">
                <a:solidFill>
                  <a:schemeClr val="tx1"/>
                </a:solidFill>
              </a:rPr>
              <a:t>Grade placement in IC must be correct, IC rosters updated, and IEPs must be locked for students to populate correctly as alternate assessment students during Kentucky Department of Education’s (KDE’s) roster pull. </a:t>
            </a:r>
          </a:p>
          <a:p>
            <a:pPr lvl="1"/>
            <a:r>
              <a:rPr lang="en-US" dirty="0">
                <a:solidFill>
                  <a:schemeClr val="tx1"/>
                </a:solidFill>
              </a:rPr>
              <a:t>For Window 1, the above should be completed by </a:t>
            </a:r>
            <a:r>
              <a:rPr lang="en-US" b="1" dirty="0">
                <a:solidFill>
                  <a:schemeClr val="tx1"/>
                </a:solidFill>
              </a:rPr>
              <a:t>Friday, Oct. 2 </a:t>
            </a:r>
            <a:r>
              <a:rPr lang="en-US" dirty="0">
                <a:solidFill>
                  <a:schemeClr val="tx1"/>
                </a:solidFill>
              </a:rPr>
              <a:t>and for Window 2 by </a:t>
            </a:r>
            <a:r>
              <a:rPr lang="en-US" b="1" dirty="0">
                <a:solidFill>
                  <a:schemeClr val="tx1"/>
                </a:solidFill>
              </a:rPr>
              <a:t>Friday, Feb. 5, 2027.</a:t>
            </a:r>
          </a:p>
          <a:p>
            <a:pPr marL="0" indent="0">
              <a:buNone/>
            </a:pPr>
            <a:endParaRPr lang="en-US" dirty="0"/>
          </a:p>
        </p:txBody>
      </p:sp>
    </p:spTree>
    <p:extLst>
      <p:ext uri="{BB962C8B-B14F-4D97-AF65-F5344CB8AC3E}">
        <p14:creationId xmlns:p14="http://schemas.microsoft.com/office/powerpoint/2010/main" val="280957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85DB3-899E-EB94-F48A-74987EA1CF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C7E426-0F18-AA53-2434-D259FA45D34E}"/>
              </a:ext>
            </a:extLst>
          </p:cNvPr>
          <p:cNvSpPr>
            <a:spLocks noGrp="1"/>
          </p:cNvSpPr>
          <p:nvPr>
            <p:ph type="title"/>
          </p:nvPr>
        </p:nvSpPr>
        <p:spPr>
          <a:xfrm>
            <a:off x="1450415" y="2906527"/>
            <a:ext cx="10515600" cy="2193924"/>
          </a:xfrm>
        </p:spPr>
        <p:txBody>
          <a:bodyPr/>
          <a:lstStyle/>
          <a:p>
            <a:pPr marL="229870" algn="r"/>
            <a:r>
              <a:rPr lang="en-US"/>
              <a:t>Content Areas Assessed</a:t>
            </a:r>
          </a:p>
        </p:txBody>
      </p:sp>
    </p:spTree>
    <p:extLst>
      <p:ext uri="{BB962C8B-B14F-4D97-AF65-F5344CB8AC3E}">
        <p14:creationId xmlns:p14="http://schemas.microsoft.com/office/powerpoint/2010/main" val="938234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1" y="-1"/>
            <a:ext cx="8639856" cy="1030148"/>
          </a:xfrm>
          <a:prstGeom prst="rect">
            <a:avLst/>
          </a:prstGeom>
        </p:spPr>
        <p:txBody>
          <a:bodyPr>
            <a:normAutofit/>
          </a:bodyPr>
          <a:lstStyle/>
          <a:p>
            <a:r>
              <a:rPr lang="en-US">
                <a:cs typeface="Arial" charset="0"/>
              </a:rPr>
              <a:t>Content Areas Assessed (Elementary)</a:t>
            </a:r>
          </a:p>
        </p:txBody>
      </p:sp>
      <p:graphicFrame>
        <p:nvGraphicFramePr>
          <p:cNvPr id="7" name="Content Placeholder 6" descr="Content areas tested in grades 3-5." title="Alternate K-PREP Elementary Tests"/>
          <p:cNvGraphicFramePr>
            <a:graphicFrameLocks noGrp="1"/>
          </p:cNvGraphicFramePr>
          <p:nvPr>
            <p:ph idx="4294967295"/>
            <p:extLst>
              <p:ext uri="{D42A27DB-BD31-4B8C-83A1-F6EECF244321}">
                <p14:modId xmlns:p14="http://schemas.microsoft.com/office/powerpoint/2010/main" val="3223024730"/>
              </p:ext>
            </p:extLst>
          </p:nvPr>
        </p:nvGraphicFramePr>
        <p:xfrm>
          <a:off x="427158" y="1037106"/>
          <a:ext cx="11337683" cy="4783496"/>
        </p:xfrm>
        <a:graphic>
          <a:graphicData uri="http://schemas.openxmlformats.org/drawingml/2006/table">
            <a:tbl>
              <a:tblPr firstRow="1" bandRow="1">
                <a:tableStyleId>{F5AB1C69-6EDB-4FF4-983F-18BD219EF322}</a:tableStyleId>
              </a:tblPr>
              <a:tblGrid>
                <a:gridCol w="1139875">
                  <a:extLst>
                    <a:ext uri="{9D8B030D-6E8A-4147-A177-3AD203B41FA5}">
                      <a16:colId xmlns:a16="http://schemas.microsoft.com/office/drawing/2014/main" val="20000"/>
                    </a:ext>
                  </a:extLst>
                </a:gridCol>
                <a:gridCol w="2217759">
                  <a:extLst>
                    <a:ext uri="{9D8B030D-6E8A-4147-A177-3AD203B41FA5}">
                      <a16:colId xmlns:a16="http://schemas.microsoft.com/office/drawing/2014/main" val="20001"/>
                    </a:ext>
                  </a:extLst>
                </a:gridCol>
                <a:gridCol w="6178640">
                  <a:extLst>
                    <a:ext uri="{9D8B030D-6E8A-4147-A177-3AD203B41FA5}">
                      <a16:colId xmlns:a16="http://schemas.microsoft.com/office/drawing/2014/main" val="20002"/>
                    </a:ext>
                  </a:extLst>
                </a:gridCol>
                <a:gridCol w="1801409">
                  <a:extLst>
                    <a:ext uri="{9D8B030D-6E8A-4147-A177-3AD203B41FA5}">
                      <a16:colId xmlns:a16="http://schemas.microsoft.com/office/drawing/2014/main" val="20003"/>
                    </a:ext>
                  </a:extLst>
                </a:gridCol>
              </a:tblGrid>
              <a:tr h="667712">
                <a:tc>
                  <a:txBody>
                    <a:bodyPr/>
                    <a:lstStyle/>
                    <a:p>
                      <a:pPr marL="0" marR="0" algn="ctr">
                        <a:lnSpc>
                          <a:spcPct val="100000"/>
                        </a:lnSpc>
                        <a:spcBef>
                          <a:spcPts val="0"/>
                        </a:spcBef>
                        <a:spcAft>
                          <a:spcPts val="0"/>
                        </a:spcAft>
                      </a:pPr>
                      <a:r>
                        <a:rPr lang="en-US" sz="2400" b="0">
                          <a:solidFill>
                            <a:srgbClr val="057780"/>
                          </a:solidFill>
                        </a:rPr>
                        <a:t>GRADE</a:t>
                      </a:r>
                      <a:endParaRPr lang="en-US" sz="2400" b="0">
                        <a:solidFill>
                          <a:srgbClr val="057780"/>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b="0">
                          <a:solidFill>
                            <a:srgbClr val="057780"/>
                          </a:solidFill>
                        </a:rPr>
                        <a:t>CONTENT AREAS</a:t>
                      </a:r>
                      <a:endParaRPr lang="en-US" sz="2400" b="0">
                        <a:solidFill>
                          <a:srgbClr val="057780"/>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b="0">
                          <a:solidFill>
                            <a:srgbClr val="057780"/>
                          </a:solidFill>
                        </a:rPr>
                        <a:t>STANDARDS ASSESSED</a:t>
                      </a:r>
                      <a:endParaRPr lang="en-US" sz="2400" b="0">
                        <a:solidFill>
                          <a:srgbClr val="057780"/>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b="0">
                          <a:solidFill>
                            <a:srgbClr val="057780"/>
                          </a:solidFill>
                        </a:rPr>
                        <a:t>ATTAINMENT TASKS</a:t>
                      </a:r>
                      <a:endParaRPr lang="en-US" sz="2400" b="0">
                        <a:solidFill>
                          <a:srgbClr val="057780"/>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979708">
                <a:tc>
                  <a:txBody>
                    <a:bodyPr/>
                    <a:lstStyle/>
                    <a:p>
                      <a:pPr marL="0" marR="0" algn="ctr">
                        <a:lnSpc>
                          <a:spcPct val="100000"/>
                        </a:lnSpc>
                        <a:spcBef>
                          <a:spcPts val="0"/>
                        </a:spcBef>
                        <a:spcAft>
                          <a:spcPts val="0"/>
                        </a:spcAft>
                      </a:pPr>
                      <a:r>
                        <a:rPr lang="en-US" sz="2000">
                          <a:solidFill>
                            <a:schemeClr val="tx1"/>
                          </a:solidFill>
                        </a:rPr>
                        <a:t>3</a:t>
                      </a:r>
                      <a:endParaRPr lang="en-US" sz="20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AE8C"/>
                    </a:solidFill>
                  </a:tcPr>
                </a:tc>
                <a:tc>
                  <a:txBody>
                    <a:bodyPr/>
                    <a:lstStyle/>
                    <a:p>
                      <a:pPr marL="0" marR="0" algn="ctr">
                        <a:lnSpc>
                          <a:spcPct val="100000"/>
                        </a:lnSpc>
                        <a:spcBef>
                          <a:spcPts val="0"/>
                        </a:spcBef>
                        <a:spcAft>
                          <a:spcPts val="0"/>
                        </a:spcAft>
                      </a:pPr>
                      <a:r>
                        <a:rPr lang="en-US" sz="2000">
                          <a:solidFill>
                            <a:schemeClr val="tx1"/>
                          </a:solidFill>
                        </a:rPr>
                        <a:t>Reading and Mathematics</a:t>
                      </a:r>
                      <a:endParaRPr lang="en-US" sz="20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AE8C"/>
                    </a:solidFill>
                  </a:tcPr>
                </a:tc>
                <a:tc>
                  <a:txBody>
                    <a:bodyPr/>
                    <a:lstStyle/>
                    <a:p>
                      <a:pPr marL="0" marR="0" algn="ctr">
                        <a:lnSpc>
                          <a:spcPct val="100000"/>
                        </a:lnSpc>
                        <a:spcBef>
                          <a:spcPts val="0"/>
                        </a:spcBef>
                        <a:spcAft>
                          <a:spcPts val="0"/>
                        </a:spcAft>
                      </a:pPr>
                      <a:r>
                        <a:rPr lang="en-US" sz="2000" baseline="0">
                          <a:solidFill>
                            <a:schemeClr val="tx1"/>
                          </a:solidFill>
                        </a:rPr>
                        <a:t>Kentucky Academic Standards-Alternate Assessment Targets for </a:t>
                      </a:r>
                      <a:r>
                        <a:rPr lang="en-US" sz="2000">
                          <a:solidFill>
                            <a:schemeClr val="tx1"/>
                          </a:solidFill>
                        </a:rPr>
                        <a:t>Reading and Mathematics</a:t>
                      </a:r>
                      <a:endParaRPr lang="en-US" sz="20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AE8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a:solidFill>
                            <a:schemeClr val="tx1"/>
                          </a:solidFill>
                          <a:sym typeface="Wingdings"/>
                        </a:rPr>
                        <a:t></a:t>
                      </a:r>
                      <a:endParaRPr lang="en-US" sz="2000">
                        <a:solidFill>
                          <a:schemeClr val="tx1"/>
                        </a:solidFill>
                        <a:latin typeface="+mn-lt"/>
                        <a:ea typeface="Calibri"/>
                        <a:cs typeface="Arial" pitchFamily="34" charset="0"/>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AE8C"/>
                    </a:solidFill>
                  </a:tcPr>
                </a:tc>
                <a:extLst>
                  <a:ext uri="{0D108BD9-81ED-4DB2-BD59-A6C34878D82A}">
                    <a16:rowId xmlns:a16="http://schemas.microsoft.com/office/drawing/2014/main" val="10001"/>
                  </a:ext>
                </a:extLst>
              </a:tr>
              <a:tr h="1959415">
                <a:tc>
                  <a:txBody>
                    <a:bodyPr/>
                    <a:lstStyle/>
                    <a:p>
                      <a:pPr marL="0" marR="0" algn="ctr">
                        <a:lnSpc>
                          <a:spcPct val="100000"/>
                        </a:lnSpc>
                        <a:spcBef>
                          <a:spcPts val="0"/>
                        </a:spcBef>
                        <a:spcAft>
                          <a:spcPts val="0"/>
                        </a:spcAft>
                      </a:pPr>
                      <a:r>
                        <a:rPr lang="en-US" sz="2000">
                          <a:solidFill>
                            <a:schemeClr val="tx1"/>
                          </a:solidFill>
                        </a:rPr>
                        <a:t>4</a:t>
                      </a:r>
                      <a:endParaRPr lang="en-US" sz="20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CBB5"/>
                    </a:solidFill>
                  </a:tcPr>
                </a:tc>
                <a:tc>
                  <a:txBody>
                    <a:bodyPr/>
                    <a:lstStyle/>
                    <a:p>
                      <a:pPr marL="0" marR="0" algn="ctr">
                        <a:lnSpc>
                          <a:spcPct val="100000"/>
                        </a:lnSpc>
                        <a:spcBef>
                          <a:spcPts val="0"/>
                        </a:spcBef>
                        <a:spcAft>
                          <a:spcPts val="0"/>
                        </a:spcAft>
                      </a:pPr>
                      <a:r>
                        <a:rPr lang="en-US" sz="2000">
                          <a:solidFill>
                            <a:schemeClr val="tx1"/>
                          </a:solidFill>
                        </a:rPr>
                        <a:t>Reading, Mathematics and Science </a:t>
                      </a:r>
                      <a:endParaRPr lang="en-US" sz="20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CBB5"/>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aseline="0">
                          <a:solidFill>
                            <a:schemeClr val="tx1"/>
                          </a:solidFill>
                        </a:rPr>
                        <a:t>Kentucky Academic Standards-Alternate Assessment Targets for </a:t>
                      </a:r>
                      <a:r>
                        <a:rPr lang="en-US" sz="2000">
                          <a:solidFill>
                            <a:schemeClr val="tx1"/>
                          </a:solidFill>
                        </a:rPr>
                        <a:t>Reading and Mathematics/</a:t>
                      </a:r>
                      <a:endParaRPr lang="en-US" sz="2000">
                        <a:solidFill>
                          <a:schemeClr val="tx1"/>
                        </a:solidFill>
                        <a:latin typeface="+mn-lt"/>
                        <a:ea typeface="Calibri"/>
                        <a:cs typeface="Times New Roman"/>
                      </a:endParaRPr>
                    </a:p>
                    <a:p>
                      <a:pPr marL="0" marR="0" algn="ctr">
                        <a:lnSpc>
                          <a:spcPct val="100000"/>
                        </a:lnSpc>
                        <a:spcBef>
                          <a:spcPts val="0"/>
                        </a:spcBef>
                        <a:spcAft>
                          <a:spcPts val="0"/>
                        </a:spcAft>
                      </a:pPr>
                      <a:r>
                        <a:rPr lang="en-US" sz="2000">
                          <a:solidFill>
                            <a:schemeClr val="tx1"/>
                          </a:solidFill>
                        </a:rPr>
                        <a:t>Alternate Kentucky Summative Assessment Aligned Content Standards for Science</a:t>
                      </a:r>
                      <a:endParaRPr lang="en-US" sz="20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CBB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a:solidFill>
                            <a:schemeClr val="tx1"/>
                          </a:solidFill>
                          <a:sym typeface="Wingdings"/>
                        </a:rPr>
                        <a:t></a:t>
                      </a:r>
                      <a:endParaRPr lang="en-US" sz="2000">
                        <a:solidFill>
                          <a:schemeClr val="tx1"/>
                        </a:solidFill>
                        <a:latin typeface="+mn-lt"/>
                        <a:ea typeface="Calibri"/>
                        <a:cs typeface="Arial" pitchFamily="34" charset="0"/>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8CBB5"/>
                    </a:solidFill>
                  </a:tcPr>
                </a:tc>
                <a:extLst>
                  <a:ext uri="{0D108BD9-81ED-4DB2-BD59-A6C34878D82A}">
                    <a16:rowId xmlns:a16="http://schemas.microsoft.com/office/drawing/2014/main" val="10002"/>
                  </a:ext>
                </a:extLst>
              </a:tr>
              <a:tr h="1112853">
                <a:tc>
                  <a:txBody>
                    <a:bodyPr/>
                    <a:lstStyle/>
                    <a:p>
                      <a:pPr marL="0" marR="0" algn="ctr">
                        <a:lnSpc>
                          <a:spcPct val="100000"/>
                        </a:lnSpc>
                        <a:spcBef>
                          <a:spcPts val="0"/>
                        </a:spcBef>
                        <a:spcAft>
                          <a:spcPts val="0"/>
                        </a:spcAft>
                      </a:pPr>
                      <a:r>
                        <a:rPr lang="en-US" sz="2000">
                          <a:solidFill>
                            <a:schemeClr val="tx1"/>
                          </a:solidFill>
                        </a:rPr>
                        <a:t>5</a:t>
                      </a:r>
                      <a:endParaRPr lang="en-US" sz="20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AE8C"/>
                    </a:solidFill>
                  </a:tcPr>
                </a:tc>
                <a:tc>
                  <a:txBody>
                    <a:bodyPr/>
                    <a:lstStyle/>
                    <a:p>
                      <a:pPr marL="0" marR="0" algn="ctr">
                        <a:lnSpc>
                          <a:spcPct val="100000"/>
                        </a:lnSpc>
                        <a:spcBef>
                          <a:spcPts val="0"/>
                        </a:spcBef>
                        <a:spcAft>
                          <a:spcPts val="0"/>
                        </a:spcAft>
                      </a:pPr>
                      <a:r>
                        <a:rPr lang="en-US" sz="2000">
                          <a:solidFill>
                            <a:schemeClr val="tx1"/>
                          </a:solidFill>
                        </a:rPr>
                        <a:t>Reading, Mathematics and Social Studies</a:t>
                      </a:r>
                      <a:endParaRPr lang="en-US" sz="20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AE8C"/>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aseline="0">
                          <a:solidFill>
                            <a:schemeClr val="tx1"/>
                          </a:solidFill>
                        </a:rPr>
                        <a:t>Kentucky Academic Standards-Alternate Assessment Targets for </a:t>
                      </a:r>
                      <a:r>
                        <a:rPr lang="en-US" sz="2000">
                          <a:solidFill>
                            <a:schemeClr val="tx1"/>
                          </a:solidFill>
                        </a:rPr>
                        <a:t>Reading, Mathematics and Social Studies</a:t>
                      </a:r>
                      <a:endParaRPr lang="en-US" sz="20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AE8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a:solidFill>
                            <a:schemeClr val="tx1"/>
                          </a:solidFill>
                          <a:sym typeface="Wingdings"/>
                        </a:rPr>
                        <a:t></a:t>
                      </a:r>
                      <a:endParaRPr lang="en-US" sz="2000">
                        <a:solidFill>
                          <a:schemeClr val="tx1"/>
                        </a:solidFill>
                        <a:latin typeface="+mn-lt"/>
                        <a:ea typeface="Calibri"/>
                        <a:cs typeface="Arial" pitchFamily="34" charset="0"/>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AE8C"/>
                    </a:solidFill>
                  </a:tcPr>
                </a:tc>
                <a:extLst>
                  <a:ext uri="{0D108BD9-81ED-4DB2-BD59-A6C34878D82A}">
                    <a16:rowId xmlns:a16="http://schemas.microsoft.com/office/drawing/2014/main" val="10003"/>
                  </a:ext>
                </a:extLst>
              </a:tr>
            </a:tbl>
          </a:graphicData>
        </a:graphic>
      </p:graphicFrame>
      <p:sp>
        <p:nvSpPr>
          <p:cNvPr id="3" name="TextBox 2">
            <a:extLst>
              <a:ext uri="{FF2B5EF4-FFF2-40B4-BE49-F238E27FC236}">
                <a16:creationId xmlns:a16="http://schemas.microsoft.com/office/drawing/2014/main" id="{3C498900-517B-5E6A-D2A5-ECE81B2D013B}"/>
              </a:ext>
              <a:ext uri="{C183D7F6-B498-43B3-948B-1728B52AA6E4}">
                <adec:decorative xmlns:adec="http://schemas.microsoft.com/office/drawing/2017/decorative" val="1"/>
              </a:ext>
            </a:extLst>
          </p:cNvPr>
          <p:cNvSpPr txBox="1"/>
          <p:nvPr/>
        </p:nvSpPr>
        <p:spPr>
          <a:xfrm>
            <a:off x="6855493" y="6441908"/>
            <a:ext cx="92743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solidFill>
                  <a:srgbClr val="FFFFFF"/>
                </a:solidFill>
              </a:rPr>
              <a:t>10</a:t>
            </a:r>
          </a:p>
        </p:txBody>
      </p:sp>
      <p:sp>
        <p:nvSpPr>
          <p:cNvPr id="4" name="TextBox 3">
            <a:extLst>
              <a:ext uri="{FF2B5EF4-FFF2-40B4-BE49-F238E27FC236}">
                <a16:creationId xmlns:a16="http://schemas.microsoft.com/office/drawing/2014/main" id="{C53FA23F-B593-931B-1662-29581FBE04C2}"/>
              </a:ext>
            </a:extLst>
          </p:cNvPr>
          <p:cNvSpPr txBox="1"/>
          <p:nvPr/>
        </p:nvSpPr>
        <p:spPr>
          <a:xfrm>
            <a:off x="0" y="5874947"/>
            <a:ext cx="12192000" cy="707886"/>
          </a:xfrm>
          <a:prstGeom prst="rect">
            <a:avLst/>
          </a:prstGeom>
          <a:noFill/>
        </p:spPr>
        <p:txBody>
          <a:bodyPr wrap="square">
            <a:spAutoFit/>
          </a:bodyPr>
          <a:lstStyle/>
          <a:p>
            <a:r>
              <a:rPr lang="en-US" sz="2000" dirty="0">
                <a:solidFill>
                  <a:schemeClr val="tx1"/>
                </a:solidFill>
              </a:rPr>
              <a:t>**Due to the passage of House Bill 257 in the spring of 2026, the Quality of School and Climate Safety (QSCS) Survey is no longer part of Kentucky’s accountability system and will not be administered as part of the AKSA.</a:t>
            </a:r>
          </a:p>
        </p:txBody>
      </p:sp>
    </p:spTree>
    <p:extLst>
      <p:ext uri="{BB962C8B-B14F-4D97-AF65-F5344CB8AC3E}">
        <p14:creationId xmlns:p14="http://schemas.microsoft.com/office/powerpoint/2010/main" val="3127360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itle 1"/>
          <p:cNvSpPr>
            <a:spLocks noGrp="1"/>
          </p:cNvSpPr>
          <p:nvPr>
            <p:ph type="title" idx="4294967295"/>
          </p:nvPr>
        </p:nvSpPr>
        <p:spPr>
          <a:xfrm>
            <a:off x="0" y="0"/>
            <a:ext cx="11690430" cy="1030147"/>
          </a:xfrm>
          <a:prstGeom prst="rect">
            <a:avLst/>
          </a:prstGeom>
        </p:spPr>
        <p:txBody>
          <a:bodyPr>
            <a:normAutofit/>
          </a:bodyPr>
          <a:lstStyle/>
          <a:p>
            <a:pPr algn="l"/>
            <a:r>
              <a:rPr lang="en-US"/>
              <a:t>Content Areas Assessed (Middle School)</a:t>
            </a:r>
          </a:p>
        </p:txBody>
      </p:sp>
      <p:graphicFrame>
        <p:nvGraphicFramePr>
          <p:cNvPr id="7" name="Content Placeholder 6" descr="Tested content areas for the Alternate K-PREP in grades 6-8." title="Alternate K-PREP Middle School Assessments"/>
          <p:cNvGraphicFramePr>
            <a:graphicFrameLocks noGrp="1"/>
          </p:cNvGraphicFramePr>
          <p:nvPr>
            <p:ph idx="4294967295"/>
            <p:extLst>
              <p:ext uri="{D42A27DB-BD31-4B8C-83A1-F6EECF244321}">
                <p14:modId xmlns:p14="http://schemas.microsoft.com/office/powerpoint/2010/main" val="1383411416"/>
              </p:ext>
            </p:extLst>
          </p:nvPr>
        </p:nvGraphicFramePr>
        <p:xfrm>
          <a:off x="250784" y="1035935"/>
          <a:ext cx="11690431" cy="4938974"/>
        </p:xfrm>
        <a:graphic>
          <a:graphicData uri="http://schemas.openxmlformats.org/drawingml/2006/table">
            <a:tbl>
              <a:tblPr firstRow="1" bandRow="1">
                <a:tableStyleId>{21E4AEA4-8DFA-4A89-87EB-49C32662AFE0}</a:tableStyleId>
              </a:tblPr>
              <a:tblGrid>
                <a:gridCol w="1134472">
                  <a:extLst>
                    <a:ext uri="{9D8B030D-6E8A-4147-A177-3AD203B41FA5}">
                      <a16:colId xmlns:a16="http://schemas.microsoft.com/office/drawing/2014/main" val="20000"/>
                    </a:ext>
                  </a:extLst>
                </a:gridCol>
                <a:gridCol w="2396359">
                  <a:extLst>
                    <a:ext uri="{9D8B030D-6E8A-4147-A177-3AD203B41FA5}">
                      <a16:colId xmlns:a16="http://schemas.microsoft.com/office/drawing/2014/main" val="20001"/>
                    </a:ext>
                  </a:extLst>
                </a:gridCol>
                <a:gridCol w="6351975">
                  <a:extLst>
                    <a:ext uri="{9D8B030D-6E8A-4147-A177-3AD203B41FA5}">
                      <a16:colId xmlns:a16="http://schemas.microsoft.com/office/drawing/2014/main" val="20002"/>
                    </a:ext>
                  </a:extLst>
                </a:gridCol>
                <a:gridCol w="1807625">
                  <a:extLst>
                    <a:ext uri="{9D8B030D-6E8A-4147-A177-3AD203B41FA5}">
                      <a16:colId xmlns:a16="http://schemas.microsoft.com/office/drawing/2014/main" val="20003"/>
                    </a:ext>
                  </a:extLst>
                </a:gridCol>
              </a:tblGrid>
              <a:tr h="549854">
                <a:tc>
                  <a:txBody>
                    <a:bodyPr/>
                    <a:lstStyle/>
                    <a:p>
                      <a:pPr marL="0" marR="0" algn="ctr">
                        <a:lnSpc>
                          <a:spcPct val="100000"/>
                        </a:lnSpc>
                        <a:spcBef>
                          <a:spcPts val="0"/>
                        </a:spcBef>
                        <a:spcAft>
                          <a:spcPts val="0"/>
                        </a:spcAft>
                      </a:pPr>
                      <a:r>
                        <a:rPr lang="en-US" sz="2400" b="0">
                          <a:solidFill>
                            <a:srgbClr val="057780"/>
                          </a:solidFill>
                        </a:rPr>
                        <a:t>GRADE</a:t>
                      </a:r>
                      <a:endParaRPr lang="en-US" sz="2400" b="0">
                        <a:solidFill>
                          <a:srgbClr val="057780"/>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b="0">
                          <a:solidFill>
                            <a:srgbClr val="057780"/>
                          </a:solidFill>
                        </a:rPr>
                        <a:t>CONTENT AREAS</a:t>
                      </a:r>
                      <a:endParaRPr lang="en-US" sz="2400" b="0">
                        <a:solidFill>
                          <a:srgbClr val="057780"/>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400" b="0">
                          <a:solidFill>
                            <a:srgbClr val="057780"/>
                          </a:solidFill>
                        </a:rPr>
                        <a:t>STANDARDS ASSESSED</a:t>
                      </a:r>
                      <a:endParaRPr lang="en-US" sz="2400" b="0">
                        <a:solidFill>
                          <a:srgbClr val="057780"/>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1800" b="0">
                          <a:solidFill>
                            <a:srgbClr val="057780"/>
                          </a:solidFill>
                        </a:rPr>
                        <a:t>ATTAINMENT TASKS</a:t>
                      </a:r>
                      <a:endParaRPr lang="en-US" sz="1800" b="0">
                        <a:solidFill>
                          <a:srgbClr val="057780"/>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824782">
                <a:tc>
                  <a:txBody>
                    <a:bodyPr/>
                    <a:lstStyle/>
                    <a:p>
                      <a:pPr marL="0" marR="0" algn="ctr">
                        <a:lnSpc>
                          <a:spcPct val="100000"/>
                        </a:lnSpc>
                        <a:spcBef>
                          <a:spcPts val="0"/>
                        </a:spcBef>
                        <a:spcAft>
                          <a:spcPts val="0"/>
                        </a:spcAft>
                      </a:pPr>
                      <a:r>
                        <a:rPr lang="en-US" sz="2400">
                          <a:solidFill>
                            <a:schemeClr val="tx1"/>
                          </a:solidFill>
                        </a:rPr>
                        <a:t>6</a:t>
                      </a:r>
                      <a:endParaRPr lang="en-US" sz="24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marL="0" marR="0" algn="ctr">
                        <a:lnSpc>
                          <a:spcPct val="100000"/>
                        </a:lnSpc>
                        <a:spcBef>
                          <a:spcPts val="0"/>
                        </a:spcBef>
                        <a:spcAft>
                          <a:spcPts val="0"/>
                        </a:spcAft>
                      </a:pPr>
                      <a:r>
                        <a:rPr lang="en-US" sz="2400">
                          <a:solidFill>
                            <a:schemeClr val="tx1"/>
                          </a:solidFill>
                        </a:rPr>
                        <a:t>Reading and Mathematics</a:t>
                      </a:r>
                      <a:endParaRPr lang="en-US" sz="24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aseline="0">
                          <a:solidFill>
                            <a:schemeClr val="tx1"/>
                          </a:solidFill>
                        </a:rPr>
                        <a:t>Kentucky Academic Standards-Alternate Assessment Targets for </a:t>
                      </a:r>
                      <a:r>
                        <a:rPr lang="en-US" sz="2400">
                          <a:solidFill>
                            <a:schemeClr val="tx1"/>
                          </a:solidFill>
                        </a:rPr>
                        <a:t>Reading and Mathematics</a:t>
                      </a:r>
                      <a:endParaRPr lang="en-US" sz="24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marL="0" marR="0" algn="ctr">
                        <a:lnSpc>
                          <a:spcPct val="100000"/>
                        </a:lnSpc>
                        <a:spcBef>
                          <a:spcPts val="0"/>
                        </a:spcBef>
                        <a:spcAft>
                          <a:spcPts val="0"/>
                        </a:spcAft>
                      </a:pPr>
                      <a:r>
                        <a:rPr lang="en-US" sz="2000">
                          <a:solidFill>
                            <a:schemeClr val="tx1"/>
                          </a:solidFill>
                          <a:sym typeface="Wingdings"/>
                        </a:rPr>
                        <a:t></a:t>
                      </a:r>
                      <a:endParaRPr lang="en-US" sz="2000">
                        <a:solidFill>
                          <a:schemeClr val="tx1"/>
                        </a:solidFill>
                        <a:latin typeface="+mn-lt"/>
                        <a:ea typeface="Calibri"/>
                        <a:cs typeface="Arial" pitchFamily="34" charset="0"/>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1"/>
                  </a:ext>
                </a:extLst>
              </a:tr>
              <a:tr h="1649563">
                <a:tc>
                  <a:txBody>
                    <a:bodyPr/>
                    <a:lstStyle/>
                    <a:p>
                      <a:pPr marL="0" marR="0" algn="ctr">
                        <a:lnSpc>
                          <a:spcPct val="100000"/>
                        </a:lnSpc>
                        <a:spcBef>
                          <a:spcPts val="0"/>
                        </a:spcBef>
                        <a:spcAft>
                          <a:spcPts val="0"/>
                        </a:spcAft>
                      </a:pPr>
                      <a:r>
                        <a:rPr lang="en-US" sz="2400">
                          <a:solidFill>
                            <a:schemeClr val="tx1"/>
                          </a:solidFill>
                        </a:rPr>
                        <a:t>7</a:t>
                      </a:r>
                      <a:endParaRPr lang="en-US" sz="24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00000"/>
                        </a:lnSpc>
                        <a:spcBef>
                          <a:spcPts val="0"/>
                        </a:spcBef>
                        <a:spcAft>
                          <a:spcPts val="0"/>
                        </a:spcAft>
                      </a:pPr>
                      <a:r>
                        <a:rPr lang="en-US" sz="2400">
                          <a:solidFill>
                            <a:schemeClr val="tx1"/>
                          </a:solidFill>
                        </a:rPr>
                        <a:t>Reading, Mathematics and Science</a:t>
                      </a:r>
                      <a:endParaRPr lang="en-US" sz="2400" b="1">
                        <a:solidFill>
                          <a:schemeClr val="tx1"/>
                        </a:solidFill>
                        <a:latin typeface="Arial" panose="020B0604020202020204" pitchFamily="34" charset="0"/>
                        <a:ea typeface="Calibri"/>
                        <a:cs typeface="Arial" panose="020B0604020202020204" pitchFamily="34" charset="0"/>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aseline="0">
                          <a:solidFill>
                            <a:schemeClr val="tx1"/>
                          </a:solidFill>
                        </a:rPr>
                        <a:t>Kentucky Academic Standards-Alternate Assessment Targets for </a:t>
                      </a:r>
                      <a:r>
                        <a:rPr lang="en-US" sz="2400">
                          <a:solidFill>
                            <a:schemeClr val="tx1"/>
                          </a:solidFill>
                        </a:rPr>
                        <a:t>Reading and Mathematics/</a:t>
                      </a:r>
                      <a:endParaRPr lang="en-US" sz="2400">
                        <a:solidFill>
                          <a:schemeClr val="tx1"/>
                        </a:solidFill>
                        <a:latin typeface="+mn-lt"/>
                        <a:ea typeface="Calibri"/>
                        <a:cs typeface="Times New Roman"/>
                      </a:endParaRPr>
                    </a:p>
                    <a:p>
                      <a:pPr marL="0" marR="0" algn="ctr">
                        <a:lnSpc>
                          <a:spcPct val="100000"/>
                        </a:lnSpc>
                        <a:spcBef>
                          <a:spcPts val="0"/>
                        </a:spcBef>
                        <a:spcAft>
                          <a:spcPts val="0"/>
                        </a:spcAft>
                      </a:pPr>
                      <a:r>
                        <a:rPr lang="en-US" sz="2400">
                          <a:solidFill>
                            <a:schemeClr val="tx1"/>
                          </a:solidFill>
                        </a:rPr>
                        <a:t>Alternate Kentucky Summative Assessment Aligned Content Standards for Science</a:t>
                      </a:r>
                      <a:endParaRPr lang="en-US" sz="24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a:solidFill>
                            <a:schemeClr val="tx1"/>
                          </a:solidFill>
                          <a:sym typeface="Wingdings"/>
                        </a:rPr>
                        <a:t></a:t>
                      </a:r>
                      <a:endParaRPr lang="en-US" sz="2000">
                        <a:solidFill>
                          <a:schemeClr val="tx1"/>
                        </a:solidFill>
                        <a:latin typeface="+mn-lt"/>
                        <a:cs typeface="Arial" pitchFamily="34" charset="0"/>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2"/>
                  </a:ext>
                </a:extLst>
              </a:tr>
              <a:tr h="1374636">
                <a:tc>
                  <a:txBody>
                    <a:bodyPr/>
                    <a:lstStyle/>
                    <a:p>
                      <a:pPr marL="0" marR="0" algn="ctr">
                        <a:lnSpc>
                          <a:spcPct val="100000"/>
                        </a:lnSpc>
                        <a:spcBef>
                          <a:spcPts val="0"/>
                        </a:spcBef>
                        <a:spcAft>
                          <a:spcPts val="0"/>
                        </a:spcAft>
                      </a:pPr>
                      <a:r>
                        <a:rPr lang="en-US" sz="2400">
                          <a:solidFill>
                            <a:schemeClr val="tx1"/>
                          </a:solidFill>
                        </a:rPr>
                        <a:t>8</a:t>
                      </a:r>
                      <a:endParaRPr lang="en-US" sz="24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marL="0" marR="0" algn="ctr">
                        <a:lnSpc>
                          <a:spcPct val="100000"/>
                        </a:lnSpc>
                        <a:spcBef>
                          <a:spcPts val="0"/>
                        </a:spcBef>
                        <a:spcAft>
                          <a:spcPts val="0"/>
                        </a:spcAft>
                      </a:pPr>
                      <a:r>
                        <a:rPr lang="en-US" sz="2400">
                          <a:solidFill>
                            <a:schemeClr val="tx1"/>
                          </a:solidFill>
                        </a:rPr>
                        <a:t>Reading, Mathematics and Social Studies</a:t>
                      </a:r>
                      <a:endParaRPr lang="en-US" sz="24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aseline="0">
                          <a:solidFill>
                            <a:schemeClr val="tx1"/>
                          </a:solidFill>
                        </a:rPr>
                        <a:t>Kentucky Academic Standards-Alternate Assessment Targets for </a:t>
                      </a:r>
                      <a:r>
                        <a:rPr lang="en-US" sz="2400">
                          <a:solidFill>
                            <a:schemeClr val="tx1"/>
                          </a:solidFill>
                        </a:rPr>
                        <a:t>Reading, Mathematics, Social Studies</a:t>
                      </a:r>
                      <a:endParaRPr lang="en-US" sz="2400">
                        <a:solidFill>
                          <a:schemeClr val="tx1"/>
                        </a:solidFill>
                        <a:latin typeface="+mn-lt"/>
                        <a:ea typeface="Calibri"/>
                        <a:cs typeface="Times New Roman"/>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a:solidFill>
                            <a:schemeClr val="tx1"/>
                          </a:solidFill>
                          <a:sym typeface="Wingdings"/>
                        </a:rPr>
                        <a:t></a:t>
                      </a:r>
                      <a:endParaRPr lang="en-US" sz="2000">
                        <a:solidFill>
                          <a:schemeClr val="tx1"/>
                        </a:solidFill>
                        <a:latin typeface="+mn-lt"/>
                        <a:cs typeface="Arial" pitchFamily="34" charset="0"/>
                      </a:endParaRPr>
                    </a:p>
                  </a:txBody>
                  <a:tcPr marL="87213" marR="8721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3"/>
                  </a:ext>
                </a:extLst>
              </a:tr>
            </a:tbl>
          </a:graphicData>
        </a:graphic>
      </p:graphicFrame>
      <p:sp>
        <p:nvSpPr>
          <p:cNvPr id="3" name="TextBox 2">
            <a:extLst>
              <a:ext uri="{FF2B5EF4-FFF2-40B4-BE49-F238E27FC236}">
                <a16:creationId xmlns:a16="http://schemas.microsoft.com/office/drawing/2014/main" id="{E16A59EC-3FCB-C07B-55AA-52FE64668006}"/>
              </a:ext>
              <a:ext uri="{C183D7F6-B498-43B3-948B-1728B52AA6E4}">
                <adec:decorative xmlns:adec="http://schemas.microsoft.com/office/drawing/2017/decorative" val="1"/>
              </a:ext>
            </a:extLst>
          </p:cNvPr>
          <p:cNvSpPr txBox="1"/>
          <p:nvPr/>
        </p:nvSpPr>
        <p:spPr>
          <a:xfrm>
            <a:off x="7091111" y="6361697"/>
            <a:ext cx="101516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solidFill>
                  <a:srgbClr val="FFFFFF"/>
                </a:solidFill>
              </a:rPr>
              <a:t>11</a:t>
            </a:r>
          </a:p>
        </p:txBody>
      </p:sp>
      <p:sp>
        <p:nvSpPr>
          <p:cNvPr id="4" name="TextBox 3">
            <a:extLst>
              <a:ext uri="{FF2B5EF4-FFF2-40B4-BE49-F238E27FC236}">
                <a16:creationId xmlns:a16="http://schemas.microsoft.com/office/drawing/2014/main" id="{56F46208-2BEB-5208-8497-DBAFC8A9FB29}"/>
              </a:ext>
            </a:extLst>
          </p:cNvPr>
          <p:cNvSpPr txBox="1"/>
          <p:nvPr/>
        </p:nvSpPr>
        <p:spPr>
          <a:xfrm>
            <a:off x="457201" y="6008527"/>
            <a:ext cx="11734799" cy="707886"/>
          </a:xfrm>
          <a:prstGeom prst="rect">
            <a:avLst/>
          </a:prstGeom>
          <a:noFill/>
        </p:spPr>
        <p:txBody>
          <a:bodyPr wrap="square">
            <a:spAutoFit/>
          </a:bodyPr>
          <a:lstStyle/>
          <a:p>
            <a:r>
              <a:rPr lang="en-US" sz="2000" dirty="0">
                <a:solidFill>
                  <a:schemeClr val="tx1"/>
                </a:solidFill>
              </a:rPr>
              <a:t>**</a:t>
            </a:r>
            <a:r>
              <a:rPr lang="en-US" sz="2000" dirty="0"/>
              <a:t> Due to the passage of House Bill 257 in the spring of 2026</a:t>
            </a:r>
            <a:r>
              <a:rPr lang="en-US" sz="2000" dirty="0">
                <a:solidFill>
                  <a:schemeClr val="tx1"/>
                </a:solidFill>
              </a:rPr>
              <a:t>, the QSCS Survey is no longer part of Kentucky’s accountability system and will not be administered as part of the AKSA.</a:t>
            </a:r>
          </a:p>
        </p:txBody>
      </p:sp>
    </p:spTree>
    <p:extLst>
      <p:ext uri="{BB962C8B-B14F-4D97-AF65-F5344CB8AC3E}">
        <p14:creationId xmlns:p14="http://schemas.microsoft.com/office/powerpoint/2010/main" val="1227877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Title 1"/>
          <p:cNvSpPr>
            <a:spLocks noGrp="1"/>
          </p:cNvSpPr>
          <p:nvPr>
            <p:ph type="title" idx="4294967295"/>
          </p:nvPr>
        </p:nvSpPr>
        <p:spPr>
          <a:xfrm>
            <a:off x="0" y="-11575"/>
            <a:ext cx="12153648" cy="1018572"/>
          </a:xfrm>
          <a:prstGeom prst="rect">
            <a:avLst/>
          </a:prstGeom>
        </p:spPr>
        <p:txBody>
          <a:bodyPr>
            <a:normAutofit/>
          </a:bodyPr>
          <a:lstStyle/>
          <a:p>
            <a:pPr algn="l"/>
            <a:r>
              <a:rPr lang="en-US"/>
              <a:t>Content Areas Assessed (High School)</a:t>
            </a:r>
          </a:p>
        </p:txBody>
      </p:sp>
      <p:graphicFrame>
        <p:nvGraphicFramePr>
          <p:cNvPr id="7" name="Content Placeholder 6" descr="Tested content areas for the Alternate K-PREP in grades 9-12." title="Alternate K-PREP High School Assessments"/>
          <p:cNvGraphicFramePr>
            <a:graphicFrameLocks noGrp="1"/>
          </p:cNvGraphicFramePr>
          <p:nvPr>
            <p:ph idx="4294967295"/>
            <p:extLst>
              <p:ext uri="{D42A27DB-BD31-4B8C-83A1-F6EECF244321}">
                <p14:modId xmlns:p14="http://schemas.microsoft.com/office/powerpoint/2010/main" val="683074103"/>
              </p:ext>
            </p:extLst>
          </p:nvPr>
        </p:nvGraphicFramePr>
        <p:xfrm>
          <a:off x="227860" y="826609"/>
          <a:ext cx="11736280" cy="5337087"/>
        </p:xfrm>
        <a:graphic>
          <a:graphicData uri="http://schemas.openxmlformats.org/drawingml/2006/table">
            <a:tbl>
              <a:tblPr firstRow="1" bandRow="1">
                <a:tableStyleId>{5C22544A-7EE6-4342-B048-85BDC9FD1C3A}</a:tableStyleId>
              </a:tblPr>
              <a:tblGrid>
                <a:gridCol w="1066045">
                  <a:extLst>
                    <a:ext uri="{9D8B030D-6E8A-4147-A177-3AD203B41FA5}">
                      <a16:colId xmlns:a16="http://schemas.microsoft.com/office/drawing/2014/main" val="20000"/>
                    </a:ext>
                  </a:extLst>
                </a:gridCol>
                <a:gridCol w="2278794">
                  <a:extLst>
                    <a:ext uri="{9D8B030D-6E8A-4147-A177-3AD203B41FA5}">
                      <a16:colId xmlns:a16="http://schemas.microsoft.com/office/drawing/2014/main" val="20001"/>
                    </a:ext>
                  </a:extLst>
                </a:gridCol>
                <a:gridCol w="4137039">
                  <a:extLst>
                    <a:ext uri="{9D8B030D-6E8A-4147-A177-3AD203B41FA5}">
                      <a16:colId xmlns:a16="http://schemas.microsoft.com/office/drawing/2014/main" val="20002"/>
                    </a:ext>
                  </a:extLst>
                </a:gridCol>
                <a:gridCol w="1907146">
                  <a:extLst>
                    <a:ext uri="{9D8B030D-6E8A-4147-A177-3AD203B41FA5}">
                      <a16:colId xmlns:a16="http://schemas.microsoft.com/office/drawing/2014/main" val="20003"/>
                    </a:ext>
                  </a:extLst>
                </a:gridCol>
                <a:gridCol w="2347256">
                  <a:extLst>
                    <a:ext uri="{9D8B030D-6E8A-4147-A177-3AD203B41FA5}">
                      <a16:colId xmlns:a16="http://schemas.microsoft.com/office/drawing/2014/main" val="20004"/>
                    </a:ext>
                  </a:extLst>
                </a:gridCol>
              </a:tblGrid>
              <a:tr h="576161">
                <a:tc>
                  <a:txBody>
                    <a:bodyPr/>
                    <a:lstStyle/>
                    <a:p>
                      <a:pPr marL="0" marR="0" algn="ctr">
                        <a:lnSpc>
                          <a:spcPct val="100000"/>
                        </a:lnSpc>
                        <a:spcBef>
                          <a:spcPts val="0"/>
                        </a:spcBef>
                        <a:spcAft>
                          <a:spcPts val="0"/>
                        </a:spcAft>
                      </a:pPr>
                      <a:r>
                        <a:rPr lang="en-US" sz="2000" b="0">
                          <a:solidFill>
                            <a:srgbClr val="057780"/>
                          </a:solidFill>
                        </a:rPr>
                        <a:t>GRADE</a:t>
                      </a:r>
                      <a:endParaRPr lang="en-US" sz="2000" b="0">
                        <a:solidFill>
                          <a:srgbClr val="057780"/>
                        </a:solidFill>
                        <a:latin typeface="+mn-lt"/>
                        <a:ea typeface="Calibri"/>
                        <a:cs typeface="Times New Roman"/>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000" b="0">
                          <a:solidFill>
                            <a:srgbClr val="057780"/>
                          </a:solidFill>
                        </a:rPr>
                        <a:t>CONTENT AREAS</a:t>
                      </a:r>
                      <a:endParaRPr lang="en-US" sz="2000" b="0">
                        <a:solidFill>
                          <a:srgbClr val="057780"/>
                        </a:solidFill>
                        <a:latin typeface="+mn-lt"/>
                        <a:ea typeface="Calibri"/>
                        <a:cs typeface="Times New Roman"/>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000" b="0">
                          <a:solidFill>
                            <a:srgbClr val="057780"/>
                          </a:solidFill>
                        </a:rPr>
                        <a:t>STANDARDS ASSESSED</a:t>
                      </a:r>
                      <a:endParaRPr lang="en-US" sz="2000" b="0">
                        <a:solidFill>
                          <a:srgbClr val="057780"/>
                        </a:solidFill>
                        <a:latin typeface="+mn-lt"/>
                        <a:ea typeface="Calibri"/>
                        <a:cs typeface="Times New Roman"/>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000" b="0">
                          <a:solidFill>
                            <a:srgbClr val="057780"/>
                          </a:solidFill>
                        </a:rPr>
                        <a:t>ATTAINMENT TASKS</a:t>
                      </a:r>
                      <a:endParaRPr lang="en-US" sz="2000" b="0">
                        <a:solidFill>
                          <a:srgbClr val="057780"/>
                        </a:solidFill>
                        <a:latin typeface="+mn-lt"/>
                        <a:ea typeface="Calibri"/>
                        <a:cs typeface="Times New Roman"/>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r>
                        <a:rPr lang="en-US" sz="2000" b="0">
                          <a:solidFill>
                            <a:srgbClr val="057780"/>
                          </a:solidFill>
                        </a:rPr>
                        <a:t>TRANSITION ATTAINMENT RECORD</a:t>
                      </a:r>
                      <a:endParaRPr lang="en-US" sz="2000" b="0">
                        <a:solidFill>
                          <a:srgbClr val="057780"/>
                        </a:solidFill>
                        <a:latin typeface="+mn-lt"/>
                        <a:ea typeface="Calibri"/>
                        <a:cs typeface="Times New Roman"/>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82207">
                <a:tc>
                  <a:txBody>
                    <a:bodyPr/>
                    <a:lstStyle/>
                    <a:p>
                      <a:pPr marL="0" marR="0" algn="ctr">
                        <a:lnSpc>
                          <a:spcPct val="100000"/>
                        </a:lnSpc>
                        <a:spcBef>
                          <a:spcPts val="0"/>
                        </a:spcBef>
                        <a:spcAft>
                          <a:spcPts val="0"/>
                        </a:spcAft>
                      </a:pPr>
                      <a:r>
                        <a:rPr lang="en-US" sz="1800">
                          <a:solidFill>
                            <a:schemeClr val="tx1"/>
                          </a:solidFill>
                          <a:latin typeface="Franklin Gothic Book" panose="020B0503020102020204" pitchFamily="34" charset="0"/>
                          <a:cs typeface="Times New Roman"/>
                        </a:rPr>
                        <a:t>9</a:t>
                      </a:r>
                      <a:endParaRPr lang="en-US" sz="1800">
                        <a:solidFill>
                          <a:schemeClr val="tx1"/>
                        </a:solidFill>
                        <a:latin typeface="Franklin Gothic Book" panose="020B0503020102020204" pitchFamily="34" charset="0"/>
                        <a:ea typeface="Calibri"/>
                        <a:cs typeface="Times New Roman"/>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0000"/>
                        </a:lnSpc>
                        <a:spcBef>
                          <a:spcPts val="0"/>
                        </a:spcBef>
                        <a:spcAft>
                          <a:spcPts val="0"/>
                        </a:spcAft>
                      </a:pPr>
                      <a:endParaRPr lang="en-US" sz="1800" b="1">
                        <a:solidFill>
                          <a:schemeClr val="tx1"/>
                        </a:solidFill>
                        <a:latin typeface="Franklin Gothic Book" panose="020B0503020102020204" pitchFamily="34" charset="0"/>
                        <a:ea typeface="Calibri"/>
                        <a:cs typeface="Times New Roman" panose="02020603050405020304" pitchFamily="18" charset="0"/>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0000"/>
                        </a:lnSpc>
                        <a:spcBef>
                          <a:spcPts val="0"/>
                        </a:spcBef>
                        <a:spcAft>
                          <a:spcPts val="0"/>
                        </a:spcAft>
                      </a:pPr>
                      <a:r>
                        <a:rPr lang="en-US" sz="1800" b="1">
                          <a:solidFill>
                            <a:schemeClr val="tx1"/>
                          </a:solidFill>
                          <a:latin typeface="Franklin Gothic Book" panose="020B0503020102020204" pitchFamily="34" charset="0"/>
                          <a:ea typeface="Calibri"/>
                          <a:cs typeface="Times New Roman"/>
                        </a:rPr>
                        <a:t>No Assessments Required at Grade 9</a:t>
                      </a: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a:solidFill>
                          <a:schemeClr val="tx1"/>
                        </a:solidFill>
                        <a:latin typeface="Franklin Gothic Book" panose="020B0503020102020204" pitchFamily="34" charset="0"/>
                        <a:ea typeface="Calibri"/>
                        <a:cs typeface="Times New Roman" panose="02020603050405020304" pitchFamily="18" charset="0"/>
                      </a:endParaRPr>
                    </a:p>
                  </a:txBody>
                  <a:tcPr marL="86487" marR="864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0000"/>
                        </a:lnSpc>
                        <a:spcBef>
                          <a:spcPts val="0"/>
                        </a:spcBef>
                        <a:spcAft>
                          <a:spcPts val="0"/>
                        </a:spcAft>
                      </a:pPr>
                      <a:endParaRPr lang="en-US" sz="1800">
                        <a:solidFill>
                          <a:schemeClr val="tx1"/>
                        </a:solidFill>
                        <a:latin typeface="Franklin Gothic Book" panose="020B0503020102020204" pitchFamily="34" charset="0"/>
                        <a:ea typeface="Calibri"/>
                        <a:cs typeface="Times New Roman" panose="02020603050405020304" pitchFamily="18" charset="0"/>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1"/>
                  </a:ext>
                </a:extLst>
              </a:tr>
              <a:tr h="480134">
                <a:tc>
                  <a:txBody>
                    <a:bodyPr/>
                    <a:lstStyle/>
                    <a:p>
                      <a:pPr marL="0" marR="0" algn="ctr">
                        <a:lnSpc>
                          <a:spcPct val="100000"/>
                        </a:lnSpc>
                        <a:spcBef>
                          <a:spcPts val="0"/>
                        </a:spcBef>
                        <a:spcAft>
                          <a:spcPts val="0"/>
                        </a:spcAft>
                      </a:pPr>
                      <a:r>
                        <a:rPr lang="en-US" sz="1800">
                          <a:solidFill>
                            <a:schemeClr val="tx1"/>
                          </a:solidFill>
                          <a:latin typeface="Franklin Gothic Book" panose="020B0503020102020204" pitchFamily="34" charset="0"/>
                          <a:cs typeface="Times New Roman"/>
                        </a:rPr>
                        <a:t>10</a:t>
                      </a:r>
                      <a:endParaRPr lang="en-US" sz="1800">
                        <a:solidFill>
                          <a:schemeClr val="tx1"/>
                        </a:solidFill>
                        <a:latin typeface="Franklin Gothic Book" panose="020B0503020102020204" pitchFamily="34" charset="0"/>
                        <a:ea typeface="Calibri"/>
                        <a:cs typeface="Times New Roman"/>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ctr">
                        <a:lnSpc>
                          <a:spcPct val="100000"/>
                        </a:lnSpc>
                        <a:spcBef>
                          <a:spcPts val="0"/>
                        </a:spcBef>
                        <a:spcAft>
                          <a:spcPts val="0"/>
                        </a:spcAft>
                      </a:pPr>
                      <a:r>
                        <a:rPr lang="en-US" sz="1800">
                          <a:solidFill>
                            <a:schemeClr val="tx1"/>
                          </a:solidFill>
                          <a:latin typeface="Franklin Gothic Book" panose="020B0503020102020204" pitchFamily="34" charset="0"/>
                          <a:cs typeface="Times New Roman"/>
                        </a:rPr>
                        <a:t>Reading and Mathematics</a:t>
                      </a:r>
                      <a:endParaRPr lang="en-US" sz="1800">
                        <a:solidFill>
                          <a:schemeClr val="tx1"/>
                        </a:solidFill>
                        <a:latin typeface="Franklin Gothic Book" panose="020B0503020102020204" pitchFamily="34" charset="0"/>
                        <a:ea typeface="Calibri"/>
                        <a:cs typeface="Times New Roman"/>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aseline="0">
                          <a:solidFill>
                            <a:schemeClr val="tx1"/>
                          </a:solidFill>
                          <a:latin typeface="Franklin Gothic Book" panose="020B0503020102020204" pitchFamily="34" charset="0"/>
                          <a:cs typeface="Times New Roman"/>
                        </a:rPr>
                        <a:t>Kentucky Academic Standards-Alternate Assessment Targets for </a:t>
                      </a:r>
                      <a:r>
                        <a:rPr lang="en-US" sz="1800">
                          <a:solidFill>
                            <a:schemeClr val="tx1"/>
                          </a:solidFill>
                          <a:latin typeface="Franklin Gothic Book" panose="020B0503020102020204" pitchFamily="34" charset="0"/>
                          <a:cs typeface="Times New Roman"/>
                        </a:rPr>
                        <a:t>Reading and Mathematics</a:t>
                      </a:r>
                      <a:endParaRPr lang="en-US" sz="1800">
                        <a:solidFill>
                          <a:schemeClr val="tx1"/>
                        </a:solidFill>
                        <a:latin typeface="Franklin Gothic Book" panose="020B0503020102020204" pitchFamily="34" charset="0"/>
                        <a:ea typeface="Calibri"/>
                        <a:cs typeface="Times New Roman"/>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a:solidFill>
                          <a:schemeClr val="tx1"/>
                        </a:solidFill>
                        <a:latin typeface="Franklin Gothic Book" panose="020B0503020102020204" pitchFamily="34" charset="0"/>
                        <a:cs typeface="Times New Roman" panose="02020603050405020304" pitchFamily="18" charset="0"/>
                        <a:sym typeface="Wingdings"/>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latin typeface="Franklin Gothic Book" panose="020B0503020102020204" pitchFamily="34" charset="0"/>
                          <a:cs typeface="Times New Roman"/>
                          <a:sym typeface="Wingdings"/>
                        </a:rPr>
                        <a:t></a:t>
                      </a:r>
                      <a:endParaRPr lang="en-US" sz="1800">
                        <a:solidFill>
                          <a:schemeClr val="tx1"/>
                        </a:solidFill>
                        <a:latin typeface="Franklin Gothic Book" panose="020B0503020102020204" pitchFamily="34" charset="0"/>
                        <a:ea typeface="Calibri"/>
                        <a:cs typeface="Times New Roman"/>
                      </a:endParaRPr>
                    </a:p>
                  </a:txBody>
                  <a:tcPr marL="86487" marR="864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a:solidFill>
                          <a:schemeClr val="tx1"/>
                        </a:solidFill>
                        <a:latin typeface="Franklin Gothic Book" panose="020B0503020102020204" pitchFamily="34" charset="0"/>
                        <a:ea typeface="Calibri"/>
                        <a:cs typeface="Times New Roman" panose="02020603050405020304" pitchFamily="18" charset="0"/>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0002"/>
                  </a:ext>
                </a:extLst>
              </a:tr>
              <a:tr h="1120312">
                <a:tc>
                  <a:txBody>
                    <a:bodyPr/>
                    <a:lstStyle/>
                    <a:p>
                      <a:pPr marL="0" marR="0" algn="ctr">
                        <a:lnSpc>
                          <a:spcPct val="100000"/>
                        </a:lnSpc>
                        <a:spcBef>
                          <a:spcPts val="0"/>
                        </a:spcBef>
                        <a:spcAft>
                          <a:spcPts val="0"/>
                        </a:spcAft>
                      </a:pPr>
                      <a:r>
                        <a:rPr lang="en-US" sz="1800">
                          <a:solidFill>
                            <a:schemeClr val="tx1"/>
                          </a:solidFill>
                          <a:latin typeface="Franklin Gothic Book" panose="020B0503020102020204" pitchFamily="34" charset="0"/>
                          <a:cs typeface="Times New Roman"/>
                        </a:rPr>
                        <a:t>11</a:t>
                      </a:r>
                      <a:endParaRPr lang="en-US" sz="1800">
                        <a:solidFill>
                          <a:schemeClr val="tx1"/>
                        </a:solidFill>
                        <a:latin typeface="Franklin Gothic Book" panose="020B0503020102020204" pitchFamily="34" charset="0"/>
                        <a:ea typeface="Calibri"/>
                        <a:cs typeface="Times New Roman"/>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algn="ctr">
                        <a:lnSpc>
                          <a:spcPct val="100000"/>
                        </a:lnSpc>
                        <a:spcBef>
                          <a:spcPts val="0"/>
                        </a:spcBef>
                        <a:spcAft>
                          <a:spcPts val="0"/>
                        </a:spcAft>
                      </a:pPr>
                      <a:r>
                        <a:rPr lang="en-US" sz="1800">
                          <a:solidFill>
                            <a:schemeClr val="tx1"/>
                          </a:solidFill>
                          <a:latin typeface="Franklin Gothic Book" panose="020B0503020102020204" pitchFamily="34" charset="0"/>
                          <a:cs typeface="Times New Roman"/>
                        </a:rPr>
                        <a:t>Science and Social Studies</a:t>
                      </a:r>
                      <a:endParaRPr lang="en-US" sz="1800">
                        <a:solidFill>
                          <a:schemeClr val="tx1"/>
                        </a:solidFill>
                        <a:latin typeface="Franklin Gothic Book" panose="020B0503020102020204" pitchFamily="34" charset="0"/>
                        <a:ea typeface="Calibri"/>
                        <a:cs typeface="Times New Roman"/>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800">
                          <a:solidFill>
                            <a:schemeClr val="tx1"/>
                          </a:solidFill>
                          <a:latin typeface="Franklin Gothic Book" panose="020B0503020102020204" pitchFamily="34" charset="0"/>
                          <a:cs typeface="Times New Roman"/>
                        </a:rPr>
                        <a:t>Alternate Kentucky Summative Assessment Aligned Content Standards</a:t>
                      </a:r>
                      <a:r>
                        <a:rPr lang="en-US" sz="1800" baseline="0">
                          <a:solidFill>
                            <a:schemeClr val="tx1"/>
                          </a:solidFill>
                          <a:latin typeface="Franklin Gothic Book" panose="020B0503020102020204" pitchFamily="34" charset="0"/>
                          <a:cs typeface="Times New Roman"/>
                        </a:rPr>
                        <a:t> </a:t>
                      </a:r>
                      <a:r>
                        <a:rPr lang="en-US" sz="1800">
                          <a:solidFill>
                            <a:schemeClr val="tx1"/>
                          </a:solidFill>
                          <a:latin typeface="Franklin Gothic Book" panose="020B0503020102020204" pitchFamily="34" charset="0"/>
                          <a:cs typeface="Times New Roman"/>
                        </a:rPr>
                        <a:t>for Science/</a:t>
                      </a:r>
                      <a:r>
                        <a:rPr lang="en-US" sz="1800" baseline="0">
                          <a:solidFill>
                            <a:schemeClr val="tx1"/>
                          </a:solidFill>
                          <a:latin typeface="Franklin Gothic Book" panose="020B0503020102020204" pitchFamily="34" charset="0"/>
                          <a:cs typeface="Times New Roman"/>
                        </a:rPr>
                        <a:t>Kentucky Academic Standards-Alternate Assessment Targets for </a:t>
                      </a:r>
                      <a:r>
                        <a:rPr lang="en-US" sz="1800">
                          <a:solidFill>
                            <a:schemeClr val="tx1"/>
                          </a:solidFill>
                          <a:latin typeface="Franklin Gothic Book" panose="020B0503020102020204" pitchFamily="34" charset="0"/>
                          <a:cs typeface="Times New Roman"/>
                        </a:rPr>
                        <a:t>Social Studies</a:t>
                      </a:r>
                      <a:endParaRPr lang="en-US" sz="1800">
                        <a:solidFill>
                          <a:schemeClr val="tx1"/>
                        </a:solidFill>
                        <a:latin typeface="Franklin Gothic Book" panose="020B0503020102020204" pitchFamily="34" charset="0"/>
                        <a:ea typeface="Calibri"/>
                        <a:cs typeface="Times New Roman" panose="02020603050405020304" pitchFamily="18" charset="0"/>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a:solidFill>
                          <a:schemeClr val="tx1"/>
                        </a:solidFill>
                        <a:latin typeface="Franklin Gothic Book" panose="020B0503020102020204" pitchFamily="34" charset="0"/>
                        <a:cs typeface="Times New Roman" panose="02020603050405020304" pitchFamily="18" charset="0"/>
                        <a:sym typeface="Wingdings"/>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latin typeface="Franklin Gothic Book" panose="020B0503020102020204" pitchFamily="34" charset="0"/>
                          <a:cs typeface="Times New Roman"/>
                          <a:sym typeface="Wingdings"/>
                        </a:rPr>
                        <a:t></a:t>
                      </a:r>
                      <a:endParaRPr lang="en-US" sz="1800">
                        <a:solidFill>
                          <a:schemeClr val="tx1"/>
                        </a:solidFill>
                        <a:latin typeface="Franklin Gothic Book" panose="020B0503020102020204" pitchFamily="34" charset="0"/>
                        <a:ea typeface="Calibri"/>
                        <a:cs typeface="Times New Roman"/>
                      </a:endParaRPr>
                    </a:p>
                  </a:txBody>
                  <a:tcPr marL="86487" marR="864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latin typeface="Franklin Gothic Book" panose="020B0503020102020204" pitchFamily="34" charset="0"/>
                          <a:cs typeface="Times New Roman"/>
                        </a:rPr>
                        <a:t>Alternate for Post-Secondary Readiness-Academic</a:t>
                      </a:r>
                      <a:r>
                        <a:rPr lang="en-US" sz="1800" baseline="0">
                          <a:solidFill>
                            <a:schemeClr val="tx1"/>
                          </a:solidFill>
                          <a:latin typeface="Franklin Gothic Book" panose="020B0503020102020204" pitchFamily="34" charset="0"/>
                          <a:cs typeface="Times New Roman"/>
                        </a:rPr>
                        <a:t> Readiness Component</a:t>
                      </a:r>
                    </a:p>
                    <a:p>
                      <a:pPr marL="0" marR="0" indent="0" algn="ctr" defTabSz="914400" rtl="0" eaLnBrk="1" fontAlgn="auto" latinLnBrk="0" hangingPunct="1">
                        <a:lnSpc>
                          <a:spcPct val="100000"/>
                        </a:lnSpc>
                        <a:spcBef>
                          <a:spcPts val="0"/>
                        </a:spcBef>
                        <a:spcAft>
                          <a:spcPts val="0"/>
                        </a:spcAft>
                        <a:buClrTx/>
                        <a:buSzTx/>
                        <a:buFontTx/>
                        <a:buNone/>
                        <a:tabLst/>
                        <a:defRPr/>
                      </a:pPr>
                      <a:endParaRPr lang="en-US" sz="1800">
                        <a:solidFill>
                          <a:schemeClr val="tx1"/>
                        </a:solidFill>
                        <a:latin typeface="Franklin Gothic Book" panose="020B0503020102020204" pitchFamily="34" charset="0"/>
                        <a:ea typeface="Calibri"/>
                        <a:cs typeface="Times New Roman" panose="02020603050405020304" pitchFamily="18" charset="0"/>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3"/>
                  </a:ext>
                </a:extLst>
              </a:tr>
              <a:tr h="960268">
                <a:tc>
                  <a:txBody>
                    <a:bodyPr/>
                    <a:lstStyle/>
                    <a:p>
                      <a:pPr marL="0" marR="0" algn="ctr">
                        <a:lnSpc>
                          <a:spcPct val="100000"/>
                        </a:lnSpc>
                        <a:spcBef>
                          <a:spcPts val="0"/>
                        </a:spcBef>
                        <a:spcAft>
                          <a:spcPts val="0"/>
                        </a:spcAft>
                      </a:pPr>
                      <a:r>
                        <a:rPr lang="en-US" sz="1800">
                          <a:solidFill>
                            <a:schemeClr val="tx1"/>
                          </a:solidFill>
                          <a:latin typeface="Franklin Gothic Book" panose="020B0503020102020204" pitchFamily="34" charset="0"/>
                          <a:cs typeface="Times New Roman"/>
                        </a:rPr>
                        <a:t>12/14</a:t>
                      </a:r>
                      <a:endParaRPr lang="en-US" sz="1800">
                        <a:solidFill>
                          <a:schemeClr val="tx1"/>
                        </a:solidFill>
                        <a:latin typeface="Franklin Gothic Book" panose="020B0503020102020204" pitchFamily="34" charset="0"/>
                        <a:ea typeface="Calibri"/>
                        <a:cs typeface="Times New Roman"/>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ctr">
                        <a:lnSpc>
                          <a:spcPct val="100000"/>
                        </a:lnSpc>
                        <a:spcBef>
                          <a:spcPts val="0"/>
                        </a:spcBef>
                        <a:spcAft>
                          <a:spcPts val="0"/>
                        </a:spcAft>
                      </a:pPr>
                      <a:endParaRPr lang="en-US" sz="1800">
                        <a:solidFill>
                          <a:schemeClr val="tx1"/>
                        </a:solidFill>
                        <a:latin typeface="Franklin Gothic Book" panose="020B0503020102020204" pitchFamily="34" charset="0"/>
                        <a:ea typeface="Calibri"/>
                        <a:cs typeface="Times New Roman" panose="02020603050405020304" pitchFamily="18" charset="0"/>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1">
                          <a:solidFill>
                            <a:schemeClr val="tx1"/>
                          </a:solidFill>
                          <a:latin typeface="Franklin Gothic Book" panose="020B0503020102020204" pitchFamily="34" charset="0"/>
                          <a:ea typeface="Calibri"/>
                          <a:cs typeface="Times New Roman"/>
                        </a:rPr>
                        <a:t>No Assessments Required at Grade 12 or 14</a:t>
                      </a: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a:solidFill>
                          <a:schemeClr val="tx1"/>
                        </a:solidFill>
                        <a:latin typeface="Franklin Gothic Book" panose="020B0503020102020204" pitchFamily="34" charset="0"/>
                        <a:ea typeface="Calibri"/>
                        <a:cs typeface="Times New Roman" panose="02020603050405020304" pitchFamily="18" charset="0"/>
                      </a:endParaRPr>
                    </a:p>
                  </a:txBody>
                  <a:tcPr marL="86487" marR="8648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ctr">
                        <a:lnSpc>
                          <a:spcPct val="100000"/>
                        </a:lnSpc>
                        <a:spcBef>
                          <a:spcPts val="0"/>
                        </a:spcBef>
                        <a:spcAft>
                          <a:spcPts val="0"/>
                        </a:spcAft>
                      </a:pPr>
                      <a:r>
                        <a:rPr lang="en-US" sz="1800" baseline="0">
                          <a:solidFill>
                            <a:schemeClr val="tx1"/>
                          </a:solidFill>
                          <a:latin typeface="Franklin Gothic Book" panose="020B0503020102020204" pitchFamily="34" charset="0"/>
                          <a:ea typeface="Calibri"/>
                          <a:cs typeface="Times New Roman"/>
                        </a:rPr>
                        <a:t>Allowed/Not required for students who did not meet benchmark at Grade 11 if a G-code has not been applied</a:t>
                      </a:r>
                      <a:endParaRPr lang="en-US" sz="1800">
                        <a:solidFill>
                          <a:schemeClr val="tx1"/>
                        </a:solidFill>
                        <a:latin typeface="Franklin Gothic Book" panose="020B0503020102020204" pitchFamily="34" charset="0"/>
                        <a:ea typeface="Calibri"/>
                        <a:cs typeface="Times New Roman"/>
                      </a:endParaRPr>
                    </a:p>
                  </a:txBody>
                  <a:tcPr marL="86487" marR="8648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0004"/>
                  </a:ext>
                </a:extLst>
              </a:tr>
            </a:tbl>
          </a:graphicData>
        </a:graphic>
      </p:graphicFrame>
      <p:sp>
        <p:nvSpPr>
          <p:cNvPr id="3" name="TextBox 2">
            <a:extLst>
              <a:ext uri="{FF2B5EF4-FFF2-40B4-BE49-F238E27FC236}">
                <a16:creationId xmlns:a16="http://schemas.microsoft.com/office/drawing/2014/main" id="{751D3464-66BD-E44C-A9C5-928D353FEFE5}"/>
              </a:ext>
            </a:extLst>
          </p:cNvPr>
          <p:cNvSpPr txBox="1"/>
          <p:nvPr/>
        </p:nvSpPr>
        <p:spPr>
          <a:xfrm>
            <a:off x="7063539" y="6509585"/>
            <a:ext cx="156661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a:solidFill>
                  <a:schemeClr val="bg1"/>
                </a:solidFill>
              </a:rPr>
              <a:t>12</a:t>
            </a:r>
          </a:p>
        </p:txBody>
      </p:sp>
      <p:sp>
        <p:nvSpPr>
          <p:cNvPr id="4" name="TextBox 3">
            <a:extLst>
              <a:ext uri="{FF2B5EF4-FFF2-40B4-BE49-F238E27FC236}">
                <a16:creationId xmlns:a16="http://schemas.microsoft.com/office/drawing/2014/main" id="{EB32B4E8-1CBF-D5B4-F6C4-3C70033DC91C}"/>
              </a:ext>
            </a:extLst>
          </p:cNvPr>
          <p:cNvSpPr txBox="1"/>
          <p:nvPr/>
        </p:nvSpPr>
        <p:spPr>
          <a:xfrm>
            <a:off x="345233" y="6208520"/>
            <a:ext cx="11846767" cy="646331"/>
          </a:xfrm>
          <a:prstGeom prst="rect">
            <a:avLst/>
          </a:prstGeom>
          <a:noFill/>
        </p:spPr>
        <p:txBody>
          <a:bodyPr wrap="square">
            <a:spAutoFit/>
          </a:bodyPr>
          <a:lstStyle/>
          <a:p>
            <a:r>
              <a:rPr lang="en-US" dirty="0">
                <a:solidFill>
                  <a:schemeClr val="tx1"/>
                </a:solidFill>
              </a:rPr>
              <a:t>**</a:t>
            </a:r>
            <a:r>
              <a:rPr lang="en-US" dirty="0"/>
              <a:t> Due to the passage of House Bill 257 in the spring of 2026</a:t>
            </a:r>
            <a:r>
              <a:rPr lang="en-US" dirty="0">
                <a:solidFill>
                  <a:schemeClr val="tx1"/>
                </a:solidFill>
              </a:rPr>
              <a:t>, the QSCS Survey is no longer part of Kentucky’s accountability system and will not be administered as part of the AKSA.</a:t>
            </a:r>
          </a:p>
        </p:txBody>
      </p:sp>
    </p:spTree>
    <p:extLst>
      <p:ext uri="{BB962C8B-B14F-4D97-AF65-F5344CB8AC3E}">
        <p14:creationId xmlns:p14="http://schemas.microsoft.com/office/powerpoint/2010/main" val="806852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89968-C016-EF7C-5D68-A0B16756F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E5D72-4EFC-0445-C2E9-07669B86BBCD}"/>
              </a:ext>
            </a:extLst>
          </p:cNvPr>
          <p:cNvSpPr>
            <a:spLocks noGrp="1"/>
          </p:cNvSpPr>
          <p:nvPr>
            <p:ph type="title"/>
          </p:nvPr>
        </p:nvSpPr>
        <p:spPr>
          <a:xfrm>
            <a:off x="1450415" y="2906527"/>
            <a:ext cx="10515600" cy="2193924"/>
          </a:xfrm>
        </p:spPr>
        <p:txBody>
          <a:bodyPr/>
          <a:lstStyle/>
          <a:p>
            <a:pPr marL="229870" algn="r"/>
            <a:r>
              <a:rPr lang="en-US"/>
              <a:t>Required Trainings</a:t>
            </a:r>
          </a:p>
        </p:txBody>
      </p:sp>
    </p:spTree>
    <p:extLst>
      <p:ext uri="{BB962C8B-B14F-4D97-AF65-F5344CB8AC3E}">
        <p14:creationId xmlns:p14="http://schemas.microsoft.com/office/powerpoint/2010/main" val="637297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0" y="0"/>
            <a:ext cx="12192000" cy="1051560"/>
          </a:xfrm>
        </p:spPr>
        <p:txBody>
          <a:bodyPr>
            <a:normAutofit/>
          </a:bodyPr>
          <a:lstStyle/>
          <a:p>
            <a:r>
              <a:rPr lang="en-US"/>
              <a:t>Trainings Required</a:t>
            </a:r>
          </a:p>
        </p:txBody>
      </p:sp>
      <p:sp>
        <p:nvSpPr>
          <p:cNvPr id="14" name="Text Placeholder 13"/>
          <p:cNvSpPr>
            <a:spLocks noGrp="1"/>
          </p:cNvSpPr>
          <p:nvPr>
            <p:ph type="body" sz="quarter" idx="4294967295"/>
          </p:nvPr>
        </p:nvSpPr>
        <p:spPr>
          <a:xfrm>
            <a:off x="572955" y="1710312"/>
            <a:ext cx="11046089" cy="3958530"/>
          </a:xfrm>
        </p:spPr>
        <p:txBody>
          <a:bodyPr vert="horz" lIns="91440" tIns="45720" rIns="91440" bIns="45720" rtlCol="0" anchor="t">
            <a:normAutofit/>
          </a:bodyPr>
          <a:lstStyle/>
          <a:p>
            <a:r>
              <a:rPr lang="en-US" dirty="0">
                <a:solidFill>
                  <a:schemeClr val="tx1"/>
                </a:solidFill>
              </a:rPr>
              <a:t>Anyone administering a state assessment (</a:t>
            </a:r>
            <a:r>
              <a:rPr lang="en-US" b="1" dirty="0">
                <a:solidFill>
                  <a:schemeClr val="tx1"/>
                </a:solidFill>
              </a:rPr>
              <a:t>including the Kentucky Alternate Assessment</a:t>
            </a:r>
            <a:r>
              <a:rPr lang="en-US" dirty="0">
                <a:solidFill>
                  <a:schemeClr val="tx1"/>
                </a:solidFill>
              </a:rPr>
              <a:t>) must complete the following trainings:</a:t>
            </a:r>
          </a:p>
          <a:p>
            <a:pPr lvl="1"/>
            <a:r>
              <a:rPr lang="en-US" dirty="0">
                <a:solidFill>
                  <a:schemeClr val="accent1">
                    <a:lumMod val="75000"/>
                  </a:schemeClr>
                </a:solidFill>
                <a:hlinkClick r:id="rId3">
                  <a:extLst>
                    <a:ext uri="{A12FA001-AC4F-418D-AE19-62706E023703}">
                      <ahyp:hlinkClr xmlns:ahyp="http://schemas.microsoft.com/office/drawing/2018/hyperlinkcolor" val="tx"/>
                    </a:ext>
                  </a:extLst>
                </a:hlinkClick>
              </a:rPr>
              <a:t>Administration Code Training (703 KAR 5:080)</a:t>
            </a:r>
            <a:endParaRPr lang="en-US" dirty="0">
              <a:solidFill>
                <a:schemeClr val="accent1">
                  <a:lumMod val="75000"/>
                </a:schemeClr>
              </a:solidFill>
            </a:endParaRPr>
          </a:p>
          <a:p>
            <a:pPr lvl="1"/>
            <a:r>
              <a:rPr lang="en-US" dirty="0">
                <a:solidFill>
                  <a:schemeClr val="accent1">
                    <a:lumMod val="75000"/>
                  </a:schemeClr>
                </a:solidFill>
                <a:hlinkClick r:id="rId4">
                  <a:extLst>
                    <a:ext uri="{A12FA001-AC4F-418D-AE19-62706E023703}">
                      <ahyp:hlinkClr xmlns:ahyp="http://schemas.microsoft.com/office/drawing/2018/hyperlinkcolor" val="tx"/>
                    </a:ext>
                  </a:extLst>
                </a:hlinkClick>
              </a:rPr>
              <a:t>Inclusion of Special Populations Training (703 KAR 5:070)</a:t>
            </a:r>
            <a:endParaRPr lang="en-US" dirty="0">
              <a:solidFill>
                <a:schemeClr val="accent1">
                  <a:lumMod val="75000"/>
                </a:schemeClr>
              </a:solidFill>
            </a:endParaRPr>
          </a:p>
          <a:p>
            <a:r>
              <a:rPr lang="en-US" dirty="0">
                <a:solidFill>
                  <a:schemeClr val="tx1"/>
                </a:solidFill>
              </a:rPr>
              <a:t>Alternate Kentucky Summative Assessment (AKSA) Training</a:t>
            </a:r>
          </a:p>
          <a:p>
            <a:r>
              <a:rPr lang="en-US" dirty="0">
                <a:solidFill>
                  <a:schemeClr val="tx1"/>
                </a:solidFill>
              </a:rPr>
              <a:t>Once all of the above trainings have been completed, the AKSA Qualification Quiz must be completed and passed. </a:t>
            </a:r>
          </a:p>
          <a:p>
            <a:r>
              <a:rPr lang="en-US" dirty="0">
                <a:solidFill>
                  <a:schemeClr val="tx1"/>
                </a:solidFill>
              </a:rPr>
              <a:t>The 1% Modules on the KY Learning Hub are separate trainings and do </a:t>
            </a:r>
            <a:r>
              <a:rPr lang="en-US" b="1" dirty="0">
                <a:solidFill>
                  <a:schemeClr val="tx1"/>
                </a:solidFill>
              </a:rPr>
              <a:t>not</a:t>
            </a:r>
            <a:r>
              <a:rPr lang="en-US" dirty="0">
                <a:solidFill>
                  <a:schemeClr val="tx1"/>
                </a:solidFill>
              </a:rPr>
              <a:t> meet the requirement to administer the AKSA.</a:t>
            </a:r>
          </a:p>
          <a:p>
            <a:endParaRPr lang="en-US" dirty="0"/>
          </a:p>
          <a:p>
            <a:endParaRPr lang="en-US" dirty="0"/>
          </a:p>
          <a:p>
            <a:endParaRPr lang="en-US" dirty="0"/>
          </a:p>
          <a:p>
            <a:endParaRPr lang="en-US" dirty="0"/>
          </a:p>
          <a:p>
            <a:endParaRPr lang="en-US" dirty="0"/>
          </a:p>
          <a:p>
            <a:pPr>
              <a:lnSpc>
                <a:spcPct val="100000"/>
              </a:lnSpc>
              <a:spcBef>
                <a:spcPts val="0"/>
              </a:spcBef>
              <a:defRPr/>
            </a:pPr>
            <a:endParaRPr lang="en-US" dirty="0"/>
          </a:p>
        </p:txBody>
      </p:sp>
      <p:sp>
        <p:nvSpPr>
          <p:cNvPr id="6" name="TextBox 5"/>
          <p:cNvSpPr txBox="1"/>
          <p:nvPr/>
        </p:nvSpPr>
        <p:spPr>
          <a:xfrm>
            <a:off x="1255848" y="940871"/>
            <a:ext cx="9452618" cy="769441"/>
          </a:xfrm>
          <a:prstGeom prst="rect">
            <a:avLst/>
          </a:prstGeom>
          <a:noFill/>
        </p:spPr>
        <p:txBody>
          <a:bodyPr wrap="square" lIns="91440" tIns="45720" rIns="91440" bIns="45720" rtlCol="0" anchor="t">
            <a:spAutoFit/>
          </a:bodyPr>
          <a:lstStyle/>
          <a:p>
            <a:pPr algn="ctr"/>
            <a:r>
              <a:rPr lang="en-US" sz="4400" b="1">
                <a:solidFill>
                  <a:schemeClr val="accent5">
                    <a:lumMod val="75000"/>
                  </a:schemeClr>
                </a:solidFill>
              </a:rPr>
              <a:t>Before You Test and Receive Materials</a:t>
            </a:r>
            <a:endParaRPr lang="en-US">
              <a:solidFill>
                <a:schemeClr val="accent5">
                  <a:lumMod val="75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89968-C016-EF7C-5D68-A0B16756F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E5D72-4EFC-0445-C2E9-07669B86BBCD}"/>
              </a:ext>
            </a:extLst>
          </p:cNvPr>
          <p:cNvSpPr>
            <a:spLocks noGrp="1"/>
          </p:cNvSpPr>
          <p:nvPr>
            <p:ph type="title"/>
          </p:nvPr>
        </p:nvSpPr>
        <p:spPr>
          <a:xfrm>
            <a:off x="1450415" y="2906527"/>
            <a:ext cx="10515600" cy="2193924"/>
          </a:xfrm>
        </p:spPr>
        <p:txBody>
          <a:bodyPr/>
          <a:lstStyle/>
          <a:p>
            <a:pPr marL="229870" algn="r"/>
            <a:r>
              <a:rPr lang="en-US"/>
              <a:t>Administration Guide</a:t>
            </a:r>
          </a:p>
        </p:txBody>
      </p:sp>
    </p:spTree>
    <p:extLst>
      <p:ext uri="{BB962C8B-B14F-4D97-AF65-F5344CB8AC3E}">
        <p14:creationId xmlns:p14="http://schemas.microsoft.com/office/powerpoint/2010/main" val="637036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1C3D8-E766-217E-F0F2-8E201C971BA9}"/>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F9F4FBCA-80A8-90D3-13CA-336DDB8C6DD4}"/>
              </a:ext>
            </a:extLst>
          </p:cNvPr>
          <p:cNvSpPr>
            <a:spLocks noGrp="1"/>
          </p:cNvSpPr>
          <p:nvPr>
            <p:ph idx="1"/>
          </p:nvPr>
        </p:nvSpPr>
        <p:spPr>
          <a:xfrm>
            <a:off x="838200" y="1076603"/>
            <a:ext cx="10515600" cy="4587079"/>
          </a:xfrm>
        </p:spPr>
        <p:txBody>
          <a:bodyPr vert="horz" lIns="91440" tIns="45720" rIns="91440" bIns="45720" rtlCol="0" anchor="t">
            <a:normAutofit fontScale="70000" lnSpcReduction="20000"/>
          </a:bodyPr>
          <a:lstStyle/>
          <a:p>
            <a:pPr marL="572770" indent="-457200"/>
            <a:r>
              <a:rPr lang="en-US" dirty="0">
                <a:solidFill>
                  <a:schemeClr val="tx1"/>
                </a:solidFill>
              </a:rPr>
              <a:t>Components of the Kentucky Alternate Assessment </a:t>
            </a:r>
          </a:p>
          <a:p>
            <a:pPr marL="572770" indent="-457200"/>
            <a:r>
              <a:rPr lang="en-US" dirty="0">
                <a:solidFill>
                  <a:schemeClr val="tx1"/>
                </a:solidFill>
              </a:rPr>
              <a:t>Participation Guidelines</a:t>
            </a:r>
          </a:p>
          <a:p>
            <a:pPr marL="572770" indent="-457200"/>
            <a:r>
              <a:rPr lang="en-US" dirty="0">
                <a:solidFill>
                  <a:schemeClr val="tx1"/>
                </a:solidFill>
              </a:rPr>
              <a:t>Content Areas Assessed</a:t>
            </a:r>
          </a:p>
          <a:p>
            <a:pPr marL="572770" indent="-457200"/>
            <a:r>
              <a:rPr lang="en-US" dirty="0">
                <a:solidFill>
                  <a:schemeClr val="tx1"/>
                </a:solidFill>
              </a:rPr>
              <a:t>Required Trainings</a:t>
            </a:r>
          </a:p>
          <a:p>
            <a:pPr marL="572770" indent="-457200"/>
            <a:r>
              <a:rPr lang="en-US" dirty="0">
                <a:solidFill>
                  <a:schemeClr val="tx1"/>
                </a:solidFill>
              </a:rPr>
              <a:t>Administration Guide</a:t>
            </a:r>
          </a:p>
          <a:p>
            <a:pPr marL="572770" indent="-457200"/>
            <a:r>
              <a:rPr lang="en-US" dirty="0">
                <a:solidFill>
                  <a:schemeClr val="tx1"/>
                </a:solidFill>
              </a:rPr>
              <a:t>Test Security</a:t>
            </a:r>
          </a:p>
          <a:p>
            <a:pPr marL="572770" indent="-457200"/>
            <a:r>
              <a:rPr lang="en-US" dirty="0">
                <a:solidFill>
                  <a:schemeClr val="tx1"/>
                </a:solidFill>
              </a:rPr>
              <a:t>Prior to Test Administration</a:t>
            </a:r>
          </a:p>
          <a:p>
            <a:pPr marL="572770" indent="-457200"/>
            <a:r>
              <a:rPr lang="en-US" dirty="0">
                <a:solidFill>
                  <a:schemeClr val="tx1"/>
                </a:solidFill>
              </a:rPr>
              <a:t>Resource Guide</a:t>
            </a:r>
          </a:p>
          <a:p>
            <a:pPr marL="572770" indent="-457200"/>
            <a:r>
              <a:rPr lang="en-US" dirty="0">
                <a:solidFill>
                  <a:schemeClr val="tx1"/>
                </a:solidFill>
              </a:rPr>
              <a:t>Testing Materials</a:t>
            </a:r>
          </a:p>
          <a:p>
            <a:pPr marL="572770" indent="-457200"/>
            <a:r>
              <a:rPr lang="en-US" dirty="0">
                <a:solidFill>
                  <a:schemeClr val="tx1"/>
                </a:solidFill>
              </a:rPr>
              <a:t>Accommodations</a:t>
            </a:r>
          </a:p>
          <a:p>
            <a:pPr marL="572770" indent="-457200"/>
            <a:r>
              <a:rPr lang="en-US" dirty="0">
                <a:solidFill>
                  <a:schemeClr val="tx1"/>
                </a:solidFill>
              </a:rPr>
              <a:t>Test Administration</a:t>
            </a:r>
          </a:p>
          <a:p>
            <a:pPr marL="572770" indent="-457200"/>
            <a:r>
              <a:rPr lang="en-US" dirty="0">
                <a:solidFill>
                  <a:schemeClr val="tx1"/>
                </a:solidFill>
              </a:rPr>
              <a:t>After Administering the Test</a:t>
            </a:r>
          </a:p>
          <a:p>
            <a:pPr marL="572770" indent="-457200"/>
            <a:r>
              <a:rPr lang="en-US" dirty="0">
                <a:solidFill>
                  <a:schemeClr val="tx1"/>
                </a:solidFill>
              </a:rPr>
              <a:t>Webpage Resources</a:t>
            </a:r>
          </a:p>
          <a:p>
            <a:pPr marL="572770" indent="-457200"/>
            <a:endParaRPr lang="en-US" dirty="0">
              <a:solidFill>
                <a:schemeClr val="tx1"/>
              </a:solidFill>
            </a:endParaRPr>
          </a:p>
          <a:p>
            <a:pPr marL="572770" indent="-457200"/>
            <a:endParaRPr lang="en-US" dirty="0">
              <a:solidFill>
                <a:schemeClr val="tx1"/>
              </a:solidFill>
            </a:endParaRPr>
          </a:p>
          <a:p>
            <a:pPr marL="572770" indent="-457200"/>
            <a:endParaRPr lang="en-US" dirty="0">
              <a:solidFill>
                <a:schemeClr val="tx1"/>
              </a:solidFill>
            </a:endParaRPr>
          </a:p>
          <a:p>
            <a:pPr marL="572770" indent="-457200"/>
            <a:endParaRPr lang="en-US" dirty="0"/>
          </a:p>
          <a:p>
            <a:pPr marL="572770" indent="-457200"/>
            <a:endParaRPr lang="en-US" dirty="0"/>
          </a:p>
        </p:txBody>
      </p:sp>
    </p:spTree>
    <p:extLst>
      <p:ext uri="{BB962C8B-B14F-4D97-AF65-F5344CB8AC3E}">
        <p14:creationId xmlns:p14="http://schemas.microsoft.com/office/powerpoint/2010/main" val="11958615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1C3D8-E766-217E-F0F2-8E201C971BA9}"/>
              </a:ext>
            </a:extLst>
          </p:cNvPr>
          <p:cNvSpPr>
            <a:spLocks noGrp="1"/>
          </p:cNvSpPr>
          <p:nvPr>
            <p:ph type="title"/>
          </p:nvPr>
        </p:nvSpPr>
        <p:spPr/>
        <p:txBody>
          <a:bodyPr/>
          <a:lstStyle/>
          <a:p>
            <a:r>
              <a:rPr lang="en-US"/>
              <a:t>AKSA Administration Guide </a:t>
            </a:r>
          </a:p>
        </p:txBody>
      </p:sp>
      <p:sp>
        <p:nvSpPr>
          <p:cNvPr id="3" name="Content Placeholder 2">
            <a:extLst>
              <a:ext uri="{FF2B5EF4-FFF2-40B4-BE49-F238E27FC236}">
                <a16:creationId xmlns:a16="http://schemas.microsoft.com/office/drawing/2014/main" id="{F9F4FBCA-80A8-90D3-13CA-336DDB8C6DD4}"/>
              </a:ext>
            </a:extLst>
          </p:cNvPr>
          <p:cNvSpPr>
            <a:spLocks noGrp="1"/>
          </p:cNvSpPr>
          <p:nvPr>
            <p:ph idx="1"/>
          </p:nvPr>
        </p:nvSpPr>
        <p:spPr>
          <a:xfrm>
            <a:off x="714935" y="1382442"/>
            <a:ext cx="10515600" cy="4093115"/>
          </a:xfrm>
        </p:spPr>
        <p:txBody>
          <a:bodyPr vert="horz" lIns="91440" tIns="45720" rIns="91440" bIns="45720" rtlCol="0" anchor="t">
            <a:normAutofit/>
          </a:bodyPr>
          <a:lstStyle/>
          <a:p>
            <a:pPr marL="572770" indent="-457200"/>
            <a:r>
              <a:rPr lang="en-US">
                <a:solidFill>
                  <a:schemeClr val="tx1"/>
                </a:solidFill>
              </a:rPr>
              <a:t>Please click the link to read and review the </a:t>
            </a:r>
            <a:r>
              <a:rPr lang="en-US" dirty="0">
                <a:solidFill>
                  <a:schemeClr val="accent1">
                    <a:lumMod val="75000"/>
                  </a:schemeClr>
                </a:solidFill>
                <a:hlinkClick r:id="rId3">
                  <a:extLst>
                    <a:ext uri="{A12FA001-AC4F-418D-AE19-62706E023703}">
                      <ahyp:hlinkClr xmlns:ahyp="http://schemas.microsoft.com/office/drawing/2018/hyperlinkcolor" val="tx"/>
                    </a:ext>
                  </a:extLst>
                </a:hlinkClick>
              </a:rPr>
              <a:t>Administration Guide</a:t>
            </a:r>
            <a:r>
              <a:rPr lang="en-US">
                <a:solidFill>
                  <a:schemeClr val="tx1"/>
                </a:solidFill>
              </a:rPr>
              <a:t>.</a:t>
            </a:r>
          </a:p>
          <a:p>
            <a:pPr marL="915670" lvl="1" indent="-342900"/>
            <a:r>
              <a:rPr lang="en-US">
                <a:solidFill>
                  <a:schemeClr val="tx1"/>
                </a:solidFill>
              </a:rPr>
              <a:t>This guide is required for the completion of this training and provides crucial information to ensure a successful test administration.</a:t>
            </a:r>
          </a:p>
        </p:txBody>
      </p:sp>
    </p:spTree>
    <p:extLst>
      <p:ext uri="{BB962C8B-B14F-4D97-AF65-F5344CB8AC3E}">
        <p14:creationId xmlns:p14="http://schemas.microsoft.com/office/powerpoint/2010/main" val="2147258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89968-C016-EF7C-5D68-A0B16756F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E5D72-4EFC-0445-C2E9-07669B86BBCD}"/>
              </a:ext>
            </a:extLst>
          </p:cNvPr>
          <p:cNvSpPr>
            <a:spLocks noGrp="1"/>
          </p:cNvSpPr>
          <p:nvPr>
            <p:ph type="title"/>
          </p:nvPr>
        </p:nvSpPr>
        <p:spPr>
          <a:xfrm>
            <a:off x="1450415" y="2906527"/>
            <a:ext cx="10515600" cy="2193924"/>
          </a:xfrm>
        </p:spPr>
        <p:txBody>
          <a:bodyPr/>
          <a:lstStyle/>
          <a:p>
            <a:pPr marL="229870" algn="r"/>
            <a:r>
              <a:rPr lang="en-US"/>
              <a:t>Test Security</a:t>
            </a:r>
          </a:p>
        </p:txBody>
      </p:sp>
    </p:spTree>
    <p:extLst>
      <p:ext uri="{BB962C8B-B14F-4D97-AF65-F5344CB8AC3E}">
        <p14:creationId xmlns:p14="http://schemas.microsoft.com/office/powerpoint/2010/main" val="2918890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0"/>
            <a:ext cx="8688400" cy="999460"/>
          </a:xfrm>
        </p:spPr>
        <p:txBody>
          <a:bodyPr>
            <a:normAutofit/>
          </a:bodyPr>
          <a:lstStyle/>
          <a:p>
            <a:pPr indent="233363" eaLnBrk="1" hangingPunct="1"/>
            <a:r>
              <a:rPr lang="en-US" sz="4000"/>
              <a:t>AKSA Test Security</a:t>
            </a:r>
          </a:p>
        </p:txBody>
      </p:sp>
      <p:sp>
        <p:nvSpPr>
          <p:cNvPr id="18438" name="Rectangle 3"/>
          <p:cNvSpPr>
            <a:spLocks noGrp="1" noChangeArrowheads="1"/>
          </p:cNvSpPr>
          <p:nvPr>
            <p:ph sz="quarter" idx="4294967295"/>
          </p:nvPr>
        </p:nvSpPr>
        <p:spPr>
          <a:xfrm>
            <a:off x="268806" y="943431"/>
            <a:ext cx="11343184" cy="4969400"/>
          </a:xfrm>
          <a:prstGeom prst="rect">
            <a:avLst/>
          </a:prstGeom>
        </p:spPr>
        <p:txBody>
          <a:bodyPr vert="horz" lIns="91440" tIns="45720" rIns="91440" bIns="45720" rtlCol="0" anchor="t">
            <a:normAutofit lnSpcReduction="10000"/>
          </a:bodyPr>
          <a:lstStyle/>
          <a:p>
            <a:r>
              <a:rPr lang="en-US" dirty="0"/>
              <a:t>AT materials are secure testing materials and should always be stored in a secure, double-locked location. To maintain security and integrity, please:</a:t>
            </a:r>
          </a:p>
          <a:p>
            <a:pPr lvl="1"/>
            <a:r>
              <a:rPr lang="en-US" dirty="0"/>
              <a:t>Only reproduce materials as outlined in the directions (for example, creating an extra copy for cutting apart pictures, enlarging tasks, or making additional copies for test administration).</a:t>
            </a:r>
          </a:p>
          <a:p>
            <a:pPr lvl="1"/>
            <a:r>
              <a:rPr lang="en-US" dirty="0"/>
              <a:t>Avoid making notes on tasks for future test preparation.</a:t>
            </a:r>
          </a:p>
          <a:p>
            <a:pPr lvl="1"/>
            <a:r>
              <a:rPr lang="en-US" dirty="0"/>
              <a:t>Share tasks only with authorized individuals who are directly involved in the test administration and have completed the required trainings.</a:t>
            </a:r>
          </a:p>
          <a:p>
            <a:pPr lvl="1"/>
            <a:r>
              <a:rPr lang="en-US" dirty="0"/>
              <a:t>Log out of the Online Training System (OTS) when not actively administering the assessment.</a:t>
            </a:r>
          </a:p>
          <a:p>
            <a:pPr lvl="1"/>
            <a:r>
              <a:rPr lang="en-US" dirty="0"/>
              <a:t>If testing in the home/hospital setting, materials should be taken directly to administer the assessment and immediately returned to the school to be securely stored.</a:t>
            </a:r>
          </a:p>
        </p:txBody>
      </p:sp>
    </p:spTree>
    <p:extLst>
      <p:ext uri="{BB962C8B-B14F-4D97-AF65-F5344CB8AC3E}">
        <p14:creationId xmlns:p14="http://schemas.microsoft.com/office/powerpoint/2010/main" val="2252453557"/>
      </p:ext>
    </p:extLst>
  </p:cSld>
  <p:clrMapOvr>
    <a:masterClrMapping/>
  </p:clrMapOvr>
  <p:extLst>
    <p:ext uri="{E180D4A7-C9FB-4DFB-919C-405C955672EB}">
      <p14:showEvtLst xmlns:p14="http://schemas.microsoft.com/office/powerpoint/2010/main">
        <p14:playEvt time="0" objId="2"/>
        <p14:stopEvt time="28874" objId="2"/>
      </p14:showEvt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0"/>
            <a:ext cx="12192000" cy="1010093"/>
          </a:xfrm>
        </p:spPr>
        <p:txBody>
          <a:bodyPr>
            <a:normAutofit/>
          </a:bodyPr>
          <a:lstStyle/>
          <a:p>
            <a:pPr marL="233363" eaLnBrk="1" hangingPunct="1"/>
            <a:r>
              <a:rPr lang="en-US" sz="4000"/>
              <a:t>AKSA Test Security Cont</a:t>
            </a:r>
            <a:r>
              <a:rPr lang="en-US"/>
              <a:t>inue</a:t>
            </a:r>
            <a:r>
              <a:rPr lang="en-US" sz="4000"/>
              <a:t>d</a:t>
            </a:r>
          </a:p>
        </p:txBody>
      </p:sp>
      <p:sp>
        <p:nvSpPr>
          <p:cNvPr id="18438" name="Rectangle 3"/>
          <p:cNvSpPr>
            <a:spLocks noGrp="1" noChangeArrowheads="1"/>
          </p:cNvSpPr>
          <p:nvPr>
            <p:ph sz="quarter" idx="4294967295"/>
          </p:nvPr>
        </p:nvSpPr>
        <p:spPr>
          <a:xfrm>
            <a:off x="260133" y="901390"/>
            <a:ext cx="11343184" cy="5280122"/>
          </a:xfrm>
          <a:prstGeom prst="rect">
            <a:avLst/>
          </a:prstGeom>
        </p:spPr>
        <p:txBody>
          <a:bodyPr vert="horz" lIns="91440" tIns="45720" rIns="91440" bIns="45720" rtlCol="0" anchor="t">
            <a:normAutofit/>
          </a:bodyPr>
          <a:lstStyle/>
          <a:p>
            <a:r>
              <a:rPr lang="en-US" sz="2800" dirty="0">
                <a:solidFill>
                  <a:schemeClr val="tx1"/>
                </a:solidFill>
              </a:rPr>
              <a:t>Testing materials must be stored in a secure, double locked location when not being actively used.</a:t>
            </a:r>
          </a:p>
          <a:p>
            <a:pPr lvl="1"/>
            <a:r>
              <a:rPr lang="en-US" dirty="0">
                <a:solidFill>
                  <a:schemeClr val="tx1"/>
                </a:solidFill>
              </a:rPr>
              <a:t>Keeping any materials in a classroom where they are not securely stored, could lead to a potential allegation.</a:t>
            </a:r>
          </a:p>
          <a:p>
            <a:r>
              <a:rPr lang="en-US" sz="2800" dirty="0">
                <a:solidFill>
                  <a:schemeClr val="tx1"/>
                </a:solidFill>
              </a:rPr>
              <a:t>Return all school-level materials </a:t>
            </a:r>
            <a:r>
              <a:rPr lang="en-US" dirty="0">
                <a:solidFill>
                  <a:schemeClr val="tx1"/>
                </a:solidFill>
              </a:rPr>
              <a:t>to</a:t>
            </a:r>
            <a:r>
              <a:rPr lang="en-US" sz="2800" dirty="0">
                <a:solidFill>
                  <a:schemeClr val="tx1"/>
                </a:solidFill>
              </a:rPr>
              <a:t> the Building Assessment Coordinator (BAC), District Assessment Coordinator (DAC), Director of Special Education (</a:t>
            </a:r>
            <a:r>
              <a:rPr lang="en-US" sz="2800" dirty="0" err="1">
                <a:solidFill>
                  <a:schemeClr val="tx1"/>
                </a:solidFill>
              </a:rPr>
              <a:t>DoSE</a:t>
            </a:r>
            <a:r>
              <a:rPr lang="en-US" sz="2800" dirty="0">
                <a:solidFill>
                  <a:schemeClr val="tx1"/>
                </a:solidFill>
              </a:rPr>
              <a:t>), or the district alternate assessment administrator to be securely </a:t>
            </a:r>
            <a:r>
              <a:rPr lang="en-US" dirty="0">
                <a:solidFill>
                  <a:schemeClr val="tx1"/>
                </a:solidFill>
              </a:rPr>
              <a:t>destroyed</a:t>
            </a:r>
            <a:r>
              <a:rPr lang="en-US" sz="2800" dirty="0">
                <a:solidFill>
                  <a:schemeClr val="tx1"/>
                </a:solidFill>
              </a:rPr>
              <a:t> at the conclusion of each testing window</a:t>
            </a:r>
            <a:r>
              <a:rPr lang="en-US" dirty="0">
                <a:solidFill>
                  <a:schemeClr val="tx1"/>
                </a:solidFill>
              </a:rPr>
              <a:t> (elementary math counters should be retained for Window 2).</a:t>
            </a:r>
            <a:r>
              <a:rPr lang="en-US" sz="2800" dirty="0">
                <a:solidFill>
                  <a:schemeClr val="tx1"/>
                </a:solidFill>
              </a:rPr>
              <a:t> </a:t>
            </a:r>
          </a:p>
          <a:p>
            <a:pPr lvl="1"/>
            <a:r>
              <a:rPr lang="en-US" dirty="0">
                <a:solidFill>
                  <a:schemeClr val="tx1"/>
                </a:solidFill>
              </a:rPr>
              <a:t>DACs will retain the DAC binder if ordered, if one was not ordered, DACs will retain one school level binder from each grade band (elementary, middle, and high) for any makeups.</a:t>
            </a:r>
          </a:p>
          <a:p>
            <a:pPr lvl="1"/>
            <a:endParaRPr lang="en-US" dirty="0"/>
          </a:p>
        </p:txBody>
      </p:sp>
    </p:spTree>
    <p:extLst>
      <p:ext uri="{BB962C8B-B14F-4D97-AF65-F5344CB8AC3E}">
        <p14:creationId xmlns:p14="http://schemas.microsoft.com/office/powerpoint/2010/main" val="4046620590"/>
      </p:ext>
    </p:extLst>
  </p:cSld>
  <p:clrMapOvr>
    <a:masterClrMapping/>
  </p:clrMapOvr>
  <p:extLst>
    <p:ext uri="{E180D4A7-C9FB-4DFB-919C-405C955672EB}">
      <p14:showEvtLst xmlns:p14="http://schemas.microsoft.com/office/powerpoint/2010/main">
        <p14:playEvt time="0" objId="2"/>
        <p14:stopEvt time="28874" objId="2"/>
      </p14:showEvt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89968-C016-EF7C-5D68-A0B16756F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E5D72-4EFC-0445-C2E9-07669B86BBCD}"/>
              </a:ext>
            </a:extLst>
          </p:cNvPr>
          <p:cNvSpPr>
            <a:spLocks noGrp="1"/>
          </p:cNvSpPr>
          <p:nvPr>
            <p:ph type="title"/>
          </p:nvPr>
        </p:nvSpPr>
        <p:spPr>
          <a:xfrm>
            <a:off x="1450415" y="2906527"/>
            <a:ext cx="10515600" cy="2193924"/>
          </a:xfrm>
        </p:spPr>
        <p:txBody>
          <a:bodyPr/>
          <a:lstStyle/>
          <a:p>
            <a:pPr marL="229870" algn="r"/>
            <a:r>
              <a:rPr lang="en-US"/>
              <a:t>Prior to Test Administration</a:t>
            </a:r>
          </a:p>
        </p:txBody>
      </p:sp>
    </p:spTree>
    <p:extLst>
      <p:ext uri="{BB962C8B-B14F-4D97-AF65-F5344CB8AC3E}">
        <p14:creationId xmlns:p14="http://schemas.microsoft.com/office/powerpoint/2010/main" val="75622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0" y="0"/>
            <a:ext cx="8998017" cy="1016000"/>
          </a:xfrm>
        </p:spPr>
        <p:txBody>
          <a:bodyPr>
            <a:normAutofit/>
          </a:bodyPr>
          <a:lstStyle/>
          <a:p>
            <a:pPr marL="233363" eaLnBrk="1" hangingPunct="1"/>
            <a:r>
              <a:rPr lang="en-US" sz="4000"/>
              <a:t>Prior to Administering the Test</a:t>
            </a:r>
          </a:p>
        </p:txBody>
      </p:sp>
      <p:sp>
        <p:nvSpPr>
          <p:cNvPr id="19462" name="Content Placeholder 2"/>
          <p:cNvSpPr>
            <a:spLocks noGrp="1"/>
          </p:cNvSpPr>
          <p:nvPr>
            <p:ph sz="quarter" idx="4294967295"/>
          </p:nvPr>
        </p:nvSpPr>
        <p:spPr>
          <a:xfrm>
            <a:off x="208058" y="1141670"/>
            <a:ext cx="11462165" cy="4909052"/>
          </a:xfrm>
          <a:prstGeom prst="rect">
            <a:avLst/>
          </a:prstGeom>
        </p:spPr>
        <p:txBody>
          <a:bodyPr vert="horz" lIns="91440" tIns="45720" rIns="91440" bIns="45720" rtlCol="0" anchor="t">
            <a:normAutofit/>
          </a:bodyPr>
          <a:lstStyle/>
          <a:p>
            <a:pPr eaLnBrk="1" hangingPunct="1"/>
            <a:r>
              <a:rPr lang="en-US" sz="2800" dirty="0">
                <a:solidFill>
                  <a:schemeClr val="tx1"/>
                </a:solidFill>
              </a:rPr>
              <a:t>Complete all required trainings.</a:t>
            </a:r>
          </a:p>
          <a:p>
            <a:pPr eaLnBrk="1" hangingPunct="1"/>
            <a:r>
              <a:rPr lang="en-US" sz="2800" dirty="0">
                <a:solidFill>
                  <a:schemeClr val="tx1"/>
                </a:solidFill>
              </a:rPr>
              <a:t>A certified staff member must complete and pass the online qualification quiz.</a:t>
            </a:r>
          </a:p>
          <a:p>
            <a:pPr lvl="1" eaLnBrk="1" hangingPunct="1"/>
            <a:r>
              <a:rPr lang="en-US" sz="2800" dirty="0">
                <a:solidFill>
                  <a:schemeClr val="tx1"/>
                </a:solidFill>
              </a:rPr>
              <a:t>Successful completion of the quiz will provide a link to print a quiz certificate (All mandatory questions must be answered correctly).</a:t>
            </a:r>
          </a:p>
          <a:p>
            <a:pPr lvl="2"/>
            <a:r>
              <a:rPr lang="en-US" dirty="0">
                <a:solidFill>
                  <a:schemeClr val="tx1"/>
                </a:solidFill>
              </a:rPr>
              <a:t>Provide a copy of the quiz certificate to the DAC, BAC, </a:t>
            </a:r>
            <a:r>
              <a:rPr lang="en-US" dirty="0" err="1">
                <a:solidFill>
                  <a:schemeClr val="tx1"/>
                </a:solidFill>
              </a:rPr>
              <a:t>DoSE</a:t>
            </a:r>
            <a:r>
              <a:rPr lang="en-US" dirty="0">
                <a:solidFill>
                  <a:schemeClr val="tx1"/>
                </a:solidFill>
              </a:rPr>
              <a:t>, or the district alternate assessment administrator prior to receiving testing materials. Place the quiz certificate in a location chosen by the district.</a:t>
            </a:r>
          </a:p>
          <a:p>
            <a:r>
              <a:rPr lang="en-US" dirty="0">
                <a:solidFill>
                  <a:schemeClr val="tx1"/>
                </a:solidFill>
              </a:rPr>
              <a:t>Prepare the test environment by covering or removing content in accordance with the </a:t>
            </a:r>
            <a:r>
              <a:rPr lang="en-US" dirty="0">
                <a:solidFill>
                  <a:schemeClr val="tx1"/>
                </a:solidFill>
                <a:hlinkClick r:id="rId3"/>
              </a:rPr>
              <a:t>Administration Code</a:t>
            </a:r>
            <a:r>
              <a:rPr lang="en-US" dirty="0">
                <a:solidFill>
                  <a:schemeClr val="tx1"/>
                </a:solidFill>
              </a:rPr>
              <a:t>.</a:t>
            </a:r>
            <a:endParaRPr lang="en-US" sz="2800" dirty="0">
              <a:solidFill>
                <a:schemeClr val="tx1"/>
              </a:solidFill>
            </a:endParaRPr>
          </a:p>
          <a:p>
            <a:pPr eaLnBrk="1" hangingPunct="1"/>
            <a:endParaRPr lang="en-US" dirty="0"/>
          </a:p>
        </p:txBody>
      </p:sp>
    </p:spTree>
    <p:extLst>
      <p:ext uri="{BB962C8B-B14F-4D97-AF65-F5344CB8AC3E}">
        <p14:creationId xmlns:p14="http://schemas.microsoft.com/office/powerpoint/2010/main" val="2958217658"/>
      </p:ext>
    </p:extLst>
  </p:cSld>
  <p:clrMapOvr>
    <a:masterClrMapping/>
  </p:clrMapOvr>
  <p:extLst>
    <p:ext uri="{E180D4A7-C9FB-4DFB-919C-405C955672EB}">
      <p14:showEvtLst xmlns:p14="http://schemas.microsoft.com/office/powerpoint/2010/main">
        <p14:playEvt time="0" objId="2"/>
        <p14:stopEvt time="25266" objId="2"/>
      </p14:showEvt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8AA3C-F2F2-E163-0342-E776336D8039}"/>
            </a:ext>
          </a:extLst>
        </p:cNvPr>
        <p:cNvGrpSpPr/>
        <p:nvPr/>
      </p:nvGrpSpPr>
      <p:grpSpPr>
        <a:xfrm>
          <a:off x="0" y="0"/>
          <a:ext cx="0" cy="0"/>
          <a:chOff x="0" y="0"/>
          <a:chExt cx="0" cy="0"/>
        </a:xfrm>
      </p:grpSpPr>
      <p:sp>
        <p:nvSpPr>
          <p:cNvPr id="19458" name="Title 1">
            <a:extLst>
              <a:ext uri="{FF2B5EF4-FFF2-40B4-BE49-F238E27FC236}">
                <a16:creationId xmlns:a16="http://schemas.microsoft.com/office/drawing/2014/main" id="{D8D05AD8-90F9-E205-1058-10E464F84AB0}"/>
              </a:ext>
            </a:extLst>
          </p:cNvPr>
          <p:cNvSpPr>
            <a:spLocks noGrp="1"/>
          </p:cNvSpPr>
          <p:nvPr>
            <p:ph type="title"/>
          </p:nvPr>
        </p:nvSpPr>
        <p:spPr>
          <a:xfrm>
            <a:off x="0" y="0"/>
            <a:ext cx="8998017" cy="1016000"/>
          </a:xfrm>
        </p:spPr>
        <p:txBody>
          <a:bodyPr>
            <a:normAutofit fontScale="90000"/>
          </a:bodyPr>
          <a:lstStyle/>
          <a:p>
            <a:pPr marL="233363" eaLnBrk="1" hangingPunct="1"/>
            <a:r>
              <a:rPr lang="en-US" sz="4000"/>
              <a:t>Prior to Administering the Test Continued</a:t>
            </a:r>
          </a:p>
        </p:txBody>
      </p:sp>
      <p:sp>
        <p:nvSpPr>
          <p:cNvPr id="19462" name="Content Placeholder 2">
            <a:extLst>
              <a:ext uri="{FF2B5EF4-FFF2-40B4-BE49-F238E27FC236}">
                <a16:creationId xmlns:a16="http://schemas.microsoft.com/office/drawing/2014/main" id="{01A5F93E-8857-70BA-3D08-4D53645DE433}"/>
              </a:ext>
            </a:extLst>
          </p:cNvPr>
          <p:cNvSpPr>
            <a:spLocks noGrp="1"/>
          </p:cNvSpPr>
          <p:nvPr>
            <p:ph sz="quarter" idx="4294967295"/>
          </p:nvPr>
        </p:nvSpPr>
        <p:spPr>
          <a:xfrm>
            <a:off x="240143" y="836870"/>
            <a:ext cx="11462165" cy="4909052"/>
          </a:xfrm>
          <a:prstGeom prst="rect">
            <a:avLst/>
          </a:prstGeom>
        </p:spPr>
        <p:txBody>
          <a:bodyPr vert="horz" lIns="91440" tIns="45720" rIns="91440" bIns="45720" rtlCol="0" anchor="t">
            <a:normAutofit/>
          </a:bodyPr>
          <a:lstStyle/>
          <a:p>
            <a:r>
              <a:rPr lang="en-US">
                <a:solidFill>
                  <a:schemeClr val="tx1"/>
                </a:solidFill>
              </a:rPr>
              <a:t>Review the </a:t>
            </a:r>
            <a:r>
              <a:rPr lang="en-US" dirty="0">
                <a:solidFill>
                  <a:schemeClr val="accent1">
                    <a:lumMod val="75000"/>
                  </a:schemeClr>
                </a:solidFill>
                <a:hlinkClick r:id="rId3">
                  <a:extLst>
                    <a:ext uri="{A12FA001-AC4F-418D-AE19-62706E023703}">
                      <ahyp:hlinkClr xmlns:ahyp="http://schemas.microsoft.com/office/drawing/2018/hyperlinkcolor" val="tx"/>
                    </a:ext>
                  </a:extLst>
                </a:hlinkClick>
              </a:rPr>
              <a:t>Attainment Task Resource Guide</a:t>
            </a:r>
            <a:r>
              <a:rPr lang="en-US">
                <a:solidFill>
                  <a:schemeClr val="tx1"/>
                </a:solidFill>
              </a:rPr>
              <a:t>.</a:t>
            </a:r>
          </a:p>
          <a:p>
            <a:r>
              <a:rPr lang="en-US" dirty="0">
                <a:solidFill>
                  <a:schemeClr val="tx1"/>
                </a:solidFill>
              </a:rPr>
              <a:t>Update profile in the </a:t>
            </a:r>
            <a:r>
              <a:rPr lang="en-US" dirty="0">
                <a:solidFill>
                  <a:schemeClr val="tx1"/>
                </a:solidFill>
                <a:hlinkClick r:id="rId4"/>
              </a:rPr>
              <a:t>OTS</a:t>
            </a:r>
            <a:r>
              <a:rPr lang="en-US" dirty="0">
                <a:solidFill>
                  <a:schemeClr val="tx1"/>
                </a:solidFill>
              </a:rPr>
              <a:t> to reflect:</a:t>
            </a:r>
          </a:p>
          <a:p>
            <a:pPr lvl="1"/>
            <a:r>
              <a:rPr lang="en-US" dirty="0">
                <a:solidFill>
                  <a:schemeClr val="tx1"/>
                </a:solidFill>
              </a:rPr>
              <a:t>current school(s) and district</a:t>
            </a:r>
          </a:p>
          <a:p>
            <a:pPr lvl="1"/>
            <a:r>
              <a:rPr lang="en-US" dirty="0">
                <a:solidFill>
                  <a:schemeClr val="tx1"/>
                </a:solidFill>
              </a:rPr>
              <a:t>grade(s) currently teaching</a:t>
            </a:r>
          </a:p>
          <a:p>
            <a:r>
              <a:rPr lang="en-US" dirty="0">
                <a:solidFill>
                  <a:schemeClr val="tx1"/>
                </a:solidFill>
              </a:rPr>
              <a:t>Once the window opens, ensure access to audio files and animations in the OTS prior to administering the assessment. </a:t>
            </a:r>
          </a:p>
          <a:p>
            <a:pPr lvl="1"/>
            <a:r>
              <a:rPr lang="en-US" dirty="0">
                <a:solidFill>
                  <a:schemeClr val="tx1"/>
                </a:solidFill>
              </a:rPr>
              <a:t>Click on “My AT Animations and Audio Files” and check to make sure the links are visible.</a:t>
            </a:r>
          </a:p>
          <a:p>
            <a:pPr lvl="1"/>
            <a:r>
              <a:rPr lang="en-US" dirty="0">
                <a:solidFill>
                  <a:schemeClr val="tx1"/>
                </a:solidFill>
              </a:rPr>
              <a:t>If the links to audio files and animations are not visible, ensure grade levels taught are checked under the test administrator’s profile (once this is updated, they will be available the following day). </a:t>
            </a:r>
          </a:p>
          <a:p>
            <a:pPr lvl="2"/>
            <a:r>
              <a:rPr lang="en-US" dirty="0">
                <a:solidFill>
                  <a:schemeClr val="tx1"/>
                </a:solidFill>
              </a:rPr>
              <a:t>After checking the above, if they are still not visible, email </a:t>
            </a:r>
            <a:r>
              <a:rPr lang="en-US" dirty="0">
                <a:solidFill>
                  <a:schemeClr val="tx1"/>
                </a:solidFill>
                <a:hlinkClick r:id="rId5"/>
              </a:rPr>
              <a:t>darrell.mattingly@uky.edu</a:t>
            </a:r>
            <a:r>
              <a:rPr lang="en-US" dirty="0">
                <a:solidFill>
                  <a:schemeClr val="tx1"/>
                </a:solidFill>
              </a:rPr>
              <a:t>. </a:t>
            </a:r>
          </a:p>
          <a:p>
            <a:pPr marL="0" indent="0">
              <a:buNone/>
            </a:pPr>
            <a:endParaRPr lang="en-US" dirty="0">
              <a:solidFill>
                <a:schemeClr val="tx1"/>
              </a:solidFill>
            </a:endParaRPr>
          </a:p>
          <a:p>
            <a:pPr marL="346075" indent="-346075">
              <a:buFont typeface="Wingdings" panose="05000000000000000000" pitchFamily="2" charset="2"/>
              <a:buChar char="Ø"/>
            </a:pPr>
            <a:endParaRPr lang="en-US" dirty="0">
              <a:solidFill>
                <a:schemeClr val="tx1"/>
              </a:solidFill>
            </a:endParaRPr>
          </a:p>
          <a:p>
            <a:pPr marL="346075" indent="-346075">
              <a:buFont typeface="Wingdings" panose="05000000000000000000" pitchFamily="2" charset="2"/>
              <a:buChar char="Ø"/>
            </a:pPr>
            <a:endParaRPr lang="en-US" sz="2800" dirty="0">
              <a:solidFill>
                <a:schemeClr val="tx1"/>
              </a:solidFill>
            </a:endParaRPr>
          </a:p>
          <a:p>
            <a:pPr eaLnBrk="1" hangingPunct="1"/>
            <a:endParaRPr lang="en-US" dirty="0"/>
          </a:p>
        </p:txBody>
      </p:sp>
    </p:spTree>
    <p:extLst>
      <p:ext uri="{BB962C8B-B14F-4D97-AF65-F5344CB8AC3E}">
        <p14:creationId xmlns:p14="http://schemas.microsoft.com/office/powerpoint/2010/main" val="2802247670"/>
      </p:ext>
    </p:extLst>
  </p:cSld>
  <p:clrMapOvr>
    <a:masterClrMapping/>
  </p:clrMapOvr>
  <p:extLst>
    <p:ext uri="{E180D4A7-C9FB-4DFB-919C-405C955672EB}">
      <p14:showEvtLst xmlns:p14="http://schemas.microsoft.com/office/powerpoint/2010/main">
        <p14:playEvt time="0" objId="2"/>
        <p14:stopEvt time="25266" objId="2"/>
      </p14:showEvt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89968-C016-EF7C-5D68-A0B16756F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E5D72-4EFC-0445-C2E9-07669B86BBCD}"/>
              </a:ext>
            </a:extLst>
          </p:cNvPr>
          <p:cNvSpPr>
            <a:spLocks noGrp="1"/>
          </p:cNvSpPr>
          <p:nvPr>
            <p:ph type="title"/>
          </p:nvPr>
        </p:nvSpPr>
        <p:spPr>
          <a:xfrm>
            <a:off x="1450415" y="2906527"/>
            <a:ext cx="10515600" cy="2193924"/>
          </a:xfrm>
        </p:spPr>
        <p:txBody>
          <a:bodyPr/>
          <a:lstStyle/>
          <a:p>
            <a:pPr marL="229870" algn="r"/>
            <a:r>
              <a:rPr lang="en-US"/>
              <a:t>Resource Guide</a:t>
            </a:r>
          </a:p>
        </p:txBody>
      </p:sp>
    </p:spTree>
    <p:extLst>
      <p:ext uri="{BB962C8B-B14F-4D97-AF65-F5344CB8AC3E}">
        <p14:creationId xmlns:p14="http://schemas.microsoft.com/office/powerpoint/2010/main" val="20703526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7209"/>
            <a:ext cx="8986787" cy="997331"/>
          </a:xfrm>
        </p:spPr>
        <p:txBody>
          <a:bodyPr>
            <a:normAutofit/>
          </a:bodyPr>
          <a:lstStyle/>
          <a:p>
            <a:r>
              <a:rPr lang="en-US"/>
              <a:t>AT Resource Guide</a:t>
            </a:r>
          </a:p>
        </p:txBody>
      </p:sp>
      <p:sp>
        <p:nvSpPr>
          <p:cNvPr id="3" name="Content Placeholder 2"/>
          <p:cNvSpPr>
            <a:spLocks noGrp="1"/>
          </p:cNvSpPr>
          <p:nvPr>
            <p:ph idx="4294967295"/>
          </p:nvPr>
        </p:nvSpPr>
        <p:spPr>
          <a:xfrm>
            <a:off x="335279" y="1234440"/>
            <a:ext cx="10959253" cy="4389120"/>
          </a:xfrm>
          <a:prstGeom prst="rect">
            <a:avLst/>
          </a:prstGeom>
        </p:spPr>
        <p:txBody>
          <a:bodyPr vert="horz" lIns="91440" tIns="45720" rIns="91440" bIns="45720" rtlCol="0" anchor="t">
            <a:normAutofit/>
          </a:bodyPr>
          <a:lstStyle/>
          <a:p>
            <a:r>
              <a:rPr lang="en-US" dirty="0">
                <a:solidFill>
                  <a:schemeClr val="tx1"/>
                </a:solidFill>
              </a:rPr>
              <a:t>Provides additional information to help clarify testing protocols and facilitate instruction, including:</a:t>
            </a:r>
          </a:p>
          <a:p>
            <a:pPr lvl="1"/>
            <a:r>
              <a:rPr lang="en-US" dirty="0">
                <a:solidFill>
                  <a:schemeClr val="tx1"/>
                </a:solidFill>
              </a:rPr>
              <a:t>Adaptations and modifications</a:t>
            </a:r>
          </a:p>
          <a:p>
            <a:pPr lvl="1"/>
            <a:r>
              <a:rPr lang="en-US" dirty="0">
                <a:solidFill>
                  <a:schemeClr val="tx1"/>
                </a:solidFill>
              </a:rPr>
              <a:t>Specific content items</a:t>
            </a:r>
          </a:p>
          <a:p>
            <a:pPr lvl="1"/>
            <a:r>
              <a:rPr lang="en-US" dirty="0">
                <a:solidFill>
                  <a:schemeClr val="tx1"/>
                </a:solidFill>
              </a:rPr>
              <a:t>Information about orienting students to materials</a:t>
            </a:r>
          </a:p>
          <a:p>
            <a:pPr lvl="1"/>
            <a:r>
              <a:rPr lang="en-US" dirty="0">
                <a:solidFill>
                  <a:schemeClr val="tx1"/>
                </a:solidFill>
              </a:rPr>
              <a:t>A picture glossary of terms for each content area</a:t>
            </a:r>
          </a:p>
          <a:p>
            <a:r>
              <a:rPr lang="en-US">
                <a:solidFill>
                  <a:schemeClr val="tx1"/>
                </a:solidFill>
              </a:rPr>
              <a:t>The </a:t>
            </a:r>
            <a:r>
              <a:rPr lang="en-US" dirty="0">
                <a:solidFill>
                  <a:schemeClr val="accent1">
                    <a:lumMod val="75000"/>
                  </a:schemeClr>
                </a:solidFill>
                <a:hlinkClick r:id="rId3">
                  <a:extLst>
                    <a:ext uri="{A12FA001-AC4F-418D-AE19-62706E023703}">
                      <ahyp:hlinkClr xmlns:ahyp="http://schemas.microsoft.com/office/drawing/2018/hyperlinkcolor" val="tx"/>
                    </a:ext>
                  </a:extLst>
                </a:hlinkClick>
              </a:rPr>
              <a:t>resource guide</a:t>
            </a:r>
            <a:r>
              <a:rPr lang="en-US" dirty="0">
                <a:solidFill>
                  <a:schemeClr val="accent1">
                    <a:lumMod val="75000"/>
                  </a:schemeClr>
                </a:solidFill>
              </a:rPr>
              <a:t> </a:t>
            </a:r>
            <a:r>
              <a:rPr lang="en-US">
                <a:solidFill>
                  <a:schemeClr val="tx1"/>
                </a:solidFill>
              </a:rPr>
              <a:t>may be used all year for instructional purposes.</a:t>
            </a:r>
          </a:p>
          <a:p>
            <a:pPr marL="0" indent="0">
              <a:buNone/>
            </a:pPr>
            <a:endParaRPr lang="en-US" dirty="0"/>
          </a:p>
        </p:txBody>
      </p:sp>
    </p:spTree>
    <p:extLst>
      <p:ext uri="{BB962C8B-B14F-4D97-AF65-F5344CB8AC3E}">
        <p14:creationId xmlns:p14="http://schemas.microsoft.com/office/powerpoint/2010/main" val="2875578684"/>
      </p:ext>
    </p:extLst>
  </p:cSld>
  <p:clrMapOvr>
    <a:masterClrMapping/>
  </p:clrMapOvr>
  <p:extLst>
    <p:ext uri="{E180D4A7-C9FB-4DFB-919C-405C955672EB}">
      <p14:showEvtLst xmlns:p14="http://schemas.microsoft.com/office/powerpoint/2010/main">
        <p14:playEvt time="0" objId="4"/>
        <p14:stopEvt time="30248" objId="4"/>
      </p14:showEvtLst>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89968-C016-EF7C-5D68-A0B16756F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E5D72-4EFC-0445-C2E9-07669B86BBCD}"/>
              </a:ext>
            </a:extLst>
          </p:cNvPr>
          <p:cNvSpPr>
            <a:spLocks noGrp="1"/>
          </p:cNvSpPr>
          <p:nvPr>
            <p:ph type="title"/>
          </p:nvPr>
        </p:nvSpPr>
        <p:spPr>
          <a:xfrm>
            <a:off x="1450415" y="2906527"/>
            <a:ext cx="10515600" cy="2193924"/>
          </a:xfrm>
        </p:spPr>
        <p:txBody>
          <a:bodyPr/>
          <a:lstStyle/>
          <a:p>
            <a:pPr marL="229870" algn="r"/>
            <a:r>
              <a:rPr lang="en-US"/>
              <a:t>Testing Materials</a:t>
            </a:r>
          </a:p>
        </p:txBody>
      </p:sp>
    </p:spTree>
    <p:extLst>
      <p:ext uri="{BB962C8B-B14F-4D97-AF65-F5344CB8AC3E}">
        <p14:creationId xmlns:p14="http://schemas.microsoft.com/office/powerpoint/2010/main" val="2328670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06AAB-7848-C6C0-2EF2-ECA4EBA2A8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03B12D-BFE6-059E-624A-8AC328E5BF6C}"/>
              </a:ext>
            </a:extLst>
          </p:cNvPr>
          <p:cNvSpPr>
            <a:spLocks noGrp="1"/>
          </p:cNvSpPr>
          <p:nvPr>
            <p:ph type="title"/>
          </p:nvPr>
        </p:nvSpPr>
        <p:spPr>
          <a:xfrm>
            <a:off x="1450415" y="2906527"/>
            <a:ext cx="10515600" cy="2193924"/>
          </a:xfrm>
        </p:spPr>
        <p:txBody>
          <a:bodyPr/>
          <a:lstStyle/>
          <a:p>
            <a:pPr marL="229870" algn="r"/>
            <a:r>
              <a:rPr lang="en-US"/>
              <a:t>Components of the Kentucky Alternate Assessment</a:t>
            </a:r>
          </a:p>
        </p:txBody>
      </p:sp>
    </p:spTree>
    <p:extLst>
      <p:ext uri="{BB962C8B-B14F-4D97-AF65-F5344CB8AC3E}">
        <p14:creationId xmlns:p14="http://schemas.microsoft.com/office/powerpoint/2010/main" val="2632285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55759" cy="1016000"/>
          </a:xfrm>
        </p:spPr>
        <p:txBody>
          <a:bodyPr/>
          <a:lstStyle/>
          <a:p>
            <a:r>
              <a:rPr lang="en-US"/>
              <a:t>Receiving Testing Materials</a:t>
            </a:r>
          </a:p>
        </p:txBody>
      </p:sp>
      <p:sp>
        <p:nvSpPr>
          <p:cNvPr id="6" name="TextBox 5">
            <a:extLst>
              <a:ext uri="{FF2B5EF4-FFF2-40B4-BE49-F238E27FC236}">
                <a16:creationId xmlns:a16="http://schemas.microsoft.com/office/drawing/2014/main" id="{BE3B3051-F368-1C32-3279-39E075E071F7}"/>
              </a:ext>
            </a:extLst>
          </p:cNvPr>
          <p:cNvSpPr txBox="1"/>
          <p:nvPr/>
        </p:nvSpPr>
        <p:spPr>
          <a:xfrm>
            <a:off x="414866" y="1212065"/>
            <a:ext cx="11362267" cy="42267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0" lvl="1" indent="-457200">
              <a:lnSpc>
                <a:spcPct val="90000"/>
              </a:lnSpc>
              <a:spcBef>
                <a:spcPts val="500"/>
              </a:spcBef>
              <a:buFont typeface="Arial" panose="020B0604020202020204" pitchFamily="34" charset="0"/>
              <a:buChar char="•"/>
            </a:pPr>
            <a:r>
              <a:rPr lang="en-US" sz="2800" dirty="0">
                <a:ea typeface="+mn-lt"/>
                <a:cs typeface="+mn-lt"/>
              </a:rPr>
              <a:t>Test Administrators may only be given testing materials:</a:t>
            </a:r>
          </a:p>
          <a:p>
            <a:pPr marL="1371600" lvl="2" indent="-457200">
              <a:lnSpc>
                <a:spcPct val="90000"/>
              </a:lnSpc>
              <a:spcBef>
                <a:spcPts val="500"/>
              </a:spcBef>
              <a:buFont typeface="Arial" panose="020B0604020202020204" pitchFamily="34" charset="0"/>
              <a:buChar char="•"/>
            </a:pPr>
            <a:r>
              <a:rPr lang="en-US" sz="2800" dirty="0">
                <a:ea typeface="+mn-lt"/>
                <a:cs typeface="+mn-lt"/>
              </a:rPr>
              <a:t>After all required trainings have been completed</a:t>
            </a:r>
          </a:p>
          <a:p>
            <a:pPr marL="1371600" lvl="2" indent="-457200">
              <a:lnSpc>
                <a:spcPct val="90000"/>
              </a:lnSpc>
              <a:spcBef>
                <a:spcPts val="500"/>
              </a:spcBef>
              <a:buFont typeface="Arial" panose="020B0604020202020204" pitchFamily="34" charset="0"/>
              <a:buChar char="•"/>
            </a:pPr>
            <a:r>
              <a:rPr lang="en-US" sz="2800" dirty="0">
                <a:ea typeface="+mn-lt"/>
                <a:cs typeface="+mn-lt"/>
              </a:rPr>
              <a:t>After the AKSA Quiz has been successfully passed and a copy of the certificate has been provided to the DAC.</a:t>
            </a:r>
          </a:p>
          <a:p>
            <a:pPr marL="914400" lvl="1" indent="-457200">
              <a:lnSpc>
                <a:spcPct val="90000"/>
              </a:lnSpc>
              <a:spcBef>
                <a:spcPts val="500"/>
              </a:spcBef>
              <a:buFont typeface="Arial" panose="020B0604020202020204" pitchFamily="34" charset="0"/>
              <a:buChar char="•"/>
            </a:pPr>
            <a:r>
              <a:rPr lang="en-US" sz="2800" dirty="0">
                <a:ea typeface="+mn-lt"/>
                <a:cs typeface="+mn-lt"/>
              </a:rPr>
              <a:t>If any school-level materials are missing or damaged, or if you have not received your materials by </a:t>
            </a:r>
            <a:r>
              <a:rPr lang="en-US" sz="2800" b="1" dirty="0">
                <a:ea typeface="+mn-lt"/>
                <a:cs typeface="+mn-lt"/>
              </a:rPr>
              <a:t>Monday,</a:t>
            </a:r>
            <a:r>
              <a:rPr lang="en-US" sz="2800" dirty="0">
                <a:ea typeface="+mn-lt"/>
                <a:cs typeface="+mn-lt"/>
              </a:rPr>
              <a:t> </a:t>
            </a:r>
            <a:r>
              <a:rPr lang="en-US" sz="2800" b="1" dirty="0">
                <a:ea typeface="+mn-lt"/>
                <a:cs typeface="+mn-lt"/>
              </a:rPr>
              <a:t>Oct. 26 for Window 1 </a:t>
            </a:r>
            <a:r>
              <a:rPr lang="en-US" sz="2800" dirty="0">
                <a:ea typeface="+mn-lt"/>
                <a:cs typeface="+mn-lt"/>
              </a:rPr>
              <a:t>and </a:t>
            </a:r>
            <a:r>
              <a:rPr lang="en-US" sz="2800" b="1" dirty="0">
                <a:ea typeface="+mn-lt"/>
                <a:cs typeface="+mn-lt"/>
              </a:rPr>
              <a:t>Friday, April 9, 2027, for Window 2, </a:t>
            </a:r>
            <a:r>
              <a:rPr lang="en-US" sz="2800" dirty="0">
                <a:ea typeface="+mn-lt"/>
                <a:cs typeface="+mn-lt"/>
              </a:rPr>
              <a:t>this should be communicated immediately to </a:t>
            </a:r>
            <a:r>
              <a:rPr lang="en-US" sz="2800" dirty="0">
                <a:ea typeface="+mn-lt"/>
                <a:cs typeface="+mn-lt"/>
                <a:hlinkClick r:id="rId3"/>
              </a:rPr>
              <a:t>Krista Mullins</a:t>
            </a:r>
            <a:r>
              <a:rPr lang="en-US" sz="2800" dirty="0">
                <a:ea typeface="+mn-lt"/>
                <a:cs typeface="+mn-lt"/>
              </a:rPr>
              <a:t>. </a:t>
            </a:r>
          </a:p>
          <a:p>
            <a:pPr marL="914400" lvl="1" indent="-457200">
              <a:lnSpc>
                <a:spcPct val="90000"/>
              </a:lnSpc>
              <a:spcBef>
                <a:spcPts val="500"/>
              </a:spcBef>
              <a:buFont typeface="Arial" panose="020B0604020202020204" pitchFamily="34" charset="0"/>
              <a:buChar char="•"/>
            </a:pPr>
            <a:r>
              <a:rPr lang="en-US" sz="2800" dirty="0">
                <a:ea typeface="+mn-lt"/>
                <a:cs typeface="+mn-lt"/>
              </a:rPr>
              <a:t>Testing materials not securely stored after receiving them in/delivery to the district can result in a potential allegation.</a:t>
            </a:r>
            <a:endParaRPr lang="en-US" sz="2800" dirty="0"/>
          </a:p>
        </p:txBody>
      </p:sp>
    </p:spTree>
    <p:extLst>
      <p:ext uri="{BB962C8B-B14F-4D97-AF65-F5344CB8AC3E}">
        <p14:creationId xmlns:p14="http://schemas.microsoft.com/office/powerpoint/2010/main" val="13261587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470545" cy="1005840"/>
          </a:xfrm>
        </p:spPr>
        <p:txBody>
          <a:bodyPr>
            <a:noAutofit/>
          </a:bodyPr>
          <a:lstStyle/>
          <a:p>
            <a:r>
              <a:rPr lang="en-US"/>
              <a:t>Receiving Testing Materials Continued</a:t>
            </a:r>
          </a:p>
        </p:txBody>
      </p:sp>
      <p:sp>
        <p:nvSpPr>
          <p:cNvPr id="3" name="Content Placeholder 2"/>
          <p:cNvSpPr>
            <a:spLocks noGrp="1"/>
          </p:cNvSpPr>
          <p:nvPr>
            <p:ph idx="4294967295"/>
          </p:nvPr>
        </p:nvSpPr>
        <p:spPr>
          <a:xfrm>
            <a:off x="143195" y="1390002"/>
            <a:ext cx="11092364" cy="4050678"/>
          </a:xfrm>
          <a:prstGeom prst="rect">
            <a:avLst/>
          </a:prstGeom>
        </p:spPr>
        <p:txBody>
          <a:bodyPr vert="horz" lIns="91440" tIns="45720" rIns="91440" bIns="45720" rtlCol="0" anchor="t">
            <a:noAutofit/>
          </a:bodyPr>
          <a:lstStyle/>
          <a:p>
            <a:pPr marL="630238" lvl="1" indent="-368300">
              <a:spcBef>
                <a:spcPts val="370"/>
              </a:spcBef>
              <a:defRPr/>
            </a:pPr>
            <a:r>
              <a:rPr lang="en-US" dirty="0">
                <a:solidFill>
                  <a:schemeClr val="tx1"/>
                </a:solidFill>
              </a:rPr>
              <a:t>Each school with students participating in the alternate assessment will receive:</a:t>
            </a:r>
          </a:p>
          <a:p>
            <a:pPr marL="1177290" lvl="2" indent="-457200">
              <a:spcBef>
                <a:spcPts val="370"/>
              </a:spcBef>
              <a:defRPr/>
            </a:pPr>
            <a:r>
              <a:rPr lang="en-US" sz="2400" dirty="0">
                <a:solidFill>
                  <a:schemeClr val="tx1"/>
                </a:solidFill>
              </a:rPr>
              <a:t>One AT testing binder for the grades represented in the school and score sheets to record student responses</a:t>
            </a:r>
          </a:p>
          <a:p>
            <a:pPr marL="1177290" lvl="2" indent="-457200">
              <a:spcBef>
                <a:spcPts val="370"/>
              </a:spcBef>
              <a:defRPr/>
            </a:pPr>
            <a:r>
              <a:rPr lang="en-US" sz="2400" dirty="0">
                <a:solidFill>
                  <a:schemeClr val="tx1"/>
                </a:solidFill>
              </a:rPr>
              <a:t>One white Required Assessment Materials (RAM) envelope containing scripts and additional elementary materials</a:t>
            </a:r>
          </a:p>
          <a:p>
            <a:pPr marL="630238" lvl="1" indent="-368300">
              <a:spcBef>
                <a:spcPts val="370"/>
              </a:spcBef>
              <a:defRPr/>
            </a:pPr>
            <a:r>
              <a:rPr lang="en-US" dirty="0">
                <a:solidFill>
                  <a:schemeClr val="tx1"/>
                </a:solidFill>
              </a:rPr>
              <a:t>Materials will ship for Window 1 the week of </a:t>
            </a:r>
            <a:r>
              <a:rPr lang="en-US" b="1" dirty="0">
                <a:solidFill>
                  <a:schemeClr val="tx1"/>
                </a:solidFill>
              </a:rPr>
              <a:t>Oct. 19 </a:t>
            </a:r>
            <a:r>
              <a:rPr lang="en-US" dirty="0">
                <a:solidFill>
                  <a:schemeClr val="tx1"/>
                </a:solidFill>
              </a:rPr>
              <a:t>and will be received no later than </a:t>
            </a:r>
            <a:r>
              <a:rPr lang="en-US" b="1" dirty="0">
                <a:solidFill>
                  <a:schemeClr val="tx1"/>
                </a:solidFill>
              </a:rPr>
              <a:t>Oct. 26</a:t>
            </a:r>
            <a:r>
              <a:rPr lang="en-US" dirty="0">
                <a:solidFill>
                  <a:schemeClr val="tx1"/>
                </a:solidFill>
              </a:rPr>
              <a:t>. Materials will ship for Window 2 based on the districts selection and should arrive in districts no later than </a:t>
            </a:r>
            <a:r>
              <a:rPr lang="en-US" b="1" dirty="0">
                <a:solidFill>
                  <a:schemeClr val="tx1"/>
                </a:solidFill>
              </a:rPr>
              <a:t>April 9</a:t>
            </a:r>
            <a:r>
              <a:rPr lang="en-US" dirty="0">
                <a:solidFill>
                  <a:schemeClr val="tx1"/>
                </a:solidFill>
              </a:rPr>
              <a:t>.</a:t>
            </a:r>
          </a:p>
          <a:p>
            <a:pPr marL="630238" lvl="1" indent="-368300">
              <a:spcBef>
                <a:spcPts val="370"/>
              </a:spcBef>
              <a:defRPr/>
            </a:pPr>
            <a:r>
              <a:rPr lang="en-US" dirty="0">
                <a:solidFill>
                  <a:schemeClr val="tx1"/>
                </a:solidFill>
              </a:rPr>
              <a:t>DAC Binders will accompany materials if a DAC Binder was ordered. </a:t>
            </a:r>
          </a:p>
          <a:p>
            <a:pPr marL="0" indent="0">
              <a:buNone/>
            </a:pPr>
            <a:endParaRPr lang="en-US" sz="2400" dirty="0"/>
          </a:p>
        </p:txBody>
      </p:sp>
    </p:spTree>
    <p:extLst>
      <p:ext uri="{BB962C8B-B14F-4D97-AF65-F5344CB8AC3E}">
        <p14:creationId xmlns:p14="http://schemas.microsoft.com/office/powerpoint/2010/main" val="3650614998"/>
      </p:ext>
    </p:extLst>
  </p:cSld>
  <p:clrMapOvr>
    <a:masterClrMapping/>
  </p:clrMapOvr>
  <p:extLst>
    <p:ext uri="{E180D4A7-C9FB-4DFB-919C-405C955672EB}">
      <p14:showEvtLst xmlns:p14="http://schemas.microsoft.com/office/powerpoint/2010/main">
        <p14:playEvt time="0" objId="4"/>
        <p14:stopEvt time="37238" objId="4"/>
      </p14:showEvtLst>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4139E-F6AB-4565-441C-34D0B2F0F130}"/>
              </a:ext>
            </a:extLst>
          </p:cNvPr>
          <p:cNvSpPr>
            <a:spLocks noGrp="1"/>
          </p:cNvSpPr>
          <p:nvPr>
            <p:ph type="title"/>
          </p:nvPr>
        </p:nvSpPr>
        <p:spPr>
          <a:xfrm>
            <a:off x="0" y="0"/>
            <a:ext cx="8596668" cy="1024589"/>
          </a:xfrm>
        </p:spPr>
        <p:txBody>
          <a:bodyPr/>
          <a:lstStyle/>
          <a:p>
            <a:r>
              <a:rPr lang="en-US"/>
              <a:t>Required Assessment Materials</a:t>
            </a:r>
          </a:p>
        </p:txBody>
      </p:sp>
      <p:sp>
        <p:nvSpPr>
          <p:cNvPr id="3" name="Text Placeholder 2">
            <a:extLst>
              <a:ext uri="{FF2B5EF4-FFF2-40B4-BE49-F238E27FC236}">
                <a16:creationId xmlns:a16="http://schemas.microsoft.com/office/drawing/2014/main" id="{2B0B8904-D50A-70B6-BD49-B4B24D7A9573}"/>
              </a:ext>
            </a:extLst>
          </p:cNvPr>
          <p:cNvSpPr>
            <a:spLocks noGrp="1"/>
          </p:cNvSpPr>
          <p:nvPr>
            <p:ph type="body" sz="quarter" idx="4294967295"/>
          </p:nvPr>
        </p:nvSpPr>
        <p:spPr>
          <a:xfrm>
            <a:off x="674028" y="1024589"/>
            <a:ext cx="10813779" cy="4901324"/>
          </a:xfrm>
        </p:spPr>
        <p:txBody>
          <a:bodyPr vert="horz" lIns="91440" tIns="45720" rIns="91440" bIns="45720" rtlCol="0" anchor="t">
            <a:noAutofit/>
          </a:bodyPr>
          <a:lstStyle/>
          <a:p>
            <a:r>
              <a:rPr lang="en-US" dirty="0">
                <a:solidFill>
                  <a:schemeClr val="tx1"/>
                </a:solidFill>
              </a:rPr>
              <a:t>Many ATs contain Required Assessment Materials necessary to complete the assessment.</a:t>
            </a:r>
          </a:p>
          <a:p>
            <a:pPr lvl="1"/>
            <a:r>
              <a:rPr lang="en-US" sz="2800" dirty="0">
                <a:solidFill>
                  <a:schemeClr val="tx1"/>
                </a:solidFill>
              </a:rPr>
              <a:t>Required assessment materials frequently support the student taking the assessment.</a:t>
            </a:r>
          </a:p>
          <a:p>
            <a:r>
              <a:rPr lang="en-US" dirty="0">
                <a:solidFill>
                  <a:schemeClr val="tx1"/>
                </a:solidFill>
              </a:rPr>
              <a:t>Examples include scripts for animations, graphs, models, charts, coordinate planes, diagrams, etc.</a:t>
            </a:r>
          </a:p>
          <a:p>
            <a:pPr lvl="1"/>
            <a:r>
              <a:rPr lang="en-US" sz="2800" dirty="0">
                <a:solidFill>
                  <a:schemeClr val="tx1"/>
                </a:solidFill>
              </a:rPr>
              <a:t>Reading animations include closed captioning and non-closed captioning options.</a:t>
            </a:r>
          </a:p>
          <a:p>
            <a:pPr lvl="1"/>
            <a:r>
              <a:rPr lang="en-US" sz="2800" dirty="0">
                <a:solidFill>
                  <a:schemeClr val="tx1"/>
                </a:solidFill>
              </a:rPr>
              <a:t>Some full-page illustrations have a script.</a:t>
            </a:r>
          </a:p>
          <a:p>
            <a:pPr lvl="1"/>
            <a:r>
              <a:rPr lang="en-US" sz="2800" dirty="0">
                <a:solidFill>
                  <a:schemeClr val="tx1"/>
                </a:solidFill>
              </a:rPr>
              <a:t>Animations and audio files have scripts that can be found in the required assessment materials envelope for each grade.</a:t>
            </a:r>
          </a:p>
        </p:txBody>
      </p:sp>
    </p:spTree>
    <p:extLst>
      <p:ext uri="{BB962C8B-B14F-4D97-AF65-F5344CB8AC3E}">
        <p14:creationId xmlns:p14="http://schemas.microsoft.com/office/powerpoint/2010/main" val="29620363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539308" cy="1026160"/>
          </a:xfrm>
        </p:spPr>
        <p:txBody>
          <a:bodyPr>
            <a:noAutofit/>
          </a:bodyPr>
          <a:lstStyle/>
          <a:p>
            <a:br>
              <a:rPr lang="en-US"/>
            </a:br>
            <a:r>
              <a:rPr lang="en-US"/>
              <a:t>Materials for Students with Visual Impairments</a:t>
            </a:r>
            <a:br>
              <a:rPr lang="en-US"/>
            </a:br>
            <a:endParaRPr lang="en-US"/>
          </a:p>
        </p:txBody>
      </p:sp>
      <p:sp>
        <p:nvSpPr>
          <p:cNvPr id="3" name="Content Placeholder 2"/>
          <p:cNvSpPr>
            <a:spLocks noGrp="1"/>
          </p:cNvSpPr>
          <p:nvPr>
            <p:ph idx="4294967295"/>
          </p:nvPr>
        </p:nvSpPr>
        <p:spPr>
          <a:xfrm>
            <a:off x="696146" y="1026160"/>
            <a:ext cx="10147015" cy="4375100"/>
          </a:xfrm>
          <a:prstGeom prst="rect">
            <a:avLst/>
          </a:prstGeom>
        </p:spPr>
        <p:txBody>
          <a:bodyPr vert="horz" lIns="91440" tIns="45720" rIns="91440" bIns="45720" rtlCol="0" anchor="t">
            <a:normAutofit/>
          </a:bodyPr>
          <a:lstStyle/>
          <a:p>
            <a:r>
              <a:rPr lang="en-US" dirty="0">
                <a:solidFill>
                  <a:schemeClr val="tx1"/>
                </a:solidFill>
              </a:rPr>
              <a:t>Districts may request tactile graphics to support students who have an identified visual impairment on their IEP. </a:t>
            </a:r>
          </a:p>
          <a:p>
            <a:r>
              <a:rPr lang="en-US" dirty="0">
                <a:solidFill>
                  <a:schemeClr val="tx1"/>
                </a:solidFill>
              </a:rPr>
              <a:t>Tactile graphics are used to enhance some required materials (e.g., models, coordinate planes, diagrams, graphs, etc.).</a:t>
            </a:r>
          </a:p>
          <a:p>
            <a:r>
              <a:rPr lang="en-US" dirty="0">
                <a:solidFill>
                  <a:schemeClr val="tx1"/>
                </a:solidFill>
              </a:rPr>
              <a:t>Not all materials have tactile graphics. </a:t>
            </a:r>
          </a:p>
          <a:p>
            <a:r>
              <a:rPr lang="en-US" dirty="0">
                <a:solidFill>
                  <a:schemeClr val="tx1"/>
                </a:solidFill>
              </a:rPr>
              <a:t>Requests for materials should be submitted using the order form sent in a Monday DAC email or Special Alternate email or by using the link on the website. These orders must be submitted by the DAC to KDE no later than </a:t>
            </a:r>
            <a:r>
              <a:rPr lang="en-US" b="1" dirty="0">
                <a:solidFill>
                  <a:schemeClr val="tx1"/>
                </a:solidFill>
              </a:rPr>
              <a:t>Sept. 11 </a:t>
            </a:r>
            <a:r>
              <a:rPr lang="en-US" dirty="0">
                <a:solidFill>
                  <a:schemeClr val="tx1"/>
                </a:solidFill>
              </a:rPr>
              <a:t>for Window 1 and </a:t>
            </a:r>
            <a:r>
              <a:rPr lang="en-US" b="1" dirty="0">
                <a:solidFill>
                  <a:schemeClr val="tx1"/>
                </a:solidFill>
              </a:rPr>
              <a:t>Feb. 12, 2027, </a:t>
            </a:r>
            <a:r>
              <a:rPr lang="en-US" dirty="0">
                <a:solidFill>
                  <a:schemeClr val="tx1"/>
                </a:solidFill>
              </a:rPr>
              <a:t>for Window 2.</a:t>
            </a:r>
          </a:p>
        </p:txBody>
      </p:sp>
    </p:spTree>
    <p:extLst>
      <p:ext uri="{BB962C8B-B14F-4D97-AF65-F5344CB8AC3E}">
        <p14:creationId xmlns:p14="http://schemas.microsoft.com/office/powerpoint/2010/main" val="29430171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0" y="0"/>
            <a:ext cx="8869680" cy="1049392"/>
          </a:xfrm>
        </p:spPr>
        <p:txBody>
          <a:bodyPr/>
          <a:lstStyle/>
          <a:p>
            <a:pPr eaLnBrk="1" hangingPunct="1"/>
            <a:r>
              <a:rPr lang="en-US"/>
              <a:t>Review the Materials</a:t>
            </a:r>
          </a:p>
        </p:txBody>
      </p:sp>
      <p:sp>
        <p:nvSpPr>
          <p:cNvPr id="36870" name="Rectangle 3"/>
          <p:cNvSpPr>
            <a:spLocks noGrp="1" noChangeArrowheads="1"/>
          </p:cNvSpPr>
          <p:nvPr>
            <p:ph sz="quarter" idx="4294967295"/>
          </p:nvPr>
        </p:nvSpPr>
        <p:spPr>
          <a:xfrm>
            <a:off x="519676" y="871484"/>
            <a:ext cx="11152647" cy="4937124"/>
          </a:xfrm>
          <a:prstGeom prst="rect">
            <a:avLst/>
          </a:prstGeom>
        </p:spPr>
        <p:txBody>
          <a:bodyPr vert="horz" lIns="91440" tIns="45720" rIns="91440" bIns="45720" rtlCol="0" anchor="t">
            <a:normAutofit/>
          </a:bodyPr>
          <a:lstStyle/>
          <a:p>
            <a:pPr eaLnBrk="1" hangingPunct="1"/>
            <a:r>
              <a:rPr lang="en-US" sz="2400" dirty="0">
                <a:solidFill>
                  <a:schemeClr val="tx1"/>
                </a:solidFill>
              </a:rPr>
              <a:t>Preview the ATs and the accompanying materials and prepare for administration.</a:t>
            </a:r>
          </a:p>
          <a:p>
            <a:pPr lvl="1" eaLnBrk="1" hangingPunct="1"/>
            <a:r>
              <a:rPr lang="en-US" sz="2400" dirty="0">
                <a:solidFill>
                  <a:schemeClr val="tx1"/>
                </a:solidFill>
              </a:rPr>
              <a:t>Review slides, notes and directions for administering the test included in the test binder for details.</a:t>
            </a:r>
          </a:p>
          <a:p>
            <a:pPr lvl="1" eaLnBrk="1" hangingPunct="1"/>
            <a:r>
              <a:rPr lang="en-US" dirty="0">
                <a:solidFill>
                  <a:schemeClr val="tx1"/>
                </a:solidFill>
              </a:rPr>
              <a:t>Review page one of the task to learn the use of various text coding (italics, quotation marks, parentheses) for administration.</a:t>
            </a:r>
            <a:endParaRPr lang="en-US" sz="2400" dirty="0">
              <a:solidFill>
                <a:schemeClr val="tx1"/>
              </a:solidFill>
            </a:endParaRPr>
          </a:p>
          <a:p>
            <a:pPr eaLnBrk="1" hangingPunct="1"/>
            <a:r>
              <a:rPr lang="en-US" sz="2400" dirty="0">
                <a:solidFill>
                  <a:schemeClr val="tx1"/>
                </a:solidFill>
              </a:rPr>
              <a:t>Read the questions carefully to ensure correct pronunciation of names and words.</a:t>
            </a:r>
          </a:p>
          <a:p>
            <a:pPr marL="0" indent="0">
              <a:buNone/>
            </a:pPr>
            <a:endParaRPr lang="en-US" sz="2400" dirty="0">
              <a:solidFill>
                <a:schemeClr val="tx1"/>
              </a:solidFill>
            </a:endParaRPr>
          </a:p>
          <a:p>
            <a:pPr marL="0" indent="0">
              <a:buNone/>
            </a:pPr>
            <a:r>
              <a:rPr lang="en-US" sz="2400" i="1" dirty="0">
                <a:solidFill>
                  <a:schemeClr val="tx1"/>
                </a:solidFill>
              </a:rPr>
              <a:t>Please note: Accompanying required materials listed on the first page (e.g., interview, map, etc.) are located at the end of the task, directly behind the content area task (after question 5), unless a tangible item like elementary math counters is required, which are found in the required assessment materials envelope.</a:t>
            </a:r>
          </a:p>
          <a:p>
            <a:pPr marL="0" indent="0">
              <a:buNone/>
            </a:pPr>
            <a:endParaRPr lang="en-US" sz="2400" b="1" dirty="0">
              <a:solidFill>
                <a:schemeClr val="tx1"/>
              </a:solidFill>
            </a:endParaRPr>
          </a:p>
          <a:p>
            <a:pPr eaLnBrk="1" hangingPunct="1"/>
            <a:endParaRPr lang="en-US" sz="2800" dirty="0"/>
          </a:p>
        </p:txBody>
      </p:sp>
    </p:spTree>
    <p:extLst>
      <p:ext uri="{BB962C8B-B14F-4D97-AF65-F5344CB8AC3E}">
        <p14:creationId xmlns:p14="http://schemas.microsoft.com/office/powerpoint/2010/main" val="259945579"/>
      </p:ext>
    </p:extLst>
  </p:cSld>
  <p:clrMapOvr>
    <a:masterClrMapping/>
  </p:clrMapOvr>
  <p:extLst>
    <p:ext uri="{E180D4A7-C9FB-4DFB-919C-405C955672EB}">
      <p14:showEvtLst xmlns:p14="http://schemas.microsoft.com/office/powerpoint/2010/main">
        <p14:playEvt time="0" objId="2"/>
        <p14:stopEvt time="39558" objId="2"/>
      </p14:showEvtLst>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65456" cy="1044526"/>
          </a:xfrm>
        </p:spPr>
        <p:txBody>
          <a:bodyPr>
            <a:noAutofit/>
          </a:bodyPr>
          <a:lstStyle/>
          <a:p>
            <a:br>
              <a:rPr lang="en-US"/>
            </a:br>
            <a:r>
              <a:rPr lang="en-US"/>
              <a:t>Review the Materials Continued</a:t>
            </a:r>
            <a:br>
              <a:rPr lang="en-US"/>
            </a:br>
            <a:endParaRPr lang="en-US"/>
          </a:p>
        </p:txBody>
      </p:sp>
      <p:sp>
        <p:nvSpPr>
          <p:cNvPr id="3" name="Content Placeholder 2"/>
          <p:cNvSpPr>
            <a:spLocks noGrp="1"/>
          </p:cNvSpPr>
          <p:nvPr>
            <p:ph idx="4294967295"/>
          </p:nvPr>
        </p:nvSpPr>
        <p:spPr>
          <a:xfrm>
            <a:off x="289560" y="1044526"/>
            <a:ext cx="11166716" cy="4768948"/>
          </a:xfrm>
          <a:prstGeom prst="rect">
            <a:avLst/>
          </a:prstGeom>
        </p:spPr>
        <p:txBody>
          <a:bodyPr>
            <a:normAutofit lnSpcReduction="10000"/>
          </a:bodyPr>
          <a:lstStyle/>
          <a:p>
            <a:r>
              <a:rPr lang="en-US" sz="2600" dirty="0">
                <a:solidFill>
                  <a:schemeClr val="tx1"/>
                </a:solidFill>
              </a:rPr>
              <a:t>Review the directions for the test administrator in </a:t>
            </a:r>
            <a:r>
              <a:rPr lang="en-US" sz="2600" i="1" dirty="0">
                <a:solidFill>
                  <a:schemeClr val="tx1"/>
                </a:solidFill>
              </a:rPr>
              <a:t>italics</a:t>
            </a:r>
            <a:r>
              <a:rPr lang="en-US" sz="2600" dirty="0">
                <a:solidFill>
                  <a:schemeClr val="tx1"/>
                </a:solidFill>
              </a:rPr>
              <a:t> throughout the task.</a:t>
            </a:r>
          </a:p>
          <a:p>
            <a:r>
              <a:rPr lang="en-US" sz="2600" dirty="0">
                <a:solidFill>
                  <a:schemeClr val="tx1"/>
                </a:solidFill>
              </a:rPr>
              <a:t>All questions have been provided for student use at the end of the task. These questions can be cut apart, covered or manipulated as needed. Use of the questions at the end of the task is </a:t>
            </a:r>
            <a:r>
              <a:rPr lang="en-US" sz="2600" b="1" dirty="0">
                <a:solidFill>
                  <a:schemeClr val="tx1"/>
                </a:solidFill>
              </a:rPr>
              <a:t>optional</a:t>
            </a:r>
            <a:r>
              <a:rPr lang="en-US" sz="2600" dirty="0">
                <a:solidFill>
                  <a:schemeClr val="tx1"/>
                </a:solidFill>
              </a:rPr>
              <a:t>.</a:t>
            </a:r>
          </a:p>
          <a:p>
            <a:r>
              <a:rPr lang="en-US" sz="2600" dirty="0">
                <a:solidFill>
                  <a:schemeClr val="tx1"/>
                </a:solidFill>
              </a:rPr>
              <a:t>Read the script signified by “quotation marks” to the student </a:t>
            </a:r>
            <a:r>
              <a:rPr lang="en-US" sz="2600" b="1" dirty="0">
                <a:solidFill>
                  <a:schemeClr val="tx1"/>
                </a:solidFill>
              </a:rPr>
              <a:t>exactly as written</a:t>
            </a:r>
            <a:r>
              <a:rPr lang="en-US" sz="2600" dirty="0">
                <a:solidFill>
                  <a:schemeClr val="tx1"/>
                </a:solidFill>
              </a:rPr>
              <a:t>.</a:t>
            </a:r>
          </a:p>
          <a:p>
            <a:r>
              <a:rPr lang="en-US" sz="2600" dirty="0">
                <a:solidFill>
                  <a:schemeClr val="tx1"/>
                </a:solidFill>
              </a:rPr>
              <a:t>Words in parentheses () are optional; they may replace or be read in addition to the word(s) immediately preceding.</a:t>
            </a:r>
          </a:p>
          <a:p>
            <a:pPr marR="0" lvl="0" algn="l" defTabSz="914400" rtl="0" eaLnBrk="1" fontAlgn="auto" latinLnBrk="0" hangingPunct="1">
              <a:lnSpc>
                <a:spcPct val="90000"/>
              </a:lnSpc>
              <a:spcBef>
                <a:spcPts val="1000"/>
              </a:spcBef>
              <a:spcAft>
                <a:spcPts val="0"/>
              </a:spcAft>
              <a:buClrTx/>
              <a:buSzTx/>
              <a:tabLst/>
              <a:defRPr/>
            </a:pPr>
            <a:r>
              <a:rPr kumimoji="0" lang="en-US" sz="2600" b="0" i="0" u="none" strike="noStrike" kern="1200" cap="none" spc="0" normalizeH="0" baseline="0" noProof="0" dirty="0">
                <a:ln>
                  <a:noFill/>
                </a:ln>
                <a:solidFill>
                  <a:schemeClr val="tx1"/>
                </a:solidFill>
                <a:effectLst/>
                <a:uLnTx/>
                <a:uFillTx/>
                <a:latin typeface="Franklin Gothic Book" panose="020B0503020102020204"/>
                <a:ea typeface="+mn-ea"/>
                <a:cs typeface="+mn-cs"/>
              </a:rPr>
              <a:t>Words in the question that are bolded and underlined should be emphasized to the student (e.g., </a:t>
            </a:r>
            <a:r>
              <a:rPr kumimoji="0" lang="en-US" sz="2600" b="1" i="0" u="sng" strike="noStrike" kern="1200" cap="none" spc="0" normalizeH="0" baseline="0" noProof="0" dirty="0">
                <a:ln>
                  <a:noFill/>
                </a:ln>
                <a:solidFill>
                  <a:schemeClr val="tx1"/>
                </a:solidFill>
                <a:effectLst/>
                <a:uLnTx/>
                <a:uFillTx/>
                <a:latin typeface="Franklin Gothic Book" panose="020B0503020102020204"/>
                <a:ea typeface="+mn-ea"/>
                <a:cs typeface="+mn-cs"/>
              </a:rPr>
              <a:t>not</a:t>
            </a:r>
            <a:r>
              <a:rPr kumimoji="0" lang="en-US" sz="2600" b="0" i="0" u="none" strike="noStrike" kern="1200" cap="none" spc="0" normalizeH="0" baseline="0" noProof="0" dirty="0">
                <a:ln>
                  <a:noFill/>
                </a:ln>
                <a:solidFill>
                  <a:schemeClr val="tx1"/>
                </a:solidFill>
                <a:effectLst/>
                <a:uLnTx/>
                <a:uFillTx/>
                <a:latin typeface="Franklin Gothic Book" panose="020B0503020102020204"/>
                <a:ea typeface="+mn-ea"/>
                <a:cs typeface="+mn-cs"/>
              </a:rPr>
              <a:t>, </a:t>
            </a:r>
            <a:r>
              <a:rPr kumimoji="0" lang="en-US" sz="2600" b="1" i="0" u="sng" strike="noStrike" kern="1200" cap="none" spc="0" normalizeH="0" baseline="0" noProof="0" dirty="0">
                <a:ln>
                  <a:noFill/>
                </a:ln>
                <a:solidFill>
                  <a:schemeClr val="tx1"/>
                </a:solidFill>
                <a:effectLst/>
                <a:uLnTx/>
                <a:uFillTx/>
                <a:latin typeface="Franklin Gothic Book" panose="020B0503020102020204"/>
                <a:ea typeface="+mn-ea"/>
                <a:cs typeface="+mn-cs"/>
              </a:rPr>
              <a:t>most</a:t>
            </a:r>
            <a:r>
              <a:rPr kumimoji="0" lang="en-US" sz="2600" b="0" i="0" u="none" strike="noStrike" kern="1200" cap="none" spc="0" normalizeH="0" baseline="0" noProof="0" dirty="0">
                <a:ln>
                  <a:noFill/>
                </a:ln>
                <a:solidFill>
                  <a:schemeClr val="tx1"/>
                </a:solidFill>
                <a:effectLst/>
                <a:uLnTx/>
                <a:uFillTx/>
                <a:latin typeface="Franklin Gothic Book" panose="020B0503020102020204"/>
                <a:ea typeface="+mn-ea"/>
                <a:cs typeface="+mn-cs"/>
              </a:rPr>
              <a:t>, </a:t>
            </a:r>
            <a:r>
              <a:rPr kumimoji="0" lang="en-US" sz="2600" b="1" i="0" u="sng" strike="noStrike" kern="1200" cap="none" spc="0" normalizeH="0" baseline="0" noProof="0" dirty="0">
                <a:ln>
                  <a:noFill/>
                </a:ln>
                <a:solidFill>
                  <a:schemeClr val="tx1"/>
                </a:solidFill>
                <a:effectLst/>
                <a:uLnTx/>
                <a:uFillTx/>
                <a:latin typeface="Franklin Gothic Book" panose="020B0503020102020204"/>
                <a:ea typeface="+mn-ea"/>
                <a:cs typeface="+mn-cs"/>
              </a:rPr>
              <a:t>likely</a:t>
            </a:r>
            <a:r>
              <a:rPr kumimoji="0" lang="en-US" sz="2600" b="0" i="0" u="none" strike="noStrike" kern="1200" cap="none" spc="0" normalizeH="0" baseline="0" noProof="0" dirty="0">
                <a:ln>
                  <a:noFill/>
                </a:ln>
                <a:solidFill>
                  <a:schemeClr val="tx1"/>
                </a:solidFill>
                <a:effectLst/>
                <a:uLnTx/>
                <a:uFillTx/>
                <a:latin typeface="Franklin Gothic Book" panose="020B0503020102020204"/>
                <a:ea typeface="+mn-ea"/>
                <a:cs typeface="+mn-cs"/>
              </a:rPr>
              <a:t>, </a:t>
            </a:r>
            <a:r>
              <a:rPr kumimoji="0" lang="en-US" sz="2600" b="1" i="0" u="sng" strike="noStrike" kern="1200" cap="none" spc="0" normalizeH="0" baseline="0" noProof="0" dirty="0">
                <a:ln>
                  <a:noFill/>
                </a:ln>
                <a:solidFill>
                  <a:schemeClr val="tx1"/>
                </a:solidFill>
                <a:effectLst/>
                <a:uLnTx/>
                <a:uFillTx/>
                <a:latin typeface="Franklin Gothic Book" panose="020B0503020102020204"/>
                <a:ea typeface="+mn-ea"/>
                <a:cs typeface="+mn-cs"/>
              </a:rPr>
              <a:t>best</a:t>
            </a:r>
            <a:r>
              <a:rPr kumimoji="0" lang="en-US" sz="2600" b="0" i="0" u="none" strike="noStrike" kern="1200" cap="none" spc="0" normalizeH="0" baseline="0" noProof="0" dirty="0">
                <a:ln>
                  <a:noFill/>
                </a:ln>
                <a:solidFill>
                  <a:schemeClr val="tx1"/>
                </a:solidFill>
                <a:effectLst/>
                <a:uLnTx/>
                <a:uFillTx/>
                <a:latin typeface="Franklin Gothic Book" panose="020B0503020102020204"/>
                <a:ea typeface="+mn-ea"/>
                <a:cs typeface="+mn-cs"/>
              </a:rPr>
              <a:t>, etc.)</a:t>
            </a:r>
            <a:endParaRPr lang="en-US" sz="2600" dirty="0">
              <a:solidFill>
                <a:schemeClr val="tx1"/>
              </a:solidFill>
            </a:endParaRPr>
          </a:p>
          <a:p>
            <a:pPr marR="0" lvl="0" algn="l" defTabSz="914400" rtl="0" eaLnBrk="1" fontAlgn="auto" latinLnBrk="0" hangingPunct="1">
              <a:lnSpc>
                <a:spcPct val="90000"/>
              </a:lnSpc>
              <a:spcBef>
                <a:spcPts val="1000"/>
              </a:spcBef>
              <a:spcAft>
                <a:spcPts val="0"/>
              </a:spcAft>
              <a:buClrTx/>
              <a:buSzTx/>
              <a:tabLst/>
              <a:defRPr/>
            </a:pPr>
            <a:r>
              <a:rPr lang="en-US" sz="2600" b="1" dirty="0">
                <a:solidFill>
                  <a:schemeClr val="tx1"/>
                </a:solidFill>
              </a:rPr>
              <a:t>If the task contains a closed sentence (fill in the blank), the test administrator may read the sentence with each option.</a:t>
            </a:r>
            <a:r>
              <a:rPr kumimoji="0" lang="en-US" sz="2600" b="0" i="0" u="none" strike="noStrike" kern="1200" cap="none" spc="0" normalizeH="0" baseline="0" noProof="0" dirty="0">
                <a:ln>
                  <a:noFill/>
                </a:ln>
                <a:solidFill>
                  <a:schemeClr val="tx1"/>
                </a:solidFill>
                <a:effectLst/>
                <a:uLnTx/>
                <a:uFillTx/>
                <a:latin typeface="Franklin Gothic Book" panose="020B0503020102020204"/>
                <a:ea typeface="+mn-ea"/>
                <a:cs typeface="+mn-cs"/>
              </a:rPr>
              <a:t> </a:t>
            </a:r>
          </a:p>
          <a:p>
            <a:pPr>
              <a:buFont typeface="Wingdings" panose="05000000000000000000" pitchFamily="2" charset="2"/>
              <a:buChar char="Ø"/>
            </a:pPr>
            <a:endParaRPr lang="en-US" sz="2600" b="1" dirty="0"/>
          </a:p>
          <a:p>
            <a:endParaRPr lang="en-US" sz="2400" dirty="0"/>
          </a:p>
          <a:p>
            <a:pPr marL="0" indent="0">
              <a:buNone/>
            </a:pPr>
            <a:endParaRPr lang="en-US" sz="1100" dirty="0"/>
          </a:p>
          <a:p>
            <a:endParaRPr lang="en-US" dirty="0"/>
          </a:p>
        </p:txBody>
      </p:sp>
    </p:spTree>
    <p:extLst>
      <p:ext uri="{BB962C8B-B14F-4D97-AF65-F5344CB8AC3E}">
        <p14:creationId xmlns:p14="http://schemas.microsoft.com/office/powerpoint/2010/main" val="2781209778"/>
      </p:ext>
    </p:extLst>
  </p:cSld>
  <p:clrMapOvr>
    <a:masterClrMapping/>
  </p:clrMapOvr>
  <p:extLst>
    <p:ext uri="{E180D4A7-C9FB-4DFB-919C-405C955672EB}">
      <p14:showEvtLst xmlns:p14="http://schemas.microsoft.com/office/powerpoint/2010/main">
        <p14:playEvt time="0" objId="4"/>
        <p14:stopEvt time="48744" objId="4"/>
      </p14:showEvtLst>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89968-C016-EF7C-5D68-A0B16756F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E5D72-4EFC-0445-C2E9-07669B86BBCD}"/>
              </a:ext>
            </a:extLst>
          </p:cNvPr>
          <p:cNvSpPr>
            <a:spLocks noGrp="1"/>
          </p:cNvSpPr>
          <p:nvPr>
            <p:ph type="title"/>
          </p:nvPr>
        </p:nvSpPr>
        <p:spPr>
          <a:xfrm>
            <a:off x="1450415" y="2906527"/>
            <a:ext cx="10515600" cy="2193924"/>
          </a:xfrm>
        </p:spPr>
        <p:txBody>
          <a:bodyPr/>
          <a:lstStyle/>
          <a:p>
            <a:pPr marL="229870" algn="r"/>
            <a:r>
              <a:rPr lang="en-US"/>
              <a:t>Accommodations</a:t>
            </a:r>
          </a:p>
        </p:txBody>
      </p:sp>
    </p:spTree>
    <p:extLst>
      <p:ext uri="{BB962C8B-B14F-4D97-AF65-F5344CB8AC3E}">
        <p14:creationId xmlns:p14="http://schemas.microsoft.com/office/powerpoint/2010/main" val="42949303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0" y="0"/>
            <a:ext cx="8697440" cy="1056640"/>
          </a:xfrm>
        </p:spPr>
        <p:txBody>
          <a:bodyPr/>
          <a:lstStyle/>
          <a:p>
            <a:pPr eaLnBrk="1" hangingPunct="1"/>
            <a:r>
              <a:rPr lang="en-US"/>
              <a:t>Preparing Accommodations</a:t>
            </a:r>
          </a:p>
        </p:txBody>
      </p:sp>
      <p:sp>
        <p:nvSpPr>
          <p:cNvPr id="25606" name="Content Placeholder 2"/>
          <p:cNvSpPr>
            <a:spLocks noGrp="1"/>
          </p:cNvSpPr>
          <p:nvPr>
            <p:ph sz="quarter" idx="4294967295"/>
          </p:nvPr>
        </p:nvSpPr>
        <p:spPr>
          <a:xfrm>
            <a:off x="225735" y="1055085"/>
            <a:ext cx="11744070" cy="4861560"/>
          </a:xfrm>
          <a:prstGeom prst="rect">
            <a:avLst/>
          </a:prstGeom>
        </p:spPr>
        <p:txBody>
          <a:bodyPr vert="horz" lIns="91440" tIns="45720" rIns="91440" bIns="45720" rtlCol="0" anchor="t">
            <a:normAutofit/>
          </a:bodyPr>
          <a:lstStyle/>
          <a:p>
            <a:pPr marL="0" indent="0">
              <a:buNone/>
            </a:pPr>
            <a:r>
              <a:rPr lang="en-US" dirty="0">
                <a:solidFill>
                  <a:schemeClr val="tx1"/>
                </a:solidFill>
              </a:rPr>
              <a:t>Refer to the accommodation guidelines in the Administration Guide – Part II Attainment Tasks. Accommodations should include the following:</a:t>
            </a:r>
          </a:p>
          <a:p>
            <a:pPr lvl="1" eaLnBrk="1" hangingPunct="1"/>
            <a:r>
              <a:rPr lang="en-US" sz="2600" dirty="0">
                <a:solidFill>
                  <a:schemeClr val="tx1"/>
                </a:solidFill>
              </a:rPr>
              <a:t>Age-appropriate materials</a:t>
            </a:r>
          </a:p>
          <a:p>
            <a:pPr lvl="1" eaLnBrk="1" hangingPunct="1"/>
            <a:r>
              <a:rPr lang="en-US" sz="2600" dirty="0">
                <a:solidFill>
                  <a:schemeClr val="tx1"/>
                </a:solidFill>
              </a:rPr>
              <a:t>Related to student’s verified disability</a:t>
            </a:r>
          </a:p>
          <a:p>
            <a:pPr lvl="1" eaLnBrk="1" hangingPunct="1"/>
            <a:r>
              <a:rPr lang="en-US" sz="2600" dirty="0">
                <a:solidFill>
                  <a:schemeClr val="tx1"/>
                </a:solidFill>
              </a:rPr>
              <a:t>Part of ongoing instruction provided throughout the school year</a:t>
            </a:r>
          </a:p>
          <a:p>
            <a:pPr lvl="1" eaLnBrk="1" hangingPunct="1"/>
            <a:r>
              <a:rPr lang="en-US" sz="2600" dirty="0">
                <a:solidFill>
                  <a:schemeClr val="tx1"/>
                </a:solidFill>
              </a:rPr>
              <a:t>Helpful to students accessing general curriculum and demonstrate what he/she knows and can do</a:t>
            </a:r>
          </a:p>
          <a:p>
            <a:pPr lvl="1" eaLnBrk="1" hangingPunct="1"/>
            <a:r>
              <a:rPr lang="en-US" sz="2600" dirty="0">
                <a:solidFill>
                  <a:schemeClr val="tx1"/>
                </a:solidFill>
              </a:rPr>
              <a:t>Described in the student’s IEP</a:t>
            </a:r>
          </a:p>
          <a:p>
            <a:pPr marL="0" lvl="1" indent="0" eaLnBrk="1" hangingPunct="1">
              <a:buNone/>
            </a:pPr>
            <a:r>
              <a:rPr lang="en-US" sz="2600" dirty="0">
                <a:solidFill>
                  <a:schemeClr val="tx1"/>
                </a:solidFill>
              </a:rPr>
              <a:t>Accommodations or adaptations shall </a:t>
            </a:r>
            <a:r>
              <a:rPr lang="en-US" sz="2600" b="1" dirty="0">
                <a:solidFill>
                  <a:schemeClr val="tx1"/>
                </a:solidFill>
              </a:rPr>
              <a:t>not</a:t>
            </a:r>
            <a:r>
              <a:rPr lang="en-US" sz="2600" dirty="0">
                <a:solidFill>
                  <a:schemeClr val="tx1"/>
                </a:solidFill>
              </a:rPr>
              <a:t> inappropriately impact the content being measured.</a:t>
            </a:r>
          </a:p>
        </p:txBody>
      </p:sp>
    </p:spTree>
    <p:extLst>
      <p:ext uri="{BB962C8B-B14F-4D97-AF65-F5344CB8AC3E}">
        <p14:creationId xmlns:p14="http://schemas.microsoft.com/office/powerpoint/2010/main" val="3429254476"/>
      </p:ext>
    </p:extLst>
  </p:cSld>
  <p:clrMapOvr>
    <a:masterClrMapping/>
  </p:clrMapOvr>
  <p:extLst>
    <p:ext uri="{E180D4A7-C9FB-4DFB-919C-405C955672EB}">
      <p14:showEvtLst xmlns:p14="http://schemas.microsoft.com/office/powerpoint/2010/main">
        <p14:playEvt time="0" objId="2"/>
        <p14:stopEvt time="31316" objId="2"/>
      </p14:showEvtLst>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603406" cy="1026160"/>
          </a:xfrm>
        </p:spPr>
        <p:txBody>
          <a:bodyPr>
            <a:normAutofit/>
          </a:bodyPr>
          <a:lstStyle/>
          <a:p>
            <a:r>
              <a:rPr lang="en-US"/>
              <a:t>Preparing Accommodations Continued</a:t>
            </a:r>
          </a:p>
        </p:txBody>
      </p:sp>
      <p:sp>
        <p:nvSpPr>
          <p:cNvPr id="3" name="Content Placeholder 2"/>
          <p:cNvSpPr>
            <a:spLocks noGrp="1"/>
          </p:cNvSpPr>
          <p:nvPr>
            <p:ph idx="4294967295"/>
          </p:nvPr>
        </p:nvSpPr>
        <p:spPr>
          <a:xfrm>
            <a:off x="430930" y="1577825"/>
            <a:ext cx="11151469" cy="4389120"/>
          </a:xfrm>
          <a:prstGeom prst="rect">
            <a:avLst/>
          </a:prstGeom>
        </p:spPr>
        <p:txBody>
          <a:bodyPr vert="horz" lIns="91440" tIns="45720" rIns="91440" bIns="45720" rtlCol="0" anchor="t">
            <a:normAutofit/>
          </a:bodyPr>
          <a:lstStyle/>
          <a:p>
            <a:pPr marL="0" indent="0">
              <a:buNone/>
            </a:pPr>
            <a:r>
              <a:rPr lang="en-US" dirty="0">
                <a:solidFill>
                  <a:schemeClr val="tx1"/>
                </a:solidFill>
              </a:rPr>
              <a:t>The AT Resource Guide and the Administration Guide provide additional examples of appropriate accommodations. </a:t>
            </a:r>
          </a:p>
          <a:p>
            <a:pPr marL="0" indent="0">
              <a:buNone/>
            </a:pPr>
            <a:endParaRPr lang="en-US" dirty="0">
              <a:solidFill>
                <a:schemeClr val="tx1"/>
              </a:solidFill>
            </a:endParaRPr>
          </a:p>
          <a:p>
            <a:pPr lvl="1"/>
            <a:r>
              <a:rPr lang="en-US" sz="2800" dirty="0">
                <a:solidFill>
                  <a:schemeClr val="tx1"/>
                </a:solidFill>
              </a:rPr>
              <a:t>If the test administrator has questions or concerns about specific accommodations, contact </a:t>
            </a:r>
            <a:r>
              <a:rPr lang="en-US" sz="2800" dirty="0">
                <a:solidFill>
                  <a:schemeClr val="accent1">
                    <a:lumMod val="75000"/>
                  </a:schemeClr>
                </a:solidFill>
                <a:hlinkClick r:id="rId3"/>
              </a:rPr>
              <a:t>dacinfo@education.ky.gov</a:t>
            </a:r>
            <a:r>
              <a:rPr lang="en-US" sz="2800" dirty="0">
                <a:solidFill>
                  <a:schemeClr val="accent1">
                    <a:lumMod val="75000"/>
                  </a:schemeClr>
                </a:solidFill>
              </a:rPr>
              <a:t> </a:t>
            </a:r>
            <a:r>
              <a:rPr lang="en-US" sz="2800" dirty="0">
                <a:solidFill>
                  <a:schemeClr val="tx1"/>
                </a:solidFill>
              </a:rPr>
              <a:t>in the Office of Assessment and Accountability.</a:t>
            </a:r>
          </a:p>
          <a:p>
            <a:pPr marL="0" indent="0">
              <a:buNone/>
            </a:pPr>
            <a:endParaRPr lang="en-US" dirty="0"/>
          </a:p>
        </p:txBody>
      </p:sp>
    </p:spTree>
    <p:extLst>
      <p:ext uri="{BB962C8B-B14F-4D97-AF65-F5344CB8AC3E}">
        <p14:creationId xmlns:p14="http://schemas.microsoft.com/office/powerpoint/2010/main" val="1300126817"/>
      </p:ext>
    </p:extLst>
  </p:cSld>
  <p:clrMapOvr>
    <a:masterClrMapping/>
  </p:clrMapOvr>
  <p:extLst>
    <p:ext uri="{E180D4A7-C9FB-4DFB-919C-405C955672EB}">
      <p14:showEvtLst xmlns:p14="http://schemas.microsoft.com/office/powerpoint/2010/main">
        <p14:playEvt time="0" objId="5"/>
        <p14:stopEvt time="19173" objId="5"/>
      </p14:showEvtLst>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0" y="0"/>
            <a:ext cx="8793480" cy="1005840"/>
          </a:xfrm>
        </p:spPr>
        <p:txBody>
          <a:bodyPr/>
          <a:lstStyle/>
          <a:p>
            <a:pPr eaLnBrk="1" hangingPunct="1"/>
            <a:r>
              <a:rPr lang="en-US"/>
              <a:t>Examples of Accommodations</a:t>
            </a:r>
          </a:p>
        </p:txBody>
      </p:sp>
      <p:graphicFrame>
        <p:nvGraphicFramePr>
          <p:cNvPr id="8" name="Content Placeholder 7" descr="Accommodations that are permitted as part of the Alternate K-PREP." title="Examples of Accommodations"/>
          <p:cNvGraphicFramePr>
            <a:graphicFrameLocks noGrp="1"/>
          </p:cNvGraphicFramePr>
          <p:nvPr>
            <p:ph sz="quarter" idx="4294967295"/>
          </p:nvPr>
        </p:nvGraphicFramePr>
        <p:xfrm>
          <a:off x="646938" y="860736"/>
          <a:ext cx="10898124" cy="4350097"/>
        </p:xfrm>
        <a:graphic>
          <a:graphicData uri="http://schemas.openxmlformats.org/drawingml/2006/table">
            <a:tbl>
              <a:tblPr firstRow="1" bandRow="1">
                <a:tableStyleId>{5C22544A-7EE6-4342-B048-85BDC9FD1C3A}</a:tableStyleId>
              </a:tblPr>
              <a:tblGrid>
                <a:gridCol w="5449062">
                  <a:extLst>
                    <a:ext uri="{9D8B030D-6E8A-4147-A177-3AD203B41FA5}">
                      <a16:colId xmlns:a16="http://schemas.microsoft.com/office/drawing/2014/main" val="20000"/>
                    </a:ext>
                  </a:extLst>
                </a:gridCol>
                <a:gridCol w="5449062">
                  <a:extLst>
                    <a:ext uri="{9D8B030D-6E8A-4147-A177-3AD203B41FA5}">
                      <a16:colId xmlns:a16="http://schemas.microsoft.com/office/drawing/2014/main" val="20001"/>
                    </a:ext>
                  </a:extLst>
                </a:gridCol>
              </a:tblGrid>
              <a:tr h="323696">
                <a:tc>
                  <a:txBody>
                    <a:bodyPr/>
                    <a:lstStyle/>
                    <a:p>
                      <a:pPr algn="ctr"/>
                      <a:r>
                        <a:rPr lang="en-US" sz="2000"/>
                        <a:t>If the student uses in instruction:</a:t>
                      </a:r>
                    </a:p>
                  </a:txBody>
                  <a:tcPr/>
                </a:tc>
                <a:tc>
                  <a:txBody>
                    <a:bodyPr/>
                    <a:lstStyle/>
                    <a:p>
                      <a:pPr algn="ctr"/>
                      <a:r>
                        <a:rPr lang="en-US" sz="2000"/>
                        <a:t>Then</a:t>
                      </a:r>
                      <a:r>
                        <a:rPr lang="en-US" sz="2000" baseline="0"/>
                        <a:t> it is acceptable to:</a:t>
                      </a:r>
                      <a:endParaRPr lang="en-US" sz="2000"/>
                    </a:p>
                  </a:txBody>
                  <a:tcPr/>
                </a:tc>
                <a:extLst>
                  <a:ext uri="{0D108BD9-81ED-4DB2-BD59-A6C34878D82A}">
                    <a16:rowId xmlns:a16="http://schemas.microsoft.com/office/drawing/2014/main" val="10000"/>
                  </a:ext>
                </a:extLst>
              </a:tr>
              <a:tr h="302946">
                <a:tc>
                  <a:txBody>
                    <a:bodyPr/>
                    <a:lstStyle/>
                    <a:p>
                      <a:pPr algn="l"/>
                      <a:r>
                        <a:rPr lang="en-US">
                          <a:solidFill>
                            <a:schemeClr val="tx1"/>
                          </a:solidFill>
                        </a:rPr>
                        <a:t>eye gaze</a:t>
                      </a:r>
                      <a:r>
                        <a:rPr lang="en-US" baseline="0">
                          <a:solidFill>
                            <a:schemeClr val="tx1"/>
                          </a:solidFill>
                        </a:rPr>
                        <a:t> board</a:t>
                      </a:r>
                      <a:endParaRPr lang="en-US">
                        <a:solidFill>
                          <a:schemeClr val="tx1"/>
                        </a:solidFill>
                      </a:endParaRPr>
                    </a:p>
                  </a:txBody>
                  <a:tcPr/>
                </a:tc>
                <a:tc>
                  <a:txBody>
                    <a:bodyPr/>
                    <a:lstStyle/>
                    <a:p>
                      <a:pPr algn="l"/>
                      <a:r>
                        <a:rPr lang="en-US">
                          <a:solidFill>
                            <a:schemeClr val="tx1"/>
                          </a:solidFill>
                        </a:rPr>
                        <a:t>place picture symbols on the board</a:t>
                      </a:r>
                    </a:p>
                  </a:txBody>
                  <a:tcPr/>
                </a:tc>
                <a:extLst>
                  <a:ext uri="{0D108BD9-81ED-4DB2-BD59-A6C34878D82A}">
                    <a16:rowId xmlns:a16="http://schemas.microsoft.com/office/drawing/2014/main" val="10001"/>
                  </a:ext>
                </a:extLst>
              </a:tr>
              <a:tr h="302946">
                <a:tc>
                  <a:txBody>
                    <a:bodyPr/>
                    <a:lstStyle/>
                    <a:p>
                      <a:pPr algn="l"/>
                      <a:r>
                        <a:rPr lang="en-US">
                          <a:solidFill>
                            <a:schemeClr val="tx1"/>
                          </a:solidFill>
                        </a:rPr>
                        <a:t>words without pictures</a:t>
                      </a:r>
                    </a:p>
                  </a:txBody>
                  <a:tcPr/>
                </a:tc>
                <a:tc>
                  <a:txBody>
                    <a:bodyPr/>
                    <a:lstStyle/>
                    <a:p>
                      <a:pPr algn="l"/>
                      <a:r>
                        <a:rPr lang="en-US">
                          <a:solidFill>
                            <a:schemeClr val="tx1"/>
                          </a:solidFill>
                        </a:rPr>
                        <a:t>provide </a:t>
                      </a:r>
                      <a:r>
                        <a:rPr lang="en-US" baseline="0">
                          <a:solidFill>
                            <a:schemeClr val="tx1"/>
                          </a:solidFill>
                        </a:rPr>
                        <a:t>choices without the pictures</a:t>
                      </a:r>
                      <a:endParaRPr lang="en-US">
                        <a:solidFill>
                          <a:schemeClr val="tx1"/>
                        </a:solidFill>
                      </a:endParaRPr>
                    </a:p>
                  </a:txBody>
                  <a:tcPr/>
                </a:tc>
                <a:extLst>
                  <a:ext uri="{0D108BD9-81ED-4DB2-BD59-A6C34878D82A}">
                    <a16:rowId xmlns:a16="http://schemas.microsoft.com/office/drawing/2014/main" val="10002"/>
                  </a:ext>
                </a:extLst>
              </a:tr>
              <a:tr h="746991">
                <a:tc>
                  <a:txBody>
                    <a:bodyPr/>
                    <a:lstStyle/>
                    <a:p>
                      <a:pPr algn="l"/>
                      <a:r>
                        <a:rPr lang="en-US">
                          <a:solidFill>
                            <a:schemeClr val="tx1"/>
                          </a:solidFill>
                        </a:rPr>
                        <a:t>verbal directions</a:t>
                      </a:r>
                      <a:r>
                        <a:rPr lang="en-US" baseline="0">
                          <a:solidFill>
                            <a:schemeClr val="tx1"/>
                          </a:solidFill>
                        </a:rPr>
                        <a:t> to start and continue a task</a:t>
                      </a:r>
                      <a:endParaRPr lang="en-US">
                        <a:solidFill>
                          <a:schemeClr val="tx1"/>
                        </a:solidFill>
                      </a:endParaRPr>
                    </a:p>
                  </a:txBody>
                  <a:tcPr/>
                </a:tc>
                <a:tc>
                  <a:txBody>
                    <a:bodyPr/>
                    <a:lstStyle/>
                    <a:p>
                      <a:pPr algn="l"/>
                      <a:r>
                        <a:rPr lang="en-US">
                          <a:solidFill>
                            <a:schemeClr val="tx1"/>
                          </a:solidFill>
                        </a:rPr>
                        <a:t>provide verbal directions </a:t>
                      </a:r>
                      <a:r>
                        <a:rPr lang="en-US" baseline="0">
                          <a:solidFill>
                            <a:schemeClr val="tx1"/>
                          </a:solidFill>
                        </a:rPr>
                        <a:t>as long as it is not cueing the student to the correct answer</a:t>
                      </a:r>
                      <a:endParaRPr lang="en-US">
                        <a:solidFill>
                          <a:schemeClr val="tx1"/>
                        </a:solidFill>
                      </a:endParaRPr>
                    </a:p>
                  </a:txBody>
                  <a:tcPr/>
                </a:tc>
                <a:extLst>
                  <a:ext uri="{0D108BD9-81ED-4DB2-BD59-A6C34878D82A}">
                    <a16:rowId xmlns:a16="http://schemas.microsoft.com/office/drawing/2014/main" val="10003"/>
                  </a:ext>
                </a:extLst>
              </a:tr>
              <a:tr h="302946">
                <a:tc>
                  <a:txBody>
                    <a:bodyPr/>
                    <a:lstStyle/>
                    <a:p>
                      <a:pPr algn="l"/>
                      <a:r>
                        <a:rPr lang="en-US">
                          <a:solidFill>
                            <a:schemeClr val="tx1"/>
                          </a:solidFill>
                        </a:rPr>
                        <a:t>large print copies</a:t>
                      </a:r>
                    </a:p>
                  </a:txBody>
                  <a:tcPr/>
                </a:tc>
                <a:tc>
                  <a:txBody>
                    <a:bodyPr/>
                    <a:lstStyle/>
                    <a:p>
                      <a:pPr algn="l"/>
                      <a:r>
                        <a:rPr lang="en-US">
                          <a:solidFill>
                            <a:schemeClr val="tx1"/>
                          </a:solidFill>
                        </a:rPr>
                        <a:t>make a large print copy</a:t>
                      </a:r>
                    </a:p>
                  </a:txBody>
                  <a:tcPr/>
                </a:tc>
                <a:extLst>
                  <a:ext uri="{0D108BD9-81ED-4DB2-BD59-A6C34878D82A}">
                    <a16:rowId xmlns:a16="http://schemas.microsoft.com/office/drawing/2014/main" val="10004"/>
                  </a:ext>
                </a:extLst>
              </a:tr>
              <a:tr h="1195186">
                <a:tc>
                  <a:txBody>
                    <a:bodyPr/>
                    <a:lstStyle/>
                    <a:p>
                      <a:pPr algn="l"/>
                      <a:r>
                        <a:rPr lang="en-US">
                          <a:solidFill>
                            <a:schemeClr val="tx1"/>
                          </a:solidFill>
                        </a:rPr>
                        <a:t>orientation</a:t>
                      </a:r>
                      <a:r>
                        <a:rPr lang="en-US" baseline="0">
                          <a:solidFill>
                            <a:schemeClr val="tx1"/>
                          </a:solidFill>
                        </a:rPr>
                        <a:t> to materials (e.g., assisting the student in touching each choice while telling him/her what is written and then asking the student to select the answer)</a:t>
                      </a:r>
                      <a:endParaRPr lang="en-US">
                        <a:solidFill>
                          <a:schemeClr val="tx1"/>
                        </a:solidFill>
                      </a:endParaRPr>
                    </a:p>
                  </a:txBody>
                  <a:tcPr/>
                </a:tc>
                <a:tc>
                  <a:txBody>
                    <a:bodyPr/>
                    <a:lstStyle/>
                    <a:p>
                      <a:pPr algn="l"/>
                      <a:r>
                        <a:rPr lang="en-US">
                          <a:solidFill>
                            <a:schemeClr val="tx1"/>
                          </a:solidFill>
                        </a:rPr>
                        <a:t>orient the student to the materials as long as no cueing to the correct answer is given – </a:t>
                      </a:r>
                      <a:r>
                        <a:rPr lang="en-US" u="sng">
                          <a:solidFill>
                            <a:schemeClr val="tx1"/>
                          </a:solidFill>
                        </a:rPr>
                        <a:t>read</a:t>
                      </a:r>
                      <a:r>
                        <a:rPr lang="en-US" u="sng" baseline="0">
                          <a:solidFill>
                            <a:schemeClr val="tx1"/>
                          </a:solidFill>
                        </a:rPr>
                        <a:t> response options, point to or touch objects prior to asking question</a:t>
                      </a:r>
                      <a:endParaRPr lang="en-US" u="sng">
                        <a:solidFill>
                          <a:schemeClr val="tx1"/>
                        </a:solidFill>
                      </a:endParaRPr>
                    </a:p>
                  </a:txBody>
                  <a:tcPr/>
                </a:tc>
                <a:extLst>
                  <a:ext uri="{0D108BD9-81ED-4DB2-BD59-A6C34878D82A}">
                    <a16:rowId xmlns:a16="http://schemas.microsoft.com/office/drawing/2014/main" val="10005"/>
                  </a:ext>
                </a:extLst>
              </a:tr>
              <a:tr h="746991">
                <a:tc>
                  <a:txBody>
                    <a:bodyPr/>
                    <a:lstStyle/>
                    <a:p>
                      <a:pPr algn="l"/>
                      <a:r>
                        <a:rPr lang="en-US">
                          <a:solidFill>
                            <a:schemeClr val="tx1"/>
                          </a:solidFill>
                        </a:rPr>
                        <a:t>physical support to aid independent movement (e.g., support at elbow so student can move hand left</a:t>
                      </a:r>
                      <a:r>
                        <a:rPr lang="en-US" baseline="0">
                          <a:solidFill>
                            <a:schemeClr val="tx1"/>
                          </a:solidFill>
                        </a:rPr>
                        <a:t> to right)</a:t>
                      </a:r>
                      <a:endParaRPr lang="en-US">
                        <a:solidFill>
                          <a:schemeClr val="tx1"/>
                        </a:solidFill>
                      </a:endParaRPr>
                    </a:p>
                  </a:txBody>
                  <a:tcPr/>
                </a:tc>
                <a:tc>
                  <a:txBody>
                    <a:bodyPr/>
                    <a:lstStyle/>
                    <a:p>
                      <a:pPr algn="l"/>
                      <a:r>
                        <a:rPr lang="en-US">
                          <a:solidFill>
                            <a:schemeClr val="tx1"/>
                          </a:solidFill>
                        </a:rPr>
                        <a:t>provide physical support as long</a:t>
                      </a:r>
                      <a:r>
                        <a:rPr lang="en-US" baseline="0">
                          <a:solidFill>
                            <a:schemeClr val="tx1"/>
                          </a:solidFill>
                        </a:rPr>
                        <a:t> as it is not physically guiding the student to the correct answer</a:t>
                      </a:r>
                      <a:endParaRPr lang="en-US">
                        <a:solidFill>
                          <a:schemeClr val="tx1"/>
                        </a:solidFill>
                      </a:endParaRPr>
                    </a:p>
                  </a:txBody>
                  <a:tcPr/>
                </a:tc>
                <a:extLst>
                  <a:ext uri="{0D108BD9-81ED-4DB2-BD59-A6C34878D82A}">
                    <a16:rowId xmlns:a16="http://schemas.microsoft.com/office/drawing/2014/main" val="10006"/>
                  </a:ext>
                </a:extLst>
              </a:tr>
            </a:tbl>
          </a:graphicData>
        </a:graphic>
      </p:graphicFrame>
      <p:sp>
        <p:nvSpPr>
          <p:cNvPr id="2" name="TextBox 1">
            <a:extLst>
              <a:ext uri="{FF2B5EF4-FFF2-40B4-BE49-F238E27FC236}">
                <a16:creationId xmlns:a16="http://schemas.microsoft.com/office/drawing/2014/main" id="{FD3A1ABC-0D59-4EA8-F971-E5D5CF4000E6}"/>
              </a:ext>
            </a:extLst>
          </p:cNvPr>
          <p:cNvSpPr txBox="1"/>
          <p:nvPr/>
        </p:nvSpPr>
        <p:spPr>
          <a:xfrm>
            <a:off x="646939" y="5143100"/>
            <a:ext cx="10898124" cy="615553"/>
          </a:xfrm>
          <a:prstGeom prst="rect">
            <a:avLst/>
          </a:prstGeom>
          <a:noFill/>
        </p:spPr>
        <p:txBody>
          <a:bodyPr wrap="square" rtlCol="0">
            <a:spAutoFit/>
          </a:bodyPr>
          <a:lstStyle/>
          <a:p>
            <a:r>
              <a:rPr lang="en-US" sz="1700"/>
              <a:t>** Please note: This slide provides a list of possible (not exhaustive) accommodations used in instruction and how they can be used for the ATs.</a:t>
            </a:r>
          </a:p>
        </p:txBody>
      </p:sp>
    </p:spTree>
    <p:extLst>
      <p:ext uri="{BB962C8B-B14F-4D97-AF65-F5344CB8AC3E}">
        <p14:creationId xmlns:p14="http://schemas.microsoft.com/office/powerpoint/2010/main" val="28463391"/>
      </p:ext>
    </p:extLst>
  </p:cSld>
  <p:clrMapOvr>
    <a:masterClrMapping/>
  </p:clrMapOvr>
  <p:transition/>
  <p:extLst>
    <p:ext uri="{E180D4A7-C9FB-4DFB-919C-405C955672EB}">
      <p14:showEvtLst xmlns:p14="http://schemas.microsoft.com/office/powerpoint/2010/main">
        <p14:playEvt time="0" objId="2"/>
        <p14:stopEvt time="166251" objId="2"/>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0" y="0"/>
            <a:ext cx="10954684" cy="1082566"/>
          </a:xfrm>
        </p:spPr>
        <p:txBody>
          <a:bodyPr>
            <a:normAutofit/>
          </a:bodyPr>
          <a:lstStyle/>
          <a:p>
            <a:r>
              <a:rPr lang="en-US"/>
              <a:t>Kentucky Alternate Assessment</a:t>
            </a:r>
          </a:p>
        </p:txBody>
      </p:sp>
      <p:sp>
        <p:nvSpPr>
          <p:cNvPr id="5" name="Freeform: Shape 4">
            <a:extLst>
              <a:ext uri="{FF2B5EF4-FFF2-40B4-BE49-F238E27FC236}">
                <a16:creationId xmlns:a16="http://schemas.microsoft.com/office/drawing/2014/main" id="{FC60A8B6-E4A7-BF8C-AE09-AAED4820A7DD}"/>
              </a:ext>
            </a:extLst>
          </p:cNvPr>
          <p:cNvSpPr/>
          <p:nvPr/>
        </p:nvSpPr>
        <p:spPr>
          <a:xfrm>
            <a:off x="1782701" y="969389"/>
            <a:ext cx="3239835" cy="2336154"/>
          </a:xfrm>
          <a:custGeom>
            <a:avLst/>
            <a:gdLst>
              <a:gd name="csX0" fmla="*/ 0 w 3147435"/>
              <a:gd name="csY0" fmla="*/ 366592 h 2199507"/>
              <a:gd name="csX1" fmla="*/ 366592 w 3147435"/>
              <a:gd name="csY1" fmla="*/ 0 h 2199507"/>
              <a:gd name="csX2" fmla="*/ 2780843 w 3147435"/>
              <a:gd name="csY2" fmla="*/ 0 h 2199507"/>
              <a:gd name="csX3" fmla="*/ 3147435 w 3147435"/>
              <a:gd name="csY3" fmla="*/ 366592 h 2199507"/>
              <a:gd name="csX4" fmla="*/ 3147435 w 3147435"/>
              <a:gd name="csY4" fmla="*/ 1832915 h 2199507"/>
              <a:gd name="csX5" fmla="*/ 2780843 w 3147435"/>
              <a:gd name="csY5" fmla="*/ 2199507 h 2199507"/>
              <a:gd name="csX6" fmla="*/ 366592 w 3147435"/>
              <a:gd name="csY6" fmla="*/ 2199507 h 2199507"/>
              <a:gd name="csX7" fmla="*/ 0 w 3147435"/>
              <a:gd name="csY7" fmla="*/ 1832915 h 2199507"/>
              <a:gd name="csX8" fmla="*/ 0 w 3147435"/>
              <a:gd name="csY8" fmla="*/ 366592 h 21995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147435" h="2199507">
                <a:moveTo>
                  <a:pt x="0" y="366592"/>
                </a:moveTo>
                <a:cubicBezTo>
                  <a:pt x="0" y="164129"/>
                  <a:pt x="164129" y="0"/>
                  <a:pt x="366592" y="0"/>
                </a:cubicBezTo>
                <a:lnTo>
                  <a:pt x="2780843" y="0"/>
                </a:lnTo>
                <a:cubicBezTo>
                  <a:pt x="2983306" y="0"/>
                  <a:pt x="3147435" y="164129"/>
                  <a:pt x="3147435" y="366592"/>
                </a:cubicBezTo>
                <a:lnTo>
                  <a:pt x="3147435" y="1832915"/>
                </a:lnTo>
                <a:cubicBezTo>
                  <a:pt x="3147435" y="2035378"/>
                  <a:pt x="2983306" y="2199507"/>
                  <a:pt x="2780843" y="2199507"/>
                </a:cubicBezTo>
                <a:lnTo>
                  <a:pt x="366592" y="2199507"/>
                </a:lnTo>
                <a:cubicBezTo>
                  <a:pt x="164129" y="2199507"/>
                  <a:pt x="0" y="2035378"/>
                  <a:pt x="0" y="1832915"/>
                </a:cubicBezTo>
                <a:lnTo>
                  <a:pt x="0" y="366592"/>
                </a:ln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36911" tIns="172141" rIns="236911" bIns="172141" numCol="1" spcCol="1270" anchor="ctr" anchorCtr="0">
            <a:noAutofit/>
          </a:bodyPr>
          <a:lstStyle/>
          <a:p>
            <a:pPr marL="0" lvl="0" indent="0" algn="ctr" defTabSz="1511300">
              <a:lnSpc>
                <a:spcPct val="90000"/>
              </a:lnSpc>
              <a:spcBef>
                <a:spcPct val="0"/>
              </a:spcBef>
              <a:spcAft>
                <a:spcPct val="35000"/>
              </a:spcAft>
              <a:buNone/>
            </a:pPr>
            <a:r>
              <a:rPr lang="en-US" sz="3300" kern="1200" dirty="0"/>
              <a:t>Alternate Kentucky Summative Assessment (AKSA)</a:t>
            </a:r>
          </a:p>
        </p:txBody>
      </p:sp>
      <p:sp>
        <p:nvSpPr>
          <p:cNvPr id="4" name="Freeform: Shape 3">
            <a:extLst>
              <a:ext uri="{FF2B5EF4-FFF2-40B4-BE49-F238E27FC236}">
                <a16:creationId xmlns:a16="http://schemas.microsoft.com/office/drawing/2014/main" id="{54788212-8322-A8D3-E5C7-6E59ED11F12A}"/>
              </a:ext>
            </a:extLst>
          </p:cNvPr>
          <p:cNvSpPr/>
          <p:nvPr/>
        </p:nvSpPr>
        <p:spPr>
          <a:xfrm>
            <a:off x="5022532" y="1257663"/>
            <a:ext cx="5595441" cy="1759606"/>
          </a:xfrm>
          <a:custGeom>
            <a:avLst/>
            <a:gdLst>
              <a:gd name="csX0" fmla="*/ 293273 w 1759605"/>
              <a:gd name="csY0" fmla="*/ 0 h 5595440"/>
              <a:gd name="csX1" fmla="*/ 1466332 w 1759605"/>
              <a:gd name="csY1" fmla="*/ 0 h 5595440"/>
              <a:gd name="csX2" fmla="*/ 1759605 w 1759605"/>
              <a:gd name="csY2" fmla="*/ 293273 h 5595440"/>
              <a:gd name="csX3" fmla="*/ 1759605 w 1759605"/>
              <a:gd name="csY3" fmla="*/ 5595440 h 5595440"/>
              <a:gd name="csX4" fmla="*/ 1759605 w 1759605"/>
              <a:gd name="csY4" fmla="*/ 5595440 h 5595440"/>
              <a:gd name="csX5" fmla="*/ 0 w 1759605"/>
              <a:gd name="csY5" fmla="*/ 5595440 h 5595440"/>
              <a:gd name="csX6" fmla="*/ 0 w 1759605"/>
              <a:gd name="csY6" fmla="*/ 5595440 h 5595440"/>
              <a:gd name="csX7" fmla="*/ 0 w 1759605"/>
              <a:gd name="csY7" fmla="*/ 293273 h 5595440"/>
              <a:gd name="csX8" fmla="*/ 293273 w 1759605"/>
              <a:gd name="csY8" fmla="*/ 0 h 55954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59605" h="5595440">
                <a:moveTo>
                  <a:pt x="1759605" y="932592"/>
                </a:moveTo>
                <a:lnTo>
                  <a:pt x="1759605" y="4662848"/>
                </a:lnTo>
                <a:cubicBezTo>
                  <a:pt x="1759605" y="5177903"/>
                  <a:pt x="1718314" y="5595438"/>
                  <a:pt x="1667379" y="5595438"/>
                </a:cubicBezTo>
                <a:lnTo>
                  <a:pt x="0" y="5595438"/>
                </a:lnTo>
                <a:lnTo>
                  <a:pt x="0" y="5595438"/>
                </a:lnTo>
                <a:lnTo>
                  <a:pt x="0" y="2"/>
                </a:lnTo>
                <a:lnTo>
                  <a:pt x="0" y="2"/>
                </a:lnTo>
                <a:lnTo>
                  <a:pt x="1667379" y="2"/>
                </a:lnTo>
                <a:cubicBezTo>
                  <a:pt x="1718314" y="2"/>
                  <a:pt x="1759605" y="417537"/>
                  <a:pt x="1759605" y="932592"/>
                </a:cubicBezTo>
                <a:close/>
              </a:path>
            </a:pathLst>
          </a:cu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5251" tIns="133522" rIns="181147" bIns="133523" numCol="1" spcCol="1270" anchor="ctr" anchorCtr="0">
            <a:noAutofit/>
          </a:bodyPr>
          <a:lstStyle/>
          <a:p>
            <a:pPr marL="228600" lvl="1" indent="-228600" algn="l" defTabSz="1111250">
              <a:lnSpc>
                <a:spcPct val="90000"/>
              </a:lnSpc>
              <a:spcBef>
                <a:spcPct val="0"/>
              </a:spcBef>
              <a:spcAft>
                <a:spcPct val="15000"/>
              </a:spcAft>
              <a:buFont typeface="Wingdings" panose="05000000000000000000" pitchFamily="2" charset="2"/>
              <a:buChar char="Ø"/>
            </a:pPr>
            <a:r>
              <a:rPr lang="en-US" sz="2500" kern="1200">
                <a:solidFill>
                  <a:schemeClr val="tx1"/>
                </a:solidFill>
                <a:latin typeface="+mn-lt"/>
              </a:rPr>
              <a:t>Reading</a:t>
            </a:r>
          </a:p>
          <a:p>
            <a:pPr marL="228600" lvl="1" indent="-228600" algn="l" defTabSz="1111250">
              <a:lnSpc>
                <a:spcPct val="90000"/>
              </a:lnSpc>
              <a:spcBef>
                <a:spcPct val="0"/>
              </a:spcBef>
              <a:spcAft>
                <a:spcPct val="15000"/>
              </a:spcAft>
              <a:buFont typeface="Wingdings" panose="05000000000000000000" pitchFamily="2" charset="2"/>
              <a:buChar char="Ø"/>
            </a:pPr>
            <a:r>
              <a:rPr lang="en-US" sz="2500" kern="1200">
                <a:solidFill>
                  <a:schemeClr val="tx1"/>
                </a:solidFill>
                <a:latin typeface="+mn-lt"/>
              </a:rPr>
              <a:t>Mathematics</a:t>
            </a:r>
          </a:p>
          <a:p>
            <a:pPr marL="228600" lvl="1" indent="-228600" algn="l" defTabSz="1111250">
              <a:lnSpc>
                <a:spcPct val="90000"/>
              </a:lnSpc>
              <a:spcBef>
                <a:spcPct val="0"/>
              </a:spcBef>
              <a:spcAft>
                <a:spcPct val="15000"/>
              </a:spcAft>
              <a:buFont typeface="Wingdings" panose="05000000000000000000" pitchFamily="2" charset="2"/>
              <a:buChar char="Ø"/>
            </a:pPr>
            <a:r>
              <a:rPr lang="en-US" sz="2500" kern="1200">
                <a:solidFill>
                  <a:schemeClr val="tx1"/>
                </a:solidFill>
                <a:latin typeface="+mn-lt"/>
              </a:rPr>
              <a:t>Science</a:t>
            </a:r>
          </a:p>
          <a:p>
            <a:pPr marL="228600" lvl="1" indent="-228600" algn="l" defTabSz="1111250">
              <a:lnSpc>
                <a:spcPct val="90000"/>
              </a:lnSpc>
              <a:spcBef>
                <a:spcPct val="0"/>
              </a:spcBef>
              <a:spcAft>
                <a:spcPct val="15000"/>
              </a:spcAft>
              <a:buFont typeface="Wingdings" panose="05000000000000000000" pitchFamily="2" charset="2"/>
              <a:buChar char="Ø"/>
            </a:pPr>
            <a:r>
              <a:rPr lang="en-US" sz="2500" kern="1200">
                <a:solidFill>
                  <a:schemeClr val="tx1"/>
                </a:solidFill>
                <a:latin typeface="+mn-lt"/>
              </a:rPr>
              <a:t>Social Studies</a:t>
            </a:r>
          </a:p>
        </p:txBody>
      </p:sp>
      <p:sp>
        <p:nvSpPr>
          <p:cNvPr id="7" name="Freeform: Shape 6">
            <a:extLst>
              <a:ext uri="{FF2B5EF4-FFF2-40B4-BE49-F238E27FC236}">
                <a16:creationId xmlns:a16="http://schemas.microsoft.com/office/drawing/2014/main" id="{26490661-2521-64FD-8524-134EA8AA94FC}"/>
              </a:ext>
            </a:extLst>
          </p:cNvPr>
          <p:cNvSpPr/>
          <p:nvPr/>
        </p:nvSpPr>
        <p:spPr>
          <a:xfrm>
            <a:off x="1782701" y="3439281"/>
            <a:ext cx="3239834" cy="2261956"/>
          </a:xfrm>
          <a:custGeom>
            <a:avLst/>
            <a:gdLst>
              <a:gd name="csX0" fmla="*/ 0 w 3147435"/>
              <a:gd name="csY0" fmla="*/ 366592 h 2199507"/>
              <a:gd name="csX1" fmla="*/ 366592 w 3147435"/>
              <a:gd name="csY1" fmla="*/ 0 h 2199507"/>
              <a:gd name="csX2" fmla="*/ 2780843 w 3147435"/>
              <a:gd name="csY2" fmla="*/ 0 h 2199507"/>
              <a:gd name="csX3" fmla="*/ 3147435 w 3147435"/>
              <a:gd name="csY3" fmla="*/ 366592 h 2199507"/>
              <a:gd name="csX4" fmla="*/ 3147435 w 3147435"/>
              <a:gd name="csY4" fmla="*/ 1832915 h 2199507"/>
              <a:gd name="csX5" fmla="*/ 2780843 w 3147435"/>
              <a:gd name="csY5" fmla="*/ 2199507 h 2199507"/>
              <a:gd name="csX6" fmla="*/ 366592 w 3147435"/>
              <a:gd name="csY6" fmla="*/ 2199507 h 2199507"/>
              <a:gd name="csX7" fmla="*/ 0 w 3147435"/>
              <a:gd name="csY7" fmla="*/ 1832915 h 2199507"/>
              <a:gd name="csX8" fmla="*/ 0 w 3147435"/>
              <a:gd name="csY8" fmla="*/ 366592 h 21995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147435" h="2199507">
                <a:moveTo>
                  <a:pt x="0" y="366592"/>
                </a:moveTo>
                <a:cubicBezTo>
                  <a:pt x="0" y="164129"/>
                  <a:pt x="164129" y="0"/>
                  <a:pt x="366592" y="0"/>
                </a:cubicBezTo>
                <a:lnTo>
                  <a:pt x="2780843" y="0"/>
                </a:lnTo>
                <a:cubicBezTo>
                  <a:pt x="2983306" y="0"/>
                  <a:pt x="3147435" y="164129"/>
                  <a:pt x="3147435" y="366592"/>
                </a:cubicBezTo>
                <a:lnTo>
                  <a:pt x="3147435" y="1832915"/>
                </a:lnTo>
                <a:cubicBezTo>
                  <a:pt x="3147435" y="2035378"/>
                  <a:pt x="2983306" y="2199507"/>
                  <a:pt x="2780843" y="2199507"/>
                </a:cubicBezTo>
                <a:lnTo>
                  <a:pt x="366592" y="2199507"/>
                </a:lnTo>
                <a:cubicBezTo>
                  <a:pt x="164129" y="2199507"/>
                  <a:pt x="0" y="2035378"/>
                  <a:pt x="0" y="1832915"/>
                </a:cubicBezTo>
                <a:lnTo>
                  <a:pt x="0" y="366592"/>
                </a:lnTo>
                <a:close/>
              </a:path>
            </a:pathLst>
          </a:cu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36911" tIns="172141" rIns="236911" bIns="172141" numCol="1" spcCol="1270" anchor="ctr" anchorCtr="0">
            <a:noAutofit/>
          </a:bodyPr>
          <a:lstStyle/>
          <a:p>
            <a:pPr marL="0" lvl="0" indent="0" algn="ctr" defTabSz="1511300">
              <a:lnSpc>
                <a:spcPct val="90000"/>
              </a:lnSpc>
              <a:spcBef>
                <a:spcPct val="0"/>
              </a:spcBef>
              <a:spcAft>
                <a:spcPct val="35000"/>
              </a:spcAft>
              <a:buNone/>
            </a:pPr>
            <a:r>
              <a:rPr lang="en-US" sz="3400" kern="1200" dirty="0"/>
              <a:t>Transition Attainment Record (TAR)</a:t>
            </a:r>
          </a:p>
        </p:txBody>
      </p:sp>
      <p:sp>
        <p:nvSpPr>
          <p:cNvPr id="6" name="Freeform: Shape 5">
            <a:extLst>
              <a:ext uri="{FF2B5EF4-FFF2-40B4-BE49-F238E27FC236}">
                <a16:creationId xmlns:a16="http://schemas.microsoft.com/office/drawing/2014/main" id="{B3AB4DB4-FA26-8F46-F7C5-CEFF10A6FAAE}"/>
              </a:ext>
            </a:extLst>
          </p:cNvPr>
          <p:cNvSpPr/>
          <p:nvPr/>
        </p:nvSpPr>
        <p:spPr>
          <a:xfrm>
            <a:off x="5022531" y="3690456"/>
            <a:ext cx="5595441" cy="1759606"/>
          </a:xfrm>
          <a:custGeom>
            <a:avLst/>
            <a:gdLst>
              <a:gd name="csX0" fmla="*/ 293273 w 1759605"/>
              <a:gd name="csY0" fmla="*/ 0 h 5595440"/>
              <a:gd name="csX1" fmla="*/ 1466332 w 1759605"/>
              <a:gd name="csY1" fmla="*/ 0 h 5595440"/>
              <a:gd name="csX2" fmla="*/ 1759605 w 1759605"/>
              <a:gd name="csY2" fmla="*/ 293273 h 5595440"/>
              <a:gd name="csX3" fmla="*/ 1759605 w 1759605"/>
              <a:gd name="csY3" fmla="*/ 5595440 h 5595440"/>
              <a:gd name="csX4" fmla="*/ 1759605 w 1759605"/>
              <a:gd name="csY4" fmla="*/ 5595440 h 5595440"/>
              <a:gd name="csX5" fmla="*/ 0 w 1759605"/>
              <a:gd name="csY5" fmla="*/ 5595440 h 5595440"/>
              <a:gd name="csX6" fmla="*/ 0 w 1759605"/>
              <a:gd name="csY6" fmla="*/ 5595440 h 5595440"/>
              <a:gd name="csX7" fmla="*/ 0 w 1759605"/>
              <a:gd name="csY7" fmla="*/ 293273 h 5595440"/>
              <a:gd name="csX8" fmla="*/ 293273 w 1759605"/>
              <a:gd name="csY8" fmla="*/ 0 h 55954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759605" h="5595440">
                <a:moveTo>
                  <a:pt x="1759605" y="932592"/>
                </a:moveTo>
                <a:lnTo>
                  <a:pt x="1759605" y="4662848"/>
                </a:lnTo>
                <a:cubicBezTo>
                  <a:pt x="1759605" y="5177903"/>
                  <a:pt x="1718314" y="5595438"/>
                  <a:pt x="1667379" y="5595438"/>
                </a:cubicBezTo>
                <a:lnTo>
                  <a:pt x="0" y="5595438"/>
                </a:lnTo>
                <a:lnTo>
                  <a:pt x="0" y="5595438"/>
                </a:lnTo>
                <a:lnTo>
                  <a:pt x="0" y="2"/>
                </a:lnTo>
                <a:lnTo>
                  <a:pt x="0" y="2"/>
                </a:lnTo>
                <a:lnTo>
                  <a:pt x="1667379" y="2"/>
                </a:lnTo>
                <a:cubicBezTo>
                  <a:pt x="1718314" y="2"/>
                  <a:pt x="1759605" y="417537"/>
                  <a:pt x="1759605" y="932592"/>
                </a:cubicBezTo>
                <a:close/>
              </a:path>
            </a:pathLst>
          </a:cu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95251" tIns="133523" rIns="181147" bIns="133522" numCol="1" spcCol="1270" anchor="ctr" anchorCtr="0">
            <a:noAutofit/>
          </a:bodyPr>
          <a:lstStyle/>
          <a:p>
            <a:pPr marL="228600" lvl="1" indent="-228600" algn="l" defTabSz="1111250">
              <a:lnSpc>
                <a:spcPct val="90000"/>
              </a:lnSpc>
              <a:spcBef>
                <a:spcPct val="0"/>
              </a:spcBef>
              <a:spcAft>
                <a:spcPct val="15000"/>
              </a:spcAft>
              <a:buFont typeface="Wingdings" panose="05000000000000000000" pitchFamily="2" charset="2"/>
              <a:buChar char="Ø"/>
            </a:pPr>
            <a:r>
              <a:rPr lang="en-US" sz="2500" kern="1200" dirty="0">
                <a:solidFill>
                  <a:schemeClr val="tx1"/>
                </a:solidFill>
              </a:rPr>
              <a:t>Reading/English Language Arts</a:t>
            </a:r>
          </a:p>
          <a:p>
            <a:pPr marL="228600" lvl="1" indent="-228600" algn="l" defTabSz="1111250">
              <a:lnSpc>
                <a:spcPct val="90000"/>
              </a:lnSpc>
              <a:spcBef>
                <a:spcPct val="0"/>
              </a:spcBef>
              <a:spcAft>
                <a:spcPct val="15000"/>
              </a:spcAft>
              <a:buFont typeface="Wingdings" panose="05000000000000000000" pitchFamily="2" charset="2"/>
              <a:buChar char="Ø"/>
            </a:pPr>
            <a:r>
              <a:rPr lang="en-US" sz="2500" kern="1200" dirty="0">
                <a:solidFill>
                  <a:schemeClr val="tx1"/>
                </a:solidFill>
              </a:rPr>
              <a:t>Mathematics</a:t>
            </a:r>
          </a:p>
          <a:p>
            <a:pPr marL="228600" lvl="1" indent="-228600" algn="l" defTabSz="1111250">
              <a:lnSpc>
                <a:spcPct val="90000"/>
              </a:lnSpc>
              <a:spcBef>
                <a:spcPct val="0"/>
              </a:spcBef>
              <a:spcAft>
                <a:spcPct val="15000"/>
              </a:spcAft>
              <a:buFont typeface="Wingdings" panose="05000000000000000000" pitchFamily="2" charset="2"/>
              <a:buChar char="Ø"/>
            </a:pPr>
            <a:r>
              <a:rPr lang="en-US" sz="2500" kern="1200" dirty="0">
                <a:solidFill>
                  <a:schemeClr val="tx1"/>
                </a:solidFill>
              </a:rPr>
              <a:t>Science</a:t>
            </a:r>
          </a:p>
        </p:txBody>
      </p:sp>
    </p:spTree>
    <p:extLst>
      <p:ext uri="{BB962C8B-B14F-4D97-AF65-F5344CB8AC3E}">
        <p14:creationId xmlns:p14="http://schemas.microsoft.com/office/powerpoint/2010/main" val="496805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1"/>
            <a:ext cx="10874528" cy="1046285"/>
          </a:xfrm>
        </p:spPr>
        <p:txBody>
          <a:bodyPr>
            <a:noAutofit/>
          </a:bodyPr>
          <a:lstStyle/>
          <a:p>
            <a:pPr eaLnBrk="1" hangingPunct="1"/>
            <a:r>
              <a:rPr lang="en-US"/>
              <a:t>Examples of Accommodations Continued</a:t>
            </a:r>
          </a:p>
        </p:txBody>
      </p:sp>
      <p:sp>
        <p:nvSpPr>
          <p:cNvPr id="27654" name="Content Placeholder 2"/>
          <p:cNvSpPr>
            <a:spLocks noGrp="1"/>
          </p:cNvSpPr>
          <p:nvPr>
            <p:ph sz="quarter" idx="4294967295"/>
          </p:nvPr>
        </p:nvSpPr>
        <p:spPr>
          <a:xfrm>
            <a:off x="489456" y="1295399"/>
            <a:ext cx="10977330" cy="2514601"/>
          </a:xfrm>
          <a:prstGeom prst="rect">
            <a:avLst/>
          </a:prstGeom>
        </p:spPr>
        <p:txBody>
          <a:bodyPr>
            <a:normAutofit/>
          </a:bodyPr>
          <a:lstStyle/>
          <a:p>
            <a:pPr marL="0" indent="0" eaLnBrk="1" hangingPunct="1">
              <a:buNone/>
            </a:pPr>
            <a:r>
              <a:rPr lang="en-US" sz="2800" dirty="0">
                <a:solidFill>
                  <a:schemeClr val="tx1"/>
                </a:solidFill>
              </a:rPr>
              <a:t>The student uses picture symbols. If there is a symbol the student has been using that is different than the one provided with the test, it is acceptable to change it.  </a:t>
            </a:r>
            <a:r>
              <a:rPr lang="en-US" sz="2800" b="1" dirty="0">
                <a:solidFill>
                  <a:schemeClr val="tx1"/>
                </a:solidFill>
              </a:rPr>
              <a:t>However, if one picture is changed, </a:t>
            </a:r>
            <a:r>
              <a:rPr lang="en-US" sz="2800" b="1" i="1" dirty="0">
                <a:solidFill>
                  <a:schemeClr val="tx1"/>
                </a:solidFill>
              </a:rPr>
              <a:t>all</a:t>
            </a:r>
            <a:r>
              <a:rPr lang="en-US" sz="2800" b="1" dirty="0">
                <a:solidFill>
                  <a:schemeClr val="tx1"/>
                </a:solidFill>
              </a:rPr>
              <a:t> picture response options for that question must be changed and be stylistically the same (all photographs, all in color, etc.) to prevent inadvertently prompting the correct response.</a:t>
            </a:r>
          </a:p>
          <a:p>
            <a:pPr eaLnBrk="1" hangingPunct="1"/>
            <a:endParaRPr lang="en-US" dirty="0"/>
          </a:p>
        </p:txBody>
      </p:sp>
      <p:sp>
        <p:nvSpPr>
          <p:cNvPr id="27657" name="TextBox 9"/>
          <p:cNvSpPr txBox="1">
            <a:spLocks noChangeArrowheads="1"/>
          </p:cNvSpPr>
          <p:nvPr/>
        </p:nvSpPr>
        <p:spPr bwMode="auto">
          <a:xfrm>
            <a:off x="2311400" y="4267200"/>
            <a:ext cx="1447800" cy="646113"/>
          </a:xfrm>
          <a:prstGeom prst="rect">
            <a:avLst/>
          </a:prstGeom>
          <a:noFill/>
          <a:ln w="9525">
            <a:noFill/>
            <a:miter lim="800000"/>
            <a:headEnd/>
            <a:tailEnd/>
          </a:ln>
        </p:spPr>
        <p:txBody>
          <a:bodyPr>
            <a:spAutoFit/>
          </a:bodyPr>
          <a:lstStyle/>
          <a:p>
            <a:r>
              <a:rPr lang="en-US">
                <a:latin typeface="Franklin Gothic Book" panose="020B0503020102020204" pitchFamily="34" charset="0"/>
              </a:rPr>
              <a:t>Replace this symbol</a:t>
            </a:r>
          </a:p>
        </p:txBody>
      </p:sp>
      <p:pic>
        <p:nvPicPr>
          <p:cNvPr id="27655" name="Picture 3" descr="Recycle Picture from the assessment. The word &quot;recycle&quot; appears above the universal recycling symbol, which consists of three arrows arranged in a continuous triangular loop."/>
          <p:cNvPicPr>
            <a:picLocks noChangeAspect="1" noChangeArrowheads="1"/>
          </p:cNvPicPr>
          <p:nvPr/>
        </p:nvPicPr>
        <p:blipFill>
          <a:blip r:embed="rId3" cstate="print"/>
          <a:srcRect/>
          <a:stretch>
            <a:fillRect/>
          </a:stretch>
        </p:blipFill>
        <p:spPr bwMode="auto">
          <a:xfrm>
            <a:off x="3835401" y="3810001"/>
            <a:ext cx="1647825" cy="1438275"/>
          </a:xfrm>
          <a:prstGeom prst="rect">
            <a:avLst/>
          </a:prstGeom>
          <a:noFill/>
          <a:ln w="9525">
            <a:noFill/>
            <a:miter lim="800000"/>
            <a:headEnd/>
            <a:tailEnd/>
          </a:ln>
        </p:spPr>
      </p:pic>
      <p:sp>
        <p:nvSpPr>
          <p:cNvPr id="27658" name="TextBox 10"/>
          <p:cNvSpPr txBox="1">
            <a:spLocks noChangeArrowheads="1"/>
          </p:cNvSpPr>
          <p:nvPr/>
        </p:nvSpPr>
        <p:spPr bwMode="auto">
          <a:xfrm>
            <a:off x="5791200" y="4267201"/>
            <a:ext cx="1066800" cy="646113"/>
          </a:xfrm>
          <a:prstGeom prst="rect">
            <a:avLst/>
          </a:prstGeom>
          <a:noFill/>
          <a:ln w="9525">
            <a:noFill/>
            <a:miter lim="800000"/>
            <a:headEnd/>
            <a:tailEnd/>
          </a:ln>
        </p:spPr>
        <p:txBody>
          <a:bodyPr>
            <a:spAutoFit/>
          </a:bodyPr>
          <a:lstStyle/>
          <a:p>
            <a:r>
              <a:rPr lang="en-US"/>
              <a:t>with this symbol. </a:t>
            </a:r>
          </a:p>
        </p:txBody>
      </p:sp>
      <p:pic>
        <p:nvPicPr>
          <p:cNvPr id="27656" name="Picture 4" descr="The word &quot;recycle&quot; appears above an empty can, with an arrow pointing from a discarded can into the recycling can and another arrow pointing from the recycling can to a new can, illustrating that recycling turns used cans into new cans."/>
          <p:cNvPicPr>
            <a:picLocks noChangeAspect="1" noChangeArrowheads="1"/>
          </p:cNvPicPr>
          <p:nvPr/>
        </p:nvPicPr>
        <p:blipFill>
          <a:blip r:embed="rId4" cstate="print"/>
          <a:srcRect/>
          <a:stretch>
            <a:fillRect/>
          </a:stretch>
        </p:blipFill>
        <p:spPr bwMode="auto">
          <a:xfrm>
            <a:off x="6934201" y="3810001"/>
            <a:ext cx="1647825" cy="1438275"/>
          </a:xfrm>
          <a:prstGeom prst="rect">
            <a:avLst/>
          </a:prstGeom>
          <a:noFill/>
          <a:ln w="9525">
            <a:noFill/>
            <a:miter lim="800000"/>
            <a:headEnd/>
            <a:tailEnd/>
          </a:ln>
        </p:spPr>
      </p:pic>
    </p:spTree>
    <p:extLst>
      <p:ext uri="{BB962C8B-B14F-4D97-AF65-F5344CB8AC3E}">
        <p14:creationId xmlns:p14="http://schemas.microsoft.com/office/powerpoint/2010/main" val="1807283712"/>
      </p:ext>
    </p:extLst>
  </p:cSld>
  <p:clrMapOvr>
    <a:masterClrMapping/>
  </p:clrMapOvr>
  <p:transition/>
  <p:extLst>
    <p:ext uri="{E180D4A7-C9FB-4DFB-919C-405C955672EB}">
      <p14:showEvtLst xmlns:p14="http://schemas.microsoft.com/office/powerpoint/2010/main">
        <p14:playEvt time="0" objId="3"/>
        <p14:stopEvt time="26866" objId="3"/>
      </p14:showEvtLst>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54334" cy="1051560"/>
          </a:xfrm>
        </p:spPr>
        <p:txBody>
          <a:bodyPr/>
          <a:lstStyle/>
          <a:p>
            <a:r>
              <a:rPr lang="en-US"/>
              <a:t>Changes to the Items</a:t>
            </a:r>
          </a:p>
        </p:txBody>
      </p:sp>
      <p:sp>
        <p:nvSpPr>
          <p:cNvPr id="3" name="Content Placeholder 2"/>
          <p:cNvSpPr>
            <a:spLocks noGrp="1"/>
          </p:cNvSpPr>
          <p:nvPr>
            <p:ph idx="4294967295"/>
          </p:nvPr>
        </p:nvSpPr>
        <p:spPr>
          <a:xfrm>
            <a:off x="435849" y="1349326"/>
            <a:ext cx="10946854" cy="4457114"/>
          </a:xfrm>
          <a:prstGeom prst="rect">
            <a:avLst/>
          </a:prstGeom>
        </p:spPr>
        <p:txBody>
          <a:bodyPr>
            <a:normAutofit/>
          </a:bodyPr>
          <a:lstStyle/>
          <a:p>
            <a:r>
              <a:rPr lang="en-US" sz="2400" dirty="0">
                <a:solidFill>
                  <a:schemeClr val="tx1"/>
                </a:solidFill>
              </a:rPr>
              <a:t>Picture/answer choices may be provided in any format as long as the order of the binder is maintained, e.g., up and down, side to side, in corners of page. </a:t>
            </a:r>
            <a:r>
              <a:rPr lang="en-US" sz="2400" b="1" dirty="0">
                <a:solidFill>
                  <a:schemeClr val="tx1"/>
                </a:solidFill>
              </a:rPr>
              <a:t>The sequence of A, B and C cannot change. </a:t>
            </a:r>
            <a:r>
              <a:rPr lang="en-US" sz="2400" dirty="0">
                <a:solidFill>
                  <a:schemeClr val="tx1"/>
                </a:solidFill>
              </a:rPr>
              <a:t>Remember that any change to response options must be made to </a:t>
            </a:r>
            <a:r>
              <a:rPr lang="en-US" sz="2400" b="1" dirty="0">
                <a:solidFill>
                  <a:schemeClr val="tx1"/>
                </a:solidFill>
              </a:rPr>
              <a:t>all</a:t>
            </a:r>
            <a:r>
              <a:rPr lang="en-US" sz="2400" dirty="0">
                <a:solidFill>
                  <a:schemeClr val="tx1"/>
                </a:solidFill>
              </a:rPr>
              <a:t> response options in a question.</a:t>
            </a:r>
          </a:p>
          <a:p>
            <a:r>
              <a:rPr lang="en-US" sz="2400" dirty="0">
                <a:solidFill>
                  <a:schemeClr val="tx1"/>
                </a:solidFill>
              </a:rPr>
              <a:t>The tasks </a:t>
            </a:r>
            <a:r>
              <a:rPr lang="en-US" sz="2400" b="1" dirty="0">
                <a:solidFill>
                  <a:schemeClr val="tx1"/>
                </a:solidFill>
              </a:rPr>
              <a:t>must</a:t>
            </a:r>
            <a:r>
              <a:rPr lang="en-US" sz="2400" dirty="0">
                <a:solidFill>
                  <a:schemeClr val="tx1"/>
                </a:solidFill>
              </a:rPr>
              <a:t> be administered in the same content order that is provided within the binder. For example, a grade 3 student would first complete the reading assessment before moving to the mathematics assessment on the next day an assessment is given. </a:t>
            </a:r>
          </a:p>
        </p:txBody>
      </p:sp>
    </p:spTree>
    <p:extLst>
      <p:ext uri="{BB962C8B-B14F-4D97-AF65-F5344CB8AC3E}">
        <p14:creationId xmlns:p14="http://schemas.microsoft.com/office/powerpoint/2010/main" val="13192552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89968-C016-EF7C-5D68-A0B16756F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E5D72-4EFC-0445-C2E9-07669B86BBCD}"/>
              </a:ext>
            </a:extLst>
          </p:cNvPr>
          <p:cNvSpPr>
            <a:spLocks noGrp="1"/>
          </p:cNvSpPr>
          <p:nvPr>
            <p:ph type="title"/>
          </p:nvPr>
        </p:nvSpPr>
        <p:spPr>
          <a:xfrm>
            <a:off x="1450415" y="2906527"/>
            <a:ext cx="10515600" cy="2193924"/>
          </a:xfrm>
        </p:spPr>
        <p:txBody>
          <a:bodyPr/>
          <a:lstStyle/>
          <a:p>
            <a:pPr marL="229870" algn="r"/>
            <a:r>
              <a:rPr lang="en-US"/>
              <a:t>Test Administration</a:t>
            </a:r>
          </a:p>
        </p:txBody>
      </p:sp>
    </p:spTree>
    <p:extLst>
      <p:ext uri="{BB962C8B-B14F-4D97-AF65-F5344CB8AC3E}">
        <p14:creationId xmlns:p14="http://schemas.microsoft.com/office/powerpoint/2010/main" val="34525180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0"/>
            <a:ext cx="8458200" cy="914400"/>
          </a:xfrm>
        </p:spPr>
        <p:txBody>
          <a:bodyPr/>
          <a:lstStyle/>
          <a:p>
            <a:pPr eaLnBrk="1" hangingPunct="1"/>
            <a:r>
              <a:rPr lang="en-US"/>
              <a:t>Attainment Task Administration </a:t>
            </a:r>
          </a:p>
        </p:txBody>
      </p:sp>
      <p:sp>
        <p:nvSpPr>
          <p:cNvPr id="35846" name="Rectangle 3"/>
          <p:cNvSpPr>
            <a:spLocks noGrp="1" noChangeArrowheads="1"/>
          </p:cNvSpPr>
          <p:nvPr>
            <p:ph sz="quarter" idx="4294967295"/>
          </p:nvPr>
        </p:nvSpPr>
        <p:spPr>
          <a:xfrm>
            <a:off x="394860" y="1066800"/>
            <a:ext cx="11355706" cy="4981353"/>
          </a:xfrm>
          <a:prstGeom prst="rect">
            <a:avLst/>
          </a:prstGeom>
        </p:spPr>
        <p:txBody>
          <a:bodyPr vert="horz" lIns="91440" tIns="45720" rIns="91440" bIns="45720" rtlCol="0" anchor="t">
            <a:normAutofit/>
          </a:bodyPr>
          <a:lstStyle/>
          <a:p>
            <a:pPr eaLnBrk="1" hangingPunct="1">
              <a:lnSpc>
                <a:spcPct val="90000"/>
              </a:lnSpc>
            </a:pPr>
            <a:r>
              <a:rPr lang="en-US" sz="2800" dirty="0">
                <a:solidFill>
                  <a:schemeClr val="tx1"/>
                </a:solidFill>
              </a:rPr>
              <a:t>The task must be administered one-on-one in a setting free of distractions and other students.</a:t>
            </a:r>
          </a:p>
          <a:p>
            <a:pPr lvl="1" eaLnBrk="1" hangingPunct="1">
              <a:lnSpc>
                <a:spcPct val="90000"/>
              </a:lnSpc>
            </a:pPr>
            <a:r>
              <a:rPr lang="en-US" dirty="0">
                <a:solidFill>
                  <a:schemeClr val="tx1"/>
                </a:solidFill>
              </a:rPr>
              <a:t>Additional adults (e.g., paraprofessionals) may be present to assist if needed but must sign a nondisclosure.</a:t>
            </a:r>
          </a:p>
          <a:p>
            <a:r>
              <a:rPr lang="en-US" sz="2800" b="1" dirty="0">
                <a:solidFill>
                  <a:schemeClr val="tx1"/>
                </a:solidFill>
              </a:rPr>
              <a:t>Teaching any part of the task before, during, or after the test administration is not permitted</a:t>
            </a:r>
            <a:r>
              <a:rPr lang="en-US" sz="2800" dirty="0">
                <a:solidFill>
                  <a:schemeClr val="tx1"/>
                </a:solidFill>
              </a:rPr>
              <a:t>. </a:t>
            </a:r>
          </a:p>
          <a:p>
            <a:pPr lvl="1"/>
            <a:r>
              <a:rPr lang="en-US" dirty="0">
                <a:solidFill>
                  <a:schemeClr val="tx1"/>
                </a:solidFill>
              </a:rPr>
              <a:t>Access to testing materials prior to administration should be used solely for preparing for the assessment (e.g., making necessary accommodations).</a:t>
            </a:r>
          </a:p>
          <a:p>
            <a:r>
              <a:rPr lang="en-US" sz="2800" dirty="0">
                <a:solidFill>
                  <a:schemeClr val="tx1"/>
                </a:solidFill>
              </a:rPr>
              <a:t>A five-minute break is </a:t>
            </a:r>
            <a:r>
              <a:rPr lang="en-US" sz="2800" b="1" dirty="0">
                <a:solidFill>
                  <a:schemeClr val="tx1"/>
                </a:solidFill>
              </a:rPr>
              <a:t>optional</a:t>
            </a:r>
            <a:r>
              <a:rPr lang="en-US" sz="2800" dirty="0">
                <a:solidFill>
                  <a:schemeClr val="tx1"/>
                </a:solidFill>
              </a:rPr>
              <a:t> after each set of 5 items. This is noted on the testing materials.</a:t>
            </a:r>
          </a:p>
          <a:p>
            <a:pPr eaLnBrk="1" hangingPunct="1">
              <a:lnSpc>
                <a:spcPct val="90000"/>
              </a:lnSpc>
              <a:buFont typeface="Wingdings" pitchFamily="2" charset="2"/>
              <a:buNone/>
            </a:pPr>
            <a:endParaRPr lang="en-US" sz="2400" dirty="0">
              <a:solidFill>
                <a:schemeClr val="tx1"/>
              </a:solidFill>
            </a:endParaRPr>
          </a:p>
          <a:p>
            <a:pPr marL="0" indent="0">
              <a:lnSpc>
                <a:spcPct val="90000"/>
              </a:lnSpc>
              <a:buNone/>
            </a:pPr>
            <a:endParaRPr lang="en-US" sz="2400" dirty="0">
              <a:solidFill>
                <a:schemeClr val="tx1"/>
              </a:solidFill>
            </a:endParaRPr>
          </a:p>
        </p:txBody>
      </p:sp>
    </p:spTree>
    <p:extLst>
      <p:ext uri="{BB962C8B-B14F-4D97-AF65-F5344CB8AC3E}">
        <p14:creationId xmlns:p14="http://schemas.microsoft.com/office/powerpoint/2010/main" val="1974497412"/>
      </p:ext>
    </p:extLst>
  </p:cSld>
  <p:clrMapOvr>
    <a:masterClrMapping/>
  </p:clrMapOvr>
  <p:extLst>
    <p:ext uri="{E180D4A7-C9FB-4DFB-919C-405C955672EB}">
      <p14:showEvtLst xmlns:p14="http://schemas.microsoft.com/office/powerpoint/2010/main">
        <p14:playEvt time="0" objId="2"/>
        <p14:stopEvt time="32800" objId="2"/>
      </p14:showEvtLst>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88100-3903-FF36-94B5-D45CA5EBC5ED}"/>
            </a:ext>
          </a:extLst>
        </p:cNvPr>
        <p:cNvGrpSpPr/>
        <p:nvPr/>
      </p:nvGrpSpPr>
      <p:grpSpPr>
        <a:xfrm>
          <a:off x="0" y="0"/>
          <a:ext cx="0" cy="0"/>
          <a:chOff x="0" y="0"/>
          <a:chExt cx="0" cy="0"/>
        </a:xfrm>
      </p:grpSpPr>
      <p:sp>
        <p:nvSpPr>
          <p:cNvPr id="35842" name="Rectangle 2">
            <a:extLst>
              <a:ext uri="{FF2B5EF4-FFF2-40B4-BE49-F238E27FC236}">
                <a16:creationId xmlns:a16="http://schemas.microsoft.com/office/drawing/2014/main" id="{E0996E74-7CA9-B668-B404-8F67EDF893B4}"/>
              </a:ext>
            </a:extLst>
          </p:cNvPr>
          <p:cNvSpPr>
            <a:spLocks noGrp="1" noChangeArrowheads="1"/>
          </p:cNvSpPr>
          <p:nvPr>
            <p:ph type="title"/>
          </p:nvPr>
        </p:nvSpPr>
        <p:spPr>
          <a:xfrm>
            <a:off x="-1" y="0"/>
            <a:ext cx="9622971" cy="914400"/>
          </a:xfrm>
        </p:spPr>
        <p:txBody>
          <a:bodyPr>
            <a:normAutofit fontScale="90000"/>
          </a:bodyPr>
          <a:lstStyle/>
          <a:p>
            <a:pPr eaLnBrk="1" hangingPunct="1"/>
            <a:r>
              <a:rPr lang="en-US"/>
              <a:t>Attainment Task Administration Continued </a:t>
            </a:r>
          </a:p>
        </p:txBody>
      </p:sp>
      <p:sp>
        <p:nvSpPr>
          <p:cNvPr id="35846" name="Rectangle 3">
            <a:extLst>
              <a:ext uri="{FF2B5EF4-FFF2-40B4-BE49-F238E27FC236}">
                <a16:creationId xmlns:a16="http://schemas.microsoft.com/office/drawing/2014/main" id="{61153CF9-2191-7D87-FB4D-FA0C3B497E6B}"/>
              </a:ext>
            </a:extLst>
          </p:cNvPr>
          <p:cNvSpPr>
            <a:spLocks noGrp="1" noChangeArrowheads="1"/>
          </p:cNvSpPr>
          <p:nvPr>
            <p:ph sz="quarter" idx="4294967295"/>
          </p:nvPr>
        </p:nvSpPr>
        <p:spPr>
          <a:xfrm>
            <a:off x="335593" y="846667"/>
            <a:ext cx="11355706" cy="4981353"/>
          </a:xfrm>
          <a:prstGeom prst="rect">
            <a:avLst/>
          </a:prstGeom>
        </p:spPr>
        <p:txBody>
          <a:bodyPr vert="horz" lIns="91440" tIns="45720" rIns="91440" bIns="45720" rtlCol="0" anchor="t">
            <a:normAutofit lnSpcReduction="10000"/>
          </a:bodyPr>
          <a:lstStyle/>
          <a:p>
            <a:pPr>
              <a:lnSpc>
                <a:spcPct val="90000"/>
              </a:lnSpc>
            </a:pPr>
            <a:r>
              <a:rPr lang="en-US" sz="2800" dirty="0">
                <a:solidFill>
                  <a:schemeClr val="tx1"/>
                </a:solidFill>
              </a:rPr>
              <a:t>If the student requires a break, it is acceptable to orient the student to where he/she was in the process prior to beginning again.  </a:t>
            </a:r>
          </a:p>
          <a:p>
            <a:pPr lvl="1">
              <a:lnSpc>
                <a:spcPct val="90000"/>
              </a:lnSpc>
            </a:pPr>
            <a:r>
              <a:rPr lang="en-US" sz="2400" dirty="0">
                <a:solidFill>
                  <a:schemeClr val="tx1"/>
                </a:solidFill>
              </a:rPr>
              <a:t>The student may not return to previously answered items.</a:t>
            </a:r>
          </a:p>
          <a:p>
            <a:pPr eaLnBrk="1" hangingPunct="1">
              <a:lnSpc>
                <a:spcPct val="90000"/>
              </a:lnSpc>
            </a:pPr>
            <a:r>
              <a:rPr lang="en-US" sz="2800" dirty="0">
                <a:solidFill>
                  <a:schemeClr val="tx1"/>
                </a:solidFill>
              </a:rPr>
              <a:t>The student may only complete one content area per day.</a:t>
            </a:r>
          </a:p>
          <a:p>
            <a:pPr lvl="1"/>
            <a:r>
              <a:rPr lang="en-US" dirty="0">
                <a:solidFill>
                  <a:schemeClr val="tx1"/>
                </a:solidFill>
              </a:rPr>
              <a:t>In the event of an extenuating circumstance, districts may reach out to </a:t>
            </a:r>
            <a:r>
              <a:rPr lang="en-US" dirty="0">
                <a:solidFill>
                  <a:schemeClr val="tx1"/>
                </a:solidFill>
                <a:hlinkClick r:id="rId3"/>
              </a:rPr>
              <a:t>Krista Mullins</a:t>
            </a:r>
            <a:r>
              <a:rPr lang="en-US" dirty="0">
                <a:solidFill>
                  <a:schemeClr val="tx1"/>
                </a:solidFill>
              </a:rPr>
              <a:t> to request testing more than one content area per day.</a:t>
            </a:r>
          </a:p>
          <a:p>
            <a:pPr eaLnBrk="1" hangingPunct="1">
              <a:lnSpc>
                <a:spcPct val="90000"/>
              </a:lnSpc>
            </a:pPr>
            <a:r>
              <a:rPr lang="en-US" dirty="0">
                <a:solidFill>
                  <a:schemeClr val="tx1"/>
                </a:solidFill>
              </a:rPr>
              <a:t>As a reminder, a seating chart must be completed for each test session. A drawing of the room must always accompany a seating chart even if it is in a 1:1 testing environment.</a:t>
            </a:r>
          </a:p>
          <a:p>
            <a:pPr eaLnBrk="1" hangingPunct="1">
              <a:lnSpc>
                <a:spcPct val="90000"/>
              </a:lnSpc>
            </a:pPr>
            <a:r>
              <a:rPr lang="en-US" sz="2800" dirty="0">
                <a:solidFill>
                  <a:schemeClr val="tx1"/>
                </a:solidFill>
              </a:rPr>
              <a:t>Administration of a Window 1 makeup must take place prior to administering Window 2.</a:t>
            </a:r>
          </a:p>
          <a:p>
            <a:pPr lvl="1"/>
            <a:r>
              <a:rPr lang="en-US" dirty="0">
                <a:solidFill>
                  <a:schemeClr val="tx1"/>
                </a:solidFill>
              </a:rPr>
              <a:t>Window 1 makeups may </a:t>
            </a:r>
            <a:r>
              <a:rPr lang="en-US" b="1" dirty="0">
                <a:solidFill>
                  <a:schemeClr val="tx1"/>
                </a:solidFill>
              </a:rPr>
              <a:t>only</a:t>
            </a:r>
            <a:r>
              <a:rPr lang="en-US" dirty="0">
                <a:solidFill>
                  <a:schemeClr val="tx1"/>
                </a:solidFill>
              </a:rPr>
              <a:t> be administered after approval from KDE. </a:t>
            </a:r>
          </a:p>
          <a:p>
            <a:pPr marL="346075" indent="-346075" eaLnBrk="1" hangingPunct="1">
              <a:lnSpc>
                <a:spcPct val="90000"/>
              </a:lnSpc>
              <a:buFont typeface="Wingdings" panose="05000000000000000000" pitchFamily="2" charset="2"/>
              <a:buChar char="Ø"/>
            </a:pPr>
            <a:endParaRPr lang="en-US" sz="2800" dirty="0">
              <a:solidFill>
                <a:schemeClr val="tx1"/>
              </a:solidFill>
            </a:endParaRPr>
          </a:p>
          <a:p>
            <a:pPr eaLnBrk="1" hangingPunct="1">
              <a:lnSpc>
                <a:spcPct val="90000"/>
              </a:lnSpc>
              <a:buFont typeface="Wingdings" pitchFamily="2" charset="2"/>
              <a:buNone/>
            </a:pPr>
            <a:endParaRPr lang="en-US" sz="2400" dirty="0"/>
          </a:p>
          <a:p>
            <a:pPr marL="0" indent="0">
              <a:lnSpc>
                <a:spcPct val="90000"/>
              </a:lnSpc>
              <a:buNone/>
            </a:pPr>
            <a:endParaRPr lang="en-US" sz="2400" dirty="0"/>
          </a:p>
        </p:txBody>
      </p:sp>
    </p:spTree>
    <p:extLst>
      <p:ext uri="{BB962C8B-B14F-4D97-AF65-F5344CB8AC3E}">
        <p14:creationId xmlns:p14="http://schemas.microsoft.com/office/powerpoint/2010/main" val="1170909390"/>
      </p:ext>
    </p:extLst>
  </p:cSld>
  <p:clrMapOvr>
    <a:masterClrMapping/>
  </p:clrMapOvr>
  <p:extLst>
    <p:ext uri="{E180D4A7-C9FB-4DFB-919C-405C955672EB}">
      <p14:showEvtLst xmlns:p14="http://schemas.microsoft.com/office/powerpoint/2010/main">
        <p14:playEvt time="0" objId="2"/>
        <p14:stopEvt time="32800" objId="2"/>
      </p14:showEvtLst>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701626" cy="1026160"/>
          </a:xfrm>
        </p:spPr>
        <p:txBody>
          <a:bodyPr/>
          <a:lstStyle/>
          <a:p>
            <a:r>
              <a:rPr lang="en-US"/>
              <a:t>AT Procedures for Student Responses</a:t>
            </a:r>
          </a:p>
        </p:txBody>
      </p:sp>
      <p:sp>
        <p:nvSpPr>
          <p:cNvPr id="3" name="Text Placeholder 2"/>
          <p:cNvSpPr>
            <a:spLocks noGrp="1"/>
          </p:cNvSpPr>
          <p:nvPr>
            <p:ph type="body" sz="quarter" idx="4294967295"/>
          </p:nvPr>
        </p:nvSpPr>
        <p:spPr>
          <a:xfrm>
            <a:off x="520984" y="1357588"/>
            <a:ext cx="11050906" cy="4353029"/>
          </a:xfrm>
        </p:spPr>
        <p:txBody>
          <a:bodyPr vert="horz" lIns="91440" tIns="45720" rIns="91440" bIns="45720" rtlCol="0" anchor="t">
            <a:normAutofit/>
          </a:bodyPr>
          <a:lstStyle/>
          <a:p>
            <a:r>
              <a:rPr lang="en-US" dirty="0">
                <a:solidFill>
                  <a:schemeClr val="tx1"/>
                </a:solidFill>
              </a:rPr>
              <a:t>Response option p</a:t>
            </a:r>
            <a:r>
              <a:rPr lang="en-US" sz="2800" dirty="0">
                <a:solidFill>
                  <a:schemeClr val="tx1"/>
                </a:solidFill>
              </a:rPr>
              <a:t>ictures are considered supporting materials. Providing the picture response option is not required (unless the picture response option is required as part of the question and noted in the script) if the student responds better to words than pictures. </a:t>
            </a:r>
          </a:p>
          <a:p>
            <a:r>
              <a:rPr lang="en-US" sz="2800" dirty="0">
                <a:solidFill>
                  <a:schemeClr val="tx1"/>
                </a:solidFill>
              </a:rPr>
              <a:t>The AKSA is a multiple-choice assessment, and all response options must be provided (the text must be read aloud by the test administrator or by the student).</a:t>
            </a:r>
          </a:p>
          <a:p>
            <a:r>
              <a:rPr lang="en-US" dirty="0">
                <a:solidFill>
                  <a:schemeClr val="tx1"/>
                </a:solidFill>
              </a:rPr>
              <a:t>If the student does not choose a response option, the test administrator must record “No Response” on the student answer sheet. </a:t>
            </a:r>
            <a:endParaRPr lang="en-US" dirty="0"/>
          </a:p>
        </p:txBody>
      </p:sp>
    </p:spTree>
    <p:extLst>
      <p:ext uri="{BB962C8B-B14F-4D97-AF65-F5344CB8AC3E}">
        <p14:creationId xmlns:p14="http://schemas.microsoft.com/office/powerpoint/2010/main" val="37232663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0"/>
            <a:ext cx="8420686" cy="941387"/>
          </a:xfrm>
        </p:spPr>
        <p:txBody>
          <a:bodyPr/>
          <a:lstStyle/>
          <a:p>
            <a:pPr eaLnBrk="1" hangingPunct="1"/>
            <a:r>
              <a:rPr lang="en-US"/>
              <a:t>Selecting a Response</a:t>
            </a:r>
          </a:p>
        </p:txBody>
      </p:sp>
      <p:sp>
        <p:nvSpPr>
          <p:cNvPr id="35843" name="Rectangle 3"/>
          <p:cNvSpPr>
            <a:spLocks noGrp="1" noChangeArrowheads="1"/>
          </p:cNvSpPr>
          <p:nvPr>
            <p:ph type="body" sz="half" idx="1"/>
          </p:nvPr>
        </p:nvSpPr>
        <p:spPr>
          <a:xfrm>
            <a:off x="289560" y="1077912"/>
            <a:ext cx="11064240" cy="5004723"/>
          </a:xfrm>
        </p:spPr>
        <p:txBody>
          <a:bodyPr vert="horz" lIns="91440" tIns="45720" rIns="91440" bIns="45720" rtlCol="0" anchor="t">
            <a:noAutofit/>
          </a:bodyPr>
          <a:lstStyle/>
          <a:p>
            <a:pPr marL="461962" indent="-457200">
              <a:spcBef>
                <a:spcPts val="580"/>
              </a:spcBef>
              <a:defRPr/>
            </a:pPr>
            <a:r>
              <a:rPr lang="en-US" dirty="0">
                <a:solidFill>
                  <a:schemeClr val="tx1"/>
                </a:solidFill>
              </a:rPr>
              <a:t>If needed, orient the student to the response options prior to reading each question (e.g., read and/or point to each response option prior to asking the question). </a:t>
            </a:r>
          </a:p>
          <a:p>
            <a:pPr marL="461962" indent="-457200">
              <a:spcBef>
                <a:spcPts val="580"/>
              </a:spcBef>
              <a:defRPr/>
            </a:pPr>
            <a:r>
              <a:rPr lang="en-US" dirty="0">
                <a:solidFill>
                  <a:schemeClr val="tx1"/>
                </a:solidFill>
              </a:rPr>
              <a:t>Read the answer choices to the student after asking the question.</a:t>
            </a:r>
          </a:p>
          <a:p>
            <a:pPr marL="777240" lvl="1" indent="-457200">
              <a:spcBef>
                <a:spcPts val="370"/>
              </a:spcBef>
              <a:defRPr/>
            </a:pPr>
            <a:r>
              <a:rPr lang="en-US" sz="2800" dirty="0">
                <a:solidFill>
                  <a:schemeClr val="tx1"/>
                </a:solidFill>
              </a:rPr>
              <a:t>It is acceptable to re-read any part of the script/task or answers to the student </a:t>
            </a:r>
            <a:r>
              <a:rPr lang="en-US" sz="2800" b="1" dirty="0">
                <a:solidFill>
                  <a:schemeClr val="tx1"/>
                </a:solidFill>
              </a:rPr>
              <a:t>only</a:t>
            </a:r>
            <a:r>
              <a:rPr lang="en-US" sz="2800" dirty="0">
                <a:solidFill>
                  <a:schemeClr val="tx1"/>
                </a:solidFill>
              </a:rPr>
              <a:t> “when it is determined that the student is not focused or engaged in the assessment, and it does not direct him/her to the correct response.”</a:t>
            </a:r>
          </a:p>
          <a:p>
            <a:pPr marL="777240" lvl="1" indent="-457200">
              <a:spcBef>
                <a:spcPts val="370"/>
              </a:spcBef>
              <a:defRPr/>
            </a:pPr>
            <a:r>
              <a:rPr lang="en-US" sz="2800" dirty="0">
                <a:solidFill>
                  <a:schemeClr val="tx1"/>
                </a:solidFill>
              </a:rPr>
              <a:t>Allow the student to independently respond to each task item.</a:t>
            </a:r>
          </a:p>
          <a:p>
            <a:pPr>
              <a:spcBef>
                <a:spcPts val="580"/>
              </a:spcBef>
              <a:defRPr/>
            </a:pPr>
            <a:r>
              <a:rPr lang="en-US" dirty="0">
                <a:solidFill>
                  <a:schemeClr val="tx1"/>
                </a:solidFill>
              </a:rPr>
              <a:t>Record the student’s response on the answer sheet provided then enter later into the </a:t>
            </a:r>
            <a:r>
              <a:rPr lang="en-US" dirty="0">
                <a:solidFill>
                  <a:schemeClr val="accent1">
                    <a:lumMod val="75000"/>
                  </a:schemeClr>
                </a:solidFill>
                <a:hlinkClick r:id="rId3">
                  <a:extLst>
                    <a:ext uri="{A12FA001-AC4F-418D-AE19-62706E023703}">
                      <ahyp:hlinkClr xmlns:ahyp="http://schemas.microsoft.com/office/drawing/2018/hyperlinkcolor" val="tx"/>
                    </a:ext>
                  </a:extLst>
                </a:hlinkClick>
              </a:rPr>
              <a:t>SRD</a:t>
            </a:r>
            <a:r>
              <a:rPr lang="en-US" dirty="0">
                <a:solidFill>
                  <a:schemeClr val="tx1"/>
                </a:solidFill>
              </a:rPr>
              <a:t>. </a:t>
            </a:r>
          </a:p>
          <a:p>
            <a:pPr marL="274320" indent="-274320">
              <a:spcBef>
                <a:spcPts val="580"/>
              </a:spcBef>
              <a:buNone/>
              <a:defRPr/>
            </a:pPr>
            <a:endParaRPr lang="en-US" dirty="0"/>
          </a:p>
        </p:txBody>
      </p:sp>
    </p:spTree>
    <p:extLst>
      <p:ext uri="{BB962C8B-B14F-4D97-AF65-F5344CB8AC3E}">
        <p14:creationId xmlns:p14="http://schemas.microsoft.com/office/powerpoint/2010/main" val="36949036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E180D4A7-C9FB-4DFB-919C-405C955672EB}">
      <p14:showEvtLst xmlns:p14="http://schemas.microsoft.com/office/powerpoint/2010/main">
        <p14:playEvt time="0" objId="2"/>
        <p14:stopEvt time="34236" objId="2"/>
      </p14:showEvtLst>
    </p:ext>
  </p:extLs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0" y="0"/>
            <a:ext cx="8305800" cy="890905"/>
          </a:xfrm>
        </p:spPr>
        <p:txBody>
          <a:bodyPr/>
          <a:lstStyle/>
          <a:p>
            <a:r>
              <a:rPr lang="en-US"/>
              <a:t>Selecting a Response Continued</a:t>
            </a:r>
          </a:p>
        </p:txBody>
      </p:sp>
      <p:sp>
        <p:nvSpPr>
          <p:cNvPr id="5" name="Text Placeholder 4">
            <a:extLst>
              <a:ext uri="{FF2B5EF4-FFF2-40B4-BE49-F238E27FC236}">
                <a16:creationId xmlns:a16="http://schemas.microsoft.com/office/drawing/2014/main" id="{EA4FC7D4-157F-2468-9E77-A0B016B1AA1C}"/>
              </a:ext>
            </a:extLst>
          </p:cNvPr>
          <p:cNvSpPr>
            <a:spLocks noGrp="1"/>
          </p:cNvSpPr>
          <p:nvPr>
            <p:ph type="body" sz="half" idx="1"/>
          </p:nvPr>
        </p:nvSpPr>
        <p:spPr>
          <a:xfrm>
            <a:off x="200991" y="1092202"/>
            <a:ext cx="10972799" cy="4696377"/>
          </a:xfrm>
        </p:spPr>
        <p:txBody>
          <a:bodyPr vert="horz" lIns="91440" tIns="45720" rIns="91440" bIns="45720" rtlCol="0" anchor="t">
            <a:noAutofit/>
          </a:bodyPr>
          <a:lstStyle/>
          <a:p>
            <a:pPr marL="720090" lvl="1" indent="-457200">
              <a:spcBef>
                <a:spcPts val="370"/>
              </a:spcBef>
            </a:pPr>
            <a:r>
              <a:rPr lang="en-US" sz="2800" dirty="0">
                <a:solidFill>
                  <a:schemeClr val="tx1"/>
                </a:solidFill>
                <a:ea typeface="+mn-lt"/>
                <a:cs typeface="+mn-lt"/>
              </a:rPr>
              <a:t>Record each student’s response before moving to the next assessment item.</a:t>
            </a:r>
          </a:p>
          <a:p>
            <a:pPr lvl="2">
              <a:spcBef>
                <a:spcPts val="370"/>
              </a:spcBef>
            </a:pPr>
            <a:r>
              <a:rPr lang="en-US" sz="2400" dirty="0">
                <a:solidFill>
                  <a:schemeClr val="tx1"/>
                </a:solidFill>
                <a:ea typeface="+mn-lt"/>
                <a:cs typeface="+mn-lt"/>
              </a:rPr>
              <a:t>If the student does not respond, indicate “No Response."</a:t>
            </a:r>
          </a:p>
          <a:p>
            <a:pPr marL="720090" lvl="1" indent="-457200">
              <a:spcBef>
                <a:spcPts val="370"/>
              </a:spcBef>
            </a:pPr>
            <a:r>
              <a:rPr lang="en-US" sz="2800" dirty="0">
                <a:solidFill>
                  <a:schemeClr val="tx1"/>
                </a:solidFill>
                <a:ea typeface="+mn-lt"/>
                <a:cs typeface="+mn-lt"/>
              </a:rPr>
              <a:t>It is acceptable for the student to change his/her response if:</a:t>
            </a:r>
          </a:p>
          <a:p>
            <a:pPr lvl="2">
              <a:spcBef>
                <a:spcPts val="370"/>
              </a:spcBef>
            </a:pPr>
            <a:r>
              <a:rPr lang="en-US" sz="2400" dirty="0">
                <a:solidFill>
                  <a:schemeClr val="tx1"/>
                </a:solidFill>
                <a:ea typeface="+mn-lt"/>
                <a:cs typeface="+mn-lt"/>
              </a:rPr>
              <a:t>The student indicates so independently.</a:t>
            </a:r>
          </a:p>
          <a:p>
            <a:pPr lvl="2">
              <a:spcBef>
                <a:spcPts val="370"/>
              </a:spcBef>
            </a:pPr>
            <a:r>
              <a:rPr lang="en-US" sz="2400" dirty="0">
                <a:solidFill>
                  <a:schemeClr val="tx1"/>
                </a:solidFill>
                <a:ea typeface="+mn-lt"/>
                <a:cs typeface="+mn-lt"/>
              </a:rPr>
              <a:t>The teacher hasn’t in any way indicated the accuracy of the student’s answer, including the student observing the teacher recording the response.</a:t>
            </a:r>
          </a:p>
          <a:p>
            <a:pPr lvl="2">
              <a:spcBef>
                <a:spcPts val="370"/>
              </a:spcBef>
            </a:pPr>
            <a:r>
              <a:rPr lang="en-US" sz="2400" dirty="0">
                <a:solidFill>
                  <a:schemeClr val="tx1"/>
                </a:solidFill>
                <a:ea typeface="+mn-lt"/>
                <a:cs typeface="+mn-lt"/>
              </a:rPr>
              <a:t>The teacher has not moved to the next item.</a:t>
            </a:r>
          </a:p>
          <a:p>
            <a:pPr lvl="2">
              <a:spcBef>
                <a:spcPts val="370"/>
              </a:spcBef>
            </a:pPr>
            <a:r>
              <a:rPr lang="en-US" sz="2400" dirty="0">
                <a:solidFill>
                  <a:schemeClr val="tx1"/>
                </a:solidFill>
                <a:ea typeface="+mn-lt"/>
                <a:cs typeface="+mn-lt"/>
              </a:rPr>
              <a:t>Subsequent items might provide answers to previous items- students </a:t>
            </a:r>
            <a:r>
              <a:rPr lang="en-US" sz="2400" b="1" dirty="0">
                <a:solidFill>
                  <a:schemeClr val="tx1"/>
                </a:solidFill>
                <a:ea typeface="+mn-lt"/>
                <a:cs typeface="+mn-lt"/>
              </a:rPr>
              <a:t>may not</a:t>
            </a:r>
            <a:r>
              <a:rPr lang="en-US" sz="2400" dirty="0">
                <a:solidFill>
                  <a:schemeClr val="tx1"/>
                </a:solidFill>
                <a:ea typeface="+mn-lt"/>
                <a:cs typeface="+mn-lt"/>
              </a:rPr>
              <a:t> return to a previous question.</a:t>
            </a:r>
            <a:endParaRPr lang="en-US" sz="2400" dirty="0">
              <a:solidFill>
                <a:schemeClr val="tx1"/>
              </a:solidFill>
            </a:endParaRPr>
          </a:p>
        </p:txBody>
      </p:sp>
    </p:spTree>
    <p:extLst>
      <p:ext uri="{BB962C8B-B14F-4D97-AF65-F5344CB8AC3E}">
        <p14:creationId xmlns:p14="http://schemas.microsoft.com/office/powerpoint/2010/main" val="16274004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extLst>
    <p:ext uri="{E180D4A7-C9FB-4DFB-919C-405C955672EB}">
      <p14:showEvtLst xmlns:p14="http://schemas.microsoft.com/office/powerpoint/2010/main">
        <p14:playEvt time="0" objId="2"/>
        <p14:stopEvt time="31398" objId="2"/>
      </p14:showEvtLst>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10005649" cy="1091983"/>
          </a:xfrm>
        </p:spPr>
        <p:txBody>
          <a:bodyPr/>
          <a:lstStyle/>
          <a:p>
            <a:r>
              <a:rPr lang="en-US"/>
              <a:t>Allowed during AKSA Administration</a:t>
            </a:r>
          </a:p>
        </p:txBody>
      </p:sp>
      <p:sp>
        <p:nvSpPr>
          <p:cNvPr id="5" name="Text Placeholder 4"/>
          <p:cNvSpPr>
            <a:spLocks noGrp="1"/>
          </p:cNvSpPr>
          <p:nvPr>
            <p:ph type="body" sz="quarter" idx="4294967295"/>
          </p:nvPr>
        </p:nvSpPr>
        <p:spPr>
          <a:xfrm>
            <a:off x="84081" y="1365250"/>
            <a:ext cx="11193519" cy="4400767"/>
          </a:xfrm>
        </p:spPr>
        <p:txBody>
          <a:bodyPr vert="horz" lIns="91440" tIns="45720" rIns="91440" bIns="45720" rtlCol="0" anchor="t">
            <a:normAutofit/>
          </a:bodyPr>
          <a:lstStyle/>
          <a:p>
            <a:pPr lvl="1"/>
            <a:r>
              <a:rPr lang="en-US" sz="2800" dirty="0">
                <a:solidFill>
                  <a:schemeClr val="tx1"/>
                </a:solidFill>
              </a:rPr>
              <a:t>The student may be directed to provide a response as long as the direction does not cue the student to the correct answer.</a:t>
            </a:r>
            <a:endParaRPr lang="en-US" dirty="0">
              <a:solidFill>
                <a:schemeClr val="tx1"/>
              </a:solidFill>
            </a:endParaRPr>
          </a:p>
          <a:p>
            <a:pPr lvl="1"/>
            <a:endParaRPr lang="en-US" sz="2800" dirty="0">
              <a:solidFill>
                <a:schemeClr val="tx1"/>
              </a:solidFill>
            </a:endParaRPr>
          </a:p>
          <a:p>
            <a:pPr lvl="1"/>
            <a:r>
              <a:rPr lang="en-US" sz="2800" dirty="0">
                <a:solidFill>
                  <a:schemeClr val="tx1"/>
                </a:solidFill>
              </a:rPr>
              <a:t>Multiple trials to get the student to respond is allowable before assigning a “no response” code.</a:t>
            </a:r>
          </a:p>
          <a:p>
            <a:pPr lvl="1"/>
            <a:endParaRPr lang="en-US" sz="2800" dirty="0">
              <a:solidFill>
                <a:schemeClr val="tx1"/>
              </a:solidFill>
            </a:endParaRPr>
          </a:p>
          <a:p>
            <a:pPr lvl="1"/>
            <a:r>
              <a:rPr lang="en-US" sz="2800" dirty="0">
                <a:solidFill>
                  <a:schemeClr val="tx1"/>
                </a:solidFill>
              </a:rPr>
              <a:t>The test administrator may reread the item </a:t>
            </a:r>
            <a:r>
              <a:rPr lang="en-US" sz="2800" b="1" dirty="0">
                <a:solidFill>
                  <a:schemeClr val="tx1"/>
                </a:solidFill>
              </a:rPr>
              <a:t>only</a:t>
            </a:r>
            <a:r>
              <a:rPr lang="en-US" sz="2800" dirty="0">
                <a:solidFill>
                  <a:schemeClr val="tx1"/>
                </a:solidFill>
              </a:rPr>
              <a:t> if they feel the student is off task, unengaged, or the student requests. </a:t>
            </a:r>
          </a:p>
          <a:p>
            <a:endParaRPr lang="en-US" dirty="0"/>
          </a:p>
        </p:txBody>
      </p:sp>
    </p:spTree>
    <p:extLst>
      <p:ext uri="{BB962C8B-B14F-4D97-AF65-F5344CB8AC3E}">
        <p14:creationId xmlns:p14="http://schemas.microsoft.com/office/powerpoint/2010/main" val="408170312"/>
      </p:ext>
    </p:extLst>
  </p:cSld>
  <p:clrMapOvr>
    <a:masterClrMapping/>
  </p:clrMapOvr>
  <p:extLst>
    <p:ext uri="{E180D4A7-C9FB-4DFB-919C-405C955672EB}">
      <p14:showEvtLst xmlns:p14="http://schemas.microsoft.com/office/powerpoint/2010/main">
        <p14:playEvt time="0" objId="2"/>
        <p14:stopEvt time="48254" objId="2"/>
      </p14:showEvtLst>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0" y="0"/>
            <a:ext cx="10264441" cy="1059528"/>
          </a:xfrm>
        </p:spPr>
        <p:txBody>
          <a:bodyPr/>
          <a:lstStyle/>
          <a:p>
            <a:r>
              <a:rPr lang="en-US"/>
              <a:t>Not Allowed During AKSA Administration</a:t>
            </a:r>
          </a:p>
        </p:txBody>
      </p:sp>
      <p:sp>
        <p:nvSpPr>
          <p:cNvPr id="11" name="Text Placeholder 6"/>
          <p:cNvSpPr>
            <a:spLocks noGrp="1"/>
          </p:cNvSpPr>
          <p:nvPr>
            <p:ph type="body" sz="quarter" idx="4294967295"/>
          </p:nvPr>
        </p:nvSpPr>
        <p:spPr>
          <a:xfrm>
            <a:off x="261022" y="1059528"/>
            <a:ext cx="11111060" cy="4901324"/>
          </a:xfrm>
        </p:spPr>
        <p:txBody>
          <a:bodyPr vert="horz" lIns="91440" tIns="45720" rIns="91440" bIns="45720" rtlCol="0" anchor="t">
            <a:normAutofit/>
          </a:bodyPr>
          <a:lstStyle/>
          <a:p>
            <a:pPr marL="262890" lvl="1" indent="0">
              <a:spcBef>
                <a:spcPts val="370"/>
              </a:spcBef>
              <a:buNone/>
              <a:defRPr/>
            </a:pPr>
            <a:r>
              <a:rPr lang="en-US" sz="2800" dirty="0">
                <a:solidFill>
                  <a:schemeClr val="tx1"/>
                </a:solidFill>
              </a:rPr>
              <a:t>Test Administrators should </a:t>
            </a:r>
            <a:r>
              <a:rPr lang="en-US" sz="2800" b="1" dirty="0">
                <a:solidFill>
                  <a:schemeClr val="tx1"/>
                </a:solidFill>
              </a:rPr>
              <a:t>avoid</a:t>
            </a:r>
            <a:r>
              <a:rPr lang="en-US" sz="2800" dirty="0">
                <a:solidFill>
                  <a:schemeClr val="tx1"/>
                </a:solidFill>
              </a:rPr>
              <a:t> the following:</a:t>
            </a:r>
          </a:p>
          <a:p>
            <a:pPr marL="719138" lvl="1" indent="-457200">
              <a:spcBef>
                <a:spcPts val="370"/>
              </a:spcBef>
              <a:defRPr/>
            </a:pPr>
            <a:r>
              <a:rPr lang="en-US" sz="2600" dirty="0">
                <a:solidFill>
                  <a:schemeClr val="tx1"/>
                </a:solidFill>
              </a:rPr>
              <a:t>Provide verbal or nonverbal prompts, cues, general feedback or guidance to the correct answer. </a:t>
            </a:r>
          </a:p>
          <a:p>
            <a:pPr marL="719138" lvl="1" indent="-457200">
              <a:spcBef>
                <a:spcPts val="370"/>
              </a:spcBef>
              <a:defRPr/>
            </a:pPr>
            <a:r>
              <a:rPr lang="en-US" sz="2600" dirty="0">
                <a:solidFill>
                  <a:schemeClr val="tx1"/>
                </a:solidFill>
              </a:rPr>
              <a:t>Provide physical guidance to the correct answer.</a:t>
            </a:r>
          </a:p>
          <a:p>
            <a:pPr marL="719138" lvl="1" indent="-457200">
              <a:spcBef>
                <a:spcPts val="370"/>
              </a:spcBef>
              <a:defRPr/>
            </a:pPr>
            <a:r>
              <a:rPr lang="en-US" sz="2600" dirty="0">
                <a:solidFill>
                  <a:schemeClr val="tx1"/>
                </a:solidFill>
              </a:rPr>
              <a:t>Decide that a student response is not the intended response and ask the student to respond again.</a:t>
            </a:r>
          </a:p>
          <a:p>
            <a:pPr marL="719138" lvl="1" indent="-457200">
              <a:spcBef>
                <a:spcPts val="370"/>
              </a:spcBef>
              <a:defRPr/>
            </a:pPr>
            <a:r>
              <a:rPr lang="en-US" sz="2600" dirty="0">
                <a:solidFill>
                  <a:schemeClr val="tx1"/>
                </a:solidFill>
              </a:rPr>
              <a:t>Give the student multiple trials to get the correct response once an incorrect response is given.</a:t>
            </a:r>
          </a:p>
          <a:p>
            <a:pPr marL="719138" lvl="1" indent="-457200">
              <a:spcBef>
                <a:spcPts val="370"/>
              </a:spcBef>
              <a:defRPr/>
            </a:pPr>
            <a:r>
              <a:rPr lang="en-US" sz="2600" dirty="0">
                <a:solidFill>
                  <a:schemeClr val="tx1"/>
                </a:solidFill>
              </a:rPr>
              <a:t>Start the task from the beginning when interrupted or stopped.</a:t>
            </a:r>
          </a:p>
          <a:p>
            <a:pPr marL="719138" lvl="1" indent="-457200">
              <a:spcBef>
                <a:spcPts val="370"/>
              </a:spcBef>
              <a:defRPr/>
            </a:pPr>
            <a:r>
              <a:rPr lang="en-US" sz="2600" dirty="0">
                <a:solidFill>
                  <a:schemeClr val="tx1"/>
                </a:solidFill>
              </a:rPr>
              <a:t>Record responses based on what the test administrator “thinks” the student knows.</a:t>
            </a:r>
          </a:p>
          <a:p>
            <a:pPr marL="0" indent="0">
              <a:buNone/>
            </a:pPr>
            <a:endParaRPr lang="en-US" dirty="0"/>
          </a:p>
        </p:txBody>
      </p:sp>
    </p:spTree>
    <p:extLst>
      <p:ext uri="{BB962C8B-B14F-4D97-AF65-F5344CB8AC3E}">
        <p14:creationId xmlns:p14="http://schemas.microsoft.com/office/powerpoint/2010/main" val="773248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576E9-E77F-747F-E60B-AE5B202F7F2C}"/>
            </a:ext>
          </a:extLst>
        </p:cNvPr>
        <p:cNvGrpSpPr/>
        <p:nvPr/>
      </p:nvGrpSpPr>
      <p:grpSpPr>
        <a:xfrm>
          <a:off x="0" y="0"/>
          <a:ext cx="0" cy="0"/>
          <a:chOff x="0" y="0"/>
          <a:chExt cx="0" cy="0"/>
        </a:xfrm>
      </p:grpSpPr>
      <p:sp>
        <p:nvSpPr>
          <p:cNvPr id="12290" name="Rectangle 2">
            <a:extLst>
              <a:ext uri="{FF2B5EF4-FFF2-40B4-BE49-F238E27FC236}">
                <a16:creationId xmlns:a16="http://schemas.microsoft.com/office/drawing/2014/main" id="{AAD73820-60CC-A930-1E6D-B1D45ADB73A5}"/>
              </a:ext>
            </a:extLst>
          </p:cNvPr>
          <p:cNvSpPr>
            <a:spLocks noGrp="1" noChangeArrowheads="1"/>
          </p:cNvSpPr>
          <p:nvPr>
            <p:ph type="title"/>
          </p:nvPr>
        </p:nvSpPr>
        <p:spPr>
          <a:xfrm>
            <a:off x="0" y="10160"/>
            <a:ext cx="9975310" cy="1107440"/>
          </a:xfrm>
        </p:spPr>
        <p:txBody>
          <a:bodyPr>
            <a:normAutofit fontScale="90000"/>
          </a:bodyPr>
          <a:lstStyle/>
          <a:p>
            <a:r>
              <a:rPr lang="en-US" dirty="0"/>
              <a:t>AKSA Attainment Tasks (ATs) Are Designed To:</a:t>
            </a:r>
          </a:p>
        </p:txBody>
      </p:sp>
      <p:sp>
        <p:nvSpPr>
          <p:cNvPr id="12294" name="Rectangle 3">
            <a:extLst>
              <a:ext uri="{FF2B5EF4-FFF2-40B4-BE49-F238E27FC236}">
                <a16:creationId xmlns:a16="http://schemas.microsoft.com/office/drawing/2014/main" id="{0A668B9F-96DB-2458-AAD8-94BD737B4879}"/>
              </a:ext>
            </a:extLst>
          </p:cNvPr>
          <p:cNvSpPr>
            <a:spLocks noGrp="1" noChangeArrowheads="1"/>
          </p:cNvSpPr>
          <p:nvPr>
            <p:ph sz="quarter" idx="4294967295"/>
          </p:nvPr>
        </p:nvSpPr>
        <p:spPr>
          <a:xfrm>
            <a:off x="306571" y="993361"/>
            <a:ext cx="11007191" cy="4495800"/>
          </a:xfrm>
          <a:prstGeom prst="rect">
            <a:avLst/>
          </a:prstGeom>
        </p:spPr>
        <p:txBody>
          <a:bodyPr vert="horz" lIns="91440" tIns="45720" rIns="91440" bIns="45720" rtlCol="0" anchor="t">
            <a:normAutofit/>
          </a:bodyPr>
          <a:lstStyle/>
          <a:p>
            <a:r>
              <a:rPr lang="en-US" dirty="0">
                <a:solidFill>
                  <a:schemeClr val="tx1"/>
                </a:solidFill>
              </a:rPr>
              <a:t>Provide students with the most significant cognitive disabilities (less than 1% of the total student population) with an alternate assessment to the Kentucky Summative Assessment (KSA) in the following content areas:</a:t>
            </a:r>
          </a:p>
          <a:p>
            <a:pPr lvl="1" eaLnBrk="1" hangingPunct="1"/>
            <a:r>
              <a:rPr lang="en-US" dirty="0">
                <a:solidFill>
                  <a:schemeClr val="tx1"/>
                </a:solidFill>
              </a:rPr>
              <a:t>Reading</a:t>
            </a:r>
          </a:p>
          <a:p>
            <a:pPr lvl="1" eaLnBrk="1" hangingPunct="1"/>
            <a:r>
              <a:rPr lang="en-US" dirty="0">
                <a:solidFill>
                  <a:schemeClr val="tx1"/>
                </a:solidFill>
              </a:rPr>
              <a:t>Mathematics</a:t>
            </a:r>
          </a:p>
          <a:p>
            <a:pPr lvl="1" eaLnBrk="1" hangingPunct="1"/>
            <a:r>
              <a:rPr lang="en-US" dirty="0">
                <a:solidFill>
                  <a:schemeClr val="tx1"/>
                </a:solidFill>
              </a:rPr>
              <a:t>Science</a:t>
            </a:r>
          </a:p>
          <a:p>
            <a:pPr lvl="1" eaLnBrk="1" hangingPunct="1"/>
            <a:r>
              <a:rPr lang="en-US" dirty="0">
                <a:solidFill>
                  <a:schemeClr val="tx1"/>
                </a:solidFill>
              </a:rPr>
              <a:t>Social Studies</a:t>
            </a:r>
          </a:p>
          <a:p>
            <a:pPr eaLnBrk="1" hangingPunct="1"/>
            <a:r>
              <a:rPr lang="en-US" dirty="0">
                <a:solidFill>
                  <a:schemeClr val="tx1"/>
                </a:solidFill>
              </a:rPr>
              <a:t>Required by the Individuals with Disabilities Education Improvement Act 2004 (IDEIA 2004, reauthorized in 2007).</a:t>
            </a:r>
          </a:p>
        </p:txBody>
      </p:sp>
    </p:spTree>
    <p:extLst>
      <p:ext uri="{BB962C8B-B14F-4D97-AF65-F5344CB8AC3E}">
        <p14:creationId xmlns:p14="http://schemas.microsoft.com/office/powerpoint/2010/main" val="2076236411"/>
      </p:ext>
    </p:extLst>
  </p:cSld>
  <p:clrMapOvr>
    <a:masterClrMapping/>
  </p:clrMapOvr>
  <p:extLst>
    <p:ext uri="{E180D4A7-C9FB-4DFB-919C-405C955672EB}">
      <p14:showEvtLst xmlns:p14="http://schemas.microsoft.com/office/powerpoint/2010/main">
        <p14:playEvt time="0" objId="2"/>
        <p14:stopEvt time="27638" objId="2"/>
      </p14:showEvtLst>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89968-C016-EF7C-5D68-A0B16756F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6E5D72-4EFC-0445-C2E9-07669B86BBCD}"/>
              </a:ext>
            </a:extLst>
          </p:cNvPr>
          <p:cNvSpPr>
            <a:spLocks noGrp="1"/>
          </p:cNvSpPr>
          <p:nvPr>
            <p:ph type="title"/>
          </p:nvPr>
        </p:nvSpPr>
        <p:spPr>
          <a:xfrm>
            <a:off x="1450415" y="2906527"/>
            <a:ext cx="10515600" cy="2193924"/>
          </a:xfrm>
        </p:spPr>
        <p:txBody>
          <a:bodyPr/>
          <a:lstStyle/>
          <a:p>
            <a:pPr marL="229870" algn="r"/>
            <a:r>
              <a:rPr lang="en-US"/>
              <a:t>After Administering the Test</a:t>
            </a:r>
          </a:p>
        </p:txBody>
      </p:sp>
    </p:spTree>
    <p:extLst>
      <p:ext uri="{BB962C8B-B14F-4D97-AF65-F5344CB8AC3E}">
        <p14:creationId xmlns:p14="http://schemas.microsoft.com/office/powerpoint/2010/main" val="28524272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1"/>
            <a:ext cx="8659667" cy="993531"/>
          </a:xfrm>
        </p:spPr>
        <p:txBody>
          <a:bodyPr/>
          <a:lstStyle/>
          <a:p>
            <a:pPr eaLnBrk="1" hangingPunct="1"/>
            <a:r>
              <a:rPr lang="en-US"/>
              <a:t>After Administering the Tasks</a:t>
            </a:r>
          </a:p>
        </p:txBody>
      </p:sp>
      <p:sp>
        <p:nvSpPr>
          <p:cNvPr id="45062" name="Rectangle 3"/>
          <p:cNvSpPr>
            <a:spLocks noGrp="1" noChangeArrowheads="1"/>
          </p:cNvSpPr>
          <p:nvPr>
            <p:ph sz="quarter" idx="4294967295"/>
          </p:nvPr>
        </p:nvSpPr>
        <p:spPr>
          <a:xfrm>
            <a:off x="182880" y="1325879"/>
            <a:ext cx="11713752" cy="4407817"/>
          </a:xfrm>
          <a:prstGeom prst="rect">
            <a:avLst/>
          </a:prstGeom>
        </p:spPr>
        <p:txBody>
          <a:bodyPr vert="horz" lIns="91440" tIns="45720" rIns="91440" bIns="45720" rtlCol="0" anchor="t">
            <a:normAutofit lnSpcReduction="10000"/>
          </a:bodyPr>
          <a:lstStyle/>
          <a:p>
            <a:r>
              <a:rPr lang="en-US" dirty="0">
                <a:solidFill>
                  <a:schemeClr val="tx1"/>
                </a:solidFill>
              </a:rPr>
              <a:t>All Attainment Task materials are considered secure testing materials and must be stored in a double-locked location when not in use. </a:t>
            </a:r>
          </a:p>
          <a:p>
            <a:r>
              <a:rPr lang="en-US" b="1" dirty="0">
                <a:solidFill>
                  <a:schemeClr val="tx1"/>
                </a:solidFill>
              </a:rPr>
              <a:t>All</a:t>
            </a:r>
            <a:r>
              <a:rPr lang="en-US" dirty="0">
                <a:solidFill>
                  <a:schemeClr val="tx1"/>
                </a:solidFill>
              </a:rPr>
              <a:t> school level materials associated with the AKSA must be returned to the DAC, BAC, </a:t>
            </a:r>
            <a:r>
              <a:rPr lang="en-US" dirty="0" err="1">
                <a:solidFill>
                  <a:schemeClr val="tx1"/>
                </a:solidFill>
              </a:rPr>
              <a:t>DoSE</a:t>
            </a:r>
            <a:r>
              <a:rPr lang="en-US" dirty="0">
                <a:solidFill>
                  <a:schemeClr val="tx1"/>
                </a:solidFill>
              </a:rPr>
              <a:t> or district alternate assessment administrator to be securely destroyed. </a:t>
            </a:r>
          </a:p>
          <a:p>
            <a:r>
              <a:rPr lang="en-US" dirty="0">
                <a:solidFill>
                  <a:schemeClr val="tx1"/>
                </a:solidFill>
              </a:rPr>
              <a:t>Districts who did not order a DAC binder will retain one school level binder at each grade band after Window 1.</a:t>
            </a:r>
          </a:p>
          <a:p>
            <a:r>
              <a:rPr lang="en-US" dirty="0">
                <a:solidFill>
                  <a:schemeClr val="tx1"/>
                </a:solidFill>
              </a:rPr>
              <a:t>File the student(s)’ answer sheet in a secure location until after data cleanup.</a:t>
            </a:r>
          </a:p>
          <a:p>
            <a:pPr lvl="1"/>
            <a:r>
              <a:rPr lang="en-US" dirty="0">
                <a:solidFill>
                  <a:schemeClr val="tx1"/>
                </a:solidFill>
              </a:rPr>
              <a:t>Follow district retention policies for storing student answer sheets beyond data cleanup. </a:t>
            </a:r>
            <a:endParaRPr lang="en-US" dirty="0"/>
          </a:p>
          <a:p>
            <a:pPr eaLnBrk="1" hangingPunct="1">
              <a:lnSpc>
                <a:spcPct val="90000"/>
              </a:lnSpc>
              <a:buNone/>
            </a:pPr>
            <a:endParaRPr lang="en-US" dirty="0"/>
          </a:p>
        </p:txBody>
      </p:sp>
    </p:spTree>
    <p:extLst>
      <p:ext uri="{BB962C8B-B14F-4D97-AF65-F5344CB8AC3E}">
        <p14:creationId xmlns:p14="http://schemas.microsoft.com/office/powerpoint/2010/main" val="3184431931"/>
      </p:ext>
    </p:extLst>
  </p:cSld>
  <p:clrMapOvr>
    <a:masterClrMapping/>
  </p:clrMapOvr>
  <p:extLst>
    <p:ext uri="{E180D4A7-C9FB-4DFB-919C-405C955672EB}">
      <p14:showEvtLst xmlns:p14="http://schemas.microsoft.com/office/powerpoint/2010/main">
        <p14:playEvt time="0" objId="2"/>
        <p14:stopEvt time="40450" objId="2"/>
      </p14:showEvtLst>
    </p:ext>
  </p:extLs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2E45D-AD24-58BE-8FC6-21D1B252DA3B}"/>
            </a:ext>
          </a:extLst>
        </p:cNvPr>
        <p:cNvGrpSpPr/>
        <p:nvPr/>
      </p:nvGrpSpPr>
      <p:grpSpPr>
        <a:xfrm>
          <a:off x="0" y="0"/>
          <a:ext cx="0" cy="0"/>
          <a:chOff x="0" y="0"/>
          <a:chExt cx="0" cy="0"/>
        </a:xfrm>
      </p:grpSpPr>
      <p:sp>
        <p:nvSpPr>
          <p:cNvPr id="45058" name="Rectangle 2">
            <a:extLst>
              <a:ext uri="{FF2B5EF4-FFF2-40B4-BE49-F238E27FC236}">
                <a16:creationId xmlns:a16="http://schemas.microsoft.com/office/drawing/2014/main" id="{E8DD7177-B688-1D28-2313-82BFED5167CD}"/>
              </a:ext>
            </a:extLst>
          </p:cNvPr>
          <p:cNvSpPr>
            <a:spLocks noGrp="1" noChangeArrowheads="1"/>
          </p:cNvSpPr>
          <p:nvPr>
            <p:ph type="title"/>
          </p:nvPr>
        </p:nvSpPr>
        <p:spPr>
          <a:xfrm>
            <a:off x="0" y="-1"/>
            <a:ext cx="8659667" cy="993531"/>
          </a:xfrm>
        </p:spPr>
        <p:txBody>
          <a:bodyPr/>
          <a:lstStyle/>
          <a:p>
            <a:pPr eaLnBrk="1" hangingPunct="1"/>
            <a:r>
              <a:rPr lang="en-US"/>
              <a:t>Score Entry in the SRD</a:t>
            </a:r>
          </a:p>
        </p:txBody>
      </p:sp>
      <p:sp>
        <p:nvSpPr>
          <p:cNvPr id="45062" name="Rectangle 3">
            <a:extLst>
              <a:ext uri="{FF2B5EF4-FFF2-40B4-BE49-F238E27FC236}">
                <a16:creationId xmlns:a16="http://schemas.microsoft.com/office/drawing/2014/main" id="{8437177A-F1C5-1CE1-509E-FB2A7786D0E8}"/>
              </a:ext>
            </a:extLst>
          </p:cNvPr>
          <p:cNvSpPr>
            <a:spLocks noGrp="1" noChangeArrowheads="1"/>
          </p:cNvSpPr>
          <p:nvPr>
            <p:ph sz="quarter" idx="4294967295"/>
          </p:nvPr>
        </p:nvSpPr>
        <p:spPr>
          <a:xfrm>
            <a:off x="182880" y="1325879"/>
            <a:ext cx="11713752" cy="4407817"/>
          </a:xfrm>
          <a:prstGeom prst="rect">
            <a:avLst/>
          </a:prstGeom>
        </p:spPr>
        <p:txBody>
          <a:bodyPr vert="horz" lIns="91440" tIns="45720" rIns="91440" bIns="45720" rtlCol="0" anchor="t">
            <a:normAutofit fontScale="92500" lnSpcReduction="10000"/>
          </a:bodyPr>
          <a:lstStyle/>
          <a:p>
            <a:r>
              <a:rPr lang="en-US" dirty="0"/>
              <a:t>To enter scores for the AKSA ATs, click on the "AT“ that corresponds with the student’s name in the list of students (see picture).</a:t>
            </a:r>
          </a:p>
          <a:p>
            <a:r>
              <a:rPr lang="en-US" dirty="0"/>
              <a:t>Click the “AT” that corresponds with the Window that you are entering scores for. </a:t>
            </a:r>
          </a:p>
          <a:p>
            <a:pPr lvl="1"/>
            <a:r>
              <a:rPr lang="en-US" dirty="0"/>
              <a:t>You will no longer need to select a Form number since there is only one field test form per content area.  </a:t>
            </a:r>
          </a:p>
          <a:p>
            <a:r>
              <a:rPr lang="en-US" dirty="0"/>
              <a:t>If you choose to click “Reset”, it will reset all of the scores entered for the student and the scores will need to be re-entered. </a:t>
            </a:r>
          </a:p>
          <a:p>
            <a:r>
              <a:rPr lang="en-US" dirty="0"/>
              <a:t>Once scores are entered and saved and submitted, the “AT” will show green to indicate the record is complete. </a:t>
            </a:r>
          </a:p>
          <a:p>
            <a:r>
              <a:rPr lang="en-US" dirty="0"/>
              <a:t>To save scores while entering, click “Save and Submit”</a:t>
            </a:r>
          </a:p>
          <a:p>
            <a:pPr lvl="1"/>
            <a:r>
              <a:rPr lang="en-US" dirty="0"/>
              <a:t>It will only submit if all scores are entered. </a:t>
            </a:r>
          </a:p>
        </p:txBody>
      </p:sp>
      <p:pic>
        <p:nvPicPr>
          <p:cNvPr id="3" name="Picture 2" descr="Score entry in the SRD. Column headings: TAR and AT. Entries shown: TAR, AT; TAR, AT; TAR, AT; TAR, AT; TAR, AT.">
            <a:extLst>
              <a:ext uri="{FF2B5EF4-FFF2-40B4-BE49-F238E27FC236}">
                <a16:creationId xmlns:a16="http://schemas.microsoft.com/office/drawing/2014/main" id="{B8DF8015-72CC-F85B-9901-4CB08803F277}"/>
              </a:ext>
            </a:extLst>
          </p:cNvPr>
          <p:cNvPicPr>
            <a:picLocks noChangeAspect="1"/>
          </p:cNvPicPr>
          <p:nvPr/>
        </p:nvPicPr>
        <p:blipFill>
          <a:blip r:embed="rId3"/>
          <a:srcRect l="33673" r="15403" b="68482"/>
          <a:stretch>
            <a:fillRect/>
          </a:stretch>
        </p:blipFill>
        <p:spPr>
          <a:xfrm>
            <a:off x="11201861" y="993530"/>
            <a:ext cx="589646" cy="1113228"/>
          </a:xfrm>
          <a:prstGeom prst="rect">
            <a:avLst/>
          </a:prstGeom>
        </p:spPr>
      </p:pic>
      <p:pic>
        <p:nvPicPr>
          <p:cNvPr id="11" name="Picture 10" descr="Score entry for AT. Column headings: Window, View, Reset. Row 1: Window 1, AT, NA. Row 2: Window 2, AT, Reset. Footer text: 2024-2025. All rights reserved. For questions, please contact Darrell Mattingly.">
            <a:extLst>
              <a:ext uri="{FF2B5EF4-FFF2-40B4-BE49-F238E27FC236}">
                <a16:creationId xmlns:a16="http://schemas.microsoft.com/office/drawing/2014/main" id="{D25CC80C-62B8-ABC1-614E-A1946D48A428}"/>
              </a:ext>
            </a:extLst>
          </p:cNvPr>
          <p:cNvPicPr>
            <a:picLocks noChangeAspect="1"/>
          </p:cNvPicPr>
          <p:nvPr/>
        </p:nvPicPr>
        <p:blipFill>
          <a:blip r:embed="rId4"/>
          <a:stretch>
            <a:fillRect/>
          </a:stretch>
        </p:blipFill>
        <p:spPr>
          <a:xfrm>
            <a:off x="6666613" y="4993793"/>
            <a:ext cx="4281377" cy="739903"/>
          </a:xfrm>
          <a:prstGeom prst="rect">
            <a:avLst/>
          </a:prstGeom>
        </p:spPr>
      </p:pic>
    </p:spTree>
    <p:extLst>
      <p:ext uri="{BB962C8B-B14F-4D97-AF65-F5344CB8AC3E}">
        <p14:creationId xmlns:p14="http://schemas.microsoft.com/office/powerpoint/2010/main" val="3709270550"/>
      </p:ext>
    </p:extLst>
  </p:cSld>
  <p:clrMapOvr>
    <a:masterClrMapping/>
  </p:clrMapOvr>
  <p:extLst>
    <p:ext uri="{E180D4A7-C9FB-4DFB-919C-405C955672EB}">
      <p14:showEvtLst xmlns:p14="http://schemas.microsoft.com/office/powerpoint/2010/main">
        <p14:playEvt time="0" objId="2"/>
        <p14:stopEvt time="40450" objId="2"/>
      </p14:showEvtLst>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3294-93D4-DEFB-2E9F-15275F34B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6310DC-381A-767B-BF05-512A42FC8A85}"/>
              </a:ext>
            </a:extLst>
          </p:cNvPr>
          <p:cNvSpPr>
            <a:spLocks noGrp="1"/>
          </p:cNvSpPr>
          <p:nvPr>
            <p:ph type="title"/>
          </p:nvPr>
        </p:nvSpPr>
        <p:spPr>
          <a:xfrm>
            <a:off x="1450415" y="2906527"/>
            <a:ext cx="10515600" cy="2193924"/>
          </a:xfrm>
        </p:spPr>
        <p:txBody>
          <a:bodyPr/>
          <a:lstStyle/>
          <a:p>
            <a:pPr marL="229870" algn="r"/>
            <a:r>
              <a:rPr lang="en-US"/>
              <a:t>Webpage Resources</a:t>
            </a:r>
          </a:p>
        </p:txBody>
      </p:sp>
    </p:spTree>
    <p:extLst>
      <p:ext uri="{BB962C8B-B14F-4D97-AF65-F5344CB8AC3E}">
        <p14:creationId xmlns:p14="http://schemas.microsoft.com/office/powerpoint/2010/main" val="15805665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0"/>
            <a:ext cx="12192000" cy="1033848"/>
          </a:xfrm>
        </p:spPr>
        <p:txBody>
          <a:bodyPr>
            <a:normAutofit/>
          </a:bodyPr>
          <a:lstStyle/>
          <a:p>
            <a:pPr eaLnBrk="1" hangingPunct="1"/>
            <a:r>
              <a:rPr lang="en-US"/>
              <a:t>Alternate Kentucky Summative Assessment Webpage</a:t>
            </a:r>
          </a:p>
        </p:txBody>
      </p:sp>
      <p:sp>
        <p:nvSpPr>
          <p:cNvPr id="5123" name="Content Placeholder 2"/>
          <p:cNvSpPr>
            <a:spLocks noGrp="1"/>
          </p:cNvSpPr>
          <p:nvPr>
            <p:ph idx="4294967295"/>
          </p:nvPr>
        </p:nvSpPr>
        <p:spPr>
          <a:xfrm>
            <a:off x="391159" y="1033848"/>
            <a:ext cx="11143616" cy="4883946"/>
          </a:xfrm>
          <a:prstGeom prst="rect">
            <a:avLst/>
          </a:prstGeom>
          <a:ln>
            <a:miter lim="800000"/>
            <a:headEnd/>
            <a:tailEnd/>
          </a:ln>
        </p:spPr>
        <p:txBody>
          <a:bodyPr vert="horz" lIns="91440" tIns="45720" rIns="91440" bIns="45720" rtlCol="0" anchor="t">
            <a:normAutofit lnSpcReduction="10000"/>
          </a:bodyPr>
          <a:lstStyle/>
          <a:p>
            <a:pPr>
              <a:defRPr/>
            </a:pPr>
            <a:r>
              <a:rPr lang="en-US" sz="2800" dirty="0">
                <a:solidFill>
                  <a:schemeClr val="tx1"/>
                </a:solidFill>
              </a:rPr>
              <a:t>Go to </a:t>
            </a:r>
            <a:r>
              <a:rPr lang="en-US" dirty="0">
                <a:solidFill>
                  <a:schemeClr val="tx1"/>
                </a:solidFill>
              </a:rPr>
              <a:t>the Kentucky</a:t>
            </a:r>
            <a:r>
              <a:rPr lang="en-US" sz="2800" dirty="0">
                <a:solidFill>
                  <a:schemeClr val="tx1"/>
                </a:solidFill>
              </a:rPr>
              <a:t> Department of Education’s website at </a:t>
            </a:r>
            <a:r>
              <a:rPr lang="en-US" sz="2800" dirty="0">
                <a:solidFill>
                  <a:schemeClr val="accent1">
                    <a:lumMod val="75000"/>
                  </a:schemeClr>
                </a:solidFill>
                <a:hlinkClick r:id="rId3">
                  <a:extLst>
                    <a:ext uri="{A12FA001-AC4F-418D-AE19-62706E023703}">
                      <ahyp:hlinkClr xmlns:ahyp="http://schemas.microsoft.com/office/drawing/2018/hyperlinkcolor" val="tx"/>
                    </a:ext>
                  </a:extLst>
                </a:hlinkClick>
              </a:rPr>
              <a:t>Kentucky Department of Education</a:t>
            </a:r>
            <a:r>
              <a:rPr lang="en-US" sz="2800" dirty="0">
                <a:solidFill>
                  <a:schemeClr val="tx1"/>
                </a:solidFill>
              </a:rPr>
              <a:t>; click on Assessment and Accountability, Assessments, </a:t>
            </a:r>
            <a:r>
              <a:rPr lang="en-US" dirty="0">
                <a:solidFill>
                  <a:schemeClr val="tx1"/>
                </a:solidFill>
              </a:rPr>
              <a:t>Alternate Kentucky</a:t>
            </a:r>
            <a:r>
              <a:rPr lang="en-US" sz="2800" dirty="0">
                <a:solidFill>
                  <a:schemeClr val="tx1"/>
                </a:solidFill>
              </a:rPr>
              <a:t> Summative Assessment Program</a:t>
            </a:r>
            <a:r>
              <a:rPr lang="en-US" dirty="0">
                <a:solidFill>
                  <a:schemeClr val="tx1"/>
                </a:solidFill>
              </a:rPr>
              <a:t>, and Alternate Resources.</a:t>
            </a:r>
            <a:endParaRPr lang="en-US" sz="2800" dirty="0">
              <a:solidFill>
                <a:schemeClr val="tx1"/>
              </a:solidFill>
            </a:endParaRPr>
          </a:p>
          <a:p>
            <a:pPr>
              <a:defRPr/>
            </a:pPr>
            <a:r>
              <a:rPr lang="en-US" sz="2800" dirty="0">
                <a:solidFill>
                  <a:schemeClr val="tx1"/>
                </a:solidFill>
              </a:rPr>
              <a:t>Look specifically for the following items:</a:t>
            </a:r>
          </a:p>
          <a:p>
            <a:pPr marL="971550" lvl="1" indent="-342900">
              <a:tabLst>
                <a:tab pos="914400" algn="l"/>
              </a:tabLst>
              <a:defRPr/>
            </a:pPr>
            <a:r>
              <a:rPr lang="en-US" dirty="0">
                <a:solidFill>
                  <a:schemeClr val="tx1"/>
                </a:solidFill>
              </a:rPr>
              <a:t>Administration Guides</a:t>
            </a:r>
          </a:p>
          <a:p>
            <a:pPr marL="971550" lvl="1" indent="-342900">
              <a:tabLst>
                <a:tab pos="914400" algn="l"/>
              </a:tabLst>
              <a:defRPr/>
            </a:pPr>
            <a:r>
              <a:rPr lang="en-US" dirty="0">
                <a:solidFill>
                  <a:schemeClr val="tx1"/>
                </a:solidFill>
              </a:rPr>
              <a:t>Required Training Modules</a:t>
            </a:r>
          </a:p>
          <a:p>
            <a:pPr marL="971550" lvl="1" indent="-342900">
              <a:tabLst>
                <a:tab pos="914400" algn="l"/>
              </a:tabLst>
              <a:defRPr/>
            </a:pPr>
            <a:r>
              <a:rPr lang="en-US" dirty="0">
                <a:solidFill>
                  <a:schemeClr val="tx1"/>
                </a:solidFill>
              </a:rPr>
              <a:t>Alternate Assessment Program Calendar</a:t>
            </a:r>
          </a:p>
          <a:p>
            <a:pPr>
              <a:defRPr/>
            </a:pPr>
            <a:r>
              <a:rPr lang="en-US" dirty="0">
                <a:solidFill>
                  <a:schemeClr val="tx1"/>
                </a:solidFill>
              </a:rPr>
              <a:t>Additional Resources found elsewhere on KDE's website:</a:t>
            </a:r>
          </a:p>
          <a:p>
            <a:pPr marL="971550" lvl="1" indent="-342900">
              <a:defRPr/>
            </a:pPr>
            <a:r>
              <a:rPr lang="en-US" dirty="0">
                <a:solidFill>
                  <a:schemeClr val="tx1"/>
                </a:solidFill>
                <a:hlinkClick r:id="rId4"/>
              </a:rPr>
              <a:t>AKSA Targets</a:t>
            </a:r>
            <a:endParaRPr lang="en-US" dirty="0">
              <a:solidFill>
                <a:schemeClr val="tx1"/>
              </a:solidFill>
            </a:endParaRPr>
          </a:p>
          <a:p>
            <a:pPr marL="971550" lvl="1" indent="-342900">
              <a:defRPr/>
            </a:pPr>
            <a:r>
              <a:rPr lang="en-US" dirty="0">
                <a:solidFill>
                  <a:schemeClr val="tx1"/>
                </a:solidFill>
                <a:hlinkClick r:id="rId5"/>
              </a:rPr>
              <a:t>AKSA Released Items</a:t>
            </a:r>
          </a:p>
          <a:p>
            <a:pPr marL="971550" lvl="1" indent="-342900">
              <a:defRPr/>
            </a:pPr>
            <a:r>
              <a:rPr lang="en-US" dirty="0">
                <a:solidFill>
                  <a:schemeClr val="tx1"/>
                </a:solidFill>
                <a:hlinkClick r:id="rId6"/>
              </a:rPr>
              <a:t>AKSA Resource Guide</a:t>
            </a:r>
            <a:endParaRPr lang="en-US" dirty="0">
              <a:solidFill>
                <a:schemeClr val="tx1"/>
              </a:solidFill>
            </a:endParaRPr>
          </a:p>
          <a:p>
            <a:pPr lvl="1">
              <a:buFont typeface="Wingdings" panose="05000000000000000000" pitchFamily="2" charset="2"/>
              <a:buChar char="Ø"/>
              <a:defRPr/>
            </a:pPr>
            <a:endParaRPr lang="en-US" dirty="0"/>
          </a:p>
        </p:txBody>
      </p:sp>
    </p:spTree>
    <p:extLst>
      <p:ext uri="{BB962C8B-B14F-4D97-AF65-F5344CB8AC3E}">
        <p14:creationId xmlns:p14="http://schemas.microsoft.com/office/powerpoint/2010/main" val="992295482"/>
      </p:ext>
    </p:extLst>
  </p:cSld>
  <p:clrMapOvr>
    <a:masterClrMapping/>
  </p:clrMapOvr>
  <p:transition/>
  <p:extLst>
    <p:ext uri="{E180D4A7-C9FB-4DFB-919C-405C955672EB}">
      <p14:showEvtLst xmlns:p14="http://schemas.microsoft.com/office/powerpoint/2010/main">
        <p14:playEvt time="0" objId="2"/>
        <p14:stopEvt time="68644" objId="2"/>
      </p14:showEvtLst>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11C893B3-73F2-4068-9286-0015FB25B9A9}"/>
              </a:ext>
            </a:extLst>
          </p:cNvPr>
          <p:cNvSpPr>
            <a:spLocks noGrp="1"/>
          </p:cNvSpPr>
          <p:nvPr>
            <p:ph type="title"/>
          </p:nvPr>
        </p:nvSpPr>
        <p:spPr>
          <a:xfrm>
            <a:off x="0" y="-4045"/>
            <a:ext cx="12192000" cy="1045768"/>
          </a:xfrm>
          <a:prstGeom prst="rect">
            <a:avLst/>
          </a:prstGeom>
        </p:spPr>
        <p:txBody>
          <a:bodyPr>
            <a:normAutofit/>
          </a:bodyPr>
          <a:lstStyle/>
          <a:p>
            <a:r>
              <a:rPr lang="en-US" sz="4000"/>
              <a:t>Division of Assessment and Accountability Support</a:t>
            </a:r>
          </a:p>
        </p:txBody>
      </p:sp>
      <p:sp>
        <p:nvSpPr>
          <p:cNvPr id="6" name="Rectangle: Rounded Corners 5">
            <a:extLst>
              <a:ext uri="{FF2B5EF4-FFF2-40B4-BE49-F238E27FC236}">
                <a16:creationId xmlns:a16="http://schemas.microsoft.com/office/drawing/2014/main" id="{B90D9DA2-C37A-4EC2-9DD5-C3DCF061A585}"/>
              </a:ext>
            </a:extLst>
          </p:cNvPr>
          <p:cNvSpPr/>
          <p:nvPr/>
        </p:nvSpPr>
        <p:spPr>
          <a:xfrm>
            <a:off x="410817" y="1626704"/>
            <a:ext cx="3856383" cy="3604592"/>
          </a:xfrm>
          <a:prstGeom prst="roundRect">
            <a:avLst/>
          </a:prstGeom>
          <a:solidFill>
            <a:srgbClr val="A7CB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400">
                <a:solidFill>
                  <a:schemeClr val="tx1"/>
                </a:solidFill>
              </a:rPr>
              <a:t>OAA/DAAS </a:t>
            </a:r>
            <a:br>
              <a:rPr lang="en-US" sz="2800">
                <a:solidFill>
                  <a:schemeClr val="tx1"/>
                </a:solidFill>
              </a:rPr>
            </a:br>
            <a:r>
              <a:rPr lang="en-US" sz="2800">
                <a:solidFill>
                  <a:schemeClr val="tx1"/>
                </a:solidFill>
              </a:rPr>
              <a:t>(502) 564-4394 </a:t>
            </a:r>
          </a:p>
          <a:p>
            <a:pPr lvl="0" algn="ctr"/>
            <a:r>
              <a:rPr lang="en-US">
                <a:solidFill>
                  <a:schemeClr val="tx1"/>
                </a:solidFill>
                <a:hlinkClick r:id="rId3"/>
              </a:rPr>
              <a:t>krista.mullins@education.ky.gov</a:t>
            </a:r>
            <a:endParaRPr lang="en-US">
              <a:solidFill>
                <a:schemeClr val="tx1"/>
              </a:solidFill>
            </a:endParaRPr>
          </a:p>
          <a:p>
            <a:pPr lvl="0" algn="ctr"/>
            <a:endParaRPr lang="en-US" sz="2800">
              <a:solidFill>
                <a:schemeClr val="tx1"/>
              </a:solidFill>
            </a:endParaRPr>
          </a:p>
        </p:txBody>
      </p:sp>
      <p:sp>
        <p:nvSpPr>
          <p:cNvPr id="7" name="Rectangle: Rounded Corners 6">
            <a:extLst>
              <a:ext uri="{FF2B5EF4-FFF2-40B4-BE49-F238E27FC236}">
                <a16:creationId xmlns:a16="http://schemas.microsoft.com/office/drawing/2014/main" id="{27CC5510-07A2-4BCD-9A13-9559C66A3657}"/>
              </a:ext>
            </a:extLst>
          </p:cNvPr>
          <p:cNvSpPr/>
          <p:nvPr/>
        </p:nvSpPr>
        <p:spPr>
          <a:xfrm>
            <a:off x="4452729" y="1298713"/>
            <a:ext cx="6546197" cy="4227444"/>
          </a:xfrm>
          <a:prstGeom prst="roundRect">
            <a:avLst/>
          </a:prstGeom>
          <a:solidFill>
            <a:srgbClr val="057780"/>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1"/>
            <a:r>
              <a:rPr lang="en-US" sz="2400">
                <a:solidFill>
                  <a:schemeClr val="bg1"/>
                </a:solidFill>
              </a:rPr>
              <a:t>Krista Mullins</a:t>
            </a:r>
            <a:br>
              <a:rPr lang="en-US" sz="2400">
                <a:solidFill>
                  <a:schemeClr val="bg1"/>
                </a:solidFill>
              </a:rPr>
            </a:br>
            <a:r>
              <a:rPr lang="en-US" sz="2400">
                <a:solidFill>
                  <a:schemeClr val="bg1"/>
                </a:solidFill>
              </a:rPr>
              <a:t>Office of Assessment &amp; Accountability</a:t>
            </a:r>
            <a:br>
              <a:rPr lang="en-US" sz="2400">
                <a:solidFill>
                  <a:schemeClr val="bg1"/>
                </a:solidFill>
              </a:rPr>
            </a:br>
            <a:r>
              <a:rPr lang="en-US" sz="2400">
                <a:solidFill>
                  <a:schemeClr val="bg1"/>
                </a:solidFill>
              </a:rPr>
              <a:t>Division of Assessment &amp; Accountability Support</a:t>
            </a:r>
          </a:p>
        </p:txBody>
      </p:sp>
    </p:spTree>
    <p:extLst>
      <p:ext uri="{BB962C8B-B14F-4D97-AF65-F5344CB8AC3E}">
        <p14:creationId xmlns:p14="http://schemas.microsoft.com/office/powerpoint/2010/main" val="16749908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58409-9CC4-12C2-D6C0-833BA595B84B}"/>
              </a:ext>
            </a:extLst>
          </p:cNvPr>
          <p:cNvSpPr>
            <a:spLocks noGrp="1"/>
          </p:cNvSpPr>
          <p:nvPr>
            <p:ph type="title" idx="4294967295"/>
          </p:nvPr>
        </p:nvSpPr>
        <p:spPr>
          <a:xfrm>
            <a:off x="0" y="-1087112"/>
            <a:ext cx="10515600" cy="1076602"/>
          </a:xfrm>
        </p:spPr>
        <p:txBody>
          <a:bodyPr/>
          <a:lstStyle/>
          <a:p>
            <a:r>
              <a:rPr lang="en-US"/>
              <a:t>End Slide</a:t>
            </a:r>
          </a:p>
        </p:txBody>
      </p:sp>
      <p:pic>
        <p:nvPicPr>
          <p:cNvPr id="3" name="Picture 3" descr="Decorative Photo">
            <a:extLst>
              <a:ext uri="{FF2B5EF4-FFF2-40B4-BE49-F238E27FC236}">
                <a16:creationId xmlns:a16="http://schemas.microsoft.com/office/drawing/2014/main" id="{F8228135-254D-D44E-FEC4-99D998046CD8}"/>
              </a:ext>
            </a:extLst>
          </p:cNvPr>
          <p:cNvPicPr>
            <a:picLocks noChangeAspect="1"/>
          </p:cNvPicPr>
          <p:nvPr/>
        </p:nvPicPr>
        <p:blipFill>
          <a:blip r:embed="rId3"/>
          <a:stretch>
            <a:fillRect/>
          </a:stretch>
        </p:blipFill>
        <p:spPr>
          <a:xfrm>
            <a:off x="1030617" y="1931095"/>
            <a:ext cx="5473700" cy="2403743"/>
          </a:xfrm>
          <a:prstGeom prst="rect">
            <a:avLst/>
          </a:prstGeom>
        </p:spPr>
      </p:pic>
    </p:spTree>
    <p:extLst>
      <p:ext uri="{BB962C8B-B14F-4D97-AF65-F5344CB8AC3E}">
        <p14:creationId xmlns:p14="http://schemas.microsoft.com/office/powerpoint/2010/main" val="148169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030147"/>
          </a:xfrm>
        </p:spPr>
        <p:txBody>
          <a:bodyPr/>
          <a:lstStyle/>
          <a:p>
            <a:r>
              <a:rPr lang="en-US">
                <a:solidFill>
                  <a:srgbClr val="057780"/>
                </a:solidFill>
              </a:rPr>
              <a:t>AKSA</a:t>
            </a:r>
          </a:p>
        </p:txBody>
      </p:sp>
      <p:sp>
        <p:nvSpPr>
          <p:cNvPr id="14" name="Text Placeholder 13"/>
          <p:cNvSpPr>
            <a:spLocks noGrp="1"/>
          </p:cNvSpPr>
          <p:nvPr>
            <p:ph type="body" sz="quarter" idx="4294967295"/>
          </p:nvPr>
        </p:nvSpPr>
        <p:spPr>
          <a:xfrm>
            <a:off x="263470" y="881944"/>
            <a:ext cx="11385235" cy="4811940"/>
          </a:xfrm>
        </p:spPr>
        <p:txBody>
          <a:bodyPr vert="horz" lIns="91440" tIns="45720" rIns="91440" bIns="45720" rtlCol="0" anchor="t">
            <a:normAutofit fontScale="32500" lnSpcReduction="20000"/>
          </a:bodyPr>
          <a:lstStyle/>
          <a:p>
            <a:pPr>
              <a:lnSpc>
                <a:spcPct val="120000"/>
              </a:lnSpc>
            </a:pPr>
            <a:r>
              <a:rPr lang="en-US" sz="8600" dirty="0">
                <a:solidFill>
                  <a:schemeClr val="tx1"/>
                </a:solidFill>
              </a:rPr>
              <a:t>Window 1: </a:t>
            </a:r>
            <a:r>
              <a:rPr lang="en-US" sz="8600" b="1" dirty="0">
                <a:solidFill>
                  <a:schemeClr val="tx1"/>
                </a:solidFill>
              </a:rPr>
              <a:t>November 9 – December 18 </a:t>
            </a:r>
          </a:p>
          <a:p>
            <a:pPr>
              <a:lnSpc>
                <a:spcPct val="120000"/>
              </a:lnSpc>
            </a:pPr>
            <a:r>
              <a:rPr lang="en-US" sz="8600" dirty="0">
                <a:solidFill>
                  <a:schemeClr val="tx1"/>
                </a:solidFill>
              </a:rPr>
              <a:t>Window 2: </a:t>
            </a:r>
            <a:r>
              <a:rPr lang="en-US" sz="8600" b="1" dirty="0">
                <a:solidFill>
                  <a:schemeClr val="tx1"/>
                </a:solidFill>
              </a:rPr>
              <a:t>April 12 – May 26</a:t>
            </a:r>
          </a:p>
          <a:p>
            <a:pPr>
              <a:lnSpc>
                <a:spcPct val="120000"/>
              </a:lnSpc>
            </a:pPr>
            <a:r>
              <a:rPr lang="en-US" sz="8600" dirty="0">
                <a:solidFill>
                  <a:schemeClr val="tx1"/>
                </a:solidFill>
              </a:rPr>
              <a:t>Student responses are first recorded on a paper score sheet</a:t>
            </a:r>
          </a:p>
          <a:p>
            <a:pPr lvl="1">
              <a:lnSpc>
                <a:spcPct val="120000"/>
              </a:lnSpc>
            </a:pPr>
            <a:r>
              <a:rPr lang="en-US" sz="8200" dirty="0">
                <a:solidFill>
                  <a:schemeClr val="tx1"/>
                </a:solidFill>
              </a:rPr>
              <a:t>Score sheets should be </a:t>
            </a:r>
            <a:r>
              <a:rPr lang="en-US" sz="8200" b="1" dirty="0">
                <a:solidFill>
                  <a:schemeClr val="tx1"/>
                </a:solidFill>
              </a:rPr>
              <a:t>stored in a secure double locked location</a:t>
            </a:r>
          </a:p>
          <a:p>
            <a:pPr>
              <a:lnSpc>
                <a:spcPct val="120000"/>
              </a:lnSpc>
            </a:pPr>
            <a:r>
              <a:rPr lang="en-US" sz="8600" dirty="0">
                <a:solidFill>
                  <a:schemeClr val="tx1"/>
                </a:solidFill>
              </a:rPr>
              <a:t>Student responses are then entered into the Student Registration Database (SRD)</a:t>
            </a:r>
          </a:p>
          <a:p>
            <a:pPr>
              <a:lnSpc>
                <a:spcPct val="120000"/>
              </a:lnSpc>
            </a:pPr>
            <a:r>
              <a:rPr lang="en-US" sz="8600" dirty="0">
                <a:solidFill>
                  <a:schemeClr val="tx1"/>
                </a:solidFill>
              </a:rPr>
              <a:t>The AKSA is fully scripted and accommodations identified for state assessments in the Individual Education Program (IEP) are permitted</a:t>
            </a:r>
          </a:p>
          <a:p>
            <a:pPr>
              <a:lnSpc>
                <a:spcPct val="120000"/>
              </a:lnSpc>
            </a:pPr>
            <a:r>
              <a:rPr lang="en-US" sz="8600" dirty="0">
                <a:solidFill>
                  <a:schemeClr val="accent1">
                    <a:lumMod val="75000"/>
                  </a:schemeClr>
                </a:solidFill>
                <a:hlinkClick r:id="rId3">
                  <a:extLst>
                    <a:ext uri="{A12FA001-AC4F-418D-AE19-62706E023703}">
                      <ahyp:hlinkClr xmlns:ahyp="http://schemas.microsoft.com/office/drawing/2018/hyperlinkcolor" val="tx"/>
                    </a:ext>
                  </a:extLst>
                </a:hlinkClick>
              </a:rPr>
              <a:t>Kentucky Alternate Assessment Program Calendar</a:t>
            </a:r>
            <a:endParaRPr lang="en-US" dirty="0"/>
          </a:p>
        </p:txBody>
      </p:sp>
    </p:spTree>
    <p:extLst>
      <p:ext uri="{BB962C8B-B14F-4D97-AF65-F5344CB8AC3E}">
        <p14:creationId xmlns:p14="http://schemas.microsoft.com/office/powerpoint/2010/main" val="612955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48196-E7D7-2A92-5B57-BD35CF6DA7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70562C-EB15-50DC-3042-137A99B2D937}"/>
              </a:ext>
            </a:extLst>
          </p:cNvPr>
          <p:cNvSpPr>
            <a:spLocks noGrp="1"/>
          </p:cNvSpPr>
          <p:nvPr>
            <p:ph type="title"/>
          </p:nvPr>
        </p:nvSpPr>
        <p:spPr>
          <a:xfrm>
            <a:off x="0" y="42183"/>
            <a:ext cx="8596668" cy="1320800"/>
          </a:xfrm>
        </p:spPr>
        <p:txBody>
          <a:bodyPr/>
          <a:lstStyle/>
          <a:p>
            <a:r>
              <a:rPr lang="en-US"/>
              <a:t>AKSA Field Test ATs</a:t>
            </a:r>
          </a:p>
        </p:txBody>
      </p:sp>
      <p:sp>
        <p:nvSpPr>
          <p:cNvPr id="5" name="Content Placeholder 2">
            <a:extLst>
              <a:ext uri="{FF2B5EF4-FFF2-40B4-BE49-F238E27FC236}">
                <a16:creationId xmlns:a16="http://schemas.microsoft.com/office/drawing/2014/main" id="{B55270A9-85A2-3E79-7306-C00C5FEDBE34}"/>
              </a:ext>
            </a:extLst>
          </p:cNvPr>
          <p:cNvSpPr txBox="1">
            <a:spLocks/>
          </p:cNvSpPr>
          <p:nvPr/>
        </p:nvSpPr>
        <p:spPr>
          <a:xfrm>
            <a:off x="614303" y="1105286"/>
            <a:ext cx="11146758" cy="4389731"/>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tx1"/>
                </a:solidFill>
              </a:rPr>
              <a:t>Field Test for Newly Developed Items:</a:t>
            </a:r>
          </a:p>
          <a:p>
            <a:r>
              <a:rPr lang="en-US" dirty="0">
                <a:solidFill>
                  <a:schemeClr val="tx1"/>
                </a:solidFill>
              </a:rPr>
              <a:t>Purpose of Field Tests:</a:t>
            </a:r>
          </a:p>
          <a:p>
            <a:pPr lvl="1"/>
            <a:r>
              <a:rPr lang="en-US" dirty="0">
                <a:solidFill>
                  <a:schemeClr val="tx1"/>
                </a:solidFill>
              </a:rPr>
              <a:t>Grow the test bank</a:t>
            </a:r>
          </a:p>
          <a:p>
            <a:pPr lvl="1"/>
            <a:r>
              <a:rPr lang="en-US" dirty="0">
                <a:solidFill>
                  <a:schemeClr val="tx1"/>
                </a:solidFill>
              </a:rPr>
              <a:t>Provide release items to support instruction</a:t>
            </a:r>
          </a:p>
          <a:p>
            <a:pPr lvl="1"/>
            <a:r>
              <a:rPr lang="en-US" dirty="0">
                <a:solidFill>
                  <a:schemeClr val="tx1"/>
                </a:solidFill>
              </a:rPr>
              <a:t>Ensure students on the AKSA have the same opportunities as students taking the KSA</a:t>
            </a:r>
          </a:p>
          <a:p>
            <a:r>
              <a:rPr lang="en-US" dirty="0">
                <a:solidFill>
                  <a:schemeClr val="tx1"/>
                </a:solidFill>
              </a:rPr>
              <a:t>One task (five items) per grade and content area </a:t>
            </a:r>
          </a:p>
        </p:txBody>
      </p:sp>
    </p:spTree>
    <p:extLst>
      <p:ext uri="{BB962C8B-B14F-4D97-AF65-F5344CB8AC3E}">
        <p14:creationId xmlns:p14="http://schemas.microsoft.com/office/powerpoint/2010/main" val="1407367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A392-85D9-D152-7F2E-37E627679E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15C0E0-E199-00A6-1BCD-7EAB6AB238A3}"/>
              </a:ext>
            </a:extLst>
          </p:cNvPr>
          <p:cNvSpPr>
            <a:spLocks noGrp="1"/>
          </p:cNvSpPr>
          <p:nvPr>
            <p:ph type="title"/>
          </p:nvPr>
        </p:nvSpPr>
        <p:spPr>
          <a:xfrm>
            <a:off x="0" y="42183"/>
            <a:ext cx="8596668" cy="1320800"/>
          </a:xfrm>
        </p:spPr>
        <p:txBody>
          <a:bodyPr/>
          <a:lstStyle/>
          <a:p>
            <a:r>
              <a:rPr lang="en-US" dirty="0"/>
              <a:t>AKSA Field Test ATs Continued</a:t>
            </a:r>
          </a:p>
        </p:txBody>
      </p:sp>
      <p:sp>
        <p:nvSpPr>
          <p:cNvPr id="5" name="Content Placeholder 2">
            <a:extLst>
              <a:ext uri="{FF2B5EF4-FFF2-40B4-BE49-F238E27FC236}">
                <a16:creationId xmlns:a16="http://schemas.microsoft.com/office/drawing/2014/main" id="{9F0157C7-BC08-E881-9BC7-5CC6DDBE321B}"/>
              </a:ext>
            </a:extLst>
          </p:cNvPr>
          <p:cNvSpPr txBox="1">
            <a:spLocks/>
          </p:cNvSpPr>
          <p:nvPr/>
        </p:nvSpPr>
        <p:spPr>
          <a:xfrm>
            <a:off x="614303" y="1105286"/>
            <a:ext cx="11146758" cy="4389731"/>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tx1"/>
                </a:solidFill>
              </a:rPr>
              <a:t>In testing materials, Field Test Tasks will immediately follow operational tasks in the testing binder for every grade in Reading, Mathematics, Social Studies and Science</a:t>
            </a:r>
          </a:p>
          <a:p>
            <a:r>
              <a:rPr lang="en-US" dirty="0">
                <a:solidFill>
                  <a:schemeClr val="tx1"/>
                </a:solidFill>
              </a:rPr>
              <a:t>Field Test Tasks are </a:t>
            </a:r>
            <a:r>
              <a:rPr lang="en-US" b="1" dirty="0">
                <a:solidFill>
                  <a:schemeClr val="tx1"/>
                </a:solidFill>
              </a:rPr>
              <a:t>mandatory</a:t>
            </a:r>
            <a:r>
              <a:rPr lang="en-US" dirty="0">
                <a:solidFill>
                  <a:schemeClr val="tx1"/>
                </a:solidFill>
              </a:rPr>
              <a:t> for all students taking the AKSA</a:t>
            </a:r>
          </a:p>
          <a:p>
            <a:r>
              <a:rPr lang="en-US" dirty="0">
                <a:solidFill>
                  <a:schemeClr val="tx1"/>
                </a:solidFill>
              </a:rPr>
              <a:t>In both Window 1 and Window 2</a:t>
            </a:r>
          </a:p>
          <a:p>
            <a:pPr lvl="1"/>
            <a:r>
              <a:rPr lang="en-US" sz="2800" dirty="0">
                <a:solidFill>
                  <a:schemeClr val="tx1"/>
                </a:solidFill>
              </a:rPr>
              <a:t>This year there is only one field test form per content area.</a:t>
            </a:r>
          </a:p>
        </p:txBody>
      </p:sp>
    </p:spTree>
    <p:extLst>
      <p:ext uri="{BB962C8B-B14F-4D97-AF65-F5344CB8AC3E}">
        <p14:creationId xmlns:p14="http://schemas.microsoft.com/office/powerpoint/2010/main" val="396466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531388" cy="1041722"/>
          </a:xfrm>
        </p:spPr>
        <p:txBody>
          <a:bodyPr/>
          <a:lstStyle/>
          <a:p>
            <a:r>
              <a:rPr lang="en-US">
                <a:solidFill>
                  <a:srgbClr val="057780"/>
                </a:solidFill>
              </a:rPr>
              <a:t>Transition Attainment Record (TAR)</a:t>
            </a:r>
          </a:p>
        </p:txBody>
      </p:sp>
      <p:sp>
        <p:nvSpPr>
          <p:cNvPr id="3" name="Text Placeholder 2"/>
          <p:cNvSpPr>
            <a:spLocks noGrp="1"/>
          </p:cNvSpPr>
          <p:nvPr>
            <p:ph type="body" sz="quarter" idx="4294967295"/>
          </p:nvPr>
        </p:nvSpPr>
        <p:spPr>
          <a:xfrm>
            <a:off x="576106" y="1412111"/>
            <a:ext cx="10396694" cy="4039565"/>
          </a:xfrm>
        </p:spPr>
        <p:txBody>
          <a:bodyPr vert="horz" lIns="91440" tIns="45720" rIns="91440" bIns="45720" rtlCol="0" anchor="t">
            <a:normAutofit lnSpcReduction="10000"/>
          </a:bodyPr>
          <a:lstStyle/>
          <a:p>
            <a:pPr>
              <a:spcAft>
                <a:spcPts val="3000"/>
              </a:spcAft>
            </a:pPr>
            <a:r>
              <a:rPr lang="en-US" sz="3200" dirty="0">
                <a:solidFill>
                  <a:schemeClr val="tx1"/>
                </a:solidFill>
              </a:rPr>
              <a:t>Yearlong administration (</a:t>
            </a:r>
            <a:r>
              <a:rPr lang="en-US" sz="3200" b="1" dirty="0">
                <a:solidFill>
                  <a:schemeClr val="tx1"/>
                </a:solidFill>
              </a:rPr>
              <a:t>October 12 – May 26</a:t>
            </a:r>
            <a:r>
              <a:rPr lang="en-US" sz="3200" dirty="0">
                <a:solidFill>
                  <a:schemeClr val="tx1"/>
                </a:solidFill>
              </a:rPr>
              <a:t>) </a:t>
            </a:r>
          </a:p>
          <a:p>
            <a:pPr>
              <a:spcAft>
                <a:spcPts val="3000"/>
              </a:spcAft>
            </a:pPr>
            <a:r>
              <a:rPr lang="en-US" sz="3200" dirty="0">
                <a:solidFill>
                  <a:schemeClr val="tx1"/>
                </a:solidFill>
              </a:rPr>
              <a:t>Checklist completed by placement team (IEP Team/Admissions and Release Committee or ARC, Transition Team) </a:t>
            </a:r>
          </a:p>
          <a:p>
            <a:pPr>
              <a:spcAft>
                <a:spcPts val="3000"/>
              </a:spcAft>
            </a:pPr>
            <a:r>
              <a:rPr lang="en-US" sz="3200" dirty="0">
                <a:solidFill>
                  <a:schemeClr val="tx1"/>
                </a:solidFill>
              </a:rPr>
              <a:t>Performance rated on observations and other documentation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709085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FCA05B1-E313-6D46-8EEA-D906E14B24AB}" vid="{B7719CA3-B6BF-1B46-93F3-629B546427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9CC61AC670224C80D5E807DE5FD2BE" ma:contentTypeVersion="29" ma:contentTypeDescription="" ma:contentTypeScope="" ma:versionID="8fca9edb992d33cca6694c083278c5af">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c93ad82739b4c4e02d6baf47582a483f"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4"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a62de7d-ba57-4f43-9dae-9623ba637be0">
      <UserInfo>
        <DisplayName/>
        <AccountId xsi:nil="true"/>
        <AccountType/>
      </UserInfo>
    </SharedWithUsers>
    <Content_x0020_Review_x0020_Status xmlns="3a62de7d-ba57-4f43-9dae-9623ba637be0">Verified</Content_x0020_Review_x0020_Status>
    <Accessibility_x0020_Office xmlns="3a62de7d-ba57-4f43-9dae-9623ba637be0">OAA - Office of Assessment and Accountability</Accessibility_x0020_Office>
    <Accessibility_x0020_Audit_x0020_Status xmlns="3a62de7d-ba57-4f43-9dae-9623ba637be0" xsi:nil="true"/>
    <Accessibility_x0020_Audience xmlns="3a62de7d-ba57-4f43-9dae-9623ba637be0">Public</Accessibility_x0020_Audienc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2026-27 AKSA Training presentation</RoutingRuleDescription>
    <PublishingExpirationDate xmlns="http://schemas.microsoft.com/sharepoint/v3" xsi:nil="true"/>
    <PublishingStartDate xmlns="http://schemas.microsoft.com/sharepoint/v3" xsi:nil="true"/>
    <Publication_x0020_Date xmlns="3a62de7d-ba57-4f43-9dae-9623ba637be0">2026-08-24T04:00:00+00:00</Publication_x0020_Date>
    <Audience1 xmlns="3a62de7d-ba57-4f43-9dae-9623ba637be0">
      <Value>10</Value>
      <Value>2</Value>
    </Audience1>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AE43AF4-C9DA-4948-8B48-B657A868B766}">
  <ds:schemaRefs>
    <ds:schemaRef ds:uri="http://schemas.microsoft.com/sharepoint/v3/contenttype/forms"/>
  </ds:schemaRefs>
</ds:datastoreItem>
</file>

<file path=customXml/itemProps2.xml><?xml version="1.0" encoding="utf-8"?>
<ds:datastoreItem xmlns:ds="http://schemas.openxmlformats.org/officeDocument/2006/customXml" ds:itemID="{B9DC245E-E924-4C23-AF39-5A2A4A219251}"/>
</file>

<file path=customXml/itemProps3.xml><?xml version="1.0" encoding="utf-8"?>
<ds:datastoreItem xmlns:ds="http://schemas.openxmlformats.org/officeDocument/2006/customXml" ds:itemID="{C70D4522-EDD2-4326-BD38-D65ABD3DF72F}">
  <ds:schemaRefs>
    <ds:schemaRef ds:uri="http://schemas.microsoft.com/office/infopath/2007/PartnerControls"/>
    <ds:schemaRef ds:uri="d2e0887b-4a8a-4736-99cf-56284292f442"/>
    <ds:schemaRef ds:uri="http://schemas.openxmlformats.org/package/2006/metadata/core-properties"/>
    <ds:schemaRef ds:uri="http://schemas.microsoft.com/office/2006/documentManagement/types"/>
    <ds:schemaRef ds:uri="http://purl.org/dc/dcmitype/"/>
    <ds:schemaRef ds:uri="http://purl.org/dc/elements/1.1/"/>
    <ds:schemaRef ds:uri="http://purl.org/dc/terms/"/>
    <ds:schemaRef ds:uri="9e447306-43c9-46fc-85e8-9d0ed75a31bf"/>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77348263-3613-4AA4-93B7-CA2409098CA8}"/>
</file>

<file path=docProps/app.xml><?xml version="1.0" encoding="utf-8"?>
<Properties xmlns="http://schemas.openxmlformats.org/officeDocument/2006/extended-properties" xmlns:vt="http://schemas.openxmlformats.org/officeDocument/2006/docPropsVTypes">
  <Template>KDE PowerPoint Template 2021</Template>
  <TotalTime>342</TotalTime>
  <Words>4093</Words>
  <Application>Microsoft Office PowerPoint</Application>
  <PresentationFormat>Widescreen</PresentationFormat>
  <Paragraphs>359</Paragraphs>
  <Slides>56</Slides>
  <Notes>56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56</vt:i4>
      </vt:variant>
    </vt:vector>
  </HeadingPairs>
  <TitlesOfParts>
    <vt:vector size="63" baseType="lpstr">
      <vt:lpstr>Aptos</vt:lpstr>
      <vt:lpstr>Arial</vt:lpstr>
      <vt:lpstr>Calibri</vt:lpstr>
      <vt:lpstr>Franklin Gothic Book</vt:lpstr>
      <vt:lpstr>Franklin Gothic Medium</vt:lpstr>
      <vt:lpstr>Wingdings</vt:lpstr>
      <vt:lpstr>Office Theme</vt:lpstr>
      <vt:lpstr>2026-2027 Alternate Kentucky Summative Assessment Training</vt:lpstr>
      <vt:lpstr>Agenda</vt:lpstr>
      <vt:lpstr>Components of the Kentucky Alternate Assessment</vt:lpstr>
      <vt:lpstr>Kentucky Alternate Assessment</vt:lpstr>
      <vt:lpstr>AKSA Attainment Tasks (ATs) Are Designed To:</vt:lpstr>
      <vt:lpstr>AKSA</vt:lpstr>
      <vt:lpstr>AKSA Field Test ATs</vt:lpstr>
      <vt:lpstr>AKSA Field Test ATs Continued</vt:lpstr>
      <vt:lpstr>Transition Attainment Record (TAR)</vt:lpstr>
      <vt:lpstr>Participation Guidelines</vt:lpstr>
      <vt:lpstr>Guidelines for Participation in the AKSA</vt:lpstr>
      <vt:lpstr>Student Assessments</vt:lpstr>
      <vt:lpstr>Content Areas Assessed</vt:lpstr>
      <vt:lpstr>Content Areas Assessed (Elementary)</vt:lpstr>
      <vt:lpstr>Content Areas Assessed (Middle School)</vt:lpstr>
      <vt:lpstr>Content Areas Assessed (High School)</vt:lpstr>
      <vt:lpstr>Required Trainings</vt:lpstr>
      <vt:lpstr>Trainings Required</vt:lpstr>
      <vt:lpstr>Administration Guide</vt:lpstr>
      <vt:lpstr>AKSA Administration Guide </vt:lpstr>
      <vt:lpstr>Test Security</vt:lpstr>
      <vt:lpstr>AKSA Test Security</vt:lpstr>
      <vt:lpstr>AKSA Test Security Continued</vt:lpstr>
      <vt:lpstr>Prior to Test Administration</vt:lpstr>
      <vt:lpstr>Prior to Administering the Test</vt:lpstr>
      <vt:lpstr>Prior to Administering the Test Continued</vt:lpstr>
      <vt:lpstr>Resource Guide</vt:lpstr>
      <vt:lpstr>AT Resource Guide</vt:lpstr>
      <vt:lpstr>Testing Materials</vt:lpstr>
      <vt:lpstr>Receiving Testing Materials</vt:lpstr>
      <vt:lpstr>Receiving Testing Materials Continued</vt:lpstr>
      <vt:lpstr>Required Assessment Materials</vt:lpstr>
      <vt:lpstr> Materials for Students with Visual Impairments </vt:lpstr>
      <vt:lpstr>Review the Materials</vt:lpstr>
      <vt:lpstr> Review the Materials Continued </vt:lpstr>
      <vt:lpstr>Accommodations</vt:lpstr>
      <vt:lpstr>Preparing Accommodations</vt:lpstr>
      <vt:lpstr>Preparing Accommodations Continued</vt:lpstr>
      <vt:lpstr>Examples of Accommodations</vt:lpstr>
      <vt:lpstr>Examples of Accommodations Continued</vt:lpstr>
      <vt:lpstr>Changes to the Items</vt:lpstr>
      <vt:lpstr>Test Administration</vt:lpstr>
      <vt:lpstr>Attainment Task Administration </vt:lpstr>
      <vt:lpstr>Attainment Task Administration Continued </vt:lpstr>
      <vt:lpstr>AT Procedures for Student Responses</vt:lpstr>
      <vt:lpstr>Selecting a Response</vt:lpstr>
      <vt:lpstr>Selecting a Response Continued</vt:lpstr>
      <vt:lpstr>Allowed during AKSA Administration</vt:lpstr>
      <vt:lpstr>Not Allowed During AKSA Administration</vt:lpstr>
      <vt:lpstr>After Administering the Test</vt:lpstr>
      <vt:lpstr>After Administering the Tasks</vt:lpstr>
      <vt:lpstr>Score Entry in the SRD</vt:lpstr>
      <vt:lpstr>Webpage Resources</vt:lpstr>
      <vt:lpstr>Alternate Kentucky Summative Assessment Webpage</vt:lpstr>
      <vt:lpstr>Division of Assessment and Accountability Support</vt:lpstr>
      <vt:lpstr>End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2026-2027 AKSA Training</dc:title>
  <dc:creator>krista.mullins@education.ky.gov</dc:creator>
  <cp:keywords>Kentucky Alternate Assessment, AKSA, training</cp:keywords>
  <cp:lastModifiedBy>Avery, Devon - Division of Assessment and Accountability Support</cp:lastModifiedBy>
  <cp:revision>57</cp:revision>
  <dcterms:created xsi:type="dcterms:W3CDTF">2021-08-26T18:21:30Z</dcterms:created>
  <dcterms:modified xsi:type="dcterms:W3CDTF">2026-08-24T13:12:04Z</dcterms:modified>
  <cp:category>For questions, contact dacinfo@education.ky.gov</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0x0101001BEB557DBE01834EAB47A683706DCD5B001C9CC61AC670224C80D5E807DE5FD2BE</vt:lpwstr>
  </property>
  <property fmtid="{D5CDD505-2E9C-101B-9397-08002B2CF9AE}" pid="3" name="_dlc_DocIdItemGuid">
    <vt:lpwstr>4489a03f-cb1b-438d-9247-effa27ba75de</vt:lpwstr>
  </property>
  <property fmtid="{D5CDD505-2E9C-101B-9397-08002B2CF9AE}" pid="4" name="MediaServiceImageTags">
    <vt:lpwstr/>
  </property>
  <property fmtid="{D5CDD505-2E9C-101B-9397-08002B2CF9AE}" pid="5" name="MSIP_Label_eb544694-0027-44fa-bee4-2648c0363f9d_Enabled">
    <vt:lpwstr>true</vt:lpwstr>
  </property>
  <property fmtid="{D5CDD505-2E9C-101B-9397-08002B2CF9AE}" pid="6" name="MSIP_Label_eb544694-0027-44fa-bee4-2648c0363f9d_SetDate">
    <vt:lpwstr>2024-07-29T14:52:07Z</vt:lpwstr>
  </property>
  <property fmtid="{D5CDD505-2E9C-101B-9397-08002B2CF9AE}" pid="7" name="MSIP_Label_eb544694-0027-44fa-bee4-2648c0363f9d_Method">
    <vt:lpwstr>Standard</vt:lpwstr>
  </property>
  <property fmtid="{D5CDD505-2E9C-101B-9397-08002B2CF9AE}" pid="8" name="MSIP_Label_eb544694-0027-44fa-bee4-2648c0363f9d_Name">
    <vt:lpwstr>defa4170-0d19-0005-0004-bc88714345d2</vt:lpwstr>
  </property>
  <property fmtid="{D5CDD505-2E9C-101B-9397-08002B2CF9AE}" pid="9" name="MSIP_Label_eb544694-0027-44fa-bee4-2648c0363f9d_SiteId">
    <vt:lpwstr>9360c11f-90e6-4706-ad00-25fcdc9e2ed1</vt:lpwstr>
  </property>
  <property fmtid="{D5CDD505-2E9C-101B-9397-08002B2CF9AE}" pid="10" name="MSIP_Label_eb544694-0027-44fa-bee4-2648c0363f9d_ActionId">
    <vt:lpwstr>8388543f-0598-4925-84cf-4d22cfe2bec3</vt:lpwstr>
  </property>
  <property fmtid="{D5CDD505-2E9C-101B-9397-08002B2CF9AE}" pid="11" name="MSIP_Label_eb544694-0027-44fa-bee4-2648c0363f9d_ContentBits">
    <vt:lpwstr>0</vt:lpwstr>
  </property>
  <property fmtid="{D5CDD505-2E9C-101B-9397-08002B2CF9AE}" pid="12" name="xd_ProgID">
    <vt:lpwstr/>
  </property>
  <property fmtid="{D5CDD505-2E9C-101B-9397-08002B2CF9AE}" pid="13" name="ComplianceAssetId">
    <vt:lpwstr/>
  </property>
  <property fmtid="{D5CDD505-2E9C-101B-9397-08002B2CF9AE}" pid="14" name="TemplateUrl">
    <vt:lpwstr/>
  </property>
  <property fmtid="{D5CDD505-2E9C-101B-9397-08002B2CF9AE}" pid="15" name="_ExtendedDescription">
    <vt:lpwstr/>
  </property>
  <property fmtid="{D5CDD505-2E9C-101B-9397-08002B2CF9AE}" pid="16" name="TriggerFlowInfo">
    <vt:lpwstr/>
  </property>
  <property fmtid="{D5CDD505-2E9C-101B-9397-08002B2CF9AE}" pid="17" name="xd_Signature">
    <vt:bool>false</vt:bool>
  </property>
  <property fmtid="{D5CDD505-2E9C-101B-9397-08002B2CF9AE}" pid="18" name="Order">
    <vt:r8>61600</vt:r8>
  </property>
</Properties>
</file>