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7"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6" autoAdjust="0"/>
    <p:restoredTop sz="79240" autoAdjust="0"/>
  </p:normalViewPr>
  <p:slideViewPr>
    <p:cSldViewPr snapToGrid="0">
      <p:cViewPr varScale="1">
        <p:scale>
          <a:sx n="70" d="100"/>
          <a:sy n="70" d="100"/>
        </p:scale>
        <p:origin x="1488" y="54"/>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mailto:Kevin.ohair@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Kevin.ohair@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dirty="0">
              <a:latin typeface="Times New Roman" panose="02020603050405020304" pitchFamily="18" charset="0"/>
              <a:cs typeface="Times New Roman" panose="02020603050405020304" pitchFamily="18" charset="0"/>
            </a:rPr>
            <a:t>Contact Information</a:t>
          </a:r>
          <a:endParaRPr lang="en-US" dirty="0"/>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dirty="0">
              <a:latin typeface="Times New Roman" panose="02020603050405020304" pitchFamily="18" charset="0"/>
              <a:cs typeface="Times New Roman" panose="02020603050405020304" pitchFamily="18" charset="0"/>
            </a:rPr>
            <a:t>Kevin O’Hair</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A6F512E1-3F4D-4A01-92E4-833856B09799}">
      <dgm:prSet phldrT="[Text]"/>
      <dgm:spPr/>
      <dgm:t>
        <a:bodyPr/>
        <a:lstStyle/>
        <a:p>
          <a:r>
            <a:rPr lang="en-US" dirty="0">
              <a:latin typeface="Times New Roman" panose="02020603050405020304" pitchFamily="18" charset="0"/>
              <a:cs typeface="Times New Roman" panose="02020603050405020304" pitchFamily="18" charset="0"/>
            </a:rPr>
            <a:t>(502) 564-4394</a:t>
          </a:r>
          <a:endParaRPr lang="en-US" dirty="0"/>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F3EF86A7-1660-41AC-A58E-66173054CAE2}">
      <dgm:prSet/>
      <dgm:spPr/>
      <dgm:t>
        <a:bodyPr/>
        <a:lstStyle/>
        <a:p>
          <a:r>
            <a:rPr lang="en-US" dirty="0">
              <a:latin typeface="Times New Roman" panose="02020603050405020304" pitchFamily="18" charset="0"/>
              <a:cs typeface="Times New Roman" panose="02020603050405020304" pitchFamily="18" charset="0"/>
              <a:hlinkClick xmlns:r="http://schemas.openxmlformats.org/officeDocument/2006/relationships" r:id="rId1"/>
            </a:rPr>
            <a:t>Kevin.ohair@education.ky.gov</a:t>
          </a:r>
          <a:r>
            <a:rPr lang="en-US" dirty="0">
              <a:latin typeface="Times New Roman" panose="02020603050405020304" pitchFamily="18" charset="0"/>
              <a:cs typeface="Times New Roman" panose="02020603050405020304" pitchFamily="18" charset="0"/>
            </a:rPr>
            <a:t> </a:t>
          </a:r>
        </a:p>
      </dgm:t>
    </dgm:pt>
    <dgm:pt modelId="{F7221BE5-6EE4-4F38-8D59-AE968CBDD624}" type="parTrans" cxnId="{0CA1A8B9-11CB-4938-99A9-813EDBDA8C1B}">
      <dgm:prSet/>
      <dgm:spPr/>
      <dgm:t>
        <a:bodyPr/>
        <a:lstStyle/>
        <a:p>
          <a:endParaRPr lang="en-US"/>
        </a:p>
      </dgm:t>
    </dgm:pt>
    <dgm:pt modelId="{D1BEC2C5-2A17-482B-B216-7409378C2F97}" type="sibTrans" cxnId="{0CA1A8B9-11CB-4938-99A9-813EDBDA8C1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43507" custLinFactX="-496" custLinFactNeighborX="-100000" custLinFactNeighborY="-26086">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ScaleX="88030" custScaleY="101174" custLinFactNeighborX="6355" custLinFactNeighborY="34524">
        <dgm:presLayoutVars>
          <dgm:bulletEnabled val="1"/>
        </dgm:presLayoutVars>
      </dgm:prSet>
      <dgm:spPr/>
    </dgm:pt>
  </dgm:ptLst>
  <dgm:cxnLst>
    <dgm:cxn modelId="{B80F930E-2882-4F63-A969-F8A35E73591F}" srcId="{1A60FDE9-8FDD-4F95-8761-9B8568EA05DF}" destId="{72F61F39-30A0-499F-8706-760CC6A7C0D7}" srcOrd="0" destOrd="0" parTransId="{82F4773D-7DE1-43AA-A2E4-74D779CBB4BB}" sibTransId="{A2761074-BFB1-4002-A86A-B47009A5A9BF}"/>
    <dgm:cxn modelId="{F9443529-AE3B-4AE1-9413-257C311C33B8}" type="presOf" srcId="{1B2CDB05-86C6-4E3F-8115-B237F44B6524}" destId="{DEB62E53-5A95-4A43-B264-D6BCB375193B}" srcOrd="0" destOrd="0" presId="urn:microsoft.com/office/officeart/2005/8/layout/list1"/>
    <dgm:cxn modelId="{1A187541-C273-4AE9-8367-98F79F7736E9}" type="presOf" srcId="{A6F512E1-3F4D-4A01-92E4-833856B09799}" destId="{EFC5904C-6172-4D21-AA6F-0A027056D3ED}" srcOrd="0" destOrd="2" presId="urn:microsoft.com/office/officeart/2005/8/layout/list1"/>
    <dgm:cxn modelId="{2163F190-EA93-47D1-AA76-D602902D5650}" type="presOf" srcId="{F3EF86A7-1660-41AC-A58E-66173054CAE2}" destId="{EFC5904C-6172-4D21-AA6F-0A027056D3ED}" srcOrd="0" destOrd="1"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6133BAA1-A4E1-415B-92B5-C4E7BAD32EFC}" type="presOf" srcId="{1A60FDE9-8FDD-4F95-8761-9B8568EA05DF}" destId="{35A981A8-FE84-42A3-97F8-AEB93B8A75BE}" srcOrd="0" destOrd="0" presId="urn:microsoft.com/office/officeart/2005/8/layout/list1"/>
    <dgm:cxn modelId="{89DCFEB1-2E5D-4C24-9C0B-C7BE939C18C7}" type="presOf" srcId="{72F61F39-30A0-499F-8706-760CC6A7C0D7}" destId="{EFC5904C-6172-4D21-AA6F-0A027056D3ED}" srcOrd="0" destOrd="0" presId="urn:microsoft.com/office/officeart/2005/8/layout/list1"/>
    <dgm:cxn modelId="{B3711AB3-F0B7-43AF-A651-41A5F5898C30}" type="presOf" srcId="{1A60FDE9-8FDD-4F95-8761-9B8568EA05DF}" destId="{582781B1-11A1-43EE-AABF-775ACAB37D1D}" srcOrd="1" destOrd="0" presId="urn:microsoft.com/office/officeart/2005/8/layout/list1"/>
    <dgm:cxn modelId="{0CA1A8B9-11CB-4938-99A9-813EDBDA8C1B}" srcId="{1A60FDE9-8FDD-4F95-8761-9B8568EA05DF}" destId="{F3EF86A7-1660-41AC-A58E-66173054CAE2}" srcOrd="1" destOrd="0" parTransId="{F7221BE5-6EE4-4F38-8D59-AE968CBDD624}" sibTransId="{D1BEC2C5-2A17-482B-B216-7409378C2F97}"/>
    <dgm:cxn modelId="{C45CEDFC-16BC-4A43-9EE6-F19706883AD8}" srcId="{1A60FDE9-8FDD-4F95-8761-9B8568EA05DF}" destId="{A6F512E1-3F4D-4A01-92E4-833856B09799}" srcOrd="2" destOrd="0" parTransId="{47253FEE-E279-4846-9EAC-5929CBAE8137}" sibTransId="{BF1C8A41-4644-471D-BA1F-39C804E0995F}"/>
    <dgm:cxn modelId="{544B5214-4AF9-4E1A-9343-B62CF77E5E2D}" type="presParOf" srcId="{DEB62E53-5A95-4A43-B264-D6BCB375193B}" destId="{886C2857-E126-4BF5-BA53-008BA5B0817D}" srcOrd="0" destOrd="0" presId="urn:microsoft.com/office/officeart/2005/8/layout/list1"/>
    <dgm:cxn modelId="{2A804F4A-2247-4F7E-A045-714CB2903392}" type="presParOf" srcId="{886C2857-E126-4BF5-BA53-008BA5B0817D}" destId="{35A981A8-FE84-42A3-97F8-AEB93B8A75BE}" srcOrd="0" destOrd="0" presId="urn:microsoft.com/office/officeart/2005/8/layout/list1"/>
    <dgm:cxn modelId="{E2B484CC-8380-4BE5-AF68-162C3BFE97EC}" type="presParOf" srcId="{886C2857-E126-4BF5-BA53-008BA5B0817D}" destId="{582781B1-11A1-43EE-AABF-775ACAB37D1D}" srcOrd="1" destOrd="0" presId="urn:microsoft.com/office/officeart/2005/8/layout/list1"/>
    <dgm:cxn modelId="{52B6B1F3-1578-4FB3-9D32-12322CC41CA4}" type="presParOf" srcId="{DEB62E53-5A95-4A43-B264-D6BCB375193B}" destId="{F5ACB861-CC0D-497A-AF35-30750F8AE795}" srcOrd="1" destOrd="0" presId="urn:microsoft.com/office/officeart/2005/8/layout/list1"/>
    <dgm:cxn modelId="{D6AF3AEE-774E-424C-8C7B-353302B4597E}"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577671" y="1475332"/>
          <a:ext cx="8001949" cy="3371825"/>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05487" tIns="728980" rIns="705487"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Times New Roman" panose="02020603050405020304" pitchFamily="18" charset="0"/>
              <a:cs typeface="Times New Roman" panose="02020603050405020304" pitchFamily="18" charset="0"/>
            </a:rPr>
            <a:t>Kevin O’Hair</a:t>
          </a:r>
        </a:p>
        <a:p>
          <a:pPr marL="285750" lvl="1" indent="-285750" algn="l" defTabSz="1555750">
            <a:lnSpc>
              <a:spcPct val="90000"/>
            </a:lnSpc>
            <a:spcBef>
              <a:spcPct val="0"/>
            </a:spcBef>
            <a:spcAft>
              <a:spcPct val="15000"/>
            </a:spcAft>
            <a:buChar char="•"/>
          </a:pPr>
          <a:r>
            <a:rPr lang="en-US" sz="3500" kern="1200" dirty="0">
              <a:latin typeface="Times New Roman" panose="02020603050405020304" pitchFamily="18" charset="0"/>
              <a:cs typeface="Times New Roman" panose="02020603050405020304" pitchFamily="18" charset="0"/>
              <a:hlinkClick xmlns:r="http://schemas.openxmlformats.org/officeDocument/2006/relationships" r:id="rId1"/>
            </a:rPr>
            <a:t>Kevin.ohair@education.ky.gov</a:t>
          </a:r>
          <a:r>
            <a:rPr lang="en-US" sz="3500" kern="1200" dirty="0">
              <a:latin typeface="Times New Roman" panose="02020603050405020304" pitchFamily="18" charset="0"/>
              <a:cs typeface="Times New Roman" panose="02020603050405020304" pitchFamily="18" charset="0"/>
            </a:rPr>
            <a:t> </a:t>
          </a:r>
        </a:p>
        <a:p>
          <a:pPr marL="285750" lvl="1" indent="-285750" algn="l" defTabSz="1555750">
            <a:lnSpc>
              <a:spcPct val="90000"/>
            </a:lnSpc>
            <a:spcBef>
              <a:spcPct val="0"/>
            </a:spcBef>
            <a:spcAft>
              <a:spcPct val="15000"/>
            </a:spcAft>
            <a:buChar char="•"/>
          </a:pPr>
          <a:r>
            <a:rPr lang="en-US" sz="3500" kern="1200" dirty="0">
              <a:latin typeface="Times New Roman" panose="02020603050405020304" pitchFamily="18" charset="0"/>
              <a:cs typeface="Times New Roman" panose="02020603050405020304" pitchFamily="18" charset="0"/>
            </a:rPr>
            <a:t>(502) 564-4394</a:t>
          </a:r>
          <a:endParaRPr lang="en-US" sz="3500" kern="1200" dirty="0"/>
        </a:p>
      </dsp:txBody>
      <dsp:txXfrm>
        <a:off x="577671" y="1475332"/>
        <a:ext cx="8001949" cy="3371825"/>
      </dsp:txXfrm>
    </dsp:sp>
    <dsp:sp modelId="{582781B1-11A1-43EE-AABF-775ACAB37D1D}">
      <dsp:nvSpPr>
        <dsp:cNvPr id="0" name=""/>
        <dsp:cNvSpPr/>
      </dsp:nvSpPr>
      <dsp:spPr>
        <a:xfrm>
          <a:off x="0" y="207741"/>
          <a:ext cx="2768358" cy="135792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507" tIns="0" rIns="240507" bIns="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Times New Roman" panose="02020603050405020304" pitchFamily="18" charset="0"/>
              <a:cs typeface="Times New Roman" panose="02020603050405020304" pitchFamily="18" charset="0"/>
            </a:rPr>
            <a:t>Contact Information</a:t>
          </a:r>
          <a:endParaRPr lang="en-US" sz="3500" kern="1200" dirty="0"/>
        </a:p>
      </dsp:txBody>
      <dsp:txXfrm>
        <a:off x="66288" y="274029"/>
        <a:ext cx="2635782" cy="12253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10/29/2020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Hello</a:t>
            </a:r>
            <a:r>
              <a:rPr lang="en-US" sz="1400" b="1" kern="1200" baseline="0" dirty="0">
                <a:solidFill>
                  <a:schemeClr val="tx1"/>
                </a:solidFill>
                <a:effectLst/>
                <a:latin typeface="Arial" panose="020B0604020202020204" pitchFamily="34" charset="0"/>
                <a:ea typeface="+mn-ea"/>
                <a:cs typeface="Arial" panose="020B0604020202020204" pitchFamily="34" charset="0"/>
              </a:rPr>
              <a:t> and welcome back. If you are just now joining us for</a:t>
            </a:r>
            <a:r>
              <a:rPr lang="en-US" sz="1400" b="1" kern="1200" dirty="0">
                <a:solidFill>
                  <a:schemeClr val="tx1"/>
                </a:solidFill>
                <a:effectLst/>
                <a:latin typeface="Arial" panose="020B0604020202020204" pitchFamily="34" charset="0"/>
                <a:ea typeface="+mn-ea"/>
                <a:cs typeface="Arial" panose="020B0604020202020204" pitchFamily="34" charset="0"/>
              </a:rPr>
              <a:t> Part 2 of Kentucky’s Alternate Assessment (Alternate K-PREP) combined Overview-Attainment Tasks Training, I am Kevin</a:t>
            </a:r>
            <a:r>
              <a:rPr lang="en-US" sz="1400" b="1" kern="1200" baseline="0" dirty="0">
                <a:solidFill>
                  <a:schemeClr val="tx1"/>
                </a:solidFill>
                <a:effectLst/>
                <a:latin typeface="Arial" panose="020B0604020202020204" pitchFamily="34" charset="0"/>
                <a:ea typeface="+mn-ea"/>
                <a:cs typeface="Arial" panose="020B0604020202020204" pitchFamily="34" charset="0"/>
              </a:rPr>
              <a:t> O’Hair with the Office of Assessment and Accountability’s Division of Assessment and Accountability Support</a:t>
            </a:r>
            <a:r>
              <a:rPr lang="en-US" sz="1400" b="1" kern="1200" dirty="0">
                <a:solidFill>
                  <a:schemeClr val="tx1"/>
                </a:solidFill>
                <a:effectLst/>
                <a:latin typeface="Arial" panose="020B0604020202020204" pitchFamily="34" charset="0"/>
                <a:ea typeface="+mn-ea"/>
                <a:cs typeface="Arial" panose="020B0604020202020204" pitchFamily="34" charset="0"/>
              </a:rPr>
              <a:t>. This part</a:t>
            </a:r>
            <a:r>
              <a:rPr lang="en-US" sz="1400" b="1" kern="1200" baseline="0" dirty="0">
                <a:solidFill>
                  <a:schemeClr val="tx1"/>
                </a:solidFill>
                <a:effectLst/>
                <a:latin typeface="Arial" panose="020B0604020202020204" pitchFamily="34" charset="0"/>
                <a:ea typeface="+mn-ea"/>
                <a:cs typeface="Arial" panose="020B0604020202020204" pitchFamily="34" charset="0"/>
              </a:rPr>
              <a:t> of the training will focus primarily on informat</a:t>
            </a:r>
            <a:r>
              <a:rPr lang="en-US" sz="1400" b="1" kern="1200" dirty="0">
                <a:solidFill>
                  <a:schemeClr val="tx1"/>
                </a:solidFill>
                <a:effectLst/>
                <a:latin typeface="Arial" panose="020B0604020202020204" pitchFamily="34" charset="0"/>
                <a:ea typeface="+mn-ea"/>
                <a:cs typeface="Arial" panose="020B0604020202020204" pitchFamily="34" charset="0"/>
              </a:rPr>
              <a:t>ion related to the administration protocol of the Attainment Tasks.  As a reminder</a:t>
            </a:r>
            <a:r>
              <a:rPr lang="en-US" sz="1400" b="1" kern="1200" baseline="0" dirty="0">
                <a:solidFill>
                  <a:schemeClr val="tx1"/>
                </a:solidFill>
                <a:effectLst/>
                <a:latin typeface="Arial" panose="020B0604020202020204" pitchFamily="34" charset="0"/>
                <a:ea typeface="+mn-ea"/>
                <a:cs typeface="Arial" panose="020B0604020202020204" pitchFamily="34" charset="0"/>
              </a:rPr>
              <a:t> i</a:t>
            </a:r>
            <a:r>
              <a:rPr lang="en-US" sz="1400" b="1" kern="1200" dirty="0">
                <a:solidFill>
                  <a:schemeClr val="tx1"/>
                </a:solidFill>
                <a:effectLst/>
                <a:latin typeface="Arial" panose="020B0604020202020204" pitchFamily="34" charset="0"/>
                <a:ea typeface="+mn-ea"/>
                <a:cs typeface="Arial" panose="020B0604020202020204" pitchFamily="34" charset="0"/>
              </a:rPr>
              <a:t>f you have not done so, please open or print the Administration Guide located on the Kentucky</a:t>
            </a:r>
            <a:r>
              <a:rPr lang="en-US" sz="1400" b="1" kern="1200" baseline="0" dirty="0">
                <a:solidFill>
                  <a:schemeClr val="tx1"/>
                </a:solidFill>
                <a:effectLst/>
                <a:latin typeface="Arial" panose="020B0604020202020204" pitchFamily="34" charset="0"/>
                <a:ea typeface="+mn-ea"/>
                <a:cs typeface="Arial" panose="020B0604020202020204" pitchFamily="34" charset="0"/>
              </a:rPr>
              <a:t> Department of Education (KDE) website</a:t>
            </a:r>
            <a:r>
              <a:rPr lang="en-US" sz="1400" b="1" kern="1200" dirty="0">
                <a:solidFill>
                  <a:schemeClr val="tx1"/>
                </a:solidFill>
                <a:effectLst/>
                <a:latin typeface="Arial" panose="020B0604020202020204" pitchFamily="34" charset="0"/>
                <a:ea typeface="+mn-ea"/>
                <a:cs typeface="Arial" panose="020B0604020202020204" pitchFamily="34" charset="0"/>
              </a:rPr>
              <a:t>–Assessment and Accountability– Assessments-Alternate </a:t>
            </a:r>
            <a:r>
              <a:rPr lang="en-US" sz="1400" b="1" kern="1200">
                <a:solidFill>
                  <a:schemeClr val="tx1"/>
                </a:solidFill>
                <a:effectLst/>
                <a:latin typeface="Arial" panose="020B0604020202020204" pitchFamily="34" charset="0"/>
                <a:ea typeface="+mn-ea"/>
                <a:cs typeface="Arial" panose="020B0604020202020204" pitchFamily="34" charset="0"/>
              </a:rPr>
              <a:t>K-PREP -</a:t>
            </a:r>
            <a:r>
              <a:rPr lang="en-US" sz="1400" b="1" kern="1200" dirty="0">
                <a:solidFill>
                  <a:schemeClr val="tx1"/>
                </a:solidFill>
                <a:effectLst/>
                <a:latin typeface="Arial" panose="020B0604020202020204" pitchFamily="34" charset="0"/>
                <a:ea typeface="+mn-ea"/>
                <a:cs typeface="Arial" panose="020B0604020202020204" pitchFamily="34" charset="0"/>
              </a:rPr>
              <a:t>Alternate K-PREP Resources.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4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Also, there are live links in this training. However, in order to access the links from this training you must view this</a:t>
            </a:r>
            <a:r>
              <a:rPr lang="en-US" sz="1400" b="1" kern="1200" baseline="0" dirty="0">
                <a:solidFill>
                  <a:schemeClr val="tx1"/>
                </a:solidFill>
                <a:effectLst/>
                <a:latin typeface="Arial" panose="020B0604020202020204" pitchFamily="34" charset="0"/>
                <a:ea typeface="+mn-ea"/>
                <a:cs typeface="Arial" panose="020B0604020202020204" pitchFamily="34" charset="0"/>
              </a:rPr>
              <a:t> PowerPoint in slide show view. </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F1E77-D5BB-4582-9B71-14D82CA8412D}"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69128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Each school with students participating in the alternate assessment will receive one Attainment Task testing binder for the grades represented in the school. Once the online quiz has been completed and prior to the administration, materials may be reviewed. Materials will be shipped for Window 1 the week of Feb. 1 and will be received no later than Feb. 5.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357419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93431-E01F-4574-A59A-4C27E33048C3}" type="slidenum">
              <a:rPr lang="en-US" smtClean="0"/>
              <a:pPr fontAlgn="base">
                <a:spcBef>
                  <a:spcPct val="0"/>
                </a:spcBef>
                <a:spcAft>
                  <a:spcPct val="0"/>
                </a:spcAft>
                <a:defRPr/>
              </a:pPr>
              <a:t>11</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The task administration for Window 1 begins Feb.15, 2021. The attainment task administration for Window 1 closes March</a:t>
            </a:r>
            <a:r>
              <a:rPr lang="en-US" sz="1400" b="1" kern="1200" baseline="0" dirty="0">
                <a:solidFill>
                  <a:schemeClr val="tx1"/>
                </a:solidFill>
                <a:effectLst/>
                <a:latin typeface="Arial" panose="020B0604020202020204" pitchFamily="34" charset="0"/>
                <a:ea typeface="+mn-ea"/>
                <a:cs typeface="Arial" panose="020B0604020202020204" pitchFamily="34" charset="0"/>
              </a:rPr>
              <a:t> 26, 2021</a:t>
            </a:r>
            <a:r>
              <a:rPr lang="en-US" sz="1400" b="1" kern="1200" dirty="0">
                <a:solidFill>
                  <a:schemeClr val="tx1"/>
                </a:solidFill>
                <a:effectLst/>
                <a:latin typeface="Arial" panose="020B0604020202020204" pitchFamily="34" charset="0"/>
                <a:ea typeface="+mn-ea"/>
                <a:cs typeface="Arial" panose="020B0604020202020204" pitchFamily="34" charset="0"/>
              </a:rPr>
              <a:t>. The Student Registration Database (SRD) will open for Window 1 AT and TAR score entry beginning Feb. 15, 2021 and will close for AT Window 1 entry only on April 2, 2021.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74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It is important to provide the appropriate accommodations. The AT Administration Guide provides a list of acceptable accommodations taken from the accommodation guidelines for students with IEPs that are taking the general assessment. Refer to the Inclusion of Special Populations document located on KDE’s website for additional information on allowable accommodations.</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3F945-5620-48EC-A3F6-781FEB536BD4}"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365973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If the test administrator has questions or concerns about specific accommodations, contact me (Kevin O’Hair) in the Office of Assessment and Accountability.</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4CDF707-1B51-4B01-BF9F-910B05DB3254}" type="slidenum">
              <a:rPr lang="en-US" smtClean="0"/>
              <a:pPr/>
              <a:t>13</a:t>
            </a:fld>
            <a:endParaRPr lang="en-US"/>
          </a:p>
        </p:txBody>
      </p:sp>
    </p:spTree>
    <p:extLst>
      <p:ext uri="{BB962C8B-B14F-4D97-AF65-F5344CB8AC3E}">
        <p14:creationId xmlns:p14="http://schemas.microsoft.com/office/powerpoint/2010/main" val="152306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This slide provides a list of possible accommodations used in instruction and how they can be used for the </a:t>
            </a:r>
            <a:r>
              <a:rPr lang="en-US" sz="1400" b="1" kern="1200" dirty="0" err="1">
                <a:solidFill>
                  <a:schemeClr val="tx1"/>
                </a:solidFill>
                <a:effectLst/>
                <a:latin typeface="Arial" panose="020B0604020202020204" pitchFamily="34" charset="0"/>
                <a:ea typeface="+mn-ea"/>
                <a:cs typeface="Arial" panose="020B0604020202020204" pitchFamily="34" charset="0"/>
              </a:rPr>
              <a:t>Ats</a:t>
            </a:r>
            <a:r>
              <a:rPr lang="en-US" sz="1400" b="1" kern="1200" dirty="0">
                <a:solidFill>
                  <a:schemeClr val="tx1"/>
                </a:solidFill>
                <a:effectLst/>
                <a:latin typeface="Arial" panose="020B0604020202020204" pitchFamily="34" charset="0"/>
                <a:ea typeface="+mn-ea"/>
                <a:cs typeface="Arial" panose="020B0604020202020204" pitchFamily="34" charset="0"/>
              </a:rPr>
              <a:t>. I’m going to read over them and possibly explain a little more about each.</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If the student uses an eye gaze board where pictures or words are placed on a board and the student looks at his/her selected answer for instruction, then it is fine to cut apart the picture choices and put them on the board as long as the same order/sequence is maintained.</a:t>
            </a:r>
          </a:p>
          <a:p>
            <a:pPr marL="0" lvl="0" indent="0">
              <a:buFont typeface="Arial" panose="020B0604020202020204" pitchFamily="34" charset="0"/>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If a student doesn’t use pictures, then it is fine to present (or read) the answer choices without the pictures, unless the picture response options are a necessary component to answering the question. </a:t>
            </a:r>
          </a:p>
          <a:p>
            <a:pPr marL="0" lvl="0" indent="0">
              <a:buFont typeface="Arial" panose="020B0604020202020204" pitchFamily="34" charset="0"/>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Some students require verbal directions to start, continue and complete a task. If this is provided during instruction, it is ok to do so during AT administration. This might be something like, “Look at the choices. Which one is the correct answer?”, “Point to the answer.” etc.</a:t>
            </a:r>
          </a:p>
          <a:p>
            <a:pPr marL="0" lvl="0" indent="0">
              <a:buFont typeface="Arial" panose="020B0604020202020204" pitchFamily="34" charset="0"/>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Large print copies are acceptable.  Remember that the test administrator is always reading the answer choices, so the student doesn’t need to be able to read the words.</a:t>
            </a:r>
          </a:p>
          <a:p>
            <a:pPr marL="0" lvl="0" indent="0">
              <a:buFont typeface="Arial" panose="020B0604020202020204" pitchFamily="34" charset="0"/>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Some students must be oriented to the materials. If this is done during instruction, it is ok to do so during the assessment.  For example, the test administrator may take the student’s hand and place it on each answer and state, “This is the car. This is the wagon. This is the airplane.”, then pull the student’s hand back and ask the student to select the answer.</a:t>
            </a:r>
          </a:p>
          <a:p>
            <a:pPr marL="0" lvl="0" indent="0">
              <a:buFont typeface="Arial" panose="020B0604020202020204" pitchFamily="34" charset="0"/>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Physical support is ok if it is not physically guiding the student to the answer.  Acceptable physical support would be something like supporting the student’s elbow or forearm so that he/she can move laterally or supporting the student’s head so he/she can see the eye gaze board. </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a:defRPr/>
            </a:pPr>
            <a:endParaRPr lang="en-US"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D7EA5D-9AE4-4654-A634-1A6BB5D5BB32}"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354960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This is another example of an accommodation that is acceptable based on what the student uses for instruction. Some students who use symbols may have symbols with the same meaning. In that case, the symbol can be exchanged. HOWEVER, if you change one picture, you must change </a:t>
            </a:r>
            <a:r>
              <a:rPr lang="en-US" sz="1400" b="1" u="sng" kern="1200" dirty="0">
                <a:solidFill>
                  <a:schemeClr val="tx1"/>
                </a:solidFill>
                <a:effectLst/>
                <a:latin typeface="Arial" panose="020B0604020202020204" pitchFamily="34" charset="0"/>
                <a:ea typeface="+mn-ea"/>
                <a:cs typeface="Arial" panose="020B0604020202020204" pitchFamily="34" charset="0"/>
              </a:rPr>
              <a:t>all</a:t>
            </a:r>
            <a:r>
              <a:rPr lang="en-US" sz="1400" b="1" kern="1200" dirty="0">
                <a:solidFill>
                  <a:schemeClr val="tx1"/>
                </a:solidFill>
                <a:effectLst/>
                <a:latin typeface="Arial" panose="020B0604020202020204" pitchFamily="34" charset="0"/>
                <a:ea typeface="+mn-ea"/>
                <a:cs typeface="Arial" panose="020B0604020202020204" pitchFamily="34" charset="0"/>
              </a:rPr>
              <a:t> response options for that question. Pictures should be similar in format and the correct picture response option should not be stylistically different from the others (i.e. the only picture in color, or the only picture that is a photograph). Again, response options must be presented in the same order/sequence as they are presented in the original Attainment Task.</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67D42A-D753-4C5A-98A6-6874D2352D73}"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11436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It is very helpful to read through the attainment tasks and all items prior to administration. This will ensure fluency while reading the tasks which in turn helps with student comprehension.  If unsure about a pronunciation, check with someone prior to administration.  Some tasks have accompanying supplemental materials, such as maps, graphs or stories. These materials will be listed on the first page of the task and will be located at the end of the task. These items may be removed prior to the start of the task and presented to the student when needed. Some tasks may require a download for video clips that accompany the assessment. Directions for those downloads will be provided closer to the February testing window. If problems occur with online access and/or the download, contact the DAC or district administrator who works with the alternate assessment for access to a flash</a:t>
            </a:r>
            <a:r>
              <a:rPr lang="en-US" sz="1400" b="1" kern="1200" baseline="0" dirty="0">
                <a:solidFill>
                  <a:schemeClr val="tx1"/>
                </a:solidFill>
                <a:effectLst/>
                <a:latin typeface="Arial" panose="020B0604020202020204" pitchFamily="34" charset="0"/>
                <a:ea typeface="+mn-ea"/>
                <a:cs typeface="Arial" panose="020B0604020202020204" pitchFamily="34" charset="0"/>
              </a:rPr>
              <a:t> drive</a:t>
            </a:r>
            <a:r>
              <a:rPr lang="en-US" sz="1400" b="1" kern="1200" dirty="0">
                <a:solidFill>
                  <a:schemeClr val="tx1"/>
                </a:solidFill>
                <a:effectLst/>
                <a:latin typeface="Arial" panose="020B0604020202020204" pitchFamily="34" charset="0"/>
                <a:ea typeface="+mn-ea"/>
                <a:cs typeface="Arial" panose="020B0604020202020204" pitchFamily="34" charset="0"/>
              </a:rPr>
              <a:t> which can be used to view the animated video</a:t>
            </a:r>
            <a:r>
              <a:rPr lang="en-US" sz="1400" b="1" kern="1200" baseline="0" dirty="0">
                <a:solidFill>
                  <a:schemeClr val="tx1"/>
                </a:solidFill>
                <a:effectLst/>
                <a:latin typeface="Arial" panose="020B0604020202020204" pitchFamily="34" charset="0"/>
                <a:ea typeface="+mn-ea"/>
                <a:cs typeface="Arial" panose="020B0604020202020204" pitchFamily="34" charset="0"/>
              </a:rPr>
              <a:t> clips</a:t>
            </a:r>
            <a:r>
              <a:rPr lang="en-US" sz="1400" b="1" kern="1200" dirty="0">
                <a:solidFill>
                  <a:schemeClr val="tx1"/>
                </a:solidFill>
                <a:effectLst/>
                <a:latin typeface="Arial" panose="020B0604020202020204" pitchFamily="34" charset="0"/>
                <a:ea typeface="+mn-ea"/>
                <a:cs typeface="Arial" panose="020B0604020202020204" pitchFamily="34" charset="0"/>
              </a:rPr>
              <a:t>.</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F694C-F7D5-4A0D-AF3F-D753860BF11C}" type="slidenum">
              <a:rPr lang="en-US" smtClean="0"/>
              <a:pPr fontAlgn="base">
                <a:spcBef>
                  <a:spcPct val="0"/>
                </a:spcBef>
                <a:spcAft>
                  <a:spcPct val="0"/>
                </a:spcAft>
                <a:defRPr/>
              </a:pPr>
              <a:t>16</a:t>
            </a:fld>
            <a:endParaRPr lang="en-US" dirty="0"/>
          </a:p>
        </p:txBody>
      </p:sp>
    </p:spTree>
    <p:extLst>
      <p:ext uri="{BB962C8B-B14F-4D97-AF65-F5344CB8AC3E}">
        <p14:creationId xmlns:p14="http://schemas.microsoft.com/office/powerpoint/2010/main" val="209200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Words in the question that are bolded and underlined should be emphasized to the student (e.g., </a:t>
            </a:r>
            <a:r>
              <a:rPr lang="en-US" sz="1400" b="1" u="sng" kern="1200" dirty="0">
                <a:solidFill>
                  <a:schemeClr val="tx1"/>
                </a:solidFill>
                <a:effectLst/>
                <a:latin typeface="Arial" panose="020B0604020202020204" pitchFamily="34" charset="0"/>
                <a:ea typeface="+mn-ea"/>
                <a:cs typeface="Arial" panose="020B0604020202020204" pitchFamily="34" charset="0"/>
              </a:rPr>
              <a:t>not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u="sng" kern="1200" dirty="0">
                <a:solidFill>
                  <a:schemeClr val="tx1"/>
                </a:solidFill>
                <a:effectLst/>
                <a:latin typeface="Arial" panose="020B0604020202020204" pitchFamily="34" charset="0"/>
                <a:ea typeface="+mn-ea"/>
                <a:cs typeface="Arial" panose="020B0604020202020204" pitchFamily="34" charset="0"/>
              </a:rPr>
              <a:t>most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u="sng" kern="1200" dirty="0">
                <a:solidFill>
                  <a:schemeClr val="tx1"/>
                </a:solidFill>
                <a:effectLst/>
                <a:latin typeface="Arial" panose="020B0604020202020204" pitchFamily="34" charset="0"/>
                <a:ea typeface="+mn-ea"/>
                <a:cs typeface="Arial" panose="020B0604020202020204" pitchFamily="34" charset="0"/>
              </a:rPr>
              <a:t>likely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u="sng" kern="1200" dirty="0">
                <a:solidFill>
                  <a:schemeClr val="tx1"/>
                </a:solidFill>
                <a:effectLst/>
                <a:latin typeface="Arial" panose="020B0604020202020204" pitchFamily="34" charset="0"/>
                <a:ea typeface="+mn-ea"/>
                <a:cs typeface="Arial" panose="020B0604020202020204" pitchFamily="34" charset="0"/>
              </a:rPr>
              <a:t>best</a:t>
            </a:r>
            <a:r>
              <a:rPr lang="en-US" sz="1400" b="1" kern="1200" dirty="0">
                <a:solidFill>
                  <a:schemeClr val="tx1"/>
                </a:solidFill>
                <a:effectLst/>
                <a:latin typeface="Arial" panose="020B0604020202020204" pitchFamily="34" charset="0"/>
                <a:ea typeface="+mn-ea"/>
                <a:cs typeface="Arial" panose="020B0604020202020204" pitchFamily="34" charset="0"/>
              </a:rPr>
              <a:t>, etc.) All questions have been provided for student use at the end of the task. These questions can be cut apart, covered or manipulated as needed. Use of the questions at the end of the task is </a:t>
            </a:r>
            <a:r>
              <a:rPr lang="en-US" sz="1400" b="1" u="sng" kern="1200" dirty="0">
                <a:solidFill>
                  <a:schemeClr val="tx1"/>
                </a:solidFill>
                <a:effectLst/>
                <a:latin typeface="Arial" panose="020B0604020202020204" pitchFamily="34" charset="0"/>
                <a:ea typeface="+mn-ea"/>
                <a:cs typeface="Arial" panose="020B0604020202020204" pitchFamily="34" charset="0"/>
              </a:rPr>
              <a:t>optional</a:t>
            </a:r>
            <a:r>
              <a:rPr lang="en-US" sz="1400" b="1" kern="1200" dirty="0">
                <a:solidFill>
                  <a:schemeClr val="tx1"/>
                </a:solidFill>
                <a:effectLst/>
                <a:latin typeface="Arial" panose="020B0604020202020204" pitchFamily="34" charset="0"/>
                <a:ea typeface="+mn-ea"/>
                <a:cs typeface="Arial" panose="020B0604020202020204" pitchFamily="34" charset="0"/>
              </a:rPr>
              <a:t>. Read the script signified by “quotation marks” to the student exactly as written. If the task contains a closed sentence (fill in the blank), the test administrator may read the sentence with each option.</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1784078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Picture/answer choices may be provided in any format as long as the order of the binder is maintained.  (e.g., up and down, side to side, in corners of page) The sequence of A, B and C cannot change. Remember that any change to response options must be made to </a:t>
            </a:r>
            <a:r>
              <a:rPr lang="en-US" sz="1400" b="1" u="sng" kern="1200" dirty="0">
                <a:solidFill>
                  <a:schemeClr val="tx1"/>
                </a:solidFill>
                <a:effectLst/>
                <a:latin typeface="Arial" panose="020B0604020202020204" pitchFamily="34" charset="0"/>
                <a:ea typeface="+mn-ea"/>
                <a:cs typeface="Arial" panose="020B0604020202020204" pitchFamily="34" charset="0"/>
              </a:rPr>
              <a:t>all</a:t>
            </a:r>
            <a:r>
              <a:rPr lang="en-US" sz="1400" b="1" kern="1200" dirty="0">
                <a:solidFill>
                  <a:schemeClr val="tx1"/>
                </a:solidFill>
                <a:effectLst/>
                <a:latin typeface="Arial" panose="020B0604020202020204" pitchFamily="34" charset="0"/>
                <a:ea typeface="+mn-ea"/>
                <a:cs typeface="Arial" panose="020B0604020202020204" pitchFamily="34" charset="0"/>
              </a:rPr>
              <a:t> response options in a question. The tasks must be administered in the same content order that is provided within the binder.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For example, a grade 3 student would first complete the reading assessment before moving onto the mathematics assessment on the next day an assessment is given.  So the reading test</a:t>
            </a:r>
            <a:r>
              <a:rPr lang="en-US" sz="1400" b="1" kern="1200" baseline="0" dirty="0">
                <a:solidFill>
                  <a:schemeClr val="tx1"/>
                </a:solidFill>
                <a:effectLst/>
                <a:latin typeface="Arial" panose="020B0604020202020204" pitchFamily="34" charset="0"/>
                <a:ea typeface="+mn-ea"/>
                <a:cs typeface="Arial" panose="020B0604020202020204" pitchFamily="34" charset="0"/>
              </a:rPr>
              <a:t> would be given first as it is the first assessment in the grade </a:t>
            </a:r>
            <a:r>
              <a:rPr lang="en-US" sz="1400" b="1" kern="1200" baseline="0">
                <a:solidFill>
                  <a:schemeClr val="tx1"/>
                </a:solidFill>
                <a:effectLst/>
                <a:latin typeface="Arial" panose="020B0604020202020204" pitchFamily="34" charset="0"/>
                <a:ea typeface="+mn-ea"/>
                <a:cs typeface="Arial" panose="020B0604020202020204" pitchFamily="34" charset="0"/>
              </a:rPr>
              <a:t>3 binder, </a:t>
            </a:r>
            <a:r>
              <a:rPr lang="en-US" sz="1400" b="1" kern="1200" baseline="0" dirty="0">
                <a:solidFill>
                  <a:schemeClr val="tx1"/>
                </a:solidFill>
                <a:effectLst/>
                <a:latin typeface="Arial" panose="020B0604020202020204" pitchFamily="34" charset="0"/>
                <a:ea typeface="+mn-ea"/>
                <a:cs typeface="Arial" panose="020B0604020202020204" pitchFamily="34" charset="0"/>
              </a:rPr>
              <a:t>then on the next day a test is administered it would be mathematics.</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690983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When starting the AT administration, remember that it is to be administered in a one-on-one setting, although additional adults may be present to assistance to the student if needed.  It is important not to teach any part of the task prior to administration or in between administration sessions.  The five-minute break between each five-item task is OPTIONAL and may be taken or not. However, sometimes students require a break within a five-item set. If a student requires a break, teachers/test administrators may orient the student to where they were in the process before restarting. Teachers/test administrators should never restart an item set from the beginning. Students may only complete one content area per day. If a situation occurs and a district needs to request to test more than one content area per day, please contact your District Assessment Coordinator to work out details with KDE.</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C2D73-F35F-4431-A996-16D6971DA410}" type="slidenum">
              <a:rPr lang="en-US" smtClean="0"/>
              <a:pPr fontAlgn="base">
                <a:spcBef>
                  <a:spcPct val="0"/>
                </a:spcBef>
                <a:spcAft>
                  <a:spcPct val="0"/>
                </a:spcAft>
                <a:defRPr/>
              </a:pPr>
              <a:t>19</a:t>
            </a:fld>
            <a:endParaRPr lang="en-US" dirty="0"/>
          </a:p>
        </p:txBody>
      </p:sp>
    </p:spTree>
    <p:extLst>
      <p:ext uri="{BB962C8B-B14F-4D97-AF65-F5344CB8AC3E}">
        <p14:creationId xmlns:p14="http://schemas.microsoft.com/office/powerpoint/2010/main" val="18925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Completing this training should prepare each participant to accurately administer the Attainment Tasks.  Correct administration is crucial to getting accurate information from the assessment. Therefore, it is important to take time to fully understand the administration procedures.</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7BA07-5EBB-410F-B78B-15068C31FCBE}"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78412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As we said earlier, pictures are considered supplemental materials. If the student responds better to words than pictures, you don’t have to provide pictures to the student – unless the picture response option is required as part of the question. The Attainment Task is a multiple-choice assessment and all response options must be presented (the text must be read aloud by the test administrator or by the student.)</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41723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5386"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Encouraging the student to work and reinforcing the student for working is acceptable. The student should not be provided feedback on the accuracy of any response. The test administrator can provide multiple opportunities for the student to respond before assigning a “no response” code. If at any time the test administrator</a:t>
            </a:r>
            <a:r>
              <a:rPr lang="en-US" sz="1400" b="1" kern="1200" baseline="0" dirty="0">
                <a:solidFill>
                  <a:schemeClr val="tx1"/>
                </a:solidFill>
                <a:effectLst/>
                <a:latin typeface="Arial" panose="020B0604020202020204" pitchFamily="34" charset="0"/>
                <a:ea typeface="+mn-ea"/>
                <a:cs typeface="Arial" panose="020B0604020202020204" pitchFamily="34" charset="0"/>
              </a:rPr>
              <a:t> feels the student is not engaged or off task, they may reread an item based on their observation. This is only permitted for students on the alternate assessment.</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defTabSz="925386">
              <a:defRPr/>
            </a:pPr>
            <a:endParaRPr lang="en-US" dirty="0"/>
          </a:p>
          <a:p>
            <a:pPr defTabSz="925386">
              <a:defRPr/>
            </a:pPr>
            <a:endParaRPr lang="en-US" dirty="0"/>
          </a:p>
          <a:p>
            <a:endParaRPr lang="en-US" dirty="0"/>
          </a:p>
        </p:txBody>
      </p:sp>
      <p:sp>
        <p:nvSpPr>
          <p:cNvPr id="4" name="Slide Number Placeholder 3"/>
          <p:cNvSpPr>
            <a:spLocks noGrp="1"/>
          </p:cNvSpPr>
          <p:nvPr>
            <p:ph type="sldNum" sz="quarter" idx="10"/>
          </p:nvPr>
        </p:nvSpPr>
        <p:spPr/>
        <p:txBody>
          <a:bodyPr/>
          <a:lstStyle/>
          <a:p>
            <a:fld id="{5EE48475-5467-413E-9442-F09B806B31F2}" type="slidenum">
              <a:rPr lang="en-US" smtClean="0"/>
              <a:pPr/>
              <a:t>21</a:t>
            </a:fld>
            <a:endParaRPr lang="en-US"/>
          </a:p>
        </p:txBody>
      </p:sp>
    </p:spTree>
    <p:extLst>
      <p:ext uri="{BB962C8B-B14F-4D97-AF65-F5344CB8AC3E}">
        <p14:creationId xmlns:p14="http://schemas.microsoft.com/office/powerpoint/2010/main" val="911038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kern="1200" dirty="0">
                <a:solidFill>
                  <a:schemeClr val="tx1"/>
                </a:solidFill>
                <a:effectLst/>
                <a:latin typeface="Arial" panose="020B0604020202020204" pitchFamily="34" charset="0"/>
                <a:ea typeface="+mn-ea"/>
                <a:cs typeface="Arial" panose="020B0604020202020204" pitchFamily="34" charset="0"/>
              </a:rPr>
              <a:t>It is important to allow the student to show what he or she knows independently. Here is a reminder of things that is not</a:t>
            </a:r>
            <a:r>
              <a:rPr lang="en-US" sz="1400" b="1" kern="1200" baseline="0" dirty="0">
                <a:solidFill>
                  <a:schemeClr val="tx1"/>
                </a:solidFill>
                <a:effectLst/>
                <a:latin typeface="Arial" panose="020B0604020202020204" pitchFamily="34" charset="0"/>
                <a:ea typeface="+mn-ea"/>
                <a:cs typeface="Arial" panose="020B0604020202020204" pitchFamily="34" charset="0"/>
              </a:rPr>
              <a:t> allowed and</a:t>
            </a:r>
            <a:r>
              <a:rPr lang="en-US" sz="1400" b="1" kern="1200" dirty="0">
                <a:solidFill>
                  <a:schemeClr val="tx1"/>
                </a:solidFill>
                <a:effectLst/>
                <a:latin typeface="Arial" panose="020B0604020202020204" pitchFamily="34" charset="0"/>
                <a:ea typeface="+mn-ea"/>
                <a:cs typeface="Arial" panose="020B0604020202020204" pitchFamily="34" charset="0"/>
              </a:rPr>
              <a:t> could result in an allegation being filed:</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prompting correct answers in any way, </a:t>
            </a:r>
          </a:p>
          <a:p>
            <a:pPr marL="0" lvl="0" indent="0">
              <a:buFont typeface="Arial" panose="020B0604020202020204" pitchFamily="34" charset="0"/>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giving the student another try to get the correct response, or </a:t>
            </a:r>
          </a:p>
          <a:p>
            <a:pPr marL="0" lvl="0" indent="0">
              <a:buFont typeface="Arial" panose="020B0604020202020204" pitchFamily="34" charset="0"/>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recording scores based on expected responses.  </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392085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58A7EE-2EB9-47D8-AC54-4FB455949AFB}" type="slidenum">
              <a:rPr lang="en-US" smtClean="0"/>
              <a:pPr fontAlgn="base">
                <a:spcBef>
                  <a:spcPct val="0"/>
                </a:spcBef>
                <a:spcAft>
                  <a:spcPct val="0"/>
                </a:spcAft>
                <a:defRPr/>
              </a:pPr>
              <a:t>23</a:t>
            </a:fld>
            <a:endParaRPr lang="en-US" dirty="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During test administration, you should read the item to the student and also read each answer choice. If needed, orient the student to the response options prior to reading each question (e.g., read and/or point to each response option prior to asking the question). Again, as we shared on slide 21 it is ok to re-read the script or task question and point to each answer choice while re-reading it. </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Tree>
    <p:extLst>
      <p:ext uri="{BB962C8B-B14F-4D97-AF65-F5344CB8AC3E}">
        <p14:creationId xmlns:p14="http://schemas.microsoft.com/office/powerpoint/2010/main" val="3978558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2149EF-DE5A-4071-9BD9-FE4FCCC9B4D9}" type="slidenum">
              <a:rPr lang="en-US" smtClean="0"/>
              <a:pPr fontAlgn="base">
                <a:spcBef>
                  <a:spcPct val="0"/>
                </a:spcBef>
                <a:spcAft>
                  <a:spcPct val="0"/>
                </a:spcAft>
                <a:defRPr/>
              </a:pPr>
              <a:t>24</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The test administrator must record the student’s first independent response as it’s not the test administrator’s role to decide if the student is guessing.  Using the answer sheet, the test administrator will enter student responses into the Student Registration Database (SRD). A response must be recorded before moving onto the next item. If the student fails to respond, the test administrator may select the “no response” option. It is ok for the student to change his/her response as long as he/she does so independently, the student has not been cued in any way by the teacher, and the teacher has not moved to the next item.</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Tree>
    <p:extLst>
      <p:ext uri="{BB962C8B-B14F-4D97-AF65-F5344CB8AC3E}">
        <p14:creationId xmlns:p14="http://schemas.microsoft.com/office/powerpoint/2010/main" val="1363468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Anyone who administers a state assessment, which includes</a:t>
            </a:r>
            <a:r>
              <a:rPr lang="en-US" sz="1400" b="1" kern="1200" baseline="0" dirty="0">
                <a:solidFill>
                  <a:schemeClr val="tx1"/>
                </a:solidFill>
                <a:effectLst/>
                <a:latin typeface="Arial" panose="020B0604020202020204" pitchFamily="34" charset="0"/>
                <a:ea typeface="+mn-ea"/>
                <a:cs typeface="Arial" panose="020B0604020202020204" pitchFamily="34" charset="0"/>
              </a:rPr>
              <a:t> the Attainment Task administration must complete the Administration Code and Inclusion of Special Populations training prior to the assessment administration. </a:t>
            </a:r>
            <a:r>
              <a:rPr lang="en-US" sz="1400" b="1" kern="1200" dirty="0">
                <a:solidFill>
                  <a:schemeClr val="tx1"/>
                </a:solidFill>
                <a:effectLst/>
                <a:latin typeface="Arial" panose="020B0604020202020204" pitchFamily="34" charset="0"/>
                <a:ea typeface="+mn-ea"/>
                <a:cs typeface="Arial" panose="020B0604020202020204" pitchFamily="34" charset="0"/>
              </a:rPr>
              <a:t>If any classified staff</a:t>
            </a:r>
            <a:r>
              <a:rPr lang="en-US" sz="1400" b="1" kern="1200" baseline="0" dirty="0">
                <a:solidFill>
                  <a:schemeClr val="tx1"/>
                </a:solidFill>
                <a:effectLst/>
                <a:latin typeface="Arial" panose="020B0604020202020204" pitchFamily="34" charset="0"/>
                <a:ea typeface="+mn-ea"/>
                <a:cs typeface="Arial" panose="020B0604020202020204" pitchFamily="34" charset="0"/>
              </a:rPr>
              <a:t> or </a:t>
            </a:r>
            <a:r>
              <a:rPr lang="en-US" sz="1400" b="1" kern="1200" dirty="0">
                <a:solidFill>
                  <a:schemeClr val="tx1"/>
                </a:solidFill>
                <a:effectLst/>
                <a:latin typeface="Arial" panose="020B0604020202020204" pitchFamily="34" charset="0"/>
                <a:ea typeface="+mn-ea"/>
                <a:cs typeface="Arial" panose="020B0604020202020204" pitchFamily="34" charset="0"/>
              </a:rPr>
              <a:t>non-school personnel assists with the student during</a:t>
            </a:r>
            <a:r>
              <a:rPr lang="en-US" sz="1400" b="1" kern="1200" baseline="0" dirty="0">
                <a:solidFill>
                  <a:schemeClr val="tx1"/>
                </a:solidFill>
                <a:effectLst/>
                <a:latin typeface="Arial" panose="020B0604020202020204" pitchFamily="34" charset="0"/>
                <a:ea typeface="+mn-ea"/>
                <a:cs typeface="Arial" panose="020B0604020202020204" pitchFamily="34" charset="0"/>
              </a:rPr>
              <a:t> the </a:t>
            </a:r>
            <a:r>
              <a:rPr lang="en-US" sz="1400" b="1" kern="1200" dirty="0">
                <a:solidFill>
                  <a:schemeClr val="tx1"/>
                </a:solidFill>
                <a:effectLst/>
                <a:latin typeface="Arial" panose="020B0604020202020204" pitchFamily="34" charset="0"/>
                <a:ea typeface="+mn-ea"/>
                <a:cs typeface="Arial" panose="020B0604020202020204" pitchFamily="34" charset="0"/>
              </a:rPr>
              <a:t>assessment, they must sign a non-disclosure form, which must be stored in a location selected by</a:t>
            </a:r>
            <a:r>
              <a:rPr lang="en-US" sz="1400" b="1" kern="1200" baseline="0" dirty="0">
                <a:solidFill>
                  <a:schemeClr val="tx1"/>
                </a:solidFill>
                <a:effectLst/>
                <a:latin typeface="Arial" panose="020B0604020202020204" pitchFamily="34" charset="0"/>
                <a:ea typeface="+mn-ea"/>
                <a:cs typeface="Arial" panose="020B0604020202020204" pitchFamily="34" charset="0"/>
              </a:rPr>
              <a:t> the district</a:t>
            </a:r>
            <a:r>
              <a:rPr lang="en-US" sz="1400" b="1" kern="1200" dirty="0">
                <a:solidFill>
                  <a:schemeClr val="tx1"/>
                </a:solidFill>
                <a:effectLst/>
                <a:latin typeface="Arial" panose="020B0604020202020204" pitchFamily="34" charset="0"/>
                <a:ea typeface="+mn-ea"/>
                <a:cs typeface="Arial" panose="020B0604020202020204" pitchFamily="34" charset="0"/>
              </a:rPr>
              <a:t>. When all information has been entered in the Student Registration Database (SRD), place the student(s)’ answer sheet in a secure location and give all school level testing materials to the District or Building Assessment Coordinator, Director of Special Education or district alternate assessment administrator to be securely destroyed.  Don’t forget to delete any assessment files placed on the computer and empty the recycling bin.</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8F48A-26D8-4E3D-96A3-F2FB59E7EE48}"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3285337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kern="1200" dirty="0">
                <a:solidFill>
                  <a:schemeClr val="tx1"/>
                </a:solidFill>
                <a:effectLst/>
                <a:latin typeface="Arial" panose="020B0604020202020204" pitchFamily="34" charset="0"/>
                <a:ea typeface="+mn-ea"/>
                <a:cs typeface="Arial" panose="020B0604020202020204" pitchFamily="34" charset="0"/>
              </a:rPr>
              <a:t>The Window 1 Attainment Tasks must be administered by March 26, 2021.</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b="1" kern="1200" dirty="0">
                <a:solidFill>
                  <a:schemeClr val="tx1"/>
                </a:solidFill>
                <a:effectLst/>
                <a:latin typeface="Arial" panose="020B0604020202020204" pitchFamily="34" charset="0"/>
                <a:ea typeface="+mn-ea"/>
                <a:cs typeface="Arial" panose="020B0604020202020204" pitchFamily="34" charset="0"/>
              </a:rPr>
              <a:t>Student scores must be entered into the Student Registration Database (SRD) for Window</a:t>
            </a:r>
            <a:r>
              <a:rPr lang="en-US" sz="1400" b="1" kern="1200" baseline="0" dirty="0">
                <a:solidFill>
                  <a:schemeClr val="tx1"/>
                </a:solidFill>
                <a:effectLst/>
                <a:latin typeface="Arial" panose="020B0604020202020204" pitchFamily="34" charset="0"/>
                <a:ea typeface="+mn-ea"/>
                <a:cs typeface="Arial" panose="020B0604020202020204" pitchFamily="34" charset="0"/>
              </a:rPr>
              <a:t> 1 by April 2, 2021.</a:t>
            </a:r>
            <a:endParaRPr lang="en-US" sz="1400" b="1" kern="1200" dirty="0">
              <a:solidFill>
                <a:schemeClr val="tx1"/>
              </a:solidFill>
              <a:effectLst/>
              <a:latin typeface="Arial" panose="020B0604020202020204" pitchFamily="34" charset="0"/>
              <a:ea typeface="+mn-ea"/>
              <a:cs typeface="Arial" panose="020B0604020202020204" pitchFamily="34" charset="0"/>
            </a:endParaRP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b="1" kern="1200" dirty="0">
                <a:solidFill>
                  <a:schemeClr val="tx1"/>
                </a:solidFill>
                <a:effectLst/>
                <a:latin typeface="Arial" panose="020B0604020202020204" pitchFamily="34" charset="0"/>
                <a:ea typeface="+mn-ea"/>
                <a:cs typeface="Arial" panose="020B0604020202020204" pitchFamily="34" charset="0"/>
              </a:rPr>
              <a:t>If there are issues with technology contact</a:t>
            </a:r>
            <a:r>
              <a:rPr lang="en-US" sz="1400" b="1" kern="1200" baseline="0" dirty="0">
                <a:solidFill>
                  <a:schemeClr val="tx1"/>
                </a:solidFill>
                <a:effectLst/>
                <a:latin typeface="Arial" panose="020B0604020202020204" pitchFamily="34" charset="0"/>
                <a:ea typeface="+mn-ea"/>
                <a:cs typeface="Arial" panose="020B0604020202020204" pitchFamily="34" charset="0"/>
              </a:rPr>
              <a:t> your school or district technology coordinator to make sure the issue is not local. If the issue is determined to be on the department’s end</a:t>
            </a:r>
            <a:r>
              <a:rPr lang="en-US" sz="1400" b="1" kern="1200" dirty="0">
                <a:solidFill>
                  <a:schemeClr val="tx1"/>
                </a:solidFill>
                <a:effectLst/>
                <a:latin typeface="Arial" panose="020B0604020202020204" pitchFamily="34" charset="0"/>
                <a:ea typeface="+mn-ea"/>
                <a:cs typeface="Arial" panose="020B0604020202020204" pitchFamily="34" charset="0"/>
              </a:rPr>
              <a:t> email</a:t>
            </a:r>
            <a:r>
              <a:rPr lang="en-US" sz="1400" b="1" kern="1200" baseline="0" dirty="0">
                <a:solidFill>
                  <a:schemeClr val="tx1"/>
                </a:solidFill>
                <a:effectLst/>
                <a:latin typeface="Arial" panose="020B0604020202020204" pitchFamily="34" charset="0"/>
                <a:ea typeface="+mn-ea"/>
                <a:cs typeface="Arial" panose="020B0604020202020204" pitchFamily="34" charset="0"/>
              </a:rPr>
              <a:t> Darrell Mattingly. F</a:t>
            </a:r>
            <a:r>
              <a:rPr lang="en-US" sz="1400" b="1" kern="1200" dirty="0">
                <a:solidFill>
                  <a:schemeClr val="tx1"/>
                </a:solidFill>
                <a:effectLst/>
                <a:latin typeface="Arial" panose="020B0604020202020204" pitchFamily="34" charset="0"/>
                <a:ea typeface="+mn-ea"/>
                <a:cs typeface="Arial" panose="020B0604020202020204" pitchFamily="34" charset="0"/>
              </a:rPr>
              <a:t>or issues with</a:t>
            </a:r>
            <a:r>
              <a:rPr lang="en-US" sz="1400" b="1" kern="1200" baseline="0" dirty="0">
                <a:solidFill>
                  <a:schemeClr val="tx1"/>
                </a:solidFill>
                <a:effectLst/>
                <a:latin typeface="Arial" panose="020B0604020202020204" pitchFamily="34" charset="0"/>
                <a:ea typeface="+mn-ea"/>
                <a:cs typeface="Arial" panose="020B0604020202020204" pitchFamily="34" charset="0"/>
              </a:rPr>
              <a:t> timelines or</a:t>
            </a:r>
            <a:r>
              <a:rPr lang="en-US" sz="1400" b="1" kern="1200" dirty="0">
                <a:solidFill>
                  <a:schemeClr val="tx1"/>
                </a:solidFill>
                <a:effectLst/>
                <a:latin typeface="Arial" panose="020B0604020202020204" pitchFamily="34" charset="0"/>
                <a:ea typeface="+mn-ea"/>
                <a:cs typeface="Arial" panose="020B0604020202020204" pitchFamily="34" charset="0"/>
              </a:rPr>
              <a:t> task completion, have the DAC, BAC, </a:t>
            </a:r>
            <a:r>
              <a:rPr lang="en-US" sz="1400" b="1" kern="1200" dirty="0" err="1">
                <a:solidFill>
                  <a:schemeClr val="tx1"/>
                </a:solidFill>
                <a:effectLst/>
                <a:latin typeface="Arial" panose="020B0604020202020204" pitchFamily="34" charset="0"/>
                <a:ea typeface="+mn-ea"/>
                <a:cs typeface="Arial" panose="020B0604020202020204" pitchFamily="34" charset="0"/>
              </a:rPr>
              <a:t>DoSE</a:t>
            </a:r>
            <a:r>
              <a:rPr lang="en-US" sz="1400" b="1" kern="1200" dirty="0">
                <a:solidFill>
                  <a:schemeClr val="tx1"/>
                </a:solidFill>
                <a:effectLst/>
                <a:latin typeface="Arial" panose="020B0604020202020204" pitchFamily="34" charset="0"/>
                <a:ea typeface="+mn-ea"/>
                <a:cs typeface="Arial" panose="020B0604020202020204" pitchFamily="34" charset="0"/>
              </a:rPr>
              <a:t> or district</a:t>
            </a:r>
            <a:r>
              <a:rPr lang="en-US" sz="1400" b="1" kern="1200" baseline="0" dirty="0">
                <a:solidFill>
                  <a:schemeClr val="tx1"/>
                </a:solidFill>
                <a:effectLst/>
                <a:latin typeface="Arial" panose="020B0604020202020204" pitchFamily="34" charset="0"/>
                <a:ea typeface="+mn-ea"/>
                <a:cs typeface="Arial" panose="020B0604020202020204" pitchFamily="34" charset="0"/>
              </a:rPr>
              <a:t> alternate assessment administrator </a:t>
            </a:r>
            <a:r>
              <a:rPr lang="en-US" sz="1400" b="1" kern="1200" dirty="0">
                <a:solidFill>
                  <a:schemeClr val="tx1"/>
                </a:solidFill>
                <a:effectLst/>
                <a:latin typeface="Arial" panose="020B0604020202020204" pitchFamily="34" charset="0"/>
                <a:ea typeface="+mn-ea"/>
                <a:cs typeface="Arial" panose="020B0604020202020204" pitchFamily="34" charset="0"/>
              </a:rPr>
              <a:t>contac</a:t>
            </a:r>
            <a:r>
              <a:rPr lang="en-US" sz="1400" b="1" kern="1200" baseline="0" dirty="0">
                <a:solidFill>
                  <a:schemeClr val="tx1"/>
                </a:solidFill>
                <a:effectLst/>
                <a:latin typeface="Arial" panose="020B0604020202020204" pitchFamily="34" charset="0"/>
                <a:ea typeface="+mn-ea"/>
                <a:cs typeface="Arial" panose="020B0604020202020204" pitchFamily="34" charset="0"/>
              </a:rPr>
              <a:t>t me to discuss any situations like this</a:t>
            </a:r>
            <a:r>
              <a:rPr lang="en-US" sz="1400" b="1" kern="1200" dirty="0">
                <a:solidFill>
                  <a:schemeClr val="tx1"/>
                </a:solidFill>
                <a:effectLst/>
                <a:latin typeface="Arial" panose="020B0604020202020204" pitchFamily="34" charset="0"/>
                <a:ea typeface="+mn-ea"/>
                <a:cs typeface="Arial" panose="020B0604020202020204" pitchFamily="34" charset="0"/>
              </a:rPr>
              <a:t>.</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191523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latin typeface="Arial" panose="020B0604020202020204" pitchFamily="34" charset="0"/>
                <a:cs typeface="Arial" panose="020B0604020202020204" pitchFamily="34" charset="0"/>
              </a:rPr>
              <a:t>For the Window 2 administration-</a:t>
            </a:r>
          </a:p>
          <a:p>
            <a:endParaRPr lang="en-US" sz="1400" baseline="0" dirty="0">
              <a:latin typeface="Arial" panose="020B0604020202020204" pitchFamily="34" charset="0"/>
              <a:cs typeface="Arial" panose="020B0604020202020204" pitchFamily="34" charset="0"/>
            </a:endParaRPr>
          </a:p>
          <a:p>
            <a:pPr lvl="0"/>
            <a:r>
              <a:rPr lang="en-US" sz="1400" b="1" kern="1200" dirty="0">
                <a:solidFill>
                  <a:schemeClr val="tx1"/>
                </a:solidFill>
                <a:effectLst/>
                <a:latin typeface="Arial" panose="020B0604020202020204" pitchFamily="34" charset="0"/>
                <a:ea typeface="+mn-ea"/>
                <a:cs typeface="Arial" panose="020B0604020202020204" pitchFamily="34" charset="0"/>
              </a:rPr>
              <a:t>Materials will ship the weeks of:</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lvl="2"/>
            <a:r>
              <a:rPr lang="en-US" sz="1400" b="1" kern="1200" dirty="0">
                <a:solidFill>
                  <a:schemeClr val="tx1"/>
                </a:solidFill>
                <a:effectLst/>
                <a:latin typeface="Arial" panose="020B0604020202020204" pitchFamily="34" charset="0"/>
                <a:ea typeface="+mn-ea"/>
                <a:cs typeface="Arial" panose="020B0604020202020204" pitchFamily="34" charset="0"/>
              </a:rPr>
              <a:t>March 29- April 2 ( for option 1) or</a:t>
            </a:r>
          </a:p>
          <a:p>
            <a:pPr lvl="2"/>
            <a:endParaRPr lang="en-US" sz="1400" kern="1200" dirty="0">
              <a:solidFill>
                <a:schemeClr val="tx1"/>
              </a:solidFill>
              <a:effectLst/>
              <a:latin typeface="Arial" panose="020B0604020202020204" pitchFamily="34" charset="0"/>
              <a:ea typeface="+mn-ea"/>
              <a:cs typeface="Arial" panose="020B0604020202020204" pitchFamily="34" charset="0"/>
            </a:endParaRPr>
          </a:p>
          <a:p>
            <a:pPr lvl="2"/>
            <a:r>
              <a:rPr lang="en-US" sz="1400" b="1" kern="1200" dirty="0">
                <a:solidFill>
                  <a:schemeClr val="tx1"/>
                </a:solidFill>
                <a:effectLst/>
                <a:latin typeface="Arial" panose="020B0604020202020204" pitchFamily="34" charset="0"/>
                <a:ea typeface="+mn-ea"/>
                <a:cs typeface="Arial" panose="020B0604020202020204" pitchFamily="34" charset="0"/>
              </a:rPr>
              <a:t>April 5-9 (for option 2)</a:t>
            </a:r>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b="1" kern="1200" dirty="0">
                <a:solidFill>
                  <a:schemeClr val="tx1"/>
                </a:solidFill>
                <a:effectLst/>
                <a:latin typeface="Arial" panose="020B0604020202020204" pitchFamily="34" charset="0"/>
                <a:ea typeface="+mn-ea"/>
                <a:cs typeface="Arial" panose="020B0604020202020204" pitchFamily="34" charset="0"/>
              </a:rPr>
              <a:t>Materials will be received no later than April 9, 2021.</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b="1" kern="1200" dirty="0">
                <a:solidFill>
                  <a:schemeClr val="tx1"/>
                </a:solidFill>
                <a:effectLst/>
                <a:latin typeface="Arial" panose="020B0604020202020204" pitchFamily="34" charset="0"/>
                <a:ea typeface="+mn-ea"/>
                <a:cs typeface="Arial" panose="020B0604020202020204" pitchFamily="34" charset="0"/>
              </a:rPr>
              <a:t>The second testing window will begin April 19, 2021. The SRD will also open April 19 for Window 2 score entry.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b="1" kern="1200" dirty="0">
                <a:solidFill>
                  <a:schemeClr val="tx1"/>
                </a:solidFill>
                <a:effectLst/>
                <a:latin typeface="Arial" panose="020B0604020202020204" pitchFamily="34" charset="0"/>
                <a:ea typeface="+mn-ea"/>
                <a:cs typeface="Arial" panose="020B0604020202020204" pitchFamily="34" charset="0"/>
              </a:rPr>
              <a:t>The second testing window will close May 28, 2021. REMEMBER DISTRICTS RESERVE THE RIGHT TO CONCLUDE TESTING BEFORE MAY 28, 2021 if they choose too.</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The last day to enter scores into the Student Registration Database (SRD) for the second window is June 4, 2021. As a reminder,</a:t>
            </a:r>
            <a:r>
              <a:rPr lang="en-US" sz="1400" b="1" kern="1200" baseline="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latin typeface="Arial" panose="020B0604020202020204" pitchFamily="34" charset="0"/>
                <a:ea typeface="+mn-ea"/>
                <a:cs typeface="Arial" panose="020B0604020202020204" pitchFamily="34" charset="0"/>
              </a:rPr>
              <a:t>the TAR and the Quality of School</a:t>
            </a:r>
            <a:r>
              <a:rPr lang="en-US" sz="1400" b="1" kern="1200" baseline="0" dirty="0">
                <a:solidFill>
                  <a:schemeClr val="tx1"/>
                </a:solidFill>
                <a:effectLst/>
                <a:latin typeface="Arial" panose="020B0604020202020204" pitchFamily="34" charset="0"/>
                <a:ea typeface="+mn-ea"/>
                <a:cs typeface="Arial" panose="020B0604020202020204" pitchFamily="34" charset="0"/>
              </a:rPr>
              <a:t> Climate and Safety results will be open to submit in the SRD from February 15-June 4.</a:t>
            </a:r>
            <a:endParaRPr lang="en-US" sz="1400" b="1" kern="1200" dirty="0">
              <a:solidFill>
                <a:schemeClr val="tx1"/>
              </a:solidFill>
              <a:effectLst/>
              <a:latin typeface="Arial" panose="020B0604020202020204" pitchFamily="34" charset="0"/>
              <a:ea typeface="+mn-ea"/>
              <a:cs typeface="Arial" panose="020B0604020202020204" pitchFamily="34" charset="0"/>
            </a:endParaRPr>
          </a:p>
          <a:p>
            <a:endParaRPr lang="en-US" sz="1200" b="1"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CDF707-1B51-4B01-BF9F-910B05DB3254}" type="slidenum">
              <a:rPr lang="en-US" smtClean="0"/>
              <a:pPr/>
              <a:t>27</a:t>
            </a:fld>
            <a:endParaRPr lang="en-US"/>
          </a:p>
        </p:txBody>
      </p:sp>
    </p:spTree>
    <p:extLst>
      <p:ext uri="{BB962C8B-B14F-4D97-AF65-F5344CB8AC3E}">
        <p14:creationId xmlns:p14="http://schemas.microsoft.com/office/powerpoint/2010/main" val="742902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Arial" panose="020B0604020202020204" pitchFamily="34" charset="0"/>
                <a:ea typeface="+mn-ea"/>
                <a:cs typeface="Arial" panose="020B0604020202020204" pitchFamily="34" charset="0"/>
              </a:rPr>
              <a:t>This concludes the Overview/Attainment Tasks Training. If you have any questions please feel free to email</a:t>
            </a:r>
            <a:r>
              <a:rPr lang="en-US" sz="1400" b="1" kern="1200" baseline="0" dirty="0">
                <a:solidFill>
                  <a:schemeClr val="tx1"/>
                </a:solidFill>
                <a:effectLst/>
                <a:latin typeface="Arial" panose="020B0604020202020204" pitchFamily="34" charset="0"/>
                <a:ea typeface="+mn-ea"/>
                <a:cs typeface="Arial" panose="020B0604020202020204" pitchFamily="34" charset="0"/>
              </a:rPr>
              <a:t> Kevin O’Hair or call the number provided on the screen. </a:t>
            </a:r>
          </a:p>
          <a:p>
            <a:endParaRPr lang="en-US" sz="1400" b="1" kern="1200" baseline="0" dirty="0">
              <a:solidFill>
                <a:schemeClr val="tx1"/>
              </a:solidFill>
              <a:effectLst/>
              <a:latin typeface="Arial" panose="020B0604020202020204" pitchFamily="34" charset="0"/>
              <a:ea typeface="+mn-ea"/>
              <a:cs typeface="Arial" panose="020B0604020202020204" pitchFamily="34" charset="0"/>
            </a:endParaRPr>
          </a:p>
          <a:p>
            <a:r>
              <a:rPr lang="en-US" sz="1400" b="1" kern="1200" dirty="0">
                <a:solidFill>
                  <a:schemeClr val="tx1"/>
                </a:solidFill>
                <a:effectLst/>
                <a:latin typeface="Arial" panose="020B0604020202020204" pitchFamily="34" charset="0"/>
                <a:ea typeface="+mn-ea"/>
                <a:cs typeface="Arial" panose="020B0604020202020204" pitchFamily="34" charset="0"/>
              </a:rPr>
              <a:t>You may now proceed to the Online Training System or OTS to complete the required quiz. Once you have accessed the Online Training System you will select Access KDE Training</a:t>
            </a:r>
            <a:r>
              <a:rPr lang="en-US" sz="1400" b="1" kern="1200" baseline="0" dirty="0">
                <a:solidFill>
                  <a:schemeClr val="tx1"/>
                </a:solidFill>
                <a:effectLst/>
                <a:latin typeface="Arial" panose="020B0604020202020204" pitchFamily="34" charset="0"/>
                <a:ea typeface="+mn-ea"/>
                <a:cs typeface="Arial" panose="020B0604020202020204" pitchFamily="34" charset="0"/>
              </a:rPr>
              <a:t> Materials and Take Quizzes found under Teacher Tools. Once you are in the site, select Take Quiz found under the Alternate Assessment Combined Overview and Assessment Attainment Task Quiz. It will be the first assessment listed on that page.</a:t>
            </a:r>
          </a:p>
          <a:p>
            <a:endParaRPr lang="en-US" sz="1400" b="1" kern="1200" baseline="0" dirty="0">
              <a:solidFill>
                <a:schemeClr val="tx1"/>
              </a:solidFill>
              <a:effectLst/>
              <a:latin typeface="Arial" panose="020B0604020202020204" pitchFamily="34" charset="0"/>
              <a:ea typeface="+mn-ea"/>
              <a:cs typeface="Arial" panose="020B0604020202020204" pitchFamily="34" charset="0"/>
            </a:endParaRPr>
          </a:p>
          <a:p>
            <a:r>
              <a:rPr lang="en-US" sz="1400" b="1" kern="1200" baseline="0" dirty="0">
                <a:solidFill>
                  <a:schemeClr val="tx1"/>
                </a:solidFill>
                <a:effectLst/>
                <a:latin typeface="Arial" panose="020B0604020202020204" pitchFamily="34" charset="0"/>
                <a:ea typeface="+mn-ea"/>
                <a:cs typeface="Arial" panose="020B0604020202020204" pitchFamily="34" charset="0"/>
              </a:rPr>
              <a:t>Thank you for participating today. Good luck and I hope you have a successful administration this year. </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375986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272163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The Attainment Tasks are intended to assess students in the content areas that all students are tested on as</a:t>
            </a:r>
            <a:r>
              <a:rPr lang="en-US" sz="1400" b="1" kern="1200" baseline="0" dirty="0">
                <a:solidFill>
                  <a:schemeClr val="tx1"/>
                </a:solidFill>
                <a:effectLst/>
                <a:latin typeface="Arial" panose="020B0604020202020204" pitchFamily="34" charset="0"/>
                <a:ea typeface="+mn-ea"/>
                <a:cs typeface="Arial" panose="020B0604020202020204" pitchFamily="34" charset="0"/>
              </a:rPr>
              <a:t> part of the general assessment</a:t>
            </a:r>
            <a:r>
              <a:rPr lang="en-US" sz="1400" b="1" kern="1200" dirty="0">
                <a:solidFill>
                  <a:schemeClr val="tx1"/>
                </a:solidFill>
                <a:effectLst/>
                <a:latin typeface="Arial" panose="020B0604020202020204" pitchFamily="34" charset="0"/>
                <a:ea typeface="+mn-ea"/>
                <a:cs typeface="Arial" panose="020B0604020202020204" pitchFamily="34" charset="0"/>
              </a:rPr>
              <a:t>, but not all content areas are required by the Every Student Succeeds Act (ESSA). This is a requirement of IDEA, which requires students with disabilities to participate in every district or statewide assessment, but allows  alternative testing methods for students with significant disabilities.  </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96A9D-500C-4AFB-B73A-041B2E851A35}"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61743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5E62EC-10BF-4886-BFDB-D05C5158DDCD}" type="slidenum">
              <a:rPr lang="en-US" smtClean="0"/>
              <a:pPr fontAlgn="base">
                <a:spcBef>
                  <a:spcPct val="0"/>
                </a:spcBef>
                <a:spcAft>
                  <a:spcPct val="0"/>
                </a:spcAft>
                <a:defRPr/>
              </a:pPr>
              <a:t>4</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An Attainment Task (AT) is a one-on-one assessment that requires the student to answer questions read by the teacher/test administrator. The ATs are in a multiple-choice format with each AT consisting of a set of 5 questions (or items), all of which are based on an authentic task. The teacher/test administrator will sit with the student, ask the questions, watch for the student response, and record the student response. </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Tree>
    <p:extLst>
      <p:ext uri="{BB962C8B-B14F-4D97-AF65-F5344CB8AC3E}">
        <p14:creationId xmlns:p14="http://schemas.microsoft.com/office/powerpoint/2010/main" val="56490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The Attainment Tasks are considered secure testing materials.  This means that they cannot be used for instruction, shared with anyone not authorized, and must be kept in a secure location while not in use. The alternate assessment materials should be treated like the general education testing materials. Materials must be returned to the appropriate district administrator for secure destruction. Some content areas may include supplemental materials that need to be downloaded or materials that are provided for hands on use during the assessment. All supplemental materials must be destroyed upon completion. </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6C8379-E729-4F90-BD5D-8732E72395F5}"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67202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Teachers will complete both the Alternate K-PREP Overview and AT training modules and pass the online qualification quiz prior to receiving or administering the Attainment Tasks. Teachers will need to print a copy of the quiz certificate for the </a:t>
            </a:r>
            <a:r>
              <a:rPr lang="en-US" sz="1400" b="1" dirty="0">
                <a:solidFill>
                  <a:schemeClr val="tx1"/>
                </a:solidFill>
                <a:latin typeface="Arial" panose="020B0604020202020204" pitchFamily="34" charset="0"/>
                <a:cs typeface="Arial" panose="020B0604020202020204" pitchFamily="34" charset="0"/>
              </a:rPr>
              <a:t>DAC, BAC, </a:t>
            </a:r>
            <a:r>
              <a:rPr lang="en-US" sz="1400" b="1" dirty="0" err="1">
                <a:solidFill>
                  <a:schemeClr val="tx1"/>
                </a:solidFill>
                <a:latin typeface="Arial" panose="020B0604020202020204" pitchFamily="34" charset="0"/>
                <a:cs typeface="Arial" panose="020B0604020202020204" pitchFamily="34" charset="0"/>
              </a:rPr>
              <a:t>DoSE</a:t>
            </a:r>
            <a:r>
              <a:rPr lang="en-US" sz="1400" b="1" dirty="0">
                <a:solidFill>
                  <a:schemeClr val="tx1"/>
                </a:solidFill>
                <a:latin typeface="Arial" panose="020B0604020202020204" pitchFamily="34" charset="0"/>
                <a:cs typeface="Arial" panose="020B0604020202020204" pitchFamily="34" charset="0"/>
              </a:rPr>
              <a:t>, or the district alternate assessment administrator to store in a location selected by the district</a:t>
            </a:r>
            <a:r>
              <a:rPr lang="en-US" sz="1400" b="1" kern="1200" dirty="0">
                <a:solidFill>
                  <a:schemeClr val="tx1"/>
                </a:solidFill>
                <a:effectLst/>
                <a:latin typeface="Arial" panose="020B0604020202020204" pitchFamily="34" charset="0"/>
                <a:ea typeface="+mn-ea"/>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8AA1BE-A94D-4DDF-A025-2F8170624A7F}"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379287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kern="1200" dirty="0">
                <a:solidFill>
                  <a:schemeClr val="tx1"/>
                </a:solidFill>
                <a:effectLst/>
                <a:latin typeface="Arial" panose="020B0604020202020204" pitchFamily="34" charset="0"/>
                <a:ea typeface="+mn-ea"/>
                <a:cs typeface="Arial" panose="020B0604020202020204" pitchFamily="34" charset="0"/>
              </a:rPr>
              <a:t>The AT Resource Guide provides additional information to help clarify testing protocols and facilitate instruction including:</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Adaptations and modifications</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Specific content items</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Information about orienting students to materials</a:t>
            </a: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dirty="0">
                <a:solidFill>
                  <a:schemeClr val="tx1"/>
                </a:solidFill>
                <a:effectLst/>
                <a:latin typeface="Arial" panose="020B0604020202020204" pitchFamily="34" charset="0"/>
                <a:ea typeface="+mn-ea"/>
                <a:cs typeface="Arial" panose="020B0604020202020204" pitchFamily="34" charset="0"/>
              </a:rPr>
              <a:t>A picture glossary of terms for each content area</a:t>
            </a:r>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b="1" kern="1200" dirty="0">
                <a:solidFill>
                  <a:schemeClr val="tx1"/>
                </a:solidFill>
                <a:effectLst/>
                <a:latin typeface="Arial" panose="020B0604020202020204" pitchFamily="34" charset="0"/>
                <a:ea typeface="+mn-ea"/>
                <a:cs typeface="Arial" panose="020B0604020202020204" pitchFamily="34" charset="0"/>
              </a:rPr>
              <a:t>Once the resource guide is posted, it may be used all year for instructional purposes.</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E3BC09C-2DEB-46E3-866C-52BBC916A230}" type="slidenum">
              <a:rPr lang="en-US" smtClean="0"/>
              <a:pPr/>
              <a:t>7</a:t>
            </a:fld>
            <a:endParaRPr lang="en-US"/>
          </a:p>
        </p:txBody>
      </p:sp>
    </p:spTree>
    <p:extLst>
      <p:ext uri="{BB962C8B-B14F-4D97-AF65-F5344CB8AC3E}">
        <p14:creationId xmlns:p14="http://schemas.microsoft.com/office/powerpoint/2010/main" val="114423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Districts may request supplemental materials for students who have been identified with a visual impairment on their IEPs.  Keep in mind that not all materials or grade ranges will have supplemental materials available. Request for materials should be submitted by the DAC no later than Dec. 11, 2020.</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9347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Copies of Attainment Tasks can be made in order to provide to another alternate assessment teacher in the school or to cut pictures apart for administration without damaging the original. If any school level materials are missing or damaged, this should be communicated immediately to the DAC or district alternate assessment administrator. Additional materials/copies may be used from the district binder provided to each DAC.</a:t>
            </a:r>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85996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30725"/>
          </a:xfrm>
        </p:spPr>
        <p:txBody>
          <a:bodyPr>
            <a:normAutofit/>
          </a:bodyPr>
          <a:lstStyle/>
          <a:p>
            <a:pPr lvl="0"/>
            <a:endParaRPr lang="en-US" noProof="0"/>
          </a:p>
        </p:txBody>
      </p:sp>
      <p:sp>
        <p:nvSpPr>
          <p:cNvPr id="5" name="Date Placeholder 4"/>
          <p:cNvSpPr>
            <a:spLocks noGrp="1" noChangeArrowheads="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KDE:OAA:DAAS:ko:11/02/2020</a:t>
            </a:r>
          </a:p>
        </p:txBody>
      </p:sp>
      <p:sp>
        <p:nvSpPr>
          <p:cNvPr id="7" name="Rectangle 6"/>
          <p:cNvSpPr>
            <a:spLocks noGrp="1" noChangeArrowheads="1"/>
          </p:cNvSpPr>
          <p:nvPr>
            <p:ph type="sldNum" sz="quarter" idx="12"/>
          </p:nvPr>
        </p:nvSpPr>
        <p:spPr/>
        <p:txBody>
          <a:bodyPr/>
          <a:lstStyle>
            <a:lvl1pPr>
              <a:defRPr/>
            </a:lvl1pPr>
          </a:lstStyle>
          <a:p>
            <a:pPr>
              <a:defRPr/>
            </a:pPr>
            <a:fld id="{5B2D498F-A3DF-4912-B22C-26DEFC66FC13}" type="slidenum">
              <a:rPr lang="en-US"/>
              <a:pPr>
                <a:defRPr/>
              </a:pPr>
              <a:t>‹#›</a:t>
            </a:fld>
            <a:endParaRPr lang="en-US"/>
          </a:p>
        </p:txBody>
      </p:sp>
    </p:spTree>
    <p:extLst>
      <p:ext uri="{BB962C8B-B14F-4D97-AF65-F5344CB8AC3E}">
        <p14:creationId xmlns:p14="http://schemas.microsoft.com/office/powerpoint/2010/main" val="164575324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41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359252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KDE:OAA:DAAS:ko:11/02/2020</a:t>
            </a:r>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681" r:id="rId17"/>
    <p:sldLayoutId id="2147483682" r:id="rId18"/>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ducation.ky.gov/KDE/Administrative+Resources/Testing+and+Reporting+/District+Support/Kentucky+Alternate+Assessment+Progra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education.ky.gov/AA/Assessments/kprep/Pages/AltResources.asp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arrell.Mattingly@uky.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Kevin.O'Hair@education.ky.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kaap.hdi.uky.edu/ots/MemberTools/Login.aspx"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547446" y="5067300"/>
            <a:ext cx="7620002" cy="1752600"/>
          </a:xfrm>
        </p:spPr>
        <p:txBody>
          <a:bodyPr rtlCol="0">
            <a:normAutofit fontScale="90000"/>
          </a:bodyPr>
          <a:lstStyle/>
          <a:p>
            <a:pPr algn="ctr">
              <a:defRPr/>
            </a:pPr>
            <a:r>
              <a:rPr lang="en-US" sz="4400" dirty="0"/>
              <a:t>Kentucky Alternate Assessment-Alternate K-PREP</a:t>
            </a:r>
            <a:br>
              <a:rPr lang="en-US" sz="4400" dirty="0"/>
            </a:br>
            <a:r>
              <a:rPr lang="en-US" sz="4400" dirty="0"/>
              <a:t>2020-2021</a:t>
            </a:r>
            <a:br>
              <a:rPr lang="en-US" sz="4400" dirty="0"/>
            </a:br>
            <a:r>
              <a:rPr lang="en-US" sz="4400" dirty="0"/>
              <a:t>Alternate Assessment</a:t>
            </a:r>
            <a:br>
              <a:rPr lang="en-US" sz="4400" dirty="0"/>
            </a:br>
            <a:r>
              <a:rPr lang="en-US" sz="4400" dirty="0"/>
              <a:t>Attainment Tasks</a:t>
            </a:r>
            <a:br>
              <a:rPr lang="en-US" sz="4400" dirty="0"/>
            </a:br>
            <a:r>
              <a:rPr lang="en-US" sz="4400" dirty="0"/>
              <a:t>Part 2</a:t>
            </a:r>
            <a:br>
              <a:rPr lang="en-US" sz="2900" dirty="0"/>
            </a:br>
            <a:endParaRPr lang="en-US" sz="2900" dirty="0"/>
          </a:p>
        </p:txBody>
      </p:sp>
      <p:sp>
        <p:nvSpPr>
          <p:cNvPr id="5" name="Action Button: Custom 4">
            <a:hlinkClick r:id="rId3" highlightClick="1"/>
          </p:cNvPr>
          <p:cNvSpPr/>
          <p:nvPr/>
        </p:nvSpPr>
        <p:spPr>
          <a:xfrm>
            <a:off x="1828801" y="914400"/>
            <a:ext cx="7057292" cy="15240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hlinkClick r:id="rId4"/>
              </a:rPr>
              <a:t>Click here to download the Administration Guide Required for completion of this training</a:t>
            </a:r>
            <a:endParaRPr lang="en-US" dirty="0"/>
          </a:p>
        </p:txBody>
      </p:sp>
      <p:sp>
        <p:nvSpPr>
          <p:cNvPr id="4" name="Slide Number Placeholder 3"/>
          <p:cNvSpPr>
            <a:spLocks noGrp="1"/>
          </p:cNvSpPr>
          <p:nvPr>
            <p:ph type="sldNum" sz="quarter" idx="12"/>
          </p:nvPr>
        </p:nvSpPr>
        <p:spPr/>
        <p:txBody>
          <a:bodyPr/>
          <a:lstStyle/>
          <a:p>
            <a:fld id="{B818D395-7D51-48DD-B52D-3343B7CC62C4}" type="slidenum">
              <a:rPr lang="en-US" smtClean="0"/>
              <a:pPr/>
              <a:t>1</a:t>
            </a:fld>
            <a:endParaRPr lang="en-US"/>
          </a:p>
        </p:txBody>
      </p:sp>
    </p:spTree>
    <p:extLst>
      <p:ext uri="{BB962C8B-B14F-4D97-AF65-F5344CB8AC3E}">
        <p14:creationId xmlns:p14="http://schemas.microsoft.com/office/powerpoint/2010/main" val="460068967"/>
      </p:ext>
    </p:extLst>
  </p:cSld>
  <p:clrMapOvr>
    <a:masterClrMapping/>
  </p:clrMapOvr>
  <p:transition advTm="39129"/>
  <p:extLst>
    <p:ext uri="{E180D4A7-C9FB-4DFB-919C-405C955672EB}">
      <p14:showEvtLst xmlns:p14="http://schemas.microsoft.com/office/powerpoint/2010/main">
        <p14:playEvt time="0" objId="2"/>
        <p14:stopEvt time="38305"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14" y="429768"/>
            <a:ext cx="8578683" cy="1143000"/>
          </a:xfrm>
        </p:spPr>
        <p:txBody>
          <a:bodyPr>
            <a:noAutofit/>
          </a:bodyPr>
          <a:lstStyle/>
          <a:p>
            <a:r>
              <a:rPr lang="en-US" sz="4000" dirty="0"/>
              <a:t>Receiving Testing Materials (cont.)</a:t>
            </a:r>
          </a:p>
        </p:txBody>
      </p:sp>
      <p:sp>
        <p:nvSpPr>
          <p:cNvPr id="3" name="Content Placeholder 2"/>
          <p:cNvSpPr>
            <a:spLocks noGrp="1"/>
          </p:cNvSpPr>
          <p:nvPr>
            <p:ph idx="4294967295"/>
          </p:nvPr>
        </p:nvSpPr>
        <p:spPr>
          <a:xfrm>
            <a:off x="143196" y="1390002"/>
            <a:ext cx="9240481" cy="4050678"/>
          </a:xfrm>
          <a:prstGeom prst="rect">
            <a:avLst/>
          </a:prstGeom>
        </p:spPr>
        <p:txBody>
          <a:bodyPr>
            <a:normAutofit/>
          </a:bodyPr>
          <a:lstStyle/>
          <a:p>
            <a:pPr marL="720090" lvl="1" indent="-457200">
              <a:spcBef>
                <a:spcPts val="370"/>
              </a:spcBef>
              <a:buFont typeface="Wingdings" panose="05000000000000000000" pitchFamily="2" charset="2"/>
              <a:buChar char="Ø"/>
              <a:defRPr/>
            </a:pPr>
            <a:r>
              <a:rPr lang="en-US" sz="3000" dirty="0"/>
              <a:t>Each school with students participating in the alternate assessment will receive one Attainment Task testing binder for the grades represented in the school.</a:t>
            </a:r>
          </a:p>
          <a:p>
            <a:pPr marL="720090" lvl="1" indent="-457200">
              <a:spcBef>
                <a:spcPts val="370"/>
              </a:spcBef>
              <a:buFont typeface="Wingdings" panose="05000000000000000000" pitchFamily="2" charset="2"/>
              <a:buChar char="Ø"/>
              <a:defRPr/>
            </a:pPr>
            <a:r>
              <a:rPr lang="en-US" sz="3000" dirty="0"/>
              <a:t>Once the online quiz has been completed and prior to the administration, materials may be reviewed.</a:t>
            </a:r>
          </a:p>
          <a:p>
            <a:pPr marL="720090" lvl="1" indent="-457200">
              <a:spcBef>
                <a:spcPts val="370"/>
              </a:spcBef>
              <a:buFont typeface="Wingdings" panose="05000000000000000000" pitchFamily="2" charset="2"/>
              <a:buChar char="Ø"/>
              <a:defRPr/>
            </a:pPr>
            <a:r>
              <a:rPr lang="en-US" sz="3000" dirty="0"/>
              <a:t>Materials will ship for Window 1 the week of Feb. 1 and will be received no later than Feb. 5.</a:t>
            </a:r>
          </a:p>
          <a:p>
            <a:pPr marL="0" indent="0">
              <a:buNone/>
            </a:pPr>
            <a:endParaRPr lang="en-US" dirty="0"/>
          </a:p>
        </p:txBody>
      </p:sp>
      <p:sp>
        <p:nvSpPr>
          <p:cNvPr id="5" name="Slide Number Placeholder 4"/>
          <p:cNvSpPr>
            <a:spLocks noGrp="1"/>
          </p:cNvSpPr>
          <p:nvPr>
            <p:ph type="sldNum" sz="quarter" idx="12"/>
          </p:nvPr>
        </p:nvSpPr>
        <p:spPr/>
        <p:txBody>
          <a:bodyPr/>
          <a:lstStyle/>
          <a:p>
            <a:fld id="{B818D395-7D51-48DD-B52D-3343B7CC62C4}" type="slidenum">
              <a:rPr lang="en-US" smtClean="0"/>
              <a:pPr/>
              <a:t>10</a:t>
            </a:fld>
            <a:endParaRPr lang="en-US"/>
          </a:p>
        </p:txBody>
      </p:sp>
      <p:sp>
        <p:nvSpPr>
          <p:cNvPr id="4" name="Footer Placeholder 3"/>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3650614998"/>
      </p:ext>
    </p:extLst>
  </p:cSld>
  <p:clrMapOvr>
    <a:masterClrMapping/>
  </p:clrMapOvr>
  <mc:AlternateContent xmlns:mc="http://schemas.openxmlformats.org/markup-compatibility/2006" xmlns:p14="http://schemas.microsoft.com/office/powerpoint/2010/main">
    <mc:Choice Requires="p14">
      <p:transition spd="slow" p14:dur="2000" advTm="37238"/>
    </mc:Choice>
    <mc:Fallback xmlns="">
      <p:transition spd="slow" advTm="37238"/>
    </mc:Fallback>
  </mc:AlternateContent>
  <p:extLst>
    <p:ext uri="{E180D4A7-C9FB-4DFB-919C-405C955672EB}">
      <p14:showEvtLst xmlns:p14="http://schemas.microsoft.com/office/powerpoint/2010/main">
        <p14:playEvt time="0" objId="4"/>
        <p14:stopEvt time="37238" objId="4"/>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360" y="334963"/>
            <a:ext cx="9221063" cy="944562"/>
          </a:xfrm>
        </p:spPr>
        <p:txBody>
          <a:bodyPr>
            <a:normAutofit/>
          </a:bodyPr>
          <a:lstStyle/>
          <a:p>
            <a:pPr eaLnBrk="1" hangingPunct="1"/>
            <a:r>
              <a:rPr lang="en-US" dirty="0"/>
              <a:t>Key Dates for Test Administration</a:t>
            </a:r>
          </a:p>
        </p:txBody>
      </p:sp>
      <p:sp>
        <p:nvSpPr>
          <p:cNvPr id="26629"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C0048D24-F79F-45E4-BE3C-BB5D51322DF1}" type="slidenum">
              <a:rPr lang="en-US"/>
              <a:pPr>
                <a:defRPr/>
              </a:pPr>
              <a:t>11</a:t>
            </a:fld>
            <a:endParaRPr lang="en-US"/>
          </a:p>
        </p:txBody>
      </p:sp>
      <p:sp>
        <p:nvSpPr>
          <p:cNvPr id="26630" name="Rectangle 3"/>
          <p:cNvSpPr>
            <a:spLocks noGrp="1" noChangeArrowheads="1"/>
          </p:cNvSpPr>
          <p:nvPr>
            <p:ph sz="quarter" idx="4294967295"/>
          </p:nvPr>
        </p:nvSpPr>
        <p:spPr>
          <a:xfrm>
            <a:off x="213360" y="1279525"/>
            <a:ext cx="9612127" cy="4500173"/>
          </a:xfrm>
          <a:prstGeom prst="rect">
            <a:avLst/>
          </a:prstGeom>
        </p:spPr>
        <p:txBody>
          <a:bodyPr>
            <a:noAutofit/>
          </a:bodyPr>
          <a:lstStyle/>
          <a:p>
            <a:pPr marL="720090" lvl="1" indent="-457200">
              <a:spcBef>
                <a:spcPts val="370"/>
              </a:spcBef>
              <a:buFont typeface="Wingdings" panose="05000000000000000000" pitchFamily="2" charset="2"/>
              <a:buChar char="Ø"/>
              <a:defRPr/>
            </a:pPr>
            <a:r>
              <a:rPr lang="en-US" sz="2600" dirty="0"/>
              <a:t>The task administration for Window 1 begins </a:t>
            </a:r>
          </a:p>
          <a:p>
            <a:pPr marL="262890" lvl="1" indent="0">
              <a:spcBef>
                <a:spcPts val="370"/>
              </a:spcBef>
              <a:buNone/>
              <a:defRPr/>
            </a:pPr>
            <a:r>
              <a:rPr lang="en-US" sz="2600" b="1" dirty="0"/>
              <a:t>	    Feb. 15, 2021</a:t>
            </a:r>
            <a:r>
              <a:rPr lang="en-US" sz="2600" dirty="0"/>
              <a:t>.</a:t>
            </a:r>
          </a:p>
          <a:p>
            <a:pPr marL="301752" lvl="1" indent="0">
              <a:spcBef>
                <a:spcPts val="370"/>
              </a:spcBef>
              <a:buNone/>
              <a:defRPr/>
            </a:pPr>
            <a:endParaRPr lang="en-US" sz="2600" dirty="0"/>
          </a:p>
          <a:p>
            <a:pPr marL="720090" lvl="1" indent="-457200">
              <a:spcBef>
                <a:spcPts val="370"/>
              </a:spcBef>
              <a:buFont typeface="Wingdings" panose="05000000000000000000" pitchFamily="2" charset="2"/>
              <a:buChar char="Ø"/>
              <a:defRPr/>
            </a:pPr>
            <a:r>
              <a:rPr lang="en-US" sz="2600" dirty="0"/>
              <a:t>The attainment task administration for Window 1 closes</a:t>
            </a:r>
            <a:r>
              <a:rPr lang="en-US" sz="2600" b="1" dirty="0"/>
              <a:t>  March 26, 2021</a:t>
            </a:r>
            <a:r>
              <a:rPr lang="en-US" sz="2600" dirty="0"/>
              <a:t>.</a:t>
            </a:r>
          </a:p>
          <a:p>
            <a:pPr marL="301752" lvl="1" indent="0">
              <a:spcBef>
                <a:spcPts val="370"/>
              </a:spcBef>
              <a:buNone/>
              <a:defRPr/>
            </a:pPr>
            <a:endParaRPr lang="en-US" sz="2600" dirty="0"/>
          </a:p>
          <a:p>
            <a:pPr marL="720090" lvl="1" indent="-457200">
              <a:spcBef>
                <a:spcPts val="370"/>
              </a:spcBef>
              <a:buFont typeface="Wingdings" panose="05000000000000000000" pitchFamily="2" charset="2"/>
              <a:buChar char="Ø"/>
              <a:defRPr/>
            </a:pPr>
            <a:r>
              <a:rPr lang="en-US" sz="2600" dirty="0"/>
              <a:t>The Student Registration Database (SRD) will open for the Window 1  AT and TAR beginning Feb. 15</a:t>
            </a:r>
            <a:r>
              <a:rPr lang="en-US" sz="2600" b="1" dirty="0"/>
              <a:t>, </a:t>
            </a:r>
            <a:r>
              <a:rPr lang="en-US" sz="2600" dirty="0"/>
              <a:t>2021 </a:t>
            </a:r>
            <a:r>
              <a:rPr lang="en-US" sz="2600" b="1" dirty="0">
                <a:solidFill>
                  <a:schemeClr val="tx1"/>
                </a:solidFill>
              </a:rPr>
              <a:t>and will close for score entry (for AT Window 1 score entry only) on April 2, 2021. </a:t>
            </a:r>
            <a:endParaRPr lang="en-US" sz="2000" b="1" dirty="0">
              <a:solidFill>
                <a:schemeClr val="tx1"/>
              </a:solidFill>
            </a:endParaRPr>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1873229600"/>
      </p:ext>
    </p:extLst>
  </p:cSld>
  <p:clrMapOvr>
    <a:masterClrMapping/>
  </p:clrMapOvr>
  <p:transition advClick="0" advTm="33434">
    <p:fade thruBlk="1"/>
  </p:transition>
  <p:extLst>
    <p:ext uri="{E180D4A7-C9FB-4DFB-919C-405C955672EB}">
      <p14:showEvtLst xmlns:p14="http://schemas.microsoft.com/office/powerpoint/2010/main">
        <p14:playEvt time="0" objId="2"/>
        <p14:stopEvt time="30833"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7640" y="274638"/>
            <a:ext cx="8697440" cy="944562"/>
          </a:xfrm>
        </p:spPr>
        <p:txBody>
          <a:bodyPr/>
          <a:lstStyle/>
          <a:p>
            <a:pPr eaLnBrk="1" hangingPunct="1"/>
            <a:r>
              <a:rPr lang="en-US" dirty="0"/>
              <a:t>Preparing Accommodations</a:t>
            </a:r>
          </a:p>
        </p:txBody>
      </p:sp>
      <p:sp>
        <p:nvSpPr>
          <p:cNvPr id="27653"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DE8DCBFC-479E-487A-BAE6-6F7020DE221E}" type="slidenum">
              <a:rPr lang="en-US"/>
              <a:pPr>
                <a:defRPr/>
              </a:pPr>
              <a:t>12</a:t>
            </a:fld>
            <a:endParaRPr lang="en-US" dirty="0"/>
          </a:p>
        </p:txBody>
      </p:sp>
      <p:sp>
        <p:nvSpPr>
          <p:cNvPr id="25606" name="Content Placeholder 2"/>
          <p:cNvSpPr>
            <a:spLocks noGrp="1"/>
          </p:cNvSpPr>
          <p:nvPr>
            <p:ph sz="quarter" idx="4294967295"/>
          </p:nvPr>
        </p:nvSpPr>
        <p:spPr>
          <a:xfrm>
            <a:off x="350520" y="1341120"/>
            <a:ext cx="9226813" cy="4861560"/>
          </a:xfrm>
          <a:prstGeom prst="rect">
            <a:avLst/>
          </a:prstGeom>
        </p:spPr>
        <p:txBody>
          <a:bodyPr>
            <a:normAutofit fontScale="92500" lnSpcReduction="20000"/>
          </a:bodyPr>
          <a:lstStyle/>
          <a:p>
            <a:pPr marL="0" indent="0" eaLnBrk="1" hangingPunct="1">
              <a:buNone/>
            </a:pPr>
            <a:r>
              <a:rPr lang="en-US" sz="3200" dirty="0"/>
              <a:t>Refer to accommodation guidelines in the Administration Guide – Part II Attainment Tasks.</a:t>
            </a:r>
          </a:p>
          <a:p>
            <a:pPr lvl="1" eaLnBrk="1" hangingPunct="1"/>
            <a:r>
              <a:rPr lang="en-US" sz="2800" dirty="0"/>
              <a:t>Age appropriate</a:t>
            </a:r>
          </a:p>
          <a:p>
            <a:pPr lvl="1" eaLnBrk="1" hangingPunct="1"/>
            <a:r>
              <a:rPr lang="en-US" sz="2800" dirty="0"/>
              <a:t>Related to student’s verified disability</a:t>
            </a:r>
          </a:p>
          <a:p>
            <a:pPr lvl="1" eaLnBrk="1" hangingPunct="1"/>
            <a:r>
              <a:rPr lang="en-US" sz="2800" dirty="0"/>
              <a:t>Part of ongoing instruction provided throughout the school year</a:t>
            </a:r>
          </a:p>
          <a:p>
            <a:pPr lvl="1" eaLnBrk="1" hangingPunct="1"/>
            <a:r>
              <a:rPr lang="en-US" sz="2800" dirty="0"/>
              <a:t>Help student access general curriculum and demonstrate what he/she knows and can do</a:t>
            </a:r>
          </a:p>
          <a:p>
            <a:pPr lvl="1" eaLnBrk="1" hangingPunct="1"/>
            <a:r>
              <a:rPr lang="en-US" sz="2800" dirty="0"/>
              <a:t>Described in the student’s IEP</a:t>
            </a:r>
          </a:p>
          <a:p>
            <a:pPr lvl="1" eaLnBrk="1" hangingPunct="1"/>
            <a:r>
              <a:rPr lang="en-US" sz="2800" dirty="0"/>
              <a:t>Accommodations or adaptations shall not inappropriately impact the content being measured</a:t>
            </a:r>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3429254476"/>
      </p:ext>
    </p:extLst>
  </p:cSld>
  <p:clrMapOvr>
    <a:masterClrMapping/>
  </p:clrMapOvr>
  <p:transition advTm="34328">
    <p:fade thruBlk="1"/>
  </p:transition>
  <p:extLst>
    <p:ext uri="{E180D4A7-C9FB-4DFB-919C-405C955672EB}">
      <p14:showEvtLst xmlns:p14="http://schemas.microsoft.com/office/powerpoint/2010/main">
        <p14:playEvt time="0" objId="2"/>
        <p14:stopEvt time="31316"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257025"/>
            <a:ext cx="9311640" cy="1320800"/>
          </a:xfrm>
        </p:spPr>
        <p:txBody>
          <a:bodyPr>
            <a:normAutofit fontScale="90000"/>
          </a:bodyPr>
          <a:lstStyle/>
          <a:p>
            <a:r>
              <a:rPr lang="en-US" dirty="0"/>
              <a:t>Preparing Accommodations (continued)</a:t>
            </a:r>
          </a:p>
        </p:txBody>
      </p:sp>
      <p:sp>
        <p:nvSpPr>
          <p:cNvPr id="3" name="Content Placeholder 2"/>
          <p:cNvSpPr>
            <a:spLocks noGrp="1"/>
          </p:cNvSpPr>
          <p:nvPr>
            <p:ph idx="4294967295"/>
          </p:nvPr>
        </p:nvSpPr>
        <p:spPr>
          <a:xfrm>
            <a:off x="259080" y="1234440"/>
            <a:ext cx="9311640" cy="4389120"/>
          </a:xfrm>
          <a:prstGeom prst="rect">
            <a:avLst/>
          </a:prstGeom>
        </p:spPr>
        <p:txBody>
          <a:bodyPr>
            <a:normAutofit/>
          </a:bodyPr>
          <a:lstStyle/>
          <a:p>
            <a:pPr marL="0" indent="0">
              <a:buNone/>
            </a:pPr>
            <a:r>
              <a:rPr lang="en-US" sz="3200" dirty="0"/>
              <a:t>The Attainment Task Resource Guide provides additional examples of appropriate accommodations. </a:t>
            </a:r>
          </a:p>
          <a:p>
            <a:pPr lvl="1"/>
            <a:r>
              <a:rPr lang="en-US" sz="3000" b="1" dirty="0">
                <a:solidFill>
                  <a:schemeClr val="tx1"/>
                </a:solidFill>
              </a:rPr>
              <a:t>If the test administrator has questions or concerns about specific accommodations, contact Kevin O’Hair in the Office of Assessment and Accountability.</a:t>
            </a:r>
          </a:p>
          <a:p>
            <a:pPr marL="0" indent="0">
              <a:buNone/>
            </a:pPr>
            <a:endParaRPr lang="en-US" dirty="0"/>
          </a:p>
        </p:txBody>
      </p:sp>
      <p:sp>
        <p:nvSpPr>
          <p:cNvPr id="5" name="Slide Number Placeholder 4"/>
          <p:cNvSpPr>
            <a:spLocks noGrp="1"/>
          </p:cNvSpPr>
          <p:nvPr>
            <p:ph type="sldNum" sz="quarter" idx="12"/>
          </p:nvPr>
        </p:nvSpPr>
        <p:spPr/>
        <p:txBody>
          <a:bodyPr/>
          <a:lstStyle/>
          <a:p>
            <a:fld id="{B818D395-7D51-48DD-B52D-3343B7CC62C4}" type="slidenum">
              <a:rPr lang="en-US" smtClean="0"/>
              <a:pPr/>
              <a:t>13</a:t>
            </a:fld>
            <a:endParaRPr lang="en-US"/>
          </a:p>
        </p:txBody>
      </p:sp>
      <p:sp>
        <p:nvSpPr>
          <p:cNvPr id="4" name="Footer Placeholder 3"/>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1300126817"/>
      </p:ext>
    </p:extLst>
  </p:cSld>
  <p:clrMapOvr>
    <a:masterClrMapping/>
  </p:clrMapOvr>
  <mc:AlternateContent xmlns:mc="http://schemas.openxmlformats.org/markup-compatibility/2006" xmlns:p14="http://schemas.microsoft.com/office/powerpoint/2010/main">
    <mc:Choice Requires="p14">
      <p:transition spd="slow" p14:dur="2000" advTm="19173"/>
    </mc:Choice>
    <mc:Fallback xmlns="">
      <p:transition spd="slow" advTm="19173"/>
    </mc:Fallback>
  </mc:AlternateContent>
  <p:extLst>
    <p:ext uri="{E180D4A7-C9FB-4DFB-919C-405C955672EB}">
      <p14:showEvtLst xmlns:p14="http://schemas.microsoft.com/office/powerpoint/2010/main">
        <p14:playEvt time="0" objId="5"/>
        <p14:stopEvt time="19173" objId="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7640" y="228600"/>
            <a:ext cx="8793480" cy="884238"/>
          </a:xfrm>
        </p:spPr>
        <p:txBody>
          <a:bodyPr/>
          <a:lstStyle/>
          <a:p>
            <a:pPr eaLnBrk="1" hangingPunct="1"/>
            <a:r>
              <a:rPr lang="en-US" dirty="0"/>
              <a:t>Examples of Accommodations</a:t>
            </a:r>
          </a:p>
        </p:txBody>
      </p:sp>
      <p:sp>
        <p:nvSpPr>
          <p:cNvPr id="6" name="Slide Number Placeholder 5"/>
          <p:cNvSpPr>
            <a:spLocks noGrp="1"/>
          </p:cNvSpPr>
          <p:nvPr>
            <p:ph type="sldNum" sz="quarter" idx="12"/>
          </p:nvPr>
        </p:nvSpPr>
        <p:spPr/>
        <p:txBody>
          <a:bodyPr/>
          <a:lstStyle/>
          <a:p>
            <a:pPr>
              <a:defRPr/>
            </a:pPr>
            <a:fld id="{150995DA-5447-4B4C-91F3-FF3A63A3B8DE}" type="slidenum">
              <a:rPr lang="en-US"/>
              <a:pPr>
                <a:defRPr/>
              </a:pPr>
              <a:t>14</a:t>
            </a:fld>
            <a:endParaRPr lang="en-US"/>
          </a:p>
        </p:txBody>
      </p:sp>
      <p:graphicFrame>
        <p:nvGraphicFramePr>
          <p:cNvPr id="8" name="Content Placeholder 7" descr="Accommodations that are permitted as part of the Alternate K-PREP." title="Examples of Accommodations"/>
          <p:cNvGraphicFramePr>
            <a:graphicFrameLocks noGrp="1"/>
          </p:cNvGraphicFramePr>
          <p:nvPr>
            <p:ph sz="quarter" idx="4294967295"/>
            <p:extLst>
              <p:ext uri="{D42A27DB-BD31-4B8C-83A1-F6EECF244321}">
                <p14:modId xmlns:p14="http://schemas.microsoft.com/office/powerpoint/2010/main" val="2053884022"/>
              </p:ext>
            </p:extLst>
          </p:nvPr>
        </p:nvGraphicFramePr>
        <p:xfrm>
          <a:off x="489456" y="1234758"/>
          <a:ext cx="8928864" cy="5226706"/>
        </p:xfrm>
        <a:graphic>
          <a:graphicData uri="http://schemas.openxmlformats.org/drawingml/2006/table">
            <a:tbl>
              <a:tblPr firstRow="1" bandRow="1">
                <a:tableStyleId>{5C22544A-7EE6-4342-B048-85BDC9FD1C3A}</a:tableStyleId>
              </a:tblPr>
              <a:tblGrid>
                <a:gridCol w="4464432">
                  <a:extLst>
                    <a:ext uri="{9D8B030D-6E8A-4147-A177-3AD203B41FA5}">
                      <a16:colId xmlns:a16="http://schemas.microsoft.com/office/drawing/2014/main" val="20000"/>
                    </a:ext>
                  </a:extLst>
                </a:gridCol>
                <a:gridCol w="4464432">
                  <a:extLst>
                    <a:ext uri="{9D8B030D-6E8A-4147-A177-3AD203B41FA5}">
                      <a16:colId xmlns:a16="http://schemas.microsoft.com/office/drawing/2014/main" val="20001"/>
                    </a:ext>
                  </a:extLst>
                </a:gridCol>
              </a:tblGrid>
              <a:tr h="431411">
                <a:tc>
                  <a:txBody>
                    <a:bodyPr/>
                    <a:lstStyle/>
                    <a:p>
                      <a:pPr algn="ctr"/>
                      <a:r>
                        <a:rPr lang="en-US" sz="2000" dirty="0"/>
                        <a:t>If the student uses in instruction:</a:t>
                      </a:r>
                    </a:p>
                  </a:txBody>
                  <a:tcPr/>
                </a:tc>
                <a:tc>
                  <a:txBody>
                    <a:bodyPr/>
                    <a:lstStyle/>
                    <a:p>
                      <a:pPr algn="ctr"/>
                      <a:r>
                        <a:rPr lang="en-US" sz="2000" dirty="0"/>
                        <a:t>Then</a:t>
                      </a:r>
                      <a:r>
                        <a:rPr lang="en-US" sz="2000" baseline="0" dirty="0"/>
                        <a:t> it is acceptable to:</a:t>
                      </a:r>
                      <a:endParaRPr lang="en-US" sz="2000" dirty="0"/>
                    </a:p>
                  </a:txBody>
                  <a:tcPr/>
                </a:tc>
                <a:extLst>
                  <a:ext uri="{0D108BD9-81ED-4DB2-BD59-A6C34878D82A}">
                    <a16:rowId xmlns:a16="http://schemas.microsoft.com/office/drawing/2014/main" val="10000"/>
                  </a:ext>
                </a:extLst>
              </a:tr>
              <a:tr h="403756">
                <a:tc>
                  <a:txBody>
                    <a:bodyPr/>
                    <a:lstStyle/>
                    <a:p>
                      <a:pPr algn="l"/>
                      <a:r>
                        <a:rPr lang="en-US" dirty="0"/>
                        <a:t>eye gaze</a:t>
                      </a:r>
                      <a:r>
                        <a:rPr lang="en-US" baseline="0" dirty="0"/>
                        <a:t> board</a:t>
                      </a:r>
                      <a:endParaRPr lang="en-US" dirty="0"/>
                    </a:p>
                  </a:txBody>
                  <a:tcPr/>
                </a:tc>
                <a:tc>
                  <a:txBody>
                    <a:bodyPr/>
                    <a:lstStyle/>
                    <a:p>
                      <a:pPr algn="l"/>
                      <a:r>
                        <a:rPr lang="en-US" dirty="0"/>
                        <a:t>place picture symbols on the board</a:t>
                      </a:r>
                    </a:p>
                  </a:txBody>
                  <a:tcPr/>
                </a:tc>
                <a:extLst>
                  <a:ext uri="{0D108BD9-81ED-4DB2-BD59-A6C34878D82A}">
                    <a16:rowId xmlns:a16="http://schemas.microsoft.com/office/drawing/2014/main" val="10001"/>
                  </a:ext>
                </a:extLst>
              </a:tr>
              <a:tr h="403756">
                <a:tc>
                  <a:txBody>
                    <a:bodyPr/>
                    <a:lstStyle/>
                    <a:p>
                      <a:pPr algn="l"/>
                      <a:r>
                        <a:rPr lang="en-US" dirty="0"/>
                        <a:t>words without pictures</a:t>
                      </a:r>
                    </a:p>
                  </a:txBody>
                  <a:tcPr/>
                </a:tc>
                <a:tc>
                  <a:txBody>
                    <a:bodyPr/>
                    <a:lstStyle/>
                    <a:p>
                      <a:pPr algn="l"/>
                      <a:r>
                        <a:rPr lang="en-US" dirty="0"/>
                        <a:t>provide </a:t>
                      </a:r>
                      <a:r>
                        <a:rPr lang="en-US" baseline="0" dirty="0"/>
                        <a:t>choices without the pictures</a:t>
                      </a:r>
                      <a:endParaRPr lang="en-US" dirty="0"/>
                    </a:p>
                  </a:txBody>
                  <a:tcPr/>
                </a:tc>
                <a:extLst>
                  <a:ext uri="{0D108BD9-81ED-4DB2-BD59-A6C34878D82A}">
                    <a16:rowId xmlns:a16="http://schemas.microsoft.com/office/drawing/2014/main" val="10002"/>
                  </a:ext>
                </a:extLst>
              </a:tr>
              <a:tr h="995563">
                <a:tc>
                  <a:txBody>
                    <a:bodyPr/>
                    <a:lstStyle/>
                    <a:p>
                      <a:pPr algn="l"/>
                      <a:r>
                        <a:rPr lang="en-US" dirty="0"/>
                        <a:t>verbal directions</a:t>
                      </a:r>
                      <a:r>
                        <a:rPr lang="en-US" baseline="0" dirty="0"/>
                        <a:t> to start and continue a task</a:t>
                      </a:r>
                      <a:endParaRPr lang="en-US" dirty="0"/>
                    </a:p>
                  </a:txBody>
                  <a:tcPr/>
                </a:tc>
                <a:tc>
                  <a:txBody>
                    <a:bodyPr/>
                    <a:lstStyle/>
                    <a:p>
                      <a:pPr algn="l"/>
                      <a:r>
                        <a:rPr lang="en-US" dirty="0"/>
                        <a:t>provide verbal directions </a:t>
                      </a:r>
                      <a:r>
                        <a:rPr lang="en-US" baseline="0" dirty="0"/>
                        <a:t>as long as it is not cueing the student to the correct answer</a:t>
                      </a:r>
                      <a:endParaRPr lang="en-US" dirty="0"/>
                    </a:p>
                  </a:txBody>
                  <a:tcPr/>
                </a:tc>
                <a:extLst>
                  <a:ext uri="{0D108BD9-81ED-4DB2-BD59-A6C34878D82A}">
                    <a16:rowId xmlns:a16="http://schemas.microsoft.com/office/drawing/2014/main" val="10003"/>
                  </a:ext>
                </a:extLst>
              </a:tr>
              <a:tr h="403756">
                <a:tc>
                  <a:txBody>
                    <a:bodyPr/>
                    <a:lstStyle/>
                    <a:p>
                      <a:pPr algn="l"/>
                      <a:r>
                        <a:rPr lang="en-US" dirty="0"/>
                        <a:t>large print copies</a:t>
                      </a:r>
                    </a:p>
                  </a:txBody>
                  <a:tcPr/>
                </a:tc>
                <a:tc>
                  <a:txBody>
                    <a:bodyPr/>
                    <a:lstStyle/>
                    <a:p>
                      <a:pPr algn="l"/>
                      <a:r>
                        <a:rPr lang="en-US" dirty="0"/>
                        <a:t>make a large print copy</a:t>
                      </a:r>
                    </a:p>
                  </a:txBody>
                  <a:tcPr/>
                </a:tc>
                <a:extLst>
                  <a:ext uri="{0D108BD9-81ED-4DB2-BD59-A6C34878D82A}">
                    <a16:rowId xmlns:a16="http://schemas.microsoft.com/office/drawing/2014/main" val="10004"/>
                  </a:ext>
                </a:extLst>
              </a:tr>
              <a:tr h="1592901">
                <a:tc>
                  <a:txBody>
                    <a:bodyPr/>
                    <a:lstStyle/>
                    <a:p>
                      <a:pPr algn="l"/>
                      <a:r>
                        <a:rPr lang="en-US" dirty="0"/>
                        <a:t>orientation</a:t>
                      </a:r>
                      <a:r>
                        <a:rPr lang="en-US" baseline="0" dirty="0"/>
                        <a:t> to materials (e.g., assisting the student in touching each choice while telling him/her what is written and then asking the student to select the answer)</a:t>
                      </a:r>
                      <a:endParaRPr lang="en-US" dirty="0"/>
                    </a:p>
                  </a:txBody>
                  <a:tcPr/>
                </a:tc>
                <a:tc>
                  <a:txBody>
                    <a:bodyPr/>
                    <a:lstStyle/>
                    <a:p>
                      <a:pPr algn="l"/>
                      <a:r>
                        <a:rPr lang="en-US" dirty="0"/>
                        <a:t>orient the student to the materials as long as no cueing to the correct answer is given – </a:t>
                      </a:r>
                      <a:r>
                        <a:rPr lang="en-US" u="sng" dirty="0"/>
                        <a:t>read</a:t>
                      </a:r>
                      <a:r>
                        <a:rPr lang="en-US" u="sng" baseline="0" dirty="0"/>
                        <a:t> response options, point to or touch objects prior to asking question</a:t>
                      </a:r>
                      <a:endParaRPr lang="en-US" u="sng" dirty="0"/>
                    </a:p>
                  </a:txBody>
                  <a:tcPr/>
                </a:tc>
                <a:extLst>
                  <a:ext uri="{0D108BD9-81ED-4DB2-BD59-A6C34878D82A}">
                    <a16:rowId xmlns:a16="http://schemas.microsoft.com/office/drawing/2014/main" val="10005"/>
                  </a:ext>
                </a:extLst>
              </a:tr>
              <a:tr h="995563">
                <a:tc>
                  <a:txBody>
                    <a:bodyPr/>
                    <a:lstStyle/>
                    <a:p>
                      <a:pPr algn="l"/>
                      <a:r>
                        <a:rPr lang="en-US" dirty="0"/>
                        <a:t>physical support to aid independent movement (e.g., support at elbow so student can move hand left</a:t>
                      </a:r>
                      <a:r>
                        <a:rPr lang="en-US" baseline="0" dirty="0"/>
                        <a:t> to right)</a:t>
                      </a:r>
                      <a:endParaRPr lang="en-US" dirty="0"/>
                    </a:p>
                  </a:txBody>
                  <a:tcPr/>
                </a:tc>
                <a:tc>
                  <a:txBody>
                    <a:bodyPr/>
                    <a:lstStyle/>
                    <a:p>
                      <a:pPr algn="l"/>
                      <a:r>
                        <a:rPr lang="en-US" dirty="0"/>
                        <a:t>provide physical support as long</a:t>
                      </a:r>
                      <a:r>
                        <a:rPr lang="en-US" baseline="0" dirty="0"/>
                        <a:t> as it is not physically guiding the student to the correct answer</a:t>
                      </a:r>
                      <a:endParaRPr lang="en-US" dirty="0"/>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28463391"/>
      </p:ext>
    </p:extLst>
  </p:cSld>
  <p:clrMapOvr>
    <a:masterClrMapping/>
  </p:clrMapOvr>
  <p:transition advTm="169766"/>
  <p:extLst>
    <p:ext uri="{E180D4A7-C9FB-4DFB-919C-405C955672EB}">
      <p14:showEvtLst xmlns:p14="http://schemas.microsoft.com/office/powerpoint/2010/main">
        <p14:playEvt time="0" objId="2"/>
        <p14:stopEvt time="166251"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0520" y="381000"/>
            <a:ext cx="8611262" cy="884238"/>
          </a:xfrm>
        </p:spPr>
        <p:txBody>
          <a:bodyPr>
            <a:normAutofit/>
          </a:bodyPr>
          <a:lstStyle/>
          <a:p>
            <a:pPr eaLnBrk="1" hangingPunct="1"/>
            <a:r>
              <a:rPr lang="en-US" sz="3600" dirty="0"/>
              <a:t>Examples of Accommodations (cont.)</a:t>
            </a:r>
          </a:p>
        </p:txBody>
      </p:sp>
      <p:sp>
        <p:nvSpPr>
          <p:cNvPr id="6" name="Slide Number Placeholder 5"/>
          <p:cNvSpPr>
            <a:spLocks noGrp="1"/>
          </p:cNvSpPr>
          <p:nvPr>
            <p:ph type="sldNum" sz="quarter" idx="12"/>
          </p:nvPr>
        </p:nvSpPr>
        <p:spPr/>
        <p:txBody>
          <a:bodyPr/>
          <a:lstStyle/>
          <a:p>
            <a:pPr>
              <a:defRPr/>
            </a:pPr>
            <a:fld id="{4DE961FD-A7AE-4D36-A12C-54E3932AD396}" type="slidenum">
              <a:rPr lang="en-US"/>
              <a:pPr>
                <a:defRPr/>
              </a:pPr>
              <a:t>15</a:t>
            </a:fld>
            <a:endParaRPr lang="en-US"/>
          </a:p>
        </p:txBody>
      </p:sp>
      <p:sp>
        <p:nvSpPr>
          <p:cNvPr id="27654" name="Content Placeholder 2"/>
          <p:cNvSpPr>
            <a:spLocks noGrp="1"/>
          </p:cNvSpPr>
          <p:nvPr>
            <p:ph sz="quarter" idx="4294967295"/>
          </p:nvPr>
        </p:nvSpPr>
        <p:spPr>
          <a:xfrm>
            <a:off x="489456" y="1295399"/>
            <a:ext cx="9081264" cy="2514601"/>
          </a:xfrm>
          <a:prstGeom prst="rect">
            <a:avLst/>
          </a:prstGeom>
        </p:spPr>
        <p:txBody>
          <a:bodyPr>
            <a:normAutofit/>
          </a:bodyPr>
          <a:lstStyle/>
          <a:p>
            <a:pPr marL="0" indent="0" eaLnBrk="1" hangingPunct="1">
              <a:buNone/>
            </a:pPr>
            <a:r>
              <a:rPr lang="en-US" sz="2800" dirty="0"/>
              <a:t>The student uses picture symbols. If there is a symbol that the student has been using which is different than the one provided with the test, it is acceptable to change it.  </a:t>
            </a:r>
            <a:r>
              <a:rPr lang="en-US" sz="2800" b="1" dirty="0">
                <a:solidFill>
                  <a:schemeClr val="tx1"/>
                </a:solidFill>
              </a:rPr>
              <a:t>HOWEVER, if you change one picture, you must change </a:t>
            </a:r>
            <a:r>
              <a:rPr lang="en-US" sz="2800" b="1" u="sng" dirty="0">
                <a:solidFill>
                  <a:schemeClr val="tx1"/>
                </a:solidFill>
              </a:rPr>
              <a:t>all</a:t>
            </a:r>
            <a:r>
              <a:rPr lang="en-US" sz="2800" b="1" dirty="0">
                <a:solidFill>
                  <a:schemeClr val="tx1"/>
                </a:solidFill>
              </a:rPr>
              <a:t> response options for that question.</a:t>
            </a:r>
          </a:p>
          <a:p>
            <a:pPr eaLnBrk="1" hangingPunct="1"/>
            <a:endParaRPr lang="en-US" dirty="0"/>
          </a:p>
        </p:txBody>
      </p:sp>
      <p:pic>
        <p:nvPicPr>
          <p:cNvPr id="27655" name="Picture 3" descr="Shows a picture from the assessment." title="Recycle Picture"/>
          <p:cNvPicPr>
            <a:picLocks noChangeAspect="1" noChangeArrowheads="1"/>
          </p:cNvPicPr>
          <p:nvPr/>
        </p:nvPicPr>
        <p:blipFill>
          <a:blip r:embed="rId3" cstate="print"/>
          <a:srcRect/>
          <a:stretch>
            <a:fillRect/>
          </a:stretch>
        </p:blipFill>
        <p:spPr bwMode="auto">
          <a:xfrm>
            <a:off x="3886201" y="3886201"/>
            <a:ext cx="1647825" cy="1438275"/>
          </a:xfrm>
          <a:prstGeom prst="rect">
            <a:avLst/>
          </a:prstGeom>
          <a:noFill/>
          <a:ln w="9525">
            <a:noFill/>
            <a:miter lim="800000"/>
            <a:headEnd/>
            <a:tailEnd/>
          </a:ln>
        </p:spPr>
      </p:pic>
      <p:pic>
        <p:nvPicPr>
          <p:cNvPr id="27656" name="Picture 4" descr="Shows a picture of recycling that could replace the picture from the assessment." title="Another Recycle Picture"/>
          <p:cNvPicPr>
            <a:picLocks noChangeAspect="1" noChangeArrowheads="1"/>
          </p:cNvPicPr>
          <p:nvPr/>
        </p:nvPicPr>
        <p:blipFill>
          <a:blip r:embed="rId4" cstate="print"/>
          <a:srcRect/>
          <a:stretch>
            <a:fillRect/>
          </a:stretch>
        </p:blipFill>
        <p:spPr bwMode="auto">
          <a:xfrm>
            <a:off x="6934201" y="3810001"/>
            <a:ext cx="1647825" cy="1438275"/>
          </a:xfrm>
          <a:prstGeom prst="rect">
            <a:avLst/>
          </a:prstGeom>
          <a:noFill/>
          <a:ln w="9525">
            <a:noFill/>
            <a:miter lim="800000"/>
            <a:headEnd/>
            <a:tailEnd/>
          </a:ln>
        </p:spPr>
      </p:pic>
      <p:sp>
        <p:nvSpPr>
          <p:cNvPr id="27657" name="TextBox 9"/>
          <p:cNvSpPr txBox="1">
            <a:spLocks noChangeArrowheads="1"/>
          </p:cNvSpPr>
          <p:nvPr/>
        </p:nvSpPr>
        <p:spPr bwMode="auto">
          <a:xfrm>
            <a:off x="2286000" y="4191001"/>
            <a:ext cx="1447800" cy="646113"/>
          </a:xfrm>
          <a:prstGeom prst="rect">
            <a:avLst/>
          </a:prstGeom>
          <a:noFill/>
          <a:ln w="9525">
            <a:noFill/>
            <a:miter lim="800000"/>
            <a:headEnd/>
            <a:tailEnd/>
          </a:ln>
        </p:spPr>
        <p:txBody>
          <a:bodyPr>
            <a:spAutoFit/>
          </a:bodyPr>
          <a:lstStyle/>
          <a:p>
            <a:r>
              <a:rPr lang="en-US" dirty="0">
                <a:latin typeface="Perpetua" pitchFamily="18" charset="0"/>
              </a:rPr>
              <a:t>Replace this symbol</a:t>
            </a:r>
          </a:p>
        </p:txBody>
      </p:sp>
      <p:sp>
        <p:nvSpPr>
          <p:cNvPr id="27658" name="TextBox 10"/>
          <p:cNvSpPr txBox="1">
            <a:spLocks noChangeArrowheads="1"/>
          </p:cNvSpPr>
          <p:nvPr/>
        </p:nvSpPr>
        <p:spPr bwMode="auto">
          <a:xfrm>
            <a:off x="5791200" y="4267201"/>
            <a:ext cx="1066800" cy="646113"/>
          </a:xfrm>
          <a:prstGeom prst="rect">
            <a:avLst/>
          </a:prstGeom>
          <a:noFill/>
          <a:ln w="9525">
            <a:noFill/>
            <a:miter lim="800000"/>
            <a:headEnd/>
            <a:tailEnd/>
          </a:ln>
        </p:spPr>
        <p:txBody>
          <a:bodyPr>
            <a:spAutoFit/>
          </a:bodyPr>
          <a:lstStyle/>
          <a:p>
            <a:r>
              <a:rPr lang="en-US">
                <a:latin typeface="Perpetua" pitchFamily="18" charset="0"/>
              </a:rPr>
              <a:t>with this symbol. </a:t>
            </a:r>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1807283712"/>
      </p:ext>
    </p:extLst>
  </p:cSld>
  <p:clrMapOvr>
    <a:masterClrMapping/>
  </p:clrMapOvr>
  <p:transition advTm="27049"/>
  <p:extLst>
    <p:ext uri="{E180D4A7-C9FB-4DFB-919C-405C955672EB}">
      <p14:showEvtLst xmlns:p14="http://schemas.microsoft.com/office/powerpoint/2010/main">
        <p14:playEvt time="0" objId="3"/>
        <p14:stopEvt time="26866"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3840" y="338470"/>
            <a:ext cx="8869680" cy="956930"/>
          </a:xfrm>
        </p:spPr>
        <p:txBody>
          <a:bodyPr/>
          <a:lstStyle/>
          <a:p>
            <a:pPr eaLnBrk="1" hangingPunct="1"/>
            <a:r>
              <a:rPr lang="en-US" dirty="0"/>
              <a:t>Review the Materials</a:t>
            </a:r>
          </a:p>
        </p:txBody>
      </p:sp>
      <p:sp>
        <p:nvSpPr>
          <p:cNvPr id="31749"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5482438A-C81D-4606-8004-7FD07BDCFF9E}" type="slidenum">
              <a:rPr lang="en-US"/>
              <a:pPr>
                <a:defRPr/>
              </a:pPr>
              <a:t>16</a:t>
            </a:fld>
            <a:endParaRPr lang="en-US" dirty="0"/>
          </a:p>
        </p:txBody>
      </p:sp>
      <p:sp>
        <p:nvSpPr>
          <p:cNvPr id="36870" name="Rectangle 3"/>
          <p:cNvSpPr>
            <a:spLocks noGrp="1" noChangeArrowheads="1"/>
          </p:cNvSpPr>
          <p:nvPr>
            <p:ph sz="quarter" idx="4294967295"/>
          </p:nvPr>
        </p:nvSpPr>
        <p:spPr>
          <a:xfrm>
            <a:off x="489456" y="1235076"/>
            <a:ext cx="8901730" cy="4937124"/>
          </a:xfrm>
          <a:prstGeom prst="rect">
            <a:avLst/>
          </a:prstGeom>
        </p:spPr>
        <p:txBody>
          <a:bodyPr>
            <a:normAutofit fontScale="92500" lnSpcReduction="10000"/>
          </a:bodyPr>
          <a:lstStyle/>
          <a:p>
            <a:pPr eaLnBrk="1" hangingPunct="1">
              <a:buFont typeface="Wingdings" panose="05000000000000000000" pitchFamily="2" charset="2"/>
              <a:buChar char="Ø"/>
            </a:pPr>
            <a:r>
              <a:rPr lang="en-US" sz="2400" dirty="0"/>
              <a:t>Preview the task, the accompanying materials and prepare for administration.</a:t>
            </a:r>
          </a:p>
          <a:p>
            <a:pPr lvl="1" eaLnBrk="1" hangingPunct="1"/>
            <a:r>
              <a:rPr lang="en-US" sz="2400" dirty="0"/>
              <a:t>Review previous slides, notes and directions for administering the test included in the test binder for details.</a:t>
            </a:r>
          </a:p>
          <a:p>
            <a:pPr eaLnBrk="1" hangingPunct="1">
              <a:buFont typeface="Wingdings" panose="05000000000000000000" pitchFamily="2" charset="2"/>
              <a:buChar char="Ø"/>
            </a:pPr>
            <a:r>
              <a:rPr lang="en-US" sz="2400" dirty="0"/>
              <a:t>Read the questions carefully to ensure correct pronunciation of names and words.</a:t>
            </a:r>
          </a:p>
          <a:p>
            <a:pPr eaLnBrk="1" hangingPunct="1">
              <a:buFont typeface="Wingdings" panose="05000000000000000000" pitchFamily="2" charset="2"/>
              <a:buChar char="Ø"/>
            </a:pPr>
            <a:r>
              <a:rPr lang="en-US" sz="2400" dirty="0"/>
              <a:t>Note that accompanying materials listed on the first page (e.g., interview, map, etc.) are located at the end of the task, directly behind the content area task (after question 5).</a:t>
            </a:r>
          </a:p>
          <a:p>
            <a:pPr marL="0" indent="0">
              <a:buNone/>
            </a:pPr>
            <a:endParaRPr lang="en-US" sz="2400" dirty="0"/>
          </a:p>
          <a:p>
            <a:pPr eaLnBrk="1" hangingPunct="1">
              <a:buFont typeface="Wingdings" panose="05000000000000000000" pitchFamily="2" charset="2"/>
              <a:buChar char="Ø"/>
            </a:pPr>
            <a:r>
              <a:rPr lang="en-US" sz="2400" b="1" dirty="0">
                <a:solidFill>
                  <a:schemeClr val="tx1"/>
                </a:solidFill>
              </a:rPr>
              <a:t>Some tasks will require a download to receive animations required to complete the assessment. Additional directions to obtain those animations will be provided closer to the test window.</a:t>
            </a:r>
          </a:p>
          <a:p>
            <a:pPr eaLnBrk="1" hangingPunct="1"/>
            <a:endParaRPr lang="en-US" sz="2800" dirty="0"/>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259945579"/>
      </p:ext>
    </p:extLst>
  </p:cSld>
  <p:clrMapOvr>
    <a:masterClrMapping/>
  </p:clrMapOvr>
  <p:transition advTm="39558">
    <p:fade thruBlk="1"/>
  </p:transition>
  <p:extLst>
    <p:ext uri="{E180D4A7-C9FB-4DFB-919C-405C955672EB}">
      <p14:showEvtLst xmlns:p14="http://schemas.microsoft.com/office/powerpoint/2010/main">
        <p14:playEvt time="0" objId="2"/>
        <p14:stopEvt time="39558"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29772"/>
            <a:ext cx="9065456" cy="1143000"/>
          </a:xfrm>
        </p:spPr>
        <p:txBody>
          <a:bodyPr>
            <a:normAutofit fontScale="90000"/>
          </a:bodyPr>
          <a:lstStyle/>
          <a:p>
            <a:r>
              <a:rPr lang="en-US" dirty="0"/>
              <a:t>Review the Materials (cont.)</a:t>
            </a:r>
            <a:br>
              <a:rPr lang="en-US" dirty="0"/>
            </a:br>
            <a:endParaRPr lang="en-US" dirty="0"/>
          </a:p>
        </p:txBody>
      </p:sp>
      <p:sp>
        <p:nvSpPr>
          <p:cNvPr id="3" name="Content Placeholder 2"/>
          <p:cNvSpPr>
            <a:spLocks noGrp="1"/>
          </p:cNvSpPr>
          <p:nvPr>
            <p:ph idx="4294967295"/>
          </p:nvPr>
        </p:nvSpPr>
        <p:spPr>
          <a:xfrm>
            <a:off x="289560" y="1044526"/>
            <a:ext cx="9065456" cy="4768948"/>
          </a:xfrm>
          <a:prstGeom prst="rect">
            <a:avLst/>
          </a:prstGeom>
        </p:spPr>
        <p:txBody>
          <a:bodyPr>
            <a:normAutofit fontScale="92500" lnSpcReduction="20000"/>
          </a:bodyPr>
          <a:lstStyle/>
          <a:p>
            <a:pPr>
              <a:buFont typeface="Wingdings" panose="05000000000000000000" pitchFamily="2" charset="2"/>
              <a:buChar char="Ø"/>
            </a:pPr>
            <a:r>
              <a:rPr lang="en-US" sz="2600" dirty="0"/>
              <a:t>Words in the question that are bolded and underlined should be emphasized to the student (e.g., </a:t>
            </a:r>
            <a:r>
              <a:rPr lang="en-US" sz="2600" b="1" u="sng" dirty="0"/>
              <a:t>not</a:t>
            </a:r>
            <a:r>
              <a:rPr lang="en-US" sz="2600" dirty="0"/>
              <a:t>, </a:t>
            </a:r>
            <a:r>
              <a:rPr lang="en-US" sz="2600" b="1" u="sng" dirty="0"/>
              <a:t>most</a:t>
            </a:r>
            <a:r>
              <a:rPr lang="en-US" sz="2600" dirty="0"/>
              <a:t>, </a:t>
            </a:r>
            <a:r>
              <a:rPr lang="en-US" sz="2600" b="1" u="sng" dirty="0"/>
              <a:t>likely</a:t>
            </a:r>
            <a:r>
              <a:rPr lang="en-US" sz="2600" dirty="0"/>
              <a:t>, </a:t>
            </a:r>
            <a:r>
              <a:rPr lang="en-US" sz="2600" b="1" u="sng" dirty="0"/>
              <a:t>best</a:t>
            </a:r>
            <a:r>
              <a:rPr lang="en-US" sz="2600" dirty="0"/>
              <a:t>, etc.)</a:t>
            </a:r>
          </a:p>
          <a:p>
            <a:pPr marL="0" indent="0">
              <a:buNone/>
            </a:pPr>
            <a:endParaRPr lang="en-US" sz="2600" dirty="0"/>
          </a:p>
          <a:p>
            <a:pPr>
              <a:buFont typeface="Wingdings" panose="05000000000000000000" pitchFamily="2" charset="2"/>
              <a:buChar char="Ø"/>
            </a:pPr>
            <a:r>
              <a:rPr lang="en-US" sz="2600" dirty="0"/>
              <a:t>All questions have been provided for student use at the end of the task. These questions can be cut apart, covered or manipulated as needed. Use of the questions at the end of the task is </a:t>
            </a:r>
            <a:r>
              <a:rPr lang="en-US" sz="2600" u="sng" dirty="0"/>
              <a:t>optional</a:t>
            </a:r>
            <a:r>
              <a:rPr lang="en-US" sz="2600" dirty="0"/>
              <a:t>.</a:t>
            </a:r>
          </a:p>
          <a:p>
            <a:pPr marL="0" indent="0">
              <a:buNone/>
            </a:pPr>
            <a:endParaRPr lang="en-US" sz="2600" dirty="0"/>
          </a:p>
          <a:p>
            <a:pPr>
              <a:buFont typeface="Wingdings" panose="05000000000000000000" pitchFamily="2" charset="2"/>
              <a:buChar char="Ø"/>
            </a:pPr>
            <a:r>
              <a:rPr lang="en-US" sz="2600" dirty="0"/>
              <a:t>Read the script signified by “quotation marks” to the student </a:t>
            </a:r>
            <a:r>
              <a:rPr lang="en-US" sz="2600" b="1" dirty="0"/>
              <a:t>exactly as written</a:t>
            </a:r>
            <a:r>
              <a:rPr lang="en-US" sz="2600" dirty="0"/>
              <a:t>.</a:t>
            </a:r>
          </a:p>
          <a:p>
            <a:pPr marL="0" indent="0">
              <a:buNone/>
            </a:pPr>
            <a:endParaRPr lang="en-US" sz="2600" dirty="0"/>
          </a:p>
          <a:p>
            <a:pPr>
              <a:buFont typeface="Wingdings" panose="05000000000000000000" pitchFamily="2" charset="2"/>
              <a:buChar char="Ø"/>
            </a:pPr>
            <a:r>
              <a:rPr lang="en-US" sz="2600" b="1" dirty="0"/>
              <a:t>If the task contains a closed sentence (fill in the blank), the test administrator may read the sentence with each option.</a:t>
            </a:r>
          </a:p>
          <a:p>
            <a:endParaRPr lang="en-US" sz="2400" dirty="0"/>
          </a:p>
          <a:p>
            <a:pPr marL="0" indent="0">
              <a:buNone/>
            </a:pPr>
            <a:endParaRPr lang="en-US" sz="1100" dirty="0"/>
          </a:p>
          <a:p>
            <a:endParaRPr lang="en-US" dirty="0"/>
          </a:p>
        </p:txBody>
      </p:sp>
      <p:sp>
        <p:nvSpPr>
          <p:cNvPr id="5" name="Slide Number Placeholder 4"/>
          <p:cNvSpPr>
            <a:spLocks noGrp="1"/>
          </p:cNvSpPr>
          <p:nvPr>
            <p:ph type="sldNum" sz="quarter" idx="12"/>
          </p:nvPr>
        </p:nvSpPr>
        <p:spPr/>
        <p:txBody>
          <a:bodyPr/>
          <a:lstStyle/>
          <a:p>
            <a:fld id="{B818D395-7D51-48DD-B52D-3343B7CC62C4}" type="slidenum">
              <a:rPr lang="en-US" smtClean="0"/>
              <a:pPr/>
              <a:t>17</a:t>
            </a:fld>
            <a:endParaRPr lang="en-US"/>
          </a:p>
        </p:txBody>
      </p:sp>
      <p:sp>
        <p:nvSpPr>
          <p:cNvPr id="4" name="Footer Placeholder 3"/>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2781209778"/>
      </p:ext>
    </p:extLst>
  </p:cSld>
  <p:clrMapOvr>
    <a:masterClrMapping/>
  </p:clrMapOvr>
  <mc:AlternateContent xmlns:mc="http://schemas.openxmlformats.org/markup-compatibility/2006" xmlns:p14="http://schemas.microsoft.com/office/powerpoint/2010/main">
    <mc:Choice Requires="p14">
      <p:transition spd="slow" p14:dur="2000" advTm="49450"/>
    </mc:Choice>
    <mc:Fallback xmlns="">
      <p:transition spd="slow" advTm="49450"/>
    </mc:Fallback>
  </mc:AlternateContent>
  <p:extLst>
    <p:ext uri="{E180D4A7-C9FB-4DFB-919C-405C955672EB}">
      <p14:showEvtLst xmlns:p14="http://schemas.microsoft.com/office/powerpoint/2010/main">
        <p14:playEvt time="0" objId="4"/>
        <p14:stopEvt time="48744" objId="4"/>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57025"/>
            <a:ext cx="8954334" cy="844944"/>
          </a:xfrm>
        </p:spPr>
        <p:txBody>
          <a:bodyPr/>
          <a:lstStyle/>
          <a:p>
            <a:r>
              <a:rPr lang="en-US" dirty="0"/>
              <a:t>Changes to the Items</a:t>
            </a:r>
          </a:p>
        </p:txBody>
      </p:sp>
      <p:sp>
        <p:nvSpPr>
          <p:cNvPr id="3" name="Content Placeholder 2"/>
          <p:cNvSpPr>
            <a:spLocks noGrp="1"/>
          </p:cNvSpPr>
          <p:nvPr>
            <p:ph idx="4294967295"/>
          </p:nvPr>
        </p:nvSpPr>
        <p:spPr>
          <a:xfrm>
            <a:off x="435850" y="1349326"/>
            <a:ext cx="9211070" cy="4457114"/>
          </a:xfrm>
          <a:prstGeom prst="rect">
            <a:avLst/>
          </a:prstGeom>
        </p:spPr>
        <p:txBody>
          <a:bodyPr>
            <a:normAutofit/>
          </a:bodyPr>
          <a:lstStyle/>
          <a:p>
            <a:pPr>
              <a:buFont typeface="Wingdings" panose="05000000000000000000" pitchFamily="2" charset="2"/>
              <a:buChar char="Ø"/>
            </a:pPr>
            <a:r>
              <a:rPr lang="en-US" sz="2400" dirty="0"/>
              <a:t>Picture/answer choices may be provided in any format as long as the order of the binder is maintained, e.g., up and down, side to side, in corners of page. </a:t>
            </a:r>
            <a:r>
              <a:rPr lang="en-US" sz="2400" b="1" dirty="0">
                <a:solidFill>
                  <a:schemeClr val="tx1"/>
                </a:solidFill>
              </a:rPr>
              <a:t>The sequence of A,B and C cannot change.</a:t>
            </a:r>
            <a:r>
              <a:rPr lang="en-US" sz="2400" b="1" dirty="0">
                <a:solidFill>
                  <a:srgbClr val="FF0000"/>
                </a:solidFill>
              </a:rPr>
              <a:t> </a:t>
            </a:r>
            <a:r>
              <a:rPr lang="en-US" sz="2400" dirty="0"/>
              <a:t>Remember that any change to response options must be made to </a:t>
            </a:r>
            <a:r>
              <a:rPr lang="en-US" sz="2400" b="1" u="sng" dirty="0">
                <a:solidFill>
                  <a:schemeClr val="tx1"/>
                </a:solidFill>
              </a:rPr>
              <a:t>all</a:t>
            </a:r>
            <a:r>
              <a:rPr lang="en-US" sz="2400" dirty="0"/>
              <a:t> response options in a question.</a:t>
            </a:r>
          </a:p>
          <a:p>
            <a:pPr>
              <a:buFont typeface="Wingdings" panose="05000000000000000000" pitchFamily="2" charset="2"/>
              <a:buChar char="Ø"/>
            </a:pPr>
            <a:r>
              <a:rPr lang="en-US" sz="2400" b="1" dirty="0"/>
              <a:t>The tasks must be administered in the same content order that is provided within the binder. For example, a grade 3 student would first complete the reading assessment before moving to the mathematics assessment on the next day an assessment is given. </a:t>
            </a:r>
            <a:endParaRPr lang="en-US" sz="2400" dirty="0"/>
          </a:p>
        </p:txBody>
      </p:sp>
      <p:sp>
        <p:nvSpPr>
          <p:cNvPr id="5" name="Slide Number Placeholder 4"/>
          <p:cNvSpPr>
            <a:spLocks noGrp="1"/>
          </p:cNvSpPr>
          <p:nvPr>
            <p:ph type="sldNum" sz="quarter" idx="12"/>
          </p:nvPr>
        </p:nvSpPr>
        <p:spPr/>
        <p:txBody>
          <a:bodyPr/>
          <a:lstStyle/>
          <a:p>
            <a:fld id="{B818D395-7D51-48DD-B52D-3343B7CC62C4}" type="slidenum">
              <a:rPr lang="en-US" smtClean="0"/>
              <a:pPr/>
              <a:t>18</a:t>
            </a:fld>
            <a:endParaRPr lang="en-US"/>
          </a:p>
        </p:txBody>
      </p:sp>
      <p:sp>
        <p:nvSpPr>
          <p:cNvPr id="4" name="Footer Placeholder 3"/>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131925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72905" y="152400"/>
            <a:ext cx="8458200" cy="914400"/>
          </a:xfrm>
        </p:spPr>
        <p:txBody>
          <a:bodyPr/>
          <a:lstStyle/>
          <a:p>
            <a:pPr eaLnBrk="1" hangingPunct="1"/>
            <a:r>
              <a:rPr lang="en-US" dirty="0"/>
              <a:t>Task Administration </a:t>
            </a:r>
          </a:p>
        </p:txBody>
      </p:sp>
      <p:sp>
        <p:nvSpPr>
          <p:cNvPr id="30725"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F7DA1166-8C75-4FDF-9E20-546438B85A45}" type="slidenum">
              <a:rPr lang="en-US"/>
              <a:pPr>
                <a:defRPr/>
              </a:pPr>
              <a:t>19</a:t>
            </a:fld>
            <a:endParaRPr lang="en-US" dirty="0"/>
          </a:p>
        </p:txBody>
      </p:sp>
      <p:sp>
        <p:nvSpPr>
          <p:cNvPr id="35846" name="Rectangle 3"/>
          <p:cNvSpPr>
            <a:spLocks noGrp="1" noChangeArrowheads="1"/>
          </p:cNvSpPr>
          <p:nvPr>
            <p:ph sz="quarter" idx="4294967295"/>
          </p:nvPr>
        </p:nvSpPr>
        <p:spPr>
          <a:xfrm>
            <a:off x="489456" y="1143000"/>
            <a:ext cx="9096504" cy="4981353"/>
          </a:xfrm>
          <a:prstGeom prst="rect">
            <a:avLst/>
          </a:prstGeom>
        </p:spPr>
        <p:txBody>
          <a:bodyPr>
            <a:normAutofit fontScale="92500" lnSpcReduction="20000"/>
          </a:bodyPr>
          <a:lstStyle/>
          <a:p>
            <a:pPr eaLnBrk="1" hangingPunct="1">
              <a:lnSpc>
                <a:spcPct val="90000"/>
              </a:lnSpc>
              <a:buFont typeface="Wingdings" panose="05000000000000000000" pitchFamily="2" charset="2"/>
              <a:buChar char="Ø"/>
            </a:pPr>
            <a:r>
              <a:rPr lang="en-US" sz="2800" dirty="0"/>
              <a:t>The task must be administered one-to-one in a setting free of distractions.</a:t>
            </a:r>
          </a:p>
          <a:p>
            <a:pPr lvl="1" eaLnBrk="1" hangingPunct="1">
              <a:lnSpc>
                <a:spcPct val="90000"/>
              </a:lnSpc>
            </a:pPr>
            <a:r>
              <a:rPr lang="en-US" dirty="0"/>
              <a:t>Additional adults (e.g., paraprofessional) can be present to assist if needed.</a:t>
            </a:r>
          </a:p>
          <a:p>
            <a:pPr eaLnBrk="1" hangingPunct="1">
              <a:lnSpc>
                <a:spcPct val="90000"/>
              </a:lnSpc>
              <a:buFont typeface="Wingdings" panose="05000000000000000000" pitchFamily="2" charset="2"/>
              <a:buChar char="Ø"/>
            </a:pPr>
            <a:r>
              <a:rPr lang="en-US" sz="2800" dirty="0"/>
              <a:t>Do not teach any part of the task before or after the assessment. Early shipping is to be used to prepare for the assessment only (e.g., making accommodations).</a:t>
            </a:r>
          </a:p>
          <a:p>
            <a:pPr eaLnBrk="1" hangingPunct="1">
              <a:lnSpc>
                <a:spcPct val="90000"/>
              </a:lnSpc>
              <a:buFont typeface="Wingdings" panose="05000000000000000000" pitchFamily="2" charset="2"/>
              <a:buChar char="Ø"/>
            </a:pPr>
            <a:r>
              <a:rPr lang="en-US" sz="2800" dirty="0"/>
              <a:t>A five-minute break is </a:t>
            </a:r>
            <a:r>
              <a:rPr lang="en-US" sz="2800" b="1" u="sng" dirty="0"/>
              <a:t>optional</a:t>
            </a:r>
            <a:r>
              <a:rPr lang="en-US" sz="2800" dirty="0"/>
              <a:t> after each set of 5 items. This is noted on the testing materials.</a:t>
            </a:r>
          </a:p>
          <a:p>
            <a:pPr>
              <a:lnSpc>
                <a:spcPct val="90000"/>
              </a:lnSpc>
              <a:buFont typeface="Wingdings" panose="05000000000000000000" pitchFamily="2" charset="2"/>
              <a:buChar char="Ø"/>
            </a:pPr>
            <a:r>
              <a:rPr lang="en-US" sz="2800" dirty="0"/>
              <a:t>If the student requires a break, it is acceptable to orient the student to where he/she was in the process prior to beginning again.  </a:t>
            </a:r>
          </a:p>
          <a:p>
            <a:pPr lvl="1">
              <a:lnSpc>
                <a:spcPct val="90000"/>
              </a:lnSpc>
            </a:pPr>
            <a:r>
              <a:rPr lang="en-US" sz="2400" dirty="0"/>
              <a:t>Never allow the student to start the assessment over.</a:t>
            </a:r>
          </a:p>
          <a:p>
            <a:pPr eaLnBrk="1" hangingPunct="1">
              <a:lnSpc>
                <a:spcPct val="90000"/>
              </a:lnSpc>
              <a:buFont typeface="Wingdings" panose="05000000000000000000" pitchFamily="2" charset="2"/>
              <a:buChar char="Ø"/>
            </a:pPr>
            <a:r>
              <a:rPr lang="en-US" sz="2800" dirty="0"/>
              <a:t>The student may only complete one content area per day.</a:t>
            </a:r>
          </a:p>
          <a:p>
            <a:pPr eaLnBrk="1" hangingPunct="1">
              <a:lnSpc>
                <a:spcPct val="90000"/>
              </a:lnSpc>
              <a:buFont typeface="Wingdings" pitchFamily="2" charset="2"/>
              <a:buNone/>
            </a:pPr>
            <a:endParaRPr lang="en-US" sz="2400" dirty="0"/>
          </a:p>
          <a:p>
            <a:pPr marL="0" indent="0">
              <a:lnSpc>
                <a:spcPct val="90000"/>
              </a:lnSpc>
              <a:buNone/>
            </a:pPr>
            <a:endParaRPr lang="en-US" sz="2400" dirty="0"/>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1974497412"/>
      </p:ext>
    </p:extLst>
  </p:cSld>
  <p:clrMapOvr>
    <a:masterClrMapping/>
  </p:clrMapOvr>
  <p:transition advTm="34917">
    <p:fade thruBlk="1"/>
  </p:transition>
  <p:extLst>
    <p:ext uri="{E180D4A7-C9FB-4DFB-919C-405C955672EB}">
      <p14:showEvtLst xmlns:p14="http://schemas.microsoft.com/office/powerpoint/2010/main">
        <p14:playEvt time="0" objId="2"/>
        <p14:stopEvt time="32800"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5280" y="277814"/>
            <a:ext cx="8852833" cy="1139825"/>
          </a:xfrm>
        </p:spPr>
        <p:txBody>
          <a:bodyPr/>
          <a:lstStyle/>
          <a:p>
            <a:pPr eaLnBrk="1" hangingPunct="1"/>
            <a:r>
              <a:rPr lang="en-US" dirty="0"/>
              <a:t>Desired Outcomes</a:t>
            </a:r>
          </a:p>
        </p:txBody>
      </p:sp>
      <p:sp>
        <p:nvSpPr>
          <p:cNvPr id="11267" name="Rectangle 3"/>
          <p:cNvSpPr>
            <a:spLocks noGrp="1" noChangeArrowheads="1"/>
          </p:cNvSpPr>
          <p:nvPr>
            <p:ph type="body" sz="half" idx="1"/>
          </p:nvPr>
        </p:nvSpPr>
        <p:spPr>
          <a:xfrm>
            <a:off x="335280" y="1262050"/>
            <a:ext cx="8555255" cy="5047600"/>
          </a:xfrm>
        </p:spPr>
        <p:txBody>
          <a:bodyPr/>
          <a:lstStyle/>
          <a:p>
            <a:pPr marL="0" indent="0" eaLnBrk="1" hangingPunct="1">
              <a:lnSpc>
                <a:spcPct val="90000"/>
              </a:lnSpc>
              <a:buNone/>
            </a:pPr>
            <a:r>
              <a:rPr lang="en-US" sz="2800" dirty="0"/>
              <a:t>Participants will be:</a:t>
            </a:r>
          </a:p>
          <a:p>
            <a:pPr lvl="1" eaLnBrk="1" hangingPunct="1">
              <a:lnSpc>
                <a:spcPct val="90000"/>
              </a:lnSpc>
            </a:pPr>
            <a:r>
              <a:rPr lang="en-US" sz="2800" dirty="0"/>
              <a:t>Knowledgeable of the content areas assessed by Attainment Tasks </a:t>
            </a:r>
          </a:p>
          <a:p>
            <a:pPr lvl="1" eaLnBrk="1" hangingPunct="1">
              <a:lnSpc>
                <a:spcPct val="90000"/>
              </a:lnSpc>
            </a:pPr>
            <a:r>
              <a:rPr lang="en-US" sz="2800" dirty="0"/>
              <a:t>Trained on test security procedures</a:t>
            </a:r>
          </a:p>
          <a:p>
            <a:pPr lvl="1" eaLnBrk="1" hangingPunct="1">
              <a:lnSpc>
                <a:spcPct val="90000"/>
              </a:lnSpc>
            </a:pPr>
            <a:r>
              <a:rPr lang="en-US" sz="2800" dirty="0"/>
              <a:t>Trained on appropriate accommodations</a:t>
            </a:r>
          </a:p>
          <a:p>
            <a:pPr lvl="1" eaLnBrk="1" hangingPunct="1">
              <a:lnSpc>
                <a:spcPct val="90000"/>
              </a:lnSpc>
            </a:pPr>
            <a:r>
              <a:rPr lang="en-US" sz="2800" dirty="0"/>
              <a:t>Prepared to pass a qualifying quiz for administration of the Attainment Tasks</a:t>
            </a:r>
          </a:p>
          <a:p>
            <a:pPr lvl="1" eaLnBrk="1" hangingPunct="1">
              <a:lnSpc>
                <a:spcPct val="90000"/>
              </a:lnSpc>
              <a:buFont typeface="Wingdings" pitchFamily="2" charset="2"/>
              <a:buNone/>
            </a:pPr>
            <a:endParaRPr lang="en-US" dirty="0"/>
          </a:p>
          <a:p>
            <a:pPr lvl="1" eaLnBrk="1" hangingPunct="1">
              <a:lnSpc>
                <a:spcPct val="90000"/>
              </a:lnSpc>
            </a:pPr>
            <a:endParaRPr lang="en-US" sz="2000" dirty="0"/>
          </a:p>
          <a:p>
            <a:pPr lvl="1" eaLnBrk="1" hangingPunct="1">
              <a:lnSpc>
                <a:spcPct val="90000"/>
              </a:lnSpc>
            </a:pPr>
            <a:endParaRPr lang="en-US" sz="2000" dirty="0"/>
          </a:p>
          <a:p>
            <a:pPr lvl="1" eaLnBrk="1" hangingPunct="1">
              <a:lnSpc>
                <a:spcPct val="90000"/>
              </a:lnSpc>
            </a:pPr>
            <a:endParaRPr lang="en-US" sz="2000" dirty="0"/>
          </a:p>
        </p:txBody>
      </p:sp>
      <p:sp>
        <p:nvSpPr>
          <p:cNvPr id="14342" name="Slide Number Placeholder 6"/>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CBDE67B6-54AD-4BF9-9FED-C971DC910D1D}"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dirty="0"/>
              <a:t>KDE:OAA:DAAS:ko:11/02/2020</a:t>
            </a:r>
          </a:p>
        </p:txBody>
      </p:sp>
    </p:spTree>
    <p:extLst>
      <p:ext uri="{BB962C8B-B14F-4D97-AF65-F5344CB8AC3E}">
        <p14:creationId xmlns:p14="http://schemas.microsoft.com/office/powerpoint/2010/main" val="2376845733"/>
      </p:ext>
    </p:extLst>
  </p:cSld>
  <p:clrMapOvr>
    <a:masterClrMapping/>
  </p:clrMapOvr>
  <p:transition advTm="21948">
    <p:fade thruBlk="1"/>
  </p:transition>
  <p:extLst>
    <p:ext uri="{E180D4A7-C9FB-4DFB-919C-405C955672EB}">
      <p14:showEvtLst xmlns:p14="http://schemas.microsoft.com/office/powerpoint/2010/main">
        <p14:playEvt time="0" objId="2"/>
        <p14:stopEvt time="20395"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215836"/>
            <a:ext cx="8890079" cy="1320800"/>
          </a:xfrm>
        </p:spPr>
        <p:txBody>
          <a:bodyPr/>
          <a:lstStyle/>
          <a:p>
            <a:r>
              <a:rPr lang="en-US" dirty="0"/>
              <a:t>Rules to Responding</a:t>
            </a:r>
          </a:p>
        </p:txBody>
      </p:sp>
      <p:sp>
        <p:nvSpPr>
          <p:cNvPr id="3" name="Text Placeholder 2"/>
          <p:cNvSpPr>
            <a:spLocks noGrp="1"/>
          </p:cNvSpPr>
          <p:nvPr>
            <p:ph type="body" sz="quarter" idx="13"/>
          </p:nvPr>
        </p:nvSpPr>
        <p:spPr>
          <a:xfrm>
            <a:off x="489456" y="1133371"/>
            <a:ext cx="9188715" cy="4901324"/>
          </a:xfrm>
        </p:spPr>
        <p:txBody>
          <a:bodyPr>
            <a:normAutofit/>
          </a:bodyPr>
          <a:lstStyle/>
          <a:p>
            <a:pPr>
              <a:buFont typeface="Wingdings" panose="05000000000000000000" pitchFamily="2" charset="2"/>
              <a:buChar char="Ø"/>
            </a:pPr>
            <a:r>
              <a:rPr lang="en-US" sz="2800" dirty="0"/>
              <a:t>Pictures are considered supplemental materials.  Providing the picture response option is not required (unless the picture response option is required as part of the question and noted in the script) if the student responds better to words than pictures. </a:t>
            </a:r>
          </a:p>
          <a:p>
            <a:pPr marL="0" indent="0">
              <a:buNone/>
            </a:pPr>
            <a:endParaRPr lang="en-US" sz="2800" dirty="0"/>
          </a:p>
          <a:p>
            <a:pPr>
              <a:buFont typeface="Wingdings" panose="05000000000000000000" pitchFamily="2" charset="2"/>
              <a:buChar char="Ø"/>
            </a:pPr>
            <a:r>
              <a:rPr lang="en-US" sz="2800" b="1" dirty="0"/>
              <a:t>The Attainment Task is a multiple-choice assessment and all response options must be provided (the text must be read aloud by the test administrator or by the student and one of the options must then be selected).</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20</a:t>
            </a:fld>
            <a:endParaRPr lang="en-US"/>
          </a:p>
        </p:txBody>
      </p:sp>
      <p:sp>
        <p:nvSpPr>
          <p:cNvPr id="5" name="Footer Placeholder 4"/>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372326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Allowed</a:t>
            </a:r>
          </a:p>
        </p:txBody>
      </p:sp>
      <p:sp>
        <p:nvSpPr>
          <p:cNvPr id="5" name="Text Placeholder 4"/>
          <p:cNvSpPr>
            <a:spLocks noGrp="1"/>
          </p:cNvSpPr>
          <p:nvPr>
            <p:ph type="body" sz="quarter" idx="13"/>
          </p:nvPr>
        </p:nvSpPr>
        <p:spPr>
          <a:xfrm>
            <a:off x="9898" y="1163851"/>
            <a:ext cx="9637022" cy="4901324"/>
          </a:xfrm>
        </p:spPr>
        <p:txBody>
          <a:bodyPr>
            <a:normAutofit/>
          </a:bodyPr>
          <a:lstStyle/>
          <a:p>
            <a:pPr lvl="1">
              <a:buFont typeface="Arial" panose="020B0604020202020204" pitchFamily="34" charset="0"/>
              <a:buChar char="•"/>
            </a:pPr>
            <a:r>
              <a:rPr lang="en-US" dirty="0"/>
              <a:t>The student can be directed to provide a response as long as the direction does not cue the student to the correct answer.</a:t>
            </a:r>
          </a:p>
          <a:p>
            <a:pPr lvl="1">
              <a:buFont typeface="Arial" panose="020B0604020202020204" pitchFamily="34" charset="0"/>
              <a:buChar char="•"/>
            </a:pPr>
            <a:r>
              <a:rPr lang="en-US" dirty="0"/>
              <a:t>Multiple trials to get the student to respond is allowable before assigning a “no response” code.</a:t>
            </a:r>
          </a:p>
          <a:p>
            <a:pPr lvl="1">
              <a:buFont typeface="Arial" panose="020B0604020202020204" pitchFamily="34" charset="0"/>
              <a:buChar char="•"/>
            </a:pPr>
            <a:r>
              <a:rPr lang="en-US" dirty="0"/>
              <a:t>The test administrator may reread the item if they feel the student is off task or unengaged. </a:t>
            </a:r>
          </a:p>
          <a:p>
            <a:endParaRPr lang="en-US" dirty="0"/>
          </a:p>
        </p:txBody>
      </p:sp>
      <p:sp>
        <p:nvSpPr>
          <p:cNvPr id="3" name="Slide Number Placeholder 2"/>
          <p:cNvSpPr>
            <a:spLocks noGrp="1"/>
          </p:cNvSpPr>
          <p:nvPr>
            <p:ph type="sldNum" sz="quarter" idx="12"/>
          </p:nvPr>
        </p:nvSpPr>
        <p:spPr/>
        <p:txBody>
          <a:bodyPr/>
          <a:lstStyle/>
          <a:p>
            <a:fld id="{B818D395-7D51-48DD-B52D-3343B7CC62C4}" type="slidenum">
              <a:rPr lang="en-US" smtClean="0"/>
              <a:pPr/>
              <a:t>21</a:t>
            </a:fld>
            <a:endParaRPr lang="en-US"/>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408170312"/>
      </p:ext>
    </p:extLst>
  </p:cSld>
  <p:clrMapOvr>
    <a:masterClrMapping/>
  </p:clrMapOvr>
  <mc:AlternateContent xmlns:mc="http://schemas.openxmlformats.org/markup-compatibility/2006" xmlns:p14="http://schemas.microsoft.com/office/powerpoint/2010/main">
    <mc:Choice Requires="p14">
      <p:transition spd="slow" p14:dur="2000" advTm="49888"/>
    </mc:Choice>
    <mc:Fallback xmlns="">
      <p:transition spd="slow" advTm="49888"/>
    </mc:Fallback>
  </mc:AlternateContent>
  <p:extLst>
    <p:ext uri="{E180D4A7-C9FB-4DFB-919C-405C955672EB}">
      <p14:showEvtLst xmlns:p14="http://schemas.microsoft.com/office/powerpoint/2010/main">
        <p14:playEvt time="0" objId="2"/>
        <p14:stopEvt time="48254"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Not Allowed</a:t>
            </a:r>
          </a:p>
        </p:txBody>
      </p:sp>
      <p:sp>
        <p:nvSpPr>
          <p:cNvPr id="5" name="Slide Number Placeholder 4"/>
          <p:cNvSpPr>
            <a:spLocks noGrp="1"/>
          </p:cNvSpPr>
          <p:nvPr>
            <p:ph type="sldNum" sz="quarter" idx="12"/>
          </p:nvPr>
        </p:nvSpPr>
        <p:spPr/>
        <p:txBody>
          <a:bodyPr/>
          <a:lstStyle/>
          <a:p>
            <a:fld id="{91BD7323-49BF-4C97-8773-5EC64C492009}" type="slidenum">
              <a:rPr lang="en-US" smtClean="0"/>
              <a:t>22</a:t>
            </a:fld>
            <a:endParaRPr lang="en-US"/>
          </a:p>
        </p:txBody>
      </p:sp>
      <p:sp>
        <p:nvSpPr>
          <p:cNvPr id="11" name="Text Placeholder 6"/>
          <p:cNvSpPr>
            <a:spLocks noGrp="1"/>
          </p:cNvSpPr>
          <p:nvPr>
            <p:ph type="body" sz="quarter" idx="13"/>
          </p:nvPr>
        </p:nvSpPr>
        <p:spPr>
          <a:xfrm>
            <a:off x="304800" y="1285771"/>
            <a:ext cx="9479280" cy="4901324"/>
          </a:xfrm>
        </p:spPr>
        <p:txBody>
          <a:bodyPr>
            <a:normAutofit lnSpcReduction="10000"/>
          </a:bodyPr>
          <a:lstStyle/>
          <a:p>
            <a:pPr marL="262890" lvl="1" indent="0">
              <a:spcBef>
                <a:spcPts val="370"/>
              </a:spcBef>
              <a:buNone/>
              <a:defRPr/>
            </a:pPr>
            <a:r>
              <a:rPr lang="en-US" dirty="0"/>
              <a:t>DO NOT:</a:t>
            </a:r>
          </a:p>
          <a:p>
            <a:pPr marL="720090" lvl="1" indent="-457200">
              <a:spcBef>
                <a:spcPts val="370"/>
              </a:spcBef>
              <a:buFont typeface="Arial" panose="020B0604020202020204" pitchFamily="34" charset="0"/>
              <a:buChar char="•"/>
              <a:defRPr/>
            </a:pPr>
            <a:r>
              <a:rPr lang="en-US" sz="2800" dirty="0"/>
              <a:t>Provide verbal or nonverbal prompts, cues, general feedback or guidance to the correct answer. </a:t>
            </a:r>
          </a:p>
          <a:p>
            <a:pPr marL="720090" lvl="1" indent="-457200">
              <a:spcBef>
                <a:spcPts val="370"/>
              </a:spcBef>
              <a:buFont typeface="Arial" panose="020B0604020202020204" pitchFamily="34" charset="0"/>
              <a:buChar char="•"/>
              <a:defRPr/>
            </a:pPr>
            <a:r>
              <a:rPr lang="en-US" sz="2800" dirty="0"/>
              <a:t>Provide physical guidance to the correct answer.</a:t>
            </a:r>
          </a:p>
          <a:p>
            <a:pPr marL="720090" lvl="1" indent="-457200">
              <a:spcBef>
                <a:spcPts val="370"/>
              </a:spcBef>
              <a:buFont typeface="Arial" panose="020B0604020202020204" pitchFamily="34" charset="0"/>
              <a:buChar char="•"/>
              <a:defRPr/>
            </a:pPr>
            <a:r>
              <a:rPr lang="en-US" sz="2800" dirty="0"/>
              <a:t>Decide that a student response is not the intended response and ask the student to respond again.</a:t>
            </a:r>
          </a:p>
          <a:p>
            <a:pPr marL="720090" lvl="1" indent="-457200">
              <a:spcBef>
                <a:spcPts val="370"/>
              </a:spcBef>
              <a:buFont typeface="Arial" panose="020B0604020202020204" pitchFamily="34" charset="0"/>
              <a:buChar char="•"/>
              <a:defRPr/>
            </a:pPr>
            <a:r>
              <a:rPr lang="en-US" sz="2800" dirty="0"/>
              <a:t>Give the student multiple trials to get the correct response once an incorrect response is given.</a:t>
            </a:r>
          </a:p>
          <a:p>
            <a:pPr marL="720090" lvl="1" indent="-457200">
              <a:spcBef>
                <a:spcPts val="370"/>
              </a:spcBef>
              <a:buFont typeface="Arial" panose="020B0604020202020204" pitchFamily="34" charset="0"/>
              <a:buChar char="•"/>
              <a:defRPr/>
            </a:pPr>
            <a:r>
              <a:rPr lang="en-US" sz="2800" dirty="0"/>
              <a:t>Start the task over if stopped.</a:t>
            </a:r>
          </a:p>
          <a:p>
            <a:pPr marL="720090" lvl="1" indent="-457200">
              <a:spcBef>
                <a:spcPts val="370"/>
              </a:spcBef>
              <a:buFont typeface="Arial" panose="020B0604020202020204" pitchFamily="34" charset="0"/>
              <a:buChar char="•"/>
              <a:defRPr/>
            </a:pPr>
            <a:r>
              <a:rPr lang="en-US" sz="2800" dirty="0"/>
              <a:t>Record responses based on what the test administrator “thinks” the student knows.</a:t>
            </a:r>
          </a:p>
          <a:p>
            <a:pPr marL="0" indent="0">
              <a:buNone/>
            </a:pPr>
            <a:endParaRPr lang="en-US" dirty="0"/>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77324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9560" y="363540"/>
            <a:ext cx="8420686" cy="941387"/>
          </a:xfrm>
        </p:spPr>
        <p:txBody>
          <a:bodyPr/>
          <a:lstStyle/>
          <a:p>
            <a:pPr eaLnBrk="1" hangingPunct="1"/>
            <a:r>
              <a:rPr lang="en-US" dirty="0"/>
              <a:t>Selecting a Response</a:t>
            </a:r>
          </a:p>
        </p:txBody>
      </p:sp>
      <p:sp>
        <p:nvSpPr>
          <p:cNvPr id="35843" name="Rectangle 3"/>
          <p:cNvSpPr>
            <a:spLocks noGrp="1" noChangeArrowheads="1"/>
          </p:cNvSpPr>
          <p:nvPr>
            <p:ph type="body" sz="half" idx="1"/>
          </p:nvPr>
        </p:nvSpPr>
        <p:spPr>
          <a:xfrm>
            <a:off x="289560" y="1304927"/>
            <a:ext cx="9372600" cy="5004723"/>
          </a:xfrm>
        </p:spPr>
        <p:txBody>
          <a:bodyPr>
            <a:normAutofit fontScale="70000" lnSpcReduction="20000"/>
          </a:bodyPr>
          <a:lstStyle/>
          <a:p>
            <a:pPr>
              <a:spcBef>
                <a:spcPts val="580"/>
              </a:spcBef>
              <a:buFont typeface="Wingdings" panose="05000000000000000000" pitchFamily="2" charset="2"/>
              <a:buChar char="Ø"/>
              <a:defRPr/>
            </a:pPr>
            <a:r>
              <a:rPr lang="en-US" sz="3400" dirty="0"/>
              <a:t>If needed, orient the student to the response options prior to reading each question (e.g., read and/or point to each response option prior to asking the question). </a:t>
            </a:r>
          </a:p>
          <a:p>
            <a:pPr marL="274320" indent="-274320">
              <a:spcBef>
                <a:spcPts val="580"/>
              </a:spcBef>
              <a:buFont typeface="Wingdings 2"/>
              <a:buChar char=""/>
              <a:defRPr/>
            </a:pPr>
            <a:endParaRPr lang="en-US" sz="3400" dirty="0"/>
          </a:p>
          <a:p>
            <a:pPr>
              <a:spcBef>
                <a:spcPts val="580"/>
              </a:spcBef>
              <a:buFont typeface="Wingdings" panose="05000000000000000000" pitchFamily="2" charset="2"/>
              <a:buChar char="Ø"/>
              <a:defRPr/>
            </a:pPr>
            <a:r>
              <a:rPr lang="en-US" sz="3400" dirty="0"/>
              <a:t>Read the answer choices to the student after asking the question.</a:t>
            </a:r>
          </a:p>
          <a:p>
            <a:pPr marL="548640" lvl="1">
              <a:spcBef>
                <a:spcPts val="370"/>
              </a:spcBef>
              <a:buFont typeface="Wingdings 2"/>
              <a:buChar char=""/>
              <a:defRPr/>
            </a:pPr>
            <a:r>
              <a:rPr lang="en-US" sz="3400" b="1" dirty="0"/>
              <a:t>It is acceptable to re-read any part of the script/task or answers to the student “when it is determined that the student is not focused or engaged in the assessment and it does not direct him/her to the correct response.”</a:t>
            </a:r>
          </a:p>
          <a:p>
            <a:pPr marL="548640" lvl="1">
              <a:spcBef>
                <a:spcPts val="370"/>
              </a:spcBef>
              <a:buFont typeface="Wingdings 2"/>
              <a:buChar char=""/>
              <a:defRPr/>
            </a:pPr>
            <a:r>
              <a:rPr lang="en-US" sz="3400" dirty="0"/>
              <a:t>Allow the student to independently respond to each task item.</a:t>
            </a:r>
          </a:p>
          <a:p>
            <a:pPr marL="548640" lvl="1">
              <a:spcBef>
                <a:spcPts val="370"/>
              </a:spcBef>
              <a:buFont typeface="Wingdings 2"/>
              <a:buChar char=""/>
              <a:defRPr/>
            </a:pPr>
            <a:endParaRPr lang="en-US" sz="3400" dirty="0"/>
          </a:p>
          <a:p>
            <a:pPr>
              <a:spcBef>
                <a:spcPts val="580"/>
              </a:spcBef>
              <a:buFont typeface="Wingdings" panose="05000000000000000000" pitchFamily="2" charset="2"/>
              <a:buChar char="Ø"/>
              <a:defRPr/>
            </a:pPr>
            <a:r>
              <a:rPr lang="en-US" sz="3400" dirty="0"/>
              <a:t>Indicate the student’s response on the answer sheet provided to enter later into the Student Registration Database (SRD). </a:t>
            </a:r>
          </a:p>
          <a:p>
            <a:pPr marL="274320" indent="-274320">
              <a:spcBef>
                <a:spcPts val="580"/>
              </a:spcBef>
              <a:buNone/>
              <a:defRPr/>
            </a:pPr>
            <a:endParaRPr lang="en-US" dirty="0"/>
          </a:p>
        </p:txBody>
      </p:sp>
      <p:sp>
        <p:nvSpPr>
          <p:cNvPr id="35846" name="Slide Number Placeholder 6"/>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69BFD9AA-1DEC-4F08-A5BD-225DA0CF253D}" type="slidenum">
              <a:rPr lang="en-US" smtClean="0"/>
              <a:pPr>
                <a:defRPr/>
              </a:pPr>
              <a:t>23</a:t>
            </a:fld>
            <a:endParaRPr lang="en-US" dirty="0"/>
          </a:p>
        </p:txBody>
      </p:sp>
      <p:sp>
        <p:nvSpPr>
          <p:cNvPr id="2" name="Footer Placeholder 1"/>
          <p:cNvSpPr>
            <a:spLocks noGrp="1"/>
          </p:cNvSpPr>
          <p:nvPr>
            <p:ph type="ftr" sz="quarter" idx="11"/>
          </p:nvPr>
        </p:nvSpPr>
        <p:spPr/>
        <p:txBody>
          <a:bodyPr/>
          <a:lstStyle/>
          <a:p>
            <a:pPr>
              <a:defRPr/>
            </a:pPr>
            <a:r>
              <a:rPr lang="en-US"/>
              <a:t>KDE:OAA:DAAS:ko:11/02/2020</a:t>
            </a:r>
          </a:p>
        </p:txBody>
      </p:sp>
    </p:spTree>
    <p:extLst>
      <p:ext uri="{BB962C8B-B14F-4D97-AF65-F5344CB8AC3E}">
        <p14:creationId xmlns:p14="http://schemas.microsoft.com/office/powerpoint/2010/main" val="3694903625"/>
      </p:ext>
    </p:extLst>
  </p:cSld>
  <p:clrMapOvr>
    <a:masterClrMapping/>
  </p:clrMapOvr>
  <p:transition advTm="35285">
    <p:fade thruBlk="1"/>
  </p:transition>
  <p:extLst>
    <p:ext uri="{E180D4A7-C9FB-4DFB-919C-405C955672EB}">
      <p14:showEvtLst xmlns:p14="http://schemas.microsoft.com/office/powerpoint/2010/main">
        <p14:playEvt time="0" objId="2"/>
        <p14:stopEvt time="34236" objId="2"/>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74784" y="350520"/>
            <a:ext cx="8305800" cy="890905"/>
          </a:xfrm>
        </p:spPr>
        <p:txBody>
          <a:bodyPr/>
          <a:lstStyle/>
          <a:p>
            <a:r>
              <a:rPr lang="en-US" dirty="0"/>
              <a:t>Selecting a Response (cont.)</a:t>
            </a:r>
          </a:p>
        </p:txBody>
      </p:sp>
      <p:sp>
        <p:nvSpPr>
          <p:cNvPr id="37891" name="Rectangle 3"/>
          <p:cNvSpPr>
            <a:spLocks noGrp="1" noChangeArrowheads="1"/>
          </p:cNvSpPr>
          <p:nvPr>
            <p:ph type="body" sz="half" idx="1"/>
          </p:nvPr>
        </p:nvSpPr>
        <p:spPr>
          <a:xfrm>
            <a:off x="228600" y="1245164"/>
            <a:ext cx="9387840" cy="5216300"/>
          </a:xfrm>
        </p:spPr>
        <p:txBody>
          <a:bodyPr>
            <a:normAutofit/>
          </a:bodyPr>
          <a:lstStyle/>
          <a:p>
            <a:pPr marL="720090" lvl="1" indent="-457200">
              <a:spcBef>
                <a:spcPts val="370"/>
              </a:spcBef>
              <a:buFont typeface="Wingdings" panose="05000000000000000000" pitchFamily="2" charset="2"/>
              <a:buChar char="Ø"/>
              <a:defRPr/>
            </a:pPr>
            <a:r>
              <a:rPr lang="en-US" sz="2800" dirty="0"/>
              <a:t>Record each student response before moving to the next assessment item.</a:t>
            </a:r>
          </a:p>
          <a:p>
            <a:pPr marL="948690" lvl="2">
              <a:spcBef>
                <a:spcPts val="370"/>
              </a:spcBef>
              <a:buFont typeface="Wingdings 2"/>
              <a:buChar char=""/>
              <a:defRPr/>
            </a:pPr>
            <a:r>
              <a:rPr lang="en-US" sz="2400" dirty="0"/>
              <a:t>If the student does not respond, indicate “No Response."</a:t>
            </a:r>
          </a:p>
          <a:p>
            <a:pPr marL="720090" lvl="1" indent="-457200">
              <a:spcBef>
                <a:spcPts val="370"/>
              </a:spcBef>
              <a:buFont typeface="Wingdings" panose="05000000000000000000" pitchFamily="2" charset="2"/>
              <a:buChar char="Ø"/>
              <a:defRPr/>
            </a:pPr>
            <a:r>
              <a:rPr lang="en-US" sz="2800" dirty="0"/>
              <a:t>It is acceptable for the student to change his/her response if:</a:t>
            </a:r>
          </a:p>
          <a:p>
            <a:pPr marL="822960" lvl="2">
              <a:spcBef>
                <a:spcPts val="370"/>
              </a:spcBef>
              <a:buClr>
                <a:srgbClr val="FFC000"/>
              </a:buClr>
              <a:buFont typeface="Wingdings 2"/>
              <a:buChar char=""/>
              <a:defRPr/>
            </a:pPr>
            <a:r>
              <a:rPr lang="en-US" sz="2400" dirty="0"/>
              <a:t>The student indicates so independently.</a:t>
            </a:r>
          </a:p>
          <a:p>
            <a:pPr marL="822960" lvl="2">
              <a:spcBef>
                <a:spcPts val="370"/>
              </a:spcBef>
              <a:buClr>
                <a:srgbClr val="FFC000"/>
              </a:buClr>
              <a:buFont typeface="Wingdings 2"/>
              <a:buChar char=""/>
              <a:defRPr/>
            </a:pPr>
            <a:r>
              <a:rPr lang="en-US" sz="2400" dirty="0"/>
              <a:t>The teacher hasn’t in any way indicated the accuracy of the student’s answer, including the student observing the teacher recording the response.</a:t>
            </a:r>
          </a:p>
          <a:p>
            <a:pPr marL="822960" lvl="2">
              <a:spcBef>
                <a:spcPts val="370"/>
              </a:spcBef>
              <a:buClr>
                <a:srgbClr val="FFC000"/>
              </a:buClr>
              <a:buFont typeface="Wingdings 2"/>
              <a:buChar char=""/>
              <a:defRPr/>
            </a:pPr>
            <a:r>
              <a:rPr lang="en-US" sz="2400" dirty="0"/>
              <a:t>The teacher has not moved to the next item.</a:t>
            </a:r>
          </a:p>
          <a:p>
            <a:pPr marL="1394460" lvl="3" indent="-342900">
              <a:spcBef>
                <a:spcPts val="370"/>
              </a:spcBef>
              <a:buClr>
                <a:srgbClr val="FFC000"/>
              </a:buClr>
              <a:buFont typeface="Arial" panose="020B0604020202020204" pitchFamily="34" charset="0"/>
              <a:buChar char="•"/>
              <a:defRPr/>
            </a:pPr>
            <a:r>
              <a:rPr lang="en-US" dirty="0"/>
              <a:t>Subsequent items might provide answers to previous items, students MAY NOT return to a previous question.</a:t>
            </a:r>
            <a:endParaRPr lang="en-US" sz="2000" dirty="0"/>
          </a:p>
        </p:txBody>
      </p:sp>
      <p:sp>
        <p:nvSpPr>
          <p:cNvPr id="37894" name="Slide Number Placeholder 6"/>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6CB271C2-5573-4F83-8188-6B258615B899}"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a:t>KDE:OAA:DAAS:ko:11/02/2020</a:t>
            </a:r>
          </a:p>
        </p:txBody>
      </p:sp>
    </p:spTree>
    <p:extLst>
      <p:ext uri="{BB962C8B-B14F-4D97-AF65-F5344CB8AC3E}">
        <p14:creationId xmlns:p14="http://schemas.microsoft.com/office/powerpoint/2010/main" val="1627400498"/>
      </p:ext>
    </p:extLst>
  </p:cSld>
  <p:clrMapOvr>
    <a:masterClrMapping/>
  </p:clrMapOvr>
  <p:transition advTm="32966">
    <p:fade thruBlk="1"/>
  </p:transition>
  <p:extLst>
    <p:ext uri="{E180D4A7-C9FB-4DFB-919C-405C955672EB}">
      <p14:showEvtLst xmlns:p14="http://schemas.microsoft.com/office/powerpoint/2010/main">
        <p14:playEvt time="0" objId="2"/>
        <p14:stopEvt time="31398" objId="2"/>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74320" y="375139"/>
            <a:ext cx="8659667" cy="920260"/>
          </a:xfrm>
        </p:spPr>
        <p:txBody>
          <a:bodyPr/>
          <a:lstStyle/>
          <a:p>
            <a:pPr eaLnBrk="1" hangingPunct="1"/>
            <a:r>
              <a:rPr lang="en-US" dirty="0"/>
              <a:t>After Administering the Tasks</a:t>
            </a:r>
          </a:p>
        </p:txBody>
      </p:sp>
      <p:sp>
        <p:nvSpPr>
          <p:cNvPr id="44037"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CDCAE187-B5EA-490B-90B3-7991E4687276}" type="slidenum">
              <a:rPr lang="en-US"/>
              <a:pPr>
                <a:defRPr/>
              </a:pPr>
              <a:t>25</a:t>
            </a:fld>
            <a:endParaRPr lang="en-US"/>
          </a:p>
        </p:txBody>
      </p:sp>
      <p:sp>
        <p:nvSpPr>
          <p:cNvPr id="45062" name="Rectangle 3"/>
          <p:cNvSpPr>
            <a:spLocks noGrp="1" noChangeArrowheads="1"/>
          </p:cNvSpPr>
          <p:nvPr>
            <p:ph sz="quarter" idx="4294967295"/>
          </p:nvPr>
        </p:nvSpPr>
        <p:spPr>
          <a:xfrm>
            <a:off x="0" y="1295399"/>
            <a:ext cx="9662160" cy="4744314"/>
          </a:xfrm>
          <a:prstGeom prst="rect">
            <a:avLst/>
          </a:prstGeom>
        </p:spPr>
        <p:txBody>
          <a:bodyPr>
            <a:normAutofit fontScale="70000" lnSpcReduction="20000"/>
          </a:bodyPr>
          <a:lstStyle/>
          <a:p>
            <a:pPr>
              <a:buFont typeface="Wingdings" panose="05000000000000000000" pitchFamily="2" charset="2"/>
              <a:buChar char="Ø"/>
            </a:pPr>
            <a:r>
              <a:rPr lang="en-US" sz="4000" dirty="0"/>
              <a:t>All Attainment Task materials are considered secure testing materials. ALL school level materials associated with the Attainment Task must be returned to the DAC, BAC, </a:t>
            </a:r>
            <a:r>
              <a:rPr lang="en-US" sz="4000" dirty="0" err="1"/>
              <a:t>DoSE</a:t>
            </a:r>
            <a:r>
              <a:rPr lang="en-US" sz="4000" dirty="0"/>
              <a:t> or district alternate assessment administrator to be securely destroyed.</a:t>
            </a:r>
          </a:p>
          <a:p>
            <a:pPr>
              <a:buFont typeface="Wingdings" panose="05000000000000000000" pitchFamily="2" charset="2"/>
              <a:buChar char="Ø"/>
            </a:pPr>
            <a:r>
              <a:rPr lang="en-US" sz="4000" dirty="0">
                <a:solidFill>
                  <a:schemeClr val="tx1"/>
                </a:solidFill>
              </a:rPr>
              <a:t>File the student(s)’ answer sheet in a secure location until the end of the school year. Destroy all answer sheets when Window 2 materials are destroyed at the end of the school year.</a:t>
            </a:r>
          </a:p>
          <a:p>
            <a:pPr>
              <a:buFont typeface="Wingdings" panose="05000000000000000000" pitchFamily="2" charset="2"/>
              <a:buChar char="Ø"/>
            </a:pPr>
            <a:r>
              <a:rPr lang="en-US" sz="4000" dirty="0"/>
              <a:t>Delete any test files</a:t>
            </a:r>
            <a:r>
              <a:rPr lang="en-US" sz="4000" dirty="0">
                <a:solidFill>
                  <a:srgbClr val="FF0000"/>
                </a:solidFill>
              </a:rPr>
              <a:t> </a:t>
            </a:r>
            <a:r>
              <a:rPr lang="en-US" sz="4000" b="1" dirty="0">
                <a:solidFill>
                  <a:schemeClr val="tx1"/>
                </a:solidFill>
              </a:rPr>
              <a:t>(this would include animations)</a:t>
            </a:r>
            <a:r>
              <a:rPr lang="en-US" sz="4000" dirty="0">
                <a:solidFill>
                  <a:schemeClr val="tx1"/>
                </a:solidFill>
              </a:rPr>
              <a:t> </a:t>
            </a:r>
            <a:r>
              <a:rPr lang="en-US" sz="4000" dirty="0"/>
              <a:t>that were placed on a computer and empty from the computer’s recycle bin at the conclusion of the test window. </a:t>
            </a:r>
          </a:p>
          <a:p>
            <a:pPr marL="0" indent="0" eaLnBrk="1" hangingPunct="1">
              <a:lnSpc>
                <a:spcPct val="90000"/>
              </a:lnSpc>
              <a:buNone/>
            </a:pPr>
            <a:endParaRPr lang="en-US" dirty="0"/>
          </a:p>
          <a:p>
            <a:pPr eaLnBrk="1" hangingPunct="1">
              <a:lnSpc>
                <a:spcPct val="90000"/>
              </a:lnSpc>
              <a:buNone/>
            </a:pPr>
            <a:endParaRPr lang="en-US" dirty="0"/>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3184431931"/>
      </p:ext>
    </p:extLst>
  </p:cSld>
  <p:clrMapOvr>
    <a:masterClrMapping/>
  </p:clrMapOvr>
  <p:transition advTm="40829">
    <p:fade thruBlk="1"/>
  </p:transition>
  <p:extLst>
    <p:ext uri="{E180D4A7-C9FB-4DFB-919C-405C955672EB}">
      <p14:showEvtLst xmlns:p14="http://schemas.microsoft.com/office/powerpoint/2010/main">
        <p14:playEvt time="0" objId="2"/>
        <p14:stopEvt time="40450" objId="2"/>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57025"/>
            <a:ext cx="8786694" cy="1320800"/>
          </a:xfrm>
        </p:spPr>
        <p:txBody>
          <a:bodyPr/>
          <a:lstStyle/>
          <a:p>
            <a:r>
              <a:rPr lang="en-US" dirty="0"/>
              <a:t>Window 1</a:t>
            </a:r>
          </a:p>
        </p:txBody>
      </p:sp>
      <p:sp>
        <p:nvSpPr>
          <p:cNvPr id="3" name="Content Placeholder 2"/>
          <p:cNvSpPr>
            <a:spLocks noGrp="1"/>
          </p:cNvSpPr>
          <p:nvPr>
            <p:ph idx="4294967295"/>
          </p:nvPr>
        </p:nvSpPr>
        <p:spPr>
          <a:xfrm>
            <a:off x="489456" y="1234439"/>
            <a:ext cx="9066024" cy="5366535"/>
          </a:xfrm>
          <a:prstGeom prst="rect">
            <a:avLst/>
          </a:prstGeom>
        </p:spPr>
        <p:txBody>
          <a:bodyPr>
            <a:noAutofit/>
          </a:bodyPr>
          <a:lstStyle/>
          <a:p>
            <a:pPr>
              <a:buFont typeface="Wingdings" panose="05000000000000000000" pitchFamily="2" charset="2"/>
              <a:buChar char="Ø"/>
            </a:pPr>
            <a:r>
              <a:rPr lang="en-US" sz="2800" dirty="0"/>
              <a:t>The Window 1 Attainment Tasks must be administered by March 26, 2021.</a:t>
            </a:r>
          </a:p>
          <a:p>
            <a:pPr>
              <a:buFont typeface="Wingdings" panose="05000000000000000000" pitchFamily="2" charset="2"/>
              <a:buChar char="Ø"/>
            </a:pPr>
            <a:r>
              <a:rPr lang="en-US" sz="2800" b="1" dirty="0">
                <a:solidFill>
                  <a:schemeClr val="tx1"/>
                </a:solidFill>
              </a:rPr>
              <a:t>Student scores must be entered into the Student Registration Database (SRD) by April 2, 2021.</a:t>
            </a:r>
          </a:p>
          <a:p>
            <a:pPr>
              <a:buFont typeface="Wingdings" panose="05000000000000000000" pitchFamily="2" charset="2"/>
              <a:buChar char="Ø"/>
            </a:pPr>
            <a:r>
              <a:rPr lang="en-US" sz="2800" dirty="0"/>
              <a:t>If there are issues with technology email Darrell Mattingly at </a:t>
            </a:r>
            <a:r>
              <a:rPr lang="en-US" sz="2800" dirty="0">
                <a:hlinkClick r:id="rId3"/>
              </a:rPr>
              <a:t>darrell.Mattingly@uky.edu</a:t>
            </a:r>
            <a:r>
              <a:rPr lang="en-US" sz="2800" dirty="0"/>
              <a:t>. For any issues with timelines or task completion, have the DAC, BAC, </a:t>
            </a:r>
            <a:r>
              <a:rPr lang="en-US" sz="2800" dirty="0" err="1"/>
              <a:t>DoSE</a:t>
            </a:r>
            <a:r>
              <a:rPr lang="en-US" sz="2800" dirty="0"/>
              <a:t> or district alternate assessment administrator contact </a:t>
            </a:r>
            <a:r>
              <a:rPr lang="en-US" sz="2800" dirty="0">
                <a:hlinkClick r:id="rId4"/>
              </a:rPr>
              <a:t>Kevin O’Hair </a:t>
            </a:r>
            <a:r>
              <a:rPr lang="en-US" sz="2800" dirty="0"/>
              <a:t>with the Office of Assessment and Accountability.</a:t>
            </a:r>
          </a:p>
        </p:txBody>
      </p:sp>
      <p:sp>
        <p:nvSpPr>
          <p:cNvPr id="6" name="Slide Number Placeholder 5"/>
          <p:cNvSpPr>
            <a:spLocks noGrp="1"/>
          </p:cNvSpPr>
          <p:nvPr>
            <p:ph type="sldNum" sz="quarter" idx="12"/>
          </p:nvPr>
        </p:nvSpPr>
        <p:spPr/>
        <p:txBody>
          <a:bodyPr/>
          <a:lstStyle/>
          <a:p>
            <a:fld id="{B818D395-7D51-48DD-B52D-3343B7CC62C4}" type="slidenum">
              <a:rPr lang="en-US" smtClean="0"/>
              <a:pPr/>
              <a:t>26</a:t>
            </a:fld>
            <a:endParaRPr lang="en-US"/>
          </a:p>
        </p:txBody>
      </p:sp>
      <p:sp>
        <p:nvSpPr>
          <p:cNvPr id="4" name="Footer Placeholder 3"/>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4124864513"/>
      </p:ext>
    </p:extLst>
  </p:cSld>
  <p:clrMapOvr>
    <a:masterClrMapping/>
  </p:clrMapOvr>
  <mc:AlternateContent xmlns:mc="http://schemas.openxmlformats.org/markup-compatibility/2006" xmlns:p14="http://schemas.microsoft.com/office/powerpoint/2010/main">
    <mc:Choice Requires="p14">
      <p:transition spd="slow" p14:dur="2000" advTm="33221"/>
    </mc:Choice>
    <mc:Fallback xmlns="">
      <p:transition spd="slow" advTm="33221"/>
    </mc:Fallback>
  </mc:AlternateContent>
  <p:extLst>
    <p:ext uri="{E180D4A7-C9FB-4DFB-919C-405C955672EB}">
      <p14:showEvtLst xmlns:p14="http://schemas.microsoft.com/office/powerpoint/2010/main">
        <p14:playEvt time="0" objId="4"/>
        <p14:stopEvt time="31740" objId="4"/>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417733"/>
            <a:ext cx="8955842" cy="891837"/>
          </a:xfrm>
        </p:spPr>
        <p:txBody>
          <a:bodyPr>
            <a:normAutofit fontScale="90000"/>
          </a:bodyPr>
          <a:lstStyle/>
          <a:p>
            <a:r>
              <a:rPr lang="en-US" dirty="0"/>
              <a:t>Window 2</a:t>
            </a:r>
            <a:br>
              <a:rPr lang="en-US" dirty="0"/>
            </a:br>
            <a:endParaRPr lang="en-US" dirty="0"/>
          </a:p>
        </p:txBody>
      </p:sp>
      <p:sp>
        <p:nvSpPr>
          <p:cNvPr id="3" name="Content Placeholder 2"/>
          <p:cNvSpPr>
            <a:spLocks noGrp="1"/>
          </p:cNvSpPr>
          <p:nvPr>
            <p:ph idx="4294967295"/>
          </p:nvPr>
        </p:nvSpPr>
        <p:spPr>
          <a:xfrm>
            <a:off x="252662" y="1309569"/>
            <a:ext cx="9620057" cy="5130697"/>
          </a:xfrm>
          <a:prstGeom prst="rect">
            <a:avLst/>
          </a:prstGeom>
        </p:spPr>
        <p:txBody>
          <a:bodyPr>
            <a:normAutofit fontScale="92500" lnSpcReduction="10000"/>
          </a:bodyPr>
          <a:lstStyle/>
          <a:p>
            <a:pPr lvl="1">
              <a:buFont typeface="Wingdings" panose="05000000000000000000" pitchFamily="2" charset="2"/>
              <a:buChar char="Ø"/>
            </a:pPr>
            <a:r>
              <a:rPr lang="en-US" dirty="0"/>
              <a:t>Materials will ship the weeks of:</a:t>
            </a:r>
          </a:p>
          <a:p>
            <a:pPr lvl="2">
              <a:buFont typeface="Arial" panose="020B0604020202020204" pitchFamily="34" charset="0"/>
              <a:buChar char="•"/>
            </a:pPr>
            <a:r>
              <a:rPr lang="en-US" dirty="0"/>
              <a:t>March 29-April 2 (option 1)</a:t>
            </a:r>
          </a:p>
          <a:p>
            <a:pPr marL="667512" lvl="2" indent="0">
              <a:buNone/>
            </a:pPr>
            <a:r>
              <a:rPr lang="en-US" dirty="0"/>
              <a:t>		or	</a:t>
            </a:r>
          </a:p>
          <a:p>
            <a:pPr lvl="2">
              <a:buFont typeface="Arial" panose="020B0604020202020204" pitchFamily="34" charset="0"/>
              <a:buChar char="•"/>
            </a:pPr>
            <a:r>
              <a:rPr lang="en-US" dirty="0"/>
              <a:t> April 5-9  (option 2)</a:t>
            </a:r>
          </a:p>
          <a:p>
            <a:pPr lvl="1">
              <a:buFont typeface="Wingdings" panose="05000000000000000000" pitchFamily="2" charset="2"/>
              <a:buChar char="Ø"/>
            </a:pPr>
            <a:r>
              <a:rPr lang="en-US" dirty="0"/>
              <a:t>Materials will be received no later than April 9, 2021.</a:t>
            </a:r>
          </a:p>
          <a:p>
            <a:pPr lvl="1">
              <a:buFont typeface="Wingdings" panose="05000000000000000000" pitchFamily="2" charset="2"/>
              <a:buChar char="Ø"/>
            </a:pPr>
            <a:r>
              <a:rPr lang="en-US" dirty="0"/>
              <a:t>The second testing window will begin April 19, 2021.</a:t>
            </a:r>
          </a:p>
          <a:p>
            <a:pPr lvl="1">
              <a:buFont typeface="Wingdings" panose="05000000000000000000" pitchFamily="2" charset="2"/>
              <a:buChar char="Ø"/>
            </a:pPr>
            <a:r>
              <a:rPr lang="en-US" dirty="0"/>
              <a:t>The second testing window will close May 28, 2021.</a:t>
            </a:r>
          </a:p>
          <a:p>
            <a:pPr lvl="1">
              <a:buFont typeface="Wingdings" panose="05000000000000000000" pitchFamily="2" charset="2"/>
              <a:buChar char="Ø"/>
            </a:pPr>
            <a:r>
              <a:rPr lang="en-US" dirty="0"/>
              <a:t>The last day to enter scores into the Student Registration Database (SRD) for the second window is June 4, 2021.</a:t>
            </a:r>
          </a:p>
          <a:p>
            <a:pPr lvl="1"/>
            <a:endParaRPr lang="en-US" dirty="0"/>
          </a:p>
          <a:p>
            <a:pPr lvl="1"/>
            <a:endParaRPr lang="en-US" dirty="0"/>
          </a:p>
        </p:txBody>
      </p:sp>
      <p:sp>
        <p:nvSpPr>
          <p:cNvPr id="8" name="Slide Number Placeholder 7"/>
          <p:cNvSpPr>
            <a:spLocks noGrp="1"/>
          </p:cNvSpPr>
          <p:nvPr>
            <p:ph type="sldNum" sz="quarter" idx="12"/>
          </p:nvPr>
        </p:nvSpPr>
        <p:spPr/>
        <p:txBody>
          <a:bodyPr/>
          <a:lstStyle/>
          <a:p>
            <a:fld id="{B818D395-7D51-48DD-B52D-3343B7CC62C4}" type="slidenum">
              <a:rPr lang="en-US" smtClean="0"/>
              <a:pPr/>
              <a:t>27</a:t>
            </a:fld>
            <a:endParaRPr lang="en-US"/>
          </a:p>
        </p:txBody>
      </p:sp>
      <p:sp>
        <p:nvSpPr>
          <p:cNvPr id="6" name="Footer Placeholder 5"/>
          <p:cNvSpPr>
            <a:spLocks noGrp="1"/>
          </p:cNvSpPr>
          <p:nvPr>
            <p:ph type="ftr" sz="quarter" idx="3"/>
          </p:nvPr>
        </p:nvSpPr>
        <p:spPr>
          <a:xfrm>
            <a:off x="489456" y="6417336"/>
            <a:ext cx="3878007" cy="409253"/>
          </a:xfrm>
        </p:spPr>
        <p:txBody>
          <a:bodyPr/>
          <a:lstStyle/>
          <a:p>
            <a:r>
              <a:rPr lang="en-US" dirty="0"/>
              <a:t>KDE:OAA:DAAS:ko:11/02/2020</a:t>
            </a:r>
          </a:p>
        </p:txBody>
      </p:sp>
    </p:spTree>
    <p:extLst>
      <p:ext uri="{BB962C8B-B14F-4D97-AF65-F5344CB8AC3E}">
        <p14:creationId xmlns:p14="http://schemas.microsoft.com/office/powerpoint/2010/main" val="3363814534"/>
      </p:ext>
    </p:extLst>
  </p:cSld>
  <p:clrMapOvr>
    <a:masterClrMapping/>
  </p:clrMapOvr>
  <mc:AlternateContent xmlns:mc="http://schemas.openxmlformats.org/markup-compatibility/2006" xmlns:p14="http://schemas.microsoft.com/office/powerpoint/2010/main">
    <mc:Choice Requires="p14">
      <p:transition spd="slow" p14:dur="2000" advTm="37387"/>
    </mc:Choice>
    <mc:Fallback xmlns="">
      <p:transition spd="slow" advTm="37387"/>
    </mc:Fallback>
  </mc:AlternateContent>
  <p:extLst>
    <p:ext uri="{E180D4A7-C9FB-4DFB-919C-405C955672EB}">
      <p14:showEvtLst xmlns:p14="http://schemas.microsoft.com/office/powerpoint/2010/main">
        <p14:playEvt time="0" objId="6"/>
        <p14:stopEvt time="36148" objId="6"/>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489456" y="6461464"/>
            <a:ext cx="4114800" cy="365125"/>
          </a:xfrm>
        </p:spPr>
        <p:txBody>
          <a:bodyPr/>
          <a:lstStyle/>
          <a:p>
            <a:r>
              <a:rPr lang="en-US" dirty="0"/>
              <a:t>KDE:OAA:DAAS:ko:11/02/2020</a:t>
            </a:r>
          </a:p>
          <a:p>
            <a:endParaRPr lang="en-US" dirty="0"/>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12"/>
            <p:extLst>
              <p:ext uri="{D42A27DB-BD31-4B8C-83A1-F6EECF244321}">
                <p14:modId xmlns:p14="http://schemas.microsoft.com/office/powerpoint/2010/main" val="1699928668"/>
              </p:ext>
            </p:extLst>
          </p:nvPr>
        </p:nvGraphicFramePr>
        <p:xfrm>
          <a:off x="433258" y="1226650"/>
          <a:ext cx="9090025" cy="5174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9011" y="38520"/>
            <a:ext cx="9885872" cy="1188130"/>
          </a:xfrm>
        </p:spPr>
        <p:txBody>
          <a:bodyPr>
            <a:noAutofit/>
          </a:bodyPr>
          <a:lstStyle/>
          <a:p>
            <a:r>
              <a:rPr lang="en-US" sz="4000"/>
              <a:t>Division of Assessment and Accountability Support</a:t>
            </a:r>
          </a:p>
        </p:txBody>
      </p:sp>
      <p:sp>
        <p:nvSpPr>
          <p:cNvPr id="4" name="Slide Number Placeholder 3"/>
          <p:cNvSpPr>
            <a:spLocks noGrp="1"/>
          </p:cNvSpPr>
          <p:nvPr>
            <p:ph type="sldNum" sz="quarter" idx="10"/>
          </p:nvPr>
        </p:nvSpPr>
        <p:spPr/>
        <p:txBody>
          <a:bodyPr/>
          <a:lstStyle/>
          <a:p>
            <a:fld id="{91BD7323-49BF-4C97-8773-5EC64C492009}" type="slidenum">
              <a:rPr lang="en-US" smtClean="0"/>
              <a:pPr/>
              <a:t>28</a:t>
            </a:fld>
            <a:endParaRPr lang="en-US"/>
          </a:p>
        </p:txBody>
      </p:sp>
      <p:sp>
        <p:nvSpPr>
          <p:cNvPr id="6" name="TextBox 5"/>
          <p:cNvSpPr txBox="1"/>
          <p:nvPr/>
        </p:nvSpPr>
        <p:spPr>
          <a:xfrm>
            <a:off x="7606069" y="5382291"/>
            <a:ext cx="2819400" cy="646331"/>
          </a:xfrm>
          <a:prstGeom prst="rect">
            <a:avLst/>
          </a:prstGeom>
          <a:solidFill>
            <a:schemeClr val="accent1"/>
          </a:solidFill>
        </p:spPr>
        <p:txBody>
          <a:bodyPr wrap="square" rtlCol="0">
            <a:spAutoFit/>
          </a:bodyPr>
          <a:lstStyle/>
          <a:p>
            <a:r>
              <a:rPr lang="en-US" b="1" dirty="0">
                <a:solidFill>
                  <a:schemeClr val="bg1"/>
                </a:solidFill>
              </a:rPr>
              <a:t>Click </a:t>
            </a:r>
            <a:r>
              <a:rPr lang="en-US" b="1" dirty="0">
                <a:solidFill>
                  <a:schemeClr val="bg1"/>
                </a:solidFill>
                <a:hlinkClick r:id="rId8"/>
              </a:rPr>
              <a:t>here</a:t>
            </a:r>
            <a:r>
              <a:rPr lang="en-US" b="1" dirty="0">
                <a:solidFill>
                  <a:schemeClr val="bg1"/>
                </a:solidFill>
              </a:rPr>
              <a:t> to access the Online Training System</a:t>
            </a:r>
          </a:p>
        </p:txBody>
      </p:sp>
    </p:spTree>
    <p:extLst>
      <p:ext uri="{BB962C8B-B14F-4D97-AF65-F5344CB8AC3E}">
        <p14:creationId xmlns:p14="http://schemas.microsoft.com/office/powerpoint/2010/main" val="481987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99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6572" y="407356"/>
            <a:ext cx="8845448" cy="1173480"/>
          </a:xfrm>
        </p:spPr>
        <p:txBody>
          <a:bodyPr>
            <a:normAutofit fontScale="90000"/>
          </a:bodyPr>
          <a:lstStyle/>
          <a:p>
            <a:pPr eaLnBrk="1" hangingPunct="1"/>
            <a:r>
              <a:rPr lang="en-US" dirty="0"/>
              <a:t>Attainment Tasks Are Designed To:</a:t>
            </a:r>
          </a:p>
        </p:txBody>
      </p:sp>
      <p:sp>
        <p:nvSpPr>
          <p:cNvPr id="17413"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B3445406-BBBB-40FE-A68C-392C05758049}" type="slidenum">
              <a:rPr lang="en-US"/>
              <a:pPr>
                <a:defRPr/>
              </a:pPr>
              <a:t>3</a:t>
            </a:fld>
            <a:endParaRPr lang="en-US"/>
          </a:p>
        </p:txBody>
      </p:sp>
      <p:sp>
        <p:nvSpPr>
          <p:cNvPr id="12294" name="Rectangle 3"/>
          <p:cNvSpPr>
            <a:spLocks noGrp="1" noChangeArrowheads="1"/>
          </p:cNvSpPr>
          <p:nvPr>
            <p:ph sz="quarter" idx="4294967295"/>
          </p:nvPr>
        </p:nvSpPr>
        <p:spPr>
          <a:xfrm>
            <a:off x="306572" y="1181100"/>
            <a:ext cx="8845448" cy="4495800"/>
          </a:xfrm>
          <a:prstGeom prst="rect">
            <a:avLst/>
          </a:prstGeom>
        </p:spPr>
        <p:txBody>
          <a:bodyPr>
            <a:normAutofit fontScale="77500" lnSpcReduction="20000"/>
          </a:bodyPr>
          <a:lstStyle/>
          <a:p>
            <a:pPr eaLnBrk="1" hangingPunct="1">
              <a:buFont typeface="Wingdings" panose="05000000000000000000" pitchFamily="2" charset="2"/>
              <a:buChar char="Ø"/>
            </a:pPr>
            <a:r>
              <a:rPr lang="en-US" dirty="0"/>
              <a:t>Provide an alternate assessment to the Kentucky Performance Rating for Educational Progress (K-PREP) for students with significant cognitive disabilities in:</a:t>
            </a:r>
          </a:p>
          <a:p>
            <a:pPr lvl="1" eaLnBrk="1" hangingPunct="1"/>
            <a:r>
              <a:rPr lang="en-US" dirty="0"/>
              <a:t>Reading</a:t>
            </a:r>
          </a:p>
          <a:p>
            <a:pPr lvl="1" eaLnBrk="1" hangingPunct="1"/>
            <a:r>
              <a:rPr lang="en-US" dirty="0"/>
              <a:t>Mathematics</a:t>
            </a:r>
          </a:p>
          <a:p>
            <a:pPr lvl="1" eaLnBrk="1" hangingPunct="1"/>
            <a:r>
              <a:rPr lang="en-US" dirty="0"/>
              <a:t>Writing</a:t>
            </a:r>
          </a:p>
          <a:p>
            <a:pPr lvl="1" eaLnBrk="1" hangingPunct="1"/>
            <a:r>
              <a:rPr lang="en-US" dirty="0"/>
              <a:t>Science</a:t>
            </a:r>
          </a:p>
          <a:p>
            <a:pPr lvl="1" eaLnBrk="1" hangingPunct="1"/>
            <a:r>
              <a:rPr lang="en-US" dirty="0"/>
              <a:t>Social Studies</a:t>
            </a:r>
          </a:p>
          <a:p>
            <a:pPr eaLnBrk="1" hangingPunct="1">
              <a:buFont typeface="Wingdings" panose="05000000000000000000" pitchFamily="2" charset="2"/>
              <a:buChar char="Ø"/>
            </a:pPr>
            <a:r>
              <a:rPr lang="en-US" dirty="0"/>
              <a:t>Required by the Individuals with Disabilities Education Improvement Act 2004 (IDEIA 2004, reauthorized in 2007).</a:t>
            </a:r>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2665686840"/>
      </p:ext>
    </p:extLst>
  </p:cSld>
  <p:clrMapOvr>
    <a:masterClrMapping/>
  </p:clrMapOvr>
  <p:transition advClick="0" advTm="28785">
    <p:fade thruBlk="1"/>
  </p:transition>
  <p:extLst>
    <p:ext uri="{E180D4A7-C9FB-4DFB-919C-405C955672EB}">
      <p14:showEvtLst xmlns:p14="http://schemas.microsoft.com/office/powerpoint/2010/main">
        <p14:playEvt time="0" objId="2"/>
        <p14:stopEvt time="27638"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35280" y="277814"/>
            <a:ext cx="8937057" cy="941387"/>
          </a:xfrm>
        </p:spPr>
        <p:txBody>
          <a:bodyPr/>
          <a:lstStyle/>
          <a:p>
            <a:pPr eaLnBrk="1" hangingPunct="1"/>
            <a:r>
              <a:rPr lang="en-US" dirty="0"/>
              <a:t>An Attainment Task</a:t>
            </a:r>
          </a:p>
        </p:txBody>
      </p:sp>
      <p:sp>
        <p:nvSpPr>
          <p:cNvPr id="13315" name="Rectangle 3"/>
          <p:cNvSpPr>
            <a:spLocks noGrp="1" noChangeArrowheads="1"/>
          </p:cNvSpPr>
          <p:nvPr>
            <p:ph type="body" sz="half" idx="1"/>
          </p:nvPr>
        </p:nvSpPr>
        <p:spPr>
          <a:xfrm>
            <a:off x="335280" y="1291389"/>
            <a:ext cx="8836792" cy="4530725"/>
          </a:xfrm>
        </p:spPr>
        <p:txBody>
          <a:bodyPr/>
          <a:lstStyle/>
          <a:p>
            <a:pPr eaLnBrk="1" hangingPunct="1">
              <a:buFont typeface="Wingdings" panose="05000000000000000000" pitchFamily="2" charset="2"/>
              <a:buChar char="Ø"/>
            </a:pPr>
            <a:r>
              <a:rPr lang="en-US" sz="2800" dirty="0"/>
              <a:t>Assesses skills that evidence performance of specified standards</a:t>
            </a:r>
          </a:p>
          <a:p>
            <a:pPr eaLnBrk="1" hangingPunct="1">
              <a:buFont typeface="Wingdings" panose="05000000000000000000" pitchFamily="2" charset="2"/>
              <a:buChar char="Ø"/>
            </a:pPr>
            <a:r>
              <a:rPr lang="en-US" sz="2800" dirty="0"/>
              <a:t>Uses an activity that is based on an authentic task (e.g., similar to a task that might occur in real life)</a:t>
            </a:r>
          </a:p>
          <a:p>
            <a:pPr eaLnBrk="1" hangingPunct="1">
              <a:buFont typeface="Wingdings" panose="05000000000000000000" pitchFamily="2" charset="2"/>
              <a:buChar char="Ø"/>
            </a:pPr>
            <a:r>
              <a:rPr lang="en-US" sz="2800" dirty="0"/>
              <a:t>Requires the student complete a task, working step by step as directed by the teacher</a:t>
            </a:r>
          </a:p>
          <a:p>
            <a:pPr eaLnBrk="1" hangingPunct="1">
              <a:buFont typeface="Wingdings" panose="05000000000000000000" pitchFamily="2" charset="2"/>
              <a:buChar char="Ø"/>
            </a:pPr>
            <a:r>
              <a:rPr lang="en-US" sz="2800" dirty="0"/>
              <a:t>Requires scores be entered into an online database system</a:t>
            </a:r>
          </a:p>
          <a:p>
            <a:pPr eaLnBrk="1" hangingPunct="1">
              <a:buFont typeface="Wingdings 2" pitchFamily="18" charset="2"/>
              <a:buNone/>
            </a:pPr>
            <a:endParaRPr lang="en-US" sz="2000" dirty="0"/>
          </a:p>
          <a:p>
            <a:pPr lvl="1" eaLnBrk="1" hangingPunct="1"/>
            <a:endParaRPr lang="en-US" sz="1800" dirty="0"/>
          </a:p>
          <a:p>
            <a:pPr marL="457200" lvl="1" indent="0" eaLnBrk="1" hangingPunct="1">
              <a:buNone/>
            </a:pPr>
            <a:endParaRPr lang="en-US" sz="1800" dirty="0"/>
          </a:p>
          <a:p>
            <a:pPr lvl="1" eaLnBrk="1" hangingPunct="1"/>
            <a:endParaRPr lang="en-US" sz="1800" dirty="0"/>
          </a:p>
        </p:txBody>
      </p:sp>
      <p:sp>
        <p:nvSpPr>
          <p:cNvPr id="19462" name="Slide Number Placeholder 6"/>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572B1B6C-31B3-4414-91F5-B90380506897}" type="slidenum">
              <a:rPr lang="en-US" smtClean="0"/>
              <a:pPr>
                <a:defRPr/>
              </a:pPr>
              <a:t>4</a:t>
            </a:fld>
            <a:endParaRPr lang="en-US" dirty="0"/>
          </a:p>
        </p:txBody>
      </p:sp>
      <p:sp>
        <p:nvSpPr>
          <p:cNvPr id="2" name="Footer Placeholder 1"/>
          <p:cNvSpPr>
            <a:spLocks noGrp="1"/>
          </p:cNvSpPr>
          <p:nvPr>
            <p:ph type="ftr" sz="quarter" idx="11"/>
          </p:nvPr>
        </p:nvSpPr>
        <p:spPr/>
        <p:txBody>
          <a:bodyPr/>
          <a:lstStyle/>
          <a:p>
            <a:pPr>
              <a:defRPr/>
            </a:pPr>
            <a:r>
              <a:rPr lang="en-US"/>
              <a:t>KDE:OAA:DAAS:ko:11/02/2020</a:t>
            </a:r>
          </a:p>
        </p:txBody>
      </p:sp>
    </p:spTree>
    <p:extLst>
      <p:ext uri="{BB962C8B-B14F-4D97-AF65-F5344CB8AC3E}">
        <p14:creationId xmlns:p14="http://schemas.microsoft.com/office/powerpoint/2010/main" val="3700286752"/>
      </p:ext>
    </p:extLst>
  </p:cSld>
  <p:clrMapOvr>
    <a:masterClrMapping/>
  </p:clrMapOvr>
  <p:transition advClick="0" advTm="32855">
    <p:fade thruBlk="1"/>
  </p:transition>
  <p:extLst>
    <p:ext uri="{E180D4A7-C9FB-4DFB-919C-405C955672EB}">
      <p14:showEvtLst xmlns:p14="http://schemas.microsoft.com/office/powerpoint/2010/main">
        <p14:playEvt time="0" objId="2"/>
        <p14:stopEvt time="32328"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9080" y="148392"/>
            <a:ext cx="8688400" cy="699915"/>
          </a:xfrm>
        </p:spPr>
        <p:txBody>
          <a:bodyPr>
            <a:normAutofit fontScale="90000"/>
          </a:bodyPr>
          <a:lstStyle/>
          <a:p>
            <a:pPr eaLnBrk="1" hangingPunct="1"/>
            <a:r>
              <a:rPr lang="en-US" dirty="0"/>
              <a:t>Test Security</a:t>
            </a:r>
          </a:p>
        </p:txBody>
      </p:sp>
      <p:sp>
        <p:nvSpPr>
          <p:cNvPr id="24581"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F675F315-B279-4B8C-A95D-7F911640045F}" type="slidenum">
              <a:rPr lang="en-US"/>
              <a:pPr>
                <a:defRPr/>
              </a:pPr>
              <a:t>5</a:t>
            </a:fld>
            <a:endParaRPr lang="en-US"/>
          </a:p>
        </p:txBody>
      </p:sp>
      <p:sp>
        <p:nvSpPr>
          <p:cNvPr id="18438" name="Rectangle 3"/>
          <p:cNvSpPr>
            <a:spLocks noGrp="1" noChangeArrowheads="1"/>
          </p:cNvSpPr>
          <p:nvPr>
            <p:ph sz="quarter" idx="4294967295"/>
          </p:nvPr>
        </p:nvSpPr>
        <p:spPr>
          <a:xfrm>
            <a:off x="370568" y="1033912"/>
            <a:ext cx="9306832" cy="5280122"/>
          </a:xfrm>
          <a:prstGeom prst="rect">
            <a:avLst/>
          </a:prstGeom>
        </p:spPr>
        <p:txBody>
          <a:bodyPr>
            <a:normAutofit fontScale="92500" lnSpcReduction="10000"/>
          </a:bodyPr>
          <a:lstStyle/>
          <a:p>
            <a:pPr eaLnBrk="1" hangingPunct="1">
              <a:buFont typeface="Wingdings" panose="05000000000000000000" pitchFamily="2" charset="2"/>
              <a:buChar char="Ø"/>
            </a:pPr>
            <a:r>
              <a:rPr lang="en-US" sz="2800" dirty="0"/>
              <a:t>Attainment Task</a:t>
            </a:r>
            <a:r>
              <a:rPr lang="en-US" sz="2800" b="1" dirty="0">
                <a:solidFill>
                  <a:srgbClr val="FF0000"/>
                </a:solidFill>
              </a:rPr>
              <a:t> </a:t>
            </a:r>
            <a:r>
              <a:rPr lang="en-US" sz="2800" dirty="0"/>
              <a:t>materials are considered secure testing materials and must be kept in a secure location.</a:t>
            </a:r>
          </a:p>
          <a:p>
            <a:pPr lvl="1" eaLnBrk="1" hangingPunct="1"/>
            <a:r>
              <a:rPr lang="en-US" sz="2800" dirty="0"/>
              <a:t>Do not reproduce except as directed in materials (e.g., extra copy for cutting apart pictures, enlarging tasks, additional copies for test administration, etc.).</a:t>
            </a:r>
          </a:p>
          <a:p>
            <a:pPr lvl="1" eaLnBrk="1" hangingPunct="1"/>
            <a:r>
              <a:rPr lang="en-US" sz="2800" dirty="0"/>
              <a:t>Do not take notes on the task to be used for test preparation.</a:t>
            </a:r>
          </a:p>
          <a:p>
            <a:pPr lvl="1" eaLnBrk="1" hangingPunct="1"/>
            <a:r>
              <a:rPr lang="en-US" sz="2800" dirty="0"/>
              <a:t>Do not share the task with unauthorized persons.</a:t>
            </a:r>
          </a:p>
          <a:p>
            <a:pPr eaLnBrk="1" hangingPunct="1">
              <a:buFont typeface="Wingdings" panose="05000000000000000000" pitchFamily="2" charset="2"/>
              <a:buChar char="Ø"/>
            </a:pPr>
            <a:r>
              <a:rPr lang="en-US" sz="2800" dirty="0"/>
              <a:t>Return all school level materials to the Building Assessment Coordinator (BAC), District Assessment Coordinator (DAC), Director of Special Education (</a:t>
            </a:r>
            <a:r>
              <a:rPr lang="en-US" sz="2800" dirty="0" err="1"/>
              <a:t>DoSE</a:t>
            </a:r>
            <a:r>
              <a:rPr lang="en-US" sz="2800" dirty="0"/>
              <a:t>) or the district alternate assessment administrator to be securely destroyed at the conclusion of each testing window.</a:t>
            </a:r>
          </a:p>
          <a:p>
            <a:pPr lvl="1" eaLnBrk="1" hangingPunct="1"/>
            <a:endParaRPr lang="en-US" dirty="0"/>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2252453557"/>
      </p:ext>
    </p:extLst>
  </p:cSld>
  <p:clrMapOvr>
    <a:masterClrMapping/>
  </p:clrMapOvr>
  <p:transition advClick="0" advTm="28874">
    <p:fade thruBlk="1"/>
  </p:transition>
  <p:extLst>
    <p:ext uri="{E180D4A7-C9FB-4DFB-919C-405C955672EB}">
      <p14:showEvtLst xmlns:p14="http://schemas.microsoft.com/office/powerpoint/2010/main">
        <p14:playEvt time="0" objId="2"/>
        <p14:stopEvt time="28874"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4320" y="228918"/>
            <a:ext cx="8998017" cy="868362"/>
          </a:xfrm>
        </p:spPr>
        <p:txBody>
          <a:bodyPr>
            <a:normAutofit/>
          </a:bodyPr>
          <a:lstStyle/>
          <a:p>
            <a:pPr eaLnBrk="1" hangingPunct="1"/>
            <a:r>
              <a:rPr lang="en-US" dirty="0"/>
              <a:t>Prior to Administering the Test</a:t>
            </a:r>
          </a:p>
        </p:txBody>
      </p:sp>
      <p:sp>
        <p:nvSpPr>
          <p:cNvPr id="25605"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defRPr/>
            </a:pPr>
            <a:fld id="{6307728A-5344-4A25-8EF2-C7DAAE2E3CA7}" type="slidenum">
              <a:rPr lang="en-US"/>
              <a:pPr>
                <a:defRPr/>
              </a:pPr>
              <a:t>6</a:t>
            </a:fld>
            <a:endParaRPr lang="en-US" dirty="0"/>
          </a:p>
        </p:txBody>
      </p:sp>
      <p:sp>
        <p:nvSpPr>
          <p:cNvPr id="19462" name="Content Placeholder 2"/>
          <p:cNvSpPr>
            <a:spLocks noGrp="1"/>
          </p:cNvSpPr>
          <p:nvPr>
            <p:ph sz="quarter" idx="4294967295"/>
          </p:nvPr>
        </p:nvSpPr>
        <p:spPr>
          <a:xfrm>
            <a:off x="274320" y="1263148"/>
            <a:ext cx="9342120" cy="4909052"/>
          </a:xfrm>
          <a:prstGeom prst="rect">
            <a:avLst/>
          </a:prstGeom>
        </p:spPr>
        <p:txBody>
          <a:bodyPr>
            <a:normAutofit fontScale="92500" lnSpcReduction="20000"/>
          </a:bodyPr>
          <a:lstStyle/>
          <a:p>
            <a:pPr eaLnBrk="1" hangingPunct="1">
              <a:buFont typeface="Wingdings" panose="05000000000000000000" pitchFamily="2" charset="2"/>
              <a:buChar char="Ø"/>
            </a:pPr>
            <a:r>
              <a:rPr lang="en-US" sz="2800" dirty="0"/>
              <a:t>Complete this online training module.</a:t>
            </a:r>
          </a:p>
          <a:p>
            <a:pPr eaLnBrk="1" hangingPunct="1">
              <a:buFont typeface="Wingdings" panose="05000000000000000000" pitchFamily="2" charset="2"/>
              <a:buChar char="Ø"/>
            </a:pPr>
            <a:r>
              <a:rPr lang="en-US" sz="2800" dirty="0"/>
              <a:t>A certified staff member must complete and pass the online qualification quiz.</a:t>
            </a:r>
          </a:p>
          <a:p>
            <a:pPr lvl="1" eaLnBrk="1" hangingPunct="1"/>
            <a:r>
              <a:rPr lang="en-US" sz="2800" dirty="0"/>
              <a:t>Teachers must pass the quiz in order to continue with the test and will have three opportunities to do so.</a:t>
            </a:r>
          </a:p>
          <a:p>
            <a:pPr lvl="1"/>
            <a:r>
              <a:rPr lang="en-US" sz="2800" dirty="0"/>
              <a:t>Print a copy of the quiz certificate.</a:t>
            </a:r>
          </a:p>
          <a:p>
            <a:pPr lvl="2"/>
            <a:r>
              <a:rPr lang="en-US" b="1" dirty="0">
                <a:solidFill>
                  <a:schemeClr val="tx1"/>
                </a:solidFill>
              </a:rPr>
              <a:t>Provide a copy of the quiz certificate to the DAC, BAC, </a:t>
            </a:r>
            <a:r>
              <a:rPr lang="en-US" b="1" dirty="0" err="1">
                <a:solidFill>
                  <a:schemeClr val="tx1"/>
                </a:solidFill>
              </a:rPr>
              <a:t>DoSE</a:t>
            </a:r>
            <a:r>
              <a:rPr lang="en-US" b="1" dirty="0">
                <a:solidFill>
                  <a:schemeClr val="tx1"/>
                </a:solidFill>
              </a:rPr>
              <a:t>, or the district alternate assessment administrator</a:t>
            </a:r>
            <a:r>
              <a:rPr lang="en-US" dirty="0"/>
              <a:t> </a:t>
            </a:r>
            <a:r>
              <a:rPr lang="en-US" b="1" dirty="0">
                <a:solidFill>
                  <a:schemeClr val="tx1"/>
                </a:solidFill>
              </a:rPr>
              <a:t>prior to receiving testing materials. Place the quiz certificate in a location chosen by the district.</a:t>
            </a:r>
          </a:p>
          <a:p>
            <a:pPr>
              <a:buFont typeface="Wingdings" panose="05000000000000000000" pitchFamily="2" charset="2"/>
              <a:buChar char="Ø"/>
            </a:pPr>
            <a:r>
              <a:rPr lang="en-US" sz="2800" dirty="0"/>
              <a:t>Review the Attainment Task Resource Guide for Administration.</a:t>
            </a:r>
          </a:p>
          <a:p>
            <a:pPr eaLnBrk="1" hangingPunct="1"/>
            <a:endParaRPr lang="en-US" dirty="0"/>
          </a:p>
        </p:txBody>
      </p:sp>
      <p:sp>
        <p:nvSpPr>
          <p:cNvPr id="2" name="Footer Placeholder 1"/>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2958217658"/>
      </p:ext>
    </p:extLst>
  </p:cSld>
  <p:clrMapOvr>
    <a:masterClrMapping/>
  </p:clrMapOvr>
  <p:transition advClick="0" advTm="26637">
    <p:fade thruBlk="1"/>
  </p:transition>
  <p:extLst>
    <p:ext uri="{E180D4A7-C9FB-4DFB-919C-405C955672EB}">
      <p14:showEvtLst xmlns:p14="http://schemas.microsoft.com/office/powerpoint/2010/main">
        <p14:playEvt time="0" objId="2"/>
        <p14:stopEvt time="25266"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575437"/>
            <a:ext cx="8986787" cy="896112"/>
          </a:xfrm>
        </p:spPr>
        <p:txBody>
          <a:bodyPr>
            <a:normAutofit/>
          </a:bodyPr>
          <a:lstStyle/>
          <a:p>
            <a:r>
              <a:rPr lang="en-US" dirty="0"/>
              <a:t>AT Resource Guide</a:t>
            </a:r>
          </a:p>
        </p:txBody>
      </p:sp>
      <p:sp>
        <p:nvSpPr>
          <p:cNvPr id="3" name="Content Placeholder 2"/>
          <p:cNvSpPr>
            <a:spLocks noGrp="1"/>
          </p:cNvSpPr>
          <p:nvPr>
            <p:ph idx="4294967295"/>
          </p:nvPr>
        </p:nvSpPr>
        <p:spPr>
          <a:xfrm>
            <a:off x="335280" y="1471549"/>
            <a:ext cx="9204960" cy="4389120"/>
          </a:xfrm>
          <a:prstGeom prst="rect">
            <a:avLst/>
          </a:prstGeom>
        </p:spPr>
        <p:txBody>
          <a:bodyPr>
            <a:normAutofit fontScale="92500" lnSpcReduction="20000"/>
          </a:bodyPr>
          <a:lstStyle/>
          <a:p>
            <a:pPr>
              <a:buFont typeface="Wingdings" panose="05000000000000000000" pitchFamily="2" charset="2"/>
              <a:buChar char="Ø"/>
            </a:pPr>
            <a:r>
              <a:rPr lang="en-US" dirty="0"/>
              <a:t>Provides additional information to help clarify testing protocols and facilitate instruction including</a:t>
            </a:r>
          </a:p>
          <a:p>
            <a:pPr lvl="1"/>
            <a:r>
              <a:rPr lang="en-US" dirty="0"/>
              <a:t>Adaptations and modifications</a:t>
            </a:r>
          </a:p>
          <a:p>
            <a:pPr lvl="1"/>
            <a:r>
              <a:rPr lang="en-US" dirty="0"/>
              <a:t>Specific content items</a:t>
            </a:r>
          </a:p>
          <a:p>
            <a:pPr lvl="1"/>
            <a:r>
              <a:rPr lang="en-US" dirty="0"/>
              <a:t>Information about orienting students to materials</a:t>
            </a:r>
          </a:p>
          <a:p>
            <a:pPr lvl="1"/>
            <a:r>
              <a:rPr lang="en-US" dirty="0"/>
              <a:t>A picture glossary of terms for each content area</a:t>
            </a:r>
          </a:p>
          <a:p>
            <a:pPr>
              <a:buFont typeface="Wingdings" panose="05000000000000000000" pitchFamily="2" charset="2"/>
              <a:buChar char="Ø"/>
            </a:pPr>
            <a:r>
              <a:rPr lang="en-US" dirty="0"/>
              <a:t>The resource guide may be used all year for instructional purposes.</a:t>
            </a:r>
          </a:p>
          <a:p>
            <a:pPr marL="0" indent="0">
              <a:buNone/>
            </a:pPr>
            <a:endParaRPr lang="en-US" dirty="0"/>
          </a:p>
        </p:txBody>
      </p:sp>
      <p:sp>
        <p:nvSpPr>
          <p:cNvPr id="5" name="Slide Number Placeholder 4"/>
          <p:cNvSpPr>
            <a:spLocks noGrp="1"/>
          </p:cNvSpPr>
          <p:nvPr>
            <p:ph type="sldNum" sz="quarter" idx="12"/>
          </p:nvPr>
        </p:nvSpPr>
        <p:spPr/>
        <p:txBody>
          <a:bodyPr/>
          <a:lstStyle/>
          <a:p>
            <a:fld id="{B818D395-7D51-48DD-B52D-3343B7CC62C4}" type="slidenum">
              <a:rPr lang="en-US" smtClean="0"/>
              <a:pPr/>
              <a:t>7</a:t>
            </a:fld>
            <a:endParaRPr lang="en-US"/>
          </a:p>
        </p:txBody>
      </p:sp>
      <p:sp>
        <p:nvSpPr>
          <p:cNvPr id="4" name="Footer Placeholder 3"/>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2875578684"/>
      </p:ext>
    </p:extLst>
  </p:cSld>
  <p:clrMapOvr>
    <a:masterClrMapping/>
  </p:clrMapOvr>
  <mc:AlternateContent xmlns:mc="http://schemas.openxmlformats.org/markup-compatibility/2006" xmlns:p14="http://schemas.microsoft.com/office/powerpoint/2010/main">
    <mc:Choice Requires="p14">
      <p:transition spd="slow" p14:dur="2000" advTm="30615"/>
    </mc:Choice>
    <mc:Fallback xmlns="">
      <p:transition spd="slow" advTm="30615"/>
    </mc:Fallback>
  </mc:AlternateContent>
  <p:extLst>
    <p:ext uri="{E180D4A7-C9FB-4DFB-919C-405C955672EB}">
      <p14:showEvtLst xmlns:p14="http://schemas.microsoft.com/office/powerpoint/2010/main">
        <p14:playEvt time="0" objId="4"/>
        <p14:stopEvt time="30248"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57025"/>
            <a:ext cx="8878134" cy="1320800"/>
          </a:xfrm>
        </p:spPr>
        <p:txBody>
          <a:bodyPr>
            <a:normAutofit/>
          </a:bodyPr>
          <a:lstStyle/>
          <a:p>
            <a:r>
              <a:rPr lang="en-US" dirty="0"/>
              <a:t>Materials for Visual Impairments</a:t>
            </a:r>
          </a:p>
        </p:txBody>
      </p:sp>
      <p:sp>
        <p:nvSpPr>
          <p:cNvPr id="3" name="Content Placeholder 2"/>
          <p:cNvSpPr>
            <a:spLocks noGrp="1"/>
          </p:cNvSpPr>
          <p:nvPr>
            <p:ph idx="4294967295"/>
          </p:nvPr>
        </p:nvSpPr>
        <p:spPr>
          <a:xfrm>
            <a:off x="489456" y="1163852"/>
            <a:ext cx="8878134" cy="5028261"/>
          </a:xfrm>
          <a:prstGeom prst="rect">
            <a:avLst/>
          </a:prstGeom>
        </p:spPr>
        <p:txBody>
          <a:bodyPr>
            <a:normAutofit/>
          </a:bodyPr>
          <a:lstStyle/>
          <a:p>
            <a:pPr>
              <a:buFont typeface="Wingdings" panose="05000000000000000000" pitchFamily="2" charset="2"/>
              <a:buChar char="Ø"/>
            </a:pPr>
            <a:r>
              <a:rPr lang="en-US" sz="3500" dirty="0"/>
              <a:t>Districts may request supplemental materials for students who have been identified with a visual impairment on their IEPs. </a:t>
            </a:r>
          </a:p>
          <a:p>
            <a:pPr>
              <a:buFont typeface="Wingdings" panose="05000000000000000000" pitchFamily="2" charset="2"/>
              <a:buChar char="Ø"/>
            </a:pPr>
            <a:r>
              <a:rPr lang="en-US" sz="3500" dirty="0"/>
              <a:t>Requests for materials should be submitted by the DAC no later than Dec. 11.</a:t>
            </a:r>
            <a:endParaRPr lang="en-US" sz="3500" dirty="0">
              <a:solidFill>
                <a:schemeClr val="tx1"/>
              </a:solidFill>
            </a:endParaRPr>
          </a:p>
          <a:p>
            <a:pPr>
              <a:buFont typeface="Wingdings" panose="05000000000000000000" pitchFamily="2" charset="2"/>
              <a:buChar char="Ø"/>
            </a:pPr>
            <a:r>
              <a:rPr lang="en-US" sz="3500" dirty="0"/>
              <a:t>Not all materials or grade ranges will have supplemental materials available.</a:t>
            </a:r>
          </a:p>
        </p:txBody>
      </p:sp>
      <p:sp>
        <p:nvSpPr>
          <p:cNvPr id="5" name="Slide Number Placeholder 4"/>
          <p:cNvSpPr>
            <a:spLocks noGrp="1"/>
          </p:cNvSpPr>
          <p:nvPr>
            <p:ph type="sldNum" sz="quarter" idx="12"/>
          </p:nvPr>
        </p:nvSpPr>
        <p:spPr/>
        <p:txBody>
          <a:bodyPr/>
          <a:lstStyle/>
          <a:p>
            <a:fld id="{B818D395-7D51-48DD-B52D-3343B7CC62C4}" type="slidenum">
              <a:rPr lang="en-US" smtClean="0"/>
              <a:pPr/>
              <a:t>8</a:t>
            </a:fld>
            <a:endParaRPr lang="en-US"/>
          </a:p>
        </p:txBody>
      </p:sp>
      <p:sp>
        <p:nvSpPr>
          <p:cNvPr id="4" name="Footer Placeholder 3"/>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294301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7025"/>
            <a:ext cx="8908614" cy="1320800"/>
          </a:xfrm>
        </p:spPr>
        <p:txBody>
          <a:bodyPr/>
          <a:lstStyle/>
          <a:p>
            <a:r>
              <a:rPr lang="en-US" dirty="0"/>
              <a:t>Receiving Testing Materials</a:t>
            </a:r>
          </a:p>
        </p:txBody>
      </p:sp>
      <p:sp>
        <p:nvSpPr>
          <p:cNvPr id="3" name="Content Placeholder 2"/>
          <p:cNvSpPr>
            <a:spLocks noGrp="1"/>
          </p:cNvSpPr>
          <p:nvPr>
            <p:ph idx="4294967295"/>
          </p:nvPr>
        </p:nvSpPr>
        <p:spPr>
          <a:xfrm>
            <a:off x="243840" y="1245366"/>
            <a:ext cx="9250680" cy="4637273"/>
          </a:xfrm>
          <a:prstGeom prst="rect">
            <a:avLst/>
          </a:prstGeom>
        </p:spPr>
        <p:txBody>
          <a:bodyPr>
            <a:normAutofit/>
          </a:bodyPr>
          <a:lstStyle/>
          <a:p>
            <a:pPr marL="457200" lvl="1" indent="-457200">
              <a:buClr>
                <a:srgbClr val="FFC000"/>
              </a:buClr>
              <a:buSzPct val="95000"/>
              <a:buFont typeface="Wingdings" panose="05000000000000000000" pitchFamily="2" charset="2"/>
              <a:buChar char="Ø"/>
            </a:pPr>
            <a:r>
              <a:rPr lang="en-US" sz="2800" dirty="0">
                <a:solidFill>
                  <a:schemeClr val="tx1"/>
                </a:solidFill>
              </a:rPr>
              <a:t>Copies of Attainment Tasks can be made in order to provide to another alternate assessment teacher in the school or to cut pictures apart for administration without damaging the original.</a:t>
            </a:r>
          </a:p>
          <a:p>
            <a:pPr marL="457200" lvl="1" indent="-457200">
              <a:buClr>
                <a:srgbClr val="FFC000"/>
              </a:buClr>
              <a:buSzPct val="95000"/>
              <a:buFont typeface="Wingdings" panose="05000000000000000000" pitchFamily="2" charset="2"/>
              <a:buChar char="Ø"/>
            </a:pPr>
            <a:endParaRPr lang="en-US" sz="2800" dirty="0">
              <a:solidFill>
                <a:schemeClr val="tx1"/>
              </a:solidFill>
            </a:endParaRPr>
          </a:p>
          <a:p>
            <a:pPr marL="457200" lvl="1" indent="-457200">
              <a:buClr>
                <a:srgbClr val="FFC000"/>
              </a:buClr>
              <a:buSzPct val="95000"/>
              <a:buFont typeface="Wingdings" panose="05000000000000000000" pitchFamily="2" charset="2"/>
              <a:buChar char="Ø"/>
            </a:pPr>
            <a:r>
              <a:rPr lang="en-US" sz="2800" dirty="0">
                <a:solidFill>
                  <a:schemeClr val="tx1"/>
                </a:solidFill>
              </a:rPr>
              <a:t>If any school level materials are missing or damaged, this should be communicated immediately to the DAC, BAC, </a:t>
            </a:r>
            <a:r>
              <a:rPr lang="en-US" sz="2800" dirty="0" err="1">
                <a:solidFill>
                  <a:schemeClr val="tx1"/>
                </a:solidFill>
              </a:rPr>
              <a:t>DoSE</a:t>
            </a:r>
            <a:r>
              <a:rPr lang="en-US" sz="2800" dirty="0">
                <a:solidFill>
                  <a:schemeClr val="tx1"/>
                </a:solidFill>
              </a:rPr>
              <a:t>, or district alternate assessment administrator. Additional materials/copies may be used from the district binder provided to each DAC.</a:t>
            </a:r>
          </a:p>
          <a:p>
            <a:pPr marL="0" lvl="1" indent="0">
              <a:buClr>
                <a:srgbClr val="FFC000"/>
              </a:buClr>
              <a:buSzPct val="95000"/>
              <a:buNone/>
            </a:pP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B818D395-7D51-48DD-B52D-3343B7CC62C4}" type="slidenum">
              <a:rPr lang="en-US" smtClean="0"/>
              <a:pPr/>
              <a:t>9</a:t>
            </a:fld>
            <a:endParaRPr lang="en-US"/>
          </a:p>
        </p:txBody>
      </p:sp>
      <p:sp>
        <p:nvSpPr>
          <p:cNvPr id="4" name="Footer Placeholder 3"/>
          <p:cNvSpPr>
            <a:spLocks noGrp="1"/>
          </p:cNvSpPr>
          <p:nvPr>
            <p:ph type="ftr" sz="quarter" idx="3"/>
          </p:nvPr>
        </p:nvSpPr>
        <p:spPr/>
        <p:txBody>
          <a:bodyPr/>
          <a:lstStyle/>
          <a:p>
            <a:r>
              <a:rPr lang="en-US"/>
              <a:t>KDE:OAA:DAAS:ko:11/02/2020</a:t>
            </a:r>
          </a:p>
        </p:txBody>
      </p:sp>
    </p:spTree>
    <p:extLst>
      <p:ext uri="{BB962C8B-B14F-4D97-AF65-F5344CB8AC3E}">
        <p14:creationId xmlns:p14="http://schemas.microsoft.com/office/powerpoint/2010/main" val="1326158778"/>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3DB3E3307DB6284E80C5A27716C52EA7" ma:contentTypeVersion="28" ma:contentTypeDescription="" ma:contentTypeScope="" ma:versionID="014b0b9a6f480ec19f71ccdc31db1de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2020-10-29T04:00:00+00:00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Attainment Task Training Part 2 of 2</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KYED-370-374</_dlc_DocId>
    <_dlc_DocIdUrl xmlns="3a62de7d-ba57-4f43-9dae-9623ba637be0">
      <Url>https://www.education.ky.gov/AA/Assessments/kprep/_layouts/15/DocIdRedir.aspx?ID=KYED-370-374</Url>
      <Description>KYED-370-374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1223F214-426C-4B6F-A14D-B9DE2F5A0D69}"/>
</file>

<file path=customXml/itemProps3.xml><?xml version="1.0" encoding="utf-8"?>
<ds:datastoreItem xmlns:ds="http://schemas.openxmlformats.org/officeDocument/2006/customXml" ds:itemID="{62C23E9A-708A-4488-BC53-5F393D41DE67}">
  <ds:schemaRefs>
    <ds:schemaRef ds:uri="http://purl.org/dc/dcmitype/"/>
    <ds:schemaRef ds:uri="http://schemas.microsoft.com/office/2006/documentManagement/types"/>
    <ds:schemaRef ds:uri="e933af85-a9ee-4a70-b6e0-74d4f32bb51d"/>
    <ds:schemaRef ds:uri="cf3aa28c-8d44-408c-a5ca-996a87f6cd59"/>
    <ds:schemaRef ds:uri="http://www.w3.org/XML/1998/namespace"/>
    <ds:schemaRef ds:uri="http://schemas.microsoft.com/office/infopath/2007/PartnerControls"/>
    <ds:schemaRef ds:uri="b062eb0a-ada4-4626-816e-5cd0be926cfe"/>
    <ds:schemaRef ds:uri="http://purl.org/dc/elements/1.1/"/>
    <ds:schemaRef ds:uri="http://purl.org/dc/terms/"/>
    <ds:schemaRef ds:uri="http://schemas.openxmlformats.org/package/2006/metadata/core-properties"/>
    <ds:schemaRef ds:uri="c8aeabe4-0dec-4482-a76a-bb57f37294f4"/>
    <ds:schemaRef ds:uri="5bc9d522-2386-425a-9f2a-a617cf877ec0"/>
    <ds:schemaRef ds:uri="http://schemas.microsoft.com/office/2006/metadata/properties"/>
  </ds:schemaRefs>
</ds:datastoreItem>
</file>

<file path=customXml/itemProps4.xml><?xml version="1.0" encoding="utf-8"?>
<ds:datastoreItem xmlns:ds="http://schemas.openxmlformats.org/officeDocument/2006/customXml" ds:itemID="{0D8F26D9-9866-4B3E-AD8F-4658D5C8D1FC}"/>
</file>

<file path=docProps/app.xml><?xml version="1.0" encoding="utf-8"?>
<Properties xmlns="http://schemas.openxmlformats.org/officeDocument/2006/extended-properties" xmlns:vt="http://schemas.openxmlformats.org/officeDocument/2006/docPropsVTypes">
  <Template>Theme1</Template>
  <TotalTime>1126</TotalTime>
  <Words>5360</Words>
  <Application>Microsoft Office PowerPoint</Application>
  <PresentationFormat>Widescreen</PresentationFormat>
  <Paragraphs>339</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Franklin Gothic Medium</vt:lpstr>
      <vt:lpstr>Georgia</vt:lpstr>
      <vt:lpstr>Perpetua</vt:lpstr>
      <vt:lpstr>Times New Roman</vt:lpstr>
      <vt:lpstr>Wingdings</vt:lpstr>
      <vt:lpstr>Wingdings 2</vt:lpstr>
      <vt:lpstr>Wingdings 3</vt:lpstr>
      <vt:lpstr>Theme1</vt:lpstr>
      <vt:lpstr>Kentucky Alternate Assessment-Alternate K-PREP 2020-2021 Alternate Assessment Attainment Tasks Part 2 </vt:lpstr>
      <vt:lpstr>Desired Outcomes</vt:lpstr>
      <vt:lpstr>Attainment Tasks Are Designed To:</vt:lpstr>
      <vt:lpstr>An Attainment Task</vt:lpstr>
      <vt:lpstr>Test Security</vt:lpstr>
      <vt:lpstr>Prior to Administering the Test</vt:lpstr>
      <vt:lpstr>AT Resource Guide</vt:lpstr>
      <vt:lpstr>Materials for Visual Impairments</vt:lpstr>
      <vt:lpstr>Receiving Testing Materials</vt:lpstr>
      <vt:lpstr>Receiving Testing Materials (cont.)</vt:lpstr>
      <vt:lpstr>Key Dates for Test Administration</vt:lpstr>
      <vt:lpstr>Preparing Accommodations</vt:lpstr>
      <vt:lpstr>Preparing Accommodations (continued)</vt:lpstr>
      <vt:lpstr>Examples of Accommodations</vt:lpstr>
      <vt:lpstr>Examples of Accommodations (cont.)</vt:lpstr>
      <vt:lpstr>Review the Materials</vt:lpstr>
      <vt:lpstr>Review the Materials (cont.) </vt:lpstr>
      <vt:lpstr>Changes to the Items</vt:lpstr>
      <vt:lpstr>Task Administration </vt:lpstr>
      <vt:lpstr>Rules to Responding</vt:lpstr>
      <vt:lpstr>Allowed</vt:lpstr>
      <vt:lpstr>Not Allowed</vt:lpstr>
      <vt:lpstr>Selecting a Response</vt:lpstr>
      <vt:lpstr>Selecting a Response (cont.)</vt:lpstr>
      <vt:lpstr>After Administering the Tasks</vt:lpstr>
      <vt:lpstr>Window 1</vt:lpstr>
      <vt:lpstr>Window 2 </vt:lpstr>
      <vt:lpstr>Division of Assessment and Accountability Support</vt:lpstr>
      <vt:lpstr>PowerPoint Presentation</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AltTrainings</dc:title>
  <dc:subject>Attainment Task Training Part 2 of 2</dc:subject>
  <dc:creator>Kevin.Ohair@education.ky.gov</dc:creator>
  <dc:description>Contact OAA dacinfo@education.ky.gov with questions.</dc:description>
  <cp:lastModifiedBy>Powers, Pamela - Division of Assessment and Accountability Support</cp:lastModifiedBy>
  <cp:revision>198</cp:revision>
  <dcterms:created xsi:type="dcterms:W3CDTF">2016-05-23T03:56:12Z</dcterms:created>
  <dcterms:modified xsi:type="dcterms:W3CDTF">2020-10-29T17:17:37Z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0x0101001BEB557DBE01834EAB47A683706DCD5B003DB3E3307DB6284E80C5A27716C52EA7</vt:lpwstr>
  </property>
  <property fmtid="{D5CDD505-2E9C-101B-9397-08002B2CF9AE}" pid="3" name="_dlc_DocIdItemGuid">
    <vt:lpwstr>15db01e2-dd5e-4be1-9388-def0f056c5da</vt:lpwstr>
  </property>
</Properties>
</file>