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authors.xml" ContentType="application/vnd.ms-powerpoi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56" r:id="rId5"/>
    <p:sldId id="300" r:id="rId6"/>
    <p:sldId id="627" r:id="rId7"/>
    <p:sldId id="259" r:id="rId8"/>
    <p:sldId id="307" r:id="rId9"/>
    <p:sldId id="308" r:id="rId10"/>
    <p:sldId id="389" r:id="rId11"/>
    <p:sldId id="628" r:id="rId12"/>
    <p:sldId id="302" r:id="rId13"/>
    <p:sldId id="301" r:id="rId14"/>
    <p:sldId id="626" r:id="rId15"/>
    <p:sldId id="391" r:id="rId16"/>
    <p:sldId id="392" r:id="rId17"/>
    <p:sldId id="393" r:id="rId18"/>
    <p:sldId id="623" r:id="rId19"/>
    <p:sldId id="303" r:id="rId20"/>
    <p:sldId id="629" r:id="rId21"/>
    <p:sldId id="304" r:id="rId22"/>
    <p:sldId id="305" r:id="rId23"/>
    <p:sldId id="624" r:id="rId24"/>
    <p:sldId id="390" r:id="rId25"/>
    <p:sldId id="625" r:id="rId26"/>
    <p:sldId id="29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S" userId="S::chris.williams@education.ky.gov::2f156fa2-a309-475c-82f3-62ae8d0ba8a4" providerId="AD"/>
  <p188:author id="{9B822606-89CE-37F5-0354-C7C7B03AE384}" name="Chandler, Melissa - Division of Assessment and Accountability Support" initials="MC" userId="S::melissa.chandler@education.ky.gov::c7c40c5a-5db2-409e-9ac5-b3fa8556cae3" providerId="AD"/>
  <p188:author id="{0C431B50-E267-7ED8-372B-1A1B808F8997}" name="Jones, Helen - Division of Assessment and Accountability Support" initials="HJ" userId="S::helen.jones@education.ky.gov::b7d6fb4f-88fd-4227-920b-6a3119e5e7a1" providerId="AD"/>
  <p188:author id="{436EC786-CEC7-8901-61CA-4BDABF115B31}" name="Savage, Shara - KDE Division Director" initials="SS" userId="S::Shara.Savage@education.ky.gov::71eadb16-699f-453e-81d8-c9ac7aaf2dd6" providerId="AD"/>
  <p188:author id="{5512DD90-7D11-8F4F-C196-C0F8F7BFE940}" name="Brumley, Jessica - Division of Assessment and Accountability Support" initials="JB" userId="S::jessica.brumley@education.ky.gov::fa0310dd-6eee-4845-93c0-35565be735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7780"/>
    <a:srgbClr val="A7CBCD"/>
    <a:srgbClr val="AAD6B8"/>
    <a:srgbClr val="AFD1B0"/>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41" autoAdjust="0"/>
  </p:normalViewPr>
  <p:slideViewPr>
    <p:cSldViewPr snapToGrid="0">
      <p:cViewPr varScale="1">
        <p:scale>
          <a:sx n="78" d="100"/>
          <a:sy n="78" d="100"/>
        </p:scale>
        <p:origin x="91" y="24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6/22/2026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4</a:t>
            </a:fld>
            <a:endParaRPr lang="en-US"/>
          </a:p>
        </p:txBody>
      </p:sp>
    </p:spTree>
    <p:extLst>
      <p:ext uri="{BB962C8B-B14F-4D97-AF65-F5344CB8AC3E}">
        <p14:creationId xmlns:p14="http://schemas.microsoft.com/office/powerpoint/2010/main" val="2599340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3713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295467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15</a:t>
            </a:fld>
            <a:endParaRPr lang="en-US"/>
          </a:p>
        </p:txBody>
      </p:sp>
    </p:spTree>
    <p:extLst>
      <p:ext uri="{BB962C8B-B14F-4D97-AF65-F5344CB8AC3E}">
        <p14:creationId xmlns:p14="http://schemas.microsoft.com/office/powerpoint/2010/main" val="313694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21</a:t>
            </a:fld>
            <a:endParaRPr lang="en-US"/>
          </a:p>
        </p:txBody>
      </p:sp>
    </p:spTree>
    <p:extLst>
      <p:ext uri="{BB962C8B-B14F-4D97-AF65-F5344CB8AC3E}">
        <p14:creationId xmlns:p14="http://schemas.microsoft.com/office/powerpoint/2010/main" val="109355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41B365-D8D5-4ED3-A31E-D03B3F7A9AA2}" type="slidenum">
              <a:rPr lang="en-US" smtClean="0"/>
              <a:t>23</a:t>
            </a:fld>
            <a:endParaRPr lang="en-US"/>
          </a:p>
        </p:txBody>
      </p:sp>
    </p:spTree>
    <p:extLst>
      <p:ext uri="{BB962C8B-B14F-4D97-AF65-F5344CB8AC3E}">
        <p14:creationId xmlns:p14="http://schemas.microsoft.com/office/powerpoint/2010/main" val="33594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2438400" y="1138838"/>
            <a:ext cx="9144000" cy="2387600"/>
          </a:xfrm>
        </p:spPr>
        <p:txBody>
          <a:bodyPr anchor="b"/>
          <a:lstStyle>
            <a:lvl1pPr algn="r">
              <a:defRPr sz="5400">
                <a:solidFill>
                  <a:srgbClr val="102649"/>
                </a:solidFill>
              </a:defRPr>
            </a:lvl1pPr>
          </a:lstStyle>
          <a:p>
            <a:r>
              <a:rPr lang="en-US" dirty="0"/>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2438400" y="3618513"/>
            <a:ext cx="9144000" cy="1655762"/>
          </a:xfrm>
        </p:spPr>
        <p:txBody>
          <a:bodyPr/>
          <a:lstStyle>
            <a:lvl1pPr marL="0" indent="0" algn="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82362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CC9B-D981-5810-AD5E-47A5DBD968E0}"/>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097869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8200" y="1443553"/>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679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1898435"/>
          </a:xfrm>
        </p:spPr>
        <p:txBody>
          <a:bodyPr anchor="b"/>
          <a:lstStyle>
            <a:lvl1pPr marL="0" indent="0">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364807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38872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0" y="19404"/>
            <a:ext cx="10515600" cy="113389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31603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139950"/>
            <a:ext cx="5157787"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31603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139950"/>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0631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AB04-BAE8-AEBA-FE89-3D8EF7B28167}"/>
              </a:ext>
            </a:extLst>
          </p:cNvPr>
          <p:cNvSpPr>
            <a:spLocks noGrp="1"/>
          </p:cNvSpPr>
          <p:nvPr>
            <p:ph type="title"/>
          </p:nvPr>
        </p:nvSpPr>
        <p:spPr>
          <a:xfrm>
            <a:off x="0" y="1"/>
            <a:ext cx="10515600" cy="1145058"/>
          </a:xfrm>
        </p:spPr>
        <p:txBody>
          <a:bodyPr/>
          <a:lstStyle/>
          <a:p>
            <a:r>
              <a:rPr lang="en-US" dirty="0"/>
              <a:t>Click to edit Master title style</a:t>
            </a:r>
          </a:p>
        </p:txBody>
      </p:sp>
    </p:spTree>
    <p:extLst>
      <p:ext uri="{BB962C8B-B14F-4D97-AF65-F5344CB8AC3E}">
        <p14:creationId xmlns:p14="http://schemas.microsoft.com/office/powerpoint/2010/main" val="292410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96668" cy="1136822"/>
          </a:xfrm>
        </p:spPr>
        <p:txBody>
          <a:bodyPr/>
          <a:lstStyle/>
          <a:p>
            <a:r>
              <a:rPr lang="en-US"/>
              <a:t>Click to edit Master title style</a:t>
            </a:r>
          </a:p>
        </p:txBody>
      </p:sp>
      <p:sp>
        <p:nvSpPr>
          <p:cNvPr id="5" name="Text Placeholder 4"/>
          <p:cNvSpPr>
            <a:spLocks noGrp="1"/>
          </p:cNvSpPr>
          <p:nvPr>
            <p:ph type="body" sz="quarter" idx="13"/>
          </p:nvPr>
        </p:nvSpPr>
        <p:spPr>
          <a:xfrm>
            <a:off x="1056368" y="1300677"/>
            <a:ext cx="10079263" cy="4256646"/>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29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0" y="1"/>
            <a:ext cx="10515600" cy="11141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460500"/>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3" r:id="rId5"/>
    <p:sldLayoutId id="2147483660" r:id="rId6"/>
    <p:sldLayoutId id="2147483662" r:id="rId7"/>
  </p:sldLayoutIdLst>
  <p:hf hdr="0" ftr="0" dt="0"/>
  <p:txStyles>
    <p:titleStyle>
      <a:lvl1pPr marL="230188" indent="0" algn="l" defTabSz="914400" rtl="0" eaLnBrk="1" latinLnBrk="0" hangingPunct="1">
        <a:lnSpc>
          <a:spcPct val="90000"/>
        </a:lnSpc>
        <a:spcBef>
          <a:spcPct val="0"/>
        </a:spcBef>
        <a:buNone/>
        <a:defRPr sz="40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portal.wida.u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ida.wisc.edu/sites/default/files/resource/Accessibility-Accommodations-Manual.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ida.wisc.edu/sites/default/files/resource/Accessibility-Accommodations-Manual.pdf" TargetMode="External"/><Relationship Id="rId4" Type="http://schemas.openxmlformats.org/officeDocument/2006/relationships/hyperlink" Target="https://wida.wisc.edu/resources?keys=&amp;field_type_target_id%5b247%5d=24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ida.wisc.edu/assess/alt-screener/calculator" TargetMode="External"/><Relationship Id="rId2" Type="http://schemas.openxmlformats.org/officeDocument/2006/relationships/hyperlink" Target="https://portal.wida.u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hyperlink" Target="https://www.education.ky.gov/districts/tech/sis/Documents/Standard-LEP.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portal.wida.us/resource/detail/46462de0-c3b6-40d5-8c32-876adf955a7a" TargetMode="External"/><Relationship Id="rId7" Type="http://schemas.openxmlformats.org/officeDocument/2006/relationships/hyperlink" Target="https://wida.wisc.edu/resources/what-wida-alternate-screener-multiple-languag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wida.wisc.edu/about/consortium/ky" TargetMode="External"/><Relationship Id="rId5" Type="http://schemas.openxmlformats.org/officeDocument/2006/relationships/hyperlink" Target="https://wida.wisc.edu/resources/wida-screener-interpretive-guide-score-reports" TargetMode="External"/><Relationship Id="rId4" Type="http://schemas.openxmlformats.org/officeDocument/2006/relationships/hyperlink" Target="https://wida.wisc.edu/assess/accessibility-accommodat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ida.wisc.edu/resources/alternate-proficiency-level-descriptors" TargetMode="External"/><Relationship Id="rId2" Type="http://schemas.openxmlformats.org/officeDocument/2006/relationships/hyperlink" Target="https://wida.wisc.edu/resources/alternate-can-do-descriptors" TargetMode="External"/><Relationship Id="rId1" Type="http://schemas.openxmlformats.org/officeDocument/2006/relationships/slideLayout" Target="../slideLayouts/slideLayout3.xml"/><Relationship Id="rId4" Type="http://schemas.openxmlformats.org/officeDocument/2006/relationships/hyperlink" Target="https://wida.wisc.edu/teach/standards/el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ida.wisc.edu/assess/screen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ida.wisc.edu/assess/alt-screen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hyperlink" Target="https://www.education.ky.gov/federal/progs/eng/Documents/Home%20Language%20Survey%20Template.pdf" TargetMode="External"/><Relationship Id="rId1" Type="http://schemas.openxmlformats.org/officeDocument/2006/relationships/slideLayout" Target="../slideLayouts/slideLayout3.xml"/><Relationship Id="rId4" Type="http://schemas.openxmlformats.org/officeDocument/2006/relationships/hyperlink" Target="mailto:chris.williams@education.ky.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ida.wisc.edu/resources/wida-alternate-screener-participation-decision-tree" TargetMode="External"/><Relationship Id="rId2" Type="http://schemas.openxmlformats.org/officeDocument/2006/relationships/hyperlink" Target="https://www.education.ky.gov/specialed/excep/GuidanceResources/Pages/prtcptngdnc.aspx"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ortal.wida.u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346807" y="678368"/>
            <a:ext cx="9963705" cy="2387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102649"/>
                </a:solidFill>
                <a:effectLst/>
                <a:uLnTx/>
                <a:uFillTx/>
                <a:latin typeface="+mj-lt"/>
                <a:ea typeface="+mj-ea"/>
                <a:cs typeface="+mj-cs"/>
              </a:rPr>
              <a:t>WIDA Alternate Screener</a:t>
            </a: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476869" y="3429000"/>
            <a:ext cx="9144000" cy="1655762"/>
          </a:xfrm>
        </p:spPr>
        <p:txBody>
          <a:bodyPr vert="horz" lIns="91440" tIns="45720" rIns="91440" bIns="45720" rtlCol="0" anchor="t">
            <a:normAutofit fontScale="85000" lnSpcReduction="20000"/>
          </a:bodyPr>
          <a:lstStyle/>
          <a:p>
            <a:pPr algn="r"/>
            <a:endParaRPr lang="en-US" sz="4400" dirty="0"/>
          </a:p>
          <a:p>
            <a:pPr algn="r"/>
            <a:r>
              <a:rPr lang="en-US" sz="4400" dirty="0"/>
              <a:t>Chris Williams, Program Consultant</a:t>
            </a:r>
          </a:p>
          <a:p>
            <a:pPr algn="r"/>
            <a:r>
              <a:rPr lang="en-US" sz="4400" dirty="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5C20-BAF7-FD52-A22F-E88E031299EF}"/>
              </a:ext>
            </a:extLst>
          </p:cNvPr>
          <p:cNvSpPr>
            <a:spLocks noGrp="1"/>
          </p:cNvSpPr>
          <p:nvPr>
            <p:ph type="title"/>
          </p:nvPr>
        </p:nvSpPr>
        <p:spPr>
          <a:xfrm>
            <a:off x="0" y="1"/>
            <a:ext cx="10812313" cy="1135464"/>
          </a:xfrm>
        </p:spPr>
        <p:txBody>
          <a:bodyPr/>
          <a:lstStyle/>
          <a:p>
            <a:r>
              <a:rPr lang="en-US" dirty="0"/>
              <a:t>Testing Details for WIDA Alternate Screener</a:t>
            </a:r>
          </a:p>
        </p:txBody>
      </p:sp>
      <p:sp>
        <p:nvSpPr>
          <p:cNvPr id="3" name="Content Placeholder 2">
            <a:extLst>
              <a:ext uri="{FF2B5EF4-FFF2-40B4-BE49-F238E27FC236}">
                <a16:creationId xmlns:a16="http://schemas.microsoft.com/office/drawing/2014/main" id="{1F28AB73-BDCD-6CA4-FC68-DA7A121AAF23}"/>
              </a:ext>
            </a:extLst>
          </p:cNvPr>
          <p:cNvSpPr>
            <a:spLocks noGrp="1"/>
          </p:cNvSpPr>
          <p:nvPr>
            <p:ph idx="1"/>
          </p:nvPr>
        </p:nvSpPr>
        <p:spPr>
          <a:xfrm>
            <a:off x="836762" y="1222513"/>
            <a:ext cx="10515600" cy="4374477"/>
          </a:xfrm>
        </p:spPr>
        <p:txBody>
          <a:bodyPr vert="horz" lIns="91440" tIns="45720" rIns="91440" bIns="45720" rtlCol="0" anchor="t">
            <a:normAutofit fontScale="92500" lnSpcReduction="20000"/>
          </a:bodyPr>
          <a:lstStyle/>
          <a:p>
            <a:r>
              <a:rPr lang="en-US" sz="2400"/>
              <a:t>Individually tested by the EL Teacher and Special Teacher </a:t>
            </a:r>
            <a:endParaRPr lang="en-US" sz="2400" dirty="0"/>
          </a:p>
          <a:p>
            <a:r>
              <a:rPr lang="en-US" sz="2400" dirty="0"/>
              <a:t>Kindergarten through Grade 12 </a:t>
            </a:r>
          </a:p>
          <a:p>
            <a:r>
              <a:rPr lang="en-US" sz="2400" dirty="0"/>
              <a:t>Paper/pencil assessment, will not use WIDA Assessment Management System (AMS)</a:t>
            </a:r>
            <a:endParaRPr lang="en-US" sz="2400">
              <a:latin typeface="Franklin Gothic Book"/>
            </a:endParaRPr>
          </a:p>
          <a:p>
            <a:r>
              <a:rPr lang="en-US" sz="2400" dirty="0"/>
              <a:t>Grade levels clusters: (K-2), (3-5) and (6-12)</a:t>
            </a:r>
          </a:p>
          <a:p>
            <a:r>
              <a:rPr lang="en-US" sz="2400" dirty="0"/>
              <a:t>Domains: Listening, Reading, Writing and Speaking</a:t>
            </a:r>
          </a:p>
          <a:p>
            <a:r>
              <a:rPr lang="en-US" sz="2400" dirty="0"/>
              <a:t>Items target the WIDA Alternate Proficiency Standards, including (PL 3-5)</a:t>
            </a:r>
          </a:p>
          <a:p>
            <a:r>
              <a:rPr lang="en-US" sz="2400" dirty="0"/>
              <a:t>Represents the five English Language Proficiency Standards: </a:t>
            </a:r>
          </a:p>
          <a:p>
            <a:pPr lvl="1"/>
            <a:r>
              <a:rPr lang="en-US" dirty="0"/>
              <a:t>Language for Social and Instructional Purposes</a:t>
            </a:r>
          </a:p>
          <a:p>
            <a:pPr lvl="1"/>
            <a:r>
              <a:rPr lang="en-US" dirty="0"/>
              <a:t>Language for Language Arts</a:t>
            </a:r>
          </a:p>
          <a:p>
            <a:pPr lvl="1"/>
            <a:r>
              <a:rPr lang="en-US" dirty="0"/>
              <a:t>Language for Mathematics</a:t>
            </a:r>
          </a:p>
          <a:p>
            <a:pPr lvl="1"/>
            <a:r>
              <a:rPr lang="en-US" dirty="0"/>
              <a:t>Language for Science</a:t>
            </a:r>
          </a:p>
          <a:p>
            <a:pPr lvl="1"/>
            <a:r>
              <a:rPr lang="en-US" dirty="0"/>
              <a:t>Language for Social Studies</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083769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FA7C9-09D2-2C02-96DB-0B44E7DCFAB8}"/>
              </a:ext>
            </a:extLst>
          </p:cNvPr>
          <p:cNvSpPr>
            <a:spLocks noGrp="1"/>
          </p:cNvSpPr>
          <p:nvPr>
            <p:ph type="title"/>
          </p:nvPr>
        </p:nvSpPr>
        <p:spPr>
          <a:xfrm>
            <a:off x="0" y="1"/>
            <a:ext cx="10515600" cy="1135464"/>
          </a:xfrm>
        </p:spPr>
        <p:txBody>
          <a:bodyPr>
            <a:normAutofit fontScale="90000"/>
          </a:bodyPr>
          <a:lstStyle/>
          <a:p>
            <a:pPr marL="229870"/>
            <a:r>
              <a:rPr lang="en-US" dirty="0"/>
              <a:t>Printing Guidelines for the WIDA </a:t>
            </a:r>
            <a:r>
              <a:rPr lang="en-US"/>
              <a:t>Alternate</a:t>
            </a:r>
            <a:r>
              <a:rPr lang="en-US" dirty="0"/>
              <a:t> Screener </a:t>
            </a:r>
            <a:r>
              <a:rPr lang="en-US"/>
              <a:t>Materials and Low-Vision</a:t>
            </a:r>
            <a:r>
              <a:rPr lang="en-US" dirty="0"/>
              <a:t> Students</a:t>
            </a:r>
          </a:p>
        </p:txBody>
      </p:sp>
      <p:sp>
        <p:nvSpPr>
          <p:cNvPr id="3" name="Content Placeholder 2">
            <a:extLst>
              <a:ext uri="{FF2B5EF4-FFF2-40B4-BE49-F238E27FC236}">
                <a16:creationId xmlns:a16="http://schemas.microsoft.com/office/drawing/2014/main" id="{ACB99B1E-8D51-B4D5-9E61-B2E261659B41}"/>
              </a:ext>
            </a:extLst>
          </p:cNvPr>
          <p:cNvSpPr>
            <a:spLocks noGrp="1"/>
          </p:cNvSpPr>
          <p:nvPr>
            <p:ph idx="4294967295"/>
          </p:nvPr>
        </p:nvSpPr>
        <p:spPr>
          <a:xfrm>
            <a:off x="84573" y="1524973"/>
            <a:ext cx="3677697" cy="4094162"/>
          </a:xfrm>
        </p:spPr>
        <p:txBody>
          <a:bodyPr/>
          <a:lstStyle/>
          <a:p>
            <a:r>
              <a:rPr lang="en-US" dirty="0"/>
              <a:t>Any of the test materials may be enlarged to fit on 11x17 paper</a:t>
            </a:r>
          </a:p>
          <a:p>
            <a:r>
              <a:rPr lang="en-US" dirty="0"/>
              <a:t>If a student needs materials enlarged more, they may test using the low-vision aids or magnification tools</a:t>
            </a:r>
          </a:p>
        </p:txBody>
      </p:sp>
      <p:graphicFrame>
        <p:nvGraphicFramePr>
          <p:cNvPr id="4" name="Table 3">
            <a:extLst>
              <a:ext uri="{FF2B5EF4-FFF2-40B4-BE49-F238E27FC236}">
                <a16:creationId xmlns:a16="http://schemas.microsoft.com/office/drawing/2014/main" id="{898CB1BA-4325-25FB-7125-418E9270443D}"/>
              </a:ext>
            </a:extLst>
          </p:cNvPr>
          <p:cNvGraphicFramePr>
            <a:graphicFrameLocks noGrp="1"/>
          </p:cNvGraphicFramePr>
          <p:nvPr>
            <p:extLst>
              <p:ext uri="{D42A27DB-BD31-4B8C-83A1-F6EECF244321}">
                <p14:modId xmlns:p14="http://schemas.microsoft.com/office/powerpoint/2010/main" val="2056938043"/>
              </p:ext>
            </p:extLst>
          </p:nvPr>
        </p:nvGraphicFramePr>
        <p:xfrm>
          <a:off x="3603678" y="1238865"/>
          <a:ext cx="8384007" cy="5210225"/>
        </p:xfrm>
        <a:graphic>
          <a:graphicData uri="http://schemas.openxmlformats.org/drawingml/2006/table">
            <a:tbl>
              <a:tblPr firstRow="1" bandRow="1">
                <a:tableStyleId>{5C22544A-7EE6-4342-B048-85BDC9FD1C3A}</a:tableStyleId>
              </a:tblPr>
              <a:tblGrid>
                <a:gridCol w="2794669">
                  <a:extLst>
                    <a:ext uri="{9D8B030D-6E8A-4147-A177-3AD203B41FA5}">
                      <a16:colId xmlns:a16="http://schemas.microsoft.com/office/drawing/2014/main" val="1767549618"/>
                    </a:ext>
                  </a:extLst>
                </a:gridCol>
                <a:gridCol w="2794669">
                  <a:extLst>
                    <a:ext uri="{9D8B030D-6E8A-4147-A177-3AD203B41FA5}">
                      <a16:colId xmlns:a16="http://schemas.microsoft.com/office/drawing/2014/main" val="2282914840"/>
                    </a:ext>
                  </a:extLst>
                </a:gridCol>
                <a:gridCol w="2794669">
                  <a:extLst>
                    <a:ext uri="{9D8B030D-6E8A-4147-A177-3AD203B41FA5}">
                      <a16:colId xmlns:a16="http://schemas.microsoft.com/office/drawing/2014/main" val="2588484807"/>
                    </a:ext>
                  </a:extLst>
                </a:gridCol>
              </a:tblGrid>
              <a:tr h="455345">
                <a:tc>
                  <a:txBody>
                    <a:bodyPr/>
                    <a:lstStyle/>
                    <a:p>
                      <a:r>
                        <a:rPr lang="en-US" dirty="0"/>
                        <a:t>Material</a:t>
                      </a:r>
                    </a:p>
                  </a:txBody>
                  <a:tcPr/>
                </a:tc>
                <a:tc>
                  <a:txBody>
                    <a:bodyPr/>
                    <a:lstStyle/>
                    <a:p>
                      <a:r>
                        <a:rPr lang="en-US" dirty="0"/>
                        <a:t>Usage</a:t>
                      </a:r>
                    </a:p>
                  </a:txBody>
                  <a:tcPr/>
                </a:tc>
                <a:tc>
                  <a:txBody>
                    <a:bodyPr/>
                    <a:lstStyle/>
                    <a:p>
                      <a:r>
                        <a:rPr lang="en-US" dirty="0"/>
                        <a:t>Print Size</a:t>
                      </a:r>
                    </a:p>
                  </a:txBody>
                  <a:tcPr/>
                </a:tc>
                <a:extLst>
                  <a:ext uri="{0D108BD9-81ED-4DB2-BD59-A6C34878D82A}">
                    <a16:rowId xmlns:a16="http://schemas.microsoft.com/office/drawing/2014/main" val="1136051531"/>
                  </a:ext>
                </a:extLst>
              </a:tr>
              <a:tr h="823505">
                <a:tc>
                  <a:txBody>
                    <a:bodyPr/>
                    <a:lstStyle/>
                    <a:p>
                      <a:r>
                        <a:rPr lang="en-US" dirty="0"/>
                        <a:t>TA Script</a:t>
                      </a:r>
                    </a:p>
                  </a:txBody>
                  <a:tcPr/>
                </a:tc>
                <a:tc>
                  <a:txBody>
                    <a:bodyPr/>
                    <a:lstStyle/>
                    <a:p>
                      <a:r>
                        <a:rPr lang="en-US" dirty="0"/>
                        <a:t>Contains everything the TA says to guide students through all four domains</a:t>
                      </a:r>
                    </a:p>
                  </a:txBody>
                  <a:tcPr/>
                </a:tc>
                <a:tc>
                  <a:txBody>
                    <a:bodyPr/>
                    <a:lstStyle/>
                    <a:p>
                      <a:r>
                        <a:rPr lang="en-US" dirty="0"/>
                        <a:t>Letter- 8.5” by 11”</a:t>
                      </a:r>
                    </a:p>
                  </a:txBody>
                  <a:tcPr/>
                </a:tc>
                <a:extLst>
                  <a:ext uri="{0D108BD9-81ED-4DB2-BD59-A6C34878D82A}">
                    <a16:rowId xmlns:a16="http://schemas.microsoft.com/office/drawing/2014/main" val="1588469579"/>
                  </a:ext>
                </a:extLst>
              </a:tr>
              <a:tr h="823505">
                <a:tc>
                  <a:txBody>
                    <a:bodyPr/>
                    <a:lstStyle/>
                    <a:p>
                      <a:r>
                        <a:rPr lang="en-US" dirty="0"/>
                        <a:t>Student L, R, S and W Test Booklet</a:t>
                      </a:r>
                    </a:p>
                  </a:txBody>
                  <a:tcPr/>
                </a:tc>
                <a:tc>
                  <a:txBody>
                    <a:bodyPr/>
                    <a:lstStyle/>
                    <a:p>
                      <a:r>
                        <a:rPr lang="en-US" dirty="0"/>
                        <a:t>Contains the pictures and prompts students see for all domains</a:t>
                      </a:r>
                    </a:p>
                  </a:txBody>
                  <a:tcPr/>
                </a:tc>
                <a:tc>
                  <a:txBody>
                    <a:bodyPr/>
                    <a:lstStyle/>
                    <a:p>
                      <a:r>
                        <a:rPr lang="en-US" dirty="0"/>
                        <a:t>Legal- 8.5” by 14”</a:t>
                      </a:r>
                    </a:p>
                  </a:txBody>
                  <a:tcPr/>
                </a:tc>
                <a:extLst>
                  <a:ext uri="{0D108BD9-81ED-4DB2-BD59-A6C34878D82A}">
                    <a16:rowId xmlns:a16="http://schemas.microsoft.com/office/drawing/2014/main" val="128814805"/>
                  </a:ext>
                </a:extLst>
              </a:tr>
              <a:tr h="1317607">
                <a:tc>
                  <a:txBody>
                    <a:bodyPr/>
                    <a:lstStyle/>
                    <a:p>
                      <a:r>
                        <a:rPr lang="en-US" dirty="0"/>
                        <a:t>SRB</a:t>
                      </a:r>
                    </a:p>
                  </a:txBody>
                  <a:tcPr/>
                </a:tc>
                <a:tc>
                  <a:txBody>
                    <a:bodyPr/>
                    <a:lstStyle/>
                    <a:p>
                      <a:r>
                        <a:rPr lang="en-US" dirty="0"/>
                        <a:t>Contains space to score individual items for each domain and includes space for students to write the responses for the W domain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Letter- 8.5” by 11”</a:t>
                      </a:r>
                    </a:p>
                    <a:p>
                      <a:endParaRPr lang="en-US" dirty="0"/>
                    </a:p>
                  </a:txBody>
                  <a:tcPr/>
                </a:tc>
                <a:extLst>
                  <a:ext uri="{0D108BD9-81ED-4DB2-BD59-A6C34878D82A}">
                    <a16:rowId xmlns:a16="http://schemas.microsoft.com/office/drawing/2014/main" val="1846819408"/>
                  </a:ext>
                </a:extLst>
              </a:tr>
              <a:tr h="524222">
                <a:tc>
                  <a:txBody>
                    <a:bodyPr/>
                    <a:lstStyle/>
                    <a:p>
                      <a:r>
                        <a:rPr lang="en-US" dirty="0"/>
                        <a:t>TAM</a:t>
                      </a:r>
                    </a:p>
                  </a:txBody>
                  <a:tcPr/>
                </a:tc>
                <a:tc>
                  <a:txBody>
                    <a:bodyPr/>
                    <a:lstStyle/>
                    <a:p>
                      <a:r>
                        <a:rPr lang="en-US" dirty="0"/>
                        <a:t>Contains all the instructions for administering and scoring the screener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Letter- 8.5” by 11”</a:t>
                      </a:r>
                    </a:p>
                    <a:p>
                      <a:endParaRPr lang="en-US" dirty="0"/>
                    </a:p>
                  </a:txBody>
                  <a:tcPr/>
                </a:tc>
                <a:extLst>
                  <a:ext uri="{0D108BD9-81ED-4DB2-BD59-A6C34878D82A}">
                    <a16:rowId xmlns:a16="http://schemas.microsoft.com/office/drawing/2014/main" val="3445408381"/>
                  </a:ext>
                </a:extLst>
              </a:tr>
            </a:tbl>
          </a:graphicData>
        </a:graphic>
      </p:graphicFrame>
    </p:spTree>
    <p:extLst>
      <p:ext uri="{BB962C8B-B14F-4D97-AF65-F5344CB8AC3E}">
        <p14:creationId xmlns:p14="http://schemas.microsoft.com/office/powerpoint/2010/main" val="3369610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4406-BFD4-67C8-B738-7FEFBCC5E71B}"/>
              </a:ext>
            </a:extLst>
          </p:cNvPr>
          <p:cNvSpPr>
            <a:spLocks noGrp="1"/>
          </p:cNvSpPr>
          <p:nvPr>
            <p:ph type="title"/>
          </p:nvPr>
        </p:nvSpPr>
        <p:spPr/>
        <p:txBody>
          <a:bodyPr/>
          <a:lstStyle/>
          <a:p>
            <a:r>
              <a:rPr lang="en-US" dirty="0"/>
              <a:t>Testing Times and Domains</a:t>
            </a:r>
          </a:p>
        </p:txBody>
      </p:sp>
      <p:sp>
        <p:nvSpPr>
          <p:cNvPr id="3" name="Content Placeholder 2">
            <a:extLst>
              <a:ext uri="{FF2B5EF4-FFF2-40B4-BE49-F238E27FC236}">
                <a16:creationId xmlns:a16="http://schemas.microsoft.com/office/drawing/2014/main" id="{CA76638E-831E-395A-0CE9-F11916DA450C}"/>
              </a:ext>
            </a:extLst>
          </p:cNvPr>
          <p:cNvSpPr>
            <a:spLocks noGrp="1"/>
          </p:cNvSpPr>
          <p:nvPr>
            <p:ph idx="1"/>
          </p:nvPr>
        </p:nvSpPr>
        <p:spPr/>
        <p:txBody>
          <a:bodyPr/>
          <a:lstStyle/>
          <a:p>
            <a:r>
              <a:rPr lang="en-US" dirty="0"/>
              <a:t>Thirty minutes or less to administer the screener per individual</a:t>
            </a:r>
          </a:p>
          <a:p>
            <a:r>
              <a:rPr lang="en-US" dirty="0"/>
              <a:t>Domains are administered in the following order:</a:t>
            </a:r>
          </a:p>
          <a:p>
            <a:pPr lvl="1"/>
            <a:r>
              <a:rPr lang="en-US" dirty="0"/>
              <a:t>Listening</a:t>
            </a:r>
          </a:p>
          <a:p>
            <a:pPr lvl="1"/>
            <a:r>
              <a:rPr lang="en-US" dirty="0"/>
              <a:t>Reading</a:t>
            </a:r>
          </a:p>
          <a:p>
            <a:pPr lvl="1"/>
            <a:r>
              <a:rPr lang="en-US" dirty="0"/>
              <a:t>Speaking</a:t>
            </a:r>
          </a:p>
          <a:p>
            <a:pPr lvl="1"/>
            <a:r>
              <a:rPr lang="en-US" dirty="0"/>
              <a:t>Writing</a:t>
            </a:r>
          </a:p>
          <a:p>
            <a:pPr marL="0" lvl="0" indent="0">
              <a:buNone/>
              <a:defRPr/>
            </a:pPr>
            <a:r>
              <a:rPr lang="en-US" b="1" i="1" dirty="0"/>
              <a:t>Please Note: Listening and Reading test administrations typically require less time than Speaking and Writing.</a:t>
            </a:r>
          </a:p>
        </p:txBody>
      </p:sp>
    </p:spTree>
    <p:extLst>
      <p:ext uri="{BB962C8B-B14F-4D97-AF65-F5344CB8AC3E}">
        <p14:creationId xmlns:p14="http://schemas.microsoft.com/office/powerpoint/2010/main" val="1597875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483FB-8B58-6F4E-58CB-8218FFE83176}"/>
              </a:ext>
            </a:extLst>
          </p:cNvPr>
          <p:cNvSpPr>
            <a:spLocks noGrp="1"/>
          </p:cNvSpPr>
          <p:nvPr>
            <p:ph type="title"/>
          </p:nvPr>
        </p:nvSpPr>
        <p:spPr>
          <a:xfrm>
            <a:off x="0" y="4273"/>
            <a:ext cx="10515600" cy="1151288"/>
          </a:xfrm>
        </p:spPr>
        <p:txBody>
          <a:bodyPr/>
          <a:lstStyle/>
          <a:p>
            <a:r>
              <a:rPr lang="en-US" dirty="0"/>
              <a:t>TA Training and Certification</a:t>
            </a:r>
          </a:p>
        </p:txBody>
      </p:sp>
      <p:sp>
        <p:nvSpPr>
          <p:cNvPr id="3" name="Content Placeholder 2">
            <a:extLst>
              <a:ext uri="{FF2B5EF4-FFF2-40B4-BE49-F238E27FC236}">
                <a16:creationId xmlns:a16="http://schemas.microsoft.com/office/drawing/2014/main" id="{91BDE6DA-DC94-9241-C3C8-4F0B8C1ED92A}"/>
              </a:ext>
            </a:extLst>
          </p:cNvPr>
          <p:cNvSpPr>
            <a:spLocks noGrp="1"/>
          </p:cNvSpPr>
          <p:nvPr>
            <p:ph idx="1"/>
          </p:nvPr>
        </p:nvSpPr>
        <p:spPr>
          <a:xfrm>
            <a:off x="838200" y="1155561"/>
            <a:ext cx="10515600" cy="4093115"/>
          </a:xfrm>
        </p:spPr>
        <p:txBody>
          <a:bodyPr vert="horz" lIns="91440" tIns="45720" rIns="91440" bIns="45720" rtlCol="0" anchor="t">
            <a:normAutofit fontScale="92500"/>
          </a:bodyPr>
          <a:lstStyle/>
          <a:p>
            <a:r>
              <a:rPr lang="en-US"/>
              <a:t>TAs must complete and pass the following training to administer the WIDA Alternate Screener on the WIDA website under the </a:t>
            </a:r>
            <a:r>
              <a:rPr lang="en-US" dirty="0">
                <a:hlinkClick r:id="rId2"/>
              </a:rPr>
              <a:t>WIDA Secure Portal</a:t>
            </a:r>
            <a:r>
              <a:rPr lang="en-US"/>
              <a:t> in Canvas:</a:t>
            </a:r>
          </a:p>
          <a:p>
            <a:pPr lvl="1"/>
            <a:r>
              <a:rPr lang="en-US" dirty="0"/>
              <a:t>WIDA Alternate Screener: Administration and Scoring</a:t>
            </a:r>
            <a:endParaRPr lang="en-US"/>
          </a:p>
          <a:p>
            <a:r>
              <a:rPr lang="en-US" dirty="0"/>
              <a:t>The training course to administer the WIDA Alternate Screener takes TAs one to two hours to complete and is available starting </a:t>
            </a:r>
            <a:r>
              <a:rPr lang="en-US" b="1" dirty="0"/>
              <a:t>Wednesday, July 1</a:t>
            </a:r>
          </a:p>
          <a:p>
            <a:r>
              <a:rPr lang="en-US" dirty="0"/>
              <a:t>TAs must provide a copy of the certification to the DAC to be kept on file in the district office</a:t>
            </a:r>
          </a:p>
          <a:p>
            <a:r>
              <a:rPr lang="en-US" dirty="0"/>
              <a:t>TAs must read the Test Administration Manual in its entirety and sign a district form, provided by the DAC, to show completion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220299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CBA35-6694-37F3-4D81-EFF4CE7BF08B}"/>
              </a:ext>
            </a:extLst>
          </p:cNvPr>
          <p:cNvSpPr>
            <a:spLocks noGrp="1"/>
          </p:cNvSpPr>
          <p:nvPr>
            <p:ph type="title"/>
          </p:nvPr>
        </p:nvSpPr>
        <p:spPr/>
        <p:txBody>
          <a:bodyPr/>
          <a:lstStyle/>
          <a:p>
            <a:r>
              <a:rPr lang="en-US" dirty="0"/>
              <a:t>Testing Accommodations Guidance</a:t>
            </a:r>
          </a:p>
        </p:txBody>
      </p:sp>
      <p:sp>
        <p:nvSpPr>
          <p:cNvPr id="3" name="Content Placeholder 2">
            <a:extLst>
              <a:ext uri="{FF2B5EF4-FFF2-40B4-BE49-F238E27FC236}">
                <a16:creationId xmlns:a16="http://schemas.microsoft.com/office/drawing/2014/main" id="{CD85F53F-75DE-3FA7-8419-0861D2847B6F}"/>
              </a:ext>
            </a:extLst>
          </p:cNvPr>
          <p:cNvSpPr>
            <a:spLocks noGrp="1"/>
          </p:cNvSpPr>
          <p:nvPr>
            <p:ph idx="1"/>
          </p:nvPr>
        </p:nvSpPr>
        <p:spPr>
          <a:xfrm>
            <a:off x="838200" y="1975823"/>
            <a:ext cx="10515600" cy="4093115"/>
          </a:xfrm>
        </p:spPr>
        <p:txBody>
          <a:bodyPr vert="horz" lIns="91440" tIns="45720" rIns="91440" bIns="45720" rtlCol="0" anchor="t">
            <a:normAutofit/>
          </a:bodyPr>
          <a:lstStyle/>
          <a:p>
            <a:r>
              <a:rPr lang="en-US" dirty="0"/>
              <a:t>Found in the </a:t>
            </a:r>
            <a:r>
              <a:rPr lang="en-US" dirty="0">
                <a:hlinkClick r:id="rId2"/>
              </a:rPr>
              <a:t>Accessibility and Accommodations Manual</a:t>
            </a:r>
            <a:endParaRPr lang="en-US" dirty="0"/>
          </a:p>
          <a:p>
            <a:r>
              <a:rPr lang="en-US" dirty="0"/>
              <a:t>TAs must have the WIDA Alternate Screener Checklist completed by the IEP Team to provide the appropriate accommodations for an EL with an </a:t>
            </a:r>
            <a:r>
              <a:rPr lang="en-US"/>
              <a:t>IEP </a:t>
            </a:r>
            <a:r>
              <a:rPr lang="en-US" dirty="0"/>
              <a:t>or 504 Plan on the WIDA Alternate Screener during testing</a:t>
            </a:r>
          </a:p>
          <a:p>
            <a:pPr marL="0" indent="0">
              <a:buNone/>
            </a:pPr>
            <a:endParaRPr lang="en-US" dirty="0"/>
          </a:p>
        </p:txBody>
      </p:sp>
    </p:spTree>
    <p:extLst>
      <p:ext uri="{BB962C8B-B14F-4D97-AF65-F5344CB8AC3E}">
        <p14:creationId xmlns:p14="http://schemas.microsoft.com/office/powerpoint/2010/main" val="3650597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891EE85-9F2E-4ABA-A02D-4E97BFD797BA}"/>
              </a:ext>
            </a:extLst>
          </p:cNvPr>
          <p:cNvSpPr>
            <a:spLocks noGrp="1"/>
          </p:cNvSpPr>
          <p:nvPr>
            <p:ph type="title"/>
          </p:nvPr>
        </p:nvSpPr>
        <p:spPr>
          <a:xfrm>
            <a:off x="0" y="221599"/>
            <a:ext cx="12192000" cy="646331"/>
          </a:xfrm>
          <a:prstGeom prst="rect">
            <a:avLst/>
          </a:prstGeom>
        </p:spPr>
        <p:txBody>
          <a:bodyPr wrap="square">
            <a:spAutoFit/>
          </a:bodyPr>
          <a:lstStyle/>
          <a:p>
            <a:r>
              <a:rPr lang="en-US" dirty="0"/>
              <a:t>Accessibility and Accommodations Manual</a:t>
            </a:r>
          </a:p>
        </p:txBody>
      </p:sp>
      <p:pic>
        <p:nvPicPr>
          <p:cNvPr id="4" name="Picture 3" descr="The image shows a cover page for the &quot;2025-2026 Accessibility &amp; Accommodations Manual&quot; published by WIDA at the University of Wisconsin-Madison. The manual pertains to &quot;ACCESS for ELLs,&quot; which includes Kindergarten ACCESS for ELLs, ACCESS for ELLs Paper, ACCESS for ELLs Online, and WIDA Alternate ACCESS. It also covers the WIDA Screener, including WIDA Screener for Kindergarten, WIDA Screener Paper, and WIDA Screener Online. The cover features the WIDA logo and branding elements">
            <a:extLst>
              <a:ext uri="{FF2B5EF4-FFF2-40B4-BE49-F238E27FC236}">
                <a16:creationId xmlns:a16="http://schemas.microsoft.com/office/drawing/2014/main" id="{1B023AAF-82B7-E96E-1180-B881FB6091D4}"/>
              </a:ext>
            </a:extLst>
          </p:cNvPr>
          <p:cNvPicPr>
            <a:picLocks noChangeAspect="1"/>
          </p:cNvPicPr>
          <p:nvPr/>
        </p:nvPicPr>
        <p:blipFill>
          <a:blip r:embed="rId3"/>
          <a:stretch>
            <a:fillRect/>
          </a:stretch>
        </p:blipFill>
        <p:spPr>
          <a:xfrm>
            <a:off x="791169" y="1093226"/>
            <a:ext cx="3536991" cy="4508988"/>
          </a:xfrm>
          <a:prstGeom prst="rect">
            <a:avLst/>
          </a:prstGeom>
        </p:spPr>
      </p:pic>
      <p:sp>
        <p:nvSpPr>
          <p:cNvPr id="7" name="Content Placeholder 4" descr="The Accessibility and Accommodations Manual has the following include:&#10;&#10;Participation guidance​&#10;&#10;Framework​&#10;&#10;Types of supports​&#10;&#10;Alternate ACCESS for ELLs criteria​&#10;&#10;Keyboard shortcuts​&#10;&#10;Scribe and Transcription guidance​&#10;&#10;WIDA Screener for Kindergarten and Online​&#10;&#10;Accommodation checklists ACCESS online and paper, Kindergarten and Alternate ACCESS​">
            <a:extLst>
              <a:ext uri="{FF2B5EF4-FFF2-40B4-BE49-F238E27FC236}">
                <a16:creationId xmlns:a16="http://schemas.microsoft.com/office/drawing/2014/main" id="{F36FAF90-01CC-40C9-9C44-35E838A04CF0}"/>
              </a:ext>
            </a:extLst>
          </p:cNvPr>
          <p:cNvSpPr txBox="1">
            <a:spLocks/>
          </p:cNvSpPr>
          <p:nvPr/>
        </p:nvSpPr>
        <p:spPr>
          <a:xfrm>
            <a:off x="5024369" y="971804"/>
            <a:ext cx="6543040" cy="4630409"/>
          </a:xfrm>
          <a:prstGeom prst="rect">
            <a:avLst/>
          </a:prstGeom>
        </p:spPr>
        <p:txBody>
          <a:bodyPr lIns="91440" tIns="45720" rIns="91440" bIns="4572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EL students with an IEP or 504 Plan</a:t>
            </a:r>
            <a:r>
              <a:rPr lang="en-US"/>
              <a:t> can be offered the </a:t>
            </a:r>
            <a:r>
              <a:rPr lang="en-US" dirty="0"/>
              <a:t>following on the WIDA Screeners:</a:t>
            </a:r>
          </a:p>
          <a:p>
            <a:pPr marL="914400" lvl="1" indent="-457200"/>
            <a:r>
              <a:rPr lang="en-US" dirty="0"/>
              <a:t>Participation guidance</a:t>
            </a:r>
          </a:p>
          <a:p>
            <a:pPr marL="914400" lvl="1" indent="-457200"/>
            <a:r>
              <a:rPr lang="en-US" dirty="0"/>
              <a:t>Framework</a:t>
            </a:r>
          </a:p>
          <a:p>
            <a:pPr marL="914400" lvl="1" indent="-457200"/>
            <a:r>
              <a:rPr lang="en-US" dirty="0"/>
              <a:t>Types of support</a:t>
            </a:r>
          </a:p>
          <a:p>
            <a:pPr marL="914400" lvl="1" indent="-457200"/>
            <a:r>
              <a:rPr lang="en-US" dirty="0"/>
              <a:t>Keyboard shortcuts</a:t>
            </a:r>
          </a:p>
          <a:p>
            <a:pPr marL="914400" lvl="1" indent="-457200"/>
            <a:r>
              <a:rPr lang="en-US" dirty="0"/>
              <a:t>Scribe and Transcription guidance</a:t>
            </a:r>
          </a:p>
          <a:p>
            <a:pPr marL="914400" lvl="1" indent="-457200"/>
            <a:r>
              <a:rPr lang="en-US" dirty="0">
                <a:hlinkClick r:id="rId4"/>
              </a:rPr>
              <a:t>Accommodation checklists WIDA Screener for Kindergarten, WIDA Screener Online, WIDA Alternate Screener, WIDA ACCESS online and paper, WIDA  ACCESS for Kindergarten and WIDA Alternate</a:t>
            </a:r>
            <a:r>
              <a:rPr lang="en-US" dirty="0"/>
              <a:t>-WIDA Secure Portal</a:t>
            </a:r>
          </a:p>
          <a:p>
            <a:pPr marL="914400" lvl="1" indent="-457200"/>
            <a:r>
              <a:rPr lang="en-US" dirty="0">
                <a:hlinkClick r:id="rId5"/>
              </a:rPr>
              <a:t>Accessibility and Accommodations Manual</a:t>
            </a:r>
            <a:r>
              <a:rPr lang="en-US" dirty="0"/>
              <a:t>- Appendix E: Checklists, p. 34</a:t>
            </a:r>
          </a:p>
          <a:p>
            <a:endParaRPr lang="en-US" dirty="0"/>
          </a:p>
        </p:txBody>
      </p:sp>
    </p:spTree>
    <p:extLst>
      <p:ext uri="{BB962C8B-B14F-4D97-AF65-F5344CB8AC3E}">
        <p14:creationId xmlns:p14="http://schemas.microsoft.com/office/powerpoint/2010/main" val="567171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DA96-3721-5A45-358A-C0998646239A}"/>
              </a:ext>
            </a:extLst>
          </p:cNvPr>
          <p:cNvSpPr>
            <a:spLocks noGrp="1"/>
          </p:cNvSpPr>
          <p:nvPr>
            <p:ph type="title"/>
          </p:nvPr>
        </p:nvSpPr>
        <p:spPr>
          <a:xfrm>
            <a:off x="0" y="0"/>
            <a:ext cx="11755271" cy="1115961"/>
          </a:xfrm>
        </p:spPr>
        <p:txBody>
          <a:bodyPr>
            <a:normAutofit fontScale="90000"/>
          </a:bodyPr>
          <a:lstStyle/>
          <a:p>
            <a:pPr marL="229870"/>
            <a:r>
              <a:rPr lang="en-US" dirty="0"/>
              <a:t>Test Administration Logistics Before, During and </a:t>
            </a:r>
            <a:r>
              <a:rPr lang="en-US"/>
              <a:t>After</a:t>
            </a:r>
            <a:endParaRPr lang="en-US" dirty="0"/>
          </a:p>
        </p:txBody>
      </p:sp>
      <p:sp>
        <p:nvSpPr>
          <p:cNvPr id="3" name="Content Placeholder 2">
            <a:extLst>
              <a:ext uri="{FF2B5EF4-FFF2-40B4-BE49-F238E27FC236}">
                <a16:creationId xmlns:a16="http://schemas.microsoft.com/office/drawing/2014/main" id="{F7DC1F31-0A80-6E75-46E1-E937F821B200}"/>
              </a:ext>
            </a:extLst>
          </p:cNvPr>
          <p:cNvSpPr>
            <a:spLocks noGrp="1"/>
          </p:cNvSpPr>
          <p:nvPr>
            <p:ph idx="1"/>
          </p:nvPr>
        </p:nvSpPr>
        <p:spPr>
          <a:xfrm>
            <a:off x="570853" y="923482"/>
            <a:ext cx="11385756" cy="4650658"/>
          </a:xfrm>
        </p:spPr>
        <p:txBody>
          <a:bodyPr>
            <a:normAutofit fontScale="62500" lnSpcReduction="20000"/>
          </a:bodyPr>
          <a:lstStyle/>
          <a:p>
            <a:r>
              <a:rPr lang="en-US" sz="2900" dirty="0"/>
              <a:t>It is a secure test</a:t>
            </a:r>
          </a:p>
          <a:p>
            <a:r>
              <a:rPr lang="en-US" sz="2900" dirty="0"/>
              <a:t>Items per domain:</a:t>
            </a:r>
          </a:p>
          <a:p>
            <a:pPr lvl="1"/>
            <a:r>
              <a:rPr lang="en-US" sz="2900" dirty="0"/>
              <a:t>Listening and Reading have three items each</a:t>
            </a:r>
          </a:p>
          <a:p>
            <a:pPr lvl="1"/>
            <a:r>
              <a:rPr lang="en-US" sz="2900" dirty="0"/>
              <a:t>Speaking has two items</a:t>
            </a:r>
          </a:p>
          <a:p>
            <a:pPr lvl="1"/>
            <a:r>
              <a:rPr lang="en-US" sz="2900" dirty="0"/>
              <a:t>Writing has one item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Students will attempt all items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900" b="0" i="0" u="none" strike="noStrike" kern="1200" cap="none" spc="0" normalizeH="0" baseline="0" noProof="0" dirty="0">
                <a:ln>
                  <a:noFill/>
                </a:ln>
                <a:solidFill>
                  <a:srgbClr val="102649"/>
                </a:solidFill>
                <a:effectLst/>
                <a:uLnTx/>
                <a:uFillTx/>
                <a:latin typeface="Franklin Gothic Book" panose="020B0503020102020204"/>
                <a:ea typeface="+mn-ea"/>
                <a:cs typeface="+mn-cs"/>
              </a:rPr>
              <a:t>No stopping rules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Same scaffolded cue/question process at WIDA Alternate ACCESS- more details in the TAM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Student may take as many breaks as needed between domains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Students will use the preferred writing instrument and communications tools (example: AAC device)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Test in a quiet and familiar testing space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Cover or remove any posters, etc. that could assist students during testing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Post a Do not Disturb sign outside the testing room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Monitor students closely during testing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900" dirty="0">
                <a:latin typeface="Franklin Gothic Book" panose="020B0503020102020204"/>
              </a:rPr>
              <a:t>Maintain test security with all test materials before, during and after testing</a:t>
            </a:r>
          </a:p>
          <a:p>
            <a:pPr marL="457200" lvl="1" indent="0">
              <a:buNone/>
            </a:pPr>
            <a:endParaRPr lang="en-US" sz="2900" dirty="0"/>
          </a:p>
          <a:p>
            <a:endParaRPr lang="en-US" dirty="0"/>
          </a:p>
        </p:txBody>
      </p:sp>
    </p:spTree>
    <p:extLst>
      <p:ext uri="{BB962C8B-B14F-4D97-AF65-F5344CB8AC3E}">
        <p14:creationId xmlns:p14="http://schemas.microsoft.com/office/powerpoint/2010/main" val="298317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1540-53F1-9024-43B4-E13C91CE8869}"/>
              </a:ext>
            </a:extLst>
          </p:cNvPr>
          <p:cNvSpPr>
            <a:spLocks noGrp="1"/>
          </p:cNvSpPr>
          <p:nvPr>
            <p:ph type="title"/>
          </p:nvPr>
        </p:nvSpPr>
        <p:spPr/>
        <p:txBody>
          <a:bodyPr/>
          <a:lstStyle/>
          <a:p>
            <a:pPr marL="229870"/>
            <a:r>
              <a:rPr lang="en-US" dirty="0"/>
              <a:t>After </a:t>
            </a:r>
            <a:r>
              <a:rPr lang="en-US"/>
              <a:t>Screening</a:t>
            </a:r>
            <a:endParaRPr lang="en-US" dirty="0"/>
          </a:p>
        </p:txBody>
      </p:sp>
      <p:sp>
        <p:nvSpPr>
          <p:cNvPr id="3" name="Content Placeholder 2">
            <a:extLst>
              <a:ext uri="{FF2B5EF4-FFF2-40B4-BE49-F238E27FC236}">
                <a16:creationId xmlns:a16="http://schemas.microsoft.com/office/drawing/2014/main" id="{B67060C4-23D6-94B6-771E-61ECC77CF489}"/>
              </a:ext>
            </a:extLst>
          </p:cNvPr>
          <p:cNvSpPr>
            <a:spLocks noGrp="1"/>
          </p:cNvSpPr>
          <p:nvPr>
            <p:ph type="body" idx="1"/>
          </p:nvPr>
        </p:nvSpPr>
        <p:spPr/>
        <p:txBody>
          <a:bodyPr vert="horz" lIns="91440" tIns="45720" rIns="91440" bIns="45720" rtlCol="0" anchor="t">
            <a:normAutofit/>
          </a:bodyPr>
          <a:lstStyle/>
          <a:p>
            <a:r>
              <a:rPr lang="en-US" dirty="0"/>
              <a:t>Scoring, Printing Reports, Entering Data into IC and </a:t>
            </a:r>
            <a:r>
              <a:rPr lang="en-US"/>
              <a:t>Resources</a:t>
            </a:r>
            <a:endParaRPr lang="en-US" dirty="0"/>
          </a:p>
        </p:txBody>
      </p:sp>
    </p:spTree>
    <p:extLst>
      <p:ext uri="{BB962C8B-B14F-4D97-AF65-F5344CB8AC3E}">
        <p14:creationId xmlns:p14="http://schemas.microsoft.com/office/powerpoint/2010/main" val="258643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7F8F-A910-39AC-BBCC-A30B7C523901}"/>
              </a:ext>
            </a:extLst>
          </p:cNvPr>
          <p:cNvSpPr>
            <a:spLocks noGrp="1"/>
          </p:cNvSpPr>
          <p:nvPr>
            <p:ph type="title"/>
          </p:nvPr>
        </p:nvSpPr>
        <p:spPr>
          <a:xfrm>
            <a:off x="0" y="1"/>
            <a:ext cx="10515600" cy="1135464"/>
          </a:xfrm>
        </p:spPr>
        <p:txBody>
          <a:bodyPr>
            <a:normAutofit fontScale="90000"/>
          </a:bodyPr>
          <a:lstStyle/>
          <a:p>
            <a:pPr marL="229870"/>
            <a:r>
              <a:rPr lang="en-US" dirty="0"/>
              <a:t>WIDA </a:t>
            </a:r>
            <a:r>
              <a:rPr lang="en-US"/>
              <a:t>Alternate ACCESS Scoring and Printed Report</a:t>
            </a:r>
            <a:endParaRPr lang="en-US" dirty="0"/>
          </a:p>
        </p:txBody>
      </p:sp>
      <p:sp>
        <p:nvSpPr>
          <p:cNvPr id="3" name="Content Placeholder 2">
            <a:extLst>
              <a:ext uri="{FF2B5EF4-FFF2-40B4-BE49-F238E27FC236}">
                <a16:creationId xmlns:a16="http://schemas.microsoft.com/office/drawing/2014/main" id="{F2E33545-BAAB-2B70-4128-DB152BC94FDA}"/>
              </a:ext>
            </a:extLst>
          </p:cNvPr>
          <p:cNvSpPr>
            <a:spLocks noGrp="1"/>
          </p:cNvSpPr>
          <p:nvPr>
            <p:ph idx="4294967295"/>
          </p:nvPr>
        </p:nvSpPr>
        <p:spPr>
          <a:xfrm>
            <a:off x="258097" y="1526033"/>
            <a:ext cx="4618703" cy="4678121"/>
          </a:xfrm>
        </p:spPr>
        <p:txBody>
          <a:bodyPr vert="horz" lIns="91440" tIns="45720" rIns="91440" bIns="45720" rtlCol="0" anchor="t">
            <a:normAutofit fontScale="92500"/>
          </a:bodyPr>
          <a:lstStyle/>
          <a:p>
            <a:pPr lvl="0">
              <a:defRPr/>
            </a:pPr>
            <a:r>
              <a:rPr lang="en-US"/>
              <a:t>TA scores the assessment on the SRB using the Alternate Screener Scoring Sheet found on the </a:t>
            </a:r>
            <a:r>
              <a:rPr lang="en-US" dirty="0">
                <a:hlinkClick r:id="rId2"/>
              </a:rPr>
              <a:t>WIDA Secure Portal</a:t>
            </a:r>
            <a:r>
              <a:rPr lang="en-US" dirty="0"/>
              <a:t> </a:t>
            </a:r>
          </a:p>
          <a:p>
            <a:pPr lvl="0">
              <a:defRPr/>
            </a:pPr>
            <a:r>
              <a:rPr lang="en-US" dirty="0"/>
              <a:t>TA marks one score for each item</a:t>
            </a:r>
          </a:p>
          <a:p>
            <a:pPr lvl="0">
              <a:defRPr/>
            </a:pPr>
            <a:r>
              <a:rPr lang="en-US" dirty="0"/>
              <a:t>Once scoring is complete, the TA will enter the student’s scores on the Alternate Screener scoring calculator located on the </a:t>
            </a:r>
            <a:r>
              <a:rPr lang="en-US" dirty="0">
                <a:hlinkClick r:id="rId3"/>
              </a:rPr>
              <a:t>WIDA website</a:t>
            </a:r>
            <a:r>
              <a:rPr lang="en-US" dirty="0"/>
              <a:t> to get a printed score report</a:t>
            </a:r>
          </a:p>
          <a:p>
            <a:pPr lvl="0">
              <a:defRPr/>
            </a:pPr>
            <a:endParaRPr lang="en-US" dirty="0"/>
          </a:p>
          <a:p>
            <a:pPr marL="0" lvl="0" indent="0">
              <a:buNone/>
              <a:defRPr/>
            </a:pPr>
            <a:endParaRPr lang="en-US" dirty="0"/>
          </a:p>
          <a:p>
            <a:endParaRPr lang="en-US" dirty="0"/>
          </a:p>
        </p:txBody>
      </p:sp>
      <p:pic>
        <p:nvPicPr>
          <p:cNvPr id="5" name="Picture 4" descr="The screenshot shows an image of the WIDA Screener scoring page on the WIDA website. After you administer WIDA Alternate Screener, enter the student’s scores below to generate a report of the student’s test performance. The score report will show performance in terms of the WIDA Alternate English language proficiency levels. Use caution when interpreting domain-specific scores on WIDA Alternate Screener due to the limited number of items in each domain.  Refer to your member/state page for details on the identification criteria and placement guidance applicable to your students. Student's current grade with a drop-down menu- K through grade 12. Box 1. Total Listening Score with dropdown menu for score entry. Box 2. Total reading score with dropdown menu for score entry. Box 3- total speaking score with dropdown menu for score entry. Box four- total writing score with dropdown menu for score entry. There is an action button for Get Score Report and an action button to Close the Form.">
            <a:extLst>
              <a:ext uri="{FF2B5EF4-FFF2-40B4-BE49-F238E27FC236}">
                <a16:creationId xmlns:a16="http://schemas.microsoft.com/office/drawing/2014/main" id="{1E39A959-B210-33E3-44EE-7EB2B379AA92}"/>
              </a:ext>
            </a:extLst>
          </p:cNvPr>
          <p:cNvPicPr>
            <a:picLocks noChangeAspect="1"/>
          </p:cNvPicPr>
          <p:nvPr/>
        </p:nvPicPr>
        <p:blipFill>
          <a:blip r:embed="rId4"/>
          <a:stretch>
            <a:fillRect/>
          </a:stretch>
        </p:blipFill>
        <p:spPr>
          <a:xfrm>
            <a:off x="5270093" y="1641986"/>
            <a:ext cx="6836058" cy="3234814"/>
          </a:xfrm>
          <a:prstGeom prst="rect">
            <a:avLst/>
          </a:prstGeom>
        </p:spPr>
      </p:pic>
    </p:spTree>
    <p:extLst>
      <p:ext uri="{BB962C8B-B14F-4D97-AF65-F5344CB8AC3E}">
        <p14:creationId xmlns:p14="http://schemas.microsoft.com/office/powerpoint/2010/main" val="368405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11C93-384C-EB6B-63C6-141F01F30AF6}"/>
              </a:ext>
            </a:extLst>
          </p:cNvPr>
          <p:cNvSpPr>
            <a:spLocks noGrp="1"/>
          </p:cNvSpPr>
          <p:nvPr>
            <p:ph type="title"/>
          </p:nvPr>
        </p:nvSpPr>
        <p:spPr>
          <a:xfrm>
            <a:off x="0" y="0"/>
            <a:ext cx="10515600" cy="1135463"/>
          </a:xfrm>
        </p:spPr>
        <p:txBody>
          <a:bodyPr/>
          <a:lstStyle/>
          <a:p>
            <a:pPr marL="229870"/>
            <a:r>
              <a:rPr lang="en-US" dirty="0"/>
              <a:t>Enterin</a:t>
            </a:r>
            <a:r>
              <a:rPr lang="en-US"/>
              <a:t>g the WIDA Screener Scores into IC</a:t>
            </a:r>
            <a:endParaRPr lang="en-US" dirty="0"/>
          </a:p>
        </p:txBody>
      </p:sp>
      <p:sp>
        <p:nvSpPr>
          <p:cNvPr id="3" name="Content Placeholder 2">
            <a:extLst>
              <a:ext uri="{FF2B5EF4-FFF2-40B4-BE49-F238E27FC236}">
                <a16:creationId xmlns:a16="http://schemas.microsoft.com/office/drawing/2014/main" id="{0667D5DA-137B-B59D-AFBE-E4DE78A2C56B}"/>
              </a:ext>
            </a:extLst>
          </p:cNvPr>
          <p:cNvSpPr>
            <a:spLocks noGrp="1"/>
          </p:cNvSpPr>
          <p:nvPr>
            <p:ph idx="1"/>
          </p:nvPr>
        </p:nvSpPr>
        <p:spPr/>
        <p:txBody>
          <a:bodyPr/>
          <a:lstStyle/>
          <a:p>
            <a:r>
              <a:rPr lang="en-US" dirty="0"/>
              <a:t>District or school staff will manually enter the WIDA screener scores into Infinite Campus (IC)</a:t>
            </a:r>
          </a:p>
          <a:p>
            <a:r>
              <a:rPr lang="en-US" dirty="0"/>
              <a:t>Additional information can be found in the </a:t>
            </a:r>
            <a:r>
              <a:rPr lang="en-US" dirty="0">
                <a:hlinkClick r:id="rId2"/>
              </a:rPr>
              <a:t>EL Data Standards</a:t>
            </a:r>
            <a:endParaRPr lang="en-US" dirty="0"/>
          </a:p>
        </p:txBody>
      </p:sp>
    </p:spTree>
    <p:extLst>
      <p:ext uri="{BB962C8B-B14F-4D97-AF65-F5344CB8AC3E}">
        <p14:creationId xmlns:p14="http://schemas.microsoft.com/office/powerpoint/2010/main" val="358727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995D2F-8A45-2A90-9077-4CC75D0A82F6}"/>
              </a:ext>
            </a:extLst>
          </p:cNvPr>
          <p:cNvSpPr>
            <a:spLocks noGrp="1"/>
          </p:cNvSpPr>
          <p:nvPr>
            <p:ph type="title"/>
          </p:nvPr>
        </p:nvSpPr>
        <p:spPr>
          <a:xfrm>
            <a:off x="0" y="1"/>
            <a:ext cx="10515600" cy="1155560"/>
          </a:xfrm>
        </p:spPr>
        <p:txBody>
          <a:bodyPr/>
          <a:lstStyle/>
          <a:p>
            <a:r>
              <a:rPr lang="en-US" dirty="0"/>
              <a:t>Agenda</a:t>
            </a:r>
          </a:p>
        </p:txBody>
      </p:sp>
      <p:sp>
        <p:nvSpPr>
          <p:cNvPr id="8" name="Content Placeholder 7">
            <a:extLst>
              <a:ext uri="{FF2B5EF4-FFF2-40B4-BE49-F238E27FC236}">
                <a16:creationId xmlns:a16="http://schemas.microsoft.com/office/drawing/2014/main" id="{8CEED6DD-3855-9301-056D-6775A485FF48}"/>
              </a:ext>
            </a:extLst>
          </p:cNvPr>
          <p:cNvSpPr>
            <a:spLocks noGrp="1"/>
          </p:cNvSpPr>
          <p:nvPr>
            <p:ph idx="1"/>
          </p:nvPr>
        </p:nvSpPr>
        <p:spPr>
          <a:xfrm>
            <a:off x="836762" y="1382442"/>
            <a:ext cx="10515600" cy="4093115"/>
          </a:xfrm>
        </p:spPr>
        <p:txBody>
          <a:bodyPr>
            <a:normAutofit fontScale="92500" lnSpcReduction="10000"/>
          </a:bodyPr>
          <a:lstStyle/>
          <a:p>
            <a:r>
              <a:rPr lang="en-US" dirty="0"/>
              <a:t>Purpose</a:t>
            </a:r>
          </a:p>
          <a:p>
            <a:r>
              <a:rPr lang="en-US" dirty="0"/>
              <a:t>Before Screening</a:t>
            </a:r>
          </a:p>
          <a:p>
            <a:r>
              <a:rPr lang="en-US" dirty="0"/>
              <a:t>Participation</a:t>
            </a:r>
          </a:p>
          <a:p>
            <a:r>
              <a:rPr lang="en-US" dirty="0"/>
              <a:t>Beginning of the Year Guidance</a:t>
            </a:r>
          </a:p>
          <a:p>
            <a:r>
              <a:rPr lang="en-US" dirty="0"/>
              <a:t>Testing</a:t>
            </a:r>
          </a:p>
          <a:p>
            <a:r>
              <a:rPr lang="en-US" dirty="0"/>
              <a:t>Accommodations</a:t>
            </a:r>
          </a:p>
          <a:p>
            <a:r>
              <a:rPr lang="en-US" dirty="0"/>
              <a:t>Training</a:t>
            </a:r>
          </a:p>
          <a:p>
            <a:r>
              <a:rPr lang="en-US" dirty="0"/>
              <a:t>Scoring</a:t>
            </a:r>
          </a:p>
          <a:p>
            <a:r>
              <a:rPr lang="en-US" dirty="0"/>
              <a:t>Resources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5332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4B5D7-779A-8732-10C9-B40884DAB906}"/>
              </a:ext>
            </a:extLst>
          </p:cNvPr>
          <p:cNvSpPr>
            <a:spLocks noGrp="1"/>
          </p:cNvSpPr>
          <p:nvPr>
            <p:ph type="title"/>
          </p:nvPr>
        </p:nvSpPr>
        <p:spPr>
          <a:xfrm>
            <a:off x="0" y="0"/>
            <a:ext cx="10515600" cy="1142999"/>
          </a:xfrm>
        </p:spPr>
        <p:txBody>
          <a:bodyPr/>
          <a:lstStyle/>
          <a:p>
            <a:r>
              <a:rPr lang="en-US" dirty="0"/>
              <a:t>Exit Criteria for WIDA Alternate Screener</a:t>
            </a:r>
          </a:p>
        </p:txBody>
      </p:sp>
      <p:sp>
        <p:nvSpPr>
          <p:cNvPr id="3" name="Content Placeholder 2">
            <a:extLst>
              <a:ext uri="{FF2B5EF4-FFF2-40B4-BE49-F238E27FC236}">
                <a16:creationId xmlns:a16="http://schemas.microsoft.com/office/drawing/2014/main" id="{F6334526-CFD6-58D6-3D70-947AEF0A3E05}"/>
              </a:ext>
            </a:extLst>
          </p:cNvPr>
          <p:cNvSpPr>
            <a:spLocks noGrp="1"/>
          </p:cNvSpPr>
          <p:nvPr>
            <p:ph idx="1"/>
          </p:nvPr>
        </p:nvSpPr>
        <p:spPr/>
        <p:txBody>
          <a:bodyPr vert="horz" lIns="91440" tIns="45720" rIns="91440" bIns="45720" rtlCol="0" anchor="t">
            <a:normAutofit/>
          </a:bodyPr>
          <a:lstStyle/>
          <a:p>
            <a:r>
              <a:rPr lang="en-US"/>
              <a:t>To exit, the student in grade 1-12 must have an overall composite </a:t>
            </a:r>
            <a:r>
              <a:rPr lang="en-US" dirty="0"/>
              <a:t>of a P3.</a:t>
            </a:r>
          </a:p>
          <a:p>
            <a:r>
              <a:rPr lang="en-US"/>
              <a:t>Kindergarten and first semester Grade 1 students will qualify regardless of </a:t>
            </a:r>
            <a:r>
              <a:rPr lang="en-US" dirty="0"/>
              <a:t>their scores and take WIDA Alternate ACCESS to exit.</a:t>
            </a:r>
          </a:p>
        </p:txBody>
      </p:sp>
    </p:spTree>
    <p:extLst>
      <p:ext uri="{BB962C8B-B14F-4D97-AF65-F5344CB8AC3E}">
        <p14:creationId xmlns:p14="http://schemas.microsoft.com/office/powerpoint/2010/main" val="1563207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5B5F-B4B5-5EF7-E002-0BD9EC978EA1}"/>
              </a:ext>
            </a:extLst>
          </p:cNvPr>
          <p:cNvSpPr>
            <a:spLocks noGrp="1"/>
          </p:cNvSpPr>
          <p:nvPr>
            <p:ph type="title"/>
          </p:nvPr>
        </p:nvSpPr>
        <p:spPr>
          <a:xfrm>
            <a:off x="0" y="1"/>
            <a:ext cx="10515600" cy="1143000"/>
          </a:xfrm>
        </p:spPr>
        <p:txBody>
          <a:bodyPr/>
          <a:lstStyle/>
          <a:p>
            <a:r>
              <a:rPr lang="en-US" dirty="0"/>
              <a:t>WIDA Screener Resources</a:t>
            </a:r>
          </a:p>
        </p:txBody>
      </p:sp>
      <p:sp>
        <p:nvSpPr>
          <p:cNvPr id="3" name="Content Placeholder 2">
            <a:extLst>
              <a:ext uri="{FF2B5EF4-FFF2-40B4-BE49-F238E27FC236}">
                <a16:creationId xmlns:a16="http://schemas.microsoft.com/office/drawing/2014/main" id="{E069F567-29F8-4FCB-5A1B-3EF23035A9AB}"/>
              </a:ext>
            </a:extLst>
          </p:cNvPr>
          <p:cNvSpPr>
            <a:spLocks noGrp="1"/>
          </p:cNvSpPr>
          <p:nvPr>
            <p:ph idx="1"/>
          </p:nvPr>
        </p:nvSpPr>
        <p:spPr>
          <a:xfrm>
            <a:off x="836762" y="1415908"/>
            <a:ext cx="10989024" cy="4503634"/>
          </a:xfrm>
        </p:spPr>
        <p:txBody>
          <a:bodyPr vert="horz" lIns="91440" tIns="45720" rIns="91440" bIns="45720" rtlCol="0" anchor="t">
            <a:normAutofit fontScale="85000" lnSpcReduction="20000"/>
          </a:bodyPr>
          <a:lstStyle/>
          <a:p>
            <a:r>
              <a:rPr lang="en-US" sz="2400" dirty="0">
                <a:hlinkClick r:id="rId3"/>
              </a:rPr>
              <a:t>TAM</a:t>
            </a:r>
            <a:r>
              <a:rPr lang="en-US" sz="2400" dirty="0"/>
              <a:t>- the test administration manual assists with assessing the student</a:t>
            </a:r>
          </a:p>
          <a:p>
            <a:r>
              <a:rPr lang="en-US" sz="2400" dirty="0">
                <a:hlinkClick r:id="rId4"/>
              </a:rPr>
              <a:t>Accessibility and Accommodations Manual</a:t>
            </a:r>
            <a:r>
              <a:rPr lang="en-US" sz="2400" dirty="0"/>
              <a:t>- the manual assists the student who has an IEP or 504 Plan with the appropriate accommodations for each domain of listening, reading, speaking and writing</a:t>
            </a:r>
          </a:p>
          <a:p>
            <a:r>
              <a:rPr lang="en-US" sz="2400" dirty="0">
                <a:hlinkClick r:id="rId5"/>
              </a:rPr>
              <a:t>WIDA Screener Interpretive Guide for Score Reports</a:t>
            </a:r>
            <a:r>
              <a:rPr lang="en-US" sz="2400" dirty="0"/>
              <a:t>- reports that explain the scores, proficiency levels and how they connect</a:t>
            </a:r>
          </a:p>
          <a:p>
            <a:r>
              <a:rPr lang="en-US" sz="2400" dirty="0">
                <a:hlinkClick r:id="rId6"/>
              </a:rPr>
              <a:t>Identification and Placement Guidance</a:t>
            </a:r>
            <a:r>
              <a:rPr lang="en-US" sz="2400" dirty="0"/>
              <a:t>- document that provides guidance on the identification and placement process for newly arrived ELs</a:t>
            </a:r>
          </a:p>
          <a:p>
            <a:r>
              <a:rPr lang="en-US" sz="2400" dirty="0">
                <a:hlinkClick r:id="rId7"/>
              </a:rPr>
              <a:t>What is the WIDA Alternate Screener? </a:t>
            </a:r>
            <a:endParaRPr lang="en-US" sz="2400" dirty="0"/>
          </a:p>
          <a:p>
            <a:pPr lvl="1"/>
            <a:r>
              <a:rPr lang="en-US" dirty="0"/>
              <a:t>Handout to share with parents to help the families of students learn what to expect with Alternate Screener</a:t>
            </a:r>
          </a:p>
          <a:p>
            <a:pPr lvl="1"/>
            <a:r>
              <a:rPr lang="en-US" dirty="0"/>
              <a:t>Includes a section for families to take notes and ask questions about English language services</a:t>
            </a:r>
          </a:p>
          <a:p>
            <a:pPr lvl="1"/>
            <a:r>
              <a:rPr lang="en-US" dirty="0"/>
              <a:t>It is translated in the most common 16 languages in the WIDA consortium</a:t>
            </a:r>
          </a:p>
          <a:p>
            <a:pPr marL="457200" lvl="1" indent="0">
              <a:buNone/>
            </a:pPr>
            <a:endParaRPr lang="en-US" dirty="0"/>
          </a:p>
          <a:p>
            <a:pPr marL="0" indent="0">
              <a:buNone/>
            </a:pPr>
            <a:r>
              <a:rPr lang="en-US" dirty="0"/>
              <a:t> </a:t>
            </a:r>
          </a:p>
        </p:txBody>
      </p:sp>
    </p:spTree>
    <p:extLst>
      <p:ext uri="{BB962C8B-B14F-4D97-AF65-F5344CB8AC3E}">
        <p14:creationId xmlns:p14="http://schemas.microsoft.com/office/powerpoint/2010/main" val="329204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0ACD1-C95E-C35E-D08C-128246F33667}"/>
              </a:ext>
            </a:extLst>
          </p:cNvPr>
          <p:cNvSpPr>
            <a:spLocks noGrp="1"/>
          </p:cNvSpPr>
          <p:nvPr>
            <p:ph type="title"/>
          </p:nvPr>
        </p:nvSpPr>
        <p:spPr>
          <a:xfrm>
            <a:off x="0" y="0"/>
            <a:ext cx="12192000" cy="1556237"/>
          </a:xfrm>
        </p:spPr>
        <p:txBody>
          <a:bodyPr>
            <a:normAutofit/>
          </a:bodyPr>
          <a:lstStyle/>
          <a:p>
            <a:r>
              <a:rPr lang="en-US" dirty="0"/>
              <a:t>Instructional Resources for EL Students with Significant Cognitive Disabilities</a:t>
            </a:r>
          </a:p>
        </p:txBody>
      </p:sp>
      <p:sp>
        <p:nvSpPr>
          <p:cNvPr id="3" name="Content Placeholder 2">
            <a:extLst>
              <a:ext uri="{FF2B5EF4-FFF2-40B4-BE49-F238E27FC236}">
                <a16:creationId xmlns:a16="http://schemas.microsoft.com/office/drawing/2014/main" id="{9BB22C63-344E-58C8-2533-6034EA09A166}"/>
              </a:ext>
            </a:extLst>
          </p:cNvPr>
          <p:cNvSpPr>
            <a:spLocks noGrp="1"/>
          </p:cNvSpPr>
          <p:nvPr>
            <p:ph idx="1"/>
          </p:nvPr>
        </p:nvSpPr>
        <p:spPr>
          <a:xfrm>
            <a:off x="837246" y="1832228"/>
            <a:ext cx="10515600" cy="4093115"/>
          </a:xfrm>
        </p:spPr>
        <p:txBody>
          <a:bodyPr vert="horz" lIns="91440" tIns="45720" rIns="91440" bIns="45720" rtlCol="0" anchor="t">
            <a:normAutofit/>
          </a:bodyPr>
          <a:lstStyle/>
          <a:p>
            <a:r>
              <a:rPr lang="en-US" dirty="0">
                <a:hlinkClick r:id="rId2"/>
              </a:rPr>
              <a:t>Alternate Can Do Descriptors</a:t>
            </a:r>
            <a:r>
              <a:rPr lang="en-US"/>
              <a:t>- what the student can do with </a:t>
            </a:r>
            <a:r>
              <a:rPr lang="en-US" dirty="0"/>
              <a:t>communication and language at various stages of English language development</a:t>
            </a:r>
          </a:p>
          <a:p>
            <a:r>
              <a:rPr lang="en-US" dirty="0">
                <a:hlinkClick r:id="rId3"/>
              </a:rPr>
              <a:t>Alternate Proficiency Level Descriptors</a:t>
            </a:r>
            <a:r>
              <a:rPr lang="en-US" dirty="0"/>
              <a:t>- explanation of how students use the English language at each proficiency level</a:t>
            </a:r>
          </a:p>
          <a:p>
            <a:r>
              <a:rPr lang="en-US" dirty="0">
                <a:hlinkClick r:id="rId4"/>
              </a:rPr>
              <a:t>English Language Development (ELD) Standards</a:t>
            </a:r>
            <a:r>
              <a:rPr lang="en-US" dirty="0"/>
              <a:t>- standards for the classroom that align with the Alternate ACCESS</a:t>
            </a:r>
          </a:p>
          <a:p>
            <a:endParaRPr lang="en-US" dirty="0"/>
          </a:p>
        </p:txBody>
      </p:sp>
    </p:spTree>
    <p:extLst>
      <p:ext uri="{BB962C8B-B14F-4D97-AF65-F5344CB8AC3E}">
        <p14:creationId xmlns:p14="http://schemas.microsoft.com/office/powerpoint/2010/main" val="1847480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0" y="-4046"/>
            <a:ext cx="12192000" cy="1325563"/>
          </a:xfrm>
          <a:prstGeom prst="rect">
            <a:avLst/>
          </a:prstGeom>
        </p:spPr>
        <p:txBody>
          <a:bodyPr>
            <a:normAutofit/>
          </a:bodyPr>
          <a:lstStyle/>
          <a:p>
            <a:r>
              <a:rPr lang="en-US" sz="4000" dirty="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298938" y="1321517"/>
            <a:ext cx="4185139" cy="3791257"/>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dirty="0">
                <a:solidFill>
                  <a:schemeClr val="tx1"/>
                </a:solidFill>
              </a:rPr>
              <a:t>OAA/DAAS </a:t>
            </a:r>
            <a:br>
              <a:rPr lang="en-US" sz="2400" dirty="0">
                <a:solidFill>
                  <a:schemeClr val="tx1"/>
                </a:solidFill>
              </a:rPr>
            </a:br>
            <a:r>
              <a:rPr lang="en-US" sz="2600" dirty="0">
                <a:solidFill>
                  <a:schemeClr val="tx1"/>
                </a:solidFill>
              </a:rPr>
              <a:t>(502) 564-4394 </a:t>
            </a:r>
            <a:br>
              <a:rPr lang="en-US" sz="2600" dirty="0">
                <a:solidFill>
                  <a:schemeClr val="tx1"/>
                </a:solidFill>
              </a:rPr>
            </a:br>
            <a:r>
              <a:rPr lang="en-US" sz="2600" dirty="0">
                <a:solidFill>
                  <a:schemeClr val="tx1"/>
                </a:solidFill>
              </a:rPr>
              <a:t>Dacinfo@education.ky.gov</a:t>
            </a: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563208" y="1321517"/>
            <a:ext cx="6321101" cy="3768453"/>
          </a:xfrm>
          <a:prstGeom prst="roundRect">
            <a:avLst/>
          </a:prstGeom>
          <a:solidFill>
            <a:srgbClr val="0577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800" dirty="0">
                <a:solidFill>
                  <a:schemeClr val="bg1"/>
                </a:solidFill>
              </a:rPr>
              <a:t>Chris Williams, Program Consultant</a:t>
            </a:r>
          </a:p>
          <a:p>
            <a:pPr lvl="1"/>
            <a:r>
              <a:rPr lang="en-US" sz="2800" dirty="0">
                <a:solidFill>
                  <a:schemeClr val="bg1"/>
                </a:solidFill>
              </a:rPr>
              <a:t>(502) 564-4394 ext. 4750</a:t>
            </a:r>
          </a:p>
          <a:p>
            <a:pPr lvl="1"/>
            <a:r>
              <a:rPr lang="en-US" sz="2800" dirty="0">
                <a:solidFill>
                  <a:schemeClr val="bg1"/>
                </a:solidFill>
              </a:rPr>
              <a:t>Chris.Williams@education.ky.gov</a:t>
            </a:r>
          </a:p>
        </p:txBody>
      </p:sp>
    </p:spTree>
    <p:extLst>
      <p:ext uri="{BB962C8B-B14F-4D97-AF65-F5344CB8AC3E}">
        <p14:creationId xmlns:p14="http://schemas.microsoft.com/office/powerpoint/2010/main" val="167499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DF82C0-B593-85F0-D38A-8AE913195C40}"/>
              </a:ext>
            </a:extLst>
          </p:cNvPr>
          <p:cNvSpPr>
            <a:spLocks noGrp="1"/>
          </p:cNvSpPr>
          <p:nvPr>
            <p:ph type="title"/>
          </p:nvPr>
        </p:nvSpPr>
        <p:spPr/>
        <p:txBody>
          <a:bodyPr/>
          <a:lstStyle/>
          <a:p>
            <a:pPr marL="229870"/>
            <a:r>
              <a:rPr lang="en-US" dirty="0"/>
              <a:t>Guidance Before Scr</a:t>
            </a:r>
            <a:r>
              <a:rPr lang="en-US"/>
              <a:t>eening</a:t>
            </a:r>
          </a:p>
        </p:txBody>
      </p:sp>
      <p:sp>
        <p:nvSpPr>
          <p:cNvPr id="3" name="Content Placeholder 2">
            <a:extLst>
              <a:ext uri="{FF2B5EF4-FFF2-40B4-BE49-F238E27FC236}">
                <a16:creationId xmlns:a16="http://schemas.microsoft.com/office/drawing/2014/main" id="{78C8253E-CC84-F233-7B71-EAA0A5AA198D}"/>
              </a:ext>
            </a:extLst>
          </p:cNvPr>
          <p:cNvSpPr>
            <a:spLocks noGrp="1"/>
          </p:cNvSpPr>
          <p:nvPr>
            <p:ph type="body" idx="1"/>
          </p:nvPr>
        </p:nvSpPr>
        <p:spPr/>
        <p:txBody>
          <a:bodyPr vert="horz" lIns="91440" tIns="45720" rIns="91440" bIns="45720" rtlCol="0" anchor="t">
            <a:normAutofit/>
          </a:bodyPr>
          <a:lstStyle/>
          <a:p>
            <a:r>
              <a:rPr lang="en-US" dirty="0"/>
              <a:t>Obligations and </a:t>
            </a:r>
            <a:r>
              <a:rPr lang="en-US"/>
              <a:t>Purpose, Participation</a:t>
            </a:r>
          </a:p>
        </p:txBody>
      </p:sp>
    </p:spTree>
    <p:extLst>
      <p:ext uri="{BB962C8B-B14F-4D97-AF65-F5344CB8AC3E}">
        <p14:creationId xmlns:p14="http://schemas.microsoft.com/office/powerpoint/2010/main" val="3015942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65A09-3F6A-479E-9723-5819466542BB}"/>
              </a:ext>
            </a:extLst>
          </p:cNvPr>
          <p:cNvSpPr>
            <a:spLocks noGrp="1"/>
          </p:cNvSpPr>
          <p:nvPr>
            <p:ph type="title"/>
          </p:nvPr>
        </p:nvSpPr>
        <p:spPr>
          <a:xfrm>
            <a:off x="0" y="1"/>
            <a:ext cx="10515600" cy="1145512"/>
          </a:xfrm>
        </p:spPr>
        <p:txBody>
          <a:bodyPr>
            <a:normAutofit/>
          </a:bodyPr>
          <a:lstStyle/>
          <a:p>
            <a:pPr marL="229870"/>
            <a:r>
              <a:rPr lang="en-US" dirty="0"/>
              <a:t>Obligation and </a:t>
            </a:r>
            <a:r>
              <a:rPr lang="en-US"/>
              <a:t>Purpose</a:t>
            </a:r>
            <a:endParaRPr lang="en-US" sz="4000" dirty="0"/>
          </a:p>
        </p:txBody>
      </p:sp>
      <p:sp>
        <p:nvSpPr>
          <p:cNvPr id="3" name="Content Placeholder 2">
            <a:extLst>
              <a:ext uri="{FF2B5EF4-FFF2-40B4-BE49-F238E27FC236}">
                <a16:creationId xmlns:a16="http://schemas.microsoft.com/office/drawing/2014/main" id="{C41873DB-D365-487E-ACCD-B2FEB15D5164}"/>
              </a:ext>
            </a:extLst>
          </p:cNvPr>
          <p:cNvSpPr>
            <a:spLocks noGrp="1"/>
          </p:cNvSpPr>
          <p:nvPr>
            <p:ph idx="1"/>
          </p:nvPr>
        </p:nvSpPr>
        <p:spPr>
          <a:xfrm>
            <a:off x="450683" y="1146844"/>
            <a:ext cx="10515600" cy="3323890"/>
          </a:xfrm>
        </p:spPr>
        <p:txBody>
          <a:bodyPr vert="horz" lIns="91440" tIns="45720" rIns="91440" bIns="45720" rtlCol="0" anchor="t">
            <a:noAutofit/>
          </a:bodyPr>
          <a:lstStyle/>
          <a:p>
            <a:r>
              <a:rPr lang="en-US" sz="2400">
                <a:latin typeface="Franklin Gothic Book"/>
              </a:rPr>
              <a:t>Districts are responsible for implementing consistent procedures to identify and serve ELs, in alignment with Section 3113(b)(2) of the Elementary and Secondary Education Act (ESEA), as amended by Every Student Succeeds Act ( ESSA) and Title VI of the Civil Rights Act of 1964. These procedures include administering the Home Language Survey (HLS), conducting the state-approved English language proficiency screener </a:t>
            </a:r>
            <a:r>
              <a:rPr lang="en-US" sz="2400" dirty="0">
                <a:latin typeface="Franklin Gothic Book"/>
                <a:hlinkClick r:id="rId3"/>
              </a:rPr>
              <a:t>WIDA Screener for Kindergarten</a:t>
            </a:r>
            <a:r>
              <a:rPr lang="en-US" sz="2400" dirty="0">
                <a:latin typeface="Franklin Gothic Book"/>
              </a:rPr>
              <a:t>, </a:t>
            </a:r>
            <a:r>
              <a:rPr lang="en-US" sz="2400" dirty="0">
                <a:latin typeface="Franklin Gothic Book"/>
                <a:hlinkClick r:id="rId3"/>
              </a:rPr>
              <a:t>WIDA Screener Online</a:t>
            </a:r>
            <a:r>
              <a:rPr lang="en-US" sz="2400">
                <a:latin typeface="Franklin Gothic Book"/>
              </a:rPr>
              <a:t> and the </a:t>
            </a:r>
            <a:r>
              <a:rPr lang="en-US" sz="2400" dirty="0">
                <a:latin typeface="Franklin Gothic Book"/>
                <a:hlinkClick r:id="rId4"/>
              </a:rPr>
              <a:t>WIDA Alternate Screener</a:t>
            </a:r>
            <a:r>
              <a:rPr lang="en-US" sz="2400">
                <a:latin typeface="Franklin Gothic Book"/>
              </a:rPr>
              <a:t>), and notifying parents of placement in a Language Instruction Educational Program (LIEP).</a:t>
            </a:r>
            <a:endParaRPr lang="en-US" sz="2400" dirty="0">
              <a:latin typeface="Franklin Gothic Book"/>
            </a:endParaRPr>
          </a:p>
          <a:p>
            <a:r>
              <a:rPr lang="en-US" sz="2400"/>
              <a:t>The WIDA Alternate Screener is used to screen potential English </a:t>
            </a:r>
            <a:r>
              <a:rPr lang="en-US" sz="2400" dirty="0"/>
              <a:t>Learners (ELs) with significant cognitive disabilities who will participate in the WIDA ACCESS and who will or who would be likely to take the Alternate Kentucky Summative Assessment (AKSA).</a:t>
            </a:r>
          </a:p>
        </p:txBody>
      </p:sp>
    </p:spTree>
    <p:extLst>
      <p:ext uri="{BB962C8B-B14F-4D97-AF65-F5344CB8AC3E}">
        <p14:creationId xmlns:p14="http://schemas.microsoft.com/office/powerpoint/2010/main" val="3225382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852BF-DBDB-8860-B458-BAA2B92B70DC}"/>
              </a:ext>
            </a:extLst>
          </p:cNvPr>
          <p:cNvSpPr>
            <a:spLocks noGrp="1"/>
          </p:cNvSpPr>
          <p:nvPr>
            <p:ph type="title"/>
          </p:nvPr>
        </p:nvSpPr>
        <p:spPr/>
        <p:txBody>
          <a:bodyPr/>
          <a:lstStyle/>
          <a:p>
            <a:r>
              <a:rPr lang="en-US" dirty="0"/>
              <a:t>Before Screening</a:t>
            </a:r>
          </a:p>
        </p:txBody>
      </p:sp>
      <p:sp>
        <p:nvSpPr>
          <p:cNvPr id="3" name="Content Placeholder 2">
            <a:extLst>
              <a:ext uri="{FF2B5EF4-FFF2-40B4-BE49-F238E27FC236}">
                <a16:creationId xmlns:a16="http://schemas.microsoft.com/office/drawing/2014/main" id="{FFDBE49E-9BBC-3092-E4E0-A7DD2CA58829}"/>
              </a:ext>
            </a:extLst>
          </p:cNvPr>
          <p:cNvSpPr>
            <a:spLocks noGrp="1"/>
          </p:cNvSpPr>
          <p:nvPr>
            <p:ph idx="1"/>
          </p:nvPr>
        </p:nvSpPr>
        <p:spPr>
          <a:xfrm>
            <a:off x="838200" y="1262682"/>
            <a:ext cx="10515600" cy="4093115"/>
          </a:xfrm>
        </p:spPr>
        <p:txBody>
          <a:bodyPr vert="horz" lIns="91440" tIns="45720" rIns="91440" bIns="45720" rtlCol="0" anchor="t">
            <a:normAutofit fontScale="92500"/>
          </a:bodyPr>
          <a:lstStyle/>
          <a:p>
            <a:r>
              <a:rPr lang="en-US" dirty="0"/>
              <a:t>Give each new </a:t>
            </a:r>
            <a:r>
              <a:rPr lang="en-US"/>
              <a:t>potential EL student in the district the </a:t>
            </a:r>
            <a:r>
              <a:rPr lang="en-US" dirty="0">
                <a:hlinkClick r:id="rId2"/>
              </a:rPr>
              <a:t>Home-Language Survey </a:t>
            </a:r>
            <a:r>
              <a:rPr lang="en-US" dirty="0"/>
              <a:t>(HLS).  </a:t>
            </a:r>
          </a:p>
          <a:p>
            <a:r>
              <a:rPr lang="en-US" dirty="0"/>
              <a:t>If the answer to any of the four required HLS questions is any language other than English, then administer one of the screeners: WIDA Screener for Kindergarten, the WIDA Screener Online for grades 1-12 or WIDA Alternate Screener (K-12).</a:t>
            </a:r>
          </a:p>
          <a:p>
            <a:r>
              <a:rPr lang="en-US" dirty="0"/>
              <a:t>The WIDA Alternate Screener (paper) is downloadable free for districts to print from the </a:t>
            </a:r>
            <a:r>
              <a:rPr lang="en-US" dirty="0">
                <a:hlinkClick r:id="rId3"/>
              </a:rPr>
              <a:t>WIDA Secure Portal</a:t>
            </a:r>
            <a:r>
              <a:rPr lang="en-US" dirty="0"/>
              <a:t> under Resources</a:t>
            </a:r>
            <a:r>
              <a:rPr lang="en-US" b="1" dirty="0"/>
              <a:t>.</a:t>
            </a:r>
            <a:r>
              <a:rPr lang="en-US" dirty="0"/>
              <a:t>      </a:t>
            </a:r>
          </a:p>
          <a:p>
            <a:r>
              <a:rPr lang="en-US" dirty="0"/>
              <a:t>Contact the District Assessment Coordinator (DAC) if school or district staff need a screener password. </a:t>
            </a:r>
            <a:r>
              <a:rPr lang="en-US" dirty="0">
                <a:hlinkClick r:id="rId4"/>
              </a:rPr>
              <a:t>Chris Williams</a:t>
            </a:r>
            <a:r>
              <a:rPr lang="en-US" dirty="0"/>
              <a:t> will create the accounts.</a:t>
            </a:r>
          </a:p>
          <a:p>
            <a:endParaRPr lang="en-US" dirty="0"/>
          </a:p>
        </p:txBody>
      </p:sp>
    </p:spTree>
    <p:extLst>
      <p:ext uri="{BB962C8B-B14F-4D97-AF65-F5344CB8AC3E}">
        <p14:creationId xmlns:p14="http://schemas.microsoft.com/office/powerpoint/2010/main" val="209152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9917-5F76-AC03-73A9-DC31B10A9573}"/>
              </a:ext>
            </a:extLst>
          </p:cNvPr>
          <p:cNvSpPr>
            <a:spLocks noGrp="1"/>
          </p:cNvSpPr>
          <p:nvPr>
            <p:ph type="title"/>
          </p:nvPr>
        </p:nvSpPr>
        <p:spPr>
          <a:xfrm>
            <a:off x="0" y="8793"/>
            <a:ext cx="10515600" cy="1134208"/>
          </a:xfrm>
        </p:spPr>
        <p:txBody>
          <a:bodyPr/>
          <a:lstStyle/>
          <a:p>
            <a:r>
              <a:rPr lang="en-US" dirty="0"/>
              <a:t>Participation</a:t>
            </a:r>
          </a:p>
        </p:txBody>
      </p:sp>
      <p:sp>
        <p:nvSpPr>
          <p:cNvPr id="3" name="Content Placeholder 2">
            <a:extLst>
              <a:ext uri="{FF2B5EF4-FFF2-40B4-BE49-F238E27FC236}">
                <a16:creationId xmlns:a16="http://schemas.microsoft.com/office/drawing/2014/main" id="{889F6B79-3780-5D32-2221-76A11C41ECD4}"/>
              </a:ext>
            </a:extLst>
          </p:cNvPr>
          <p:cNvSpPr>
            <a:spLocks noGrp="1"/>
          </p:cNvSpPr>
          <p:nvPr>
            <p:ph idx="1"/>
          </p:nvPr>
        </p:nvSpPr>
        <p:spPr>
          <a:xfrm>
            <a:off x="838200" y="1228572"/>
            <a:ext cx="10515600" cy="4093115"/>
          </a:xfrm>
        </p:spPr>
        <p:txBody>
          <a:bodyPr>
            <a:normAutofit/>
          </a:bodyPr>
          <a:lstStyle/>
          <a:p>
            <a:r>
              <a:rPr lang="en-US" dirty="0"/>
              <a:t>To reliably assess the language proficiency of students with disabilities, students' Individualized Education Program (IEP) and 504 teams must determine whether the student should take one of the following, with or without accommodations:</a:t>
            </a:r>
          </a:p>
          <a:p>
            <a:pPr lvl="1"/>
            <a:r>
              <a:rPr lang="en-US" dirty="0"/>
              <a:t>WIDA Screener Online</a:t>
            </a:r>
          </a:p>
          <a:p>
            <a:pPr lvl="1"/>
            <a:r>
              <a:rPr lang="en-US" dirty="0"/>
              <a:t>WIDA Screener for Kindergarten</a:t>
            </a:r>
          </a:p>
          <a:p>
            <a:pPr lvl="1"/>
            <a:r>
              <a:rPr lang="en-US" dirty="0"/>
              <a:t>WIDA Alternate Screener</a:t>
            </a:r>
          </a:p>
          <a:p>
            <a:r>
              <a:rPr lang="en-US" dirty="0"/>
              <a:t>IEP teams will follow </a:t>
            </a:r>
            <a:r>
              <a:rPr lang="en-US" dirty="0">
                <a:hlinkClick r:id="rId2"/>
              </a:rPr>
              <a:t>Kentucky’s Alternate Assessment participation guidance </a:t>
            </a:r>
            <a:r>
              <a:rPr lang="en-US" dirty="0"/>
              <a:t>and the </a:t>
            </a:r>
            <a:r>
              <a:rPr lang="en-US" u="sng" dirty="0">
                <a:hlinkClick r:id="rId3"/>
              </a:rPr>
              <a:t>WIDA Alternate Screener Participation Criteria Decision Tree</a:t>
            </a:r>
            <a:r>
              <a:rPr lang="en-US" dirty="0"/>
              <a:t>.</a:t>
            </a:r>
          </a:p>
          <a:p>
            <a:endParaRPr lang="en-US" dirty="0"/>
          </a:p>
        </p:txBody>
      </p:sp>
    </p:spTree>
    <p:extLst>
      <p:ext uri="{BB962C8B-B14F-4D97-AF65-F5344CB8AC3E}">
        <p14:creationId xmlns:p14="http://schemas.microsoft.com/office/powerpoint/2010/main" val="3397330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1E2E-E4B8-4FA6-96D6-C6B652E24C93}"/>
              </a:ext>
            </a:extLst>
          </p:cNvPr>
          <p:cNvSpPr>
            <a:spLocks noGrp="1"/>
          </p:cNvSpPr>
          <p:nvPr>
            <p:ph type="title"/>
          </p:nvPr>
        </p:nvSpPr>
        <p:spPr>
          <a:xfrm>
            <a:off x="0" y="0"/>
            <a:ext cx="12192000" cy="1134208"/>
          </a:xfrm>
        </p:spPr>
        <p:txBody>
          <a:bodyPr>
            <a:normAutofit/>
          </a:bodyPr>
          <a:lstStyle/>
          <a:p>
            <a:r>
              <a:rPr lang="en-US" sz="3600" dirty="0"/>
              <a:t>Beginning of School Year Guidance for the WIDA Screeners</a:t>
            </a:r>
          </a:p>
        </p:txBody>
      </p:sp>
      <p:sp>
        <p:nvSpPr>
          <p:cNvPr id="3" name="Text Placeholder 2">
            <a:extLst>
              <a:ext uri="{FF2B5EF4-FFF2-40B4-BE49-F238E27FC236}">
                <a16:creationId xmlns:a16="http://schemas.microsoft.com/office/drawing/2014/main" id="{D448883A-A9FD-4183-B37E-AA4CC6ED4B24}"/>
              </a:ext>
            </a:extLst>
          </p:cNvPr>
          <p:cNvSpPr>
            <a:spLocks noGrp="1"/>
          </p:cNvSpPr>
          <p:nvPr>
            <p:ph type="body" sz="quarter" idx="13"/>
          </p:nvPr>
        </p:nvSpPr>
        <p:spPr>
          <a:xfrm>
            <a:off x="796413" y="1773722"/>
            <a:ext cx="10986133" cy="4901324"/>
          </a:xfrm>
        </p:spPr>
        <p:txBody>
          <a:bodyPr vert="horz" lIns="91440" tIns="45720" rIns="91440" bIns="45720" rtlCol="0" anchor="t">
            <a:normAutofit/>
          </a:bodyPr>
          <a:lstStyle/>
          <a:p>
            <a:r>
              <a:rPr lang="en-US" dirty="0"/>
              <a:t>The WIDA screeners can be administered to students who are attending in-person schooling or to students who are enrolled in virtual learning. The schools will arrange a time with the parents for the screener to be administered in-person this school year. </a:t>
            </a:r>
          </a:p>
          <a:p>
            <a:r>
              <a:rPr lang="en-US" dirty="0"/>
              <a:t>The WIDA Screener Online, the WIDA Screener for Kindergarten and the WIDA Alternate Screener </a:t>
            </a:r>
            <a:r>
              <a:rPr lang="en-US" b="1" i="1" dirty="0"/>
              <a:t>cannot be administered remotely</a:t>
            </a:r>
            <a:r>
              <a:rPr lang="en-US" dirty="0"/>
              <a:t>.</a:t>
            </a:r>
          </a:p>
          <a:p>
            <a:endParaRPr lang="en-US" dirty="0"/>
          </a:p>
        </p:txBody>
      </p:sp>
    </p:spTree>
    <p:extLst>
      <p:ext uri="{BB962C8B-B14F-4D97-AF65-F5344CB8AC3E}">
        <p14:creationId xmlns:p14="http://schemas.microsoft.com/office/powerpoint/2010/main" val="208004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FDB1-8FE5-5625-BE27-3E702F73292D}"/>
              </a:ext>
            </a:extLst>
          </p:cNvPr>
          <p:cNvSpPr>
            <a:spLocks noGrp="1"/>
          </p:cNvSpPr>
          <p:nvPr>
            <p:ph type="title"/>
          </p:nvPr>
        </p:nvSpPr>
        <p:spPr/>
        <p:txBody>
          <a:bodyPr/>
          <a:lstStyle/>
          <a:p>
            <a:pPr marL="229870"/>
            <a:r>
              <a:rPr lang="en-US"/>
              <a:t>During Screening</a:t>
            </a:r>
          </a:p>
        </p:txBody>
      </p:sp>
      <p:sp>
        <p:nvSpPr>
          <p:cNvPr id="3" name="Content Placeholder 2">
            <a:extLst>
              <a:ext uri="{FF2B5EF4-FFF2-40B4-BE49-F238E27FC236}">
                <a16:creationId xmlns:a16="http://schemas.microsoft.com/office/drawing/2014/main" id="{8975EAA7-0C50-1CB5-FFAC-C76B2C52E974}"/>
              </a:ext>
            </a:extLst>
          </p:cNvPr>
          <p:cNvSpPr>
            <a:spLocks noGrp="1"/>
          </p:cNvSpPr>
          <p:nvPr>
            <p:ph type="body" idx="1"/>
          </p:nvPr>
        </p:nvSpPr>
        <p:spPr/>
        <p:txBody>
          <a:bodyPr vert="horz" lIns="91440" tIns="45720" rIns="91440" bIns="45720" rtlCol="0" anchor="t">
            <a:normAutofit/>
          </a:bodyPr>
          <a:lstStyle/>
          <a:p>
            <a:r>
              <a:rPr lang="en-US" dirty="0"/>
              <a:t>Materials, Testing Details, Printing, Accommodations, </a:t>
            </a:r>
            <a:r>
              <a:rPr lang="en-US"/>
              <a:t>Administration</a:t>
            </a:r>
            <a:r>
              <a:rPr lang="en-US" dirty="0"/>
              <a:t> </a:t>
            </a:r>
          </a:p>
        </p:txBody>
      </p:sp>
    </p:spTree>
    <p:extLst>
      <p:ext uri="{BB962C8B-B14F-4D97-AF65-F5344CB8AC3E}">
        <p14:creationId xmlns:p14="http://schemas.microsoft.com/office/powerpoint/2010/main" val="194586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E9DB-1A0F-8C15-E73C-A08959153EA2}"/>
              </a:ext>
            </a:extLst>
          </p:cNvPr>
          <p:cNvSpPr>
            <a:spLocks noGrp="1"/>
          </p:cNvSpPr>
          <p:nvPr>
            <p:ph type="title"/>
          </p:nvPr>
        </p:nvSpPr>
        <p:spPr>
          <a:xfrm>
            <a:off x="0" y="1"/>
            <a:ext cx="10515600" cy="1155560"/>
          </a:xfrm>
        </p:spPr>
        <p:txBody>
          <a:bodyPr>
            <a:normAutofit fontScale="90000"/>
          </a:bodyPr>
          <a:lstStyle/>
          <a:p>
            <a:pPr marL="229870"/>
            <a:r>
              <a:rPr lang="en-US"/>
              <a:t>Materials to Administer the WIDA Alternate Screener</a:t>
            </a:r>
          </a:p>
        </p:txBody>
      </p:sp>
      <p:sp>
        <p:nvSpPr>
          <p:cNvPr id="3" name="Content Placeholder 2">
            <a:extLst>
              <a:ext uri="{FF2B5EF4-FFF2-40B4-BE49-F238E27FC236}">
                <a16:creationId xmlns:a16="http://schemas.microsoft.com/office/drawing/2014/main" id="{9FF23C46-F6F1-81B8-0B0B-57ABBE5CCB6F}"/>
              </a:ext>
            </a:extLst>
          </p:cNvPr>
          <p:cNvSpPr>
            <a:spLocks noGrp="1"/>
          </p:cNvSpPr>
          <p:nvPr>
            <p:ph idx="1"/>
          </p:nvPr>
        </p:nvSpPr>
        <p:spPr>
          <a:xfrm>
            <a:off x="838200" y="1147831"/>
            <a:ext cx="10515600" cy="4093115"/>
          </a:xfrm>
        </p:spPr>
        <p:txBody>
          <a:bodyPr>
            <a:normAutofit lnSpcReduction="10000"/>
          </a:bodyPr>
          <a:lstStyle/>
          <a:p>
            <a:r>
              <a:rPr lang="en-US" dirty="0"/>
              <a:t>Download the free materials to print locally in the district from the </a:t>
            </a:r>
            <a:r>
              <a:rPr lang="en-US" dirty="0">
                <a:hlinkClick r:id="rId3"/>
              </a:rPr>
              <a:t>WIDA Secure Portal </a:t>
            </a:r>
            <a:r>
              <a:rPr lang="en-US" dirty="0"/>
              <a:t>under Resources</a:t>
            </a:r>
          </a:p>
          <a:p>
            <a:r>
              <a:rPr lang="en-US" dirty="0"/>
              <a:t>Test Administrators (TAs) will need the following to administer: </a:t>
            </a:r>
          </a:p>
          <a:p>
            <a:pPr lvl="1"/>
            <a:r>
              <a:rPr lang="en-US" dirty="0"/>
              <a:t>Test Administration Manual (TAM)</a:t>
            </a:r>
          </a:p>
          <a:p>
            <a:pPr lvl="1"/>
            <a:r>
              <a:rPr lang="en-US" dirty="0"/>
              <a:t>TA Script</a:t>
            </a:r>
          </a:p>
          <a:p>
            <a:pPr lvl="1"/>
            <a:r>
              <a:rPr lang="en-US" dirty="0"/>
              <a:t>Student Response Booklet (SRB)</a:t>
            </a:r>
          </a:p>
          <a:p>
            <a:pPr lvl="1"/>
            <a:r>
              <a:rPr lang="en-US" dirty="0"/>
              <a:t>Student Test Booklet with Listening, Reading, Speaking and Listening domains within - (includes pictures and prompts for all four domains and can be cut apart for students’ needs)</a:t>
            </a:r>
          </a:p>
          <a:p>
            <a:pPr marL="0" indent="0">
              <a:buNone/>
            </a:pPr>
            <a:r>
              <a:rPr lang="en-US" b="1" i="1" dirty="0"/>
              <a:t>Please note: All materials are reusable except the SRB. Materials can be printed in grayscale if color printing is not available.</a:t>
            </a:r>
          </a:p>
        </p:txBody>
      </p:sp>
    </p:spTree>
    <p:extLst>
      <p:ext uri="{BB962C8B-B14F-4D97-AF65-F5344CB8AC3E}">
        <p14:creationId xmlns:p14="http://schemas.microsoft.com/office/powerpoint/2010/main" val="1802386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6721A30B168054A8C57A1E09C0A831B" ma:contentTypeVersion="28" ma:contentTypeDescription="" ma:contentTypeScope="" ma:versionID="dda337a9078ad6ace3c557db84c4416d">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5ee17a66e6dfd97fa7a3dde883534459"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ntent_x0020_Review_x0020_Status xmlns="3a62de7d-ba57-4f43-9dae-9623ba637be0">Verified</Content_x0020_Review_x0020_Status>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WIDA Alternate Screener</RoutingRuleDescription>
    <PublishingExpirationDate xmlns="http://schemas.microsoft.com/sharepoint/v3" xsi:nil="true"/>
    <PublishingStartDate xmlns="http://schemas.microsoft.com/sharepoint/v3" xsi:nil="true"/>
    <Publication_x0020_Date xmlns="3a62de7d-ba57-4f43-9dae-9623ba637be0">2026-06-22T04:00:00+00:00</Publication_x0020_Date>
    <Audience1 xmlns="3a62de7d-ba57-4f43-9dae-9623ba637be0">
      <Value>2</Value>
      <Value>10</Value>
    </Audience1>
    <_dlc_DocId xmlns="3a62de7d-ba57-4f43-9dae-9623ba637be0">KYED-484-453</_dlc_DocId>
    <_dlc_DocIdUrl xmlns="3a62de7d-ba57-4f43-9dae-9623ba637be0">
      <Url>https://education-edit.ky.gov/AA/Assessments/_layouts/15/DocIdRedir.aspx?ID=KYED-484-453</Url>
      <Description>KYED-484-453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70874A4F-CAF4-413C-903D-B44B28BDDD45}"/>
</file>

<file path=customXml/itemProps3.xml><?xml version="1.0" encoding="utf-8"?>
<ds:datastoreItem xmlns:ds="http://schemas.openxmlformats.org/officeDocument/2006/customXml" ds:itemID="{C70D4522-EDD2-4326-BD38-D65ABD3DF72F}">
  <ds:schemaRefs>
    <ds:schemaRef ds:uri="http://schemas.microsoft.com/office/2006/documentManagement/types"/>
    <ds:schemaRef ds:uri="http://purl.org/dc/terms/"/>
    <ds:schemaRef ds:uri="9e447306-43c9-46fc-85e8-9d0ed75a31bf"/>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d2e0887b-4a8a-4736-99cf-56284292f442"/>
    <ds:schemaRef ds:uri="http://www.w3.org/XML/1998/namespace"/>
    <ds:schemaRef ds:uri="http://purl.org/dc/dcmitype/"/>
  </ds:schemaRefs>
</ds:datastoreItem>
</file>

<file path=customXml/itemProps4.xml><?xml version="1.0" encoding="utf-8"?>
<ds:datastoreItem xmlns:ds="http://schemas.openxmlformats.org/officeDocument/2006/customXml" ds:itemID="{698197DD-6249-4CC4-B3E9-4369D67E2616}"/>
</file>

<file path=docProps/app.xml><?xml version="1.0" encoding="utf-8"?>
<Properties xmlns="http://schemas.openxmlformats.org/officeDocument/2006/extended-properties" xmlns:vt="http://schemas.openxmlformats.org/officeDocument/2006/docPropsVTypes">
  <Template>KDE PowerPoint Template 2021</Template>
  <TotalTime>19039</TotalTime>
  <Words>1585</Words>
  <Application>Microsoft Office PowerPoint</Application>
  <PresentationFormat>Widescreen</PresentationFormat>
  <Paragraphs>160</Paragraphs>
  <Slides>23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Franklin Gothic Book</vt:lpstr>
      <vt:lpstr>Franklin Gothic Medium</vt:lpstr>
      <vt:lpstr>Office Theme</vt:lpstr>
      <vt:lpstr>WIDA Alternate Screener</vt:lpstr>
      <vt:lpstr>Agenda</vt:lpstr>
      <vt:lpstr>Guidance Before Screening</vt:lpstr>
      <vt:lpstr>Obligation and Purpose</vt:lpstr>
      <vt:lpstr>Before Screening</vt:lpstr>
      <vt:lpstr>Participation</vt:lpstr>
      <vt:lpstr>Beginning of School Year Guidance for the WIDA Screeners</vt:lpstr>
      <vt:lpstr>During Screening</vt:lpstr>
      <vt:lpstr>Materials to Administer the WIDA Alternate Screener</vt:lpstr>
      <vt:lpstr>Testing Details for WIDA Alternate Screener</vt:lpstr>
      <vt:lpstr>Printing Guidelines for the WIDA Alternate Screener Materials and Low-Vision Students</vt:lpstr>
      <vt:lpstr>Testing Times and Domains</vt:lpstr>
      <vt:lpstr>TA Training and Certification</vt:lpstr>
      <vt:lpstr>Testing Accommodations Guidance</vt:lpstr>
      <vt:lpstr>Accessibility and Accommodations Manual</vt:lpstr>
      <vt:lpstr>Test Administration Logistics Before, During and After</vt:lpstr>
      <vt:lpstr>After Screening</vt:lpstr>
      <vt:lpstr>WIDA Alternate ACCESS Scoring and Printed Report</vt:lpstr>
      <vt:lpstr>Entering the WIDA Screener Scores into IC</vt:lpstr>
      <vt:lpstr>Exit Criteria for WIDA Alternate Screener</vt:lpstr>
      <vt:lpstr>WIDA Screener Resources</vt:lpstr>
      <vt:lpstr>Instructional Resources for EL Students with Significant Cognitive Disabilities</vt:lpstr>
      <vt:lpstr>Division of Assessment and Accountability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WIDA Alternate Screener</dc:title>
  <dc:creator>chris.williams@education.ky.gov</dc:creator>
  <cp:keywords>WIDA Alternate ACCESS</cp:keywords>
  <cp:lastModifiedBy>Avery, Devon - Division of Assessment and Accountability Support</cp:lastModifiedBy>
  <cp:revision>235</cp:revision>
  <dcterms:created xsi:type="dcterms:W3CDTF">2021-08-26T18:21:30Z</dcterms:created>
  <dcterms:modified xsi:type="dcterms:W3CDTF">2026-06-22T13:08:50Z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0x0101001BEB557DBE01834EAB47A683706DCD5B0086721A30B168054A8C57A1E09C0A831B</vt:lpwstr>
  </property>
  <property fmtid="{D5CDD505-2E9C-101B-9397-08002B2CF9AE}" pid="3" name="MSIP_Label_eb544694-0027-44fa-bee4-2648c0363f9d_Enabled">
    <vt:lpwstr>true</vt:lpwstr>
  </property>
  <property fmtid="{D5CDD505-2E9C-101B-9397-08002B2CF9AE}" pid="4" name="MSIP_Label_eb544694-0027-44fa-bee4-2648c0363f9d_SetDate">
    <vt:lpwstr>2025-09-30T16:43:19Z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5cd02462-20b8-4d91-a330-da187bca2dfb</vt:lpwstr>
  </property>
  <property fmtid="{D5CDD505-2E9C-101B-9397-08002B2CF9AE}" pid="9" name="MSIP_Label_eb544694-0027-44fa-bee4-2648c0363f9d_ContentBits">
    <vt:lpwstr>0</vt:lpwstr>
  </property>
  <property fmtid="{D5CDD505-2E9C-101B-9397-08002B2CF9AE}" pid="10" name="MSIP_Label_eb544694-0027-44fa-bee4-2648c0363f9d_Tag">
    <vt:lpwstr>10, 3, 0, 2</vt:lpwstr>
  </property>
  <property fmtid="{D5CDD505-2E9C-101B-9397-08002B2CF9AE}" pid="11" name="MediaServiceImageTags">
    <vt:lpwstr/>
  </property>
  <property fmtid="{D5CDD505-2E9C-101B-9397-08002B2CF9AE}" pid="12" name="_dlc_DocIdItemGuid">
    <vt:lpwstr>dd53dffe-ff6a-437d-a619-f9cbe396b257</vt:lpwstr>
  </property>
</Properties>
</file>