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Lst>
  <p:notesMasterIdLst>
    <p:notesMasterId r:id="rId19"/>
  </p:notesMasterIdLst>
  <p:sldIdLst>
    <p:sldId id="265" r:id="rId6"/>
    <p:sldId id="299" r:id="rId7"/>
    <p:sldId id="273" r:id="rId8"/>
    <p:sldId id="293" r:id="rId9"/>
    <p:sldId id="261" r:id="rId10"/>
    <p:sldId id="297" r:id="rId11"/>
    <p:sldId id="275" r:id="rId12"/>
    <p:sldId id="294" r:id="rId13"/>
    <p:sldId id="259" r:id="rId14"/>
    <p:sldId id="270" r:id="rId15"/>
    <p:sldId id="295" r:id="rId16"/>
    <p:sldId id="298"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MDoAaA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A1968ECB-9F01-7E4F-5C5C-2236753EF084}" name="Mullins, Krista" initials="KMM" userId="Mullins, Kris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B01C9-33ED-4E6B-B0E7-605DBB1EA6DE}" v="53" dt="2024-10-09T14:58:16.206"/>
    <p1510:client id="{F34A1BF8-FAA0-475E-9FF4-5619700D6490}" v="164" dt="2024-10-09T15:06:56.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14" autoAdjust="0"/>
  </p:normalViewPr>
  <p:slideViewPr>
    <p:cSldViewPr snapToGrid="0">
      <p:cViewPr varScale="1">
        <p:scale>
          <a:sx n="75" d="100"/>
          <a:sy n="75"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37238-200E-41C0-85E6-744538D64D5F}"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D1192-0C22-4EFF-8EBC-0DAC5FE0A50A}" type="slidenum">
              <a:rPr lang="en-US" smtClean="0"/>
              <a:t>‹#›</a:t>
            </a:fld>
            <a:endParaRPr lang="en-US"/>
          </a:p>
        </p:txBody>
      </p:sp>
    </p:spTree>
    <p:extLst>
      <p:ext uri="{BB962C8B-B14F-4D97-AF65-F5344CB8AC3E}">
        <p14:creationId xmlns:p14="http://schemas.microsoft.com/office/powerpoint/2010/main" val="321975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352841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172391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use Chrome for the test practice and the test demo. For everything else in WIDA AMS, you can use any browser.</a:t>
            </a:r>
          </a:p>
        </p:txBody>
      </p:sp>
      <p:sp>
        <p:nvSpPr>
          <p:cNvPr id="4" name="Slide Number Placeholder 3"/>
          <p:cNvSpPr>
            <a:spLocks noGrp="1"/>
          </p:cNvSpPr>
          <p:nvPr>
            <p:ph type="sldNum" sz="quarter" idx="5"/>
          </p:nvPr>
        </p:nvSpPr>
        <p:spPr/>
        <p:txBody>
          <a:bodyPr/>
          <a:lstStyle/>
          <a:p>
            <a:fld id="{F6AA81C2-A0DF-4A6B-ABBE-506CA54D15E1}" type="slidenum">
              <a:rPr lang="en-US" smtClean="0"/>
              <a:t>5</a:t>
            </a:fld>
            <a:endParaRPr lang="en-US"/>
          </a:p>
        </p:txBody>
      </p:sp>
    </p:spTree>
    <p:extLst>
      <p:ext uri="{BB962C8B-B14F-4D97-AF65-F5344CB8AC3E}">
        <p14:creationId xmlns:p14="http://schemas.microsoft.com/office/powerpoint/2010/main" val="90742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6</a:t>
            </a:fld>
            <a:endParaRPr lang="en-US"/>
          </a:p>
        </p:txBody>
      </p:sp>
    </p:spTree>
    <p:extLst>
      <p:ext uri="{BB962C8B-B14F-4D97-AF65-F5344CB8AC3E}">
        <p14:creationId xmlns:p14="http://schemas.microsoft.com/office/powerpoint/2010/main" val="252621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BD1192-0C22-4EFF-8EBC-0DAC5FE0A50A}" type="slidenum">
              <a:rPr lang="en-US" smtClean="0"/>
              <a:t>8</a:t>
            </a:fld>
            <a:endParaRPr lang="en-US"/>
          </a:p>
        </p:txBody>
      </p:sp>
    </p:spTree>
    <p:extLst>
      <p:ext uri="{BB962C8B-B14F-4D97-AF65-F5344CB8AC3E}">
        <p14:creationId xmlns:p14="http://schemas.microsoft.com/office/powerpoint/2010/main" val="299072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Should a student in grades 4-12 require a handwriting booklet rather than keyboarding their response, test coordinators will need to order these as Additional Materials in WIDA AMS. Please refer to the District and School Test Coordinator Manual for more information on this process. </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229196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Kentucky ACCESS trainings are required along with the WIDA online training</a:t>
            </a:r>
            <a:r>
              <a:rPr lang="en-US" baseline="0"/>
              <a:t> and quizzes.</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64535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240B4DEF-2138-4420-97DC-51FEED7BD6C4}" type="slidenum">
              <a:rPr lang="en-US" smtClean="0"/>
              <a:pPr>
                <a:defRPr/>
              </a:pPr>
              <a:t>13</a:t>
            </a:fld>
            <a:endParaRPr lang="en-US"/>
          </a:p>
        </p:txBody>
      </p:sp>
    </p:spTree>
    <p:extLst>
      <p:ext uri="{BB962C8B-B14F-4D97-AF65-F5344CB8AC3E}">
        <p14:creationId xmlns:p14="http://schemas.microsoft.com/office/powerpoint/2010/main" val="349695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normAutofit/>
          </a:bodyPr>
          <a:lstStyle>
            <a:lvl1pPr algn="r">
              <a:defRPr sz="5200">
                <a:solidFill>
                  <a:srgbClr val="102649"/>
                </a:solidFill>
              </a:defRPr>
            </a:lvl1pPr>
          </a:lstStyle>
          <a:p>
            <a:r>
              <a:rPr lang="en-US" dirty="0"/>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9"/>
            <a:ext cx="10515600" cy="2136398"/>
          </a:xfrm>
        </p:spPr>
        <p:txBody>
          <a:bodyPr anchor="b">
            <a:normAutofit/>
          </a:bodyPr>
          <a:lstStyle>
            <a:lvl1pPr marL="0" indent="0">
              <a:defRPr sz="52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91073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0485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31216"/>
          </a:xfrm>
        </p:spPr>
        <p:txBody>
          <a:bodyPr/>
          <a:lstStyle/>
          <a:p>
            <a:r>
              <a:rPr lang="en-US"/>
              <a:t>Click to edit Master title style</a:t>
            </a:r>
          </a:p>
        </p:txBody>
      </p:sp>
      <p:sp>
        <p:nvSpPr>
          <p:cNvPr id="5" name="Text Placeholder 4"/>
          <p:cNvSpPr>
            <a:spLocks noGrp="1"/>
          </p:cNvSpPr>
          <p:nvPr>
            <p:ph type="body" sz="quarter" idx="13"/>
          </p:nvPr>
        </p:nvSpPr>
        <p:spPr>
          <a:xfrm>
            <a:off x="631200" y="1273831"/>
            <a:ext cx="11256000" cy="4817849"/>
          </a:xfrm>
        </p:spPr>
        <p:txBody>
          <a:bodyPr/>
          <a:lstStyle>
            <a:lvl5pPr marL="1828800" indent="0">
              <a:buFont typeface="Franklin Gothic Medium" panose="020B06030201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936441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71687"/>
          </a:xfrm>
        </p:spPr>
        <p:txBody>
          <a:bodyPr anchor="b">
            <a:normAutofit/>
          </a:bodyPr>
          <a:lstStyle>
            <a:lvl1pPr marL="0" indent="0">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560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33475"/>
          </a:xfrm>
        </p:spPr>
        <p:txBody>
          <a:bodyPr/>
          <a:lstStyle/>
          <a:p>
            <a:r>
              <a:rPr lang="en-US"/>
              <a:t>Click to edit Master title style</a:t>
            </a:r>
          </a:p>
        </p:txBody>
      </p:sp>
      <p:sp>
        <p:nvSpPr>
          <p:cNvPr id="5" name="Text Placeholder 4"/>
          <p:cNvSpPr>
            <a:spLocks noGrp="1"/>
          </p:cNvSpPr>
          <p:nvPr>
            <p:ph type="body" sz="quarter" idx="13"/>
          </p:nvPr>
        </p:nvSpPr>
        <p:spPr>
          <a:xfrm>
            <a:off x="565311" y="1392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04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88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014194" y="1141217"/>
            <a:ext cx="9144000" cy="2387600"/>
          </a:xfrm>
        </p:spPr>
        <p:txBody>
          <a:bodyPr anchor="b">
            <a:normAutofit/>
          </a:bodyPr>
          <a:lstStyle>
            <a:lvl1pPr algn="r">
              <a:defRPr sz="52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014194" y="3528817"/>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85" r:id="rId6"/>
    <p:sldLayoutId id="2147483686" r:id="rId7"/>
  </p:sldLayoutIdLst>
  <p:hf hdr="0" ftr="0" dt="0"/>
  <p:txStyles>
    <p:titleStyle>
      <a:lvl1pPr marL="228600" indent="0"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133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687372"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9" r:id="rId5"/>
    <p:sldLayoutId id="2147483661" r:id="rId6"/>
  </p:sldLayoutIdLst>
  <p:hf hdr="0" ftr="0" dt="0"/>
  <p:txStyles>
    <p:titleStyle>
      <a:lvl1pPr marL="227013"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drcedirect.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mailto:Chris.williams@education.ky.gov?subject=ACCES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mailto:WIDA@datarecognitioncorp.com?subject=WIDA%20AM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chris.williams@education.ky.gov?subject=WIDA%20AMS%20Account" TargetMode="External"/><Relationship Id="rId2" Type="http://schemas.openxmlformats.org/officeDocument/2006/relationships/hyperlink" Target="https://www.drcedirect.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C183D7F6-B498-43B3-948B-1728B52AA6E4}">
                <adec:decorative xmlns:adec="http://schemas.microsoft.com/office/drawing/2017/decorative" val="1"/>
              </a:ext>
            </a:extLst>
          </p:cNvPr>
          <p:cNvSpPr>
            <a:spLocks noGrp="1"/>
          </p:cNvSpPr>
          <p:nvPr>
            <p:ph type="ctrTitle"/>
          </p:nvPr>
        </p:nvSpPr>
        <p:spPr>
          <a:xfrm>
            <a:off x="3585909" y="1713096"/>
            <a:ext cx="7503371" cy="1646302"/>
          </a:xfrm>
        </p:spPr>
        <p:txBody>
          <a:bodyPr>
            <a:noAutofit/>
          </a:bodyPr>
          <a:lstStyle/>
          <a:p>
            <a:pPr algn="r"/>
            <a:r>
              <a:rPr lang="en-US" sz="3600" dirty="0"/>
              <a:t>ACCESS for ELLs</a:t>
            </a:r>
            <a:br>
              <a:rPr lang="en-US" sz="3600" dirty="0"/>
            </a:br>
            <a:r>
              <a:rPr lang="en-US" sz="3600" dirty="0"/>
              <a:t>Writing Tier Placement and Testing Writing Online</a:t>
            </a:r>
          </a:p>
        </p:txBody>
      </p:sp>
      <p:sp>
        <p:nvSpPr>
          <p:cNvPr id="13" name="Subtitle 12">
            <a:extLst>
              <a:ext uri="{C183D7F6-B498-43B3-948B-1728B52AA6E4}">
                <adec:decorative xmlns:adec="http://schemas.microsoft.com/office/drawing/2017/decorative" val="1"/>
              </a:ext>
            </a:extLst>
          </p:cNvPr>
          <p:cNvSpPr>
            <a:spLocks noGrp="1"/>
          </p:cNvSpPr>
          <p:nvPr>
            <p:ph type="subTitle" idx="1"/>
          </p:nvPr>
        </p:nvSpPr>
        <p:spPr>
          <a:xfrm>
            <a:off x="2785766" y="3903433"/>
            <a:ext cx="8298206" cy="1096899"/>
          </a:xfrm>
        </p:spPr>
        <p:txBody>
          <a:bodyPr vert="horz" lIns="91440" tIns="45720" rIns="91440" bIns="45720" rtlCol="0" anchor="t">
            <a:normAutofit/>
          </a:bodyPr>
          <a:lstStyle/>
          <a:p>
            <a:pPr algn="r"/>
            <a:r>
              <a:rPr lang="en-US" dirty="0"/>
              <a:t>Chris Williams, Program Consultant</a:t>
            </a:r>
          </a:p>
          <a:p>
            <a:pPr algn="r"/>
            <a:r>
              <a:rPr lang="en-US" dirty="0"/>
              <a:t>Division of Assessment and Accountability Support</a:t>
            </a:r>
          </a:p>
        </p:txBody>
      </p:sp>
      <p:sp>
        <p:nvSpPr>
          <p:cNvPr id="6" name="Footer Placeholder 3">
            <a:extLst>
              <a:ext uri="{FF2B5EF4-FFF2-40B4-BE49-F238E27FC236}">
                <a16:creationId xmlns:a16="http://schemas.microsoft.com/office/drawing/2014/main" id="{C13B9D37-62C1-4764-896F-8A4821E44D29}"/>
              </a:ext>
              <a:ext uri="{C183D7F6-B498-43B3-948B-1728B52AA6E4}">
                <adec:decorative xmlns:adec="http://schemas.microsoft.com/office/drawing/2017/decorative" val="1"/>
              </a:ext>
            </a:extLst>
          </p:cNvPr>
          <p:cNvSpPr txBox="1">
            <a:spLocks/>
          </p:cNvSpPr>
          <p:nvPr/>
        </p:nvSpPr>
        <p:spPr>
          <a:xfrm>
            <a:off x="379728" y="646146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a:t>KDE:OAA:DAAS:hj 1/27/2021</a:t>
            </a:r>
            <a:endParaRPr lang="en-US" sz="1400"/>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0" y="0"/>
            <a:ext cx="7471201" cy="1320800"/>
          </a:xfrm>
        </p:spPr>
        <p:txBody>
          <a:bodyPr>
            <a:normAutofit/>
          </a:bodyPr>
          <a:lstStyle/>
          <a:p>
            <a:r>
              <a:rPr lang="en-US" sz="3600" dirty="0"/>
              <a:t>Writing Grades 4-12 Online</a:t>
            </a:r>
          </a:p>
        </p:txBody>
      </p:sp>
      <p:sp>
        <p:nvSpPr>
          <p:cNvPr id="3" name="Text Placeholder 2">
            <a:extLst>
              <a:ext uri="{C183D7F6-B498-43B3-948B-1728B52AA6E4}">
                <adec:decorative xmlns:adec="http://schemas.microsoft.com/office/drawing/2017/decorative" val="1"/>
              </a:ext>
            </a:extLst>
          </p:cNvPr>
          <p:cNvSpPr>
            <a:spLocks noGrp="1"/>
          </p:cNvSpPr>
          <p:nvPr>
            <p:ph type="body" sz="quarter" idx="13"/>
          </p:nvPr>
        </p:nvSpPr>
        <p:spPr>
          <a:xfrm>
            <a:off x="831358" y="1320800"/>
            <a:ext cx="9188715" cy="4901324"/>
          </a:xfrm>
        </p:spPr>
        <p:txBody>
          <a:bodyPr vert="horz" lIns="91440" tIns="45720" rIns="91440" bIns="45720" rtlCol="0" anchor="t">
            <a:normAutofit/>
          </a:bodyPr>
          <a:lstStyle/>
          <a:p>
            <a:r>
              <a:rPr lang="en-US" sz="2400" dirty="0"/>
              <a:t>Grades 4-12 test writing all online and are assigned a test registrations in WIDA AMS.</a:t>
            </a:r>
          </a:p>
          <a:p>
            <a:r>
              <a:rPr lang="en-US" sz="2400" dirty="0"/>
              <a:t>No writing test booklets are used.</a:t>
            </a:r>
          </a:p>
          <a:p>
            <a:pPr>
              <a:lnSpc>
                <a:spcPct val="100000"/>
              </a:lnSpc>
              <a:spcBef>
                <a:spcPts val="0"/>
              </a:spcBef>
            </a:pPr>
            <a:r>
              <a:rPr lang="en-US" sz="2400" dirty="0">
                <a:solidFill>
                  <a:srgbClr val="000000"/>
                </a:solidFill>
                <a:latin typeface="Calibri"/>
                <a:cs typeface="Calibri"/>
              </a:rPr>
              <a:t>Should a </a:t>
            </a:r>
            <a:r>
              <a:rPr lang="en-US" sz="2400" dirty="0">
                <a:solidFill>
                  <a:srgbClr val="000000"/>
                </a:solidFill>
                <a:latin typeface="Franklin Gothic Book"/>
                <a:cs typeface="Calibri"/>
              </a:rPr>
              <a:t>student</a:t>
            </a:r>
            <a:r>
              <a:rPr lang="en-US" sz="2400" dirty="0">
                <a:solidFill>
                  <a:srgbClr val="000000"/>
                </a:solidFill>
                <a:latin typeface="Calibri"/>
                <a:cs typeface="Calibri"/>
              </a:rPr>
              <a:t> in grades 4-12 require a handwriting booklet </a:t>
            </a:r>
            <a:r>
              <a:rPr lang="en-US" sz="2400" dirty="0">
                <a:solidFill>
                  <a:srgbClr val="000000"/>
                </a:solidFill>
                <a:latin typeface="Franklin Gothic Book"/>
                <a:cs typeface="Calibri"/>
              </a:rPr>
              <a:t>rather than keyboarding their response, test coordinators will need to order these as Additional Materials in WIDA AMS. Please refer to the District and School Test Coordinator Manual for more information on this process.</a:t>
            </a:r>
            <a:r>
              <a:rPr lang="en-US" sz="2400" dirty="0">
                <a:solidFill>
                  <a:srgbClr val="000000"/>
                </a:solidFill>
                <a:latin typeface="Franklin Gothic Medium"/>
                <a:cs typeface="Calibri"/>
              </a:rPr>
              <a:t> </a:t>
            </a:r>
            <a:endParaRPr lang="en-US" sz="2400">
              <a:solidFill>
                <a:srgbClr val="444444"/>
              </a:solidFill>
              <a:latin typeface="Franklin Gothic Medium"/>
              <a:cs typeface="Calibri"/>
            </a:endParaRPr>
          </a:p>
          <a:p>
            <a:pPr>
              <a:lnSpc>
                <a:spcPct val="100000"/>
              </a:lnSpc>
              <a:spcBef>
                <a:spcPts val="0"/>
              </a:spcBef>
            </a:pPr>
            <a:endParaRPr lang="en-US" sz="1200" dirty="0">
              <a:solidFill>
                <a:srgbClr val="444444"/>
              </a:solidFill>
              <a:latin typeface="Calibri"/>
              <a:cs typeface="Calibri"/>
            </a:endParaRPr>
          </a:p>
          <a:p>
            <a:endParaRPr lang="en-US" dirty="0"/>
          </a:p>
        </p:txBody>
      </p:sp>
      <p:sp>
        <p:nvSpPr>
          <p:cNvPr id="5" name="Slide Number Placeholder 3">
            <a:extLst>
              <a:ext uri="{FF2B5EF4-FFF2-40B4-BE49-F238E27FC236}">
                <a16:creationId xmlns:a16="http://schemas.microsoft.com/office/drawing/2014/main" id="{C6B728AD-557D-D29F-AA6A-ABC9F8CAE442}"/>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358826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D133-8C92-84F0-38D6-061D3C9E3D21}"/>
              </a:ext>
            </a:extLst>
          </p:cNvPr>
          <p:cNvSpPr>
            <a:spLocks noGrp="1"/>
          </p:cNvSpPr>
          <p:nvPr>
            <p:ph type="title"/>
          </p:nvPr>
        </p:nvSpPr>
        <p:spPr>
          <a:xfrm>
            <a:off x="0" y="0"/>
            <a:ext cx="8596668" cy="1152395"/>
          </a:xfrm>
        </p:spPr>
        <p:txBody>
          <a:bodyPr>
            <a:normAutofit/>
          </a:bodyPr>
          <a:lstStyle/>
          <a:p>
            <a:r>
              <a:rPr lang="en-US" sz="3600" dirty="0"/>
              <a:t>Resource in WIDA AMS</a:t>
            </a:r>
          </a:p>
        </p:txBody>
      </p:sp>
      <p:sp>
        <p:nvSpPr>
          <p:cNvPr id="3" name="Text Placeholder 2">
            <a:extLst>
              <a:ext uri="{FF2B5EF4-FFF2-40B4-BE49-F238E27FC236}">
                <a16:creationId xmlns:a16="http://schemas.microsoft.com/office/drawing/2014/main" id="{08964CC0-EA0B-0408-9755-B8CD9EF3A6FF}"/>
              </a:ext>
            </a:extLst>
          </p:cNvPr>
          <p:cNvSpPr>
            <a:spLocks noGrp="1"/>
          </p:cNvSpPr>
          <p:nvPr>
            <p:ph type="body" sz="quarter" idx="13"/>
          </p:nvPr>
        </p:nvSpPr>
        <p:spPr>
          <a:xfrm>
            <a:off x="446379" y="1059111"/>
            <a:ext cx="11925453" cy="4901324"/>
          </a:xfrm>
        </p:spPr>
        <p:txBody>
          <a:bodyPr vert="horz" lIns="91440" tIns="45720" rIns="91440" bIns="45720" rtlCol="0" anchor="t">
            <a:normAutofit lnSpcReduction="10000"/>
          </a:bodyPr>
          <a:lstStyle/>
          <a:p>
            <a:r>
              <a:rPr lang="en-US" sz="2400" dirty="0"/>
              <a:t>Online Help- for assistance with any task in </a:t>
            </a:r>
            <a:r>
              <a:rPr lang="en-US" sz="2400" dirty="0">
                <a:hlinkClick r:id="rId2"/>
              </a:rPr>
              <a:t>WIDA AMS</a:t>
            </a:r>
            <a:r>
              <a:rPr lang="en-US" sz="2400" dirty="0"/>
              <a:t> by clicking on a tile from the landing page and then select the </a:t>
            </a:r>
            <a:r>
              <a:rPr lang="en-US" sz="2400" b="1" dirty="0"/>
              <a:t>?</a:t>
            </a:r>
            <a:r>
              <a:rPr lang="en-US" sz="2400" dirty="0"/>
              <a:t> at the top of the screen to the right next to </a:t>
            </a:r>
            <a:r>
              <a:rPr lang="en-US" sz="2400" b="1" dirty="0"/>
              <a:t>Select a Site</a:t>
            </a:r>
          </a:p>
          <a:p>
            <a:r>
              <a:rPr lang="en-US" sz="2400" dirty="0">
                <a:hlinkClick r:id="rId2"/>
              </a:rPr>
              <a:t>WIDA AMS User Guide</a:t>
            </a:r>
            <a:r>
              <a:rPr lang="en-US" sz="2400" dirty="0"/>
              <a:t> </a:t>
            </a:r>
            <a:r>
              <a:rPr lang="en-US" sz="2400"/>
              <a:t>- a guide for how to use WIDA AMS to complete administrative functions for testing with DRC INSIGHT</a:t>
            </a:r>
          </a:p>
          <a:p>
            <a:pPr lvl="1"/>
            <a:r>
              <a:rPr lang="en-US" dirty="0"/>
              <a:t>Log into WIDA AMS</a:t>
            </a:r>
          </a:p>
          <a:p>
            <a:pPr lvl="1"/>
            <a:r>
              <a:rPr lang="en-US" dirty="0"/>
              <a:t>Click on My Applications, then General Information</a:t>
            </a:r>
          </a:p>
          <a:p>
            <a:pPr lvl="1"/>
            <a:r>
              <a:rPr lang="en-US" dirty="0"/>
              <a:t>Click on Documents</a:t>
            </a:r>
          </a:p>
          <a:p>
            <a:pPr lvl="1"/>
            <a:r>
              <a:rPr lang="en-US" dirty="0"/>
              <a:t>Under Document Type-Select Manuals from the drop-down menu</a:t>
            </a:r>
          </a:p>
          <a:p>
            <a:pPr lvl="1"/>
            <a:r>
              <a:rPr lang="en-US" dirty="0"/>
              <a:t>Open or Save WIDA AMS</a:t>
            </a:r>
          </a:p>
          <a:p>
            <a:r>
              <a:rPr lang="en-US" sz="2400" dirty="0">
                <a:hlinkClick r:id="rId2"/>
              </a:rPr>
              <a:t>WIDA AMS Knowledge Articles</a:t>
            </a:r>
            <a:r>
              <a:rPr lang="en-US" sz="2400"/>
              <a:t>- assist with all the functions in WIDA AMS</a:t>
            </a:r>
          </a:p>
          <a:p>
            <a:pPr lvl="1"/>
            <a:r>
              <a:rPr lang="en-US" dirty="0"/>
              <a:t>Login into WIDA AMS</a:t>
            </a:r>
          </a:p>
          <a:p>
            <a:pPr lvl="1"/>
            <a:r>
              <a:rPr lang="en-US" dirty="0"/>
              <a:t>Click on WIDA AMS Knowledge Articles tile from the landing page</a:t>
            </a:r>
            <a:endParaRPr lang="en-US" sz="2400" dirty="0"/>
          </a:p>
          <a:p>
            <a:pPr marL="457200" lvl="1" indent="0">
              <a:buNone/>
            </a:pPr>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5" name="Slide Number Placeholder 3">
            <a:extLst>
              <a:ext uri="{FF2B5EF4-FFF2-40B4-BE49-F238E27FC236}">
                <a16:creationId xmlns:a16="http://schemas.microsoft.com/office/drawing/2014/main" id="{1E6D135B-3114-4B22-08DD-41B75465371A}"/>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394708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1096625" cy="1320800"/>
          </a:xfrm>
        </p:spPr>
        <p:txBody>
          <a:bodyPr>
            <a:normAutofit/>
          </a:bodyPr>
          <a:lstStyle/>
          <a:p>
            <a:pPr marL="226695"/>
            <a:r>
              <a:rPr lang="en-US" sz="3600" dirty="0"/>
              <a:t>Kentucky ACCESS Trainings on KDE Website</a:t>
            </a:r>
          </a:p>
        </p:txBody>
      </p:sp>
      <p:sp>
        <p:nvSpPr>
          <p:cNvPr id="3" name="Text Placeholder 2"/>
          <p:cNvSpPr>
            <a:spLocks noGrp="1"/>
          </p:cNvSpPr>
          <p:nvPr>
            <p:ph type="body" sz="quarter" idx="4294967295"/>
          </p:nvPr>
        </p:nvSpPr>
        <p:spPr>
          <a:xfrm>
            <a:off x="805543" y="1320800"/>
            <a:ext cx="8372021" cy="4900612"/>
          </a:xfrm>
        </p:spPr>
        <p:txBody>
          <a:bodyPr vert="horz" lIns="91440" tIns="45720" rIns="91440" bIns="45720" rtlCol="0" anchor="t">
            <a:normAutofit/>
          </a:bodyPr>
          <a:lstStyle/>
          <a:p>
            <a:r>
              <a:rPr lang="en-US" sz="2400" dirty="0"/>
              <a:t>User Accounts</a:t>
            </a:r>
          </a:p>
          <a:p>
            <a:r>
              <a:rPr lang="en-US" sz="2400" dirty="0"/>
              <a:t>Materials Ordering</a:t>
            </a:r>
          </a:p>
          <a:p>
            <a:r>
              <a:rPr lang="en-US" sz="2400" dirty="0"/>
              <a:t>Test Setup</a:t>
            </a:r>
          </a:p>
          <a:p>
            <a:r>
              <a:rPr lang="en-US" sz="2400" dirty="0"/>
              <a:t>Writing Tier Placement</a:t>
            </a:r>
          </a:p>
          <a:p>
            <a:r>
              <a:rPr lang="en-US" sz="2400" dirty="0"/>
              <a:t>Overview</a:t>
            </a:r>
          </a:p>
          <a:p>
            <a:r>
              <a:rPr lang="en-US" sz="2400" dirty="0"/>
              <a:t>ACCESS Roster Training in SDRR (coming soon)</a:t>
            </a:r>
          </a:p>
          <a:p>
            <a:endParaRPr lang="en-US" sz="2400" dirty="0"/>
          </a:p>
          <a:p>
            <a:pPr marL="0" indent="0">
              <a:buNone/>
            </a:pPr>
            <a:r>
              <a:rPr lang="en-US" sz="2400" dirty="0"/>
              <a:t>ACCESS Trainings are located on </a:t>
            </a:r>
            <a:r>
              <a:rPr lang="en-US" sz="2400" dirty="0">
                <a:hlinkClick r:id="rId3"/>
              </a:rPr>
              <a:t>ACCESS for ELLs</a:t>
            </a:r>
            <a:r>
              <a:rPr lang="en-US" sz="2400" dirty="0"/>
              <a:t> webpage of the Kentucky Department of Education (KDE) website.</a:t>
            </a:r>
          </a:p>
        </p:txBody>
      </p:sp>
      <p:sp>
        <p:nvSpPr>
          <p:cNvPr id="4" name="Slide Number Placeholder 6">
            <a:extLst>
              <a:ext uri="{FF2B5EF4-FFF2-40B4-BE49-F238E27FC236}">
                <a16:creationId xmlns:a16="http://schemas.microsoft.com/office/drawing/2014/main" id="{9008BF42-1FFE-B241-71E2-7B4F3AE3C4FE}"/>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12</a:t>
            </a:fld>
            <a:endParaRPr lang="en-US" sz="1600">
              <a:solidFill>
                <a:schemeClr val="bg1"/>
              </a:solidFill>
            </a:endParaRPr>
          </a:p>
        </p:txBody>
      </p:sp>
    </p:spTree>
    <p:extLst>
      <p:ext uri="{BB962C8B-B14F-4D97-AF65-F5344CB8AC3E}">
        <p14:creationId xmlns:p14="http://schemas.microsoft.com/office/powerpoint/2010/main" val="88828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C183D7F6-B498-43B3-948B-1728B52AA6E4}">
                <adec:decorative xmlns:adec="http://schemas.microsoft.com/office/drawing/2017/decorative" val="1"/>
              </a:ext>
            </a:extLst>
          </p:cNvPr>
          <p:cNvSpPr>
            <a:spLocks noGrp="1"/>
          </p:cNvSpPr>
          <p:nvPr>
            <p:ph type="title"/>
          </p:nvPr>
        </p:nvSpPr>
        <p:spPr>
          <a:xfrm>
            <a:off x="0" y="0"/>
            <a:ext cx="7670604" cy="1164921"/>
          </a:xfrm>
        </p:spPr>
        <p:txBody>
          <a:bodyPr>
            <a:normAutofit/>
          </a:bodyPr>
          <a:lstStyle/>
          <a:p>
            <a:pPr eaLnBrk="1" hangingPunct="1"/>
            <a:r>
              <a:rPr lang="en-US" altLang="en-US" sz="3600" dirty="0"/>
              <a:t>Contact Information:</a:t>
            </a:r>
          </a:p>
        </p:txBody>
      </p:sp>
      <p:sp>
        <p:nvSpPr>
          <p:cNvPr id="16388" name="Rectangle 15">
            <a:extLst>
              <a:ext uri="{C183D7F6-B498-43B3-948B-1728B52AA6E4}">
                <adec:decorative xmlns:adec="http://schemas.microsoft.com/office/drawing/2017/decorative" val="1"/>
              </a:ext>
            </a:extLst>
          </p:cNvPr>
          <p:cNvSpPr>
            <a:spLocks noChangeArrowheads="1"/>
          </p:cNvSpPr>
          <p:nvPr/>
        </p:nvSpPr>
        <p:spPr bwMode="auto">
          <a:xfrm>
            <a:off x="480529" y="1413063"/>
            <a:ext cx="105362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dirty="0">
                <a:latin typeface="+mn-lt"/>
              </a:rPr>
              <a:t>KDE:</a:t>
            </a:r>
          </a:p>
          <a:p>
            <a:pPr eaLnBrk="1" hangingPunct="1">
              <a:spcBef>
                <a:spcPct val="0"/>
              </a:spcBef>
              <a:buClrTx/>
              <a:buSzTx/>
              <a:buFontTx/>
              <a:buNone/>
            </a:pPr>
            <a:r>
              <a:rPr lang="en-US" altLang="en-US" sz="2400" dirty="0">
                <a:latin typeface="+mn-lt"/>
                <a:hlinkClick r:id="rId3"/>
              </a:rPr>
              <a:t>Chris Williams</a:t>
            </a:r>
            <a:endParaRPr lang="en-US" altLang="en-US" sz="2400" dirty="0">
              <a:latin typeface="+mn-lt"/>
            </a:endParaRPr>
          </a:p>
          <a:p>
            <a:pPr eaLnBrk="1" hangingPunct="1">
              <a:spcBef>
                <a:spcPct val="0"/>
              </a:spcBef>
              <a:buClrTx/>
              <a:buSzTx/>
              <a:buFontTx/>
              <a:buNone/>
            </a:pPr>
            <a:r>
              <a:rPr lang="en-US" altLang="en-US" sz="2400" dirty="0">
                <a:latin typeface="+mn-lt"/>
              </a:rPr>
              <a:t>502-564-4394 ext. 4750</a:t>
            </a:r>
          </a:p>
          <a:p>
            <a:pPr eaLnBrk="1" hangingPunct="1">
              <a:spcBef>
                <a:spcPct val="0"/>
              </a:spcBef>
              <a:buClrTx/>
              <a:buSzTx/>
              <a:buFontTx/>
              <a:buNone/>
            </a:pPr>
            <a:endParaRPr lang="en-US" altLang="en-US" sz="2400" dirty="0">
              <a:latin typeface="+mn-lt"/>
            </a:endParaRPr>
          </a:p>
          <a:p>
            <a:pPr eaLnBrk="1" hangingPunct="1">
              <a:spcBef>
                <a:spcPct val="0"/>
              </a:spcBef>
              <a:buClrTx/>
              <a:buSzTx/>
              <a:buFontTx/>
              <a:buNone/>
            </a:pPr>
            <a:r>
              <a:rPr lang="en-US" altLang="en-US" sz="2400" b="1" dirty="0">
                <a:latin typeface="+mn-lt"/>
              </a:rPr>
              <a:t>DRC</a:t>
            </a:r>
            <a:r>
              <a:rPr lang="en-US" altLang="en-US" sz="2400" dirty="0">
                <a:latin typeface="+mn-lt"/>
              </a:rPr>
              <a:t>:</a:t>
            </a:r>
          </a:p>
          <a:p>
            <a:pPr eaLnBrk="1" hangingPunct="1">
              <a:spcBef>
                <a:spcPct val="0"/>
              </a:spcBef>
              <a:buClrTx/>
              <a:buSzTx/>
              <a:buFontTx/>
              <a:buNone/>
            </a:pPr>
            <a:r>
              <a:rPr lang="en-US" altLang="en-US" sz="2400" dirty="0">
                <a:latin typeface="+mn-lt"/>
                <a:hlinkClick r:id="rId4"/>
              </a:rPr>
              <a:t>WIDA DRC Customer Service</a:t>
            </a:r>
            <a:endParaRPr lang="en-US" altLang="en-US" sz="2400" dirty="0">
              <a:latin typeface="+mn-lt"/>
            </a:endParaRPr>
          </a:p>
          <a:p>
            <a:pPr eaLnBrk="1" hangingPunct="1">
              <a:spcBef>
                <a:spcPct val="0"/>
              </a:spcBef>
              <a:buClrTx/>
              <a:buSzTx/>
              <a:buFontTx/>
              <a:buNone/>
            </a:pPr>
            <a:r>
              <a:rPr lang="en-US" altLang="en-US" sz="2400" dirty="0">
                <a:latin typeface="+mn-lt"/>
              </a:rPr>
              <a:t>Data Recognition Corporation</a:t>
            </a:r>
          </a:p>
          <a:p>
            <a:pPr eaLnBrk="1" hangingPunct="1">
              <a:spcBef>
                <a:spcPct val="0"/>
              </a:spcBef>
              <a:buClrTx/>
              <a:buSzTx/>
              <a:buFontTx/>
              <a:buNone/>
            </a:pPr>
            <a:r>
              <a:rPr lang="en-US" altLang="en-US" sz="2400" dirty="0">
                <a:latin typeface="+mn-lt"/>
              </a:rPr>
              <a:t>855-787-9615</a:t>
            </a:r>
          </a:p>
        </p:txBody>
      </p:sp>
      <p:sp>
        <p:nvSpPr>
          <p:cNvPr id="2" name="Slide Number Placeholder 3">
            <a:extLst>
              <a:ext uri="{FF2B5EF4-FFF2-40B4-BE49-F238E27FC236}">
                <a16:creationId xmlns:a16="http://schemas.microsoft.com/office/drawing/2014/main" id="{5F71F4AE-FA10-6477-0403-2C686B7E13C4}"/>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295835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08A0-6E6C-BB91-0C89-A229CB9D276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2256A4-E46A-9E9A-6649-90CC0085F4D8}"/>
              </a:ext>
            </a:extLst>
          </p:cNvPr>
          <p:cNvSpPr>
            <a:spLocks noGrp="1"/>
          </p:cNvSpPr>
          <p:nvPr>
            <p:ph idx="1"/>
          </p:nvPr>
        </p:nvSpPr>
        <p:spPr>
          <a:xfrm>
            <a:off x="838200" y="1320579"/>
            <a:ext cx="10515600" cy="4351338"/>
          </a:xfrm>
        </p:spPr>
        <p:txBody>
          <a:bodyPr vert="horz" lIns="91440" tIns="45720" rIns="91440" bIns="45720" rtlCol="0" anchor="t">
            <a:normAutofit/>
          </a:bodyPr>
          <a:lstStyle/>
          <a:p>
            <a:r>
              <a:rPr lang="en-US" dirty="0"/>
              <a:t>Writing Tier Placement</a:t>
            </a:r>
          </a:p>
          <a:p>
            <a:r>
              <a:rPr lang="en-US" dirty="0"/>
              <a:t>Log in for WIDA AMS</a:t>
            </a:r>
          </a:p>
          <a:p>
            <a:r>
              <a:rPr lang="en-US" dirty="0"/>
              <a:t>WIDA AMS Landing Page</a:t>
            </a:r>
          </a:p>
          <a:p>
            <a:r>
              <a:rPr lang="en-US" dirty="0"/>
              <a:t>Writing Tier Placement Report</a:t>
            </a:r>
          </a:p>
          <a:p>
            <a:r>
              <a:rPr lang="en-US" dirty="0"/>
              <a:t>ACCESS Writing Online Grades 1-3</a:t>
            </a:r>
          </a:p>
          <a:p>
            <a:r>
              <a:rPr lang="en-US" dirty="0"/>
              <a:t>ACCESS Writing Online Grades 4-12</a:t>
            </a:r>
          </a:p>
          <a:p>
            <a:r>
              <a:rPr lang="en-US"/>
              <a:t>Resources</a:t>
            </a:r>
            <a:endParaRPr lang="en-US" dirty="0"/>
          </a:p>
          <a:p>
            <a:r>
              <a:rPr lang="en-US" dirty="0"/>
              <a:t>Contact Information</a:t>
            </a:r>
          </a:p>
        </p:txBody>
      </p:sp>
    </p:spTree>
    <p:extLst>
      <p:ext uri="{BB962C8B-B14F-4D97-AF65-F5344CB8AC3E}">
        <p14:creationId xmlns:p14="http://schemas.microsoft.com/office/powerpoint/2010/main" val="339895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0" y="-4064"/>
            <a:ext cx="8596668" cy="1320800"/>
          </a:xfrm>
        </p:spPr>
        <p:txBody>
          <a:bodyPr>
            <a:normAutofit/>
          </a:bodyPr>
          <a:lstStyle/>
          <a:p>
            <a:r>
              <a:rPr lang="en-US" sz="3600" dirty="0"/>
              <a:t>Writing Tier Placement</a:t>
            </a:r>
          </a:p>
        </p:txBody>
      </p:sp>
      <p:sp>
        <p:nvSpPr>
          <p:cNvPr id="3" name="Text Placeholder 2">
            <a:extLst>
              <a:ext uri="{C183D7F6-B498-43B3-948B-1728B52AA6E4}">
                <adec:decorative xmlns:adec="http://schemas.microsoft.com/office/drawing/2017/decorative" val="1"/>
              </a:ext>
            </a:extLst>
          </p:cNvPr>
          <p:cNvSpPr>
            <a:spLocks noGrp="1"/>
          </p:cNvSpPr>
          <p:nvPr>
            <p:ph type="body" sz="quarter" idx="13"/>
          </p:nvPr>
        </p:nvSpPr>
        <p:spPr>
          <a:xfrm>
            <a:off x="379617" y="1594087"/>
            <a:ext cx="10084422" cy="3947177"/>
          </a:xfrm>
        </p:spPr>
        <p:txBody>
          <a:bodyPr vert="horz" lIns="91440" tIns="45720" rIns="91440" bIns="45720" rtlCol="0" anchor="t">
            <a:normAutofit/>
          </a:bodyPr>
          <a:lstStyle/>
          <a:p>
            <a:r>
              <a:rPr lang="en-US" sz="2400" dirty="0"/>
              <a:t>After students have completed Reading and Listening domain tests online, test administrators or designated staff should go to the Tier Placement Report in WIDA Assessment Management System (AMS) for students needing to take the Writing domain.</a:t>
            </a:r>
          </a:p>
          <a:p>
            <a:r>
              <a:rPr lang="en-US" sz="2400" dirty="0"/>
              <a:t>Use the Tier Placement Report to identify the Writing tier level for students who will be handwriting their responses in grades 1-3.</a:t>
            </a:r>
          </a:p>
          <a:p>
            <a:r>
              <a:rPr lang="en-US" sz="2400" dirty="0"/>
              <a:t>Please see slide #7 for step-by-step instructions for accessing the Tier Placement Report in WIDA AMS.</a:t>
            </a:r>
          </a:p>
          <a:p>
            <a:pPr marL="0" indent="0">
              <a:buNone/>
            </a:pP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6891985" y="6393144"/>
            <a:ext cx="683339" cy="365125"/>
          </a:xfrm>
        </p:spPr>
        <p:txBody>
          <a:bodyPr/>
          <a:lstStyle/>
          <a:p>
            <a:fld id="{91BD7323-49BF-4C97-8773-5EC64C492009}"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397942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254-FC92-2A39-E176-9F6DC9684245}"/>
              </a:ext>
            </a:extLst>
          </p:cNvPr>
          <p:cNvSpPr>
            <a:spLocks noGrp="1"/>
          </p:cNvSpPr>
          <p:nvPr>
            <p:ph type="title"/>
          </p:nvPr>
        </p:nvSpPr>
        <p:spPr>
          <a:xfrm>
            <a:off x="0" y="0"/>
            <a:ext cx="5465485" cy="1135777"/>
          </a:xfrm>
        </p:spPr>
        <p:txBody>
          <a:bodyPr>
            <a:normAutofit/>
          </a:bodyPr>
          <a:lstStyle/>
          <a:p>
            <a:r>
              <a:rPr lang="en-US" sz="3600" dirty="0"/>
              <a:t>Login to WIDA AMS</a:t>
            </a:r>
            <a:endParaRPr lang="en-US" sz="3600"/>
          </a:p>
        </p:txBody>
      </p:sp>
      <p:sp>
        <p:nvSpPr>
          <p:cNvPr id="13" name="Content Placeholder 12">
            <a:extLst>
              <a:ext uri="{FF2B5EF4-FFF2-40B4-BE49-F238E27FC236}">
                <a16:creationId xmlns:a16="http://schemas.microsoft.com/office/drawing/2014/main" id="{DA592AAA-D754-66E4-0E1A-EB6B75551EB1}"/>
              </a:ext>
            </a:extLst>
          </p:cNvPr>
          <p:cNvSpPr>
            <a:spLocks noGrp="1"/>
          </p:cNvSpPr>
          <p:nvPr>
            <p:ph idx="1"/>
          </p:nvPr>
        </p:nvSpPr>
        <p:spPr>
          <a:xfrm>
            <a:off x="185315" y="1638939"/>
            <a:ext cx="4123214" cy="3785419"/>
          </a:xfrm>
        </p:spPr>
        <p:txBody>
          <a:bodyPr vert="horz" lIns="91440" tIns="45720" rIns="91440" bIns="45720" rtlCol="0" anchor="t">
            <a:noAutofit/>
          </a:bodyPr>
          <a:lstStyle/>
          <a:p>
            <a:r>
              <a:rPr lang="en-US" sz="2400" dirty="0"/>
              <a:t>If District Assessment Coordinators (DACs) and District Technology Coordinators (DTCs) need a </a:t>
            </a:r>
            <a:r>
              <a:rPr lang="en-US" sz="2400" dirty="0">
                <a:hlinkClick r:id="rId2"/>
              </a:rPr>
              <a:t>WIDA AMS</a:t>
            </a:r>
            <a:r>
              <a:rPr lang="en-US" sz="2400" dirty="0"/>
              <a:t> account, contact </a:t>
            </a:r>
            <a:r>
              <a:rPr lang="en-US" sz="2400" dirty="0">
                <a:hlinkClick r:id="rId3"/>
              </a:rPr>
              <a:t>Chris Williams</a:t>
            </a:r>
            <a:endParaRPr lang="en-US" sz="2400" dirty="0"/>
          </a:p>
          <a:p>
            <a:r>
              <a:rPr lang="en-US" sz="2400" dirty="0"/>
              <a:t>If school personnel need an account, contact the DAC</a:t>
            </a:r>
          </a:p>
        </p:txBody>
      </p:sp>
      <p:pic>
        <p:nvPicPr>
          <p:cNvPr id="9" name="Content Placeholder 8" descr="When you get to the DRC Insight, there is a place for you to first add your username in the first box and then below that is the place for you to enter in your password and then hit the Sign in button below the password box. If you forgot your password, there is a forgot your password at the very bottom of the screen to allow you to get your login information reset so you can then login . ">
            <a:extLst>
              <a:ext uri="{FF2B5EF4-FFF2-40B4-BE49-F238E27FC236}">
                <a16:creationId xmlns:a16="http://schemas.microsoft.com/office/drawing/2014/main" id="{C14A7348-E271-0A21-C37A-BF40CF30CEC6}"/>
              </a:ext>
            </a:extLst>
          </p:cNvPr>
          <p:cNvPicPr>
            <a:picLocks noChangeAspect="1"/>
          </p:cNvPicPr>
          <p:nvPr/>
        </p:nvPicPr>
        <p:blipFill>
          <a:blip r:embed="rId4"/>
          <a:stretch>
            <a:fillRect/>
          </a:stretch>
        </p:blipFill>
        <p:spPr>
          <a:xfrm>
            <a:off x="5785853" y="249654"/>
            <a:ext cx="4623918" cy="5239568"/>
          </a:xfrm>
          <a:prstGeom prst="rect">
            <a:avLst/>
          </a:prstGeom>
          <a:effectLst/>
        </p:spPr>
      </p:pic>
      <p:sp>
        <p:nvSpPr>
          <p:cNvPr id="4" name="Slide Number Placeholder 3">
            <a:extLst>
              <a:ext uri="{FF2B5EF4-FFF2-40B4-BE49-F238E27FC236}">
                <a16:creationId xmlns:a16="http://schemas.microsoft.com/office/drawing/2014/main" id="{4FD77378-15E4-F098-1F40-0AA5B919AA8A}"/>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78911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FD16-C1AB-41ED-9D16-33D0BE835CD7}"/>
              </a:ext>
            </a:extLst>
          </p:cNvPr>
          <p:cNvSpPr>
            <a:spLocks noGrp="1"/>
          </p:cNvSpPr>
          <p:nvPr>
            <p:ph type="title" idx="4294967295"/>
          </p:nvPr>
        </p:nvSpPr>
        <p:spPr>
          <a:xfrm>
            <a:off x="8851392" y="2160270"/>
            <a:ext cx="3021330" cy="741363"/>
          </a:xfrm>
          <a:prstGeom prst="rect">
            <a:avLst/>
          </a:prstGeom>
        </p:spPr>
        <p:txBody>
          <a:bodyPr vert="horz" lIns="91440" tIns="45720" rIns="91440" bIns="45720" rtlCol="0" anchor="t">
            <a:normAutofit/>
          </a:bodyPr>
          <a:lstStyle/>
          <a:p>
            <a:r>
              <a:rPr lang="en-US" altLang="en-US" sz="3600" kern="1200" dirty="0">
                <a:latin typeface="+mj-lt"/>
                <a:ea typeface="+mj-ea"/>
                <a:cs typeface="+mj-cs"/>
              </a:rPr>
              <a:t>WIDA AMS </a:t>
            </a:r>
            <a:endParaRPr lang="en-US" sz="3600" kern="1200">
              <a:latin typeface="+mj-lt"/>
            </a:endParaRPr>
          </a:p>
        </p:txBody>
      </p:sp>
      <p:pic>
        <p:nvPicPr>
          <p:cNvPr id="7" name="Picture 6" descr="Once you have logged into the WIDA Assessment Management System (AMS), it welcomes you. It alos provide you with information on technical and test administration materials in the WIDA AMS library. It give you linke to public test resources such as test demo for demonstrating test features to the students. It has test practice to help students understand how to respond to the ACCESS online and WIDA screener online on the test platform. It give you sample items to help students, educators and families get a better understanding of the ACCESS Online.">
            <a:extLst>
              <a:ext uri="{FF2B5EF4-FFF2-40B4-BE49-F238E27FC236}">
                <a16:creationId xmlns:a16="http://schemas.microsoft.com/office/drawing/2014/main" id="{3255E049-28A6-68BB-A583-577997C34E10}"/>
              </a:ext>
            </a:extLst>
          </p:cNvPr>
          <p:cNvPicPr>
            <a:picLocks noChangeAspect="1"/>
          </p:cNvPicPr>
          <p:nvPr/>
        </p:nvPicPr>
        <p:blipFill>
          <a:blip r:embed="rId3"/>
          <a:stretch>
            <a:fillRect/>
          </a:stretch>
        </p:blipFill>
        <p:spPr>
          <a:xfrm>
            <a:off x="319278" y="381084"/>
            <a:ext cx="8354631" cy="5273861"/>
          </a:xfrm>
          <a:prstGeom prst="rect">
            <a:avLst/>
          </a:prstGeom>
        </p:spPr>
      </p:pic>
      <p:sp>
        <p:nvSpPr>
          <p:cNvPr id="2" name="Slide Number Placeholder 3">
            <a:extLst>
              <a:ext uri="{FF2B5EF4-FFF2-40B4-BE49-F238E27FC236}">
                <a16:creationId xmlns:a16="http://schemas.microsoft.com/office/drawing/2014/main" id="{CEE1792C-BA4F-4A86-0FA0-FA10B7616A2A}"/>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5</a:t>
            </a:fld>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B580-BE3D-65AE-5997-AEDEDF58A0C7}"/>
              </a:ext>
            </a:extLst>
          </p:cNvPr>
          <p:cNvSpPr>
            <a:spLocks noGrp="1"/>
          </p:cNvSpPr>
          <p:nvPr>
            <p:ph type="title"/>
          </p:nvPr>
        </p:nvSpPr>
        <p:spPr>
          <a:xfrm>
            <a:off x="0" y="0"/>
            <a:ext cx="10515600" cy="1107059"/>
          </a:xfrm>
        </p:spPr>
        <p:txBody>
          <a:bodyPr>
            <a:normAutofit/>
          </a:bodyPr>
          <a:lstStyle/>
          <a:p>
            <a:r>
              <a:rPr lang="en-US" sz="3600" dirty="0"/>
              <a:t>WIDA AMS Landing Page</a:t>
            </a:r>
          </a:p>
        </p:txBody>
      </p:sp>
      <p:pic>
        <p:nvPicPr>
          <p:cNvPr id="1026" name="Picture 2" descr="It is the user interface for the WIDA AMS (Assessment Management System) titled &quot;DRC INSIGHT&quot;. It displays a navigation bar with the options &quot;WIDA&quot; and &quot;MY APPLICATIONS&quot; followed by a dropdown menu indicator. Below this is the heading &quot;WIDA AMS&quot; and a welcome message: &quot;Welcome! What would you like to do today?&quot; Eight interactive options are presented as buttons with icons and text, offering various administrative actions: &quot;Add/Edit Users,&quot; &quot;Import Students,&quot; &quot;Manage Students,&quot; &quot;Manage Test Sessions / Registrations,&quot; &quot;Download Individual Student Reports,&quot; &quot;Score WIDA Screener Responses,&quot; &quot;Order and Manage ACCESS Materials,&quot; and &quot;Install and Configure Testing Software.&quot; The design is clean, with a simple color scheme, primarily using blue and white, which suggests a professional and user-friendly interface for educational administration purposes.&#10;&#10;In WIDA AMS there will be a set of tiles that take you directly to adding/editing users. manage students, manage test sessions/registrations, download individual student reports.  download status reports, score WIDA screener responses, view documentation, order and manage ACCESS materials, reports and install and configure testing software.&#10;">
            <a:extLst>
              <a:ext uri="{FF2B5EF4-FFF2-40B4-BE49-F238E27FC236}">
                <a16:creationId xmlns:a16="http://schemas.microsoft.com/office/drawing/2014/main" id="{54001924-CBBC-134E-08E8-787BC4D6C1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853" y="1107059"/>
            <a:ext cx="11744294" cy="428461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8B6DFA02-292D-6ECC-E0BD-A09F625B0F81}"/>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78021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C183D7F6-B498-43B3-948B-1728B52AA6E4}">
                <adec:decorative xmlns:adec="http://schemas.microsoft.com/office/drawing/2017/decorative" val="0"/>
              </a:ext>
            </a:extLst>
          </p:cNvPr>
          <p:cNvSpPr>
            <a:spLocks noGrp="1"/>
          </p:cNvSpPr>
          <p:nvPr>
            <p:ph type="title"/>
          </p:nvPr>
        </p:nvSpPr>
        <p:spPr>
          <a:xfrm>
            <a:off x="0" y="39874"/>
            <a:ext cx="10515600" cy="1072795"/>
          </a:xfrm>
        </p:spPr>
        <p:txBody>
          <a:bodyPr>
            <a:normAutofit/>
          </a:bodyPr>
          <a:lstStyle/>
          <a:p>
            <a:r>
              <a:rPr lang="en-US" sz="3600" dirty="0"/>
              <a:t>Tier Placement Report</a:t>
            </a:r>
          </a:p>
        </p:txBody>
      </p:sp>
      <p:sp>
        <p:nvSpPr>
          <p:cNvPr id="10" name="Content Placeholder 9" descr="  ">
            <a:extLst>
              <a:ext uri="{FF2B5EF4-FFF2-40B4-BE49-F238E27FC236}">
                <a16:creationId xmlns:a16="http://schemas.microsoft.com/office/drawing/2014/main" id="{1B51FCDE-EA6C-31D7-E5E7-673A0C938C0D}"/>
              </a:ext>
            </a:extLst>
          </p:cNvPr>
          <p:cNvSpPr>
            <a:spLocks noGrp="1"/>
          </p:cNvSpPr>
          <p:nvPr>
            <p:ph idx="1"/>
          </p:nvPr>
        </p:nvSpPr>
        <p:spPr>
          <a:xfrm>
            <a:off x="196467" y="1618205"/>
            <a:ext cx="11227293" cy="4297704"/>
          </a:xfrm>
        </p:spPr>
        <p:txBody>
          <a:bodyPr vert="horz" lIns="91440" tIns="45720" rIns="91440" bIns="45720" rtlCol="0" anchor="t">
            <a:normAutofit fontScale="92500" lnSpcReduction="20000"/>
          </a:bodyPr>
          <a:lstStyle/>
          <a:p>
            <a:pPr marL="0" indent="0">
              <a:buNone/>
            </a:pPr>
            <a:r>
              <a:rPr lang="en-US" sz="2600" dirty="0"/>
              <a:t>To access the Tier Placement report:</a:t>
            </a:r>
          </a:p>
          <a:p>
            <a:r>
              <a:rPr lang="en-US" sz="2600" dirty="0"/>
              <a:t>Click on Test Management from the WIDA AMS My Applications from the drop-down menu after logging into WIDA AMS.</a:t>
            </a:r>
          </a:p>
          <a:p>
            <a:r>
              <a:rPr lang="en-US" sz="2600" b="0" i="0" dirty="0">
                <a:effectLst/>
              </a:rPr>
              <a:t>Confirm or enter your site criteria in the upper right corner. Click </a:t>
            </a:r>
            <a:r>
              <a:rPr lang="en-US" sz="2600" b="1" i="0" dirty="0">
                <a:effectLst/>
              </a:rPr>
              <a:t>Save</a:t>
            </a:r>
            <a:r>
              <a:rPr lang="en-US" sz="2600" b="0" i="0" dirty="0">
                <a:effectLst/>
              </a:rPr>
              <a:t>.</a:t>
            </a:r>
          </a:p>
          <a:p>
            <a:r>
              <a:rPr lang="en-US" sz="2600" b="0" i="0" dirty="0">
                <a:effectLst/>
              </a:rPr>
              <a:t>Confirm or enter your Registration Window in the drop-down menu.</a:t>
            </a:r>
          </a:p>
          <a:p>
            <a:r>
              <a:rPr lang="en-US" sz="2600" b="0" i="0" dirty="0">
                <a:effectLst/>
              </a:rPr>
              <a:t>Select the </a:t>
            </a:r>
            <a:r>
              <a:rPr lang="en-US" sz="2600" b="1" i="0" dirty="0">
                <a:effectLst/>
              </a:rPr>
              <a:t>View Registration(s)</a:t>
            </a:r>
            <a:r>
              <a:rPr lang="en-US" sz="2600" b="0" i="0" dirty="0">
                <a:effectLst/>
              </a:rPr>
              <a:t> tab.</a:t>
            </a:r>
          </a:p>
          <a:p>
            <a:r>
              <a:rPr lang="en-US" sz="2600" b="0" i="0" dirty="0">
                <a:solidFill>
                  <a:srgbClr val="000000"/>
                </a:solidFill>
                <a:effectLst/>
              </a:rPr>
              <a:t>Apply one or more filter criteria such as State Student ID, Student Name, Domain, Registration Name, and/or Assessments to refine your search. Or, to view the tier placement of multiple registrations, leave the filters blank.</a:t>
            </a:r>
          </a:p>
          <a:p>
            <a:r>
              <a:rPr lang="en-US" sz="2600" b="0" i="0" dirty="0">
                <a:solidFill>
                  <a:srgbClr val="000000"/>
                </a:solidFill>
                <a:effectLst/>
              </a:rPr>
              <a:t>Select the checkboxes next to the registration(s) and click </a:t>
            </a:r>
            <a:r>
              <a:rPr lang="en-US" sz="2600" b="1" i="0" dirty="0">
                <a:solidFill>
                  <a:srgbClr val="000000"/>
                </a:solidFill>
                <a:effectLst/>
              </a:rPr>
              <a:t>Export Details</a:t>
            </a:r>
            <a:r>
              <a:rPr lang="en-US" sz="2600" b="0" i="0" dirty="0">
                <a:solidFill>
                  <a:srgbClr val="000000"/>
                </a:solidFill>
                <a:effectLst/>
              </a:rPr>
              <a:t>. The resulting .csv file will contain columns for Writing Tier and Speaking Tier, providing </a:t>
            </a:r>
            <a:r>
              <a:rPr lang="en-US" sz="2600" dirty="0">
                <a:solidFill>
                  <a:srgbClr val="000000"/>
                </a:solidFill>
              </a:rPr>
              <a:t>staff</a:t>
            </a:r>
            <a:r>
              <a:rPr lang="en-US" sz="2600" b="0" i="0" dirty="0">
                <a:solidFill>
                  <a:srgbClr val="000000"/>
                </a:solidFill>
                <a:effectLst/>
              </a:rPr>
              <a:t> with the necessary tier placement details for one or more registrations.</a:t>
            </a:r>
            <a:endParaRPr lang="en-US" sz="2600" dirty="0"/>
          </a:p>
          <a:p>
            <a:pPr marL="0" indent="0">
              <a:buNone/>
            </a:pPr>
            <a:endParaRPr lang="en-US" dirty="0"/>
          </a:p>
        </p:txBody>
      </p:sp>
      <p:pic>
        <p:nvPicPr>
          <p:cNvPr id="3" name="Picture 2" descr="It is the user interface for the WIDA AMS (Assessment Management System) titled &quot;DRC INSIGHT&quot;. It displays a navigation bar with the options &quot;WIDA&quot; and &quot;MY APPLICATIONS&quot; followed by a dropdown menu indicator. Below this is the heading &quot;WIDA AMS&quot; and a welcome message: &quot;Welcome! What would you like to do today?&quot; Eight interactive options are presented as buttons with icons and text, offering various administrative actions: &quot;Add/Edit Users,&quot; &quot;Import Students,&quot; &quot;Manage Students,&quot; &quot;Manage Test Sessions / Registrations,&quot; &quot;Download Individual Student Reports,&quot; &quot;Score WIDA Screener Responses,&quot; &quot;Order and Manage ACCESS Materials,&quot; and &quot;Install and Configure Testing Software.&quot; The design is clean, with a simple color scheme, primarily using blue and white, which suggests a professional and user-friendly interface for educational administration purposes.&#10;&#10;In WIDA AMS there will be a set of tiles that take you directly to adding/editing users. manage students, manage test sessions/registrations, download individual student reports.  download status reports, score WIDA screener responses, view documentation, order and manage ACCESS materials, reports and install and configure testing software.&#10;">
            <a:extLst>
              <a:ext uri="{FF2B5EF4-FFF2-40B4-BE49-F238E27FC236}">
                <a16:creationId xmlns:a16="http://schemas.microsoft.com/office/drawing/2014/main" id="{AC6DDF13-60E1-8663-1E80-C66329BD7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744" y="52035"/>
            <a:ext cx="5371457" cy="195964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AA8BFE2-FB17-1184-2BBC-017D91A3D0B6}"/>
              </a:ext>
              <a:ext uri="{C183D7F6-B498-43B3-948B-1728B52AA6E4}">
                <adec:decorative xmlns:adec="http://schemas.microsoft.com/office/drawing/2017/decorative" val="1"/>
              </a:ext>
            </a:extLst>
          </p:cNvPr>
          <p:cNvSpPr/>
          <p:nvPr/>
        </p:nvSpPr>
        <p:spPr>
          <a:xfrm>
            <a:off x="6156960" y="1503680"/>
            <a:ext cx="1717040" cy="4165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C8B4A7CA-5E4C-C0E4-B7C1-DE94F8520C15}"/>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62714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328C-EEBA-E36B-8F2B-5BAFCAD14589}"/>
              </a:ext>
            </a:extLst>
          </p:cNvPr>
          <p:cNvSpPr>
            <a:spLocks noGrp="1"/>
          </p:cNvSpPr>
          <p:nvPr>
            <p:ph type="title"/>
          </p:nvPr>
        </p:nvSpPr>
        <p:spPr>
          <a:xfrm>
            <a:off x="0" y="0"/>
            <a:ext cx="10515600" cy="1196001"/>
          </a:xfrm>
        </p:spPr>
        <p:txBody>
          <a:bodyPr>
            <a:normAutofit/>
          </a:bodyPr>
          <a:lstStyle/>
          <a:p>
            <a:r>
              <a:rPr lang="en-US" sz="3600" dirty="0"/>
              <a:t>Tier Placement Report Examples</a:t>
            </a:r>
          </a:p>
        </p:txBody>
      </p:sp>
      <p:sp>
        <p:nvSpPr>
          <p:cNvPr id="3" name="Content Placeholder 2">
            <a:extLst>
              <a:ext uri="{FF2B5EF4-FFF2-40B4-BE49-F238E27FC236}">
                <a16:creationId xmlns:a16="http://schemas.microsoft.com/office/drawing/2014/main" id="{A02AE28C-633C-7935-C7A0-6E72E4E78C54}"/>
              </a:ext>
            </a:extLst>
          </p:cNvPr>
          <p:cNvSpPr>
            <a:spLocks noGrp="1"/>
          </p:cNvSpPr>
          <p:nvPr>
            <p:ph idx="1"/>
          </p:nvPr>
        </p:nvSpPr>
        <p:spPr>
          <a:xfrm>
            <a:off x="251804" y="1192858"/>
            <a:ext cx="11785708" cy="4381224"/>
          </a:xfrm>
        </p:spPr>
        <p:txBody>
          <a:bodyPr vert="horz" lIns="91440" tIns="45720" rIns="91440" bIns="45720" rtlCol="0" anchor="t">
            <a:normAutofit/>
          </a:bodyPr>
          <a:lstStyle/>
          <a:p>
            <a:r>
              <a:rPr lang="en-US" sz="2400" dirty="0"/>
              <a:t>There will be no tier level for the student if the student has not completed testing in the domains of reading and listening first for ACCESS- It will show “In Progress” or “Not Started”.</a:t>
            </a:r>
          </a:p>
          <a:p>
            <a:endParaRPr lang="en-US" dirty="0"/>
          </a:p>
          <a:p>
            <a:pPr marL="0" indent="0">
              <a:buNone/>
            </a:pPr>
            <a:endParaRPr lang="en-US" dirty="0"/>
          </a:p>
          <a:p>
            <a:r>
              <a:rPr lang="en-US" sz="2400" dirty="0"/>
              <a:t>This is what the report will look like when the student has completed testing in the domains of reading and listening for ACCESS.</a:t>
            </a:r>
          </a:p>
        </p:txBody>
      </p:sp>
      <p:sp>
        <p:nvSpPr>
          <p:cNvPr id="4" name="Rectangle 3">
            <a:extLst>
              <a:ext uri="{FF2B5EF4-FFF2-40B4-BE49-F238E27FC236}">
                <a16:creationId xmlns:a16="http://schemas.microsoft.com/office/drawing/2014/main" id="{F376048A-D541-2EC0-DD4B-A1FCF8C72FC2}"/>
              </a:ext>
            </a:extLst>
          </p:cNvPr>
          <p:cNvSpPr>
            <a:spLocks noChangeArrowheads="1"/>
          </p:cNvSpPr>
          <p:nvPr/>
        </p:nvSpPr>
        <p:spPr bwMode="auto">
          <a:xfrm>
            <a:off x="781878" y="2224624"/>
            <a:ext cx="560817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Before Listening and Reading are completed online</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Before Listening and Reading are completed, it will show for the Tier Placement report for writing tier and Speaking tier with N/A for those columns because the student is still in progress or had not started either the listening or reading test in WIDA AMS.">
            <a:extLst>
              <a:ext uri="{FF2B5EF4-FFF2-40B4-BE49-F238E27FC236}">
                <a16:creationId xmlns:a16="http://schemas.microsoft.com/office/drawing/2014/main" id="{E8C3CFCB-9714-78A0-116D-5FE620FF1B85}"/>
              </a:ext>
            </a:extLst>
          </p:cNvPr>
          <p:cNvPicPr>
            <a:picLocks noChangeAspect="1"/>
          </p:cNvPicPr>
          <p:nvPr/>
        </p:nvPicPr>
        <p:blipFill>
          <a:blip r:embed="rId3"/>
          <a:stretch>
            <a:fillRect/>
          </a:stretch>
        </p:blipFill>
        <p:spPr>
          <a:xfrm>
            <a:off x="2648769" y="2658335"/>
            <a:ext cx="6668078" cy="670618"/>
          </a:xfrm>
          <a:prstGeom prst="rect">
            <a:avLst/>
          </a:prstGeom>
        </p:spPr>
      </p:pic>
      <p:sp>
        <p:nvSpPr>
          <p:cNvPr id="6" name="Rectangle 4">
            <a:extLst>
              <a:ext uri="{FF2B5EF4-FFF2-40B4-BE49-F238E27FC236}">
                <a16:creationId xmlns:a16="http://schemas.microsoft.com/office/drawing/2014/main" id="{8C195B82-5DCD-9E82-8564-2AF1B281C4CA}"/>
              </a:ext>
            </a:extLst>
          </p:cNvPr>
          <p:cNvSpPr>
            <a:spLocks noChangeArrowheads="1"/>
          </p:cNvSpPr>
          <p:nvPr/>
        </p:nvSpPr>
        <p:spPr bwMode="auto">
          <a:xfrm>
            <a:off x="781878" y="4111713"/>
            <a:ext cx="599397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Once Listening and Reading are completed online</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descr="If the student has completed both the Reading and Listening tests, on the tier level report in the columns of Speaking and Writing tier will be a tier level of Pre-A, A or B/C.">
            <a:extLst>
              <a:ext uri="{FF2B5EF4-FFF2-40B4-BE49-F238E27FC236}">
                <a16:creationId xmlns:a16="http://schemas.microsoft.com/office/drawing/2014/main" id="{C0EBD11C-5463-7B4E-EA64-FD3DF9429C81}"/>
              </a:ext>
            </a:extLst>
          </p:cNvPr>
          <p:cNvPicPr>
            <a:picLocks noChangeAspect="1"/>
          </p:cNvPicPr>
          <p:nvPr/>
        </p:nvPicPr>
        <p:blipFill>
          <a:blip r:embed="rId4"/>
          <a:stretch>
            <a:fillRect/>
          </a:stretch>
        </p:blipFill>
        <p:spPr>
          <a:xfrm>
            <a:off x="2592173" y="3581124"/>
            <a:ext cx="6781269" cy="1816691"/>
          </a:xfrm>
          <a:prstGeom prst="rect">
            <a:avLst/>
          </a:prstGeom>
        </p:spPr>
      </p:pic>
      <p:sp>
        <p:nvSpPr>
          <p:cNvPr id="5" name="Slide Number Placeholder 3">
            <a:extLst>
              <a:ext uri="{FF2B5EF4-FFF2-40B4-BE49-F238E27FC236}">
                <a16:creationId xmlns:a16="http://schemas.microsoft.com/office/drawing/2014/main" id="{E8B1F4E8-E893-3DB3-FE84-6D9BB7C42284}"/>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37658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C183D7F6-B498-43B3-948B-1728B52AA6E4}">
                <adec:decorative xmlns:adec="http://schemas.microsoft.com/office/drawing/2017/decorative" val="1"/>
              </a:ext>
            </a:extLst>
          </p:cNvPr>
          <p:cNvSpPr>
            <a:spLocks noGrp="1"/>
          </p:cNvSpPr>
          <p:nvPr>
            <p:ph type="title"/>
          </p:nvPr>
        </p:nvSpPr>
        <p:spPr>
          <a:xfrm>
            <a:off x="0" y="0"/>
            <a:ext cx="7662326" cy="1139868"/>
          </a:xfrm>
        </p:spPr>
        <p:txBody>
          <a:bodyPr>
            <a:normAutofit fontScale="90000"/>
          </a:bodyPr>
          <a:lstStyle/>
          <a:p>
            <a:r>
              <a:rPr lang="en-US" sz="4000" dirty="0"/>
              <a:t>ACCESS Writing Grades 1-3 Online</a:t>
            </a:r>
          </a:p>
        </p:txBody>
      </p:sp>
      <p:sp>
        <p:nvSpPr>
          <p:cNvPr id="14" name="Text Placeholder 13">
            <a:extLst>
              <a:ext uri="{C183D7F6-B498-43B3-948B-1728B52AA6E4}">
                <adec:decorative xmlns:adec="http://schemas.microsoft.com/office/drawing/2017/decorative" val="1"/>
              </a:ext>
            </a:extLst>
          </p:cNvPr>
          <p:cNvSpPr>
            <a:spLocks noGrp="1"/>
          </p:cNvSpPr>
          <p:nvPr>
            <p:ph type="body" sz="quarter" idx="13"/>
          </p:nvPr>
        </p:nvSpPr>
        <p:spPr>
          <a:xfrm>
            <a:off x="426561" y="1471728"/>
            <a:ext cx="10098232" cy="4901324"/>
          </a:xfrm>
        </p:spPr>
        <p:txBody>
          <a:bodyPr vert="horz" lIns="91440" tIns="45720" rIns="91440" bIns="45720" rtlCol="0" anchor="t">
            <a:normAutofit/>
          </a:bodyPr>
          <a:lstStyle/>
          <a:p>
            <a:r>
              <a:rPr lang="en-US" sz="2400" dirty="0"/>
              <a:t>Writing is the only domain, when testing ACCESS for ELLs online, that has a writing test booklet for grades 1-3 and there are no test registrations for writing in WIDA AMS.</a:t>
            </a:r>
          </a:p>
          <a:p>
            <a:r>
              <a:rPr lang="en-US" sz="2400" dirty="0"/>
              <a:t>Reading, Listening and Speaking domains are all tested online.</a:t>
            </a:r>
          </a:p>
          <a:p>
            <a:r>
              <a:rPr lang="en-US" sz="2400" dirty="0"/>
              <a:t>Data Recognition Corporation (DRC) will only ship a certain amount of Tier A or Tier B/C level booklets based off the initial order placed in Oct.</a:t>
            </a:r>
          </a:p>
          <a:p>
            <a:r>
              <a:rPr lang="en-US" sz="2400" dirty="0"/>
              <a:t>If districts need more tier-level booklets, order during the </a:t>
            </a:r>
            <a:r>
              <a:rPr lang="en-US" sz="2400" b="1" dirty="0"/>
              <a:t>Additional Materials Window (Dec. 3 - Feb. 7, 2025) </a:t>
            </a:r>
            <a:r>
              <a:rPr lang="en-US" sz="2400" dirty="0"/>
              <a:t>for ACCESS in WIDA AMS.</a:t>
            </a:r>
          </a:p>
        </p:txBody>
      </p:sp>
      <p:sp>
        <p:nvSpPr>
          <p:cNvPr id="2" name="Slide Number Placeholder 3">
            <a:extLst>
              <a:ext uri="{FF2B5EF4-FFF2-40B4-BE49-F238E27FC236}">
                <a16:creationId xmlns:a16="http://schemas.microsoft.com/office/drawing/2014/main" id="{66D4D8E8-454F-DBF2-A1BF-42007633BE91}"/>
              </a:ext>
              <a:ext uri="{C183D7F6-B498-43B3-948B-1728B52AA6E4}">
                <adec:decorative xmlns:adec="http://schemas.microsoft.com/office/drawing/2017/decorative" val="1"/>
              </a:ext>
            </a:extLst>
          </p:cNvPr>
          <p:cNvSpPr txBox="1">
            <a:spLocks/>
          </p:cNvSpPr>
          <p:nvPr/>
        </p:nvSpPr>
        <p:spPr>
          <a:xfrm>
            <a:off x="6891985" y="6393144"/>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9</a:t>
            </a:fld>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ACCESS WIDA Writing Tier Placement Training</RoutingRuleDescription>
    <PublishingExpirationDate xmlns="http://schemas.microsoft.com/sharepoint/v3" xsi:nil="true"/>
    <PublishingStartDate xmlns="http://schemas.microsoft.com/sharepoint/v3" xsi:nil="true"/>
    <Publication_x0020_Date xmlns="3a62de7d-ba57-4f43-9dae-9623ba637be0">2023-11-20T15:49:43+00:00</Publication_x0020_Date>
    <Audience1 xmlns="3a62de7d-ba57-4f43-9dae-9623ba637be0">
      <Value>1</Value>
      <Value>2</Value>
    </Audience1>
    <_dlc_DocId xmlns="3a62de7d-ba57-4f43-9dae-9623ba637be0">KYED-484-435</_dlc_DocId>
    <_dlc_DocIdUrl xmlns="3a62de7d-ba57-4f43-9dae-9623ba637be0">
      <Url>https://www.education.ky.gov/AA/Assessments/_layouts/15/DocIdRedir.aspx?ID=KYED-484-435</Url>
      <Description>KYED-484-435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dcmitype/"/>
    <ds:schemaRef ds:uri="http://www.w3.org/XML/1998/namespace"/>
    <ds:schemaRef ds:uri="http://purl.org/dc/elements/1.1/"/>
    <ds:schemaRef ds:uri="http://purl.org/dc/terms/"/>
    <ds:schemaRef ds:uri="http://schemas.microsoft.com/office/2006/documentManagement/types"/>
    <ds:schemaRef ds:uri="d2e0887b-4a8a-4736-99cf-56284292f442"/>
    <ds:schemaRef ds:uri="http://schemas.openxmlformats.org/package/2006/metadata/core-properties"/>
    <ds:schemaRef ds:uri="9e447306-43c9-46fc-85e8-9d0ed75a31b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DFDBC517-452C-4A16-B082-58FB8A1B7C69}"/>
</file>

<file path=customXml/itemProps4.xml><?xml version="1.0" encoding="utf-8"?>
<ds:datastoreItem xmlns:ds="http://schemas.openxmlformats.org/officeDocument/2006/customXml" ds:itemID="{09AEEE48-8E26-4308-80F9-284249F68F28}"/>
</file>

<file path=docProps/app.xml><?xml version="1.0" encoding="utf-8"?>
<Properties xmlns="http://schemas.openxmlformats.org/officeDocument/2006/extended-properties" xmlns:vt="http://schemas.openxmlformats.org/officeDocument/2006/docPropsVTypes">
  <Template/>
  <TotalTime>5614</TotalTime>
  <Words>901</Words>
  <Application>Microsoft Office PowerPoint</Application>
  <PresentationFormat>Widescreen</PresentationFormat>
  <Paragraphs>105</Paragraphs>
  <Slides>13</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Franklin Gothic Book</vt:lpstr>
      <vt:lpstr>Franklin Gothic Medium</vt:lpstr>
      <vt:lpstr>Office Theme</vt:lpstr>
      <vt:lpstr>Office Theme</vt:lpstr>
      <vt:lpstr>ACCESS for ELLs Writing Tier Placement and Testing Writing Online</vt:lpstr>
      <vt:lpstr>Agenda</vt:lpstr>
      <vt:lpstr>Writing Tier Placement</vt:lpstr>
      <vt:lpstr>Login to WIDA AMS</vt:lpstr>
      <vt:lpstr>WIDA AMS </vt:lpstr>
      <vt:lpstr>WIDA AMS Landing Page</vt:lpstr>
      <vt:lpstr>Tier Placement Report</vt:lpstr>
      <vt:lpstr>Tier Placement Report Examples</vt:lpstr>
      <vt:lpstr>ACCESS Writing Grades 1-3 Online</vt:lpstr>
      <vt:lpstr>Writing Grades 4-12 Online</vt:lpstr>
      <vt:lpstr>Resource in WIDA AMS</vt:lpstr>
      <vt:lpstr>Kentucky ACCESS Trainings on KDE Website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Chris - Division of Assessment and Accountability Support</dc:creator>
  <cp:lastModifiedBy>Riley, Ben - Division of Assessment and Accountability Support</cp:lastModifiedBy>
  <cp:revision>102</cp:revision>
  <dcterms:created xsi:type="dcterms:W3CDTF">2021-11-17T17:28:54Z</dcterms:created>
  <dcterms:modified xsi:type="dcterms:W3CDTF">2024-10-18T18:10:34Z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MSIP_Label_eb544694-0027-44fa-bee4-2648c0363f9d_Enabled">
    <vt:lpwstr>true</vt:lpwstr>
  </property>
  <property fmtid="{D5CDD505-2E9C-101B-9397-08002B2CF9AE}" pid="4" name="MSIP_Label_eb544694-0027-44fa-bee4-2648c0363f9d_SetDate">
    <vt:lpwstr>2024-09-27T20:51:23Z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e9cafe6f-5f94-4b7f-aec1-40470890045e</vt:lpwstr>
  </property>
  <property fmtid="{D5CDD505-2E9C-101B-9397-08002B2CF9AE}" pid="9" name="MSIP_Label_eb544694-0027-44fa-bee4-2648c0363f9d_ContentBits">
    <vt:lpwstr>0</vt:lpwstr>
  </property>
  <property fmtid="{D5CDD505-2E9C-101B-9397-08002B2CF9AE}" pid="10" name="MediaServiceImageTags">
    <vt:lpwstr/>
  </property>
  <property fmtid="{D5CDD505-2E9C-101B-9397-08002B2CF9AE}" pid="11" name="_dlc_DocIdItemGuid">
    <vt:lpwstr>14588732-d9f6-4eec-bbaa-43ebd8b95829</vt:lpwstr>
  </property>
</Properties>
</file>