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3.xml" ContentType="application/vnd.openxmlformats-officedocument.drawingml.diagramData+xml"/>
  <Override PartName="/ppt/diagrams/data2.xml" ContentType="application/vnd.openxmlformats-officedocument.drawingml.diagramData+xml"/>
  <Override PartName="/ppt/notesSlides/notesSlide4.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authors.xml" ContentType="application/vnd.ms-powerpoint.authors+xml"/>
  <Override PartName="/ppt/diagrams/quickStyle2.xml" ContentType="application/vnd.openxmlformats-officedocument.drawingml.diagramStyle+xml"/>
  <Override PartName="/ppt/diagrams/colors2.xml" ContentType="application/vnd.openxmlformats-officedocument.drawingml.diagramColors+xml"/>
  <Override PartName="/ppt/theme/theme1.xml" ContentType="application/vnd.openxmlformats-officedocument.theme+xml"/>
  <Override PartName="/ppt/notesMasters/notesMaster1.xml" ContentType="application/vnd.openxmlformats-officedocument.presentationml.notesMaster+xml"/>
  <Override PartName="/ppt/diagrams/drawing2.xml" ContentType="application/vnd.ms-office.drawingml.diagramDrawing+xml"/>
  <Override PartName="/ppt/theme/theme2.xml" ContentType="application/vnd.openxmlformats-officedocument.theme+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72" r:id="rId5"/>
    <p:sldId id="314" r:id="rId6"/>
    <p:sldId id="306" r:id="rId7"/>
    <p:sldId id="293" r:id="rId8"/>
    <p:sldId id="295" r:id="rId9"/>
    <p:sldId id="297" r:id="rId10"/>
    <p:sldId id="308" r:id="rId11"/>
    <p:sldId id="309" r:id="rId12"/>
    <p:sldId id="310" r:id="rId13"/>
    <p:sldId id="311" r:id="rId14"/>
    <p:sldId id="296" r:id="rId15"/>
    <p:sldId id="298" r:id="rId16"/>
    <p:sldId id="312" r:id="rId17"/>
    <p:sldId id="307" r:id="rId18"/>
    <p:sldId id="288" r:id="rId19"/>
    <p:sldId id="275" r:id="rId20"/>
    <p:sldId id="276" r:id="rId21"/>
    <p:sldId id="277" r:id="rId22"/>
    <p:sldId id="287" r:id="rId23"/>
    <p:sldId id="292" r:id="rId24"/>
    <p:sldId id="303" r:id="rId25"/>
    <p:sldId id="289" r:id="rId26"/>
    <p:sldId id="290" r:id="rId27"/>
    <p:sldId id="291" r:id="rId28"/>
    <p:sldId id="304" r:id="rId29"/>
    <p:sldId id="313" r:id="rId30"/>
    <p:sldId id="305" r:id="rId31"/>
    <p:sldId id="294" r:id="rId32"/>
    <p:sldId id="299"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IDA AMS" id="{D5DF7C43-CEE7-4680-89FB-7399C041FBC7}">
          <p14:sldIdLst>
            <p14:sldId id="272"/>
            <p14:sldId id="314"/>
            <p14:sldId id="306"/>
            <p14:sldId id="293"/>
            <p14:sldId id="295"/>
            <p14:sldId id="297"/>
            <p14:sldId id="308"/>
            <p14:sldId id="309"/>
            <p14:sldId id="310"/>
            <p14:sldId id="311"/>
            <p14:sldId id="296"/>
            <p14:sldId id="298"/>
            <p14:sldId id="312"/>
            <p14:sldId id="307"/>
            <p14:sldId id="288"/>
            <p14:sldId id="275"/>
            <p14:sldId id="276"/>
            <p14:sldId id="277"/>
            <p14:sldId id="287"/>
            <p14:sldId id="292"/>
            <p14:sldId id="303"/>
            <p14:sldId id="289"/>
            <p14:sldId id="290"/>
            <p14:sldId id="291"/>
            <p14:sldId id="304"/>
            <p14:sldId id="313"/>
            <p14:sldId id="305"/>
            <p14:sldId id="294"/>
            <p14:sldId id="299"/>
            <p14:sldId id="28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MDoAaAS" userId="S::melissa.chandler@education.ky.gov::c7c40c5a-5db2-409e-9ac5-b3fa8556cae3" providerId="AD"/>
  <p188:author id="{EEAF063B-8BCB-A246-0486-9A5ACA2B8CA4}" name="Roseberry, Christen - Division of Assessment and Accountability Support" initials="CR" userId="S::christen.roseberry@education.ky.gov::64f073a6-c0e0-4356-b5dd-074214d6d82f" providerId="AD"/>
  <p188:author id="{0C431B50-E267-7ED8-372B-1A1B808F8997}" name="Jones, Helen - Division of Assessment and Accountability Support" initials="HJ"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BR" userId="S::ben.riley@education.ky.gov::4cd6cdff-1273-49fa-8860-d0f5fa3fb9f7" providerId="AD"/>
  <p188:author id="{A1968ECB-9F01-7E4F-5C5C-2236753EF084}" name="Mullins, Krista" initials="KMM" userId="Mullins, Kris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000000"/>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2"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C72E9E-1706-45AF-A13D-7DD15E64485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9EBE252-7F1F-4025-BDAA-E944CB68F256}">
      <dgm:prSet/>
      <dgm:spPr/>
      <dgm:t>
        <a:bodyPr/>
        <a:lstStyle/>
        <a:p>
          <a:r>
            <a:rPr lang="en-US" dirty="0"/>
            <a:t>A week prior to testing, districts will need to have the students do a practice test to become familiar with the online testing format.</a:t>
          </a:r>
        </a:p>
      </dgm:t>
      <dgm:extLst>
        <a:ext uri="{E40237B7-FDA0-4F09-8148-C483321AD2D9}">
          <dgm14:cNvPr xmlns:dgm14="http://schemas.microsoft.com/office/drawing/2010/diagram" id="0" name="" descr="A week prior to testing, districts will need to have the students do a practice test to become familiar with the online testing format.&#10;"/>
        </a:ext>
      </dgm:extLst>
    </dgm:pt>
    <dgm:pt modelId="{9AC7BC85-89A8-4145-8DD2-83B606495F27}" type="parTrans" cxnId="{10A8B04C-E5D6-41A7-BD68-F0ADF16C82A6}">
      <dgm:prSet/>
      <dgm:spPr/>
      <dgm:t>
        <a:bodyPr/>
        <a:lstStyle/>
        <a:p>
          <a:endParaRPr lang="en-US"/>
        </a:p>
      </dgm:t>
    </dgm:pt>
    <dgm:pt modelId="{D6653ABC-1A8A-45B7-BAAA-EA3257A45CB0}" type="sibTrans" cxnId="{10A8B04C-E5D6-41A7-BD68-F0ADF16C82A6}">
      <dgm:prSet/>
      <dgm:spPr/>
      <dgm:t>
        <a:bodyPr/>
        <a:lstStyle/>
        <a:p>
          <a:endParaRPr lang="en-US"/>
        </a:p>
      </dgm:t>
    </dgm:pt>
    <dgm:pt modelId="{AE8F8C25-561C-4E10-98C2-D1E3BDC5982F}">
      <dgm:prSet/>
      <dgm:spPr/>
      <dgm:t>
        <a:bodyPr/>
        <a:lstStyle/>
        <a:p>
          <a:r>
            <a:rPr lang="en-US" dirty="0"/>
            <a:t>The day before testing in the district, print out the tickets online for the students in grades 1-12. Kindergarten, Alternate, Braille and Large print take the paper-pencil ACCESS.</a:t>
          </a:r>
        </a:p>
      </dgm:t>
      <dgm:extLst>
        <a:ext uri="{E40237B7-FDA0-4F09-8148-C483321AD2D9}">
          <dgm14:cNvPr xmlns:dgm14="http://schemas.microsoft.com/office/drawing/2010/diagram" id="0" name="" descr="The day before testing in the district, print out the tickets online for the students in grades 1-12. Kindergarten, Alternate, Braille and Large print take the paper-pencil ACCESS.&#10;"/>
        </a:ext>
      </dgm:extLst>
    </dgm:pt>
    <dgm:pt modelId="{4737D54B-1783-4EF7-9A90-79D871B0E99D}" type="parTrans" cxnId="{E24F0966-B9E8-48EE-9CD5-FF0C99A31231}">
      <dgm:prSet/>
      <dgm:spPr/>
      <dgm:t>
        <a:bodyPr/>
        <a:lstStyle/>
        <a:p>
          <a:endParaRPr lang="en-US"/>
        </a:p>
      </dgm:t>
    </dgm:pt>
    <dgm:pt modelId="{1792E286-02E4-4A07-9AA5-FAFE94240B37}" type="sibTrans" cxnId="{E24F0966-B9E8-48EE-9CD5-FF0C99A31231}">
      <dgm:prSet/>
      <dgm:spPr/>
      <dgm:t>
        <a:bodyPr/>
        <a:lstStyle/>
        <a:p>
          <a:endParaRPr lang="en-US"/>
        </a:p>
      </dgm:t>
    </dgm:pt>
    <dgm:pt modelId="{6C54A342-AF93-4768-9B87-0356A834D61D}">
      <dgm:prSet/>
      <dgm:spPr/>
      <dgm:t>
        <a:bodyPr/>
        <a:lstStyle/>
        <a:p>
          <a:pPr rtl="0"/>
          <a:r>
            <a:rPr lang="en-US" dirty="0"/>
            <a:t>Online Test Setup Window is </a:t>
          </a:r>
          <a:r>
            <a:rPr lang="en-US" b="0" dirty="0"/>
            <a:t>Nov. 27</a:t>
          </a:r>
          <a:r>
            <a:rPr lang="en-US" b="0" dirty="0">
              <a:latin typeface="Franklin Gothic Medium" panose="020B0603020102020204"/>
            </a:rPr>
            <a:t>,</a:t>
          </a:r>
          <a:r>
            <a:rPr lang="en-US" b="0" dirty="0"/>
            <a:t> </a:t>
          </a:r>
          <a:r>
            <a:rPr lang="en-US" b="0" dirty="0">
              <a:latin typeface="Franklin Gothic Medium" panose="020B0603020102020204"/>
            </a:rPr>
            <a:t>2024 </a:t>
          </a:r>
          <a:r>
            <a:rPr lang="en-US" b="0" dirty="0"/>
            <a:t>- Feb. 14, </a:t>
          </a:r>
          <a:r>
            <a:rPr lang="en-US" b="0" dirty="0">
              <a:latin typeface="Franklin Gothic Medium" panose="020B0603020102020204"/>
            </a:rPr>
            <a:t>2025</a:t>
          </a:r>
          <a:endParaRPr lang="en-US" b="0" dirty="0">
            <a:highlight>
              <a:srgbClr val="FFFF00"/>
            </a:highlight>
          </a:endParaRPr>
        </a:p>
      </dgm:t>
      <dgm:extLst>
        <a:ext uri="{E40237B7-FDA0-4F09-8148-C483321AD2D9}">
          <dgm14:cNvPr xmlns:dgm14="http://schemas.microsoft.com/office/drawing/2010/diagram" id="0" name="" descr="Online Test Setup Window is Dec. 6, 2021- Feb. 18, 2022&#10;"/>
        </a:ext>
      </dgm:extLst>
    </dgm:pt>
    <dgm:pt modelId="{DFE99A83-4CEC-43EA-BFB5-E1E3A3D83224}" type="parTrans" cxnId="{DD74AE6C-64A5-4372-B223-30ACEF67ACD6}">
      <dgm:prSet/>
      <dgm:spPr/>
      <dgm:t>
        <a:bodyPr/>
        <a:lstStyle/>
        <a:p>
          <a:endParaRPr lang="en-US"/>
        </a:p>
      </dgm:t>
    </dgm:pt>
    <dgm:pt modelId="{D86C8AB3-89EE-491D-8FFD-7E23DDFA5F25}" type="sibTrans" cxnId="{DD74AE6C-64A5-4372-B223-30ACEF67ACD6}">
      <dgm:prSet/>
      <dgm:spPr/>
      <dgm:t>
        <a:bodyPr/>
        <a:lstStyle/>
        <a:p>
          <a:endParaRPr lang="en-US"/>
        </a:p>
      </dgm:t>
    </dgm:pt>
    <dgm:pt modelId="{CA0A0FD6-40C3-4D60-A4C1-F03D8E01E9BF}">
      <dgm:prSet/>
      <dgm:spPr/>
      <dgm:t>
        <a:bodyPr/>
        <a:lstStyle/>
        <a:p>
          <a:r>
            <a:rPr lang="en-US" dirty="0"/>
            <a:t>Testing Window is Jan.6 - Feb. 14, 2025</a:t>
          </a:r>
        </a:p>
      </dgm:t>
      <dgm:extLst>
        <a:ext uri="{E40237B7-FDA0-4F09-8148-C483321AD2D9}">
          <dgm14:cNvPr xmlns:dgm14="http://schemas.microsoft.com/office/drawing/2010/diagram" id="0" name="" descr="Testing Window is Jan. 6- Feb. 18, 2022&#10;"/>
        </a:ext>
      </dgm:extLst>
    </dgm:pt>
    <dgm:pt modelId="{3FFBE7A6-A80F-4999-A9DC-6A1823D5E565}" type="parTrans" cxnId="{677FF808-8045-4D6D-83DB-D563C1E69CAF}">
      <dgm:prSet/>
      <dgm:spPr/>
      <dgm:t>
        <a:bodyPr/>
        <a:lstStyle/>
        <a:p>
          <a:endParaRPr lang="en-US"/>
        </a:p>
      </dgm:t>
    </dgm:pt>
    <dgm:pt modelId="{3C186F79-2D70-4F31-8ACD-F05D9195CB4C}" type="sibTrans" cxnId="{677FF808-8045-4D6D-83DB-D563C1E69CAF}">
      <dgm:prSet/>
      <dgm:spPr/>
      <dgm:t>
        <a:bodyPr/>
        <a:lstStyle/>
        <a:p>
          <a:endParaRPr lang="en-US"/>
        </a:p>
      </dgm:t>
    </dgm:pt>
    <dgm:pt modelId="{BA919DC4-6EA6-4E33-8A55-F40E212EBF8B}" type="pres">
      <dgm:prSet presAssocID="{2DC72E9E-1706-45AF-A13D-7DD15E644857}" presName="vert0" presStyleCnt="0">
        <dgm:presLayoutVars>
          <dgm:dir/>
          <dgm:animOne val="branch"/>
          <dgm:animLvl val="lvl"/>
        </dgm:presLayoutVars>
      </dgm:prSet>
      <dgm:spPr/>
    </dgm:pt>
    <dgm:pt modelId="{2C10EB53-8541-463D-8157-30DF74D3B8F7}" type="pres">
      <dgm:prSet presAssocID="{A9EBE252-7F1F-4025-BDAA-E944CB68F256}" presName="thickLine" presStyleLbl="alignNode1" presStyleIdx="0" presStyleCnt="4"/>
      <dgm:spPr/>
    </dgm:pt>
    <dgm:pt modelId="{E3654630-9740-4C16-9D71-E78A4FB80CBF}" type="pres">
      <dgm:prSet presAssocID="{A9EBE252-7F1F-4025-BDAA-E944CB68F256}" presName="horz1" presStyleCnt="0"/>
      <dgm:spPr/>
    </dgm:pt>
    <dgm:pt modelId="{AC5A6B3D-B330-4ACA-8423-7C6BFEF4C3B8}" type="pres">
      <dgm:prSet presAssocID="{A9EBE252-7F1F-4025-BDAA-E944CB68F256}" presName="tx1" presStyleLbl="revTx" presStyleIdx="0" presStyleCnt="4"/>
      <dgm:spPr/>
    </dgm:pt>
    <dgm:pt modelId="{3453D5AF-FB20-4488-A5A2-F564BD51F7A4}" type="pres">
      <dgm:prSet presAssocID="{A9EBE252-7F1F-4025-BDAA-E944CB68F256}" presName="vert1" presStyleCnt="0"/>
      <dgm:spPr/>
    </dgm:pt>
    <dgm:pt modelId="{BEE3E4CF-519D-43B7-8102-28C45475165B}" type="pres">
      <dgm:prSet presAssocID="{AE8F8C25-561C-4E10-98C2-D1E3BDC5982F}" presName="thickLine" presStyleLbl="alignNode1" presStyleIdx="1" presStyleCnt="4"/>
      <dgm:spPr/>
    </dgm:pt>
    <dgm:pt modelId="{283CF6E1-6E89-41EE-996B-940B70B84721}" type="pres">
      <dgm:prSet presAssocID="{AE8F8C25-561C-4E10-98C2-D1E3BDC5982F}" presName="horz1" presStyleCnt="0"/>
      <dgm:spPr/>
    </dgm:pt>
    <dgm:pt modelId="{453F0273-9479-4C55-89F1-E7B37AE16977}" type="pres">
      <dgm:prSet presAssocID="{AE8F8C25-561C-4E10-98C2-D1E3BDC5982F}" presName="tx1" presStyleLbl="revTx" presStyleIdx="1" presStyleCnt="4" custScaleX="99627"/>
      <dgm:spPr/>
    </dgm:pt>
    <dgm:pt modelId="{C52A59F0-12EB-43C2-9F14-969D2A54AA73}" type="pres">
      <dgm:prSet presAssocID="{AE8F8C25-561C-4E10-98C2-D1E3BDC5982F}" presName="vert1" presStyleCnt="0"/>
      <dgm:spPr/>
    </dgm:pt>
    <dgm:pt modelId="{7AD6A48A-202E-44E2-B89A-BDD3B7260CB8}" type="pres">
      <dgm:prSet presAssocID="{6C54A342-AF93-4768-9B87-0356A834D61D}" presName="thickLine" presStyleLbl="alignNode1" presStyleIdx="2" presStyleCnt="4"/>
      <dgm:spPr/>
    </dgm:pt>
    <dgm:pt modelId="{5EAD71ED-6B8A-4648-BE39-D306A220AFE3}" type="pres">
      <dgm:prSet presAssocID="{6C54A342-AF93-4768-9B87-0356A834D61D}" presName="horz1" presStyleCnt="0"/>
      <dgm:spPr/>
    </dgm:pt>
    <dgm:pt modelId="{233459EE-23C9-477D-9D95-EFAF82CDB3EC}" type="pres">
      <dgm:prSet presAssocID="{6C54A342-AF93-4768-9B87-0356A834D61D}" presName="tx1" presStyleLbl="revTx" presStyleIdx="2" presStyleCnt="4"/>
      <dgm:spPr/>
    </dgm:pt>
    <dgm:pt modelId="{9865EA6E-468B-4685-BDCB-ADF7FEC3A24A}" type="pres">
      <dgm:prSet presAssocID="{6C54A342-AF93-4768-9B87-0356A834D61D}" presName="vert1" presStyleCnt="0"/>
      <dgm:spPr/>
    </dgm:pt>
    <dgm:pt modelId="{594D39C1-54E1-47CB-B99D-D58C6516BED3}" type="pres">
      <dgm:prSet presAssocID="{CA0A0FD6-40C3-4D60-A4C1-F03D8E01E9BF}" presName="thickLine" presStyleLbl="alignNode1" presStyleIdx="3" presStyleCnt="4"/>
      <dgm:spPr/>
    </dgm:pt>
    <dgm:pt modelId="{53E23479-3846-4A49-BB27-7292FA83CF27}" type="pres">
      <dgm:prSet presAssocID="{CA0A0FD6-40C3-4D60-A4C1-F03D8E01E9BF}" presName="horz1" presStyleCnt="0"/>
      <dgm:spPr/>
    </dgm:pt>
    <dgm:pt modelId="{10D6B096-0F21-48EA-8BF9-6B20A9CD165F}" type="pres">
      <dgm:prSet presAssocID="{CA0A0FD6-40C3-4D60-A4C1-F03D8E01E9BF}" presName="tx1" presStyleLbl="revTx" presStyleIdx="3" presStyleCnt="4"/>
      <dgm:spPr/>
    </dgm:pt>
    <dgm:pt modelId="{E45244AA-A339-4C77-9257-BAA49304CF8F}" type="pres">
      <dgm:prSet presAssocID="{CA0A0FD6-40C3-4D60-A4C1-F03D8E01E9BF}" presName="vert1" presStyleCnt="0"/>
      <dgm:spPr/>
    </dgm:pt>
  </dgm:ptLst>
  <dgm:cxnLst>
    <dgm:cxn modelId="{677FF808-8045-4D6D-83DB-D563C1E69CAF}" srcId="{2DC72E9E-1706-45AF-A13D-7DD15E644857}" destId="{CA0A0FD6-40C3-4D60-A4C1-F03D8E01E9BF}" srcOrd="3" destOrd="0" parTransId="{3FFBE7A6-A80F-4999-A9DC-6A1823D5E565}" sibTransId="{3C186F79-2D70-4F31-8ACD-F05D9195CB4C}"/>
    <dgm:cxn modelId="{2DE3E161-9560-4584-A4A4-703B2AE8F6FD}" type="presOf" srcId="{CA0A0FD6-40C3-4D60-A4C1-F03D8E01E9BF}" destId="{10D6B096-0F21-48EA-8BF9-6B20A9CD165F}" srcOrd="0" destOrd="0" presId="urn:microsoft.com/office/officeart/2008/layout/LinedList"/>
    <dgm:cxn modelId="{DBD1AF44-B271-4DDB-BB46-5F5A75592BD0}" type="presOf" srcId="{6C54A342-AF93-4768-9B87-0356A834D61D}" destId="{233459EE-23C9-477D-9D95-EFAF82CDB3EC}" srcOrd="0" destOrd="0" presId="urn:microsoft.com/office/officeart/2008/layout/LinedList"/>
    <dgm:cxn modelId="{E24F0966-B9E8-48EE-9CD5-FF0C99A31231}" srcId="{2DC72E9E-1706-45AF-A13D-7DD15E644857}" destId="{AE8F8C25-561C-4E10-98C2-D1E3BDC5982F}" srcOrd="1" destOrd="0" parTransId="{4737D54B-1783-4EF7-9A90-79D871B0E99D}" sibTransId="{1792E286-02E4-4A07-9AA5-FAFE94240B37}"/>
    <dgm:cxn modelId="{DD74AE6C-64A5-4372-B223-30ACEF67ACD6}" srcId="{2DC72E9E-1706-45AF-A13D-7DD15E644857}" destId="{6C54A342-AF93-4768-9B87-0356A834D61D}" srcOrd="2" destOrd="0" parTransId="{DFE99A83-4CEC-43EA-BFB5-E1E3A3D83224}" sibTransId="{D86C8AB3-89EE-491D-8FFD-7E23DDFA5F25}"/>
    <dgm:cxn modelId="{10A8B04C-E5D6-41A7-BD68-F0ADF16C82A6}" srcId="{2DC72E9E-1706-45AF-A13D-7DD15E644857}" destId="{A9EBE252-7F1F-4025-BDAA-E944CB68F256}" srcOrd="0" destOrd="0" parTransId="{9AC7BC85-89A8-4145-8DD2-83B606495F27}" sibTransId="{D6653ABC-1A8A-45B7-BAAA-EA3257A45CB0}"/>
    <dgm:cxn modelId="{FAF122CC-3E9A-4DE9-8215-F9BD5F80A548}" type="presOf" srcId="{2DC72E9E-1706-45AF-A13D-7DD15E644857}" destId="{BA919DC4-6EA6-4E33-8A55-F40E212EBF8B}" srcOrd="0" destOrd="0" presId="urn:microsoft.com/office/officeart/2008/layout/LinedList"/>
    <dgm:cxn modelId="{1F2553ED-8981-4577-8116-E7A006692BFE}" type="presOf" srcId="{A9EBE252-7F1F-4025-BDAA-E944CB68F256}" destId="{AC5A6B3D-B330-4ACA-8423-7C6BFEF4C3B8}" srcOrd="0" destOrd="0" presId="urn:microsoft.com/office/officeart/2008/layout/LinedList"/>
    <dgm:cxn modelId="{0AF243F7-A573-44E8-9ED5-C9B1B83AE0CD}" type="presOf" srcId="{AE8F8C25-561C-4E10-98C2-D1E3BDC5982F}" destId="{453F0273-9479-4C55-89F1-E7B37AE16977}" srcOrd="0" destOrd="0" presId="urn:microsoft.com/office/officeart/2008/layout/LinedList"/>
    <dgm:cxn modelId="{426544BC-0D47-403D-B221-BD2EA6712D2C}" type="presParOf" srcId="{BA919DC4-6EA6-4E33-8A55-F40E212EBF8B}" destId="{2C10EB53-8541-463D-8157-30DF74D3B8F7}" srcOrd="0" destOrd="0" presId="urn:microsoft.com/office/officeart/2008/layout/LinedList"/>
    <dgm:cxn modelId="{740F3553-8633-4F64-8AC9-43C5E7342523}" type="presParOf" srcId="{BA919DC4-6EA6-4E33-8A55-F40E212EBF8B}" destId="{E3654630-9740-4C16-9D71-E78A4FB80CBF}" srcOrd="1" destOrd="0" presId="urn:microsoft.com/office/officeart/2008/layout/LinedList"/>
    <dgm:cxn modelId="{F1C15210-8807-454E-9392-9F4BE4693FEB}" type="presParOf" srcId="{E3654630-9740-4C16-9D71-E78A4FB80CBF}" destId="{AC5A6B3D-B330-4ACA-8423-7C6BFEF4C3B8}" srcOrd="0" destOrd="0" presId="urn:microsoft.com/office/officeart/2008/layout/LinedList"/>
    <dgm:cxn modelId="{D36F3FA2-72E7-46AD-B5DB-78FBE4DCF769}" type="presParOf" srcId="{E3654630-9740-4C16-9D71-E78A4FB80CBF}" destId="{3453D5AF-FB20-4488-A5A2-F564BD51F7A4}" srcOrd="1" destOrd="0" presId="urn:microsoft.com/office/officeart/2008/layout/LinedList"/>
    <dgm:cxn modelId="{A6D834BD-1FC8-4323-ABF2-E8EF66AFF4A4}" type="presParOf" srcId="{BA919DC4-6EA6-4E33-8A55-F40E212EBF8B}" destId="{BEE3E4CF-519D-43B7-8102-28C45475165B}" srcOrd="2" destOrd="0" presId="urn:microsoft.com/office/officeart/2008/layout/LinedList"/>
    <dgm:cxn modelId="{E18DEFD4-8154-4C34-B65B-9B6569E0CFBF}" type="presParOf" srcId="{BA919DC4-6EA6-4E33-8A55-F40E212EBF8B}" destId="{283CF6E1-6E89-41EE-996B-940B70B84721}" srcOrd="3" destOrd="0" presId="urn:microsoft.com/office/officeart/2008/layout/LinedList"/>
    <dgm:cxn modelId="{F15BFB4C-F057-46AE-8676-18F5307E88B8}" type="presParOf" srcId="{283CF6E1-6E89-41EE-996B-940B70B84721}" destId="{453F0273-9479-4C55-89F1-E7B37AE16977}" srcOrd="0" destOrd="0" presId="urn:microsoft.com/office/officeart/2008/layout/LinedList"/>
    <dgm:cxn modelId="{D85B20C5-933C-45CF-AB19-D92FB75B5886}" type="presParOf" srcId="{283CF6E1-6E89-41EE-996B-940B70B84721}" destId="{C52A59F0-12EB-43C2-9F14-969D2A54AA73}" srcOrd="1" destOrd="0" presId="urn:microsoft.com/office/officeart/2008/layout/LinedList"/>
    <dgm:cxn modelId="{252D9ED0-09A1-4DC7-8B6D-3ECA62369FDF}" type="presParOf" srcId="{BA919DC4-6EA6-4E33-8A55-F40E212EBF8B}" destId="{7AD6A48A-202E-44E2-B89A-BDD3B7260CB8}" srcOrd="4" destOrd="0" presId="urn:microsoft.com/office/officeart/2008/layout/LinedList"/>
    <dgm:cxn modelId="{B10A7890-9872-4810-9A49-A90ECA85F649}" type="presParOf" srcId="{BA919DC4-6EA6-4E33-8A55-F40E212EBF8B}" destId="{5EAD71ED-6B8A-4648-BE39-D306A220AFE3}" srcOrd="5" destOrd="0" presId="urn:microsoft.com/office/officeart/2008/layout/LinedList"/>
    <dgm:cxn modelId="{CCB3E144-0770-464A-AF02-DCFF8D11F78B}" type="presParOf" srcId="{5EAD71ED-6B8A-4648-BE39-D306A220AFE3}" destId="{233459EE-23C9-477D-9D95-EFAF82CDB3EC}" srcOrd="0" destOrd="0" presId="urn:microsoft.com/office/officeart/2008/layout/LinedList"/>
    <dgm:cxn modelId="{9815A71C-A0AB-41C0-B5A6-B5E1701007F7}" type="presParOf" srcId="{5EAD71ED-6B8A-4648-BE39-D306A220AFE3}" destId="{9865EA6E-468B-4685-BDCB-ADF7FEC3A24A}" srcOrd="1" destOrd="0" presId="urn:microsoft.com/office/officeart/2008/layout/LinedList"/>
    <dgm:cxn modelId="{7C2C5AA5-E99D-4D29-9AFF-B0A8051DBE0A}" type="presParOf" srcId="{BA919DC4-6EA6-4E33-8A55-F40E212EBF8B}" destId="{594D39C1-54E1-47CB-B99D-D58C6516BED3}" srcOrd="6" destOrd="0" presId="urn:microsoft.com/office/officeart/2008/layout/LinedList"/>
    <dgm:cxn modelId="{942F2A85-0B60-4C4C-AD61-5A4B481F1557}" type="presParOf" srcId="{BA919DC4-6EA6-4E33-8A55-F40E212EBF8B}" destId="{53E23479-3846-4A49-BB27-7292FA83CF27}" srcOrd="7" destOrd="0" presId="urn:microsoft.com/office/officeart/2008/layout/LinedList"/>
    <dgm:cxn modelId="{EDDFE7BB-A977-4836-87B9-9068DAAF2D2E}" type="presParOf" srcId="{53E23479-3846-4A49-BB27-7292FA83CF27}" destId="{10D6B096-0F21-48EA-8BF9-6B20A9CD165F}" srcOrd="0" destOrd="0" presId="urn:microsoft.com/office/officeart/2008/layout/LinedList"/>
    <dgm:cxn modelId="{D8B14F92-D7EB-4B0A-87E8-58D6BC96BCBD}" type="presParOf" srcId="{53E23479-3846-4A49-BB27-7292FA83CF27}" destId="{E45244AA-A339-4C77-9257-BAA49304CF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7ED6E2-4FCB-43C6-B4E7-648A6B99B5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373EDD-310A-4FA5-949D-3BB27316A946}">
      <dgm:prSet/>
      <dgm:spPr/>
      <dgm:t>
        <a:bodyPr/>
        <a:lstStyle/>
        <a:p>
          <a:r>
            <a:rPr lang="en-US" u="sng"/>
            <a:t>Accountability Form </a:t>
          </a:r>
          <a:r>
            <a:rPr lang="en-US"/>
            <a:t>is for the district to enter the quantity of paper materials to be returned or could not be returned to DRC when testing is complete. It is prepopulated with the initial shipment order in Oct. </a:t>
          </a:r>
        </a:p>
      </dgm:t>
      <dgm:extLst>
        <a:ext uri="{E40237B7-FDA0-4F09-8148-C483321AD2D9}">
          <dgm14:cNvPr xmlns:dgm14="http://schemas.microsoft.com/office/drawing/2010/diagram" id="0" name="" descr="It lets you know what is on the materials tab and what to do with each. Accountability Form is for the district to enter the quantity of paper materials to be returned or could not be returned to DRC when testing is complete. It is prepopulated with the initial shipment order in Oct. &#10;"/>
        </a:ext>
      </dgm:extLst>
    </dgm:pt>
    <dgm:pt modelId="{717FEF45-AA44-4998-9FF0-ACE55B631264}" type="parTrans" cxnId="{21804A61-3A4C-4E40-92B2-7BF9C25B3492}">
      <dgm:prSet/>
      <dgm:spPr/>
      <dgm:t>
        <a:bodyPr/>
        <a:lstStyle/>
        <a:p>
          <a:endParaRPr lang="en-US"/>
        </a:p>
      </dgm:t>
    </dgm:pt>
    <dgm:pt modelId="{9D714E76-9C4B-470C-B6B5-7990B49ADB37}" type="sibTrans" cxnId="{21804A61-3A4C-4E40-92B2-7BF9C25B3492}">
      <dgm:prSet/>
      <dgm:spPr/>
      <dgm:t>
        <a:bodyPr/>
        <a:lstStyle/>
        <a:p>
          <a:endParaRPr lang="en-US"/>
        </a:p>
      </dgm:t>
    </dgm:pt>
    <dgm:pt modelId="{606F6676-0F54-4AAD-B982-9605AC25F595}">
      <dgm:prSet/>
      <dgm:spPr/>
      <dgm:t>
        <a:bodyPr/>
        <a:lstStyle/>
        <a:p>
          <a:r>
            <a:rPr lang="en-US" u="sng"/>
            <a:t>Additional Materials </a:t>
          </a:r>
          <a:r>
            <a:rPr lang="en-US"/>
            <a:t>is for the DACs to order additional paper materials needed for testing during Dec. 3-Feb. 7. DACs will need to contact Chris Williams prior to ordering additional materials.</a:t>
          </a:r>
        </a:p>
      </dgm:t>
      <dgm:extLst>
        <a:ext uri="{E40237B7-FDA0-4F09-8148-C483321AD2D9}">
          <dgm14:cNvPr xmlns:dgm14="http://schemas.microsoft.com/office/drawing/2010/diagram" id="0" name="" descr="Additional Materials is for the DAC to order additional paper materials needed for testing after Oct. and prior to the last week of testing.&#10;"/>
        </a:ext>
      </dgm:extLst>
    </dgm:pt>
    <dgm:pt modelId="{67F96327-DD54-441F-9D7F-6288A2DDE974}" type="parTrans" cxnId="{F3D02332-DF1C-4C69-AA03-CC5734D2EC9F}">
      <dgm:prSet/>
      <dgm:spPr/>
      <dgm:t>
        <a:bodyPr/>
        <a:lstStyle/>
        <a:p>
          <a:endParaRPr lang="en-US"/>
        </a:p>
      </dgm:t>
    </dgm:pt>
    <dgm:pt modelId="{E8A34E1A-D35E-4E8A-8855-3544A4383AFB}" type="sibTrans" cxnId="{F3D02332-DF1C-4C69-AA03-CC5734D2EC9F}">
      <dgm:prSet/>
      <dgm:spPr/>
      <dgm:t>
        <a:bodyPr/>
        <a:lstStyle/>
        <a:p>
          <a:endParaRPr lang="en-US"/>
        </a:p>
      </dgm:t>
    </dgm:pt>
    <dgm:pt modelId="{A949DD1D-4131-406F-A840-AE13A2ACA218}">
      <dgm:prSet/>
      <dgm:spPr/>
      <dgm:t>
        <a:bodyPr/>
        <a:lstStyle/>
        <a:p>
          <a:r>
            <a:rPr lang="en-US" u="sng"/>
            <a:t>Materials Ordering </a:t>
          </a:r>
          <a:r>
            <a:rPr lang="en-US"/>
            <a:t>is the initial materials order that DACs completed during the materials ordering window Sept. 27-Oct. 23.</a:t>
          </a:r>
        </a:p>
      </dgm:t>
      <dgm:extLst>
        <a:ext uri="{E40237B7-FDA0-4F09-8148-C483321AD2D9}">
          <dgm14:cNvPr xmlns:dgm14="http://schemas.microsoft.com/office/drawing/2010/diagram" id="0" name="" descr="Materials Ordering is the initial materials order that DACs completed during the Materials ordering window in Oct.&#10;"/>
        </a:ext>
      </dgm:extLst>
    </dgm:pt>
    <dgm:pt modelId="{7CC52438-D28E-4266-8B16-9E6ADF8EC662}" type="parTrans" cxnId="{C1F13F61-C7B1-4840-A000-0187E5DF7085}">
      <dgm:prSet/>
      <dgm:spPr/>
      <dgm:t>
        <a:bodyPr/>
        <a:lstStyle/>
        <a:p>
          <a:endParaRPr lang="en-US"/>
        </a:p>
      </dgm:t>
    </dgm:pt>
    <dgm:pt modelId="{96B00A28-B8B6-4A1C-B04D-AC3745230043}" type="sibTrans" cxnId="{C1F13F61-C7B1-4840-A000-0187E5DF7085}">
      <dgm:prSet/>
      <dgm:spPr/>
      <dgm:t>
        <a:bodyPr/>
        <a:lstStyle/>
        <a:p>
          <a:endParaRPr lang="en-US"/>
        </a:p>
      </dgm:t>
    </dgm:pt>
    <dgm:pt modelId="{4E83628E-4B26-47FE-9B56-1AD3D31DB032}">
      <dgm:prSet/>
      <dgm:spPr/>
      <dgm:t>
        <a:bodyPr/>
        <a:lstStyle/>
        <a:p>
          <a:r>
            <a:rPr lang="en-US" u="sng"/>
            <a:t>Return Materials Receipt Report </a:t>
          </a:r>
          <a:r>
            <a:rPr lang="en-US"/>
            <a:t>is the electronic inventory of all materials shipped to the district and schools. Make sure DACs fill this out when shipping materials back to DRC.</a:t>
          </a:r>
        </a:p>
      </dgm:t>
      <dgm:extLst>
        <a:ext uri="{E40237B7-FDA0-4F09-8148-C483321AD2D9}">
          <dgm14:cNvPr xmlns:dgm14="http://schemas.microsoft.com/office/drawing/2010/diagram" id="0" name="" descr="Return Materials Receipt Report is the electronic inventory of all materials shipped to the district and schools.&#10;"/>
        </a:ext>
      </dgm:extLst>
    </dgm:pt>
    <dgm:pt modelId="{3B799831-2E8B-4DC0-8E33-3A9C83A9981E}" type="parTrans" cxnId="{6AEAF61B-3A99-495E-8750-97D73909C96A}">
      <dgm:prSet/>
      <dgm:spPr/>
      <dgm:t>
        <a:bodyPr/>
        <a:lstStyle/>
        <a:p>
          <a:endParaRPr lang="en-US"/>
        </a:p>
      </dgm:t>
    </dgm:pt>
    <dgm:pt modelId="{71C67D2B-ABF8-4F9F-9A97-6EB787F21428}" type="sibTrans" cxnId="{6AEAF61B-3A99-495E-8750-97D73909C96A}">
      <dgm:prSet/>
      <dgm:spPr/>
      <dgm:t>
        <a:bodyPr/>
        <a:lstStyle/>
        <a:p>
          <a:endParaRPr lang="en-US"/>
        </a:p>
      </dgm:t>
    </dgm:pt>
    <dgm:pt modelId="{DB10CE72-528F-41DC-BE9B-F062E8AC666C}" type="pres">
      <dgm:prSet presAssocID="{3F7ED6E2-4FCB-43C6-B4E7-648A6B99B530}" presName="linear" presStyleCnt="0">
        <dgm:presLayoutVars>
          <dgm:animLvl val="lvl"/>
          <dgm:resizeHandles val="exact"/>
        </dgm:presLayoutVars>
      </dgm:prSet>
      <dgm:spPr/>
    </dgm:pt>
    <dgm:pt modelId="{D89B4F95-E4DD-488F-A277-5145777F5D6B}" type="pres">
      <dgm:prSet presAssocID="{64373EDD-310A-4FA5-949D-3BB27316A946}" presName="parentText" presStyleLbl="node1" presStyleIdx="0" presStyleCnt="4" custLinFactY="-52730" custLinFactNeighborX="-2378" custLinFactNeighborY="-100000">
        <dgm:presLayoutVars>
          <dgm:chMax val="0"/>
          <dgm:bulletEnabled val="1"/>
        </dgm:presLayoutVars>
      </dgm:prSet>
      <dgm:spPr/>
    </dgm:pt>
    <dgm:pt modelId="{84BAB345-129D-42F3-9489-1CEA05E12B72}" type="pres">
      <dgm:prSet presAssocID="{9D714E76-9C4B-470C-B6B5-7990B49ADB37}" presName="spacer" presStyleCnt="0"/>
      <dgm:spPr/>
    </dgm:pt>
    <dgm:pt modelId="{07B4971E-9FBA-42FB-943A-8EDB9A63536E}" type="pres">
      <dgm:prSet presAssocID="{606F6676-0F54-4AAD-B982-9605AC25F595}" presName="parentText" presStyleLbl="node1" presStyleIdx="1" presStyleCnt="4">
        <dgm:presLayoutVars>
          <dgm:chMax val="0"/>
          <dgm:bulletEnabled val="1"/>
        </dgm:presLayoutVars>
      </dgm:prSet>
      <dgm:spPr/>
    </dgm:pt>
    <dgm:pt modelId="{DFFCB008-289F-4386-8806-7EF2595CA2C2}" type="pres">
      <dgm:prSet presAssocID="{E8A34E1A-D35E-4E8A-8855-3544A4383AFB}" presName="spacer" presStyleCnt="0"/>
      <dgm:spPr/>
    </dgm:pt>
    <dgm:pt modelId="{711FE737-8507-45E8-B3A0-EEDEDC99359F}" type="pres">
      <dgm:prSet presAssocID="{A949DD1D-4131-406F-A840-AE13A2ACA218}" presName="parentText" presStyleLbl="node1" presStyleIdx="2" presStyleCnt="4">
        <dgm:presLayoutVars>
          <dgm:chMax val="0"/>
          <dgm:bulletEnabled val="1"/>
        </dgm:presLayoutVars>
      </dgm:prSet>
      <dgm:spPr/>
    </dgm:pt>
    <dgm:pt modelId="{DF81F7EE-149A-4E4C-AE0F-037DDB251D16}" type="pres">
      <dgm:prSet presAssocID="{96B00A28-B8B6-4A1C-B04D-AC3745230043}" presName="spacer" presStyleCnt="0"/>
      <dgm:spPr/>
    </dgm:pt>
    <dgm:pt modelId="{CC6C9F2B-46C3-4397-AD76-A36F05073FE0}" type="pres">
      <dgm:prSet presAssocID="{4E83628E-4B26-47FE-9B56-1AD3D31DB032}" presName="parentText" presStyleLbl="node1" presStyleIdx="3" presStyleCnt="4" custLinFactNeighborY="9923">
        <dgm:presLayoutVars>
          <dgm:chMax val="0"/>
          <dgm:bulletEnabled val="1"/>
        </dgm:presLayoutVars>
      </dgm:prSet>
      <dgm:spPr/>
    </dgm:pt>
  </dgm:ptLst>
  <dgm:cxnLst>
    <dgm:cxn modelId="{F4C16518-7825-4316-B6C2-B0AAFFF56DCA}" type="presOf" srcId="{A949DD1D-4131-406F-A840-AE13A2ACA218}" destId="{711FE737-8507-45E8-B3A0-EEDEDC99359F}" srcOrd="0" destOrd="0" presId="urn:microsoft.com/office/officeart/2005/8/layout/vList2"/>
    <dgm:cxn modelId="{6AEAF61B-3A99-495E-8750-97D73909C96A}" srcId="{3F7ED6E2-4FCB-43C6-B4E7-648A6B99B530}" destId="{4E83628E-4B26-47FE-9B56-1AD3D31DB032}" srcOrd="3" destOrd="0" parTransId="{3B799831-2E8B-4DC0-8E33-3A9C83A9981E}" sibTransId="{71C67D2B-ABF8-4F9F-9A97-6EB787F21428}"/>
    <dgm:cxn modelId="{F3D02332-DF1C-4C69-AA03-CC5734D2EC9F}" srcId="{3F7ED6E2-4FCB-43C6-B4E7-648A6B99B530}" destId="{606F6676-0F54-4AAD-B982-9605AC25F595}" srcOrd="1" destOrd="0" parTransId="{67F96327-DD54-441F-9D7F-6288A2DDE974}" sibTransId="{E8A34E1A-D35E-4E8A-8855-3544A4383AFB}"/>
    <dgm:cxn modelId="{C1F13F61-C7B1-4840-A000-0187E5DF7085}" srcId="{3F7ED6E2-4FCB-43C6-B4E7-648A6B99B530}" destId="{A949DD1D-4131-406F-A840-AE13A2ACA218}" srcOrd="2" destOrd="0" parTransId="{7CC52438-D28E-4266-8B16-9E6ADF8EC662}" sibTransId="{96B00A28-B8B6-4A1C-B04D-AC3745230043}"/>
    <dgm:cxn modelId="{21804A61-3A4C-4E40-92B2-7BF9C25B3492}" srcId="{3F7ED6E2-4FCB-43C6-B4E7-648A6B99B530}" destId="{64373EDD-310A-4FA5-949D-3BB27316A946}" srcOrd="0" destOrd="0" parTransId="{717FEF45-AA44-4998-9FF0-ACE55B631264}" sibTransId="{9D714E76-9C4B-470C-B6B5-7990B49ADB37}"/>
    <dgm:cxn modelId="{2C9F0E6D-CC3B-4D18-88C8-B8F2122342F1}" type="presOf" srcId="{4E83628E-4B26-47FE-9B56-1AD3D31DB032}" destId="{CC6C9F2B-46C3-4397-AD76-A36F05073FE0}" srcOrd="0" destOrd="0" presId="urn:microsoft.com/office/officeart/2005/8/layout/vList2"/>
    <dgm:cxn modelId="{E3D95CD1-55B6-4A9D-8113-510D83C1CB24}" type="presOf" srcId="{64373EDD-310A-4FA5-949D-3BB27316A946}" destId="{D89B4F95-E4DD-488F-A277-5145777F5D6B}" srcOrd="0" destOrd="0" presId="urn:microsoft.com/office/officeart/2005/8/layout/vList2"/>
    <dgm:cxn modelId="{879525DA-A3A2-45A3-8F8F-F834C373D80F}" type="presOf" srcId="{606F6676-0F54-4AAD-B982-9605AC25F595}" destId="{07B4971E-9FBA-42FB-943A-8EDB9A63536E}" srcOrd="0" destOrd="0" presId="urn:microsoft.com/office/officeart/2005/8/layout/vList2"/>
    <dgm:cxn modelId="{C15A5FE3-0611-427D-BC3E-2ABAC9B8DA0A}" type="presOf" srcId="{3F7ED6E2-4FCB-43C6-B4E7-648A6B99B530}" destId="{DB10CE72-528F-41DC-BE9B-F062E8AC666C}" srcOrd="0" destOrd="0" presId="urn:microsoft.com/office/officeart/2005/8/layout/vList2"/>
    <dgm:cxn modelId="{81D70212-22FD-4E55-92C7-76AC2ED49F69}" type="presParOf" srcId="{DB10CE72-528F-41DC-BE9B-F062E8AC666C}" destId="{D89B4F95-E4DD-488F-A277-5145777F5D6B}" srcOrd="0" destOrd="0" presId="urn:microsoft.com/office/officeart/2005/8/layout/vList2"/>
    <dgm:cxn modelId="{90BB6553-53A7-4591-A7B0-D517B76D10E6}" type="presParOf" srcId="{DB10CE72-528F-41DC-BE9B-F062E8AC666C}" destId="{84BAB345-129D-42F3-9489-1CEA05E12B72}" srcOrd="1" destOrd="0" presId="urn:microsoft.com/office/officeart/2005/8/layout/vList2"/>
    <dgm:cxn modelId="{EB7ADAC7-C5CC-4698-80CD-8CC7F83ADFDB}" type="presParOf" srcId="{DB10CE72-528F-41DC-BE9B-F062E8AC666C}" destId="{07B4971E-9FBA-42FB-943A-8EDB9A63536E}" srcOrd="2" destOrd="0" presId="urn:microsoft.com/office/officeart/2005/8/layout/vList2"/>
    <dgm:cxn modelId="{1421BA08-B3CA-42F7-93E3-8BC279E09932}" type="presParOf" srcId="{DB10CE72-528F-41DC-BE9B-F062E8AC666C}" destId="{DFFCB008-289F-4386-8806-7EF2595CA2C2}" srcOrd="3" destOrd="0" presId="urn:microsoft.com/office/officeart/2005/8/layout/vList2"/>
    <dgm:cxn modelId="{6C71C0AB-347C-4588-8ECC-23B7D4FD92D7}" type="presParOf" srcId="{DB10CE72-528F-41DC-BE9B-F062E8AC666C}" destId="{711FE737-8507-45E8-B3A0-EEDEDC99359F}" srcOrd="4" destOrd="0" presId="urn:microsoft.com/office/officeart/2005/8/layout/vList2"/>
    <dgm:cxn modelId="{C151B508-5F0E-4713-AD26-A833AAAD038F}" type="presParOf" srcId="{DB10CE72-528F-41DC-BE9B-F062E8AC666C}" destId="{DF81F7EE-149A-4E4C-AE0F-037DDB251D16}" srcOrd="5" destOrd="0" presId="urn:microsoft.com/office/officeart/2005/8/layout/vList2"/>
    <dgm:cxn modelId="{6C7A7EA0-C233-42C5-8DA1-4869B1FA4CAF}" type="presParOf" srcId="{DB10CE72-528F-41DC-BE9B-F062E8AC666C}" destId="{CC6C9F2B-46C3-4397-AD76-A36F05073FE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8B6599-17CC-485B-AB7B-A73CE92180E7}"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BE479637-E8E6-4A0D-8674-111E208DF814}">
      <dgm:prSet custT="1"/>
      <dgm:spPr/>
      <dgm:t>
        <a:bodyPr/>
        <a:lstStyle/>
        <a:p>
          <a:r>
            <a:rPr lang="en-US" sz="2000"/>
            <a:t>Manage Test Registrations allows the district/school to search or view existing testing registrations for a specific district or school.</a:t>
          </a:r>
        </a:p>
      </dgm:t>
    </dgm:pt>
    <dgm:pt modelId="{9E1FA412-5A8C-4885-9535-753B1B27199F}" type="parTrans" cxnId="{4A4C1A3B-00A0-4205-9AED-3C8846EE69E9}">
      <dgm:prSet/>
      <dgm:spPr/>
      <dgm:t>
        <a:bodyPr/>
        <a:lstStyle/>
        <a:p>
          <a:endParaRPr lang="en-US"/>
        </a:p>
      </dgm:t>
    </dgm:pt>
    <dgm:pt modelId="{639859F2-051C-409E-86B1-72EEE49C5FF5}" type="sibTrans" cxnId="{4A4C1A3B-00A0-4205-9AED-3C8846EE69E9}">
      <dgm:prSet/>
      <dgm:spPr/>
      <dgm:t>
        <a:bodyPr/>
        <a:lstStyle/>
        <a:p>
          <a:endParaRPr lang="en-US"/>
        </a:p>
      </dgm:t>
    </dgm:pt>
    <dgm:pt modelId="{3311FCD2-4335-48EB-87AC-C0B74BDAE78D}">
      <dgm:prSet custT="1"/>
      <dgm:spPr/>
      <dgm:t>
        <a:bodyPr/>
        <a:lstStyle/>
        <a:p>
          <a:r>
            <a:rPr lang="en-US" sz="2000"/>
            <a:t>Create or edit test registrations</a:t>
          </a:r>
          <a:r>
            <a:rPr lang="en-US" sz="1600"/>
            <a:t>.</a:t>
          </a:r>
        </a:p>
      </dgm:t>
    </dgm:pt>
    <dgm:pt modelId="{4327D880-C81D-4DBA-9161-27F504A0E76E}" type="parTrans" cxnId="{BB236E30-E84B-4315-84B8-3FABA41593F6}">
      <dgm:prSet/>
      <dgm:spPr/>
      <dgm:t>
        <a:bodyPr/>
        <a:lstStyle/>
        <a:p>
          <a:endParaRPr lang="en-US"/>
        </a:p>
      </dgm:t>
    </dgm:pt>
    <dgm:pt modelId="{9FF08D6C-4F17-4B9A-AD7E-8A84C74B065D}" type="sibTrans" cxnId="{BB236E30-E84B-4315-84B8-3FABA41593F6}">
      <dgm:prSet/>
      <dgm:spPr/>
      <dgm:t>
        <a:bodyPr/>
        <a:lstStyle/>
        <a:p>
          <a:endParaRPr lang="en-US"/>
        </a:p>
      </dgm:t>
    </dgm:pt>
    <dgm:pt modelId="{6495DBF9-318A-4572-A179-F850E7C8926E}">
      <dgm:prSet custT="1"/>
      <dgm:spPr/>
      <dgm:t>
        <a:bodyPr/>
        <a:lstStyle/>
        <a:p>
          <a:r>
            <a:rPr lang="en-US" sz="2000"/>
            <a:t>Assign or remove students for each test registrations.</a:t>
          </a:r>
        </a:p>
      </dgm:t>
    </dgm:pt>
    <dgm:pt modelId="{7AF04286-AC3F-451E-B431-E32D62F6ED1C}" type="parTrans" cxnId="{30CCFDDB-8241-4EE7-9275-04CA036E5546}">
      <dgm:prSet/>
      <dgm:spPr/>
      <dgm:t>
        <a:bodyPr/>
        <a:lstStyle/>
        <a:p>
          <a:endParaRPr lang="en-US"/>
        </a:p>
      </dgm:t>
    </dgm:pt>
    <dgm:pt modelId="{FD878FD3-125D-48A0-81F6-5D2154F3DAC6}" type="sibTrans" cxnId="{30CCFDDB-8241-4EE7-9275-04CA036E5546}">
      <dgm:prSet/>
      <dgm:spPr/>
      <dgm:t>
        <a:bodyPr/>
        <a:lstStyle/>
        <a:p>
          <a:endParaRPr lang="en-US"/>
        </a:p>
      </dgm:t>
    </dgm:pt>
    <dgm:pt modelId="{A1ABCDC5-4EA3-4445-83BB-5C73901CCB5B}">
      <dgm:prSet custT="1"/>
      <dgm:spPr/>
      <dgm:t>
        <a:bodyPr/>
        <a:lstStyle/>
        <a:p>
          <a:r>
            <a:rPr lang="en-US" sz="2000"/>
            <a:t>Export session details, print test tickets or view the status of the test registrations.</a:t>
          </a:r>
        </a:p>
      </dgm:t>
    </dgm:pt>
    <dgm:pt modelId="{28682093-546B-42DE-93E3-C878BA1BFF3E}" type="parTrans" cxnId="{FE81F30D-D07E-468C-B55F-50E00AC73CC2}">
      <dgm:prSet/>
      <dgm:spPr/>
      <dgm:t>
        <a:bodyPr/>
        <a:lstStyle/>
        <a:p>
          <a:endParaRPr lang="en-US"/>
        </a:p>
      </dgm:t>
    </dgm:pt>
    <dgm:pt modelId="{DE2CBDAE-45FE-40CA-85E3-4EB9B6090310}" type="sibTrans" cxnId="{FE81F30D-D07E-468C-B55F-50E00AC73CC2}">
      <dgm:prSet/>
      <dgm:spPr/>
      <dgm:t>
        <a:bodyPr/>
        <a:lstStyle/>
        <a:p>
          <a:endParaRPr lang="en-US"/>
        </a:p>
      </dgm:t>
    </dgm:pt>
    <dgm:pt modelId="{73C4A81E-5629-4461-9AC9-0731963D6BEF}" type="pres">
      <dgm:prSet presAssocID="{308B6599-17CC-485B-AB7B-A73CE92180E7}" presName="Name0" presStyleCnt="0">
        <dgm:presLayoutVars>
          <dgm:dir/>
          <dgm:resizeHandles val="exact"/>
        </dgm:presLayoutVars>
      </dgm:prSet>
      <dgm:spPr/>
    </dgm:pt>
    <dgm:pt modelId="{BFA85DCF-93B2-4FC5-92D2-D1455432C5FC}" type="pres">
      <dgm:prSet presAssocID="{BE479637-E8E6-4A0D-8674-111E208DF814}" presName="node" presStyleLbl="node1" presStyleIdx="0" presStyleCnt="4" custScaleX="146141" custScaleY="185008" custLinFactNeighborX="1435" custLinFactNeighborY="-2393">
        <dgm:presLayoutVars>
          <dgm:bulletEnabled val="1"/>
        </dgm:presLayoutVars>
      </dgm:prSet>
      <dgm:spPr/>
    </dgm:pt>
    <dgm:pt modelId="{C36B42A8-766D-4C8E-9AD1-7970414018AB}" type="pres">
      <dgm:prSet presAssocID="{639859F2-051C-409E-86B1-72EEE49C5FF5}" presName="sibTrans" presStyleLbl="sibTrans1D1" presStyleIdx="0" presStyleCnt="3"/>
      <dgm:spPr/>
    </dgm:pt>
    <dgm:pt modelId="{F0B95447-2D06-4036-BCAE-8B2CE8E0533C}" type="pres">
      <dgm:prSet presAssocID="{639859F2-051C-409E-86B1-72EEE49C5FF5}" presName="connectorText" presStyleLbl="sibTrans1D1" presStyleIdx="0" presStyleCnt="3"/>
      <dgm:spPr/>
    </dgm:pt>
    <dgm:pt modelId="{7D225BE4-6BB2-4E94-B625-1CA40FB50980}" type="pres">
      <dgm:prSet presAssocID="{3311FCD2-4335-48EB-87AC-C0B74BDAE78D}" presName="node" presStyleLbl="node1" presStyleIdx="1" presStyleCnt="4" custScaleX="126460" custScaleY="186596">
        <dgm:presLayoutVars>
          <dgm:bulletEnabled val="1"/>
        </dgm:presLayoutVars>
      </dgm:prSet>
      <dgm:spPr/>
    </dgm:pt>
    <dgm:pt modelId="{53A59008-96F1-4732-8A7A-F19F04F04CC7}" type="pres">
      <dgm:prSet presAssocID="{9FF08D6C-4F17-4B9A-AD7E-8A84C74B065D}" presName="sibTrans" presStyleLbl="sibTrans1D1" presStyleIdx="1" presStyleCnt="3"/>
      <dgm:spPr/>
    </dgm:pt>
    <dgm:pt modelId="{05B801A3-C09D-4856-A357-BEC941220C94}" type="pres">
      <dgm:prSet presAssocID="{9FF08D6C-4F17-4B9A-AD7E-8A84C74B065D}" presName="connectorText" presStyleLbl="sibTrans1D1" presStyleIdx="1" presStyleCnt="3"/>
      <dgm:spPr/>
    </dgm:pt>
    <dgm:pt modelId="{3CD22CDF-E4F6-4964-80A7-359B7503DF96}" type="pres">
      <dgm:prSet presAssocID="{6495DBF9-318A-4572-A179-F850E7C8926E}" presName="node" presStyleLbl="node1" presStyleIdx="2" presStyleCnt="4" custScaleX="142134" custScaleY="185758">
        <dgm:presLayoutVars>
          <dgm:bulletEnabled val="1"/>
        </dgm:presLayoutVars>
      </dgm:prSet>
      <dgm:spPr/>
    </dgm:pt>
    <dgm:pt modelId="{E5414CD5-8084-4642-AB01-E988CE8FB896}" type="pres">
      <dgm:prSet presAssocID="{FD878FD3-125D-48A0-81F6-5D2154F3DAC6}" presName="sibTrans" presStyleLbl="sibTrans1D1" presStyleIdx="2" presStyleCnt="3"/>
      <dgm:spPr/>
    </dgm:pt>
    <dgm:pt modelId="{4F10503A-CAFA-4EED-9BBC-986B6388AA19}" type="pres">
      <dgm:prSet presAssocID="{FD878FD3-125D-48A0-81F6-5D2154F3DAC6}" presName="connectorText" presStyleLbl="sibTrans1D1" presStyleIdx="2" presStyleCnt="3"/>
      <dgm:spPr/>
    </dgm:pt>
    <dgm:pt modelId="{1A741AA8-14B1-432B-A02D-62D240B0114C}" type="pres">
      <dgm:prSet presAssocID="{A1ABCDC5-4EA3-4445-83BB-5C73901CCB5B}" presName="node" presStyleLbl="node1" presStyleIdx="3" presStyleCnt="4" custScaleX="170804" custScaleY="155502">
        <dgm:presLayoutVars>
          <dgm:bulletEnabled val="1"/>
        </dgm:presLayoutVars>
      </dgm:prSet>
      <dgm:spPr/>
    </dgm:pt>
  </dgm:ptLst>
  <dgm:cxnLst>
    <dgm:cxn modelId="{FE81F30D-D07E-468C-B55F-50E00AC73CC2}" srcId="{308B6599-17CC-485B-AB7B-A73CE92180E7}" destId="{A1ABCDC5-4EA3-4445-83BB-5C73901CCB5B}" srcOrd="3" destOrd="0" parTransId="{28682093-546B-42DE-93E3-C878BA1BFF3E}" sibTransId="{DE2CBDAE-45FE-40CA-85E3-4EB9B6090310}"/>
    <dgm:cxn modelId="{01550626-18C3-427A-8C2C-0F3EA4CC2318}" type="presOf" srcId="{639859F2-051C-409E-86B1-72EEE49C5FF5}" destId="{F0B95447-2D06-4036-BCAE-8B2CE8E0533C}" srcOrd="1" destOrd="0" presId="urn:microsoft.com/office/officeart/2016/7/layout/RepeatingBendingProcessNew"/>
    <dgm:cxn modelId="{BB236E30-E84B-4315-84B8-3FABA41593F6}" srcId="{308B6599-17CC-485B-AB7B-A73CE92180E7}" destId="{3311FCD2-4335-48EB-87AC-C0B74BDAE78D}" srcOrd="1" destOrd="0" parTransId="{4327D880-C81D-4DBA-9161-27F504A0E76E}" sibTransId="{9FF08D6C-4F17-4B9A-AD7E-8A84C74B065D}"/>
    <dgm:cxn modelId="{4A4C1A3B-00A0-4205-9AED-3C8846EE69E9}" srcId="{308B6599-17CC-485B-AB7B-A73CE92180E7}" destId="{BE479637-E8E6-4A0D-8674-111E208DF814}" srcOrd="0" destOrd="0" parTransId="{9E1FA412-5A8C-4885-9535-753B1B27199F}" sibTransId="{639859F2-051C-409E-86B1-72EEE49C5FF5}"/>
    <dgm:cxn modelId="{405D2F3B-5FA6-4205-8DD1-166D51A0857A}" type="presOf" srcId="{308B6599-17CC-485B-AB7B-A73CE92180E7}" destId="{73C4A81E-5629-4461-9AC9-0731963D6BEF}" srcOrd="0" destOrd="0" presId="urn:microsoft.com/office/officeart/2016/7/layout/RepeatingBendingProcessNew"/>
    <dgm:cxn modelId="{EA6B8A3C-CCE0-4D19-8FFC-1F2E5AAC3781}" type="presOf" srcId="{639859F2-051C-409E-86B1-72EEE49C5FF5}" destId="{C36B42A8-766D-4C8E-9AD1-7970414018AB}" srcOrd="0" destOrd="0" presId="urn:microsoft.com/office/officeart/2016/7/layout/RepeatingBendingProcessNew"/>
    <dgm:cxn modelId="{614A3360-E293-4B29-8A5A-37DCFE731E47}" type="presOf" srcId="{BE479637-E8E6-4A0D-8674-111E208DF814}" destId="{BFA85DCF-93B2-4FC5-92D2-D1455432C5FC}" srcOrd="0" destOrd="0" presId="urn:microsoft.com/office/officeart/2016/7/layout/RepeatingBendingProcessNew"/>
    <dgm:cxn modelId="{33E0474E-ABA6-4020-9D70-39B14D24BDF8}" type="presOf" srcId="{9FF08D6C-4F17-4B9A-AD7E-8A84C74B065D}" destId="{05B801A3-C09D-4856-A357-BEC941220C94}" srcOrd="1" destOrd="0" presId="urn:microsoft.com/office/officeart/2016/7/layout/RepeatingBendingProcessNew"/>
    <dgm:cxn modelId="{0A889D81-94A1-48A6-8510-B502A8FDA9E0}" type="presOf" srcId="{FD878FD3-125D-48A0-81F6-5D2154F3DAC6}" destId="{E5414CD5-8084-4642-AB01-E988CE8FB896}" srcOrd="0" destOrd="0" presId="urn:microsoft.com/office/officeart/2016/7/layout/RepeatingBendingProcessNew"/>
    <dgm:cxn modelId="{B43493B9-7E40-4CF6-B8CB-C215187B2F0E}" type="presOf" srcId="{3311FCD2-4335-48EB-87AC-C0B74BDAE78D}" destId="{7D225BE4-6BB2-4E94-B625-1CA40FB50980}" srcOrd="0" destOrd="0" presId="urn:microsoft.com/office/officeart/2016/7/layout/RepeatingBendingProcessNew"/>
    <dgm:cxn modelId="{345AF7BF-B772-4A7C-8D03-6F91A64EDA30}" type="presOf" srcId="{A1ABCDC5-4EA3-4445-83BB-5C73901CCB5B}" destId="{1A741AA8-14B1-432B-A02D-62D240B0114C}" srcOrd="0" destOrd="0" presId="urn:microsoft.com/office/officeart/2016/7/layout/RepeatingBendingProcessNew"/>
    <dgm:cxn modelId="{8FDE7BC8-7271-40CD-AD84-85003E5F9A14}" type="presOf" srcId="{9FF08D6C-4F17-4B9A-AD7E-8A84C74B065D}" destId="{53A59008-96F1-4732-8A7A-F19F04F04CC7}" srcOrd="0" destOrd="0" presId="urn:microsoft.com/office/officeart/2016/7/layout/RepeatingBendingProcessNew"/>
    <dgm:cxn modelId="{FA0650DA-9EAE-4399-9145-5ABF8D0BD687}" type="presOf" srcId="{FD878FD3-125D-48A0-81F6-5D2154F3DAC6}" destId="{4F10503A-CAFA-4EED-9BBC-986B6388AA19}" srcOrd="1" destOrd="0" presId="urn:microsoft.com/office/officeart/2016/7/layout/RepeatingBendingProcessNew"/>
    <dgm:cxn modelId="{30CCFDDB-8241-4EE7-9275-04CA036E5546}" srcId="{308B6599-17CC-485B-AB7B-A73CE92180E7}" destId="{6495DBF9-318A-4572-A179-F850E7C8926E}" srcOrd="2" destOrd="0" parTransId="{7AF04286-AC3F-451E-B431-E32D62F6ED1C}" sibTransId="{FD878FD3-125D-48A0-81F6-5D2154F3DAC6}"/>
    <dgm:cxn modelId="{9C7E8EF5-7298-4987-AE75-F513D95A474C}" type="presOf" srcId="{6495DBF9-318A-4572-A179-F850E7C8926E}" destId="{3CD22CDF-E4F6-4964-80A7-359B7503DF96}" srcOrd="0" destOrd="0" presId="urn:microsoft.com/office/officeart/2016/7/layout/RepeatingBendingProcessNew"/>
    <dgm:cxn modelId="{A26DF03D-55A6-48E3-8937-0390DD025FA2}" type="presParOf" srcId="{73C4A81E-5629-4461-9AC9-0731963D6BEF}" destId="{BFA85DCF-93B2-4FC5-92D2-D1455432C5FC}" srcOrd="0" destOrd="0" presId="urn:microsoft.com/office/officeart/2016/7/layout/RepeatingBendingProcessNew"/>
    <dgm:cxn modelId="{F2A8C798-88D1-4130-AC8C-6E7F90C02806}" type="presParOf" srcId="{73C4A81E-5629-4461-9AC9-0731963D6BEF}" destId="{C36B42A8-766D-4C8E-9AD1-7970414018AB}" srcOrd="1" destOrd="0" presId="urn:microsoft.com/office/officeart/2016/7/layout/RepeatingBendingProcessNew"/>
    <dgm:cxn modelId="{8FC25094-B128-44F5-B743-6974F84EA287}" type="presParOf" srcId="{C36B42A8-766D-4C8E-9AD1-7970414018AB}" destId="{F0B95447-2D06-4036-BCAE-8B2CE8E0533C}" srcOrd="0" destOrd="0" presId="urn:microsoft.com/office/officeart/2016/7/layout/RepeatingBendingProcessNew"/>
    <dgm:cxn modelId="{7C741F5C-2E64-4D4F-90B8-01F120639F67}" type="presParOf" srcId="{73C4A81E-5629-4461-9AC9-0731963D6BEF}" destId="{7D225BE4-6BB2-4E94-B625-1CA40FB50980}" srcOrd="2" destOrd="0" presId="urn:microsoft.com/office/officeart/2016/7/layout/RepeatingBendingProcessNew"/>
    <dgm:cxn modelId="{7EB1996B-A068-438F-9F82-EF67187EC979}" type="presParOf" srcId="{73C4A81E-5629-4461-9AC9-0731963D6BEF}" destId="{53A59008-96F1-4732-8A7A-F19F04F04CC7}" srcOrd="3" destOrd="0" presId="urn:microsoft.com/office/officeart/2016/7/layout/RepeatingBendingProcessNew"/>
    <dgm:cxn modelId="{4B14C314-1DFD-4C5F-9046-6A681822404B}" type="presParOf" srcId="{53A59008-96F1-4732-8A7A-F19F04F04CC7}" destId="{05B801A3-C09D-4856-A357-BEC941220C94}" srcOrd="0" destOrd="0" presId="urn:microsoft.com/office/officeart/2016/7/layout/RepeatingBendingProcessNew"/>
    <dgm:cxn modelId="{E276AE90-5E93-48D2-A9A2-CC3221BFDE00}" type="presParOf" srcId="{73C4A81E-5629-4461-9AC9-0731963D6BEF}" destId="{3CD22CDF-E4F6-4964-80A7-359B7503DF96}" srcOrd="4" destOrd="0" presId="urn:microsoft.com/office/officeart/2016/7/layout/RepeatingBendingProcessNew"/>
    <dgm:cxn modelId="{CBB9839D-73AC-43E0-9A1D-C3B0E21D5071}" type="presParOf" srcId="{73C4A81E-5629-4461-9AC9-0731963D6BEF}" destId="{E5414CD5-8084-4642-AB01-E988CE8FB896}" srcOrd="5" destOrd="0" presId="urn:microsoft.com/office/officeart/2016/7/layout/RepeatingBendingProcessNew"/>
    <dgm:cxn modelId="{1266CA11-3927-4262-8FDE-871C56BC3E88}" type="presParOf" srcId="{E5414CD5-8084-4642-AB01-E988CE8FB896}" destId="{4F10503A-CAFA-4EED-9BBC-986B6388AA19}" srcOrd="0" destOrd="0" presId="urn:microsoft.com/office/officeart/2016/7/layout/RepeatingBendingProcessNew"/>
    <dgm:cxn modelId="{E1B95BE9-1EDE-420E-8D4E-4C5142B83A01}" type="presParOf" srcId="{73C4A81E-5629-4461-9AC9-0731963D6BEF}" destId="{1A741AA8-14B1-432B-A02D-62D240B0114C}" srcOrd="6"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0EB53-8541-463D-8157-30DF74D3B8F7}">
      <dsp:nvSpPr>
        <dsp:cNvPr id="0" name=""/>
        <dsp:cNvSpPr/>
      </dsp:nvSpPr>
      <dsp:spPr>
        <a:xfrm>
          <a:off x="0" y="0"/>
          <a:ext cx="1019773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A6B3D-B330-4ACA-8423-7C6BFEF4C3B8}">
      <dsp:nvSpPr>
        <dsp:cNvPr id="0" name=""/>
        <dsp:cNvSpPr/>
      </dsp:nvSpPr>
      <dsp:spPr>
        <a:xfrm>
          <a:off x="0" y="0"/>
          <a:ext cx="10197737" cy="1137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 week prior to testing, districts will need to have the students do a practice test to become familiar with the online testing format.</a:t>
          </a:r>
        </a:p>
      </dsp:txBody>
      <dsp:txXfrm>
        <a:off x="0" y="0"/>
        <a:ext cx="10197737" cy="1137557"/>
      </dsp:txXfrm>
    </dsp:sp>
    <dsp:sp modelId="{BEE3E4CF-519D-43B7-8102-28C45475165B}">
      <dsp:nvSpPr>
        <dsp:cNvPr id="0" name=""/>
        <dsp:cNvSpPr/>
      </dsp:nvSpPr>
      <dsp:spPr>
        <a:xfrm>
          <a:off x="0" y="1137557"/>
          <a:ext cx="10197737"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F0273-9479-4C55-89F1-E7B37AE16977}">
      <dsp:nvSpPr>
        <dsp:cNvPr id="0" name=""/>
        <dsp:cNvSpPr/>
      </dsp:nvSpPr>
      <dsp:spPr>
        <a:xfrm>
          <a:off x="0" y="1137557"/>
          <a:ext cx="10159699" cy="1137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day before testing in the district, print out the tickets online for the students in grades 1-12. Kindergarten, Alternate, Braille and Large print take the paper-pencil ACCESS.</a:t>
          </a:r>
        </a:p>
      </dsp:txBody>
      <dsp:txXfrm>
        <a:off x="0" y="1137557"/>
        <a:ext cx="10159699" cy="1137557"/>
      </dsp:txXfrm>
    </dsp:sp>
    <dsp:sp modelId="{7AD6A48A-202E-44E2-B89A-BDD3B7260CB8}">
      <dsp:nvSpPr>
        <dsp:cNvPr id="0" name=""/>
        <dsp:cNvSpPr/>
      </dsp:nvSpPr>
      <dsp:spPr>
        <a:xfrm>
          <a:off x="0" y="2275114"/>
          <a:ext cx="10197737"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459EE-23C9-477D-9D95-EFAF82CDB3EC}">
      <dsp:nvSpPr>
        <dsp:cNvPr id="0" name=""/>
        <dsp:cNvSpPr/>
      </dsp:nvSpPr>
      <dsp:spPr>
        <a:xfrm>
          <a:off x="0" y="2275114"/>
          <a:ext cx="10197737" cy="1137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Online Test Setup Window is </a:t>
          </a:r>
          <a:r>
            <a:rPr lang="en-US" sz="2400" b="0" kern="1200" dirty="0"/>
            <a:t>Nov. 27</a:t>
          </a:r>
          <a:r>
            <a:rPr lang="en-US" sz="2400" b="0" kern="1200" dirty="0">
              <a:latin typeface="Franklin Gothic Medium" panose="020B0603020102020204"/>
            </a:rPr>
            <a:t>,</a:t>
          </a:r>
          <a:r>
            <a:rPr lang="en-US" sz="2400" b="0" kern="1200" dirty="0"/>
            <a:t> </a:t>
          </a:r>
          <a:r>
            <a:rPr lang="en-US" sz="2400" b="0" kern="1200" dirty="0">
              <a:latin typeface="Franklin Gothic Medium" panose="020B0603020102020204"/>
            </a:rPr>
            <a:t>2024 </a:t>
          </a:r>
          <a:r>
            <a:rPr lang="en-US" sz="2400" b="0" kern="1200" dirty="0"/>
            <a:t>- Feb. 14, </a:t>
          </a:r>
          <a:r>
            <a:rPr lang="en-US" sz="2400" b="0" kern="1200" dirty="0">
              <a:latin typeface="Franklin Gothic Medium" panose="020B0603020102020204"/>
            </a:rPr>
            <a:t>2025</a:t>
          </a:r>
          <a:endParaRPr lang="en-US" sz="2400" b="0" kern="1200" dirty="0">
            <a:highlight>
              <a:srgbClr val="FFFF00"/>
            </a:highlight>
          </a:endParaRPr>
        </a:p>
      </dsp:txBody>
      <dsp:txXfrm>
        <a:off x="0" y="2275114"/>
        <a:ext cx="10197737" cy="1137557"/>
      </dsp:txXfrm>
    </dsp:sp>
    <dsp:sp modelId="{594D39C1-54E1-47CB-B99D-D58C6516BED3}">
      <dsp:nvSpPr>
        <dsp:cNvPr id="0" name=""/>
        <dsp:cNvSpPr/>
      </dsp:nvSpPr>
      <dsp:spPr>
        <a:xfrm>
          <a:off x="0" y="3412671"/>
          <a:ext cx="1019773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6B096-0F21-48EA-8BF9-6B20A9CD165F}">
      <dsp:nvSpPr>
        <dsp:cNvPr id="0" name=""/>
        <dsp:cNvSpPr/>
      </dsp:nvSpPr>
      <dsp:spPr>
        <a:xfrm>
          <a:off x="0" y="3412671"/>
          <a:ext cx="10197737" cy="1137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Testing Window is Jan.6 - Feb. 14, 2025</a:t>
          </a:r>
        </a:p>
      </dsp:txBody>
      <dsp:txXfrm>
        <a:off x="0" y="3412671"/>
        <a:ext cx="10197737" cy="1137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B4F95-E4DD-488F-A277-5145777F5D6B}">
      <dsp:nvSpPr>
        <dsp:cNvPr id="0" name=""/>
        <dsp:cNvSpPr/>
      </dsp:nvSpPr>
      <dsp:spPr>
        <a:xfrm>
          <a:off x="0" y="0"/>
          <a:ext cx="11282368"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t>Accountability Form </a:t>
          </a:r>
          <a:r>
            <a:rPr lang="en-US" sz="2000" kern="1200"/>
            <a:t>is for the district to enter the quantity of paper materials to be returned or could not be returned to DRC when testing is complete. It is prepopulated with the initial shipment order in Oct. </a:t>
          </a:r>
        </a:p>
      </dsp:txBody>
      <dsp:txXfrm>
        <a:off x="51403" y="51403"/>
        <a:ext cx="11179562" cy="950194"/>
      </dsp:txXfrm>
    </dsp:sp>
    <dsp:sp modelId="{07B4971E-9FBA-42FB-943A-8EDB9A63536E}">
      <dsp:nvSpPr>
        <dsp:cNvPr id="0" name=""/>
        <dsp:cNvSpPr/>
      </dsp:nvSpPr>
      <dsp:spPr>
        <a:xfrm>
          <a:off x="0" y="1203444"/>
          <a:ext cx="11282368"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t>Additional Materials </a:t>
          </a:r>
          <a:r>
            <a:rPr lang="en-US" sz="2000" kern="1200"/>
            <a:t>is for the DACs to order additional paper materials needed for testing during Dec. 3-Feb. 7. DACs will need to contact Chris Williams prior to ordering additional materials.</a:t>
          </a:r>
        </a:p>
      </dsp:txBody>
      <dsp:txXfrm>
        <a:off x="51403" y="1254847"/>
        <a:ext cx="11179562" cy="950194"/>
      </dsp:txXfrm>
    </dsp:sp>
    <dsp:sp modelId="{711FE737-8507-45E8-B3A0-EEDEDC99359F}">
      <dsp:nvSpPr>
        <dsp:cNvPr id="0" name=""/>
        <dsp:cNvSpPr/>
      </dsp:nvSpPr>
      <dsp:spPr>
        <a:xfrm>
          <a:off x="0" y="2314044"/>
          <a:ext cx="11282368"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t>Materials Ordering </a:t>
          </a:r>
          <a:r>
            <a:rPr lang="en-US" sz="2000" kern="1200"/>
            <a:t>is the initial materials order that DACs completed during the materials ordering window Sept. 27-Oct. 23.</a:t>
          </a:r>
        </a:p>
      </dsp:txBody>
      <dsp:txXfrm>
        <a:off x="51403" y="2365447"/>
        <a:ext cx="11179562" cy="950194"/>
      </dsp:txXfrm>
    </dsp:sp>
    <dsp:sp modelId="{CC6C9F2B-46C3-4397-AD76-A36F05073FE0}">
      <dsp:nvSpPr>
        <dsp:cNvPr id="0" name=""/>
        <dsp:cNvSpPr/>
      </dsp:nvSpPr>
      <dsp:spPr>
        <a:xfrm>
          <a:off x="0" y="3430359"/>
          <a:ext cx="11282368"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t>Return Materials Receipt Report </a:t>
          </a:r>
          <a:r>
            <a:rPr lang="en-US" sz="2000" kern="1200"/>
            <a:t>is the electronic inventory of all materials shipped to the district and schools. Make sure DACs fill this out when shipping materials back to DRC.</a:t>
          </a:r>
        </a:p>
      </dsp:txBody>
      <dsp:txXfrm>
        <a:off x="51403" y="3481762"/>
        <a:ext cx="11179562" cy="950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B42A8-766D-4C8E-9AD1-7970414018AB}">
      <dsp:nvSpPr>
        <dsp:cNvPr id="0" name=""/>
        <dsp:cNvSpPr/>
      </dsp:nvSpPr>
      <dsp:spPr>
        <a:xfrm>
          <a:off x="4170798" y="1103400"/>
          <a:ext cx="415881" cy="91440"/>
        </a:xfrm>
        <a:custGeom>
          <a:avLst/>
          <a:gdLst/>
          <a:ahLst/>
          <a:cxnLst/>
          <a:rect l="0" t="0" r="0" b="0"/>
          <a:pathLst>
            <a:path>
              <a:moveTo>
                <a:pt x="0" y="45720"/>
              </a:moveTo>
              <a:lnTo>
                <a:pt x="225040" y="45720"/>
              </a:lnTo>
              <a:lnTo>
                <a:pt x="225040" y="59604"/>
              </a:lnTo>
              <a:lnTo>
                <a:pt x="415881" y="59604"/>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7571" y="1146737"/>
        <a:ext cx="22334" cy="4766"/>
      </dsp:txXfrm>
    </dsp:sp>
    <dsp:sp modelId="{BFA85DCF-93B2-4FC5-92D2-D1455432C5FC}">
      <dsp:nvSpPr>
        <dsp:cNvPr id="0" name=""/>
        <dsp:cNvSpPr/>
      </dsp:nvSpPr>
      <dsp:spPr>
        <a:xfrm>
          <a:off x="1146898" y="0"/>
          <a:ext cx="3025699" cy="22982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451" tIns="106491" rIns="101451" bIns="106491" numCol="1" spcCol="1270" anchor="ctr" anchorCtr="0">
          <a:noAutofit/>
        </a:bodyPr>
        <a:lstStyle/>
        <a:p>
          <a:pPr marL="0" lvl="0" indent="0" algn="ctr" defTabSz="889000">
            <a:lnSpc>
              <a:spcPct val="90000"/>
            </a:lnSpc>
            <a:spcBef>
              <a:spcPct val="0"/>
            </a:spcBef>
            <a:spcAft>
              <a:spcPct val="35000"/>
            </a:spcAft>
            <a:buNone/>
          </a:pPr>
          <a:r>
            <a:rPr lang="en-US" sz="2000" kern="1200"/>
            <a:t>Manage Test Registrations allows the district/school to search or view existing testing registrations for a specific district or school.</a:t>
          </a:r>
        </a:p>
      </dsp:txBody>
      <dsp:txXfrm>
        <a:off x="1146898" y="0"/>
        <a:ext cx="3025699" cy="2298240"/>
      </dsp:txXfrm>
    </dsp:sp>
    <dsp:sp modelId="{53A59008-96F1-4732-8A7A-F19F04F04CC7}">
      <dsp:nvSpPr>
        <dsp:cNvPr id="0" name=""/>
        <dsp:cNvSpPr/>
      </dsp:nvSpPr>
      <dsp:spPr>
        <a:xfrm>
          <a:off x="7235504" y="1117284"/>
          <a:ext cx="445591" cy="91440"/>
        </a:xfrm>
        <a:custGeom>
          <a:avLst/>
          <a:gdLst/>
          <a:ahLst/>
          <a:cxnLst/>
          <a:rect l="0" t="0" r="0" b="0"/>
          <a:pathLst>
            <a:path>
              <a:moveTo>
                <a:pt x="0" y="45720"/>
              </a:moveTo>
              <a:lnTo>
                <a:pt x="445591"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46395" y="1160621"/>
        <a:ext cx="23809" cy="4766"/>
      </dsp:txXfrm>
    </dsp:sp>
    <dsp:sp modelId="{7D225BE4-6BB2-4E94-B625-1CA40FB50980}">
      <dsp:nvSpPr>
        <dsp:cNvPr id="0" name=""/>
        <dsp:cNvSpPr/>
      </dsp:nvSpPr>
      <dsp:spPr>
        <a:xfrm>
          <a:off x="4619079" y="4021"/>
          <a:ext cx="2618224" cy="23179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451" tIns="106491" rIns="101451" bIns="106491" numCol="1" spcCol="1270" anchor="ctr" anchorCtr="0">
          <a:noAutofit/>
        </a:bodyPr>
        <a:lstStyle/>
        <a:p>
          <a:pPr marL="0" lvl="0" indent="0" algn="ctr" defTabSz="889000">
            <a:lnSpc>
              <a:spcPct val="90000"/>
            </a:lnSpc>
            <a:spcBef>
              <a:spcPct val="0"/>
            </a:spcBef>
            <a:spcAft>
              <a:spcPct val="35000"/>
            </a:spcAft>
            <a:buNone/>
          </a:pPr>
          <a:r>
            <a:rPr lang="en-US" sz="2000" kern="1200"/>
            <a:t>Create or edit test registrations</a:t>
          </a:r>
          <a:r>
            <a:rPr lang="en-US" sz="1600" kern="1200"/>
            <a:t>.</a:t>
          </a:r>
        </a:p>
      </dsp:txBody>
      <dsp:txXfrm>
        <a:off x="4619079" y="4021"/>
        <a:ext cx="2618224" cy="2317967"/>
      </dsp:txXfrm>
    </dsp:sp>
    <dsp:sp modelId="{E5414CD5-8084-4642-AB01-E988CE8FB896}">
      <dsp:nvSpPr>
        <dsp:cNvPr id="0" name=""/>
        <dsp:cNvSpPr/>
      </dsp:nvSpPr>
      <dsp:spPr>
        <a:xfrm>
          <a:off x="2885349" y="2314983"/>
          <a:ext cx="6299516" cy="450796"/>
        </a:xfrm>
        <a:custGeom>
          <a:avLst/>
          <a:gdLst/>
          <a:ahLst/>
          <a:cxnLst/>
          <a:rect l="0" t="0" r="0" b="0"/>
          <a:pathLst>
            <a:path>
              <a:moveTo>
                <a:pt x="6299516" y="0"/>
              </a:moveTo>
              <a:lnTo>
                <a:pt x="6299516" y="242498"/>
              </a:lnTo>
              <a:lnTo>
                <a:pt x="0" y="242498"/>
              </a:lnTo>
              <a:lnTo>
                <a:pt x="0" y="450796"/>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77160" y="2537998"/>
        <a:ext cx="315894" cy="4766"/>
      </dsp:txXfrm>
    </dsp:sp>
    <dsp:sp modelId="{3CD22CDF-E4F6-4964-80A7-359B7503DF96}">
      <dsp:nvSpPr>
        <dsp:cNvPr id="0" name=""/>
        <dsp:cNvSpPr/>
      </dsp:nvSpPr>
      <dsp:spPr>
        <a:xfrm>
          <a:off x="7713496" y="9225"/>
          <a:ext cx="2942739" cy="230755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451" tIns="106491" rIns="101451" bIns="106491" numCol="1" spcCol="1270" anchor="ctr" anchorCtr="0">
          <a:noAutofit/>
        </a:bodyPr>
        <a:lstStyle/>
        <a:p>
          <a:pPr marL="0" lvl="0" indent="0" algn="ctr" defTabSz="889000">
            <a:lnSpc>
              <a:spcPct val="90000"/>
            </a:lnSpc>
            <a:spcBef>
              <a:spcPct val="0"/>
            </a:spcBef>
            <a:spcAft>
              <a:spcPct val="35000"/>
            </a:spcAft>
            <a:buNone/>
          </a:pPr>
          <a:r>
            <a:rPr lang="en-US" sz="2000" kern="1200"/>
            <a:t>Assign or remove students for each test registrations.</a:t>
          </a:r>
        </a:p>
      </dsp:txBody>
      <dsp:txXfrm>
        <a:off x="7713496" y="9225"/>
        <a:ext cx="2942739" cy="2307557"/>
      </dsp:txXfrm>
    </dsp:sp>
    <dsp:sp modelId="{1A741AA8-14B1-432B-A02D-62D240B0114C}">
      <dsp:nvSpPr>
        <dsp:cNvPr id="0" name=""/>
        <dsp:cNvSpPr/>
      </dsp:nvSpPr>
      <dsp:spPr>
        <a:xfrm>
          <a:off x="1117188" y="2798180"/>
          <a:ext cx="3536322" cy="193170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451" tIns="106491" rIns="101451" bIns="106491" numCol="1" spcCol="1270" anchor="ctr" anchorCtr="0">
          <a:noAutofit/>
        </a:bodyPr>
        <a:lstStyle/>
        <a:p>
          <a:pPr marL="0" lvl="0" indent="0" algn="ctr" defTabSz="889000">
            <a:lnSpc>
              <a:spcPct val="90000"/>
            </a:lnSpc>
            <a:spcBef>
              <a:spcPct val="0"/>
            </a:spcBef>
            <a:spcAft>
              <a:spcPct val="35000"/>
            </a:spcAft>
            <a:buNone/>
          </a:pPr>
          <a:r>
            <a:rPr lang="en-US" sz="2000" kern="1200"/>
            <a:t>Export session details, print test tickets or view the status of the test registrations.</a:t>
          </a:r>
        </a:p>
      </dsp:txBody>
      <dsp:txXfrm>
        <a:off x="1117188" y="2798180"/>
        <a:ext cx="3536322" cy="193170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05E94-A0D1-46BC-8EB7-F95B3579D1F2}"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A81C2-A0DF-4A6B-ABBE-506CA54D15E1}" type="slidenum">
              <a:rPr lang="en-US" smtClean="0"/>
              <a:t>‹#›</a:t>
            </a:fld>
            <a:endParaRPr lang="en-US"/>
          </a:p>
        </p:txBody>
      </p:sp>
    </p:spTree>
    <p:extLst>
      <p:ext uri="{BB962C8B-B14F-4D97-AF65-F5344CB8AC3E}">
        <p14:creationId xmlns:p14="http://schemas.microsoft.com/office/powerpoint/2010/main" val="45298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wida@datarecognitioncorp.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use Chrome for the test practice and the test demo. For everything else in WIDA AMS, you can use any browser.</a:t>
            </a:r>
          </a:p>
        </p:txBody>
      </p:sp>
      <p:sp>
        <p:nvSpPr>
          <p:cNvPr id="4" name="Slide Number Placeholder 3"/>
          <p:cNvSpPr>
            <a:spLocks noGrp="1"/>
          </p:cNvSpPr>
          <p:nvPr>
            <p:ph type="sldNum" sz="quarter" idx="5"/>
          </p:nvPr>
        </p:nvSpPr>
        <p:spPr/>
        <p:txBody>
          <a:bodyPr/>
          <a:lstStyle/>
          <a:p>
            <a:fld id="{F6AA81C2-A0DF-4A6B-ABBE-506CA54D15E1}" type="slidenum">
              <a:rPr lang="en-US" smtClean="0"/>
              <a:t>3</a:t>
            </a:fld>
            <a:endParaRPr lang="en-US"/>
          </a:p>
        </p:txBody>
      </p:sp>
    </p:spTree>
    <p:extLst>
      <p:ext uri="{BB962C8B-B14F-4D97-AF65-F5344CB8AC3E}">
        <p14:creationId xmlns:p14="http://schemas.microsoft.com/office/powerpoint/2010/main" val="2136650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of the Kentucky ACCESS trainings are required along with the WIDA online training</a:t>
            </a:r>
            <a:r>
              <a:rPr lang="en-US" baseline="0"/>
              <a:t> and quizzes.</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64535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240B4DEF-2138-4420-97DC-51FEED7BD6C4}" type="slidenum">
              <a:rPr lang="en-US" smtClean="0"/>
              <a:pPr>
                <a:defRPr/>
              </a:pPr>
              <a:t>30</a:t>
            </a:fld>
            <a:endParaRPr lang="en-US"/>
          </a:p>
        </p:txBody>
      </p:sp>
    </p:spTree>
    <p:extLst>
      <p:ext uri="{BB962C8B-B14F-4D97-AF65-F5344CB8AC3E}">
        <p14:creationId xmlns:p14="http://schemas.microsoft.com/office/powerpoint/2010/main" val="4864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A81C2-A0DF-4A6B-ABBE-506CA54D15E1}" type="slidenum">
              <a:rPr lang="en-US" smtClean="0"/>
              <a:t>6</a:t>
            </a:fld>
            <a:endParaRPr lang="en-US"/>
          </a:p>
        </p:txBody>
      </p:sp>
    </p:spTree>
    <p:extLst>
      <p:ext uri="{BB962C8B-B14F-4D97-AF65-F5344CB8AC3E}">
        <p14:creationId xmlns:p14="http://schemas.microsoft.com/office/powerpoint/2010/main" val="252621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A81C2-A0DF-4A6B-ABBE-506CA54D15E1}" type="slidenum">
              <a:rPr lang="en-US" smtClean="0"/>
              <a:t>14</a:t>
            </a:fld>
            <a:endParaRPr lang="en-US"/>
          </a:p>
        </p:txBody>
      </p:sp>
    </p:spTree>
    <p:extLst>
      <p:ext uri="{BB962C8B-B14F-4D97-AF65-F5344CB8AC3E}">
        <p14:creationId xmlns:p14="http://schemas.microsoft.com/office/powerpoint/2010/main" val="113856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Aptos" panose="020B0004020202020204" pitchFamily="34" charset="0"/>
              </a:rPr>
              <a:t>When you get to the welcome page of WIDA AMS, select the tile install and Configure Testing Software. This allows the Technology Coordinator get to the software for the devices, the memos, check list and the webinars needs for ACCESS testing.</a:t>
            </a:r>
            <a:endParaRPr lang="en-US"/>
          </a:p>
        </p:txBody>
      </p:sp>
      <p:sp>
        <p:nvSpPr>
          <p:cNvPr id="4" name="Slide Number Placeholder 3"/>
          <p:cNvSpPr>
            <a:spLocks noGrp="1"/>
          </p:cNvSpPr>
          <p:nvPr>
            <p:ph type="sldNum" sz="quarter" idx="5"/>
          </p:nvPr>
        </p:nvSpPr>
        <p:spPr/>
        <p:txBody>
          <a:bodyPr/>
          <a:lstStyle/>
          <a:p>
            <a:fld id="{F6AA81C2-A0DF-4A6B-ABBE-506CA54D15E1}" type="slidenum">
              <a:rPr lang="en-US" smtClean="0"/>
              <a:t>15</a:t>
            </a:fld>
            <a:endParaRPr lang="en-US"/>
          </a:p>
        </p:txBody>
      </p:sp>
    </p:spTree>
    <p:extLst>
      <p:ext uri="{BB962C8B-B14F-4D97-AF65-F5344CB8AC3E}">
        <p14:creationId xmlns:p14="http://schemas.microsoft.com/office/powerpoint/2010/main" val="64442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A81C2-A0DF-4A6B-ABBE-506CA54D15E1}" type="slidenum">
              <a:rPr lang="en-US" smtClean="0"/>
              <a:t>16</a:t>
            </a:fld>
            <a:endParaRPr lang="en-US"/>
          </a:p>
        </p:txBody>
      </p:sp>
    </p:spTree>
    <p:extLst>
      <p:ext uri="{BB962C8B-B14F-4D97-AF65-F5344CB8AC3E}">
        <p14:creationId xmlns:p14="http://schemas.microsoft.com/office/powerpoint/2010/main" val="218716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A81C2-A0DF-4A6B-ABBE-506CA54D15E1}" type="slidenum">
              <a:rPr lang="en-US" smtClean="0"/>
              <a:t>22</a:t>
            </a:fld>
            <a:endParaRPr lang="en-US"/>
          </a:p>
        </p:txBody>
      </p:sp>
    </p:spTree>
    <p:extLst>
      <p:ext uri="{BB962C8B-B14F-4D97-AF65-F5344CB8AC3E}">
        <p14:creationId xmlns:p14="http://schemas.microsoft.com/office/powerpoint/2010/main" val="127404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Student Tab method simultaneously adds a student into Student Management and creates a registration for a single, new student.</a:t>
            </a:r>
          </a:p>
          <a:p>
            <a:endParaRPr lang="en-US">
              <a:cs typeface="Calibri"/>
            </a:endParaRPr>
          </a:p>
          <a:p>
            <a:r>
              <a:rPr lang="en-US">
                <a:cs typeface="Calibri"/>
              </a:rPr>
              <a:t>Create Registration creates a registration for a single or group of students who already exist within WIDA AMS under Student Management.</a:t>
            </a:r>
          </a:p>
          <a:p>
            <a:r>
              <a:rPr lang="en-US"/>
              <a:t>To add a registration, complete the following steps:</a:t>
            </a:r>
          </a:p>
          <a:p>
            <a:pPr marL="171450" indent="-171450">
              <a:buFont typeface="Arial,Sans-Serif"/>
              <a:buChar char="•"/>
            </a:pPr>
            <a:r>
              <a:rPr lang="en-US"/>
              <a:t>Click </a:t>
            </a:r>
            <a:r>
              <a:rPr lang="en-US" b="1"/>
              <a:t>Test Management</a:t>
            </a:r>
            <a:r>
              <a:rPr lang="en-US"/>
              <a:t> from the WIDA AMS My Applications menu bar.</a:t>
            </a:r>
          </a:p>
          <a:p>
            <a:pPr marL="171450" indent="-171450">
              <a:buFont typeface="Arial,Sans-Serif"/>
              <a:buChar char="•"/>
            </a:pPr>
            <a:r>
              <a:rPr lang="en-US"/>
              <a:t>Confirm or enter your site criteria in the upper right corner. Click </a:t>
            </a:r>
            <a:r>
              <a:rPr lang="en-US" b="1"/>
              <a:t>Save</a:t>
            </a:r>
            <a:r>
              <a:rPr lang="en-US"/>
              <a:t>.</a:t>
            </a:r>
          </a:p>
          <a:p>
            <a:pPr marL="171450" indent="-171450">
              <a:buFont typeface="Arial,Sans-Serif"/>
              <a:buChar char="•"/>
            </a:pPr>
            <a:r>
              <a:rPr lang="en-US"/>
              <a:t>Confirm or enter your Registration Window in the drop-down menu.</a:t>
            </a:r>
          </a:p>
          <a:p>
            <a:pPr marL="171450" indent="-171450">
              <a:buFont typeface="Arial,Sans-Serif"/>
              <a:buChar char="•"/>
            </a:pPr>
            <a:r>
              <a:rPr lang="en-US"/>
              <a:t>Select the Create Registration tab.</a:t>
            </a:r>
          </a:p>
          <a:p>
            <a:pPr marL="171450" indent="-171450">
              <a:buFont typeface="Arial,Sans-Serif"/>
              <a:buChar char="•"/>
            </a:pPr>
            <a:r>
              <a:rPr lang="en-US"/>
              <a:t>Enter a Registration Name. The registration name should be descriptive. For example, a user might name the registration by the teacher name and classroom period.</a:t>
            </a:r>
          </a:p>
          <a:p>
            <a:pPr marL="171450" indent="-171450">
              <a:buFont typeface="Arial,Sans-Serif"/>
              <a:buChar char="•"/>
            </a:pPr>
            <a:r>
              <a:rPr lang="en-US"/>
              <a:t>Click </a:t>
            </a:r>
            <a:r>
              <a:rPr lang="en-US" b="1"/>
              <a:t>Select Assessment(s)</a:t>
            </a:r>
            <a:r>
              <a:rPr lang="en-US"/>
              <a:t>. A Select Assessments window will appear. For ACCESS for ELLs, you will select an assessment for each domain. For WIDA Screener Online, you will select the assessment by grade cluster. Click </a:t>
            </a:r>
            <a:r>
              <a:rPr lang="en-US" b="1"/>
              <a:t>Add</a:t>
            </a:r>
            <a:r>
              <a:rPr lang="en-US"/>
              <a:t>.</a:t>
            </a:r>
          </a:p>
          <a:p>
            <a:pPr marL="171450" indent="-171450">
              <a:buFont typeface="Arial,Sans-Serif"/>
              <a:buChar char="•"/>
            </a:pPr>
            <a:r>
              <a:rPr lang="en-US"/>
              <a:t>Click </a:t>
            </a:r>
            <a:r>
              <a:rPr lang="en-US" b="1"/>
              <a:t>Select Student(s)</a:t>
            </a:r>
            <a:r>
              <a:rPr lang="en-US"/>
              <a:t> to add one or multiple students to the registration. To select multiple students, click the checkbox next to each student to add to the registration. A user can also filter by grade or last name. Click </a:t>
            </a:r>
            <a:r>
              <a:rPr lang="en-US" b="1"/>
              <a:t>Add</a:t>
            </a:r>
            <a:r>
              <a:rPr lang="en-US"/>
              <a:t>.</a:t>
            </a:r>
          </a:p>
          <a:p>
            <a:pPr marL="171450" indent="-171450">
              <a:buFont typeface="Arial,Sans-Serif"/>
              <a:buChar char="•"/>
            </a:pPr>
            <a:r>
              <a:rPr lang="en-US"/>
              <a:t>A user can choose to activate Test Monitoring and set to “Required.” This action will require all students in the registration to enter a Monitoring Code generated by the Test Administrator on initial login of the assessment.</a:t>
            </a:r>
          </a:p>
          <a:p>
            <a:pPr marL="171450" indent="-171450">
              <a:buFont typeface="Arial,Sans-Serif"/>
              <a:buChar char="•"/>
            </a:pPr>
            <a:r>
              <a:rPr lang="en-US"/>
              <a:t>Click </a:t>
            </a:r>
            <a:r>
              <a:rPr lang="en-US" b="1"/>
              <a:t>Register</a:t>
            </a:r>
            <a:r>
              <a:rPr lang="en-US"/>
              <a:t>.</a:t>
            </a:r>
          </a:p>
          <a:p>
            <a:pPr marL="171450" indent="-171450">
              <a:buFont typeface="Arial,Sans-Serif"/>
              <a:buChar char="•"/>
            </a:pPr>
            <a:r>
              <a:rPr lang="en-US"/>
              <a:t>You will receive a Registration Confirmation message showing the assessment(s) and the number of students added to the registration. If this is correct, select </a:t>
            </a:r>
            <a:r>
              <a:rPr lang="en-US" b="1"/>
              <a:t>Close</a:t>
            </a:r>
            <a:r>
              <a:rPr lang="en-US"/>
              <a:t>.</a:t>
            </a:r>
          </a:p>
          <a:p>
            <a:pPr marL="171450" indent="-171450">
              <a:buFont typeface="Arial,Sans-Serif"/>
              <a:buChar char="•"/>
            </a:pPr>
            <a:r>
              <a:rPr lang="en-US"/>
              <a:t>Click </a:t>
            </a:r>
            <a:r>
              <a:rPr lang="en-US" b="1"/>
              <a:t>View Registration(s)</a:t>
            </a:r>
            <a:r>
              <a:rPr lang="en-US"/>
              <a:t> to see the newly created registrations.</a:t>
            </a:r>
          </a:p>
          <a:p>
            <a:endParaRPr lang="en-US">
              <a:cs typeface="+mn-lt"/>
            </a:endParaRPr>
          </a:p>
          <a:p>
            <a:r>
              <a:rPr lang="en-US" b="1"/>
              <a:t>Note:</a:t>
            </a:r>
            <a:r>
              <a:rPr lang="en-US"/>
              <a:t> A Registration Window, District and School will need to be selected for the Create Registration tab to activate. If the Create Registration tab does not appear, this will indicate that the user does not have the “Registration-Add/Edit” permission.</a:t>
            </a:r>
            <a:endParaRPr lang="en-US">
              <a:cs typeface="Calibri"/>
            </a:endParaRPr>
          </a:p>
          <a:p>
            <a:endParaRPr lang="en-US">
              <a:cs typeface="Calibri"/>
            </a:endParaRPr>
          </a:p>
          <a:p>
            <a:r>
              <a:rPr lang="en-US">
                <a:cs typeface="Calibri"/>
              </a:rPr>
              <a:t>The registration name should be descriptive. For example, a user might name the registration by the teacher name and classroom period.</a:t>
            </a:r>
          </a:p>
          <a:p>
            <a:endParaRPr lang="en-US">
              <a:cs typeface="Calibri"/>
            </a:endParaRPr>
          </a:p>
          <a:p>
            <a:r>
              <a:rPr lang="en-US">
                <a:cs typeface="Calibri"/>
              </a:rPr>
              <a:t>For WIDA Screener Online, you will select the assessment by grade cluster. </a:t>
            </a:r>
          </a:p>
          <a:p>
            <a:endParaRPr lang="en-US">
              <a:cs typeface="Calibri"/>
            </a:endParaRPr>
          </a:p>
          <a:p>
            <a:r>
              <a:rPr lang="en-US" b="1"/>
              <a:t>Note:</a:t>
            </a:r>
            <a:r>
              <a:rPr lang="en-US"/>
              <a:t> If you do not see the student available to be placed into the registration, this will usually indicate that the student has not yet been added to WIDA AMS, or that the student is already enrolled in a registration of the same domain and grade cluster. Search for the student under the Registered Students tab to confirm the student’s enrollment in registrations for the given administration.</a:t>
            </a:r>
            <a:endParaRPr lang="en-US">
              <a:cs typeface="Calibri"/>
            </a:endParaRPr>
          </a:p>
          <a:p>
            <a:endParaRPr lang="en-US"/>
          </a:p>
          <a:p>
            <a:r>
              <a:rPr lang="en-US"/>
              <a:t>If creating a registration for Screener and are unsure which grade cluster registration to use for the student, refer to Knowledge Article “What grade cluster registration should I screen a student?”</a:t>
            </a:r>
            <a:endParaRPr lang="en-US">
              <a:cs typeface="Calibri"/>
            </a:endParaRPr>
          </a:p>
          <a:p>
            <a:endParaRPr lang="en-US">
              <a:cs typeface="Calibri"/>
            </a:endParaRPr>
          </a:p>
          <a:p>
            <a:r>
              <a:rPr lang="en-US"/>
              <a:t>For Screener testing, a student will only need to be enrolled in </a:t>
            </a:r>
            <a:r>
              <a:rPr lang="en-US" b="1"/>
              <a:t>one</a:t>
            </a:r>
            <a:r>
              <a:rPr lang="en-US"/>
              <a:t> registration. Screener Online is a single ticket login with one registration.</a:t>
            </a:r>
            <a:endParaRPr lang="en-US">
              <a:cs typeface="Calibri"/>
            </a:endParaRPr>
          </a:p>
          <a:p>
            <a:endParaRPr lang="en-US">
              <a:cs typeface="Calibri"/>
            </a:endParaRPr>
          </a:p>
          <a:p>
            <a:r>
              <a:rPr lang="en-US"/>
              <a:t>For more information on how to edit a registration, refer to Knowledge Article “How do I edit a registration?”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416733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Student Tab method simultaneously adds a student into Student Management and creates a registration for a single, new student.</a:t>
            </a:r>
          </a:p>
          <a:p>
            <a:endParaRPr lang="en-US">
              <a:cs typeface="Calibri"/>
            </a:endParaRPr>
          </a:p>
          <a:p>
            <a:r>
              <a:rPr lang="en-US">
                <a:cs typeface="Calibri"/>
              </a:rPr>
              <a:t>Create Registration creates a registration for a single or group of students who already exist within WIDA AMS under Student Management.</a:t>
            </a:r>
          </a:p>
          <a:p>
            <a:r>
              <a:rPr lang="en-US"/>
              <a:t>To add a registration, complete the following steps:</a:t>
            </a:r>
          </a:p>
          <a:p>
            <a:pPr marL="171450" indent="-171450">
              <a:buFont typeface="Arial,Sans-Serif"/>
              <a:buChar char="•"/>
            </a:pPr>
            <a:r>
              <a:rPr lang="en-US"/>
              <a:t>Click </a:t>
            </a:r>
            <a:r>
              <a:rPr lang="en-US" b="1"/>
              <a:t>Test Management</a:t>
            </a:r>
            <a:r>
              <a:rPr lang="en-US"/>
              <a:t> from the WIDA AMS My Applications menu bar.</a:t>
            </a:r>
          </a:p>
          <a:p>
            <a:pPr marL="171450" indent="-171450">
              <a:buFont typeface="Arial,Sans-Serif"/>
              <a:buChar char="•"/>
            </a:pPr>
            <a:r>
              <a:rPr lang="en-US"/>
              <a:t>Confirm or enter your site criteria in the upper right corner. Click </a:t>
            </a:r>
            <a:r>
              <a:rPr lang="en-US" b="1"/>
              <a:t>Save</a:t>
            </a:r>
            <a:r>
              <a:rPr lang="en-US"/>
              <a:t>.</a:t>
            </a:r>
          </a:p>
          <a:p>
            <a:pPr marL="171450" indent="-171450">
              <a:buFont typeface="Arial,Sans-Serif"/>
              <a:buChar char="•"/>
            </a:pPr>
            <a:r>
              <a:rPr lang="en-US"/>
              <a:t>Confirm or enter your Registration Window in the drop-down menu.</a:t>
            </a:r>
          </a:p>
          <a:p>
            <a:pPr marL="171450" indent="-171450">
              <a:buFont typeface="Arial,Sans-Serif"/>
              <a:buChar char="•"/>
            </a:pPr>
            <a:r>
              <a:rPr lang="en-US"/>
              <a:t>Select the Create Registration tab.</a:t>
            </a:r>
          </a:p>
          <a:p>
            <a:pPr marL="171450" indent="-171450">
              <a:buFont typeface="Arial,Sans-Serif"/>
              <a:buChar char="•"/>
            </a:pPr>
            <a:r>
              <a:rPr lang="en-US"/>
              <a:t>Enter a Registration Name. The registration name should be descriptive. For example, a user might name the registration by the teacher name and classroom period.</a:t>
            </a:r>
          </a:p>
          <a:p>
            <a:pPr marL="171450" indent="-171450">
              <a:buFont typeface="Arial,Sans-Serif"/>
              <a:buChar char="•"/>
            </a:pPr>
            <a:r>
              <a:rPr lang="en-US"/>
              <a:t>Click </a:t>
            </a:r>
            <a:r>
              <a:rPr lang="en-US" b="1"/>
              <a:t>Select Assessment(s)</a:t>
            </a:r>
            <a:r>
              <a:rPr lang="en-US"/>
              <a:t>. A Select Assessments window will appear. For ACCESS for ELLs, you will select an assessment for each domain. For WIDA Screener Online, you will select the assessment by grade cluster. Click </a:t>
            </a:r>
            <a:r>
              <a:rPr lang="en-US" b="1"/>
              <a:t>Add</a:t>
            </a:r>
            <a:r>
              <a:rPr lang="en-US"/>
              <a:t>.</a:t>
            </a:r>
          </a:p>
          <a:p>
            <a:pPr marL="171450" indent="-171450">
              <a:buFont typeface="Arial,Sans-Serif"/>
              <a:buChar char="•"/>
            </a:pPr>
            <a:r>
              <a:rPr lang="en-US"/>
              <a:t>Click </a:t>
            </a:r>
            <a:r>
              <a:rPr lang="en-US" b="1"/>
              <a:t>Select Student(s)</a:t>
            </a:r>
            <a:r>
              <a:rPr lang="en-US"/>
              <a:t> to add one or multiple students to the registration. To select multiple students, click the checkbox next to each student to add to the registration. A user can also filter by grade or last name. Click </a:t>
            </a:r>
            <a:r>
              <a:rPr lang="en-US" b="1"/>
              <a:t>Add</a:t>
            </a:r>
            <a:r>
              <a:rPr lang="en-US"/>
              <a:t>.</a:t>
            </a:r>
          </a:p>
          <a:p>
            <a:pPr marL="171450" indent="-171450">
              <a:buFont typeface="Arial,Sans-Serif"/>
              <a:buChar char="•"/>
            </a:pPr>
            <a:r>
              <a:rPr lang="en-US"/>
              <a:t>A user can choose to activate Test Monitoring and set to “Required.” This action will require all students in the registration to enter a Monitoring Code generated by the Test Administrator on initial login of the assessment.</a:t>
            </a:r>
          </a:p>
          <a:p>
            <a:pPr marL="171450" indent="-171450">
              <a:buFont typeface="Arial,Sans-Serif"/>
              <a:buChar char="•"/>
            </a:pPr>
            <a:r>
              <a:rPr lang="en-US"/>
              <a:t>Click </a:t>
            </a:r>
            <a:r>
              <a:rPr lang="en-US" b="1"/>
              <a:t>Register</a:t>
            </a:r>
            <a:r>
              <a:rPr lang="en-US"/>
              <a:t>.</a:t>
            </a:r>
          </a:p>
          <a:p>
            <a:pPr marL="171450" indent="-171450">
              <a:buFont typeface="Arial,Sans-Serif"/>
              <a:buChar char="•"/>
            </a:pPr>
            <a:r>
              <a:rPr lang="en-US"/>
              <a:t>You will receive a Registration Confirmation message showing the assessment(s) and the number of students added to the registration. If this is correct, select </a:t>
            </a:r>
            <a:r>
              <a:rPr lang="en-US" b="1"/>
              <a:t>Close</a:t>
            </a:r>
            <a:r>
              <a:rPr lang="en-US"/>
              <a:t>.</a:t>
            </a:r>
          </a:p>
          <a:p>
            <a:pPr marL="171450" indent="-171450">
              <a:buFont typeface="Arial,Sans-Serif"/>
              <a:buChar char="•"/>
            </a:pPr>
            <a:r>
              <a:rPr lang="en-US"/>
              <a:t>Click </a:t>
            </a:r>
            <a:r>
              <a:rPr lang="en-US" b="1"/>
              <a:t>View Registration(s)</a:t>
            </a:r>
            <a:r>
              <a:rPr lang="en-US"/>
              <a:t> to see the newly created registrations.</a:t>
            </a:r>
          </a:p>
          <a:p>
            <a:endParaRPr lang="en-US">
              <a:cs typeface="+mn-lt"/>
            </a:endParaRPr>
          </a:p>
          <a:p>
            <a:r>
              <a:rPr lang="en-US" b="1"/>
              <a:t>Note:</a:t>
            </a:r>
            <a:r>
              <a:rPr lang="en-US"/>
              <a:t> A Registration Window, District and School will need to be selected for the Create Registration tab to activate. If the Create Registration tab does not appear, this will indicate that the user does not have the “Registration-Add/Edit” permission.</a:t>
            </a:r>
            <a:endParaRPr lang="en-US">
              <a:cs typeface="Calibri"/>
            </a:endParaRPr>
          </a:p>
          <a:p>
            <a:endParaRPr lang="en-US">
              <a:cs typeface="Calibri"/>
            </a:endParaRPr>
          </a:p>
          <a:p>
            <a:r>
              <a:rPr lang="en-US">
                <a:cs typeface="Calibri"/>
              </a:rPr>
              <a:t>The registration name should be descriptive. For example, a user might name the registration by the teacher name and classroom period.</a:t>
            </a:r>
          </a:p>
          <a:p>
            <a:endParaRPr lang="en-US">
              <a:cs typeface="Calibri"/>
            </a:endParaRPr>
          </a:p>
          <a:p>
            <a:r>
              <a:rPr lang="en-US">
                <a:cs typeface="Calibri"/>
              </a:rPr>
              <a:t>For WIDA Screener Online, you will select the assessment by grade cluster. </a:t>
            </a:r>
          </a:p>
          <a:p>
            <a:endParaRPr lang="en-US">
              <a:cs typeface="Calibri"/>
            </a:endParaRPr>
          </a:p>
          <a:p>
            <a:r>
              <a:rPr lang="en-US" b="1"/>
              <a:t>Note:</a:t>
            </a:r>
            <a:r>
              <a:rPr lang="en-US"/>
              <a:t> If you do not see the student available to be placed into the registration, this will usually indicate that the student has not yet been added to WIDA AMS, or that the student is already enrolled in a registration of the same domain and grade cluster. Search for the student under the Registered Students tab to confirm the student’s enrollment in registrations for the given administration.</a:t>
            </a:r>
            <a:endParaRPr lang="en-US">
              <a:cs typeface="Calibri"/>
            </a:endParaRPr>
          </a:p>
          <a:p>
            <a:endParaRPr lang="en-US"/>
          </a:p>
          <a:p>
            <a:r>
              <a:rPr lang="en-US"/>
              <a:t>If creating a registration for Screener and are unsure which grade cluster registration to use for the student, refer to Knowledge Article “What grade cluster registration should I screen a student?”</a:t>
            </a:r>
            <a:endParaRPr lang="en-US">
              <a:cs typeface="Calibri"/>
            </a:endParaRPr>
          </a:p>
          <a:p>
            <a:endParaRPr lang="en-US">
              <a:cs typeface="Calibri"/>
            </a:endParaRPr>
          </a:p>
          <a:p>
            <a:r>
              <a:rPr lang="en-US"/>
              <a:t>For Screener testing, a student will only need to be enrolled in </a:t>
            </a:r>
            <a:r>
              <a:rPr lang="en-US" b="1"/>
              <a:t>one</a:t>
            </a:r>
            <a:r>
              <a:rPr lang="en-US"/>
              <a:t> registration. Screener Online is a single ticket login with one registration.</a:t>
            </a:r>
            <a:endParaRPr lang="en-US">
              <a:cs typeface="Calibri"/>
            </a:endParaRPr>
          </a:p>
          <a:p>
            <a:endParaRPr lang="en-US">
              <a:cs typeface="Calibri"/>
            </a:endParaRPr>
          </a:p>
          <a:p>
            <a:r>
              <a:rPr lang="en-US"/>
              <a:t>For more information on how to edit a registration, refer to Knowledge Article “How do I edit a registration?”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106665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District and school staff must keep test tickets secure before and after testing of the WIDA Online Screener. Must maintain test security through out the screening process-before, during and after.</a:t>
            </a:r>
          </a:p>
          <a:p>
            <a:endParaRPr lang="en-US">
              <a:cs typeface="Calibri"/>
            </a:endParaRPr>
          </a:p>
          <a:p>
            <a:r>
              <a:rPr lang="en-US" b="1"/>
              <a:t>Note:</a:t>
            </a:r>
            <a:r>
              <a:rPr lang="en-US"/>
              <a:t> If the Print all Tickets button does not appear, please select a school in the site selector in the upper right corner.</a:t>
            </a:r>
            <a:endParaRPr lang="en-US">
              <a:cs typeface="Calibri"/>
            </a:endParaRPr>
          </a:p>
          <a:p>
            <a:endParaRPr lang="en-US">
              <a:cs typeface="Calibri"/>
            </a:endParaRPr>
          </a:p>
          <a:p>
            <a:r>
              <a:rPr lang="en-US"/>
              <a:t>If a PDF file does not appear, disable your browser’s pop-up blocker.</a:t>
            </a:r>
            <a:endParaRPr lang="en-US">
              <a:cs typeface="Calibri"/>
            </a:endParaRPr>
          </a:p>
          <a:p>
            <a:endParaRPr lang="en-US">
              <a:cs typeface="Calibri"/>
            </a:endParaRPr>
          </a:p>
          <a:p>
            <a:r>
              <a:rPr lang="en-US"/>
              <a:t>A test ticket includes the Student Name, Date of Birth, Accommodations, Domain, Registration Name, State Student ID, Username, and Password.</a:t>
            </a:r>
            <a:endParaRPr lang="en-US">
              <a:cs typeface="Calibri"/>
            </a:endParaRPr>
          </a:p>
          <a:p>
            <a:endParaRPr lang="en-US">
              <a:cs typeface="Calibri"/>
            </a:endParaRPr>
          </a:p>
          <a:p>
            <a:r>
              <a:rPr lang="en-US"/>
              <a:t>Prior to testing, Test Administrators should confirm the student’s identity when passing out the test tickets to the student to prevent the student from logging in under the incorrect profile.</a:t>
            </a:r>
            <a:endParaRPr lang="en-US">
              <a:cs typeface="Calibri"/>
            </a:endParaRPr>
          </a:p>
          <a:p>
            <a:endParaRPr lang="en-US">
              <a:cs typeface="Calibri"/>
            </a:endParaRPr>
          </a:p>
          <a:p>
            <a:r>
              <a:rPr lang="en-US"/>
              <a:t>Screener Online has one login and a single test ticket for all four domains.</a:t>
            </a:r>
            <a:endParaRPr lang="en-US">
              <a:cs typeface="Calibri" panose="020F0502020204030204"/>
            </a:endParaRPr>
          </a:p>
          <a:p>
            <a:endParaRPr lang="en-US"/>
          </a:p>
          <a:p>
            <a:r>
              <a:rPr lang="en-US" b="1"/>
              <a:t>How do I print test tickets for individual students?</a:t>
            </a:r>
            <a:endParaRPr lang="en-US"/>
          </a:p>
          <a:p>
            <a:r>
              <a:rPr lang="en-US"/>
              <a:t>To print test tickets for individual students in a registration, complete the following steps:</a:t>
            </a:r>
            <a:endParaRPr lang="en-US">
              <a:cs typeface="Calibri"/>
            </a:endParaRPr>
          </a:p>
          <a:p>
            <a:pPr marL="171450" indent="-171450">
              <a:buFont typeface="Arial"/>
              <a:buChar char="•"/>
            </a:pPr>
            <a:r>
              <a:rPr lang="en-US"/>
              <a:t>Click </a:t>
            </a:r>
            <a:r>
              <a:rPr lang="en-US" b="1"/>
              <a:t>Test Management</a:t>
            </a:r>
            <a:r>
              <a:rPr lang="en-US"/>
              <a:t> from the WIDA AMS My Applications menu bar.</a:t>
            </a:r>
            <a:endParaRPr lang="en-US">
              <a:cs typeface="Calibri"/>
            </a:endParaRPr>
          </a:p>
          <a:p>
            <a:pPr marL="171450" indent="-171450">
              <a:buFont typeface="Arial"/>
              <a:buChar char="•"/>
            </a:pPr>
            <a:r>
              <a:rPr lang="en-US"/>
              <a:t>Confirm or enter your site criteria in the upper right corner. Click </a:t>
            </a:r>
            <a:r>
              <a:rPr lang="en-US" b="1"/>
              <a:t>Save</a:t>
            </a:r>
            <a:r>
              <a:rPr lang="en-US"/>
              <a:t>.</a:t>
            </a:r>
            <a:endParaRPr lang="en-US">
              <a:cs typeface="Calibri"/>
            </a:endParaRPr>
          </a:p>
          <a:p>
            <a:pPr marL="171450" indent="-171450">
              <a:buFont typeface="Arial"/>
              <a:buChar char="•"/>
            </a:pPr>
            <a:r>
              <a:rPr lang="en-US"/>
              <a:t>Confirm or enter your Registration Window from the drop-down menu.</a:t>
            </a:r>
            <a:endParaRPr lang="en-US">
              <a:cs typeface="Calibri"/>
            </a:endParaRPr>
          </a:p>
          <a:p>
            <a:pPr marL="171450" indent="-171450">
              <a:buFont typeface="Arial"/>
              <a:buChar char="•"/>
            </a:pPr>
            <a:r>
              <a:rPr lang="en-US"/>
              <a:t>Select the </a:t>
            </a:r>
            <a:r>
              <a:rPr lang="en-US" b="1"/>
              <a:t>Registered Student(s)</a:t>
            </a:r>
            <a:r>
              <a:rPr lang="en-US"/>
              <a:t> tab and search for the student by name or state student ID. Any student with related search criteria will automatically filter on the screen with his or her current registrations.</a:t>
            </a:r>
            <a:endParaRPr lang="en-US">
              <a:cs typeface="Calibri"/>
            </a:endParaRPr>
          </a:p>
          <a:p>
            <a:endParaRPr lang="en-US">
              <a:cs typeface="Calibri"/>
            </a:endParaRPr>
          </a:p>
          <a:p>
            <a:r>
              <a:rPr lang="en-US"/>
              <a:t>If you need further assistance with WIDA AMS, please contact DRC Customer Service at 855-787-9615 or </a:t>
            </a:r>
            <a:r>
              <a:rPr lang="en-US" u="sng">
                <a:hlinkClick r:id="rId3"/>
              </a:rPr>
              <a:t>wida@datarecognitioncorp.com.</a:t>
            </a: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1598361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014194" y="1141217"/>
            <a:ext cx="9144000" cy="2387600"/>
          </a:xfrm>
        </p:spPr>
        <p:txBody>
          <a:bodyPr anchor="b">
            <a:normAutofit/>
          </a:bodyPr>
          <a:lstStyle>
            <a:lvl1pPr algn="r">
              <a:defRPr sz="52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014194" y="3528817"/>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9"/>
            <a:ext cx="10515600" cy="2136398"/>
          </a:xfrm>
        </p:spPr>
        <p:txBody>
          <a:bodyPr anchor="b">
            <a:normAutofit/>
          </a:bodyPr>
          <a:lstStyle>
            <a:lvl1pPr marL="0" indent="0">
              <a:defRPr sz="52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91073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0485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31216"/>
          </a:xfrm>
        </p:spPr>
        <p:txBody>
          <a:bodyPr/>
          <a:lstStyle/>
          <a:p>
            <a:r>
              <a:rPr lang="en-US"/>
              <a:t>Click to edit Master title style</a:t>
            </a:r>
          </a:p>
        </p:txBody>
      </p:sp>
      <p:sp>
        <p:nvSpPr>
          <p:cNvPr id="5" name="Text Placeholder 4"/>
          <p:cNvSpPr>
            <a:spLocks noGrp="1"/>
          </p:cNvSpPr>
          <p:nvPr>
            <p:ph type="body" sz="quarter" idx="13"/>
          </p:nvPr>
        </p:nvSpPr>
        <p:spPr>
          <a:xfrm>
            <a:off x="631200" y="1273831"/>
            <a:ext cx="11256000" cy="4817849"/>
          </a:xfrm>
        </p:spPr>
        <p:txBody>
          <a:bodyPr/>
          <a:lstStyle>
            <a:lvl5pPr marL="1828800" indent="0">
              <a:buFont typeface="Franklin Gothic Medium" panose="020B06030201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9364413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133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687372"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79" r:id="rId5"/>
    <p:sldLayoutId id="2147483661" r:id="rId6"/>
  </p:sldLayoutIdLst>
  <p:hf hdr="0" ftr="0" dt="0"/>
  <p:txStyles>
    <p:titleStyle>
      <a:lvl1pPr marL="227013"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am11.safelinks.protection.outlook.com/?url=http%3A%2F%2Furl7125.datarecognitioncorp.com%2Fls%2Fclick%3Fupn%3Du001.AR6CENaHPlls-2Fj3BgBzNNSYUDyoSfzxuLxIFCOl9-2B0f8JOjrxmCWd-2BQgdnGbo8wB4-2BzJKqSuqPyyWs-2BQU-2FWAZzlhQ1ErHT09WtnupJ8-2F1UU-3DJqoc_ZLaVF4Uye-2FMZNh-2FFBJkpj2YPwOo5t-2FQLyaOPY-2BYoCvvElkv586fIrjV1SYjezOElrF8IQzpn-2F-2Fl-2FQNjXDWiGMVZwi2B8oo5CLBhNbrI56NMvrj8LuQpgpLEtHzmBQ8BePuv1xL4wNQ768gcsPi1NwipCvSV2HvD6AqNxk2Oraq8meZFVGotO-2Bf-2F8jZwkrrg3CSTWXBy-2BGMQ6nk6C1Ysb-2BNgw1-2Bax0oNE53c8ztqAmo-2Bz1Jq7pblojUd7E185orSfdmpW4RLr4DDumJF0r7DUt3ViKpGJlesLA5EtFG3zBeiacYrW-2FLTOaD5Qdpq-2FQ0iM9r9tpxkD9Rtvb72Q-2BlxmJI11OQQxRJXH4bwgMV1GpKqGYxZ-2B7AdD6hdukzvq2-2Bpmd-2BA7WWTkclPD7wU3MOYw9xlEiF2FIA4bxGqvrfHErxgwe2dqppRePtGKLssyajfyu4nD-2B4PAVX0dcPnE0Iz7kMmaBUFV0wpJm-2FScclQAfQtzk4vqPIDITaGatBoiK5PjG2O7m3wV-2B0xW5HBdj52s50wFj2Bha7vKBbPHYqewHYakAdWEuvGG1VnU-2BBxk51pGRdZYyza2jdv9dBEfw8wT7p-2Bx16H75K1wpZl7IYhioCi3qZRC-2Bbek3uGjGP9-2B3c7rsmBhJEQoF-2Bh3F5Or3fJ7czcoolDPd9kbu6JteLAgiQKn1kwJHxA7iCjjCKOpfRB-2Bx6Eq09BSc-2BAf5jha-2FcY0Iw543IDHSCiEnuWFkE0m7oIm9Ew-2Bn6dormKs8zIMApy7jKckVSjLuJl6-2FwqCYp-2FjdvsggLkjtguhekXjA02cpjP7pqKcX50g55K-2BB-2Fpk8UF6-2FkQTCAZ5g0jxW362ImzChUfPJsYW2EXVbuILbGAh9rT8DTi7tT5P8HaKSbRKZ13-2BsQxkJoGpOP2atBtyx3wF9BDusMyZGfOGqKRREd9w5uXJmOe6YKkHU6gUsoVlYCkH&amp;data=05%7C02%7Cchris.williams%40education.ky.gov%7Cf594493e32724d1e111e08dcdbe88b00%7C9360c11f90e64706ad0025fcdc9e2ed1%7C0%7C0%7C638627039113093180%7CUnknown%7CTWFpbGZsb3d8eyJWIjoiMC4wLjAwMDAiLCJQIjoiV2luMzIiLCJBTiI6Ik1haWwiLCJXVCI6Mn0%3D%7C0%7C%7C%7C&amp;sdata=mOWTo13KcAAXrUo1HHjzbGfmbmvQGzXUgYM%2FP2mWRGY%3D&amp;reserved=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rcedirect.com/all/eca-portal-v2-ui/#/products/WIDA/customer-service"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hyperlink" Target="https://nam11.safelinks.protection.outlook.com/?url=http%3A%2F%2Furl7125.datarecognitioncorp.com%2Fls%2Fclick%3Fupn%3Du001.AR6CENaHPlls-2Fj3BgBzNNSYUDyoSfzxuLxIFCOl9-2B0f8JOjrxmCWd-2BQgdnGbo8wB4-2BzJKqSuqPyyWs-2BQU-2FWAZ0hrzyfihtX82dJHGnypJ29eaiY-2Bh3wogeuRAoF5Gw4NJF6A_ZLaVF4Uye-2FMZNh-2FFBJkpj2YPwOo5t-2FQLyaOPY-2BYoCvvElkv586fIrjV1SYjezOElrF8IQzpn-2F-2Fl-2FQNjXDWiGMVZwi2B8oo5CLBhNbrI56NMvrj8LuQpgpLEtHzmBQ8BePuv1xL4wNQ768gcsPi1NwipCvSV2HvD6AqNxk2Oraq8meZFVGotO-2Bf-2F8jZwkrrg3CSTWXBy-2BGMQ6nk6C1Ysb-2BNgw1-2Bax0oNE53c8ztqAmo-2Bz1Jq7pblojUd7E185orSfdmpW4RLr4DDumJF0r7DUt3ViKpGJlesLA5EtFG3zBeiacYrW-2FLTOaD5Qdpq-2FQ0iM9r9tpxkD9Rtvb72Q-2BlxmJI11OQQxRJXH4bwgMV1GpKqGYxZ-2B7AdD6hdukzvq2-2Bpmd-2BA7WWTkclPD7wU3MOYw9xlEiF2FIA4bxGqvrfHErxgwe2dqppRePtGKLssyajfyu4nD-2B4PAVX0dcPnE0Iz7kMmaBUFV0wpJm-2FScclQAfQtzk4vqPIDITaGatBoiK5PjG2O7m3wV-2B0xW5HBdj52s50wFj2Bha7vKBbPHYqewHYakAdWEuvGG1VnU-2BBxk51pGRdZYyza2jdv9dBEfw8wT7p-2Bx16H75K1wpZl7IYhioCi3qZRC-2Bbek3uGjGP9-2B3c7rsmBhJEQoF-2Bh3F5Or3fJ7czcoolDPd9kbu6JteLAgiQKn1kwJHxA7iCjjCKOpfRB-2Bx6Eq09BSc-2BAf5jha-2FcY0Iw543IDHSCiEnuWFkE0m7oKZcS-2BSIDGuaG3bu5Xr2FKzzoQBUr3uXL0X-2BbL3EckLGggC0hLZnHcwi61OK0nmG3kl2M7RujGVdscw-2BCV5n8n-2BbATnw6MRhmxivRWJQAdB-2FVD8FyK07yan9yjILfV1wtTRWPqwfurCnXpK1m1Y6DKpkc1fjUIATGXGi7e0kwmLb5keutnEiHZNYKMqMgAZ59zN3QcIEQ0viddnvjuTsWuv&amp;data=05%7C02%7Cchris.williams%40education.ky.gov%7Cf594493e32724d1e111e08dcdbe88b00%7C9360c11f90e64706ad0025fcdc9e2ed1%7C0%7C0%7C638627039113116522%7CUnknown%7CTWFpbGZsb3d8eyJWIjoiMC4wLjAwMDAiLCJQIjoiV2luMzIiLCJBTiI6Ik1haWwiLCJXVCI6Mn0%3D%7C0%7C%7C%7C&amp;sdata=AV%2Bb5oFunRXb0b1HvPOJghsjKvej9NRP1Ydia6VXo0k%3D&amp;reserved=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ssets.drcedirect.com/States/WIDA/Tutorials/Student/201908-html5/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bte.drcedirect.com/WIDA/portals/wida/ott?displayOTT=Sample+Items&amp;paths=W3sibmFtZSI6IkhvbWUiLCJsaW5rIjoiL1dJREEvcG9ydGFscy93aWRhIn0seyJuYW1lIjoiQXNzZXNzbWVudCBTZWxlY3Rpb24iLCJsaW5rIjoiL1dJREEvcG9ydGFscy93aWRhL2Fzc2Vzc21lbnRfc2VsZWN0aW9uP2FkbWluSWQ9NTk2MzcyIn1d&amp;display=Sample+Items&amp;adminId=596372&amp;index=3&amp;portal=wida" TargetMode="External"/><Relationship Id="rId4" Type="http://schemas.openxmlformats.org/officeDocument/2006/relationships/hyperlink" Target="https://wbte.drcedirect.com/WIDA/portals/wid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drcedirect.com/all/eca-portal-v2-ui/#/products/WIDA/customer-service/articles" TargetMode="External"/><Relationship Id="rId2" Type="http://schemas.openxmlformats.org/officeDocument/2006/relationships/hyperlink" Target="https://www.wida-ams.us/default.aspx?leapp=General+Information" TargetMode="External"/><Relationship Id="rId1" Type="http://schemas.openxmlformats.org/officeDocument/2006/relationships/slideLayout" Target="../slideLayouts/slideLayout6.xml"/><Relationship Id="rId4" Type="http://schemas.openxmlformats.org/officeDocument/2006/relationships/hyperlink" Target="https://www.wida-ams.us/Documents/Unsecure/Doc.aspx?id=a17af6d0-a27f-488a-8ef0-c67f7daa33b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ducation.ky.gov/AA/Assessments/Pages/EL-Testing.asp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ida.wisc.edu/about/consortium/ky"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chris.williams@education.ky.gov?subject=ACCESS%20for%20ELL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mailto:WIDA@datarecognitioncorp.com?subject=WIDA%20AM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chris.williams@education.ky.gov?subject=WIDA%20AMS%20Account" TargetMode="External"/><Relationship Id="rId2" Type="http://schemas.openxmlformats.org/officeDocument/2006/relationships/hyperlink" Target="https://www.drcedirect.com/all/eca-portal-v2-ui/#/login/WID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nam11.safelinks.protection.outlook.com/?url=http%3A%2F%2Furl7125.datarecognitioncorp.com%2Fls%2Fclick%3Fupn%3Du001.AR6CENaHPlls-2Fj3BgBzNNSYUDyoSfzxuLxIFCOl9-2B0f8JOjrxmCWd-2BQgdnGbo8wB4-2BzJKqSuqPyyWs-2BQU-2FWAZzlhQ1ErHT09WtnupJ8-2F1UU-3D-udA_ZLaVF4Uye-2FMZNh-2FFBJkpj2YPwOo5t-2FQLyaOPY-2BYoCvvElkv586fIrjV1SYjezOElrF8IQzpn-2F-2Fl-2FQNjXDWiGMVZwi2B8oo5CLBhNbrI56NMvrj8LuQpgpLEtHzmBQ8BePuv1xL4wNQ768gcsPi1NwipCvSV2HvD6AqNxk2Oraq8meZFVGotO-2Bf-2F8jZwkrrg3CSTWXBy-2BGMQ6nk6C1Ysb-2BNgw1-2Bax0oNE53c8ztqAmo-2Bz1Jq7pblojUd7E185orSfdmpW4RLr4DDumJF0r7DUt3ViKpGJlesLA5EtFG3zBeiacYrW-2FLTOaD5Qdpq-2FQ0iM9r9tpxkD9Rtvb72Q-2BlxmJI11OQQxRJXH4bwgMV1GpKqGYxZ-2B7AdD6hdukzvq2-2Bpmd-2BA7WWTkclPD7wU3MOYw9xlEiF2FIA4bxGqvrfHErxgwe2dqppRePtGKLssyajfyu4nD-2B4PAVX0dcPnE0Iz7kMmaBUFV0wpJm-2FScclQAfQtzk4vqPIDITaGatBoiK5PjG2O7m3wV-2B0xW5HBdj52s50wFj2Bha7vKBbPHYqewHYakAdWEuvGG1VnU-2BBxk51pGRdZYyza2jdv9dBEfw8wT7p-2Bx16H75K1wpZl7IYhioCi3qZRC-2Bbek3uGjGP9-2B3c7rsmBhJEQoF-2Bh3F5Or3fJ7czcoolDPd9kbu6JteLAgiQKn1kwJHxA7iCjjCKOpfRB-2Bx6Eq09BSc-2BAf5jha-2FcY0Iw543IDHSCiEnuWFkE0m7oLzec8muL1Yu9x6Q7W9M8N22-2Bc4tB7DzBPVvrXeLAyphOLaqYJKEw6EJV3WSaPpMgig-2FmTr4Lx-2BanJ-2BP8hufe9VLznNPlY-2FbWf-2FOmv8YPvGK1Ggf8nLmtWIJXIo3McbNLvapaxilG68l3yyo9gmOdoRKmuTeq5Bzs84ZBOxoP2OFFpu898qOssGm2zg41ssa338cfsiQq5O0FMXFLFD832A&amp;data=05%7C02%7Cchris.williams%40education.ky.gov%7Cf594493e32724d1e111e08dcdbe88b00%7C9360c11f90e64706ad0025fcdc9e2ed1%7C0%7C0%7C638627039113069717%7CUnknown%7CTWFpbGZsb3d8eyJWIjoiMC4wLjAwMDAiLCJQIjoiV2luMzIiLCJBTiI6Ik1haWwiLCJXVCI6Mn0%3D%7C0%7C%7C%7C&amp;sdata=PfZKOiB8%2FRkygKhjZRTFiB9F94b5DAQsh1giHGdZTpA%3D&amp;reserved=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4394" y="1055873"/>
            <a:ext cx="9058661" cy="2460325"/>
          </a:xfrm>
        </p:spPr>
        <p:txBody>
          <a:bodyPr vert="horz" lIns="91440" tIns="45720" rIns="91440" bIns="45720" rtlCol="0" anchor="t">
            <a:normAutofit/>
          </a:bodyPr>
          <a:lstStyle/>
          <a:p>
            <a:pPr algn="r"/>
            <a:r>
              <a:rPr lang="en-US" altLang="en-US" sz="4000"/>
              <a:t>Manage Users and Test Setup/Registration </a:t>
            </a:r>
            <a:br>
              <a:rPr lang="en-US" altLang="en-US" sz="4000"/>
            </a:br>
            <a:r>
              <a:rPr lang="en-US" altLang="en-US" sz="4000"/>
              <a:t>WIDA Assessment Management System (AMS)</a:t>
            </a:r>
            <a:endParaRPr lang="en-US" sz="4000"/>
          </a:p>
        </p:txBody>
      </p:sp>
      <p:sp>
        <p:nvSpPr>
          <p:cNvPr id="3" name="Subtitle 2"/>
          <p:cNvSpPr>
            <a:spLocks noGrp="1"/>
          </p:cNvSpPr>
          <p:nvPr>
            <p:ph type="subTitle" idx="1"/>
          </p:nvPr>
        </p:nvSpPr>
        <p:spPr>
          <a:xfrm>
            <a:off x="2480899" y="3583962"/>
            <a:ext cx="8652156" cy="1096899"/>
          </a:xfrm>
        </p:spPr>
        <p:txBody>
          <a:bodyPr/>
          <a:lstStyle/>
          <a:p>
            <a:pPr algn="r">
              <a:defRPr/>
            </a:pPr>
            <a:r>
              <a:rPr lang="en-US"/>
              <a:t>Chris Williams, Program Consultant</a:t>
            </a:r>
          </a:p>
          <a:p>
            <a:pPr algn="r">
              <a:defRPr/>
            </a:pPr>
            <a:r>
              <a:rPr lang="en-US"/>
              <a:t>Division of Assessment and Accountability Support</a:t>
            </a:r>
          </a:p>
          <a:p>
            <a:endParaRPr lang="en-US"/>
          </a:p>
        </p:txBody>
      </p:sp>
    </p:spTree>
    <p:extLst>
      <p:ext uri="{BB962C8B-B14F-4D97-AF65-F5344CB8AC3E}">
        <p14:creationId xmlns:p14="http://schemas.microsoft.com/office/powerpoint/2010/main" val="13155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7656-243F-2F1D-BE61-42A33998F75E}"/>
              </a:ext>
            </a:extLst>
          </p:cNvPr>
          <p:cNvSpPr>
            <a:spLocks noGrp="1"/>
          </p:cNvSpPr>
          <p:nvPr>
            <p:ph type="title"/>
          </p:nvPr>
        </p:nvSpPr>
        <p:spPr>
          <a:xfrm>
            <a:off x="0" y="0"/>
            <a:ext cx="10515600" cy="1325563"/>
          </a:xfrm>
        </p:spPr>
        <p:txBody>
          <a:bodyPr>
            <a:normAutofit/>
          </a:bodyPr>
          <a:lstStyle/>
          <a:p>
            <a:r>
              <a:rPr lang="en-US"/>
              <a:t>Test Monitoring Application (TMA)</a:t>
            </a:r>
          </a:p>
        </p:txBody>
      </p:sp>
      <p:sp>
        <p:nvSpPr>
          <p:cNvPr id="3" name="Content Placeholder 2">
            <a:extLst>
              <a:ext uri="{FF2B5EF4-FFF2-40B4-BE49-F238E27FC236}">
                <a16:creationId xmlns:a16="http://schemas.microsoft.com/office/drawing/2014/main" id="{88FE0079-F003-B5CC-D2FE-945CFB82B83A}"/>
              </a:ext>
            </a:extLst>
          </p:cNvPr>
          <p:cNvSpPr>
            <a:spLocks noGrp="1"/>
          </p:cNvSpPr>
          <p:nvPr>
            <p:ph idx="1"/>
          </p:nvPr>
        </p:nvSpPr>
        <p:spPr>
          <a:xfrm>
            <a:off x="426720" y="1462088"/>
            <a:ext cx="10515600" cy="4351338"/>
          </a:xfrm>
        </p:spPr>
        <p:txBody>
          <a:bodyPr vert="horz" lIns="91440" tIns="45720" rIns="91440" bIns="45720" rtlCol="0" anchor="t">
            <a:normAutofit/>
          </a:bodyPr>
          <a:lstStyle/>
          <a:p>
            <a:pPr marL="0" indent="0">
              <a:buNone/>
            </a:pPr>
            <a:r>
              <a:rPr lang="en-US" sz="2400" dirty="0">
                <a:solidFill>
                  <a:srgbClr val="000000"/>
                </a:solidFill>
              </a:rPr>
              <a:t>The changes in WIDA AMS within the Test Monitoring Application (TMA) for 2024-2025.</a:t>
            </a:r>
          </a:p>
          <a:p>
            <a:pPr algn="l"/>
            <a:r>
              <a:rPr lang="en-US" sz="2400" b="0" i="0" dirty="0">
                <a:solidFill>
                  <a:srgbClr val="000000"/>
                </a:solidFill>
                <a:effectLst/>
              </a:rPr>
              <a:t>Users have the option of enabling restricted access (the ‘waiting room’) when using TMA.</a:t>
            </a:r>
            <a:endParaRPr lang="en-US" dirty="0"/>
          </a:p>
          <a:p>
            <a:pPr algn="l">
              <a:buFont typeface="Arial" panose="020B0604020202020204" pitchFamily="34" charset="0"/>
              <a:buChar char="•"/>
            </a:pPr>
            <a:r>
              <a:rPr lang="en-US" sz="2400" b="0" i="0" dirty="0">
                <a:solidFill>
                  <a:srgbClr val="000000"/>
                </a:solidFill>
                <a:effectLst/>
              </a:rPr>
              <a:t>The use of test monitoring and restricted access remains optional for districts. </a:t>
            </a:r>
          </a:p>
          <a:p>
            <a:pPr algn="l">
              <a:buFont typeface="Arial" panose="020B0604020202020204" pitchFamily="34" charset="0"/>
              <a:buChar char="•"/>
            </a:pPr>
            <a:r>
              <a:rPr lang="en-US" sz="2400" b="0" i="0" dirty="0">
                <a:solidFill>
                  <a:srgbClr val="000000"/>
                </a:solidFill>
                <a:effectLst/>
              </a:rPr>
              <a:t>Test monitoring for registrations created through Import Management or Test Management will continue to be turned off by default.  </a:t>
            </a:r>
          </a:p>
          <a:p>
            <a:pPr algn="l">
              <a:buFont typeface="Arial" panose="020B0604020202020204" pitchFamily="34" charset="0"/>
              <a:buChar char="•"/>
            </a:pPr>
            <a:r>
              <a:rPr lang="en-US" sz="2400" b="0" i="0" dirty="0">
                <a:solidFill>
                  <a:srgbClr val="000000"/>
                </a:solidFill>
                <a:effectLst/>
              </a:rPr>
              <a:t>Refer to Online Help in </a:t>
            </a:r>
            <a:r>
              <a:rPr lang="en-US" sz="2400" b="0" i="0" u="sng" strike="noStrike" dirty="0">
                <a:solidFill>
                  <a:srgbClr val="2C5183"/>
                </a:solidFill>
                <a:effectLst/>
                <a:hlinkClick r:id="rId2" tooltip="Original URL: http://url7125.datarecognitioncorp.com/ls/click?upn=u001.AR6CENaHPlls-2Fj3BgBzNNSYUDyoSfzxuLxIFCOl9-2B0f8JOjrxmCWd-2BQgdnGbo8wB4-2BzJKqSuqPyyWs-2BQU-2FWAZzlhQ1ErHT09WtnupJ8-2F1UU-3DJqoc_ZLaVF4Uye-2FMZNh-2FFBJkpj2YPwOo5t-2FQLyaOPY-2BYoCvvElkv586fIrjV1SYjezOElrF8IQzpn-2F-2Fl-2FQNjXDWiGMVZwi2B8oo5CLBhNbrI56NMvrj8LuQpgpLEtHzmBQ8BePuv1xL4wNQ768gcsPi1NwipCvSV2HvD6AqNxk2Oraq8meZFVGotO-2Bf-2F8jZwkrrg3CSTWXBy-2BGMQ6nk6C1Ysb-2BNgw1-2Bax0oNE53c8ztqAmo-2Bz1Jq7pblojUd7E185orSfdmpW4RLr4DDumJF0r7DUt3ViKpGJlesLA5EtFG3zBeiacYrW-2FLTOaD5Qdpq-2FQ0iM9r9tpxkD9Rtvb72Q-2BlxmJI11OQQxRJXH4bwgMV1GpKqGYxZ-2B7AdD6hdukzvq2-2Bpmd-2BA7WWTkclPD7wU3MOYw9xlEiF2FIA4bxGqvrfHErxgwe2dqppRePtGKLssyajfyu4nD-2B4PAVX0dcPnE0Iz7kMmaBUFV0wpJm-2FScclQAfQtzk4vqPIDITaGatBoiK5PjG2O7m3wV-2B0xW5HBdj52s50wFj2Bha7vKBbPHYqewHYakAdWEuvGG1VnU-2BBxk51pGRdZYyza2jdv9dBEfw8wT7p-2Bx16H75K1wpZl7IYhioCi3qZRC-2Bbek3uGjGP9-2B3c7rsmBhJEQoF-2Bh3F5Or3fJ7czcoolDPd9kbu6JteLAgiQKn1kwJHxA7iCjjCKOpfRB-2Bx6Eq09BSc-2BAf5jha-2FcY0Iw543IDHSCiEnuWFkE0m7oIm9Ew-2Bn6dormKs8zIMApy7jKckVSjLuJl6-2FwqCYp-2FjdvsggLkjtguhekXjA02cpjP7pqKcX50g55K-2BB-2Fpk8UF6-2FkQTCAZ5g0jxW362ImzChUfPJsYW2EXVbuILbGAh9rT8DTi7tT5P8HaKSbRKZ13-2BsQxkJoGpOP2atBtyx3wF9BDusMyZGfOGqKRREd9w5uXJmOe6YKkHU6gUsoVlYCkH. Click or tap if you trust this link."/>
              </a:rPr>
              <a:t>WIDA AMS</a:t>
            </a:r>
            <a:r>
              <a:rPr lang="en-US" sz="2400" b="0" i="0" dirty="0">
                <a:solidFill>
                  <a:srgbClr val="000000"/>
                </a:solidFill>
                <a:effectLst/>
              </a:rPr>
              <a:t> Test Management for more information on this new feature.</a:t>
            </a:r>
          </a:p>
          <a:p>
            <a:pPr marL="0" indent="0">
              <a:buNone/>
            </a:pPr>
            <a:endParaRPr lang="en-US" sz="2400"/>
          </a:p>
        </p:txBody>
      </p:sp>
      <p:sp>
        <p:nvSpPr>
          <p:cNvPr id="4" name="Slide Number Placeholder 6">
            <a:extLst>
              <a:ext uri="{FF2B5EF4-FFF2-40B4-BE49-F238E27FC236}">
                <a16:creationId xmlns:a16="http://schemas.microsoft.com/office/drawing/2014/main" id="{5A82E36B-99BE-012C-3F98-D5EB81F1D73E}"/>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10</a:t>
            </a:fld>
            <a:endParaRPr lang="en-US" sz="1600">
              <a:solidFill>
                <a:schemeClr val="bg1"/>
              </a:solidFill>
            </a:endParaRPr>
          </a:p>
        </p:txBody>
      </p:sp>
    </p:spTree>
    <p:extLst>
      <p:ext uri="{BB962C8B-B14F-4D97-AF65-F5344CB8AC3E}">
        <p14:creationId xmlns:p14="http://schemas.microsoft.com/office/powerpoint/2010/main" val="271043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4251-0176-EE80-BCA9-EEA138D70EE2}"/>
              </a:ext>
            </a:extLst>
          </p:cNvPr>
          <p:cNvSpPr>
            <a:spLocks noGrp="1"/>
          </p:cNvSpPr>
          <p:nvPr>
            <p:ph type="title"/>
          </p:nvPr>
        </p:nvSpPr>
        <p:spPr>
          <a:xfrm>
            <a:off x="0" y="1"/>
            <a:ext cx="10515600" cy="1153886"/>
          </a:xfrm>
        </p:spPr>
        <p:txBody>
          <a:bodyPr>
            <a:normAutofit/>
          </a:bodyPr>
          <a:lstStyle/>
          <a:p>
            <a:r>
              <a:rPr lang="en-US"/>
              <a:t>Test Monitoring in WIDA AMS</a:t>
            </a:r>
          </a:p>
        </p:txBody>
      </p:sp>
      <p:sp>
        <p:nvSpPr>
          <p:cNvPr id="6" name="TextBox 5" descr="&#10;">
            <a:extLst>
              <a:ext uri="{FF2B5EF4-FFF2-40B4-BE49-F238E27FC236}">
                <a16:creationId xmlns:a16="http://schemas.microsoft.com/office/drawing/2014/main" id="{7DC63F8A-BE9A-E213-88DB-6ED1EF1911F4}"/>
              </a:ext>
            </a:extLst>
          </p:cNvPr>
          <p:cNvSpPr txBox="1"/>
          <p:nvPr/>
        </p:nvSpPr>
        <p:spPr>
          <a:xfrm>
            <a:off x="348996" y="1023088"/>
            <a:ext cx="11186162" cy="2677656"/>
          </a:xfrm>
          <a:prstGeom prst="rect">
            <a:avLst/>
          </a:prstGeom>
          <a:noFill/>
        </p:spPr>
        <p:txBody>
          <a:bodyPr wrap="square" lIns="91440" tIns="45720" rIns="91440" bIns="45720" anchor="t">
            <a:spAutoFit/>
          </a:bodyPr>
          <a:lstStyle/>
          <a:p>
            <a:r>
              <a:rPr lang="en-US" sz="2400"/>
              <a:t>Test Monitoring - the application uses a Monitoring Code to assign a student’s test session to a Test Monitor. The test monitor will open the test monitoring menu under My Application on the home screen where a random unique Monitoring Code will be assigned to that user. The test monitor will share the code with the students whom they are monitoring. After logging in to a test, students will enter the monitoring code and then they will show up on the Test Monitoring Dashboard. Test monitors can view a student’s test status, navigation and test progress in real-time.</a:t>
            </a:r>
          </a:p>
        </p:txBody>
      </p:sp>
      <p:pic>
        <p:nvPicPr>
          <p:cNvPr id="4" name="Content Placeholder 3" descr="est Monitoring - the application uses a Monitoring Code to assign a student’s test session to a Test Monitor. The test monitor will open the test monitoring menu under my application on the home screen where a random unique Monitoring Code will be assigned to that user. The test monitor will share the code with the students whom they are monitoring. After logging in to a test, student will enter the monitoring code and then they will show up on the Test Monitoring Dashboard. Test monitors can view a student’s test status, navigation and test progress in real time. It has last name, first name, actions, assessment (Screener or ACCESS along with the grade level band), navigation (domain, what page the student is on), Program  (how many questions) and if the student had an accommodation .">
            <a:extLst>
              <a:ext uri="{FF2B5EF4-FFF2-40B4-BE49-F238E27FC236}">
                <a16:creationId xmlns:a16="http://schemas.microsoft.com/office/drawing/2014/main" id="{2CFB94E5-274F-5E94-5462-8669CD9D2654}"/>
              </a:ext>
            </a:extLst>
          </p:cNvPr>
          <p:cNvPicPr>
            <a:picLocks noGrp="1" noChangeAspect="1"/>
          </p:cNvPicPr>
          <p:nvPr>
            <p:ph idx="1"/>
          </p:nvPr>
        </p:nvPicPr>
        <p:blipFill>
          <a:blip r:embed="rId2"/>
          <a:stretch>
            <a:fillRect/>
          </a:stretch>
        </p:blipFill>
        <p:spPr>
          <a:xfrm>
            <a:off x="466808" y="3810804"/>
            <a:ext cx="9804952" cy="2024108"/>
          </a:xfrm>
          <a:prstGeom prst="rect">
            <a:avLst/>
          </a:prstGeom>
        </p:spPr>
      </p:pic>
      <p:sp>
        <p:nvSpPr>
          <p:cNvPr id="5" name="Slide Number Placeholder 6">
            <a:extLst>
              <a:ext uri="{FF2B5EF4-FFF2-40B4-BE49-F238E27FC236}">
                <a16:creationId xmlns:a16="http://schemas.microsoft.com/office/drawing/2014/main" id="{E539FB24-2453-FC8A-DF36-FD467E637B00}"/>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11</a:t>
            </a:fld>
            <a:endParaRPr lang="en-US" sz="1600">
              <a:solidFill>
                <a:schemeClr val="bg1"/>
              </a:solidFill>
            </a:endParaRPr>
          </a:p>
        </p:txBody>
      </p:sp>
    </p:spTree>
    <p:extLst>
      <p:ext uri="{BB962C8B-B14F-4D97-AF65-F5344CB8AC3E}">
        <p14:creationId xmlns:p14="http://schemas.microsoft.com/office/powerpoint/2010/main" val="32118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88B3-1B4D-C714-3DEE-8E938385F5C7}"/>
              </a:ext>
            </a:extLst>
          </p:cNvPr>
          <p:cNvSpPr>
            <a:spLocks noGrp="1"/>
          </p:cNvSpPr>
          <p:nvPr>
            <p:ph type="title"/>
          </p:nvPr>
        </p:nvSpPr>
        <p:spPr>
          <a:xfrm>
            <a:off x="0" y="-2351"/>
            <a:ext cx="10515600" cy="1145351"/>
          </a:xfrm>
        </p:spPr>
        <p:txBody>
          <a:bodyPr/>
          <a:lstStyle/>
          <a:p>
            <a:r>
              <a:rPr lang="en-US"/>
              <a:t> WIDA AMS Knowledge Articles</a:t>
            </a:r>
            <a:endParaRPr lang="en-US" sz="3600"/>
          </a:p>
        </p:txBody>
      </p:sp>
      <p:sp>
        <p:nvSpPr>
          <p:cNvPr id="3" name="Content Placeholder 2">
            <a:extLst>
              <a:ext uri="{FF2B5EF4-FFF2-40B4-BE49-F238E27FC236}">
                <a16:creationId xmlns:a16="http://schemas.microsoft.com/office/drawing/2014/main" id="{6804EC0E-A41C-C129-EA0B-1124A27A4914}"/>
              </a:ext>
            </a:extLst>
          </p:cNvPr>
          <p:cNvSpPr>
            <a:spLocks noGrp="1"/>
          </p:cNvSpPr>
          <p:nvPr>
            <p:ph idx="1"/>
          </p:nvPr>
        </p:nvSpPr>
        <p:spPr>
          <a:xfrm>
            <a:off x="255960" y="2144832"/>
            <a:ext cx="3631367" cy="2710052"/>
          </a:xfrm>
        </p:spPr>
        <p:txBody>
          <a:bodyPr vert="horz" lIns="91440" tIns="45720" rIns="91440" bIns="45720" rtlCol="0" anchor="t">
            <a:normAutofit/>
          </a:bodyPr>
          <a:lstStyle/>
          <a:p>
            <a:pPr marL="0" indent="0">
              <a:buNone/>
            </a:pPr>
            <a:r>
              <a:rPr lang="en-US" sz="2400"/>
              <a:t>Under My Application-DRC Customer Service- to find the </a:t>
            </a:r>
            <a:r>
              <a:rPr lang="en-US" sz="2400">
                <a:hlinkClick r:id="rId2"/>
              </a:rPr>
              <a:t>WIDA AMS Knowledge Articles</a:t>
            </a:r>
            <a:r>
              <a:rPr lang="en-US" sz="2400"/>
              <a:t> to assist with questions around WIDA AMS</a:t>
            </a:r>
          </a:p>
          <a:p>
            <a:endParaRPr lang="en-US"/>
          </a:p>
        </p:txBody>
      </p:sp>
      <p:pic>
        <p:nvPicPr>
          <p:cNvPr id="7" name="Picture 6" descr="The image is a screenshot of a user interface element, specifically a card or button, from the WIDA AMS (Assessment Management System). The card has a soft purple to white gradient background and is adorned with a silhouette of a person's head and shoulders in the upper left corner, indicating a user or personal section. It is titled &quot;WIDA AMS Knowledge Articles&quot; in bold letters, and beneath the title is the instruction &quot;Browse Knowledge Articles,&quot; inviting the user to access a collection of informational articles. There is a rightward-facing arrow button in a deeper shade of blue on the lower right, suggesting that clicking it would take the user to the relevant section. The design is clean and modern, using color contrast to make the action areas stand out.&#10;&#10;There are knowledge articles that DRC has developed this year to assist districts with all the functions of WIDA AMS.">
            <a:extLst>
              <a:ext uri="{FF2B5EF4-FFF2-40B4-BE49-F238E27FC236}">
                <a16:creationId xmlns:a16="http://schemas.microsoft.com/office/drawing/2014/main" id="{7BE21C19-D44C-7A94-AEEC-8D1D450D7C36}"/>
              </a:ext>
            </a:extLst>
          </p:cNvPr>
          <p:cNvPicPr>
            <a:picLocks noChangeAspect="1"/>
          </p:cNvPicPr>
          <p:nvPr/>
        </p:nvPicPr>
        <p:blipFill>
          <a:blip r:embed="rId3"/>
          <a:stretch>
            <a:fillRect/>
          </a:stretch>
        </p:blipFill>
        <p:spPr>
          <a:xfrm>
            <a:off x="3887327" y="1648478"/>
            <a:ext cx="3788855" cy="3561043"/>
          </a:xfrm>
          <a:prstGeom prst="rect">
            <a:avLst/>
          </a:prstGeom>
        </p:spPr>
      </p:pic>
      <p:pic>
        <p:nvPicPr>
          <p:cNvPr id="5" name="Picture 4" descr="The image is a screenshot of a web page from the DRC INSIGHT platform, specifically a section likely to be a FAQ or help center. The page is divided into two sections: &quot;Materials&quot; and &quot;User Management,&quot; each featuring a list of questions that users can click on to presumably get more information. Questions under &quot;Materials&quot; include topics about returning test materials, changing delivery dates, inventorying materials for English language learners, ordering materials, and understanding various forms and reports related to the test materials. Under &quot;User Management,&quot; the questions cover adding new users or roles, editing permissions, clearing cache, and troubleshooting issues like difficulty logging in or inactive buttons. The layout is clean, with a simple black-on-white text scheme, making it easy to read and navigate.&#10;There are multiple questions that districts have submitted to DRC that they have put into knowledge articles around WIDA AMS.&#10;Under Reports, here are the following questions: &#10;How do I access the On-Demand Reports or Updated Reports for ACCESS training? How do I download ACCESS for ELLs reports?, etc.&#10;&#10;Under screener, here are some of the questions:&#10;How do I access the Grade 1-3 writing test for screener Online?&#10;How do I score Screener Speaking responses?, etc.&#10;&#10;Under Materials, here are some of the questions:&#10;How do I change my shipping address? How do I order initial materials?, etc.&#10;&#10;Under User Management, here are some of the questions:&#10;How do I add a user? How do I clear cache and cookies? etc.&#10;&#10;Here are some of the questions under Test Management:&#10;How do I add a test sessions? How do I print a Tier Placement Report?, etc.&#10;&#10;Here are some of the questions under Student Management:&#10;How do I add a student? How do I complete a school-to-school transfer for ACCESS testing? etc.&#10;&#10;">
            <a:extLst>
              <a:ext uri="{FF2B5EF4-FFF2-40B4-BE49-F238E27FC236}">
                <a16:creationId xmlns:a16="http://schemas.microsoft.com/office/drawing/2014/main" id="{F7DBE2D4-993B-5BF6-C77B-A2A4AB26D1C4}"/>
              </a:ext>
            </a:extLst>
          </p:cNvPr>
          <p:cNvPicPr>
            <a:picLocks noChangeAspect="1"/>
          </p:cNvPicPr>
          <p:nvPr/>
        </p:nvPicPr>
        <p:blipFill>
          <a:blip r:embed="rId4"/>
          <a:stretch>
            <a:fillRect/>
          </a:stretch>
        </p:blipFill>
        <p:spPr>
          <a:xfrm>
            <a:off x="7430557" y="1354420"/>
            <a:ext cx="4675718" cy="3561043"/>
          </a:xfrm>
          <a:prstGeom prst="rect">
            <a:avLst/>
          </a:prstGeom>
        </p:spPr>
      </p:pic>
      <p:sp>
        <p:nvSpPr>
          <p:cNvPr id="6" name="Slide Number Placeholder 6">
            <a:extLst>
              <a:ext uri="{FF2B5EF4-FFF2-40B4-BE49-F238E27FC236}">
                <a16:creationId xmlns:a16="http://schemas.microsoft.com/office/drawing/2014/main" id="{CF153AF9-320D-C263-B279-8974259BBB6A}"/>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12</a:t>
            </a:fld>
            <a:endParaRPr lang="en-US" sz="1600">
              <a:solidFill>
                <a:schemeClr val="bg1"/>
              </a:solidFill>
            </a:endParaRPr>
          </a:p>
        </p:txBody>
      </p:sp>
    </p:spTree>
    <p:extLst>
      <p:ext uri="{BB962C8B-B14F-4D97-AF65-F5344CB8AC3E}">
        <p14:creationId xmlns:p14="http://schemas.microsoft.com/office/powerpoint/2010/main" val="113350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FD9C-581F-D56F-EEB5-FA167A8B063F}"/>
              </a:ext>
            </a:extLst>
          </p:cNvPr>
          <p:cNvSpPr>
            <a:spLocks noGrp="1"/>
          </p:cNvSpPr>
          <p:nvPr>
            <p:ph type="title"/>
          </p:nvPr>
        </p:nvSpPr>
        <p:spPr>
          <a:xfrm>
            <a:off x="0" y="1"/>
            <a:ext cx="10515600" cy="1132114"/>
          </a:xfrm>
        </p:spPr>
        <p:txBody>
          <a:bodyPr>
            <a:normAutofit/>
          </a:bodyPr>
          <a:lstStyle/>
          <a:p>
            <a:pPr>
              <a:lnSpc>
                <a:spcPct val="100000"/>
              </a:lnSpc>
            </a:pPr>
            <a:r>
              <a:rPr lang="en-US"/>
              <a:t>Reporting Services</a:t>
            </a:r>
          </a:p>
        </p:txBody>
      </p:sp>
      <p:sp>
        <p:nvSpPr>
          <p:cNvPr id="3" name="Content Placeholder 2">
            <a:extLst>
              <a:ext uri="{FF2B5EF4-FFF2-40B4-BE49-F238E27FC236}">
                <a16:creationId xmlns:a16="http://schemas.microsoft.com/office/drawing/2014/main" id="{F6897B01-96E9-8A38-C753-11D5281AEFAF}"/>
              </a:ext>
            </a:extLst>
          </p:cNvPr>
          <p:cNvSpPr>
            <a:spLocks noGrp="1"/>
          </p:cNvSpPr>
          <p:nvPr>
            <p:ph idx="1"/>
          </p:nvPr>
        </p:nvSpPr>
        <p:spPr>
          <a:xfrm>
            <a:off x="139311" y="1066801"/>
            <a:ext cx="11665158" cy="4978299"/>
          </a:xfrm>
        </p:spPr>
        <p:txBody>
          <a:bodyPr vert="horz" lIns="91440" tIns="45720" rIns="91440" bIns="45720" rtlCol="0" anchor="t">
            <a:normAutofit lnSpcReduction="10000"/>
          </a:bodyPr>
          <a:lstStyle/>
          <a:p>
            <a:pPr marL="0" indent="0">
              <a:buNone/>
            </a:pPr>
            <a:r>
              <a:rPr lang="en-US" sz="2000" dirty="0">
                <a:solidFill>
                  <a:srgbClr val="000000"/>
                </a:solidFill>
              </a:rPr>
              <a:t>The changes in WIDA AMS within Reporting Services for 2024-2025.</a:t>
            </a:r>
          </a:p>
          <a:p>
            <a:pPr algn="l">
              <a:buFont typeface="Arial" panose="020B0604020202020204" pitchFamily="34" charset="0"/>
              <a:buChar char="•"/>
            </a:pPr>
            <a:r>
              <a:rPr lang="en-US" sz="2000" b="0" i="0" dirty="0">
                <a:solidFill>
                  <a:srgbClr val="000000"/>
                </a:solidFill>
                <a:effectLst/>
              </a:rPr>
              <a:t>District level users now have access to the Operational Dashboard in Reporting Services. </a:t>
            </a:r>
            <a:endParaRPr lang="en-US" dirty="0"/>
          </a:p>
          <a:p>
            <a:r>
              <a:rPr lang="en-US" sz="2000" b="0" i="0" dirty="0">
                <a:solidFill>
                  <a:srgbClr val="000000"/>
                </a:solidFill>
                <a:effectLst/>
              </a:rPr>
              <a:t>The Student Status Dashboard and Online Testing Statistics, formerly located in </a:t>
            </a:r>
            <a:r>
              <a:rPr lang="en-US" sz="2000" b="0" i="0" u="sng" strike="noStrike" dirty="0">
                <a:solidFill>
                  <a:srgbClr val="28507B"/>
                </a:solidFill>
                <a:effectLst/>
                <a:hlinkClick r:id="rId2" tooltip="Original URL: http://url7125.datarecognitioncorp.com/ls/click?upn=u001.AR6CENaHPlls-2Fj3BgBzNNSYUDyoSfzxuLxIFCOl9-2B0f8JOjrxmCWd-2BQgdnGbo8wB4-2BzJKqSuqPyyWs-2BQU-2FWAZ0hrzyfihtX82dJHGnypJ29eaiY-2Bh3wogeuRAoF5Gw4NJF6A_ZLaVF4Uye-2FMZNh-2FFBJkpj2YPwOo5t-2FQLyaOPY-2BYoCvvElkv586fIrjV1SYjezOElrF8IQzpn-2F-2Fl-2FQNjXDWiGMVZwi2B8oo5CLBhNbrI56NMvrj8LuQpgpLEtHzmBQ8BePuv1xL4wNQ768gcsPi1NwipCvSV2HvD6AqNxk2Oraq8meZFVGotO-2Bf-2F8jZwkrrg3CSTWXBy-2BGMQ6nk6C1Ysb-2BNgw1-2Bax0oNE53c8ztqAmo-2Bz1Jq7pblojUd7E185orSfdmpW4RLr4DDumJF0r7DUt3ViKpGJlesLA5EtFG3zBeiacYrW-2FLTOaD5Qdpq-2FQ0iM9r9tpxkD9Rtvb72Q-2BlxmJI11OQQxRJXH4bwgMV1GpKqGYxZ-2B7AdD6hdukzvq2-2Bpmd-2BA7WWTkclPD7wU3MOYw9xlEiF2FIA4bxGqvrfHErxgwe2dqppRePtGKLssyajfyu4nD-2B4PAVX0dcPnE0Iz7kMmaBUFV0wpJm-2FScclQAfQtzk4vqPIDITaGatBoiK5PjG2O7m3wV-2B0xW5HBdj52s50wFj2Bha7vKBbPHYqewHYakAdWEuvGG1VnU-2BBxk51pGRdZYyza2jdv9dBEfw8wT7p-2Bx16H75K1wpZl7IYhioCi3qZRC-2Bbek3uGjGP9-2B3c7rsmBhJEQoF-2Bh3F5Or3fJ7czcoolDPd9kbu6JteLAgiQKn1kwJHxA7iCjjCKOpfRB-2Bx6Eq09BSc-2BAf5jha-2FcY0Iw543IDHSCiEnuWFkE0m7oKZcS-2BSIDGuaG3bu5Xr2FKzzoQBUr3uXL0X-2BbL3EckLGggC0hLZnHcwi61OK0nmG3kl2M7RujGVdscw-2BCV5n8n-2BbATnw6MRhmxivRWJQAdB-2FVD8FyK07yan9yjILfV1wtTRWPqwfurCnXpK1m1Y6DKpkc1fjUIATGXGi7e0kwmLb5keutnEiHZNYKMqMgAZ59zN3QcIEQ0viddnvjuTsWuv. Click or tap if you trust this link."/>
              </a:rPr>
              <a:t>WIDA AMS</a:t>
            </a:r>
            <a:r>
              <a:rPr lang="en-US" sz="2000" b="0" i="0" dirty="0">
                <a:solidFill>
                  <a:srgbClr val="000000"/>
                </a:solidFill>
                <a:effectLst/>
              </a:rPr>
              <a:t> under Student Export/Transfers/Validation, and the Status Reports formerly located in Report Delivery have been retired and replaced with two new features:   </a:t>
            </a:r>
            <a:endParaRPr lang="en-US" sz="2000" dirty="0">
              <a:solidFill>
                <a:srgbClr val="000000"/>
              </a:solidFill>
            </a:endParaRPr>
          </a:p>
          <a:p>
            <a:pPr lvl="1" algn="l">
              <a:buFont typeface="Arial" panose="020B0604020202020204" pitchFamily="34" charset="0"/>
              <a:buChar char="•"/>
            </a:pPr>
            <a:r>
              <a:rPr lang="en-US" sz="2000" b="0" i="0" dirty="0">
                <a:solidFill>
                  <a:srgbClr val="000000"/>
                </a:solidFill>
                <a:effectLst/>
              </a:rPr>
              <a:t>Test Status:   </a:t>
            </a:r>
            <a:endParaRPr lang="en-US" sz="2000" dirty="0"/>
          </a:p>
          <a:p>
            <a:pPr marL="1143000" lvl="2" indent="-228600" algn="l">
              <a:buFont typeface="Arial" panose="020B0604020202020204" pitchFamily="34" charset="0"/>
              <a:buChar char="•"/>
            </a:pPr>
            <a:r>
              <a:rPr lang="en-US" b="0" i="0" dirty="0">
                <a:solidFill>
                  <a:srgbClr val="000000"/>
                </a:solidFill>
                <a:effectLst/>
              </a:rPr>
              <a:t>New for District level users this year. This function is also available for School level users and Test Administrators. </a:t>
            </a:r>
          </a:p>
          <a:p>
            <a:pPr lvl="2"/>
            <a:r>
              <a:rPr lang="en-US" b="0" i="0" dirty="0">
                <a:solidFill>
                  <a:srgbClr val="000000"/>
                </a:solidFill>
                <a:effectLst/>
              </a:rPr>
              <a:t>District level users can access data from the 2024-2025 test year only. </a:t>
            </a:r>
            <a:endParaRPr lang="en-US" dirty="0">
              <a:solidFill>
                <a:srgbClr val="000000"/>
              </a:solidFill>
            </a:endParaRPr>
          </a:p>
          <a:p>
            <a:pPr lvl="1" algn="l"/>
            <a:r>
              <a:rPr lang="en-US" sz="2000" b="0" i="0" dirty="0">
                <a:solidFill>
                  <a:srgbClr val="000000"/>
                </a:solidFill>
                <a:effectLst/>
              </a:rPr>
              <a:t>Student Status:    </a:t>
            </a:r>
            <a:endParaRPr lang="en-US" sz="2000" dirty="0"/>
          </a:p>
          <a:p>
            <a:pPr marL="1200150" lvl="2" indent="-285750" algn="l">
              <a:buFont typeface="Arial" panose="020B0604020202020204" pitchFamily="34" charset="0"/>
              <a:buChar char="•"/>
            </a:pPr>
            <a:r>
              <a:rPr lang="en-US" b="0" i="0" dirty="0">
                <a:solidFill>
                  <a:srgbClr val="000000"/>
                </a:solidFill>
                <a:effectLst/>
              </a:rPr>
              <a:t>New for district level users. This function is also available for school level users and test administrators.</a:t>
            </a:r>
          </a:p>
          <a:p>
            <a:pPr marL="1200150" lvl="2" indent="-285750" algn="l">
              <a:buFont typeface="Arial" panose="020B0604020202020204" pitchFamily="34" charset="0"/>
              <a:buChar char="•"/>
            </a:pPr>
            <a:r>
              <a:rPr lang="en-US" b="0" i="0" dirty="0">
                <a:solidFill>
                  <a:srgbClr val="000000"/>
                </a:solidFill>
                <a:effectLst/>
              </a:rPr>
              <a:t>Use this feature to view the status of all students in online registrations, including their demographics, accommodations, and test start and end times.</a:t>
            </a:r>
          </a:p>
          <a:p>
            <a:pPr marL="1200150" lvl="2" indent="-285750" algn="l">
              <a:buFont typeface="Arial" panose="020B0604020202020204" pitchFamily="34" charset="0"/>
              <a:buChar char="•"/>
            </a:pPr>
            <a:r>
              <a:rPr lang="en-US" b="0" i="0" dirty="0">
                <a:solidFill>
                  <a:srgbClr val="000000"/>
                </a:solidFill>
                <a:effectLst/>
              </a:rPr>
              <a:t>Changes to student records may take more time to display in Student Status during the ACCESS Pre-ID import period as data is processed. Student Status is most accurate during active testing periods.</a:t>
            </a:r>
            <a:r>
              <a:rPr lang="en-US" sz="1600" b="0" i="0" dirty="0">
                <a:solidFill>
                  <a:srgbClr val="000000"/>
                </a:solidFill>
                <a:effectLst/>
              </a:rPr>
              <a:t> </a:t>
            </a:r>
            <a:r>
              <a:rPr lang="en-US" b="0" i="0" dirty="0">
                <a:solidFill>
                  <a:srgbClr val="000000"/>
                </a:solidFill>
                <a:effectLst/>
              </a:rPr>
              <a:t>  </a:t>
            </a:r>
          </a:p>
          <a:p>
            <a:endParaRPr lang="en-US"/>
          </a:p>
        </p:txBody>
      </p:sp>
      <p:sp>
        <p:nvSpPr>
          <p:cNvPr id="4" name="Slide Number Placeholder 6">
            <a:extLst>
              <a:ext uri="{FF2B5EF4-FFF2-40B4-BE49-F238E27FC236}">
                <a16:creationId xmlns:a16="http://schemas.microsoft.com/office/drawing/2014/main" id="{B2CDBAB3-C940-3F80-E033-39B3A0222F68}"/>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13</a:t>
            </a:fld>
            <a:endParaRPr lang="en-US" sz="1600">
              <a:solidFill>
                <a:schemeClr val="bg1"/>
              </a:solidFill>
            </a:endParaRPr>
          </a:p>
        </p:txBody>
      </p:sp>
    </p:spTree>
    <p:extLst>
      <p:ext uri="{BB962C8B-B14F-4D97-AF65-F5344CB8AC3E}">
        <p14:creationId xmlns:p14="http://schemas.microsoft.com/office/powerpoint/2010/main" val="58420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B2264D-A582-895E-F2FC-32CC4A62F268}"/>
              </a:ext>
            </a:extLst>
          </p:cNvPr>
          <p:cNvSpPr>
            <a:spLocks noGrp="1"/>
          </p:cNvSpPr>
          <p:nvPr>
            <p:ph type="title"/>
          </p:nvPr>
        </p:nvSpPr>
        <p:spPr>
          <a:xfrm>
            <a:off x="0" y="0"/>
            <a:ext cx="10515600" cy="1143000"/>
          </a:xfrm>
        </p:spPr>
        <p:txBody>
          <a:bodyPr>
            <a:normAutofit/>
          </a:bodyPr>
          <a:lstStyle/>
          <a:p>
            <a:r>
              <a:rPr lang="en-US"/>
              <a:t>WIDA AMS-Public Test Resources</a:t>
            </a:r>
          </a:p>
        </p:txBody>
      </p:sp>
      <p:sp>
        <p:nvSpPr>
          <p:cNvPr id="4" name="Content Placeholder 3">
            <a:extLst>
              <a:ext uri="{FF2B5EF4-FFF2-40B4-BE49-F238E27FC236}">
                <a16:creationId xmlns:a16="http://schemas.microsoft.com/office/drawing/2014/main" id="{B6F8446B-3A97-92A2-420E-70BE4AFC7F06}"/>
              </a:ext>
            </a:extLst>
          </p:cNvPr>
          <p:cNvSpPr>
            <a:spLocks noGrp="1"/>
          </p:cNvSpPr>
          <p:nvPr>
            <p:ph idx="1"/>
          </p:nvPr>
        </p:nvSpPr>
        <p:spPr>
          <a:xfrm>
            <a:off x="344424" y="1253331"/>
            <a:ext cx="11698224" cy="4351338"/>
          </a:xfrm>
        </p:spPr>
        <p:txBody>
          <a:bodyPr>
            <a:normAutofit fontScale="92500" lnSpcReduction="10000"/>
          </a:bodyPr>
          <a:lstStyle/>
          <a:p>
            <a:pPr algn="l"/>
            <a:r>
              <a:rPr lang="en-US" sz="2400" b="1" i="0">
                <a:effectLst/>
              </a:rPr>
              <a:t>Public Test Resources:</a:t>
            </a:r>
          </a:p>
          <a:p>
            <a:pPr lvl="1">
              <a:buFont typeface="Arial" panose="020B0604020202020204" pitchFamily="34" charset="0"/>
              <a:buChar char="•"/>
            </a:pPr>
            <a:r>
              <a:rPr lang="en-US" b="0" i="0">
                <a:effectLst/>
              </a:rPr>
              <a:t>View the </a:t>
            </a:r>
            <a:r>
              <a:rPr lang="en-US" b="0" i="0">
                <a:effectLst/>
                <a:hlinkClick r:id="rId3"/>
              </a:rPr>
              <a:t>Test Demo </a:t>
            </a:r>
            <a:r>
              <a:rPr lang="en-US" b="0" i="0">
                <a:effectLst/>
              </a:rPr>
              <a:t>to demonstrate test features to students. The Test Demo is a series of videos that explain to students how to take the online test and interact with the test platform.</a:t>
            </a:r>
          </a:p>
          <a:p>
            <a:pPr lvl="1">
              <a:buFont typeface="Arial" panose="020B0604020202020204" pitchFamily="34" charset="0"/>
              <a:buChar char="•"/>
            </a:pPr>
            <a:r>
              <a:rPr lang="en-US" b="0" i="0">
                <a:effectLst/>
              </a:rPr>
              <a:t>Use the </a:t>
            </a:r>
            <a:r>
              <a:rPr lang="en-US" b="0" i="0">
                <a:effectLst/>
                <a:hlinkClick r:id="rId4"/>
              </a:rPr>
              <a:t>Test Practice </a:t>
            </a:r>
            <a:r>
              <a:rPr lang="en-US" b="0" i="0">
                <a:effectLst/>
              </a:rPr>
              <a:t>items to help students understand how to respond to ACCESS for ELLs Online and WIDA Screener Online items on the test platform. While using the test practice items, students can familiarize themselves with the features available to them during the actual assessment. To access and view the Test Practice Items on Windows, macOS, ChromeOS, or Linux devices staff must use the Chrome browser. If staff are on an iPad, must use the Safari Browser.</a:t>
            </a:r>
          </a:p>
          <a:p>
            <a:pPr lvl="1">
              <a:buFont typeface="Arial" panose="020B0604020202020204" pitchFamily="34" charset="0"/>
              <a:buChar char="•"/>
            </a:pPr>
            <a:r>
              <a:rPr lang="en-US" b="0" i="0">
                <a:effectLst/>
              </a:rPr>
              <a:t>Use the </a:t>
            </a:r>
            <a:r>
              <a:rPr lang="en-US" b="0" i="0">
                <a:effectLst/>
                <a:hlinkClick r:id="rId5"/>
              </a:rPr>
              <a:t>Sample Items </a:t>
            </a:r>
            <a:r>
              <a:rPr lang="en-US" b="0" i="0">
                <a:effectLst/>
              </a:rPr>
              <a:t>to help students, educators, and families get a better understanding of ACCESS for ELLs Online. None of the sample items appear on the operational test; however, the sample items are similar to items that students will see on the test. To access and view the Sample Items on Windows, macOS, ChromeOS, or Linux devices, staff must use the Chrome browser. If using an iPad, staff must use the Safari Browser.</a:t>
            </a:r>
          </a:p>
          <a:p>
            <a:endParaRPr lang="en-US"/>
          </a:p>
        </p:txBody>
      </p:sp>
      <p:sp>
        <p:nvSpPr>
          <p:cNvPr id="5" name="Slide Number Placeholder 6">
            <a:extLst>
              <a:ext uri="{FF2B5EF4-FFF2-40B4-BE49-F238E27FC236}">
                <a16:creationId xmlns:a16="http://schemas.microsoft.com/office/drawing/2014/main" id="{D645E929-3E0D-B89A-43F7-CF5B3BB49106}"/>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14</a:t>
            </a:fld>
            <a:endParaRPr lang="en-US" sz="1600">
              <a:solidFill>
                <a:schemeClr val="bg1"/>
              </a:solidFill>
            </a:endParaRPr>
          </a:p>
        </p:txBody>
      </p:sp>
    </p:spTree>
    <p:extLst>
      <p:ext uri="{BB962C8B-B14F-4D97-AF65-F5344CB8AC3E}">
        <p14:creationId xmlns:p14="http://schemas.microsoft.com/office/powerpoint/2010/main" val="24987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EFD16-C1AB-41ED-9D16-33D0BE835CD7}"/>
              </a:ext>
            </a:extLst>
          </p:cNvPr>
          <p:cNvSpPr>
            <a:spLocks noGrp="1"/>
          </p:cNvSpPr>
          <p:nvPr>
            <p:ph type="title" idx="4294967295"/>
          </p:nvPr>
        </p:nvSpPr>
        <p:spPr>
          <a:xfrm>
            <a:off x="0" y="0"/>
            <a:ext cx="10351008" cy="1140488"/>
          </a:xfrm>
          <a:prstGeom prst="rect">
            <a:avLst/>
          </a:prstGeom>
        </p:spPr>
        <p:txBody>
          <a:bodyPr vert="horz" lIns="91440" tIns="45720" rIns="91440" bIns="45720" rtlCol="0" anchor="ctr">
            <a:normAutofit/>
          </a:bodyPr>
          <a:lstStyle/>
          <a:p>
            <a:r>
              <a:rPr lang="en-US"/>
              <a:t>Install and Configure Testing Software Tab</a:t>
            </a:r>
            <a:endParaRPr lang="en-US" kern="1200">
              <a:latin typeface="+mj-lt"/>
              <a:ea typeface="+mj-ea"/>
              <a:cs typeface="+mj-cs"/>
            </a:endParaRPr>
          </a:p>
        </p:txBody>
      </p:sp>
      <p:sp>
        <p:nvSpPr>
          <p:cNvPr id="8" name="Text Placeholder 6">
            <a:extLst>
              <a:ext uri="{FF2B5EF4-FFF2-40B4-BE49-F238E27FC236}">
                <a16:creationId xmlns:a16="http://schemas.microsoft.com/office/drawing/2014/main" id="{FBD295D0-4600-4840-8D41-642C3DAF8CC2}"/>
              </a:ext>
            </a:extLst>
          </p:cNvPr>
          <p:cNvSpPr txBox="1">
            <a:spLocks/>
          </p:cNvSpPr>
          <p:nvPr/>
        </p:nvSpPr>
        <p:spPr>
          <a:xfrm>
            <a:off x="310822" y="1698613"/>
            <a:ext cx="3123648" cy="22314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Technology Downloads and Documents for the DTC will be on the  General Information Tab</a:t>
            </a:r>
          </a:p>
          <a:p>
            <a:endParaRPr lang="en-US" sz="2000">
              <a:solidFill>
                <a:schemeClr val="tx1"/>
              </a:solidFill>
            </a:endParaRPr>
          </a:p>
        </p:txBody>
      </p:sp>
      <p:pic>
        <p:nvPicPr>
          <p:cNvPr id="6" name="Picture 5" descr="When you get to the welcome page of WIDA AMS, you will need to select the tile install and Configure Testing Software. This allows the Technology Coordinator get to the software for the devices, the memos, check list and the webinars needs for ACCESS testing.">
            <a:extLst>
              <a:ext uri="{FF2B5EF4-FFF2-40B4-BE49-F238E27FC236}">
                <a16:creationId xmlns:a16="http://schemas.microsoft.com/office/drawing/2014/main" id="{D8BC09C4-0D9E-5598-6072-2A8A95631250}"/>
              </a:ext>
            </a:extLst>
          </p:cNvPr>
          <p:cNvPicPr>
            <a:picLocks noChangeAspect="1"/>
          </p:cNvPicPr>
          <p:nvPr/>
        </p:nvPicPr>
        <p:blipFill>
          <a:blip r:embed="rId3"/>
          <a:stretch>
            <a:fillRect/>
          </a:stretch>
        </p:blipFill>
        <p:spPr>
          <a:xfrm>
            <a:off x="3663709" y="1463215"/>
            <a:ext cx="7407671" cy="2702246"/>
          </a:xfrm>
          <a:prstGeom prst="rect">
            <a:avLst/>
          </a:prstGeom>
        </p:spPr>
      </p:pic>
      <p:pic>
        <p:nvPicPr>
          <p:cNvPr id="18" name="Picture 17" descr="It shows that after you click on view documentation tab, it will allow the District Technology Coordinator get to all the technology downloads for getting the software updated for the testing devices in the district and schools ready for testing ACCESS and screener online.">
            <a:extLst>
              <a:ext uri="{FF2B5EF4-FFF2-40B4-BE49-F238E27FC236}">
                <a16:creationId xmlns:a16="http://schemas.microsoft.com/office/drawing/2014/main" id="{470E4D7F-CFDF-AA6D-7914-F0496EA5E086}"/>
              </a:ext>
            </a:extLst>
          </p:cNvPr>
          <p:cNvPicPr>
            <a:picLocks noChangeAspect="1"/>
          </p:cNvPicPr>
          <p:nvPr/>
        </p:nvPicPr>
        <p:blipFill>
          <a:blip r:embed="rId4"/>
          <a:stretch>
            <a:fillRect/>
          </a:stretch>
        </p:blipFill>
        <p:spPr>
          <a:xfrm>
            <a:off x="540603" y="4182748"/>
            <a:ext cx="6026035" cy="2231450"/>
          </a:xfrm>
          <a:prstGeom prst="rect">
            <a:avLst/>
          </a:prstGeom>
        </p:spPr>
      </p:pic>
      <p:pic>
        <p:nvPicPr>
          <p:cNvPr id="16" name="Picture 15" descr="It shows that after you click on view documentation tab, it will allow the District Technology Coordinator get to all the technology documents  the manual for WIDA AMS and technology coordinators checklist for the testing devices in the district and schools ready for testing ACCESS and screener online.">
            <a:extLst>
              <a:ext uri="{FF2B5EF4-FFF2-40B4-BE49-F238E27FC236}">
                <a16:creationId xmlns:a16="http://schemas.microsoft.com/office/drawing/2014/main" id="{DEC4A31B-E6F2-9A76-58C1-DA23FCE481DF}"/>
              </a:ext>
            </a:extLst>
          </p:cNvPr>
          <p:cNvPicPr>
            <a:picLocks noChangeAspect="1"/>
          </p:cNvPicPr>
          <p:nvPr/>
        </p:nvPicPr>
        <p:blipFill>
          <a:blip r:embed="rId5"/>
          <a:stretch>
            <a:fillRect/>
          </a:stretch>
        </p:blipFill>
        <p:spPr>
          <a:xfrm>
            <a:off x="6748898" y="4167103"/>
            <a:ext cx="4810659" cy="2231450"/>
          </a:xfrm>
          <a:prstGeom prst="rect">
            <a:avLst/>
          </a:prstGeom>
        </p:spPr>
      </p:pic>
    </p:spTree>
    <p:extLst>
      <p:ext uri="{BB962C8B-B14F-4D97-AF65-F5344CB8AC3E}">
        <p14:creationId xmlns:p14="http://schemas.microsoft.com/office/powerpoint/2010/main" val="179278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8918-4EC6-4968-AF92-9CEE3FC7AC54}"/>
              </a:ext>
            </a:extLst>
          </p:cNvPr>
          <p:cNvSpPr>
            <a:spLocks noGrp="1"/>
          </p:cNvSpPr>
          <p:nvPr>
            <p:ph type="title"/>
          </p:nvPr>
        </p:nvSpPr>
        <p:spPr>
          <a:xfrm>
            <a:off x="0" y="0"/>
            <a:ext cx="11375472" cy="1320800"/>
          </a:xfrm>
        </p:spPr>
        <p:txBody>
          <a:bodyPr>
            <a:normAutofit/>
          </a:bodyPr>
          <a:lstStyle/>
          <a:p>
            <a:r>
              <a:rPr lang="en-US" altLang="en-US"/>
              <a:t>Add/Edit Users-Adding a Single User </a:t>
            </a:r>
            <a:endParaRPr lang="en-US"/>
          </a:p>
        </p:txBody>
      </p:sp>
      <p:sp>
        <p:nvSpPr>
          <p:cNvPr id="3" name="Text Placeholder 2">
            <a:extLst>
              <a:ext uri="{FF2B5EF4-FFF2-40B4-BE49-F238E27FC236}">
                <a16:creationId xmlns:a16="http://schemas.microsoft.com/office/drawing/2014/main" id="{CE10FB0E-13FA-4E71-B6BB-DD079EB0595E}"/>
              </a:ext>
            </a:extLst>
          </p:cNvPr>
          <p:cNvSpPr>
            <a:spLocks noGrp="1"/>
          </p:cNvSpPr>
          <p:nvPr>
            <p:ph type="body" sz="quarter" idx="13"/>
          </p:nvPr>
        </p:nvSpPr>
        <p:spPr>
          <a:xfrm>
            <a:off x="92998" y="1195404"/>
            <a:ext cx="7607997" cy="4150319"/>
          </a:xfrm>
        </p:spPr>
        <p:txBody>
          <a:bodyPr>
            <a:normAutofit fontScale="92500"/>
          </a:bodyPr>
          <a:lstStyle/>
          <a:p>
            <a:r>
              <a:rPr lang="en-US"/>
              <a:t>After logging into WIDA AMS, click on Add/Edit Users</a:t>
            </a:r>
          </a:p>
          <a:p>
            <a:r>
              <a:rPr lang="en-US"/>
              <a:t>Add a single user by filling in the following:</a:t>
            </a:r>
          </a:p>
          <a:p>
            <a:pPr lvl="1"/>
            <a:r>
              <a:rPr lang="en-US"/>
              <a:t>First Name, Middle Initial and Last Name</a:t>
            </a:r>
          </a:p>
          <a:p>
            <a:pPr lvl="1"/>
            <a:r>
              <a:rPr lang="en-US"/>
              <a:t>Email Address</a:t>
            </a:r>
          </a:p>
          <a:p>
            <a:pPr lvl="1"/>
            <a:r>
              <a:rPr lang="en-US"/>
              <a:t>Administration: (Select KY ACCESS for ELLs- 2024-2025)</a:t>
            </a:r>
          </a:p>
          <a:p>
            <a:pPr lvl="1"/>
            <a:r>
              <a:rPr lang="en-US"/>
              <a:t>District</a:t>
            </a:r>
          </a:p>
          <a:p>
            <a:pPr lvl="1"/>
            <a:r>
              <a:rPr lang="en-US"/>
              <a:t>School</a:t>
            </a:r>
          </a:p>
          <a:p>
            <a:pPr lvl="1"/>
            <a:r>
              <a:rPr lang="en-US"/>
              <a:t>User Role: Test Administrator (DACs and DTCs already have access to WIDA AMS)</a:t>
            </a:r>
          </a:p>
          <a:p>
            <a:pPr lvl="1"/>
            <a:r>
              <a:rPr lang="en-US"/>
              <a:t>Available Permissions vs. Assigned Permissions</a:t>
            </a:r>
          </a:p>
          <a:p>
            <a:endParaRPr lang="en-US"/>
          </a:p>
        </p:txBody>
      </p:sp>
      <p:pic>
        <p:nvPicPr>
          <p:cNvPr id="7" name="Picture 6" descr="You will click on the Add/edit users to add school and district personnel information to get an account to prepare in WIDA AMS for ACCESS online and screener testing.">
            <a:extLst>
              <a:ext uri="{FF2B5EF4-FFF2-40B4-BE49-F238E27FC236}">
                <a16:creationId xmlns:a16="http://schemas.microsoft.com/office/drawing/2014/main" id="{3C59CF0E-57A1-F968-7699-524E4FED5BB7}"/>
              </a:ext>
            </a:extLst>
          </p:cNvPr>
          <p:cNvPicPr>
            <a:picLocks noChangeAspect="1"/>
          </p:cNvPicPr>
          <p:nvPr/>
        </p:nvPicPr>
        <p:blipFill>
          <a:blip r:embed="rId3"/>
          <a:stretch>
            <a:fillRect/>
          </a:stretch>
        </p:blipFill>
        <p:spPr>
          <a:xfrm>
            <a:off x="9519659" y="310923"/>
            <a:ext cx="2435570" cy="710529"/>
          </a:xfrm>
          <a:prstGeom prst="rect">
            <a:avLst/>
          </a:prstGeom>
        </p:spPr>
      </p:pic>
      <p:pic>
        <p:nvPicPr>
          <p:cNvPr id="9" name="Picture 8" descr="When you click on the tab at the top add single user, it allows you to add all the information and permissions for school and district personnel to prepare for testing student with ACCESS online and screener. Add a single user by filling in the following:&#10;First Name, Middle Initial and Last Name&#10;Email Address&#10;Administration: (Select KY ACCESS for ELLs- 2022-2023)&#10;District&#10;School&#10;User Role: Test Administrator (District Assessment Coordinators and Technology Coordinators already have access to WIDA AMS)&#10;Available Permissions vs. Assigned Permissions by selecting clicking on the arrows to move the available permissions  on the left to the assigned permissions on the right and hit save at the bottom of the screen.&#10;">
            <a:extLst>
              <a:ext uri="{FF2B5EF4-FFF2-40B4-BE49-F238E27FC236}">
                <a16:creationId xmlns:a16="http://schemas.microsoft.com/office/drawing/2014/main" id="{CD412A07-EC68-C686-42CA-4025E59B61C3}"/>
              </a:ext>
            </a:extLst>
          </p:cNvPr>
          <p:cNvPicPr>
            <a:picLocks noChangeAspect="1"/>
          </p:cNvPicPr>
          <p:nvPr/>
        </p:nvPicPr>
        <p:blipFill>
          <a:blip r:embed="rId4"/>
          <a:stretch>
            <a:fillRect/>
          </a:stretch>
        </p:blipFill>
        <p:spPr>
          <a:xfrm>
            <a:off x="7717466" y="1258102"/>
            <a:ext cx="4381536" cy="4150319"/>
          </a:xfrm>
          <a:prstGeom prst="rect">
            <a:avLst/>
          </a:prstGeom>
        </p:spPr>
      </p:pic>
      <p:sp>
        <p:nvSpPr>
          <p:cNvPr id="5" name="Slide Number Placeholder 6">
            <a:extLst>
              <a:ext uri="{FF2B5EF4-FFF2-40B4-BE49-F238E27FC236}">
                <a16:creationId xmlns:a16="http://schemas.microsoft.com/office/drawing/2014/main" id="{BD0FB7BD-83F6-5E6C-7053-8DA501DEB0EA}"/>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16</a:t>
            </a:fld>
            <a:endParaRPr lang="en-US" sz="1600">
              <a:solidFill>
                <a:schemeClr val="bg1"/>
              </a:solidFill>
            </a:endParaRPr>
          </a:p>
        </p:txBody>
      </p:sp>
    </p:spTree>
    <p:extLst>
      <p:ext uri="{BB962C8B-B14F-4D97-AF65-F5344CB8AC3E}">
        <p14:creationId xmlns:p14="http://schemas.microsoft.com/office/powerpoint/2010/main" val="341467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F6E0-47E3-4079-B128-C6AF8F48B800}"/>
              </a:ext>
            </a:extLst>
          </p:cNvPr>
          <p:cNvSpPr>
            <a:spLocks noGrp="1"/>
          </p:cNvSpPr>
          <p:nvPr>
            <p:ph type="title"/>
          </p:nvPr>
        </p:nvSpPr>
        <p:spPr>
          <a:xfrm>
            <a:off x="0" y="0"/>
            <a:ext cx="8596668" cy="1132114"/>
          </a:xfrm>
        </p:spPr>
        <p:txBody>
          <a:bodyPr>
            <a:normAutofit/>
          </a:bodyPr>
          <a:lstStyle/>
          <a:p>
            <a:r>
              <a:rPr lang="en-US" altLang="en-US"/>
              <a:t>Add/Edit User Tab Continued</a:t>
            </a:r>
            <a:endParaRPr lang="en-US"/>
          </a:p>
        </p:txBody>
      </p:sp>
      <p:sp>
        <p:nvSpPr>
          <p:cNvPr id="3" name="Text Placeholder 2" descr="&#10;">
            <a:extLst>
              <a:ext uri="{FF2B5EF4-FFF2-40B4-BE49-F238E27FC236}">
                <a16:creationId xmlns:a16="http://schemas.microsoft.com/office/drawing/2014/main" id="{9EB80E98-E331-49D8-81AC-77B98D83FE11}"/>
              </a:ext>
            </a:extLst>
          </p:cNvPr>
          <p:cNvSpPr>
            <a:spLocks noGrp="1"/>
          </p:cNvSpPr>
          <p:nvPr>
            <p:ph type="body" sz="quarter" idx="13"/>
          </p:nvPr>
        </p:nvSpPr>
        <p:spPr>
          <a:xfrm>
            <a:off x="164144" y="956521"/>
            <a:ext cx="7309224" cy="5323332"/>
          </a:xfrm>
        </p:spPr>
        <p:txBody>
          <a:bodyPr>
            <a:normAutofit/>
          </a:bodyPr>
          <a:lstStyle/>
          <a:p>
            <a:r>
              <a:rPr lang="en-US" sz="2400"/>
              <a:t>Once the user role has been selected for Test Administrator, select the corresponding permission set and the available permissions will highlight on the screen. (See WIDA AMS Guide pp. 35-41 for assistance.)</a:t>
            </a:r>
          </a:p>
          <a:p>
            <a:r>
              <a:rPr lang="en-US" sz="2400"/>
              <a:t>DACs must use the right arrow to move available permissions to the assigned permissions box.</a:t>
            </a:r>
          </a:p>
          <a:p>
            <a:r>
              <a:rPr lang="en-US" sz="2400"/>
              <a:t>Once permissions are assigned then hit the save button at the bottom of the screen.</a:t>
            </a:r>
          </a:p>
          <a:p>
            <a:r>
              <a:rPr lang="en-US" sz="2400"/>
              <a:t>If staff have left or retired from the district, please inactivate the accounts in WIDA AMS. Only current staff should have access to WIDA AMS depending on the role.</a:t>
            </a:r>
          </a:p>
          <a:p>
            <a:endParaRPr lang="en-US"/>
          </a:p>
          <a:p>
            <a:endParaRPr lang="en-US"/>
          </a:p>
        </p:txBody>
      </p:sp>
      <p:pic>
        <p:nvPicPr>
          <p:cNvPr id="7" name="Picture 6" descr="Once the user role has been selected for Test Administrator, select the corresponding permission set and the available permissions will highlight on the screen. (See WIDA AMS Guide pp. 34-41 for assistance.)&#10;DAC must use the right arrow to move available permissions to the assigned permissions box.&#10;Once permissions are assigned then hit the save button at the bottom of the screen.">
            <a:extLst>
              <a:ext uri="{FF2B5EF4-FFF2-40B4-BE49-F238E27FC236}">
                <a16:creationId xmlns:a16="http://schemas.microsoft.com/office/drawing/2014/main" id="{F0217DA5-635D-A3B3-EF30-453F099C41C5}"/>
              </a:ext>
            </a:extLst>
          </p:cNvPr>
          <p:cNvPicPr>
            <a:picLocks noChangeAspect="1"/>
          </p:cNvPicPr>
          <p:nvPr/>
        </p:nvPicPr>
        <p:blipFill>
          <a:blip r:embed="rId2"/>
          <a:stretch>
            <a:fillRect/>
          </a:stretch>
        </p:blipFill>
        <p:spPr>
          <a:xfrm>
            <a:off x="7473368" y="1556707"/>
            <a:ext cx="4699001" cy="3143247"/>
          </a:xfrm>
          <a:prstGeom prst="rect">
            <a:avLst/>
          </a:prstGeom>
        </p:spPr>
      </p:pic>
      <p:sp>
        <p:nvSpPr>
          <p:cNvPr id="5" name="Slide Number Placeholder 6">
            <a:extLst>
              <a:ext uri="{FF2B5EF4-FFF2-40B4-BE49-F238E27FC236}">
                <a16:creationId xmlns:a16="http://schemas.microsoft.com/office/drawing/2014/main" id="{068AD161-BAB1-4C89-673B-A15FA7E698AB}"/>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17</a:t>
            </a:fld>
            <a:endParaRPr lang="en-US" sz="1600">
              <a:solidFill>
                <a:schemeClr val="bg1"/>
              </a:solidFill>
            </a:endParaRPr>
          </a:p>
        </p:txBody>
      </p:sp>
    </p:spTree>
    <p:extLst>
      <p:ext uri="{BB962C8B-B14F-4D97-AF65-F5344CB8AC3E}">
        <p14:creationId xmlns:p14="http://schemas.microsoft.com/office/powerpoint/2010/main" val="282666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3AA3-C5B2-4E22-A87D-E464CB1A7C6E}"/>
              </a:ext>
            </a:extLst>
          </p:cNvPr>
          <p:cNvSpPr>
            <a:spLocks noGrp="1"/>
          </p:cNvSpPr>
          <p:nvPr>
            <p:ph type="title"/>
          </p:nvPr>
        </p:nvSpPr>
        <p:spPr>
          <a:xfrm>
            <a:off x="0" y="0"/>
            <a:ext cx="11204808" cy="1143000"/>
          </a:xfrm>
        </p:spPr>
        <p:txBody>
          <a:bodyPr>
            <a:normAutofit/>
          </a:bodyPr>
          <a:lstStyle/>
          <a:p>
            <a:r>
              <a:rPr lang="en-US" altLang="en-US"/>
              <a:t>Add/Edit User Tab-Adding Multiple Users</a:t>
            </a:r>
            <a:endParaRPr lang="en-US"/>
          </a:p>
        </p:txBody>
      </p:sp>
      <p:sp>
        <p:nvSpPr>
          <p:cNvPr id="3" name="Text Placeholder 2">
            <a:extLst>
              <a:ext uri="{FF2B5EF4-FFF2-40B4-BE49-F238E27FC236}">
                <a16:creationId xmlns:a16="http://schemas.microsoft.com/office/drawing/2014/main" id="{2E7C6519-AB9C-4CF2-9F99-0D38028D65FC}"/>
              </a:ext>
            </a:extLst>
          </p:cNvPr>
          <p:cNvSpPr>
            <a:spLocks noGrp="1"/>
          </p:cNvSpPr>
          <p:nvPr>
            <p:ph type="body" sz="quarter" idx="13"/>
          </p:nvPr>
        </p:nvSpPr>
        <p:spPr>
          <a:xfrm>
            <a:off x="397166" y="1527596"/>
            <a:ext cx="9444766" cy="5330404"/>
          </a:xfrm>
        </p:spPr>
        <p:txBody>
          <a:bodyPr vert="horz" lIns="91440" tIns="45720" rIns="91440" bIns="45720" rtlCol="0" anchor="t">
            <a:normAutofit/>
          </a:bodyPr>
          <a:lstStyle/>
          <a:p>
            <a:r>
              <a:rPr lang="en-US" altLang="en-US" sz="2400" dirty="0"/>
              <a:t>Click on Upload Multiple Users at the top.</a:t>
            </a:r>
          </a:p>
          <a:p>
            <a:r>
              <a:rPr lang="en-US" altLang="en-US" sz="2400" dirty="0"/>
              <a:t>Once the users are in the format, then do the following:</a:t>
            </a:r>
          </a:p>
          <a:p>
            <a:pPr lvl="2"/>
            <a:r>
              <a:rPr lang="en-US" altLang="en-US" sz="2400" dirty="0"/>
              <a:t>Select ACCESS for ELLs -2024-2025-Kentucky under administration </a:t>
            </a:r>
          </a:p>
          <a:p>
            <a:pPr lvl="2"/>
            <a:r>
              <a:rPr lang="en-US" altLang="en-US" sz="2400" dirty="0"/>
              <a:t>Click on Browse to find your CSV file</a:t>
            </a:r>
          </a:p>
          <a:p>
            <a:pPr lvl="2"/>
            <a:r>
              <a:rPr lang="en-US" altLang="en-US" sz="2400" dirty="0"/>
              <a:t>Click on Upload</a:t>
            </a:r>
          </a:p>
          <a:p>
            <a:pPr lvl="2"/>
            <a:r>
              <a:rPr lang="en-US" altLang="en-US" sz="2400" dirty="0"/>
              <a:t>Upload complete; confirmation will appear if successful</a:t>
            </a:r>
          </a:p>
          <a:p>
            <a:pPr lvl="2"/>
            <a:r>
              <a:rPr lang="en-US" altLang="en-US" sz="2400" dirty="0"/>
              <a:t>Assign permissions</a:t>
            </a:r>
          </a:p>
          <a:p>
            <a:r>
              <a:rPr lang="en-US" altLang="en-US" sz="2400" dirty="0"/>
              <a:t>Click on the File Layout and Sample File to enter the users.</a:t>
            </a:r>
          </a:p>
          <a:p>
            <a:endParaRPr lang="en-US"/>
          </a:p>
        </p:txBody>
      </p:sp>
      <p:sp>
        <p:nvSpPr>
          <p:cNvPr id="5" name="Slide Number Placeholder 6">
            <a:extLst>
              <a:ext uri="{FF2B5EF4-FFF2-40B4-BE49-F238E27FC236}">
                <a16:creationId xmlns:a16="http://schemas.microsoft.com/office/drawing/2014/main" id="{97E9379B-33DC-945E-A67F-16132AAB58CE}"/>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18</a:t>
            </a:fld>
            <a:endParaRPr lang="en-US" sz="1600">
              <a:solidFill>
                <a:schemeClr val="bg1"/>
              </a:solidFill>
            </a:endParaRPr>
          </a:p>
        </p:txBody>
      </p:sp>
    </p:spTree>
    <p:extLst>
      <p:ext uri="{BB962C8B-B14F-4D97-AF65-F5344CB8AC3E}">
        <p14:creationId xmlns:p14="http://schemas.microsoft.com/office/powerpoint/2010/main" val="161703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D3B254-D20A-4F85-A602-9D060C8F450A}"/>
              </a:ext>
            </a:extLst>
          </p:cNvPr>
          <p:cNvSpPr>
            <a:spLocks noGrp="1"/>
          </p:cNvSpPr>
          <p:nvPr>
            <p:ph type="title"/>
          </p:nvPr>
        </p:nvSpPr>
        <p:spPr/>
        <p:txBody>
          <a:bodyPr>
            <a:normAutofit/>
          </a:bodyPr>
          <a:lstStyle/>
          <a:p>
            <a:r>
              <a:rPr lang="en-US" dirty="0"/>
              <a:t>WIDA AMS </a:t>
            </a:r>
          </a:p>
        </p:txBody>
      </p:sp>
      <p:sp>
        <p:nvSpPr>
          <p:cNvPr id="7" name="Text Placeholder 6">
            <a:extLst>
              <a:ext uri="{FF2B5EF4-FFF2-40B4-BE49-F238E27FC236}">
                <a16:creationId xmlns:a16="http://schemas.microsoft.com/office/drawing/2014/main" id="{D8CC015D-3D99-4E0D-8D39-3EEC358C210D}"/>
              </a:ext>
            </a:extLst>
          </p:cNvPr>
          <p:cNvSpPr>
            <a:spLocks noGrp="1"/>
          </p:cNvSpPr>
          <p:nvPr>
            <p:ph type="body" idx="1"/>
          </p:nvPr>
        </p:nvSpPr>
        <p:spPr/>
        <p:txBody>
          <a:bodyPr vert="horz" lIns="91440" tIns="45720" rIns="91440" bIns="45720" rtlCol="0" anchor="t">
            <a:normAutofit/>
          </a:bodyPr>
          <a:lstStyle/>
          <a:p>
            <a:r>
              <a:rPr lang="en-US" dirty="0"/>
              <a:t>Getting Ready for Testing, Materials, Student Management, and Test Management </a:t>
            </a:r>
          </a:p>
        </p:txBody>
      </p:sp>
    </p:spTree>
    <p:extLst>
      <p:ext uri="{BB962C8B-B14F-4D97-AF65-F5344CB8AC3E}">
        <p14:creationId xmlns:p14="http://schemas.microsoft.com/office/powerpoint/2010/main" val="286130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4275-8640-8A06-0235-B26D72AD7FF2}"/>
              </a:ext>
            </a:extLst>
          </p:cNvPr>
          <p:cNvSpPr>
            <a:spLocks noGrp="1"/>
          </p:cNvSpPr>
          <p:nvPr>
            <p:ph type="title"/>
          </p:nvPr>
        </p:nvSpPr>
        <p:spPr/>
        <p:txBody>
          <a:bodyPr/>
          <a:lstStyle/>
          <a:p>
            <a:pPr marL="226695"/>
            <a:r>
              <a:rPr lang="en-US" dirty="0"/>
              <a:t>Agenda</a:t>
            </a:r>
          </a:p>
        </p:txBody>
      </p:sp>
      <p:sp>
        <p:nvSpPr>
          <p:cNvPr id="3" name="Content Placeholder 2">
            <a:extLst>
              <a:ext uri="{FF2B5EF4-FFF2-40B4-BE49-F238E27FC236}">
                <a16:creationId xmlns:a16="http://schemas.microsoft.com/office/drawing/2014/main" id="{546F16D8-4D72-4428-7AB2-79579B5847A0}"/>
              </a:ext>
            </a:extLst>
          </p:cNvPr>
          <p:cNvSpPr>
            <a:spLocks noGrp="1"/>
          </p:cNvSpPr>
          <p:nvPr>
            <p:ph idx="1"/>
          </p:nvPr>
        </p:nvSpPr>
        <p:spPr>
          <a:xfrm>
            <a:off x="563326" y="1138145"/>
            <a:ext cx="10843437" cy="4351338"/>
          </a:xfrm>
        </p:spPr>
        <p:txBody>
          <a:bodyPr vert="horz" lIns="91440" tIns="45720" rIns="91440" bIns="45720" rtlCol="0" anchor="t">
            <a:normAutofit fontScale="85000" lnSpcReduction="20000"/>
          </a:bodyPr>
          <a:lstStyle/>
          <a:p>
            <a:r>
              <a:rPr lang="en-US" dirty="0"/>
              <a:t>WIDA AMS Login Information</a:t>
            </a:r>
          </a:p>
          <a:p>
            <a:r>
              <a:rPr lang="en-US"/>
              <a:t>WIDA AMS Landing Page</a:t>
            </a:r>
          </a:p>
          <a:p>
            <a:r>
              <a:rPr lang="en-US"/>
              <a:t>Add/Edit Users</a:t>
            </a:r>
            <a:endParaRPr lang="en-US" dirty="0"/>
          </a:p>
          <a:p>
            <a:r>
              <a:rPr lang="en-US"/>
              <a:t>Getting Ready for Testing</a:t>
            </a:r>
            <a:endParaRPr lang="en-US" dirty="0"/>
          </a:p>
          <a:p>
            <a:r>
              <a:rPr lang="en-US"/>
              <a:t>Student Management </a:t>
            </a:r>
            <a:endParaRPr lang="en-US" dirty="0"/>
          </a:p>
          <a:p>
            <a:r>
              <a:rPr lang="en-US"/>
              <a:t>Ordering and Manage ACCESS Materials</a:t>
            </a:r>
            <a:endParaRPr lang="en-US" dirty="0"/>
          </a:p>
          <a:p>
            <a:r>
              <a:rPr lang="en-US"/>
              <a:t>Student Export/Transfer/Validation</a:t>
            </a:r>
            <a:endParaRPr lang="en-US" dirty="0"/>
          </a:p>
          <a:p>
            <a:r>
              <a:rPr lang="en-US"/>
              <a:t>Adding a Registration in Test Management</a:t>
            </a:r>
            <a:endParaRPr lang="en-US" dirty="0"/>
          </a:p>
          <a:p>
            <a:r>
              <a:rPr lang="en-US"/>
              <a:t>Printing Test Tickets</a:t>
            </a:r>
            <a:endParaRPr lang="en-US" dirty="0"/>
          </a:p>
          <a:p>
            <a:r>
              <a:rPr lang="en-US"/>
              <a:t>Resources</a:t>
            </a:r>
            <a:endParaRPr lang="en-US" dirty="0"/>
          </a:p>
          <a:p>
            <a:r>
              <a:rPr lang="en-US"/>
              <a:t>Contact Information</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572115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6B2A-2FD9-4F30-8817-88DC6C459212}"/>
              </a:ext>
            </a:extLst>
          </p:cNvPr>
          <p:cNvSpPr>
            <a:spLocks noGrp="1"/>
          </p:cNvSpPr>
          <p:nvPr>
            <p:ph type="title"/>
          </p:nvPr>
        </p:nvSpPr>
        <p:spPr>
          <a:xfrm>
            <a:off x="0" y="-10165"/>
            <a:ext cx="9035143" cy="1153165"/>
          </a:xfrm>
        </p:spPr>
        <p:txBody>
          <a:bodyPr>
            <a:normAutofit/>
          </a:bodyPr>
          <a:lstStyle/>
          <a:p>
            <a:r>
              <a:rPr lang="en-US"/>
              <a:t>Getting Ready for Testing</a:t>
            </a:r>
          </a:p>
        </p:txBody>
      </p:sp>
      <p:graphicFrame>
        <p:nvGraphicFramePr>
          <p:cNvPr id="6" name="Content Placeholder 2" descr="It is getting ready for testing. It lets you know that a week prior to testing to have the students do the practice test. The day before testing to print the test tickets. It lets you know what the online test setup window is and when the testing window will be this year.">
            <a:extLst>
              <a:ext uri="{FF2B5EF4-FFF2-40B4-BE49-F238E27FC236}">
                <a16:creationId xmlns:a16="http://schemas.microsoft.com/office/drawing/2014/main" id="{8F6594DC-03C4-46E9-B04E-5C9EFF1DD692}"/>
              </a:ext>
            </a:extLst>
          </p:cNvPr>
          <p:cNvGraphicFramePr>
            <a:graphicFrameLocks noGrp="1"/>
          </p:cNvGraphicFramePr>
          <p:nvPr>
            <p:ph idx="1"/>
            <p:extLst>
              <p:ext uri="{D42A27DB-BD31-4B8C-83A1-F6EECF244321}">
                <p14:modId xmlns:p14="http://schemas.microsoft.com/office/powerpoint/2010/main" val="808682179"/>
              </p:ext>
            </p:extLst>
          </p:nvPr>
        </p:nvGraphicFramePr>
        <p:xfrm>
          <a:off x="997131" y="1143000"/>
          <a:ext cx="10197737" cy="4550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6">
            <a:extLst>
              <a:ext uri="{FF2B5EF4-FFF2-40B4-BE49-F238E27FC236}">
                <a16:creationId xmlns:a16="http://schemas.microsoft.com/office/drawing/2014/main" id="{09399A02-EEB6-309D-C0D4-D244BB192C84}"/>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20</a:t>
            </a:fld>
            <a:endParaRPr lang="en-US" sz="1600">
              <a:solidFill>
                <a:schemeClr val="bg1"/>
              </a:solidFill>
            </a:endParaRPr>
          </a:p>
        </p:txBody>
      </p:sp>
    </p:spTree>
    <p:extLst>
      <p:ext uri="{BB962C8B-B14F-4D97-AF65-F5344CB8AC3E}">
        <p14:creationId xmlns:p14="http://schemas.microsoft.com/office/powerpoint/2010/main" val="270505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748286-6609-16CF-9FEA-FD2BAC7BA2C3}"/>
              </a:ext>
            </a:extLst>
          </p:cNvPr>
          <p:cNvSpPr>
            <a:spLocks noGrp="1"/>
          </p:cNvSpPr>
          <p:nvPr>
            <p:ph type="title"/>
          </p:nvPr>
        </p:nvSpPr>
        <p:spPr>
          <a:xfrm>
            <a:off x="0" y="0"/>
            <a:ext cx="8596313" cy="1091255"/>
          </a:xfrm>
        </p:spPr>
        <p:txBody>
          <a:bodyPr/>
          <a:lstStyle/>
          <a:p>
            <a:r>
              <a:rPr lang="en-US"/>
              <a:t> Student Management Tab</a:t>
            </a:r>
            <a:endParaRPr lang="en-US" sz="3600"/>
          </a:p>
        </p:txBody>
      </p:sp>
      <p:sp>
        <p:nvSpPr>
          <p:cNvPr id="3" name="Text Placeholder 2">
            <a:extLst>
              <a:ext uri="{FF2B5EF4-FFF2-40B4-BE49-F238E27FC236}">
                <a16:creationId xmlns:a16="http://schemas.microsoft.com/office/drawing/2014/main" id="{B1D93CE2-265D-EA38-CAE5-2CDB242ADDA4}"/>
              </a:ext>
            </a:extLst>
          </p:cNvPr>
          <p:cNvSpPr>
            <a:spLocks noGrp="1"/>
          </p:cNvSpPr>
          <p:nvPr>
            <p:ph type="body" sz="quarter" idx="13"/>
          </p:nvPr>
        </p:nvSpPr>
        <p:spPr>
          <a:xfrm>
            <a:off x="519275" y="1230792"/>
            <a:ext cx="11370743" cy="4817849"/>
          </a:xfrm>
        </p:spPr>
        <p:txBody>
          <a:bodyPr vert="horz" lIns="91440" tIns="45720" rIns="91440" bIns="45720" rtlCol="0" anchor="t">
            <a:normAutofit/>
          </a:bodyPr>
          <a:lstStyle/>
          <a:p>
            <a:pPr marL="0" indent="0">
              <a:buNone/>
            </a:pPr>
            <a:r>
              <a:rPr lang="en-US" sz="2400" dirty="0">
                <a:solidFill>
                  <a:schemeClr val="tx1"/>
                </a:solidFill>
              </a:rPr>
              <a:t>The changes for the Student Management Tab in WIDA AMS for 2024-2025.</a:t>
            </a:r>
          </a:p>
          <a:p>
            <a:r>
              <a:rPr lang="en-US" sz="2400" dirty="0">
                <a:solidFill>
                  <a:schemeClr val="tx1"/>
                </a:solidFill>
              </a:rPr>
              <a:t>Student Management allows the district to add new students that were not pre-populated in WIDA AMS from the original pre-id data file sent to DRC in Oct. from the Office of Assessment and Accountability (OAA).</a:t>
            </a:r>
            <a:endParaRPr lang="en-US" dirty="0">
              <a:solidFill>
                <a:schemeClr val="tx1"/>
              </a:solidFill>
            </a:endParaRPr>
          </a:p>
          <a:p>
            <a:r>
              <a:rPr lang="en-US" sz="2400" dirty="0">
                <a:solidFill>
                  <a:schemeClr val="tx1"/>
                </a:solidFill>
              </a:rPr>
              <a:t>Update Accommodations allows the district or school staff to update the accommodations for students who have an Individual Education Program (IEP) or 504 Plan.</a:t>
            </a:r>
          </a:p>
          <a:p>
            <a:r>
              <a:rPr lang="en-US" sz="2400" dirty="0">
                <a:solidFill>
                  <a:schemeClr val="tx1"/>
                </a:solidFill>
              </a:rPr>
              <a:t>Transfer Students allows the student to be transferred from one school to another within the district in WIDA AMS.</a:t>
            </a:r>
          </a:p>
          <a:p>
            <a:r>
              <a:rPr lang="en-US" sz="2400" dirty="0">
                <a:solidFill>
                  <a:schemeClr val="tx1"/>
                </a:solidFill>
              </a:rPr>
              <a:t>Export Student allows school or district staff to export up to eight thousand students with all the demographics from WIDA AMS.</a:t>
            </a:r>
          </a:p>
          <a:p>
            <a:endParaRPr lang="en-US"/>
          </a:p>
        </p:txBody>
      </p:sp>
      <p:sp>
        <p:nvSpPr>
          <p:cNvPr id="2" name="Slide Number Placeholder 6">
            <a:extLst>
              <a:ext uri="{FF2B5EF4-FFF2-40B4-BE49-F238E27FC236}">
                <a16:creationId xmlns:a16="http://schemas.microsoft.com/office/drawing/2014/main" id="{82849F08-E1B9-5C90-01CA-2AE6699E8C4C}"/>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21</a:t>
            </a:fld>
            <a:endParaRPr lang="en-US" sz="1600">
              <a:solidFill>
                <a:schemeClr val="bg1"/>
              </a:solidFill>
            </a:endParaRPr>
          </a:p>
        </p:txBody>
      </p:sp>
    </p:spTree>
    <p:extLst>
      <p:ext uri="{BB962C8B-B14F-4D97-AF65-F5344CB8AC3E}">
        <p14:creationId xmlns:p14="http://schemas.microsoft.com/office/powerpoint/2010/main" val="85826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3AA3-C5B2-4E22-A87D-E464CB1A7C6E}"/>
              </a:ext>
            </a:extLst>
          </p:cNvPr>
          <p:cNvSpPr>
            <a:spLocks noGrp="1"/>
          </p:cNvSpPr>
          <p:nvPr>
            <p:ph type="title"/>
          </p:nvPr>
        </p:nvSpPr>
        <p:spPr>
          <a:xfrm>
            <a:off x="0" y="-53397"/>
            <a:ext cx="9934808" cy="1320800"/>
          </a:xfrm>
        </p:spPr>
        <p:txBody>
          <a:bodyPr>
            <a:normAutofit/>
          </a:bodyPr>
          <a:lstStyle/>
          <a:p>
            <a:r>
              <a:rPr lang="en-US"/>
              <a:t>Order and Manage ACCESS Materials Tab</a:t>
            </a:r>
          </a:p>
        </p:txBody>
      </p:sp>
      <p:pic>
        <p:nvPicPr>
          <p:cNvPr id="7" name="Picture 6" descr="When you click on the order and manage ACCESS materials on the home page of WIDA AMS, you will get to the accountability form, ordering additional materials, ordering materials that you did back in Oct. and then the return materials receipt report. ">
            <a:extLst>
              <a:ext uri="{FF2B5EF4-FFF2-40B4-BE49-F238E27FC236}">
                <a16:creationId xmlns:a16="http://schemas.microsoft.com/office/drawing/2014/main" id="{D52B41CD-492F-5BEA-1353-ED2654312C93}"/>
              </a:ext>
            </a:extLst>
          </p:cNvPr>
          <p:cNvPicPr>
            <a:picLocks noChangeAspect="1"/>
          </p:cNvPicPr>
          <p:nvPr/>
        </p:nvPicPr>
        <p:blipFill>
          <a:blip r:embed="rId3"/>
          <a:stretch>
            <a:fillRect/>
          </a:stretch>
        </p:blipFill>
        <p:spPr>
          <a:xfrm>
            <a:off x="9355522" y="367906"/>
            <a:ext cx="2823585" cy="488855"/>
          </a:xfrm>
          <a:prstGeom prst="rect">
            <a:avLst/>
          </a:prstGeom>
        </p:spPr>
      </p:pic>
      <p:graphicFrame>
        <p:nvGraphicFramePr>
          <p:cNvPr id="6" name="Diagram 5" descr="It lets you know what is on the materials tab. There is the accountability form, additional materials, materials ordering and return materials receipt report.">
            <a:extLst>
              <a:ext uri="{FF2B5EF4-FFF2-40B4-BE49-F238E27FC236}">
                <a16:creationId xmlns:a16="http://schemas.microsoft.com/office/drawing/2014/main" id="{4B8083DB-CFAC-445A-A8B9-5070A4638C46}"/>
              </a:ext>
            </a:extLst>
          </p:cNvPr>
          <p:cNvGraphicFramePr/>
          <p:nvPr>
            <p:extLst>
              <p:ext uri="{D42A27DB-BD31-4B8C-83A1-F6EECF244321}">
                <p14:modId xmlns:p14="http://schemas.microsoft.com/office/powerpoint/2010/main" val="1837344013"/>
              </p:ext>
            </p:extLst>
          </p:nvPr>
        </p:nvGraphicFramePr>
        <p:xfrm>
          <a:off x="230364" y="1143756"/>
          <a:ext cx="11282368" cy="4570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6">
            <a:extLst>
              <a:ext uri="{FF2B5EF4-FFF2-40B4-BE49-F238E27FC236}">
                <a16:creationId xmlns:a16="http://schemas.microsoft.com/office/drawing/2014/main" id="{5E9DCD4E-8F74-CA35-5108-9E52B7482887}"/>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22</a:t>
            </a:fld>
            <a:endParaRPr lang="en-US" sz="1600">
              <a:solidFill>
                <a:schemeClr val="bg1"/>
              </a:solidFill>
            </a:endParaRPr>
          </a:p>
        </p:txBody>
      </p:sp>
    </p:spTree>
    <p:extLst>
      <p:ext uri="{BB962C8B-B14F-4D97-AF65-F5344CB8AC3E}">
        <p14:creationId xmlns:p14="http://schemas.microsoft.com/office/powerpoint/2010/main" val="4008348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D767-2B63-4E9B-B32D-D5723E2254ED}"/>
              </a:ext>
            </a:extLst>
          </p:cNvPr>
          <p:cNvSpPr>
            <a:spLocks noGrp="1"/>
          </p:cNvSpPr>
          <p:nvPr>
            <p:ph type="title"/>
          </p:nvPr>
        </p:nvSpPr>
        <p:spPr>
          <a:xfrm>
            <a:off x="0" y="0"/>
            <a:ext cx="9064577" cy="1132114"/>
          </a:xfrm>
        </p:spPr>
        <p:txBody>
          <a:bodyPr>
            <a:normAutofit/>
          </a:bodyPr>
          <a:lstStyle/>
          <a:p>
            <a:r>
              <a:rPr lang="en-US"/>
              <a:t>Student Export/Transfer/Validation</a:t>
            </a:r>
          </a:p>
        </p:txBody>
      </p:sp>
      <p:sp>
        <p:nvSpPr>
          <p:cNvPr id="6" name="Content Placeholder 2" descr="When you click on add/edit/view student tab from the home screen of WIDA AMS, you be able to add new students that were not prepopulated in WIDA AMS from the original pre-id label file sent to DRC in Oct.">
            <a:extLst>
              <a:ext uri="{FF2B5EF4-FFF2-40B4-BE49-F238E27FC236}">
                <a16:creationId xmlns:a16="http://schemas.microsoft.com/office/drawing/2014/main" id="{AB3E3633-A787-46CD-BA98-965F79C3207B}"/>
              </a:ext>
            </a:extLst>
          </p:cNvPr>
          <p:cNvSpPr>
            <a:spLocks noGrp="1"/>
          </p:cNvSpPr>
          <p:nvPr>
            <p:ph type="body" sz="quarter" idx="13"/>
          </p:nvPr>
        </p:nvSpPr>
        <p:spPr>
          <a:xfrm>
            <a:off x="325231" y="1559023"/>
            <a:ext cx="11090021" cy="4818062"/>
          </a:xfrm>
          <a:prstGeom prst="rect">
            <a:avLst/>
          </a:prstGeom>
        </p:spPr>
        <p:txBody>
          <a:bodyPr vert="horz" lIns="91440" tIns="45720" rIns="91440" bIns="45720" rtlCol="0" anchor="t">
            <a:normAutofit/>
          </a:bodyPr>
          <a:lstStyle/>
          <a:p>
            <a:pPr marL="0" indent="0">
              <a:buNone/>
              <a:defRPr/>
            </a:pPr>
            <a:r>
              <a:rPr lang="en-US" sz="2400" dirty="0">
                <a:solidFill>
                  <a:schemeClr val="tx1"/>
                </a:solidFill>
              </a:rPr>
              <a:t>The changes for the Student Export/Transfer/Validation in WIDA AMS for 2024-2025.</a:t>
            </a:r>
            <a:endParaRPr lang="en-US" dirty="0">
              <a:solidFill>
                <a:schemeClr val="tx1"/>
              </a:solidFill>
            </a:endParaRPr>
          </a:p>
          <a:p>
            <a:pPr>
              <a:defRPr/>
            </a:pPr>
            <a:r>
              <a:rPr lang="en-US" sz="2400" dirty="0">
                <a:solidFill>
                  <a:schemeClr val="tx1"/>
                </a:solidFill>
              </a:rPr>
              <a:t>Student Status Dashboard allows the user to view the online testing status of each student within a school.</a:t>
            </a:r>
            <a:endParaRPr lang="en-US" dirty="0">
              <a:solidFill>
                <a:schemeClr val="tx1"/>
              </a:solidFill>
            </a:endParaRPr>
          </a:p>
          <a:p>
            <a:pPr>
              <a:defRPr/>
            </a:pPr>
            <a:r>
              <a:rPr lang="en-US" sz="2400" dirty="0">
                <a:solidFill>
                  <a:schemeClr val="tx1"/>
                </a:solidFill>
              </a:rPr>
              <a:t>Student Transfer Form allows the student to be transferred from one district to another district within WIDA AMS.</a:t>
            </a:r>
          </a:p>
          <a:p>
            <a:pPr>
              <a:defRPr/>
            </a:pPr>
            <a:r>
              <a:rPr lang="en-US" sz="2400" dirty="0">
                <a:solidFill>
                  <a:schemeClr val="tx1"/>
                </a:solidFill>
              </a:rPr>
              <a:t>Data Validation allows the district/school to correct demographics, etc. after testing is completed.</a:t>
            </a:r>
          </a:p>
          <a:p>
            <a:pPr>
              <a:defRPr/>
            </a:pPr>
            <a:endParaRPr lang="en-US" sz="2400">
              <a:solidFill>
                <a:schemeClr val="tx1"/>
              </a:solidFill>
            </a:endParaRPr>
          </a:p>
          <a:p>
            <a:pPr>
              <a:defRPr/>
            </a:pPr>
            <a:endParaRPr lang="en-US" sz="2000">
              <a:solidFill>
                <a:schemeClr val="tx1"/>
              </a:solidFill>
            </a:endParaRPr>
          </a:p>
          <a:p>
            <a:pPr marL="0">
              <a:defRPr/>
            </a:pPr>
            <a:endParaRPr lang="en-US" sz="2000">
              <a:solidFill>
                <a:schemeClr val="tx1"/>
              </a:solidFill>
            </a:endParaRPr>
          </a:p>
        </p:txBody>
      </p:sp>
      <p:sp>
        <p:nvSpPr>
          <p:cNvPr id="3" name="Slide Number Placeholder 6">
            <a:extLst>
              <a:ext uri="{FF2B5EF4-FFF2-40B4-BE49-F238E27FC236}">
                <a16:creationId xmlns:a16="http://schemas.microsoft.com/office/drawing/2014/main" id="{F9457733-E4E9-E51C-A9EC-17B3EB479D33}"/>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23</a:t>
            </a:fld>
            <a:endParaRPr lang="en-US" sz="1600">
              <a:solidFill>
                <a:schemeClr val="bg1"/>
              </a:solidFill>
            </a:endParaRPr>
          </a:p>
        </p:txBody>
      </p:sp>
    </p:spTree>
    <p:extLst>
      <p:ext uri="{BB962C8B-B14F-4D97-AF65-F5344CB8AC3E}">
        <p14:creationId xmlns:p14="http://schemas.microsoft.com/office/powerpoint/2010/main" val="243334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AB32-2D13-4098-9135-4E208056D3B4}"/>
              </a:ext>
            </a:extLst>
          </p:cNvPr>
          <p:cNvSpPr>
            <a:spLocks noGrp="1"/>
          </p:cNvSpPr>
          <p:nvPr>
            <p:ph type="title"/>
          </p:nvPr>
        </p:nvSpPr>
        <p:spPr>
          <a:xfrm>
            <a:off x="0" y="0"/>
            <a:ext cx="10398894" cy="1135951"/>
          </a:xfrm>
        </p:spPr>
        <p:txBody>
          <a:bodyPr>
            <a:normAutofit/>
          </a:bodyPr>
          <a:lstStyle/>
          <a:p>
            <a:r>
              <a:rPr lang="en-US"/>
              <a:t> Manage Registrations Tab</a:t>
            </a:r>
          </a:p>
        </p:txBody>
      </p:sp>
      <p:graphicFrame>
        <p:nvGraphicFramePr>
          <p:cNvPr id="6" name="Content Placeholder 7" descr="On the Test Management under Manage Test Sessions, it allows the district/school to search or view existing test sessions for a specific district or school. It allows you to create or edit test sessions. It allows you to assign or remove students for each test session. It allows you to export session details, print tickets or view the status of the test session.">
            <a:extLst>
              <a:ext uri="{FF2B5EF4-FFF2-40B4-BE49-F238E27FC236}">
                <a16:creationId xmlns:a16="http://schemas.microsoft.com/office/drawing/2014/main" id="{570E51B3-5940-4AAD-8CE1-A44CA32CECE4}"/>
              </a:ext>
            </a:extLst>
          </p:cNvPr>
          <p:cNvGraphicFramePr>
            <a:graphicFrameLocks noGrp="1"/>
          </p:cNvGraphicFramePr>
          <p:nvPr>
            <p:ph idx="1"/>
            <p:extLst>
              <p:ext uri="{D42A27DB-BD31-4B8C-83A1-F6EECF244321}">
                <p14:modId xmlns:p14="http://schemas.microsoft.com/office/powerpoint/2010/main" val="2922521398"/>
              </p:ext>
            </p:extLst>
          </p:nvPr>
        </p:nvGraphicFramePr>
        <p:xfrm>
          <a:off x="209288" y="995978"/>
          <a:ext cx="11773424" cy="4733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10;It is the tile on the WIDA AMS landing page to be able to click on to get to managing the registrations for testing the students.&#10;">
            <a:extLst>
              <a:ext uri="{FF2B5EF4-FFF2-40B4-BE49-F238E27FC236}">
                <a16:creationId xmlns:a16="http://schemas.microsoft.com/office/drawing/2014/main" id="{9F6C3BE4-4DDD-931E-E79A-84FA0DA448A1}"/>
              </a:ext>
            </a:extLst>
          </p:cNvPr>
          <p:cNvPicPr>
            <a:picLocks noChangeAspect="1"/>
          </p:cNvPicPr>
          <p:nvPr/>
        </p:nvPicPr>
        <p:blipFill>
          <a:blip r:embed="rId7"/>
          <a:stretch>
            <a:fillRect/>
          </a:stretch>
        </p:blipFill>
        <p:spPr>
          <a:xfrm>
            <a:off x="6096000" y="4209416"/>
            <a:ext cx="4168501" cy="807790"/>
          </a:xfrm>
          <a:prstGeom prst="rect">
            <a:avLst/>
          </a:prstGeom>
        </p:spPr>
      </p:pic>
      <p:sp>
        <p:nvSpPr>
          <p:cNvPr id="3" name="Slide Number Placeholder 6">
            <a:extLst>
              <a:ext uri="{FF2B5EF4-FFF2-40B4-BE49-F238E27FC236}">
                <a16:creationId xmlns:a16="http://schemas.microsoft.com/office/drawing/2014/main" id="{D77D2663-87E4-56BE-5C11-4F5B3E75105D}"/>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24</a:t>
            </a:fld>
            <a:endParaRPr lang="en-US" sz="1600">
              <a:solidFill>
                <a:schemeClr val="bg1"/>
              </a:solidFill>
            </a:endParaRPr>
          </a:p>
        </p:txBody>
      </p:sp>
    </p:spTree>
    <p:extLst>
      <p:ext uri="{BB962C8B-B14F-4D97-AF65-F5344CB8AC3E}">
        <p14:creationId xmlns:p14="http://schemas.microsoft.com/office/powerpoint/2010/main" val="1504379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FC2-A243-D002-7005-041922491BD4}"/>
              </a:ext>
            </a:extLst>
          </p:cNvPr>
          <p:cNvSpPr>
            <a:spLocks noGrp="1"/>
          </p:cNvSpPr>
          <p:nvPr>
            <p:ph type="title"/>
          </p:nvPr>
        </p:nvSpPr>
        <p:spPr>
          <a:xfrm>
            <a:off x="0" y="0"/>
            <a:ext cx="9277388" cy="1143000"/>
          </a:xfrm>
        </p:spPr>
        <p:txBody>
          <a:bodyPr>
            <a:normAutofit fontScale="90000"/>
          </a:bodyPr>
          <a:lstStyle/>
          <a:p>
            <a:pPr marL="226695"/>
            <a:r>
              <a:rPr lang="en-US" dirty="0"/>
              <a:t>Adding a Registration in Test Management</a:t>
            </a:r>
          </a:p>
        </p:txBody>
      </p:sp>
      <p:sp>
        <p:nvSpPr>
          <p:cNvPr id="5" name="TextBox 4">
            <a:extLst>
              <a:ext uri="{FF2B5EF4-FFF2-40B4-BE49-F238E27FC236}">
                <a16:creationId xmlns:a16="http://schemas.microsoft.com/office/drawing/2014/main" id="{0D9951F7-B047-761F-74AE-05A6D2DEF86E}"/>
              </a:ext>
            </a:extLst>
          </p:cNvPr>
          <p:cNvSpPr txBox="1"/>
          <p:nvPr/>
        </p:nvSpPr>
        <p:spPr>
          <a:xfrm>
            <a:off x="172356" y="953255"/>
            <a:ext cx="842436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Source Sans Pro"/>
                <a:cs typeface="Calibri"/>
              </a:rPr>
              <a:t>To add a registration, complete the following steps:</a:t>
            </a:r>
          </a:p>
          <a:p>
            <a:pPr>
              <a:buAutoNum type="arabicPeriod"/>
            </a:pPr>
            <a:r>
              <a:rPr lang="en-US" sz="2400" dirty="0">
                <a:ea typeface="Source Sans Pro"/>
                <a:cs typeface="Calibri"/>
              </a:rPr>
              <a:t> Click </a:t>
            </a:r>
            <a:r>
              <a:rPr lang="en-US" sz="2400" b="1" dirty="0">
                <a:ea typeface="Source Sans Pro"/>
                <a:cs typeface="Calibri"/>
              </a:rPr>
              <a:t>Test Management</a:t>
            </a:r>
            <a:r>
              <a:rPr lang="en-US" sz="2400" dirty="0">
                <a:ea typeface="Source Sans Pro"/>
                <a:cs typeface="Calibri"/>
              </a:rPr>
              <a:t> from the WIDA AMS My Applications menu bar.</a:t>
            </a:r>
          </a:p>
          <a:p>
            <a:pPr>
              <a:buAutoNum type="arabicPeriod"/>
            </a:pPr>
            <a:r>
              <a:rPr lang="en-US" sz="2400" dirty="0">
                <a:ea typeface="Source Sans Pro"/>
                <a:cs typeface="Calibri"/>
              </a:rPr>
              <a:t> Confirm or enter your site criteria in the upper right corner. Click </a:t>
            </a:r>
            <a:r>
              <a:rPr lang="en-US" sz="2400" b="1" dirty="0">
                <a:ea typeface="Source Sans Pro"/>
                <a:cs typeface="Calibri"/>
              </a:rPr>
              <a:t>Save.</a:t>
            </a:r>
            <a:endParaRPr lang="en-US" sz="2400" dirty="0">
              <a:ea typeface="Source Sans Pro"/>
              <a:cs typeface="Calibri"/>
            </a:endParaRPr>
          </a:p>
          <a:p>
            <a:pPr>
              <a:buAutoNum type="arabicPeriod"/>
            </a:pPr>
            <a:r>
              <a:rPr lang="en-US" sz="2400" dirty="0">
                <a:ea typeface="Source Sans Pro"/>
                <a:cs typeface="Calibri"/>
              </a:rPr>
              <a:t> Confirm or enter your Registration Window in the drop-down menu.</a:t>
            </a:r>
          </a:p>
          <a:p>
            <a:pPr>
              <a:buAutoNum type="arabicPeriod"/>
            </a:pPr>
            <a:r>
              <a:rPr lang="en-US" sz="2400" dirty="0">
                <a:ea typeface="Source Sans Pro"/>
                <a:cs typeface="Calibri"/>
              </a:rPr>
              <a:t> Select the New Student tab.</a:t>
            </a:r>
          </a:p>
          <a:p>
            <a:pPr>
              <a:buAutoNum type="arabicPeriod"/>
            </a:pPr>
            <a:r>
              <a:rPr lang="en-US" sz="2400" dirty="0">
                <a:ea typeface="Source Sans Pro"/>
                <a:cs typeface="Calibri"/>
              </a:rPr>
              <a:t> Complete First and Last Name, SSID, and Grade Filters. Button under Assessment(s) will activate.</a:t>
            </a:r>
          </a:p>
          <a:p>
            <a:pPr>
              <a:buAutoNum type="arabicPeriod"/>
            </a:pPr>
            <a:r>
              <a:rPr lang="en-US" sz="2400" dirty="0">
                <a:ea typeface="Source Sans Pro"/>
                <a:cs typeface="Calibri"/>
              </a:rPr>
              <a:t> Click on </a:t>
            </a:r>
            <a:r>
              <a:rPr lang="en-US" sz="2400" b="1" dirty="0">
                <a:ea typeface="Source Sans Pro"/>
                <a:cs typeface="Calibri"/>
              </a:rPr>
              <a:t>Select Assessments.</a:t>
            </a:r>
          </a:p>
          <a:p>
            <a:endParaRPr lang="en-US" sz="2400" dirty="0">
              <a:ea typeface="Source Sans Pro"/>
              <a:cs typeface="Calibri"/>
            </a:endParaRPr>
          </a:p>
          <a:p>
            <a:pPr>
              <a:buAutoNum type="arabicPeriod"/>
            </a:pPr>
            <a:endParaRPr lang="en-US" sz="2400">
              <a:latin typeface="Calibri"/>
              <a:ea typeface="Source Sans Pro"/>
              <a:cs typeface="Calibri"/>
            </a:endParaRPr>
          </a:p>
        </p:txBody>
      </p:sp>
      <p:pic>
        <p:nvPicPr>
          <p:cNvPr id="3" name="Picture 5" descr="The screenshot explains how to add a registration and the steps to complete this task in WIDA AMS.&#10;&#10;To add a registration, complete the following steps:&#10; Click Test Management from the WIDA AMS My Applications menu bar&#10; Confirm or enter your site criteria in the upper right corner. Click Save&#10; Confirm or enter your Registration Window in the drop-down menu&#10; Select the New Student tab&#10; Complete First and Last Name, SSID, and Grade Filters. Button under Assessment(s) will activate&#10; Click on Select Assessments&#10;The Select Assessment(S) will appear. Select the assessments and domains applicable to the student&#10;Click Add to add a student to the following registrations or click Close to cancel the process without saving the changes&#10;Confirm or edit the Registration Name. The Registration Name will default to user's last name and date.&#10;Complete other demographic fields as needed&#10; Click Register to register the student to the selected assessment&#10;Click View Registration(s) to see the newly created registration&#10;&#10;">
            <a:extLst>
              <a:ext uri="{FF2B5EF4-FFF2-40B4-BE49-F238E27FC236}">
                <a16:creationId xmlns:a16="http://schemas.microsoft.com/office/drawing/2014/main" id="{3C58961D-F849-3836-1F1F-C74660A56A15}"/>
              </a:ext>
            </a:extLst>
          </p:cNvPr>
          <p:cNvPicPr>
            <a:picLocks noChangeAspect="1"/>
          </p:cNvPicPr>
          <p:nvPr/>
        </p:nvPicPr>
        <p:blipFill>
          <a:blip r:embed="rId3"/>
          <a:stretch>
            <a:fillRect/>
          </a:stretch>
        </p:blipFill>
        <p:spPr>
          <a:xfrm>
            <a:off x="8596668" y="1055974"/>
            <a:ext cx="3405204" cy="3425127"/>
          </a:xfrm>
          <a:prstGeom prst="rect">
            <a:avLst/>
          </a:prstGeom>
        </p:spPr>
      </p:pic>
      <p:sp>
        <p:nvSpPr>
          <p:cNvPr id="6" name="Slide Number Placeholder 6">
            <a:extLst>
              <a:ext uri="{FF2B5EF4-FFF2-40B4-BE49-F238E27FC236}">
                <a16:creationId xmlns:a16="http://schemas.microsoft.com/office/drawing/2014/main" id="{D1E707FD-BE9A-9CB9-5E3C-9335C59BD36D}"/>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25</a:t>
            </a:fld>
            <a:endParaRPr lang="en-US" sz="1600">
              <a:solidFill>
                <a:schemeClr val="bg1"/>
              </a:solidFill>
            </a:endParaRPr>
          </a:p>
        </p:txBody>
      </p:sp>
    </p:spTree>
    <p:extLst>
      <p:ext uri="{BB962C8B-B14F-4D97-AF65-F5344CB8AC3E}">
        <p14:creationId xmlns:p14="http://schemas.microsoft.com/office/powerpoint/2010/main" val="277147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FC2-A243-D002-7005-041922491BD4}"/>
              </a:ext>
            </a:extLst>
          </p:cNvPr>
          <p:cNvSpPr>
            <a:spLocks noGrp="1"/>
          </p:cNvSpPr>
          <p:nvPr>
            <p:ph type="title"/>
          </p:nvPr>
        </p:nvSpPr>
        <p:spPr>
          <a:xfrm>
            <a:off x="0" y="0"/>
            <a:ext cx="11187468" cy="1143000"/>
          </a:xfrm>
        </p:spPr>
        <p:txBody>
          <a:bodyPr>
            <a:normAutofit fontScale="90000"/>
          </a:bodyPr>
          <a:lstStyle/>
          <a:p>
            <a:pPr marL="226695"/>
            <a:r>
              <a:rPr lang="en-US" dirty="0"/>
              <a:t>Adding a Registration in Test Management Continued</a:t>
            </a:r>
          </a:p>
        </p:txBody>
      </p:sp>
      <p:sp>
        <p:nvSpPr>
          <p:cNvPr id="5" name="TextBox 4">
            <a:extLst>
              <a:ext uri="{FF2B5EF4-FFF2-40B4-BE49-F238E27FC236}">
                <a16:creationId xmlns:a16="http://schemas.microsoft.com/office/drawing/2014/main" id="{0D9951F7-B047-761F-74AE-05A6D2DEF86E}"/>
              </a:ext>
            </a:extLst>
          </p:cNvPr>
          <p:cNvSpPr txBox="1"/>
          <p:nvPr/>
        </p:nvSpPr>
        <p:spPr>
          <a:xfrm>
            <a:off x="172356" y="953255"/>
            <a:ext cx="821856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Source Sans Pro"/>
                <a:cs typeface="Calibri"/>
              </a:rPr>
              <a:t>To add a registration, continue the following steps:</a:t>
            </a:r>
          </a:p>
          <a:p>
            <a:r>
              <a:rPr lang="en-US" sz="2400" dirty="0">
                <a:ea typeface="Source Sans Pro"/>
                <a:cs typeface="Calibri"/>
              </a:rPr>
              <a:t>7.  The Select Assessment(S) will appear. Select the assessments and domains applicable to the student.</a:t>
            </a:r>
          </a:p>
          <a:p>
            <a:r>
              <a:rPr lang="en-US" sz="2400" dirty="0">
                <a:ea typeface="Source Sans Pro"/>
                <a:cs typeface="Calibri"/>
              </a:rPr>
              <a:t>8. Click</a:t>
            </a:r>
            <a:r>
              <a:rPr lang="en-US" sz="2400" b="1" dirty="0">
                <a:ea typeface="Source Sans Pro"/>
                <a:cs typeface="Calibri"/>
              </a:rPr>
              <a:t> Add</a:t>
            </a:r>
            <a:r>
              <a:rPr lang="en-US" sz="2400" dirty="0">
                <a:ea typeface="Source Sans Pro"/>
                <a:cs typeface="Calibri"/>
              </a:rPr>
              <a:t> to add a student to the following registrations or click </a:t>
            </a:r>
            <a:r>
              <a:rPr lang="en-US" sz="2400" b="1" dirty="0">
                <a:ea typeface="Source Sans Pro"/>
                <a:cs typeface="Calibri"/>
              </a:rPr>
              <a:t>Close</a:t>
            </a:r>
            <a:r>
              <a:rPr lang="en-US" sz="2400" dirty="0">
                <a:ea typeface="Source Sans Pro"/>
                <a:cs typeface="Calibri"/>
              </a:rPr>
              <a:t> to cancel the process without saving the changes.</a:t>
            </a:r>
          </a:p>
          <a:p>
            <a:r>
              <a:rPr lang="en-US" sz="2400" dirty="0">
                <a:ea typeface="Source Sans Pro"/>
                <a:cs typeface="Calibri"/>
              </a:rPr>
              <a:t>9. Confirm or edit the Registration Name. The Registration Name will default to user's last name and date.</a:t>
            </a:r>
          </a:p>
          <a:p>
            <a:r>
              <a:rPr lang="en-US" sz="2400" dirty="0">
                <a:ea typeface="Source Sans Pro"/>
                <a:cs typeface="Calibri"/>
              </a:rPr>
              <a:t>10. Complete other demographic fields as needed.</a:t>
            </a:r>
          </a:p>
          <a:p>
            <a:r>
              <a:rPr lang="en-US" sz="2400" dirty="0">
                <a:ea typeface="Source Sans Pro"/>
                <a:cs typeface="Calibri"/>
              </a:rPr>
              <a:t>11. Click </a:t>
            </a:r>
            <a:r>
              <a:rPr lang="en-US" sz="2400" b="1" dirty="0">
                <a:ea typeface="Source Sans Pro"/>
                <a:cs typeface="Calibri"/>
              </a:rPr>
              <a:t>Register</a:t>
            </a:r>
            <a:r>
              <a:rPr lang="en-US" sz="2400" dirty="0">
                <a:ea typeface="Source Sans Pro"/>
                <a:cs typeface="Calibri"/>
              </a:rPr>
              <a:t> to register the student to the selected assessment.</a:t>
            </a:r>
          </a:p>
          <a:p>
            <a:r>
              <a:rPr lang="en-US" sz="2400" dirty="0">
                <a:ea typeface="Source Sans Pro"/>
                <a:cs typeface="Calibri"/>
              </a:rPr>
              <a:t>12. Click V</a:t>
            </a:r>
            <a:r>
              <a:rPr lang="en-US" sz="2400" b="1" dirty="0">
                <a:ea typeface="Source Sans Pro"/>
                <a:cs typeface="Calibri"/>
              </a:rPr>
              <a:t>iew Registration(s)</a:t>
            </a:r>
            <a:r>
              <a:rPr lang="en-US" sz="2400" dirty="0">
                <a:ea typeface="Source Sans Pro"/>
                <a:cs typeface="Calibri"/>
              </a:rPr>
              <a:t> to see the newly created registration.</a:t>
            </a:r>
          </a:p>
          <a:p>
            <a:pPr>
              <a:buAutoNum type="arabicPeriod"/>
            </a:pPr>
            <a:endParaRPr lang="en-US" sz="2400" dirty="0">
              <a:ea typeface="Source Sans Pro"/>
              <a:cs typeface="Calibri"/>
            </a:endParaRPr>
          </a:p>
          <a:p>
            <a:pPr>
              <a:buAutoNum type="arabicPeriod"/>
            </a:pPr>
            <a:endParaRPr lang="en-US" sz="2400">
              <a:latin typeface="Calibri"/>
              <a:ea typeface="Source Sans Pro"/>
              <a:cs typeface="Calibri"/>
            </a:endParaRPr>
          </a:p>
        </p:txBody>
      </p:sp>
      <p:pic>
        <p:nvPicPr>
          <p:cNvPr id="3" name="Picture 5" descr="The screenshot explains how to add a registration and the steps to complete this task in WIDA AMS.&#10;&#10;To add a registration, complete the following steps:&#10; Click Test Management from the WIDA AMS My Applications menu bar&#10; Confirm or enter your site criteria in the upper right corner. Click Save&#10; Confirm or enter your Registration Window in the drop-down menu&#10; Select the New Student tab&#10; Complete First and Last Name, SSID, and Grade Filters. Button under Assessment(s) will activate&#10; Click on Select Assessments&#10;The Select Assessment(S) will appear. Select the assessments and domains applicable to the student&#10;Click Add to add a student to the following registrations or click Close to cancel the process without saving the changes&#10;Confirm or edit the Registration Name. The Registration Name will default to user's last name and date.&#10;Complete other demographic fields as needed&#10; Click Register to register the student to the selected assessment&#10;Click View Registration(s) to see the newly created registration&#10;&#10;">
            <a:extLst>
              <a:ext uri="{FF2B5EF4-FFF2-40B4-BE49-F238E27FC236}">
                <a16:creationId xmlns:a16="http://schemas.microsoft.com/office/drawing/2014/main" id="{3C58961D-F849-3836-1F1F-C74660A56A15}"/>
              </a:ext>
            </a:extLst>
          </p:cNvPr>
          <p:cNvPicPr>
            <a:picLocks noChangeAspect="1"/>
          </p:cNvPicPr>
          <p:nvPr/>
        </p:nvPicPr>
        <p:blipFill>
          <a:blip r:embed="rId3"/>
          <a:stretch>
            <a:fillRect/>
          </a:stretch>
        </p:blipFill>
        <p:spPr>
          <a:xfrm>
            <a:off x="8596668" y="1055974"/>
            <a:ext cx="3405204" cy="3425127"/>
          </a:xfrm>
          <a:prstGeom prst="rect">
            <a:avLst/>
          </a:prstGeom>
        </p:spPr>
      </p:pic>
      <p:sp>
        <p:nvSpPr>
          <p:cNvPr id="6" name="Slide Number Placeholder 6">
            <a:extLst>
              <a:ext uri="{FF2B5EF4-FFF2-40B4-BE49-F238E27FC236}">
                <a16:creationId xmlns:a16="http://schemas.microsoft.com/office/drawing/2014/main" id="{D1E707FD-BE9A-9CB9-5E3C-9335C59BD36D}"/>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26</a:t>
            </a:fld>
            <a:endParaRPr lang="en-US" sz="1600">
              <a:solidFill>
                <a:schemeClr val="bg1"/>
              </a:solidFill>
            </a:endParaRPr>
          </a:p>
        </p:txBody>
      </p:sp>
    </p:spTree>
    <p:extLst>
      <p:ext uri="{BB962C8B-B14F-4D97-AF65-F5344CB8AC3E}">
        <p14:creationId xmlns:p14="http://schemas.microsoft.com/office/powerpoint/2010/main" val="1277291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16D4-BAF8-B5C3-6F3A-0550EEC2A13D}"/>
              </a:ext>
            </a:extLst>
          </p:cNvPr>
          <p:cNvSpPr>
            <a:spLocks noGrp="1"/>
          </p:cNvSpPr>
          <p:nvPr>
            <p:ph type="title"/>
          </p:nvPr>
        </p:nvSpPr>
        <p:spPr>
          <a:xfrm>
            <a:off x="0" y="0"/>
            <a:ext cx="3429000" cy="1295400"/>
          </a:xfrm>
        </p:spPr>
        <p:txBody>
          <a:bodyPr>
            <a:normAutofit/>
          </a:bodyPr>
          <a:lstStyle/>
          <a:p>
            <a:r>
              <a:rPr lang="en-US"/>
              <a:t>Printing Test Tickets</a:t>
            </a:r>
          </a:p>
        </p:txBody>
      </p:sp>
      <p:pic>
        <p:nvPicPr>
          <p:cNvPr id="3" name="Picture 3" descr="The screenshot tells how to print test tickets in WIDA AMs for the WIDA Online Screener.&#10;&#10;To print test tickets for students in a registration, complete the following steps:&#10; Click Test Management from the WIDA AMS My Applications menu bar&#10; Confirm or enter your site criteria in the upper right corner. Click Save&#10; Confirm or enter your Registration Window in the drop-down menu&#10; Select the View Registrations(s) tab&#10; Apply one or more filter criteria such as SSID, Student Name, Domain, Registration Name, and/or Assessments to refine your search. Or, to print the test tickets for multiple registrations, leave the filters blank&#10;Select the checkbox next to the registration(s) and click Print All Tickets&#10;">
            <a:extLst>
              <a:ext uri="{FF2B5EF4-FFF2-40B4-BE49-F238E27FC236}">
                <a16:creationId xmlns:a16="http://schemas.microsoft.com/office/drawing/2014/main" id="{F9BEF83F-74B4-3154-C940-D94BDAC6B069}"/>
              </a:ext>
            </a:extLst>
          </p:cNvPr>
          <p:cNvPicPr>
            <a:picLocks noChangeAspect="1"/>
          </p:cNvPicPr>
          <p:nvPr/>
        </p:nvPicPr>
        <p:blipFill>
          <a:blip r:embed="rId3"/>
          <a:stretch>
            <a:fillRect/>
          </a:stretch>
        </p:blipFill>
        <p:spPr>
          <a:xfrm>
            <a:off x="4022811" y="0"/>
            <a:ext cx="7345117" cy="2928257"/>
          </a:xfrm>
          <a:prstGeom prst="rect">
            <a:avLst/>
          </a:prstGeom>
        </p:spPr>
      </p:pic>
      <p:sp>
        <p:nvSpPr>
          <p:cNvPr id="4" name="TextBox 3">
            <a:extLst>
              <a:ext uri="{FF2B5EF4-FFF2-40B4-BE49-F238E27FC236}">
                <a16:creationId xmlns:a16="http://schemas.microsoft.com/office/drawing/2014/main" id="{48896BFC-76C6-48F9-C82D-45737BB32AA6}"/>
              </a:ext>
            </a:extLst>
          </p:cNvPr>
          <p:cNvSpPr txBox="1"/>
          <p:nvPr/>
        </p:nvSpPr>
        <p:spPr>
          <a:xfrm>
            <a:off x="114663" y="2905954"/>
            <a:ext cx="1168545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To print test tickets for students in a registration, complete the following steps:</a:t>
            </a:r>
          </a:p>
          <a:p>
            <a:pPr marL="457200" indent="-457200">
              <a:buFont typeface="+mj-lt"/>
              <a:buAutoNum type="arabicPeriod"/>
            </a:pPr>
            <a:r>
              <a:rPr lang="en-US" sz="2000"/>
              <a:t> Click </a:t>
            </a:r>
            <a:r>
              <a:rPr lang="en-US" sz="2000" b="1"/>
              <a:t>Test Management</a:t>
            </a:r>
            <a:r>
              <a:rPr lang="en-US" sz="2000"/>
              <a:t> from the WIDA AMS My Applications menu bar.</a:t>
            </a:r>
          </a:p>
          <a:p>
            <a:pPr marL="457200" indent="-457200">
              <a:buFont typeface="+mj-lt"/>
              <a:buAutoNum type="arabicPeriod"/>
            </a:pPr>
            <a:r>
              <a:rPr lang="en-US" sz="2000"/>
              <a:t> Confirm or enter your site criteria in the upper right corner. Click </a:t>
            </a:r>
            <a:r>
              <a:rPr lang="en-US" sz="2000" b="1"/>
              <a:t>Save.</a:t>
            </a:r>
            <a:endParaRPr lang="en-US" sz="2000"/>
          </a:p>
          <a:p>
            <a:pPr marL="457200" indent="-457200">
              <a:buFont typeface="+mj-lt"/>
              <a:buAutoNum type="arabicPeriod"/>
            </a:pPr>
            <a:r>
              <a:rPr lang="en-US" sz="2000"/>
              <a:t> Confirm or enter your Registration Window in the drop-down menu.</a:t>
            </a:r>
          </a:p>
          <a:p>
            <a:pPr marL="457200" indent="-457200">
              <a:buFont typeface="+mj-lt"/>
              <a:buAutoNum type="arabicPeriod"/>
            </a:pPr>
            <a:r>
              <a:rPr lang="en-US" sz="2000"/>
              <a:t> Select the </a:t>
            </a:r>
            <a:r>
              <a:rPr lang="en-US" sz="2000" b="1"/>
              <a:t>View Registrations(s)</a:t>
            </a:r>
            <a:r>
              <a:rPr lang="en-US" sz="2000"/>
              <a:t> tab.</a:t>
            </a:r>
          </a:p>
          <a:p>
            <a:pPr marL="457200" indent="-457200">
              <a:buFont typeface="+mj-lt"/>
              <a:buAutoNum type="arabicPeriod"/>
            </a:pPr>
            <a:r>
              <a:rPr lang="en-US" sz="2000">
                <a:ea typeface="Source Sans Pro"/>
              </a:rPr>
              <a:t> Apply one or more filter criteria such as SSID, Student Name, Domain, Registration Name, and/or Assessments to refine your search. Or, to print the test tickets for multiple registrations, leave the filters blank</a:t>
            </a:r>
          </a:p>
          <a:p>
            <a:pPr marL="457200" indent="-457200">
              <a:buFont typeface="+mj-lt"/>
              <a:buAutoNum type="arabicPeriod"/>
            </a:pPr>
            <a:r>
              <a:rPr lang="en-US" sz="2000">
                <a:ea typeface="Source Sans Pro"/>
              </a:rPr>
              <a:t>Select the checkbox next to the registration(s) and click </a:t>
            </a:r>
            <a:r>
              <a:rPr lang="en-US" sz="2000" b="1">
                <a:ea typeface="Source Sans Pro"/>
              </a:rPr>
              <a:t>Print All Tickets.</a:t>
            </a:r>
          </a:p>
          <a:p>
            <a:pPr>
              <a:buAutoNum type="arabicPeriod"/>
            </a:pPr>
            <a:endParaRPr lang="en-US"/>
          </a:p>
        </p:txBody>
      </p:sp>
      <p:sp>
        <p:nvSpPr>
          <p:cNvPr id="6" name="Slide Number Placeholder 6">
            <a:extLst>
              <a:ext uri="{FF2B5EF4-FFF2-40B4-BE49-F238E27FC236}">
                <a16:creationId xmlns:a16="http://schemas.microsoft.com/office/drawing/2014/main" id="{406BDB95-A2C3-4025-E65C-CD60D90E3C0F}"/>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27</a:t>
            </a:fld>
            <a:endParaRPr lang="en-US" sz="1600">
              <a:solidFill>
                <a:schemeClr val="bg1"/>
              </a:solidFill>
            </a:endParaRPr>
          </a:p>
        </p:txBody>
      </p:sp>
    </p:spTree>
    <p:extLst>
      <p:ext uri="{BB962C8B-B14F-4D97-AF65-F5344CB8AC3E}">
        <p14:creationId xmlns:p14="http://schemas.microsoft.com/office/powerpoint/2010/main" val="3908279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93-8E7F-9DF9-7876-6EA0CC0CCF48}"/>
              </a:ext>
            </a:extLst>
          </p:cNvPr>
          <p:cNvSpPr>
            <a:spLocks noGrp="1"/>
          </p:cNvSpPr>
          <p:nvPr>
            <p:ph type="title"/>
          </p:nvPr>
        </p:nvSpPr>
        <p:spPr/>
        <p:txBody>
          <a:bodyPr>
            <a:normAutofit/>
          </a:bodyPr>
          <a:lstStyle/>
          <a:p>
            <a:r>
              <a:rPr lang="en-US"/>
              <a:t>Resources in WIDA AMS</a:t>
            </a:r>
          </a:p>
        </p:txBody>
      </p:sp>
      <p:sp>
        <p:nvSpPr>
          <p:cNvPr id="3" name="Text Placeholder 2">
            <a:extLst>
              <a:ext uri="{FF2B5EF4-FFF2-40B4-BE49-F238E27FC236}">
                <a16:creationId xmlns:a16="http://schemas.microsoft.com/office/drawing/2014/main" id="{06E397E4-40C4-3FCF-F640-E76F075250CA}"/>
              </a:ext>
            </a:extLst>
          </p:cNvPr>
          <p:cNvSpPr>
            <a:spLocks noGrp="1"/>
          </p:cNvSpPr>
          <p:nvPr>
            <p:ph type="body" sz="quarter" idx="13"/>
          </p:nvPr>
        </p:nvSpPr>
        <p:spPr>
          <a:xfrm>
            <a:off x="925902" y="1131216"/>
            <a:ext cx="9287380" cy="4817849"/>
          </a:xfrm>
        </p:spPr>
        <p:txBody>
          <a:bodyPr>
            <a:normAutofit/>
          </a:bodyPr>
          <a:lstStyle/>
          <a:p>
            <a:r>
              <a:rPr lang="en-US" sz="2400">
                <a:hlinkClick r:id="rId2"/>
              </a:rPr>
              <a:t>WIDA AMS User Guide</a:t>
            </a:r>
            <a:endParaRPr lang="en-US" sz="2400"/>
          </a:p>
          <a:p>
            <a:r>
              <a:rPr lang="en-US" sz="2400">
                <a:hlinkClick r:id="rId3"/>
              </a:rPr>
              <a:t>WIDA AMS Knowledge Articles</a:t>
            </a:r>
            <a:endParaRPr lang="en-US" sz="2400"/>
          </a:p>
          <a:p>
            <a:r>
              <a:rPr lang="en-US" sz="2400">
                <a:hlinkClick r:id="rId2"/>
              </a:rPr>
              <a:t>Technology Resources- Documents and Downloads</a:t>
            </a:r>
            <a:endParaRPr lang="en-US" sz="2400"/>
          </a:p>
          <a:p>
            <a:r>
              <a:rPr lang="en-US" sz="2400">
                <a:hlinkClick r:id="rId4"/>
              </a:rPr>
              <a:t>Technology Memos and Webinars</a:t>
            </a:r>
            <a:r>
              <a:rPr lang="en-US" sz="2400"/>
              <a:t>-recorded and upcoming webinars-</a:t>
            </a:r>
            <a:r>
              <a:rPr lang="en-US" sz="2400" b="0" i="0">
                <a:solidFill>
                  <a:srgbClr val="000000"/>
                </a:solidFill>
                <a:effectLst/>
              </a:rPr>
              <a:t>On the landing page, select </a:t>
            </a:r>
            <a:r>
              <a:rPr lang="en-US" sz="2400" b="1" i="0">
                <a:solidFill>
                  <a:srgbClr val="000000"/>
                </a:solidFill>
                <a:effectLst/>
              </a:rPr>
              <a:t>My Applications &gt; General Information &gt; Documents</a:t>
            </a:r>
            <a:r>
              <a:rPr lang="en-US" sz="2400" b="0" i="0">
                <a:solidFill>
                  <a:srgbClr val="000000"/>
                </a:solidFill>
                <a:effectLst/>
              </a:rPr>
              <a:t> and filter the Document Type by </a:t>
            </a:r>
            <a:r>
              <a:rPr lang="en-US" sz="2400" b="1" i="0">
                <a:solidFill>
                  <a:srgbClr val="000000"/>
                </a:solidFill>
                <a:effectLst/>
              </a:rPr>
              <a:t>Memos/Documents</a:t>
            </a:r>
            <a:r>
              <a:rPr lang="en-US" sz="2400" b="0" i="0">
                <a:solidFill>
                  <a:srgbClr val="000000"/>
                </a:solidFill>
                <a:effectLst/>
              </a:rPr>
              <a:t>.</a:t>
            </a:r>
            <a:endParaRPr lang="en-US" sz="2400"/>
          </a:p>
          <a:p>
            <a:endParaRPr lang="en-US"/>
          </a:p>
        </p:txBody>
      </p:sp>
      <p:sp>
        <p:nvSpPr>
          <p:cNvPr id="6" name="Slide Number Placeholder 6">
            <a:extLst>
              <a:ext uri="{FF2B5EF4-FFF2-40B4-BE49-F238E27FC236}">
                <a16:creationId xmlns:a16="http://schemas.microsoft.com/office/drawing/2014/main" id="{75FCD8EC-0429-02B6-B734-268F04684D65}"/>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28</a:t>
            </a:fld>
            <a:endParaRPr lang="en-US" sz="1600">
              <a:solidFill>
                <a:schemeClr val="bg1"/>
              </a:solidFill>
            </a:endParaRPr>
          </a:p>
        </p:txBody>
      </p:sp>
    </p:spTree>
    <p:extLst>
      <p:ext uri="{BB962C8B-B14F-4D97-AF65-F5344CB8AC3E}">
        <p14:creationId xmlns:p14="http://schemas.microsoft.com/office/powerpoint/2010/main" val="2525714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1096625" cy="1320800"/>
          </a:xfrm>
        </p:spPr>
        <p:txBody>
          <a:bodyPr>
            <a:normAutofit/>
          </a:bodyPr>
          <a:lstStyle/>
          <a:p>
            <a:pPr marL="226695"/>
            <a:r>
              <a:rPr lang="en-US" dirty="0"/>
              <a:t>Kentucky ACCESS Trainings on KDE Website</a:t>
            </a:r>
          </a:p>
        </p:txBody>
      </p:sp>
      <p:sp>
        <p:nvSpPr>
          <p:cNvPr id="3" name="Text Placeholder 2"/>
          <p:cNvSpPr>
            <a:spLocks noGrp="1"/>
          </p:cNvSpPr>
          <p:nvPr>
            <p:ph type="body" sz="quarter" idx="4294967295"/>
          </p:nvPr>
        </p:nvSpPr>
        <p:spPr>
          <a:xfrm>
            <a:off x="805543" y="1320800"/>
            <a:ext cx="8372021" cy="4900612"/>
          </a:xfrm>
        </p:spPr>
        <p:txBody>
          <a:bodyPr vert="horz" lIns="91440" tIns="45720" rIns="91440" bIns="45720" rtlCol="0" anchor="t">
            <a:normAutofit/>
          </a:bodyPr>
          <a:lstStyle/>
          <a:p>
            <a:r>
              <a:rPr lang="en-US" sz="2400" dirty="0"/>
              <a:t>User Accounts</a:t>
            </a:r>
          </a:p>
          <a:p>
            <a:r>
              <a:rPr lang="en-US" sz="2400" dirty="0"/>
              <a:t>Materials Ordering</a:t>
            </a:r>
          </a:p>
          <a:p>
            <a:r>
              <a:rPr lang="en-US" sz="2400" dirty="0"/>
              <a:t>Test Setup</a:t>
            </a:r>
          </a:p>
          <a:p>
            <a:r>
              <a:rPr lang="en-US" sz="2400" dirty="0"/>
              <a:t>Writing Tier Placement</a:t>
            </a:r>
          </a:p>
          <a:p>
            <a:r>
              <a:rPr lang="en-US" sz="2400" dirty="0"/>
              <a:t>Overview</a:t>
            </a:r>
          </a:p>
          <a:p>
            <a:r>
              <a:rPr lang="en-US" sz="2400" dirty="0"/>
              <a:t>ACCESS Roster Training in SDRR (coming soon)</a:t>
            </a:r>
          </a:p>
          <a:p>
            <a:endParaRPr lang="en-US" sz="2400" dirty="0"/>
          </a:p>
          <a:p>
            <a:pPr marL="0" indent="0">
              <a:buNone/>
            </a:pPr>
            <a:r>
              <a:rPr lang="en-US" sz="2400" dirty="0"/>
              <a:t>ACCESS Trainings are located on </a:t>
            </a:r>
            <a:r>
              <a:rPr lang="en-US" sz="2400" dirty="0">
                <a:hlinkClick r:id="rId3"/>
              </a:rPr>
              <a:t>ACCESS for ELLs</a:t>
            </a:r>
            <a:r>
              <a:rPr lang="en-US" sz="2400" dirty="0"/>
              <a:t> webpage of the Kentucky Department of Education (KDE) website.</a:t>
            </a:r>
          </a:p>
        </p:txBody>
      </p:sp>
      <p:sp>
        <p:nvSpPr>
          <p:cNvPr id="4" name="Slide Number Placeholder 6">
            <a:extLst>
              <a:ext uri="{FF2B5EF4-FFF2-40B4-BE49-F238E27FC236}">
                <a16:creationId xmlns:a16="http://schemas.microsoft.com/office/drawing/2014/main" id="{9008BF42-1FFE-B241-71E2-7B4F3AE3C4FE}"/>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29</a:t>
            </a:fld>
            <a:endParaRPr lang="en-US" sz="1600">
              <a:solidFill>
                <a:schemeClr val="bg1"/>
              </a:solidFill>
            </a:endParaRPr>
          </a:p>
        </p:txBody>
      </p:sp>
    </p:spTree>
    <p:extLst>
      <p:ext uri="{BB962C8B-B14F-4D97-AF65-F5344CB8AC3E}">
        <p14:creationId xmlns:p14="http://schemas.microsoft.com/office/powerpoint/2010/main" val="88828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EFD16-C1AB-41ED-9D16-33D0BE835CD7}"/>
              </a:ext>
            </a:extLst>
          </p:cNvPr>
          <p:cNvSpPr>
            <a:spLocks noGrp="1"/>
          </p:cNvSpPr>
          <p:nvPr>
            <p:ph type="title" idx="4294967295"/>
          </p:nvPr>
        </p:nvSpPr>
        <p:spPr>
          <a:xfrm>
            <a:off x="0" y="0"/>
            <a:ext cx="8993188" cy="1132114"/>
          </a:xfrm>
          <a:prstGeom prst="rect">
            <a:avLst/>
          </a:prstGeom>
        </p:spPr>
        <p:txBody>
          <a:bodyPr vert="horz" lIns="91440" tIns="45720" rIns="91440" bIns="45720" rtlCol="0" anchor="ctr">
            <a:normAutofit/>
          </a:bodyPr>
          <a:lstStyle/>
          <a:p>
            <a:pPr>
              <a:lnSpc>
                <a:spcPct val="100000"/>
              </a:lnSpc>
            </a:pPr>
            <a:r>
              <a:rPr lang="en-US" altLang="en-US" kern="1200">
                <a:latin typeface="+mj-lt"/>
                <a:ea typeface="+mj-ea"/>
                <a:cs typeface="+mj-cs"/>
              </a:rPr>
              <a:t>WIDA AMS–Login Information</a:t>
            </a:r>
            <a:endParaRPr lang="en-US" kern="1200">
              <a:latin typeface="+mj-lt"/>
              <a:ea typeface="+mj-ea"/>
              <a:cs typeface="+mj-cs"/>
            </a:endParaRPr>
          </a:p>
        </p:txBody>
      </p:sp>
      <p:sp>
        <p:nvSpPr>
          <p:cNvPr id="3" name="TextBox 2">
            <a:extLst>
              <a:ext uri="{FF2B5EF4-FFF2-40B4-BE49-F238E27FC236}">
                <a16:creationId xmlns:a16="http://schemas.microsoft.com/office/drawing/2014/main" id="{B3B17A44-3D68-F5C6-EFA9-D1B01033CC5D}"/>
              </a:ext>
            </a:extLst>
          </p:cNvPr>
          <p:cNvSpPr txBox="1"/>
          <p:nvPr/>
        </p:nvSpPr>
        <p:spPr>
          <a:xfrm>
            <a:off x="274034" y="1262445"/>
            <a:ext cx="11814334" cy="4154984"/>
          </a:xfrm>
          <a:prstGeom prst="rect">
            <a:avLst/>
          </a:prstGeom>
          <a:noFill/>
        </p:spPr>
        <p:txBody>
          <a:bodyPr wrap="square" lIns="91440" tIns="45720" rIns="91440" bIns="45720" anchor="t">
            <a:spAutoFit/>
          </a:bodyPr>
          <a:lstStyle/>
          <a:p>
            <a:pPr algn="l"/>
            <a:r>
              <a:rPr lang="en-US" sz="2400" b="1" i="0" dirty="0">
                <a:effectLst/>
              </a:rPr>
              <a:t>Welcome to the WIDA Assessment Management System (AMS) </a:t>
            </a:r>
          </a:p>
          <a:p>
            <a:r>
              <a:rPr lang="en-US" sz="2400" b="0" i="0" dirty="0">
                <a:effectLst/>
              </a:rPr>
              <a:t>WIDA AMS supports the administration of the ACCESS for ELLs suite of assessments and WIDA </a:t>
            </a:r>
            <a:r>
              <a:rPr lang="en-US" sz="2400" dirty="0"/>
              <a:t>Screener Online</a:t>
            </a:r>
            <a:r>
              <a:rPr lang="en-US" sz="2400" b="0" i="0" dirty="0">
                <a:effectLst/>
              </a:rPr>
              <a:t>.</a:t>
            </a:r>
          </a:p>
          <a:p>
            <a:pPr algn="l"/>
            <a:endParaRPr lang="en-US" sz="2400" b="0" i="0">
              <a:effectLst/>
            </a:endParaRPr>
          </a:p>
          <a:p>
            <a:r>
              <a:rPr lang="en-US" sz="2400" b="1" i="0" dirty="0">
                <a:effectLst/>
              </a:rPr>
              <a:t>Logging in to WIDA AMS </a:t>
            </a:r>
          </a:p>
          <a:p>
            <a:r>
              <a:rPr lang="en-US" sz="2400" b="0" i="0" dirty="0">
                <a:effectLst/>
              </a:rPr>
              <a:t>To access WIDA AMS, log in using </a:t>
            </a:r>
            <a:r>
              <a:rPr lang="en-US" sz="2400" dirty="0"/>
              <a:t>the</a:t>
            </a:r>
            <a:r>
              <a:rPr lang="en-US" sz="2400" b="0" i="0" dirty="0">
                <a:effectLst/>
              </a:rPr>
              <a:t> username (email address) and password. If </a:t>
            </a:r>
            <a:r>
              <a:rPr lang="en-US" sz="2400" dirty="0"/>
              <a:t>staff</a:t>
            </a:r>
            <a:r>
              <a:rPr lang="en-US" sz="2400" b="0" i="0" dirty="0">
                <a:effectLst/>
              </a:rPr>
              <a:t> do not have a WIDA AMS login, go to the 'Logging in' section of </a:t>
            </a:r>
            <a:r>
              <a:rPr lang="en-US" sz="2400" dirty="0"/>
              <a:t>the</a:t>
            </a:r>
            <a:r>
              <a:rPr lang="en-US" sz="2400" b="0" i="0" dirty="0">
                <a:effectLst/>
              </a:rPr>
              <a:t> WIDA member/state page. Find </a:t>
            </a:r>
            <a:r>
              <a:rPr lang="en-US" sz="2400" dirty="0">
                <a:hlinkClick r:id="rId3">
                  <a:extLst>
                    <a:ext uri="{A12FA001-AC4F-418D-AE19-62706E023703}">
                      <ahyp:hlinkClr xmlns:ahyp="http://schemas.microsoft.com/office/drawing/2018/hyperlinkcolor" val="tx"/>
                    </a:ext>
                  </a:extLst>
                </a:hlinkClick>
              </a:rPr>
              <a:t>Kentucky’s</a:t>
            </a:r>
            <a:r>
              <a:rPr lang="en-US" sz="2400" b="0" i="0" dirty="0">
                <a:effectLst/>
                <a:hlinkClick r:id="rId3">
                  <a:extLst>
                    <a:ext uri="{A12FA001-AC4F-418D-AE19-62706E023703}">
                      <ahyp:hlinkClr xmlns:ahyp="http://schemas.microsoft.com/office/drawing/2018/hyperlinkcolor" val="tx"/>
                    </a:ext>
                  </a:extLst>
                </a:hlinkClick>
              </a:rPr>
              <a:t> member/state page </a:t>
            </a:r>
            <a:r>
              <a:rPr lang="en-US" sz="2400" b="0" i="0" dirty="0">
                <a:effectLst/>
              </a:rPr>
              <a:t>by going to the WIDA website and using the drop down in the upper right corner.  </a:t>
            </a:r>
            <a:r>
              <a:rPr lang="en-US" sz="2400" dirty="0"/>
              <a:t>T</a:t>
            </a:r>
            <a:r>
              <a:rPr lang="en-US" sz="2400" b="0" i="0" dirty="0">
                <a:effectLst/>
              </a:rPr>
              <a:t>he WIDA Client Services Center can also assist staff. Check the DRC System Status Indicator to see if all systems are operating normally or if there is an outage that could be affecting </a:t>
            </a:r>
            <a:r>
              <a:rPr lang="en-US" sz="2400" dirty="0"/>
              <a:t>the</a:t>
            </a:r>
            <a:r>
              <a:rPr lang="en-US" sz="2400" b="0" i="0" dirty="0">
                <a:effectLst/>
              </a:rPr>
              <a:t> work.</a:t>
            </a:r>
          </a:p>
        </p:txBody>
      </p:sp>
      <p:sp>
        <p:nvSpPr>
          <p:cNvPr id="6" name="Slide Number Placeholder 6">
            <a:extLst>
              <a:ext uri="{FF2B5EF4-FFF2-40B4-BE49-F238E27FC236}">
                <a16:creationId xmlns:a16="http://schemas.microsoft.com/office/drawing/2014/main" id="{A0046424-F1D6-358C-E6C2-CD551F150694}"/>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3</a:t>
            </a:fld>
            <a:endParaRPr lang="en-US" sz="1600">
              <a:solidFill>
                <a:schemeClr val="bg1"/>
              </a:solidFill>
            </a:endParaRPr>
          </a:p>
        </p:txBody>
      </p:sp>
    </p:spTree>
    <p:extLst>
      <p:ext uri="{BB962C8B-B14F-4D97-AF65-F5344CB8AC3E}">
        <p14:creationId xmlns:p14="http://schemas.microsoft.com/office/powerpoint/2010/main" val="1661399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descr="It is the title slide" title="Contact information"/>
          <p:cNvSpPr>
            <a:spLocks noGrp="1"/>
          </p:cNvSpPr>
          <p:nvPr>
            <p:ph type="title"/>
          </p:nvPr>
        </p:nvSpPr>
        <p:spPr>
          <a:xfrm>
            <a:off x="0" y="1"/>
            <a:ext cx="9404350" cy="1174512"/>
          </a:xfrm>
        </p:spPr>
        <p:txBody>
          <a:bodyPr>
            <a:normAutofit/>
          </a:bodyPr>
          <a:lstStyle/>
          <a:p>
            <a:pPr eaLnBrk="1" hangingPunct="1"/>
            <a:r>
              <a:rPr lang="en-US" altLang="en-US"/>
              <a:t>Contact Information:</a:t>
            </a:r>
          </a:p>
        </p:txBody>
      </p:sp>
      <p:sp>
        <p:nvSpPr>
          <p:cNvPr id="16388" name="Rectangle 15" descr="It is the e-mail address and phone number information for KDE and DRC." title="Contact Information"/>
          <p:cNvSpPr>
            <a:spLocks noChangeArrowheads="1"/>
          </p:cNvSpPr>
          <p:nvPr/>
        </p:nvSpPr>
        <p:spPr bwMode="auto">
          <a:xfrm>
            <a:off x="666034" y="1739417"/>
            <a:ext cx="1053623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3200" b="1">
                <a:latin typeface="+mn-lt"/>
              </a:rPr>
              <a:t>KDE:</a:t>
            </a:r>
          </a:p>
          <a:p>
            <a:pPr eaLnBrk="1" hangingPunct="1">
              <a:spcBef>
                <a:spcPct val="0"/>
              </a:spcBef>
              <a:buClrTx/>
              <a:buSzTx/>
              <a:buFontTx/>
              <a:buNone/>
            </a:pPr>
            <a:r>
              <a:rPr lang="en-US" altLang="en-US" sz="3200">
                <a:latin typeface="+mn-lt"/>
                <a:hlinkClick r:id="rId3"/>
              </a:rPr>
              <a:t>Chris Williams</a:t>
            </a:r>
            <a:r>
              <a:rPr lang="en-US" altLang="en-US" sz="3200">
                <a:latin typeface="+mn-lt"/>
              </a:rPr>
              <a:t> </a:t>
            </a:r>
          </a:p>
          <a:p>
            <a:pPr eaLnBrk="1" hangingPunct="1">
              <a:spcBef>
                <a:spcPct val="0"/>
              </a:spcBef>
              <a:buClrTx/>
              <a:buSzTx/>
              <a:buFontTx/>
              <a:buNone/>
            </a:pPr>
            <a:r>
              <a:rPr lang="en-US" altLang="en-US" sz="3200">
                <a:latin typeface="+mn-lt"/>
              </a:rPr>
              <a:t>502-564-4394 ext. 4750 </a:t>
            </a:r>
          </a:p>
          <a:p>
            <a:pPr eaLnBrk="1" hangingPunct="1">
              <a:spcBef>
                <a:spcPct val="0"/>
              </a:spcBef>
              <a:buClrTx/>
              <a:buSzTx/>
              <a:buFontTx/>
              <a:buNone/>
            </a:pPr>
            <a:endParaRPr lang="en-US" altLang="en-US" sz="3200">
              <a:latin typeface="+mn-lt"/>
            </a:endParaRPr>
          </a:p>
          <a:p>
            <a:pPr eaLnBrk="1" hangingPunct="1">
              <a:spcBef>
                <a:spcPct val="0"/>
              </a:spcBef>
              <a:buClrTx/>
              <a:buSzTx/>
              <a:buFontTx/>
              <a:buNone/>
            </a:pPr>
            <a:r>
              <a:rPr lang="en-US" altLang="en-US" sz="3200" b="1">
                <a:latin typeface="+mn-lt"/>
              </a:rPr>
              <a:t>DRC</a:t>
            </a:r>
            <a:r>
              <a:rPr lang="en-US" altLang="en-US" sz="3200">
                <a:latin typeface="+mn-lt"/>
              </a:rPr>
              <a:t>:</a:t>
            </a:r>
          </a:p>
          <a:p>
            <a:pPr eaLnBrk="1" hangingPunct="1">
              <a:spcBef>
                <a:spcPct val="0"/>
              </a:spcBef>
              <a:buClrTx/>
              <a:buSzTx/>
              <a:buFontTx/>
              <a:buNone/>
            </a:pPr>
            <a:r>
              <a:rPr lang="en-US" altLang="en-US" sz="3200">
                <a:latin typeface="+mn-lt"/>
                <a:hlinkClick r:id="rId4"/>
              </a:rPr>
              <a:t>WIDA DRC Customer Service</a:t>
            </a:r>
            <a:endParaRPr lang="en-US" altLang="en-US" sz="3200">
              <a:latin typeface="+mn-lt"/>
            </a:endParaRPr>
          </a:p>
          <a:p>
            <a:pPr eaLnBrk="1" hangingPunct="1">
              <a:spcBef>
                <a:spcPct val="0"/>
              </a:spcBef>
              <a:buClrTx/>
              <a:buSzTx/>
              <a:buFontTx/>
              <a:buNone/>
            </a:pPr>
            <a:r>
              <a:rPr lang="en-US" altLang="en-US" sz="3200">
                <a:latin typeface="+mn-lt"/>
              </a:rPr>
              <a:t>Data Recognition Corporation</a:t>
            </a:r>
          </a:p>
          <a:p>
            <a:pPr eaLnBrk="1" hangingPunct="1">
              <a:spcBef>
                <a:spcPct val="0"/>
              </a:spcBef>
              <a:buClrTx/>
              <a:buSzTx/>
              <a:buFontTx/>
              <a:buNone/>
            </a:pPr>
            <a:r>
              <a:rPr lang="en-US" altLang="en-US" sz="3200">
                <a:latin typeface="+mn-lt"/>
              </a:rPr>
              <a:t>855-787-9615 TTY: 763-268-2889</a:t>
            </a:r>
          </a:p>
        </p:txBody>
      </p:sp>
      <p:sp>
        <p:nvSpPr>
          <p:cNvPr id="2" name="Slide Number Placeholder 6">
            <a:extLst>
              <a:ext uri="{FF2B5EF4-FFF2-40B4-BE49-F238E27FC236}">
                <a16:creationId xmlns:a16="http://schemas.microsoft.com/office/drawing/2014/main" id="{076ACB16-7FAD-FCC6-BC00-4AF16C10B2A2}"/>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30</a:t>
            </a:fld>
            <a:endParaRPr lang="en-US" sz="1600">
              <a:solidFill>
                <a:schemeClr val="bg1"/>
              </a:solidFill>
            </a:endParaRPr>
          </a:p>
        </p:txBody>
      </p:sp>
    </p:spTree>
    <p:extLst>
      <p:ext uri="{BB962C8B-B14F-4D97-AF65-F5344CB8AC3E}">
        <p14:creationId xmlns:p14="http://schemas.microsoft.com/office/powerpoint/2010/main" val="163151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6254-FC92-2A39-E176-9F6DC9684245}"/>
              </a:ext>
            </a:extLst>
          </p:cNvPr>
          <p:cNvSpPr>
            <a:spLocks noGrp="1"/>
          </p:cNvSpPr>
          <p:nvPr>
            <p:ph type="title"/>
          </p:nvPr>
        </p:nvSpPr>
        <p:spPr>
          <a:xfrm>
            <a:off x="0" y="-3567"/>
            <a:ext cx="4639056" cy="1157454"/>
          </a:xfrm>
        </p:spPr>
        <p:txBody>
          <a:bodyPr>
            <a:normAutofit/>
          </a:bodyPr>
          <a:lstStyle/>
          <a:p>
            <a:r>
              <a:rPr lang="en-US"/>
              <a:t>Login to WIDA AMS</a:t>
            </a:r>
          </a:p>
        </p:txBody>
      </p:sp>
      <p:sp>
        <p:nvSpPr>
          <p:cNvPr id="13" name="Content Placeholder 12">
            <a:extLst>
              <a:ext uri="{FF2B5EF4-FFF2-40B4-BE49-F238E27FC236}">
                <a16:creationId xmlns:a16="http://schemas.microsoft.com/office/drawing/2014/main" id="{DA592AAA-D754-66E4-0E1A-EB6B75551EB1}"/>
              </a:ext>
            </a:extLst>
          </p:cNvPr>
          <p:cNvSpPr>
            <a:spLocks noGrp="1"/>
          </p:cNvSpPr>
          <p:nvPr>
            <p:ph idx="1"/>
          </p:nvPr>
        </p:nvSpPr>
        <p:spPr>
          <a:xfrm>
            <a:off x="185315" y="1638939"/>
            <a:ext cx="3591473" cy="3785419"/>
          </a:xfrm>
        </p:spPr>
        <p:txBody>
          <a:bodyPr>
            <a:noAutofit/>
          </a:bodyPr>
          <a:lstStyle/>
          <a:p>
            <a:r>
              <a:rPr lang="en-US" sz="2400">
                <a:hlinkClick r:id="rId2"/>
              </a:rPr>
              <a:t>WIDA AMS</a:t>
            </a:r>
            <a:endParaRPr lang="en-US" sz="2400"/>
          </a:p>
          <a:p>
            <a:r>
              <a:rPr lang="en-US" sz="2400"/>
              <a:t>If District Assessment Coordinators (DACs) and District Technology Coordinators (DTCs) need an account, contact </a:t>
            </a:r>
            <a:r>
              <a:rPr lang="en-US" sz="2400">
                <a:hlinkClick r:id="rId3"/>
              </a:rPr>
              <a:t>Chris Williams</a:t>
            </a:r>
            <a:r>
              <a:rPr lang="en-US" sz="2400"/>
              <a:t>.</a:t>
            </a:r>
          </a:p>
          <a:p>
            <a:r>
              <a:rPr lang="en-US" sz="2400"/>
              <a:t>If school personnel need an account, contact the DAC.</a:t>
            </a:r>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When you get to the DRC Insight, there is a place for you to first add your username in the first box and then below that is the place for you to enter in your password and then hit the Sign in button below the password box. If you forgot your password, there is a forgot your password at the very bottom of the screen to allow you to get your login information reset so you can then login . ">
            <a:extLst>
              <a:ext uri="{FF2B5EF4-FFF2-40B4-BE49-F238E27FC236}">
                <a16:creationId xmlns:a16="http://schemas.microsoft.com/office/drawing/2014/main" id="{C14A7348-E271-0A21-C37A-BF40CF30CEC6}"/>
              </a:ext>
            </a:extLst>
          </p:cNvPr>
          <p:cNvPicPr>
            <a:picLocks noChangeAspect="1"/>
          </p:cNvPicPr>
          <p:nvPr/>
        </p:nvPicPr>
        <p:blipFill>
          <a:blip r:embed="rId4"/>
          <a:stretch>
            <a:fillRect/>
          </a:stretch>
        </p:blipFill>
        <p:spPr>
          <a:xfrm>
            <a:off x="6103568" y="807593"/>
            <a:ext cx="4623918" cy="5239568"/>
          </a:xfrm>
          <a:prstGeom prst="rect">
            <a:avLst/>
          </a:prstGeom>
          <a:effectLst/>
        </p:spPr>
      </p:pic>
      <p:sp>
        <p:nvSpPr>
          <p:cNvPr id="3" name="Slide Number Placeholder 3">
            <a:extLst>
              <a:ext uri="{FF2B5EF4-FFF2-40B4-BE49-F238E27FC236}">
                <a16:creationId xmlns:a16="http://schemas.microsoft.com/office/drawing/2014/main" id="{C859C9FD-1313-3F45-253A-A6C45D4B26AE}"/>
              </a:ext>
            </a:extLst>
          </p:cNvPr>
          <p:cNvSpPr txBox="1">
            <a:spLocks/>
          </p:cNvSpPr>
          <p:nvPr/>
        </p:nvSpPr>
        <p:spPr>
          <a:xfrm>
            <a:off x="1094274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pPr/>
              <a:t>4</a:t>
            </a:fld>
            <a:endParaRPr lang="en-US"/>
          </a:p>
        </p:txBody>
      </p:sp>
    </p:spTree>
    <p:extLst>
      <p:ext uri="{BB962C8B-B14F-4D97-AF65-F5344CB8AC3E}">
        <p14:creationId xmlns:p14="http://schemas.microsoft.com/office/powerpoint/2010/main" val="278911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0F52-14FB-FA6C-2C0D-78BFFB1C8166}"/>
              </a:ext>
            </a:extLst>
          </p:cNvPr>
          <p:cNvSpPr>
            <a:spLocks noGrp="1"/>
          </p:cNvSpPr>
          <p:nvPr>
            <p:ph type="title"/>
          </p:nvPr>
        </p:nvSpPr>
        <p:spPr>
          <a:xfrm>
            <a:off x="0" y="1"/>
            <a:ext cx="10515600" cy="1205404"/>
          </a:xfrm>
        </p:spPr>
        <p:txBody>
          <a:bodyPr>
            <a:normAutofit/>
          </a:bodyPr>
          <a:lstStyle/>
          <a:p>
            <a:r>
              <a:rPr lang="en-US"/>
              <a:t>WIDA AMS</a:t>
            </a:r>
          </a:p>
        </p:txBody>
      </p:sp>
      <p:sp>
        <p:nvSpPr>
          <p:cNvPr id="3" name="Content Placeholder 2">
            <a:extLst>
              <a:ext uri="{FF2B5EF4-FFF2-40B4-BE49-F238E27FC236}">
                <a16:creationId xmlns:a16="http://schemas.microsoft.com/office/drawing/2014/main" id="{50CDAF6C-91BD-B2B2-B0A7-DA2489C58A19}"/>
              </a:ext>
            </a:extLst>
          </p:cNvPr>
          <p:cNvSpPr>
            <a:spLocks noGrp="1"/>
          </p:cNvSpPr>
          <p:nvPr>
            <p:ph idx="1"/>
          </p:nvPr>
        </p:nvSpPr>
        <p:spPr>
          <a:xfrm>
            <a:off x="348615" y="1205404"/>
            <a:ext cx="11494770" cy="4644549"/>
          </a:xfrm>
        </p:spPr>
        <p:txBody>
          <a:bodyPr vert="horz" lIns="91440" tIns="45720" rIns="91440" bIns="45720" rtlCol="0" anchor="t">
            <a:normAutofit/>
          </a:bodyPr>
          <a:lstStyle/>
          <a:p>
            <a:pPr marL="0" indent="0" algn="l">
              <a:buNone/>
            </a:pPr>
            <a:r>
              <a:rPr lang="en-US" sz="2400" b="1"/>
              <a:t>WIDA AMS Landing Page:</a:t>
            </a:r>
          </a:p>
          <a:p>
            <a:pPr lvl="1"/>
            <a:r>
              <a:rPr lang="en-US"/>
              <a:t>The names on some WIDA AMS landing page tiles have been renamed.   </a:t>
            </a:r>
          </a:p>
          <a:p>
            <a:pPr lvl="1"/>
            <a:r>
              <a:rPr lang="en-US"/>
              <a:t>Import Students has changed to Import Management – with the addition of the import registrations functionality in fall 2024, users will use the application to import students and update registrations. </a:t>
            </a:r>
          </a:p>
          <a:p>
            <a:pPr lvl="1"/>
            <a:r>
              <a:rPr lang="en-US"/>
              <a:t>Test Sessions has been removed from the Manage Registrations button. </a:t>
            </a:r>
          </a:p>
          <a:p>
            <a:pPr lvl="1"/>
            <a:r>
              <a:rPr lang="en-US"/>
              <a:t>Download Individual Student Reports has been changed to Download Student and Status Reports, reflecting the addition of Test Status and Student Status features in Reporting Services. </a:t>
            </a:r>
          </a:p>
          <a:p>
            <a:pPr lvl="1"/>
            <a:r>
              <a:rPr lang="en-US"/>
              <a:t>The Download Status Reports button has been removed and replaced with Knowledge Articles to provide users with an easy way to access this customer support resource.</a:t>
            </a:r>
          </a:p>
        </p:txBody>
      </p:sp>
      <p:sp>
        <p:nvSpPr>
          <p:cNvPr id="5" name="Slide Number Placeholder 6">
            <a:extLst>
              <a:ext uri="{FF2B5EF4-FFF2-40B4-BE49-F238E27FC236}">
                <a16:creationId xmlns:a16="http://schemas.microsoft.com/office/drawing/2014/main" id="{644912E3-BE54-5D3C-0588-29088FEE0C8D}"/>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5</a:t>
            </a:fld>
            <a:endParaRPr lang="en-US" sz="1600">
              <a:solidFill>
                <a:schemeClr val="bg1"/>
              </a:solidFill>
            </a:endParaRPr>
          </a:p>
        </p:txBody>
      </p:sp>
    </p:spTree>
    <p:extLst>
      <p:ext uri="{BB962C8B-B14F-4D97-AF65-F5344CB8AC3E}">
        <p14:creationId xmlns:p14="http://schemas.microsoft.com/office/powerpoint/2010/main" val="110489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B580-BE3D-65AE-5997-AEDEDF58A0C7}"/>
              </a:ext>
            </a:extLst>
          </p:cNvPr>
          <p:cNvSpPr>
            <a:spLocks noGrp="1"/>
          </p:cNvSpPr>
          <p:nvPr>
            <p:ph type="title"/>
          </p:nvPr>
        </p:nvSpPr>
        <p:spPr>
          <a:xfrm>
            <a:off x="0" y="12673"/>
            <a:ext cx="10515600" cy="1130328"/>
          </a:xfrm>
        </p:spPr>
        <p:txBody>
          <a:bodyPr>
            <a:normAutofit/>
          </a:bodyPr>
          <a:lstStyle/>
          <a:p>
            <a:r>
              <a:rPr lang="en-US"/>
              <a:t>WIDA AMS Landing Page</a:t>
            </a:r>
          </a:p>
        </p:txBody>
      </p:sp>
      <p:pic>
        <p:nvPicPr>
          <p:cNvPr id="8" name="Content Placeholder 7" descr="It is the user interface for the WIDA AMS (Assessment Management System) titled &quot;DRC INSIGHT&quot;. It displays a navigation bar with the options &quot;WIDA&quot; and &quot;MY APPLICATIONS&quot; followed by a dropdown menu indicator. Below this is the heading &quot;WIDA AMS&quot; and a welcome message: &quot;Welcome! What would you like to do today?&quot; Eight interactive options are presented as buttons with icons and text, offering various administrative actions: &quot;Add/Edit Users,&quot; &quot;Import Students,&quot; &quot;Manage Students,&quot; &quot;Manage Test Sessions / Registrations,&quot; &quot;Download Individual Student Reports,&quot; &quot;Score WIDA Screener Responses,&quot; &quot;Order and Manage ACCESS Materials,&quot; and &quot;Install and Configure Testing Software.&quot; The design is clean, with a simple color scheme, primarily using blue and white, which suggests a professional and user-friendly interface for educational administration purposes.&#10;&#10;In WIDA AMS there will be a set of tiles that take you directly to adding/editing users. manage students, manage test sessions/registrations, download individual student reports.  download status reports, score WIDA screener responses, view documentation, order and manage ACCESS materials, reports and install and configure testing software.&#10;">
            <a:extLst>
              <a:ext uri="{FF2B5EF4-FFF2-40B4-BE49-F238E27FC236}">
                <a16:creationId xmlns:a16="http://schemas.microsoft.com/office/drawing/2014/main" id="{1D47A2D1-99A1-0345-1C0E-81D933436378}"/>
              </a:ext>
            </a:extLst>
          </p:cNvPr>
          <p:cNvPicPr>
            <a:picLocks noGrp="1" noChangeAspect="1"/>
          </p:cNvPicPr>
          <p:nvPr>
            <p:ph idx="1"/>
          </p:nvPr>
        </p:nvPicPr>
        <p:blipFill>
          <a:blip r:embed="rId3"/>
          <a:stretch>
            <a:fillRect/>
          </a:stretch>
        </p:blipFill>
        <p:spPr>
          <a:xfrm>
            <a:off x="319659" y="1454338"/>
            <a:ext cx="11176530" cy="4077090"/>
          </a:xfrm>
        </p:spPr>
      </p:pic>
      <p:sp>
        <p:nvSpPr>
          <p:cNvPr id="4" name="Slide Number Placeholder 6">
            <a:extLst>
              <a:ext uri="{FF2B5EF4-FFF2-40B4-BE49-F238E27FC236}">
                <a16:creationId xmlns:a16="http://schemas.microsoft.com/office/drawing/2014/main" id="{0FE2EF6A-9D85-6A21-79F3-19833F3512A1}"/>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6</a:t>
            </a:fld>
            <a:endParaRPr lang="en-US" sz="1600">
              <a:solidFill>
                <a:schemeClr val="bg1"/>
              </a:solidFill>
            </a:endParaRPr>
          </a:p>
        </p:txBody>
      </p:sp>
    </p:spTree>
    <p:extLst>
      <p:ext uri="{BB962C8B-B14F-4D97-AF65-F5344CB8AC3E}">
        <p14:creationId xmlns:p14="http://schemas.microsoft.com/office/powerpoint/2010/main" val="178021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21D9-8BF8-9447-8F78-98CF89064B55}"/>
              </a:ext>
            </a:extLst>
          </p:cNvPr>
          <p:cNvSpPr>
            <a:spLocks noGrp="1"/>
          </p:cNvSpPr>
          <p:nvPr>
            <p:ph type="title"/>
          </p:nvPr>
        </p:nvSpPr>
        <p:spPr>
          <a:xfrm>
            <a:off x="0" y="0"/>
            <a:ext cx="10515600" cy="1174813"/>
          </a:xfrm>
        </p:spPr>
        <p:txBody>
          <a:bodyPr>
            <a:normAutofit/>
          </a:bodyPr>
          <a:lstStyle/>
          <a:p>
            <a:r>
              <a:rPr lang="en-US"/>
              <a:t>Import Management</a:t>
            </a:r>
          </a:p>
        </p:txBody>
      </p:sp>
      <p:sp>
        <p:nvSpPr>
          <p:cNvPr id="3" name="Content Placeholder 2">
            <a:extLst>
              <a:ext uri="{FF2B5EF4-FFF2-40B4-BE49-F238E27FC236}">
                <a16:creationId xmlns:a16="http://schemas.microsoft.com/office/drawing/2014/main" id="{B8CAB9AC-5741-41B4-3A2E-C4E46690B9E3}"/>
              </a:ext>
            </a:extLst>
          </p:cNvPr>
          <p:cNvSpPr>
            <a:spLocks noGrp="1"/>
          </p:cNvSpPr>
          <p:nvPr>
            <p:ph idx="1"/>
          </p:nvPr>
        </p:nvSpPr>
        <p:spPr>
          <a:xfrm>
            <a:off x="234696" y="1023257"/>
            <a:ext cx="11753088" cy="4354286"/>
          </a:xfrm>
        </p:spPr>
        <p:txBody>
          <a:bodyPr>
            <a:normAutofit fontScale="70000" lnSpcReduction="20000"/>
          </a:bodyPr>
          <a:lstStyle/>
          <a:p>
            <a:pPr marL="0" indent="0">
              <a:buNone/>
            </a:pPr>
            <a:r>
              <a:rPr lang="en-US" sz="3300" b="1"/>
              <a:t>NEW Registration Import File: </a:t>
            </a:r>
          </a:p>
          <a:p>
            <a:pPr lvl="1"/>
            <a:r>
              <a:rPr lang="en-US" sz="3300"/>
              <a:t>This file can be used to re-organize and regroup automatically generated registrations </a:t>
            </a:r>
            <a:r>
              <a:rPr lang="en-US" sz="3300" err="1"/>
              <a:t>en</a:t>
            </a:r>
            <a:r>
              <a:rPr lang="en-US" sz="3300"/>
              <a:t> masse.</a:t>
            </a:r>
          </a:p>
          <a:p>
            <a:pPr lvl="1"/>
            <a:r>
              <a:rPr lang="en-US" sz="3300"/>
              <a:t>This function replaces the former Test Session Upload functionality.</a:t>
            </a:r>
          </a:p>
          <a:p>
            <a:pPr lvl="1"/>
            <a:r>
              <a:rPr lang="en-US" sz="3300"/>
              <a:t>Refer to the Online Help in Import Management for the file layout and sample file.</a:t>
            </a:r>
          </a:p>
          <a:p>
            <a:pPr marL="0" indent="0">
              <a:buNone/>
            </a:pPr>
            <a:endParaRPr lang="en-US"/>
          </a:p>
          <a:p>
            <a:pPr marL="0" indent="0">
              <a:buNone/>
            </a:pPr>
            <a:r>
              <a:rPr lang="en-US" sz="3300" b="1"/>
              <a:t>Student Import File Update:</a:t>
            </a:r>
          </a:p>
          <a:p>
            <a:pPr lvl="1"/>
            <a:r>
              <a:rPr lang="en-US" sz="3300"/>
              <a:t>The Student Import (Pre-ID) file layout has a new column A to indicate which testing program students should be assigned to: A = ACCESS or S = WIDA Screener Online.</a:t>
            </a:r>
          </a:p>
          <a:p>
            <a:pPr lvl="1"/>
            <a:r>
              <a:rPr lang="en-US" sz="3300"/>
              <a:t>Important Note: Each subsequent column in the Student Import file layout has been reordered because of this new column.   </a:t>
            </a:r>
          </a:p>
          <a:p>
            <a:pPr lvl="1"/>
            <a:r>
              <a:rPr lang="en-US" sz="3300"/>
              <a:t>Refer to the Online Help in Import Management for the file layout and sample file</a:t>
            </a:r>
          </a:p>
        </p:txBody>
      </p:sp>
      <p:sp>
        <p:nvSpPr>
          <p:cNvPr id="4" name="Slide Number Placeholder 6">
            <a:extLst>
              <a:ext uri="{FF2B5EF4-FFF2-40B4-BE49-F238E27FC236}">
                <a16:creationId xmlns:a16="http://schemas.microsoft.com/office/drawing/2014/main" id="{E3940939-D48F-9EB8-D129-3DDC58AC5BF9}"/>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7</a:t>
            </a:fld>
            <a:endParaRPr lang="en-US" sz="1600">
              <a:solidFill>
                <a:schemeClr val="bg1"/>
              </a:solidFill>
            </a:endParaRPr>
          </a:p>
        </p:txBody>
      </p:sp>
    </p:spTree>
    <p:extLst>
      <p:ext uri="{BB962C8B-B14F-4D97-AF65-F5344CB8AC3E}">
        <p14:creationId xmlns:p14="http://schemas.microsoft.com/office/powerpoint/2010/main" val="365999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F8BA-1C8F-FE83-8FC6-6FB7BF312402}"/>
              </a:ext>
            </a:extLst>
          </p:cNvPr>
          <p:cNvSpPr>
            <a:spLocks noGrp="1"/>
          </p:cNvSpPr>
          <p:nvPr>
            <p:ph type="title"/>
          </p:nvPr>
        </p:nvSpPr>
        <p:spPr>
          <a:xfrm>
            <a:off x="0" y="1"/>
            <a:ext cx="10515600" cy="1153886"/>
          </a:xfrm>
        </p:spPr>
        <p:txBody>
          <a:bodyPr>
            <a:normAutofit/>
          </a:bodyPr>
          <a:lstStyle/>
          <a:p>
            <a:r>
              <a:rPr lang="en-US"/>
              <a:t>Student Management</a:t>
            </a:r>
          </a:p>
        </p:txBody>
      </p:sp>
      <p:sp>
        <p:nvSpPr>
          <p:cNvPr id="3" name="Content Placeholder 2">
            <a:extLst>
              <a:ext uri="{FF2B5EF4-FFF2-40B4-BE49-F238E27FC236}">
                <a16:creationId xmlns:a16="http://schemas.microsoft.com/office/drawing/2014/main" id="{BE746279-CF6E-6458-9503-A3550725A80F}"/>
              </a:ext>
            </a:extLst>
          </p:cNvPr>
          <p:cNvSpPr>
            <a:spLocks noGrp="1"/>
          </p:cNvSpPr>
          <p:nvPr>
            <p:ph idx="1"/>
          </p:nvPr>
        </p:nvSpPr>
        <p:spPr>
          <a:xfrm>
            <a:off x="280416" y="1253331"/>
            <a:ext cx="11524488" cy="4351338"/>
          </a:xfrm>
        </p:spPr>
        <p:txBody>
          <a:bodyPr vert="horz" lIns="91440" tIns="45720" rIns="91440" bIns="45720" rtlCol="0" anchor="t">
            <a:normAutofit fontScale="92500" lnSpcReduction="10000"/>
          </a:bodyPr>
          <a:lstStyle/>
          <a:p>
            <a:pPr marL="0" indent="0">
              <a:buNone/>
            </a:pPr>
            <a:r>
              <a:rPr lang="en-US" b="1" dirty="0"/>
              <a:t>Create Student:</a:t>
            </a:r>
          </a:p>
          <a:p>
            <a:pPr lvl="1"/>
            <a:r>
              <a:rPr lang="en-US" dirty="0"/>
              <a:t>The Create Student screen now includes details related to the mode of administration, paper tier, and whether the student is a WIDA Alternate ACCESS tester. </a:t>
            </a:r>
          </a:p>
          <a:p>
            <a:pPr lvl="1"/>
            <a:r>
              <a:rPr lang="en-US" dirty="0"/>
              <a:t>Students added via Import Management: these fields will be populated in the Create Student/Student details screen for each student based on the designations from the Student Import file. </a:t>
            </a:r>
          </a:p>
          <a:p>
            <a:pPr lvl="1"/>
            <a:r>
              <a:rPr lang="en-US" dirty="0"/>
              <a:t>Students added via Create Student: The user can mark these fields for the ACCESS testing program.</a:t>
            </a:r>
          </a:p>
          <a:p>
            <a:pPr lvl="1"/>
            <a:r>
              <a:rPr lang="en-US" dirty="0"/>
              <a:t>The fields on the Create Student screen are for information purposes only.</a:t>
            </a:r>
          </a:p>
          <a:p>
            <a:pPr marL="0" indent="0">
              <a:buNone/>
            </a:pPr>
            <a:endParaRPr lang="en-US"/>
          </a:p>
          <a:p>
            <a:pPr marL="0" indent="0">
              <a:buNone/>
            </a:pPr>
            <a:r>
              <a:rPr lang="en-US" b="1" dirty="0"/>
              <a:t>Student Transfers:</a:t>
            </a:r>
          </a:p>
          <a:p>
            <a:pPr lvl="1"/>
            <a:r>
              <a:rPr lang="en-US" dirty="0"/>
              <a:t>Based on your state policy and permissions, district users can transfer Screener students to a different school in their district.  </a:t>
            </a:r>
          </a:p>
        </p:txBody>
      </p:sp>
      <p:sp>
        <p:nvSpPr>
          <p:cNvPr id="4" name="Slide Number Placeholder 6">
            <a:extLst>
              <a:ext uri="{FF2B5EF4-FFF2-40B4-BE49-F238E27FC236}">
                <a16:creationId xmlns:a16="http://schemas.microsoft.com/office/drawing/2014/main" id="{888104AE-8C2E-AB15-C900-4D6CE7A35BEE}"/>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8</a:t>
            </a:fld>
            <a:endParaRPr lang="en-US" sz="1600">
              <a:solidFill>
                <a:schemeClr val="bg1"/>
              </a:solidFill>
            </a:endParaRPr>
          </a:p>
        </p:txBody>
      </p:sp>
    </p:spTree>
    <p:extLst>
      <p:ext uri="{BB962C8B-B14F-4D97-AF65-F5344CB8AC3E}">
        <p14:creationId xmlns:p14="http://schemas.microsoft.com/office/powerpoint/2010/main" val="27444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D2D2-792C-9D02-973B-15063169BA82}"/>
              </a:ext>
            </a:extLst>
          </p:cNvPr>
          <p:cNvSpPr>
            <a:spLocks noGrp="1"/>
          </p:cNvSpPr>
          <p:nvPr>
            <p:ph type="title"/>
          </p:nvPr>
        </p:nvSpPr>
        <p:spPr>
          <a:xfrm>
            <a:off x="0" y="0"/>
            <a:ext cx="10515600" cy="1103249"/>
          </a:xfrm>
        </p:spPr>
        <p:txBody>
          <a:bodyPr>
            <a:normAutofit/>
          </a:bodyPr>
          <a:lstStyle/>
          <a:p>
            <a:r>
              <a:rPr lang="en-US"/>
              <a:t>Test Management</a:t>
            </a:r>
          </a:p>
        </p:txBody>
      </p:sp>
      <p:sp>
        <p:nvSpPr>
          <p:cNvPr id="3" name="Content Placeholder 2">
            <a:extLst>
              <a:ext uri="{FF2B5EF4-FFF2-40B4-BE49-F238E27FC236}">
                <a16:creationId xmlns:a16="http://schemas.microsoft.com/office/drawing/2014/main" id="{55CAF24B-AF03-4D2F-C877-61E46EBC425E}"/>
              </a:ext>
            </a:extLst>
          </p:cNvPr>
          <p:cNvSpPr>
            <a:spLocks noGrp="1"/>
          </p:cNvSpPr>
          <p:nvPr>
            <p:ph idx="1"/>
          </p:nvPr>
        </p:nvSpPr>
        <p:spPr>
          <a:xfrm>
            <a:off x="182880" y="979714"/>
            <a:ext cx="12009120" cy="4931731"/>
          </a:xfrm>
        </p:spPr>
        <p:txBody>
          <a:bodyPr vert="horz" lIns="91440" tIns="45720" rIns="91440" bIns="45720" rtlCol="0" anchor="t">
            <a:normAutofit fontScale="62500" lnSpcReduction="20000"/>
          </a:bodyPr>
          <a:lstStyle/>
          <a:p>
            <a:pPr algn="l">
              <a:buFont typeface="Arial" panose="020B0604020202020204" pitchFamily="34" charset="0"/>
              <a:buChar char="•"/>
            </a:pPr>
            <a:r>
              <a:rPr lang="en-US" sz="3200" b="1" i="0">
                <a:effectLst/>
              </a:rPr>
              <a:t>Change Assessment:</a:t>
            </a:r>
          </a:p>
          <a:p>
            <a:pPr marL="742950" lvl="1" indent="-285750" algn="l">
              <a:buFont typeface="Arial" panose="020B0604020202020204" pitchFamily="34" charset="0"/>
              <a:buChar char="•"/>
            </a:pPr>
            <a:r>
              <a:rPr lang="en-US" sz="3200" b="0" i="0">
                <a:effectLst/>
              </a:rPr>
              <a:t>Available within the View Registrations tab.    </a:t>
            </a:r>
          </a:p>
          <a:p>
            <a:pPr marL="742950" lvl="1" indent="-285750" algn="l">
              <a:buFont typeface="Arial" panose="020B0604020202020204" pitchFamily="34" charset="0"/>
              <a:buChar char="•"/>
            </a:pPr>
            <a:r>
              <a:rPr lang="en-US" sz="3200" b="0" i="0">
                <a:effectLst/>
              </a:rPr>
              <a:t>This can be used to change an automatically generated registration to a different grade level for Screener or update an ACCESS writing registration to/from a keyboarding or handwriting registration.  </a:t>
            </a:r>
          </a:p>
          <a:p>
            <a:pPr marL="742950" lvl="1" indent="-285750" algn="l">
              <a:buFont typeface="Arial" panose="020B0604020202020204" pitchFamily="34" charset="0"/>
              <a:buChar char="•"/>
            </a:pPr>
            <a:r>
              <a:rPr lang="en-US" sz="3200" b="0" i="0">
                <a:effectLst/>
              </a:rPr>
              <a:t>Only student registrations that are Not Started can change assessments.  </a:t>
            </a:r>
          </a:p>
          <a:p>
            <a:pPr marL="742950" lvl="1" indent="-285750" algn="l">
              <a:buFont typeface="Arial" panose="020B0604020202020204" pitchFamily="34" charset="0"/>
              <a:buChar char="•"/>
            </a:pPr>
            <a:r>
              <a:rPr lang="en-US" sz="3200" b="0" i="0">
                <a:effectLst/>
              </a:rPr>
              <a:t>This functionality partially replaces the former Test Session Upload file.  </a:t>
            </a:r>
          </a:p>
          <a:p>
            <a:pPr algn="l">
              <a:buFont typeface="Arial" panose="020B0604020202020204" pitchFamily="34" charset="0"/>
              <a:buChar char="•"/>
            </a:pPr>
            <a:r>
              <a:rPr lang="en-US" sz="3200" b="1" i="0">
                <a:effectLst/>
              </a:rPr>
              <a:t>Regroup Students:</a:t>
            </a:r>
          </a:p>
          <a:p>
            <a:pPr marL="742950" lvl="1" indent="-285750" algn="l">
              <a:buFont typeface="Arial" panose="020B0604020202020204" pitchFamily="34" charset="0"/>
              <a:buChar char="•"/>
            </a:pPr>
            <a:r>
              <a:rPr lang="en-US" sz="3200" b="0" i="0">
                <a:effectLst/>
              </a:rPr>
              <a:t>Available within the Registration Details.   </a:t>
            </a:r>
          </a:p>
          <a:p>
            <a:pPr marL="742950" lvl="1" indent="-285750" algn="l">
              <a:buFont typeface="Arial" panose="020B0604020202020204" pitchFamily="34" charset="0"/>
              <a:buChar char="•"/>
            </a:pPr>
            <a:r>
              <a:rPr lang="en-US" sz="3200" b="0" i="0">
                <a:effectLst/>
              </a:rPr>
              <a:t>This can be used to organize registration based on district or school preferences. </a:t>
            </a:r>
          </a:p>
          <a:p>
            <a:pPr marL="742950" lvl="1" indent="-285750" algn="l">
              <a:buFont typeface="Arial" panose="020B0604020202020204" pitchFamily="34" charset="0"/>
              <a:buChar char="•"/>
            </a:pPr>
            <a:r>
              <a:rPr lang="en-US" sz="3200" b="0" i="0">
                <a:effectLst/>
              </a:rPr>
              <a:t>Only student registrations that are Not Started can be regrouped. </a:t>
            </a:r>
          </a:p>
          <a:p>
            <a:pPr algn="l">
              <a:buFont typeface="Arial" panose="020B0604020202020204" pitchFamily="34" charset="0"/>
              <a:buChar char="•"/>
            </a:pPr>
            <a:r>
              <a:rPr lang="en-US" sz="3200" b="1" i="0">
                <a:effectLst/>
              </a:rPr>
              <a:t>New Student </a:t>
            </a:r>
            <a:r>
              <a:rPr lang="en-US" sz="3200" b="1"/>
              <a:t>Tab:</a:t>
            </a:r>
            <a:endParaRPr lang="en-US" sz="3200" b="1" i="0">
              <a:effectLst/>
            </a:endParaRPr>
          </a:p>
          <a:p>
            <a:pPr marL="742950" lvl="1" indent="-285750" algn="l">
              <a:buFont typeface="Arial" panose="020B0604020202020204" pitchFamily="34" charset="0"/>
              <a:buChar char="•"/>
            </a:pPr>
            <a:r>
              <a:rPr lang="en-US" sz="3200" b="0" i="0">
                <a:effectLst/>
              </a:rPr>
              <a:t>A user can create a new student and register them to all four ACCESS domains at once. </a:t>
            </a:r>
          </a:p>
          <a:p>
            <a:pPr algn="l">
              <a:buFont typeface="Arial" panose="020B0604020202020204" pitchFamily="34" charset="0"/>
              <a:buChar char="•"/>
            </a:pPr>
            <a:r>
              <a:rPr lang="en-US" sz="3200" b="1" i="0">
                <a:effectLst/>
              </a:rPr>
              <a:t>Print Select Test Tickets:</a:t>
            </a:r>
          </a:p>
          <a:p>
            <a:pPr marL="742950" lvl="1" indent="-285750" algn="l">
              <a:buFont typeface="Arial" panose="020B0604020202020204" pitchFamily="34" charset="0"/>
              <a:buChar char="•"/>
            </a:pPr>
            <a:r>
              <a:rPr lang="en-US" sz="3200" b="0" i="0">
                <a:effectLst/>
              </a:rPr>
              <a:t>Users can print test tickets for one or multiple students within a registration.</a:t>
            </a:r>
          </a:p>
          <a:p>
            <a:pPr marL="742950" lvl="1" indent="-285750" algn="l">
              <a:buFont typeface="Arial" panose="020B0604020202020204" pitchFamily="34" charset="0"/>
              <a:buChar char="•"/>
            </a:pPr>
            <a:endParaRPr lang="en-US" sz="3200" b="0" i="0">
              <a:effectLst/>
            </a:endParaRPr>
          </a:p>
          <a:p>
            <a:pPr algn="l">
              <a:buFont typeface="Arial" panose="020B0604020202020204" pitchFamily="34" charset="0"/>
              <a:buChar char="•"/>
            </a:pPr>
            <a:r>
              <a:rPr lang="en-US" sz="3200" b="0" i="0">
                <a:effectLst/>
              </a:rPr>
              <a:t>Refer to Online Help in </a:t>
            </a:r>
            <a:r>
              <a:rPr lang="en-US" sz="3200" b="0" i="0" u="sng" strike="noStrike">
                <a:solidFill>
                  <a:srgbClr val="324B96"/>
                </a:solidFill>
                <a:effectLst/>
                <a:hlinkClick r:id="rId2" tooltip="Original URL: http://url7125.datarecognitioncorp.com/ls/click?upn=u001.AR6CENaHPlls-2Fj3BgBzNNSYUDyoSfzxuLxIFCOl9-2B0f8JOjrxmCWd-2BQgdnGbo8wB4-2BzJKqSuqPyyWs-2BQU-2FWAZzlhQ1ErHT09WtnupJ8-2F1UU-3D-udA_ZLaVF4Uye-2FMZNh-2FFBJkpj2YPwOo5t-2FQLyaOPY-2BYoCvvElkv586fIrjV1SYjezOElrF8IQzpn-2F-2Fl-2FQNjXDWiGMVZwi2B8oo5CLBhNbrI56NMvrj8LuQpgpLEtHzmBQ8BePuv1xL4wNQ768gcsPi1NwipCvSV2HvD6AqNxk2Oraq8meZFVGotO-2Bf-2F8jZwkrrg3CSTWXBy-2BGMQ6nk6C1Ysb-2BNgw1-2Bax0oNE53c8ztqAmo-2Bz1Jq7pblojUd7E185orSfdmpW4RLr4DDumJF0r7DUt3ViKpGJlesLA5EtFG3zBeiacYrW-2FLTOaD5Qdpq-2FQ0iM9r9tpxkD9Rtvb72Q-2BlxmJI11OQQxRJXH4bwgMV1GpKqGYxZ-2B7AdD6hdukzvq2-2Bpmd-2BA7WWTkclPD7wU3MOYw9xlEiF2FIA4bxGqvrfHErxgwe2dqppRePtGKLssyajfyu4nD-2B4PAVX0dcPnE0Iz7kMmaBUFV0wpJm-2FScclQAfQtzk4vqPIDITaGatBoiK5PjG2O7m3wV-2B0xW5HBdj52s50wFj2Bha7vKBbPHYqewHYakAdWEuvGG1VnU-2BBxk51pGRdZYyza2jdv9dBEfw8wT7p-2Bx16H75K1wpZl7IYhioCi3qZRC-2Bbek3uGjGP9-2B3c7rsmBhJEQoF-2Bh3F5Or3fJ7czcoolDPd9kbu6JteLAgiQKn1kwJHxA7iCjjCKOpfRB-2Bx6Eq09BSc-2BAf5jha-2FcY0Iw543IDHSCiEnuWFkE0m7oLzec8muL1Yu9x6Q7W9M8N22-2Bc4tB7DzBPVvrXeLAyphOLaqYJKEw6EJV3WSaPpMgig-2FmTr4Lx-2BanJ-2BP8hufe9VLznNPlY-2FbWf-2FOmv8YPvGK1Ggf8nLmtWIJXIo3McbNLvapaxilG68l3yyo9gmOdoRKmuTeq5Bzs84ZBOxoP2OFFpu898qOssGm2zg41ssa338cfsiQq5O0FMXFLFD832A. Click or tap if you trust this link."/>
              </a:rPr>
              <a:t>WIDA AMS</a:t>
            </a:r>
            <a:r>
              <a:rPr lang="en-US" sz="3200" b="0" i="0">
                <a:solidFill>
                  <a:srgbClr val="000000"/>
                </a:solidFill>
                <a:effectLst/>
              </a:rPr>
              <a:t> </a:t>
            </a:r>
            <a:r>
              <a:rPr lang="en-US" sz="3200" b="0" i="0">
                <a:effectLst/>
              </a:rPr>
              <a:t>Test Management for more information on these new features.</a:t>
            </a:r>
          </a:p>
          <a:p>
            <a:endParaRPr lang="en-US"/>
          </a:p>
        </p:txBody>
      </p:sp>
      <p:sp>
        <p:nvSpPr>
          <p:cNvPr id="4" name="Slide Number Placeholder 6">
            <a:extLst>
              <a:ext uri="{FF2B5EF4-FFF2-40B4-BE49-F238E27FC236}">
                <a16:creationId xmlns:a16="http://schemas.microsoft.com/office/drawing/2014/main" id="{D2534E00-DBF4-7977-DE63-95B8437F7F96}"/>
              </a:ext>
            </a:extLst>
          </p:cNvPr>
          <p:cNvSpPr txBox="1">
            <a:spLocks/>
          </p:cNvSpPr>
          <p:nvPr/>
        </p:nvSpPr>
        <p:spPr>
          <a:xfrm>
            <a:off x="6915874" y="641826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600" smtClean="0">
                <a:solidFill>
                  <a:schemeClr val="bg1"/>
                </a:solidFill>
              </a:rPr>
              <a:pPr/>
              <a:t>9</a:t>
            </a:fld>
            <a:endParaRPr lang="en-US" sz="1600">
              <a:solidFill>
                <a:schemeClr val="bg1"/>
              </a:solidFill>
            </a:endParaRPr>
          </a:p>
        </p:txBody>
      </p:sp>
    </p:spTree>
    <p:extLst>
      <p:ext uri="{BB962C8B-B14F-4D97-AF65-F5344CB8AC3E}">
        <p14:creationId xmlns:p14="http://schemas.microsoft.com/office/powerpoint/2010/main" val="2114142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ACCESS WIDA Test Setup</RoutingRuleDescription>
    <PublishingExpirationDate xmlns="http://schemas.microsoft.com/sharepoint/v3" xsi:nil="true"/>
    <PublishingStartDate xmlns="http://schemas.microsoft.com/sharepoint/v3" xsi:nil="true"/>
    <Publication_x0020_Date xmlns="3a62de7d-ba57-4f43-9dae-9623ba637be0">2023-11-20T15:49:44+00:00</Publication_x0020_Date>
    <Audience1 xmlns="3a62de7d-ba57-4f43-9dae-9623ba637be0">
      <Value>1</Value>
      <Value>2</Value>
    </Audience1>
    <_dlc_DocId xmlns="3a62de7d-ba57-4f43-9dae-9623ba637be0">KYED-484-436</_dlc_DocId>
    <_dlc_DocIdUrl xmlns="3a62de7d-ba57-4f43-9dae-9623ba637be0">
      <Url>https://www.education.ky.gov/AA/Assessments/_layouts/15/DocIdRedir.aspx?ID=KYED-484-436</Url>
      <Description>KYED-484-436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721A30B168054A8C57A1E09C0A831B" ma:contentTypeVersion="28" ma:contentTypeDescription="" ma:contentTypeScope="" ma:versionID="db8a31a324969f2ed0bc5d035229dd9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6a1d03e1231cae98a8ae5d30e0b0234"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C70D4522-EDD2-4326-BD38-D65ABD3DF72F}">
  <ds:schemaRefs>
    <ds:schemaRef ds:uri="http://purl.org/dc/dcmitype/"/>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d2e0887b-4a8a-4736-99cf-56284292f442"/>
    <ds:schemaRef ds:uri="http://schemas.openxmlformats.org/package/2006/metadata/core-properties"/>
    <ds:schemaRef ds:uri="http://purl.org/dc/elements/1.1/"/>
    <ds:schemaRef ds:uri="9e447306-43c9-46fc-85e8-9d0ed75a31bf"/>
    <ds:schemaRef ds:uri="http://purl.org/dc/terms/"/>
  </ds:schemaRefs>
</ds:datastoreItem>
</file>

<file path=customXml/itemProps3.xml><?xml version="1.0" encoding="utf-8"?>
<ds:datastoreItem xmlns:ds="http://schemas.openxmlformats.org/officeDocument/2006/customXml" ds:itemID="{6E3C2976-E944-42E4-83A6-85C0BEED2F04}"/>
</file>

<file path=customXml/itemProps4.xml><?xml version="1.0" encoding="utf-8"?>
<ds:datastoreItem xmlns:ds="http://schemas.openxmlformats.org/officeDocument/2006/customXml" ds:itemID="{E5D8F317-255B-46C7-B853-846ECE220A50}"/>
</file>

<file path=docProps/app.xml><?xml version="1.0" encoding="utf-8"?>
<Properties xmlns="http://schemas.openxmlformats.org/officeDocument/2006/extended-properties" xmlns:vt="http://schemas.openxmlformats.org/officeDocument/2006/docPropsVTypes">
  <Template/>
  <TotalTime>0</TotalTime>
  <Words>4117</Words>
  <Application>Microsoft Office PowerPoint</Application>
  <PresentationFormat>Widescreen</PresentationFormat>
  <Paragraphs>315</Paragraphs>
  <Slides>30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Arial,Sans-Serif</vt:lpstr>
      <vt:lpstr>Calibri</vt:lpstr>
      <vt:lpstr>Franklin Gothic Book</vt:lpstr>
      <vt:lpstr>Franklin Gothic Medium</vt:lpstr>
      <vt:lpstr>Source Sans Pro</vt:lpstr>
      <vt:lpstr>Office Theme</vt:lpstr>
      <vt:lpstr>Manage Users and Test Setup/Registration  WIDA Assessment Management System (AMS)</vt:lpstr>
      <vt:lpstr>Agenda</vt:lpstr>
      <vt:lpstr>WIDA AMS–Login Information</vt:lpstr>
      <vt:lpstr>Login to WIDA AMS</vt:lpstr>
      <vt:lpstr>WIDA AMS</vt:lpstr>
      <vt:lpstr>WIDA AMS Landing Page</vt:lpstr>
      <vt:lpstr>Import Management</vt:lpstr>
      <vt:lpstr>Student Management</vt:lpstr>
      <vt:lpstr>Test Management</vt:lpstr>
      <vt:lpstr>Test Monitoring Application (TMA)</vt:lpstr>
      <vt:lpstr>Test Monitoring in WIDA AMS</vt:lpstr>
      <vt:lpstr> WIDA AMS Knowledge Articles</vt:lpstr>
      <vt:lpstr>Reporting Services</vt:lpstr>
      <vt:lpstr>WIDA AMS-Public Test Resources</vt:lpstr>
      <vt:lpstr>Install and Configure Testing Software Tab</vt:lpstr>
      <vt:lpstr>Add/Edit Users-Adding a Single User </vt:lpstr>
      <vt:lpstr>Add/Edit User Tab Continued</vt:lpstr>
      <vt:lpstr>Add/Edit User Tab-Adding Multiple Users</vt:lpstr>
      <vt:lpstr>WIDA AMS </vt:lpstr>
      <vt:lpstr>Getting Ready for Testing</vt:lpstr>
      <vt:lpstr> Student Management Tab</vt:lpstr>
      <vt:lpstr>Order and Manage ACCESS Materials Tab</vt:lpstr>
      <vt:lpstr>Student Export/Transfer/Validation</vt:lpstr>
      <vt:lpstr> Manage Registrations Tab</vt:lpstr>
      <vt:lpstr>Adding a Registration in Test Management</vt:lpstr>
      <vt:lpstr>Adding a Registration in Test Management Continued</vt:lpstr>
      <vt:lpstr>Printing Test Tickets</vt:lpstr>
      <vt:lpstr>Resources in WIDA AMS</vt:lpstr>
      <vt:lpstr>Kentucky ACCESS Trainings on KDE Website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WIDA Test Setup</dc:title>
  <dc:creator>Williams, Chris - Division of Assessment and Accountability Support</dc:creator>
  <cp:lastModifiedBy>Riley, Ben - Division of Assessment and Accountability Support</cp:lastModifiedBy>
  <cp:revision>223</cp:revision>
  <dcterms:created xsi:type="dcterms:W3CDTF">2021-11-17T15:48:52Z</dcterms:created>
  <dcterms:modified xsi:type="dcterms:W3CDTF">2024-10-18T18:11:33Z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0x0101001BEB557DBE01834EAB47A683706DCD5B0086721A30B168054A8C57A1E09C0A831B</vt:lpwstr>
  </property>
  <property fmtid="{D5CDD505-2E9C-101B-9397-08002B2CF9AE}" pid="3" name="MediaServiceImageTags">
    <vt:lpwstr/>
  </property>
  <property fmtid="{D5CDD505-2E9C-101B-9397-08002B2CF9AE}" pid="4" name="_dlc_DocIdItemGuid">
    <vt:lpwstr>1ece239d-43c5-43b0-b3b4-a72a151c393c</vt:lpwstr>
  </property>
  <property fmtid="{D5CDD505-2E9C-101B-9397-08002B2CF9AE}" pid="5" name="MSIP_Label_eb544694-0027-44fa-bee4-2648c0363f9d_Enabled">
    <vt:lpwstr>true</vt:lpwstr>
  </property>
  <property fmtid="{D5CDD505-2E9C-101B-9397-08002B2CF9AE}" pid="6" name="MSIP_Label_eb544694-0027-44fa-bee4-2648c0363f9d_SetDate">
    <vt:lpwstr>2024-09-26T15:16:46Z</vt:lpwstr>
  </property>
  <property fmtid="{D5CDD505-2E9C-101B-9397-08002B2CF9AE}" pid="7" name="MSIP_Label_eb544694-0027-44fa-bee4-2648c0363f9d_Method">
    <vt:lpwstr>Standard</vt:lpwstr>
  </property>
  <property fmtid="{D5CDD505-2E9C-101B-9397-08002B2CF9AE}" pid="8" name="MSIP_Label_eb544694-0027-44fa-bee4-2648c0363f9d_Name">
    <vt:lpwstr>defa4170-0d19-0005-0004-bc88714345d2</vt:lpwstr>
  </property>
  <property fmtid="{D5CDD505-2E9C-101B-9397-08002B2CF9AE}" pid="9" name="MSIP_Label_eb544694-0027-44fa-bee4-2648c0363f9d_SiteId">
    <vt:lpwstr>9360c11f-90e6-4706-ad00-25fcdc9e2ed1</vt:lpwstr>
  </property>
  <property fmtid="{D5CDD505-2E9C-101B-9397-08002B2CF9AE}" pid="10" name="MSIP_Label_eb544694-0027-44fa-bee4-2648c0363f9d_ActionId">
    <vt:lpwstr>ffb27970-23a4-4bed-90f8-8439a8c0d4d4</vt:lpwstr>
  </property>
  <property fmtid="{D5CDD505-2E9C-101B-9397-08002B2CF9AE}" pid="11" name="MSIP_Label_eb544694-0027-44fa-bee4-2648c0363f9d_ContentBits">
    <vt:lpwstr>0</vt:lpwstr>
  </property>
</Properties>
</file>