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diagrams/data1.xml" ContentType="application/vnd.openxmlformats-officedocument.drawingml.diagramData+xml"/>
  <Override PartName="/ppt/notesSlides/notesSlide6.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1.xml" ContentType="application/vnd.openxmlformats-officedocument.presentationml.notesSlide+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ppt/revisionInfo.xml" ContentType="application/vnd.ms-powerpoint.revision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8"/>
  </p:notesMasterIdLst>
  <p:sldIdLst>
    <p:sldId id="265" r:id="rId5"/>
    <p:sldId id="628" r:id="rId6"/>
    <p:sldId id="626" r:id="rId7"/>
    <p:sldId id="259" r:id="rId8"/>
    <p:sldId id="402" r:id="rId9"/>
    <p:sldId id="282" r:id="rId10"/>
    <p:sldId id="278" r:id="rId11"/>
    <p:sldId id="290" r:id="rId12"/>
    <p:sldId id="279" r:id="rId13"/>
    <p:sldId id="271" r:id="rId14"/>
    <p:sldId id="287" r:id="rId15"/>
    <p:sldId id="286" r:id="rId16"/>
    <p:sldId id="289" r:id="rId17"/>
    <p:sldId id="288" r:id="rId18"/>
    <p:sldId id="292" r:id="rId19"/>
    <p:sldId id="281" r:id="rId20"/>
    <p:sldId id="627" r:id="rId21"/>
    <p:sldId id="310" r:id="rId22"/>
    <p:sldId id="297" r:id="rId23"/>
    <p:sldId id="409" r:id="rId24"/>
    <p:sldId id="410" r:id="rId25"/>
    <p:sldId id="307" r:id="rId26"/>
    <p:sldId id="27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9BDD03-6500-141E-5C73-C5F7B6F6E863}" name="Williams, Chris - Division of Assessment and Accountability Support" initials="WS" userId="S::chris.williams@education.ky.gov::2f156fa2-a309-475c-82f3-62ae8d0ba8a4" providerId="AD"/>
  <p188:author id="{9B822606-89CE-37F5-0354-C7C7B03AE384}" name="Chandler, Melissa - Division of Assessment and Accountability Support" initials="CMDoAaAS" userId="S::melissa.chandler@education.ky.gov::c7c40c5a-5db2-409e-9ac5-b3fa8556cae3" providerId="AD"/>
  <p188:author id="{0C431B50-E267-7ED8-372B-1A1B808F8997}" name="Jones, Helen - Division of Assessment and Accountability Support" initials="JHDoAaAS" userId="S::helen.jones@education.ky.gov::b7d6fb4f-88fd-4227-920b-6a3119e5e7a1" providerId="AD"/>
  <p188:author id="{436EC786-CEC7-8901-61CA-4BDABF115B31}" name="Savage, Shara - Division of Assessment and Accountability Support" initials="SSDoAaAS" userId="S::Shara.Savage@education.ky.gov::71eadb16-699f-453e-81d8-c9ac7aaf2dd6" providerId="AD"/>
  <p188:author id="{88138196-F698-FBED-D0A7-04A9C0FF3D88}" name="Stafford, Jennifer - KDE Division Director" initials="SJKDD" userId="S::jennifer.stafford@education.ky.gov::0151abd4-297e-443f-a77b-a8c249c015ab" providerId="AD"/>
  <p188:author id="{4E37AEA2-9003-7A2B-581B-AF4837220C73}" name="Riley, Ben - Division of Assessment and Accountability Support" initials="RBDoAaAS" userId="S::ben.riley@education.ky.gov::4cd6cdff-1273-49fa-8860-d0f5fa3fb9f7" providerId="AD"/>
  <p188:author id="{E0DB3AB3-8C22-653F-571B-3E25AA2E63A2}" name="Savage, Shara - Division of Assessment and Accountability Support" initials="SS" userId="S::shara.savage@education.ky.gov::71eadb16-699f-453e-81d8-c9ac7aaf2dd6" providerId="AD"/>
  <p188:author id="{A1968ECB-9F01-7E4F-5C5C-2236753EF084}" name="Mullins, Krista" initials="KMM" userId="Mullins, Krist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CBCD"/>
    <a:srgbClr val="057780"/>
    <a:srgbClr val="AAD6B8"/>
    <a:srgbClr val="AFD1B0"/>
    <a:srgbClr val="102649"/>
    <a:srgbClr val="007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559230-C6E5-407C-82E0-A09CA4D0ED47}" v="18" dt="2024-12-13T15:33:26.673"/>
    <p1510:client id="{557CD4E4-8679-4827-9F3C-9942566146DB}" v="7" dt="2024-12-13T15:37:26.3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35" Type="http://schemas.openxmlformats.org/officeDocument/2006/relationships/customXml" Target="../customXml/item4.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hyperlink" Target="http://bit.ly/100-Day-Quiz." TargetMode="External"/><Relationship Id="rId2" Type="http://schemas.openxmlformats.org/officeDocument/2006/relationships/hyperlink" Target="https://docs.google.com/forms/d/e/1FAIpQLSc9QQs4C44Z33vVpZ8fbzNVZfjjodgSzCPprPS2EPzty_TgyA/viewform" TargetMode="External"/><Relationship Id="rId1" Type="http://schemas.openxmlformats.org/officeDocument/2006/relationships/hyperlink" Target="https://openhouse.education.ky.gov/Directory"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openhouse.education.ky.gov/Directory" TargetMode="External"/><Relationship Id="rId2" Type="http://schemas.openxmlformats.org/officeDocument/2006/relationships/hyperlink" Target="http://bit.ly/100-Day-Quiz." TargetMode="External"/><Relationship Id="rId1" Type="http://schemas.openxmlformats.org/officeDocument/2006/relationships/hyperlink" Target="https://docs.google.com/forms/d/e/1FAIpQLSc9QQs4C44Z33vVpZ8fbzNVZfjjodgSzCPprPS2EPzty_TgyA/viewform" TargetMode="Externa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140EBF-E382-4AE1-ABF0-0B0C67D2CA3C}" type="doc">
      <dgm:prSet loTypeId="urn:microsoft.com/office/officeart/2009/3/layout/CircleRelationship" loCatId="relationship" qsTypeId="urn:microsoft.com/office/officeart/2005/8/quickstyle/3d1" qsCatId="3D" csTypeId="urn:microsoft.com/office/officeart/2005/8/colors/colorful4" csCatId="colorful" phldr="1"/>
      <dgm:spPr/>
    </dgm:pt>
    <dgm:pt modelId="{AE4DDF79-D9F9-4480-8FE3-89CC9015D335}">
      <dgm:prSet custT="1"/>
      <dgm:spPr/>
      <dgm:t>
        <a:bodyPr/>
        <a:lstStyle/>
        <a:p>
          <a:r>
            <a:rPr lang="en-US" sz="2000">
              <a:hlinkClick xmlns:r="http://schemas.openxmlformats.org/officeDocument/2006/relationships" r:id="rId1"/>
            </a:rPr>
            <a:t>Local WAAPOC </a:t>
          </a:r>
          <a:r>
            <a:rPr lang="en-US" sz="2000"/>
            <a:t>for access to SDRR</a:t>
          </a:r>
        </a:p>
      </dgm:t>
      <dgm:extLst>
        <a:ext uri="{E40237B7-FDA0-4F09-8148-C483321AD2D9}">
          <dgm14:cNvPr xmlns:dgm14="http://schemas.microsoft.com/office/drawing/2010/diagram" id="0" name="" descr="How your WAAPOC can help you get access to SDRR."/>
        </a:ext>
      </dgm:extLst>
    </dgm:pt>
    <dgm:pt modelId="{95E74E45-1CA5-45CB-8AB6-D5CF7CC28239}" type="parTrans" cxnId="{20B14885-B93D-4E79-82CB-7C0DF7A80403}">
      <dgm:prSet/>
      <dgm:spPr/>
      <dgm:t>
        <a:bodyPr/>
        <a:lstStyle/>
        <a:p>
          <a:endParaRPr lang="en-US" sz="1800"/>
        </a:p>
      </dgm:t>
    </dgm:pt>
    <dgm:pt modelId="{AA3DEFD6-88D9-4215-8F7F-9E448B940857}" type="sibTrans" cxnId="{20B14885-B93D-4E79-82CB-7C0DF7A80403}">
      <dgm:prSet/>
      <dgm:spPr/>
      <dgm:t>
        <a:bodyPr/>
        <a:lstStyle/>
        <a:p>
          <a:endParaRPr lang="en-US" sz="1800"/>
        </a:p>
      </dgm:t>
    </dgm:pt>
    <dgm:pt modelId="{B55FCAF5-7C05-4103-BA62-CDBD70E31ADA}">
      <dgm:prSet phldrT="[Text]" custT="1"/>
      <dgm:spPr/>
      <dgm:t>
        <a:bodyPr/>
        <a:lstStyle/>
        <a:p>
          <a:r>
            <a:rPr lang="en-US" sz="2000"/>
            <a:t>100-Day Tool</a:t>
          </a:r>
        </a:p>
        <a:p>
          <a:r>
            <a:rPr lang="en-US" sz="2000"/>
            <a:t> </a:t>
          </a:r>
          <a:r>
            <a:rPr lang="en-US" sz="2000">
              <a:hlinkClick xmlns:r="http://schemas.openxmlformats.org/officeDocument/2006/relationships" r:id="rId2"/>
            </a:rPr>
            <a:t>https://bit.ly/100-Day Tool</a:t>
          </a:r>
          <a:endParaRPr lang="en-US" sz="2000"/>
        </a:p>
        <a:p>
          <a:endParaRPr lang="en-US" sz="2400"/>
        </a:p>
      </dgm:t>
      <dgm:extLst>
        <a:ext uri="{E40237B7-FDA0-4F09-8148-C483321AD2D9}">
          <dgm14:cNvPr xmlns:dgm14="http://schemas.microsoft.com/office/drawing/2010/diagram" id="0" name="" descr="SDRR resources to help you with your work with Data Review. It has the 100 day quiz and tool, recorded trainings, hep button and your local WAAPOC for access to SDRR."/>
        </a:ext>
      </dgm:extLst>
    </dgm:pt>
    <dgm:pt modelId="{CEEB45EF-8DB7-4BBA-88C7-B017A50AFD30}" type="parTrans" cxnId="{0607169E-0607-4FA8-A51F-7E49422D3483}">
      <dgm:prSet/>
      <dgm:spPr/>
      <dgm:t>
        <a:bodyPr/>
        <a:lstStyle/>
        <a:p>
          <a:endParaRPr lang="en-US" sz="1800"/>
        </a:p>
      </dgm:t>
    </dgm:pt>
    <dgm:pt modelId="{22E5463D-1436-4F44-A5CE-F728ABB4BB3D}" type="sibTrans" cxnId="{0607169E-0607-4FA8-A51F-7E49422D3483}">
      <dgm:prSet/>
      <dgm:spPr/>
      <dgm:t>
        <a:bodyPr/>
        <a:lstStyle/>
        <a:p>
          <a:endParaRPr lang="en-US" sz="1800"/>
        </a:p>
      </dgm:t>
    </dgm:pt>
    <dgm:pt modelId="{40B33E3B-86F4-4671-867F-F2D967C5622A}">
      <dgm:prSet custT="1"/>
      <dgm:spPr/>
      <dgm:t>
        <a:bodyPr/>
        <a:lstStyle/>
        <a:p>
          <a:r>
            <a:rPr lang="en-US" sz="2000"/>
            <a:t>Help Button</a:t>
          </a:r>
        </a:p>
      </dgm:t>
      <dgm:extLst>
        <a:ext uri="{E40237B7-FDA0-4F09-8148-C483321AD2D9}">
          <dgm14:cNvPr xmlns:dgm14="http://schemas.microsoft.com/office/drawing/2010/diagram" id="0" name="" descr="I need help button in SDRR for information on the assessments, 100-day students, etc."/>
        </a:ext>
      </dgm:extLst>
    </dgm:pt>
    <dgm:pt modelId="{DB405603-659B-47BF-A963-1BB085E43824}" type="parTrans" cxnId="{DDEB11D3-0E19-48AC-AC28-30EDDAD60366}">
      <dgm:prSet/>
      <dgm:spPr/>
      <dgm:t>
        <a:bodyPr/>
        <a:lstStyle/>
        <a:p>
          <a:endParaRPr lang="en-US"/>
        </a:p>
      </dgm:t>
    </dgm:pt>
    <dgm:pt modelId="{EC2C3AD6-E397-4EF0-9589-E698434A6B1F}" type="sibTrans" cxnId="{DDEB11D3-0E19-48AC-AC28-30EDDAD60366}">
      <dgm:prSet/>
      <dgm:spPr/>
      <dgm:t>
        <a:bodyPr/>
        <a:lstStyle/>
        <a:p>
          <a:endParaRPr lang="en-US"/>
        </a:p>
      </dgm:t>
    </dgm:pt>
    <dgm:pt modelId="{0C759F3F-F708-4F36-A022-469983D96272}">
      <dgm:prSet custT="1"/>
      <dgm:spPr/>
      <dgm:t>
        <a:bodyPr/>
        <a:lstStyle/>
        <a:p>
          <a:r>
            <a:rPr lang="en-US" sz="2000"/>
            <a:t>100-Day Quiz/Scenarios </a:t>
          </a:r>
          <a:r>
            <a:rPr lang="en-US" sz="2000">
              <a:hlinkClick xmlns:r="http://schemas.openxmlformats.org/officeDocument/2006/relationships" r:id="rId3"/>
            </a:rPr>
            <a:t>http://bit.ly/100-Day-Quiz.</a:t>
          </a:r>
          <a:endParaRPr lang="en-US" sz="2000"/>
        </a:p>
        <a:p>
          <a:endParaRPr lang="en-US" sz="2000"/>
        </a:p>
      </dgm:t>
      <dgm:extLst>
        <a:ext uri="{E40237B7-FDA0-4F09-8148-C483321AD2D9}">
          <dgm14:cNvPr xmlns:dgm14="http://schemas.microsoft.com/office/drawing/2010/diagram" id="0" name="" descr="Quiz&#10;&#10;It is the 100 day quiz and scenarios in SDRR.&#10;&#10;https://docs.google.com/forms/d/e/1FAIpQLScEApZpVOwvb1MAEwXWAEvZ7FXkRCPLqLl-4mArGoaZOseyiA/viewform&#10;"/>
        </a:ext>
      </dgm:extLst>
    </dgm:pt>
    <dgm:pt modelId="{A30C0B64-1F51-4F72-8D81-02E4AC79C567}" type="sibTrans" cxnId="{A494F8C6-96A5-4DB7-A777-664D9036777D}">
      <dgm:prSet/>
      <dgm:spPr/>
      <dgm:t>
        <a:bodyPr/>
        <a:lstStyle/>
        <a:p>
          <a:endParaRPr lang="en-US"/>
        </a:p>
      </dgm:t>
    </dgm:pt>
    <dgm:pt modelId="{A7B86DF3-0705-420F-8602-CCFC6BB1C045}" type="parTrans" cxnId="{A494F8C6-96A5-4DB7-A777-664D9036777D}">
      <dgm:prSet/>
      <dgm:spPr/>
      <dgm:t>
        <a:bodyPr/>
        <a:lstStyle/>
        <a:p>
          <a:endParaRPr lang="en-US"/>
        </a:p>
      </dgm:t>
    </dgm:pt>
    <dgm:pt modelId="{1E437CB1-9B73-46EF-AC8B-5EDE1328D876}" type="pres">
      <dgm:prSet presAssocID="{6E140EBF-E382-4AE1-ABF0-0B0C67D2CA3C}" presName="Name0" presStyleCnt="0">
        <dgm:presLayoutVars>
          <dgm:chMax val="1"/>
          <dgm:chPref val="1"/>
        </dgm:presLayoutVars>
      </dgm:prSet>
      <dgm:spPr/>
    </dgm:pt>
    <dgm:pt modelId="{FE09E64A-BA6B-4559-A471-C073195B8345}" type="pres">
      <dgm:prSet presAssocID="{B55FCAF5-7C05-4103-BA62-CDBD70E31ADA}" presName="Parent" presStyleLbl="node0" presStyleIdx="0" presStyleCnt="1" custScaleX="174772" custScaleY="139881" custLinFactNeighborX="12523" custLinFactNeighborY="841">
        <dgm:presLayoutVars>
          <dgm:chMax val="5"/>
          <dgm:chPref val="5"/>
        </dgm:presLayoutVars>
      </dgm:prSet>
      <dgm:spPr/>
    </dgm:pt>
    <dgm:pt modelId="{D9E1E451-5447-4802-81EF-FFD0299CDDA3}" type="pres">
      <dgm:prSet presAssocID="{B55FCAF5-7C05-4103-BA62-CDBD70E31ADA}" presName="Accent1" presStyleLbl="node1" presStyleIdx="0" presStyleCnt="15"/>
      <dgm:spPr/>
    </dgm:pt>
    <dgm:pt modelId="{48E25A98-DA35-4A0C-8277-4C220D2F38ED}" type="pres">
      <dgm:prSet presAssocID="{B55FCAF5-7C05-4103-BA62-CDBD70E31ADA}" presName="Accent2" presStyleLbl="node1" presStyleIdx="1" presStyleCnt="15"/>
      <dgm:spPr/>
    </dgm:pt>
    <dgm:pt modelId="{4878783C-43AB-43E8-9A9E-03FC36CEDF0C}" type="pres">
      <dgm:prSet presAssocID="{B55FCAF5-7C05-4103-BA62-CDBD70E31ADA}" presName="Accent3" presStyleLbl="node1" presStyleIdx="2" presStyleCnt="15" custLinFactX="300000" custLinFactY="200000" custLinFactNeighborX="332870" custLinFactNeighborY="232846"/>
      <dgm:spPr/>
    </dgm:pt>
    <dgm:pt modelId="{F65718F5-A2F3-4C2D-985F-1C34AF8EB34A}" type="pres">
      <dgm:prSet presAssocID="{B55FCAF5-7C05-4103-BA62-CDBD70E31ADA}" presName="Accent4" presStyleLbl="node1" presStyleIdx="3" presStyleCnt="15" custLinFactX="-3804" custLinFactNeighborX="-100000" custLinFactNeighborY="-15473"/>
      <dgm:spPr/>
    </dgm:pt>
    <dgm:pt modelId="{528ABDF2-8395-47F4-ADA1-D53FC59AF31D}" type="pres">
      <dgm:prSet presAssocID="{B55FCAF5-7C05-4103-BA62-CDBD70E31ADA}" presName="Accent5" presStyleLbl="node1" presStyleIdx="4" presStyleCnt="15" custLinFactY="-100000" custLinFactNeighborX="19358" custLinFactNeighborY="-130621"/>
      <dgm:spPr/>
    </dgm:pt>
    <dgm:pt modelId="{393E33E5-19AB-4B43-9818-91DAB953447F}" type="pres">
      <dgm:prSet presAssocID="{B55FCAF5-7C05-4103-BA62-CDBD70E31ADA}" presName="Accent6" presStyleLbl="node1" presStyleIdx="5" presStyleCnt="15" custLinFactX="-300000" custLinFactNeighborX="-398199" custLinFactNeighborY="-81669"/>
      <dgm:spPr/>
    </dgm:pt>
    <dgm:pt modelId="{D38B6681-C420-4BFC-AF4A-7265470BFAD4}" type="pres">
      <dgm:prSet presAssocID="{0C759F3F-F708-4F36-A022-469983D96272}" presName="Child1" presStyleLbl="node1" presStyleIdx="6" presStyleCnt="15" custScaleX="301287" custScaleY="144932" custLinFactNeighborX="-1878" custLinFactNeighborY="-47252">
        <dgm:presLayoutVars>
          <dgm:chMax val="0"/>
          <dgm:chPref val="0"/>
        </dgm:presLayoutVars>
      </dgm:prSet>
      <dgm:spPr/>
    </dgm:pt>
    <dgm:pt modelId="{D9D10D1B-110A-4118-8B70-EF349F2BDDD3}" type="pres">
      <dgm:prSet presAssocID="{0C759F3F-F708-4F36-A022-469983D96272}" presName="Accent7" presStyleCnt="0"/>
      <dgm:spPr/>
    </dgm:pt>
    <dgm:pt modelId="{2379E584-90D7-4A1E-8497-64198C996A00}" type="pres">
      <dgm:prSet presAssocID="{0C759F3F-F708-4F36-A022-469983D96272}" presName="AccentHold1" presStyleLbl="node1" presStyleIdx="7" presStyleCnt="15"/>
      <dgm:spPr/>
    </dgm:pt>
    <dgm:pt modelId="{B1A83149-09E0-4FD4-A476-CEDA88FAE068}" type="pres">
      <dgm:prSet presAssocID="{0C759F3F-F708-4F36-A022-469983D96272}" presName="Accent8" presStyleCnt="0"/>
      <dgm:spPr/>
    </dgm:pt>
    <dgm:pt modelId="{A4923F1A-557A-448F-A310-741EE2B57650}" type="pres">
      <dgm:prSet presAssocID="{0C759F3F-F708-4F36-A022-469983D96272}" presName="AccentHold2" presStyleLbl="node1" presStyleIdx="8" presStyleCnt="15"/>
      <dgm:spPr/>
    </dgm:pt>
    <dgm:pt modelId="{E178E584-4652-46F4-92FE-BB01EFB8045A}" type="pres">
      <dgm:prSet presAssocID="{40B33E3B-86F4-4671-867F-F2D967C5622A}" presName="Child2" presStyleLbl="node1" presStyleIdx="9" presStyleCnt="15">
        <dgm:presLayoutVars>
          <dgm:chMax val="0"/>
          <dgm:chPref val="0"/>
        </dgm:presLayoutVars>
      </dgm:prSet>
      <dgm:spPr/>
    </dgm:pt>
    <dgm:pt modelId="{D05CD8FA-3910-4E3E-854E-D987A48FB85F}" type="pres">
      <dgm:prSet presAssocID="{40B33E3B-86F4-4671-867F-F2D967C5622A}" presName="Accent9" presStyleCnt="0"/>
      <dgm:spPr/>
    </dgm:pt>
    <dgm:pt modelId="{5359AD4A-B1E9-4C85-87CD-2D7E37B80591}" type="pres">
      <dgm:prSet presAssocID="{40B33E3B-86F4-4671-867F-F2D967C5622A}" presName="AccentHold1" presStyleLbl="node1" presStyleIdx="10" presStyleCnt="15" custLinFactX="100000" custLinFactY="100000" custLinFactNeighborX="128650" custLinFactNeighborY="194008"/>
      <dgm:spPr/>
    </dgm:pt>
    <dgm:pt modelId="{BAAB6B97-6F9C-4E02-8289-CFF8526F920D}" type="pres">
      <dgm:prSet presAssocID="{40B33E3B-86F4-4671-867F-F2D967C5622A}" presName="Accent10" presStyleCnt="0"/>
      <dgm:spPr/>
    </dgm:pt>
    <dgm:pt modelId="{7B1CA901-3146-47D1-A29A-FADA23183A42}" type="pres">
      <dgm:prSet presAssocID="{40B33E3B-86F4-4671-867F-F2D967C5622A}" presName="AccentHold2" presStyleLbl="node1" presStyleIdx="11" presStyleCnt="15"/>
      <dgm:spPr/>
    </dgm:pt>
    <dgm:pt modelId="{82C1DB5C-183E-4503-9493-FA1204E0DE72}" type="pres">
      <dgm:prSet presAssocID="{40B33E3B-86F4-4671-867F-F2D967C5622A}" presName="Accent11" presStyleCnt="0"/>
      <dgm:spPr/>
    </dgm:pt>
    <dgm:pt modelId="{0FE760D6-D10E-4D0E-A24B-C1C0436E7475}" type="pres">
      <dgm:prSet presAssocID="{40B33E3B-86F4-4671-867F-F2D967C5622A}" presName="AccentHold3" presStyleLbl="node1" presStyleIdx="12" presStyleCnt="15"/>
      <dgm:spPr/>
    </dgm:pt>
    <dgm:pt modelId="{053D6C24-2BAF-4959-B7C9-7380C2218CC5}" type="pres">
      <dgm:prSet presAssocID="{AE4DDF79-D9F9-4480-8FE3-89CC9015D335}" presName="Child3" presStyleLbl="node1" presStyleIdx="13" presStyleCnt="15" custLinFactX="-18539" custLinFactNeighborX="-100000" custLinFactNeighborY="1379">
        <dgm:presLayoutVars>
          <dgm:chMax val="0"/>
          <dgm:chPref val="0"/>
        </dgm:presLayoutVars>
      </dgm:prSet>
      <dgm:spPr/>
    </dgm:pt>
    <dgm:pt modelId="{ECB5D35A-77AF-4179-AB4A-BA4B97F9F87B}" type="pres">
      <dgm:prSet presAssocID="{AE4DDF79-D9F9-4480-8FE3-89CC9015D335}" presName="Accent12" presStyleCnt="0"/>
      <dgm:spPr/>
    </dgm:pt>
    <dgm:pt modelId="{96D51B99-FC5B-4793-88FF-0DD758D8F280}" type="pres">
      <dgm:prSet presAssocID="{AE4DDF79-D9F9-4480-8FE3-89CC9015D335}" presName="AccentHold1" presStyleLbl="node1" presStyleIdx="14" presStyleCnt="15" custLinFactX="92040" custLinFactY="28313" custLinFactNeighborX="100000" custLinFactNeighborY="100000"/>
      <dgm:spPr/>
    </dgm:pt>
  </dgm:ptLst>
  <dgm:cxnLst>
    <dgm:cxn modelId="{9EAB6610-FC10-4EA0-BD4F-4C1BFB0E7DB2}" type="presOf" srcId="{6E140EBF-E382-4AE1-ABF0-0B0C67D2CA3C}" destId="{1E437CB1-9B73-46EF-AC8B-5EDE1328D876}" srcOrd="0" destOrd="0" presId="urn:microsoft.com/office/officeart/2009/3/layout/CircleRelationship"/>
    <dgm:cxn modelId="{5B38A622-A6E9-4090-ACF2-EF6AC040D500}" type="presOf" srcId="{B55FCAF5-7C05-4103-BA62-CDBD70E31ADA}" destId="{FE09E64A-BA6B-4559-A471-C073195B8345}" srcOrd="0" destOrd="0" presId="urn:microsoft.com/office/officeart/2009/3/layout/CircleRelationship"/>
    <dgm:cxn modelId="{B44BEB5E-BC68-4B15-8A30-F6BCA3997CE3}" type="presOf" srcId="{0C759F3F-F708-4F36-A022-469983D96272}" destId="{D38B6681-C420-4BFC-AF4A-7265470BFAD4}" srcOrd="0" destOrd="0" presId="urn:microsoft.com/office/officeart/2009/3/layout/CircleRelationship"/>
    <dgm:cxn modelId="{20B14885-B93D-4E79-82CB-7C0DF7A80403}" srcId="{B55FCAF5-7C05-4103-BA62-CDBD70E31ADA}" destId="{AE4DDF79-D9F9-4480-8FE3-89CC9015D335}" srcOrd="2" destOrd="0" parTransId="{95E74E45-1CA5-45CB-8AB6-D5CF7CC28239}" sibTransId="{AA3DEFD6-88D9-4215-8F7F-9E448B940857}"/>
    <dgm:cxn modelId="{0607169E-0607-4FA8-A51F-7E49422D3483}" srcId="{6E140EBF-E382-4AE1-ABF0-0B0C67D2CA3C}" destId="{B55FCAF5-7C05-4103-BA62-CDBD70E31ADA}" srcOrd="0" destOrd="0" parTransId="{CEEB45EF-8DB7-4BBA-88C7-B017A50AFD30}" sibTransId="{22E5463D-1436-4F44-A5CE-F728ABB4BB3D}"/>
    <dgm:cxn modelId="{A494F8C6-96A5-4DB7-A777-664D9036777D}" srcId="{B55FCAF5-7C05-4103-BA62-CDBD70E31ADA}" destId="{0C759F3F-F708-4F36-A022-469983D96272}" srcOrd="0" destOrd="0" parTransId="{A7B86DF3-0705-420F-8602-CCFC6BB1C045}" sibTransId="{A30C0B64-1F51-4F72-8D81-02E4AC79C567}"/>
    <dgm:cxn modelId="{DDEB11D3-0E19-48AC-AC28-30EDDAD60366}" srcId="{B55FCAF5-7C05-4103-BA62-CDBD70E31ADA}" destId="{40B33E3B-86F4-4671-867F-F2D967C5622A}" srcOrd="1" destOrd="0" parTransId="{DB405603-659B-47BF-A963-1BB085E43824}" sibTransId="{EC2C3AD6-E397-4EF0-9589-E698434A6B1F}"/>
    <dgm:cxn modelId="{F464FBF0-3574-454C-968C-5CAD41E20DB2}" type="presOf" srcId="{AE4DDF79-D9F9-4480-8FE3-89CC9015D335}" destId="{053D6C24-2BAF-4959-B7C9-7380C2218CC5}" srcOrd="0" destOrd="0" presId="urn:microsoft.com/office/officeart/2009/3/layout/CircleRelationship"/>
    <dgm:cxn modelId="{E19CD6F8-F35A-430A-90C1-E112BC91ED22}" type="presOf" srcId="{40B33E3B-86F4-4671-867F-F2D967C5622A}" destId="{E178E584-4652-46F4-92FE-BB01EFB8045A}" srcOrd="0" destOrd="0" presId="urn:microsoft.com/office/officeart/2009/3/layout/CircleRelationship"/>
    <dgm:cxn modelId="{768AC1F7-A7CA-4675-90EA-2DF0C79CD564}" type="presParOf" srcId="{1E437CB1-9B73-46EF-AC8B-5EDE1328D876}" destId="{FE09E64A-BA6B-4559-A471-C073195B8345}" srcOrd="0" destOrd="0" presId="urn:microsoft.com/office/officeart/2009/3/layout/CircleRelationship"/>
    <dgm:cxn modelId="{BD2B6D43-A9CE-432E-89A7-BEF6F121D6C2}" type="presParOf" srcId="{1E437CB1-9B73-46EF-AC8B-5EDE1328D876}" destId="{D9E1E451-5447-4802-81EF-FFD0299CDDA3}" srcOrd="1" destOrd="0" presId="urn:microsoft.com/office/officeart/2009/3/layout/CircleRelationship"/>
    <dgm:cxn modelId="{B470D549-4A90-4A1B-A7A8-920F106396C0}" type="presParOf" srcId="{1E437CB1-9B73-46EF-AC8B-5EDE1328D876}" destId="{48E25A98-DA35-4A0C-8277-4C220D2F38ED}" srcOrd="2" destOrd="0" presId="urn:microsoft.com/office/officeart/2009/3/layout/CircleRelationship"/>
    <dgm:cxn modelId="{071EAE0B-D621-463E-A11F-ACD650898BE9}" type="presParOf" srcId="{1E437CB1-9B73-46EF-AC8B-5EDE1328D876}" destId="{4878783C-43AB-43E8-9A9E-03FC36CEDF0C}" srcOrd="3" destOrd="0" presId="urn:microsoft.com/office/officeart/2009/3/layout/CircleRelationship"/>
    <dgm:cxn modelId="{CA22DFD9-68E9-4858-9E5F-7C03A9385257}" type="presParOf" srcId="{1E437CB1-9B73-46EF-AC8B-5EDE1328D876}" destId="{F65718F5-A2F3-4C2D-985F-1C34AF8EB34A}" srcOrd="4" destOrd="0" presId="urn:microsoft.com/office/officeart/2009/3/layout/CircleRelationship"/>
    <dgm:cxn modelId="{7CEE7FC3-6441-43E7-904D-853F6DD484B3}" type="presParOf" srcId="{1E437CB1-9B73-46EF-AC8B-5EDE1328D876}" destId="{528ABDF2-8395-47F4-ADA1-D53FC59AF31D}" srcOrd="5" destOrd="0" presId="urn:microsoft.com/office/officeart/2009/3/layout/CircleRelationship"/>
    <dgm:cxn modelId="{64FA049E-F8B2-4BDB-AEF8-B3D3EFAD0FF0}" type="presParOf" srcId="{1E437CB1-9B73-46EF-AC8B-5EDE1328D876}" destId="{393E33E5-19AB-4B43-9818-91DAB953447F}" srcOrd="6" destOrd="0" presId="urn:microsoft.com/office/officeart/2009/3/layout/CircleRelationship"/>
    <dgm:cxn modelId="{938D6F5E-B1A4-4B47-9ED8-3C935A4A468C}" type="presParOf" srcId="{1E437CB1-9B73-46EF-AC8B-5EDE1328D876}" destId="{D38B6681-C420-4BFC-AF4A-7265470BFAD4}" srcOrd="7" destOrd="0" presId="urn:microsoft.com/office/officeart/2009/3/layout/CircleRelationship"/>
    <dgm:cxn modelId="{05C522FC-49E1-4EA8-8B92-895B6B32A89A}" type="presParOf" srcId="{1E437CB1-9B73-46EF-AC8B-5EDE1328D876}" destId="{D9D10D1B-110A-4118-8B70-EF349F2BDDD3}" srcOrd="8" destOrd="0" presId="urn:microsoft.com/office/officeart/2009/3/layout/CircleRelationship"/>
    <dgm:cxn modelId="{5EBC548A-349B-48C4-9984-601982A7BA5F}" type="presParOf" srcId="{D9D10D1B-110A-4118-8B70-EF349F2BDDD3}" destId="{2379E584-90D7-4A1E-8497-64198C996A00}" srcOrd="0" destOrd="0" presId="urn:microsoft.com/office/officeart/2009/3/layout/CircleRelationship"/>
    <dgm:cxn modelId="{501B466F-4EE6-4435-B92D-8D94E80B97DE}" type="presParOf" srcId="{1E437CB1-9B73-46EF-AC8B-5EDE1328D876}" destId="{B1A83149-09E0-4FD4-A476-CEDA88FAE068}" srcOrd="9" destOrd="0" presId="urn:microsoft.com/office/officeart/2009/3/layout/CircleRelationship"/>
    <dgm:cxn modelId="{5F732B7A-DFB2-47B0-8DEE-F6BF672369C4}" type="presParOf" srcId="{B1A83149-09E0-4FD4-A476-CEDA88FAE068}" destId="{A4923F1A-557A-448F-A310-741EE2B57650}" srcOrd="0" destOrd="0" presId="urn:microsoft.com/office/officeart/2009/3/layout/CircleRelationship"/>
    <dgm:cxn modelId="{9F3A498A-F2DF-48E9-8F03-EC67FD37787A}" type="presParOf" srcId="{1E437CB1-9B73-46EF-AC8B-5EDE1328D876}" destId="{E178E584-4652-46F4-92FE-BB01EFB8045A}" srcOrd="10" destOrd="0" presId="urn:microsoft.com/office/officeart/2009/3/layout/CircleRelationship"/>
    <dgm:cxn modelId="{488810CE-C091-49E3-B2A1-63A8A36A329E}" type="presParOf" srcId="{1E437CB1-9B73-46EF-AC8B-5EDE1328D876}" destId="{D05CD8FA-3910-4E3E-854E-D987A48FB85F}" srcOrd="11" destOrd="0" presId="urn:microsoft.com/office/officeart/2009/3/layout/CircleRelationship"/>
    <dgm:cxn modelId="{F75CE48C-3E6E-4085-B60B-042F2C975635}" type="presParOf" srcId="{D05CD8FA-3910-4E3E-854E-D987A48FB85F}" destId="{5359AD4A-B1E9-4C85-87CD-2D7E37B80591}" srcOrd="0" destOrd="0" presId="urn:microsoft.com/office/officeart/2009/3/layout/CircleRelationship"/>
    <dgm:cxn modelId="{C8405A5A-C5F9-4398-A92D-994F9D639E72}" type="presParOf" srcId="{1E437CB1-9B73-46EF-AC8B-5EDE1328D876}" destId="{BAAB6B97-6F9C-4E02-8289-CFF8526F920D}" srcOrd="12" destOrd="0" presId="urn:microsoft.com/office/officeart/2009/3/layout/CircleRelationship"/>
    <dgm:cxn modelId="{1A72D0EC-9F20-4182-88BE-E67E06E8DC34}" type="presParOf" srcId="{BAAB6B97-6F9C-4E02-8289-CFF8526F920D}" destId="{7B1CA901-3146-47D1-A29A-FADA23183A42}" srcOrd="0" destOrd="0" presId="urn:microsoft.com/office/officeart/2009/3/layout/CircleRelationship"/>
    <dgm:cxn modelId="{826939DF-D80A-429B-AFA3-A36F6181A67D}" type="presParOf" srcId="{1E437CB1-9B73-46EF-AC8B-5EDE1328D876}" destId="{82C1DB5C-183E-4503-9493-FA1204E0DE72}" srcOrd="13" destOrd="0" presId="urn:microsoft.com/office/officeart/2009/3/layout/CircleRelationship"/>
    <dgm:cxn modelId="{E6EAC5EA-12D1-4724-B16A-D5759D9A7560}" type="presParOf" srcId="{82C1DB5C-183E-4503-9493-FA1204E0DE72}" destId="{0FE760D6-D10E-4D0E-A24B-C1C0436E7475}" srcOrd="0" destOrd="0" presId="urn:microsoft.com/office/officeart/2009/3/layout/CircleRelationship"/>
    <dgm:cxn modelId="{EE54E4A2-EB45-436B-8EDA-2436DBDE21E1}" type="presParOf" srcId="{1E437CB1-9B73-46EF-AC8B-5EDE1328D876}" destId="{053D6C24-2BAF-4959-B7C9-7380C2218CC5}" srcOrd="14" destOrd="0" presId="urn:microsoft.com/office/officeart/2009/3/layout/CircleRelationship"/>
    <dgm:cxn modelId="{7B7357E3-BFA6-46ED-A56D-3E7FC8BEF786}" type="presParOf" srcId="{1E437CB1-9B73-46EF-AC8B-5EDE1328D876}" destId="{ECB5D35A-77AF-4179-AB4A-BA4B97F9F87B}" srcOrd="15" destOrd="0" presId="urn:microsoft.com/office/officeart/2009/3/layout/CircleRelationship"/>
    <dgm:cxn modelId="{BC68FC2C-5639-404E-BE19-C6DEC61FAB49}" type="presParOf" srcId="{ECB5D35A-77AF-4179-AB4A-BA4B97F9F87B}" destId="{96D51B99-FC5B-4793-88FF-0DD758D8F280}"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09E64A-BA6B-4559-A471-C073195B8345}">
      <dsp:nvSpPr>
        <dsp:cNvPr id="0" name=""/>
        <dsp:cNvSpPr/>
      </dsp:nvSpPr>
      <dsp:spPr>
        <a:xfrm>
          <a:off x="1113335" y="-85442"/>
          <a:ext cx="6764405" cy="5414586"/>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100-Day Tool</a:t>
          </a:r>
        </a:p>
        <a:p>
          <a:pPr marL="0" lvl="0" indent="0" algn="ctr" defTabSz="889000">
            <a:lnSpc>
              <a:spcPct val="90000"/>
            </a:lnSpc>
            <a:spcBef>
              <a:spcPct val="0"/>
            </a:spcBef>
            <a:spcAft>
              <a:spcPct val="35000"/>
            </a:spcAft>
            <a:buNone/>
          </a:pPr>
          <a:r>
            <a:rPr lang="en-US" sz="2000" kern="1200"/>
            <a:t> </a:t>
          </a:r>
          <a:r>
            <a:rPr lang="en-US" sz="2000" kern="1200">
              <a:hlinkClick xmlns:r="http://schemas.openxmlformats.org/officeDocument/2006/relationships" r:id="rId1"/>
            </a:rPr>
            <a:t>https://bit.ly/100-Day Tool</a:t>
          </a:r>
          <a:endParaRPr lang="en-US" sz="2000" kern="1200"/>
        </a:p>
        <a:p>
          <a:pPr marL="0" lvl="0" indent="0" algn="ctr" defTabSz="889000">
            <a:lnSpc>
              <a:spcPct val="90000"/>
            </a:lnSpc>
            <a:spcBef>
              <a:spcPct val="0"/>
            </a:spcBef>
            <a:spcAft>
              <a:spcPct val="35000"/>
            </a:spcAft>
            <a:buNone/>
          </a:pPr>
          <a:endParaRPr lang="en-US" sz="2400" kern="1200"/>
        </a:p>
      </dsp:txBody>
      <dsp:txXfrm>
        <a:off x="2103959" y="707506"/>
        <a:ext cx="4783157" cy="3828690"/>
      </dsp:txXfrm>
    </dsp:sp>
    <dsp:sp modelId="{D9E1E451-5447-4802-81EF-FFD0299CDDA3}">
      <dsp:nvSpPr>
        <dsp:cNvPr id="0" name=""/>
        <dsp:cNvSpPr/>
      </dsp:nvSpPr>
      <dsp:spPr>
        <a:xfrm>
          <a:off x="4284354" y="510065"/>
          <a:ext cx="430310" cy="430496"/>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8E25A98-DA35-4A0C-8277-4C220D2F38ED}">
      <dsp:nvSpPr>
        <dsp:cNvPr id="0" name=""/>
        <dsp:cNvSpPr/>
      </dsp:nvSpPr>
      <dsp:spPr>
        <a:xfrm>
          <a:off x="3265740" y="4269675"/>
          <a:ext cx="312015" cy="312019"/>
        </a:xfrm>
        <a:prstGeom prst="ellipse">
          <a:avLst/>
        </a:prstGeom>
        <a:gradFill rotWithShape="0">
          <a:gsLst>
            <a:gs pos="0">
              <a:schemeClr val="accent4">
                <a:hueOff val="700064"/>
                <a:satOff val="-2913"/>
                <a:lumOff val="686"/>
                <a:alphaOff val="0"/>
                <a:satMod val="103000"/>
                <a:lumMod val="102000"/>
                <a:tint val="94000"/>
              </a:schemeClr>
            </a:gs>
            <a:gs pos="50000">
              <a:schemeClr val="accent4">
                <a:hueOff val="700064"/>
                <a:satOff val="-2913"/>
                <a:lumOff val="686"/>
                <a:alphaOff val="0"/>
                <a:satMod val="110000"/>
                <a:lumMod val="100000"/>
                <a:shade val="100000"/>
              </a:schemeClr>
            </a:gs>
            <a:gs pos="100000">
              <a:schemeClr val="accent4">
                <a:hueOff val="700064"/>
                <a:satOff val="-2913"/>
                <a:lumOff val="68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878783C-43AB-43E8-9A9E-03FC36CEDF0C}">
      <dsp:nvSpPr>
        <dsp:cNvPr id="0" name=""/>
        <dsp:cNvSpPr/>
      </dsp:nvSpPr>
      <dsp:spPr>
        <a:xfrm>
          <a:off x="7627301" y="3607939"/>
          <a:ext cx="312015" cy="312019"/>
        </a:xfrm>
        <a:prstGeom prst="ellipse">
          <a:avLst/>
        </a:prstGeom>
        <a:gradFill rotWithShape="0">
          <a:gsLst>
            <a:gs pos="0">
              <a:schemeClr val="accent4">
                <a:hueOff val="1400127"/>
                <a:satOff val="-5825"/>
                <a:lumOff val="1373"/>
                <a:alphaOff val="0"/>
                <a:satMod val="103000"/>
                <a:lumMod val="102000"/>
                <a:tint val="94000"/>
              </a:schemeClr>
            </a:gs>
            <a:gs pos="50000">
              <a:schemeClr val="accent4">
                <a:hueOff val="1400127"/>
                <a:satOff val="-5825"/>
                <a:lumOff val="1373"/>
                <a:alphaOff val="0"/>
                <a:satMod val="110000"/>
                <a:lumMod val="100000"/>
                <a:shade val="100000"/>
              </a:schemeClr>
            </a:gs>
            <a:gs pos="100000">
              <a:schemeClr val="accent4">
                <a:hueOff val="1400127"/>
                <a:satOff val="-5825"/>
                <a:lumOff val="137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65718F5-A2F3-4C2D-985F-1C34AF8EB34A}">
      <dsp:nvSpPr>
        <dsp:cNvPr id="0" name=""/>
        <dsp:cNvSpPr/>
      </dsp:nvSpPr>
      <dsp:spPr>
        <a:xfrm>
          <a:off x="4257664" y="4534981"/>
          <a:ext cx="430310" cy="430496"/>
        </a:xfrm>
        <a:prstGeom prst="ellipse">
          <a:avLst/>
        </a:prstGeom>
        <a:gradFill rotWithShape="0">
          <a:gsLst>
            <a:gs pos="0">
              <a:schemeClr val="accent4">
                <a:hueOff val="2100191"/>
                <a:satOff val="-8738"/>
                <a:lumOff val="2059"/>
                <a:alphaOff val="0"/>
                <a:satMod val="103000"/>
                <a:lumMod val="102000"/>
                <a:tint val="94000"/>
              </a:schemeClr>
            </a:gs>
            <a:gs pos="50000">
              <a:schemeClr val="accent4">
                <a:hueOff val="2100191"/>
                <a:satOff val="-8738"/>
                <a:lumOff val="2059"/>
                <a:alphaOff val="0"/>
                <a:satMod val="110000"/>
                <a:lumMod val="100000"/>
                <a:shade val="100000"/>
              </a:schemeClr>
            </a:gs>
            <a:gs pos="100000">
              <a:schemeClr val="accent4">
                <a:hueOff val="2100191"/>
                <a:satOff val="-8738"/>
                <a:lumOff val="205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28ABDF2-8395-47F4-ADA1-D53FC59AF31D}">
      <dsp:nvSpPr>
        <dsp:cNvPr id="0" name=""/>
        <dsp:cNvSpPr/>
      </dsp:nvSpPr>
      <dsp:spPr>
        <a:xfrm>
          <a:off x="3413472" y="402312"/>
          <a:ext cx="312015" cy="312019"/>
        </a:xfrm>
        <a:prstGeom prst="ellipse">
          <a:avLst/>
        </a:prstGeom>
        <a:gradFill rotWithShape="0">
          <a:gsLst>
            <a:gs pos="0">
              <a:schemeClr val="accent4">
                <a:hueOff val="2800255"/>
                <a:satOff val="-11651"/>
                <a:lumOff val="2745"/>
                <a:alphaOff val="0"/>
                <a:satMod val="103000"/>
                <a:lumMod val="102000"/>
                <a:tint val="94000"/>
              </a:schemeClr>
            </a:gs>
            <a:gs pos="50000">
              <a:schemeClr val="accent4">
                <a:hueOff val="2800255"/>
                <a:satOff val="-11651"/>
                <a:lumOff val="2745"/>
                <a:alphaOff val="0"/>
                <a:satMod val="110000"/>
                <a:lumMod val="100000"/>
                <a:shade val="100000"/>
              </a:schemeClr>
            </a:gs>
            <a:gs pos="100000">
              <a:schemeClr val="accent4">
                <a:hueOff val="2800255"/>
                <a:satOff val="-11651"/>
                <a:lumOff val="274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93E33E5-19AB-4B43-9818-91DAB953447F}">
      <dsp:nvSpPr>
        <dsp:cNvPr id="0" name=""/>
        <dsp:cNvSpPr/>
      </dsp:nvSpPr>
      <dsp:spPr>
        <a:xfrm>
          <a:off x="192492" y="2651914"/>
          <a:ext cx="312015" cy="312019"/>
        </a:xfrm>
        <a:prstGeom prst="ellipse">
          <a:avLst/>
        </a:prstGeom>
        <a:gradFill rotWithShape="0">
          <a:gsLst>
            <a:gs pos="0">
              <a:schemeClr val="accent4">
                <a:hueOff val="3500318"/>
                <a:satOff val="-14563"/>
                <a:lumOff val="3431"/>
                <a:alphaOff val="0"/>
                <a:satMod val="103000"/>
                <a:lumMod val="102000"/>
                <a:tint val="94000"/>
              </a:schemeClr>
            </a:gs>
            <a:gs pos="50000">
              <a:schemeClr val="accent4">
                <a:hueOff val="3500318"/>
                <a:satOff val="-14563"/>
                <a:lumOff val="3431"/>
                <a:alphaOff val="0"/>
                <a:satMod val="110000"/>
                <a:lumMod val="100000"/>
                <a:shade val="100000"/>
              </a:schemeClr>
            </a:gs>
            <a:gs pos="100000">
              <a:schemeClr val="accent4">
                <a:hueOff val="3500318"/>
                <a:satOff val="-14563"/>
                <a:lumOff val="343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38B6681-C420-4BFC-AF4A-7265470BFAD4}">
      <dsp:nvSpPr>
        <dsp:cNvPr id="0" name=""/>
        <dsp:cNvSpPr/>
      </dsp:nvSpPr>
      <dsp:spPr>
        <a:xfrm>
          <a:off x="-718013" y="288265"/>
          <a:ext cx="4740969" cy="2280087"/>
        </a:xfrm>
        <a:prstGeom prst="ellipse">
          <a:avLst/>
        </a:prstGeom>
        <a:gradFill rotWithShape="0">
          <a:gsLst>
            <a:gs pos="0">
              <a:schemeClr val="accent4">
                <a:hueOff val="4200382"/>
                <a:satOff val="-17476"/>
                <a:lumOff val="4118"/>
                <a:alphaOff val="0"/>
                <a:satMod val="103000"/>
                <a:lumMod val="102000"/>
                <a:tint val="94000"/>
              </a:schemeClr>
            </a:gs>
            <a:gs pos="50000">
              <a:schemeClr val="accent4">
                <a:hueOff val="4200382"/>
                <a:satOff val="-17476"/>
                <a:lumOff val="4118"/>
                <a:alphaOff val="0"/>
                <a:satMod val="110000"/>
                <a:lumMod val="100000"/>
                <a:shade val="100000"/>
              </a:schemeClr>
            </a:gs>
            <a:gs pos="100000">
              <a:schemeClr val="accent4">
                <a:hueOff val="4200382"/>
                <a:satOff val="-17476"/>
                <a:lumOff val="411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100-Day Quiz/Scenarios </a:t>
          </a:r>
          <a:r>
            <a:rPr lang="en-US" sz="2000" kern="1200">
              <a:hlinkClick xmlns:r="http://schemas.openxmlformats.org/officeDocument/2006/relationships" r:id="rId2"/>
            </a:rPr>
            <a:t>http://bit.ly/100-Day-Quiz.</a:t>
          </a:r>
          <a:endParaRPr lang="en-US" sz="2000" kern="1200"/>
        </a:p>
        <a:p>
          <a:pPr marL="0" lvl="0" indent="0" algn="ctr" defTabSz="889000">
            <a:lnSpc>
              <a:spcPct val="90000"/>
            </a:lnSpc>
            <a:spcBef>
              <a:spcPct val="0"/>
            </a:spcBef>
            <a:spcAft>
              <a:spcPct val="35000"/>
            </a:spcAft>
            <a:buNone/>
          </a:pPr>
          <a:endParaRPr lang="en-US" sz="2000" kern="1200"/>
        </a:p>
      </dsp:txBody>
      <dsp:txXfrm>
        <a:off x="-23714" y="622176"/>
        <a:ext cx="3352371" cy="1612265"/>
      </dsp:txXfrm>
    </dsp:sp>
    <dsp:sp modelId="{2379E584-90D7-4A1E-8497-64198C996A00}">
      <dsp:nvSpPr>
        <dsp:cNvPr id="0" name=""/>
        <dsp:cNvSpPr/>
      </dsp:nvSpPr>
      <dsp:spPr>
        <a:xfrm>
          <a:off x="3849280" y="1135461"/>
          <a:ext cx="430310" cy="430496"/>
        </a:xfrm>
        <a:prstGeom prst="ellipse">
          <a:avLst/>
        </a:prstGeom>
        <a:gradFill rotWithShape="0">
          <a:gsLst>
            <a:gs pos="0">
              <a:schemeClr val="accent4">
                <a:hueOff val="4900445"/>
                <a:satOff val="-20388"/>
                <a:lumOff val="4804"/>
                <a:alphaOff val="0"/>
                <a:satMod val="103000"/>
                <a:lumMod val="102000"/>
                <a:tint val="94000"/>
              </a:schemeClr>
            </a:gs>
            <a:gs pos="50000">
              <a:schemeClr val="accent4">
                <a:hueOff val="4900445"/>
                <a:satOff val="-20388"/>
                <a:lumOff val="4804"/>
                <a:alphaOff val="0"/>
                <a:satMod val="110000"/>
                <a:lumMod val="100000"/>
                <a:shade val="100000"/>
              </a:schemeClr>
            </a:gs>
            <a:gs pos="100000">
              <a:schemeClr val="accent4">
                <a:hueOff val="4900445"/>
                <a:satOff val="-20388"/>
                <a:lumOff val="480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4923F1A-557A-448F-A310-741EE2B57650}">
      <dsp:nvSpPr>
        <dsp:cNvPr id="0" name=""/>
        <dsp:cNvSpPr/>
      </dsp:nvSpPr>
      <dsp:spPr>
        <a:xfrm>
          <a:off x="1014150" y="3419535"/>
          <a:ext cx="778053" cy="778240"/>
        </a:xfrm>
        <a:prstGeom prst="ellipse">
          <a:avLst/>
        </a:prstGeom>
        <a:gradFill rotWithShape="0">
          <a:gsLst>
            <a:gs pos="0">
              <a:schemeClr val="accent4">
                <a:hueOff val="5600509"/>
                <a:satOff val="-23301"/>
                <a:lumOff val="5490"/>
                <a:alphaOff val="0"/>
                <a:satMod val="103000"/>
                <a:lumMod val="102000"/>
                <a:tint val="94000"/>
              </a:schemeClr>
            </a:gs>
            <a:gs pos="50000">
              <a:schemeClr val="accent4">
                <a:hueOff val="5600509"/>
                <a:satOff val="-23301"/>
                <a:lumOff val="5490"/>
                <a:alphaOff val="0"/>
                <a:satMod val="110000"/>
                <a:lumMod val="100000"/>
                <a:shade val="100000"/>
              </a:schemeClr>
            </a:gs>
            <a:gs pos="100000">
              <a:schemeClr val="accent4">
                <a:hueOff val="5600509"/>
                <a:satOff val="-23301"/>
                <a:lumOff val="549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178E584-4652-46F4-92FE-BB01EFB8045A}">
      <dsp:nvSpPr>
        <dsp:cNvPr id="0" name=""/>
        <dsp:cNvSpPr/>
      </dsp:nvSpPr>
      <dsp:spPr>
        <a:xfrm>
          <a:off x="6343813" y="644821"/>
          <a:ext cx="1573572" cy="1573212"/>
        </a:xfrm>
        <a:prstGeom prst="ellipse">
          <a:avLst/>
        </a:prstGeom>
        <a:gradFill rotWithShape="0">
          <a:gsLst>
            <a:gs pos="0">
              <a:schemeClr val="accent4">
                <a:hueOff val="6300572"/>
                <a:satOff val="-26214"/>
                <a:lumOff val="6177"/>
                <a:alphaOff val="0"/>
                <a:satMod val="103000"/>
                <a:lumMod val="102000"/>
                <a:tint val="94000"/>
              </a:schemeClr>
            </a:gs>
            <a:gs pos="50000">
              <a:schemeClr val="accent4">
                <a:hueOff val="6300572"/>
                <a:satOff val="-26214"/>
                <a:lumOff val="6177"/>
                <a:alphaOff val="0"/>
                <a:satMod val="110000"/>
                <a:lumMod val="100000"/>
                <a:shade val="100000"/>
              </a:schemeClr>
            </a:gs>
            <a:gs pos="100000">
              <a:schemeClr val="accent4">
                <a:hueOff val="6300572"/>
                <a:satOff val="-26214"/>
                <a:lumOff val="617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Help Button</a:t>
          </a:r>
        </a:p>
      </dsp:txBody>
      <dsp:txXfrm>
        <a:off x="6574257" y="875213"/>
        <a:ext cx="1112684" cy="1112428"/>
      </dsp:txXfrm>
    </dsp:sp>
    <dsp:sp modelId="{5359AD4A-B1E9-4C85-87CD-2D7E37B80591}">
      <dsp:nvSpPr>
        <dsp:cNvPr id="0" name=""/>
        <dsp:cNvSpPr/>
      </dsp:nvSpPr>
      <dsp:spPr>
        <a:xfrm>
          <a:off x="6625090" y="2996706"/>
          <a:ext cx="430310" cy="430496"/>
        </a:xfrm>
        <a:prstGeom prst="ellipse">
          <a:avLst/>
        </a:prstGeom>
        <a:gradFill rotWithShape="0">
          <a:gsLst>
            <a:gs pos="0">
              <a:schemeClr val="accent4">
                <a:hueOff val="7000636"/>
                <a:satOff val="-29126"/>
                <a:lumOff val="6863"/>
                <a:alphaOff val="0"/>
                <a:satMod val="103000"/>
                <a:lumMod val="102000"/>
                <a:tint val="94000"/>
              </a:schemeClr>
            </a:gs>
            <a:gs pos="50000">
              <a:schemeClr val="accent4">
                <a:hueOff val="7000636"/>
                <a:satOff val="-29126"/>
                <a:lumOff val="6863"/>
                <a:alphaOff val="0"/>
                <a:satMod val="110000"/>
                <a:lumMod val="100000"/>
                <a:shade val="100000"/>
              </a:schemeClr>
            </a:gs>
            <a:gs pos="100000">
              <a:schemeClr val="accent4">
                <a:hueOff val="7000636"/>
                <a:satOff val="-29126"/>
                <a:lumOff val="686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B1CA901-3146-47D1-A29A-FADA23183A42}">
      <dsp:nvSpPr>
        <dsp:cNvPr id="0" name=""/>
        <dsp:cNvSpPr/>
      </dsp:nvSpPr>
      <dsp:spPr>
        <a:xfrm>
          <a:off x="718013" y="4345645"/>
          <a:ext cx="312015" cy="312019"/>
        </a:xfrm>
        <a:prstGeom prst="ellipse">
          <a:avLst/>
        </a:prstGeom>
        <a:gradFill rotWithShape="0">
          <a:gsLst>
            <a:gs pos="0">
              <a:schemeClr val="accent4">
                <a:hueOff val="7700699"/>
                <a:satOff val="-32039"/>
                <a:lumOff val="7549"/>
                <a:alphaOff val="0"/>
                <a:satMod val="103000"/>
                <a:lumMod val="102000"/>
                <a:tint val="94000"/>
              </a:schemeClr>
            </a:gs>
            <a:gs pos="50000">
              <a:schemeClr val="accent4">
                <a:hueOff val="7700699"/>
                <a:satOff val="-32039"/>
                <a:lumOff val="7549"/>
                <a:alphaOff val="0"/>
                <a:satMod val="110000"/>
                <a:lumMod val="100000"/>
                <a:shade val="100000"/>
              </a:schemeClr>
            </a:gs>
            <a:gs pos="100000">
              <a:schemeClr val="accent4">
                <a:hueOff val="7700699"/>
                <a:satOff val="-32039"/>
                <a:lumOff val="754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FE760D6-D10E-4D0E-A24B-C1C0436E7475}">
      <dsp:nvSpPr>
        <dsp:cNvPr id="0" name=""/>
        <dsp:cNvSpPr/>
      </dsp:nvSpPr>
      <dsp:spPr>
        <a:xfrm>
          <a:off x="3827050" y="3901583"/>
          <a:ext cx="312015" cy="312019"/>
        </a:xfrm>
        <a:prstGeom prst="ellipse">
          <a:avLst/>
        </a:prstGeom>
        <a:gradFill rotWithShape="0">
          <a:gsLst>
            <a:gs pos="0">
              <a:schemeClr val="accent4">
                <a:hueOff val="8400764"/>
                <a:satOff val="-34952"/>
                <a:lumOff val="8235"/>
                <a:alphaOff val="0"/>
                <a:satMod val="103000"/>
                <a:lumMod val="102000"/>
                <a:tint val="94000"/>
              </a:schemeClr>
            </a:gs>
            <a:gs pos="50000">
              <a:schemeClr val="accent4">
                <a:hueOff val="8400764"/>
                <a:satOff val="-34952"/>
                <a:lumOff val="8235"/>
                <a:alphaOff val="0"/>
                <a:satMod val="110000"/>
                <a:lumMod val="100000"/>
                <a:shade val="100000"/>
              </a:schemeClr>
            </a:gs>
            <a:gs pos="100000">
              <a:schemeClr val="accent4">
                <a:hueOff val="8400764"/>
                <a:satOff val="-34952"/>
                <a:lumOff val="823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53D6C24-2BAF-4959-B7C9-7380C2218CC5}">
      <dsp:nvSpPr>
        <dsp:cNvPr id="0" name=""/>
        <dsp:cNvSpPr/>
      </dsp:nvSpPr>
      <dsp:spPr>
        <a:xfrm>
          <a:off x="5218460" y="3386061"/>
          <a:ext cx="1573572" cy="1573212"/>
        </a:xfrm>
        <a:prstGeom prst="ellipse">
          <a:avLst/>
        </a:prstGeom>
        <a:gradFill rotWithShape="0">
          <a:gsLst>
            <a:gs pos="0">
              <a:schemeClr val="accent4">
                <a:hueOff val="9100827"/>
                <a:satOff val="-37864"/>
                <a:lumOff val="8922"/>
                <a:alphaOff val="0"/>
                <a:satMod val="103000"/>
                <a:lumMod val="102000"/>
                <a:tint val="94000"/>
              </a:schemeClr>
            </a:gs>
            <a:gs pos="50000">
              <a:schemeClr val="accent4">
                <a:hueOff val="9100827"/>
                <a:satOff val="-37864"/>
                <a:lumOff val="8922"/>
                <a:alphaOff val="0"/>
                <a:satMod val="110000"/>
                <a:lumMod val="100000"/>
                <a:shade val="100000"/>
              </a:schemeClr>
            </a:gs>
            <a:gs pos="100000">
              <a:schemeClr val="accent4">
                <a:hueOff val="9100827"/>
                <a:satOff val="-37864"/>
                <a:lumOff val="8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hlinkClick xmlns:r="http://schemas.openxmlformats.org/officeDocument/2006/relationships" r:id="rId3"/>
            </a:rPr>
            <a:t>Local WAAPOC </a:t>
          </a:r>
          <a:r>
            <a:rPr lang="en-US" sz="2000" kern="1200"/>
            <a:t>for access to SDRR</a:t>
          </a:r>
        </a:p>
      </dsp:txBody>
      <dsp:txXfrm>
        <a:off x="5448904" y="3616453"/>
        <a:ext cx="1112684" cy="1112428"/>
      </dsp:txXfrm>
    </dsp:sp>
    <dsp:sp modelId="{96D51B99-FC5B-4793-88FF-0DD758D8F280}">
      <dsp:nvSpPr>
        <dsp:cNvPr id="0" name=""/>
        <dsp:cNvSpPr/>
      </dsp:nvSpPr>
      <dsp:spPr>
        <a:xfrm>
          <a:off x="7239144" y="3709559"/>
          <a:ext cx="312015" cy="312019"/>
        </a:xfrm>
        <a:prstGeom prst="ellipse">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C9033-769B-4EFD-B4BC-E28CD2D40FD3}" type="datetimeFigureOut">
              <a:rPr lang="en-US" smtClean="0"/>
              <a:t>12/16/2024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41B365-D8D5-4ED3-A31E-D03B3F7A9AA2}" type="slidenum">
              <a:rPr lang="en-US" smtClean="0"/>
              <a:t>‹#›</a:t>
            </a:fld>
            <a:endParaRPr lang="en-US"/>
          </a:p>
        </p:txBody>
      </p:sp>
    </p:spTree>
    <p:extLst>
      <p:ext uri="{BB962C8B-B14F-4D97-AF65-F5344CB8AC3E}">
        <p14:creationId xmlns:p14="http://schemas.microsoft.com/office/powerpoint/2010/main" val="3461283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1</a:t>
            </a:fld>
            <a:endParaRPr lang="en-US"/>
          </a:p>
        </p:txBody>
      </p:sp>
    </p:spTree>
    <p:extLst>
      <p:ext uri="{BB962C8B-B14F-4D97-AF65-F5344CB8AC3E}">
        <p14:creationId xmlns:p14="http://schemas.microsoft.com/office/powerpoint/2010/main" val="373079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18</a:t>
            </a:fld>
            <a:endParaRPr lang="en-US"/>
          </a:p>
        </p:txBody>
      </p:sp>
    </p:spTree>
    <p:extLst>
      <p:ext uri="{BB962C8B-B14F-4D97-AF65-F5344CB8AC3E}">
        <p14:creationId xmlns:p14="http://schemas.microsoft.com/office/powerpoint/2010/main" val="2578837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19</a:t>
            </a:fld>
            <a:endParaRPr lang="en-US"/>
          </a:p>
        </p:txBody>
      </p:sp>
    </p:spTree>
    <p:extLst>
      <p:ext uri="{BB962C8B-B14F-4D97-AF65-F5344CB8AC3E}">
        <p14:creationId xmlns:p14="http://schemas.microsoft.com/office/powerpoint/2010/main" val="3626978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2B80E4-A0DE-4AAF-B68B-EC3529951296}" type="slidenum">
              <a:rPr lang="en-US" smtClean="0"/>
              <a:t>20</a:t>
            </a:fld>
            <a:endParaRPr lang="en-US"/>
          </a:p>
        </p:txBody>
      </p:sp>
    </p:spTree>
    <p:extLst>
      <p:ext uri="{BB962C8B-B14F-4D97-AF65-F5344CB8AC3E}">
        <p14:creationId xmlns:p14="http://schemas.microsoft.com/office/powerpoint/2010/main" val="4094179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21</a:t>
            </a:fld>
            <a:endParaRPr lang="en-US"/>
          </a:p>
        </p:txBody>
      </p:sp>
    </p:spTree>
    <p:extLst>
      <p:ext uri="{BB962C8B-B14F-4D97-AF65-F5344CB8AC3E}">
        <p14:creationId xmlns:p14="http://schemas.microsoft.com/office/powerpoint/2010/main" val="645354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855" indent="-285714">
              <a:defRPr>
                <a:solidFill>
                  <a:schemeClr val="tx1"/>
                </a:solidFill>
                <a:latin typeface="Verdana" pitchFamily="34" charset="0"/>
              </a:defRPr>
            </a:lvl2pPr>
            <a:lvl3pPr marL="1142854" indent="-228571">
              <a:defRPr>
                <a:solidFill>
                  <a:schemeClr val="tx1"/>
                </a:solidFill>
                <a:latin typeface="Verdana" pitchFamily="34" charset="0"/>
              </a:defRPr>
            </a:lvl3pPr>
            <a:lvl4pPr marL="1599995" indent="-228571">
              <a:defRPr>
                <a:solidFill>
                  <a:schemeClr val="tx1"/>
                </a:solidFill>
                <a:latin typeface="Verdana" pitchFamily="34" charset="0"/>
              </a:defRPr>
            </a:lvl4pPr>
            <a:lvl5pPr marL="2057138" indent="-228571">
              <a:defRPr>
                <a:solidFill>
                  <a:schemeClr val="tx1"/>
                </a:solidFill>
                <a:latin typeface="Verdana" pitchFamily="34" charset="0"/>
              </a:defRPr>
            </a:lvl5pPr>
            <a:lvl6pPr marL="2514279" indent="-228571" fontAlgn="base">
              <a:spcBef>
                <a:spcPct val="0"/>
              </a:spcBef>
              <a:spcAft>
                <a:spcPct val="0"/>
              </a:spcAft>
              <a:defRPr>
                <a:solidFill>
                  <a:schemeClr val="tx1"/>
                </a:solidFill>
                <a:latin typeface="Verdana" pitchFamily="34" charset="0"/>
              </a:defRPr>
            </a:lvl6pPr>
            <a:lvl7pPr marL="2971420" indent="-228571" fontAlgn="base">
              <a:spcBef>
                <a:spcPct val="0"/>
              </a:spcBef>
              <a:spcAft>
                <a:spcPct val="0"/>
              </a:spcAft>
              <a:defRPr>
                <a:solidFill>
                  <a:schemeClr val="tx1"/>
                </a:solidFill>
                <a:latin typeface="Verdana" pitchFamily="34" charset="0"/>
              </a:defRPr>
            </a:lvl7pPr>
            <a:lvl8pPr marL="3428562" indent="-228571" fontAlgn="base">
              <a:spcBef>
                <a:spcPct val="0"/>
              </a:spcBef>
              <a:spcAft>
                <a:spcPct val="0"/>
              </a:spcAft>
              <a:defRPr>
                <a:solidFill>
                  <a:schemeClr val="tx1"/>
                </a:solidFill>
                <a:latin typeface="Verdana" pitchFamily="34" charset="0"/>
              </a:defRPr>
            </a:lvl8pPr>
            <a:lvl9pPr marL="3885704" indent="-228571"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8E4DE0F5-4402-4852-A8E9-184A70658201}" type="slidenum">
              <a:rPr lang="en-US" altLang="en-US" smtClean="0">
                <a:latin typeface="Arial" charset="0"/>
              </a:rPr>
              <a:pPr fontAlgn="base">
                <a:spcBef>
                  <a:spcPct val="0"/>
                </a:spcBef>
                <a:spcAft>
                  <a:spcPct val="0"/>
                </a:spcAft>
                <a:defRPr/>
              </a:pPr>
              <a:t>22</a:t>
            </a:fld>
            <a:endParaRPr lang="en-US" altLang="en-US">
              <a:latin typeface="Arial" charset="0"/>
            </a:endParaRPr>
          </a:p>
        </p:txBody>
      </p:sp>
    </p:spTree>
    <p:extLst>
      <p:ext uri="{BB962C8B-B14F-4D97-AF65-F5344CB8AC3E}">
        <p14:creationId xmlns:p14="http://schemas.microsoft.com/office/powerpoint/2010/main" val="338648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23</a:t>
            </a:fld>
            <a:endParaRPr lang="en-US"/>
          </a:p>
        </p:txBody>
      </p:sp>
    </p:spTree>
    <p:extLst>
      <p:ext uri="{BB962C8B-B14F-4D97-AF65-F5344CB8AC3E}">
        <p14:creationId xmlns:p14="http://schemas.microsoft.com/office/powerpoint/2010/main" val="353797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4</a:t>
            </a:fld>
            <a:endParaRPr lang="en-US" altLang="en-US">
              <a:latin typeface="Calibri" panose="020F0502020204030204" pitchFamily="34" charset="0"/>
            </a:endParaRPr>
          </a:p>
        </p:txBody>
      </p:sp>
    </p:spTree>
    <p:extLst>
      <p:ext uri="{BB962C8B-B14F-4D97-AF65-F5344CB8AC3E}">
        <p14:creationId xmlns:p14="http://schemas.microsoft.com/office/powerpoint/2010/main" val="1554633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5</a:t>
            </a:fld>
            <a:endParaRPr lang="en-US"/>
          </a:p>
        </p:txBody>
      </p:sp>
    </p:spTree>
    <p:extLst>
      <p:ext uri="{BB962C8B-B14F-4D97-AF65-F5344CB8AC3E}">
        <p14:creationId xmlns:p14="http://schemas.microsoft.com/office/powerpoint/2010/main" val="939891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22313"/>
            <a:ext cx="6423025" cy="3613150"/>
          </a:xfrm>
        </p:spPr>
      </p:sp>
      <p:sp>
        <p:nvSpPr>
          <p:cNvPr id="3" name="Notes Placeholder 2"/>
          <p:cNvSpPr>
            <a:spLocks noGrp="1"/>
          </p:cNvSpPr>
          <p:nvPr>
            <p:ph type="body" idx="1"/>
          </p:nvPr>
        </p:nvSpPr>
        <p:spPr/>
        <p:txBody>
          <a:bodyPr/>
          <a:lstStyle/>
          <a:p>
            <a:pPr defTabSz="952462">
              <a:defRPr/>
            </a:pPr>
            <a:endParaRPr lang="en-US"/>
          </a:p>
        </p:txBody>
      </p:sp>
      <p:sp>
        <p:nvSpPr>
          <p:cNvPr id="4" name="Slide Number Placeholder 3"/>
          <p:cNvSpPr>
            <a:spLocks noGrp="1"/>
          </p:cNvSpPr>
          <p:nvPr>
            <p:ph type="sldNum" sz="quarter" idx="10"/>
          </p:nvPr>
        </p:nvSpPr>
        <p:spPr/>
        <p:txBody>
          <a:bodyPr/>
          <a:lstStyle/>
          <a:p>
            <a:fld id="{57B3DA56-9256-47CE-AEDA-4169D2ECC913}"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748329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10</a:t>
            </a:fld>
            <a:endParaRPr lang="en-US"/>
          </a:p>
        </p:txBody>
      </p:sp>
    </p:spTree>
    <p:extLst>
      <p:ext uri="{BB962C8B-B14F-4D97-AF65-F5344CB8AC3E}">
        <p14:creationId xmlns:p14="http://schemas.microsoft.com/office/powerpoint/2010/main" val="3658505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12</a:t>
            </a:fld>
            <a:endParaRPr lang="en-US"/>
          </a:p>
        </p:txBody>
      </p:sp>
    </p:spTree>
    <p:extLst>
      <p:ext uri="{BB962C8B-B14F-4D97-AF65-F5344CB8AC3E}">
        <p14:creationId xmlns:p14="http://schemas.microsoft.com/office/powerpoint/2010/main" val="2712550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13</a:t>
            </a:fld>
            <a:endParaRPr lang="en-US"/>
          </a:p>
        </p:txBody>
      </p:sp>
    </p:spTree>
    <p:extLst>
      <p:ext uri="{BB962C8B-B14F-4D97-AF65-F5344CB8AC3E}">
        <p14:creationId xmlns:p14="http://schemas.microsoft.com/office/powerpoint/2010/main" val="1375713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15</a:t>
            </a:fld>
            <a:endParaRPr lang="en-US"/>
          </a:p>
        </p:txBody>
      </p:sp>
    </p:spTree>
    <p:extLst>
      <p:ext uri="{BB962C8B-B14F-4D97-AF65-F5344CB8AC3E}">
        <p14:creationId xmlns:p14="http://schemas.microsoft.com/office/powerpoint/2010/main" val="125705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16</a:t>
            </a:fld>
            <a:endParaRPr lang="en-US"/>
          </a:p>
        </p:txBody>
      </p:sp>
    </p:spTree>
    <p:extLst>
      <p:ext uri="{BB962C8B-B14F-4D97-AF65-F5344CB8AC3E}">
        <p14:creationId xmlns:p14="http://schemas.microsoft.com/office/powerpoint/2010/main" val="20937768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2381250" y="1131888"/>
            <a:ext cx="9144000" cy="2387600"/>
          </a:xfrm>
        </p:spPr>
        <p:txBody>
          <a:bodyPr anchor="b">
            <a:normAutofit/>
          </a:bodyPr>
          <a:lstStyle>
            <a:lvl1pPr algn="r">
              <a:defRPr sz="54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2381250" y="3611563"/>
            <a:ext cx="9144000" cy="1655762"/>
          </a:xfrm>
        </p:spPr>
        <p:txBody>
          <a:bodyPr>
            <a:normAutofit/>
          </a:bodyPr>
          <a:lstStyle>
            <a:lvl1pPr marL="0" indent="0" algn="r">
              <a:buNone/>
              <a:defRPr sz="28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8236219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6762" y="1690688"/>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667962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406524"/>
            <a:ext cx="10515600" cy="2214562"/>
          </a:xfrm>
        </p:spPr>
        <p:txBody>
          <a:bodyPr anchor="b">
            <a:normAutofit/>
          </a:bodyPr>
          <a:lstStyle>
            <a:lvl1pPr marL="0" indent="0">
              <a:defRPr sz="54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362108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388721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3669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669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210417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7429318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1108236" y="1401976"/>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740213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0265334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2"/>
          </p:nvPr>
        </p:nvSpPr>
        <p:spPr>
          <a:xfrm>
            <a:off x="712787" y="1463012"/>
            <a:ext cx="9090025" cy="4878388"/>
          </a:xfrm>
        </p:spPr>
        <p:txBody>
          <a:bodyPr/>
          <a:lstStyle>
            <a:lvl1pPr marL="0" indent="0">
              <a:buNone/>
              <a:defRPr/>
            </a:lvl1pPr>
          </a:lstStyle>
          <a:p>
            <a:pPr lvl="0"/>
            <a:endParaRPr lang="en-US"/>
          </a:p>
        </p:txBody>
      </p:sp>
    </p:spTree>
    <p:extLst>
      <p:ext uri="{BB962C8B-B14F-4D97-AF65-F5344CB8AC3E}">
        <p14:creationId xmlns:p14="http://schemas.microsoft.com/office/powerpoint/2010/main" val="15439129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0" y="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469886"/>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4F3C4621-AF60-48FB-909A-2D36D0C2BE71}"/>
              </a:ext>
            </a:extLst>
          </p:cNvPr>
          <p:cNvSpPr txBox="1"/>
          <p:nvPr userDrawn="1"/>
        </p:nvSpPr>
        <p:spPr>
          <a:xfrm>
            <a:off x="7096665" y="6492875"/>
            <a:ext cx="503208" cy="276999"/>
          </a:xfrm>
          <a:prstGeom prst="rect">
            <a:avLst/>
          </a:prstGeom>
          <a:noFill/>
        </p:spPr>
        <p:txBody>
          <a:bodyPr wrap="square" rtlCol="0">
            <a:spAutoFit/>
          </a:bodyPr>
          <a:lstStyle/>
          <a:p>
            <a:fld id="{EE2B8DAB-7F15-4A3A-B4B6-3E2ED231A141}"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60" r:id="rId6"/>
    <p:sldLayoutId id="2147483661" r:id="rId7"/>
    <p:sldLayoutId id="2147483663" r:id="rId8"/>
  </p:sldLayoutIdLst>
  <p:hf hdr="0" ftr="0" dt="0"/>
  <p:txStyles>
    <p:titleStyle>
      <a:lvl1pPr marL="228600" indent="0" algn="l" defTabSz="914400" rtl="0" eaLnBrk="1" latinLnBrk="0" hangingPunct="1">
        <a:lnSpc>
          <a:spcPct val="90000"/>
        </a:lnSpc>
        <a:spcBef>
          <a:spcPct val="0"/>
        </a:spcBef>
        <a:buNone/>
        <a:defRPr sz="40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education.ky.gov/AA/Assessments/Pages/EL-Testing.aspx"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mailto:Chris.williams@education.ky.gov?subject=ACCESS"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applications.education.ky.gov/login/default.aspx"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applications.education.ky.gov/login/"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1414610" y="580497"/>
            <a:ext cx="10453512" cy="2387600"/>
          </a:xfrm>
        </p:spPr>
        <p:txBody>
          <a:bodyPr>
            <a:normAutofit/>
          </a:bodyPr>
          <a:lstStyle/>
          <a:p>
            <a:pPr algn="r"/>
            <a:r>
              <a:rPr lang="en-US" sz="3600"/>
              <a:t>Student Data Review and Rosters (SDRR) </a:t>
            </a:r>
          </a:p>
        </p:txBody>
      </p:sp>
      <p:sp>
        <p:nvSpPr>
          <p:cNvPr id="13" name="Subtitle 12"/>
          <p:cNvSpPr>
            <a:spLocks noGrp="1"/>
          </p:cNvSpPr>
          <p:nvPr>
            <p:ph type="subTitle" idx="1"/>
          </p:nvPr>
        </p:nvSpPr>
        <p:spPr>
          <a:xfrm>
            <a:off x="2062365" y="3124239"/>
            <a:ext cx="9805757" cy="1901649"/>
          </a:xfrm>
        </p:spPr>
        <p:txBody>
          <a:bodyPr vert="horz" lIns="91440" tIns="45720" rIns="91440" bIns="45720" rtlCol="0" anchor="b" anchorCtr="0">
            <a:normAutofit/>
          </a:bodyPr>
          <a:lstStyle/>
          <a:p>
            <a:pPr algn="r"/>
            <a:r>
              <a:rPr lang="en-US"/>
              <a:t>ACCESS For ELLs</a:t>
            </a:r>
            <a:r>
              <a:rPr lang="en-US" baseline="30000"/>
              <a:t> ® </a:t>
            </a:r>
            <a:r>
              <a:rPr lang="en-US"/>
              <a:t>(ACCESS and WIDA Alternate Rosters)</a:t>
            </a:r>
          </a:p>
          <a:p>
            <a:pPr algn="r"/>
            <a:r>
              <a:rPr lang="en-US"/>
              <a:t>Chris Williams, Program Consultant</a:t>
            </a:r>
          </a:p>
          <a:p>
            <a:pPr algn="r"/>
            <a:r>
              <a:rPr lang="en-US"/>
              <a:t>Division of Assessment and Accountability Support</a:t>
            </a:r>
          </a:p>
        </p:txBody>
      </p:sp>
    </p:spTree>
    <p:extLst>
      <p:ext uri="{BB962C8B-B14F-4D97-AF65-F5344CB8AC3E}">
        <p14:creationId xmlns:p14="http://schemas.microsoft.com/office/powerpoint/2010/main" val="3477655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0320"/>
            <a:ext cx="8596313" cy="1320800"/>
          </a:xfrm>
          <a:prstGeom prst="rect">
            <a:avLst/>
          </a:prstGeom>
        </p:spPr>
        <p:txBody>
          <a:bodyPr>
            <a:normAutofit/>
          </a:bodyPr>
          <a:lstStyle/>
          <a:p>
            <a:r>
              <a:rPr lang="en-US"/>
              <a:t>Adding a Student - Need SSID</a:t>
            </a:r>
          </a:p>
        </p:txBody>
      </p:sp>
      <p:pic>
        <p:nvPicPr>
          <p:cNvPr id="3074" name="Picture 9" descr="This is an image of adding a student to SDRR. You will need the SSID to add the student to SDRR to file a nonparticipation for the student. Once the SSID is entered at the top of the screen and you hit submit, if the student is found in IC, it will pre-populate the student's information such as last name, first name, grade, date of birth, gender, race and ethnicity, etc, onto the student listing for you.">
            <a:extLst>
              <a:ext uri="{FF2B5EF4-FFF2-40B4-BE49-F238E27FC236}">
                <a16:creationId xmlns:a16="http://schemas.microsoft.com/office/drawing/2014/main" id="{15A14998-C588-B5B1-8DE1-24B986CA7D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892" y="1065530"/>
            <a:ext cx="10113532" cy="4611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4">
            <a:extLst>
              <a:ext uri="{FF2B5EF4-FFF2-40B4-BE49-F238E27FC236}">
                <a16:creationId xmlns:a16="http://schemas.microsoft.com/office/drawing/2014/main" id="{226750F2-80E6-B54B-ECAA-387516B7EBBC}"/>
              </a:ext>
            </a:extLst>
          </p:cNvPr>
          <p:cNvSpPr txBox="1">
            <a:spLocks/>
          </p:cNvSpPr>
          <p:nvPr/>
        </p:nvSpPr>
        <p:spPr>
          <a:xfrm>
            <a:off x="7130003" y="6473163"/>
            <a:ext cx="368078" cy="33643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z="1100" smtClean="0">
                <a:solidFill>
                  <a:schemeClr val="bg1"/>
                </a:solidFill>
              </a:rPr>
              <a:pPr/>
              <a:t>10</a:t>
            </a:fld>
            <a:endParaRPr lang="en-US" sz="1200">
              <a:solidFill>
                <a:schemeClr val="bg1"/>
              </a:solidFill>
            </a:endParaRPr>
          </a:p>
        </p:txBody>
      </p:sp>
    </p:spTree>
    <p:extLst>
      <p:ext uri="{BB962C8B-B14F-4D97-AF65-F5344CB8AC3E}">
        <p14:creationId xmlns:p14="http://schemas.microsoft.com/office/powerpoint/2010/main" val="635248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2559"/>
            <a:ext cx="11868150" cy="1320800"/>
          </a:xfrm>
          <a:prstGeom prst="rect">
            <a:avLst/>
          </a:prstGeom>
        </p:spPr>
        <p:txBody>
          <a:bodyPr>
            <a:normAutofit/>
          </a:bodyPr>
          <a:lstStyle/>
          <a:p>
            <a:r>
              <a:rPr lang="en-US"/>
              <a:t>Adding a Student - Not Taking the Assessment</a:t>
            </a:r>
          </a:p>
        </p:txBody>
      </p:sp>
      <p:pic>
        <p:nvPicPr>
          <p:cNvPr id="4098" name="Picture 10" descr="This is an image of adding a student who is not taking the assessment. Once the student's information is pre-populated after adding the SSID, the next step is in the box below that to select the assessment-ACCESS or Alternate ACCESS for the test type and then under then for the question below that : Is the student taking the assessment, you would select no from the drop-down menu.">
            <a:extLst>
              <a:ext uri="{FF2B5EF4-FFF2-40B4-BE49-F238E27FC236}">
                <a16:creationId xmlns:a16="http://schemas.microsoft.com/office/drawing/2014/main" id="{EF910181-587A-6632-E620-ACF7FA539A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843" y="1193483"/>
            <a:ext cx="9083604" cy="461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4">
            <a:extLst>
              <a:ext uri="{FF2B5EF4-FFF2-40B4-BE49-F238E27FC236}">
                <a16:creationId xmlns:a16="http://schemas.microsoft.com/office/drawing/2014/main" id="{AB1D5682-D7D7-3D53-EF8E-2321A20BFA04}"/>
              </a:ext>
            </a:extLst>
          </p:cNvPr>
          <p:cNvSpPr txBox="1">
            <a:spLocks/>
          </p:cNvSpPr>
          <p:nvPr/>
        </p:nvSpPr>
        <p:spPr>
          <a:xfrm>
            <a:off x="7130003" y="6473163"/>
            <a:ext cx="368078" cy="33643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z="1100" smtClean="0">
                <a:solidFill>
                  <a:schemeClr val="bg1"/>
                </a:solidFill>
              </a:rPr>
              <a:pPr/>
              <a:t>11</a:t>
            </a:fld>
            <a:endParaRPr lang="en-US" sz="1200">
              <a:solidFill>
                <a:schemeClr val="bg1"/>
              </a:solidFill>
            </a:endParaRPr>
          </a:p>
        </p:txBody>
      </p:sp>
    </p:spTree>
    <p:extLst>
      <p:ext uri="{BB962C8B-B14F-4D97-AF65-F5344CB8AC3E}">
        <p14:creationId xmlns:p14="http://schemas.microsoft.com/office/powerpoint/2010/main" val="453715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0"/>
            <a:ext cx="11037824" cy="1544320"/>
          </a:xfrm>
          <a:prstGeom prst="rect">
            <a:avLst/>
          </a:prstGeom>
        </p:spPr>
        <p:txBody>
          <a:bodyPr>
            <a:normAutofit/>
          </a:bodyPr>
          <a:lstStyle/>
          <a:p>
            <a:pPr>
              <a:lnSpc>
                <a:spcPct val="100000"/>
              </a:lnSpc>
            </a:pPr>
            <a:r>
              <a:rPr lang="en-US"/>
              <a:t>Adding a Student – Nonparticipation</a:t>
            </a:r>
            <a:br>
              <a:rPr lang="en-US"/>
            </a:br>
            <a:endParaRPr lang="en-US"/>
          </a:p>
        </p:txBody>
      </p:sp>
      <p:pic>
        <p:nvPicPr>
          <p:cNvPr id="5122" name="Picture 11" descr="This is an image of adding a student with selecting the nonparticipation status. After adding the student with the SSID, and selecting the test type and no that the student is not taking the ACCESS or Alternate ACCESS, then you are ready to select the next box under this for the nonparticipation you are wanting. Is it medical, withdrew during the testing window, expelled without services, is the student RFEP or IFEP. from the drop-down list of nonparticipations for these tests.">
            <a:extLst>
              <a:ext uri="{FF2B5EF4-FFF2-40B4-BE49-F238E27FC236}">
                <a16:creationId xmlns:a16="http://schemas.microsoft.com/office/drawing/2014/main" id="{156119CE-D2E2-744C-7B5B-8198405E6E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176" y="858901"/>
            <a:ext cx="5981319" cy="481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4">
            <a:extLst>
              <a:ext uri="{FF2B5EF4-FFF2-40B4-BE49-F238E27FC236}">
                <a16:creationId xmlns:a16="http://schemas.microsoft.com/office/drawing/2014/main" id="{99E903C6-F151-D394-5913-0E0899F1F924}"/>
              </a:ext>
            </a:extLst>
          </p:cNvPr>
          <p:cNvSpPr txBox="1">
            <a:spLocks/>
          </p:cNvSpPr>
          <p:nvPr/>
        </p:nvSpPr>
        <p:spPr>
          <a:xfrm>
            <a:off x="7130003" y="6473163"/>
            <a:ext cx="368078" cy="33643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z="1100" smtClean="0">
                <a:solidFill>
                  <a:schemeClr val="bg1"/>
                </a:solidFill>
              </a:rPr>
              <a:pPr/>
              <a:t>12</a:t>
            </a:fld>
            <a:endParaRPr lang="en-US" sz="1200">
              <a:solidFill>
                <a:schemeClr val="bg1"/>
              </a:solidFill>
            </a:endParaRPr>
          </a:p>
        </p:txBody>
      </p:sp>
    </p:spTree>
    <p:extLst>
      <p:ext uri="{BB962C8B-B14F-4D97-AF65-F5344CB8AC3E}">
        <p14:creationId xmlns:p14="http://schemas.microsoft.com/office/powerpoint/2010/main" val="1580499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353" y="1303867"/>
            <a:ext cx="4114800" cy="1320800"/>
          </a:xfrm>
          <a:prstGeom prst="rect">
            <a:avLst/>
          </a:prstGeom>
        </p:spPr>
        <p:txBody>
          <a:bodyPr>
            <a:noAutofit/>
          </a:bodyPr>
          <a:lstStyle/>
          <a:p>
            <a:r>
              <a:rPr lang="en-US"/>
              <a:t>Adding a Student-Testing School and Update</a:t>
            </a:r>
          </a:p>
        </p:txBody>
      </p:sp>
      <p:pic>
        <p:nvPicPr>
          <p:cNvPr id="6" name="Picture 2" descr="This is an image of when adding a student to SDRR, you must put in the Testing school. After you select the nonparticipation for the student then you will select the testing school and then update in SDRR.">
            <a:extLst>
              <a:ext uri="{FF2B5EF4-FFF2-40B4-BE49-F238E27FC236}">
                <a16:creationId xmlns:a16="http://schemas.microsoft.com/office/drawing/2014/main" id="{5B7E4D9B-A4AC-4E3C-98DE-179E64BF6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1531" y="31411"/>
            <a:ext cx="5682765" cy="56959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4">
            <a:extLst>
              <a:ext uri="{FF2B5EF4-FFF2-40B4-BE49-F238E27FC236}">
                <a16:creationId xmlns:a16="http://schemas.microsoft.com/office/drawing/2014/main" id="{D5AB9E6B-29DC-131D-6B20-C9A88A54E5D1}"/>
              </a:ext>
            </a:extLst>
          </p:cNvPr>
          <p:cNvSpPr txBox="1">
            <a:spLocks/>
          </p:cNvSpPr>
          <p:nvPr/>
        </p:nvSpPr>
        <p:spPr>
          <a:xfrm>
            <a:off x="7130003" y="6473163"/>
            <a:ext cx="368078" cy="33643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z="1100" smtClean="0">
                <a:solidFill>
                  <a:schemeClr val="bg1"/>
                </a:solidFill>
              </a:rPr>
              <a:pPr/>
              <a:t>13</a:t>
            </a:fld>
            <a:endParaRPr lang="en-US" sz="1200">
              <a:solidFill>
                <a:schemeClr val="bg1"/>
              </a:solidFill>
            </a:endParaRPr>
          </a:p>
        </p:txBody>
      </p:sp>
    </p:spTree>
    <p:extLst>
      <p:ext uri="{BB962C8B-B14F-4D97-AF65-F5344CB8AC3E}">
        <p14:creationId xmlns:p14="http://schemas.microsoft.com/office/powerpoint/2010/main" val="1004244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0674" y="1748256"/>
            <a:ext cx="4114800" cy="1320800"/>
          </a:xfrm>
          <a:prstGeom prst="rect">
            <a:avLst/>
          </a:prstGeom>
        </p:spPr>
        <p:txBody>
          <a:bodyPr>
            <a:noAutofit/>
          </a:bodyPr>
          <a:lstStyle/>
          <a:p>
            <a:r>
              <a:rPr lang="en-US"/>
              <a:t>Adding a Student-Uploading the Nonparticipation Document</a:t>
            </a:r>
          </a:p>
        </p:txBody>
      </p:sp>
      <p:pic>
        <p:nvPicPr>
          <p:cNvPr id="8194" name="Picture 11" descr="This is an image of adding a student and uploading the nonparticipation document. The district must have the medical nonparticipation form filled out correctly and saving it to the computer before choosing the file to upload the medical nonparticipation into SDRR for a student. ?There is a box below to add additional information from the school's perspective.">
            <a:extLst>
              <a:ext uri="{FF2B5EF4-FFF2-40B4-BE49-F238E27FC236}">
                <a16:creationId xmlns:a16="http://schemas.microsoft.com/office/drawing/2014/main" id="{EDB1AF0F-F785-411A-BF0F-99A03071EB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9943" y="389401"/>
            <a:ext cx="7132415" cy="5359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4">
            <a:extLst>
              <a:ext uri="{FF2B5EF4-FFF2-40B4-BE49-F238E27FC236}">
                <a16:creationId xmlns:a16="http://schemas.microsoft.com/office/drawing/2014/main" id="{3BA7FAB3-F8D9-D8A6-30C4-5DE71D81F13E}"/>
              </a:ext>
            </a:extLst>
          </p:cNvPr>
          <p:cNvSpPr txBox="1">
            <a:spLocks/>
          </p:cNvSpPr>
          <p:nvPr/>
        </p:nvSpPr>
        <p:spPr>
          <a:xfrm>
            <a:off x="7130003" y="6473163"/>
            <a:ext cx="368078" cy="33643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z="1100" smtClean="0">
                <a:solidFill>
                  <a:schemeClr val="bg1"/>
                </a:solidFill>
              </a:rPr>
              <a:pPr/>
              <a:t>14</a:t>
            </a:fld>
            <a:endParaRPr lang="en-US" sz="1200">
              <a:solidFill>
                <a:schemeClr val="bg1"/>
              </a:solidFill>
            </a:endParaRPr>
          </a:p>
        </p:txBody>
      </p:sp>
    </p:spTree>
    <p:extLst>
      <p:ext uri="{BB962C8B-B14F-4D97-AF65-F5344CB8AC3E}">
        <p14:creationId xmlns:p14="http://schemas.microsoft.com/office/powerpoint/2010/main" val="2720136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12820650" cy="1178560"/>
          </a:xfrm>
          <a:prstGeom prst="rect">
            <a:avLst/>
          </a:prstGeom>
        </p:spPr>
        <p:txBody>
          <a:bodyPr>
            <a:normAutofit/>
          </a:bodyPr>
          <a:lstStyle/>
          <a:p>
            <a:r>
              <a:rPr lang="en-US"/>
              <a:t>Student Listing with Nonparticipations </a:t>
            </a:r>
          </a:p>
        </p:txBody>
      </p:sp>
      <p:pic>
        <p:nvPicPr>
          <p:cNvPr id="7170" name="Picture 16" descr="On the student listing for ACCESS and WIDA Aternate ACCESS, you will be able to select the nonparticipation  for this assessment. You will be able to see the progress of the ticket to see if it is still in progress or if it has been approved or denied.">
            <a:extLst>
              <a:ext uri="{FF2B5EF4-FFF2-40B4-BE49-F238E27FC236}">
                <a16:creationId xmlns:a16="http://schemas.microsoft.com/office/drawing/2014/main" id="{87900E79-044C-F6C6-97AD-42B970D22901}"/>
              </a:ext>
            </a:extLst>
          </p:cNvPr>
          <p:cNvPicPr>
            <a:picLocks noChangeAspect="1" noChangeArrowheads="1"/>
          </p:cNvPicPr>
          <p:nvPr/>
        </p:nvPicPr>
        <p:blipFill>
          <a:blip r:embed="rId3"/>
          <a:srcRect/>
          <a:stretch/>
        </p:blipFill>
        <p:spPr bwMode="auto">
          <a:xfrm>
            <a:off x="819442" y="1029968"/>
            <a:ext cx="7863562" cy="4533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4">
            <a:extLst>
              <a:ext uri="{FF2B5EF4-FFF2-40B4-BE49-F238E27FC236}">
                <a16:creationId xmlns:a16="http://schemas.microsoft.com/office/drawing/2014/main" id="{6239687B-3A21-9ADB-EE05-6BE7BD930452}"/>
              </a:ext>
            </a:extLst>
          </p:cNvPr>
          <p:cNvSpPr txBox="1">
            <a:spLocks/>
          </p:cNvSpPr>
          <p:nvPr/>
        </p:nvSpPr>
        <p:spPr>
          <a:xfrm>
            <a:off x="7130003" y="6473163"/>
            <a:ext cx="368078" cy="33643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z="1100" smtClean="0">
                <a:solidFill>
                  <a:schemeClr val="bg1"/>
                </a:solidFill>
              </a:rPr>
              <a:pPr/>
              <a:t>15</a:t>
            </a:fld>
            <a:endParaRPr lang="en-US" sz="1200">
              <a:solidFill>
                <a:schemeClr val="bg1"/>
              </a:solidFill>
            </a:endParaRPr>
          </a:p>
        </p:txBody>
      </p:sp>
    </p:spTree>
    <p:extLst>
      <p:ext uri="{BB962C8B-B14F-4D97-AF65-F5344CB8AC3E}">
        <p14:creationId xmlns:p14="http://schemas.microsoft.com/office/powerpoint/2010/main" val="1618471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idx="4294967295"/>
          </p:nvPr>
        </p:nvSpPr>
        <p:spPr>
          <a:xfrm>
            <a:off x="0" y="179388"/>
            <a:ext cx="7761288" cy="3657600"/>
          </a:xfrm>
        </p:spPr>
        <p:txBody>
          <a:bodyPr>
            <a:normAutofit fontScale="90000"/>
          </a:bodyPr>
          <a:lstStyle/>
          <a:p>
            <a:r>
              <a:rPr lang="en-US" sz="4400"/>
              <a:t>Resources for ACCESS for ELLs:</a:t>
            </a:r>
            <a:br>
              <a:rPr lang="en-US" sz="4400"/>
            </a:br>
            <a:r>
              <a:rPr lang="en-US" sz="4400"/>
              <a:t>(Online Help Button)</a:t>
            </a:r>
            <a:br>
              <a:rPr lang="en-US" sz="4000"/>
            </a:br>
            <a:br>
              <a:rPr lang="en-US"/>
            </a:br>
            <a:br>
              <a:rPr lang="en-US"/>
            </a:br>
            <a:br>
              <a:rPr lang="en-US"/>
            </a:br>
            <a:br>
              <a:rPr lang="en-US"/>
            </a:br>
            <a:endParaRPr lang="en-US"/>
          </a:p>
        </p:txBody>
      </p:sp>
      <p:pic>
        <p:nvPicPr>
          <p:cNvPr id="6" name="Picture 1" descr="The online I need help button in SDRR assists you taskes in SDRR." title="I Need Help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310" y="2007613"/>
            <a:ext cx="2405379" cy="2217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 name="Picture 2" descr="This is the image of the I Need Help Button. It is located in the top right hand corner of each page of SDRR when a user logins. It is a resource for ACCESS for ELLs as well as resources for all other state required assessments. It has frequently asked questions, accountability tool and quiz, cohort tool , step by step instructions and videos to go with all the functions of SDRR-adding a student, deleting a student, adding a nonparticipation, changing accountability, marking accommodations, etc.">
            <a:extLst>
              <a:ext uri="{FF2B5EF4-FFF2-40B4-BE49-F238E27FC236}">
                <a16:creationId xmlns:a16="http://schemas.microsoft.com/office/drawing/2014/main" id="{39666464-6EA9-41AF-861A-B1C0401FD7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4835" y="1498725"/>
            <a:ext cx="5022606" cy="3885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990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3E562-FC3F-0244-68C0-63214393FBB2}"/>
              </a:ext>
            </a:extLst>
          </p:cNvPr>
          <p:cNvSpPr>
            <a:spLocks noGrp="1"/>
          </p:cNvSpPr>
          <p:nvPr>
            <p:ph type="title"/>
          </p:nvPr>
        </p:nvSpPr>
        <p:spPr/>
        <p:txBody>
          <a:bodyPr>
            <a:normAutofit/>
          </a:bodyPr>
          <a:lstStyle/>
          <a:p>
            <a:r>
              <a:rPr lang="en-US" sz="4400"/>
              <a:t>Resources and Reminders</a:t>
            </a:r>
          </a:p>
        </p:txBody>
      </p:sp>
      <p:sp>
        <p:nvSpPr>
          <p:cNvPr id="3" name="Text Placeholder 2">
            <a:extLst>
              <a:ext uri="{FF2B5EF4-FFF2-40B4-BE49-F238E27FC236}">
                <a16:creationId xmlns:a16="http://schemas.microsoft.com/office/drawing/2014/main" id="{8B17C492-CB31-2C41-4EA9-6E03BFD5E21E}"/>
              </a:ext>
            </a:extLst>
          </p:cNvPr>
          <p:cNvSpPr>
            <a:spLocks noGrp="1"/>
          </p:cNvSpPr>
          <p:nvPr>
            <p:ph type="body" idx="1"/>
          </p:nvPr>
        </p:nvSpPr>
        <p:spPr/>
        <p:txBody>
          <a:bodyPr vert="horz" lIns="91440" tIns="45720" rIns="91440" bIns="45720" rtlCol="0" anchor="t">
            <a:normAutofit/>
          </a:bodyPr>
          <a:lstStyle/>
          <a:p>
            <a:r>
              <a:rPr lang="en-US" sz="2800">
                <a:solidFill>
                  <a:schemeClr val="tx1"/>
                </a:solidFill>
              </a:rPr>
              <a:t>SDRR</a:t>
            </a:r>
          </a:p>
        </p:txBody>
      </p:sp>
    </p:spTree>
    <p:extLst>
      <p:ext uri="{BB962C8B-B14F-4D97-AF65-F5344CB8AC3E}">
        <p14:creationId xmlns:p14="http://schemas.microsoft.com/office/powerpoint/2010/main" val="1347415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25585" cy="1320800"/>
          </a:xfrm>
        </p:spPr>
        <p:txBody>
          <a:bodyPr>
            <a:normAutofit/>
          </a:bodyPr>
          <a:lstStyle/>
          <a:p>
            <a:r>
              <a:rPr lang="en-US"/>
              <a:t>Student Transfers Out of State Before Testing Window</a:t>
            </a:r>
          </a:p>
        </p:txBody>
      </p:sp>
      <p:sp>
        <p:nvSpPr>
          <p:cNvPr id="3" name="Text Placeholder 2" descr="Annotate where the student transferred and date of withdrawal; then delete the student from the ACCESS roster in the spring. Do not assign the student a test booklet. If a pre-ide label is applies , affix a Do not process&quot; label over the top of the pre-id label and send back with nonscorable materials." title="Student Transfers prior to the Testing Window"/>
          <p:cNvSpPr>
            <a:spLocks noGrp="1"/>
          </p:cNvSpPr>
          <p:nvPr>
            <p:ph type="body" sz="quarter" idx="13"/>
          </p:nvPr>
        </p:nvSpPr>
        <p:spPr>
          <a:xfrm>
            <a:off x="329709" y="1777835"/>
            <a:ext cx="11733750" cy="4901324"/>
          </a:xfrm>
        </p:spPr>
        <p:txBody>
          <a:bodyPr vert="horz" lIns="91440" tIns="45720" rIns="91440" bIns="45720" rtlCol="0" anchor="t">
            <a:normAutofit/>
          </a:bodyPr>
          <a:lstStyle/>
          <a:p>
            <a:r>
              <a:rPr lang="en-US" sz="2400" dirty="0"/>
              <a:t>Annotate where the student transferred and date of withdrawal; then delete the student from the ACCESS roster in the spring if the student is on the roster.</a:t>
            </a:r>
          </a:p>
          <a:p>
            <a:r>
              <a:rPr lang="en-US" sz="2400" dirty="0"/>
              <a:t>Do not assign the student a test booklet or put the student in a test registration in WIDA Assessment Management System (AMS).</a:t>
            </a:r>
          </a:p>
          <a:p>
            <a:r>
              <a:rPr lang="en-US" sz="2400" dirty="0"/>
              <a:t>If a pre-id label was applied to the test booklet, affix a “Do Not Process” label over top of the pre-id label and send back with non-scorable materials.</a:t>
            </a:r>
          </a:p>
        </p:txBody>
      </p:sp>
    </p:spTree>
    <p:extLst>
      <p:ext uri="{BB962C8B-B14F-4D97-AF65-F5344CB8AC3E}">
        <p14:creationId xmlns:p14="http://schemas.microsoft.com/office/powerpoint/2010/main" val="3611845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0" y="0"/>
            <a:ext cx="8596313" cy="1320800"/>
          </a:xfrm>
        </p:spPr>
        <p:txBody>
          <a:bodyPr>
            <a:normAutofit/>
          </a:bodyPr>
          <a:lstStyle/>
          <a:p>
            <a:r>
              <a:rPr lang="en-US"/>
              <a:t>SDRR Resources</a:t>
            </a:r>
          </a:p>
        </p:txBody>
      </p:sp>
      <p:graphicFrame>
        <p:nvGraphicFramePr>
          <p:cNvPr id="7" name="Content Placeholder 1" descr="There are SDRR resources for districts to use for data review: screencasts/videos; recorded trainings, help button, accountability tool, accountability quiz and scenarios. To get access to SDRR, you will need to see your WAAPOC (Web Administrator Point of Contact)&#10;&#10;https://docs.google.com/forms/d/e/1FAIpQLScEApZpVOwvb1MAEwXWAEvZ7FXkRCPLqLl-4mArGoaZOseyiA/viewform&#10;" title="SDRR Resources"/>
          <p:cNvGraphicFramePr>
            <a:graphicFrameLocks/>
          </p:cNvGraphicFramePr>
          <p:nvPr>
            <p:extLst>
              <p:ext uri="{D42A27DB-BD31-4B8C-83A1-F6EECF244321}">
                <p14:modId xmlns:p14="http://schemas.microsoft.com/office/powerpoint/2010/main" val="235432151"/>
              </p:ext>
            </p:extLst>
          </p:nvPr>
        </p:nvGraphicFramePr>
        <p:xfrm>
          <a:off x="1876582" y="661489"/>
          <a:ext cx="7939317" cy="5243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8634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321C5-B20D-2EB3-461E-E734DEF0B1BF}"/>
              </a:ext>
            </a:extLst>
          </p:cNvPr>
          <p:cNvSpPr>
            <a:spLocks noGrp="1"/>
          </p:cNvSpPr>
          <p:nvPr>
            <p:ph type="title"/>
          </p:nvPr>
        </p:nvSpPr>
        <p:spPr>
          <a:xfrm>
            <a:off x="0" y="0"/>
            <a:ext cx="10515600" cy="1325563"/>
          </a:xfrm>
        </p:spPr>
        <p:txBody>
          <a:bodyPr>
            <a:normAutofit/>
          </a:bodyPr>
          <a:lstStyle/>
          <a:p>
            <a:r>
              <a:rPr lang="en-US"/>
              <a:t>Agenda</a:t>
            </a:r>
          </a:p>
        </p:txBody>
      </p:sp>
      <p:sp>
        <p:nvSpPr>
          <p:cNvPr id="3" name="Content Placeholder 2">
            <a:extLst>
              <a:ext uri="{FF2B5EF4-FFF2-40B4-BE49-F238E27FC236}">
                <a16:creationId xmlns:a16="http://schemas.microsoft.com/office/drawing/2014/main" id="{D4FAD031-73D0-E60B-C1C4-194E1F04D637}"/>
              </a:ext>
            </a:extLst>
          </p:cNvPr>
          <p:cNvSpPr>
            <a:spLocks noGrp="1"/>
          </p:cNvSpPr>
          <p:nvPr>
            <p:ph idx="1"/>
          </p:nvPr>
        </p:nvSpPr>
        <p:spPr/>
        <p:txBody>
          <a:bodyPr vert="horz" lIns="91440" tIns="45720" rIns="91440" bIns="45720" rtlCol="0" anchor="t">
            <a:normAutofit/>
          </a:bodyPr>
          <a:lstStyle/>
          <a:p>
            <a:r>
              <a:rPr lang="en-US" sz="2400"/>
              <a:t>ACCESS for ELLs Reminders</a:t>
            </a:r>
          </a:p>
          <a:p>
            <a:r>
              <a:rPr lang="en-US" sz="2400"/>
              <a:t>Secure Web Application-SDRR</a:t>
            </a:r>
          </a:p>
          <a:p>
            <a:r>
              <a:rPr lang="en-US" sz="2400"/>
              <a:t>Resources and Reminders</a:t>
            </a:r>
          </a:p>
        </p:txBody>
      </p:sp>
    </p:spTree>
    <p:extLst>
      <p:ext uri="{BB962C8B-B14F-4D97-AF65-F5344CB8AC3E}">
        <p14:creationId xmlns:p14="http://schemas.microsoft.com/office/powerpoint/2010/main" val="3023933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66DC-9EF6-4E25-BB1A-D86F242A44F5}"/>
              </a:ext>
            </a:extLst>
          </p:cNvPr>
          <p:cNvSpPr>
            <a:spLocks noGrp="1"/>
          </p:cNvSpPr>
          <p:nvPr>
            <p:ph type="title"/>
          </p:nvPr>
        </p:nvSpPr>
        <p:spPr>
          <a:xfrm>
            <a:off x="0" y="0"/>
            <a:ext cx="12192000" cy="1361440"/>
          </a:xfrm>
        </p:spPr>
        <p:txBody>
          <a:bodyPr>
            <a:noAutofit/>
          </a:bodyPr>
          <a:lstStyle/>
          <a:p>
            <a:r>
              <a:rPr lang="en-US" sz="3600"/>
              <a:t>2024-2025 ACCESS for ELLs (ACCESS-Kindergarten, Online, Paper, WIDA Alternate ACCESS)Testing Schedule</a:t>
            </a:r>
          </a:p>
        </p:txBody>
      </p:sp>
      <p:graphicFrame>
        <p:nvGraphicFramePr>
          <p:cNvPr id="6" name="Table 5">
            <a:extLst>
              <a:ext uri="{FF2B5EF4-FFF2-40B4-BE49-F238E27FC236}">
                <a16:creationId xmlns:a16="http://schemas.microsoft.com/office/drawing/2014/main" id="{3F9BE33C-9424-4707-B9F6-9DA88CDA7F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379530"/>
              </p:ext>
            </p:extLst>
          </p:nvPr>
        </p:nvGraphicFramePr>
        <p:xfrm>
          <a:off x="518579" y="1433132"/>
          <a:ext cx="9299666" cy="4195110"/>
        </p:xfrm>
        <a:graphic>
          <a:graphicData uri="http://schemas.openxmlformats.org/drawingml/2006/table">
            <a:tbl>
              <a:tblPr firstRow="1" firstCol="1" bandRow="1">
                <a:tableStyleId>{9D7B26C5-4107-4FEC-AEDC-1716B250A1EF}</a:tableStyleId>
              </a:tblPr>
              <a:tblGrid>
                <a:gridCol w="5109628">
                  <a:extLst>
                    <a:ext uri="{9D8B030D-6E8A-4147-A177-3AD203B41FA5}">
                      <a16:colId xmlns:a16="http://schemas.microsoft.com/office/drawing/2014/main" val="20000"/>
                    </a:ext>
                  </a:extLst>
                </a:gridCol>
                <a:gridCol w="2225849">
                  <a:extLst>
                    <a:ext uri="{9D8B030D-6E8A-4147-A177-3AD203B41FA5}">
                      <a16:colId xmlns:a16="http://schemas.microsoft.com/office/drawing/2014/main" val="20001"/>
                    </a:ext>
                  </a:extLst>
                </a:gridCol>
                <a:gridCol w="1964189">
                  <a:extLst>
                    <a:ext uri="{9D8B030D-6E8A-4147-A177-3AD203B41FA5}">
                      <a16:colId xmlns:a16="http://schemas.microsoft.com/office/drawing/2014/main" val="20002"/>
                    </a:ext>
                  </a:extLst>
                </a:gridCol>
              </a:tblGrid>
              <a:tr h="392448">
                <a:tc>
                  <a:txBody>
                    <a:bodyPr/>
                    <a:lstStyle/>
                    <a:p>
                      <a:pPr marL="0" marR="0">
                        <a:lnSpc>
                          <a:spcPct val="107000"/>
                        </a:lnSpc>
                        <a:spcBef>
                          <a:spcPts val="0"/>
                        </a:spcBef>
                        <a:spcAft>
                          <a:spcPts val="800"/>
                        </a:spcAft>
                      </a:pP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416" marR="5416" marT="5416" marB="5416" anchor="ctr"/>
                </a:tc>
                <a:tc>
                  <a:txBody>
                    <a:bodyPr/>
                    <a:lstStyle/>
                    <a:p>
                      <a:pPr marL="0" marR="0">
                        <a:lnSpc>
                          <a:spcPct val="107000"/>
                        </a:lnSpc>
                        <a:spcBef>
                          <a:spcPts val="0"/>
                        </a:spcBef>
                        <a:spcAft>
                          <a:spcPts val="800"/>
                        </a:spcAft>
                      </a:pPr>
                      <a:r>
                        <a:rPr lang="en-US" sz="2400">
                          <a:effectLst/>
                        </a:rPr>
                        <a:t>Start Date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416" marR="5416" marT="5416" marB="5416" anchor="ctr"/>
                </a:tc>
                <a:tc>
                  <a:txBody>
                    <a:bodyPr/>
                    <a:lstStyle/>
                    <a:p>
                      <a:pPr marL="0" marR="0">
                        <a:lnSpc>
                          <a:spcPct val="107000"/>
                        </a:lnSpc>
                        <a:spcBef>
                          <a:spcPts val="0"/>
                        </a:spcBef>
                        <a:spcAft>
                          <a:spcPts val="800"/>
                        </a:spcAft>
                      </a:pPr>
                      <a:r>
                        <a:rPr lang="en-US" sz="2400">
                          <a:effectLst/>
                        </a:rPr>
                        <a:t>End Date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416" marR="5416" marT="5416" marB="5416" anchor="ctr"/>
                </a:tc>
                <a:extLst>
                  <a:ext uri="{0D108BD9-81ED-4DB2-BD59-A6C34878D82A}">
                    <a16:rowId xmlns:a16="http://schemas.microsoft.com/office/drawing/2014/main" val="10000"/>
                  </a:ext>
                </a:extLst>
              </a:tr>
              <a:tr h="454635">
                <a:tc>
                  <a:txBody>
                    <a:bodyPr/>
                    <a:lstStyle/>
                    <a:p>
                      <a:pPr marL="0" marR="0">
                        <a:lnSpc>
                          <a:spcPct val="107000"/>
                        </a:lnSpc>
                        <a:spcBef>
                          <a:spcPts val="0"/>
                        </a:spcBef>
                        <a:spcAft>
                          <a:spcPts val="800"/>
                        </a:spcAft>
                      </a:pPr>
                      <a:r>
                        <a:rPr lang="en-US" sz="2400">
                          <a:effectLst/>
                        </a:rPr>
                        <a:t>Online Test Setup for Registrations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416" marR="5416" marT="5416" marB="5416" anchor="ctr"/>
                </a:tc>
                <a:tc>
                  <a:txBody>
                    <a:bodyPr/>
                    <a:lstStyle/>
                    <a:p>
                      <a:pPr marL="0" marR="0">
                        <a:lnSpc>
                          <a:spcPct val="107000"/>
                        </a:lnSpc>
                        <a:spcBef>
                          <a:spcPts val="0"/>
                        </a:spcBef>
                        <a:spcAft>
                          <a:spcPts val="800"/>
                        </a:spcAft>
                      </a:pPr>
                      <a:r>
                        <a:rPr lang="en-US" sz="2400" b="1">
                          <a:effectLst/>
                        </a:rPr>
                        <a:t>11/27/2024</a:t>
                      </a:r>
                      <a:endParaRPr lang="en-US" sz="2400" b="1">
                        <a:effectLst/>
                        <a:latin typeface="+mn-lt"/>
                        <a:ea typeface="Calibri" panose="020F0502020204030204" pitchFamily="34" charset="0"/>
                        <a:cs typeface="Times New Roman" panose="02020603050405020304" pitchFamily="18" charset="0"/>
                      </a:endParaRPr>
                    </a:p>
                  </a:txBody>
                  <a:tcPr marL="5416" marR="5416" marT="5416" marB="5416" anchor="ctr"/>
                </a:tc>
                <a:tc>
                  <a:txBody>
                    <a:bodyPr/>
                    <a:lstStyle/>
                    <a:p>
                      <a:pPr marL="0" marR="0">
                        <a:lnSpc>
                          <a:spcPct val="107000"/>
                        </a:lnSpc>
                        <a:spcBef>
                          <a:spcPts val="0"/>
                        </a:spcBef>
                        <a:spcAft>
                          <a:spcPts val="800"/>
                        </a:spcAft>
                      </a:pPr>
                      <a:r>
                        <a:rPr lang="en-US" sz="2400" b="1">
                          <a:effectLst/>
                        </a:rPr>
                        <a:t>2/14/2025</a:t>
                      </a:r>
                      <a:endParaRPr lang="en-US" sz="2400" b="1">
                        <a:effectLst/>
                        <a:latin typeface="+mn-lt"/>
                        <a:ea typeface="Calibri" panose="020F0502020204030204" pitchFamily="34" charset="0"/>
                        <a:cs typeface="Times New Roman" panose="02020603050405020304" pitchFamily="18" charset="0"/>
                      </a:endParaRPr>
                    </a:p>
                  </a:txBody>
                  <a:tcPr marL="5416" marR="5416" marT="5416" marB="5416" anchor="ctr"/>
                </a:tc>
                <a:extLst>
                  <a:ext uri="{0D108BD9-81ED-4DB2-BD59-A6C34878D82A}">
                    <a16:rowId xmlns:a16="http://schemas.microsoft.com/office/drawing/2014/main" val="10002"/>
                  </a:ext>
                </a:extLst>
              </a:tr>
              <a:tr h="430990">
                <a:tc>
                  <a:txBody>
                    <a:bodyPr/>
                    <a:lstStyle/>
                    <a:p>
                      <a:pPr marL="0" marR="0">
                        <a:lnSpc>
                          <a:spcPct val="107000"/>
                        </a:lnSpc>
                        <a:spcBef>
                          <a:spcPts val="0"/>
                        </a:spcBef>
                        <a:spcAft>
                          <a:spcPts val="800"/>
                        </a:spcAft>
                      </a:pPr>
                      <a:r>
                        <a:rPr lang="en-US" sz="2400">
                          <a:effectLst/>
                        </a:rPr>
                        <a:t>Districts Receive Test Material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416" marR="5416" marT="5416" marB="5416" anchor="ctr"/>
                </a:tc>
                <a:tc>
                  <a:txBody>
                    <a:bodyPr/>
                    <a:lstStyle/>
                    <a:p>
                      <a:pPr marL="0" marR="0">
                        <a:lnSpc>
                          <a:spcPct val="107000"/>
                        </a:lnSpc>
                        <a:spcBef>
                          <a:spcPts val="0"/>
                        </a:spcBef>
                        <a:spcAft>
                          <a:spcPts val="800"/>
                        </a:spcAft>
                      </a:pPr>
                      <a:r>
                        <a:rPr lang="en-US" sz="2400" b="1">
                          <a:effectLst/>
                        </a:rPr>
                        <a:t>12/3/2024</a:t>
                      </a:r>
                      <a:endParaRPr lang="en-US" sz="2400" b="1">
                        <a:effectLst/>
                        <a:latin typeface="+mn-lt"/>
                        <a:ea typeface="Calibri" panose="020F0502020204030204" pitchFamily="34" charset="0"/>
                        <a:cs typeface="Times New Roman" panose="02020603050405020304" pitchFamily="18" charset="0"/>
                      </a:endParaRPr>
                    </a:p>
                  </a:txBody>
                  <a:tcPr marL="5416" marR="5416" marT="5416" marB="5416" anchor="ctr"/>
                </a:tc>
                <a:tc>
                  <a:txBody>
                    <a:bodyPr/>
                    <a:lstStyle/>
                    <a:p>
                      <a:pPr marL="0" marR="0">
                        <a:lnSpc>
                          <a:spcPct val="107000"/>
                        </a:lnSpc>
                        <a:spcBef>
                          <a:spcPts val="0"/>
                        </a:spcBef>
                        <a:spcAft>
                          <a:spcPts val="800"/>
                        </a:spcAft>
                      </a:pPr>
                      <a:r>
                        <a:rPr lang="en-US" sz="2400" b="1">
                          <a:effectLst/>
                        </a:rPr>
                        <a:t>12/3/2024</a:t>
                      </a:r>
                      <a:endParaRPr lang="en-US" sz="2400" b="1">
                        <a:effectLst/>
                        <a:latin typeface="+mn-lt"/>
                        <a:ea typeface="Calibri" panose="020F0502020204030204" pitchFamily="34" charset="0"/>
                        <a:cs typeface="Times New Roman" panose="02020603050405020304" pitchFamily="18" charset="0"/>
                      </a:endParaRPr>
                    </a:p>
                  </a:txBody>
                  <a:tcPr marL="5416" marR="5416" marT="5416" marB="5416" anchor="ctr"/>
                </a:tc>
                <a:extLst>
                  <a:ext uri="{0D108BD9-81ED-4DB2-BD59-A6C34878D82A}">
                    <a16:rowId xmlns:a16="http://schemas.microsoft.com/office/drawing/2014/main" val="10003"/>
                  </a:ext>
                </a:extLst>
              </a:tr>
              <a:tr h="390182">
                <a:tc>
                  <a:txBody>
                    <a:bodyPr/>
                    <a:lstStyle/>
                    <a:p>
                      <a:pPr marL="0" marR="0">
                        <a:lnSpc>
                          <a:spcPct val="107000"/>
                        </a:lnSpc>
                        <a:spcBef>
                          <a:spcPts val="0"/>
                        </a:spcBef>
                        <a:spcAft>
                          <a:spcPts val="800"/>
                        </a:spcAft>
                      </a:pPr>
                      <a:r>
                        <a:rPr lang="en-US" sz="2400">
                          <a:effectLst/>
                        </a:rPr>
                        <a:t>Additional Test Material Window</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416" marR="5416" marT="5416" marB="5416" anchor="ctr"/>
                </a:tc>
                <a:tc>
                  <a:txBody>
                    <a:bodyPr/>
                    <a:lstStyle/>
                    <a:p>
                      <a:pPr marL="0" marR="0">
                        <a:lnSpc>
                          <a:spcPct val="107000"/>
                        </a:lnSpc>
                        <a:spcBef>
                          <a:spcPts val="0"/>
                        </a:spcBef>
                        <a:spcAft>
                          <a:spcPts val="800"/>
                        </a:spcAft>
                      </a:pPr>
                      <a:r>
                        <a:rPr lang="en-US" sz="2400" b="1">
                          <a:effectLst/>
                        </a:rPr>
                        <a:t>12/3/2024</a:t>
                      </a:r>
                      <a:endParaRPr lang="en-US" sz="2400" b="1">
                        <a:effectLst/>
                        <a:latin typeface="+mn-lt"/>
                        <a:ea typeface="Calibri" panose="020F0502020204030204" pitchFamily="34" charset="0"/>
                        <a:cs typeface="Times New Roman" panose="02020603050405020304" pitchFamily="18" charset="0"/>
                      </a:endParaRPr>
                    </a:p>
                  </a:txBody>
                  <a:tcPr marL="5416" marR="5416" marT="5416" marB="5416" anchor="ctr"/>
                </a:tc>
                <a:tc>
                  <a:txBody>
                    <a:bodyPr/>
                    <a:lstStyle/>
                    <a:p>
                      <a:pPr marL="0" marR="0">
                        <a:lnSpc>
                          <a:spcPct val="107000"/>
                        </a:lnSpc>
                        <a:spcBef>
                          <a:spcPts val="0"/>
                        </a:spcBef>
                        <a:spcAft>
                          <a:spcPts val="800"/>
                        </a:spcAft>
                      </a:pPr>
                      <a:r>
                        <a:rPr lang="en-US" sz="2400" b="1">
                          <a:effectLst/>
                        </a:rPr>
                        <a:t>2/7/2025</a:t>
                      </a:r>
                      <a:endParaRPr lang="en-US" sz="2400" b="1">
                        <a:effectLst/>
                        <a:latin typeface="+mn-lt"/>
                        <a:ea typeface="Calibri" panose="020F0502020204030204" pitchFamily="34" charset="0"/>
                        <a:cs typeface="Times New Roman" panose="02020603050405020304" pitchFamily="18" charset="0"/>
                      </a:endParaRPr>
                    </a:p>
                  </a:txBody>
                  <a:tcPr marL="5416" marR="5416" marT="5416" marB="5416" anchor="ctr"/>
                </a:tc>
                <a:extLst>
                  <a:ext uri="{0D108BD9-81ED-4DB2-BD59-A6C34878D82A}">
                    <a16:rowId xmlns:a16="http://schemas.microsoft.com/office/drawing/2014/main" val="10004"/>
                  </a:ext>
                </a:extLst>
              </a:tr>
              <a:tr h="463958">
                <a:tc>
                  <a:txBody>
                    <a:bodyPr/>
                    <a:lstStyle/>
                    <a:p>
                      <a:pPr marL="0" marR="0">
                        <a:lnSpc>
                          <a:spcPct val="107000"/>
                        </a:lnSpc>
                        <a:spcBef>
                          <a:spcPts val="0"/>
                        </a:spcBef>
                        <a:spcAft>
                          <a:spcPts val="800"/>
                        </a:spcAft>
                      </a:pPr>
                      <a:r>
                        <a:rPr lang="en-US" sz="2400">
                          <a:effectLst/>
                        </a:rPr>
                        <a:t>Test Window</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416" marR="5416" marT="5416" marB="5416" anchor="ctr"/>
                </a:tc>
                <a:tc>
                  <a:txBody>
                    <a:bodyPr/>
                    <a:lstStyle/>
                    <a:p>
                      <a:pPr marL="0" marR="0">
                        <a:lnSpc>
                          <a:spcPct val="107000"/>
                        </a:lnSpc>
                        <a:spcBef>
                          <a:spcPts val="0"/>
                        </a:spcBef>
                        <a:spcAft>
                          <a:spcPts val="800"/>
                        </a:spcAft>
                      </a:pPr>
                      <a:r>
                        <a:rPr lang="en-US" sz="2400" b="1">
                          <a:effectLst/>
                        </a:rPr>
                        <a:t>1/6/2025</a:t>
                      </a:r>
                      <a:endParaRPr lang="en-US" sz="2400" b="1">
                        <a:effectLst/>
                        <a:latin typeface="+mn-lt"/>
                        <a:ea typeface="Calibri" panose="020F0502020204030204" pitchFamily="34" charset="0"/>
                        <a:cs typeface="Times New Roman" panose="02020603050405020304" pitchFamily="18" charset="0"/>
                      </a:endParaRPr>
                    </a:p>
                  </a:txBody>
                  <a:tcPr marL="5416" marR="5416" marT="5416" marB="5416" anchor="ctr"/>
                </a:tc>
                <a:tc>
                  <a:txBody>
                    <a:bodyPr/>
                    <a:lstStyle/>
                    <a:p>
                      <a:pPr marL="0" marR="0">
                        <a:lnSpc>
                          <a:spcPct val="107000"/>
                        </a:lnSpc>
                        <a:spcBef>
                          <a:spcPts val="0"/>
                        </a:spcBef>
                        <a:spcAft>
                          <a:spcPts val="800"/>
                        </a:spcAft>
                      </a:pPr>
                      <a:r>
                        <a:rPr lang="en-US" sz="2400" b="1">
                          <a:effectLst/>
                        </a:rPr>
                        <a:t>2/14/2025</a:t>
                      </a:r>
                      <a:endParaRPr lang="en-US" sz="2400" b="1">
                        <a:effectLst/>
                        <a:latin typeface="+mn-lt"/>
                        <a:ea typeface="Calibri" panose="020F0502020204030204" pitchFamily="34" charset="0"/>
                        <a:cs typeface="Times New Roman" panose="02020603050405020304" pitchFamily="18" charset="0"/>
                      </a:endParaRPr>
                    </a:p>
                  </a:txBody>
                  <a:tcPr marL="5416" marR="5416" marT="5416" marB="5416" anchor="ctr"/>
                </a:tc>
                <a:extLst>
                  <a:ext uri="{0D108BD9-81ED-4DB2-BD59-A6C34878D82A}">
                    <a16:rowId xmlns:a16="http://schemas.microsoft.com/office/drawing/2014/main" val="10005"/>
                  </a:ext>
                </a:extLst>
              </a:tr>
              <a:tr h="390182">
                <a:tc>
                  <a:txBody>
                    <a:bodyPr/>
                    <a:lstStyle/>
                    <a:p>
                      <a:pPr marL="0" marR="0">
                        <a:lnSpc>
                          <a:spcPct val="107000"/>
                        </a:lnSpc>
                        <a:spcBef>
                          <a:spcPts val="0"/>
                        </a:spcBef>
                        <a:spcAft>
                          <a:spcPts val="800"/>
                        </a:spcAft>
                      </a:pPr>
                      <a:r>
                        <a:rPr lang="en-US" sz="2400">
                          <a:effectLst/>
                        </a:rPr>
                        <a:t>All Test Material Received at DRC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416" marR="5416" marT="5416" marB="5416" anchor="ctr"/>
                </a:tc>
                <a:tc>
                  <a:txBody>
                    <a:bodyPr/>
                    <a:lstStyle/>
                    <a:p>
                      <a:pPr marL="0" marR="0">
                        <a:lnSpc>
                          <a:spcPct val="107000"/>
                        </a:lnSpc>
                        <a:spcBef>
                          <a:spcPts val="0"/>
                        </a:spcBef>
                        <a:spcAft>
                          <a:spcPts val="800"/>
                        </a:spcAft>
                      </a:pPr>
                      <a:r>
                        <a:rPr lang="en-US" sz="2400" b="1">
                          <a:effectLst/>
                        </a:rPr>
                        <a:t>2/28/2025</a:t>
                      </a:r>
                      <a:endParaRPr lang="en-US" sz="2400" b="1">
                        <a:effectLst/>
                        <a:latin typeface="+mn-lt"/>
                        <a:ea typeface="Calibri" panose="020F0502020204030204" pitchFamily="34" charset="0"/>
                        <a:cs typeface="Times New Roman" panose="02020603050405020304" pitchFamily="18" charset="0"/>
                      </a:endParaRPr>
                    </a:p>
                  </a:txBody>
                  <a:tcPr marL="5416" marR="5416" marT="5416" marB="5416" anchor="ctr"/>
                </a:tc>
                <a:tc>
                  <a:txBody>
                    <a:bodyPr/>
                    <a:lstStyle/>
                    <a:p>
                      <a:pPr marL="0" marR="0">
                        <a:lnSpc>
                          <a:spcPct val="107000"/>
                        </a:lnSpc>
                        <a:spcBef>
                          <a:spcPts val="0"/>
                        </a:spcBef>
                        <a:spcAft>
                          <a:spcPts val="800"/>
                        </a:spcAft>
                      </a:pPr>
                      <a:r>
                        <a:rPr lang="en-US" sz="2400" b="1">
                          <a:effectLst/>
                        </a:rPr>
                        <a:t>2/28/2025 </a:t>
                      </a:r>
                      <a:endParaRPr lang="en-US" sz="2400" b="1">
                        <a:effectLst/>
                        <a:latin typeface="+mn-lt"/>
                        <a:ea typeface="Calibri" panose="020F0502020204030204" pitchFamily="34" charset="0"/>
                        <a:cs typeface="Times New Roman" panose="02020603050405020304" pitchFamily="18" charset="0"/>
                      </a:endParaRPr>
                    </a:p>
                  </a:txBody>
                  <a:tcPr marL="5416" marR="5416" marT="5416" marB="5416" anchor="ctr"/>
                </a:tc>
                <a:extLst>
                  <a:ext uri="{0D108BD9-81ED-4DB2-BD59-A6C34878D82A}">
                    <a16:rowId xmlns:a16="http://schemas.microsoft.com/office/drawing/2014/main" val="10006"/>
                  </a:ext>
                </a:extLst>
              </a:tr>
              <a:tr h="390182">
                <a:tc>
                  <a:txBody>
                    <a:bodyPr/>
                    <a:lstStyle/>
                    <a:p>
                      <a:pPr marL="0" marR="0">
                        <a:lnSpc>
                          <a:spcPct val="107000"/>
                        </a:lnSpc>
                        <a:spcBef>
                          <a:spcPts val="0"/>
                        </a:spcBef>
                        <a:spcAft>
                          <a:spcPts val="800"/>
                        </a:spcAft>
                      </a:pPr>
                      <a:r>
                        <a:rPr lang="en-US" sz="2400">
                          <a:effectLst/>
                        </a:rPr>
                        <a:t>Pre-Reporting Data Validation Window</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416" marR="5416" marT="5416" marB="5416" anchor="ctr"/>
                </a:tc>
                <a:tc>
                  <a:txBody>
                    <a:bodyPr/>
                    <a:lstStyle/>
                    <a:p>
                      <a:pPr marL="0" marR="0" algn="l">
                        <a:spcBef>
                          <a:spcPts val="0"/>
                        </a:spcBef>
                        <a:spcAft>
                          <a:spcPts val="0"/>
                        </a:spcAft>
                      </a:pPr>
                      <a:r>
                        <a:rPr lang="en-US" sz="2400" b="1">
                          <a:effectLst/>
                        </a:rPr>
                        <a:t>3/19/2025</a:t>
                      </a:r>
                      <a:endParaRPr lang="en-US" sz="2400" b="1">
                        <a:effectLst/>
                        <a:latin typeface="Calibri" panose="020F0502020204030204" pitchFamily="34" charset="0"/>
                        <a:ea typeface="Calibri" panose="020F0502020204030204" pitchFamily="34" charset="0"/>
                      </a:endParaRPr>
                    </a:p>
                  </a:txBody>
                  <a:tcPr marL="36995" marR="36995" marT="24663" marB="24663" anchor="ctr"/>
                </a:tc>
                <a:tc>
                  <a:txBody>
                    <a:bodyPr/>
                    <a:lstStyle/>
                    <a:p>
                      <a:pPr marL="0" marR="0" algn="l">
                        <a:spcBef>
                          <a:spcPts val="0"/>
                        </a:spcBef>
                        <a:spcAft>
                          <a:spcPts val="0"/>
                        </a:spcAft>
                      </a:pPr>
                      <a:r>
                        <a:rPr lang="en-US" sz="2400" b="1">
                          <a:effectLst/>
                        </a:rPr>
                        <a:t>4/2/2025</a:t>
                      </a:r>
                      <a:endParaRPr lang="en-US" sz="2400" b="1">
                        <a:effectLst/>
                        <a:latin typeface="Calibri" panose="020F0502020204030204" pitchFamily="34" charset="0"/>
                        <a:ea typeface="Calibri" panose="020F0502020204030204" pitchFamily="34" charset="0"/>
                      </a:endParaRPr>
                    </a:p>
                  </a:txBody>
                  <a:tcPr marL="36995" marR="36995" marT="24663" marB="24663" anchor="ctr"/>
                </a:tc>
                <a:extLst>
                  <a:ext uri="{0D108BD9-81ED-4DB2-BD59-A6C34878D82A}">
                    <a16:rowId xmlns:a16="http://schemas.microsoft.com/office/drawing/2014/main" val="10007"/>
                  </a:ext>
                </a:extLst>
              </a:tr>
              <a:tr h="860620">
                <a:tc>
                  <a:txBody>
                    <a:bodyPr/>
                    <a:lstStyle/>
                    <a:p>
                      <a:pPr marL="0" marR="0">
                        <a:lnSpc>
                          <a:spcPct val="107000"/>
                        </a:lnSpc>
                        <a:spcBef>
                          <a:spcPts val="0"/>
                        </a:spcBef>
                        <a:spcAft>
                          <a:spcPts val="800"/>
                        </a:spcAft>
                      </a:pPr>
                      <a:r>
                        <a:rPr lang="en-US" sz="2400">
                          <a:effectLst/>
                        </a:rPr>
                        <a:t>Districts Receive Reports</a:t>
                      </a:r>
                    </a:p>
                  </a:txBody>
                  <a:tcPr marL="5416" marR="5416" marT="5416" marB="5416" anchor="ctr"/>
                </a:tc>
                <a:tc>
                  <a:txBody>
                    <a:bodyPr/>
                    <a:lstStyle/>
                    <a:p>
                      <a:pPr marL="0" marR="0" lvl="0" indent="0" algn="l" defTabSz="457200" rtl="0" eaLnBrk="1" fontAlgn="auto" latinLnBrk="0" hangingPunct="1">
                        <a:lnSpc>
                          <a:spcPct val="100000"/>
                        </a:lnSpc>
                        <a:spcBef>
                          <a:spcPts val="0"/>
                        </a:spcBef>
                        <a:spcAft>
                          <a:spcPts val="800"/>
                        </a:spcAft>
                        <a:buClrTx/>
                        <a:buSzTx/>
                        <a:buFontTx/>
                        <a:buNone/>
                        <a:tabLst/>
                        <a:defRPr/>
                      </a:pPr>
                      <a:r>
                        <a:rPr lang="en-US" sz="2400" b="1">
                          <a:effectLst/>
                        </a:rPr>
                        <a:t>4/28/2025</a:t>
                      </a:r>
                    </a:p>
                    <a:p>
                      <a:pPr marL="0" marR="0" lvl="0" indent="0" algn="l" defTabSz="457200" rtl="0" eaLnBrk="1" fontAlgn="auto" latinLnBrk="0" hangingPunct="1">
                        <a:lnSpc>
                          <a:spcPct val="100000"/>
                        </a:lnSpc>
                        <a:spcBef>
                          <a:spcPts val="0"/>
                        </a:spcBef>
                        <a:spcAft>
                          <a:spcPts val="800"/>
                        </a:spcAft>
                        <a:buClrTx/>
                        <a:buSzTx/>
                        <a:buFontTx/>
                        <a:buNone/>
                        <a:tabLst/>
                        <a:defRPr/>
                      </a:pPr>
                      <a:r>
                        <a:rPr lang="en-US" sz="2400" b="1">
                          <a:effectLst/>
                        </a:rPr>
                        <a:t>(online)</a:t>
                      </a:r>
                      <a:endParaRPr lang="en-US" sz="2400" b="1">
                        <a:effectLst/>
                        <a:latin typeface="+mn-lt"/>
                        <a:ea typeface="Calibri" panose="020F0502020204030204" pitchFamily="34" charset="0"/>
                        <a:cs typeface="Times New Roman" panose="02020603050405020304" pitchFamily="18" charset="0"/>
                      </a:endParaRPr>
                    </a:p>
                  </a:txBody>
                  <a:tcPr marL="5416" marR="5416" marT="5416" marB="5416" anchor="ctr"/>
                </a:tc>
                <a:tc>
                  <a:txBody>
                    <a:bodyPr/>
                    <a:lstStyle/>
                    <a:p>
                      <a:pPr marL="0" marR="0">
                        <a:lnSpc>
                          <a:spcPct val="107000"/>
                        </a:lnSpc>
                        <a:spcBef>
                          <a:spcPts val="0"/>
                        </a:spcBef>
                        <a:spcAft>
                          <a:spcPts val="800"/>
                        </a:spcAft>
                      </a:pPr>
                      <a:r>
                        <a:rPr lang="en-US" sz="2400" b="1">
                          <a:effectLst/>
                        </a:rPr>
                        <a:t>5/7-5/8/2025</a:t>
                      </a:r>
                    </a:p>
                    <a:p>
                      <a:pPr marL="0" marR="0">
                        <a:lnSpc>
                          <a:spcPct val="107000"/>
                        </a:lnSpc>
                        <a:spcBef>
                          <a:spcPts val="0"/>
                        </a:spcBef>
                        <a:spcAft>
                          <a:spcPts val="800"/>
                        </a:spcAft>
                      </a:pPr>
                      <a:r>
                        <a:rPr lang="en-US" sz="2400" b="1">
                          <a:effectLst/>
                        </a:rPr>
                        <a:t> (printed)</a:t>
                      </a:r>
                      <a:endParaRPr lang="en-US" sz="2400" b="1">
                        <a:effectLst/>
                        <a:latin typeface="+mn-lt"/>
                        <a:ea typeface="Calibri" panose="020F0502020204030204" pitchFamily="34" charset="0"/>
                        <a:cs typeface="Times New Roman" panose="02020603050405020304" pitchFamily="18" charset="0"/>
                      </a:endParaRPr>
                    </a:p>
                  </a:txBody>
                  <a:tcPr marL="5416" marR="5416" marT="5416" marB="5416" anchor="ctr"/>
                </a:tc>
                <a:extLst>
                  <a:ext uri="{0D108BD9-81ED-4DB2-BD59-A6C34878D82A}">
                    <a16:rowId xmlns:a16="http://schemas.microsoft.com/office/drawing/2014/main" val="10008"/>
                  </a:ext>
                </a:extLst>
              </a:tr>
              <a:tr h="390182">
                <a:tc>
                  <a:txBody>
                    <a:bodyPr/>
                    <a:lstStyle/>
                    <a:p>
                      <a:pPr marL="0" marR="0">
                        <a:lnSpc>
                          <a:spcPct val="107000"/>
                        </a:lnSpc>
                        <a:spcBef>
                          <a:spcPts val="0"/>
                        </a:spcBef>
                        <a:spcAft>
                          <a:spcPts val="800"/>
                        </a:spcAft>
                      </a:pPr>
                      <a:r>
                        <a:rPr lang="en-US" sz="2400" baseline="0">
                          <a:effectLst/>
                        </a:rPr>
                        <a:t>Score Correction</a:t>
                      </a:r>
                      <a:r>
                        <a:rPr lang="en-US" sz="2400">
                          <a:effectLst/>
                        </a:rPr>
                        <a:t> Window</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416" marR="5416" marT="5416" marB="5416" anchor="ctr"/>
                </a:tc>
                <a:tc>
                  <a:txBody>
                    <a:bodyPr/>
                    <a:lstStyle/>
                    <a:p>
                      <a:pPr marL="0" marR="0">
                        <a:lnSpc>
                          <a:spcPct val="107000"/>
                        </a:lnSpc>
                        <a:spcBef>
                          <a:spcPts val="0"/>
                        </a:spcBef>
                        <a:spcAft>
                          <a:spcPts val="800"/>
                        </a:spcAft>
                      </a:pPr>
                      <a:r>
                        <a:rPr lang="en-US" sz="2400" b="1">
                          <a:effectLst/>
                        </a:rPr>
                        <a:t>5/8/2025</a:t>
                      </a:r>
                      <a:endParaRPr lang="en-US" sz="2400" b="1">
                        <a:effectLst/>
                        <a:latin typeface="+mn-lt"/>
                        <a:ea typeface="Calibri" panose="020F0502020204030204" pitchFamily="34" charset="0"/>
                        <a:cs typeface="Times New Roman" panose="02020603050405020304" pitchFamily="18" charset="0"/>
                      </a:endParaRPr>
                    </a:p>
                  </a:txBody>
                  <a:tcPr marL="5416" marR="5416" marT="5416" marB="5416" anchor="ctr"/>
                </a:tc>
                <a:tc>
                  <a:txBody>
                    <a:bodyPr/>
                    <a:lstStyle/>
                    <a:p>
                      <a:pPr marL="0" marR="0">
                        <a:lnSpc>
                          <a:spcPct val="107000"/>
                        </a:lnSpc>
                        <a:spcBef>
                          <a:spcPts val="0"/>
                        </a:spcBef>
                        <a:spcAft>
                          <a:spcPts val="800"/>
                        </a:spcAft>
                      </a:pPr>
                      <a:r>
                        <a:rPr lang="en-US" sz="2400" b="1" dirty="0">
                          <a:effectLst/>
                        </a:rPr>
                        <a:t>5/22/2025</a:t>
                      </a:r>
                      <a:endParaRPr lang="en-US" sz="2400" b="1" dirty="0">
                        <a:effectLst/>
                        <a:latin typeface="+mn-lt"/>
                        <a:ea typeface="Calibri" panose="020F0502020204030204" pitchFamily="34" charset="0"/>
                        <a:cs typeface="Times New Roman" panose="02020603050405020304" pitchFamily="18" charset="0"/>
                      </a:endParaRPr>
                    </a:p>
                  </a:txBody>
                  <a:tcPr marL="5416" marR="5416" marT="5416" marB="5416"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487654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70637"/>
            <a:ext cx="11121656" cy="1320800"/>
          </a:xfrm>
        </p:spPr>
        <p:txBody>
          <a:bodyPr>
            <a:normAutofit/>
          </a:bodyPr>
          <a:lstStyle/>
          <a:p>
            <a:r>
              <a:rPr lang="en-US"/>
              <a:t>Kentucky ACCESS Trainings </a:t>
            </a:r>
          </a:p>
        </p:txBody>
      </p:sp>
      <p:sp>
        <p:nvSpPr>
          <p:cNvPr id="3" name="Text Placeholder 2"/>
          <p:cNvSpPr>
            <a:spLocks noGrp="1"/>
          </p:cNvSpPr>
          <p:nvPr>
            <p:ph type="body" sz="quarter" idx="4294967295"/>
          </p:nvPr>
        </p:nvSpPr>
        <p:spPr>
          <a:xfrm>
            <a:off x="380312" y="1700212"/>
            <a:ext cx="11726343" cy="4900612"/>
          </a:xfrm>
        </p:spPr>
        <p:txBody>
          <a:bodyPr>
            <a:normAutofit/>
          </a:bodyPr>
          <a:lstStyle/>
          <a:p>
            <a:r>
              <a:rPr lang="en-US" sz="2400"/>
              <a:t>User Accounts</a:t>
            </a:r>
          </a:p>
          <a:p>
            <a:r>
              <a:rPr lang="en-US" sz="2400"/>
              <a:t>Materials Ordering</a:t>
            </a:r>
          </a:p>
          <a:p>
            <a:r>
              <a:rPr lang="en-US" sz="2400"/>
              <a:t>Test Setup</a:t>
            </a:r>
          </a:p>
          <a:p>
            <a:r>
              <a:rPr lang="en-US" sz="2400"/>
              <a:t>Writing Tier Placement</a:t>
            </a:r>
          </a:p>
          <a:p>
            <a:r>
              <a:rPr lang="en-US" sz="2400"/>
              <a:t>Overview</a:t>
            </a:r>
          </a:p>
          <a:p>
            <a:r>
              <a:rPr lang="en-US" sz="2400"/>
              <a:t>ACCESS Roster Training in SDRR </a:t>
            </a:r>
          </a:p>
          <a:p>
            <a:endParaRPr lang="en-US" sz="2400"/>
          </a:p>
          <a:p>
            <a:pPr marL="0" indent="0">
              <a:buNone/>
            </a:pPr>
            <a:r>
              <a:rPr lang="en-US" sz="2400"/>
              <a:t>The Kentucky </a:t>
            </a:r>
            <a:r>
              <a:rPr lang="en-US" sz="2400">
                <a:hlinkClick r:id="rId3"/>
              </a:rPr>
              <a:t>ACCESS Trainings </a:t>
            </a:r>
            <a:r>
              <a:rPr lang="en-US" sz="2400"/>
              <a:t>are located on the KDE website.</a:t>
            </a:r>
          </a:p>
        </p:txBody>
      </p:sp>
      <p:sp>
        <p:nvSpPr>
          <p:cNvPr id="4" name="Slide Number Placeholder 4">
            <a:extLst>
              <a:ext uri="{FF2B5EF4-FFF2-40B4-BE49-F238E27FC236}">
                <a16:creationId xmlns:a16="http://schemas.microsoft.com/office/drawing/2014/main" id="{49EEDEFF-27C8-DE0B-EC12-D2250E1F535F}"/>
              </a:ext>
            </a:extLst>
          </p:cNvPr>
          <p:cNvSpPr txBox="1">
            <a:spLocks/>
          </p:cNvSpPr>
          <p:nvPr/>
        </p:nvSpPr>
        <p:spPr>
          <a:xfrm>
            <a:off x="7130003" y="6473163"/>
            <a:ext cx="368078" cy="33643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z="1100" smtClean="0">
                <a:solidFill>
                  <a:schemeClr val="bg1"/>
                </a:solidFill>
              </a:rPr>
              <a:pPr/>
              <a:t>21</a:t>
            </a:fld>
            <a:endParaRPr lang="en-US" sz="1200">
              <a:solidFill>
                <a:schemeClr val="bg1"/>
              </a:solidFill>
            </a:endParaRPr>
          </a:p>
        </p:txBody>
      </p:sp>
    </p:spTree>
    <p:extLst>
      <p:ext uri="{BB962C8B-B14F-4D97-AF65-F5344CB8AC3E}">
        <p14:creationId xmlns:p14="http://schemas.microsoft.com/office/powerpoint/2010/main" val="61931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title"/>
          </p:nvPr>
        </p:nvSpPr>
        <p:spPr>
          <a:xfrm>
            <a:off x="0" y="0"/>
            <a:ext cx="10160000" cy="1247422"/>
          </a:xfrm>
        </p:spPr>
        <p:txBody>
          <a:bodyPr rtlCol="0">
            <a:noAutofit/>
          </a:bodyPr>
          <a:lstStyle/>
          <a:p>
            <a:pPr>
              <a:defRPr/>
            </a:pPr>
            <a:r>
              <a:rPr lang="en-US">
                <a:ea typeface="+mj-ea"/>
              </a:rPr>
              <a:t>ACCESS for ELLs</a:t>
            </a:r>
            <a:r>
              <a:rPr lang="en-US" baseline="30000">
                <a:ea typeface="+mj-ea"/>
              </a:rPr>
              <a:t>®</a:t>
            </a:r>
            <a:r>
              <a:rPr lang="en-US">
                <a:ea typeface="+mj-ea"/>
              </a:rPr>
              <a:t> Exit Criteria</a:t>
            </a:r>
          </a:p>
        </p:txBody>
      </p:sp>
      <p:sp>
        <p:nvSpPr>
          <p:cNvPr id="14339" name="Content Placeholder 1"/>
          <p:cNvSpPr>
            <a:spLocks noGrp="1"/>
          </p:cNvSpPr>
          <p:nvPr>
            <p:ph idx="4294967295"/>
          </p:nvPr>
        </p:nvSpPr>
        <p:spPr>
          <a:xfrm>
            <a:off x="489456" y="1735666"/>
            <a:ext cx="9467344" cy="3874912"/>
          </a:xfrm>
          <a:prstGeom prst="rect">
            <a:avLst/>
          </a:prstGeom>
        </p:spPr>
        <p:txBody>
          <a:bodyPr>
            <a:normAutofit/>
          </a:bodyPr>
          <a:lstStyle/>
          <a:p>
            <a:pPr marL="154513" indent="-8466">
              <a:buNone/>
            </a:pPr>
            <a:r>
              <a:rPr lang="en-US" altLang="en-US"/>
              <a:t>ACCESS</a:t>
            </a:r>
          </a:p>
          <a:p>
            <a:pPr marL="154513" indent="-8466">
              <a:buNone/>
            </a:pPr>
            <a:r>
              <a:rPr lang="en-US" altLang="en-US"/>
              <a:t>Overall composite of a 4.5 on a Tier B/C.</a:t>
            </a:r>
          </a:p>
          <a:p>
            <a:pPr marL="154513" indent="-8466">
              <a:buNone/>
            </a:pPr>
            <a:endParaRPr lang="en-US" altLang="en-US"/>
          </a:p>
          <a:p>
            <a:pPr marL="154513" indent="-8466">
              <a:buNone/>
            </a:pPr>
            <a:r>
              <a:rPr lang="en-US" altLang="en-US"/>
              <a:t>Kindergarten ACCESS</a:t>
            </a:r>
          </a:p>
          <a:p>
            <a:pPr marL="154513" indent="-8466">
              <a:buNone/>
            </a:pPr>
            <a:r>
              <a:rPr lang="en-US" altLang="en-US"/>
              <a:t>Overall composite of a 4.5.</a:t>
            </a:r>
          </a:p>
          <a:p>
            <a:pPr marL="154513" indent="-8466">
              <a:buNone/>
            </a:pPr>
            <a:endParaRPr lang="en-US" altLang="en-US" sz="3600"/>
          </a:p>
          <a:p>
            <a:pPr marL="154513" indent="-8466">
              <a:buNone/>
            </a:pPr>
            <a:endParaRPr lang="en-US" altLang="en-US" sz="3200"/>
          </a:p>
        </p:txBody>
      </p:sp>
    </p:spTree>
    <p:extLst>
      <p:ext uri="{BB962C8B-B14F-4D97-AF65-F5344CB8AC3E}">
        <p14:creationId xmlns:p14="http://schemas.microsoft.com/office/powerpoint/2010/main" val="2092650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1740066" cy="1452880"/>
          </a:xfrm>
        </p:spPr>
        <p:txBody>
          <a:bodyPr>
            <a:noAutofit/>
          </a:bodyPr>
          <a:lstStyle/>
          <a:p>
            <a:r>
              <a:rPr lang="en-US"/>
              <a:t>Contact Information for ACCESS and WIDA Alternate ACCESS Rosters:</a:t>
            </a:r>
          </a:p>
        </p:txBody>
      </p:sp>
      <p:sp>
        <p:nvSpPr>
          <p:cNvPr id="6" name="Content Placeholder 5">
            <a:extLst>
              <a:ext uri="{FF2B5EF4-FFF2-40B4-BE49-F238E27FC236}">
                <a16:creationId xmlns:a16="http://schemas.microsoft.com/office/drawing/2014/main" id="{9A143861-CFE9-92AE-5514-635E536F6407}"/>
              </a:ext>
            </a:extLst>
          </p:cNvPr>
          <p:cNvSpPr>
            <a:spLocks noGrp="1"/>
          </p:cNvSpPr>
          <p:nvPr>
            <p:ph sz="quarter" idx="12"/>
          </p:nvPr>
        </p:nvSpPr>
        <p:spPr>
          <a:xfrm>
            <a:off x="421106" y="1747619"/>
            <a:ext cx="9090025" cy="4878388"/>
          </a:xfrm>
        </p:spPr>
        <p:txBody>
          <a:bodyPr>
            <a:normAutofit/>
          </a:bodyPr>
          <a:lstStyle/>
          <a:p>
            <a:pPr algn="l" rtl="0" fontAlgn="base">
              <a:lnSpc>
                <a:spcPct val="100000"/>
              </a:lnSpc>
            </a:pPr>
            <a:r>
              <a:rPr lang="en-US" sz="3200" b="0" i="0" u="sng" strike="noStrike">
                <a:solidFill>
                  <a:srgbClr val="0563C1"/>
                </a:solidFill>
                <a:effectLst/>
                <a:hlinkClick r:id="rId3"/>
              </a:rPr>
              <a:t>Chris Williams</a:t>
            </a:r>
            <a:r>
              <a:rPr lang="en-US" sz="3200" b="0" i="0">
                <a:solidFill>
                  <a:srgbClr val="000000"/>
                </a:solidFill>
                <a:effectLst/>
              </a:rPr>
              <a:t>​</a:t>
            </a:r>
          </a:p>
          <a:p>
            <a:pPr algn="l" rtl="0" fontAlgn="base">
              <a:lnSpc>
                <a:spcPct val="100000"/>
              </a:lnSpc>
            </a:pPr>
            <a:r>
              <a:rPr lang="en-US" sz="3200" b="0" i="0" u="none" strike="noStrike">
                <a:solidFill>
                  <a:srgbClr val="000000"/>
                </a:solidFill>
                <a:effectLst/>
              </a:rPr>
              <a:t>502-564-4394 ext. 4750</a:t>
            </a:r>
            <a:r>
              <a:rPr lang="en-US" sz="3200" b="0" i="0">
                <a:solidFill>
                  <a:srgbClr val="000000"/>
                </a:solidFill>
                <a:effectLst/>
              </a:rPr>
              <a:t>​</a:t>
            </a:r>
          </a:p>
          <a:p>
            <a:endParaRPr lang="en-US" sz="3200"/>
          </a:p>
        </p:txBody>
      </p:sp>
    </p:spTree>
    <p:extLst>
      <p:ext uri="{BB962C8B-B14F-4D97-AF65-F5344CB8AC3E}">
        <p14:creationId xmlns:p14="http://schemas.microsoft.com/office/powerpoint/2010/main" val="1616805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31088-8A4F-FAB3-D51C-4810530AF9A5}"/>
              </a:ext>
            </a:extLst>
          </p:cNvPr>
          <p:cNvSpPr>
            <a:spLocks noGrp="1"/>
          </p:cNvSpPr>
          <p:nvPr>
            <p:ph type="title"/>
          </p:nvPr>
        </p:nvSpPr>
        <p:spPr/>
        <p:txBody>
          <a:bodyPr>
            <a:normAutofit/>
          </a:bodyPr>
          <a:lstStyle/>
          <a:p>
            <a:r>
              <a:rPr lang="en-US" sz="4400"/>
              <a:t>ACCESS for ELLs Reminders</a:t>
            </a:r>
          </a:p>
        </p:txBody>
      </p:sp>
      <p:sp>
        <p:nvSpPr>
          <p:cNvPr id="3" name="Content Placeholder 2">
            <a:extLst>
              <a:ext uri="{FF2B5EF4-FFF2-40B4-BE49-F238E27FC236}">
                <a16:creationId xmlns:a16="http://schemas.microsoft.com/office/drawing/2014/main" id="{C133E3FB-99CB-4E2D-C7CF-4198776B261D}"/>
              </a:ext>
            </a:extLst>
          </p:cNvPr>
          <p:cNvSpPr>
            <a:spLocks noGrp="1"/>
          </p:cNvSpPr>
          <p:nvPr>
            <p:ph type="body" idx="1"/>
          </p:nvPr>
        </p:nvSpPr>
        <p:spPr/>
        <p:txBody>
          <a:bodyPr vert="horz" lIns="91440" tIns="45720" rIns="91440" bIns="45720" rtlCol="0" anchor="t">
            <a:normAutofit/>
          </a:bodyPr>
          <a:lstStyle/>
          <a:p>
            <a:r>
              <a:rPr lang="en-US" sz="2800">
                <a:solidFill>
                  <a:schemeClr val="tx1"/>
                </a:solidFill>
              </a:rPr>
              <a:t>SDRR</a:t>
            </a:r>
          </a:p>
        </p:txBody>
      </p:sp>
    </p:spTree>
    <p:extLst>
      <p:ext uri="{BB962C8B-B14F-4D97-AF65-F5344CB8AC3E}">
        <p14:creationId xmlns:p14="http://schemas.microsoft.com/office/powerpoint/2010/main" val="2842735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0"/>
            <a:ext cx="9164684" cy="1127760"/>
          </a:xfrm>
        </p:spPr>
        <p:txBody>
          <a:bodyPr>
            <a:normAutofit/>
          </a:bodyPr>
          <a:lstStyle/>
          <a:p>
            <a:r>
              <a:rPr lang="en-US"/>
              <a:t>ACCESS for ELLs in SDRR</a:t>
            </a:r>
          </a:p>
        </p:txBody>
      </p:sp>
      <p:sp>
        <p:nvSpPr>
          <p:cNvPr id="14" name="Text Placeholder 13"/>
          <p:cNvSpPr>
            <a:spLocks noGrp="1"/>
          </p:cNvSpPr>
          <p:nvPr>
            <p:ph type="body" sz="quarter" idx="13"/>
          </p:nvPr>
        </p:nvSpPr>
        <p:spPr>
          <a:xfrm>
            <a:off x="479296" y="1036320"/>
            <a:ext cx="11622821" cy="4693920"/>
          </a:xfrm>
        </p:spPr>
        <p:txBody>
          <a:bodyPr vert="horz" lIns="91440" tIns="45720" rIns="91440" bIns="45720" rtlCol="0" anchor="t">
            <a:normAutofit/>
          </a:bodyPr>
          <a:lstStyle/>
          <a:p>
            <a:r>
              <a:rPr lang="en-US" sz="2000" dirty="0"/>
              <a:t>Rosters to submit nonparticipations for ACCESS for ELLs will open on Jan. 6 and close on Mar. 10 at 5 p.m. ET for new tickets.</a:t>
            </a:r>
          </a:p>
          <a:p>
            <a:r>
              <a:rPr lang="en-US" sz="2000" dirty="0"/>
              <a:t>The student listing will be blank initially.</a:t>
            </a:r>
          </a:p>
          <a:p>
            <a:pPr>
              <a:buClr>
                <a:schemeClr val="tx1"/>
              </a:buClr>
            </a:pPr>
            <a:r>
              <a:rPr lang="en-US" sz="2000" dirty="0">
                <a:solidFill>
                  <a:srgbClr val="D2A000"/>
                </a:solidFill>
              </a:rPr>
              <a:t>Do not </a:t>
            </a:r>
            <a:r>
              <a:rPr lang="en-US" sz="2000" dirty="0"/>
              <a:t>add students to the roster who are participating in ACCESS or WIDA Alternate ACCESS.</a:t>
            </a:r>
          </a:p>
          <a:p>
            <a:r>
              <a:rPr lang="en-US" sz="2000" dirty="0"/>
              <a:t>Only add students to the student listing for the following reasons:</a:t>
            </a:r>
          </a:p>
          <a:p>
            <a:pPr lvl="1"/>
            <a:r>
              <a:rPr lang="en-US" sz="2000" dirty="0"/>
              <a:t>Medical Nonparticipation</a:t>
            </a:r>
          </a:p>
          <a:p>
            <a:pPr lvl="1"/>
            <a:r>
              <a:rPr lang="en-US" sz="2000" dirty="0"/>
              <a:t>Withdrew After the Testing Window Began</a:t>
            </a:r>
          </a:p>
          <a:p>
            <a:pPr lvl="1"/>
            <a:r>
              <a:rPr lang="en-US" sz="2000" dirty="0"/>
              <a:t>Expelled Without Services</a:t>
            </a:r>
          </a:p>
          <a:p>
            <a:pPr lvl="1"/>
            <a:r>
              <a:rPr lang="en-US" sz="2000" dirty="0"/>
              <a:t>IFEP-Initially Fully English Proficient on the WIDA Online Screener (Grades 1-12)</a:t>
            </a:r>
          </a:p>
          <a:p>
            <a:pPr lvl="1"/>
            <a:r>
              <a:rPr lang="en-US" sz="2000" dirty="0"/>
              <a:t>RFEP-Redesignated Fully English Proficient on ACCESS (Grades K-12)</a:t>
            </a:r>
          </a:p>
          <a:p>
            <a:r>
              <a:rPr lang="en-US" sz="2000" dirty="0"/>
              <a:t>Upload scanned copies of the completed Medical nonparticipation form(s) in SDRR.</a:t>
            </a:r>
          </a:p>
          <a:p>
            <a:r>
              <a:rPr lang="en-US" sz="2000" dirty="0"/>
              <a:t>Keep a copy of the ACCESS for ELLs Roster nonparticipation changes made by the district prior to closing on Mar. 10.</a:t>
            </a:r>
          </a:p>
          <a:p>
            <a:endParaRPr lang="en-US"/>
          </a:p>
          <a:p>
            <a:pPr marL="457200" lvl="1" indent="0">
              <a:buNone/>
            </a:pP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978900" cy="1158875"/>
          </a:xfrm>
        </p:spPr>
        <p:txBody>
          <a:bodyPr>
            <a:normAutofit/>
          </a:bodyPr>
          <a:lstStyle/>
          <a:p>
            <a:r>
              <a:rPr lang="en-US"/>
              <a:t>Secure Web Applications Login Page</a:t>
            </a:r>
          </a:p>
        </p:txBody>
      </p:sp>
      <p:pic>
        <p:nvPicPr>
          <p:cNvPr id="3" name="Picture 2" descr="This is an image of the   KDE secure web application page at applications.education.ky.gov/login/default.aspx to login to SDRR, you will come to the login page . It has a single sign in login on the right hand side of the screen in the box to enter your username and password to get access to SDRR. ">
            <a:extLst>
              <a:ext uri="{FF2B5EF4-FFF2-40B4-BE49-F238E27FC236}">
                <a16:creationId xmlns:a16="http://schemas.microsoft.com/office/drawing/2014/main" id="{A37E8A55-4E51-4B10-9574-581C8AD82CF7}"/>
              </a:ext>
            </a:extLst>
          </p:cNvPr>
          <p:cNvPicPr>
            <a:picLocks noChangeAspect="1"/>
          </p:cNvPicPr>
          <p:nvPr/>
        </p:nvPicPr>
        <p:blipFill>
          <a:blip r:embed="rId3"/>
          <a:stretch>
            <a:fillRect/>
          </a:stretch>
        </p:blipFill>
        <p:spPr>
          <a:xfrm>
            <a:off x="735957" y="979792"/>
            <a:ext cx="8112574" cy="4089100"/>
          </a:xfrm>
          <a:prstGeom prst="rect">
            <a:avLst/>
          </a:prstGeom>
        </p:spPr>
      </p:pic>
      <p:sp>
        <p:nvSpPr>
          <p:cNvPr id="7" name="Rounded Rectangle 6" descr="Secure Web Application URL" title="Secure Web Application URL">
            <a:extLst>
              <a:ext uri="{FF2B5EF4-FFF2-40B4-BE49-F238E27FC236}">
                <a16:creationId xmlns:a16="http://schemas.microsoft.com/office/drawing/2014/main" id="{6A7B7F0B-AF6B-4FC4-A11F-39F2A3DE2069}"/>
              </a:ext>
            </a:extLst>
          </p:cNvPr>
          <p:cNvSpPr/>
          <p:nvPr/>
        </p:nvSpPr>
        <p:spPr>
          <a:xfrm>
            <a:off x="718299" y="4494913"/>
            <a:ext cx="7664089" cy="726293"/>
          </a:xfrm>
          <a:prstGeom prst="roundRect">
            <a:avLst/>
          </a:prstGeom>
          <a:solidFill>
            <a:schemeClr val="tx2">
              <a:lumMod val="20000"/>
              <a:lumOff val="80000"/>
            </a:schemeClr>
          </a:solid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F0000"/>
                </a:solidFill>
                <a:hlinkClick r:id="rId4" tooltip="Secure Web Application URL"/>
              </a:rPr>
              <a:t>https://applications.education.ky.gov/login/default.aspx</a:t>
            </a:r>
            <a:r>
              <a:rPr lang="en-US" sz="2400">
                <a:solidFill>
                  <a:srgbClr val="FF0000"/>
                </a:solidFill>
              </a:rPr>
              <a:t> </a:t>
            </a:r>
          </a:p>
        </p:txBody>
      </p:sp>
    </p:spTree>
    <p:extLst>
      <p:ext uri="{BB962C8B-B14F-4D97-AF65-F5344CB8AC3E}">
        <p14:creationId xmlns:p14="http://schemas.microsoft.com/office/powerpoint/2010/main" val="1769661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It has the URL that is hyperlinked to get you into SDRR.&#10;https://oaa-adc.education.ky.gov/" title="SDRR"/>
          <p:cNvSpPr>
            <a:spLocks noGrp="1"/>
          </p:cNvSpPr>
          <p:nvPr>
            <p:ph type="title"/>
          </p:nvPr>
        </p:nvSpPr>
        <p:spPr/>
        <p:txBody>
          <a:bodyPr>
            <a:normAutofit/>
          </a:bodyPr>
          <a:lstStyle/>
          <a:p>
            <a:r>
              <a:rPr lang="en-US" sz="4400"/>
              <a:t>Secure Web Application-SDRR</a:t>
            </a:r>
          </a:p>
        </p:txBody>
      </p:sp>
      <p:sp>
        <p:nvSpPr>
          <p:cNvPr id="9" name="Text Placeholder 8" descr="URL to the Student Rosters and Review (SDRR) application&#10;https://oaa-adc.education.ky.gov/&#10;" title="SDRR URL"/>
          <p:cNvSpPr>
            <a:spLocks noGrp="1"/>
          </p:cNvSpPr>
          <p:nvPr>
            <p:ph type="body" idx="1"/>
          </p:nvPr>
        </p:nvSpPr>
        <p:spPr/>
        <p:txBody>
          <a:bodyPr vert="horz" lIns="91440" tIns="45720" rIns="91440" bIns="45720" rtlCol="0" anchor="t">
            <a:normAutofit/>
          </a:bodyPr>
          <a:lstStyle/>
          <a:p>
            <a:r>
              <a:rPr lang="en-US" sz="2800">
                <a:hlinkClick r:id="rId3"/>
              </a:rPr>
              <a:t>Application - Login (ky.gov)</a:t>
            </a:r>
            <a:endParaRPr lang="en-US" sz="2800"/>
          </a:p>
        </p:txBody>
      </p:sp>
    </p:spTree>
    <p:extLst>
      <p:ext uri="{BB962C8B-B14F-4D97-AF65-F5344CB8AC3E}">
        <p14:creationId xmlns:p14="http://schemas.microsoft.com/office/powerpoint/2010/main" val="456735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596313" cy="1320800"/>
          </a:xfrm>
        </p:spPr>
        <p:txBody>
          <a:bodyPr>
            <a:normAutofit/>
          </a:bodyPr>
          <a:lstStyle/>
          <a:p>
            <a:r>
              <a:rPr lang="en-US"/>
              <a:t>Welcome/Home Page</a:t>
            </a:r>
            <a:endParaRPr lang="en-US">
              <a:solidFill>
                <a:srgbClr val="FF0000"/>
              </a:solidFill>
            </a:endParaRPr>
          </a:p>
        </p:txBody>
      </p:sp>
      <p:pic>
        <p:nvPicPr>
          <p:cNvPr id="1026" name="Picture 10" descr="On the Welcome/Home Page of SDRR, you will find the latest announcements in the text box. Below you will see what is open and closed in SDRR. You will be able to select the ACCESS rosters for this year with links to the student listing, ticket listing and to download the rosters before they close.">
            <a:extLst>
              <a:ext uri="{FF2B5EF4-FFF2-40B4-BE49-F238E27FC236}">
                <a16:creationId xmlns:a16="http://schemas.microsoft.com/office/drawing/2014/main" id="{65442DF9-715A-EB22-EE7B-82DAD431A508}"/>
              </a:ext>
            </a:extLst>
          </p:cNvPr>
          <p:cNvPicPr>
            <a:picLocks noChangeAspect="1" noChangeArrowheads="1"/>
          </p:cNvPicPr>
          <p:nvPr/>
        </p:nvPicPr>
        <p:blipFill>
          <a:blip r:embed="rId2"/>
          <a:srcRect/>
          <a:stretch/>
        </p:blipFill>
        <p:spPr bwMode="auto">
          <a:xfrm>
            <a:off x="1138657" y="972353"/>
            <a:ext cx="5684911" cy="466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2277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11960352" cy="1320800"/>
          </a:xfrm>
          <a:prstGeom prst="rect">
            <a:avLst/>
          </a:prstGeom>
        </p:spPr>
        <p:txBody>
          <a:bodyPr>
            <a:normAutofit/>
          </a:bodyPr>
          <a:lstStyle/>
          <a:p>
            <a:r>
              <a:rPr lang="en-US"/>
              <a:t>ACCESS- SDRR Tasks, Quick Links and Tickets</a:t>
            </a:r>
          </a:p>
        </p:txBody>
      </p:sp>
      <p:sp>
        <p:nvSpPr>
          <p:cNvPr id="5" name="Slide Number Placeholder 4">
            <a:extLst>
              <a:ext uri="{FF2B5EF4-FFF2-40B4-BE49-F238E27FC236}">
                <a16:creationId xmlns:a16="http://schemas.microsoft.com/office/drawing/2014/main" id="{1065162D-B47D-4E38-BF52-4D844FFB8F6D}"/>
              </a:ext>
            </a:extLst>
          </p:cNvPr>
          <p:cNvSpPr>
            <a:spLocks noGrp="1"/>
          </p:cNvSpPr>
          <p:nvPr>
            <p:ph type="sldNum" sz="quarter" idx="4294967295"/>
          </p:nvPr>
        </p:nvSpPr>
        <p:spPr>
          <a:xfrm>
            <a:off x="7130003" y="6473163"/>
            <a:ext cx="368078" cy="336436"/>
          </a:xfrm>
          <a:prstGeom prst="rect">
            <a:avLst/>
          </a:prstGeom>
        </p:spPr>
        <p:txBody>
          <a:bodyPr/>
          <a:lstStyle/>
          <a:p>
            <a:fld id="{91BD7323-49BF-4C97-8773-5EC64C492009}" type="slidenum">
              <a:rPr lang="en-US" sz="1100" smtClean="0">
                <a:solidFill>
                  <a:schemeClr val="bg1"/>
                </a:solidFill>
              </a:rPr>
              <a:pPr/>
              <a:t>8</a:t>
            </a:fld>
            <a:endParaRPr lang="en-US" sz="1200">
              <a:solidFill>
                <a:schemeClr val="bg1"/>
              </a:solidFill>
            </a:endParaRPr>
          </a:p>
        </p:txBody>
      </p:sp>
      <p:pic>
        <p:nvPicPr>
          <p:cNvPr id="1026" name="Picture 7" descr="This is an image of the SDRR task list that helps you know what to do with the ACCESS and Alternate ACCESS rosters in SDRR. Add only the EL students who will be enrolled but for whom nonparticipation is being requested. The allowable reasons for non-participations are Medical, Initially Fully English Proficient, Redesignated Fully English Proficient (RFEP), Expelled, and Withdrawn after the testing window began. Upload scanned copies of the Medical form as documentation in SDRR as part of the request for non-participation. Review the Roster Ticket Listing in SDRR, noting any Denied or Updated tickets for possible further action. Before the end of the roster window, export copies of the Roster Student Listing and the Roster Ticket Listing, storing them securely in the district. It also provides under quick links to get to the student listings for SDRR for you to add a student then file a nonparticipation. It also tells you what tickets you have added and how many to SDRR.">
            <a:extLst>
              <a:ext uri="{FF2B5EF4-FFF2-40B4-BE49-F238E27FC236}">
                <a16:creationId xmlns:a16="http://schemas.microsoft.com/office/drawing/2014/main" id="{F4E70FD0-C39E-06C8-07F1-BEC0F3B804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726" y="1083755"/>
            <a:ext cx="8047478" cy="4505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8436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80" y="182880"/>
            <a:ext cx="12010010" cy="1320800"/>
          </a:xfrm>
          <a:prstGeom prst="rect">
            <a:avLst/>
          </a:prstGeom>
        </p:spPr>
        <p:txBody>
          <a:bodyPr>
            <a:noAutofit/>
          </a:bodyPr>
          <a:lstStyle/>
          <a:p>
            <a:r>
              <a:rPr lang="en-US" sz="3600"/>
              <a:t>Student Listing Page </a:t>
            </a:r>
            <a:br>
              <a:rPr lang="en-US" sz="3600"/>
            </a:br>
            <a:endParaRPr lang="en-US" sz="3600"/>
          </a:p>
        </p:txBody>
      </p:sp>
      <p:sp>
        <p:nvSpPr>
          <p:cNvPr id="4" name="Text Placeholder 3">
            <a:extLst>
              <a:ext uri="{FF2B5EF4-FFF2-40B4-BE49-F238E27FC236}">
                <a16:creationId xmlns:a16="http://schemas.microsoft.com/office/drawing/2014/main" id="{2C95D114-A46D-F0C2-9C02-2F34F759C26D}"/>
              </a:ext>
            </a:extLst>
          </p:cNvPr>
          <p:cNvSpPr>
            <a:spLocks noGrp="1"/>
          </p:cNvSpPr>
          <p:nvPr>
            <p:ph type="body" sz="quarter" idx="13"/>
          </p:nvPr>
        </p:nvSpPr>
        <p:spPr>
          <a:xfrm>
            <a:off x="752636" y="1147976"/>
            <a:ext cx="9188715" cy="4901324"/>
          </a:xfrm>
        </p:spPr>
        <p:txBody>
          <a:bodyPr vert="horz" lIns="91440" tIns="45720" rIns="91440" bIns="45720" rtlCol="0" anchor="t">
            <a:normAutofit/>
          </a:bodyPr>
          <a:lstStyle/>
          <a:p>
            <a:pPr marL="0" indent="0">
              <a:buNone/>
            </a:pPr>
            <a:r>
              <a:rPr lang="en-US"/>
              <a:t>Student Listing will be blank until students who need a nonparticipation for ACCESS/WIDA Alternate ACCESS are added.</a:t>
            </a:r>
          </a:p>
        </p:txBody>
      </p:sp>
      <p:pic>
        <p:nvPicPr>
          <p:cNvPr id="2050" name="Picture 8" descr="This is the image of the student listing page. It will be blank when you click on it under quick links on the homepage of SDRR and you will need to add a student to be able to file the nonparticipation for ACCESS that is needed for the student. You just need to select the add a student button that is under the box to the right and then it will go through the process for adding the student.">
            <a:extLst>
              <a:ext uri="{FF2B5EF4-FFF2-40B4-BE49-F238E27FC236}">
                <a16:creationId xmlns:a16="http://schemas.microsoft.com/office/drawing/2014/main" id="{F46B000B-E56C-1967-9BAE-9B42F1E60F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4513" y="2040003"/>
            <a:ext cx="6981803" cy="3680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7363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2023-2024 ACCESS Rosters Training PPTX</RoutingRuleDescription>
    <PublishingExpirationDate xmlns="http://schemas.microsoft.com/sharepoint/v3" xsi:nil="true"/>
    <PublishingStartDate xmlns="http://schemas.microsoft.com/sharepoint/v3" xsi:nil="true"/>
    <Publication_x0020_Date xmlns="3a62de7d-ba57-4f43-9dae-9623ba637be0">2023-12-15T18:31:35+00:00</Publication_x0020_Date>
    <Audience1 xmlns="3a62de7d-ba57-4f43-9dae-9623ba637be0">
      <Value>2</Value>
    </Audience1>
    <_dlc_DocId xmlns="3a62de7d-ba57-4f43-9dae-9623ba637be0">KYED-484-440</_dlc_DocId>
    <_dlc_DocIdUrl xmlns="3a62de7d-ba57-4f43-9dae-9623ba637be0">
      <Url>https://www.education.ky.gov/AA/Assessments/_layouts/15/DocIdRedir.aspx?ID=KYED-484-440</Url>
      <Description>KYED-484-440</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86721A30B168054A8C57A1E09C0A831B" ma:contentTypeVersion="28" ma:contentTypeDescription="" ma:contentTypeScope="" ma:versionID="db8a31a324969f2ed0bc5d035229dd96">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e6a1d03e1231cae98a8ae5d30e0b0234"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70D4522-EDD2-4326-BD38-D65ABD3DF72F}">
  <ds:schemaRefs>
    <ds:schemaRef ds:uri="http://schemas.openxmlformats.org/package/2006/metadata/core-properties"/>
    <ds:schemaRef ds:uri="http://schemas.microsoft.com/office/2006/metadata/properties"/>
    <ds:schemaRef ds:uri="http://schemas.microsoft.com/office/2006/documentManagement/types"/>
    <ds:schemaRef ds:uri="http://purl.org/dc/elements/1.1/"/>
    <ds:schemaRef ds:uri="http://purl.org/dc/terms/"/>
    <ds:schemaRef ds:uri="http://schemas.microsoft.com/office/infopath/2007/PartnerControls"/>
    <ds:schemaRef ds:uri="d2e0887b-4a8a-4736-99cf-56284292f442"/>
    <ds:schemaRef ds:uri="9e447306-43c9-46fc-85e8-9d0ed75a31bf"/>
    <ds:schemaRef ds:uri="http://www.w3.org/XML/1998/namespace"/>
    <ds:schemaRef ds:uri="http://purl.org/dc/dcmitype/"/>
  </ds:schemaRefs>
</ds:datastoreItem>
</file>

<file path=customXml/itemProps2.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3.xml><?xml version="1.0" encoding="utf-8"?>
<ds:datastoreItem xmlns:ds="http://schemas.openxmlformats.org/officeDocument/2006/customXml" ds:itemID="{9632E939-EFB0-4C03-9A0B-9EB1B4CEB2C7}"/>
</file>

<file path=customXml/itemProps4.xml><?xml version="1.0" encoding="utf-8"?>
<ds:datastoreItem xmlns:ds="http://schemas.openxmlformats.org/officeDocument/2006/customXml" ds:itemID="{0CDC6130-5E00-4C04-9C62-FAC618492278}"/>
</file>

<file path=docProps/app.xml><?xml version="1.0" encoding="utf-8"?>
<Properties xmlns="http://schemas.openxmlformats.org/officeDocument/2006/extended-properties" xmlns:vt="http://schemas.openxmlformats.org/officeDocument/2006/docPropsVTypes">
  <Template>KDE PowerPoint Template 2021</Template>
  <TotalTime>0</TotalTime>
  <Words>613</Words>
  <Application>Microsoft Office PowerPoint</Application>
  <PresentationFormat>Widescreen</PresentationFormat>
  <Paragraphs>119</Paragraphs>
  <Slides>23</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Franklin Gothic Book</vt:lpstr>
      <vt:lpstr>Franklin Gothic Medium</vt:lpstr>
      <vt:lpstr>Office Theme</vt:lpstr>
      <vt:lpstr>Student Data Review and Rosters (SDRR) </vt:lpstr>
      <vt:lpstr>Agenda</vt:lpstr>
      <vt:lpstr>ACCESS for ELLs Reminders</vt:lpstr>
      <vt:lpstr>ACCESS for ELLs in SDRR</vt:lpstr>
      <vt:lpstr>Secure Web Applications Login Page</vt:lpstr>
      <vt:lpstr>Secure Web Application-SDRR</vt:lpstr>
      <vt:lpstr>Welcome/Home Page</vt:lpstr>
      <vt:lpstr>ACCESS- SDRR Tasks, Quick Links and Tickets</vt:lpstr>
      <vt:lpstr>Student Listing Page  </vt:lpstr>
      <vt:lpstr>Adding a Student - Need SSID</vt:lpstr>
      <vt:lpstr>Adding a Student - Not Taking the Assessment</vt:lpstr>
      <vt:lpstr>Adding a Student – Nonparticipation </vt:lpstr>
      <vt:lpstr>Adding a Student-Testing School and Update</vt:lpstr>
      <vt:lpstr>Adding a Student-Uploading the Nonparticipation Document</vt:lpstr>
      <vt:lpstr>Student Listing with Nonparticipations </vt:lpstr>
      <vt:lpstr>Resources for ACCESS for ELLs: (Online Help Button)     </vt:lpstr>
      <vt:lpstr>Resources and Reminders</vt:lpstr>
      <vt:lpstr>Student Transfers Out of State Before Testing Window</vt:lpstr>
      <vt:lpstr>SDRR Resources</vt:lpstr>
      <vt:lpstr>2024-2025 ACCESS for ELLs (ACCESS-Kindergarten, Online, Paper, WIDA Alternate ACCESS)Testing Schedule</vt:lpstr>
      <vt:lpstr>Kentucky ACCESS Trainings </vt:lpstr>
      <vt:lpstr>ACCESS for ELLs® Exit Criteria</vt:lpstr>
      <vt:lpstr>Contact Information for ACCESS and WIDA Alternate ACCESS Rosters: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Hackworth, Michael - Office of Assessment and Accountability</dc:creator>
  <cp:lastModifiedBy>Riley, Ben - Division of Assessment and Accountability Support</cp:lastModifiedBy>
  <cp:revision>25</cp:revision>
  <dcterms:created xsi:type="dcterms:W3CDTF">2021-08-26T18:21:30Z</dcterms:created>
  <dcterms:modified xsi:type="dcterms:W3CDTF">2024-12-16T17:49:18Z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0x0101001BEB557DBE01834EAB47A683706DCD5B0086721A30B168054A8C57A1E09C0A831B</vt:lpwstr>
  </property>
  <property fmtid="{D5CDD505-2E9C-101B-9397-08002B2CF9AE}" pid="3" name="MediaServiceImageTags">
    <vt:lpwstr/>
  </property>
  <property fmtid="{D5CDD505-2E9C-101B-9397-08002B2CF9AE}" pid="4" name="MSIP_Label_eb544694-0027-44fa-bee4-2648c0363f9d_Enabled">
    <vt:lpwstr>true</vt:lpwstr>
  </property>
  <property fmtid="{D5CDD505-2E9C-101B-9397-08002B2CF9AE}" pid="5" name="MSIP_Label_eb544694-0027-44fa-bee4-2648c0363f9d_SetDate">
    <vt:lpwstr>2024-11-01T20:19:46Z</vt:lpwstr>
  </property>
  <property fmtid="{D5CDD505-2E9C-101B-9397-08002B2CF9AE}" pid="6" name="MSIP_Label_eb544694-0027-44fa-bee4-2648c0363f9d_Method">
    <vt:lpwstr>Standard</vt:lpwstr>
  </property>
  <property fmtid="{D5CDD505-2E9C-101B-9397-08002B2CF9AE}" pid="7" name="MSIP_Label_eb544694-0027-44fa-bee4-2648c0363f9d_Name">
    <vt:lpwstr>defa4170-0d19-0005-0004-bc88714345d2</vt:lpwstr>
  </property>
  <property fmtid="{D5CDD505-2E9C-101B-9397-08002B2CF9AE}" pid="8" name="MSIP_Label_eb544694-0027-44fa-bee4-2648c0363f9d_SiteId">
    <vt:lpwstr>9360c11f-90e6-4706-ad00-25fcdc9e2ed1</vt:lpwstr>
  </property>
  <property fmtid="{D5CDD505-2E9C-101B-9397-08002B2CF9AE}" pid="9" name="MSIP_Label_eb544694-0027-44fa-bee4-2648c0363f9d_ActionId">
    <vt:lpwstr>21f9f6d7-6b51-4c31-8822-f88a9c20c1e6</vt:lpwstr>
  </property>
  <property fmtid="{D5CDD505-2E9C-101B-9397-08002B2CF9AE}" pid="10" name="MSIP_Label_eb544694-0027-44fa-bee4-2648c0363f9d_ContentBits">
    <vt:lpwstr>0</vt:lpwstr>
  </property>
  <property fmtid="{D5CDD505-2E9C-101B-9397-08002B2CF9AE}" pid="11" name="_dlc_DocIdItemGuid">
    <vt:lpwstr>f4e243f5-fc4b-4447-b065-38306b1c2741</vt:lpwstr>
  </property>
</Properties>
</file>