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9.xml" ContentType="application/vnd.openxmlformats-officedocument.presentationml.tags+xml"/>
  <Override PartName="/ppt/notesSlides/notesSlide49.xml" ContentType="application/vnd.openxmlformats-officedocument.presentationml.notesSlide+xml"/>
  <Override PartName="/ppt/tags/tag10.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1.xml" ContentType="application/vnd.openxmlformats-officedocument.presentationml.tags+xml"/>
  <Override PartName="/ppt/notesSlides/notesSlide5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12.xml" ContentType="application/vnd.openxmlformats-officedocument.presentationml.tags+xml"/>
  <Override PartName="/ppt/notesSlides/notesSlide63.xml" ContentType="application/vnd.openxmlformats-officedocument.presentationml.notesSlide+xml"/>
  <Override PartName="/ppt/tags/tag13.xml" ContentType="application/vnd.openxmlformats-officedocument.presentationml.tags+xml"/>
  <Override PartName="/ppt/notesSlides/notesSlide64.xml" ContentType="application/vnd.openxmlformats-officedocument.presentationml.notesSlide+xml"/>
  <Override PartName="/ppt/tags/tag14.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5.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6.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32"/>
  </p:notesMasterIdLst>
  <p:sldIdLst>
    <p:sldId id="305" r:id="rId6"/>
    <p:sldId id="630" r:id="rId7"/>
    <p:sldId id="669" r:id="rId8"/>
    <p:sldId id="316" r:id="rId9"/>
    <p:sldId id="663" r:id="rId10"/>
    <p:sldId id="668" r:id="rId11"/>
    <p:sldId id="670" r:id="rId12"/>
    <p:sldId id="268" r:id="rId13"/>
    <p:sldId id="269" r:id="rId14"/>
    <p:sldId id="409" r:id="rId15"/>
    <p:sldId id="270" r:id="rId16"/>
    <p:sldId id="405" r:id="rId17"/>
    <p:sldId id="643" r:id="rId18"/>
    <p:sldId id="671" r:id="rId19"/>
    <p:sldId id="272" r:id="rId20"/>
    <p:sldId id="395" r:id="rId21"/>
    <p:sldId id="333" r:id="rId22"/>
    <p:sldId id="620" r:id="rId23"/>
    <p:sldId id="281" r:id="rId24"/>
    <p:sldId id="644" r:id="rId25"/>
    <p:sldId id="400" r:id="rId26"/>
    <p:sldId id="619" r:id="rId27"/>
    <p:sldId id="339" r:id="rId28"/>
    <p:sldId id="338" r:id="rId29"/>
    <p:sldId id="397" r:id="rId30"/>
    <p:sldId id="601" r:id="rId31"/>
    <p:sldId id="602" r:id="rId32"/>
    <p:sldId id="665" r:id="rId33"/>
    <p:sldId id="666" r:id="rId34"/>
    <p:sldId id="662" r:id="rId35"/>
    <p:sldId id="307" r:id="rId36"/>
    <p:sldId id="627" r:id="rId37"/>
    <p:sldId id="595" r:id="rId38"/>
    <p:sldId id="274" r:id="rId39"/>
    <p:sldId id="505" r:id="rId40"/>
    <p:sldId id="646" r:id="rId41"/>
    <p:sldId id="504" r:id="rId42"/>
    <p:sldId id="494" r:id="rId43"/>
    <p:sldId id="413" r:id="rId44"/>
    <p:sldId id="635" r:id="rId45"/>
    <p:sldId id="298" r:id="rId46"/>
    <p:sldId id="516" r:id="rId47"/>
    <p:sldId id="615" r:id="rId48"/>
    <p:sldId id="374" r:id="rId49"/>
    <p:sldId id="642" r:id="rId50"/>
    <p:sldId id="427" r:id="rId51"/>
    <p:sldId id="616" r:id="rId52"/>
    <p:sldId id="647" r:id="rId53"/>
    <p:sldId id="618" r:id="rId54"/>
    <p:sldId id="324" r:id="rId55"/>
    <p:sldId id="650" r:id="rId56"/>
    <p:sldId id="651" r:id="rId57"/>
    <p:sldId id="435" r:id="rId58"/>
    <p:sldId id="652" r:id="rId59"/>
    <p:sldId id="649" r:id="rId60"/>
    <p:sldId id="609" r:id="rId61"/>
    <p:sldId id="308" r:id="rId62"/>
    <p:sldId id="636" r:id="rId63"/>
    <p:sldId id="639" r:id="rId64"/>
    <p:sldId id="640" r:id="rId65"/>
    <p:sldId id="329" r:id="rId66"/>
    <p:sldId id="603" r:id="rId67"/>
    <p:sldId id="608" r:id="rId68"/>
    <p:sldId id="598" r:id="rId69"/>
    <p:sldId id="276" r:id="rId70"/>
    <p:sldId id="628" r:id="rId71"/>
    <p:sldId id="330" r:id="rId72"/>
    <p:sldId id="610" r:id="rId73"/>
    <p:sldId id="279" r:id="rId74"/>
    <p:sldId id="280" r:id="rId75"/>
    <p:sldId id="287" r:id="rId76"/>
    <p:sldId id="496" r:id="rId77"/>
    <p:sldId id="282" r:id="rId78"/>
    <p:sldId id="634" r:id="rId79"/>
    <p:sldId id="645" r:id="rId80"/>
    <p:sldId id="283" r:id="rId81"/>
    <p:sldId id="285" r:id="rId82"/>
    <p:sldId id="284" r:id="rId83"/>
    <p:sldId id="614" r:id="rId84"/>
    <p:sldId id="309" r:id="rId85"/>
    <p:sldId id="288" r:id="rId86"/>
    <p:sldId id="310" r:id="rId87"/>
    <p:sldId id="410" r:id="rId88"/>
    <p:sldId id="311" r:id="rId89"/>
    <p:sldId id="289" r:id="rId90"/>
    <p:sldId id="291" r:id="rId91"/>
    <p:sldId id="290" r:id="rId92"/>
    <p:sldId id="674" r:id="rId93"/>
    <p:sldId id="676" r:id="rId94"/>
    <p:sldId id="675" r:id="rId95"/>
    <p:sldId id="673" r:id="rId96"/>
    <p:sldId id="292" r:id="rId97"/>
    <p:sldId id="387" r:id="rId98"/>
    <p:sldId id="629" r:id="rId99"/>
    <p:sldId id="403" r:id="rId100"/>
    <p:sldId id="604" r:id="rId101"/>
    <p:sldId id="653" r:id="rId102"/>
    <p:sldId id="654" r:id="rId103"/>
    <p:sldId id="655" r:id="rId104"/>
    <p:sldId id="656" r:id="rId105"/>
    <p:sldId id="657" r:id="rId106"/>
    <p:sldId id="322" r:id="rId107"/>
    <p:sldId id="658" r:id="rId108"/>
    <p:sldId id="659" r:id="rId109"/>
    <p:sldId id="660" r:id="rId110"/>
    <p:sldId id="661" r:id="rId111"/>
    <p:sldId id="401" r:id="rId112"/>
    <p:sldId id="389" r:id="rId113"/>
    <p:sldId id="672" r:id="rId114"/>
    <p:sldId id="293" r:id="rId115"/>
    <p:sldId id="327" r:id="rId116"/>
    <p:sldId id="328" r:id="rId117"/>
    <p:sldId id="381" r:id="rId118"/>
    <p:sldId id="295" r:id="rId119"/>
    <p:sldId id="297" r:id="rId120"/>
    <p:sldId id="624" r:id="rId121"/>
    <p:sldId id="623" r:id="rId122"/>
    <p:sldId id="633" r:id="rId123"/>
    <p:sldId id="314" r:id="rId124"/>
    <p:sldId id="315" r:id="rId125"/>
    <p:sldId id="498" r:id="rId126"/>
    <p:sldId id="500" r:id="rId127"/>
    <p:sldId id="625" r:id="rId128"/>
    <p:sldId id="507" r:id="rId129"/>
    <p:sldId id="312" r:id="rId130"/>
    <p:sldId id="626" r:id="rId1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BDD03-6500-141E-5C73-C5F7B6F6E863}" name="Williams, Chris - Division of Assessment and Accountability Support" initials="WCDoAaAS" userId="S::chris.williams@education.ky.gov::2f156fa2-a309-475c-82f3-62ae8d0ba8a4"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436EC786-CEC7-8901-61CA-4BDABF115B31}" name="Savage, Shara - Division of Assessment and Accountability Support" initials="SSDoAaAS" userId="S::Shara.Savage@education.ky.gov::71eadb16-699f-453e-81d8-c9ac7aaf2dd6" providerId="AD"/>
  <p188:author id="{88138196-F698-FBED-D0A7-04A9C0FF3D88}" name="Stafford, Jennifer - KDE Division Director" initials="SD" userId="S::jennifer.stafford@education.ky.gov::0151abd4-297e-443f-a77b-a8c249c015a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Williams, Chris - Division of Assessment and Accountability Support" initials="WC-DoAaAS" lastIdx="2" clrIdx="0">
    <p:extLst>
      <p:ext uri="{19B8F6BF-5375-455C-9EA6-DF929625EA0E}">
        <p15:presenceInfo xmlns:p15="http://schemas.microsoft.com/office/powerpoint/2012/main" userId="S::chris.williams@education.ky.gov::2f156fa2-a309-475c-82f3-62ae8d0ba8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5AEA58-93E5-44B1-A470-64C133697B20}" v="3" dt="2023-12-05T14:23:35.918"/>
    <p1510:client id="{A8CC9931-2C88-4959-8B22-DF443A4465C1}" v="5" dt="2023-12-05T15:21:07.883"/>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78"/>
      </p:cViewPr>
      <p:guideLst/>
    </p:cSldViewPr>
  </p:slideViewPr>
  <p:notesTextViewPr>
    <p:cViewPr>
      <p:scale>
        <a:sx n="1" d="1"/>
        <a:sy n="1" d="1"/>
      </p:scale>
      <p:origin x="0" y="-822"/>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microsoft.com/office/2016/11/relationships/changesInfo" Target="changesInfos/changesInfo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presProps" Target="presProps.xml"/><Relationship Id="rId139"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liams, Chris - Division of Assessment and Accountability Support" userId="S::chris.williams@education.ky.gov::2f156fa2-a309-475c-82f3-62ae8d0ba8a4" providerId="AD" clId="Web-{D0CAB8E3-558D-4EDE-BAD5-0330D0F57A76}"/>
    <pc:docChg chg="modSld">
      <pc:chgData name="Williams, Chris - Division of Assessment and Accountability Support" userId="S::chris.williams@education.ky.gov::2f156fa2-a309-475c-82f3-62ae8d0ba8a4" providerId="AD" clId="Web-{D0CAB8E3-558D-4EDE-BAD5-0330D0F57A76}" dt="2023-11-19T16:18:36.517" v="5"/>
      <pc:docMkLst>
        <pc:docMk/>
      </pc:docMkLst>
      <pc:sldChg chg="addSp delSp modSp">
        <pc:chgData name="Williams, Chris - Division of Assessment and Accountability Support" userId="S::chris.williams@education.ky.gov::2f156fa2-a309-475c-82f3-62ae8d0ba8a4" providerId="AD" clId="Web-{D0CAB8E3-558D-4EDE-BAD5-0330D0F57A76}" dt="2023-11-19T16:17:44" v="3"/>
        <pc:sldMkLst>
          <pc:docMk/>
          <pc:sldMk cId="2981244279" sldId="272"/>
        </pc:sldMkLst>
        <pc:spChg chg="del mod">
          <ac:chgData name="Williams, Chris - Division of Assessment and Accountability Support" userId="S::chris.williams@education.ky.gov::2f156fa2-a309-475c-82f3-62ae8d0ba8a4" providerId="AD" clId="Web-{D0CAB8E3-558D-4EDE-BAD5-0330D0F57A76}" dt="2023-11-19T16:17:44" v="3"/>
          <ac:spMkLst>
            <pc:docMk/>
            <pc:sldMk cId="2981244279" sldId="272"/>
            <ac:spMk id="3" creationId="{E273646A-0FB0-56F4-5134-6450D944D801}"/>
          </ac:spMkLst>
        </pc:spChg>
        <pc:picChg chg="add del">
          <ac:chgData name="Williams, Chris - Division of Assessment and Accountability Support" userId="S::chris.williams@education.ky.gov::2f156fa2-a309-475c-82f3-62ae8d0ba8a4" providerId="AD" clId="Web-{D0CAB8E3-558D-4EDE-BAD5-0330D0F57A76}" dt="2023-11-19T16:17:33.328" v="1"/>
          <ac:picMkLst>
            <pc:docMk/>
            <pc:sldMk cId="2981244279" sldId="272"/>
            <ac:picMk id="11" creationId="{4503DA0E-8A2F-BD26-EAAD-FE50EF07E7AD}"/>
          </ac:picMkLst>
        </pc:picChg>
      </pc:sldChg>
      <pc:sldChg chg="addSp delSp">
        <pc:chgData name="Williams, Chris - Division of Assessment and Accountability Support" userId="S::chris.williams@education.ky.gov::2f156fa2-a309-475c-82f3-62ae8d0ba8a4" providerId="AD" clId="Web-{D0CAB8E3-558D-4EDE-BAD5-0330D0F57A76}" dt="2023-11-19T16:18:36.517" v="5"/>
        <pc:sldMkLst>
          <pc:docMk/>
          <pc:sldMk cId="3808490482" sldId="326"/>
        </pc:sldMkLst>
        <pc:spChg chg="add del">
          <ac:chgData name="Williams, Chris - Division of Assessment and Accountability Support" userId="S::chris.williams@education.ky.gov::2f156fa2-a309-475c-82f3-62ae8d0ba8a4" providerId="AD" clId="Web-{D0CAB8E3-558D-4EDE-BAD5-0330D0F57A76}" dt="2023-11-19T16:18:36.517" v="5"/>
          <ac:spMkLst>
            <pc:docMk/>
            <pc:sldMk cId="3808490482" sldId="326"/>
            <ac:spMk id="3" creationId="{779DA345-46D9-DDCA-AA9E-BB1F7A2A80F7}"/>
          </ac:spMkLst>
        </pc:spChg>
      </pc:sldChg>
    </pc:docChg>
  </pc:docChgLst>
  <pc:docChgLst>
    <pc:chgData name="Williams, Chris - Division of Assessment and Accountability Support" userId="S::chris.williams@education.ky.gov::2f156fa2-a309-475c-82f3-62ae8d0ba8a4" providerId="AD" clId="Web-{0830D2C0-07AA-47CC-A988-818981A25C21}"/>
    <pc:docChg chg="addSld delSld modSld">
      <pc:chgData name="Williams, Chris - Division of Assessment and Accountability Support" userId="S::chris.williams@education.ky.gov::2f156fa2-a309-475c-82f3-62ae8d0ba8a4" providerId="AD" clId="Web-{0830D2C0-07AA-47CC-A988-818981A25C21}" dt="2023-11-19T17:38:47.864" v="106"/>
      <pc:docMkLst>
        <pc:docMk/>
      </pc:docMkLst>
      <pc:sldChg chg="del">
        <pc:chgData name="Williams, Chris - Division of Assessment and Accountability Support" userId="S::chris.williams@education.ky.gov::2f156fa2-a309-475c-82f3-62ae8d0ba8a4" providerId="AD" clId="Web-{0830D2C0-07AA-47CC-A988-818981A25C21}" dt="2023-11-19T17:26:35.920" v="1"/>
        <pc:sldMkLst>
          <pc:docMk/>
          <pc:sldMk cId="2741098998" sldId="380"/>
        </pc:sldMkLst>
      </pc:sldChg>
      <pc:sldChg chg="modSp">
        <pc:chgData name="Williams, Chris - Division of Assessment and Accountability Support" userId="S::chris.williams@education.ky.gov::2f156fa2-a309-475c-82f3-62ae8d0ba8a4" providerId="AD" clId="Web-{0830D2C0-07AA-47CC-A988-818981A25C21}" dt="2023-11-19T17:36:14.844" v="84"/>
        <pc:sldMkLst>
          <pc:docMk/>
          <pc:sldMk cId="1054202677" sldId="435"/>
        </pc:sldMkLst>
        <pc:picChg chg="mod">
          <ac:chgData name="Williams, Chris - Division of Assessment and Accountability Support" userId="S::chris.williams@education.ky.gov::2f156fa2-a309-475c-82f3-62ae8d0ba8a4" providerId="AD" clId="Web-{0830D2C0-07AA-47CC-A988-818981A25C21}" dt="2023-11-19T17:36:14.844" v="84"/>
          <ac:picMkLst>
            <pc:docMk/>
            <pc:sldMk cId="1054202677" sldId="435"/>
            <ac:picMk id="2" creationId="{2F92235E-F912-49E0-B373-0F17F8864171}"/>
          </ac:picMkLst>
        </pc:picChg>
      </pc:sldChg>
      <pc:sldChg chg="modSp">
        <pc:chgData name="Williams, Chris - Division of Assessment and Accountability Support" userId="S::chris.williams@education.ky.gov::2f156fa2-a309-475c-82f3-62ae8d0ba8a4" providerId="AD" clId="Web-{0830D2C0-07AA-47CC-A988-818981A25C21}" dt="2023-11-19T17:38:47.864" v="106"/>
        <pc:sldMkLst>
          <pc:docMk/>
          <pc:sldMk cId="184309802" sldId="646"/>
        </pc:sldMkLst>
        <pc:picChg chg="mod">
          <ac:chgData name="Williams, Chris - Division of Assessment and Accountability Support" userId="S::chris.williams@education.ky.gov::2f156fa2-a309-475c-82f3-62ae8d0ba8a4" providerId="AD" clId="Web-{0830D2C0-07AA-47CC-A988-818981A25C21}" dt="2023-11-19T17:38:47.864" v="106"/>
          <ac:picMkLst>
            <pc:docMk/>
            <pc:sldMk cId="184309802" sldId="646"/>
            <ac:picMk id="5" creationId="{6FC8D17F-8B5F-2629-AE2B-09DBD10A8CD6}"/>
          </ac:picMkLst>
        </pc:picChg>
      </pc:sldChg>
      <pc:sldChg chg="modSp">
        <pc:chgData name="Williams, Chris - Division of Assessment and Accountability Support" userId="S::chris.williams@education.ky.gov::2f156fa2-a309-475c-82f3-62ae8d0ba8a4" providerId="AD" clId="Web-{0830D2C0-07AA-47CC-A988-818981A25C21}" dt="2023-11-19T17:31:32.349" v="13"/>
        <pc:sldMkLst>
          <pc:docMk/>
          <pc:sldMk cId="1121926374" sldId="650"/>
        </pc:sldMkLst>
        <pc:spChg chg="mod">
          <ac:chgData name="Williams, Chris - Division of Assessment and Accountability Support" userId="S::chris.williams@education.ky.gov::2f156fa2-a309-475c-82f3-62ae8d0ba8a4" providerId="AD" clId="Web-{0830D2C0-07AA-47CC-A988-818981A25C21}" dt="2023-11-19T17:31:32.349" v="13"/>
          <ac:spMkLst>
            <pc:docMk/>
            <pc:sldMk cId="1121926374" sldId="650"/>
            <ac:spMk id="8" creationId="{00000000-0000-0000-0000-000000000000}"/>
          </ac:spMkLst>
        </pc:spChg>
      </pc:sldChg>
      <pc:sldChg chg="modSp">
        <pc:chgData name="Williams, Chris - Division of Assessment and Accountability Support" userId="S::chris.williams@education.ky.gov::2f156fa2-a309-475c-82f3-62ae8d0ba8a4" providerId="AD" clId="Web-{0830D2C0-07AA-47CC-A988-818981A25C21}" dt="2023-11-19T17:29:54.424" v="12"/>
        <pc:sldMkLst>
          <pc:docMk/>
          <pc:sldMk cId="1750768746" sldId="652"/>
        </pc:sldMkLst>
        <pc:graphicFrameChg chg="mod modGraphic">
          <ac:chgData name="Williams, Chris - Division of Assessment and Accountability Support" userId="S::chris.williams@education.ky.gov::2f156fa2-a309-475c-82f3-62ae8d0ba8a4" providerId="AD" clId="Web-{0830D2C0-07AA-47CC-A988-818981A25C21}" dt="2023-11-19T17:29:54.424" v="12"/>
          <ac:graphicFrameMkLst>
            <pc:docMk/>
            <pc:sldMk cId="1750768746" sldId="652"/>
            <ac:graphicFrameMk id="4" creationId="{4621BD2B-E4AB-493B-9606-F10657D12F2D}"/>
          </ac:graphicFrameMkLst>
        </pc:graphicFrameChg>
      </pc:sldChg>
      <pc:sldChg chg="add">
        <pc:chgData name="Williams, Chris - Division of Assessment and Accountability Support" userId="S::chris.williams@education.ky.gov::2f156fa2-a309-475c-82f3-62ae8d0ba8a4" providerId="AD" clId="Web-{0830D2C0-07AA-47CC-A988-818981A25C21}" dt="2023-11-19T17:26:28.232" v="0"/>
        <pc:sldMkLst>
          <pc:docMk/>
          <pc:sldMk cId="1706719369" sldId="672"/>
        </pc:sldMkLst>
      </pc:sldChg>
    </pc:docChg>
  </pc:docChgLst>
  <pc:docChgLst>
    <pc:chgData name="Williams, Chris - Division of Assessment and Accountability Support" userId="S::chris.williams@education.ky.gov::2f156fa2-a309-475c-82f3-62ae8d0ba8a4" providerId="AD" clId="Web-{575E897B-E9E1-432F-B4FD-5C6AC34E9119}"/>
    <pc:docChg chg="modSld">
      <pc:chgData name="Williams, Chris - Division of Assessment and Accountability Support" userId="S::chris.williams@education.ky.gov::2f156fa2-a309-475c-82f3-62ae8d0ba8a4" providerId="AD" clId="Web-{575E897B-E9E1-432F-B4FD-5C6AC34E9119}" dt="2023-11-19T16:14:01.295" v="139" actId="14100"/>
      <pc:docMkLst>
        <pc:docMk/>
      </pc:docMkLst>
      <pc:sldChg chg="delCm">
        <pc:chgData name="Williams, Chris - Division of Assessment and Accountability Support" userId="S::chris.williams@education.ky.gov::2f156fa2-a309-475c-82f3-62ae8d0ba8a4" providerId="AD" clId="Web-{575E897B-E9E1-432F-B4FD-5C6AC34E9119}" dt="2023-11-19T16:13:08.575" v="138"/>
        <pc:sldMkLst>
          <pc:docMk/>
          <pc:sldMk cId="1977358235" sldId="305"/>
        </pc:sldMkLst>
        <pc:extLst>
          <p:ext xmlns:p="http://schemas.openxmlformats.org/presentationml/2006/main" uri="{D6D511B9-2390-475A-947B-AFAB55BFBCF1}">
            <pc226:cmChg xmlns:pc226="http://schemas.microsoft.com/office/powerpoint/2022/06/main/command" chg="del">
              <pc226:chgData name="Williams, Chris - Division of Assessment and Accountability Support" userId="S::chris.williams@education.ky.gov::2f156fa2-a309-475c-82f3-62ae8d0ba8a4" providerId="AD" clId="Web-{575E897B-E9E1-432F-B4FD-5C6AC34E9119}" dt="2023-11-19T16:13:08.575" v="138"/>
              <pc2:cmMkLst xmlns:pc2="http://schemas.microsoft.com/office/powerpoint/2019/9/main/command">
                <pc:docMk/>
                <pc:sldMk cId="1977358235" sldId="305"/>
                <pc2:cmMk id="{01A3D6AA-FA8A-4204-8137-E74605869213}"/>
              </pc2:cmMkLst>
            </pc226:cmChg>
          </p:ext>
        </pc:extLst>
      </pc:sldChg>
      <pc:sldChg chg="modSp delCm modCm">
        <pc:chgData name="Williams, Chris - Division of Assessment and Accountability Support" userId="S::chris.williams@education.ky.gov::2f156fa2-a309-475c-82f3-62ae8d0ba8a4" providerId="AD" clId="Web-{575E897B-E9E1-432F-B4FD-5C6AC34E9119}" dt="2023-11-19T16:08:58.753" v="120"/>
        <pc:sldMkLst>
          <pc:docMk/>
          <pc:sldMk cId="2456346321" sldId="507"/>
        </pc:sldMkLst>
        <pc:spChg chg="mod">
          <ac:chgData name="Williams, Chris - Division of Assessment and Accountability Support" userId="S::chris.williams@education.ky.gov::2f156fa2-a309-475c-82f3-62ae8d0ba8a4" providerId="AD" clId="Web-{575E897B-E9E1-432F-B4FD-5C6AC34E9119}" dt="2023-11-19T16:05:45.683" v="103" actId="1076"/>
          <ac:spMkLst>
            <pc:docMk/>
            <pc:sldMk cId="2456346321" sldId="507"/>
            <ac:spMk id="2" creationId="{BBA32709-E70F-403F-A274-375C34D58E01}"/>
          </ac:spMkLst>
        </pc:spChg>
        <pc:spChg chg="mod">
          <ac:chgData name="Williams, Chris - Division of Assessment and Accountability Support" userId="S::chris.williams@education.ky.gov::2f156fa2-a309-475c-82f3-62ae8d0ba8a4" providerId="AD" clId="Web-{575E897B-E9E1-432F-B4FD-5C6AC34E9119}" dt="2023-11-19T16:08:40.720" v="119" actId="20577"/>
          <ac:spMkLst>
            <pc:docMk/>
            <pc:sldMk cId="2456346321" sldId="507"/>
            <ac:spMk id="4" creationId="{3F22C984-2EBC-42BF-AF09-7FAD712F0C68}"/>
          </ac:spMkLst>
        </pc:spChg>
        <pc:extLst>
          <p:ext xmlns:p="http://schemas.openxmlformats.org/presentationml/2006/main" uri="{D6D511B9-2390-475A-947B-AFAB55BFBCF1}">
            <pc226:cmChg xmlns:pc226="http://schemas.microsoft.com/office/powerpoint/2022/06/main/command" chg="del mod">
              <pc226:chgData name="Williams, Chris - Division of Assessment and Accountability Support" userId="S::chris.williams@education.ky.gov::2f156fa2-a309-475c-82f3-62ae8d0ba8a4" providerId="AD" clId="Web-{575E897B-E9E1-432F-B4FD-5C6AC34E9119}" dt="2023-11-19T16:08:58.753" v="120"/>
              <pc2:cmMkLst xmlns:pc2="http://schemas.microsoft.com/office/powerpoint/2019/9/main/command">
                <pc:docMk/>
                <pc:sldMk cId="2456346321" sldId="507"/>
                <pc2:cmMk id="{4EB6B2E3-DBAE-43F3-9888-C8C5130D97C2}"/>
              </pc2:cmMkLst>
            </pc226:cmChg>
          </p:ext>
        </pc:extLst>
      </pc:sldChg>
      <pc:sldChg chg="modSp">
        <pc:chgData name="Williams, Chris - Division of Assessment and Accountability Support" userId="S::chris.williams@education.ky.gov::2f156fa2-a309-475c-82f3-62ae8d0ba8a4" providerId="AD" clId="Web-{575E897B-E9E1-432F-B4FD-5C6AC34E9119}" dt="2023-11-19T16:14:01.295" v="139" actId="14100"/>
        <pc:sldMkLst>
          <pc:docMk/>
          <pc:sldMk cId="2996894585" sldId="620"/>
        </pc:sldMkLst>
        <pc:spChg chg="mod">
          <ac:chgData name="Williams, Chris - Division of Assessment and Accountability Support" userId="S::chris.williams@education.ky.gov::2f156fa2-a309-475c-82f3-62ae8d0ba8a4" providerId="AD" clId="Web-{575E897B-E9E1-432F-B4FD-5C6AC34E9119}" dt="2023-11-19T16:14:01.295" v="139" actId="14100"/>
          <ac:spMkLst>
            <pc:docMk/>
            <pc:sldMk cId="2996894585" sldId="620"/>
            <ac:spMk id="114689" creationId="{00000000-0000-0000-0000-000000000000}"/>
          </ac:spMkLst>
        </pc:spChg>
      </pc:sldChg>
      <pc:sldChg chg="modSp">
        <pc:chgData name="Williams, Chris - Division of Assessment and Accountability Support" userId="S::chris.williams@education.ky.gov::2f156fa2-a309-475c-82f3-62ae8d0ba8a4" providerId="AD" clId="Web-{575E897B-E9E1-432F-B4FD-5C6AC34E9119}" dt="2023-11-19T16:11:05.930" v="137" actId="20577"/>
        <pc:sldMkLst>
          <pc:docMk/>
          <pc:sldMk cId="3004226511" sldId="630"/>
        </pc:sldMkLst>
        <pc:spChg chg="mod">
          <ac:chgData name="Williams, Chris - Division of Assessment and Accountability Support" userId="S::chris.williams@education.ky.gov::2f156fa2-a309-475c-82f3-62ae8d0ba8a4" providerId="AD" clId="Web-{575E897B-E9E1-432F-B4FD-5C6AC34E9119}" dt="2023-11-19T16:11:05.930" v="137" actId="20577"/>
          <ac:spMkLst>
            <pc:docMk/>
            <pc:sldMk cId="3004226511" sldId="630"/>
            <ac:spMk id="3" creationId="{00321D38-FA86-4194-921E-722E6F28F608}"/>
          </ac:spMkLst>
        </pc:spChg>
      </pc:sldChg>
    </pc:docChg>
  </pc:docChgLst>
  <pc:docChgLst>
    <pc:chgData name="Stafford, Jennifer - KDE Division Director" userId="S::jennifer.stafford@education.ky.gov::0151abd4-297e-443f-a77b-a8c249c015ab" providerId="AD" clId="Web-{F12DF4C2-C823-440D-9F11-206E6BD6E60F}"/>
    <pc:docChg chg="mod modSld">
      <pc:chgData name="Stafford, Jennifer - KDE Division Director" userId="S::jennifer.stafford@education.ky.gov::0151abd4-297e-443f-a77b-a8c249c015ab" providerId="AD" clId="Web-{F12DF4C2-C823-440D-9F11-206E6BD6E60F}" dt="2023-11-16T13:27:39.519" v="7" actId="14100"/>
      <pc:docMkLst>
        <pc:docMk/>
      </pc:docMkLst>
      <pc:sldChg chg="addCm">
        <pc:chgData name="Stafford, Jennifer - KDE Division Director" userId="S::jennifer.stafford@education.ky.gov::0151abd4-297e-443f-a77b-a8c249c015ab" providerId="AD" clId="Web-{F12DF4C2-C823-440D-9F11-206E6BD6E60F}" dt="2023-11-16T13:09:55.950" v="3"/>
        <pc:sldMkLst>
          <pc:docMk/>
          <pc:sldMk cId="2813514489" sldId="288"/>
        </pc:sldMkLst>
        <pc:extLst>
          <p:ext xmlns:p="http://schemas.openxmlformats.org/presentationml/2006/main" uri="{D6D511B9-2390-475A-947B-AFAB55BFBCF1}">
            <pc226:cmChg xmlns:pc226="http://schemas.microsoft.com/office/powerpoint/2022/06/main/command" chg="add">
              <pc226:chgData name="Stafford, Jennifer - KDE Division Director" userId="S::jennifer.stafford@education.ky.gov::0151abd4-297e-443f-a77b-a8c249c015ab" providerId="AD" clId="Web-{F12DF4C2-C823-440D-9F11-206E6BD6E60F}" dt="2023-11-16T13:09:55.950" v="3"/>
              <pc2:cmMkLst xmlns:pc2="http://schemas.microsoft.com/office/powerpoint/2019/9/main/command">
                <pc:docMk/>
                <pc:sldMk cId="2813514489" sldId="288"/>
                <pc2:cmMk id="{68FF8EA6-7A03-49D3-8212-00E477B33AF5}"/>
              </pc2:cmMkLst>
            </pc226:cmChg>
          </p:ext>
        </pc:extLst>
      </pc:sldChg>
      <pc:sldChg chg="addCm delCm">
        <pc:chgData name="Stafford, Jennifer - KDE Division Director" userId="S::jennifer.stafford@education.ky.gov::0151abd4-297e-443f-a77b-a8c249c015ab" providerId="AD" clId="Web-{F12DF4C2-C823-440D-9F11-206E6BD6E60F}" dt="2023-11-16T13:27:09.378" v="6"/>
        <pc:sldMkLst>
          <pc:docMk/>
          <pc:sldMk cId="2092650611" sldId="307"/>
        </pc:sldMkLst>
        <pc:extLst>
          <p:ext xmlns:p="http://schemas.openxmlformats.org/presentationml/2006/main" uri="{D6D511B9-2390-475A-947B-AFAB55BFBCF1}">
            <pc226:cmChg xmlns:pc226="http://schemas.microsoft.com/office/powerpoint/2022/06/main/command" chg="add del">
              <pc226:chgData name="Stafford, Jennifer - KDE Division Director" userId="S::jennifer.stafford@education.ky.gov::0151abd4-297e-443f-a77b-a8c249c015ab" providerId="AD" clId="Web-{F12DF4C2-C823-440D-9F11-206E6BD6E60F}" dt="2023-11-16T13:27:09.378" v="6"/>
              <pc2:cmMkLst xmlns:pc2="http://schemas.microsoft.com/office/powerpoint/2019/9/main/command">
                <pc:docMk/>
                <pc:sldMk cId="2092650611" sldId="307"/>
                <pc2:cmMk id="{792F0E3E-6DAB-4F4B-8145-9833DB35C2BC}"/>
              </pc2:cmMkLst>
            </pc226:cmChg>
          </p:ext>
        </pc:extLst>
      </pc:sldChg>
      <pc:sldChg chg="addCm">
        <pc:chgData name="Stafford, Jennifer - KDE Division Director" userId="S::jennifer.stafford@education.ky.gov::0151abd4-297e-443f-a77b-a8c249c015ab" providerId="AD" clId="Web-{F12DF4C2-C823-440D-9F11-206E6BD6E60F}" dt="2023-11-16T13:11:37.001" v="4"/>
        <pc:sldMkLst>
          <pc:docMk/>
          <pc:sldMk cId="3059360028" sldId="309"/>
        </pc:sldMkLst>
        <pc:extLst>
          <p:ext xmlns:p="http://schemas.openxmlformats.org/presentationml/2006/main" uri="{D6D511B9-2390-475A-947B-AFAB55BFBCF1}">
            <pc226:cmChg xmlns:pc226="http://schemas.microsoft.com/office/powerpoint/2022/06/main/command" chg="add">
              <pc226:chgData name="Stafford, Jennifer - KDE Division Director" userId="S::jennifer.stafford@education.ky.gov::0151abd4-297e-443f-a77b-a8c249c015ab" providerId="AD" clId="Web-{F12DF4C2-C823-440D-9F11-206E6BD6E60F}" dt="2023-11-16T13:11:37.001" v="4"/>
              <pc2:cmMkLst xmlns:pc2="http://schemas.microsoft.com/office/powerpoint/2019/9/main/command">
                <pc:docMk/>
                <pc:sldMk cId="3059360028" sldId="309"/>
                <pc2:cmMk id="{FC9A0EE2-7A88-4C87-82B7-F19AD011F783}"/>
              </pc2:cmMkLst>
            </pc226:cmChg>
          </p:ext>
        </pc:extLst>
      </pc:sldChg>
      <pc:sldChg chg="addCm">
        <pc:chgData name="Stafford, Jennifer - KDE Division Director" userId="S::jennifer.stafford@education.ky.gov::0151abd4-297e-443f-a77b-a8c249c015ab" providerId="AD" clId="Web-{F12DF4C2-C823-440D-9F11-206E6BD6E60F}" dt="2023-11-16T13:25:08.858" v="5"/>
        <pc:sldMkLst>
          <pc:docMk/>
          <pc:sldMk cId="2456346321" sldId="507"/>
        </pc:sldMkLst>
        <pc:extLst>
          <p:ext xmlns:p="http://schemas.openxmlformats.org/presentationml/2006/main" uri="{D6D511B9-2390-475A-947B-AFAB55BFBCF1}">
            <pc226:cmChg xmlns:pc226="http://schemas.microsoft.com/office/powerpoint/2022/06/main/command" chg="add">
              <pc226:chgData name="Stafford, Jennifer - KDE Division Director" userId="S::jennifer.stafford@education.ky.gov::0151abd4-297e-443f-a77b-a8c249c015ab" providerId="AD" clId="Web-{F12DF4C2-C823-440D-9F11-206E6BD6E60F}" dt="2023-11-16T13:25:08.858" v="5"/>
              <pc2:cmMkLst xmlns:pc2="http://schemas.microsoft.com/office/powerpoint/2019/9/main/command">
                <pc:docMk/>
                <pc:sldMk cId="2456346321" sldId="507"/>
                <pc2:cmMk id="{4EB6B2E3-DBAE-43F3-9888-C8C5130D97C2}"/>
              </pc2:cmMkLst>
            </pc226:cmChg>
          </p:ext>
        </pc:extLst>
      </pc:sldChg>
      <pc:sldChg chg="addCm">
        <pc:chgData name="Stafford, Jennifer - KDE Division Director" userId="S::jennifer.stafford@education.ky.gov::0151abd4-297e-443f-a77b-a8c249c015ab" providerId="AD" clId="Web-{F12DF4C2-C823-440D-9F11-206E6BD6E60F}" dt="2023-11-16T13:06:51.022" v="2"/>
        <pc:sldMkLst>
          <pc:docMk/>
          <pc:sldMk cId="2175967117" sldId="612"/>
        </pc:sldMkLst>
        <pc:extLst>
          <p:ext xmlns:p="http://schemas.openxmlformats.org/presentationml/2006/main" uri="{D6D511B9-2390-475A-947B-AFAB55BFBCF1}">
            <pc226:cmChg xmlns:pc226="http://schemas.microsoft.com/office/powerpoint/2022/06/main/command" chg="add">
              <pc226:chgData name="Stafford, Jennifer - KDE Division Director" userId="S::jennifer.stafford@education.ky.gov::0151abd4-297e-443f-a77b-a8c249c015ab" providerId="AD" clId="Web-{F12DF4C2-C823-440D-9F11-206E6BD6E60F}" dt="2023-11-16T13:06:51.022" v="2"/>
              <pc2:cmMkLst xmlns:pc2="http://schemas.microsoft.com/office/powerpoint/2019/9/main/command">
                <pc:docMk/>
                <pc:sldMk cId="2175967117" sldId="612"/>
                <pc2:cmMk id="{B9CBC704-520A-4655-B233-9299148E30F8}"/>
              </pc2:cmMkLst>
            </pc226:cmChg>
          </p:ext>
        </pc:extLst>
      </pc:sldChg>
      <pc:sldChg chg="modSp">
        <pc:chgData name="Stafford, Jennifer - KDE Division Director" userId="S::jennifer.stafford@education.ky.gov::0151abd4-297e-443f-a77b-a8c249c015ab" providerId="AD" clId="Web-{F12DF4C2-C823-440D-9F11-206E6BD6E60F}" dt="2023-11-16T13:27:39.519" v="7" actId="14100"/>
        <pc:sldMkLst>
          <pc:docMk/>
          <pc:sldMk cId="596041007" sldId="616"/>
        </pc:sldMkLst>
        <pc:spChg chg="mod">
          <ac:chgData name="Stafford, Jennifer - KDE Division Director" userId="S::jennifer.stafford@education.ky.gov::0151abd4-297e-443f-a77b-a8c249c015ab" providerId="AD" clId="Web-{F12DF4C2-C823-440D-9F11-206E6BD6E60F}" dt="2023-11-16T13:27:39.519" v="7" actId="14100"/>
          <ac:spMkLst>
            <pc:docMk/>
            <pc:sldMk cId="596041007" sldId="616"/>
            <ac:spMk id="10" creationId="{D30DA7C0-0FD0-4548-B40F-1E34028B8599}"/>
          </ac:spMkLst>
        </pc:spChg>
      </pc:sldChg>
    </pc:docChg>
  </pc:docChgLst>
  <pc:docChgLst>
    <pc:chgData name="Stafford, Jennifer - KDE Division Director" userId="S::jennifer.stafford@education.ky.gov::0151abd4-297e-443f-a77b-a8c249c015ab" providerId="AD" clId="Web-{528123B3-5F75-4DDD-A6BC-30D95C245A25}"/>
    <pc:docChg chg="">
      <pc:chgData name="Stafford, Jennifer - KDE Division Director" userId="S::jennifer.stafford@education.ky.gov::0151abd4-297e-443f-a77b-a8c249c015ab" providerId="AD" clId="Web-{528123B3-5F75-4DDD-A6BC-30D95C245A25}" dt="2023-11-16T13:34:27.381" v="0"/>
      <pc:docMkLst>
        <pc:docMk/>
      </pc:docMkLst>
      <pc:sldChg chg="addCm">
        <pc:chgData name="Stafford, Jennifer - KDE Division Director" userId="S::jennifer.stafford@education.ky.gov::0151abd4-297e-443f-a77b-a8c249c015ab" providerId="AD" clId="Web-{528123B3-5F75-4DDD-A6BC-30D95C245A25}" dt="2023-11-16T13:34:27.381" v="0"/>
        <pc:sldMkLst>
          <pc:docMk/>
          <pc:sldMk cId="1977358235" sldId="305"/>
        </pc:sldMkLst>
        <pc:extLst>
          <p:ext xmlns:p="http://schemas.openxmlformats.org/presentationml/2006/main" uri="{D6D511B9-2390-475A-947B-AFAB55BFBCF1}">
            <pc226:cmChg xmlns:pc226="http://schemas.microsoft.com/office/powerpoint/2022/06/main/command" chg="add">
              <pc226:chgData name="Stafford, Jennifer - KDE Division Director" userId="S::jennifer.stafford@education.ky.gov::0151abd4-297e-443f-a77b-a8c249c015ab" providerId="AD" clId="Web-{528123B3-5F75-4DDD-A6BC-30D95C245A25}" dt="2023-11-16T13:34:27.381" v="0"/>
              <pc2:cmMkLst xmlns:pc2="http://schemas.microsoft.com/office/powerpoint/2019/9/main/command">
                <pc:docMk/>
                <pc:sldMk cId="1977358235" sldId="305"/>
                <pc2:cmMk id="{01A3D6AA-FA8A-4204-8137-E74605869213}"/>
              </pc2:cmMkLst>
            </pc226:cmChg>
          </p:ext>
        </pc:extLst>
      </pc:sldChg>
    </pc:docChg>
  </pc:docChgLst>
  <pc:docChgLst>
    <pc:chgData name="Stafford, Jennifer - KDE Division Director" userId="S::jennifer.stafford@education.ky.gov::0151abd4-297e-443f-a77b-a8c249c015ab" providerId="AD" clId="Web-{A8CC9931-2C88-4959-8B22-DF443A4465C1}"/>
    <pc:docChg chg="modSld">
      <pc:chgData name="Stafford, Jennifer - KDE Division Director" userId="S::jennifer.stafford@education.ky.gov::0151abd4-297e-443f-a77b-a8c249c015ab" providerId="AD" clId="Web-{A8CC9931-2C88-4959-8B22-DF443A4465C1}" dt="2023-12-05T15:21:05.711" v="3" actId="20577"/>
      <pc:docMkLst>
        <pc:docMk/>
      </pc:docMkLst>
      <pc:sldChg chg="modSp">
        <pc:chgData name="Stafford, Jennifer - KDE Division Director" userId="S::jennifer.stafford@education.ky.gov::0151abd4-297e-443f-a77b-a8c249c015ab" providerId="AD" clId="Web-{A8CC9931-2C88-4959-8B22-DF443A4465C1}" dt="2023-12-05T15:21:05.711" v="3" actId="20577"/>
        <pc:sldMkLst>
          <pc:docMk/>
          <pc:sldMk cId="1771496613" sldId="665"/>
        </pc:sldMkLst>
        <pc:spChg chg="mod">
          <ac:chgData name="Stafford, Jennifer - KDE Division Director" userId="S::jennifer.stafford@education.ky.gov::0151abd4-297e-443f-a77b-a8c249c015ab" providerId="AD" clId="Web-{A8CC9931-2C88-4959-8B22-DF443A4465C1}" dt="2023-12-05T15:21:05.711" v="3" actId="20577"/>
          <ac:spMkLst>
            <pc:docMk/>
            <pc:sldMk cId="1771496613" sldId="665"/>
            <ac:spMk id="5" creationId="{00000000-0000-0000-0000-000000000000}"/>
          </ac:spMkLst>
        </pc:spChg>
      </pc:sldChg>
    </pc:docChg>
  </pc:docChgLst>
  <pc:docChgLst>
    <pc:chgData name="Williams, Chris - Division of Assessment and Accountability Support" userId="S::chris.williams@education.ky.gov::2f156fa2-a309-475c-82f3-62ae8d0ba8a4" providerId="AD" clId="Web-{F06947E9-CF39-426D-83DC-992EA84D92CC}"/>
    <pc:docChg chg="addSld">
      <pc:chgData name="Williams, Chris - Division of Assessment and Accountability Support" userId="S::chris.williams@education.ky.gov::2f156fa2-a309-475c-82f3-62ae8d0ba8a4" providerId="AD" clId="Web-{F06947E9-CF39-426D-83DC-992EA84D92CC}" dt="2023-11-19T16:33:01.787" v="0"/>
      <pc:docMkLst>
        <pc:docMk/>
      </pc:docMkLst>
      <pc:sldChg chg="add">
        <pc:chgData name="Williams, Chris - Division of Assessment and Accountability Support" userId="S::chris.williams@education.ky.gov::2f156fa2-a309-475c-82f3-62ae8d0ba8a4" providerId="AD" clId="Web-{F06947E9-CF39-426D-83DC-992EA84D92CC}" dt="2023-11-19T16:33:01.787" v="0"/>
        <pc:sldMkLst>
          <pc:docMk/>
          <pc:sldMk cId="1761941655" sldId="663"/>
        </pc:sldMkLst>
      </pc:sldChg>
    </pc:docChg>
  </pc:docChgLst>
  <pc:docChgLst>
    <pc:chgData name="Williams, Chris - Division of Assessment and Accountability Support" userId="S::chris.williams@education.ky.gov::2f156fa2-a309-475c-82f3-62ae8d0ba8a4" providerId="AD" clId="Web-{E890368A-2E1C-403A-8554-9D785A085E2C}"/>
    <pc:docChg chg="addSld delSld modSld">
      <pc:chgData name="Williams, Chris - Division of Assessment and Accountability Support" userId="S::chris.williams@education.ky.gov::2f156fa2-a309-475c-82f3-62ae8d0ba8a4" providerId="AD" clId="Web-{E890368A-2E1C-403A-8554-9D785A085E2C}" dt="2023-11-19T16:45:29.415" v="4"/>
      <pc:docMkLst>
        <pc:docMk/>
      </pc:docMkLst>
      <pc:sldChg chg="del">
        <pc:chgData name="Williams, Chris - Division of Assessment and Accountability Support" userId="S::chris.williams@education.ky.gov::2f156fa2-a309-475c-82f3-62ae8d0ba8a4" providerId="AD" clId="Web-{E890368A-2E1C-403A-8554-9D785A085E2C}" dt="2023-11-19T16:45:29.415" v="4"/>
        <pc:sldMkLst>
          <pc:docMk/>
          <pc:sldMk cId="1782764599" sldId="664"/>
        </pc:sldMkLst>
      </pc:sldChg>
      <pc:sldChg chg="modSp add">
        <pc:chgData name="Williams, Chris - Division of Assessment and Accountability Support" userId="S::chris.williams@education.ky.gov::2f156fa2-a309-475c-82f3-62ae8d0ba8a4" providerId="AD" clId="Web-{E890368A-2E1C-403A-8554-9D785A085E2C}" dt="2023-11-19T16:45:21.274" v="3" actId="1076"/>
        <pc:sldMkLst>
          <pc:docMk/>
          <pc:sldMk cId="1083796685" sldId="666"/>
        </pc:sldMkLst>
        <pc:spChg chg="mod">
          <ac:chgData name="Williams, Chris - Division of Assessment and Accountability Support" userId="S::chris.williams@education.ky.gov::2f156fa2-a309-475c-82f3-62ae8d0ba8a4" providerId="AD" clId="Web-{E890368A-2E1C-403A-8554-9D785A085E2C}" dt="2023-11-19T16:45:15.321" v="2" actId="1076"/>
          <ac:spMkLst>
            <pc:docMk/>
            <pc:sldMk cId="1083796685" sldId="666"/>
            <ac:spMk id="2" creationId="{E7760F52-14FB-FA6C-2C0D-78BFFB1C8166}"/>
          </ac:spMkLst>
        </pc:spChg>
        <pc:spChg chg="mod">
          <ac:chgData name="Williams, Chris - Division of Assessment and Accountability Support" userId="S::chris.williams@education.ky.gov::2f156fa2-a309-475c-82f3-62ae8d0ba8a4" providerId="AD" clId="Web-{E890368A-2E1C-403A-8554-9D785A085E2C}" dt="2023-11-19T16:45:21.274" v="3" actId="1076"/>
          <ac:spMkLst>
            <pc:docMk/>
            <pc:sldMk cId="1083796685" sldId="666"/>
            <ac:spMk id="3" creationId="{50CDAF6C-91BD-B2B2-B0A7-DA2489C58A19}"/>
          </ac:spMkLst>
        </pc:spChg>
      </pc:sldChg>
    </pc:docChg>
  </pc:docChgLst>
  <pc:docChgLst>
    <pc:chgData name="Williams, Chris - Division of Assessment and Accountability Support" userId="S::chris.williams@education.ky.gov::2f156fa2-a309-475c-82f3-62ae8d0ba8a4" providerId="AD" clId="Web-{1692E26E-C0A3-47A9-BA76-F781656CE72E}"/>
    <pc:docChg chg="addSld delSld modSld sldOrd modMainMaster">
      <pc:chgData name="Williams, Chris - Division of Assessment and Accountability Support" userId="S::chris.williams@education.ky.gov::2f156fa2-a309-475c-82f3-62ae8d0ba8a4" providerId="AD" clId="Web-{1692E26E-C0A3-47A9-BA76-F781656CE72E}" dt="2023-11-20T06:09:48.646" v="620"/>
      <pc:docMkLst>
        <pc:docMk/>
      </pc:docMkLst>
      <pc:sldChg chg="del">
        <pc:chgData name="Williams, Chris - Division of Assessment and Accountability Support" userId="S::chris.williams@education.ky.gov::2f156fa2-a309-475c-82f3-62ae8d0ba8a4" providerId="AD" clId="Web-{1692E26E-C0A3-47A9-BA76-F781656CE72E}" dt="2023-11-19T19:26:15.127" v="17"/>
        <pc:sldMkLst>
          <pc:docMk/>
          <pc:sldMk cId="0" sldId="259"/>
        </pc:sldMkLst>
      </pc:sldChg>
      <pc:sldChg chg="ord">
        <pc:chgData name="Williams, Chris - Division of Assessment and Accountability Support" userId="S::chris.williams@education.ky.gov::2f156fa2-a309-475c-82f3-62ae8d0ba8a4" providerId="AD" clId="Web-{1692E26E-C0A3-47A9-BA76-F781656CE72E}" dt="2023-11-20T05:42:05.462" v="491"/>
        <pc:sldMkLst>
          <pc:docMk/>
          <pc:sldMk cId="191205403" sldId="284"/>
        </pc:sldMkLst>
      </pc:sldChg>
      <pc:sldChg chg="modSp add del ord delCm">
        <pc:chgData name="Williams, Chris - Division of Assessment and Accountability Support" userId="S::chris.williams@education.ky.gov::2f156fa2-a309-475c-82f3-62ae8d0ba8a4" providerId="AD" clId="Web-{1692E26E-C0A3-47A9-BA76-F781656CE72E}" dt="2023-11-19T19:24:46.296" v="15"/>
        <pc:sldMkLst>
          <pc:docMk/>
          <pc:sldMk cId="2813514489" sldId="288"/>
        </pc:sldMkLst>
        <pc:spChg chg="mod">
          <ac:chgData name="Williams, Chris - Division of Assessment and Accountability Support" userId="S::chris.williams@education.ky.gov::2f156fa2-a309-475c-82f3-62ae8d0ba8a4" providerId="AD" clId="Web-{1692E26E-C0A3-47A9-BA76-F781656CE72E}" dt="2023-11-19T19:20:55.022" v="11" actId="20577"/>
          <ac:spMkLst>
            <pc:docMk/>
            <pc:sldMk cId="2813514489" sldId="288"/>
            <ac:spMk id="2" creationId="{BE8356EC-6552-4431-9F36-B26B6A0C7D2C}"/>
          </ac:spMkLst>
        </pc:spChg>
        <pc:extLst>
          <p:ext xmlns:p="http://schemas.openxmlformats.org/presentationml/2006/main" uri="{D6D511B9-2390-475A-947B-AFAB55BFBCF1}">
            <pc226:cmChg xmlns:pc226="http://schemas.microsoft.com/office/powerpoint/2022/06/main/command" chg="del">
              <pc226:chgData name="Williams, Chris - Division of Assessment and Accountability Support" userId="S::chris.williams@education.ky.gov::2f156fa2-a309-475c-82f3-62ae8d0ba8a4" providerId="AD" clId="Web-{1692E26E-C0A3-47A9-BA76-F781656CE72E}" dt="2023-11-19T19:24:46.296" v="15"/>
              <pc2:cmMkLst xmlns:pc2="http://schemas.microsoft.com/office/powerpoint/2019/9/main/command">
                <pc:docMk/>
                <pc:sldMk cId="2813514489" sldId="288"/>
                <pc2:cmMk id="{68FF8EA6-7A03-49D3-8212-00E477B33AF5}"/>
              </pc2:cmMkLst>
            </pc226:cmChg>
          </p:ext>
        </pc:extLst>
      </pc:sldChg>
      <pc:sldChg chg="ord">
        <pc:chgData name="Williams, Chris - Division of Assessment and Accountability Support" userId="S::chris.williams@education.ky.gov::2f156fa2-a309-475c-82f3-62ae8d0ba8a4" providerId="AD" clId="Web-{1692E26E-C0A3-47A9-BA76-F781656CE72E}" dt="2023-11-19T19:29:05.496" v="26"/>
        <pc:sldMkLst>
          <pc:docMk/>
          <pc:sldMk cId="3316420140" sldId="290"/>
        </pc:sldMkLst>
      </pc:sldChg>
      <pc:sldChg chg="delSp">
        <pc:chgData name="Williams, Chris - Division of Assessment and Accountability Support" userId="S::chris.williams@education.ky.gov::2f156fa2-a309-475c-82f3-62ae8d0ba8a4" providerId="AD" clId="Web-{1692E26E-C0A3-47A9-BA76-F781656CE72E}" dt="2023-11-20T05:45:20.093" v="504"/>
        <pc:sldMkLst>
          <pc:docMk/>
          <pc:sldMk cId="2916760122" sldId="293"/>
        </pc:sldMkLst>
        <pc:spChg chg="del">
          <ac:chgData name="Williams, Chris - Division of Assessment and Accountability Support" userId="S::chris.williams@education.ky.gov::2f156fa2-a309-475c-82f3-62ae8d0ba8a4" providerId="AD" clId="Web-{1692E26E-C0A3-47A9-BA76-F781656CE72E}" dt="2023-11-20T05:45:20.093" v="504"/>
          <ac:spMkLst>
            <pc:docMk/>
            <pc:sldMk cId="2916760122" sldId="293"/>
            <ac:spMk id="8" creationId="{6AEAAD9D-E34D-46E8-BABF-254129536AB4}"/>
          </ac:spMkLst>
        </pc:spChg>
      </pc:sldChg>
      <pc:sldChg chg="ord delCm">
        <pc:chgData name="Williams, Chris - Division of Assessment and Accountability Support" userId="S::chris.williams@education.ky.gov::2f156fa2-a309-475c-82f3-62ae8d0ba8a4" providerId="AD" clId="Web-{1692E26E-C0A3-47A9-BA76-F781656CE72E}" dt="2023-11-19T19:32:08.362" v="28"/>
        <pc:sldMkLst>
          <pc:docMk/>
          <pc:sldMk cId="3059360028" sldId="309"/>
        </pc:sldMkLst>
        <pc:extLst>
          <p:ext xmlns:p="http://schemas.openxmlformats.org/presentationml/2006/main" uri="{D6D511B9-2390-475A-947B-AFAB55BFBCF1}">
            <pc226:cmChg xmlns:pc226="http://schemas.microsoft.com/office/powerpoint/2022/06/main/command" chg="del">
              <pc226:chgData name="Williams, Chris - Division of Assessment and Accountability Support" userId="S::chris.williams@education.ky.gov::2f156fa2-a309-475c-82f3-62ae8d0ba8a4" providerId="AD" clId="Web-{1692E26E-C0A3-47A9-BA76-F781656CE72E}" dt="2023-11-19T19:32:08.362" v="28"/>
              <pc2:cmMkLst xmlns:pc2="http://schemas.microsoft.com/office/powerpoint/2019/9/main/command">
                <pc:docMk/>
                <pc:sldMk cId="3059360028" sldId="309"/>
                <pc2:cmMk id="{FC9A0EE2-7A88-4C87-82B7-F19AD011F783}"/>
              </pc2:cmMkLst>
            </pc226:cmChg>
          </p:ext>
        </pc:extLst>
      </pc:sldChg>
      <pc:sldChg chg="ord">
        <pc:chgData name="Williams, Chris - Division of Assessment and Accountability Support" userId="S::chris.williams@education.ky.gov::2f156fa2-a309-475c-82f3-62ae8d0ba8a4" providerId="AD" clId="Web-{1692E26E-C0A3-47A9-BA76-F781656CE72E}" dt="2023-11-19T20:15:45.871" v="459"/>
        <pc:sldMkLst>
          <pc:docMk/>
          <pc:sldMk cId="481321201" sldId="316"/>
        </pc:sldMkLst>
      </pc:sldChg>
      <pc:sldChg chg="ord">
        <pc:chgData name="Williams, Chris - Division of Assessment and Accountability Support" userId="S::chris.williams@education.ky.gov::2f156fa2-a309-475c-82f3-62ae8d0ba8a4" providerId="AD" clId="Web-{1692E26E-C0A3-47A9-BA76-F781656CE72E}" dt="2023-11-20T05:43:42.167" v="496"/>
        <pc:sldMkLst>
          <pc:docMk/>
          <pc:sldMk cId="1952624260" sldId="322"/>
        </pc:sldMkLst>
      </pc:sldChg>
      <pc:sldChg chg="modSp">
        <pc:chgData name="Williams, Chris - Division of Assessment and Accountability Support" userId="S::chris.williams@education.ky.gov::2f156fa2-a309-475c-82f3-62ae8d0ba8a4" providerId="AD" clId="Web-{1692E26E-C0A3-47A9-BA76-F781656CE72E}" dt="2023-11-20T05:40:31.914" v="487" actId="20577"/>
        <pc:sldMkLst>
          <pc:docMk/>
          <pc:sldMk cId="1701842831" sldId="329"/>
        </pc:sldMkLst>
        <pc:spChg chg="mod">
          <ac:chgData name="Williams, Chris - Division of Assessment and Accountability Support" userId="S::chris.williams@education.ky.gov::2f156fa2-a309-475c-82f3-62ae8d0ba8a4" providerId="AD" clId="Web-{1692E26E-C0A3-47A9-BA76-F781656CE72E}" dt="2023-11-20T05:40:31.914" v="487" actId="20577"/>
          <ac:spMkLst>
            <pc:docMk/>
            <pc:sldMk cId="1701842831" sldId="329"/>
            <ac:spMk id="7" creationId="{CE768001-CE89-45CC-8F92-3CA6FED2A592}"/>
          </ac:spMkLst>
        </pc:spChg>
      </pc:sldChg>
      <pc:sldChg chg="modSp">
        <pc:chgData name="Williams, Chris - Division of Assessment and Accountability Support" userId="S::chris.williams@education.ky.gov::2f156fa2-a309-475c-82f3-62ae8d0ba8a4" providerId="AD" clId="Web-{1692E26E-C0A3-47A9-BA76-F781656CE72E}" dt="2023-11-20T05:39:03.818" v="480" actId="1076"/>
        <pc:sldMkLst>
          <pc:docMk/>
          <pc:sldMk cId="1702985270" sldId="374"/>
        </pc:sldMkLst>
        <pc:spChg chg="mod">
          <ac:chgData name="Williams, Chris - Division of Assessment and Accountability Support" userId="S::chris.williams@education.ky.gov::2f156fa2-a309-475c-82f3-62ae8d0ba8a4" providerId="AD" clId="Web-{1692E26E-C0A3-47A9-BA76-F781656CE72E}" dt="2023-11-20T05:39:03.818" v="480" actId="1076"/>
          <ac:spMkLst>
            <pc:docMk/>
            <pc:sldMk cId="1702985270" sldId="374"/>
            <ac:spMk id="3" creationId="{00000000-0000-0000-0000-000000000000}"/>
          </ac:spMkLst>
        </pc:spChg>
      </pc:sldChg>
      <pc:sldChg chg="ord">
        <pc:chgData name="Williams, Chris - Division of Assessment and Accountability Support" userId="S::chris.williams@education.ky.gov::2f156fa2-a309-475c-82f3-62ae8d0ba8a4" providerId="AD" clId="Web-{1692E26E-C0A3-47A9-BA76-F781656CE72E}" dt="2023-11-20T05:42:18.869" v="492"/>
        <pc:sldMkLst>
          <pc:docMk/>
          <pc:sldMk cId="1114399348" sldId="410"/>
        </pc:sldMkLst>
      </pc:sldChg>
      <pc:sldChg chg="modSp">
        <pc:chgData name="Williams, Chris - Division of Assessment and Accountability Support" userId="S::chris.williams@education.ky.gov::2f156fa2-a309-475c-82f3-62ae8d0ba8a4" providerId="AD" clId="Web-{1692E26E-C0A3-47A9-BA76-F781656CE72E}" dt="2023-11-20T06:06:26.048" v="608"/>
        <pc:sldMkLst>
          <pc:docMk/>
          <pc:sldMk cId="4244482115" sldId="498"/>
        </pc:sldMkLst>
        <pc:spChg chg="mod">
          <ac:chgData name="Williams, Chris - Division of Assessment and Accountability Support" userId="S::chris.williams@education.ky.gov::2f156fa2-a309-475c-82f3-62ae8d0ba8a4" providerId="AD" clId="Web-{1692E26E-C0A3-47A9-BA76-F781656CE72E}" dt="2023-11-20T06:04:20.124" v="593" actId="1076"/>
          <ac:spMkLst>
            <pc:docMk/>
            <pc:sldMk cId="4244482115" sldId="498"/>
            <ac:spMk id="3" creationId="{6CE7D3E9-64C7-4532-B688-4C3B7B9A8700}"/>
          </ac:spMkLst>
        </pc:spChg>
        <pc:spChg chg="mod">
          <ac:chgData name="Williams, Chris - Division of Assessment and Accountability Support" userId="S::chris.williams@education.ky.gov::2f156fa2-a309-475c-82f3-62ae8d0ba8a4" providerId="AD" clId="Web-{1692E26E-C0A3-47A9-BA76-F781656CE72E}" dt="2023-11-20T05:45:58.313" v="505" actId="1076"/>
          <ac:spMkLst>
            <pc:docMk/>
            <pc:sldMk cId="4244482115" sldId="498"/>
            <ac:spMk id="7" creationId="{7B41C5DE-0D38-1E32-BD47-3BB1BEC1FBE7}"/>
          </ac:spMkLst>
        </pc:spChg>
        <pc:picChg chg="mod">
          <ac:chgData name="Williams, Chris - Division of Assessment and Accountability Support" userId="S::chris.williams@education.ky.gov::2f156fa2-a309-475c-82f3-62ae8d0ba8a4" providerId="AD" clId="Web-{1692E26E-C0A3-47A9-BA76-F781656CE72E}" dt="2023-11-20T06:03:14.951" v="588"/>
          <ac:picMkLst>
            <pc:docMk/>
            <pc:sldMk cId="4244482115" sldId="498"/>
            <ac:picMk id="5" creationId="{BBC67B54-D8F4-440F-A758-1FC856E7F29C}"/>
          </ac:picMkLst>
        </pc:picChg>
        <pc:picChg chg="mod">
          <ac:chgData name="Williams, Chris - Division of Assessment and Accountability Support" userId="S::chris.williams@education.ky.gov::2f156fa2-a309-475c-82f3-62ae8d0ba8a4" providerId="AD" clId="Web-{1692E26E-C0A3-47A9-BA76-F781656CE72E}" dt="2023-11-20T06:03:28.060" v="589"/>
          <ac:picMkLst>
            <pc:docMk/>
            <pc:sldMk cId="4244482115" sldId="498"/>
            <ac:picMk id="6" creationId="{39232A41-F69A-4D97-B1E1-49FE94E5F6AB}"/>
          </ac:picMkLst>
        </pc:picChg>
        <pc:picChg chg="mod">
          <ac:chgData name="Williams, Chris - Division of Assessment and Accountability Support" userId="S::chris.williams@education.ky.gov::2f156fa2-a309-475c-82f3-62ae8d0ba8a4" providerId="AD" clId="Web-{1692E26E-C0A3-47A9-BA76-F781656CE72E}" dt="2023-11-20T06:06:26.048" v="608"/>
          <ac:picMkLst>
            <pc:docMk/>
            <pc:sldMk cId="4244482115" sldId="498"/>
            <ac:picMk id="10" creationId="{B3B8E226-52A2-4FCA-B35A-F8E234DC9E65}"/>
          </ac:picMkLst>
        </pc:picChg>
      </pc:sldChg>
      <pc:sldChg chg="modSp">
        <pc:chgData name="Williams, Chris - Division of Assessment and Accountability Support" userId="S::chris.williams@education.ky.gov::2f156fa2-a309-475c-82f3-62ae8d0ba8a4" providerId="AD" clId="Web-{1692E26E-C0A3-47A9-BA76-F781656CE72E}" dt="2023-11-20T06:09:20.974" v="618"/>
        <pc:sldMkLst>
          <pc:docMk/>
          <pc:sldMk cId="2456012578" sldId="500"/>
        </pc:sldMkLst>
        <pc:spChg chg="mod">
          <ac:chgData name="Williams, Chris - Division of Assessment and Accountability Support" userId="S::chris.williams@education.ky.gov::2f156fa2-a309-475c-82f3-62ae8d0ba8a4" providerId="AD" clId="Web-{1692E26E-C0A3-47A9-BA76-F781656CE72E}" dt="2023-11-20T06:07:00.533" v="609"/>
          <ac:spMkLst>
            <pc:docMk/>
            <pc:sldMk cId="2456012578" sldId="500"/>
            <ac:spMk id="10" creationId="{06A68F40-AEEF-4F74-806E-05658F34D440}"/>
          </ac:spMkLst>
        </pc:spChg>
        <pc:spChg chg="mod">
          <ac:chgData name="Williams, Chris - Division of Assessment and Accountability Support" userId="S::chris.williams@education.ky.gov::2f156fa2-a309-475c-82f3-62ae8d0ba8a4" providerId="AD" clId="Web-{1692E26E-C0A3-47A9-BA76-F781656CE72E}" dt="2023-11-20T06:08:57.879" v="617"/>
          <ac:spMkLst>
            <pc:docMk/>
            <pc:sldMk cId="2456012578" sldId="500"/>
            <ac:spMk id="11" creationId="{BD9023D4-3A62-442C-A108-43A33E5DE819}"/>
          </ac:spMkLst>
        </pc:spChg>
        <pc:grpChg chg="mod">
          <ac:chgData name="Williams, Chris - Division of Assessment and Accountability Support" userId="S::chris.williams@education.ky.gov::2f156fa2-a309-475c-82f3-62ae8d0ba8a4" providerId="AD" clId="Web-{1692E26E-C0A3-47A9-BA76-F781656CE72E}" dt="2023-11-20T06:09:20.974" v="618"/>
          <ac:grpSpMkLst>
            <pc:docMk/>
            <pc:sldMk cId="2456012578" sldId="500"/>
            <ac:grpSpMk id="6" creationId="{30340996-B547-4F29-8221-402C947C54E2}"/>
          </ac:grpSpMkLst>
        </pc:grpChg>
        <pc:picChg chg="mod">
          <ac:chgData name="Williams, Chris - Division of Assessment and Accountability Support" userId="S::chris.williams@education.ky.gov::2f156fa2-a309-475c-82f3-62ae8d0ba8a4" providerId="AD" clId="Web-{1692E26E-C0A3-47A9-BA76-F781656CE72E}" dt="2023-11-20T06:08:13.972" v="616"/>
          <ac:picMkLst>
            <pc:docMk/>
            <pc:sldMk cId="2456012578" sldId="500"/>
            <ac:picMk id="5" creationId="{DD010B2C-65B5-45B5-B8E2-91CF952B93CD}"/>
          </ac:picMkLst>
        </pc:picChg>
      </pc:sldChg>
      <pc:sldChg chg="modSp">
        <pc:chgData name="Williams, Chris - Division of Assessment and Accountability Support" userId="S::chris.williams@education.ky.gov::2f156fa2-a309-475c-82f3-62ae8d0ba8a4" providerId="AD" clId="Web-{1692E26E-C0A3-47A9-BA76-F781656CE72E}" dt="2023-11-20T05:38:18.645" v="477" actId="20577"/>
        <pc:sldMkLst>
          <pc:docMk/>
          <pc:sldMk cId="3745608134" sldId="504"/>
        </pc:sldMkLst>
        <pc:spChg chg="mod">
          <ac:chgData name="Williams, Chris - Division of Assessment and Accountability Support" userId="S::chris.williams@education.ky.gov::2f156fa2-a309-475c-82f3-62ae8d0ba8a4" providerId="AD" clId="Web-{1692E26E-C0A3-47A9-BA76-F781656CE72E}" dt="2023-11-20T05:38:18.645" v="477" actId="20577"/>
          <ac:spMkLst>
            <pc:docMk/>
            <pc:sldMk cId="3745608134" sldId="504"/>
            <ac:spMk id="8" creationId="{F211C4E2-C4BF-420B-B7AC-B9A6273DDB39}"/>
          </ac:spMkLst>
        </pc:spChg>
      </pc:sldChg>
      <pc:sldChg chg="modSp">
        <pc:chgData name="Williams, Chris - Division of Assessment and Accountability Support" userId="S::chris.williams@education.ky.gov::2f156fa2-a309-475c-82f3-62ae8d0ba8a4" providerId="AD" clId="Web-{1692E26E-C0A3-47A9-BA76-F781656CE72E}" dt="2023-11-20T05:38:00.520" v="475" actId="20577"/>
        <pc:sldMkLst>
          <pc:docMk/>
          <pc:sldMk cId="948657547" sldId="505"/>
        </pc:sldMkLst>
        <pc:spChg chg="mod">
          <ac:chgData name="Williams, Chris - Division of Assessment and Accountability Support" userId="S::chris.williams@education.ky.gov::2f156fa2-a309-475c-82f3-62ae8d0ba8a4" providerId="AD" clId="Web-{1692E26E-C0A3-47A9-BA76-F781656CE72E}" dt="2023-11-20T05:38:00.520" v="475" actId="20577"/>
          <ac:spMkLst>
            <pc:docMk/>
            <pc:sldMk cId="948657547" sldId="505"/>
            <ac:spMk id="10" creationId="{89DEC5B4-CADD-4E9A-A88C-B21C549472C6}"/>
          </ac:spMkLst>
        </pc:spChg>
      </pc:sldChg>
      <pc:sldChg chg="modSp">
        <pc:chgData name="Williams, Chris - Division of Assessment and Accountability Support" userId="S::chris.williams@education.ky.gov::2f156fa2-a309-475c-82f3-62ae8d0ba8a4" providerId="AD" clId="Web-{1692E26E-C0A3-47A9-BA76-F781656CE72E}" dt="2023-11-20T06:09:48.646" v="620"/>
        <pc:sldMkLst>
          <pc:docMk/>
          <pc:sldMk cId="2456346321" sldId="507"/>
        </pc:sldMkLst>
        <pc:picChg chg="mod">
          <ac:chgData name="Williams, Chris - Division of Assessment and Accountability Support" userId="S::chris.williams@education.ky.gov::2f156fa2-a309-475c-82f3-62ae8d0ba8a4" providerId="AD" clId="Web-{1692E26E-C0A3-47A9-BA76-F781656CE72E}" dt="2023-11-20T06:09:38.411" v="619"/>
          <ac:picMkLst>
            <pc:docMk/>
            <pc:sldMk cId="2456346321" sldId="507"/>
            <ac:picMk id="10" creationId="{9AF70069-F10F-4A40-B402-FB9D63C49DC4}"/>
          </ac:picMkLst>
        </pc:picChg>
        <pc:picChg chg="mod">
          <ac:chgData name="Williams, Chris - Division of Assessment and Accountability Support" userId="S::chris.williams@education.ky.gov::2f156fa2-a309-475c-82f3-62ae8d0ba8a4" providerId="AD" clId="Web-{1692E26E-C0A3-47A9-BA76-F781656CE72E}" dt="2023-11-20T06:09:48.646" v="620"/>
          <ac:picMkLst>
            <pc:docMk/>
            <pc:sldMk cId="2456346321" sldId="507"/>
            <ac:picMk id="12" creationId="{6EA1BED7-57D1-4517-A3E6-19D1FA89C722}"/>
          </ac:picMkLst>
        </pc:picChg>
      </pc:sldChg>
      <pc:sldChg chg="modSp">
        <pc:chgData name="Williams, Chris - Division of Assessment and Accountability Support" userId="S::chris.williams@education.ky.gov::2f156fa2-a309-475c-82f3-62ae8d0ba8a4" providerId="AD" clId="Web-{1692E26E-C0A3-47A9-BA76-F781656CE72E}" dt="2023-11-20T05:52:05.992" v="513"/>
        <pc:sldMkLst>
          <pc:docMk/>
          <pc:sldMk cId="2262205118" sldId="516"/>
        </pc:sldMkLst>
        <pc:spChg chg="mod">
          <ac:chgData name="Williams, Chris - Division of Assessment and Accountability Support" userId="S::chris.williams@education.ky.gov::2f156fa2-a309-475c-82f3-62ae8d0ba8a4" providerId="AD" clId="Web-{1692E26E-C0A3-47A9-BA76-F781656CE72E}" dt="2023-11-20T05:51:49.663" v="512"/>
          <ac:spMkLst>
            <pc:docMk/>
            <pc:sldMk cId="2262205118" sldId="516"/>
            <ac:spMk id="4" creationId="{AF487420-45F8-4A9A-982B-0992E298F0CF}"/>
          </ac:spMkLst>
        </pc:spChg>
        <pc:picChg chg="mod">
          <ac:chgData name="Williams, Chris - Division of Assessment and Accountability Support" userId="S::chris.williams@education.ky.gov::2f156fa2-a309-475c-82f3-62ae8d0ba8a4" providerId="AD" clId="Web-{1692E26E-C0A3-47A9-BA76-F781656CE72E}" dt="2023-11-20T05:52:05.992" v="513"/>
          <ac:picMkLst>
            <pc:docMk/>
            <pc:sldMk cId="2262205118" sldId="516"/>
            <ac:picMk id="3" creationId="{3A4ECAD3-07D6-4C60-B17E-574C36073089}"/>
          </ac:picMkLst>
        </pc:picChg>
      </pc:sldChg>
      <pc:sldChg chg="del">
        <pc:chgData name="Williams, Chris - Division of Assessment and Accountability Support" userId="S::chris.williams@education.ky.gov::2f156fa2-a309-475c-82f3-62ae8d0ba8a4" providerId="AD" clId="Web-{1692E26E-C0A3-47A9-BA76-F781656CE72E}" dt="2023-11-19T19:26:15.127" v="18"/>
        <pc:sldMkLst>
          <pc:docMk/>
          <pc:sldMk cId="3434365818" sldId="572"/>
        </pc:sldMkLst>
      </pc:sldChg>
      <pc:sldChg chg="modSp">
        <pc:chgData name="Williams, Chris - Division of Assessment and Accountability Support" userId="S::chris.williams@education.ky.gov::2f156fa2-a309-475c-82f3-62ae8d0ba8a4" providerId="AD" clId="Web-{1692E26E-C0A3-47A9-BA76-F781656CE72E}" dt="2023-11-20T05:37:48.989" v="471" actId="20577"/>
        <pc:sldMkLst>
          <pc:docMk/>
          <pc:sldMk cId="3651584130" sldId="595"/>
        </pc:sldMkLst>
        <pc:spChg chg="mod">
          <ac:chgData name="Williams, Chris - Division of Assessment and Accountability Support" userId="S::chris.williams@education.ky.gov::2f156fa2-a309-475c-82f3-62ae8d0ba8a4" providerId="AD" clId="Web-{1692E26E-C0A3-47A9-BA76-F781656CE72E}" dt="2023-11-20T05:37:48.989" v="471" actId="20577"/>
          <ac:spMkLst>
            <pc:docMk/>
            <pc:sldMk cId="3651584130" sldId="595"/>
            <ac:spMk id="8" creationId="{3F58591F-80FB-437B-A010-DFC2C27BC621}"/>
          </ac:spMkLst>
        </pc:spChg>
      </pc:sldChg>
      <pc:sldChg chg="ord">
        <pc:chgData name="Williams, Chris - Division of Assessment and Accountability Support" userId="S::chris.williams@education.ky.gov::2f156fa2-a309-475c-82f3-62ae8d0ba8a4" providerId="AD" clId="Web-{1692E26E-C0A3-47A9-BA76-F781656CE72E}" dt="2023-11-20T05:39:57.554" v="483"/>
        <pc:sldMkLst>
          <pc:docMk/>
          <pc:sldMk cId="696537631" sldId="609"/>
        </pc:sldMkLst>
      </pc:sldChg>
      <pc:sldChg chg="ord">
        <pc:chgData name="Williams, Chris - Division of Assessment and Accountability Support" userId="S::chris.williams@education.ky.gov::2f156fa2-a309-475c-82f3-62ae8d0ba8a4" providerId="AD" clId="Web-{1692E26E-C0A3-47A9-BA76-F781656CE72E}" dt="2023-11-20T05:41:20.665" v="490"/>
        <pc:sldMkLst>
          <pc:docMk/>
          <pc:sldMk cId="1763814432" sldId="610"/>
        </pc:sldMkLst>
      </pc:sldChg>
      <pc:sldChg chg="del">
        <pc:chgData name="Williams, Chris - Division of Assessment and Accountability Support" userId="S::chris.williams@education.ky.gov::2f156fa2-a309-475c-82f3-62ae8d0ba8a4" providerId="AD" clId="Web-{1692E26E-C0A3-47A9-BA76-F781656CE72E}" dt="2023-11-19T19:26:15.127" v="19"/>
        <pc:sldMkLst>
          <pc:docMk/>
          <pc:sldMk cId="2175967117" sldId="612"/>
        </pc:sldMkLst>
      </pc:sldChg>
      <pc:sldChg chg="del">
        <pc:chgData name="Williams, Chris - Division of Assessment and Accountability Support" userId="S::chris.williams@education.ky.gov::2f156fa2-a309-475c-82f3-62ae8d0ba8a4" providerId="AD" clId="Web-{1692E26E-C0A3-47A9-BA76-F781656CE72E}" dt="2023-11-19T19:26:15.111" v="16"/>
        <pc:sldMkLst>
          <pc:docMk/>
          <pc:sldMk cId="4138926535" sldId="613"/>
        </pc:sldMkLst>
      </pc:sldChg>
      <pc:sldChg chg="delSp">
        <pc:chgData name="Williams, Chris - Division of Assessment and Accountability Support" userId="S::chris.williams@education.ky.gov::2f156fa2-a309-475c-82f3-62ae8d0ba8a4" providerId="AD" clId="Web-{1692E26E-C0A3-47A9-BA76-F781656CE72E}" dt="2023-11-20T05:37:35.160" v="463"/>
        <pc:sldMkLst>
          <pc:docMk/>
          <pc:sldMk cId="1035149180" sldId="627"/>
        </pc:sldMkLst>
        <pc:spChg chg="del">
          <ac:chgData name="Williams, Chris - Division of Assessment and Accountability Support" userId="S::chris.williams@education.ky.gov::2f156fa2-a309-475c-82f3-62ae8d0ba8a4" providerId="AD" clId="Web-{1692E26E-C0A3-47A9-BA76-F781656CE72E}" dt="2023-11-20T05:37:35.160" v="463"/>
          <ac:spMkLst>
            <pc:docMk/>
            <pc:sldMk cId="1035149180" sldId="627"/>
            <ac:spMk id="4" creationId="{7939251C-3AE1-4667-BEA1-88F6E7A54350}"/>
          </ac:spMkLst>
        </pc:spChg>
      </pc:sldChg>
      <pc:sldChg chg="delSp modSp">
        <pc:chgData name="Williams, Chris - Division of Assessment and Accountability Support" userId="S::chris.williams@education.ky.gov::2f156fa2-a309-475c-82f3-62ae8d0ba8a4" providerId="AD" clId="Web-{1692E26E-C0A3-47A9-BA76-F781656CE72E}" dt="2023-11-20T05:41:17.055" v="489"/>
        <pc:sldMkLst>
          <pc:docMk/>
          <pc:sldMk cId="2666343820" sldId="628"/>
        </pc:sldMkLst>
        <pc:spChg chg="del mod">
          <ac:chgData name="Williams, Chris - Division of Assessment and Accountability Support" userId="S::chris.williams@education.ky.gov::2f156fa2-a309-475c-82f3-62ae8d0ba8a4" providerId="AD" clId="Web-{1692E26E-C0A3-47A9-BA76-F781656CE72E}" dt="2023-11-20T05:41:17.055" v="489"/>
          <ac:spMkLst>
            <pc:docMk/>
            <pc:sldMk cId="2666343820" sldId="628"/>
            <ac:spMk id="4" creationId="{7939251C-3AE1-4667-BEA1-88F6E7A54350}"/>
          </ac:spMkLst>
        </pc:spChg>
      </pc:sldChg>
      <pc:sldChg chg="delSp">
        <pc:chgData name="Williams, Chris - Division of Assessment and Accountability Support" userId="S::chris.williams@education.ky.gov::2f156fa2-a309-475c-82f3-62ae8d0ba8a4" providerId="AD" clId="Web-{1692E26E-C0A3-47A9-BA76-F781656CE72E}" dt="2023-11-20T05:42:58.745" v="493"/>
        <pc:sldMkLst>
          <pc:docMk/>
          <pc:sldMk cId="1403916482" sldId="629"/>
        </pc:sldMkLst>
        <pc:spChg chg="del">
          <ac:chgData name="Williams, Chris - Division of Assessment and Accountability Support" userId="S::chris.williams@education.ky.gov::2f156fa2-a309-475c-82f3-62ae8d0ba8a4" providerId="AD" clId="Web-{1692E26E-C0A3-47A9-BA76-F781656CE72E}" dt="2023-11-20T05:42:58.745" v="493"/>
          <ac:spMkLst>
            <pc:docMk/>
            <pc:sldMk cId="1403916482" sldId="629"/>
            <ac:spMk id="4" creationId="{5B5494F5-56B6-43F0-A2FF-A9857BCA4B89}"/>
          </ac:spMkLst>
        </pc:spChg>
      </pc:sldChg>
      <pc:sldChg chg="ord">
        <pc:chgData name="Williams, Chris - Division of Assessment and Accountability Support" userId="S::chris.williams@education.ky.gov::2f156fa2-a309-475c-82f3-62ae8d0ba8a4" providerId="AD" clId="Web-{1692E26E-C0A3-47A9-BA76-F781656CE72E}" dt="2023-11-19T20:15:43.496" v="458"/>
        <pc:sldMkLst>
          <pc:docMk/>
          <pc:sldMk cId="3004226511" sldId="630"/>
        </pc:sldMkLst>
      </pc:sldChg>
      <pc:sldChg chg="modSp">
        <pc:chgData name="Williams, Chris - Division of Assessment and Accountability Support" userId="S::chris.williams@education.ky.gov::2f156fa2-a309-475c-82f3-62ae8d0ba8a4" providerId="AD" clId="Web-{1692E26E-C0A3-47A9-BA76-F781656CE72E}" dt="2023-11-20T06:00:31.299" v="563"/>
        <pc:sldMkLst>
          <pc:docMk/>
          <pc:sldMk cId="2529080403" sldId="645"/>
        </pc:sldMkLst>
        <pc:picChg chg="mod">
          <ac:chgData name="Williams, Chris - Division of Assessment and Accountability Support" userId="S::chris.williams@education.ky.gov::2f156fa2-a309-475c-82f3-62ae8d0ba8a4" providerId="AD" clId="Web-{1692E26E-C0A3-47A9-BA76-F781656CE72E}" dt="2023-11-20T05:59:42.173" v="560"/>
          <ac:picMkLst>
            <pc:docMk/>
            <pc:sldMk cId="2529080403" sldId="645"/>
            <ac:picMk id="7" creationId="{A68DC32F-BB55-4FF4-8463-D96C4C453539}"/>
          </ac:picMkLst>
        </pc:picChg>
        <pc:picChg chg="mod">
          <ac:chgData name="Williams, Chris - Division of Assessment and Accountability Support" userId="S::chris.williams@education.ky.gov::2f156fa2-a309-475c-82f3-62ae8d0ba8a4" providerId="AD" clId="Web-{1692E26E-C0A3-47A9-BA76-F781656CE72E}" dt="2023-11-20T06:00:06.720" v="561"/>
          <ac:picMkLst>
            <pc:docMk/>
            <pc:sldMk cId="2529080403" sldId="645"/>
            <ac:picMk id="8" creationId="{468B98B4-8A9F-4EE8-9C3C-5FEC456507EF}"/>
          </ac:picMkLst>
        </pc:picChg>
        <pc:picChg chg="mod">
          <ac:chgData name="Williams, Chris - Division of Assessment and Accountability Support" userId="S::chris.williams@education.ky.gov::2f156fa2-a309-475c-82f3-62ae8d0ba8a4" providerId="AD" clId="Web-{1692E26E-C0A3-47A9-BA76-F781656CE72E}" dt="2023-11-20T06:00:17.361" v="562"/>
          <ac:picMkLst>
            <pc:docMk/>
            <pc:sldMk cId="2529080403" sldId="645"/>
            <ac:picMk id="9" creationId="{37E06DC5-E048-4B9C-8539-C25BB8097747}"/>
          </ac:picMkLst>
        </pc:picChg>
        <pc:picChg chg="mod">
          <ac:chgData name="Williams, Chris - Division of Assessment and Accountability Support" userId="S::chris.williams@education.ky.gov::2f156fa2-a309-475c-82f3-62ae8d0ba8a4" providerId="AD" clId="Web-{1692E26E-C0A3-47A9-BA76-F781656CE72E}" dt="2023-11-20T06:00:31.299" v="563"/>
          <ac:picMkLst>
            <pc:docMk/>
            <pc:sldMk cId="2529080403" sldId="645"/>
            <ac:picMk id="10" creationId="{09508AED-BDEE-46A3-853C-BAEBF05F8564}"/>
          </ac:picMkLst>
        </pc:picChg>
        <pc:picChg chg="mod">
          <ac:chgData name="Williams, Chris - Division of Assessment and Accountability Support" userId="S::chris.williams@education.ky.gov::2f156fa2-a309-475c-82f3-62ae8d0ba8a4" providerId="AD" clId="Web-{1692E26E-C0A3-47A9-BA76-F781656CE72E}" dt="2023-11-20T05:53:47.666" v="523"/>
          <ac:picMkLst>
            <pc:docMk/>
            <pc:sldMk cId="2529080403" sldId="645"/>
            <ac:picMk id="12" creationId="{9D687552-857C-3A24-6F21-E00AA77E2456}"/>
          </ac:picMkLst>
        </pc:picChg>
      </pc:sldChg>
      <pc:sldChg chg="addSp delSp modSp">
        <pc:chgData name="Williams, Chris - Division of Assessment and Accountability Support" userId="S::chris.williams@education.ky.gov::2f156fa2-a309-475c-82f3-62ae8d0ba8a4" providerId="AD" clId="Web-{1692E26E-C0A3-47A9-BA76-F781656CE72E}" dt="2023-11-20T05:58:35.750" v="545"/>
        <pc:sldMkLst>
          <pc:docMk/>
          <pc:sldMk cId="184309802" sldId="646"/>
        </pc:sldMkLst>
        <pc:spChg chg="add mod">
          <ac:chgData name="Williams, Chris - Division of Assessment and Accountability Support" userId="S::chris.williams@education.ky.gov::2f156fa2-a309-475c-82f3-62ae8d0ba8a4" providerId="AD" clId="Web-{1692E26E-C0A3-47A9-BA76-F781656CE72E}" dt="2023-11-20T05:58:35.750" v="545"/>
          <ac:spMkLst>
            <pc:docMk/>
            <pc:sldMk cId="184309802" sldId="646"/>
            <ac:spMk id="4" creationId="{63D7293D-0B15-2A85-286F-4AAE8E783418}"/>
          </ac:spMkLst>
        </pc:spChg>
        <pc:spChg chg="mod">
          <ac:chgData name="Williams, Chris - Division of Assessment and Accountability Support" userId="S::chris.williams@education.ky.gov::2f156fa2-a309-475c-82f3-62ae8d0ba8a4" providerId="AD" clId="Web-{1692E26E-C0A3-47A9-BA76-F781656CE72E}" dt="2023-11-20T05:54:29.807" v="525"/>
          <ac:spMkLst>
            <pc:docMk/>
            <pc:sldMk cId="184309802" sldId="646"/>
            <ac:spMk id="7" creationId="{F937BF38-AD6A-4247-3763-3DA8F74DBF49}"/>
          </ac:spMkLst>
        </pc:spChg>
        <pc:spChg chg="mod">
          <ac:chgData name="Williams, Chris - Division of Assessment and Accountability Support" userId="S::chris.williams@education.ky.gov::2f156fa2-a309-475c-82f3-62ae8d0ba8a4" providerId="AD" clId="Web-{1692E26E-C0A3-47A9-BA76-F781656CE72E}" dt="2023-11-20T05:54:22.979" v="524"/>
          <ac:spMkLst>
            <pc:docMk/>
            <pc:sldMk cId="184309802" sldId="646"/>
            <ac:spMk id="8" creationId="{1C8B8F55-96F0-B6E7-D419-3274FCE3136B}"/>
          </ac:spMkLst>
        </pc:spChg>
        <pc:spChg chg="del">
          <ac:chgData name="Williams, Chris - Division of Assessment and Accountability Support" userId="S::chris.williams@education.ky.gov::2f156fa2-a309-475c-82f3-62ae8d0ba8a4" providerId="AD" clId="Web-{1692E26E-C0A3-47A9-BA76-F781656CE72E}" dt="2023-11-20T05:55:11.058" v="530"/>
          <ac:spMkLst>
            <pc:docMk/>
            <pc:sldMk cId="184309802" sldId="646"/>
            <ac:spMk id="10" creationId="{A1E907FE-A15F-F74B-1A1A-4B7DBC1AA8D4}"/>
          </ac:spMkLst>
        </pc:spChg>
        <pc:spChg chg="mod">
          <ac:chgData name="Williams, Chris - Division of Assessment and Accountability Support" userId="S::chris.williams@education.ky.gov::2f156fa2-a309-475c-82f3-62ae8d0ba8a4" providerId="AD" clId="Web-{1692E26E-C0A3-47A9-BA76-F781656CE72E}" dt="2023-11-20T05:57:58.593" v="542"/>
          <ac:spMkLst>
            <pc:docMk/>
            <pc:sldMk cId="184309802" sldId="646"/>
            <ac:spMk id="11" creationId="{8F511F44-82FB-73A8-70F0-135D147BF46C}"/>
          </ac:spMkLst>
        </pc:spChg>
        <pc:spChg chg="mod">
          <ac:chgData name="Williams, Chris - Division of Assessment and Accountability Support" userId="S::chris.williams@education.ky.gov::2f156fa2-a309-475c-82f3-62ae8d0ba8a4" providerId="AD" clId="Web-{1692E26E-C0A3-47A9-BA76-F781656CE72E}" dt="2023-11-20T05:58:09.796" v="543"/>
          <ac:spMkLst>
            <pc:docMk/>
            <pc:sldMk cId="184309802" sldId="646"/>
            <ac:spMk id="12" creationId="{A0C45DC5-D525-B23F-1436-AB8469AE62E7}"/>
          </ac:spMkLst>
        </pc:spChg>
        <pc:spChg chg="mod">
          <ac:chgData name="Williams, Chris - Division of Assessment and Accountability Support" userId="S::chris.williams@education.ky.gov::2f156fa2-a309-475c-82f3-62ae8d0ba8a4" providerId="AD" clId="Web-{1692E26E-C0A3-47A9-BA76-F781656CE72E}" dt="2023-11-20T05:58:19.203" v="544"/>
          <ac:spMkLst>
            <pc:docMk/>
            <pc:sldMk cId="184309802" sldId="646"/>
            <ac:spMk id="13" creationId="{1EC19AC1-0B45-31B9-2574-D7049F5599C3}"/>
          </ac:spMkLst>
        </pc:spChg>
        <pc:spChg chg="mod">
          <ac:chgData name="Williams, Chris - Division of Assessment and Accountability Support" userId="S::chris.williams@education.ky.gov::2f156fa2-a309-475c-82f3-62ae8d0ba8a4" providerId="AD" clId="Web-{1692E26E-C0A3-47A9-BA76-F781656CE72E}" dt="2023-11-20T05:50:24.974" v="511"/>
          <ac:spMkLst>
            <pc:docMk/>
            <pc:sldMk cId="184309802" sldId="646"/>
            <ac:spMk id="18" creationId="{1E32A1E2-0871-B91A-B54E-DC13FB9C772A}"/>
          </ac:spMkLst>
        </pc:spChg>
        <pc:picChg chg="mod">
          <ac:chgData name="Williams, Chris - Division of Assessment and Accountability Support" userId="S::chris.williams@education.ky.gov::2f156fa2-a309-475c-82f3-62ae8d0ba8a4" providerId="AD" clId="Web-{1692E26E-C0A3-47A9-BA76-F781656CE72E}" dt="2023-11-20T05:54:54.589" v="529"/>
          <ac:picMkLst>
            <pc:docMk/>
            <pc:sldMk cId="184309802" sldId="646"/>
            <ac:picMk id="6" creationId="{EADD8F5E-E9D2-2F0F-944C-7C2123C0EA97}"/>
          </ac:picMkLst>
        </pc:picChg>
        <pc:cxnChg chg="mod">
          <ac:chgData name="Williams, Chris - Division of Assessment and Accountability Support" userId="S::chris.williams@education.ky.gov::2f156fa2-a309-475c-82f3-62ae8d0ba8a4" providerId="AD" clId="Web-{1692E26E-C0A3-47A9-BA76-F781656CE72E}" dt="2023-11-20T05:49:20.114" v="509"/>
          <ac:cxnSpMkLst>
            <pc:docMk/>
            <pc:sldMk cId="184309802" sldId="646"/>
            <ac:cxnSpMk id="20" creationId="{341D87D2-3B6F-4E1B-7A97-F5C2CBE7689F}"/>
          </ac:cxnSpMkLst>
        </pc:cxnChg>
        <pc:cxnChg chg="mod">
          <ac:chgData name="Williams, Chris - Division of Assessment and Accountability Support" userId="S::chris.williams@education.ky.gov::2f156fa2-a309-475c-82f3-62ae8d0ba8a4" providerId="AD" clId="Web-{1692E26E-C0A3-47A9-BA76-F781656CE72E}" dt="2023-11-20T05:50:12.224" v="510"/>
          <ac:cxnSpMkLst>
            <pc:docMk/>
            <pc:sldMk cId="184309802" sldId="646"/>
            <ac:cxnSpMk id="23" creationId="{2F25A975-BDCA-3428-0B60-82FFC8FBF327}"/>
          </ac:cxnSpMkLst>
        </pc:cxnChg>
        <pc:cxnChg chg="mod">
          <ac:chgData name="Williams, Chris - Division of Assessment and Accountability Support" userId="S::chris.williams@education.ky.gov::2f156fa2-a309-475c-82f3-62ae8d0ba8a4" providerId="AD" clId="Web-{1692E26E-C0A3-47A9-BA76-F781656CE72E}" dt="2023-11-20T05:57:23.061" v="538"/>
          <ac:cxnSpMkLst>
            <pc:docMk/>
            <pc:sldMk cId="184309802" sldId="646"/>
            <ac:cxnSpMk id="24" creationId="{E9C3A6F1-602F-95D0-ACD1-7DA7519EF1E0}"/>
          </ac:cxnSpMkLst>
        </pc:cxnChg>
        <pc:cxnChg chg="mod">
          <ac:chgData name="Williams, Chris - Division of Assessment and Accountability Support" userId="S::chris.williams@education.ky.gov::2f156fa2-a309-475c-82f3-62ae8d0ba8a4" providerId="AD" clId="Web-{1692E26E-C0A3-47A9-BA76-F781656CE72E}" dt="2023-11-20T05:57:48.733" v="541"/>
          <ac:cxnSpMkLst>
            <pc:docMk/>
            <pc:sldMk cId="184309802" sldId="646"/>
            <ac:cxnSpMk id="25" creationId="{F44B268E-95FE-1BAE-C08E-FFE16DD53AA0}"/>
          </ac:cxnSpMkLst>
        </pc:cxnChg>
      </pc:sldChg>
      <pc:sldChg chg="delSp modSp">
        <pc:chgData name="Williams, Chris - Division of Assessment and Accountability Support" userId="S::chris.williams@education.ky.gov::2f156fa2-a309-475c-82f3-62ae8d0ba8a4" providerId="AD" clId="Web-{1692E26E-C0A3-47A9-BA76-F781656CE72E}" dt="2023-11-20T05:52:47.899" v="515"/>
        <pc:sldMkLst>
          <pc:docMk/>
          <pc:sldMk cId="1121926374" sldId="650"/>
        </pc:sldMkLst>
        <pc:spChg chg="del">
          <ac:chgData name="Williams, Chris - Division of Assessment and Accountability Support" userId="S::chris.williams@education.ky.gov::2f156fa2-a309-475c-82f3-62ae8d0ba8a4" providerId="AD" clId="Web-{1692E26E-C0A3-47A9-BA76-F781656CE72E}" dt="2023-11-20T05:52:33.789" v="514"/>
          <ac:spMkLst>
            <pc:docMk/>
            <pc:sldMk cId="1121926374" sldId="650"/>
            <ac:spMk id="3" creationId="{C7702DB4-3DD9-42F7-94E8-497E64819118}"/>
          </ac:spMkLst>
        </pc:spChg>
        <pc:spChg chg="del">
          <ac:chgData name="Williams, Chris - Division of Assessment and Accountability Support" userId="S::chris.williams@education.ky.gov::2f156fa2-a309-475c-82f3-62ae8d0ba8a4" providerId="AD" clId="Web-{1692E26E-C0A3-47A9-BA76-F781656CE72E}" dt="2023-11-20T05:52:47.899" v="515"/>
          <ac:spMkLst>
            <pc:docMk/>
            <pc:sldMk cId="1121926374" sldId="650"/>
            <ac:spMk id="4" creationId="{0DFD1E84-0FF8-41F2-AFBD-952C282910CD}"/>
          </ac:spMkLst>
        </pc:spChg>
        <pc:spChg chg="mod">
          <ac:chgData name="Williams, Chris - Division of Assessment and Accountability Support" userId="S::chris.williams@education.ky.gov::2f156fa2-a309-475c-82f3-62ae8d0ba8a4" providerId="AD" clId="Web-{1692E26E-C0A3-47A9-BA76-F781656CE72E}" dt="2023-11-20T05:39:43.819" v="482" actId="1076"/>
          <ac:spMkLst>
            <pc:docMk/>
            <pc:sldMk cId="1121926374" sldId="650"/>
            <ac:spMk id="6" creationId="{00000000-0000-0000-0000-000000000000}"/>
          </ac:spMkLst>
        </pc:spChg>
        <pc:spChg chg="mod">
          <ac:chgData name="Williams, Chris - Division of Assessment and Accountability Support" userId="S::chris.williams@education.ky.gov::2f156fa2-a309-475c-82f3-62ae8d0ba8a4" providerId="AD" clId="Web-{1692E26E-C0A3-47A9-BA76-F781656CE72E}" dt="2023-11-20T05:39:39.272" v="481" actId="1076"/>
          <ac:spMkLst>
            <pc:docMk/>
            <pc:sldMk cId="1121926374" sldId="650"/>
            <ac:spMk id="8" creationId="{00000000-0000-0000-0000-000000000000}"/>
          </ac:spMkLst>
        </pc:spChg>
      </pc:sldChg>
      <pc:sldChg chg="modSp">
        <pc:chgData name="Williams, Chris - Division of Assessment and Accountability Support" userId="S::chris.williams@education.ky.gov::2f156fa2-a309-475c-82f3-62ae8d0ba8a4" providerId="AD" clId="Web-{1692E26E-C0A3-47A9-BA76-F781656CE72E}" dt="2023-11-20T05:43:32.073" v="495" actId="14100"/>
        <pc:sldMkLst>
          <pc:docMk/>
          <pc:sldMk cId="1794625091" sldId="656"/>
        </pc:sldMkLst>
        <pc:spChg chg="mod">
          <ac:chgData name="Williams, Chris - Division of Assessment and Accountability Support" userId="S::chris.williams@education.ky.gov::2f156fa2-a309-475c-82f3-62ae8d0ba8a4" providerId="AD" clId="Web-{1692E26E-C0A3-47A9-BA76-F781656CE72E}" dt="2023-11-20T05:43:32.073" v="495" actId="14100"/>
          <ac:spMkLst>
            <pc:docMk/>
            <pc:sldMk cId="1794625091" sldId="656"/>
            <ac:spMk id="2" creationId="{E19B005A-F916-270F-1ED6-EA23638E6128}"/>
          </ac:spMkLst>
        </pc:spChg>
        <pc:spChg chg="mod">
          <ac:chgData name="Williams, Chris - Division of Assessment and Accountability Support" userId="S::chris.williams@education.ky.gov::2f156fa2-a309-475c-82f3-62ae8d0ba8a4" providerId="AD" clId="Web-{1692E26E-C0A3-47A9-BA76-F781656CE72E}" dt="2023-11-20T05:43:24.995" v="494" actId="1076"/>
          <ac:spMkLst>
            <pc:docMk/>
            <pc:sldMk cId="1794625091" sldId="656"/>
            <ac:spMk id="3" creationId="{4A07F128-E01B-A987-F264-D7210C946A38}"/>
          </ac:spMkLst>
        </pc:spChg>
      </pc:sldChg>
      <pc:sldChg chg="addSp">
        <pc:chgData name="Williams, Chris - Division of Assessment and Accountability Support" userId="S::chris.williams@education.ky.gov::2f156fa2-a309-475c-82f3-62ae8d0ba8a4" providerId="AD" clId="Web-{1692E26E-C0A3-47A9-BA76-F781656CE72E}" dt="2023-11-19T20:15:58.199" v="460"/>
        <pc:sldMkLst>
          <pc:docMk/>
          <pc:sldMk cId="1761941655" sldId="663"/>
        </pc:sldMkLst>
        <pc:spChg chg="add">
          <ac:chgData name="Williams, Chris - Division of Assessment and Accountability Support" userId="S::chris.williams@education.ky.gov::2f156fa2-a309-475c-82f3-62ae8d0ba8a4" providerId="AD" clId="Web-{1692E26E-C0A3-47A9-BA76-F781656CE72E}" dt="2023-11-19T20:15:58.199" v="460"/>
          <ac:spMkLst>
            <pc:docMk/>
            <pc:sldMk cId="1761941655" sldId="663"/>
            <ac:spMk id="5" creationId="{A5188E1D-B95E-64DB-A484-16AF7522ECB2}"/>
          </ac:spMkLst>
        </pc:spChg>
      </pc:sldChg>
      <pc:sldChg chg="modSp">
        <pc:chgData name="Williams, Chris - Division of Assessment and Accountability Support" userId="S::chris.williams@education.ky.gov::2f156fa2-a309-475c-82f3-62ae8d0ba8a4" providerId="AD" clId="Web-{1692E26E-C0A3-47A9-BA76-F781656CE72E}" dt="2023-11-19T20:12:58.646" v="451" actId="20577"/>
        <pc:sldMkLst>
          <pc:docMk/>
          <pc:sldMk cId="1771496613" sldId="665"/>
        </pc:sldMkLst>
        <pc:spChg chg="mod">
          <ac:chgData name="Williams, Chris - Division of Assessment and Accountability Support" userId="S::chris.williams@education.ky.gov::2f156fa2-a309-475c-82f3-62ae8d0ba8a4" providerId="AD" clId="Web-{1692E26E-C0A3-47A9-BA76-F781656CE72E}" dt="2023-11-19T20:08:41.914" v="440" actId="20577"/>
          <ac:spMkLst>
            <pc:docMk/>
            <pc:sldMk cId="1771496613" sldId="665"/>
            <ac:spMk id="4" creationId="{00000000-0000-0000-0000-000000000000}"/>
          </ac:spMkLst>
        </pc:spChg>
        <pc:spChg chg="mod">
          <ac:chgData name="Williams, Chris - Division of Assessment and Accountability Support" userId="S::chris.williams@education.ky.gov::2f156fa2-a309-475c-82f3-62ae8d0ba8a4" providerId="AD" clId="Web-{1692E26E-C0A3-47A9-BA76-F781656CE72E}" dt="2023-11-19T20:12:58.646" v="451" actId="20577"/>
          <ac:spMkLst>
            <pc:docMk/>
            <pc:sldMk cId="1771496613" sldId="665"/>
            <ac:spMk id="5" creationId="{00000000-0000-0000-0000-000000000000}"/>
          </ac:spMkLst>
        </pc:spChg>
      </pc:sldChg>
      <pc:sldChg chg="modSp">
        <pc:chgData name="Williams, Chris - Division of Assessment and Accountability Support" userId="S::chris.williams@education.ky.gov::2f156fa2-a309-475c-82f3-62ae8d0ba8a4" providerId="AD" clId="Web-{1692E26E-C0A3-47A9-BA76-F781656CE72E}" dt="2023-11-19T19:42:18.089" v="41" actId="20577"/>
        <pc:sldMkLst>
          <pc:docMk/>
          <pc:sldMk cId="1083796685" sldId="666"/>
        </pc:sldMkLst>
        <pc:spChg chg="mod">
          <ac:chgData name="Williams, Chris - Division of Assessment and Accountability Support" userId="S::chris.williams@education.ky.gov::2f156fa2-a309-475c-82f3-62ae8d0ba8a4" providerId="AD" clId="Web-{1692E26E-C0A3-47A9-BA76-F781656CE72E}" dt="2023-11-19T19:42:18.089" v="41" actId="20577"/>
          <ac:spMkLst>
            <pc:docMk/>
            <pc:sldMk cId="1083796685" sldId="666"/>
            <ac:spMk id="2" creationId="{E7760F52-14FB-FA6C-2C0D-78BFFB1C8166}"/>
          </ac:spMkLst>
        </pc:spChg>
      </pc:sldChg>
      <pc:sldChg chg="addSp">
        <pc:chgData name="Williams, Chris - Division of Assessment and Accountability Support" userId="S::chris.williams@education.ky.gov::2f156fa2-a309-475c-82f3-62ae8d0ba8a4" providerId="AD" clId="Web-{1692E26E-C0A3-47A9-BA76-F781656CE72E}" dt="2023-11-19T20:16:15.653" v="461"/>
        <pc:sldMkLst>
          <pc:docMk/>
          <pc:sldMk cId="46994004" sldId="668"/>
        </pc:sldMkLst>
        <pc:spChg chg="add">
          <ac:chgData name="Williams, Chris - Division of Assessment and Accountability Support" userId="S::chris.williams@education.ky.gov::2f156fa2-a309-475c-82f3-62ae8d0ba8a4" providerId="AD" clId="Web-{1692E26E-C0A3-47A9-BA76-F781656CE72E}" dt="2023-11-19T20:16:15.653" v="461"/>
          <ac:spMkLst>
            <pc:docMk/>
            <pc:sldMk cId="46994004" sldId="668"/>
            <ac:spMk id="5" creationId="{6F82961F-53F1-6DB8-639C-51EDF43BBEA1}"/>
          </ac:spMkLst>
        </pc:spChg>
      </pc:sldChg>
      <pc:sldChg chg="addSp delSp modSp ord">
        <pc:chgData name="Williams, Chris - Division of Assessment and Accountability Support" userId="S::chris.williams@education.ky.gov::2f156fa2-a309-475c-82f3-62ae8d0ba8a4" providerId="AD" clId="Web-{1692E26E-C0A3-47A9-BA76-F781656CE72E}" dt="2023-11-19T20:17:28.030" v="462"/>
        <pc:sldMkLst>
          <pc:docMk/>
          <pc:sldMk cId="1181337496" sldId="669"/>
        </pc:sldMkLst>
        <pc:spChg chg="add del mod">
          <ac:chgData name="Williams, Chris - Division of Assessment and Accountability Support" userId="S::chris.williams@education.ky.gov::2f156fa2-a309-475c-82f3-62ae8d0ba8a4" providerId="AD" clId="Web-{1692E26E-C0A3-47A9-BA76-F781656CE72E}" dt="2023-11-19T20:17:28.030" v="462"/>
          <ac:spMkLst>
            <pc:docMk/>
            <pc:sldMk cId="1181337496" sldId="669"/>
            <ac:spMk id="5" creationId="{A8C83EA6-7DF6-9615-C7AD-1734C58CA8E1}"/>
          </ac:spMkLst>
        </pc:spChg>
      </pc:sldChg>
      <pc:sldChg chg="addSp modSp ord">
        <pc:chgData name="Williams, Chris - Division of Assessment and Accountability Support" userId="S::chris.williams@education.ky.gov::2f156fa2-a309-475c-82f3-62ae8d0ba8a4" providerId="AD" clId="Web-{1692E26E-C0A3-47A9-BA76-F781656CE72E}" dt="2023-11-20T05:45:05.718" v="503" actId="20577"/>
        <pc:sldMkLst>
          <pc:docMk/>
          <pc:sldMk cId="1706719369" sldId="672"/>
        </pc:sldMkLst>
        <pc:spChg chg="add mod">
          <ac:chgData name="Williams, Chris - Division of Assessment and Accountability Support" userId="S::chris.williams@education.ky.gov::2f156fa2-a309-475c-82f3-62ae8d0ba8a4" providerId="AD" clId="Web-{1692E26E-C0A3-47A9-BA76-F781656CE72E}" dt="2023-11-20T05:45:05.718" v="503" actId="20577"/>
          <ac:spMkLst>
            <pc:docMk/>
            <pc:sldMk cId="1706719369" sldId="672"/>
            <ac:spMk id="2" creationId="{152CFC68-1807-6077-BA59-DC24B0082AB7}"/>
          </ac:spMkLst>
        </pc:spChg>
      </pc:sldChg>
      <pc:sldChg chg="add">
        <pc:chgData name="Williams, Chris - Division of Assessment and Accountability Support" userId="S::chris.williams@education.ky.gov::2f156fa2-a309-475c-82f3-62ae8d0ba8a4" providerId="AD" clId="Web-{1692E26E-C0A3-47A9-BA76-F781656CE72E}" dt="2023-11-19T19:27:08.519" v="20"/>
        <pc:sldMkLst>
          <pc:docMk/>
          <pc:sldMk cId="2046243248" sldId="673"/>
        </pc:sldMkLst>
      </pc:sldChg>
      <pc:sldChg chg="add ord">
        <pc:chgData name="Williams, Chris - Division of Assessment and Accountability Support" userId="S::chris.williams@education.ky.gov::2f156fa2-a309-475c-82f3-62ae8d0ba8a4" providerId="AD" clId="Web-{1692E26E-C0A3-47A9-BA76-F781656CE72E}" dt="2023-11-19T19:30:11.951" v="27"/>
        <pc:sldMkLst>
          <pc:docMk/>
          <pc:sldMk cId="1082071467" sldId="674"/>
        </pc:sldMkLst>
      </pc:sldChg>
      <pc:sldChg chg="modSp add">
        <pc:chgData name="Williams, Chris - Division of Assessment and Accountability Support" userId="S::chris.williams@education.ky.gov::2f156fa2-a309-475c-82f3-62ae8d0ba8a4" providerId="AD" clId="Web-{1692E26E-C0A3-47A9-BA76-F781656CE72E}" dt="2023-11-20T06:03:00.247" v="587"/>
        <pc:sldMkLst>
          <pc:docMk/>
          <pc:sldMk cId="1747584234" sldId="675"/>
        </pc:sldMkLst>
        <pc:spChg chg="mod">
          <ac:chgData name="Williams, Chris - Division of Assessment and Accountability Support" userId="S::chris.williams@education.ky.gov::2f156fa2-a309-475c-82f3-62ae8d0ba8a4" providerId="AD" clId="Web-{1692E26E-C0A3-47A9-BA76-F781656CE72E}" dt="2023-11-20T06:02:38.153" v="586"/>
          <ac:spMkLst>
            <pc:docMk/>
            <pc:sldMk cId="1747584234" sldId="675"/>
            <ac:spMk id="3" creationId="{83E85377-7FFD-4441-89A6-F5DD6C6ABC19}"/>
          </ac:spMkLst>
        </pc:spChg>
        <pc:grpChg chg="mod">
          <ac:chgData name="Williams, Chris - Division of Assessment and Accountability Support" userId="S::chris.williams@education.ky.gov::2f156fa2-a309-475c-82f3-62ae8d0ba8a4" providerId="AD" clId="Web-{1692E26E-C0A3-47A9-BA76-F781656CE72E}" dt="2023-11-20T06:02:02.055" v="585"/>
          <ac:grpSpMkLst>
            <pc:docMk/>
            <pc:sldMk cId="1747584234" sldId="675"/>
            <ac:grpSpMk id="9" creationId="{768F85F6-A946-D3F3-3BF7-EE454955614A}"/>
          </ac:grpSpMkLst>
        </pc:grpChg>
        <pc:picChg chg="mod">
          <ac:chgData name="Williams, Chris - Division of Assessment and Accountability Support" userId="S::chris.williams@education.ky.gov::2f156fa2-a309-475c-82f3-62ae8d0ba8a4" providerId="AD" clId="Web-{1692E26E-C0A3-47A9-BA76-F781656CE72E}" dt="2023-11-20T06:03:00.247" v="587"/>
          <ac:picMkLst>
            <pc:docMk/>
            <pc:sldMk cId="1747584234" sldId="675"/>
            <ac:picMk id="12" creationId="{00ECE3A1-E21C-5828-AEB6-038F49A2E182}"/>
          </ac:picMkLst>
        </pc:picChg>
      </pc:sldChg>
      <pc:sldChg chg="add delCm">
        <pc:chgData name="Williams, Chris - Division of Assessment and Accountability Support" userId="S::chris.williams@education.ky.gov::2f156fa2-a309-475c-82f3-62ae8d0ba8a4" providerId="AD" clId="Web-{1692E26E-C0A3-47A9-BA76-F781656CE72E}" dt="2023-11-19T19:27:23.441" v="24"/>
        <pc:sldMkLst>
          <pc:docMk/>
          <pc:sldMk cId="2973897838" sldId="676"/>
        </pc:sldMkLst>
        <pc:extLst>
          <p:ext xmlns:p="http://schemas.openxmlformats.org/presentationml/2006/main" uri="{D6D511B9-2390-475A-947B-AFAB55BFBCF1}">
            <pc226:cmChg xmlns:pc226="http://schemas.microsoft.com/office/powerpoint/2022/06/main/command" chg="del">
              <pc226:chgData name="Williams, Chris - Division of Assessment and Accountability Support" userId="S::chris.williams@education.ky.gov::2f156fa2-a309-475c-82f3-62ae8d0ba8a4" providerId="AD" clId="Web-{1692E26E-C0A3-47A9-BA76-F781656CE72E}" dt="2023-11-19T19:27:23.441" v="24"/>
              <pc2:cmMkLst xmlns:pc2="http://schemas.microsoft.com/office/powerpoint/2019/9/main/command">
                <pc:docMk/>
                <pc:sldMk cId="2973897838" sldId="676"/>
                <pc2:cmMk id="{B9CBC704-520A-4655-B233-9299148E30F8}"/>
              </pc2:cmMkLst>
            </pc226:cmChg>
          </p:ext>
        </pc:extLst>
      </pc:sldChg>
      <pc:sldMasterChg chg="mod modSldLayout">
        <pc:chgData name="Williams, Chris - Division of Assessment and Accountability Support" userId="S::chris.williams@education.ky.gov::2f156fa2-a309-475c-82f3-62ae8d0ba8a4" providerId="AD" clId="Web-{1692E26E-C0A3-47A9-BA76-F781656CE72E}" dt="2023-11-19T20:14:35.384" v="454"/>
        <pc:sldMasterMkLst>
          <pc:docMk/>
          <pc:sldMasterMk cId="2271339680" sldId="2147483648"/>
        </pc:sldMasterMkLst>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3982362198" sldId="2147483649"/>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1146679629" sldId="2147483650"/>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83887213" sldId="2147483651"/>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582104175" sldId="2147483652"/>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964063122" sldId="2147483653"/>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3274293184" sldId="2147483654"/>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1203898824" sldId="2147483655"/>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832705260" sldId="2147483656"/>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1863610035" sldId="2147483657"/>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3022027907" sldId="2147483658"/>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416688925" sldId="2147483659"/>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1002791305" sldId="2147483660"/>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3031339818" sldId="2147483662"/>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246284787" sldId="2147483664"/>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082208950" sldId="2147483665"/>
          </pc:sldLayoutMkLst>
        </pc:sldLayoutChg>
        <pc:sldLayoutChg chg="mod">
          <pc:chgData name="Williams, Chris - Division of Assessment and Accountability Support" userId="S::chris.williams@education.ky.gov::2f156fa2-a309-475c-82f3-62ae8d0ba8a4" providerId="AD" clId="Web-{1692E26E-C0A3-47A9-BA76-F781656CE72E}" dt="2023-11-19T20:14:35.384" v="454"/>
          <pc:sldLayoutMkLst>
            <pc:docMk/>
            <pc:sldMasterMk cId="2271339680" sldId="2147483648"/>
            <pc:sldLayoutMk cId="2409998930" sldId="2147483666"/>
          </pc:sldLayoutMkLst>
        </pc:sldLayoutChg>
      </pc:sldMasterChg>
    </pc:docChg>
  </pc:docChgLst>
  <pc:docChgLst>
    <pc:chgData name="Stafford, Jennifer - KDE Division Director" userId="S::jennifer.stafford@education.ky.gov::0151abd4-297e-443f-a77b-a8c249c015ab" providerId="AD" clId="Web-{7AF2F7B0-9A3C-4308-972E-2A208BA525C7}"/>
    <pc:docChg chg="">
      <pc:chgData name="Stafford, Jennifer - KDE Division Director" userId="S::jennifer.stafford@education.ky.gov::0151abd4-297e-443f-a77b-a8c249c015ab" providerId="AD" clId="Web-{7AF2F7B0-9A3C-4308-972E-2A208BA525C7}" dt="2023-11-16T13:50:08.912" v="0"/>
      <pc:docMkLst>
        <pc:docMk/>
      </pc:docMkLst>
      <pc:sldChg chg="modCm">
        <pc:chgData name="Stafford, Jennifer - KDE Division Director" userId="S::jennifer.stafford@education.ky.gov::0151abd4-297e-443f-a77b-a8c249c015ab" providerId="AD" clId="Web-{7AF2F7B0-9A3C-4308-972E-2A208BA525C7}" dt="2023-11-16T13:50:08.912" v="0"/>
        <pc:sldMkLst>
          <pc:docMk/>
          <pc:sldMk cId="1977358235" sldId="305"/>
        </pc:sldMkLst>
        <pc:extLst>
          <p:ext xmlns:p="http://schemas.openxmlformats.org/presentationml/2006/main" uri="{D6D511B9-2390-475A-947B-AFAB55BFBCF1}">
            <pc226:cmChg xmlns:pc226="http://schemas.microsoft.com/office/powerpoint/2022/06/main/command" chg="mod">
              <pc226:chgData name="Stafford, Jennifer - KDE Division Director" userId="S::jennifer.stafford@education.ky.gov::0151abd4-297e-443f-a77b-a8c249c015ab" providerId="AD" clId="Web-{7AF2F7B0-9A3C-4308-972E-2A208BA525C7}" dt="2023-11-16T13:50:08.912" v="0"/>
              <pc2:cmMkLst xmlns:pc2="http://schemas.microsoft.com/office/powerpoint/2019/9/main/command">
                <pc:docMk/>
                <pc:sldMk cId="1977358235" sldId="305"/>
                <pc2:cmMk id="{01A3D6AA-FA8A-4204-8137-E74605869213}"/>
              </pc2:cmMkLst>
            </pc226:cmChg>
          </p:ext>
        </pc:extLst>
      </pc:sldChg>
    </pc:docChg>
  </pc:docChgLst>
  <pc:docChgLst>
    <pc:chgData name="Williams, Chris - Division of Assessment and Accountability Support" userId="S::chris.williams@education.ky.gov::2f156fa2-a309-475c-82f3-62ae8d0ba8a4" providerId="AD" clId="Web-{31D4F165-79A9-42C7-AC9F-6C519B8FE393}"/>
    <pc:docChg chg="addSld modSld">
      <pc:chgData name="Williams, Chris - Division of Assessment and Accountability Support" userId="S::chris.williams@education.ky.gov::2f156fa2-a309-475c-82f3-62ae8d0ba8a4" providerId="AD" clId="Web-{31D4F165-79A9-42C7-AC9F-6C519B8FE393}" dt="2023-11-19T16:41:34.798" v="5" actId="20577"/>
      <pc:docMkLst>
        <pc:docMk/>
      </pc:docMkLst>
      <pc:sldChg chg="add">
        <pc:chgData name="Williams, Chris - Division of Assessment and Accountability Support" userId="S::chris.williams@education.ky.gov::2f156fa2-a309-475c-82f3-62ae8d0ba8a4" providerId="AD" clId="Web-{31D4F165-79A9-42C7-AC9F-6C519B8FE393}" dt="2023-11-19T16:40:51.156" v="0"/>
        <pc:sldMkLst>
          <pc:docMk/>
          <pc:sldMk cId="1782764599" sldId="664"/>
        </pc:sldMkLst>
      </pc:sldChg>
      <pc:sldChg chg="modSp add">
        <pc:chgData name="Williams, Chris - Division of Assessment and Accountability Support" userId="S::chris.williams@education.ky.gov::2f156fa2-a309-475c-82f3-62ae8d0ba8a4" providerId="AD" clId="Web-{31D4F165-79A9-42C7-AC9F-6C519B8FE393}" dt="2023-11-19T16:41:34.798" v="5" actId="20577"/>
        <pc:sldMkLst>
          <pc:docMk/>
          <pc:sldMk cId="1771496613" sldId="665"/>
        </pc:sldMkLst>
        <pc:spChg chg="mod">
          <ac:chgData name="Williams, Chris - Division of Assessment and Accountability Support" userId="S::chris.williams@education.ky.gov::2f156fa2-a309-475c-82f3-62ae8d0ba8a4" providerId="AD" clId="Web-{31D4F165-79A9-42C7-AC9F-6C519B8FE393}" dt="2023-11-19T16:41:34.798" v="5" actId="20577"/>
          <ac:spMkLst>
            <pc:docMk/>
            <pc:sldMk cId="1771496613" sldId="665"/>
            <ac:spMk id="5" creationId="{00000000-0000-0000-0000-000000000000}"/>
          </ac:spMkLst>
        </pc:spChg>
      </pc:sldChg>
    </pc:docChg>
  </pc:docChgLst>
  <pc:docChgLst>
    <pc:chgData name="Savage, Shara - Division of Assessment and Accountability Support" userId="71eadb16-699f-453e-81d8-c9ac7aaf2dd6" providerId="ADAL" clId="{805AEA58-93E5-44B1-A470-64C133697B20}"/>
    <pc:docChg chg="modSld sldOrd">
      <pc:chgData name="Savage, Shara - Division of Assessment and Accountability Support" userId="71eadb16-699f-453e-81d8-c9ac7aaf2dd6" providerId="ADAL" clId="{805AEA58-93E5-44B1-A470-64C133697B20}" dt="2023-12-05T14:23:35.922" v="1"/>
      <pc:docMkLst>
        <pc:docMk/>
      </pc:docMkLst>
      <pc:sldChg chg="ord">
        <pc:chgData name="Savage, Shara - Division of Assessment and Accountability Support" userId="71eadb16-699f-453e-81d8-c9ac7aaf2dd6" providerId="ADAL" clId="{805AEA58-93E5-44B1-A470-64C133697B20}" dt="2023-12-05T14:23:35.922" v="1"/>
        <pc:sldMkLst>
          <pc:docMk/>
          <pc:sldMk cId="1181337496" sldId="669"/>
        </pc:sldMkLst>
      </pc:sldChg>
    </pc:docChg>
  </pc:docChgLst>
  <pc:docChgLst>
    <pc:chgData name="Williams, Chris - Division of Assessment and Accountability Support" userId="S::chris.williams@education.ky.gov::2f156fa2-a309-475c-82f3-62ae8d0ba8a4" providerId="AD" clId="Web-{92B1EBAD-92E7-47CC-BF55-44245DBDE85D}"/>
    <pc:docChg chg="addSld delSld modSld sldOrd">
      <pc:chgData name="Williams, Chris - Division of Assessment and Accountability Support" userId="S::chris.williams@education.ky.gov::2f156fa2-a309-475c-82f3-62ae8d0ba8a4" providerId="AD" clId="Web-{92B1EBAD-92E7-47CC-BF55-44245DBDE85D}" dt="2023-11-19T16:28:06.497" v="16" actId="20577"/>
      <pc:docMkLst>
        <pc:docMk/>
      </pc:docMkLst>
      <pc:sldChg chg="ord">
        <pc:chgData name="Williams, Chris - Division of Assessment and Accountability Support" userId="S::chris.williams@education.ky.gov::2f156fa2-a309-475c-82f3-62ae8d0ba8a4" providerId="AD" clId="Web-{92B1EBAD-92E7-47CC-BF55-44245DBDE85D}" dt="2023-11-19T16:25:03.488" v="4"/>
        <pc:sldMkLst>
          <pc:docMk/>
          <pc:sldMk cId="2981244279" sldId="272"/>
        </pc:sldMkLst>
      </pc:sldChg>
      <pc:sldChg chg="modSp">
        <pc:chgData name="Williams, Chris - Division of Assessment and Accountability Support" userId="S::chris.williams@education.ky.gov::2f156fa2-a309-475c-82f3-62ae8d0ba8a4" providerId="AD" clId="Web-{92B1EBAD-92E7-47CC-BF55-44245DBDE85D}" dt="2023-11-19T16:28:06.497" v="16" actId="20577"/>
        <pc:sldMkLst>
          <pc:docMk/>
          <pc:sldMk cId="3316420140" sldId="290"/>
        </pc:sldMkLst>
        <pc:spChg chg="mod">
          <ac:chgData name="Williams, Chris - Division of Assessment and Accountability Support" userId="S::chris.williams@education.ky.gov::2f156fa2-a309-475c-82f3-62ae8d0ba8a4" providerId="AD" clId="Web-{92B1EBAD-92E7-47CC-BF55-44245DBDE85D}" dt="2023-11-19T16:28:06.497" v="16" actId="20577"/>
          <ac:spMkLst>
            <pc:docMk/>
            <pc:sldMk cId="3316420140" sldId="290"/>
            <ac:spMk id="47107" creationId="{00000000-0000-0000-0000-000000000000}"/>
          </ac:spMkLst>
        </pc:spChg>
      </pc:sldChg>
      <pc:sldChg chg="del">
        <pc:chgData name="Williams, Chris - Division of Assessment and Accountability Support" userId="S::chris.williams@education.ky.gov::2f156fa2-a309-475c-82f3-62ae8d0ba8a4" providerId="AD" clId="Web-{92B1EBAD-92E7-47CC-BF55-44245DBDE85D}" dt="2023-11-19T16:23:30.049" v="3"/>
        <pc:sldMkLst>
          <pc:docMk/>
          <pc:sldMk cId="3808490482" sldId="326"/>
        </pc:sldMkLst>
      </pc:sldChg>
      <pc:sldChg chg="del">
        <pc:chgData name="Williams, Chris - Division of Assessment and Accountability Support" userId="S::chris.williams@education.ky.gov::2f156fa2-a309-475c-82f3-62ae8d0ba8a4" providerId="AD" clId="Web-{92B1EBAD-92E7-47CC-BF55-44245DBDE85D}" dt="2023-11-19T16:23:16.049" v="2"/>
        <pc:sldMkLst>
          <pc:docMk/>
          <pc:sldMk cId="3448429990" sldId="392"/>
        </pc:sldMkLst>
      </pc:sldChg>
      <pc:sldChg chg="add delCm">
        <pc:chgData name="Williams, Chris - Division of Assessment and Accountability Support" userId="S::chris.williams@education.ky.gov::2f156fa2-a309-475c-82f3-62ae8d0ba8a4" providerId="AD" clId="Web-{92B1EBAD-92E7-47CC-BF55-44245DBDE85D}" dt="2023-11-19T16:23:02.736" v="1"/>
        <pc:sldMkLst>
          <pc:docMk/>
          <pc:sldMk cId="1993159393" sldId="662"/>
        </pc:sldMkLst>
        <pc:extLst>
          <p:ext xmlns:p="http://schemas.openxmlformats.org/presentationml/2006/main" uri="{D6D511B9-2390-475A-947B-AFAB55BFBCF1}">
            <pc226:cmChg xmlns:pc226="http://schemas.microsoft.com/office/powerpoint/2022/06/main/command" chg="del">
              <pc226:chgData name="Williams, Chris - Division of Assessment and Accountability Support" userId="S::chris.williams@education.ky.gov::2f156fa2-a309-475c-82f3-62ae8d0ba8a4" providerId="AD" clId="Web-{92B1EBAD-92E7-47CC-BF55-44245DBDE85D}" dt="2023-11-19T16:23:02.736" v="1"/>
              <pc2:cmMkLst xmlns:pc2="http://schemas.microsoft.com/office/powerpoint/2019/9/main/command">
                <pc:docMk/>
                <pc:sldMk cId="1993159393" sldId="662"/>
                <pc2:cmMk id="{BEE6231D-29A9-48E3-9AAF-C2F905FA1A96}"/>
              </pc2:cmMkLst>
            </pc226:cmChg>
          </p:ext>
        </pc:extLst>
      </pc:sldChg>
    </pc:docChg>
  </pc:docChgLst>
  <pc:docChgLst>
    <pc:chgData name="Williams, Chris - Division of Assessment and Accountability Support" userId="S::chris.williams@education.ky.gov::2f156fa2-a309-475c-82f3-62ae8d0ba8a4" providerId="AD" clId="Web-{57D6433F-3F44-4BC6-8420-4394F093AE45}"/>
    <pc:docChg chg="addSld delSld modSld sldOrd">
      <pc:chgData name="Williams, Chris - Division of Assessment and Accountability Support" userId="S::chris.williams@education.ky.gov::2f156fa2-a309-475c-82f3-62ae8d0ba8a4" providerId="AD" clId="Web-{57D6433F-3F44-4BC6-8420-4394F093AE45}" dt="2023-11-19T17:16:34.463" v="609" actId="1076"/>
      <pc:docMkLst>
        <pc:docMk/>
      </pc:docMkLst>
      <pc:sldChg chg="modSp">
        <pc:chgData name="Williams, Chris - Division of Assessment and Accountability Support" userId="S::chris.williams@education.ky.gov::2f156fa2-a309-475c-82f3-62ae8d0ba8a4" providerId="AD" clId="Web-{57D6433F-3F44-4BC6-8420-4394F093AE45}" dt="2023-11-19T16:57:50.469" v="285" actId="20577"/>
        <pc:sldMkLst>
          <pc:docMk/>
          <pc:sldMk cId="481321201" sldId="316"/>
        </pc:sldMkLst>
        <pc:spChg chg="mod">
          <ac:chgData name="Williams, Chris - Division of Assessment and Accountability Support" userId="S::chris.williams@education.ky.gov::2f156fa2-a309-475c-82f3-62ae8d0ba8a4" providerId="AD" clId="Web-{57D6433F-3F44-4BC6-8420-4394F093AE45}" dt="2023-11-19T16:57:50.469" v="285" actId="20577"/>
          <ac:spMkLst>
            <pc:docMk/>
            <pc:sldMk cId="481321201" sldId="316"/>
            <ac:spMk id="3" creationId="{00000000-0000-0000-0000-000000000000}"/>
          </ac:spMkLst>
        </pc:spChg>
      </pc:sldChg>
      <pc:sldChg chg="ord">
        <pc:chgData name="Williams, Chris - Division of Assessment and Accountability Support" userId="S::chris.williams@education.ky.gov::2f156fa2-a309-475c-82f3-62ae8d0ba8a4" providerId="AD" clId="Web-{57D6433F-3F44-4BC6-8420-4394F093AE45}" dt="2023-11-19T17:02:58.481" v="396"/>
        <pc:sldMkLst>
          <pc:docMk/>
          <pc:sldMk cId="4105770042" sldId="405"/>
        </pc:sldMkLst>
      </pc:sldChg>
      <pc:sldChg chg="modSp">
        <pc:chgData name="Williams, Chris - Division of Assessment and Accountability Support" userId="S::chris.williams@education.ky.gov::2f156fa2-a309-475c-82f3-62ae8d0ba8a4" providerId="AD" clId="Web-{57D6433F-3F44-4BC6-8420-4394F093AE45}" dt="2023-11-19T17:12:34.142" v="523" actId="20577"/>
        <pc:sldMkLst>
          <pc:docMk/>
          <pc:sldMk cId="3004226511" sldId="630"/>
        </pc:sldMkLst>
        <pc:spChg chg="mod">
          <ac:chgData name="Williams, Chris - Division of Assessment and Accountability Support" userId="S::chris.williams@education.ky.gov::2f156fa2-a309-475c-82f3-62ae8d0ba8a4" providerId="AD" clId="Web-{57D6433F-3F44-4BC6-8420-4394F093AE45}" dt="2023-11-19T17:12:34.142" v="523" actId="20577"/>
          <ac:spMkLst>
            <pc:docMk/>
            <pc:sldMk cId="3004226511" sldId="630"/>
            <ac:spMk id="3" creationId="{00321D38-FA86-4194-921E-722E6F28F608}"/>
          </ac:spMkLst>
        </pc:spChg>
      </pc:sldChg>
      <pc:sldChg chg="modSp">
        <pc:chgData name="Williams, Chris - Division of Assessment and Accountability Support" userId="S::chris.williams@education.ky.gov::2f156fa2-a309-475c-82f3-62ae8d0ba8a4" providerId="AD" clId="Web-{57D6433F-3F44-4BC6-8420-4394F093AE45}" dt="2023-11-19T17:14:39.600" v="524" actId="14100"/>
        <pc:sldMkLst>
          <pc:docMk/>
          <pc:sldMk cId="802987492" sldId="658"/>
        </pc:sldMkLst>
        <pc:spChg chg="mod">
          <ac:chgData name="Williams, Chris - Division of Assessment and Accountability Support" userId="S::chris.williams@education.ky.gov::2f156fa2-a309-475c-82f3-62ae8d0ba8a4" providerId="AD" clId="Web-{57D6433F-3F44-4BC6-8420-4394F093AE45}" dt="2023-11-19T17:14:39.600" v="524" actId="14100"/>
          <ac:spMkLst>
            <pc:docMk/>
            <pc:sldMk cId="802987492" sldId="658"/>
            <ac:spMk id="2" creationId="{38DCFC28-309B-F228-ABFC-4DE21700883B}"/>
          </ac:spMkLst>
        </pc:spChg>
      </pc:sldChg>
      <pc:sldChg chg="modSp">
        <pc:chgData name="Williams, Chris - Division of Assessment and Accountability Support" userId="S::chris.williams@education.ky.gov::2f156fa2-a309-475c-82f3-62ae8d0ba8a4" providerId="AD" clId="Web-{57D6433F-3F44-4BC6-8420-4394F093AE45}" dt="2023-11-19T17:16:00.587" v="585" actId="1076"/>
        <pc:sldMkLst>
          <pc:docMk/>
          <pc:sldMk cId="2610940985" sldId="659"/>
        </pc:sldMkLst>
        <pc:spChg chg="mod">
          <ac:chgData name="Williams, Chris - Division of Assessment and Accountability Support" userId="S::chris.williams@education.ky.gov::2f156fa2-a309-475c-82f3-62ae8d0ba8a4" providerId="AD" clId="Web-{57D6433F-3F44-4BC6-8420-4394F093AE45}" dt="2023-11-19T17:15:56.227" v="584" actId="1076"/>
          <ac:spMkLst>
            <pc:docMk/>
            <pc:sldMk cId="2610940985" sldId="659"/>
            <ac:spMk id="2" creationId="{D7476139-633A-633C-3DFD-35C38677888B}"/>
          </ac:spMkLst>
        </pc:spChg>
        <pc:spChg chg="mod">
          <ac:chgData name="Williams, Chris - Division of Assessment and Accountability Support" userId="S::chris.williams@education.ky.gov::2f156fa2-a309-475c-82f3-62ae8d0ba8a4" providerId="AD" clId="Web-{57D6433F-3F44-4BC6-8420-4394F093AE45}" dt="2023-11-19T17:16:00.587" v="585" actId="1076"/>
          <ac:spMkLst>
            <pc:docMk/>
            <pc:sldMk cId="2610940985" sldId="659"/>
            <ac:spMk id="3" creationId="{0D041098-B39B-1B2D-D4A4-C35CEC623700}"/>
          </ac:spMkLst>
        </pc:spChg>
      </pc:sldChg>
      <pc:sldChg chg="modSp">
        <pc:chgData name="Williams, Chris - Division of Assessment and Accountability Support" userId="S::chris.williams@education.ky.gov::2f156fa2-a309-475c-82f3-62ae8d0ba8a4" providerId="AD" clId="Web-{57D6433F-3F44-4BC6-8420-4394F093AE45}" dt="2023-11-19T17:16:34.463" v="609" actId="1076"/>
        <pc:sldMkLst>
          <pc:docMk/>
          <pc:sldMk cId="1131062507" sldId="660"/>
        </pc:sldMkLst>
        <pc:spChg chg="mod">
          <ac:chgData name="Williams, Chris - Division of Assessment and Accountability Support" userId="S::chris.williams@education.ky.gov::2f156fa2-a309-475c-82f3-62ae8d0ba8a4" providerId="AD" clId="Web-{57D6433F-3F44-4BC6-8420-4394F093AE45}" dt="2023-11-19T17:16:34.463" v="609" actId="1076"/>
          <ac:spMkLst>
            <pc:docMk/>
            <pc:sldMk cId="1131062507" sldId="660"/>
            <ac:spMk id="3" creationId="{20154300-6217-6A44-6A0A-44869FE45939}"/>
          </ac:spMkLst>
        </pc:spChg>
      </pc:sldChg>
      <pc:sldChg chg="new del">
        <pc:chgData name="Williams, Chris - Division of Assessment and Accountability Support" userId="S::chris.williams@education.ky.gov::2f156fa2-a309-475c-82f3-62ae8d0ba8a4" providerId="AD" clId="Web-{57D6433F-3F44-4BC6-8420-4394F093AE45}" dt="2023-11-19T16:58:04.813" v="286"/>
        <pc:sldMkLst>
          <pc:docMk/>
          <pc:sldMk cId="170913709" sldId="667"/>
        </pc:sldMkLst>
      </pc:sldChg>
      <pc:sldChg chg="addSp delSp modSp add">
        <pc:chgData name="Williams, Chris - Division of Assessment and Accountability Support" userId="S::chris.williams@education.ky.gov::2f156fa2-a309-475c-82f3-62ae8d0ba8a4" providerId="AD" clId="Web-{57D6433F-3F44-4BC6-8420-4394F093AE45}" dt="2023-11-19T16:54:02.799" v="106" actId="14100"/>
        <pc:sldMkLst>
          <pc:docMk/>
          <pc:sldMk cId="46994004" sldId="668"/>
        </pc:sldMkLst>
        <pc:spChg chg="mod">
          <ac:chgData name="Williams, Chris - Division of Assessment and Accountability Support" userId="S::chris.williams@education.ky.gov::2f156fa2-a309-475c-82f3-62ae8d0ba8a4" providerId="AD" clId="Web-{57D6433F-3F44-4BC6-8420-4394F093AE45}" dt="2023-11-19T16:53:06.093" v="48" actId="20577"/>
          <ac:spMkLst>
            <pc:docMk/>
            <pc:sldMk cId="46994004" sldId="668"/>
            <ac:spMk id="2" creationId="{78EE1E2E-E4B8-4FA6-96D6-C6B652E24C93}"/>
          </ac:spMkLst>
        </pc:spChg>
        <pc:spChg chg="mod">
          <ac:chgData name="Williams, Chris - Division of Assessment and Accountability Support" userId="S::chris.williams@education.ky.gov::2f156fa2-a309-475c-82f3-62ae8d0ba8a4" providerId="AD" clId="Web-{57D6433F-3F44-4BC6-8420-4394F093AE45}" dt="2023-11-19T16:54:02.799" v="106" actId="14100"/>
          <ac:spMkLst>
            <pc:docMk/>
            <pc:sldMk cId="46994004" sldId="668"/>
            <ac:spMk id="3" creationId="{D448883A-A9FD-4183-B37E-AA4CC6ED4B24}"/>
          </ac:spMkLst>
        </pc:spChg>
        <pc:spChg chg="add del mod">
          <ac:chgData name="Williams, Chris - Division of Assessment and Accountability Support" userId="S::chris.williams@education.ky.gov::2f156fa2-a309-475c-82f3-62ae8d0ba8a4" providerId="AD" clId="Web-{57D6433F-3F44-4BC6-8420-4394F093AE45}" dt="2023-11-19T16:52:41.217" v="41"/>
          <ac:spMkLst>
            <pc:docMk/>
            <pc:sldMk cId="46994004" sldId="668"/>
            <ac:spMk id="4" creationId="{44E21B07-DACF-87BE-49DD-67C4B5CA407C}"/>
          </ac:spMkLst>
        </pc:spChg>
      </pc:sldChg>
      <pc:sldChg chg="modSp new mod modClrScheme chgLayout">
        <pc:chgData name="Williams, Chris - Division of Assessment and Accountability Support" userId="S::chris.williams@education.ky.gov::2f156fa2-a309-475c-82f3-62ae8d0ba8a4" providerId="AD" clId="Web-{57D6433F-3F44-4BC6-8420-4394F093AE45}" dt="2023-11-19T16:57:24.109" v="273" actId="20577"/>
        <pc:sldMkLst>
          <pc:docMk/>
          <pc:sldMk cId="1181337496" sldId="669"/>
        </pc:sldMkLst>
        <pc:spChg chg="mod ord">
          <ac:chgData name="Williams, Chris - Division of Assessment and Accountability Support" userId="S::chris.williams@education.ky.gov::2f156fa2-a309-475c-82f3-62ae8d0ba8a4" providerId="AD" clId="Web-{57D6433F-3F44-4BC6-8420-4394F093AE45}" dt="2023-11-19T16:55:20.989" v="137" actId="20577"/>
          <ac:spMkLst>
            <pc:docMk/>
            <pc:sldMk cId="1181337496" sldId="669"/>
            <ac:spMk id="2" creationId="{5C8CED30-490E-1578-011C-D61D4DA703FA}"/>
          </ac:spMkLst>
        </pc:spChg>
        <pc:spChg chg="mod ord">
          <ac:chgData name="Williams, Chris - Division of Assessment and Accountability Support" userId="S::chris.williams@education.ky.gov::2f156fa2-a309-475c-82f3-62ae8d0ba8a4" providerId="AD" clId="Web-{57D6433F-3F44-4BC6-8420-4394F093AE45}" dt="2023-11-19T16:57:24.109" v="273" actId="20577"/>
          <ac:spMkLst>
            <pc:docMk/>
            <pc:sldMk cId="1181337496" sldId="669"/>
            <ac:spMk id="3" creationId="{35057BB0-4873-E200-4821-535402BFFCD0}"/>
          </ac:spMkLst>
        </pc:spChg>
      </pc:sldChg>
      <pc:sldChg chg="modSp new mod modClrScheme chgLayout">
        <pc:chgData name="Williams, Chris - Division of Assessment and Accountability Support" userId="S::chris.williams@education.ky.gov::2f156fa2-a309-475c-82f3-62ae8d0ba8a4" providerId="AD" clId="Web-{57D6433F-3F44-4BC6-8420-4394F093AE45}" dt="2023-11-19T17:02:52.184" v="395" actId="20577"/>
        <pc:sldMkLst>
          <pc:docMk/>
          <pc:sldMk cId="2846247331" sldId="670"/>
        </pc:sldMkLst>
        <pc:spChg chg="mod ord">
          <ac:chgData name="Williams, Chris - Division of Assessment and Accountability Support" userId="S::chris.williams@education.ky.gov::2f156fa2-a309-475c-82f3-62ae8d0ba8a4" providerId="AD" clId="Web-{57D6433F-3F44-4BC6-8420-4394F093AE45}" dt="2023-11-19T16:58:41.455" v="294" actId="20577"/>
          <ac:spMkLst>
            <pc:docMk/>
            <pc:sldMk cId="2846247331" sldId="670"/>
            <ac:spMk id="2" creationId="{3C64FD4B-8754-09E1-F47B-74797735DE92}"/>
          </ac:spMkLst>
        </pc:spChg>
        <pc:spChg chg="mod ord">
          <ac:chgData name="Williams, Chris - Division of Assessment and Accountability Support" userId="S::chris.williams@education.ky.gov::2f156fa2-a309-475c-82f3-62ae8d0ba8a4" providerId="AD" clId="Web-{57D6433F-3F44-4BC6-8420-4394F093AE45}" dt="2023-11-19T17:02:52.184" v="395" actId="20577"/>
          <ac:spMkLst>
            <pc:docMk/>
            <pc:sldMk cId="2846247331" sldId="670"/>
            <ac:spMk id="3" creationId="{39DB61EC-0A71-1285-0E3A-86FD5597072C}"/>
          </ac:spMkLst>
        </pc:spChg>
      </pc:sldChg>
      <pc:sldChg chg="addSp modSp new mod modClrScheme chgLayout">
        <pc:chgData name="Williams, Chris - Division of Assessment and Accountability Support" userId="S::chris.williams@education.ky.gov::2f156fa2-a309-475c-82f3-62ae8d0ba8a4" providerId="AD" clId="Web-{57D6433F-3F44-4BC6-8420-4394F093AE45}" dt="2023-11-19T17:11:58.672" v="499" actId="20577"/>
        <pc:sldMkLst>
          <pc:docMk/>
          <pc:sldMk cId="2541527028" sldId="671"/>
        </pc:sldMkLst>
        <pc:spChg chg="mod ord">
          <ac:chgData name="Williams, Chris - Division of Assessment and Accountability Support" userId="S::chris.williams@education.ky.gov::2f156fa2-a309-475c-82f3-62ae8d0ba8a4" providerId="AD" clId="Web-{57D6433F-3F44-4BC6-8420-4394F093AE45}" dt="2023-11-19T17:07:43.554" v="414" actId="20577"/>
          <ac:spMkLst>
            <pc:docMk/>
            <pc:sldMk cId="2541527028" sldId="671"/>
            <ac:spMk id="2" creationId="{BB9C7DF6-843E-4A4C-F1A4-36601AE6813A}"/>
          </ac:spMkLst>
        </pc:spChg>
        <pc:spChg chg="add mod ord">
          <ac:chgData name="Williams, Chris - Division of Assessment and Accountability Support" userId="S::chris.williams@education.ky.gov::2f156fa2-a309-475c-82f3-62ae8d0ba8a4" providerId="AD" clId="Web-{57D6433F-3F44-4BC6-8420-4394F093AE45}" dt="2023-11-19T17:11:58.672" v="499" actId="20577"/>
          <ac:spMkLst>
            <pc:docMk/>
            <pc:sldMk cId="2541527028" sldId="671"/>
            <ac:spMk id="3" creationId="{F72179D6-5CC5-268F-34E4-93152C32F1C9}"/>
          </ac:spMkLst>
        </pc:spChg>
      </pc:sldChg>
    </pc:docChg>
  </pc:docChgLst>
  <pc:docChgLst>
    <pc:chgData name="Riley, Ben - Division of Assessment and Accountability Support" userId="4cd6cdff-1273-49fa-8860-d0f5fa3fb9f7" providerId="ADAL" clId="{91C9F7F6-C4D8-487C-93A4-358D8C095E8D}"/>
    <pc:docChg chg="undo custSel modSld">
      <pc:chgData name="Riley, Ben - Division of Assessment and Accountability Support" userId="4cd6cdff-1273-49fa-8860-d0f5fa3fb9f7" providerId="ADAL" clId="{91C9F7F6-C4D8-487C-93A4-358D8C095E8D}" dt="2023-12-04T21:15:58.296" v="44"/>
      <pc:docMkLst>
        <pc:docMk/>
      </pc:docMkLst>
      <pc:sldChg chg="modSp mod">
        <pc:chgData name="Riley, Ben - Division of Assessment and Accountability Support" userId="4cd6cdff-1273-49fa-8860-d0f5fa3fb9f7" providerId="ADAL" clId="{91C9F7F6-C4D8-487C-93A4-358D8C095E8D}" dt="2023-12-04T21:09:49.680" v="6" actId="962"/>
        <pc:sldMkLst>
          <pc:docMk/>
          <pc:sldMk cId="1054202677" sldId="435"/>
        </pc:sldMkLst>
        <pc:spChg chg="mod">
          <ac:chgData name="Riley, Ben - Division of Assessment and Accountability Support" userId="4cd6cdff-1273-49fa-8860-d0f5fa3fb9f7" providerId="ADAL" clId="{91C9F7F6-C4D8-487C-93A4-358D8C095E8D}" dt="2023-12-04T21:09:49.680" v="6" actId="962"/>
          <ac:spMkLst>
            <pc:docMk/>
            <pc:sldMk cId="1054202677" sldId="435"/>
            <ac:spMk id="4" creationId="{0E913A34-4591-E821-359A-D5CF6651C91E}"/>
          </ac:spMkLst>
        </pc:spChg>
        <pc:picChg chg="ord">
          <ac:chgData name="Riley, Ben - Division of Assessment and Accountability Support" userId="4cd6cdff-1273-49fa-8860-d0f5fa3fb9f7" providerId="ADAL" clId="{91C9F7F6-C4D8-487C-93A4-358D8C095E8D}" dt="2023-12-04T21:09:47.079" v="5"/>
          <ac:picMkLst>
            <pc:docMk/>
            <pc:sldMk cId="1054202677" sldId="435"/>
            <ac:picMk id="2" creationId="{2F92235E-F912-49E0-B373-0F17F8864171}"/>
          </ac:picMkLst>
        </pc:picChg>
      </pc:sldChg>
      <pc:sldChg chg="modSp mod">
        <pc:chgData name="Riley, Ben - Division of Assessment and Accountability Support" userId="4cd6cdff-1273-49fa-8860-d0f5fa3fb9f7" providerId="ADAL" clId="{91C9F7F6-C4D8-487C-93A4-358D8C095E8D}" dt="2023-12-04T21:15:58.296" v="44"/>
        <pc:sldMkLst>
          <pc:docMk/>
          <pc:sldMk cId="2456012578" sldId="500"/>
        </pc:sldMkLst>
        <pc:spChg chg="mod">
          <ac:chgData name="Riley, Ben - Division of Assessment and Accountability Support" userId="4cd6cdff-1273-49fa-8860-d0f5fa3fb9f7" providerId="ADAL" clId="{91C9F7F6-C4D8-487C-93A4-358D8C095E8D}" dt="2023-12-04T21:15:06.395" v="40" actId="962"/>
          <ac:spMkLst>
            <pc:docMk/>
            <pc:sldMk cId="2456012578" sldId="500"/>
            <ac:spMk id="4" creationId="{40CA9D0A-5B54-81E0-9E18-D9741E72DF23}"/>
          </ac:spMkLst>
        </pc:spChg>
        <pc:spChg chg="ord">
          <ac:chgData name="Riley, Ben - Division of Assessment and Accountability Support" userId="4cd6cdff-1273-49fa-8860-d0f5fa3fb9f7" providerId="ADAL" clId="{91C9F7F6-C4D8-487C-93A4-358D8C095E8D}" dt="2023-12-04T21:15:58.296" v="44"/>
          <ac:spMkLst>
            <pc:docMk/>
            <pc:sldMk cId="2456012578" sldId="500"/>
            <ac:spMk id="10" creationId="{06A68F40-AEEF-4F74-806E-05658F34D440}"/>
          </ac:spMkLst>
        </pc:spChg>
        <pc:spChg chg="ord">
          <ac:chgData name="Riley, Ben - Division of Assessment and Accountability Support" userId="4cd6cdff-1273-49fa-8860-d0f5fa3fb9f7" providerId="ADAL" clId="{91C9F7F6-C4D8-487C-93A4-358D8C095E8D}" dt="2023-12-04T21:15:53.771" v="43"/>
          <ac:spMkLst>
            <pc:docMk/>
            <pc:sldMk cId="2456012578" sldId="500"/>
            <ac:spMk id="12" creationId="{226A20F1-43B4-40D2-AA73-7B57D0DF9490}"/>
          </ac:spMkLst>
        </pc:spChg>
        <pc:grpChg chg="ord">
          <ac:chgData name="Riley, Ben - Division of Assessment and Accountability Support" userId="4cd6cdff-1273-49fa-8860-d0f5fa3fb9f7" providerId="ADAL" clId="{91C9F7F6-C4D8-487C-93A4-358D8C095E8D}" dt="2023-12-04T21:15:24.602" v="41"/>
          <ac:grpSpMkLst>
            <pc:docMk/>
            <pc:sldMk cId="2456012578" sldId="500"/>
            <ac:grpSpMk id="6" creationId="{30340996-B547-4F29-8221-402C947C54E2}"/>
          </ac:grpSpMkLst>
        </pc:grpChg>
      </pc:sldChg>
      <pc:sldChg chg="modSp mod">
        <pc:chgData name="Riley, Ben - Division of Assessment and Accountability Support" userId="4cd6cdff-1273-49fa-8860-d0f5fa3fb9f7" providerId="ADAL" clId="{91C9F7F6-C4D8-487C-93A4-358D8C095E8D}" dt="2023-12-04T21:13:53.720" v="39"/>
        <pc:sldMkLst>
          <pc:docMk/>
          <pc:sldMk cId="2529080403" sldId="645"/>
        </pc:sldMkLst>
        <pc:spChg chg="mod ord">
          <ac:chgData name="Riley, Ben - Division of Assessment and Accountability Support" userId="4cd6cdff-1273-49fa-8860-d0f5fa3fb9f7" providerId="ADAL" clId="{91C9F7F6-C4D8-487C-93A4-358D8C095E8D}" dt="2023-12-04T21:13:53.720" v="39"/>
          <ac:spMkLst>
            <pc:docMk/>
            <pc:sldMk cId="2529080403" sldId="645"/>
            <ac:spMk id="2" creationId="{8B45369F-254D-45B3-984B-79FD3887BA82}"/>
          </ac:spMkLst>
        </pc:spChg>
        <pc:spChg chg="mod">
          <ac:chgData name="Riley, Ben - Division of Assessment and Accountability Support" userId="4cd6cdff-1273-49fa-8860-d0f5fa3fb9f7" providerId="ADAL" clId="{91C9F7F6-C4D8-487C-93A4-358D8C095E8D}" dt="2023-12-04T21:13:48.730" v="34" actId="962"/>
          <ac:spMkLst>
            <pc:docMk/>
            <pc:sldMk cId="2529080403" sldId="645"/>
            <ac:spMk id="4" creationId="{D5146BF2-F48C-8B68-4EE2-C7E7B269A444}"/>
          </ac:spMkLst>
        </pc:spChg>
        <pc:spChg chg="mod ord">
          <ac:chgData name="Riley, Ben - Division of Assessment and Accountability Support" userId="4cd6cdff-1273-49fa-8860-d0f5fa3fb9f7" providerId="ADAL" clId="{91C9F7F6-C4D8-487C-93A4-358D8C095E8D}" dt="2023-12-04T21:10:57.152" v="27"/>
          <ac:spMkLst>
            <pc:docMk/>
            <pc:sldMk cId="2529080403" sldId="645"/>
            <ac:spMk id="6" creationId="{BFCE8999-94EF-4F25-B292-949FD52E61B3}"/>
          </ac:spMkLst>
        </pc:spChg>
        <pc:picChg chg="mod ord">
          <ac:chgData name="Riley, Ben - Division of Assessment and Accountability Support" userId="4cd6cdff-1273-49fa-8860-d0f5fa3fb9f7" providerId="ADAL" clId="{91C9F7F6-C4D8-487C-93A4-358D8C095E8D}" dt="2023-12-04T21:13:23.594" v="29" actId="167"/>
          <ac:picMkLst>
            <pc:docMk/>
            <pc:sldMk cId="2529080403" sldId="645"/>
            <ac:picMk id="7" creationId="{A68DC32F-BB55-4FF4-8463-D96C4C453539}"/>
          </ac:picMkLst>
        </pc:picChg>
        <pc:picChg chg="mod ord">
          <ac:chgData name="Riley, Ben - Division of Assessment and Accountability Support" userId="4cd6cdff-1273-49fa-8860-d0f5fa3fb9f7" providerId="ADAL" clId="{91C9F7F6-C4D8-487C-93A4-358D8C095E8D}" dt="2023-12-04T21:13:29.750" v="30" actId="167"/>
          <ac:picMkLst>
            <pc:docMk/>
            <pc:sldMk cId="2529080403" sldId="645"/>
            <ac:picMk id="8" creationId="{468B98B4-8A9F-4EE8-9C3C-5FEC456507EF}"/>
          </ac:picMkLst>
        </pc:picChg>
        <pc:picChg chg="mod ord">
          <ac:chgData name="Riley, Ben - Division of Assessment and Accountability Support" userId="4cd6cdff-1273-49fa-8860-d0f5fa3fb9f7" providerId="ADAL" clId="{91C9F7F6-C4D8-487C-93A4-358D8C095E8D}" dt="2023-12-04T21:13:35.928" v="31" actId="167"/>
          <ac:picMkLst>
            <pc:docMk/>
            <pc:sldMk cId="2529080403" sldId="645"/>
            <ac:picMk id="9" creationId="{37E06DC5-E048-4B9C-8539-C25BB8097747}"/>
          </ac:picMkLst>
        </pc:picChg>
        <pc:picChg chg="mod ord">
          <ac:chgData name="Riley, Ben - Division of Assessment and Accountability Support" userId="4cd6cdff-1273-49fa-8860-d0f5fa3fb9f7" providerId="ADAL" clId="{91C9F7F6-C4D8-487C-93A4-358D8C095E8D}" dt="2023-12-04T21:13:38.153" v="32" actId="167"/>
          <ac:picMkLst>
            <pc:docMk/>
            <pc:sldMk cId="2529080403" sldId="645"/>
            <ac:picMk id="10" creationId="{09508AED-BDEE-46A3-853C-BAEBF05F8564}"/>
          </ac:picMkLst>
        </pc:picChg>
        <pc:picChg chg="mod ord">
          <ac:chgData name="Riley, Ben - Division of Assessment and Accountability Support" userId="4cd6cdff-1273-49fa-8860-d0f5fa3fb9f7" providerId="ADAL" clId="{91C9F7F6-C4D8-487C-93A4-358D8C095E8D}" dt="2023-12-04T21:13:40.736" v="33" actId="167"/>
          <ac:picMkLst>
            <pc:docMk/>
            <pc:sldMk cId="2529080403" sldId="645"/>
            <ac:picMk id="12" creationId="{9D687552-857C-3A24-6F21-E00AA77E2456}"/>
          </ac:picMkLst>
        </pc:picChg>
      </pc:sldChg>
      <pc:sldChg chg="modSp mod">
        <pc:chgData name="Riley, Ben - Division of Assessment and Accountability Support" userId="4cd6cdff-1273-49fa-8860-d0f5fa3fb9f7" providerId="ADAL" clId="{91C9F7F6-C4D8-487C-93A4-358D8C095E8D}" dt="2023-12-04T21:08:28.274" v="4" actId="962"/>
        <pc:sldMkLst>
          <pc:docMk/>
          <pc:sldMk cId="184309802" sldId="646"/>
        </pc:sldMkLst>
        <pc:spChg chg="ord">
          <ac:chgData name="Riley, Ben - Division of Assessment and Accountability Support" userId="4cd6cdff-1273-49fa-8860-d0f5fa3fb9f7" providerId="ADAL" clId="{91C9F7F6-C4D8-487C-93A4-358D8C095E8D}" dt="2023-12-04T21:08:13.165" v="2"/>
          <ac:spMkLst>
            <pc:docMk/>
            <pc:sldMk cId="184309802" sldId="646"/>
            <ac:spMk id="2" creationId="{9E47071B-708C-88DF-F431-4201165DA458}"/>
          </ac:spMkLst>
        </pc:spChg>
        <pc:spChg chg="ord">
          <ac:chgData name="Riley, Ben - Division of Assessment and Accountability Support" userId="4cd6cdff-1273-49fa-8860-d0f5fa3fb9f7" providerId="ADAL" clId="{91C9F7F6-C4D8-487C-93A4-358D8C095E8D}" dt="2023-12-04T21:08:18.367" v="3"/>
          <ac:spMkLst>
            <pc:docMk/>
            <pc:sldMk cId="184309802" sldId="646"/>
            <ac:spMk id="3" creationId="{3A01F3C5-10A0-E404-C535-367B53199D0E}"/>
          </ac:spMkLst>
        </pc:spChg>
        <pc:spChg chg="mod">
          <ac:chgData name="Riley, Ben - Division of Assessment and Accountability Support" userId="4cd6cdff-1273-49fa-8860-d0f5fa3fb9f7" providerId="ADAL" clId="{91C9F7F6-C4D8-487C-93A4-358D8C095E8D}" dt="2023-12-04T21:08:28.274" v="4" actId="962"/>
          <ac:spMkLst>
            <pc:docMk/>
            <pc:sldMk cId="184309802" sldId="646"/>
            <ac:spMk id="9" creationId="{F4D64F92-7CEE-5ACD-0040-CF34E377393A}"/>
          </ac:spMkLst>
        </pc:spChg>
        <pc:picChg chg="mod">
          <ac:chgData name="Riley, Ben - Division of Assessment and Accountability Support" userId="4cd6cdff-1273-49fa-8860-d0f5fa3fb9f7" providerId="ADAL" clId="{91C9F7F6-C4D8-487C-93A4-358D8C095E8D}" dt="2023-12-04T21:08:07.791" v="0" actId="1036"/>
          <ac:picMkLst>
            <pc:docMk/>
            <pc:sldMk cId="184309802" sldId="646"/>
            <ac:picMk id="5" creationId="{6FC8D17F-8B5F-2629-AE2B-09DBD10A8CD6}"/>
          </ac:picMkLst>
        </pc:picChg>
      </pc:sldChg>
    </pc:docChg>
  </pc:docChgLst>
  <pc:docChgLst>
    <pc:chgData name="Williams, Chris - Division of Assessment and Accountability Support" userId="S::chris.williams@education.ky.gov::2f156fa2-a309-475c-82f3-62ae8d0ba8a4" providerId="AD" clId="Web-{9CA98F69-71FA-4E90-8BC4-F8F164F7AEB9}"/>
    <pc:docChg chg="modSld sldOrd">
      <pc:chgData name="Williams, Chris - Division of Assessment and Accountability Support" userId="S::chris.williams@education.ky.gov::2f156fa2-a309-475c-82f3-62ae8d0ba8a4" providerId="AD" clId="Web-{9CA98F69-71FA-4E90-8BC4-F8F164F7AEB9}" dt="2023-11-19T16:31:43.698" v="6" actId="20577"/>
      <pc:docMkLst>
        <pc:docMk/>
      </pc:docMkLst>
      <pc:sldChg chg="ord">
        <pc:chgData name="Williams, Chris - Division of Assessment and Accountability Support" userId="S::chris.williams@education.ky.gov::2f156fa2-a309-475c-82f3-62ae8d0ba8a4" providerId="AD" clId="Web-{9CA98F69-71FA-4E90-8BC4-F8F164F7AEB9}" dt="2023-11-19T16:31:22.917" v="0"/>
        <pc:sldMkLst>
          <pc:docMk/>
          <pc:sldMk cId="481321201" sldId="316"/>
        </pc:sldMkLst>
      </pc:sldChg>
      <pc:sldChg chg="modSp">
        <pc:chgData name="Williams, Chris - Division of Assessment and Accountability Support" userId="S::chris.williams@education.ky.gov::2f156fa2-a309-475c-82f3-62ae8d0ba8a4" providerId="AD" clId="Web-{9CA98F69-71FA-4E90-8BC4-F8F164F7AEB9}" dt="2023-11-19T16:31:43.698" v="6" actId="20577"/>
        <pc:sldMkLst>
          <pc:docMk/>
          <pc:sldMk cId="3004226511" sldId="630"/>
        </pc:sldMkLst>
        <pc:spChg chg="mod">
          <ac:chgData name="Williams, Chris - Division of Assessment and Accountability Support" userId="S::chris.williams@education.ky.gov::2f156fa2-a309-475c-82f3-62ae8d0ba8a4" providerId="AD" clId="Web-{9CA98F69-71FA-4E90-8BC4-F8F164F7AEB9}" dt="2023-11-19T16:31:43.698" v="6" actId="20577"/>
          <ac:spMkLst>
            <pc:docMk/>
            <pc:sldMk cId="3004226511" sldId="630"/>
            <ac:spMk id="3" creationId="{00321D38-FA86-4194-921E-722E6F28F608}"/>
          </ac:spMkLst>
        </pc:spChg>
      </pc:sldChg>
    </pc:docChg>
  </pc:docChgLst>
</pc:chgInfo>
</file>

<file path=ppt/diagrams/_rels/data4.xml.rels><?xml version="1.0" encoding="UTF-8" standalone="yes"?>
<Relationships xmlns="http://schemas.openxmlformats.org/package/2006/relationships"><Relationship Id="rId1" Type="http://schemas.openxmlformats.org/officeDocument/2006/relationships/hyperlink" Target="https://education.ky.gov/AA/distsupp/Pages/Allegation-Reporting.aspx"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https://education.ky.gov/AA/distsupp/Pages/Allegation-Reporting.aspx"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D4011-02AD-4358-8338-A2D9EBC9EC3A}" type="doc">
      <dgm:prSet loTypeId="urn:microsoft.com/office/officeart/2005/8/layout/radial4" loCatId="relationship" qsTypeId="urn:microsoft.com/office/officeart/2005/8/quickstyle/simple1" qsCatId="simple" csTypeId="urn:microsoft.com/office/officeart/2005/8/colors/accent0_3" csCatId="mainScheme" phldr="1"/>
      <dgm:spPr/>
      <dgm:t>
        <a:bodyPr/>
        <a:lstStyle/>
        <a:p>
          <a:endParaRPr lang="en-US"/>
        </a:p>
      </dgm:t>
    </dgm:pt>
    <dgm:pt modelId="{D454FB44-A2BE-419C-AF67-EABFE0BD8037}">
      <dgm:prSet phldrT="[Text]" custT="1"/>
      <dgm:spPr/>
      <dgm:t>
        <a:bodyPr/>
        <a:lstStyle/>
        <a:p>
          <a:r>
            <a:rPr lang="en-US" sz="2800" b="0">
              <a:effectLst>
                <a:outerShdw blurRad="38100" dist="38100" dir="2700000" algn="tl">
                  <a:srgbClr val="000000">
                    <a:alpha val="43137"/>
                  </a:srgbClr>
                </a:outerShdw>
              </a:effectLst>
            </a:rPr>
            <a:t>ACCESS for ELLs</a:t>
          </a:r>
        </a:p>
      </dgm:t>
    </dgm:pt>
    <dgm:pt modelId="{0EE822E6-0FEF-4071-A089-17DB590DA60C}" type="parTrans" cxnId="{68B20D53-CDAF-485B-A804-BC5A1A80A42E}">
      <dgm:prSet/>
      <dgm:spPr/>
      <dgm:t>
        <a:bodyPr/>
        <a:lstStyle/>
        <a:p>
          <a:endParaRPr lang="en-US" sz="1800" b="0"/>
        </a:p>
      </dgm:t>
    </dgm:pt>
    <dgm:pt modelId="{85EE932A-8D1D-4A73-8E0C-96766D5D4F7B}" type="sibTrans" cxnId="{68B20D53-CDAF-485B-A804-BC5A1A80A42E}">
      <dgm:prSet/>
      <dgm:spPr/>
      <dgm:t>
        <a:bodyPr/>
        <a:lstStyle/>
        <a:p>
          <a:endParaRPr lang="en-US" sz="1800" b="0"/>
        </a:p>
      </dgm:t>
    </dgm:pt>
    <dgm:pt modelId="{DD461514-97F4-4EDF-805A-CA5075C44EE6}">
      <dgm:prSet phldrT="[Text]" custT="1"/>
      <dgm:spPr/>
      <dgm:t>
        <a:bodyPr/>
        <a:lstStyle/>
        <a:p>
          <a:r>
            <a:rPr lang="en-US" sz="1800" b="0">
              <a:effectLst>
                <a:outerShdw blurRad="38100" dist="38100" dir="2700000" algn="tl">
                  <a:srgbClr val="000000">
                    <a:alpha val="43137"/>
                  </a:srgbClr>
                </a:outerShdw>
              </a:effectLst>
            </a:rPr>
            <a:t>Guiding Principles of Language Development </a:t>
          </a:r>
        </a:p>
        <a:p>
          <a:r>
            <a:rPr lang="en-US" sz="1800" b="0">
              <a:effectLst>
                <a:outerShdw blurRad="38100" dist="38100" dir="2700000" algn="tl">
                  <a:srgbClr val="000000">
                    <a:alpha val="43137"/>
                  </a:srgbClr>
                </a:outerShdw>
              </a:effectLst>
            </a:rPr>
            <a:t>Foundation for all products and services</a:t>
          </a:r>
        </a:p>
      </dgm:t>
    </dgm:pt>
    <dgm:pt modelId="{284503FD-DEFC-4788-BA59-145D0FA6B1AF}" type="parTrans" cxnId="{DCD59E75-E91B-4127-BB36-DBD075D68380}">
      <dgm:prSet/>
      <dgm:spPr/>
      <dgm:t>
        <a:bodyPr/>
        <a:lstStyle/>
        <a:p>
          <a:endParaRPr lang="en-US" sz="1800" b="0"/>
        </a:p>
      </dgm:t>
    </dgm:pt>
    <dgm:pt modelId="{9B6E085D-F026-44BC-8C3E-0381F5D64530}" type="sibTrans" cxnId="{DCD59E75-E91B-4127-BB36-DBD075D68380}">
      <dgm:prSet/>
      <dgm:spPr/>
      <dgm:t>
        <a:bodyPr/>
        <a:lstStyle/>
        <a:p>
          <a:endParaRPr lang="en-US" sz="1800" b="0"/>
        </a:p>
      </dgm:t>
    </dgm:pt>
    <dgm:pt modelId="{A9622029-1970-4ABB-AC6E-D4003C9378E5}">
      <dgm:prSet phldrT="[Text]" custT="1"/>
      <dgm:spPr/>
      <dgm:t>
        <a:bodyPr/>
        <a:lstStyle/>
        <a:p>
          <a:r>
            <a:rPr lang="en-US" sz="1800" b="0">
              <a:effectLst>
                <a:outerShdw blurRad="38100" dist="38100" dir="2700000" algn="tl">
                  <a:srgbClr val="000000">
                    <a:alpha val="43137"/>
                  </a:srgbClr>
                </a:outerShdw>
              </a:effectLst>
            </a:rPr>
            <a:t>Can Do Philosophy </a:t>
          </a:r>
        </a:p>
        <a:p>
          <a:r>
            <a:rPr lang="en-US" sz="1800" b="0">
              <a:effectLst>
                <a:outerShdw blurRad="38100" dist="38100" dir="2700000" algn="tl">
                  <a:srgbClr val="000000">
                    <a:alpha val="43137"/>
                  </a:srgbClr>
                </a:outerShdw>
              </a:effectLst>
            </a:rPr>
            <a:t>Test is adaptive to allow students to show what they can do</a:t>
          </a:r>
        </a:p>
      </dgm:t>
    </dgm:pt>
    <dgm:pt modelId="{AF260DE3-6F77-4D60-ACCC-A63D712015BF}" type="parTrans" cxnId="{D8CA6D30-7B04-4B2F-A48F-4A818CDFDFAB}">
      <dgm:prSet/>
      <dgm:spPr/>
      <dgm:t>
        <a:bodyPr/>
        <a:lstStyle/>
        <a:p>
          <a:endParaRPr lang="en-US" sz="1800" b="0"/>
        </a:p>
      </dgm:t>
    </dgm:pt>
    <dgm:pt modelId="{3AE0C753-7E6F-47BB-8135-77F4A7613859}" type="sibTrans" cxnId="{D8CA6D30-7B04-4B2F-A48F-4A818CDFDFAB}">
      <dgm:prSet/>
      <dgm:spPr/>
      <dgm:t>
        <a:bodyPr/>
        <a:lstStyle/>
        <a:p>
          <a:endParaRPr lang="en-US" sz="1800" b="0"/>
        </a:p>
      </dgm:t>
    </dgm:pt>
    <dgm:pt modelId="{1993F290-1277-4898-A4EA-50EBEC9E3AB4}">
      <dgm:prSet phldrT="[Text]" custT="1"/>
      <dgm:spPr/>
      <dgm:t>
        <a:bodyPr/>
        <a:lstStyle/>
        <a:p>
          <a:r>
            <a:rPr lang="en-US" sz="1800" b="0">
              <a:effectLst>
                <a:outerShdw blurRad="38100" dist="38100" dir="2700000" algn="tl">
                  <a:srgbClr val="000000">
                    <a:alpha val="43137"/>
                  </a:srgbClr>
                </a:outerShdw>
              </a:effectLst>
            </a:rPr>
            <a:t>Features of Academic Language </a:t>
          </a:r>
        </a:p>
        <a:p>
          <a:r>
            <a:rPr lang="en-US" sz="1800" b="0">
              <a:effectLst>
                <a:outerShdw blurRad="38100" dist="38100" dir="2700000" algn="tl">
                  <a:srgbClr val="000000">
                    <a:alpha val="43137"/>
                  </a:srgbClr>
                </a:outerShdw>
              </a:effectLst>
            </a:rPr>
            <a:t>Foundational basis of the scoring scales</a:t>
          </a:r>
        </a:p>
      </dgm:t>
    </dgm:pt>
    <dgm:pt modelId="{E1693BEE-4FE8-4099-A42C-B093C48CA4B6}" type="parTrans" cxnId="{CF95263E-55F9-4237-904A-F4B489FD3625}">
      <dgm:prSet/>
      <dgm:spPr/>
      <dgm:t>
        <a:bodyPr/>
        <a:lstStyle/>
        <a:p>
          <a:endParaRPr lang="en-US" sz="1800" b="0"/>
        </a:p>
      </dgm:t>
    </dgm:pt>
    <dgm:pt modelId="{63985D36-146D-4FF2-8785-BCCB59E3A146}" type="sibTrans" cxnId="{CF95263E-55F9-4237-904A-F4B489FD3625}">
      <dgm:prSet/>
      <dgm:spPr/>
      <dgm:t>
        <a:bodyPr/>
        <a:lstStyle/>
        <a:p>
          <a:endParaRPr lang="en-US" sz="1800" b="0"/>
        </a:p>
      </dgm:t>
    </dgm:pt>
    <dgm:pt modelId="{1DE760B9-4956-4704-8C4C-27EF10E87B3F}">
      <dgm:prSet phldrT="[Text]" custT="1"/>
      <dgm:spPr/>
      <dgm:t>
        <a:bodyPr/>
        <a:lstStyle/>
        <a:p>
          <a:r>
            <a:rPr lang="en-US" sz="1800" b="0">
              <a:effectLst>
                <a:outerShdw blurRad="38100" dist="38100" dir="2700000" algn="tl">
                  <a:srgbClr val="000000">
                    <a:alpha val="43137"/>
                  </a:srgbClr>
                </a:outerShdw>
              </a:effectLst>
            </a:rPr>
            <a:t>ELD Standards</a:t>
          </a:r>
        </a:p>
        <a:p>
          <a:r>
            <a:rPr lang="en-US" sz="1800" b="0">
              <a:effectLst>
                <a:outerShdw blurRad="38100" dist="38100" dir="2700000" algn="tl">
                  <a:srgbClr val="000000">
                    <a:alpha val="43137"/>
                  </a:srgbClr>
                </a:outerShdw>
              </a:effectLst>
            </a:rPr>
            <a:t> Test items topics based on WIDA standards</a:t>
          </a:r>
        </a:p>
      </dgm:t>
    </dgm:pt>
    <dgm:pt modelId="{D5812839-3DDA-47A0-A2C0-FFE79F83CE9D}" type="parTrans" cxnId="{3133A690-FFAF-4553-861C-0609CF595C1A}">
      <dgm:prSet/>
      <dgm:spPr/>
      <dgm:t>
        <a:bodyPr/>
        <a:lstStyle/>
        <a:p>
          <a:endParaRPr lang="en-US" sz="1800" b="0"/>
        </a:p>
      </dgm:t>
    </dgm:pt>
    <dgm:pt modelId="{37283576-44CC-463B-8FD9-8457070C956D}" type="sibTrans" cxnId="{3133A690-FFAF-4553-861C-0609CF595C1A}">
      <dgm:prSet/>
      <dgm:spPr/>
      <dgm:t>
        <a:bodyPr/>
        <a:lstStyle/>
        <a:p>
          <a:endParaRPr lang="en-US" sz="1800" b="0"/>
        </a:p>
      </dgm:t>
    </dgm:pt>
    <dgm:pt modelId="{0EB2247F-7D7C-41D2-B952-CF728FE08B15}">
      <dgm:prSet phldrT="[Text]" custT="1"/>
      <dgm:spPr/>
      <dgm:t>
        <a:bodyPr/>
        <a:lstStyle/>
        <a:p>
          <a:r>
            <a:rPr lang="en-US" sz="1800" b="0">
              <a:effectLst>
                <a:outerShdw blurRad="38100" dist="38100" dir="2700000" algn="tl">
                  <a:srgbClr val="000000">
                    <a:alpha val="43137"/>
                  </a:srgbClr>
                </a:outerShdw>
              </a:effectLst>
            </a:rPr>
            <a:t>Performance Definitions</a:t>
          </a:r>
        </a:p>
        <a:p>
          <a:r>
            <a:rPr lang="en-US" sz="1800" b="0">
              <a:effectLst>
                <a:outerShdw blurRad="38100" dist="38100" dir="2700000" algn="tl">
                  <a:srgbClr val="000000">
                    <a:alpha val="43137"/>
                  </a:srgbClr>
                </a:outerShdw>
              </a:effectLst>
            </a:rPr>
            <a:t> Provides expectations for test items targeting different proficiency levels</a:t>
          </a:r>
        </a:p>
      </dgm:t>
    </dgm:pt>
    <dgm:pt modelId="{92830C1E-EF92-44CF-8F12-C3914350E4F8}" type="parTrans" cxnId="{2B556BCD-2819-4D9D-AD73-B37098508D01}">
      <dgm:prSet/>
      <dgm:spPr/>
      <dgm:t>
        <a:bodyPr/>
        <a:lstStyle/>
        <a:p>
          <a:endParaRPr lang="en-US" sz="1800" b="0"/>
        </a:p>
      </dgm:t>
    </dgm:pt>
    <dgm:pt modelId="{B8386F6E-500F-4649-AC55-0CB8B15A732D}" type="sibTrans" cxnId="{2B556BCD-2819-4D9D-AD73-B37098508D01}">
      <dgm:prSet/>
      <dgm:spPr/>
      <dgm:t>
        <a:bodyPr/>
        <a:lstStyle/>
        <a:p>
          <a:endParaRPr lang="en-US" sz="1800" b="0"/>
        </a:p>
      </dgm:t>
    </dgm:pt>
    <dgm:pt modelId="{9BE03BC1-3BB9-4BC6-998C-5E82933FB88A}">
      <dgm:prSet phldrT="[Text]" custT="1"/>
      <dgm:spPr/>
      <dgm:t>
        <a:bodyPr/>
        <a:lstStyle/>
        <a:p>
          <a:r>
            <a:rPr lang="en-US" sz="1800" b="0">
              <a:effectLst>
                <a:outerShdw blurRad="38100" dist="38100" dir="2700000" algn="tl">
                  <a:srgbClr val="000000">
                    <a:alpha val="43137"/>
                  </a:srgbClr>
                </a:outerShdw>
              </a:effectLst>
            </a:rPr>
            <a:t>Standards Matrix </a:t>
          </a:r>
        </a:p>
        <a:p>
          <a:r>
            <a:rPr lang="en-US" sz="1800" b="0">
              <a:effectLst>
                <a:outerShdw blurRad="38100" dist="38100" dir="2700000" algn="tl">
                  <a:srgbClr val="000000">
                    <a:alpha val="43137"/>
                  </a:srgbClr>
                </a:outerShdw>
              </a:effectLst>
            </a:rPr>
            <a:t>Model Performance Indicators used to create test items</a:t>
          </a:r>
        </a:p>
      </dgm:t>
    </dgm:pt>
    <dgm:pt modelId="{D5D5D7D4-6518-455C-AD7D-C3DA8F0F721C}" type="parTrans" cxnId="{00F10136-AA37-43F1-A4AD-6253B12E64CA}">
      <dgm:prSet/>
      <dgm:spPr/>
      <dgm:t>
        <a:bodyPr/>
        <a:lstStyle/>
        <a:p>
          <a:endParaRPr lang="en-US" sz="1800" b="0"/>
        </a:p>
      </dgm:t>
    </dgm:pt>
    <dgm:pt modelId="{CA72AC1B-1ED5-41FE-A775-9E7051BE0976}" type="sibTrans" cxnId="{00F10136-AA37-43F1-A4AD-6253B12E64CA}">
      <dgm:prSet/>
      <dgm:spPr/>
      <dgm:t>
        <a:bodyPr/>
        <a:lstStyle/>
        <a:p>
          <a:endParaRPr lang="en-US" sz="1800" b="0"/>
        </a:p>
      </dgm:t>
    </dgm:pt>
    <dgm:pt modelId="{B7EA1341-FF4D-4C98-9A8D-C5DE32E67E8C}">
      <dgm:prSet phldrT="[Text]" custT="1"/>
      <dgm:spPr/>
      <dgm:t>
        <a:bodyPr/>
        <a:lstStyle/>
        <a:p>
          <a:r>
            <a:rPr lang="en-US" sz="1800" b="0">
              <a:effectLst>
                <a:outerShdw blurRad="38100" dist="38100" dir="2700000" algn="tl">
                  <a:srgbClr val="000000">
                    <a:alpha val="43137"/>
                  </a:srgbClr>
                </a:outerShdw>
              </a:effectLst>
            </a:rPr>
            <a:t>Can Do Descriptors    </a:t>
          </a:r>
        </a:p>
        <a:p>
          <a:r>
            <a:rPr lang="en-US" sz="1800" b="0">
              <a:effectLst>
                <a:outerShdw blurRad="38100" dist="38100" dir="2700000" algn="tl">
                  <a:srgbClr val="000000">
                    <a:alpha val="43137"/>
                  </a:srgbClr>
                </a:outerShdw>
              </a:effectLst>
            </a:rPr>
            <a:t>Key Uses </a:t>
          </a:r>
        </a:p>
        <a:p>
          <a:r>
            <a:rPr lang="en-US" sz="1800" b="0">
              <a:effectLst>
                <a:outerShdw blurRad="38100" dist="38100" dir="2700000" algn="tl">
                  <a:srgbClr val="000000">
                    <a:alpha val="43137"/>
                  </a:srgbClr>
                </a:outerShdw>
              </a:effectLst>
            </a:rPr>
            <a:t>Test folders target specific Key Uses</a:t>
          </a:r>
        </a:p>
      </dgm:t>
    </dgm:pt>
    <dgm:pt modelId="{242EB083-6359-45FC-8BE6-30F819219566}" type="parTrans" cxnId="{E76C341A-FD93-482E-94F0-8384005E0041}">
      <dgm:prSet/>
      <dgm:spPr/>
      <dgm:t>
        <a:bodyPr/>
        <a:lstStyle/>
        <a:p>
          <a:endParaRPr lang="en-US" sz="1800" b="0"/>
        </a:p>
      </dgm:t>
    </dgm:pt>
    <dgm:pt modelId="{058F901A-8FDB-4A4D-9D77-E8F907C5F7E5}" type="sibTrans" cxnId="{E76C341A-FD93-482E-94F0-8384005E0041}">
      <dgm:prSet/>
      <dgm:spPr/>
      <dgm:t>
        <a:bodyPr/>
        <a:lstStyle/>
        <a:p>
          <a:endParaRPr lang="en-US" sz="1800" b="0"/>
        </a:p>
      </dgm:t>
    </dgm:pt>
    <dgm:pt modelId="{24D48556-47E0-4614-A66B-F92A9FEA696B}" type="pres">
      <dgm:prSet presAssocID="{C57D4011-02AD-4358-8338-A2D9EBC9EC3A}" presName="cycle" presStyleCnt="0">
        <dgm:presLayoutVars>
          <dgm:chMax val="1"/>
          <dgm:dir/>
          <dgm:animLvl val="ctr"/>
          <dgm:resizeHandles val="exact"/>
        </dgm:presLayoutVars>
      </dgm:prSet>
      <dgm:spPr/>
    </dgm:pt>
    <dgm:pt modelId="{3B4E6DD1-D322-433C-A33C-0814567026C1}" type="pres">
      <dgm:prSet presAssocID="{D454FB44-A2BE-419C-AF67-EABFE0BD8037}" presName="centerShape" presStyleLbl="node0" presStyleIdx="0" presStyleCnt="1" custScaleX="91482" custScaleY="83440"/>
      <dgm:spPr/>
    </dgm:pt>
    <dgm:pt modelId="{4937D5D7-66F8-4185-84BB-45C5A983AC86}" type="pres">
      <dgm:prSet presAssocID="{284503FD-DEFC-4788-BA59-145D0FA6B1AF}" presName="parTrans" presStyleLbl="bgSibTrans2D1" presStyleIdx="0" presStyleCnt="7" custLinFactNeighborX="1869" custLinFactNeighborY="20764"/>
      <dgm:spPr/>
    </dgm:pt>
    <dgm:pt modelId="{DB1C8671-4ECB-4168-A1F2-42827765DAEA}" type="pres">
      <dgm:prSet presAssocID="{DD461514-97F4-4EDF-805A-CA5075C44EE6}" presName="node" presStyleLbl="node1" presStyleIdx="0" presStyleCnt="7" custScaleX="180031" custScaleY="117033" custRadScaleRad="82168" custRadScaleInc="-20592">
        <dgm:presLayoutVars>
          <dgm:bulletEnabled val="1"/>
        </dgm:presLayoutVars>
      </dgm:prSet>
      <dgm:spPr/>
    </dgm:pt>
    <dgm:pt modelId="{A8813F29-CC87-4AFD-8E78-63448140DEF4}" type="pres">
      <dgm:prSet presAssocID="{AF260DE3-6F77-4D60-ACCC-A63D712015BF}" presName="parTrans" presStyleLbl="bgSibTrans2D1" presStyleIdx="1" presStyleCnt="7"/>
      <dgm:spPr/>
    </dgm:pt>
    <dgm:pt modelId="{07DEDFAF-4430-4C86-9357-7580495B154D}" type="pres">
      <dgm:prSet presAssocID="{A9622029-1970-4ABB-AC6E-D4003C9378E5}" presName="node" presStyleLbl="node1" presStyleIdx="1" presStyleCnt="7" custScaleX="174138" custScaleY="119181" custRadScaleRad="94390" custRadScaleInc="-31758">
        <dgm:presLayoutVars>
          <dgm:bulletEnabled val="1"/>
        </dgm:presLayoutVars>
      </dgm:prSet>
      <dgm:spPr/>
    </dgm:pt>
    <dgm:pt modelId="{D34D3F94-66BF-4768-A540-B79EECF36325}" type="pres">
      <dgm:prSet presAssocID="{E1693BEE-4FE8-4099-A42C-B093C48CA4B6}" presName="parTrans" presStyleLbl="bgSibTrans2D1" presStyleIdx="2" presStyleCnt="7" custLinFactNeighborX="5451" custLinFactNeighborY="-6229"/>
      <dgm:spPr/>
    </dgm:pt>
    <dgm:pt modelId="{79830217-13B1-40A9-9337-1F63278B07F7}" type="pres">
      <dgm:prSet presAssocID="{1993F290-1277-4898-A4EA-50EBEC9E3AB4}" presName="node" presStyleLbl="node1" presStyleIdx="2" presStyleCnt="7" custScaleX="146080" custScaleY="91300" custRadScaleRad="100746" custRadScaleInc="-49907">
        <dgm:presLayoutVars>
          <dgm:bulletEnabled val="1"/>
        </dgm:presLayoutVars>
      </dgm:prSet>
      <dgm:spPr/>
    </dgm:pt>
    <dgm:pt modelId="{DC36E045-BDAD-4EB3-BD58-46530FDFBD32}" type="pres">
      <dgm:prSet presAssocID="{D5812839-3DDA-47A0-A2C0-FFE79F83CE9D}" presName="parTrans" presStyleLbl="bgSibTrans2D1" presStyleIdx="3" presStyleCnt="7"/>
      <dgm:spPr/>
    </dgm:pt>
    <dgm:pt modelId="{C28E6A49-9D7A-46A2-8AE1-E018908383D9}" type="pres">
      <dgm:prSet presAssocID="{1DE760B9-4956-4704-8C4C-27EF10E87B3F}" presName="node" presStyleLbl="node1" presStyleIdx="3" presStyleCnt="7" custScaleX="146080" custScaleY="91300" custRadScaleRad="84086" custRadScaleInc="981">
        <dgm:presLayoutVars>
          <dgm:bulletEnabled val="1"/>
        </dgm:presLayoutVars>
      </dgm:prSet>
      <dgm:spPr/>
    </dgm:pt>
    <dgm:pt modelId="{BAC98168-6567-4F9E-A114-82F41B94AF29}" type="pres">
      <dgm:prSet presAssocID="{92830C1E-EF92-44CF-8F12-C3914350E4F8}" presName="parTrans" presStyleLbl="bgSibTrans2D1" presStyleIdx="4" presStyleCnt="7" custLinFactNeighborX="-3036" custLinFactNeighborY="-6229"/>
      <dgm:spPr/>
    </dgm:pt>
    <dgm:pt modelId="{BD43C99A-8598-4E74-B77C-F46DA9827CB1}" type="pres">
      <dgm:prSet presAssocID="{0EB2247F-7D7C-41D2-B952-CF728FE08B15}" presName="node" presStyleLbl="node1" presStyleIdx="4" presStyleCnt="7" custScaleX="181313" custScaleY="111302" custRadScaleRad="106504" custRadScaleInc="65723">
        <dgm:presLayoutVars>
          <dgm:bulletEnabled val="1"/>
        </dgm:presLayoutVars>
      </dgm:prSet>
      <dgm:spPr/>
    </dgm:pt>
    <dgm:pt modelId="{E2E64BC9-DB0B-41C3-BD9C-4F0BAFC2B084}" type="pres">
      <dgm:prSet presAssocID="{D5D5D7D4-6518-455C-AD7D-C3DA8F0F721C}" presName="parTrans" presStyleLbl="bgSibTrans2D1" presStyleIdx="5" presStyleCnt="7" custLinFactNeighborX="-520" custLinFactNeighborY="-6229"/>
      <dgm:spPr/>
    </dgm:pt>
    <dgm:pt modelId="{49A92956-F43B-429F-A28A-5EBA90134CE0}" type="pres">
      <dgm:prSet presAssocID="{9BE03BC1-3BB9-4BC6-998C-5E82933FB88A}" presName="node" presStyleLbl="node1" presStyleIdx="5" presStyleCnt="7" custScaleX="146080" custScaleY="91300" custRadScaleRad="95624" custRadScaleInc="43859">
        <dgm:presLayoutVars>
          <dgm:bulletEnabled val="1"/>
        </dgm:presLayoutVars>
      </dgm:prSet>
      <dgm:spPr/>
    </dgm:pt>
    <dgm:pt modelId="{A73E4683-DB47-4BBF-A717-AC1D16C7682D}" type="pres">
      <dgm:prSet presAssocID="{242EB083-6359-45FC-8BE6-30F819219566}" presName="parTrans" presStyleLbl="bgSibTrans2D1" presStyleIdx="6" presStyleCnt="7" custLinFactNeighborX="-2485" custLinFactNeighborY="22839"/>
      <dgm:spPr/>
    </dgm:pt>
    <dgm:pt modelId="{F67D2978-A97F-4117-9870-50600F3F5A6E}" type="pres">
      <dgm:prSet presAssocID="{B7EA1341-FF4D-4C98-9A8D-C5DE32E67E8C}" presName="node" presStyleLbl="node1" presStyleIdx="6" presStyleCnt="7" custScaleX="159463" custScaleY="98398" custRadScaleRad="83660" custRadScaleInc="21143">
        <dgm:presLayoutVars>
          <dgm:bulletEnabled val="1"/>
        </dgm:presLayoutVars>
      </dgm:prSet>
      <dgm:spPr/>
    </dgm:pt>
  </dgm:ptLst>
  <dgm:cxnLst>
    <dgm:cxn modelId="{5FA7C10A-C2E5-4344-96BA-0EB7B5A50E98}" type="presOf" srcId="{1DE760B9-4956-4704-8C4C-27EF10E87B3F}" destId="{C28E6A49-9D7A-46A2-8AE1-E018908383D9}" srcOrd="0" destOrd="0" presId="urn:microsoft.com/office/officeart/2005/8/layout/radial4"/>
    <dgm:cxn modelId="{5CA2A014-179A-4240-89DE-7A4A5238817B}" type="presOf" srcId="{D5D5D7D4-6518-455C-AD7D-C3DA8F0F721C}" destId="{E2E64BC9-DB0B-41C3-BD9C-4F0BAFC2B084}" srcOrd="0" destOrd="0" presId="urn:microsoft.com/office/officeart/2005/8/layout/radial4"/>
    <dgm:cxn modelId="{E76C341A-FD93-482E-94F0-8384005E0041}" srcId="{D454FB44-A2BE-419C-AF67-EABFE0BD8037}" destId="{B7EA1341-FF4D-4C98-9A8D-C5DE32E67E8C}" srcOrd="6" destOrd="0" parTransId="{242EB083-6359-45FC-8BE6-30F819219566}" sibTransId="{058F901A-8FDB-4A4D-9D77-E8F907C5F7E5}"/>
    <dgm:cxn modelId="{D8CA6D30-7B04-4B2F-A48F-4A818CDFDFAB}" srcId="{D454FB44-A2BE-419C-AF67-EABFE0BD8037}" destId="{A9622029-1970-4ABB-AC6E-D4003C9378E5}" srcOrd="1" destOrd="0" parTransId="{AF260DE3-6F77-4D60-ACCC-A63D712015BF}" sibTransId="{3AE0C753-7E6F-47BB-8135-77F4A7613859}"/>
    <dgm:cxn modelId="{00F10136-AA37-43F1-A4AD-6253B12E64CA}" srcId="{D454FB44-A2BE-419C-AF67-EABFE0BD8037}" destId="{9BE03BC1-3BB9-4BC6-998C-5E82933FB88A}" srcOrd="5" destOrd="0" parTransId="{D5D5D7D4-6518-455C-AD7D-C3DA8F0F721C}" sibTransId="{CA72AC1B-1ED5-41FE-A775-9E7051BE0976}"/>
    <dgm:cxn modelId="{CF95263E-55F9-4237-904A-F4B489FD3625}" srcId="{D454FB44-A2BE-419C-AF67-EABFE0BD8037}" destId="{1993F290-1277-4898-A4EA-50EBEC9E3AB4}" srcOrd="2" destOrd="0" parTransId="{E1693BEE-4FE8-4099-A42C-B093C48CA4B6}" sibTransId="{63985D36-146D-4FF2-8785-BCCB59E3A146}"/>
    <dgm:cxn modelId="{2DE5245E-ECB0-4DDF-9B5B-4E9AE8B6F714}" type="presOf" srcId="{9BE03BC1-3BB9-4BC6-998C-5E82933FB88A}" destId="{49A92956-F43B-429F-A28A-5EBA90134CE0}" srcOrd="0" destOrd="0" presId="urn:microsoft.com/office/officeart/2005/8/layout/radial4"/>
    <dgm:cxn modelId="{59AEB85F-AEFB-436D-A195-F096AE46F2F6}" type="presOf" srcId="{AF260DE3-6F77-4D60-ACCC-A63D712015BF}" destId="{A8813F29-CC87-4AFD-8E78-63448140DEF4}" srcOrd="0" destOrd="0" presId="urn:microsoft.com/office/officeart/2005/8/layout/radial4"/>
    <dgm:cxn modelId="{68B20D53-CDAF-485B-A804-BC5A1A80A42E}" srcId="{C57D4011-02AD-4358-8338-A2D9EBC9EC3A}" destId="{D454FB44-A2BE-419C-AF67-EABFE0BD8037}" srcOrd="0" destOrd="0" parTransId="{0EE822E6-0FEF-4071-A089-17DB590DA60C}" sibTransId="{85EE932A-8D1D-4A73-8E0C-96766D5D4F7B}"/>
    <dgm:cxn modelId="{9F6D5753-5AAA-461B-B25D-46C7FA95F291}" type="presOf" srcId="{DD461514-97F4-4EDF-805A-CA5075C44EE6}" destId="{DB1C8671-4ECB-4168-A1F2-42827765DAEA}" srcOrd="0" destOrd="0" presId="urn:microsoft.com/office/officeart/2005/8/layout/radial4"/>
    <dgm:cxn modelId="{CD7CE973-1286-49F4-92F2-478852ECCF8C}" type="presOf" srcId="{284503FD-DEFC-4788-BA59-145D0FA6B1AF}" destId="{4937D5D7-66F8-4185-84BB-45C5A983AC86}" srcOrd="0" destOrd="0" presId="urn:microsoft.com/office/officeart/2005/8/layout/radial4"/>
    <dgm:cxn modelId="{9E42A474-2633-46FF-B8F7-6E74DFB1E738}" type="presOf" srcId="{C57D4011-02AD-4358-8338-A2D9EBC9EC3A}" destId="{24D48556-47E0-4614-A66B-F92A9FEA696B}" srcOrd="0" destOrd="0" presId="urn:microsoft.com/office/officeart/2005/8/layout/radial4"/>
    <dgm:cxn modelId="{DCD59E75-E91B-4127-BB36-DBD075D68380}" srcId="{D454FB44-A2BE-419C-AF67-EABFE0BD8037}" destId="{DD461514-97F4-4EDF-805A-CA5075C44EE6}" srcOrd="0" destOrd="0" parTransId="{284503FD-DEFC-4788-BA59-145D0FA6B1AF}" sibTransId="{9B6E085D-F026-44BC-8C3E-0381F5D64530}"/>
    <dgm:cxn modelId="{74679E5A-8AF5-4DDF-AA61-271794DA1A32}" type="presOf" srcId="{D454FB44-A2BE-419C-AF67-EABFE0BD8037}" destId="{3B4E6DD1-D322-433C-A33C-0814567026C1}" srcOrd="0" destOrd="0" presId="urn:microsoft.com/office/officeart/2005/8/layout/radial4"/>
    <dgm:cxn modelId="{DF984881-38E3-4D06-98B5-05F30BFED295}" type="presOf" srcId="{242EB083-6359-45FC-8BE6-30F819219566}" destId="{A73E4683-DB47-4BBF-A717-AC1D16C7682D}" srcOrd="0" destOrd="0" presId="urn:microsoft.com/office/officeart/2005/8/layout/radial4"/>
    <dgm:cxn modelId="{3133A690-FFAF-4553-861C-0609CF595C1A}" srcId="{D454FB44-A2BE-419C-AF67-EABFE0BD8037}" destId="{1DE760B9-4956-4704-8C4C-27EF10E87B3F}" srcOrd="3" destOrd="0" parTransId="{D5812839-3DDA-47A0-A2C0-FFE79F83CE9D}" sibTransId="{37283576-44CC-463B-8FD9-8457070C956D}"/>
    <dgm:cxn modelId="{44A73598-22FC-481A-AEE1-8D703578CEFE}" type="presOf" srcId="{A9622029-1970-4ABB-AC6E-D4003C9378E5}" destId="{07DEDFAF-4430-4C86-9357-7580495B154D}" srcOrd="0" destOrd="0" presId="urn:microsoft.com/office/officeart/2005/8/layout/radial4"/>
    <dgm:cxn modelId="{168ED0B0-CC24-40D3-9824-35A23CC4BFE7}" type="presOf" srcId="{1993F290-1277-4898-A4EA-50EBEC9E3AB4}" destId="{79830217-13B1-40A9-9337-1F63278B07F7}" srcOrd="0" destOrd="0" presId="urn:microsoft.com/office/officeart/2005/8/layout/radial4"/>
    <dgm:cxn modelId="{BB6FBAC5-9779-4FB3-9FF1-FC893F1F27AC}" type="presOf" srcId="{E1693BEE-4FE8-4099-A42C-B093C48CA4B6}" destId="{D34D3F94-66BF-4768-A540-B79EECF36325}" srcOrd="0" destOrd="0" presId="urn:microsoft.com/office/officeart/2005/8/layout/radial4"/>
    <dgm:cxn modelId="{2B556BCD-2819-4D9D-AD73-B37098508D01}" srcId="{D454FB44-A2BE-419C-AF67-EABFE0BD8037}" destId="{0EB2247F-7D7C-41D2-B952-CF728FE08B15}" srcOrd="4" destOrd="0" parTransId="{92830C1E-EF92-44CF-8F12-C3914350E4F8}" sibTransId="{B8386F6E-500F-4649-AC55-0CB8B15A732D}"/>
    <dgm:cxn modelId="{B743B5CE-7755-409C-BC51-3BDD0702B78D}" type="presOf" srcId="{D5812839-3DDA-47A0-A2C0-FFE79F83CE9D}" destId="{DC36E045-BDAD-4EB3-BD58-46530FDFBD32}" srcOrd="0" destOrd="0" presId="urn:microsoft.com/office/officeart/2005/8/layout/radial4"/>
    <dgm:cxn modelId="{BB1803D3-9CAA-41F7-A4C2-7DF5E8E4704B}" type="presOf" srcId="{92830C1E-EF92-44CF-8F12-C3914350E4F8}" destId="{BAC98168-6567-4F9E-A114-82F41B94AF29}" srcOrd="0" destOrd="0" presId="urn:microsoft.com/office/officeart/2005/8/layout/radial4"/>
    <dgm:cxn modelId="{3B20DDDB-021F-4615-9F8D-30D998F2D844}" type="presOf" srcId="{B7EA1341-FF4D-4C98-9A8D-C5DE32E67E8C}" destId="{F67D2978-A97F-4117-9870-50600F3F5A6E}" srcOrd="0" destOrd="0" presId="urn:microsoft.com/office/officeart/2005/8/layout/radial4"/>
    <dgm:cxn modelId="{D84174F6-A7EC-41FB-BC71-1F9EC1DEC4DD}" type="presOf" srcId="{0EB2247F-7D7C-41D2-B952-CF728FE08B15}" destId="{BD43C99A-8598-4E74-B77C-F46DA9827CB1}" srcOrd="0" destOrd="0" presId="urn:microsoft.com/office/officeart/2005/8/layout/radial4"/>
    <dgm:cxn modelId="{29E023A9-E9FB-4AC2-9EC8-ABEB2F921684}" type="presParOf" srcId="{24D48556-47E0-4614-A66B-F92A9FEA696B}" destId="{3B4E6DD1-D322-433C-A33C-0814567026C1}" srcOrd="0" destOrd="0" presId="urn:microsoft.com/office/officeart/2005/8/layout/radial4"/>
    <dgm:cxn modelId="{C353AD2F-ECD3-4278-8FE4-C886B8AC29DE}" type="presParOf" srcId="{24D48556-47E0-4614-A66B-F92A9FEA696B}" destId="{4937D5D7-66F8-4185-84BB-45C5A983AC86}" srcOrd="1" destOrd="0" presId="urn:microsoft.com/office/officeart/2005/8/layout/radial4"/>
    <dgm:cxn modelId="{7F0D573F-7ABA-4CE9-B6A8-6FA5C6C76F91}" type="presParOf" srcId="{24D48556-47E0-4614-A66B-F92A9FEA696B}" destId="{DB1C8671-4ECB-4168-A1F2-42827765DAEA}" srcOrd="2" destOrd="0" presId="urn:microsoft.com/office/officeart/2005/8/layout/radial4"/>
    <dgm:cxn modelId="{37DAC822-F4E7-41A8-B563-5A525E64BB14}" type="presParOf" srcId="{24D48556-47E0-4614-A66B-F92A9FEA696B}" destId="{A8813F29-CC87-4AFD-8E78-63448140DEF4}" srcOrd="3" destOrd="0" presId="urn:microsoft.com/office/officeart/2005/8/layout/radial4"/>
    <dgm:cxn modelId="{93E1B5AA-AE38-4A73-A21D-F632F3BEEECC}" type="presParOf" srcId="{24D48556-47E0-4614-A66B-F92A9FEA696B}" destId="{07DEDFAF-4430-4C86-9357-7580495B154D}" srcOrd="4" destOrd="0" presId="urn:microsoft.com/office/officeart/2005/8/layout/radial4"/>
    <dgm:cxn modelId="{4729F2A6-F69F-4947-AC0F-3A2F179A5913}" type="presParOf" srcId="{24D48556-47E0-4614-A66B-F92A9FEA696B}" destId="{D34D3F94-66BF-4768-A540-B79EECF36325}" srcOrd="5" destOrd="0" presId="urn:microsoft.com/office/officeart/2005/8/layout/radial4"/>
    <dgm:cxn modelId="{D0A412EC-F385-4CD8-9F48-8D0D8E8768AD}" type="presParOf" srcId="{24D48556-47E0-4614-A66B-F92A9FEA696B}" destId="{79830217-13B1-40A9-9337-1F63278B07F7}" srcOrd="6" destOrd="0" presId="urn:microsoft.com/office/officeart/2005/8/layout/radial4"/>
    <dgm:cxn modelId="{D0A02844-E4C7-4C90-8D1D-FF20514F1B32}" type="presParOf" srcId="{24D48556-47E0-4614-A66B-F92A9FEA696B}" destId="{DC36E045-BDAD-4EB3-BD58-46530FDFBD32}" srcOrd="7" destOrd="0" presId="urn:microsoft.com/office/officeart/2005/8/layout/radial4"/>
    <dgm:cxn modelId="{F49112DD-8C5D-439F-8882-61E5438C5536}" type="presParOf" srcId="{24D48556-47E0-4614-A66B-F92A9FEA696B}" destId="{C28E6A49-9D7A-46A2-8AE1-E018908383D9}" srcOrd="8" destOrd="0" presId="urn:microsoft.com/office/officeart/2005/8/layout/radial4"/>
    <dgm:cxn modelId="{05151F0E-C96E-465F-AC32-75C730D09A61}" type="presParOf" srcId="{24D48556-47E0-4614-A66B-F92A9FEA696B}" destId="{BAC98168-6567-4F9E-A114-82F41B94AF29}" srcOrd="9" destOrd="0" presId="urn:microsoft.com/office/officeart/2005/8/layout/radial4"/>
    <dgm:cxn modelId="{F8F7B8F1-6BD2-4566-ABAB-AFC26B67DD3F}" type="presParOf" srcId="{24D48556-47E0-4614-A66B-F92A9FEA696B}" destId="{BD43C99A-8598-4E74-B77C-F46DA9827CB1}" srcOrd="10" destOrd="0" presId="urn:microsoft.com/office/officeart/2005/8/layout/radial4"/>
    <dgm:cxn modelId="{1E8AA56C-A7F7-4DF4-B7F1-C0F21D368649}" type="presParOf" srcId="{24D48556-47E0-4614-A66B-F92A9FEA696B}" destId="{E2E64BC9-DB0B-41C3-BD9C-4F0BAFC2B084}" srcOrd="11" destOrd="0" presId="urn:microsoft.com/office/officeart/2005/8/layout/radial4"/>
    <dgm:cxn modelId="{DBF70582-470A-4437-B55C-5510B054A5B6}" type="presParOf" srcId="{24D48556-47E0-4614-A66B-F92A9FEA696B}" destId="{49A92956-F43B-429F-A28A-5EBA90134CE0}" srcOrd="12" destOrd="0" presId="urn:microsoft.com/office/officeart/2005/8/layout/radial4"/>
    <dgm:cxn modelId="{2CB6E4C4-5EFC-4613-B40A-AFE455CC7F5E}" type="presParOf" srcId="{24D48556-47E0-4614-A66B-F92A9FEA696B}" destId="{A73E4683-DB47-4BBF-A717-AC1D16C7682D}" srcOrd="13" destOrd="0" presId="urn:microsoft.com/office/officeart/2005/8/layout/radial4"/>
    <dgm:cxn modelId="{A02BA6A5-1777-4310-88AC-CEFABE91DE05}" type="presParOf" srcId="{24D48556-47E0-4614-A66B-F92A9FEA696B}" destId="{F67D2978-A97F-4117-9870-50600F3F5A6E}" srcOrd="1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23AC9C-BFD4-4D8C-BE9E-BAE1EFD32C53}" type="doc">
      <dgm:prSet loTypeId="urn:microsoft.com/office/officeart/2009/3/layout/IncreasingArrowsProcess" loCatId="process" qsTypeId="urn:microsoft.com/office/officeart/2005/8/quickstyle/simple1" qsCatId="simple" csTypeId="urn:microsoft.com/office/officeart/2005/8/colors/accent0_3" csCatId="mainScheme" phldr="1"/>
      <dgm:spPr/>
      <dgm:t>
        <a:bodyPr/>
        <a:lstStyle/>
        <a:p>
          <a:endParaRPr lang="en-US"/>
        </a:p>
      </dgm:t>
    </dgm:pt>
    <dgm:pt modelId="{0D5D5BE8-E8D7-4270-B112-661860DCDE89}">
      <dgm:prSet phldrT="[Text]" custT="1"/>
      <dgm:spPr/>
      <dgm:t>
        <a:bodyPr/>
        <a:lstStyle/>
        <a:p>
          <a:r>
            <a:rPr lang="en-US" sz="3200" b="1">
              <a:effectLst>
                <a:outerShdw blurRad="38100" dist="38100" dir="2700000" algn="tl">
                  <a:srgbClr val="000000">
                    <a:alpha val="43137"/>
                  </a:srgbClr>
                </a:outerShdw>
              </a:effectLst>
              <a:latin typeface="+mn-lt"/>
              <a:cs typeface="Arial" panose="020B0604020202020204" pitchFamily="34" charset="0"/>
            </a:rPr>
            <a:t>Before</a:t>
          </a:r>
        </a:p>
      </dgm:t>
    </dgm:pt>
    <dgm:pt modelId="{988FDBAC-3CF7-445D-8975-ABF04FB99965}" type="parTrans" cxnId="{19BD6CFA-4DB3-4CCA-BE0E-B381A1B66C1E}">
      <dgm:prSet/>
      <dgm:spPr/>
      <dgm:t>
        <a:bodyPr/>
        <a:lstStyle/>
        <a:p>
          <a:endParaRPr lang="en-US"/>
        </a:p>
      </dgm:t>
    </dgm:pt>
    <dgm:pt modelId="{281EAEE2-55F8-41E3-9CF9-B867C5EF05D1}" type="sibTrans" cxnId="{19BD6CFA-4DB3-4CCA-BE0E-B381A1B66C1E}">
      <dgm:prSet/>
      <dgm:spPr/>
      <dgm:t>
        <a:bodyPr/>
        <a:lstStyle/>
        <a:p>
          <a:endParaRPr lang="en-US"/>
        </a:p>
      </dgm:t>
    </dgm:pt>
    <dgm:pt modelId="{528D3944-5503-41FD-A564-2043B543CE59}">
      <dgm:prSet phldrT="[Text]" custT="1"/>
      <dgm:spPr/>
      <dgm:t>
        <a:bodyPr/>
        <a:lstStyle/>
        <a:p>
          <a:r>
            <a:rPr lang="en-US" sz="2800">
              <a:latin typeface="+mn-lt"/>
              <a:cs typeface="Arial" panose="020B0604020202020204" pitchFamily="34" charset="0"/>
            </a:rPr>
            <a:t>Check student’s booklet for his/her name</a:t>
          </a:r>
        </a:p>
      </dgm:t>
    </dgm:pt>
    <dgm:pt modelId="{01FD1B93-F1DC-43FB-8B2D-63307A9983D8}" type="parTrans" cxnId="{D9C59DF7-AA49-40A2-A71E-D75653401BBF}">
      <dgm:prSet/>
      <dgm:spPr/>
      <dgm:t>
        <a:bodyPr/>
        <a:lstStyle/>
        <a:p>
          <a:endParaRPr lang="en-US"/>
        </a:p>
      </dgm:t>
    </dgm:pt>
    <dgm:pt modelId="{EBD03483-4D26-48CE-BFBD-16F73ED07937}" type="sibTrans" cxnId="{D9C59DF7-AA49-40A2-A71E-D75653401BBF}">
      <dgm:prSet/>
      <dgm:spPr/>
      <dgm:t>
        <a:bodyPr/>
        <a:lstStyle/>
        <a:p>
          <a:endParaRPr lang="en-US"/>
        </a:p>
      </dgm:t>
    </dgm:pt>
    <dgm:pt modelId="{1C5A8B69-F6AF-4759-8301-A978A85C0B10}">
      <dgm:prSet phldrT="[Text]" custT="1"/>
      <dgm:spPr/>
      <dgm:t>
        <a:bodyPr/>
        <a:lstStyle/>
        <a:p>
          <a:r>
            <a:rPr lang="en-US" sz="3200" b="1">
              <a:effectLst>
                <a:outerShdw blurRad="38100" dist="38100" dir="2700000" algn="tl">
                  <a:srgbClr val="000000">
                    <a:alpha val="43137"/>
                  </a:srgbClr>
                </a:outerShdw>
              </a:effectLst>
              <a:latin typeface="+mn-lt"/>
              <a:cs typeface="Arial" panose="020B0604020202020204" pitchFamily="34" charset="0"/>
            </a:rPr>
            <a:t>During</a:t>
          </a:r>
        </a:p>
      </dgm:t>
    </dgm:pt>
    <dgm:pt modelId="{21F5E683-E635-4213-87BC-3758068277EA}" type="parTrans" cxnId="{7A189BDB-9D85-440C-9536-5383D979DF7C}">
      <dgm:prSet/>
      <dgm:spPr/>
      <dgm:t>
        <a:bodyPr/>
        <a:lstStyle/>
        <a:p>
          <a:endParaRPr lang="en-US"/>
        </a:p>
      </dgm:t>
    </dgm:pt>
    <dgm:pt modelId="{BD90CCD2-FE11-472A-ABCE-DE648FC057AF}" type="sibTrans" cxnId="{7A189BDB-9D85-440C-9536-5383D979DF7C}">
      <dgm:prSet/>
      <dgm:spPr/>
      <dgm:t>
        <a:bodyPr/>
        <a:lstStyle/>
        <a:p>
          <a:endParaRPr lang="en-US"/>
        </a:p>
      </dgm:t>
    </dgm:pt>
    <dgm:pt modelId="{6EF9BBC7-7D96-4A80-8683-438F4E8D302A}">
      <dgm:prSet phldrT="[Text]" custT="1"/>
      <dgm:spPr/>
      <dgm:t>
        <a:bodyPr/>
        <a:lstStyle/>
        <a:p>
          <a:r>
            <a:rPr lang="en-US" sz="2800">
              <a:latin typeface="+mn-lt"/>
              <a:cs typeface="Arial" panose="020B0604020202020204" pitchFamily="34" charset="0"/>
            </a:rPr>
            <a:t>Follow the TA Script exactly</a:t>
          </a:r>
        </a:p>
        <a:p>
          <a:r>
            <a:rPr lang="en-US" sz="2800">
              <a:latin typeface="+mn-lt"/>
              <a:cs typeface="Arial" panose="020B0604020202020204" pitchFamily="34" charset="0"/>
            </a:rPr>
            <a:t>Circulate &amp; Monitor</a:t>
          </a:r>
        </a:p>
      </dgm:t>
    </dgm:pt>
    <dgm:pt modelId="{B4D0DE8B-58C8-418E-B51D-551D64CB59B9}" type="parTrans" cxnId="{45052510-5283-4451-9313-6279D946CFCF}">
      <dgm:prSet/>
      <dgm:spPr/>
      <dgm:t>
        <a:bodyPr/>
        <a:lstStyle/>
        <a:p>
          <a:endParaRPr lang="en-US"/>
        </a:p>
      </dgm:t>
    </dgm:pt>
    <dgm:pt modelId="{18B68F15-9E39-4641-9288-0CB79D790D3E}" type="sibTrans" cxnId="{45052510-5283-4451-9313-6279D946CFCF}">
      <dgm:prSet/>
      <dgm:spPr/>
      <dgm:t>
        <a:bodyPr/>
        <a:lstStyle/>
        <a:p>
          <a:endParaRPr lang="en-US"/>
        </a:p>
      </dgm:t>
    </dgm:pt>
    <dgm:pt modelId="{34C679BD-1524-4B97-8722-0EA6314D1535}">
      <dgm:prSet phldrT="[Text]" custT="1"/>
      <dgm:spPr/>
      <dgm:t>
        <a:bodyPr/>
        <a:lstStyle/>
        <a:p>
          <a:r>
            <a:rPr lang="en-US" sz="3200" b="1">
              <a:effectLst>
                <a:outerShdw blurRad="38100" dist="38100" dir="2700000" algn="tl">
                  <a:srgbClr val="000000">
                    <a:alpha val="43137"/>
                  </a:srgbClr>
                </a:outerShdw>
              </a:effectLst>
              <a:latin typeface="+mn-lt"/>
              <a:cs typeface="Arial" panose="020B0604020202020204" pitchFamily="34" charset="0"/>
            </a:rPr>
            <a:t>After</a:t>
          </a:r>
        </a:p>
      </dgm:t>
    </dgm:pt>
    <dgm:pt modelId="{9AB06D02-26E9-4E59-AA58-763300D325D2}" type="parTrans" cxnId="{C833ED75-070B-4CB4-9F09-9EE9D64930FE}">
      <dgm:prSet/>
      <dgm:spPr/>
      <dgm:t>
        <a:bodyPr/>
        <a:lstStyle/>
        <a:p>
          <a:endParaRPr lang="en-US"/>
        </a:p>
      </dgm:t>
    </dgm:pt>
    <dgm:pt modelId="{E009C36B-3921-4580-A220-4B0AE345312A}" type="sibTrans" cxnId="{C833ED75-070B-4CB4-9F09-9EE9D64930FE}">
      <dgm:prSet/>
      <dgm:spPr/>
      <dgm:t>
        <a:bodyPr/>
        <a:lstStyle/>
        <a:p>
          <a:endParaRPr lang="en-US"/>
        </a:p>
      </dgm:t>
    </dgm:pt>
    <dgm:pt modelId="{E5C846FE-7D15-42CC-BF8C-F009CC98D92B}">
      <dgm:prSet phldrT="[Text]" custT="1"/>
      <dgm:spPr/>
      <dgm:t>
        <a:bodyPr/>
        <a:lstStyle/>
        <a:p>
          <a:r>
            <a:rPr lang="en-US" sz="2800">
              <a:latin typeface="+mn-lt"/>
              <a:cs typeface="Arial" panose="020B0604020202020204" pitchFamily="34" charset="0"/>
            </a:rPr>
            <a:t>Collect &amp; Store Materials</a:t>
          </a:r>
        </a:p>
      </dgm:t>
    </dgm:pt>
    <dgm:pt modelId="{9BB11CEE-446B-43E4-B827-5EC1150EC191}" type="parTrans" cxnId="{DC44044A-59E8-462C-AB93-5A427D46499E}">
      <dgm:prSet/>
      <dgm:spPr/>
      <dgm:t>
        <a:bodyPr/>
        <a:lstStyle/>
        <a:p>
          <a:endParaRPr lang="en-US"/>
        </a:p>
      </dgm:t>
    </dgm:pt>
    <dgm:pt modelId="{0B30F98F-22C1-44D5-9CF0-FC1973836C7F}" type="sibTrans" cxnId="{DC44044A-59E8-462C-AB93-5A427D46499E}">
      <dgm:prSet/>
      <dgm:spPr/>
      <dgm:t>
        <a:bodyPr/>
        <a:lstStyle/>
        <a:p>
          <a:endParaRPr lang="en-US"/>
        </a:p>
      </dgm:t>
    </dgm:pt>
    <dgm:pt modelId="{0BAF22C9-A860-4C8A-9900-C2883B5A0FFF}" type="pres">
      <dgm:prSet presAssocID="{0023AC9C-BFD4-4D8C-BE9E-BAE1EFD32C53}" presName="Name0" presStyleCnt="0">
        <dgm:presLayoutVars>
          <dgm:chMax val="5"/>
          <dgm:chPref val="5"/>
          <dgm:dir/>
          <dgm:animLvl val="lvl"/>
        </dgm:presLayoutVars>
      </dgm:prSet>
      <dgm:spPr/>
    </dgm:pt>
    <dgm:pt modelId="{127AA900-C634-4058-B702-4194496CFD25}" type="pres">
      <dgm:prSet presAssocID="{0D5D5BE8-E8D7-4270-B112-661860DCDE89}" presName="parentText1" presStyleLbl="node1" presStyleIdx="0" presStyleCnt="3" custLinFactNeighborX="290" custLinFactNeighborY="-7548">
        <dgm:presLayoutVars>
          <dgm:chMax/>
          <dgm:chPref val="3"/>
          <dgm:bulletEnabled val="1"/>
        </dgm:presLayoutVars>
      </dgm:prSet>
      <dgm:spPr/>
    </dgm:pt>
    <dgm:pt modelId="{988D165F-8CFB-4653-8BDA-DC8F4C5300BD}" type="pres">
      <dgm:prSet presAssocID="{0D5D5BE8-E8D7-4270-B112-661860DCDE89}" presName="childText1" presStyleLbl="solidAlignAcc1" presStyleIdx="0" presStyleCnt="3">
        <dgm:presLayoutVars>
          <dgm:chMax val="0"/>
          <dgm:chPref val="0"/>
          <dgm:bulletEnabled val="1"/>
        </dgm:presLayoutVars>
      </dgm:prSet>
      <dgm:spPr/>
    </dgm:pt>
    <dgm:pt modelId="{9D6CF473-E548-4358-A069-C86B66D2EF20}" type="pres">
      <dgm:prSet presAssocID="{1C5A8B69-F6AF-4759-8301-A978A85C0B10}" presName="parentText2" presStyleLbl="node1" presStyleIdx="1" presStyleCnt="3" custLinFactNeighborX="0" custLinFactNeighborY="-1055">
        <dgm:presLayoutVars>
          <dgm:chMax/>
          <dgm:chPref val="3"/>
          <dgm:bulletEnabled val="1"/>
        </dgm:presLayoutVars>
      </dgm:prSet>
      <dgm:spPr/>
    </dgm:pt>
    <dgm:pt modelId="{E3B471E5-FC17-4316-8469-1966C1FB73F6}" type="pres">
      <dgm:prSet presAssocID="{1C5A8B69-F6AF-4759-8301-A978A85C0B10}" presName="childText2" presStyleLbl="solidAlignAcc1" presStyleIdx="1" presStyleCnt="3">
        <dgm:presLayoutVars>
          <dgm:chMax val="0"/>
          <dgm:chPref val="0"/>
          <dgm:bulletEnabled val="1"/>
        </dgm:presLayoutVars>
      </dgm:prSet>
      <dgm:spPr/>
    </dgm:pt>
    <dgm:pt modelId="{E6C1AAE6-07BE-4D64-AE85-84361A643B1B}" type="pres">
      <dgm:prSet presAssocID="{34C679BD-1524-4B97-8722-0EA6314D1535}" presName="parentText3" presStyleLbl="node1" presStyleIdx="2" presStyleCnt="3">
        <dgm:presLayoutVars>
          <dgm:chMax/>
          <dgm:chPref val="3"/>
          <dgm:bulletEnabled val="1"/>
        </dgm:presLayoutVars>
      </dgm:prSet>
      <dgm:spPr/>
    </dgm:pt>
    <dgm:pt modelId="{F0F867AF-5DA7-4352-A3F8-E1E662EB0B4D}" type="pres">
      <dgm:prSet presAssocID="{34C679BD-1524-4B97-8722-0EA6314D1535}" presName="childText3" presStyleLbl="solidAlignAcc1" presStyleIdx="2" presStyleCnt="3">
        <dgm:presLayoutVars>
          <dgm:chMax val="0"/>
          <dgm:chPref val="0"/>
          <dgm:bulletEnabled val="1"/>
        </dgm:presLayoutVars>
      </dgm:prSet>
      <dgm:spPr/>
    </dgm:pt>
  </dgm:ptLst>
  <dgm:cxnLst>
    <dgm:cxn modelId="{45052510-5283-4451-9313-6279D946CFCF}" srcId="{1C5A8B69-F6AF-4759-8301-A978A85C0B10}" destId="{6EF9BBC7-7D96-4A80-8683-438F4E8D302A}" srcOrd="0" destOrd="0" parTransId="{B4D0DE8B-58C8-418E-B51D-551D64CB59B9}" sibTransId="{18B68F15-9E39-4641-9288-0CB79D790D3E}"/>
    <dgm:cxn modelId="{79720B35-A729-4754-9203-86C8EA7AFC04}" type="presOf" srcId="{34C679BD-1524-4B97-8722-0EA6314D1535}" destId="{E6C1AAE6-07BE-4D64-AE85-84361A643B1B}" srcOrd="0" destOrd="0" presId="urn:microsoft.com/office/officeart/2009/3/layout/IncreasingArrowsProcess"/>
    <dgm:cxn modelId="{CA2C6444-47F4-4690-918E-EF686D6519E0}" type="presOf" srcId="{0D5D5BE8-E8D7-4270-B112-661860DCDE89}" destId="{127AA900-C634-4058-B702-4194496CFD25}" srcOrd="0" destOrd="0" presId="urn:microsoft.com/office/officeart/2009/3/layout/IncreasingArrowsProcess"/>
    <dgm:cxn modelId="{F44EA248-169E-41F5-8167-4E24AB450933}" type="presOf" srcId="{0023AC9C-BFD4-4D8C-BE9E-BAE1EFD32C53}" destId="{0BAF22C9-A860-4C8A-9900-C2883B5A0FFF}" srcOrd="0" destOrd="0" presId="urn:microsoft.com/office/officeart/2009/3/layout/IncreasingArrowsProcess"/>
    <dgm:cxn modelId="{DC44044A-59E8-462C-AB93-5A427D46499E}" srcId="{34C679BD-1524-4B97-8722-0EA6314D1535}" destId="{E5C846FE-7D15-42CC-BF8C-F009CC98D92B}" srcOrd="0" destOrd="0" parTransId="{9BB11CEE-446B-43E4-B827-5EC1150EC191}" sibTransId="{0B30F98F-22C1-44D5-9CF0-FC1973836C7F}"/>
    <dgm:cxn modelId="{C833ED75-070B-4CB4-9F09-9EE9D64930FE}" srcId="{0023AC9C-BFD4-4D8C-BE9E-BAE1EFD32C53}" destId="{34C679BD-1524-4B97-8722-0EA6314D1535}" srcOrd="2" destOrd="0" parTransId="{9AB06D02-26E9-4E59-AA58-763300D325D2}" sibTransId="{E009C36B-3921-4580-A220-4B0AE345312A}"/>
    <dgm:cxn modelId="{F847DA57-1A19-426E-AA89-B0FF07378A3C}" type="presOf" srcId="{6EF9BBC7-7D96-4A80-8683-438F4E8D302A}" destId="{E3B471E5-FC17-4316-8469-1966C1FB73F6}" srcOrd="0" destOrd="0" presId="urn:microsoft.com/office/officeart/2009/3/layout/IncreasingArrowsProcess"/>
    <dgm:cxn modelId="{6A8DFF9B-517D-4997-982C-7C03FFD946BD}" type="presOf" srcId="{528D3944-5503-41FD-A564-2043B543CE59}" destId="{988D165F-8CFB-4653-8BDA-DC8F4C5300BD}" srcOrd="0" destOrd="0" presId="urn:microsoft.com/office/officeart/2009/3/layout/IncreasingArrowsProcess"/>
    <dgm:cxn modelId="{7A189BDB-9D85-440C-9536-5383D979DF7C}" srcId="{0023AC9C-BFD4-4D8C-BE9E-BAE1EFD32C53}" destId="{1C5A8B69-F6AF-4759-8301-A978A85C0B10}" srcOrd="1" destOrd="0" parTransId="{21F5E683-E635-4213-87BC-3758068277EA}" sibTransId="{BD90CCD2-FE11-472A-ABCE-DE648FC057AF}"/>
    <dgm:cxn modelId="{E387A7E1-ABB8-4AF4-BC32-686F8933B484}" type="presOf" srcId="{E5C846FE-7D15-42CC-BF8C-F009CC98D92B}" destId="{F0F867AF-5DA7-4352-A3F8-E1E662EB0B4D}" srcOrd="0" destOrd="0" presId="urn:microsoft.com/office/officeart/2009/3/layout/IncreasingArrowsProcess"/>
    <dgm:cxn modelId="{DE80CEE4-420A-4267-9CA0-D0797A05785F}" type="presOf" srcId="{1C5A8B69-F6AF-4759-8301-A978A85C0B10}" destId="{9D6CF473-E548-4358-A069-C86B66D2EF20}" srcOrd="0" destOrd="0" presId="urn:microsoft.com/office/officeart/2009/3/layout/IncreasingArrowsProcess"/>
    <dgm:cxn modelId="{D9C59DF7-AA49-40A2-A71E-D75653401BBF}" srcId="{0D5D5BE8-E8D7-4270-B112-661860DCDE89}" destId="{528D3944-5503-41FD-A564-2043B543CE59}" srcOrd="0" destOrd="0" parTransId="{01FD1B93-F1DC-43FB-8B2D-63307A9983D8}" sibTransId="{EBD03483-4D26-48CE-BFBD-16F73ED07937}"/>
    <dgm:cxn modelId="{19BD6CFA-4DB3-4CCA-BE0E-B381A1B66C1E}" srcId="{0023AC9C-BFD4-4D8C-BE9E-BAE1EFD32C53}" destId="{0D5D5BE8-E8D7-4270-B112-661860DCDE89}" srcOrd="0" destOrd="0" parTransId="{988FDBAC-3CF7-445D-8975-ABF04FB99965}" sibTransId="{281EAEE2-55F8-41E3-9CF9-B867C5EF05D1}"/>
    <dgm:cxn modelId="{BEF10078-0AC3-4A8F-9973-C3E65D447EA0}" type="presParOf" srcId="{0BAF22C9-A860-4C8A-9900-C2883B5A0FFF}" destId="{127AA900-C634-4058-B702-4194496CFD25}" srcOrd="0" destOrd="0" presId="urn:microsoft.com/office/officeart/2009/3/layout/IncreasingArrowsProcess"/>
    <dgm:cxn modelId="{7C85031E-5F76-4631-9B93-1C4398D35368}" type="presParOf" srcId="{0BAF22C9-A860-4C8A-9900-C2883B5A0FFF}" destId="{988D165F-8CFB-4653-8BDA-DC8F4C5300BD}" srcOrd="1" destOrd="0" presId="urn:microsoft.com/office/officeart/2009/3/layout/IncreasingArrowsProcess"/>
    <dgm:cxn modelId="{3273A924-2B2A-45D5-B40F-11B3DE84E934}" type="presParOf" srcId="{0BAF22C9-A860-4C8A-9900-C2883B5A0FFF}" destId="{9D6CF473-E548-4358-A069-C86B66D2EF20}" srcOrd="2" destOrd="0" presId="urn:microsoft.com/office/officeart/2009/3/layout/IncreasingArrowsProcess"/>
    <dgm:cxn modelId="{06BEFC0D-0C41-4DA5-96C1-E3DCB075757D}" type="presParOf" srcId="{0BAF22C9-A860-4C8A-9900-C2883B5A0FFF}" destId="{E3B471E5-FC17-4316-8469-1966C1FB73F6}" srcOrd="3" destOrd="0" presId="urn:microsoft.com/office/officeart/2009/3/layout/IncreasingArrowsProcess"/>
    <dgm:cxn modelId="{7F3B9850-C582-4229-96E0-13ABD9F7066F}" type="presParOf" srcId="{0BAF22C9-A860-4C8A-9900-C2883B5A0FFF}" destId="{E6C1AAE6-07BE-4D64-AE85-84361A643B1B}" srcOrd="4" destOrd="0" presId="urn:microsoft.com/office/officeart/2009/3/layout/IncreasingArrowsProcess"/>
    <dgm:cxn modelId="{2BE53EF9-D175-4793-B8F9-FBA921163F4E}" type="presParOf" srcId="{0BAF22C9-A860-4C8A-9900-C2883B5A0FFF}" destId="{F0F867AF-5DA7-4352-A3F8-E1E662EB0B4D}"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C72E9E-1706-45AF-A13D-7DD15E64485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9EBE252-7F1F-4025-BDAA-E944CB68F256}">
      <dgm:prSet/>
      <dgm:spPr/>
      <dgm:t>
        <a:bodyPr/>
        <a:lstStyle/>
        <a:p>
          <a:r>
            <a:rPr lang="en-US"/>
            <a:t>A week prior to testing, districts will need to have the students do a practice test to become familiar with the online testing format.</a:t>
          </a:r>
        </a:p>
      </dgm:t>
      <dgm:extLst>
        <a:ext uri="{E40237B7-FDA0-4F09-8148-C483321AD2D9}">
          <dgm14:cNvPr xmlns:dgm14="http://schemas.microsoft.com/office/drawing/2010/diagram" id="0" name="" descr="A week prior to testing, districts will need to have the students do a practice test to become familiar with the online testing format.&#10;"/>
        </a:ext>
      </dgm:extLst>
    </dgm:pt>
    <dgm:pt modelId="{9AC7BC85-89A8-4145-8DD2-83B606495F27}" type="parTrans" cxnId="{10A8B04C-E5D6-41A7-BD68-F0ADF16C82A6}">
      <dgm:prSet/>
      <dgm:spPr/>
      <dgm:t>
        <a:bodyPr/>
        <a:lstStyle/>
        <a:p>
          <a:endParaRPr lang="en-US"/>
        </a:p>
      </dgm:t>
    </dgm:pt>
    <dgm:pt modelId="{D6653ABC-1A8A-45B7-BAAA-EA3257A45CB0}" type="sibTrans" cxnId="{10A8B04C-E5D6-41A7-BD68-F0ADF16C82A6}">
      <dgm:prSet/>
      <dgm:spPr/>
      <dgm:t>
        <a:bodyPr/>
        <a:lstStyle/>
        <a:p>
          <a:endParaRPr lang="en-US"/>
        </a:p>
      </dgm:t>
    </dgm:pt>
    <dgm:pt modelId="{AE8F8C25-561C-4E10-98C2-D1E3BDC5982F}">
      <dgm:prSet/>
      <dgm:spPr/>
      <dgm:t>
        <a:bodyPr/>
        <a:lstStyle/>
        <a:p>
          <a:r>
            <a:rPr lang="en-US"/>
            <a:t>The day before testing in the district, print out the tickets online for the students in grades 1-12. Kindergarten, Alternate, Braille and Large print take the paper-pencil ACCESS.</a:t>
          </a:r>
        </a:p>
      </dgm:t>
      <dgm:extLst>
        <a:ext uri="{E40237B7-FDA0-4F09-8148-C483321AD2D9}">
          <dgm14:cNvPr xmlns:dgm14="http://schemas.microsoft.com/office/drawing/2010/diagram" id="0" name="" descr="The day before testing in the district, print out the tickets online for the students in grades 1-12. Kindergarten, Alternate, Braille and Large print take the paper-pencil ACCESS.&#10;"/>
        </a:ext>
      </dgm:extLst>
    </dgm:pt>
    <dgm:pt modelId="{4737D54B-1783-4EF7-9A90-79D871B0E99D}" type="parTrans" cxnId="{E24F0966-B9E8-48EE-9CD5-FF0C99A31231}">
      <dgm:prSet/>
      <dgm:spPr/>
      <dgm:t>
        <a:bodyPr/>
        <a:lstStyle/>
        <a:p>
          <a:endParaRPr lang="en-US"/>
        </a:p>
      </dgm:t>
    </dgm:pt>
    <dgm:pt modelId="{1792E286-02E4-4A07-9AA5-FAFE94240B37}" type="sibTrans" cxnId="{E24F0966-B9E8-48EE-9CD5-FF0C99A31231}">
      <dgm:prSet/>
      <dgm:spPr/>
      <dgm:t>
        <a:bodyPr/>
        <a:lstStyle/>
        <a:p>
          <a:endParaRPr lang="en-US"/>
        </a:p>
      </dgm:t>
    </dgm:pt>
    <dgm:pt modelId="{6C54A342-AF93-4768-9B87-0356A834D61D}">
      <dgm:prSet/>
      <dgm:spPr/>
      <dgm:t>
        <a:bodyPr/>
        <a:lstStyle/>
        <a:p>
          <a:r>
            <a:rPr lang="en-US"/>
            <a:t>Online Test Setup Window is Nov. 30, 2023- Feb. 16, 2024</a:t>
          </a:r>
        </a:p>
      </dgm:t>
      <dgm:extLst>
        <a:ext uri="{E40237B7-FDA0-4F09-8148-C483321AD2D9}">
          <dgm14:cNvPr xmlns:dgm14="http://schemas.microsoft.com/office/drawing/2010/diagram" id="0" name="" descr="Online Test Setup Window is Dec. 6, 2021- Feb. 18, 2022&#10;"/>
        </a:ext>
      </dgm:extLst>
    </dgm:pt>
    <dgm:pt modelId="{DFE99A83-4CEC-43EA-BFB5-E1E3A3D83224}" type="parTrans" cxnId="{DD74AE6C-64A5-4372-B223-30ACEF67ACD6}">
      <dgm:prSet/>
      <dgm:spPr/>
      <dgm:t>
        <a:bodyPr/>
        <a:lstStyle/>
        <a:p>
          <a:endParaRPr lang="en-US"/>
        </a:p>
      </dgm:t>
    </dgm:pt>
    <dgm:pt modelId="{D86C8AB3-89EE-491D-8FFD-7E23DDFA5F25}" type="sibTrans" cxnId="{DD74AE6C-64A5-4372-B223-30ACEF67ACD6}">
      <dgm:prSet/>
      <dgm:spPr/>
      <dgm:t>
        <a:bodyPr/>
        <a:lstStyle/>
        <a:p>
          <a:endParaRPr lang="en-US"/>
        </a:p>
      </dgm:t>
    </dgm:pt>
    <dgm:pt modelId="{CA0A0FD6-40C3-4D60-A4C1-F03D8E01E9BF}">
      <dgm:prSet/>
      <dgm:spPr/>
      <dgm:t>
        <a:bodyPr/>
        <a:lstStyle/>
        <a:p>
          <a:r>
            <a:rPr lang="en-US"/>
            <a:t>Testing Window is Jan. 4- Feb. 16, 2024</a:t>
          </a:r>
        </a:p>
      </dgm:t>
      <dgm:extLst>
        <a:ext uri="{E40237B7-FDA0-4F09-8148-C483321AD2D9}">
          <dgm14:cNvPr xmlns:dgm14="http://schemas.microsoft.com/office/drawing/2010/diagram" id="0" name="" descr="Testing Window is Jan. 6- Feb. 18, 2022&#10;"/>
        </a:ext>
      </dgm:extLst>
    </dgm:pt>
    <dgm:pt modelId="{3FFBE7A6-A80F-4999-A9DC-6A1823D5E565}" type="parTrans" cxnId="{677FF808-8045-4D6D-83DB-D563C1E69CAF}">
      <dgm:prSet/>
      <dgm:spPr/>
      <dgm:t>
        <a:bodyPr/>
        <a:lstStyle/>
        <a:p>
          <a:endParaRPr lang="en-US"/>
        </a:p>
      </dgm:t>
    </dgm:pt>
    <dgm:pt modelId="{3C186F79-2D70-4F31-8ACD-F05D9195CB4C}" type="sibTrans" cxnId="{677FF808-8045-4D6D-83DB-D563C1E69CAF}">
      <dgm:prSet/>
      <dgm:spPr/>
      <dgm:t>
        <a:bodyPr/>
        <a:lstStyle/>
        <a:p>
          <a:endParaRPr lang="en-US"/>
        </a:p>
      </dgm:t>
    </dgm:pt>
    <dgm:pt modelId="{BA919DC4-6EA6-4E33-8A55-F40E212EBF8B}" type="pres">
      <dgm:prSet presAssocID="{2DC72E9E-1706-45AF-A13D-7DD15E644857}" presName="vert0" presStyleCnt="0">
        <dgm:presLayoutVars>
          <dgm:dir/>
          <dgm:animOne val="branch"/>
          <dgm:animLvl val="lvl"/>
        </dgm:presLayoutVars>
      </dgm:prSet>
      <dgm:spPr/>
    </dgm:pt>
    <dgm:pt modelId="{2C10EB53-8541-463D-8157-30DF74D3B8F7}" type="pres">
      <dgm:prSet presAssocID="{A9EBE252-7F1F-4025-BDAA-E944CB68F256}" presName="thickLine" presStyleLbl="alignNode1" presStyleIdx="0" presStyleCnt="4"/>
      <dgm:spPr/>
    </dgm:pt>
    <dgm:pt modelId="{E3654630-9740-4C16-9D71-E78A4FB80CBF}" type="pres">
      <dgm:prSet presAssocID="{A9EBE252-7F1F-4025-BDAA-E944CB68F256}" presName="horz1" presStyleCnt="0"/>
      <dgm:spPr/>
    </dgm:pt>
    <dgm:pt modelId="{AC5A6B3D-B330-4ACA-8423-7C6BFEF4C3B8}" type="pres">
      <dgm:prSet presAssocID="{A9EBE252-7F1F-4025-BDAA-E944CB68F256}" presName="tx1" presStyleLbl="revTx" presStyleIdx="0" presStyleCnt="4"/>
      <dgm:spPr/>
    </dgm:pt>
    <dgm:pt modelId="{3453D5AF-FB20-4488-A5A2-F564BD51F7A4}" type="pres">
      <dgm:prSet presAssocID="{A9EBE252-7F1F-4025-BDAA-E944CB68F256}" presName="vert1" presStyleCnt="0"/>
      <dgm:spPr/>
    </dgm:pt>
    <dgm:pt modelId="{BEE3E4CF-519D-43B7-8102-28C45475165B}" type="pres">
      <dgm:prSet presAssocID="{AE8F8C25-561C-4E10-98C2-D1E3BDC5982F}" presName="thickLine" presStyleLbl="alignNode1" presStyleIdx="1" presStyleCnt="4"/>
      <dgm:spPr/>
    </dgm:pt>
    <dgm:pt modelId="{283CF6E1-6E89-41EE-996B-940B70B84721}" type="pres">
      <dgm:prSet presAssocID="{AE8F8C25-561C-4E10-98C2-D1E3BDC5982F}" presName="horz1" presStyleCnt="0"/>
      <dgm:spPr/>
    </dgm:pt>
    <dgm:pt modelId="{453F0273-9479-4C55-89F1-E7B37AE16977}" type="pres">
      <dgm:prSet presAssocID="{AE8F8C25-561C-4E10-98C2-D1E3BDC5982F}" presName="tx1" presStyleLbl="revTx" presStyleIdx="1" presStyleCnt="4"/>
      <dgm:spPr/>
    </dgm:pt>
    <dgm:pt modelId="{C52A59F0-12EB-43C2-9F14-969D2A54AA73}" type="pres">
      <dgm:prSet presAssocID="{AE8F8C25-561C-4E10-98C2-D1E3BDC5982F}" presName="vert1" presStyleCnt="0"/>
      <dgm:spPr/>
    </dgm:pt>
    <dgm:pt modelId="{7AD6A48A-202E-44E2-B89A-BDD3B7260CB8}" type="pres">
      <dgm:prSet presAssocID="{6C54A342-AF93-4768-9B87-0356A834D61D}" presName="thickLine" presStyleLbl="alignNode1" presStyleIdx="2" presStyleCnt="4"/>
      <dgm:spPr/>
    </dgm:pt>
    <dgm:pt modelId="{5EAD71ED-6B8A-4648-BE39-D306A220AFE3}" type="pres">
      <dgm:prSet presAssocID="{6C54A342-AF93-4768-9B87-0356A834D61D}" presName="horz1" presStyleCnt="0"/>
      <dgm:spPr/>
    </dgm:pt>
    <dgm:pt modelId="{233459EE-23C9-477D-9D95-EFAF82CDB3EC}" type="pres">
      <dgm:prSet presAssocID="{6C54A342-AF93-4768-9B87-0356A834D61D}" presName="tx1" presStyleLbl="revTx" presStyleIdx="2" presStyleCnt="4"/>
      <dgm:spPr/>
    </dgm:pt>
    <dgm:pt modelId="{9865EA6E-468B-4685-BDCB-ADF7FEC3A24A}" type="pres">
      <dgm:prSet presAssocID="{6C54A342-AF93-4768-9B87-0356A834D61D}" presName="vert1" presStyleCnt="0"/>
      <dgm:spPr/>
    </dgm:pt>
    <dgm:pt modelId="{594D39C1-54E1-47CB-B99D-D58C6516BED3}" type="pres">
      <dgm:prSet presAssocID="{CA0A0FD6-40C3-4D60-A4C1-F03D8E01E9BF}" presName="thickLine" presStyleLbl="alignNode1" presStyleIdx="3" presStyleCnt="4"/>
      <dgm:spPr/>
    </dgm:pt>
    <dgm:pt modelId="{53E23479-3846-4A49-BB27-7292FA83CF27}" type="pres">
      <dgm:prSet presAssocID="{CA0A0FD6-40C3-4D60-A4C1-F03D8E01E9BF}" presName="horz1" presStyleCnt="0"/>
      <dgm:spPr/>
    </dgm:pt>
    <dgm:pt modelId="{10D6B096-0F21-48EA-8BF9-6B20A9CD165F}" type="pres">
      <dgm:prSet presAssocID="{CA0A0FD6-40C3-4D60-A4C1-F03D8E01E9BF}" presName="tx1" presStyleLbl="revTx" presStyleIdx="3" presStyleCnt="4"/>
      <dgm:spPr/>
    </dgm:pt>
    <dgm:pt modelId="{E45244AA-A339-4C77-9257-BAA49304CF8F}" type="pres">
      <dgm:prSet presAssocID="{CA0A0FD6-40C3-4D60-A4C1-F03D8E01E9BF}" presName="vert1" presStyleCnt="0"/>
      <dgm:spPr/>
    </dgm:pt>
  </dgm:ptLst>
  <dgm:cxnLst>
    <dgm:cxn modelId="{677FF808-8045-4D6D-83DB-D563C1E69CAF}" srcId="{2DC72E9E-1706-45AF-A13D-7DD15E644857}" destId="{CA0A0FD6-40C3-4D60-A4C1-F03D8E01E9BF}" srcOrd="3" destOrd="0" parTransId="{3FFBE7A6-A80F-4999-A9DC-6A1823D5E565}" sibTransId="{3C186F79-2D70-4F31-8ACD-F05D9195CB4C}"/>
    <dgm:cxn modelId="{2DE3E161-9560-4584-A4A4-703B2AE8F6FD}" type="presOf" srcId="{CA0A0FD6-40C3-4D60-A4C1-F03D8E01E9BF}" destId="{10D6B096-0F21-48EA-8BF9-6B20A9CD165F}" srcOrd="0" destOrd="0" presId="urn:microsoft.com/office/officeart/2008/layout/LinedList"/>
    <dgm:cxn modelId="{DBD1AF44-B271-4DDB-BB46-5F5A75592BD0}" type="presOf" srcId="{6C54A342-AF93-4768-9B87-0356A834D61D}" destId="{233459EE-23C9-477D-9D95-EFAF82CDB3EC}" srcOrd="0" destOrd="0" presId="urn:microsoft.com/office/officeart/2008/layout/LinedList"/>
    <dgm:cxn modelId="{E24F0966-B9E8-48EE-9CD5-FF0C99A31231}" srcId="{2DC72E9E-1706-45AF-A13D-7DD15E644857}" destId="{AE8F8C25-561C-4E10-98C2-D1E3BDC5982F}" srcOrd="1" destOrd="0" parTransId="{4737D54B-1783-4EF7-9A90-79D871B0E99D}" sibTransId="{1792E286-02E4-4A07-9AA5-FAFE94240B37}"/>
    <dgm:cxn modelId="{DD74AE6C-64A5-4372-B223-30ACEF67ACD6}" srcId="{2DC72E9E-1706-45AF-A13D-7DD15E644857}" destId="{6C54A342-AF93-4768-9B87-0356A834D61D}" srcOrd="2" destOrd="0" parTransId="{DFE99A83-4CEC-43EA-BFB5-E1E3A3D83224}" sibTransId="{D86C8AB3-89EE-491D-8FFD-7E23DDFA5F25}"/>
    <dgm:cxn modelId="{10A8B04C-E5D6-41A7-BD68-F0ADF16C82A6}" srcId="{2DC72E9E-1706-45AF-A13D-7DD15E644857}" destId="{A9EBE252-7F1F-4025-BDAA-E944CB68F256}" srcOrd="0" destOrd="0" parTransId="{9AC7BC85-89A8-4145-8DD2-83B606495F27}" sibTransId="{D6653ABC-1A8A-45B7-BAAA-EA3257A45CB0}"/>
    <dgm:cxn modelId="{FAF122CC-3E9A-4DE9-8215-F9BD5F80A548}" type="presOf" srcId="{2DC72E9E-1706-45AF-A13D-7DD15E644857}" destId="{BA919DC4-6EA6-4E33-8A55-F40E212EBF8B}" srcOrd="0" destOrd="0" presId="urn:microsoft.com/office/officeart/2008/layout/LinedList"/>
    <dgm:cxn modelId="{1F2553ED-8981-4577-8116-E7A006692BFE}" type="presOf" srcId="{A9EBE252-7F1F-4025-BDAA-E944CB68F256}" destId="{AC5A6B3D-B330-4ACA-8423-7C6BFEF4C3B8}" srcOrd="0" destOrd="0" presId="urn:microsoft.com/office/officeart/2008/layout/LinedList"/>
    <dgm:cxn modelId="{0AF243F7-A573-44E8-9ED5-C9B1B83AE0CD}" type="presOf" srcId="{AE8F8C25-561C-4E10-98C2-D1E3BDC5982F}" destId="{453F0273-9479-4C55-89F1-E7B37AE16977}" srcOrd="0" destOrd="0" presId="urn:microsoft.com/office/officeart/2008/layout/LinedList"/>
    <dgm:cxn modelId="{426544BC-0D47-403D-B221-BD2EA6712D2C}" type="presParOf" srcId="{BA919DC4-6EA6-4E33-8A55-F40E212EBF8B}" destId="{2C10EB53-8541-463D-8157-30DF74D3B8F7}" srcOrd="0" destOrd="0" presId="urn:microsoft.com/office/officeart/2008/layout/LinedList"/>
    <dgm:cxn modelId="{740F3553-8633-4F64-8AC9-43C5E7342523}" type="presParOf" srcId="{BA919DC4-6EA6-4E33-8A55-F40E212EBF8B}" destId="{E3654630-9740-4C16-9D71-E78A4FB80CBF}" srcOrd="1" destOrd="0" presId="urn:microsoft.com/office/officeart/2008/layout/LinedList"/>
    <dgm:cxn modelId="{F1C15210-8807-454E-9392-9F4BE4693FEB}" type="presParOf" srcId="{E3654630-9740-4C16-9D71-E78A4FB80CBF}" destId="{AC5A6B3D-B330-4ACA-8423-7C6BFEF4C3B8}" srcOrd="0" destOrd="0" presId="urn:microsoft.com/office/officeart/2008/layout/LinedList"/>
    <dgm:cxn modelId="{D36F3FA2-72E7-46AD-B5DB-78FBE4DCF769}" type="presParOf" srcId="{E3654630-9740-4C16-9D71-E78A4FB80CBF}" destId="{3453D5AF-FB20-4488-A5A2-F564BD51F7A4}" srcOrd="1" destOrd="0" presId="urn:microsoft.com/office/officeart/2008/layout/LinedList"/>
    <dgm:cxn modelId="{A6D834BD-1FC8-4323-ABF2-E8EF66AFF4A4}" type="presParOf" srcId="{BA919DC4-6EA6-4E33-8A55-F40E212EBF8B}" destId="{BEE3E4CF-519D-43B7-8102-28C45475165B}" srcOrd="2" destOrd="0" presId="urn:microsoft.com/office/officeart/2008/layout/LinedList"/>
    <dgm:cxn modelId="{E18DEFD4-8154-4C34-B65B-9B6569E0CFBF}" type="presParOf" srcId="{BA919DC4-6EA6-4E33-8A55-F40E212EBF8B}" destId="{283CF6E1-6E89-41EE-996B-940B70B84721}" srcOrd="3" destOrd="0" presId="urn:microsoft.com/office/officeart/2008/layout/LinedList"/>
    <dgm:cxn modelId="{F15BFB4C-F057-46AE-8676-18F5307E88B8}" type="presParOf" srcId="{283CF6E1-6E89-41EE-996B-940B70B84721}" destId="{453F0273-9479-4C55-89F1-E7B37AE16977}" srcOrd="0" destOrd="0" presId="urn:microsoft.com/office/officeart/2008/layout/LinedList"/>
    <dgm:cxn modelId="{D85B20C5-933C-45CF-AB19-D92FB75B5886}" type="presParOf" srcId="{283CF6E1-6E89-41EE-996B-940B70B84721}" destId="{C52A59F0-12EB-43C2-9F14-969D2A54AA73}" srcOrd="1" destOrd="0" presId="urn:microsoft.com/office/officeart/2008/layout/LinedList"/>
    <dgm:cxn modelId="{252D9ED0-09A1-4DC7-8B6D-3ECA62369FDF}" type="presParOf" srcId="{BA919DC4-6EA6-4E33-8A55-F40E212EBF8B}" destId="{7AD6A48A-202E-44E2-B89A-BDD3B7260CB8}" srcOrd="4" destOrd="0" presId="urn:microsoft.com/office/officeart/2008/layout/LinedList"/>
    <dgm:cxn modelId="{B10A7890-9872-4810-9A49-A90ECA85F649}" type="presParOf" srcId="{BA919DC4-6EA6-4E33-8A55-F40E212EBF8B}" destId="{5EAD71ED-6B8A-4648-BE39-D306A220AFE3}" srcOrd="5" destOrd="0" presId="urn:microsoft.com/office/officeart/2008/layout/LinedList"/>
    <dgm:cxn modelId="{CCB3E144-0770-464A-AF02-DCFF8D11F78B}" type="presParOf" srcId="{5EAD71ED-6B8A-4648-BE39-D306A220AFE3}" destId="{233459EE-23C9-477D-9D95-EFAF82CDB3EC}" srcOrd="0" destOrd="0" presId="urn:microsoft.com/office/officeart/2008/layout/LinedList"/>
    <dgm:cxn modelId="{9815A71C-A0AB-41C0-B5A6-B5E1701007F7}" type="presParOf" srcId="{5EAD71ED-6B8A-4648-BE39-D306A220AFE3}" destId="{9865EA6E-468B-4685-BDCB-ADF7FEC3A24A}" srcOrd="1" destOrd="0" presId="urn:microsoft.com/office/officeart/2008/layout/LinedList"/>
    <dgm:cxn modelId="{7C2C5AA5-E99D-4D29-9AFF-B0A8051DBE0A}" type="presParOf" srcId="{BA919DC4-6EA6-4E33-8A55-F40E212EBF8B}" destId="{594D39C1-54E1-47CB-B99D-D58C6516BED3}" srcOrd="6" destOrd="0" presId="urn:microsoft.com/office/officeart/2008/layout/LinedList"/>
    <dgm:cxn modelId="{942F2A85-0B60-4C4C-AD61-5A4B481F1557}" type="presParOf" srcId="{BA919DC4-6EA6-4E33-8A55-F40E212EBF8B}" destId="{53E23479-3846-4A49-BB27-7292FA83CF27}" srcOrd="7" destOrd="0" presId="urn:microsoft.com/office/officeart/2008/layout/LinedList"/>
    <dgm:cxn modelId="{EDDFE7BB-A977-4836-87B9-9068DAAF2D2E}" type="presParOf" srcId="{53E23479-3846-4A49-BB27-7292FA83CF27}" destId="{10D6B096-0F21-48EA-8BF9-6B20A9CD165F}" srcOrd="0" destOrd="0" presId="urn:microsoft.com/office/officeart/2008/layout/LinedList"/>
    <dgm:cxn modelId="{D8B14F92-D7EB-4B0A-87E8-58D6BC96BCBD}" type="presParOf" srcId="{53E23479-3846-4A49-BB27-7292FA83CF27}" destId="{E45244AA-A339-4C77-9257-BAA49304CF8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53BE45-0891-4AEA-AA56-BCBA7110E830}"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F53431E2-5CD2-4E46-A462-3665902EFBD2}">
      <dgm:prSet/>
      <dgm:spPr/>
      <dgm:t>
        <a:bodyPr/>
        <a:lstStyle/>
        <a:p>
          <a:r>
            <a:rPr lang="en-US"/>
            <a:t>Packing</a:t>
          </a:r>
        </a:p>
      </dgm:t>
    </dgm:pt>
    <dgm:pt modelId="{63D3227A-0872-47AE-B95E-5FAF5BE25525}" type="parTrans" cxnId="{8053D4D2-3F0E-44B6-93BC-113D52185B79}">
      <dgm:prSet/>
      <dgm:spPr/>
      <dgm:t>
        <a:bodyPr/>
        <a:lstStyle/>
        <a:p>
          <a:endParaRPr lang="en-US"/>
        </a:p>
      </dgm:t>
    </dgm:pt>
    <dgm:pt modelId="{32660BB3-1709-4BE8-B9F1-41D6100F3038}" type="sibTrans" cxnId="{8053D4D2-3F0E-44B6-93BC-113D52185B79}">
      <dgm:prSet/>
      <dgm:spPr/>
      <dgm:t>
        <a:bodyPr/>
        <a:lstStyle/>
        <a:p>
          <a:endParaRPr lang="en-US"/>
        </a:p>
      </dgm:t>
    </dgm:pt>
    <dgm:pt modelId="{5C44D45A-6C3B-42DF-8B46-FBD8183F22C2}">
      <dgm:prSet/>
      <dgm:spPr>
        <a:solidFill>
          <a:schemeClr val="bg2">
            <a:lumMod val="50000"/>
          </a:schemeClr>
        </a:solidFill>
      </dgm:spPr>
      <dgm:t>
        <a:bodyPr/>
        <a:lstStyle/>
        <a:p>
          <a:r>
            <a:rPr lang="en-US"/>
            <a:t>Shipping</a:t>
          </a:r>
        </a:p>
      </dgm:t>
    </dgm:pt>
    <dgm:pt modelId="{EF8FBE51-CD45-417E-AA41-C47019FB5049}" type="parTrans" cxnId="{FBD99B8D-A61B-4BBE-AFA9-861AEF7414C1}">
      <dgm:prSet/>
      <dgm:spPr/>
      <dgm:t>
        <a:bodyPr/>
        <a:lstStyle/>
        <a:p>
          <a:endParaRPr lang="en-US"/>
        </a:p>
      </dgm:t>
    </dgm:pt>
    <dgm:pt modelId="{B0C1833A-5C24-4661-910F-1879E52828FC}" type="sibTrans" cxnId="{FBD99B8D-A61B-4BBE-AFA9-861AEF7414C1}">
      <dgm:prSet/>
      <dgm:spPr/>
      <dgm:t>
        <a:bodyPr/>
        <a:lstStyle/>
        <a:p>
          <a:endParaRPr lang="en-US"/>
        </a:p>
      </dgm:t>
    </dgm:pt>
    <dgm:pt modelId="{3A37F5D8-59B3-4BAF-ACD8-36DD9293042E}">
      <dgm:prSet/>
      <dgm:spPr/>
      <dgm:t>
        <a:bodyPr/>
        <a:lstStyle/>
        <a:p>
          <a:r>
            <a:rPr lang="en-US"/>
            <a:t>Rosters</a:t>
          </a:r>
        </a:p>
      </dgm:t>
    </dgm:pt>
    <dgm:pt modelId="{9C3DFD96-5691-45CA-847D-FF1BBAA1CA5E}" type="parTrans" cxnId="{A45C6A89-796B-4E13-9D7D-3DFAA9D21D50}">
      <dgm:prSet/>
      <dgm:spPr/>
      <dgm:t>
        <a:bodyPr/>
        <a:lstStyle/>
        <a:p>
          <a:endParaRPr lang="en-US"/>
        </a:p>
      </dgm:t>
    </dgm:pt>
    <dgm:pt modelId="{B0871BA4-F0EB-4E29-84E8-675148480263}" type="sibTrans" cxnId="{A45C6A89-796B-4E13-9D7D-3DFAA9D21D50}">
      <dgm:prSet/>
      <dgm:spPr/>
      <dgm:t>
        <a:bodyPr/>
        <a:lstStyle/>
        <a:p>
          <a:endParaRPr lang="en-US"/>
        </a:p>
      </dgm:t>
    </dgm:pt>
    <dgm:pt modelId="{35F29167-113A-41A1-B49B-77E9C5611095}">
      <dgm:prSet/>
      <dgm:spPr/>
      <dgm:t>
        <a:bodyPr/>
        <a:lstStyle/>
        <a:p>
          <a:r>
            <a:rPr lang="en-US"/>
            <a:t>Receive materials from BACs</a:t>
          </a:r>
        </a:p>
      </dgm:t>
    </dgm:pt>
    <dgm:pt modelId="{C3ED6000-EB3F-406E-B710-AAEE77EBD488}" type="parTrans" cxnId="{E011FD17-F43E-42C1-9268-DE13A25AC90C}">
      <dgm:prSet/>
      <dgm:spPr/>
      <dgm:t>
        <a:bodyPr/>
        <a:lstStyle/>
        <a:p>
          <a:endParaRPr lang="en-US"/>
        </a:p>
      </dgm:t>
    </dgm:pt>
    <dgm:pt modelId="{9EE50634-F4AC-4A24-81B1-69604C2D70F7}" type="sibTrans" cxnId="{E011FD17-F43E-42C1-9268-DE13A25AC90C}">
      <dgm:prSet/>
      <dgm:spPr/>
      <dgm:t>
        <a:bodyPr/>
        <a:lstStyle/>
        <a:p>
          <a:endParaRPr lang="en-US"/>
        </a:p>
      </dgm:t>
    </dgm:pt>
    <dgm:pt modelId="{A7205E3A-0D2C-4C0D-B189-5C7C161B724A}">
      <dgm:prSet/>
      <dgm:spPr/>
      <dgm:t>
        <a:bodyPr/>
        <a:lstStyle/>
        <a:p>
          <a:r>
            <a:rPr lang="en-US"/>
            <a:t>Verify materials</a:t>
          </a:r>
        </a:p>
      </dgm:t>
    </dgm:pt>
    <dgm:pt modelId="{CEADA632-FD97-45A0-9F80-C064B359443C}" type="parTrans" cxnId="{A48C1CCE-B0A4-496D-B8C4-E586FB7365E2}">
      <dgm:prSet/>
      <dgm:spPr/>
      <dgm:t>
        <a:bodyPr/>
        <a:lstStyle/>
        <a:p>
          <a:endParaRPr lang="en-US"/>
        </a:p>
      </dgm:t>
    </dgm:pt>
    <dgm:pt modelId="{706DEEAC-8171-4577-8C76-C2531F1309E6}" type="sibTrans" cxnId="{A48C1CCE-B0A4-496D-B8C4-E586FB7365E2}">
      <dgm:prSet/>
      <dgm:spPr/>
      <dgm:t>
        <a:bodyPr/>
        <a:lstStyle/>
        <a:p>
          <a:endParaRPr lang="en-US"/>
        </a:p>
      </dgm:t>
    </dgm:pt>
    <dgm:pt modelId="{4A1E56EA-7128-4A9D-9A73-F009436E399E}">
      <dgm:prSet/>
      <dgm:spPr>
        <a:solidFill>
          <a:schemeClr val="bg2">
            <a:lumMod val="50000"/>
          </a:schemeClr>
        </a:solidFill>
      </dgm:spPr>
      <dgm:t>
        <a:bodyPr/>
        <a:lstStyle/>
        <a:p>
          <a:r>
            <a:rPr lang="en-US"/>
            <a:t>Contact UPS</a:t>
          </a:r>
        </a:p>
      </dgm:t>
    </dgm:pt>
    <dgm:pt modelId="{1D1837AA-B539-42FF-BCB9-7D450EB438F3}" type="parTrans" cxnId="{B2E61A43-3DF3-49B0-AD14-8D433E38EF62}">
      <dgm:prSet/>
      <dgm:spPr/>
      <dgm:t>
        <a:bodyPr/>
        <a:lstStyle/>
        <a:p>
          <a:endParaRPr lang="en-US"/>
        </a:p>
      </dgm:t>
    </dgm:pt>
    <dgm:pt modelId="{40CE28A4-61FD-43A0-A80A-72DA6DF2C755}" type="sibTrans" cxnId="{B2E61A43-3DF3-49B0-AD14-8D433E38EF62}">
      <dgm:prSet/>
      <dgm:spPr/>
      <dgm:t>
        <a:bodyPr/>
        <a:lstStyle/>
        <a:p>
          <a:endParaRPr lang="en-US"/>
        </a:p>
      </dgm:t>
    </dgm:pt>
    <dgm:pt modelId="{615EA4CD-8AC4-4DF2-A320-034C4F19B1BF}">
      <dgm:prSet/>
      <dgm:spPr>
        <a:solidFill>
          <a:schemeClr val="bg2">
            <a:lumMod val="50000"/>
          </a:schemeClr>
        </a:solidFill>
      </dgm:spPr>
      <dgm:t>
        <a:bodyPr/>
        <a:lstStyle/>
        <a:p>
          <a:r>
            <a:rPr lang="en-US"/>
            <a:t>Ship to DRC all Testing and Secure Materials</a:t>
          </a:r>
        </a:p>
      </dgm:t>
    </dgm:pt>
    <dgm:pt modelId="{D6A2F3EA-155F-4DF0-A82D-53048B33AD4F}" type="parTrans" cxnId="{2C8AEDE6-3CB4-4C15-8C65-2BB067644C2E}">
      <dgm:prSet/>
      <dgm:spPr/>
      <dgm:t>
        <a:bodyPr/>
        <a:lstStyle/>
        <a:p>
          <a:endParaRPr lang="en-US"/>
        </a:p>
      </dgm:t>
    </dgm:pt>
    <dgm:pt modelId="{47E7CF32-EC50-44EF-96DC-A61088F9BC0E}" type="sibTrans" cxnId="{2C8AEDE6-3CB4-4C15-8C65-2BB067644C2E}">
      <dgm:prSet/>
      <dgm:spPr/>
      <dgm:t>
        <a:bodyPr/>
        <a:lstStyle/>
        <a:p>
          <a:endParaRPr lang="en-US"/>
        </a:p>
      </dgm:t>
    </dgm:pt>
    <dgm:pt modelId="{188F18F5-649C-476E-A67B-351D6B9AEE8A}">
      <dgm:prSet/>
      <dgm:spPr/>
      <dgm:t>
        <a:bodyPr/>
        <a:lstStyle/>
        <a:p>
          <a:r>
            <a:rPr lang="en-US"/>
            <a:t>Make certain that rosters are completed in the Student Data Review and Roster (SDRR) application prior to the close of the testing window </a:t>
          </a:r>
          <a:endParaRPr lang="en-US">
            <a:solidFill>
              <a:srgbClr val="FF0000"/>
            </a:solidFill>
          </a:endParaRPr>
        </a:p>
      </dgm:t>
    </dgm:pt>
    <dgm:pt modelId="{C89F9C28-6344-4157-88DE-8F295A38D166}" type="parTrans" cxnId="{C77E1C76-A294-4B57-A544-64451BC63E98}">
      <dgm:prSet/>
      <dgm:spPr/>
      <dgm:t>
        <a:bodyPr/>
        <a:lstStyle/>
        <a:p>
          <a:endParaRPr lang="en-US"/>
        </a:p>
      </dgm:t>
    </dgm:pt>
    <dgm:pt modelId="{F02DCD78-727F-4E26-96F9-DB14B05EF0F7}" type="sibTrans" cxnId="{C77E1C76-A294-4B57-A544-64451BC63E98}">
      <dgm:prSet/>
      <dgm:spPr/>
      <dgm:t>
        <a:bodyPr/>
        <a:lstStyle/>
        <a:p>
          <a:endParaRPr lang="en-US"/>
        </a:p>
      </dgm:t>
    </dgm:pt>
    <dgm:pt modelId="{D39A0B30-6918-4DAB-9BE6-9072537F3FD4}">
      <dgm:prSet/>
      <dgm:spPr/>
      <dgm:t>
        <a:bodyPr/>
        <a:lstStyle/>
        <a:p>
          <a:r>
            <a:rPr lang="en-US"/>
            <a:t>File Nonparticipation Forms in SDRR and keep on-file in district</a:t>
          </a:r>
        </a:p>
      </dgm:t>
    </dgm:pt>
    <dgm:pt modelId="{6736D601-1D4D-4171-ABF8-FD5BE678E526}" type="parTrans" cxnId="{4CDF6142-6B4F-4DA0-977C-E9999B4DE6CC}">
      <dgm:prSet/>
      <dgm:spPr/>
      <dgm:t>
        <a:bodyPr/>
        <a:lstStyle/>
        <a:p>
          <a:endParaRPr lang="en-US"/>
        </a:p>
      </dgm:t>
    </dgm:pt>
    <dgm:pt modelId="{5F5D8AC2-6994-40CE-A7FF-5711BD77133D}" type="sibTrans" cxnId="{4CDF6142-6B4F-4DA0-977C-E9999B4DE6CC}">
      <dgm:prSet/>
      <dgm:spPr/>
      <dgm:t>
        <a:bodyPr/>
        <a:lstStyle/>
        <a:p>
          <a:endParaRPr lang="en-US"/>
        </a:p>
      </dgm:t>
    </dgm:pt>
    <dgm:pt modelId="{3124D09A-DEAD-4950-A52A-201A5542215C}">
      <dgm:prSet/>
      <dgm:spPr/>
      <dgm:t>
        <a:bodyPr/>
        <a:lstStyle/>
        <a:p>
          <a:r>
            <a:rPr lang="en-US">
              <a:solidFill>
                <a:schemeClr val="bg1"/>
              </a:solidFill>
            </a:rPr>
            <a:t>Test Irregularities, if needed</a:t>
          </a:r>
        </a:p>
      </dgm:t>
    </dgm:pt>
    <dgm:pt modelId="{20C18B33-7861-4A48-9DEF-72E92ED17D1A}" type="parTrans" cxnId="{1F5D324F-6716-4217-9752-DA8EE5EACBD2}">
      <dgm:prSet/>
      <dgm:spPr/>
      <dgm:t>
        <a:bodyPr/>
        <a:lstStyle/>
        <a:p>
          <a:endParaRPr lang="en-US"/>
        </a:p>
      </dgm:t>
    </dgm:pt>
    <dgm:pt modelId="{67508AB0-9C1D-4849-B86E-755E7882390D}" type="sibTrans" cxnId="{1F5D324F-6716-4217-9752-DA8EE5EACBD2}">
      <dgm:prSet/>
      <dgm:spPr/>
      <dgm:t>
        <a:bodyPr/>
        <a:lstStyle/>
        <a:p>
          <a:endParaRPr lang="en-US"/>
        </a:p>
      </dgm:t>
    </dgm:pt>
    <dgm:pt modelId="{B26DA068-3E1A-4357-9AF4-9254510E1ACA}">
      <dgm:prSet/>
      <dgm:spPr/>
      <dgm:t>
        <a:bodyPr/>
        <a:lstStyle/>
        <a:p>
          <a:r>
            <a:rPr lang="en-US">
              <a:solidFill>
                <a:schemeClr val="bg1"/>
              </a:solidFill>
            </a:rPr>
            <a:t>Gather statements and data</a:t>
          </a:r>
        </a:p>
      </dgm:t>
    </dgm:pt>
    <dgm:pt modelId="{37A229F3-5DB5-482D-94C3-FC756F53BAD3}" type="parTrans" cxnId="{61849718-D513-4FFF-85AC-26C77B2BF17D}">
      <dgm:prSet/>
      <dgm:spPr/>
      <dgm:t>
        <a:bodyPr/>
        <a:lstStyle/>
        <a:p>
          <a:endParaRPr lang="en-US"/>
        </a:p>
      </dgm:t>
    </dgm:pt>
    <dgm:pt modelId="{9F41A65B-5A4B-4C95-A28F-931E73433720}" type="sibTrans" cxnId="{61849718-D513-4FFF-85AC-26C77B2BF17D}">
      <dgm:prSet/>
      <dgm:spPr/>
      <dgm:t>
        <a:bodyPr/>
        <a:lstStyle/>
        <a:p>
          <a:endParaRPr lang="en-US"/>
        </a:p>
      </dgm:t>
    </dgm:pt>
    <dgm:pt modelId="{96249367-EE2B-46A9-9DA3-431FBAF747A2}">
      <dgm:prSet/>
      <dgm:spPr/>
      <dgm:t>
        <a:bodyPr/>
        <a:lstStyle/>
        <a:p>
          <a:r>
            <a:rPr lang="en-US">
              <a:solidFill>
                <a:schemeClr val="bg1"/>
              </a:solidFill>
            </a:rPr>
            <a:t>Enter information into online </a:t>
          </a:r>
          <a:r>
            <a:rPr lang="en-US">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allegation reporting </a:t>
          </a:r>
          <a:r>
            <a:rPr lang="en-US">
              <a:solidFill>
                <a:schemeClr val="bg1"/>
              </a:solidFill>
            </a:rPr>
            <a:t>system</a:t>
          </a:r>
        </a:p>
      </dgm:t>
    </dgm:pt>
    <dgm:pt modelId="{02889FC4-DF0C-4590-8D91-896C778CCC40}" type="parTrans" cxnId="{75BCAEB7-3CED-47AA-8B60-D18C5E529137}">
      <dgm:prSet/>
      <dgm:spPr/>
      <dgm:t>
        <a:bodyPr/>
        <a:lstStyle/>
        <a:p>
          <a:endParaRPr lang="en-US"/>
        </a:p>
      </dgm:t>
    </dgm:pt>
    <dgm:pt modelId="{9F18820B-8283-498A-96A1-BB1812B78ABA}" type="sibTrans" cxnId="{75BCAEB7-3CED-47AA-8B60-D18C5E529137}">
      <dgm:prSet/>
      <dgm:spPr/>
      <dgm:t>
        <a:bodyPr/>
        <a:lstStyle/>
        <a:p>
          <a:endParaRPr lang="en-US"/>
        </a:p>
      </dgm:t>
    </dgm:pt>
    <dgm:pt modelId="{6530DDE2-F212-4182-AFC4-220158BA2C9F}">
      <dgm:prSet/>
      <dgm:spPr>
        <a:solidFill>
          <a:schemeClr val="bg2">
            <a:lumMod val="50000"/>
          </a:schemeClr>
        </a:solidFill>
      </dgm:spPr>
      <dgm:t>
        <a:bodyPr/>
        <a:lstStyle/>
        <a:p>
          <a:r>
            <a:rPr lang="en-US"/>
            <a:t>Detailed instructions in the manual and in shipping instructions</a:t>
          </a:r>
        </a:p>
      </dgm:t>
    </dgm:pt>
    <dgm:pt modelId="{AABF08BF-9420-4E3F-8DC5-B5B69B2658BF}" type="parTrans" cxnId="{87CAE24C-6400-4F52-81CA-619B01289F5C}">
      <dgm:prSet/>
      <dgm:spPr/>
      <dgm:t>
        <a:bodyPr/>
        <a:lstStyle/>
        <a:p>
          <a:endParaRPr lang="en-US"/>
        </a:p>
      </dgm:t>
    </dgm:pt>
    <dgm:pt modelId="{30450C33-634A-40D2-89C7-C145C53F6578}" type="sibTrans" cxnId="{87CAE24C-6400-4F52-81CA-619B01289F5C}">
      <dgm:prSet/>
      <dgm:spPr/>
      <dgm:t>
        <a:bodyPr/>
        <a:lstStyle/>
        <a:p>
          <a:endParaRPr lang="en-US"/>
        </a:p>
      </dgm:t>
    </dgm:pt>
    <dgm:pt modelId="{F2C765C5-2504-4F67-9F52-771C2A3FF0FD}" type="pres">
      <dgm:prSet presAssocID="{BC53BE45-0891-4AEA-AA56-BCBA7110E830}" presName="diagram" presStyleCnt="0">
        <dgm:presLayoutVars>
          <dgm:dir/>
          <dgm:resizeHandles val="exact"/>
        </dgm:presLayoutVars>
      </dgm:prSet>
      <dgm:spPr/>
    </dgm:pt>
    <dgm:pt modelId="{4F8817B1-E5DF-4050-B7DA-300B466E9256}" type="pres">
      <dgm:prSet presAssocID="{F53431E2-5CD2-4E46-A462-3665902EFBD2}" presName="node" presStyleLbl="node1" presStyleIdx="0" presStyleCnt="4">
        <dgm:presLayoutVars>
          <dgm:bulletEnabled val="1"/>
        </dgm:presLayoutVars>
      </dgm:prSet>
      <dgm:spPr/>
    </dgm:pt>
    <dgm:pt modelId="{49650320-C1CD-4CD1-8E9C-F0C6FBD0D030}" type="pres">
      <dgm:prSet presAssocID="{32660BB3-1709-4BE8-B9F1-41D6100F3038}" presName="sibTrans" presStyleCnt="0"/>
      <dgm:spPr/>
    </dgm:pt>
    <dgm:pt modelId="{B8E3D137-14D6-408C-AD17-7EA801E88D0F}" type="pres">
      <dgm:prSet presAssocID="{5C44D45A-6C3B-42DF-8B46-FBD8183F22C2}" presName="node" presStyleLbl="node1" presStyleIdx="1" presStyleCnt="4">
        <dgm:presLayoutVars>
          <dgm:bulletEnabled val="1"/>
        </dgm:presLayoutVars>
      </dgm:prSet>
      <dgm:spPr/>
    </dgm:pt>
    <dgm:pt modelId="{D2D80F2B-276F-44E4-BC8C-3B041360DABB}" type="pres">
      <dgm:prSet presAssocID="{B0C1833A-5C24-4661-910F-1879E52828FC}" presName="sibTrans" presStyleCnt="0"/>
      <dgm:spPr/>
    </dgm:pt>
    <dgm:pt modelId="{35E11078-AD20-4E63-BB1C-19432BE62D48}" type="pres">
      <dgm:prSet presAssocID="{3A37F5D8-59B3-4BAF-ACD8-36DD9293042E}" presName="node" presStyleLbl="node1" presStyleIdx="2" presStyleCnt="4">
        <dgm:presLayoutVars>
          <dgm:bulletEnabled val="1"/>
        </dgm:presLayoutVars>
      </dgm:prSet>
      <dgm:spPr/>
    </dgm:pt>
    <dgm:pt modelId="{F7A41446-6A4A-40F1-A51F-70CD5F7E5F3A}" type="pres">
      <dgm:prSet presAssocID="{B0871BA4-F0EB-4E29-84E8-675148480263}" presName="sibTrans" presStyleCnt="0"/>
      <dgm:spPr/>
    </dgm:pt>
    <dgm:pt modelId="{6B7651B4-994A-4BCD-ABC1-53014227D33F}" type="pres">
      <dgm:prSet presAssocID="{3124D09A-DEAD-4950-A52A-201A5542215C}" presName="node" presStyleLbl="node1" presStyleIdx="3" presStyleCnt="4" custLinFactNeighborX="1796" custLinFactNeighborY="3">
        <dgm:presLayoutVars>
          <dgm:bulletEnabled val="1"/>
        </dgm:presLayoutVars>
      </dgm:prSet>
      <dgm:spPr/>
    </dgm:pt>
  </dgm:ptLst>
  <dgm:cxnLst>
    <dgm:cxn modelId="{EC7C8E12-FAE6-4649-AA36-135C67E26BFF}" type="presOf" srcId="{96249367-EE2B-46A9-9DA3-431FBAF747A2}" destId="{6B7651B4-994A-4BCD-ABC1-53014227D33F}" srcOrd="0" destOrd="2" presId="urn:microsoft.com/office/officeart/2005/8/layout/default"/>
    <dgm:cxn modelId="{E011FD17-F43E-42C1-9268-DE13A25AC90C}" srcId="{F53431E2-5CD2-4E46-A462-3665902EFBD2}" destId="{35F29167-113A-41A1-B49B-77E9C5611095}" srcOrd="0" destOrd="0" parTransId="{C3ED6000-EB3F-406E-B710-AAEE77EBD488}" sibTransId="{9EE50634-F4AC-4A24-81B1-69604C2D70F7}"/>
    <dgm:cxn modelId="{61849718-D513-4FFF-85AC-26C77B2BF17D}" srcId="{3124D09A-DEAD-4950-A52A-201A5542215C}" destId="{B26DA068-3E1A-4357-9AF4-9254510E1ACA}" srcOrd="0" destOrd="0" parTransId="{37A229F3-5DB5-482D-94C3-FC756F53BAD3}" sibTransId="{9F41A65B-5A4B-4C95-A28F-931E73433720}"/>
    <dgm:cxn modelId="{13A7621A-AC8D-4194-8B7D-5164AFB5427F}" type="presOf" srcId="{4A1E56EA-7128-4A9D-9A73-F009436E399E}" destId="{B8E3D137-14D6-408C-AD17-7EA801E88D0F}" srcOrd="0" destOrd="1" presId="urn:microsoft.com/office/officeart/2005/8/layout/default"/>
    <dgm:cxn modelId="{D27B3332-8934-40EF-B7AB-730182B62A58}" type="presOf" srcId="{3124D09A-DEAD-4950-A52A-201A5542215C}" destId="{6B7651B4-994A-4BCD-ABC1-53014227D33F}" srcOrd="0" destOrd="0" presId="urn:microsoft.com/office/officeart/2005/8/layout/default"/>
    <dgm:cxn modelId="{F9057735-5C5B-408E-A4A4-E7EA6D6F70E6}" type="presOf" srcId="{D39A0B30-6918-4DAB-9BE6-9072537F3FD4}" destId="{35E11078-AD20-4E63-BB1C-19432BE62D48}" srcOrd="0" destOrd="2" presId="urn:microsoft.com/office/officeart/2005/8/layout/default"/>
    <dgm:cxn modelId="{03145B40-598D-466D-9A25-F340B0DF1B6E}" type="presOf" srcId="{35F29167-113A-41A1-B49B-77E9C5611095}" destId="{4F8817B1-E5DF-4050-B7DA-300B466E9256}" srcOrd="0" destOrd="1" presId="urn:microsoft.com/office/officeart/2005/8/layout/default"/>
    <dgm:cxn modelId="{4CDF6142-6B4F-4DA0-977C-E9999B4DE6CC}" srcId="{3A37F5D8-59B3-4BAF-ACD8-36DD9293042E}" destId="{D39A0B30-6918-4DAB-9BE6-9072537F3FD4}" srcOrd="1" destOrd="0" parTransId="{6736D601-1D4D-4171-ABF8-FD5BE678E526}" sibTransId="{5F5D8AC2-6994-40CE-A7FF-5711BD77133D}"/>
    <dgm:cxn modelId="{B2E61A43-3DF3-49B0-AD14-8D433E38EF62}" srcId="{5C44D45A-6C3B-42DF-8B46-FBD8183F22C2}" destId="{4A1E56EA-7128-4A9D-9A73-F009436E399E}" srcOrd="0" destOrd="0" parTransId="{1D1837AA-B539-42FF-BCB9-7D450EB438F3}" sibTransId="{40CE28A4-61FD-43A0-A80A-72DA6DF2C755}"/>
    <dgm:cxn modelId="{87CAE24C-6400-4F52-81CA-619B01289F5C}" srcId="{5C44D45A-6C3B-42DF-8B46-FBD8183F22C2}" destId="{6530DDE2-F212-4182-AFC4-220158BA2C9F}" srcOrd="2" destOrd="0" parTransId="{AABF08BF-9420-4E3F-8DC5-B5B69B2658BF}" sibTransId="{30450C33-634A-40D2-89C7-C145C53F6578}"/>
    <dgm:cxn modelId="{1F5D324F-6716-4217-9752-DA8EE5EACBD2}" srcId="{BC53BE45-0891-4AEA-AA56-BCBA7110E830}" destId="{3124D09A-DEAD-4950-A52A-201A5542215C}" srcOrd="3" destOrd="0" parTransId="{20C18B33-7861-4A48-9DEF-72E92ED17D1A}" sibTransId="{67508AB0-9C1D-4849-B86E-755E7882390D}"/>
    <dgm:cxn modelId="{C77E1C76-A294-4B57-A544-64451BC63E98}" srcId="{3A37F5D8-59B3-4BAF-ACD8-36DD9293042E}" destId="{188F18F5-649C-476E-A67B-351D6B9AEE8A}" srcOrd="0" destOrd="0" parTransId="{C89F9C28-6344-4157-88DE-8F295A38D166}" sibTransId="{F02DCD78-727F-4E26-96F9-DB14B05EF0F7}"/>
    <dgm:cxn modelId="{25131584-489E-402C-8D29-0F4C1B1C0D80}" type="presOf" srcId="{615EA4CD-8AC4-4DF2-A320-034C4F19B1BF}" destId="{B8E3D137-14D6-408C-AD17-7EA801E88D0F}" srcOrd="0" destOrd="2" presId="urn:microsoft.com/office/officeart/2005/8/layout/default"/>
    <dgm:cxn modelId="{A45C6A89-796B-4E13-9D7D-3DFAA9D21D50}" srcId="{BC53BE45-0891-4AEA-AA56-BCBA7110E830}" destId="{3A37F5D8-59B3-4BAF-ACD8-36DD9293042E}" srcOrd="2" destOrd="0" parTransId="{9C3DFD96-5691-45CA-847D-FF1BBAA1CA5E}" sibTransId="{B0871BA4-F0EB-4E29-84E8-675148480263}"/>
    <dgm:cxn modelId="{AC78238C-6398-4C69-819E-8091F62D7D7F}" type="presOf" srcId="{F53431E2-5CD2-4E46-A462-3665902EFBD2}" destId="{4F8817B1-E5DF-4050-B7DA-300B466E9256}" srcOrd="0" destOrd="0" presId="urn:microsoft.com/office/officeart/2005/8/layout/default"/>
    <dgm:cxn modelId="{FBD99B8D-A61B-4BBE-AFA9-861AEF7414C1}" srcId="{BC53BE45-0891-4AEA-AA56-BCBA7110E830}" destId="{5C44D45A-6C3B-42DF-8B46-FBD8183F22C2}" srcOrd="1" destOrd="0" parTransId="{EF8FBE51-CD45-417E-AA41-C47019FB5049}" sibTransId="{B0C1833A-5C24-4661-910F-1879E52828FC}"/>
    <dgm:cxn modelId="{8265D38D-50B6-4A9A-8CA5-38406DCC7B25}" type="presOf" srcId="{BC53BE45-0891-4AEA-AA56-BCBA7110E830}" destId="{F2C765C5-2504-4F67-9F52-771C2A3FF0FD}" srcOrd="0" destOrd="0" presId="urn:microsoft.com/office/officeart/2005/8/layout/default"/>
    <dgm:cxn modelId="{8E295E90-FA1A-4C88-9F92-B100F59A9862}" type="presOf" srcId="{5C44D45A-6C3B-42DF-8B46-FBD8183F22C2}" destId="{B8E3D137-14D6-408C-AD17-7EA801E88D0F}" srcOrd="0" destOrd="0" presId="urn:microsoft.com/office/officeart/2005/8/layout/default"/>
    <dgm:cxn modelId="{160FC196-EB7A-4FA8-9E3D-3F7294BF878B}" type="presOf" srcId="{3A37F5D8-59B3-4BAF-ACD8-36DD9293042E}" destId="{35E11078-AD20-4E63-BB1C-19432BE62D48}" srcOrd="0" destOrd="0" presId="urn:microsoft.com/office/officeart/2005/8/layout/default"/>
    <dgm:cxn modelId="{272187A8-584A-4FB6-A64B-880C9EB2BBB1}" type="presOf" srcId="{188F18F5-649C-476E-A67B-351D6B9AEE8A}" destId="{35E11078-AD20-4E63-BB1C-19432BE62D48}" srcOrd="0" destOrd="1" presId="urn:microsoft.com/office/officeart/2005/8/layout/default"/>
    <dgm:cxn modelId="{75BCAEB7-3CED-47AA-8B60-D18C5E529137}" srcId="{3124D09A-DEAD-4950-A52A-201A5542215C}" destId="{96249367-EE2B-46A9-9DA3-431FBAF747A2}" srcOrd="1" destOrd="0" parTransId="{02889FC4-DF0C-4590-8D91-896C778CCC40}" sibTransId="{9F18820B-8283-498A-96A1-BB1812B78ABA}"/>
    <dgm:cxn modelId="{A48C1CCE-B0A4-496D-B8C4-E586FB7365E2}" srcId="{F53431E2-5CD2-4E46-A462-3665902EFBD2}" destId="{A7205E3A-0D2C-4C0D-B189-5C7C161B724A}" srcOrd="1" destOrd="0" parTransId="{CEADA632-FD97-45A0-9F80-C064B359443C}" sibTransId="{706DEEAC-8171-4577-8C76-C2531F1309E6}"/>
    <dgm:cxn modelId="{8053D4D2-3F0E-44B6-93BC-113D52185B79}" srcId="{BC53BE45-0891-4AEA-AA56-BCBA7110E830}" destId="{F53431E2-5CD2-4E46-A462-3665902EFBD2}" srcOrd="0" destOrd="0" parTransId="{63D3227A-0872-47AE-B95E-5FAF5BE25525}" sibTransId="{32660BB3-1709-4BE8-B9F1-41D6100F3038}"/>
    <dgm:cxn modelId="{9A41FFD8-B6E6-4F9E-9D1D-F7C8F434472B}" type="presOf" srcId="{A7205E3A-0D2C-4C0D-B189-5C7C161B724A}" destId="{4F8817B1-E5DF-4050-B7DA-300B466E9256}" srcOrd="0" destOrd="2" presId="urn:microsoft.com/office/officeart/2005/8/layout/default"/>
    <dgm:cxn modelId="{2C8AEDE6-3CB4-4C15-8C65-2BB067644C2E}" srcId="{5C44D45A-6C3B-42DF-8B46-FBD8183F22C2}" destId="{615EA4CD-8AC4-4DF2-A320-034C4F19B1BF}" srcOrd="1" destOrd="0" parTransId="{D6A2F3EA-155F-4DF0-A82D-53048B33AD4F}" sibTransId="{47E7CF32-EC50-44EF-96DC-A61088F9BC0E}"/>
    <dgm:cxn modelId="{1E0025E7-85C7-4C43-9F21-0F4A5BD11C2E}" type="presOf" srcId="{6530DDE2-F212-4182-AFC4-220158BA2C9F}" destId="{B8E3D137-14D6-408C-AD17-7EA801E88D0F}" srcOrd="0" destOrd="3" presId="urn:microsoft.com/office/officeart/2005/8/layout/default"/>
    <dgm:cxn modelId="{343718F4-AA17-4B78-99D3-A2D25E49D84E}" type="presOf" srcId="{B26DA068-3E1A-4357-9AF4-9254510E1ACA}" destId="{6B7651B4-994A-4BCD-ABC1-53014227D33F}" srcOrd="0" destOrd="1" presId="urn:microsoft.com/office/officeart/2005/8/layout/default"/>
    <dgm:cxn modelId="{49BC64D7-385D-4577-B8A4-36DD274829F1}" type="presParOf" srcId="{F2C765C5-2504-4F67-9F52-771C2A3FF0FD}" destId="{4F8817B1-E5DF-4050-B7DA-300B466E9256}" srcOrd="0" destOrd="0" presId="urn:microsoft.com/office/officeart/2005/8/layout/default"/>
    <dgm:cxn modelId="{EA34CBB6-D63D-4CE3-BF84-112FBAAC8119}" type="presParOf" srcId="{F2C765C5-2504-4F67-9F52-771C2A3FF0FD}" destId="{49650320-C1CD-4CD1-8E9C-F0C6FBD0D030}" srcOrd="1" destOrd="0" presId="urn:microsoft.com/office/officeart/2005/8/layout/default"/>
    <dgm:cxn modelId="{785B3B9C-7203-4929-B08D-7FB8B7750F78}" type="presParOf" srcId="{F2C765C5-2504-4F67-9F52-771C2A3FF0FD}" destId="{B8E3D137-14D6-408C-AD17-7EA801E88D0F}" srcOrd="2" destOrd="0" presId="urn:microsoft.com/office/officeart/2005/8/layout/default"/>
    <dgm:cxn modelId="{BFA2B0A7-01D0-4877-977E-1C7C203E8CD2}" type="presParOf" srcId="{F2C765C5-2504-4F67-9F52-771C2A3FF0FD}" destId="{D2D80F2B-276F-44E4-BC8C-3B041360DABB}" srcOrd="3" destOrd="0" presId="urn:microsoft.com/office/officeart/2005/8/layout/default"/>
    <dgm:cxn modelId="{B3F34E10-EC99-4B8D-B2B6-140DCF65D2CD}" type="presParOf" srcId="{F2C765C5-2504-4F67-9F52-771C2A3FF0FD}" destId="{35E11078-AD20-4E63-BB1C-19432BE62D48}" srcOrd="4" destOrd="0" presId="urn:microsoft.com/office/officeart/2005/8/layout/default"/>
    <dgm:cxn modelId="{AD015788-BC62-4549-9AB6-0C24E4C6E3DE}" type="presParOf" srcId="{F2C765C5-2504-4F67-9F52-771C2A3FF0FD}" destId="{F7A41446-6A4A-40F1-A51F-70CD5F7E5F3A}" srcOrd="5" destOrd="0" presId="urn:microsoft.com/office/officeart/2005/8/layout/default"/>
    <dgm:cxn modelId="{6236A3E8-46DD-4099-B781-E7531521A9ED}" type="presParOf" srcId="{F2C765C5-2504-4F67-9F52-771C2A3FF0FD}" destId="{6B7651B4-994A-4BCD-ABC1-53014227D33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E6DD1-D322-433C-A33C-0814567026C1}">
      <dsp:nvSpPr>
        <dsp:cNvPr id="0" name=""/>
        <dsp:cNvSpPr/>
      </dsp:nvSpPr>
      <dsp:spPr>
        <a:xfrm>
          <a:off x="4527330" y="3389292"/>
          <a:ext cx="1990916" cy="1815899"/>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effectLst>
                <a:outerShdw blurRad="38100" dist="38100" dir="2700000" algn="tl">
                  <a:srgbClr val="000000">
                    <a:alpha val="43137"/>
                  </a:srgbClr>
                </a:outerShdw>
              </a:effectLst>
            </a:rPr>
            <a:t>ACCESS for ELLs</a:t>
          </a:r>
        </a:p>
      </dsp:txBody>
      <dsp:txXfrm>
        <a:off x="4818893" y="3655224"/>
        <a:ext cx="1407790" cy="1284035"/>
      </dsp:txXfrm>
    </dsp:sp>
    <dsp:sp modelId="{4937D5D7-66F8-4185-84BB-45C5A983AC86}">
      <dsp:nvSpPr>
        <dsp:cNvPr id="0" name=""/>
        <dsp:cNvSpPr/>
      </dsp:nvSpPr>
      <dsp:spPr>
        <a:xfrm rot="10482295">
          <a:off x="2588623" y="4304242"/>
          <a:ext cx="1874218"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1C8671-4ECB-4168-A1F2-42827765DAEA}">
      <dsp:nvSpPr>
        <dsp:cNvPr id="0" name=""/>
        <dsp:cNvSpPr/>
      </dsp:nvSpPr>
      <dsp:spPr>
        <a:xfrm>
          <a:off x="1186292" y="3858903"/>
          <a:ext cx="2742601" cy="142630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Guiding Principles of Language Development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Foundation for all products and services</a:t>
          </a:r>
        </a:p>
      </dsp:txBody>
      <dsp:txXfrm>
        <a:off x="1228067" y="3900678"/>
        <a:ext cx="2659051" cy="1342759"/>
      </dsp:txXfrm>
    </dsp:sp>
    <dsp:sp modelId="{A8813F29-CC87-4AFD-8E78-63448140DEF4}">
      <dsp:nvSpPr>
        <dsp:cNvPr id="0" name=""/>
        <dsp:cNvSpPr/>
      </dsp:nvSpPr>
      <dsp:spPr>
        <a:xfrm rot="12110019">
          <a:off x="2264659" y="3143467"/>
          <a:ext cx="2304869"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7DEDFAF-4430-4C86-9357-7580495B154D}">
      <dsp:nvSpPr>
        <dsp:cNvPr id="0" name=""/>
        <dsp:cNvSpPr/>
      </dsp:nvSpPr>
      <dsp:spPr>
        <a:xfrm>
          <a:off x="1020912" y="2298739"/>
          <a:ext cx="2652827" cy="1452487"/>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Can Do Philosophy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Test is adaptive to allow students to show what they can do</a:t>
          </a:r>
        </a:p>
      </dsp:txBody>
      <dsp:txXfrm>
        <a:off x="1063454" y="2341281"/>
        <a:ext cx="2567743" cy="1367403"/>
      </dsp:txXfrm>
    </dsp:sp>
    <dsp:sp modelId="{D34D3F94-66BF-4768-A540-B79EECF36325}">
      <dsp:nvSpPr>
        <dsp:cNvPr id="0" name=""/>
        <dsp:cNvSpPr/>
      </dsp:nvSpPr>
      <dsp:spPr>
        <a:xfrm rot="13630006">
          <a:off x="2770554" y="2208486"/>
          <a:ext cx="2556963"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9830217-13B1-40A9-9337-1F63278B07F7}">
      <dsp:nvSpPr>
        <dsp:cNvPr id="0" name=""/>
        <dsp:cNvSpPr/>
      </dsp:nvSpPr>
      <dsp:spPr>
        <a:xfrm>
          <a:off x="1927763" y="1063338"/>
          <a:ext cx="2225390" cy="111269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Features of Academic Language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Foundational basis of the scoring scales</a:t>
          </a:r>
        </a:p>
      </dsp:txBody>
      <dsp:txXfrm>
        <a:off x="1960353" y="1095928"/>
        <a:ext cx="2160210" cy="1047515"/>
      </dsp:txXfrm>
    </dsp:sp>
    <dsp:sp modelId="{DC36E045-BDAD-4EB3-BD58-46530FDFBD32}">
      <dsp:nvSpPr>
        <dsp:cNvPr id="0" name=""/>
        <dsp:cNvSpPr/>
      </dsp:nvSpPr>
      <dsp:spPr>
        <a:xfrm rot="16215135">
          <a:off x="4520858" y="1950621"/>
          <a:ext cx="2021793"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8E6A49-9D7A-46A2-8AE1-E018908383D9}">
      <dsp:nvSpPr>
        <dsp:cNvPr id="0" name=""/>
        <dsp:cNvSpPr/>
      </dsp:nvSpPr>
      <dsp:spPr>
        <a:xfrm>
          <a:off x="4423510" y="693509"/>
          <a:ext cx="2225390" cy="111269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ELD Standards</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 Test items topics based on WIDA standards</a:t>
          </a:r>
        </a:p>
      </dsp:txBody>
      <dsp:txXfrm>
        <a:off x="4456100" y="726099"/>
        <a:ext cx="2160210" cy="1047515"/>
      </dsp:txXfrm>
    </dsp:sp>
    <dsp:sp modelId="{BAC98168-6567-4F9E-A114-82F41B94AF29}">
      <dsp:nvSpPr>
        <dsp:cNvPr id="0" name=""/>
        <dsp:cNvSpPr/>
      </dsp:nvSpPr>
      <dsp:spPr>
        <a:xfrm rot="19014012">
          <a:off x="5880160" y="2250069"/>
          <a:ext cx="2748335"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D43C99A-8598-4E74-B77C-F46DA9827CB1}">
      <dsp:nvSpPr>
        <dsp:cNvPr id="0" name=""/>
        <dsp:cNvSpPr/>
      </dsp:nvSpPr>
      <dsp:spPr>
        <a:xfrm>
          <a:off x="6960070" y="981665"/>
          <a:ext cx="2762131" cy="135646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Performance Definitions</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 Provides expectations for test items targeting different proficiency levels</a:t>
          </a:r>
        </a:p>
      </dsp:txBody>
      <dsp:txXfrm>
        <a:off x="6999799" y="1021394"/>
        <a:ext cx="2682673" cy="1277006"/>
      </dsp:txXfrm>
    </dsp:sp>
    <dsp:sp modelId="{E2E64BC9-DB0B-41C3-BD9C-4F0BAFC2B084}">
      <dsp:nvSpPr>
        <dsp:cNvPr id="0" name=""/>
        <dsp:cNvSpPr/>
      </dsp:nvSpPr>
      <dsp:spPr>
        <a:xfrm rot="20476682">
          <a:off x="6510912" y="3212287"/>
          <a:ext cx="2343896"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A92956-F43B-429F-A28A-5EBA90134CE0}">
      <dsp:nvSpPr>
        <dsp:cNvPr id="0" name=""/>
        <dsp:cNvSpPr/>
      </dsp:nvSpPr>
      <dsp:spPr>
        <a:xfrm>
          <a:off x="7692291" y="2628528"/>
          <a:ext cx="2225390" cy="111269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Standards Matrix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Model Performance Indicators used to create test items</a:t>
          </a:r>
        </a:p>
      </dsp:txBody>
      <dsp:txXfrm>
        <a:off x="7724881" y="2661118"/>
        <a:ext cx="2160210" cy="1047515"/>
      </dsp:txXfrm>
    </dsp:sp>
    <dsp:sp modelId="{A73E4683-DB47-4BBF-A717-AC1D16C7682D}">
      <dsp:nvSpPr>
        <dsp:cNvPr id="0" name=""/>
        <dsp:cNvSpPr/>
      </dsp:nvSpPr>
      <dsp:spPr>
        <a:xfrm rot="326206">
          <a:off x="6572249" y="4324837"/>
          <a:ext cx="1925360" cy="620243"/>
        </a:xfrm>
        <a:prstGeom prst="lef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67D2978-A97F-4117-9870-50600F3F5A6E}">
      <dsp:nvSpPr>
        <dsp:cNvPr id="0" name=""/>
        <dsp:cNvSpPr/>
      </dsp:nvSpPr>
      <dsp:spPr>
        <a:xfrm>
          <a:off x="7326490" y="3984913"/>
          <a:ext cx="2429267" cy="1199200"/>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Can Do Descriptors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Key Uses </a:t>
          </a:r>
        </a:p>
        <a:p>
          <a:pPr marL="0" lvl="0" indent="0" algn="ctr" defTabSz="800100">
            <a:lnSpc>
              <a:spcPct val="90000"/>
            </a:lnSpc>
            <a:spcBef>
              <a:spcPct val="0"/>
            </a:spcBef>
            <a:spcAft>
              <a:spcPct val="35000"/>
            </a:spcAft>
            <a:buNone/>
          </a:pPr>
          <a:r>
            <a:rPr lang="en-US" sz="1800" b="0" kern="1200">
              <a:effectLst>
                <a:outerShdw blurRad="38100" dist="38100" dir="2700000" algn="tl">
                  <a:srgbClr val="000000">
                    <a:alpha val="43137"/>
                  </a:srgbClr>
                </a:outerShdw>
              </a:effectLst>
            </a:rPr>
            <a:t>Test folders target specific Key Uses</a:t>
          </a:r>
        </a:p>
      </dsp:txBody>
      <dsp:txXfrm>
        <a:off x="7361613" y="4020036"/>
        <a:ext cx="2359021" cy="11289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7AA900-C634-4058-B702-4194496CFD25}">
      <dsp:nvSpPr>
        <dsp:cNvPr id="0" name=""/>
        <dsp:cNvSpPr/>
      </dsp:nvSpPr>
      <dsp:spPr>
        <a:xfrm>
          <a:off x="48810" y="53711"/>
          <a:ext cx="8415680" cy="1225643"/>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4571" numCol="1" spcCol="1270" anchor="ctr" anchorCtr="0">
          <a:noAutofit/>
        </a:bodyPr>
        <a:lstStyle/>
        <a:p>
          <a:pPr marL="0" lvl="0" indent="0" algn="l" defTabSz="1422400">
            <a:lnSpc>
              <a:spcPct val="90000"/>
            </a:lnSpc>
            <a:spcBef>
              <a:spcPct val="0"/>
            </a:spcBef>
            <a:spcAft>
              <a:spcPct val="35000"/>
            </a:spcAft>
            <a:buNone/>
          </a:pPr>
          <a:r>
            <a:rPr lang="en-US" sz="3200" b="1" kern="1200">
              <a:effectLst>
                <a:outerShdw blurRad="38100" dist="38100" dir="2700000" algn="tl">
                  <a:srgbClr val="000000">
                    <a:alpha val="43137"/>
                  </a:srgbClr>
                </a:outerShdw>
              </a:effectLst>
              <a:latin typeface="+mn-lt"/>
              <a:cs typeface="Arial" panose="020B0604020202020204" pitchFamily="34" charset="0"/>
            </a:rPr>
            <a:t>Before</a:t>
          </a:r>
        </a:p>
      </dsp:txBody>
      <dsp:txXfrm>
        <a:off x="48810" y="360122"/>
        <a:ext cx="8109269" cy="612821"/>
      </dsp:txXfrm>
    </dsp:sp>
    <dsp:sp modelId="{988D165F-8CFB-4653-8BDA-DC8F4C5300BD}">
      <dsp:nvSpPr>
        <dsp:cNvPr id="0" name=""/>
        <dsp:cNvSpPr/>
      </dsp:nvSpPr>
      <dsp:spPr>
        <a:xfrm>
          <a:off x="24405" y="1091371"/>
          <a:ext cx="2592029" cy="2361040"/>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cs typeface="Arial" panose="020B0604020202020204" pitchFamily="34" charset="0"/>
            </a:rPr>
            <a:t>Check student’s booklet for his/her name</a:t>
          </a:r>
        </a:p>
      </dsp:txBody>
      <dsp:txXfrm>
        <a:off x="24405" y="1091371"/>
        <a:ext cx="2592029" cy="2361040"/>
      </dsp:txXfrm>
    </dsp:sp>
    <dsp:sp modelId="{9D6CF473-E548-4358-A069-C86B66D2EF20}">
      <dsp:nvSpPr>
        <dsp:cNvPr id="0" name=""/>
        <dsp:cNvSpPr/>
      </dsp:nvSpPr>
      <dsp:spPr>
        <a:xfrm>
          <a:off x="2616434" y="541840"/>
          <a:ext cx="5823650" cy="1225643"/>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4571" numCol="1" spcCol="1270" anchor="ctr" anchorCtr="0">
          <a:noAutofit/>
        </a:bodyPr>
        <a:lstStyle/>
        <a:p>
          <a:pPr marL="0" lvl="0" indent="0" algn="l" defTabSz="1422400">
            <a:lnSpc>
              <a:spcPct val="90000"/>
            </a:lnSpc>
            <a:spcBef>
              <a:spcPct val="0"/>
            </a:spcBef>
            <a:spcAft>
              <a:spcPct val="35000"/>
            </a:spcAft>
            <a:buNone/>
          </a:pPr>
          <a:r>
            <a:rPr lang="en-US" sz="3200" b="1" kern="1200">
              <a:effectLst>
                <a:outerShdw blurRad="38100" dist="38100" dir="2700000" algn="tl">
                  <a:srgbClr val="000000">
                    <a:alpha val="43137"/>
                  </a:srgbClr>
                </a:outerShdw>
              </a:effectLst>
              <a:latin typeface="+mn-lt"/>
              <a:cs typeface="Arial" panose="020B0604020202020204" pitchFamily="34" charset="0"/>
            </a:rPr>
            <a:t>During</a:t>
          </a:r>
        </a:p>
      </dsp:txBody>
      <dsp:txXfrm>
        <a:off x="2616434" y="848251"/>
        <a:ext cx="5517239" cy="612821"/>
      </dsp:txXfrm>
    </dsp:sp>
    <dsp:sp modelId="{E3B471E5-FC17-4316-8469-1966C1FB73F6}">
      <dsp:nvSpPr>
        <dsp:cNvPr id="0" name=""/>
        <dsp:cNvSpPr/>
      </dsp:nvSpPr>
      <dsp:spPr>
        <a:xfrm>
          <a:off x="2616434" y="1499919"/>
          <a:ext cx="2592029" cy="2361040"/>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cs typeface="Arial" panose="020B0604020202020204" pitchFamily="34" charset="0"/>
            </a:rPr>
            <a:t>Follow the TA Script exactly</a:t>
          </a:r>
        </a:p>
        <a:p>
          <a:pPr marL="0" lvl="0" indent="0" algn="l" defTabSz="1244600">
            <a:lnSpc>
              <a:spcPct val="90000"/>
            </a:lnSpc>
            <a:spcBef>
              <a:spcPct val="0"/>
            </a:spcBef>
            <a:spcAft>
              <a:spcPct val="35000"/>
            </a:spcAft>
            <a:buNone/>
          </a:pPr>
          <a:r>
            <a:rPr lang="en-US" sz="2800" kern="1200">
              <a:latin typeface="+mn-lt"/>
              <a:cs typeface="Arial" panose="020B0604020202020204" pitchFamily="34" charset="0"/>
            </a:rPr>
            <a:t>Circulate &amp; Monitor</a:t>
          </a:r>
        </a:p>
      </dsp:txBody>
      <dsp:txXfrm>
        <a:off x="2616434" y="1499919"/>
        <a:ext cx="2592029" cy="2361040"/>
      </dsp:txXfrm>
    </dsp:sp>
    <dsp:sp modelId="{E6C1AAE6-07BE-4D64-AE85-84361A643B1B}">
      <dsp:nvSpPr>
        <dsp:cNvPr id="0" name=""/>
        <dsp:cNvSpPr/>
      </dsp:nvSpPr>
      <dsp:spPr>
        <a:xfrm>
          <a:off x="5208464" y="963319"/>
          <a:ext cx="3231621" cy="1225643"/>
        </a:xfrm>
        <a:prstGeom prst="rightArrow">
          <a:avLst>
            <a:gd name="adj1" fmla="val 50000"/>
            <a:gd name="adj2" fmla="val 5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254000" bIns="194571" numCol="1" spcCol="1270" anchor="ctr" anchorCtr="0">
          <a:noAutofit/>
        </a:bodyPr>
        <a:lstStyle/>
        <a:p>
          <a:pPr marL="0" lvl="0" indent="0" algn="l" defTabSz="1422400">
            <a:lnSpc>
              <a:spcPct val="90000"/>
            </a:lnSpc>
            <a:spcBef>
              <a:spcPct val="0"/>
            </a:spcBef>
            <a:spcAft>
              <a:spcPct val="35000"/>
            </a:spcAft>
            <a:buNone/>
          </a:pPr>
          <a:r>
            <a:rPr lang="en-US" sz="3200" b="1" kern="1200">
              <a:effectLst>
                <a:outerShdw blurRad="38100" dist="38100" dir="2700000" algn="tl">
                  <a:srgbClr val="000000">
                    <a:alpha val="43137"/>
                  </a:srgbClr>
                </a:outerShdw>
              </a:effectLst>
              <a:latin typeface="+mn-lt"/>
              <a:cs typeface="Arial" panose="020B0604020202020204" pitchFamily="34" charset="0"/>
            </a:rPr>
            <a:t>After</a:t>
          </a:r>
        </a:p>
      </dsp:txBody>
      <dsp:txXfrm>
        <a:off x="5208464" y="1269730"/>
        <a:ext cx="2925210" cy="612821"/>
      </dsp:txXfrm>
    </dsp:sp>
    <dsp:sp modelId="{F0F867AF-5DA7-4352-A3F8-E1E662EB0B4D}">
      <dsp:nvSpPr>
        <dsp:cNvPr id="0" name=""/>
        <dsp:cNvSpPr/>
      </dsp:nvSpPr>
      <dsp:spPr>
        <a:xfrm>
          <a:off x="5208464" y="1908467"/>
          <a:ext cx="2592029" cy="2326487"/>
        </a:xfrm>
        <a:prstGeom prst="rect">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latin typeface="+mn-lt"/>
              <a:cs typeface="Arial" panose="020B0604020202020204" pitchFamily="34" charset="0"/>
            </a:rPr>
            <a:t>Collect &amp; Store Materials</a:t>
          </a:r>
        </a:p>
      </dsp:txBody>
      <dsp:txXfrm>
        <a:off x="5208464" y="1908467"/>
        <a:ext cx="2592029" cy="23264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10EB53-8541-463D-8157-30DF74D3B8F7}">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5A6B3D-B330-4ACA-8423-7C6BFEF4C3B8}">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A week prior to testing, districts will need to have the students do a practice test to become familiar with the online testing format.</a:t>
          </a:r>
        </a:p>
      </dsp:txBody>
      <dsp:txXfrm>
        <a:off x="0" y="0"/>
        <a:ext cx="6492875" cy="1276350"/>
      </dsp:txXfrm>
    </dsp:sp>
    <dsp:sp modelId="{BEE3E4CF-519D-43B7-8102-28C45475165B}">
      <dsp:nvSpPr>
        <dsp:cNvPr id="0" name=""/>
        <dsp:cNvSpPr/>
      </dsp:nvSpPr>
      <dsp:spPr>
        <a:xfrm>
          <a:off x="0" y="1276350"/>
          <a:ext cx="6492875"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3F0273-9479-4C55-89F1-E7B37AE16977}">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The day before testing in the district, print out the tickets online for the students in grades 1-12. Kindergarten, Alternate, Braille and Large print take the paper-pencil ACCESS.</a:t>
          </a:r>
        </a:p>
      </dsp:txBody>
      <dsp:txXfrm>
        <a:off x="0" y="1276350"/>
        <a:ext cx="6492875" cy="1276350"/>
      </dsp:txXfrm>
    </dsp:sp>
    <dsp:sp modelId="{7AD6A48A-202E-44E2-B89A-BDD3B7260CB8}">
      <dsp:nvSpPr>
        <dsp:cNvPr id="0" name=""/>
        <dsp:cNvSpPr/>
      </dsp:nvSpPr>
      <dsp:spPr>
        <a:xfrm>
          <a:off x="0" y="2552700"/>
          <a:ext cx="6492875"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3459EE-23C9-477D-9D95-EFAF82CDB3EC}">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Online Test Setup Window is Nov. 30, 2023- Feb. 16, 2024</a:t>
          </a:r>
        </a:p>
      </dsp:txBody>
      <dsp:txXfrm>
        <a:off x="0" y="2552700"/>
        <a:ext cx="6492875" cy="1276350"/>
      </dsp:txXfrm>
    </dsp:sp>
    <dsp:sp modelId="{594D39C1-54E1-47CB-B99D-D58C6516BED3}">
      <dsp:nvSpPr>
        <dsp:cNvPr id="0" name=""/>
        <dsp:cNvSpPr/>
      </dsp:nvSpPr>
      <dsp:spPr>
        <a:xfrm>
          <a:off x="0" y="382905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D6B096-0F21-48EA-8BF9-6B20A9CD165F}">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Testing Window is Jan. 4- Feb. 16, 2024</a:t>
          </a:r>
        </a:p>
      </dsp:txBody>
      <dsp:txXfrm>
        <a:off x="0" y="3829050"/>
        <a:ext cx="6492875" cy="12763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817B1-E5DF-4050-B7DA-300B466E9256}">
      <dsp:nvSpPr>
        <dsp:cNvPr id="0" name=""/>
        <dsp:cNvSpPr/>
      </dsp:nvSpPr>
      <dsp:spPr>
        <a:xfrm>
          <a:off x="1160739" y="68"/>
          <a:ext cx="3516816" cy="2110090"/>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Packing</a:t>
          </a:r>
        </a:p>
        <a:p>
          <a:pPr marL="171450" lvl="1" indent="-171450" algn="l" defTabSz="711200">
            <a:lnSpc>
              <a:spcPct val="90000"/>
            </a:lnSpc>
            <a:spcBef>
              <a:spcPct val="0"/>
            </a:spcBef>
            <a:spcAft>
              <a:spcPct val="15000"/>
            </a:spcAft>
            <a:buChar char="•"/>
          </a:pPr>
          <a:r>
            <a:rPr lang="en-US" sz="1600" kern="1200"/>
            <a:t>Receive materials from BACs</a:t>
          </a:r>
        </a:p>
        <a:p>
          <a:pPr marL="171450" lvl="1" indent="-171450" algn="l" defTabSz="711200">
            <a:lnSpc>
              <a:spcPct val="90000"/>
            </a:lnSpc>
            <a:spcBef>
              <a:spcPct val="0"/>
            </a:spcBef>
            <a:spcAft>
              <a:spcPct val="15000"/>
            </a:spcAft>
            <a:buChar char="•"/>
          </a:pPr>
          <a:r>
            <a:rPr lang="en-US" sz="1600" kern="1200"/>
            <a:t>Verify materials</a:t>
          </a:r>
        </a:p>
      </dsp:txBody>
      <dsp:txXfrm>
        <a:off x="1160739" y="68"/>
        <a:ext cx="3516816" cy="2110090"/>
      </dsp:txXfrm>
    </dsp:sp>
    <dsp:sp modelId="{B8E3D137-14D6-408C-AD17-7EA801E88D0F}">
      <dsp:nvSpPr>
        <dsp:cNvPr id="0" name=""/>
        <dsp:cNvSpPr/>
      </dsp:nvSpPr>
      <dsp:spPr>
        <a:xfrm>
          <a:off x="5029237" y="68"/>
          <a:ext cx="3516816" cy="2110090"/>
        </a:xfrm>
        <a:prstGeom prst="rect">
          <a:avLst/>
        </a:prstGeom>
        <a:solidFill>
          <a:schemeClr val="bg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Shipping</a:t>
          </a:r>
        </a:p>
        <a:p>
          <a:pPr marL="171450" lvl="1" indent="-171450" algn="l" defTabSz="711200">
            <a:lnSpc>
              <a:spcPct val="90000"/>
            </a:lnSpc>
            <a:spcBef>
              <a:spcPct val="0"/>
            </a:spcBef>
            <a:spcAft>
              <a:spcPct val="15000"/>
            </a:spcAft>
            <a:buChar char="•"/>
          </a:pPr>
          <a:r>
            <a:rPr lang="en-US" sz="1600" kern="1200"/>
            <a:t>Contact UPS</a:t>
          </a:r>
        </a:p>
        <a:p>
          <a:pPr marL="171450" lvl="1" indent="-171450" algn="l" defTabSz="711200">
            <a:lnSpc>
              <a:spcPct val="90000"/>
            </a:lnSpc>
            <a:spcBef>
              <a:spcPct val="0"/>
            </a:spcBef>
            <a:spcAft>
              <a:spcPct val="15000"/>
            </a:spcAft>
            <a:buChar char="•"/>
          </a:pPr>
          <a:r>
            <a:rPr lang="en-US" sz="1600" kern="1200"/>
            <a:t>Ship to DRC all Testing and Secure Materials</a:t>
          </a:r>
        </a:p>
        <a:p>
          <a:pPr marL="171450" lvl="1" indent="-171450" algn="l" defTabSz="711200">
            <a:lnSpc>
              <a:spcPct val="90000"/>
            </a:lnSpc>
            <a:spcBef>
              <a:spcPct val="0"/>
            </a:spcBef>
            <a:spcAft>
              <a:spcPct val="15000"/>
            </a:spcAft>
            <a:buChar char="•"/>
          </a:pPr>
          <a:r>
            <a:rPr lang="en-US" sz="1600" kern="1200"/>
            <a:t>Detailed instructions in the manual and in shipping instructions</a:t>
          </a:r>
        </a:p>
      </dsp:txBody>
      <dsp:txXfrm>
        <a:off x="5029237" y="68"/>
        <a:ext cx="3516816" cy="2110090"/>
      </dsp:txXfrm>
    </dsp:sp>
    <dsp:sp modelId="{35E11078-AD20-4E63-BB1C-19432BE62D48}">
      <dsp:nvSpPr>
        <dsp:cNvPr id="0" name=""/>
        <dsp:cNvSpPr/>
      </dsp:nvSpPr>
      <dsp:spPr>
        <a:xfrm>
          <a:off x="1160739" y="2461840"/>
          <a:ext cx="3516816" cy="2110090"/>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Rosters</a:t>
          </a:r>
        </a:p>
        <a:p>
          <a:pPr marL="171450" lvl="1" indent="-171450" algn="l" defTabSz="711200">
            <a:lnSpc>
              <a:spcPct val="90000"/>
            </a:lnSpc>
            <a:spcBef>
              <a:spcPct val="0"/>
            </a:spcBef>
            <a:spcAft>
              <a:spcPct val="15000"/>
            </a:spcAft>
            <a:buChar char="•"/>
          </a:pPr>
          <a:r>
            <a:rPr lang="en-US" sz="1600" kern="1200"/>
            <a:t>Make certain that rosters are completed in the Student Data Review and Roster (SDRR) application prior to the close of the testing window </a:t>
          </a:r>
          <a:endParaRPr lang="en-US" sz="1600" kern="1200">
            <a:solidFill>
              <a:srgbClr val="FF0000"/>
            </a:solidFill>
          </a:endParaRPr>
        </a:p>
        <a:p>
          <a:pPr marL="171450" lvl="1" indent="-171450" algn="l" defTabSz="711200">
            <a:lnSpc>
              <a:spcPct val="90000"/>
            </a:lnSpc>
            <a:spcBef>
              <a:spcPct val="0"/>
            </a:spcBef>
            <a:spcAft>
              <a:spcPct val="15000"/>
            </a:spcAft>
            <a:buChar char="•"/>
          </a:pPr>
          <a:r>
            <a:rPr lang="en-US" sz="1600" kern="1200"/>
            <a:t>File Nonparticipation Forms in SDRR and keep on-file in district</a:t>
          </a:r>
        </a:p>
      </dsp:txBody>
      <dsp:txXfrm>
        <a:off x="1160739" y="2461840"/>
        <a:ext cx="3516816" cy="2110090"/>
      </dsp:txXfrm>
    </dsp:sp>
    <dsp:sp modelId="{6B7651B4-994A-4BCD-ABC1-53014227D33F}">
      <dsp:nvSpPr>
        <dsp:cNvPr id="0" name=""/>
        <dsp:cNvSpPr/>
      </dsp:nvSpPr>
      <dsp:spPr>
        <a:xfrm>
          <a:off x="5092399" y="2461904"/>
          <a:ext cx="3516816" cy="211009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solidFill>
                <a:schemeClr val="bg1"/>
              </a:solidFill>
            </a:rPr>
            <a:t>Test Irregularities, if needed</a:t>
          </a:r>
        </a:p>
        <a:p>
          <a:pPr marL="171450" lvl="1" indent="-171450" algn="l" defTabSz="711200">
            <a:lnSpc>
              <a:spcPct val="90000"/>
            </a:lnSpc>
            <a:spcBef>
              <a:spcPct val="0"/>
            </a:spcBef>
            <a:spcAft>
              <a:spcPct val="15000"/>
            </a:spcAft>
            <a:buChar char="•"/>
          </a:pPr>
          <a:r>
            <a:rPr lang="en-US" sz="1600" kern="1200">
              <a:solidFill>
                <a:schemeClr val="bg1"/>
              </a:solidFill>
            </a:rPr>
            <a:t>Gather statements and data</a:t>
          </a:r>
        </a:p>
        <a:p>
          <a:pPr marL="171450" lvl="1" indent="-171450" algn="l" defTabSz="711200">
            <a:lnSpc>
              <a:spcPct val="90000"/>
            </a:lnSpc>
            <a:spcBef>
              <a:spcPct val="0"/>
            </a:spcBef>
            <a:spcAft>
              <a:spcPct val="15000"/>
            </a:spcAft>
            <a:buChar char="•"/>
          </a:pPr>
          <a:r>
            <a:rPr lang="en-US" sz="1600" kern="1200">
              <a:solidFill>
                <a:schemeClr val="bg1"/>
              </a:solidFill>
            </a:rPr>
            <a:t>Enter information into online </a:t>
          </a:r>
          <a:r>
            <a:rPr lang="en-US" sz="1600" kern="120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allegation reporting </a:t>
          </a:r>
          <a:r>
            <a:rPr lang="en-US" sz="1600" kern="1200">
              <a:solidFill>
                <a:schemeClr val="bg1"/>
              </a:solidFill>
            </a:rPr>
            <a:t>system</a:t>
          </a:r>
        </a:p>
      </dsp:txBody>
      <dsp:txXfrm>
        <a:off x="5092399" y="2461904"/>
        <a:ext cx="3516816" cy="211009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8203A-7589-4B58-909C-A2E4802705F1}"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2B80E4-A0DE-4AAF-B68B-EC3529951296}" type="slidenum">
              <a:rPr lang="en-US" smtClean="0"/>
              <a:t>‹#›</a:t>
            </a:fld>
            <a:endParaRPr lang="en-US"/>
          </a:p>
        </p:txBody>
      </p:sp>
    </p:spTree>
    <p:extLst>
      <p:ext uri="{BB962C8B-B14F-4D97-AF65-F5344CB8AC3E}">
        <p14:creationId xmlns:p14="http://schemas.microsoft.com/office/powerpoint/2010/main" val="4035465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wida-ams.us/default.aspx?leapp=General+Information"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8" Type="http://schemas.openxmlformats.org/officeDocument/2006/relationships/hyperlink" Target="https://www.wida-ams.us/default.aspx?leapp=General+Information" TargetMode="External"/><Relationship Id="rId3" Type="http://schemas.openxmlformats.org/officeDocument/2006/relationships/hyperlink" Target="https://wida.wisc.edu/assess/access/preparing?utm_source=Client%20Relations-WIDA%20Wednesday%20111418&amp;utm_medium=Direct%20email&amp;utm_campaign=WIDA%20Wednesday&amp;utm_content=Linked%20text" TargetMode="External"/><Relationship Id="rId7" Type="http://schemas.openxmlformats.org/officeDocument/2006/relationships/hyperlink" Target="https://portal.wida.us/client/TrainingResource/TechnologyCoordinator.aspx?utm_source=Client%20Relations-WIDA%20Wednesday%20111418&amp;utm_medium=Direct%20email&amp;utm_campaign=WIDA%20Wednesday&amp;utm_content=Linked%20text" TargetMode="External"/><Relationship Id="rId2" Type="http://schemas.openxmlformats.org/officeDocument/2006/relationships/slide" Target="../slides/slide114.xml"/><Relationship Id="rId1" Type="http://schemas.openxmlformats.org/officeDocument/2006/relationships/notesMaster" Target="../notesMasters/notesMaster1.xml"/><Relationship Id="rId6" Type="http://schemas.openxmlformats.org/officeDocument/2006/relationships/hyperlink" Target="https://portal.wida.us/client/documents/WIDASecurePortalUserGuide.pdf?utm_source=Client%20Relations-WIDA%20Wednesday%20111418&amp;utm_medium=Direct%20email&amp;utm_campaign=WIDA%20Wednesday&amp;utm_content=Linked%20text" TargetMode="External"/><Relationship Id="rId5" Type="http://schemas.openxmlformats.org/officeDocument/2006/relationships/hyperlink" Target="https://portal.wida.us/client/index.aspx?utm_source=Client%20Relations-WIDA%20Wednesday%20111418&amp;utm_medium=Direct%20email&amp;utm_campaign=WIDA%20Wednesday&amp;utm_content=Linked%20text" TargetMode="External"/><Relationship Id="rId4" Type="http://schemas.openxmlformats.org/officeDocument/2006/relationships/hyperlink" Target="https://wida.wisc.edu/assess/access/preparing-students?utm_source=Client%20Relations-WIDA%20Wednesday%20111418&amp;utm_medium=Direct%20email&amp;utm_campaign=WIDA%20Wednesday&amp;utm_content=Linked%20text"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1</a:t>
            </a:fld>
            <a:endParaRPr lang="en-US"/>
          </a:p>
        </p:txBody>
      </p:sp>
    </p:spTree>
    <p:extLst>
      <p:ext uri="{BB962C8B-B14F-4D97-AF65-F5344CB8AC3E}">
        <p14:creationId xmlns:p14="http://schemas.microsoft.com/office/powerpoint/2010/main" val="302676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You will use these two websites</a:t>
            </a:r>
            <a:r>
              <a:rPr lang="en-US" i="0" baseline="0"/>
              <a:t> while you prepare for and administer ACCESS for ELLs. Even though both websites have “WIDA” in their name, they each serve a different purpose.</a:t>
            </a:r>
          </a:p>
          <a:p>
            <a:endParaRPr lang="en-US" i="0"/>
          </a:p>
          <a:p>
            <a:r>
              <a:rPr lang="en-US" i="0"/>
              <a:t>The WIDA Secure portal is where you will locate the training courses for Test Administrators, take the quizzes, get the professional development, see resources like manuals, </a:t>
            </a:r>
            <a:r>
              <a:rPr lang="en-US" i="0" err="1"/>
              <a:t>etc</a:t>
            </a:r>
            <a:r>
              <a:rPr lang="en-US" i="0"/>
              <a:t> and to get to the recorded and live webinars.</a:t>
            </a:r>
          </a:p>
          <a:p>
            <a:endParaRPr lang="en-US" i="0"/>
          </a:p>
          <a:p>
            <a:r>
              <a:rPr lang="en-US" i="0"/>
              <a:t>WIDA AMS, short for WIDA Assessment Management System,</a:t>
            </a:r>
            <a:r>
              <a:rPr lang="en-US" i="0" baseline="0"/>
              <a:t> is managed by DRC. This is where your technology coordinator will download the testing software and manage you school’s connection to the online test content. The paper testing materials are ordered here, as well as managing the online testing process with printing test tickets, managing roles and staff, setting student registrations and monitoring students during testing.</a:t>
            </a: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15</a:t>
            </a:fld>
            <a:endParaRPr lang="en-US"/>
          </a:p>
        </p:txBody>
      </p:sp>
    </p:spTree>
    <p:extLst>
      <p:ext uri="{BB962C8B-B14F-4D97-AF65-F5344CB8AC3E}">
        <p14:creationId xmlns:p14="http://schemas.microsoft.com/office/powerpoint/2010/main" val="250803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16</a:t>
            </a:fld>
            <a:endParaRPr lang="en-US"/>
          </a:p>
        </p:txBody>
      </p:sp>
    </p:spTree>
    <p:extLst>
      <p:ext uri="{BB962C8B-B14F-4D97-AF65-F5344CB8AC3E}">
        <p14:creationId xmlns:p14="http://schemas.microsoft.com/office/powerpoint/2010/main" val="249422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t>WIDA defines the three main testing roles.</a:t>
            </a:r>
          </a:p>
          <a:p>
            <a:endParaRPr lang="en-US" altLang="en-US"/>
          </a:p>
          <a:p>
            <a:r>
              <a:rPr lang="en-US" altLang="en-US"/>
              <a:t>Each role’s training requirements are defined on the following slides.</a:t>
            </a:r>
          </a:p>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17</a:t>
            </a:fld>
            <a:endParaRPr lang="en-US"/>
          </a:p>
        </p:txBody>
      </p:sp>
    </p:spTree>
    <p:extLst>
      <p:ext uri="{BB962C8B-B14F-4D97-AF65-F5344CB8AC3E}">
        <p14:creationId xmlns:p14="http://schemas.microsoft.com/office/powerpoint/2010/main" val="265928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p:cNvSpPr>
            <a:spLocks noGrp="1" noRot="1" noChangeAspect="1" noTextEdit="1"/>
          </p:cNvSpPr>
          <p:nvPr>
            <p:ph type="sldImg"/>
          </p:nvPr>
        </p:nvSpPr>
        <p:spPr>
          <a:ln/>
        </p:spPr>
      </p:sp>
      <p:sp>
        <p:nvSpPr>
          <p:cNvPr id="95234" name="Notes Placeholder 2"/>
          <p:cNvSpPr>
            <a:spLocks noGrp="1"/>
          </p:cNvSpPr>
          <p:nvPr>
            <p:ph type="body" idx="1"/>
            <p:custDataLst>
              <p:tags r:id="rId1"/>
            </p:custDataLst>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a:t>Step 1:</a:t>
            </a:r>
            <a:r>
              <a:rPr lang="en-US"/>
              <a:t> Test Coordinators need to view training tutorials that are pertinent to the test coordination. The training tutorials are short presentations designed to teach you about a specific aspect of training. The state checklist should define these tasks. </a:t>
            </a:r>
          </a:p>
          <a:p>
            <a:pPr>
              <a:defRPr/>
            </a:pPr>
            <a:r>
              <a:rPr lang="en-US" b="1"/>
              <a:t>Step 2: </a:t>
            </a:r>
            <a:r>
              <a:rPr lang="en-US"/>
              <a:t>Complete the knowledge checks at the end of each training tutorial. These activities help Test Coordinators review key concepts and prepare for test coordination.</a:t>
            </a:r>
          </a:p>
          <a:p>
            <a:pPr>
              <a:defRPr/>
            </a:pPr>
            <a:r>
              <a:rPr lang="en-US" b="1"/>
              <a:t>Step 3</a:t>
            </a:r>
            <a:r>
              <a:rPr lang="en-US"/>
              <a:t>: Take appropriate quizzes </a:t>
            </a:r>
          </a:p>
          <a:p>
            <a:pPr marL="1053132" indent="-466618">
              <a:defRPr/>
            </a:pPr>
            <a:r>
              <a:rPr lang="en-US"/>
              <a:t>Kindergarten ACCESS for ELLs </a:t>
            </a:r>
          </a:p>
          <a:p>
            <a:pPr marL="1053132" indent="-466618">
              <a:defRPr/>
            </a:pPr>
            <a:r>
              <a:rPr lang="en-US"/>
              <a:t>Grades 1–12 Online Administration </a:t>
            </a:r>
          </a:p>
          <a:p>
            <a:pPr marL="1053132" indent="-466618">
              <a:defRPr/>
            </a:pPr>
            <a:r>
              <a:rPr lang="en-US"/>
              <a:t>Grades 1–12 Paper Administration </a:t>
            </a:r>
          </a:p>
          <a:p>
            <a:pPr marL="1053132" indent="-466618">
              <a:defRPr/>
            </a:pPr>
            <a:r>
              <a:rPr lang="en-US"/>
              <a:t>Grades 1–5 Paper Speaking (locally scored) </a:t>
            </a:r>
          </a:p>
          <a:p>
            <a:pPr marL="1053132" indent="-466618">
              <a:defRPr/>
            </a:pPr>
            <a:r>
              <a:rPr lang="en-US"/>
              <a:t>Grades 6–12 Paper Speaking (locally scored) </a:t>
            </a:r>
          </a:p>
          <a:p>
            <a:pPr marL="1053132" indent="-466618">
              <a:defRPr/>
            </a:pPr>
            <a:r>
              <a:rPr lang="en-US"/>
              <a:t>Alternate ACCESS for ELLs </a:t>
            </a:r>
          </a:p>
          <a:p>
            <a:pPr>
              <a:defRPr/>
            </a:pPr>
            <a:r>
              <a:rPr lang="en-US"/>
              <a:t>WIDA recommends that coordinators do the training for Test Administrators to familiarize themselves with all aspects of the administrators responsibilities.  </a:t>
            </a:r>
          </a:p>
          <a:p>
            <a:pPr>
              <a:defRPr/>
            </a:pPr>
            <a:endParaRPr lang="en-US"/>
          </a:p>
        </p:txBody>
      </p:sp>
      <p:sp>
        <p:nvSpPr>
          <p:cNvPr id="1157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58255" indent="-291636">
              <a:defRPr sz="1400">
                <a:solidFill>
                  <a:schemeClr val="tx1"/>
                </a:solidFill>
                <a:latin typeface="Arial" charset="0"/>
                <a:ea typeface="ＭＳ Ｐゴシック" charset="-128"/>
              </a:defRPr>
            </a:lvl2pPr>
            <a:lvl3pPr marL="1166546" indent="-233309">
              <a:defRPr sz="1400">
                <a:solidFill>
                  <a:schemeClr val="tx1"/>
                </a:solidFill>
                <a:latin typeface="Arial" charset="0"/>
                <a:ea typeface="ＭＳ Ｐゴシック" charset="-128"/>
              </a:defRPr>
            </a:lvl3pPr>
            <a:lvl4pPr marL="1633164" indent="-233309">
              <a:defRPr sz="1400">
                <a:solidFill>
                  <a:schemeClr val="tx1"/>
                </a:solidFill>
                <a:latin typeface="Arial" charset="0"/>
                <a:ea typeface="ＭＳ Ｐゴシック" charset="-128"/>
              </a:defRPr>
            </a:lvl4pPr>
            <a:lvl5pPr marL="2099782" indent="-233309">
              <a:defRPr sz="1400">
                <a:solidFill>
                  <a:schemeClr val="tx1"/>
                </a:solidFill>
                <a:latin typeface="Arial" charset="0"/>
                <a:ea typeface="ＭＳ Ｐゴシック" charset="-128"/>
              </a:defRPr>
            </a:lvl5pPr>
            <a:lvl6pPr marL="2566401" indent="-233309" eaLnBrk="0" fontAlgn="base" hangingPunct="0">
              <a:spcBef>
                <a:spcPct val="0"/>
              </a:spcBef>
              <a:spcAft>
                <a:spcPct val="0"/>
              </a:spcAft>
              <a:defRPr sz="1400">
                <a:solidFill>
                  <a:schemeClr val="tx1"/>
                </a:solidFill>
                <a:latin typeface="Arial" charset="0"/>
                <a:ea typeface="ＭＳ Ｐゴシック" charset="-128"/>
              </a:defRPr>
            </a:lvl6pPr>
            <a:lvl7pPr marL="3033019" indent="-233309" eaLnBrk="0" fontAlgn="base" hangingPunct="0">
              <a:spcBef>
                <a:spcPct val="0"/>
              </a:spcBef>
              <a:spcAft>
                <a:spcPct val="0"/>
              </a:spcAft>
              <a:defRPr sz="1400">
                <a:solidFill>
                  <a:schemeClr val="tx1"/>
                </a:solidFill>
                <a:latin typeface="Arial" charset="0"/>
                <a:ea typeface="ＭＳ Ｐゴシック" charset="-128"/>
              </a:defRPr>
            </a:lvl7pPr>
            <a:lvl8pPr marL="3499637" indent="-233309" eaLnBrk="0" fontAlgn="base" hangingPunct="0">
              <a:spcBef>
                <a:spcPct val="0"/>
              </a:spcBef>
              <a:spcAft>
                <a:spcPct val="0"/>
              </a:spcAft>
              <a:defRPr sz="1400">
                <a:solidFill>
                  <a:schemeClr val="tx1"/>
                </a:solidFill>
                <a:latin typeface="Arial" charset="0"/>
                <a:ea typeface="ＭＳ Ｐゴシック" charset="-128"/>
              </a:defRPr>
            </a:lvl8pPr>
            <a:lvl9pPr marL="3966256" indent="-233309" eaLnBrk="0" fontAlgn="base" hangingPunct="0">
              <a:spcBef>
                <a:spcPct val="0"/>
              </a:spcBef>
              <a:spcAft>
                <a:spcPct val="0"/>
              </a:spcAft>
              <a:defRPr sz="1400">
                <a:solidFill>
                  <a:schemeClr val="tx1"/>
                </a:solidFill>
                <a:latin typeface="Arial" charset="0"/>
                <a:ea typeface="ＭＳ Ｐゴシック" charset="-128"/>
              </a:defRPr>
            </a:lvl9pPr>
          </a:lstStyle>
          <a:p>
            <a:fld id="{55A63B89-8186-EF48-AD50-EBF26421E717}" type="slidenum">
              <a:rPr lang="en-US" altLang="en-US" sz="1200"/>
              <a:pPr/>
              <a:t>18</a:t>
            </a:fld>
            <a:endParaRPr lang="en-US" altLang="en-US" sz="1200"/>
          </a:p>
        </p:txBody>
      </p:sp>
    </p:spTree>
    <p:extLst>
      <p:ext uri="{BB962C8B-B14F-4D97-AF65-F5344CB8AC3E}">
        <p14:creationId xmlns:p14="http://schemas.microsoft.com/office/powerpoint/2010/main" val="3299193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a:t>Step 1:</a:t>
            </a:r>
            <a:r>
              <a:rPr lang="en-US"/>
              <a:t> Test Administrators need to view training tutorials that are pertinent to the test administration. The training tutorials are short presentations designed to teach you about a specific aspect of training. Your state checklist should define these tasks. </a:t>
            </a:r>
          </a:p>
          <a:p>
            <a:pPr>
              <a:defRPr/>
            </a:pPr>
            <a:r>
              <a:rPr lang="en-US" b="1"/>
              <a:t>Step 2: </a:t>
            </a:r>
            <a:r>
              <a:rPr lang="en-US"/>
              <a:t>Complete the knowledge checks at the end of each training tutorial. These activities help Test Administrators review key concepts and prepare for the test administration quiz. </a:t>
            </a:r>
          </a:p>
          <a:p>
            <a:pPr>
              <a:defRPr/>
            </a:pPr>
            <a:r>
              <a:rPr lang="en-US" b="1"/>
              <a:t>Step 3</a:t>
            </a:r>
            <a:r>
              <a:rPr lang="en-US"/>
              <a:t>: Take appropriate Quizzes </a:t>
            </a:r>
          </a:p>
          <a:p>
            <a:pPr marL="1053132" indent="-466618">
              <a:defRPr/>
            </a:pPr>
            <a:r>
              <a:rPr lang="en-US"/>
              <a:t>Kindergarten ACCESS for ELLs </a:t>
            </a:r>
          </a:p>
          <a:p>
            <a:pPr marL="1053132" indent="-466618">
              <a:defRPr/>
            </a:pPr>
            <a:r>
              <a:rPr lang="en-US"/>
              <a:t>Grades 1–12 Online Administration </a:t>
            </a:r>
          </a:p>
          <a:p>
            <a:pPr marL="1053132" indent="-466618">
              <a:defRPr/>
            </a:pPr>
            <a:r>
              <a:rPr lang="en-US"/>
              <a:t>Grades 1–12 Paper Administration </a:t>
            </a:r>
          </a:p>
          <a:p>
            <a:pPr marL="1053132" indent="-466618">
              <a:defRPr/>
            </a:pPr>
            <a:r>
              <a:rPr lang="en-US"/>
              <a:t>Grades 1–5 Paper Speaking (locally scored) </a:t>
            </a:r>
          </a:p>
          <a:p>
            <a:pPr marL="1053132" indent="-466618">
              <a:defRPr/>
            </a:pPr>
            <a:r>
              <a:rPr lang="en-US"/>
              <a:t>Grades 6–12 Paper Speaking (locally scored) </a:t>
            </a:r>
          </a:p>
          <a:p>
            <a:pPr marL="1053132" indent="-466618">
              <a:defRPr/>
            </a:pPr>
            <a:r>
              <a:rPr lang="en-US"/>
              <a:t>Alternate ACCESS for ELLs </a:t>
            </a:r>
          </a:p>
          <a:p>
            <a:pPr>
              <a:defRPr/>
            </a:pPr>
            <a:r>
              <a:rPr lang="en-US"/>
              <a:t>The next slides define the quizzes in more detail. </a:t>
            </a:r>
          </a:p>
        </p:txBody>
      </p:sp>
      <p:sp>
        <p:nvSpPr>
          <p:cNvPr id="117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58255" indent="-291636">
              <a:defRPr sz="1400">
                <a:solidFill>
                  <a:schemeClr val="tx1"/>
                </a:solidFill>
                <a:latin typeface="Arial" charset="0"/>
                <a:ea typeface="ＭＳ Ｐゴシック" charset="-128"/>
              </a:defRPr>
            </a:lvl2pPr>
            <a:lvl3pPr marL="1166546" indent="-233309">
              <a:defRPr sz="1400">
                <a:solidFill>
                  <a:schemeClr val="tx1"/>
                </a:solidFill>
                <a:latin typeface="Arial" charset="0"/>
                <a:ea typeface="ＭＳ Ｐゴシック" charset="-128"/>
              </a:defRPr>
            </a:lvl3pPr>
            <a:lvl4pPr marL="1633164" indent="-233309">
              <a:defRPr sz="1400">
                <a:solidFill>
                  <a:schemeClr val="tx1"/>
                </a:solidFill>
                <a:latin typeface="Arial" charset="0"/>
                <a:ea typeface="ＭＳ Ｐゴシック" charset="-128"/>
              </a:defRPr>
            </a:lvl4pPr>
            <a:lvl5pPr marL="2099782" indent="-233309">
              <a:defRPr sz="1400">
                <a:solidFill>
                  <a:schemeClr val="tx1"/>
                </a:solidFill>
                <a:latin typeface="Arial" charset="0"/>
                <a:ea typeface="ＭＳ Ｐゴシック" charset="-128"/>
              </a:defRPr>
            </a:lvl5pPr>
            <a:lvl6pPr marL="2566401" indent="-233309" eaLnBrk="0" fontAlgn="base" hangingPunct="0">
              <a:spcBef>
                <a:spcPct val="0"/>
              </a:spcBef>
              <a:spcAft>
                <a:spcPct val="0"/>
              </a:spcAft>
              <a:defRPr sz="1400">
                <a:solidFill>
                  <a:schemeClr val="tx1"/>
                </a:solidFill>
                <a:latin typeface="Arial" charset="0"/>
                <a:ea typeface="ＭＳ Ｐゴシック" charset="-128"/>
              </a:defRPr>
            </a:lvl6pPr>
            <a:lvl7pPr marL="3033019" indent="-233309" eaLnBrk="0" fontAlgn="base" hangingPunct="0">
              <a:spcBef>
                <a:spcPct val="0"/>
              </a:spcBef>
              <a:spcAft>
                <a:spcPct val="0"/>
              </a:spcAft>
              <a:defRPr sz="1400">
                <a:solidFill>
                  <a:schemeClr val="tx1"/>
                </a:solidFill>
                <a:latin typeface="Arial" charset="0"/>
                <a:ea typeface="ＭＳ Ｐゴシック" charset="-128"/>
              </a:defRPr>
            </a:lvl7pPr>
            <a:lvl8pPr marL="3499637" indent="-233309" eaLnBrk="0" fontAlgn="base" hangingPunct="0">
              <a:spcBef>
                <a:spcPct val="0"/>
              </a:spcBef>
              <a:spcAft>
                <a:spcPct val="0"/>
              </a:spcAft>
              <a:defRPr sz="1400">
                <a:solidFill>
                  <a:schemeClr val="tx1"/>
                </a:solidFill>
                <a:latin typeface="Arial" charset="0"/>
                <a:ea typeface="ＭＳ Ｐゴシック" charset="-128"/>
              </a:defRPr>
            </a:lvl8pPr>
            <a:lvl9pPr marL="3966256" indent="-233309" eaLnBrk="0" fontAlgn="base" hangingPunct="0">
              <a:spcBef>
                <a:spcPct val="0"/>
              </a:spcBef>
              <a:spcAft>
                <a:spcPct val="0"/>
              </a:spcAft>
              <a:defRPr sz="1400">
                <a:solidFill>
                  <a:schemeClr val="tx1"/>
                </a:solidFill>
                <a:latin typeface="Arial" charset="0"/>
                <a:ea typeface="ＭＳ Ｐゴシック" charset="-128"/>
              </a:defRPr>
            </a:lvl9pPr>
          </a:lstStyle>
          <a:p>
            <a:fld id="{617957EC-5ECC-E94E-842C-CF394D7575D2}" type="slidenum">
              <a:rPr lang="en-US" altLang="en-US" sz="1200"/>
              <a:pPr/>
              <a:t>19</a:t>
            </a:fld>
            <a:endParaRPr lang="en-US" altLang="en-US" sz="1200"/>
          </a:p>
        </p:txBody>
      </p:sp>
    </p:spTree>
    <p:extLst>
      <p:ext uri="{BB962C8B-B14F-4D97-AF65-F5344CB8AC3E}">
        <p14:creationId xmlns:p14="http://schemas.microsoft.com/office/powerpoint/2010/main" val="261742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Slide Image Placeholder 1"/>
          <p:cNvSpPr>
            <a:spLocks noGrp="1" noRot="1" noChangeAspect="1" noTextEdit="1"/>
          </p:cNvSpPr>
          <p:nvPr>
            <p:ph type="sldImg"/>
          </p:nvPr>
        </p:nvSpPr>
        <p:spPr>
          <a:ln/>
        </p:spPr>
      </p:sp>
      <p:sp>
        <p:nvSpPr>
          <p:cNvPr id="123906"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For Online Testing, Technology Coordinators should read the DRC INSIGHT Technology User Guide, complete the Technology Readiness Checklist., make sure all devices used for testing are updated and review the WIDA trainings for Technology Coordinators. They should work with the Test Coordinator to ensure completion of all tasks. </a:t>
            </a:r>
          </a:p>
          <a:p>
            <a:endParaRPr lang="en-US" altLang="en-US"/>
          </a:p>
          <a:p>
            <a:endParaRPr lang="en-US" altLang="en-US"/>
          </a:p>
          <a:p>
            <a:endParaRPr lang="en-US" altLang="en-US"/>
          </a:p>
        </p:txBody>
      </p:sp>
      <p:sp>
        <p:nvSpPr>
          <p:cNvPr id="1239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58255" indent="-291636">
              <a:defRPr sz="1400">
                <a:solidFill>
                  <a:schemeClr val="tx1"/>
                </a:solidFill>
                <a:latin typeface="Arial" charset="0"/>
                <a:ea typeface="ＭＳ Ｐゴシック" charset="-128"/>
              </a:defRPr>
            </a:lvl2pPr>
            <a:lvl3pPr marL="1166546" indent="-233309">
              <a:defRPr sz="1400">
                <a:solidFill>
                  <a:schemeClr val="tx1"/>
                </a:solidFill>
                <a:latin typeface="Arial" charset="0"/>
                <a:ea typeface="ＭＳ Ｐゴシック" charset="-128"/>
              </a:defRPr>
            </a:lvl3pPr>
            <a:lvl4pPr marL="1633164" indent="-233309">
              <a:defRPr sz="1400">
                <a:solidFill>
                  <a:schemeClr val="tx1"/>
                </a:solidFill>
                <a:latin typeface="Arial" charset="0"/>
                <a:ea typeface="ＭＳ Ｐゴシック" charset="-128"/>
              </a:defRPr>
            </a:lvl4pPr>
            <a:lvl5pPr marL="2099782" indent="-233309">
              <a:defRPr sz="1400">
                <a:solidFill>
                  <a:schemeClr val="tx1"/>
                </a:solidFill>
                <a:latin typeface="Arial" charset="0"/>
                <a:ea typeface="ＭＳ Ｐゴシック" charset="-128"/>
              </a:defRPr>
            </a:lvl5pPr>
            <a:lvl6pPr marL="2566401" indent="-233309" eaLnBrk="0" fontAlgn="base" hangingPunct="0">
              <a:spcBef>
                <a:spcPct val="0"/>
              </a:spcBef>
              <a:spcAft>
                <a:spcPct val="0"/>
              </a:spcAft>
              <a:defRPr sz="1400">
                <a:solidFill>
                  <a:schemeClr val="tx1"/>
                </a:solidFill>
                <a:latin typeface="Arial" charset="0"/>
                <a:ea typeface="ＭＳ Ｐゴシック" charset="-128"/>
              </a:defRPr>
            </a:lvl6pPr>
            <a:lvl7pPr marL="3033019" indent="-233309" eaLnBrk="0" fontAlgn="base" hangingPunct="0">
              <a:spcBef>
                <a:spcPct val="0"/>
              </a:spcBef>
              <a:spcAft>
                <a:spcPct val="0"/>
              </a:spcAft>
              <a:defRPr sz="1400">
                <a:solidFill>
                  <a:schemeClr val="tx1"/>
                </a:solidFill>
                <a:latin typeface="Arial" charset="0"/>
                <a:ea typeface="ＭＳ Ｐゴシック" charset="-128"/>
              </a:defRPr>
            </a:lvl7pPr>
            <a:lvl8pPr marL="3499637" indent="-233309" eaLnBrk="0" fontAlgn="base" hangingPunct="0">
              <a:spcBef>
                <a:spcPct val="0"/>
              </a:spcBef>
              <a:spcAft>
                <a:spcPct val="0"/>
              </a:spcAft>
              <a:defRPr sz="1400">
                <a:solidFill>
                  <a:schemeClr val="tx1"/>
                </a:solidFill>
                <a:latin typeface="Arial" charset="0"/>
                <a:ea typeface="ＭＳ Ｐゴシック" charset="-128"/>
              </a:defRPr>
            </a:lvl8pPr>
            <a:lvl9pPr marL="3966256" indent="-233309" eaLnBrk="0" fontAlgn="base" hangingPunct="0">
              <a:spcBef>
                <a:spcPct val="0"/>
              </a:spcBef>
              <a:spcAft>
                <a:spcPct val="0"/>
              </a:spcAft>
              <a:defRPr sz="1400">
                <a:solidFill>
                  <a:schemeClr val="tx1"/>
                </a:solidFill>
                <a:latin typeface="Arial" charset="0"/>
                <a:ea typeface="ＭＳ Ｐゴシック" charset="-128"/>
              </a:defRPr>
            </a:lvl9pPr>
          </a:lstStyle>
          <a:p>
            <a:fld id="{3E22F4E0-CA79-5C4E-B2EC-EE767E37BC60}" type="slidenum">
              <a:rPr lang="en-US" altLang="en-US" sz="1200"/>
              <a:pPr/>
              <a:t>20</a:t>
            </a:fld>
            <a:endParaRPr lang="en-US" altLang="en-US" sz="1200"/>
          </a:p>
        </p:txBody>
      </p:sp>
    </p:spTree>
    <p:extLst>
      <p:ext uri="{BB962C8B-B14F-4D97-AF65-F5344CB8AC3E}">
        <p14:creationId xmlns:p14="http://schemas.microsoft.com/office/powerpoint/2010/main" val="3476684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41B365-D8D5-4ED3-A31E-D03B3F7A9AA2}" type="slidenum">
              <a:rPr lang="en-US" smtClean="0"/>
              <a:t>21</a:t>
            </a:fld>
            <a:endParaRPr lang="en-US"/>
          </a:p>
        </p:txBody>
      </p:sp>
    </p:spTree>
    <p:extLst>
      <p:ext uri="{BB962C8B-B14F-4D97-AF65-F5344CB8AC3E}">
        <p14:creationId xmlns:p14="http://schemas.microsoft.com/office/powerpoint/2010/main" val="3160683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Alternate ACCESS for ELLs: Administration and Scoring is the first course listed under Assessment Training. Select “Course Details.”</a:t>
            </a:r>
          </a:p>
          <a:p>
            <a:r>
              <a:rPr lang="en-US"/>
              <a:t>Then click the button for “enroll now.” Then you will see a pop-up asking if your want to be enrolled in the course. Please select “Confirm.”</a:t>
            </a:r>
          </a:p>
          <a:p>
            <a:endParaRPr lang="en-US"/>
          </a:p>
          <a:p>
            <a:r>
              <a:rPr lang="en-US"/>
              <a:t>After you have enrolled, then you will see the option of Enter Course on this page. </a:t>
            </a:r>
          </a:p>
        </p:txBody>
      </p:sp>
      <p:sp>
        <p:nvSpPr>
          <p:cNvPr id="4" name="Slide Number Placeholder 3"/>
          <p:cNvSpPr>
            <a:spLocks noGrp="1"/>
          </p:cNvSpPr>
          <p:nvPr>
            <p:ph type="sldNum" sz="quarter" idx="5"/>
          </p:nvPr>
        </p:nvSpPr>
        <p:spPr/>
        <p:txBody>
          <a:bodyPr/>
          <a:lstStyle/>
          <a:p>
            <a:fld id="{2A7D5504-7911-47DD-A0B4-5C7FC246D5C8}" type="slidenum">
              <a:rPr lang="en-US" smtClean="0"/>
              <a:t>22</a:t>
            </a:fld>
            <a:endParaRPr lang="en-US"/>
          </a:p>
        </p:txBody>
      </p:sp>
    </p:spTree>
    <p:extLst>
      <p:ext uri="{BB962C8B-B14F-4D97-AF65-F5344CB8AC3E}">
        <p14:creationId xmlns:p14="http://schemas.microsoft.com/office/powerpoint/2010/main" val="2194833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a:latin typeface="+mn-lt"/>
                <a:ea typeface="+mn-ea"/>
                <a:cs typeface="+mn-cs"/>
              </a:rPr>
              <a:t>Each assessment in the ACCESS for ELLs suite of assessments has a general administration quiz, which educators must pass with a score of 80% of higher in order to become certified to administer the assessment. </a:t>
            </a:r>
          </a:p>
          <a:p>
            <a:pPr defTabSz="457200" eaLnBrk="1" fontAlgn="auto" hangingPunct="1">
              <a:spcBef>
                <a:spcPts val="0"/>
              </a:spcBef>
              <a:spcAft>
                <a:spcPts val="0"/>
              </a:spcAft>
              <a:defRPr/>
            </a:pPr>
            <a:endParaRPr lang="en-US" altLang="en-US">
              <a:latin typeface="+mn-lt"/>
              <a:ea typeface="+mn-ea"/>
              <a:cs typeface="+mn-cs"/>
            </a:endParaRPr>
          </a:p>
          <a:p>
            <a:pPr defTabSz="457200" eaLnBrk="1" fontAlgn="auto" hangingPunct="1">
              <a:spcBef>
                <a:spcPts val="0"/>
              </a:spcBef>
              <a:spcAft>
                <a:spcPts val="0"/>
              </a:spcAft>
              <a:defRPr/>
            </a:pPr>
            <a:r>
              <a:rPr lang="en-US" altLang="en-US"/>
              <a:t>WIDA recommends taking the quiz immediately after completing the training. Once you have passed an administration quiz, your training certificates within the WIDA Secure Portal will be updated to reflect your status as a certified Test Administrator for that component of the assessment suite.</a:t>
            </a:r>
          </a:p>
          <a:p>
            <a:pPr defTabSz="457200" eaLnBrk="1" fontAlgn="auto" hangingPunct="1">
              <a:spcBef>
                <a:spcPts val="0"/>
              </a:spcBef>
              <a:spcAft>
                <a:spcPts val="0"/>
              </a:spcAft>
              <a:defRPr/>
            </a:pPr>
            <a:endParaRPr lang="en-US">
              <a:latin typeface="+mn-lt"/>
              <a:ea typeface="+mn-ea"/>
              <a:cs typeface="+mn-cs"/>
            </a:endParaRPr>
          </a:p>
          <a:p>
            <a:pPr defTabSz="457200" eaLnBrk="1" fontAlgn="auto" hangingPunct="1">
              <a:spcBef>
                <a:spcPts val="0"/>
              </a:spcBef>
              <a:spcAft>
                <a:spcPts val="0"/>
              </a:spcAft>
              <a:defRPr/>
            </a:pPr>
            <a:r>
              <a:rPr lang="en-US">
                <a:latin typeface="+mn-lt"/>
                <a:ea typeface="+mn-ea"/>
                <a:cs typeface="+mn-cs"/>
              </a:rPr>
              <a:t>Because the Speaking section of ACCESS for ELLs is locally scored, there is also a Speaking training component &amp; </a:t>
            </a:r>
            <a:r>
              <a:rPr lang="en-US" altLang="en-US"/>
              <a:t>Speaking certification quizzes. </a:t>
            </a:r>
          </a:p>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23</a:t>
            </a:fld>
            <a:endParaRPr lang="en-US"/>
          </a:p>
        </p:txBody>
      </p:sp>
    </p:spTree>
    <p:extLst>
      <p:ext uri="{BB962C8B-B14F-4D97-AF65-F5344CB8AC3E}">
        <p14:creationId xmlns:p14="http://schemas.microsoft.com/office/powerpoint/2010/main" val="1495558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mn-lt"/>
                <a:ea typeface="+mn-ea"/>
                <a:cs typeface="+mn-cs"/>
              </a:rPr>
              <a:t>These trainings are under the assessment training when you log in to the WIDA Secure Portal.</a:t>
            </a:r>
            <a:endParaRPr lang="en-US" b="1"/>
          </a:p>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24</a:t>
            </a:fld>
            <a:endParaRPr lang="en-US"/>
          </a:p>
        </p:txBody>
      </p:sp>
    </p:spTree>
    <p:extLst>
      <p:ext uri="{BB962C8B-B14F-4D97-AF65-F5344CB8AC3E}">
        <p14:creationId xmlns:p14="http://schemas.microsoft.com/office/powerpoint/2010/main" val="99430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During administration, school and district staff must follow all state and local safety guidelines. These decisions should be made in accordance with local health department and state government guidelines at the time of testing. Testing plans may be modified given the changing circumstances of the pandemic. Adjustments may be needed as COVID-19 outbreak conditions change. </a:t>
            </a:r>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4</a:t>
            </a:fld>
            <a:endParaRPr lang="en-US"/>
          </a:p>
        </p:txBody>
      </p:sp>
    </p:spTree>
    <p:extLst>
      <p:ext uri="{BB962C8B-B14F-4D97-AF65-F5344CB8AC3E}">
        <p14:creationId xmlns:p14="http://schemas.microsoft.com/office/powerpoint/2010/main" val="2721678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2BC98-6EA0-4EE7-A97F-558F26662BCA}" type="slidenum">
              <a:rPr lang="en-US" smtClean="0"/>
              <a:t>25</a:t>
            </a:fld>
            <a:endParaRPr lang="en-US"/>
          </a:p>
        </p:txBody>
      </p:sp>
    </p:spTree>
    <p:extLst>
      <p:ext uri="{BB962C8B-B14F-4D97-AF65-F5344CB8AC3E}">
        <p14:creationId xmlns:p14="http://schemas.microsoft.com/office/powerpoint/2010/main" val="1132383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27</a:t>
            </a:fld>
            <a:endParaRPr lang="en-US"/>
          </a:p>
        </p:txBody>
      </p:sp>
    </p:spTree>
    <p:extLst>
      <p:ext uri="{BB962C8B-B14F-4D97-AF65-F5344CB8AC3E}">
        <p14:creationId xmlns:p14="http://schemas.microsoft.com/office/powerpoint/2010/main" val="7223237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EL students must meet both criteria to exit from EL program.</a:t>
            </a:r>
          </a:p>
        </p:txBody>
      </p:sp>
      <p:sp>
        <p:nvSpPr>
          <p:cNvPr id="46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Verdana" pitchFamily="34" charset="0"/>
              </a:defRPr>
            </a:lvl1pPr>
            <a:lvl2pPr marL="742855" indent="-285714">
              <a:defRPr>
                <a:solidFill>
                  <a:schemeClr val="tx1"/>
                </a:solidFill>
                <a:latin typeface="Verdana" pitchFamily="34" charset="0"/>
              </a:defRPr>
            </a:lvl2pPr>
            <a:lvl3pPr marL="1142854" indent="-228571">
              <a:defRPr>
                <a:solidFill>
                  <a:schemeClr val="tx1"/>
                </a:solidFill>
                <a:latin typeface="Verdana" pitchFamily="34" charset="0"/>
              </a:defRPr>
            </a:lvl3pPr>
            <a:lvl4pPr marL="1599995" indent="-228571">
              <a:defRPr>
                <a:solidFill>
                  <a:schemeClr val="tx1"/>
                </a:solidFill>
                <a:latin typeface="Verdana" pitchFamily="34" charset="0"/>
              </a:defRPr>
            </a:lvl4pPr>
            <a:lvl5pPr marL="2057138" indent="-228571">
              <a:defRPr>
                <a:solidFill>
                  <a:schemeClr val="tx1"/>
                </a:solidFill>
                <a:latin typeface="Verdana" pitchFamily="34" charset="0"/>
              </a:defRPr>
            </a:lvl5pPr>
            <a:lvl6pPr marL="2514279" indent="-228571" fontAlgn="base">
              <a:spcBef>
                <a:spcPct val="0"/>
              </a:spcBef>
              <a:spcAft>
                <a:spcPct val="0"/>
              </a:spcAft>
              <a:defRPr>
                <a:solidFill>
                  <a:schemeClr val="tx1"/>
                </a:solidFill>
                <a:latin typeface="Verdana" pitchFamily="34" charset="0"/>
              </a:defRPr>
            </a:lvl6pPr>
            <a:lvl7pPr marL="2971420" indent="-228571" fontAlgn="base">
              <a:spcBef>
                <a:spcPct val="0"/>
              </a:spcBef>
              <a:spcAft>
                <a:spcPct val="0"/>
              </a:spcAft>
              <a:defRPr>
                <a:solidFill>
                  <a:schemeClr val="tx1"/>
                </a:solidFill>
                <a:latin typeface="Verdana" pitchFamily="34" charset="0"/>
              </a:defRPr>
            </a:lvl7pPr>
            <a:lvl8pPr marL="3428562" indent="-228571" fontAlgn="base">
              <a:spcBef>
                <a:spcPct val="0"/>
              </a:spcBef>
              <a:spcAft>
                <a:spcPct val="0"/>
              </a:spcAft>
              <a:defRPr>
                <a:solidFill>
                  <a:schemeClr val="tx1"/>
                </a:solidFill>
                <a:latin typeface="Verdana" pitchFamily="34" charset="0"/>
              </a:defRPr>
            </a:lvl8pPr>
            <a:lvl9pPr marL="3885704" indent="-228571" fontAlgn="base">
              <a:spcBef>
                <a:spcPct val="0"/>
              </a:spcBef>
              <a:spcAft>
                <a:spcPct val="0"/>
              </a:spcAft>
              <a:defRPr>
                <a:solidFill>
                  <a:schemeClr val="tx1"/>
                </a:solidFill>
                <a:latin typeface="Verdana" pitchFamily="34" charset="0"/>
              </a:defRPr>
            </a:lvl9pPr>
          </a:lstStyle>
          <a:p>
            <a:pPr fontAlgn="base">
              <a:spcBef>
                <a:spcPct val="0"/>
              </a:spcBef>
              <a:spcAft>
                <a:spcPct val="0"/>
              </a:spcAft>
              <a:defRPr/>
            </a:pPr>
            <a:fld id="{8E4DE0F5-4402-4852-A8E9-184A70658201}" type="slidenum">
              <a:rPr lang="en-US" altLang="en-US" smtClean="0">
                <a:latin typeface="Arial" charset="0"/>
              </a:rPr>
              <a:pPr fontAlgn="base">
                <a:spcBef>
                  <a:spcPct val="0"/>
                </a:spcBef>
                <a:spcAft>
                  <a:spcPct val="0"/>
                </a:spcAft>
                <a:defRPr/>
              </a:pPr>
              <a:t>31</a:t>
            </a:fld>
            <a:endParaRPr lang="en-US" altLang="en-US">
              <a:latin typeface="Arial" charset="0"/>
            </a:endParaRPr>
          </a:p>
        </p:txBody>
      </p:sp>
    </p:spTree>
    <p:extLst>
      <p:ext uri="{BB962C8B-B14F-4D97-AF65-F5344CB8AC3E}">
        <p14:creationId xmlns:p14="http://schemas.microsoft.com/office/powerpoint/2010/main" val="3386480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Here are some general responsibilities you have before, during, and after test administration.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Before administering the test, make sure the student has the appropriate materials and that the student’s test booklet has his/her name.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During the test administration, follow the Test Administration Script exactly. Item prompts and answer choices may not be read aloud, unless scripted or part of the audio CD. Circulate through the testing room and monitor student work: Bubble responses completely, erase changes thoroughly &amp; make no other marks in test booklet other than in specified places.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After each test session, follow all district security guidelines for collecting and storing test materials.</a:t>
            </a:r>
            <a:endParaRPr lang="en-US" baseline="0"/>
          </a:p>
          <a:p>
            <a:endParaRPr lang="en-US" baseline="0"/>
          </a:p>
          <a:p>
            <a:endParaRPr lang="en-US" b="1"/>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33</a:t>
            </a:fld>
            <a:endParaRPr lang="en-US"/>
          </a:p>
        </p:txBody>
      </p:sp>
    </p:spTree>
    <p:extLst>
      <p:ext uri="{BB962C8B-B14F-4D97-AF65-F5344CB8AC3E}">
        <p14:creationId xmlns:p14="http://schemas.microsoft.com/office/powerpoint/2010/main" val="29788202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ACCESS for ELLs  Paper test is designed to maximize student engagement and accessibility.  Key features include graphic-supported items, audio-supported directions, narrated and guided introduction by a human voice for each domain test, thematic folders pertaining to a unified theme, practice items, and modeled responses for the productive domains.</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F3CB299E-CD36-F042-8CE0-36E62970DABE}" type="slidenum">
              <a:rPr lang="en-US" altLang="en-US" sz="1200"/>
              <a:pPr/>
              <a:t>34</a:t>
            </a:fld>
            <a:endParaRPr lang="en-US" altLang="en-US" sz="1200"/>
          </a:p>
        </p:txBody>
      </p:sp>
    </p:spTree>
    <p:extLst>
      <p:ext uri="{BB962C8B-B14F-4D97-AF65-F5344CB8AC3E}">
        <p14:creationId xmlns:p14="http://schemas.microsoft.com/office/powerpoint/2010/main" val="3395646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All labels go in the top right-hand corner in Box A</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This is an animated slide.  Click to show the Pre-ID Label.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A Pre ID-Label goes on, and bubble in the testing date for all students with that label.</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 to show the District School Label.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District/School Label is used when you have no Pre ID-Label for the student. It also goes in top right-hand corner and you will complete all demographic information</a:t>
            </a: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Click to show the Do Not Process Label.</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Books with Do Not Process Labels will not be scored and will be put in warehouse. </a:t>
            </a:r>
            <a:r>
              <a:rPr lang="en-US" sz="1200" b="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35</a:t>
            </a:fld>
            <a:endParaRPr lang="en-US"/>
          </a:p>
        </p:txBody>
      </p:sp>
    </p:spTree>
    <p:extLst>
      <p:ext uri="{BB962C8B-B14F-4D97-AF65-F5344CB8AC3E}">
        <p14:creationId xmlns:p14="http://schemas.microsoft.com/office/powerpoint/2010/main" val="24638415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the Date of Testing field on all test booklets, regardless of whether a Pre-ID or District/School label is used. If the student tests over multiple days, record the date on which the student completes testing. If the student has transferred out of your school or district since testing, record the last day of the school’s testing window.</a:t>
            </a:r>
          </a:p>
        </p:txBody>
      </p:sp>
      <p:sp>
        <p:nvSpPr>
          <p:cNvPr id="4" name="Slide Number Placeholder 3"/>
          <p:cNvSpPr>
            <a:spLocks noGrp="1"/>
          </p:cNvSpPr>
          <p:nvPr>
            <p:ph type="sldNum" sz="quarter" idx="5"/>
          </p:nvPr>
        </p:nvSpPr>
        <p:spPr/>
        <p:txBody>
          <a:bodyPr/>
          <a:lstStyle/>
          <a:p>
            <a:fld id="{2A7D5504-7911-47DD-A0B4-5C7FC246D5C8}" type="slidenum">
              <a:rPr lang="en-US" smtClean="0"/>
              <a:t>36</a:t>
            </a:fld>
            <a:endParaRPr lang="en-US"/>
          </a:p>
        </p:txBody>
      </p:sp>
    </p:spTree>
    <p:extLst>
      <p:ext uri="{BB962C8B-B14F-4D97-AF65-F5344CB8AC3E}">
        <p14:creationId xmlns:p14="http://schemas.microsoft.com/office/powerpoint/2010/main" val="2498251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If there is no Pre-ID label and you need to complete demographic information manually on the front and back cover of the test booklet, you can find explicit directions in the Test Administration Manual.  Please make sure to use a #2 pencil when completing the required fields. You also need to affix a School/District Information label in the right upper hand corner.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Remember that you must document accommodations on the test booklet if there is no Pre-ID label. Also, it is the responsibility of the testing district/school to supply the correct District Code number and School Code number to the persons who will be responsible for verifying this information on the Pre-ID Label or recording this information in the demographic section of each test booklet. </a:t>
            </a:r>
            <a:endParaRPr lang="en-US" sz="1300" u="sng"/>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37</a:t>
            </a:fld>
            <a:endParaRPr lang="en-US"/>
          </a:p>
        </p:txBody>
      </p:sp>
    </p:spTree>
    <p:extLst>
      <p:ext uri="{BB962C8B-B14F-4D97-AF65-F5344CB8AC3E}">
        <p14:creationId xmlns:p14="http://schemas.microsoft.com/office/powerpoint/2010/main" val="9511936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You will need to schedule test sessions for each tier within each grade-level cluster. Only schedule one grade-level cluster, one tier, and one domain of the test at a time. When scheduling your test sessions, you should complete and retain the Test Session Master Schedule. It allows you to view all group administered test sessions for all grade-level clusters and tiers. </a:t>
            </a:r>
          </a:p>
          <a:p>
            <a:endParaRPr lang="en-US" i="0"/>
          </a:p>
          <a:p>
            <a:r>
              <a:rPr lang="en-US" sz="1200" i="0" kern="1200">
                <a:solidFill>
                  <a:schemeClr val="tx1"/>
                </a:solidFill>
                <a:effectLst/>
                <a:latin typeface="+mn-lt"/>
                <a:ea typeface="+mn-ea"/>
                <a:cs typeface="+mn-cs"/>
              </a:rPr>
              <a:t>WIDA recommends having no more than 15 students per administered test session, based on the testing room. There should be enough space for all students to work independently and without major distraction.</a:t>
            </a:r>
          </a:p>
          <a:p>
            <a:r>
              <a:rPr lang="en-US" sz="1200" i="0" kern="1200">
                <a:solidFill>
                  <a:schemeClr val="tx1"/>
                </a:solidFill>
                <a:effectLst/>
                <a:latin typeface="+mn-lt"/>
                <a:ea typeface="+mn-ea"/>
                <a:cs typeface="+mn-cs"/>
              </a:rPr>
              <a:t> </a:t>
            </a:r>
          </a:p>
          <a:p>
            <a:r>
              <a:rPr lang="en-US" sz="1200" i="0" kern="1200">
                <a:solidFill>
                  <a:schemeClr val="tx1"/>
                </a:solidFill>
                <a:effectLst/>
                <a:latin typeface="+mn-lt"/>
                <a:ea typeface="+mn-ea"/>
                <a:cs typeface="+mn-cs"/>
              </a:rPr>
              <a:t>Although it is not required, students with very limited English proficiency may benefit from having you test them in smaller groups. For example, you may test Tier A fourth graders separately from Tier A fifth graders, and Tier A sixth graders separately from Tier A seventh and eighth graders. However, if this is not possible, you may test all Tier A students within a grade-level cluster together. </a:t>
            </a:r>
          </a:p>
          <a:p>
            <a:r>
              <a:rPr lang="en-US" sz="1200" i="0" kern="1200">
                <a:solidFill>
                  <a:schemeClr val="tx1"/>
                </a:solidFill>
                <a:effectLst/>
                <a:latin typeface="+mn-lt"/>
                <a:ea typeface="+mn-ea"/>
                <a:cs typeface="+mn-cs"/>
              </a:rPr>
              <a:t>Whenever possible, test the same students together across both test sessions, Session 1: Listening/Reading and Session 2: Writing. That is, do not change the roster of students from one session to another, as this will require reorganizing stacks of test booklets.</a:t>
            </a:r>
            <a:endParaRPr lang="en-US" i="0"/>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38</a:t>
            </a:fld>
            <a:endParaRPr lang="en-US"/>
          </a:p>
        </p:txBody>
      </p:sp>
    </p:spTree>
    <p:extLst>
      <p:ext uri="{BB962C8B-B14F-4D97-AF65-F5344CB8AC3E}">
        <p14:creationId xmlns:p14="http://schemas.microsoft.com/office/powerpoint/2010/main" val="2867825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1">
                <a:effectLst/>
                <a:latin typeface="Complex script font"/>
                <a:ea typeface="Calibri" panose="020F0502020204030204" pitchFamily="34" charset="0"/>
                <a:cs typeface="Times New Roman" panose="02020603050405020304" pitchFamily="18" charset="0"/>
              </a:rPr>
              <a:t>Kindergarten ACCESS for ELLs is designed to be interactive, child-friendly, and age-appropriate. This test has three unique features. One of these is the manipulatives. Much of Kindergarten learning is hands-on. The test incorporates picture cards and an activity board with various matching, identifying, and describing activities. Additionally, the tests are interactive and task-based, with a variety of activities for the student to demonstrate his or her language proficiency. In this way, the test is similar to a kindergartener’s classroom experience. </a:t>
            </a:r>
          </a:p>
          <a:p>
            <a:pPr marL="0" marR="0">
              <a:lnSpc>
                <a:spcPct val="107000"/>
              </a:lnSpc>
              <a:spcBef>
                <a:spcPts val="0"/>
              </a:spcBef>
              <a:spcAft>
                <a:spcPts val="800"/>
              </a:spcAft>
            </a:pPr>
            <a:r>
              <a:rPr lang="en-US" sz="1200" i="1">
                <a:effectLst/>
                <a:latin typeface="Complex script fon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i="1">
                <a:effectLst/>
                <a:latin typeface="Complex script font"/>
                <a:ea typeface="Calibri" panose="020F0502020204030204" pitchFamily="34" charset="0"/>
                <a:cs typeface="Times New Roman" panose="02020603050405020304" pitchFamily="18" charset="0"/>
              </a:rPr>
              <a:t>Another feature is that the test is organized in themes. Students in  Kindergarten do not respond well to cognitive leaps and disconnect between questions.  Each test form allows students to experience both a narrative text and an informational/expository test centered around two central themes.</a:t>
            </a:r>
          </a:p>
          <a:p>
            <a:pPr marL="0" marR="0">
              <a:lnSpc>
                <a:spcPct val="107000"/>
              </a:lnSpc>
              <a:spcBef>
                <a:spcPts val="0"/>
              </a:spcBef>
              <a:spcAft>
                <a:spcPts val="800"/>
              </a:spcAft>
            </a:pPr>
            <a:r>
              <a:rPr lang="en-US" sz="1200" i="1">
                <a:effectLst/>
                <a:latin typeface="Complex script fon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i="1">
                <a:effectLst/>
                <a:latin typeface="Complex script font"/>
                <a:ea typeface="Calibri" panose="020F0502020204030204" pitchFamily="34" charset="0"/>
                <a:cs typeface="Times New Roman" panose="02020603050405020304" pitchFamily="18" charset="0"/>
              </a:rPr>
              <a:t>Also, following the kindergarten classroom experiences the test includes interactive writing. A “Writing Experience,” associated with the narrative story, allows whatever the students are able to produce in writing to be scored with a rubric as a Level 0–6, depending on the performance of the students.  In the second folder, students begin the writing tasks based on their previous performance.</a:t>
            </a:r>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39</a:t>
            </a:fld>
            <a:endParaRPr lang="en-US"/>
          </a:p>
        </p:txBody>
      </p:sp>
    </p:spTree>
    <p:extLst>
      <p:ext uri="{BB962C8B-B14F-4D97-AF65-F5344CB8AC3E}">
        <p14:creationId xmlns:p14="http://schemas.microsoft.com/office/powerpoint/2010/main" val="40127312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313261-BFF1-4B1B-BFE2-D7EB87C9CF20}" type="slidenum">
              <a:rPr lang="en-US" smtClean="0"/>
              <a:t>5</a:t>
            </a:fld>
            <a:endParaRPr lang="en-US"/>
          </a:p>
        </p:txBody>
      </p:sp>
    </p:spTree>
    <p:extLst>
      <p:ext uri="{BB962C8B-B14F-4D97-AF65-F5344CB8AC3E}">
        <p14:creationId xmlns:p14="http://schemas.microsoft.com/office/powerpoint/2010/main" val="2353418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Administering Kindergarten ACCESS for ELLs usually takes about 45 minutes. However, due to the adaptive nature of the test, high proficiency students will likely take longer and beginning proficiency students might need significantly less time. Breaks during the test administration session are appropriate for kindergarten students, and these pauses can increase the time you’ll need for testing. Adding breaks should extend the testing time to no more than 60 minutes.</a:t>
            </a:r>
          </a:p>
          <a:p>
            <a:endParaRPr lang="en-US" i="1"/>
          </a:p>
          <a:p>
            <a:r>
              <a:rPr lang="en-US" i="1"/>
              <a:t>If test administrators must divide a test administration into two sessions, they can use the planned break after Part C as the stopping and starting point. There can be no more than two consecutive school days between testing sessions.</a:t>
            </a:r>
          </a:p>
        </p:txBody>
      </p:sp>
      <p:sp>
        <p:nvSpPr>
          <p:cNvPr id="4" name="Slide Number Placeholder 3"/>
          <p:cNvSpPr>
            <a:spLocks noGrp="1"/>
          </p:cNvSpPr>
          <p:nvPr>
            <p:ph type="sldNum" sz="quarter" idx="10"/>
          </p:nvPr>
        </p:nvSpPr>
        <p:spPr/>
        <p:txBody>
          <a:bodyPr/>
          <a:lstStyle/>
          <a:p>
            <a:fld id="{0611B8ED-3563-CD45-9391-D40A6EF97963}" type="slidenum">
              <a:rPr lang="en-US" smtClean="0"/>
              <a:pPr/>
              <a:t>41</a:t>
            </a:fld>
            <a:endParaRPr lang="en-US"/>
          </a:p>
        </p:txBody>
      </p:sp>
    </p:spTree>
    <p:extLst>
      <p:ext uri="{BB962C8B-B14F-4D97-AF65-F5344CB8AC3E}">
        <p14:creationId xmlns:p14="http://schemas.microsoft.com/office/powerpoint/2010/main" val="1637199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i="0">
                <a:effectLst/>
                <a:latin typeface="+mn-lt"/>
                <a:ea typeface="Calibri" panose="020F0502020204030204" pitchFamily="34" charset="0"/>
                <a:cs typeface="Times New Roman" panose="02020603050405020304" pitchFamily="18" charset="0"/>
              </a:rPr>
              <a:t>Prior to testing, you should become familiar with the Test Administrator’s Script for each portion of the Kindergarten test.</a:t>
            </a:r>
          </a:p>
          <a:p>
            <a:pPr marL="0" marR="0">
              <a:lnSpc>
                <a:spcPct val="107000"/>
              </a:lnSpc>
              <a:spcBef>
                <a:spcPts val="0"/>
              </a:spcBef>
              <a:spcAft>
                <a:spcPts val="800"/>
              </a:spcAft>
            </a:pPr>
            <a:endParaRPr lang="en-US" sz="1200" i="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i="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i="0">
                <a:effectLst/>
                <a:latin typeface="+mn-lt"/>
                <a:ea typeface="Calibri" panose="020F0502020204030204" pitchFamily="34" charset="0"/>
                <a:cs typeface="Times New Roman" panose="02020603050405020304" pitchFamily="18" charset="0"/>
              </a:rPr>
              <a:t>As you know, Kindergarten children may or may not be comfortable with an unfamiliar adult. It is important to build rapport with the child if the child does not know you. You want to make sure the child is comfortable to engage in conversation with you. Therefore, having a quiet room all set up and ready to go minimizes your distractions from making the child feel comfortable. </a:t>
            </a:r>
          </a:p>
          <a:p>
            <a:pPr marL="0" marR="0">
              <a:lnSpc>
                <a:spcPct val="107000"/>
              </a:lnSpc>
              <a:spcBef>
                <a:spcPts val="0"/>
              </a:spcBef>
              <a:spcAft>
                <a:spcPts val="800"/>
              </a:spcAft>
            </a:pPr>
            <a:r>
              <a:rPr lang="en-US" sz="1200" i="0">
                <a:effectLst/>
                <a:latin typeface="+mn-lt"/>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i="0">
                <a:effectLst/>
                <a:latin typeface="+mn-lt"/>
                <a:ea typeface="Calibri" panose="020F0502020204030204" pitchFamily="34" charset="0"/>
                <a:cs typeface="Times New Roman" panose="02020603050405020304" pitchFamily="18" charset="0"/>
              </a:rPr>
              <a:t> </a:t>
            </a:r>
            <a:endParaRPr lang="en-US" sz="1200" i="0">
              <a:latin typeface="+mn-lt"/>
            </a:endParaRPr>
          </a:p>
        </p:txBody>
      </p:sp>
      <p:sp>
        <p:nvSpPr>
          <p:cNvPr id="4" name="Slide Number Placeholder 3"/>
          <p:cNvSpPr>
            <a:spLocks noGrp="1"/>
          </p:cNvSpPr>
          <p:nvPr>
            <p:ph type="sldNum" sz="quarter" idx="5"/>
          </p:nvPr>
        </p:nvSpPr>
        <p:spPr/>
        <p:txBody>
          <a:bodyPr/>
          <a:lstStyle/>
          <a:p>
            <a:fld id="{2A7D5504-7911-47DD-A0B4-5C7FC246D5C8}" type="slidenum">
              <a:rPr lang="en-US" smtClean="0"/>
              <a:t>42</a:t>
            </a:fld>
            <a:endParaRPr lang="en-US"/>
          </a:p>
        </p:txBody>
      </p:sp>
    </p:spTree>
    <p:extLst>
      <p:ext uri="{BB962C8B-B14F-4D97-AF65-F5344CB8AC3E}">
        <p14:creationId xmlns:p14="http://schemas.microsoft.com/office/powerpoint/2010/main" val="15445657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must give either</a:t>
            </a:r>
            <a:r>
              <a:rPr lang="en-US" baseline="0" dirty="0"/>
              <a:t> the ACCESS  for ELLs® or the Alternate ACCESS for ELLs® to EL students each year.</a:t>
            </a:r>
          </a:p>
          <a:p>
            <a:endParaRPr lang="en-US" baseline="0" dirty="0"/>
          </a:p>
          <a:p>
            <a:r>
              <a:rPr lang="en-US" baseline="0" dirty="0"/>
              <a:t>There is a Kindergarten Alternate ACCESS for ELLs®. </a:t>
            </a:r>
            <a:r>
              <a:rPr lang="en-US" baseline="0"/>
              <a:t>The </a:t>
            </a:r>
            <a:r>
              <a:rPr lang="en-US" baseline="0" dirty="0"/>
              <a:t>student cannot be exempt anymore because there </a:t>
            </a:r>
            <a:r>
              <a:rPr lang="en-US" baseline="0"/>
              <a:t>is a </a:t>
            </a:r>
            <a:r>
              <a:rPr lang="en-US" baseline="0" dirty="0"/>
              <a:t>Kindergarten Alternate available but can be if there is an approved Medical  non-participation filed in Student Data Review and Rosters (SDRR) Application.</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Alternate ACCESS has four language domains:</a:t>
            </a:r>
            <a:r>
              <a:rPr lang="en-US" baseline="0" dirty="0"/>
              <a:t> listening, reading, speaking, and writing. The Reading and listening domains are multiple choice while the writing and speaking are constructed response items.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It is strongly recommended that districts carefully considered who will administer the Alternate ACCESS. Test administrators need to be familiar with the student’s communication style and the accommodations that the student receives for instruction on a day to day basis.  This may mean that the test administrator is a special education teacher or perhaps a speech and language pathologist.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07366D2-A403-425F-9871-F337BDD50300}" type="slidenum">
              <a:rPr lang="en-US" smtClean="0"/>
              <a:t>44</a:t>
            </a:fld>
            <a:endParaRPr lang="en-US"/>
          </a:p>
        </p:txBody>
      </p:sp>
    </p:spTree>
    <p:extLst>
      <p:ext uri="{BB962C8B-B14F-4D97-AF65-F5344CB8AC3E}">
        <p14:creationId xmlns:p14="http://schemas.microsoft.com/office/powerpoint/2010/main" val="3956463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Alternate ACCESS testing window is scheduled to begin on Jan. 4  and will end on Feb. 16 this year.  KDE will be monitoring the health crisis and will let the DACs know if there are any </a:t>
            </a:r>
          </a:p>
          <a:p>
            <a:r>
              <a:rPr lang="en-US"/>
              <a:t>change to the schedule in a Monday DAC email. The WIDA Alternate ACCESS Reports will be delayed due to WIDA standard setting that is happening this summer.</a:t>
            </a:r>
          </a:p>
          <a:p>
            <a:endParaRPr lang="en-US"/>
          </a:p>
          <a:p>
            <a:r>
              <a:rPr lang="en-US"/>
              <a:t>12/1/22-2/17/23 </a:t>
            </a:r>
            <a:r>
              <a:rPr lang="en-US">
                <a:effectLst/>
              </a:rPr>
              <a:t>WIDA AMS test setup available for test sessions</a:t>
            </a:r>
          </a:p>
          <a:p>
            <a:endParaRPr lang="en-US">
              <a:effectLst/>
            </a:endParaRPr>
          </a:p>
          <a:p>
            <a:r>
              <a:rPr lang="en-US" baseline="0"/>
              <a:t>Data Recognition Corporation (DRC) prints, scores, houses the online system and ships the test materials and reports to the districts.</a:t>
            </a:r>
          </a:p>
          <a:p>
            <a:endParaRPr lang="en-US" baseline="0"/>
          </a:p>
          <a:p>
            <a:r>
              <a:rPr lang="en-US" baseline="0"/>
              <a:t>DRC opens a data validation window for districts to have one last look at the demographic data before the reports are printed and sent to the districts.</a:t>
            </a:r>
          </a:p>
          <a:p>
            <a:endParaRPr lang="en-US" baseline="0"/>
          </a:p>
          <a:p>
            <a:r>
              <a:rPr lang="en-US" baseline="0"/>
              <a:t>Kindergarten, Alternate ACCESS and Accommodated (Braille and Large print) are paper/pencil assessments.</a:t>
            </a:r>
            <a:endParaRPr lang="en-US"/>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45</a:t>
            </a:fld>
            <a:endParaRPr lang="en-US"/>
          </a:p>
        </p:txBody>
      </p:sp>
    </p:spTree>
    <p:extLst>
      <p:ext uri="{BB962C8B-B14F-4D97-AF65-F5344CB8AC3E}">
        <p14:creationId xmlns:p14="http://schemas.microsoft.com/office/powerpoint/2010/main" val="1562211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also an Alternate form of the ACCESS for ELLs test so that ELLs in grades 1-12 with the most significant cognitive disabilities can show what they can do and understand. Alternate ACCESS for ELLs aligns with the WIDA Alternate English Language Proficiency levels. These levels were designed to expand upon Level P1 - Entering, by increasing the sensitivity of the measure for students who have the most significant cognitive disabilities. The alternate ELP levels give students a chance to demonstrate progress within Level P1. Information about participation criteria and test administration of the Alternate ACCESS test can be found on the WIDA website under the Assessment tab.  </a:t>
            </a:r>
          </a:p>
          <a:p>
            <a:endParaRPr lang="en-US"/>
          </a:p>
          <a:p>
            <a:r>
              <a:rPr lang="en-US" altLang="en-US"/>
              <a:t>The test is intended to measure proficiency levels at the lower end of the WIDA proficiency level continuum. This assessment</a:t>
            </a:r>
            <a:r>
              <a:rPr lang="en-US" altLang="en-US" baseline="0"/>
              <a:t> p</a:t>
            </a:r>
            <a:r>
              <a:rPr lang="en-US" altLang="en-US"/>
              <a:t>rovides ELLs with the most significant cognitive disabilities an opportunity to demonstrate their English language proficiency. A1 Level, Initiating:  Establishing the student’s communication system is “in process.”  The student will have inconsistent responses and may use eye gaze, or varied body movements to communicate. A2 Level, Exploring:  The communication system is established with pictures, objects, AAC, etc.  The student delivers consistent responses with supports and recognizes spoken words associated with familiar people, daily routines, and the environment. A3 Level, Engaging: The student is connecting to basic language skills like familiar expressions or statements and uses symbols, letters, and/or numbers for communicating. P1 Level, Entering: The student uses general content related words, everyday social and instructional words, and chunks of language. P2 Level, Emerging:  The student uses general content words and expressions across content areas, as well as social and instructional words and expressions.  Grammatical structures are formulaic and sentence patterns and expressions are repetitive. P3 Level, Developing: this level</a:t>
            </a:r>
            <a:r>
              <a:rPr lang="en-US" altLang="en-US" baseline="0"/>
              <a:t> is only obtainable in </a:t>
            </a:r>
            <a:r>
              <a:rPr lang="en-US" altLang="en-US"/>
              <a:t>Writing Domain.  </a:t>
            </a:r>
            <a:endParaRPr lang="en-US"/>
          </a:p>
          <a:p>
            <a:pPr>
              <a:buClr>
                <a:srgbClr val="0070C0"/>
              </a:buClr>
              <a:buFont typeface="Wingdings" panose="05000000000000000000" pitchFamily="2" charset="2"/>
              <a:buNone/>
            </a:pPr>
            <a:endParaRPr lang="en-US" altLang="en-US"/>
          </a:p>
          <a:p>
            <a:pPr>
              <a:defRPr/>
            </a:pPr>
            <a:r>
              <a:rPr lang="en-US" altLang="en-US"/>
              <a:t>IMPORTANT</a:t>
            </a:r>
            <a:r>
              <a:rPr lang="en-US" altLang="en-US" baseline="0"/>
              <a:t> COMMENT: </a:t>
            </a:r>
            <a:r>
              <a:rPr lang="en-US" altLang="en-US"/>
              <a:t>Please note that although the P1 and P2 levels look like replicas of ACCESS proficiency levels, there is not a correspondence because the two tests are scaled differently.  That means that a student who scores a P1 on the Alternate is not necessarily at the entering level on the ACCESS.  </a:t>
            </a:r>
          </a:p>
          <a:p>
            <a:pPr>
              <a:defRPr/>
            </a:pPr>
            <a:endParaRPr lang="en-US" altLang="en-US"/>
          </a:p>
          <a:p>
            <a:pPr>
              <a:defRPr/>
            </a:pPr>
            <a:endParaRPr lang="en-US" altLang="en-US" b="1">
              <a:cs typeface="Calibri"/>
            </a:endParaRPr>
          </a:p>
          <a:p>
            <a:endParaRPr lang="en-US"/>
          </a:p>
        </p:txBody>
      </p:sp>
      <p:sp>
        <p:nvSpPr>
          <p:cNvPr id="4" name="Slide Number Placeholder 3"/>
          <p:cNvSpPr>
            <a:spLocks noGrp="1"/>
          </p:cNvSpPr>
          <p:nvPr>
            <p:ph type="sldNum" sz="quarter" idx="10"/>
          </p:nvPr>
        </p:nvSpPr>
        <p:spPr/>
        <p:txBody>
          <a:bodyPr/>
          <a:lstStyle/>
          <a:p>
            <a:fld id="{2A7D5504-7911-47DD-A0B4-5C7FC246D5C8}" type="slidenum">
              <a:rPr lang="en-US" smtClean="0"/>
              <a:t>46</a:t>
            </a:fld>
            <a:endParaRPr lang="en-US"/>
          </a:p>
        </p:txBody>
      </p:sp>
    </p:spTree>
    <p:extLst>
      <p:ext uri="{BB962C8B-B14F-4D97-AF65-F5344CB8AC3E}">
        <p14:creationId xmlns:p14="http://schemas.microsoft.com/office/powerpoint/2010/main" val="9599845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State and federal laws require that all ELLs participate in annual English language proficiency assessments. The WIDA Accessibility/Accommodations Framework provides support for all ELLs, as well as targeted accommodations for students with Individual Education Plans (known as IEPs) or 504 plans.</a:t>
            </a:r>
            <a:r>
              <a:rPr lang="en-US"/>
              <a:t> </a:t>
            </a:r>
            <a:r>
              <a:rPr lang="en-US" sz="1200" kern="1200">
                <a:solidFill>
                  <a:schemeClr val="tx1"/>
                </a:solidFill>
                <a:effectLst/>
                <a:latin typeface="+mn-lt"/>
                <a:ea typeface="+mn-ea"/>
                <a:cs typeface="+mn-cs"/>
              </a:rPr>
              <a:t> These supports will help all ELLs to better access the test. Some ELLs with significant cognitive disabilities will still be unable to take ACCESS for ELLs, even with supports and accommodations.</a:t>
            </a:r>
            <a:r>
              <a:rPr lang="en-US"/>
              <a:t> </a:t>
            </a:r>
            <a:r>
              <a:rPr lang="en-US" sz="1200" kern="1200">
                <a:solidFill>
                  <a:schemeClr val="tx1"/>
                </a:solidFill>
                <a:effectLst/>
                <a:latin typeface="+mn-lt"/>
                <a:ea typeface="+mn-ea"/>
                <a:cs typeface="+mn-cs"/>
              </a:rPr>
              <a:t> These students may be eligible to participate in Alternate ACCESS for ELLs, but only if they meet specific participation criteria.</a:t>
            </a:r>
            <a:r>
              <a:rPr lang="en-US"/>
              <a:t> </a:t>
            </a:r>
            <a:r>
              <a:rPr lang="en-US" sz="1200" kern="1200">
                <a:solidFill>
                  <a:schemeClr val="tx1"/>
                </a:solidFill>
                <a:effectLst/>
                <a:latin typeface="+mn-lt"/>
                <a:ea typeface="+mn-ea"/>
                <a:cs typeface="+mn-cs"/>
              </a:rPr>
              <a:t> WIDA’s guidance for participation on Alternate ACCESS for ELLs is found in Appendix A of the Manual.</a:t>
            </a:r>
            <a:r>
              <a:rPr lang="en-US"/>
              <a:t> </a:t>
            </a:r>
            <a:r>
              <a:rPr lang="en-US" sz="1200" kern="1200">
                <a:solidFill>
                  <a:schemeClr val="tx1"/>
                </a:solidFill>
                <a:effectLst/>
                <a:latin typeface="+mn-lt"/>
                <a:ea typeface="+mn-ea"/>
                <a:cs typeface="+mn-cs"/>
              </a:rPr>
              <a:t> Check with your state education agency for your state’s specific participation criteria for alternate assessment.</a:t>
            </a:r>
          </a:p>
          <a:p>
            <a:r>
              <a:rPr lang="en-US" sz="1200" kern="1200">
                <a:solidFill>
                  <a:schemeClr val="tx1"/>
                </a:solidFill>
                <a:effectLst/>
                <a:latin typeface="+mn-lt"/>
                <a:ea typeface="+mn-ea"/>
                <a:cs typeface="+mn-cs"/>
              </a:rPr>
              <a:t> </a:t>
            </a:r>
            <a:endParaRPr lang="en-US" sz="1200" kern="1200">
              <a:solidFill>
                <a:schemeClr val="tx1"/>
              </a:solidFill>
              <a:effectLst/>
              <a:latin typeface="+mn-lt"/>
              <a:cs typeface="Calibri"/>
            </a:endParaRPr>
          </a:p>
          <a:p>
            <a:r>
              <a:rPr lang="en-US" sz="1200" kern="1200" baseline="0">
                <a:solidFill>
                  <a:schemeClr val="tx1"/>
                </a:solidFill>
                <a:effectLst/>
                <a:latin typeface="+mn-lt"/>
                <a:ea typeface="+mn-ea"/>
                <a:cs typeface="+mn-cs"/>
              </a:rPr>
              <a:t>As the Alternate ACCESS for ELLs Participation Criteria Decision Tree illustrates, there are several criteria that a student must meet to be eligible to participate in the Alternate ACCESS for ELLs assessment. Again, it is recommended that the IEP Team makes this determination. Even if all of the criteria are met, it still may be more appropriate for an English language learner with significant cognitive disabilities to take the standard ACCESS for ELLs assessment based on their language proficiency. </a:t>
            </a:r>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2A7D5504-7911-47DD-A0B4-5C7FC246D5C8}" type="slidenum">
              <a:rPr lang="en-US" smtClean="0"/>
              <a:t>47</a:t>
            </a:fld>
            <a:endParaRPr lang="en-US"/>
          </a:p>
        </p:txBody>
      </p:sp>
    </p:spTree>
    <p:extLst>
      <p:ext uri="{BB962C8B-B14F-4D97-AF65-F5344CB8AC3E}">
        <p14:creationId xmlns:p14="http://schemas.microsoft.com/office/powerpoint/2010/main" val="18569360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Alternate ACCESS for ELLS is an individually administered,  paper and pencil assessment. It contains both selected response items ( or multiple-choice items) and constructive response ( or open-ended) items. All sections of the test are scored locally by the test administrator at the time of testing. Test booklets are then returned to DRC for data collection and development of the individual score reports.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unique features of this test: simplified language, repetition of questions, increased graphic support and larger testing materials and graphics.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Complete the first two pages in</a:t>
            </a:r>
            <a:r>
              <a:rPr lang="en-US" baseline="0"/>
              <a:t> the Student Response Booklet. This information is reported on the second page of the individual student score report. If more than one disability is bubbled in either the Primary or Secondary disability column, the individual student score report will indicate “multiple disabilities.”</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49</a:t>
            </a:fld>
            <a:endParaRPr lang="en-US"/>
          </a:p>
        </p:txBody>
      </p:sp>
    </p:spTree>
    <p:extLst>
      <p:ext uri="{BB962C8B-B14F-4D97-AF65-F5344CB8AC3E}">
        <p14:creationId xmlns:p14="http://schemas.microsoft.com/office/powerpoint/2010/main" val="25325393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Complete the first two pages in</a:t>
            </a:r>
            <a:r>
              <a:rPr lang="en-US" baseline="0"/>
              <a:t> the Student Response Booklet. This information is reported on the second page of the individual student score report. If more than one disability is bubbled in either the Primary or Secondary disability column, the individual student score report will indicate “multiple disabilities.”</a:t>
            </a:r>
            <a:endParaRPr lang="en-US"/>
          </a:p>
          <a:p>
            <a:endParaRPr lang="en-US"/>
          </a:p>
          <a:p>
            <a:endParaRPr lang="en-US"/>
          </a:p>
        </p:txBody>
      </p:sp>
      <p:sp>
        <p:nvSpPr>
          <p:cNvPr id="4" name="Slide Number Placeholder 3"/>
          <p:cNvSpPr>
            <a:spLocks noGrp="1"/>
          </p:cNvSpPr>
          <p:nvPr>
            <p:ph type="sldNum" sz="quarter" idx="10"/>
          </p:nvPr>
        </p:nvSpPr>
        <p:spPr/>
        <p:txBody>
          <a:bodyPr/>
          <a:lstStyle/>
          <a:p>
            <a:fld id="{2A7D5504-7911-47DD-A0B4-5C7FC246D5C8}" type="slidenum">
              <a:rPr lang="en-US" smtClean="0"/>
              <a:t>50</a:t>
            </a:fld>
            <a:endParaRPr lang="en-US"/>
          </a:p>
        </p:txBody>
      </p:sp>
    </p:spTree>
    <p:extLst>
      <p:ext uri="{BB962C8B-B14F-4D97-AF65-F5344CB8AC3E}">
        <p14:creationId xmlns:p14="http://schemas.microsoft.com/office/powerpoint/2010/main" val="21006567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strongly recommended that districts carefully considered who will administer the Alternate ACCESS. Test administrators need to be familiar with the student’s communication style and the accommodations that the student receives for instruction on a day to day basis.  This may mean that the test administrator is a special education teacher or perhaps a speech and language pathologist. </a:t>
            </a:r>
          </a:p>
          <a:p>
            <a:endParaRPr lang="en-US"/>
          </a:p>
          <a:p>
            <a:r>
              <a:rPr lang="en-US"/>
              <a:t>Following the recommendations provided by WIDA, it is important to help the student have their best opportunity to show what they know and can do in English. </a:t>
            </a:r>
          </a:p>
          <a:p>
            <a:endParaRPr lang="en-US"/>
          </a:p>
          <a:p>
            <a:endParaRPr lang="en-US"/>
          </a:p>
        </p:txBody>
      </p:sp>
      <p:sp>
        <p:nvSpPr>
          <p:cNvPr id="4" name="Slide Number Placeholder 3"/>
          <p:cNvSpPr>
            <a:spLocks noGrp="1"/>
          </p:cNvSpPr>
          <p:nvPr>
            <p:ph type="sldNum" sz="quarter" idx="10"/>
          </p:nvPr>
        </p:nvSpPr>
        <p:spPr/>
        <p:txBody>
          <a:bodyPr/>
          <a:lstStyle/>
          <a:p>
            <a:fld id="{0611B8ED-3563-CD45-9391-D40A6EF97963}" type="slidenum">
              <a:rPr lang="en-US" smtClean="0"/>
              <a:pPr/>
              <a:t>51</a:t>
            </a:fld>
            <a:endParaRPr lang="en-US"/>
          </a:p>
        </p:txBody>
      </p:sp>
    </p:spTree>
    <p:extLst>
      <p:ext uri="{BB962C8B-B14F-4D97-AF65-F5344CB8AC3E}">
        <p14:creationId xmlns:p14="http://schemas.microsoft.com/office/powerpoint/2010/main" val="2939297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charset="0"/>
                <a:ea typeface="ＭＳ Ｐゴシック" charset="0"/>
                <a:cs typeface="ＭＳ Ｐゴシック" charset="0"/>
              </a:rPr>
              <a:t>This assessment is</a:t>
            </a:r>
            <a:r>
              <a:rPr lang="en-US" baseline="0">
                <a:latin typeface="Calibri" charset="0"/>
                <a:ea typeface="ＭＳ Ｐゴシック" charset="0"/>
                <a:cs typeface="ＭＳ Ｐゴシック" charset="0"/>
              </a:rPr>
              <a:t> designed specifically for students with the most significant cognitive disabilities. </a:t>
            </a:r>
            <a:r>
              <a:rPr lang="en-US">
                <a:latin typeface="Calibri" charset="0"/>
                <a:ea typeface="ＭＳ Ｐゴシック" charset="0"/>
                <a:cs typeface="ＭＳ Ｐゴシック" charset="0"/>
              </a:rPr>
              <a:t>Alternate ACCESS for ELLs includes simplified language, multiple opportunities</a:t>
            </a:r>
            <a:r>
              <a:rPr lang="en-US" baseline="0">
                <a:latin typeface="Calibri" charset="0"/>
                <a:ea typeface="ＭＳ Ｐゴシック" charset="0"/>
                <a:cs typeface="ＭＳ Ｐゴシック" charset="0"/>
              </a:rPr>
              <a:t> to hear questions and respond for each item, increased graphic support, larger testing materials.  Additionally, in the writing domain tasks are modeled for students. Although there are larger testing materials and graphics than for ACCESS for ELLs. It may be determined that additional changes are needed to the assessment. For example, if the student responds with eye gaze, it may be appropriate to cut apart answer pages to allow space between items. Again, these materials would be returned to DRC. Additionally, make sure that the booklet scan codes are kept in tact and returned. One way to hand this would be by putting all the pieces into a manila envelope. Further guidance can be found in the Accessibility and Accommodations Manual. </a:t>
            </a:r>
          </a:p>
          <a:p>
            <a:endParaRPr lang="en-US">
              <a:latin typeface="Calibri" charset="0"/>
              <a:ea typeface="ＭＳ Ｐゴシック" charset="0"/>
              <a:cs typeface="ＭＳ Ｐゴシック" charset="0"/>
            </a:endParaRPr>
          </a:p>
          <a:p>
            <a:endParaRPr lang="en-US"/>
          </a:p>
        </p:txBody>
      </p:sp>
      <p:sp>
        <p:nvSpPr>
          <p:cNvPr id="4" name="Slide Number Placeholder 3"/>
          <p:cNvSpPr>
            <a:spLocks noGrp="1"/>
          </p:cNvSpPr>
          <p:nvPr>
            <p:ph type="sldNum" sz="quarter" idx="10"/>
          </p:nvPr>
        </p:nvSpPr>
        <p:spPr/>
        <p:txBody>
          <a:bodyPr/>
          <a:lstStyle/>
          <a:p>
            <a:fld id="{2A7D5504-7911-47DD-A0B4-5C7FC246D5C8}" type="slidenum">
              <a:rPr lang="en-US" smtClean="0"/>
              <a:t>52</a:t>
            </a:fld>
            <a:endParaRPr lang="en-US"/>
          </a:p>
        </p:txBody>
      </p:sp>
    </p:spTree>
    <p:extLst>
      <p:ext uri="{BB962C8B-B14F-4D97-AF65-F5344CB8AC3E}">
        <p14:creationId xmlns:p14="http://schemas.microsoft.com/office/powerpoint/2010/main" val="2105327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Data Recognition Corporation serves as the operational test vendor for ACCESS for ELLs, both online and paper (including Kindergarten and Alternate ACCESS for ELLs).  </a:t>
            </a:r>
          </a:p>
          <a:p>
            <a:endParaRPr lang="en-US" altLang="en-US"/>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42DCD78C-2B10-5D4D-B679-A61BB63E9D9C}" type="slidenum">
              <a:rPr lang="en-US" altLang="en-US" sz="1200"/>
              <a:pPr/>
              <a:t>8</a:t>
            </a:fld>
            <a:endParaRPr lang="en-US" altLang="en-US" sz="1200"/>
          </a:p>
        </p:txBody>
      </p:sp>
    </p:spTree>
    <p:extLst>
      <p:ext uri="{BB962C8B-B14F-4D97-AF65-F5344CB8AC3E}">
        <p14:creationId xmlns:p14="http://schemas.microsoft.com/office/powerpoint/2010/main" val="1321438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Image of Training Materials</a:t>
            </a:r>
          </a:p>
          <a:p>
            <a:endParaRPr lang="en-US"/>
          </a:p>
          <a:p>
            <a:r>
              <a:rPr lang="en-US"/>
              <a:t>This is an</a:t>
            </a:r>
            <a:r>
              <a:rPr lang="en-US" baseline="0"/>
              <a:t> overview of the repetition that you may encounter in each of the language domains of this assessment. </a:t>
            </a:r>
            <a:r>
              <a:rPr lang="en-US"/>
              <a:t>The</a:t>
            </a:r>
            <a:r>
              <a:rPr lang="en-US" baseline="0"/>
              <a:t> Tasks in the Listening and Reading sections are separated as cues. Within each task, cue A can be repeated, then cue B and cue C are given depending on the criteria for moving on. The Tasks in Speaking are separated as questions. Within each task, each question can be repeated once. The Tasks in Writing prompt the Test Administrator to work through each task until the student being assessed meets the moving on criteria. </a:t>
            </a:r>
            <a:endParaRPr lang="en-US"/>
          </a:p>
          <a:p>
            <a:endParaRPr lang="en-US"/>
          </a:p>
        </p:txBody>
      </p:sp>
      <p:sp>
        <p:nvSpPr>
          <p:cNvPr id="4" name="Slide Number Placeholder 3"/>
          <p:cNvSpPr>
            <a:spLocks noGrp="1"/>
          </p:cNvSpPr>
          <p:nvPr>
            <p:ph type="sldNum" sz="quarter" idx="10"/>
          </p:nvPr>
        </p:nvSpPr>
        <p:spPr/>
        <p:txBody>
          <a:bodyPr/>
          <a:lstStyle/>
          <a:p>
            <a:fld id="{2A7D5504-7911-47DD-A0B4-5C7FC246D5C8}" type="slidenum">
              <a:rPr lang="en-US" smtClean="0"/>
              <a:t>53</a:t>
            </a:fld>
            <a:endParaRPr lang="en-US"/>
          </a:p>
        </p:txBody>
      </p:sp>
    </p:spTree>
    <p:extLst>
      <p:ext uri="{BB962C8B-B14F-4D97-AF65-F5344CB8AC3E}">
        <p14:creationId xmlns:p14="http://schemas.microsoft.com/office/powerpoint/2010/main" val="15180217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components and sequence of the assessment, is given in the order of listening, followed by reading, speaking and writing. There are nine to ten questions or task in each domain and we give an approximate time of 20 minutes per domain. Depending on the student and the student’s processing time, it may take more or less time. It also depends on how many times a student goes though the item. This is an adaptive test with a ceiling, so after students take a certain number, they could stop testing, or they may be continuing on. </a:t>
            </a:r>
          </a:p>
          <a:p>
            <a:r>
              <a:rPr lang="en-US"/>
              <a:t>*******</a:t>
            </a:r>
          </a:p>
          <a:p>
            <a:r>
              <a:rPr lang="en-US"/>
              <a:t>The order of the test is listening, reading, speaking, and writing. The administration of one domain section should not begin before finishing the administration of the previous one.</a:t>
            </a:r>
          </a:p>
          <a:p>
            <a:endParaRPr lang="en-US"/>
          </a:p>
          <a:p>
            <a:r>
              <a:rPr lang="en-US"/>
              <a:t>Times provided are for scheduling purposes. Breaks are allowable.</a:t>
            </a:r>
          </a:p>
          <a:p>
            <a:r>
              <a:rPr lang="en-US"/>
              <a:t>The recommended schedule is each domain be administered in separate sessions. Please plan the individual administration times according to the needs of each individual student. Try to complete each test section in one session.  </a:t>
            </a:r>
          </a:p>
          <a:p>
            <a:endParaRPr lang="en-US"/>
          </a:p>
          <a:p>
            <a:r>
              <a:rPr lang="en-US"/>
              <a:t>SIL = Social and Instructional Language</a:t>
            </a:r>
          </a:p>
          <a:p>
            <a:r>
              <a:rPr lang="en-US" err="1"/>
              <a:t>LoMA</a:t>
            </a:r>
            <a:r>
              <a:rPr lang="en-US"/>
              <a:t> = Language of Mathematics</a:t>
            </a:r>
          </a:p>
          <a:p>
            <a:r>
              <a:rPr lang="en-US" err="1"/>
              <a:t>LoSC</a:t>
            </a:r>
            <a:r>
              <a:rPr lang="en-US"/>
              <a:t> = Language of Science</a:t>
            </a:r>
          </a:p>
          <a:p>
            <a:r>
              <a:rPr lang="en-US" err="1"/>
              <a:t>LoLA</a:t>
            </a:r>
            <a:r>
              <a:rPr lang="en-US"/>
              <a:t> = Language of Language Arts</a:t>
            </a:r>
          </a:p>
          <a:p>
            <a:endParaRPr lang="en-US"/>
          </a:p>
          <a:p>
            <a:r>
              <a:rPr lang="en-US"/>
              <a:t>Alternate ACCESS for ELLs does not assess the language of social studies.</a:t>
            </a:r>
          </a:p>
        </p:txBody>
      </p:sp>
      <p:sp>
        <p:nvSpPr>
          <p:cNvPr id="4" name="Slide Number Placeholder 3"/>
          <p:cNvSpPr>
            <a:spLocks noGrp="1"/>
          </p:cNvSpPr>
          <p:nvPr>
            <p:ph type="sldNum" sz="quarter" idx="5"/>
          </p:nvPr>
        </p:nvSpPr>
        <p:spPr/>
        <p:txBody>
          <a:bodyPr/>
          <a:lstStyle/>
          <a:p>
            <a:fld id="{2A7D5504-7911-47DD-A0B4-5C7FC246D5C8}" type="slidenum">
              <a:rPr lang="en-US" smtClean="0"/>
              <a:t>54</a:t>
            </a:fld>
            <a:endParaRPr lang="en-US"/>
          </a:p>
        </p:txBody>
      </p:sp>
    </p:spTree>
    <p:extLst>
      <p:ext uri="{BB962C8B-B14F-4D97-AF65-F5344CB8AC3E}">
        <p14:creationId xmlns:p14="http://schemas.microsoft.com/office/powerpoint/2010/main" val="10144594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Remember that this means accommodations based on a disability, not based on the child’s EL status.</a:t>
            </a:r>
          </a:p>
          <a:p>
            <a:pPr eaLnBrk="1" hangingPunct="1">
              <a:spcBef>
                <a:spcPct val="0"/>
              </a:spcBef>
            </a:pPr>
            <a:endParaRPr lang="en-US" altLang="en-US"/>
          </a:p>
          <a:p>
            <a:pPr eaLnBrk="1" hangingPunct="1">
              <a:spcBef>
                <a:spcPct val="0"/>
              </a:spcBef>
            </a:pPr>
            <a:r>
              <a:rPr lang="en-US" altLang="en-US"/>
              <a:t>Districts will need to annotate on ACCESS rosters in the spring that the students who are hearing impaired.</a:t>
            </a:r>
          </a:p>
          <a:p>
            <a:pPr eaLnBrk="1" hangingPunct="1">
              <a:spcBef>
                <a:spcPct val="0"/>
              </a:spcBef>
            </a:pPr>
            <a:endParaRPr lang="en-US" altLang="en-US"/>
          </a:p>
          <a:p>
            <a:pPr eaLnBrk="1" hangingPunct="1">
              <a:spcBef>
                <a:spcPct val="0"/>
              </a:spcBef>
            </a:pPr>
            <a:r>
              <a:rPr lang="en-US" altLang="en-US"/>
              <a:t>Need to mark yes or no and in what domain for accommodations on the ACCESS roster.</a:t>
            </a:r>
          </a:p>
          <a:p>
            <a:pPr eaLnBrk="1" hangingPunct="1">
              <a:spcBef>
                <a:spcPct val="0"/>
              </a:spcBef>
            </a:pPr>
            <a:endParaRPr lang="en-US" altLang="en-US"/>
          </a:p>
          <a:p>
            <a:pPr eaLnBrk="1" hangingPunct="1">
              <a:spcBef>
                <a:spcPct val="0"/>
              </a:spcBef>
            </a:pPr>
            <a:endParaRPr lang="en-US" altLang="en-US"/>
          </a:p>
          <a:p>
            <a:pPr eaLnBrk="1" hangingPunct="1">
              <a:spcBef>
                <a:spcPct val="0"/>
              </a:spcBef>
            </a:pPr>
            <a:endParaRPr lang="en-US" altLang="en-US"/>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A3121DF-AA88-442E-BCE4-DE09552DAC8F}" type="slidenum">
              <a:rPr lang="en-US" smtClean="0"/>
              <a:pPr fontAlgn="base">
                <a:spcBef>
                  <a:spcPct val="0"/>
                </a:spcBef>
                <a:spcAft>
                  <a:spcPct val="0"/>
                </a:spcAft>
                <a:defRPr/>
              </a:pPr>
              <a:t>57</a:t>
            </a:fld>
            <a:endParaRPr lang="en-US"/>
          </a:p>
        </p:txBody>
      </p:sp>
    </p:spTree>
    <p:extLst>
      <p:ext uri="{BB962C8B-B14F-4D97-AF65-F5344CB8AC3E}">
        <p14:creationId xmlns:p14="http://schemas.microsoft.com/office/powerpoint/2010/main" val="1256765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OAA can force submit the domain for the student, the domains of listening and speaking must be attempted first.</a:t>
            </a:r>
          </a:p>
        </p:txBody>
      </p:sp>
      <p:sp>
        <p:nvSpPr>
          <p:cNvPr id="4" name="Slide Number Placeholder 3"/>
          <p:cNvSpPr>
            <a:spLocks noGrp="1"/>
          </p:cNvSpPr>
          <p:nvPr>
            <p:ph type="sldNum" sz="quarter" idx="5"/>
          </p:nvPr>
        </p:nvSpPr>
        <p:spPr/>
        <p:txBody>
          <a:bodyPr/>
          <a:lstStyle/>
          <a:p>
            <a:fld id="{232B80E4-A0DE-4AAF-B68B-EC3529951296}" type="slidenum">
              <a:rPr lang="en-US" smtClean="0"/>
              <a:t>61</a:t>
            </a:fld>
            <a:endParaRPr lang="en-US"/>
          </a:p>
        </p:txBody>
      </p:sp>
    </p:spTree>
    <p:extLst>
      <p:ext uri="{BB962C8B-B14F-4D97-AF65-F5344CB8AC3E}">
        <p14:creationId xmlns:p14="http://schemas.microsoft.com/office/powerpoint/2010/main" val="13078350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Here is the new graphic for the WIDA Accessibility and Accommodations Framework.</a:t>
            </a:r>
          </a:p>
          <a:p>
            <a:r>
              <a:rPr lang="en-US" i="1"/>
              <a:t>As you can see from the graphic, the Framework provides support for all ELLs, as well as more targeted accommodations for students' individual education plan, IEP. These supports will help all ELLs to better access the test. </a:t>
            </a:r>
          </a:p>
          <a:p>
            <a:r>
              <a:rPr lang="en-US" i="1"/>
              <a:t> </a:t>
            </a:r>
          </a:p>
          <a:p>
            <a:r>
              <a:rPr lang="en-US" i="1"/>
              <a:t>Now let’s go the key elements of the supports shown in the Accessibility and Accommodations Framework step by step. </a:t>
            </a:r>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64</a:t>
            </a:fld>
            <a:endParaRPr lang="en-US"/>
          </a:p>
        </p:txBody>
      </p:sp>
    </p:spTree>
    <p:extLst>
      <p:ext uri="{BB962C8B-B14F-4D97-AF65-F5344CB8AC3E}">
        <p14:creationId xmlns:p14="http://schemas.microsoft.com/office/powerpoint/2010/main" val="1370878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5613"/>
            <a:r>
              <a:rPr lang="en-US" altLang="en-US"/>
              <a:t>WIDA offers two accommodated forms of ACCESS for ELLs  Paper: Large Print and Braille. </a:t>
            </a:r>
            <a:r>
              <a:rPr lang="en-US" altLang="en-US" baseline="0"/>
              <a:t> </a:t>
            </a:r>
          </a:p>
          <a:p>
            <a:pPr defTabSz="455613"/>
            <a:endParaRPr lang="en-US" altLang="en-US" baseline="0"/>
          </a:p>
          <a:p>
            <a:pPr defTabSz="455613"/>
            <a:r>
              <a:rPr lang="en-US" altLang="en-US" baseline="0"/>
              <a:t>T</a:t>
            </a:r>
            <a:r>
              <a:rPr lang="en-US" altLang="en-US"/>
              <a:t>he Brailled format will include Listening, in addition to Writing and Reading. </a:t>
            </a:r>
          </a:p>
          <a:p>
            <a:pPr defTabSz="455613"/>
            <a:endParaRPr lang="en-US" altLang="en-US"/>
          </a:p>
          <a:p>
            <a:pPr defTabSz="455613"/>
            <a:endParaRPr lang="en-US" altLang="en-US"/>
          </a:p>
          <a:p>
            <a:pPr defTabSz="455613"/>
            <a:endParaRPr lang="en-US" altLang="en-US"/>
          </a:p>
          <a:p>
            <a:pPr defTabSz="455613"/>
            <a:endParaRPr lang="en-US" altLang="en-US"/>
          </a:p>
          <a:p>
            <a:pPr defTabSz="455613"/>
            <a:endParaRPr lang="en-US" altLang="en-US"/>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A8F4B4F5-0F28-2C4C-AE69-FC553B1FF216}" type="slidenum">
              <a:rPr lang="en-US" altLang="en-US" sz="1200"/>
              <a:pPr/>
              <a:t>65</a:t>
            </a:fld>
            <a:endParaRPr lang="en-US" altLang="en-US" sz="1200"/>
          </a:p>
        </p:txBody>
      </p:sp>
    </p:spTree>
    <p:extLst>
      <p:ext uri="{BB962C8B-B14F-4D97-AF65-F5344CB8AC3E}">
        <p14:creationId xmlns:p14="http://schemas.microsoft.com/office/powerpoint/2010/main" val="9619906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66</a:t>
            </a:fld>
            <a:endParaRPr lang="en-US"/>
          </a:p>
        </p:txBody>
      </p:sp>
    </p:spTree>
    <p:extLst>
      <p:ext uri="{BB962C8B-B14F-4D97-AF65-F5344CB8AC3E}">
        <p14:creationId xmlns:p14="http://schemas.microsoft.com/office/powerpoint/2010/main" val="418238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200" eaLnBrk="1" hangingPunct="1">
              <a:spcBef>
                <a:spcPct val="0"/>
              </a:spcBef>
            </a:pPr>
            <a:r>
              <a:rPr lang="en-US" altLang="en-US"/>
              <a:t>Here’s a visual to help you understand how the adaptivity in the online test works. </a:t>
            </a:r>
          </a:p>
          <a:p>
            <a:pPr defTabSz="457200" eaLnBrk="1" hangingPunct="1">
              <a:spcBef>
                <a:spcPct val="0"/>
              </a:spcBef>
            </a:pPr>
            <a:r>
              <a:rPr lang="en-US" altLang="en-US" b="1"/>
              <a:t>The Listening and Reading tests adjust to the students’ performance in order to provide items that are appropriately challenging. In other words, the INSIGHT test engine determines the next set of questions the student will see, based </a:t>
            </a:r>
            <a:r>
              <a:rPr lang="en-US" altLang="en-US" b="0"/>
              <a:t>on performance on previous folders.</a:t>
            </a:r>
          </a:p>
          <a:p>
            <a:pPr defTabSz="457200" eaLnBrk="1" hangingPunct="1">
              <a:spcBef>
                <a:spcPct val="0"/>
              </a:spcBef>
            </a:pPr>
            <a:r>
              <a:rPr lang="en-US" altLang="en-US" b="0"/>
              <a:t> </a:t>
            </a:r>
          </a:p>
          <a:p>
            <a:pPr defTabSz="457200" eaLnBrk="1" hangingPunct="1">
              <a:spcBef>
                <a:spcPct val="0"/>
              </a:spcBef>
            </a:pPr>
            <a:r>
              <a:rPr lang="en-US" altLang="en-US" b="0"/>
              <a:t>All students complete two entry folders that assess Social and Instructional language. The first folder is at Tier A and has test items addressing Proficiency Levels 1, 2, and 3. The second entry folder is at Tier B, with tasks at Proficiency Levels 2, 3, and 4. </a:t>
            </a:r>
          </a:p>
          <a:p>
            <a:pPr defTabSz="457200" eaLnBrk="1" hangingPunct="1">
              <a:spcBef>
                <a:spcPct val="0"/>
              </a:spcBef>
            </a:pPr>
            <a:r>
              <a:rPr lang="en-US" altLang="en-US" b="0"/>
              <a:t> </a:t>
            </a:r>
          </a:p>
          <a:p>
            <a:pPr defTabSz="457200" eaLnBrk="1" hangingPunct="1">
              <a:spcBef>
                <a:spcPct val="0"/>
              </a:spcBef>
            </a:pPr>
            <a:r>
              <a:rPr lang="en-US" altLang="en-US" b="0"/>
              <a:t>As students respond after the second folder, the INSIGHT test engine scores the responses and determines which tier level folder the student will receive next. Students who progress through only Tier A folders are assessed in folders for the Language Of Language Arts, Language of Mathematics, Language of Science, and the Language of Social Studies.  Students progressing through Tier B/C Folders have an additional folder for the Language of Language Arts and the Language of Mathematics.</a:t>
            </a:r>
          </a:p>
          <a:p>
            <a:pPr defTabSz="457200" eaLnBrk="1" hangingPunct="1">
              <a:spcBef>
                <a:spcPct val="0"/>
              </a:spcBef>
            </a:pPr>
            <a:r>
              <a:rPr lang="en-US" altLang="en-US" b="0"/>
              <a:t> </a:t>
            </a:r>
          </a:p>
          <a:p>
            <a:pPr defTabSz="457200" eaLnBrk="1" hangingPunct="1">
              <a:spcBef>
                <a:spcPct val="0"/>
              </a:spcBef>
            </a:pPr>
            <a:r>
              <a:rPr lang="en-US" altLang="en-US" b="0"/>
              <a:t>As the student progresses through the test, the test platform captures and scores student responses for Listening and Reading, which then determine the student’s tier placement for Speaking and Writing</a:t>
            </a:r>
            <a:r>
              <a:rPr lang="en-US" altLang="en-US"/>
              <a:t> Because the computer takes care of this, </a:t>
            </a:r>
            <a:r>
              <a:rPr lang="en-US" altLang="en-US" u="none"/>
              <a:t>there is no need for the Test Coordinator or the Test Administrator to assign the appropriate tier for the online test. </a:t>
            </a:r>
            <a:endParaRPr lang="en-US" altLang="en-US"/>
          </a:p>
          <a:p>
            <a:pPr defTabSz="457200" eaLnBrk="1" hangingPunct="1">
              <a:spcBef>
                <a:spcPct val="0"/>
              </a:spcBef>
            </a:pPr>
            <a:endParaRPr lang="en-US" altLang="en-US"/>
          </a:p>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67</a:t>
            </a:fld>
            <a:endParaRPr lang="en-US"/>
          </a:p>
        </p:txBody>
      </p:sp>
    </p:spTree>
    <p:extLst>
      <p:ext uri="{BB962C8B-B14F-4D97-AF65-F5344CB8AC3E}">
        <p14:creationId xmlns:p14="http://schemas.microsoft.com/office/powerpoint/2010/main" val="11361976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ACCESS for ELLs Online is administered by grade-level or grade-level clusters.  Grade 1 is a separate test cluster. It provides a developmentally appropriate testing experience for students.  Other grades are clustered as follows: Grades 2 and 3, Grades 4 and 5, Grades 6 through 8, and Grades 9 through 12. The test platform captures and scores student responses for the Listening and Reading domains.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The Speaking and Writing tests are scored centrally at DRC by trained raters. Training is task-specific, in order to ensure that raters understand the nuances of each unique Writing or Speaking task. Raters are instructed to not score for accent and regionalisms but to consider the fluency and clarity of speech of students’ responses in regard to the Speaking task. They also do not score for mechanics, punctuation, and spelling in Writing. </a:t>
            </a:r>
          </a:p>
          <a:p>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The keyboarded responses are sent automatically to DRC to be scored, and handwritten responses need to be mailed to DRC. For the Speaking test, students speak into a headset to record their answers.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68</a:t>
            </a:fld>
            <a:endParaRPr lang="en-US"/>
          </a:p>
        </p:txBody>
      </p:sp>
    </p:spTree>
    <p:extLst>
      <p:ext uri="{BB962C8B-B14F-4D97-AF65-F5344CB8AC3E}">
        <p14:creationId xmlns:p14="http://schemas.microsoft.com/office/powerpoint/2010/main" val="2623651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30275"/>
            <a:endParaRPr lang="en-US" altLang="en-US"/>
          </a:p>
          <a:p>
            <a:pPr defTabSz="930275"/>
            <a:r>
              <a:rPr lang="en-US" altLang="en-US"/>
              <a:t>The online format increases student engagement by offering a more dynamic and interactive testing experience. The online test offers built-in accommodations and accessibility features that will be appropriate for a range of student needs.  The online test is also staged adaptive, which means students will progress through the test based on their performance on previous folders. Due to this adaptability, educators will not need to select tiers for the online test.  </a:t>
            </a:r>
          </a:p>
          <a:p>
            <a:pPr defTabSz="930275"/>
            <a:endParaRPr lang="en-US" altLang="en-US"/>
          </a:p>
          <a:p>
            <a:pPr defTabSz="930275"/>
            <a:r>
              <a:rPr lang="en-US" altLang="en-US"/>
              <a:t>Another benefit of the online test is increased ease for test administrators.  The online test will offer more logistical flexibility because students of multiple grades and proficiency levels will be able to take the test in the same computer lab, at the same time.  It will also be centrally scored by DRC for all domains, so test administrators will no longer need to score any portion of the test. More information about these changes will be provided later in the presentation. </a:t>
            </a:r>
          </a:p>
          <a:p>
            <a:pPr defTabSz="930275"/>
            <a:endParaRPr lang="en-US" altLang="en-US"/>
          </a:p>
          <a:p>
            <a:pPr defTabSz="930275"/>
            <a:endParaRPr lang="en-US" altLang="en-US" b="1"/>
          </a:p>
          <a:p>
            <a:pPr defTabSz="930275"/>
            <a:endParaRPr lang="en-US" altLang="en-US" b="1"/>
          </a:p>
          <a:p>
            <a:pPr defTabSz="930275"/>
            <a:endParaRPr lang="en-US" altLang="en-US"/>
          </a:p>
          <a:p>
            <a:pPr defTabSz="930275"/>
            <a:endParaRPr lang="en-US" altLang="en-US"/>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0FE1363D-3868-9446-BE8B-E4FC82212E55}" type="slidenum">
              <a:rPr lang="es-ES_tradnl" altLang="en-US" sz="1200"/>
              <a:pPr/>
              <a:t>69</a:t>
            </a:fld>
            <a:endParaRPr lang="es-ES_tradnl" altLang="en-US" sz="1200"/>
          </a:p>
        </p:txBody>
      </p:sp>
    </p:spTree>
    <p:extLst>
      <p:ext uri="{BB962C8B-B14F-4D97-AF65-F5344CB8AC3E}">
        <p14:creationId xmlns:p14="http://schemas.microsoft.com/office/powerpoint/2010/main" val="1668506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a:t>The ACCESS for ELLs  assessments are a tool to measure English Language Learners proficiency in English. The ACCESS for ELLs suite of assessments includes: </a:t>
            </a:r>
          </a:p>
          <a:p>
            <a:pPr marL="171450" indent="-171450">
              <a:buFont typeface="Arial" panose="020B0604020202020204" pitchFamily="34" charset="0"/>
              <a:buChar char="•"/>
              <a:defRPr/>
            </a:pPr>
            <a:r>
              <a:rPr lang="en-US"/>
              <a:t>ACCESS for ELLs, an online and paper-based assessment for students in Grades 1–12 </a:t>
            </a:r>
          </a:p>
          <a:p>
            <a:pPr marL="171450" indent="-171450">
              <a:buFont typeface="Arial" panose="020B0604020202020204" pitchFamily="34" charset="0"/>
              <a:buChar char="•"/>
              <a:defRPr/>
            </a:pPr>
            <a:r>
              <a:rPr lang="en-US"/>
              <a:t>Kindergarten ACCESS for ELLs, a paper-based assessment for Kindergarten students </a:t>
            </a:r>
          </a:p>
          <a:p>
            <a:pPr marL="171450" indent="-171450">
              <a:buFont typeface="Arial" panose="020B0604020202020204" pitchFamily="34" charset="0"/>
              <a:buChar char="•"/>
              <a:defRPr/>
            </a:pPr>
            <a:r>
              <a:rPr lang="en-US"/>
              <a:t>Alternate ACCESS for ELLs, a paper-based assessment for students in Grades 1–12 who have significant cognitive disabilities</a:t>
            </a:r>
          </a:p>
          <a:p>
            <a:pPr>
              <a:defRPr/>
            </a:pPr>
            <a:endParaRPr lang="en-US"/>
          </a:p>
          <a:p>
            <a:pPr>
              <a:defRPr/>
            </a:pPr>
            <a:r>
              <a:rPr lang="en-US" b="1"/>
              <a:t>More information about Alternate ACCESS for ELLs and Kindergarten ACCESS for ELLs can be found in other presentations available on</a:t>
            </a:r>
            <a:r>
              <a:rPr lang="en-US" b="1" baseline="0"/>
              <a:t> the WIDA website</a:t>
            </a:r>
            <a:r>
              <a:rPr lang="en-US" b="1"/>
              <a:t>.</a:t>
            </a: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0FE7F4AE-4D3D-DE4E-9E05-DFBEDE793669}" type="slidenum">
              <a:rPr lang="en-US" altLang="en-US" sz="1200"/>
              <a:pPr/>
              <a:t>9</a:t>
            </a:fld>
            <a:endParaRPr lang="en-US" altLang="en-US" sz="1200"/>
          </a:p>
        </p:txBody>
      </p:sp>
    </p:spTree>
    <p:extLst>
      <p:ext uri="{BB962C8B-B14F-4D97-AF65-F5344CB8AC3E}">
        <p14:creationId xmlns:p14="http://schemas.microsoft.com/office/powerpoint/2010/main" val="30296100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The ACCESS for ELLs  test has been designed to maximize student engagement and accessibility. Key features include graphic-supported items, audio-supported directions, narrated and guided introduction by a human voice for each domain test, thematic folders pertaining to a unified theme, practice items, and modeled responses for the productive domains.</a:t>
            </a:r>
          </a:p>
          <a:p>
            <a:endParaRPr lang="en-US" altLang="en-US"/>
          </a:p>
          <a:p>
            <a:r>
              <a:rPr lang="en-US" altLang="en-US"/>
              <a:t>Additional features unique to the online test include simple navigation and an uncluttered and streamlined interface. In addition, the new assessment will offer embedded accessibility features such as magnification/enlargement, highlighter, and writing tools that may include cut and paste, copy, and underline, as possible options.</a:t>
            </a:r>
          </a:p>
          <a:p>
            <a:endParaRPr lang="en-US" altLang="en-US"/>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3BC5DCB9-1406-8640-B766-9047014099B2}" type="slidenum">
              <a:rPr lang="en-US" altLang="en-US" sz="1200"/>
              <a:pPr/>
              <a:t>70</a:t>
            </a:fld>
            <a:endParaRPr lang="en-US" altLang="en-US" sz="1200"/>
          </a:p>
        </p:txBody>
      </p:sp>
    </p:spTree>
    <p:extLst>
      <p:ext uri="{BB962C8B-B14F-4D97-AF65-F5344CB8AC3E}">
        <p14:creationId xmlns:p14="http://schemas.microsoft.com/office/powerpoint/2010/main" val="35369973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These recommended scheduled testing time are provided for scheduling and planning purposes, and they include time for tasks like seating students, distributing and collecting test materials, and going over test directions. </a:t>
            </a:r>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71</a:t>
            </a:fld>
            <a:endParaRPr lang="en-US"/>
          </a:p>
        </p:txBody>
      </p:sp>
    </p:spTree>
    <p:extLst>
      <p:ext uri="{BB962C8B-B14F-4D97-AF65-F5344CB8AC3E}">
        <p14:creationId xmlns:p14="http://schemas.microsoft.com/office/powerpoint/2010/main" val="14953816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list of things that you will need to think about as you schedule for your ACCESS for ELLs Online administration. Additional this and more information is also in the District and School Test Coordinator Manual</a:t>
            </a:r>
          </a:p>
        </p:txBody>
      </p:sp>
      <p:sp>
        <p:nvSpPr>
          <p:cNvPr id="4" name="Slide Number Placeholder 3"/>
          <p:cNvSpPr>
            <a:spLocks noGrp="1"/>
          </p:cNvSpPr>
          <p:nvPr>
            <p:ph type="sldNum" sz="quarter" idx="5"/>
          </p:nvPr>
        </p:nvSpPr>
        <p:spPr/>
        <p:txBody>
          <a:bodyPr/>
          <a:lstStyle/>
          <a:p>
            <a:fld id="{2A7D5504-7911-47DD-A0B4-5C7FC246D5C8}" type="slidenum">
              <a:rPr lang="en-US" smtClean="0"/>
              <a:t>72</a:t>
            </a:fld>
            <a:endParaRPr lang="en-US"/>
          </a:p>
        </p:txBody>
      </p:sp>
    </p:spTree>
    <p:extLst>
      <p:ext uri="{BB962C8B-B14F-4D97-AF65-F5344CB8AC3E}">
        <p14:creationId xmlns:p14="http://schemas.microsoft.com/office/powerpoint/2010/main" val="2548234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Remember that the order of administration for the online test is tied to the staged adaptive nature of the test. Students’ performance on the Listening then Reading tests will determine their placement for Speaking and Writing. Students will first take the Listening test and then the Reading test. They may be administered together or separately.  Next, students will take Writing and Speaking.  They may be administered in either order and may be administered together or separately.</a:t>
            </a:r>
          </a:p>
          <a:p>
            <a:endParaRPr lang="en-US" altLang="en-US"/>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902821A8-AC5A-B647-BAAE-4D1ADFA33A0F}" type="slidenum">
              <a:rPr lang="en-US" altLang="en-US" sz="1200"/>
              <a:pPr/>
              <a:t>73</a:t>
            </a:fld>
            <a:endParaRPr lang="en-US" altLang="en-US" sz="1200"/>
          </a:p>
        </p:txBody>
      </p:sp>
    </p:spTree>
    <p:extLst>
      <p:ext uri="{BB962C8B-B14F-4D97-AF65-F5344CB8AC3E}">
        <p14:creationId xmlns:p14="http://schemas.microsoft.com/office/powerpoint/2010/main" val="857772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Give students the chance to learn about the test platform, practice answering the type of questions they’ll see on the test and get to know the features and tools built into the test platform. Modify the suggested scripting to fit the needs of your students. There is a link to the Preparing Students for ACCESS for ELLs Online document that will provide you will guidance and support with the test demo, sample items, and test practice items.</a:t>
            </a:r>
          </a:p>
          <a:p>
            <a:endParaRPr lang="en-US" i="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baseline="0"/>
              <a:t>This slide is animated. Click to show images</a:t>
            </a:r>
            <a:r>
              <a:rPr lang="en-US" i="0" baseline="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a:t>This 4-page document will walk you step-by-step through the preparation process for students taking ACCESS for ELLs Online.</a:t>
            </a:r>
            <a:endParaRPr lang="en-US" i="0"/>
          </a:p>
        </p:txBody>
      </p:sp>
      <p:sp>
        <p:nvSpPr>
          <p:cNvPr id="4" name="Slide Number Placeholder 3"/>
          <p:cNvSpPr>
            <a:spLocks noGrp="1"/>
          </p:cNvSpPr>
          <p:nvPr>
            <p:ph type="sldNum" sz="quarter" idx="5"/>
          </p:nvPr>
        </p:nvSpPr>
        <p:spPr/>
        <p:txBody>
          <a:bodyPr/>
          <a:lstStyle/>
          <a:p>
            <a:fld id="{2A7D5504-7911-47DD-A0B4-5C7FC246D5C8}" type="slidenum">
              <a:rPr lang="en-US" smtClean="0"/>
              <a:t>75</a:t>
            </a:fld>
            <a:endParaRPr lang="en-US"/>
          </a:p>
        </p:txBody>
      </p:sp>
    </p:spTree>
    <p:extLst>
      <p:ext uri="{BB962C8B-B14F-4D97-AF65-F5344CB8AC3E}">
        <p14:creationId xmlns:p14="http://schemas.microsoft.com/office/powerpoint/2010/main" val="3720107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 order to test, each student will need a unique test ticket that contains student specific login credentials he or she must use to access and begin the test. These tickets are secure materials and must be treated as such. The test tickets for a given test session are part of the Student Test Roster. The Student Test Roster summarizes test session information such as the test name, test session name, and the district and school. </a:t>
            </a:r>
          </a:p>
          <a:p>
            <a:endParaRPr lang="en-US" altLang="en-US"/>
          </a:p>
          <a:p>
            <a:r>
              <a:rPr lang="en-US" altLang="en-US"/>
              <a:t>These may be provided to you by your test coordinator, or you may need to print these yourself from WIDA AMS depending on your school’s policy. We will discuss WIDA AMS later in this presentation. For detailed information about WIDA AMS see the WIDA AMS User Guide, available in the training course. </a:t>
            </a: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ABA0A22D-FAE2-F74D-8EA5-2FD1C58A5FAE}" type="slidenum">
              <a:rPr lang="en-US" altLang="en-US" sz="1200"/>
              <a:pPr/>
              <a:t>76</a:t>
            </a:fld>
            <a:endParaRPr lang="en-US" altLang="en-US" sz="1200"/>
          </a:p>
        </p:txBody>
      </p:sp>
    </p:spTree>
    <p:extLst>
      <p:ext uri="{BB962C8B-B14F-4D97-AF65-F5344CB8AC3E}">
        <p14:creationId xmlns:p14="http://schemas.microsoft.com/office/powerpoint/2010/main" val="4161147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Because it is essential that each student Speaking response is correctly captured, after logging in and before beginning the Speaking test, students are required to do a microphone check.  The microphone check is only done once prior to the student beginning the Speaking test. During the microphone check, the students will record their voice and listen to make sure it recorded. Refer to Test Administrator’s Script to assist students during the microphone check. Please refer to the Test Administrator Manual for more information.</a:t>
            </a: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9947084A-A0C2-2A4F-B91C-545C7D6B17D6}" type="slidenum">
              <a:rPr lang="en-US" altLang="en-US" sz="1200"/>
              <a:pPr/>
              <a:t>77</a:t>
            </a:fld>
            <a:endParaRPr lang="en-US" altLang="en-US" sz="1200"/>
          </a:p>
        </p:txBody>
      </p:sp>
    </p:spTree>
    <p:extLst>
      <p:ext uri="{BB962C8B-B14F-4D97-AF65-F5344CB8AC3E}">
        <p14:creationId xmlns:p14="http://schemas.microsoft.com/office/powerpoint/2010/main" val="2264822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a:ln/>
        </p:spPr>
      </p:sp>
      <p:sp>
        <p:nvSpPr>
          <p:cNvPr id="68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Given the online format of the ACCESS for ELLs , there are specific equipment requirements for students to hear any audio and record their speaking. If you have headsets, you will not need to also have headphones. </a:t>
            </a:r>
          </a:p>
        </p:txBody>
      </p:sp>
      <p:sp>
        <p:nvSpPr>
          <p:cNvPr id="686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E636F406-122C-FB42-9F00-63CC57C6BEC0}" type="slidenum">
              <a:rPr lang="en-US" altLang="en-US" sz="1200"/>
              <a:pPr/>
              <a:t>78</a:t>
            </a:fld>
            <a:endParaRPr lang="en-US" altLang="en-US" sz="1200"/>
          </a:p>
        </p:txBody>
      </p:sp>
    </p:spTree>
    <p:extLst>
      <p:ext uri="{BB962C8B-B14F-4D97-AF65-F5344CB8AC3E}">
        <p14:creationId xmlns:p14="http://schemas.microsoft.com/office/powerpoint/2010/main" val="154784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Test administrators begin by reading the introductory Test Administrator’s Script for that domain test. </a:t>
            </a:r>
          </a:p>
          <a:p>
            <a:endParaRPr lang="en-US" i="1"/>
          </a:p>
          <a:p>
            <a:r>
              <a:rPr lang="en-US" b="1" i="0"/>
              <a:t>This slide is animated. Click to show text.</a:t>
            </a:r>
          </a:p>
          <a:p>
            <a:r>
              <a:rPr lang="en-US" i="1"/>
              <a:t>Then you monitor and assist the students while going through the test practice section. </a:t>
            </a:r>
          </a:p>
          <a:p>
            <a:endParaRPr lang="en-US" i="1"/>
          </a:p>
          <a:p>
            <a:r>
              <a:rPr lang="en-US" b="1" i="0"/>
              <a:t>Click to show text.</a:t>
            </a:r>
          </a:p>
          <a:p>
            <a:r>
              <a:rPr lang="en-US" i="1"/>
              <a:t>After the test practice items or tasks have been completed, the students proceed directly to the test by clicking the Next button. It is not necessary for the test administrator to do anything at that point, unless a student is having difficulty.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a:t>Click to show text.</a:t>
            </a:r>
          </a:p>
          <a:p>
            <a:r>
              <a:rPr lang="en-US" i="1"/>
              <a:t>While students are completing the test, the test administrator should circulate through the room making sure that the students are completing the test. During this time, test tickets should also be collected and kept in the test administrator’s possession for the duration of the test. </a:t>
            </a:r>
          </a:p>
          <a:p>
            <a:endParaRPr lang="en-US" i="1"/>
          </a:p>
          <a:p>
            <a:endParaRPr lang="en-US" i="1"/>
          </a:p>
          <a:p>
            <a:r>
              <a:rPr lang="en-US" i="1"/>
              <a:t>Makes sure each student has his or her own test ticket.</a:t>
            </a: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79</a:t>
            </a:fld>
            <a:endParaRPr lang="en-US"/>
          </a:p>
        </p:txBody>
      </p:sp>
    </p:spTree>
    <p:extLst>
      <p:ext uri="{BB962C8B-B14F-4D97-AF65-F5344CB8AC3E}">
        <p14:creationId xmlns:p14="http://schemas.microsoft.com/office/powerpoint/2010/main" val="2234303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Test administrators need</a:t>
            </a:r>
            <a:r>
              <a:rPr lang="en-US" altLang="en-US" baseline="0"/>
              <a:t> to take</a:t>
            </a:r>
            <a:r>
              <a:rPr lang="en-US" altLang="en-US"/>
              <a:t> the</a:t>
            </a:r>
            <a:r>
              <a:rPr lang="en-US" altLang="en-US" baseline="0"/>
              <a:t> quizzes</a:t>
            </a:r>
            <a:r>
              <a:rPr lang="en-US" altLang="en-US"/>
              <a:t> annually year.</a:t>
            </a:r>
          </a:p>
          <a:p>
            <a:pPr eaLnBrk="1" hangingPunct="1">
              <a:spcBef>
                <a:spcPct val="0"/>
              </a:spcBef>
            </a:pPr>
            <a:r>
              <a:rPr lang="en-US" altLang="en-US"/>
              <a:t>Test administrators will need to:</a:t>
            </a:r>
          </a:p>
          <a:p>
            <a:pPr lvl="1" eaLnBrk="1" hangingPunct="1">
              <a:spcBef>
                <a:spcPct val="0"/>
              </a:spcBef>
              <a:buFontTx/>
              <a:buChar char="•"/>
            </a:pPr>
            <a:r>
              <a:rPr lang="en-US" altLang="en-US"/>
              <a:t>review all the manuals and ACCESS</a:t>
            </a:r>
            <a:r>
              <a:rPr lang="en-US" altLang="en-US" baseline="0"/>
              <a:t> trainings on the KDE website</a:t>
            </a:r>
            <a:r>
              <a:rPr lang="en-US" altLang="en-US"/>
              <a:t>, </a:t>
            </a:r>
          </a:p>
          <a:p>
            <a:pPr lvl="1" eaLnBrk="1" hangingPunct="1">
              <a:spcBef>
                <a:spcPct val="0"/>
              </a:spcBef>
              <a:buFontTx/>
              <a:buChar char="•"/>
            </a:pPr>
            <a:r>
              <a:rPr lang="en-US" altLang="en-US"/>
              <a:t>go online to the ACCESS training and take</a:t>
            </a:r>
            <a:r>
              <a:rPr lang="en-US" altLang="en-US" baseline="0"/>
              <a:t> all the necessary quizzes </a:t>
            </a:r>
            <a:r>
              <a:rPr lang="en-US" altLang="en-US"/>
              <a:t>before ACCESS ,</a:t>
            </a:r>
          </a:p>
          <a:p>
            <a:pPr lvl="1" eaLnBrk="1" hangingPunct="1">
              <a:spcBef>
                <a:spcPct val="0"/>
              </a:spcBef>
              <a:buFontTx/>
              <a:buChar char="•"/>
            </a:pPr>
            <a:r>
              <a:rPr lang="en-US" altLang="en-US"/>
              <a:t>have both the Administration Code Training and Inclusion of Special Populations Training.</a:t>
            </a:r>
          </a:p>
          <a:p>
            <a:pPr lvl="1" eaLnBrk="1" hangingPunct="1">
              <a:spcBef>
                <a:spcPct val="0"/>
              </a:spcBef>
            </a:pPr>
            <a:endParaRPr lang="en-US" altLang="en-US"/>
          </a:p>
        </p:txBody>
      </p:sp>
      <p:sp>
        <p:nvSpPr>
          <p:cNvPr id="1136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48B358-05A6-46B7-9FB2-8A1B6176BEEB}" type="slidenum">
              <a:rPr lang="en-US" smtClean="0"/>
              <a:pPr fontAlgn="base">
                <a:spcBef>
                  <a:spcPct val="0"/>
                </a:spcBef>
                <a:spcAft>
                  <a:spcPct val="0"/>
                </a:spcAft>
                <a:defRPr/>
              </a:pPr>
              <a:t>80</a:t>
            </a:fld>
            <a:endParaRPr lang="en-US"/>
          </a:p>
        </p:txBody>
      </p:sp>
    </p:spTree>
    <p:extLst>
      <p:ext uri="{BB962C8B-B14F-4D97-AF65-F5344CB8AC3E}">
        <p14:creationId xmlns:p14="http://schemas.microsoft.com/office/powerpoint/2010/main" val="23301852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ACCESS testing window is scheduled to begin on Jan. 4 and will end on Feb. 16 this year.  KDE will be monitoring the health crisis and will let the DACs know if there are any </a:t>
            </a:r>
          </a:p>
          <a:p>
            <a:r>
              <a:rPr lang="en-US" dirty="0"/>
              <a:t>change to the schedule in a Monday DAC email.</a:t>
            </a:r>
          </a:p>
          <a:p>
            <a:endParaRPr lang="en-US" dirty="0"/>
          </a:p>
          <a:p>
            <a:r>
              <a:rPr lang="en-US" dirty="0"/>
              <a:t>12/1/22-2/17/23 </a:t>
            </a:r>
            <a:r>
              <a:rPr lang="en-US" dirty="0">
                <a:effectLst/>
              </a:rPr>
              <a:t>WIDA AMS test setup available for test sessions</a:t>
            </a:r>
          </a:p>
          <a:p>
            <a:endParaRPr lang="en-US" dirty="0">
              <a:effectLst/>
            </a:endParaRPr>
          </a:p>
          <a:p>
            <a:r>
              <a:rPr lang="en-US" baseline="0" dirty="0"/>
              <a:t>Data Recognition Corporation (DRC) prints, scores, houses the online system and ships the test materials and reports to the districts.</a:t>
            </a:r>
          </a:p>
          <a:p>
            <a:endParaRPr lang="en-US" baseline="0" dirty="0"/>
          </a:p>
          <a:p>
            <a:r>
              <a:rPr lang="en-US" baseline="0" dirty="0"/>
              <a:t>DRC opens a data validation window for districts to have one last look at the demographic data before the reports are printed and sent to the districts.</a:t>
            </a:r>
          </a:p>
          <a:p>
            <a:endParaRPr lang="en-US" baseline="0" dirty="0"/>
          </a:p>
          <a:p>
            <a:r>
              <a:rPr lang="en-US" baseline="0" dirty="0"/>
              <a:t>Kindergarten, Alternate ACCESS and Accommodated (Braille and Large print) are paper/pencil assessments.</a:t>
            </a:r>
            <a:endParaRPr lang="en-US" dirty="0"/>
          </a:p>
          <a:p>
            <a:endParaRPr lang="en-US" dirty="0"/>
          </a:p>
        </p:txBody>
      </p:sp>
      <p:sp>
        <p:nvSpPr>
          <p:cNvPr id="4" name="Slide Number Placeholder 3"/>
          <p:cNvSpPr>
            <a:spLocks noGrp="1"/>
          </p:cNvSpPr>
          <p:nvPr>
            <p:ph type="sldNum" sz="quarter" idx="5"/>
          </p:nvPr>
        </p:nvSpPr>
        <p:spPr/>
        <p:txBody>
          <a:bodyPr/>
          <a:lstStyle/>
          <a:p>
            <a:fld id="{232B80E4-A0DE-4AAF-B68B-EC3529951296}" type="slidenum">
              <a:rPr lang="en-US" smtClean="0"/>
              <a:t>10</a:t>
            </a:fld>
            <a:endParaRPr lang="en-US"/>
          </a:p>
        </p:txBody>
      </p:sp>
    </p:spTree>
    <p:extLst>
      <p:ext uri="{BB962C8B-B14F-4D97-AF65-F5344CB8AC3E}">
        <p14:creationId xmlns:p14="http://schemas.microsoft.com/office/powerpoint/2010/main" val="40941791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ACCESS</a:t>
            </a:r>
            <a:r>
              <a:rPr lang="en-US" i="1" baseline="0"/>
              <a:t> for ELLs Online Materials include the Test Administrator’s Script which is u</a:t>
            </a:r>
            <a:r>
              <a:rPr lang="en-US" i="1"/>
              <a:t>sed by the Test Administrator for giving instructions for the Listening, Reading, Writing, and Speaking test administrations. There are separate scripts for Grades 1, 2-3, and 4-12. You</a:t>
            </a:r>
            <a:r>
              <a:rPr lang="en-US" i="1" baseline="0"/>
              <a:t> will also have Grades 1-3 Writing Test Booklets for students to record Writing test responses. Even though this is an online test, all students in Grades 1-3 will complete the ACCESS for ELLs Writing test in test booklets, Test Coordinators will need to order these as Additional Materials in WIDA AMS. Please refer to the state’s ACCESS for ELLs Checklist for more information.</a:t>
            </a:r>
            <a:endParaRPr lang="en-US" i="1"/>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81</a:t>
            </a:fld>
            <a:endParaRPr lang="en-US"/>
          </a:p>
        </p:txBody>
      </p:sp>
    </p:spTree>
    <p:extLst>
      <p:ext uri="{BB962C8B-B14F-4D97-AF65-F5344CB8AC3E}">
        <p14:creationId xmlns:p14="http://schemas.microsoft.com/office/powerpoint/2010/main" val="375126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mn-lt"/>
              </a:rPr>
              <a:t>It is the test administrator’s responsibility to monitor testing and ensure students do their own work. Reliance on others or use of devices like smartwatches or cell phones will invalidate test scores! As you monitor the test, watch for students who tire of testing and begin selecting answers at random just to finish. Encourage these students to take their time and do their best!</a:t>
            </a:r>
            <a:endParaRPr lang="en-US" sz="1200" i="0">
              <a:effectLst/>
              <a:latin typeface="+mn-l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83</a:t>
            </a:fld>
            <a:endParaRPr lang="en-US"/>
          </a:p>
        </p:txBody>
      </p:sp>
    </p:spTree>
    <p:extLst>
      <p:ext uri="{BB962C8B-B14F-4D97-AF65-F5344CB8AC3E}">
        <p14:creationId xmlns:p14="http://schemas.microsoft.com/office/powerpoint/2010/main" val="26280947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84</a:t>
            </a:fld>
            <a:endParaRPr lang="en-US"/>
          </a:p>
        </p:txBody>
      </p:sp>
    </p:spTree>
    <p:extLst>
      <p:ext uri="{BB962C8B-B14F-4D97-AF65-F5344CB8AC3E}">
        <p14:creationId xmlns:p14="http://schemas.microsoft.com/office/powerpoint/2010/main" val="2044323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noTextEdit="1"/>
          </p:cNvSpPr>
          <p:nvPr>
            <p:ph type="sldImg"/>
          </p:nvPr>
        </p:nvSpPr>
        <p:spPr>
          <a:ln/>
        </p:spPr>
      </p:sp>
      <p:sp>
        <p:nvSpPr>
          <p:cNvPr id="829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WIDA Assessment Management System (WIDA AMS) is the administrative portal for all preparation and testing materials using DRC’s system.  Designated staff will use the WIDA Assessment Management System to access needed downloads, prepare test sessions, as well as order any needed paper materials. The WIDA AMS User Guide provides detailed instructions for how to complete different functions in WIDA AMS</a:t>
            </a:r>
          </a:p>
          <a:p>
            <a:endParaRPr lang="en-US" altLang="en-US"/>
          </a:p>
          <a:p>
            <a:endParaRPr lang="en-US" altLang="en-US"/>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solidFill>
                  <a:prstClr val="black"/>
                </a:solidFill>
                <a:effectLst/>
                <a:uLnTx/>
                <a:uFillTx/>
                <a:latin typeface="Arial" panose="020B0604020202020204" pitchFamily="34" charset="0"/>
                <a:ea typeface="+mn-ea"/>
                <a:cs typeface="+mn-cs"/>
              </a:rPr>
              <a:t>Mozilla Firefox, Google Chrome, Safari, and Microsoft Edge are the preferred browser for accessing WIDA AMS. </a:t>
            </a:r>
          </a:p>
          <a:p>
            <a:endParaRPr lang="en-US" altLang="en-US"/>
          </a:p>
        </p:txBody>
      </p:sp>
      <p:sp>
        <p:nvSpPr>
          <p:cNvPr id="829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688A1F89-7E0C-284B-8504-6D521E098A85}" type="slidenum">
              <a:rPr lang="en-US" altLang="en-US" sz="1200"/>
              <a:pPr/>
              <a:t>85</a:t>
            </a:fld>
            <a:endParaRPr lang="en-US" altLang="en-US" sz="1200"/>
          </a:p>
        </p:txBody>
      </p:sp>
    </p:spTree>
    <p:extLst>
      <p:ext uri="{BB962C8B-B14F-4D97-AF65-F5344CB8AC3E}">
        <p14:creationId xmlns:p14="http://schemas.microsoft.com/office/powerpoint/2010/main" val="8431838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noTextEdit="1"/>
          </p:cNvSpPr>
          <p:nvPr>
            <p:ph type="sldImg"/>
          </p:nvPr>
        </p:nvSpPr>
        <p:spPr>
          <a:ln/>
        </p:spPr>
      </p:sp>
      <p:sp>
        <p:nvSpPr>
          <p:cNvPr id="870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endParaRPr lang="en-US" altLang="en-US"/>
          </a:p>
          <a:p>
            <a:endParaRPr lang="en-US" altLang="en-US"/>
          </a:p>
          <a:p>
            <a:endParaRPr lang="en-US" altLang="en-US"/>
          </a:p>
          <a:p>
            <a:endParaRPr lang="en-US" altLang="en-US"/>
          </a:p>
        </p:txBody>
      </p:sp>
      <p:sp>
        <p:nvSpPr>
          <p:cNvPr id="870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0157AED3-7ACD-E043-BE06-6667461823FE}" type="slidenum">
              <a:rPr lang="en-US" altLang="en-US" sz="1200"/>
              <a:pPr/>
              <a:t>86</a:t>
            </a:fld>
            <a:endParaRPr lang="en-US" altLang="en-US" sz="1200"/>
          </a:p>
        </p:txBody>
      </p:sp>
    </p:spTree>
    <p:extLst>
      <p:ext uri="{BB962C8B-B14F-4D97-AF65-F5344CB8AC3E}">
        <p14:creationId xmlns:p14="http://schemas.microsoft.com/office/powerpoint/2010/main" val="4230361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noTextEdit="1"/>
          </p:cNvSpPr>
          <p:nvPr>
            <p:ph type="sldImg"/>
          </p:nvPr>
        </p:nvSpPr>
        <p:spPr>
          <a:ln/>
        </p:spPr>
      </p:sp>
      <p:sp>
        <p:nvSpPr>
          <p:cNvPr id="849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On this slide are examples of some of the tasks that will be possible within the WIDA AMS. Designated district staff may view technology-related user guides and access the two downloads needed for the online testing system. The majority of students will initially be entered into the system via a pre-ID file at the state level in a generic</a:t>
            </a:r>
            <a:r>
              <a:rPr lang="en-US" altLang="en-US" baseline="0"/>
              <a:t> test session</a:t>
            </a:r>
            <a:r>
              <a:rPr lang="en-US" altLang="en-US"/>
              <a:t>, however, if needed, district staff may also add or edit students. District staff may also create test sessions, select needed accommodations, print test tickets, and monitor student progress. Post testing, district staff may view or print reports.  </a:t>
            </a:r>
          </a:p>
          <a:p>
            <a:endParaRPr lang="en-US" altLang="en-US"/>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As with the current test, overage will be built into all orders.</a:t>
            </a:r>
          </a:p>
          <a:p>
            <a:endParaRPr lang="en-US" altLang="en-US"/>
          </a:p>
          <a:p>
            <a:endParaRPr lang="en-US" altLang="en-US"/>
          </a:p>
        </p:txBody>
      </p:sp>
      <p:sp>
        <p:nvSpPr>
          <p:cNvPr id="849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E8528516-15F4-054C-9833-9C15A51C1733}" type="slidenum">
              <a:rPr lang="en-US" altLang="en-US" sz="1200"/>
              <a:pPr/>
              <a:t>87</a:t>
            </a:fld>
            <a:endParaRPr lang="en-US" altLang="en-US" sz="1200"/>
          </a:p>
        </p:txBody>
      </p:sp>
    </p:spTree>
    <p:extLst>
      <p:ext uri="{BB962C8B-B14F-4D97-AF65-F5344CB8AC3E}">
        <p14:creationId xmlns:p14="http://schemas.microsoft.com/office/powerpoint/2010/main" val="37904316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fontAlgn="base">
              <a:spcBef>
                <a:spcPct val="0"/>
              </a:spcBef>
              <a:spcAft>
                <a:spcPct val="0"/>
              </a:spcAft>
            </a:pPr>
            <a:fld id="{D00104DF-B6EE-46A6-A3D3-1E101D6CF203}" type="slidenum">
              <a:rPr lang="en-US" altLang="en-US" smtClean="0">
                <a:latin typeface="Calibri" panose="020F0502020204030204" pitchFamily="34" charset="0"/>
              </a:rPr>
              <a:pPr fontAlgn="base">
                <a:spcBef>
                  <a:spcPct val="0"/>
                </a:spcBef>
                <a:spcAft>
                  <a:spcPct val="0"/>
                </a:spcAft>
              </a:pPr>
              <a:t>88</a:t>
            </a:fld>
            <a:endParaRPr lang="en-US" altLang="en-US">
              <a:latin typeface="Calibri" panose="020F0502020204030204" pitchFamily="34" charset="0"/>
            </a:endParaRPr>
          </a:p>
        </p:txBody>
      </p:sp>
    </p:spTree>
    <p:extLst>
      <p:ext uri="{BB962C8B-B14F-4D97-AF65-F5344CB8AC3E}">
        <p14:creationId xmlns:p14="http://schemas.microsoft.com/office/powerpoint/2010/main" val="15546335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All Grades 1–3 online testers will hand-write their responses in a Writing Test booklet. Even though their writing response is handwritten in a booklet, these students are still considered online test takers. These test booklets are available in two tiers: A or B/C.</a:t>
            </a:r>
          </a:p>
          <a:p>
            <a:endParaRPr lang="en-US" i="1"/>
          </a:p>
          <a:p>
            <a:r>
              <a:rPr lang="en-US" i="1"/>
              <a:t>DRC will use the total number of Grades 1–3 student counts provided in WIDA AMS to determine how many Writing test booklets to provide for each district. For ordering purposes, DRC will use a calculated ratio to determine the number of Tier A and Tier B/C writing booklets to provide at each grade-level cluster.</a:t>
            </a: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89</a:t>
            </a:fld>
            <a:endParaRPr lang="en-US"/>
          </a:p>
        </p:txBody>
      </p:sp>
    </p:spTree>
    <p:extLst>
      <p:ext uri="{BB962C8B-B14F-4D97-AF65-F5344CB8AC3E}">
        <p14:creationId xmlns:p14="http://schemas.microsoft.com/office/powerpoint/2010/main" val="22650598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Once students have completed the Listening and Reading tests, you must run a Writing and Speaking Tier Placement Report that will identify the tier each student is assigned to take. The WIDA AMS User Guide contains instructions for running the Tier Placement Report. </a:t>
            </a:r>
          </a:p>
          <a:p>
            <a:r>
              <a:rPr lang="en-US" b="1" i="0"/>
              <a:t>This slide is animated. Click to show the Tier report. </a:t>
            </a:r>
          </a:p>
          <a:p>
            <a:r>
              <a:rPr lang="en-US" i="0"/>
              <a:t>The Tier Placement Report displays both the writing tier and the speaking tier placement for the students included in the report.</a:t>
            </a: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90</a:t>
            </a:fld>
            <a:endParaRPr lang="en-US"/>
          </a:p>
        </p:txBody>
      </p:sp>
    </p:spTree>
    <p:extLst>
      <p:ext uri="{BB962C8B-B14F-4D97-AF65-F5344CB8AC3E}">
        <p14:creationId xmlns:p14="http://schemas.microsoft.com/office/powerpoint/2010/main" val="13161596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a:ln/>
        </p:spPr>
      </p:sp>
      <p:sp>
        <p:nvSpPr>
          <p:cNvPr id="890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Technology Readiness</a:t>
            </a:r>
            <a:r>
              <a:rPr lang="en-US" sz="1200" kern="1200">
                <a:solidFill>
                  <a:schemeClr val="tx1"/>
                </a:solidFill>
                <a:effectLst/>
                <a:latin typeface="+mn-lt"/>
                <a:ea typeface="+mn-ea"/>
                <a:cs typeface="+mn-cs"/>
              </a:rPr>
              <a:t>: Work with LEAs to ensure tech readiness. Tech-related resources, such as the Tech Readiness Checklist and the Technology User Guide are available in the </a:t>
            </a:r>
            <a:r>
              <a:rPr lang="en-US" sz="1200" u="sng" kern="1200">
                <a:solidFill>
                  <a:schemeClr val="tx1"/>
                </a:solidFill>
                <a:effectLst/>
                <a:latin typeface="+mn-lt"/>
                <a:ea typeface="+mn-ea"/>
                <a:cs typeface="+mn-cs"/>
                <a:hlinkClick r:id="rId3"/>
              </a:rPr>
              <a:t>General Information Documents</a:t>
            </a:r>
            <a:r>
              <a:rPr lang="en-US" sz="1200" kern="1200">
                <a:solidFill>
                  <a:schemeClr val="tx1"/>
                </a:solidFill>
                <a:effectLst/>
                <a:latin typeface="+mn-lt"/>
                <a:ea typeface="+mn-ea"/>
                <a:cs typeface="+mn-cs"/>
              </a:rPr>
              <a:t> under All Applications in WIDA AMS.</a:t>
            </a:r>
          </a:p>
          <a:p>
            <a:endParaRPr lang="en-US" altLang="en-US"/>
          </a:p>
          <a:p>
            <a:endParaRPr lang="en-US" altLang="en-US"/>
          </a:p>
          <a:p>
            <a:r>
              <a:rPr lang="en-US" altLang="en-US"/>
              <a:t>On the WIDA website, you will find a complete list of the technology requirements for the operational test. This can be found by visiting the </a:t>
            </a:r>
            <a:r>
              <a:rPr lang="en-US" altLang="en-US">
                <a:solidFill>
                  <a:srgbClr val="000000"/>
                </a:solidFill>
              </a:rPr>
              <a:t>Technology Requirements page, which lists detailed information about technology requirements and recommendations. </a:t>
            </a:r>
          </a:p>
          <a:p>
            <a:pPr>
              <a:lnSpc>
                <a:spcPct val="107000"/>
              </a:lnSpc>
            </a:pPr>
            <a:endParaRPr lang="en-US" altLang="en-US">
              <a:latin typeface="Calibri" charset="0"/>
            </a:endParaRPr>
          </a:p>
          <a:p>
            <a:pPr>
              <a:lnSpc>
                <a:spcPct val="107000"/>
              </a:lnSpc>
            </a:pPr>
            <a:r>
              <a:rPr lang="en-US" altLang="en-US">
                <a:solidFill>
                  <a:srgbClr val="000000"/>
                </a:solidFill>
              </a:rPr>
              <a:t>WIDA emphasizes that headsets with microphones are necessary for the Speaking test and that headphones are necessary for all domains.  </a:t>
            </a:r>
          </a:p>
          <a:p>
            <a:pPr>
              <a:lnSpc>
                <a:spcPct val="107000"/>
              </a:lnSpc>
            </a:pPr>
            <a:endParaRPr lang="en-US" altLang="en-US">
              <a:latin typeface="Calibri" charset="0"/>
            </a:endParaRPr>
          </a:p>
          <a:p>
            <a:pPr>
              <a:lnSpc>
                <a:spcPct val="107000"/>
              </a:lnSpc>
            </a:pPr>
            <a:r>
              <a:rPr lang="en-US" altLang="en-US">
                <a:solidFill>
                  <a:srgbClr val="000000"/>
                </a:solidFill>
              </a:rPr>
              <a:t>Headsets with audio adjustments are also recommended.  Information on iPads, Chromebooks, and tablets is also available on the technology page.  </a:t>
            </a:r>
            <a:endParaRPr lang="en-US" altLang="en-US">
              <a:latin typeface="Calibri" charset="0"/>
            </a:endParaRPr>
          </a:p>
          <a:p>
            <a:pPr>
              <a:lnSpc>
                <a:spcPct val="107000"/>
              </a:lnSpc>
            </a:pPr>
            <a:r>
              <a:rPr lang="en-US" altLang="en-US">
                <a:solidFill>
                  <a:srgbClr val="000000"/>
                </a:solidFill>
              </a:rPr>
              <a:t> </a:t>
            </a:r>
            <a:endParaRPr lang="en-US" altLang="en-US">
              <a:latin typeface="Calibri" charset="0"/>
            </a:endParaRPr>
          </a:p>
          <a:p>
            <a:endParaRPr lang="en-US" altLang="en-US"/>
          </a:p>
          <a:p>
            <a:endParaRPr lang="en-US" altLang="en-US"/>
          </a:p>
          <a:p>
            <a:endParaRPr lang="en-US" altLang="en-US"/>
          </a:p>
        </p:txBody>
      </p:sp>
      <p:sp>
        <p:nvSpPr>
          <p:cNvPr id="890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5D3D9AFB-FC3D-4748-8D13-AA4A29C12ED7}" type="slidenum">
              <a:rPr lang="en-US" altLang="en-US" sz="1200"/>
              <a:pPr/>
              <a:t>92</a:t>
            </a:fld>
            <a:endParaRPr lang="en-US" altLang="en-US" sz="1200"/>
          </a:p>
        </p:txBody>
      </p:sp>
    </p:spTree>
    <p:extLst>
      <p:ext uri="{BB962C8B-B14F-4D97-AF65-F5344CB8AC3E}">
        <p14:creationId xmlns:p14="http://schemas.microsoft.com/office/powerpoint/2010/main" val="3346180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8788"/>
            <a:r>
              <a:rPr lang="en-US" altLang="en-US"/>
              <a:t>ACCESS for ELLs  is aligned with the WIDA English Language Development Standards and to assess the four language domains of Listening, Speaking, Reading, and Writing. For both the paper and online tests, the Listening test and the Reading test consist of multiple-choice questions. The Writing test and the Speaking test involve open-ended tasks allowing students to show the language they can produce in English. </a:t>
            </a:r>
          </a:p>
          <a:p>
            <a:pPr defTabSz="458788"/>
            <a:endParaRPr lang="en-US" altLang="en-US"/>
          </a:p>
          <a:p>
            <a:pPr defTabSz="458788"/>
            <a:r>
              <a:rPr lang="en-US" altLang="en-US"/>
              <a:t>Listening and Reading are the domains for processing language. They measure students’ ability to comprehend English. Writing and Speaking are the domains for producing language. They measure students’ ability to communicate in English.</a:t>
            </a:r>
          </a:p>
          <a:p>
            <a:pPr defTabSz="458788"/>
            <a:endParaRPr lang="en-US" altLang="en-US"/>
          </a:p>
          <a:p>
            <a:pPr defTabSz="458788"/>
            <a:endParaRPr lang="en-US" altLang="en-US"/>
          </a:p>
          <a:p>
            <a:pPr defTabSz="458788"/>
            <a:endParaRPr lang="en-US" altLang="en-US"/>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37931725" indent="-37474525">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06CC8A72-14D3-234E-A811-6051E0A6A5FF}" type="slidenum">
              <a:rPr lang="en-US" altLang="en-US" sz="1200"/>
              <a:pPr/>
              <a:t>11</a:t>
            </a:fld>
            <a:endParaRPr lang="en-US" altLang="en-US" sz="1200"/>
          </a:p>
        </p:txBody>
      </p:sp>
    </p:spTree>
    <p:extLst>
      <p:ext uri="{BB962C8B-B14F-4D97-AF65-F5344CB8AC3E}">
        <p14:creationId xmlns:p14="http://schemas.microsoft.com/office/powerpoint/2010/main" val="8539018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E7850C-1437-47BB-82B8-3FB121186A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4440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mn-lt"/>
                <a:ea typeface="+mn-ea"/>
                <a:cs typeface="+mn-cs"/>
              </a:rPr>
              <a:t>It is important to take the appropriate measures to maintain confidentiality of all testing materials. District and school personnel carrying out their roles in the delivery of this assessment must follow specific guidelines to maintain test security. Please remember to adhere to any state specific test security policies. Be aware that any breaches of test security or problems with test administration may result in the invalidation of student scores. If test security has been compromised in any way, please contact your state testing representative to determine remediation steps.</a:t>
            </a:r>
            <a:endParaRPr lang="en-US" i="0"/>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102</a:t>
            </a:fld>
            <a:endParaRPr lang="en-US"/>
          </a:p>
        </p:txBody>
      </p:sp>
    </p:spTree>
    <p:extLst>
      <p:ext uri="{BB962C8B-B14F-4D97-AF65-F5344CB8AC3E}">
        <p14:creationId xmlns:p14="http://schemas.microsoft.com/office/powerpoint/2010/main" val="42708988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62"/>
            <a:r>
              <a:rPr lang="en-US" altLang="en-US"/>
              <a:t>Printed or electronic seating charts should be maintained in the district</a:t>
            </a:r>
            <a:r>
              <a:rPr lang="en-US" altLang="en-US" baseline="0"/>
              <a:t> for one year.</a:t>
            </a:r>
            <a:endParaRPr lang="en-US" altLang="en-US"/>
          </a:p>
          <a:p>
            <a:endParaRPr lang="en-US"/>
          </a:p>
        </p:txBody>
      </p:sp>
      <p:sp>
        <p:nvSpPr>
          <p:cNvPr id="4" name="Slide Number Placeholder 3"/>
          <p:cNvSpPr>
            <a:spLocks noGrp="1"/>
          </p:cNvSpPr>
          <p:nvPr>
            <p:ph type="sldNum" sz="quarter" idx="10"/>
          </p:nvPr>
        </p:nvSpPr>
        <p:spPr/>
        <p:txBody>
          <a:bodyPr/>
          <a:lstStyle/>
          <a:p>
            <a:fld id="{C6E7850C-1437-47BB-82B8-3FB121186A44}" type="slidenum">
              <a:rPr lang="en-US" smtClean="0"/>
              <a:t>107</a:t>
            </a:fld>
            <a:endParaRPr lang="en-US"/>
          </a:p>
        </p:txBody>
      </p:sp>
    </p:spTree>
    <p:extLst>
      <p:ext uri="{BB962C8B-B14F-4D97-AF65-F5344CB8AC3E}">
        <p14:creationId xmlns:p14="http://schemas.microsoft.com/office/powerpoint/2010/main" val="7683428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a:t>
            </a:r>
            <a:r>
              <a:rPr lang="en-US" baseline="30000"/>
              <a:t>st</a:t>
            </a:r>
            <a:r>
              <a:rPr lang="en-US"/>
              <a:t> semester Kindergarten- test administrator will give the screener in two domains: listening and speaking.</a:t>
            </a:r>
          </a:p>
          <a:p>
            <a:endParaRPr lang="en-US"/>
          </a:p>
          <a:p>
            <a:r>
              <a:rPr lang="en-US"/>
              <a:t>2</a:t>
            </a:r>
            <a:r>
              <a:rPr lang="en-US" baseline="30000"/>
              <a:t>nd</a:t>
            </a:r>
            <a:r>
              <a:rPr lang="en-US"/>
              <a:t> semester Kindergarten- test administrator will give all four domains of the screener: listening, speaking, reading and writing.</a:t>
            </a:r>
          </a:p>
          <a:p>
            <a:endParaRPr lang="en-US"/>
          </a:p>
          <a:p>
            <a:r>
              <a:rPr lang="en-US"/>
              <a:t>For Kindergarten ACCESS – all four domains (listening, speaking, reading and writing) are given for the assessment.</a:t>
            </a:r>
          </a:p>
        </p:txBody>
      </p:sp>
      <p:sp>
        <p:nvSpPr>
          <p:cNvPr id="4" name="Slide Number Placeholder 3"/>
          <p:cNvSpPr>
            <a:spLocks noGrp="1"/>
          </p:cNvSpPr>
          <p:nvPr>
            <p:ph type="sldNum" sz="quarter" idx="5"/>
          </p:nvPr>
        </p:nvSpPr>
        <p:spPr/>
        <p:txBody>
          <a:bodyPr/>
          <a:lstStyle/>
          <a:p>
            <a:fld id="{232B80E4-A0DE-4AAF-B68B-EC3529951296}" type="slidenum">
              <a:rPr lang="en-US" smtClean="0"/>
              <a:t>108</a:t>
            </a:fld>
            <a:endParaRPr lang="en-US"/>
          </a:p>
        </p:txBody>
      </p:sp>
    </p:spTree>
    <p:extLst>
      <p:ext uri="{BB962C8B-B14F-4D97-AF65-F5344CB8AC3E}">
        <p14:creationId xmlns:p14="http://schemas.microsoft.com/office/powerpoint/2010/main" val="623167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4B3F93-D793-4EDA-8E35-0356ADD6DE58}" type="slidenum">
              <a:rPr lang="en-US" smtClean="0"/>
              <a:t>109</a:t>
            </a:fld>
            <a:endParaRPr lang="en-US"/>
          </a:p>
        </p:txBody>
      </p:sp>
    </p:spTree>
    <p:extLst>
      <p:ext uri="{BB962C8B-B14F-4D97-AF65-F5344CB8AC3E}">
        <p14:creationId xmlns:p14="http://schemas.microsoft.com/office/powerpoint/2010/main" val="39987241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ln/>
        </p:spPr>
      </p:sp>
      <p:sp>
        <p:nvSpPr>
          <p:cNvPr id="911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p>
        </p:txBody>
      </p:sp>
      <p:sp>
        <p:nvSpPr>
          <p:cNvPr id="911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3EDBBBEC-3F97-3148-BDD2-755ABB651C9C}" type="slidenum">
              <a:rPr lang="en-US" altLang="en-US" sz="1200"/>
              <a:pPr/>
              <a:t>110</a:t>
            </a:fld>
            <a:endParaRPr lang="en-US" altLang="en-US" sz="1200"/>
          </a:p>
        </p:txBody>
      </p:sp>
    </p:spTree>
    <p:extLst>
      <p:ext uri="{BB962C8B-B14F-4D97-AF65-F5344CB8AC3E}">
        <p14:creationId xmlns:p14="http://schemas.microsoft.com/office/powerpoint/2010/main" val="4352272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of the Kentucky ACCESS trainings are required along with the WIDA online training</a:t>
            </a:r>
            <a:r>
              <a:rPr lang="en-US" baseline="0"/>
              <a:t> and quizzes.</a:t>
            </a: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111</a:t>
            </a:fld>
            <a:endParaRPr lang="en-US"/>
          </a:p>
        </p:txBody>
      </p:sp>
    </p:spTree>
    <p:extLst>
      <p:ext uri="{BB962C8B-B14F-4D97-AF65-F5344CB8AC3E}">
        <p14:creationId xmlns:p14="http://schemas.microsoft.com/office/powerpoint/2010/main" val="64535463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a:xfrm>
            <a:off x="396875" y="692150"/>
            <a:ext cx="6156325" cy="3463925"/>
          </a:xfrm>
          <a:ln/>
        </p:spPr>
      </p:sp>
      <p:sp>
        <p:nvSpPr>
          <p:cNvPr id="931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Kentucky has its own specific guidance related to this information.  Be sure to click on members/states</a:t>
            </a:r>
            <a:r>
              <a:rPr lang="en-US" altLang="en-US" baseline="0"/>
              <a:t> and select Kentucky</a:t>
            </a:r>
            <a:r>
              <a:rPr lang="en-US" altLang="en-US"/>
              <a:t> at wida.wisc.edu to see any specific guidelines and policies. </a:t>
            </a:r>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In 2021-2022, WIDA continues</a:t>
            </a:r>
            <a:r>
              <a:rPr lang="en-US" altLang="en-US" baseline="0"/>
              <a:t> to offer the</a:t>
            </a:r>
            <a:r>
              <a:rPr lang="en-US" altLang="en-US"/>
              <a:t> resource</a:t>
            </a:r>
            <a:r>
              <a:rPr lang="en-US" altLang="en-US" baseline="0"/>
              <a:t> of s</a:t>
            </a:r>
            <a:r>
              <a:rPr lang="en-US" altLang="en-US"/>
              <a:t>tate specific checklists. State checklists are available as a tool for you to assign and document the tasks that are required to administer ACCESS for ELLs. The state checklist indicates who typically handles each task in our state, along with any state-specific guidance. These are each customized for our state.</a:t>
            </a:r>
          </a:p>
          <a:p>
            <a:endParaRPr lang="en-US" altLang="en-US"/>
          </a:p>
        </p:txBody>
      </p:sp>
      <p:sp>
        <p:nvSpPr>
          <p:cNvPr id="931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3CF86C83-6207-BD4D-816B-20D6D0DFAB50}" type="slidenum">
              <a:rPr lang="en-US" altLang="en-US" sz="1200"/>
              <a:pPr/>
              <a:t>112</a:t>
            </a:fld>
            <a:endParaRPr lang="en-US" altLang="en-US" sz="1200"/>
          </a:p>
        </p:txBody>
      </p:sp>
    </p:spTree>
    <p:extLst>
      <p:ext uri="{BB962C8B-B14F-4D97-AF65-F5344CB8AC3E}">
        <p14:creationId xmlns:p14="http://schemas.microsoft.com/office/powerpoint/2010/main" val="16018640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noTextEdit="1"/>
          </p:cNvSpPr>
          <p:nvPr>
            <p:ph type="sldImg"/>
          </p:nvPr>
        </p:nvSpPr>
        <p:spPr>
          <a:ln/>
        </p:spPr>
      </p:sp>
      <p:sp>
        <p:nvSpPr>
          <p:cNvPr id="952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WIDA public website also has a lot of information about the ACCESS for ELLs  suite of assessments. For more information regarding each assessment, please visit the WIDA website, click on “Assess” and select the assessment you would like to learn about. </a:t>
            </a:r>
          </a:p>
          <a:p>
            <a:endParaRPr lang="en-US" altLang="en-US"/>
          </a:p>
          <a:p>
            <a:pPr lvl="0"/>
            <a:r>
              <a:rPr lang="en-US" sz="1200" u="sng" kern="1200">
                <a:solidFill>
                  <a:schemeClr val="tx1"/>
                </a:solidFill>
                <a:effectLst/>
                <a:latin typeface="+mn-lt"/>
                <a:ea typeface="+mn-ea"/>
                <a:cs typeface="+mn-cs"/>
              </a:rPr>
              <a:t>Quick Start Guides:</a:t>
            </a:r>
            <a:r>
              <a:rPr lang="en-US" sz="1200" kern="1200">
                <a:solidFill>
                  <a:schemeClr val="tx1"/>
                </a:solidFill>
                <a:effectLst/>
                <a:latin typeface="+mn-lt"/>
                <a:ea typeface="+mn-ea"/>
                <a:cs typeface="+mn-cs"/>
              </a:rPr>
              <a:t> Remind District Test Coordinators (DTCs) and Test Administrators (TAs) of WIDA's new </a:t>
            </a:r>
            <a:r>
              <a:rPr lang="en-US" sz="1200" u="sng" kern="1200">
                <a:solidFill>
                  <a:schemeClr val="tx1"/>
                </a:solidFill>
                <a:effectLst/>
                <a:latin typeface="+mn-lt"/>
                <a:ea typeface="+mn-ea"/>
                <a:cs typeface="+mn-cs"/>
                <a:hlinkClick r:id="rId3"/>
              </a:rPr>
              <a:t>Preparing and Administering ACCESS for ELLs QuickStart Guide</a:t>
            </a:r>
            <a:r>
              <a:rPr lang="en-US" sz="1200" kern="1200">
                <a:solidFill>
                  <a:schemeClr val="tx1"/>
                </a:solidFill>
                <a:effectLst/>
                <a:latin typeface="+mn-lt"/>
                <a:ea typeface="+mn-ea"/>
                <a:cs typeface="+mn-cs"/>
              </a:rPr>
              <a:t> and </a:t>
            </a:r>
            <a:r>
              <a:rPr lang="en-US" sz="1200" u="sng" kern="1200">
                <a:solidFill>
                  <a:schemeClr val="tx1"/>
                </a:solidFill>
                <a:effectLst/>
                <a:latin typeface="+mn-lt"/>
                <a:ea typeface="+mn-ea"/>
                <a:cs typeface="+mn-cs"/>
                <a:hlinkClick r:id="rId4"/>
              </a:rPr>
              <a:t>Preparing Students QuickStart Guide</a:t>
            </a:r>
            <a:r>
              <a:rPr lang="en-US" sz="1200" kern="1200">
                <a:solidFill>
                  <a:schemeClr val="tx1"/>
                </a:solidFill>
                <a:effectLst/>
                <a:latin typeface="+mn-lt"/>
                <a:ea typeface="+mn-ea"/>
                <a:cs typeface="+mn-cs"/>
              </a:rPr>
              <a:t> available on the WIDA website. These guides are designed to help educators understand the preparation process and what they'll need to get started to ensure everyone is ready for testing!</a:t>
            </a:r>
          </a:p>
          <a:p>
            <a:pPr lvl="0"/>
            <a:endParaRPr lang="en-US" sz="1200" kern="1200">
              <a:solidFill>
                <a:schemeClr val="tx1"/>
              </a:solidFill>
              <a:effectLst/>
              <a:latin typeface="+mn-lt"/>
              <a:ea typeface="+mn-ea"/>
              <a:cs typeface="+mn-cs"/>
            </a:endParaRPr>
          </a:p>
          <a:p>
            <a:pPr lvl="0"/>
            <a:r>
              <a:rPr lang="en-US" sz="1200" u="sng" kern="1200">
                <a:solidFill>
                  <a:schemeClr val="tx1"/>
                </a:solidFill>
                <a:effectLst/>
                <a:latin typeface="+mn-lt"/>
                <a:ea typeface="+mn-ea"/>
                <a:cs typeface="+mn-cs"/>
              </a:rPr>
              <a:t>Training Completion</a:t>
            </a:r>
            <a:r>
              <a:rPr lang="en-US" sz="1200" kern="1200">
                <a:solidFill>
                  <a:schemeClr val="tx1"/>
                </a:solidFill>
                <a:effectLst/>
                <a:latin typeface="+mn-lt"/>
                <a:ea typeface="+mn-ea"/>
                <a:cs typeface="+mn-cs"/>
              </a:rPr>
              <a:t>: Monitor TA completion of training in the </a:t>
            </a:r>
            <a:r>
              <a:rPr lang="en-US" sz="1200" u="sng" kern="1200">
                <a:solidFill>
                  <a:schemeClr val="tx1"/>
                </a:solidFill>
                <a:effectLst/>
                <a:latin typeface="+mn-lt"/>
                <a:ea typeface="+mn-ea"/>
                <a:cs typeface="+mn-cs"/>
                <a:hlinkClick r:id="rId5"/>
              </a:rPr>
              <a:t>WIDA Secure Portal</a:t>
            </a:r>
            <a:r>
              <a:rPr lang="en-US" sz="1200" kern="1200">
                <a:solidFill>
                  <a:schemeClr val="tx1"/>
                </a:solidFill>
                <a:effectLst/>
                <a:latin typeface="+mn-lt"/>
                <a:ea typeface="+mn-ea"/>
                <a:cs typeface="+mn-cs"/>
              </a:rPr>
              <a:t>. View the </a:t>
            </a:r>
            <a:r>
              <a:rPr lang="en-US" sz="1200" u="sng" kern="1200">
                <a:solidFill>
                  <a:schemeClr val="tx1"/>
                </a:solidFill>
                <a:effectLst/>
                <a:latin typeface="+mn-lt"/>
                <a:ea typeface="+mn-ea"/>
                <a:cs typeface="+mn-cs"/>
                <a:hlinkClick r:id="rId6"/>
              </a:rPr>
              <a:t>Secure Portal User Guide</a:t>
            </a:r>
            <a:r>
              <a:rPr lang="en-US" sz="1200" kern="1200">
                <a:solidFill>
                  <a:schemeClr val="tx1"/>
                </a:solidFill>
                <a:effectLst/>
                <a:latin typeface="+mn-lt"/>
                <a:ea typeface="+mn-ea"/>
                <a:cs typeface="+mn-cs"/>
              </a:rPr>
              <a:t> for step-by-step instructions on how to review training scores.. </a:t>
            </a:r>
          </a:p>
          <a:p>
            <a:pPr lvl="0"/>
            <a:endParaRPr lang="en-US" sz="1200" kern="1200">
              <a:solidFill>
                <a:schemeClr val="tx1"/>
              </a:solidFill>
              <a:effectLst/>
              <a:latin typeface="+mn-lt"/>
              <a:ea typeface="+mn-ea"/>
              <a:cs typeface="+mn-cs"/>
            </a:endParaRPr>
          </a:p>
          <a:p>
            <a:pPr lvl="0"/>
            <a:r>
              <a:rPr lang="en-US" sz="1200" u="sng" kern="1200">
                <a:solidFill>
                  <a:schemeClr val="tx1"/>
                </a:solidFill>
                <a:effectLst/>
                <a:latin typeface="+mn-lt"/>
                <a:ea typeface="+mn-ea"/>
                <a:cs typeface="+mn-cs"/>
              </a:rPr>
              <a:t>Technology Readiness</a:t>
            </a:r>
            <a:r>
              <a:rPr lang="en-US" sz="1200" kern="1200">
                <a:solidFill>
                  <a:schemeClr val="tx1"/>
                </a:solidFill>
                <a:effectLst/>
                <a:latin typeface="+mn-lt"/>
                <a:ea typeface="+mn-ea"/>
                <a:cs typeface="+mn-cs"/>
              </a:rPr>
              <a:t>: Work with Technology</a:t>
            </a:r>
            <a:r>
              <a:rPr lang="en-US" sz="1200" kern="1200" baseline="0">
                <a:solidFill>
                  <a:schemeClr val="tx1"/>
                </a:solidFill>
                <a:effectLst/>
                <a:latin typeface="+mn-lt"/>
                <a:ea typeface="+mn-ea"/>
                <a:cs typeface="+mn-cs"/>
              </a:rPr>
              <a:t> Coordinators (TCs)</a:t>
            </a:r>
            <a:r>
              <a:rPr lang="en-US" sz="1200" kern="1200">
                <a:solidFill>
                  <a:schemeClr val="tx1"/>
                </a:solidFill>
                <a:effectLst/>
                <a:latin typeface="+mn-lt"/>
                <a:ea typeface="+mn-ea"/>
                <a:cs typeface="+mn-cs"/>
              </a:rPr>
              <a:t> to ensure tech readiness. Tech-related resources, such as the Tech Readiness Checklist and the Technology User Guide are available in the </a:t>
            </a:r>
            <a:r>
              <a:rPr lang="en-US" sz="1200" u="sng" kern="1200">
                <a:solidFill>
                  <a:schemeClr val="tx1"/>
                </a:solidFill>
                <a:effectLst/>
                <a:latin typeface="+mn-lt"/>
                <a:ea typeface="+mn-ea"/>
                <a:cs typeface="+mn-cs"/>
                <a:hlinkClick r:id="rId7"/>
              </a:rPr>
              <a:t>Technology Coordinators tile</a:t>
            </a:r>
            <a:r>
              <a:rPr lang="en-US" sz="1200" kern="1200">
                <a:solidFill>
                  <a:schemeClr val="tx1"/>
                </a:solidFill>
                <a:effectLst/>
                <a:latin typeface="+mn-lt"/>
                <a:ea typeface="+mn-ea"/>
                <a:cs typeface="+mn-cs"/>
              </a:rPr>
              <a:t> in WIDA Secure Portal and in the </a:t>
            </a:r>
            <a:r>
              <a:rPr lang="en-US" sz="1200" u="sng" kern="1200">
                <a:solidFill>
                  <a:schemeClr val="tx1"/>
                </a:solidFill>
                <a:effectLst/>
                <a:latin typeface="+mn-lt"/>
                <a:ea typeface="+mn-ea"/>
                <a:cs typeface="+mn-cs"/>
                <a:hlinkClick r:id="rId8"/>
              </a:rPr>
              <a:t>General Information Documents</a:t>
            </a:r>
            <a:r>
              <a:rPr lang="en-US" sz="1200" kern="1200">
                <a:solidFill>
                  <a:schemeClr val="tx1"/>
                </a:solidFill>
                <a:effectLst/>
                <a:latin typeface="+mn-lt"/>
                <a:ea typeface="+mn-ea"/>
                <a:cs typeface="+mn-cs"/>
              </a:rPr>
              <a:t> under All Applications in WIDA AMS.</a:t>
            </a:r>
          </a:p>
          <a:p>
            <a:endParaRPr lang="en-US" altLang="en-US"/>
          </a:p>
          <a:p>
            <a:pPr fontAlgn="ctr"/>
            <a:r>
              <a:rPr lang="en-US" altLang="en-US" sz="1200">
                <a:latin typeface="+mn-lt"/>
              </a:rPr>
              <a:t>All preparation materials for the ACCESS for ELLs  Operational Test are posted to the ACCESS for ELLs  section of the WIDA website. </a:t>
            </a:r>
          </a:p>
          <a:p>
            <a:pPr fontAlgn="ctr"/>
            <a:endParaRPr lang="en-US" altLang="en-US" sz="1200">
              <a:latin typeface="+mn-lt"/>
            </a:endParaRPr>
          </a:p>
          <a:p>
            <a:pPr fontAlgn="ctr"/>
            <a:r>
              <a:rPr lang="en-US" altLang="en-US" sz="1200">
                <a:latin typeface="+mn-lt"/>
              </a:rPr>
              <a:t>Some other key resources include: </a:t>
            </a:r>
          </a:p>
          <a:p>
            <a:pPr marL="800100" lvl="1" indent="-342900" fontAlgn="ctr">
              <a:buFontTx/>
              <a:buChar char="•"/>
            </a:pPr>
            <a:r>
              <a:rPr lang="en-US" altLang="en-US" sz="1200">
                <a:solidFill>
                  <a:srgbClr val="000000"/>
                </a:solidFill>
                <a:latin typeface="+mn-lt"/>
              </a:rPr>
              <a:t>Sample Items for the Public</a:t>
            </a:r>
          </a:p>
          <a:p>
            <a:pPr marL="800100" lvl="1" indent="-342900">
              <a:spcAft>
                <a:spcPts val="1200"/>
              </a:spcAft>
              <a:buClr>
                <a:srgbClr val="92D050"/>
              </a:buClr>
              <a:buFontTx/>
              <a:buChar char="•"/>
            </a:pPr>
            <a:r>
              <a:rPr lang="en-US" altLang="en-US" sz="1200">
                <a:solidFill>
                  <a:srgbClr val="000000"/>
                </a:solidFill>
                <a:latin typeface="+mn-lt"/>
              </a:rPr>
              <a:t>Recorded webinars for district staff by role</a:t>
            </a:r>
          </a:p>
          <a:p>
            <a:pPr marL="800100" lvl="1" indent="-342900">
              <a:spcAft>
                <a:spcPts val="1200"/>
              </a:spcAft>
              <a:buClr>
                <a:srgbClr val="92D050"/>
              </a:buClr>
              <a:buFontTx/>
              <a:buChar char="•"/>
            </a:pPr>
            <a:r>
              <a:rPr lang="en-US" altLang="en-US" sz="1200">
                <a:solidFill>
                  <a:srgbClr val="000000"/>
                </a:solidFill>
                <a:latin typeface="+mn-lt"/>
              </a:rPr>
              <a:t>Test Demos/Test Practice</a:t>
            </a:r>
          </a:p>
          <a:p>
            <a:pPr marL="800100" lvl="1" indent="-342900">
              <a:spcAft>
                <a:spcPts val="1200"/>
              </a:spcAft>
              <a:buClr>
                <a:srgbClr val="92D050"/>
              </a:buClr>
              <a:buFontTx/>
              <a:buChar char="•"/>
            </a:pPr>
            <a:endParaRPr lang="en-US" altLang="en-US" sz="1200">
              <a:solidFill>
                <a:srgbClr val="000000"/>
              </a:solidFill>
              <a:latin typeface="+mn-lt"/>
            </a:endParaRPr>
          </a:p>
          <a:p>
            <a:pPr marL="800100" lvl="1" indent="-342900">
              <a:spcAft>
                <a:spcPts val="1200"/>
              </a:spcAft>
              <a:buClr>
                <a:srgbClr val="92D050"/>
              </a:buClr>
              <a:buFontTx/>
              <a:buChar char="•"/>
            </a:pPr>
            <a:endParaRPr lang="en-US" altLang="en-US" sz="1200">
              <a:solidFill>
                <a:srgbClr val="000000"/>
              </a:solidFill>
              <a:latin typeface="+mn-lt"/>
            </a:endParaRPr>
          </a:p>
          <a:p>
            <a:pPr fontAlgn="ctr"/>
            <a:endParaRPr lang="en-US" altLang="en-US" sz="1200">
              <a:latin typeface="+mn-lt"/>
            </a:endParaRPr>
          </a:p>
          <a:p>
            <a:endParaRPr lang="en-US" altLang="en-US" sz="1200">
              <a:latin typeface="+mn-lt"/>
            </a:endParaRPr>
          </a:p>
          <a:p>
            <a:endParaRPr lang="en-US" altLang="en-US" sz="1200">
              <a:latin typeface="+mn-lt"/>
            </a:endParaRPr>
          </a:p>
          <a:p>
            <a:endParaRPr lang="en-US" altLang="en-US"/>
          </a:p>
        </p:txBody>
      </p:sp>
      <p:sp>
        <p:nvSpPr>
          <p:cNvPr id="952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F4FC3685-172D-6A42-8872-84E0EE10923A}" type="slidenum">
              <a:rPr lang="en-US" altLang="en-US" sz="1200"/>
              <a:pPr/>
              <a:t>114</a:t>
            </a:fld>
            <a:endParaRPr lang="en-US" altLang="en-US" sz="1200"/>
          </a:p>
        </p:txBody>
      </p:sp>
    </p:spTree>
    <p:extLst>
      <p:ext uri="{BB962C8B-B14F-4D97-AF65-F5344CB8AC3E}">
        <p14:creationId xmlns:p14="http://schemas.microsoft.com/office/powerpoint/2010/main" val="182387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a:latin typeface="+mn-lt"/>
                <a:ea typeface="+mn-ea"/>
                <a:cs typeface="+mn-cs"/>
              </a:rPr>
              <a:t>Test Administrator Manual</a:t>
            </a:r>
          </a:p>
          <a:p>
            <a:pPr marL="171450" indent="-171450">
              <a:buFont typeface="Arial" charset="0"/>
              <a:buChar char="•"/>
              <a:defRPr/>
            </a:pPr>
            <a:r>
              <a:rPr lang="en-US">
                <a:latin typeface="+mn-lt"/>
                <a:ea typeface="+mn-ea"/>
                <a:cs typeface="+mn-cs"/>
              </a:rPr>
              <a:t>One document that includes K, Paper, Online, and Alt ACCESS.</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a:latin typeface="+mn-lt"/>
                <a:ea typeface="+mn-ea"/>
                <a:cs typeface="+mn-cs"/>
              </a:rPr>
              <a:t>The Test Administrator Manual focuses on all tasks and responsibilities Test Administrators oversee immediately before, during, and immediately after testing for all assessments in the ACCESS for ELLs suite of assessments.</a:t>
            </a:r>
          </a:p>
          <a:p>
            <a:pPr marL="0" indent="0">
              <a:buFont typeface="Arial" charset="0"/>
              <a:buNone/>
              <a:defRPr/>
            </a:pPr>
            <a:endParaRPr lang="en-US">
              <a:latin typeface="+mn-lt"/>
              <a:ea typeface="+mn-ea"/>
              <a:cs typeface="+mn-cs"/>
            </a:endParaRPr>
          </a:p>
          <a:p>
            <a:pPr marL="0" indent="0">
              <a:buFont typeface="Arial" charset="0"/>
              <a:buNone/>
              <a:defRPr/>
            </a:pPr>
            <a:r>
              <a:rPr lang="en-US">
                <a:latin typeface="+mn-lt"/>
                <a:ea typeface="+mn-ea"/>
                <a:cs typeface="+mn-cs"/>
              </a:rPr>
              <a:t>The District and School Test Coordinator Manual (for Test Coordinators) explains all coordination responsibilities and tasks related to the implementation of all the assessments in the ACCESS for ELLs suite.</a:t>
            </a:r>
            <a:endParaRPr lang="en-US"/>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charset="0"/>
                <a:ea typeface="ＭＳ Ｐゴシック" charset="-128"/>
              </a:defRPr>
            </a:lvl1pPr>
            <a:lvl2pPr marL="742950" indent="-285750">
              <a:defRPr sz="1400">
                <a:solidFill>
                  <a:schemeClr val="tx1"/>
                </a:solidFill>
                <a:latin typeface="Arial" charset="0"/>
                <a:ea typeface="ＭＳ Ｐゴシック" charset="-128"/>
              </a:defRPr>
            </a:lvl2pPr>
            <a:lvl3pPr marL="1143000" indent="-228600">
              <a:defRPr sz="1400">
                <a:solidFill>
                  <a:schemeClr val="tx1"/>
                </a:solidFill>
                <a:latin typeface="Arial" charset="0"/>
                <a:ea typeface="ＭＳ Ｐゴシック" charset="-128"/>
              </a:defRPr>
            </a:lvl3pPr>
            <a:lvl4pPr marL="1600200" indent="-228600">
              <a:defRPr sz="1400">
                <a:solidFill>
                  <a:schemeClr val="tx1"/>
                </a:solidFill>
                <a:latin typeface="Arial" charset="0"/>
                <a:ea typeface="ＭＳ Ｐゴシック" charset="-128"/>
              </a:defRPr>
            </a:lvl4pPr>
            <a:lvl5pPr marL="2057400" indent="-228600">
              <a:defRPr sz="1400">
                <a:solidFill>
                  <a:schemeClr val="tx1"/>
                </a:solidFill>
                <a:latin typeface="Arial" charset="0"/>
                <a:ea typeface="ＭＳ Ｐゴシック" charset="-128"/>
              </a:defRPr>
            </a:lvl5pPr>
            <a:lvl6pPr marL="2514600" indent="-228600" eaLnBrk="0" fontAlgn="base" hangingPunct="0">
              <a:spcBef>
                <a:spcPct val="0"/>
              </a:spcBef>
              <a:spcAft>
                <a:spcPct val="0"/>
              </a:spcAft>
              <a:defRPr sz="1400">
                <a:solidFill>
                  <a:schemeClr val="tx1"/>
                </a:solidFill>
                <a:latin typeface="Arial" charset="0"/>
                <a:ea typeface="ＭＳ Ｐゴシック" charset="-128"/>
              </a:defRPr>
            </a:lvl6pPr>
            <a:lvl7pPr marL="2971800" indent="-228600" eaLnBrk="0" fontAlgn="base" hangingPunct="0">
              <a:spcBef>
                <a:spcPct val="0"/>
              </a:spcBef>
              <a:spcAft>
                <a:spcPct val="0"/>
              </a:spcAft>
              <a:defRPr sz="1400">
                <a:solidFill>
                  <a:schemeClr val="tx1"/>
                </a:solidFill>
                <a:latin typeface="Arial" charset="0"/>
                <a:ea typeface="ＭＳ Ｐゴシック" charset="-128"/>
              </a:defRPr>
            </a:lvl7pPr>
            <a:lvl8pPr marL="3429000" indent="-228600" eaLnBrk="0" fontAlgn="base" hangingPunct="0">
              <a:spcBef>
                <a:spcPct val="0"/>
              </a:spcBef>
              <a:spcAft>
                <a:spcPct val="0"/>
              </a:spcAft>
              <a:defRPr sz="1400">
                <a:solidFill>
                  <a:schemeClr val="tx1"/>
                </a:solidFill>
                <a:latin typeface="Arial" charset="0"/>
                <a:ea typeface="ＭＳ Ｐゴシック" charset="-128"/>
              </a:defRPr>
            </a:lvl8pPr>
            <a:lvl9pPr marL="3886200" indent="-228600" eaLnBrk="0" fontAlgn="base" hangingPunct="0">
              <a:spcBef>
                <a:spcPct val="0"/>
              </a:spcBef>
              <a:spcAft>
                <a:spcPct val="0"/>
              </a:spcAft>
              <a:defRPr sz="1400">
                <a:solidFill>
                  <a:schemeClr val="tx1"/>
                </a:solidFill>
                <a:latin typeface="Arial" charset="0"/>
                <a:ea typeface="ＭＳ Ｐゴシック" charset="-128"/>
              </a:defRPr>
            </a:lvl9pPr>
          </a:lstStyle>
          <a:p>
            <a:fld id="{EAF414C0-3726-834C-96DF-4E3C0218E508}" type="slidenum">
              <a:rPr lang="en-US" altLang="en-US" sz="1200">
                <a:solidFill>
                  <a:srgbClr val="000000"/>
                </a:solidFill>
              </a:rPr>
              <a:pPr/>
              <a:t>115</a:t>
            </a:fld>
            <a:endParaRPr lang="en-US" altLang="en-US" sz="1200">
              <a:solidFill>
                <a:srgbClr val="000000"/>
              </a:solidFill>
            </a:endParaRPr>
          </a:p>
        </p:txBody>
      </p:sp>
    </p:spTree>
    <p:extLst>
      <p:ext uri="{BB962C8B-B14F-4D97-AF65-F5344CB8AC3E}">
        <p14:creationId xmlns:p14="http://schemas.microsoft.com/office/powerpoint/2010/main" val="1831690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0"/>
              </a:spcAft>
            </a:pPr>
            <a:r>
              <a:rPr lang="en-US" sz="1200" i="0" kern="1200">
                <a:solidFill>
                  <a:schemeClr val="tx1"/>
                </a:solidFill>
                <a:effectLst/>
                <a:latin typeface="+mn-lt"/>
                <a:ea typeface="+mn-ea"/>
                <a:cs typeface="+mn-cs"/>
              </a:rPr>
              <a:t>ACCESS for ELLs connects to all the components of the WIDA Standards and Assessment System. For example, The Guiding Principles of Language Development is a set of principles that describe the foundation for all of WIDA’s products and services. The Can Do Philosophy demonstrates that ACCESS for ELLs is a tiered and adaptive assessment that allows students to show what they can do with English. The Features of Academic Language are the foundational basis of the scoring scales. The ELD Standards are the basis of the test items. The Performance Definitions provide expectations for test items targeting different proficiency levels. The Standards Matrix with their Model Performance Indicators are the template for creating test items. The communicative purposes of language, as demonstrated in the Can Do Descriptors, Key Uses Edition, are included in the test item specifications for each test folder.</a:t>
            </a:r>
            <a:endParaRPr lang="en-US" sz="1400" b="0" i="0">
              <a:effectLst/>
              <a:latin typeface="+mn-lt"/>
            </a:endParaRPr>
          </a:p>
        </p:txBody>
      </p:sp>
      <p:sp>
        <p:nvSpPr>
          <p:cNvPr id="4" name="Slide Number Placeholder 3"/>
          <p:cNvSpPr>
            <a:spLocks noGrp="1"/>
          </p:cNvSpPr>
          <p:nvPr>
            <p:ph type="sldNum" sz="quarter" idx="10"/>
          </p:nvPr>
        </p:nvSpPr>
        <p:spPr/>
        <p:txBody>
          <a:bodyPr/>
          <a:lstStyle/>
          <a:p>
            <a:fld id="{542650AC-6CF8-44C9-9392-A17EC8AF8D6F}" type="slidenum">
              <a:rPr lang="en-US" smtClean="0"/>
              <a:t>12</a:t>
            </a:fld>
            <a:endParaRPr lang="en-US"/>
          </a:p>
        </p:txBody>
      </p:sp>
    </p:spTree>
    <p:extLst>
      <p:ext uri="{BB962C8B-B14F-4D97-AF65-F5344CB8AC3E}">
        <p14:creationId xmlns:p14="http://schemas.microsoft.com/office/powerpoint/2010/main" val="37170013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a:solidFill>
                  <a:schemeClr val="tx1"/>
                </a:solidFill>
                <a:effectLst/>
                <a:latin typeface="+mn-lt"/>
                <a:ea typeface="+mn-ea"/>
                <a:cs typeface="+mn-cs"/>
              </a:rPr>
              <a:t>Testing materials are delivered either to districts or schools,</a:t>
            </a:r>
            <a:r>
              <a:rPr lang="en-US" sz="1200" b="1"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depending on arrangements made with your state.</a:t>
            </a:r>
            <a:r>
              <a:rPr lang="en-US" sz="1200" b="1" i="0" kern="1200">
                <a:solidFill>
                  <a:schemeClr val="tx1"/>
                </a:solidFill>
                <a:effectLst/>
                <a:latin typeface="+mn-lt"/>
                <a:ea typeface="+mn-ea"/>
                <a:cs typeface="+mn-cs"/>
              </a:rPr>
              <a:t> </a:t>
            </a:r>
            <a:r>
              <a:rPr lang="en-US" sz="1200" i="0" kern="1200">
                <a:solidFill>
                  <a:schemeClr val="tx1"/>
                </a:solidFill>
                <a:effectLst/>
                <a:latin typeface="+mn-lt"/>
                <a:ea typeface="+mn-ea"/>
                <a:cs typeface="+mn-cs"/>
              </a:rPr>
              <a:t>Be sure to save the box/boxes for return shipment. Materials lists are included in the Test Administration Manual and are often organized and referred to by the color paper used for printing. </a:t>
            </a:r>
          </a:p>
          <a:p>
            <a:r>
              <a:rPr lang="en-US" sz="1200" i="0" kern="1200">
                <a:solidFill>
                  <a:schemeClr val="tx1"/>
                </a:solidFill>
                <a:effectLst/>
                <a:latin typeface="+mn-lt"/>
                <a:ea typeface="+mn-ea"/>
                <a:cs typeface="+mn-cs"/>
              </a:rPr>
              <a:t>The shipment arrives two weeks prior to your testing window.  Locate the last/highest numbered box of the shipment. This box contains necessary paperwork for test administration and return of test materials at the district and/or school level. Inventory the test materials</a:t>
            </a:r>
            <a:r>
              <a:rPr lang="en-US" sz="1200" b="1" i="0" kern="1200">
                <a:solidFill>
                  <a:schemeClr val="tx1"/>
                </a:solidFill>
                <a:effectLst/>
                <a:latin typeface="+mn-lt"/>
                <a:ea typeface="+mn-ea"/>
                <a:cs typeface="+mn-cs"/>
              </a:rPr>
              <a:t>. </a:t>
            </a:r>
            <a:endParaRPr lang="en-US" sz="1200" i="0"/>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121</a:t>
            </a:fld>
            <a:endParaRPr lang="en-US"/>
          </a:p>
        </p:txBody>
      </p:sp>
    </p:spTree>
    <p:extLst>
      <p:ext uri="{BB962C8B-B14F-4D97-AF65-F5344CB8AC3E}">
        <p14:creationId xmlns:p14="http://schemas.microsoft.com/office/powerpoint/2010/main" val="4706287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a:t>Check to ensure that the first number on the range sheet (security checklist) matches the security code in the book. Verify that the packing list security barcode ranges match those on the testing material. A range sheet is used to inventory packages without opening shrink-wrapped materials inside.  </a:t>
            </a:r>
          </a:p>
          <a:p>
            <a:r>
              <a:rPr lang="en-US" i="0"/>
              <a:t>Books will be signed out by range number to test administrators. </a:t>
            </a:r>
          </a:p>
          <a:p>
            <a:endParaRPr lang="en-US"/>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122</a:t>
            </a:fld>
            <a:endParaRPr lang="en-US"/>
          </a:p>
        </p:txBody>
      </p:sp>
    </p:spTree>
    <p:extLst>
      <p:ext uri="{BB962C8B-B14F-4D97-AF65-F5344CB8AC3E}">
        <p14:creationId xmlns:p14="http://schemas.microsoft.com/office/powerpoint/2010/main" val="17580319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KDE/CORE Allegation Reporting</a:t>
            </a:r>
          </a:p>
          <a:p>
            <a:endParaRPr lang="en-US"/>
          </a:p>
        </p:txBody>
      </p:sp>
      <p:sp>
        <p:nvSpPr>
          <p:cNvPr id="4" name="Slide Number Placeholder 3"/>
          <p:cNvSpPr>
            <a:spLocks noGrp="1"/>
          </p:cNvSpPr>
          <p:nvPr>
            <p:ph type="sldNum" sz="quarter" idx="5"/>
          </p:nvPr>
        </p:nvSpPr>
        <p:spPr/>
        <p:txBody>
          <a:bodyPr/>
          <a:lstStyle/>
          <a:p>
            <a:fld id="{232B80E4-A0DE-4AAF-B68B-EC3529951296}" type="slidenum">
              <a:rPr lang="en-US" smtClean="0"/>
              <a:t>123</a:t>
            </a:fld>
            <a:endParaRPr lang="en-US"/>
          </a:p>
        </p:txBody>
      </p:sp>
    </p:spTree>
    <p:extLst>
      <p:ext uri="{BB962C8B-B14F-4D97-AF65-F5344CB8AC3E}">
        <p14:creationId xmlns:p14="http://schemas.microsoft.com/office/powerpoint/2010/main" val="8699872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a:solidFill>
                  <a:schemeClr val="tx1"/>
                </a:solidFill>
                <a:effectLst/>
                <a:latin typeface="+mn-lt"/>
                <a:ea typeface="+mn-ea"/>
                <a:cs typeface="+mn-cs"/>
              </a:rPr>
              <a:t>Materials are to be returned via UPS using prepaid return labels. </a:t>
            </a:r>
          </a:p>
          <a:p>
            <a:r>
              <a:rPr lang="en-US" sz="1200" i="0" kern="1200">
                <a:solidFill>
                  <a:schemeClr val="tx1"/>
                </a:solidFill>
                <a:effectLst/>
                <a:latin typeface="+mn-lt"/>
                <a:ea typeface="+mn-ea"/>
                <a:cs typeface="+mn-cs"/>
              </a:rPr>
              <a:t> </a:t>
            </a:r>
          </a:p>
          <a:p>
            <a:r>
              <a:rPr lang="en-US" sz="1200" i="0" kern="1200">
                <a:solidFill>
                  <a:schemeClr val="tx1"/>
                </a:solidFill>
                <a:effectLst/>
                <a:latin typeface="+mn-lt"/>
                <a:ea typeface="+mn-ea"/>
                <a:cs typeface="+mn-cs"/>
              </a:rPr>
              <a:t>All used and unused test materials, including Kindergarten and Alternate ACCESS for ELLs materials must be shipped to DRC by your state’s deadline. Do not wait until the deadline to ship materials back. As soon as the majority of a school’s or district testing population has completed the assessment, prepare, box, and return the materials. Only enough materials should be retained to account for make-ups and new enrollments. These materials should be returned via a second shipment. </a:t>
            </a:r>
          </a:p>
          <a:p>
            <a:r>
              <a:rPr lang="en-US" sz="1200" i="0" kern="1200">
                <a:solidFill>
                  <a:schemeClr val="tx1"/>
                </a:solidFill>
                <a:effectLst/>
                <a:latin typeface="+mn-lt"/>
                <a:ea typeface="+mn-ea"/>
                <a:cs typeface="+mn-cs"/>
              </a:rPr>
              <a:t> </a:t>
            </a:r>
          </a:p>
          <a:p>
            <a:r>
              <a:rPr lang="en-US" sz="1200" i="0" kern="1200">
                <a:solidFill>
                  <a:schemeClr val="tx1"/>
                </a:solidFill>
                <a:effectLst/>
                <a:latin typeface="+mn-lt"/>
                <a:ea typeface="+mn-ea"/>
                <a:cs typeface="+mn-cs"/>
              </a:rPr>
              <a:t>If the site does not have a daily scheduled UPS pickup, call UPS to arrange for materials pickup. Specify that you are using pre-paid, UPS return labels.</a:t>
            </a:r>
            <a:endParaRPr lang="en-US" sz="1300" i="0"/>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124</a:t>
            </a:fld>
            <a:endParaRPr lang="en-US"/>
          </a:p>
        </p:txBody>
      </p:sp>
    </p:spTree>
    <p:extLst>
      <p:ext uri="{BB962C8B-B14F-4D97-AF65-F5344CB8AC3E}">
        <p14:creationId xmlns:p14="http://schemas.microsoft.com/office/powerpoint/2010/main" val="32174198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Return Materials</a:t>
            </a:r>
            <a:r>
              <a:rPr lang="en-US" baseline="0"/>
              <a:t> Instruction Packet:</a:t>
            </a:r>
          </a:p>
          <a:p>
            <a:pPr marL="171450" indent="-171450">
              <a:buFont typeface="Arial" panose="020B0604020202020204" pitchFamily="34" charset="0"/>
              <a:buChar char="•"/>
            </a:pPr>
            <a:r>
              <a:rPr lang="en-US" baseline="0"/>
              <a:t>Return Pack and Ship Instructions</a:t>
            </a:r>
          </a:p>
          <a:p>
            <a:pPr marL="171450" indent="-171450">
              <a:buFont typeface="Arial" panose="020B0604020202020204" pitchFamily="34" charset="0"/>
              <a:buChar char="•"/>
            </a:pPr>
            <a:r>
              <a:rPr lang="en-US" baseline="0"/>
              <a:t>DRC Return Shipping Labels</a:t>
            </a:r>
          </a:p>
          <a:p>
            <a:pPr marL="171450" indent="-171450">
              <a:buFont typeface="Arial" panose="020B0604020202020204" pitchFamily="34" charset="0"/>
              <a:buChar char="•"/>
            </a:pPr>
            <a:r>
              <a:rPr lang="en-US" baseline="0"/>
              <a:t>UPS Return Shipping Labels</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Anything with a barcode needs to be returned to DRC.</a:t>
            </a:r>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125</a:t>
            </a:fld>
            <a:endParaRPr lang="en-US"/>
          </a:p>
        </p:txBody>
      </p:sp>
    </p:spTree>
    <p:extLst>
      <p:ext uri="{BB962C8B-B14F-4D97-AF65-F5344CB8AC3E}">
        <p14:creationId xmlns:p14="http://schemas.microsoft.com/office/powerpoint/2010/main" val="2551245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a:solidFill>
                  <a:schemeClr val="tx1"/>
                </a:solidFill>
                <a:effectLst/>
                <a:latin typeface="+mn-lt"/>
                <a:ea typeface="+mn-ea"/>
                <a:cs typeface="+mn-cs"/>
              </a:rPr>
              <a:t>Academic language can be difficult to measure because it is both related to and distinct from content knowledge</a:t>
            </a:r>
          </a:p>
          <a:p>
            <a:endParaRPr lang="en-US" sz="1200" b="1"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Academic language is at the center of all of our WIDA assessments.  This is represented by the overlap of our language development standards and the content standards. For our content standards, we have content instruction through language.  For our language development standards, we have language instruction through content.</a:t>
            </a:r>
          </a:p>
          <a:p>
            <a:endParaRPr lang="en-US" sz="1200" b="1" i="0"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Our goal is to measure a student’s ability to speak and write within the content areas of the WIDA ELD Standards: math, science, social studies, and language arts. It is not to assess whether the content of the response is factually correct or incorrect. Therefore, a student can answer a question regarding content incorrectly, but the answer may be marked correct on the assessment, because the student understood the language of the question and used the appropriate language for a response. For example, if a student is asked, “what is 2 plus 2,” and the student answers, “2 plus 2 is five,” the answer would be marked correct. The reason for this is that the student demonstrated that they understood what was being asked and then produced the proper language to answer that question for the content area of math.</a:t>
            </a:r>
          </a:p>
          <a:p>
            <a:endParaRPr lang="en-US"/>
          </a:p>
        </p:txBody>
      </p:sp>
      <p:sp>
        <p:nvSpPr>
          <p:cNvPr id="4" name="Slide Number Placeholder 3"/>
          <p:cNvSpPr>
            <a:spLocks noGrp="1"/>
          </p:cNvSpPr>
          <p:nvPr>
            <p:ph type="sldNum" sz="quarter" idx="5"/>
          </p:nvPr>
        </p:nvSpPr>
        <p:spPr/>
        <p:txBody>
          <a:bodyPr/>
          <a:lstStyle/>
          <a:p>
            <a:fld id="{2A7D5504-7911-47DD-A0B4-5C7FC246D5C8}" type="slidenum">
              <a:rPr lang="en-US" smtClean="0"/>
              <a:t>13</a:t>
            </a:fld>
            <a:endParaRPr lang="en-US"/>
          </a:p>
        </p:txBody>
      </p:sp>
    </p:spTree>
    <p:extLst>
      <p:ext uri="{BB962C8B-B14F-4D97-AF65-F5344CB8AC3E}">
        <p14:creationId xmlns:p14="http://schemas.microsoft.com/office/powerpoint/2010/main" val="41690209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8236219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202790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668892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279130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133981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 y="25377"/>
            <a:ext cx="8908614" cy="925599"/>
          </a:xfrm>
        </p:spPr>
        <p:txBody>
          <a:bodyPr/>
          <a:lstStyle/>
          <a:p>
            <a:r>
              <a:rPr lang="en-US"/>
              <a:t>Click to edit Master title style</a:t>
            </a:r>
          </a:p>
        </p:txBody>
      </p:sp>
      <p:sp>
        <p:nvSpPr>
          <p:cNvPr id="5" name="Text Placeholder 4"/>
          <p:cNvSpPr>
            <a:spLocks noGrp="1"/>
          </p:cNvSpPr>
          <p:nvPr>
            <p:ph type="body" sz="quarter" idx="13"/>
          </p:nvPr>
        </p:nvSpPr>
        <p:spPr>
          <a:xfrm>
            <a:off x="243840" y="1060704"/>
            <a:ext cx="9500661" cy="5614071"/>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6284787"/>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endParaRPr lang="en-US"/>
          </a:p>
        </p:txBody>
      </p:sp>
      <p:sp>
        <p:nvSpPr>
          <p:cNvPr id="4" name="Content Placeholder 2"/>
          <p:cNvSpPr>
            <a:spLocks noGrp="1"/>
          </p:cNvSpPr>
          <p:nvPr>
            <p:ph sz="half" idx="1"/>
          </p:nvPr>
        </p:nvSpPr>
        <p:spPr>
          <a:xfrm>
            <a:off x="581633" y="1801625"/>
            <a:ext cx="4297680" cy="4694708"/>
          </a:xfrm>
        </p:spPr>
        <p:txBody>
          <a:bodyPr/>
          <a:lstStyle>
            <a:lvl1pPr marL="0" indent="0">
              <a:buNone/>
              <a:defRPr/>
            </a:lvl1pPr>
          </a:lstStyle>
          <a:p>
            <a:pPr lvl="0"/>
            <a:endParaRPr lang="en-US"/>
          </a:p>
        </p:txBody>
      </p:sp>
      <p:sp>
        <p:nvSpPr>
          <p:cNvPr id="5" name="Content Placeholder 3"/>
          <p:cNvSpPr>
            <a:spLocks noGrp="1"/>
          </p:cNvSpPr>
          <p:nvPr>
            <p:ph sz="half" idx="2"/>
          </p:nvPr>
        </p:nvSpPr>
        <p:spPr>
          <a:xfrm>
            <a:off x="5228456" y="1801625"/>
            <a:ext cx="4297680" cy="4694708"/>
          </a:xfrm>
        </p:spPr>
        <p:txBody>
          <a:bodyPr/>
          <a:lstStyle>
            <a:lvl1pPr marL="0" indent="0">
              <a:buNone/>
              <a:defRPr/>
            </a:lvl1pPr>
          </a:lstStyle>
          <a:p>
            <a:pPr lvl="0"/>
            <a:endParaRPr lang="en-US"/>
          </a:p>
        </p:txBody>
      </p:sp>
    </p:spTree>
    <p:extLst>
      <p:ext uri="{BB962C8B-B14F-4D97-AF65-F5344CB8AC3E}">
        <p14:creationId xmlns:p14="http://schemas.microsoft.com/office/powerpoint/2010/main" val="208220895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endParaRPr lang="en-US"/>
          </a:p>
        </p:txBody>
      </p:sp>
      <p:sp>
        <p:nvSpPr>
          <p:cNvPr id="9" name="Content Placeholder 8"/>
          <p:cNvSpPr>
            <a:spLocks noGrp="1"/>
          </p:cNvSpPr>
          <p:nvPr>
            <p:ph sz="quarter" idx="12"/>
          </p:nvPr>
        </p:nvSpPr>
        <p:spPr>
          <a:xfrm>
            <a:off x="581634" y="1365504"/>
            <a:ext cx="9090025" cy="5309271"/>
          </a:xfrm>
        </p:spPr>
        <p:txBody>
          <a:bodyPr/>
          <a:lstStyle>
            <a:lvl1pPr marL="0" indent="0">
              <a:buNone/>
              <a:defRPr/>
            </a:lvl1pPr>
          </a:lstStyle>
          <a:p>
            <a:pPr lvl="0"/>
            <a:endParaRPr lang="en-US"/>
          </a:p>
        </p:txBody>
      </p:sp>
    </p:spTree>
    <p:extLst>
      <p:ext uri="{BB962C8B-B14F-4D97-AF65-F5344CB8AC3E}">
        <p14:creationId xmlns:p14="http://schemas.microsoft.com/office/powerpoint/2010/main" val="2409998930"/>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6679629"/>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388721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1041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4063122"/>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29318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89882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3270526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361003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 id="2147483666" r:id="rId16"/>
  </p:sldLayoutIdLst>
  <p:hf hdr="0" ft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s://education.ky.gov/AA/distsupp/Pages/Forms.aspx" TargetMode="External"/><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hyperlink" Target="https://education.ky.gov/AA/Assessments/Pages/EL-Testing.aspx"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77.xml"/><Relationship Id="rId7" Type="http://schemas.openxmlformats.org/officeDocument/2006/relationships/image" Target="../media/image44.png"/><Relationship Id="rId2" Type="http://schemas.openxmlformats.org/officeDocument/2006/relationships/slideLayout" Target="../slideLayouts/slideLayout13.xml"/><Relationship Id="rId1" Type="http://schemas.openxmlformats.org/officeDocument/2006/relationships/tags" Target="../tags/tag1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hyperlink" Target="https://wida.wisc.edu/memberships/consortium/ky"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ida.wisc.edu/memberships/consortium/ky" TargetMode="External"/><Relationship Id="rId2" Type="http://schemas.openxmlformats.org/officeDocument/2006/relationships/hyperlink" Target="https://wida.wisc.edu/sites/default/files/Website/State%20Pages/Self-Paced-Workshops-Flyer-2022.pdf" TargetMode="Externa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hyperlink" Target="https://wida.wisc.edu/assess/access"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115.xml.rels><?xml version="1.0" encoding="UTF-8" standalone="yes"?>
<Relationships xmlns="http://schemas.openxmlformats.org/package/2006/relationships"><Relationship Id="rId3" Type="http://schemas.openxmlformats.org/officeDocument/2006/relationships/hyperlink" Target="https://portal.wida.us/resource/detail/7e3f94f0-2076-eb11-a2dd-0050568beee8" TargetMode="External"/><Relationship Id="rId2" Type="http://schemas.openxmlformats.org/officeDocument/2006/relationships/notesSlide" Target="../notesSlides/notesSlide79.xml"/><Relationship Id="rId1" Type="http://schemas.openxmlformats.org/officeDocument/2006/relationships/slideLayout" Target="../slideLayouts/slideLayout13.xml"/><Relationship Id="rId5" Type="http://schemas.openxmlformats.org/officeDocument/2006/relationships/image" Target="../media/image73.png"/><Relationship Id="rId4" Type="http://schemas.openxmlformats.org/officeDocument/2006/relationships/image" Target="../media/image72.png"/></Relationships>
</file>

<file path=ppt/slides/_rels/slide1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portal.wida.us/resource/detail/c3ea6761-23ca-eb11-a2df-0050568beee8" TargetMode="Externa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hyperlink" Target="https://wida.wisc.edu/resources?keys=&amp;field_type_target_id%5b247%5d=247" TargetMode="External"/><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118.xml.rels><?xml version="1.0" encoding="UTF-8" standalone="yes"?>
<Relationships xmlns="http://schemas.openxmlformats.org/package/2006/relationships"><Relationship Id="rId2" Type="http://schemas.openxmlformats.org/officeDocument/2006/relationships/hyperlink" Target="https://www.drcedirect.com/all/eca-portal-v2-ui/#/products/WIDA/welcome/v2" TargetMode="External"/><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78.emf"/><Relationship Id="rId4" Type="http://schemas.openxmlformats.org/officeDocument/2006/relationships/image" Target="../media/image77.tiff"/></Relationships>
</file>

<file path=ppt/slides/_rels/slide1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78.emf"/><Relationship Id="rId5" Type="http://schemas.openxmlformats.org/officeDocument/2006/relationships/image" Target="../media/image81.png"/><Relationship Id="rId4" Type="http://schemas.openxmlformats.org/officeDocument/2006/relationships/image" Target="../media/image80.png"/></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hyperlink" Target="mailto:help@wida.us?subject=ACCESS%20for%20ELLs" TargetMode="External"/><Relationship Id="rId2" Type="http://schemas.openxmlformats.org/officeDocument/2006/relationships/hyperlink" Target="mailto:Chris.williams@education.ky.gov?subject=ACCESS%20for%20ELLs" TargetMode="External"/><Relationship Id="rId1" Type="http://schemas.openxmlformats.org/officeDocument/2006/relationships/slideLayout" Target="../slideLayouts/slideLayout12.xml"/><Relationship Id="rId4" Type="http://schemas.openxmlformats.org/officeDocument/2006/relationships/hyperlink" Target="mailto:WIDA@datarecognitioncorp.com?subject=WIDA%20AMS"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portal.wida.u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hyperlink" Target="https://www.wida-ams.us/"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hyperlink" Target="https://wida.wisc.edu/memberships/consortium/ky"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hyperlink" Target="https://education.ky.gov/AA/Assessments/Pages/EL-Testing.aspx"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portal.wida.u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hyperlink" Target="https://www.wida-ams.us/Documents/Unsecure/Doc.aspx?id=9ca6f3e6-6982-4b52-a96d-3f3f136e2a11" TargetMode="External"/><Relationship Id="rId4" Type="http://schemas.openxmlformats.org/officeDocument/2006/relationships/hyperlink" Target="https://www.wida-ams.us/default.aspx?leapp=General+Informatio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portal.wida.us/"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chris.williams@education.ky.gov?subject=ACCESS%20Additional%20Order%20"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s://wida.wisc.edu/"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hyperlink" Target="https://wida.wisc.edu/about/news/get-ready-2023-24-updates-wida-ams-and-drc-insigh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hyperlink" Target="https://wida.wisc.edu/assess/accessibility"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hyperlink" Target="https://wida.wisc.edu/sites/default/files/resource/Accessibility-Accommodations-Manual.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ida.wisc.edu/sites/default/files/resource/Accessibility-Accommodations-Manual.pdf" TargetMode="Externa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ida.wisc.edu/sites/default/files/resource/Accessibility-Accommodations-Manual.pdf" TargetMode="Externa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ida.wisc.edu/sites/default/files/resource/Accessibility-Accommodations-Manual.pdf" TargetMode="Externa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45.xml"/><Relationship Id="rId7" Type="http://schemas.openxmlformats.org/officeDocument/2006/relationships/image" Target="../media/image43.pn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5.xml"/><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hyperlink" Target="mailto:chris.williams@education.ky.gov?subject=ACCESS"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notesSlide" Target="../notesSlides/notesSlide63.xml"/><Relationship Id="rId7" Type="http://schemas.openxmlformats.org/officeDocument/2006/relationships/image" Target="../media/image65.jpeg"/><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11.png"/><Relationship Id="rId4" Type="http://schemas.openxmlformats.org/officeDocument/2006/relationships/image" Target="../media/image6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9932" y="1660910"/>
            <a:ext cx="9949245" cy="1646302"/>
          </a:xfrm>
        </p:spPr>
        <p:txBody>
          <a:bodyPr>
            <a:normAutofit fontScale="90000"/>
          </a:bodyPr>
          <a:lstStyle/>
          <a:p>
            <a:r>
              <a:rPr lang="en-US"/>
              <a:t>ACCESS For ELLs</a:t>
            </a:r>
            <a:r>
              <a:rPr lang="en-US" altLang="en-US" baseline="30000">
                <a:solidFill>
                  <a:srgbClr val="002060"/>
                </a:solidFill>
              </a:rPr>
              <a:t>®</a:t>
            </a:r>
            <a:r>
              <a:rPr lang="en-US" altLang="en-US"/>
              <a:t> </a:t>
            </a:r>
            <a:r>
              <a:rPr lang="en-US"/>
              <a:t>Overview</a:t>
            </a:r>
            <a:br>
              <a:rPr lang="en-US"/>
            </a:br>
            <a:r>
              <a:rPr lang="en-US" sz="4800"/>
              <a:t>Paper/Pencil and Online Testing</a:t>
            </a:r>
            <a:br>
              <a:rPr lang="en-US" sz="4800"/>
            </a:br>
            <a:endParaRPr lang="en-US" sz="4800"/>
          </a:p>
        </p:txBody>
      </p:sp>
      <p:sp>
        <p:nvSpPr>
          <p:cNvPr id="3" name="Subtitle 2"/>
          <p:cNvSpPr>
            <a:spLocks noGrp="1"/>
          </p:cNvSpPr>
          <p:nvPr>
            <p:ph type="subTitle" idx="1"/>
          </p:nvPr>
        </p:nvSpPr>
        <p:spPr>
          <a:xfrm>
            <a:off x="2929771" y="3666619"/>
            <a:ext cx="8298206" cy="1096899"/>
          </a:xfrm>
        </p:spPr>
        <p:txBody>
          <a:bodyPr>
            <a:normAutofit fontScale="70000" lnSpcReduction="20000"/>
          </a:bodyPr>
          <a:lstStyle/>
          <a:p>
            <a:pPr algn="r"/>
            <a:r>
              <a:rPr lang="en-US" sz="4000"/>
              <a:t>Chris Williams, Program Consultant</a:t>
            </a:r>
          </a:p>
          <a:p>
            <a:pPr algn="r"/>
            <a:r>
              <a:rPr lang="en-US" sz="4000"/>
              <a:t>Division of Assessment and Accountability Support</a:t>
            </a:r>
          </a:p>
        </p:txBody>
      </p:sp>
      <p:sp>
        <p:nvSpPr>
          <p:cNvPr id="6" name="Footer Placeholder 3">
            <a:extLst>
              <a:ext uri="{FF2B5EF4-FFF2-40B4-BE49-F238E27FC236}">
                <a16:creationId xmlns:a16="http://schemas.microsoft.com/office/drawing/2014/main" id="{D79CC6DE-E7B8-40FA-8DAD-761A1AAD9F32}"/>
              </a:ext>
            </a:extLst>
          </p:cNvPr>
          <p:cNvSpPr txBox="1">
            <a:spLocks/>
          </p:cNvSpPr>
          <p:nvPr/>
        </p:nvSpPr>
        <p:spPr>
          <a:xfrm rot="10800000" flipV="1">
            <a:off x="555784" y="6492875"/>
            <a:ext cx="303137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accent2">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nl-NL"/>
              <a:t>KDE:OAA:DAAS:hj 1/29/2021</a:t>
            </a:r>
            <a:endParaRPr lang="en-US"/>
          </a:p>
        </p:txBody>
      </p:sp>
    </p:spTree>
    <p:extLst>
      <p:ext uri="{BB962C8B-B14F-4D97-AF65-F5344CB8AC3E}">
        <p14:creationId xmlns:p14="http://schemas.microsoft.com/office/powerpoint/2010/main" val="1977358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66DC-9EF6-4E25-BB1A-D86F242A44F5}"/>
              </a:ext>
            </a:extLst>
          </p:cNvPr>
          <p:cNvSpPr>
            <a:spLocks noGrp="1"/>
          </p:cNvSpPr>
          <p:nvPr>
            <p:ph type="title"/>
          </p:nvPr>
        </p:nvSpPr>
        <p:spPr>
          <a:xfrm>
            <a:off x="391669" y="160560"/>
            <a:ext cx="11643015" cy="1320800"/>
          </a:xfrm>
        </p:spPr>
        <p:txBody>
          <a:bodyPr>
            <a:normAutofit fontScale="90000"/>
          </a:bodyPr>
          <a:lstStyle/>
          <a:p>
            <a:r>
              <a:rPr lang="en-US"/>
              <a:t>2023-2024 ACCESS for ELLs (ACCESS-Kindergarten, Online, Paper) Tentative Testing Schedule</a:t>
            </a:r>
          </a:p>
        </p:txBody>
      </p:sp>
      <p:graphicFrame>
        <p:nvGraphicFramePr>
          <p:cNvPr id="6" name="Table 5">
            <a:extLst>
              <a:ext uri="{FF2B5EF4-FFF2-40B4-BE49-F238E27FC236}">
                <a16:creationId xmlns:a16="http://schemas.microsoft.com/office/drawing/2014/main" id="{3F9BE33C-9424-4707-B9F6-9DA88CDA7FC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833999949"/>
              </p:ext>
            </p:extLst>
          </p:nvPr>
        </p:nvGraphicFramePr>
        <p:xfrm>
          <a:off x="499288" y="1481360"/>
          <a:ext cx="9299666" cy="4195110"/>
        </p:xfrm>
        <a:graphic>
          <a:graphicData uri="http://schemas.openxmlformats.org/drawingml/2006/table">
            <a:tbl>
              <a:tblPr firstRow="1" firstCol="1" bandRow="1">
                <a:tableStyleId>{9D7B26C5-4107-4FEC-AEDC-1716B250A1EF}</a:tableStyleId>
              </a:tblPr>
              <a:tblGrid>
                <a:gridCol w="5109628">
                  <a:extLst>
                    <a:ext uri="{9D8B030D-6E8A-4147-A177-3AD203B41FA5}">
                      <a16:colId xmlns:a16="http://schemas.microsoft.com/office/drawing/2014/main" val="20000"/>
                    </a:ext>
                  </a:extLst>
                </a:gridCol>
                <a:gridCol w="2225849">
                  <a:extLst>
                    <a:ext uri="{9D8B030D-6E8A-4147-A177-3AD203B41FA5}">
                      <a16:colId xmlns:a16="http://schemas.microsoft.com/office/drawing/2014/main" val="20001"/>
                    </a:ext>
                  </a:extLst>
                </a:gridCol>
                <a:gridCol w="1964189">
                  <a:extLst>
                    <a:ext uri="{9D8B030D-6E8A-4147-A177-3AD203B41FA5}">
                      <a16:colId xmlns:a16="http://schemas.microsoft.com/office/drawing/2014/main" val="20002"/>
                    </a:ext>
                  </a:extLst>
                </a:gridCol>
              </a:tblGrid>
              <a:tr h="392448">
                <a:tc>
                  <a:txBody>
                    <a:bodyPr/>
                    <a:lstStyle/>
                    <a:p>
                      <a:pPr marL="0" marR="0">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a:effectLst/>
                        </a:rPr>
                        <a:t>Start Date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a:effectLst/>
                        </a:rPr>
                        <a:t>End Date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0"/>
                  </a:ext>
                </a:extLst>
              </a:tr>
              <a:tr h="454635">
                <a:tc>
                  <a:txBody>
                    <a:bodyPr/>
                    <a:lstStyle/>
                    <a:p>
                      <a:pPr marL="0" marR="0">
                        <a:lnSpc>
                          <a:spcPct val="107000"/>
                        </a:lnSpc>
                        <a:spcBef>
                          <a:spcPts val="0"/>
                        </a:spcBef>
                        <a:spcAft>
                          <a:spcPts val="800"/>
                        </a:spcAft>
                      </a:pPr>
                      <a:r>
                        <a:rPr lang="en-US" sz="2400">
                          <a:effectLst/>
                        </a:rPr>
                        <a:t>Online Test Setup for Registrations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11/30/2023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2/16/2024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2"/>
                  </a:ext>
                </a:extLst>
              </a:tr>
              <a:tr h="430990">
                <a:tc>
                  <a:txBody>
                    <a:bodyPr/>
                    <a:lstStyle/>
                    <a:p>
                      <a:pPr marL="0" marR="0">
                        <a:lnSpc>
                          <a:spcPct val="107000"/>
                        </a:lnSpc>
                        <a:spcBef>
                          <a:spcPts val="0"/>
                        </a:spcBef>
                        <a:spcAft>
                          <a:spcPts val="800"/>
                        </a:spcAft>
                      </a:pPr>
                      <a:r>
                        <a:rPr lang="en-US" sz="2400">
                          <a:effectLst/>
                        </a:rPr>
                        <a:t>Districts Receive Test Material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3"/>
                  </a:ext>
                </a:extLst>
              </a:tr>
              <a:tr h="390182">
                <a:tc>
                  <a:txBody>
                    <a:bodyPr/>
                    <a:lstStyle/>
                    <a:p>
                      <a:pPr marL="0" marR="0">
                        <a:lnSpc>
                          <a:spcPct val="107000"/>
                        </a:lnSpc>
                        <a:spcBef>
                          <a:spcPts val="0"/>
                        </a:spcBef>
                        <a:spcAft>
                          <a:spcPts val="800"/>
                        </a:spcAft>
                      </a:pPr>
                      <a:r>
                        <a:rPr lang="en-US" sz="2400">
                          <a:effectLst/>
                        </a:rPr>
                        <a:t>Additional Test Material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2/9/2024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4"/>
                  </a:ext>
                </a:extLst>
              </a:tr>
              <a:tr h="463958">
                <a:tc>
                  <a:txBody>
                    <a:bodyPr/>
                    <a:lstStyle/>
                    <a:p>
                      <a:pPr marL="0" marR="0">
                        <a:lnSpc>
                          <a:spcPct val="107000"/>
                        </a:lnSpc>
                        <a:spcBef>
                          <a:spcPts val="0"/>
                        </a:spcBef>
                        <a:spcAft>
                          <a:spcPts val="800"/>
                        </a:spcAft>
                      </a:pPr>
                      <a:r>
                        <a:rPr lang="en-US" sz="2400">
                          <a:effectLst/>
                        </a:rPr>
                        <a:t>Test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1/4/2024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2/16/2023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5"/>
                  </a:ext>
                </a:extLst>
              </a:tr>
              <a:tr h="390182">
                <a:tc>
                  <a:txBody>
                    <a:bodyPr/>
                    <a:lstStyle/>
                    <a:p>
                      <a:pPr marL="0" marR="0">
                        <a:lnSpc>
                          <a:spcPct val="107000"/>
                        </a:lnSpc>
                        <a:spcBef>
                          <a:spcPts val="0"/>
                        </a:spcBef>
                        <a:spcAft>
                          <a:spcPts val="800"/>
                        </a:spcAft>
                      </a:pPr>
                      <a:r>
                        <a:rPr lang="en-US" sz="2400">
                          <a:effectLst/>
                        </a:rPr>
                        <a:t>All Test Material Received at DRC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3/1/2024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3/1/2024 </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6"/>
                  </a:ext>
                </a:extLst>
              </a:tr>
              <a:tr h="390182">
                <a:tc>
                  <a:txBody>
                    <a:bodyPr/>
                    <a:lstStyle/>
                    <a:p>
                      <a:pPr marL="0" marR="0">
                        <a:lnSpc>
                          <a:spcPct val="107000"/>
                        </a:lnSpc>
                        <a:spcBef>
                          <a:spcPts val="0"/>
                        </a:spcBef>
                        <a:spcAft>
                          <a:spcPts val="800"/>
                        </a:spcAft>
                      </a:pPr>
                      <a:r>
                        <a:rPr lang="en-US" sz="2400">
                          <a:effectLst/>
                        </a:rPr>
                        <a:t>Pre-Reporting Data Validation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gn="l">
                        <a:spcBef>
                          <a:spcPts val="0"/>
                        </a:spcBef>
                        <a:spcAft>
                          <a:spcPts val="0"/>
                        </a:spcAft>
                      </a:pPr>
                      <a:r>
                        <a:rPr lang="en-US" sz="2400" b="1">
                          <a:effectLst/>
                        </a:rPr>
                        <a:t>3/20/2024</a:t>
                      </a:r>
                      <a:endParaRPr lang="en-US" sz="2400" b="1">
                        <a:effectLst/>
                        <a:latin typeface="Calibri" panose="020F0502020204030204" pitchFamily="34" charset="0"/>
                        <a:ea typeface="Calibri" panose="020F0502020204030204" pitchFamily="34" charset="0"/>
                      </a:endParaRPr>
                    </a:p>
                  </a:txBody>
                  <a:tcPr marL="36995" marR="36995" marT="24663" marB="24663" anchor="ctr"/>
                </a:tc>
                <a:tc>
                  <a:txBody>
                    <a:bodyPr/>
                    <a:lstStyle/>
                    <a:p>
                      <a:pPr marL="0" marR="0" algn="l">
                        <a:spcBef>
                          <a:spcPts val="0"/>
                        </a:spcBef>
                        <a:spcAft>
                          <a:spcPts val="0"/>
                        </a:spcAft>
                      </a:pPr>
                      <a:r>
                        <a:rPr lang="en-US" sz="2400" b="1">
                          <a:effectLst/>
                        </a:rPr>
                        <a:t>4/3/2024</a:t>
                      </a:r>
                      <a:endParaRPr lang="en-US" sz="2400" b="1">
                        <a:effectLst/>
                        <a:latin typeface="Calibri" panose="020F0502020204030204" pitchFamily="34" charset="0"/>
                        <a:ea typeface="Calibri" panose="020F0502020204030204" pitchFamily="34" charset="0"/>
                      </a:endParaRPr>
                    </a:p>
                  </a:txBody>
                  <a:tcPr marL="36995" marR="36995" marT="24663" marB="24663" anchor="ctr"/>
                </a:tc>
                <a:extLst>
                  <a:ext uri="{0D108BD9-81ED-4DB2-BD59-A6C34878D82A}">
                    <a16:rowId xmlns:a16="http://schemas.microsoft.com/office/drawing/2014/main" val="10007"/>
                  </a:ext>
                </a:extLst>
              </a:tr>
              <a:tr h="860620">
                <a:tc>
                  <a:txBody>
                    <a:bodyPr/>
                    <a:lstStyle/>
                    <a:p>
                      <a:pPr marL="0" marR="0">
                        <a:lnSpc>
                          <a:spcPct val="107000"/>
                        </a:lnSpc>
                        <a:spcBef>
                          <a:spcPts val="0"/>
                        </a:spcBef>
                        <a:spcAft>
                          <a:spcPts val="800"/>
                        </a:spcAft>
                      </a:pPr>
                      <a:r>
                        <a:rPr lang="en-US" sz="2400">
                          <a:effectLst/>
                        </a:rPr>
                        <a:t>Districts Receive Reports</a:t>
                      </a:r>
                    </a:p>
                  </a:txBody>
                  <a:tcPr marL="5416" marR="5416" marT="5416" marB="5416" anchor="ctr"/>
                </a:tc>
                <a:tc>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en-US" sz="2400" b="1">
                          <a:effectLst/>
                        </a:rPr>
                        <a:t>4/26/2024</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sz="2400" b="1">
                          <a:effectLst/>
                        </a:rPr>
                        <a:t>(online)</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5/08/2024</a:t>
                      </a:r>
                    </a:p>
                    <a:p>
                      <a:pPr marL="0" marR="0">
                        <a:lnSpc>
                          <a:spcPct val="107000"/>
                        </a:lnSpc>
                        <a:spcBef>
                          <a:spcPts val="0"/>
                        </a:spcBef>
                        <a:spcAft>
                          <a:spcPts val="800"/>
                        </a:spcAft>
                      </a:pPr>
                      <a:r>
                        <a:rPr lang="en-US" sz="2400" b="1">
                          <a:effectLst/>
                        </a:rPr>
                        <a:t> (printed)</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8"/>
                  </a:ext>
                </a:extLst>
              </a:tr>
              <a:tr h="390182">
                <a:tc>
                  <a:txBody>
                    <a:bodyPr/>
                    <a:lstStyle/>
                    <a:p>
                      <a:pPr marL="0" marR="0">
                        <a:lnSpc>
                          <a:spcPct val="107000"/>
                        </a:lnSpc>
                        <a:spcBef>
                          <a:spcPts val="0"/>
                        </a:spcBef>
                        <a:spcAft>
                          <a:spcPts val="800"/>
                        </a:spcAft>
                      </a:pPr>
                      <a:r>
                        <a:rPr lang="en-US" sz="2400" baseline="0">
                          <a:effectLst/>
                        </a:rPr>
                        <a:t>Score Correction</a:t>
                      </a:r>
                      <a:r>
                        <a:rPr lang="en-US" sz="2400">
                          <a:effectLst/>
                        </a:rPr>
                        <a:t>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5/7/2024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5/21/2024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9"/>
                  </a:ext>
                </a:extLst>
              </a:tr>
            </a:tbl>
          </a:graphicData>
        </a:graphic>
      </p:graphicFrame>
      <p:sp>
        <p:nvSpPr>
          <p:cNvPr id="7" name="Slide Number Placeholder 6">
            <a:extLst>
              <a:ext uri="{FF2B5EF4-FFF2-40B4-BE49-F238E27FC236}">
                <a16:creationId xmlns:a16="http://schemas.microsoft.com/office/drawing/2014/main" id="{25376125-7FA3-461C-AD4C-9D70A5DD1ADF}"/>
              </a:ext>
            </a:extLst>
          </p:cNvPr>
          <p:cNvSpPr>
            <a:spLocks noGrp="1"/>
          </p:cNvSpPr>
          <p:nvPr>
            <p:ph type="sldNum" sz="quarter" idx="4294967295"/>
          </p:nvPr>
        </p:nvSpPr>
        <p:spPr>
          <a:xfrm>
            <a:off x="6904407" y="6461463"/>
            <a:ext cx="683339" cy="365125"/>
          </a:xfrm>
        </p:spPr>
        <p:txBody>
          <a:bodyPr/>
          <a:lstStyle/>
          <a:p>
            <a:fld id="{91BD7323-49BF-4C97-8773-5EC64C492009}" type="slidenum">
              <a:rPr lang="en-US" smtClean="0">
                <a:solidFill>
                  <a:schemeClr val="bg1"/>
                </a:solidFill>
              </a:rPr>
              <a:t>10</a:t>
            </a:fld>
            <a:endParaRPr lang="en-US">
              <a:solidFill>
                <a:schemeClr val="bg1"/>
              </a:solidFill>
            </a:endParaRPr>
          </a:p>
        </p:txBody>
      </p:sp>
    </p:spTree>
    <p:extLst>
      <p:ext uri="{BB962C8B-B14F-4D97-AF65-F5344CB8AC3E}">
        <p14:creationId xmlns:p14="http://schemas.microsoft.com/office/powerpoint/2010/main" val="34876540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B005A-F916-270F-1ED6-EA23638E6128}"/>
              </a:ext>
            </a:extLst>
          </p:cNvPr>
          <p:cNvSpPr>
            <a:spLocks noGrp="1"/>
          </p:cNvSpPr>
          <p:nvPr>
            <p:ph type="title"/>
          </p:nvPr>
        </p:nvSpPr>
        <p:spPr>
          <a:xfrm>
            <a:off x="243840" y="125961"/>
            <a:ext cx="10251639" cy="1735224"/>
          </a:xfrm>
        </p:spPr>
        <p:txBody>
          <a:bodyPr>
            <a:normAutofit/>
          </a:bodyPr>
          <a:lstStyle/>
          <a:p>
            <a:r>
              <a:rPr lang="en-US"/>
              <a:t>Consequences of Test Security Incidents and Test Practices and Policies</a:t>
            </a:r>
          </a:p>
        </p:txBody>
      </p:sp>
      <p:sp>
        <p:nvSpPr>
          <p:cNvPr id="3" name="Text Placeholder 2">
            <a:extLst>
              <a:ext uri="{FF2B5EF4-FFF2-40B4-BE49-F238E27FC236}">
                <a16:creationId xmlns:a16="http://schemas.microsoft.com/office/drawing/2014/main" id="{4A07F128-E01B-A987-F264-D7210C946A38}"/>
              </a:ext>
            </a:extLst>
          </p:cNvPr>
          <p:cNvSpPr>
            <a:spLocks noGrp="1"/>
          </p:cNvSpPr>
          <p:nvPr>
            <p:ph type="body" sz="quarter" idx="13"/>
          </p:nvPr>
        </p:nvSpPr>
        <p:spPr>
          <a:xfrm>
            <a:off x="300990" y="2089785"/>
            <a:ext cx="10472928" cy="5614071"/>
          </a:xfrm>
        </p:spPr>
        <p:txBody>
          <a:bodyPr/>
          <a:lstStyle/>
          <a:p>
            <a:r>
              <a:rPr lang="en-US"/>
              <a:t>Anyone accessing or handling WIDA secure test materials agrees to WIDA’s Non-Disclosure and User Agreement (NDUA). Violations of that agreement may lead to investigation and action taken. </a:t>
            </a:r>
          </a:p>
          <a:p>
            <a:r>
              <a:rPr lang="en-US"/>
              <a:t>Find the NDUA at </a:t>
            </a:r>
            <a:r>
              <a:rPr lang="en-US">
                <a:solidFill>
                  <a:srgbClr val="0070C0"/>
                </a:solidFill>
              </a:rPr>
              <a:t>portal.wida.us/</a:t>
            </a:r>
            <a:r>
              <a:rPr lang="en-US" err="1">
                <a:solidFill>
                  <a:srgbClr val="0070C0"/>
                </a:solidFill>
              </a:rPr>
              <a:t>ndua</a:t>
            </a:r>
            <a:endParaRPr lang="en-US">
              <a:solidFill>
                <a:srgbClr val="0070C0"/>
              </a:solidFill>
            </a:endParaRPr>
          </a:p>
          <a:p>
            <a:r>
              <a:rPr lang="en-US">
                <a:solidFill>
                  <a:schemeClr val="tx1"/>
                </a:solidFill>
              </a:rPr>
              <a:t>Violation of Administration Code and Inclusion of Special Populations along with test practices and policies will lead the DAC to file allegations through </a:t>
            </a:r>
            <a:r>
              <a:rPr lang="en-US" err="1">
                <a:solidFill>
                  <a:schemeClr val="tx1"/>
                </a:solidFill>
              </a:rPr>
              <a:t>Caveon</a:t>
            </a:r>
            <a:r>
              <a:rPr lang="en-US">
                <a:solidFill>
                  <a:schemeClr val="tx1"/>
                </a:solidFill>
              </a:rPr>
              <a:t>.</a:t>
            </a:r>
          </a:p>
          <a:p>
            <a:pPr marL="0" indent="0">
              <a:buNone/>
            </a:pPr>
            <a:endParaRPr lang="en-US">
              <a:solidFill>
                <a:schemeClr val="tx1"/>
              </a:solidFill>
            </a:endParaRPr>
          </a:p>
          <a:p>
            <a:endParaRPr lang="en-US"/>
          </a:p>
        </p:txBody>
      </p:sp>
      <p:sp>
        <p:nvSpPr>
          <p:cNvPr id="5" name="TextBox 4">
            <a:extLst>
              <a:ext uri="{FF2B5EF4-FFF2-40B4-BE49-F238E27FC236}">
                <a16:creationId xmlns:a16="http://schemas.microsoft.com/office/drawing/2014/main" id="{C218AF87-036D-A95C-E9BB-D5C25BB5D3BE}"/>
              </a:ext>
            </a:extLst>
          </p:cNvPr>
          <p:cNvSpPr txBox="1"/>
          <p:nvPr/>
        </p:nvSpPr>
        <p:spPr>
          <a:xfrm>
            <a:off x="7125462" y="6208776"/>
            <a:ext cx="683514" cy="369332"/>
          </a:xfrm>
          <a:prstGeom prst="rect">
            <a:avLst/>
          </a:prstGeom>
          <a:noFill/>
        </p:spPr>
        <p:txBody>
          <a:bodyPr wrap="square">
            <a:spAutoFit/>
          </a:bodyPr>
          <a:lstStyle/>
          <a:p>
            <a:fld id="{91BD7323-49BF-4C97-8773-5EC64C492009}" type="slidenum">
              <a:rPr lang="en-US" smtClean="0">
                <a:solidFill>
                  <a:schemeClr val="bg1"/>
                </a:solidFill>
              </a:rPr>
              <a:pPr/>
              <a:t>100</a:t>
            </a:fld>
            <a:endParaRPr lang="en-US">
              <a:solidFill>
                <a:schemeClr val="bg1"/>
              </a:solidFill>
            </a:endParaRPr>
          </a:p>
        </p:txBody>
      </p:sp>
    </p:spTree>
    <p:extLst>
      <p:ext uri="{BB962C8B-B14F-4D97-AF65-F5344CB8AC3E}">
        <p14:creationId xmlns:p14="http://schemas.microsoft.com/office/powerpoint/2010/main" val="17946250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B6B8-00AF-95A0-497A-A9AAC9AAC148}"/>
              </a:ext>
            </a:extLst>
          </p:cNvPr>
          <p:cNvSpPr>
            <a:spLocks noGrp="1"/>
          </p:cNvSpPr>
          <p:nvPr>
            <p:ph type="title"/>
          </p:nvPr>
        </p:nvSpPr>
        <p:spPr/>
        <p:txBody>
          <a:bodyPr/>
          <a:lstStyle/>
          <a:p>
            <a:r>
              <a:rPr lang="en-US"/>
              <a:t>WIDA is Responsible for with Test Security</a:t>
            </a:r>
          </a:p>
        </p:txBody>
      </p:sp>
      <p:sp>
        <p:nvSpPr>
          <p:cNvPr id="3" name="Content Placeholder 2">
            <a:extLst>
              <a:ext uri="{FF2B5EF4-FFF2-40B4-BE49-F238E27FC236}">
                <a16:creationId xmlns:a16="http://schemas.microsoft.com/office/drawing/2014/main" id="{A4E9B85E-F0F2-8044-1A0B-FCAEF5ECF787}"/>
              </a:ext>
            </a:extLst>
          </p:cNvPr>
          <p:cNvSpPr>
            <a:spLocks noGrp="1"/>
          </p:cNvSpPr>
          <p:nvPr>
            <p:ph idx="1"/>
          </p:nvPr>
        </p:nvSpPr>
        <p:spPr>
          <a:xfrm>
            <a:off x="838200" y="1690688"/>
            <a:ext cx="10515600" cy="4351338"/>
          </a:xfrm>
        </p:spPr>
        <p:txBody>
          <a:bodyPr/>
          <a:lstStyle/>
          <a:p>
            <a:pPr lvl="0" rtl="0"/>
            <a:r>
              <a:rPr lang="en-US"/>
              <a:t>Using best practice test development protocols to ensure test content is kept secure and using secure test designs.</a:t>
            </a:r>
          </a:p>
          <a:p>
            <a:pPr lvl="0" rtl="0"/>
            <a:r>
              <a:rPr lang="en-US"/>
              <a:t>Making sure our partners and vendors follow test security best practices.</a:t>
            </a:r>
          </a:p>
          <a:p>
            <a:pPr lvl="0" rtl="0"/>
            <a:r>
              <a:rPr lang="en-US"/>
              <a:t>Ensuring security of physical and online test materials as they are created, shipped, and delivered.</a:t>
            </a:r>
          </a:p>
          <a:p>
            <a:pPr lvl="0" rtl="0"/>
            <a:r>
              <a:rPr lang="en-US"/>
              <a:t>Working with OAA and allegation coordinator when a potential test security incident is reported.</a:t>
            </a:r>
          </a:p>
          <a:p>
            <a:endParaRPr lang="en-US"/>
          </a:p>
        </p:txBody>
      </p:sp>
      <p:sp>
        <p:nvSpPr>
          <p:cNvPr id="5" name="TextBox 4">
            <a:extLst>
              <a:ext uri="{FF2B5EF4-FFF2-40B4-BE49-F238E27FC236}">
                <a16:creationId xmlns:a16="http://schemas.microsoft.com/office/drawing/2014/main" id="{31543C71-D31B-356C-BDD1-18899E3592D4}"/>
              </a:ext>
            </a:extLst>
          </p:cNvPr>
          <p:cNvSpPr txBox="1"/>
          <p:nvPr/>
        </p:nvSpPr>
        <p:spPr>
          <a:xfrm>
            <a:off x="6686550" y="6199632"/>
            <a:ext cx="884682" cy="369332"/>
          </a:xfrm>
          <a:prstGeom prst="rect">
            <a:avLst/>
          </a:prstGeom>
          <a:noFill/>
        </p:spPr>
        <p:txBody>
          <a:bodyPr wrap="square">
            <a:spAutoFit/>
          </a:bodyPr>
          <a:lstStyle/>
          <a:p>
            <a:fld id="{91BD7323-49BF-4C97-8773-5EC64C492009}" type="slidenum">
              <a:rPr lang="en-US" smtClean="0">
                <a:solidFill>
                  <a:schemeClr val="bg1"/>
                </a:solidFill>
              </a:rPr>
              <a:pPr/>
              <a:t>101</a:t>
            </a:fld>
            <a:endParaRPr lang="en-US">
              <a:solidFill>
                <a:schemeClr val="bg1"/>
              </a:solidFill>
            </a:endParaRPr>
          </a:p>
        </p:txBody>
      </p:sp>
    </p:spTree>
    <p:extLst>
      <p:ext uri="{BB962C8B-B14F-4D97-AF65-F5344CB8AC3E}">
        <p14:creationId xmlns:p14="http://schemas.microsoft.com/office/powerpoint/2010/main" val="354429913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80CB-5283-4B4C-ABC3-5BC25CCAD447}"/>
              </a:ext>
            </a:extLst>
          </p:cNvPr>
          <p:cNvSpPr>
            <a:spLocks noGrp="1"/>
          </p:cNvSpPr>
          <p:nvPr>
            <p:ph type="title"/>
          </p:nvPr>
        </p:nvSpPr>
        <p:spPr>
          <a:xfrm>
            <a:off x="357285" y="0"/>
            <a:ext cx="8464491" cy="1229295"/>
          </a:xfrm>
        </p:spPr>
        <p:txBody>
          <a:bodyPr>
            <a:normAutofit/>
          </a:bodyPr>
          <a:lstStyle/>
          <a:p>
            <a:r>
              <a:rPr lang="en-US" sz="4000"/>
              <a:t>Follow Test Security Policies</a:t>
            </a:r>
          </a:p>
        </p:txBody>
      </p:sp>
      <p:sp>
        <p:nvSpPr>
          <p:cNvPr id="3" name="Content Placeholder 2">
            <a:extLst>
              <a:ext uri="{FF2B5EF4-FFF2-40B4-BE49-F238E27FC236}">
                <a16:creationId xmlns:a16="http://schemas.microsoft.com/office/drawing/2014/main" id="{65C351BD-5FF5-44CA-B315-C42A2691A8B4}"/>
              </a:ext>
            </a:extLst>
          </p:cNvPr>
          <p:cNvSpPr>
            <a:spLocks noGrp="1"/>
          </p:cNvSpPr>
          <p:nvPr>
            <p:ph idx="1"/>
          </p:nvPr>
        </p:nvSpPr>
        <p:spPr>
          <a:xfrm>
            <a:off x="442397" y="1253331"/>
            <a:ext cx="11578781" cy="4351338"/>
          </a:xfrm>
        </p:spPr>
        <p:txBody>
          <a:bodyPr>
            <a:normAutofit lnSpcReduction="10000"/>
          </a:bodyPr>
          <a:lstStyle/>
          <a:p>
            <a:pPr>
              <a:lnSpc>
                <a:spcPct val="100000"/>
              </a:lnSpc>
              <a:spcBef>
                <a:spcPts val="600"/>
              </a:spcBef>
              <a:spcAft>
                <a:spcPts val="600"/>
              </a:spcAft>
            </a:pPr>
            <a:r>
              <a:rPr lang="en-US"/>
              <a:t>Keep personal information and test material secure.</a:t>
            </a:r>
          </a:p>
          <a:p>
            <a:pPr>
              <a:lnSpc>
                <a:spcPct val="100000"/>
              </a:lnSpc>
              <a:spcBef>
                <a:spcPts val="600"/>
              </a:spcBef>
              <a:spcAft>
                <a:spcPts val="600"/>
              </a:spcAft>
            </a:pPr>
            <a:r>
              <a:rPr lang="en-US"/>
              <a:t>Track all booklets using the ACCESS for ELLs Security Checklist. Keep track of all test tickets and testing devices.</a:t>
            </a:r>
          </a:p>
          <a:p>
            <a:pPr>
              <a:lnSpc>
                <a:spcPct val="100000"/>
              </a:lnSpc>
              <a:spcBef>
                <a:spcPts val="600"/>
              </a:spcBef>
              <a:spcAft>
                <a:spcPts val="600"/>
              </a:spcAft>
            </a:pPr>
            <a:r>
              <a:rPr lang="en-US"/>
              <a:t>Collect test material from TAs as soon as possible after testing and keep it in locked storage.</a:t>
            </a:r>
          </a:p>
          <a:p>
            <a:pPr>
              <a:lnSpc>
                <a:spcPct val="100000"/>
              </a:lnSpc>
              <a:spcBef>
                <a:spcPts val="600"/>
              </a:spcBef>
              <a:spcAft>
                <a:spcPts val="600"/>
              </a:spcAft>
            </a:pPr>
            <a:r>
              <a:rPr lang="en-US"/>
              <a:t>Do not destroy any secure test material. The only exception is soiled materials that cannot be returned.</a:t>
            </a:r>
          </a:p>
          <a:p>
            <a:pPr>
              <a:lnSpc>
                <a:spcPct val="100000"/>
              </a:lnSpc>
              <a:spcBef>
                <a:spcPts val="600"/>
              </a:spcBef>
              <a:spcAft>
                <a:spcPts val="600"/>
              </a:spcAft>
            </a:pPr>
            <a:r>
              <a:rPr lang="en-US"/>
              <a:t>Distribute needed test materials and equipment.</a:t>
            </a:r>
          </a:p>
          <a:p>
            <a:pPr>
              <a:lnSpc>
                <a:spcPct val="100000"/>
              </a:lnSpc>
              <a:spcBef>
                <a:spcPts val="600"/>
              </a:spcBef>
              <a:spcAft>
                <a:spcPts val="600"/>
              </a:spcAft>
            </a:pPr>
            <a:r>
              <a:rPr lang="en-US"/>
              <a:t>Ensure TAs follow procedures and scripts exactly.</a:t>
            </a:r>
          </a:p>
        </p:txBody>
      </p:sp>
      <p:sp>
        <p:nvSpPr>
          <p:cNvPr id="5" name="TextBox 4">
            <a:extLst>
              <a:ext uri="{FF2B5EF4-FFF2-40B4-BE49-F238E27FC236}">
                <a16:creationId xmlns:a16="http://schemas.microsoft.com/office/drawing/2014/main" id="{BC73D869-35A8-8C90-5D2C-00CE47D50B32}"/>
              </a:ext>
            </a:extLst>
          </p:cNvPr>
          <p:cNvSpPr txBox="1"/>
          <p:nvPr/>
        </p:nvSpPr>
        <p:spPr>
          <a:xfrm>
            <a:off x="6933438" y="6236208"/>
            <a:ext cx="802386" cy="369332"/>
          </a:xfrm>
          <a:prstGeom prst="rect">
            <a:avLst/>
          </a:prstGeom>
          <a:noFill/>
        </p:spPr>
        <p:txBody>
          <a:bodyPr wrap="square">
            <a:spAutoFit/>
          </a:bodyPr>
          <a:lstStyle/>
          <a:p>
            <a:fld id="{91BD7323-49BF-4C97-8773-5EC64C492009}" type="slidenum">
              <a:rPr lang="en-US" smtClean="0">
                <a:solidFill>
                  <a:schemeClr val="bg1"/>
                </a:solidFill>
              </a:rPr>
              <a:pPr/>
              <a:t>102</a:t>
            </a:fld>
            <a:endParaRPr lang="en-US">
              <a:solidFill>
                <a:schemeClr val="bg1"/>
              </a:solidFill>
            </a:endParaRPr>
          </a:p>
        </p:txBody>
      </p:sp>
    </p:spTree>
    <p:extLst>
      <p:ext uri="{BB962C8B-B14F-4D97-AF65-F5344CB8AC3E}">
        <p14:creationId xmlns:p14="http://schemas.microsoft.com/office/powerpoint/2010/main" val="1952624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FC28-309B-F228-ABFC-4DE21700883B}"/>
              </a:ext>
            </a:extLst>
          </p:cNvPr>
          <p:cNvSpPr>
            <a:spLocks noGrp="1"/>
          </p:cNvSpPr>
          <p:nvPr>
            <p:ph type="title"/>
          </p:nvPr>
        </p:nvSpPr>
        <p:spPr>
          <a:xfrm>
            <a:off x="274320" y="0"/>
            <a:ext cx="11924145" cy="1325563"/>
          </a:xfrm>
        </p:spPr>
        <p:txBody>
          <a:bodyPr/>
          <a:lstStyle/>
          <a:p>
            <a:r>
              <a:rPr lang="en-US"/>
              <a:t>Test Coordinators are Responsible for with Test Security</a:t>
            </a:r>
          </a:p>
        </p:txBody>
      </p:sp>
      <p:sp>
        <p:nvSpPr>
          <p:cNvPr id="3" name="Content Placeholder 2">
            <a:extLst>
              <a:ext uri="{FF2B5EF4-FFF2-40B4-BE49-F238E27FC236}">
                <a16:creationId xmlns:a16="http://schemas.microsoft.com/office/drawing/2014/main" id="{7D513AA7-63C1-97B1-743A-9E9E9117CDC7}"/>
              </a:ext>
            </a:extLst>
          </p:cNvPr>
          <p:cNvSpPr>
            <a:spLocks noGrp="1"/>
          </p:cNvSpPr>
          <p:nvPr>
            <p:ph idx="1"/>
          </p:nvPr>
        </p:nvSpPr>
        <p:spPr>
          <a:xfrm>
            <a:off x="274320" y="1225296"/>
            <a:ext cx="11079480" cy="4713923"/>
          </a:xfrm>
        </p:spPr>
        <p:txBody>
          <a:bodyPr>
            <a:normAutofit fontScale="92500" lnSpcReduction="20000"/>
          </a:bodyPr>
          <a:lstStyle/>
          <a:p>
            <a:pPr lvl="0" rtl="0"/>
            <a:r>
              <a:rPr lang="en-US"/>
              <a:t>Receiving, inventorying, and distributing physical test materials and tickets to test administrators.</a:t>
            </a:r>
          </a:p>
          <a:p>
            <a:pPr lvl="0" rtl="0"/>
            <a:r>
              <a:rPr lang="en-US"/>
              <a:t>Working with the technology coordinator to configure devices for testing, including setting up the Central Office Services Service Device (COS-SD) for ACCESS and WIDA Screener Online.</a:t>
            </a:r>
          </a:p>
          <a:p>
            <a:pPr lvl="0" rtl="0"/>
            <a:r>
              <a:rPr lang="en-US"/>
              <a:t>Communicating state and local policies around test security to test administrators.</a:t>
            </a:r>
          </a:p>
          <a:p>
            <a:pPr lvl="0"/>
            <a:r>
              <a:rPr lang="en-US"/>
              <a:t>Ensuring the secure storage of all secure test materials.</a:t>
            </a:r>
          </a:p>
          <a:p>
            <a:pPr lvl="0" rtl="0"/>
            <a:r>
              <a:rPr lang="en-US"/>
              <a:t>Checking in secure materials and returning them to DRC (for ACCESS for ELLs).</a:t>
            </a:r>
          </a:p>
          <a:p>
            <a:pPr lvl="0" rtl="0"/>
            <a:r>
              <a:rPr lang="en-US"/>
              <a:t>Completing the materials accountability form in WIDA AMS for ACCESS materials that cannot be returned to DRC.</a:t>
            </a:r>
          </a:p>
          <a:p>
            <a:pPr lvl="0" rtl="0"/>
            <a:r>
              <a:rPr lang="en-US"/>
              <a:t>Reporting potential test security incidents to OAA, according to state policy.</a:t>
            </a:r>
          </a:p>
          <a:p>
            <a:endParaRPr lang="en-US"/>
          </a:p>
        </p:txBody>
      </p:sp>
      <p:sp>
        <p:nvSpPr>
          <p:cNvPr id="5" name="TextBox 4">
            <a:extLst>
              <a:ext uri="{FF2B5EF4-FFF2-40B4-BE49-F238E27FC236}">
                <a16:creationId xmlns:a16="http://schemas.microsoft.com/office/drawing/2014/main" id="{3F9F146F-3BB1-329A-284D-4E38BDEB05BA}"/>
              </a:ext>
            </a:extLst>
          </p:cNvPr>
          <p:cNvSpPr txBox="1"/>
          <p:nvPr/>
        </p:nvSpPr>
        <p:spPr>
          <a:xfrm>
            <a:off x="6787134" y="6062472"/>
            <a:ext cx="1204722" cy="369332"/>
          </a:xfrm>
          <a:prstGeom prst="rect">
            <a:avLst/>
          </a:prstGeom>
          <a:noFill/>
        </p:spPr>
        <p:txBody>
          <a:bodyPr wrap="square">
            <a:spAutoFit/>
          </a:bodyPr>
          <a:lstStyle/>
          <a:p>
            <a:fld id="{91BD7323-49BF-4C97-8773-5EC64C492009}" type="slidenum">
              <a:rPr lang="en-US" dirty="0" smtClean="0">
                <a:solidFill>
                  <a:schemeClr val="bg1"/>
                </a:solidFill>
              </a:rPr>
              <a:pPr/>
              <a:t>103</a:t>
            </a:fld>
            <a:endParaRPr lang="en-US">
              <a:solidFill>
                <a:schemeClr val="bg1"/>
              </a:solidFill>
            </a:endParaRPr>
          </a:p>
        </p:txBody>
      </p:sp>
    </p:spTree>
    <p:extLst>
      <p:ext uri="{BB962C8B-B14F-4D97-AF65-F5344CB8AC3E}">
        <p14:creationId xmlns:p14="http://schemas.microsoft.com/office/powerpoint/2010/main" val="8029874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76139-633A-633C-3DFD-35C38677888B}"/>
              </a:ext>
            </a:extLst>
          </p:cNvPr>
          <p:cNvSpPr>
            <a:spLocks noGrp="1"/>
          </p:cNvSpPr>
          <p:nvPr>
            <p:ph type="title"/>
          </p:nvPr>
        </p:nvSpPr>
        <p:spPr>
          <a:xfrm>
            <a:off x="272034" y="237490"/>
            <a:ext cx="10515600" cy="1325563"/>
          </a:xfrm>
        </p:spPr>
        <p:txBody>
          <a:bodyPr/>
          <a:lstStyle/>
          <a:p>
            <a:r>
              <a:rPr lang="en-US"/>
              <a:t>Test Administrators are Responsible for with Test Security</a:t>
            </a:r>
          </a:p>
        </p:txBody>
      </p:sp>
      <p:sp>
        <p:nvSpPr>
          <p:cNvPr id="3" name="Content Placeholder 2">
            <a:extLst>
              <a:ext uri="{FF2B5EF4-FFF2-40B4-BE49-F238E27FC236}">
                <a16:creationId xmlns:a16="http://schemas.microsoft.com/office/drawing/2014/main" id="{0D041098-B39B-1B2D-D4A4-C35CEC623700}"/>
              </a:ext>
            </a:extLst>
          </p:cNvPr>
          <p:cNvSpPr>
            <a:spLocks noGrp="1"/>
          </p:cNvSpPr>
          <p:nvPr>
            <p:ph idx="1"/>
          </p:nvPr>
        </p:nvSpPr>
        <p:spPr>
          <a:xfrm>
            <a:off x="438150" y="1612646"/>
            <a:ext cx="10515600" cy="4351338"/>
          </a:xfrm>
        </p:spPr>
        <p:txBody>
          <a:bodyPr/>
          <a:lstStyle/>
          <a:p>
            <a:pPr lvl="0" rtl="0"/>
            <a:r>
              <a:rPr lang="en-US"/>
              <a:t>Keeping track of test materials in their possession and securely storing them in between test sessions.</a:t>
            </a:r>
          </a:p>
          <a:p>
            <a:pPr lvl="0" rtl="0"/>
            <a:r>
              <a:rPr lang="en-US"/>
              <a:t>Communicating test security policies to students (i.e., electronic devices other than the testing device are not allowed in the testing room).</a:t>
            </a:r>
          </a:p>
          <a:p>
            <a:pPr lvl="0" rtl="0"/>
            <a:r>
              <a:rPr lang="en-US"/>
              <a:t>Reporting any potential test security incidents to their test coordinator.</a:t>
            </a:r>
          </a:p>
          <a:p>
            <a:pPr lvl="0" rtl="0"/>
            <a:r>
              <a:rPr lang="en-US"/>
              <a:t>Ensuring that students are not using electronic devices other than the testing device while in the testing room.</a:t>
            </a:r>
          </a:p>
          <a:p>
            <a:endParaRPr lang="en-US"/>
          </a:p>
        </p:txBody>
      </p:sp>
      <p:sp>
        <p:nvSpPr>
          <p:cNvPr id="5" name="TextBox 4">
            <a:extLst>
              <a:ext uri="{FF2B5EF4-FFF2-40B4-BE49-F238E27FC236}">
                <a16:creationId xmlns:a16="http://schemas.microsoft.com/office/drawing/2014/main" id="{63A4E8EC-F41F-5F39-68C7-B09ABFD12A59}"/>
              </a:ext>
            </a:extLst>
          </p:cNvPr>
          <p:cNvSpPr txBox="1"/>
          <p:nvPr/>
        </p:nvSpPr>
        <p:spPr>
          <a:xfrm>
            <a:off x="6805422" y="6156452"/>
            <a:ext cx="848106" cy="369332"/>
          </a:xfrm>
          <a:prstGeom prst="rect">
            <a:avLst/>
          </a:prstGeom>
          <a:noFill/>
        </p:spPr>
        <p:txBody>
          <a:bodyPr wrap="square">
            <a:spAutoFit/>
          </a:bodyPr>
          <a:lstStyle/>
          <a:p>
            <a:fld id="{91BD7323-49BF-4C97-8773-5EC64C492009}" type="slidenum">
              <a:rPr lang="en-US" dirty="0" smtClean="0">
                <a:solidFill>
                  <a:schemeClr val="bg1"/>
                </a:solidFill>
              </a:rPr>
              <a:pPr/>
              <a:t>104</a:t>
            </a:fld>
            <a:endParaRPr lang="en-US">
              <a:solidFill>
                <a:schemeClr val="bg1"/>
              </a:solidFill>
            </a:endParaRPr>
          </a:p>
        </p:txBody>
      </p:sp>
    </p:spTree>
    <p:extLst>
      <p:ext uri="{BB962C8B-B14F-4D97-AF65-F5344CB8AC3E}">
        <p14:creationId xmlns:p14="http://schemas.microsoft.com/office/powerpoint/2010/main" val="26109409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DFAEA-BA26-63A4-4756-6C5DF8AF13A8}"/>
              </a:ext>
            </a:extLst>
          </p:cNvPr>
          <p:cNvSpPr>
            <a:spLocks noGrp="1"/>
          </p:cNvSpPr>
          <p:nvPr>
            <p:ph type="title"/>
          </p:nvPr>
        </p:nvSpPr>
        <p:spPr>
          <a:xfrm>
            <a:off x="362712" y="27432"/>
            <a:ext cx="10515600" cy="1325563"/>
          </a:xfrm>
        </p:spPr>
        <p:txBody>
          <a:bodyPr/>
          <a:lstStyle/>
          <a:p>
            <a:r>
              <a:rPr lang="en-US"/>
              <a:t>Preventing Test Security Incidents</a:t>
            </a:r>
          </a:p>
        </p:txBody>
      </p:sp>
      <p:sp>
        <p:nvSpPr>
          <p:cNvPr id="3" name="Content Placeholder 2">
            <a:extLst>
              <a:ext uri="{FF2B5EF4-FFF2-40B4-BE49-F238E27FC236}">
                <a16:creationId xmlns:a16="http://schemas.microsoft.com/office/drawing/2014/main" id="{20154300-6217-6A44-6A0A-44869FE45939}"/>
              </a:ext>
            </a:extLst>
          </p:cNvPr>
          <p:cNvSpPr>
            <a:spLocks noGrp="1"/>
          </p:cNvSpPr>
          <p:nvPr>
            <p:ph idx="1"/>
          </p:nvPr>
        </p:nvSpPr>
        <p:spPr>
          <a:xfrm>
            <a:off x="481203" y="1256030"/>
            <a:ext cx="10515600" cy="4351338"/>
          </a:xfrm>
        </p:spPr>
        <p:txBody>
          <a:bodyPr vert="horz" lIns="91440" tIns="45720" rIns="91440" bIns="45720" rtlCol="0" anchor="t">
            <a:normAutofit fontScale="92500" lnSpcReduction="20000"/>
          </a:bodyPr>
          <a:lstStyle/>
          <a:p>
            <a:r>
              <a:rPr lang="en-US" sz="2800" b="0"/>
              <a:t>Follow</a:t>
            </a:r>
            <a:r>
              <a:rPr lang="en-US"/>
              <a:t> the</a:t>
            </a:r>
            <a:r>
              <a:rPr lang="en-US" sz="2800" b="0"/>
              <a:t> state and local policies related to handling of materials and setting up </a:t>
            </a:r>
            <a:r>
              <a:rPr lang="en-US" sz="2800" b="0">
                <a:latin typeface="+mn-lt"/>
              </a:rPr>
              <a:t>a secure test </a:t>
            </a:r>
            <a:r>
              <a:rPr lang="en-US" sz="2800" b="0"/>
              <a:t>environment</a:t>
            </a:r>
            <a:r>
              <a:rPr lang="en-US"/>
              <a:t> in the Administration Code and in the district</a:t>
            </a:r>
            <a:r>
              <a:rPr lang="en-US" sz="2800" b="0"/>
              <a:t>.</a:t>
            </a:r>
          </a:p>
          <a:p>
            <a:pPr lvl="0" rtl="0"/>
            <a:r>
              <a:rPr lang="en-US" sz="2800" b="0"/>
              <a:t>Actively monitor students during testing. Make sure students aren’t using phones or other electronic devices that could be used to capture or save test content.</a:t>
            </a:r>
          </a:p>
          <a:p>
            <a:pPr lvl="0" rtl="0"/>
            <a:r>
              <a:rPr lang="en-US" sz="2800" b="0"/>
              <a:t>Make sure to collect all materials at the end of testing, including test tickets and scratch paper. Return to your Test Coordinator or dispose of securely as needed.</a:t>
            </a:r>
          </a:p>
          <a:p>
            <a:pPr lvl="0" rtl="0"/>
            <a:r>
              <a:rPr lang="en-US" sz="2800" b="0"/>
              <a:t>Don’t take photos of test content for any reason!</a:t>
            </a:r>
          </a:p>
          <a:p>
            <a:pPr lvl="0" rtl="0"/>
            <a:r>
              <a:rPr lang="en-US" sz="2800" b="0"/>
              <a:t>Don’t let unauthorized students or families have access to secure test materials. Staff assisting with test administration or handling materials should review and sign WIDA’s NDUA.</a:t>
            </a:r>
          </a:p>
          <a:p>
            <a:endParaRPr lang="en-US"/>
          </a:p>
        </p:txBody>
      </p:sp>
      <p:sp>
        <p:nvSpPr>
          <p:cNvPr id="5" name="TextBox 4">
            <a:extLst>
              <a:ext uri="{FF2B5EF4-FFF2-40B4-BE49-F238E27FC236}">
                <a16:creationId xmlns:a16="http://schemas.microsoft.com/office/drawing/2014/main" id="{8E3B7310-68B9-B87F-A3E0-703753871F6E}"/>
              </a:ext>
            </a:extLst>
          </p:cNvPr>
          <p:cNvSpPr txBox="1"/>
          <p:nvPr/>
        </p:nvSpPr>
        <p:spPr>
          <a:xfrm>
            <a:off x="6677406" y="6100953"/>
            <a:ext cx="912114" cy="369332"/>
          </a:xfrm>
          <a:prstGeom prst="rect">
            <a:avLst/>
          </a:prstGeom>
          <a:noFill/>
        </p:spPr>
        <p:txBody>
          <a:bodyPr wrap="square">
            <a:spAutoFit/>
          </a:bodyPr>
          <a:lstStyle/>
          <a:p>
            <a:fld id="{91BD7323-49BF-4C97-8773-5EC64C492009}" type="slidenum">
              <a:rPr lang="en-US" dirty="0" smtClean="0">
                <a:solidFill>
                  <a:schemeClr val="bg1"/>
                </a:solidFill>
              </a:rPr>
              <a:pPr/>
              <a:t>105</a:t>
            </a:fld>
            <a:endParaRPr lang="en-US">
              <a:solidFill>
                <a:schemeClr val="bg1"/>
              </a:solidFill>
            </a:endParaRPr>
          </a:p>
        </p:txBody>
      </p:sp>
    </p:spTree>
    <p:extLst>
      <p:ext uri="{BB962C8B-B14F-4D97-AF65-F5344CB8AC3E}">
        <p14:creationId xmlns:p14="http://schemas.microsoft.com/office/powerpoint/2010/main" val="11310625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92B1A-8336-6B4B-ABAF-F9408D730470}"/>
              </a:ext>
            </a:extLst>
          </p:cNvPr>
          <p:cNvSpPr>
            <a:spLocks noGrp="1"/>
          </p:cNvSpPr>
          <p:nvPr>
            <p:ph type="title"/>
          </p:nvPr>
        </p:nvSpPr>
        <p:spPr/>
        <p:txBody>
          <a:bodyPr/>
          <a:lstStyle/>
          <a:p>
            <a:r>
              <a:rPr lang="en-US"/>
              <a:t>Handling Test Security Incidents</a:t>
            </a:r>
          </a:p>
        </p:txBody>
      </p:sp>
      <p:sp>
        <p:nvSpPr>
          <p:cNvPr id="3" name="Content Placeholder 2">
            <a:extLst>
              <a:ext uri="{FF2B5EF4-FFF2-40B4-BE49-F238E27FC236}">
                <a16:creationId xmlns:a16="http://schemas.microsoft.com/office/drawing/2014/main" id="{ED289896-6D5B-F8A2-D3B2-A0549A39889B}"/>
              </a:ext>
            </a:extLst>
          </p:cNvPr>
          <p:cNvSpPr>
            <a:spLocks noGrp="1"/>
          </p:cNvSpPr>
          <p:nvPr>
            <p:ph idx="1"/>
          </p:nvPr>
        </p:nvSpPr>
        <p:spPr/>
        <p:txBody>
          <a:bodyPr/>
          <a:lstStyle/>
          <a:p>
            <a:r>
              <a:rPr lang="en-US"/>
              <a:t>What should you do if you suspect there has been a test security incident?</a:t>
            </a:r>
          </a:p>
          <a:p>
            <a:pPr lvl="1"/>
            <a:r>
              <a:rPr lang="en-US"/>
              <a:t>If you are a test administrator: report it to your  school test coordinator (BAC)</a:t>
            </a:r>
          </a:p>
          <a:p>
            <a:pPr lvl="1"/>
            <a:r>
              <a:rPr lang="en-US"/>
              <a:t>If you are a test coordinator (DAC): report it to OAA</a:t>
            </a:r>
          </a:p>
          <a:p>
            <a:r>
              <a:rPr lang="en-US"/>
              <a:t>OAA has a process to follow</a:t>
            </a:r>
          </a:p>
          <a:p>
            <a:r>
              <a:rPr lang="en-US"/>
              <a:t>OAA will work with WIDA to investigate and resolve the issue</a:t>
            </a:r>
          </a:p>
          <a:p>
            <a:endParaRPr lang="en-US"/>
          </a:p>
        </p:txBody>
      </p:sp>
      <p:sp>
        <p:nvSpPr>
          <p:cNvPr id="5" name="TextBox 4">
            <a:extLst>
              <a:ext uri="{FF2B5EF4-FFF2-40B4-BE49-F238E27FC236}">
                <a16:creationId xmlns:a16="http://schemas.microsoft.com/office/drawing/2014/main" id="{C6D9B4B2-49D9-7336-6C3C-43C0C8C96C6A}"/>
              </a:ext>
            </a:extLst>
          </p:cNvPr>
          <p:cNvSpPr txBox="1"/>
          <p:nvPr/>
        </p:nvSpPr>
        <p:spPr>
          <a:xfrm>
            <a:off x="6951726" y="6176963"/>
            <a:ext cx="756666" cy="369332"/>
          </a:xfrm>
          <a:prstGeom prst="rect">
            <a:avLst/>
          </a:prstGeom>
          <a:noFill/>
        </p:spPr>
        <p:txBody>
          <a:bodyPr wrap="square">
            <a:spAutoFit/>
          </a:bodyPr>
          <a:lstStyle/>
          <a:p>
            <a:fld id="{91BD7323-49BF-4C97-8773-5EC64C492009}" type="slidenum">
              <a:rPr lang="en-US" smtClean="0">
                <a:solidFill>
                  <a:schemeClr val="bg1"/>
                </a:solidFill>
              </a:rPr>
              <a:pPr/>
              <a:t>106</a:t>
            </a:fld>
            <a:endParaRPr lang="en-US">
              <a:solidFill>
                <a:schemeClr val="bg1"/>
              </a:solidFill>
            </a:endParaRPr>
          </a:p>
        </p:txBody>
      </p:sp>
    </p:spTree>
    <p:extLst>
      <p:ext uri="{BB962C8B-B14F-4D97-AF65-F5344CB8AC3E}">
        <p14:creationId xmlns:p14="http://schemas.microsoft.com/office/powerpoint/2010/main" val="8531854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04912" y="-107868"/>
            <a:ext cx="8596668" cy="1320800"/>
          </a:xfrm>
        </p:spPr>
        <p:txBody>
          <a:bodyPr/>
          <a:lstStyle/>
          <a:p>
            <a:r>
              <a:rPr lang="en-US" altLang="en-US"/>
              <a:t>Seating Charts</a:t>
            </a:r>
            <a:endParaRPr lang="en-US"/>
          </a:p>
        </p:txBody>
      </p:sp>
      <p:sp>
        <p:nvSpPr>
          <p:cNvPr id="7" name="Content Placeholder 6"/>
          <p:cNvSpPr>
            <a:spLocks noGrp="1"/>
          </p:cNvSpPr>
          <p:nvPr>
            <p:ph type="body" sz="quarter" idx="13"/>
          </p:nvPr>
        </p:nvSpPr>
        <p:spPr>
          <a:xfrm>
            <a:off x="115354" y="1070657"/>
            <a:ext cx="11871734" cy="5614071"/>
          </a:xfrm>
        </p:spPr>
        <p:txBody>
          <a:bodyPr>
            <a:normAutofit/>
          </a:bodyPr>
          <a:lstStyle/>
          <a:p>
            <a:r>
              <a:rPr lang="en-US" sz="3200"/>
              <a:t>Seating charts are required for both individual and group testing for all state-required assessments. </a:t>
            </a:r>
          </a:p>
          <a:p>
            <a:r>
              <a:rPr lang="en-US" sz="3200"/>
              <a:t>A single chart can be used for multiple sessions; if seating arrangement and room location do not change, mark the date for each session. </a:t>
            </a:r>
          </a:p>
          <a:p>
            <a:r>
              <a:rPr lang="en-US" sz="3200"/>
              <a:t>Templates are available on the </a:t>
            </a:r>
            <a:r>
              <a:rPr lang="en-US" sz="3200">
                <a:hlinkClick r:id="rId3"/>
              </a:rPr>
              <a:t>Forms</a:t>
            </a:r>
            <a:r>
              <a:rPr lang="en-US" sz="3200"/>
              <a:t> page of the KDE website. A customized form may be created to reflect the room arrangement.</a:t>
            </a:r>
          </a:p>
          <a:p>
            <a:r>
              <a:rPr lang="en-US" sz="3200"/>
              <a:t>Keep a copy on file for one year. (If allegation or irregularity, keep until resolved.)</a:t>
            </a:r>
          </a:p>
          <a:p>
            <a:endParaRPr lang="en-US" sz="3200"/>
          </a:p>
          <a:p>
            <a:pPr marL="0" indent="0">
              <a:buNone/>
            </a:pPr>
            <a:endParaRPr lang="en-US"/>
          </a:p>
        </p:txBody>
      </p:sp>
      <p:sp>
        <p:nvSpPr>
          <p:cNvPr id="5" name="Slide Number Placeholder 4">
            <a:extLst>
              <a:ext uri="{FF2B5EF4-FFF2-40B4-BE49-F238E27FC236}">
                <a16:creationId xmlns:a16="http://schemas.microsoft.com/office/drawing/2014/main" id="{FDCA4FBD-359B-4D22-99F4-4E99D81E1595}"/>
              </a:ext>
            </a:extLst>
          </p:cNvPr>
          <p:cNvSpPr>
            <a:spLocks noGrp="1"/>
          </p:cNvSpPr>
          <p:nvPr>
            <p:ph type="sldNum" sz="quarter" idx="4294967295"/>
          </p:nvPr>
        </p:nvSpPr>
        <p:spPr>
          <a:xfrm>
            <a:off x="6804642" y="6390533"/>
            <a:ext cx="683339" cy="365125"/>
          </a:xfrm>
        </p:spPr>
        <p:txBody>
          <a:bodyPr/>
          <a:lstStyle/>
          <a:p>
            <a:fld id="{91BD7323-49BF-4C97-8773-5EC64C492009}" type="slidenum">
              <a:rPr lang="en-US" smtClean="0">
                <a:solidFill>
                  <a:schemeClr val="bg1"/>
                </a:solidFill>
              </a:rPr>
              <a:t>107</a:t>
            </a:fld>
            <a:endParaRPr lang="en-US">
              <a:solidFill>
                <a:schemeClr val="bg1"/>
              </a:solidFill>
            </a:endParaRPr>
          </a:p>
        </p:txBody>
      </p:sp>
    </p:spTree>
    <p:extLst>
      <p:ext uri="{BB962C8B-B14F-4D97-AF65-F5344CB8AC3E}">
        <p14:creationId xmlns:p14="http://schemas.microsoft.com/office/powerpoint/2010/main" val="38524338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649C-D16D-471F-88E2-435CF981738C}"/>
              </a:ext>
            </a:extLst>
          </p:cNvPr>
          <p:cNvSpPr>
            <a:spLocks noGrp="1"/>
          </p:cNvSpPr>
          <p:nvPr>
            <p:ph type="title"/>
          </p:nvPr>
        </p:nvSpPr>
        <p:spPr>
          <a:xfrm>
            <a:off x="333843" y="179443"/>
            <a:ext cx="10474627" cy="1320800"/>
          </a:xfrm>
        </p:spPr>
        <p:txBody>
          <a:bodyPr/>
          <a:lstStyle/>
          <a:p>
            <a:r>
              <a:rPr lang="en-US"/>
              <a:t>During ACCESS for ELLs Testing Window</a:t>
            </a:r>
          </a:p>
        </p:txBody>
      </p:sp>
      <p:sp>
        <p:nvSpPr>
          <p:cNvPr id="3" name="Text Placeholder 2">
            <a:extLst>
              <a:ext uri="{FF2B5EF4-FFF2-40B4-BE49-F238E27FC236}">
                <a16:creationId xmlns:a16="http://schemas.microsoft.com/office/drawing/2014/main" id="{D2D28E07-9DD2-4DE0-AC23-D198E9488508}"/>
              </a:ext>
            </a:extLst>
          </p:cNvPr>
          <p:cNvSpPr>
            <a:spLocks noGrp="1"/>
          </p:cNvSpPr>
          <p:nvPr>
            <p:ph type="body" sz="quarter" idx="13"/>
          </p:nvPr>
        </p:nvSpPr>
        <p:spPr>
          <a:xfrm>
            <a:off x="489456" y="1712545"/>
            <a:ext cx="8337278" cy="4901324"/>
          </a:xfrm>
        </p:spPr>
        <p:txBody>
          <a:bodyPr/>
          <a:lstStyle/>
          <a:p>
            <a:r>
              <a:rPr lang="en-US"/>
              <a:t>Districts must screen all new EL students with the WIDA Screener for Kindergarten or WIDA Online Screener. </a:t>
            </a:r>
          </a:p>
          <a:p>
            <a:r>
              <a:rPr lang="en-US"/>
              <a:t>If the student qualifies for English Language services by scoring less than an overall composite of a 4.5, then ACCESS for ELLs assessments are administered during the testing window.</a:t>
            </a:r>
          </a:p>
        </p:txBody>
      </p:sp>
      <p:sp>
        <p:nvSpPr>
          <p:cNvPr id="7" name="Slide Number Placeholder 6">
            <a:extLst>
              <a:ext uri="{FF2B5EF4-FFF2-40B4-BE49-F238E27FC236}">
                <a16:creationId xmlns:a16="http://schemas.microsoft.com/office/drawing/2014/main" id="{8DE6D02D-5E67-42CA-A0DA-773BE4FE18AC}"/>
              </a:ext>
            </a:extLst>
          </p:cNvPr>
          <p:cNvSpPr>
            <a:spLocks noGrp="1"/>
          </p:cNvSpPr>
          <p:nvPr>
            <p:ph type="sldNum" sz="quarter" idx="4294967295"/>
          </p:nvPr>
        </p:nvSpPr>
        <p:spPr>
          <a:xfrm>
            <a:off x="6778009" y="6461046"/>
            <a:ext cx="683339" cy="365125"/>
          </a:xfrm>
        </p:spPr>
        <p:txBody>
          <a:bodyPr/>
          <a:lstStyle/>
          <a:p>
            <a:fld id="{91BD7323-49BF-4C97-8773-5EC64C492009}" type="slidenum">
              <a:rPr lang="en-US" smtClean="0">
                <a:solidFill>
                  <a:schemeClr val="bg1"/>
                </a:solidFill>
              </a:rPr>
              <a:t>108</a:t>
            </a:fld>
            <a:endParaRPr lang="en-US">
              <a:solidFill>
                <a:schemeClr val="bg1"/>
              </a:solidFill>
            </a:endParaRPr>
          </a:p>
        </p:txBody>
      </p:sp>
    </p:spTree>
    <p:extLst>
      <p:ext uri="{BB962C8B-B14F-4D97-AF65-F5344CB8AC3E}">
        <p14:creationId xmlns:p14="http://schemas.microsoft.com/office/powerpoint/2010/main" val="301703809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4867" y="44507"/>
            <a:ext cx="8821257" cy="1320800"/>
          </a:xfrm>
        </p:spPr>
        <p:txBody>
          <a:bodyPr/>
          <a:lstStyle/>
          <a:p>
            <a:r>
              <a:rPr lang="en-US"/>
              <a:t>Parent Refusal of EL Services</a:t>
            </a:r>
          </a:p>
        </p:txBody>
      </p:sp>
      <p:sp>
        <p:nvSpPr>
          <p:cNvPr id="5" name="Text Placeholder 4"/>
          <p:cNvSpPr>
            <a:spLocks noGrp="1"/>
          </p:cNvSpPr>
          <p:nvPr>
            <p:ph type="body" sz="quarter" idx="13"/>
          </p:nvPr>
        </p:nvSpPr>
        <p:spPr>
          <a:xfrm>
            <a:off x="264867" y="1110949"/>
            <a:ext cx="10076337" cy="4901324"/>
          </a:xfrm>
        </p:spPr>
        <p:txBody>
          <a:bodyPr vert="horz" lIns="91440" tIns="45720" rIns="91440" bIns="45720" rtlCol="0" anchor="t">
            <a:normAutofit/>
          </a:bodyPr>
          <a:lstStyle/>
          <a:p>
            <a:pPr marL="0" indent="0">
              <a:buNone/>
            </a:pPr>
            <a:r>
              <a:rPr lang="en-US" sz="3600"/>
              <a:t>Parents can refuse EL services but the student:</a:t>
            </a:r>
          </a:p>
          <a:p>
            <a:pPr lvl="1"/>
            <a:r>
              <a:rPr lang="en-US" sz="3600"/>
              <a:t>Is still EL until the exit criteria is met</a:t>
            </a:r>
          </a:p>
          <a:p>
            <a:pPr lvl="1"/>
            <a:r>
              <a:rPr lang="en-US" sz="3600"/>
              <a:t>Will have a current PSP with EL accommodations in IC and be provided EL instruction in the regular classroom</a:t>
            </a:r>
          </a:p>
          <a:p>
            <a:pPr lvl="1"/>
            <a:r>
              <a:rPr lang="en-US" sz="3600"/>
              <a:t>Will have another EL Services type needs to be marked in addition to declined services in IC.</a:t>
            </a:r>
          </a:p>
          <a:p>
            <a:pPr lvl="1"/>
            <a:r>
              <a:rPr lang="en-US" sz="3600"/>
              <a:t>Will take ACCESS for ELLs</a:t>
            </a:r>
            <a:r>
              <a:rPr lang="en-US" sz="3600" baseline="30000"/>
              <a:t>®</a:t>
            </a:r>
            <a:r>
              <a:rPr lang="en-US" sz="3600"/>
              <a:t> in January. </a:t>
            </a:r>
          </a:p>
          <a:p>
            <a:endParaRPr lang="en-US"/>
          </a:p>
        </p:txBody>
      </p:sp>
      <p:sp>
        <p:nvSpPr>
          <p:cNvPr id="2" name="TextBox 1">
            <a:extLst>
              <a:ext uri="{FF2B5EF4-FFF2-40B4-BE49-F238E27FC236}">
                <a16:creationId xmlns:a16="http://schemas.microsoft.com/office/drawing/2014/main" id="{152CFC68-1807-6077-BA59-DC24B0082AB7}"/>
              </a:ext>
            </a:extLst>
          </p:cNvPr>
          <p:cNvSpPr txBox="1"/>
          <p:nvPr/>
        </p:nvSpPr>
        <p:spPr>
          <a:xfrm>
            <a:off x="6677025" y="6410325"/>
            <a:ext cx="7715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109</a:t>
            </a:r>
            <a:endParaRPr lang="en-US"/>
          </a:p>
        </p:txBody>
      </p:sp>
    </p:spTree>
    <p:extLst>
      <p:ext uri="{BB962C8B-B14F-4D97-AF65-F5344CB8AC3E}">
        <p14:creationId xmlns:p14="http://schemas.microsoft.com/office/powerpoint/2010/main" val="1706719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4">
            <a:extLst>
              <a:ext uri="{C183D7F6-B498-43B3-948B-1728B52AA6E4}">
                <adec:decorative xmlns:adec="http://schemas.microsoft.com/office/drawing/2017/decorative" val="1"/>
              </a:ext>
            </a:extLst>
          </p:cNvPr>
          <p:cNvSpPr>
            <a:spLocks noGrp="1"/>
          </p:cNvSpPr>
          <p:nvPr>
            <p:ph type="title"/>
          </p:nvPr>
        </p:nvSpPr>
        <p:spPr>
          <a:xfrm>
            <a:off x="76328" y="-105798"/>
            <a:ext cx="7212013" cy="1143001"/>
          </a:xfrm>
        </p:spPr>
        <p:txBody>
          <a:bodyPr/>
          <a:lstStyle/>
          <a:p>
            <a:r>
              <a:rPr lang="en-US" altLang="en-US" sz="3200"/>
              <a:t>ACCESS for ELLs Language Domains</a:t>
            </a:r>
            <a:endParaRPr lang="en-US" altLang="en-US" sz="3200">
              <a:solidFill>
                <a:schemeClr val="tx1"/>
              </a:solidFill>
            </a:endParaRPr>
          </a:p>
        </p:txBody>
      </p:sp>
      <p:pic>
        <p:nvPicPr>
          <p:cNvPr id="38915" name="Picture 1" descr="It is the ACCESS for ELLs Language Domains of Listening , Reading, Writing and Speaking when assessing the students' academic language abilities in English. The listening domain is to process, understand, interpret and evaluate spoken language in a variety of situations. The reading domain is to process, understand, interpret, and evaluate written language, symbols and text with understanding and fluency. The writing domain is to engage in written communication in a variety of situations for a variety of purposes and audiences. Speaking domain is to engage in oral communication in a variety of situations for a variety of purposes and audiences.">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4024" y="1173827"/>
            <a:ext cx="9564519" cy="467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35379C3-213A-4F11-8CED-2BEC6CEEEA9C}"/>
              </a:ext>
              <a:ext uri="{C183D7F6-B498-43B3-948B-1728B52AA6E4}">
                <adec:decorative xmlns:adec="http://schemas.microsoft.com/office/drawing/2017/decorative" val="1"/>
              </a:ext>
            </a:extLst>
          </p:cNvPr>
          <p:cNvSpPr/>
          <p:nvPr/>
        </p:nvSpPr>
        <p:spPr>
          <a:xfrm>
            <a:off x="76328" y="791522"/>
            <a:ext cx="8967004" cy="461665"/>
          </a:xfrm>
          <a:prstGeom prst="rect">
            <a:avLst/>
          </a:prstGeom>
        </p:spPr>
        <p:txBody>
          <a:bodyPr wrap="square">
            <a:spAutoFit/>
          </a:bodyPr>
          <a:lstStyle/>
          <a:p>
            <a:pPr lvl="0"/>
            <a:r>
              <a:rPr lang="en-US" sz="2400">
                <a:solidFill>
                  <a:prstClr val="black"/>
                </a:solidFill>
              </a:rPr>
              <a:t>Assessing students' academic language abilities in English include:</a:t>
            </a:r>
          </a:p>
        </p:txBody>
      </p:sp>
      <p:sp>
        <p:nvSpPr>
          <p:cNvPr id="5" name="Slide Number Placeholder 4">
            <a:extLst>
              <a:ext uri="{FF2B5EF4-FFF2-40B4-BE49-F238E27FC236}">
                <a16:creationId xmlns:a16="http://schemas.microsoft.com/office/drawing/2014/main" id="{9DA9D3F5-D923-4CD2-AE6F-E3714F9A28E0}"/>
              </a:ext>
            </a:extLst>
          </p:cNvPr>
          <p:cNvSpPr>
            <a:spLocks noGrp="1"/>
          </p:cNvSpPr>
          <p:nvPr>
            <p:ph type="sldNum" sz="quarter" idx="4294967295"/>
          </p:nvPr>
        </p:nvSpPr>
        <p:spPr>
          <a:xfrm>
            <a:off x="6946671" y="6461464"/>
            <a:ext cx="683339" cy="365125"/>
          </a:xfrm>
        </p:spPr>
        <p:txBody>
          <a:bodyPr/>
          <a:lstStyle/>
          <a:p>
            <a:fld id="{91BD7323-49BF-4C97-8773-5EC64C492009}" type="slidenum">
              <a:rPr lang="en-US" smtClean="0">
                <a:solidFill>
                  <a:schemeClr val="bg1"/>
                </a:solidFill>
              </a:rPr>
              <a:t>11</a:t>
            </a:fld>
            <a:endParaRPr lang="en-US">
              <a:solidFill>
                <a:schemeClr val="bg1"/>
              </a:solidFill>
            </a:endParaRPr>
          </a:p>
        </p:txBody>
      </p:sp>
    </p:spTree>
    <p:custDataLst>
      <p:tags r:id="rId1"/>
    </p:custDataLst>
    <p:extLst>
      <p:ext uri="{BB962C8B-B14F-4D97-AF65-F5344CB8AC3E}">
        <p14:creationId xmlns:p14="http://schemas.microsoft.com/office/powerpoint/2010/main" val="35734542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normAutofit/>
          </a:bodyPr>
          <a:lstStyle/>
          <a:p>
            <a:r>
              <a:rPr lang="en-US" altLang="en-US"/>
              <a:t>Resources to Assist with Administration of ACCESS for ELLs Suite of Assessments  </a:t>
            </a:r>
          </a:p>
        </p:txBody>
      </p:sp>
      <p:sp>
        <p:nvSpPr>
          <p:cNvPr id="3" name="Text Placeholder 2">
            <a:extLst>
              <a:ext uri="{FF2B5EF4-FFF2-40B4-BE49-F238E27FC236}">
                <a16:creationId xmlns:a16="http://schemas.microsoft.com/office/drawing/2014/main" id="{F47CBC5B-6F4B-4FFA-B1E3-82E2CFA65BD0}"/>
              </a:ext>
            </a:extLst>
          </p:cNvPr>
          <p:cNvSpPr>
            <a:spLocks noGrp="1"/>
          </p:cNvSpPr>
          <p:nvPr>
            <p:ph type="body" idx="1"/>
          </p:nvPr>
        </p:nvSpPr>
        <p:spPr>
          <a:xfrm>
            <a:off x="838200" y="4873857"/>
            <a:ext cx="10515600" cy="1500187"/>
          </a:xfrm>
        </p:spPr>
        <p:txBody>
          <a:bodyPr/>
          <a:lstStyle/>
          <a:p>
            <a:r>
              <a:rPr lang="en-US"/>
              <a:t>Websites, WIDA Professional Development, Trainings, Manuals and Shipping Information</a:t>
            </a:r>
          </a:p>
        </p:txBody>
      </p:sp>
    </p:spTree>
    <p:extLst>
      <p:ext uri="{BB962C8B-B14F-4D97-AF65-F5344CB8AC3E}">
        <p14:creationId xmlns:p14="http://schemas.microsoft.com/office/powerpoint/2010/main" val="29167601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4593" y="240052"/>
            <a:ext cx="11097089" cy="1320800"/>
          </a:xfrm>
        </p:spPr>
        <p:txBody>
          <a:bodyPr>
            <a:normAutofit/>
          </a:bodyPr>
          <a:lstStyle/>
          <a:p>
            <a:r>
              <a:rPr lang="en-US"/>
              <a:t>Kentucky </a:t>
            </a:r>
            <a:r>
              <a:rPr lang="en-US">
                <a:hlinkClick r:id="rId3"/>
              </a:rPr>
              <a:t>ACCESS Trainings</a:t>
            </a:r>
            <a:r>
              <a:rPr lang="en-US"/>
              <a:t> on KDE Website</a:t>
            </a:r>
          </a:p>
        </p:txBody>
      </p:sp>
      <p:sp>
        <p:nvSpPr>
          <p:cNvPr id="3" name="Text Placeholder 2"/>
          <p:cNvSpPr>
            <a:spLocks noGrp="1"/>
          </p:cNvSpPr>
          <p:nvPr>
            <p:ph type="body" sz="quarter" idx="4294967295"/>
          </p:nvPr>
        </p:nvSpPr>
        <p:spPr>
          <a:xfrm>
            <a:off x="334593" y="1560852"/>
            <a:ext cx="9188450" cy="4900612"/>
          </a:xfrm>
        </p:spPr>
        <p:txBody>
          <a:bodyPr>
            <a:normAutofit/>
          </a:bodyPr>
          <a:lstStyle/>
          <a:p>
            <a:r>
              <a:rPr lang="en-US" sz="3200"/>
              <a:t>User Accounts</a:t>
            </a:r>
          </a:p>
          <a:p>
            <a:r>
              <a:rPr lang="en-US" sz="3200"/>
              <a:t>Materials Ordering</a:t>
            </a:r>
          </a:p>
          <a:p>
            <a:r>
              <a:rPr lang="en-US" sz="3200"/>
              <a:t>Test Setup</a:t>
            </a:r>
          </a:p>
          <a:p>
            <a:r>
              <a:rPr lang="en-US" sz="3200"/>
              <a:t>Writing Tier Placement</a:t>
            </a:r>
          </a:p>
          <a:p>
            <a:r>
              <a:rPr lang="en-US" sz="3200"/>
              <a:t>Overview</a:t>
            </a:r>
          </a:p>
          <a:p>
            <a:r>
              <a:rPr lang="en-US" sz="3200"/>
              <a:t>ACCESS Roster Training in SDRR (coming soon)</a:t>
            </a:r>
          </a:p>
        </p:txBody>
      </p:sp>
      <p:sp>
        <p:nvSpPr>
          <p:cNvPr id="7" name="Slide Number Placeholder 6">
            <a:extLst>
              <a:ext uri="{FF2B5EF4-FFF2-40B4-BE49-F238E27FC236}">
                <a16:creationId xmlns:a16="http://schemas.microsoft.com/office/drawing/2014/main" id="{A72E4CE5-A65A-40ED-AB17-968F0507385E}"/>
              </a:ext>
            </a:extLst>
          </p:cNvPr>
          <p:cNvSpPr>
            <a:spLocks noGrp="1"/>
          </p:cNvSpPr>
          <p:nvPr>
            <p:ph type="sldNum" sz="quarter" idx="4294967295"/>
          </p:nvPr>
        </p:nvSpPr>
        <p:spPr>
          <a:xfrm>
            <a:off x="6915874" y="6418262"/>
            <a:ext cx="683339" cy="365125"/>
          </a:xfrm>
        </p:spPr>
        <p:txBody>
          <a:bodyPr/>
          <a:lstStyle/>
          <a:p>
            <a:fld id="{91BD7323-49BF-4C97-8773-5EC64C492009}" type="slidenum">
              <a:rPr lang="en-US" smtClean="0">
                <a:solidFill>
                  <a:schemeClr val="bg1"/>
                </a:solidFill>
              </a:rPr>
              <a:pPr/>
              <a:t>111</a:t>
            </a:fld>
            <a:endParaRPr lang="en-US">
              <a:solidFill>
                <a:schemeClr val="bg1"/>
              </a:solidFill>
            </a:endParaRPr>
          </a:p>
        </p:txBody>
      </p:sp>
    </p:spTree>
    <p:extLst>
      <p:ext uri="{BB962C8B-B14F-4D97-AF65-F5344CB8AC3E}">
        <p14:creationId xmlns:p14="http://schemas.microsoft.com/office/powerpoint/2010/main" val="8950249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5"/>
          <p:cNvSpPr>
            <a:spLocks noGrp="1"/>
          </p:cNvSpPr>
          <p:nvPr>
            <p:ph type="title" idx="4294967295"/>
          </p:nvPr>
        </p:nvSpPr>
        <p:spPr>
          <a:xfrm>
            <a:off x="239078" y="102477"/>
            <a:ext cx="10505122" cy="1143000"/>
          </a:xfrm>
          <a:prstGeom prst="rect">
            <a:avLst/>
          </a:prstGeom>
        </p:spPr>
        <p:txBody>
          <a:bodyPr/>
          <a:lstStyle/>
          <a:p>
            <a:r>
              <a:rPr lang="en-US" altLang="en-US" sz="4000"/>
              <a:t>State-Specific Guidelines on WIDA Website</a:t>
            </a:r>
          </a:p>
        </p:txBody>
      </p:sp>
      <p:sp>
        <p:nvSpPr>
          <p:cNvPr id="92165" name="Rectangle 1"/>
          <p:cNvSpPr>
            <a:spLocks noChangeArrowheads="1"/>
          </p:cNvSpPr>
          <p:nvPr/>
        </p:nvSpPr>
        <p:spPr bwMode="auto">
          <a:xfrm>
            <a:off x="239078" y="1114062"/>
            <a:ext cx="99448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4"/>
              </a:buBlip>
              <a:defRPr sz="2400">
                <a:solidFill>
                  <a:schemeClr val="tx1"/>
                </a:solidFill>
                <a:latin typeface="Arial" charset="0"/>
                <a:ea typeface="ＭＳ Ｐゴシック" charset="-128"/>
              </a:defRPr>
            </a:lvl1pPr>
            <a:lvl2pPr marL="742950" indent="-285750">
              <a:spcBef>
                <a:spcPct val="20000"/>
              </a:spcBef>
              <a:buBlip>
                <a:blip r:embed="rId5"/>
              </a:buBlip>
              <a:defRPr sz="2000">
                <a:solidFill>
                  <a:schemeClr val="tx1"/>
                </a:solidFill>
                <a:latin typeface="Arial" charset="0"/>
                <a:ea typeface="ＭＳ Ｐゴシック" charset="-128"/>
              </a:defRPr>
            </a:lvl2pPr>
            <a:lvl3pPr marL="1143000" indent="-228600">
              <a:spcBef>
                <a:spcPct val="20000"/>
              </a:spcBef>
              <a:buBlip>
                <a:blip r:embed="rId6"/>
              </a:buBlip>
              <a:defRPr sz="1600">
                <a:solidFill>
                  <a:schemeClr val="tx1"/>
                </a:solidFill>
                <a:latin typeface="Arial" charset="0"/>
                <a:ea typeface="ＭＳ Ｐゴシック" charset="-128"/>
              </a:defRPr>
            </a:lvl3pPr>
            <a:lvl4pPr marL="1600200" indent="-228600">
              <a:spcBef>
                <a:spcPct val="20000"/>
              </a:spcBef>
              <a:buBlip>
                <a:blip r:embed="rId7"/>
              </a:buBlip>
              <a:defRPr sz="1600">
                <a:solidFill>
                  <a:schemeClr val="tx1"/>
                </a:solidFill>
                <a:latin typeface="Arial" charset="0"/>
                <a:ea typeface="ＭＳ Ｐゴシック" charset="-128"/>
              </a:defRPr>
            </a:lvl4pPr>
            <a:lvl5pPr marL="2057400" indent="-228600">
              <a:spcBef>
                <a:spcPct val="20000"/>
              </a:spcBef>
              <a:buBlip>
                <a:blip r:embed="rId8"/>
              </a:buBlip>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Blip>
                <a:blip r:embed="rId8"/>
              </a:buBlip>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Blip>
                <a:blip r:embed="rId8"/>
              </a:buBlip>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Blip>
                <a:blip r:embed="rId8"/>
              </a:buBlip>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Blip>
                <a:blip r:embed="rId8"/>
              </a:buBlip>
              <a:defRPr sz="1400">
                <a:solidFill>
                  <a:schemeClr val="tx1"/>
                </a:solidFill>
                <a:latin typeface="Arial" charset="0"/>
                <a:ea typeface="ＭＳ Ｐゴシック" charset="-128"/>
              </a:defRPr>
            </a:lvl9pPr>
          </a:lstStyle>
          <a:p>
            <a:pPr>
              <a:spcBef>
                <a:spcPts val="600"/>
              </a:spcBef>
              <a:spcAft>
                <a:spcPts val="600"/>
              </a:spcAft>
              <a:buNone/>
            </a:pPr>
            <a:r>
              <a:rPr lang="en-US" altLang="en-US" sz="2800">
                <a:solidFill>
                  <a:srgbClr val="000000"/>
                </a:solidFill>
              </a:rPr>
              <a:t>Visit </a:t>
            </a:r>
            <a:r>
              <a:rPr lang="en-US" altLang="en-US" sz="2800">
                <a:solidFill>
                  <a:srgbClr val="000000"/>
                </a:solidFill>
                <a:hlinkClick r:id="rId9"/>
              </a:rPr>
              <a:t>Kentucky’s member state page </a:t>
            </a:r>
            <a:r>
              <a:rPr lang="en-US" altLang="en-US" sz="2800">
                <a:solidFill>
                  <a:srgbClr val="000000"/>
                </a:solidFill>
              </a:rPr>
              <a:t>for information related to:</a:t>
            </a:r>
          </a:p>
        </p:txBody>
      </p:sp>
      <p:sp>
        <p:nvSpPr>
          <p:cNvPr id="92163" name="Content Placeholder 9"/>
          <p:cNvSpPr>
            <a:spLocks noGrp="1"/>
          </p:cNvSpPr>
          <p:nvPr>
            <p:ph sz="half" idx="4294967295"/>
          </p:nvPr>
        </p:nvSpPr>
        <p:spPr>
          <a:xfrm>
            <a:off x="239078" y="1833885"/>
            <a:ext cx="9323032" cy="4234373"/>
          </a:xfrm>
          <a:prstGeom prst="rect">
            <a:avLst/>
          </a:prstGeom>
        </p:spPr>
        <p:txBody>
          <a:bodyPr vert="horz" lIns="91440" tIns="45720" rIns="91440" bIns="45720" rtlCol="0" anchor="t">
            <a:noAutofit/>
          </a:bodyPr>
          <a:lstStyle/>
          <a:p>
            <a:pPr>
              <a:spcBef>
                <a:spcPts val="600"/>
              </a:spcBef>
              <a:spcAft>
                <a:spcPts val="600"/>
              </a:spcAft>
            </a:pPr>
            <a:r>
              <a:rPr lang="en-US" altLang="en-US" sz="2800">
                <a:ea typeface="+mn-lt"/>
                <a:cs typeface="+mn-lt"/>
              </a:rPr>
              <a:t>Contacting  State Educational Agency’s Representatives</a:t>
            </a:r>
            <a:endParaRPr lang="en-US">
              <a:ea typeface="+mn-lt"/>
              <a:cs typeface="+mn-lt"/>
            </a:endParaRPr>
          </a:p>
          <a:p>
            <a:pPr>
              <a:spcBef>
                <a:spcPts val="600"/>
              </a:spcBef>
              <a:spcAft>
                <a:spcPts val="600"/>
              </a:spcAft>
            </a:pPr>
            <a:r>
              <a:rPr lang="en-US" altLang="en-US" sz="2800">
                <a:ea typeface="+mn-lt"/>
                <a:cs typeface="+mn-lt"/>
              </a:rPr>
              <a:t>Assessment Materials and Training</a:t>
            </a:r>
            <a:endParaRPr lang="en-US"/>
          </a:p>
          <a:p>
            <a:pPr>
              <a:spcBef>
                <a:spcPts val="600"/>
              </a:spcBef>
              <a:spcAft>
                <a:spcPts val="600"/>
              </a:spcAft>
            </a:pPr>
            <a:r>
              <a:rPr lang="en-US" altLang="en-US" sz="2800">
                <a:ea typeface="+mn-lt"/>
                <a:cs typeface="+mn-lt"/>
              </a:rPr>
              <a:t>ACCESS for ELLs Testing Schedules</a:t>
            </a:r>
            <a:endParaRPr lang="en-US"/>
          </a:p>
          <a:p>
            <a:pPr>
              <a:spcBef>
                <a:spcPts val="600"/>
              </a:spcBef>
              <a:spcAft>
                <a:spcPts val="600"/>
              </a:spcAft>
            </a:pPr>
            <a:r>
              <a:rPr lang="en-US" altLang="en-US" sz="2800">
                <a:ea typeface="+mn-lt"/>
                <a:cs typeface="+mn-lt"/>
              </a:rPr>
              <a:t>State-Specific guidance for ACCESS for ELLs </a:t>
            </a:r>
            <a:endParaRPr lang="en-US"/>
          </a:p>
          <a:p>
            <a:pPr>
              <a:spcBef>
                <a:spcPts val="600"/>
              </a:spcBef>
              <a:spcAft>
                <a:spcPts val="600"/>
              </a:spcAft>
            </a:pPr>
            <a:r>
              <a:rPr lang="en-US" altLang="en-US" sz="2800">
                <a:ea typeface="+mn-lt"/>
                <a:cs typeface="+mn-lt"/>
              </a:rPr>
              <a:t>ACCESS for ELLs Online and Paper Checklist</a:t>
            </a:r>
            <a:endParaRPr lang="en-US"/>
          </a:p>
          <a:p>
            <a:pPr>
              <a:spcBef>
                <a:spcPts val="600"/>
              </a:spcBef>
              <a:spcAft>
                <a:spcPts val="600"/>
              </a:spcAft>
            </a:pPr>
            <a:r>
              <a:rPr lang="en-US" altLang="en-US" sz="2800">
                <a:ea typeface="+mn-lt"/>
                <a:cs typeface="+mn-lt"/>
              </a:rPr>
              <a:t>Identification and Placement Guidance</a:t>
            </a:r>
            <a:endParaRPr lang="en-US"/>
          </a:p>
          <a:p>
            <a:pPr>
              <a:spcBef>
                <a:spcPts val="600"/>
              </a:spcBef>
              <a:spcAft>
                <a:spcPts val="600"/>
              </a:spcAft>
            </a:pPr>
            <a:r>
              <a:rPr lang="en-US" altLang="en-US" sz="2800">
                <a:ea typeface="+mn-lt"/>
                <a:cs typeface="+mn-lt"/>
              </a:rPr>
              <a:t>Professional Development Opportunities</a:t>
            </a:r>
            <a:endParaRPr lang="en-US"/>
          </a:p>
        </p:txBody>
      </p:sp>
      <p:sp>
        <p:nvSpPr>
          <p:cNvPr id="4" name="Slide Number Placeholder 3">
            <a:extLst>
              <a:ext uri="{FF2B5EF4-FFF2-40B4-BE49-F238E27FC236}">
                <a16:creationId xmlns:a16="http://schemas.microsoft.com/office/drawing/2014/main" id="{812D9C58-EB55-4E2C-AFF7-DA6D8B4BEEBF}"/>
              </a:ext>
            </a:extLst>
          </p:cNvPr>
          <p:cNvSpPr>
            <a:spLocks noGrp="1"/>
          </p:cNvSpPr>
          <p:nvPr>
            <p:ph type="sldNum" sz="quarter" idx="4294967295"/>
          </p:nvPr>
        </p:nvSpPr>
        <p:spPr>
          <a:xfrm>
            <a:off x="6995773" y="6419378"/>
            <a:ext cx="683339" cy="365125"/>
          </a:xfrm>
        </p:spPr>
        <p:txBody>
          <a:bodyPr/>
          <a:lstStyle/>
          <a:p>
            <a:fld id="{91BD7323-49BF-4C97-8773-5EC64C492009}" type="slidenum">
              <a:rPr lang="en-US" smtClean="0">
                <a:solidFill>
                  <a:schemeClr val="bg1"/>
                </a:solidFill>
              </a:rPr>
              <a:pPr/>
              <a:t>112</a:t>
            </a:fld>
            <a:endParaRPr lang="en-US">
              <a:solidFill>
                <a:schemeClr val="bg1"/>
              </a:solidFill>
            </a:endParaRPr>
          </a:p>
        </p:txBody>
      </p:sp>
    </p:spTree>
    <p:custDataLst>
      <p:tags r:id="rId1"/>
    </p:custDataLst>
    <p:extLst>
      <p:ext uri="{BB962C8B-B14F-4D97-AF65-F5344CB8AC3E}">
        <p14:creationId xmlns:p14="http://schemas.microsoft.com/office/powerpoint/2010/main" val="42153560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hlinkClick r:id="rId2"/>
              </a:rPr>
              <a:t>WIDA Professional Learning</a:t>
            </a:r>
            <a:endParaRPr lang="en-US"/>
          </a:p>
        </p:txBody>
      </p:sp>
      <p:sp>
        <p:nvSpPr>
          <p:cNvPr id="3" name="Text Placeholder 2"/>
          <p:cNvSpPr>
            <a:spLocks noGrp="1"/>
          </p:cNvSpPr>
          <p:nvPr>
            <p:ph type="body" sz="quarter" idx="13"/>
          </p:nvPr>
        </p:nvSpPr>
        <p:spPr>
          <a:xfrm>
            <a:off x="489456" y="1597116"/>
            <a:ext cx="9188715" cy="4901324"/>
          </a:xfrm>
        </p:spPr>
        <p:txBody>
          <a:bodyPr>
            <a:normAutofit/>
          </a:bodyPr>
          <a:lstStyle/>
          <a:p>
            <a:r>
              <a:rPr lang="en-US"/>
              <a:t>PD opportunity from WIDA</a:t>
            </a:r>
          </a:p>
          <a:p>
            <a:r>
              <a:rPr lang="en-US"/>
              <a:t>For EL and Content Teachers, some for Administrators</a:t>
            </a:r>
          </a:p>
          <a:p>
            <a:r>
              <a:rPr lang="en-US"/>
              <a:t>Self-paced e-Learning workshops</a:t>
            </a:r>
          </a:p>
          <a:p>
            <a:r>
              <a:rPr lang="en-US"/>
              <a:t>Available Sept. 1, 2023-Aug. 31, 2024, new ones added, and some removed from last year</a:t>
            </a:r>
          </a:p>
          <a:p>
            <a:r>
              <a:rPr lang="en-US"/>
              <a:t>Sent information through the Monday DAC email, DAC calendar and flyer on </a:t>
            </a:r>
            <a:r>
              <a:rPr lang="en-US">
                <a:hlinkClick r:id="rId3"/>
              </a:rPr>
              <a:t>Kentucky’s WIDA website member page</a:t>
            </a:r>
            <a:r>
              <a:rPr lang="en-US"/>
              <a:t>  </a:t>
            </a:r>
          </a:p>
        </p:txBody>
      </p:sp>
      <p:sp>
        <p:nvSpPr>
          <p:cNvPr id="7" name="Slide Number Placeholder 6">
            <a:extLst>
              <a:ext uri="{FF2B5EF4-FFF2-40B4-BE49-F238E27FC236}">
                <a16:creationId xmlns:a16="http://schemas.microsoft.com/office/drawing/2014/main" id="{0D8DC531-8EB3-485E-B513-6C9A9E006EDB}"/>
              </a:ext>
            </a:extLst>
          </p:cNvPr>
          <p:cNvSpPr>
            <a:spLocks noGrp="1"/>
          </p:cNvSpPr>
          <p:nvPr>
            <p:ph type="sldNum" sz="quarter" idx="4294967295"/>
          </p:nvPr>
        </p:nvSpPr>
        <p:spPr>
          <a:xfrm>
            <a:off x="6727920" y="6461325"/>
            <a:ext cx="683339" cy="365125"/>
          </a:xfrm>
        </p:spPr>
        <p:txBody>
          <a:bodyPr/>
          <a:lstStyle/>
          <a:p>
            <a:fld id="{91BD7323-49BF-4C97-8773-5EC64C492009}" type="slidenum">
              <a:rPr lang="en-US" smtClean="0">
                <a:solidFill>
                  <a:schemeClr val="bg1"/>
                </a:solidFill>
              </a:rPr>
              <a:t>113</a:t>
            </a:fld>
            <a:endParaRPr lang="en-US">
              <a:solidFill>
                <a:schemeClr val="bg1"/>
              </a:solidFill>
            </a:endParaRPr>
          </a:p>
        </p:txBody>
      </p:sp>
    </p:spTree>
    <p:extLst>
      <p:ext uri="{BB962C8B-B14F-4D97-AF65-F5344CB8AC3E}">
        <p14:creationId xmlns:p14="http://schemas.microsoft.com/office/powerpoint/2010/main" val="49994498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idx="4294967295"/>
          </p:nvPr>
        </p:nvSpPr>
        <p:spPr>
          <a:xfrm>
            <a:off x="153762" y="-82285"/>
            <a:ext cx="10204174" cy="1930400"/>
          </a:xfrm>
        </p:spPr>
        <p:txBody>
          <a:bodyPr>
            <a:normAutofit/>
          </a:bodyPr>
          <a:lstStyle/>
          <a:p>
            <a:r>
              <a:rPr lang="en-US" altLang="en-US" sz="3600">
                <a:hlinkClick r:id="rId3"/>
              </a:rPr>
              <a:t>ACCESS for ELLs</a:t>
            </a:r>
            <a:r>
              <a:rPr lang="en-US" altLang="en-US" sz="3600" baseline="30000">
                <a:hlinkClick r:id="rId3"/>
              </a:rPr>
              <a:t>®</a:t>
            </a:r>
            <a:r>
              <a:rPr lang="en-US" altLang="en-US" sz="3600">
                <a:hlinkClick r:id="rId3"/>
              </a:rPr>
              <a:t> Suite of Assessments</a:t>
            </a:r>
            <a:endParaRPr lang="en-US" altLang="en-US" sz="3600"/>
          </a:p>
        </p:txBody>
      </p:sp>
      <p:pic>
        <p:nvPicPr>
          <p:cNvPr id="2" name="Picture 1" descr="The WIDA public website also has a lot of information about the ACCESS for ELLs  suite of assessments. For more information regarding each assessment, please visit the WIDA website, click on “Assess” and select the assessment you would like to learn about. &#10;&#10;Quick Start Guides: Remind District Test Coordinators (DTCs) and Test Administrators (TAs) of WIDA's new Preparing and Administering ACCESS for ELLs QuickStart Guide and Preparing Students QuickStart Guide available on the WIDA website. These guides are designed to help educators understand the preparation process and what they'll need to get started to ensure everyone is ready for testing!&#10;&#10;Training Completion: Monitor TA completion of training in the WIDA Secure Portal. View the Secure Portal User Guide for step-by-step instructions on how to review training scores.. &#10;&#10;Technology Readiness: Work with Technology Coordinators (TCs) to ensure tech readiness. Tech-related resources, such as the Tech Readiness Checklist and the Technology User Guide are available in the Technology Coordinators tile in WIDA Secure Portal and in the General Information Documents under All Applications in WIDA AMS.&#10;&#10;All preparation materials for the ACCESS for ELLs  Operational Test are posted to the ACCESS for ELLs  section of the WIDA website. &#10;&#10;Some other key resources include: &#10;Sample Items for the Public&#10;Recorded webinars for district staff by role&#10;Test Demos/Test Practice&#10;&#10;&#10;&#10;&#10;&#10;">
            <a:extLst>
              <a:ext uri="{FF2B5EF4-FFF2-40B4-BE49-F238E27FC236}">
                <a16:creationId xmlns:a16="http://schemas.microsoft.com/office/drawing/2014/main" id="{E8D47677-3B12-4444-896C-7C002AA536A7}"/>
              </a:ext>
            </a:extLst>
          </p:cNvPr>
          <p:cNvPicPr>
            <a:picLocks noChangeAspect="1"/>
          </p:cNvPicPr>
          <p:nvPr/>
        </p:nvPicPr>
        <p:blipFill>
          <a:blip r:embed="rId4"/>
          <a:stretch>
            <a:fillRect/>
          </a:stretch>
        </p:blipFill>
        <p:spPr>
          <a:xfrm>
            <a:off x="38352" y="2621558"/>
            <a:ext cx="8119221" cy="3093036"/>
          </a:xfrm>
          <a:prstGeom prst="rect">
            <a:avLst/>
          </a:prstGeom>
        </p:spPr>
      </p:pic>
      <p:pic>
        <p:nvPicPr>
          <p:cNvPr id="6" name="Picture 5" descr="It allows you to login to the secure portal for districts to do their online trainings and quizzes. It allows you to go to Kentucky's state page for checklists, importants dates and resources. It lets you go to all the assessment pages on Asess. Teach allows you to learn about the WIDA standards, Can do descriptor. Grow helps your to learn about the WIDA professional development, conferences and research. About let you know about WIDA and contacts. Memebership and programs tells ou about the consortium of stateshow to join and international schools." title="WIDA Home Page"/>
          <p:cNvPicPr>
            <a:picLocks noChangeAspect="1"/>
          </p:cNvPicPr>
          <p:nvPr/>
        </p:nvPicPr>
        <p:blipFill>
          <a:blip r:embed="rId5"/>
          <a:stretch>
            <a:fillRect/>
          </a:stretch>
        </p:blipFill>
        <p:spPr>
          <a:xfrm>
            <a:off x="5612296" y="1180488"/>
            <a:ext cx="6579704" cy="3396644"/>
          </a:xfrm>
          <a:prstGeom prst="rect">
            <a:avLst/>
          </a:prstGeom>
        </p:spPr>
      </p:pic>
      <p:sp>
        <p:nvSpPr>
          <p:cNvPr id="5" name="Slide Number Placeholder 4">
            <a:extLst>
              <a:ext uri="{FF2B5EF4-FFF2-40B4-BE49-F238E27FC236}">
                <a16:creationId xmlns:a16="http://schemas.microsoft.com/office/drawing/2014/main" id="{C904DA0A-17E2-4F9D-9FF9-D899146DA2F3}"/>
              </a:ext>
            </a:extLst>
          </p:cNvPr>
          <p:cNvSpPr>
            <a:spLocks noGrp="1"/>
          </p:cNvSpPr>
          <p:nvPr>
            <p:ph type="sldNum" sz="quarter" idx="4294967295"/>
          </p:nvPr>
        </p:nvSpPr>
        <p:spPr>
          <a:xfrm>
            <a:off x="7015865" y="6419378"/>
            <a:ext cx="683339" cy="365125"/>
          </a:xfrm>
        </p:spPr>
        <p:txBody>
          <a:bodyPr/>
          <a:lstStyle/>
          <a:p>
            <a:fld id="{91BD7323-49BF-4C97-8773-5EC64C492009}" type="slidenum">
              <a:rPr lang="en-US" smtClean="0">
                <a:solidFill>
                  <a:schemeClr val="bg1"/>
                </a:solidFill>
              </a:rPr>
              <a:pPr/>
              <a:t>114</a:t>
            </a:fld>
            <a:endParaRPr lang="en-US">
              <a:solidFill>
                <a:schemeClr val="bg1"/>
              </a:solidFill>
            </a:endParaRPr>
          </a:p>
        </p:txBody>
      </p:sp>
    </p:spTree>
    <p:extLst>
      <p:ext uri="{BB962C8B-B14F-4D97-AF65-F5344CB8AC3E}">
        <p14:creationId xmlns:p14="http://schemas.microsoft.com/office/powerpoint/2010/main" val="334381707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idx="4294967295"/>
          </p:nvPr>
        </p:nvSpPr>
        <p:spPr>
          <a:xfrm>
            <a:off x="2017644" y="104392"/>
            <a:ext cx="8229600" cy="1143000"/>
          </a:xfrm>
        </p:spPr>
        <p:txBody>
          <a:bodyPr/>
          <a:lstStyle/>
          <a:p>
            <a:r>
              <a:rPr lang="en-US" altLang="en-US">
                <a:hlinkClick r:id="rId3"/>
              </a:rPr>
              <a:t>Manuals</a:t>
            </a:r>
            <a:r>
              <a:rPr lang="en-US" altLang="en-US"/>
              <a:t> Reflecting Roles</a:t>
            </a:r>
          </a:p>
        </p:txBody>
      </p:sp>
      <p:sp>
        <p:nvSpPr>
          <p:cNvPr id="3" name="Subtitle 2"/>
          <p:cNvSpPr>
            <a:spLocks noGrp="1"/>
          </p:cNvSpPr>
          <p:nvPr>
            <p:ph sz="half" idx="4294967295"/>
          </p:nvPr>
        </p:nvSpPr>
        <p:spPr>
          <a:xfrm>
            <a:off x="406312" y="1191313"/>
            <a:ext cx="6500191" cy="4525962"/>
          </a:xfrm>
          <a:prstGeom prst="rect">
            <a:avLst/>
          </a:prstGeom>
        </p:spPr>
        <p:txBody>
          <a:bodyPr/>
          <a:lstStyle/>
          <a:p>
            <a:pPr marL="0" indent="0">
              <a:buNone/>
              <a:defRPr/>
            </a:pPr>
            <a:r>
              <a:rPr lang="en-US"/>
              <a:t>District and School Test Coordinator Manual </a:t>
            </a:r>
          </a:p>
          <a:p>
            <a:pPr>
              <a:defRPr/>
            </a:pPr>
            <a:r>
              <a:rPr lang="en-US" sz="3200"/>
              <a:t>For Test Coordinators</a:t>
            </a:r>
          </a:p>
        </p:txBody>
      </p:sp>
      <p:pic>
        <p:nvPicPr>
          <p:cNvPr id="1028" name="Picture 4" descr="It is the 2022-2023 manual for District and School Test Coordinators. It assist the district and school test coordinators with the logistics of ACCESS for ELLs.">
            <a:extLst>
              <a:ext uri="{FF2B5EF4-FFF2-40B4-BE49-F238E27FC236}">
                <a16:creationId xmlns:a16="http://schemas.microsoft.com/office/drawing/2014/main" id="{49323F91-2C8F-15AE-DA39-E3BF4B175B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658" y="2653886"/>
            <a:ext cx="2644590" cy="3048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4294967295"/>
          </p:nvPr>
        </p:nvSpPr>
        <p:spPr>
          <a:xfrm>
            <a:off x="7731180" y="1127342"/>
            <a:ext cx="4460820" cy="3812212"/>
          </a:xfrm>
          <a:prstGeom prst="rect">
            <a:avLst/>
          </a:prstGeom>
        </p:spPr>
        <p:txBody>
          <a:bodyPr>
            <a:normAutofit/>
          </a:bodyPr>
          <a:lstStyle/>
          <a:p>
            <a:pPr marL="0" indent="0">
              <a:buNone/>
              <a:defRPr/>
            </a:pPr>
            <a:r>
              <a:rPr lang="en-US"/>
              <a:t>Test Administrator Manual (TAM)</a:t>
            </a:r>
          </a:p>
          <a:p>
            <a:pPr>
              <a:defRPr/>
            </a:pPr>
            <a:r>
              <a:rPr lang="en-US" sz="3200"/>
              <a:t>For Test Administrators</a:t>
            </a:r>
          </a:p>
          <a:p>
            <a:pPr marL="0" indent="0">
              <a:buNone/>
              <a:defRPr/>
            </a:pPr>
            <a:endParaRPr lang="en-US"/>
          </a:p>
        </p:txBody>
      </p:sp>
      <p:pic>
        <p:nvPicPr>
          <p:cNvPr id="2" name="Picture 3" descr="It is the 2022-2-23 manual for test administrators for ACCESS for ELLs. It is assists the test administrator with how to give the ACCESS for ELLs test.">
            <a:extLst>
              <a:ext uri="{FF2B5EF4-FFF2-40B4-BE49-F238E27FC236}">
                <a16:creationId xmlns:a16="http://schemas.microsoft.com/office/drawing/2014/main" id="{572E4E8E-F766-1C06-7951-569301FC0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8808" y="2682328"/>
            <a:ext cx="2581592" cy="313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ED54A420-F7C7-4C68-AE56-B90F2CCC02BF}"/>
              </a:ext>
            </a:extLst>
          </p:cNvPr>
          <p:cNvSpPr>
            <a:spLocks noGrp="1"/>
          </p:cNvSpPr>
          <p:nvPr>
            <p:ph type="sldNum" sz="quarter" idx="4294967295"/>
          </p:nvPr>
        </p:nvSpPr>
        <p:spPr>
          <a:xfrm>
            <a:off x="6778487" y="6419378"/>
            <a:ext cx="683339" cy="365125"/>
          </a:xfrm>
        </p:spPr>
        <p:txBody>
          <a:bodyPr/>
          <a:lstStyle/>
          <a:p>
            <a:fld id="{91BD7323-49BF-4C97-8773-5EC64C492009}" type="slidenum">
              <a:rPr lang="en-US" smtClean="0">
                <a:solidFill>
                  <a:schemeClr val="bg1"/>
                </a:solidFill>
              </a:rPr>
              <a:pPr/>
              <a:t>115</a:t>
            </a:fld>
            <a:endParaRPr lang="en-US">
              <a:solidFill>
                <a:schemeClr val="bg1"/>
              </a:solidFill>
            </a:endParaRPr>
          </a:p>
        </p:txBody>
      </p:sp>
    </p:spTree>
    <p:extLst>
      <p:ext uri="{BB962C8B-B14F-4D97-AF65-F5344CB8AC3E}">
        <p14:creationId xmlns:p14="http://schemas.microsoft.com/office/powerpoint/2010/main" val="379254989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F73C36-A10D-4570-86F6-0318812EFAA4}"/>
              </a:ext>
            </a:extLst>
          </p:cNvPr>
          <p:cNvSpPr txBox="1">
            <a:spLocks noGrp="1"/>
          </p:cNvSpPr>
          <p:nvPr>
            <p:ph type="title"/>
          </p:nvPr>
        </p:nvSpPr>
        <p:spPr>
          <a:xfrm>
            <a:off x="254073" y="238760"/>
            <a:ext cx="10515600" cy="1325563"/>
          </a:xfrm>
          <a:prstGeom prst="rect">
            <a:avLst/>
          </a:prstGeom>
        </p:spPr>
        <p:txBody>
          <a:bodyPr/>
          <a:lstStyle/>
          <a:p>
            <a:r>
              <a:rPr lang="en-US">
                <a:hlinkClick r:id="rId2"/>
              </a:rPr>
              <a:t>Test Administrator Essentials</a:t>
            </a:r>
            <a:endParaRPr lang="en-US"/>
          </a:p>
        </p:txBody>
      </p:sp>
      <p:pic>
        <p:nvPicPr>
          <p:cNvPr id="1026" name="Picture 2" descr="It is the 2022-2023 manual for Test administrator Essentials. It is the critical details for educators about test administration and WIDA's recommended practices and procedures.">
            <a:extLst>
              <a:ext uri="{FF2B5EF4-FFF2-40B4-BE49-F238E27FC236}">
                <a16:creationId xmlns:a16="http://schemas.microsoft.com/office/drawing/2014/main" id="{9323B629-3B88-7177-4481-06351FAFA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356" y="1310801"/>
            <a:ext cx="4383602" cy="5291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72E3334-EEDC-4890-9C92-E54B634F8209}"/>
              </a:ext>
            </a:extLst>
          </p:cNvPr>
          <p:cNvSpPr>
            <a:spLocks noGrp="1"/>
          </p:cNvSpPr>
          <p:nvPr>
            <p:ph type="sldNum" sz="quarter" idx="4294967295"/>
          </p:nvPr>
        </p:nvSpPr>
        <p:spPr>
          <a:xfrm>
            <a:off x="6556409" y="6342029"/>
            <a:ext cx="684212" cy="365125"/>
          </a:xfrm>
        </p:spPr>
        <p:txBody>
          <a:bodyPr/>
          <a:lstStyle/>
          <a:p>
            <a:fld id="{91BD7323-49BF-4C97-8773-5EC64C492009}" type="slidenum">
              <a:rPr lang="en-US" smtClean="0">
                <a:solidFill>
                  <a:srgbClr val="102649"/>
                </a:solidFill>
              </a:rPr>
              <a:pPr/>
              <a:t>116</a:t>
            </a:fld>
            <a:endParaRPr lang="en-US">
              <a:solidFill>
                <a:srgbClr val="102649"/>
              </a:solidFill>
            </a:endParaRPr>
          </a:p>
        </p:txBody>
      </p:sp>
    </p:spTree>
    <p:extLst>
      <p:ext uri="{BB962C8B-B14F-4D97-AF65-F5344CB8AC3E}">
        <p14:creationId xmlns:p14="http://schemas.microsoft.com/office/powerpoint/2010/main" val="247267332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891EE85-9F2E-4ABA-A02D-4E97BFD797BA}"/>
              </a:ext>
            </a:extLst>
          </p:cNvPr>
          <p:cNvSpPr>
            <a:spLocks noGrp="1"/>
          </p:cNvSpPr>
          <p:nvPr>
            <p:ph type="title"/>
          </p:nvPr>
        </p:nvSpPr>
        <p:spPr>
          <a:xfrm>
            <a:off x="220167" y="183225"/>
            <a:ext cx="10519546" cy="701731"/>
          </a:xfrm>
          <a:prstGeom prst="rect">
            <a:avLst/>
          </a:prstGeom>
        </p:spPr>
        <p:txBody>
          <a:bodyPr wrap="none">
            <a:spAutoFit/>
          </a:bodyPr>
          <a:lstStyle/>
          <a:p>
            <a:r>
              <a:rPr lang="en-US"/>
              <a:t>Accessibility and Accommodations Manual</a:t>
            </a:r>
          </a:p>
        </p:txBody>
      </p:sp>
      <p:pic>
        <p:nvPicPr>
          <p:cNvPr id="1026" name="Picture 2" descr="It is the 2022-2023 manual for Accessibility and Accommodations. It has the participation guidance, framework, types of supports, Alternate ACCESS for ELLs criteria, keyboard shortcuts , scribe an transcription guidance and accommodation checklists for ACCESS online and paper, Kindergarten and Alternate ACCESS.">
            <a:extLst>
              <a:ext uri="{FF2B5EF4-FFF2-40B4-BE49-F238E27FC236}">
                <a16:creationId xmlns:a16="http://schemas.microsoft.com/office/drawing/2014/main" id="{69E6EAE9-A9B2-525B-0310-92AA5A32F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5" y="959097"/>
            <a:ext cx="3615225" cy="468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4">
            <a:extLst>
              <a:ext uri="{FF2B5EF4-FFF2-40B4-BE49-F238E27FC236}">
                <a16:creationId xmlns:a16="http://schemas.microsoft.com/office/drawing/2014/main" id="{F36FAF90-01CC-40C9-9C44-35E838A04CF0}"/>
              </a:ext>
            </a:extLst>
          </p:cNvPr>
          <p:cNvSpPr txBox="1">
            <a:spLocks/>
          </p:cNvSpPr>
          <p:nvPr/>
        </p:nvSpPr>
        <p:spPr>
          <a:xfrm>
            <a:off x="5087578" y="1283828"/>
            <a:ext cx="5652135" cy="469423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t>Participation guidance</a:t>
            </a:r>
          </a:p>
          <a:p>
            <a:pPr marL="457200" indent="-457200"/>
            <a:r>
              <a:rPr lang="en-US"/>
              <a:t>Framework</a:t>
            </a:r>
          </a:p>
          <a:p>
            <a:pPr marL="457200" indent="-457200"/>
            <a:r>
              <a:rPr lang="en-US"/>
              <a:t>Types of supports</a:t>
            </a:r>
          </a:p>
          <a:p>
            <a:pPr marL="457200" indent="-457200"/>
            <a:r>
              <a:rPr lang="en-US"/>
              <a:t>Alternate ACCESS for ELLs criteria</a:t>
            </a:r>
          </a:p>
          <a:p>
            <a:pPr marL="457200" indent="-457200"/>
            <a:r>
              <a:rPr lang="en-US"/>
              <a:t>Keyboard shortcuts</a:t>
            </a:r>
          </a:p>
          <a:p>
            <a:pPr marL="457200" indent="-457200"/>
            <a:r>
              <a:rPr lang="en-US"/>
              <a:t>Scribe and Transcription guidance</a:t>
            </a:r>
          </a:p>
          <a:p>
            <a:pPr marL="457200" indent="-457200"/>
            <a:r>
              <a:rPr lang="en-US">
                <a:hlinkClick r:id="rId3"/>
              </a:rPr>
              <a:t>Accommodation checklists ACCESS online and paper, Kindergarten and Alternate ACCESS</a:t>
            </a:r>
            <a:endParaRPr lang="en-US"/>
          </a:p>
          <a:p>
            <a:endParaRPr lang="en-US"/>
          </a:p>
        </p:txBody>
      </p:sp>
      <p:sp>
        <p:nvSpPr>
          <p:cNvPr id="2" name="Slide Number Placeholder 1">
            <a:extLst>
              <a:ext uri="{FF2B5EF4-FFF2-40B4-BE49-F238E27FC236}">
                <a16:creationId xmlns:a16="http://schemas.microsoft.com/office/drawing/2014/main" id="{9BDE9364-C108-40C7-82EA-03B048830202}"/>
              </a:ext>
            </a:extLst>
          </p:cNvPr>
          <p:cNvSpPr>
            <a:spLocks noGrp="1"/>
          </p:cNvSpPr>
          <p:nvPr>
            <p:ph type="sldNum" sz="quarter" idx="4294967295"/>
          </p:nvPr>
        </p:nvSpPr>
        <p:spPr>
          <a:xfrm>
            <a:off x="6808609" y="6309650"/>
            <a:ext cx="683339" cy="365125"/>
          </a:xfrm>
        </p:spPr>
        <p:txBody>
          <a:bodyPr/>
          <a:lstStyle/>
          <a:p>
            <a:fld id="{91BD7323-49BF-4C97-8773-5EC64C492009}" type="slidenum">
              <a:rPr lang="en-US" smtClean="0">
                <a:solidFill>
                  <a:schemeClr val="bg1"/>
                </a:solidFill>
              </a:rPr>
              <a:pPr/>
              <a:t>117</a:t>
            </a:fld>
            <a:endParaRPr lang="en-US">
              <a:solidFill>
                <a:schemeClr val="bg1"/>
              </a:solidFill>
            </a:endParaRPr>
          </a:p>
        </p:txBody>
      </p:sp>
    </p:spTree>
    <p:extLst>
      <p:ext uri="{BB962C8B-B14F-4D97-AF65-F5344CB8AC3E}">
        <p14:creationId xmlns:p14="http://schemas.microsoft.com/office/powerpoint/2010/main" val="5671716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2D133-8C92-84F0-38D6-061D3C9E3D21}"/>
              </a:ext>
            </a:extLst>
          </p:cNvPr>
          <p:cNvSpPr>
            <a:spLocks noGrp="1"/>
          </p:cNvSpPr>
          <p:nvPr>
            <p:ph type="title"/>
          </p:nvPr>
        </p:nvSpPr>
        <p:spPr>
          <a:xfrm>
            <a:off x="230321" y="99534"/>
            <a:ext cx="8596668" cy="1320800"/>
          </a:xfrm>
        </p:spPr>
        <p:txBody>
          <a:bodyPr/>
          <a:lstStyle/>
          <a:p>
            <a:r>
              <a:rPr lang="en-US"/>
              <a:t>Resource in </a:t>
            </a:r>
            <a:r>
              <a:rPr lang="en-US">
                <a:hlinkClick r:id="rId2"/>
              </a:rPr>
              <a:t>WIDA AMS</a:t>
            </a:r>
            <a:endParaRPr lang="en-US"/>
          </a:p>
        </p:txBody>
      </p:sp>
      <p:sp>
        <p:nvSpPr>
          <p:cNvPr id="3" name="Text Placeholder 2">
            <a:extLst>
              <a:ext uri="{FF2B5EF4-FFF2-40B4-BE49-F238E27FC236}">
                <a16:creationId xmlns:a16="http://schemas.microsoft.com/office/drawing/2014/main" id="{08964CC0-EA0B-0408-9755-B8CD9EF3A6FF}"/>
              </a:ext>
            </a:extLst>
          </p:cNvPr>
          <p:cNvSpPr>
            <a:spLocks noGrp="1"/>
          </p:cNvSpPr>
          <p:nvPr>
            <p:ph type="body" sz="quarter" idx="13"/>
          </p:nvPr>
        </p:nvSpPr>
        <p:spPr>
          <a:xfrm>
            <a:off x="478248" y="1695960"/>
            <a:ext cx="5781875" cy="4901324"/>
          </a:xfrm>
        </p:spPr>
        <p:txBody>
          <a:bodyPr/>
          <a:lstStyle/>
          <a:p>
            <a:pPr marL="0" indent="0">
              <a:buNone/>
            </a:pPr>
            <a:r>
              <a:rPr lang="en-US"/>
              <a:t>WIDA AMS User Guide- a guide for how to use WIDA AMS to complete administrative functions for testing with DRC INSIGHT</a:t>
            </a:r>
          </a:p>
          <a:p>
            <a:pPr lvl="1"/>
            <a:r>
              <a:rPr lang="en-US"/>
              <a:t>Log into WIDA AMS</a:t>
            </a:r>
          </a:p>
          <a:p>
            <a:pPr lvl="1"/>
            <a:r>
              <a:rPr lang="en-US"/>
              <a:t>Click on View Documentation</a:t>
            </a:r>
          </a:p>
          <a:p>
            <a:pPr lvl="1"/>
            <a:r>
              <a:rPr lang="en-US"/>
              <a:t>Under Document Type-Select Manuals from the drop-down menu</a:t>
            </a:r>
          </a:p>
          <a:p>
            <a:pPr lvl="1"/>
            <a:r>
              <a:rPr lang="en-US"/>
              <a:t>Open or Save WIDA AMS</a:t>
            </a:r>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a:p>
            <a:pPr marL="457200" lvl="1" indent="0">
              <a:buNone/>
            </a:pPr>
            <a:endParaRPr lang="en-US"/>
          </a:p>
        </p:txBody>
      </p:sp>
      <p:sp>
        <p:nvSpPr>
          <p:cNvPr id="4" name="Slide Number Placeholder 3">
            <a:extLst>
              <a:ext uri="{FF2B5EF4-FFF2-40B4-BE49-F238E27FC236}">
                <a16:creationId xmlns:a16="http://schemas.microsoft.com/office/drawing/2014/main" id="{02F2CDBA-A061-980E-5D3B-CB9AFDADF701}"/>
              </a:ext>
            </a:extLst>
          </p:cNvPr>
          <p:cNvSpPr>
            <a:spLocks noGrp="1"/>
          </p:cNvSpPr>
          <p:nvPr>
            <p:ph type="sldNum" sz="quarter" idx="4294967295"/>
          </p:nvPr>
        </p:nvSpPr>
        <p:spPr>
          <a:xfrm>
            <a:off x="6911637" y="6346538"/>
            <a:ext cx="683339" cy="365125"/>
          </a:xfrm>
        </p:spPr>
        <p:txBody>
          <a:bodyPr/>
          <a:lstStyle/>
          <a:p>
            <a:fld id="{91BD7323-49BF-4C97-8773-5EC64C492009}" type="slidenum">
              <a:rPr lang="en-US" smtClean="0">
                <a:solidFill>
                  <a:schemeClr val="bg1"/>
                </a:solidFill>
              </a:rPr>
              <a:t>118</a:t>
            </a:fld>
            <a:endParaRPr lang="en-US">
              <a:solidFill>
                <a:schemeClr val="bg1"/>
              </a:solidFill>
            </a:endParaRPr>
          </a:p>
        </p:txBody>
      </p:sp>
    </p:spTree>
    <p:extLst>
      <p:ext uri="{BB962C8B-B14F-4D97-AF65-F5344CB8AC3E}">
        <p14:creationId xmlns:p14="http://schemas.microsoft.com/office/powerpoint/2010/main" val="3947089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160" y="-69773"/>
            <a:ext cx="8596668" cy="1320800"/>
          </a:xfrm>
        </p:spPr>
        <p:txBody>
          <a:bodyPr/>
          <a:lstStyle/>
          <a:p>
            <a:r>
              <a:rPr lang="en-US"/>
              <a:t>Forms Shipped to District</a:t>
            </a:r>
          </a:p>
        </p:txBody>
      </p:sp>
      <p:sp>
        <p:nvSpPr>
          <p:cNvPr id="3" name="Text Placeholder 2"/>
          <p:cNvSpPr>
            <a:spLocks noGrp="1"/>
          </p:cNvSpPr>
          <p:nvPr>
            <p:ph type="body" sz="quarter" idx="13"/>
          </p:nvPr>
        </p:nvSpPr>
        <p:spPr>
          <a:xfrm>
            <a:off x="186448" y="1133203"/>
            <a:ext cx="9938752" cy="4901324"/>
          </a:xfrm>
        </p:spPr>
        <p:txBody>
          <a:bodyPr>
            <a:normAutofit/>
          </a:bodyPr>
          <a:lstStyle/>
          <a:p>
            <a:pPr marL="0" indent="0">
              <a:buNone/>
            </a:pPr>
            <a:endParaRPr lang="en-US"/>
          </a:p>
          <a:p>
            <a:r>
              <a:rPr lang="en-US" sz="3200"/>
              <a:t>District Packing List (white)</a:t>
            </a:r>
          </a:p>
          <a:p>
            <a:r>
              <a:rPr lang="en-US" sz="3200"/>
              <a:t>School Box Range Sheet (white)</a:t>
            </a:r>
          </a:p>
          <a:p>
            <a:r>
              <a:rPr lang="en-US" sz="3200"/>
              <a:t>School Packing Lists–District Set (white)</a:t>
            </a:r>
          </a:p>
          <a:p>
            <a:r>
              <a:rPr lang="en-US" sz="3200"/>
              <a:t>District Security Checklist (white)</a:t>
            </a:r>
          </a:p>
          <a:p>
            <a:r>
              <a:rPr lang="en-US" sz="3200"/>
              <a:t>Copy of School Security Checklists (white)</a:t>
            </a:r>
          </a:p>
          <a:p>
            <a:pPr marL="0" indent="0">
              <a:buNone/>
            </a:pPr>
            <a:endParaRPr lang="en-US" sz="3200"/>
          </a:p>
          <a:p>
            <a:endParaRPr lang="en-US"/>
          </a:p>
        </p:txBody>
      </p:sp>
      <p:sp>
        <p:nvSpPr>
          <p:cNvPr id="7" name="Slide Number Placeholder 6">
            <a:extLst>
              <a:ext uri="{FF2B5EF4-FFF2-40B4-BE49-F238E27FC236}">
                <a16:creationId xmlns:a16="http://schemas.microsoft.com/office/drawing/2014/main" id="{D565685D-44ED-48C9-8068-9A3FFB845CA0}"/>
              </a:ext>
            </a:extLst>
          </p:cNvPr>
          <p:cNvSpPr>
            <a:spLocks noGrp="1"/>
          </p:cNvSpPr>
          <p:nvPr>
            <p:ph type="sldNum" sz="quarter" idx="4294967295"/>
          </p:nvPr>
        </p:nvSpPr>
        <p:spPr>
          <a:xfrm>
            <a:off x="6904407" y="6438706"/>
            <a:ext cx="683339" cy="365125"/>
          </a:xfrm>
        </p:spPr>
        <p:txBody>
          <a:bodyPr/>
          <a:lstStyle/>
          <a:p>
            <a:fld id="{91BD7323-49BF-4C97-8773-5EC64C492009}" type="slidenum">
              <a:rPr lang="en-US" smtClean="0">
                <a:solidFill>
                  <a:schemeClr val="bg1"/>
                </a:solidFill>
              </a:rPr>
              <a:t>119</a:t>
            </a:fld>
            <a:endParaRPr lang="en-US">
              <a:solidFill>
                <a:schemeClr val="bg1"/>
              </a:solidFill>
            </a:endParaRPr>
          </a:p>
        </p:txBody>
      </p:sp>
    </p:spTree>
    <p:extLst>
      <p:ext uri="{BB962C8B-B14F-4D97-AF65-F5344CB8AC3E}">
        <p14:creationId xmlns:p14="http://schemas.microsoft.com/office/powerpoint/2010/main" val="2610194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idx="4294967295"/>
          </p:nvPr>
        </p:nvSpPr>
        <p:spPr>
          <a:xfrm>
            <a:off x="0" y="-3175"/>
            <a:ext cx="8464550" cy="838200"/>
          </a:xfrm>
        </p:spPr>
        <p:txBody>
          <a:bodyPr/>
          <a:lstStyle/>
          <a:p>
            <a:r>
              <a:rPr lang="en-US"/>
              <a:t>Connections to the Framework</a:t>
            </a:r>
          </a:p>
        </p:txBody>
      </p:sp>
      <p:graphicFrame>
        <p:nvGraphicFramePr>
          <p:cNvPr id="3" name="Diagram 2">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99826495"/>
              </p:ext>
            </p:extLst>
          </p:nvPr>
        </p:nvGraphicFramePr>
        <p:xfrm>
          <a:off x="0" y="239980"/>
          <a:ext cx="10888910" cy="5321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a:extLst>
              <a:ext uri="{FF2B5EF4-FFF2-40B4-BE49-F238E27FC236}">
                <a16:creationId xmlns:a16="http://schemas.microsoft.com/office/drawing/2014/main" id="{2410D41B-B0A1-46D1-89F7-C42AC6ECC8F0}"/>
              </a:ext>
            </a:extLst>
          </p:cNvPr>
          <p:cNvSpPr>
            <a:spLocks noGrp="1"/>
          </p:cNvSpPr>
          <p:nvPr>
            <p:ph type="sldNum" sz="quarter" idx="4294967295"/>
          </p:nvPr>
        </p:nvSpPr>
        <p:spPr>
          <a:xfrm>
            <a:off x="6986896" y="6497797"/>
            <a:ext cx="683339" cy="365125"/>
          </a:xfrm>
        </p:spPr>
        <p:txBody>
          <a:bodyPr/>
          <a:lstStyle/>
          <a:p>
            <a:fld id="{91BD7323-49BF-4C97-8773-5EC64C492009}" type="slidenum">
              <a:rPr lang="en-US" smtClean="0">
                <a:solidFill>
                  <a:schemeClr val="bg1"/>
                </a:solidFill>
              </a:rPr>
              <a:pPr/>
              <a:t>12</a:t>
            </a:fld>
            <a:endParaRPr lang="en-US">
              <a:solidFill>
                <a:schemeClr val="bg1"/>
              </a:solidFill>
            </a:endParaRPr>
          </a:p>
        </p:txBody>
      </p:sp>
    </p:spTree>
    <p:extLst>
      <p:ext uri="{BB962C8B-B14F-4D97-AF65-F5344CB8AC3E}">
        <p14:creationId xmlns:p14="http://schemas.microsoft.com/office/powerpoint/2010/main" val="41057700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82" y="160927"/>
            <a:ext cx="8596668" cy="1320800"/>
          </a:xfrm>
        </p:spPr>
        <p:txBody>
          <a:bodyPr/>
          <a:lstStyle/>
          <a:p>
            <a:r>
              <a:rPr lang="en-US"/>
              <a:t>Materials Shipped to District</a:t>
            </a:r>
          </a:p>
        </p:txBody>
      </p:sp>
      <p:sp>
        <p:nvSpPr>
          <p:cNvPr id="3" name="Text Placeholder 2"/>
          <p:cNvSpPr>
            <a:spLocks noGrp="1"/>
          </p:cNvSpPr>
          <p:nvPr>
            <p:ph type="body" sz="quarter" idx="13"/>
          </p:nvPr>
        </p:nvSpPr>
        <p:spPr>
          <a:xfrm>
            <a:off x="148282" y="1332774"/>
            <a:ext cx="9188715" cy="4901324"/>
          </a:xfrm>
        </p:spPr>
        <p:txBody>
          <a:bodyPr>
            <a:normAutofit/>
          </a:bodyPr>
          <a:lstStyle/>
          <a:p>
            <a:endParaRPr lang="en-US"/>
          </a:p>
          <a:p>
            <a:r>
              <a:rPr lang="en-US" sz="3500"/>
              <a:t>Plastic Bags and Ties for Materials Return</a:t>
            </a:r>
          </a:p>
          <a:p>
            <a:r>
              <a:rPr lang="en-US" sz="3500"/>
              <a:t>Return Materials Instruction Packet</a:t>
            </a:r>
          </a:p>
          <a:p>
            <a:r>
              <a:rPr lang="en-US" sz="3500"/>
              <a:t>Student Labels (Pre-ID, District/School, and Do Not Process)</a:t>
            </a:r>
          </a:p>
          <a:p>
            <a:r>
              <a:rPr lang="en-US" sz="3500"/>
              <a:t>Testing Materials including Overage (as applicable)</a:t>
            </a:r>
          </a:p>
          <a:p>
            <a:endParaRPr lang="en-US"/>
          </a:p>
        </p:txBody>
      </p:sp>
      <p:sp>
        <p:nvSpPr>
          <p:cNvPr id="7" name="Slide Number Placeholder 6">
            <a:extLst>
              <a:ext uri="{FF2B5EF4-FFF2-40B4-BE49-F238E27FC236}">
                <a16:creationId xmlns:a16="http://schemas.microsoft.com/office/drawing/2014/main" id="{8E43F9AF-099E-4565-BB79-0C852C5A4077}"/>
              </a:ext>
            </a:extLst>
          </p:cNvPr>
          <p:cNvSpPr>
            <a:spLocks noGrp="1"/>
          </p:cNvSpPr>
          <p:nvPr>
            <p:ph type="sldNum" sz="quarter" idx="4294967295"/>
          </p:nvPr>
        </p:nvSpPr>
        <p:spPr>
          <a:xfrm>
            <a:off x="6904407" y="6461463"/>
            <a:ext cx="683339" cy="365125"/>
          </a:xfrm>
        </p:spPr>
        <p:txBody>
          <a:bodyPr/>
          <a:lstStyle/>
          <a:p>
            <a:fld id="{91BD7323-49BF-4C97-8773-5EC64C492009}" type="slidenum">
              <a:rPr lang="en-US" smtClean="0">
                <a:solidFill>
                  <a:schemeClr val="bg1"/>
                </a:solidFill>
              </a:rPr>
              <a:t>120</a:t>
            </a:fld>
            <a:endParaRPr lang="en-US">
              <a:solidFill>
                <a:schemeClr val="bg1"/>
              </a:solidFill>
            </a:endParaRPr>
          </a:p>
        </p:txBody>
      </p:sp>
    </p:spTree>
    <p:extLst>
      <p:ext uri="{BB962C8B-B14F-4D97-AF65-F5344CB8AC3E}">
        <p14:creationId xmlns:p14="http://schemas.microsoft.com/office/powerpoint/2010/main" val="179243133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1D16-7D15-45A5-8696-92C69BC42C99}"/>
              </a:ext>
            </a:extLst>
          </p:cNvPr>
          <p:cNvSpPr>
            <a:spLocks noGrp="1"/>
          </p:cNvSpPr>
          <p:nvPr>
            <p:ph type="title"/>
          </p:nvPr>
        </p:nvSpPr>
        <p:spPr>
          <a:xfrm>
            <a:off x="561198" y="202938"/>
            <a:ext cx="8464491" cy="1229295"/>
          </a:xfrm>
        </p:spPr>
        <p:txBody>
          <a:bodyPr/>
          <a:lstStyle/>
          <a:p>
            <a:r>
              <a:rPr lang="en-US"/>
              <a:t>Materials Arrive</a:t>
            </a:r>
          </a:p>
        </p:txBody>
      </p:sp>
      <p:sp>
        <p:nvSpPr>
          <p:cNvPr id="3" name="Content Placeholder 2">
            <a:extLst>
              <a:ext uri="{FF2B5EF4-FFF2-40B4-BE49-F238E27FC236}">
                <a16:creationId xmlns:a16="http://schemas.microsoft.com/office/drawing/2014/main" id="{6CE7D3E9-64C7-4532-B688-4C3B7B9A8700}"/>
              </a:ext>
            </a:extLst>
          </p:cNvPr>
          <p:cNvSpPr>
            <a:spLocks noGrp="1"/>
          </p:cNvSpPr>
          <p:nvPr>
            <p:ph idx="1"/>
          </p:nvPr>
        </p:nvSpPr>
        <p:spPr>
          <a:xfrm>
            <a:off x="682151" y="1543617"/>
            <a:ext cx="10694630" cy="4351338"/>
          </a:xfrm>
        </p:spPr>
        <p:txBody>
          <a:bodyPr vert="horz" lIns="91440" tIns="45720" rIns="91440" bIns="45720" rtlCol="0" anchor="t">
            <a:normAutofit/>
          </a:bodyPr>
          <a:lstStyle/>
          <a:p>
            <a:pPr>
              <a:lnSpc>
                <a:spcPct val="100000"/>
              </a:lnSpc>
              <a:spcBef>
                <a:spcPts val="600"/>
              </a:spcBef>
              <a:spcAft>
                <a:spcPts val="600"/>
              </a:spcAft>
            </a:pPr>
            <a:r>
              <a:rPr lang="en-US"/>
              <a:t>All materials shipped are securely and must be signed for upon delivery</a:t>
            </a:r>
          </a:p>
          <a:p>
            <a:pPr>
              <a:lnSpc>
                <a:spcPct val="100000"/>
              </a:lnSpc>
              <a:spcBef>
                <a:spcPts val="600"/>
              </a:spcBef>
              <a:spcAft>
                <a:spcPts val="600"/>
              </a:spcAft>
            </a:pPr>
            <a:r>
              <a:rPr lang="en-US"/>
              <a:t>Use the boxes to return materials when testing is finished </a:t>
            </a:r>
          </a:p>
          <a:p>
            <a:endParaRPr lang="en-US"/>
          </a:p>
        </p:txBody>
      </p:sp>
      <p:pic>
        <p:nvPicPr>
          <p:cNvPr id="5" name="Picture 4">
            <a:extLst>
              <a:ext uri="{FF2B5EF4-FFF2-40B4-BE49-F238E27FC236}">
                <a16:creationId xmlns:a16="http://schemas.microsoft.com/office/drawing/2014/main" id="{BBC67B54-D8F4-440F-A758-1FC856E7F2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0302" y="4184055"/>
            <a:ext cx="2166112" cy="1421915"/>
          </a:xfrm>
          <a:prstGeom prst="rect">
            <a:avLst/>
          </a:prstGeom>
          <a:ln>
            <a:solidFill>
              <a:schemeClr val="tx1"/>
            </a:solidFill>
          </a:ln>
          <a:effectLst>
            <a:outerShdw blurRad="292100" dist="139700" dir="2700000" algn="tl" rotWithShape="0">
              <a:srgbClr val="333333">
                <a:alpha val="65000"/>
              </a:srgbClr>
            </a:outerShdw>
          </a:effectLst>
        </p:spPr>
      </p:pic>
      <p:pic>
        <p:nvPicPr>
          <p:cNvPr id="6" name="Content Placeholder 7">
            <a:extLst>
              <a:ext uri="{FF2B5EF4-FFF2-40B4-BE49-F238E27FC236}">
                <a16:creationId xmlns:a16="http://schemas.microsoft.com/office/drawing/2014/main" id="{39232A41-F69A-4D97-B1E1-49FE94E5F6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02842" y="3979194"/>
            <a:ext cx="3385366" cy="1630680"/>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Tracking materials when returning them back to DRC so that all materials are accountable.">
            <a:extLst>
              <a:ext uri="{FF2B5EF4-FFF2-40B4-BE49-F238E27FC236}">
                <a16:creationId xmlns:a16="http://schemas.microsoft.com/office/drawing/2014/main" id="{B3B8E226-52A2-4FCA-B35A-F8E234DC9E65}"/>
              </a:ext>
            </a:extLst>
          </p:cNvPr>
          <p:cNvPicPr>
            <a:picLocks noChangeAspect="1"/>
          </p:cNvPicPr>
          <p:nvPr/>
        </p:nvPicPr>
        <p:blipFill>
          <a:blip r:embed="rId5"/>
          <a:stretch>
            <a:fillRect/>
          </a:stretch>
        </p:blipFill>
        <p:spPr>
          <a:xfrm>
            <a:off x="5701218" y="3576640"/>
            <a:ext cx="1514587" cy="2030631"/>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B41C5DE-0D38-1E32-BD47-3BB1BEC1FBE7}"/>
              </a:ext>
            </a:extLst>
          </p:cNvPr>
          <p:cNvSpPr txBox="1"/>
          <p:nvPr/>
        </p:nvSpPr>
        <p:spPr>
          <a:xfrm>
            <a:off x="6958965" y="6288405"/>
            <a:ext cx="583712" cy="369332"/>
          </a:xfrm>
          <a:prstGeom prst="rect">
            <a:avLst/>
          </a:prstGeom>
          <a:noFill/>
        </p:spPr>
        <p:txBody>
          <a:bodyPr wrap="square">
            <a:spAutoFit/>
          </a:bodyPr>
          <a:lstStyle/>
          <a:p>
            <a:fld id="{91BD7323-49BF-4C97-8773-5EC64C492009}" type="slidenum">
              <a:rPr lang="en-US" smtClean="0">
                <a:solidFill>
                  <a:schemeClr val="bg1"/>
                </a:solidFill>
              </a:rPr>
              <a:pPr/>
              <a:t>121</a:t>
            </a:fld>
            <a:endParaRPr lang="en-US">
              <a:solidFill>
                <a:schemeClr val="bg1"/>
              </a:solidFill>
            </a:endParaRPr>
          </a:p>
        </p:txBody>
      </p:sp>
    </p:spTree>
    <p:extLst>
      <p:ext uri="{BB962C8B-B14F-4D97-AF65-F5344CB8AC3E}">
        <p14:creationId xmlns:p14="http://schemas.microsoft.com/office/powerpoint/2010/main" val="424448211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6AF34-18A1-4F54-941B-94E36BA3F570}"/>
              </a:ext>
            </a:extLst>
          </p:cNvPr>
          <p:cNvSpPr>
            <a:spLocks noGrp="1"/>
          </p:cNvSpPr>
          <p:nvPr>
            <p:ph type="title"/>
          </p:nvPr>
        </p:nvSpPr>
        <p:spPr>
          <a:xfrm>
            <a:off x="245079" y="113332"/>
            <a:ext cx="8464491" cy="1229295"/>
          </a:xfrm>
        </p:spPr>
        <p:txBody>
          <a:bodyPr>
            <a:normAutofit/>
          </a:bodyPr>
          <a:lstStyle/>
          <a:p>
            <a:r>
              <a:rPr lang="en-US" sz="4000"/>
              <a:t>Inventory/Check Range Numbers</a:t>
            </a:r>
          </a:p>
        </p:txBody>
      </p:sp>
      <p:grpSp>
        <p:nvGrpSpPr>
          <p:cNvPr id="6" name="Group 5" descr="Security barcode range on a packing list and packages.​">
            <a:extLst>
              <a:ext uri="{FF2B5EF4-FFF2-40B4-BE49-F238E27FC236}">
                <a16:creationId xmlns:a16="http://schemas.microsoft.com/office/drawing/2014/main" id="{30340996-B547-4F29-8221-402C947C54E2}"/>
              </a:ext>
            </a:extLst>
          </p:cNvPr>
          <p:cNvGrpSpPr/>
          <p:nvPr/>
        </p:nvGrpSpPr>
        <p:grpSpPr>
          <a:xfrm>
            <a:off x="1433630" y="1235213"/>
            <a:ext cx="2347004" cy="3108960"/>
            <a:chOff x="5460276" y="1927739"/>
            <a:chExt cx="2347004" cy="3108960"/>
          </a:xfrm>
        </p:grpSpPr>
        <p:pic>
          <p:nvPicPr>
            <p:cNvPr id="7" name="Content Placeholder 7">
              <a:extLst>
                <a:ext uri="{FF2B5EF4-FFF2-40B4-BE49-F238E27FC236}">
                  <a16:creationId xmlns:a16="http://schemas.microsoft.com/office/drawing/2014/main" id="{03E0B918-C39F-41AD-BA3D-2E8A88A2286B}"/>
                </a:ext>
              </a:extLst>
            </p:cNvPr>
            <p:cNvPicPr>
              <a:picLocks noChangeAspect="1"/>
            </p:cNvPicPr>
            <p:nvPr/>
          </p:nvPicPr>
          <p:blipFill>
            <a:blip r:embed="rId3"/>
            <a:stretch>
              <a:fillRect/>
            </a:stretch>
          </p:blipFill>
          <p:spPr>
            <a:xfrm>
              <a:off x="5460276" y="1927739"/>
              <a:ext cx="2347004" cy="310896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B3D21BB-DD6D-4F86-929B-24B87A446A83}"/>
                </a:ext>
              </a:extLst>
            </p:cNvPr>
            <p:cNvPicPr>
              <a:picLocks noChangeAspect="1"/>
            </p:cNvPicPr>
            <p:nvPr/>
          </p:nvPicPr>
          <p:blipFill rotWithShape="1">
            <a:blip r:embed="rId4"/>
            <a:srcRect r="34461"/>
            <a:stretch/>
          </p:blipFill>
          <p:spPr>
            <a:xfrm>
              <a:off x="5460276" y="2019179"/>
              <a:ext cx="1443971" cy="3017520"/>
            </a:xfrm>
            <a:prstGeom prst="rtTriangle">
              <a:avLst/>
            </a:prstGeom>
            <a:ln>
              <a:solidFill>
                <a:schemeClr val="tx1"/>
              </a:solidFill>
            </a:ln>
          </p:spPr>
        </p:pic>
        <p:pic>
          <p:nvPicPr>
            <p:cNvPr id="9" name="Picture 8">
              <a:extLst>
                <a:ext uri="{FF2B5EF4-FFF2-40B4-BE49-F238E27FC236}">
                  <a16:creationId xmlns:a16="http://schemas.microsoft.com/office/drawing/2014/main" id="{E61B7355-74B5-4A42-9B87-5EEF66AA275A}"/>
                </a:ext>
              </a:extLst>
            </p:cNvPr>
            <p:cNvPicPr>
              <a:picLocks noChangeAspect="1"/>
            </p:cNvPicPr>
            <p:nvPr/>
          </p:nvPicPr>
          <p:blipFill>
            <a:blip r:embed="rId5"/>
            <a:stretch>
              <a:fillRect/>
            </a:stretch>
          </p:blipFill>
          <p:spPr>
            <a:xfrm>
              <a:off x="5585473" y="3679542"/>
              <a:ext cx="355268" cy="1049873"/>
            </a:xfrm>
            <a:prstGeom prst="rect">
              <a:avLst/>
            </a:prstGeom>
            <a:ln>
              <a:noFill/>
            </a:ln>
          </p:spPr>
        </p:pic>
      </p:grpSp>
      <p:pic>
        <p:nvPicPr>
          <p:cNvPr id="5" name="Picture 4" descr="Verify this information matches the range sheet or individual materials to account for all materials.">
            <a:extLst>
              <a:ext uri="{FF2B5EF4-FFF2-40B4-BE49-F238E27FC236}">
                <a16:creationId xmlns:a16="http://schemas.microsoft.com/office/drawing/2014/main" id="{DD010B2C-65B5-45B5-B8E2-91CF952B93CD}"/>
              </a:ext>
            </a:extLst>
          </p:cNvPr>
          <p:cNvPicPr>
            <a:picLocks noChangeAspect="1"/>
          </p:cNvPicPr>
          <p:nvPr/>
        </p:nvPicPr>
        <p:blipFill>
          <a:blip r:embed="rId6"/>
          <a:stretch>
            <a:fillRect/>
          </a:stretch>
        </p:blipFill>
        <p:spPr>
          <a:xfrm>
            <a:off x="7444127" y="927929"/>
            <a:ext cx="2318881" cy="3108960"/>
          </a:xfrm>
          <a:prstGeom prst="rect">
            <a:avLst/>
          </a:prstGeom>
          <a:ln>
            <a:solidFill>
              <a:schemeClr val="tx1"/>
            </a:solidFill>
          </a:ln>
          <a:effectLst>
            <a:outerShdw blurRad="292100" dist="139700" dir="2700000" algn="tl" rotWithShape="0">
              <a:srgbClr val="333333">
                <a:alpha val="65000"/>
              </a:srgbClr>
            </a:outerShdw>
          </a:effectLst>
        </p:spPr>
      </p:pic>
      <p:sp>
        <p:nvSpPr>
          <p:cNvPr id="12" name="Text Placeholder 8">
            <a:extLst>
              <a:ext uri="{FF2B5EF4-FFF2-40B4-BE49-F238E27FC236}">
                <a16:creationId xmlns:a16="http://schemas.microsoft.com/office/drawing/2014/main" id="{226A20F1-43B4-40D2-AA73-7B57D0DF9490}"/>
              </a:ext>
            </a:extLst>
          </p:cNvPr>
          <p:cNvSpPr txBox="1">
            <a:spLocks/>
          </p:cNvSpPr>
          <p:nvPr/>
        </p:nvSpPr>
        <p:spPr>
          <a:xfrm>
            <a:off x="672268" y="4303536"/>
            <a:ext cx="2834640" cy="1097280"/>
          </a:xfrm>
          <a:prstGeom prst="wedgeRoundRectCallout">
            <a:avLst>
              <a:gd name="adj1" fmla="val -9761"/>
              <a:gd name="adj2" fmla="val -102488"/>
              <a:gd name="adj3" fmla="val 16667"/>
            </a:avLst>
          </a:prstGeom>
          <a:solidFill>
            <a:schemeClr val="accent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b="1">
                <a:solidFill>
                  <a:schemeClr val="bg1"/>
                </a:solidFill>
                <a:effectLst>
                  <a:outerShdw blurRad="38100" dist="38100" dir="2700000" algn="tl">
                    <a:srgbClr val="000000">
                      <a:alpha val="43137"/>
                    </a:srgbClr>
                  </a:outerShdw>
                </a:effectLst>
              </a:rPr>
              <a:t>Security barcode on test booklet.</a:t>
            </a:r>
          </a:p>
        </p:txBody>
      </p:sp>
      <p:sp>
        <p:nvSpPr>
          <p:cNvPr id="11" name="Text Placeholder 8" descr="Security barcode range on a packing list and packages.​">
            <a:extLst>
              <a:ext uri="{FF2B5EF4-FFF2-40B4-BE49-F238E27FC236}">
                <a16:creationId xmlns:a16="http://schemas.microsoft.com/office/drawing/2014/main" id="{BD9023D4-3A62-442C-A108-43A33E5DE819}"/>
              </a:ext>
            </a:extLst>
          </p:cNvPr>
          <p:cNvSpPr txBox="1">
            <a:spLocks/>
          </p:cNvSpPr>
          <p:nvPr/>
        </p:nvSpPr>
        <p:spPr>
          <a:xfrm>
            <a:off x="2877601" y="2048912"/>
            <a:ext cx="3338142" cy="1684888"/>
          </a:xfrm>
          <a:prstGeom prst="wedgeRoundRectCallout">
            <a:avLst>
              <a:gd name="adj1" fmla="val -45740"/>
              <a:gd name="adj2" fmla="val -75504"/>
              <a:gd name="adj3" fmla="val 16667"/>
            </a:avLst>
          </a:prstGeom>
          <a:solidFill>
            <a:schemeClr val="accent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b="1">
                <a:solidFill>
                  <a:schemeClr val="bg1"/>
                </a:solidFill>
                <a:effectLst>
                  <a:outerShdw blurRad="38100" dist="38100" dir="2700000" algn="tl">
                    <a:srgbClr val="000000">
                      <a:alpha val="43137"/>
                    </a:srgbClr>
                  </a:outerShdw>
                </a:effectLst>
              </a:rPr>
              <a:t>Security barcode range on a packing list and packages.</a:t>
            </a:r>
          </a:p>
        </p:txBody>
      </p:sp>
      <p:sp>
        <p:nvSpPr>
          <p:cNvPr id="10" name="Text Placeholder 8" descr="Verify this information matches the range sheet or individual materials.​">
            <a:extLst>
              <a:ext uri="{FF2B5EF4-FFF2-40B4-BE49-F238E27FC236}">
                <a16:creationId xmlns:a16="http://schemas.microsoft.com/office/drawing/2014/main" id="{06A68F40-AEEF-4F74-806E-05658F34D440}"/>
              </a:ext>
            </a:extLst>
          </p:cNvPr>
          <p:cNvSpPr txBox="1">
            <a:spLocks/>
          </p:cNvSpPr>
          <p:nvPr/>
        </p:nvSpPr>
        <p:spPr>
          <a:xfrm>
            <a:off x="6215743" y="3807147"/>
            <a:ext cx="4417430" cy="1580043"/>
          </a:xfrm>
          <a:prstGeom prst="wedgeRoundRectCallout">
            <a:avLst>
              <a:gd name="adj1" fmla="val 6841"/>
              <a:gd name="adj2" fmla="val -105803"/>
              <a:gd name="adj3" fmla="val 16667"/>
            </a:avLst>
          </a:prstGeom>
          <a:solidFill>
            <a:schemeClr val="accent1"/>
          </a:solidFill>
          <a:ln>
            <a:solidFill>
              <a:schemeClr val="tx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b="1">
                <a:solidFill>
                  <a:schemeClr val="bg1"/>
                </a:solidFill>
                <a:effectLst>
                  <a:outerShdw blurRad="38100" dist="38100" dir="2700000" algn="tl">
                    <a:srgbClr val="000000">
                      <a:alpha val="43137"/>
                    </a:srgbClr>
                  </a:outerShdw>
                </a:effectLst>
              </a:rPr>
              <a:t>Verify this information matches the range sheet or individual materials.</a:t>
            </a:r>
          </a:p>
        </p:txBody>
      </p:sp>
      <p:sp>
        <p:nvSpPr>
          <p:cNvPr id="4" name="TextBox 3">
            <a:extLst>
              <a:ext uri="{FF2B5EF4-FFF2-40B4-BE49-F238E27FC236}">
                <a16:creationId xmlns:a16="http://schemas.microsoft.com/office/drawing/2014/main" id="{40CA9D0A-5B54-81E0-9E18-D9741E72DF23}"/>
              </a:ext>
              <a:ext uri="{C183D7F6-B498-43B3-948B-1728B52AA6E4}">
                <adec:decorative xmlns:adec="http://schemas.microsoft.com/office/drawing/2017/decorative" val="1"/>
              </a:ext>
            </a:extLst>
          </p:cNvPr>
          <p:cNvSpPr txBox="1"/>
          <p:nvPr/>
        </p:nvSpPr>
        <p:spPr>
          <a:xfrm>
            <a:off x="6715770" y="6053328"/>
            <a:ext cx="728357" cy="369332"/>
          </a:xfrm>
          <a:prstGeom prst="rect">
            <a:avLst/>
          </a:prstGeom>
          <a:noFill/>
        </p:spPr>
        <p:txBody>
          <a:bodyPr wrap="square">
            <a:spAutoFit/>
          </a:bodyPr>
          <a:lstStyle/>
          <a:p>
            <a:fld id="{91BD7323-49BF-4C97-8773-5EC64C492009}" type="slidenum">
              <a:rPr lang="en-US" smtClean="0">
                <a:solidFill>
                  <a:schemeClr val="bg1"/>
                </a:solidFill>
              </a:rPr>
              <a:pPr/>
              <a:t>122</a:t>
            </a:fld>
            <a:endParaRPr lang="en-US">
              <a:solidFill>
                <a:schemeClr val="bg1"/>
              </a:solidFill>
            </a:endParaRPr>
          </a:p>
        </p:txBody>
      </p:sp>
    </p:spTree>
    <p:extLst>
      <p:ext uri="{BB962C8B-B14F-4D97-AF65-F5344CB8AC3E}">
        <p14:creationId xmlns:p14="http://schemas.microsoft.com/office/powerpoint/2010/main" val="24560125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2A48F452-8D59-4383-AC57-2E8B87D6CC4B}"/>
              </a:ext>
            </a:extLst>
          </p:cNvPr>
          <p:cNvSpPr>
            <a:spLocks noGrp="1"/>
          </p:cNvSpPr>
          <p:nvPr>
            <p:ph type="title"/>
          </p:nvPr>
        </p:nvSpPr>
        <p:spPr>
          <a:xfrm>
            <a:off x="171577" y="-81153"/>
            <a:ext cx="9548495" cy="1320800"/>
          </a:xfrm>
        </p:spPr>
        <p:txBody>
          <a:bodyPr>
            <a:normAutofit/>
          </a:bodyPr>
          <a:lstStyle/>
          <a:p>
            <a:r>
              <a:rPr lang="en-US" sz="3900"/>
              <a:t>Test Administration Conclusion Activities </a:t>
            </a:r>
          </a:p>
        </p:txBody>
      </p:sp>
      <p:graphicFrame>
        <p:nvGraphicFramePr>
          <p:cNvPr id="6" name="Content Placeholder 6" descr="Packing Category&#10;Receive materials from BACs&#10;Verify materials&#10;Shipping Category&#10;Contact UPS&#10;Ship Scorable Materials&#10;Ship Nonscorable Materials&#10;Rosters Category&#10;Make certain that rosters are completed in SDRR prior to the close in June&#10;File Non-Participation Forms in SDRR and keep on file in district&#10;Test Irregularities Category, if needed&#10;Gather statements and data&#10;Enter into online allegation system&#10;">
            <a:extLst>
              <a:ext uri="{FF2B5EF4-FFF2-40B4-BE49-F238E27FC236}">
                <a16:creationId xmlns:a16="http://schemas.microsoft.com/office/drawing/2014/main" id="{9A3CD9ED-2608-4072-AF0F-6C40210B2FB9}"/>
              </a:ext>
            </a:extLst>
          </p:cNvPr>
          <p:cNvGraphicFramePr>
            <a:graphicFrameLocks/>
          </p:cNvGraphicFramePr>
          <p:nvPr>
            <p:extLst>
              <p:ext uri="{D42A27DB-BD31-4B8C-83A1-F6EECF244321}">
                <p14:modId xmlns:p14="http://schemas.microsoft.com/office/powerpoint/2010/main" val="4045416619"/>
              </p:ext>
            </p:extLst>
          </p:nvPr>
        </p:nvGraphicFramePr>
        <p:xfrm>
          <a:off x="-754818" y="1051560"/>
          <a:ext cx="9706794"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F6473E36-1442-4D11-BDB2-BFBD897F20F2}"/>
              </a:ext>
            </a:extLst>
          </p:cNvPr>
          <p:cNvSpPr>
            <a:spLocks noGrp="1"/>
          </p:cNvSpPr>
          <p:nvPr>
            <p:ph type="sldNum" sz="quarter" idx="4294967295"/>
          </p:nvPr>
        </p:nvSpPr>
        <p:spPr>
          <a:xfrm>
            <a:off x="6904407" y="6447850"/>
            <a:ext cx="683339" cy="365125"/>
          </a:xfrm>
        </p:spPr>
        <p:txBody>
          <a:bodyPr/>
          <a:lstStyle/>
          <a:p>
            <a:fld id="{91BD7323-49BF-4C97-8773-5EC64C492009}" type="slidenum">
              <a:rPr lang="en-US" smtClean="0">
                <a:solidFill>
                  <a:schemeClr val="bg1"/>
                </a:solidFill>
              </a:rPr>
              <a:t>123</a:t>
            </a:fld>
            <a:endParaRPr lang="en-US">
              <a:solidFill>
                <a:schemeClr val="bg1"/>
              </a:solidFill>
            </a:endParaRPr>
          </a:p>
        </p:txBody>
      </p:sp>
    </p:spTree>
    <p:extLst>
      <p:ext uri="{BB962C8B-B14F-4D97-AF65-F5344CB8AC3E}">
        <p14:creationId xmlns:p14="http://schemas.microsoft.com/office/powerpoint/2010/main" val="1142743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32709-E70F-403F-A274-375C34D58E01}"/>
              </a:ext>
            </a:extLst>
          </p:cNvPr>
          <p:cNvSpPr>
            <a:spLocks noGrp="1"/>
          </p:cNvSpPr>
          <p:nvPr>
            <p:ph type="title"/>
          </p:nvPr>
        </p:nvSpPr>
        <p:spPr>
          <a:xfrm>
            <a:off x="94765" y="259339"/>
            <a:ext cx="11684144" cy="1228725"/>
          </a:xfrm>
        </p:spPr>
        <p:txBody>
          <a:bodyPr>
            <a:normAutofit fontScale="90000"/>
          </a:bodyPr>
          <a:lstStyle/>
          <a:p>
            <a:r>
              <a:rPr lang="en-US" sz="4000"/>
              <a:t>Returning Test Materials For Paper Testing-Kindergarten, Alternate ACCESS and Accommodations Forms of Braille and Large Print</a:t>
            </a:r>
          </a:p>
        </p:txBody>
      </p:sp>
      <p:sp>
        <p:nvSpPr>
          <p:cNvPr id="4" name="Content Placeholder 3">
            <a:extLst>
              <a:ext uri="{FF2B5EF4-FFF2-40B4-BE49-F238E27FC236}">
                <a16:creationId xmlns:a16="http://schemas.microsoft.com/office/drawing/2014/main" id="{3F22C984-2EBC-42BF-AF09-7FAD712F0C68}"/>
              </a:ext>
            </a:extLst>
          </p:cNvPr>
          <p:cNvSpPr>
            <a:spLocks noGrp="1"/>
          </p:cNvSpPr>
          <p:nvPr>
            <p:ph idx="1"/>
          </p:nvPr>
        </p:nvSpPr>
        <p:spPr>
          <a:xfrm>
            <a:off x="5257800" y="201612"/>
            <a:ext cx="6934200" cy="5512278"/>
          </a:xfrm>
        </p:spPr>
        <p:txBody>
          <a:bodyPr vert="horz" wrap="square" lIns="91440" tIns="45720" rIns="91440" bIns="45720" rtlCol="0" anchor="t">
            <a:spAutoFit/>
          </a:bodyPr>
          <a:lstStyle/>
          <a:p>
            <a:pPr lvl="0"/>
            <a:endParaRPr lang="en-US"/>
          </a:p>
          <a:p>
            <a:pPr marL="0" indent="0" algn="r">
              <a:buNone/>
            </a:pPr>
            <a:endParaRPr lang="en-US"/>
          </a:p>
          <a:p>
            <a:pPr marL="0" indent="0" algn="r">
              <a:buNone/>
            </a:pPr>
            <a:endParaRPr lang="en-US" sz="2800"/>
          </a:p>
          <a:p>
            <a:pPr marL="0" indent="0" algn="r">
              <a:buNone/>
            </a:pPr>
            <a:r>
              <a:rPr lang="en-US" sz="2800"/>
              <a:t>Return Window:</a:t>
            </a:r>
            <a:endParaRPr lang="en-US">
              <a:highlight>
                <a:srgbClr val="FFFF00"/>
              </a:highlight>
            </a:endParaRPr>
          </a:p>
          <a:p>
            <a:pPr marL="0" indent="0" algn="r">
              <a:buNone/>
            </a:pPr>
            <a:r>
              <a:rPr lang="en-US">
                <a:highlight>
                  <a:srgbClr val="FFFF00"/>
                </a:highlight>
              </a:rPr>
              <a:t>Mar. 1, 2024</a:t>
            </a:r>
          </a:p>
          <a:p>
            <a:pPr lvl="0"/>
            <a:endParaRPr lang="en-US"/>
          </a:p>
          <a:p>
            <a:pPr lvl="0"/>
            <a:endParaRPr lang="en-US"/>
          </a:p>
          <a:p>
            <a:r>
              <a:rPr lang="en-US"/>
              <a:t>Explicit Return Instructions in District and School Test Coordinator Manual</a:t>
            </a:r>
          </a:p>
          <a:p>
            <a:pPr marL="0" lvl="0" indent="0">
              <a:buNone/>
            </a:pPr>
            <a:endParaRPr lang="en-US"/>
          </a:p>
          <a:p>
            <a:pPr lvl="0"/>
            <a:endParaRPr lang="en-US"/>
          </a:p>
        </p:txBody>
      </p:sp>
      <p:pic>
        <p:nvPicPr>
          <p:cNvPr id="10" name="Content Placeholder 11">
            <a:extLst>
              <a:ext uri="{FF2B5EF4-FFF2-40B4-BE49-F238E27FC236}">
                <a16:creationId xmlns:a16="http://schemas.microsoft.com/office/drawing/2014/main" id="{9AF70069-F10F-4A40-B402-FB9D63C49DC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864519" y="1493152"/>
            <a:ext cx="3103421" cy="4424026"/>
          </a:xfrm>
          <a:prstGeom prst="rect">
            <a:avLst/>
          </a:prstGeom>
        </p:spPr>
      </p:pic>
      <p:pic>
        <p:nvPicPr>
          <p:cNvPr id="12" name="Picture 11">
            <a:extLst>
              <a:ext uri="{FF2B5EF4-FFF2-40B4-BE49-F238E27FC236}">
                <a16:creationId xmlns:a16="http://schemas.microsoft.com/office/drawing/2014/main" id="{6EA1BED7-57D1-4517-A3E6-19D1FA89C722}"/>
              </a:ext>
              <a:ext uri="{C183D7F6-B498-43B3-948B-1728B52AA6E4}">
                <adec:decorative xmlns:adec="http://schemas.microsoft.com/office/drawing/2017/decorative" val="1"/>
              </a:ext>
            </a:extLst>
          </p:cNvPr>
          <p:cNvPicPr>
            <a:picLocks noChangeAspect="1"/>
          </p:cNvPicPr>
          <p:nvPr/>
        </p:nvPicPr>
        <p:blipFill rotWithShape="1">
          <a:blip r:embed="rId4"/>
          <a:srcRect l="-6349" t="-9642" r="-23017" b="-16212"/>
          <a:stretch/>
        </p:blipFill>
        <p:spPr>
          <a:xfrm>
            <a:off x="5592718" y="1144110"/>
            <a:ext cx="3806974" cy="2971800"/>
          </a:xfrm>
          <a:prstGeom prst="flowChartDecision">
            <a:avLst/>
          </a:prstGeom>
        </p:spPr>
      </p:pic>
      <p:sp>
        <p:nvSpPr>
          <p:cNvPr id="5" name="TextBox 4">
            <a:extLst>
              <a:ext uri="{FF2B5EF4-FFF2-40B4-BE49-F238E27FC236}">
                <a16:creationId xmlns:a16="http://schemas.microsoft.com/office/drawing/2014/main" id="{8C6DBBAA-4A6F-84B3-9AD4-B7B897DFDED4}"/>
              </a:ext>
            </a:extLst>
          </p:cNvPr>
          <p:cNvSpPr txBox="1"/>
          <p:nvPr/>
        </p:nvSpPr>
        <p:spPr>
          <a:xfrm>
            <a:off x="6809994" y="6236208"/>
            <a:ext cx="706374" cy="369332"/>
          </a:xfrm>
          <a:prstGeom prst="rect">
            <a:avLst/>
          </a:prstGeom>
          <a:noFill/>
        </p:spPr>
        <p:txBody>
          <a:bodyPr wrap="square">
            <a:spAutoFit/>
          </a:bodyPr>
          <a:lstStyle/>
          <a:p>
            <a:fld id="{91BD7323-49BF-4C97-8773-5EC64C492009}" type="slidenum">
              <a:rPr lang="en-US" smtClean="0">
                <a:solidFill>
                  <a:schemeClr val="bg1"/>
                </a:solidFill>
              </a:rPr>
              <a:pPr/>
              <a:t>124</a:t>
            </a:fld>
            <a:endParaRPr lang="en-US">
              <a:solidFill>
                <a:schemeClr val="bg1"/>
              </a:solidFill>
            </a:endParaRPr>
          </a:p>
        </p:txBody>
      </p:sp>
    </p:spTree>
    <p:extLst>
      <p:ext uri="{BB962C8B-B14F-4D97-AF65-F5344CB8AC3E}">
        <p14:creationId xmlns:p14="http://schemas.microsoft.com/office/powerpoint/2010/main" val="24563463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17251" y="78578"/>
            <a:ext cx="6987402" cy="896875"/>
          </a:xfrm>
        </p:spPr>
        <p:txBody>
          <a:bodyPr/>
          <a:lstStyle/>
          <a:p>
            <a:r>
              <a:rPr lang="en-US"/>
              <a:t>Shipping Materials</a:t>
            </a:r>
          </a:p>
        </p:txBody>
      </p:sp>
      <p:sp>
        <p:nvSpPr>
          <p:cNvPr id="6" name="Text Placeholder 5"/>
          <p:cNvSpPr>
            <a:spLocks noGrp="1"/>
          </p:cNvSpPr>
          <p:nvPr>
            <p:ph type="body" idx="4294967295"/>
          </p:nvPr>
        </p:nvSpPr>
        <p:spPr>
          <a:xfrm>
            <a:off x="822550" y="1047388"/>
            <a:ext cx="4297363" cy="576262"/>
          </a:xfrm>
        </p:spPr>
        <p:txBody>
          <a:bodyPr>
            <a:normAutofit/>
          </a:bodyPr>
          <a:lstStyle/>
          <a:p>
            <a:pPr marL="0" indent="0">
              <a:buNone/>
            </a:pPr>
            <a:r>
              <a:rPr lang="en-US"/>
              <a:t>Ship Back to DRC</a:t>
            </a:r>
          </a:p>
        </p:txBody>
      </p:sp>
      <p:sp>
        <p:nvSpPr>
          <p:cNvPr id="9" name="Content Placeholder 8"/>
          <p:cNvSpPr>
            <a:spLocks noGrp="1"/>
          </p:cNvSpPr>
          <p:nvPr>
            <p:ph sz="half" idx="4294967295"/>
          </p:nvPr>
        </p:nvSpPr>
        <p:spPr>
          <a:xfrm>
            <a:off x="186431" y="1613237"/>
            <a:ext cx="5909569" cy="4095245"/>
          </a:xfrm>
        </p:spPr>
        <p:txBody>
          <a:bodyPr>
            <a:normAutofit/>
          </a:bodyPr>
          <a:lstStyle/>
          <a:p>
            <a:pPr lvl="1"/>
            <a:r>
              <a:rPr lang="en-US" sz="2000"/>
              <a:t>Plastic Bags for Material Return</a:t>
            </a:r>
          </a:p>
          <a:p>
            <a:pPr lvl="1"/>
            <a:r>
              <a:rPr lang="en-US" sz="2000"/>
              <a:t>All Test Administrator‘s Scripts </a:t>
            </a:r>
          </a:p>
          <a:p>
            <a:pPr lvl="1"/>
            <a:r>
              <a:rPr lang="en-US" sz="2000"/>
              <a:t>Student Storybook, Activity Board, Card and Pouch (Kindergarten)</a:t>
            </a:r>
          </a:p>
          <a:p>
            <a:pPr lvl="1"/>
            <a:r>
              <a:rPr lang="en-US" sz="2000"/>
              <a:t>All Student Response Booklets</a:t>
            </a:r>
          </a:p>
          <a:p>
            <a:pPr lvl="1"/>
            <a:r>
              <a:rPr lang="en-US" sz="2000"/>
              <a:t>Listening and Speaking CDs</a:t>
            </a:r>
          </a:p>
          <a:p>
            <a:pPr lvl="1"/>
            <a:r>
              <a:rPr lang="en-US" sz="2000"/>
              <a:t>Speaking Booklets</a:t>
            </a:r>
          </a:p>
          <a:p>
            <a:pPr lvl="1"/>
            <a:r>
              <a:rPr lang="en-US" sz="2000"/>
              <a:t>All Form 601 Test Booklets</a:t>
            </a:r>
          </a:p>
          <a:p>
            <a:pPr lvl="1"/>
            <a:r>
              <a:rPr lang="en-US" sz="2000"/>
              <a:t>Recording Script </a:t>
            </a:r>
          </a:p>
          <a:p>
            <a:pPr lvl="1"/>
            <a:r>
              <a:rPr lang="en-US" sz="2000"/>
              <a:t>Large Print Test Materials</a:t>
            </a:r>
          </a:p>
          <a:p>
            <a:pPr lvl="1"/>
            <a:r>
              <a:rPr lang="en-US" sz="2000"/>
              <a:t>Braille Test Materials</a:t>
            </a:r>
          </a:p>
          <a:p>
            <a:pPr lvl="1"/>
            <a:r>
              <a:rPr lang="en-US" sz="2000"/>
              <a:t>Grade 1-3 Test Booklets (Writing Online)</a:t>
            </a:r>
          </a:p>
        </p:txBody>
      </p:sp>
      <p:sp>
        <p:nvSpPr>
          <p:cNvPr id="8" name="Text Placeholder 7"/>
          <p:cNvSpPr>
            <a:spLocks noGrp="1"/>
          </p:cNvSpPr>
          <p:nvPr>
            <p:ph type="body" sz="quarter" idx="4294967295"/>
          </p:nvPr>
        </p:nvSpPr>
        <p:spPr>
          <a:xfrm>
            <a:off x="7317525" y="1052311"/>
            <a:ext cx="4297362" cy="576263"/>
          </a:xfrm>
        </p:spPr>
        <p:txBody>
          <a:bodyPr>
            <a:normAutofit/>
          </a:bodyPr>
          <a:lstStyle/>
          <a:p>
            <a:pPr marL="0" indent="0">
              <a:buNone/>
            </a:pPr>
            <a:r>
              <a:rPr lang="en-US"/>
              <a:t>Keep in the District</a:t>
            </a:r>
          </a:p>
        </p:txBody>
      </p:sp>
      <p:sp>
        <p:nvSpPr>
          <p:cNvPr id="7" name="Content Placeholder 6"/>
          <p:cNvSpPr>
            <a:spLocks noGrp="1"/>
          </p:cNvSpPr>
          <p:nvPr>
            <p:ph sz="half" idx="4294967295"/>
          </p:nvPr>
        </p:nvSpPr>
        <p:spPr>
          <a:xfrm>
            <a:off x="6690567" y="1762987"/>
            <a:ext cx="5123080" cy="3954458"/>
          </a:xfrm>
        </p:spPr>
        <p:txBody>
          <a:bodyPr>
            <a:normAutofit fontScale="25000" lnSpcReduction="20000"/>
          </a:bodyPr>
          <a:lstStyle/>
          <a:p>
            <a:r>
              <a:rPr lang="en-US" sz="8000"/>
              <a:t>Packing List (white sheet)</a:t>
            </a:r>
          </a:p>
          <a:p>
            <a:r>
              <a:rPr lang="en-US" sz="8000"/>
              <a:t>Security Checklist (white sheet)</a:t>
            </a:r>
          </a:p>
          <a:p>
            <a:r>
              <a:rPr lang="en-US" sz="8000"/>
              <a:t>Student Booklet Labels – Pre-ID, District/School Labels , Do Not Process Labels (extra)-destroy securely</a:t>
            </a:r>
          </a:p>
          <a:p>
            <a:r>
              <a:rPr lang="en-US" sz="8000"/>
              <a:t>District and School Test Coordinator Manual</a:t>
            </a:r>
          </a:p>
          <a:p>
            <a:r>
              <a:rPr lang="en-US" sz="8000"/>
              <a:t>Test Administrator Manual</a:t>
            </a:r>
          </a:p>
          <a:p>
            <a:r>
              <a:rPr lang="en-US" sz="8000"/>
              <a:t>School Box Range Sheet (white sheet)</a:t>
            </a:r>
          </a:p>
          <a:p>
            <a:r>
              <a:rPr lang="en-US" sz="8000"/>
              <a:t>Test Tickets (online)-destroy securely</a:t>
            </a:r>
          </a:p>
          <a:p>
            <a:r>
              <a:rPr lang="en-US" sz="8000"/>
              <a:t>Scratch Paper- destroy securely</a:t>
            </a:r>
          </a:p>
          <a:p>
            <a:r>
              <a:rPr lang="en-US" sz="8000"/>
              <a:t>Return Materials Instruction Packet</a:t>
            </a:r>
          </a:p>
          <a:p>
            <a:endParaRPr lang="en-US"/>
          </a:p>
          <a:p>
            <a:endParaRPr lang="en-US"/>
          </a:p>
          <a:p>
            <a:endParaRPr lang="en-US"/>
          </a:p>
        </p:txBody>
      </p:sp>
      <p:sp>
        <p:nvSpPr>
          <p:cNvPr id="10" name="Slide Number Placeholder 9">
            <a:extLst>
              <a:ext uri="{FF2B5EF4-FFF2-40B4-BE49-F238E27FC236}">
                <a16:creationId xmlns:a16="http://schemas.microsoft.com/office/drawing/2014/main" id="{A9878BB6-6F6D-47C0-9F5B-04E3928133F0}"/>
              </a:ext>
            </a:extLst>
          </p:cNvPr>
          <p:cNvSpPr>
            <a:spLocks noGrp="1"/>
          </p:cNvSpPr>
          <p:nvPr>
            <p:ph type="sldNum" sz="quarter" idx="4294967295"/>
          </p:nvPr>
        </p:nvSpPr>
        <p:spPr>
          <a:xfrm>
            <a:off x="6975856" y="6414297"/>
            <a:ext cx="683339" cy="365125"/>
          </a:xfrm>
        </p:spPr>
        <p:txBody>
          <a:bodyPr/>
          <a:lstStyle/>
          <a:p>
            <a:fld id="{91BD7323-49BF-4C97-8773-5EC64C492009}" type="slidenum">
              <a:rPr lang="en-US" smtClean="0">
                <a:solidFill>
                  <a:schemeClr val="bg1"/>
                </a:solidFill>
              </a:rPr>
              <a:pPr/>
              <a:t>125</a:t>
            </a:fld>
            <a:endParaRPr lang="en-US">
              <a:solidFill>
                <a:schemeClr val="bg1"/>
              </a:solidFill>
            </a:endParaRPr>
          </a:p>
        </p:txBody>
      </p:sp>
    </p:spTree>
    <p:extLst>
      <p:ext uri="{BB962C8B-B14F-4D97-AF65-F5344CB8AC3E}">
        <p14:creationId xmlns:p14="http://schemas.microsoft.com/office/powerpoint/2010/main" val="9180547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928237-56A7-40E3-896E-A8D29B3BAFBE}"/>
              </a:ext>
            </a:extLst>
          </p:cNvPr>
          <p:cNvSpPr>
            <a:spLocks noGrp="1"/>
          </p:cNvSpPr>
          <p:nvPr>
            <p:ph type="title"/>
          </p:nvPr>
        </p:nvSpPr>
        <p:spPr/>
        <p:txBody>
          <a:bodyPr/>
          <a:lstStyle/>
          <a:p>
            <a:r>
              <a:rPr lang="en-US"/>
              <a:t>Contact Information</a:t>
            </a:r>
          </a:p>
        </p:txBody>
      </p:sp>
      <p:sp>
        <p:nvSpPr>
          <p:cNvPr id="5" name="Content Placeholder 4">
            <a:extLst>
              <a:ext uri="{FF2B5EF4-FFF2-40B4-BE49-F238E27FC236}">
                <a16:creationId xmlns:a16="http://schemas.microsoft.com/office/drawing/2014/main" id="{866ADEC4-0684-4831-9A67-65BE20EED206}"/>
              </a:ext>
            </a:extLst>
          </p:cNvPr>
          <p:cNvSpPr txBox="1">
            <a:spLocks/>
          </p:cNvSpPr>
          <p:nvPr/>
        </p:nvSpPr>
        <p:spPr>
          <a:xfrm>
            <a:off x="615162" y="1332075"/>
            <a:ext cx="9090025" cy="48783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n-US" altLang="en-US" sz="2400"/>
              <a:t>KDE:</a:t>
            </a:r>
          </a:p>
          <a:p>
            <a:pPr marL="0" indent="0">
              <a:spcBef>
                <a:spcPct val="0"/>
              </a:spcBef>
              <a:buNone/>
            </a:pPr>
            <a:r>
              <a:rPr lang="en-US" altLang="en-US" sz="2400">
                <a:hlinkClick r:id="rId2"/>
              </a:rPr>
              <a:t>Chris Williams</a:t>
            </a:r>
            <a:endParaRPr lang="en-US" altLang="en-US" sz="2400"/>
          </a:p>
          <a:p>
            <a:pPr marL="0" indent="0">
              <a:spcBef>
                <a:spcPct val="0"/>
              </a:spcBef>
              <a:buNone/>
            </a:pPr>
            <a:r>
              <a:rPr lang="en-US" altLang="en-US" sz="2400"/>
              <a:t>502-564-4394 ext. 4750 </a:t>
            </a:r>
          </a:p>
          <a:p>
            <a:pPr>
              <a:spcBef>
                <a:spcPct val="0"/>
              </a:spcBef>
            </a:pPr>
            <a:endParaRPr lang="en-US" altLang="en-US" sz="2400">
              <a:solidFill>
                <a:srgbClr val="000000"/>
              </a:solidFill>
            </a:endParaRPr>
          </a:p>
          <a:p>
            <a:pPr marL="0" indent="0">
              <a:spcBef>
                <a:spcPct val="0"/>
              </a:spcBef>
              <a:buNone/>
            </a:pPr>
            <a:r>
              <a:rPr lang="en-US" altLang="en-US" sz="2400"/>
              <a:t>WIDA:</a:t>
            </a:r>
            <a:endParaRPr lang="en-US" altLang="en-US" sz="2400">
              <a:solidFill>
                <a:srgbClr val="000000"/>
              </a:solidFill>
            </a:endParaRPr>
          </a:p>
          <a:p>
            <a:pPr marL="0" indent="0">
              <a:spcBef>
                <a:spcPct val="0"/>
              </a:spcBef>
              <a:buNone/>
            </a:pPr>
            <a:r>
              <a:rPr lang="en-US" altLang="en-US" sz="2400">
                <a:solidFill>
                  <a:srgbClr val="000000"/>
                </a:solidFill>
                <a:hlinkClick r:id="rId3"/>
              </a:rPr>
              <a:t>WIDA Client Services Center</a:t>
            </a:r>
            <a:br>
              <a:rPr lang="en-US" altLang="en-US" sz="2400"/>
            </a:br>
            <a:r>
              <a:rPr lang="en-US" altLang="en-US" sz="2400"/>
              <a:t>866-276-7735</a:t>
            </a:r>
          </a:p>
          <a:p>
            <a:pPr marL="0" indent="0">
              <a:spcBef>
                <a:spcPct val="0"/>
              </a:spcBef>
              <a:buNone/>
            </a:pPr>
            <a:endParaRPr lang="en-US" altLang="en-US" sz="2400"/>
          </a:p>
          <a:p>
            <a:pPr marL="0" indent="0">
              <a:spcBef>
                <a:spcPct val="0"/>
              </a:spcBef>
              <a:buNone/>
            </a:pPr>
            <a:r>
              <a:rPr lang="en-US" altLang="en-US" sz="2400"/>
              <a:t>DRC:</a:t>
            </a:r>
          </a:p>
          <a:p>
            <a:pPr marL="0" indent="0">
              <a:spcBef>
                <a:spcPct val="0"/>
              </a:spcBef>
              <a:buNone/>
            </a:pPr>
            <a:r>
              <a:rPr lang="en-US" altLang="en-US" sz="2400">
                <a:hlinkClick r:id="rId4"/>
              </a:rPr>
              <a:t>DRC Customer Support </a:t>
            </a:r>
            <a:endParaRPr lang="en-US" altLang="en-US" sz="2400"/>
          </a:p>
          <a:p>
            <a:pPr marL="0" indent="0">
              <a:spcBef>
                <a:spcPct val="0"/>
              </a:spcBef>
              <a:buNone/>
            </a:pPr>
            <a:r>
              <a:rPr lang="en-US" sz="2400">
                <a:solidFill>
                  <a:schemeClr val="tx1"/>
                </a:solidFill>
              </a:rPr>
              <a:t>855-787-9615</a:t>
            </a:r>
            <a:r>
              <a:rPr lang="en-US" altLang="en-US" sz="2400">
                <a:solidFill>
                  <a:schemeClr val="tx1"/>
                </a:solidFill>
              </a:rPr>
              <a:t> </a:t>
            </a:r>
          </a:p>
        </p:txBody>
      </p:sp>
      <p:sp>
        <p:nvSpPr>
          <p:cNvPr id="2" name="Slide Number Placeholder 1">
            <a:extLst>
              <a:ext uri="{FF2B5EF4-FFF2-40B4-BE49-F238E27FC236}">
                <a16:creationId xmlns:a16="http://schemas.microsoft.com/office/drawing/2014/main" id="{D3432149-6984-41E8-9761-29099CDDB5AC}"/>
              </a:ext>
            </a:extLst>
          </p:cNvPr>
          <p:cNvSpPr>
            <a:spLocks noGrp="1"/>
          </p:cNvSpPr>
          <p:nvPr>
            <p:ph type="sldNum" sz="quarter" idx="4294967295"/>
          </p:nvPr>
        </p:nvSpPr>
        <p:spPr>
          <a:xfrm>
            <a:off x="6711332" y="6235850"/>
            <a:ext cx="683339" cy="365125"/>
          </a:xfrm>
        </p:spPr>
        <p:txBody>
          <a:bodyPr/>
          <a:lstStyle/>
          <a:p>
            <a:fld id="{91BD7323-49BF-4C97-8773-5EC64C492009}" type="slidenum">
              <a:rPr lang="en-US" smtClean="0">
                <a:solidFill>
                  <a:schemeClr val="bg1"/>
                </a:solidFill>
              </a:rPr>
              <a:pPr/>
              <a:t>126</a:t>
            </a:fld>
            <a:endParaRPr lang="en-US">
              <a:solidFill>
                <a:schemeClr val="bg1"/>
              </a:solidFill>
            </a:endParaRPr>
          </a:p>
        </p:txBody>
      </p:sp>
    </p:spTree>
    <p:extLst>
      <p:ext uri="{BB962C8B-B14F-4D97-AF65-F5344CB8AC3E}">
        <p14:creationId xmlns:p14="http://schemas.microsoft.com/office/powerpoint/2010/main" val="482248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DADD92-C3A0-835C-0DAB-639B712A71D9}"/>
              </a:ext>
            </a:extLst>
          </p:cNvPr>
          <p:cNvSpPr>
            <a:spLocks noGrp="1"/>
          </p:cNvSpPr>
          <p:nvPr>
            <p:ph type="title"/>
          </p:nvPr>
        </p:nvSpPr>
        <p:spPr>
          <a:xfrm>
            <a:off x="253180" y="417981"/>
            <a:ext cx="9805220" cy="1325563"/>
          </a:xfrm>
        </p:spPr>
        <p:txBody>
          <a:bodyPr>
            <a:normAutofit fontScale="90000"/>
          </a:bodyPr>
          <a:lstStyle/>
          <a:p>
            <a:r>
              <a:rPr lang="en-US"/>
              <a:t>Academic Language Relationship with Content Standards and Language Development Standards </a:t>
            </a:r>
          </a:p>
        </p:txBody>
      </p:sp>
      <p:grpSp>
        <p:nvGrpSpPr>
          <p:cNvPr id="6" name="Group 5" descr="Academic language can be difficult to measure because it is both related to and distinct from content knowledge&#10;&#10;Academic language is at the center of all of our WIDA assessments.  This is represented by the overlap of our language development standards and the content standards. For our content standards, we have content instruction through language.  For our language development standards, we have language instruction through content.&#10;&#10;Our goal is to measure a student’s ability to speak and write within the content areas of the WIDA ELD Standards: math, science, social studies, and language arts. It is not to assess whether the content of the response is factually correct or incorrect. Therefore, a student can answer a question regarding content incorrectly, but the answer may be marked correct on the assessment, because the student understood the language of the question and used the appropriate language for a response. For example, if a student is asked, “what is 2 plus 2,” and the student answers, “2 plus 2 is five,” the answer would be marked correct. The reason for this is that the student demonstrated that they understood what was being asked and then produced the proper language to answer that question for the content area of math.&#10;">
            <a:extLst>
              <a:ext uri="{FF2B5EF4-FFF2-40B4-BE49-F238E27FC236}">
                <a16:creationId xmlns:a16="http://schemas.microsoft.com/office/drawing/2014/main" id="{6CB96C36-EC83-43CA-9DC5-53212716F6BF}"/>
              </a:ext>
            </a:extLst>
          </p:cNvPr>
          <p:cNvGrpSpPr/>
          <p:nvPr/>
        </p:nvGrpSpPr>
        <p:grpSpPr>
          <a:xfrm>
            <a:off x="331838" y="2049533"/>
            <a:ext cx="8900652" cy="3692505"/>
            <a:chOff x="0" y="2725737"/>
            <a:chExt cx="9144000" cy="3840480"/>
          </a:xfrm>
        </p:grpSpPr>
        <p:grpSp>
          <p:nvGrpSpPr>
            <p:cNvPr id="7" name="Group 6">
              <a:extLst>
                <a:ext uri="{FF2B5EF4-FFF2-40B4-BE49-F238E27FC236}">
                  <a16:creationId xmlns:a16="http://schemas.microsoft.com/office/drawing/2014/main" id="{7D95EBB4-7E57-4F99-BC32-6B95FBB13EEF}"/>
                </a:ext>
              </a:extLst>
            </p:cNvPr>
            <p:cNvGrpSpPr/>
            <p:nvPr/>
          </p:nvGrpSpPr>
          <p:grpSpPr>
            <a:xfrm>
              <a:off x="0" y="2725737"/>
              <a:ext cx="9144000" cy="3840480"/>
              <a:chOff x="0" y="2725737"/>
              <a:chExt cx="9144000" cy="3840480"/>
            </a:xfrm>
          </p:grpSpPr>
          <p:sp>
            <p:nvSpPr>
              <p:cNvPr id="9" name="Right Arrow 10">
                <a:extLst>
                  <a:ext uri="{FF2B5EF4-FFF2-40B4-BE49-F238E27FC236}">
                    <a16:creationId xmlns:a16="http://schemas.microsoft.com/office/drawing/2014/main" id="{276833BA-3D36-4BE1-9B93-1941C933C959}"/>
                  </a:ext>
                </a:extLst>
              </p:cNvPr>
              <p:cNvSpPr/>
              <p:nvPr/>
            </p:nvSpPr>
            <p:spPr>
              <a:xfrm>
                <a:off x="0" y="2725737"/>
                <a:ext cx="5943599" cy="3840480"/>
              </a:xfrm>
              <a:prstGeom prst="rightArrow">
                <a:avLst>
                  <a:gd name="adj1" fmla="val 50000"/>
                  <a:gd name="adj2" fmla="val 73828"/>
                </a:avLst>
              </a:prstGeom>
              <a:solidFill>
                <a:schemeClr val="accent6">
                  <a:lumMod val="75000"/>
                </a:scheme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Ins="1371600" rtlCol="0" anchor="ctr"/>
              <a:lstStyle/>
              <a:p>
                <a:pPr algn="ctr"/>
                <a:r>
                  <a:rPr lang="en-US" sz="2600" b="1">
                    <a:solidFill>
                      <a:schemeClr val="tx1"/>
                    </a:solidFill>
                    <a:effectLst>
                      <a:outerShdw blurRad="38100" dist="38100" dir="2700000" algn="tl">
                        <a:srgbClr val="000000">
                          <a:alpha val="43137"/>
                        </a:srgbClr>
                      </a:outerShdw>
                    </a:effectLst>
                    <a:cs typeface="Arial" panose="020B0604020202020204" pitchFamily="34" charset="0"/>
                  </a:rPr>
                  <a:t>Content Standards </a:t>
                </a:r>
              </a:p>
              <a:p>
                <a:pPr algn="ctr"/>
                <a:r>
                  <a:rPr lang="en-US" sz="2200" u="sng">
                    <a:solidFill>
                      <a:schemeClr val="tx1"/>
                    </a:solidFill>
                    <a:cs typeface="Arial" panose="020B0604020202020204" pitchFamily="34" charset="0"/>
                  </a:rPr>
                  <a:t>Content instruction through language</a:t>
                </a:r>
              </a:p>
            </p:txBody>
          </p:sp>
          <p:sp>
            <p:nvSpPr>
              <p:cNvPr id="10" name="Left Arrow 11">
                <a:extLst>
                  <a:ext uri="{FF2B5EF4-FFF2-40B4-BE49-F238E27FC236}">
                    <a16:creationId xmlns:a16="http://schemas.microsoft.com/office/drawing/2014/main" id="{160756BE-02BA-4970-85F9-EA31E0961DD1}"/>
                  </a:ext>
                </a:extLst>
              </p:cNvPr>
              <p:cNvSpPr/>
              <p:nvPr/>
            </p:nvSpPr>
            <p:spPr>
              <a:xfrm>
                <a:off x="3200400" y="2725737"/>
                <a:ext cx="5943600" cy="3840480"/>
              </a:xfrm>
              <a:prstGeom prst="leftArrow">
                <a:avLst>
                  <a:gd name="adj1" fmla="val 50000"/>
                  <a:gd name="adj2" fmla="val 74312"/>
                </a:avLst>
              </a:prstGeom>
              <a:solidFill>
                <a:schemeClr val="accent1"/>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lIns="914400" rIns="0" rtlCol="0" anchor="ctr"/>
              <a:lstStyle/>
              <a:p>
                <a:pPr algn="ctr"/>
                <a:r>
                  <a:rPr lang="en-US" sz="2500" b="1">
                    <a:solidFill>
                      <a:schemeClr val="tx1"/>
                    </a:solidFill>
                    <a:effectLst>
                      <a:outerShdw blurRad="38100" dist="38100" dir="2700000" algn="tl">
                        <a:srgbClr val="000000">
                          <a:alpha val="43137"/>
                        </a:srgbClr>
                      </a:outerShdw>
                    </a:effectLst>
                    <a:cs typeface="Arial" panose="020B0604020202020204" pitchFamily="34" charset="0"/>
                  </a:rPr>
                  <a:t>Language Development </a:t>
                </a:r>
              </a:p>
              <a:p>
                <a:pPr algn="ctr"/>
                <a:r>
                  <a:rPr lang="en-US" sz="2500" b="1">
                    <a:solidFill>
                      <a:schemeClr val="tx1"/>
                    </a:solidFill>
                    <a:effectLst>
                      <a:outerShdw blurRad="38100" dist="38100" dir="2700000" algn="tl">
                        <a:srgbClr val="000000">
                          <a:alpha val="43137"/>
                        </a:srgbClr>
                      </a:outerShdw>
                    </a:effectLst>
                    <a:cs typeface="Arial" panose="020B0604020202020204" pitchFamily="34" charset="0"/>
                  </a:rPr>
                  <a:t>Standards</a:t>
                </a:r>
              </a:p>
              <a:p>
                <a:pPr marL="346075" algn="ctr"/>
                <a:r>
                  <a:rPr lang="en-US" sz="2200" u="sng">
                    <a:solidFill>
                      <a:schemeClr val="tx1"/>
                    </a:solidFill>
                    <a:cs typeface="Arial" panose="020B0604020202020204" pitchFamily="34" charset="0"/>
                  </a:rPr>
                  <a:t>Language instruction through content</a:t>
                </a:r>
              </a:p>
            </p:txBody>
          </p:sp>
        </p:grpSp>
        <p:sp>
          <p:nvSpPr>
            <p:cNvPr id="8" name="Diamond 7">
              <a:extLst>
                <a:ext uri="{FF2B5EF4-FFF2-40B4-BE49-F238E27FC236}">
                  <a16:creationId xmlns:a16="http://schemas.microsoft.com/office/drawing/2014/main" id="{036110C3-B0F7-4842-B273-E411954DC027}"/>
                </a:ext>
              </a:extLst>
            </p:cNvPr>
            <p:cNvSpPr/>
            <p:nvPr/>
          </p:nvSpPr>
          <p:spPr>
            <a:xfrm>
              <a:off x="3007518" y="3733800"/>
              <a:ext cx="3128963" cy="1821873"/>
            </a:xfrm>
            <a:prstGeom prst="diamond">
              <a:avLst/>
            </a:prstGeom>
            <a:solidFill>
              <a:schemeClr val="accent2"/>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solidFill>
                    <a:schemeClr val="tx1"/>
                  </a:solidFill>
                  <a:effectLst>
                    <a:outerShdw blurRad="38100" dist="38100" dir="2700000" algn="tl">
                      <a:srgbClr val="000000">
                        <a:alpha val="43137"/>
                      </a:srgbClr>
                    </a:outerShdw>
                  </a:effectLst>
                  <a:cs typeface="Arial" panose="020B0604020202020204" pitchFamily="34" charset="0"/>
                </a:rPr>
                <a:t>Academic Language</a:t>
              </a:r>
            </a:p>
          </p:txBody>
        </p:sp>
      </p:grpSp>
      <p:sp>
        <p:nvSpPr>
          <p:cNvPr id="4" name="TextBox 3">
            <a:extLst>
              <a:ext uri="{FF2B5EF4-FFF2-40B4-BE49-F238E27FC236}">
                <a16:creationId xmlns:a16="http://schemas.microsoft.com/office/drawing/2014/main" id="{A4F79D9D-E3F9-CAB4-D71C-96091E29BB51}"/>
              </a:ext>
            </a:extLst>
          </p:cNvPr>
          <p:cNvSpPr txBox="1"/>
          <p:nvPr/>
        </p:nvSpPr>
        <p:spPr>
          <a:xfrm>
            <a:off x="3047238" y="3244334"/>
            <a:ext cx="6094476" cy="369332"/>
          </a:xfrm>
          <a:prstGeom prst="rect">
            <a:avLst/>
          </a:prstGeom>
          <a:noFill/>
        </p:spPr>
        <p:txBody>
          <a:bodyPr wrap="square">
            <a:spAutoFit/>
          </a:bodyPr>
          <a:lstStyle/>
          <a:p>
            <a:fld id="{91BD7323-49BF-4C97-8773-5EC64C492009}" type="slidenum">
              <a:rPr lang="en-US" smtClean="0">
                <a:solidFill>
                  <a:schemeClr val="bg1"/>
                </a:solidFill>
              </a:rPr>
              <a:pPr/>
              <a:t>13</a:t>
            </a:fld>
            <a:endParaRPr lang="en-US">
              <a:solidFill>
                <a:schemeClr val="bg1"/>
              </a:solidFill>
            </a:endParaRPr>
          </a:p>
        </p:txBody>
      </p:sp>
      <p:sp>
        <p:nvSpPr>
          <p:cNvPr id="11" name="TextBox 10">
            <a:extLst>
              <a:ext uri="{FF2B5EF4-FFF2-40B4-BE49-F238E27FC236}">
                <a16:creationId xmlns:a16="http://schemas.microsoft.com/office/drawing/2014/main" id="{24D608E4-D73B-BBE1-14B8-E72299EFEEE0}"/>
              </a:ext>
            </a:extLst>
          </p:cNvPr>
          <p:cNvSpPr txBox="1"/>
          <p:nvPr/>
        </p:nvSpPr>
        <p:spPr>
          <a:xfrm>
            <a:off x="6467094" y="5967617"/>
            <a:ext cx="738378" cy="369332"/>
          </a:xfrm>
          <a:prstGeom prst="rect">
            <a:avLst/>
          </a:prstGeom>
          <a:noFill/>
        </p:spPr>
        <p:txBody>
          <a:bodyPr wrap="square">
            <a:spAutoFit/>
          </a:bodyPr>
          <a:lstStyle/>
          <a:p>
            <a:fld id="{91BD7323-49BF-4C97-8773-5EC64C492009}" type="slidenum">
              <a:rPr lang="en-US" smtClean="0"/>
              <a:pPr/>
              <a:t>13</a:t>
            </a:fld>
            <a:endParaRPr lang="en-US"/>
          </a:p>
        </p:txBody>
      </p:sp>
    </p:spTree>
    <p:extLst>
      <p:ext uri="{BB962C8B-B14F-4D97-AF65-F5344CB8AC3E}">
        <p14:creationId xmlns:p14="http://schemas.microsoft.com/office/powerpoint/2010/main" val="301933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C7DF6-843E-4A4C-F1A4-36601AE6813A}"/>
              </a:ext>
            </a:extLst>
          </p:cNvPr>
          <p:cNvSpPr>
            <a:spLocks noGrp="1"/>
          </p:cNvSpPr>
          <p:nvPr>
            <p:ph type="title"/>
          </p:nvPr>
        </p:nvSpPr>
        <p:spPr/>
        <p:txBody>
          <a:bodyPr/>
          <a:lstStyle/>
          <a:p>
            <a:r>
              <a:rPr lang="en-US"/>
              <a:t>Preparation for ACCESS</a:t>
            </a:r>
          </a:p>
        </p:txBody>
      </p:sp>
      <p:sp>
        <p:nvSpPr>
          <p:cNvPr id="3" name="Text Placeholder 2">
            <a:extLst>
              <a:ext uri="{FF2B5EF4-FFF2-40B4-BE49-F238E27FC236}">
                <a16:creationId xmlns:a16="http://schemas.microsoft.com/office/drawing/2014/main" id="{F72179D6-5CC5-268F-34E4-93152C32F1C9}"/>
              </a:ext>
            </a:extLst>
          </p:cNvPr>
          <p:cNvSpPr>
            <a:spLocks noGrp="1"/>
          </p:cNvSpPr>
          <p:nvPr>
            <p:ph type="body" idx="1"/>
          </p:nvPr>
        </p:nvSpPr>
        <p:spPr/>
        <p:txBody>
          <a:bodyPr vert="horz" lIns="91440" tIns="45720" rIns="91440" bIns="45720" rtlCol="0" anchor="t">
            <a:normAutofit/>
          </a:bodyPr>
          <a:lstStyle/>
          <a:p>
            <a:r>
              <a:rPr lang="en-US"/>
              <a:t>Websites-WIDA Secure Portal and WIDA AMS, Training Courses, Quizzes, Roles and What's New</a:t>
            </a:r>
          </a:p>
        </p:txBody>
      </p:sp>
    </p:spTree>
    <p:extLst>
      <p:ext uri="{BB962C8B-B14F-4D97-AF65-F5344CB8AC3E}">
        <p14:creationId xmlns:p14="http://schemas.microsoft.com/office/powerpoint/2010/main" val="254152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594EF3-A176-A32A-1A83-0DD8C2767C30}"/>
              </a:ext>
            </a:extLst>
          </p:cNvPr>
          <p:cNvSpPr>
            <a:spLocks noGrp="1"/>
          </p:cNvSpPr>
          <p:nvPr>
            <p:ph type="title"/>
          </p:nvPr>
        </p:nvSpPr>
        <p:spPr>
          <a:xfrm>
            <a:off x="516870" y="208025"/>
            <a:ext cx="8464491" cy="1229295"/>
          </a:xfrm>
        </p:spPr>
        <p:txBody>
          <a:bodyPr>
            <a:normAutofit/>
          </a:bodyPr>
          <a:lstStyle/>
          <a:p>
            <a:r>
              <a:rPr lang="en-US" sz="4000"/>
              <a:t>Websites for ACCESS for ELLs</a:t>
            </a:r>
          </a:p>
        </p:txBody>
      </p:sp>
      <p:sp>
        <p:nvSpPr>
          <p:cNvPr id="9" name="Content Placeholder 2">
            <a:extLst>
              <a:ext uri="{FF2B5EF4-FFF2-40B4-BE49-F238E27FC236}">
                <a16:creationId xmlns:a16="http://schemas.microsoft.com/office/drawing/2014/main" id="{7E8A5E11-CEB3-67EB-CFCB-3D6035F32343}"/>
              </a:ext>
            </a:extLst>
          </p:cNvPr>
          <p:cNvSpPr txBox="1">
            <a:spLocks/>
          </p:cNvSpPr>
          <p:nvPr/>
        </p:nvSpPr>
        <p:spPr>
          <a:xfrm>
            <a:off x="637794" y="1434621"/>
            <a:ext cx="4298134" cy="39887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WIDA Secure Portal</a:t>
            </a:r>
          </a:p>
          <a:p>
            <a:pPr marL="0" indent="0" algn="ctr">
              <a:buNone/>
            </a:pPr>
            <a:r>
              <a:rPr lang="en-US" sz="2000">
                <a:hlinkClick r:id="rId3"/>
              </a:rPr>
              <a:t>https://portal.wida.us/</a:t>
            </a:r>
            <a:r>
              <a:rPr lang="en-US" sz="2000"/>
              <a:t> </a:t>
            </a:r>
            <a:endParaRPr lang="en-US"/>
          </a:p>
        </p:txBody>
      </p:sp>
      <p:pic>
        <p:nvPicPr>
          <p:cNvPr id="11" name="Picture 10" descr="The WIDA Secure portal is where you will locate the training courses for Test Administrators, take the quizzes, get the professional development, see resources like manuals, etc and to get to the recorded and live webinars.&#10;">
            <a:extLst>
              <a:ext uri="{FF2B5EF4-FFF2-40B4-BE49-F238E27FC236}">
                <a16:creationId xmlns:a16="http://schemas.microsoft.com/office/drawing/2014/main" id="{4503DA0E-8A2F-BD26-EAAD-FE50EF07E7AD}"/>
              </a:ext>
            </a:extLst>
          </p:cNvPr>
          <p:cNvPicPr>
            <a:picLocks noChangeAspect="1"/>
          </p:cNvPicPr>
          <p:nvPr/>
        </p:nvPicPr>
        <p:blipFill>
          <a:blip r:embed="rId4"/>
          <a:stretch>
            <a:fillRect/>
          </a:stretch>
        </p:blipFill>
        <p:spPr>
          <a:xfrm>
            <a:off x="1214561" y="2621402"/>
            <a:ext cx="3534554" cy="2961883"/>
          </a:xfrm>
          <a:prstGeom prst="rect">
            <a:avLst/>
          </a:prstGeom>
          <a:ln>
            <a:solidFill>
              <a:schemeClr val="tx1"/>
            </a:solidFill>
          </a:ln>
          <a:effectLst>
            <a:outerShdw blurRad="292100" dist="139700" dir="2700000" algn="tl" rotWithShape="0">
              <a:srgbClr val="333333">
                <a:alpha val="65000"/>
              </a:srgbClr>
            </a:outerShdw>
          </a:effectLst>
        </p:spPr>
      </p:pic>
      <p:sp>
        <p:nvSpPr>
          <p:cNvPr id="8" name="Content Placeholder 9">
            <a:extLst>
              <a:ext uri="{FF2B5EF4-FFF2-40B4-BE49-F238E27FC236}">
                <a16:creationId xmlns:a16="http://schemas.microsoft.com/office/drawing/2014/main" id="{D9E83428-D10F-3DF5-A9E9-40CFC009D45D}"/>
              </a:ext>
            </a:extLst>
          </p:cNvPr>
          <p:cNvSpPr txBox="1">
            <a:spLocks/>
          </p:cNvSpPr>
          <p:nvPr/>
        </p:nvSpPr>
        <p:spPr>
          <a:xfrm>
            <a:off x="6096000" y="1437992"/>
            <a:ext cx="4121137" cy="36289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a:t>WIDA AMS </a:t>
            </a:r>
          </a:p>
          <a:p>
            <a:pPr marL="0" indent="0" algn="ctr">
              <a:buNone/>
            </a:pPr>
            <a:r>
              <a:rPr lang="en-US" sz="2000">
                <a:hlinkClick r:id="rId5"/>
              </a:rPr>
              <a:t>https://www.wida-ams.us</a:t>
            </a:r>
            <a:r>
              <a:rPr lang="en-US" sz="2000"/>
              <a:t>  </a:t>
            </a:r>
          </a:p>
          <a:p>
            <a:endParaRPr lang="en-US"/>
          </a:p>
        </p:txBody>
      </p:sp>
      <p:pic>
        <p:nvPicPr>
          <p:cNvPr id="13" name="Picture 12" descr="WIDA AMS, short for WIDA Assessment Management System, is managed by DRC. This is where your technology coordinator will download the testing software and manage you school’s connection to the online test content. The paper testing materials are ordered here, as well as managing the online testing process with printing test tickets, managing roles and staff, setting student registrations and monitoring students during testing.&#10;">
            <a:extLst>
              <a:ext uri="{FF2B5EF4-FFF2-40B4-BE49-F238E27FC236}">
                <a16:creationId xmlns:a16="http://schemas.microsoft.com/office/drawing/2014/main" id="{ACFFDA9B-1B7C-0DF3-73F8-7B8AB57377C0}"/>
              </a:ext>
            </a:extLst>
          </p:cNvPr>
          <p:cNvPicPr>
            <a:picLocks noChangeAspect="1"/>
          </p:cNvPicPr>
          <p:nvPr/>
        </p:nvPicPr>
        <p:blipFill>
          <a:blip r:embed="rId6"/>
          <a:stretch>
            <a:fillRect/>
          </a:stretch>
        </p:blipFill>
        <p:spPr>
          <a:xfrm>
            <a:off x="6641053" y="2579812"/>
            <a:ext cx="3973017" cy="3045062"/>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E930F211-99C7-816D-4A47-2D0B031BF485}"/>
              </a:ext>
            </a:extLst>
          </p:cNvPr>
          <p:cNvSpPr txBox="1"/>
          <p:nvPr/>
        </p:nvSpPr>
        <p:spPr>
          <a:xfrm>
            <a:off x="7169899" y="6289395"/>
            <a:ext cx="465341" cy="369332"/>
          </a:xfrm>
          <a:prstGeom prst="rect">
            <a:avLst/>
          </a:prstGeom>
          <a:noFill/>
        </p:spPr>
        <p:txBody>
          <a:bodyPr wrap="square">
            <a:spAutoFit/>
          </a:bodyPr>
          <a:lstStyle/>
          <a:p>
            <a:fld id="{91BD7323-49BF-4C97-8773-5EC64C492009}" type="slidenum">
              <a:rPr lang="en-US" smtClean="0">
                <a:solidFill>
                  <a:schemeClr val="bg1"/>
                </a:solidFill>
              </a:rPr>
              <a:pPr/>
              <a:t>15</a:t>
            </a:fld>
            <a:endParaRPr lang="en-US">
              <a:solidFill>
                <a:schemeClr val="bg1"/>
              </a:solidFill>
            </a:endParaRPr>
          </a:p>
        </p:txBody>
      </p:sp>
    </p:spTree>
    <p:extLst>
      <p:ext uri="{BB962C8B-B14F-4D97-AF65-F5344CB8AC3E}">
        <p14:creationId xmlns:p14="http://schemas.microsoft.com/office/powerpoint/2010/main" val="2981244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511-3837-4488-AE38-76E00E036BE1}"/>
              </a:ext>
              <a:ext uri="{C183D7F6-B498-43B3-948B-1728B52AA6E4}">
                <adec:decorative xmlns:adec="http://schemas.microsoft.com/office/drawing/2017/decorative" val="1"/>
              </a:ext>
            </a:extLst>
          </p:cNvPr>
          <p:cNvSpPr>
            <a:spLocks noGrp="1"/>
          </p:cNvSpPr>
          <p:nvPr>
            <p:ph type="title" idx="4294967295"/>
          </p:nvPr>
        </p:nvSpPr>
        <p:spPr>
          <a:xfrm>
            <a:off x="170121" y="45560"/>
            <a:ext cx="10217888" cy="1320800"/>
          </a:xfrm>
        </p:spPr>
        <p:txBody>
          <a:bodyPr>
            <a:normAutofit/>
          </a:bodyPr>
          <a:lstStyle/>
          <a:p>
            <a:r>
              <a:rPr lang="en-US"/>
              <a:t>Preparation for ACCESS </a:t>
            </a:r>
          </a:p>
        </p:txBody>
      </p:sp>
      <p:sp>
        <p:nvSpPr>
          <p:cNvPr id="3" name="Text Placeholder 2">
            <a:extLst>
              <a:ext uri="{FF2B5EF4-FFF2-40B4-BE49-F238E27FC236}">
                <a16:creationId xmlns:a16="http://schemas.microsoft.com/office/drawing/2014/main" id="{E9291C64-8EDF-4916-8D23-CEFA8A1B86BC}"/>
              </a:ext>
              <a:ext uri="{C183D7F6-B498-43B3-948B-1728B52AA6E4}">
                <adec:decorative xmlns:adec="http://schemas.microsoft.com/office/drawing/2017/decorative" val="1"/>
              </a:ext>
            </a:extLst>
          </p:cNvPr>
          <p:cNvSpPr>
            <a:spLocks noGrp="1"/>
          </p:cNvSpPr>
          <p:nvPr>
            <p:ph type="body" sz="quarter" idx="4294967295"/>
          </p:nvPr>
        </p:nvSpPr>
        <p:spPr>
          <a:xfrm>
            <a:off x="278276" y="1203625"/>
            <a:ext cx="11175541" cy="5590578"/>
          </a:xfrm>
        </p:spPr>
        <p:txBody>
          <a:bodyPr>
            <a:normAutofit/>
          </a:bodyPr>
          <a:lstStyle/>
          <a:p>
            <a:pPr marL="0" indent="0">
              <a:buNone/>
            </a:pPr>
            <a:r>
              <a:rPr lang="en-US" sz="2400"/>
              <a:t>Make sure all staff are trained to administer ACCESS for ELLs assessments on the WIDA website, which include:</a:t>
            </a:r>
          </a:p>
          <a:p>
            <a:pPr lvl="1"/>
            <a:r>
              <a:rPr lang="en-US"/>
              <a:t>The necessary quizzes embedded within the training courses on the WIDA secure portal and passed with 80% accuracy.</a:t>
            </a:r>
          </a:p>
          <a:p>
            <a:pPr lvl="1"/>
            <a:r>
              <a:rPr lang="en-US"/>
              <a:t>Administration Code Training and Inclusion of Special Populations Training.</a:t>
            </a:r>
          </a:p>
          <a:p>
            <a:pPr lvl="1"/>
            <a:r>
              <a:rPr lang="en-US"/>
              <a:t>Reviewed ACCESS paper and online checklists on the </a:t>
            </a:r>
            <a:r>
              <a:rPr lang="en-US">
                <a:hlinkClick r:id="rId3"/>
              </a:rPr>
              <a:t>Kentucky</a:t>
            </a:r>
            <a:r>
              <a:rPr lang="en-US"/>
              <a:t> page of the WIDA website.</a:t>
            </a:r>
          </a:p>
          <a:p>
            <a:pPr lvl="1"/>
            <a:r>
              <a:rPr lang="en-US"/>
              <a:t>Review all ACCESS trainings. </a:t>
            </a:r>
          </a:p>
          <a:p>
            <a:pPr lvl="1"/>
            <a:r>
              <a:rPr lang="en-US"/>
              <a:t>Read all manuals.</a:t>
            </a:r>
          </a:p>
          <a:p>
            <a:pPr lvl="1"/>
            <a:r>
              <a:rPr lang="en-US"/>
              <a:t>Creating testing schedules, check-in and check-out materials procedures and seating charts for students to test in-person. </a:t>
            </a:r>
            <a:r>
              <a:rPr lang="en-US" b="1"/>
              <a:t>No remote-testing of ACCESS or WIDA Alternate ACCESS.</a:t>
            </a:r>
          </a:p>
          <a:p>
            <a:pPr lvl="1"/>
            <a:endParaRPr lang="en-US" sz="2400"/>
          </a:p>
          <a:p>
            <a:pPr lvl="0"/>
            <a:endParaRPr lang="en-US" sz="2400">
              <a:solidFill>
                <a:prstClr val="black">
                  <a:lumMod val="75000"/>
                  <a:lumOff val="25000"/>
                </a:prstClr>
              </a:solidFill>
            </a:endParaRPr>
          </a:p>
          <a:p>
            <a:pPr lvl="0"/>
            <a:endParaRPr lang="en-US" sz="2400">
              <a:solidFill>
                <a:prstClr val="black">
                  <a:lumMod val="75000"/>
                  <a:lumOff val="25000"/>
                </a:prstClr>
              </a:solidFill>
            </a:endParaRPr>
          </a:p>
          <a:p>
            <a:pPr lvl="0"/>
            <a:endParaRPr lang="en-US" sz="2400">
              <a:solidFill>
                <a:prstClr val="black">
                  <a:lumMod val="75000"/>
                  <a:lumOff val="25000"/>
                </a:prstClr>
              </a:solidFill>
            </a:endParaRPr>
          </a:p>
          <a:p>
            <a:pPr marL="457200" lvl="1" indent="0">
              <a:buNone/>
            </a:pPr>
            <a:endParaRPr lang="en-US"/>
          </a:p>
          <a:p>
            <a:pPr lvl="1"/>
            <a:endParaRPr lang="en-US"/>
          </a:p>
          <a:p>
            <a:pPr lvl="1"/>
            <a:endParaRPr lang="en-US"/>
          </a:p>
        </p:txBody>
      </p:sp>
      <p:sp>
        <p:nvSpPr>
          <p:cNvPr id="7" name="Slide Number Placeholder 6">
            <a:extLst>
              <a:ext uri="{FF2B5EF4-FFF2-40B4-BE49-F238E27FC236}">
                <a16:creationId xmlns:a16="http://schemas.microsoft.com/office/drawing/2014/main" id="{F345F28C-F8F9-4ED5-958E-210165790E05}"/>
              </a:ext>
            </a:extLst>
          </p:cNvPr>
          <p:cNvSpPr>
            <a:spLocks noGrp="1"/>
          </p:cNvSpPr>
          <p:nvPr>
            <p:ph type="sldNum" sz="quarter" idx="4294967295"/>
          </p:nvPr>
        </p:nvSpPr>
        <p:spPr>
          <a:xfrm>
            <a:off x="7137816" y="6429078"/>
            <a:ext cx="683339" cy="365125"/>
          </a:xfrm>
        </p:spPr>
        <p:txBody>
          <a:bodyPr/>
          <a:lstStyle/>
          <a:p>
            <a:fld id="{91BD7323-49BF-4C97-8773-5EC64C492009}" type="slidenum">
              <a:rPr lang="en-US" smtClean="0">
                <a:solidFill>
                  <a:schemeClr val="bg1"/>
                </a:solidFill>
              </a:rPr>
              <a:pPr/>
              <a:t>16</a:t>
            </a:fld>
            <a:endParaRPr lang="en-US">
              <a:solidFill>
                <a:schemeClr val="bg1"/>
              </a:solidFill>
            </a:endParaRPr>
          </a:p>
        </p:txBody>
      </p:sp>
    </p:spTree>
    <p:extLst>
      <p:ext uri="{BB962C8B-B14F-4D97-AF65-F5344CB8AC3E}">
        <p14:creationId xmlns:p14="http://schemas.microsoft.com/office/powerpoint/2010/main" val="996818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99" y="40640"/>
            <a:ext cx="8596668" cy="1320800"/>
          </a:xfrm>
        </p:spPr>
        <p:txBody>
          <a:bodyPr/>
          <a:lstStyle/>
          <a:p>
            <a:r>
              <a:rPr lang="en-US"/>
              <a:t>Test Administration Roles</a:t>
            </a:r>
          </a:p>
        </p:txBody>
      </p:sp>
      <p:sp>
        <p:nvSpPr>
          <p:cNvPr id="3" name="Text Placeholder 2"/>
          <p:cNvSpPr>
            <a:spLocks noGrp="1"/>
          </p:cNvSpPr>
          <p:nvPr>
            <p:ph type="body" sz="quarter" idx="13"/>
          </p:nvPr>
        </p:nvSpPr>
        <p:spPr>
          <a:xfrm>
            <a:off x="203983" y="1417873"/>
            <a:ext cx="10403057" cy="5317719"/>
          </a:xfrm>
        </p:spPr>
        <p:txBody>
          <a:bodyPr vert="horz" lIns="91440" tIns="45720" rIns="91440" bIns="45720" rtlCol="0" anchor="t">
            <a:normAutofit/>
          </a:bodyPr>
          <a:lstStyle/>
          <a:p>
            <a:r>
              <a:rPr lang="en-US" b="1"/>
              <a:t>Test Coordinator </a:t>
            </a:r>
            <a:r>
              <a:rPr lang="en-US"/>
              <a:t>is the individual responsible for facilitating overall test administration from start to finish. This includes managing logistics and supporting others’ roles. Some places have District Test Coordinators (DACs), and others have School Test Coordinators (BACs) – and some have both.  </a:t>
            </a:r>
          </a:p>
          <a:p>
            <a:r>
              <a:rPr lang="en-US" b="1"/>
              <a:t>Test Administrator </a:t>
            </a:r>
            <a:r>
              <a:rPr lang="en-US"/>
              <a:t>gives the assessment and monitors the students while they complete it.</a:t>
            </a:r>
          </a:p>
          <a:p>
            <a:r>
              <a:rPr lang="en-US" b="1"/>
              <a:t>Technology Coordinator </a:t>
            </a:r>
            <a:r>
              <a:rPr lang="en-US"/>
              <a:t>provides technology support prior to and during test administration (for ACCESS for ELLs Online only). </a:t>
            </a:r>
          </a:p>
        </p:txBody>
      </p:sp>
      <p:sp>
        <p:nvSpPr>
          <p:cNvPr id="7" name="Slide Number Placeholder 6">
            <a:extLst>
              <a:ext uri="{FF2B5EF4-FFF2-40B4-BE49-F238E27FC236}">
                <a16:creationId xmlns:a16="http://schemas.microsoft.com/office/drawing/2014/main" id="{263AB203-2220-46A0-AAD6-EC0EAF54D81A}"/>
              </a:ext>
            </a:extLst>
          </p:cNvPr>
          <p:cNvSpPr>
            <a:spLocks noGrp="1"/>
          </p:cNvSpPr>
          <p:nvPr>
            <p:ph type="sldNum" sz="quarter" idx="4294967295"/>
          </p:nvPr>
        </p:nvSpPr>
        <p:spPr>
          <a:xfrm>
            <a:off x="6612417" y="6333146"/>
            <a:ext cx="683339" cy="365125"/>
          </a:xfrm>
        </p:spPr>
        <p:txBody>
          <a:bodyPr/>
          <a:lstStyle/>
          <a:p>
            <a:fld id="{91BD7323-49BF-4C97-8773-5EC64C492009}" type="slidenum">
              <a:rPr lang="en-US" smtClean="0">
                <a:solidFill>
                  <a:schemeClr val="bg1"/>
                </a:solidFill>
              </a:rPr>
              <a:t>17</a:t>
            </a:fld>
            <a:endParaRPr lang="en-US">
              <a:solidFill>
                <a:schemeClr val="bg1"/>
              </a:solidFill>
            </a:endParaRPr>
          </a:p>
        </p:txBody>
      </p:sp>
    </p:spTree>
    <p:extLst>
      <p:ext uri="{BB962C8B-B14F-4D97-AF65-F5344CB8AC3E}">
        <p14:creationId xmlns:p14="http://schemas.microsoft.com/office/powerpoint/2010/main" val="3008084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p:cNvSpPr>
            <a:spLocks noGrp="1"/>
          </p:cNvSpPr>
          <p:nvPr>
            <p:ph type="title"/>
          </p:nvPr>
        </p:nvSpPr>
        <p:spPr>
          <a:xfrm>
            <a:off x="0" y="-167940"/>
            <a:ext cx="9942513" cy="1143000"/>
          </a:xfrm>
        </p:spPr>
        <p:txBody>
          <a:bodyPr>
            <a:normAutofit/>
          </a:bodyPr>
          <a:lstStyle/>
          <a:p>
            <a:r>
              <a:rPr lang="en-US" altLang="en-US"/>
              <a:t>Test Coordinator (District and School)</a:t>
            </a:r>
          </a:p>
        </p:txBody>
      </p:sp>
      <p:sp>
        <p:nvSpPr>
          <p:cNvPr id="2" name="TextBox 1"/>
          <p:cNvSpPr txBox="1"/>
          <p:nvPr/>
        </p:nvSpPr>
        <p:spPr>
          <a:xfrm>
            <a:off x="136778" y="767935"/>
            <a:ext cx="12055222" cy="6678751"/>
          </a:xfrm>
          <a:prstGeom prst="rect">
            <a:avLst/>
          </a:prstGeom>
          <a:noFill/>
        </p:spPr>
        <p:txBody>
          <a:bodyPr wrap="square">
            <a:spAutoFit/>
          </a:bodyPr>
          <a:lstStyle/>
          <a:p>
            <a:pPr>
              <a:defRPr/>
            </a:pPr>
            <a:r>
              <a:rPr lang="en-US" sz="2400">
                <a:cs typeface="ＭＳ Ｐゴシック" charset="-128"/>
              </a:rPr>
              <a:t>Annual Training Requirements: </a:t>
            </a:r>
          </a:p>
          <a:p>
            <a:pPr marL="514350" indent="-514350">
              <a:spcBef>
                <a:spcPts val="600"/>
              </a:spcBef>
              <a:spcAft>
                <a:spcPts val="600"/>
              </a:spcAft>
              <a:buFont typeface="+mj-lt"/>
              <a:buAutoNum type="arabicPeriod"/>
              <a:defRPr/>
            </a:pPr>
            <a:r>
              <a:rPr lang="en-US" sz="2400">
                <a:cs typeface="ＭＳ Ｐゴシック" charset="-128"/>
              </a:rPr>
              <a:t>View training tutorials for the tasks listed in state checklist</a:t>
            </a:r>
          </a:p>
          <a:p>
            <a:pPr marL="514350" indent="-514350">
              <a:spcBef>
                <a:spcPts val="600"/>
              </a:spcBef>
              <a:spcAft>
                <a:spcPts val="600"/>
              </a:spcAft>
              <a:buFont typeface="+mj-lt"/>
              <a:buAutoNum type="arabicPeriod"/>
              <a:defRPr/>
            </a:pPr>
            <a:r>
              <a:rPr lang="en-US" sz="2400">
                <a:cs typeface="ＭＳ Ｐゴシック" charset="-128"/>
              </a:rPr>
              <a:t>Complete the knowledge checks at the end of each training tutorial </a:t>
            </a:r>
          </a:p>
          <a:p>
            <a:pPr marL="514350" indent="-514350">
              <a:spcBef>
                <a:spcPts val="600"/>
              </a:spcBef>
              <a:spcAft>
                <a:spcPts val="600"/>
              </a:spcAft>
              <a:buFont typeface="+mj-lt"/>
              <a:buAutoNum type="arabicPeriod"/>
              <a:defRPr/>
            </a:pPr>
            <a:r>
              <a:rPr lang="en-US" sz="2400">
                <a:cs typeface="ＭＳ Ｐゴシック" charset="-128"/>
              </a:rPr>
              <a:t>Recommended to complete the trainings and quizzes for Test Administrators that are appropriate</a:t>
            </a:r>
          </a:p>
          <a:p>
            <a:pPr marL="514350" indent="-514350">
              <a:spcBef>
                <a:spcPts val="600"/>
              </a:spcBef>
              <a:spcAft>
                <a:spcPts val="600"/>
              </a:spcAft>
              <a:buFont typeface="+mj-lt"/>
              <a:buAutoNum type="arabicPeriod"/>
              <a:defRPr/>
            </a:pPr>
            <a:r>
              <a:rPr lang="en-US" sz="2400">
                <a:cs typeface="ＭＳ Ｐゴシック" charset="-128"/>
              </a:rPr>
              <a:t>Provide Administration Code and Inclusion of Special Populations training for all test administrators</a:t>
            </a:r>
          </a:p>
          <a:p>
            <a:pPr marL="514350" indent="-514350">
              <a:spcBef>
                <a:spcPts val="600"/>
              </a:spcBef>
              <a:spcAft>
                <a:spcPts val="600"/>
              </a:spcAft>
              <a:buFont typeface="+mj-lt"/>
              <a:buAutoNum type="arabicPeriod"/>
              <a:defRPr/>
            </a:pPr>
            <a:r>
              <a:rPr lang="en-US" sz="2400">
                <a:cs typeface="ＭＳ Ｐゴシック" charset="-128"/>
              </a:rPr>
              <a:t>Make sure all test administrators have completed the quizzes prior to the ACCESS for ELLs Testing window and have a record of the certifications on file in the district.</a:t>
            </a:r>
          </a:p>
          <a:p>
            <a:pPr marL="514350" indent="-514350">
              <a:spcBef>
                <a:spcPts val="600"/>
              </a:spcBef>
              <a:spcAft>
                <a:spcPts val="600"/>
              </a:spcAft>
              <a:buFont typeface="+mj-lt"/>
              <a:buAutoNum type="arabicPeriod"/>
              <a:defRPr/>
            </a:pPr>
            <a:r>
              <a:rPr lang="en-US" sz="2400">
                <a:cs typeface="ＭＳ Ｐゴシック" charset="-128"/>
              </a:rPr>
              <a:t>Make sure that all nondisclosure agreements are signed before the testing window begins.</a:t>
            </a:r>
          </a:p>
          <a:p>
            <a:pPr marL="514350" indent="-514350">
              <a:spcBef>
                <a:spcPts val="600"/>
              </a:spcBef>
              <a:spcAft>
                <a:spcPts val="600"/>
              </a:spcAft>
              <a:buFont typeface="+mj-lt"/>
              <a:buAutoNum type="arabicPeriod"/>
              <a:defRPr/>
            </a:pPr>
            <a:endParaRPr lang="en-US" sz="2400">
              <a:cs typeface="ＭＳ Ｐゴシック" charset="-128"/>
            </a:endParaRPr>
          </a:p>
          <a:p>
            <a:pPr>
              <a:spcBef>
                <a:spcPts val="600"/>
              </a:spcBef>
              <a:spcAft>
                <a:spcPts val="600"/>
              </a:spcAft>
              <a:defRPr/>
            </a:pPr>
            <a:endParaRPr lang="en-US" sz="2800">
              <a:cs typeface="ＭＳ Ｐゴシック" charset="-128"/>
            </a:endParaRPr>
          </a:p>
          <a:p>
            <a:pPr>
              <a:defRPr/>
            </a:pPr>
            <a:endParaRPr lang="en-US" sz="3200"/>
          </a:p>
        </p:txBody>
      </p:sp>
      <p:sp>
        <p:nvSpPr>
          <p:cNvPr id="4" name="Slide Number Placeholder 3"/>
          <p:cNvSpPr>
            <a:spLocks noGrp="1"/>
          </p:cNvSpPr>
          <p:nvPr>
            <p:ph type="sldNum" sz="quarter" idx="12"/>
          </p:nvPr>
        </p:nvSpPr>
        <p:spPr>
          <a:xfrm>
            <a:off x="6559703" y="6378464"/>
            <a:ext cx="683339"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F0448EF-F8FD-43F8-9FAD-BAEB1196B135}" type="slidenum">
              <a:rPr lang="en-US" smtClean="0"/>
              <a:pPr>
                <a:defRPr/>
              </a:pPr>
              <a:t>18</a:t>
            </a:fld>
            <a:endParaRPr lang="en-US"/>
          </a:p>
        </p:txBody>
      </p:sp>
    </p:spTree>
    <p:custDataLst>
      <p:tags r:id="rId1"/>
    </p:custDataLst>
    <p:extLst>
      <p:ext uri="{BB962C8B-B14F-4D97-AF65-F5344CB8AC3E}">
        <p14:creationId xmlns:p14="http://schemas.microsoft.com/office/powerpoint/2010/main" val="2996894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p:cNvSpPr>
            <a:spLocks noGrp="1"/>
          </p:cNvSpPr>
          <p:nvPr>
            <p:ph type="title"/>
          </p:nvPr>
        </p:nvSpPr>
        <p:spPr>
          <a:xfrm>
            <a:off x="245019" y="-139425"/>
            <a:ext cx="9404350" cy="1400175"/>
          </a:xfrm>
        </p:spPr>
        <p:txBody>
          <a:bodyPr/>
          <a:lstStyle/>
          <a:p>
            <a:r>
              <a:rPr lang="en-US" altLang="en-US"/>
              <a:t>Test Administrator</a:t>
            </a:r>
          </a:p>
        </p:txBody>
      </p:sp>
      <p:sp>
        <p:nvSpPr>
          <p:cNvPr id="116738" name="Content Placeholder 2"/>
          <p:cNvSpPr>
            <a:spLocks noGrp="1"/>
          </p:cNvSpPr>
          <p:nvPr>
            <p:ph idx="1"/>
          </p:nvPr>
        </p:nvSpPr>
        <p:spPr>
          <a:xfrm>
            <a:off x="245019" y="560662"/>
            <a:ext cx="11019183" cy="6409822"/>
          </a:xfrm>
        </p:spPr>
        <p:txBody>
          <a:bodyPr vert="horz" lIns="91440" tIns="45720" rIns="91440" bIns="45720" rtlCol="0" anchor="t">
            <a:normAutofit/>
          </a:bodyPr>
          <a:lstStyle/>
          <a:p>
            <a:pPr marL="742950" indent="-742950">
              <a:spcBef>
                <a:spcPts val="600"/>
              </a:spcBef>
              <a:spcAft>
                <a:spcPts val="600"/>
              </a:spcAft>
              <a:buFont typeface="+mj-lt"/>
              <a:buAutoNum type="arabicPeriod"/>
            </a:pPr>
            <a:endParaRPr lang="en-US" altLang="en-US">
              <a:solidFill>
                <a:schemeClr val="tx1"/>
              </a:solidFill>
            </a:endParaRPr>
          </a:p>
          <a:p>
            <a:pPr marL="0" indent="0">
              <a:spcBef>
                <a:spcPct val="0"/>
              </a:spcBef>
              <a:buNone/>
            </a:pPr>
            <a:r>
              <a:rPr lang="en-US" altLang="en-US" sz="2800"/>
              <a:t>Annual Training Requirements: </a:t>
            </a:r>
          </a:p>
          <a:p>
            <a:pPr marL="742950" indent="-742950">
              <a:spcBef>
                <a:spcPts val="600"/>
              </a:spcBef>
              <a:spcAft>
                <a:spcPts val="600"/>
              </a:spcAft>
              <a:buFont typeface="+mj-lt"/>
              <a:buAutoNum type="arabicPeriod"/>
            </a:pPr>
            <a:r>
              <a:rPr lang="en-US" altLang="en-US" sz="2800">
                <a:solidFill>
                  <a:schemeClr val="tx1"/>
                </a:solidFill>
              </a:rPr>
              <a:t>View training tutorials for the tasks listed in the state checklist</a:t>
            </a:r>
            <a:r>
              <a:rPr lang="en-US" altLang="en-US">
                <a:solidFill>
                  <a:schemeClr val="tx1"/>
                </a:solidFill>
              </a:rPr>
              <a:t>.</a:t>
            </a:r>
            <a:endParaRPr lang="en-US" altLang="en-US" sz="2800">
              <a:solidFill>
                <a:schemeClr val="tx1"/>
              </a:solidFill>
            </a:endParaRPr>
          </a:p>
          <a:p>
            <a:pPr marL="742950" indent="-742950">
              <a:spcBef>
                <a:spcPts val="600"/>
              </a:spcBef>
              <a:spcAft>
                <a:spcPts val="600"/>
              </a:spcAft>
              <a:buFont typeface="+mj-lt"/>
              <a:buAutoNum type="arabicPeriod"/>
            </a:pPr>
            <a:r>
              <a:rPr lang="en-US" altLang="en-US" sz="2800">
                <a:solidFill>
                  <a:schemeClr val="tx1"/>
                </a:solidFill>
              </a:rPr>
              <a:t>Complete the knowledge checks at the end of each training</a:t>
            </a:r>
            <a:r>
              <a:rPr lang="en-US" altLang="en-US">
                <a:solidFill>
                  <a:schemeClr val="tx1"/>
                </a:solidFill>
              </a:rPr>
              <a:t> </a:t>
            </a:r>
            <a:r>
              <a:rPr lang="en-US" altLang="en-US" sz="2800">
                <a:solidFill>
                  <a:schemeClr val="tx1"/>
                </a:solidFill>
              </a:rPr>
              <a:t>tutorial</a:t>
            </a:r>
            <a:r>
              <a:rPr lang="en-US" altLang="en-US">
                <a:solidFill>
                  <a:schemeClr val="tx1"/>
                </a:solidFill>
              </a:rPr>
              <a:t>.</a:t>
            </a:r>
            <a:endParaRPr lang="en-US" altLang="en-US" sz="2800">
              <a:solidFill>
                <a:schemeClr val="tx1"/>
              </a:solidFill>
            </a:endParaRPr>
          </a:p>
          <a:p>
            <a:pPr marL="742950" indent="-742950">
              <a:spcBef>
                <a:spcPts val="600"/>
              </a:spcBef>
              <a:spcAft>
                <a:spcPts val="600"/>
              </a:spcAft>
              <a:buFont typeface="+mj-lt"/>
              <a:buAutoNum type="arabicPeriod"/>
            </a:pPr>
            <a:r>
              <a:rPr lang="en-US" altLang="en-US" sz="2800">
                <a:solidFill>
                  <a:schemeClr val="tx1"/>
                </a:solidFill>
              </a:rPr>
              <a:t>Complete the appropriate quizzes</a:t>
            </a:r>
            <a:r>
              <a:rPr lang="en-US" altLang="en-US">
                <a:solidFill>
                  <a:schemeClr val="tx1"/>
                </a:solidFill>
              </a:rPr>
              <a:t>.</a:t>
            </a:r>
            <a:endParaRPr lang="en-US" altLang="en-US" sz="2800">
              <a:solidFill>
                <a:schemeClr val="tx1"/>
              </a:solidFill>
            </a:endParaRPr>
          </a:p>
          <a:p>
            <a:pPr marL="742950" indent="-742950">
              <a:spcBef>
                <a:spcPts val="600"/>
              </a:spcBef>
              <a:spcAft>
                <a:spcPts val="600"/>
              </a:spcAft>
              <a:buFont typeface="+mj-lt"/>
              <a:buAutoNum type="arabicPeriod"/>
            </a:pPr>
            <a:r>
              <a:rPr lang="en-US" altLang="en-US" sz="2800">
                <a:solidFill>
                  <a:schemeClr val="tx1"/>
                </a:solidFill>
              </a:rPr>
              <a:t>Complete Administration Code and Inclusion of Special Populations Trainings</a:t>
            </a:r>
            <a:r>
              <a:rPr lang="en-US" altLang="en-US">
                <a:solidFill>
                  <a:schemeClr val="tx1"/>
                </a:solidFill>
              </a:rPr>
              <a:t>. </a:t>
            </a:r>
            <a:endParaRPr lang="en-US" altLang="en-US" sz="2800">
              <a:solidFill>
                <a:schemeClr val="tx1"/>
              </a:solidFill>
            </a:endParaRPr>
          </a:p>
          <a:p>
            <a:pPr marL="742950" indent="-742950">
              <a:spcBef>
                <a:spcPts val="600"/>
              </a:spcBef>
              <a:spcAft>
                <a:spcPts val="600"/>
              </a:spcAft>
              <a:buFont typeface="+mj-lt"/>
              <a:buAutoNum type="arabicPeriod"/>
            </a:pPr>
            <a:r>
              <a:rPr lang="en-US" altLang="en-US" sz="2800">
                <a:solidFill>
                  <a:schemeClr val="tx1"/>
                </a:solidFill>
              </a:rPr>
              <a:t>Review all the trainings on the </a:t>
            </a:r>
            <a:r>
              <a:rPr lang="en-US" altLang="en-US" sz="2800">
                <a:solidFill>
                  <a:schemeClr val="tx1"/>
                </a:solidFill>
                <a:hlinkClick r:id="rId3"/>
              </a:rPr>
              <a:t>ACCESS for ELLs</a:t>
            </a:r>
            <a:r>
              <a:rPr lang="en-US" altLang="en-US" sz="2800">
                <a:solidFill>
                  <a:schemeClr val="tx1"/>
                </a:solidFill>
              </a:rPr>
              <a:t> page of the KDE website and WIDA Trainings for Kindergarten and Alternate ACCESS (if administering these assessments</a:t>
            </a:r>
            <a:r>
              <a:rPr lang="en-US" altLang="en-US">
                <a:solidFill>
                  <a:schemeClr val="tx1"/>
                </a:solidFill>
              </a:rPr>
              <a:t>) on the </a:t>
            </a:r>
            <a:r>
              <a:rPr lang="en-US" altLang="en-US">
                <a:solidFill>
                  <a:schemeClr val="tx1"/>
                </a:solidFill>
                <a:hlinkClick r:id="rId4"/>
              </a:rPr>
              <a:t>WIDA Secure Portal</a:t>
            </a:r>
            <a:r>
              <a:rPr lang="en-US" altLang="en-US">
                <a:solidFill>
                  <a:schemeClr val="tx1"/>
                </a:solidFill>
              </a:rPr>
              <a:t>.</a:t>
            </a:r>
            <a:endParaRPr lang="en-US" altLang="en-US" sz="2800">
              <a:solidFill>
                <a:schemeClr val="tx1"/>
              </a:solidFill>
            </a:endParaRPr>
          </a:p>
          <a:p>
            <a:pPr marL="0" indent="0">
              <a:spcBef>
                <a:spcPts val="600"/>
              </a:spcBef>
              <a:spcAft>
                <a:spcPts val="600"/>
              </a:spcAft>
              <a:buNone/>
            </a:pPr>
            <a:r>
              <a:rPr lang="en-US" altLang="en-US">
                <a:solidFill>
                  <a:schemeClr val="tx1"/>
                </a:solidFill>
              </a:rPr>
              <a:t> </a:t>
            </a:r>
          </a:p>
          <a:p>
            <a:pPr marL="0" indent="0">
              <a:spcBef>
                <a:spcPts val="600"/>
              </a:spcBef>
              <a:spcAft>
                <a:spcPts val="600"/>
              </a:spcAft>
              <a:buNone/>
            </a:pPr>
            <a:endParaRPr lang="en-US" altLang="en-US">
              <a:solidFill>
                <a:schemeClr val="tx1"/>
              </a:solidFill>
            </a:endParaRPr>
          </a:p>
        </p:txBody>
      </p:sp>
      <p:sp>
        <p:nvSpPr>
          <p:cNvPr id="3" name="Slide Number Placeholder 2"/>
          <p:cNvSpPr>
            <a:spLocks noGrp="1"/>
          </p:cNvSpPr>
          <p:nvPr>
            <p:ph type="sldNum" sz="quarter" idx="12"/>
          </p:nvPr>
        </p:nvSpPr>
        <p:spPr>
          <a:xfrm>
            <a:off x="6620935" y="6309650"/>
            <a:ext cx="683339"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F0448EF-F8FD-43F8-9FAD-BAEB1196B135}" type="slidenum">
              <a:rPr lang="en-US" smtClean="0"/>
              <a:pPr>
                <a:defRPr/>
              </a:pPr>
              <a:t>19</a:t>
            </a:fld>
            <a:endParaRPr lang="en-US"/>
          </a:p>
        </p:txBody>
      </p:sp>
    </p:spTree>
    <p:extLst>
      <p:ext uri="{BB962C8B-B14F-4D97-AF65-F5344CB8AC3E}">
        <p14:creationId xmlns:p14="http://schemas.microsoft.com/office/powerpoint/2010/main" val="3028377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837E-39B1-4A2A-9BEE-B3B6AFE7FC08}"/>
              </a:ext>
            </a:extLst>
          </p:cNvPr>
          <p:cNvSpPr>
            <a:spLocks noGrp="1"/>
          </p:cNvSpPr>
          <p:nvPr>
            <p:ph type="title"/>
          </p:nvPr>
        </p:nvSpPr>
        <p:spPr>
          <a:xfrm>
            <a:off x="303178" y="112544"/>
            <a:ext cx="10515600" cy="1325563"/>
          </a:xfrm>
        </p:spPr>
        <p:txBody>
          <a:bodyPr/>
          <a:lstStyle/>
          <a:p>
            <a:r>
              <a:rPr lang="en-US"/>
              <a:t>Training Agenda</a:t>
            </a:r>
          </a:p>
        </p:txBody>
      </p:sp>
      <p:sp>
        <p:nvSpPr>
          <p:cNvPr id="3" name="Content Placeholder 2">
            <a:extLst>
              <a:ext uri="{FF2B5EF4-FFF2-40B4-BE49-F238E27FC236}">
                <a16:creationId xmlns:a16="http://schemas.microsoft.com/office/drawing/2014/main" id="{00321D38-FA86-4194-921E-722E6F28F608}"/>
              </a:ext>
            </a:extLst>
          </p:cNvPr>
          <p:cNvSpPr>
            <a:spLocks noGrp="1"/>
          </p:cNvSpPr>
          <p:nvPr>
            <p:ph idx="1"/>
          </p:nvPr>
        </p:nvSpPr>
        <p:spPr>
          <a:xfrm>
            <a:off x="419388" y="1253331"/>
            <a:ext cx="8510081" cy="4351338"/>
          </a:xfrm>
        </p:spPr>
        <p:txBody>
          <a:bodyPr vert="horz" lIns="91440" tIns="45720" rIns="91440" bIns="45720" rtlCol="0" anchor="t">
            <a:normAutofit fontScale="62500" lnSpcReduction="20000"/>
          </a:bodyPr>
          <a:lstStyle/>
          <a:p>
            <a:r>
              <a:rPr lang="en-US"/>
              <a:t>Policy and Guidance</a:t>
            </a:r>
          </a:p>
          <a:p>
            <a:r>
              <a:rPr lang="en-US"/>
              <a:t>Testing Schedule</a:t>
            </a:r>
          </a:p>
          <a:p>
            <a:r>
              <a:rPr lang="en-US"/>
              <a:t>Preparation</a:t>
            </a:r>
          </a:p>
          <a:p>
            <a:r>
              <a:rPr lang="en-US"/>
              <a:t>New for ACCESS</a:t>
            </a:r>
          </a:p>
          <a:p>
            <a:r>
              <a:rPr lang="en-US"/>
              <a:t>ACCESS Paper-Kindergarten, Alternate</a:t>
            </a:r>
          </a:p>
          <a:p>
            <a:r>
              <a:rPr lang="en-US"/>
              <a:t>Accommodations</a:t>
            </a:r>
          </a:p>
          <a:p>
            <a:r>
              <a:rPr lang="en-US"/>
              <a:t>ACCESS Online Administration and Logistics</a:t>
            </a:r>
          </a:p>
          <a:p>
            <a:r>
              <a:rPr lang="en-US"/>
              <a:t>Seating Charts</a:t>
            </a:r>
          </a:p>
          <a:p>
            <a:r>
              <a:rPr lang="en-US"/>
              <a:t>Test Security and Monitoring</a:t>
            </a:r>
          </a:p>
          <a:p>
            <a:r>
              <a:rPr lang="en-US"/>
              <a:t>Resources</a:t>
            </a:r>
          </a:p>
          <a:p>
            <a:r>
              <a:rPr lang="en-US"/>
              <a:t>Packing </a:t>
            </a:r>
          </a:p>
          <a:p>
            <a:r>
              <a:rPr lang="en-US"/>
              <a:t>Shipping</a:t>
            </a:r>
          </a:p>
          <a:p>
            <a:r>
              <a:rPr lang="en-US"/>
              <a:t>Roster</a:t>
            </a:r>
          </a:p>
          <a:p>
            <a:endParaRPr lang="en-US"/>
          </a:p>
        </p:txBody>
      </p:sp>
      <p:sp>
        <p:nvSpPr>
          <p:cNvPr id="4" name="TextBox 3">
            <a:extLst>
              <a:ext uri="{FF2B5EF4-FFF2-40B4-BE49-F238E27FC236}">
                <a16:creationId xmlns:a16="http://schemas.microsoft.com/office/drawing/2014/main" id="{144F85AD-EB8E-4B8A-D8D3-2E93CE9A7E4E}"/>
              </a:ext>
            </a:extLst>
          </p:cNvPr>
          <p:cNvSpPr txBox="1"/>
          <p:nvPr/>
        </p:nvSpPr>
        <p:spPr>
          <a:xfrm>
            <a:off x="6522720" y="6418217"/>
            <a:ext cx="687977" cy="378041"/>
          </a:xfrm>
          <a:prstGeom prst="rect">
            <a:avLst/>
          </a:prstGeom>
          <a:noFill/>
        </p:spPr>
        <p:txBody>
          <a:bodyPr wrap="square" rtlCol="0">
            <a:spAutoFit/>
          </a:bodyPr>
          <a:lstStyle/>
          <a:p>
            <a:fld id="{4B3E8C23-1578-43AA-B238-67515BA638C6}"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3004226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itle 1"/>
          <p:cNvSpPr>
            <a:spLocks noGrp="1"/>
          </p:cNvSpPr>
          <p:nvPr>
            <p:ph type="title"/>
          </p:nvPr>
        </p:nvSpPr>
        <p:spPr>
          <a:xfrm>
            <a:off x="270884" y="131015"/>
            <a:ext cx="8437563" cy="1143000"/>
          </a:xfrm>
        </p:spPr>
        <p:txBody>
          <a:bodyPr/>
          <a:lstStyle/>
          <a:p>
            <a:r>
              <a:rPr lang="en-US" altLang="en-US" sz="4000"/>
              <a:t>Technology Coordinator </a:t>
            </a:r>
          </a:p>
        </p:txBody>
      </p:sp>
      <p:sp>
        <p:nvSpPr>
          <p:cNvPr id="3" name="TextBox 2"/>
          <p:cNvSpPr txBox="1"/>
          <p:nvPr/>
        </p:nvSpPr>
        <p:spPr>
          <a:xfrm>
            <a:off x="270883" y="1079213"/>
            <a:ext cx="11650233" cy="5139869"/>
          </a:xfrm>
          <a:prstGeom prst="rect">
            <a:avLst/>
          </a:prstGeom>
          <a:noFill/>
        </p:spPr>
        <p:txBody>
          <a:bodyPr wrap="square">
            <a:spAutoFit/>
          </a:bodyPr>
          <a:lstStyle/>
          <a:p>
            <a:pPr defTabSz="457200">
              <a:defRPr/>
            </a:pPr>
            <a:r>
              <a:rPr lang="en-US" altLang="en-US" sz="3200">
                <a:solidFill>
                  <a:srgbClr val="000000"/>
                </a:solidFill>
              </a:rPr>
              <a:t>Annual Training Requirements: </a:t>
            </a:r>
          </a:p>
          <a:p>
            <a:pPr marL="514350" lvl="1" indent="-514350" defTabSz="457200">
              <a:spcBef>
                <a:spcPts val="600"/>
              </a:spcBef>
              <a:spcAft>
                <a:spcPts val="600"/>
              </a:spcAft>
              <a:buFont typeface="+mj-lt"/>
              <a:buAutoNum type="arabicPeriod"/>
              <a:defRPr/>
            </a:pPr>
            <a:r>
              <a:rPr lang="en-US" altLang="en-US" sz="3200">
                <a:cs typeface="ＭＳ Ｐゴシック" charset="-128"/>
              </a:rPr>
              <a:t>Read </a:t>
            </a:r>
            <a:r>
              <a:rPr lang="en-US" altLang="en-US" sz="3200">
                <a:cs typeface="ＭＳ Ｐゴシック" charset="-128"/>
                <a:hlinkClick r:id="rId4"/>
              </a:rPr>
              <a:t>DRC INSIGHT Technology User Guide</a:t>
            </a:r>
            <a:r>
              <a:rPr lang="en-US" altLang="en-US" sz="3200">
                <a:cs typeface="ＭＳ Ｐゴシック" charset="-128"/>
              </a:rPr>
              <a:t>.</a:t>
            </a:r>
          </a:p>
          <a:p>
            <a:pPr marL="514350" lvl="1" indent="-514350" defTabSz="457200">
              <a:spcBef>
                <a:spcPts val="600"/>
              </a:spcBef>
              <a:spcAft>
                <a:spcPts val="600"/>
              </a:spcAft>
              <a:buFont typeface="+mj-lt"/>
              <a:buAutoNum type="arabicPeriod"/>
              <a:defRPr/>
            </a:pPr>
            <a:r>
              <a:rPr lang="en-US" altLang="en-US" sz="3200">
                <a:cs typeface="ＭＳ Ｐゴシック" charset="-128"/>
              </a:rPr>
              <a:t>Complete Technology Readiness Checklist.</a:t>
            </a:r>
          </a:p>
          <a:p>
            <a:pPr marL="514350" lvl="1" indent="-514350" defTabSz="457200">
              <a:spcBef>
                <a:spcPts val="600"/>
              </a:spcBef>
              <a:spcAft>
                <a:spcPts val="600"/>
              </a:spcAft>
              <a:buFont typeface="+mj-lt"/>
              <a:buAutoNum type="arabicPeriod"/>
              <a:defRPr/>
            </a:pPr>
            <a:r>
              <a:rPr lang="en-US" altLang="en-US" sz="3200">
                <a:solidFill>
                  <a:srgbClr val="000000"/>
                </a:solidFill>
              </a:rPr>
              <a:t>Make sure all devices in the district are updated with software for Central Office Service (COS) for screeners and ACCESS.</a:t>
            </a:r>
          </a:p>
          <a:p>
            <a:pPr marL="514350" lvl="1" indent="-514350" defTabSz="457200">
              <a:spcBef>
                <a:spcPts val="600"/>
              </a:spcBef>
              <a:spcAft>
                <a:spcPts val="600"/>
              </a:spcAft>
              <a:buFont typeface="+mj-lt"/>
              <a:buAutoNum type="arabicPeriod"/>
              <a:defRPr/>
            </a:pPr>
            <a:r>
              <a:rPr lang="en-US" altLang="en-US" sz="3200">
                <a:solidFill>
                  <a:srgbClr val="000000"/>
                </a:solidFill>
              </a:rPr>
              <a:t>Review the </a:t>
            </a:r>
            <a:r>
              <a:rPr lang="en-US" altLang="en-US" sz="3200">
                <a:solidFill>
                  <a:srgbClr val="000000"/>
                </a:solidFill>
                <a:hlinkClick r:id="rId5"/>
              </a:rPr>
              <a:t>WIDA Webinar Trainings for Technology Coordinators</a:t>
            </a:r>
            <a:r>
              <a:rPr lang="en-US" altLang="en-US" sz="3200">
                <a:solidFill>
                  <a:srgbClr val="000000"/>
                </a:solidFill>
              </a:rPr>
              <a:t>- schedule, login, and recorded trainings is accessible in WIDA AMS.</a:t>
            </a:r>
          </a:p>
          <a:p>
            <a:pPr>
              <a:defRPr/>
            </a:pPr>
            <a:endParaRPr lang="en-US" sz="3200"/>
          </a:p>
        </p:txBody>
      </p:sp>
      <p:sp>
        <p:nvSpPr>
          <p:cNvPr id="5" name="Slide Number Placeholder 4"/>
          <p:cNvSpPr>
            <a:spLocks noGrp="1"/>
          </p:cNvSpPr>
          <p:nvPr>
            <p:ph type="sldNum" sz="quarter" idx="12"/>
          </p:nvPr>
        </p:nvSpPr>
        <p:spPr>
          <a:xfrm>
            <a:off x="6662880" y="6309650"/>
            <a:ext cx="683339" cy="365125"/>
          </a:xfrm>
          <a:prstGeom prst="rect">
            <a:avLst/>
          </a:prstGeom>
        </p:spPr>
        <p:txBody>
          <a:bodyP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F0448EF-F8FD-43F8-9FAD-BAEB1196B135}" type="slidenum">
              <a:rPr lang="en-US" sz="1200" smtClean="0"/>
              <a:pPr>
                <a:defRPr/>
              </a:pPr>
              <a:t>20</a:t>
            </a:fld>
            <a:endParaRPr lang="en-US" sz="1200"/>
          </a:p>
        </p:txBody>
      </p:sp>
    </p:spTree>
    <p:custDataLst>
      <p:tags r:id="rId1"/>
    </p:custDataLst>
    <p:extLst>
      <p:ext uri="{BB962C8B-B14F-4D97-AF65-F5344CB8AC3E}">
        <p14:creationId xmlns:p14="http://schemas.microsoft.com/office/powerpoint/2010/main" val="2197501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IDA Secure Portal is the title slide.">
            <a:extLst>
              <a:ext uri="{FF2B5EF4-FFF2-40B4-BE49-F238E27FC236}">
                <a16:creationId xmlns:a16="http://schemas.microsoft.com/office/drawing/2014/main" id="{786D39EF-422A-43D7-A779-129BEC22B8B5}"/>
              </a:ext>
            </a:extLst>
          </p:cNvPr>
          <p:cNvSpPr>
            <a:spLocks noGrp="1"/>
          </p:cNvSpPr>
          <p:nvPr>
            <p:ph type="title"/>
          </p:nvPr>
        </p:nvSpPr>
        <p:spPr>
          <a:xfrm>
            <a:off x="225506" y="-127150"/>
            <a:ext cx="8596668" cy="1320800"/>
          </a:xfrm>
        </p:spPr>
        <p:txBody>
          <a:bodyPr/>
          <a:lstStyle/>
          <a:p>
            <a:r>
              <a:rPr lang="en-US">
                <a:hlinkClick r:id="rId3"/>
              </a:rPr>
              <a:t>WIDA Secure Portal</a:t>
            </a:r>
            <a:endParaRPr lang="en-US"/>
          </a:p>
        </p:txBody>
      </p:sp>
      <p:sp>
        <p:nvSpPr>
          <p:cNvPr id="3" name="Text Placeholder 2" descr="Assessment Training&#10;Professional Learning&#10;Webinars&#10;Resources&#10; are what can be found under the WIDA Secure Portal.">
            <a:extLst>
              <a:ext uri="{FF2B5EF4-FFF2-40B4-BE49-F238E27FC236}">
                <a16:creationId xmlns:a16="http://schemas.microsoft.com/office/drawing/2014/main" id="{E755EFA1-15FF-411A-BFC1-E16803B95ED2}"/>
              </a:ext>
            </a:extLst>
          </p:cNvPr>
          <p:cNvSpPr>
            <a:spLocks noGrp="1"/>
          </p:cNvSpPr>
          <p:nvPr>
            <p:ph type="body" sz="quarter" idx="13"/>
          </p:nvPr>
        </p:nvSpPr>
        <p:spPr>
          <a:xfrm>
            <a:off x="129888" y="1009688"/>
            <a:ext cx="7318766" cy="1506081"/>
          </a:xfrm>
        </p:spPr>
        <p:txBody>
          <a:bodyPr>
            <a:normAutofit lnSpcReduction="10000"/>
          </a:bodyPr>
          <a:lstStyle/>
          <a:p>
            <a:pPr marL="285750" indent="-285750"/>
            <a:r>
              <a:rPr lang="en-US" sz="2000"/>
              <a:t>Assessment Training</a:t>
            </a:r>
          </a:p>
          <a:p>
            <a:pPr marL="285750" indent="-285750"/>
            <a:r>
              <a:rPr lang="en-US" sz="2000"/>
              <a:t>Professional Learning</a:t>
            </a:r>
          </a:p>
          <a:p>
            <a:pPr marL="285750" indent="-285750"/>
            <a:r>
              <a:rPr lang="en-US" sz="2000"/>
              <a:t>Webinars</a:t>
            </a:r>
          </a:p>
          <a:p>
            <a:pPr marL="285750" indent="-285750"/>
            <a:r>
              <a:rPr lang="en-US" sz="2000"/>
              <a:t>Resources</a:t>
            </a:r>
          </a:p>
          <a:p>
            <a:pPr marL="285750" indent="-285750"/>
            <a:endParaRPr lang="en-US" sz="2000"/>
          </a:p>
          <a:p>
            <a:pPr marL="0" indent="0">
              <a:buNone/>
            </a:pPr>
            <a:endParaRPr lang="en-US" sz="2000"/>
          </a:p>
          <a:p>
            <a:pPr marL="285750" indent="-285750"/>
            <a:endParaRPr lang="en-US" sz="2000"/>
          </a:p>
          <a:p>
            <a:pPr marL="0" indent="0">
              <a:buNone/>
            </a:pPr>
            <a:endParaRPr lang="en-US" sz="2000"/>
          </a:p>
          <a:p>
            <a:endParaRPr lang="en-US"/>
          </a:p>
          <a:p>
            <a:endParaRPr lang="en-US"/>
          </a:p>
          <a:p>
            <a:endParaRPr lang="en-US"/>
          </a:p>
          <a:p>
            <a:endParaRPr lang="en-US"/>
          </a:p>
          <a:p>
            <a:pPr marL="0" indent="0">
              <a:buNone/>
            </a:pPr>
            <a:endParaRPr lang="en-US"/>
          </a:p>
          <a:p>
            <a:pPr marL="0" indent="0">
              <a:buNone/>
            </a:pPr>
            <a:endParaRPr lang="en-US"/>
          </a:p>
        </p:txBody>
      </p:sp>
      <p:pic>
        <p:nvPicPr>
          <p:cNvPr id="6" name="Picture 5" descr="The training courses for ACCESS for ELLs paper and online tests are updated each year to reflect accurate test preparation and administration procedures and policies.  &#10;&#10;These modules are accessible after logging in to the WIDA website, entering My Account and Secure Portal, and selecting the applicable training course component. Each training module will appear with a brief description of its contents. &#10;&#10;In addition to training tutorials, each training course will contain key resources for preparation for the selected assessment. &#10;&#10;In order to become certified to coordinate or administer any component of ACCESS for ELLs  you must complete specific training requirements within the ACCESS  Training Course annually.  Go to https://wida.wisc.edu/ and log in to My Account and Secure Portal using your WIDA username and password. Then click on the assessment trainings you will administer: Kindergarten, Alternate, Paper, Online, Speaking, Writing. &#10;&#10;">
            <a:extLst>
              <a:ext uri="{FF2B5EF4-FFF2-40B4-BE49-F238E27FC236}">
                <a16:creationId xmlns:a16="http://schemas.microsoft.com/office/drawing/2014/main" id="{D4698207-A812-46D0-989F-B9455DD5C5A9}"/>
              </a:ext>
            </a:extLst>
          </p:cNvPr>
          <p:cNvPicPr>
            <a:picLocks noChangeAspect="1"/>
          </p:cNvPicPr>
          <p:nvPr/>
        </p:nvPicPr>
        <p:blipFill rotWithShape="1">
          <a:blip r:embed="rId4"/>
          <a:srcRect r="3" b="10019"/>
          <a:stretch/>
        </p:blipFill>
        <p:spPr>
          <a:xfrm>
            <a:off x="6096000" y="136669"/>
            <a:ext cx="4748383" cy="3749366"/>
          </a:xfrm>
          <a:prstGeom prst="rect">
            <a:avLst/>
          </a:prstGeom>
          <a:noFill/>
          <a:ln>
            <a:solidFill>
              <a:schemeClr val="tx1"/>
            </a:solidFill>
          </a:ln>
          <a:effectLst>
            <a:outerShdw blurRad="292100" dist="139700" dir="2700000" algn="tl" rotWithShape="0">
              <a:srgbClr val="333333">
                <a:alpha val="65000"/>
              </a:srgbClr>
            </a:outerShdw>
          </a:effectLst>
        </p:spPr>
      </p:pic>
      <p:sp>
        <p:nvSpPr>
          <p:cNvPr id="5" name="Content Placeholder 8" descr="Users will continue to see courses, webinars, and resources based on permissions.&#10;If a user has been given access to professional learning courses only, they will not see the assessment training category— nor any resources tagged solely to assessment training.&#10;Users will be able to update their own personal information.&#10;">
            <a:extLst>
              <a:ext uri="{FF2B5EF4-FFF2-40B4-BE49-F238E27FC236}">
                <a16:creationId xmlns:a16="http://schemas.microsoft.com/office/drawing/2014/main" id="{1E19CC29-2E48-463E-986D-A6149552F599}"/>
              </a:ext>
            </a:extLst>
          </p:cNvPr>
          <p:cNvSpPr txBox="1">
            <a:spLocks/>
          </p:cNvSpPr>
          <p:nvPr/>
        </p:nvSpPr>
        <p:spPr>
          <a:xfrm>
            <a:off x="239963" y="2525844"/>
            <a:ext cx="5745962" cy="3025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lt1"/>
                </a:solidFill>
                <a:latin typeface="+mn-lt"/>
                <a:ea typeface="+mn-ea"/>
                <a:cs typeface="+mn-cs"/>
              </a:defRPr>
            </a:lvl9pPr>
          </a:lstStyle>
          <a:p>
            <a:pPr marL="285750" indent="-285750">
              <a:buFont typeface="Arial" panose="020B0604020202020204" pitchFamily="34" charset="0"/>
              <a:buChar char="•"/>
            </a:pPr>
            <a:r>
              <a:rPr lang="en-US" sz="2000"/>
              <a:t>Users will continue to see courses, webinars, and resources based on permissions.</a:t>
            </a:r>
          </a:p>
          <a:p>
            <a:pPr marL="285750" indent="-285750">
              <a:buFont typeface="Arial" panose="020B0604020202020204" pitchFamily="34" charset="0"/>
              <a:buChar char="•"/>
            </a:pPr>
            <a:r>
              <a:rPr lang="en-US" sz="2000"/>
              <a:t>If a user has been given access to professional learning courses only, they will not see the assessment training category— nor any resources tagged solely to assessment training.</a:t>
            </a:r>
          </a:p>
          <a:p>
            <a:pPr marL="285750" indent="-285750">
              <a:buFont typeface="Arial" panose="020B0604020202020204" pitchFamily="34" charset="0"/>
              <a:buChar char="•"/>
            </a:pPr>
            <a:r>
              <a:rPr lang="en-US" sz="2000"/>
              <a:t>Users will be able to update their own personal information.</a:t>
            </a:r>
          </a:p>
          <a:p>
            <a:pPr marL="285750" indent="-285750">
              <a:buFont typeface="Arial" panose="020B0604020202020204" pitchFamily="34" charset="0"/>
              <a:buChar char="•"/>
            </a:pPr>
            <a:endParaRPr lang="en-US" sz="2000"/>
          </a:p>
        </p:txBody>
      </p:sp>
      <p:sp>
        <p:nvSpPr>
          <p:cNvPr id="8" name="TextBox 7">
            <a:extLst>
              <a:ext uri="{FF2B5EF4-FFF2-40B4-BE49-F238E27FC236}">
                <a16:creationId xmlns:a16="http://schemas.microsoft.com/office/drawing/2014/main" id="{D6CDD03C-9515-60C2-072A-8CE7D79364E1}"/>
              </a:ext>
            </a:extLst>
          </p:cNvPr>
          <p:cNvSpPr txBox="1"/>
          <p:nvPr/>
        </p:nvSpPr>
        <p:spPr>
          <a:xfrm>
            <a:off x="6003559" y="3964386"/>
            <a:ext cx="6165130" cy="1754326"/>
          </a:xfrm>
          <a:prstGeom prst="rect">
            <a:avLst/>
          </a:prstGeom>
          <a:noFill/>
        </p:spPr>
        <p:txBody>
          <a:bodyPr wrap="square">
            <a:spAutoFit/>
          </a:bodyPr>
          <a:lstStyle/>
          <a:p>
            <a:pPr>
              <a:defRPr/>
            </a:pPr>
            <a:r>
              <a:rPr lang="en-US" sz="1800">
                <a:latin typeface="Arial" panose="020B0604020202020204" pitchFamily="34" charset="0"/>
                <a:ea typeface="ＭＳ Ｐゴシック" panose="020B0600070205080204" pitchFamily="34" charset="-128"/>
                <a:cs typeface="Times New Roman" panose="02020603050405020304" pitchFamily="18" charset="0"/>
              </a:rPr>
              <a:t>Test Administrators are provided a login to the WIDA Secure Portal (must be added to the google form that the District Assessment Coordinator (DAC) has) to:</a:t>
            </a:r>
          </a:p>
          <a:p>
            <a:pPr marL="285750" indent="-285750">
              <a:buFont typeface="Arial" panose="020B0604020202020204" pitchFamily="34" charset="0"/>
              <a:buChar char="•"/>
              <a:defRPr/>
            </a:pPr>
            <a:r>
              <a:rPr lang="en-US" sz="1800">
                <a:latin typeface="Arial" panose="020B0604020202020204" pitchFamily="34" charset="0"/>
                <a:ea typeface="ＭＳ Ｐゴシック" panose="020B0600070205080204" pitchFamily="34" charset="-128"/>
                <a:cs typeface="Times New Roman" panose="02020603050405020304" pitchFamily="18" charset="0"/>
              </a:rPr>
              <a:t>Access the training course and quiz specific to the assessment(s) </a:t>
            </a:r>
          </a:p>
          <a:p>
            <a:pPr marL="285750" indent="-285750">
              <a:buFont typeface="Arial" panose="020B0604020202020204" pitchFamily="34" charset="0"/>
              <a:buChar char="•"/>
              <a:defRPr/>
            </a:pPr>
            <a:r>
              <a:rPr lang="en-US" sz="1800">
                <a:latin typeface="Arial" panose="020B0604020202020204" pitchFamily="34" charset="0"/>
                <a:ea typeface="ＭＳ Ｐゴシック" panose="020B0600070205080204" pitchFamily="34" charset="-128"/>
                <a:cs typeface="Times New Roman" panose="02020603050405020304" pitchFamily="18" charset="0"/>
              </a:rPr>
              <a:t>Manage User Account </a:t>
            </a:r>
          </a:p>
        </p:txBody>
      </p:sp>
      <p:sp>
        <p:nvSpPr>
          <p:cNvPr id="7" name="TextBox 6">
            <a:extLst>
              <a:ext uri="{FF2B5EF4-FFF2-40B4-BE49-F238E27FC236}">
                <a16:creationId xmlns:a16="http://schemas.microsoft.com/office/drawing/2014/main" id="{78844E07-D4E1-AB2A-5B91-001DA573CC6D}"/>
              </a:ext>
            </a:extLst>
          </p:cNvPr>
          <p:cNvSpPr txBox="1"/>
          <p:nvPr/>
        </p:nvSpPr>
        <p:spPr>
          <a:xfrm>
            <a:off x="6809994" y="6419087"/>
            <a:ext cx="770382" cy="369332"/>
          </a:xfrm>
          <a:prstGeom prst="rect">
            <a:avLst/>
          </a:prstGeom>
          <a:noFill/>
        </p:spPr>
        <p:txBody>
          <a:bodyPr wrap="square">
            <a:spAutoFit/>
          </a:bodyPr>
          <a:lstStyle/>
          <a:p>
            <a:fld id="{91BD7323-49BF-4C97-8773-5EC64C492009}" type="slidenum">
              <a:rPr lang="en-US" smtClean="0">
                <a:solidFill>
                  <a:schemeClr val="bg1"/>
                </a:solidFill>
              </a:rPr>
              <a:pPr/>
              <a:t>21</a:t>
            </a:fld>
            <a:endParaRPr lang="en-US">
              <a:solidFill>
                <a:schemeClr val="bg1"/>
              </a:solidFill>
            </a:endParaRPr>
          </a:p>
        </p:txBody>
      </p:sp>
    </p:spTree>
    <p:extLst>
      <p:ext uri="{BB962C8B-B14F-4D97-AF65-F5344CB8AC3E}">
        <p14:creationId xmlns:p14="http://schemas.microsoft.com/office/powerpoint/2010/main" val="2856671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C5AF8-A3C7-4E09-8D06-3F9BFA6DA73E}"/>
              </a:ext>
            </a:extLst>
          </p:cNvPr>
          <p:cNvSpPr>
            <a:spLocks noGrp="1"/>
          </p:cNvSpPr>
          <p:nvPr>
            <p:ph type="title"/>
          </p:nvPr>
        </p:nvSpPr>
        <p:spPr>
          <a:xfrm>
            <a:off x="166506" y="0"/>
            <a:ext cx="10515600" cy="1325563"/>
          </a:xfrm>
        </p:spPr>
        <p:txBody>
          <a:bodyPr/>
          <a:lstStyle/>
          <a:p>
            <a:r>
              <a:rPr lang="en-US"/>
              <a:t>Assessment Training</a:t>
            </a:r>
          </a:p>
        </p:txBody>
      </p:sp>
      <p:pic>
        <p:nvPicPr>
          <p:cNvPr id="6" name="Content Placeholder 5" descr="Alternate ACCESS for ELLs: Administration and Scoring is the first course listed under Assessment Training. Select “Course Details.”&#10;&#10;Then click the button for “enroll now.” Then you will see a pop-up asking if your want to be enrolled in the course. &#10;&#10;Please select “Confirm.”&#10;After you have enrolled, then you will see the option of Enter Course on this page. &#10;">
            <a:extLst>
              <a:ext uri="{FF2B5EF4-FFF2-40B4-BE49-F238E27FC236}">
                <a16:creationId xmlns:a16="http://schemas.microsoft.com/office/drawing/2014/main" id="{86F6C386-CD63-4EB5-B0C9-2EB55C0D6F8F}"/>
              </a:ext>
            </a:extLst>
          </p:cNvPr>
          <p:cNvPicPr>
            <a:picLocks noGrp="1" noChangeAspect="1"/>
          </p:cNvPicPr>
          <p:nvPr>
            <p:ph idx="1"/>
          </p:nvPr>
        </p:nvPicPr>
        <p:blipFill>
          <a:blip r:embed="rId3"/>
          <a:stretch>
            <a:fillRect/>
          </a:stretch>
        </p:blipFill>
        <p:spPr>
          <a:xfrm>
            <a:off x="2140830" y="1043018"/>
            <a:ext cx="6623537" cy="4617117"/>
          </a:xfrm>
          <a:ln>
            <a:solidFill>
              <a:schemeClr val="tx1"/>
            </a:solidFill>
          </a:ln>
        </p:spPr>
      </p:pic>
      <p:sp>
        <p:nvSpPr>
          <p:cNvPr id="4" name="Slide Number Placeholder 6">
            <a:extLst>
              <a:ext uri="{FF2B5EF4-FFF2-40B4-BE49-F238E27FC236}">
                <a16:creationId xmlns:a16="http://schemas.microsoft.com/office/drawing/2014/main" id="{BFC2F3FE-6056-4783-B00D-419ED0C0BBC5}"/>
              </a:ext>
            </a:extLst>
          </p:cNvPr>
          <p:cNvSpPr txBox="1">
            <a:spLocks/>
          </p:cNvSpPr>
          <p:nvPr/>
        </p:nvSpPr>
        <p:spPr>
          <a:xfrm>
            <a:off x="6611113" y="6419378"/>
            <a:ext cx="85071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z="1400" smtClean="0"/>
              <a:pPr/>
              <a:t>22</a:t>
            </a:fld>
            <a:endParaRPr lang="en-US" sz="1400"/>
          </a:p>
        </p:txBody>
      </p:sp>
    </p:spTree>
    <p:extLst>
      <p:ext uri="{BB962C8B-B14F-4D97-AF65-F5344CB8AC3E}">
        <p14:creationId xmlns:p14="http://schemas.microsoft.com/office/powerpoint/2010/main" val="205347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CF8EFF-A715-4328-B45C-FBD33321F83E}"/>
              </a:ext>
            </a:extLst>
          </p:cNvPr>
          <p:cNvSpPr>
            <a:spLocks noGrp="1"/>
          </p:cNvSpPr>
          <p:nvPr>
            <p:ph type="title"/>
          </p:nvPr>
        </p:nvSpPr>
        <p:spPr>
          <a:xfrm>
            <a:off x="7772400" y="2431697"/>
            <a:ext cx="4008120" cy="365125"/>
          </a:xfrm>
        </p:spPr>
        <p:txBody>
          <a:bodyPr>
            <a:normAutofit fontScale="90000"/>
          </a:bodyPr>
          <a:lstStyle/>
          <a:p>
            <a:r>
              <a:rPr lang="en-US"/>
              <a:t>Certification Quizzes for ACCESS for ELLs Online and Paper</a:t>
            </a:r>
            <a:br>
              <a:rPr lang="en-US"/>
            </a:br>
            <a:endParaRPr lang="en-US"/>
          </a:p>
        </p:txBody>
      </p:sp>
      <p:graphicFrame>
        <p:nvGraphicFramePr>
          <p:cNvPr id="5" name="Content Placeholder 5" descr="Each assessment in the ACCESS for ELLs suite of assessments has a general administration quiz, which educators must pass with a score of 80% of higher in order to become certified to administer the assessment. &#10;&#10;WIDA recommends taking the quiz immediately after completing the training. There is no limit to the number of quiz attempts. Once you have passed an administration quiz, your training certificates within the WIDA Secure Portal will be updated to reflect your status as a certified Test Administrator for that component of the assessment suite.&#10;&#10;Because the Speaking section of ACCESS for ELLs is locally scored, there is also a Speaking training component &amp; Speaking certification quizzes. &#10;" title="Quizzzes for ACCESS Online and Paper"/>
          <p:cNvGraphicFramePr>
            <a:graphicFrameLocks/>
          </p:cNvGraphicFramePr>
          <p:nvPr>
            <p:extLst>
              <p:ext uri="{D42A27DB-BD31-4B8C-83A1-F6EECF244321}">
                <p14:modId xmlns:p14="http://schemas.microsoft.com/office/powerpoint/2010/main" val="2907823342"/>
              </p:ext>
            </p:extLst>
          </p:nvPr>
        </p:nvGraphicFramePr>
        <p:xfrm>
          <a:off x="140175" y="23255"/>
          <a:ext cx="7195122" cy="6461760"/>
        </p:xfrm>
        <a:graphic>
          <a:graphicData uri="http://schemas.openxmlformats.org/drawingml/2006/table">
            <a:tbl>
              <a:tblPr firstRow="1" bandRow="1"/>
              <a:tblGrid>
                <a:gridCol w="2949643">
                  <a:extLst>
                    <a:ext uri="{9D8B030D-6E8A-4147-A177-3AD203B41FA5}">
                      <a16:colId xmlns:a16="http://schemas.microsoft.com/office/drawing/2014/main" val="4151478552"/>
                    </a:ext>
                  </a:extLst>
                </a:gridCol>
                <a:gridCol w="4245479">
                  <a:extLst>
                    <a:ext uri="{9D8B030D-6E8A-4147-A177-3AD203B41FA5}">
                      <a16:colId xmlns:a16="http://schemas.microsoft.com/office/drawing/2014/main" val="2393067842"/>
                    </a:ext>
                  </a:extLst>
                </a:gridCol>
              </a:tblGrid>
              <a:tr h="383182">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000"/>
                        <a:t>If</a:t>
                      </a:r>
                      <a:r>
                        <a:rPr lang="en-US" sz="2000" baseline="0"/>
                        <a:t> you are administering…</a:t>
                      </a:r>
                      <a:endParaRPr lang="en-US" sz="20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000"/>
                        <a:t>Then you must take…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17418829"/>
                  </a:ext>
                </a:extLst>
              </a:tr>
              <a:tr h="15622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ACCESS for ELLs Online</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baseline="0"/>
                        <a:t>Online ACCESS for ELLs: Administration</a:t>
                      </a:r>
                    </a:p>
                    <a:p>
                      <a:pPr algn="ctr"/>
                      <a:endParaRPr lang="en-US" sz="2000" baseline="0"/>
                    </a:p>
                    <a:p>
                      <a:pPr algn="ctr"/>
                      <a:endParaRPr lang="en-US" sz="2000" baseline="0"/>
                    </a:p>
                    <a:p>
                      <a:pPr algn="ctr"/>
                      <a:endParaRPr lang="en-US" sz="2000" baseline="0"/>
                    </a:p>
                    <a:p>
                      <a:pPr algn="ctr"/>
                      <a:endParaRPr lang="en-US" sz="20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24126431"/>
                  </a:ext>
                </a:extLst>
              </a:tr>
              <a:tr h="156220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ACCESS for ELLs Paper: Listening, Reading, and Writing</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baseline="0"/>
                        <a:t>Paper ACCESS for ELLs: Administration</a:t>
                      </a:r>
                    </a:p>
                    <a:p>
                      <a:pPr algn="ctr"/>
                      <a:endParaRPr lang="en-US" sz="2000" baseline="0"/>
                    </a:p>
                    <a:p>
                      <a:pPr algn="ctr"/>
                      <a:endParaRPr lang="en-US" sz="2000" baseline="0"/>
                    </a:p>
                    <a:p>
                      <a:pPr algn="ctr"/>
                      <a:endParaRPr lang="en-US" sz="2000"/>
                    </a:p>
                    <a:p>
                      <a:pPr algn="ctr"/>
                      <a:endParaRPr lang="en-US" sz="20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65474626"/>
                  </a:ext>
                </a:extLst>
              </a:tr>
              <a:tr h="252827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ACCESS for ELLs</a:t>
                      </a:r>
                      <a:r>
                        <a:rPr lang="en-US" sz="2000" baseline="0"/>
                        <a:t> Paper: Speaking</a:t>
                      </a:r>
                      <a:endParaRPr lang="en-US" sz="200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Speaking for Grades 1-5: Scoring ACCESS Paper and WIDA Screener</a:t>
                      </a:r>
                    </a:p>
                    <a:p>
                      <a:pPr algn="ctr"/>
                      <a:endParaRPr lang="en-US" sz="2000"/>
                    </a:p>
                    <a:p>
                      <a:pPr algn="ctr"/>
                      <a:r>
                        <a:rPr lang="en-US" sz="2000"/>
                        <a:t>Speaking For Grades 6-12: Scoring ACCESS Paper and WIDA Screener</a:t>
                      </a:r>
                    </a:p>
                    <a:p>
                      <a:pPr algn="ctr"/>
                      <a:endParaRPr lang="en-US" sz="2000"/>
                    </a:p>
                    <a:p>
                      <a:pPr algn="ctr"/>
                      <a:r>
                        <a:rPr lang="en-US" sz="2000"/>
                        <a:t>Note: Only complete the grade level assessing</a:t>
                      </a:r>
                    </a:p>
                    <a:p>
                      <a:pPr algn="ctr"/>
                      <a:endParaRPr lang="en-US" sz="20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416948775"/>
                  </a:ext>
                </a:extLst>
              </a:tr>
            </a:tbl>
          </a:graphicData>
        </a:graphic>
      </p:graphicFrame>
      <p:sp>
        <p:nvSpPr>
          <p:cNvPr id="6" name="Slide Number Placeholder 6">
            <a:extLst>
              <a:ext uri="{FF2B5EF4-FFF2-40B4-BE49-F238E27FC236}">
                <a16:creationId xmlns:a16="http://schemas.microsoft.com/office/drawing/2014/main" id="{D83C1892-34C7-4E05-8D22-16E81AC89AA9}"/>
              </a:ext>
            </a:extLst>
          </p:cNvPr>
          <p:cNvSpPr txBox="1">
            <a:spLocks/>
          </p:cNvSpPr>
          <p:nvPr/>
        </p:nvSpPr>
        <p:spPr>
          <a:xfrm>
            <a:off x="6611113" y="6419378"/>
            <a:ext cx="85071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z="1400" smtClean="0"/>
              <a:pPr/>
              <a:t>23</a:t>
            </a:fld>
            <a:endParaRPr lang="en-US" sz="1400"/>
          </a:p>
        </p:txBody>
      </p:sp>
    </p:spTree>
    <p:extLst>
      <p:ext uri="{BB962C8B-B14F-4D97-AF65-F5344CB8AC3E}">
        <p14:creationId xmlns:p14="http://schemas.microsoft.com/office/powerpoint/2010/main" val="13035170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5922" y="152400"/>
            <a:ext cx="8596668" cy="1320800"/>
          </a:xfrm>
        </p:spPr>
        <p:txBody>
          <a:bodyPr>
            <a:normAutofit fontScale="90000"/>
          </a:bodyPr>
          <a:lstStyle/>
          <a:p>
            <a:r>
              <a:rPr lang="en-US"/>
              <a:t>Certification Quizzes for ACCESS for ELLs Kindergarten and Alternate</a:t>
            </a:r>
          </a:p>
        </p:txBody>
      </p:sp>
      <p:graphicFrame>
        <p:nvGraphicFramePr>
          <p:cNvPr id="7" name="Content Placeholder 5" descr="Alternate ACCESS for ELLs and Kindergarten ACCESS for ELLs continue to have the administration quizzes as in the past. &#10;" title="ACCESS quizzes for Kindergarten and Alternate"/>
          <p:cNvGraphicFramePr>
            <a:graphicFrameLocks/>
          </p:cNvGraphicFramePr>
          <p:nvPr>
            <p:extLst>
              <p:ext uri="{D42A27DB-BD31-4B8C-83A1-F6EECF244321}">
                <p14:modId xmlns:p14="http://schemas.microsoft.com/office/powerpoint/2010/main" val="185817843"/>
              </p:ext>
            </p:extLst>
          </p:nvPr>
        </p:nvGraphicFramePr>
        <p:xfrm>
          <a:off x="92152" y="1682497"/>
          <a:ext cx="7405928" cy="4663048"/>
        </p:xfrm>
        <a:graphic>
          <a:graphicData uri="http://schemas.openxmlformats.org/drawingml/2006/table">
            <a:tbl>
              <a:tblPr firstRow="1" bandRow="1"/>
              <a:tblGrid>
                <a:gridCol w="3702964">
                  <a:extLst>
                    <a:ext uri="{9D8B030D-6E8A-4147-A177-3AD203B41FA5}">
                      <a16:colId xmlns:a16="http://schemas.microsoft.com/office/drawing/2014/main" val="4151478552"/>
                    </a:ext>
                  </a:extLst>
                </a:gridCol>
                <a:gridCol w="3702964">
                  <a:extLst>
                    <a:ext uri="{9D8B030D-6E8A-4147-A177-3AD203B41FA5}">
                      <a16:colId xmlns:a16="http://schemas.microsoft.com/office/drawing/2014/main" val="2393067842"/>
                    </a:ext>
                  </a:extLst>
                </a:gridCol>
              </a:tblGrid>
              <a:tr h="433575">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000"/>
                        <a:t>If</a:t>
                      </a:r>
                      <a:r>
                        <a:rPr lang="en-US" sz="2000" baseline="0"/>
                        <a:t> you are administering…</a:t>
                      </a:r>
                      <a:endParaRPr lang="en-US" sz="200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r>
                        <a:rPr lang="en-US" sz="2000"/>
                        <a:t>Then you must take…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1817418829"/>
                  </a:ext>
                </a:extLst>
              </a:tr>
              <a:tr h="20044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Kindergarten ACCESS for ELLs</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Kindergarten </a:t>
                      </a:r>
                      <a:r>
                        <a:rPr lang="en-US" sz="2000" baseline="0"/>
                        <a:t>ACCESS for ELLs: Administration and Scoring </a:t>
                      </a:r>
                    </a:p>
                    <a:p>
                      <a:pPr algn="ctr"/>
                      <a:endParaRPr lang="en-US" sz="2000" baseline="0"/>
                    </a:p>
                    <a:p>
                      <a:endParaRPr lang="en-US" sz="2000" baseline="0"/>
                    </a:p>
                    <a:p>
                      <a:endParaRPr lang="en-US" sz="2000" baseline="0"/>
                    </a:p>
                    <a:p>
                      <a:endParaRPr lang="en-US" sz="200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624126431"/>
                  </a:ext>
                </a:extLst>
              </a:tr>
              <a:tr h="2004433">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Alternate ACCESS for ELLs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2000"/>
                        <a:t>Alternate ACCESS for ELLs: Administration and Scoring for Operational Test</a:t>
                      </a:r>
                      <a:endParaRPr lang="en-US" sz="2000" baseline="0"/>
                    </a:p>
                    <a:p>
                      <a:endParaRPr lang="en-US" sz="2000" baseline="0"/>
                    </a:p>
                    <a:p>
                      <a:endParaRPr lang="en-US" sz="2000" baseline="0"/>
                    </a:p>
                    <a:p>
                      <a:endParaRPr lang="en-US" sz="2000"/>
                    </a:p>
                    <a:p>
                      <a:endParaRPr lang="en-US" sz="20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765474626"/>
                  </a:ext>
                </a:extLst>
              </a:tr>
            </a:tbl>
          </a:graphicData>
        </a:graphic>
      </p:graphicFrame>
      <p:sp>
        <p:nvSpPr>
          <p:cNvPr id="5" name="Slide Number Placeholder 6">
            <a:extLst>
              <a:ext uri="{FF2B5EF4-FFF2-40B4-BE49-F238E27FC236}">
                <a16:creationId xmlns:a16="http://schemas.microsoft.com/office/drawing/2014/main" id="{11DAB715-FB93-47D5-B92B-66F0DE25DBD7}"/>
              </a:ext>
            </a:extLst>
          </p:cNvPr>
          <p:cNvSpPr txBox="1">
            <a:spLocks/>
          </p:cNvSpPr>
          <p:nvPr/>
        </p:nvSpPr>
        <p:spPr>
          <a:xfrm>
            <a:off x="6778487" y="6419378"/>
            <a:ext cx="68333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rgbClr val="10264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z="1400" smtClean="0">
                <a:solidFill>
                  <a:schemeClr val="tx1"/>
                </a:solidFill>
              </a:rPr>
              <a:pPr/>
              <a:t>24</a:t>
            </a:fld>
            <a:endParaRPr lang="en-US" sz="1400">
              <a:solidFill>
                <a:schemeClr val="tx1"/>
              </a:solidFill>
            </a:endParaRPr>
          </a:p>
        </p:txBody>
      </p:sp>
    </p:spTree>
    <p:extLst>
      <p:ext uri="{BB962C8B-B14F-4D97-AF65-F5344CB8AC3E}">
        <p14:creationId xmlns:p14="http://schemas.microsoft.com/office/powerpoint/2010/main" val="4120785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D511-3837-4488-AE38-76E00E036BE1}"/>
              </a:ext>
              <a:ext uri="{C183D7F6-B498-43B3-948B-1728B52AA6E4}">
                <adec:decorative xmlns:adec="http://schemas.microsoft.com/office/drawing/2017/decorative" val="1"/>
              </a:ext>
            </a:extLst>
          </p:cNvPr>
          <p:cNvSpPr>
            <a:spLocks noGrp="1"/>
          </p:cNvSpPr>
          <p:nvPr>
            <p:ph type="title" idx="4294967295"/>
          </p:nvPr>
        </p:nvSpPr>
        <p:spPr>
          <a:xfrm>
            <a:off x="103472" y="96377"/>
            <a:ext cx="9877646" cy="1320800"/>
          </a:xfrm>
        </p:spPr>
        <p:txBody>
          <a:bodyPr>
            <a:normAutofit/>
          </a:bodyPr>
          <a:lstStyle/>
          <a:p>
            <a:r>
              <a:rPr lang="en-US"/>
              <a:t>Preparation for ACCESS in WIDA AMS</a:t>
            </a:r>
          </a:p>
        </p:txBody>
      </p:sp>
      <p:sp>
        <p:nvSpPr>
          <p:cNvPr id="3" name="Text Placeholder 2">
            <a:extLst>
              <a:ext uri="{FF2B5EF4-FFF2-40B4-BE49-F238E27FC236}">
                <a16:creationId xmlns:a16="http://schemas.microsoft.com/office/drawing/2014/main" id="{E9291C64-8EDF-4916-8D23-CEFA8A1B86BC}"/>
              </a:ext>
              <a:ext uri="{C183D7F6-B498-43B3-948B-1728B52AA6E4}">
                <adec:decorative xmlns:adec="http://schemas.microsoft.com/office/drawing/2017/decorative" val="1"/>
              </a:ext>
            </a:extLst>
          </p:cNvPr>
          <p:cNvSpPr>
            <a:spLocks noGrp="1"/>
          </p:cNvSpPr>
          <p:nvPr>
            <p:ph type="body" sz="quarter" idx="4294967295"/>
          </p:nvPr>
        </p:nvSpPr>
        <p:spPr>
          <a:xfrm>
            <a:off x="103472" y="1417177"/>
            <a:ext cx="11092612" cy="6262688"/>
          </a:xfrm>
        </p:spPr>
        <p:txBody>
          <a:bodyPr>
            <a:normAutofit/>
          </a:bodyPr>
          <a:lstStyle/>
          <a:p>
            <a:pPr lvl="0"/>
            <a:r>
              <a:rPr lang="en-US" sz="2800">
                <a:solidFill>
                  <a:prstClr val="black">
                    <a:lumMod val="75000"/>
                    <a:lumOff val="25000"/>
                  </a:prstClr>
                </a:solidFill>
              </a:rPr>
              <a:t>Make sure District Technology Coordinators (DTCs) have updated all required testing devices with the latest updates for ACCESS testing.</a:t>
            </a:r>
          </a:p>
          <a:p>
            <a:pPr lvl="0"/>
            <a:r>
              <a:rPr lang="en-US" sz="2800">
                <a:solidFill>
                  <a:prstClr val="black">
                    <a:lumMod val="75000"/>
                    <a:lumOff val="25000"/>
                  </a:prstClr>
                </a:solidFill>
              </a:rPr>
              <a:t>Make sure the DTC has completed the Technology Checklist.</a:t>
            </a:r>
          </a:p>
          <a:p>
            <a:pPr lvl="0"/>
            <a:r>
              <a:rPr lang="en-US" sz="2800">
                <a:solidFill>
                  <a:prstClr val="black">
                    <a:lumMod val="75000"/>
                    <a:lumOff val="25000"/>
                  </a:prstClr>
                </a:solidFill>
              </a:rPr>
              <a:t>Inventory all testing materials and file any discrepancies on the Accountability Form in WIDA Assessment Management System (AMS).</a:t>
            </a:r>
          </a:p>
          <a:p>
            <a:pPr lvl="0"/>
            <a:r>
              <a:rPr lang="en-US" sz="2800">
                <a:solidFill>
                  <a:prstClr val="black">
                    <a:lumMod val="75000"/>
                    <a:lumOff val="25000"/>
                  </a:prstClr>
                </a:solidFill>
              </a:rPr>
              <a:t>Reviewed all pre-populated online test sessions and added any new grades 1-12 students into test sessions. </a:t>
            </a:r>
            <a:r>
              <a:rPr lang="en-US" sz="2800" b="1">
                <a:solidFill>
                  <a:prstClr val="black">
                    <a:lumMod val="75000"/>
                    <a:lumOff val="25000"/>
                  </a:prstClr>
                </a:solidFill>
              </a:rPr>
              <a:t>Do not add Kindergarten, Alternate ACCESS or Accommodated students to WIDA AMS, they take paper/pencil.</a:t>
            </a:r>
          </a:p>
          <a:p>
            <a:pPr lvl="0"/>
            <a:endParaRPr lang="en-US" sz="2400">
              <a:solidFill>
                <a:prstClr val="black">
                  <a:lumMod val="75000"/>
                  <a:lumOff val="25000"/>
                </a:prstClr>
              </a:solidFill>
            </a:endParaRPr>
          </a:p>
          <a:p>
            <a:pPr lvl="0"/>
            <a:endParaRPr lang="en-US" sz="2400">
              <a:solidFill>
                <a:prstClr val="black">
                  <a:lumMod val="75000"/>
                  <a:lumOff val="25000"/>
                </a:prstClr>
              </a:solidFill>
            </a:endParaRPr>
          </a:p>
          <a:p>
            <a:pPr lvl="0"/>
            <a:endParaRPr lang="en-US" sz="2400">
              <a:solidFill>
                <a:prstClr val="black">
                  <a:lumMod val="75000"/>
                  <a:lumOff val="25000"/>
                </a:prstClr>
              </a:solidFill>
            </a:endParaRPr>
          </a:p>
          <a:p>
            <a:pPr marL="457200" lvl="1" indent="0">
              <a:buNone/>
            </a:pPr>
            <a:endParaRPr lang="en-US"/>
          </a:p>
          <a:p>
            <a:pPr lvl="1"/>
            <a:endParaRPr lang="en-US"/>
          </a:p>
          <a:p>
            <a:pPr lvl="1"/>
            <a:endParaRPr lang="en-US"/>
          </a:p>
        </p:txBody>
      </p:sp>
      <p:sp>
        <p:nvSpPr>
          <p:cNvPr id="7" name="Slide Number Placeholder 6">
            <a:extLst>
              <a:ext uri="{FF2B5EF4-FFF2-40B4-BE49-F238E27FC236}">
                <a16:creationId xmlns:a16="http://schemas.microsoft.com/office/drawing/2014/main" id="{571F493A-399B-47A8-AA87-D5E9FA7F0E8A}"/>
              </a:ext>
            </a:extLst>
          </p:cNvPr>
          <p:cNvSpPr>
            <a:spLocks noGrp="1"/>
          </p:cNvSpPr>
          <p:nvPr>
            <p:ph type="sldNum" sz="quarter" idx="4294967295"/>
          </p:nvPr>
        </p:nvSpPr>
        <p:spPr>
          <a:xfrm>
            <a:off x="6991278" y="6415076"/>
            <a:ext cx="683339" cy="365125"/>
          </a:xfrm>
        </p:spPr>
        <p:txBody>
          <a:bodyPr/>
          <a:lstStyle/>
          <a:p>
            <a:fld id="{91BD7323-49BF-4C97-8773-5EC64C492009}" type="slidenum">
              <a:rPr lang="en-US" smtClean="0">
                <a:solidFill>
                  <a:schemeClr val="bg1"/>
                </a:solidFill>
              </a:rPr>
              <a:pPr/>
              <a:t>25</a:t>
            </a:fld>
            <a:endParaRPr lang="en-US">
              <a:solidFill>
                <a:schemeClr val="bg1"/>
              </a:solidFill>
            </a:endParaRPr>
          </a:p>
        </p:txBody>
      </p:sp>
    </p:spTree>
    <p:extLst>
      <p:ext uri="{BB962C8B-B14F-4D97-AF65-F5344CB8AC3E}">
        <p14:creationId xmlns:p14="http://schemas.microsoft.com/office/powerpoint/2010/main" val="71257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8FD6E-07C5-449C-96FD-E6BABFF9413C}"/>
              </a:ext>
            </a:extLst>
          </p:cNvPr>
          <p:cNvSpPr>
            <a:spLocks noGrp="1"/>
          </p:cNvSpPr>
          <p:nvPr>
            <p:ph type="title"/>
          </p:nvPr>
        </p:nvSpPr>
        <p:spPr>
          <a:xfrm>
            <a:off x="147734" y="73025"/>
            <a:ext cx="11896531" cy="1139306"/>
          </a:xfrm>
        </p:spPr>
        <p:txBody>
          <a:bodyPr>
            <a:normAutofit fontScale="90000"/>
          </a:bodyPr>
          <a:lstStyle/>
          <a:p>
            <a:r>
              <a:rPr lang="en-US"/>
              <a:t>Initial Materials Order for ACCESS- DRC Calculations </a:t>
            </a:r>
          </a:p>
        </p:txBody>
      </p:sp>
      <p:sp>
        <p:nvSpPr>
          <p:cNvPr id="5" name="Content Placeholder 4">
            <a:extLst>
              <a:ext uri="{FF2B5EF4-FFF2-40B4-BE49-F238E27FC236}">
                <a16:creationId xmlns:a16="http://schemas.microsoft.com/office/drawing/2014/main" id="{B3D8A286-60C8-4F75-A5D0-045B91D20FC7}"/>
              </a:ext>
            </a:extLst>
          </p:cNvPr>
          <p:cNvSpPr>
            <a:spLocks noGrp="1"/>
          </p:cNvSpPr>
          <p:nvPr>
            <p:ph idx="1"/>
          </p:nvPr>
        </p:nvSpPr>
        <p:spPr>
          <a:xfrm>
            <a:off x="222465" y="1194139"/>
            <a:ext cx="10121162" cy="4351338"/>
          </a:xfrm>
        </p:spPr>
        <p:txBody>
          <a:bodyPr>
            <a:noAutofit/>
          </a:bodyPr>
          <a:lstStyle/>
          <a:p>
            <a:r>
              <a:rPr lang="en-US" sz="2000"/>
              <a:t>Manuals: 1 for every district, 1 for every school</a:t>
            </a:r>
          </a:p>
          <a:p>
            <a:r>
              <a:rPr lang="en-US" sz="2000"/>
              <a:t>District/School labels: A minimum of 5 sheets to every site that receives a packing list</a:t>
            </a:r>
          </a:p>
          <a:p>
            <a:r>
              <a:rPr lang="en-US" sz="2000"/>
              <a:t>Test Administrator Scripts (Paper and Online): 1 for every 8 students </a:t>
            </a:r>
          </a:p>
          <a:p>
            <a:r>
              <a:rPr lang="en-US" sz="2000"/>
              <a:t>Student Test Booklets (Paper): 1 for every student</a:t>
            </a:r>
          </a:p>
          <a:p>
            <a:r>
              <a:rPr lang="en-US" sz="2000"/>
              <a:t>Speaking Test Booklets (Paper): 1 for every 8 students</a:t>
            </a:r>
          </a:p>
          <a:p>
            <a:r>
              <a:rPr lang="en-US" sz="2000"/>
              <a:t>Listening and Speaking CDs (Paper): 1 for every 8 students</a:t>
            </a:r>
          </a:p>
          <a:p>
            <a:r>
              <a:rPr lang="en-US" sz="2000"/>
              <a:t>Kindergarten Kit (Kindergarten): 1 for every 15 students</a:t>
            </a:r>
          </a:p>
          <a:p>
            <a:r>
              <a:rPr lang="en-US" sz="2000"/>
              <a:t>Large print and Braille kits: 1 for every student identified</a:t>
            </a:r>
          </a:p>
          <a:p>
            <a:r>
              <a:rPr lang="en-US" sz="2000"/>
              <a:t>Test Administrator Scripts (Alternate): 1 for every 4 students</a:t>
            </a:r>
          </a:p>
          <a:p>
            <a:r>
              <a:rPr lang="en-US" sz="2000"/>
              <a:t>Student Response Booklet (Alternate): 1 for every student</a:t>
            </a:r>
          </a:p>
          <a:p>
            <a:r>
              <a:rPr lang="en-US" sz="2000"/>
              <a:t>Student Test Booklets (Alternate): 1 for every 4 students</a:t>
            </a:r>
          </a:p>
        </p:txBody>
      </p:sp>
      <p:sp>
        <p:nvSpPr>
          <p:cNvPr id="6" name="Rectangle: Rounded Corners 5">
            <a:extLst>
              <a:ext uri="{FF2B5EF4-FFF2-40B4-BE49-F238E27FC236}">
                <a16:creationId xmlns:a16="http://schemas.microsoft.com/office/drawing/2014/main" id="{ED98B27F-7600-4FEE-A689-1E108968EDF5}"/>
              </a:ext>
            </a:extLst>
          </p:cNvPr>
          <p:cNvSpPr/>
          <p:nvPr/>
        </p:nvSpPr>
        <p:spPr>
          <a:xfrm>
            <a:off x="8263156" y="2056609"/>
            <a:ext cx="3345652" cy="33962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Districts receive a 15% overage of paper materials needed for test administration which is split between the district and the schools. If a district places an initial order for 10 or fewer tests, no overage is shipped.</a:t>
            </a:r>
          </a:p>
        </p:txBody>
      </p:sp>
      <p:sp>
        <p:nvSpPr>
          <p:cNvPr id="10" name="Rectangle 9">
            <a:extLst>
              <a:ext uri="{FF2B5EF4-FFF2-40B4-BE49-F238E27FC236}">
                <a16:creationId xmlns:a16="http://schemas.microsoft.com/office/drawing/2014/main" id="{69E5FD6E-65EE-4906-95DA-9CB8EE076454}"/>
              </a:ext>
            </a:extLst>
          </p:cNvPr>
          <p:cNvSpPr/>
          <p:nvPr/>
        </p:nvSpPr>
        <p:spPr>
          <a:xfrm>
            <a:off x="6934335" y="6283488"/>
            <a:ext cx="438069" cy="369332"/>
          </a:xfrm>
          <a:prstGeom prst="rect">
            <a:avLst/>
          </a:prstGeom>
        </p:spPr>
        <p:txBody>
          <a:bodyPr wrap="none">
            <a:spAutoFit/>
          </a:bodyPr>
          <a:lstStyle/>
          <a:p>
            <a:fld id="{107962ED-DCD7-488F-9D19-92E66C3464E5}" type="slidenum">
              <a:rPr lang="en-US">
                <a:solidFill>
                  <a:schemeClr val="bg2"/>
                </a:solidFill>
              </a:rPr>
              <a:t>26</a:t>
            </a:fld>
            <a:endParaRPr lang="en-US"/>
          </a:p>
        </p:txBody>
      </p:sp>
    </p:spTree>
    <p:extLst>
      <p:ext uri="{BB962C8B-B14F-4D97-AF65-F5344CB8AC3E}">
        <p14:creationId xmlns:p14="http://schemas.microsoft.com/office/powerpoint/2010/main" val="24963832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D692B-E5DB-455A-9C00-C713B6B5EACD}"/>
              </a:ext>
            </a:extLst>
          </p:cNvPr>
          <p:cNvSpPr>
            <a:spLocks noGrp="1"/>
          </p:cNvSpPr>
          <p:nvPr>
            <p:ph type="title"/>
          </p:nvPr>
        </p:nvSpPr>
        <p:spPr>
          <a:xfrm>
            <a:off x="318083" y="18255"/>
            <a:ext cx="10515600" cy="1325563"/>
          </a:xfrm>
        </p:spPr>
        <p:txBody>
          <a:bodyPr/>
          <a:lstStyle/>
          <a:p>
            <a:r>
              <a:rPr lang="en-US"/>
              <a:t>Additional Materials Ordering</a:t>
            </a:r>
          </a:p>
        </p:txBody>
      </p:sp>
      <p:sp>
        <p:nvSpPr>
          <p:cNvPr id="3" name="Content Placeholder 2">
            <a:extLst>
              <a:ext uri="{FF2B5EF4-FFF2-40B4-BE49-F238E27FC236}">
                <a16:creationId xmlns:a16="http://schemas.microsoft.com/office/drawing/2014/main" id="{C6D8CA8A-C791-448C-9A6C-2E33E5F0043E}"/>
              </a:ext>
            </a:extLst>
          </p:cNvPr>
          <p:cNvSpPr>
            <a:spLocks noGrp="1"/>
          </p:cNvSpPr>
          <p:nvPr>
            <p:ph idx="1"/>
          </p:nvPr>
        </p:nvSpPr>
        <p:spPr>
          <a:xfrm>
            <a:off x="318083" y="1253331"/>
            <a:ext cx="11107723" cy="4351338"/>
          </a:xfrm>
        </p:spPr>
        <p:txBody>
          <a:bodyPr>
            <a:normAutofit fontScale="85000" lnSpcReduction="20000"/>
          </a:bodyPr>
          <a:lstStyle/>
          <a:p>
            <a:r>
              <a:rPr lang="en-US"/>
              <a:t>DACs are responsible for placing additional order(s). Please email </a:t>
            </a:r>
            <a:r>
              <a:rPr lang="en-US">
                <a:hlinkClick r:id="rId3"/>
              </a:rPr>
              <a:t>Chris Williams </a:t>
            </a:r>
            <a:r>
              <a:rPr lang="en-US"/>
              <a:t>for additional ordering permission. </a:t>
            </a:r>
          </a:p>
          <a:p>
            <a:r>
              <a:rPr lang="en-US"/>
              <a:t>Districts should use the “District Level Additional Orders Only Site” in WIDA AMS to order additional materials.</a:t>
            </a:r>
          </a:p>
          <a:p>
            <a:r>
              <a:rPr lang="en-US"/>
              <a:t>Most materials are available for districts to order.</a:t>
            </a:r>
          </a:p>
          <a:p>
            <a:r>
              <a:rPr lang="en-US"/>
              <a:t>Orders containing only DRC return labels or UPS return shipping labels are sent electronically to the district.</a:t>
            </a:r>
          </a:p>
          <a:p>
            <a:r>
              <a:rPr lang="en-US"/>
              <a:t>WIDA offers the following materials on the </a:t>
            </a:r>
            <a:r>
              <a:rPr lang="en-US">
                <a:hlinkClick r:id="rId4"/>
              </a:rPr>
              <a:t>WIDA Secure Portal </a:t>
            </a:r>
            <a:r>
              <a:rPr lang="en-US"/>
              <a:t>for districts to download and not ordered as additional materials:</a:t>
            </a:r>
          </a:p>
          <a:p>
            <a:pPr lvl="1"/>
            <a:r>
              <a:rPr lang="en-US"/>
              <a:t>Test Administration Manual</a:t>
            </a:r>
          </a:p>
          <a:p>
            <a:pPr lvl="1"/>
            <a:r>
              <a:rPr lang="en-US"/>
              <a:t>District and School Test Coordinator Manual</a:t>
            </a:r>
          </a:p>
          <a:p>
            <a:pPr lvl="1"/>
            <a:r>
              <a:rPr lang="en-US"/>
              <a:t>Grade 4-12 Online Test Administrator Scripts</a:t>
            </a:r>
          </a:p>
          <a:p>
            <a:pPr lvl="1"/>
            <a:r>
              <a:rPr lang="en-US"/>
              <a:t>Nondisclosure and User Agreement</a:t>
            </a:r>
          </a:p>
        </p:txBody>
      </p:sp>
      <p:sp>
        <p:nvSpPr>
          <p:cNvPr id="8" name="Rectangle 7">
            <a:extLst>
              <a:ext uri="{FF2B5EF4-FFF2-40B4-BE49-F238E27FC236}">
                <a16:creationId xmlns:a16="http://schemas.microsoft.com/office/drawing/2014/main" id="{8780B367-5C81-4994-9DE1-9EA86115033E}"/>
              </a:ext>
            </a:extLst>
          </p:cNvPr>
          <p:cNvSpPr/>
          <p:nvPr/>
        </p:nvSpPr>
        <p:spPr>
          <a:xfrm>
            <a:off x="6969846" y="6360272"/>
            <a:ext cx="452368" cy="369332"/>
          </a:xfrm>
          <a:prstGeom prst="rect">
            <a:avLst/>
          </a:prstGeom>
        </p:spPr>
        <p:txBody>
          <a:bodyPr wrap="none">
            <a:spAutoFit/>
          </a:bodyPr>
          <a:lstStyle/>
          <a:p>
            <a:fld id="{F93A4AA6-C5B9-49A0-8B73-A7D3574B1BA4}" type="slidenum">
              <a:rPr lang="en-US">
                <a:solidFill>
                  <a:schemeClr val="bg2"/>
                </a:solidFill>
              </a:rPr>
              <a:t>27</a:t>
            </a:fld>
            <a:endParaRPr lang="en-US"/>
          </a:p>
        </p:txBody>
      </p:sp>
    </p:spTree>
    <p:extLst>
      <p:ext uri="{BB962C8B-B14F-4D97-AF65-F5344CB8AC3E}">
        <p14:creationId xmlns:p14="http://schemas.microsoft.com/office/powerpoint/2010/main" val="41859570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1"/>
              </a:ext>
            </a:extLst>
          </p:cNvPr>
          <p:cNvSpPr>
            <a:spLocks noGrp="1"/>
          </p:cNvSpPr>
          <p:nvPr>
            <p:ph type="title"/>
          </p:nvPr>
        </p:nvSpPr>
        <p:spPr>
          <a:xfrm>
            <a:off x="305922" y="-58529"/>
            <a:ext cx="11702395" cy="1320800"/>
          </a:xfrm>
        </p:spPr>
        <p:txBody>
          <a:bodyPr/>
          <a:lstStyle/>
          <a:p>
            <a:r>
              <a:rPr lang="en-US"/>
              <a:t>New For ACCESS</a:t>
            </a:r>
          </a:p>
        </p:txBody>
      </p:sp>
      <p:sp>
        <p:nvSpPr>
          <p:cNvPr id="5" name="Text Placeholder 4">
            <a:extLst>
              <a:ext uri="{C183D7F6-B498-43B3-948B-1728B52AA6E4}">
                <adec:decorative xmlns:adec="http://schemas.microsoft.com/office/drawing/2017/decorative" val="1"/>
              </a:ext>
            </a:extLst>
          </p:cNvPr>
          <p:cNvSpPr>
            <a:spLocks noGrp="1"/>
          </p:cNvSpPr>
          <p:nvPr>
            <p:ph type="body" sz="quarter" idx="13"/>
          </p:nvPr>
        </p:nvSpPr>
        <p:spPr>
          <a:xfrm>
            <a:off x="478248" y="1416555"/>
            <a:ext cx="10017474" cy="5245613"/>
          </a:xfrm>
        </p:spPr>
        <p:txBody>
          <a:bodyPr vert="horz" lIns="91440" tIns="45720" rIns="91440" bIns="45720" rtlCol="0" anchor="t">
            <a:normAutofit/>
          </a:bodyPr>
          <a:lstStyle/>
          <a:p>
            <a:r>
              <a:rPr lang="en-US"/>
              <a:t>Training Courses and quizzes are updated on the WIDA Secure Portal.</a:t>
            </a:r>
          </a:p>
          <a:p>
            <a:r>
              <a:rPr lang="en-US"/>
              <a:t>New updates to test security in the manuals with devices that can't be used during testing within the Test Administration (TA) scripts.</a:t>
            </a:r>
          </a:p>
          <a:p>
            <a:endParaRPr lang="en-US"/>
          </a:p>
          <a:p>
            <a:endParaRPr lang="en-US"/>
          </a:p>
        </p:txBody>
      </p:sp>
      <p:sp>
        <p:nvSpPr>
          <p:cNvPr id="7" name="Slide Number Placeholder 6">
            <a:extLst>
              <a:ext uri="{FF2B5EF4-FFF2-40B4-BE49-F238E27FC236}">
                <a16:creationId xmlns:a16="http://schemas.microsoft.com/office/drawing/2014/main" id="{AF7796C0-C4AE-4C79-833F-CA01FB70A645}"/>
              </a:ext>
            </a:extLst>
          </p:cNvPr>
          <p:cNvSpPr>
            <a:spLocks noGrp="1"/>
          </p:cNvSpPr>
          <p:nvPr>
            <p:ph type="sldNum" sz="quarter" idx="4294967295"/>
          </p:nvPr>
        </p:nvSpPr>
        <p:spPr>
          <a:xfrm>
            <a:off x="6793940" y="6461463"/>
            <a:ext cx="683339" cy="365125"/>
          </a:xfrm>
        </p:spPr>
        <p:txBody>
          <a:bodyPr/>
          <a:lstStyle/>
          <a:p>
            <a:fld id="{91BD7323-49BF-4C97-8773-5EC64C492009}" type="slidenum">
              <a:rPr lang="en-US" smtClean="0">
                <a:solidFill>
                  <a:schemeClr val="bg1"/>
                </a:solidFill>
              </a:rPr>
              <a:t>28</a:t>
            </a:fld>
            <a:endParaRPr lang="en-US">
              <a:solidFill>
                <a:schemeClr val="bg1"/>
              </a:solidFill>
            </a:endParaRPr>
          </a:p>
        </p:txBody>
      </p:sp>
    </p:spTree>
    <p:extLst>
      <p:ext uri="{BB962C8B-B14F-4D97-AF65-F5344CB8AC3E}">
        <p14:creationId xmlns:p14="http://schemas.microsoft.com/office/powerpoint/2010/main" val="1771496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60F52-14FB-FA6C-2C0D-78BFFB1C8166}"/>
              </a:ext>
            </a:extLst>
          </p:cNvPr>
          <p:cNvSpPr>
            <a:spLocks noGrp="1"/>
          </p:cNvSpPr>
          <p:nvPr>
            <p:ph type="title"/>
          </p:nvPr>
        </p:nvSpPr>
        <p:spPr>
          <a:xfrm>
            <a:off x="83820" y="-184281"/>
            <a:ext cx="10515600" cy="1325563"/>
          </a:xfrm>
        </p:spPr>
        <p:txBody>
          <a:bodyPr/>
          <a:lstStyle/>
          <a:p>
            <a:r>
              <a:rPr lang="en-US"/>
              <a:t>New For </a:t>
            </a:r>
            <a:r>
              <a:rPr lang="en-US">
                <a:hlinkClick r:id="rId2"/>
              </a:rPr>
              <a:t>WIDA AMS</a:t>
            </a:r>
            <a:endParaRPr lang="en-US"/>
          </a:p>
        </p:txBody>
      </p:sp>
      <p:sp>
        <p:nvSpPr>
          <p:cNvPr id="3" name="Content Placeholder 2">
            <a:extLst>
              <a:ext uri="{FF2B5EF4-FFF2-40B4-BE49-F238E27FC236}">
                <a16:creationId xmlns:a16="http://schemas.microsoft.com/office/drawing/2014/main" id="{50CDAF6C-91BD-B2B2-B0A7-DA2489C58A19}"/>
              </a:ext>
            </a:extLst>
          </p:cNvPr>
          <p:cNvSpPr>
            <a:spLocks noGrp="1"/>
          </p:cNvSpPr>
          <p:nvPr>
            <p:ph idx="1"/>
          </p:nvPr>
        </p:nvSpPr>
        <p:spPr>
          <a:xfrm>
            <a:off x="276987" y="897175"/>
            <a:ext cx="11913870" cy="4644549"/>
          </a:xfrm>
        </p:spPr>
        <p:txBody>
          <a:bodyPr vert="horz" lIns="91440" tIns="45720" rIns="91440" bIns="45720" rtlCol="0" anchor="t">
            <a:normAutofit lnSpcReduction="10000"/>
          </a:bodyPr>
          <a:lstStyle/>
          <a:p>
            <a:pPr algn="l">
              <a:buFont typeface="Arial" panose="020B0604020202020204" pitchFamily="34" charset="0"/>
              <a:buChar char="•"/>
            </a:pPr>
            <a:r>
              <a:rPr lang="en-US" b="0" i="0">
                <a:solidFill>
                  <a:srgbClr val="2F2F2F"/>
                </a:solidFill>
                <a:effectLst/>
                <a:latin typeface="RedHatText-Regular"/>
              </a:rPr>
              <a:t>View all student demographic details in one tab, and quickly move to the next to add or remove accommodations in the new student management application.</a:t>
            </a:r>
          </a:p>
          <a:p>
            <a:pPr algn="l">
              <a:buFont typeface="Arial" panose="020B0604020202020204" pitchFamily="34" charset="0"/>
              <a:buChar char="•"/>
            </a:pPr>
            <a:r>
              <a:rPr lang="en-US" b="0" i="0">
                <a:solidFill>
                  <a:srgbClr val="2F2F2F"/>
                </a:solidFill>
                <a:effectLst/>
                <a:latin typeface="RedHatText-Regular"/>
              </a:rPr>
              <a:t>Review, edit and create new registrations (the new name for “test sessions”) on a refreshed test management interface.</a:t>
            </a:r>
          </a:p>
          <a:p>
            <a:pPr algn="l">
              <a:buFont typeface="Arial" panose="020B0604020202020204" pitchFamily="34" charset="0"/>
              <a:buChar char="•"/>
            </a:pPr>
            <a:r>
              <a:rPr lang="en-US" b="0" i="0">
                <a:solidFill>
                  <a:srgbClr val="2F2F2F"/>
                </a:solidFill>
                <a:effectLst/>
                <a:latin typeface="RedHatText-Regular"/>
              </a:rPr>
              <a:t>Easily navigate in and between applications with clearly identifiable buttons, and quickly locate options to print test tickets and run tier placement reports.</a:t>
            </a:r>
          </a:p>
          <a:p>
            <a:r>
              <a:rPr lang="en-US" b="0" i="0">
                <a:solidFill>
                  <a:srgbClr val="2F2F2F"/>
                </a:solidFill>
                <a:effectLst/>
                <a:latin typeface="RedHatText-Regular"/>
              </a:rPr>
              <a:t>The new import management application allows district and school staff to upload a file with the students’ information and add those students to automatically generated registrations at the same time. The new application also identifies any errors in the import file for correction.</a:t>
            </a:r>
            <a:endParaRPr lang="en-US"/>
          </a:p>
        </p:txBody>
      </p:sp>
      <p:sp>
        <p:nvSpPr>
          <p:cNvPr id="4" name="Slide Number Placeholder 3">
            <a:extLst>
              <a:ext uri="{FF2B5EF4-FFF2-40B4-BE49-F238E27FC236}">
                <a16:creationId xmlns:a16="http://schemas.microsoft.com/office/drawing/2014/main" id="{011F3965-65ED-5376-FC8A-F8A5CCA8F46C}"/>
              </a:ext>
            </a:extLst>
          </p:cNvPr>
          <p:cNvSpPr txBox="1">
            <a:spLocks/>
          </p:cNvSpPr>
          <p:nvPr/>
        </p:nvSpPr>
        <p:spPr>
          <a:xfrm>
            <a:off x="6882018" y="627769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29</a:t>
            </a:fld>
            <a:endParaRPr lang="en-US">
              <a:solidFill>
                <a:schemeClr val="bg1"/>
              </a:solidFill>
            </a:endParaRPr>
          </a:p>
        </p:txBody>
      </p:sp>
    </p:spTree>
    <p:extLst>
      <p:ext uri="{BB962C8B-B14F-4D97-AF65-F5344CB8AC3E}">
        <p14:creationId xmlns:p14="http://schemas.microsoft.com/office/powerpoint/2010/main" val="1083796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CED30-490E-1578-011C-D61D4DA703FA}"/>
              </a:ext>
            </a:extLst>
          </p:cNvPr>
          <p:cNvSpPr>
            <a:spLocks noGrp="1"/>
          </p:cNvSpPr>
          <p:nvPr>
            <p:ph type="title"/>
          </p:nvPr>
        </p:nvSpPr>
        <p:spPr/>
        <p:txBody>
          <a:bodyPr/>
          <a:lstStyle/>
          <a:p>
            <a:r>
              <a:rPr lang="en-US"/>
              <a:t>Policy and Guidance</a:t>
            </a:r>
          </a:p>
        </p:txBody>
      </p:sp>
      <p:sp>
        <p:nvSpPr>
          <p:cNvPr id="3" name="Content Placeholder 2">
            <a:extLst>
              <a:ext uri="{FF2B5EF4-FFF2-40B4-BE49-F238E27FC236}">
                <a16:creationId xmlns:a16="http://schemas.microsoft.com/office/drawing/2014/main" id="{35057BB0-4873-E200-4821-535402BFFCD0}"/>
              </a:ext>
            </a:extLst>
          </p:cNvPr>
          <p:cNvSpPr>
            <a:spLocks noGrp="1"/>
          </p:cNvSpPr>
          <p:nvPr>
            <p:ph type="body" idx="1"/>
          </p:nvPr>
        </p:nvSpPr>
        <p:spPr/>
        <p:txBody>
          <a:bodyPr vert="horz" lIns="91440" tIns="45720" rIns="91440" bIns="45720" rtlCol="0" anchor="t">
            <a:normAutofit/>
          </a:bodyPr>
          <a:lstStyle/>
          <a:p>
            <a:r>
              <a:rPr lang="en-US"/>
              <a:t>WIDA Screeners (Kindergarten and Online) and ACCESS for ELLs (ACCESS-Online and Paper, Kindergarten and WIDA Alternate ACCESS)</a:t>
            </a:r>
          </a:p>
        </p:txBody>
      </p:sp>
    </p:spTree>
    <p:extLst>
      <p:ext uri="{BB962C8B-B14F-4D97-AF65-F5344CB8AC3E}">
        <p14:creationId xmlns:p14="http://schemas.microsoft.com/office/powerpoint/2010/main" val="1181337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E991-8491-0882-0FEB-28CE590140F7}"/>
              </a:ext>
            </a:extLst>
          </p:cNvPr>
          <p:cNvSpPr>
            <a:spLocks noGrp="1"/>
          </p:cNvSpPr>
          <p:nvPr>
            <p:ph type="title"/>
          </p:nvPr>
        </p:nvSpPr>
        <p:spPr>
          <a:xfrm>
            <a:off x="317090" y="384790"/>
            <a:ext cx="10515600" cy="1325563"/>
          </a:xfrm>
        </p:spPr>
        <p:txBody>
          <a:bodyPr/>
          <a:lstStyle/>
          <a:p>
            <a:r>
              <a:rPr lang="en-US"/>
              <a:t>No Changes to Tasks in WIDA AMS</a:t>
            </a:r>
          </a:p>
        </p:txBody>
      </p:sp>
      <p:sp>
        <p:nvSpPr>
          <p:cNvPr id="3" name="Content Placeholder 2">
            <a:extLst>
              <a:ext uri="{FF2B5EF4-FFF2-40B4-BE49-F238E27FC236}">
                <a16:creationId xmlns:a16="http://schemas.microsoft.com/office/drawing/2014/main" id="{18B319EA-2910-9C8D-9D49-B248D8AA7123}"/>
              </a:ext>
            </a:extLst>
          </p:cNvPr>
          <p:cNvSpPr>
            <a:spLocks noGrp="1"/>
          </p:cNvSpPr>
          <p:nvPr>
            <p:ph idx="1"/>
          </p:nvPr>
        </p:nvSpPr>
        <p:spPr>
          <a:xfrm>
            <a:off x="470776" y="1970378"/>
            <a:ext cx="7025640" cy="4351338"/>
          </a:xfrm>
        </p:spPr>
        <p:txBody>
          <a:bodyPr>
            <a:normAutofit/>
          </a:bodyPr>
          <a:lstStyle/>
          <a:p>
            <a:r>
              <a:rPr lang="en-US" sz="3600"/>
              <a:t>Creating user accounts</a:t>
            </a:r>
          </a:p>
          <a:p>
            <a:r>
              <a:rPr lang="en-US" sz="3600"/>
              <a:t>Ordering materials</a:t>
            </a:r>
          </a:p>
          <a:p>
            <a:r>
              <a:rPr lang="en-US" sz="3600"/>
              <a:t>Scoring WIDA Screener responses</a:t>
            </a:r>
          </a:p>
          <a:p>
            <a:r>
              <a:rPr lang="en-US" sz="3600"/>
              <a:t>Conducting data validation</a:t>
            </a:r>
          </a:p>
        </p:txBody>
      </p:sp>
      <p:sp>
        <p:nvSpPr>
          <p:cNvPr id="4" name="Slide Number Placeholder 3">
            <a:extLst>
              <a:ext uri="{FF2B5EF4-FFF2-40B4-BE49-F238E27FC236}">
                <a16:creationId xmlns:a16="http://schemas.microsoft.com/office/drawing/2014/main" id="{9F62DF42-36F1-7EC0-24E7-4F5D639BEEE0}"/>
              </a:ext>
            </a:extLst>
          </p:cNvPr>
          <p:cNvSpPr txBox="1">
            <a:spLocks/>
          </p:cNvSpPr>
          <p:nvPr/>
        </p:nvSpPr>
        <p:spPr>
          <a:xfrm>
            <a:off x="6911514" y="6291793"/>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30</a:t>
            </a:fld>
            <a:endParaRPr lang="en-US">
              <a:solidFill>
                <a:schemeClr val="bg1"/>
              </a:solidFill>
            </a:endParaRPr>
          </a:p>
        </p:txBody>
      </p:sp>
    </p:spTree>
    <p:extLst>
      <p:ext uri="{BB962C8B-B14F-4D97-AF65-F5344CB8AC3E}">
        <p14:creationId xmlns:p14="http://schemas.microsoft.com/office/powerpoint/2010/main" val="1993159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2">
            <a:extLst>
              <a:ext uri="{C183D7F6-B498-43B3-948B-1728B52AA6E4}">
                <adec:decorative xmlns:adec="http://schemas.microsoft.com/office/drawing/2017/decorative" val="1"/>
              </a:ext>
            </a:extLst>
          </p:cNvPr>
          <p:cNvSpPr>
            <a:spLocks noGrp="1"/>
          </p:cNvSpPr>
          <p:nvPr>
            <p:ph type="title"/>
          </p:nvPr>
        </p:nvSpPr>
        <p:spPr>
          <a:xfrm>
            <a:off x="406400" y="533400"/>
            <a:ext cx="10160000" cy="1066800"/>
          </a:xfrm>
        </p:spPr>
        <p:txBody>
          <a:bodyPr rtlCol="0">
            <a:noAutofit/>
          </a:bodyPr>
          <a:lstStyle/>
          <a:p>
            <a:pPr>
              <a:defRPr/>
            </a:pPr>
            <a:r>
              <a:rPr lang="en-US">
                <a:ea typeface="+mj-ea"/>
              </a:rPr>
              <a:t>ACCESS for ELLs</a:t>
            </a:r>
            <a:r>
              <a:rPr lang="en-US" baseline="30000">
                <a:ea typeface="+mj-ea"/>
              </a:rPr>
              <a:t>®</a:t>
            </a:r>
            <a:r>
              <a:rPr lang="en-US">
                <a:ea typeface="+mj-ea"/>
              </a:rPr>
              <a:t> Exit Criteria</a:t>
            </a:r>
          </a:p>
        </p:txBody>
      </p:sp>
      <p:sp>
        <p:nvSpPr>
          <p:cNvPr id="14339" name="Content Placeholder 1">
            <a:extLst>
              <a:ext uri="{C183D7F6-B498-43B3-948B-1728B52AA6E4}">
                <adec:decorative xmlns:adec="http://schemas.microsoft.com/office/drawing/2017/decorative" val="1"/>
              </a:ext>
            </a:extLst>
          </p:cNvPr>
          <p:cNvSpPr>
            <a:spLocks noGrp="1"/>
          </p:cNvSpPr>
          <p:nvPr>
            <p:ph idx="4294967295"/>
          </p:nvPr>
        </p:nvSpPr>
        <p:spPr>
          <a:xfrm>
            <a:off x="568291" y="2379506"/>
            <a:ext cx="9181432" cy="3149600"/>
          </a:xfrm>
          <a:prstGeom prst="rect">
            <a:avLst/>
          </a:prstGeom>
        </p:spPr>
        <p:txBody>
          <a:bodyPr>
            <a:normAutofit/>
          </a:bodyPr>
          <a:lstStyle/>
          <a:p>
            <a:pPr marL="154513" indent="-8466">
              <a:buNone/>
            </a:pPr>
            <a:r>
              <a:rPr lang="en-US" altLang="en-US" sz="3200"/>
              <a:t>Overall Composite of a 4.5 on a Tier B/C.</a:t>
            </a:r>
          </a:p>
        </p:txBody>
      </p:sp>
      <p:sp>
        <p:nvSpPr>
          <p:cNvPr id="4" name="Slide Number Placeholder 3">
            <a:extLst>
              <a:ext uri="{FF2B5EF4-FFF2-40B4-BE49-F238E27FC236}">
                <a16:creationId xmlns:a16="http://schemas.microsoft.com/office/drawing/2014/main" id="{8913BA81-3C59-4D7C-ABE0-43402648E95B}"/>
              </a:ext>
            </a:extLst>
          </p:cNvPr>
          <p:cNvSpPr>
            <a:spLocks noGrp="1"/>
          </p:cNvSpPr>
          <p:nvPr>
            <p:ph type="sldNum" sz="quarter" idx="4294967295"/>
          </p:nvPr>
        </p:nvSpPr>
        <p:spPr>
          <a:xfrm>
            <a:off x="6946685" y="6410208"/>
            <a:ext cx="683339" cy="365125"/>
          </a:xfrm>
        </p:spPr>
        <p:txBody>
          <a:bodyPr/>
          <a:lstStyle/>
          <a:p>
            <a:fld id="{91BD7323-49BF-4C97-8773-5EC64C492009}" type="slidenum">
              <a:rPr lang="en-US" smtClean="0">
                <a:solidFill>
                  <a:schemeClr val="bg1"/>
                </a:solidFill>
              </a:rPr>
              <a:t>31</a:t>
            </a:fld>
            <a:endParaRPr lang="en-US">
              <a:solidFill>
                <a:schemeClr val="bg1"/>
              </a:solidFill>
            </a:endParaRPr>
          </a:p>
        </p:txBody>
      </p:sp>
    </p:spTree>
    <p:extLst>
      <p:ext uri="{BB962C8B-B14F-4D97-AF65-F5344CB8AC3E}">
        <p14:creationId xmlns:p14="http://schemas.microsoft.com/office/powerpoint/2010/main" val="2092650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AC4999-1945-4257-A346-0FD93589B2CD}"/>
              </a:ext>
            </a:extLst>
          </p:cNvPr>
          <p:cNvSpPr>
            <a:spLocks noGrp="1"/>
          </p:cNvSpPr>
          <p:nvPr>
            <p:ph type="title"/>
          </p:nvPr>
        </p:nvSpPr>
        <p:spPr/>
        <p:txBody>
          <a:bodyPr/>
          <a:lstStyle/>
          <a:p>
            <a:r>
              <a:rPr lang="en-US"/>
              <a:t>ACCESS for ELLs Paper</a:t>
            </a:r>
          </a:p>
        </p:txBody>
      </p:sp>
      <p:sp>
        <p:nvSpPr>
          <p:cNvPr id="7" name="Text Placeholder 6">
            <a:extLst>
              <a:ext uri="{FF2B5EF4-FFF2-40B4-BE49-F238E27FC236}">
                <a16:creationId xmlns:a16="http://schemas.microsoft.com/office/drawing/2014/main" id="{5A71EEA9-9D31-4451-855D-C1E7AD35B5B9}"/>
              </a:ext>
            </a:extLst>
          </p:cNvPr>
          <p:cNvSpPr>
            <a:spLocks noGrp="1"/>
          </p:cNvSpPr>
          <p:nvPr>
            <p:ph type="body" idx="1"/>
          </p:nvPr>
        </p:nvSpPr>
        <p:spPr/>
        <p:txBody>
          <a:bodyPr/>
          <a:lstStyle/>
          <a:p>
            <a:r>
              <a:rPr lang="en-US"/>
              <a:t>Paper, Kindergarten and Alternate </a:t>
            </a:r>
          </a:p>
        </p:txBody>
      </p:sp>
    </p:spTree>
    <p:extLst>
      <p:ext uri="{BB962C8B-B14F-4D97-AF65-F5344CB8AC3E}">
        <p14:creationId xmlns:p14="http://schemas.microsoft.com/office/powerpoint/2010/main" val="10351491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1045-C30B-40BE-AA38-B5890348781A}"/>
              </a:ext>
            </a:extLst>
          </p:cNvPr>
          <p:cNvSpPr>
            <a:spLocks noGrp="1"/>
          </p:cNvSpPr>
          <p:nvPr>
            <p:ph type="title"/>
          </p:nvPr>
        </p:nvSpPr>
        <p:spPr>
          <a:xfrm>
            <a:off x="288908" y="246063"/>
            <a:ext cx="8464491" cy="1229295"/>
          </a:xfrm>
        </p:spPr>
        <p:txBody>
          <a:bodyPr>
            <a:normAutofit/>
          </a:bodyPr>
          <a:lstStyle/>
          <a:p>
            <a:r>
              <a:rPr lang="en-US" sz="4000"/>
              <a:t>Administering Any Paper Test</a:t>
            </a:r>
          </a:p>
        </p:txBody>
      </p:sp>
      <p:sp>
        <p:nvSpPr>
          <p:cNvPr id="4" name="Text Placeholder 1">
            <a:extLst>
              <a:ext uri="{FF2B5EF4-FFF2-40B4-BE49-F238E27FC236}">
                <a16:creationId xmlns:a16="http://schemas.microsoft.com/office/drawing/2014/main" id="{4A1496FB-C49C-4A72-9C58-E0E27AEBC2E8}"/>
              </a:ext>
            </a:extLst>
          </p:cNvPr>
          <p:cNvSpPr txBox="1">
            <a:spLocks/>
          </p:cNvSpPr>
          <p:nvPr/>
        </p:nvSpPr>
        <p:spPr>
          <a:xfrm>
            <a:off x="8825132" y="1"/>
            <a:ext cx="1842868" cy="492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bg1"/>
                </a:solidFill>
              </a:rPr>
              <a:t>Page 17</a:t>
            </a:r>
          </a:p>
        </p:txBody>
      </p:sp>
      <p:graphicFrame>
        <p:nvGraphicFramePr>
          <p:cNvPr id="5" name="Content Placeholder 1" descr="Here are some general responsibilities you have before, during, and after test administration. &#10;Before administering the test, make sure the student has the appropriate materials and that the student’s test booklet has his/her name. &#10;During the test administration, follow the Test Administration Script exactly. Item prompts and answer choices may not be read aloud, unless scripted or part of the audio CD. Circulate through the testing room and monitor student work: Bubble responses completely, erase changes thoroughly &amp; make no other marks in test booklet other than in specified places. &#10;After each test session, follow all district security guidelines for collecting and storing test materials.&#10;&#10;">
            <a:extLst>
              <a:ext uri="{FF2B5EF4-FFF2-40B4-BE49-F238E27FC236}">
                <a16:creationId xmlns:a16="http://schemas.microsoft.com/office/drawing/2014/main" id="{75E50415-332F-4094-A3E7-8BB11DA51A63}"/>
              </a:ext>
            </a:extLst>
          </p:cNvPr>
          <p:cNvGraphicFramePr>
            <a:graphicFrameLocks noGrp="1"/>
          </p:cNvGraphicFramePr>
          <p:nvPr>
            <p:ph idx="1"/>
            <p:extLst>
              <p:ext uri="{D42A27DB-BD31-4B8C-83A1-F6EECF244321}">
                <p14:modId xmlns:p14="http://schemas.microsoft.com/office/powerpoint/2010/main" val="1945362740"/>
              </p:ext>
            </p:extLst>
          </p:nvPr>
        </p:nvGraphicFramePr>
        <p:xfrm>
          <a:off x="1864519" y="1367162"/>
          <a:ext cx="8464491" cy="43811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a:extLst>
              <a:ext uri="{FF2B5EF4-FFF2-40B4-BE49-F238E27FC236}">
                <a16:creationId xmlns:a16="http://schemas.microsoft.com/office/drawing/2014/main" id="{3F58591F-80FB-437B-A010-DFC2C27BC621}"/>
              </a:ext>
            </a:extLst>
          </p:cNvPr>
          <p:cNvSpPr/>
          <p:nvPr/>
        </p:nvSpPr>
        <p:spPr>
          <a:xfrm>
            <a:off x="7045932" y="6352081"/>
            <a:ext cx="453970" cy="369332"/>
          </a:xfrm>
          <a:prstGeom prst="rect">
            <a:avLst/>
          </a:prstGeom>
        </p:spPr>
        <p:txBody>
          <a:bodyPr wrap="none" lIns="91440" tIns="45720" rIns="91440" bIns="45720" anchor="t">
            <a:spAutoFit/>
          </a:bodyPr>
          <a:lstStyle/>
          <a:p>
            <a:r>
              <a:rPr lang="en-US">
                <a:solidFill>
                  <a:schemeClr val="bg1"/>
                </a:solidFill>
              </a:rPr>
              <a:t>33</a:t>
            </a:r>
          </a:p>
        </p:txBody>
      </p:sp>
    </p:spTree>
    <p:extLst>
      <p:ext uri="{BB962C8B-B14F-4D97-AF65-F5344CB8AC3E}">
        <p14:creationId xmlns:p14="http://schemas.microsoft.com/office/powerpoint/2010/main" val="3651584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109351" y="0"/>
            <a:ext cx="8975991" cy="1320800"/>
          </a:xfrm>
        </p:spPr>
        <p:txBody>
          <a:bodyPr>
            <a:normAutofit/>
          </a:bodyPr>
          <a:lstStyle/>
          <a:p>
            <a:r>
              <a:rPr lang="en-US" altLang="en-US" sz="3600"/>
              <a:t>ACCESS for ELLs Paper: Student Experience</a:t>
            </a:r>
          </a:p>
        </p:txBody>
      </p:sp>
      <p:sp>
        <p:nvSpPr>
          <p:cNvPr id="47106" name="Content Placeholder 2"/>
          <p:cNvSpPr>
            <a:spLocks noGrp="1"/>
          </p:cNvSpPr>
          <p:nvPr>
            <p:ph idx="4294967295"/>
          </p:nvPr>
        </p:nvSpPr>
        <p:spPr>
          <a:xfrm>
            <a:off x="278027" y="1193053"/>
            <a:ext cx="8340725" cy="4846638"/>
          </a:xfrm>
          <a:prstGeom prst="rect">
            <a:avLst/>
          </a:prstGeom>
        </p:spPr>
        <p:txBody>
          <a:bodyPr vert="horz" lIns="91440" tIns="45720" rIns="91440" bIns="45720" rtlCol="0" anchor="t">
            <a:normAutofit/>
          </a:bodyPr>
          <a:lstStyle/>
          <a:p>
            <a:pPr>
              <a:spcAft>
                <a:spcPts val="600"/>
              </a:spcAft>
            </a:pPr>
            <a:r>
              <a:rPr lang="en-US" altLang="en-US" sz="2800"/>
              <a:t>Graphic-supported items</a:t>
            </a:r>
          </a:p>
          <a:p>
            <a:pPr>
              <a:spcAft>
                <a:spcPts val="600"/>
              </a:spcAft>
            </a:pPr>
            <a:r>
              <a:rPr lang="en-US" altLang="en-US" sz="2800"/>
              <a:t>Audio-supported directions for Listening and Speaking domains</a:t>
            </a:r>
          </a:p>
          <a:p>
            <a:pPr>
              <a:spcAft>
                <a:spcPts val="600"/>
              </a:spcAft>
            </a:pPr>
            <a:r>
              <a:rPr lang="en-US" altLang="en-US" sz="2800"/>
              <a:t>Narrated and guided introduction by a human voice for each domain test</a:t>
            </a:r>
          </a:p>
          <a:p>
            <a:pPr>
              <a:spcAft>
                <a:spcPts val="600"/>
              </a:spcAft>
            </a:pPr>
            <a:r>
              <a:rPr lang="en-US" altLang="en-US" sz="2800"/>
              <a:t>Thematic folders pertaining to a unified theme </a:t>
            </a:r>
          </a:p>
          <a:p>
            <a:pPr>
              <a:spcAft>
                <a:spcPts val="600"/>
              </a:spcAft>
            </a:pPr>
            <a:r>
              <a:rPr lang="en-US" altLang="en-US" sz="2800"/>
              <a:t>Practice items </a:t>
            </a:r>
          </a:p>
          <a:p>
            <a:pPr>
              <a:spcAft>
                <a:spcPts val="600"/>
              </a:spcAft>
            </a:pPr>
            <a:r>
              <a:rPr lang="en-US" altLang="en-US" sz="2800"/>
              <a:t>Modeled responses for the productive domains</a:t>
            </a:r>
          </a:p>
          <a:p>
            <a:pPr>
              <a:buFontTx/>
              <a:buNone/>
            </a:pPr>
            <a:endParaRPr lang="en-US" altLang="en-US" sz="2800"/>
          </a:p>
        </p:txBody>
      </p:sp>
      <p:sp>
        <p:nvSpPr>
          <p:cNvPr id="4" name="Slide Number Placeholder 3">
            <a:extLst>
              <a:ext uri="{FF2B5EF4-FFF2-40B4-BE49-F238E27FC236}">
                <a16:creationId xmlns:a16="http://schemas.microsoft.com/office/drawing/2014/main" id="{E9968A99-B31E-46BF-B87F-138F32AEB511}"/>
              </a:ext>
            </a:extLst>
          </p:cNvPr>
          <p:cNvSpPr>
            <a:spLocks noGrp="1"/>
          </p:cNvSpPr>
          <p:nvPr>
            <p:ph type="sldNum" sz="quarter" idx="4294967295"/>
          </p:nvPr>
        </p:nvSpPr>
        <p:spPr>
          <a:xfrm>
            <a:off x="6982195" y="6461464"/>
            <a:ext cx="683339" cy="365125"/>
          </a:xfrm>
        </p:spPr>
        <p:txBody>
          <a:bodyPr/>
          <a:lstStyle/>
          <a:p>
            <a:fld id="{91BD7323-49BF-4C97-8773-5EC64C492009}" type="slidenum">
              <a:rPr lang="en-US" smtClean="0">
                <a:solidFill>
                  <a:schemeClr val="bg1"/>
                </a:solidFill>
              </a:rPr>
              <a:t>34</a:t>
            </a:fld>
            <a:endParaRPr lang="en-US">
              <a:solidFill>
                <a:schemeClr val="bg1"/>
              </a:solidFill>
            </a:endParaRPr>
          </a:p>
        </p:txBody>
      </p:sp>
    </p:spTree>
    <p:custDataLst>
      <p:tags r:id="rId1"/>
    </p:custDataLst>
    <p:extLst>
      <p:ext uri="{BB962C8B-B14F-4D97-AF65-F5344CB8AC3E}">
        <p14:creationId xmlns:p14="http://schemas.microsoft.com/office/powerpoint/2010/main" val="1680291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Labeling the front cover of the ACCESS for ELLs Grade 2-3 Tier A Test booklet  with either the pre-id label and if you do not have this then you will place a district school label on it.">
            <a:extLst>
              <a:ext uri="{FF2B5EF4-FFF2-40B4-BE49-F238E27FC236}">
                <a16:creationId xmlns:a16="http://schemas.microsoft.com/office/drawing/2014/main" id="{78460B21-800F-5674-61CF-FC494FBFB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78" y="553871"/>
            <a:ext cx="4106898" cy="513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6A59902-D908-4003-876D-77748A95A676}"/>
              </a:ext>
            </a:extLst>
          </p:cNvPr>
          <p:cNvSpPr>
            <a:spLocks noGrp="1"/>
          </p:cNvSpPr>
          <p:nvPr>
            <p:ph type="title"/>
          </p:nvPr>
        </p:nvSpPr>
        <p:spPr>
          <a:xfrm>
            <a:off x="129882" y="12211"/>
            <a:ext cx="8464491" cy="1229295"/>
          </a:xfrm>
        </p:spPr>
        <p:txBody>
          <a:bodyPr>
            <a:normAutofit/>
          </a:bodyPr>
          <a:lstStyle/>
          <a:p>
            <a:r>
              <a:rPr lang="en-US" sz="4000"/>
              <a:t>Labeling Test Booklets</a:t>
            </a:r>
          </a:p>
        </p:txBody>
      </p:sp>
      <p:sp>
        <p:nvSpPr>
          <p:cNvPr id="3" name="Content Placeholder 2">
            <a:extLst>
              <a:ext uri="{FF2B5EF4-FFF2-40B4-BE49-F238E27FC236}">
                <a16:creationId xmlns:a16="http://schemas.microsoft.com/office/drawing/2014/main" id="{6616F378-7389-48FC-8F1F-2AA86312FB8C}"/>
              </a:ext>
            </a:extLst>
          </p:cNvPr>
          <p:cNvSpPr>
            <a:spLocks noGrp="1"/>
          </p:cNvSpPr>
          <p:nvPr>
            <p:ph idx="1"/>
          </p:nvPr>
        </p:nvSpPr>
        <p:spPr>
          <a:xfrm>
            <a:off x="129881" y="1155017"/>
            <a:ext cx="5393443" cy="4996715"/>
          </a:xfrm>
        </p:spPr>
        <p:txBody>
          <a:bodyPr>
            <a:normAutofit/>
          </a:bodyPr>
          <a:lstStyle/>
          <a:p>
            <a:pPr marL="285750" indent="-285750">
              <a:lnSpc>
                <a:spcPct val="110000"/>
              </a:lnSpc>
              <a:spcBef>
                <a:spcPts val="400"/>
              </a:spcBef>
              <a:spcAft>
                <a:spcPts val="400"/>
              </a:spcAft>
              <a:buFont typeface="Arial" charset="0"/>
              <a:buChar char="•"/>
              <a:defRPr/>
            </a:pPr>
            <a:r>
              <a:rPr lang="en-US" sz="2400" b="1">
                <a:solidFill>
                  <a:prstClr val="black"/>
                </a:solidFill>
                <a:latin typeface="Calibri" panose="020F0502020204030204"/>
                <a:cs typeface="Arial" panose="020B0604020202020204" pitchFamily="34" charset="0"/>
              </a:rPr>
              <a:t>Pre-ID label- </a:t>
            </a:r>
            <a:r>
              <a:rPr lang="en-US" sz="2400">
                <a:solidFill>
                  <a:prstClr val="black"/>
                </a:solidFill>
                <a:latin typeface="Calibri" panose="020F0502020204030204"/>
                <a:cs typeface="Arial" panose="020B0604020202020204" pitchFamily="34" charset="0"/>
              </a:rPr>
              <a:t>apply label to box marked A and bubble the date of testing and begin testing</a:t>
            </a:r>
            <a:endParaRPr lang="en-US" sz="2400">
              <a:solidFill>
                <a:srgbClr val="FF0000"/>
              </a:solidFill>
              <a:latin typeface="Calibri" panose="020F0502020204030204"/>
              <a:cs typeface="Arial" panose="020B0604020202020204" pitchFamily="34" charset="0"/>
            </a:endParaRPr>
          </a:p>
          <a:p>
            <a:pPr marL="285750" indent="-285750">
              <a:lnSpc>
                <a:spcPct val="110000"/>
              </a:lnSpc>
              <a:spcBef>
                <a:spcPts val="400"/>
              </a:spcBef>
              <a:spcAft>
                <a:spcPts val="400"/>
              </a:spcAft>
              <a:buFont typeface="Arial" charset="0"/>
              <a:buChar char="•"/>
              <a:defRPr/>
            </a:pPr>
            <a:r>
              <a:rPr lang="en-US" sz="2400" b="1">
                <a:solidFill>
                  <a:prstClr val="black"/>
                </a:solidFill>
                <a:latin typeface="Calibri" panose="020F0502020204030204"/>
                <a:cs typeface="Arial" panose="020B0604020202020204" pitchFamily="34" charset="0"/>
              </a:rPr>
              <a:t>District School Label- </a:t>
            </a:r>
            <a:r>
              <a:rPr lang="en-US" sz="2400">
                <a:solidFill>
                  <a:prstClr val="black"/>
                </a:solidFill>
                <a:latin typeface="Calibri" panose="020F0502020204030204"/>
                <a:cs typeface="Arial" panose="020B0604020202020204" pitchFamily="34" charset="0"/>
              </a:rPr>
              <a:t>is used because of No Pre-ID label, apply District/School label (yellow) to the box marked A and complete all demographic information </a:t>
            </a:r>
          </a:p>
          <a:p>
            <a:pPr marL="285750" indent="-285750">
              <a:lnSpc>
                <a:spcPct val="110000"/>
              </a:lnSpc>
              <a:spcBef>
                <a:spcPts val="400"/>
              </a:spcBef>
              <a:spcAft>
                <a:spcPts val="400"/>
              </a:spcAft>
              <a:buFont typeface="Arial" charset="0"/>
              <a:buChar char="•"/>
              <a:defRPr/>
            </a:pPr>
            <a:r>
              <a:rPr lang="en-US" sz="2400" b="1">
                <a:solidFill>
                  <a:prstClr val="black"/>
                </a:solidFill>
                <a:latin typeface="Calibri" panose="020F0502020204030204"/>
                <a:cs typeface="Arial" panose="020B0604020202020204" pitchFamily="34" charset="0"/>
              </a:rPr>
              <a:t>Do Not Process- </a:t>
            </a:r>
            <a:r>
              <a:rPr lang="en-US" sz="2400">
                <a:solidFill>
                  <a:prstClr val="black"/>
                </a:solidFill>
                <a:latin typeface="Calibri" panose="020F0502020204030204"/>
                <a:cs typeface="Arial" panose="020B0604020202020204" pitchFamily="34" charset="0"/>
              </a:rPr>
              <a:t>book will not be scored and will be put in warehouse.  Label goes on box marked A</a:t>
            </a:r>
          </a:p>
        </p:txBody>
      </p:sp>
      <p:sp>
        <p:nvSpPr>
          <p:cNvPr id="5" name="Arrow: Right 4">
            <a:extLst>
              <a:ext uri="{FF2B5EF4-FFF2-40B4-BE49-F238E27FC236}">
                <a16:creationId xmlns:a16="http://schemas.microsoft.com/office/drawing/2014/main" id="{7FB59EEC-F7C0-46D2-BD21-AE6B0E6A8ACA}"/>
              </a:ext>
              <a:ext uri="{C183D7F6-B498-43B3-948B-1728B52AA6E4}">
                <adec:decorative xmlns:adec="http://schemas.microsoft.com/office/drawing/2017/decorative" val="1"/>
              </a:ext>
            </a:extLst>
          </p:cNvPr>
          <p:cNvSpPr/>
          <p:nvPr/>
        </p:nvSpPr>
        <p:spPr>
          <a:xfrm>
            <a:off x="8490710" y="1621409"/>
            <a:ext cx="978408" cy="484632"/>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t is a graphic of the Do Not Process Label if needed to be placed on a student's test booklets if it is not to be scored.">
            <a:extLst>
              <a:ext uri="{FF2B5EF4-FFF2-40B4-BE49-F238E27FC236}">
                <a16:creationId xmlns:a16="http://schemas.microsoft.com/office/drawing/2014/main" id="{A7A2CE71-CC23-41C8-B6B6-444DD983ACB5}"/>
              </a:ext>
            </a:extLst>
          </p:cNvPr>
          <p:cNvPicPr>
            <a:picLocks noChangeAspect="1"/>
          </p:cNvPicPr>
          <p:nvPr/>
        </p:nvPicPr>
        <p:blipFill rotWithShape="1">
          <a:blip r:embed="rId4"/>
          <a:srcRect l="873" t="1142" r="1350" b="704"/>
          <a:stretch/>
        </p:blipFill>
        <p:spPr>
          <a:xfrm rot="16200000">
            <a:off x="9246976" y="1412219"/>
            <a:ext cx="1638182" cy="860005"/>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descr="It is the graphic of the district school label that is applied to a student's test booklet that has no pre-id label. ">
            <a:extLst>
              <a:ext uri="{FF2B5EF4-FFF2-40B4-BE49-F238E27FC236}">
                <a16:creationId xmlns:a16="http://schemas.microsoft.com/office/drawing/2014/main" id="{A17EE998-BCBB-4D50-BDFE-3A10D966FC71}"/>
              </a:ext>
            </a:extLst>
          </p:cNvPr>
          <p:cNvPicPr>
            <a:picLocks noChangeAspect="1"/>
          </p:cNvPicPr>
          <p:nvPr/>
        </p:nvPicPr>
        <p:blipFill>
          <a:blip r:embed="rId5"/>
          <a:stretch>
            <a:fillRect/>
          </a:stretch>
        </p:blipFill>
        <p:spPr>
          <a:xfrm rot="16200000">
            <a:off x="9399291" y="1397588"/>
            <a:ext cx="1667444" cy="860006"/>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It is a graphic for the pre-id label that is applies on each student's test booklet with bubbling in the date f testing and when you begin testing.">
            <a:extLst>
              <a:ext uri="{FF2B5EF4-FFF2-40B4-BE49-F238E27FC236}">
                <a16:creationId xmlns:a16="http://schemas.microsoft.com/office/drawing/2014/main" id="{05FF3BDA-7173-4AAC-9119-6F9E968A3894}"/>
              </a:ext>
            </a:extLst>
          </p:cNvPr>
          <p:cNvPicPr>
            <a:picLocks noChangeAspect="1"/>
          </p:cNvPicPr>
          <p:nvPr/>
        </p:nvPicPr>
        <p:blipFill>
          <a:blip r:embed="rId6"/>
          <a:stretch>
            <a:fillRect/>
          </a:stretch>
        </p:blipFill>
        <p:spPr>
          <a:xfrm rot="16200000">
            <a:off x="9597380" y="1397587"/>
            <a:ext cx="1667443" cy="860008"/>
          </a:xfrm>
          <a:prstGeom prst="rect">
            <a:avLst/>
          </a:prstGeom>
          <a:ln>
            <a:solidFill>
              <a:schemeClr val="tx1"/>
            </a:solidFill>
          </a:ln>
          <a:effectLst>
            <a:outerShdw blurRad="292100" dist="139700" dir="2700000" algn="tl" rotWithShape="0">
              <a:srgbClr val="333333">
                <a:alpha val="65000"/>
              </a:srgbClr>
            </a:outerShdw>
          </a:effectLst>
        </p:spPr>
      </p:pic>
      <p:sp>
        <p:nvSpPr>
          <p:cNvPr id="10" name="Rectangle 9">
            <a:extLst>
              <a:ext uri="{FF2B5EF4-FFF2-40B4-BE49-F238E27FC236}">
                <a16:creationId xmlns:a16="http://schemas.microsoft.com/office/drawing/2014/main" id="{89DEC5B4-CADD-4E9A-A88C-B21C549472C6}"/>
              </a:ext>
            </a:extLst>
          </p:cNvPr>
          <p:cNvSpPr/>
          <p:nvPr/>
        </p:nvSpPr>
        <p:spPr>
          <a:xfrm>
            <a:off x="6841746" y="6328899"/>
            <a:ext cx="606619" cy="369332"/>
          </a:xfrm>
          <a:prstGeom prst="rect">
            <a:avLst/>
          </a:prstGeom>
        </p:spPr>
        <p:txBody>
          <a:bodyPr wrap="square" lIns="91440" tIns="45720" rIns="91440" bIns="45720" anchor="t">
            <a:spAutoFit/>
          </a:bodyPr>
          <a:lstStyle/>
          <a:p>
            <a:r>
              <a:rPr lang="en-US">
                <a:solidFill>
                  <a:schemeClr val="bg1"/>
                </a:solidFill>
              </a:rPr>
              <a:t>35</a:t>
            </a:r>
          </a:p>
        </p:txBody>
      </p:sp>
    </p:spTree>
    <p:extLst>
      <p:ext uri="{BB962C8B-B14F-4D97-AF65-F5344CB8AC3E}">
        <p14:creationId xmlns:p14="http://schemas.microsoft.com/office/powerpoint/2010/main" val="94865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071B-708C-88DF-F431-4201165DA458}"/>
              </a:ext>
            </a:extLst>
          </p:cNvPr>
          <p:cNvSpPr>
            <a:spLocks noGrp="1"/>
          </p:cNvSpPr>
          <p:nvPr>
            <p:ph type="title"/>
          </p:nvPr>
        </p:nvSpPr>
        <p:spPr>
          <a:xfrm>
            <a:off x="278474" y="5986"/>
            <a:ext cx="7886700" cy="1325563"/>
          </a:xfrm>
        </p:spPr>
        <p:txBody>
          <a:bodyPr>
            <a:normAutofit/>
          </a:bodyPr>
          <a:lstStyle/>
          <a:p>
            <a:r>
              <a:rPr lang="en-US" sz="4000"/>
              <a:t>Date of Testing Field</a:t>
            </a:r>
          </a:p>
        </p:txBody>
      </p:sp>
      <p:sp>
        <p:nvSpPr>
          <p:cNvPr id="3" name="Content Placeholder 2">
            <a:extLst>
              <a:ext uri="{FF2B5EF4-FFF2-40B4-BE49-F238E27FC236}">
                <a16:creationId xmlns:a16="http://schemas.microsoft.com/office/drawing/2014/main" id="{3A01F3C5-10A0-E404-C535-367B53199D0E}"/>
              </a:ext>
            </a:extLst>
          </p:cNvPr>
          <p:cNvSpPr>
            <a:spLocks noGrp="1"/>
          </p:cNvSpPr>
          <p:nvPr>
            <p:ph idx="1"/>
          </p:nvPr>
        </p:nvSpPr>
        <p:spPr>
          <a:xfrm>
            <a:off x="1622591" y="1200634"/>
            <a:ext cx="10290935" cy="4351338"/>
          </a:xfrm>
        </p:spPr>
        <p:txBody>
          <a:bodyPr/>
          <a:lstStyle/>
          <a:p>
            <a:r>
              <a:rPr lang="en-US"/>
              <a:t>Complete the Date of Testing Field on all test booklets</a:t>
            </a:r>
          </a:p>
          <a:p>
            <a:r>
              <a:rPr lang="en-US"/>
              <a:t>Record the date on which the student completes testing</a:t>
            </a:r>
          </a:p>
        </p:txBody>
      </p:sp>
      <p:pic>
        <p:nvPicPr>
          <p:cNvPr id="5" name="Picture 4" descr="It is showing how to bubble in and write in the date of testing on the test booklet. Record the date on which the student completes testing.">
            <a:extLst>
              <a:ext uri="{FF2B5EF4-FFF2-40B4-BE49-F238E27FC236}">
                <a16:creationId xmlns:a16="http://schemas.microsoft.com/office/drawing/2014/main" id="{6FC8D17F-8B5F-2629-AE2B-09DBD10A8CD6}"/>
              </a:ext>
            </a:extLst>
          </p:cNvPr>
          <p:cNvPicPr>
            <a:picLocks noChangeAspect="1"/>
          </p:cNvPicPr>
          <p:nvPr/>
        </p:nvPicPr>
        <p:blipFill>
          <a:blip r:embed="rId3"/>
          <a:stretch>
            <a:fillRect/>
          </a:stretch>
        </p:blipFill>
        <p:spPr>
          <a:xfrm>
            <a:off x="2024053" y="2606433"/>
            <a:ext cx="2497500" cy="3227477"/>
          </a:xfrm>
          <a:prstGeom prst="rect">
            <a:avLst/>
          </a:prstGeom>
          <a:ln>
            <a:solidFill>
              <a:schemeClr val="tx1"/>
            </a:solidFill>
          </a:ln>
          <a:effectLst>
            <a:outerShdw blurRad="292100" dist="139700" dir="2700000" algn="tl" rotWithShape="0">
              <a:srgbClr val="333333">
                <a:alpha val="65000"/>
              </a:srgbClr>
            </a:outerShdw>
          </a:effectLst>
        </p:spPr>
      </p:pic>
      <p:sp>
        <p:nvSpPr>
          <p:cNvPr id="18" name="Rectangle 17">
            <a:extLst>
              <a:ext uri="{FF2B5EF4-FFF2-40B4-BE49-F238E27FC236}">
                <a16:creationId xmlns:a16="http://schemas.microsoft.com/office/drawing/2014/main" id="{1E32A1E2-0871-B91A-B54E-DC13FB9C772A}"/>
              </a:ext>
              <a:ext uri="{C183D7F6-B498-43B3-948B-1728B52AA6E4}">
                <adec:decorative xmlns:adec="http://schemas.microsoft.com/office/drawing/2017/decorative" val="1"/>
              </a:ext>
            </a:extLst>
          </p:cNvPr>
          <p:cNvSpPr/>
          <p:nvPr/>
        </p:nvSpPr>
        <p:spPr>
          <a:xfrm>
            <a:off x="3161882" y="3531140"/>
            <a:ext cx="454689" cy="64058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341D87D2-3B6F-4E1B-7A97-F5C2CBE7689F}"/>
              </a:ext>
              <a:ext uri="{C183D7F6-B498-43B3-948B-1728B52AA6E4}">
                <adec:decorative xmlns:adec="http://schemas.microsoft.com/office/drawing/2017/decorative" val="1"/>
              </a:ext>
            </a:extLst>
          </p:cNvPr>
          <p:cNvCxnSpPr>
            <a:cxnSpLocks/>
          </p:cNvCxnSpPr>
          <p:nvPr/>
        </p:nvCxnSpPr>
        <p:spPr>
          <a:xfrm flipV="1">
            <a:off x="3302730" y="3066729"/>
            <a:ext cx="2153342" cy="9288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F25A975-BDCA-3428-0B60-82FFC8FBF327}"/>
              </a:ext>
              <a:ext uri="{C183D7F6-B498-43B3-948B-1728B52AA6E4}">
                <adec:decorative xmlns:adec="http://schemas.microsoft.com/office/drawing/2017/decorative" val="1"/>
              </a:ext>
            </a:extLst>
          </p:cNvPr>
          <p:cNvCxnSpPr>
            <a:cxnSpLocks/>
          </p:cNvCxnSpPr>
          <p:nvPr/>
        </p:nvCxnSpPr>
        <p:spPr>
          <a:xfrm flipV="1">
            <a:off x="3345508" y="3030390"/>
            <a:ext cx="4010999" cy="93545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9C3A6F1-602F-95D0-ACD1-7DA7519EF1E0}"/>
              </a:ext>
              <a:ext uri="{C183D7F6-B498-43B3-948B-1728B52AA6E4}">
                <adec:decorative xmlns:adec="http://schemas.microsoft.com/office/drawing/2017/decorative" val="1"/>
              </a:ext>
            </a:extLst>
          </p:cNvPr>
          <p:cNvCxnSpPr>
            <a:cxnSpLocks/>
          </p:cNvCxnSpPr>
          <p:nvPr/>
        </p:nvCxnSpPr>
        <p:spPr>
          <a:xfrm>
            <a:off x="3311172" y="3965845"/>
            <a:ext cx="3953895" cy="16814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4B268E-95FE-1BAE-C08E-FFE16DD53AA0}"/>
              </a:ext>
              <a:ext uri="{C183D7F6-B498-43B3-948B-1728B52AA6E4}">
                <adec:decorative xmlns:adec="http://schemas.microsoft.com/office/drawing/2017/decorative" val="1"/>
              </a:ext>
            </a:extLst>
          </p:cNvPr>
          <p:cNvCxnSpPr>
            <a:cxnSpLocks/>
          </p:cNvCxnSpPr>
          <p:nvPr/>
        </p:nvCxnSpPr>
        <p:spPr>
          <a:xfrm>
            <a:off x="3376003" y="3965846"/>
            <a:ext cx="2153342" cy="1681417"/>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Picture 5" descr="Fill in the date of testing on the front cover of the test booklet.">
            <a:extLst>
              <a:ext uri="{FF2B5EF4-FFF2-40B4-BE49-F238E27FC236}">
                <a16:creationId xmlns:a16="http://schemas.microsoft.com/office/drawing/2014/main" id="{EADD8F5E-E9D2-2F0F-944C-7C2123C0EA97}"/>
              </a:ext>
            </a:extLst>
          </p:cNvPr>
          <p:cNvPicPr>
            <a:picLocks noChangeAspect="1"/>
          </p:cNvPicPr>
          <p:nvPr/>
        </p:nvPicPr>
        <p:blipFill rotWithShape="1">
          <a:blip r:embed="rId4"/>
          <a:srcRect t="726" b="515"/>
          <a:stretch/>
        </p:blipFill>
        <p:spPr>
          <a:xfrm>
            <a:off x="5497434" y="2526197"/>
            <a:ext cx="2299394" cy="3380884"/>
          </a:xfrm>
          <a:prstGeom prst="rect">
            <a:avLst/>
          </a:prstGeom>
          <a:ln w="57150">
            <a:solidFill>
              <a:schemeClr val="accent1"/>
            </a:solid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F937BF38-AD6A-4247-3763-3DA8F74DBF49}"/>
              </a:ext>
              <a:ext uri="{C183D7F6-B498-43B3-948B-1728B52AA6E4}">
                <adec:decorative xmlns:adec="http://schemas.microsoft.com/office/drawing/2017/decorative" val="1"/>
              </a:ext>
            </a:extLst>
          </p:cNvPr>
          <p:cNvSpPr/>
          <p:nvPr/>
        </p:nvSpPr>
        <p:spPr>
          <a:xfrm>
            <a:off x="5541155" y="3188212"/>
            <a:ext cx="182880" cy="18288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C8B8F55-96F0-B6E7-D419-3274FCE3136B}"/>
              </a:ext>
              <a:ext uri="{C183D7F6-B498-43B3-948B-1728B52AA6E4}">
                <adec:decorative xmlns:adec="http://schemas.microsoft.com/office/drawing/2017/decorative" val="1"/>
              </a:ext>
            </a:extLst>
          </p:cNvPr>
          <p:cNvSpPr/>
          <p:nvPr/>
        </p:nvSpPr>
        <p:spPr>
          <a:xfrm>
            <a:off x="5834805" y="3744804"/>
            <a:ext cx="182880" cy="18288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F511F44-82FB-73A8-70F0-135D147BF46C}"/>
              </a:ext>
              <a:ext uri="{C183D7F6-B498-43B3-948B-1728B52AA6E4}">
                <adec:decorative xmlns:adec="http://schemas.microsoft.com/office/drawing/2017/decorative" val="1"/>
              </a:ext>
            </a:extLst>
          </p:cNvPr>
          <p:cNvSpPr/>
          <p:nvPr/>
        </p:nvSpPr>
        <p:spPr>
          <a:xfrm>
            <a:off x="6418013" y="4604077"/>
            <a:ext cx="231260" cy="122404"/>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0C45DC5-D525-B23F-1436-AB8469AE62E7}"/>
              </a:ext>
              <a:ext uri="{C183D7F6-B498-43B3-948B-1728B52AA6E4}">
                <adec:decorative xmlns:adec="http://schemas.microsoft.com/office/drawing/2017/decorative" val="1"/>
              </a:ext>
            </a:extLst>
          </p:cNvPr>
          <p:cNvSpPr/>
          <p:nvPr/>
        </p:nvSpPr>
        <p:spPr>
          <a:xfrm>
            <a:off x="7265067" y="3744804"/>
            <a:ext cx="182880" cy="18288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EC19AC1-0B45-31B9-2574-D7049F5599C3}"/>
              </a:ext>
              <a:ext uri="{C183D7F6-B498-43B3-948B-1728B52AA6E4}">
                <adec:decorative xmlns:adec="http://schemas.microsoft.com/office/drawing/2017/decorative" val="1"/>
              </a:ext>
            </a:extLst>
          </p:cNvPr>
          <p:cNvSpPr/>
          <p:nvPr/>
        </p:nvSpPr>
        <p:spPr>
          <a:xfrm>
            <a:off x="7521473" y="4317833"/>
            <a:ext cx="182880" cy="18288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5">
            <a:extLst>
              <a:ext uri="{FF2B5EF4-FFF2-40B4-BE49-F238E27FC236}">
                <a16:creationId xmlns:a16="http://schemas.microsoft.com/office/drawing/2014/main" id="{48C038D5-101D-68A8-0090-58A2D05C4253}"/>
              </a:ext>
            </a:extLst>
          </p:cNvPr>
          <p:cNvGraphicFramePr>
            <a:graphicFrameLocks noGrp="1"/>
          </p:cNvGraphicFramePr>
          <p:nvPr>
            <p:extLst>
              <p:ext uri="{D42A27DB-BD31-4B8C-83A1-F6EECF244321}">
                <p14:modId xmlns:p14="http://schemas.microsoft.com/office/powerpoint/2010/main" val="333760242"/>
              </p:ext>
            </p:extLst>
          </p:nvPr>
        </p:nvGraphicFramePr>
        <p:xfrm>
          <a:off x="5497434" y="2843683"/>
          <a:ext cx="2206919" cy="304800"/>
        </p:xfrm>
        <a:graphic>
          <a:graphicData uri="http://schemas.openxmlformats.org/drawingml/2006/table">
            <a:tbl>
              <a:tblPr firstRow="1" bandRow="1">
                <a:tableStyleId>{5940675A-B579-460E-94D1-54222C63F5DA}</a:tableStyleId>
              </a:tblPr>
              <a:tblGrid>
                <a:gridCol w="286223">
                  <a:extLst>
                    <a:ext uri="{9D8B030D-6E8A-4147-A177-3AD203B41FA5}">
                      <a16:colId xmlns:a16="http://schemas.microsoft.com/office/drawing/2014/main" val="756314556"/>
                    </a:ext>
                  </a:extLst>
                </a:gridCol>
                <a:gridCol w="276225">
                  <a:extLst>
                    <a:ext uri="{9D8B030D-6E8A-4147-A177-3AD203B41FA5}">
                      <a16:colId xmlns:a16="http://schemas.microsoft.com/office/drawing/2014/main" val="639268322"/>
                    </a:ext>
                  </a:extLst>
                </a:gridCol>
                <a:gridCol w="247650">
                  <a:extLst>
                    <a:ext uri="{9D8B030D-6E8A-4147-A177-3AD203B41FA5}">
                      <a16:colId xmlns:a16="http://schemas.microsoft.com/office/drawing/2014/main" val="3460560665"/>
                    </a:ext>
                  </a:extLst>
                </a:gridCol>
                <a:gridCol w="285750">
                  <a:extLst>
                    <a:ext uri="{9D8B030D-6E8A-4147-A177-3AD203B41FA5}">
                      <a16:colId xmlns:a16="http://schemas.microsoft.com/office/drawing/2014/main" val="1866428608"/>
                    </a:ext>
                  </a:extLst>
                </a:gridCol>
                <a:gridCol w="208280">
                  <a:extLst>
                    <a:ext uri="{9D8B030D-6E8A-4147-A177-3AD203B41FA5}">
                      <a16:colId xmlns:a16="http://schemas.microsoft.com/office/drawing/2014/main" val="3059132027"/>
                    </a:ext>
                  </a:extLst>
                </a:gridCol>
                <a:gridCol w="372746">
                  <a:extLst>
                    <a:ext uri="{9D8B030D-6E8A-4147-A177-3AD203B41FA5}">
                      <a16:colId xmlns:a16="http://schemas.microsoft.com/office/drawing/2014/main" val="627714319"/>
                    </a:ext>
                  </a:extLst>
                </a:gridCol>
                <a:gridCol w="257175">
                  <a:extLst>
                    <a:ext uri="{9D8B030D-6E8A-4147-A177-3AD203B41FA5}">
                      <a16:colId xmlns:a16="http://schemas.microsoft.com/office/drawing/2014/main" val="1780234466"/>
                    </a:ext>
                  </a:extLst>
                </a:gridCol>
                <a:gridCol w="272870">
                  <a:extLst>
                    <a:ext uri="{9D8B030D-6E8A-4147-A177-3AD203B41FA5}">
                      <a16:colId xmlns:a16="http://schemas.microsoft.com/office/drawing/2014/main" val="2776528095"/>
                    </a:ext>
                  </a:extLst>
                </a:gridCol>
              </a:tblGrid>
              <a:tr h="274320">
                <a:tc>
                  <a:txBody>
                    <a:bodyPr/>
                    <a:lstStyle/>
                    <a:p>
                      <a:r>
                        <a:rPr lang="en-US" sz="1400" b="1">
                          <a:solidFill>
                            <a:schemeClr val="accent4">
                              <a:lumMod val="50000"/>
                            </a:schemeClr>
                          </a:solidFill>
                        </a:rPr>
                        <a:t>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1</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5</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0</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2</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400" b="1">
                          <a:solidFill>
                            <a:schemeClr val="accent4">
                              <a:lumMod val="50000"/>
                            </a:schemeClr>
                          </a:solidFill>
                        </a:rPr>
                        <a:t>4</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0666709"/>
                  </a:ext>
                </a:extLst>
              </a:tr>
            </a:tbl>
          </a:graphicData>
        </a:graphic>
      </p:graphicFrame>
      <p:sp>
        <p:nvSpPr>
          <p:cNvPr id="9" name="TextBox 8">
            <a:extLst>
              <a:ext uri="{FF2B5EF4-FFF2-40B4-BE49-F238E27FC236}">
                <a16:creationId xmlns:a16="http://schemas.microsoft.com/office/drawing/2014/main" id="{F4D64F92-7CEE-5ACD-0040-CF34E377393A}"/>
              </a:ext>
              <a:ext uri="{C183D7F6-B498-43B3-948B-1728B52AA6E4}">
                <adec:decorative xmlns:adec="http://schemas.microsoft.com/office/drawing/2017/decorative" val="1"/>
              </a:ext>
            </a:extLst>
          </p:cNvPr>
          <p:cNvSpPr txBox="1"/>
          <p:nvPr/>
        </p:nvSpPr>
        <p:spPr>
          <a:xfrm>
            <a:off x="6942582" y="6411274"/>
            <a:ext cx="505365" cy="369332"/>
          </a:xfrm>
          <a:prstGeom prst="rect">
            <a:avLst/>
          </a:prstGeom>
          <a:noFill/>
        </p:spPr>
        <p:txBody>
          <a:bodyPr wrap="square">
            <a:spAutoFit/>
          </a:bodyPr>
          <a:lstStyle/>
          <a:p>
            <a:fld id="{91BD7323-49BF-4C97-8773-5EC64C492009}" type="slidenum">
              <a:rPr lang="en-US" smtClean="0">
                <a:solidFill>
                  <a:schemeClr val="bg1"/>
                </a:solidFill>
              </a:rPr>
              <a:pPr/>
              <a:t>36</a:t>
            </a:fld>
            <a:endParaRPr lang="en-US">
              <a:solidFill>
                <a:schemeClr val="bg1"/>
              </a:solidFill>
            </a:endParaRPr>
          </a:p>
        </p:txBody>
      </p:sp>
      <p:sp>
        <p:nvSpPr>
          <p:cNvPr id="4" name="Oval 3">
            <a:extLst>
              <a:ext uri="{FF2B5EF4-FFF2-40B4-BE49-F238E27FC236}">
                <a16:creationId xmlns:a16="http://schemas.microsoft.com/office/drawing/2014/main" id="{63D7293D-0B15-2A85-286F-4AAE8E783418}"/>
              </a:ext>
              <a:ext uri="{C183D7F6-B498-43B3-948B-1728B52AA6E4}">
                <adec:decorative xmlns:adec="http://schemas.microsoft.com/office/drawing/2017/decorative" val="1"/>
              </a:ext>
            </a:extLst>
          </p:cNvPr>
          <p:cNvSpPr/>
          <p:nvPr/>
        </p:nvSpPr>
        <p:spPr>
          <a:xfrm rot="-5820000">
            <a:off x="6145790" y="3513415"/>
            <a:ext cx="170785" cy="134499"/>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098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6004E-2FDD-42EB-82B9-770F82C3C68D}"/>
              </a:ext>
            </a:extLst>
          </p:cNvPr>
          <p:cNvSpPr>
            <a:spLocks noGrp="1"/>
          </p:cNvSpPr>
          <p:nvPr>
            <p:ph type="title"/>
          </p:nvPr>
        </p:nvSpPr>
        <p:spPr>
          <a:xfrm>
            <a:off x="218786" y="43133"/>
            <a:ext cx="8464491" cy="1229295"/>
          </a:xfrm>
        </p:spPr>
        <p:txBody>
          <a:bodyPr>
            <a:normAutofit/>
          </a:bodyPr>
          <a:lstStyle/>
          <a:p>
            <a:r>
              <a:rPr lang="en-US" sz="4000"/>
              <a:t>Bubbling In Student Information</a:t>
            </a:r>
          </a:p>
        </p:txBody>
      </p:sp>
      <p:pic>
        <p:nvPicPr>
          <p:cNvPr id="3074" name="Picture 2" descr="Bubbling in student information on the front and back cover of their test booklet if there is no label. You will have to use a #2 pencil to do this and will also, have to place on the front cover on the right upper corner of the test booklet a district/school label. You have to write in and bubble the following information: date of testing, students last name, first name and middle initial.">
            <a:extLst>
              <a:ext uri="{FF2B5EF4-FFF2-40B4-BE49-F238E27FC236}">
                <a16:creationId xmlns:a16="http://schemas.microsoft.com/office/drawing/2014/main" id="{9E972BC4-6429-2C3B-D603-6617A748B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86" y="1095968"/>
            <a:ext cx="2742399" cy="34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It is the back cover  of the students' test booklet where you write and bubble in the following information: district name. school code, native language, state name abbreviation (KY), Rachial/ethnic group- part 1-ethnicity and part 2-aelect all races that apply, birth date (month, day and year), date first enrolled US school (month, day, year), grade level (K-12), length of time in ELL Program (0-12), Gender (M or F), IEP Status, Title III Status, Migrant, %04 Plan as a Y for yes, State student ID, LIEP (language, instructional education program), accommodations for IEP or 504 EL students what the code is for their accommodation, Do not score section for absent, invalidate, decline or special education. ">
            <a:extLst>
              <a:ext uri="{FF2B5EF4-FFF2-40B4-BE49-F238E27FC236}">
                <a16:creationId xmlns:a16="http://schemas.microsoft.com/office/drawing/2014/main" id="{6EE91651-3AE5-945F-911A-01CE5364FC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2948" y="2314151"/>
            <a:ext cx="2776165" cy="343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43C5F92F-D749-4C4C-9048-D06400297709}"/>
              </a:ext>
            </a:extLst>
          </p:cNvPr>
          <p:cNvSpPr>
            <a:spLocks noGrp="1"/>
          </p:cNvSpPr>
          <p:nvPr>
            <p:ph idx="1"/>
          </p:nvPr>
        </p:nvSpPr>
        <p:spPr>
          <a:xfrm>
            <a:off x="5989657" y="1284227"/>
            <a:ext cx="5679878" cy="4647083"/>
          </a:xfrm>
        </p:spPr>
        <p:txBody>
          <a:bodyPr>
            <a:normAutofit/>
          </a:bodyPr>
          <a:lstStyle/>
          <a:p>
            <a:pPr marL="457200" indent="-457200">
              <a:spcBef>
                <a:spcPts val="600"/>
              </a:spcBef>
              <a:spcAft>
                <a:spcPts val="600"/>
              </a:spcAft>
            </a:pPr>
            <a:r>
              <a:rPr lang="en-US">
                <a:solidFill>
                  <a:prstClr val="black"/>
                </a:solidFill>
                <a:latin typeface="Arial" panose="020B0604020202020204" pitchFamily="34" charset="0"/>
                <a:cs typeface="Arial" panose="020B0604020202020204" pitchFamily="34" charset="0"/>
              </a:rPr>
              <a:t>No Pre ID-Label</a:t>
            </a:r>
          </a:p>
          <a:p>
            <a:pPr marL="457200" indent="-457200">
              <a:spcBef>
                <a:spcPts val="600"/>
              </a:spcBef>
              <a:spcAft>
                <a:spcPts val="600"/>
              </a:spcAft>
            </a:pPr>
            <a:r>
              <a:rPr lang="en-US">
                <a:solidFill>
                  <a:prstClr val="black"/>
                </a:solidFill>
                <a:latin typeface="Arial" panose="020B0604020202020204" pitchFamily="34" charset="0"/>
                <a:cs typeface="Arial" panose="020B0604020202020204" pitchFamily="34" charset="0"/>
              </a:rPr>
              <a:t>Front and back covers</a:t>
            </a:r>
          </a:p>
          <a:p>
            <a:pPr marL="457200" indent="-457200">
              <a:spcBef>
                <a:spcPts val="600"/>
              </a:spcBef>
              <a:spcAft>
                <a:spcPts val="600"/>
              </a:spcAft>
            </a:pPr>
            <a:r>
              <a:rPr lang="en-US">
                <a:solidFill>
                  <a:prstClr val="black"/>
                </a:solidFill>
                <a:latin typeface="Arial" panose="020B0604020202020204" pitchFamily="34" charset="0"/>
                <a:cs typeface="Arial" panose="020B0604020202020204" pitchFamily="34" charset="0"/>
              </a:rPr>
              <a:t>#2 pencil</a:t>
            </a:r>
          </a:p>
          <a:p>
            <a:pPr marL="457200" indent="-457200">
              <a:spcBef>
                <a:spcPts val="600"/>
              </a:spcBef>
              <a:spcAft>
                <a:spcPts val="600"/>
              </a:spcAft>
            </a:pPr>
            <a:r>
              <a:rPr lang="en-US">
                <a:solidFill>
                  <a:prstClr val="black"/>
                </a:solidFill>
                <a:latin typeface="Arial" panose="020B0604020202020204" pitchFamily="34" charset="0"/>
                <a:cs typeface="Arial" panose="020B0604020202020204" pitchFamily="34" charset="0"/>
              </a:rPr>
              <a:t>Affix a School/District Information Label (yellow)</a:t>
            </a:r>
          </a:p>
          <a:p>
            <a:pPr marL="457200" indent="-457200">
              <a:spcBef>
                <a:spcPts val="600"/>
              </a:spcBef>
              <a:spcAft>
                <a:spcPts val="600"/>
              </a:spcAft>
            </a:pPr>
            <a:r>
              <a:rPr lang="en-US">
                <a:solidFill>
                  <a:prstClr val="black"/>
                </a:solidFill>
                <a:latin typeface="Arial" panose="020B0604020202020204" pitchFamily="34" charset="0"/>
                <a:cs typeface="Arial" panose="020B0604020202020204" pitchFamily="34" charset="0"/>
              </a:rPr>
              <a:t>Accommodations </a:t>
            </a:r>
            <a:r>
              <a:rPr lang="en-US" i="1">
                <a:solidFill>
                  <a:prstClr val="black"/>
                </a:solidFill>
                <a:latin typeface="Arial" panose="020B0604020202020204" pitchFamily="34" charset="0"/>
                <a:cs typeface="Arial" panose="020B0604020202020204" pitchFamily="34" charset="0"/>
              </a:rPr>
              <a:t>must</a:t>
            </a:r>
            <a:r>
              <a:rPr lang="en-US">
                <a:solidFill>
                  <a:prstClr val="black"/>
                </a:solidFill>
                <a:latin typeface="Arial" panose="020B0604020202020204" pitchFamily="34" charset="0"/>
                <a:cs typeface="Arial" panose="020B0604020202020204" pitchFamily="34" charset="0"/>
              </a:rPr>
              <a:t> be documented manually without the Pre-ID label</a:t>
            </a:r>
          </a:p>
        </p:txBody>
      </p:sp>
      <p:sp>
        <p:nvSpPr>
          <p:cNvPr id="8" name="Rectangle 7">
            <a:extLst>
              <a:ext uri="{FF2B5EF4-FFF2-40B4-BE49-F238E27FC236}">
                <a16:creationId xmlns:a16="http://schemas.microsoft.com/office/drawing/2014/main" id="{F211C4E2-C4BF-420B-B7AC-B9A6273DDB39}"/>
              </a:ext>
            </a:extLst>
          </p:cNvPr>
          <p:cNvSpPr/>
          <p:nvPr/>
        </p:nvSpPr>
        <p:spPr>
          <a:xfrm>
            <a:off x="6841746" y="6328899"/>
            <a:ext cx="606619" cy="369332"/>
          </a:xfrm>
          <a:prstGeom prst="rect">
            <a:avLst/>
          </a:prstGeom>
        </p:spPr>
        <p:txBody>
          <a:bodyPr wrap="square" lIns="91440" tIns="45720" rIns="91440" bIns="45720" anchor="t">
            <a:spAutoFit/>
          </a:bodyPr>
          <a:lstStyle/>
          <a:p>
            <a:r>
              <a:rPr lang="en-US">
                <a:solidFill>
                  <a:schemeClr val="bg1"/>
                </a:solidFill>
              </a:rPr>
              <a:t>37</a:t>
            </a:r>
          </a:p>
        </p:txBody>
      </p:sp>
    </p:spTree>
    <p:extLst>
      <p:ext uri="{BB962C8B-B14F-4D97-AF65-F5344CB8AC3E}">
        <p14:creationId xmlns:p14="http://schemas.microsoft.com/office/powerpoint/2010/main" val="37456081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6219C-DE1C-422D-BDDA-A0586C3C4AC8}"/>
              </a:ext>
            </a:extLst>
          </p:cNvPr>
          <p:cNvSpPr>
            <a:spLocks noGrp="1"/>
          </p:cNvSpPr>
          <p:nvPr>
            <p:ph type="title"/>
          </p:nvPr>
        </p:nvSpPr>
        <p:spPr>
          <a:xfrm>
            <a:off x="214745" y="114803"/>
            <a:ext cx="10515600" cy="1325563"/>
          </a:xfrm>
        </p:spPr>
        <p:txBody>
          <a:bodyPr>
            <a:normAutofit/>
          </a:bodyPr>
          <a:lstStyle/>
          <a:p>
            <a:r>
              <a:rPr lang="en-US" sz="4000"/>
              <a:t>Paper Scheduling Support</a:t>
            </a:r>
          </a:p>
        </p:txBody>
      </p:sp>
      <p:sp>
        <p:nvSpPr>
          <p:cNvPr id="3" name="Content Placeholder 2">
            <a:extLst>
              <a:ext uri="{FF2B5EF4-FFF2-40B4-BE49-F238E27FC236}">
                <a16:creationId xmlns:a16="http://schemas.microsoft.com/office/drawing/2014/main" id="{3F2BC1E1-8A57-49B9-A215-50451164EF9B}"/>
              </a:ext>
            </a:extLst>
          </p:cNvPr>
          <p:cNvSpPr>
            <a:spLocks noGrp="1"/>
          </p:cNvSpPr>
          <p:nvPr>
            <p:ph sz="half" idx="1"/>
          </p:nvPr>
        </p:nvSpPr>
        <p:spPr>
          <a:xfrm>
            <a:off x="290945" y="1555462"/>
            <a:ext cx="5181600" cy="4351338"/>
          </a:xfrm>
        </p:spPr>
        <p:txBody>
          <a:bodyPr>
            <a:normAutofit/>
          </a:bodyPr>
          <a:lstStyle/>
          <a:p>
            <a:r>
              <a:rPr lang="en-US" sz="2400"/>
              <a:t>Administer each language domain test in a single test administration session</a:t>
            </a:r>
          </a:p>
          <a:p>
            <a:r>
              <a:rPr lang="en-US" sz="2400"/>
              <a:t>Keep testing groups to about 15 students or fewer </a:t>
            </a:r>
          </a:p>
          <a:p>
            <a:r>
              <a:rPr lang="en-US" sz="2400"/>
              <a:t>Smaller groups or individually for newcomers</a:t>
            </a:r>
          </a:p>
          <a:p>
            <a:r>
              <a:rPr lang="en-US" sz="2400"/>
              <a:t>Keeping the same group together for all domains</a:t>
            </a:r>
          </a:p>
          <a:p>
            <a:endParaRPr lang="en-US"/>
          </a:p>
        </p:txBody>
      </p:sp>
      <p:sp>
        <p:nvSpPr>
          <p:cNvPr id="9" name="Content Placeholder 8">
            <a:extLst>
              <a:ext uri="{FF2B5EF4-FFF2-40B4-BE49-F238E27FC236}">
                <a16:creationId xmlns:a16="http://schemas.microsoft.com/office/drawing/2014/main" id="{90CF4C99-E77E-C92C-5B56-DE040E0CC757}"/>
              </a:ext>
            </a:extLst>
          </p:cNvPr>
          <p:cNvSpPr>
            <a:spLocks noGrp="1"/>
          </p:cNvSpPr>
          <p:nvPr>
            <p:ph sz="half" idx="2"/>
          </p:nvPr>
        </p:nvSpPr>
        <p:spPr>
          <a:xfrm>
            <a:off x="6096000" y="1555462"/>
            <a:ext cx="5181600" cy="4351338"/>
          </a:xfrm>
        </p:spPr>
        <p:txBody>
          <a:bodyPr>
            <a:normAutofit/>
          </a:bodyPr>
          <a:lstStyle/>
          <a:p>
            <a:r>
              <a:rPr lang="en-US" sz="2400"/>
              <a:t>Each test administration is specific to a single Grade-Level Cluster, Tier, and Domain</a:t>
            </a:r>
          </a:p>
          <a:p>
            <a:r>
              <a:rPr lang="en-US" sz="2400"/>
              <a:t>The Speaking test is always delivered individually</a:t>
            </a:r>
          </a:p>
          <a:p>
            <a:r>
              <a:rPr lang="en-US" sz="2400"/>
              <a:t>You can schedule more than one domain test on one day</a:t>
            </a:r>
          </a:p>
          <a:p>
            <a:r>
              <a:rPr lang="en-US" sz="2400"/>
              <a:t>Never administer different domain tests to a single testing group</a:t>
            </a:r>
          </a:p>
        </p:txBody>
      </p:sp>
      <p:sp>
        <p:nvSpPr>
          <p:cNvPr id="5" name="TextBox 4">
            <a:extLst>
              <a:ext uri="{FF2B5EF4-FFF2-40B4-BE49-F238E27FC236}">
                <a16:creationId xmlns:a16="http://schemas.microsoft.com/office/drawing/2014/main" id="{A9401E32-D87F-1871-F49E-8DC7E7CDB1AB}"/>
              </a:ext>
            </a:extLst>
          </p:cNvPr>
          <p:cNvSpPr txBox="1"/>
          <p:nvPr/>
        </p:nvSpPr>
        <p:spPr>
          <a:xfrm>
            <a:off x="6871716" y="6199632"/>
            <a:ext cx="644652" cy="369332"/>
          </a:xfrm>
          <a:prstGeom prst="rect">
            <a:avLst/>
          </a:prstGeom>
          <a:noFill/>
        </p:spPr>
        <p:txBody>
          <a:bodyPr wrap="square">
            <a:spAutoFit/>
          </a:bodyPr>
          <a:lstStyle/>
          <a:p>
            <a:fld id="{91BD7323-49BF-4C97-8773-5EC64C492009}" type="slidenum">
              <a:rPr lang="en-US" smtClean="0">
                <a:solidFill>
                  <a:schemeClr val="bg1"/>
                </a:solidFill>
              </a:rPr>
              <a:pPr/>
              <a:t>38</a:t>
            </a:fld>
            <a:endParaRPr lang="en-US">
              <a:solidFill>
                <a:schemeClr val="bg1"/>
              </a:solidFill>
            </a:endParaRPr>
          </a:p>
        </p:txBody>
      </p:sp>
    </p:spTree>
    <p:extLst>
      <p:ext uri="{BB962C8B-B14F-4D97-AF65-F5344CB8AC3E}">
        <p14:creationId xmlns:p14="http://schemas.microsoft.com/office/powerpoint/2010/main" val="19237941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BBC4A-CED4-4B81-BAE3-F2D1802299A8}"/>
              </a:ext>
            </a:extLst>
          </p:cNvPr>
          <p:cNvSpPr>
            <a:spLocks noGrp="1"/>
          </p:cNvSpPr>
          <p:nvPr>
            <p:ph type="title"/>
          </p:nvPr>
        </p:nvSpPr>
        <p:spPr>
          <a:xfrm>
            <a:off x="118068" y="167302"/>
            <a:ext cx="8596668" cy="1320800"/>
          </a:xfrm>
        </p:spPr>
        <p:txBody>
          <a:bodyPr/>
          <a:lstStyle/>
          <a:p>
            <a:r>
              <a:rPr lang="en-US" altLang="en-US"/>
              <a:t>Kindergarten ACCESS for ELLs </a:t>
            </a:r>
            <a:endParaRPr lang="en-US"/>
          </a:p>
        </p:txBody>
      </p:sp>
      <p:sp>
        <p:nvSpPr>
          <p:cNvPr id="6" name="Content Placeholder 3">
            <a:extLst>
              <a:ext uri="{FF2B5EF4-FFF2-40B4-BE49-F238E27FC236}">
                <a16:creationId xmlns:a16="http://schemas.microsoft.com/office/drawing/2014/main" id="{53C11B02-97F7-4A74-B991-9C7ABB8A545D}"/>
              </a:ext>
              <a:ext uri="{C183D7F6-B498-43B3-948B-1728B52AA6E4}">
                <adec:decorative xmlns:adec="http://schemas.microsoft.com/office/drawing/2017/decorative" val="0"/>
              </a:ext>
            </a:extLst>
          </p:cNvPr>
          <p:cNvSpPr>
            <a:spLocks noGrp="1"/>
          </p:cNvSpPr>
          <p:nvPr>
            <p:ph type="body" sz="quarter" idx="13"/>
          </p:nvPr>
        </p:nvSpPr>
        <p:spPr>
          <a:xfrm>
            <a:off x="267763" y="1396791"/>
            <a:ext cx="5161949" cy="4435747"/>
          </a:xfrm>
          <a:prstGeom prst="rect">
            <a:avLst/>
          </a:prstGeom>
        </p:spPr>
        <p:txBody>
          <a:bodyPr>
            <a:normAutofit fontScale="92500" lnSpcReduction="10000"/>
          </a:bodyPr>
          <a:lstStyle/>
          <a:p>
            <a:pPr>
              <a:spcBef>
                <a:spcPts val="1200"/>
              </a:spcBef>
              <a:spcAft>
                <a:spcPts val="1200"/>
              </a:spcAft>
              <a:defRPr/>
            </a:pPr>
            <a:r>
              <a:rPr lang="en-US"/>
              <a:t>Individually Administered-all four domains</a:t>
            </a:r>
          </a:p>
          <a:p>
            <a:pPr>
              <a:spcBef>
                <a:spcPts val="1200"/>
              </a:spcBef>
              <a:spcAft>
                <a:spcPts val="1200"/>
              </a:spcAft>
              <a:defRPr/>
            </a:pPr>
            <a:r>
              <a:rPr lang="en-US"/>
              <a:t>Completely Adaptive</a:t>
            </a:r>
          </a:p>
          <a:p>
            <a:pPr>
              <a:spcBef>
                <a:spcPts val="1200"/>
              </a:spcBef>
              <a:spcAft>
                <a:spcPts val="1200"/>
              </a:spcAft>
              <a:defRPr/>
            </a:pPr>
            <a:r>
              <a:rPr lang="en-US"/>
              <a:t>Test materials—cards and card pouch booklet, story book, student activity board, TA script, and student response booklet</a:t>
            </a:r>
          </a:p>
          <a:p>
            <a:pPr>
              <a:spcBef>
                <a:spcPts val="1200"/>
              </a:spcBef>
              <a:spcAft>
                <a:spcPts val="1200"/>
              </a:spcAft>
              <a:defRPr/>
            </a:pPr>
            <a:r>
              <a:rPr lang="en-US"/>
              <a:t>All components are scored by the Test Administrator (TA) during test administration</a:t>
            </a:r>
          </a:p>
        </p:txBody>
      </p:sp>
      <p:pic>
        <p:nvPicPr>
          <p:cNvPr id="7" name="Content Placeholder 5" descr="It is the proficiency levels  of  one to six with labels of entering, emerging, developing, expanding, bridging and reaching for Kindergarten ACCESS for ELLs.">
            <a:extLst>
              <a:ext uri="{FF2B5EF4-FFF2-40B4-BE49-F238E27FC236}">
                <a16:creationId xmlns:a16="http://schemas.microsoft.com/office/drawing/2014/main" id="{5590C510-D3AF-4EF0-A0A9-D87B87C5773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rcRect b="66093"/>
          <a:stretch>
            <a:fillRect/>
          </a:stretch>
        </p:blipFill>
        <p:spPr>
          <a:xfrm>
            <a:off x="5441727" y="1031217"/>
            <a:ext cx="4394731" cy="1217296"/>
          </a:xfrm>
          <a:prstGeom prst="rect">
            <a:avLst/>
          </a:prstGeom>
        </p:spPr>
      </p:pic>
      <p:sp>
        <p:nvSpPr>
          <p:cNvPr id="8" name="Right Arrow 11">
            <a:extLst>
              <a:ext uri="{FF2B5EF4-FFF2-40B4-BE49-F238E27FC236}">
                <a16:creationId xmlns:a16="http://schemas.microsoft.com/office/drawing/2014/main" id="{98AE0E5E-D74B-4FEB-8E15-DC85C1E77C22}"/>
              </a:ext>
              <a:ext uri="{C183D7F6-B498-43B3-948B-1728B52AA6E4}">
                <adec:decorative xmlns:adec="http://schemas.microsoft.com/office/drawing/2017/decorative" val="0"/>
              </a:ext>
            </a:extLst>
          </p:cNvPr>
          <p:cNvSpPr>
            <a:spLocks noChangeArrowheads="1"/>
          </p:cNvSpPr>
          <p:nvPr/>
        </p:nvSpPr>
        <p:spPr bwMode="auto">
          <a:xfrm>
            <a:off x="5671437" y="2248518"/>
            <a:ext cx="3298825" cy="769937"/>
          </a:xfrm>
          <a:prstGeom prst="rightArrow">
            <a:avLst>
              <a:gd name="adj1" fmla="val 50000"/>
              <a:gd name="adj2" fmla="val 49986"/>
            </a:avLst>
          </a:prstGeom>
          <a:gradFill rotWithShape="1">
            <a:gsLst>
              <a:gs pos="0">
                <a:srgbClr val="A6A6A6"/>
              </a:gs>
              <a:gs pos="50000">
                <a:srgbClr val="8B8B8B"/>
              </a:gs>
              <a:gs pos="100000">
                <a:srgbClr val="5F5F5F"/>
              </a:gs>
            </a:gsLst>
            <a:lin ang="2700000" scaled="1"/>
          </a:gradFill>
          <a:ln>
            <a:noFill/>
          </a:ln>
          <a:effectLst>
            <a:outerShdw blurRad="400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1600">
                <a:solidFill>
                  <a:schemeClr val="lt1"/>
                </a:solidFill>
              </a:rPr>
              <a:t>Kindergarten - Adaptive</a:t>
            </a:r>
          </a:p>
        </p:txBody>
      </p:sp>
      <p:grpSp>
        <p:nvGrpSpPr>
          <p:cNvPr id="28" name="Group 27" descr="It is the graphic for the cards and card pouch booklet to store them when administering the K ACCESS.">
            <a:extLst>
              <a:ext uri="{FF2B5EF4-FFF2-40B4-BE49-F238E27FC236}">
                <a16:creationId xmlns:a16="http://schemas.microsoft.com/office/drawing/2014/main" id="{DF6D0255-BA9D-4F30-9CF6-DCA4E6F7C7AD}"/>
              </a:ext>
            </a:extLst>
          </p:cNvPr>
          <p:cNvGrpSpPr/>
          <p:nvPr/>
        </p:nvGrpSpPr>
        <p:grpSpPr>
          <a:xfrm>
            <a:off x="5781158" y="3067815"/>
            <a:ext cx="2531893" cy="1426709"/>
            <a:chOff x="1092295" y="4784294"/>
            <a:chExt cx="2955043" cy="1490829"/>
          </a:xfrm>
        </p:grpSpPr>
        <p:pic>
          <p:nvPicPr>
            <p:cNvPr id="29" name="Picture 2" descr="https://www.wceps.org/api/upload/4">
              <a:extLst>
                <a:ext uri="{FF2B5EF4-FFF2-40B4-BE49-F238E27FC236}">
                  <a16:creationId xmlns:a16="http://schemas.microsoft.com/office/drawing/2014/main" id="{6C64A1EC-A044-4D54-88E3-9D5288EDD2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8437" y="4784294"/>
              <a:ext cx="1398901" cy="1490829"/>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6C7CC9D-41C8-43F7-82EF-8A815C49AB36}"/>
                </a:ext>
              </a:extLst>
            </p:cNvPr>
            <p:cNvGrpSpPr/>
            <p:nvPr/>
          </p:nvGrpSpPr>
          <p:grpSpPr>
            <a:xfrm>
              <a:off x="1092295" y="4890438"/>
              <a:ext cx="1483799" cy="1278539"/>
              <a:chOff x="955811" y="4498600"/>
              <a:chExt cx="1761295" cy="1538509"/>
            </a:xfrm>
          </p:grpSpPr>
          <p:pic>
            <p:nvPicPr>
              <p:cNvPr id="31" name="Picture 4" descr="https://www.wceps.org/api/upload/219">
                <a:extLst>
                  <a:ext uri="{FF2B5EF4-FFF2-40B4-BE49-F238E27FC236}">
                    <a16:creationId xmlns:a16="http://schemas.microsoft.com/office/drawing/2014/main" id="{FF53D87D-C6FB-471F-89FB-FDA7F444CA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5811" y="4507298"/>
                <a:ext cx="1761295" cy="15298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30CE014C-BA65-4483-8420-97EBE48633A2}"/>
                  </a:ext>
                </a:extLst>
              </p:cNvPr>
              <p:cNvPicPr>
                <a:picLocks noChangeAspect="1"/>
              </p:cNvPicPr>
              <p:nvPr/>
            </p:nvPicPr>
            <p:blipFill>
              <a:blip r:embed="rId6"/>
              <a:stretch>
                <a:fillRect/>
              </a:stretch>
            </p:blipFill>
            <p:spPr>
              <a:xfrm rot="20382291">
                <a:off x="1296797" y="4646746"/>
                <a:ext cx="1238388" cy="1066126"/>
              </a:xfrm>
              <a:prstGeom prst="rect">
                <a:avLst/>
              </a:prstGeom>
              <a:ln>
                <a:solidFill>
                  <a:schemeClr val="bg2">
                    <a:lumMod val="90000"/>
                  </a:schemeClr>
                </a:solidFill>
              </a:ln>
              <a:effectLst/>
            </p:spPr>
          </p:pic>
          <p:pic>
            <p:nvPicPr>
              <p:cNvPr id="33" name="Picture 6" descr="https://www.wceps.org/api/upload/219">
                <a:extLst>
                  <a:ext uri="{FF2B5EF4-FFF2-40B4-BE49-F238E27FC236}">
                    <a16:creationId xmlns:a16="http://schemas.microsoft.com/office/drawing/2014/main" id="{41685CD2-A470-48BB-9A48-D186D583D9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397021">
                <a:off x="969163" y="4498600"/>
                <a:ext cx="1734591" cy="1506617"/>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34" name="Picture 2" descr="https://www.wceps.org/api/upload/3">
            <a:extLst>
              <a:ext uri="{FF2B5EF4-FFF2-40B4-BE49-F238E27FC236}">
                <a16:creationId xmlns:a16="http://schemas.microsoft.com/office/drawing/2014/main" id="{E5D9AFDD-14CB-430E-BBCE-BDB9B10843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10179" y="2961129"/>
            <a:ext cx="2652557" cy="1144389"/>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descr="It is the graphic for the speaking portion of ACCESS.">
            <a:extLst>
              <a:ext uri="{FF2B5EF4-FFF2-40B4-BE49-F238E27FC236}">
                <a16:creationId xmlns:a16="http://schemas.microsoft.com/office/drawing/2014/main" id="{F124B39F-2A8C-47BA-8F2D-106AAF149D4A}"/>
              </a:ext>
            </a:extLst>
          </p:cNvPr>
          <p:cNvGrpSpPr/>
          <p:nvPr/>
        </p:nvGrpSpPr>
        <p:grpSpPr>
          <a:xfrm>
            <a:off x="5547360" y="4668502"/>
            <a:ext cx="1005840" cy="1024957"/>
            <a:chOff x="7023179" y="3032645"/>
            <a:chExt cx="1097280" cy="1097280"/>
          </a:xfrm>
          <a:solidFill>
            <a:schemeClr val="accent2">
              <a:lumMod val="20000"/>
              <a:lumOff val="80000"/>
            </a:schemeClr>
          </a:solidFill>
        </p:grpSpPr>
        <p:sp>
          <p:nvSpPr>
            <p:cNvPr id="17" name="Rounded Rectangle 16">
              <a:extLst>
                <a:ext uri="{FF2B5EF4-FFF2-40B4-BE49-F238E27FC236}">
                  <a16:creationId xmlns:a16="http://schemas.microsoft.com/office/drawing/2014/main" id="{41E0EC51-ACDB-4E6A-A245-26B5E7198C03}"/>
                </a:ext>
              </a:extLst>
            </p:cNvPr>
            <p:cNvSpPr/>
            <p:nvPr/>
          </p:nvSpPr>
          <p:spPr>
            <a:xfrm>
              <a:off x="7023179" y="3032645"/>
              <a:ext cx="1097280" cy="1097280"/>
            </a:xfrm>
            <a:prstGeom prst="round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B458DF-E02B-4066-957E-0D96125E1376}"/>
                </a:ext>
              </a:extLst>
            </p:cNvPr>
            <p:cNvPicPr>
              <a:picLocks noChangeAspect="1"/>
            </p:cNvPicPr>
            <p:nvPr/>
          </p:nvPicPr>
          <p:blipFill>
            <a:blip r:embed="rId9">
              <a:biLevel thresh="75000"/>
              <a:extLst>
                <a:ext uri="{28A0092B-C50C-407E-A947-70E740481C1C}">
                  <a14:useLocalDpi xmlns:a14="http://schemas.microsoft.com/office/drawing/2010/main" val="0"/>
                </a:ext>
              </a:extLst>
            </a:blip>
            <a:stretch>
              <a:fillRect/>
            </a:stretch>
          </p:blipFill>
          <p:spPr>
            <a:xfrm>
              <a:off x="7114619" y="3098303"/>
              <a:ext cx="914400" cy="914400"/>
            </a:xfrm>
            <a:prstGeom prst="rect">
              <a:avLst/>
            </a:prstGeom>
            <a:grpFill/>
            <a:ln>
              <a:noFill/>
            </a:ln>
          </p:spPr>
        </p:pic>
      </p:grpSp>
      <p:grpSp>
        <p:nvGrpSpPr>
          <p:cNvPr id="19" name="Group 18" descr="It is the graphic for the listening portion of ACCESS.">
            <a:extLst>
              <a:ext uri="{FF2B5EF4-FFF2-40B4-BE49-F238E27FC236}">
                <a16:creationId xmlns:a16="http://schemas.microsoft.com/office/drawing/2014/main" id="{7D6C3EFF-A683-44BE-B3D3-88C01B61F228}"/>
              </a:ext>
            </a:extLst>
          </p:cNvPr>
          <p:cNvGrpSpPr/>
          <p:nvPr/>
        </p:nvGrpSpPr>
        <p:grpSpPr>
          <a:xfrm>
            <a:off x="6907624" y="4668501"/>
            <a:ext cx="1005840" cy="1031623"/>
            <a:chOff x="800969" y="3032645"/>
            <a:chExt cx="1097280" cy="1097280"/>
          </a:xfrm>
          <a:solidFill>
            <a:schemeClr val="accent2">
              <a:lumMod val="20000"/>
              <a:lumOff val="80000"/>
            </a:schemeClr>
          </a:solidFill>
        </p:grpSpPr>
        <p:sp>
          <p:nvSpPr>
            <p:cNvPr id="20" name="Rounded Rectangle 13">
              <a:extLst>
                <a:ext uri="{FF2B5EF4-FFF2-40B4-BE49-F238E27FC236}">
                  <a16:creationId xmlns:a16="http://schemas.microsoft.com/office/drawing/2014/main" id="{A5457E53-444C-4944-BDFC-065599E95710}"/>
                </a:ext>
              </a:extLst>
            </p:cNvPr>
            <p:cNvSpPr/>
            <p:nvPr/>
          </p:nvSpPr>
          <p:spPr>
            <a:xfrm>
              <a:off x="800969" y="3032645"/>
              <a:ext cx="1097280" cy="1097280"/>
            </a:xfrm>
            <a:prstGeom prst="round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2926BB7-DD41-461B-9BED-EB0BE02E3CEB}"/>
                </a:ext>
              </a:extLst>
            </p:cNvPr>
            <p:cNvPicPr>
              <a:picLocks noChangeAspect="1"/>
            </p:cNvPicPr>
            <p:nvPr/>
          </p:nvPicPr>
          <p:blipFill>
            <a:blip r:embed="rId10">
              <a:biLevel thresh="75000"/>
              <a:extLst>
                <a:ext uri="{28A0092B-C50C-407E-A947-70E740481C1C}">
                  <a14:useLocalDpi xmlns:a14="http://schemas.microsoft.com/office/drawing/2010/main" val="0"/>
                </a:ext>
              </a:extLst>
            </a:blip>
            <a:stretch>
              <a:fillRect/>
            </a:stretch>
          </p:blipFill>
          <p:spPr>
            <a:xfrm>
              <a:off x="892409" y="3098303"/>
              <a:ext cx="914400" cy="914400"/>
            </a:xfrm>
            <a:prstGeom prst="rect">
              <a:avLst/>
            </a:prstGeom>
            <a:grpFill/>
            <a:ln>
              <a:noFill/>
            </a:ln>
          </p:spPr>
        </p:pic>
      </p:grpSp>
      <p:grpSp>
        <p:nvGrpSpPr>
          <p:cNvPr id="22" name="Group 21" descr="It is the reading graphic for ACCESS.">
            <a:extLst>
              <a:ext uri="{FF2B5EF4-FFF2-40B4-BE49-F238E27FC236}">
                <a16:creationId xmlns:a16="http://schemas.microsoft.com/office/drawing/2014/main" id="{EEE9F812-F598-453E-B015-8C4B134AA24B}"/>
              </a:ext>
            </a:extLst>
          </p:cNvPr>
          <p:cNvGrpSpPr/>
          <p:nvPr/>
        </p:nvGrpSpPr>
        <p:grpSpPr>
          <a:xfrm>
            <a:off x="8211372" y="4668501"/>
            <a:ext cx="1036600" cy="1056999"/>
            <a:chOff x="2874015" y="3032645"/>
            <a:chExt cx="1097280" cy="1097280"/>
          </a:xfrm>
          <a:solidFill>
            <a:schemeClr val="accent2">
              <a:lumMod val="20000"/>
              <a:lumOff val="80000"/>
            </a:schemeClr>
          </a:solidFill>
        </p:grpSpPr>
        <p:sp>
          <p:nvSpPr>
            <p:cNvPr id="23" name="Rounded Rectangle 14">
              <a:extLst>
                <a:ext uri="{FF2B5EF4-FFF2-40B4-BE49-F238E27FC236}">
                  <a16:creationId xmlns:a16="http://schemas.microsoft.com/office/drawing/2014/main" id="{A7B8BD17-6361-44EC-A22D-E33CACD98491}"/>
                </a:ext>
              </a:extLst>
            </p:cNvPr>
            <p:cNvSpPr/>
            <p:nvPr/>
          </p:nvSpPr>
          <p:spPr>
            <a:xfrm>
              <a:off x="2874015" y="3032645"/>
              <a:ext cx="1097280" cy="1097280"/>
            </a:xfrm>
            <a:prstGeom prst="round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0B5235F-6B38-4DC2-A290-7375C1CF7B31}"/>
                </a:ext>
              </a:extLst>
            </p:cNvPr>
            <p:cNvPicPr>
              <a:picLocks noChangeAspect="1"/>
            </p:cNvPicPr>
            <p:nvPr/>
          </p:nvPicPr>
          <p:blipFill>
            <a:blip r:embed="rId11">
              <a:biLevel thresh="75000"/>
              <a:extLst>
                <a:ext uri="{28A0092B-C50C-407E-A947-70E740481C1C}">
                  <a14:useLocalDpi xmlns:a14="http://schemas.microsoft.com/office/drawing/2010/main" val="0"/>
                </a:ext>
              </a:extLst>
            </a:blip>
            <a:stretch>
              <a:fillRect/>
            </a:stretch>
          </p:blipFill>
          <p:spPr>
            <a:xfrm>
              <a:off x="2965455" y="3098303"/>
              <a:ext cx="914400" cy="914400"/>
            </a:xfrm>
            <a:prstGeom prst="rect">
              <a:avLst/>
            </a:prstGeom>
            <a:grpFill/>
            <a:ln>
              <a:noFill/>
            </a:ln>
          </p:spPr>
        </p:pic>
      </p:grpSp>
      <p:grpSp>
        <p:nvGrpSpPr>
          <p:cNvPr id="25" name="Group 24" descr="It is the writing graphic for ACCESS.">
            <a:extLst>
              <a:ext uri="{FF2B5EF4-FFF2-40B4-BE49-F238E27FC236}">
                <a16:creationId xmlns:a16="http://schemas.microsoft.com/office/drawing/2014/main" id="{C1F82BD1-F852-4D9D-B1D0-1E2CBD994035}"/>
              </a:ext>
            </a:extLst>
          </p:cNvPr>
          <p:cNvGrpSpPr/>
          <p:nvPr/>
        </p:nvGrpSpPr>
        <p:grpSpPr>
          <a:xfrm>
            <a:off x="9613732" y="4716039"/>
            <a:ext cx="959573" cy="1005840"/>
            <a:chOff x="4947062" y="3032645"/>
            <a:chExt cx="1097280" cy="1097280"/>
          </a:xfrm>
          <a:solidFill>
            <a:schemeClr val="accent2">
              <a:lumMod val="20000"/>
              <a:lumOff val="80000"/>
            </a:schemeClr>
          </a:solidFill>
        </p:grpSpPr>
        <p:sp>
          <p:nvSpPr>
            <p:cNvPr id="26" name="Rounded Rectangle 15">
              <a:extLst>
                <a:ext uri="{FF2B5EF4-FFF2-40B4-BE49-F238E27FC236}">
                  <a16:creationId xmlns:a16="http://schemas.microsoft.com/office/drawing/2014/main" id="{C92A102C-9C0F-4A59-AE33-E2303EBF3637}"/>
                </a:ext>
              </a:extLst>
            </p:cNvPr>
            <p:cNvSpPr/>
            <p:nvPr/>
          </p:nvSpPr>
          <p:spPr>
            <a:xfrm>
              <a:off x="4947062" y="3032645"/>
              <a:ext cx="1097280" cy="1097280"/>
            </a:xfrm>
            <a:prstGeom prst="round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577CC20-5B14-4B6A-B947-ADF99F5D9C6A}"/>
                </a:ext>
              </a:extLst>
            </p:cNvPr>
            <p:cNvPicPr>
              <a:picLocks noChangeAspect="1"/>
            </p:cNvPicPr>
            <p:nvPr/>
          </p:nvPicPr>
          <p:blipFill>
            <a:blip r:embed="rId12">
              <a:biLevel thresh="75000"/>
              <a:extLst>
                <a:ext uri="{28A0092B-C50C-407E-A947-70E740481C1C}">
                  <a14:useLocalDpi xmlns:a14="http://schemas.microsoft.com/office/drawing/2010/main" val="0"/>
                </a:ext>
              </a:extLst>
            </a:blip>
            <a:stretch>
              <a:fillRect/>
            </a:stretch>
          </p:blipFill>
          <p:spPr>
            <a:xfrm>
              <a:off x="5060793" y="3124085"/>
              <a:ext cx="914400" cy="914400"/>
            </a:xfrm>
            <a:prstGeom prst="rect">
              <a:avLst/>
            </a:prstGeom>
            <a:grpFill/>
            <a:ln>
              <a:noFill/>
            </a:ln>
          </p:spPr>
        </p:pic>
      </p:grpSp>
      <p:sp>
        <p:nvSpPr>
          <p:cNvPr id="15" name="Slide Number Placeholder 14">
            <a:extLst>
              <a:ext uri="{FF2B5EF4-FFF2-40B4-BE49-F238E27FC236}">
                <a16:creationId xmlns:a16="http://schemas.microsoft.com/office/drawing/2014/main" id="{CF2E8457-B310-4FB4-923A-D4C4043CE53F}"/>
              </a:ext>
            </a:extLst>
          </p:cNvPr>
          <p:cNvSpPr>
            <a:spLocks noGrp="1"/>
          </p:cNvSpPr>
          <p:nvPr>
            <p:ph type="sldNum" sz="quarter" idx="4294967295"/>
          </p:nvPr>
        </p:nvSpPr>
        <p:spPr>
          <a:xfrm>
            <a:off x="6907624" y="6371972"/>
            <a:ext cx="683339" cy="365125"/>
          </a:xfrm>
        </p:spPr>
        <p:txBody>
          <a:bodyPr/>
          <a:lstStyle/>
          <a:p>
            <a:fld id="{91BD7323-49BF-4C97-8773-5EC64C492009}" type="slidenum">
              <a:rPr lang="en-US" smtClean="0">
                <a:solidFill>
                  <a:schemeClr val="bg1"/>
                </a:solidFill>
              </a:rPr>
              <a:t>39</a:t>
            </a:fld>
            <a:endParaRPr lang="en-US">
              <a:solidFill>
                <a:schemeClr val="bg1"/>
              </a:solidFill>
            </a:endParaRPr>
          </a:p>
        </p:txBody>
      </p:sp>
    </p:spTree>
    <p:extLst>
      <p:ext uri="{BB962C8B-B14F-4D97-AF65-F5344CB8AC3E}">
        <p14:creationId xmlns:p14="http://schemas.microsoft.com/office/powerpoint/2010/main" val="1639266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idx="4294967295"/>
          </p:nvPr>
        </p:nvSpPr>
        <p:spPr>
          <a:xfrm>
            <a:off x="149062" y="114219"/>
            <a:ext cx="11916859" cy="1320800"/>
          </a:xfrm>
          <a:prstGeom prst="rect">
            <a:avLst/>
          </a:prstGeom>
        </p:spPr>
        <p:txBody>
          <a:bodyPr/>
          <a:lstStyle/>
          <a:p>
            <a:r>
              <a:rPr lang="en-US" sz="3600"/>
              <a:t>Kentucky Department of Education Health and Safety </a:t>
            </a:r>
          </a:p>
        </p:txBody>
      </p:sp>
      <p:sp>
        <p:nvSpPr>
          <p:cNvPr id="3" name="Text Placeholder 2">
            <a:extLst>
              <a:ext uri="{C183D7F6-B498-43B3-948B-1728B52AA6E4}">
                <adec:decorative xmlns:adec="http://schemas.microsoft.com/office/drawing/2017/decorative" val="1"/>
              </a:ext>
            </a:extLst>
          </p:cNvPr>
          <p:cNvSpPr>
            <a:spLocks noGrp="1"/>
          </p:cNvSpPr>
          <p:nvPr>
            <p:ph type="body" sz="quarter" idx="4294967295"/>
          </p:nvPr>
        </p:nvSpPr>
        <p:spPr>
          <a:xfrm>
            <a:off x="251571" y="1384117"/>
            <a:ext cx="10075277" cy="3503016"/>
          </a:xfrm>
          <a:prstGeom prst="rect">
            <a:avLst/>
          </a:prstGeom>
        </p:spPr>
        <p:txBody>
          <a:bodyPr lIns="91440" tIns="45720" rIns="91440" bIns="45720" anchor="t">
            <a:noAutofit/>
          </a:bodyPr>
          <a:lstStyle/>
          <a:p>
            <a:pPr marL="0" indent="0">
              <a:buNone/>
            </a:pPr>
            <a:endParaRPr lang="en-US" sz="2800"/>
          </a:p>
          <a:p>
            <a:r>
              <a:rPr lang="en-US" sz="2800"/>
              <a:t>Staff </a:t>
            </a:r>
            <a:r>
              <a:rPr lang="en-US"/>
              <a:t>must</a:t>
            </a:r>
            <a:r>
              <a:rPr lang="en-US" sz="2800"/>
              <a:t> follow all local health departments and state government safety guidelines when administering the in-person ACCESS for ELLs</a:t>
            </a:r>
            <a:r>
              <a:rPr lang="en-US"/>
              <a:t> and the WIDA screeners</a:t>
            </a:r>
            <a:r>
              <a:rPr lang="en-US" sz="2800"/>
              <a:t>.</a:t>
            </a:r>
            <a:r>
              <a:rPr lang="en-US"/>
              <a:t> </a:t>
            </a:r>
            <a:endParaRPr lang="en-US" sz="2800"/>
          </a:p>
          <a:p>
            <a:r>
              <a:rPr lang="en-US"/>
              <a:t>Adjustments may be needed as COVID-19 outbreak conditions change.</a:t>
            </a:r>
          </a:p>
          <a:p>
            <a:pPr marL="0" indent="0">
              <a:buNone/>
            </a:pPr>
            <a:endParaRPr lang="en-US"/>
          </a:p>
        </p:txBody>
      </p:sp>
      <p:sp>
        <p:nvSpPr>
          <p:cNvPr id="7" name="Slide Number Placeholder 6">
            <a:extLst>
              <a:ext uri="{FF2B5EF4-FFF2-40B4-BE49-F238E27FC236}">
                <a16:creationId xmlns:a16="http://schemas.microsoft.com/office/drawing/2014/main" id="{E58534E5-F254-4309-9938-365C50399554}"/>
              </a:ext>
            </a:extLst>
          </p:cNvPr>
          <p:cNvSpPr>
            <a:spLocks noGrp="1"/>
          </p:cNvSpPr>
          <p:nvPr>
            <p:ph type="sldNum" sz="quarter" idx="4294967295"/>
          </p:nvPr>
        </p:nvSpPr>
        <p:spPr>
          <a:xfrm>
            <a:off x="6898119" y="6378656"/>
            <a:ext cx="683339" cy="365125"/>
          </a:xfrm>
        </p:spPr>
        <p:txBody>
          <a:bodyPr/>
          <a:lstStyle/>
          <a:p>
            <a:fld id="{91BD7323-49BF-4C97-8773-5EC64C492009}" type="slidenum">
              <a:rPr lang="en-US" smtClean="0">
                <a:solidFill>
                  <a:schemeClr val="bg1"/>
                </a:solidFill>
              </a:rPr>
              <a:pPr/>
              <a:t>4</a:t>
            </a:fld>
            <a:endParaRPr lang="en-US">
              <a:solidFill>
                <a:schemeClr val="bg1"/>
              </a:solidFill>
            </a:endParaRPr>
          </a:p>
        </p:txBody>
      </p:sp>
    </p:spTree>
    <p:extLst>
      <p:ext uri="{BB962C8B-B14F-4D97-AF65-F5344CB8AC3E}">
        <p14:creationId xmlns:p14="http://schemas.microsoft.com/office/powerpoint/2010/main" val="481321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09759F4-6B84-32BA-AAA2-B1C808E5A754}"/>
              </a:ext>
            </a:extLst>
          </p:cNvPr>
          <p:cNvSpPr>
            <a:spLocks noGrp="1"/>
          </p:cNvSpPr>
          <p:nvPr>
            <p:ph type="title"/>
          </p:nvPr>
        </p:nvSpPr>
        <p:spPr>
          <a:xfrm>
            <a:off x="193623" y="20351"/>
            <a:ext cx="10515600" cy="1325563"/>
          </a:xfrm>
        </p:spPr>
        <p:txBody>
          <a:bodyPr/>
          <a:lstStyle/>
          <a:p>
            <a:r>
              <a:rPr lang="en-US"/>
              <a:t>Secure Test Materials for Kindergarten</a:t>
            </a:r>
          </a:p>
        </p:txBody>
      </p:sp>
      <p:pic>
        <p:nvPicPr>
          <p:cNvPr id="6" name="Picture 5" descr="Secure Test Materials for Kindergarten  with the test administrator script, student response booklet, student storybook, activity board and cards.">
            <a:extLst>
              <a:ext uri="{FF2B5EF4-FFF2-40B4-BE49-F238E27FC236}">
                <a16:creationId xmlns:a16="http://schemas.microsoft.com/office/drawing/2014/main" id="{D64A3844-596F-8D87-E26A-39F39A2568D5}"/>
              </a:ext>
            </a:extLst>
          </p:cNvPr>
          <p:cNvPicPr>
            <a:picLocks noChangeAspect="1"/>
          </p:cNvPicPr>
          <p:nvPr/>
        </p:nvPicPr>
        <p:blipFill>
          <a:blip r:embed="rId2"/>
          <a:stretch>
            <a:fillRect/>
          </a:stretch>
        </p:blipFill>
        <p:spPr>
          <a:xfrm>
            <a:off x="594924" y="1147627"/>
            <a:ext cx="9311727" cy="4562745"/>
          </a:xfrm>
          <a:prstGeom prst="rect">
            <a:avLst/>
          </a:prstGeom>
          <a:noFill/>
        </p:spPr>
      </p:pic>
      <p:sp>
        <p:nvSpPr>
          <p:cNvPr id="2" name="TextBox 1">
            <a:extLst>
              <a:ext uri="{FF2B5EF4-FFF2-40B4-BE49-F238E27FC236}">
                <a16:creationId xmlns:a16="http://schemas.microsoft.com/office/drawing/2014/main" id="{9E50E05B-8FC7-DCEB-B7C9-47907B44C862}"/>
              </a:ext>
              <a:ext uri="{C183D7F6-B498-43B3-948B-1728B52AA6E4}">
                <adec:decorative xmlns:adec="http://schemas.microsoft.com/office/drawing/2017/decorative" val="0"/>
              </a:ext>
            </a:extLst>
          </p:cNvPr>
          <p:cNvSpPr txBox="1"/>
          <p:nvPr/>
        </p:nvSpPr>
        <p:spPr>
          <a:xfrm>
            <a:off x="6344240" y="6325385"/>
            <a:ext cx="642190" cy="369332"/>
          </a:xfrm>
          <a:prstGeom prst="rect">
            <a:avLst/>
          </a:prstGeom>
          <a:noFill/>
        </p:spPr>
        <p:txBody>
          <a:bodyPr wrap="square" rtlCol="0">
            <a:spAutoFit/>
          </a:bodyPr>
          <a:lstStyle/>
          <a:p>
            <a:fld id="{CDC64FE1-B0DC-455E-B342-CD9ED6A40E9E}" type="slidenum">
              <a:rPr lang="en-US" smtClean="0">
                <a:solidFill>
                  <a:schemeClr val="bg1"/>
                </a:solidFill>
              </a:rPr>
              <a:t>40</a:t>
            </a:fld>
            <a:endParaRPr lang="en-US">
              <a:solidFill>
                <a:schemeClr val="bg1"/>
              </a:solidFill>
            </a:endParaRPr>
          </a:p>
        </p:txBody>
      </p:sp>
      <p:sp>
        <p:nvSpPr>
          <p:cNvPr id="3" name="Slide Number Placeholder 2">
            <a:extLst>
              <a:ext uri="{FF2B5EF4-FFF2-40B4-BE49-F238E27FC236}">
                <a16:creationId xmlns:a16="http://schemas.microsoft.com/office/drawing/2014/main" id="{163857AC-78AD-3DB3-74A6-37C1211B0AC1}"/>
              </a:ext>
              <a:ext uri="{C183D7F6-B498-43B3-948B-1728B52AA6E4}">
                <adec:decorative xmlns:adec="http://schemas.microsoft.com/office/drawing/2017/decorative" val="1"/>
              </a:ext>
            </a:extLst>
          </p:cNvPr>
          <p:cNvSpPr>
            <a:spLocks noGrp="1"/>
          </p:cNvSpPr>
          <p:nvPr>
            <p:ph type="sldNum" sz="quarter" idx="10"/>
          </p:nvPr>
        </p:nvSpPr>
        <p:spPr/>
        <p:txBody>
          <a:bodyPr/>
          <a:lstStyle/>
          <a:p>
            <a:endParaRPr lang="en-US"/>
          </a:p>
        </p:txBody>
      </p:sp>
    </p:spTree>
    <p:extLst>
      <p:ext uri="{BB962C8B-B14F-4D97-AF65-F5344CB8AC3E}">
        <p14:creationId xmlns:p14="http://schemas.microsoft.com/office/powerpoint/2010/main" val="1142048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14417" y="87117"/>
            <a:ext cx="10515600" cy="1325563"/>
          </a:xfrm>
        </p:spPr>
        <p:txBody>
          <a:bodyPr>
            <a:normAutofit/>
          </a:bodyPr>
          <a:lstStyle/>
          <a:p>
            <a:r>
              <a:rPr lang="en-US" sz="4000"/>
              <a:t>ACCESS for ELLs Kindergarten</a:t>
            </a:r>
          </a:p>
        </p:txBody>
      </p:sp>
      <p:graphicFrame>
        <p:nvGraphicFramePr>
          <p:cNvPr id="13" name="Content Placeholder 7"/>
          <p:cNvGraphicFramePr>
            <a:graphicFrameLocks noGrp="1"/>
          </p:cNvGraphicFramePr>
          <p:nvPr>
            <p:ph idx="1"/>
            <p:extLst>
              <p:ext uri="{D42A27DB-BD31-4B8C-83A1-F6EECF244321}">
                <p14:modId xmlns:p14="http://schemas.microsoft.com/office/powerpoint/2010/main" val="864584281"/>
              </p:ext>
            </p:extLst>
          </p:nvPr>
        </p:nvGraphicFramePr>
        <p:xfrm>
          <a:off x="441356" y="1214622"/>
          <a:ext cx="8462962" cy="2214378"/>
        </p:xfrm>
        <a:graphic>
          <a:graphicData uri="http://schemas.openxmlformats.org/drawingml/2006/table">
            <a:tbl>
              <a:tblPr firstRow="1" bandRow="1">
                <a:tableStyleId>{5940675A-B579-460E-94D1-54222C63F5DA}</a:tableStyleId>
              </a:tblPr>
              <a:tblGrid>
                <a:gridCol w="2198632">
                  <a:extLst>
                    <a:ext uri="{9D8B030D-6E8A-4147-A177-3AD203B41FA5}">
                      <a16:colId xmlns:a16="http://schemas.microsoft.com/office/drawing/2014/main" val="2317743598"/>
                    </a:ext>
                  </a:extLst>
                </a:gridCol>
                <a:gridCol w="3044479">
                  <a:extLst>
                    <a:ext uri="{9D8B030D-6E8A-4147-A177-3AD203B41FA5}">
                      <a16:colId xmlns:a16="http://schemas.microsoft.com/office/drawing/2014/main" val="2386318898"/>
                    </a:ext>
                  </a:extLst>
                </a:gridCol>
                <a:gridCol w="3219851">
                  <a:extLst>
                    <a:ext uri="{9D8B030D-6E8A-4147-A177-3AD203B41FA5}">
                      <a16:colId xmlns:a16="http://schemas.microsoft.com/office/drawing/2014/main" val="499917175"/>
                    </a:ext>
                  </a:extLst>
                </a:gridCol>
              </a:tblGrid>
              <a:tr h="831017">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Administration Format</a:t>
                      </a:r>
                    </a:p>
                  </a:txBody>
                  <a:tcPr anchor="ctr">
                    <a:solidFill>
                      <a:schemeClr val="accent6"/>
                    </a:solidFill>
                  </a:tcPr>
                </a:tc>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 Administration Time*</a:t>
                      </a:r>
                    </a:p>
                  </a:txBody>
                  <a:tcPr anchor="ctr">
                    <a:solidFill>
                      <a:schemeClr val="accent5"/>
                    </a:solidFill>
                  </a:tcPr>
                </a:tc>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Recommended Scheduled Testing Time</a:t>
                      </a:r>
                    </a:p>
                  </a:txBody>
                  <a:tcPr anchor="ctr">
                    <a:solidFill>
                      <a:schemeClr val="accent2"/>
                    </a:solidFill>
                  </a:tcPr>
                </a:tc>
                <a:extLst>
                  <a:ext uri="{0D108BD9-81ED-4DB2-BD59-A6C34878D82A}">
                    <a16:rowId xmlns:a16="http://schemas.microsoft.com/office/drawing/2014/main" val="401910868"/>
                  </a:ext>
                </a:extLst>
              </a:tr>
              <a:tr h="1025658">
                <a:tc>
                  <a:txBody>
                    <a:bodyPr/>
                    <a:lstStyle/>
                    <a:p>
                      <a:pPr algn="ctr">
                        <a:spcBef>
                          <a:spcPts val="1200"/>
                        </a:spcBef>
                        <a:spcAft>
                          <a:spcPts val="1200"/>
                        </a:spcAft>
                      </a:pPr>
                      <a:r>
                        <a:rPr lang="en-US" sz="2200" b="1"/>
                        <a:t>Individual</a:t>
                      </a:r>
                    </a:p>
                  </a:txBody>
                  <a:tcPr anchor="ctr">
                    <a:solidFill>
                      <a:schemeClr val="accent6">
                        <a:lumMod val="20000"/>
                        <a:lumOff val="80000"/>
                      </a:schemeClr>
                    </a:solidFill>
                  </a:tcPr>
                </a:tc>
                <a:tc>
                  <a:txBody>
                    <a:bodyPr/>
                    <a:lstStyle/>
                    <a:p>
                      <a:pPr algn="ctr">
                        <a:spcBef>
                          <a:spcPts val="1200"/>
                        </a:spcBef>
                        <a:spcAft>
                          <a:spcPts val="1200"/>
                        </a:spcAft>
                      </a:pPr>
                      <a:r>
                        <a:rPr lang="en-US" sz="2200" b="1"/>
                        <a:t>45 minutes</a:t>
                      </a:r>
                    </a:p>
                  </a:txBody>
                  <a:tcPr anchor="ctr">
                    <a:solidFill>
                      <a:schemeClr val="accent5">
                        <a:lumMod val="20000"/>
                        <a:lumOff val="80000"/>
                      </a:schemeClr>
                    </a:solidFill>
                  </a:tcPr>
                </a:tc>
                <a:tc>
                  <a:txBody>
                    <a:bodyPr/>
                    <a:lstStyle/>
                    <a:p>
                      <a:pPr algn="ctr">
                        <a:spcBef>
                          <a:spcPts val="1200"/>
                        </a:spcBef>
                        <a:spcAft>
                          <a:spcPts val="1200"/>
                        </a:spcAft>
                      </a:pPr>
                      <a:r>
                        <a:rPr lang="en-US" sz="2200" b="1"/>
                        <a:t>60 minutes</a:t>
                      </a:r>
                    </a:p>
                  </a:txBody>
                  <a:tcPr anchor="ctr">
                    <a:solidFill>
                      <a:schemeClr val="accent2">
                        <a:lumMod val="20000"/>
                        <a:lumOff val="80000"/>
                      </a:schemeClr>
                    </a:solidFill>
                  </a:tcPr>
                </a:tc>
                <a:extLst>
                  <a:ext uri="{0D108BD9-81ED-4DB2-BD59-A6C34878D82A}">
                    <a16:rowId xmlns:a16="http://schemas.microsoft.com/office/drawing/2014/main" val="2268620775"/>
                  </a:ext>
                </a:extLst>
              </a:tr>
            </a:tbl>
          </a:graphicData>
        </a:graphic>
      </p:graphicFrame>
      <p:sp>
        <p:nvSpPr>
          <p:cNvPr id="2" name="Text Placeholder 1"/>
          <p:cNvSpPr>
            <a:spLocks noGrp="1"/>
          </p:cNvSpPr>
          <p:nvPr>
            <p:ph type="body" sz="quarter" idx="4294967295"/>
          </p:nvPr>
        </p:nvSpPr>
        <p:spPr>
          <a:xfrm>
            <a:off x="8788400" y="1"/>
            <a:ext cx="1879600" cy="492125"/>
          </a:xfrm>
        </p:spPr>
        <p:txBody>
          <a:bodyPr/>
          <a:lstStyle/>
          <a:p>
            <a:pPr marL="0" indent="0" algn="ctr">
              <a:buNone/>
            </a:pPr>
            <a:r>
              <a:rPr lang="en-US">
                <a:solidFill>
                  <a:schemeClr val="bg1"/>
                </a:solidFill>
              </a:rPr>
              <a:t>Page 3</a:t>
            </a:r>
          </a:p>
        </p:txBody>
      </p:sp>
      <p:sp>
        <p:nvSpPr>
          <p:cNvPr id="11" name="Rectangle 10"/>
          <p:cNvSpPr/>
          <p:nvPr/>
        </p:nvSpPr>
        <p:spPr>
          <a:xfrm>
            <a:off x="441356" y="3614395"/>
            <a:ext cx="8339592" cy="1292662"/>
          </a:xfrm>
          <a:prstGeom prst="rect">
            <a:avLst/>
          </a:prstGeom>
        </p:spPr>
        <p:txBody>
          <a:bodyPr wrap="square">
            <a:spAutoFit/>
          </a:bodyPr>
          <a:lstStyle/>
          <a:p>
            <a:r>
              <a:rPr lang="en-US" sz="2600"/>
              <a:t>Due to the adaptive nature of the test, high proficiency students will likely take longer and beginning proficiency students might need significantly less time.</a:t>
            </a:r>
          </a:p>
        </p:txBody>
      </p:sp>
      <p:sp>
        <p:nvSpPr>
          <p:cNvPr id="8" name="TextBox 7"/>
          <p:cNvSpPr txBox="1"/>
          <p:nvPr/>
        </p:nvSpPr>
        <p:spPr>
          <a:xfrm>
            <a:off x="1193306" y="5042216"/>
            <a:ext cx="5518212" cy="461665"/>
          </a:xfrm>
          <a:prstGeom prst="rect">
            <a:avLst/>
          </a:prstGeom>
          <a:noFill/>
        </p:spPr>
        <p:txBody>
          <a:bodyPr wrap="square" rtlCol="0">
            <a:spAutoFit/>
          </a:bodyPr>
          <a:lstStyle/>
          <a:p>
            <a:r>
              <a:rPr lang="en-US" sz="2400"/>
              <a:t>* Time needed to answer test questions</a:t>
            </a:r>
          </a:p>
        </p:txBody>
      </p:sp>
      <p:sp>
        <p:nvSpPr>
          <p:cNvPr id="9" name="Slide Number Placeholder 6">
            <a:extLst>
              <a:ext uri="{FF2B5EF4-FFF2-40B4-BE49-F238E27FC236}">
                <a16:creationId xmlns:a16="http://schemas.microsoft.com/office/drawing/2014/main" id="{5B14213B-3FCB-4C40-9292-EB851F67D15E}"/>
              </a:ext>
            </a:extLst>
          </p:cNvPr>
          <p:cNvSpPr txBox="1">
            <a:spLocks/>
          </p:cNvSpPr>
          <p:nvPr/>
        </p:nvSpPr>
        <p:spPr>
          <a:xfrm>
            <a:off x="6611113" y="6419378"/>
            <a:ext cx="85071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z="1400" smtClean="0"/>
              <a:pPr/>
              <a:t>41</a:t>
            </a:fld>
            <a:endParaRPr lang="en-US" sz="1400"/>
          </a:p>
        </p:txBody>
      </p:sp>
    </p:spTree>
    <p:extLst>
      <p:ext uri="{BB962C8B-B14F-4D97-AF65-F5344CB8AC3E}">
        <p14:creationId xmlns:p14="http://schemas.microsoft.com/office/powerpoint/2010/main" val="51220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B485C-8698-4D98-87E6-1734589A11E2}"/>
              </a:ext>
            </a:extLst>
          </p:cNvPr>
          <p:cNvSpPr>
            <a:spLocks noGrp="1"/>
          </p:cNvSpPr>
          <p:nvPr>
            <p:ph type="title"/>
          </p:nvPr>
        </p:nvSpPr>
        <p:spPr>
          <a:xfrm>
            <a:off x="518059" y="125493"/>
            <a:ext cx="8464491" cy="1229295"/>
          </a:xfrm>
        </p:spPr>
        <p:txBody>
          <a:bodyPr>
            <a:normAutofit/>
          </a:bodyPr>
          <a:lstStyle/>
          <a:p>
            <a:r>
              <a:rPr lang="en-US" sz="4000"/>
              <a:t>Preparing for Test Administration</a:t>
            </a:r>
          </a:p>
        </p:txBody>
      </p:sp>
      <p:sp>
        <p:nvSpPr>
          <p:cNvPr id="4" name="Content Placeholder 3" descr="Familiarize yourself with the Test Administrator Script and materials​&#10;&#10;Please note that TAs can look over the manuals and scripts in advance of the testing day but not the testing materials.​">
            <a:extLst>
              <a:ext uri="{FF2B5EF4-FFF2-40B4-BE49-F238E27FC236}">
                <a16:creationId xmlns:a16="http://schemas.microsoft.com/office/drawing/2014/main" id="{AF487420-45F8-4A9A-982B-0992E298F0CF}"/>
              </a:ext>
            </a:extLst>
          </p:cNvPr>
          <p:cNvSpPr>
            <a:spLocks noGrp="1"/>
          </p:cNvSpPr>
          <p:nvPr>
            <p:ph idx="1"/>
          </p:nvPr>
        </p:nvSpPr>
        <p:spPr>
          <a:xfrm>
            <a:off x="627808" y="1429644"/>
            <a:ext cx="8464491" cy="4351338"/>
          </a:xfrm>
        </p:spPr>
        <p:txBody>
          <a:bodyPr/>
          <a:lstStyle/>
          <a:p>
            <a:pPr>
              <a:lnSpc>
                <a:spcPct val="100000"/>
              </a:lnSpc>
              <a:spcBef>
                <a:spcPts val="600"/>
              </a:spcBef>
              <a:spcAft>
                <a:spcPts val="600"/>
              </a:spcAft>
            </a:pPr>
            <a:r>
              <a:rPr lang="en-US"/>
              <a:t>Familiarize yourself with the Test Administrator Script and materials</a:t>
            </a:r>
          </a:p>
          <a:p>
            <a:pPr marL="514350">
              <a:lnSpc>
                <a:spcPct val="100000"/>
              </a:lnSpc>
              <a:spcBef>
                <a:spcPts val="600"/>
              </a:spcBef>
              <a:spcAft>
                <a:spcPts val="600"/>
              </a:spcAft>
              <a:buFont typeface="Calibri" panose="020F0502020204030204" pitchFamily="34" charset="0"/>
              <a:buChar char="‒"/>
            </a:pPr>
            <a:r>
              <a:rPr lang="en-US" sz="2400"/>
              <a:t>Please note that TAs can look over the manuals and scripts in advance of the testing day but not the testing materials.</a:t>
            </a:r>
          </a:p>
          <a:p>
            <a:pPr>
              <a:lnSpc>
                <a:spcPct val="100000"/>
              </a:lnSpc>
              <a:spcBef>
                <a:spcPts val="600"/>
              </a:spcBef>
              <a:spcAft>
                <a:spcPts val="600"/>
              </a:spcAft>
            </a:pPr>
            <a:r>
              <a:rPr lang="en-US"/>
              <a:t>Administer test in a quiet room</a:t>
            </a:r>
          </a:p>
          <a:p>
            <a:pPr>
              <a:lnSpc>
                <a:spcPct val="100000"/>
              </a:lnSpc>
              <a:spcBef>
                <a:spcPts val="600"/>
              </a:spcBef>
              <a:spcAft>
                <a:spcPts val="600"/>
              </a:spcAft>
            </a:pPr>
            <a:r>
              <a:rPr lang="en-US"/>
              <a:t>#2 sharpened pencils </a:t>
            </a:r>
          </a:p>
          <a:p>
            <a:endParaRPr lang="en-US"/>
          </a:p>
        </p:txBody>
      </p:sp>
      <p:pic>
        <p:nvPicPr>
          <p:cNvPr id="3" name="Picture 2" descr="Familiarize yourself with the Test Administrator Script and materials​&#10;&#10;Please note that TAs can look over the manuals and scripts in advance of the testing day but not the testing materials.​">
            <a:extLst>
              <a:ext uri="{FF2B5EF4-FFF2-40B4-BE49-F238E27FC236}">
                <a16:creationId xmlns:a16="http://schemas.microsoft.com/office/drawing/2014/main" id="{3A4ECAD3-07D6-4C60-B17E-574C36073089}"/>
              </a:ext>
            </a:extLst>
          </p:cNvPr>
          <p:cNvPicPr>
            <a:picLocks noChangeAspect="1"/>
          </p:cNvPicPr>
          <p:nvPr/>
        </p:nvPicPr>
        <p:blipFill>
          <a:blip r:embed="rId3"/>
          <a:stretch>
            <a:fillRect/>
          </a:stretch>
        </p:blipFill>
        <p:spPr>
          <a:xfrm>
            <a:off x="9321381" y="1429643"/>
            <a:ext cx="2606012" cy="3378323"/>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56CB529-A5B8-33E9-06BF-A545DD86F0DC}"/>
              </a:ext>
            </a:extLst>
          </p:cNvPr>
          <p:cNvSpPr txBox="1"/>
          <p:nvPr/>
        </p:nvSpPr>
        <p:spPr>
          <a:xfrm>
            <a:off x="6784848" y="6117336"/>
            <a:ext cx="813816" cy="369332"/>
          </a:xfrm>
          <a:prstGeom prst="rect">
            <a:avLst/>
          </a:prstGeom>
          <a:noFill/>
        </p:spPr>
        <p:txBody>
          <a:bodyPr wrap="square">
            <a:spAutoFit/>
          </a:bodyPr>
          <a:lstStyle/>
          <a:p>
            <a:fld id="{91BD7323-49BF-4C97-8773-5EC64C492009}" type="slidenum">
              <a:rPr lang="en-US" smtClean="0">
                <a:solidFill>
                  <a:schemeClr val="bg1"/>
                </a:solidFill>
              </a:rPr>
              <a:pPr/>
              <a:t>42</a:t>
            </a:fld>
            <a:endParaRPr lang="en-US">
              <a:solidFill>
                <a:schemeClr val="bg1"/>
              </a:solidFill>
            </a:endParaRPr>
          </a:p>
        </p:txBody>
      </p:sp>
    </p:spTree>
    <p:extLst>
      <p:ext uri="{BB962C8B-B14F-4D97-AF65-F5344CB8AC3E}">
        <p14:creationId xmlns:p14="http://schemas.microsoft.com/office/powerpoint/2010/main" val="2262205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1A0F-EF57-4A1E-BB93-12908E11D903}"/>
              </a:ext>
            </a:extLst>
          </p:cNvPr>
          <p:cNvSpPr>
            <a:spLocks noGrp="1"/>
          </p:cNvSpPr>
          <p:nvPr>
            <p:ph type="title"/>
          </p:nvPr>
        </p:nvSpPr>
        <p:spPr>
          <a:xfrm>
            <a:off x="489456" y="182798"/>
            <a:ext cx="10474627" cy="1320800"/>
          </a:xfrm>
        </p:spPr>
        <p:txBody>
          <a:bodyPr/>
          <a:lstStyle/>
          <a:p>
            <a:r>
              <a:rPr lang="en-US"/>
              <a:t>Exit Criteria for Kindergarten ACCESS for ELLs </a:t>
            </a:r>
          </a:p>
        </p:txBody>
      </p:sp>
      <p:sp>
        <p:nvSpPr>
          <p:cNvPr id="3" name="Text Placeholder 2">
            <a:extLst>
              <a:ext uri="{FF2B5EF4-FFF2-40B4-BE49-F238E27FC236}">
                <a16:creationId xmlns:a16="http://schemas.microsoft.com/office/drawing/2014/main" id="{712EB471-1DB6-456F-924A-C54F43D3B0EB}"/>
              </a:ext>
            </a:extLst>
          </p:cNvPr>
          <p:cNvSpPr>
            <a:spLocks noGrp="1"/>
          </p:cNvSpPr>
          <p:nvPr>
            <p:ph type="body" sz="quarter" idx="13"/>
          </p:nvPr>
        </p:nvSpPr>
        <p:spPr>
          <a:xfrm>
            <a:off x="555786" y="2190702"/>
            <a:ext cx="9188715" cy="4901324"/>
          </a:xfrm>
        </p:spPr>
        <p:txBody>
          <a:bodyPr/>
          <a:lstStyle/>
          <a:p>
            <a:pPr marL="0" indent="0">
              <a:buNone/>
            </a:pPr>
            <a:r>
              <a:rPr lang="en-US"/>
              <a:t>Overall Composite Proficiency Level 4.5 is the exit criteria for Kindergarten ACCESS for ELLs.</a:t>
            </a:r>
          </a:p>
          <a:p>
            <a:endParaRPr lang="en-US"/>
          </a:p>
        </p:txBody>
      </p:sp>
      <p:sp>
        <p:nvSpPr>
          <p:cNvPr id="6" name="Slide Number Placeholder 6">
            <a:extLst>
              <a:ext uri="{FF2B5EF4-FFF2-40B4-BE49-F238E27FC236}">
                <a16:creationId xmlns:a16="http://schemas.microsoft.com/office/drawing/2014/main" id="{D507332A-FCC8-46FD-8B4E-4F1980703186}"/>
              </a:ext>
            </a:extLst>
          </p:cNvPr>
          <p:cNvSpPr txBox="1">
            <a:spLocks/>
          </p:cNvSpPr>
          <p:nvPr/>
        </p:nvSpPr>
        <p:spPr>
          <a:xfrm>
            <a:off x="6611113" y="6419378"/>
            <a:ext cx="850714"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z="1400" smtClean="0"/>
              <a:pPr/>
              <a:t>43</a:t>
            </a:fld>
            <a:endParaRPr lang="en-US" sz="1400"/>
          </a:p>
        </p:txBody>
      </p:sp>
      <p:sp>
        <p:nvSpPr>
          <p:cNvPr id="4" name="Slide Number Placeholder 3">
            <a:extLst>
              <a:ext uri="{FF2B5EF4-FFF2-40B4-BE49-F238E27FC236}">
                <a16:creationId xmlns:a16="http://schemas.microsoft.com/office/drawing/2014/main" id="{B5997184-F647-65D6-D44C-DA5EC1A1530D}"/>
              </a:ext>
            </a:extLst>
          </p:cNvPr>
          <p:cNvSpPr>
            <a:spLocks noGrp="1"/>
          </p:cNvSpPr>
          <p:nvPr>
            <p:ph type="sldNum" sz="quarter" idx="4294967295"/>
          </p:nvPr>
        </p:nvSpPr>
        <p:spPr>
          <a:xfrm>
            <a:off x="11030413" y="6314034"/>
            <a:ext cx="683339" cy="365125"/>
          </a:xfrm>
        </p:spPr>
        <p:txBody>
          <a:bodyPr/>
          <a:lstStyle/>
          <a:p>
            <a:fld id="{91BD7323-49BF-4C97-8773-5EC64C492009}" type="slidenum">
              <a:rPr lang="en-US" smtClean="0"/>
              <a:t>43</a:t>
            </a:fld>
            <a:endParaRPr lang="en-US"/>
          </a:p>
        </p:txBody>
      </p:sp>
    </p:spTree>
    <p:extLst>
      <p:ext uri="{BB962C8B-B14F-4D97-AF65-F5344CB8AC3E}">
        <p14:creationId xmlns:p14="http://schemas.microsoft.com/office/powerpoint/2010/main" val="25021069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362233" y="-150921"/>
            <a:ext cx="9610436" cy="1320800"/>
          </a:xfrm>
        </p:spPr>
        <p:txBody>
          <a:bodyPr/>
          <a:lstStyle/>
          <a:p>
            <a:r>
              <a:rPr lang="en-US"/>
              <a:t>Alternate ACCESS for ELLs</a:t>
            </a:r>
            <a:endParaRPr lang="en-US" baseline="30000"/>
          </a:p>
        </p:txBody>
      </p:sp>
      <p:sp>
        <p:nvSpPr>
          <p:cNvPr id="3" name="Content Placeholder 2">
            <a:extLst>
              <a:ext uri="{C183D7F6-B498-43B3-948B-1728B52AA6E4}">
                <adec:decorative xmlns:adec="http://schemas.microsoft.com/office/drawing/2017/decorative" val="1"/>
              </a:ext>
            </a:extLst>
          </p:cNvPr>
          <p:cNvSpPr>
            <a:spLocks noGrp="1"/>
          </p:cNvSpPr>
          <p:nvPr>
            <p:ph idx="13"/>
          </p:nvPr>
        </p:nvSpPr>
        <p:spPr>
          <a:xfrm>
            <a:off x="400333" y="989088"/>
            <a:ext cx="10877267" cy="5321463"/>
          </a:xfrm>
        </p:spPr>
        <p:txBody>
          <a:bodyPr vert="horz" lIns="91440" tIns="45720" rIns="91440" bIns="45720" rtlCol="0" anchor="t">
            <a:normAutofit/>
          </a:bodyPr>
          <a:lstStyle/>
          <a:p>
            <a:r>
              <a:rPr lang="en-US" sz="2000"/>
              <a:t>A paper-pencil test for grades 1-12, all four domains (Listening, Speaking, Reading and Writing) test in the grade level clusters of 1-2, 3-5, 6-8, 9-12. Reading and Listening are multiple choice. Writing and Speaking are constructed response items.</a:t>
            </a:r>
          </a:p>
          <a:p>
            <a:r>
              <a:rPr lang="en-US" sz="2000"/>
              <a:t>Kindergarten students with significant cognitive disabilities will take the ACCESS for ELLs testing with accommodations.</a:t>
            </a:r>
          </a:p>
          <a:p>
            <a:r>
              <a:rPr lang="en-US" sz="2000"/>
              <a:t>Individualized Education Program (IEP) team (with EL specialist) determines whether the student takes Alternate ACCESS or ACCESS with accommodations.</a:t>
            </a:r>
          </a:p>
          <a:p>
            <a:r>
              <a:rPr lang="en-US" sz="2000"/>
              <a:t>To participate in Alternate ACCESS</a:t>
            </a:r>
          </a:p>
          <a:p>
            <a:pPr lvl="2"/>
            <a:r>
              <a:rPr lang="en-US"/>
              <a:t>Classified as an English Learner (EL)</a:t>
            </a:r>
          </a:p>
          <a:p>
            <a:pPr lvl="2"/>
            <a:r>
              <a:rPr lang="en-US"/>
              <a:t>Has a significant cognitive disability </a:t>
            </a:r>
          </a:p>
          <a:p>
            <a:pPr lvl="2"/>
            <a:r>
              <a:rPr lang="en-US" b="1"/>
              <a:t>Participates or is expected </a:t>
            </a:r>
            <a:r>
              <a:rPr lang="en-US"/>
              <a:t>to participate in the Alternate Kentucky Summative Assessment (AKSA)</a:t>
            </a:r>
          </a:p>
          <a:p>
            <a:pPr lvl="2"/>
            <a:r>
              <a:rPr lang="en-US"/>
              <a:t>Disability precludes taking the ACCESS for ELLs</a:t>
            </a:r>
            <a:r>
              <a:rPr lang="en-US" baseline="30000"/>
              <a:t>®</a:t>
            </a:r>
            <a:r>
              <a:rPr lang="en-US"/>
              <a:t> with accommodations</a:t>
            </a:r>
          </a:p>
        </p:txBody>
      </p:sp>
      <p:sp>
        <p:nvSpPr>
          <p:cNvPr id="8" name="Slide Number Placeholder 3">
            <a:extLst>
              <a:ext uri="{FF2B5EF4-FFF2-40B4-BE49-F238E27FC236}">
                <a16:creationId xmlns:a16="http://schemas.microsoft.com/office/drawing/2014/main" id="{F51B4D6A-9A7C-4B89-AF12-B5E88C13A1E7}"/>
              </a:ext>
            </a:extLst>
          </p:cNvPr>
          <p:cNvSpPr txBox="1">
            <a:spLocks/>
          </p:cNvSpPr>
          <p:nvPr/>
        </p:nvSpPr>
        <p:spPr>
          <a:xfrm>
            <a:off x="6600965" y="6454597"/>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44</a:t>
            </a:fld>
            <a:endParaRPr lang="en-US">
              <a:solidFill>
                <a:schemeClr val="bg1"/>
              </a:solidFill>
            </a:endParaRPr>
          </a:p>
        </p:txBody>
      </p:sp>
      <p:sp>
        <p:nvSpPr>
          <p:cNvPr id="5" name="Slide Number Placeholder 4">
            <a:extLst>
              <a:ext uri="{FF2B5EF4-FFF2-40B4-BE49-F238E27FC236}">
                <a16:creationId xmlns:a16="http://schemas.microsoft.com/office/drawing/2014/main" id="{7C2EDFB2-08E3-B550-2458-9FF98BFD5959}"/>
              </a:ext>
            </a:extLst>
          </p:cNvPr>
          <p:cNvSpPr>
            <a:spLocks noGrp="1"/>
          </p:cNvSpPr>
          <p:nvPr>
            <p:ph type="sldNum" sz="quarter" idx="4294967295"/>
          </p:nvPr>
        </p:nvSpPr>
        <p:spPr>
          <a:xfrm>
            <a:off x="11030413" y="6314034"/>
            <a:ext cx="683339" cy="365125"/>
          </a:xfrm>
        </p:spPr>
        <p:txBody>
          <a:bodyPr/>
          <a:lstStyle/>
          <a:p>
            <a:fld id="{91BD7323-49BF-4C97-8773-5EC64C492009}" type="slidenum">
              <a:rPr lang="en-US" smtClean="0"/>
              <a:t>44</a:t>
            </a:fld>
            <a:endParaRPr lang="en-US"/>
          </a:p>
        </p:txBody>
      </p:sp>
    </p:spTree>
    <p:extLst>
      <p:ext uri="{BB962C8B-B14F-4D97-AF65-F5344CB8AC3E}">
        <p14:creationId xmlns:p14="http://schemas.microsoft.com/office/powerpoint/2010/main" val="17029852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766DC-9EF6-4E25-BB1A-D86F242A44F5}"/>
              </a:ext>
            </a:extLst>
          </p:cNvPr>
          <p:cNvSpPr>
            <a:spLocks noGrp="1"/>
          </p:cNvSpPr>
          <p:nvPr>
            <p:ph type="title"/>
          </p:nvPr>
        </p:nvSpPr>
        <p:spPr>
          <a:xfrm>
            <a:off x="391669" y="160560"/>
            <a:ext cx="11322083" cy="1320800"/>
          </a:xfrm>
        </p:spPr>
        <p:txBody>
          <a:bodyPr>
            <a:normAutofit/>
          </a:bodyPr>
          <a:lstStyle/>
          <a:p>
            <a:r>
              <a:rPr lang="en-US"/>
              <a:t>2023-2024 WIDA Alternate ACCESS Tentative Testing Schedule</a:t>
            </a:r>
          </a:p>
        </p:txBody>
      </p:sp>
      <p:graphicFrame>
        <p:nvGraphicFramePr>
          <p:cNvPr id="6" name="Table 5">
            <a:extLst>
              <a:ext uri="{FF2B5EF4-FFF2-40B4-BE49-F238E27FC236}">
                <a16:creationId xmlns:a16="http://schemas.microsoft.com/office/drawing/2014/main" id="{3F9BE33C-9424-4707-B9F6-9DA88CDA7FC4}"/>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38596550"/>
              </p:ext>
            </p:extLst>
          </p:nvPr>
        </p:nvGraphicFramePr>
        <p:xfrm>
          <a:off x="649884" y="1481360"/>
          <a:ext cx="10519561" cy="4466687"/>
        </p:xfrm>
        <a:graphic>
          <a:graphicData uri="http://schemas.openxmlformats.org/drawingml/2006/table">
            <a:tbl>
              <a:tblPr firstRow="1" firstCol="1" bandRow="1">
                <a:tableStyleId>{9D7B26C5-4107-4FEC-AEDC-1716B250A1EF}</a:tableStyleId>
              </a:tblPr>
              <a:tblGrid>
                <a:gridCol w="5005974">
                  <a:extLst>
                    <a:ext uri="{9D8B030D-6E8A-4147-A177-3AD203B41FA5}">
                      <a16:colId xmlns:a16="http://schemas.microsoft.com/office/drawing/2014/main" val="20000"/>
                    </a:ext>
                  </a:extLst>
                </a:gridCol>
                <a:gridCol w="3031656">
                  <a:extLst>
                    <a:ext uri="{9D8B030D-6E8A-4147-A177-3AD203B41FA5}">
                      <a16:colId xmlns:a16="http://schemas.microsoft.com/office/drawing/2014/main" val="20001"/>
                    </a:ext>
                  </a:extLst>
                </a:gridCol>
                <a:gridCol w="2481931">
                  <a:extLst>
                    <a:ext uri="{9D8B030D-6E8A-4147-A177-3AD203B41FA5}">
                      <a16:colId xmlns:a16="http://schemas.microsoft.com/office/drawing/2014/main" val="20002"/>
                    </a:ext>
                  </a:extLst>
                </a:gridCol>
              </a:tblGrid>
              <a:tr h="372691">
                <a:tc>
                  <a:txBody>
                    <a:bodyPr/>
                    <a:lstStyle/>
                    <a:p>
                      <a:pPr marL="0" marR="0">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a:effectLst/>
                        </a:rPr>
                        <a:t>Start Date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a:effectLst/>
                        </a:rPr>
                        <a:t>End Date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0"/>
                  </a:ext>
                </a:extLst>
              </a:tr>
              <a:tr h="370539">
                <a:tc>
                  <a:txBody>
                    <a:bodyPr/>
                    <a:lstStyle/>
                    <a:p>
                      <a:pPr marL="0" marR="0">
                        <a:lnSpc>
                          <a:spcPct val="107000"/>
                        </a:lnSpc>
                        <a:spcBef>
                          <a:spcPts val="0"/>
                        </a:spcBef>
                        <a:spcAft>
                          <a:spcPts val="800"/>
                        </a:spcAft>
                      </a:pPr>
                      <a:r>
                        <a:rPr lang="en-US" sz="2400">
                          <a:effectLst/>
                        </a:rPr>
                        <a:t>Online Test Setup for Registrations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11/30/2023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2/16/2024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2"/>
                  </a:ext>
                </a:extLst>
              </a:tr>
              <a:tr h="370539">
                <a:tc>
                  <a:txBody>
                    <a:bodyPr/>
                    <a:lstStyle/>
                    <a:p>
                      <a:pPr marL="0" marR="0">
                        <a:lnSpc>
                          <a:spcPct val="107000"/>
                        </a:lnSpc>
                        <a:spcBef>
                          <a:spcPts val="0"/>
                        </a:spcBef>
                        <a:spcAft>
                          <a:spcPts val="800"/>
                        </a:spcAft>
                      </a:pPr>
                      <a:r>
                        <a:rPr lang="en-US" sz="2400">
                          <a:effectLst/>
                        </a:rPr>
                        <a:t>Districts Receive Test Material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3"/>
                  </a:ext>
                </a:extLst>
              </a:tr>
              <a:tr h="370539">
                <a:tc>
                  <a:txBody>
                    <a:bodyPr/>
                    <a:lstStyle/>
                    <a:p>
                      <a:pPr marL="0" marR="0">
                        <a:lnSpc>
                          <a:spcPct val="107000"/>
                        </a:lnSpc>
                        <a:spcBef>
                          <a:spcPts val="0"/>
                        </a:spcBef>
                        <a:spcAft>
                          <a:spcPts val="800"/>
                        </a:spcAft>
                      </a:pPr>
                      <a:r>
                        <a:rPr lang="en-US" sz="2400">
                          <a:effectLst/>
                        </a:rPr>
                        <a:t>Additional Test Material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12/5/2023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2/9/2024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4"/>
                  </a:ext>
                </a:extLst>
              </a:tr>
              <a:tr h="370539">
                <a:tc>
                  <a:txBody>
                    <a:bodyPr/>
                    <a:lstStyle/>
                    <a:p>
                      <a:pPr marL="0" marR="0">
                        <a:lnSpc>
                          <a:spcPct val="107000"/>
                        </a:lnSpc>
                        <a:spcBef>
                          <a:spcPts val="0"/>
                        </a:spcBef>
                        <a:spcAft>
                          <a:spcPts val="800"/>
                        </a:spcAft>
                      </a:pPr>
                      <a:r>
                        <a:rPr lang="en-US" sz="2400">
                          <a:effectLst/>
                        </a:rPr>
                        <a:t>Test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1/4/2024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2/16/2023</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5"/>
                  </a:ext>
                </a:extLst>
              </a:tr>
              <a:tr h="370539">
                <a:tc>
                  <a:txBody>
                    <a:bodyPr/>
                    <a:lstStyle/>
                    <a:p>
                      <a:pPr marL="0" marR="0">
                        <a:lnSpc>
                          <a:spcPct val="107000"/>
                        </a:lnSpc>
                        <a:spcBef>
                          <a:spcPts val="0"/>
                        </a:spcBef>
                        <a:spcAft>
                          <a:spcPts val="800"/>
                        </a:spcAft>
                      </a:pPr>
                      <a:r>
                        <a:rPr lang="en-US" sz="2400">
                          <a:effectLst/>
                        </a:rPr>
                        <a:t>All Test Material Received at DRC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3/1/2024</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3/1/2024 </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6"/>
                  </a:ext>
                </a:extLst>
              </a:tr>
              <a:tr h="401975">
                <a:tc>
                  <a:txBody>
                    <a:bodyPr/>
                    <a:lstStyle/>
                    <a:p>
                      <a:pPr marL="0" marR="0">
                        <a:lnSpc>
                          <a:spcPct val="107000"/>
                        </a:lnSpc>
                        <a:spcBef>
                          <a:spcPts val="0"/>
                        </a:spcBef>
                        <a:spcAft>
                          <a:spcPts val="800"/>
                        </a:spcAft>
                      </a:pPr>
                      <a:r>
                        <a:rPr lang="en-US" sz="2400">
                          <a:effectLst/>
                        </a:rPr>
                        <a:t>Pre-Reporting Data Validation Window</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gn="l">
                        <a:spcBef>
                          <a:spcPts val="0"/>
                        </a:spcBef>
                        <a:spcAft>
                          <a:spcPts val="0"/>
                        </a:spcAft>
                      </a:pPr>
                      <a:r>
                        <a:rPr lang="en-US" sz="2400" b="1">
                          <a:effectLst/>
                        </a:rPr>
                        <a:t>3/20/2024</a:t>
                      </a:r>
                      <a:endParaRPr lang="en-US" sz="2400" b="1">
                        <a:effectLst/>
                        <a:latin typeface="Calibri" panose="020F0502020204030204" pitchFamily="34" charset="0"/>
                        <a:ea typeface="Calibri" panose="020F0502020204030204" pitchFamily="34" charset="0"/>
                      </a:endParaRPr>
                    </a:p>
                  </a:txBody>
                  <a:tcPr marL="36995" marR="36995" marT="24663" marB="24663" anchor="ctr"/>
                </a:tc>
                <a:tc>
                  <a:txBody>
                    <a:bodyPr/>
                    <a:lstStyle/>
                    <a:p>
                      <a:pPr marL="0" marR="0" algn="l">
                        <a:spcBef>
                          <a:spcPts val="0"/>
                        </a:spcBef>
                        <a:spcAft>
                          <a:spcPts val="0"/>
                        </a:spcAft>
                      </a:pPr>
                      <a:r>
                        <a:rPr lang="en-US" sz="2400" b="1">
                          <a:effectLst/>
                        </a:rPr>
                        <a:t>4/3/2024</a:t>
                      </a:r>
                      <a:endParaRPr lang="en-US" sz="2400" b="1">
                        <a:effectLst/>
                        <a:latin typeface="Calibri" panose="020F0502020204030204" pitchFamily="34" charset="0"/>
                        <a:ea typeface="Calibri" panose="020F0502020204030204" pitchFamily="34" charset="0"/>
                      </a:endParaRPr>
                    </a:p>
                  </a:txBody>
                  <a:tcPr marL="36995" marR="36995" marT="24663" marB="24663" anchor="ctr"/>
                </a:tc>
                <a:extLst>
                  <a:ext uri="{0D108BD9-81ED-4DB2-BD59-A6C34878D82A}">
                    <a16:rowId xmlns:a16="http://schemas.microsoft.com/office/drawing/2014/main" val="10007"/>
                  </a:ext>
                </a:extLst>
              </a:tr>
              <a:tr h="1368782">
                <a:tc>
                  <a:txBody>
                    <a:bodyPr/>
                    <a:lstStyle/>
                    <a:p>
                      <a:pPr marL="0" marR="0">
                        <a:lnSpc>
                          <a:spcPct val="107000"/>
                        </a:lnSpc>
                        <a:spcBef>
                          <a:spcPts val="0"/>
                        </a:spcBef>
                        <a:spcAft>
                          <a:spcPts val="800"/>
                        </a:spcAft>
                      </a:pPr>
                      <a:r>
                        <a:rPr lang="en-US" sz="2400">
                          <a:effectLst/>
                        </a:rPr>
                        <a:t>Districts Receive Reports</a:t>
                      </a:r>
                    </a:p>
                  </a:txBody>
                  <a:tcPr marL="5416" marR="5416" marT="5416" marB="5416" anchor="ctr"/>
                </a:tc>
                <a:tc>
                  <a:txBody>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lang="en-US" sz="2400" b="1">
                          <a:effectLst/>
                        </a:rPr>
                        <a:t>9/11/2024</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sz="2400" b="1">
                          <a:effectLst/>
                        </a:rPr>
                        <a:t>(online)-WIDA Alternate ACCESS</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r>
                        <a:rPr lang="en-US" sz="2400" b="1">
                          <a:effectLst/>
                        </a:rPr>
                        <a:t>9/26/2024</a:t>
                      </a:r>
                    </a:p>
                    <a:p>
                      <a:pPr marL="0" marR="0">
                        <a:lnSpc>
                          <a:spcPct val="107000"/>
                        </a:lnSpc>
                        <a:spcBef>
                          <a:spcPts val="0"/>
                        </a:spcBef>
                        <a:spcAft>
                          <a:spcPts val="800"/>
                        </a:spcAft>
                      </a:pPr>
                      <a:r>
                        <a:rPr lang="en-US" sz="2400" b="1">
                          <a:effectLst/>
                        </a:rPr>
                        <a:t> (printed)-WIDA Alternate</a:t>
                      </a:r>
                      <a:r>
                        <a:rPr lang="en-US" sz="2400" b="1" baseline="0">
                          <a:effectLst/>
                        </a:rPr>
                        <a:t> ACCESS</a:t>
                      </a: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8"/>
                  </a:ext>
                </a:extLst>
              </a:tr>
              <a:tr h="372691">
                <a:tc>
                  <a:txBody>
                    <a:bodyPr/>
                    <a:lstStyle/>
                    <a:p>
                      <a:pPr marL="0" marR="0">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tc>
                  <a:txBody>
                    <a:bodyPr/>
                    <a:lstStyle/>
                    <a:p>
                      <a:pPr marL="0" marR="0">
                        <a:lnSpc>
                          <a:spcPct val="107000"/>
                        </a:lnSpc>
                        <a:spcBef>
                          <a:spcPts val="0"/>
                        </a:spcBef>
                        <a:spcAft>
                          <a:spcPts val="800"/>
                        </a:spcAft>
                      </a:pPr>
                      <a:endParaRPr lang="en-US" sz="2400" b="1">
                        <a:effectLst/>
                        <a:latin typeface="+mn-lt"/>
                        <a:ea typeface="Calibri" panose="020F0502020204030204" pitchFamily="34" charset="0"/>
                        <a:cs typeface="Times New Roman" panose="02020603050405020304" pitchFamily="18" charset="0"/>
                      </a:endParaRPr>
                    </a:p>
                  </a:txBody>
                  <a:tcPr marL="5416" marR="5416" marT="5416" marB="5416" anchor="ctr"/>
                </a:tc>
                <a:extLst>
                  <a:ext uri="{0D108BD9-81ED-4DB2-BD59-A6C34878D82A}">
                    <a16:rowId xmlns:a16="http://schemas.microsoft.com/office/drawing/2014/main" val="10009"/>
                  </a:ext>
                </a:extLst>
              </a:tr>
            </a:tbl>
          </a:graphicData>
        </a:graphic>
      </p:graphicFrame>
      <p:sp>
        <p:nvSpPr>
          <p:cNvPr id="7" name="Slide Number Placeholder 6">
            <a:extLst>
              <a:ext uri="{FF2B5EF4-FFF2-40B4-BE49-F238E27FC236}">
                <a16:creationId xmlns:a16="http://schemas.microsoft.com/office/drawing/2014/main" id="{25376125-7FA3-461C-AD4C-9D70A5DD1ADF}"/>
              </a:ext>
            </a:extLst>
          </p:cNvPr>
          <p:cNvSpPr>
            <a:spLocks noGrp="1"/>
          </p:cNvSpPr>
          <p:nvPr>
            <p:ph type="sldNum" sz="quarter" idx="4294967295"/>
          </p:nvPr>
        </p:nvSpPr>
        <p:spPr>
          <a:xfrm>
            <a:off x="6904407" y="6461463"/>
            <a:ext cx="683339" cy="365125"/>
          </a:xfrm>
        </p:spPr>
        <p:txBody>
          <a:bodyPr/>
          <a:lstStyle/>
          <a:p>
            <a:fld id="{91BD7323-49BF-4C97-8773-5EC64C492009}" type="slidenum">
              <a:rPr lang="en-US" smtClean="0">
                <a:solidFill>
                  <a:schemeClr val="bg1"/>
                </a:solidFill>
              </a:rPr>
              <a:t>45</a:t>
            </a:fld>
            <a:endParaRPr lang="en-US">
              <a:solidFill>
                <a:schemeClr val="bg1"/>
              </a:solidFill>
            </a:endParaRPr>
          </a:p>
        </p:txBody>
      </p:sp>
    </p:spTree>
    <p:extLst>
      <p:ext uri="{BB962C8B-B14F-4D97-AF65-F5344CB8AC3E}">
        <p14:creationId xmlns:p14="http://schemas.microsoft.com/office/powerpoint/2010/main" val="3193532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1BAAEC8C-0305-4580-890A-F08733347988}"/>
              </a:ext>
            </a:extLst>
          </p:cNvPr>
          <p:cNvSpPr>
            <a:spLocks noGrp="1" noChangeArrowheads="1"/>
          </p:cNvSpPr>
          <p:nvPr>
            <p:ph type="title"/>
          </p:nvPr>
        </p:nvSpPr>
        <p:spPr>
          <a:xfrm>
            <a:off x="278907" y="160038"/>
            <a:ext cx="5429451" cy="1325563"/>
          </a:xfrm>
        </p:spPr>
        <p:txBody>
          <a:bodyPr>
            <a:normAutofit/>
          </a:bodyPr>
          <a:lstStyle/>
          <a:p>
            <a:r>
              <a:rPr lang="en-US" altLang="en-US" sz="3400"/>
              <a:t>Alternate Proficiency Levels</a:t>
            </a:r>
          </a:p>
        </p:txBody>
      </p:sp>
      <p:grpSp>
        <p:nvGrpSpPr>
          <p:cNvPr id="7" name="Group 6" descr="There is also an Alternate form of the ACCESS for ELLs test so that ELLs in grades 1-12 with the most significant cognitive disabilities can show what they can do and understand. Alternate ACCESS for ELLs aligns with the WIDA Alternate English Language Proficiency levels. These levels were designed to expand upon Level P1 - Entering, by increasing the sensitivity of the measure for students who have the most significant cognitive disabilities. The alternate ELP levels give students a chance to demonstrate progress within Level P1. Information about participation criteria and test administration of the Alternate ACCESS test can be found on the WIDA website under the Assessment tab.  &#10;&#10;The test is intended to measure proficiency levels at the lower end of the WIDA proficiency level continuum. This assessment provides ELLs with the most significant cognitive disabilities an opportunity to demonstrate their English language proficiency. A1 Level, Initiating:  Establishing the student’s communication system is “in process.”  The student will have inconsistent responses and may use eye gaze, or varied body movements to communicate. A2 Level, Exploring:  The communication system is established with pictures, objects, AAC, etc.  The student delivers consistent responses with supports and recognizes spoken words associated with familiar people, daily routines, and the environment. A3 Level, Engaging: The student is connecting to basic language skills like familiar expressions or statements and uses symbols, letters, and/or numbers for communicating. P1 Level, Entering: The student uses general content related words, everyday social and instructional words, and chunks of language. P2 Level, Emerging:  The student uses general content words and expressions across content areas, as well as social and instructional words and expressions.  Grammatical structures are formulaic and sentence patterns and expressions are repetitive. P3 Level, Developing: this level is only obtainable in Writing Domain.  &#10;&#10;IMPORTANT COMMENT: Please note that although the P1 and P2 levels look like replicas of ACCESS proficiency levels, there is not a correspondence because the two tests are scaled differently.  That means that a student who scores a P1 on the Alternate is not necessarily at the entering level on the ACCESS.  &#10;">
            <a:extLst>
              <a:ext uri="{FF2B5EF4-FFF2-40B4-BE49-F238E27FC236}">
                <a16:creationId xmlns:a16="http://schemas.microsoft.com/office/drawing/2014/main" id="{8E24FBB4-C2DF-438C-A2FA-AB418747400D}"/>
              </a:ext>
            </a:extLst>
          </p:cNvPr>
          <p:cNvGrpSpPr/>
          <p:nvPr/>
        </p:nvGrpSpPr>
        <p:grpSpPr>
          <a:xfrm>
            <a:off x="1034719" y="2181700"/>
            <a:ext cx="7048018" cy="2103120"/>
            <a:chOff x="499901" y="4171207"/>
            <a:chExt cx="6448360" cy="2103120"/>
          </a:xfrm>
        </p:grpSpPr>
        <p:sp>
          <p:nvSpPr>
            <p:cNvPr id="8" name="Rounded Rectangle 22">
              <a:extLst>
                <a:ext uri="{FF2B5EF4-FFF2-40B4-BE49-F238E27FC236}">
                  <a16:creationId xmlns:a16="http://schemas.microsoft.com/office/drawing/2014/main" id="{A5480263-E171-4599-81C4-5F7D0248D2AE}"/>
                </a:ext>
              </a:extLst>
            </p:cNvPr>
            <p:cNvSpPr/>
            <p:nvPr/>
          </p:nvSpPr>
          <p:spPr bwMode="auto">
            <a:xfrm>
              <a:off x="5485221" y="4171207"/>
              <a:ext cx="1463040" cy="1097280"/>
            </a:xfrm>
            <a:prstGeom prst="roundRect">
              <a:avLst/>
            </a:prstGeom>
            <a:solidFill>
              <a:srgbClr val="D2DFEE"/>
            </a:solidFill>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chemeClr val="tx1"/>
                  </a:solidFill>
                </a:rPr>
                <a:t>P2</a:t>
              </a:r>
            </a:p>
            <a:p>
              <a:pPr algn="ctr" eaLnBrk="1" hangingPunct="1">
                <a:defRPr/>
              </a:pPr>
              <a:r>
                <a:rPr lang="en-US" sz="2000">
                  <a:solidFill>
                    <a:schemeClr val="tx1"/>
                  </a:solidFill>
                </a:rPr>
                <a:t>Emerging</a:t>
              </a:r>
            </a:p>
          </p:txBody>
        </p:sp>
        <p:sp>
          <p:nvSpPr>
            <p:cNvPr id="9" name="Rounded Rectangle 23">
              <a:extLst>
                <a:ext uri="{FF2B5EF4-FFF2-40B4-BE49-F238E27FC236}">
                  <a16:creationId xmlns:a16="http://schemas.microsoft.com/office/drawing/2014/main" id="{1F977FE0-765A-4C4D-9347-E1FC6CD70093}"/>
                </a:ext>
              </a:extLst>
            </p:cNvPr>
            <p:cNvSpPr/>
            <p:nvPr/>
          </p:nvSpPr>
          <p:spPr bwMode="auto">
            <a:xfrm>
              <a:off x="3030967" y="5268487"/>
              <a:ext cx="1188720" cy="1005840"/>
            </a:xfrm>
            <a:prstGeom prst="roundRect">
              <a:avLst/>
            </a:prstGeom>
            <a:solidFill>
              <a:srgbClr val="E6EDF6"/>
            </a:solidFill>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chemeClr val="tx1"/>
                  </a:solidFill>
                </a:rPr>
                <a:t>A3</a:t>
              </a:r>
            </a:p>
            <a:p>
              <a:pPr algn="ctr" eaLnBrk="1" hangingPunct="1">
                <a:defRPr/>
              </a:pPr>
              <a:r>
                <a:rPr lang="en-US">
                  <a:solidFill>
                    <a:schemeClr val="tx1"/>
                  </a:solidFill>
                </a:rPr>
                <a:t>Engaging</a:t>
              </a:r>
            </a:p>
          </p:txBody>
        </p:sp>
        <p:sp>
          <p:nvSpPr>
            <p:cNvPr id="11" name="Rounded Rectangle 25">
              <a:extLst>
                <a:ext uri="{FF2B5EF4-FFF2-40B4-BE49-F238E27FC236}">
                  <a16:creationId xmlns:a16="http://schemas.microsoft.com/office/drawing/2014/main" id="{A1AB7285-811B-4F26-AF00-ACDF4F9C6BBB}"/>
                </a:ext>
              </a:extLst>
            </p:cNvPr>
            <p:cNvSpPr/>
            <p:nvPr/>
          </p:nvSpPr>
          <p:spPr bwMode="auto">
            <a:xfrm>
              <a:off x="4296501" y="5268487"/>
              <a:ext cx="1188720" cy="1005840"/>
            </a:xfrm>
            <a:prstGeom prst="roundRect">
              <a:avLst/>
            </a:prstGeom>
            <a:solidFill>
              <a:srgbClr val="E6EDF6"/>
            </a:solidFill>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chemeClr val="tx1"/>
                  </a:solidFill>
                </a:rPr>
                <a:t>P1</a:t>
              </a:r>
            </a:p>
            <a:p>
              <a:pPr algn="ctr" eaLnBrk="1" hangingPunct="1">
                <a:defRPr/>
              </a:pPr>
              <a:r>
                <a:rPr lang="en-US">
                  <a:solidFill>
                    <a:schemeClr val="tx1"/>
                  </a:solidFill>
                </a:rPr>
                <a:t>Entering</a:t>
              </a:r>
            </a:p>
          </p:txBody>
        </p:sp>
        <p:sp>
          <p:nvSpPr>
            <p:cNvPr id="12" name="Rounded Rectangle 26">
              <a:extLst>
                <a:ext uri="{FF2B5EF4-FFF2-40B4-BE49-F238E27FC236}">
                  <a16:creationId xmlns:a16="http://schemas.microsoft.com/office/drawing/2014/main" id="{256CC01D-EE49-4B6A-A9B0-B4F1566C3706}"/>
                </a:ext>
              </a:extLst>
            </p:cNvPr>
            <p:cNvSpPr/>
            <p:nvPr/>
          </p:nvSpPr>
          <p:spPr bwMode="auto">
            <a:xfrm>
              <a:off x="1765434" y="5268487"/>
              <a:ext cx="1188720" cy="1005840"/>
            </a:xfrm>
            <a:prstGeom prst="roundRect">
              <a:avLst/>
            </a:prstGeom>
            <a:solidFill>
              <a:srgbClr val="E6EDF6"/>
            </a:solidFill>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chemeClr val="tx1"/>
                  </a:solidFill>
                </a:rPr>
                <a:t>A2</a:t>
              </a:r>
            </a:p>
            <a:p>
              <a:pPr algn="ctr" eaLnBrk="1" hangingPunct="1">
                <a:defRPr/>
              </a:pPr>
              <a:r>
                <a:rPr lang="en-US">
                  <a:solidFill>
                    <a:schemeClr val="tx1"/>
                  </a:solidFill>
                </a:rPr>
                <a:t>Exploring</a:t>
              </a:r>
            </a:p>
          </p:txBody>
        </p:sp>
        <p:sp>
          <p:nvSpPr>
            <p:cNvPr id="13" name="Rounded Rectangle 27">
              <a:extLst>
                <a:ext uri="{FF2B5EF4-FFF2-40B4-BE49-F238E27FC236}">
                  <a16:creationId xmlns:a16="http://schemas.microsoft.com/office/drawing/2014/main" id="{DAD1C078-E9DD-4467-9A16-F65B470F0368}"/>
                </a:ext>
              </a:extLst>
            </p:cNvPr>
            <p:cNvSpPr/>
            <p:nvPr/>
          </p:nvSpPr>
          <p:spPr bwMode="auto">
            <a:xfrm>
              <a:off x="499901" y="5268487"/>
              <a:ext cx="1188720" cy="1005840"/>
            </a:xfrm>
            <a:prstGeom prst="roundRect">
              <a:avLst/>
            </a:prstGeom>
            <a:solidFill>
              <a:srgbClr val="E6EDF6"/>
            </a:solidFill>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a:solidFill>
                    <a:schemeClr val="tx1"/>
                  </a:solidFill>
                </a:rPr>
                <a:t>A1</a:t>
              </a:r>
            </a:p>
            <a:p>
              <a:pPr algn="ctr" eaLnBrk="1" hangingPunct="1">
                <a:defRPr/>
              </a:pPr>
              <a:r>
                <a:rPr lang="en-US">
                  <a:solidFill>
                    <a:schemeClr val="tx1"/>
                  </a:solidFill>
                </a:rPr>
                <a:t>Initiating</a:t>
              </a:r>
            </a:p>
          </p:txBody>
        </p:sp>
      </p:grpSp>
      <p:sp>
        <p:nvSpPr>
          <p:cNvPr id="18" name="Rounded Rectangle 17"/>
          <p:cNvSpPr/>
          <p:nvPr/>
        </p:nvSpPr>
        <p:spPr bwMode="auto">
          <a:xfrm>
            <a:off x="8082737" y="1084420"/>
            <a:ext cx="1599094" cy="1097280"/>
          </a:xfrm>
          <a:prstGeom prst="roundRect">
            <a:avLst/>
          </a:prstGeom>
          <a:solidFill>
            <a:srgbClr val="6C95C5">
              <a:lumMod val="40000"/>
              <a:lumOff val="60000"/>
            </a:srgbClr>
          </a:solidFill>
          <a:ln w="25400" cap="flat" cmpd="sng" algn="ctr">
            <a:solidFill>
              <a:srgbClr val="6C95C5">
                <a:shade val="50000"/>
              </a:srgbClr>
            </a:solidFill>
            <a:prstDash val="solid"/>
          </a:ln>
          <a:effectLst>
            <a:outerShdw blurRad="50800" dist="38100" dir="5400000" algn="t" rotWithShape="0">
              <a:prstClr val="black">
                <a:alpha val="40000"/>
              </a:prstClr>
            </a:outerShdw>
          </a:effectLst>
          <a:scene3d>
            <a:camera prst="orthographicFront"/>
            <a:lightRig rig="threePt" dir="t"/>
          </a:scene3d>
          <a:sp3d>
            <a:bevelT/>
          </a:sp3d>
        </p:spPr>
        <p:txBody>
          <a:bodyPr anchor="ctr"/>
          <a:lstStyle/>
          <a:p>
            <a:pPr algn="ctr" defTabSz="457200">
              <a:defRPr/>
            </a:pPr>
            <a:r>
              <a:rPr lang="en-US" sz="2400" b="1" kern="0">
                <a:solidFill>
                  <a:prstClr val="black"/>
                </a:solidFill>
                <a:cs typeface="Calibri Light" panose="020F0302020204030204" pitchFamily="34" charset="0"/>
              </a:rPr>
              <a:t>P3</a:t>
            </a:r>
          </a:p>
          <a:p>
            <a:pPr algn="ctr" defTabSz="457200">
              <a:defRPr/>
            </a:pPr>
            <a:r>
              <a:rPr lang="en-US" kern="0">
                <a:solidFill>
                  <a:prstClr val="black"/>
                </a:solidFill>
                <a:cs typeface="Calibri Light" panose="020F0302020204030204" pitchFamily="34" charset="0"/>
              </a:rPr>
              <a:t>Developing</a:t>
            </a:r>
          </a:p>
          <a:p>
            <a:pPr algn="ctr" defTabSz="457200">
              <a:defRPr/>
            </a:pPr>
            <a:r>
              <a:rPr lang="en-US" sz="1400" kern="0">
                <a:solidFill>
                  <a:prstClr val="black"/>
                </a:solidFill>
                <a:cs typeface="Calibri Light" panose="020F0302020204030204" pitchFamily="34" charset="0"/>
              </a:rPr>
              <a:t>(Writing only</a:t>
            </a:r>
            <a:r>
              <a:rPr lang="en-US" sz="1400" kern="0">
                <a:solidFill>
                  <a:prstClr val="black"/>
                </a:solidFill>
                <a:latin typeface="Franklin Gothic Book"/>
              </a:rPr>
              <a:t>)</a:t>
            </a:r>
          </a:p>
        </p:txBody>
      </p:sp>
      <p:sp>
        <p:nvSpPr>
          <p:cNvPr id="5" name="Rectangle 4" descr="For the Alternate ACCESS, there is interpretive and productive. ">
            <a:extLst>
              <a:ext uri="{FF2B5EF4-FFF2-40B4-BE49-F238E27FC236}">
                <a16:creationId xmlns:a16="http://schemas.microsoft.com/office/drawing/2014/main" id="{1CC9DD8A-3CDF-4892-9FBB-4674450D8AEA}"/>
              </a:ext>
            </a:extLst>
          </p:cNvPr>
          <p:cNvSpPr/>
          <p:nvPr/>
        </p:nvSpPr>
        <p:spPr>
          <a:xfrm>
            <a:off x="6846973" y="3579021"/>
            <a:ext cx="3122649" cy="1371315"/>
          </a:xfrm>
          <a:prstGeom prst="rect">
            <a:avLst/>
          </a:prstGeom>
          <a:solidFill>
            <a:schemeClr val="accent6">
              <a:lumMod val="20000"/>
              <a:lumOff val="80000"/>
            </a:schemeClr>
          </a:solidFill>
          <a:ln w="38100">
            <a:solidFill>
              <a:schemeClr val="accent6">
                <a:lumMod val="60000"/>
                <a:lumOff val="40000"/>
              </a:schemeClr>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a:t> </a:t>
            </a:r>
          </a:p>
        </p:txBody>
      </p:sp>
      <p:sp>
        <p:nvSpPr>
          <p:cNvPr id="16" name="TextBox 15">
            <a:extLst>
              <a:ext uri="{FF2B5EF4-FFF2-40B4-BE49-F238E27FC236}">
                <a16:creationId xmlns:a16="http://schemas.microsoft.com/office/drawing/2014/main" id="{0E958FCF-B822-4349-87CB-D5CA3ACD47E5}"/>
              </a:ext>
            </a:extLst>
          </p:cNvPr>
          <p:cNvSpPr txBox="1"/>
          <p:nvPr/>
        </p:nvSpPr>
        <p:spPr>
          <a:xfrm>
            <a:off x="6879681" y="3599240"/>
            <a:ext cx="3122649" cy="1077218"/>
          </a:xfrm>
          <a:prstGeom prst="rect">
            <a:avLst/>
          </a:prstGeom>
          <a:noFill/>
        </p:spPr>
        <p:txBody>
          <a:bodyPr wrap="square" rtlCol="0">
            <a:spAutoFit/>
          </a:bodyPr>
          <a:lstStyle/>
          <a:p>
            <a:r>
              <a:rPr lang="en-US" sz="3200" b="1">
                <a:solidFill>
                  <a:schemeClr val="accent6">
                    <a:lumMod val="50000"/>
                  </a:schemeClr>
                </a:solidFill>
              </a:rPr>
              <a:t>INTERPRETIVE &amp;</a:t>
            </a:r>
          </a:p>
          <a:p>
            <a:r>
              <a:rPr lang="en-US" sz="3200" b="1">
                <a:solidFill>
                  <a:schemeClr val="accent6">
                    <a:lumMod val="50000"/>
                  </a:schemeClr>
                </a:solidFill>
              </a:rPr>
              <a:t>PRODUCTIVE</a:t>
            </a:r>
          </a:p>
        </p:txBody>
      </p:sp>
      <p:sp>
        <p:nvSpPr>
          <p:cNvPr id="14" name="Rectangle 13">
            <a:extLst>
              <a:ext uri="{FF2B5EF4-FFF2-40B4-BE49-F238E27FC236}">
                <a16:creationId xmlns:a16="http://schemas.microsoft.com/office/drawing/2014/main" id="{0486EBA0-225A-4F33-9F46-EA35B6C3879B}"/>
              </a:ext>
            </a:extLst>
          </p:cNvPr>
          <p:cNvSpPr/>
          <p:nvPr/>
        </p:nvSpPr>
        <p:spPr>
          <a:xfrm>
            <a:off x="7056205" y="6353451"/>
            <a:ext cx="453970" cy="369332"/>
          </a:xfrm>
          <a:prstGeom prst="rect">
            <a:avLst/>
          </a:prstGeom>
        </p:spPr>
        <p:txBody>
          <a:bodyPr wrap="square">
            <a:spAutoFit/>
          </a:bodyPr>
          <a:lstStyle/>
          <a:p>
            <a:fld id="{91BD7323-49BF-4C97-8773-5EC64C492009}" type="slidenum">
              <a:rPr lang="en-US">
                <a:solidFill>
                  <a:schemeClr val="bg1"/>
                </a:solidFill>
              </a:rPr>
              <a:pPr/>
              <a:t>46</a:t>
            </a:fld>
            <a:endParaRPr lang="en-US"/>
          </a:p>
        </p:txBody>
      </p:sp>
    </p:spTree>
    <p:extLst>
      <p:ext uri="{BB962C8B-B14F-4D97-AF65-F5344CB8AC3E}">
        <p14:creationId xmlns:p14="http://schemas.microsoft.com/office/powerpoint/2010/main" val="3990421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30DA7C0-0FD0-4548-B40F-1E34028B8599}"/>
              </a:ext>
            </a:extLst>
          </p:cNvPr>
          <p:cNvSpPr>
            <a:spLocks noGrp="1"/>
          </p:cNvSpPr>
          <p:nvPr>
            <p:ph type="title"/>
          </p:nvPr>
        </p:nvSpPr>
        <p:spPr>
          <a:xfrm>
            <a:off x="210255" y="1731210"/>
            <a:ext cx="3260189" cy="1353272"/>
          </a:xfrm>
        </p:spPr>
        <p:txBody>
          <a:bodyPr>
            <a:normAutofit fontScale="90000"/>
          </a:bodyPr>
          <a:lstStyle/>
          <a:p>
            <a:r>
              <a:rPr lang="en-US"/>
              <a:t>Participation Decision Tree</a:t>
            </a:r>
          </a:p>
        </p:txBody>
      </p:sp>
      <p:pic>
        <p:nvPicPr>
          <p:cNvPr id="13" name="Content Placeholder 12" descr="State and federal laws require that all ELLs participate in annual English language proficiency assessments. The WIDA Accessibility/Accommodations Framework provides support for all ELLs, as well as targeted accommodations for students with Individual Education Plans (known as IEPs) or 504 plans.  These supports will help all ELLs to better access the test. Some ELLs with significant cognitive disabilities will still be unable to take ACCESS for ELLs, even with supports and accommodations.  These students may be eligible to participate in Alternate ACCESS for ELLs, but only if they meet specific participation criteria.  WIDA’s guidance for participation on Alternate ACCESS for ELLs is found in Appendix A of the Manual.  Check with your state education agency for your state’s specific participation criteria for alternate assessment.&#10; &#10;The Alternate ACCESS for ELLs Participation Criteria Decision Tree illustrates, there are several criteria that a student must meet to be eligible to participate in the Alternate ACCESS for ELLs assessment. Again, it is recommended that the IEP Team makes this determination. Even if all of the criteria are met, it still may be more appropriate for an English language learner with significant cognitive disabilities to take the standard ACCESS for ELLs assessment based on their language proficiency">
            <a:extLst>
              <a:ext uri="{FF2B5EF4-FFF2-40B4-BE49-F238E27FC236}">
                <a16:creationId xmlns:a16="http://schemas.microsoft.com/office/drawing/2014/main" id="{81FCD131-44DA-46B9-829F-055815880611}"/>
              </a:ext>
            </a:extLst>
          </p:cNvPr>
          <p:cNvPicPr>
            <a:picLocks noGrp="1" noChangeAspect="1"/>
          </p:cNvPicPr>
          <p:nvPr>
            <p:ph idx="1"/>
          </p:nvPr>
        </p:nvPicPr>
        <p:blipFill>
          <a:blip r:embed="rId3"/>
          <a:stretch>
            <a:fillRect/>
          </a:stretch>
        </p:blipFill>
        <p:spPr>
          <a:xfrm>
            <a:off x="3403457" y="184666"/>
            <a:ext cx="4888287" cy="5472965"/>
          </a:xfrm>
        </p:spPr>
      </p:pic>
      <p:sp>
        <p:nvSpPr>
          <p:cNvPr id="7" name="Text Placeholder 1">
            <a:extLst>
              <a:ext uri="{FF2B5EF4-FFF2-40B4-BE49-F238E27FC236}">
                <a16:creationId xmlns:a16="http://schemas.microsoft.com/office/drawing/2014/main" id="{056025F8-A5E0-4353-82E1-33BCE93D2310}"/>
              </a:ext>
            </a:extLst>
          </p:cNvPr>
          <p:cNvSpPr txBox="1">
            <a:spLocks/>
          </p:cNvSpPr>
          <p:nvPr/>
        </p:nvSpPr>
        <p:spPr>
          <a:xfrm>
            <a:off x="8788544" y="1"/>
            <a:ext cx="1879456" cy="492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Page 2</a:t>
            </a:r>
          </a:p>
        </p:txBody>
      </p:sp>
      <p:sp>
        <p:nvSpPr>
          <p:cNvPr id="8" name="Rectangle 7">
            <a:extLst>
              <a:ext uri="{FF2B5EF4-FFF2-40B4-BE49-F238E27FC236}">
                <a16:creationId xmlns:a16="http://schemas.microsoft.com/office/drawing/2014/main" id="{595CAC87-2D45-4498-B095-CD82675CD986}"/>
              </a:ext>
            </a:extLst>
          </p:cNvPr>
          <p:cNvSpPr/>
          <p:nvPr/>
        </p:nvSpPr>
        <p:spPr>
          <a:xfrm>
            <a:off x="7058623" y="6457257"/>
            <a:ext cx="453970" cy="369332"/>
          </a:xfrm>
          <a:prstGeom prst="rect">
            <a:avLst/>
          </a:prstGeom>
        </p:spPr>
        <p:txBody>
          <a:bodyPr wrap="square">
            <a:spAutoFit/>
          </a:bodyPr>
          <a:lstStyle/>
          <a:p>
            <a:fld id="{91BD7323-49BF-4C97-8773-5EC64C492009}" type="slidenum">
              <a:rPr lang="en-US">
                <a:solidFill>
                  <a:schemeClr val="bg1"/>
                </a:solidFill>
              </a:rPr>
              <a:pPr/>
              <a:t>47</a:t>
            </a:fld>
            <a:endParaRPr lang="en-US"/>
          </a:p>
        </p:txBody>
      </p:sp>
    </p:spTree>
    <p:extLst>
      <p:ext uri="{BB962C8B-B14F-4D97-AF65-F5344CB8AC3E}">
        <p14:creationId xmlns:p14="http://schemas.microsoft.com/office/powerpoint/2010/main" val="596041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A4699B-05AE-B8A2-262E-D1EF4AC00771}"/>
              </a:ext>
            </a:extLst>
          </p:cNvPr>
          <p:cNvSpPr>
            <a:spLocks noGrp="1"/>
          </p:cNvSpPr>
          <p:nvPr>
            <p:ph type="title"/>
          </p:nvPr>
        </p:nvSpPr>
        <p:spPr>
          <a:xfrm>
            <a:off x="175090" y="0"/>
            <a:ext cx="10515600" cy="1325563"/>
          </a:xfrm>
        </p:spPr>
        <p:txBody>
          <a:bodyPr/>
          <a:lstStyle/>
          <a:p>
            <a:r>
              <a:rPr lang="en-US"/>
              <a:t>WIDA Alternate ACCESS-Operational</a:t>
            </a:r>
          </a:p>
        </p:txBody>
      </p:sp>
      <p:sp>
        <p:nvSpPr>
          <p:cNvPr id="4" name="Content Placeholder 3">
            <a:extLst>
              <a:ext uri="{FF2B5EF4-FFF2-40B4-BE49-F238E27FC236}">
                <a16:creationId xmlns:a16="http://schemas.microsoft.com/office/drawing/2014/main" id="{90F8FB1F-6C2B-4FCB-8519-5C04DA2D4F72}"/>
              </a:ext>
            </a:extLst>
          </p:cNvPr>
          <p:cNvSpPr>
            <a:spLocks noGrp="1"/>
          </p:cNvSpPr>
          <p:nvPr>
            <p:ph idx="1"/>
          </p:nvPr>
        </p:nvSpPr>
        <p:spPr>
          <a:xfrm>
            <a:off x="278457" y="1325563"/>
            <a:ext cx="11293057" cy="4411208"/>
          </a:xfrm>
        </p:spPr>
        <p:txBody>
          <a:bodyPr vert="horz" lIns="91440" tIns="45720" rIns="91440" bIns="45720" rtlCol="0" anchor="t">
            <a:normAutofit fontScale="77500" lnSpcReduction="20000"/>
          </a:bodyPr>
          <a:lstStyle/>
          <a:p>
            <a:pPr marL="0" indent="0" algn="l">
              <a:buNone/>
            </a:pPr>
            <a:r>
              <a:rPr lang="en-US" b="0" i="0">
                <a:solidFill>
                  <a:srgbClr val="2F2F2F"/>
                </a:solidFill>
                <a:effectLst/>
              </a:rPr>
              <a:t>When </a:t>
            </a:r>
            <a:r>
              <a:rPr lang="en-US">
                <a:solidFill>
                  <a:srgbClr val="2F2F2F"/>
                </a:solidFill>
              </a:rPr>
              <a:t>school and districts </a:t>
            </a:r>
            <a:r>
              <a:rPr lang="en-US" b="0" i="0">
                <a:solidFill>
                  <a:srgbClr val="2F2F2F"/>
                </a:solidFill>
                <a:effectLst/>
              </a:rPr>
              <a:t>test English learners with the most significant cognitive disabilities during the 2023–24 school year, the operational test will:</a:t>
            </a:r>
          </a:p>
          <a:p>
            <a:pPr algn="l">
              <a:buFont typeface="Arial" panose="020B0604020202020204" pitchFamily="34" charset="0"/>
              <a:buChar char="•"/>
            </a:pPr>
            <a:r>
              <a:rPr lang="en-US">
                <a:solidFill>
                  <a:srgbClr val="2F2F2F"/>
                </a:solidFill>
              </a:rPr>
              <a:t>Incorporate</a:t>
            </a:r>
            <a:r>
              <a:rPr lang="en-US" b="0" i="0">
                <a:solidFill>
                  <a:srgbClr val="2F2F2F"/>
                </a:solidFill>
                <a:effectLst/>
              </a:rPr>
              <a:t> the WIDA ELD Standards Framework, 2020 Edition</a:t>
            </a:r>
          </a:p>
          <a:p>
            <a:pPr algn="l">
              <a:buFont typeface="Arial" panose="020B0604020202020204" pitchFamily="34" charset="0"/>
              <a:buChar char="•"/>
            </a:pPr>
            <a:r>
              <a:rPr lang="en-US">
                <a:solidFill>
                  <a:srgbClr val="2F2F2F"/>
                </a:solidFill>
              </a:rPr>
              <a:t>Cover</a:t>
            </a:r>
            <a:r>
              <a:rPr lang="en-US" b="0" i="0">
                <a:solidFill>
                  <a:srgbClr val="2F2F2F"/>
                </a:solidFill>
                <a:effectLst/>
              </a:rPr>
              <a:t> kindergarten, which is part of the new K–2 grade-level cluster</a:t>
            </a:r>
          </a:p>
          <a:p>
            <a:pPr algn="l">
              <a:buFont typeface="Arial" panose="020B0604020202020204" pitchFamily="34" charset="0"/>
              <a:buChar char="•"/>
            </a:pPr>
            <a:r>
              <a:rPr lang="en-US">
                <a:solidFill>
                  <a:srgbClr val="2F2F2F"/>
                </a:solidFill>
              </a:rPr>
              <a:t>Include</a:t>
            </a:r>
            <a:r>
              <a:rPr lang="en-US" b="0" i="0">
                <a:solidFill>
                  <a:srgbClr val="2F2F2F"/>
                </a:solidFill>
                <a:effectLst/>
              </a:rPr>
              <a:t> brand-new test content and a new test item type</a:t>
            </a:r>
          </a:p>
          <a:p>
            <a:r>
              <a:rPr lang="en-US">
                <a:solidFill>
                  <a:srgbClr val="2F2F2F"/>
                </a:solidFill>
              </a:rPr>
              <a:t>Contain</a:t>
            </a:r>
            <a:r>
              <a:rPr lang="en-US" b="0" i="0">
                <a:solidFill>
                  <a:srgbClr val="2F2F2F"/>
                </a:solidFill>
                <a:effectLst/>
              </a:rPr>
              <a:t> an Individual Characteristics Questionnaire (ICQ), which prompts test administrators to answer questions about students (ICQ information will be reported on the individual student score report to help educators make reclassification decisions about students taking </a:t>
            </a:r>
            <a:r>
              <a:rPr lang="en-US">
                <a:solidFill>
                  <a:srgbClr val="2F2F2F"/>
                </a:solidFill>
              </a:rPr>
              <a:t>Alternate</a:t>
            </a:r>
            <a:r>
              <a:rPr lang="en-US" b="0" i="0">
                <a:solidFill>
                  <a:srgbClr val="2F2F2F"/>
                </a:solidFill>
                <a:effectLst/>
              </a:rPr>
              <a:t> ACCESS)</a:t>
            </a:r>
          </a:p>
          <a:p>
            <a:pPr algn="l">
              <a:buFont typeface="Arial" panose="020B0604020202020204" pitchFamily="34" charset="0"/>
              <a:buChar char="•"/>
            </a:pPr>
            <a:r>
              <a:rPr lang="en-US">
                <a:solidFill>
                  <a:srgbClr val="2F2F2F"/>
                </a:solidFill>
              </a:rPr>
              <a:t>Have</a:t>
            </a:r>
            <a:r>
              <a:rPr lang="en-US" b="0" i="0">
                <a:solidFill>
                  <a:srgbClr val="2F2F2F"/>
                </a:solidFill>
                <a:effectLst/>
              </a:rPr>
              <a:t> a new look: </a:t>
            </a:r>
            <a:r>
              <a:rPr lang="en-US" b="0" i="0" err="1">
                <a:solidFill>
                  <a:srgbClr val="2F2F2F"/>
                </a:solidFill>
                <a:effectLst/>
              </a:rPr>
              <a:t>Candoo</a:t>
            </a:r>
            <a:r>
              <a:rPr lang="en-US" b="0" i="0">
                <a:solidFill>
                  <a:srgbClr val="2F2F2F"/>
                </a:solidFill>
                <a:effectLst/>
              </a:rPr>
              <a:t>, the Alternate ACCESS dog, adorns test materials and we carry over the field test color scheme</a:t>
            </a:r>
          </a:p>
          <a:p>
            <a:pPr algn="l">
              <a:buFont typeface="Arial" panose="020B0604020202020204" pitchFamily="34" charset="0"/>
              <a:buChar char="•"/>
            </a:pPr>
            <a:r>
              <a:rPr lang="en-US">
                <a:solidFill>
                  <a:srgbClr val="2F2F2F"/>
                </a:solidFill>
              </a:rPr>
              <a:t>Have</a:t>
            </a:r>
            <a:r>
              <a:rPr lang="en-US" b="0" i="0">
                <a:solidFill>
                  <a:srgbClr val="2F2F2F"/>
                </a:solidFill>
                <a:effectLst/>
              </a:rPr>
              <a:t> a redesigned training course, which has new content and a new look and feel </a:t>
            </a:r>
            <a:endParaRPr lang="en-US"/>
          </a:p>
          <a:p>
            <a:r>
              <a:rPr lang="en-US"/>
              <a:t>Have scores delayed after WIDA standard setting in late fall of 2024 and not in late April</a:t>
            </a:r>
          </a:p>
          <a:p>
            <a:pPr marL="0" indent="0">
              <a:buNone/>
            </a:pPr>
            <a:endParaRPr lang="en-US"/>
          </a:p>
        </p:txBody>
      </p:sp>
      <p:sp>
        <p:nvSpPr>
          <p:cNvPr id="7" name="TextBox 6">
            <a:extLst>
              <a:ext uri="{FF2B5EF4-FFF2-40B4-BE49-F238E27FC236}">
                <a16:creationId xmlns:a16="http://schemas.microsoft.com/office/drawing/2014/main" id="{8EE5582A-9DF1-F189-D3CE-BB04669E2830}"/>
              </a:ext>
            </a:extLst>
          </p:cNvPr>
          <p:cNvSpPr txBox="1"/>
          <p:nvPr/>
        </p:nvSpPr>
        <p:spPr>
          <a:xfrm>
            <a:off x="6896862" y="6272784"/>
            <a:ext cx="710946" cy="369332"/>
          </a:xfrm>
          <a:prstGeom prst="rect">
            <a:avLst/>
          </a:prstGeom>
          <a:noFill/>
        </p:spPr>
        <p:txBody>
          <a:bodyPr wrap="square">
            <a:spAutoFit/>
          </a:bodyPr>
          <a:lstStyle/>
          <a:p>
            <a:fld id="{91BD7323-49BF-4C97-8773-5EC64C492009}" type="slidenum">
              <a:rPr lang="en-US" smtClean="0">
                <a:solidFill>
                  <a:schemeClr val="bg1"/>
                </a:solidFill>
              </a:rPr>
              <a:pPr/>
              <a:t>48</a:t>
            </a:fld>
            <a:endParaRPr lang="en-US">
              <a:solidFill>
                <a:schemeClr val="bg1"/>
              </a:solidFill>
            </a:endParaRPr>
          </a:p>
        </p:txBody>
      </p:sp>
    </p:spTree>
    <p:extLst>
      <p:ext uri="{BB962C8B-B14F-4D97-AF65-F5344CB8AC3E}">
        <p14:creationId xmlns:p14="http://schemas.microsoft.com/office/powerpoint/2010/main" val="12732210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7E7F1-A2DF-483F-8A99-277F0E422118}"/>
              </a:ext>
            </a:extLst>
          </p:cNvPr>
          <p:cNvSpPr>
            <a:spLocks noGrp="1"/>
          </p:cNvSpPr>
          <p:nvPr>
            <p:ph type="title"/>
          </p:nvPr>
        </p:nvSpPr>
        <p:spPr>
          <a:xfrm>
            <a:off x="259702" y="-83775"/>
            <a:ext cx="10515600" cy="1325563"/>
          </a:xfrm>
        </p:spPr>
        <p:txBody>
          <a:bodyPr vert="horz" lIns="91440" tIns="45720" rIns="91440" bIns="45720" rtlCol="0" anchor="ctr">
            <a:normAutofit/>
          </a:bodyPr>
          <a:lstStyle/>
          <a:p>
            <a:r>
              <a:rPr lang="en-US" kern="1200">
                <a:latin typeface="+mj-lt"/>
                <a:ea typeface="+mj-ea"/>
                <a:cs typeface="+mj-cs"/>
              </a:rPr>
              <a:t>Alternate ACCESS for ELLs Administration</a:t>
            </a:r>
          </a:p>
        </p:txBody>
      </p:sp>
      <p:pic>
        <p:nvPicPr>
          <p:cNvPr id="6" name="Content Placeholder 3" descr="It is a graphic of the Alternate ACCESS test, script and response booklet when administering the test.">
            <a:extLst>
              <a:ext uri="{FF2B5EF4-FFF2-40B4-BE49-F238E27FC236}">
                <a16:creationId xmlns:a16="http://schemas.microsoft.com/office/drawing/2014/main" id="{7DC1EAB6-1C37-4809-8795-68A57AC2D9BD}"/>
              </a:ext>
            </a:extLst>
          </p:cNvPr>
          <p:cNvPicPr>
            <a:picLocks noGrp="1" noChangeAspect="1"/>
          </p:cNvPicPr>
          <p:nvPr>
            <p:ph sz="half" idx="1"/>
          </p:nvPr>
        </p:nvPicPr>
        <p:blipFill>
          <a:blip r:embed="rId3"/>
          <a:stretch>
            <a:fillRect/>
          </a:stretch>
        </p:blipFill>
        <p:spPr>
          <a:xfrm>
            <a:off x="587751" y="1081646"/>
            <a:ext cx="4154816" cy="4694708"/>
          </a:xfrm>
          <a:prstGeom prst="rect">
            <a:avLst/>
          </a:prstGeom>
          <a:noFill/>
        </p:spPr>
      </p:pic>
      <p:sp>
        <p:nvSpPr>
          <p:cNvPr id="8" name="Content Placeholder 2">
            <a:extLst>
              <a:ext uri="{FF2B5EF4-FFF2-40B4-BE49-F238E27FC236}">
                <a16:creationId xmlns:a16="http://schemas.microsoft.com/office/drawing/2014/main" id="{BB6294FA-059F-431B-AD84-3082AEF2BEFB}"/>
              </a:ext>
            </a:extLst>
          </p:cNvPr>
          <p:cNvSpPr txBox="1">
            <a:spLocks/>
          </p:cNvSpPr>
          <p:nvPr/>
        </p:nvSpPr>
        <p:spPr>
          <a:xfrm>
            <a:off x="5129653" y="1251935"/>
            <a:ext cx="6841523" cy="4694708"/>
          </a:xfrm>
          <a:prstGeom prst="rect">
            <a:avLst/>
          </a:prstGeom>
        </p:spPr>
        <p:txBody>
          <a:bodyPr vert="horz" lIns="91440" tIns="45720" rIns="91440" bIns="45720" rtlCol="0">
            <a:noAutofit/>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Paper and pencil test</a:t>
            </a:r>
          </a:p>
          <a:p>
            <a:pPr marL="342900"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Individually administered</a:t>
            </a:r>
          </a:p>
          <a:p>
            <a:pPr marL="800100" lvl="1"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4 sections (Domains)</a:t>
            </a:r>
          </a:p>
          <a:p>
            <a:pPr marL="800100" lvl="1"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8 - 10 Tasks in each domain</a:t>
            </a:r>
          </a:p>
          <a:p>
            <a:pPr marL="800100" lvl="1" indent="-342900">
              <a:lnSpc>
                <a:spcPct val="90000"/>
              </a:lnSpc>
              <a:spcBef>
                <a:spcPts val="1000"/>
              </a:spcBef>
              <a:buFont typeface="Arial" panose="020B0604020202020204" pitchFamily="34" charset="0"/>
              <a:buChar char="•"/>
            </a:pPr>
            <a:r>
              <a:rPr lang="en-US" altLang="en-US" sz="2400" b="1" kern="1200">
                <a:solidFill>
                  <a:srgbClr val="102649"/>
                </a:solidFill>
                <a:latin typeface="+mn-lt"/>
                <a:ea typeface="+mn-ea"/>
                <a:cs typeface="+mn-cs"/>
              </a:rPr>
              <a:t>20 minutes each (Approximately)</a:t>
            </a:r>
          </a:p>
          <a:p>
            <a:pPr marL="342900" indent="-342900">
              <a:lnSpc>
                <a:spcPct val="90000"/>
              </a:lnSpc>
              <a:spcBef>
                <a:spcPts val="1000"/>
              </a:spcBef>
              <a:buFont typeface="Arial" panose="020B0604020202020204" pitchFamily="34" charset="0"/>
              <a:buChar char="•"/>
            </a:pPr>
            <a:r>
              <a:rPr lang="en-US" altLang="en-US" sz="2400" b="1" kern="1200">
                <a:solidFill>
                  <a:srgbClr val="102649"/>
                </a:solidFill>
                <a:latin typeface="+mn-lt"/>
                <a:ea typeface="+mn-ea"/>
                <a:cs typeface="+mn-cs"/>
              </a:rPr>
              <a:t>Test </a:t>
            </a:r>
            <a:r>
              <a:rPr lang="en-US" altLang="en-US" sz="2400" kern="1200">
                <a:solidFill>
                  <a:srgbClr val="102649"/>
                </a:solidFill>
                <a:latin typeface="+mn-lt"/>
                <a:ea typeface="+mn-ea"/>
                <a:cs typeface="+mn-cs"/>
              </a:rPr>
              <a:t>format</a:t>
            </a:r>
          </a:p>
          <a:p>
            <a:pPr marL="800100" lvl="1"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Selected response: listening and reading</a:t>
            </a:r>
          </a:p>
          <a:p>
            <a:pPr marL="800100" lvl="1"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Constructed response: speaking and writing </a:t>
            </a:r>
          </a:p>
          <a:p>
            <a:pPr marL="342900" indent="-342900">
              <a:lnSpc>
                <a:spcPct val="90000"/>
              </a:lnSpc>
              <a:spcBef>
                <a:spcPts val="1000"/>
              </a:spcBef>
              <a:buFont typeface="Arial" panose="020B0604020202020204" pitchFamily="34" charset="0"/>
              <a:buChar char="•"/>
            </a:pPr>
            <a:r>
              <a:rPr lang="en-US" altLang="en-US" sz="2400" kern="1200">
                <a:solidFill>
                  <a:srgbClr val="102649"/>
                </a:solidFill>
                <a:latin typeface="+mn-lt"/>
                <a:ea typeface="+mn-ea"/>
                <a:cs typeface="+mn-cs"/>
              </a:rPr>
              <a:t>All sections are hand-scored by test administrator</a:t>
            </a:r>
          </a:p>
        </p:txBody>
      </p:sp>
      <p:sp>
        <p:nvSpPr>
          <p:cNvPr id="7" name="Rectangle 6">
            <a:extLst>
              <a:ext uri="{FF2B5EF4-FFF2-40B4-BE49-F238E27FC236}">
                <a16:creationId xmlns:a16="http://schemas.microsoft.com/office/drawing/2014/main" id="{BD9D71B6-284A-479B-9D4A-AB983B5F69CF}"/>
              </a:ext>
              <a:ext uri="{C183D7F6-B498-43B3-948B-1728B52AA6E4}">
                <adec:decorative xmlns:adec="http://schemas.microsoft.com/office/drawing/2017/decorative" val="0"/>
              </a:ext>
            </a:extLst>
          </p:cNvPr>
          <p:cNvSpPr/>
          <p:nvPr/>
        </p:nvSpPr>
        <p:spPr>
          <a:xfrm>
            <a:off x="6832380" y="6381841"/>
            <a:ext cx="453970" cy="369332"/>
          </a:xfrm>
          <a:prstGeom prst="rect">
            <a:avLst/>
          </a:prstGeom>
        </p:spPr>
        <p:txBody>
          <a:bodyPr wrap="square">
            <a:spAutoFit/>
          </a:bodyPr>
          <a:lstStyle/>
          <a:p>
            <a:fld id="{91BD7323-49BF-4C97-8773-5EC64C492009}" type="slidenum">
              <a:rPr lang="en-US">
                <a:solidFill>
                  <a:schemeClr val="bg1"/>
                </a:solidFill>
              </a:rPr>
              <a:pPr/>
              <a:t>49</a:t>
            </a:fld>
            <a:endParaRPr lang="en-US"/>
          </a:p>
        </p:txBody>
      </p:sp>
      <p:sp>
        <p:nvSpPr>
          <p:cNvPr id="3" name="Slide Number Placeholder 2">
            <a:extLst>
              <a:ext uri="{FF2B5EF4-FFF2-40B4-BE49-F238E27FC236}">
                <a16:creationId xmlns:a16="http://schemas.microsoft.com/office/drawing/2014/main" id="{E3026599-96C5-E394-69A3-731981A97CC3}"/>
              </a:ext>
              <a:ext uri="{C183D7F6-B498-43B3-948B-1728B52AA6E4}">
                <adec:decorative xmlns:adec="http://schemas.microsoft.com/office/drawing/2017/decorative" val="1"/>
              </a:ext>
            </a:extLst>
          </p:cNvPr>
          <p:cNvSpPr>
            <a:spLocks noGrp="1"/>
          </p:cNvSpPr>
          <p:nvPr>
            <p:ph type="sldNum" sz="quarter" idx="10"/>
          </p:nvPr>
        </p:nvSpPr>
        <p:spPr/>
        <p:txBody>
          <a:bodyPr/>
          <a:lstStyle/>
          <a:p>
            <a:endParaRPr lang="en-US">
              <a:solidFill>
                <a:schemeClr val="bg1"/>
              </a:solidFill>
            </a:endParaRPr>
          </a:p>
        </p:txBody>
      </p:sp>
    </p:spTree>
    <p:extLst>
      <p:ext uri="{BB962C8B-B14F-4D97-AF65-F5344CB8AC3E}">
        <p14:creationId xmlns:p14="http://schemas.microsoft.com/office/powerpoint/2010/main" val="3877486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C91C-DA9C-4865-A79B-0DF04B79D517}"/>
              </a:ext>
            </a:extLst>
          </p:cNvPr>
          <p:cNvSpPr>
            <a:spLocks noGrp="1"/>
          </p:cNvSpPr>
          <p:nvPr>
            <p:ph type="title"/>
          </p:nvPr>
        </p:nvSpPr>
        <p:spPr>
          <a:xfrm>
            <a:off x="305922" y="-124127"/>
            <a:ext cx="8596668" cy="1320800"/>
          </a:xfrm>
        </p:spPr>
        <p:txBody>
          <a:bodyPr>
            <a:normAutofit/>
          </a:bodyPr>
          <a:lstStyle/>
          <a:p>
            <a:r>
              <a:rPr lang="en-US"/>
              <a:t>Policy for Ordering and Testing</a:t>
            </a:r>
          </a:p>
        </p:txBody>
      </p:sp>
      <p:sp>
        <p:nvSpPr>
          <p:cNvPr id="3" name="Text Placeholder 2">
            <a:extLst>
              <a:ext uri="{FF2B5EF4-FFF2-40B4-BE49-F238E27FC236}">
                <a16:creationId xmlns:a16="http://schemas.microsoft.com/office/drawing/2014/main" id="{FCFBEF0F-F4F0-43C7-AE04-5B9F990F5558}"/>
              </a:ext>
            </a:extLst>
          </p:cNvPr>
          <p:cNvSpPr>
            <a:spLocks noGrp="1"/>
          </p:cNvSpPr>
          <p:nvPr>
            <p:ph type="body" sz="quarter" idx="13"/>
          </p:nvPr>
        </p:nvSpPr>
        <p:spPr>
          <a:xfrm>
            <a:off x="305922" y="1055271"/>
            <a:ext cx="11216895" cy="4901324"/>
          </a:xfrm>
        </p:spPr>
        <p:txBody>
          <a:bodyPr vert="horz" lIns="91440" tIns="45720" rIns="91440" bIns="45720" rtlCol="0" anchor="t">
            <a:normAutofit lnSpcReduction="10000"/>
          </a:bodyPr>
          <a:lstStyle/>
          <a:p>
            <a:r>
              <a:rPr lang="en-US">
                <a:solidFill>
                  <a:schemeClr val="tx1"/>
                </a:solidFill>
              </a:rPr>
              <a:t>English Learner (EL) students in Kindergarten who need to take the WIDA Alternate ACCESS will take it this year since it is operational. </a:t>
            </a:r>
          </a:p>
          <a:p>
            <a:r>
              <a:rPr lang="en-US">
                <a:solidFill>
                  <a:schemeClr val="tx1"/>
                </a:solidFill>
              </a:rPr>
              <a:t>Districts who have Kindergarten English Learner (EL) students participating in the WIDA Alternate ACCESS this year will need to order  Kindergarten WIDA Alternate ACCESS materials in the new K-2 cluster. </a:t>
            </a:r>
          </a:p>
          <a:p>
            <a:r>
              <a:rPr lang="en-US">
                <a:solidFill>
                  <a:schemeClr val="tx1"/>
                </a:solidFill>
              </a:rPr>
              <a:t>There will not be any nonparticipations for Kindergarten Alternate students unless the student is medically not able to test during the entire window. </a:t>
            </a:r>
          </a:p>
          <a:p>
            <a:r>
              <a:rPr lang="en-US">
                <a:solidFill>
                  <a:schemeClr val="tx1"/>
                </a:solidFill>
              </a:rPr>
              <a:t>Students are screened for EL identification prior to testing the students with WIDA Alternate ACCESS. The IEP team determines whether the EL student will take the regular ACCESS with accommodations or will take the WIDA Alternate ACCESS with accommodations.</a:t>
            </a:r>
          </a:p>
        </p:txBody>
      </p:sp>
      <p:sp>
        <p:nvSpPr>
          <p:cNvPr id="5" name="TextBox 4">
            <a:extLst>
              <a:ext uri="{FF2B5EF4-FFF2-40B4-BE49-F238E27FC236}">
                <a16:creationId xmlns:a16="http://schemas.microsoft.com/office/drawing/2014/main" id="{A5188E1D-B95E-64DB-A484-16AF7522ECB2}"/>
              </a:ext>
            </a:extLst>
          </p:cNvPr>
          <p:cNvSpPr txBox="1"/>
          <p:nvPr/>
        </p:nvSpPr>
        <p:spPr>
          <a:xfrm>
            <a:off x="6522720" y="6418217"/>
            <a:ext cx="687977" cy="378041"/>
          </a:xfrm>
          <a:prstGeom prst="rect">
            <a:avLst/>
          </a:prstGeom>
          <a:noFill/>
        </p:spPr>
        <p:txBody>
          <a:bodyPr wrap="square" rtlCol="0">
            <a:spAutoFit/>
          </a:bodyPr>
          <a:lstStyle/>
          <a:p>
            <a:fld id="{4B3E8C23-1578-43AA-B238-67515BA638C6}" type="slidenum">
              <a:rPr lang="en-US" smtClean="0">
                <a:solidFill>
                  <a:schemeClr val="bg1"/>
                </a:solidFill>
              </a:rPr>
              <a:t>5</a:t>
            </a:fld>
            <a:endParaRPr lang="en-US">
              <a:solidFill>
                <a:schemeClr val="bg1"/>
              </a:solidFill>
            </a:endParaRPr>
          </a:p>
        </p:txBody>
      </p:sp>
    </p:spTree>
    <p:extLst>
      <p:ext uri="{BB962C8B-B14F-4D97-AF65-F5344CB8AC3E}">
        <p14:creationId xmlns:p14="http://schemas.microsoft.com/office/powerpoint/2010/main" val="176194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883F60A-0140-43D0-8D70-273ED6D22F98}"/>
              </a:ext>
            </a:extLst>
          </p:cNvPr>
          <p:cNvSpPr>
            <a:spLocks noGrp="1"/>
          </p:cNvSpPr>
          <p:nvPr>
            <p:ph type="title"/>
          </p:nvPr>
        </p:nvSpPr>
        <p:spPr>
          <a:xfrm>
            <a:off x="141735" y="18255"/>
            <a:ext cx="12192000" cy="1325563"/>
          </a:xfrm>
        </p:spPr>
        <p:txBody>
          <a:bodyPr>
            <a:noAutofit/>
          </a:bodyPr>
          <a:lstStyle/>
          <a:p>
            <a:r>
              <a:rPr lang="en-US" sz="3600"/>
              <a:t>Complete First Two Pages in Student Response Booklet</a:t>
            </a:r>
          </a:p>
        </p:txBody>
      </p:sp>
      <p:sp>
        <p:nvSpPr>
          <p:cNvPr id="6" name="Content Placeholder 7">
            <a:extLst>
              <a:ext uri="{FF2B5EF4-FFF2-40B4-BE49-F238E27FC236}">
                <a16:creationId xmlns:a16="http://schemas.microsoft.com/office/drawing/2014/main" id="{35F0FC1D-4D9F-40EA-9EAB-CEDC4B82FD00}"/>
              </a:ext>
            </a:extLst>
          </p:cNvPr>
          <p:cNvSpPr>
            <a:spLocks noGrp="1"/>
          </p:cNvSpPr>
          <p:nvPr>
            <p:ph idx="1"/>
          </p:nvPr>
        </p:nvSpPr>
        <p:spPr>
          <a:xfrm>
            <a:off x="468086" y="1513114"/>
            <a:ext cx="4495801" cy="4663849"/>
          </a:xfrm>
        </p:spPr>
        <p:txBody>
          <a:bodyPr/>
          <a:lstStyle/>
          <a:p>
            <a:pPr>
              <a:buClr>
                <a:srgbClr val="102649"/>
              </a:buClr>
              <a:buFont typeface="Arial" panose="020B0604020202020204" pitchFamily="34" charset="0"/>
              <a:buChar char="•"/>
            </a:pPr>
            <a:r>
              <a:rPr lang="en-US" sz="3200"/>
              <a:t>Additional Student Information</a:t>
            </a:r>
          </a:p>
          <a:p>
            <a:pPr lvl="1">
              <a:buClr>
                <a:srgbClr val="102649"/>
              </a:buClr>
              <a:buFont typeface="Arial" panose="020B0604020202020204" pitchFamily="34" charset="0"/>
              <a:buChar char="•"/>
            </a:pPr>
            <a:r>
              <a:rPr lang="en-US" sz="2800"/>
              <a:t>Disability</a:t>
            </a:r>
          </a:p>
          <a:p>
            <a:pPr>
              <a:buClr>
                <a:srgbClr val="102649"/>
              </a:buClr>
              <a:buFont typeface="Arial" panose="020B0604020202020204" pitchFamily="34" charset="0"/>
              <a:buChar char="•"/>
            </a:pPr>
            <a:r>
              <a:rPr lang="en-US" sz="3200"/>
              <a:t>Test Administration Information</a:t>
            </a:r>
          </a:p>
          <a:p>
            <a:endParaRPr lang="en-US"/>
          </a:p>
        </p:txBody>
      </p:sp>
      <p:pic>
        <p:nvPicPr>
          <p:cNvPr id="7" name="Content Placeholder 5" descr="Screen Clipping">
            <a:extLst>
              <a:ext uri="{FF2B5EF4-FFF2-40B4-BE49-F238E27FC236}">
                <a16:creationId xmlns:a16="http://schemas.microsoft.com/office/drawing/2014/main" id="{787D7065-9024-4B3E-9D22-7BD7980C2C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9983" y="1144087"/>
            <a:ext cx="3408155" cy="4374970"/>
          </a:xfrm>
          <a:prstGeom prst="rect">
            <a:avLst/>
          </a:prstGeom>
        </p:spPr>
      </p:pic>
      <p:pic>
        <p:nvPicPr>
          <p:cNvPr id="8" name="Picture 7" descr="Screen Clipping">
            <a:extLst>
              <a:ext uri="{FF2B5EF4-FFF2-40B4-BE49-F238E27FC236}">
                <a16:creationId xmlns:a16="http://schemas.microsoft.com/office/drawing/2014/main" id="{1250DA16-BBC2-4F36-A6E4-165E4840D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9012" y="1144087"/>
            <a:ext cx="3388457" cy="4374970"/>
          </a:xfrm>
          <a:prstGeom prst="rect">
            <a:avLst/>
          </a:prstGeom>
        </p:spPr>
      </p:pic>
      <p:sp>
        <p:nvSpPr>
          <p:cNvPr id="3" name="TextBox 2">
            <a:extLst>
              <a:ext uri="{FF2B5EF4-FFF2-40B4-BE49-F238E27FC236}">
                <a16:creationId xmlns:a16="http://schemas.microsoft.com/office/drawing/2014/main" id="{D79795E7-E49E-1828-F429-0F4C10A71232}"/>
              </a:ext>
            </a:extLst>
          </p:cNvPr>
          <p:cNvSpPr txBox="1"/>
          <p:nvPr/>
        </p:nvSpPr>
        <p:spPr>
          <a:xfrm>
            <a:off x="7054596" y="6275557"/>
            <a:ext cx="6190488" cy="369332"/>
          </a:xfrm>
          <a:prstGeom prst="rect">
            <a:avLst/>
          </a:prstGeom>
          <a:noFill/>
        </p:spPr>
        <p:txBody>
          <a:bodyPr wrap="square">
            <a:spAutoFit/>
          </a:bodyPr>
          <a:lstStyle/>
          <a:p>
            <a:fld id="{91BD7323-49BF-4C97-8773-5EC64C492009}" type="slidenum">
              <a:rPr lang="en-US" smtClean="0">
                <a:solidFill>
                  <a:schemeClr val="bg1"/>
                </a:solidFill>
              </a:rPr>
              <a:pPr/>
              <a:t>50</a:t>
            </a:fld>
            <a:endParaRPr lang="en-US">
              <a:solidFill>
                <a:schemeClr val="bg1"/>
              </a:solidFill>
            </a:endParaRPr>
          </a:p>
        </p:txBody>
      </p:sp>
    </p:spTree>
    <p:extLst>
      <p:ext uri="{BB962C8B-B14F-4D97-AF65-F5344CB8AC3E}">
        <p14:creationId xmlns:p14="http://schemas.microsoft.com/office/powerpoint/2010/main" val="2477559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idx="4294967295"/>
          </p:nvPr>
        </p:nvSpPr>
        <p:spPr>
          <a:xfrm>
            <a:off x="255814" y="180689"/>
            <a:ext cx="9415464" cy="12292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altLang="en-US" sz="4400" b="1" i="0" u="none" strike="noStrike" kern="1200" cap="none" spc="0" normalizeH="0" baseline="0" noProof="0">
                <a:ln>
                  <a:noFill/>
                </a:ln>
                <a:solidFill>
                  <a:srgbClr val="007780"/>
                </a:solidFill>
                <a:effectLst/>
                <a:uLnTx/>
                <a:uFillTx/>
                <a:latin typeface="+mn-lt"/>
                <a:ea typeface="+mj-ea"/>
                <a:cs typeface="+mj-cs"/>
              </a:rPr>
              <a:t>Test Administrators</a:t>
            </a:r>
            <a:endParaRPr kumimoji="0" lang="en-US" sz="4400" b="1" i="0" u="none" strike="noStrike" kern="1200" cap="none" spc="0" normalizeH="0" baseline="0" noProof="0">
              <a:ln>
                <a:noFill/>
              </a:ln>
              <a:solidFill>
                <a:srgbClr val="007780"/>
              </a:solidFill>
              <a:effectLst/>
              <a:uLnTx/>
              <a:uFillTx/>
              <a:latin typeface="+mn-lt"/>
              <a:ea typeface="+mj-ea"/>
              <a:cs typeface="+mj-cs"/>
            </a:endParaRPr>
          </a:p>
        </p:txBody>
      </p:sp>
      <p:sp>
        <p:nvSpPr>
          <p:cNvPr id="6" name="Content Placeholder 5"/>
          <p:cNvSpPr>
            <a:spLocks noGrp="1"/>
          </p:cNvSpPr>
          <p:nvPr>
            <p:ph idx="1"/>
          </p:nvPr>
        </p:nvSpPr>
        <p:spPr>
          <a:xfrm>
            <a:off x="304800" y="1462881"/>
            <a:ext cx="10515600" cy="4351338"/>
          </a:xfrm>
        </p:spPr>
        <p:txBody>
          <a:bodyPr vert="horz" lIns="91440" tIns="45720" rIns="91440" bIns="45720" rtlCol="0" anchor="t">
            <a:noAutofit/>
          </a:bodyPr>
          <a:lstStyle/>
          <a:p>
            <a:pPr marL="114300" indent="0">
              <a:buNone/>
            </a:pPr>
            <a:r>
              <a:rPr lang="en-US" altLang="en-US"/>
              <a:t>Licensed/certified teacher and staff familiar with:</a:t>
            </a:r>
            <a:endParaRPr lang="en-US" altLang="en-US">
              <a:cs typeface="Calibri" panose="020F0502020204030204"/>
            </a:endParaRPr>
          </a:p>
          <a:p>
            <a:pPr marL="342900"/>
            <a:r>
              <a:rPr lang="en-US" altLang="en-US"/>
              <a:t>Student</a:t>
            </a:r>
          </a:p>
          <a:p>
            <a:pPr marL="342900"/>
            <a:r>
              <a:rPr lang="en-US" altLang="en-US"/>
              <a:t>Typical response and communication style used by the student during daily instruction</a:t>
            </a:r>
          </a:p>
          <a:p>
            <a:pPr marL="342900"/>
            <a:r>
              <a:rPr lang="en-US" altLang="en-US"/>
              <a:t>Application of all accommodations allowed in the WIDA Accommodations and Supplement Manual for WIDA Alternate ACCESS</a:t>
            </a:r>
          </a:p>
          <a:p>
            <a:pPr marL="114300" indent="0">
              <a:buNone/>
            </a:pPr>
            <a:endParaRPr lang="en-US" altLang="en-US"/>
          </a:p>
          <a:p>
            <a:pPr marL="342900"/>
            <a:endParaRPr lang="en-US" altLang="en-US"/>
          </a:p>
        </p:txBody>
      </p:sp>
      <p:sp>
        <p:nvSpPr>
          <p:cNvPr id="5" name="TextBox 4">
            <a:extLst>
              <a:ext uri="{FF2B5EF4-FFF2-40B4-BE49-F238E27FC236}">
                <a16:creationId xmlns:a16="http://schemas.microsoft.com/office/drawing/2014/main" id="{7B7DB0CA-3069-72D6-2C64-62155E57329D}"/>
              </a:ext>
            </a:extLst>
          </p:cNvPr>
          <p:cNvSpPr txBox="1"/>
          <p:nvPr/>
        </p:nvSpPr>
        <p:spPr>
          <a:xfrm>
            <a:off x="6814540" y="6170414"/>
            <a:ext cx="6094476" cy="369332"/>
          </a:xfrm>
          <a:prstGeom prst="rect">
            <a:avLst/>
          </a:prstGeom>
          <a:noFill/>
        </p:spPr>
        <p:txBody>
          <a:bodyPr wrap="square">
            <a:spAutoFit/>
          </a:bodyPr>
          <a:lstStyle/>
          <a:p>
            <a:fld id="{91BD7323-49BF-4C97-8773-5EC64C492009}" type="slidenum">
              <a:rPr lang="en-US" smtClean="0">
                <a:solidFill>
                  <a:schemeClr val="bg1"/>
                </a:solidFill>
              </a:rPr>
              <a:pPr/>
              <a:t>51</a:t>
            </a:fld>
            <a:endParaRPr lang="en-US">
              <a:solidFill>
                <a:schemeClr val="bg1"/>
              </a:solidFill>
            </a:endParaRPr>
          </a:p>
        </p:txBody>
      </p:sp>
    </p:spTree>
    <p:extLst>
      <p:ext uri="{BB962C8B-B14F-4D97-AF65-F5344CB8AC3E}">
        <p14:creationId xmlns:p14="http://schemas.microsoft.com/office/powerpoint/2010/main" val="11219263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E168C0D-A19F-4980-A377-7FA3AC9AE18B}"/>
              </a:ext>
            </a:extLst>
          </p:cNvPr>
          <p:cNvSpPr>
            <a:spLocks noGrp="1"/>
          </p:cNvSpPr>
          <p:nvPr>
            <p:ph type="title"/>
          </p:nvPr>
        </p:nvSpPr>
        <p:spPr>
          <a:xfrm>
            <a:off x="315685" y="234497"/>
            <a:ext cx="10515600" cy="1325563"/>
          </a:xfrm>
        </p:spPr>
        <p:txBody>
          <a:bodyPr anchor="ctr">
            <a:normAutofit/>
          </a:bodyPr>
          <a:lstStyle/>
          <a:p>
            <a:r>
              <a:rPr lang="en-US"/>
              <a:t>Unique Features of this Test</a:t>
            </a:r>
          </a:p>
        </p:txBody>
      </p:sp>
      <p:sp>
        <p:nvSpPr>
          <p:cNvPr id="7" name="Content Placeholder 2">
            <a:extLst>
              <a:ext uri="{FF2B5EF4-FFF2-40B4-BE49-F238E27FC236}">
                <a16:creationId xmlns:a16="http://schemas.microsoft.com/office/drawing/2014/main" id="{43E13D2C-046B-49F4-94E8-3DBEAAF32378}"/>
              </a:ext>
            </a:extLst>
          </p:cNvPr>
          <p:cNvSpPr>
            <a:spLocks noGrp="1"/>
          </p:cNvSpPr>
          <p:nvPr>
            <p:ph idx="1"/>
          </p:nvPr>
        </p:nvSpPr>
        <p:spPr/>
        <p:txBody>
          <a:bodyPr>
            <a:normAutofit/>
          </a:bodyPr>
          <a:lstStyle/>
          <a:p>
            <a:pPr>
              <a:spcBef>
                <a:spcPts val="1200"/>
              </a:spcBef>
            </a:pPr>
            <a:r>
              <a:rPr lang="en-US" sz="3600"/>
              <a:t>Simplified Language</a:t>
            </a:r>
          </a:p>
          <a:p>
            <a:pPr>
              <a:spcBef>
                <a:spcPts val="1200"/>
              </a:spcBef>
            </a:pPr>
            <a:r>
              <a:rPr lang="en-US" sz="3600"/>
              <a:t>Repetition of Questions </a:t>
            </a:r>
          </a:p>
          <a:p>
            <a:pPr>
              <a:spcBef>
                <a:spcPts val="1200"/>
              </a:spcBef>
            </a:pPr>
            <a:r>
              <a:rPr lang="en-US" sz="3600"/>
              <a:t>Increased Graphic Support </a:t>
            </a:r>
          </a:p>
          <a:p>
            <a:pPr>
              <a:spcBef>
                <a:spcPts val="1200"/>
              </a:spcBef>
            </a:pPr>
            <a:r>
              <a:rPr lang="en-US" sz="3600"/>
              <a:t>Larger Testing Materials and Graphics</a:t>
            </a:r>
          </a:p>
        </p:txBody>
      </p:sp>
      <p:sp>
        <p:nvSpPr>
          <p:cNvPr id="3" name="TextBox 2">
            <a:extLst>
              <a:ext uri="{FF2B5EF4-FFF2-40B4-BE49-F238E27FC236}">
                <a16:creationId xmlns:a16="http://schemas.microsoft.com/office/drawing/2014/main" id="{0DB30668-17A0-D761-C53C-D68BAA845846}"/>
              </a:ext>
            </a:extLst>
          </p:cNvPr>
          <p:cNvSpPr txBox="1"/>
          <p:nvPr/>
        </p:nvSpPr>
        <p:spPr>
          <a:xfrm>
            <a:off x="6659118" y="6099048"/>
            <a:ext cx="637794" cy="369332"/>
          </a:xfrm>
          <a:prstGeom prst="rect">
            <a:avLst/>
          </a:prstGeom>
          <a:noFill/>
        </p:spPr>
        <p:txBody>
          <a:bodyPr wrap="square">
            <a:spAutoFit/>
          </a:bodyPr>
          <a:lstStyle/>
          <a:p>
            <a:fld id="{91BD7323-49BF-4C97-8773-5EC64C492009}" type="slidenum">
              <a:rPr lang="en-US" smtClean="0">
                <a:solidFill>
                  <a:schemeClr val="bg1"/>
                </a:solidFill>
              </a:rPr>
              <a:pPr/>
              <a:t>52</a:t>
            </a:fld>
            <a:endParaRPr lang="en-US">
              <a:solidFill>
                <a:schemeClr val="bg1"/>
              </a:solidFill>
            </a:endParaRPr>
          </a:p>
        </p:txBody>
      </p:sp>
    </p:spTree>
    <p:extLst>
      <p:ext uri="{BB962C8B-B14F-4D97-AF65-F5344CB8AC3E}">
        <p14:creationId xmlns:p14="http://schemas.microsoft.com/office/powerpoint/2010/main" val="3741566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EF0152B0-C1FD-4BD8-B35F-79620347FAC1}"/>
              </a:ext>
            </a:extLst>
          </p:cNvPr>
          <p:cNvSpPr>
            <a:spLocks noGrp="1"/>
          </p:cNvSpPr>
          <p:nvPr>
            <p:ph type="title"/>
          </p:nvPr>
        </p:nvSpPr>
        <p:spPr>
          <a:xfrm>
            <a:off x="206829" y="1"/>
            <a:ext cx="11985171" cy="1690688"/>
          </a:xfrm>
        </p:spPr>
        <p:txBody>
          <a:bodyPr>
            <a:normAutofit/>
          </a:bodyPr>
          <a:lstStyle/>
          <a:p>
            <a:r>
              <a:rPr lang="en-US"/>
              <a:t>Test Administration Paths: Possible Repetitions Before “Moving On”</a:t>
            </a:r>
          </a:p>
        </p:txBody>
      </p:sp>
      <p:sp>
        <p:nvSpPr>
          <p:cNvPr id="5" name="Content Placeholder 1">
            <a:extLst>
              <a:ext uri="{FF2B5EF4-FFF2-40B4-BE49-F238E27FC236}">
                <a16:creationId xmlns:a16="http://schemas.microsoft.com/office/drawing/2014/main" id="{C13E9DDF-E4A6-47B3-B780-5C9C40D68A85}"/>
              </a:ext>
            </a:extLst>
          </p:cNvPr>
          <p:cNvSpPr>
            <a:spLocks noGrp="1"/>
          </p:cNvSpPr>
          <p:nvPr>
            <p:ph idx="1"/>
          </p:nvPr>
        </p:nvSpPr>
        <p:spPr/>
        <p:txBody>
          <a:bodyPr>
            <a:normAutofit/>
          </a:bodyPr>
          <a:lstStyle/>
          <a:p>
            <a:pPr marL="0" indent="0">
              <a:buNone/>
            </a:pPr>
            <a:r>
              <a:rPr lang="en-US" b="1"/>
              <a:t>Listening</a:t>
            </a:r>
            <a:r>
              <a:rPr lang="en-US"/>
              <a:t>: </a:t>
            </a:r>
            <a:r>
              <a:rPr lang="en-US" i="1"/>
              <a:t>Cues</a:t>
            </a:r>
          </a:p>
          <a:p>
            <a:pPr marL="0" indent="0">
              <a:buNone/>
            </a:pPr>
            <a:r>
              <a:rPr lang="en-US"/>
              <a:t>A, A, B, C</a:t>
            </a:r>
          </a:p>
          <a:p>
            <a:pPr marL="0" indent="0">
              <a:buNone/>
            </a:pPr>
            <a:endParaRPr lang="en-US"/>
          </a:p>
          <a:p>
            <a:pPr marL="0" indent="0">
              <a:buNone/>
            </a:pPr>
            <a:r>
              <a:rPr lang="en-US" b="1"/>
              <a:t>Reading</a:t>
            </a:r>
            <a:r>
              <a:rPr lang="en-US"/>
              <a:t>: </a:t>
            </a:r>
            <a:r>
              <a:rPr lang="en-US" i="1"/>
              <a:t>Cues</a:t>
            </a:r>
          </a:p>
          <a:p>
            <a:pPr marL="0" indent="0">
              <a:buNone/>
            </a:pPr>
            <a:r>
              <a:rPr lang="en-US"/>
              <a:t>A, A, B, C</a:t>
            </a:r>
          </a:p>
        </p:txBody>
      </p:sp>
      <p:pic>
        <p:nvPicPr>
          <p:cNvPr id="2" name="Picture 2" descr="It is the Alternate ACCESS front cover test booklet. It has the test date to add the date in the box and bubble the date in. The text box to the right of the date has the place where the pre-id label goes if you have one. You also have to bubble in the letters and write in the first name, last name and middle  initial of the student.">
            <a:extLst>
              <a:ext uri="{FF2B5EF4-FFF2-40B4-BE49-F238E27FC236}">
                <a16:creationId xmlns:a16="http://schemas.microsoft.com/office/drawing/2014/main" id="{2F92235E-F912-49E0-B373-0F17F8864171}"/>
              </a:ext>
            </a:extLst>
          </p:cNvPr>
          <p:cNvPicPr>
            <a:picLocks noChangeAspect="1"/>
          </p:cNvPicPr>
          <p:nvPr/>
        </p:nvPicPr>
        <p:blipFill>
          <a:blip r:embed="rId3"/>
          <a:stretch>
            <a:fillRect/>
          </a:stretch>
        </p:blipFill>
        <p:spPr>
          <a:xfrm>
            <a:off x="4027714" y="2089147"/>
            <a:ext cx="2743200" cy="3572334"/>
          </a:xfrm>
          <a:prstGeom prst="rect">
            <a:avLst/>
          </a:prstGeom>
          <a:ln>
            <a:solidFill>
              <a:schemeClr val="tx1"/>
            </a:solidFill>
          </a:ln>
        </p:spPr>
      </p:pic>
      <p:sp>
        <p:nvSpPr>
          <p:cNvPr id="6" name="Content Placeholder 2">
            <a:extLst>
              <a:ext uri="{FF2B5EF4-FFF2-40B4-BE49-F238E27FC236}">
                <a16:creationId xmlns:a16="http://schemas.microsoft.com/office/drawing/2014/main" id="{49C7E9D0-6FE7-4408-B5F1-766C3D648611}"/>
              </a:ext>
            </a:extLst>
          </p:cNvPr>
          <p:cNvSpPr txBox="1">
            <a:spLocks/>
          </p:cNvSpPr>
          <p:nvPr/>
        </p:nvSpPr>
        <p:spPr>
          <a:xfrm>
            <a:off x="7834631" y="1825625"/>
            <a:ext cx="3118413" cy="367885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Speaking</a:t>
            </a:r>
            <a:r>
              <a:rPr lang="en-US"/>
              <a:t>: </a:t>
            </a:r>
            <a:r>
              <a:rPr lang="en-US" i="1"/>
              <a:t>Questions</a:t>
            </a:r>
          </a:p>
          <a:p>
            <a:pPr marL="0" indent="0">
              <a:buNone/>
            </a:pPr>
            <a:r>
              <a:rPr lang="en-US"/>
              <a:t>1, 1, 2, 2, 3, 3 </a:t>
            </a:r>
          </a:p>
          <a:p>
            <a:pPr marL="0" indent="0">
              <a:buNone/>
            </a:pPr>
            <a:endParaRPr lang="en-US"/>
          </a:p>
          <a:p>
            <a:pPr marL="0" indent="0">
              <a:buNone/>
            </a:pPr>
            <a:r>
              <a:rPr lang="en-US" b="1"/>
              <a:t>Writing</a:t>
            </a:r>
            <a:r>
              <a:rPr lang="en-US"/>
              <a:t>: Progress through each task until meet “Moving On” criteria</a:t>
            </a:r>
          </a:p>
        </p:txBody>
      </p:sp>
      <p:sp>
        <p:nvSpPr>
          <p:cNvPr id="4" name="TextBox 3">
            <a:extLst>
              <a:ext uri="{FF2B5EF4-FFF2-40B4-BE49-F238E27FC236}">
                <a16:creationId xmlns:a16="http://schemas.microsoft.com/office/drawing/2014/main" id="{0E913A34-4591-E821-359A-D5CF6651C91E}"/>
              </a:ext>
              <a:ext uri="{C183D7F6-B498-43B3-948B-1728B52AA6E4}">
                <adec:decorative xmlns:adec="http://schemas.microsoft.com/office/drawing/2017/decorative" val="1"/>
              </a:ext>
            </a:extLst>
          </p:cNvPr>
          <p:cNvSpPr txBox="1"/>
          <p:nvPr/>
        </p:nvSpPr>
        <p:spPr>
          <a:xfrm>
            <a:off x="7015734" y="6245352"/>
            <a:ext cx="610362" cy="369332"/>
          </a:xfrm>
          <a:prstGeom prst="rect">
            <a:avLst/>
          </a:prstGeom>
          <a:noFill/>
        </p:spPr>
        <p:txBody>
          <a:bodyPr wrap="square">
            <a:spAutoFit/>
          </a:bodyPr>
          <a:lstStyle/>
          <a:p>
            <a:fld id="{91BD7323-49BF-4C97-8773-5EC64C492009}" type="slidenum">
              <a:rPr lang="en-US" smtClean="0">
                <a:solidFill>
                  <a:schemeClr val="bg1"/>
                </a:solidFill>
              </a:rPr>
              <a:pPr/>
              <a:t>53</a:t>
            </a:fld>
            <a:endParaRPr lang="en-US">
              <a:solidFill>
                <a:schemeClr val="bg1"/>
              </a:solidFill>
            </a:endParaRPr>
          </a:p>
        </p:txBody>
      </p:sp>
    </p:spTree>
    <p:extLst>
      <p:ext uri="{BB962C8B-B14F-4D97-AF65-F5344CB8AC3E}">
        <p14:creationId xmlns:p14="http://schemas.microsoft.com/office/powerpoint/2010/main" val="1054202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D5EF-9BAA-4CAA-8F98-209FE627227A}"/>
              </a:ext>
            </a:extLst>
          </p:cNvPr>
          <p:cNvSpPr>
            <a:spLocks noGrp="1"/>
          </p:cNvSpPr>
          <p:nvPr>
            <p:ph type="title"/>
          </p:nvPr>
        </p:nvSpPr>
        <p:spPr>
          <a:xfrm>
            <a:off x="272143" y="0"/>
            <a:ext cx="10515600" cy="1325563"/>
          </a:xfrm>
        </p:spPr>
        <p:txBody>
          <a:bodyPr/>
          <a:lstStyle/>
          <a:p>
            <a:r>
              <a:rPr lang="en-US">
                <a:cs typeface="Calibri"/>
              </a:rPr>
              <a:t>Test Components and Sequence</a:t>
            </a:r>
            <a:endParaRPr lang="en-US"/>
          </a:p>
        </p:txBody>
      </p:sp>
      <p:graphicFrame>
        <p:nvGraphicFramePr>
          <p:cNvPr id="4" name="Table 4">
            <a:extLst>
              <a:ext uri="{FF2B5EF4-FFF2-40B4-BE49-F238E27FC236}">
                <a16:creationId xmlns:a16="http://schemas.microsoft.com/office/drawing/2014/main" id="{4621BD2B-E4AB-493B-9606-F10657D12F2D}"/>
              </a:ext>
            </a:extLst>
          </p:cNvPr>
          <p:cNvGraphicFramePr>
            <a:graphicFrameLocks noGrp="1"/>
          </p:cNvGraphicFramePr>
          <p:nvPr>
            <p:ph idx="1"/>
            <p:extLst>
              <p:ext uri="{D42A27DB-BD31-4B8C-83A1-F6EECF244321}">
                <p14:modId xmlns:p14="http://schemas.microsoft.com/office/powerpoint/2010/main" val="1277105693"/>
              </p:ext>
            </p:extLst>
          </p:nvPr>
        </p:nvGraphicFramePr>
        <p:xfrm>
          <a:off x="375707" y="1143000"/>
          <a:ext cx="8462960" cy="4572000"/>
        </p:xfrm>
        <a:graphic>
          <a:graphicData uri="http://schemas.openxmlformats.org/drawingml/2006/table">
            <a:tbl>
              <a:tblPr firstRow="1" bandRow="1">
                <a:tableStyleId>{21E4AEA4-8DFA-4A89-87EB-49C32662AFE0}</a:tableStyleId>
              </a:tblPr>
              <a:tblGrid>
                <a:gridCol w="1261241">
                  <a:extLst>
                    <a:ext uri="{9D8B030D-6E8A-4147-A177-3AD203B41FA5}">
                      <a16:colId xmlns:a16="http://schemas.microsoft.com/office/drawing/2014/main" val="1152900851"/>
                    </a:ext>
                  </a:extLst>
                </a:gridCol>
                <a:gridCol w="1123294">
                  <a:extLst>
                    <a:ext uri="{9D8B030D-6E8A-4147-A177-3AD203B41FA5}">
                      <a16:colId xmlns:a16="http://schemas.microsoft.com/office/drawing/2014/main" val="373041604"/>
                    </a:ext>
                  </a:extLst>
                </a:gridCol>
                <a:gridCol w="1320363">
                  <a:extLst>
                    <a:ext uri="{9D8B030D-6E8A-4147-A177-3AD203B41FA5}">
                      <a16:colId xmlns:a16="http://schemas.microsoft.com/office/drawing/2014/main" val="507707783"/>
                    </a:ext>
                  </a:extLst>
                </a:gridCol>
                <a:gridCol w="1970693">
                  <a:extLst>
                    <a:ext uri="{9D8B030D-6E8A-4147-A177-3AD203B41FA5}">
                      <a16:colId xmlns:a16="http://schemas.microsoft.com/office/drawing/2014/main" val="3109270535"/>
                    </a:ext>
                  </a:extLst>
                </a:gridCol>
                <a:gridCol w="2787369">
                  <a:extLst>
                    <a:ext uri="{9D8B030D-6E8A-4147-A177-3AD203B41FA5}">
                      <a16:colId xmlns:a16="http://schemas.microsoft.com/office/drawing/2014/main" val="92417757"/>
                    </a:ext>
                  </a:extLst>
                </a:gridCol>
              </a:tblGrid>
              <a:tr h="628983">
                <a:tc>
                  <a:txBody>
                    <a:bodyPr/>
                    <a:lstStyle/>
                    <a:p>
                      <a:pPr algn="ctr"/>
                      <a:r>
                        <a:rPr lang="en-US">
                          <a:solidFill>
                            <a:srgbClr val="102649"/>
                          </a:solidFill>
                        </a:rPr>
                        <a:t>Language Domain</a:t>
                      </a:r>
                    </a:p>
                  </a:txBody>
                  <a:tcPr anchor="ctr"/>
                </a:tc>
                <a:tc>
                  <a:txBody>
                    <a:bodyPr/>
                    <a:lstStyle/>
                    <a:p>
                      <a:pPr algn="ctr"/>
                      <a:r>
                        <a:rPr lang="en-US">
                          <a:solidFill>
                            <a:srgbClr val="102649"/>
                          </a:solidFill>
                        </a:rPr>
                        <a:t>Number of Tasks</a:t>
                      </a:r>
                    </a:p>
                  </a:txBody>
                  <a:tcPr anchor="ctr"/>
                </a:tc>
                <a:tc>
                  <a:txBody>
                    <a:bodyPr/>
                    <a:lstStyle/>
                    <a:p>
                      <a:pPr algn="ctr"/>
                      <a:r>
                        <a:rPr lang="en-US">
                          <a:solidFill>
                            <a:srgbClr val="102649"/>
                          </a:solidFill>
                        </a:rPr>
                        <a:t>Time</a:t>
                      </a:r>
                    </a:p>
                  </a:txBody>
                  <a:tcPr anchor="ctr"/>
                </a:tc>
                <a:tc>
                  <a:txBody>
                    <a:bodyPr/>
                    <a:lstStyle/>
                    <a:p>
                      <a:pPr lvl="0" algn="ctr">
                        <a:buNone/>
                      </a:pPr>
                      <a:r>
                        <a:rPr lang="en-US">
                          <a:solidFill>
                            <a:srgbClr val="102649"/>
                          </a:solidFill>
                        </a:rPr>
                        <a:t>Range of Proficiency Levels</a:t>
                      </a:r>
                    </a:p>
                  </a:txBody>
                  <a:tcPr anchor="ctr"/>
                </a:tc>
                <a:tc>
                  <a:txBody>
                    <a:bodyPr/>
                    <a:lstStyle/>
                    <a:p>
                      <a:pPr lvl="0" algn="ctr">
                        <a:buNone/>
                      </a:pPr>
                      <a:r>
                        <a:rPr lang="en-US">
                          <a:solidFill>
                            <a:srgbClr val="102649"/>
                          </a:solidFill>
                        </a:rPr>
                        <a:t>Standards Assessed</a:t>
                      </a:r>
                    </a:p>
                  </a:txBody>
                  <a:tcPr anchor="ctr"/>
                </a:tc>
                <a:extLst>
                  <a:ext uri="{0D108BD9-81ED-4DB2-BD59-A6C34878D82A}">
                    <a16:rowId xmlns:a16="http://schemas.microsoft.com/office/drawing/2014/main" val="2544675837"/>
                  </a:ext>
                </a:extLst>
              </a:tr>
              <a:tr h="1172197">
                <a:tc>
                  <a:txBody>
                    <a:bodyPr/>
                    <a:lstStyle/>
                    <a:p>
                      <a:r>
                        <a:rPr lang="en-US"/>
                        <a:t>Listening</a:t>
                      </a:r>
                    </a:p>
                  </a:txBody>
                  <a:tcPr anchor="ctr"/>
                </a:tc>
                <a:tc>
                  <a:txBody>
                    <a:bodyPr/>
                    <a:lstStyle/>
                    <a:p>
                      <a:pPr algn="ctr"/>
                      <a:r>
                        <a:rPr lang="en-US"/>
                        <a:t>9</a:t>
                      </a:r>
                    </a:p>
                  </a:txBody>
                  <a:tcPr anchor="ctr"/>
                </a:tc>
                <a:tc>
                  <a:txBody>
                    <a:bodyPr/>
                    <a:lstStyle/>
                    <a:p>
                      <a:pPr algn="ctr"/>
                      <a:r>
                        <a:rPr lang="en-US"/>
                        <a:t>20 minutes</a:t>
                      </a:r>
                    </a:p>
                  </a:txBody>
                  <a:tcPr anchor="ctr"/>
                </a:tc>
                <a:tc>
                  <a:txBody>
                    <a:bodyPr/>
                    <a:lstStyle/>
                    <a:p>
                      <a:pPr algn="ctr"/>
                      <a:r>
                        <a:rPr lang="en-US"/>
                        <a:t>A1-P2</a:t>
                      </a:r>
                    </a:p>
                  </a:txBody>
                  <a:tcPr anchor="ctr"/>
                </a:tc>
                <a:tc>
                  <a:txBody>
                    <a:bodyPr/>
                    <a:lstStyle/>
                    <a:p>
                      <a:r>
                        <a:rPr lang="en-US"/>
                        <a:t>Social &amp; Instructional</a:t>
                      </a:r>
                    </a:p>
                    <a:p>
                      <a:pPr lvl="0">
                        <a:buNone/>
                      </a:pPr>
                      <a:r>
                        <a:rPr lang="en-US"/>
                        <a:t>Mathematics</a:t>
                      </a:r>
                    </a:p>
                    <a:p>
                      <a:pPr lvl="0">
                        <a:buNone/>
                      </a:pPr>
                      <a:r>
                        <a:rPr lang="en-US"/>
                        <a:t>Science</a:t>
                      </a:r>
                    </a:p>
                    <a:p>
                      <a:pPr lvl="0">
                        <a:buNone/>
                      </a:pPr>
                      <a:r>
                        <a:rPr lang="en-US"/>
                        <a:t>Language Arts</a:t>
                      </a:r>
                    </a:p>
                  </a:txBody>
                  <a:tcPr anchor="ctr"/>
                </a:tc>
                <a:extLst>
                  <a:ext uri="{0D108BD9-81ED-4DB2-BD59-A6C34878D82A}">
                    <a16:rowId xmlns:a16="http://schemas.microsoft.com/office/drawing/2014/main" val="1446809613"/>
                  </a:ext>
                </a:extLst>
              </a:tr>
              <a:tr h="1172197">
                <a:tc>
                  <a:txBody>
                    <a:bodyPr/>
                    <a:lstStyle/>
                    <a:p>
                      <a:r>
                        <a:rPr lang="en-US"/>
                        <a:t>Reading</a:t>
                      </a:r>
                    </a:p>
                  </a:txBody>
                  <a:tcPr anchor="ctr"/>
                </a:tc>
                <a:tc>
                  <a:txBody>
                    <a:bodyPr/>
                    <a:lstStyle/>
                    <a:p>
                      <a:pPr algn="ctr"/>
                      <a:r>
                        <a:rPr lang="en-US"/>
                        <a:t>9</a:t>
                      </a:r>
                    </a:p>
                  </a:txBody>
                  <a:tcPr anchor="ctr"/>
                </a:tc>
                <a:tc>
                  <a:txBody>
                    <a:bodyPr/>
                    <a:lstStyle/>
                    <a:p>
                      <a:pPr algn="ctr"/>
                      <a:r>
                        <a:rPr lang="en-US"/>
                        <a:t>20 minutes</a:t>
                      </a:r>
                    </a:p>
                  </a:txBody>
                  <a:tcPr anchor="ctr"/>
                </a:tc>
                <a:tc>
                  <a:txBody>
                    <a:bodyPr/>
                    <a:lstStyle/>
                    <a:p>
                      <a:pPr algn="ctr"/>
                      <a:r>
                        <a:rPr lang="en-US"/>
                        <a:t>A1-P2</a:t>
                      </a:r>
                    </a:p>
                  </a:txBody>
                  <a:tcPr anchor="ctr"/>
                </a:tc>
                <a:tc>
                  <a:txBody>
                    <a:bodyPr/>
                    <a:lstStyle/>
                    <a:p>
                      <a:r>
                        <a:rPr lang="en-US"/>
                        <a:t>Social &amp; Instructional</a:t>
                      </a:r>
                    </a:p>
                    <a:p>
                      <a:pPr lvl="0">
                        <a:buNone/>
                      </a:pPr>
                      <a:r>
                        <a:rPr lang="en-US"/>
                        <a:t>Mathematics</a:t>
                      </a:r>
                    </a:p>
                    <a:p>
                      <a:pPr lvl="0">
                        <a:buNone/>
                      </a:pPr>
                      <a:r>
                        <a:rPr lang="en-US"/>
                        <a:t>Science</a:t>
                      </a:r>
                    </a:p>
                    <a:p>
                      <a:pPr lvl="0">
                        <a:buNone/>
                      </a:pPr>
                      <a:r>
                        <a:rPr lang="en-US"/>
                        <a:t>Language Arts</a:t>
                      </a:r>
                    </a:p>
                  </a:txBody>
                  <a:tcPr anchor="ctr"/>
                </a:tc>
                <a:extLst>
                  <a:ext uri="{0D108BD9-81ED-4DB2-BD59-A6C34878D82A}">
                    <a16:rowId xmlns:a16="http://schemas.microsoft.com/office/drawing/2014/main" val="814030884"/>
                  </a:ext>
                </a:extLst>
              </a:tr>
              <a:tr h="628983">
                <a:tc>
                  <a:txBody>
                    <a:bodyPr/>
                    <a:lstStyle/>
                    <a:p>
                      <a:r>
                        <a:rPr lang="en-US"/>
                        <a:t>Speaking</a:t>
                      </a:r>
                    </a:p>
                  </a:txBody>
                  <a:tcPr anchor="ctr"/>
                </a:tc>
                <a:tc>
                  <a:txBody>
                    <a:bodyPr/>
                    <a:lstStyle/>
                    <a:p>
                      <a:pPr algn="ctr"/>
                      <a:r>
                        <a:rPr lang="en-US"/>
                        <a:t>8</a:t>
                      </a:r>
                    </a:p>
                  </a:txBody>
                  <a:tcPr anchor="ctr"/>
                </a:tc>
                <a:tc>
                  <a:txBody>
                    <a:bodyPr/>
                    <a:lstStyle/>
                    <a:p>
                      <a:pPr algn="ctr"/>
                      <a:r>
                        <a:rPr lang="en-US"/>
                        <a:t>20 minutes</a:t>
                      </a:r>
                    </a:p>
                  </a:txBody>
                  <a:tcPr anchor="ctr"/>
                </a:tc>
                <a:tc>
                  <a:txBody>
                    <a:bodyPr/>
                    <a:lstStyle/>
                    <a:p>
                      <a:pPr algn="ctr"/>
                      <a:r>
                        <a:rPr lang="en-US"/>
                        <a:t>A1-P2</a:t>
                      </a:r>
                    </a:p>
                  </a:txBody>
                  <a:tcPr anchor="ctr"/>
                </a:tc>
                <a:tc>
                  <a:txBody>
                    <a:bodyPr/>
                    <a:lstStyle/>
                    <a:p>
                      <a:r>
                        <a:rPr lang="en-US"/>
                        <a:t>Mathematics</a:t>
                      </a:r>
                    </a:p>
                    <a:p>
                      <a:pPr lvl="0">
                        <a:buNone/>
                      </a:pPr>
                      <a:r>
                        <a:rPr lang="en-US"/>
                        <a:t>Science</a:t>
                      </a:r>
                    </a:p>
                  </a:txBody>
                  <a:tcPr anchor="ctr"/>
                </a:tc>
                <a:extLst>
                  <a:ext uri="{0D108BD9-81ED-4DB2-BD59-A6C34878D82A}">
                    <a16:rowId xmlns:a16="http://schemas.microsoft.com/office/drawing/2014/main" val="1449145148"/>
                  </a:ext>
                </a:extLst>
              </a:tr>
              <a:tr h="900590">
                <a:tc>
                  <a:txBody>
                    <a:bodyPr/>
                    <a:lstStyle/>
                    <a:p>
                      <a:r>
                        <a:rPr lang="en-US"/>
                        <a:t>Writing</a:t>
                      </a:r>
                    </a:p>
                  </a:txBody>
                  <a:tcPr anchor="ctr"/>
                </a:tc>
                <a:tc>
                  <a:txBody>
                    <a:bodyPr/>
                    <a:lstStyle/>
                    <a:p>
                      <a:pPr algn="ctr"/>
                      <a:r>
                        <a:rPr lang="en-US"/>
                        <a:t>10</a:t>
                      </a:r>
                    </a:p>
                  </a:txBody>
                  <a:tcPr anchor="ctr"/>
                </a:tc>
                <a:tc>
                  <a:txBody>
                    <a:bodyPr/>
                    <a:lstStyle/>
                    <a:p>
                      <a:pPr algn="ctr"/>
                      <a:r>
                        <a:rPr lang="en-US"/>
                        <a:t>20 minutes</a:t>
                      </a:r>
                    </a:p>
                  </a:txBody>
                  <a:tcPr anchor="ctr"/>
                </a:tc>
                <a:tc>
                  <a:txBody>
                    <a:bodyPr/>
                    <a:lstStyle/>
                    <a:p>
                      <a:pPr algn="ctr"/>
                      <a:r>
                        <a:rPr lang="en-US"/>
                        <a:t>A1-P3</a:t>
                      </a:r>
                    </a:p>
                  </a:txBody>
                  <a:tcPr anchor="ctr"/>
                </a:tc>
                <a:tc>
                  <a:txBody>
                    <a:bodyPr/>
                    <a:lstStyle/>
                    <a:p>
                      <a:r>
                        <a:rPr lang="en-US"/>
                        <a:t>Social &amp; Instructional</a:t>
                      </a:r>
                    </a:p>
                    <a:p>
                      <a:pPr lvl="0">
                        <a:buNone/>
                      </a:pPr>
                      <a:r>
                        <a:rPr lang="en-US"/>
                        <a:t>Science</a:t>
                      </a:r>
                    </a:p>
                    <a:p>
                      <a:pPr lvl="0">
                        <a:buNone/>
                      </a:pPr>
                      <a:r>
                        <a:rPr lang="en-US"/>
                        <a:t>Language Arts</a:t>
                      </a:r>
                    </a:p>
                  </a:txBody>
                  <a:tcPr anchor="ctr"/>
                </a:tc>
                <a:extLst>
                  <a:ext uri="{0D108BD9-81ED-4DB2-BD59-A6C34878D82A}">
                    <a16:rowId xmlns:a16="http://schemas.microsoft.com/office/drawing/2014/main" val="223404279"/>
                  </a:ext>
                </a:extLst>
              </a:tr>
            </a:tbl>
          </a:graphicData>
        </a:graphic>
      </p:graphicFrame>
    </p:spTree>
    <p:extLst>
      <p:ext uri="{BB962C8B-B14F-4D97-AF65-F5344CB8AC3E}">
        <p14:creationId xmlns:p14="http://schemas.microsoft.com/office/powerpoint/2010/main" val="17507687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850B2A-F0BD-9EC4-CA12-5005C697EE46}"/>
              </a:ext>
            </a:extLst>
          </p:cNvPr>
          <p:cNvSpPr>
            <a:spLocks noGrp="1"/>
          </p:cNvSpPr>
          <p:nvPr>
            <p:ph type="title"/>
          </p:nvPr>
        </p:nvSpPr>
        <p:spPr/>
        <p:txBody>
          <a:bodyPr/>
          <a:lstStyle/>
          <a:p>
            <a:r>
              <a:rPr lang="en-US"/>
              <a:t>Accommodations and Forms</a:t>
            </a:r>
          </a:p>
        </p:txBody>
      </p:sp>
      <p:sp>
        <p:nvSpPr>
          <p:cNvPr id="5" name="Text Placeholder 4">
            <a:extLst>
              <a:ext uri="{FF2B5EF4-FFF2-40B4-BE49-F238E27FC236}">
                <a16:creationId xmlns:a16="http://schemas.microsoft.com/office/drawing/2014/main" id="{F5AA7007-97C2-A413-B6EE-7E654396E571}"/>
              </a:ext>
            </a:extLst>
          </p:cNvPr>
          <p:cNvSpPr>
            <a:spLocks noGrp="1"/>
          </p:cNvSpPr>
          <p:nvPr>
            <p:ph type="body" idx="1"/>
          </p:nvPr>
        </p:nvSpPr>
        <p:spPr/>
        <p:txBody>
          <a:bodyPr/>
          <a:lstStyle/>
          <a:p>
            <a:r>
              <a:rPr lang="en-US"/>
              <a:t>ACCESS for ELLs (Online and Paper), WIDA Alternate ACCESS, Kindergarten</a:t>
            </a:r>
          </a:p>
          <a:p>
            <a:r>
              <a:rPr lang="en-US"/>
              <a:t>Accommodated Forms-Large Print and Braille</a:t>
            </a:r>
          </a:p>
        </p:txBody>
      </p:sp>
    </p:spTree>
    <p:extLst>
      <p:ext uri="{BB962C8B-B14F-4D97-AF65-F5344CB8AC3E}">
        <p14:creationId xmlns:p14="http://schemas.microsoft.com/office/powerpoint/2010/main" val="31008816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B1A0F-EF57-4A1E-BB93-12908E11D903}"/>
              </a:ext>
            </a:extLst>
          </p:cNvPr>
          <p:cNvSpPr>
            <a:spLocks noGrp="1"/>
          </p:cNvSpPr>
          <p:nvPr>
            <p:ph type="title"/>
          </p:nvPr>
        </p:nvSpPr>
        <p:spPr>
          <a:xfrm>
            <a:off x="489456" y="182798"/>
            <a:ext cx="10474627" cy="1320800"/>
          </a:xfrm>
        </p:spPr>
        <p:txBody>
          <a:bodyPr/>
          <a:lstStyle/>
          <a:p>
            <a:r>
              <a:rPr lang="en-US"/>
              <a:t>Exit Criteria for Alternate ACCESS for ELLs </a:t>
            </a:r>
          </a:p>
        </p:txBody>
      </p:sp>
      <p:sp>
        <p:nvSpPr>
          <p:cNvPr id="3" name="Text Placeholder 2">
            <a:extLst>
              <a:ext uri="{FF2B5EF4-FFF2-40B4-BE49-F238E27FC236}">
                <a16:creationId xmlns:a16="http://schemas.microsoft.com/office/drawing/2014/main" id="{712EB471-1DB6-456F-924A-C54F43D3B0EB}"/>
              </a:ext>
            </a:extLst>
          </p:cNvPr>
          <p:cNvSpPr>
            <a:spLocks noGrp="1"/>
          </p:cNvSpPr>
          <p:nvPr>
            <p:ph type="body" sz="quarter" idx="13"/>
          </p:nvPr>
        </p:nvSpPr>
        <p:spPr>
          <a:xfrm>
            <a:off x="555786" y="2190702"/>
            <a:ext cx="9188715" cy="4901324"/>
          </a:xfrm>
        </p:spPr>
        <p:txBody>
          <a:bodyPr/>
          <a:lstStyle/>
          <a:p>
            <a:pPr marL="0" indent="0">
              <a:buNone/>
            </a:pPr>
            <a:r>
              <a:rPr lang="en-US"/>
              <a:t>Overall Composite Proficiency Level (PL) 2 is the exit criteria for Alternate ACCESS for ELLs.</a:t>
            </a:r>
          </a:p>
          <a:p>
            <a:endParaRPr lang="en-US"/>
          </a:p>
        </p:txBody>
      </p:sp>
      <p:sp>
        <p:nvSpPr>
          <p:cNvPr id="4" name="Slide Number Placeholder 3">
            <a:extLst>
              <a:ext uri="{FF2B5EF4-FFF2-40B4-BE49-F238E27FC236}">
                <a16:creationId xmlns:a16="http://schemas.microsoft.com/office/drawing/2014/main" id="{1D880035-1189-4974-AB39-6CBAE9B25101}"/>
              </a:ext>
            </a:extLst>
          </p:cNvPr>
          <p:cNvSpPr>
            <a:spLocks noGrp="1"/>
          </p:cNvSpPr>
          <p:nvPr>
            <p:ph type="sldNum" sz="quarter" idx="4294967295"/>
          </p:nvPr>
        </p:nvSpPr>
        <p:spPr>
          <a:xfrm>
            <a:off x="6904407" y="6369311"/>
            <a:ext cx="683339" cy="365125"/>
          </a:xfrm>
        </p:spPr>
        <p:txBody>
          <a:bodyPr/>
          <a:lstStyle/>
          <a:p>
            <a:fld id="{91BD7323-49BF-4C97-8773-5EC64C492009}" type="slidenum">
              <a:rPr lang="en-US" smtClean="0">
                <a:solidFill>
                  <a:schemeClr val="bg1"/>
                </a:solidFill>
              </a:rPr>
              <a:t>56</a:t>
            </a:fld>
            <a:endParaRPr lang="en-US">
              <a:solidFill>
                <a:schemeClr val="bg1"/>
              </a:solidFill>
            </a:endParaRPr>
          </a:p>
        </p:txBody>
      </p:sp>
    </p:spTree>
    <p:extLst>
      <p:ext uri="{BB962C8B-B14F-4D97-AF65-F5344CB8AC3E}">
        <p14:creationId xmlns:p14="http://schemas.microsoft.com/office/powerpoint/2010/main" val="6965376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C183D7F6-B498-43B3-948B-1728B52AA6E4}">
                <adec:decorative xmlns:adec="http://schemas.microsoft.com/office/drawing/2017/decorative" val="1"/>
              </a:ext>
            </a:extLst>
          </p:cNvPr>
          <p:cNvSpPr>
            <a:spLocks noGrp="1"/>
          </p:cNvSpPr>
          <p:nvPr>
            <p:ph type="title"/>
          </p:nvPr>
        </p:nvSpPr>
        <p:spPr>
          <a:xfrm>
            <a:off x="55926" y="-69245"/>
            <a:ext cx="12136073" cy="1320800"/>
          </a:xfrm>
        </p:spPr>
        <p:txBody>
          <a:bodyPr>
            <a:normAutofit/>
          </a:bodyPr>
          <a:lstStyle/>
          <a:p>
            <a:r>
              <a:rPr lang="en-US" sz="3600"/>
              <a:t>ACCESS (Online and Paper), Kindergarten, Alternate ACCESS Accommodations</a:t>
            </a:r>
          </a:p>
        </p:txBody>
      </p:sp>
      <p:sp>
        <p:nvSpPr>
          <p:cNvPr id="26628" name="Content Placeholder 2">
            <a:extLst>
              <a:ext uri="{C183D7F6-B498-43B3-948B-1728B52AA6E4}">
                <adec:decorative xmlns:adec="http://schemas.microsoft.com/office/drawing/2017/decorative" val="1"/>
              </a:ext>
            </a:extLst>
          </p:cNvPr>
          <p:cNvSpPr>
            <a:spLocks noGrp="1"/>
          </p:cNvSpPr>
          <p:nvPr>
            <p:ph idx="13"/>
          </p:nvPr>
        </p:nvSpPr>
        <p:spPr>
          <a:xfrm>
            <a:off x="261500" y="1251555"/>
            <a:ext cx="11387921" cy="5529263"/>
          </a:xfrm>
        </p:spPr>
        <p:txBody>
          <a:bodyPr vert="horz" lIns="91440" tIns="45720" rIns="91440" bIns="45720" rtlCol="0" anchor="t">
            <a:normAutofit/>
          </a:bodyPr>
          <a:lstStyle/>
          <a:p>
            <a:r>
              <a:rPr lang="en-US" sz="2400"/>
              <a:t>Only applies to ELs with Disabilities.</a:t>
            </a:r>
          </a:p>
          <a:p>
            <a:r>
              <a:rPr lang="en-US" sz="2400"/>
              <a:t>Must have an Individualized Education Plan (IEP) or 504 Plan. </a:t>
            </a:r>
          </a:p>
          <a:p>
            <a:r>
              <a:rPr lang="en-US" sz="2400"/>
              <a:t>The accommodation must be stated in the IEP or 504 Plan and marked yes or no, and in what domain on the ACCESS roster. In WIDA AMS if testing online and on the test booklet if testing paper/pencil.</a:t>
            </a:r>
          </a:p>
          <a:p>
            <a:r>
              <a:rPr lang="en-US" sz="2400"/>
              <a:t>Test Booklets are available in large print and Braille.</a:t>
            </a:r>
          </a:p>
          <a:p>
            <a:r>
              <a:rPr lang="en-US" sz="2400"/>
              <a:t>Hearing impaired students only take the reading and writing parts of the ACCESS for ELLs online or paper if needed.</a:t>
            </a:r>
          </a:p>
          <a:p>
            <a:r>
              <a:rPr lang="en-US" sz="2400"/>
              <a:t>List of appropriate accommodations is located on the WIDA website.</a:t>
            </a:r>
          </a:p>
          <a:p>
            <a:pPr lvl="1"/>
            <a:r>
              <a:rPr lang="en-US" sz="2000">
                <a:hlinkClick r:id="rId3"/>
              </a:rPr>
              <a:t>Accessibility and Accommodations</a:t>
            </a:r>
            <a:endParaRPr lang="en-US" sz="2000"/>
          </a:p>
          <a:p>
            <a:pPr lvl="1"/>
            <a:r>
              <a:rPr lang="en-US" sz="2000">
                <a:hlinkClick r:id="rId4"/>
              </a:rPr>
              <a:t>Accessibility and Accommodations Manual</a:t>
            </a:r>
            <a:endParaRPr lang="en-US" sz="2000"/>
          </a:p>
        </p:txBody>
      </p:sp>
      <p:sp>
        <p:nvSpPr>
          <p:cNvPr id="4" name="Slide Number Placeholder 3">
            <a:extLst>
              <a:ext uri="{FF2B5EF4-FFF2-40B4-BE49-F238E27FC236}">
                <a16:creationId xmlns:a16="http://schemas.microsoft.com/office/drawing/2014/main" id="{EDF1264E-5DD3-4A4D-9124-683809B69AED}"/>
              </a:ext>
            </a:extLst>
          </p:cNvPr>
          <p:cNvSpPr>
            <a:spLocks noGrp="1"/>
          </p:cNvSpPr>
          <p:nvPr>
            <p:ph type="sldNum" sz="quarter" idx="4294967295"/>
          </p:nvPr>
        </p:nvSpPr>
        <p:spPr>
          <a:xfrm>
            <a:off x="6769132" y="6438864"/>
            <a:ext cx="683339" cy="365125"/>
          </a:xfrm>
        </p:spPr>
        <p:txBody>
          <a:bodyPr/>
          <a:lstStyle/>
          <a:p>
            <a:fld id="{91BD7323-49BF-4C97-8773-5EC64C492009}" type="slidenum">
              <a:rPr lang="en-US" smtClean="0">
                <a:solidFill>
                  <a:schemeClr val="bg1"/>
                </a:solidFill>
              </a:rPr>
              <a:t>57</a:t>
            </a:fld>
            <a:endParaRPr lang="en-US">
              <a:solidFill>
                <a:schemeClr val="bg1"/>
              </a:solidFill>
            </a:endParaRPr>
          </a:p>
        </p:txBody>
      </p:sp>
    </p:spTree>
    <p:extLst>
      <p:ext uri="{BB962C8B-B14F-4D97-AF65-F5344CB8AC3E}">
        <p14:creationId xmlns:p14="http://schemas.microsoft.com/office/powerpoint/2010/main" val="38347049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43338E-4D0A-357A-E0EC-16F506B2BFF4}"/>
              </a:ext>
            </a:extLst>
          </p:cNvPr>
          <p:cNvSpPr>
            <a:spLocks noGrp="1"/>
          </p:cNvSpPr>
          <p:nvPr>
            <p:ph type="title"/>
          </p:nvPr>
        </p:nvSpPr>
        <p:spPr>
          <a:xfrm>
            <a:off x="302171" y="0"/>
            <a:ext cx="11555999" cy="1325563"/>
          </a:xfrm>
        </p:spPr>
        <p:txBody>
          <a:bodyPr anchor="ctr">
            <a:normAutofit/>
          </a:bodyPr>
          <a:lstStyle/>
          <a:p>
            <a:r>
              <a:rPr lang="en-US"/>
              <a:t>Accommodations Form-Kindergarten ACCESS for ELLs</a:t>
            </a:r>
          </a:p>
        </p:txBody>
      </p:sp>
      <p:sp>
        <p:nvSpPr>
          <p:cNvPr id="14" name="Content Placeholder 4">
            <a:extLst>
              <a:ext uri="{FF2B5EF4-FFF2-40B4-BE49-F238E27FC236}">
                <a16:creationId xmlns:a16="http://schemas.microsoft.com/office/drawing/2014/main" id="{E2E5C068-4DDA-C5B5-7EF4-0B921B58AC20}"/>
              </a:ext>
            </a:extLst>
          </p:cNvPr>
          <p:cNvSpPr>
            <a:spLocks noGrp="1"/>
          </p:cNvSpPr>
          <p:nvPr>
            <p:ph sz="half" idx="2"/>
          </p:nvPr>
        </p:nvSpPr>
        <p:spPr>
          <a:xfrm>
            <a:off x="302170" y="1826705"/>
            <a:ext cx="5474515" cy="4694708"/>
          </a:xfrm>
        </p:spPr>
        <p:txBody>
          <a:bodyPr/>
          <a:lstStyle/>
          <a:p>
            <a:r>
              <a:rPr lang="en-US"/>
              <a:t>Please see p.31 of the 2022-2023 </a:t>
            </a:r>
            <a:r>
              <a:rPr lang="en-US">
                <a:hlinkClick r:id="rId2"/>
              </a:rPr>
              <a:t>Accessibility and Accommodations Manual </a:t>
            </a:r>
            <a:r>
              <a:rPr lang="en-US"/>
              <a:t>for a copy with IEP and 504 Plan only students.</a:t>
            </a:r>
          </a:p>
        </p:txBody>
      </p:sp>
      <p:pic>
        <p:nvPicPr>
          <p:cNvPr id="9" name="Picture 8" descr="It is the accommodations form for Kindergarten ACCESS for ELLS. It shows who it was completed by, date, name of the student and the student SSID, school or school, grade, team members and the accommodations. The accommodations are extended time of a test domain over multiple days, interpreter signs directions in ASL, large print, scribe. recording device and transcription, test administered in non-school setting, word processor.">
            <a:extLst>
              <a:ext uri="{FF2B5EF4-FFF2-40B4-BE49-F238E27FC236}">
                <a16:creationId xmlns:a16="http://schemas.microsoft.com/office/drawing/2014/main" id="{C8C4229C-12B7-1C60-2701-24CD4731FF8D}"/>
              </a:ext>
            </a:extLst>
          </p:cNvPr>
          <p:cNvPicPr>
            <a:picLocks noChangeAspect="1"/>
          </p:cNvPicPr>
          <p:nvPr/>
        </p:nvPicPr>
        <p:blipFill>
          <a:blip r:embed="rId3"/>
          <a:stretch>
            <a:fillRect/>
          </a:stretch>
        </p:blipFill>
        <p:spPr>
          <a:xfrm>
            <a:off x="6114331" y="662781"/>
            <a:ext cx="4510126" cy="5050462"/>
          </a:xfrm>
          <a:prstGeom prst="rect">
            <a:avLst/>
          </a:prstGeom>
          <a:noFill/>
        </p:spPr>
      </p:pic>
      <p:sp>
        <p:nvSpPr>
          <p:cNvPr id="3" name="Slide Number Placeholder 3">
            <a:extLst>
              <a:ext uri="{FF2B5EF4-FFF2-40B4-BE49-F238E27FC236}">
                <a16:creationId xmlns:a16="http://schemas.microsoft.com/office/drawing/2014/main" id="{83EBCE27-4C46-492D-25F4-CC4B9D5F3EE3}"/>
              </a:ext>
              <a:ext uri="{C183D7F6-B498-43B3-948B-1728B52AA6E4}">
                <adec:decorative xmlns:adec="http://schemas.microsoft.com/office/drawing/2017/decorative" val="0"/>
              </a:ext>
            </a:extLst>
          </p:cNvPr>
          <p:cNvSpPr txBox="1">
            <a:spLocks/>
          </p:cNvSpPr>
          <p:nvPr/>
        </p:nvSpPr>
        <p:spPr>
          <a:xfrm>
            <a:off x="6938128" y="6429080"/>
            <a:ext cx="649618" cy="305356"/>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58</a:t>
            </a:fld>
            <a:endParaRPr lang="en-US">
              <a:solidFill>
                <a:schemeClr val="bg1"/>
              </a:solidFill>
            </a:endParaRPr>
          </a:p>
        </p:txBody>
      </p:sp>
      <p:sp>
        <p:nvSpPr>
          <p:cNvPr id="2" name="Slide Number Placeholder 1">
            <a:extLst>
              <a:ext uri="{FF2B5EF4-FFF2-40B4-BE49-F238E27FC236}">
                <a16:creationId xmlns:a16="http://schemas.microsoft.com/office/drawing/2014/main" id="{BC036C3B-006A-B4EB-68CA-67385046BF72}"/>
              </a:ext>
              <a:ext uri="{C183D7F6-B498-43B3-948B-1728B52AA6E4}">
                <adec:decorative xmlns:adec="http://schemas.microsoft.com/office/drawing/2017/decorative" val="1"/>
              </a:ext>
            </a:extLst>
          </p:cNvPr>
          <p:cNvSpPr>
            <a:spLocks noGrp="1"/>
          </p:cNvSpPr>
          <p:nvPr>
            <p:ph type="sldNum" sz="quarter" idx="10"/>
          </p:nvPr>
        </p:nvSpPr>
        <p:spPr/>
        <p:txBody>
          <a:bodyPr/>
          <a:lstStyle/>
          <a:p>
            <a:endParaRPr lang="en-US">
              <a:solidFill>
                <a:schemeClr val="bg1"/>
              </a:solidFill>
            </a:endParaRPr>
          </a:p>
        </p:txBody>
      </p:sp>
    </p:spTree>
    <p:extLst>
      <p:ext uri="{BB962C8B-B14F-4D97-AF65-F5344CB8AC3E}">
        <p14:creationId xmlns:p14="http://schemas.microsoft.com/office/powerpoint/2010/main" val="2107829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43338E-4D0A-357A-E0EC-16F506B2BFF4}"/>
              </a:ext>
            </a:extLst>
          </p:cNvPr>
          <p:cNvSpPr>
            <a:spLocks noGrp="1"/>
          </p:cNvSpPr>
          <p:nvPr>
            <p:ph type="title"/>
          </p:nvPr>
        </p:nvSpPr>
        <p:spPr>
          <a:xfrm>
            <a:off x="214172" y="71900"/>
            <a:ext cx="11226219" cy="1325563"/>
          </a:xfrm>
        </p:spPr>
        <p:txBody>
          <a:bodyPr anchor="ctr">
            <a:normAutofit/>
          </a:bodyPr>
          <a:lstStyle/>
          <a:p>
            <a:r>
              <a:rPr lang="en-US"/>
              <a:t>Accommodations Form- WIDA Alternate ACCESS </a:t>
            </a:r>
          </a:p>
        </p:txBody>
      </p:sp>
      <p:sp>
        <p:nvSpPr>
          <p:cNvPr id="14" name="Content Placeholder 4">
            <a:extLst>
              <a:ext uri="{FF2B5EF4-FFF2-40B4-BE49-F238E27FC236}">
                <a16:creationId xmlns:a16="http://schemas.microsoft.com/office/drawing/2014/main" id="{E2E5C068-4DDA-C5B5-7EF4-0B921B58AC20}"/>
              </a:ext>
            </a:extLst>
          </p:cNvPr>
          <p:cNvSpPr>
            <a:spLocks noGrp="1"/>
          </p:cNvSpPr>
          <p:nvPr>
            <p:ph sz="half" idx="2"/>
          </p:nvPr>
        </p:nvSpPr>
        <p:spPr>
          <a:xfrm>
            <a:off x="238410" y="1428610"/>
            <a:ext cx="5775500" cy="4694708"/>
          </a:xfrm>
        </p:spPr>
        <p:txBody>
          <a:bodyPr/>
          <a:lstStyle/>
          <a:p>
            <a:r>
              <a:rPr lang="en-US"/>
              <a:t>Please see p.36 of the 2023-2024 </a:t>
            </a:r>
            <a:r>
              <a:rPr lang="en-US">
                <a:hlinkClick r:id="rId2"/>
              </a:rPr>
              <a:t>Accessibility and Accommodations Manual </a:t>
            </a:r>
            <a:r>
              <a:rPr lang="en-US"/>
              <a:t>for a copy with IEP and 504 Plan only students.</a:t>
            </a:r>
          </a:p>
        </p:txBody>
      </p:sp>
      <p:pic>
        <p:nvPicPr>
          <p:cNvPr id="3" name="Picture 2" descr="It is the accommodations form for Alternate ACCESS for ELLS. It shows who it was completed by, date, name of the student and the student SSID, school or school, grade, team members and the accommodations. The accommodations are extended time of a test domain over multiple days, interpreter signs directions in ASL, scribe. recording device and transcription, test administered in non-school setting, word processor or similar keyboarding device.">
            <a:extLst>
              <a:ext uri="{FF2B5EF4-FFF2-40B4-BE49-F238E27FC236}">
                <a16:creationId xmlns:a16="http://schemas.microsoft.com/office/drawing/2014/main" id="{E39A891A-DEB9-231D-D67B-EAC11D9A2821}"/>
              </a:ext>
            </a:extLst>
          </p:cNvPr>
          <p:cNvPicPr>
            <a:picLocks noChangeAspect="1"/>
          </p:cNvPicPr>
          <p:nvPr/>
        </p:nvPicPr>
        <p:blipFill>
          <a:blip r:embed="rId3"/>
          <a:stretch>
            <a:fillRect/>
          </a:stretch>
        </p:blipFill>
        <p:spPr>
          <a:xfrm>
            <a:off x="6013910" y="662781"/>
            <a:ext cx="4261160" cy="5150225"/>
          </a:xfrm>
          <a:prstGeom prst="rect">
            <a:avLst/>
          </a:prstGeom>
        </p:spPr>
      </p:pic>
      <p:sp>
        <p:nvSpPr>
          <p:cNvPr id="2" name="Slide Number Placeholder 1">
            <a:extLst>
              <a:ext uri="{FF2B5EF4-FFF2-40B4-BE49-F238E27FC236}">
                <a16:creationId xmlns:a16="http://schemas.microsoft.com/office/drawing/2014/main" id="{AAAB9F03-2B33-9889-C36E-753ED9A54852}"/>
              </a:ext>
              <a:ext uri="{C183D7F6-B498-43B3-948B-1728B52AA6E4}">
                <adec:decorative xmlns:adec="http://schemas.microsoft.com/office/drawing/2017/decorative" val="1"/>
              </a:ext>
            </a:extLst>
          </p:cNvPr>
          <p:cNvSpPr>
            <a:spLocks noGrp="1"/>
          </p:cNvSpPr>
          <p:nvPr>
            <p:ph type="sldNum" sz="quarter" idx="10"/>
          </p:nvPr>
        </p:nvSpPr>
        <p:spPr/>
        <p:txBody>
          <a:bodyPr/>
          <a:lstStyle/>
          <a:p>
            <a:endParaRPr lang="en-US">
              <a:solidFill>
                <a:schemeClr val="bg1"/>
              </a:solidFill>
            </a:endParaRPr>
          </a:p>
        </p:txBody>
      </p:sp>
      <p:sp>
        <p:nvSpPr>
          <p:cNvPr id="6" name="Slide Number Placeholder 3">
            <a:extLst>
              <a:ext uri="{FF2B5EF4-FFF2-40B4-BE49-F238E27FC236}">
                <a16:creationId xmlns:a16="http://schemas.microsoft.com/office/drawing/2014/main" id="{1F6034BD-A4CB-7F65-8887-2B9D58708AD1}"/>
              </a:ext>
              <a:ext uri="{C183D7F6-B498-43B3-948B-1728B52AA6E4}">
                <adec:decorative xmlns:adec="http://schemas.microsoft.com/office/drawing/2017/decorative" val="0"/>
              </a:ext>
            </a:extLst>
          </p:cNvPr>
          <p:cNvSpPr txBox="1">
            <a:spLocks/>
          </p:cNvSpPr>
          <p:nvPr/>
        </p:nvSpPr>
        <p:spPr>
          <a:xfrm>
            <a:off x="6938128" y="6429080"/>
            <a:ext cx="649618" cy="305356"/>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59</a:t>
            </a:fld>
            <a:endParaRPr lang="en-US">
              <a:solidFill>
                <a:schemeClr val="bg1"/>
              </a:solidFill>
            </a:endParaRPr>
          </a:p>
        </p:txBody>
      </p:sp>
    </p:spTree>
    <p:extLst>
      <p:ext uri="{BB962C8B-B14F-4D97-AF65-F5344CB8AC3E}">
        <p14:creationId xmlns:p14="http://schemas.microsoft.com/office/powerpoint/2010/main" val="2823208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1E2E-E4B8-4FA6-96D6-C6B652E24C93}"/>
              </a:ext>
            </a:extLst>
          </p:cNvPr>
          <p:cNvSpPr>
            <a:spLocks noGrp="1"/>
          </p:cNvSpPr>
          <p:nvPr>
            <p:ph type="title"/>
          </p:nvPr>
        </p:nvSpPr>
        <p:spPr>
          <a:xfrm>
            <a:off x="116209" y="215836"/>
            <a:ext cx="11836893" cy="1320800"/>
          </a:xfrm>
        </p:spPr>
        <p:txBody>
          <a:bodyPr>
            <a:normAutofit/>
          </a:bodyPr>
          <a:lstStyle/>
          <a:p>
            <a:r>
              <a:rPr lang="en-US" sz="3600"/>
              <a:t>Guidance for the WIDA Screener for Kindergarten and WIDA Online Screener and ACCESS for ELLs Testing </a:t>
            </a:r>
          </a:p>
        </p:txBody>
      </p:sp>
      <p:sp>
        <p:nvSpPr>
          <p:cNvPr id="3" name="Text Placeholder 2">
            <a:extLst>
              <a:ext uri="{FF2B5EF4-FFF2-40B4-BE49-F238E27FC236}">
                <a16:creationId xmlns:a16="http://schemas.microsoft.com/office/drawing/2014/main" id="{D448883A-A9FD-4183-B37E-AA4CC6ED4B24}"/>
              </a:ext>
            </a:extLst>
          </p:cNvPr>
          <p:cNvSpPr>
            <a:spLocks noGrp="1"/>
          </p:cNvSpPr>
          <p:nvPr>
            <p:ph type="body" sz="quarter" idx="13"/>
          </p:nvPr>
        </p:nvSpPr>
        <p:spPr>
          <a:xfrm>
            <a:off x="489456" y="1852724"/>
            <a:ext cx="11008144" cy="4901324"/>
          </a:xfrm>
        </p:spPr>
        <p:txBody>
          <a:bodyPr vert="horz" lIns="91440" tIns="45720" rIns="91440" bIns="45720" rtlCol="0" anchor="t">
            <a:normAutofit/>
          </a:bodyPr>
          <a:lstStyle/>
          <a:p>
            <a:r>
              <a:rPr lang="en-US" sz="3200"/>
              <a:t>The WIDA screeners and ACCESS for ELLs testing can be administered to students who are attending in-person schooling or to students who are enrolled in virtual learning. The schools will arrange a time with the parents for the screener to be administered in-person this school year. </a:t>
            </a:r>
            <a:endParaRPr lang="en-US"/>
          </a:p>
          <a:p>
            <a:r>
              <a:rPr lang="en-US" sz="3200"/>
              <a:t>The WIDA online screener, the WIDA Screener for Kindergarten and ACCESS for ELLs cannot be administered remotely.</a:t>
            </a:r>
          </a:p>
          <a:p>
            <a:endParaRPr lang="en-US"/>
          </a:p>
        </p:txBody>
      </p:sp>
      <p:sp>
        <p:nvSpPr>
          <p:cNvPr id="5" name="TextBox 4">
            <a:extLst>
              <a:ext uri="{FF2B5EF4-FFF2-40B4-BE49-F238E27FC236}">
                <a16:creationId xmlns:a16="http://schemas.microsoft.com/office/drawing/2014/main" id="{6F82961F-53F1-6DB8-639C-51EDF43BBEA1}"/>
              </a:ext>
            </a:extLst>
          </p:cNvPr>
          <p:cNvSpPr txBox="1"/>
          <p:nvPr/>
        </p:nvSpPr>
        <p:spPr>
          <a:xfrm>
            <a:off x="6522720" y="6418217"/>
            <a:ext cx="687977" cy="378041"/>
          </a:xfrm>
          <a:prstGeom prst="rect">
            <a:avLst/>
          </a:prstGeom>
          <a:noFill/>
        </p:spPr>
        <p:txBody>
          <a:bodyPr wrap="square" rtlCol="0">
            <a:spAutoFit/>
          </a:bodyPr>
          <a:lstStyle/>
          <a:p>
            <a:fld id="{4B3E8C23-1578-43AA-B238-67515BA638C6}" type="slidenum">
              <a:rPr lang="en-US" smtClean="0">
                <a:solidFill>
                  <a:schemeClr val="bg1"/>
                </a:solidFill>
              </a:rPr>
              <a:t>6</a:t>
            </a:fld>
            <a:endParaRPr lang="en-US">
              <a:solidFill>
                <a:schemeClr val="bg1"/>
              </a:solidFill>
            </a:endParaRPr>
          </a:p>
        </p:txBody>
      </p:sp>
    </p:spTree>
    <p:extLst>
      <p:ext uri="{BB962C8B-B14F-4D97-AF65-F5344CB8AC3E}">
        <p14:creationId xmlns:p14="http://schemas.microsoft.com/office/powerpoint/2010/main" val="46994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43338E-4D0A-357A-E0EC-16F506B2BFF4}"/>
              </a:ext>
            </a:extLst>
          </p:cNvPr>
          <p:cNvSpPr>
            <a:spLocks noGrp="1"/>
          </p:cNvSpPr>
          <p:nvPr>
            <p:ph type="title"/>
          </p:nvPr>
        </p:nvSpPr>
        <p:spPr>
          <a:xfrm>
            <a:off x="302172" y="0"/>
            <a:ext cx="10515600" cy="1325563"/>
          </a:xfrm>
        </p:spPr>
        <p:txBody>
          <a:bodyPr anchor="ctr">
            <a:normAutofit/>
          </a:bodyPr>
          <a:lstStyle/>
          <a:p>
            <a:r>
              <a:rPr lang="en-US"/>
              <a:t>Accommodations Form-ACCESS for ELLs Online</a:t>
            </a:r>
          </a:p>
        </p:txBody>
      </p:sp>
      <p:sp>
        <p:nvSpPr>
          <p:cNvPr id="14" name="Content Placeholder 4">
            <a:extLst>
              <a:ext uri="{FF2B5EF4-FFF2-40B4-BE49-F238E27FC236}">
                <a16:creationId xmlns:a16="http://schemas.microsoft.com/office/drawing/2014/main" id="{E2E5C068-4DDA-C5B5-7EF4-0B921B58AC20}"/>
              </a:ext>
            </a:extLst>
          </p:cNvPr>
          <p:cNvSpPr>
            <a:spLocks noGrp="1"/>
          </p:cNvSpPr>
          <p:nvPr>
            <p:ph sz="half" idx="2"/>
          </p:nvPr>
        </p:nvSpPr>
        <p:spPr>
          <a:xfrm>
            <a:off x="320500" y="1486666"/>
            <a:ext cx="2769541" cy="4694708"/>
          </a:xfrm>
        </p:spPr>
        <p:txBody>
          <a:bodyPr/>
          <a:lstStyle/>
          <a:p>
            <a:r>
              <a:rPr lang="en-US"/>
              <a:t>Please see pp. 34-35 of the 2023-2024 </a:t>
            </a:r>
            <a:r>
              <a:rPr lang="en-US">
                <a:hlinkClick r:id="rId2"/>
              </a:rPr>
              <a:t>Accessibility and Accommodations Manual </a:t>
            </a:r>
            <a:r>
              <a:rPr lang="en-US"/>
              <a:t>for a copy with IEP and 504 Plan only students.</a:t>
            </a:r>
          </a:p>
        </p:txBody>
      </p:sp>
      <p:pic>
        <p:nvPicPr>
          <p:cNvPr id="3" name="Picture 2" descr="It is the accommodations form for Ki ACCESS for ELLs Online. It shows who it was completed by, date, name of the student and the student SSID, school or school, grade, team members and the accommodations. The accommodations are extended speaking test response time, extended testing  of a test domain over multiple days, in-person human reader, repeat in-person human reader, interpreter signs directions in ASL, manual control of item audio, repeat item audio.">
            <a:extLst>
              <a:ext uri="{FF2B5EF4-FFF2-40B4-BE49-F238E27FC236}">
                <a16:creationId xmlns:a16="http://schemas.microsoft.com/office/drawing/2014/main" id="{3D17F639-666A-89AC-3CC6-BE2052B63B8A}"/>
              </a:ext>
            </a:extLst>
          </p:cNvPr>
          <p:cNvPicPr>
            <a:picLocks noChangeAspect="1"/>
          </p:cNvPicPr>
          <p:nvPr/>
        </p:nvPicPr>
        <p:blipFill>
          <a:blip r:embed="rId3"/>
          <a:stretch>
            <a:fillRect/>
          </a:stretch>
        </p:blipFill>
        <p:spPr>
          <a:xfrm>
            <a:off x="3568579" y="662781"/>
            <a:ext cx="3982786" cy="5415618"/>
          </a:xfrm>
          <a:prstGeom prst="rect">
            <a:avLst/>
          </a:prstGeom>
        </p:spPr>
      </p:pic>
      <p:pic>
        <p:nvPicPr>
          <p:cNvPr id="5" name="Picture 4" descr="It is the accommodations form for Ki ACCESS for ELLs Online. It shows the student name, and the accommodation list continues with scribe, recording device and transcription, test administered in a non-school setting, word processor or similar keyboarding device.">
            <a:extLst>
              <a:ext uri="{FF2B5EF4-FFF2-40B4-BE49-F238E27FC236}">
                <a16:creationId xmlns:a16="http://schemas.microsoft.com/office/drawing/2014/main" id="{85C81CE0-F63F-6EE3-3E5F-A86CD766483C}"/>
              </a:ext>
            </a:extLst>
          </p:cNvPr>
          <p:cNvPicPr>
            <a:picLocks noChangeAspect="1"/>
          </p:cNvPicPr>
          <p:nvPr/>
        </p:nvPicPr>
        <p:blipFill>
          <a:blip r:embed="rId4"/>
          <a:stretch>
            <a:fillRect/>
          </a:stretch>
        </p:blipFill>
        <p:spPr>
          <a:xfrm>
            <a:off x="7551365" y="1178750"/>
            <a:ext cx="4573290" cy="3521029"/>
          </a:xfrm>
          <a:prstGeom prst="rect">
            <a:avLst/>
          </a:prstGeom>
        </p:spPr>
      </p:pic>
      <p:sp>
        <p:nvSpPr>
          <p:cNvPr id="2" name="Slide Number Placeholder 1">
            <a:extLst>
              <a:ext uri="{FF2B5EF4-FFF2-40B4-BE49-F238E27FC236}">
                <a16:creationId xmlns:a16="http://schemas.microsoft.com/office/drawing/2014/main" id="{8ACBC169-4449-D20A-C7AB-A7611ECAC87C}"/>
              </a:ext>
              <a:ext uri="{C183D7F6-B498-43B3-948B-1728B52AA6E4}">
                <adec:decorative xmlns:adec="http://schemas.microsoft.com/office/drawing/2017/decorative" val="1"/>
              </a:ext>
            </a:extLst>
          </p:cNvPr>
          <p:cNvSpPr>
            <a:spLocks noGrp="1"/>
          </p:cNvSpPr>
          <p:nvPr>
            <p:ph type="sldNum" sz="quarter" idx="10"/>
          </p:nvPr>
        </p:nvSpPr>
        <p:spPr>
          <a:xfrm>
            <a:off x="57150" y="0"/>
            <a:ext cx="0" cy="0"/>
          </a:xfrm>
        </p:spPr>
        <p:txBody>
          <a:bodyPr/>
          <a:lstStyle/>
          <a:p>
            <a:endParaRPr lang="en-US">
              <a:solidFill>
                <a:schemeClr val="bg1"/>
              </a:solidFill>
            </a:endParaRPr>
          </a:p>
        </p:txBody>
      </p:sp>
      <p:sp>
        <p:nvSpPr>
          <p:cNvPr id="6" name="Slide Number Placeholder 3">
            <a:extLst>
              <a:ext uri="{FF2B5EF4-FFF2-40B4-BE49-F238E27FC236}">
                <a16:creationId xmlns:a16="http://schemas.microsoft.com/office/drawing/2014/main" id="{1418AD6B-D0AF-80E5-6BDA-1190E4401E6B}"/>
              </a:ext>
              <a:ext uri="{C183D7F6-B498-43B3-948B-1728B52AA6E4}">
                <adec:decorative xmlns:adec="http://schemas.microsoft.com/office/drawing/2017/decorative" val="0"/>
              </a:ext>
            </a:extLst>
          </p:cNvPr>
          <p:cNvSpPr txBox="1">
            <a:spLocks/>
          </p:cNvSpPr>
          <p:nvPr/>
        </p:nvSpPr>
        <p:spPr>
          <a:xfrm>
            <a:off x="6904407" y="6369311"/>
            <a:ext cx="683339" cy="365125"/>
          </a:xfr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60</a:t>
            </a:fld>
            <a:endParaRPr lang="en-US">
              <a:solidFill>
                <a:schemeClr val="bg1"/>
              </a:solidFill>
            </a:endParaRPr>
          </a:p>
        </p:txBody>
      </p:sp>
    </p:spTree>
    <p:extLst>
      <p:ext uri="{BB962C8B-B14F-4D97-AF65-F5344CB8AC3E}">
        <p14:creationId xmlns:p14="http://schemas.microsoft.com/office/powerpoint/2010/main" val="3865311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215834" y="2254"/>
            <a:ext cx="10048461" cy="1320800"/>
          </a:xfrm>
        </p:spPr>
        <p:txBody>
          <a:bodyPr>
            <a:noAutofit/>
          </a:bodyPr>
          <a:lstStyle/>
          <a:p>
            <a:r>
              <a:rPr lang="en-US"/>
              <a:t>Testing with Accommodations</a:t>
            </a:r>
          </a:p>
        </p:txBody>
      </p:sp>
      <p:sp>
        <p:nvSpPr>
          <p:cNvPr id="3" name="Text Placeholder 2">
            <a:extLst>
              <a:ext uri="{C183D7F6-B498-43B3-948B-1728B52AA6E4}">
                <adec:decorative xmlns:adec="http://schemas.microsoft.com/office/drawing/2017/decorative" val="1"/>
              </a:ext>
            </a:extLst>
          </p:cNvPr>
          <p:cNvSpPr>
            <a:spLocks noGrp="1"/>
          </p:cNvSpPr>
          <p:nvPr>
            <p:ph type="body" sz="quarter" idx="13"/>
          </p:nvPr>
        </p:nvSpPr>
        <p:spPr>
          <a:xfrm>
            <a:off x="215834" y="1231100"/>
            <a:ext cx="10469099" cy="4901324"/>
          </a:xfrm>
        </p:spPr>
        <p:txBody>
          <a:bodyPr>
            <a:noAutofit/>
          </a:bodyPr>
          <a:lstStyle/>
          <a:p>
            <a:pPr marL="0" indent="0">
              <a:buNone/>
            </a:pPr>
            <a:r>
              <a:rPr lang="en-US" sz="2800"/>
              <a:t>If an EL student with IEP or 504 Plan cannot take domain(s) of an ACCESS for ELLs suite of assessments</a:t>
            </a:r>
            <a:endParaRPr lang="en-US" sz="2800" u="sng"/>
          </a:p>
          <a:p>
            <a:pPr marL="0" indent="0">
              <a:buNone/>
            </a:pPr>
            <a:r>
              <a:rPr lang="en-US" sz="2800" u="sng"/>
              <a:t>Online</a:t>
            </a:r>
          </a:p>
          <a:p>
            <a:r>
              <a:rPr lang="en-US" sz="2800"/>
              <a:t>Student will take reading and writing online</a:t>
            </a:r>
          </a:p>
          <a:p>
            <a:r>
              <a:rPr lang="en-US" sz="2800"/>
              <a:t>OAA will force submit the listening and speaking domains online to get an overall score if the student has attempted the test first</a:t>
            </a:r>
            <a:endParaRPr lang="en-US" sz="2800" u="sng"/>
          </a:p>
          <a:p>
            <a:pPr marL="0" indent="0">
              <a:buNone/>
            </a:pPr>
            <a:r>
              <a:rPr lang="en-US" sz="2800" u="sng"/>
              <a:t>Paper</a:t>
            </a:r>
          </a:p>
          <a:p>
            <a:r>
              <a:rPr lang="en-US" sz="2800"/>
              <a:t>Test administrator will</a:t>
            </a:r>
            <a:r>
              <a:rPr lang="en-US" sz="2800">
                <a:solidFill>
                  <a:srgbClr val="FF0000"/>
                </a:solidFill>
              </a:rPr>
              <a:t> </a:t>
            </a:r>
            <a:r>
              <a:rPr lang="en-US" sz="2800"/>
              <a:t>mark the domains that the student could not take on the back of the test form</a:t>
            </a:r>
            <a:endParaRPr lang="en-US" sz="2800" u="sng"/>
          </a:p>
        </p:txBody>
      </p:sp>
      <p:sp>
        <p:nvSpPr>
          <p:cNvPr id="7" name="Slide Number Placeholder 6">
            <a:extLst>
              <a:ext uri="{FF2B5EF4-FFF2-40B4-BE49-F238E27FC236}">
                <a16:creationId xmlns:a16="http://schemas.microsoft.com/office/drawing/2014/main" id="{CE768001-CE89-45CC-8F92-3CA6FED2A592}"/>
              </a:ext>
            </a:extLst>
          </p:cNvPr>
          <p:cNvSpPr>
            <a:spLocks noGrp="1"/>
          </p:cNvSpPr>
          <p:nvPr>
            <p:ph type="sldNum" sz="quarter" idx="4294967295"/>
          </p:nvPr>
        </p:nvSpPr>
        <p:spPr>
          <a:xfrm>
            <a:off x="6904407" y="6445719"/>
            <a:ext cx="683339" cy="365125"/>
          </a:xfrm>
        </p:spPr>
        <p:txBody>
          <a:bodyPr lIns="91440" tIns="45720" rIns="91440" bIns="45720" anchor="t"/>
          <a:lstStyle/>
          <a:p>
            <a:r>
              <a:rPr lang="en-US">
                <a:solidFill>
                  <a:schemeClr val="bg1"/>
                </a:solidFill>
              </a:rPr>
              <a:t>61</a:t>
            </a:r>
          </a:p>
        </p:txBody>
      </p:sp>
    </p:spTree>
    <p:extLst>
      <p:ext uri="{BB962C8B-B14F-4D97-AF65-F5344CB8AC3E}">
        <p14:creationId xmlns:p14="http://schemas.microsoft.com/office/powerpoint/2010/main" val="17018428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9B1C9-6808-4B02-BDDD-9C37AC77FA16}"/>
              </a:ext>
            </a:extLst>
          </p:cNvPr>
          <p:cNvSpPr>
            <a:spLocks noGrp="1"/>
          </p:cNvSpPr>
          <p:nvPr>
            <p:ph type="title"/>
          </p:nvPr>
        </p:nvSpPr>
        <p:spPr>
          <a:xfrm>
            <a:off x="85270" y="-80010"/>
            <a:ext cx="8596668" cy="1320800"/>
          </a:xfrm>
        </p:spPr>
        <p:txBody>
          <a:bodyPr/>
          <a:lstStyle/>
          <a:p>
            <a:r>
              <a:rPr lang="en-US"/>
              <a:t>Transcribing Student Responses</a:t>
            </a:r>
          </a:p>
        </p:txBody>
      </p:sp>
      <p:sp>
        <p:nvSpPr>
          <p:cNvPr id="3" name="Text Placeholder 2">
            <a:extLst>
              <a:ext uri="{FF2B5EF4-FFF2-40B4-BE49-F238E27FC236}">
                <a16:creationId xmlns:a16="http://schemas.microsoft.com/office/drawing/2014/main" id="{46AE9208-AC74-4BC7-A09F-13BAF7BDBDA8}"/>
              </a:ext>
            </a:extLst>
          </p:cNvPr>
          <p:cNvSpPr>
            <a:spLocks noGrp="1"/>
          </p:cNvSpPr>
          <p:nvPr>
            <p:ph type="body" sz="quarter" idx="13"/>
          </p:nvPr>
        </p:nvSpPr>
        <p:spPr>
          <a:xfrm>
            <a:off x="209557" y="1080992"/>
            <a:ext cx="11686521" cy="4901324"/>
          </a:xfrm>
        </p:spPr>
        <p:txBody>
          <a:bodyPr>
            <a:normAutofit lnSpcReduction="10000"/>
          </a:bodyPr>
          <a:lstStyle/>
          <a:p>
            <a:r>
              <a:rPr lang="en-US"/>
              <a:t>Student responses must be transcribed verbatim on screen or in a test booklets by the test administrator </a:t>
            </a:r>
          </a:p>
          <a:p>
            <a:r>
              <a:rPr lang="en-US"/>
              <a:t>Two people-Transcriber and the BAC- must be present during this process. One will be the transcriber and the other will be the observer confirming the accuracy of transcription</a:t>
            </a:r>
          </a:p>
          <a:p>
            <a:r>
              <a:rPr lang="en-US"/>
              <a:t>Individuals who provide transcription must:</a:t>
            </a:r>
          </a:p>
          <a:p>
            <a:pPr lvl="1"/>
            <a:r>
              <a:rPr lang="en-US"/>
              <a:t>Be trained</a:t>
            </a:r>
          </a:p>
          <a:p>
            <a:pPr lvl="1"/>
            <a:r>
              <a:rPr lang="en-US"/>
              <a:t>Sign WIDA’s non-disclosure agreement</a:t>
            </a:r>
          </a:p>
          <a:p>
            <a:pPr lvl="1"/>
            <a:r>
              <a:rPr lang="en-US"/>
              <a:t>Be proficient in written English</a:t>
            </a:r>
          </a:p>
          <a:p>
            <a:pPr lvl="1"/>
            <a:r>
              <a:rPr lang="en-US"/>
              <a:t>Be able to decode the student’s writing</a:t>
            </a:r>
          </a:p>
          <a:p>
            <a:r>
              <a:rPr lang="en-US"/>
              <a:t>Braille transcribers must be proficient in braille code used by the student for writing</a:t>
            </a:r>
          </a:p>
          <a:p>
            <a:endParaRPr lang="en-US"/>
          </a:p>
        </p:txBody>
      </p:sp>
      <p:sp>
        <p:nvSpPr>
          <p:cNvPr id="7" name="Slide Number Placeholder 6">
            <a:extLst>
              <a:ext uri="{FF2B5EF4-FFF2-40B4-BE49-F238E27FC236}">
                <a16:creationId xmlns:a16="http://schemas.microsoft.com/office/drawing/2014/main" id="{615945DC-1046-4E18-9066-02931C72AD6E}"/>
              </a:ext>
            </a:extLst>
          </p:cNvPr>
          <p:cNvSpPr>
            <a:spLocks noGrp="1"/>
          </p:cNvSpPr>
          <p:nvPr>
            <p:ph type="sldNum" sz="quarter" idx="4294967295"/>
          </p:nvPr>
        </p:nvSpPr>
        <p:spPr>
          <a:xfrm>
            <a:off x="6904407" y="6461463"/>
            <a:ext cx="683339" cy="365125"/>
          </a:xfrm>
        </p:spPr>
        <p:txBody>
          <a:bodyPr/>
          <a:lstStyle/>
          <a:p>
            <a:fld id="{91BD7323-49BF-4C97-8773-5EC64C492009}" type="slidenum">
              <a:rPr lang="en-US" smtClean="0">
                <a:solidFill>
                  <a:schemeClr val="bg1"/>
                </a:solidFill>
              </a:rPr>
              <a:t>62</a:t>
            </a:fld>
            <a:endParaRPr lang="en-US">
              <a:solidFill>
                <a:schemeClr val="bg1"/>
              </a:solidFill>
            </a:endParaRPr>
          </a:p>
        </p:txBody>
      </p:sp>
    </p:spTree>
    <p:extLst>
      <p:ext uri="{BB962C8B-B14F-4D97-AF65-F5344CB8AC3E}">
        <p14:creationId xmlns:p14="http://schemas.microsoft.com/office/powerpoint/2010/main" val="2154159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A41CF-DB8C-4ADC-9F31-8991A3229D5F}"/>
              </a:ext>
            </a:extLst>
          </p:cNvPr>
          <p:cNvSpPr>
            <a:spLocks noGrp="1"/>
          </p:cNvSpPr>
          <p:nvPr>
            <p:ph type="title"/>
          </p:nvPr>
        </p:nvSpPr>
        <p:spPr>
          <a:xfrm>
            <a:off x="336778" y="16201"/>
            <a:ext cx="11518443" cy="1320800"/>
          </a:xfrm>
        </p:spPr>
        <p:txBody>
          <a:bodyPr>
            <a:normAutofit/>
          </a:bodyPr>
          <a:lstStyle/>
          <a:p>
            <a:r>
              <a:rPr lang="en-US" sz="3600"/>
              <a:t>Examples of Accommodations-Invalidate Test Validity</a:t>
            </a:r>
          </a:p>
        </p:txBody>
      </p:sp>
      <p:sp>
        <p:nvSpPr>
          <p:cNvPr id="6" name="Content Placeholder 2">
            <a:extLst>
              <a:ext uri="{FF2B5EF4-FFF2-40B4-BE49-F238E27FC236}">
                <a16:creationId xmlns:a16="http://schemas.microsoft.com/office/drawing/2014/main" id="{E5DB514E-21CE-459B-B539-A84CC4183D30}"/>
              </a:ext>
            </a:extLst>
          </p:cNvPr>
          <p:cNvSpPr>
            <a:spLocks noGrp="1"/>
          </p:cNvSpPr>
          <p:nvPr>
            <p:ph type="body" sz="quarter" idx="13"/>
          </p:nvPr>
        </p:nvSpPr>
        <p:spPr>
          <a:xfrm>
            <a:off x="494309" y="1448132"/>
            <a:ext cx="5854053" cy="4902200"/>
          </a:xfrm>
        </p:spPr>
        <p:txBody>
          <a:bodyPr>
            <a:normAutofit/>
          </a:bodyPr>
          <a:lstStyle/>
          <a:p>
            <a:r>
              <a:rPr lang="en-US"/>
              <a:t>Reading aloud items on the Reading domain test </a:t>
            </a:r>
          </a:p>
          <a:p>
            <a:r>
              <a:rPr lang="en-US"/>
              <a:t>Providing oral or written translations of items into a language other than English </a:t>
            </a:r>
          </a:p>
          <a:p>
            <a:r>
              <a:rPr lang="en-US"/>
              <a:t>Signing items, passages or response options </a:t>
            </a:r>
          </a:p>
          <a:p>
            <a:r>
              <a:rPr lang="en-US"/>
              <a:t>Allowing use of a bilingual word-to-word dictionary </a:t>
            </a:r>
          </a:p>
        </p:txBody>
      </p:sp>
      <p:sp>
        <p:nvSpPr>
          <p:cNvPr id="7" name="Hexagon 6">
            <a:extLst>
              <a:ext uri="{FF2B5EF4-FFF2-40B4-BE49-F238E27FC236}">
                <a16:creationId xmlns:a16="http://schemas.microsoft.com/office/drawing/2014/main" id="{DE4A8AF2-EE28-4FA4-86C9-C5EC009C7054}"/>
              </a:ext>
            </a:extLst>
          </p:cNvPr>
          <p:cNvSpPr/>
          <p:nvPr/>
        </p:nvSpPr>
        <p:spPr>
          <a:xfrm>
            <a:off x="6942635" y="1448158"/>
            <a:ext cx="4771117" cy="3732406"/>
          </a:xfrm>
          <a:prstGeom prst="hexag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These are useful for classroom instruction but never allowed during ACCESS for ELLs (ACCESS, Alternate ACCESS, Kindergarten, etc. or WIDA Screener (Online and Kindergarten)</a:t>
            </a:r>
          </a:p>
        </p:txBody>
      </p:sp>
      <p:sp>
        <p:nvSpPr>
          <p:cNvPr id="4" name="Slide Number Placeholder 3">
            <a:extLst>
              <a:ext uri="{FF2B5EF4-FFF2-40B4-BE49-F238E27FC236}">
                <a16:creationId xmlns:a16="http://schemas.microsoft.com/office/drawing/2014/main" id="{19E968E7-EE3E-450F-AA67-11E22382FF21}"/>
              </a:ext>
            </a:extLst>
          </p:cNvPr>
          <p:cNvSpPr>
            <a:spLocks noGrp="1"/>
          </p:cNvSpPr>
          <p:nvPr>
            <p:ph type="sldNum" sz="quarter" idx="4294967295"/>
          </p:nvPr>
        </p:nvSpPr>
        <p:spPr>
          <a:xfrm>
            <a:off x="6600965" y="6454597"/>
            <a:ext cx="683339" cy="365125"/>
          </a:xfrm>
        </p:spPr>
        <p:txBody>
          <a:bodyPr/>
          <a:lstStyle/>
          <a:p>
            <a:fld id="{91BD7323-49BF-4C97-8773-5EC64C492009}" type="slidenum">
              <a:rPr lang="en-US" smtClean="0">
                <a:solidFill>
                  <a:schemeClr val="bg1"/>
                </a:solidFill>
              </a:rPr>
              <a:t>63</a:t>
            </a:fld>
            <a:endParaRPr lang="en-US">
              <a:solidFill>
                <a:schemeClr val="bg1"/>
              </a:solidFill>
            </a:endParaRPr>
          </a:p>
        </p:txBody>
      </p:sp>
    </p:spTree>
    <p:extLst>
      <p:ext uri="{BB962C8B-B14F-4D97-AF65-F5344CB8AC3E}">
        <p14:creationId xmlns:p14="http://schemas.microsoft.com/office/powerpoint/2010/main" val="19013177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52AD7F6-F46A-4214-BBD2-F0D8F2FE2804}"/>
              </a:ext>
            </a:extLst>
          </p:cNvPr>
          <p:cNvSpPr>
            <a:spLocks noGrp="1"/>
          </p:cNvSpPr>
          <p:nvPr>
            <p:ph type="title"/>
          </p:nvPr>
        </p:nvSpPr>
        <p:spPr>
          <a:xfrm>
            <a:off x="293615" y="277944"/>
            <a:ext cx="11786532" cy="1325563"/>
          </a:xfrm>
        </p:spPr>
        <p:txBody>
          <a:bodyPr/>
          <a:lstStyle/>
          <a:p>
            <a:r>
              <a:rPr lang="en-US"/>
              <a:t>WIDA Accessibility and Accommodations Framework</a:t>
            </a:r>
          </a:p>
        </p:txBody>
      </p:sp>
      <p:pic>
        <p:nvPicPr>
          <p:cNvPr id="9" name="Content Placeholder 6" descr="Here is the new graphic for the WIDA Accessibility and Accommodations Framework. from the graphic, the Framework provides support for all ELLs, as well as more targeted accommodations for students' individual education plan, IEP. These supports will help all ELLs to better access the test. &#10; &#10;Now let’s go the key elements of the supports shown in the Accessibility and Accommodations Framework step by step: Accommodations, Universal Tools, Administrative Considerations and Universal Design.&#10;">
            <a:extLst>
              <a:ext uri="{FF2B5EF4-FFF2-40B4-BE49-F238E27FC236}">
                <a16:creationId xmlns:a16="http://schemas.microsoft.com/office/drawing/2014/main" id="{289925D9-B8A3-425C-AB97-D6943AFAE6CF}"/>
              </a:ext>
            </a:extLst>
          </p:cNvPr>
          <p:cNvPicPr>
            <a:picLocks noGrp="1" noChangeAspect="1"/>
          </p:cNvPicPr>
          <p:nvPr>
            <p:ph idx="1"/>
          </p:nvPr>
        </p:nvPicPr>
        <p:blipFill>
          <a:blip r:embed="rId3"/>
          <a:stretch>
            <a:fillRect/>
          </a:stretch>
        </p:blipFill>
        <p:spPr>
          <a:xfrm>
            <a:off x="2598420" y="1603507"/>
            <a:ext cx="7886700" cy="4197277"/>
          </a:xfrm>
        </p:spPr>
      </p:pic>
      <p:sp>
        <p:nvSpPr>
          <p:cNvPr id="11" name="Slide Number Placeholder 3">
            <a:extLst>
              <a:ext uri="{FF2B5EF4-FFF2-40B4-BE49-F238E27FC236}">
                <a16:creationId xmlns:a16="http://schemas.microsoft.com/office/drawing/2014/main" id="{1DF762CF-595A-480D-8D24-4A884D4F7EC8}"/>
              </a:ext>
            </a:extLst>
          </p:cNvPr>
          <p:cNvSpPr txBox="1">
            <a:spLocks/>
          </p:cNvSpPr>
          <p:nvPr/>
        </p:nvSpPr>
        <p:spPr>
          <a:xfrm>
            <a:off x="6600965" y="6454597"/>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64</a:t>
            </a:fld>
            <a:endParaRPr lang="en-US">
              <a:solidFill>
                <a:schemeClr val="bg1"/>
              </a:solidFill>
            </a:endParaRPr>
          </a:p>
        </p:txBody>
      </p:sp>
    </p:spTree>
    <p:extLst>
      <p:ext uri="{BB962C8B-B14F-4D97-AF65-F5344CB8AC3E}">
        <p14:creationId xmlns:p14="http://schemas.microsoft.com/office/powerpoint/2010/main" val="9972968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a:extLst>
              <a:ext uri="{C183D7F6-B498-43B3-948B-1728B52AA6E4}">
                <adec:decorative xmlns:adec="http://schemas.microsoft.com/office/drawing/2017/decorative" val="0"/>
              </a:ext>
            </a:extLst>
          </p:cNvPr>
          <p:cNvSpPr>
            <a:spLocks noGrp="1"/>
          </p:cNvSpPr>
          <p:nvPr>
            <p:ph type="title"/>
          </p:nvPr>
        </p:nvSpPr>
        <p:spPr>
          <a:xfrm>
            <a:off x="133782" y="-59817"/>
            <a:ext cx="9309601" cy="1143000"/>
          </a:xfrm>
        </p:spPr>
        <p:txBody>
          <a:bodyPr>
            <a:normAutofit/>
          </a:bodyPr>
          <a:lstStyle/>
          <a:p>
            <a:r>
              <a:rPr lang="en-US" altLang="en-US" sz="4000"/>
              <a:t>Accommodated Forms</a:t>
            </a:r>
            <a:endParaRPr lang="en-US" altLang="en-US" sz="4000">
              <a:solidFill>
                <a:schemeClr val="tx1"/>
              </a:solidFill>
            </a:endParaRPr>
          </a:p>
        </p:txBody>
      </p:sp>
      <p:pic>
        <p:nvPicPr>
          <p:cNvPr id="9" name="Picture 8" descr="WIDA Large print from">
            <a:extLs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2" y="1103174"/>
            <a:ext cx="3344842" cy="4136573"/>
          </a:xfrm>
          <a:prstGeom prst="rect">
            <a:avLst/>
          </a:prstGeom>
          <a:ln>
            <a:solidFill>
              <a:schemeClr val="tx1"/>
            </a:solidFill>
          </a:ln>
        </p:spPr>
      </p:pic>
      <p:sp>
        <p:nvSpPr>
          <p:cNvPr id="51207" name="TextBox 4">
            <a:extLst>
              <a:ext uri="{C183D7F6-B498-43B3-948B-1728B52AA6E4}">
                <adec:decorative xmlns:adec="http://schemas.microsoft.com/office/drawing/2017/decorative" val="0"/>
              </a:ext>
            </a:extLst>
          </p:cNvPr>
          <p:cNvSpPr txBox="1">
            <a:spLocks noChangeArrowheads="1"/>
          </p:cNvSpPr>
          <p:nvPr/>
        </p:nvSpPr>
        <p:spPr bwMode="auto">
          <a:xfrm>
            <a:off x="1688602" y="5271746"/>
            <a:ext cx="183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2400">
                <a:solidFill>
                  <a:schemeClr val="tx1"/>
                </a:solidFill>
                <a:latin typeface="Arial" charset="0"/>
                <a:ea typeface="ＭＳ Ｐゴシック" charset="-128"/>
              </a:defRPr>
            </a:lvl1pPr>
            <a:lvl2pPr marL="742950" indent="-285750">
              <a:spcBef>
                <a:spcPct val="20000"/>
              </a:spcBef>
              <a:buBlip>
                <a:blip r:embed="rId6"/>
              </a:buBlip>
              <a:defRPr sz="2000">
                <a:solidFill>
                  <a:schemeClr val="tx1"/>
                </a:solidFill>
                <a:latin typeface="Arial" charset="0"/>
                <a:ea typeface="ＭＳ Ｐゴシック" charset="-128"/>
              </a:defRPr>
            </a:lvl2pPr>
            <a:lvl3pPr marL="1143000" indent="-228600">
              <a:spcBef>
                <a:spcPct val="20000"/>
              </a:spcBef>
              <a:buBlip>
                <a:blip r:embed="rId7"/>
              </a:buBlip>
              <a:defRPr sz="1600">
                <a:solidFill>
                  <a:schemeClr val="tx1"/>
                </a:solidFill>
                <a:latin typeface="Arial" charset="0"/>
                <a:ea typeface="ＭＳ Ｐゴシック" charset="-128"/>
              </a:defRPr>
            </a:lvl3pPr>
            <a:lvl4pPr marL="1600200" indent="-228600">
              <a:spcBef>
                <a:spcPct val="20000"/>
              </a:spcBef>
              <a:buBlip>
                <a:blip r:embed="rId8"/>
              </a:buBlip>
              <a:defRPr sz="1600">
                <a:solidFill>
                  <a:schemeClr val="tx1"/>
                </a:solidFill>
                <a:latin typeface="Arial" charset="0"/>
                <a:ea typeface="ＭＳ Ｐゴシック" charset="-128"/>
              </a:defRPr>
            </a:lvl4pPr>
            <a:lvl5pPr marL="2057400" indent="-228600">
              <a:spcBef>
                <a:spcPct val="20000"/>
              </a:spcBef>
              <a:buBlip>
                <a:blip r:embed="rId9"/>
              </a:buBlip>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9pPr>
          </a:lstStyle>
          <a:p>
            <a:pPr>
              <a:spcBef>
                <a:spcPct val="0"/>
              </a:spcBef>
              <a:buFontTx/>
              <a:buNone/>
            </a:pPr>
            <a:r>
              <a:rPr lang="en-US" altLang="en-US" sz="1800">
                <a:latin typeface="+mn-lt"/>
              </a:rPr>
              <a:t>Large Print</a:t>
            </a:r>
          </a:p>
        </p:txBody>
      </p:sp>
      <p:pic>
        <p:nvPicPr>
          <p:cNvPr id="10" name="Picture 9" descr="It is the Braille test booklet for grade 9-12 for ACCESS for ELLs. It is the Listening, Reading and Writing form Braille Transcription Test booklet.">
            <a:extLst>
              <a:ext uri="{C183D7F6-B498-43B3-948B-1728B52AA6E4}">
                <adec:decorative xmlns:adec="http://schemas.microsoft.com/office/drawing/2017/decorative" val="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81529" y="1103173"/>
            <a:ext cx="3459134" cy="4136573"/>
          </a:xfrm>
          <a:prstGeom prst="rect">
            <a:avLst/>
          </a:prstGeom>
          <a:ln>
            <a:solidFill>
              <a:schemeClr val="tx1"/>
            </a:solidFill>
          </a:ln>
        </p:spPr>
      </p:pic>
      <p:sp>
        <p:nvSpPr>
          <p:cNvPr id="51208" name="TextBox 12">
            <a:extLst>
              <a:ext uri="{C183D7F6-B498-43B3-948B-1728B52AA6E4}">
                <adec:decorative xmlns:adec="http://schemas.microsoft.com/office/drawing/2017/decorative" val="0"/>
              </a:ext>
            </a:extLst>
          </p:cNvPr>
          <p:cNvSpPr txBox="1">
            <a:spLocks noChangeArrowheads="1"/>
          </p:cNvSpPr>
          <p:nvPr/>
        </p:nvSpPr>
        <p:spPr bwMode="auto">
          <a:xfrm>
            <a:off x="6631339" y="5291545"/>
            <a:ext cx="974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5"/>
              </a:buBlip>
              <a:defRPr sz="2400">
                <a:solidFill>
                  <a:schemeClr val="tx1"/>
                </a:solidFill>
                <a:latin typeface="Arial" charset="0"/>
                <a:ea typeface="ＭＳ Ｐゴシック" charset="-128"/>
              </a:defRPr>
            </a:lvl1pPr>
            <a:lvl2pPr marL="742950" indent="-285750">
              <a:spcBef>
                <a:spcPct val="20000"/>
              </a:spcBef>
              <a:buBlip>
                <a:blip r:embed="rId6"/>
              </a:buBlip>
              <a:defRPr sz="2000">
                <a:solidFill>
                  <a:schemeClr val="tx1"/>
                </a:solidFill>
                <a:latin typeface="Arial" charset="0"/>
                <a:ea typeface="ＭＳ Ｐゴシック" charset="-128"/>
              </a:defRPr>
            </a:lvl2pPr>
            <a:lvl3pPr marL="1143000" indent="-228600">
              <a:spcBef>
                <a:spcPct val="20000"/>
              </a:spcBef>
              <a:buBlip>
                <a:blip r:embed="rId7"/>
              </a:buBlip>
              <a:defRPr sz="1600">
                <a:solidFill>
                  <a:schemeClr val="tx1"/>
                </a:solidFill>
                <a:latin typeface="Arial" charset="0"/>
                <a:ea typeface="ＭＳ Ｐゴシック" charset="-128"/>
              </a:defRPr>
            </a:lvl3pPr>
            <a:lvl4pPr marL="1600200" indent="-228600">
              <a:spcBef>
                <a:spcPct val="20000"/>
              </a:spcBef>
              <a:buBlip>
                <a:blip r:embed="rId8"/>
              </a:buBlip>
              <a:defRPr sz="1600">
                <a:solidFill>
                  <a:schemeClr val="tx1"/>
                </a:solidFill>
                <a:latin typeface="Arial" charset="0"/>
                <a:ea typeface="ＭＳ Ｐゴシック" charset="-128"/>
              </a:defRPr>
            </a:lvl4pPr>
            <a:lvl5pPr marL="2057400" indent="-228600">
              <a:spcBef>
                <a:spcPct val="20000"/>
              </a:spcBef>
              <a:buBlip>
                <a:blip r:embed="rId9"/>
              </a:buBlip>
              <a:defRPr sz="1400">
                <a:solidFill>
                  <a:schemeClr val="tx1"/>
                </a:solidFill>
                <a:latin typeface="Arial" charset="0"/>
                <a:ea typeface="ＭＳ Ｐゴシック" charset="-128"/>
              </a:defRPr>
            </a:lvl5pPr>
            <a:lvl6pPr marL="25146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6pPr>
            <a:lvl7pPr marL="29718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7pPr>
            <a:lvl8pPr marL="34290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8pPr>
            <a:lvl9pPr marL="3886200" indent="-228600" eaLnBrk="0" fontAlgn="base" hangingPunct="0">
              <a:spcBef>
                <a:spcPct val="20000"/>
              </a:spcBef>
              <a:spcAft>
                <a:spcPct val="0"/>
              </a:spcAft>
              <a:buBlip>
                <a:blip r:embed="rId9"/>
              </a:buBlip>
              <a:defRPr sz="1400">
                <a:solidFill>
                  <a:schemeClr val="tx1"/>
                </a:solidFill>
                <a:latin typeface="Arial" charset="0"/>
                <a:ea typeface="ＭＳ Ｐゴシック" charset="-128"/>
              </a:defRPr>
            </a:lvl9pPr>
          </a:lstStyle>
          <a:p>
            <a:pPr>
              <a:spcBef>
                <a:spcPct val="0"/>
              </a:spcBef>
              <a:buFontTx/>
              <a:buNone/>
            </a:pPr>
            <a:r>
              <a:rPr lang="en-US" altLang="en-US" sz="1800">
                <a:latin typeface="+mn-lt"/>
              </a:rPr>
              <a:t>Braille</a:t>
            </a:r>
          </a:p>
        </p:txBody>
      </p:sp>
      <p:sp>
        <p:nvSpPr>
          <p:cNvPr id="11" name="Slide Number Placeholder 3">
            <a:extLst>
              <a:ext uri="{FF2B5EF4-FFF2-40B4-BE49-F238E27FC236}">
                <a16:creationId xmlns:a16="http://schemas.microsoft.com/office/drawing/2014/main" id="{B9828C0F-E8BE-4AB6-AF21-F06AA01BA063}"/>
              </a:ext>
            </a:extLst>
          </p:cNvPr>
          <p:cNvSpPr txBox="1">
            <a:spLocks/>
          </p:cNvSpPr>
          <p:nvPr/>
        </p:nvSpPr>
        <p:spPr>
          <a:xfrm>
            <a:off x="6600965" y="6454597"/>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65</a:t>
            </a:fld>
            <a:endParaRPr lang="en-US">
              <a:solidFill>
                <a:schemeClr val="bg1"/>
              </a:solidFill>
            </a:endParaRPr>
          </a:p>
        </p:txBody>
      </p:sp>
      <p:sp>
        <p:nvSpPr>
          <p:cNvPr id="2" name="Slide Number Placeholder 1">
            <a:extLst>
              <a:ext uri="{FF2B5EF4-FFF2-40B4-BE49-F238E27FC236}">
                <a16:creationId xmlns:a16="http://schemas.microsoft.com/office/drawing/2014/main" id="{D91E2AEB-0D53-00A9-4922-4667F4B16251}"/>
              </a:ext>
            </a:extLst>
          </p:cNvPr>
          <p:cNvSpPr>
            <a:spLocks noGrp="1"/>
          </p:cNvSpPr>
          <p:nvPr>
            <p:ph type="sldNum" sz="quarter" idx="4294967295"/>
          </p:nvPr>
        </p:nvSpPr>
        <p:spPr>
          <a:xfrm>
            <a:off x="11030413" y="6314034"/>
            <a:ext cx="683339" cy="365125"/>
          </a:xfrm>
        </p:spPr>
        <p:txBody>
          <a:bodyPr/>
          <a:lstStyle/>
          <a:p>
            <a:fld id="{91BD7323-49BF-4C97-8773-5EC64C492009}" type="slidenum">
              <a:rPr lang="en-US" smtClean="0"/>
              <a:t>65</a:t>
            </a:fld>
            <a:endParaRPr lang="en-US"/>
          </a:p>
        </p:txBody>
      </p:sp>
    </p:spTree>
    <p:custDataLst>
      <p:tags r:id="rId1"/>
    </p:custDataLst>
    <p:extLst>
      <p:ext uri="{BB962C8B-B14F-4D97-AF65-F5344CB8AC3E}">
        <p14:creationId xmlns:p14="http://schemas.microsoft.com/office/powerpoint/2010/main" val="30611017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AC4999-1945-4257-A346-0FD93589B2CD}"/>
              </a:ext>
            </a:extLst>
          </p:cNvPr>
          <p:cNvSpPr>
            <a:spLocks noGrp="1"/>
          </p:cNvSpPr>
          <p:nvPr>
            <p:ph type="title"/>
          </p:nvPr>
        </p:nvSpPr>
        <p:spPr/>
        <p:txBody>
          <a:bodyPr/>
          <a:lstStyle/>
          <a:p>
            <a:r>
              <a:rPr lang="en-US"/>
              <a:t>ACCESS for ELLs Online</a:t>
            </a:r>
          </a:p>
        </p:txBody>
      </p:sp>
      <p:sp>
        <p:nvSpPr>
          <p:cNvPr id="2" name="Text Placeholder 1">
            <a:extLst>
              <a:ext uri="{FF2B5EF4-FFF2-40B4-BE49-F238E27FC236}">
                <a16:creationId xmlns:a16="http://schemas.microsoft.com/office/drawing/2014/main" id="{9E0A7CE4-CA4A-4DAB-B422-D128A7DB3876}"/>
              </a:ext>
            </a:extLst>
          </p:cNvPr>
          <p:cNvSpPr>
            <a:spLocks noGrp="1"/>
          </p:cNvSpPr>
          <p:nvPr>
            <p:ph type="body" idx="1"/>
          </p:nvPr>
        </p:nvSpPr>
        <p:spPr/>
        <p:txBody>
          <a:bodyPr/>
          <a:lstStyle/>
          <a:p>
            <a:r>
              <a:rPr lang="en-US"/>
              <a:t>Administration and WIDA AMS</a:t>
            </a:r>
          </a:p>
        </p:txBody>
      </p:sp>
    </p:spTree>
    <p:extLst>
      <p:ext uri="{BB962C8B-B14F-4D97-AF65-F5344CB8AC3E}">
        <p14:creationId xmlns:p14="http://schemas.microsoft.com/office/powerpoint/2010/main" val="26663438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C183D7F6-B498-43B3-948B-1728B52AA6E4}">
                <adec:decorative xmlns:adec="http://schemas.microsoft.com/office/drawing/2017/decorative" val="1"/>
              </a:ext>
            </a:extLst>
          </p:cNvPr>
          <p:cNvSpPr>
            <a:spLocks noGrp="1"/>
          </p:cNvSpPr>
          <p:nvPr>
            <p:ph type="title"/>
          </p:nvPr>
        </p:nvSpPr>
        <p:spPr>
          <a:xfrm>
            <a:off x="589351" y="77543"/>
            <a:ext cx="8596668" cy="749873"/>
          </a:xfrm>
        </p:spPr>
        <p:txBody>
          <a:bodyPr>
            <a:normAutofit/>
          </a:bodyPr>
          <a:lstStyle/>
          <a:p>
            <a:r>
              <a:rPr lang="en-US"/>
              <a:t>Adaptive Testing Online</a:t>
            </a:r>
          </a:p>
        </p:txBody>
      </p:sp>
      <p:pic>
        <p:nvPicPr>
          <p:cNvPr id="7" name="Picture 6" descr="Here’s a visual to help you understand how the adaptivity in the online test works. &#10;The Listening and Reading tests adjust to the students’ performance in order to provide items that are appropriately challenging. In other words, the INSIGHT test engine determines the next set of questions the student will see, based on performance on previous folders.&#10; &#10;All students complete two entry folders that assess Social and Instructional language. The first folder is at Tier A and has test items addressing Proficiency Levels 1, 2, and 3. The second entry folder is at Tier B, with tasks at Proficiency Levels 2, 3, and 4. &#10; &#10;As students respond after the second folder, the INSIGHT test engine scores the responses and determines which tier level folder the student will receive next. Students who progress through only Tier A folders are assessed in folders for the Language Of Language Arts, Language of Mathematics, Language of Science, and the Language of Social Studies.  Students progressing through Tier B/C Folders have an additional folder for the Language of Language Arts and the Language of Mathematics.&#10; &#10;As the student progresses through the test, the test platform captures and scores student responses for Listening and Reading, which then determine the student’s tier placement for Speaking and Writing Because the computer takes care of this, there is no need for the Test Coordinator or the Test Administrator to assign the appropriate tier for the online test. &#10;&#10;">
            <a:extLst>
              <a:ext uri="{FF2B5EF4-FFF2-40B4-BE49-F238E27FC236}">
                <a16:creationId xmlns:a16="http://schemas.microsoft.com/office/drawing/2014/main" id="{31F27DA0-E19D-4436-8349-3F02A9256A0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8784" y="1657573"/>
            <a:ext cx="7942186" cy="4391314"/>
          </a:xfrm>
          <a:prstGeom prst="rect">
            <a:avLst/>
          </a:prstGeom>
        </p:spPr>
      </p:pic>
      <p:pic>
        <p:nvPicPr>
          <p:cNvPr id="2" name="Picture 1">
            <a:extLst>
              <a:ext uri="{FF2B5EF4-FFF2-40B4-BE49-F238E27FC236}">
                <a16:creationId xmlns:a16="http://schemas.microsoft.com/office/drawing/2014/main" id="{92B46931-4999-429A-BC70-83B415113D9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07896" y="867558"/>
            <a:ext cx="7773074" cy="749873"/>
          </a:xfrm>
          <a:prstGeom prst="rect">
            <a:avLst/>
          </a:prstGeom>
        </p:spPr>
      </p:pic>
      <p:sp>
        <p:nvSpPr>
          <p:cNvPr id="10" name="Slide Number Placeholder 3">
            <a:extLst>
              <a:ext uri="{FF2B5EF4-FFF2-40B4-BE49-F238E27FC236}">
                <a16:creationId xmlns:a16="http://schemas.microsoft.com/office/drawing/2014/main" id="{9D0BDE14-1750-42F3-BD03-1CB1DC469F8E}"/>
              </a:ext>
            </a:extLst>
          </p:cNvPr>
          <p:cNvSpPr txBox="1">
            <a:spLocks/>
          </p:cNvSpPr>
          <p:nvPr/>
        </p:nvSpPr>
        <p:spPr>
          <a:xfrm>
            <a:off x="6984316" y="6361867"/>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pPr/>
              <a:t>67</a:t>
            </a:fld>
            <a:endParaRPr lang="en-US"/>
          </a:p>
        </p:txBody>
      </p:sp>
    </p:spTree>
    <p:extLst>
      <p:ext uri="{BB962C8B-B14F-4D97-AF65-F5344CB8AC3E}">
        <p14:creationId xmlns:p14="http://schemas.microsoft.com/office/powerpoint/2010/main" val="36758502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B9B8-F0A9-4535-8C68-608402F29E48}"/>
              </a:ext>
            </a:extLst>
          </p:cNvPr>
          <p:cNvSpPr>
            <a:spLocks noGrp="1"/>
          </p:cNvSpPr>
          <p:nvPr>
            <p:ph type="title"/>
          </p:nvPr>
        </p:nvSpPr>
        <p:spPr>
          <a:xfrm>
            <a:off x="305921" y="170492"/>
            <a:ext cx="10061967" cy="1320800"/>
          </a:xfrm>
        </p:spPr>
        <p:txBody>
          <a:bodyPr/>
          <a:lstStyle/>
          <a:p>
            <a:r>
              <a:rPr lang="en-US"/>
              <a:t>ACCESS for ELLs Online Administration</a:t>
            </a:r>
          </a:p>
        </p:txBody>
      </p:sp>
      <p:sp>
        <p:nvSpPr>
          <p:cNvPr id="3" name="Text Placeholder 2" descr="&#10;">
            <a:extLst>
              <a:ext uri="{FF2B5EF4-FFF2-40B4-BE49-F238E27FC236}">
                <a16:creationId xmlns:a16="http://schemas.microsoft.com/office/drawing/2014/main" id="{FB3308F6-4A92-4E32-9B61-7DD4858B6C85}"/>
              </a:ext>
            </a:extLst>
          </p:cNvPr>
          <p:cNvSpPr>
            <a:spLocks noGrp="1"/>
          </p:cNvSpPr>
          <p:nvPr>
            <p:ph type="body" sz="quarter" idx="13"/>
          </p:nvPr>
        </p:nvSpPr>
        <p:spPr>
          <a:xfrm>
            <a:off x="426706" y="1641565"/>
            <a:ext cx="4992758" cy="4901324"/>
          </a:xfrm>
        </p:spPr>
        <p:txBody>
          <a:bodyPr/>
          <a:lstStyle/>
          <a:p>
            <a:pPr>
              <a:spcBef>
                <a:spcPts val="1200"/>
              </a:spcBef>
              <a:spcAft>
                <a:spcPts val="1200"/>
              </a:spcAft>
            </a:pPr>
            <a:r>
              <a:rPr lang="en-US" altLang="en-US"/>
              <a:t>Grade Clusters</a:t>
            </a:r>
          </a:p>
          <a:p>
            <a:pPr>
              <a:spcBef>
                <a:spcPts val="1200"/>
              </a:spcBef>
              <a:spcAft>
                <a:spcPts val="1200"/>
              </a:spcAft>
            </a:pPr>
            <a:r>
              <a:rPr lang="en-US" altLang="en-US"/>
              <a:t>Adaptive Listening and Reading test performance determines placement in Speaking and Writing</a:t>
            </a:r>
          </a:p>
          <a:p>
            <a:pPr>
              <a:spcBef>
                <a:spcPts val="1200"/>
              </a:spcBef>
              <a:spcAft>
                <a:spcPts val="1200"/>
              </a:spcAft>
            </a:pPr>
            <a:r>
              <a:rPr lang="en-US" altLang="en-US"/>
              <a:t>All test items scored centrally at DRC </a:t>
            </a:r>
          </a:p>
          <a:p>
            <a:endParaRPr lang="en-US"/>
          </a:p>
        </p:txBody>
      </p:sp>
      <p:pic>
        <p:nvPicPr>
          <p:cNvPr id="7" name="Picture 6" descr="It is the grade level clusters for online testing of 1, 2-3, 4-5 , 6-8 and 9-12.">
            <a:extLst>
              <a:ext uri="{FF2B5EF4-FFF2-40B4-BE49-F238E27FC236}">
                <a16:creationId xmlns:a16="http://schemas.microsoft.com/office/drawing/2014/main" id="{50C5AF94-EE1C-4D28-ACFC-00CFB2AB53BF}"/>
              </a:ext>
            </a:extLst>
          </p:cNvPr>
          <p:cNvPicPr>
            <a:picLocks noChangeAspect="1"/>
          </p:cNvPicPr>
          <p:nvPr/>
        </p:nvPicPr>
        <p:blipFill>
          <a:blip r:embed="rId3"/>
          <a:stretch>
            <a:fillRect/>
          </a:stretch>
        </p:blipFill>
        <p:spPr>
          <a:xfrm>
            <a:off x="6213263" y="1507664"/>
            <a:ext cx="3914775" cy="571500"/>
          </a:xfrm>
          <a:prstGeom prst="rect">
            <a:avLst/>
          </a:prstGeom>
        </p:spPr>
      </p:pic>
      <p:grpSp>
        <p:nvGrpSpPr>
          <p:cNvPr id="8" name="Group 7" descr="It is a graphic of the way the listening and reading domains determines placement for speaking and writing.">
            <a:extLst>
              <a:ext uri="{FF2B5EF4-FFF2-40B4-BE49-F238E27FC236}">
                <a16:creationId xmlns:a16="http://schemas.microsoft.com/office/drawing/2014/main" id="{D464EE8D-FD28-41FC-A8A4-F0DC3A162791}"/>
              </a:ext>
            </a:extLst>
          </p:cNvPr>
          <p:cNvGrpSpPr/>
          <p:nvPr/>
        </p:nvGrpSpPr>
        <p:grpSpPr>
          <a:xfrm>
            <a:off x="6818947" y="2373724"/>
            <a:ext cx="2468880" cy="1097280"/>
            <a:chOff x="5368424" y="2746377"/>
            <a:chExt cx="2468880" cy="1097280"/>
          </a:xfrm>
        </p:grpSpPr>
        <p:sp>
          <p:nvSpPr>
            <p:cNvPr id="9" name="Rounded Rectangle 11">
              <a:extLst>
                <a:ext uri="{FF2B5EF4-FFF2-40B4-BE49-F238E27FC236}">
                  <a16:creationId xmlns:a16="http://schemas.microsoft.com/office/drawing/2014/main" id="{19EBEC06-5F74-4603-898E-611F429B1109}"/>
                </a:ext>
              </a:extLst>
            </p:cNvPr>
            <p:cNvSpPr/>
            <p:nvPr/>
          </p:nvSpPr>
          <p:spPr>
            <a:xfrm>
              <a:off x="5368424" y="2746377"/>
              <a:ext cx="2468880" cy="1097280"/>
            </a:xfrm>
            <a:prstGeom prst="roundRect">
              <a:avLst/>
            </a:prstGeom>
            <a:solidFill>
              <a:schemeClr val="accent2">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6983191-94B6-49ED-9C0E-98F735572DE3}"/>
                </a:ext>
              </a:extLst>
            </p:cNvPr>
            <p:cNvPicPr>
              <a:picLocks noChangeAspect="1"/>
            </p:cNvPicPr>
            <p:nvPr/>
          </p:nvPicPr>
          <p:blipFill>
            <a:blip r:embed="rId4">
              <a:biLevel thresh="75000"/>
              <a:extLst>
                <a:ext uri="{28A0092B-C50C-407E-A947-70E740481C1C}">
                  <a14:useLocalDpi xmlns:a14="http://schemas.microsoft.com/office/drawing/2010/main" val="0"/>
                </a:ext>
              </a:extLst>
            </a:blip>
            <a:stretch>
              <a:fillRect/>
            </a:stretch>
          </p:blipFill>
          <p:spPr>
            <a:xfrm>
              <a:off x="5571201" y="2820437"/>
              <a:ext cx="914400" cy="914400"/>
            </a:xfrm>
            <a:prstGeom prst="rect">
              <a:avLst/>
            </a:prstGeom>
          </p:spPr>
        </p:pic>
        <p:pic>
          <p:nvPicPr>
            <p:cNvPr id="11" name="Picture 10">
              <a:extLst>
                <a:ext uri="{FF2B5EF4-FFF2-40B4-BE49-F238E27FC236}">
                  <a16:creationId xmlns:a16="http://schemas.microsoft.com/office/drawing/2014/main" id="{A2AC9820-E1CF-4D2C-BC43-656D6671B5D8}"/>
                </a:ext>
              </a:extLst>
            </p:cNvPr>
            <p:cNvPicPr>
              <a:picLocks noChangeAspect="1"/>
            </p:cNvPicPr>
            <p:nvPr/>
          </p:nvPicPr>
          <p:blipFill>
            <a:blip r:embed="rId5">
              <a:biLevel thresh="75000"/>
              <a:extLst>
                <a:ext uri="{28A0092B-C50C-407E-A947-70E740481C1C}">
                  <a14:useLocalDpi xmlns:a14="http://schemas.microsoft.com/office/drawing/2010/main" val="0"/>
                </a:ext>
              </a:extLst>
            </a:blip>
            <a:stretch>
              <a:fillRect/>
            </a:stretch>
          </p:blipFill>
          <p:spPr>
            <a:xfrm>
              <a:off x="6720128" y="2820437"/>
              <a:ext cx="914400" cy="914400"/>
            </a:xfrm>
            <a:prstGeom prst="rect">
              <a:avLst/>
            </a:prstGeom>
          </p:spPr>
        </p:pic>
      </p:grpSp>
      <p:sp>
        <p:nvSpPr>
          <p:cNvPr id="12" name="Down Arrow 25">
            <a:extLst>
              <a:ext uri="{FF2B5EF4-FFF2-40B4-BE49-F238E27FC236}">
                <a16:creationId xmlns:a16="http://schemas.microsoft.com/office/drawing/2014/main" id="{E7A924D4-2FA8-4315-BFB3-4C322CE955E2}"/>
              </a:ext>
              <a:ext uri="{C183D7F6-B498-43B3-948B-1728B52AA6E4}">
                <adec:decorative xmlns:adec="http://schemas.microsoft.com/office/drawing/2017/decorative" val="1"/>
              </a:ext>
            </a:extLst>
          </p:cNvPr>
          <p:cNvSpPr/>
          <p:nvPr/>
        </p:nvSpPr>
        <p:spPr>
          <a:xfrm>
            <a:off x="7747317" y="3487914"/>
            <a:ext cx="846667" cy="855571"/>
          </a:xfrm>
          <a:prstGeom prst="downArrow">
            <a:avLst/>
          </a:prstGeom>
          <a:solidFill>
            <a:schemeClr val="accent2"/>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descr="It is a graphic of the way the listening and reading domains determines placement for speaking and writing.">
            <a:extLst>
              <a:ext uri="{FF2B5EF4-FFF2-40B4-BE49-F238E27FC236}">
                <a16:creationId xmlns:a16="http://schemas.microsoft.com/office/drawing/2014/main" id="{97878537-D52F-4C2C-A54D-F45B9C51FC2F}"/>
              </a:ext>
            </a:extLst>
          </p:cNvPr>
          <p:cNvGrpSpPr/>
          <p:nvPr/>
        </p:nvGrpSpPr>
        <p:grpSpPr>
          <a:xfrm>
            <a:off x="6936210" y="4398527"/>
            <a:ext cx="2468880" cy="1097280"/>
            <a:chOff x="5485688" y="4869701"/>
            <a:chExt cx="2468880" cy="1097280"/>
          </a:xfrm>
          <a:solidFill>
            <a:schemeClr val="accent2">
              <a:lumMod val="20000"/>
              <a:lumOff val="80000"/>
            </a:schemeClr>
          </a:solidFill>
        </p:grpSpPr>
        <p:sp>
          <p:nvSpPr>
            <p:cNvPr id="14" name="Rounded Rectangle 30">
              <a:extLst>
                <a:ext uri="{FF2B5EF4-FFF2-40B4-BE49-F238E27FC236}">
                  <a16:creationId xmlns:a16="http://schemas.microsoft.com/office/drawing/2014/main" id="{F39B402C-4C6D-4DEF-84F1-69AC16A177C8}"/>
                </a:ext>
              </a:extLst>
            </p:cNvPr>
            <p:cNvSpPr/>
            <p:nvPr/>
          </p:nvSpPr>
          <p:spPr>
            <a:xfrm>
              <a:off x="5485688" y="4869701"/>
              <a:ext cx="2468880" cy="1097280"/>
            </a:xfrm>
            <a:prstGeom prst="roundRect">
              <a:avLst/>
            </a:prstGeom>
            <a:grp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7A3C8FD2-54EA-40CB-A76F-4CE8E19CAF72}"/>
                </a:ext>
              </a:extLst>
            </p:cNvPr>
            <p:cNvPicPr>
              <a:picLocks noChangeAspect="1"/>
            </p:cNvPicPr>
            <p:nvPr/>
          </p:nvPicPr>
          <p:blipFill>
            <a:blip r:embed="rId6">
              <a:biLevel thresh="75000"/>
              <a:extLst>
                <a:ext uri="{28A0092B-C50C-407E-A947-70E740481C1C}">
                  <a14:useLocalDpi xmlns:a14="http://schemas.microsoft.com/office/drawing/2010/main" val="0"/>
                </a:ext>
              </a:extLst>
            </a:blip>
            <a:stretch>
              <a:fillRect/>
            </a:stretch>
          </p:blipFill>
          <p:spPr>
            <a:xfrm>
              <a:off x="5759933" y="4935354"/>
              <a:ext cx="914400" cy="914400"/>
            </a:xfrm>
            <a:prstGeom prst="rect">
              <a:avLst/>
            </a:prstGeom>
            <a:grpFill/>
            <a:ln>
              <a:noFill/>
            </a:ln>
          </p:spPr>
        </p:pic>
        <p:pic>
          <p:nvPicPr>
            <p:cNvPr id="16" name="Picture 15">
              <a:extLst>
                <a:ext uri="{FF2B5EF4-FFF2-40B4-BE49-F238E27FC236}">
                  <a16:creationId xmlns:a16="http://schemas.microsoft.com/office/drawing/2014/main" id="{C81C5737-FEF0-4B33-A2CA-BFBBFA4A8C19}"/>
                </a:ext>
              </a:extLst>
            </p:cNvPr>
            <p:cNvPicPr>
              <a:picLocks noChangeAspect="1"/>
            </p:cNvPicPr>
            <p:nvPr/>
          </p:nvPicPr>
          <p:blipFill>
            <a:blip r:embed="rId7">
              <a:biLevel thresh="75000"/>
              <a:extLst>
                <a:ext uri="{28A0092B-C50C-407E-A947-70E740481C1C}">
                  <a14:useLocalDpi xmlns:a14="http://schemas.microsoft.com/office/drawing/2010/main" val="0"/>
                </a:ext>
              </a:extLst>
            </a:blip>
            <a:stretch>
              <a:fillRect/>
            </a:stretch>
          </p:blipFill>
          <p:spPr>
            <a:xfrm>
              <a:off x="6835724" y="4935354"/>
              <a:ext cx="914400" cy="914400"/>
            </a:xfrm>
            <a:prstGeom prst="rect">
              <a:avLst/>
            </a:prstGeom>
            <a:grpFill/>
            <a:ln>
              <a:noFill/>
            </a:ln>
          </p:spPr>
        </p:pic>
      </p:grpSp>
      <p:sp>
        <p:nvSpPr>
          <p:cNvPr id="17" name="Slide Number Placeholder 3">
            <a:extLst>
              <a:ext uri="{FF2B5EF4-FFF2-40B4-BE49-F238E27FC236}">
                <a16:creationId xmlns:a16="http://schemas.microsoft.com/office/drawing/2014/main" id="{AF3F080E-BD08-4666-A2EB-7E0DFC3AD06B}"/>
              </a:ext>
            </a:extLst>
          </p:cNvPr>
          <p:cNvSpPr>
            <a:spLocks noGrp="1"/>
          </p:cNvSpPr>
          <p:nvPr>
            <p:ph type="sldNum" sz="quarter" idx="4294967295"/>
          </p:nvPr>
        </p:nvSpPr>
        <p:spPr>
          <a:xfrm>
            <a:off x="6984316" y="6361867"/>
            <a:ext cx="683339" cy="365125"/>
          </a:xfrm>
        </p:spPr>
        <p:txBody>
          <a:bodyPr/>
          <a:lstStyle/>
          <a:p>
            <a:fld id="{91BD7323-49BF-4C97-8773-5EC64C492009}" type="slidenum">
              <a:rPr lang="en-US" smtClean="0">
                <a:solidFill>
                  <a:schemeClr val="bg1"/>
                </a:solidFill>
              </a:rPr>
              <a:t>68</a:t>
            </a:fld>
            <a:endParaRPr lang="en-US">
              <a:solidFill>
                <a:schemeClr val="bg1"/>
              </a:solidFill>
            </a:endParaRPr>
          </a:p>
        </p:txBody>
      </p:sp>
    </p:spTree>
    <p:extLst>
      <p:ext uri="{BB962C8B-B14F-4D97-AF65-F5344CB8AC3E}">
        <p14:creationId xmlns:p14="http://schemas.microsoft.com/office/powerpoint/2010/main" val="17638144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6"/>
          <p:cNvSpPr>
            <a:spLocks noGrp="1"/>
          </p:cNvSpPr>
          <p:nvPr>
            <p:ph type="title"/>
          </p:nvPr>
        </p:nvSpPr>
        <p:spPr>
          <a:xfrm>
            <a:off x="239697" y="257025"/>
            <a:ext cx="8912757" cy="756770"/>
          </a:xfrm>
        </p:spPr>
        <p:txBody>
          <a:bodyPr/>
          <a:lstStyle/>
          <a:p>
            <a:r>
              <a:rPr lang="en-US" altLang="en-US"/>
              <a:t>Benefits of the Online Test</a:t>
            </a:r>
          </a:p>
        </p:txBody>
      </p:sp>
      <p:sp>
        <p:nvSpPr>
          <p:cNvPr id="57346" name="Content Placeholder 13"/>
          <p:cNvSpPr>
            <a:spLocks noGrp="1"/>
          </p:cNvSpPr>
          <p:nvPr>
            <p:ph idx="13"/>
          </p:nvPr>
        </p:nvSpPr>
        <p:spPr>
          <a:xfrm>
            <a:off x="142043" y="1172758"/>
            <a:ext cx="11235504" cy="5509166"/>
          </a:xfrm>
        </p:spPr>
        <p:txBody>
          <a:bodyPr>
            <a:normAutofit/>
          </a:bodyPr>
          <a:lstStyle/>
          <a:p>
            <a:r>
              <a:rPr lang="en-US" altLang="en-US"/>
              <a:t>Increased student engagement through a more dynamic testing experience</a:t>
            </a:r>
          </a:p>
          <a:p>
            <a:r>
              <a:rPr lang="en-US" altLang="en-US"/>
              <a:t>Built-in accommodations and accessibility features appropriate for a range of student needs</a:t>
            </a:r>
          </a:p>
          <a:p>
            <a:r>
              <a:rPr lang="en-US" altLang="en-US"/>
              <a:t>Staged adaptivity targets students’ individual range of language skills  </a:t>
            </a:r>
          </a:p>
          <a:p>
            <a:r>
              <a:rPr lang="en-US" altLang="en-US"/>
              <a:t>Increased ease for test administrators </a:t>
            </a:r>
          </a:p>
          <a:p>
            <a:pPr lvl="1"/>
            <a:r>
              <a:rPr lang="en-US" altLang="en-US"/>
              <a:t>Logistical flexibility as a result of being able to simultaneously administer multiple grades and proficiency levels</a:t>
            </a:r>
          </a:p>
          <a:p>
            <a:pPr lvl="1"/>
            <a:r>
              <a:rPr lang="en-US" altLang="en-US"/>
              <a:t>Central scoring by DRC for all four domains</a:t>
            </a:r>
          </a:p>
          <a:p>
            <a:pPr lvl="1"/>
            <a:r>
              <a:rPr lang="en-US" altLang="en-US"/>
              <a:t>Test Administrators will not determine tier levels</a:t>
            </a:r>
          </a:p>
        </p:txBody>
      </p:sp>
      <p:sp>
        <p:nvSpPr>
          <p:cNvPr id="5" name="Slide Number Placeholder 4">
            <a:extLst>
              <a:ext uri="{FF2B5EF4-FFF2-40B4-BE49-F238E27FC236}">
                <a16:creationId xmlns:a16="http://schemas.microsoft.com/office/drawing/2014/main" id="{40C0DCAE-49D7-4B1D-8204-FAE235AD1DCC}"/>
              </a:ext>
            </a:extLst>
          </p:cNvPr>
          <p:cNvSpPr>
            <a:spLocks noGrp="1"/>
          </p:cNvSpPr>
          <p:nvPr>
            <p:ph type="sldNum" sz="quarter" idx="4294967295"/>
          </p:nvPr>
        </p:nvSpPr>
        <p:spPr>
          <a:xfrm>
            <a:off x="7014720" y="6418412"/>
            <a:ext cx="683339" cy="365125"/>
          </a:xfrm>
        </p:spPr>
        <p:txBody>
          <a:bodyPr/>
          <a:lstStyle/>
          <a:p>
            <a:fld id="{91BD7323-49BF-4C97-8773-5EC64C492009}" type="slidenum">
              <a:rPr lang="en-US" smtClean="0">
                <a:solidFill>
                  <a:schemeClr val="bg1"/>
                </a:solidFill>
              </a:rPr>
              <a:t>69</a:t>
            </a:fld>
            <a:endParaRPr lang="en-US">
              <a:solidFill>
                <a:schemeClr val="bg1"/>
              </a:solidFill>
            </a:endParaRPr>
          </a:p>
        </p:txBody>
      </p:sp>
    </p:spTree>
    <p:custDataLst>
      <p:tags r:id="rId1"/>
    </p:custDataLst>
    <p:extLst>
      <p:ext uri="{BB962C8B-B14F-4D97-AF65-F5344CB8AC3E}">
        <p14:creationId xmlns:p14="http://schemas.microsoft.com/office/powerpoint/2010/main" val="7649154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4FD4B-8754-09E1-F47B-74797735DE92}"/>
              </a:ext>
            </a:extLst>
          </p:cNvPr>
          <p:cNvSpPr>
            <a:spLocks noGrp="1"/>
          </p:cNvSpPr>
          <p:nvPr>
            <p:ph type="title"/>
          </p:nvPr>
        </p:nvSpPr>
        <p:spPr/>
        <p:txBody>
          <a:bodyPr/>
          <a:lstStyle/>
          <a:p>
            <a:r>
              <a:rPr lang="en-US"/>
              <a:t>Background</a:t>
            </a:r>
          </a:p>
        </p:txBody>
      </p:sp>
      <p:sp>
        <p:nvSpPr>
          <p:cNvPr id="3" name="Text Placeholder 2">
            <a:extLst>
              <a:ext uri="{FF2B5EF4-FFF2-40B4-BE49-F238E27FC236}">
                <a16:creationId xmlns:a16="http://schemas.microsoft.com/office/drawing/2014/main" id="{39DB61EC-0A71-1285-0E3A-86FD5597072C}"/>
              </a:ext>
            </a:extLst>
          </p:cNvPr>
          <p:cNvSpPr>
            <a:spLocks noGrp="1"/>
          </p:cNvSpPr>
          <p:nvPr>
            <p:ph type="body" idx="1"/>
          </p:nvPr>
        </p:nvSpPr>
        <p:spPr/>
        <p:txBody>
          <a:bodyPr vert="horz" lIns="91440" tIns="45720" rIns="91440" bIns="45720" rtlCol="0" anchor="t">
            <a:normAutofit/>
          </a:bodyPr>
          <a:lstStyle/>
          <a:p>
            <a:r>
              <a:rPr lang="en-US"/>
              <a:t>Test Vendor, Testing Schedule, Testing Domains, Standards Framework</a:t>
            </a:r>
          </a:p>
        </p:txBody>
      </p:sp>
    </p:spTree>
    <p:extLst>
      <p:ext uri="{BB962C8B-B14F-4D97-AF65-F5344CB8AC3E}">
        <p14:creationId xmlns:p14="http://schemas.microsoft.com/office/powerpoint/2010/main" val="28462473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a:xfrm>
            <a:off x="154733" y="-127278"/>
            <a:ext cx="10080130" cy="1320800"/>
          </a:xfrm>
        </p:spPr>
        <p:txBody>
          <a:bodyPr/>
          <a:lstStyle/>
          <a:p>
            <a:r>
              <a:rPr lang="en-US" altLang="en-US" sz="3200"/>
              <a:t>ACCESS for ELLs Online: Student Experience</a:t>
            </a:r>
          </a:p>
        </p:txBody>
      </p:sp>
      <p:sp>
        <p:nvSpPr>
          <p:cNvPr id="59394" name="Content Placeholder 2"/>
          <p:cNvSpPr>
            <a:spLocks noGrp="1"/>
          </p:cNvSpPr>
          <p:nvPr>
            <p:ph idx="4294967295"/>
          </p:nvPr>
        </p:nvSpPr>
        <p:spPr>
          <a:xfrm>
            <a:off x="252388" y="964120"/>
            <a:ext cx="10631636" cy="4769961"/>
          </a:xfrm>
          <a:prstGeom prst="rect">
            <a:avLst/>
          </a:prstGeom>
        </p:spPr>
        <p:txBody>
          <a:bodyPr vert="horz" lIns="91440" tIns="45720" rIns="91440" bIns="45720" rtlCol="0" anchor="t">
            <a:normAutofit fontScale="92500" lnSpcReduction="20000"/>
          </a:bodyPr>
          <a:lstStyle/>
          <a:p>
            <a:pPr>
              <a:spcAft>
                <a:spcPts val="600"/>
              </a:spcAft>
            </a:pPr>
            <a:r>
              <a:rPr lang="en-US" altLang="en-US" sz="2000"/>
              <a:t>Graphic-supported items</a:t>
            </a:r>
          </a:p>
          <a:p>
            <a:pPr>
              <a:spcAft>
                <a:spcPts val="600"/>
              </a:spcAft>
            </a:pPr>
            <a:r>
              <a:rPr lang="en-US" altLang="en-US" sz="2000"/>
              <a:t>Audio-supported directions</a:t>
            </a:r>
          </a:p>
          <a:p>
            <a:pPr>
              <a:spcAft>
                <a:spcPts val="600"/>
              </a:spcAft>
            </a:pPr>
            <a:r>
              <a:rPr lang="en-US" altLang="en-US" sz="2000"/>
              <a:t>Narrated and guided introduction by a human voice for each domain test</a:t>
            </a:r>
          </a:p>
          <a:p>
            <a:pPr>
              <a:spcAft>
                <a:spcPts val="600"/>
              </a:spcAft>
            </a:pPr>
            <a:r>
              <a:rPr lang="en-US" altLang="en-US" sz="2000"/>
              <a:t>Thematic folders pertaining to a unified theme </a:t>
            </a:r>
          </a:p>
          <a:p>
            <a:pPr>
              <a:spcAft>
                <a:spcPts val="600"/>
              </a:spcAft>
            </a:pPr>
            <a:r>
              <a:rPr lang="en-US" altLang="en-US" sz="2000"/>
              <a:t>Practice items </a:t>
            </a:r>
          </a:p>
          <a:p>
            <a:pPr>
              <a:spcAft>
                <a:spcPts val="600"/>
              </a:spcAft>
            </a:pPr>
            <a:r>
              <a:rPr lang="en-US" altLang="en-US" sz="2000"/>
              <a:t>Modeled responses for the productive domains</a:t>
            </a:r>
          </a:p>
          <a:p>
            <a:pPr>
              <a:spcAft>
                <a:spcPts val="600"/>
              </a:spcAft>
            </a:pPr>
            <a:r>
              <a:rPr lang="en-US" altLang="en-US" sz="2000"/>
              <a:t>Simple navigation</a:t>
            </a:r>
          </a:p>
          <a:p>
            <a:pPr>
              <a:spcAft>
                <a:spcPts val="600"/>
              </a:spcAft>
            </a:pPr>
            <a:r>
              <a:rPr lang="en-US" altLang="en-US" sz="2000"/>
              <a:t>Uncluttered and streamlined interface</a:t>
            </a:r>
          </a:p>
          <a:p>
            <a:pPr>
              <a:spcAft>
                <a:spcPts val="600"/>
              </a:spcAft>
            </a:pPr>
            <a:r>
              <a:rPr lang="en-US" altLang="en-US" sz="2000"/>
              <a:t>Embedded accessibility features, such as:</a:t>
            </a:r>
          </a:p>
          <a:p>
            <a:pPr lvl="1">
              <a:spcAft>
                <a:spcPts val="600"/>
              </a:spcAft>
            </a:pPr>
            <a:r>
              <a:rPr lang="en-US" altLang="en-US" sz="2000"/>
              <a:t>Magnification</a:t>
            </a:r>
          </a:p>
          <a:p>
            <a:pPr lvl="1">
              <a:spcAft>
                <a:spcPts val="600"/>
              </a:spcAft>
            </a:pPr>
            <a:r>
              <a:rPr lang="en-US" altLang="en-US" sz="2000"/>
              <a:t>Highlighter</a:t>
            </a:r>
          </a:p>
          <a:p>
            <a:pPr lvl="1">
              <a:spcAft>
                <a:spcPts val="600"/>
              </a:spcAft>
            </a:pPr>
            <a:r>
              <a:rPr lang="en-US" altLang="en-US" sz="2000"/>
              <a:t>Writing tools (e.g., cut and paste, copy, underline)</a:t>
            </a:r>
          </a:p>
          <a:p>
            <a:pPr>
              <a:buFontTx/>
              <a:buNone/>
            </a:pPr>
            <a:endParaRPr lang="en-US" altLang="en-US" sz="1800">
              <a:solidFill>
                <a:srgbClr val="000000"/>
              </a:solidFill>
            </a:endParaRPr>
          </a:p>
        </p:txBody>
      </p:sp>
      <p:sp>
        <p:nvSpPr>
          <p:cNvPr id="4" name="Slide Number Placeholder 3">
            <a:extLst>
              <a:ext uri="{FF2B5EF4-FFF2-40B4-BE49-F238E27FC236}">
                <a16:creationId xmlns:a16="http://schemas.microsoft.com/office/drawing/2014/main" id="{9DC4A370-BFBC-452C-A93B-FC21E79E59CA}"/>
              </a:ext>
            </a:extLst>
          </p:cNvPr>
          <p:cNvSpPr>
            <a:spLocks noGrp="1"/>
          </p:cNvSpPr>
          <p:nvPr>
            <p:ph type="sldNum" sz="quarter" idx="4294967295"/>
          </p:nvPr>
        </p:nvSpPr>
        <p:spPr>
          <a:xfrm>
            <a:off x="6849030" y="6314034"/>
            <a:ext cx="683339" cy="365125"/>
          </a:xfrm>
        </p:spPr>
        <p:txBody>
          <a:bodyPr/>
          <a:lstStyle/>
          <a:p>
            <a:fld id="{91BD7323-49BF-4C97-8773-5EC64C492009}" type="slidenum">
              <a:rPr lang="en-US" smtClean="0">
                <a:solidFill>
                  <a:schemeClr val="bg1"/>
                </a:solidFill>
              </a:rPr>
              <a:t>70</a:t>
            </a:fld>
            <a:endParaRPr lang="en-US">
              <a:solidFill>
                <a:schemeClr val="bg1"/>
              </a:solidFill>
            </a:endParaRPr>
          </a:p>
        </p:txBody>
      </p:sp>
    </p:spTree>
    <p:custDataLst>
      <p:tags r:id="rId1"/>
    </p:custDataLst>
    <p:extLst>
      <p:ext uri="{BB962C8B-B14F-4D97-AF65-F5344CB8AC3E}">
        <p14:creationId xmlns:p14="http://schemas.microsoft.com/office/powerpoint/2010/main" val="14246567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A4C2D-D171-4FF0-9B1F-13BBB6EE338E}"/>
              </a:ext>
            </a:extLst>
          </p:cNvPr>
          <p:cNvSpPr>
            <a:spLocks noGrp="1"/>
          </p:cNvSpPr>
          <p:nvPr>
            <p:ph type="title"/>
          </p:nvPr>
        </p:nvSpPr>
        <p:spPr>
          <a:xfrm>
            <a:off x="575865" y="131253"/>
            <a:ext cx="9070553" cy="1229295"/>
          </a:xfrm>
        </p:spPr>
        <p:txBody>
          <a:bodyPr>
            <a:normAutofit/>
          </a:bodyPr>
          <a:lstStyle/>
          <a:p>
            <a:r>
              <a:rPr lang="en-US" sz="4000"/>
              <a:t>ACCESS for ELLs Online </a:t>
            </a:r>
          </a:p>
        </p:txBody>
      </p:sp>
      <p:graphicFrame>
        <p:nvGraphicFramePr>
          <p:cNvPr id="15" name="Table 15">
            <a:extLst>
              <a:ext uri="{FF2B5EF4-FFF2-40B4-BE49-F238E27FC236}">
                <a16:creationId xmlns:a16="http://schemas.microsoft.com/office/drawing/2014/main" id="{41B68094-18C3-49DB-9AE8-365CDD2ACF90}"/>
              </a:ext>
            </a:extLst>
          </p:cNvPr>
          <p:cNvGraphicFramePr>
            <a:graphicFrameLocks noGrp="1"/>
          </p:cNvGraphicFramePr>
          <p:nvPr>
            <p:ph idx="1"/>
            <p:extLst>
              <p:ext uri="{D42A27DB-BD31-4B8C-83A1-F6EECF244321}">
                <p14:modId xmlns:p14="http://schemas.microsoft.com/office/powerpoint/2010/main" val="2459924669"/>
              </p:ext>
            </p:extLst>
          </p:nvPr>
        </p:nvGraphicFramePr>
        <p:xfrm>
          <a:off x="672206" y="1265187"/>
          <a:ext cx="8516490" cy="3749040"/>
        </p:xfrm>
        <a:graphic>
          <a:graphicData uri="http://schemas.openxmlformats.org/drawingml/2006/table">
            <a:tbl>
              <a:tblPr firstRow="1" bandRow="1">
                <a:tableStyleId>{5C22544A-7EE6-4342-B048-85BDC9FD1C3A}</a:tableStyleId>
              </a:tblPr>
              <a:tblGrid>
                <a:gridCol w="2115690">
                  <a:extLst>
                    <a:ext uri="{9D8B030D-6E8A-4147-A177-3AD203B41FA5}">
                      <a16:colId xmlns:a16="http://schemas.microsoft.com/office/drawing/2014/main" val="2885009670"/>
                    </a:ext>
                  </a:extLst>
                </a:gridCol>
                <a:gridCol w="3200400">
                  <a:extLst>
                    <a:ext uri="{9D8B030D-6E8A-4147-A177-3AD203B41FA5}">
                      <a16:colId xmlns:a16="http://schemas.microsoft.com/office/drawing/2014/main" val="953577757"/>
                    </a:ext>
                  </a:extLst>
                </a:gridCol>
                <a:gridCol w="3200400">
                  <a:extLst>
                    <a:ext uri="{9D8B030D-6E8A-4147-A177-3AD203B41FA5}">
                      <a16:colId xmlns:a16="http://schemas.microsoft.com/office/drawing/2014/main" val="2420938733"/>
                    </a:ext>
                  </a:extLst>
                </a:gridCol>
              </a:tblGrid>
              <a:tr h="370840">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Administration Format</a:t>
                      </a:r>
                    </a:p>
                  </a:txBody>
                  <a:tcPr anchor="ctr">
                    <a:solidFill>
                      <a:schemeClr val="accent6"/>
                    </a:solidFill>
                  </a:tcPr>
                </a:tc>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 Administration Time*</a:t>
                      </a:r>
                    </a:p>
                  </a:txBody>
                  <a:tcPr anchor="ctr">
                    <a:solidFill>
                      <a:schemeClr val="accent5"/>
                    </a:solidFill>
                  </a:tcPr>
                </a:tc>
                <a:tc>
                  <a:txBody>
                    <a:bodyPr/>
                    <a:lstStyle/>
                    <a:p>
                      <a:pPr algn="ctr">
                        <a:spcBef>
                          <a:spcPts val="600"/>
                        </a:spcBef>
                        <a:spcAft>
                          <a:spcPts val="600"/>
                        </a:spcAft>
                      </a:pPr>
                      <a:r>
                        <a:rPr lang="en-US" sz="2400" b="1">
                          <a:solidFill>
                            <a:schemeClr val="tx1"/>
                          </a:solidFill>
                          <a:effectLst>
                            <a:outerShdw blurRad="38100" dist="38100" dir="2700000" algn="tl">
                              <a:srgbClr val="000000">
                                <a:alpha val="43137"/>
                              </a:srgbClr>
                            </a:outerShdw>
                          </a:effectLst>
                        </a:rPr>
                        <a:t>Recommended Scheduled Testing Time</a:t>
                      </a:r>
                    </a:p>
                  </a:txBody>
                  <a:tcPr anchor="ctr">
                    <a:solidFill>
                      <a:schemeClr val="accent2"/>
                    </a:solidFill>
                  </a:tcPr>
                </a:tc>
                <a:extLst>
                  <a:ext uri="{0D108BD9-81ED-4DB2-BD59-A6C34878D82A}">
                    <a16:rowId xmlns:a16="http://schemas.microsoft.com/office/drawing/2014/main" val="875288349"/>
                  </a:ext>
                </a:extLst>
              </a:tr>
              <a:tr h="2560320">
                <a:tc>
                  <a:txBody>
                    <a:bodyPr/>
                    <a:lstStyle/>
                    <a:p>
                      <a:pPr>
                        <a:spcBef>
                          <a:spcPts val="1200"/>
                        </a:spcBef>
                        <a:spcAft>
                          <a:spcPts val="1200"/>
                        </a:spcAft>
                      </a:pPr>
                      <a:r>
                        <a:rPr lang="en-US" sz="2200" b="1"/>
                        <a:t>Group</a:t>
                      </a:r>
                    </a:p>
                  </a:txBody>
                  <a:tcPr>
                    <a:solidFill>
                      <a:schemeClr val="accent6">
                        <a:lumMod val="20000"/>
                        <a:lumOff val="80000"/>
                      </a:schemeClr>
                    </a:solidFill>
                  </a:tcPr>
                </a:tc>
                <a:tc>
                  <a:txBody>
                    <a:bodyPr/>
                    <a:lstStyle/>
                    <a:p>
                      <a:pPr>
                        <a:spcBef>
                          <a:spcPts val="1200"/>
                        </a:spcBef>
                        <a:spcAft>
                          <a:spcPts val="1200"/>
                        </a:spcAft>
                      </a:pPr>
                      <a:r>
                        <a:rPr lang="en-US" sz="2200" b="1"/>
                        <a:t>Listening: 35-50 minutes</a:t>
                      </a:r>
                    </a:p>
                    <a:p>
                      <a:pPr>
                        <a:spcBef>
                          <a:spcPts val="1200"/>
                        </a:spcBef>
                        <a:spcAft>
                          <a:spcPts val="1200"/>
                        </a:spcAft>
                      </a:pPr>
                      <a:r>
                        <a:rPr lang="en-US" sz="2200" b="1"/>
                        <a:t>Reading: 45 minutes</a:t>
                      </a:r>
                    </a:p>
                    <a:p>
                      <a:pPr>
                        <a:spcBef>
                          <a:spcPts val="1200"/>
                        </a:spcBef>
                        <a:spcAft>
                          <a:spcPts val="1200"/>
                        </a:spcAft>
                      </a:pPr>
                      <a:r>
                        <a:rPr lang="en-US" sz="2200" b="1"/>
                        <a:t>Writing: 50–75 minutes</a:t>
                      </a:r>
                    </a:p>
                    <a:p>
                      <a:pPr>
                        <a:spcBef>
                          <a:spcPts val="1200"/>
                        </a:spcBef>
                        <a:spcAft>
                          <a:spcPts val="1200"/>
                        </a:spcAft>
                      </a:pPr>
                      <a:r>
                        <a:rPr lang="en-US" sz="2200" b="1"/>
                        <a:t>Speaking: 35 minutes</a:t>
                      </a:r>
                    </a:p>
                  </a:txBody>
                  <a:tcPr>
                    <a:solidFill>
                      <a:schemeClr val="accent5">
                        <a:lumMod val="20000"/>
                        <a:lumOff val="80000"/>
                      </a:schemeClr>
                    </a:solidFill>
                  </a:tcPr>
                </a:tc>
                <a:tc>
                  <a:txBody>
                    <a:bodyPr/>
                    <a:lstStyle/>
                    <a:p>
                      <a:pPr>
                        <a:spcBef>
                          <a:spcPts val="1200"/>
                        </a:spcBef>
                        <a:spcAft>
                          <a:spcPts val="1200"/>
                        </a:spcAft>
                      </a:pPr>
                      <a:r>
                        <a:rPr lang="en-US" sz="2200" b="1"/>
                        <a:t>Listening: 65 minutes</a:t>
                      </a:r>
                    </a:p>
                    <a:p>
                      <a:pPr>
                        <a:spcBef>
                          <a:spcPts val="1200"/>
                        </a:spcBef>
                        <a:spcAft>
                          <a:spcPts val="1200"/>
                        </a:spcAft>
                      </a:pPr>
                      <a:r>
                        <a:rPr lang="en-US" sz="2200" b="1"/>
                        <a:t>Reading: 60 minutes</a:t>
                      </a:r>
                    </a:p>
                    <a:p>
                      <a:pPr>
                        <a:spcBef>
                          <a:spcPts val="1200"/>
                        </a:spcBef>
                        <a:spcAft>
                          <a:spcPts val="1200"/>
                        </a:spcAft>
                      </a:pPr>
                      <a:r>
                        <a:rPr lang="en-US" sz="2200" b="1"/>
                        <a:t>Writing: 70–90 minutes</a:t>
                      </a:r>
                    </a:p>
                    <a:p>
                      <a:pPr>
                        <a:spcBef>
                          <a:spcPts val="1200"/>
                        </a:spcBef>
                        <a:spcAft>
                          <a:spcPts val="1200"/>
                        </a:spcAft>
                      </a:pPr>
                      <a:r>
                        <a:rPr lang="en-US" sz="2200" b="1"/>
                        <a:t>Speaking: 50 minutes</a:t>
                      </a:r>
                    </a:p>
                  </a:txBody>
                  <a:tcPr>
                    <a:solidFill>
                      <a:schemeClr val="accent2">
                        <a:lumMod val="20000"/>
                        <a:lumOff val="80000"/>
                      </a:schemeClr>
                    </a:solidFill>
                  </a:tcPr>
                </a:tc>
                <a:extLst>
                  <a:ext uri="{0D108BD9-81ED-4DB2-BD59-A6C34878D82A}">
                    <a16:rowId xmlns:a16="http://schemas.microsoft.com/office/drawing/2014/main" val="3397717983"/>
                  </a:ext>
                </a:extLst>
              </a:tr>
            </a:tbl>
          </a:graphicData>
        </a:graphic>
      </p:graphicFrame>
      <p:sp>
        <p:nvSpPr>
          <p:cNvPr id="16" name="TextBox 15">
            <a:extLst>
              <a:ext uri="{FF2B5EF4-FFF2-40B4-BE49-F238E27FC236}">
                <a16:creationId xmlns:a16="http://schemas.microsoft.com/office/drawing/2014/main" id="{CC6B58E7-75BC-4F9E-AB33-62008855CA9F}"/>
              </a:ext>
            </a:extLst>
          </p:cNvPr>
          <p:cNvSpPr txBox="1"/>
          <p:nvPr/>
        </p:nvSpPr>
        <p:spPr>
          <a:xfrm>
            <a:off x="2673729" y="5131148"/>
            <a:ext cx="6116309" cy="461665"/>
          </a:xfrm>
          <a:prstGeom prst="rect">
            <a:avLst/>
          </a:prstGeom>
          <a:noFill/>
        </p:spPr>
        <p:txBody>
          <a:bodyPr wrap="square" rtlCol="0">
            <a:spAutoFit/>
          </a:bodyPr>
          <a:lstStyle/>
          <a:p>
            <a:r>
              <a:rPr lang="en-US" sz="2400"/>
              <a:t>* Time needed to answer test questions</a:t>
            </a:r>
          </a:p>
        </p:txBody>
      </p:sp>
      <p:sp>
        <p:nvSpPr>
          <p:cNvPr id="4" name="TextBox 3">
            <a:extLst>
              <a:ext uri="{FF2B5EF4-FFF2-40B4-BE49-F238E27FC236}">
                <a16:creationId xmlns:a16="http://schemas.microsoft.com/office/drawing/2014/main" id="{F0F31FA4-5280-A616-1DA8-DFF7277226D8}"/>
              </a:ext>
            </a:extLst>
          </p:cNvPr>
          <p:cNvSpPr txBox="1"/>
          <p:nvPr/>
        </p:nvSpPr>
        <p:spPr>
          <a:xfrm>
            <a:off x="7216902" y="6148161"/>
            <a:ext cx="637794" cy="369332"/>
          </a:xfrm>
          <a:prstGeom prst="rect">
            <a:avLst/>
          </a:prstGeom>
          <a:noFill/>
        </p:spPr>
        <p:txBody>
          <a:bodyPr wrap="square">
            <a:spAutoFit/>
          </a:bodyPr>
          <a:lstStyle/>
          <a:p>
            <a:fld id="{91BD7323-49BF-4C97-8773-5EC64C492009}" type="slidenum">
              <a:rPr lang="en-US" smtClean="0">
                <a:solidFill>
                  <a:schemeClr val="bg1"/>
                </a:solidFill>
              </a:rPr>
              <a:pPr/>
              <a:t>71</a:t>
            </a:fld>
            <a:endParaRPr lang="en-US">
              <a:solidFill>
                <a:schemeClr val="bg1"/>
              </a:solidFill>
            </a:endParaRPr>
          </a:p>
        </p:txBody>
      </p:sp>
    </p:spTree>
    <p:extLst>
      <p:ext uri="{BB962C8B-B14F-4D97-AF65-F5344CB8AC3E}">
        <p14:creationId xmlns:p14="http://schemas.microsoft.com/office/powerpoint/2010/main" val="17143741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5F5615-EF60-44CD-8EBF-5102151C5AA8}"/>
              </a:ext>
            </a:extLst>
          </p:cNvPr>
          <p:cNvSpPr>
            <a:spLocks noGrp="1"/>
          </p:cNvSpPr>
          <p:nvPr>
            <p:ph type="title"/>
          </p:nvPr>
        </p:nvSpPr>
        <p:spPr>
          <a:xfrm>
            <a:off x="495300" y="205219"/>
            <a:ext cx="10515600" cy="1325563"/>
          </a:xfrm>
        </p:spPr>
        <p:txBody>
          <a:bodyPr anchor="ctr">
            <a:normAutofit/>
          </a:bodyPr>
          <a:lstStyle/>
          <a:p>
            <a:r>
              <a:rPr lang="en-US"/>
              <a:t>Online Testing Scheduling Support</a:t>
            </a:r>
          </a:p>
        </p:txBody>
      </p:sp>
      <p:sp>
        <p:nvSpPr>
          <p:cNvPr id="6" name="Content Placeholder 5">
            <a:extLst>
              <a:ext uri="{FF2B5EF4-FFF2-40B4-BE49-F238E27FC236}">
                <a16:creationId xmlns:a16="http://schemas.microsoft.com/office/drawing/2014/main" id="{CB2BCCEE-F60E-4522-B1B4-F9A5F8BBC5DC}"/>
              </a:ext>
            </a:extLst>
          </p:cNvPr>
          <p:cNvSpPr>
            <a:spLocks noGrp="1"/>
          </p:cNvSpPr>
          <p:nvPr>
            <p:ph sz="half" idx="1"/>
          </p:nvPr>
        </p:nvSpPr>
        <p:spPr>
          <a:xfrm>
            <a:off x="422563" y="1586634"/>
            <a:ext cx="5181600" cy="4351338"/>
          </a:xfrm>
        </p:spPr>
        <p:txBody>
          <a:bodyPr>
            <a:normAutofit/>
          </a:bodyPr>
          <a:lstStyle/>
          <a:p>
            <a:r>
              <a:rPr lang="en-US" sz="2600"/>
              <a:t>In general, testing groups can include multiple grade-level clusters and tiers</a:t>
            </a:r>
          </a:p>
          <a:p>
            <a:r>
              <a:rPr lang="en-US" sz="2600"/>
              <a:t>TA needs to be able to monitor all students and assist as needed</a:t>
            </a:r>
          </a:p>
          <a:p>
            <a:r>
              <a:rPr lang="en-US" sz="2600"/>
              <a:t>Administer each language domain test in a single test administration session</a:t>
            </a:r>
          </a:p>
          <a:p>
            <a:r>
              <a:rPr lang="en-US" sz="2600"/>
              <a:t>You can schedule more than one domain test on one day</a:t>
            </a:r>
          </a:p>
        </p:txBody>
      </p:sp>
      <p:sp>
        <p:nvSpPr>
          <p:cNvPr id="5" name="Content Placeholder 4">
            <a:extLst>
              <a:ext uri="{FF2B5EF4-FFF2-40B4-BE49-F238E27FC236}">
                <a16:creationId xmlns:a16="http://schemas.microsoft.com/office/drawing/2014/main" id="{22742769-0EB9-4BF7-BA9E-4D2EE393DB2F}"/>
              </a:ext>
            </a:extLst>
          </p:cNvPr>
          <p:cNvSpPr>
            <a:spLocks noGrp="1"/>
          </p:cNvSpPr>
          <p:nvPr>
            <p:ph sz="half" idx="2"/>
          </p:nvPr>
        </p:nvSpPr>
        <p:spPr>
          <a:xfrm>
            <a:off x="6096000" y="1537998"/>
            <a:ext cx="5181600" cy="4351338"/>
          </a:xfrm>
        </p:spPr>
        <p:txBody>
          <a:bodyPr>
            <a:normAutofit/>
          </a:bodyPr>
          <a:lstStyle/>
          <a:p>
            <a:r>
              <a:rPr lang="en-US" sz="2400"/>
              <a:t>WIDA does not recommend a student completing all testing in one day</a:t>
            </a:r>
          </a:p>
          <a:p>
            <a:r>
              <a:rPr lang="en-US" sz="2400"/>
              <a:t>Never administer different domain tests to a single testing group</a:t>
            </a:r>
          </a:p>
          <a:p>
            <a:r>
              <a:rPr lang="en-US" sz="2400"/>
              <a:t>Keep group testing groups to about 15 students or fewer</a:t>
            </a:r>
          </a:p>
          <a:p>
            <a:r>
              <a:rPr lang="en-US" sz="2400"/>
              <a:t>Grades 1–3 students use Writing Test Booklets and must be separated by Grade Cluster &amp; Domain</a:t>
            </a:r>
          </a:p>
          <a:p>
            <a:pPr>
              <a:spcBef>
                <a:spcPts val="300"/>
              </a:spcBef>
              <a:spcAft>
                <a:spcPts val="300"/>
              </a:spcAft>
            </a:pPr>
            <a:endParaRPr lang="en-US" sz="2400"/>
          </a:p>
        </p:txBody>
      </p:sp>
      <p:sp>
        <p:nvSpPr>
          <p:cNvPr id="3" name="TextBox 2">
            <a:extLst>
              <a:ext uri="{FF2B5EF4-FFF2-40B4-BE49-F238E27FC236}">
                <a16:creationId xmlns:a16="http://schemas.microsoft.com/office/drawing/2014/main" id="{A384E02C-FE93-9035-A727-68AC7842BBAE}"/>
              </a:ext>
            </a:extLst>
          </p:cNvPr>
          <p:cNvSpPr txBox="1"/>
          <p:nvPr/>
        </p:nvSpPr>
        <p:spPr>
          <a:xfrm>
            <a:off x="6686550" y="6245352"/>
            <a:ext cx="1058418" cy="369332"/>
          </a:xfrm>
          <a:prstGeom prst="rect">
            <a:avLst/>
          </a:prstGeom>
          <a:noFill/>
        </p:spPr>
        <p:txBody>
          <a:bodyPr wrap="square">
            <a:spAutoFit/>
          </a:bodyPr>
          <a:lstStyle/>
          <a:p>
            <a:fld id="{91BD7323-49BF-4C97-8773-5EC64C492009}" type="slidenum">
              <a:rPr lang="en-US" smtClean="0">
                <a:solidFill>
                  <a:schemeClr val="bg1"/>
                </a:solidFill>
              </a:rPr>
              <a:pPr/>
              <a:t>72</a:t>
            </a:fld>
            <a:endParaRPr lang="en-US">
              <a:solidFill>
                <a:schemeClr val="bg1"/>
              </a:solidFill>
            </a:endParaRPr>
          </a:p>
        </p:txBody>
      </p:sp>
    </p:spTree>
    <p:extLst>
      <p:ext uri="{BB962C8B-B14F-4D97-AF65-F5344CB8AC3E}">
        <p14:creationId xmlns:p14="http://schemas.microsoft.com/office/powerpoint/2010/main" val="1848396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181598" y="612888"/>
            <a:ext cx="11532153" cy="473075"/>
          </a:xfrm>
        </p:spPr>
        <p:txBody>
          <a:bodyPr>
            <a:noAutofit/>
          </a:bodyPr>
          <a:lstStyle/>
          <a:p>
            <a:r>
              <a:rPr lang="en-US" altLang="en-US" sz="3600"/>
              <a:t>ACCESS for ELLs Online: Administration Considerations</a:t>
            </a:r>
          </a:p>
        </p:txBody>
      </p:sp>
      <p:sp>
        <p:nvSpPr>
          <p:cNvPr id="63490" name="Content Placeholder 2"/>
          <p:cNvSpPr>
            <a:spLocks noGrp="1"/>
          </p:cNvSpPr>
          <p:nvPr>
            <p:ph idx="4294967295"/>
          </p:nvPr>
        </p:nvSpPr>
        <p:spPr>
          <a:xfrm>
            <a:off x="339950" y="1679243"/>
            <a:ext cx="9146339" cy="4846638"/>
          </a:xfrm>
          <a:prstGeom prst="rect">
            <a:avLst/>
          </a:prstGeom>
        </p:spPr>
        <p:txBody>
          <a:bodyPr vert="horz" lIns="91440" tIns="45720" rIns="91440" bIns="45720" rtlCol="0" anchor="t">
            <a:normAutofit/>
          </a:bodyPr>
          <a:lstStyle/>
          <a:p>
            <a:pPr marL="0" indent="0">
              <a:spcAft>
                <a:spcPts val="1200"/>
              </a:spcAft>
              <a:buNone/>
            </a:pPr>
            <a:r>
              <a:rPr lang="en-US" altLang="en-US" sz="2800"/>
              <a:t>Order of Administration: Students’ performance on the Entry Tasks for the Listening and Reading tests will determine their placement for Writing and Speaking.</a:t>
            </a:r>
          </a:p>
          <a:p>
            <a:pPr lvl="1">
              <a:spcAft>
                <a:spcPts val="1200"/>
              </a:spcAft>
              <a:buFont typeface="Arial" charset="0"/>
              <a:buChar char="•"/>
            </a:pPr>
            <a:r>
              <a:rPr lang="en-US" altLang="en-US" sz="2800"/>
              <a:t>Listening then Reading: will be administered first. They may be administered together or separately. </a:t>
            </a:r>
          </a:p>
          <a:p>
            <a:pPr lvl="1">
              <a:spcAft>
                <a:spcPts val="1200"/>
              </a:spcAft>
              <a:buFont typeface="Arial" charset="0"/>
              <a:buChar char="•"/>
            </a:pPr>
            <a:r>
              <a:rPr lang="en-US" altLang="en-US" sz="2800"/>
              <a:t>Writing and Speaking: can be administered in either order, after the Listening and Reading tests.</a:t>
            </a:r>
          </a:p>
          <a:p>
            <a:endParaRPr lang="en-US" altLang="en-US">
              <a:solidFill>
                <a:srgbClr val="000000"/>
              </a:solidFill>
            </a:endParaRPr>
          </a:p>
        </p:txBody>
      </p:sp>
      <p:sp>
        <p:nvSpPr>
          <p:cNvPr id="4" name="Slide Number Placeholder 3">
            <a:extLst>
              <a:ext uri="{FF2B5EF4-FFF2-40B4-BE49-F238E27FC236}">
                <a16:creationId xmlns:a16="http://schemas.microsoft.com/office/drawing/2014/main" id="{A083C7B6-8B7C-4ACE-AFED-A12053290FB0}"/>
              </a:ext>
            </a:extLst>
          </p:cNvPr>
          <p:cNvSpPr>
            <a:spLocks noGrp="1"/>
          </p:cNvSpPr>
          <p:nvPr>
            <p:ph type="sldNum" sz="quarter" idx="4294967295"/>
          </p:nvPr>
        </p:nvSpPr>
        <p:spPr>
          <a:xfrm>
            <a:off x="6795765" y="6461463"/>
            <a:ext cx="683339" cy="365125"/>
          </a:xfrm>
        </p:spPr>
        <p:txBody>
          <a:bodyPr/>
          <a:lstStyle/>
          <a:p>
            <a:fld id="{91BD7323-49BF-4C97-8773-5EC64C492009}" type="slidenum">
              <a:rPr lang="en-US" b="1" smtClean="0">
                <a:solidFill>
                  <a:schemeClr val="bg1"/>
                </a:solidFill>
              </a:rPr>
              <a:t>73</a:t>
            </a:fld>
            <a:endParaRPr lang="en-US" b="1">
              <a:solidFill>
                <a:schemeClr val="bg1"/>
              </a:solidFill>
            </a:endParaRPr>
          </a:p>
        </p:txBody>
      </p:sp>
    </p:spTree>
    <p:custDataLst>
      <p:tags r:id="rId1"/>
    </p:custDataLst>
    <p:extLst>
      <p:ext uri="{BB962C8B-B14F-4D97-AF65-F5344CB8AC3E}">
        <p14:creationId xmlns:p14="http://schemas.microsoft.com/office/powerpoint/2010/main" val="19787316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6B2A-2FD9-4F30-8817-88DC6C459212}"/>
              </a:ext>
            </a:extLst>
          </p:cNvPr>
          <p:cNvSpPr>
            <a:spLocks noGrp="1"/>
          </p:cNvSpPr>
          <p:nvPr>
            <p:ph type="title"/>
          </p:nvPr>
        </p:nvSpPr>
        <p:spPr>
          <a:xfrm>
            <a:off x="489456" y="1221758"/>
            <a:ext cx="3721817" cy="2821735"/>
          </a:xfrm>
        </p:spPr>
        <p:txBody>
          <a:bodyPr/>
          <a:lstStyle/>
          <a:p>
            <a:r>
              <a:rPr lang="en-US"/>
              <a:t>Getting Ready for Testing</a:t>
            </a:r>
          </a:p>
        </p:txBody>
      </p:sp>
      <p:sp>
        <p:nvSpPr>
          <p:cNvPr id="4" name="Slide Number Placeholder 3">
            <a:extLst>
              <a:ext uri="{FF2B5EF4-FFF2-40B4-BE49-F238E27FC236}">
                <a16:creationId xmlns:a16="http://schemas.microsoft.com/office/drawing/2014/main" id="{9AE8E5FA-01AA-4EFF-9D8E-BEEEF04A2511}"/>
              </a:ext>
            </a:extLst>
          </p:cNvPr>
          <p:cNvSpPr>
            <a:spLocks noGrp="1"/>
          </p:cNvSpPr>
          <p:nvPr>
            <p:ph type="sldNum" sz="quarter" idx="4294967295"/>
          </p:nvPr>
        </p:nvSpPr>
        <p:spPr>
          <a:xfrm>
            <a:off x="6937384" y="6414267"/>
            <a:ext cx="683339" cy="365125"/>
          </a:xfrm>
        </p:spPr>
        <p:txBody>
          <a:bodyPr/>
          <a:lstStyle/>
          <a:p>
            <a:fld id="{91BD7323-49BF-4C97-8773-5EC64C492009}" type="slidenum">
              <a:rPr lang="en-US" smtClean="0">
                <a:solidFill>
                  <a:schemeClr val="bg2"/>
                </a:solidFill>
              </a:rPr>
              <a:t>74</a:t>
            </a:fld>
            <a:endParaRPr lang="en-US">
              <a:solidFill>
                <a:schemeClr val="bg2"/>
              </a:solidFill>
            </a:endParaRPr>
          </a:p>
        </p:txBody>
      </p:sp>
      <p:graphicFrame>
        <p:nvGraphicFramePr>
          <p:cNvPr id="6" name="Content Placeholder 2" descr="It is getting ready for testing. It lets you know that a week prior to testing to have the students do the practice test. The day before testing to print the test tickets. It lets you know what the online test setup window is and when the testing window will be this year.">
            <a:extLst>
              <a:ext uri="{FF2B5EF4-FFF2-40B4-BE49-F238E27FC236}">
                <a16:creationId xmlns:a16="http://schemas.microsoft.com/office/drawing/2014/main" id="{8F6594DC-03C4-46E9-B04E-5C9EFF1DD692}"/>
              </a:ext>
            </a:extLst>
          </p:cNvPr>
          <p:cNvGraphicFramePr>
            <a:graphicFrameLocks noGrp="1"/>
          </p:cNvGraphicFramePr>
          <p:nvPr>
            <p:ph idx="1"/>
            <p:extLst>
              <p:ext uri="{D42A27DB-BD31-4B8C-83A1-F6EECF244321}">
                <p14:modId xmlns:p14="http://schemas.microsoft.com/office/powerpoint/2010/main" val="1972323894"/>
              </p:ext>
            </p:extLst>
          </p:nvPr>
        </p:nvGraphicFramePr>
        <p:xfrm>
          <a:off x="4879207" y="686521"/>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4773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369F-254D-45B3-984B-79FD3887BA82}"/>
              </a:ext>
            </a:extLst>
          </p:cNvPr>
          <p:cNvSpPr>
            <a:spLocks noGrp="1"/>
          </p:cNvSpPr>
          <p:nvPr>
            <p:ph type="title"/>
          </p:nvPr>
        </p:nvSpPr>
        <p:spPr>
          <a:xfrm>
            <a:off x="396737" y="157102"/>
            <a:ext cx="11460318" cy="1229295"/>
          </a:xfrm>
          <a:noFill/>
        </p:spPr>
        <p:txBody>
          <a:bodyPr>
            <a:normAutofit/>
          </a:bodyPr>
          <a:lstStyle/>
          <a:p>
            <a:r>
              <a:rPr lang="en-US" sz="4000"/>
              <a:t>Preparing Students with the Test Practice and Sample Items </a:t>
            </a:r>
          </a:p>
        </p:txBody>
      </p:sp>
      <p:pic>
        <p:nvPicPr>
          <p:cNvPr id="12" name="Content Placeholder 11" descr="Preparing students with the test practice and sample items.">
            <a:extLst>
              <a:ext uri="{FF2B5EF4-FFF2-40B4-BE49-F238E27FC236}">
                <a16:creationId xmlns:a16="http://schemas.microsoft.com/office/drawing/2014/main" id="{9D687552-857C-3A24-6F21-E00AA77E2456}"/>
              </a:ext>
            </a:extLst>
          </p:cNvPr>
          <p:cNvPicPr>
            <a:picLocks noGrp="1" noChangeAspect="1"/>
          </p:cNvPicPr>
          <p:nvPr>
            <p:ph idx="1"/>
          </p:nvPr>
        </p:nvPicPr>
        <p:blipFill>
          <a:blip r:embed="rId3"/>
          <a:stretch>
            <a:fillRect/>
          </a:stretch>
        </p:blipFill>
        <p:spPr>
          <a:xfrm>
            <a:off x="2828607" y="1451878"/>
            <a:ext cx="5308380" cy="3493600"/>
          </a:xfrm>
          <a:prstGeom prst="rect">
            <a:avLst/>
          </a:prstGeom>
          <a:ln>
            <a:solidFill>
              <a:schemeClr val="tx1"/>
            </a:solidFill>
          </a:ln>
          <a:effectLst>
            <a:outerShdw blurRad="292100" dist="139700" dir="2700000" algn="tl" rotWithShape="0">
              <a:srgbClr val="333333">
                <a:alpha val="65000"/>
              </a:srgbClr>
            </a:outerShdw>
          </a:effectLst>
        </p:spPr>
      </p:pic>
      <p:pic>
        <p:nvPicPr>
          <p:cNvPr id="10" name="Content Placeholder 12" descr="Preparing students with the test practice test and sample items for ACCESS.">
            <a:extLst>
              <a:ext uri="{FF2B5EF4-FFF2-40B4-BE49-F238E27FC236}">
                <a16:creationId xmlns:a16="http://schemas.microsoft.com/office/drawing/2014/main" id="{09508AED-BDEE-46A3-853C-BAEBF05F8564}"/>
              </a:ext>
            </a:extLst>
          </p:cNvPr>
          <p:cNvPicPr preferRelativeResize="0">
            <a:picLocks noChangeAspect="1"/>
          </p:cNvPicPr>
          <p:nvPr/>
        </p:nvPicPr>
        <p:blipFill>
          <a:blip r:embed="rId4"/>
          <a:stretch>
            <a:fillRect/>
          </a:stretch>
        </p:blipFill>
        <p:spPr>
          <a:xfrm>
            <a:off x="1847793" y="2482106"/>
            <a:ext cx="2152228" cy="283464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Preparing students with the test practice test and sample items for ACCESS.">
            <a:extLst>
              <a:ext uri="{FF2B5EF4-FFF2-40B4-BE49-F238E27FC236}">
                <a16:creationId xmlns:a16="http://schemas.microsoft.com/office/drawing/2014/main" id="{37E06DC5-E048-4B9C-8539-C25BB8097747}"/>
              </a:ext>
            </a:extLst>
          </p:cNvPr>
          <p:cNvPicPr>
            <a:picLocks noChangeAspect="1"/>
          </p:cNvPicPr>
          <p:nvPr/>
        </p:nvPicPr>
        <p:blipFill>
          <a:blip r:embed="rId5"/>
          <a:stretch>
            <a:fillRect/>
          </a:stretch>
        </p:blipFill>
        <p:spPr>
          <a:xfrm>
            <a:off x="3792145" y="2571482"/>
            <a:ext cx="2155926" cy="283464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descr="Preparing students with the test practice test and sample items for ACCESS.">
            <a:extLst>
              <a:ext uri="{FF2B5EF4-FFF2-40B4-BE49-F238E27FC236}">
                <a16:creationId xmlns:a16="http://schemas.microsoft.com/office/drawing/2014/main" id="{468B98B4-8A9F-4EE8-9C3C-5FEC456507EF}"/>
              </a:ext>
            </a:extLst>
          </p:cNvPr>
          <p:cNvPicPr>
            <a:picLocks noChangeAspect="1"/>
          </p:cNvPicPr>
          <p:nvPr/>
        </p:nvPicPr>
        <p:blipFill>
          <a:blip r:embed="rId6"/>
          <a:stretch>
            <a:fillRect/>
          </a:stretch>
        </p:blipFill>
        <p:spPr>
          <a:xfrm>
            <a:off x="5846689" y="2770549"/>
            <a:ext cx="2155923" cy="2834640"/>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Preparing students with the test practice test and sample items for ACCESS.">
            <a:extLst>
              <a:ext uri="{FF2B5EF4-FFF2-40B4-BE49-F238E27FC236}">
                <a16:creationId xmlns:a16="http://schemas.microsoft.com/office/drawing/2014/main" id="{A68DC32F-BB55-4FF4-8463-D96C4C453539}"/>
              </a:ext>
            </a:extLst>
          </p:cNvPr>
          <p:cNvPicPr preferRelativeResize="0">
            <a:picLocks noChangeAspect="1"/>
          </p:cNvPicPr>
          <p:nvPr/>
        </p:nvPicPr>
        <p:blipFill>
          <a:blip r:embed="rId7"/>
          <a:stretch>
            <a:fillRect/>
          </a:stretch>
        </p:blipFill>
        <p:spPr>
          <a:xfrm>
            <a:off x="7785114" y="2969616"/>
            <a:ext cx="2152228" cy="283464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BFCE8999-94EF-4F25-B292-949FD52E61B3}"/>
              </a:ext>
            </a:extLst>
          </p:cNvPr>
          <p:cNvSpPr txBox="1"/>
          <p:nvPr/>
        </p:nvSpPr>
        <p:spPr>
          <a:xfrm>
            <a:off x="6266953" y="4485587"/>
            <a:ext cx="3740068" cy="1532334"/>
          </a:xfrm>
          <a:prstGeom prst="wedgeRoundRectCallout">
            <a:avLst>
              <a:gd name="adj1" fmla="val -76977"/>
              <a:gd name="adj2" fmla="val 4391"/>
              <a:gd name="adj3" fmla="val 16667"/>
            </a:avLst>
          </a:prstGeom>
          <a:solidFill>
            <a:schemeClr val="accent1"/>
          </a:solidFill>
          <a:ln w="12700">
            <a:solidFill>
              <a:schemeClr val="tx1"/>
            </a:solidFill>
          </a:ln>
        </p:spPr>
        <p:txBody>
          <a:bodyPr wrap="square" rtlCol="0">
            <a:spAutoFit/>
          </a:bodyPr>
          <a:lstStyle/>
          <a:p>
            <a:r>
              <a:rPr lang="en-US" sz="2800" b="1">
                <a:solidFill>
                  <a:schemeClr val="bg1"/>
                </a:solidFill>
                <a:effectLst>
                  <a:outerShdw blurRad="38100" dist="38100" dir="2700000" algn="tl">
                    <a:srgbClr val="000000">
                      <a:alpha val="43137"/>
                    </a:srgbClr>
                  </a:outerShdw>
                </a:effectLst>
                <a:cs typeface="Arial" panose="020B0604020202020204" pitchFamily="34" charset="0"/>
              </a:rPr>
              <a:t>Preparing Students for ACCESS for ELLs Online.</a:t>
            </a:r>
          </a:p>
        </p:txBody>
      </p:sp>
      <p:sp>
        <p:nvSpPr>
          <p:cNvPr id="4" name="TextBox 3">
            <a:extLst>
              <a:ext uri="{FF2B5EF4-FFF2-40B4-BE49-F238E27FC236}">
                <a16:creationId xmlns:a16="http://schemas.microsoft.com/office/drawing/2014/main" id="{D5146BF2-F48C-8B68-4EE2-C7E7B269A444}"/>
              </a:ext>
              <a:ext uri="{C183D7F6-B498-43B3-948B-1728B52AA6E4}">
                <adec:decorative xmlns:adec="http://schemas.microsoft.com/office/drawing/2017/decorative" val="1"/>
              </a:ext>
            </a:extLst>
          </p:cNvPr>
          <p:cNvSpPr txBox="1"/>
          <p:nvPr/>
        </p:nvSpPr>
        <p:spPr>
          <a:xfrm>
            <a:off x="6713982" y="6336791"/>
            <a:ext cx="628650" cy="369332"/>
          </a:xfrm>
          <a:prstGeom prst="rect">
            <a:avLst/>
          </a:prstGeom>
          <a:noFill/>
        </p:spPr>
        <p:txBody>
          <a:bodyPr wrap="square">
            <a:spAutoFit/>
          </a:bodyPr>
          <a:lstStyle/>
          <a:p>
            <a:fld id="{91BD7323-49BF-4C97-8773-5EC64C492009}" type="slidenum">
              <a:rPr lang="en-US" smtClean="0">
                <a:solidFill>
                  <a:schemeClr val="bg1"/>
                </a:solidFill>
              </a:rPr>
              <a:pPr/>
              <a:t>75</a:t>
            </a:fld>
            <a:endParaRPr lang="en-US">
              <a:solidFill>
                <a:schemeClr val="bg1"/>
              </a:solidFill>
            </a:endParaRPr>
          </a:p>
        </p:txBody>
      </p:sp>
    </p:spTree>
    <p:extLst>
      <p:ext uri="{BB962C8B-B14F-4D97-AF65-F5344CB8AC3E}">
        <p14:creationId xmlns:p14="http://schemas.microsoft.com/office/powerpoint/2010/main" val="252908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C183D7F6-B498-43B3-948B-1728B52AA6E4}">
                <adec:decorative xmlns:adec="http://schemas.microsoft.com/office/drawing/2017/decorative" val="1"/>
              </a:ext>
            </a:extLst>
          </p:cNvPr>
          <p:cNvSpPr>
            <a:spLocks noGrp="1"/>
          </p:cNvSpPr>
          <p:nvPr>
            <p:ph type="title"/>
          </p:nvPr>
        </p:nvSpPr>
        <p:spPr>
          <a:xfrm>
            <a:off x="138932" y="0"/>
            <a:ext cx="11331018" cy="1165609"/>
          </a:xfrm>
        </p:spPr>
        <p:txBody>
          <a:bodyPr>
            <a:normAutofit/>
          </a:bodyPr>
          <a:lstStyle/>
          <a:p>
            <a:r>
              <a:rPr lang="en-US" altLang="en-US" sz="3600"/>
              <a:t>ACCESS for ELLs Online: Student Test Tickets &amp; Rosters</a:t>
            </a:r>
          </a:p>
        </p:txBody>
      </p:sp>
      <p:pic>
        <p:nvPicPr>
          <p:cNvPr id="65539" name="Content Placeholder 2" descr="In order to test, each student will need a unique test ticket that contains student specific login credentials he or she must use to access and begin the test. These tickets are secure materials and must be treated as such. The test ticket allows the student to login to WIDA AMS on the Test INSIGHT engine to take the assessment. The information that is on each individual test ticket , is the grade level cluster (1, 9-12, etc., student's first and last name, date of birth, if the student has an IEP or 504 then the accommodation would be on there and the username and password for that student to get into the system to test online.">
            <a:extLst>
              <a:ext uri="{C183D7F6-B498-43B3-948B-1728B52AA6E4}">
                <adec:decorative xmlns:adec="http://schemas.microsoft.com/office/drawing/2017/decorative" val="1"/>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l="34448" t="16879" r="16093" b="16795"/>
          <a:stretch>
            <a:fillRect/>
          </a:stretch>
        </p:blipFill>
        <p:spPr>
          <a:xfrm>
            <a:off x="157638" y="1197177"/>
            <a:ext cx="6223045" cy="3535597"/>
          </a:xfrm>
          <a:prstGeom prst="rect">
            <a:avLst/>
          </a:prstGeom>
        </p:spPr>
      </p:pic>
      <p:pic>
        <p:nvPicPr>
          <p:cNvPr id="6" name="Picture 5" descr="The test tickets for a given test session are part of the Student Test Roster. The Student Test Roster summarizes test session information such as the test name, test session name, and the district and school., if the student had any accommodations for IEP and 504 EL students only, date of birth, state student ID, username and password of each student testing.">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33900" y="2654423"/>
            <a:ext cx="7734839" cy="2845293"/>
          </a:xfrm>
          <a:prstGeom prst="rect">
            <a:avLst/>
          </a:prstGeom>
        </p:spPr>
      </p:pic>
      <p:sp>
        <p:nvSpPr>
          <p:cNvPr id="5" name="Slide Number Placeholder 4">
            <a:extLst>
              <a:ext uri="{FF2B5EF4-FFF2-40B4-BE49-F238E27FC236}">
                <a16:creationId xmlns:a16="http://schemas.microsoft.com/office/drawing/2014/main" id="{7ED678F1-29CE-42F2-B30A-4E97F17170B3}"/>
              </a:ext>
            </a:extLst>
          </p:cNvPr>
          <p:cNvSpPr>
            <a:spLocks noGrp="1"/>
          </p:cNvSpPr>
          <p:nvPr>
            <p:ph type="sldNum" sz="quarter" idx="4294967295"/>
          </p:nvPr>
        </p:nvSpPr>
        <p:spPr>
          <a:xfrm>
            <a:off x="6817980" y="6454597"/>
            <a:ext cx="683339" cy="365125"/>
          </a:xfrm>
        </p:spPr>
        <p:txBody>
          <a:bodyPr/>
          <a:lstStyle/>
          <a:p>
            <a:fld id="{91BD7323-49BF-4C97-8773-5EC64C492009}" type="slidenum">
              <a:rPr lang="en-US" smtClean="0">
                <a:solidFill>
                  <a:schemeClr val="bg1"/>
                </a:solidFill>
              </a:rPr>
              <a:t>76</a:t>
            </a:fld>
            <a:endParaRPr lang="en-US">
              <a:solidFill>
                <a:schemeClr val="bg1"/>
              </a:solidFill>
            </a:endParaRPr>
          </a:p>
        </p:txBody>
      </p:sp>
    </p:spTree>
    <p:extLst>
      <p:ext uri="{BB962C8B-B14F-4D97-AF65-F5344CB8AC3E}">
        <p14:creationId xmlns:p14="http://schemas.microsoft.com/office/powerpoint/2010/main" val="28858538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C183D7F6-B498-43B3-948B-1728B52AA6E4}">
                <adec:decorative xmlns:adec="http://schemas.microsoft.com/office/drawing/2017/decorative" val="1"/>
              </a:ext>
            </a:extLst>
          </p:cNvPr>
          <p:cNvSpPr>
            <a:spLocks noGrp="1"/>
          </p:cNvSpPr>
          <p:nvPr>
            <p:ph type="title"/>
          </p:nvPr>
        </p:nvSpPr>
        <p:spPr>
          <a:xfrm>
            <a:off x="83844" y="31008"/>
            <a:ext cx="9781005" cy="674687"/>
          </a:xfrm>
        </p:spPr>
        <p:txBody>
          <a:bodyPr>
            <a:normAutofit/>
          </a:bodyPr>
          <a:lstStyle/>
          <a:p>
            <a:r>
              <a:rPr lang="en-US" altLang="en-US" sz="3600"/>
              <a:t>ACCESS for ELLs Online: Microphone Check</a:t>
            </a:r>
          </a:p>
        </p:txBody>
      </p:sp>
      <p:pic>
        <p:nvPicPr>
          <p:cNvPr id="75779" name="Picture 3" descr="Because it is essential that each student Speaking response is correctly captured, after logging in and before beginning the Speaking test, students are required to do a microphone check.  The microphone check is only done once prior to the student beginning the Speaking test. During the microphone check, the students will record their voice and listen to make sure it recorded. Refer to Test Administrator’s Script to assist students during the microphone check. Please refer to the Test Administrator Manual for more information.&#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8257" t="31053" r="63560" b="21594"/>
          <a:stretch>
            <a:fillRect/>
          </a:stretch>
        </p:blipFill>
        <p:spPr bwMode="auto">
          <a:xfrm>
            <a:off x="196431" y="1036317"/>
            <a:ext cx="7558597" cy="498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27586A27-CDAF-4908-AAB4-3EC8AB4213A1}"/>
              </a:ext>
            </a:extLst>
          </p:cNvPr>
          <p:cNvSpPr txBox="1">
            <a:spLocks/>
          </p:cNvSpPr>
          <p:nvPr/>
        </p:nvSpPr>
        <p:spPr>
          <a:xfrm>
            <a:off x="6817980" y="6454597"/>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pPr/>
              <a:t>77</a:t>
            </a:fld>
            <a:endParaRPr lang="en-US"/>
          </a:p>
        </p:txBody>
      </p:sp>
    </p:spTree>
    <p:extLst>
      <p:ext uri="{BB962C8B-B14F-4D97-AF65-F5344CB8AC3E}">
        <p14:creationId xmlns:p14="http://schemas.microsoft.com/office/powerpoint/2010/main" val="2630208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C183D7F6-B498-43B3-948B-1728B52AA6E4}">
                <adec:decorative xmlns:adec="http://schemas.microsoft.com/office/drawing/2017/decorative" val="1"/>
              </a:ext>
            </a:extLst>
          </p:cNvPr>
          <p:cNvSpPr>
            <a:spLocks noGrp="1"/>
          </p:cNvSpPr>
          <p:nvPr>
            <p:ph type="title"/>
          </p:nvPr>
        </p:nvSpPr>
        <p:spPr>
          <a:xfrm>
            <a:off x="115860" y="0"/>
            <a:ext cx="9507534" cy="1320800"/>
          </a:xfrm>
        </p:spPr>
        <p:txBody>
          <a:bodyPr/>
          <a:lstStyle/>
          <a:p>
            <a:r>
              <a:rPr lang="en-US" altLang="en-US" sz="3600"/>
              <a:t>ACCESS for ELLs Online: Additional Equipment</a:t>
            </a:r>
          </a:p>
        </p:txBody>
      </p:sp>
      <p:pic>
        <p:nvPicPr>
          <p:cNvPr id="67587" name="Picture 4" descr="Given the online format of the ACCESS for ELLs , there are specific equipment requirements for students to hear any audio and record their speaking. If you have headsets, you will not need to also have headphones. &#10;">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l="17139" t="32104" r="59834" b="15379"/>
          <a:stretch>
            <a:fillRect/>
          </a:stretch>
        </p:blipFill>
        <p:spPr bwMode="auto">
          <a:xfrm>
            <a:off x="189522" y="1152741"/>
            <a:ext cx="7631706" cy="485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78C9A37E-11C7-459A-BFB8-7C8E66622C5D}"/>
              </a:ext>
            </a:extLst>
          </p:cNvPr>
          <p:cNvSpPr txBox="1">
            <a:spLocks/>
          </p:cNvSpPr>
          <p:nvPr/>
        </p:nvSpPr>
        <p:spPr>
          <a:xfrm>
            <a:off x="6658182" y="6356349"/>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pPr/>
              <a:t>78</a:t>
            </a:fld>
            <a:endParaRPr lang="en-US"/>
          </a:p>
        </p:txBody>
      </p:sp>
    </p:spTree>
    <p:extLst>
      <p:ext uri="{BB962C8B-B14F-4D97-AF65-F5344CB8AC3E}">
        <p14:creationId xmlns:p14="http://schemas.microsoft.com/office/powerpoint/2010/main" val="1912054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93A26-2BAB-454E-BDE8-2E9F07ADD41D}"/>
              </a:ext>
            </a:extLst>
          </p:cNvPr>
          <p:cNvSpPr>
            <a:spLocks noGrp="1"/>
          </p:cNvSpPr>
          <p:nvPr>
            <p:ph type="title"/>
          </p:nvPr>
        </p:nvSpPr>
        <p:spPr>
          <a:xfrm>
            <a:off x="237565" y="308761"/>
            <a:ext cx="10515600" cy="1325563"/>
          </a:xfrm>
        </p:spPr>
        <p:txBody>
          <a:bodyPr/>
          <a:lstStyle/>
          <a:p>
            <a:r>
              <a:rPr lang="en-US" sz="3600"/>
              <a:t>During the Test</a:t>
            </a:r>
            <a:endParaRPr lang="en-US"/>
          </a:p>
        </p:txBody>
      </p:sp>
      <p:sp>
        <p:nvSpPr>
          <p:cNvPr id="6" name="Oval 5">
            <a:extLst>
              <a:ext uri="{FF2B5EF4-FFF2-40B4-BE49-F238E27FC236}">
                <a16:creationId xmlns:a16="http://schemas.microsoft.com/office/drawing/2014/main" id="{BD11AC90-A81C-4C25-B081-35D68A6A0645}"/>
              </a:ext>
            </a:extLst>
          </p:cNvPr>
          <p:cNvSpPr/>
          <p:nvPr/>
        </p:nvSpPr>
        <p:spPr>
          <a:xfrm flipH="1">
            <a:off x="4619600" y="253547"/>
            <a:ext cx="2266415" cy="16498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Make sure each student has his or her own test ticket</a:t>
            </a:r>
          </a:p>
        </p:txBody>
      </p:sp>
      <p:sp>
        <p:nvSpPr>
          <p:cNvPr id="18" name="Freeform 3">
            <a:extLst>
              <a:ext uri="{FF2B5EF4-FFF2-40B4-BE49-F238E27FC236}">
                <a16:creationId xmlns:a16="http://schemas.microsoft.com/office/drawing/2014/main" id="{5A3B84C7-236A-410A-A326-CABDD254C9AD}"/>
              </a:ext>
            </a:extLst>
          </p:cNvPr>
          <p:cNvSpPr/>
          <p:nvPr/>
        </p:nvSpPr>
        <p:spPr>
          <a:xfrm>
            <a:off x="1195857" y="2175253"/>
            <a:ext cx="1737360" cy="1828800"/>
          </a:xfrm>
          <a:custGeom>
            <a:avLst/>
            <a:gdLst>
              <a:gd name="connsiteX0" fmla="*/ 0 w 1602287"/>
              <a:gd name="connsiteY0" fmla="*/ 157685 h 1576853"/>
              <a:gd name="connsiteX1" fmla="*/ 157685 w 1602287"/>
              <a:gd name="connsiteY1" fmla="*/ 0 h 1576853"/>
              <a:gd name="connsiteX2" fmla="*/ 1444602 w 1602287"/>
              <a:gd name="connsiteY2" fmla="*/ 0 h 1576853"/>
              <a:gd name="connsiteX3" fmla="*/ 1602287 w 1602287"/>
              <a:gd name="connsiteY3" fmla="*/ 157685 h 1576853"/>
              <a:gd name="connsiteX4" fmla="*/ 1602287 w 1602287"/>
              <a:gd name="connsiteY4" fmla="*/ 1419168 h 1576853"/>
              <a:gd name="connsiteX5" fmla="*/ 1444602 w 1602287"/>
              <a:gd name="connsiteY5" fmla="*/ 1576853 h 1576853"/>
              <a:gd name="connsiteX6" fmla="*/ 157685 w 1602287"/>
              <a:gd name="connsiteY6" fmla="*/ 1576853 h 1576853"/>
              <a:gd name="connsiteX7" fmla="*/ 0 w 1602287"/>
              <a:gd name="connsiteY7" fmla="*/ 1419168 h 1576853"/>
              <a:gd name="connsiteX8" fmla="*/ 0 w 1602287"/>
              <a:gd name="connsiteY8" fmla="*/ 157685 h 157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2287" h="1576853">
                <a:moveTo>
                  <a:pt x="0" y="157685"/>
                </a:moveTo>
                <a:cubicBezTo>
                  <a:pt x="0" y="70598"/>
                  <a:pt x="70598" y="0"/>
                  <a:pt x="157685" y="0"/>
                </a:cubicBezTo>
                <a:lnTo>
                  <a:pt x="1444602" y="0"/>
                </a:lnTo>
                <a:cubicBezTo>
                  <a:pt x="1531689" y="0"/>
                  <a:pt x="1602287" y="70598"/>
                  <a:pt x="1602287" y="157685"/>
                </a:cubicBezTo>
                <a:lnTo>
                  <a:pt x="1602287" y="1419168"/>
                </a:lnTo>
                <a:cubicBezTo>
                  <a:pt x="1602287" y="1506255"/>
                  <a:pt x="1531689" y="1576853"/>
                  <a:pt x="1444602" y="1576853"/>
                </a:cubicBezTo>
                <a:lnTo>
                  <a:pt x="157685" y="1576853"/>
                </a:lnTo>
                <a:cubicBezTo>
                  <a:pt x="70598" y="1576853"/>
                  <a:pt x="0" y="1506255"/>
                  <a:pt x="0" y="1419168"/>
                </a:cubicBezTo>
                <a:lnTo>
                  <a:pt x="0" y="157685"/>
                </a:lnTo>
                <a:close/>
              </a:path>
            </a:pathLst>
          </a:custGeom>
          <a:solidFill>
            <a:schemeClr val="accent2"/>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384" tIns="122384" rIns="122384" bIns="122384" numCol="1" spcCol="1270" anchor="ctr" anchorCtr="0">
            <a:noAutofit/>
          </a:bodyPr>
          <a:lstStyle/>
          <a:p>
            <a:pPr algn="ctr" defTabSz="889000">
              <a:lnSpc>
                <a:spcPct val="90000"/>
              </a:lnSpc>
              <a:spcBef>
                <a:spcPct val="0"/>
              </a:spcBef>
              <a:spcAft>
                <a:spcPct val="35000"/>
              </a:spcAft>
            </a:pPr>
            <a:r>
              <a:rPr lang="en-US" sz="2000" b="1">
                <a:solidFill>
                  <a:schemeClr val="tx1"/>
                </a:solidFill>
                <a:effectLst>
                  <a:outerShdw blurRad="38100" dist="38100" dir="2700000" algn="tl">
                    <a:srgbClr val="000000">
                      <a:alpha val="43137"/>
                    </a:srgbClr>
                  </a:outerShdw>
                </a:effectLst>
                <a:cs typeface="Arial" panose="020B0604020202020204" pitchFamily="34" charset="0"/>
              </a:rPr>
              <a:t>Read the introductory TA’s Script </a:t>
            </a:r>
          </a:p>
        </p:txBody>
      </p:sp>
      <p:grpSp>
        <p:nvGrpSpPr>
          <p:cNvPr id="4" name="Group 3" descr="During testing for online- read the introductory TA's script, assist the students through the test practice section, students proceed to the test and the TA circulates through the room and monitors the students.">
            <a:extLst>
              <a:ext uri="{FF2B5EF4-FFF2-40B4-BE49-F238E27FC236}">
                <a16:creationId xmlns:a16="http://schemas.microsoft.com/office/drawing/2014/main" id="{C66BBCA9-C6E5-4F3B-A5C1-3A8763C6F44A}"/>
              </a:ext>
            </a:extLst>
          </p:cNvPr>
          <p:cNvGrpSpPr/>
          <p:nvPr/>
        </p:nvGrpSpPr>
        <p:grpSpPr>
          <a:xfrm>
            <a:off x="3045613" y="2178072"/>
            <a:ext cx="2367947" cy="1828800"/>
            <a:chOff x="1767536" y="2154491"/>
            <a:chExt cx="2367947" cy="1828800"/>
          </a:xfrm>
        </p:grpSpPr>
        <p:sp>
          <p:nvSpPr>
            <p:cNvPr id="5" name="Freeform 4">
              <a:extLst>
                <a:ext uri="{FF2B5EF4-FFF2-40B4-BE49-F238E27FC236}">
                  <a16:creationId xmlns:a16="http://schemas.microsoft.com/office/drawing/2014/main" id="{92EBBD7F-02FE-454B-B1E4-1136E1E8E32B}"/>
                </a:ext>
              </a:extLst>
            </p:cNvPr>
            <p:cNvSpPr/>
            <p:nvPr/>
          </p:nvSpPr>
          <p:spPr>
            <a:xfrm rot="21580028">
              <a:off x="1767536" y="2611628"/>
              <a:ext cx="486631" cy="455853"/>
            </a:xfrm>
            <a:custGeom>
              <a:avLst/>
              <a:gdLst>
                <a:gd name="connsiteX0" fmla="*/ 0 w 486631"/>
                <a:gd name="connsiteY0" fmla="*/ 91171 h 455853"/>
                <a:gd name="connsiteX1" fmla="*/ 258705 w 486631"/>
                <a:gd name="connsiteY1" fmla="*/ 91171 h 455853"/>
                <a:gd name="connsiteX2" fmla="*/ 258705 w 486631"/>
                <a:gd name="connsiteY2" fmla="*/ 0 h 455853"/>
                <a:gd name="connsiteX3" fmla="*/ 486631 w 486631"/>
                <a:gd name="connsiteY3" fmla="*/ 227927 h 455853"/>
                <a:gd name="connsiteX4" fmla="*/ 258705 w 486631"/>
                <a:gd name="connsiteY4" fmla="*/ 455853 h 455853"/>
                <a:gd name="connsiteX5" fmla="*/ 258705 w 486631"/>
                <a:gd name="connsiteY5" fmla="*/ 364682 h 455853"/>
                <a:gd name="connsiteX6" fmla="*/ 0 w 486631"/>
                <a:gd name="connsiteY6" fmla="*/ 364682 h 455853"/>
                <a:gd name="connsiteX7" fmla="*/ 0 w 486631"/>
                <a:gd name="connsiteY7" fmla="*/ 91171 h 45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6631" h="455853">
                  <a:moveTo>
                    <a:pt x="0" y="91171"/>
                  </a:moveTo>
                  <a:lnTo>
                    <a:pt x="258705" y="91171"/>
                  </a:lnTo>
                  <a:lnTo>
                    <a:pt x="258705" y="0"/>
                  </a:lnTo>
                  <a:lnTo>
                    <a:pt x="486631" y="227927"/>
                  </a:lnTo>
                  <a:lnTo>
                    <a:pt x="258705" y="455853"/>
                  </a:lnTo>
                  <a:lnTo>
                    <a:pt x="258705" y="364682"/>
                  </a:lnTo>
                  <a:lnTo>
                    <a:pt x="0" y="364682"/>
                  </a:lnTo>
                  <a:lnTo>
                    <a:pt x="0" y="91171"/>
                  </a:lnTo>
                  <a:close/>
                </a:path>
              </a:pathLst>
            </a:cu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1" tIns="91170" rIns="136756" bIns="91171" numCol="1" spcCol="1270" anchor="ctr" anchorCtr="0">
              <a:noAutofit/>
            </a:bodyPr>
            <a:lstStyle/>
            <a:p>
              <a:pPr algn="ctr" defTabSz="844550">
                <a:lnSpc>
                  <a:spcPct val="90000"/>
                </a:lnSpc>
                <a:spcBef>
                  <a:spcPct val="0"/>
                </a:spcBef>
                <a:spcAft>
                  <a:spcPct val="35000"/>
                </a:spcAft>
              </a:pPr>
              <a:endParaRPr lang="en-US" sz="1900"/>
            </a:p>
          </p:txBody>
        </p:sp>
        <p:sp>
          <p:nvSpPr>
            <p:cNvPr id="7" name="Freeform 8">
              <a:extLst>
                <a:ext uri="{FF2B5EF4-FFF2-40B4-BE49-F238E27FC236}">
                  <a16:creationId xmlns:a16="http://schemas.microsoft.com/office/drawing/2014/main" id="{89D14231-70AD-4A15-8960-AB9B54C5EE70}"/>
                </a:ext>
              </a:extLst>
            </p:cNvPr>
            <p:cNvSpPr/>
            <p:nvPr/>
          </p:nvSpPr>
          <p:spPr>
            <a:xfrm>
              <a:off x="2398123" y="2154491"/>
              <a:ext cx="1737360" cy="1828800"/>
            </a:xfrm>
            <a:custGeom>
              <a:avLst/>
              <a:gdLst>
                <a:gd name="connsiteX0" fmla="*/ 0 w 1628562"/>
                <a:gd name="connsiteY0" fmla="*/ 162856 h 1628562"/>
                <a:gd name="connsiteX1" fmla="*/ 162856 w 1628562"/>
                <a:gd name="connsiteY1" fmla="*/ 0 h 1628562"/>
                <a:gd name="connsiteX2" fmla="*/ 1465706 w 1628562"/>
                <a:gd name="connsiteY2" fmla="*/ 0 h 1628562"/>
                <a:gd name="connsiteX3" fmla="*/ 1628562 w 1628562"/>
                <a:gd name="connsiteY3" fmla="*/ 162856 h 1628562"/>
                <a:gd name="connsiteX4" fmla="*/ 1628562 w 1628562"/>
                <a:gd name="connsiteY4" fmla="*/ 1465706 h 1628562"/>
                <a:gd name="connsiteX5" fmla="*/ 1465706 w 1628562"/>
                <a:gd name="connsiteY5" fmla="*/ 1628562 h 1628562"/>
                <a:gd name="connsiteX6" fmla="*/ 162856 w 1628562"/>
                <a:gd name="connsiteY6" fmla="*/ 1628562 h 1628562"/>
                <a:gd name="connsiteX7" fmla="*/ 0 w 1628562"/>
                <a:gd name="connsiteY7" fmla="*/ 1465706 h 1628562"/>
                <a:gd name="connsiteX8" fmla="*/ 0 w 1628562"/>
                <a:gd name="connsiteY8" fmla="*/ 162856 h 162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562" h="1628562">
                  <a:moveTo>
                    <a:pt x="0" y="162856"/>
                  </a:moveTo>
                  <a:cubicBezTo>
                    <a:pt x="0" y="72913"/>
                    <a:pt x="72913" y="0"/>
                    <a:pt x="162856" y="0"/>
                  </a:cubicBezTo>
                  <a:lnTo>
                    <a:pt x="1465706" y="0"/>
                  </a:lnTo>
                  <a:cubicBezTo>
                    <a:pt x="1555649" y="0"/>
                    <a:pt x="1628562" y="72913"/>
                    <a:pt x="1628562" y="162856"/>
                  </a:cubicBezTo>
                  <a:lnTo>
                    <a:pt x="1628562" y="1465706"/>
                  </a:lnTo>
                  <a:cubicBezTo>
                    <a:pt x="1628562" y="1555649"/>
                    <a:pt x="1555649" y="1628562"/>
                    <a:pt x="1465706" y="1628562"/>
                  </a:cubicBezTo>
                  <a:lnTo>
                    <a:pt x="162856" y="1628562"/>
                  </a:lnTo>
                  <a:cubicBezTo>
                    <a:pt x="72913" y="1628562"/>
                    <a:pt x="0" y="1555649"/>
                    <a:pt x="0" y="1465706"/>
                  </a:cubicBezTo>
                  <a:lnTo>
                    <a:pt x="0" y="162856"/>
                  </a:lnTo>
                  <a:close/>
                </a:path>
              </a:pathLst>
            </a:custGeom>
            <a:solidFill>
              <a:schemeClr val="accent2"/>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899" tIns="123899" rIns="123899" bIns="123899" numCol="1" spcCol="1270" anchor="ctr" anchorCtr="0">
              <a:noAutofit/>
            </a:bodyPr>
            <a:lstStyle/>
            <a:p>
              <a:pPr algn="ctr" defTabSz="889000">
                <a:lnSpc>
                  <a:spcPct val="90000"/>
                </a:lnSpc>
                <a:spcBef>
                  <a:spcPct val="0"/>
                </a:spcBef>
                <a:spcAft>
                  <a:spcPct val="35000"/>
                </a:spcAft>
              </a:pPr>
              <a:r>
                <a:rPr lang="en-US" sz="2000" b="1">
                  <a:solidFill>
                    <a:schemeClr val="tx1"/>
                  </a:solidFill>
                  <a:effectLst>
                    <a:outerShdw blurRad="38100" dist="38100" dir="2700000" algn="tl">
                      <a:srgbClr val="000000">
                        <a:alpha val="43137"/>
                      </a:srgbClr>
                    </a:outerShdw>
                  </a:effectLst>
                  <a:cs typeface="Arial" panose="020B0604020202020204" pitchFamily="34" charset="0"/>
                </a:rPr>
                <a:t>Assist the students through the test practice section</a:t>
              </a:r>
            </a:p>
          </p:txBody>
        </p:sp>
      </p:grpSp>
      <p:grpSp>
        <p:nvGrpSpPr>
          <p:cNvPr id="8" name="Group 7" descr="During testing for online- read the introductory TA's script, assist the students through the test practice section, students proceed to the test and the TA circulates through the room and monitors the students.">
            <a:extLst>
              <a:ext uri="{FF2B5EF4-FFF2-40B4-BE49-F238E27FC236}">
                <a16:creationId xmlns:a16="http://schemas.microsoft.com/office/drawing/2014/main" id="{4F16E235-CDF1-4E15-8082-F5764D0E16D3}"/>
              </a:ext>
            </a:extLst>
          </p:cNvPr>
          <p:cNvGrpSpPr/>
          <p:nvPr/>
        </p:nvGrpSpPr>
        <p:grpSpPr>
          <a:xfrm>
            <a:off x="5574245" y="2175253"/>
            <a:ext cx="2395635" cy="1828800"/>
            <a:chOff x="4417347" y="3380535"/>
            <a:chExt cx="2395635" cy="1828800"/>
          </a:xfrm>
        </p:grpSpPr>
        <p:sp>
          <p:nvSpPr>
            <p:cNvPr id="9" name="Freeform 9">
              <a:extLst>
                <a:ext uri="{FF2B5EF4-FFF2-40B4-BE49-F238E27FC236}">
                  <a16:creationId xmlns:a16="http://schemas.microsoft.com/office/drawing/2014/main" id="{747EA82F-9855-4754-871B-663B5B248EBD}"/>
                </a:ext>
              </a:extLst>
            </p:cNvPr>
            <p:cNvSpPr/>
            <p:nvPr/>
          </p:nvSpPr>
          <p:spPr>
            <a:xfrm>
              <a:off x="4417347" y="3839082"/>
              <a:ext cx="493973" cy="455853"/>
            </a:xfrm>
            <a:custGeom>
              <a:avLst/>
              <a:gdLst>
                <a:gd name="connsiteX0" fmla="*/ 0 w 493973"/>
                <a:gd name="connsiteY0" fmla="*/ 91171 h 455853"/>
                <a:gd name="connsiteX1" fmla="*/ 266047 w 493973"/>
                <a:gd name="connsiteY1" fmla="*/ 91171 h 455853"/>
                <a:gd name="connsiteX2" fmla="*/ 266047 w 493973"/>
                <a:gd name="connsiteY2" fmla="*/ 0 h 455853"/>
                <a:gd name="connsiteX3" fmla="*/ 493973 w 493973"/>
                <a:gd name="connsiteY3" fmla="*/ 227927 h 455853"/>
                <a:gd name="connsiteX4" fmla="*/ 266047 w 493973"/>
                <a:gd name="connsiteY4" fmla="*/ 455853 h 455853"/>
                <a:gd name="connsiteX5" fmla="*/ 266047 w 493973"/>
                <a:gd name="connsiteY5" fmla="*/ 364682 h 455853"/>
                <a:gd name="connsiteX6" fmla="*/ 0 w 493973"/>
                <a:gd name="connsiteY6" fmla="*/ 364682 h 455853"/>
                <a:gd name="connsiteX7" fmla="*/ 0 w 493973"/>
                <a:gd name="connsiteY7" fmla="*/ 91171 h 45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973" h="455853">
                  <a:moveTo>
                    <a:pt x="0" y="91171"/>
                  </a:moveTo>
                  <a:lnTo>
                    <a:pt x="266047" y="91171"/>
                  </a:lnTo>
                  <a:lnTo>
                    <a:pt x="266047" y="0"/>
                  </a:lnTo>
                  <a:lnTo>
                    <a:pt x="493973" y="227927"/>
                  </a:lnTo>
                  <a:lnTo>
                    <a:pt x="266047" y="455853"/>
                  </a:lnTo>
                  <a:lnTo>
                    <a:pt x="266047" y="364682"/>
                  </a:lnTo>
                  <a:lnTo>
                    <a:pt x="0" y="364682"/>
                  </a:lnTo>
                  <a:lnTo>
                    <a:pt x="0" y="91171"/>
                  </a:lnTo>
                  <a:close/>
                </a:path>
              </a:pathLst>
            </a:cu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91171" rIns="136756" bIns="91171" numCol="1" spcCol="1270" anchor="ctr" anchorCtr="0">
              <a:noAutofit/>
            </a:bodyPr>
            <a:lstStyle/>
            <a:p>
              <a:pPr algn="ctr" defTabSz="844550">
                <a:lnSpc>
                  <a:spcPct val="90000"/>
                </a:lnSpc>
                <a:spcBef>
                  <a:spcPct val="0"/>
                </a:spcBef>
                <a:spcAft>
                  <a:spcPct val="35000"/>
                </a:spcAft>
              </a:pPr>
              <a:endParaRPr lang="en-US" sz="1900"/>
            </a:p>
          </p:txBody>
        </p:sp>
        <p:sp>
          <p:nvSpPr>
            <p:cNvPr id="11" name="Freeform 11">
              <a:extLst>
                <a:ext uri="{FF2B5EF4-FFF2-40B4-BE49-F238E27FC236}">
                  <a16:creationId xmlns:a16="http://schemas.microsoft.com/office/drawing/2014/main" id="{CF22974F-907A-42C9-9F09-ADC8EFE95A0D}"/>
                </a:ext>
              </a:extLst>
            </p:cNvPr>
            <p:cNvSpPr/>
            <p:nvPr/>
          </p:nvSpPr>
          <p:spPr>
            <a:xfrm>
              <a:off x="5075622" y="3380535"/>
              <a:ext cx="1737360" cy="1828800"/>
            </a:xfrm>
            <a:custGeom>
              <a:avLst/>
              <a:gdLst>
                <a:gd name="connsiteX0" fmla="*/ 0 w 1659962"/>
                <a:gd name="connsiteY0" fmla="*/ 162856 h 1628562"/>
                <a:gd name="connsiteX1" fmla="*/ 162856 w 1659962"/>
                <a:gd name="connsiteY1" fmla="*/ 0 h 1628562"/>
                <a:gd name="connsiteX2" fmla="*/ 1497106 w 1659962"/>
                <a:gd name="connsiteY2" fmla="*/ 0 h 1628562"/>
                <a:gd name="connsiteX3" fmla="*/ 1659962 w 1659962"/>
                <a:gd name="connsiteY3" fmla="*/ 162856 h 1628562"/>
                <a:gd name="connsiteX4" fmla="*/ 1659962 w 1659962"/>
                <a:gd name="connsiteY4" fmla="*/ 1465706 h 1628562"/>
                <a:gd name="connsiteX5" fmla="*/ 1497106 w 1659962"/>
                <a:gd name="connsiteY5" fmla="*/ 1628562 h 1628562"/>
                <a:gd name="connsiteX6" fmla="*/ 162856 w 1659962"/>
                <a:gd name="connsiteY6" fmla="*/ 1628562 h 1628562"/>
                <a:gd name="connsiteX7" fmla="*/ 0 w 1659962"/>
                <a:gd name="connsiteY7" fmla="*/ 1465706 h 1628562"/>
                <a:gd name="connsiteX8" fmla="*/ 0 w 1659962"/>
                <a:gd name="connsiteY8" fmla="*/ 162856 h 162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9962" h="1628562">
                  <a:moveTo>
                    <a:pt x="0" y="162856"/>
                  </a:moveTo>
                  <a:cubicBezTo>
                    <a:pt x="0" y="72913"/>
                    <a:pt x="72913" y="0"/>
                    <a:pt x="162856" y="0"/>
                  </a:cubicBezTo>
                  <a:lnTo>
                    <a:pt x="1497106" y="0"/>
                  </a:lnTo>
                  <a:cubicBezTo>
                    <a:pt x="1587049" y="0"/>
                    <a:pt x="1659962" y="72913"/>
                    <a:pt x="1659962" y="162856"/>
                  </a:cubicBezTo>
                  <a:lnTo>
                    <a:pt x="1659962" y="1465706"/>
                  </a:lnTo>
                  <a:cubicBezTo>
                    <a:pt x="1659962" y="1555649"/>
                    <a:pt x="1587049" y="1628562"/>
                    <a:pt x="1497106" y="1628562"/>
                  </a:cubicBezTo>
                  <a:lnTo>
                    <a:pt x="162856" y="1628562"/>
                  </a:lnTo>
                  <a:cubicBezTo>
                    <a:pt x="72913" y="1628562"/>
                    <a:pt x="0" y="1555649"/>
                    <a:pt x="0" y="1465706"/>
                  </a:cubicBezTo>
                  <a:lnTo>
                    <a:pt x="0" y="162856"/>
                  </a:lnTo>
                  <a:close/>
                </a:path>
              </a:pathLst>
            </a:custGeom>
            <a:solidFill>
              <a:schemeClr val="accent2"/>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3899" tIns="123899" rIns="123899" bIns="123899" numCol="1" spcCol="1270" anchor="ctr" anchorCtr="0">
              <a:noAutofit/>
            </a:bodyPr>
            <a:lstStyle/>
            <a:p>
              <a:pPr algn="ctr" defTabSz="889000">
                <a:lnSpc>
                  <a:spcPct val="90000"/>
                </a:lnSpc>
                <a:spcBef>
                  <a:spcPct val="0"/>
                </a:spcBef>
                <a:spcAft>
                  <a:spcPct val="35000"/>
                </a:spcAft>
              </a:pPr>
              <a:r>
                <a:rPr lang="en-US" sz="2000" b="1">
                  <a:solidFill>
                    <a:schemeClr val="tx1"/>
                  </a:solidFill>
                  <a:effectLst>
                    <a:outerShdw blurRad="38100" dist="38100" dir="2700000" algn="tl">
                      <a:srgbClr val="000000">
                        <a:alpha val="43137"/>
                      </a:srgbClr>
                    </a:outerShdw>
                  </a:effectLst>
                  <a:cs typeface="Arial" panose="020B0604020202020204" pitchFamily="34" charset="0"/>
                </a:rPr>
                <a:t>Students proceed to the test</a:t>
              </a:r>
            </a:p>
          </p:txBody>
        </p:sp>
      </p:grpSp>
      <p:grpSp>
        <p:nvGrpSpPr>
          <p:cNvPr id="12" name="Group 11" descr="During testing for online- read the introductory TA's script, assist the students through the test practice section, students proceed to the test and the TA circulates through the room and monitors the students.">
            <a:extLst>
              <a:ext uri="{FF2B5EF4-FFF2-40B4-BE49-F238E27FC236}">
                <a16:creationId xmlns:a16="http://schemas.microsoft.com/office/drawing/2014/main" id="{0D92F930-FF90-4799-B96E-0D1A9B8E7B99}"/>
              </a:ext>
            </a:extLst>
          </p:cNvPr>
          <p:cNvGrpSpPr/>
          <p:nvPr/>
        </p:nvGrpSpPr>
        <p:grpSpPr>
          <a:xfrm>
            <a:off x="8083889" y="2175253"/>
            <a:ext cx="2394023" cy="1828800"/>
            <a:chOff x="6559888" y="2175252"/>
            <a:chExt cx="2394023" cy="1828800"/>
          </a:xfrm>
        </p:grpSpPr>
        <p:sp>
          <p:nvSpPr>
            <p:cNvPr id="13" name="Freeform 12">
              <a:extLst>
                <a:ext uri="{FF2B5EF4-FFF2-40B4-BE49-F238E27FC236}">
                  <a16:creationId xmlns:a16="http://schemas.microsoft.com/office/drawing/2014/main" id="{98033C5B-F102-4A53-B066-2C22FE1F034C}"/>
                </a:ext>
              </a:extLst>
            </p:cNvPr>
            <p:cNvSpPr/>
            <p:nvPr/>
          </p:nvSpPr>
          <p:spPr>
            <a:xfrm rot="21575585">
              <a:off x="6559888" y="2611999"/>
              <a:ext cx="502776" cy="455853"/>
            </a:xfrm>
            <a:custGeom>
              <a:avLst/>
              <a:gdLst>
                <a:gd name="connsiteX0" fmla="*/ 0 w 502776"/>
                <a:gd name="connsiteY0" fmla="*/ 91171 h 455853"/>
                <a:gd name="connsiteX1" fmla="*/ 274850 w 502776"/>
                <a:gd name="connsiteY1" fmla="*/ 91171 h 455853"/>
                <a:gd name="connsiteX2" fmla="*/ 274850 w 502776"/>
                <a:gd name="connsiteY2" fmla="*/ 0 h 455853"/>
                <a:gd name="connsiteX3" fmla="*/ 502776 w 502776"/>
                <a:gd name="connsiteY3" fmla="*/ 227927 h 455853"/>
                <a:gd name="connsiteX4" fmla="*/ 274850 w 502776"/>
                <a:gd name="connsiteY4" fmla="*/ 455853 h 455853"/>
                <a:gd name="connsiteX5" fmla="*/ 274850 w 502776"/>
                <a:gd name="connsiteY5" fmla="*/ 364682 h 455853"/>
                <a:gd name="connsiteX6" fmla="*/ 0 w 502776"/>
                <a:gd name="connsiteY6" fmla="*/ 364682 h 455853"/>
                <a:gd name="connsiteX7" fmla="*/ 0 w 502776"/>
                <a:gd name="connsiteY7" fmla="*/ 91171 h 45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2776" h="455853">
                  <a:moveTo>
                    <a:pt x="0" y="91171"/>
                  </a:moveTo>
                  <a:lnTo>
                    <a:pt x="274850" y="91171"/>
                  </a:lnTo>
                  <a:lnTo>
                    <a:pt x="274850" y="0"/>
                  </a:lnTo>
                  <a:lnTo>
                    <a:pt x="502776" y="227927"/>
                  </a:lnTo>
                  <a:lnTo>
                    <a:pt x="274850" y="455853"/>
                  </a:lnTo>
                  <a:lnTo>
                    <a:pt x="274850" y="364682"/>
                  </a:lnTo>
                  <a:lnTo>
                    <a:pt x="0" y="364682"/>
                  </a:lnTo>
                  <a:lnTo>
                    <a:pt x="0" y="91171"/>
                  </a:lnTo>
                  <a:close/>
                </a:path>
              </a:pathLst>
            </a:custGeom>
            <a:solidFill>
              <a:schemeClr val="accent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spcFirstLastPara="0" vert="horz" wrap="square" lIns="0" tIns="91171" rIns="136755" bIns="91170" numCol="1" spcCol="1270" anchor="ctr" anchorCtr="0">
              <a:noAutofit/>
            </a:bodyPr>
            <a:lstStyle/>
            <a:p>
              <a:pPr algn="ctr" defTabSz="844550">
                <a:lnSpc>
                  <a:spcPct val="90000"/>
                </a:lnSpc>
                <a:spcBef>
                  <a:spcPct val="0"/>
                </a:spcBef>
                <a:spcAft>
                  <a:spcPct val="35000"/>
                </a:spcAft>
              </a:pPr>
              <a:endParaRPr lang="en-US" sz="1900"/>
            </a:p>
          </p:txBody>
        </p:sp>
        <p:sp>
          <p:nvSpPr>
            <p:cNvPr id="15" name="Freeform 14">
              <a:extLst>
                <a:ext uri="{FF2B5EF4-FFF2-40B4-BE49-F238E27FC236}">
                  <a16:creationId xmlns:a16="http://schemas.microsoft.com/office/drawing/2014/main" id="{D0E8C03F-9D34-4D8A-B616-F37F34550746}"/>
                </a:ext>
              </a:extLst>
            </p:cNvPr>
            <p:cNvSpPr/>
            <p:nvPr/>
          </p:nvSpPr>
          <p:spPr>
            <a:xfrm>
              <a:off x="7216551" y="2175252"/>
              <a:ext cx="1737360" cy="1828800"/>
            </a:xfrm>
            <a:custGeom>
              <a:avLst/>
              <a:gdLst>
                <a:gd name="connsiteX0" fmla="*/ 0 w 1692595"/>
                <a:gd name="connsiteY0" fmla="*/ 169260 h 1692595"/>
                <a:gd name="connsiteX1" fmla="*/ 169260 w 1692595"/>
                <a:gd name="connsiteY1" fmla="*/ 0 h 1692595"/>
                <a:gd name="connsiteX2" fmla="*/ 1523336 w 1692595"/>
                <a:gd name="connsiteY2" fmla="*/ 0 h 1692595"/>
                <a:gd name="connsiteX3" fmla="*/ 1692596 w 1692595"/>
                <a:gd name="connsiteY3" fmla="*/ 169260 h 1692595"/>
                <a:gd name="connsiteX4" fmla="*/ 1692595 w 1692595"/>
                <a:gd name="connsiteY4" fmla="*/ 1523336 h 1692595"/>
                <a:gd name="connsiteX5" fmla="*/ 1523335 w 1692595"/>
                <a:gd name="connsiteY5" fmla="*/ 1692596 h 1692595"/>
                <a:gd name="connsiteX6" fmla="*/ 169260 w 1692595"/>
                <a:gd name="connsiteY6" fmla="*/ 1692595 h 1692595"/>
                <a:gd name="connsiteX7" fmla="*/ 0 w 1692595"/>
                <a:gd name="connsiteY7" fmla="*/ 1523335 h 1692595"/>
                <a:gd name="connsiteX8" fmla="*/ 0 w 1692595"/>
                <a:gd name="connsiteY8" fmla="*/ 169260 h 169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2595" h="1692595">
                  <a:moveTo>
                    <a:pt x="0" y="169260"/>
                  </a:moveTo>
                  <a:cubicBezTo>
                    <a:pt x="0" y="75780"/>
                    <a:pt x="75780" y="0"/>
                    <a:pt x="169260" y="0"/>
                  </a:cubicBezTo>
                  <a:lnTo>
                    <a:pt x="1523336" y="0"/>
                  </a:lnTo>
                  <a:cubicBezTo>
                    <a:pt x="1616816" y="0"/>
                    <a:pt x="1692596" y="75780"/>
                    <a:pt x="1692596" y="169260"/>
                  </a:cubicBezTo>
                  <a:cubicBezTo>
                    <a:pt x="1692596" y="620619"/>
                    <a:pt x="1692595" y="1071977"/>
                    <a:pt x="1692595" y="1523336"/>
                  </a:cubicBezTo>
                  <a:cubicBezTo>
                    <a:pt x="1692595" y="1616816"/>
                    <a:pt x="1616815" y="1692596"/>
                    <a:pt x="1523335" y="1692596"/>
                  </a:cubicBezTo>
                  <a:lnTo>
                    <a:pt x="169260" y="1692595"/>
                  </a:lnTo>
                  <a:cubicBezTo>
                    <a:pt x="75780" y="1692595"/>
                    <a:pt x="0" y="1616815"/>
                    <a:pt x="0" y="1523335"/>
                  </a:cubicBezTo>
                  <a:lnTo>
                    <a:pt x="0" y="169260"/>
                  </a:lnTo>
                  <a:close/>
                </a:path>
              </a:pathLst>
            </a:custGeom>
            <a:solidFill>
              <a:schemeClr val="accent2"/>
            </a:solidFill>
            <a:ln>
              <a:solidFill>
                <a:schemeClr val="tx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5774" tIns="125774" rIns="125774" bIns="125774" numCol="1" spcCol="1270" anchor="ctr" anchorCtr="0">
              <a:noAutofit/>
            </a:bodyPr>
            <a:lstStyle/>
            <a:p>
              <a:pPr algn="ctr" defTabSz="889000">
                <a:lnSpc>
                  <a:spcPct val="90000"/>
                </a:lnSpc>
                <a:spcBef>
                  <a:spcPct val="0"/>
                </a:spcBef>
                <a:spcAft>
                  <a:spcPct val="35000"/>
                </a:spcAft>
              </a:pPr>
              <a:r>
                <a:rPr lang="en-US" sz="2000" b="1">
                  <a:solidFill>
                    <a:schemeClr val="tx1"/>
                  </a:solidFill>
                  <a:effectLst>
                    <a:outerShdw blurRad="38100" dist="38100" dir="2700000" algn="tl">
                      <a:srgbClr val="000000">
                        <a:alpha val="43137"/>
                      </a:srgbClr>
                    </a:outerShdw>
                  </a:effectLst>
                  <a:cs typeface="Arial" panose="020B0604020202020204" pitchFamily="34" charset="0"/>
                </a:rPr>
                <a:t>Circulate through the room and monitor students</a:t>
              </a:r>
            </a:p>
          </p:txBody>
        </p:sp>
      </p:grpSp>
      <p:sp>
        <p:nvSpPr>
          <p:cNvPr id="19" name="Slide Number Placeholder 4">
            <a:extLst>
              <a:ext uri="{FF2B5EF4-FFF2-40B4-BE49-F238E27FC236}">
                <a16:creationId xmlns:a16="http://schemas.microsoft.com/office/drawing/2014/main" id="{0D138D22-6F84-47DC-A97A-3D137BC7B81C}"/>
              </a:ext>
            </a:extLst>
          </p:cNvPr>
          <p:cNvSpPr txBox="1">
            <a:spLocks/>
          </p:cNvSpPr>
          <p:nvPr/>
        </p:nvSpPr>
        <p:spPr>
          <a:xfrm>
            <a:off x="6759530" y="6356350"/>
            <a:ext cx="683339" cy="507024"/>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79</a:t>
            </a:fld>
            <a:endParaRPr lang="en-US">
              <a:solidFill>
                <a:schemeClr val="bg1"/>
              </a:solidFill>
            </a:endParaRPr>
          </a:p>
        </p:txBody>
      </p:sp>
    </p:spTree>
    <p:extLst>
      <p:ext uri="{BB962C8B-B14F-4D97-AF65-F5344CB8AC3E}">
        <p14:creationId xmlns:p14="http://schemas.microsoft.com/office/powerpoint/2010/main" val="195418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C183D7F6-B498-43B3-948B-1728B52AA6E4}">
                <adec:decorative xmlns:adec="http://schemas.microsoft.com/office/drawing/2017/decorative" val="1"/>
              </a:ext>
            </a:extLst>
          </p:cNvPr>
          <p:cNvSpPr>
            <a:spLocks noGrp="1" noChangeArrowheads="1"/>
          </p:cNvSpPr>
          <p:nvPr>
            <p:ph type="title"/>
          </p:nvPr>
        </p:nvSpPr>
        <p:spPr/>
        <p:txBody>
          <a:bodyPr>
            <a:normAutofit/>
          </a:bodyPr>
          <a:lstStyle/>
          <a:p>
            <a:pPr eaLnBrk="1" hangingPunct="1"/>
            <a:r>
              <a:rPr lang="en-US" altLang="en-US" sz="4000"/>
              <a:t>Test Vendor</a:t>
            </a:r>
          </a:p>
        </p:txBody>
      </p:sp>
      <p:sp>
        <p:nvSpPr>
          <p:cNvPr id="34819" name="Rectangle 3">
            <a:extLst>
              <a:ext uri="{C183D7F6-B498-43B3-948B-1728B52AA6E4}">
                <adec:decorative xmlns:adec="http://schemas.microsoft.com/office/drawing/2017/decorative" val="1"/>
              </a:ext>
            </a:extLst>
          </p:cNvPr>
          <p:cNvSpPr>
            <a:spLocks noGrp="1" noChangeArrowheads="1"/>
          </p:cNvSpPr>
          <p:nvPr>
            <p:ph type="body" sz="quarter" idx="13"/>
          </p:nvPr>
        </p:nvSpPr>
        <p:spPr>
          <a:xfrm>
            <a:off x="259762" y="1412710"/>
            <a:ext cx="9188715" cy="4901324"/>
          </a:xfrm>
          <a:prstGeom prst="rect">
            <a:avLst/>
          </a:prstGeom>
        </p:spPr>
        <p:txBody>
          <a:bodyPr vert="horz" lIns="91440" tIns="45720" rIns="91440" bIns="45720" rtlCol="0" anchor="t">
            <a:normAutofit/>
          </a:bodyPr>
          <a:lstStyle/>
          <a:p>
            <a:pPr marL="457200" lvl="1" indent="0">
              <a:buClr>
                <a:srgbClr val="92D050"/>
              </a:buClr>
              <a:buNone/>
            </a:pPr>
            <a:endParaRPr lang="en-US" altLang="en-US">
              <a:solidFill>
                <a:srgbClr val="000000"/>
              </a:solidFill>
            </a:endParaRPr>
          </a:p>
          <a:p>
            <a:pPr marL="457200" lvl="1" indent="0">
              <a:buClr>
                <a:srgbClr val="92D050"/>
              </a:buClr>
              <a:buNone/>
            </a:pPr>
            <a:r>
              <a:rPr lang="en-US" altLang="en-US">
                <a:cs typeface="Times New Roman"/>
              </a:rPr>
              <a:t>Data Recognition Corporation</a:t>
            </a:r>
            <a:r>
              <a:rPr lang="en-US" altLang="en-US" baseline="30000">
                <a:cs typeface="Times New Roman"/>
              </a:rPr>
              <a:t>®</a:t>
            </a:r>
            <a:r>
              <a:rPr lang="en-US" altLang="en-US">
                <a:cs typeface="Times New Roman"/>
              </a:rPr>
              <a:t> (DRC) serves as the operational test vendor for ACCESS for ELLs®, both online and paper.</a:t>
            </a:r>
          </a:p>
          <a:p>
            <a:pPr eaLnBrk="1" hangingPunct="1">
              <a:buFontTx/>
              <a:buNone/>
            </a:pPr>
            <a:endParaRPr lang="en-US" altLang="en-US">
              <a:solidFill>
                <a:srgbClr val="000000"/>
              </a:solidFill>
            </a:endParaRPr>
          </a:p>
        </p:txBody>
      </p:sp>
      <p:pic>
        <p:nvPicPr>
          <p:cNvPr id="34820" name="Picture 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38675" y="3500438"/>
            <a:ext cx="291465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A1CCABA1-91C4-424C-9702-64F1C7B1FB62}"/>
              </a:ext>
            </a:extLst>
          </p:cNvPr>
          <p:cNvSpPr>
            <a:spLocks noGrp="1"/>
          </p:cNvSpPr>
          <p:nvPr>
            <p:ph type="sldNum" sz="quarter" idx="4294967295"/>
          </p:nvPr>
        </p:nvSpPr>
        <p:spPr>
          <a:xfrm>
            <a:off x="6705301" y="6418412"/>
            <a:ext cx="683339" cy="365125"/>
          </a:xfrm>
        </p:spPr>
        <p:txBody>
          <a:bodyPr/>
          <a:lstStyle/>
          <a:p>
            <a:fld id="{91BD7323-49BF-4C97-8773-5EC64C492009}" type="slidenum">
              <a:rPr lang="en-US" smtClean="0">
                <a:solidFill>
                  <a:schemeClr val="bg1"/>
                </a:solidFill>
              </a:rPr>
              <a:t>8</a:t>
            </a:fld>
            <a:endParaRPr lang="en-US">
              <a:solidFill>
                <a:schemeClr val="bg1"/>
              </a:solidFill>
            </a:endParaRPr>
          </a:p>
        </p:txBody>
      </p:sp>
    </p:spTree>
    <p:custDataLst>
      <p:tags r:id="rId1"/>
    </p:custDataLst>
    <p:extLst>
      <p:ext uri="{BB962C8B-B14F-4D97-AF65-F5344CB8AC3E}">
        <p14:creationId xmlns:p14="http://schemas.microsoft.com/office/powerpoint/2010/main" val="36054035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05922" y="39721"/>
            <a:ext cx="8596668" cy="1320800"/>
          </a:xfrm>
        </p:spPr>
        <p:txBody>
          <a:bodyPr>
            <a:normAutofit/>
          </a:bodyPr>
          <a:lstStyle/>
          <a:p>
            <a:r>
              <a:rPr lang="en-US" altLang="en-US"/>
              <a:t>ACCESS for ELLs® Administration</a:t>
            </a:r>
          </a:p>
        </p:txBody>
      </p:sp>
      <p:sp>
        <p:nvSpPr>
          <p:cNvPr id="3" name="Content Placeholder 2"/>
          <p:cNvSpPr>
            <a:spLocks noGrp="1"/>
          </p:cNvSpPr>
          <p:nvPr>
            <p:ph type="body" sz="quarter" idx="13"/>
          </p:nvPr>
        </p:nvSpPr>
        <p:spPr>
          <a:xfrm>
            <a:off x="469360" y="1438804"/>
            <a:ext cx="10342666" cy="4901324"/>
          </a:xfrm>
        </p:spPr>
        <p:txBody>
          <a:bodyPr>
            <a:normAutofit/>
          </a:bodyPr>
          <a:lstStyle/>
          <a:p>
            <a:r>
              <a:rPr lang="en-US"/>
              <a:t>New personnel to your district will need their own ACCESS Training password. Do not share your ACCESS passwords.</a:t>
            </a:r>
          </a:p>
          <a:p>
            <a:r>
              <a:rPr lang="en-US"/>
              <a:t>DACs will need to contact </a:t>
            </a:r>
            <a:r>
              <a:rPr lang="en-US">
                <a:hlinkClick r:id="rId3"/>
              </a:rPr>
              <a:t>Chris Williams </a:t>
            </a:r>
            <a:r>
              <a:rPr lang="en-US"/>
              <a:t>for ACCESS passwords.</a:t>
            </a:r>
          </a:p>
          <a:p>
            <a:r>
              <a:rPr lang="en-US"/>
              <a:t>It is a secure test.</a:t>
            </a:r>
          </a:p>
          <a:p>
            <a:r>
              <a:rPr lang="en-US"/>
              <a:t>Test booklets may not be distributed to teachers and administrators prior to the testing dates.</a:t>
            </a:r>
          </a:p>
          <a:p>
            <a:r>
              <a:rPr lang="en-US"/>
              <a:t>Seating charts and rosters are required for all state-required assessments.</a:t>
            </a:r>
          </a:p>
          <a:p>
            <a:endParaRPr lang="en-US"/>
          </a:p>
          <a:p>
            <a:endParaRPr lang="en-US"/>
          </a:p>
        </p:txBody>
      </p:sp>
      <p:sp>
        <p:nvSpPr>
          <p:cNvPr id="5" name="Slide Number Placeholder 4">
            <a:extLst>
              <a:ext uri="{FF2B5EF4-FFF2-40B4-BE49-F238E27FC236}">
                <a16:creationId xmlns:a16="http://schemas.microsoft.com/office/drawing/2014/main" id="{DD0BBC42-B52F-44AA-A8DE-C6D00086F8BE}"/>
              </a:ext>
            </a:extLst>
          </p:cNvPr>
          <p:cNvSpPr>
            <a:spLocks noGrp="1"/>
          </p:cNvSpPr>
          <p:nvPr>
            <p:ph type="sldNum" sz="quarter" idx="4294967295"/>
          </p:nvPr>
        </p:nvSpPr>
        <p:spPr>
          <a:xfrm>
            <a:off x="6724743" y="6418412"/>
            <a:ext cx="683339" cy="365125"/>
          </a:xfrm>
        </p:spPr>
        <p:txBody>
          <a:bodyPr/>
          <a:lstStyle/>
          <a:p>
            <a:fld id="{91BD7323-49BF-4C97-8773-5EC64C492009}" type="slidenum">
              <a:rPr lang="en-US" smtClean="0">
                <a:solidFill>
                  <a:schemeClr val="bg1"/>
                </a:solidFill>
              </a:rPr>
              <a:t>80</a:t>
            </a:fld>
            <a:endParaRPr lang="en-US">
              <a:solidFill>
                <a:schemeClr val="bg1"/>
              </a:solidFill>
            </a:endParaRPr>
          </a:p>
        </p:txBody>
      </p:sp>
    </p:spTree>
    <p:extLst>
      <p:ext uri="{BB962C8B-B14F-4D97-AF65-F5344CB8AC3E}">
        <p14:creationId xmlns:p14="http://schemas.microsoft.com/office/powerpoint/2010/main" val="3059360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56EC-6552-4431-9F36-B26B6A0C7D2C}"/>
              </a:ext>
            </a:extLst>
          </p:cNvPr>
          <p:cNvSpPr>
            <a:spLocks noGrp="1"/>
          </p:cNvSpPr>
          <p:nvPr>
            <p:ph type="title"/>
          </p:nvPr>
        </p:nvSpPr>
        <p:spPr>
          <a:xfrm>
            <a:off x="396210" y="223818"/>
            <a:ext cx="10381036" cy="1229295"/>
          </a:xfrm>
        </p:spPr>
        <p:txBody>
          <a:bodyPr>
            <a:normAutofit/>
          </a:bodyPr>
          <a:lstStyle/>
          <a:p>
            <a:r>
              <a:rPr lang="en-US" sz="4000"/>
              <a:t>ACCESS for ELLs Online Materials</a:t>
            </a:r>
          </a:p>
        </p:txBody>
      </p:sp>
      <p:pic>
        <p:nvPicPr>
          <p:cNvPr id="2050" name="Picture 2" descr="It is the front cover of the grades 4-12 ACCESS for ELLs Online Test administrator script when testing.">
            <a:extLst>
              <a:ext uri="{FF2B5EF4-FFF2-40B4-BE49-F238E27FC236}">
                <a16:creationId xmlns:a16="http://schemas.microsoft.com/office/drawing/2014/main" id="{A86A73EA-EF95-E10F-310D-7FB5704AF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963" y="1874520"/>
            <a:ext cx="2891209" cy="374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t is the front cover of the grade 2-3 Tier B/C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EB63C1F9-057A-DC23-C26A-5870C53C5C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874520"/>
            <a:ext cx="3021496" cy="3742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t is the front cover of the grade 1 Tier  A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40CF0825-D6E7-0398-3BA6-0DE34C22D6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8069" y="1785663"/>
            <a:ext cx="3286112" cy="395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3">
            <a:extLst>
              <a:ext uri="{FF2B5EF4-FFF2-40B4-BE49-F238E27FC236}">
                <a16:creationId xmlns:a16="http://schemas.microsoft.com/office/drawing/2014/main" id="{85ADC44C-9260-40E2-9C62-A6470B9A8F85}"/>
              </a:ext>
            </a:extLst>
          </p:cNvPr>
          <p:cNvSpPr txBox="1">
            <a:spLocks/>
          </p:cNvSpPr>
          <p:nvPr/>
        </p:nvSpPr>
        <p:spPr>
          <a:xfrm>
            <a:off x="6866786" y="6418412"/>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81</a:t>
            </a:fld>
            <a:endParaRPr lang="en-US">
              <a:solidFill>
                <a:schemeClr val="bg1"/>
              </a:solidFill>
            </a:endParaRPr>
          </a:p>
        </p:txBody>
      </p:sp>
    </p:spTree>
    <p:extLst>
      <p:ext uri="{BB962C8B-B14F-4D97-AF65-F5344CB8AC3E}">
        <p14:creationId xmlns:p14="http://schemas.microsoft.com/office/powerpoint/2010/main" val="28135144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848" y="74463"/>
            <a:ext cx="11952303" cy="1320800"/>
          </a:xfrm>
        </p:spPr>
        <p:txBody>
          <a:bodyPr>
            <a:normAutofit/>
          </a:bodyPr>
          <a:lstStyle/>
          <a:p>
            <a:r>
              <a:rPr lang="en-US" sz="4000"/>
              <a:t>Student Transfers Out of State Before Testing Window</a:t>
            </a:r>
          </a:p>
        </p:txBody>
      </p:sp>
      <p:sp>
        <p:nvSpPr>
          <p:cNvPr id="3" name="Text Placeholder 2"/>
          <p:cNvSpPr>
            <a:spLocks noGrp="1"/>
          </p:cNvSpPr>
          <p:nvPr>
            <p:ph type="body" sz="quarter" idx="13"/>
          </p:nvPr>
        </p:nvSpPr>
        <p:spPr>
          <a:xfrm>
            <a:off x="362343" y="1699650"/>
            <a:ext cx="10616509" cy="4901324"/>
          </a:xfrm>
        </p:spPr>
        <p:txBody>
          <a:bodyPr>
            <a:normAutofit/>
          </a:bodyPr>
          <a:lstStyle/>
          <a:p>
            <a:r>
              <a:rPr lang="en-US" sz="3200"/>
              <a:t>Annotate where the student transferred and date of withdrawal, then delete the student from the ACCESS roster in the spring.</a:t>
            </a:r>
          </a:p>
          <a:p>
            <a:r>
              <a:rPr lang="en-US" sz="3200"/>
              <a:t>Do not assign the student a test booklet.</a:t>
            </a:r>
          </a:p>
          <a:p>
            <a:r>
              <a:rPr lang="en-US" sz="3200"/>
              <a:t>If a pre-id label was applied to the test booklet, affix a do not process label over top of the pre-id label and send back with non-scorable materials.</a:t>
            </a:r>
          </a:p>
        </p:txBody>
      </p:sp>
      <p:sp>
        <p:nvSpPr>
          <p:cNvPr id="7" name="Slide Number Placeholder 6">
            <a:extLst>
              <a:ext uri="{FF2B5EF4-FFF2-40B4-BE49-F238E27FC236}">
                <a16:creationId xmlns:a16="http://schemas.microsoft.com/office/drawing/2014/main" id="{95287FED-BA60-47F0-B2DE-2A92FB60947A}"/>
              </a:ext>
            </a:extLst>
          </p:cNvPr>
          <p:cNvSpPr>
            <a:spLocks noGrp="1"/>
          </p:cNvSpPr>
          <p:nvPr>
            <p:ph type="sldNum" sz="quarter" idx="4294967295"/>
          </p:nvPr>
        </p:nvSpPr>
        <p:spPr>
          <a:xfrm>
            <a:off x="6799544" y="6418412"/>
            <a:ext cx="683339" cy="365125"/>
          </a:xfrm>
        </p:spPr>
        <p:txBody>
          <a:bodyPr/>
          <a:lstStyle/>
          <a:p>
            <a:fld id="{91BD7323-49BF-4C97-8773-5EC64C492009}" type="slidenum">
              <a:rPr lang="en-US" smtClean="0">
                <a:solidFill>
                  <a:schemeClr val="bg1"/>
                </a:solidFill>
              </a:rPr>
              <a:t>82</a:t>
            </a:fld>
            <a:endParaRPr lang="en-US">
              <a:solidFill>
                <a:schemeClr val="bg1"/>
              </a:solidFill>
            </a:endParaRPr>
          </a:p>
        </p:txBody>
      </p:sp>
    </p:spTree>
    <p:extLst>
      <p:ext uri="{BB962C8B-B14F-4D97-AF65-F5344CB8AC3E}">
        <p14:creationId xmlns:p14="http://schemas.microsoft.com/office/powerpoint/2010/main" val="36118451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C8E46-EE42-4C4D-981C-C40315573819}"/>
              </a:ext>
            </a:extLst>
          </p:cNvPr>
          <p:cNvSpPr>
            <a:spLocks noGrp="1"/>
          </p:cNvSpPr>
          <p:nvPr>
            <p:ph type="title"/>
          </p:nvPr>
        </p:nvSpPr>
        <p:spPr>
          <a:xfrm>
            <a:off x="0" y="-160774"/>
            <a:ext cx="8596668" cy="1320800"/>
          </a:xfrm>
        </p:spPr>
        <p:txBody>
          <a:bodyPr/>
          <a:lstStyle/>
          <a:p>
            <a:r>
              <a:rPr lang="en-US"/>
              <a:t>Monitoring and Test Security</a:t>
            </a:r>
          </a:p>
        </p:txBody>
      </p:sp>
      <p:sp>
        <p:nvSpPr>
          <p:cNvPr id="3" name="Text Placeholder 2">
            <a:extLst>
              <a:ext uri="{FF2B5EF4-FFF2-40B4-BE49-F238E27FC236}">
                <a16:creationId xmlns:a16="http://schemas.microsoft.com/office/drawing/2014/main" id="{79161662-5E29-45C5-A306-15FDBB6D4AA5}"/>
              </a:ext>
            </a:extLst>
          </p:cNvPr>
          <p:cNvSpPr>
            <a:spLocks noGrp="1"/>
          </p:cNvSpPr>
          <p:nvPr>
            <p:ph type="body" sz="quarter" idx="13"/>
          </p:nvPr>
        </p:nvSpPr>
        <p:spPr>
          <a:xfrm>
            <a:off x="186157" y="978338"/>
            <a:ext cx="11819686" cy="4901324"/>
          </a:xfrm>
        </p:spPr>
        <p:txBody>
          <a:bodyPr>
            <a:normAutofit fontScale="92500" lnSpcReduction="10000"/>
          </a:bodyPr>
          <a:lstStyle/>
          <a:p>
            <a:r>
              <a:rPr lang="en-US"/>
              <a:t>Review the testing procedures prior to testing. As always, students must do their own work on ACCESS for ELLs. To help ensure this is the case, it is required that districts do not allow students to take any Internet-connected devices, such as cell phones, smartwatches, or Bluetooth headsets, into the testing room unless a student has a medical issue that requires it. For medical reasons, if it could be left on the teacher’s desk close to the student. </a:t>
            </a:r>
          </a:p>
          <a:p>
            <a:r>
              <a:rPr lang="en-US"/>
              <a:t>Monitor the room to ensure students are working independently and not using cell phones or other devices during testing.</a:t>
            </a:r>
          </a:p>
          <a:p>
            <a:r>
              <a:rPr lang="en-US">
                <a:ea typeface="+mn-lt"/>
                <a:cs typeface="+mn-lt"/>
              </a:rPr>
              <a:t>Watch for students who pause for a long time and encourage those students to move on. </a:t>
            </a:r>
          </a:p>
          <a:p>
            <a:r>
              <a:rPr lang="en-US">
                <a:ea typeface="+mn-lt"/>
                <a:cs typeface="+mn-lt"/>
              </a:rPr>
              <a:t>Watch for students who click through the test rapidly and encourage those students to do their best on each item.</a:t>
            </a:r>
            <a:endParaRPr lang="en-US"/>
          </a:p>
          <a:p>
            <a:r>
              <a:rPr lang="en-US"/>
              <a:t>Copied or plagiarized responses will result in a student’s score being invalidated.</a:t>
            </a:r>
          </a:p>
          <a:p>
            <a:pPr marL="0" indent="0">
              <a:buNone/>
            </a:pPr>
            <a:endParaRPr lang="en-US"/>
          </a:p>
        </p:txBody>
      </p:sp>
      <p:sp>
        <p:nvSpPr>
          <p:cNvPr id="7" name="Slide Number Placeholder 6">
            <a:extLst>
              <a:ext uri="{FF2B5EF4-FFF2-40B4-BE49-F238E27FC236}">
                <a16:creationId xmlns:a16="http://schemas.microsoft.com/office/drawing/2014/main" id="{A60169AC-6073-4E69-A20E-6660C5F45AF7}"/>
              </a:ext>
            </a:extLst>
          </p:cNvPr>
          <p:cNvSpPr>
            <a:spLocks noGrp="1"/>
          </p:cNvSpPr>
          <p:nvPr>
            <p:ph type="sldNum" sz="quarter" idx="4294967295"/>
          </p:nvPr>
        </p:nvSpPr>
        <p:spPr>
          <a:xfrm>
            <a:off x="6904407" y="6445719"/>
            <a:ext cx="683339" cy="365125"/>
          </a:xfrm>
        </p:spPr>
        <p:txBody>
          <a:bodyPr/>
          <a:lstStyle/>
          <a:p>
            <a:fld id="{91BD7323-49BF-4C97-8773-5EC64C492009}" type="slidenum">
              <a:rPr lang="en-US" smtClean="0">
                <a:solidFill>
                  <a:schemeClr val="bg1"/>
                </a:solidFill>
              </a:rPr>
              <a:t>83</a:t>
            </a:fld>
            <a:endParaRPr lang="en-US">
              <a:solidFill>
                <a:schemeClr val="bg1"/>
              </a:solidFill>
            </a:endParaRPr>
          </a:p>
        </p:txBody>
      </p:sp>
    </p:spTree>
    <p:extLst>
      <p:ext uri="{BB962C8B-B14F-4D97-AF65-F5344CB8AC3E}">
        <p14:creationId xmlns:p14="http://schemas.microsoft.com/office/powerpoint/2010/main" val="11143993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818" y="41626"/>
            <a:ext cx="11526934" cy="1320800"/>
          </a:xfrm>
        </p:spPr>
        <p:txBody>
          <a:bodyPr>
            <a:normAutofit/>
          </a:bodyPr>
          <a:lstStyle/>
          <a:p>
            <a:r>
              <a:rPr lang="en-US" sz="3600"/>
              <a:t>Student Transfers Districts During Testing Window</a:t>
            </a:r>
          </a:p>
        </p:txBody>
      </p:sp>
      <p:sp>
        <p:nvSpPr>
          <p:cNvPr id="3" name="Text Placeholder 2"/>
          <p:cNvSpPr>
            <a:spLocks noGrp="1"/>
          </p:cNvSpPr>
          <p:nvPr>
            <p:ph type="body" sz="quarter" idx="13"/>
          </p:nvPr>
        </p:nvSpPr>
        <p:spPr>
          <a:xfrm>
            <a:off x="306837" y="1382646"/>
            <a:ext cx="11406915" cy="4901324"/>
          </a:xfrm>
        </p:spPr>
        <p:txBody>
          <a:bodyPr>
            <a:normAutofit/>
          </a:bodyPr>
          <a:lstStyle/>
          <a:p>
            <a:pPr marL="0" indent="0">
              <a:buNone/>
            </a:pPr>
            <a:r>
              <a:rPr lang="en-US"/>
              <a:t>Paper-Pencil Testing: </a:t>
            </a:r>
          </a:p>
          <a:p>
            <a:r>
              <a:rPr lang="en-US"/>
              <a:t>Send the test booklet by certified mail or hand deliver to new district.</a:t>
            </a:r>
          </a:p>
          <a:p>
            <a:r>
              <a:rPr lang="en-US"/>
              <a:t>Complete testing the student in the new district.</a:t>
            </a:r>
          </a:p>
          <a:p>
            <a:r>
              <a:rPr lang="en-US"/>
              <a:t>Send the test booklet back by certified mail or hand deliver so it can be shipped back with previous district’s test materials.</a:t>
            </a:r>
          </a:p>
          <a:p>
            <a:pPr marL="0" indent="0">
              <a:buNone/>
            </a:pPr>
            <a:r>
              <a:rPr lang="en-US"/>
              <a:t>Online Testing:</a:t>
            </a:r>
          </a:p>
          <a:p>
            <a:r>
              <a:rPr lang="en-US"/>
              <a:t>Complete the transfer form in WIDA AMS.</a:t>
            </a:r>
          </a:p>
          <a:p>
            <a:r>
              <a:rPr lang="en-US"/>
              <a:t>Records will be merged for the new district.</a:t>
            </a:r>
          </a:p>
          <a:p>
            <a:endParaRPr lang="en-US"/>
          </a:p>
          <a:p>
            <a:pPr marL="0" indent="0">
              <a:buNone/>
            </a:pPr>
            <a:endParaRPr lang="en-US"/>
          </a:p>
          <a:p>
            <a:endParaRPr lang="en-US"/>
          </a:p>
        </p:txBody>
      </p:sp>
      <p:sp>
        <p:nvSpPr>
          <p:cNvPr id="7" name="Slide Number Placeholder 6">
            <a:extLst>
              <a:ext uri="{FF2B5EF4-FFF2-40B4-BE49-F238E27FC236}">
                <a16:creationId xmlns:a16="http://schemas.microsoft.com/office/drawing/2014/main" id="{7CEB20F7-E034-4251-8309-67FC9A642DF8}"/>
              </a:ext>
            </a:extLst>
          </p:cNvPr>
          <p:cNvSpPr>
            <a:spLocks noGrp="1"/>
          </p:cNvSpPr>
          <p:nvPr>
            <p:ph type="sldNum" sz="quarter" idx="4294967295"/>
          </p:nvPr>
        </p:nvSpPr>
        <p:spPr>
          <a:xfrm>
            <a:off x="6904407" y="6434617"/>
            <a:ext cx="683339" cy="365125"/>
          </a:xfrm>
        </p:spPr>
        <p:txBody>
          <a:bodyPr/>
          <a:lstStyle/>
          <a:p>
            <a:fld id="{91BD7323-49BF-4C97-8773-5EC64C492009}" type="slidenum">
              <a:rPr lang="en-US" smtClean="0">
                <a:solidFill>
                  <a:schemeClr val="bg1"/>
                </a:solidFill>
              </a:rPr>
              <a:t>84</a:t>
            </a:fld>
            <a:endParaRPr lang="en-US">
              <a:solidFill>
                <a:schemeClr val="bg1"/>
              </a:solidFill>
            </a:endParaRPr>
          </a:p>
        </p:txBody>
      </p:sp>
    </p:spTree>
    <p:extLst>
      <p:ext uri="{BB962C8B-B14F-4D97-AF65-F5344CB8AC3E}">
        <p14:creationId xmlns:p14="http://schemas.microsoft.com/office/powerpoint/2010/main" val="29358052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1" descr="This is the title for the slide on WIDA AMS" title="WIDA Assessment Management System"/>
          <p:cNvSpPr>
            <a:spLocks noGrp="1"/>
          </p:cNvSpPr>
          <p:nvPr>
            <p:ph type="title"/>
          </p:nvPr>
        </p:nvSpPr>
        <p:spPr>
          <a:xfrm>
            <a:off x="0" y="147555"/>
            <a:ext cx="9638047" cy="1216026"/>
          </a:xfrm>
        </p:spPr>
        <p:txBody>
          <a:bodyPr>
            <a:normAutofit/>
          </a:bodyPr>
          <a:lstStyle/>
          <a:p>
            <a:r>
              <a:rPr lang="en-US" altLang="en-US" sz="3600"/>
              <a:t>WIDA Assessment Management System </a:t>
            </a:r>
            <a:br>
              <a:rPr lang="en-US" altLang="en-US" sz="3600"/>
            </a:br>
            <a:r>
              <a:rPr lang="en-US" altLang="en-US" sz="3600"/>
              <a:t>(WIDA AMS)</a:t>
            </a:r>
          </a:p>
        </p:txBody>
      </p:sp>
      <p:sp>
        <p:nvSpPr>
          <p:cNvPr id="6" name="Rectangle 5">
            <a:extLst>
              <a:ext uri="{FF2B5EF4-FFF2-40B4-BE49-F238E27FC236}">
                <a16:creationId xmlns:a16="http://schemas.microsoft.com/office/drawing/2014/main" id="{D7AAFD91-38EE-4958-BF3A-5B936309DBEE}"/>
              </a:ext>
            </a:extLst>
          </p:cNvPr>
          <p:cNvSpPr/>
          <p:nvPr/>
        </p:nvSpPr>
        <p:spPr>
          <a:xfrm>
            <a:off x="192431" y="1366053"/>
            <a:ext cx="2354425" cy="4031873"/>
          </a:xfrm>
          <a:prstGeom prst="rect">
            <a:avLst/>
          </a:prstGeom>
        </p:spPr>
        <p:txBody>
          <a:bodyPr wrap="square">
            <a:spAutoFit/>
          </a:bodyPr>
          <a:lstStyle/>
          <a:p>
            <a:pPr marL="342900" lvl="0" indent="-342900">
              <a:spcBef>
                <a:spcPts val="600"/>
              </a:spcBef>
              <a:spcAft>
                <a:spcPts val="600"/>
              </a:spcAft>
              <a:buFont typeface="Arial" panose="020B0604020202020204" pitchFamily="34" charset="0"/>
              <a:buChar char="•"/>
            </a:pPr>
            <a:r>
              <a:rPr lang="en-US" sz="2400">
                <a:solidFill>
                  <a:prstClr val="black"/>
                </a:solidFill>
              </a:rPr>
              <a:t>User Management</a:t>
            </a:r>
          </a:p>
          <a:p>
            <a:pPr marL="342900" lvl="0" indent="-342900">
              <a:spcBef>
                <a:spcPts val="600"/>
              </a:spcBef>
              <a:spcAft>
                <a:spcPts val="600"/>
              </a:spcAft>
              <a:buFont typeface="Arial" panose="020B0604020202020204" pitchFamily="34" charset="0"/>
              <a:buChar char="•"/>
            </a:pPr>
            <a:r>
              <a:rPr lang="en-US" sz="2400">
                <a:solidFill>
                  <a:prstClr val="black"/>
                </a:solidFill>
              </a:rPr>
              <a:t>Materials</a:t>
            </a:r>
          </a:p>
          <a:p>
            <a:pPr marL="342900" lvl="0" indent="-342900">
              <a:spcBef>
                <a:spcPts val="600"/>
              </a:spcBef>
              <a:spcAft>
                <a:spcPts val="600"/>
              </a:spcAft>
              <a:buFont typeface="Arial" panose="020B0604020202020204" pitchFamily="34" charset="0"/>
              <a:buChar char="•"/>
            </a:pPr>
            <a:r>
              <a:rPr lang="en-US" sz="2400">
                <a:solidFill>
                  <a:prstClr val="black"/>
                </a:solidFill>
              </a:rPr>
              <a:t>Student Management</a:t>
            </a:r>
          </a:p>
          <a:p>
            <a:pPr marL="342900" lvl="0" indent="-342900">
              <a:spcBef>
                <a:spcPts val="600"/>
              </a:spcBef>
              <a:spcAft>
                <a:spcPts val="600"/>
              </a:spcAft>
              <a:buFont typeface="Arial" panose="020B0604020202020204" pitchFamily="34" charset="0"/>
              <a:buChar char="•"/>
            </a:pPr>
            <a:r>
              <a:rPr lang="en-US" sz="2400">
                <a:solidFill>
                  <a:prstClr val="black"/>
                </a:solidFill>
              </a:rPr>
              <a:t>Test Management</a:t>
            </a:r>
          </a:p>
          <a:p>
            <a:pPr marL="342900" lvl="0" indent="-342900">
              <a:spcBef>
                <a:spcPts val="600"/>
              </a:spcBef>
              <a:spcAft>
                <a:spcPts val="600"/>
              </a:spcAft>
              <a:buFont typeface="Arial" panose="020B0604020202020204" pitchFamily="34" charset="0"/>
              <a:buChar char="•"/>
            </a:pPr>
            <a:r>
              <a:rPr lang="en-US" sz="2400">
                <a:solidFill>
                  <a:prstClr val="black"/>
                </a:solidFill>
              </a:rPr>
              <a:t>Report Delivery</a:t>
            </a:r>
            <a:endParaRPr lang="en-US" sz="2400"/>
          </a:p>
        </p:txBody>
      </p:sp>
      <p:pic>
        <p:nvPicPr>
          <p:cNvPr id="8" name="Picture 7" descr="The WIDA Assessment Management System (WIDA AMS) is the administrative portal for all preparation and testing materials using DRC’s system.  Designated staff will use the WIDA Assessment Management System to access needed downloads, prepare test sessions, as well as order any needed paper materials">
            <a:extLst>
              <a:ext uri="{FF2B5EF4-FFF2-40B4-BE49-F238E27FC236}">
                <a16:creationId xmlns:a16="http://schemas.microsoft.com/office/drawing/2014/main" id="{33CE4D88-C2EC-4B90-BD77-223FADD742EA}"/>
              </a:ext>
            </a:extLst>
          </p:cNvPr>
          <p:cNvPicPr>
            <a:picLocks noChangeAspect="1"/>
          </p:cNvPicPr>
          <p:nvPr/>
        </p:nvPicPr>
        <p:blipFill>
          <a:blip r:embed="rId4"/>
          <a:stretch>
            <a:fillRect/>
          </a:stretch>
        </p:blipFill>
        <p:spPr>
          <a:xfrm>
            <a:off x="3004486" y="1570742"/>
            <a:ext cx="5623326" cy="3541939"/>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Mozilla Firefox, Google Chrome, Safari, and Microsoft Edge are the preferred browser for accessing WIDA AMS">
            <a:extLst>
              <a:ext uri="{FF2B5EF4-FFF2-40B4-BE49-F238E27FC236}">
                <a16:creationId xmlns:a16="http://schemas.microsoft.com/office/drawing/2014/main" id="{F34D8825-B9C0-4448-A7CA-8987FB490E65}"/>
              </a:ext>
            </a:extLst>
          </p:cNvPr>
          <p:cNvPicPr>
            <a:picLocks noChangeAspect="1"/>
          </p:cNvPicPr>
          <p:nvPr/>
        </p:nvPicPr>
        <p:blipFill>
          <a:blip r:embed="rId5"/>
          <a:stretch>
            <a:fillRect/>
          </a:stretch>
        </p:blipFill>
        <p:spPr>
          <a:xfrm>
            <a:off x="8985486" y="616814"/>
            <a:ext cx="850348" cy="850348"/>
          </a:xfrm>
          <a:prstGeom prst="rect">
            <a:avLst/>
          </a:prstGeom>
        </p:spPr>
      </p:pic>
      <p:pic>
        <p:nvPicPr>
          <p:cNvPr id="11" name="Picture 10" descr="&#10;Mozilla Firefox, Google Chrome, Safari, and Microsoft Edge are the preferred browser for accessing WIDA AMS">
            <a:extLst>
              <a:ext uri="{FF2B5EF4-FFF2-40B4-BE49-F238E27FC236}">
                <a16:creationId xmlns:a16="http://schemas.microsoft.com/office/drawing/2014/main" id="{04C3D701-BF79-44AA-BC19-58EFFF7CED27}"/>
              </a:ext>
            </a:extLst>
          </p:cNvPr>
          <p:cNvPicPr>
            <a:picLocks noChangeAspect="1"/>
          </p:cNvPicPr>
          <p:nvPr/>
        </p:nvPicPr>
        <p:blipFill>
          <a:blip r:embed="rId6"/>
          <a:stretch>
            <a:fillRect/>
          </a:stretch>
        </p:blipFill>
        <p:spPr>
          <a:xfrm>
            <a:off x="10150273" y="599414"/>
            <a:ext cx="850348" cy="850348"/>
          </a:xfrm>
          <a:prstGeom prst="rect">
            <a:avLst/>
          </a:prstGeom>
        </p:spPr>
      </p:pic>
      <p:pic>
        <p:nvPicPr>
          <p:cNvPr id="12" name="Picture 8" descr="Resources - Safari - Apple Developer">
            <a:extLst>
              <a:ext uri="{FF2B5EF4-FFF2-40B4-BE49-F238E27FC236}">
                <a16:creationId xmlns:a16="http://schemas.microsoft.com/office/drawing/2014/main" id="{A2B08AAC-0E3A-46E4-86EF-4EEC5A70D38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0443" t="11047" r="29307" b="11590"/>
          <a:stretch/>
        </p:blipFill>
        <p:spPr bwMode="auto">
          <a:xfrm>
            <a:off x="9033615" y="1511247"/>
            <a:ext cx="842732" cy="850348"/>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descr="Microsoft unveils new Edge browser logo that no longer looks like Internet  Explorer - The Verge">
            <a:extLst>
              <a:ext uri="{FF2B5EF4-FFF2-40B4-BE49-F238E27FC236}">
                <a16:creationId xmlns:a16="http://schemas.microsoft.com/office/drawing/2014/main" id="{E6A18AE7-6874-4F34-8CD9-F19E0941075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196" t="6368" r="19886" b="5831"/>
          <a:stretch/>
        </p:blipFill>
        <p:spPr bwMode="auto">
          <a:xfrm>
            <a:off x="10238273" y="1449762"/>
            <a:ext cx="870454" cy="850348"/>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4A223FC1-940E-4959-98F3-B4EBF7642437}"/>
              </a:ext>
            </a:extLst>
          </p:cNvPr>
          <p:cNvSpPr>
            <a:spLocks noGrp="1"/>
          </p:cNvSpPr>
          <p:nvPr>
            <p:ph type="sldNum" sz="quarter" idx="4294967295"/>
          </p:nvPr>
        </p:nvSpPr>
        <p:spPr>
          <a:xfrm>
            <a:off x="7053217" y="6461464"/>
            <a:ext cx="683339" cy="365125"/>
          </a:xfrm>
        </p:spPr>
        <p:txBody>
          <a:bodyPr/>
          <a:lstStyle/>
          <a:p>
            <a:fld id="{91BD7323-49BF-4C97-8773-5EC64C492009}" type="slidenum">
              <a:rPr lang="en-US" smtClean="0">
                <a:solidFill>
                  <a:schemeClr val="bg1"/>
                </a:solidFill>
              </a:rPr>
              <a:t>85</a:t>
            </a:fld>
            <a:endParaRPr lang="en-US">
              <a:solidFill>
                <a:schemeClr val="bg1"/>
              </a:solidFill>
            </a:endParaRPr>
          </a:p>
        </p:txBody>
      </p:sp>
    </p:spTree>
    <p:custDataLst>
      <p:tags r:id="rId1"/>
    </p:custDataLst>
    <p:extLst>
      <p:ext uri="{BB962C8B-B14F-4D97-AF65-F5344CB8AC3E}">
        <p14:creationId xmlns:p14="http://schemas.microsoft.com/office/powerpoint/2010/main" val="47576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39148" y="277061"/>
            <a:ext cx="10743217" cy="674688"/>
          </a:xfrm>
        </p:spPr>
        <p:txBody>
          <a:bodyPr>
            <a:noAutofit/>
          </a:bodyPr>
          <a:lstStyle/>
          <a:p>
            <a:r>
              <a:rPr lang="en-US" altLang="en-US" sz="3600"/>
              <a:t>WIDA Assessment Management System (WIDA AMS)</a:t>
            </a:r>
          </a:p>
        </p:txBody>
      </p:sp>
      <p:sp>
        <p:nvSpPr>
          <p:cNvPr id="49155" name="Content Placeholder 2"/>
          <p:cNvSpPr>
            <a:spLocks noGrp="1"/>
          </p:cNvSpPr>
          <p:nvPr>
            <p:ph idx="4294967295"/>
          </p:nvPr>
        </p:nvSpPr>
        <p:spPr>
          <a:xfrm>
            <a:off x="192363" y="1732713"/>
            <a:ext cx="11807273" cy="4848225"/>
          </a:xfrm>
          <a:prstGeom prst="rect">
            <a:avLst/>
          </a:prstGeom>
        </p:spPr>
        <p:txBody>
          <a:bodyPr vert="horz" lIns="91440" tIns="45720" rIns="91440" bIns="45720" rtlCol="0" anchor="t">
            <a:normAutofit/>
          </a:bodyPr>
          <a:lstStyle/>
          <a:p>
            <a:pPr marL="0" indent="0">
              <a:buNone/>
              <a:defRPr/>
            </a:pPr>
            <a:r>
              <a:rPr lang="en-US" altLang="en-US"/>
              <a:t>Designated staff may also order any needed paper materials:</a:t>
            </a:r>
            <a:endParaRPr lang="en-US"/>
          </a:p>
          <a:p>
            <a:pPr marL="342900" lvl="1" indent="-342900">
              <a:buSzPct val="100000"/>
              <a:buFontTx/>
              <a:buChar char="•"/>
              <a:defRPr/>
            </a:pPr>
            <a:r>
              <a:rPr lang="en-US" altLang="en-US" sz="2800"/>
              <a:t>Kindergarten ACCESS for ELLs</a:t>
            </a:r>
          </a:p>
          <a:p>
            <a:pPr marL="342900" lvl="1" indent="-342900">
              <a:buSzPct val="100000"/>
              <a:buFontTx/>
              <a:buChar char="•"/>
              <a:defRPr/>
            </a:pPr>
            <a:r>
              <a:rPr lang="en-US" altLang="en-US" sz="2800"/>
              <a:t>Alternate ACCESS for ELLs</a:t>
            </a:r>
          </a:p>
          <a:p>
            <a:pPr marL="342900" lvl="1" indent="-342900">
              <a:buSzPct val="100000"/>
              <a:buFontTx/>
              <a:buChar char="•"/>
              <a:defRPr/>
            </a:pPr>
            <a:r>
              <a:rPr lang="en-US" altLang="en-US" sz="2800"/>
              <a:t>Braille (Grades 1-12 only) </a:t>
            </a:r>
          </a:p>
          <a:p>
            <a:pPr marL="342900" lvl="1" indent="-342900">
              <a:buSzPct val="100000"/>
              <a:buFontTx/>
              <a:buChar char="•"/>
              <a:defRPr/>
            </a:pPr>
            <a:r>
              <a:rPr lang="en-US" altLang="en-US" sz="2800"/>
              <a:t>Large Print (Grades K-12)</a:t>
            </a:r>
          </a:p>
          <a:p>
            <a:pPr marL="342900" lvl="1" indent="-342900">
              <a:buSzPct val="100000"/>
              <a:buFontTx/>
              <a:buChar char="•"/>
              <a:defRPr/>
            </a:pPr>
            <a:r>
              <a:rPr lang="en-US" altLang="en-US" sz="2800"/>
              <a:t>ACCESS for ELLs Online Writing Test Booklets (Grades 1-3)</a:t>
            </a:r>
          </a:p>
          <a:p>
            <a:pPr marL="342900" lvl="1" indent="-342900">
              <a:buSzPct val="100000"/>
              <a:buFontTx/>
              <a:buChar char="•"/>
              <a:defRPr/>
            </a:pPr>
            <a:r>
              <a:rPr lang="en-US" altLang="en-US" sz="2800"/>
              <a:t>ACCESS for ELLs Paper 1-12 Test Materials</a:t>
            </a:r>
          </a:p>
          <a:p>
            <a:pPr marL="342900" lvl="1" indent="-342900">
              <a:buSzPct val="100000"/>
              <a:buFontTx/>
              <a:buChar char="•"/>
              <a:defRPr/>
            </a:pPr>
            <a:endParaRPr lang="en-US" altLang="en-US" sz="3900"/>
          </a:p>
          <a:p>
            <a:pPr lvl="1" eaLnBrk="1" hangingPunct="1">
              <a:spcBef>
                <a:spcPct val="0"/>
              </a:spcBef>
              <a:buFont typeface="Arial" panose="020B0604020202020204" pitchFamily="34" charset="0"/>
              <a:buChar char="•"/>
              <a:defRPr/>
            </a:pPr>
            <a:endParaRPr lang="en-US" altLang="en-US" sz="2800">
              <a:solidFill>
                <a:srgbClr val="000000"/>
              </a:solidFill>
              <a:ea typeface="ＭＳ Ｐゴシック" panose="020B0600070205080204" pitchFamily="34" charset="-128"/>
              <a:cs typeface="Arial" panose="020B0604020202020204" pitchFamily="34" charset="0"/>
            </a:endParaRPr>
          </a:p>
          <a:p>
            <a:pPr marL="0" indent="0">
              <a:buNone/>
              <a:defRPr/>
            </a:pPr>
            <a:endParaRPr lang="en-US" altLang="en-US">
              <a:solidFill>
                <a:srgbClr val="000000"/>
              </a:solidFill>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752EFCBE-DE37-47B8-AAA8-0132F1E602C5}"/>
              </a:ext>
            </a:extLst>
          </p:cNvPr>
          <p:cNvSpPr>
            <a:spLocks noGrp="1"/>
          </p:cNvSpPr>
          <p:nvPr>
            <p:ph type="sldNum" sz="quarter" idx="4294967295"/>
          </p:nvPr>
        </p:nvSpPr>
        <p:spPr>
          <a:xfrm>
            <a:off x="6904407" y="6398376"/>
            <a:ext cx="683339" cy="365125"/>
          </a:xfrm>
        </p:spPr>
        <p:txBody>
          <a:bodyPr/>
          <a:lstStyle/>
          <a:p>
            <a:fld id="{91BD7323-49BF-4C97-8773-5EC64C492009}" type="slidenum">
              <a:rPr lang="en-US" smtClean="0">
                <a:solidFill>
                  <a:schemeClr val="bg1"/>
                </a:solidFill>
              </a:rPr>
              <a:t>86</a:t>
            </a:fld>
            <a:endParaRPr lang="en-US">
              <a:solidFill>
                <a:schemeClr val="bg1"/>
              </a:solidFill>
            </a:endParaRPr>
          </a:p>
        </p:txBody>
      </p:sp>
    </p:spTree>
    <p:custDataLst>
      <p:tags r:id="rId1"/>
    </p:custDataLst>
    <p:extLst>
      <p:ext uri="{BB962C8B-B14F-4D97-AF65-F5344CB8AC3E}">
        <p14:creationId xmlns:p14="http://schemas.microsoft.com/office/powerpoint/2010/main" val="25563707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a:xfrm>
            <a:off x="223419" y="343137"/>
            <a:ext cx="12708810" cy="674688"/>
          </a:xfrm>
        </p:spPr>
        <p:txBody>
          <a:bodyPr>
            <a:noAutofit/>
          </a:bodyPr>
          <a:lstStyle/>
          <a:p>
            <a:r>
              <a:rPr lang="en-US" altLang="en-US" sz="3600"/>
              <a:t>WIDA Assessment Management System Tasks (WIDA AMS)</a:t>
            </a:r>
          </a:p>
        </p:txBody>
      </p:sp>
      <p:sp>
        <p:nvSpPr>
          <p:cNvPr id="47107" name="Content Placeholder 2"/>
          <p:cNvSpPr>
            <a:spLocks noGrp="1"/>
          </p:cNvSpPr>
          <p:nvPr>
            <p:ph idx="4294967295"/>
          </p:nvPr>
        </p:nvSpPr>
        <p:spPr>
          <a:xfrm>
            <a:off x="395293" y="1150010"/>
            <a:ext cx="9228297" cy="4846638"/>
          </a:xfrm>
          <a:prstGeom prst="rect">
            <a:avLst/>
          </a:prstGeom>
        </p:spPr>
        <p:txBody>
          <a:bodyPr vert="horz" lIns="91440" tIns="45720" rIns="91440" bIns="45720" rtlCol="0" anchor="t">
            <a:normAutofit/>
          </a:bodyPr>
          <a:lstStyle/>
          <a:p>
            <a:pPr marL="0" lvl="1" indent="0">
              <a:lnSpc>
                <a:spcPct val="90000"/>
              </a:lnSpc>
              <a:buSzPct val="100000"/>
              <a:buNone/>
              <a:defRPr/>
            </a:pPr>
            <a:r>
              <a:rPr lang="en-US" altLang="en-US" sz="3000"/>
              <a:t>Within the system, designated staff may:</a:t>
            </a:r>
            <a:endParaRPr lang="en-US"/>
          </a:p>
          <a:p>
            <a:pPr marL="342900" lvl="1" indent="-342900">
              <a:lnSpc>
                <a:spcPct val="90000"/>
              </a:lnSpc>
              <a:buSzPct val="100000"/>
              <a:buFontTx/>
              <a:buChar char="•"/>
              <a:defRPr/>
            </a:pPr>
            <a:r>
              <a:rPr lang="en-US" altLang="en-US" sz="3000"/>
              <a:t>Access any needed technology-related user guides or software downloads</a:t>
            </a:r>
          </a:p>
          <a:p>
            <a:pPr marL="342900" lvl="1" indent="-342900">
              <a:lnSpc>
                <a:spcPct val="90000"/>
              </a:lnSpc>
              <a:buSzPct val="100000"/>
              <a:buFontTx/>
              <a:buChar char="•"/>
              <a:defRPr/>
            </a:pPr>
            <a:r>
              <a:rPr lang="en-US" altLang="en-US" sz="3000"/>
              <a:t>Add students </a:t>
            </a:r>
          </a:p>
          <a:p>
            <a:pPr marL="342900" lvl="1" indent="-342900">
              <a:lnSpc>
                <a:spcPct val="90000"/>
              </a:lnSpc>
              <a:buSzPct val="100000"/>
              <a:buFontTx/>
              <a:buChar char="•"/>
              <a:defRPr/>
            </a:pPr>
            <a:r>
              <a:rPr lang="en-US" altLang="en-US" sz="3000"/>
              <a:t>Designate accommodations</a:t>
            </a:r>
          </a:p>
          <a:p>
            <a:pPr marL="342900" lvl="1" indent="-342900">
              <a:lnSpc>
                <a:spcPct val="90000"/>
              </a:lnSpc>
              <a:buSzPct val="100000"/>
              <a:buFontTx/>
              <a:buChar char="•"/>
              <a:defRPr/>
            </a:pPr>
            <a:r>
              <a:rPr lang="en-US" altLang="en-US" sz="3000"/>
              <a:t>Create test registrations</a:t>
            </a:r>
          </a:p>
          <a:p>
            <a:pPr marL="342900" lvl="1" indent="-342900">
              <a:lnSpc>
                <a:spcPct val="90000"/>
              </a:lnSpc>
              <a:buSzPct val="100000"/>
              <a:buFontTx/>
              <a:buChar char="•"/>
              <a:defRPr/>
            </a:pPr>
            <a:r>
              <a:rPr lang="en-US" altLang="en-US" sz="3000"/>
              <a:t>Print test tickets</a:t>
            </a:r>
          </a:p>
          <a:p>
            <a:pPr marL="342900" lvl="1" indent="-342900">
              <a:lnSpc>
                <a:spcPct val="90000"/>
              </a:lnSpc>
              <a:buSzPct val="100000"/>
              <a:buFontTx/>
              <a:buChar char="•"/>
              <a:defRPr/>
            </a:pPr>
            <a:r>
              <a:rPr lang="en-US" altLang="en-US" sz="3000"/>
              <a:t>Monitor student progress</a:t>
            </a:r>
          </a:p>
          <a:p>
            <a:pPr marL="342900" lvl="1" indent="-342900">
              <a:lnSpc>
                <a:spcPct val="90000"/>
              </a:lnSpc>
              <a:buSzPct val="100000"/>
              <a:buFontTx/>
              <a:buChar char="•"/>
              <a:defRPr/>
            </a:pPr>
            <a:r>
              <a:rPr lang="en-US" altLang="en-US" sz="3000"/>
              <a:t>View/print reports</a:t>
            </a:r>
            <a:endParaRPr lang="en-US" altLang="en-US">
              <a:solidFill>
                <a:srgbClr val="000000"/>
              </a:solidFill>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C60A372D-12B4-41D2-841C-A497844F78D4}"/>
              </a:ext>
            </a:extLst>
          </p:cNvPr>
          <p:cNvSpPr>
            <a:spLocks noGrp="1"/>
          </p:cNvSpPr>
          <p:nvPr>
            <p:ph type="sldNum" sz="quarter" idx="4294967295"/>
          </p:nvPr>
        </p:nvSpPr>
        <p:spPr>
          <a:xfrm>
            <a:off x="6904407" y="6477130"/>
            <a:ext cx="683339" cy="365125"/>
          </a:xfrm>
        </p:spPr>
        <p:txBody>
          <a:bodyPr/>
          <a:lstStyle/>
          <a:p>
            <a:fld id="{91BD7323-49BF-4C97-8773-5EC64C492009}" type="slidenum">
              <a:rPr lang="en-US" smtClean="0">
                <a:solidFill>
                  <a:schemeClr val="bg1"/>
                </a:solidFill>
              </a:rPr>
              <a:t>87</a:t>
            </a:fld>
            <a:endParaRPr lang="en-US">
              <a:solidFill>
                <a:schemeClr val="bg1"/>
              </a:solidFill>
            </a:endParaRPr>
          </a:p>
        </p:txBody>
      </p:sp>
    </p:spTree>
    <p:custDataLst>
      <p:tags r:id="rId1"/>
    </p:custDataLst>
    <p:extLst>
      <p:ext uri="{BB962C8B-B14F-4D97-AF65-F5344CB8AC3E}">
        <p14:creationId xmlns:p14="http://schemas.microsoft.com/office/powerpoint/2010/main" val="33164201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C183D7F6-B498-43B3-948B-1728B52AA6E4}">
                <adec:decorative xmlns:adec="http://schemas.microsoft.com/office/drawing/2017/decorative" val="1"/>
              </a:ext>
            </a:extLst>
          </p:cNvPr>
          <p:cNvSpPr>
            <a:spLocks noGrp="1"/>
          </p:cNvSpPr>
          <p:nvPr>
            <p:ph type="title"/>
          </p:nvPr>
        </p:nvSpPr>
        <p:spPr>
          <a:xfrm>
            <a:off x="-996178" y="150928"/>
            <a:ext cx="8596668" cy="1320800"/>
          </a:xfrm>
        </p:spPr>
        <p:txBody>
          <a:bodyPr/>
          <a:lstStyle/>
          <a:p>
            <a:pPr algn="ctr"/>
            <a:r>
              <a:rPr lang="en-US"/>
              <a:t>ACCESS Writing Online</a:t>
            </a:r>
          </a:p>
        </p:txBody>
      </p:sp>
      <p:sp>
        <p:nvSpPr>
          <p:cNvPr id="14" name="Text Placeholder 13">
            <a:extLst>
              <a:ext uri="{C183D7F6-B498-43B3-948B-1728B52AA6E4}">
                <adec:decorative xmlns:adec="http://schemas.microsoft.com/office/drawing/2017/decorative" val="1"/>
              </a:ext>
            </a:extLst>
          </p:cNvPr>
          <p:cNvSpPr>
            <a:spLocks noGrp="1"/>
          </p:cNvSpPr>
          <p:nvPr>
            <p:ph type="body" sz="quarter" idx="13"/>
          </p:nvPr>
        </p:nvSpPr>
        <p:spPr>
          <a:xfrm>
            <a:off x="426561" y="1471728"/>
            <a:ext cx="10098232" cy="4901324"/>
          </a:xfrm>
        </p:spPr>
        <p:txBody>
          <a:bodyPr>
            <a:normAutofit/>
          </a:bodyPr>
          <a:lstStyle/>
          <a:p>
            <a:r>
              <a:rPr lang="en-US"/>
              <a:t>Writing is the only domain, when testing ACCESS for ELLs online, that has a writing test booklet for grades 1-3.</a:t>
            </a:r>
          </a:p>
          <a:p>
            <a:r>
              <a:rPr lang="en-US"/>
              <a:t>Reading, Listening and Speaking domains are all tested online.</a:t>
            </a:r>
          </a:p>
          <a:p>
            <a:r>
              <a:rPr lang="en-US"/>
              <a:t>Data Recognition (DRC) will only ship a certain amount of Tier A or Tier B/C level booklets based off the initial order placed in Oct.</a:t>
            </a:r>
          </a:p>
          <a:p>
            <a:r>
              <a:rPr lang="en-US"/>
              <a:t>If districts need more tier level booklets, order during the Additional Materials Window (12/5/2022- 2/17/2023) for ACCESS in WIDA AMS.</a:t>
            </a:r>
          </a:p>
        </p:txBody>
      </p:sp>
      <p:sp>
        <p:nvSpPr>
          <p:cNvPr id="16" name="Slide Number Placeholder 15">
            <a:extLst>
              <a:ext uri="{C183D7F6-B498-43B3-948B-1728B52AA6E4}">
                <adec:decorative xmlns:adec="http://schemas.microsoft.com/office/drawing/2017/decorative" val="1"/>
              </a:ext>
            </a:extLst>
          </p:cNvPr>
          <p:cNvSpPr>
            <a:spLocks noGrp="1"/>
          </p:cNvSpPr>
          <p:nvPr>
            <p:ph type="sldNum" sz="quarter" idx="4294967295"/>
          </p:nvPr>
        </p:nvSpPr>
        <p:spPr>
          <a:xfrm>
            <a:off x="7012086" y="6421445"/>
            <a:ext cx="683339" cy="365125"/>
          </a:xfrm>
        </p:spPr>
        <p:txBody>
          <a:bodyPr/>
          <a:lstStyle/>
          <a:p>
            <a:fld id="{91BD7323-49BF-4C97-8773-5EC64C492009}" type="slidenum">
              <a:rPr lang="en-US" smtClean="0">
                <a:solidFill>
                  <a:schemeClr val="bg1"/>
                </a:solidFill>
              </a:rPr>
              <a:t>88</a:t>
            </a:fld>
            <a:endParaRPr lang="en-US">
              <a:solidFill>
                <a:schemeClr val="bg1"/>
              </a:solidFill>
            </a:endParaRPr>
          </a:p>
        </p:txBody>
      </p:sp>
    </p:spTree>
    <p:extLst>
      <p:ext uri="{BB962C8B-B14F-4D97-AF65-F5344CB8AC3E}">
        <p14:creationId xmlns:p14="http://schemas.microsoft.com/office/powerpoint/2010/main" val="10820714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AC334-7E26-49BD-9CC3-EB4B8E7A8F53}"/>
              </a:ext>
            </a:extLst>
          </p:cNvPr>
          <p:cNvSpPr>
            <a:spLocks noGrp="1"/>
          </p:cNvSpPr>
          <p:nvPr>
            <p:ph type="title"/>
          </p:nvPr>
        </p:nvSpPr>
        <p:spPr>
          <a:xfrm>
            <a:off x="225641" y="243680"/>
            <a:ext cx="10515600" cy="1325563"/>
          </a:xfrm>
        </p:spPr>
        <p:txBody>
          <a:bodyPr/>
          <a:lstStyle/>
          <a:p>
            <a:r>
              <a:rPr lang="en-US" sz="3600"/>
              <a:t>Writing Grades 1-3 </a:t>
            </a:r>
            <a:endParaRPr lang="en-US"/>
          </a:p>
        </p:txBody>
      </p:sp>
      <p:sp>
        <p:nvSpPr>
          <p:cNvPr id="3" name="Content Placeholder 2" descr="All students in Grades 1-3 will complete the ACCESS for ELLs Writing test in a grade cluster and tier specific writing booklet. &#10;">
            <a:extLst>
              <a:ext uri="{FF2B5EF4-FFF2-40B4-BE49-F238E27FC236}">
                <a16:creationId xmlns:a16="http://schemas.microsoft.com/office/drawing/2014/main" id="{CBB0F026-5B3B-4BF4-8183-E4A628D8910B}"/>
              </a:ext>
            </a:extLst>
          </p:cNvPr>
          <p:cNvSpPr>
            <a:spLocks noGrp="1"/>
          </p:cNvSpPr>
          <p:nvPr>
            <p:ph idx="1"/>
          </p:nvPr>
        </p:nvSpPr>
        <p:spPr>
          <a:xfrm>
            <a:off x="580110" y="1648185"/>
            <a:ext cx="10515600" cy="4351338"/>
          </a:xfrm>
        </p:spPr>
        <p:txBody>
          <a:bodyPr/>
          <a:lstStyle/>
          <a:p>
            <a:r>
              <a:rPr lang="en-US"/>
              <a:t>All students in Grades 1-3 will complete the ACCESS for ELLs Writing test in a grade cluster and tier specific writing booklet. </a:t>
            </a:r>
          </a:p>
          <a:p>
            <a:r>
              <a:rPr lang="en-US"/>
              <a:t>The test is group-administered</a:t>
            </a:r>
          </a:p>
        </p:txBody>
      </p:sp>
      <p:pic>
        <p:nvPicPr>
          <p:cNvPr id="2050" name="Picture 2" descr="It is the front cover of the grade 1 Tier A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451F85F3-0E67-A9F9-EE56-5F6541E4C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233" y="3191434"/>
            <a:ext cx="2041975" cy="24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It is the front cover of the grade 1 Tier B/C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CEE8BB4E-87C5-0898-B156-72ED3FC76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9438" y="3191434"/>
            <a:ext cx="1941958" cy="24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It is the front cover of the grade 2-3 Tier A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B31C5553-7CA3-0889-40E3-8A9BA1819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252" y="3220102"/>
            <a:ext cx="1963438" cy="2457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t is the front cover of the grade 2-3 Tier B/C ACCESS for ELLs writing test booklet. If you have a label then it goes in the top right hand corner of the test booklet. If you do not have a label, then you will bubble in all the information on the front and back cover of the test booklet.">
            <a:extLst>
              <a:ext uri="{FF2B5EF4-FFF2-40B4-BE49-F238E27FC236}">
                <a16:creationId xmlns:a16="http://schemas.microsoft.com/office/drawing/2014/main" id="{AD8ACDE8-3C8E-1C26-A75F-FB13E3EE17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546" y="3220102"/>
            <a:ext cx="1983628" cy="24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4">
            <a:extLst>
              <a:ext uri="{FF2B5EF4-FFF2-40B4-BE49-F238E27FC236}">
                <a16:creationId xmlns:a16="http://schemas.microsoft.com/office/drawing/2014/main" id="{173D9CC2-7653-494E-A106-51AC270D13DF}"/>
              </a:ext>
            </a:extLst>
          </p:cNvPr>
          <p:cNvSpPr txBox="1">
            <a:spLocks/>
          </p:cNvSpPr>
          <p:nvPr/>
        </p:nvSpPr>
        <p:spPr>
          <a:xfrm>
            <a:off x="6724945" y="6356349"/>
            <a:ext cx="683339"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BD7323-49BF-4C97-8773-5EC64C492009}" type="slidenum">
              <a:rPr lang="en-US" smtClean="0">
                <a:solidFill>
                  <a:schemeClr val="bg1"/>
                </a:solidFill>
              </a:rPr>
              <a:pPr/>
              <a:t>89</a:t>
            </a:fld>
            <a:endParaRPr lang="en-US">
              <a:solidFill>
                <a:schemeClr val="bg1"/>
              </a:solidFill>
            </a:endParaRPr>
          </a:p>
        </p:txBody>
      </p:sp>
    </p:spTree>
    <p:extLst>
      <p:ext uri="{BB962C8B-B14F-4D97-AF65-F5344CB8AC3E}">
        <p14:creationId xmlns:p14="http://schemas.microsoft.com/office/powerpoint/2010/main" val="2973897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title"/>
          </p:nvPr>
        </p:nvSpPr>
        <p:spPr>
          <a:xfrm>
            <a:off x="61806" y="0"/>
            <a:ext cx="8596668" cy="1320800"/>
          </a:xfrm>
        </p:spPr>
        <p:txBody>
          <a:bodyPr>
            <a:normAutofit/>
          </a:bodyPr>
          <a:lstStyle/>
          <a:p>
            <a:r>
              <a:rPr lang="en-US" altLang="en-US" sz="3200"/>
              <a:t>ACCESS for ELLs Suite of Assessments</a:t>
            </a:r>
          </a:p>
        </p:txBody>
      </p:sp>
      <p:sp>
        <p:nvSpPr>
          <p:cNvPr id="3" name="Content Placeholder 2"/>
          <p:cNvSpPr>
            <a:spLocks noGrp="1"/>
          </p:cNvSpPr>
          <p:nvPr>
            <p:ph idx="4294967295"/>
          </p:nvPr>
        </p:nvSpPr>
        <p:spPr>
          <a:xfrm>
            <a:off x="141580" y="1142033"/>
            <a:ext cx="8933280" cy="5172001"/>
          </a:xfrm>
          <a:prstGeom prst="rect">
            <a:avLst/>
          </a:prstGeom>
        </p:spPr>
        <p:txBody>
          <a:bodyPr/>
          <a:lstStyle/>
          <a:p>
            <a:pPr marL="0" indent="0">
              <a:spcBef>
                <a:spcPts val="1800"/>
              </a:spcBef>
              <a:buNone/>
              <a:defRPr/>
            </a:pPr>
            <a:r>
              <a:rPr lang="en-US" sz="2400">
                <a:cs typeface="Times New Roman" panose="02020603050405020304" pitchFamily="18" charset="0"/>
              </a:rPr>
              <a:t>The following assessments are used to satisfy state and federal requirements for the annual assessment of the English language proficiency of English Language Learners (ELLs): </a:t>
            </a:r>
          </a:p>
          <a:p>
            <a:pPr lvl="1">
              <a:spcBef>
                <a:spcPts val="1800"/>
              </a:spcBef>
              <a:defRPr/>
            </a:pPr>
            <a:r>
              <a:rPr lang="en-US" sz="2400" b="1">
                <a:cs typeface="Times New Roman" panose="02020603050405020304" pitchFamily="18" charset="0"/>
              </a:rPr>
              <a:t>ACCESS for ELLs</a:t>
            </a:r>
            <a:r>
              <a:rPr lang="en-US" sz="2400">
                <a:cs typeface="Times New Roman" panose="02020603050405020304" pitchFamily="18" charset="0"/>
              </a:rPr>
              <a:t>, an online and paper-based assessment for Grades 1–12,</a:t>
            </a:r>
          </a:p>
          <a:p>
            <a:pPr lvl="1">
              <a:spcBef>
                <a:spcPts val="1800"/>
              </a:spcBef>
              <a:defRPr/>
            </a:pPr>
            <a:r>
              <a:rPr lang="en-US" sz="2400" b="1">
                <a:cs typeface="Times New Roman" panose="02020603050405020304" pitchFamily="18" charset="0"/>
              </a:rPr>
              <a:t>Kindergarten ACCESS for ELLs</a:t>
            </a:r>
            <a:r>
              <a:rPr lang="en-US" sz="2400">
                <a:cs typeface="Times New Roman" panose="02020603050405020304" pitchFamily="18" charset="0"/>
              </a:rPr>
              <a:t>, a paper-based assessment for Kindergarten,</a:t>
            </a:r>
          </a:p>
          <a:p>
            <a:pPr lvl="1">
              <a:spcBef>
                <a:spcPts val="1800"/>
              </a:spcBef>
              <a:defRPr/>
            </a:pPr>
            <a:r>
              <a:rPr lang="en-US" sz="2400" b="1">
                <a:cs typeface="Times New Roman" panose="02020603050405020304" pitchFamily="18" charset="0"/>
              </a:rPr>
              <a:t>WIDA Alternate ACCESS</a:t>
            </a:r>
            <a:r>
              <a:rPr lang="en-US" sz="2400">
                <a:cs typeface="Times New Roman" panose="02020603050405020304" pitchFamily="18" charset="0"/>
              </a:rPr>
              <a:t>, a paper-based assessment for ELLs in Grades 1–12 who have significant cognitive disabilities.</a:t>
            </a:r>
          </a:p>
        </p:txBody>
      </p:sp>
      <p:sp>
        <p:nvSpPr>
          <p:cNvPr id="6" name="Slide Number Placeholder 5">
            <a:extLst>
              <a:ext uri="{FF2B5EF4-FFF2-40B4-BE49-F238E27FC236}">
                <a16:creationId xmlns:a16="http://schemas.microsoft.com/office/drawing/2014/main" id="{16299BCD-B813-432A-9B75-5566FD2A9AFE}"/>
              </a:ext>
            </a:extLst>
          </p:cNvPr>
          <p:cNvSpPr>
            <a:spLocks noGrp="1"/>
          </p:cNvSpPr>
          <p:nvPr>
            <p:ph type="sldNum" sz="quarter" idx="4294967295"/>
          </p:nvPr>
        </p:nvSpPr>
        <p:spPr>
          <a:xfrm>
            <a:off x="6973318" y="6461463"/>
            <a:ext cx="683339" cy="365125"/>
          </a:xfrm>
        </p:spPr>
        <p:txBody>
          <a:bodyPr/>
          <a:lstStyle/>
          <a:p>
            <a:fld id="{91BD7323-49BF-4C97-8773-5EC64C492009}" type="slidenum">
              <a:rPr lang="en-US" smtClean="0">
                <a:solidFill>
                  <a:schemeClr val="bg1"/>
                </a:solidFill>
              </a:rPr>
              <a:t>9</a:t>
            </a:fld>
            <a:endParaRPr lang="en-US">
              <a:solidFill>
                <a:schemeClr val="bg1"/>
              </a:solidFill>
            </a:endParaRPr>
          </a:p>
        </p:txBody>
      </p:sp>
    </p:spTree>
    <p:extLst>
      <p:ext uri="{BB962C8B-B14F-4D97-AF65-F5344CB8AC3E}">
        <p14:creationId xmlns:p14="http://schemas.microsoft.com/office/powerpoint/2010/main" val="5064450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1F8E-02AF-4E84-AE51-751CDAC95515}"/>
              </a:ext>
            </a:extLst>
          </p:cNvPr>
          <p:cNvSpPr>
            <a:spLocks noGrp="1"/>
          </p:cNvSpPr>
          <p:nvPr>
            <p:ph type="title"/>
          </p:nvPr>
        </p:nvSpPr>
        <p:spPr>
          <a:xfrm>
            <a:off x="289130" y="133719"/>
            <a:ext cx="7886700" cy="1325563"/>
          </a:xfrm>
        </p:spPr>
        <p:txBody>
          <a:bodyPr>
            <a:normAutofit/>
          </a:bodyPr>
          <a:lstStyle/>
          <a:p>
            <a:r>
              <a:rPr lang="en-US" sz="4000"/>
              <a:t>Writing Tier Report</a:t>
            </a:r>
          </a:p>
        </p:txBody>
      </p:sp>
      <p:sp>
        <p:nvSpPr>
          <p:cNvPr id="3" name="Content Placeholder 2" descr="Generate a Writing Tier report after Listening &amp; Reading tests in WIDA AMS​">
            <a:extLst>
              <a:ext uri="{FF2B5EF4-FFF2-40B4-BE49-F238E27FC236}">
                <a16:creationId xmlns:a16="http://schemas.microsoft.com/office/drawing/2014/main" id="{83E85377-7FFD-4441-89A6-F5DD6C6ABC19}"/>
              </a:ext>
            </a:extLst>
          </p:cNvPr>
          <p:cNvSpPr>
            <a:spLocks noGrp="1"/>
          </p:cNvSpPr>
          <p:nvPr>
            <p:ph idx="1"/>
          </p:nvPr>
        </p:nvSpPr>
        <p:spPr>
          <a:xfrm>
            <a:off x="2115230" y="1319195"/>
            <a:ext cx="7886700" cy="4351338"/>
          </a:xfrm>
        </p:spPr>
        <p:txBody>
          <a:bodyPr/>
          <a:lstStyle/>
          <a:p>
            <a:pPr marL="0" indent="0">
              <a:buNone/>
            </a:pPr>
            <a:r>
              <a:rPr lang="en-US"/>
              <a:t>Generate a Writing Tier report after Listening &amp; Reading tests in WIDA AMS</a:t>
            </a:r>
          </a:p>
          <a:p>
            <a:endParaRPr lang="en-US"/>
          </a:p>
        </p:txBody>
      </p:sp>
      <p:grpSp>
        <p:nvGrpSpPr>
          <p:cNvPr id="9" name="Group 8" descr="Generating a writing tier level report for  Grades 1-3 students after they have completed both the Listening and Reading tests in WIDA AMS.">
            <a:extLst>
              <a:ext uri="{FF2B5EF4-FFF2-40B4-BE49-F238E27FC236}">
                <a16:creationId xmlns:a16="http://schemas.microsoft.com/office/drawing/2014/main" id="{768F85F6-A946-D3F3-3BF7-EE454955614A}"/>
              </a:ext>
            </a:extLst>
          </p:cNvPr>
          <p:cNvGrpSpPr/>
          <p:nvPr/>
        </p:nvGrpSpPr>
        <p:grpSpPr>
          <a:xfrm>
            <a:off x="4232480" y="2324930"/>
            <a:ext cx="5483542" cy="3732776"/>
            <a:chOff x="2373794" y="2525129"/>
            <a:chExt cx="5483542" cy="3732776"/>
          </a:xfrm>
        </p:grpSpPr>
        <p:pic>
          <p:nvPicPr>
            <p:cNvPr id="7" name="Content Placeholder 8">
              <a:extLst>
                <a:ext uri="{FF2B5EF4-FFF2-40B4-BE49-F238E27FC236}">
                  <a16:creationId xmlns:a16="http://schemas.microsoft.com/office/drawing/2014/main" id="{0910653C-0AA3-CF1D-799B-554180E3158D}"/>
                </a:ext>
              </a:extLst>
            </p:cNvPr>
            <p:cNvPicPr>
              <a:picLocks noChangeAspect="1"/>
            </p:cNvPicPr>
            <p:nvPr/>
          </p:nvPicPr>
          <p:blipFill>
            <a:blip r:embed="rId3"/>
            <a:stretch>
              <a:fillRect/>
            </a:stretch>
          </p:blipFill>
          <p:spPr>
            <a:xfrm>
              <a:off x="2373794" y="2525129"/>
              <a:ext cx="3481047" cy="3732776"/>
            </a:xfrm>
            <a:prstGeom prst="rect">
              <a:avLst/>
            </a:prstGeom>
            <a:ln>
              <a:solidFill>
                <a:schemeClr val="tx1"/>
              </a:solid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E2469E9-F46A-43E9-A3E7-2E5F29F63C0C}"/>
                </a:ext>
              </a:extLst>
            </p:cNvPr>
            <p:cNvSpPr txBox="1"/>
            <p:nvPr/>
          </p:nvSpPr>
          <p:spPr>
            <a:xfrm>
              <a:off x="4931256" y="3125131"/>
              <a:ext cx="2926080" cy="1532334"/>
            </a:xfrm>
            <a:prstGeom prst="wedgeRoundRectCallout">
              <a:avLst>
                <a:gd name="adj1" fmla="val -43118"/>
                <a:gd name="adj2" fmla="val 91275"/>
                <a:gd name="adj3" fmla="val 16667"/>
              </a:avLst>
            </a:prstGeom>
            <a:solidFill>
              <a:schemeClr val="accent1"/>
            </a:solidFill>
            <a:ln w="12700">
              <a:solidFill>
                <a:schemeClr val="tx1"/>
              </a:solidFill>
            </a:ln>
          </p:spPr>
          <p:txBody>
            <a:bodyPr wrap="square" rtlCol="0">
              <a:spAutoFit/>
            </a:bodyPr>
            <a:lstStyle/>
            <a:p>
              <a:r>
                <a:rPr lang="en-US" sz="2800" b="1">
                  <a:solidFill>
                    <a:schemeClr val="bg1"/>
                  </a:solidFill>
                  <a:effectLst>
                    <a:outerShdw blurRad="38100" dist="38100" dir="2700000" algn="tl">
                      <a:srgbClr val="000000">
                        <a:alpha val="43137"/>
                      </a:srgbClr>
                    </a:outerShdw>
                  </a:effectLst>
                  <a:cs typeface="Arial" panose="020B0604020202020204" pitchFamily="34" charset="0"/>
                </a:rPr>
                <a:t>Click on the Print Tier Placement Action Button.</a:t>
              </a:r>
            </a:p>
          </p:txBody>
        </p:sp>
      </p:grpSp>
      <p:pic>
        <p:nvPicPr>
          <p:cNvPr id="12" name="Picture 11" descr="Generate a Writing Tier report after Listening &amp; Reading tests in WIDA AMS​">
            <a:extLst>
              <a:ext uri="{FF2B5EF4-FFF2-40B4-BE49-F238E27FC236}">
                <a16:creationId xmlns:a16="http://schemas.microsoft.com/office/drawing/2014/main" id="{00ECE3A1-E21C-5828-AEB6-038F49A2E182}"/>
              </a:ext>
            </a:extLst>
          </p:cNvPr>
          <p:cNvPicPr>
            <a:picLocks noChangeAspect="1"/>
          </p:cNvPicPr>
          <p:nvPr/>
        </p:nvPicPr>
        <p:blipFill>
          <a:blip r:embed="rId4"/>
          <a:stretch>
            <a:fillRect/>
          </a:stretch>
        </p:blipFill>
        <p:spPr>
          <a:xfrm>
            <a:off x="2475979" y="2698309"/>
            <a:ext cx="7165205" cy="2615672"/>
          </a:xfrm>
          <a:prstGeom prst="rect">
            <a:avLst/>
          </a:prstGeom>
          <a:ln>
            <a:solidFill>
              <a:schemeClr val="tx1"/>
            </a:solid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9F7A7AD-C298-8AD0-D753-69F5CB04F255}"/>
              </a:ext>
            </a:extLst>
          </p:cNvPr>
          <p:cNvSpPr txBox="1"/>
          <p:nvPr/>
        </p:nvSpPr>
        <p:spPr>
          <a:xfrm>
            <a:off x="6954692" y="6217920"/>
            <a:ext cx="634828" cy="369332"/>
          </a:xfrm>
          <a:prstGeom prst="rect">
            <a:avLst/>
          </a:prstGeom>
          <a:noFill/>
        </p:spPr>
        <p:txBody>
          <a:bodyPr wrap="square">
            <a:spAutoFit/>
          </a:bodyPr>
          <a:lstStyle/>
          <a:p>
            <a:fld id="{91BD7323-49BF-4C97-8773-5EC64C492009}" type="slidenum">
              <a:rPr lang="en-US" smtClean="0">
                <a:solidFill>
                  <a:schemeClr val="bg1"/>
                </a:solidFill>
              </a:rPr>
              <a:pPr/>
              <a:t>90</a:t>
            </a:fld>
            <a:endParaRPr lang="en-US">
              <a:solidFill>
                <a:schemeClr val="bg1"/>
              </a:solidFill>
            </a:endParaRPr>
          </a:p>
        </p:txBody>
      </p:sp>
    </p:spTree>
    <p:extLst>
      <p:ext uri="{BB962C8B-B14F-4D97-AF65-F5344CB8AC3E}">
        <p14:creationId xmlns:p14="http://schemas.microsoft.com/office/powerpoint/2010/main" val="174758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12416-5B89-4D51-8CF0-64431F707846}"/>
              </a:ext>
            </a:extLst>
          </p:cNvPr>
          <p:cNvSpPr>
            <a:spLocks noGrp="1"/>
          </p:cNvSpPr>
          <p:nvPr>
            <p:ph type="title"/>
          </p:nvPr>
        </p:nvSpPr>
        <p:spPr/>
        <p:txBody>
          <a:bodyPr/>
          <a:lstStyle/>
          <a:p>
            <a:r>
              <a:rPr lang="en-US"/>
              <a:t>Writing Grades 4-12</a:t>
            </a:r>
          </a:p>
        </p:txBody>
      </p:sp>
      <p:sp>
        <p:nvSpPr>
          <p:cNvPr id="3" name="Text Placeholder 2">
            <a:extLst>
              <a:ext uri="{FF2B5EF4-FFF2-40B4-BE49-F238E27FC236}">
                <a16:creationId xmlns:a16="http://schemas.microsoft.com/office/drawing/2014/main" id="{DC75CB73-BFDA-4F19-A980-2D07F7BD9AFF}"/>
              </a:ext>
            </a:extLst>
          </p:cNvPr>
          <p:cNvSpPr>
            <a:spLocks noGrp="1"/>
          </p:cNvSpPr>
          <p:nvPr>
            <p:ph type="body" sz="quarter" idx="13"/>
          </p:nvPr>
        </p:nvSpPr>
        <p:spPr>
          <a:xfrm>
            <a:off x="714744" y="1960048"/>
            <a:ext cx="9755638" cy="4901324"/>
          </a:xfrm>
        </p:spPr>
        <p:txBody>
          <a:bodyPr/>
          <a:lstStyle/>
          <a:p>
            <a:r>
              <a:rPr lang="en-US" sz="3200"/>
              <a:t>All students in grades 4-12 will complete the ACCESS for ELLs using the keyboard to type in the responses online with computer-based prompts in WIDA AMS. </a:t>
            </a:r>
          </a:p>
          <a:p>
            <a:r>
              <a:rPr lang="en-US" sz="3200"/>
              <a:t>No test booklets are used for grades 4-12 online.</a:t>
            </a:r>
          </a:p>
          <a:p>
            <a:endParaRPr lang="en-US"/>
          </a:p>
        </p:txBody>
      </p:sp>
      <p:sp>
        <p:nvSpPr>
          <p:cNvPr id="4" name="Slide Number Placeholder 3">
            <a:extLst>
              <a:ext uri="{FF2B5EF4-FFF2-40B4-BE49-F238E27FC236}">
                <a16:creationId xmlns:a16="http://schemas.microsoft.com/office/drawing/2014/main" id="{B34DF198-78BE-49D1-AB24-7A7DFA8DA88C}"/>
              </a:ext>
            </a:extLst>
          </p:cNvPr>
          <p:cNvSpPr>
            <a:spLocks noGrp="1"/>
          </p:cNvSpPr>
          <p:nvPr>
            <p:ph type="sldNum" sz="quarter" idx="4294967295"/>
          </p:nvPr>
        </p:nvSpPr>
        <p:spPr>
          <a:xfrm>
            <a:off x="6866786" y="6418412"/>
            <a:ext cx="683339" cy="365125"/>
          </a:xfrm>
        </p:spPr>
        <p:txBody>
          <a:bodyPr/>
          <a:lstStyle/>
          <a:p>
            <a:fld id="{91BD7323-49BF-4C97-8773-5EC64C492009}" type="slidenum">
              <a:rPr lang="en-US" smtClean="0">
                <a:solidFill>
                  <a:schemeClr val="bg1"/>
                </a:solidFill>
              </a:rPr>
              <a:t>91</a:t>
            </a:fld>
            <a:endParaRPr lang="en-US">
              <a:solidFill>
                <a:schemeClr val="bg1"/>
              </a:solidFill>
            </a:endParaRPr>
          </a:p>
        </p:txBody>
      </p:sp>
    </p:spTree>
    <p:extLst>
      <p:ext uri="{BB962C8B-B14F-4D97-AF65-F5344CB8AC3E}">
        <p14:creationId xmlns:p14="http://schemas.microsoft.com/office/powerpoint/2010/main" val="204624324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tLang="en-US"/>
              <a:t>Technology Requirements</a:t>
            </a:r>
          </a:p>
        </p:txBody>
      </p:sp>
      <p:sp>
        <p:nvSpPr>
          <p:cNvPr id="88066" name="Content Placeholder 2"/>
          <p:cNvSpPr>
            <a:spLocks noGrp="1"/>
          </p:cNvSpPr>
          <p:nvPr>
            <p:ph idx="13"/>
          </p:nvPr>
        </p:nvSpPr>
        <p:spPr>
          <a:xfrm>
            <a:off x="555786" y="1773451"/>
            <a:ext cx="10602071" cy="4901324"/>
          </a:xfrm>
        </p:spPr>
        <p:txBody>
          <a:bodyPr/>
          <a:lstStyle/>
          <a:p>
            <a:r>
              <a:rPr lang="en-US" altLang="en-US"/>
              <a:t>Technology requirements for the online test are listed on the ACCESS for ELLs Technology Page</a:t>
            </a:r>
          </a:p>
          <a:p>
            <a:r>
              <a:rPr lang="en-US" altLang="en-US"/>
              <a:t>Tech Readiness Checklist and Technology User Guide are in WIDA AMS</a:t>
            </a:r>
          </a:p>
          <a:p>
            <a:r>
              <a:rPr lang="en-US" altLang="en-US"/>
              <a:t>Headphones are necessary for all domains</a:t>
            </a:r>
          </a:p>
          <a:p>
            <a:pPr lvl="1"/>
            <a:r>
              <a:rPr lang="en-US" altLang="en-US"/>
              <a:t>Headsets/headphones with built in microphones are an additional requirement for the Speaking test</a:t>
            </a:r>
          </a:p>
        </p:txBody>
      </p:sp>
      <p:sp>
        <p:nvSpPr>
          <p:cNvPr id="4" name="Slide Number Placeholder 3">
            <a:extLst>
              <a:ext uri="{FF2B5EF4-FFF2-40B4-BE49-F238E27FC236}">
                <a16:creationId xmlns:a16="http://schemas.microsoft.com/office/drawing/2014/main" id="{3343C816-7031-4AC0-A112-301817667D18}"/>
              </a:ext>
            </a:extLst>
          </p:cNvPr>
          <p:cNvSpPr>
            <a:spLocks noGrp="1"/>
          </p:cNvSpPr>
          <p:nvPr>
            <p:ph type="sldNum" sz="quarter" idx="4294967295"/>
          </p:nvPr>
        </p:nvSpPr>
        <p:spPr>
          <a:xfrm>
            <a:off x="6813520" y="6360433"/>
            <a:ext cx="683339" cy="365125"/>
          </a:xfrm>
        </p:spPr>
        <p:txBody>
          <a:bodyPr/>
          <a:lstStyle/>
          <a:p>
            <a:fld id="{91BD7323-49BF-4C97-8773-5EC64C492009}" type="slidenum">
              <a:rPr lang="en-US" smtClean="0">
                <a:solidFill>
                  <a:schemeClr val="bg1"/>
                </a:solidFill>
              </a:rPr>
              <a:t>92</a:t>
            </a:fld>
            <a:endParaRPr lang="en-US">
              <a:solidFill>
                <a:schemeClr val="bg1"/>
              </a:solidFill>
            </a:endParaRPr>
          </a:p>
        </p:txBody>
      </p:sp>
    </p:spTree>
    <p:custDataLst>
      <p:tags r:id="rId1"/>
    </p:custDataLst>
    <p:extLst>
      <p:ext uri="{BB962C8B-B14F-4D97-AF65-F5344CB8AC3E}">
        <p14:creationId xmlns:p14="http://schemas.microsoft.com/office/powerpoint/2010/main" val="3474687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EB28B-1D67-48DE-A363-7722E798FFEC}"/>
              </a:ext>
            </a:extLst>
          </p:cNvPr>
          <p:cNvSpPr>
            <a:spLocks noGrp="1"/>
          </p:cNvSpPr>
          <p:nvPr>
            <p:ph type="title"/>
          </p:nvPr>
        </p:nvSpPr>
        <p:spPr>
          <a:xfrm>
            <a:off x="155001" y="57617"/>
            <a:ext cx="8596668" cy="1320800"/>
          </a:xfrm>
        </p:spPr>
        <p:txBody>
          <a:bodyPr/>
          <a:lstStyle/>
          <a:p>
            <a:r>
              <a:rPr lang="en-US"/>
              <a:t>Tips for Online Testing</a:t>
            </a:r>
          </a:p>
        </p:txBody>
      </p:sp>
      <p:sp>
        <p:nvSpPr>
          <p:cNvPr id="3" name="Text Placeholder 2">
            <a:extLst>
              <a:ext uri="{FF2B5EF4-FFF2-40B4-BE49-F238E27FC236}">
                <a16:creationId xmlns:a16="http://schemas.microsoft.com/office/drawing/2014/main" id="{4360E45F-1BE6-4C20-B884-9B2EC4324C07}"/>
              </a:ext>
            </a:extLst>
          </p:cNvPr>
          <p:cNvSpPr>
            <a:spLocks noGrp="1"/>
          </p:cNvSpPr>
          <p:nvPr>
            <p:ph type="body" sz="quarter" idx="13"/>
          </p:nvPr>
        </p:nvSpPr>
        <p:spPr>
          <a:xfrm>
            <a:off x="240881" y="1375509"/>
            <a:ext cx="9188715" cy="4901324"/>
          </a:xfrm>
        </p:spPr>
        <p:txBody>
          <a:bodyPr>
            <a:normAutofit/>
          </a:bodyPr>
          <a:lstStyle/>
          <a:p>
            <a:r>
              <a:rPr lang="en-US"/>
              <a:t>Actively monitor students while testing</a:t>
            </a:r>
          </a:p>
          <a:p>
            <a:r>
              <a:rPr lang="en-US"/>
              <a:t>Maintain test security</a:t>
            </a:r>
          </a:p>
          <a:p>
            <a:r>
              <a:rPr lang="en-US"/>
              <a:t>Need technology staff for troubleshooting</a:t>
            </a:r>
          </a:p>
          <a:p>
            <a:r>
              <a:rPr lang="en-US"/>
              <a:t>Print </a:t>
            </a:r>
            <a:r>
              <a:rPr lang="en-US" i="1"/>
              <a:t>student testing tickets </a:t>
            </a:r>
            <a:r>
              <a:rPr lang="en-US"/>
              <a:t>prior to test day </a:t>
            </a:r>
          </a:p>
          <a:p>
            <a:r>
              <a:rPr lang="en-US"/>
              <a:t>Test tickets must be always kept secure during the testing window</a:t>
            </a:r>
          </a:p>
          <a:p>
            <a:r>
              <a:rPr lang="en-US"/>
              <a:t>Read the manual prior to testing</a:t>
            </a:r>
          </a:p>
          <a:p>
            <a:r>
              <a:rPr lang="en-US"/>
              <a:t>No electronic devices</a:t>
            </a:r>
          </a:p>
          <a:p>
            <a:pPr marL="0" indent="0">
              <a:buNone/>
            </a:pPr>
            <a:endParaRPr lang="en-US"/>
          </a:p>
          <a:p>
            <a:pPr marL="0" indent="0">
              <a:buNone/>
            </a:pPr>
            <a:endParaRPr lang="en-US"/>
          </a:p>
        </p:txBody>
      </p:sp>
      <p:sp>
        <p:nvSpPr>
          <p:cNvPr id="7" name="Slide Number Placeholder 6">
            <a:extLst>
              <a:ext uri="{FF2B5EF4-FFF2-40B4-BE49-F238E27FC236}">
                <a16:creationId xmlns:a16="http://schemas.microsoft.com/office/drawing/2014/main" id="{58AFF299-E0E4-498B-ACD6-35F1B2B8228A}"/>
              </a:ext>
            </a:extLst>
          </p:cNvPr>
          <p:cNvSpPr>
            <a:spLocks noGrp="1"/>
          </p:cNvSpPr>
          <p:nvPr>
            <p:ph type="sldNum" sz="quarter" idx="4294967295"/>
          </p:nvPr>
        </p:nvSpPr>
        <p:spPr>
          <a:xfrm>
            <a:off x="7079850" y="6435258"/>
            <a:ext cx="683339" cy="365125"/>
          </a:xfrm>
        </p:spPr>
        <p:txBody>
          <a:bodyPr/>
          <a:lstStyle/>
          <a:p>
            <a:fld id="{91BD7323-49BF-4C97-8773-5EC64C492009}" type="slidenum">
              <a:rPr lang="en-US" smtClean="0">
                <a:solidFill>
                  <a:schemeClr val="bg1"/>
                </a:solidFill>
              </a:rPr>
              <a:t>93</a:t>
            </a:fld>
            <a:endParaRPr lang="en-US">
              <a:solidFill>
                <a:schemeClr val="bg1"/>
              </a:solidFill>
            </a:endParaRPr>
          </a:p>
        </p:txBody>
      </p:sp>
    </p:spTree>
    <p:extLst>
      <p:ext uri="{BB962C8B-B14F-4D97-AF65-F5344CB8AC3E}">
        <p14:creationId xmlns:p14="http://schemas.microsoft.com/office/powerpoint/2010/main" val="20928358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DF8570-3346-481E-B05D-3622D35A2D5B}"/>
              </a:ext>
            </a:extLst>
          </p:cNvPr>
          <p:cNvSpPr>
            <a:spLocks noGrp="1"/>
          </p:cNvSpPr>
          <p:nvPr>
            <p:ph type="title"/>
          </p:nvPr>
        </p:nvSpPr>
        <p:spPr/>
        <p:txBody>
          <a:bodyPr/>
          <a:lstStyle/>
          <a:p>
            <a:r>
              <a:rPr lang="en-US"/>
              <a:t>ACCESS for ELLs-Paper and Online</a:t>
            </a:r>
          </a:p>
        </p:txBody>
      </p:sp>
      <p:sp>
        <p:nvSpPr>
          <p:cNvPr id="7" name="Text Placeholder 6">
            <a:extLst>
              <a:ext uri="{FF2B5EF4-FFF2-40B4-BE49-F238E27FC236}">
                <a16:creationId xmlns:a16="http://schemas.microsoft.com/office/drawing/2014/main" id="{AD4A8DA8-EEE0-4810-BC20-E47DA2B6DCDD}"/>
              </a:ext>
            </a:extLst>
          </p:cNvPr>
          <p:cNvSpPr>
            <a:spLocks noGrp="1"/>
          </p:cNvSpPr>
          <p:nvPr>
            <p:ph type="body" idx="1"/>
          </p:nvPr>
        </p:nvSpPr>
        <p:spPr/>
        <p:txBody>
          <a:bodyPr/>
          <a:lstStyle/>
          <a:p>
            <a:r>
              <a:rPr lang="en-US"/>
              <a:t>Reminders, Test Security, Seating Charts, Parent Refusal, Screening During Testing</a:t>
            </a:r>
          </a:p>
        </p:txBody>
      </p:sp>
    </p:spTree>
    <p:extLst>
      <p:ext uri="{BB962C8B-B14F-4D97-AF65-F5344CB8AC3E}">
        <p14:creationId xmlns:p14="http://schemas.microsoft.com/office/powerpoint/2010/main" val="14039164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6186" y="229563"/>
            <a:ext cx="8908614" cy="925599"/>
          </a:xfrm>
        </p:spPr>
        <p:txBody>
          <a:bodyPr/>
          <a:lstStyle/>
          <a:p>
            <a:r>
              <a:rPr lang="en-US"/>
              <a:t>Reminders For Students</a:t>
            </a:r>
          </a:p>
        </p:txBody>
      </p:sp>
      <p:sp>
        <p:nvSpPr>
          <p:cNvPr id="7" name="Content Placeholder 6"/>
          <p:cNvSpPr>
            <a:spLocks noGrp="1"/>
          </p:cNvSpPr>
          <p:nvPr>
            <p:ph type="body" sz="quarter" idx="13"/>
          </p:nvPr>
        </p:nvSpPr>
        <p:spPr>
          <a:xfrm>
            <a:off x="243840" y="1602242"/>
            <a:ext cx="9500661" cy="5614071"/>
          </a:xfrm>
        </p:spPr>
        <p:txBody>
          <a:bodyPr vert="horz" lIns="91440" tIns="45720" rIns="91440" bIns="45720" rtlCol="0" anchor="t">
            <a:normAutofit/>
          </a:bodyPr>
          <a:lstStyle/>
          <a:p>
            <a:r>
              <a:rPr lang="en-US"/>
              <a:t>Review with students the Administration Code rules, especially around use of electronic devices.</a:t>
            </a:r>
          </a:p>
          <a:p>
            <a:endParaRPr lang="en-US"/>
          </a:p>
          <a:p>
            <a:r>
              <a:rPr lang="en-US"/>
              <a:t>Social media of all types: Facebook, Twitter, Instagram, Snapchat, Vine, YouTube, Reddit, Tik Tok, etc. and email are not secure, and any inappropriate posting can lead to disciplinary issues.</a:t>
            </a:r>
          </a:p>
        </p:txBody>
      </p:sp>
      <p:sp>
        <p:nvSpPr>
          <p:cNvPr id="8" name="Slide Number Placeholder 7">
            <a:extLst>
              <a:ext uri="{FF2B5EF4-FFF2-40B4-BE49-F238E27FC236}">
                <a16:creationId xmlns:a16="http://schemas.microsoft.com/office/drawing/2014/main" id="{6B512F03-9950-44F5-A473-E1E360373AA2}"/>
              </a:ext>
            </a:extLst>
          </p:cNvPr>
          <p:cNvSpPr>
            <a:spLocks noGrp="1"/>
          </p:cNvSpPr>
          <p:nvPr>
            <p:ph type="sldNum" sz="quarter" idx="4294967295"/>
          </p:nvPr>
        </p:nvSpPr>
        <p:spPr>
          <a:xfrm>
            <a:off x="6761579" y="6445874"/>
            <a:ext cx="683339" cy="365125"/>
          </a:xfrm>
        </p:spPr>
        <p:txBody>
          <a:bodyPr/>
          <a:lstStyle/>
          <a:p>
            <a:fld id="{91BD7323-49BF-4C97-8773-5EC64C492009}" type="slidenum">
              <a:rPr lang="en-US" smtClean="0">
                <a:solidFill>
                  <a:schemeClr val="bg1"/>
                </a:solidFill>
              </a:rPr>
              <a:t>95</a:t>
            </a:fld>
            <a:endParaRPr lang="en-US">
              <a:solidFill>
                <a:schemeClr val="bg1"/>
              </a:solidFill>
            </a:endParaRPr>
          </a:p>
        </p:txBody>
      </p:sp>
    </p:spTree>
    <p:extLst>
      <p:ext uri="{BB962C8B-B14F-4D97-AF65-F5344CB8AC3E}">
        <p14:creationId xmlns:p14="http://schemas.microsoft.com/office/powerpoint/2010/main" val="20448231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5CB-105B-43DF-BCD9-80A7B5D39AF8}"/>
              </a:ext>
            </a:extLst>
          </p:cNvPr>
          <p:cNvSpPr>
            <a:spLocks noGrp="1"/>
          </p:cNvSpPr>
          <p:nvPr>
            <p:ph type="title"/>
          </p:nvPr>
        </p:nvSpPr>
        <p:spPr/>
        <p:txBody>
          <a:bodyPr/>
          <a:lstStyle/>
          <a:p>
            <a:r>
              <a:rPr lang="en-US"/>
              <a:t>Test Security Incident</a:t>
            </a:r>
          </a:p>
        </p:txBody>
      </p:sp>
      <p:sp>
        <p:nvSpPr>
          <p:cNvPr id="3" name="Text Placeholder 2">
            <a:extLst>
              <a:ext uri="{FF2B5EF4-FFF2-40B4-BE49-F238E27FC236}">
                <a16:creationId xmlns:a16="http://schemas.microsoft.com/office/drawing/2014/main" id="{1266D92D-98CB-40E6-BA2C-18AB6337EB07}"/>
              </a:ext>
            </a:extLst>
          </p:cNvPr>
          <p:cNvSpPr>
            <a:spLocks noGrp="1"/>
          </p:cNvSpPr>
          <p:nvPr>
            <p:ph type="body" sz="quarter" idx="13"/>
          </p:nvPr>
        </p:nvSpPr>
        <p:spPr>
          <a:xfrm>
            <a:off x="295518" y="1149481"/>
            <a:ext cx="10810447" cy="5614071"/>
          </a:xfrm>
        </p:spPr>
        <p:txBody>
          <a:bodyPr/>
          <a:lstStyle/>
          <a:p>
            <a:pPr marL="0" indent="0">
              <a:buNone/>
            </a:pPr>
            <a:r>
              <a:rPr lang="en-US"/>
              <a:t>Any unauthorized exposure of secure test content on any platform including but not restricted to:</a:t>
            </a:r>
          </a:p>
          <a:p>
            <a:r>
              <a:rPr lang="en-US"/>
              <a:t>Paper materials</a:t>
            </a:r>
          </a:p>
          <a:p>
            <a:pPr marL="0" indent="0">
              <a:buNone/>
            </a:pPr>
            <a:r>
              <a:rPr lang="en-US"/>
              <a:t>•Digital media (e.g., texts or instant messages, email, micro-SD cards, flash drives, audio recording, video recording, photos, screenshots)</a:t>
            </a:r>
          </a:p>
          <a:p>
            <a:pPr marL="0" indent="0">
              <a:buNone/>
            </a:pPr>
            <a:r>
              <a:rPr lang="en-US"/>
              <a:t>•Internet platforms (e.g., blogs, websites, cloud-based storage, servers)</a:t>
            </a:r>
          </a:p>
          <a:p>
            <a:pPr marL="0" indent="0">
              <a:buNone/>
            </a:pPr>
            <a:r>
              <a:rPr lang="en-US"/>
              <a:t>•Social media platforms (e.g., Twitter, Facebook, Pinterest, Instagram, YouTube, Reddit, TikTok, Snapchat</a:t>
            </a:r>
          </a:p>
        </p:txBody>
      </p:sp>
      <p:sp>
        <p:nvSpPr>
          <p:cNvPr id="7" name="Slide Number Placeholder 6">
            <a:extLst>
              <a:ext uri="{FF2B5EF4-FFF2-40B4-BE49-F238E27FC236}">
                <a16:creationId xmlns:a16="http://schemas.microsoft.com/office/drawing/2014/main" id="{A0E51377-94B2-4A33-9081-08E1C2F3ED9D}"/>
              </a:ext>
            </a:extLst>
          </p:cNvPr>
          <p:cNvSpPr>
            <a:spLocks noGrp="1"/>
          </p:cNvSpPr>
          <p:nvPr>
            <p:ph type="sldNum" sz="quarter" idx="4294967295"/>
          </p:nvPr>
        </p:nvSpPr>
        <p:spPr>
          <a:xfrm>
            <a:off x="6758972" y="6418193"/>
            <a:ext cx="683339" cy="365125"/>
          </a:xfrm>
        </p:spPr>
        <p:txBody>
          <a:bodyPr/>
          <a:lstStyle/>
          <a:p>
            <a:fld id="{91BD7323-49BF-4C97-8773-5EC64C492009}" type="slidenum">
              <a:rPr lang="en-US" smtClean="0">
                <a:solidFill>
                  <a:schemeClr val="bg1"/>
                </a:solidFill>
              </a:rPr>
              <a:t>96</a:t>
            </a:fld>
            <a:endParaRPr lang="en-US">
              <a:solidFill>
                <a:schemeClr val="bg1"/>
              </a:solidFill>
            </a:endParaRPr>
          </a:p>
        </p:txBody>
      </p:sp>
    </p:spTree>
    <p:extLst>
      <p:ext uri="{BB962C8B-B14F-4D97-AF65-F5344CB8AC3E}">
        <p14:creationId xmlns:p14="http://schemas.microsoft.com/office/powerpoint/2010/main" val="1664768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7A18-7446-7C45-1B34-36E7822B021A}"/>
              </a:ext>
            </a:extLst>
          </p:cNvPr>
          <p:cNvSpPr>
            <a:spLocks noGrp="1"/>
          </p:cNvSpPr>
          <p:nvPr>
            <p:ph type="title"/>
          </p:nvPr>
        </p:nvSpPr>
        <p:spPr>
          <a:xfrm>
            <a:off x="243839" y="25377"/>
            <a:ext cx="10527993" cy="925599"/>
          </a:xfrm>
        </p:spPr>
        <p:txBody>
          <a:bodyPr>
            <a:normAutofit/>
          </a:bodyPr>
          <a:lstStyle/>
          <a:p>
            <a:r>
              <a:rPr lang="en-US"/>
              <a:t>Test Security-Example One</a:t>
            </a:r>
          </a:p>
        </p:txBody>
      </p:sp>
      <p:sp>
        <p:nvSpPr>
          <p:cNvPr id="3" name="Text Placeholder 2">
            <a:extLst>
              <a:ext uri="{FF2B5EF4-FFF2-40B4-BE49-F238E27FC236}">
                <a16:creationId xmlns:a16="http://schemas.microsoft.com/office/drawing/2014/main" id="{25EEC335-5720-1051-E613-28FEE8715122}"/>
              </a:ext>
            </a:extLst>
          </p:cNvPr>
          <p:cNvSpPr>
            <a:spLocks noGrp="1"/>
          </p:cNvSpPr>
          <p:nvPr>
            <p:ph type="body" sz="quarter" idx="13"/>
          </p:nvPr>
        </p:nvSpPr>
        <p:spPr/>
        <p:txBody>
          <a:bodyPr/>
          <a:lstStyle/>
          <a:p>
            <a:pPr marL="0" indent="0">
              <a:buNone/>
            </a:pPr>
            <a:r>
              <a:rPr lang="en-US"/>
              <a:t>When going to lunch, an educator leaves secure test materials unattended on their desk. A student comes into the room and flips through a test booklet while waiting for the teacher.</a:t>
            </a:r>
          </a:p>
          <a:p>
            <a:pPr marL="0" indent="0">
              <a:buNone/>
            </a:pPr>
            <a:endParaRPr lang="en-US"/>
          </a:p>
          <a:p>
            <a:pPr marL="0" indent="0">
              <a:buNone/>
            </a:pPr>
            <a:r>
              <a:rPr lang="en-US"/>
              <a:t>This is a test security incident because unauthorized individuals could gain access to test materials and possibly expose test content. </a:t>
            </a:r>
            <a:r>
              <a:rPr lang="en-US" b="1"/>
              <a:t>Always keep test materials in a secure location before and after test sessions.</a:t>
            </a:r>
          </a:p>
          <a:p>
            <a:endParaRPr lang="en-US"/>
          </a:p>
        </p:txBody>
      </p:sp>
      <p:sp>
        <p:nvSpPr>
          <p:cNvPr id="5" name="TextBox 4">
            <a:extLst>
              <a:ext uri="{FF2B5EF4-FFF2-40B4-BE49-F238E27FC236}">
                <a16:creationId xmlns:a16="http://schemas.microsoft.com/office/drawing/2014/main" id="{30F04644-5A43-879A-AF83-1B12CF8BDBAC}"/>
              </a:ext>
            </a:extLst>
          </p:cNvPr>
          <p:cNvSpPr txBox="1"/>
          <p:nvPr/>
        </p:nvSpPr>
        <p:spPr>
          <a:xfrm>
            <a:off x="7034022" y="6181344"/>
            <a:ext cx="665226" cy="372118"/>
          </a:xfrm>
          <a:prstGeom prst="rect">
            <a:avLst/>
          </a:prstGeom>
          <a:noFill/>
        </p:spPr>
        <p:txBody>
          <a:bodyPr wrap="square">
            <a:spAutoFit/>
          </a:bodyPr>
          <a:lstStyle/>
          <a:p>
            <a:fld id="{91BD7323-49BF-4C97-8773-5EC64C492009}" type="slidenum">
              <a:rPr lang="en-US" smtClean="0">
                <a:solidFill>
                  <a:schemeClr val="bg1"/>
                </a:solidFill>
              </a:rPr>
              <a:pPr/>
              <a:t>97</a:t>
            </a:fld>
            <a:endParaRPr lang="en-US">
              <a:solidFill>
                <a:schemeClr val="bg1"/>
              </a:solidFill>
            </a:endParaRPr>
          </a:p>
        </p:txBody>
      </p:sp>
    </p:spTree>
    <p:extLst>
      <p:ext uri="{BB962C8B-B14F-4D97-AF65-F5344CB8AC3E}">
        <p14:creationId xmlns:p14="http://schemas.microsoft.com/office/powerpoint/2010/main" val="22398359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328CA-6A04-D5CB-662B-04B0772ADD03}"/>
              </a:ext>
            </a:extLst>
          </p:cNvPr>
          <p:cNvSpPr>
            <a:spLocks noGrp="1"/>
          </p:cNvSpPr>
          <p:nvPr>
            <p:ph type="title"/>
          </p:nvPr>
        </p:nvSpPr>
        <p:spPr/>
        <p:txBody>
          <a:bodyPr/>
          <a:lstStyle/>
          <a:p>
            <a:r>
              <a:rPr lang="en-US"/>
              <a:t>Test Security-Example Two</a:t>
            </a:r>
          </a:p>
        </p:txBody>
      </p:sp>
      <p:sp>
        <p:nvSpPr>
          <p:cNvPr id="3" name="Text Placeholder 2">
            <a:extLst>
              <a:ext uri="{FF2B5EF4-FFF2-40B4-BE49-F238E27FC236}">
                <a16:creationId xmlns:a16="http://schemas.microsoft.com/office/drawing/2014/main" id="{8A1E911A-CD8E-26BD-E7F1-2F8FC3C6D876}"/>
              </a:ext>
            </a:extLst>
          </p:cNvPr>
          <p:cNvSpPr>
            <a:spLocks noGrp="1"/>
          </p:cNvSpPr>
          <p:nvPr>
            <p:ph type="body" sz="quarter" idx="13"/>
          </p:nvPr>
        </p:nvSpPr>
        <p:spPr/>
        <p:txBody>
          <a:bodyPr/>
          <a:lstStyle/>
          <a:p>
            <a:pPr marL="0" indent="0">
              <a:buNone/>
            </a:pPr>
            <a:r>
              <a:rPr lang="en-US"/>
              <a:t>An administrator takes a photo of students taking ACCESS for ELLs, to share and celebrate the students’ hard work on social media. Test items can be seen in the photo.</a:t>
            </a:r>
          </a:p>
          <a:p>
            <a:pPr marL="0" indent="0">
              <a:buNone/>
            </a:pPr>
            <a:endParaRPr lang="en-US"/>
          </a:p>
          <a:p>
            <a:pPr marL="0" indent="0">
              <a:buNone/>
            </a:pPr>
            <a:r>
              <a:rPr lang="en-US"/>
              <a:t>Even with the best of intentions, posting photos of test content online means many unauthorized individuals can access and share that content. </a:t>
            </a:r>
            <a:r>
              <a:rPr lang="en-US" b="1"/>
              <a:t>Never take photos of test content for any reason!</a:t>
            </a:r>
          </a:p>
          <a:p>
            <a:endParaRPr lang="en-US"/>
          </a:p>
        </p:txBody>
      </p:sp>
      <p:sp>
        <p:nvSpPr>
          <p:cNvPr id="5" name="TextBox 4">
            <a:extLst>
              <a:ext uri="{FF2B5EF4-FFF2-40B4-BE49-F238E27FC236}">
                <a16:creationId xmlns:a16="http://schemas.microsoft.com/office/drawing/2014/main" id="{9344D317-275F-5FE7-1FAF-B154AEE43E68}"/>
              </a:ext>
            </a:extLst>
          </p:cNvPr>
          <p:cNvSpPr txBox="1"/>
          <p:nvPr/>
        </p:nvSpPr>
        <p:spPr>
          <a:xfrm>
            <a:off x="6777990" y="6217920"/>
            <a:ext cx="848106" cy="369332"/>
          </a:xfrm>
          <a:prstGeom prst="rect">
            <a:avLst/>
          </a:prstGeom>
          <a:noFill/>
        </p:spPr>
        <p:txBody>
          <a:bodyPr wrap="square">
            <a:spAutoFit/>
          </a:bodyPr>
          <a:lstStyle/>
          <a:p>
            <a:fld id="{91BD7323-49BF-4C97-8773-5EC64C492009}" type="slidenum">
              <a:rPr lang="en-US" smtClean="0">
                <a:solidFill>
                  <a:schemeClr val="bg1"/>
                </a:solidFill>
              </a:rPr>
              <a:pPr/>
              <a:t>98</a:t>
            </a:fld>
            <a:endParaRPr lang="en-US">
              <a:solidFill>
                <a:schemeClr val="bg1"/>
              </a:solidFill>
            </a:endParaRPr>
          </a:p>
        </p:txBody>
      </p:sp>
    </p:spTree>
    <p:extLst>
      <p:ext uri="{BB962C8B-B14F-4D97-AF65-F5344CB8AC3E}">
        <p14:creationId xmlns:p14="http://schemas.microsoft.com/office/powerpoint/2010/main" val="30602473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F9B98-6894-2085-B856-36897EA7AAB1}"/>
              </a:ext>
            </a:extLst>
          </p:cNvPr>
          <p:cNvSpPr>
            <a:spLocks noGrp="1"/>
          </p:cNvSpPr>
          <p:nvPr>
            <p:ph type="title"/>
          </p:nvPr>
        </p:nvSpPr>
        <p:spPr/>
        <p:txBody>
          <a:bodyPr/>
          <a:lstStyle/>
          <a:p>
            <a:r>
              <a:rPr lang="en-US"/>
              <a:t>Test Security-Example Three</a:t>
            </a:r>
          </a:p>
        </p:txBody>
      </p:sp>
      <p:sp>
        <p:nvSpPr>
          <p:cNvPr id="3" name="Text Placeholder 2">
            <a:extLst>
              <a:ext uri="{FF2B5EF4-FFF2-40B4-BE49-F238E27FC236}">
                <a16:creationId xmlns:a16="http://schemas.microsoft.com/office/drawing/2014/main" id="{59DE4C03-A9EC-F40B-4CED-8F11EB4F5EB8}"/>
              </a:ext>
            </a:extLst>
          </p:cNvPr>
          <p:cNvSpPr>
            <a:spLocks noGrp="1"/>
          </p:cNvSpPr>
          <p:nvPr>
            <p:ph type="body" sz="quarter" idx="13"/>
          </p:nvPr>
        </p:nvSpPr>
        <p:spPr>
          <a:xfrm>
            <a:off x="243840" y="1060704"/>
            <a:ext cx="11551920" cy="5614071"/>
          </a:xfrm>
        </p:spPr>
        <p:txBody>
          <a:bodyPr/>
          <a:lstStyle/>
          <a:p>
            <a:pPr marL="0" indent="0">
              <a:buNone/>
            </a:pPr>
            <a:r>
              <a:rPr lang="en-US"/>
              <a:t>A student does not complete a test session before the end of the day, and plans are made to continue the test the following morning. The student decides to finish the test at home that night, so they don’t miss any more class.</a:t>
            </a:r>
          </a:p>
          <a:p>
            <a:pPr marL="0" indent="0">
              <a:buNone/>
            </a:pPr>
            <a:r>
              <a:rPr lang="en-US"/>
              <a:t>Only in rare circumstances should a student complete a test session over multiple days. WIDA tests should be administered in person, by a certified test administrator. If the test is accessed outside of school, unauthorized individuals could access and share test content. </a:t>
            </a:r>
            <a:r>
              <a:rPr lang="en-US" b="1"/>
              <a:t>Always collect test tickets as soon as a student logs in. Configuring testing devices so that a student may not log in to the test away from the school. Do not let students take home testing devices such as </a:t>
            </a:r>
            <a:r>
              <a:rPr lang="en-US" b="1" err="1"/>
              <a:t>chromebooks</a:t>
            </a:r>
            <a:r>
              <a:rPr lang="en-US" b="1"/>
              <a:t>, or use them during class, etc.</a:t>
            </a:r>
          </a:p>
          <a:p>
            <a:endParaRPr lang="en-US"/>
          </a:p>
        </p:txBody>
      </p:sp>
      <p:sp>
        <p:nvSpPr>
          <p:cNvPr id="5" name="TextBox 4">
            <a:extLst>
              <a:ext uri="{FF2B5EF4-FFF2-40B4-BE49-F238E27FC236}">
                <a16:creationId xmlns:a16="http://schemas.microsoft.com/office/drawing/2014/main" id="{36D8F478-780C-3322-59FE-2EEC4B68118C}"/>
              </a:ext>
            </a:extLst>
          </p:cNvPr>
          <p:cNvSpPr txBox="1"/>
          <p:nvPr/>
        </p:nvSpPr>
        <p:spPr>
          <a:xfrm>
            <a:off x="6906006" y="6199632"/>
            <a:ext cx="582930" cy="369332"/>
          </a:xfrm>
          <a:prstGeom prst="rect">
            <a:avLst/>
          </a:prstGeom>
          <a:noFill/>
        </p:spPr>
        <p:txBody>
          <a:bodyPr wrap="square">
            <a:spAutoFit/>
          </a:bodyPr>
          <a:lstStyle/>
          <a:p>
            <a:fld id="{91BD7323-49BF-4C97-8773-5EC64C492009}" type="slidenum">
              <a:rPr lang="en-US" smtClean="0">
                <a:solidFill>
                  <a:schemeClr val="bg1"/>
                </a:solidFill>
              </a:rPr>
              <a:pPr/>
              <a:t>99</a:t>
            </a:fld>
            <a:endParaRPr lang="en-US">
              <a:solidFill>
                <a:schemeClr val="bg1"/>
              </a:solidFill>
            </a:endParaRPr>
          </a:p>
        </p:txBody>
      </p:sp>
    </p:spTree>
    <p:extLst>
      <p:ext uri="{BB962C8B-B14F-4D97-AF65-F5344CB8AC3E}">
        <p14:creationId xmlns:p14="http://schemas.microsoft.com/office/powerpoint/2010/main" val="6754372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8443c5f9-95cd-4e98-a45a-f26c1725be6b"/>
  <p:tag name="ARTICULATE_SLIDE_PAUSE" val="0"/>
  <p:tag name="ARTICULATE_LOCK_SLIDE" val="0"/>
  <p:tag name="ARTICULATE_HIDE_SLIDE" val="0"/>
  <p:tag name="ARTICULATE_PLAYER_CONTROL_PREVIOUS" val="True"/>
  <p:tag name="ARTICULATE_PLAYER_CONTROL_NEXT" val="True"/>
  <p:tag name="AUDIO_ID" val="310"/>
  <p:tag name="ARTICULATE_AUDIO_RECORDED" val="1"/>
  <p:tag name="ELAPSEDTIME" val="40"/>
  <p:tag name="ARTICULATE_USED_LAYOUT" val="1"/>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8443c5f9-95cd-4e98-a45a-f26c1725be6b"/>
  <p:tag name="ARTICULATE_SLIDE_PAUSE" val="0"/>
  <p:tag name="ARTICULATE_LOCK_SLIDE" val="0"/>
  <p:tag name="ARTICULATE_HIDE_SLIDE" val="0"/>
  <p:tag name="ARTICULATE_PLAYER_CONTROL_PREVIOUS" val="True"/>
  <p:tag name="ARTICULATE_PLAYER_CONTROL_NEXT" val="True"/>
  <p:tag name="AUDIO_ID" val="310"/>
  <p:tag name="ARTICULATE_AUDIO_RECORDED" val="1"/>
  <p:tag name="ELAPSEDTIME" val="40"/>
  <p:tag name="ARTICULATE_USED_LAYOUT"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KDE Document" ma:contentTypeID="0x0101001BEB557DBE01834EAB47A683706DCD5B0086721A30B168054A8C57A1E09C0A831B" ma:contentTypeVersion="28" ma:contentTypeDescription="" ma:contentTypeScope="" ma:versionID="db8a31a324969f2ed0bc5d035229dd9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e6a1d03e1231cae98a8ae5d30e0b0234"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2023-2024 ACCESS Overview Training</RoutingRuleDescription>
    <PublishingExpirationDate xmlns="http://schemas.microsoft.com/sharepoint/v3" xsi:nil="true"/>
    <PublishingStartDate xmlns="http://schemas.microsoft.com/sharepoint/v3" xsi:nil="true"/>
    <Publication_x0020_Date xmlns="3a62de7d-ba57-4f43-9dae-9623ba637be0">2023-12-05T18:33:09+00:00</Publication_x0020_Date>
    <Audience1 xmlns="3a62de7d-ba57-4f43-9dae-9623ba637be0">
      <Value>1</Value>
      <Value>2</Value>
    </Audience1>
    <_dlc_DocId xmlns="3a62de7d-ba57-4f43-9dae-9623ba637be0">KYED-484-439</_dlc_DocId>
    <_dlc_DocIdUrl xmlns="3a62de7d-ba57-4f43-9dae-9623ba637be0">
      <Url>https://www.education.ky.gov/AA/Assessments/_layouts/15/DocIdRedir.aspx?ID=KYED-484-439</Url>
      <Description>KYED-484-439</Description>
    </_dlc_DocIdUrl>
  </documentManagement>
</p:properties>
</file>

<file path=customXml/itemProps1.xml><?xml version="1.0" encoding="utf-8"?>
<ds:datastoreItem xmlns:ds="http://schemas.openxmlformats.org/officeDocument/2006/customXml" ds:itemID="{E2B58CE4-52DC-4CBC-AD28-448BFDB9884F}">
  <ds:schemaRefs>
    <ds:schemaRef ds:uri="http://schemas.microsoft.com/sharepoint/events"/>
  </ds:schemaRefs>
</ds:datastoreItem>
</file>

<file path=customXml/itemProps2.xml><?xml version="1.0" encoding="utf-8"?>
<ds:datastoreItem xmlns:ds="http://schemas.openxmlformats.org/officeDocument/2006/customXml" ds:itemID="{E9DCF011-8764-42D4-9BD7-4A8BF3474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62de7d-ba57-4f43-9dae-9623ba637b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4.xml><?xml version="1.0" encoding="utf-8"?>
<ds:datastoreItem xmlns:ds="http://schemas.openxmlformats.org/officeDocument/2006/customXml" ds:itemID="{C70D4522-EDD2-4326-BD38-D65ABD3DF72F}">
  <ds:schemaRefs>
    <ds:schemaRef ds:uri="4ba77eba-537c-4146-977f-ca75ba92ef12"/>
    <ds:schemaRef ds:uri="c4bbda24-f7c9-41ba-9732-e119dcb2eb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a62de7d-ba57-4f43-9dae-9623ba637be0"/>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0</TotalTime>
  <Words>14745</Words>
  <Application>Microsoft Office PowerPoint</Application>
  <PresentationFormat>Widescreen</PresentationFormat>
  <Paragraphs>1361</Paragraphs>
  <Slides>126</Slides>
  <Notes>84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126</vt:i4>
      </vt:variant>
    </vt:vector>
  </HeadingPairs>
  <TitlesOfParts>
    <vt:vector size="134" baseType="lpstr">
      <vt:lpstr>Arial</vt:lpstr>
      <vt:lpstr>Calibri</vt:lpstr>
      <vt:lpstr>Complex script font</vt:lpstr>
      <vt:lpstr>Franklin Gothic Book</vt:lpstr>
      <vt:lpstr>Franklin Gothic Medium</vt:lpstr>
      <vt:lpstr>RedHatText-Regular</vt:lpstr>
      <vt:lpstr>Wingdings</vt:lpstr>
      <vt:lpstr>Office Theme</vt:lpstr>
      <vt:lpstr>ACCESS For ELLs® Overview Paper/Pencil and Online Testing </vt:lpstr>
      <vt:lpstr>Training Agenda</vt:lpstr>
      <vt:lpstr>Policy and Guidance</vt:lpstr>
      <vt:lpstr>Kentucky Department of Education Health and Safety </vt:lpstr>
      <vt:lpstr>Policy for Ordering and Testing</vt:lpstr>
      <vt:lpstr>Guidance for the WIDA Screener for Kindergarten and WIDA Online Screener and ACCESS for ELLs Testing </vt:lpstr>
      <vt:lpstr>Background</vt:lpstr>
      <vt:lpstr>Test Vendor</vt:lpstr>
      <vt:lpstr>ACCESS for ELLs Suite of Assessments</vt:lpstr>
      <vt:lpstr>2023-2024 ACCESS for ELLs (ACCESS-Kindergarten, Online, Paper) Tentative Testing Schedule</vt:lpstr>
      <vt:lpstr>ACCESS for ELLs Language Domains</vt:lpstr>
      <vt:lpstr>Connections to the Framework</vt:lpstr>
      <vt:lpstr>Academic Language Relationship with Content Standards and Language Development Standards </vt:lpstr>
      <vt:lpstr>Preparation for ACCESS</vt:lpstr>
      <vt:lpstr>Websites for ACCESS for ELLs</vt:lpstr>
      <vt:lpstr>Preparation for ACCESS </vt:lpstr>
      <vt:lpstr>Test Administration Roles</vt:lpstr>
      <vt:lpstr>Test Coordinator (District and School)</vt:lpstr>
      <vt:lpstr>Test Administrator</vt:lpstr>
      <vt:lpstr>Technology Coordinator </vt:lpstr>
      <vt:lpstr>WIDA Secure Portal</vt:lpstr>
      <vt:lpstr>Assessment Training</vt:lpstr>
      <vt:lpstr>Certification Quizzes for ACCESS for ELLs Online and Paper </vt:lpstr>
      <vt:lpstr>Certification Quizzes for ACCESS for ELLs Kindergarten and Alternate</vt:lpstr>
      <vt:lpstr>Preparation for ACCESS in WIDA AMS</vt:lpstr>
      <vt:lpstr>Initial Materials Order for ACCESS- DRC Calculations </vt:lpstr>
      <vt:lpstr>Additional Materials Ordering</vt:lpstr>
      <vt:lpstr>New For ACCESS</vt:lpstr>
      <vt:lpstr>New For WIDA AMS</vt:lpstr>
      <vt:lpstr>No Changes to Tasks in WIDA AMS</vt:lpstr>
      <vt:lpstr>ACCESS for ELLs® Exit Criteria</vt:lpstr>
      <vt:lpstr>ACCESS for ELLs Paper</vt:lpstr>
      <vt:lpstr>Administering Any Paper Test</vt:lpstr>
      <vt:lpstr>ACCESS for ELLs Paper: Student Experience</vt:lpstr>
      <vt:lpstr>Labeling Test Booklets</vt:lpstr>
      <vt:lpstr>Date of Testing Field</vt:lpstr>
      <vt:lpstr>Bubbling In Student Information</vt:lpstr>
      <vt:lpstr>Paper Scheduling Support</vt:lpstr>
      <vt:lpstr>Kindergarten ACCESS for ELLs </vt:lpstr>
      <vt:lpstr>Secure Test Materials for Kindergarten</vt:lpstr>
      <vt:lpstr>ACCESS for ELLs Kindergarten</vt:lpstr>
      <vt:lpstr>Preparing for Test Administration</vt:lpstr>
      <vt:lpstr>Exit Criteria for Kindergarten ACCESS for ELLs </vt:lpstr>
      <vt:lpstr>Alternate ACCESS for ELLs</vt:lpstr>
      <vt:lpstr>2023-2024 WIDA Alternate ACCESS Tentative Testing Schedule</vt:lpstr>
      <vt:lpstr>Alternate Proficiency Levels</vt:lpstr>
      <vt:lpstr>Participation Decision Tree</vt:lpstr>
      <vt:lpstr>WIDA Alternate ACCESS-Operational</vt:lpstr>
      <vt:lpstr>Alternate ACCESS for ELLs Administration</vt:lpstr>
      <vt:lpstr>Complete First Two Pages in Student Response Booklet</vt:lpstr>
      <vt:lpstr>Test Administrators</vt:lpstr>
      <vt:lpstr>Unique Features of this Test</vt:lpstr>
      <vt:lpstr>Test Administration Paths: Possible Repetitions Before “Moving On”</vt:lpstr>
      <vt:lpstr>Test Components and Sequence</vt:lpstr>
      <vt:lpstr>Accommodations and Forms</vt:lpstr>
      <vt:lpstr>Exit Criteria for Alternate ACCESS for ELLs </vt:lpstr>
      <vt:lpstr>ACCESS (Online and Paper), Kindergarten, Alternate ACCESS Accommodations</vt:lpstr>
      <vt:lpstr>Accommodations Form-Kindergarten ACCESS for ELLs</vt:lpstr>
      <vt:lpstr>Accommodations Form- WIDA Alternate ACCESS </vt:lpstr>
      <vt:lpstr>Accommodations Form-ACCESS for ELLs Online</vt:lpstr>
      <vt:lpstr>Testing with Accommodations</vt:lpstr>
      <vt:lpstr>Transcribing Student Responses</vt:lpstr>
      <vt:lpstr>Examples of Accommodations-Invalidate Test Validity</vt:lpstr>
      <vt:lpstr>WIDA Accessibility and Accommodations Framework</vt:lpstr>
      <vt:lpstr>Accommodated Forms</vt:lpstr>
      <vt:lpstr>ACCESS for ELLs Online</vt:lpstr>
      <vt:lpstr>Adaptive Testing Online</vt:lpstr>
      <vt:lpstr>ACCESS for ELLs Online Administration</vt:lpstr>
      <vt:lpstr>Benefits of the Online Test</vt:lpstr>
      <vt:lpstr>ACCESS for ELLs Online: Student Experience</vt:lpstr>
      <vt:lpstr>ACCESS for ELLs Online </vt:lpstr>
      <vt:lpstr>Online Testing Scheduling Support</vt:lpstr>
      <vt:lpstr>ACCESS for ELLs Online: Administration Considerations</vt:lpstr>
      <vt:lpstr>Getting Ready for Testing</vt:lpstr>
      <vt:lpstr>Preparing Students with the Test Practice and Sample Items </vt:lpstr>
      <vt:lpstr>ACCESS for ELLs Online: Student Test Tickets &amp; Rosters</vt:lpstr>
      <vt:lpstr>ACCESS for ELLs Online: Microphone Check</vt:lpstr>
      <vt:lpstr>ACCESS for ELLs Online: Additional Equipment</vt:lpstr>
      <vt:lpstr>During the Test</vt:lpstr>
      <vt:lpstr>ACCESS for ELLs® Administration</vt:lpstr>
      <vt:lpstr>ACCESS for ELLs Online Materials</vt:lpstr>
      <vt:lpstr>Student Transfers Out of State Before Testing Window</vt:lpstr>
      <vt:lpstr>Monitoring and Test Security</vt:lpstr>
      <vt:lpstr>Student Transfers Districts During Testing Window</vt:lpstr>
      <vt:lpstr>WIDA Assessment Management System  (WIDA AMS)</vt:lpstr>
      <vt:lpstr>WIDA Assessment Management System (WIDA AMS)</vt:lpstr>
      <vt:lpstr>WIDA Assessment Management System Tasks (WIDA AMS)</vt:lpstr>
      <vt:lpstr>ACCESS Writing Online</vt:lpstr>
      <vt:lpstr>Writing Grades 1-3 </vt:lpstr>
      <vt:lpstr>Writing Tier Report</vt:lpstr>
      <vt:lpstr>Writing Grades 4-12</vt:lpstr>
      <vt:lpstr>Technology Requirements</vt:lpstr>
      <vt:lpstr>Tips for Online Testing</vt:lpstr>
      <vt:lpstr>ACCESS for ELLs-Paper and Online</vt:lpstr>
      <vt:lpstr>Reminders For Students</vt:lpstr>
      <vt:lpstr>Test Security Incident</vt:lpstr>
      <vt:lpstr>Test Security-Example One</vt:lpstr>
      <vt:lpstr>Test Security-Example Two</vt:lpstr>
      <vt:lpstr>Test Security-Example Three</vt:lpstr>
      <vt:lpstr>Consequences of Test Security Incidents and Test Practices and Policies</vt:lpstr>
      <vt:lpstr>WIDA is Responsible for with Test Security</vt:lpstr>
      <vt:lpstr>Follow Test Security Policies</vt:lpstr>
      <vt:lpstr>Test Coordinators are Responsible for with Test Security</vt:lpstr>
      <vt:lpstr>Test Administrators are Responsible for with Test Security</vt:lpstr>
      <vt:lpstr>Preventing Test Security Incidents</vt:lpstr>
      <vt:lpstr>Handling Test Security Incidents</vt:lpstr>
      <vt:lpstr>Seating Charts</vt:lpstr>
      <vt:lpstr>During ACCESS for ELLs Testing Window</vt:lpstr>
      <vt:lpstr>Parent Refusal of EL Services</vt:lpstr>
      <vt:lpstr>Resources to Assist with Administration of ACCESS for ELLs Suite of Assessments  </vt:lpstr>
      <vt:lpstr>Kentucky ACCESS Trainings on KDE Website</vt:lpstr>
      <vt:lpstr>State-Specific Guidelines on WIDA Website</vt:lpstr>
      <vt:lpstr>WIDA Professional Learning</vt:lpstr>
      <vt:lpstr>ACCESS for ELLs® Suite of Assessments</vt:lpstr>
      <vt:lpstr>Manuals Reflecting Roles</vt:lpstr>
      <vt:lpstr>Test Administrator Essentials</vt:lpstr>
      <vt:lpstr>Accessibility and Accommodations Manual</vt:lpstr>
      <vt:lpstr>Resource in WIDA AMS</vt:lpstr>
      <vt:lpstr>Forms Shipped to District</vt:lpstr>
      <vt:lpstr>Materials Shipped to District</vt:lpstr>
      <vt:lpstr>Materials Arrive</vt:lpstr>
      <vt:lpstr>Inventory/Check Range Numbers</vt:lpstr>
      <vt:lpstr>Test Administration Conclusion Activities </vt:lpstr>
      <vt:lpstr>Returning Test Materials For Paper Testing-Kindergarten, Alternate ACCESS and Accommodations Forms of Braille and Large Print</vt:lpstr>
      <vt:lpstr>Shipping Materials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 For ELLs® Overview Paper/Pencil and Online Testing </dc:title>
  <dc:creator>Williams, Chris - Division of Assessment and Accountability Support</dc:creator>
  <cp:lastModifiedBy>Williams, Chris - Division of Assessment and Accountability Support</cp:lastModifiedBy>
  <cp:revision>2</cp:revision>
  <dcterms:created xsi:type="dcterms:W3CDTF">2021-11-29T19:32:29Z</dcterms:created>
  <dcterms:modified xsi:type="dcterms:W3CDTF">2023-12-15T18:36:44Z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0x0101001BEB557DBE01834EAB47A683706DCD5B0086721A30B168054A8C57A1E09C0A831B</vt:lpwstr>
  </property>
  <property fmtid="{D5CDD505-2E9C-101B-9397-08002B2CF9AE}" pid="3" name="MediaServiceImageTags">
    <vt:lpwstr/>
  </property>
  <property fmtid="{D5CDD505-2E9C-101B-9397-08002B2CF9AE}" pid="4" name="_dlc_DocIdItemGuid">
    <vt:lpwstr>f1daa3f1-4602-4d16-9e7f-e9f964eae970</vt:lpwstr>
  </property>
</Properties>
</file>