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86" r:id="rId5"/>
    <p:sldId id="269" r:id="rId6"/>
    <p:sldId id="285" r:id="rId7"/>
    <p:sldId id="279" r:id="rId8"/>
    <p:sldId id="270" r:id="rId9"/>
    <p:sldId id="274" r:id="rId10"/>
    <p:sldId id="271" r:id="rId11"/>
    <p:sldId id="275" r:id="rId12"/>
    <p:sldId id="276" r:id="rId13"/>
    <p:sldId id="277" r:id="rId14"/>
    <p:sldId id="280" r:id="rId15"/>
    <p:sldId id="283" r:id="rId16"/>
    <p:sldId id="284" r:id="rId17"/>
    <p:sldId id="288" r:id="rId18"/>
    <p:sldId id="28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CS" userId="S::melissa.chandler@education.ky.gov::c7c40c5a-5db2-409e-9ac5-b3fa8556cae3" providerId="AD"/>
  <p188:author id="{EEAF063B-8BCB-A246-0486-9A5ACA2B8CA4}" name="Roseberry, Christen - Division of Assessment and Accountability Support" initials="CR" userId="S::christen.roseberry@education.ky.gov::64f073a6-c0e0-4356-b5dd-074214d6d82f" providerId="AD"/>
  <p188:author id="{0C431B50-E267-7ED8-372B-1A1B808F8997}" name="Jones, Helen - Division of Assessment and Accountability Support" initials="HJ" userId="S::helen.jones@education.ky.gov::b7d6fb4f-88fd-4227-920b-6a3119e5e7a1" providerId="AD"/>
  <p188:author id="{52F57052-0FAD-5FD0-5873-4C8768666379}" name="Avery, Devon - Division of Assessment and Accountability Support" initials="DA" userId="S::devon.avery@education.ky.gov::ea78a75c-c17e-4901-bc17-b64bcd9c9f6d" providerId="AD"/>
  <p188:author id="{CCCC5755-80CF-4B48-E1F5-5CFC857F1A2A}" name="Riley, Ben - Division of Assessment and Accountability Support" initials="RBDoAaAS" userId="Riley, Ben - Division of Assessment and Accountability Support" providerId="None"/>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J-KDD" userId="S::jennifer.stafford@education.ky.gov::0151abd4-297e-443f-a77b-a8c249c015ab" providerId="AD"/>
  <p188:author id="{4E37AEA2-9003-7A2B-581B-AF4837220C73}" name="Riley, Ben - Division of Assessment and Accountability Support" initials="BR" userId="S::ben.riley@education.ky.gov::4cd6cdff-1273-49fa-8860-d0f5fa3fb9f7" providerId="AD"/>
  <p188:author id="{A1968ECB-9F01-7E4F-5C5C-2236753EF084}" name="Mullins, Krista" initials="KMM" userId="Mullins, Krista" providerId="None"/>
  <p188:author id="{5FD6BBD4-89B8-DC90-B9A0-590DE6A9A122}" name="Larkins, Jennifer - Office of Assessment and Accountability" initials="LA" userId="S::jennifer.larkins@education.ky.gov::093879bc-4454-48e7-95b0-93a7f4bf4b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r, Joy - Division of Assessment and Accountability Support" initials="BJ-DoAaAS" lastIdx="1" clrIdx="0">
    <p:extLst>
      <p:ext uri="{19B8F6BF-5375-455C-9EA6-DF929625EA0E}">
        <p15:presenceInfo xmlns:p15="http://schemas.microsoft.com/office/powerpoint/2012/main" userId="S::joy.barr@education.ky.gov::bf7dc07e-093b-4579-91f5-ca94ba07dd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B0723-E3A2-4A89-8B92-8D096470AB1A}" v="25" dt="2024-09-13T18:04:20.947"/>
    <p1510:client id="{C3609BF9-EAC1-4B7D-8D43-62C7D79475CC}" v="182" dt="2024-09-13T20:38:36.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441" autoAdjust="0"/>
  </p:normalViewPr>
  <p:slideViewPr>
    <p:cSldViewPr snapToGrid="0">
      <p:cViewPr varScale="1">
        <p:scale>
          <a:sx n="61" d="100"/>
          <a:sy n="61" d="100"/>
        </p:scale>
        <p:origin x="43" y="446"/>
      </p:cViewPr>
      <p:guideLst/>
    </p:cSldViewPr>
  </p:slideViewPr>
  <p:outlineViewPr>
    <p:cViewPr>
      <p:scale>
        <a:sx n="33" d="100"/>
        <a:sy n="33" d="100"/>
      </p:scale>
      <p:origin x="0" y="-100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AC5F5-7D6C-4B1A-A430-ADDB1DBD62F0}"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13261-BFF1-4B1B-BFE2-D7EB87C9CF20}" type="slidenum">
              <a:rPr lang="en-US" smtClean="0"/>
              <a:t>‹#›</a:t>
            </a:fld>
            <a:endParaRPr lang="en-US"/>
          </a:p>
        </p:txBody>
      </p:sp>
    </p:spTree>
    <p:extLst>
      <p:ext uri="{BB962C8B-B14F-4D97-AF65-F5344CB8AC3E}">
        <p14:creationId xmlns:p14="http://schemas.microsoft.com/office/powerpoint/2010/main" val="237443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57238" indent="-290513">
              <a:defRPr>
                <a:solidFill>
                  <a:schemeClr val="tx1"/>
                </a:solidFill>
                <a:latin typeface="Century Gothic" panose="020B0502020202020204" pitchFamily="34" charset="0"/>
              </a:defRPr>
            </a:lvl2pPr>
            <a:lvl3pPr marL="1165225" indent="-231775">
              <a:defRPr>
                <a:solidFill>
                  <a:schemeClr val="tx1"/>
                </a:solidFill>
                <a:latin typeface="Century Gothic" panose="020B0502020202020204" pitchFamily="34" charset="0"/>
              </a:defRPr>
            </a:lvl3pPr>
            <a:lvl4pPr marL="1631950" indent="-231775">
              <a:defRPr>
                <a:solidFill>
                  <a:schemeClr val="tx1"/>
                </a:solidFill>
                <a:latin typeface="Century Gothic" panose="020B0502020202020204" pitchFamily="34" charset="0"/>
              </a:defRPr>
            </a:lvl4pPr>
            <a:lvl5pPr marL="2098675" indent="-231775">
              <a:defRPr>
                <a:solidFill>
                  <a:schemeClr val="tx1"/>
                </a:solidFill>
                <a:latin typeface="Century Gothic" panose="020B0502020202020204" pitchFamily="34" charset="0"/>
              </a:defRPr>
            </a:lvl5pPr>
            <a:lvl6pPr marL="2555875" indent="-231775" eaLnBrk="0" fontAlgn="base" hangingPunct="0">
              <a:spcBef>
                <a:spcPct val="0"/>
              </a:spcBef>
              <a:spcAft>
                <a:spcPct val="0"/>
              </a:spcAft>
              <a:defRPr>
                <a:solidFill>
                  <a:schemeClr val="tx1"/>
                </a:solidFill>
                <a:latin typeface="Century Gothic" panose="020B0502020202020204" pitchFamily="34" charset="0"/>
              </a:defRPr>
            </a:lvl6pPr>
            <a:lvl7pPr marL="3013075" indent="-231775" eaLnBrk="0" fontAlgn="base" hangingPunct="0">
              <a:spcBef>
                <a:spcPct val="0"/>
              </a:spcBef>
              <a:spcAft>
                <a:spcPct val="0"/>
              </a:spcAft>
              <a:defRPr>
                <a:solidFill>
                  <a:schemeClr val="tx1"/>
                </a:solidFill>
                <a:latin typeface="Century Gothic" panose="020B0502020202020204" pitchFamily="34" charset="0"/>
              </a:defRPr>
            </a:lvl7pPr>
            <a:lvl8pPr marL="3470275" indent="-231775" eaLnBrk="0" fontAlgn="base" hangingPunct="0">
              <a:spcBef>
                <a:spcPct val="0"/>
              </a:spcBef>
              <a:spcAft>
                <a:spcPct val="0"/>
              </a:spcAft>
              <a:defRPr>
                <a:solidFill>
                  <a:schemeClr val="tx1"/>
                </a:solidFill>
                <a:latin typeface="Century Gothic" panose="020B0502020202020204" pitchFamily="34" charset="0"/>
              </a:defRPr>
            </a:lvl8pPr>
            <a:lvl9pPr marL="3927475" indent="-231775"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300E1C0-07CB-4C33-AD78-A8E23D9D5669}" type="slidenum">
              <a:rPr lang="en-US" altLang="en-US" smtClean="0">
                <a:latin typeface="Calibri" panose="020F0502020204030204" pitchFamily="34" charset="0"/>
                <a:cs typeface="Arial" panose="020B0604020202020204" pitchFamily="34" charset="0"/>
              </a:rPr>
              <a:pPr fontAlgn="base">
                <a:spcBef>
                  <a:spcPct val="0"/>
                </a:spcBef>
                <a:spcAft>
                  <a:spcPct val="0"/>
                </a:spcAft>
              </a:pPr>
              <a:t>2</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7444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more</a:t>
            </a:r>
            <a:r>
              <a:rPr lang="en-US" baseline="0"/>
              <a:t> return labels are needed, those can be emailed. The manuals and scripts can be accessed on wida.wisc.edu  under the WIDA Secure portal-Resources.. </a:t>
            </a:r>
          </a:p>
          <a:p>
            <a:endParaRPr lang="en-US" baseline="0"/>
          </a:p>
          <a:p>
            <a:r>
              <a:rPr lang="en-US" baseline="0"/>
              <a:t>Only the AMS guide and Technology documents will be on WIDA AMS.</a:t>
            </a:r>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1862296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3086336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688984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20440182-9E99-4B50-A538-B433AFFC00BE}" type="slidenum">
              <a:rPr lang="en-US" smtClean="0"/>
              <a:pPr>
                <a:defRPr/>
              </a:pPr>
              <a:t>16</a:t>
            </a:fld>
            <a:endParaRPr lang="en-US"/>
          </a:p>
        </p:txBody>
      </p:sp>
    </p:spTree>
    <p:extLst>
      <p:ext uri="{BB962C8B-B14F-4D97-AF65-F5344CB8AC3E}">
        <p14:creationId xmlns:p14="http://schemas.microsoft.com/office/powerpoint/2010/main" val="817523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313261-BFF1-4B1B-BFE2-D7EB87C9CF20}" type="slidenum">
              <a:rPr lang="en-US" smtClean="0"/>
              <a:t>3</a:t>
            </a:fld>
            <a:endParaRPr lang="en-US"/>
          </a:p>
        </p:txBody>
      </p:sp>
    </p:spTree>
    <p:extLst>
      <p:ext uri="{BB962C8B-B14F-4D97-AF65-F5344CB8AC3E}">
        <p14:creationId xmlns:p14="http://schemas.microsoft.com/office/powerpoint/2010/main" val="235341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350C0F0F-860E-4824-B149-144E08627D32}" type="slidenum">
              <a:rPr lang="en-US" smtClean="0"/>
              <a:pPr>
                <a:defRPr/>
              </a:pPr>
              <a:t>4</a:t>
            </a:fld>
            <a:endParaRPr lang="en-US"/>
          </a:p>
        </p:txBody>
      </p:sp>
    </p:spTree>
    <p:extLst>
      <p:ext uri="{BB962C8B-B14F-4D97-AF65-F5344CB8AC3E}">
        <p14:creationId xmlns:p14="http://schemas.microsoft.com/office/powerpoint/2010/main" val="218204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a:t>OAA will be verifying your ACCESS for ELLs order this year with DRC and verifying your EL enrollment in IC to eliminate over ordering of ACCESS for ELLs materials. </a:t>
            </a:r>
          </a:p>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57238" indent="-290513">
              <a:defRPr>
                <a:solidFill>
                  <a:schemeClr val="tx1"/>
                </a:solidFill>
                <a:latin typeface="Century Gothic" panose="020B0502020202020204" pitchFamily="34" charset="0"/>
              </a:defRPr>
            </a:lvl2pPr>
            <a:lvl3pPr marL="1165225" indent="-231775">
              <a:defRPr>
                <a:solidFill>
                  <a:schemeClr val="tx1"/>
                </a:solidFill>
                <a:latin typeface="Century Gothic" panose="020B0502020202020204" pitchFamily="34" charset="0"/>
              </a:defRPr>
            </a:lvl3pPr>
            <a:lvl4pPr marL="1631950" indent="-231775">
              <a:defRPr>
                <a:solidFill>
                  <a:schemeClr val="tx1"/>
                </a:solidFill>
                <a:latin typeface="Century Gothic" panose="020B0502020202020204" pitchFamily="34" charset="0"/>
              </a:defRPr>
            </a:lvl4pPr>
            <a:lvl5pPr marL="2098675" indent="-231775">
              <a:defRPr>
                <a:solidFill>
                  <a:schemeClr val="tx1"/>
                </a:solidFill>
                <a:latin typeface="Century Gothic" panose="020B0502020202020204" pitchFamily="34" charset="0"/>
              </a:defRPr>
            </a:lvl5pPr>
            <a:lvl6pPr marL="2555875" indent="-231775" eaLnBrk="0" fontAlgn="base" hangingPunct="0">
              <a:spcBef>
                <a:spcPct val="0"/>
              </a:spcBef>
              <a:spcAft>
                <a:spcPct val="0"/>
              </a:spcAft>
              <a:defRPr>
                <a:solidFill>
                  <a:schemeClr val="tx1"/>
                </a:solidFill>
                <a:latin typeface="Century Gothic" panose="020B0502020202020204" pitchFamily="34" charset="0"/>
              </a:defRPr>
            </a:lvl6pPr>
            <a:lvl7pPr marL="3013075" indent="-231775" eaLnBrk="0" fontAlgn="base" hangingPunct="0">
              <a:spcBef>
                <a:spcPct val="0"/>
              </a:spcBef>
              <a:spcAft>
                <a:spcPct val="0"/>
              </a:spcAft>
              <a:defRPr>
                <a:solidFill>
                  <a:schemeClr val="tx1"/>
                </a:solidFill>
                <a:latin typeface="Century Gothic" panose="020B0502020202020204" pitchFamily="34" charset="0"/>
              </a:defRPr>
            </a:lvl7pPr>
            <a:lvl8pPr marL="3470275" indent="-231775" eaLnBrk="0" fontAlgn="base" hangingPunct="0">
              <a:spcBef>
                <a:spcPct val="0"/>
              </a:spcBef>
              <a:spcAft>
                <a:spcPct val="0"/>
              </a:spcAft>
              <a:defRPr>
                <a:solidFill>
                  <a:schemeClr val="tx1"/>
                </a:solidFill>
                <a:latin typeface="Century Gothic" panose="020B0502020202020204" pitchFamily="34" charset="0"/>
              </a:defRPr>
            </a:lvl8pPr>
            <a:lvl9pPr marL="3927475" indent="-231775"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90E7EB0-12AE-4C8D-8C34-7A3A2985A1A8}" type="slidenum">
              <a:rPr lang="en-US" altLang="en-US" smtClean="0">
                <a:latin typeface="Calibri" panose="020F0502020204030204" pitchFamily="34" charset="0"/>
                <a:cs typeface="Arial" panose="020B0604020202020204" pitchFamily="34" charset="0"/>
              </a:rPr>
              <a:pPr fontAlgn="base">
                <a:spcBef>
                  <a:spcPct val="0"/>
                </a:spcBef>
                <a:spcAft>
                  <a:spcPct val="0"/>
                </a:spcAft>
              </a:pPr>
              <a:t>5</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241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85397D6E-D30F-434F-AA9F-D0856A29DFAE}" type="slidenum">
              <a:rPr lang="en-US" smtClean="0"/>
              <a:pPr>
                <a:defRPr/>
              </a:pPr>
              <a:t>6</a:t>
            </a:fld>
            <a:endParaRPr lang="en-US"/>
          </a:p>
        </p:txBody>
      </p:sp>
    </p:spTree>
    <p:extLst>
      <p:ext uri="{BB962C8B-B14F-4D97-AF65-F5344CB8AC3E}">
        <p14:creationId xmlns:p14="http://schemas.microsoft.com/office/powerpoint/2010/main" val="290032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a:solidFill>
                  <a:schemeClr val="tx1"/>
                </a:solidFill>
                <a:latin typeface="+mn-lt"/>
                <a:ea typeface="+mn-ea"/>
                <a:cs typeface="+mn-cs"/>
              </a:rPr>
              <a:t>ACCESS for ELLs Paper may be needed for English Learners (ELs) if: </a:t>
            </a:r>
          </a:p>
          <a:p>
            <a:r>
              <a:rPr lang="en-US" sz="1200" b="0" i="0" u="none" strike="noStrike" kern="1200" baseline="0">
                <a:solidFill>
                  <a:schemeClr val="tx1"/>
                </a:solidFill>
                <a:latin typeface="+mn-lt"/>
                <a:ea typeface="+mn-ea"/>
                <a:cs typeface="+mn-cs"/>
              </a:rPr>
              <a:t>• student’s  IEP accommodations for WIDA testing require the paper ACCESS for ELLs, or</a:t>
            </a:r>
          </a:p>
          <a:p>
            <a:r>
              <a:rPr lang="en-US" sz="1200" b="0" i="0" u="none" strike="noStrike" kern="1200" baseline="0">
                <a:solidFill>
                  <a:schemeClr val="tx1"/>
                </a:solidFill>
                <a:latin typeface="+mn-lt"/>
                <a:ea typeface="+mn-ea"/>
                <a:cs typeface="+mn-cs"/>
              </a:rPr>
              <a:t>• student doesn’t have formal education</a:t>
            </a:r>
            <a:r>
              <a:rPr lang="en-US"/>
              <a:t> with</a:t>
            </a:r>
            <a:r>
              <a:rPr lang="en-US" sz="1200" b="0" i="0" u="none" strike="noStrike" kern="1200" baseline="0">
                <a:solidFill>
                  <a:schemeClr val="tx1"/>
                </a:solidFill>
                <a:latin typeface="+mn-lt"/>
                <a:ea typeface="+mn-ea"/>
                <a:cs typeface="+mn-cs"/>
              </a:rPr>
              <a:t> </a:t>
            </a:r>
            <a:r>
              <a:rPr lang="en-US"/>
              <a:t>the use of technology </a:t>
            </a:r>
            <a:r>
              <a:rPr lang="en-US" sz="1200" b="0" i="0" u="none" strike="noStrike" kern="1200" baseline="0">
                <a:solidFill>
                  <a:schemeClr val="tx1"/>
                </a:solidFill>
                <a:latin typeface="+mn-lt"/>
                <a:ea typeface="+mn-ea"/>
                <a:cs typeface="+mn-cs"/>
              </a:rPr>
              <a:t>prior to entering the U.S.</a:t>
            </a:r>
            <a:endParaRPr lang="en-US" sz="1200" b="0" i="0" u="none" strike="noStrike" kern="1200" baseline="0">
              <a:solidFill>
                <a:schemeClr val="tx1"/>
              </a:solidFill>
              <a:latin typeface="+mn-lt"/>
              <a:cs typeface="Calibri"/>
            </a:endParaRPr>
          </a:p>
          <a:p>
            <a:r>
              <a:rPr lang="en-US" sz="1200" b="0" i="0" u="none" strike="noStrike" kern="1200" baseline="0">
                <a:solidFill>
                  <a:schemeClr val="tx1"/>
                </a:solidFill>
                <a:latin typeface="+mn-lt"/>
                <a:ea typeface="+mn-ea"/>
                <a:cs typeface="+mn-cs"/>
              </a:rPr>
              <a:t>	</a:t>
            </a:r>
          </a:p>
          <a:p>
            <a:pPr eaLnBrk="1" hangingPunct="1"/>
            <a:endParaRPr lang="en-US" altLang="en-US"/>
          </a:p>
        </p:txBody>
      </p:sp>
      <p:sp>
        <p:nvSpPr>
          <p:cNvPr id="4" name="Slide Number Placeholder 3"/>
          <p:cNvSpPr>
            <a:spLocks noGrp="1"/>
          </p:cNvSpPr>
          <p:nvPr>
            <p:ph type="sldNum" sz="quarter" idx="5"/>
          </p:nvPr>
        </p:nvSpPr>
        <p:spPr/>
        <p:txBody>
          <a:bodyPr/>
          <a:lstStyle/>
          <a:p>
            <a:pPr>
              <a:defRPr/>
            </a:pPr>
            <a:fld id="{DE476D6D-1801-461E-83EF-019ECC785585}" type="slidenum">
              <a:rPr lang="en-US" smtClean="0"/>
              <a:pPr>
                <a:defRPr/>
              </a:pPr>
              <a:t>7</a:t>
            </a:fld>
            <a:endParaRPr lang="en-US"/>
          </a:p>
        </p:txBody>
      </p:sp>
    </p:spTree>
    <p:extLst>
      <p:ext uri="{BB962C8B-B14F-4D97-AF65-F5344CB8AC3E}">
        <p14:creationId xmlns:p14="http://schemas.microsoft.com/office/powerpoint/2010/main" val="1116857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Districts just enter the online counts for writing within the grade level clusters for grades 1-3 and DRC sends them automatically. If the districts finds they need more of a particular tier those can be ordered during the Additional Material Window. </a:t>
            </a:r>
          </a:p>
          <a:p>
            <a:pPr eaLnBrk="1" hangingPunct="1"/>
            <a:endParaRPr lang="en-US" altLang="en-US"/>
          </a:p>
        </p:txBody>
      </p:sp>
      <p:sp>
        <p:nvSpPr>
          <p:cNvPr id="4" name="Slide Number Placeholder 3"/>
          <p:cNvSpPr>
            <a:spLocks noGrp="1"/>
          </p:cNvSpPr>
          <p:nvPr>
            <p:ph type="sldNum" sz="quarter" idx="5"/>
          </p:nvPr>
        </p:nvSpPr>
        <p:spPr/>
        <p:txBody>
          <a:bodyPr/>
          <a:lstStyle/>
          <a:p>
            <a:pPr>
              <a:defRPr/>
            </a:pPr>
            <a:fld id="{CEFE7ADF-5E40-4A2D-B1D1-0FB76AC46369}" type="slidenum">
              <a:rPr lang="en-US" smtClean="0"/>
              <a:pPr>
                <a:defRPr/>
              </a:pPr>
              <a:t>8</a:t>
            </a:fld>
            <a:endParaRPr lang="en-US"/>
          </a:p>
        </p:txBody>
      </p:sp>
    </p:spTree>
    <p:extLst>
      <p:ext uri="{BB962C8B-B14F-4D97-AF65-F5344CB8AC3E}">
        <p14:creationId xmlns:p14="http://schemas.microsoft.com/office/powerpoint/2010/main" val="264133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5DF58349-A966-4A38-A889-56C913965C69}" type="slidenum">
              <a:rPr lang="en-US" smtClean="0"/>
              <a:pPr>
                <a:defRPr/>
              </a:pPr>
              <a:t>9</a:t>
            </a:fld>
            <a:endParaRPr lang="en-US"/>
          </a:p>
        </p:txBody>
      </p:sp>
    </p:spTree>
    <p:extLst>
      <p:ext uri="{BB962C8B-B14F-4D97-AF65-F5344CB8AC3E}">
        <p14:creationId xmlns:p14="http://schemas.microsoft.com/office/powerpoint/2010/main" val="2346334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2A8C972-8D25-4D8B-BDFA-8B5D731AD6E2}" type="slidenum">
              <a:rPr lang="en-US" altLang="en-US" smtClean="0">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1070367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925050" cy="2387600"/>
          </a:xfrm>
        </p:spPr>
        <p:txBody>
          <a:bodyPr anchor="b">
            <a:normAutofit/>
          </a:bodyPr>
          <a:lstStyle>
            <a:lvl1pPr algn="r">
              <a:defRPr sz="4000">
                <a:solidFill>
                  <a:srgbClr val="102649"/>
                </a:solidFill>
              </a:defRPr>
            </a:lvl1pPr>
          </a:lstStyle>
          <a:p>
            <a:r>
              <a:rPr lang="en-US" dirty="0"/>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3999" y="3602038"/>
            <a:ext cx="992505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0"/>
            <a:ext cx="8596668" cy="924075"/>
          </a:xfrm>
        </p:spPr>
        <p:txBody>
          <a:bodyPr>
            <a:normAutofit/>
          </a:bodyPr>
          <a:lstStyle>
            <a:lvl1pPr>
              <a:defRPr sz="4000"/>
            </a:lvl1pPr>
          </a:lstStyle>
          <a:p>
            <a:r>
              <a:rPr lang="en-US" dirty="0"/>
              <a:t>Click to edit Master title style</a:t>
            </a:r>
          </a:p>
        </p:txBody>
      </p:sp>
      <p:sp>
        <p:nvSpPr>
          <p:cNvPr id="5" name="Text Placeholder 4"/>
          <p:cNvSpPr>
            <a:spLocks noGrp="1"/>
          </p:cNvSpPr>
          <p:nvPr>
            <p:ph type="body" sz="quarter" idx="13"/>
          </p:nvPr>
        </p:nvSpPr>
        <p:spPr>
          <a:xfrm>
            <a:off x="536736" y="1125751"/>
            <a:ext cx="10740864"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448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033587"/>
          </a:xfrm>
        </p:spPr>
        <p:txBody>
          <a:bodyPr anchor="b">
            <a:normAutofit/>
          </a:bodyPr>
          <a:lstStyle>
            <a:lvl1pPr marL="0" indent="0">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7433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9088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688182" y="122237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688182" y="2046288"/>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020594" y="122237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020594" y="2046288"/>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marL="0" indent="0">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marL="0" indent="0">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9239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600075" y="11017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rcedirect.com/" TargetMode="External"/><Relationship Id="rId2" Type="http://schemas.openxmlformats.org/officeDocument/2006/relationships/hyperlink" Target="https://www.education.ky.gov/AA/Assessments/Pages/EL-Testing.aspx" TargetMode="External"/><Relationship Id="rId1" Type="http://schemas.openxmlformats.org/officeDocument/2006/relationships/slideLayout" Target="../slideLayouts/slideLayout12.xml"/><Relationship Id="rId4" Type="http://schemas.openxmlformats.org/officeDocument/2006/relationships/hyperlink" Target="https://portal.wida.u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microsoft.com/en-us/microsoft-teams/download-app" TargetMode="External"/><Relationship Id="rId2" Type="http://schemas.openxmlformats.org/officeDocument/2006/relationships/hyperlink" Target="https://nam11.safelinks.protection.outlook.com/ap/t-59584e83/?url=https%3A%2F%2Fteams.microsoft.com%2Fl%2Fmeetup-join%2F19%253ameeting_NmFiMDMwNjAtODQwYS00Y2Y4LWE5NzItYTk1Nzg3OGFkOThj%2540thread.v2%2F0%3Fcontext%3D%257b%2522Tid%2522%253a%25229360c11f-90e6-4706-ad00-25fcdc9e2ed1%2522%252c%2522Oid%2522%253a%25224cd6cdff-1273-49fa-8860-d0f5fa3fb9f7%2522%257d&amp;data=05%7C02%7Cchris.williams%40education.ky.gov%7C1b2e22959b2148bfc14508dcd28f22c2%7C9360c11f90e64706ad0025fcdc9e2ed1%7C0%7C0%7C638616759417341890%7CUnknown%7CTWFpbGZsb3d8eyJWIjoiMC4wLjAwMDAiLCJQIjoiV2luMzIiLCJBTiI6Ik1haWwiLCJXVCI6Mn0%3D%7C0%7C%7C%7C&amp;sdata=FMfMNGVX2t%2BiOqXdkcRqiqHLk4vggIbL0A2f%2BLemUxs%3D&amp;reserved=0" TargetMode="External"/><Relationship Id="rId1" Type="http://schemas.openxmlformats.org/officeDocument/2006/relationships/slideLayout" Target="../slideLayouts/slideLayout12.xml"/><Relationship Id="rId5" Type="http://schemas.openxmlformats.org/officeDocument/2006/relationships/hyperlink" Target="tel:+15026941960,,333170400" TargetMode="External"/><Relationship Id="rId4" Type="http://schemas.openxmlformats.org/officeDocument/2006/relationships/hyperlink" Target="https://www.microsoft.com/microsoft-teams/join-a-meeti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chris.williams@education.ky.gov"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mailto:wida@datarecognitioncorp.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drcedirect.com/all/eca-portal-v2-ui/#/login/WIDA"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mailto:WIDA@datarecognitioncorp.com?subject=Ordering%20Window"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D86FD98A-88D7-C57E-9EE3-50EA82BF9B06}"/>
              </a:ext>
            </a:extLst>
          </p:cNvPr>
          <p:cNvSpPr txBox="1">
            <a:spLocks noGrp="1"/>
          </p:cNvSpPr>
          <p:nvPr>
            <p:ph type="title" idx="4294967295"/>
          </p:nvPr>
        </p:nvSpPr>
        <p:spPr>
          <a:xfrm>
            <a:off x="1872836" y="1773238"/>
            <a:ext cx="9841644" cy="1655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1"/>
                </a:solidFill>
                <a:effectLst/>
                <a:uLnTx/>
                <a:uFillTx/>
                <a:latin typeface="+mj-lt"/>
                <a:ea typeface="+mn-ea"/>
                <a:cs typeface="+mn-cs"/>
              </a:rPr>
              <a:t>Ordering Materials:  ACCESS for ELLs</a:t>
            </a:r>
            <a:r>
              <a:rPr kumimoji="0" lang="en-US" sz="3600" b="0" i="0" u="none" strike="noStrike" kern="1200" cap="none" spc="0" normalizeH="0" baseline="30000" noProof="0" dirty="0">
                <a:ln>
                  <a:noFill/>
                </a:ln>
                <a:solidFill>
                  <a:schemeClr val="tx1"/>
                </a:solidFill>
                <a:effectLst/>
                <a:uLnTx/>
                <a:uFillTx/>
                <a:latin typeface="+mj-lt"/>
                <a:ea typeface="+mn-ea"/>
                <a:cs typeface="+mn-cs"/>
              </a:rPr>
              <a:t>®</a:t>
            </a:r>
            <a:r>
              <a:rPr kumimoji="0" lang="en-US" sz="3600" b="0" i="0" u="none" strike="noStrike" kern="1200" cap="none" spc="0" normalizeH="0" baseline="0" noProof="0" dirty="0">
                <a:ln>
                  <a:noFill/>
                </a:ln>
                <a:solidFill>
                  <a:schemeClr val="tx1"/>
                </a:solidFill>
                <a:effectLst/>
                <a:uLnTx/>
                <a:uFillTx/>
                <a:latin typeface="+mj-lt"/>
                <a:ea typeface="+mn-ea"/>
                <a:cs typeface="+mn-cs"/>
              </a:rPr>
              <a:t> Online, Large Print, Braille, Kindergarten ACCESS for ELLs</a:t>
            </a:r>
            <a:r>
              <a:rPr kumimoji="0" lang="en-US" sz="3600" b="0" i="0" u="none" strike="noStrike" kern="1200" cap="none" spc="0" normalizeH="0" baseline="30000" noProof="0" dirty="0">
                <a:ln>
                  <a:noFill/>
                </a:ln>
                <a:solidFill>
                  <a:schemeClr val="tx1"/>
                </a:solidFill>
                <a:effectLst/>
                <a:uLnTx/>
                <a:uFillTx/>
                <a:latin typeface="+mj-lt"/>
                <a:ea typeface="+mn-ea"/>
                <a:cs typeface="+mn-cs"/>
              </a:rPr>
              <a:t>®</a:t>
            </a:r>
            <a:r>
              <a:rPr kumimoji="0" lang="en-US" sz="3600" b="0" i="0" u="none" strike="noStrike" kern="1200" cap="none" spc="0" normalizeH="0" baseline="0" noProof="0" dirty="0">
                <a:ln>
                  <a:noFill/>
                </a:ln>
                <a:solidFill>
                  <a:schemeClr val="tx1"/>
                </a:solidFill>
                <a:effectLst/>
                <a:uLnTx/>
                <a:uFillTx/>
                <a:latin typeface="+mj-lt"/>
                <a:ea typeface="+mn-ea"/>
                <a:cs typeface="+mn-cs"/>
              </a:rPr>
              <a:t> and WIDA Alternate ACCESS</a:t>
            </a:r>
          </a:p>
        </p:txBody>
      </p:sp>
      <p:sp>
        <p:nvSpPr>
          <p:cNvPr id="5" name="Subtitle 4">
            <a:extLst>
              <a:ext uri="{FF2B5EF4-FFF2-40B4-BE49-F238E27FC236}">
                <a16:creationId xmlns:a16="http://schemas.microsoft.com/office/drawing/2014/main" id="{218130A8-6CF9-9FFB-E664-BFE75B56183E}"/>
              </a:ext>
            </a:extLst>
          </p:cNvPr>
          <p:cNvSpPr>
            <a:spLocks noGrp="1"/>
          </p:cNvSpPr>
          <p:nvPr>
            <p:ph type="subTitle" idx="1"/>
          </p:nvPr>
        </p:nvSpPr>
        <p:spPr>
          <a:xfrm>
            <a:off x="2468880" y="3606800"/>
            <a:ext cx="9144000" cy="1655762"/>
          </a:xfrm>
        </p:spPr>
        <p:txBody>
          <a:bodyPr/>
          <a:lstStyle/>
          <a:p>
            <a:pPr algn="r"/>
            <a:r>
              <a:rPr lang="en-US" dirty="0"/>
              <a:t>Chris Williams, Program Consultant</a:t>
            </a:r>
          </a:p>
          <a:p>
            <a:pPr algn="r"/>
            <a:r>
              <a:rPr lang="en-US" dirty="0"/>
              <a:t>Office of Assessment and Accountability</a:t>
            </a:r>
          </a:p>
        </p:txBody>
      </p:sp>
    </p:spTree>
    <p:extLst>
      <p:ext uri="{BB962C8B-B14F-4D97-AF65-F5344CB8AC3E}">
        <p14:creationId xmlns:p14="http://schemas.microsoft.com/office/powerpoint/2010/main" val="3111883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8728548" cy="934720"/>
          </a:xfrm>
        </p:spPr>
        <p:txBody>
          <a:bodyPr>
            <a:normAutofit/>
          </a:bodyPr>
          <a:lstStyle/>
          <a:p>
            <a:pPr eaLnBrk="1" hangingPunct="1"/>
            <a:r>
              <a:rPr lang="en-US" altLang="en-US" dirty="0"/>
              <a:t>Ordering Window Completion</a:t>
            </a:r>
          </a:p>
        </p:txBody>
      </p:sp>
      <p:sp>
        <p:nvSpPr>
          <p:cNvPr id="3" name="Content Placeholder 2"/>
          <p:cNvSpPr>
            <a:spLocks noGrp="1"/>
          </p:cNvSpPr>
          <p:nvPr>
            <p:ph idx="4294967295"/>
          </p:nvPr>
        </p:nvSpPr>
        <p:spPr>
          <a:xfrm>
            <a:off x="260652" y="741680"/>
            <a:ext cx="11487816" cy="4653831"/>
          </a:xfrm>
          <a:prstGeom prst="rect">
            <a:avLst/>
          </a:prstGeom>
        </p:spPr>
        <p:txBody>
          <a:bodyPr vert="horz" lIns="91440" tIns="45720" rIns="91440" bIns="45720" rtlCol="0" anchor="t">
            <a:normAutofit lnSpcReduction="10000"/>
          </a:bodyPr>
          <a:lstStyle/>
          <a:p>
            <a:pPr marL="0" indent="0" eaLnBrk="1" fontAlgn="auto" hangingPunct="1">
              <a:spcAft>
                <a:spcPts val="0"/>
              </a:spcAft>
              <a:buFont typeface="Wingdings 3" charset="2"/>
              <a:buNone/>
              <a:defRPr/>
            </a:pPr>
            <a:endParaRPr lang="en-US"/>
          </a:p>
          <a:p>
            <a:pPr eaLnBrk="1" fontAlgn="auto" hangingPunct="1">
              <a:spcAft>
                <a:spcPts val="0"/>
              </a:spcAft>
              <a:defRPr/>
            </a:pPr>
            <a:r>
              <a:rPr lang="en-US" sz="2400">
                <a:solidFill>
                  <a:schemeClr val="tx1"/>
                </a:solidFill>
              </a:rPr>
              <a:t>Click on Complete at the bottom of the screen in WIDA AMS when all school orders have been completed. Continue to edit until the materials ordering window closes. ACCESS for ELLs orders will be read-only after the ordering window closes.</a:t>
            </a:r>
          </a:p>
          <a:p>
            <a:pPr eaLnBrk="1" fontAlgn="auto" hangingPunct="1">
              <a:spcAft>
                <a:spcPts val="0"/>
              </a:spcAft>
              <a:buFont typeface="Arial" charset="2"/>
              <a:buChar char="•"/>
              <a:defRPr/>
            </a:pPr>
            <a:endParaRPr lang="en-US" sz="2400">
              <a:solidFill>
                <a:schemeClr val="tx1"/>
              </a:solidFill>
            </a:endParaRPr>
          </a:p>
          <a:p>
            <a:pPr>
              <a:defRPr/>
            </a:pPr>
            <a:r>
              <a:rPr lang="en-US" sz="2400">
                <a:solidFill>
                  <a:schemeClr val="tx1"/>
                </a:solidFill>
              </a:rPr>
              <a:t>Kentucky is having DRC ship test materials to the district and not to individual schools, so the shipping address will not be visible for BACs but will be for DACs in WIDA AMS. Please verify the shipping address by </a:t>
            </a:r>
            <a:r>
              <a:rPr lang="en-US" sz="2400" b="1">
                <a:solidFill>
                  <a:schemeClr val="tx1"/>
                </a:solidFill>
              </a:rPr>
              <a:t>checking the Contact and Addresses information for accuracy and update if needed (</a:t>
            </a:r>
            <a:r>
              <a:rPr lang="en-US" sz="2400">
                <a:solidFill>
                  <a:schemeClr val="tx1"/>
                </a:solidFill>
              </a:rPr>
              <a:t>Test Coordinator:, Phone:, Email:, Shipping Material</a:t>
            </a:r>
            <a:r>
              <a:rPr lang="en-US" sz="2400" dirty="0">
                <a:solidFill>
                  <a:schemeClr val="tx1"/>
                </a:solidFill>
              </a:rPr>
              <a:t>:).</a:t>
            </a:r>
            <a:endParaRPr lang="en-US" sz="2400">
              <a:solidFill>
                <a:schemeClr val="tx1"/>
              </a:solidFill>
            </a:endParaRPr>
          </a:p>
          <a:p>
            <a:pPr marL="0" indent="0" eaLnBrk="1" fontAlgn="auto" hangingPunct="1">
              <a:spcAft>
                <a:spcPts val="0"/>
              </a:spcAft>
              <a:buNone/>
              <a:defRPr/>
            </a:pPr>
            <a:endParaRPr lang="en-US" sz="2400">
              <a:solidFill>
                <a:schemeClr val="tx1"/>
              </a:solidFill>
            </a:endParaRPr>
          </a:p>
          <a:p>
            <a:pPr>
              <a:defRPr/>
            </a:pPr>
            <a:r>
              <a:rPr lang="en-US" sz="2400">
                <a:solidFill>
                  <a:schemeClr val="tx1"/>
                </a:solidFill>
              </a:rPr>
              <a:t>ACCESS ordering window closes at 11:59 p.m. ET on Oct. 23. </a:t>
            </a:r>
          </a:p>
          <a:p>
            <a:pPr marL="0" indent="0" eaLnBrk="1" fontAlgn="auto" hangingPunct="1">
              <a:spcAft>
                <a:spcPts val="0"/>
              </a:spcAft>
              <a:buNone/>
              <a:defRPr/>
            </a:pPr>
            <a:endParaRPr lang="en-US"/>
          </a:p>
          <a:p>
            <a:pPr eaLnBrk="1" fontAlgn="auto" hangingPunct="1">
              <a:spcAft>
                <a:spcPts val="0"/>
              </a:spcAft>
              <a:buFont typeface="Wingdings 3" charset="2"/>
              <a:buChar char=""/>
              <a:defRPr/>
            </a:pPr>
            <a:endParaRPr lang="en-US" sz="2800"/>
          </a:p>
          <a:p>
            <a:pPr marL="0" indent="0" eaLnBrk="1" fontAlgn="auto" hangingPunct="1">
              <a:spcAft>
                <a:spcPts val="0"/>
              </a:spcAft>
              <a:buNone/>
              <a:defRPr/>
            </a:pPr>
            <a:endParaRPr lang="en-US" sz="2800"/>
          </a:p>
          <a:p>
            <a:pPr eaLnBrk="1" fontAlgn="auto" hangingPunct="1">
              <a:spcAft>
                <a:spcPts val="0"/>
              </a:spcAft>
              <a:buFont typeface="Wingdings 3" charset="2"/>
              <a:buChar char=""/>
              <a:defRPr/>
            </a:pPr>
            <a:endParaRPr lang="en-US"/>
          </a:p>
          <a:p>
            <a:pPr eaLnBrk="1" fontAlgn="auto" hangingPunct="1">
              <a:spcAft>
                <a:spcPts val="0"/>
              </a:spcAft>
              <a:buFont typeface="Wingdings 3" charset="2"/>
              <a:buChar char=""/>
              <a:defRPr/>
            </a:pPr>
            <a:endParaRPr lang="en-US"/>
          </a:p>
          <a:p>
            <a:pPr eaLnBrk="1" fontAlgn="auto" hangingPunct="1">
              <a:spcAft>
                <a:spcPts val="0"/>
              </a:spcAft>
              <a:buFont typeface="Wingdings 3" charset="2"/>
              <a:buChar char=""/>
              <a:defRPr/>
            </a:pPr>
            <a:endParaRPr lang="en-US"/>
          </a:p>
          <a:p>
            <a:pPr eaLnBrk="1" fontAlgn="auto" hangingPunct="1">
              <a:spcAft>
                <a:spcPts val="0"/>
              </a:spcAft>
              <a:buFont typeface="Wingdings 3" charset="2"/>
              <a:buChar char=""/>
              <a:defRPr/>
            </a:pPr>
            <a:endParaRPr lang="en-US"/>
          </a:p>
        </p:txBody>
      </p:sp>
    </p:spTree>
    <p:extLst>
      <p:ext uri="{BB962C8B-B14F-4D97-AF65-F5344CB8AC3E}">
        <p14:creationId xmlns:p14="http://schemas.microsoft.com/office/powerpoint/2010/main" val="120112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934720"/>
          </a:xfrm>
        </p:spPr>
        <p:txBody>
          <a:bodyPr>
            <a:normAutofit/>
          </a:bodyPr>
          <a:lstStyle/>
          <a:p>
            <a:r>
              <a:rPr lang="en-US" dirty="0"/>
              <a:t>Electronic Materials Available</a:t>
            </a:r>
          </a:p>
        </p:txBody>
      </p:sp>
      <p:sp>
        <p:nvSpPr>
          <p:cNvPr id="3" name="Text Placeholder 2"/>
          <p:cNvSpPr>
            <a:spLocks noGrp="1"/>
          </p:cNvSpPr>
          <p:nvPr>
            <p:ph type="body" sz="quarter" idx="13"/>
          </p:nvPr>
        </p:nvSpPr>
        <p:spPr>
          <a:xfrm>
            <a:off x="304800" y="1075995"/>
            <a:ext cx="10726738" cy="4288485"/>
          </a:xfrm>
        </p:spPr>
        <p:txBody>
          <a:bodyPr vert="horz" lIns="91440" tIns="45720" rIns="91440" bIns="45720" rtlCol="0" anchor="t">
            <a:normAutofit/>
          </a:bodyPr>
          <a:lstStyle/>
          <a:p>
            <a:pPr marL="0" indent="0">
              <a:buNone/>
            </a:pPr>
            <a:r>
              <a:rPr lang="en-US" sz="2400">
                <a:solidFill>
                  <a:schemeClr val="tx1"/>
                </a:solidFill>
              </a:rPr>
              <a:t>DRC will provide the following materials electronically; the test materials will be shipped: </a:t>
            </a:r>
          </a:p>
          <a:p>
            <a:r>
              <a:rPr lang="en-US" sz="2400">
                <a:solidFill>
                  <a:schemeClr val="tx1"/>
                </a:solidFill>
              </a:rPr>
              <a:t>DRC Return Labels</a:t>
            </a:r>
          </a:p>
          <a:p>
            <a:r>
              <a:rPr lang="en-US" sz="2400">
                <a:solidFill>
                  <a:schemeClr val="tx1"/>
                </a:solidFill>
              </a:rPr>
              <a:t>UPS Return Shipping Labels</a:t>
            </a:r>
          </a:p>
          <a:p>
            <a:r>
              <a:rPr lang="en-US" sz="2400">
                <a:solidFill>
                  <a:schemeClr val="tx1"/>
                </a:solidFill>
              </a:rPr>
              <a:t>Test Administrator Manual</a:t>
            </a:r>
          </a:p>
          <a:p>
            <a:r>
              <a:rPr lang="en-US" sz="2400">
                <a:solidFill>
                  <a:schemeClr val="tx1"/>
                </a:solidFill>
              </a:rPr>
              <a:t>District and School Test Coordinator Manual</a:t>
            </a:r>
          </a:p>
          <a:p>
            <a:r>
              <a:rPr lang="en-US" sz="2400">
                <a:solidFill>
                  <a:schemeClr val="tx1"/>
                </a:solidFill>
              </a:rPr>
              <a:t>Grade 4-12 Test Administrator Online Script</a:t>
            </a:r>
          </a:p>
          <a:p>
            <a:r>
              <a:rPr lang="en-US" sz="2400">
                <a:solidFill>
                  <a:schemeClr val="tx1"/>
                </a:solidFill>
              </a:rPr>
              <a:t>State-Specific Directions (Goldenrod Sheet-electronic only)</a:t>
            </a:r>
          </a:p>
        </p:txBody>
      </p:sp>
    </p:spTree>
    <p:extLst>
      <p:ext uri="{BB962C8B-B14F-4D97-AF65-F5344CB8AC3E}">
        <p14:creationId xmlns:p14="http://schemas.microsoft.com/office/powerpoint/2010/main" val="6796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10"/>
            <a:ext cx="8596668" cy="947470"/>
          </a:xfrm>
        </p:spPr>
        <p:txBody>
          <a:bodyPr>
            <a:normAutofit/>
          </a:bodyPr>
          <a:lstStyle/>
          <a:p>
            <a:r>
              <a:rPr lang="en-US" dirty="0"/>
              <a:t>DACs </a:t>
            </a:r>
          </a:p>
        </p:txBody>
      </p:sp>
      <p:sp>
        <p:nvSpPr>
          <p:cNvPr id="3" name="Text Placeholder 2"/>
          <p:cNvSpPr>
            <a:spLocks noGrp="1"/>
          </p:cNvSpPr>
          <p:nvPr>
            <p:ph type="body" sz="quarter" idx="13"/>
          </p:nvPr>
        </p:nvSpPr>
        <p:spPr>
          <a:xfrm>
            <a:off x="290674" y="924561"/>
            <a:ext cx="11667646" cy="5536904"/>
          </a:xfrm>
        </p:spPr>
        <p:txBody>
          <a:bodyPr vert="horz" lIns="91440" tIns="45720" rIns="91440" bIns="45720" rtlCol="0" anchor="t">
            <a:noAutofit/>
          </a:bodyPr>
          <a:lstStyle/>
          <a:p>
            <a:r>
              <a:rPr lang="en-US" sz="2000">
                <a:solidFill>
                  <a:schemeClr val="tx1"/>
                </a:solidFill>
              </a:rPr>
              <a:t>Ensure that initial orders are:</a:t>
            </a:r>
          </a:p>
          <a:p>
            <a:pPr lvl="1"/>
            <a:r>
              <a:rPr lang="en-US" sz="2000">
                <a:solidFill>
                  <a:schemeClr val="tx1"/>
                </a:solidFill>
              </a:rPr>
              <a:t>Placed during the statewide Materials Ordering window-Sept. 27- Oct. 23. If no order is placed in WIDA AMS, districts will only receive Pre-ID labels. </a:t>
            </a:r>
            <a:endParaRPr lang="en-US" sz="2000" b="1">
              <a:solidFill>
                <a:schemeClr val="tx1"/>
              </a:solidFill>
            </a:endParaRPr>
          </a:p>
          <a:p>
            <a:pPr lvl="1"/>
            <a:r>
              <a:rPr lang="en-US" sz="2000">
                <a:solidFill>
                  <a:schemeClr val="tx1"/>
                </a:solidFill>
              </a:rPr>
              <a:t>Reflect actual anticipated student counts, as overage charges may apply if orders are “padded.”</a:t>
            </a:r>
          </a:p>
          <a:p>
            <a:r>
              <a:rPr lang="en-US" sz="2000">
                <a:solidFill>
                  <a:schemeClr val="tx1"/>
                </a:solidFill>
              </a:rPr>
              <a:t>Ensure schools are aware of available materials overage.</a:t>
            </a:r>
          </a:p>
          <a:p>
            <a:r>
              <a:rPr lang="en-US" sz="2000">
                <a:solidFill>
                  <a:schemeClr val="tx1"/>
                </a:solidFill>
              </a:rPr>
              <a:t>Encourage schools to return unused materials to district as soon as possible to increase district materials overage inventory.</a:t>
            </a:r>
          </a:p>
          <a:p>
            <a:r>
              <a:rPr lang="en-US" sz="2000">
                <a:solidFill>
                  <a:schemeClr val="tx1"/>
                </a:solidFill>
              </a:rPr>
              <a:t>Encourage schools to return completed testing materials to the district office as soon as possible, so materials can be shipped to DRC in a timely fashion.</a:t>
            </a:r>
          </a:p>
          <a:p>
            <a:r>
              <a:rPr lang="en-US" sz="2000">
                <a:solidFill>
                  <a:schemeClr val="tx1"/>
                </a:solidFill>
              </a:rPr>
              <a:t>Coordinate and submit one district-wide additional materials order by selecting under </a:t>
            </a:r>
            <a:r>
              <a:rPr lang="en-US" sz="2000" b="1">
                <a:solidFill>
                  <a:schemeClr val="tx1"/>
                </a:solidFill>
              </a:rPr>
              <a:t>School-District –Level Additional Order Only Site-WWW</a:t>
            </a:r>
            <a:r>
              <a:rPr lang="en-US" sz="2000">
                <a:solidFill>
                  <a:schemeClr val="tx1"/>
                </a:solidFill>
              </a:rPr>
              <a:t>, only after the district and school overage inventories have been depleted. </a:t>
            </a:r>
          </a:p>
          <a:p>
            <a:r>
              <a:rPr lang="en-US" sz="2000">
                <a:solidFill>
                  <a:schemeClr val="tx1"/>
                </a:solidFill>
              </a:rPr>
              <a:t>Retain overage of materials until the end of the testing window so there is available inventory for any new students who enroll.</a:t>
            </a:r>
          </a:p>
        </p:txBody>
      </p:sp>
    </p:spTree>
    <p:extLst>
      <p:ext uri="{BB962C8B-B14F-4D97-AF65-F5344CB8AC3E}">
        <p14:creationId xmlns:p14="http://schemas.microsoft.com/office/powerpoint/2010/main" val="2851328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914400"/>
          </a:xfrm>
        </p:spPr>
        <p:txBody>
          <a:bodyPr>
            <a:normAutofit/>
          </a:bodyPr>
          <a:lstStyle/>
          <a:p>
            <a:r>
              <a:rPr lang="en-US" dirty="0"/>
              <a:t>BACs</a:t>
            </a:r>
          </a:p>
        </p:txBody>
      </p:sp>
      <p:sp>
        <p:nvSpPr>
          <p:cNvPr id="3" name="Text Placeholder 2"/>
          <p:cNvSpPr>
            <a:spLocks noGrp="1"/>
          </p:cNvSpPr>
          <p:nvPr>
            <p:ph type="body" sz="quarter" idx="13"/>
          </p:nvPr>
        </p:nvSpPr>
        <p:spPr>
          <a:xfrm>
            <a:off x="184656" y="1070805"/>
            <a:ext cx="10700003" cy="4263195"/>
          </a:xfrm>
        </p:spPr>
        <p:txBody>
          <a:bodyPr vert="horz" lIns="91440" tIns="45720" rIns="91440" bIns="45720" rtlCol="0" anchor="t">
            <a:normAutofit/>
          </a:bodyPr>
          <a:lstStyle/>
          <a:p>
            <a:r>
              <a:rPr lang="en-US" dirty="0">
                <a:solidFill>
                  <a:schemeClr val="tx1"/>
                </a:solidFill>
              </a:rPr>
              <a:t>Send unused overage to district office to increase overage inventory. </a:t>
            </a:r>
          </a:p>
          <a:p>
            <a:r>
              <a:rPr lang="en-US" dirty="0">
                <a:solidFill>
                  <a:schemeClr val="tx1"/>
                </a:solidFill>
              </a:rPr>
              <a:t>If additional materials are needed, contact DAC, who will pull materials from district overage or will put in an additional order. </a:t>
            </a:r>
          </a:p>
          <a:p>
            <a:r>
              <a:rPr lang="en-US" dirty="0">
                <a:solidFill>
                  <a:schemeClr val="tx1"/>
                </a:solidFill>
              </a:rPr>
              <a:t>Return testing materials to district office promptly upon completion of testing to initiate the return of materials to DRC. </a:t>
            </a:r>
          </a:p>
          <a:p>
            <a:endParaRPr lang="en-US" sz="2400"/>
          </a:p>
          <a:p>
            <a:endParaRPr lang="en-US"/>
          </a:p>
        </p:txBody>
      </p:sp>
    </p:spTree>
    <p:extLst>
      <p:ext uri="{BB962C8B-B14F-4D97-AF65-F5344CB8AC3E}">
        <p14:creationId xmlns:p14="http://schemas.microsoft.com/office/powerpoint/2010/main" val="4258386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9E4A-899C-60B0-4ACE-5EA681EC2E0B}"/>
              </a:ext>
            </a:extLst>
          </p:cNvPr>
          <p:cNvSpPr>
            <a:spLocks noGrp="1"/>
          </p:cNvSpPr>
          <p:nvPr>
            <p:ph type="title"/>
          </p:nvPr>
        </p:nvSpPr>
        <p:spPr>
          <a:xfrm>
            <a:off x="0" y="10436"/>
            <a:ext cx="10092549" cy="924284"/>
          </a:xfrm>
        </p:spPr>
        <p:txBody>
          <a:bodyPr>
            <a:normAutofit/>
          </a:bodyPr>
          <a:lstStyle/>
          <a:p>
            <a:r>
              <a:rPr lang="en-US" dirty="0"/>
              <a:t>Resources for ACCESS for ELLs Ordering</a:t>
            </a:r>
          </a:p>
        </p:txBody>
      </p:sp>
      <p:sp>
        <p:nvSpPr>
          <p:cNvPr id="3" name="Text Placeholder 2">
            <a:extLst>
              <a:ext uri="{FF2B5EF4-FFF2-40B4-BE49-F238E27FC236}">
                <a16:creationId xmlns:a16="http://schemas.microsoft.com/office/drawing/2014/main" id="{60123F20-68E0-1C47-124C-8152A42244B9}"/>
              </a:ext>
            </a:extLst>
          </p:cNvPr>
          <p:cNvSpPr>
            <a:spLocks noGrp="1"/>
          </p:cNvSpPr>
          <p:nvPr>
            <p:ph type="body" sz="quarter" idx="13"/>
          </p:nvPr>
        </p:nvSpPr>
        <p:spPr>
          <a:xfrm>
            <a:off x="267546" y="1209316"/>
            <a:ext cx="11134177" cy="4901324"/>
          </a:xfrm>
        </p:spPr>
        <p:txBody>
          <a:bodyPr vert="horz" lIns="91440" tIns="45720" rIns="91440" bIns="45720" rtlCol="0" anchor="t">
            <a:normAutofit/>
          </a:bodyPr>
          <a:lstStyle/>
          <a:p>
            <a:r>
              <a:rPr lang="en-US" sz="2800" dirty="0">
                <a:solidFill>
                  <a:schemeClr val="tx1"/>
                </a:solidFill>
                <a:hlinkClick r:id="rId2"/>
              </a:rPr>
              <a:t>Ordering Materials</a:t>
            </a:r>
            <a:r>
              <a:rPr lang="en-US" sz="2800">
                <a:solidFill>
                  <a:schemeClr val="tx1"/>
                </a:solidFill>
              </a:rPr>
              <a:t>:</a:t>
            </a:r>
            <a:r>
              <a:rPr lang="en-US">
                <a:solidFill>
                  <a:schemeClr val="tx1"/>
                </a:solidFill>
              </a:rPr>
              <a:t> </a:t>
            </a:r>
            <a:r>
              <a:rPr lang="en-US" sz="2800">
                <a:solidFill>
                  <a:schemeClr val="tx1"/>
                </a:solidFill>
              </a:rPr>
              <a:t> ACCESS for ELLs</a:t>
            </a:r>
            <a:r>
              <a:rPr lang="en-US" sz="2800" baseline="30000">
                <a:solidFill>
                  <a:schemeClr val="tx1"/>
                </a:solidFill>
              </a:rPr>
              <a:t>®</a:t>
            </a:r>
            <a:r>
              <a:rPr lang="en-US" sz="2800">
                <a:solidFill>
                  <a:schemeClr val="tx1"/>
                </a:solidFill>
              </a:rPr>
              <a:t> Online, Large Print, Braille, Kindergarten ACCESS for ELLs</a:t>
            </a:r>
            <a:r>
              <a:rPr lang="en-US" sz="2800" baseline="30000">
                <a:solidFill>
                  <a:schemeClr val="tx1"/>
                </a:solidFill>
              </a:rPr>
              <a:t>®</a:t>
            </a:r>
            <a:r>
              <a:rPr lang="en-US" sz="2800">
                <a:solidFill>
                  <a:schemeClr val="tx1"/>
                </a:solidFill>
              </a:rPr>
              <a:t> and WIDA Alternate ACCESS PPT</a:t>
            </a:r>
            <a:endParaRPr lang="en-US">
              <a:solidFill>
                <a:schemeClr val="tx1"/>
              </a:solidFill>
            </a:endParaRPr>
          </a:p>
          <a:p>
            <a:r>
              <a:rPr lang="en-US" dirty="0">
                <a:solidFill>
                  <a:schemeClr val="tx1"/>
                </a:solidFill>
              </a:rPr>
              <a:t>Knowledge Articles in </a:t>
            </a:r>
            <a:r>
              <a:rPr lang="en-US" dirty="0">
                <a:solidFill>
                  <a:schemeClr val="tx1"/>
                </a:solidFill>
                <a:hlinkClick r:id="rId3">
                  <a:extLst>
                    <a:ext uri="{A12FA001-AC4F-418D-AE19-62706E023703}">
                      <ahyp:hlinkClr xmlns:ahyp="http://schemas.microsoft.com/office/drawing/2018/hyperlinkcolor" val="tx"/>
                    </a:ext>
                  </a:extLst>
                </a:hlinkClick>
              </a:rPr>
              <a:t>WIDA AMS</a:t>
            </a:r>
            <a:endParaRPr lang="en-US" dirty="0">
              <a:solidFill>
                <a:schemeClr val="tx1"/>
              </a:solidFill>
            </a:endParaRPr>
          </a:p>
          <a:p>
            <a:r>
              <a:rPr lang="en-US" sz="2800" dirty="0">
                <a:solidFill>
                  <a:schemeClr val="tx1"/>
                </a:solidFill>
              </a:rPr>
              <a:t>Ordering Materials in WIDA AMS webinar on Sept. 24 from 1-2 p</a:t>
            </a:r>
            <a:r>
              <a:rPr lang="en-US" dirty="0">
                <a:solidFill>
                  <a:schemeClr val="tx1"/>
                </a:solidFill>
              </a:rPr>
              <a:t>.m. CT. The live webinar will be recorded and posted to the </a:t>
            </a:r>
            <a:r>
              <a:rPr lang="en-US" dirty="0">
                <a:solidFill>
                  <a:schemeClr val="tx1"/>
                </a:solidFill>
                <a:hlinkClick r:id="rId4">
                  <a:extLst>
                    <a:ext uri="{A12FA001-AC4F-418D-AE19-62706E023703}">
                      <ahyp:hlinkClr xmlns:ahyp="http://schemas.microsoft.com/office/drawing/2018/hyperlinkcolor" val="tx"/>
                    </a:ext>
                  </a:extLst>
                </a:hlinkClick>
              </a:rPr>
              <a:t>WIDA Secure Portal</a:t>
            </a:r>
            <a:r>
              <a:rPr lang="en-US" dirty="0">
                <a:solidFill>
                  <a:schemeClr val="tx1"/>
                </a:solidFill>
              </a:rPr>
              <a:t> under Webinars.</a:t>
            </a:r>
            <a:endParaRPr lang="en-US" sz="2800" dirty="0">
              <a:solidFill>
                <a:schemeClr val="tx1"/>
              </a:solidFill>
            </a:endParaRPr>
          </a:p>
          <a:p>
            <a:endParaRPr lang="en-US"/>
          </a:p>
        </p:txBody>
      </p:sp>
    </p:spTree>
    <p:extLst>
      <p:ext uri="{BB962C8B-B14F-4D97-AF65-F5344CB8AC3E}">
        <p14:creationId xmlns:p14="http://schemas.microsoft.com/office/powerpoint/2010/main" val="4136562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65CD-AA60-C64A-0AEB-E65161B9B1CF}"/>
              </a:ext>
            </a:extLst>
          </p:cNvPr>
          <p:cNvSpPr>
            <a:spLocks noGrp="1"/>
          </p:cNvSpPr>
          <p:nvPr>
            <p:ph type="title"/>
          </p:nvPr>
        </p:nvSpPr>
        <p:spPr>
          <a:xfrm>
            <a:off x="0" y="0"/>
            <a:ext cx="11994822" cy="924560"/>
          </a:xfrm>
        </p:spPr>
        <p:txBody>
          <a:bodyPr>
            <a:normAutofit/>
          </a:bodyPr>
          <a:lstStyle/>
          <a:p>
            <a:r>
              <a:rPr lang="en-US" dirty="0"/>
              <a:t>ACCESS for ELLs Ordering Materials Office Hour</a:t>
            </a:r>
          </a:p>
        </p:txBody>
      </p:sp>
      <p:sp>
        <p:nvSpPr>
          <p:cNvPr id="3" name="Text Placeholder 2">
            <a:extLst>
              <a:ext uri="{FF2B5EF4-FFF2-40B4-BE49-F238E27FC236}">
                <a16:creationId xmlns:a16="http://schemas.microsoft.com/office/drawing/2014/main" id="{CB78903E-7BD7-FA3A-6F5A-09AA6773E8A7}"/>
              </a:ext>
            </a:extLst>
          </p:cNvPr>
          <p:cNvSpPr>
            <a:spLocks noGrp="1"/>
          </p:cNvSpPr>
          <p:nvPr>
            <p:ph type="body" sz="quarter" idx="13"/>
          </p:nvPr>
        </p:nvSpPr>
        <p:spPr>
          <a:xfrm>
            <a:off x="264160" y="1074086"/>
            <a:ext cx="10922000" cy="4901324"/>
          </a:xfrm>
        </p:spPr>
        <p:txBody>
          <a:bodyPr vert="horz" lIns="91440" tIns="45720" rIns="91440" bIns="45720" rtlCol="0" anchor="t">
            <a:normAutofit fontScale="92500" lnSpcReduction="10000"/>
          </a:bodyPr>
          <a:lstStyle/>
          <a:p>
            <a:r>
              <a:rPr lang="en-US" sz="2400" dirty="0">
                <a:solidFill>
                  <a:schemeClr val="tx1"/>
                </a:solidFill>
              </a:rPr>
              <a:t>To demonstrate and assist district and school staff with ordering materials in WIDA AMS</a:t>
            </a:r>
          </a:p>
          <a:p>
            <a:pPr lvl="1"/>
            <a:r>
              <a:rPr lang="en-US" dirty="0">
                <a:solidFill>
                  <a:schemeClr val="tx1"/>
                </a:solidFill>
              </a:rPr>
              <a:t>Kindergarten ACCESS for ELLs</a:t>
            </a:r>
          </a:p>
          <a:p>
            <a:pPr lvl="1"/>
            <a:r>
              <a:rPr lang="en-US" dirty="0">
                <a:solidFill>
                  <a:schemeClr val="tx1"/>
                </a:solidFill>
              </a:rPr>
              <a:t>ACCESS for ELLs Online</a:t>
            </a:r>
          </a:p>
          <a:p>
            <a:pPr lvl="1"/>
            <a:r>
              <a:rPr lang="en-US" dirty="0">
                <a:solidFill>
                  <a:schemeClr val="tx1"/>
                </a:solidFill>
              </a:rPr>
              <a:t>WIDA Alternate ACCESS</a:t>
            </a:r>
          </a:p>
          <a:p>
            <a:pPr lvl="1"/>
            <a:r>
              <a:rPr lang="en-US" dirty="0">
                <a:solidFill>
                  <a:schemeClr val="tx1"/>
                </a:solidFill>
              </a:rPr>
              <a:t>Accommodated Materials: Large Print and Braille</a:t>
            </a:r>
          </a:p>
          <a:p>
            <a:r>
              <a:rPr lang="en-US" sz="2400" dirty="0">
                <a:solidFill>
                  <a:schemeClr val="tx1"/>
                </a:solidFill>
              </a:rPr>
              <a:t>Q&amp;A Session </a:t>
            </a:r>
          </a:p>
          <a:p>
            <a:r>
              <a:rPr lang="en-US" sz="2000" b="1" dirty="0">
                <a:solidFill>
                  <a:schemeClr val="tx1"/>
                </a:solidFill>
              </a:rPr>
              <a:t>TEAMS Meeting on Monday, Sept. 30 from 1-2 p.m. ET</a:t>
            </a:r>
          </a:p>
          <a:p>
            <a:pPr marL="457200" lvl="1" indent="0">
              <a:buNone/>
            </a:pPr>
            <a:r>
              <a:rPr lang="en-US" sz="2000">
                <a:solidFill>
                  <a:schemeClr val="tx1"/>
                </a:solidFill>
                <a:latin typeface="Franklin Gothic Book"/>
                <a:cs typeface="Segoe UI"/>
              </a:rPr>
              <a:t>Join on the computer, mobile app or room device</a:t>
            </a:r>
          </a:p>
          <a:p>
            <a:pPr lvl="1"/>
            <a:r>
              <a:rPr lang="en-US" sz="2000" b="1" u="sng" dirty="0">
                <a:solidFill>
                  <a:srgbClr val="5B5FC7"/>
                </a:solidFill>
                <a:latin typeface="Franklin Gothic Book"/>
                <a:cs typeface="Segoe UI"/>
                <a:hlinkClick r:id="rId2">
                  <a:extLst>
                    <a:ext uri="{A12FA001-AC4F-418D-AE19-62706E023703}">
                      <ahyp:hlinkClr xmlns:ahyp="http://schemas.microsoft.com/office/drawing/2018/hyperlinkcolor" val="tx"/>
                    </a:ext>
                  </a:extLst>
                </a:hlinkClick>
              </a:rPr>
              <a:t>Join the meeting now</a:t>
            </a:r>
            <a:endParaRPr lang="en-US" sz="2000">
              <a:latin typeface="Franklin Gothic Book"/>
              <a:cs typeface="Segoe UI"/>
            </a:endParaRPr>
          </a:p>
          <a:p>
            <a:pPr lvl="1"/>
            <a:r>
              <a:rPr lang="en-US" sz="2000" dirty="0">
                <a:solidFill>
                  <a:srgbClr val="616161"/>
                </a:solidFill>
                <a:latin typeface="Franklin Gothic Book"/>
                <a:cs typeface="Segoe UI"/>
              </a:rPr>
              <a:t>Meeting ID: </a:t>
            </a:r>
            <a:r>
              <a:rPr lang="en-US" sz="2000" dirty="0">
                <a:solidFill>
                  <a:srgbClr val="242424"/>
                </a:solidFill>
                <a:latin typeface="Franklin Gothic Book"/>
                <a:cs typeface="Segoe UI"/>
              </a:rPr>
              <a:t>228 368 735 917 </a:t>
            </a:r>
            <a:r>
              <a:rPr lang="en-US" sz="2000" dirty="0">
                <a:solidFill>
                  <a:srgbClr val="616161"/>
                </a:solidFill>
                <a:latin typeface="Franklin Gothic Book"/>
                <a:cs typeface="Segoe UI"/>
              </a:rPr>
              <a:t>Passcode: </a:t>
            </a:r>
            <a:r>
              <a:rPr lang="en-US" sz="2000" dirty="0">
                <a:solidFill>
                  <a:srgbClr val="242424"/>
                </a:solidFill>
                <a:latin typeface="Franklin Gothic Book"/>
                <a:cs typeface="Segoe UI"/>
              </a:rPr>
              <a:t>78dCCX</a:t>
            </a:r>
            <a:endParaRPr lang="en-US" sz="2000" dirty="0">
              <a:latin typeface="Franklin Gothic Book"/>
              <a:cs typeface="Segoe UI"/>
            </a:endParaRPr>
          </a:p>
          <a:p>
            <a:pPr lvl="1"/>
            <a:r>
              <a:rPr lang="en-US" sz="2000" u="sng" dirty="0">
                <a:solidFill>
                  <a:srgbClr val="6264A7"/>
                </a:solidFill>
                <a:hlinkClick r:id="rId3"/>
              </a:rPr>
              <a:t>Download Teams</a:t>
            </a:r>
            <a:r>
              <a:rPr lang="en-US" sz="2000" dirty="0">
                <a:solidFill>
                  <a:srgbClr val="252424"/>
                </a:solidFill>
              </a:rPr>
              <a:t> | </a:t>
            </a:r>
            <a:r>
              <a:rPr lang="en-US" sz="2000" u="sng" dirty="0">
                <a:solidFill>
                  <a:srgbClr val="6264A7"/>
                </a:solidFill>
                <a:hlinkClick r:id="rId4"/>
              </a:rPr>
              <a:t>Join on the web</a:t>
            </a:r>
            <a:br>
              <a:rPr lang="en-US" sz="2000" dirty="0"/>
            </a:br>
            <a:endParaRPr lang="en-US" sz="2000"/>
          </a:p>
          <a:p>
            <a:pPr marL="457200" lvl="1" indent="0">
              <a:buNone/>
            </a:pPr>
            <a:r>
              <a:rPr lang="en-US" sz="2000" b="1" dirty="0">
                <a:solidFill>
                  <a:srgbClr val="242424"/>
                </a:solidFill>
                <a:latin typeface="Franklin Gothic Book"/>
                <a:cs typeface="Segoe UI"/>
              </a:rPr>
              <a:t>Or call in (audio only)</a:t>
            </a:r>
          </a:p>
          <a:p>
            <a:pPr lvl="1"/>
            <a:r>
              <a:rPr lang="en-US" sz="2000" u="sng" dirty="0">
                <a:solidFill>
                  <a:srgbClr val="5B5FC7"/>
                </a:solidFill>
                <a:latin typeface="Franklin Gothic Book"/>
                <a:cs typeface="Segoe UI"/>
                <a:hlinkClick r:id="rId5"/>
              </a:rPr>
              <a:t>tel</a:t>
            </a:r>
            <a:r>
              <a:rPr lang="en-US" sz="2000" u="sng" dirty="0">
                <a:solidFill>
                  <a:srgbClr val="5B5FC7"/>
                </a:solidFill>
                <a:latin typeface="Franklin Gothic Book"/>
                <a:cs typeface="Segoe UI"/>
              </a:rPr>
              <a:t>:</a:t>
            </a:r>
            <a:r>
              <a:rPr lang="en-US" sz="2000" dirty="0">
                <a:solidFill>
                  <a:srgbClr val="5B5FC7"/>
                </a:solidFill>
                <a:latin typeface="Franklin Gothic Book"/>
                <a:cs typeface="Segoe UI"/>
              </a:rPr>
              <a:t> </a:t>
            </a:r>
            <a:r>
              <a:rPr lang="en-US" sz="2000" dirty="0">
                <a:solidFill>
                  <a:srgbClr val="5B5FC7"/>
                </a:solidFill>
                <a:latin typeface="Franklin Gothic Book"/>
                <a:cs typeface="Segoe UI"/>
                <a:hlinkClick r:id="rId5">
                  <a:extLst>
                    <a:ext uri="{A12FA001-AC4F-418D-AE19-62706E023703}">
                      <ahyp:hlinkClr xmlns:ahyp="http://schemas.microsoft.com/office/drawing/2018/hyperlinkcolor" val="tx"/>
                    </a:ext>
                  </a:extLst>
                </a:hlinkClick>
              </a:rPr>
              <a:t>+1 502-694-1960,,333170400#</a:t>
            </a:r>
            <a:r>
              <a:rPr lang="en-US" sz="2000" dirty="0">
                <a:solidFill>
                  <a:srgbClr val="242424"/>
                </a:solidFill>
                <a:latin typeface="Franklin Gothic Book"/>
                <a:cs typeface="Segoe UI"/>
              </a:rPr>
              <a:t> </a:t>
            </a:r>
            <a:r>
              <a:rPr lang="en-US" sz="2000" dirty="0">
                <a:solidFill>
                  <a:srgbClr val="616161"/>
                </a:solidFill>
                <a:latin typeface="Franklin Gothic Book"/>
                <a:cs typeface="Segoe UI"/>
              </a:rPr>
              <a:t>United States, Louisville</a:t>
            </a:r>
            <a:endParaRPr lang="en-US" sz="2000" dirty="0">
              <a:latin typeface="Franklin Gothic Book"/>
            </a:endParaRPr>
          </a:p>
          <a:p>
            <a:pPr lvl="1"/>
            <a:r>
              <a:rPr lang="en-US" sz="2000" dirty="0">
                <a:solidFill>
                  <a:srgbClr val="616161"/>
                </a:solidFill>
                <a:latin typeface="Franklin Gothic Book"/>
                <a:cs typeface="Segoe UI"/>
              </a:rPr>
              <a:t>Phone conference ID: </a:t>
            </a:r>
            <a:r>
              <a:rPr lang="en-US" sz="2000" dirty="0">
                <a:solidFill>
                  <a:srgbClr val="242424"/>
                </a:solidFill>
                <a:latin typeface="Franklin Gothic Book"/>
                <a:cs typeface="Segoe UI"/>
              </a:rPr>
              <a:t>333 170 400#</a:t>
            </a:r>
            <a:endParaRPr lang="en-US" sz="2000">
              <a:latin typeface="Franklin Gothic Book"/>
            </a:endParaRPr>
          </a:p>
          <a:p>
            <a:pPr lvl="1"/>
            <a:endParaRPr lang="en-US" sz="2000" dirty="0">
              <a:solidFill>
                <a:schemeClr val="tx1"/>
              </a:solidFill>
            </a:endParaRPr>
          </a:p>
        </p:txBody>
      </p:sp>
    </p:spTree>
    <p:extLst>
      <p:ext uri="{BB962C8B-B14F-4D97-AF65-F5344CB8AC3E}">
        <p14:creationId xmlns:p14="http://schemas.microsoft.com/office/powerpoint/2010/main" val="3491352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0" y="0"/>
            <a:ext cx="9405938" cy="1039896"/>
          </a:xfrm>
        </p:spPr>
        <p:txBody>
          <a:bodyPr>
            <a:normAutofit/>
          </a:bodyPr>
          <a:lstStyle/>
          <a:p>
            <a:pPr eaLnBrk="1" hangingPunct="1"/>
            <a:r>
              <a:rPr lang="en-US" altLang="en-US" dirty="0"/>
              <a:t>Contact Information</a:t>
            </a:r>
          </a:p>
        </p:txBody>
      </p:sp>
      <p:sp>
        <p:nvSpPr>
          <p:cNvPr id="27652" name="Rectangle 15"/>
          <p:cNvSpPr>
            <a:spLocks noChangeArrowheads="1"/>
          </p:cNvSpPr>
          <p:nvPr/>
        </p:nvSpPr>
        <p:spPr bwMode="auto">
          <a:xfrm>
            <a:off x="357376" y="1280983"/>
            <a:ext cx="812438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3200" b="1" dirty="0">
                <a:latin typeface="+mn-lt"/>
              </a:rPr>
              <a:t>KDE:</a:t>
            </a:r>
          </a:p>
          <a:p>
            <a:pPr eaLnBrk="1" hangingPunct="1">
              <a:spcBef>
                <a:spcPct val="0"/>
              </a:spcBef>
              <a:buClrTx/>
              <a:buSzTx/>
              <a:buFontTx/>
              <a:buNone/>
            </a:pPr>
            <a:r>
              <a:rPr lang="en-US" altLang="en-US" sz="3200" dirty="0">
                <a:latin typeface="+mn-lt"/>
                <a:hlinkClick r:id="rId3"/>
              </a:rPr>
              <a:t>Chris Williams</a:t>
            </a:r>
            <a:endParaRPr lang="en-US" altLang="en-US" sz="3200" dirty="0">
              <a:latin typeface="+mn-lt"/>
            </a:endParaRPr>
          </a:p>
          <a:p>
            <a:pPr eaLnBrk="1" hangingPunct="1">
              <a:spcBef>
                <a:spcPct val="0"/>
              </a:spcBef>
              <a:buClrTx/>
              <a:buSzTx/>
              <a:buFontTx/>
              <a:buNone/>
            </a:pPr>
            <a:r>
              <a:rPr lang="en-US" altLang="en-US" sz="3200" dirty="0">
                <a:latin typeface="+mn-lt"/>
              </a:rPr>
              <a:t>502-564-4394 ext. 4750</a:t>
            </a:r>
          </a:p>
          <a:p>
            <a:pPr eaLnBrk="1" hangingPunct="1">
              <a:spcBef>
                <a:spcPct val="0"/>
              </a:spcBef>
              <a:buClrTx/>
              <a:buSzTx/>
              <a:buFontTx/>
              <a:buNone/>
            </a:pPr>
            <a:endParaRPr lang="en-US" altLang="en-US" sz="3200" dirty="0">
              <a:latin typeface="+mn-lt"/>
            </a:endParaRPr>
          </a:p>
          <a:p>
            <a:pPr eaLnBrk="1" hangingPunct="1">
              <a:spcBef>
                <a:spcPct val="0"/>
              </a:spcBef>
              <a:buClrTx/>
              <a:buSzTx/>
              <a:buFontTx/>
              <a:buNone/>
            </a:pPr>
            <a:r>
              <a:rPr lang="en-US" altLang="en-US" sz="3200" b="1" dirty="0">
                <a:latin typeface="+mn-lt"/>
              </a:rPr>
              <a:t>DRC</a:t>
            </a:r>
            <a:r>
              <a:rPr lang="en-US" altLang="en-US" sz="3200" dirty="0">
                <a:latin typeface="+mn-lt"/>
              </a:rPr>
              <a:t>:</a:t>
            </a:r>
          </a:p>
          <a:p>
            <a:pPr eaLnBrk="1" hangingPunct="1">
              <a:spcBef>
                <a:spcPct val="0"/>
              </a:spcBef>
              <a:buClrTx/>
              <a:buSzTx/>
              <a:buFontTx/>
              <a:buNone/>
            </a:pPr>
            <a:r>
              <a:rPr lang="en-US" altLang="en-US" sz="3200" dirty="0">
                <a:latin typeface="+mn-lt"/>
                <a:hlinkClick r:id="rId4"/>
              </a:rPr>
              <a:t>DRC Customer Service</a:t>
            </a:r>
            <a:endParaRPr lang="en-US" altLang="en-US" sz="3200" dirty="0">
              <a:latin typeface="+mn-lt"/>
            </a:endParaRPr>
          </a:p>
          <a:p>
            <a:pPr eaLnBrk="1" hangingPunct="1">
              <a:spcBef>
                <a:spcPct val="0"/>
              </a:spcBef>
              <a:buClrTx/>
              <a:buSzTx/>
              <a:buFontTx/>
              <a:buNone/>
            </a:pPr>
            <a:r>
              <a:rPr lang="en-US" altLang="en-US" sz="3200" dirty="0">
                <a:latin typeface="+mn-lt"/>
              </a:rPr>
              <a:t>855-787-9615</a:t>
            </a:r>
          </a:p>
        </p:txBody>
      </p:sp>
    </p:spTree>
    <p:extLst>
      <p:ext uri="{BB962C8B-B14F-4D97-AF65-F5344CB8AC3E}">
        <p14:creationId xmlns:p14="http://schemas.microsoft.com/office/powerpoint/2010/main" val="203949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 y="-1"/>
            <a:ext cx="12192001" cy="903767"/>
          </a:xfrm>
        </p:spPr>
        <p:txBody>
          <a:bodyPr rtlCol="0">
            <a:noAutofit/>
          </a:bodyPr>
          <a:lstStyle/>
          <a:p>
            <a:pPr marL="233363" eaLnBrk="1" fontAlgn="auto" hangingPunct="1">
              <a:spcAft>
                <a:spcPts val="0"/>
              </a:spcAft>
              <a:defRPr/>
            </a:pPr>
            <a:r>
              <a:rPr lang="en-US" altLang="en-US" dirty="0">
                <a:cs typeface="Trebuchet MS" panose="020B0603020202020204" pitchFamily="34" charset="0"/>
              </a:rPr>
              <a:t>Ordering Materials</a:t>
            </a:r>
          </a:p>
        </p:txBody>
      </p:sp>
      <p:sp>
        <p:nvSpPr>
          <p:cNvPr id="20483" name="Content Placeholder 4"/>
          <p:cNvSpPr>
            <a:spLocks noGrp="1"/>
          </p:cNvSpPr>
          <p:nvPr>
            <p:ph idx="4294967295"/>
          </p:nvPr>
        </p:nvSpPr>
        <p:spPr>
          <a:xfrm>
            <a:off x="184743" y="818568"/>
            <a:ext cx="11651063" cy="5558636"/>
          </a:xfrm>
          <a:prstGeom prst="rect">
            <a:avLst/>
          </a:prstGeom>
        </p:spPr>
        <p:txBody>
          <a:bodyPr vert="horz" lIns="91440" tIns="45720" rIns="91440" bIns="45720" rtlCol="0" anchor="t">
            <a:normAutofit fontScale="25000" lnSpcReduction="20000"/>
          </a:bodyPr>
          <a:lstStyle/>
          <a:p>
            <a:pPr>
              <a:lnSpc>
                <a:spcPct val="120000"/>
              </a:lnSpc>
              <a:spcBef>
                <a:spcPts val="0"/>
              </a:spcBef>
              <a:buClr>
                <a:schemeClr val="tx1"/>
              </a:buClr>
              <a:defRPr/>
            </a:pPr>
            <a:r>
              <a:rPr lang="en-US" sz="9600" dirty="0">
                <a:solidFill>
                  <a:schemeClr val="tx1"/>
                </a:solidFill>
              </a:rPr>
              <a:t>The ordering window for ACCESS for ELLs</a:t>
            </a:r>
            <a:r>
              <a:rPr lang="en-US" sz="9600" baseline="30000" dirty="0">
                <a:solidFill>
                  <a:schemeClr val="tx1"/>
                </a:solidFill>
              </a:rPr>
              <a:t>®</a:t>
            </a:r>
            <a:r>
              <a:rPr lang="en-US" sz="9600" dirty="0">
                <a:solidFill>
                  <a:schemeClr val="tx1"/>
                </a:solidFill>
              </a:rPr>
              <a:t> is </a:t>
            </a:r>
            <a:r>
              <a:rPr lang="en-US" sz="9600" b="1" dirty="0">
                <a:solidFill>
                  <a:schemeClr val="tx1"/>
                </a:solidFill>
              </a:rPr>
              <a:t>Sept. 27–Oct. 23</a:t>
            </a:r>
            <a:r>
              <a:rPr lang="en-US" sz="9600" dirty="0">
                <a:solidFill>
                  <a:schemeClr val="tx1"/>
                </a:solidFill>
              </a:rPr>
              <a:t>.</a:t>
            </a:r>
            <a:endParaRPr lang="en-US" dirty="0">
              <a:solidFill>
                <a:schemeClr val="tx1"/>
              </a:solidFill>
            </a:endParaRPr>
          </a:p>
          <a:p>
            <a:pPr eaLnBrk="1" fontAlgn="auto" hangingPunct="1">
              <a:lnSpc>
                <a:spcPct val="120000"/>
              </a:lnSpc>
              <a:spcBef>
                <a:spcPts val="0"/>
              </a:spcBef>
              <a:spcAft>
                <a:spcPts val="0"/>
              </a:spcAft>
              <a:buClr>
                <a:schemeClr val="tx1"/>
              </a:buClr>
              <a:buFont typeface="Arial" panose="05000000000000000000" pitchFamily="2" charset="2"/>
              <a:buChar char="•"/>
              <a:defRPr/>
            </a:pPr>
            <a:endParaRPr lang="en-US" sz="9600" dirty="0">
              <a:solidFill>
                <a:schemeClr val="tx1"/>
              </a:solidFill>
            </a:endParaRPr>
          </a:p>
          <a:p>
            <a:pPr>
              <a:lnSpc>
                <a:spcPct val="120000"/>
              </a:lnSpc>
              <a:spcBef>
                <a:spcPts val="0"/>
              </a:spcBef>
              <a:buClr>
                <a:schemeClr val="tx1"/>
              </a:buClr>
              <a:defRPr/>
            </a:pPr>
            <a:r>
              <a:rPr lang="en-US" sz="9600" dirty="0">
                <a:solidFill>
                  <a:schemeClr val="tx1"/>
                </a:solidFill>
              </a:rPr>
              <a:t>Data Recognition Corporation (DRC) will send every District Assessment Coordinator (DAC) an email on </a:t>
            </a:r>
            <a:r>
              <a:rPr lang="en-US" sz="9600" b="1" dirty="0">
                <a:solidFill>
                  <a:schemeClr val="tx1"/>
                </a:solidFill>
              </a:rPr>
              <a:t>Sept. 20 </a:t>
            </a:r>
            <a:r>
              <a:rPr lang="en-US" sz="9600" dirty="0">
                <a:solidFill>
                  <a:schemeClr val="tx1"/>
                </a:solidFill>
              </a:rPr>
              <a:t>with instructions for ordering ACCESS and WIDA Alternate ACCESS materials in the WIDA </a:t>
            </a:r>
            <a:r>
              <a:rPr lang="en-US" sz="9600" i="1" dirty="0">
                <a:solidFill>
                  <a:schemeClr val="tx1"/>
                </a:solidFill>
              </a:rPr>
              <a:t>Assessment</a:t>
            </a:r>
            <a:r>
              <a:rPr lang="en-US" sz="9600" dirty="0">
                <a:solidFill>
                  <a:schemeClr val="tx1"/>
                </a:solidFill>
              </a:rPr>
              <a:t> </a:t>
            </a:r>
            <a:r>
              <a:rPr lang="en-US" sz="9600" i="1" dirty="0">
                <a:solidFill>
                  <a:schemeClr val="tx1"/>
                </a:solidFill>
              </a:rPr>
              <a:t>Management System (AMS</a:t>
            </a:r>
            <a:r>
              <a:rPr lang="en-US" sz="9600" dirty="0">
                <a:solidFill>
                  <a:schemeClr val="tx1"/>
                </a:solidFill>
              </a:rPr>
              <a:t>).</a:t>
            </a:r>
          </a:p>
          <a:p>
            <a:pPr marL="0" indent="0" eaLnBrk="1" fontAlgn="auto" hangingPunct="1">
              <a:lnSpc>
                <a:spcPct val="120000"/>
              </a:lnSpc>
              <a:spcBef>
                <a:spcPts val="0"/>
              </a:spcBef>
              <a:spcAft>
                <a:spcPts val="0"/>
              </a:spcAft>
              <a:buClr>
                <a:schemeClr val="tx1"/>
              </a:buClr>
              <a:buNone/>
              <a:defRPr/>
            </a:pPr>
            <a:endParaRPr lang="en-US" sz="9600" dirty="0">
              <a:solidFill>
                <a:schemeClr val="tx1"/>
              </a:solidFill>
            </a:endParaRPr>
          </a:p>
          <a:p>
            <a:pPr>
              <a:lnSpc>
                <a:spcPct val="120000"/>
              </a:lnSpc>
              <a:spcBef>
                <a:spcPts val="0"/>
              </a:spcBef>
              <a:buClr>
                <a:schemeClr val="tx1"/>
              </a:buClr>
              <a:defRPr/>
            </a:pPr>
            <a:r>
              <a:rPr lang="en-US" sz="9600" dirty="0">
                <a:solidFill>
                  <a:schemeClr val="tx1"/>
                </a:solidFill>
              </a:rPr>
              <a:t>DACs will need to log into WIDA AMS with the password. Contact DRC if it has expired or click forgot username or password and it will be re-sent.</a:t>
            </a:r>
          </a:p>
          <a:p>
            <a:pPr eaLnBrk="1" fontAlgn="auto" hangingPunct="1">
              <a:lnSpc>
                <a:spcPct val="120000"/>
              </a:lnSpc>
              <a:spcBef>
                <a:spcPts val="0"/>
              </a:spcBef>
              <a:spcAft>
                <a:spcPts val="0"/>
              </a:spcAft>
              <a:buClr>
                <a:schemeClr val="tx1"/>
              </a:buClr>
              <a:buFont typeface="Arial" panose="05000000000000000000" pitchFamily="2" charset="2"/>
              <a:buChar char="•"/>
              <a:defRPr/>
            </a:pPr>
            <a:endParaRPr lang="en-US" sz="9600" dirty="0">
              <a:solidFill>
                <a:schemeClr val="tx1"/>
              </a:solidFill>
            </a:endParaRPr>
          </a:p>
          <a:p>
            <a:pPr>
              <a:lnSpc>
                <a:spcPct val="120000"/>
              </a:lnSpc>
              <a:spcBef>
                <a:spcPts val="0"/>
              </a:spcBef>
              <a:buClr>
                <a:schemeClr val="tx1"/>
              </a:buClr>
              <a:defRPr/>
            </a:pPr>
            <a:r>
              <a:rPr lang="en-US" sz="9600" dirty="0">
                <a:solidFill>
                  <a:schemeClr val="tx1"/>
                </a:solidFill>
              </a:rPr>
              <a:t>DACs must go to the </a:t>
            </a:r>
            <a:r>
              <a:rPr lang="en-US" sz="9600" dirty="0">
                <a:solidFill>
                  <a:schemeClr val="tx1"/>
                </a:solidFill>
                <a:hlinkClick r:id="rId3">
                  <a:extLst>
                    <a:ext uri="{A12FA001-AC4F-418D-AE19-62706E023703}">
                      <ahyp:hlinkClr xmlns:ahyp="http://schemas.microsoft.com/office/drawing/2018/hyperlinkcolor" val="tx"/>
                    </a:ext>
                  </a:extLst>
                </a:hlinkClick>
              </a:rPr>
              <a:t>WIDA AMS </a:t>
            </a:r>
            <a:r>
              <a:rPr lang="en-US" sz="9600" dirty="0">
                <a:solidFill>
                  <a:schemeClr val="tx1"/>
                </a:solidFill>
              </a:rPr>
              <a:t>site to order ACCESS materials. If the DAC has set up the Building Assessment Coordinators (BACs) in the WIDA AMS system, then the BACs can order for their school only. </a:t>
            </a:r>
            <a:r>
              <a:rPr lang="en-US" sz="9600" b="1" dirty="0">
                <a:solidFill>
                  <a:schemeClr val="tx1"/>
                </a:solidFill>
              </a:rPr>
              <a:t>Please do not place any ACCESS or Alternate ACCESS orders now for the District-Level Additional Orders Only Site-WWW.</a:t>
            </a:r>
          </a:p>
          <a:p>
            <a:pPr eaLnBrk="1" fontAlgn="auto" hangingPunct="1">
              <a:spcAft>
                <a:spcPts val="0"/>
              </a:spcAft>
              <a:buClr>
                <a:srgbClr val="DEA900"/>
              </a:buClr>
              <a:buFont typeface="Wingdings" panose="05000000000000000000" pitchFamily="2" charset="2"/>
              <a:buChar char="Ø"/>
              <a:defRPr/>
            </a:pPr>
            <a:endParaRPr lang="en-US" sz="9600" dirty="0"/>
          </a:p>
          <a:p>
            <a:pPr eaLnBrk="1" fontAlgn="auto" hangingPunct="1">
              <a:spcAft>
                <a:spcPts val="0"/>
              </a:spcAft>
              <a:buClr>
                <a:srgbClr val="DEA900"/>
              </a:buClr>
              <a:buFont typeface="Wingdings" panose="05000000000000000000" pitchFamily="2" charset="2"/>
              <a:buChar char="Ø"/>
              <a:defRPr/>
            </a:pPr>
            <a:endParaRPr lang="en-US" sz="9600" dirty="0"/>
          </a:p>
          <a:p>
            <a:pPr eaLnBrk="1" fontAlgn="auto" hangingPunct="1">
              <a:spcAft>
                <a:spcPts val="0"/>
              </a:spcAft>
              <a:buClr>
                <a:srgbClr val="DEA900"/>
              </a:buClr>
              <a:buFont typeface="Wingdings" panose="05000000000000000000" pitchFamily="2" charset="2"/>
              <a:buChar char="Ø"/>
              <a:defRPr/>
            </a:pPr>
            <a:endParaRPr lang="en-US" sz="6200" dirty="0"/>
          </a:p>
          <a:p>
            <a:pPr eaLnBrk="1" fontAlgn="auto" hangingPunct="1">
              <a:spcAft>
                <a:spcPts val="0"/>
              </a:spcAft>
              <a:buClr>
                <a:srgbClr val="DEA900"/>
              </a:buClr>
              <a:buFont typeface="Wingdings" panose="05000000000000000000" pitchFamily="2" charset="2"/>
              <a:buChar char="Ø"/>
              <a:defRPr/>
            </a:pPr>
            <a:endParaRPr lang="en-US" sz="3200" dirty="0"/>
          </a:p>
          <a:p>
            <a:pPr eaLnBrk="1" fontAlgn="auto" hangingPunct="1">
              <a:spcAft>
                <a:spcPts val="0"/>
              </a:spcAft>
              <a:buClr>
                <a:srgbClr val="DEA900"/>
              </a:buClr>
              <a:buFont typeface="Wingdings" panose="05000000000000000000" pitchFamily="2" charset="2"/>
              <a:buChar char="Ø"/>
              <a:defRPr/>
            </a:pPr>
            <a:endParaRPr lang="en-US" sz="3200" dirty="0"/>
          </a:p>
          <a:p>
            <a:pPr eaLnBrk="1" fontAlgn="auto" hangingPunct="1">
              <a:spcAft>
                <a:spcPts val="0"/>
              </a:spcAft>
              <a:buClr>
                <a:srgbClr val="DEA900"/>
              </a:buClr>
              <a:buFont typeface="Wingdings" panose="05000000000000000000" pitchFamily="2" charset="2"/>
              <a:buChar char="Ø"/>
              <a:defRPr/>
            </a:pPr>
            <a:endParaRPr lang="en-US" dirty="0"/>
          </a:p>
          <a:p>
            <a:pPr eaLnBrk="1" fontAlgn="auto" hangingPunct="1">
              <a:spcAft>
                <a:spcPts val="0"/>
              </a:spcAft>
              <a:buClr>
                <a:srgbClr val="DEA900"/>
              </a:buClr>
              <a:buFont typeface="Wingdings" panose="05000000000000000000" pitchFamily="2" charset="2"/>
              <a:buChar char="Ø"/>
              <a:defRPr/>
            </a:pPr>
            <a:endParaRPr lang="en-US" dirty="0"/>
          </a:p>
        </p:txBody>
      </p:sp>
    </p:spTree>
    <p:extLst>
      <p:ext uri="{BB962C8B-B14F-4D97-AF65-F5344CB8AC3E}">
        <p14:creationId xmlns:p14="http://schemas.microsoft.com/office/powerpoint/2010/main" val="277558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C91C-DA9C-4865-A79B-0DF04B79D517}"/>
              </a:ext>
            </a:extLst>
          </p:cNvPr>
          <p:cNvSpPr>
            <a:spLocks noGrp="1"/>
          </p:cNvSpPr>
          <p:nvPr>
            <p:ph type="title"/>
          </p:nvPr>
        </p:nvSpPr>
        <p:spPr>
          <a:xfrm>
            <a:off x="0" y="0"/>
            <a:ext cx="10727838" cy="901405"/>
          </a:xfrm>
        </p:spPr>
        <p:txBody>
          <a:bodyPr>
            <a:normAutofit/>
          </a:bodyPr>
          <a:lstStyle/>
          <a:p>
            <a:r>
              <a:rPr lang="en-US" dirty="0"/>
              <a:t>Policy for Ordering and Testing</a:t>
            </a:r>
          </a:p>
        </p:txBody>
      </p:sp>
      <p:sp>
        <p:nvSpPr>
          <p:cNvPr id="3" name="Text Placeholder 2">
            <a:extLst>
              <a:ext uri="{FF2B5EF4-FFF2-40B4-BE49-F238E27FC236}">
                <a16:creationId xmlns:a16="http://schemas.microsoft.com/office/drawing/2014/main" id="{FCFBEF0F-F4F0-43C7-AE04-5B9F990F5558}"/>
              </a:ext>
            </a:extLst>
          </p:cNvPr>
          <p:cNvSpPr>
            <a:spLocks noGrp="1"/>
          </p:cNvSpPr>
          <p:nvPr>
            <p:ph type="body" sz="quarter" idx="13"/>
          </p:nvPr>
        </p:nvSpPr>
        <p:spPr>
          <a:xfrm>
            <a:off x="305922" y="1055271"/>
            <a:ext cx="11216895" cy="4901324"/>
          </a:xfrm>
        </p:spPr>
        <p:txBody>
          <a:bodyPr vert="horz" lIns="91440" tIns="45720" rIns="91440" bIns="45720" rtlCol="0" anchor="t">
            <a:normAutofit/>
          </a:bodyPr>
          <a:lstStyle/>
          <a:p>
            <a:r>
              <a:rPr lang="en-US" sz="2400" dirty="0">
                <a:solidFill>
                  <a:schemeClr val="tx1"/>
                </a:solidFill>
              </a:rPr>
              <a:t>English Learner (EL) students in Kindergarten through grade 12 will take the ACCESS or the WIDA Alternate ACCESS. </a:t>
            </a:r>
          </a:p>
          <a:p>
            <a:r>
              <a:rPr lang="en-US" sz="2400" dirty="0">
                <a:solidFill>
                  <a:schemeClr val="tx1"/>
                </a:solidFill>
              </a:rPr>
              <a:t>Districts who have Kindergarten EL students participating in the WIDA Alternate ACCESS this year will need to order Kindergarten WIDA Alternate ACCESS materials in the K-2 cluster. </a:t>
            </a:r>
          </a:p>
          <a:p>
            <a:r>
              <a:rPr lang="en-US" sz="2400" dirty="0">
                <a:solidFill>
                  <a:schemeClr val="tx1"/>
                </a:solidFill>
              </a:rPr>
              <a:t>There will not be any nonparticipations for Kindergarten Alternate students unless the student is medically not able to test during the entire window. </a:t>
            </a:r>
          </a:p>
          <a:p>
            <a:r>
              <a:rPr lang="en-US" sz="2400" dirty="0">
                <a:solidFill>
                  <a:schemeClr val="tx1"/>
                </a:solidFill>
              </a:rPr>
              <a:t>Students are screened for EL identification prior to testing the students with WIDA Alternate ACCESS. </a:t>
            </a:r>
            <a:r>
              <a:rPr lang="en-US" sz="2400" b="1" dirty="0">
                <a:solidFill>
                  <a:schemeClr val="tx1"/>
                </a:solidFill>
              </a:rPr>
              <a:t>The Individual Education Program (IEP) team determines whether the EL student will take the regular ACCESS with accommodations or will take the WIDA Alternate ACCESS with accommodations</a:t>
            </a:r>
            <a:r>
              <a:rPr lang="en-US" b="1" dirty="0">
                <a:solidFill>
                  <a:schemeClr val="tx1"/>
                </a:solidFill>
              </a:rPr>
              <a:t>.</a:t>
            </a:r>
          </a:p>
        </p:txBody>
      </p:sp>
    </p:spTree>
    <p:extLst>
      <p:ext uri="{BB962C8B-B14F-4D97-AF65-F5344CB8AC3E}">
        <p14:creationId xmlns:p14="http://schemas.microsoft.com/office/powerpoint/2010/main" val="2722257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6019801" cy="873760"/>
          </a:xfrm>
        </p:spPr>
        <p:txBody>
          <a:bodyPr/>
          <a:lstStyle/>
          <a:p>
            <a:r>
              <a:rPr lang="en-US" dirty="0"/>
              <a:t> ACCESS Ordering Email</a:t>
            </a:r>
          </a:p>
        </p:txBody>
      </p:sp>
      <p:sp>
        <p:nvSpPr>
          <p:cNvPr id="15363" name="TextBox 14" descr="&#10;"/>
          <p:cNvSpPr txBox="1">
            <a:spLocks noChangeArrowheads="1"/>
          </p:cNvSpPr>
          <p:nvPr/>
        </p:nvSpPr>
        <p:spPr bwMode="auto">
          <a:xfrm>
            <a:off x="568960" y="1341216"/>
            <a:ext cx="48869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a:latin typeface="+mn-lt"/>
              </a:rPr>
              <a:t>DACs will receive this email from DRC as the District Testing Coordinator on </a:t>
            </a:r>
            <a:r>
              <a:rPr lang="en-US" altLang="en-US" sz="2400" dirty="0">
                <a:latin typeface="+mn-lt"/>
              </a:rPr>
              <a:t>Friday</a:t>
            </a:r>
            <a:r>
              <a:rPr lang="en-US" altLang="en-US" sz="2400">
                <a:latin typeface="+mn-lt"/>
              </a:rPr>
              <a:t>, Sept. 20. If DACs did not receive the email, contact </a:t>
            </a:r>
            <a:r>
              <a:rPr lang="en-US" altLang="en-US" sz="2400">
                <a:latin typeface="+mn-lt"/>
                <a:hlinkClick r:id="rId3"/>
              </a:rPr>
              <a:t>DRC Customer Service</a:t>
            </a:r>
            <a:r>
              <a:rPr lang="en-US" altLang="en-US" sz="2400">
                <a:latin typeface="+mn-lt"/>
              </a:rPr>
              <a:t>.</a:t>
            </a:r>
          </a:p>
        </p:txBody>
      </p:sp>
      <p:pic>
        <p:nvPicPr>
          <p:cNvPr id="3" name="Picture 2" descr="&quot;Letter from DRC Corporation and WIDA, addressed to Kentucky District Assessment Coordinators. The letter informs that the Kentucky ACCESS for ELLs and WIDA Alternate ACCESS Materials Ordering Window is open. It emphasizes that orders must be placed within the specified timeframe to receive initial materials and provides instructions for accessing training modules and ordering materials through the WIDA AMS system.&quot; ">
            <a:extLst>
              <a:ext uri="{FF2B5EF4-FFF2-40B4-BE49-F238E27FC236}">
                <a16:creationId xmlns:a16="http://schemas.microsoft.com/office/drawing/2014/main" id="{A82D593C-A5E1-C75E-C761-D61A2B5DF892}"/>
              </a:ext>
            </a:extLst>
          </p:cNvPr>
          <p:cNvPicPr>
            <a:picLocks noChangeAspect="1"/>
          </p:cNvPicPr>
          <p:nvPr/>
        </p:nvPicPr>
        <p:blipFill>
          <a:blip r:embed="rId4"/>
          <a:stretch>
            <a:fillRect/>
          </a:stretch>
        </p:blipFill>
        <p:spPr>
          <a:xfrm>
            <a:off x="6097254" y="146693"/>
            <a:ext cx="5828636" cy="5594960"/>
          </a:xfrm>
          <a:prstGeom prst="rect">
            <a:avLst/>
          </a:prstGeom>
        </p:spPr>
      </p:pic>
    </p:spTree>
    <p:extLst>
      <p:ext uri="{BB962C8B-B14F-4D97-AF65-F5344CB8AC3E}">
        <p14:creationId xmlns:p14="http://schemas.microsoft.com/office/powerpoint/2010/main" val="50903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10972800" cy="894756"/>
          </a:xfrm>
        </p:spPr>
        <p:txBody>
          <a:bodyPr rtlCol="0">
            <a:noAutofit/>
          </a:bodyPr>
          <a:lstStyle/>
          <a:p>
            <a:pPr eaLnBrk="1" fontAlgn="auto" hangingPunct="1">
              <a:spcAft>
                <a:spcPts val="0"/>
              </a:spcAft>
              <a:defRPr/>
            </a:pPr>
            <a:r>
              <a:rPr lang="en-US" altLang="en-US" dirty="0">
                <a:cs typeface="Trebuchet MS" panose="020B0603020202020204" pitchFamily="34" charset="0"/>
              </a:rPr>
              <a:t>Ordering Materials Reminders</a:t>
            </a:r>
          </a:p>
        </p:txBody>
      </p:sp>
      <p:sp>
        <p:nvSpPr>
          <p:cNvPr id="13315" name="Content Placeholder 2"/>
          <p:cNvSpPr>
            <a:spLocks noGrp="1"/>
          </p:cNvSpPr>
          <p:nvPr>
            <p:ph idx="4294967295"/>
          </p:nvPr>
        </p:nvSpPr>
        <p:spPr>
          <a:xfrm>
            <a:off x="196822" y="894756"/>
            <a:ext cx="11798356" cy="5234195"/>
          </a:xfrm>
          <a:prstGeom prst="rect">
            <a:avLst/>
          </a:prstGeom>
        </p:spPr>
        <p:txBody>
          <a:bodyPr vert="horz" lIns="91440" tIns="45720" rIns="91440" bIns="45720" rtlCol="0" anchor="t">
            <a:normAutofit fontScale="32500" lnSpcReduction="20000"/>
          </a:bodyPr>
          <a:lstStyle/>
          <a:p>
            <a:pPr eaLnBrk="1" fontAlgn="auto" hangingPunct="1">
              <a:spcAft>
                <a:spcPts val="0"/>
              </a:spcAft>
              <a:buFont typeface="Wingdings 2" panose="05020102010507070707" pitchFamily="18" charset="2"/>
              <a:buNone/>
              <a:defRPr/>
            </a:pPr>
            <a:endParaRPr lang="en-US" altLang="en-US"/>
          </a:p>
          <a:p>
            <a:pPr eaLnBrk="1" fontAlgn="auto" hangingPunct="1">
              <a:spcAft>
                <a:spcPts val="0"/>
              </a:spcAft>
              <a:defRPr/>
            </a:pPr>
            <a:r>
              <a:rPr lang="en-US" sz="7400"/>
              <a:t>For best results use Google Chrome, Mozilla Firefox, Microsoft Edge or Apple Safari as the most current production release version of the browsers when ordering materials.</a:t>
            </a:r>
          </a:p>
          <a:p>
            <a:pPr eaLnBrk="1" fontAlgn="auto" hangingPunct="1">
              <a:spcAft>
                <a:spcPts val="0"/>
              </a:spcAft>
              <a:buFont typeface="Arial" panose="05020102010507070707" pitchFamily="18" charset="2"/>
              <a:buChar char="•"/>
              <a:defRPr/>
            </a:pPr>
            <a:endParaRPr lang="en-US" altLang="en-US" sz="7400"/>
          </a:p>
          <a:p>
            <a:pPr>
              <a:defRPr/>
            </a:pPr>
            <a:r>
              <a:rPr lang="en-US" altLang="en-US" sz="7400"/>
              <a:t>Districts will receive a 15% (7.5% for school and 7.5% for the district) overage of ACCESS for ELLs</a:t>
            </a:r>
            <a:r>
              <a:rPr lang="en-US" altLang="en-US" sz="7400" baseline="30000"/>
              <a:t>®</a:t>
            </a:r>
            <a:r>
              <a:rPr lang="en-US" altLang="en-US" sz="7400"/>
              <a:t> materials from DRC.</a:t>
            </a:r>
            <a:r>
              <a:rPr lang="en-US" altLang="en-US" sz="7400">
                <a:solidFill>
                  <a:srgbClr val="FFC000"/>
                </a:solidFill>
              </a:rPr>
              <a:t> </a:t>
            </a:r>
          </a:p>
          <a:p>
            <a:pPr>
              <a:defRPr/>
            </a:pPr>
            <a:endParaRPr lang="en-US" altLang="en-US" sz="7400">
              <a:solidFill>
                <a:srgbClr val="DEA900"/>
              </a:solidFill>
            </a:endParaRPr>
          </a:p>
          <a:p>
            <a:pPr>
              <a:defRPr/>
            </a:pPr>
            <a:r>
              <a:rPr lang="en-US" altLang="en-US" sz="7400" dirty="0"/>
              <a:t>Only </a:t>
            </a:r>
            <a:r>
              <a:rPr lang="en-US" altLang="en-US" sz="7400"/>
              <a:t>order what the district needs. Make sure Infinite Campus (IC) reflects the number of EL students that districts order in WIDA AMS. </a:t>
            </a:r>
            <a:endParaRPr lang="en-US" altLang="en-US" sz="7400" dirty="0"/>
          </a:p>
          <a:p>
            <a:pPr lvl="1">
              <a:buFont typeface="Arial" charset="2"/>
              <a:buChar char="•"/>
              <a:defRPr/>
            </a:pPr>
            <a:r>
              <a:rPr lang="en-US" altLang="en-US" sz="7400"/>
              <a:t>Districts can order additional materials starting on Dec. 3 in WIDA AMS for students that have enrolled after the initial ordering window closes on Oct. 23.</a:t>
            </a:r>
          </a:p>
          <a:p>
            <a:pPr eaLnBrk="1" fontAlgn="auto" hangingPunct="1">
              <a:spcAft>
                <a:spcPts val="0"/>
              </a:spcAft>
              <a:defRPr/>
            </a:pPr>
            <a:endParaRPr lang="en-US" altLang="en-US" sz="7400"/>
          </a:p>
          <a:p>
            <a:pPr>
              <a:defRPr/>
            </a:pPr>
            <a:r>
              <a:rPr lang="en-US" altLang="en-US" sz="7400"/>
              <a:t>Office of Assessment and Accountability (OAA) will supply DRC with </a:t>
            </a:r>
            <a:r>
              <a:rPr lang="en-US" altLang="en-US" sz="7400" dirty="0"/>
              <a:t>a file to create the pre-ID </a:t>
            </a:r>
            <a:r>
              <a:rPr lang="en-US" altLang="en-US" sz="7400"/>
              <a:t>information after the ordering window closes on Oct. 28</a:t>
            </a:r>
            <a:r>
              <a:rPr lang="en-US" altLang="en-US" sz="7400" dirty="0"/>
              <a:t>. The pre-ID labels will arrive to the district office with the testing materials</a:t>
            </a:r>
            <a:r>
              <a:rPr lang="en-US" altLang="en-US" sz="7400"/>
              <a:t>.</a:t>
            </a:r>
            <a:endParaRPr lang="en-US" altLang="en-US" sz="7400" dirty="0"/>
          </a:p>
          <a:p>
            <a:pPr marL="0" indent="0" eaLnBrk="1" fontAlgn="auto" hangingPunct="1">
              <a:spcAft>
                <a:spcPts val="0"/>
              </a:spcAft>
              <a:buFont typeface="Wingdings 3" charset="2"/>
              <a:buNone/>
              <a:defRPr/>
            </a:pPr>
            <a:endParaRPr lang="en-US" altLang="en-US" sz="7400"/>
          </a:p>
          <a:p>
            <a:pPr marL="0" indent="0" eaLnBrk="1" fontAlgn="auto" hangingPunct="1">
              <a:spcAft>
                <a:spcPts val="0"/>
              </a:spcAft>
              <a:buFont typeface="Wingdings 3" charset="2"/>
              <a:buNone/>
              <a:defRPr/>
            </a:pPr>
            <a:endParaRPr lang="en-US" altLang="en-US" sz="7400"/>
          </a:p>
          <a:p>
            <a:pPr marL="0" indent="0" eaLnBrk="1" fontAlgn="auto" hangingPunct="1">
              <a:spcAft>
                <a:spcPts val="0"/>
              </a:spcAft>
              <a:buFont typeface="Wingdings 3" charset="2"/>
              <a:buNone/>
              <a:defRPr/>
            </a:pPr>
            <a:endParaRPr lang="en-US" altLang="en-US" sz="7400"/>
          </a:p>
          <a:p>
            <a:pPr eaLnBrk="1" fontAlgn="auto" hangingPunct="1">
              <a:spcAft>
                <a:spcPts val="0"/>
              </a:spcAft>
              <a:buFont typeface="Wingdings 3" charset="2"/>
              <a:buChar char=""/>
              <a:defRPr/>
            </a:pPr>
            <a:endParaRPr lang="en-US" altLang="en-US" sz="3733"/>
          </a:p>
        </p:txBody>
      </p:sp>
    </p:spTree>
    <p:extLst>
      <p:ext uri="{BB962C8B-B14F-4D97-AF65-F5344CB8AC3E}">
        <p14:creationId xmlns:p14="http://schemas.microsoft.com/office/powerpoint/2010/main" val="3769185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9700"/>
            <a:ext cx="10058400" cy="921017"/>
          </a:xfrm>
        </p:spPr>
        <p:txBody>
          <a:bodyPr>
            <a:normAutofit/>
          </a:bodyPr>
          <a:lstStyle/>
          <a:p>
            <a:pPr eaLnBrk="1" hangingPunct="1"/>
            <a:r>
              <a:rPr lang="en-US" altLang="en-US" dirty="0"/>
              <a:t>Materials Ordering in WIDA AMS</a:t>
            </a:r>
          </a:p>
        </p:txBody>
      </p:sp>
      <p:pic>
        <p:nvPicPr>
          <p:cNvPr id="5" name="Picture 4" descr="A screenshot of Order and Manage ACCESS materials. You will click on this after you login in to WIDA AMS to begin ordering materials for ACCESS for ELLs.">
            <a:extLst>
              <a:ext uri="{FF2B5EF4-FFF2-40B4-BE49-F238E27FC236}">
                <a16:creationId xmlns:a16="http://schemas.microsoft.com/office/drawing/2014/main" id="{3AE4B8FD-62CD-C0E2-1FFB-5099DEB1F98B}"/>
              </a:ext>
            </a:extLst>
          </p:cNvPr>
          <p:cNvPicPr>
            <a:picLocks noChangeAspect="1"/>
          </p:cNvPicPr>
          <p:nvPr/>
        </p:nvPicPr>
        <p:blipFill>
          <a:blip r:embed="rId3"/>
          <a:stretch>
            <a:fillRect/>
          </a:stretch>
        </p:blipFill>
        <p:spPr>
          <a:xfrm>
            <a:off x="112138" y="1055611"/>
            <a:ext cx="5208207" cy="1118386"/>
          </a:xfrm>
          <a:prstGeom prst="rect">
            <a:avLst/>
          </a:prstGeom>
        </p:spPr>
      </p:pic>
      <p:pic>
        <p:nvPicPr>
          <p:cNvPr id="2" name="Picture 1" descr="After logging into WIDA AMS, locate My Applications at the top of the screen and from the drop down select Materials under the heading Test Administration then click on Materials ">
            <a:extLst>
              <a:ext uri="{FF2B5EF4-FFF2-40B4-BE49-F238E27FC236}">
                <a16:creationId xmlns:a16="http://schemas.microsoft.com/office/drawing/2014/main" id="{90D91FC3-D62E-45FB-80E4-508239E647E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481934" y="766900"/>
            <a:ext cx="6119429" cy="2341083"/>
          </a:xfrm>
          <a:prstGeom prst="rect">
            <a:avLst/>
          </a:prstGeom>
        </p:spPr>
      </p:pic>
      <p:sp>
        <p:nvSpPr>
          <p:cNvPr id="3" name="Content Placeholder 2" descr="After logging into WIDA AMS, locate My Applications at the top of the screen and from the drop down select Materials under the heading Test Administration then click on Materials Ordering. &#10;Choose the Administration ACCESS for ELLs 2021-2022.&#10;On the top of the Order Materials page to the right of the district name, choose the first school in which to place an order and click Show for ordering ACCESS for ELLs Materials.&#10;Do not order at the District-Level Additional Orders Only Site when ordering.&#10;"/>
          <p:cNvSpPr>
            <a:spLocks noGrp="1"/>
          </p:cNvSpPr>
          <p:nvPr>
            <p:ph idx="4294967295"/>
          </p:nvPr>
        </p:nvSpPr>
        <p:spPr>
          <a:xfrm>
            <a:off x="115461" y="2971698"/>
            <a:ext cx="12076008" cy="3664861"/>
          </a:xfrm>
          <a:prstGeom prst="rect">
            <a:avLst/>
          </a:prstGeom>
        </p:spPr>
        <p:txBody>
          <a:bodyPr vert="horz" lIns="91440" tIns="45720" rIns="91440" bIns="45720" rtlCol="0" anchor="t">
            <a:normAutofit/>
          </a:bodyPr>
          <a:lstStyle/>
          <a:p>
            <a:pPr>
              <a:defRPr/>
            </a:pPr>
            <a:r>
              <a:rPr lang="en-US" sz="2400" dirty="0">
                <a:solidFill>
                  <a:schemeClr val="tx1"/>
                </a:solidFill>
              </a:rPr>
              <a:t>After logging into WIDA AMS, click the Order and Manage ACCESS Materials tile on the landing page, and click on Materials Ordering tab. </a:t>
            </a:r>
          </a:p>
          <a:p>
            <a:pPr eaLnBrk="1" fontAlgn="auto" hangingPunct="1">
              <a:spcAft>
                <a:spcPts val="0"/>
              </a:spcAft>
              <a:defRPr/>
            </a:pPr>
            <a:r>
              <a:rPr lang="en-US" sz="2400" dirty="0">
                <a:solidFill>
                  <a:schemeClr val="tx1"/>
                </a:solidFill>
              </a:rPr>
              <a:t>Choose the Administration-KY ACCESS for ELLs 2024-2025.</a:t>
            </a:r>
          </a:p>
          <a:p>
            <a:pPr eaLnBrk="1" fontAlgn="auto" hangingPunct="1">
              <a:spcAft>
                <a:spcPts val="0"/>
              </a:spcAft>
              <a:defRPr/>
            </a:pPr>
            <a:r>
              <a:rPr lang="en-US" sz="2400" dirty="0">
                <a:solidFill>
                  <a:schemeClr val="tx1"/>
                </a:solidFill>
              </a:rPr>
              <a:t>On the top of the Order Materials page to the right of the district name, choose the first school in which to place an order and click Show Materials.</a:t>
            </a:r>
          </a:p>
          <a:p>
            <a:pPr>
              <a:defRPr/>
            </a:pPr>
            <a:r>
              <a:rPr lang="en-US" sz="2400" b="1" dirty="0">
                <a:solidFill>
                  <a:schemeClr val="tx1"/>
                </a:solidFill>
              </a:rPr>
              <a:t>Please do not select the District-Level Additional Orders Only Site under school when ordering materials.</a:t>
            </a:r>
          </a:p>
        </p:txBody>
      </p:sp>
    </p:spTree>
    <p:extLst>
      <p:ext uri="{BB962C8B-B14F-4D97-AF65-F5344CB8AC3E}">
        <p14:creationId xmlns:p14="http://schemas.microsoft.com/office/powerpoint/2010/main" val="305270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
            <a:ext cx="11235350" cy="924100"/>
          </a:xfrm>
        </p:spPr>
        <p:txBody>
          <a:bodyPr>
            <a:normAutofit fontScale="90000"/>
          </a:bodyPr>
          <a:lstStyle/>
          <a:p>
            <a:pPr>
              <a:lnSpc>
                <a:spcPct val="100000"/>
              </a:lnSpc>
            </a:pPr>
            <a:br>
              <a:rPr lang="en-US" altLang="en-US"/>
            </a:br>
            <a:r>
              <a:rPr lang="en-US" altLang="en-US" sz="4400" dirty="0"/>
              <a:t>ACCESS For ELLs Ordering Materials</a:t>
            </a:r>
            <a:br>
              <a:rPr lang="en-US" sz="4400" dirty="0">
                <a:solidFill>
                  <a:schemeClr val="tx1"/>
                </a:solidFill>
              </a:rPr>
            </a:br>
            <a:endParaRPr lang="en-US" altLang="en-US" sz="4400" dirty="0">
              <a:solidFill>
                <a:schemeClr val="tx1"/>
              </a:solidFill>
            </a:endParaRPr>
          </a:p>
        </p:txBody>
      </p:sp>
      <p:sp>
        <p:nvSpPr>
          <p:cNvPr id="3" name="Content Placeholder 2"/>
          <p:cNvSpPr>
            <a:spLocks noGrp="1"/>
          </p:cNvSpPr>
          <p:nvPr>
            <p:ph sz="half" idx="2"/>
          </p:nvPr>
        </p:nvSpPr>
        <p:spPr>
          <a:xfrm>
            <a:off x="0" y="1534619"/>
            <a:ext cx="7343353" cy="4403201"/>
          </a:xfrm>
          <a:prstGeom prst="rect">
            <a:avLst/>
          </a:prstGeom>
        </p:spPr>
        <p:txBody>
          <a:bodyPr vert="horz" lIns="91440" tIns="45720" rIns="91440" bIns="45720" rtlCol="0" anchor="t">
            <a:normAutofit fontScale="77500" lnSpcReduction="20000"/>
          </a:bodyPr>
          <a:lstStyle/>
          <a:p>
            <a:pPr marL="457200" lvl="1" indent="0">
              <a:lnSpc>
                <a:spcPct val="110000"/>
              </a:lnSpc>
              <a:spcBef>
                <a:spcPts val="0"/>
              </a:spcBef>
              <a:spcAft>
                <a:spcPts val="600"/>
              </a:spcAft>
              <a:buNone/>
              <a:defRPr/>
            </a:pPr>
            <a:r>
              <a:rPr lang="en-US" sz="2800" b="1" dirty="0">
                <a:solidFill>
                  <a:schemeClr val="tx1"/>
                </a:solidFill>
              </a:rPr>
              <a:t>Online Order</a:t>
            </a:r>
          </a:p>
          <a:p>
            <a:pPr lvl="1">
              <a:lnSpc>
                <a:spcPct val="110000"/>
              </a:lnSpc>
              <a:spcBef>
                <a:spcPts val="0"/>
              </a:spcBef>
              <a:defRPr/>
            </a:pPr>
            <a:r>
              <a:rPr lang="en-US" sz="2600">
                <a:solidFill>
                  <a:schemeClr val="tx1"/>
                </a:solidFill>
              </a:rPr>
              <a:t>ACCESS for ELLs</a:t>
            </a:r>
            <a:r>
              <a:rPr lang="en-US" sz="2600" baseline="30000">
                <a:solidFill>
                  <a:schemeClr val="tx1"/>
                </a:solidFill>
              </a:rPr>
              <a:t>®</a:t>
            </a:r>
            <a:r>
              <a:rPr lang="en-US" sz="2600">
                <a:solidFill>
                  <a:schemeClr val="tx1"/>
                </a:solidFill>
              </a:rPr>
              <a:t> Online--Enter counts by grade level cluster (1, 2-3, 4-5, 6-8 and 9-12). </a:t>
            </a:r>
          </a:p>
          <a:p>
            <a:pPr marL="0" indent="0" eaLnBrk="1" fontAlgn="auto" hangingPunct="1">
              <a:lnSpc>
                <a:spcPct val="110000"/>
              </a:lnSpc>
              <a:spcBef>
                <a:spcPts val="0"/>
              </a:spcBef>
              <a:spcAft>
                <a:spcPts val="0"/>
              </a:spcAft>
              <a:buFont typeface="Wingdings 3" charset="2"/>
              <a:buNone/>
              <a:defRPr/>
            </a:pPr>
            <a:endParaRPr lang="en-US" sz="2600">
              <a:solidFill>
                <a:schemeClr val="tx1"/>
              </a:solidFill>
            </a:endParaRPr>
          </a:p>
          <a:p>
            <a:pPr lvl="1">
              <a:lnSpc>
                <a:spcPct val="110000"/>
              </a:lnSpc>
              <a:spcBef>
                <a:spcPts val="0"/>
              </a:spcBef>
              <a:defRPr/>
            </a:pPr>
            <a:r>
              <a:rPr lang="en-US" sz="2600">
                <a:solidFill>
                  <a:schemeClr val="tx1"/>
                </a:solidFill>
              </a:rPr>
              <a:t>ACCESS for ELLs</a:t>
            </a:r>
            <a:r>
              <a:rPr lang="en-US" sz="2600" baseline="30000">
                <a:solidFill>
                  <a:schemeClr val="tx1"/>
                </a:solidFill>
              </a:rPr>
              <a:t>®</a:t>
            </a:r>
            <a:r>
              <a:rPr lang="en-US" sz="2600">
                <a:solidFill>
                  <a:schemeClr val="tx1"/>
                </a:solidFill>
              </a:rPr>
              <a:t> Writing--Grades 1-3. Enter the online counts by grade level clusters; paper materials for tier levels A, B/C will be sent by DRC for the writing domain based on the online counts.</a:t>
            </a:r>
            <a:r>
              <a:rPr lang="en-US" sz="2600" dirty="0">
                <a:solidFill>
                  <a:schemeClr val="tx1"/>
                </a:solidFill>
              </a:rPr>
              <a:t> </a:t>
            </a:r>
            <a:r>
              <a:rPr lang="en-US" sz="2600" b="1" dirty="0">
                <a:solidFill>
                  <a:schemeClr val="tx1"/>
                </a:solidFill>
              </a:rPr>
              <a:t>Please</a:t>
            </a:r>
            <a:r>
              <a:rPr lang="en-US" sz="2600" b="1">
                <a:solidFill>
                  <a:schemeClr val="tx1"/>
                </a:solidFill>
              </a:rPr>
              <a:t> not order paper writing test booklets for Grades 1-3 students.</a:t>
            </a:r>
          </a:p>
          <a:p>
            <a:pPr marL="0" indent="0" eaLnBrk="1" fontAlgn="auto" hangingPunct="1">
              <a:lnSpc>
                <a:spcPct val="110000"/>
              </a:lnSpc>
              <a:spcBef>
                <a:spcPts val="0"/>
              </a:spcBef>
              <a:spcAft>
                <a:spcPts val="0"/>
              </a:spcAft>
              <a:buNone/>
              <a:defRPr/>
            </a:pPr>
            <a:endParaRPr lang="en-US" sz="2600">
              <a:solidFill>
                <a:schemeClr val="tx1"/>
              </a:solidFill>
            </a:endParaRPr>
          </a:p>
          <a:p>
            <a:pPr lvl="1">
              <a:lnSpc>
                <a:spcPct val="110000"/>
              </a:lnSpc>
              <a:spcBef>
                <a:spcPts val="0"/>
              </a:spcBef>
              <a:defRPr/>
            </a:pPr>
            <a:r>
              <a:rPr lang="en-US" sz="2600">
                <a:solidFill>
                  <a:schemeClr val="tx1"/>
                </a:solidFill>
              </a:rPr>
              <a:t>ACCESS for ELLs</a:t>
            </a:r>
            <a:r>
              <a:rPr lang="en-US" sz="2600" baseline="30000">
                <a:solidFill>
                  <a:schemeClr val="tx1"/>
                </a:solidFill>
              </a:rPr>
              <a:t>®</a:t>
            </a:r>
            <a:r>
              <a:rPr lang="en-US" sz="2600">
                <a:solidFill>
                  <a:schemeClr val="tx1"/>
                </a:solidFill>
              </a:rPr>
              <a:t>--Grades 4-12 will all be online; no paper/pencil testing for the writing, speaking, reading or listening domains. </a:t>
            </a:r>
            <a:r>
              <a:rPr lang="en-US" sz="2600" b="1" dirty="0">
                <a:solidFill>
                  <a:schemeClr val="tx1"/>
                </a:solidFill>
              </a:rPr>
              <a:t>Please do</a:t>
            </a:r>
            <a:r>
              <a:rPr lang="en-US" sz="2600" b="1">
                <a:solidFill>
                  <a:schemeClr val="tx1"/>
                </a:solidFill>
              </a:rPr>
              <a:t> not order paper materials for Grades 4-12</a:t>
            </a:r>
            <a:r>
              <a:rPr lang="en-US" sz="2600" b="1"/>
              <a:t>.</a:t>
            </a:r>
          </a:p>
          <a:p>
            <a:pPr marL="0" indent="0" eaLnBrk="1" fontAlgn="auto" hangingPunct="1">
              <a:lnSpc>
                <a:spcPct val="110000"/>
              </a:lnSpc>
              <a:spcBef>
                <a:spcPts val="0"/>
              </a:spcBef>
              <a:spcAft>
                <a:spcPts val="0"/>
              </a:spcAft>
              <a:buNone/>
              <a:defRPr/>
            </a:pPr>
            <a:endParaRPr lang="en-US" sz="3600"/>
          </a:p>
          <a:p>
            <a:pPr eaLnBrk="1" fontAlgn="auto" hangingPunct="1">
              <a:spcAft>
                <a:spcPts val="0"/>
              </a:spcAft>
              <a:buFont typeface="Wingdings 3" charset="2"/>
              <a:buChar char=""/>
              <a:defRPr/>
            </a:pPr>
            <a:endParaRPr lang="en-US" sz="2400"/>
          </a:p>
        </p:txBody>
      </p:sp>
      <p:sp>
        <p:nvSpPr>
          <p:cNvPr id="7" name="Content Placeholder 6">
            <a:extLst>
              <a:ext uri="{FF2B5EF4-FFF2-40B4-BE49-F238E27FC236}">
                <a16:creationId xmlns:a16="http://schemas.microsoft.com/office/drawing/2014/main" id="{DE5F456A-0846-4D07-A4D0-CFFAEC599259}"/>
              </a:ext>
            </a:extLst>
          </p:cNvPr>
          <p:cNvSpPr>
            <a:spLocks noGrp="1"/>
          </p:cNvSpPr>
          <p:nvPr>
            <p:ph sz="quarter" idx="4"/>
          </p:nvPr>
        </p:nvSpPr>
        <p:spPr>
          <a:xfrm>
            <a:off x="7345740" y="1534619"/>
            <a:ext cx="4597341" cy="3657047"/>
          </a:xfrm>
        </p:spPr>
        <p:txBody>
          <a:bodyPr vert="horz" lIns="91440" tIns="45720" rIns="91440" bIns="45720" rtlCol="0" anchor="t">
            <a:normAutofit fontScale="77500" lnSpcReduction="20000"/>
          </a:bodyPr>
          <a:lstStyle/>
          <a:p>
            <a:pPr marL="0" indent="0">
              <a:lnSpc>
                <a:spcPct val="110000"/>
              </a:lnSpc>
              <a:spcBef>
                <a:spcPts val="0"/>
              </a:spcBef>
              <a:spcAft>
                <a:spcPts val="600"/>
              </a:spcAft>
              <a:buNone/>
              <a:defRPr/>
            </a:pPr>
            <a:r>
              <a:rPr lang="en-US" b="1" dirty="0">
                <a:solidFill>
                  <a:schemeClr val="tx1"/>
                </a:solidFill>
              </a:rPr>
              <a:t>Kindergarten, WIDA Alternate ACCESS, Braille and Large Print Order</a:t>
            </a:r>
          </a:p>
          <a:p>
            <a:pPr>
              <a:lnSpc>
                <a:spcPct val="110000"/>
              </a:lnSpc>
              <a:spcBef>
                <a:spcPts val="0"/>
              </a:spcBef>
              <a:defRPr/>
            </a:pPr>
            <a:r>
              <a:rPr lang="en-US" sz="2600">
                <a:solidFill>
                  <a:schemeClr val="tx1"/>
                </a:solidFill>
              </a:rPr>
              <a:t>Enter counts for the following on each separate grid--Kindergarten, WIDA Alternate ACCESS, Braille (UEB Contracted, UEB Uncontracted and UEB with Nemeth Contracted), and Large Print (Kindergarten, Tier levels A, and B/C) will be given paper/pencil</a:t>
            </a:r>
            <a:r>
              <a:rPr lang="en-US" sz="2600"/>
              <a:t>.</a:t>
            </a:r>
          </a:p>
          <a:p>
            <a:pPr marL="0" indent="0">
              <a:buNone/>
              <a:defRPr/>
            </a:pPr>
            <a:endParaRPr lang="en-US" sz="2600"/>
          </a:p>
          <a:p>
            <a:pPr marL="0" indent="0">
              <a:buNone/>
            </a:pPr>
            <a:endParaRPr lang="en-US"/>
          </a:p>
        </p:txBody>
      </p:sp>
      <p:sp>
        <p:nvSpPr>
          <p:cNvPr id="5" name="TextBox 4">
            <a:extLst>
              <a:ext uri="{FF2B5EF4-FFF2-40B4-BE49-F238E27FC236}">
                <a16:creationId xmlns:a16="http://schemas.microsoft.com/office/drawing/2014/main" id="{8FC5A66C-CD2B-86CE-7EF2-7485F647213F}"/>
              </a:ext>
            </a:extLst>
          </p:cNvPr>
          <p:cNvSpPr txBox="1"/>
          <p:nvPr/>
        </p:nvSpPr>
        <p:spPr>
          <a:xfrm>
            <a:off x="233680" y="803959"/>
            <a:ext cx="9794240" cy="461665"/>
          </a:xfrm>
          <a:prstGeom prst="rect">
            <a:avLst/>
          </a:prstGeom>
          <a:noFill/>
        </p:spPr>
        <p:txBody>
          <a:bodyPr wrap="square" rtlCol="0">
            <a:spAutoFit/>
          </a:bodyPr>
          <a:lstStyle/>
          <a:p>
            <a:r>
              <a:rPr kumimoji="0" lang="en-US" sz="2400" b="0" i="0" u="none" strike="noStrike" kern="1200" cap="none" spc="0" normalizeH="0" baseline="0" noProof="0" dirty="0">
                <a:ln>
                  <a:noFill/>
                </a:ln>
                <a:solidFill>
                  <a:prstClr val="black"/>
                </a:solidFill>
                <a:effectLst/>
                <a:uLnTx/>
                <a:uFillTx/>
                <a:latin typeface="Franklin Gothic Medium" panose="020B0603020102020204"/>
                <a:ea typeface="+mj-ea"/>
                <a:cs typeface="+mj-cs"/>
              </a:rPr>
              <a:t>DACs or designee will order the following by selecting the specific school:</a:t>
            </a:r>
            <a:endParaRPr lang="en-US" sz="2400" dirty="0"/>
          </a:p>
        </p:txBody>
      </p:sp>
    </p:spTree>
    <p:extLst>
      <p:ext uri="{BB962C8B-B14F-4D97-AF65-F5344CB8AC3E}">
        <p14:creationId xmlns:p14="http://schemas.microsoft.com/office/powerpoint/2010/main" val="153232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eaLnBrk="1" hangingPunct="1"/>
            <a:r>
              <a:rPr lang="en-US" altLang="en-US" dirty="0"/>
              <a:t>Ordering Materials in WIDA AMS</a:t>
            </a:r>
          </a:p>
        </p:txBody>
      </p:sp>
      <p:sp>
        <p:nvSpPr>
          <p:cNvPr id="3" name="Content Placeholder 2"/>
          <p:cNvSpPr>
            <a:spLocks noGrp="1"/>
          </p:cNvSpPr>
          <p:nvPr>
            <p:ph idx="1"/>
          </p:nvPr>
        </p:nvSpPr>
        <p:spPr>
          <a:xfrm>
            <a:off x="318239" y="809451"/>
            <a:ext cx="10515600" cy="4351338"/>
          </a:xfrm>
          <a:prstGeom prst="rect">
            <a:avLst/>
          </a:prstGeom>
        </p:spPr>
        <p:txBody>
          <a:bodyPr vert="horz" lIns="91440" tIns="45720" rIns="91440" bIns="45720" rtlCol="0" anchor="t">
            <a:normAutofit/>
          </a:bodyPr>
          <a:lstStyle/>
          <a:p>
            <a:pPr>
              <a:spcBef>
                <a:spcPts val="0"/>
              </a:spcBef>
              <a:defRPr/>
            </a:pPr>
            <a:r>
              <a:rPr lang="en-US" sz="2400">
                <a:solidFill>
                  <a:schemeClr val="tx1"/>
                </a:solidFill>
              </a:rPr>
              <a:t>Enter student counts at each grade level as applicable. Enter counts only for the grades that have students testing.</a:t>
            </a:r>
          </a:p>
          <a:p>
            <a:pPr>
              <a:spcBef>
                <a:spcPts val="0"/>
              </a:spcBef>
              <a:spcAft>
                <a:spcPts val="0"/>
              </a:spcAft>
              <a:defRPr/>
            </a:pPr>
            <a:r>
              <a:rPr lang="en-US" sz="2400">
                <a:solidFill>
                  <a:schemeClr val="tx1"/>
                </a:solidFill>
              </a:rPr>
              <a:t>Enter a 0 or leave blank for the grade levels with students not enrolled.</a:t>
            </a:r>
          </a:p>
          <a:p>
            <a:pPr>
              <a:spcBef>
                <a:spcPts val="0"/>
              </a:spcBef>
              <a:defRPr/>
            </a:pPr>
            <a:r>
              <a:rPr lang="en-US" sz="2400" b="1">
                <a:solidFill>
                  <a:schemeClr val="tx1"/>
                </a:solidFill>
              </a:rPr>
              <a:t>Districts just enter the online counts for writing within the grade level clusters for grades 1-3 and DRC sends tier levels automatically.</a:t>
            </a:r>
          </a:p>
          <a:p>
            <a:pPr marL="0" indent="0" eaLnBrk="1" fontAlgn="auto" hangingPunct="1">
              <a:spcAft>
                <a:spcPts val="0"/>
              </a:spcAft>
              <a:buFont typeface="Wingdings 3" charset="2"/>
              <a:buNone/>
              <a:defRPr/>
            </a:pPr>
            <a:endParaRPr lang="en-US" sz="2400"/>
          </a:p>
          <a:p>
            <a:pPr eaLnBrk="1" fontAlgn="auto" hangingPunct="1">
              <a:spcAft>
                <a:spcPts val="0"/>
              </a:spcAft>
              <a:buFont typeface="Wingdings 3" charset="2"/>
              <a:buChar char=""/>
              <a:defRPr/>
            </a:pPr>
            <a:endParaRPr lang="en-US"/>
          </a:p>
        </p:txBody>
      </p:sp>
      <p:pic>
        <p:nvPicPr>
          <p:cNvPr id="8" name="Picture 7" descr="It shows how the grid for entering your counts at each grade level for that particular school for Large Print and Braille.">
            <a:extLst>
              <a:ext uri="{FF2B5EF4-FFF2-40B4-BE49-F238E27FC236}">
                <a16:creationId xmlns:a16="http://schemas.microsoft.com/office/drawing/2014/main" id="{150E0250-C996-479E-9D3F-07B7FA101E8D}"/>
              </a:ext>
            </a:extLst>
          </p:cNvPr>
          <p:cNvPicPr>
            <a:picLocks noChangeAspect="1"/>
          </p:cNvPicPr>
          <p:nvPr/>
        </p:nvPicPr>
        <p:blipFill>
          <a:blip r:embed="rId3"/>
          <a:stretch>
            <a:fillRect/>
          </a:stretch>
        </p:blipFill>
        <p:spPr>
          <a:xfrm>
            <a:off x="322220" y="2832877"/>
            <a:ext cx="4375649" cy="2063578"/>
          </a:xfrm>
          <a:prstGeom prst="rect">
            <a:avLst/>
          </a:prstGeom>
        </p:spPr>
      </p:pic>
      <p:pic>
        <p:nvPicPr>
          <p:cNvPr id="2" name="Picture 1" descr="It shows how the grid for entering your online counts at each grade level for that particular school for ACCESS for ELLs.">
            <a:extLst>
              <a:ext uri="{FF2B5EF4-FFF2-40B4-BE49-F238E27FC236}">
                <a16:creationId xmlns:a16="http://schemas.microsoft.com/office/drawing/2014/main" id="{BDA19756-CAE3-4D92-903B-D11B39433162}"/>
              </a:ext>
            </a:extLst>
          </p:cNvPr>
          <p:cNvPicPr>
            <a:picLocks noChangeAspect="1"/>
          </p:cNvPicPr>
          <p:nvPr/>
        </p:nvPicPr>
        <p:blipFill>
          <a:blip r:embed="rId4"/>
          <a:stretch>
            <a:fillRect/>
          </a:stretch>
        </p:blipFill>
        <p:spPr>
          <a:xfrm>
            <a:off x="4988771" y="2641457"/>
            <a:ext cx="2895238" cy="2028571"/>
          </a:xfrm>
          <a:prstGeom prst="rect">
            <a:avLst/>
          </a:prstGeom>
        </p:spPr>
      </p:pic>
      <p:pic>
        <p:nvPicPr>
          <p:cNvPr id="9" name="Picture 8" descr="When ordering materials in WIDA AMS, there is a grid for entering in the number of students counts you have for the following grade level clusters of K-2, 3-5, 6-8 and 9-12. ">
            <a:extLst>
              <a:ext uri="{FF2B5EF4-FFF2-40B4-BE49-F238E27FC236}">
                <a16:creationId xmlns:a16="http://schemas.microsoft.com/office/drawing/2014/main" id="{D7F0FF54-FEAB-F989-3D4C-80107740A901}"/>
              </a:ext>
            </a:extLst>
          </p:cNvPr>
          <p:cNvPicPr>
            <a:picLocks noChangeAspect="1"/>
          </p:cNvPicPr>
          <p:nvPr/>
        </p:nvPicPr>
        <p:blipFill>
          <a:blip r:embed="rId5"/>
          <a:stretch>
            <a:fillRect/>
          </a:stretch>
        </p:blipFill>
        <p:spPr>
          <a:xfrm>
            <a:off x="8115668" y="2641457"/>
            <a:ext cx="3064045" cy="1763993"/>
          </a:xfrm>
          <a:prstGeom prst="rect">
            <a:avLst/>
          </a:prstGeom>
        </p:spPr>
      </p:pic>
      <p:pic>
        <p:nvPicPr>
          <p:cNvPr id="4" name="Picture 3" descr="It shows how the grid for entering your counts for Kindergarten ACCESS for ELLs.">
            <a:extLst>
              <a:ext uri="{FF2B5EF4-FFF2-40B4-BE49-F238E27FC236}">
                <a16:creationId xmlns:a16="http://schemas.microsoft.com/office/drawing/2014/main" id="{D45495F1-A30D-468D-8D63-F8C96F5E27EC}"/>
              </a:ext>
            </a:extLst>
          </p:cNvPr>
          <p:cNvPicPr>
            <a:picLocks noChangeAspect="1"/>
          </p:cNvPicPr>
          <p:nvPr/>
        </p:nvPicPr>
        <p:blipFill>
          <a:blip r:embed="rId6"/>
          <a:stretch>
            <a:fillRect/>
          </a:stretch>
        </p:blipFill>
        <p:spPr>
          <a:xfrm>
            <a:off x="4962064" y="4667634"/>
            <a:ext cx="2914286" cy="971429"/>
          </a:xfrm>
          <a:prstGeom prst="rect">
            <a:avLst/>
          </a:prstGeom>
        </p:spPr>
      </p:pic>
    </p:spTree>
    <p:extLst>
      <p:ext uri="{BB962C8B-B14F-4D97-AF65-F5344CB8AC3E}">
        <p14:creationId xmlns:p14="http://schemas.microsoft.com/office/powerpoint/2010/main" val="429121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8596668" cy="903557"/>
          </a:xfrm>
        </p:spPr>
        <p:txBody>
          <a:bodyPr>
            <a:normAutofit/>
          </a:bodyPr>
          <a:lstStyle/>
          <a:p>
            <a:pPr eaLnBrk="1" hangingPunct="1"/>
            <a:r>
              <a:rPr lang="en-US" altLang="en-US" dirty="0"/>
              <a:t>Ordering Window</a:t>
            </a:r>
          </a:p>
        </p:txBody>
      </p:sp>
      <p:sp>
        <p:nvSpPr>
          <p:cNvPr id="3" name="Content Placeholder 2"/>
          <p:cNvSpPr>
            <a:spLocks noGrp="1"/>
          </p:cNvSpPr>
          <p:nvPr>
            <p:ph idx="4294967295"/>
          </p:nvPr>
        </p:nvSpPr>
        <p:spPr>
          <a:xfrm>
            <a:off x="314960" y="1152573"/>
            <a:ext cx="10759440" cy="4781550"/>
          </a:xfrm>
          <a:prstGeom prst="rect">
            <a:avLst/>
          </a:prstGeom>
        </p:spPr>
        <p:txBody>
          <a:bodyPr vert="horz" lIns="91440" tIns="45720" rIns="91440" bIns="45720" rtlCol="0" anchor="t">
            <a:normAutofit/>
          </a:bodyPr>
          <a:lstStyle/>
          <a:p>
            <a:pPr eaLnBrk="1" fontAlgn="auto" hangingPunct="1">
              <a:spcAft>
                <a:spcPts val="0"/>
              </a:spcAft>
              <a:defRPr/>
            </a:pPr>
            <a:r>
              <a:rPr lang="en-US" sz="2400">
                <a:solidFill>
                  <a:schemeClr val="tx1"/>
                </a:solidFill>
              </a:rPr>
              <a:t>DACs can view the school’s order for the entire district by selecting all schools on the Summary tab. BACs can only view their school.</a:t>
            </a:r>
            <a:endParaRPr lang="en-US" sz="2400"/>
          </a:p>
          <a:p>
            <a:pPr eaLnBrk="1" fontAlgn="auto" hangingPunct="1">
              <a:spcAft>
                <a:spcPts val="0"/>
              </a:spcAft>
              <a:buFont typeface="Arial" charset="2"/>
              <a:buChar char="•"/>
              <a:defRPr/>
            </a:pPr>
            <a:endParaRPr lang="en-US" sz="2400">
              <a:solidFill>
                <a:schemeClr val="tx1"/>
              </a:solidFill>
            </a:endParaRPr>
          </a:p>
          <a:p>
            <a:pPr eaLnBrk="1" fontAlgn="auto" hangingPunct="1">
              <a:spcAft>
                <a:spcPts val="0"/>
              </a:spcAft>
              <a:defRPr/>
            </a:pPr>
            <a:r>
              <a:rPr lang="en-US" sz="2400">
                <a:solidFill>
                  <a:schemeClr val="tx1"/>
                </a:solidFill>
              </a:rPr>
              <a:t>DACs can see which schools have not completed the orders on the Status Report tab by selecting all schools.</a:t>
            </a:r>
          </a:p>
          <a:p>
            <a:pPr eaLnBrk="1" fontAlgn="auto" hangingPunct="1">
              <a:spcAft>
                <a:spcPts val="0"/>
              </a:spcAft>
              <a:buFont typeface="Arial" charset="2"/>
              <a:buChar char="•"/>
              <a:defRPr/>
            </a:pPr>
            <a:endParaRPr lang="en-US" sz="2400">
              <a:solidFill>
                <a:schemeClr val="tx1"/>
              </a:solidFill>
            </a:endParaRPr>
          </a:p>
          <a:p>
            <a:pPr>
              <a:defRPr/>
            </a:pPr>
            <a:r>
              <a:rPr lang="en-US" sz="2400">
                <a:solidFill>
                  <a:schemeClr val="tx1"/>
                </a:solidFill>
              </a:rPr>
              <a:t>Click on Save at the bottom of the screen in WIDA AMS to continue the ordering process. The order will show In Progress. </a:t>
            </a:r>
          </a:p>
          <a:p>
            <a:pPr eaLnBrk="1" fontAlgn="auto" hangingPunct="1">
              <a:spcAft>
                <a:spcPts val="0"/>
              </a:spcAft>
              <a:buClr>
                <a:srgbClr val="DEA900"/>
              </a:buClr>
              <a:buFont typeface="Arial" charset="2"/>
              <a:buChar char="•"/>
              <a:defRPr/>
            </a:pPr>
            <a:endParaRPr lang="en-US">
              <a:solidFill>
                <a:schemeClr val="tx1"/>
              </a:solidFill>
            </a:endParaRPr>
          </a:p>
          <a:p>
            <a:pPr marL="0" indent="0" eaLnBrk="1" fontAlgn="auto" hangingPunct="1">
              <a:spcAft>
                <a:spcPts val="0"/>
              </a:spcAft>
              <a:buClr>
                <a:schemeClr val="accent3"/>
              </a:buClr>
              <a:buFont typeface="Wingdings 3" charset="2"/>
              <a:buNone/>
              <a:defRPr/>
            </a:pPr>
            <a:endParaRPr lang="en-US"/>
          </a:p>
          <a:p>
            <a:pPr marL="0" indent="0" eaLnBrk="1" fontAlgn="auto" hangingPunct="1">
              <a:spcAft>
                <a:spcPts val="0"/>
              </a:spcAft>
              <a:buClr>
                <a:schemeClr val="accent3"/>
              </a:buClr>
              <a:buFont typeface="Wingdings 3" charset="2"/>
              <a:buNone/>
              <a:defRPr/>
            </a:pPr>
            <a:endParaRPr lang="en-US"/>
          </a:p>
          <a:p>
            <a:pPr eaLnBrk="1" fontAlgn="auto" hangingPunct="1">
              <a:spcAft>
                <a:spcPts val="0"/>
              </a:spcAft>
              <a:buFont typeface="Wingdings 3" charset="2"/>
              <a:buChar char=""/>
              <a:defRPr/>
            </a:pPr>
            <a:endParaRPr lang="en-US"/>
          </a:p>
        </p:txBody>
      </p:sp>
    </p:spTree>
    <p:extLst>
      <p:ext uri="{BB962C8B-B14F-4D97-AF65-F5344CB8AC3E}">
        <p14:creationId xmlns:p14="http://schemas.microsoft.com/office/powerpoint/2010/main" val="412721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6721A30B168054A8C57A1E09C0A831B" ma:contentTypeVersion="28" ma:contentTypeDescription="" ma:contentTypeScope="" ma:versionID="db8a31a324969f2ed0bc5d035229dd9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6a1d03e1231cae98a8ae5d30e0b0234"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
        <AccountId xsi:nil="true"/>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Access Ordering Direction</RoutingRuleDescription>
    <PublishingExpirationDate xmlns="http://schemas.microsoft.com/sharepoint/v3" xsi:nil="true"/>
    <PublishingStartDate xmlns="http://schemas.microsoft.com/sharepoint/v3" xsi:nil="true"/>
    <Publication_x0020_Date xmlns="3a62de7d-ba57-4f43-9dae-9623ba637be0">2024-09-16T18:18:58+00:00</Publication_x0020_Date>
    <Audience1 xmlns="3a62de7d-ba57-4f43-9dae-9623ba637be0">
      <Value>1</Value>
    </Audience1>
    <_dlc_DocId xmlns="3a62de7d-ba57-4f43-9dae-9623ba637be0">KYED-484-445</_dlc_DocId>
    <_dlc_DocIdUrl xmlns="3a62de7d-ba57-4f43-9dae-9623ba637be0">
      <Url>https://www.education.ky.gov/AA/Assessments/_layouts/15/DocIdRedir.aspx?ID=KYED-484-445</Url>
      <Description>KYED-484-445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EAB5BD4B-7935-4C2C-BE67-43C0A09C9375}"/>
</file>

<file path=customXml/itemProps3.xml><?xml version="1.0" encoding="utf-8"?>
<ds:datastoreItem xmlns:ds="http://schemas.openxmlformats.org/officeDocument/2006/customXml" ds:itemID="{C70D4522-EDD2-4326-BD38-D65ABD3DF72F}">
  <ds:schemaRefs>
    <ds:schemaRef ds:uri="http://www.w3.org/XML/1998/namespace"/>
    <ds:schemaRef ds:uri="http://purl.org/dc/elements/1.1/"/>
    <ds:schemaRef ds:uri="http://schemas.openxmlformats.org/package/2006/metadata/core-properties"/>
    <ds:schemaRef ds:uri="http://schemas.microsoft.com/office/infopath/2007/PartnerControls"/>
    <ds:schemaRef ds:uri="c4bbda24-f7c9-41ba-9732-e119dcb2eb79"/>
    <ds:schemaRef ds:uri="http://purl.org/dc/terms/"/>
    <ds:schemaRef ds:uri="4ba77eba-537c-4146-977f-ca75ba92ef12"/>
    <ds:schemaRef ds:uri="http://schemas.microsoft.com/office/2006/documentManagement/types"/>
    <ds:schemaRef ds:uri="http://schemas.microsoft.com/office/2006/metadata/properties"/>
    <ds:schemaRef ds:uri="http://purl.org/dc/dcmitype/"/>
    <ds:schemaRef ds:uri="9e447306-43c9-46fc-85e8-9d0ed75a31bf"/>
    <ds:schemaRef ds:uri="d2e0887b-4a8a-4736-99cf-56284292f442"/>
  </ds:schemaRefs>
</ds:datastoreItem>
</file>

<file path=customXml/itemProps4.xml><?xml version="1.0" encoding="utf-8"?>
<ds:datastoreItem xmlns:ds="http://schemas.openxmlformats.org/officeDocument/2006/customXml" ds:itemID="{3DADFD86-99C3-4B10-A2DC-CA94D8BBC46A}"/>
</file>

<file path=docProps/app.xml><?xml version="1.0" encoding="utf-8"?>
<Properties xmlns="http://schemas.openxmlformats.org/officeDocument/2006/extended-properties" xmlns:vt="http://schemas.openxmlformats.org/officeDocument/2006/docPropsVTypes">
  <Template>KDE PowerPoint Template 2021</Template>
  <TotalTime>0</TotalTime>
  <Words>1698</Words>
  <Application>Microsoft Office PowerPoint</Application>
  <PresentationFormat>Widescreen</PresentationFormat>
  <Paragraphs>144</Paragraphs>
  <Slides>16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Franklin Gothic Book</vt:lpstr>
      <vt:lpstr>Franklin Gothic Medium</vt:lpstr>
      <vt:lpstr>Trebuchet MS</vt:lpstr>
      <vt:lpstr>Wingdings</vt:lpstr>
      <vt:lpstr>Wingdings 2</vt:lpstr>
      <vt:lpstr>Wingdings 3</vt:lpstr>
      <vt:lpstr>Office Theme</vt:lpstr>
      <vt:lpstr>Ordering Materials:  ACCESS for ELLs® Online, Large Print, Braille, Kindergarten ACCESS for ELLs® and WIDA Alternate ACCESS</vt:lpstr>
      <vt:lpstr>Ordering Materials</vt:lpstr>
      <vt:lpstr>Policy for Ordering and Testing</vt:lpstr>
      <vt:lpstr> ACCESS Ordering Email</vt:lpstr>
      <vt:lpstr>Ordering Materials Reminders</vt:lpstr>
      <vt:lpstr>Materials Ordering in WIDA AMS</vt:lpstr>
      <vt:lpstr> ACCESS For ELLs Ordering Materials </vt:lpstr>
      <vt:lpstr>Ordering Materials in WIDA AMS</vt:lpstr>
      <vt:lpstr>Ordering Window</vt:lpstr>
      <vt:lpstr>Ordering Window Completion</vt:lpstr>
      <vt:lpstr>Electronic Materials Available</vt:lpstr>
      <vt:lpstr>DACs </vt:lpstr>
      <vt:lpstr>BACs</vt:lpstr>
      <vt:lpstr>Resources for ACCESS for ELLs Ordering</vt:lpstr>
      <vt:lpstr>ACCESS for ELLs Ordering Materials Office Hour</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ACCESS Ordering </dc:title>
  <dc:creator>Williams, Chris - Division of Assessment and Accountability Support</dc:creator>
  <cp:lastModifiedBy>Riley, Ben - Division of Assessment and Accountability Support</cp:lastModifiedBy>
  <cp:revision>91</cp:revision>
  <dcterms:created xsi:type="dcterms:W3CDTF">2021-09-22T14:24:49Z</dcterms:created>
  <dcterms:modified xsi:type="dcterms:W3CDTF">2024-09-16T18:17:12Z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0x0101001BEB557DBE01834EAB47A683706DCD5B0086721A30B168054A8C57A1E09C0A831B</vt:lpwstr>
  </property>
  <property fmtid="{D5CDD505-2E9C-101B-9397-08002B2CF9AE}" pid="3" name="_dlc_DocIdItemGuid">
    <vt:lpwstr>447bf609-7e51-48ce-93bd-d0ff6a91990f</vt:lpwstr>
  </property>
  <property fmtid="{D5CDD505-2E9C-101B-9397-08002B2CF9AE}" pid="4" name="MSIP_Label_eb544694-0027-44fa-bee4-2648c0363f9d_Enabled">
    <vt:lpwstr>true</vt:lpwstr>
  </property>
  <property fmtid="{D5CDD505-2E9C-101B-9397-08002B2CF9AE}" pid="5" name="MSIP_Label_eb544694-0027-44fa-bee4-2648c0363f9d_SetDate">
    <vt:lpwstr>2024-08-26T17:03:43Z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6d812df4-d7e8-47ff-b144-0567c3d69145</vt:lpwstr>
  </property>
  <property fmtid="{D5CDD505-2E9C-101B-9397-08002B2CF9AE}" pid="10" name="MSIP_Label_eb544694-0027-44fa-bee4-2648c0363f9d_ContentBits">
    <vt:lpwstr>0</vt:lpwstr>
  </property>
  <property fmtid="{D5CDD505-2E9C-101B-9397-08002B2CF9AE}" pid="11" name="MediaServiceImageTags">
    <vt:lpwstr/>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y fmtid="{D5CDD505-2E9C-101B-9397-08002B2CF9AE}" pid="19" name="xd_Signature">
    <vt:bool>false</vt:bool>
  </property>
</Properties>
</file>