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39"/>
  </p:notesMasterIdLst>
  <p:handoutMasterIdLst>
    <p:handoutMasterId r:id="rId40"/>
  </p:handoutMasterIdLst>
  <p:sldIdLst>
    <p:sldId id="262" r:id="rId5"/>
    <p:sldId id="339" r:id="rId6"/>
    <p:sldId id="265"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1" r:id="rId28"/>
    <p:sldId id="362" r:id="rId29"/>
    <p:sldId id="360" r:id="rId30"/>
    <p:sldId id="363" r:id="rId31"/>
    <p:sldId id="364" r:id="rId32"/>
    <p:sldId id="365" r:id="rId33"/>
    <p:sldId id="366" r:id="rId34"/>
    <p:sldId id="367" r:id="rId35"/>
    <p:sldId id="370" r:id="rId36"/>
    <p:sldId id="368" r:id="rId37"/>
    <p:sldId id="36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sfield, Denise -  Division of District Support" initials="HD-DoDS" lastIdx="1" clrIdx="0">
    <p:extLst>
      <p:ext uri="{19B8F6BF-5375-455C-9EA6-DF929625EA0E}">
        <p15:presenceInfo xmlns:p15="http://schemas.microsoft.com/office/powerpoint/2012/main" userId="S::denise.hartsfield@education.ky.gov::b6af314b-2d09-4ee6-b2c6-56e32dc41ba0" providerId="AD"/>
      </p:ext>
    </p:extLst>
  </p:cmAuthor>
  <p:cmAuthor id="2" name="Lopetegui-Pineda, Oxana - Division of District Support" initials="LPODoDS" lastIdx="1" clrIdx="1">
    <p:extLst>
      <p:ext uri="{19B8F6BF-5375-455C-9EA6-DF929625EA0E}">
        <p15:presenceInfo xmlns:p15="http://schemas.microsoft.com/office/powerpoint/2012/main" userId="S::oxana.lopetegui-pineda@education.ky.gov::4d513aa2-607e-483c-99ce-ae1decdd2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ACE6D-6ED7-47F7-92DC-3E871722AB0F}" v="3" dt="2021-03-01T20:07:29.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1658" autoAdjust="0"/>
  </p:normalViewPr>
  <p:slideViewPr>
    <p:cSldViewPr snapToGrid="0">
      <p:cViewPr varScale="1">
        <p:scale>
          <a:sx n="70" d="100"/>
          <a:sy n="70" d="100"/>
        </p:scale>
        <p:origin x="1344" y="48"/>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03/01/2021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03/01/2021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a:t>
            </a:r>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174657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114468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a:t>
            </a:r>
          </a:p>
        </p:txBody>
      </p:sp>
      <p:sp>
        <p:nvSpPr>
          <p:cNvPr id="4" name="Slide Number Placeholder 3"/>
          <p:cNvSpPr>
            <a:spLocks noGrp="1"/>
          </p:cNvSpPr>
          <p:nvPr>
            <p:ph type="sldNum" sz="quarter" idx="5"/>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409996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4F7F-B113-4533-AD7E-9B70EDE5B44E}"/>
              </a:ext>
            </a:extLst>
          </p:cNvPr>
          <p:cNvSpPr txBox="1">
            <a:spLocks noGrp="1"/>
          </p:cNvSpPr>
          <p:nvPr>
            <p:ph type="title"/>
          </p:nvPr>
        </p:nvSpPr>
        <p:spPr>
          <a:xfrm>
            <a:off x="555781" y="257028"/>
            <a:ext cx="8596667" cy="1320795"/>
          </a:xfrm>
        </p:spPr>
        <p:txBody>
          <a:bodyPr/>
          <a:lstStyle>
            <a:lvl1pPr>
              <a:defRPr/>
            </a:lvl1pPr>
          </a:lstStyle>
          <a:p>
            <a:pPr lvl="0"/>
            <a:r>
              <a:rPr lang="en-US"/>
              <a:t>Click to edit Master title style</a:t>
            </a:r>
          </a:p>
        </p:txBody>
      </p:sp>
      <p:sp>
        <p:nvSpPr>
          <p:cNvPr id="3" name="Text Placeholder 4">
            <a:extLst>
              <a:ext uri="{FF2B5EF4-FFF2-40B4-BE49-F238E27FC236}">
                <a16:creationId xmlns:a16="http://schemas.microsoft.com/office/drawing/2014/main" id="{F4C05A39-DCAF-45AB-8B59-B71087B294D0}"/>
              </a:ext>
            </a:extLst>
          </p:cNvPr>
          <p:cNvSpPr txBox="1">
            <a:spLocks noGrp="1"/>
          </p:cNvSpPr>
          <p:nvPr>
            <p:ph type="body" idx="4294967295"/>
          </p:nvPr>
        </p:nvSpPr>
        <p:spPr>
          <a:xfrm>
            <a:off x="555781" y="1773451"/>
            <a:ext cx="9188714" cy="4901321"/>
          </a:xfrm>
        </p:spPr>
        <p:txBody>
          <a:bodyPr/>
          <a:lstStyle>
            <a:lvl1pPr>
              <a:defRPr/>
            </a:lvl1pPr>
            <a:lvl2pPr>
              <a:defRPr/>
            </a:lvl2pPr>
            <a:lvl3pPr>
              <a:defRPr/>
            </a:lvl3pPr>
            <a:lvl4pPr marL="1600200" lvl="3">
              <a:buFont typeface="Wingdings 3" pitchFamily="18"/>
              <a:buChar char="}"/>
              <a:defRPr sz="2400"/>
            </a:lvl4pPr>
            <a:lvl5pPr marR="0" lvl="4" defTabSz="457200" fontAlgn="auto">
              <a:lnSpc>
                <a:spcPct val="100000"/>
              </a:lnSpc>
              <a:spcBef>
                <a:spcPts val="1000"/>
              </a:spcBef>
              <a:spcAft>
                <a:spcPts val="0"/>
              </a:spcAft>
              <a:buClr>
                <a:srgbClr val="D2BD24"/>
              </a:buClr>
              <a:buSzPct val="100000"/>
              <a:buFont typeface="Franklin Gothic Medium" pitchFamily="34"/>
              <a:buChar char="●"/>
              <a:tabLst/>
              <a:defRPr lang="en-US" sz="2400" b="0" i="0" u="none" strike="noStrike" cap="none" spc="0" baseline="0">
                <a:solidFill>
                  <a:srgbClr val="404040"/>
                </a:solidFill>
                <a:uFillTx/>
                <a:latin typeface="Franklin Gothic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C0364F9-0703-4DEF-8EFF-4C6436591801}"/>
              </a:ext>
            </a:extLst>
          </p:cNvPr>
          <p:cNvSpPr txBox="1">
            <a:spLocks noGrp="1"/>
          </p:cNvSpPr>
          <p:nvPr>
            <p:ph type="sldNum" sz="quarter" idx="8"/>
          </p:nvPr>
        </p:nvSpPr>
        <p:spPr>
          <a:xfrm>
            <a:off x="11030416" y="6314032"/>
            <a:ext cx="683340" cy="365129"/>
          </a:xfrm>
        </p:spPr>
        <p:txBody>
          <a:bodyPr/>
          <a:lstStyle>
            <a:lvl1pPr>
              <a:defRPr/>
            </a:lvl1pPr>
          </a:lstStyle>
          <a:p>
            <a:pPr lvl="0"/>
            <a:fld id="{7805AADA-8268-47CB-B755-9E6250F999B2}" type="slidenum">
              <a:t>‹#›</a:t>
            </a:fld>
            <a:endParaRPr lang="en-US"/>
          </a:p>
        </p:txBody>
      </p:sp>
    </p:spTree>
    <p:extLst>
      <p:ext uri="{BB962C8B-B14F-4D97-AF65-F5344CB8AC3E}">
        <p14:creationId xmlns:p14="http://schemas.microsoft.com/office/powerpoint/2010/main" val="21901724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678" r:id="rId5"/>
    <p:sldLayoutId id="2147483664" r:id="rId6"/>
    <p:sldLayoutId id="2147483680" r:id="rId7"/>
    <p:sldLayoutId id="2147483679" r:id="rId8"/>
    <p:sldLayoutId id="2147483665" r:id="rId9"/>
    <p:sldLayoutId id="2147483668" r:id="rId10"/>
    <p:sldLayoutId id="2147483669" r:id="rId11"/>
    <p:sldLayoutId id="2147483671" r:id="rId12"/>
    <p:sldLayoutId id="2147483731" r:id="rId13"/>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386E-6080-466E-8279-921D9E16A7BB}"/>
              </a:ext>
            </a:extLst>
          </p:cNvPr>
          <p:cNvSpPr>
            <a:spLocks noGrp="1"/>
          </p:cNvSpPr>
          <p:nvPr>
            <p:ph type="ctrTitle"/>
          </p:nvPr>
        </p:nvSpPr>
        <p:spPr>
          <a:xfrm>
            <a:off x="928897" y="366762"/>
            <a:ext cx="8664694" cy="1096899"/>
          </a:xfrm>
        </p:spPr>
        <p:txBody>
          <a:bodyPr/>
          <a:lstStyle/>
          <a:p>
            <a:r>
              <a:rPr lang="en-US" altLang="en-US" sz="4800" dirty="0"/>
              <a:t>When is a BG-1 required?</a:t>
            </a:r>
            <a:endParaRPr lang="en-US" sz="4800" dirty="0"/>
          </a:p>
        </p:txBody>
      </p:sp>
      <p:sp>
        <p:nvSpPr>
          <p:cNvPr id="4" name="Text Placeholder 2">
            <a:extLst>
              <a:ext uri="{FF2B5EF4-FFF2-40B4-BE49-F238E27FC236}">
                <a16:creationId xmlns:a16="http://schemas.microsoft.com/office/drawing/2014/main" id="{14647D90-C805-4834-A24E-DD2E2B35E892}"/>
              </a:ext>
            </a:extLst>
          </p:cNvPr>
          <p:cNvSpPr txBox="1">
            <a:spLocks/>
          </p:cNvSpPr>
          <p:nvPr/>
        </p:nvSpPr>
        <p:spPr bwMode="auto">
          <a:xfrm>
            <a:off x="949911" y="1460377"/>
            <a:ext cx="8849360"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latin typeface="+mj-lt"/>
              </a:rPr>
              <a:t>Proposes a guaranteed energy savings contract (to send a Letter of Intent to KDE) or  </a:t>
            </a:r>
          </a:p>
          <a:p>
            <a:r>
              <a:rPr lang="en-US" sz="2800" dirty="0">
                <a:latin typeface="+mj-lt"/>
              </a:rPr>
              <a:t>Proposes a project that is funded by restricted funds:</a:t>
            </a:r>
          </a:p>
          <a:p>
            <a:pPr lvl="1">
              <a:buFont typeface="Wingdings" panose="05000000000000000000" pitchFamily="2" charset="2"/>
              <a:buChar char="Ø"/>
            </a:pPr>
            <a:r>
              <a:rPr lang="en-US" sz="2400" dirty="0">
                <a:latin typeface="+mj-lt"/>
              </a:rPr>
              <a:t>Support Education Excellence in Kentucky (SEEK) capital outlay funds</a:t>
            </a:r>
          </a:p>
          <a:p>
            <a:pPr lvl="1">
              <a:buFont typeface="Wingdings" panose="05000000000000000000" pitchFamily="2" charset="2"/>
              <a:buChar char="Ø"/>
            </a:pPr>
            <a:r>
              <a:rPr lang="en-US" sz="2400" dirty="0">
                <a:latin typeface="+mj-lt"/>
              </a:rPr>
              <a:t>Building funds or </a:t>
            </a:r>
          </a:p>
          <a:p>
            <a:pPr lvl="1">
              <a:buFont typeface="Wingdings" panose="05000000000000000000" pitchFamily="2" charset="2"/>
              <a:buChar char="Ø"/>
            </a:pPr>
            <a:r>
              <a:rPr lang="en-US" sz="2400" dirty="0">
                <a:latin typeface="+mj-lt"/>
              </a:rPr>
              <a:t>Facility Support Program of Kentucky (FSPK) funds or </a:t>
            </a:r>
          </a:p>
          <a:p>
            <a:pPr lvl="1">
              <a:buFont typeface="Wingdings" panose="05000000000000000000" pitchFamily="2" charset="2"/>
              <a:buChar char="Ø"/>
            </a:pPr>
            <a:r>
              <a:rPr lang="en-US" sz="2400" dirty="0">
                <a:latin typeface="+mj-lt"/>
              </a:rPr>
              <a:t>School Facilities Construction Commission (SFCC) funds.</a:t>
            </a:r>
          </a:p>
          <a:p>
            <a:r>
              <a:rPr kumimoji="0" lang="en-US" sz="2400" b="0" i="0" u="none" strike="noStrike" kern="1200" cap="none" spc="0" normalizeH="0" baseline="0" noProof="0" dirty="0">
                <a:ln>
                  <a:noFill/>
                </a:ln>
                <a:solidFill>
                  <a:prstClr val="black"/>
                </a:solidFill>
                <a:effectLst/>
                <a:uLnTx/>
                <a:uFillTx/>
                <a:latin typeface="Georgia"/>
                <a:ea typeface="+mn-ea"/>
                <a:cs typeface="+mn-cs"/>
              </a:rPr>
              <a:t>A </a:t>
            </a:r>
            <a:r>
              <a:rPr lang="en-US" sz="2400" dirty="0">
                <a:solidFill>
                  <a:prstClr val="black"/>
                </a:solidFill>
                <a:latin typeface="Georgia"/>
              </a:rPr>
              <a:t>BG-1 is requested for projects that address </a:t>
            </a:r>
            <a:r>
              <a:rPr kumimoji="0" lang="en-US" sz="2400" b="0" i="0" u="none" strike="noStrike" kern="1200" cap="none" spc="0" normalizeH="0" baseline="0" noProof="0" dirty="0">
                <a:ln>
                  <a:noFill/>
                </a:ln>
                <a:solidFill>
                  <a:prstClr val="black"/>
                </a:solidFill>
                <a:effectLst/>
                <a:uLnTx/>
                <a:uFillTx/>
                <a:latin typeface="Georgia"/>
                <a:ea typeface="+mn-ea"/>
                <a:cs typeface="+mn-cs"/>
              </a:rPr>
              <a:t>reported Need on the District Facility Plan (DFP). </a:t>
            </a:r>
            <a:endParaRPr lang="en-US" sz="2400" dirty="0">
              <a:latin typeface="+mj-lt"/>
            </a:endParaRPr>
          </a:p>
          <a:p>
            <a:pPr marL="457200" lvl="1" indent="0">
              <a:buNone/>
            </a:pPr>
            <a:r>
              <a:rPr lang="en-US" sz="2400" dirty="0">
                <a:latin typeface="+mj-lt"/>
              </a:rPr>
              <a:t> </a:t>
            </a:r>
          </a:p>
        </p:txBody>
      </p:sp>
    </p:spTree>
    <p:extLst>
      <p:ext uri="{BB962C8B-B14F-4D97-AF65-F5344CB8AC3E}">
        <p14:creationId xmlns:p14="http://schemas.microsoft.com/office/powerpoint/2010/main" val="261019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42B5-CEB6-4FCF-8698-8CE396D59A97}"/>
              </a:ext>
            </a:extLst>
          </p:cNvPr>
          <p:cNvSpPr>
            <a:spLocks noGrp="1"/>
          </p:cNvSpPr>
          <p:nvPr>
            <p:ph type="ctrTitle"/>
          </p:nvPr>
        </p:nvSpPr>
        <p:spPr>
          <a:xfrm>
            <a:off x="918614" y="530048"/>
            <a:ext cx="8664694" cy="885096"/>
          </a:xfrm>
        </p:spPr>
        <p:txBody>
          <a:bodyPr/>
          <a:lstStyle/>
          <a:p>
            <a:r>
              <a:rPr lang="en-US" altLang="en-US" sz="4800" dirty="0"/>
              <a:t>When is a BG-1 NOT required?</a:t>
            </a:r>
            <a:endParaRPr lang="en-US" sz="4800" dirty="0"/>
          </a:p>
        </p:txBody>
      </p:sp>
      <p:sp>
        <p:nvSpPr>
          <p:cNvPr id="4" name="Text Placeholder 2">
            <a:extLst>
              <a:ext uri="{FF2B5EF4-FFF2-40B4-BE49-F238E27FC236}">
                <a16:creationId xmlns:a16="http://schemas.microsoft.com/office/drawing/2014/main" id="{9B240BAA-2523-4C00-9CF0-3AF0A1419F61}"/>
              </a:ext>
            </a:extLst>
          </p:cNvPr>
          <p:cNvSpPr txBox="1">
            <a:spLocks/>
          </p:cNvSpPr>
          <p:nvPr/>
        </p:nvSpPr>
        <p:spPr bwMode="auto">
          <a:xfrm>
            <a:off x="967666" y="1522520"/>
            <a:ext cx="8686800"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dirty="0">
                <a:latin typeface="+mj-lt"/>
              </a:rPr>
              <a:t>For projects utilizing unrestricted fund sources and </a:t>
            </a:r>
          </a:p>
          <a:p>
            <a:r>
              <a:rPr lang="en-US" sz="2800" dirty="0">
                <a:latin typeface="+mj-lt"/>
              </a:rPr>
              <a:t>Do not address reported Need (not on the district’s current DFP) and </a:t>
            </a:r>
          </a:p>
          <a:p>
            <a:r>
              <a:rPr lang="en-US" sz="2800" dirty="0">
                <a:latin typeface="+mj-lt"/>
              </a:rPr>
              <a:t>Meet the definition of maintenance and repair as defined by KRS 322 and KRS 323 or </a:t>
            </a:r>
          </a:p>
          <a:p>
            <a:r>
              <a:rPr lang="en-US" sz="2800" dirty="0">
                <a:latin typeface="+mj-lt"/>
              </a:rPr>
              <a:t>Do not affect model program spaces. </a:t>
            </a:r>
          </a:p>
          <a:p>
            <a:pPr marL="0" indent="0">
              <a:buNone/>
            </a:pPr>
            <a:endParaRPr lang="en-US" sz="2800" dirty="0">
              <a:latin typeface="+mj-lt"/>
            </a:endParaRPr>
          </a:p>
          <a:p>
            <a:pPr marL="0" indent="0">
              <a:buNone/>
            </a:pPr>
            <a:r>
              <a:rPr lang="en-US" sz="2800" b="1" dirty="0">
                <a:latin typeface="+mj-lt"/>
              </a:rPr>
              <a:t>Note</a:t>
            </a:r>
            <a:r>
              <a:rPr lang="en-US" sz="2800" dirty="0">
                <a:latin typeface="+mj-lt"/>
              </a:rPr>
              <a:t> – If you have questions, we recommend that  you contact the assigned architect to your district. </a:t>
            </a:r>
          </a:p>
          <a:p>
            <a:pPr marL="0" indent="0">
              <a:buNone/>
            </a:pPr>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398976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FF7F-6C3F-4DB9-8D5B-F7CAD059474C}"/>
              </a:ext>
            </a:extLst>
          </p:cNvPr>
          <p:cNvSpPr>
            <a:spLocks noGrp="1"/>
          </p:cNvSpPr>
          <p:nvPr>
            <p:ph type="ctrTitle"/>
          </p:nvPr>
        </p:nvSpPr>
        <p:spPr>
          <a:xfrm>
            <a:off x="980894" y="562704"/>
            <a:ext cx="8664694" cy="808896"/>
          </a:xfrm>
        </p:spPr>
        <p:txBody>
          <a:bodyPr/>
          <a:lstStyle/>
          <a:p>
            <a:r>
              <a:rPr lang="en-US" altLang="en-US" sz="4800" dirty="0"/>
              <a:t>How BG-1’s are used by KDE</a:t>
            </a:r>
            <a:endParaRPr lang="en-US" sz="4800" dirty="0"/>
          </a:p>
        </p:txBody>
      </p:sp>
      <p:sp>
        <p:nvSpPr>
          <p:cNvPr id="4" name="Text Placeholder 2">
            <a:extLst>
              <a:ext uri="{FF2B5EF4-FFF2-40B4-BE49-F238E27FC236}">
                <a16:creationId xmlns:a16="http://schemas.microsoft.com/office/drawing/2014/main" id="{7038F607-2A69-45AF-A2D2-D86E70160E3F}"/>
              </a:ext>
            </a:extLst>
          </p:cNvPr>
          <p:cNvSpPr txBox="1">
            <a:spLocks/>
          </p:cNvSpPr>
          <p:nvPr/>
        </p:nvSpPr>
        <p:spPr bwMode="auto">
          <a:xfrm>
            <a:off x="958788" y="1371600"/>
            <a:ext cx="86868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latin typeface="+mj-lt"/>
              </a:rPr>
              <a:t>BG-1’s track capital construction projects and are used with the current DFP to adjust the “Unmet Need” report every odd fiscal year for delivery to the Legislature.</a:t>
            </a:r>
          </a:p>
          <a:p>
            <a:r>
              <a:rPr lang="en-US" sz="2800" dirty="0">
                <a:latin typeface="+mj-lt"/>
              </a:rPr>
              <a:t>The Unmet Need report is used by the Legislature in the disbursement of offers of assistance from SFCC.</a:t>
            </a:r>
          </a:p>
          <a:p>
            <a:r>
              <a:rPr lang="en-US" sz="2800" dirty="0">
                <a:latin typeface="+mj-lt"/>
              </a:rPr>
              <a:t>Data can be used to generate reports when requested by the Legislature and others, e.g., how many new Elementary Schools constructed over a particular time period.</a:t>
            </a:r>
          </a:p>
          <a:p>
            <a:endParaRPr lang="en-US" sz="2800" dirty="0">
              <a:latin typeface="+mj-lt"/>
            </a:endParaRPr>
          </a:p>
        </p:txBody>
      </p:sp>
    </p:spTree>
    <p:extLst>
      <p:ext uri="{BB962C8B-B14F-4D97-AF65-F5344CB8AC3E}">
        <p14:creationId xmlns:p14="http://schemas.microsoft.com/office/powerpoint/2010/main" val="380112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8DC8-DACB-43E8-9DA3-4923AE876E55}"/>
              </a:ext>
            </a:extLst>
          </p:cNvPr>
          <p:cNvSpPr>
            <a:spLocks noGrp="1"/>
          </p:cNvSpPr>
          <p:nvPr>
            <p:ph type="ctrTitle"/>
          </p:nvPr>
        </p:nvSpPr>
        <p:spPr>
          <a:xfrm>
            <a:off x="1005098" y="380205"/>
            <a:ext cx="8664694" cy="917753"/>
          </a:xfrm>
        </p:spPr>
        <p:txBody>
          <a:bodyPr/>
          <a:lstStyle/>
          <a:p>
            <a:r>
              <a:rPr lang="en-US" altLang="en-US" sz="4800" dirty="0"/>
              <a:t>What is FACPAC?</a:t>
            </a:r>
            <a:endParaRPr lang="en-US" sz="4800" dirty="0"/>
          </a:p>
        </p:txBody>
      </p:sp>
      <p:sp>
        <p:nvSpPr>
          <p:cNvPr id="4" name="Text Placeholder 2">
            <a:extLst>
              <a:ext uri="{FF2B5EF4-FFF2-40B4-BE49-F238E27FC236}">
                <a16:creationId xmlns:a16="http://schemas.microsoft.com/office/drawing/2014/main" id="{EE92683F-D95C-4997-A4B5-E2600342BA59}"/>
              </a:ext>
            </a:extLst>
          </p:cNvPr>
          <p:cNvSpPr txBox="1">
            <a:spLocks/>
          </p:cNvSpPr>
          <p:nvPr/>
        </p:nvSpPr>
        <p:spPr bwMode="auto">
          <a:xfrm>
            <a:off x="994299" y="1273944"/>
            <a:ext cx="8686800" cy="52688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latin typeface="+mj-lt"/>
              </a:rPr>
              <a:t>FACPAC is the acronym for </a:t>
            </a:r>
            <a:r>
              <a:rPr lang="en-US" sz="2800" i="1" u="sng" dirty="0">
                <a:latin typeface="+mj-lt"/>
              </a:rPr>
              <a:t>Fac</a:t>
            </a:r>
            <a:r>
              <a:rPr lang="en-US" sz="2800" dirty="0">
                <a:latin typeface="+mj-lt"/>
              </a:rPr>
              <a:t>ilities </a:t>
            </a:r>
            <a:r>
              <a:rPr lang="en-US" sz="2800" i="1" u="sng" dirty="0">
                <a:latin typeface="+mj-lt"/>
              </a:rPr>
              <a:t>P</a:t>
            </a:r>
            <a:r>
              <a:rPr lang="en-US" sz="2800" dirty="0">
                <a:latin typeface="+mj-lt"/>
              </a:rPr>
              <a:t>lanning </a:t>
            </a:r>
            <a:r>
              <a:rPr lang="en-US" sz="2800" u="sng" dirty="0">
                <a:latin typeface="+mj-lt"/>
              </a:rPr>
              <a:t>a</a:t>
            </a:r>
            <a:r>
              <a:rPr lang="en-US" sz="2800" dirty="0">
                <a:latin typeface="+mj-lt"/>
              </a:rPr>
              <a:t>nd </a:t>
            </a:r>
            <a:r>
              <a:rPr lang="en-US" sz="2800" i="1" u="sng" dirty="0">
                <a:latin typeface="+mj-lt"/>
              </a:rPr>
              <a:t>C</a:t>
            </a:r>
            <a:r>
              <a:rPr lang="en-US" sz="2800" dirty="0">
                <a:latin typeface="+mj-lt"/>
              </a:rPr>
              <a:t>onstruction.</a:t>
            </a:r>
          </a:p>
          <a:p>
            <a:r>
              <a:rPr lang="en-US" sz="2800" dirty="0">
                <a:latin typeface="+mj-lt"/>
              </a:rPr>
              <a:t>FACPAC is a Microsoft SharePoint based system used for document submittals and project accounting purposes. </a:t>
            </a:r>
          </a:p>
          <a:p>
            <a:r>
              <a:rPr lang="en-US" sz="2800" dirty="0">
                <a:latin typeface="+mj-lt"/>
              </a:rPr>
              <a:t>FACPAC contains information regarding forms related to capital construction projects (BG-1, BG-4, BG-5, Contracts, Purchase Orders and Change Orders) to all users having access for that project. </a:t>
            </a:r>
          </a:p>
          <a:p>
            <a:r>
              <a:rPr lang="en-US" sz="2800" dirty="0">
                <a:latin typeface="+mj-lt"/>
              </a:rPr>
              <a:t>FACPAC Project document library contains other project and construction documents.</a:t>
            </a:r>
          </a:p>
        </p:txBody>
      </p:sp>
    </p:spTree>
    <p:extLst>
      <p:ext uri="{BB962C8B-B14F-4D97-AF65-F5344CB8AC3E}">
        <p14:creationId xmlns:p14="http://schemas.microsoft.com/office/powerpoint/2010/main" val="363855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6E38-D3A3-4EB4-86FE-39F1915F6D83}"/>
              </a:ext>
            </a:extLst>
          </p:cNvPr>
          <p:cNvSpPr>
            <a:spLocks noGrp="1"/>
          </p:cNvSpPr>
          <p:nvPr>
            <p:ph type="ctrTitle"/>
          </p:nvPr>
        </p:nvSpPr>
        <p:spPr>
          <a:xfrm>
            <a:off x="994299" y="274701"/>
            <a:ext cx="8664694" cy="1096899"/>
          </a:xfrm>
        </p:spPr>
        <p:txBody>
          <a:bodyPr/>
          <a:lstStyle/>
          <a:p>
            <a:r>
              <a:rPr lang="en-US" altLang="en-US" sz="4800" dirty="0"/>
              <a:t>Who has access to FACPAC?</a:t>
            </a:r>
            <a:endParaRPr lang="en-US" sz="4800" dirty="0"/>
          </a:p>
        </p:txBody>
      </p:sp>
      <p:sp>
        <p:nvSpPr>
          <p:cNvPr id="4" name="Text Placeholder 2">
            <a:extLst>
              <a:ext uri="{FF2B5EF4-FFF2-40B4-BE49-F238E27FC236}">
                <a16:creationId xmlns:a16="http://schemas.microsoft.com/office/drawing/2014/main" id="{7526F1EB-77D5-4EE7-8920-AFE38977B242}"/>
              </a:ext>
            </a:extLst>
          </p:cNvPr>
          <p:cNvSpPr txBox="1">
            <a:spLocks/>
          </p:cNvSpPr>
          <p:nvPr/>
        </p:nvSpPr>
        <p:spPr bwMode="auto">
          <a:xfrm>
            <a:off x="994299" y="1371600"/>
            <a:ext cx="8686800"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latin typeface="+mj-lt"/>
              </a:rPr>
              <a:t>District superintendents, finance officers and facility directors have access to all district information in FACPAC. </a:t>
            </a:r>
          </a:p>
          <a:p>
            <a:r>
              <a:rPr lang="en-US" sz="2800" dirty="0">
                <a:latin typeface="+mj-lt"/>
              </a:rPr>
              <a:t>When changes to these positions occur, KDE needs to be notified. Please send us an e-mail so we can made appropriate changes.</a:t>
            </a:r>
          </a:p>
        </p:txBody>
      </p:sp>
    </p:spTree>
    <p:extLst>
      <p:ext uri="{BB962C8B-B14F-4D97-AF65-F5344CB8AC3E}">
        <p14:creationId xmlns:p14="http://schemas.microsoft.com/office/powerpoint/2010/main" val="414356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3471-C067-4EB2-9F1E-D0B1280B49A5}"/>
              </a:ext>
            </a:extLst>
          </p:cNvPr>
          <p:cNvSpPr>
            <a:spLocks noGrp="1"/>
          </p:cNvSpPr>
          <p:nvPr>
            <p:ph type="ctrTitle"/>
          </p:nvPr>
        </p:nvSpPr>
        <p:spPr>
          <a:xfrm>
            <a:off x="1026869" y="606247"/>
            <a:ext cx="8664694" cy="732696"/>
          </a:xfrm>
        </p:spPr>
        <p:txBody>
          <a:bodyPr/>
          <a:lstStyle/>
          <a:p>
            <a:r>
              <a:rPr lang="en-US" altLang="en-US" sz="4800" dirty="0"/>
              <a:t>Third Party Access to FACPAC</a:t>
            </a:r>
            <a:endParaRPr lang="en-US" sz="4800" dirty="0"/>
          </a:p>
        </p:txBody>
      </p:sp>
      <p:sp>
        <p:nvSpPr>
          <p:cNvPr id="4" name="Text Placeholder 2">
            <a:extLst>
              <a:ext uri="{FF2B5EF4-FFF2-40B4-BE49-F238E27FC236}">
                <a16:creationId xmlns:a16="http://schemas.microsoft.com/office/drawing/2014/main" id="{8875F109-1F3E-4A33-85C0-A4FED609EB8C}"/>
              </a:ext>
            </a:extLst>
          </p:cNvPr>
          <p:cNvSpPr txBox="1">
            <a:spLocks/>
          </p:cNvSpPr>
          <p:nvPr/>
        </p:nvSpPr>
        <p:spPr bwMode="auto">
          <a:xfrm>
            <a:off x="976544" y="1327212"/>
            <a:ext cx="8686800"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latin typeface="+mj-lt"/>
              </a:rPr>
              <a:t>Architects, construction managers, fiscal agents and other third parties are granted access by the district on a per project basis.</a:t>
            </a:r>
          </a:p>
          <a:p>
            <a:r>
              <a:rPr lang="en-US" sz="2800" dirty="0">
                <a:latin typeface="+mj-lt"/>
              </a:rPr>
              <a:t>New third parties can request access to be a third party in FACPAC by sending an e-mail to KDE’s FACPAC administrator.</a:t>
            </a:r>
          </a:p>
          <a:p>
            <a:r>
              <a:rPr lang="en-US" sz="2800" dirty="0">
                <a:latin typeface="+mj-lt"/>
              </a:rPr>
              <a:t>Third Parties only have access after an initial BG-1 is approved and cannot create an initial BG-1 or a BG-5. All other activities can be performed by appropriate third parties. </a:t>
            </a:r>
          </a:p>
        </p:txBody>
      </p:sp>
    </p:spTree>
    <p:extLst>
      <p:ext uri="{BB962C8B-B14F-4D97-AF65-F5344CB8AC3E}">
        <p14:creationId xmlns:p14="http://schemas.microsoft.com/office/powerpoint/2010/main" val="112846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0300-9428-4D80-820A-72253E74F879}"/>
              </a:ext>
            </a:extLst>
          </p:cNvPr>
          <p:cNvSpPr>
            <a:spLocks noGrp="1"/>
          </p:cNvSpPr>
          <p:nvPr>
            <p:ph type="ctrTitle"/>
          </p:nvPr>
        </p:nvSpPr>
        <p:spPr>
          <a:xfrm>
            <a:off x="974328" y="456024"/>
            <a:ext cx="8664694" cy="798010"/>
          </a:xfrm>
        </p:spPr>
        <p:txBody>
          <a:bodyPr/>
          <a:lstStyle/>
          <a:p>
            <a:r>
              <a:rPr lang="en-US" altLang="en-US" sz="4800" dirty="0"/>
              <a:t>FACPAC User Guide</a:t>
            </a:r>
            <a:endParaRPr lang="en-US" sz="4800" dirty="0"/>
          </a:p>
        </p:txBody>
      </p:sp>
      <p:sp>
        <p:nvSpPr>
          <p:cNvPr id="4" name="Text Placeholder 2">
            <a:extLst>
              <a:ext uri="{FF2B5EF4-FFF2-40B4-BE49-F238E27FC236}">
                <a16:creationId xmlns:a16="http://schemas.microsoft.com/office/drawing/2014/main" id="{A8D34B1D-3395-4DFC-BB29-4800CD427E96}"/>
              </a:ext>
            </a:extLst>
          </p:cNvPr>
          <p:cNvSpPr txBox="1">
            <a:spLocks/>
          </p:cNvSpPr>
          <p:nvPr/>
        </p:nvSpPr>
        <p:spPr bwMode="auto">
          <a:xfrm>
            <a:off x="896508" y="1254034"/>
            <a:ext cx="86868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latin typeface="+mj-lt"/>
              </a:rPr>
              <a:t>A detailed User Guide is located on the FACPAC home page.</a:t>
            </a:r>
          </a:p>
          <a:p>
            <a:r>
              <a:rPr lang="en-US" sz="2800" dirty="0">
                <a:latin typeface="+mj-lt"/>
              </a:rPr>
              <a:t>Print the User Guide for reference and review before calling.</a:t>
            </a:r>
          </a:p>
        </p:txBody>
      </p:sp>
      <p:pic>
        <p:nvPicPr>
          <p:cNvPr id="5" name="Picture 4" descr="FACPAC Homepage - User Guide on the middle left ">
            <a:extLst>
              <a:ext uri="{FF2B5EF4-FFF2-40B4-BE49-F238E27FC236}">
                <a16:creationId xmlns:a16="http://schemas.microsoft.com/office/drawing/2014/main" id="{AA6F8A72-B35F-4E10-879F-1B7CF8F14AC7}"/>
              </a:ext>
            </a:extLst>
          </p:cNvPr>
          <p:cNvPicPr/>
          <p:nvPr/>
        </p:nvPicPr>
        <p:blipFill>
          <a:blip r:embed="rId2"/>
          <a:stretch>
            <a:fillRect/>
          </a:stretch>
        </p:blipFill>
        <p:spPr>
          <a:xfrm>
            <a:off x="974328" y="3148983"/>
            <a:ext cx="8268511" cy="3453318"/>
          </a:xfrm>
          <a:prstGeom prst="rect">
            <a:avLst/>
          </a:prstGeom>
        </p:spPr>
      </p:pic>
    </p:spTree>
    <p:extLst>
      <p:ext uri="{BB962C8B-B14F-4D97-AF65-F5344CB8AC3E}">
        <p14:creationId xmlns:p14="http://schemas.microsoft.com/office/powerpoint/2010/main" val="398862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166C-2946-45F6-9E40-CE2A00E8FC28}"/>
              </a:ext>
            </a:extLst>
          </p:cNvPr>
          <p:cNvSpPr>
            <a:spLocks noGrp="1"/>
          </p:cNvSpPr>
          <p:nvPr>
            <p:ph type="ctrTitle"/>
          </p:nvPr>
        </p:nvSpPr>
        <p:spPr>
          <a:xfrm>
            <a:off x="936506" y="528568"/>
            <a:ext cx="8664694" cy="993953"/>
          </a:xfrm>
        </p:spPr>
        <p:txBody>
          <a:bodyPr/>
          <a:lstStyle/>
          <a:p>
            <a:r>
              <a:rPr lang="en-US" altLang="en-US" sz="4800" dirty="0"/>
              <a:t>FACPAC communications</a:t>
            </a:r>
            <a:endParaRPr lang="en-US" sz="4800" dirty="0"/>
          </a:p>
        </p:txBody>
      </p:sp>
      <p:sp>
        <p:nvSpPr>
          <p:cNvPr id="4" name="Text Placeholder 2">
            <a:extLst>
              <a:ext uri="{FF2B5EF4-FFF2-40B4-BE49-F238E27FC236}">
                <a16:creationId xmlns:a16="http://schemas.microsoft.com/office/drawing/2014/main" id="{3C7DE312-3ABA-4B86-A9B2-7A72F3173F80}"/>
              </a:ext>
            </a:extLst>
          </p:cNvPr>
          <p:cNvSpPr txBox="1">
            <a:spLocks/>
          </p:cNvSpPr>
          <p:nvPr/>
        </p:nvSpPr>
        <p:spPr bwMode="auto">
          <a:xfrm>
            <a:off x="914400" y="1522521"/>
            <a:ext cx="8686800"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latin typeface="+mj-lt"/>
              </a:rPr>
              <a:t>Communications from KDE to the district and third parties are e-mailed to users having project access as a “FACPAC System Message.”</a:t>
            </a:r>
          </a:p>
          <a:p>
            <a:r>
              <a:rPr lang="en-US" sz="2800" dirty="0">
                <a:latin typeface="+mj-lt"/>
              </a:rPr>
              <a:t>Users are responsible for reading these communications and responding appropriately.</a:t>
            </a:r>
          </a:p>
          <a:p>
            <a:r>
              <a:rPr lang="en-US" sz="2800" dirty="0">
                <a:latin typeface="+mj-lt"/>
              </a:rPr>
              <a:t>Users should adjust Outlook settings so that these emails do not go to Junk, Clutter, etc. </a:t>
            </a:r>
          </a:p>
        </p:txBody>
      </p:sp>
    </p:spTree>
    <p:extLst>
      <p:ext uri="{BB962C8B-B14F-4D97-AF65-F5344CB8AC3E}">
        <p14:creationId xmlns:p14="http://schemas.microsoft.com/office/powerpoint/2010/main" val="380507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E927-8A00-430D-AB03-7B5C3F51E14E}"/>
              </a:ext>
            </a:extLst>
          </p:cNvPr>
          <p:cNvSpPr>
            <a:spLocks noGrp="1"/>
          </p:cNvSpPr>
          <p:nvPr>
            <p:ph type="ctrTitle"/>
          </p:nvPr>
        </p:nvSpPr>
        <p:spPr>
          <a:xfrm>
            <a:off x="918614" y="464733"/>
            <a:ext cx="8664694" cy="983067"/>
          </a:xfrm>
        </p:spPr>
        <p:txBody>
          <a:bodyPr/>
          <a:lstStyle/>
          <a:p>
            <a:r>
              <a:rPr lang="en-US" sz="4800" dirty="0"/>
              <a:t>FACPAC - Creating a Project</a:t>
            </a:r>
          </a:p>
        </p:txBody>
      </p:sp>
      <p:pic>
        <p:nvPicPr>
          <p:cNvPr id="4" name="Picture 3" descr="Screen Clipping">
            <a:extLst>
              <a:ext uri="{FF2B5EF4-FFF2-40B4-BE49-F238E27FC236}">
                <a16:creationId xmlns:a16="http://schemas.microsoft.com/office/drawing/2014/main" id="{D3FA6124-3982-4AEB-B5F8-60440D8C49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044" y="1400035"/>
            <a:ext cx="5711794" cy="291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5EB22F0-8946-4AE6-B4AB-CD97F8009397}"/>
              </a:ext>
            </a:extLst>
          </p:cNvPr>
          <p:cNvSpPr txBox="1"/>
          <p:nvPr/>
        </p:nvSpPr>
        <p:spPr>
          <a:xfrm>
            <a:off x="757383" y="4389120"/>
            <a:ext cx="8686800" cy="2468880"/>
          </a:xfrm>
          <a:prstGeom prst="rect">
            <a:avLst/>
          </a:prstGeom>
          <a:noFill/>
        </p:spPr>
        <p:txBody>
          <a:bodyPr wrap="square" rtlCol="0">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Projects are created in FACPAC from the Home Page and BG Numbers are automatically assigned.</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Enter the full facility title and accurate scope description– “Smith Co. Middle School Chiller Replacement”, not SCMS HVAC. </a:t>
            </a:r>
          </a:p>
          <a:p>
            <a:pPr marL="457200" indent="-457200">
              <a:buFont typeface="Wingdings" panose="05000000000000000000" pitchFamily="2" charset="2"/>
              <a:buChar char="Ø"/>
            </a:pPr>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404148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4B4E-EB2D-43ED-B770-52E8DA7EDE7E}"/>
              </a:ext>
            </a:extLst>
          </p:cNvPr>
          <p:cNvSpPr>
            <a:spLocks noGrp="1"/>
          </p:cNvSpPr>
          <p:nvPr>
            <p:ph type="ctrTitle"/>
          </p:nvPr>
        </p:nvSpPr>
        <p:spPr>
          <a:xfrm>
            <a:off x="951271" y="295351"/>
            <a:ext cx="8664694" cy="885096"/>
          </a:xfrm>
        </p:spPr>
        <p:txBody>
          <a:bodyPr/>
          <a:lstStyle/>
          <a:p>
            <a:r>
              <a:rPr lang="en-US" sz="4800" dirty="0"/>
              <a:t>FACPAC - Creating a Project</a:t>
            </a:r>
            <a:endParaRPr lang="en-US" dirty="0"/>
          </a:p>
        </p:txBody>
      </p:sp>
      <p:pic>
        <p:nvPicPr>
          <p:cNvPr id="4" name="Picture 3" descr="Screen Clipping">
            <a:extLst>
              <a:ext uri="{FF2B5EF4-FFF2-40B4-BE49-F238E27FC236}">
                <a16:creationId xmlns:a16="http://schemas.microsoft.com/office/drawing/2014/main" id="{22BA1470-F41D-4F48-BC52-43DDCA1F09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8268" y="1180447"/>
            <a:ext cx="5705214" cy="29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65293AD-7492-4817-8D01-E165A08AE6FB}"/>
              </a:ext>
            </a:extLst>
          </p:cNvPr>
          <p:cNvSpPr txBox="1"/>
          <p:nvPr/>
        </p:nvSpPr>
        <p:spPr>
          <a:xfrm>
            <a:off x="757383" y="4354286"/>
            <a:ext cx="8686800" cy="2503249"/>
          </a:xfrm>
          <a:prstGeom prst="rect">
            <a:avLst/>
          </a:prstGeom>
          <a:noFill/>
        </p:spPr>
        <p:txBody>
          <a:bodyPr wrap="square" rtlCol="0">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Select the Construction Delivery Method.</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Third Party Group can be selected at this time or added later.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FACPAC defaults to the appropriate procurement standard. </a:t>
            </a:r>
            <a:endParaRPr lang="en-US" sz="2800" dirty="0">
              <a:latin typeface="+mj-lt"/>
            </a:endParaRPr>
          </a:p>
        </p:txBody>
      </p:sp>
    </p:spTree>
    <p:extLst>
      <p:ext uri="{BB962C8B-B14F-4D97-AF65-F5344CB8AC3E}">
        <p14:creationId xmlns:p14="http://schemas.microsoft.com/office/powerpoint/2010/main" val="174087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B21B3D-0FDF-4A3B-84C1-B0E069212E3E}"/>
              </a:ext>
            </a:extLst>
          </p:cNvPr>
          <p:cNvSpPr txBox="1">
            <a:spLocks noGrp="1"/>
          </p:cNvSpPr>
          <p:nvPr>
            <p:ph type="title"/>
          </p:nvPr>
        </p:nvSpPr>
        <p:spPr>
          <a:xfrm>
            <a:off x="1020927" y="723705"/>
            <a:ext cx="8360743" cy="790544"/>
          </a:xfrm>
        </p:spPr>
        <p:txBody>
          <a:bodyPr/>
          <a:lstStyle/>
          <a:p>
            <a:pPr lvl="0"/>
            <a:r>
              <a:rPr lang="en-US" sz="4800" dirty="0"/>
              <a:t>Questions &amp; Answers Feature </a:t>
            </a:r>
          </a:p>
        </p:txBody>
      </p:sp>
      <p:pic>
        <p:nvPicPr>
          <p:cNvPr id="3" name="Picture 4" descr="There are two icons. The first icon says leave and this is the icon that will allow you to leave the meeting once its concluded. &#10;&#10;The second icon is the questions and answers icon. This is the icon that you would use to submit questions to the presenter. When you click on it, a second screen will pop up and you need to press Ask Question to enter a question. &#10;&#10;Proceed to type the question by Typing Your Name, the question you are asking, and click Send to send the question to the meeting presenter. ">
            <a:extLst>
              <a:ext uri="{FF2B5EF4-FFF2-40B4-BE49-F238E27FC236}">
                <a16:creationId xmlns:a16="http://schemas.microsoft.com/office/drawing/2014/main" id="{8D6A2A30-568A-4B24-AE36-763A1B6AAC9D}"/>
              </a:ext>
            </a:extLst>
          </p:cNvPr>
          <p:cNvPicPr>
            <a:picLocks noChangeAspect="1"/>
          </p:cNvPicPr>
          <p:nvPr/>
        </p:nvPicPr>
        <p:blipFill>
          <a:blip r:embed="rId3"/>
          <a:stretch>
            <a:fillRect/>
          </a:stretch>
        </p:blipFill>
        <p:spPr>
          <a:xfrm>
            <a:off x="1020927" y="1514249"/>
            <a:ext cx="8255813" cy="4561336"/>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C77C-C749-4FAC-A575-D0F5C0ACFB12}"/>
              </a:ext>
            </a:extLst>
          </p:cNvPr>
          <p:cNvSpPr>
            <a:spLocks noGrp="1"/>
          </p:cNvSpPr>
          <p:nvPr>
            <p:ph type="ctrTitle"/>
          </p:nvPr>
        </p:nvSpPr>
        <p:spPr>
          <a:xfrm>
            <a:off x="918614" y="497389"/>
            <a:ext cx="8664694" cy="656496"/>
          </a:xfrm>
        </p:spPr>
        <p:txBody>
          <a:bodyPr/>
          <a:lstStyle/>
          <a:p>
            <a:r>
              <a:rPr lang="en-US" sz="4000" dirty="0"/>
              <a:t>FACPAC - Creating Emergency BG-1</a:t>
            </a:r>
          </a:p>
        </p:txBody>
      </p:sp>
      <p:sp>
        <p:nvSpPr>
          <p:cNvPr id="4" name="TextBox 3">
            <a:extLst>
              <a:ext uri="{FF2B5EF4-FFF2-40B4-BE49-F238E27FC236}">
                <a16:creationId xmlns:a16="http://schemas.microsoft.com/office/drawing/2014/main" id="{30CD316F-B578-41F4-89F8-EE5ED2D95F7F}"/>
              </a:ext>
            </a:extLst>
          </p:cNvPr>
          <p:cNvSpPr txBox="1"/>
          <p:nvPr/>
        </p:nvSpPr>
        <p:spPr>
          <a:xfrm>
            <a:off x="918614" y="3118345"/>
            <a:ext cx="8686800" cy="2934137"/>
          </a:xfrm>
          <a:prstGeom prst="rect">
            <a:avLst/>
          </a:prstGeom>
          <a:noFill/>
        </p:spPr>
        <p:txBody>
          <a:bodyPr wrap="square" rtlCol="0">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Refer to 702 KAR 4:160 Section 2(6) for instructions in emergency situations.</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Enter all BG-1 information into FACPAC online.</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BG-1 Form is printed, signed, and attached with the board order declaring the emergency as the written determination (KRS 45A.355 )</a:t>
            </a:r>
          </a:p>
        </p:txBody>
      </p:sp>
      <p:pic>
        <p:nvPicPr>
          <p:cNvPr id="5" name="Picture 1" descr="Screen Clipping">
            <a:extLst>
              <a:ext uri="{FF2B5EF4-FFF2-40B4-BE49-F238E27FC236}">
                <a16:creationId xmlns:a16="http://schemas.microsoft.com/office/drawing/2014/main" id="{0C1431EF-DE34-4F06-AA4D-E1926349D3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1494" y="1256404"/>
            <a:ext cx="8321040" cy="186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00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F729-EE82-464F-80BF-0E10AB03C798}"/>
              </a:ext>
            </a:extLst>
          </p:cNvPr>
          <p:cNvSpPr>
            <a:spLocks noGrp="1"/>
          </p:cNvSpPr>
          <p:nvPr>
            <p:ph type="ctrTitle"/>
          </p:nvPr>
        </p:nvSpPr>
        <p:spPr>
          <a:xfrm>
            <a:off x="918614" y="380205"/>
            <a:ext cx="8664694" cy="895982"/>
          </a:xfrm>
        </p:spPr>
        <p:txBody>
          <a:bodyPr/>
          <a:lstStyle/>
          <a:p>
            <a:r>
              <a:rPr lang="en-US" sz="4800" dirty="0"/>
              <a:t>FACPAC - Creating a BG-1 </a:t>
            </a:r>
          </a:p>
        </p:txBody>
      </p:sp>
      <p:pic>
        <p:nvPicPr>
          <p:cNvPr id="6" name="Picture 2" descr="List of selection for Project Type and Description ">
            <a:extLst>
              <a:ext uri="{FF2B5EF4-FFF2-40B4-BE49-F238E27FC236}">
                <a16:creationId xmlns:a16="http://schemas.microsoft.com/office/drawing/2014/main" id="{CFFF409D-A34A-425F-BE28-DA222B5C6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684" y="1276348"/>
            <a:ext cx="3755282"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D94CBAC-6A06-4600-985B-4490A9BECCA8}"/>
              </a:ext>
            </a:extLst>
          </p:cNvPr>
          <p:cNvSpPr/>
          <p:nvPr/>
        </p:nvSpPr>
        <p:spPr>
          <a:xfrm>
            <a:off x="4891624" y="1634837"/>
            <a:ext cx="4840733" cy="3795911"/>
          </a:xfrm>
          <a:prstGeom prst="rect">
            <a:avLst/>
          </a:prstGeom>
        </p:spPr>
        <p:txBody>
          <a:bodyPr wrap="square">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BG-1 application provides check boxes for project types.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Checking boxes generally brings up description boxes allowing greater detail.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Example:</a:t>
            </a:r>
          </a:p>
        </p:txBody>
      </p:sp>
      <p:pic>
        <p:nvPicPr>
          <p:cNvPr id="5" name="Picture 4" descr="Selection for Project Type, Repair or Replace ">
            <a:extLst>
              <a:ext uri="{FF2B5EF4-FFF2-40B4-BE49-F238E27FC236}">
                <a16:creationId xmlns:a16="http://schemas.microsoft.com/office/drawing/2014/main" id="{9352A0A0-D4A8-415E-8D34-3F42FEE0FABB}"/>
              </a:ext>
            </a:extLst>
          </p:cNvPr>
          <p:cNvPicPr>
            <a:picLocks noChangeAspect="1"/>
          </p:cNvPicPr>
          <p:nvPr/>
        </p:nvPicPr>
        <p:blipFill>
          <a:blip r:embed="rId3"/>
          <a:stretch>
            <a:fillRect/>
          </a:stretch>
        </p:blipFill>
        <p:spPr>
          <a:xfrm>
            <a:off x="5340255" y="5430748"/>
            <a:ext cx="3840813" cy="798645"/>
          </a:xfrm>
          <a:prstGeom prst="rect">
            <a:avLst/>
          </a:prstGeom>
        </p:spPr>
      </p:pic>
    </p:spTree>
    <p:extLst>
      <p:ext uri="{BB962C8B-B14F-4D97-AF65-F5344CB8AC3E}">
        <p14:creationId xmlns:p14="http://schemas.microsoft.com/office/powerpoint/2010/main" val="304123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2371-834F-4A81-9212-FB0B08F5FAA3}"/>
              </a:ext>
            </a:extLst>
          </p:cNvPr>
          <p:cNvSpPr>
            <a:spLocks noGrp="1"/>
          </p:cNvSpPr>
          <p:nvPr>
            <p:ph type="ctrTitle"/>
          </p:nvPr>
        </p:nvSpPr>
        <p:spPr>
          <a:xfrm>
            <a:off x="1005098" y="149047"/>
            <a:ext cx="8664694" cy="1096899"/>
          </a:xfrm>
        </p:spPr>
        <p:txBody>
          <a:bodyPr/>
          <a:lstStyle/>
          <a:p>
            <a:r>
              <a:rPr lang="en-US" sz="4800" dirty="0"/>
              <a:t>BG-1 and the DFP</a:t>
            </a:r>
          </a:p>
        </p:txBody>
      </p:sp>
      <p:sp>
        <p:nvSpPr>
          <p:cNvPr id="4" name="Rectangle 3">
            <a:extLst>
              <a:ext uri="{FF2B5EF4-FFF2-40B4-BE49-F238E27FC236}">
                <a16:creationId xmlns:a16="http://schemas.microsoft.com/office/drawing/2014/main" id="{28391ED1-4DCA-4EB1-AAAC-087FDF028E3B}"/>
              </a:ext>
            </a:extLst>
          </p:cNvPr>
          <p:cNvSpPr/>
          <p:nvPr/>
        </p:nvSpPr>
        <p:spPr>
          <a:xfrm>
            <a:off x="6095999" y="1553769"/>
            <a:ext cx="3888509" cy="4226798"/>
          </a:xfrm>
          <a:prstGeom prst="rect">
            <a:avLst/>
          </a:prstGeom>
        </p:spPr>
        <p:txBody>
          <a:bodyPr wrap="square">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BG-1 and DFP are now linked.</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Select all appropriate DFP priorities and facility inventory for the project.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Selections cannot be edited after initial BG-1 approval!</a:t>
            </a:r>
          </a:p>
        </p:txBody>
      </p:sp>
      <p:pic>
        <p:nvPicPr>
          <p:cNvPr id="5" name="Picture 4" descr="District Facility Plan landing page. ">
            <a:extLst>
              <a:ext uri="{FF2B5EF4-FFF2-40B4-BE49-F238E27FC236}">
                <a16:creationId xmlns:a16="http://schemas.microsoft.com/office/drawing/2014/main" id="{521E7B32-934D-4D7A-8018-A66F05F299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738" y="1289728"/>
            <a:ext cx="5095662" cy="5029200"/>
          </a:xfrm>
          <a:prstGeom prst="rect">
            <a:avLst/>
          </a:prstGeom>
          <a:noFill/>
          <a:ln>
            <a:noFill/>
          </a:ln>
        </p:spPr>
      </p:pic>
    </p:spTree>
    <p:extLst>
      <p:ext uri="{BB962C8B-B14F-4D97-AF65-F5344CB8AC3E}">
        <p14:creationId xmlns:p14="http://schemas.microsoft.com/office/powerpoint/2010/main" val="420921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9F03-3A44-4D11-B88C-265FE9C29DA3}"/>
              </a:ext>
            </a:extLst>
          </p:cNvPr>
          <p:cNvSpPr>
            <a:spLocks noGrp="1"/>
          </p:cNvSpPr>
          <p:nvPr>
            <p:ph type="ctrTitle"/>
          </p:nvPr>
        </p:nvSpPr>
        <p:spPr>
          <a:xfrm>
            <a:off x="918614" y="403012"/>
            <a:ext cx="8664694" cy="928639"/>
          </a:xfrm>
        </p:spPr>
        <p:txBody>
          <a:bodyPr/>
          <a:lstStyle/>
          <a:p>
            <a:r>
              <a:rPr lang="en-US" sz="4800" dirty="0"/>
              <a:t>BG-1 Financial Plan - Costs</a:t>
            </a:r>
          </a:p>
        </p:txBody>
      </p:sp>
      <p:pic>
        <p:nvPicPr>
          <p:cNvPr id="5" name="Picture 3" descr="Screen Clipping">
            <a:extLst>
              <a:ext uri="{FF2B5EF4-FFF2-40B4-BE49-F238E27FC236}">
                <a16:creationId xmlns:a16="http://schemas.microsoft.com/office/drawing/2014/main" id="{DE3A7F52-EA5B-4E5B-BA28-0DF484AAA1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8898" y="1331651"/>
            <a:ext cx="4296344" cy="49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AA1AA48-DA1A-4A82-9F6E-ABC1DF268AE9}"/>
              </a:ext>
            </a:extLst>
          </p:cNvPr>
          <p:cNvSpPr/>
          <p:nvPr/>
        </p:nvSpPr>
        <p:spPr>
          <a:xfrm>
            <a:off x="6096000" y="1563005"/>
            <a:ext cx="3685309" cy="4098558"/>
          </a:xfrm>
          <a:prstGeom prst="rect">
            <a:avLst/>
          </a:prstGeom>
        </p:spPr>
        <p:txBody>
          <a:bodyPr wrap="square">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Probable Costs must equal Funds Available.</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Construction Contingency- minimum of 5% is calculated - may be increased by District.</a:t>
            </a:r>
          </a:p>
        </p:txBody>
      </p:sp>
    </p:spTree>
    <p:extLst>
      <p:ext uri="{BB962C8B-B14F-4D97-AF65-F5344CB8AC3E}">
        <p14:creationId xmlns:p14="http://schemas.microsoft.com/office/powerpoint/2010/main" val="235625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BF5E-40AB-4837-966C-0052C0CA26E3}"/>
              </a:ext>
            </a:extLst>
          </p:cNvPr>
          <p:cNvSpPr>
            <a:spLocks noGrp="1"/>
          </p:cNvSpPr>
          <p:nvPr>
            <p:ph type="ctrTitle"/>
          </p:nvPr>
        </p:nvSpPr>
        <p:spPr>
          <a:xfrm>
            <a:off x="918614" y="636139"/>
            <a:ext cx="8664694" cy="743582"/>
          </a:xfrm>
        </p:spPr>
        <p:txBody>
          <a:bodyPr/>
          <a:lstStyle/>
          <a:p>
            <a:r>
              <a:rPr lang="en-US" sz="4800" dirty="0"/>
              <a:t>BG-1 Financial Plan - Funding</a:t>
            </a:r>
          </a:p>
        </p:txBody>
      </p:sp>
      <p:pic>
        <p:nvPicPr>
          <p:cNvPr id="7" name="Picture 6" descr="Screen Clipping">
            <a:extLst>
              <a:ext uri="{FF2B5EF4-FFF2-40B4-BE49-F238E27FC236}">
                <a16:creationId xmlns:a16="http://schemas.microsoft.com/office/drawing/2014/main" id="{580789B7-2477-4ECB-9B83-D31BAA261C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30" y="1379721"/>
            <a:ext cx="4723812" cy="52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8F43B42-9F97-49BA-A0D0-642EBD535141}"/>
              </a:ext>
            </a:extLst>
          </p:cNvPr>
          <p:cNvSpPr/>
          <p:nvPr/>
        </p:nvSpPr>
        <p:spPr>
          <a:xfrm>
            <a:off x="6271492" y="1379721"/>
            <a:ext cx="3729033" cy="4098558"/>
          </a:xfrm>
          <a:prstGeom prst="rect">
            <a:avLst/>
          </a:prstGeom>
        </p:spPr>
        <p:txBody>
          <a:bodyPr wrap="square">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SFCC funds are to be used for projects in the highest DFP priority.</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Capital Funds Requests are processed after the initial BG-1 submission. </a:t>
            </a:r>
          </a:p>
        </p:txBody>
      </p:sp>
    </p:spTree>
    <p:extLst>
      <p:ext uri="{BB962C8B-B14F-4D97-AF65-F5344CB8AC3E}">
        <p14:creationId xmlns:p14="http://schemas.microsoft.com/office/powerpoint/2010/main" val="488037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AD2E-771C-44BA-B715-11E1BDCE9FB5}"/>
              </a:ext>
            </a:extLst>
          </p:cNvPr>
          <p:cNvSpPr>
            <a:spLocks noGrp="1"/>
          </p:cNvSpPr>
          <p:nvPr>
            <p:ph type="ctrTitle"/>
          </p:nvPr>
        </p:nvSpPr>
        <p:spPr>
          <a:xfrm>
            <a:off x="936506" y="813075"/>
            <a:ext cx="8664694" cy="558525"/>
          </a:xfrm>
        </p:spPr>
        <p:txBody>
          <a:bodyPr/>
          <a:lstStyle/>
          <a:p>
            <a:r>
              <a:rPr lang="en-US" sz="4800" dirty="0"/>
              <a:t>BG-1 Financial Plan - Funding</a:t>
            </a:r>
          </a:p>
        </p:txBody>
      </p:sp>
      <p:sp>
        <p:nvSpPr>
          <p:cNvPr id="6" name="Subtitle 2">
            <a:extLst>
              <a:ext uri="{FF2B5EF4-FFF2-40B4-BE49-F238E27FC236}">
                <a16:creationId xmlns:a16="http://schemas.microsoft.com/office/drawing/2014/main" id="{9E8B48C5-13DE-4CC0-8A8F-A1D4F3274FE0}"/>
              </a:ext>
            </a:extLst>
          </p:cNvPr>
          <p:cNvSpPr>
            <a:spLocks noGrp="1"/>
          </p:cNvSpPr>
          <p:nvPr>
            <p:ph type="subTitle" idx="1"/>
          </p:nvPr>
        </p:nvSpPr>
        <p:spPr>
          <a:xfrm>
            <a:off x="914400" y="1371600"/>
            <a:ext cx="8686800" cy="5394960"/>
          </a:xfrm>
        </p:spPr>
        <p:txBody>
          <a:bodyPr>
            <a:normAutofit/>
          </a:bodyPr>
          <a:lstStyle/>
          <a:p>
            <a:pPr marL="342900" indent="-342900" algn="l">
              <a:buFont typeface="Wingdings 3" panose="05040102010807070707" pitchFamily="18" charset="2"/>
              <a:buChar char="}"/>
            </a:pPr>
            <a:r>
              <a:rPr lang="en-US" dirty="0">
                <a:solidFill>
                  <a:schemeClr val="tx1">
                    <a:lumMod val="75000"/>
                    <a:lumOff val="25000"/>
                  </a:schemeClr>
                </a:solidFill>
                <a:latin typeface="+mj-lt"/>
              </a:rPr>
              <a:t>Other Available Funds are those for which a dedicated line item is not provided. Appropriate documentation is to be attached to the BG-1 submitted to KDE.</a:t>
            </a:r>
          </a:p>
          <a:p>
            <a:pPr marL="342900" indent="-342900" algn="l">
              <a:buFont typeface="Wingdings 3" panose="05040102010807070707" pitchFamily="18" charset="2"/>
              <a:buChar char="}"/>
            </a:pPr>
            <a:r>
              <a:rPr lang="en-US" dirty="0">
                <a:solidFill>
                  <a:schemeClr val="tx1">
                    <a:lumMod val="75000"/>
                    <a:lumOff val="25000"/>
                  </a:schemeClr>
                </a:solidFill>
                <a:latin typeface="+mj-lt"/>
              </a:rPr>
              <a:t>Examples include:</a:t>
            </a:r>
          </a:p>
          <a:p>
            <a:pPr marL="914400" lvl="1" indent="-457200" algn="l">
              <a:buFont typeface="Wingdings" panose="05000000000000000000" pitchFamily="2" charset="2"/>
              <a:buChar char="Ø"/>
            </a:pPr>
            <a:r>
              <a:rPr lang="en-US" sz="2800" dirty="0">
                <a:solidFill>
                  <a:schemeClr val="tx1">
                    <a:lumMod val="75000"/>
                    <a:lumOff val="25000"/>
                  </a:schemeClr>
                </a:solidFill>
                <a:latin typeface="+mj-lt"/>
              </a:rPr>
              <a:t>School Security Funds (SSR Form)</a:t>
            </a:r>
          </a:p>
          <a:p>
            <a:pPr marL="914400" lvl="1" indent="-457200" algn="l">
              <a:buFont typeface="Wingdings" panose="05000000000000000000" pitchFamily="2" charset="2"/>
              <a:buChar char="Ø"/>
            </a:pPr>
            <a:r>
              <a:rPr lang="en-US" sz="2800" dirty="0">
                <a:solidFill>
                  <a:schemeClr val="tx1">
                    <a:lumMod val="75000"/>
                    <a:lumOff val="25000"/>
                  </a:schemeClr>
                </a:solidFill>
                <a:latin typeface="+mj-lt"/>
              </a:rPr>
              <a:t>ESSER II Funds (GMAP documentation)</a:t>
            </a:r>
          </a:p>
          <a:p>
            <a:pPr marL="914400" lvl="1" indent="-457200" algn="l">
              <a:buFont typeface="Wingdings" panose="05000000000000000000" pitchFamily="2" charset="2"/>
              <a:buChar char="Ø"/>
            </a:pPr>
            <a:r>
              <a:rPr lang="en-US" sz="2800" dirty="0">
                <a:solidFill>
                  <a:schemeClr val="tx1">
                    <a:lumMod val="75000"/>
                    <a:lumOff val="25000"/>
                  </a:schemeClr>
                </a:solidFill>
                <a:latin typeface="+mj-lt"/>
              </a:rPr>
              <a:t>External Partnership (such as Booster Clubs) Agreement (a shell is available on KDE Facilities webpage).</a:t>
            </a:r>
          </a:p>
        </p:txBody>
      </p:sp>
    </p:spTree>
    <p:extLst>
      <p:ext uri="{BB962C8B-B14F-4D97-AF65-F5344CB8AC3E}">
        <p14:creationId xmlns:p14="http://schemas.microsoft.com/office/powerpoint/2010/main" val="1228831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F5A3-BEE0-4EEB-B5D8-20036307E10B}"/>
              </a:ext>
            </a:extLst>
          </p:cNvPr>
          <p:cNvSpPr>
            <a:spLocks noGrp="1"/>
          </p:cNvSpPr>
          <p:nvPr>
            <p:ph type="ctrTitle"/>
          </p:nvPr>
        </p:nvSpPr>
        <p:spPr>
          <a:xfrm>
            <a:off x="944295" y="615547"/>
            <a:ext cx="8664694" cy="787125"/>
          </a:xfrm>
        </p:spPr>
        <p:txBody>
          <a:bodyPr/>
          <a:lstStyle/>
          <a:p>
            <a:r>
              <a:rPr lang="en-US" sz="4800" dirty="0"/>
              <a:t>Submitting a BG-1 to KDE</a:t>
            </a:r>
          </a:p>
        </p:txBody>
      </p:sp>
      <p:sp>
        <p:nvSpPr>
          <p:cNvPr id="4" name="Subtitle 2">
            <a:extLst>
              <a:ext uri="{FF2B5EF4-FFF2-40B4-BE49-F238E27FC236}">
                <a16:creationId xmlns:a16="http://schemas.microsoft.com/office/drawing/2014/main" id="{90863753-734F-480C-A18C-9AF8973105DB}"/>
              </a:ext>
            </a:extLst>
          </p:cNvPr>
          <p:cNvSpPr>
            <a:spLocks noGrp="1"/>
          </p:cNvSpPr>
          <p:nvPr>
            <p:ph type="subTitle" idx="1"/>
          </p:nvPr>
        </p:nvSpPr>
        <p:spPr>
          <a:xfrm>
            <a:off x="944295" y="1402672"/>
            <a:ext cx="7840159" cy="1583544"/>
          </a:xfrm>
        </p:spPr>
        <p:txBody>
          <a:bodyPr>
            <a:normAutofit fontScale="92500" lnSpcReduction="10000"/>
          </a:bodyPr>
          <a:lstStyle/>
          <a:p>
            <a:pPr marL="342900" indent="-342900" algn="l">
              <a:buFont typeface="Wingdings 3" panose="05040102010807070707" pitchFamily="18" charset="2"/>
              <a:buChar char="}"/>
            </a:pPr>
            <a:r>
              <a:rPr lang="en-US" dirty="0">
                <a:solidFill>
                  <a:schemeClr val="tx1">
                    <a:lumMod val="75000"/>
                    <a:lumOff val="25000"/>
                  </a:schemeClr>
                </a:solidFill>
                <a:latin typeface="+mj-lt"/>
              </a:rPr>
              <a:t>Print the BG-1, receive Board approval and have it signed by the appropriate parties. All District signatures and dates are required for KDE approval. </a:t>
            </a:r>
          </a:p>
        </p:txBody>
      </p:sp>
      <p:pic>
        <p:nvPicPr>
          <p:cNvPr id="5" name="Picture 2" descr="BG-1 Signature Page ">
            <a:extLst>
              <a:ext uri="{FF2B5EF4-FFF2-40B4-BE49-F238E27FC236}">
                <a16:creationId xmlns:a16="http://schemas.microsoft.com/office/drawing/2014/main" id="{6B55163D-686A-48C7-AD98-1E546E3B8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907" y="3140032"/>
            <a:ext cx="4417258" cy="3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39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2FFA-5D6D-4674-89C9-00C8D97BFA06}"/>
              </a:ext>
            </a:extLst>
          </p:cNvPr>
          <p:cNvSpPr>
            <a:spLocks noGrp="1"/>
          </p:cNvSpPr>
          <p:nvPr>
            <p:ph type="ctrTitle"/>
          </p:nvPr>
        </p:nvSpPr>
        <p:spPr>
          <a:xfrm>
            <a:off x="950670" y="317088"/>
            <a:ext cx="8664694" cy="961296"/>
          </a:xfrm>
        </p:spPr>
        <p:txBody>
          <a:bodyPr/>
          <a:lstStyle/>
          <a:p>
            <a:r>
              <a:rPr lang="en-US" sz="4800" dirty="0"/>
              <a:t>Submitting a BG-1 to KDE</a:t>
            </a:r>
          </a:p>
        </p:txBody>
      </p:sp>
      <p:sp>
        <p:nvSpPr>
          <p:cNvPr id="4" name="Subtitle 2">
            <a:extLst>
              <a:ext uri="{FF2B5EF4-FFF2-40B4-BE49-F238E27FC236}">
                <a16:creationId xmlns:a16="http://schemas.microsoft.com/office/drawing/2014/main" id="{66DF92D6-967B-42C6-804B-DAF210220CEB}"/>
              </a:ext>
            </a:extLst>
          </p:cNvPr>
          <p:cNvSpPr>
            <a:spLocks noGrp="1"/>
          </p:cNvSpPr>
          <p:nvPr>
            <p:ph type="subTitle" idx="1"/>
          </p:nvPr>
        </p:nvSpPr>
        <p:spPr>
          <a:xfrm>
            <a:off x="928564" y="1278384"/>
            <a:ext cx="8686800" cy="5943600"/>
          </a:xfrm>
        </p:spPr>
        <p:txBody>
          <a:bodyPr>
            <a:normAutofit/>
          </a:bodyPr>
          <a:lstStyle/>
          <a:p>
            <a:pPr marL="342900" indent="-342900" algn="l">
              <a:buFont typeface="Wingdings 3" panose="05040102010807070707" pitchFamily="18" charset="2"/>
              <a:buChar char="}"/>
            </a:pPr>
            <a:r>
              <a:rPr lang="en-US" dirty="0">
                <a:solidFill>
                  <a:schemeClr val="tx1">
                    <a:lumMod val="75000"/>
                    <a:lumOff val="25000"/>
                  </a:schemeClr>
                </a:solidFill>
                <a:latin typeface="+mj-lt"/>
              </a:rPr>
              <a:t>Scan all pages of the BG-1, save as a pdf and attach it to the online FACPAC BG-1.</a:t>
            </a:r>
          </a:p>
          <a:p>
            <a:pPr marL="342900" indent="-342900" algn="l">
              <a:buFont typeface="Wingdings 3" panose="05040102010807070707" pitchFamily="18" charset="2"/>
              <a:buChar char="}"/>
            </a:pPr>
            <a:r>
              <a:rPr lang="en-US" dirty="0">
                <a:solidFill>
                  <a:schemeClr val="tx1">
                    <a:lumMod val="75000"/>
                    <a:lumOff val="25000"/>
                  </a:schemeClr>
                </a:solidFill>
                <a:latin typeface="+mj-lt"/>
              </a:rPr>
              <a:t>Confirm that the BG-1 has been </a:t>
            </a:r>
            <a:r>
              <a:rPr lang="en-US" u="sng" dirty="0">
                <a:solidFill>
                  <a:schemeClr val="tx1">
                    <a:lumMod val="75000"/>
                    <a:lumOff val="25000"/>
                  </a:schemeClr>
                </a:solidFill>
                <a:latin typeface="+mj-lt"/>
              </a:rPr>
              <a:t>saved</a:t>
            </a:r>
            <a:r>
              <a:rPr lang="en-US" dirty="0">
                <a:solidFill>
                  <a:schemeClr val="tx1">
                    <a:lumMod val="75000"/>
                    <a:lumOff val="25000"/>
                  </a:schemeClr>
                </a:solidFill>
                <a:latin typeface="+mj-lt"/>
              </a:rPr>
              <a:t> and </a:t>
            </a:r>
            <a:r>
              <a:rPr lang="en-US" u="sng" dirty="0">
                <a:solidFill>
                  <a:schemeClr val="tx1">
                    <a:lumMod val="75000"/>
                    <a:lumOff val="25000"/>
                  </a:schemeClr>
                </a:solidFill>
                <a:latin typeface="+mj-lt"/>
              </a:rPr>
              <a:t>submitted</a:t>
            </a:r>
            <a:r>
              <a:rPr lang="en-US" dirty="0">
                <a:solidFill>
                  <a:schemeClr val="tx1">
                    <a:lumMod val="75000"/>
                    <a:lumOff val="25000"/>
                  </a:schemeClr>
                </a:solidFill>
                <a:latin typeface="+mj-lt"/>
              </a:rPr>
              <a:t> to KDE.</a:t>
            </a:r>
          </a:p>
          <a:p>
            <a:pPr marL="342900" indent="-342900" algn="l">
              <a:buFont typeface="Wingdings 3" panose="05040102010807070707" pitchFamily="18" charset="2"/>
              <a:buChar char="}"/>
            </a:pPr>
            <a:r>
              <a:rPr lang="en-US" dirty="0">
                <a:solidFill>
                  <a:schemeClr val="tx1">
                    <a:lumMod val="75000"/>
                    <a:lumOff val="25000"/>
                  </a:schemeClr>
                </a:solidFill>
                <a:latin typeface="+mj-lt"/>
              </a:rPr>
              <a:t>A BG-1 submitted without the above will be returned Incomplete. All parties with FACPAC access for the project will receive an email notification.  </a:t>
            </a:r>
          </a:p>
          <a:p>
            <a:pPr marL="342900" indent="-342900" algn="l">
              <a:buFont typeface="Wingdings 3" panose="05040102010807070707" pitchFamily="18" charset="2"/>
              <a:buChar char="}"/>
            </a:pPr>
            <a:r>
              <a:rPr lang="en-US" dirty="0">
                <a:solidFill>
                  <a:schemeClr val="tx1">
                    <a:lumMod val="75000"/>
                    <a:lumOff val="25000"/>
                  </a:schemeClr>
                </a:solidFill>
                <a:latin typeface="+mj-lt"/>
              </a:rPr>
              <a:t>Approved initial BG-1’s will receive a procedural checklist. This will be discussed at the next training session. </a:t>
            </a:r>
          </a:p>
        </p:txBody>
      </p:sp>
    </p:spTree>
    <p:extLst>
      <p:ext uri="{BB962C8B-B14F-4D97-AF65-F5344CB8AC3E}">
        <p14:creationId xmlns:p14="http://schemas.microsoft.com/office/powerpoint/2010/main" val="69755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33F1-6CC5-4BD4-A0A0-F8CBF57BD2B0}"/>
              </a:ext>
            </a:extLst>
          </p:cNvPr>
          <p:cNvSpPr>
            <a:spLocks noGrp="1"/>
          </p:cNvSpPr>
          <p:nvPr>
            <p:ph type="ctrTitle"/>
          </p:nvPr>
        </p:nvSpPr>
        <p:spPr>
          <a:xfrm>
            <a:off x="929485" y="380206"/>
            <a:ext cx="8664694" cy="972182"/>
          </a:xfrm>
        </p:spPr>
        <p:txBody>
          <a:bodyPr/>
          <a:lstStyle/>
          <a:p>
            <a:r>
              <a:rPr lang="en-US" sz="4800" dirty="0"/>
              <a:t>Do</a:t>
            </a:r>
          </a:p>
        </p:txBody>
      </p:sp>
      <p:sp>
        <p:nvSpPr>
          <p:cNvPr id="4" name="Rectangle 3">
            <a:extLst>
              <a:ext uri="{FF2B5EF4-FFF2-40B4-BE49-F238E27FC236}">
                <a16:creationId xmlns:a16="http://schemas.microsoft.com/office/drawing/2014/main" id="{D1BA91D3-478F-4637-993D-6F1D04F8A508}"/>
              </a:ext>
            </a:extLst>
          </p:cNvPr>
          <p:cNvSpPr/>
          <p:nvPr/>
        </p:nvSpPr>
        <p:spPr>
          <a:xfrm>
            <a:off x="895927" y="1371600"/>
            <a:ext cx="8686800" cy="5298886"/>
          </a:xfrm>
          <a:prstGeom prst="rect">
            <a:avLst/>
          </a:prstGeom>
        </p:spPr>
        <p:txBody>
          <a:bodyPr wrap="square">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Verify the following before submission to KDE:</a:t>
            </a:r>
          </a:p>
          <a:p>
            <a:pPr marL="914400" lvl="1" indent="-457200" defTabSz="457200">
              <a:spcBef>
                <a:spcPts val="1000"/>
              </a:spcBef>
              <a:buClr>
                <a:srgbClr val="D2BD24"/>
              </a:buClr>
              <a:buSzPct val="100000"/>
              <a:buFont typeface="Wingdings" panose="05000000000000000000" pitchFamily="2" charset="2"/>
              <a:buChar char="Ø"/>
            </a:pPr>
            <a:r>
              <a:rPr lang="en-US" sz="2800" dirty="0">
                <a:solidFill>
                  <a:schemeClr val="tx1">
                    <a:lumMod val="75000"/>
                    <a:lumOff val="25000"/>
                  </a:schemeClr>
                </a:solidFill>
                <a:latin typeface="+mj-lt"/>
              </a:rPr>
              <a:t>Project is appropriately titled.</a:t>
            </a:r>
          </a:p>
          <a:p>
            <a:pPr marL="914400" lvl="1" indent="-457200" defTabSz="457200">
              <a:spcBef>
                <a:spcPts val="1000"/>
              </a:spcBef>
              <a:buClr>
                <a:srgbClr val="D2BD24"/>
              </a:buClr>
              <a:buSzPct val="100000"/>
              <a:buFont typeface="Wingdings" panose="05000000000000000000" pitchFamily="2" charset="2"/>
              <a:buChar char="Ø"/>
            </a:pPr>
            <a:r>
              <a:rPr lang="en-US" sz="2800" dirty="0">
                <a:solidFill>
                  <a:schemeClr val="tx1">
                    <a:lumMod val="75000"/>
                    <a:lumOff val="25000"/>
                  </a:schemeClr>
                </a:solidFill>
                <a:latin typeface="+mj-lt"/>
              </a:rPr>
              <a:t>Applicable Item checklist is correct. </a:t>
            </a:r>
          </a:p>
          <a:p>
            <a:pPr marL="914400" lvl="1" indent="-457200" defTabSz="457200">
              <a:spcBef>
                <a:spcPts val="1000"/>
              </a:spcBef>
              <a:buClr>
                <a:srgbClr val="D2BD24"/>
              </a:buClr>
              <a:buSzPct val="100000"/>
              <a:buFont typeface="Wingdings" panose="05000000000000000000" pitchFamily="2" charset="2"/>
              <a:buChar char="Ø"/>
            </a:pPr>
            <a:r>
              <a:rPr lang="en-US" sz="2800" dirty="0">
                <a:solidFill>
                  <a:schemeClr val="tx1">
                    <a:lumMod val="75000"/>
                    <a:lumOff val="25000"/>
                  </a:schemeClr>
                </a:solidFill>
                <a:latin typeface="+mj-lt"/>
              </a:rPr>
              <a:t>DFP Priority and Facilities are listed.</a:t>
            </a:r>
          </a:p>
          <a:p>
            <a:pPr marL="914400" lvl="1" indent="-457200" defTabSz="457200">
              <a:spcBef>
                <a:spcPts val="1000"/>
              </a:spcBef>
              <a:buClr>
                <a:srgbClr val="D2BD24"/>
              </a:buClr>
              <a:buSzPct val="100000"/>
              <a:buFont typeface="Wingdings" panose="05000000000000000000" pitchFamily="2" charset="2"/>
              <a:buChar char="Ø"/>
            </a:pPr>
            <a:r>
              <a:rPr lang="en-US" sz="2800" dirty="0">
                <a:solidFill>
                  <a:schemeClr val="tx1">
                    <a:lumMod val="75000"/>
                    <a:lumOff val="25000"/>
                  </a:schemeClr>
                </a:solidFill>
                <a:latin typeface="+mj-lt"/>
              </a:rPr>
              <a:t>Appropriate Fund Sources are used and documented as needed.</a:t>
            </a:r>
          </a:p>
          <a:p>
            <a:pPr marL="914400" lvl="1" indent="-457200" defTabSz="457200">
              <a:spcBef>
                <a:spcPts val="1000"/>
              </a:spcBef>
              <a:buClr>
                <a:srgbClr val="D2BD24"/>
              </a:buClr>
              <a:buSzPct val="100000"/>
              <a:buFont typeface="Wingdings" panose="05000000000000000000" pitchFamily="2" charset="2"/>
              <a:buChar char="Ø"/>
            </a:pPr>
            <a:r>
              <a:rPr lang="en-US" sz="2800" dirty="0">
                <a:solidFill>
                  <a:schemeClr val="tx1">
                    <a:lumMod val="75000"/>
                    <a:lumOff val="25000"/>
                  </a:schemeClr>
                </a:solidFill>
                <a:latin typeface="+mj-lt"/>
              </a:rPr>
              <a:t>Probable Costs equal Funds Available.</a:t>
            </a:r>
          </a:p>
          <a:p>
            <a:pPr marL="914400" lvl="1" indent="-457200" defTabSz="457200">
              <a:spcBef>
                <a:spcPts val="1000"/>
              </a:spcBef>
              <a:buClr>
                <a:srgbClr val="D2BD24"/>
              </a:buClr>
              <a:buSzPct val="100000"/>
              <a:buFont typeface="Wingdings" panose="05000000000000000000" pitchFamily="2" charset="2"/>
              <a:buChar char="Ø"/>
            </a:pPr>
            <a:r>
              <a:rPr lang="en-US" sz="2800" dirty="0">
                <a:solidFill>
                  <a:schemeClr val="tx1">
                    <a:lumMod val="75000"/>
                    <a:lumOff val="25000"/>
                  </a:schemeClr>
                </a:solidFill>
                <a:latin typeface="+mj-lt"/>
              </a:rPr>
              <a:t>FACPAC BG-1 is attached and signed by all parties. </a:t>
            </a:r>
          </a:p>
          <a:p>
            <a:pPr marL="342900" indent="-342900" defTabSz="457200">
              <a:spcBef>
                <a:spcPts val="1000"/>
              </a:spcBef>
              <a:buClr>
                <a:srgbClr val="D2BD24"/>
              </a:buClr>
              <a:buSzPct val="100000"/>
              <a:buFont typeface="Wingdings 3" panose="05040102010807070707" pitchFamily="18" charset="2"/>
              <a:buChar char="}"/>
            </a:pPr>
            <a:endParaRPr lang="en-US" sz="2800" dirty="0">
              <a:solidFill>
                <a:schemeClr val="tx1">
                  <a:lumMod val="75000"/>
                  <a:lumOff val="25000"/>
                </a:schemeClr>
              </a:solidFill>
              <a:latin typeface="+mj-lt"/>
            </a:endParaRPr>
          </a:p>
        </p:txBody>
      </p:sp>
    </p:spTree>
    <p:extLst>
      <p:ext uri="{BB962C8B-B14F-4D97-AF65-F5344CB8AC3E}">
        <p14:creationId xmlns:p14="http://schemas.microsoft.com/office/powerpoint/2010/main" val="318479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6450-0C39-477A-825B-3152C5F09BBF}"/>
              </a:ext>
            </a:extLst>
          </p:cNvPr>
          <p:cNvSpPr>
            <a:spLocks noGrp="1"/>
          </p:cNvSpPr>
          <p:nvPr>
            <p:ph type="ctrTitle"/>
          </p:nvPr>
        </p:nvSpPr>
        <p:spPr>
          <a:xfrm>
            <a:off x="944666" y="596207"/>
            <a:ext cx="8664694" cy="819782"/>
          </a:xfrm>
        </p:spPr>
        <p:txBody>
          <a:bodyPr/>
          <a:lstStyle/>
          <a:p>
            <a:r>
              <a:rPr lang="en-US" sz="4800" dirty="0"/>
              <a:t>Don’t</a:t>
            </a:r>
            <a:r>
              <a:rPr lang="en-US" dirty="0"/>
              <a:t> </a:t>
            </a:r>
          </a:p>
        </p:txBody>
      </p:sp>
      <p:sp>
        <p:nvSpPr>
          <p:cNvPr id="4" name="Rectangle 3">
            <a:extLst>
              <a:ext uri="{FF2B5EF4-FFF2-40B4-BE49-F238E27FC236}">
                <a16:creationId xmlns:a16="http://schemas.microsoft.com/office/drawing/2014/main" id="{ED25FB2C-C369-4A4B-B442-72AEEB743952}"/>
              </a:ext>
            </a:extLst>
          </p:cNvPr>
          <p:cNvSpPr/>
          <p:nvPr/>
        </p:nvSpPr>
        <p:spPr>
          <a:xfrm>
            <a:off x="944666" y="1415989"/>
            <a:ext cx="8686800" cy="3190617"/>
          </a:xfrm>
          <a:prstGeom prst="rect">
            <a:avLst/>
          </a:prstGeom>
        </p:spPr>
        <p:txBody>
          <a:bodyPr wrap="square">
            <a:spAutoFit/>
          </a:bodyPr>
          <a:lstStyle/>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Don’t use old BG-1 forms.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Don’t round costs.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Don’t submit project documents until after an initial BG-1 has been approved by KDE. </a:t>
            </a:r>
          </a:p>
          <a:p>
            <a:pPr marL="914400" lvl="1" indent="-457200" defTabSz="457200">
              <a:spcBef>
                <a:spcPts val="1000"/>
              </a:spcBef>
              <a:buClr>
                <a:srgbClr val="D2BD24"/>
              </a:buClr>
              <a:buSzPct val="100000"/>
              <a:buFont typeface="Wingdings" panose="05000000000000000000" pitchFamily="2" charset="2"/>
              <a:buChar char="Ø"/>
            </a:pPr>
            <a:endParaRPr lang="en-US" sz="2800" dirty="0">
              <a:solidFill>
                <a:schemeClr val="tx1">
                  <a:lumMod val="75000"/>
                  <a:lumOff val="25000"/>
                </a:schemeClr>
              </a:solidFill>
              <a:latin typeface="+mj-lt"/>
            </a:endParaRPr>
          </a:p>
          <a:p>
            <a:pPr marL="342900" indent="-342900" defTabSz="457200">
              <a:spcBef>
                <a:spcPts val="1000"/>
              </a:spcBef>
              <a:buClr>
                <a:srgbClr val="D2BD24"/>
              </a:buClr>
              <a:buSzPct val="100000"/>
              <a:buFont typeface="Wingdings 3" panose="05040102010807070707" pitchFamily="18" charset="2"/>
              <a:buChar char="}"/>
            </a:pPr>
            <a:endParaRPr lang="en-US" sz="2800" dirty="0">
              <a:solidFill>
                <a:schemeClr val="tx1">
                  <a:lumMod val="75000"/>
                  <a:lumOff val="25000"/>
                </a:schemeClr>
              </a:solidFill>
              <a:latin typeface="+mj-lt"/>
            </a:endParaRPr>
          </a:p>
        </p:txBody>
      </p:sp>
    </p:spTree>
    <p:extLst>
      <p:ext uri="{BB962C8B-B14F-4D97-AF65-F5344CB8AC3E}">
        <p14:creationId xmlns:p14="http://schemas.microsoft.com/office/powerpoint/2010/main" val="156377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1109" y="679141"/>
            <a:ext cx="8686800" cy="1612106"/>
          </a:xfrm>
        </p:spPr>
        <p:txBody>
          <a:bodyPr/>
          <a:lstStyle/>
          <a:p>
            <a:pPr algn="ctr"/>
            <a:r>
              <a:rPr lang="en-US" sz="4800" dirty="0">
                <a:solidFill>
                  <a:schemeClr val="bg1"/>
                </a:solidFill>
              </a:rPr>
              <a:t>702 KAR Capital Construction Process</a:t>
            </a:r>
          </a:p>
        </p:txBody>
      </p:sp>
      <p:sp>
        <p:nvSpPr>
          <p:cNvPr id="3" name="Subtitle 2"/>
          <p:cNvSpPr>
            <a:spLocks noGrp="1"/>
          </p:cNvSpPr>
          <p:nvPr>
            <p:ph type="subTitle" idx="1"/>
          </p:nvPr>
        </p:nvSpPr>
        <p:spPr>
          <a:xfrm>
            <a:off x="881109" y="2769325"/>
            <a:ext cx="8686800" cy="1319349"/>
          </a:xfrm>
        </p:spPr>
        <p:txBody>
          <a:bodyPr>
            <a:noAutofit/>
          </a:bodyPr>
          <a:lstStyle/>
          <a:p>
            <a:pPr algn="ctr"/>
            <a:r>
              <a:rPr lang="en-US" sz="3600" u="sng" dirty="0">
                <a:solidFill>
                  <a:schemeClr val="bg1"/>
                </a:solidFill>
                <a:latin typeface="+mj-lt"/>
              </a:rPr>
              <a:t>Session 1</a:t>
            </a:r>
          </a:p>
          <a:p>
            <a:pPr algn="ctr"/>
            <a:r>
              <a:rPr lang="en-US" sz="3600" dirty="0">
                <a:solidFill>
                  <a:schemeClr val="bg1"/>
                </a:solidFill>
                <a:latin typeface="+mj-lt"/>
              </a:rPr>
              <a:t>FACPAC (Phase 1) Part 1</a:t>
            </a:r>
          </a:p>
          <a:p>
            <a:pPr algn="ctr"/>
            <a:endParaRPr lang="en-US" sz="3600" dirty="0">
              <a:solidFill>
                <a:schemeClr val="bg1"/>
              </a:solidFill>
              <a:latin typeface="+mj-lt"/>
            </a:endParaRPr>
          </a:p>
          <a:p>
            <a:pPr algn="ctr"/>
            <a:r>
              <a:rPr lang="en-US" sz="3600" dirty="0">
                <a:solidFill>
                  <a:schemeClr val="bg1"/>
                </a:solidFill>
                <a:latin typeface="+mj-lt"/>
              </a:rPr>
              <a:t>Questions will be addressed at the end of the presentation. </a:t>
            </a:r>
          </a:p>
        </p:txBody>
      </p:sp>
      <p:sp>
        <p:nvSpPr>
          <p:cNvPr id="4" name="Date Placeholder 3"/>
          <p:cNvSpPr>
            <a:spLocks noGrp="1"/>
          </p:cNvSpPr>
          <p:nvPr>
            <p:ph type="dt" sz="half" idx="10"/>
          </p:nvPr>
        </p:nvSpPr>
        <p:spPr bwMode="auto">
          <a:xfrm>
            <a:off x="10092267" y="6289675"/>
            <a:ext cx="1974321" cy="331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r>
              <a:rPr lang="en-US" altLang="en-US" dirty="0">
                <a:solidFill>
                  <a:schemeClr val="bg1"/>
                </a:solidFill>
              </a:rPr>
              <a:t>February 25, 2021</a:t>
            </a:r>
          </a:p>
          <a:p>
            <a:pPr fontAlgn="base">
              <a:spcBef>
                <a:spcPct val="0"/>
              </a:spcBef>
              <a:spcAft>
                <a:spcPct val="0"/>
              </a:spcAft>
            </a:pPr>
            <a:endParaRPr lang="en-US" altLang="en-US" dirty="0">
              <a:solidFill>
                <a:schemeClr val="bg1"/>
              </a:solidFill>
            </a:endParaRPr>
          </a:p>
        </p:txBody>
      </p:sp>
    </p:spTree>
    <p:extLst>
      <p:ext uri="{BB962C8B-B14F-4D97-AF65-F5344CB8AC3E}">
        <p14:creationId xmlns:p14="http://schemas.microsoft.com/office/powerpoint/2010/main" val="3477655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3194-0163-44C8-9681-0572151DE57F}"/>
              </a:ext>
            </a:extLst>
          </p:cNvPr>
          <p:cNvSpPr>
            <a:spLocks noGrp="1"/>
          </p:cNvSpPr>
          <p:nvPr>
            <p:ph type="ctrTitle"/>
          </p:nvPr>
        </p:nvSpPr>
        <p:spPr>
          <a:xfrm>
            <a:off x="1015983" y="233444"/>
            <a:ext cx="8664694" cy="983067"/>
          </a:xfrm>
        </p:spPr>
        <p:txBody>
          <a:bodyPr/>
          <a:lstStyle/>
          <a:p>
            <a:r>
              <a:rPr lang="en-US" sz="4800" dirty="0"/>
              <a:t>Future Training Sessions </a:t>
            </a:r>
          </a:p>
        </p:txBody>
      </p:sp>
      <p:sp>
        <p:nvSpPr>
          <p:cNvPr id="4" name="Rectangle 3">
            <a:extLst>
              <a:ext uri="{FF2B5EF4-FFF2-40B4-BE49-F238E27FC236}">
                <a16:creationId xmlns:a16="http://schemas.microsoft.com/office/drawing/2014/main" id="{DE61F8C0-33A3-4595-9797-FE933A533C81}"/>
              </a:ext>
            </a:extLst>
          </p:cNvPr>
          <p:cNvSpPr/>
          <p:nvPr/>
        </p:nvSpPr>
        <p:spPr>
          <a:xfrm>
            <a:off x="1015983" y="1216511"/>
            <a:ext cx="8686800" cy="5427127"/>
          </a:xfrm>
          <a:prstGeom prst="rect">
            <a:avLst/>
          </a:prstGeom>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D2BD24"/>
              </a:buClr>
              <a:buSzPct val="100000"/>
              <a:buFontTx/>
              <a:buNone/>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Georgia"/>
                <a:ea typeface="+mn-ea"/>
                <a:cs typeface="+mn-cs"/>
              </a:rPr>
              <a:t>Future presentations will discuss: </a:t>
            </a:r>
            <a:endParaRPr lang="en-US" sz="2800" dirty="0">
              <a:solidFill>
                <a:schemeClr val="tx1">
                  <a:lumMod val="75000"/>
                  <a:lumOff val="25000"/>
                </a:schemeClr>
              </a:solidFill>
              <a:latin typeface="+mj-lt"/>
            </a:endParaRP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The checklist sent with an approved initial BG-1 and Tiering.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Document submissions during design phases.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Post-bid revised BG-1’s and related submissions.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Submissions during the construction phase.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BG-4 construction closeout.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BG-5 project closeout. </a:t>
            </a:r>
          </a:p>
          <a:p>
            <a:pPr marL="342900" indent="-342900" defTabSz="457200">
              <a:spcBef>
                <a:spcPts val="1000"/>
              </a:spcBef>
              <a:buClr>
                <a:srgbClr val="D2BD24"/>
              </a:buClr>
              <a:buSzPct val="100000"/>
              <a:buFont typeface="Wingdings 3" panose="05040102010807070707" pitchFamily="18" charset="2"/>
              <a:buChar char="}"/>
            </a:pPr>
            <a:r>
              <a:rPr lang="en-US" sz="2800" dirty="0">
                <a:solidFill>
                  <a:schemeClr val="tx1">
                    <a:lumMod val="75000"/>
                    <a:lumOff val="25000"/>
                  </a:schemeClr>
                </a:solidFill>
                <a:latin typeface="+mj-lt"/>
              </a:rPr>
              <a:t>Site acquisitions. </a:t>
            </a:r>
          </a:p>
          <a:p>
            <a:pPr marL="342900" indent="-342900" defTabSz="457200">
              <a:spcBef>
                <a:spcPts val="1000"/>
              </a:spcBef>
              <a:buClr>
                <a:srgbClr val="D2BD24"/>
              </a:buClr>
              <a:buSzPct val="100000"/>
              <a:buFont typeface="Wingdings 3" panose="05040102010807070707" pitchFamily="18" charset="2"/>
              <a:buChar char="}"/>
            </a:pPr>
            <a:endParaRPr lang="en-US" sz="2800" dirty="0">
              <a:solidFill>
                <a:schemeClr val="tx1">
                  <a:lumMod val="75000"/>
                  <a:lumOff val="25000"/>
                </a:schemeClr>
              </a:solidFill>
              <a:latin typeface="+mj-lt"/>
            </a:endParaRPr>
          </a:p>
        </p:txBody>
      </p:sp>
    </p:spTree>
    <p:extLst>
      <p:ext uri="{BB962C8B-B14F-4D97-AF65-F5344CB8AC3E}">
        <p14:creationId xmlns:p14="http://schemas.microsoft.com/office/powerpoint/2010/main" val="26932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22C5-1A1D-42FB-A277-936E4C20A342}"/>
              </a:ext>
            </a:extLst>
          </p:cNvPr>
          <p:cNvSpPr>
            <a:spLocks noGrp="1"/>
          </p:cNvSpPr>
          <p:nvPr>
            <p:ph type="ctrTitle"/>
          </p:nvPr>
        </p:nvSpPr>
        <p:spPr>
          <a:xfrm>
            <a:off x="948047" y="523600"/>
            <a:ext cx="8664694" cy="852439"/>
          </a:xfrm>
        </p:spPr>
        <p:txBody>
          <a:bodyPr/>
          <a:lstStyle/>
          <a:p>
            <a:r>
              <a:rPr lang="en-US" altLang="en-US" sz="4800" dirty="0"/>
              <a:t>KDE Contact Information </a:t>
            </a:r>
            <a:endParaRPr lang="en-US" sz="4800" dirty="0"/>
          </a:p>
        </p:txBody>
      </p:sp>
      <p:sp>
        <p:nvSpPr>
          <p:cNvPr id="6" name="Text Placeholder 2">
            <a:extLst>
              <a:ext uri="{FF2B5EF4-FFF2-40B4-BE49-F238E27FC236}">
                <a16:creationId xmlns:a16="http://schemas.microsoft.com/office/drawing/2014/main" id="{196A4D43-4B08-4F93-9888-A5CE82F77BB4}"/>
              </a:ext>
            </a:extLst>
          </p:cNvPr>
          <p:cNvSpPr txBox="1">
            <a:spLocks/>
          </p:cNvSpPr>
          <p:nvPr/>
        </p:nvSpPr>
        <p:spPr bwMode="auto">
          <a:xfrm>
            <a:off x="948047" y="1376039"/>
            <a:ext cx="8686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3200" dirty="0">
                <a:latin typeface="+mj-lt"/>
              </a:rPr>
              <a:t>District Facilities Branch</a:t>
            </a:r>
          </a:p>
          <a:p>
            <a:pPr lvl="1">
              <a:buFont typeface="Wingdings" panose="05000000000000000000" pitchFamily="2" charset="2"/>
              <a:buChar char="Ø"/>
            </a:pPr>
            <a:r>
              <a:rPr lang="en-US" altLang="en-US" sz="2800" dirty="0">
                <a:latin typeface="+mj-lt"/>
              </a:rPr>
              <a:t>Greg Dunbar, Manager</a:t>
            </a:r>
          </a:p>
          <a:p>
            <a:pPr marL="457200" lvl="1" indent="0">
              <a:buNone/>
            </a:pPr>
            <a:r>
              <a:rPr lang="en-US" altLang="en-US" sz="2800" dirty="0">
                <a:latin typeface="+mj-lt"/>
              </a:rPr>
              <a:t>		greg.dunbar@education.ky.gov</a:t>
            </a:r>
          </a:p>
          <a:p>
            <a:pPr lvl="1">
              <a:buFont typeface="Wingdings" panose="05000000000000000000" pitchFamily="2" charset="2"/>
              <a:buChar char="Ø"/>
            </a:pPr>
            <a:r>
              <a:rPr lang="en-US" altLang="en-US" sz="2800" dirty="0">
                <a:latin typeface="+mj-lt"/>
              </a:rPr>
              <a:t>Denise Hartsfield, FACPAC Administrator</a:t>
            </a:r>
          </a:p>
          <a:p>
            <a:pPr marL="457200" lvl="1" indent="0">
              <a:buNone/>
            </a:pPr>
            <a:r>
              <a:rPr lang="en-US" altLang="en-US" sz="2800" dirty="0">
                <a:latin typeface="+mj-lt"/>
              </a:rPr>
              <a:t>		denise.hartsfield@education.ky.gov</a:t>
            </a:r>
          </a:p>
          <a:p>
            <a:pPr marL="457200" lvl="1" indent="0">
              <a:buNone/>
            </a:pPr>
            <a:endParaRPr lang="en-US" altLang="en-US" sz="2800" dirty="0">
              <a:latin typeface="+mj-lt"/>
            </a:endParaRPr>
          </a:p>
          <a:p>
            <a:pPr marL="457200" lvl="1" indent="0">
              <a:buNone/>
            </a:pPr>
            <a:endParaRPr lang="en-US" altLang="en-US" sz="2800" dirty="0">
              <a:latin typeface="+mj-lt"/>
            </a:endParaRPr>
          </a:p>
        </p:txBody>
      </p:sp>
    </p:spTree>
    <p:extLst>
      <p:ext uri="{BB962C8B-B14F-4D97-AF65-F5344CB8AC3E}">
        <p14:creationId xmlns:p14="http://schemas.microsoft.com/office/powerpoint/2010/main" val="1227464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45DF-DD79-4DDE-B741-79CFDC97CFC4}"/>
              </a:ext>
            </a:extLst>
          </p:cNvPr>
          <p:cNvSpPr>
            <a:spLocks noGrp="1"/>
          </p:cNvSpPr>
          <p:nvPr>
            <p:ph type="ctrTitle"/>
          </p:nvPr>
        </p:nvSpPr>
        <p:spPr>
          <a:xfrm>
            <a:off x="1037755" y="573590"/>
            <a:ext cx="8664694" cy="787125"/>
          </a:xfrm>
        </p:spPr>
        <p:txBody>
          <a:bodyPr/>
          <a:lstStyle/>
          <a:p>
            <a:r>
              <a:rPr lang="en-US" sz="4800" dirty="0"/>
              <a:t>KDE Contact Information </a:t>
            </a:r>
          </a:p>
        </p:txBody>
      </p:sp>
      <p:sp>
        <p:nvSpPr>
          <p:cNvPr id="4" name="Text Placeholder 2">
            <a:extLst>
              <a:ext uri="{FF2B5EF4-FFF2-40B4-BE49-F238E27FC236}">
                <a16:creationId xmlns:a16="http://schemas.microsoft.com/office/drawing/2014/main" id="{1C17185F-5DB4-4CFC-B797-250D4F36ECAB}"/>
              </a:ext>
            </a:extLst>
          </p:cNvPr>
          <p:cNvSpPr txBox="1">
            <a:spLocks/>
          </p:cNvSpPr>
          <p:nvPr/>
        </p:nvSpPr>
        <p:spPr bwMode="auto">
          <a:xfrm>
            <a:off x="1037755" y="1360715"/>
            <a:ext cx="8686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3200" dirty="0">
                <a:latin typeface="+mj-lt"/>
              </a:rPr>
              <a:t>District Facilities Branch</a:t>
            </a:r>
            <a:endParaRPr lang="en-US" altLang="en-US" sz="2800" dirty="0">
              <a:latin typeface="+mj-lt"/>
            </a:endParaRPr>
          </a:p>
          <a:p>
            <a:pPr lvl="1">
              <a:buFont typeface="Wingdings" panose="05000000000000000000" pitchFamily="2" charset="2"/>
              <a:buChar char="Ø"/>
            </a:pPr>
            <a:r>
              <a:rPr lang="en-US" altLang="en-US" sz="2800" dirty="0">
                <a:latin typeface="+mj-lt"/>
              </a:rPr>
              <a:t>James Bauman, Project Manager </a:t>
            </a:r>
          </a:p>
          <a:p>
            <a:pPr marL="457200" lvl="1" indent="0">
              <a:buNone/>
            </a:pPr>
            <a:r>
              <a:rPr lang="en-US" altLang="en-US" sz="2800" dirty="0">
                <a:latin typeface="+mj-lt"/>
              </a:rPr>
              <a:t>		james.bauman@education.ky.gov</a:t>
            </a:r>
          </a:p>
          <a:p>
            <a:pPr lvl="1">
              <a:buFont typeface="Wingdings" panose="05000000000000000000" pitchFamily="2" charset="2"/>
              <a:buChar char="Ø"/>
            </a:pPr>
            <a:r>
              <a:rPr lang="en-US" altLang="en-US" sz="2800" dirty="0">
                <a:latin typeface="+mj-lt"/>
              </a:rPr>
              <a:t>John Gilbert, Project Manager </a:t>
            </a:r>
          </a:p>
          <a:p>
            <a:pPr marL="457200" lvl="1" indent="0">
              <a:buNone/>
            </a:pPr>
            <a:r>
              <a:rPr lang="en-US" altLang="en-US" sz="2800" dirty="0">
                <a:latin typeface="+mj-lt"/>
              </a:rPr>
              <a:t>		john.gilbert@education.ky.gov</a:t>
            </a:r>
          </a:p>
          <a:p>
            <a:pPr lvl="1">
              <a:buFont typeface="Wingdings" panose="05000000000000000000" pitchFamily="2" charset="2"/>
              <a:buChar char="Ø"/>
            </a:pPr>
            <a:r>
              <a:rPr lang="en-US" altLang="en-US" sz="2800" dirty="0">
                <a:latin typeface="+mj-lt"/>
              </a:rPr>
              <a:t>Marcus Highland, Project Manager</a:t>
            </a:r>
          </a:p>
          <a:p>
            <a:pPr marL="457200" lvl="1" indent="0">
              <a:buNone/>
            </a:pPr>
            <a:r>
              <a:rPr lang="en-US" altLang="en-US" sz="2800" dirty="0">
                <a:latin typeface="+mj-lt"/>
              </a:rPr>
              <a:t>		marcus.highland@education.ky.gov</a:t>
            </a:r>
          </a:p>
          <a:p>
            <a:pPr lvl="1">
              <a:buFont typeface="Wingdings" panose="05000000000000000000" pitchFamily="2" charset="2"/>
              <a:buChar char="Ø"/>
            </a:pPr>
            <a:r>
              <a:rPr lang="en-US" altLang="en-US" sz="2800" dirty="0">
                <a:latin typeface="+mj-lt"/>
              </a:rPr>
              <a:t>Gary Leist, Project Manager </a:t>
            </a:r>
          </a:p>
          <a:p>
            <a:pPr marL="457200" lvl="1" indent="0">
              <a:buNone/>
            </a:pPr>
            <a:r>
              <a:rPr lang="en-US" altLang="en-US" sz="2800" dirty="0">
                <a:latin typeface="+mj-lt"/>
              </a:rPr>
              <a:t>		gary.leist@education.ky.gov</a:t>
            </a:r>
          </a:p>
        </p:txBody>
      </p:sp>
    </p:spTree>
    <p:extLst>
      <p:ext uri="{BB962C8B-B14F-4D97-AF65-F5344CB8AC3E}">
        <p14:creationId xmlns:p14="http://schemas.microsoft.com/office/powerpoint/2010/main" val="3924017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27BD-D4C6-48AF-BAEE-EFF41044AF6F}"/>
              </a:ext>
            </a:extLst>
          </p:cNvPr>
          <p:cNvSpPr>
            <a:spLocks noGrp="1"/>
          </p:cNvSpPr>
          <p:nvPr>
            <p:ph type="ctrTitle"/>
          </p:nvPr>
        </p:nvSpPr>
        <p:spPr>
          <a:xfrm>
            <a:off x="970329" y="664797"/>
            <a:ext cx="8664694" cy="808896"/>
          </a:xfrm>
        </p:spPr>
        <p:txBody>
          <a:bodyPr/>
          <a:lstStyle/>
          <a:p>
            <a:r>
              <a:rPr lang="en-US" altLang="en-US" sz="4800" dirty="0"/>
              <a:t>KDE Contact Information </a:t>
            </a:r>
            <a:endParaRPr lang="en-US" sz="4800" dirty="0"/>
          </a:p>
        </p:txBody>
      </p:sp>
      <p:sp>
        <p:nvSpPr>
          <p:cNvPr id="4" name="Text Placeholder 2">
            <a:extLst>
              <a:ext uri="{FF2B5EF4-FFF2-40B4-BE49-F238E27FC236}">
                <a16:creationId xmlns:a16="http://schemas.microsoft.com/office/drawing/2014/main" id="{58CBB07E-4DE8-4AAD-A1D0-33FFDEB76506}"/>
              </a:ext>
            </a:extLst>
          </p:cNvPr>
          <p:cNvSpPr txBox="1">
            <a:spLocks/>
          </p:cNvSpPr>
          <p:nvPr/>
        </p:nvSpPr>
        <p:spPr bwMode="auto">
          <a:xfrm>
            <a:off x="970329" y="1473693"/>
            <a:ext cx="8686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3200" dirty="0">
                <a:latin typeface="+mj-lt"/>
              </a:rPr>
              <a:t>Division of District Support </a:t>
            </a:r>
            <a:endParaRPr lang="en-US" altLang="en-US" sz="2800" dirty="0">
              <a:latin typeface="+mj-lt"/>
            </a:endParaRPr>
          </a:p>
          <a:p>
            <a:pPr lvl="1">
              <a:buFont typeface="Wingdings" panose="05000000000000000000" pitchFamily="2" charset="2"/>
              <a:buChar char="Ø"/>
            </a:pPr>
            <a:r>
              <a:rPr lang="en-US" altLang="en-US" sz="2800" dirty="0">
                <a:latin typeface="+mj-lt"/>
              </a:rPr>
              <a:t>Jeff Coulter </a:t>
            </a:r>
          </a:p>
          <a:p>
            <a:pPr marL="457200" lvl="1" indent="0">
              <a:buNone/>
            </a:pPr>
            <a:r>
              <a:rPr lang="en-US" altLang="en-US" sz="2800" dirty="0">
                <a:latin typeface="+mj-lt"/>
              </a:rPr>
              <a:t>		jeffrey.coulter@education.ky.gov</a:t>
            </a:r>
          </a:p>
          <a:p>
            <a:pPr lvl="1"/>
            <a:endParaRPr lang="en-US" altLang="en-US" sz="2800" dirty="0">
              <a:latin typeface="+mj-lt"/>
            </a:endParaRPr>
          </a:p>
          <a:p>
            <a:pPr lvl="1"/>
            <a:endParaRPr lang="en-US" altLang="en-US" sz="2800" dirty="0">
              <a:latin typeface="+mj-lt"/>
            </a:endParaRPr>
          </a:p>
        </p:txBody>
      </p:sp>
    </p:spTree>
    <p:extLst>
      <p:ext uri="{BB962C8B-B14F-4D97-AF65-F5344CB8AC3E}">
        <p14:creationId xmlns:p14="http://schemas.microsoft.com/office/powerpoint/2010/main" val="2843703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E60D-A340-41C2-BDF1-5F8F300DB8AA}"/>
              </a:ext>
            </a:extLst>
          </p:cNvPr>
          <p:cNvSpPr>
            <a:spLocks noGrp="1"/>
          </p:cNvSpPr>
          <p:nvPr>
            <p:ph type="ctrTitle"/>
          </p:nvPr>
        </p:nvSpPr>
        <p:spPr>
          <a:xfrm>
            <a:off x="820041" y="2641875"/>
            <a:ext cx="8664694" cy="787125"/>
          </a:xfrm>
        </p:spPr>
        <p:txBody>
          <a:bodyPr/>
          <a:lstStyle/>
          <a:p>
            <a:pPr algn="ctr"/>
            <a:r>
              <a:rPr lang="en-US" sz="4800" dirty="0"/>
              <a:t>Q&amp;A</a:t>
            </a:r>
          </a:p>
        </p:txBody>
      </p:sp>
      <p:sp>
        <p:nvSpPr>
          <p:cNvPr id="4" name="Rectangle 3">
            <a:extLst>
              <a:ext uri="{FF2B5EF4-FFF2-40B4-BE49-F238E27FC236}">
                <a16:creationId xmlns:a16="http://schemas.microsoft.com/office/drawing/2014/main" id="{663F64A6-A24A-4999-94CA-53C1DCDA9F4B}"/>
              </a:ext>
            </a:extLst>
          </p:cNvPr>
          <p:cNvSpPr/>
          <p:nvPr/>
        </p:nvSpPr>
        <p:spPr>
          <a:xfrm>
            <a:off x="436169" y="3429000"/>
            <a:ext cx="10068560" cy="954107"/>
          </a:xfrm>
          <a:prstGeom prst="rect">
            <a:avLst/>
          </a:prstGeom>
        </p:spPr>
        <p:txBody>
          <a:bodyPr wrap="square">
            <a:spAutoFit/>
          </a:bodyPr>
          <a:lstStyle/>
          <a:p>
            <a:pPr algn="ctr" defTabSz="457200">
              <a:spcBef>
                <a:spcPts val="1000"/>
              </a:spcBef>
              <a:buClr>
                <a:srgbClr val="D2BD24"/>
              </a:buClr>
              <a:buSzPct val="100000"/>
            </a:pPr>
            <a:r>
              <a:rPr lang="en-US" sz="2800" dirty="0">
                <a:solidFill>
                  <a:schemeClr val="tx1">
                    <a:lumMod val="75000"/>
                    <a:lumOff val="25000"/>
                  </a:schemeClr>
                </a:solidFill>
                <a:latin typeface="+mj-lt"/>
              </a:rPr>
              <a:t>This presentation will be available on the KDE Facilities website.</a:t>
            </a:r>
          </a:p>
        </p:txBody>
      </p:sp>
    </p:spTree>
    <p:extLst>
      <p:ext uri="{BB962C8B-B14F-4D97-AF65-F5344CB8AC3E}">
        <p14:creationId xmlns:p14="http://schemas.microsoft.com/office/powerpoint/2010/main" val="47190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858C-C64E-459A-9069-4CEB599E90D6}"/>
              </a:ext>
            </a:extLst>
          </p:cNvPr>
          <p:cNvSpPr>
            <a:spLocks noGrp="1"/>
          </p:cNvSpPr>
          <p:nvPr>
            <p:ph type="ctrTitle"/>
          </p:nvPr>
        </p:nvSpPr>
        <p:spPr>
          <a:xfrm>
            <a:off x="918614" y="811867"/>
            <a:ext cx="8664694" cy="863325"/>
          </a:xfrm>
        </p:spPr>
        <p:txBody>
          <a:bodyPr/>
          <a:lstStyle/>
          <a:p>
            <a:r>
              <a:rPr lang="en-US" altLang="en-US" sz="4800" dirty="0"/>
              <a:t>KRS 162.060</a:t>
            </a:r>
            <a:endParaRPr lang="en-US" sz="4800" dirty="0"/>
          </a:p>
        </p:txBody>
      </p:sp>
      <p:sp>
        <p:nvSpPr>
          <p:cNvPr id="6" name="Text Placeholder 2">
            <a:extLst>
              <a:ext uri="{FF2B5EF4-FFF2-40B4-BE49-F238E27FC236}">
                <a16:creationId xmlns:a16="http://schemas.microsoft.com/office/drawing/2014/main" id="{846DC15F-AA98-4856-BD51-97736F75C4FA}"/>
              </a:ext>
            </a:extLst>
          </p:cNvPr>
          <p:cNvSpPr txBox="1">
            <a:spLocks/>
          </p:cNvSpPr>
          <p:nvPr/>
        </p:nvSpPr>
        <p:spPr bwMode="auto">
          <a:xfrm>
            <a:off x="875324" y="1675192"/>
            <a:ext cx="8686800" cy="3017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dirty="0">
                <a:latin typeface="+mj-lt"/>
              </a:rPr>
              <a:t>KRS 162.060 requires that all plans and specifications for new public school buildings contemplated by boards of education and for all additions to or alterations of old buildings be approved or disapproved in accordance with the rules and regulations of the Kentucky Board of Education. </a:t>
            </a:r>
          </a:p>
        </p:txBody>
      </p:sp>
    </p:spTree>
    <p:extLst>
      <p:ext uri="{BB962C8B-B14F-4D97-AF65-F5344CB8AC3E}">
        <p14:creationId xmlns:p14="http://schemas.microsoft.com/office/powerpoint/2010/main" val="172637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0209-3A40-4F4F-94CF-4CC2FE867A5C}"/>
              </a:ext>
            </a:extLst>
          </p:cNvPr>
          <p:cNvSpPr>
            <a:spLocks noGrp="1"/>
          </p:cNvSpPr>
          <p:nvPr>
            <p:ph type="ctrTitle"/>
          </p:nvPr>
        </p:nvSpPr>
        <p:spPr>
          <a:xfrm>
            <a:off x="929499" y="519162"/>
            <a:ext cx="8664694" cy="1096899"/>
          </a:xfrm>
        </p:spPr>
        <p:txBody>
          <a:bodyPr/>
          <a:lstStyle/>
          <a:p>
            <a:r>
              <a:rPr lang="en-US" altLang="en-US" sz="4800" dirty="0"/>
              <a:t>KRS 162.060</a:t>
            </a:r>
            <a:endParaRPr lang="en-US" sz="4800" dirty="0"/>
          </a:p>
        </p:txBody>
      </p:sp>
      <p:sp>
        <p:nvSpPr>
          <p:cNvPr id="4" name="Text Placeholder 2">
            <a:extLst>
              <a:ext uri="{FF2B5EF4-FFF2-40B4-BE49-F238E27FC236}">
                <a16:creationId xmlns:a16="http://schemas.microsoft.com/office/drawing/2014/main" id="{CB354FB3-B9B4-4FD6-9B41-45000F95CB25}"/>
              </a:ext>
            </a:extLst>
          </p:cNvPr>
          <p:cNvSpPr txBox="1">
            <a:spLocks/>
          </p:cNvSpPr>
          <p:nvPr/>
        </p:nvSpPr>
        <p:spPr bwMode="auto">
          <a:xfrm>
            <a:off x="929499" y="1616061"/>
            <a:ext cx="8686800"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dirty="0">
                <a:latin typeface="+mj-lt"/>
              </a:rPr>
              <a:t>KDE’s District Facilities Branch (DFB) is responsible for administering 702 KAR 4:160 Capital Construction Process which promulgates this statute. No board of education may award a contract for the erection of a new building or contract for an addition to or alteration of an old building until the plan has been approved.</a:t>
            </a:r>
          </a:p>
          <a:p>
            <a:r>
              <a:rPr lang="en-US" altLang="en-US" sz="2800" dirty="0">
                <a:latin typeface="+mj-lt"/>
              </a:rPr>
              <a:t>DFB also administers regulations regarding district facility planning and real property. </a:t>
            </a:r>
          </a:p>
        </p:txBody>
      </p:sp>
    </p:spTree>
    <p:extLst>
      <p:ext uri="{BB962C8B-B14F-4D97-AF65-F5344CB8AC3E}">
        <p14:creationId xmlns:p14="http://schemas.microsoft.com/office/powerpoint/2010/main" val="151235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4E33-8418-4BAB-8CD2-6104E71DCF7E}"/>
              </a:ext>
            </a:extLst>
          </p:cNvPr>
          <p:cNvSpPr>
            <a:spLocks noGrp="1"/>
          </p:cNvSpPr>
          <p:nvPr>
            <p:ph type="ctrTitle"/>
          </p:nvPr>
        </p:nvSpPr>
        <p:spPr>
          <a:xfrm>
            <a:off x="918614" y="606247"/>
            <a:ext cx="8664694" cy="1096899"/>
          </a:xfrm>
        </p:spPr>
        <p:txBody>
          <a:bodyPr/>
          <a:lstStyle/>
          <a:p>
            <a:r>
              <a:rPr lang="en-US" altLang="en-US" sz="4800" dirty="0"/>
              <a:t>Communicating with DFB</a:t>
            </a:r>
            <a:endParaRPr lang="en-US" sz="4800" dirty="0"/>
          </a:p>
        </p:txBody>
      </p:sp>
      <p:sp>
        <p:nvSpPr>
          <p:cNvPr id="4" name="Text Placeholder 2">
            <a:extLst>
              <a:ext uri="{FF2B5EF4-FFF2-40B4-BE49-F238E27FC236}">
                <a16:creationId xmlns:a16="http://schemas.microsoft.com/office/drawing/2014/main" id="{4804C73D-372B-4341-8EFD-0A929C82A5FA}"/>
              </a:ext>
            </a:extLst>
          </p:cNvPr>
          <p:cNvSpPr txBox="1">
            <a:spLocks/>
          </p:cNvSpPr>
          <p:nvPr/>
        </p:nvSpPr>
        <p:spPr bwMode="auto">
          <a:xfrm>
            <a:off x="918614" y="1703146"/>
            <a:ext cx="86868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dirty="0">
                <a:latin typeface="+mj-lt"/>
              </a:rPr>
              <a:t>When corresponding with DFB via email please</a:t>
            </a:r>
          </a:p>
          <a:p>
            <a:pPr lvl="1">
              <a:buFont typeface="Wingdings" panose="05000000000000000000" pitchFamily="2" charset="2"/>
              <a:buChar char="Ø"/>
            </a:pPr>
            <a:r>
              <a:rPr lang="en-US" altLang="en-US" sz="2400" dirty="0">
                <a:latin typeface="+mj-lt"/>
              </a:rPr>
              <a:t>IDENTIFY THE DISTRICT IN THE REFERENCE LINE. </a:t>
            </a:r>
          </a:p>
          <a:p>
            <a:pPr lvl="1">
              <a:buFont typeface="Wingdings" panose="05000000000000000000" pitchFamily="2" charset="2"/>
              <a:buChar char="Ø"/>
            </a:pPr>
            <a:r>
              <a:rPr lang="en-US" altLang="en-US" sz="2400" dirty="0">
                <a:latin typeface="+mj-lt"/>
              </a:rPr>
              <a:t>DO NOT simply say “question” or “call.”</a:t>
            </a:r>
          </a:p>
        </p:txBody>
      </p:sp>
    </p:spTree>
    <p:extLst>
      <p:ext uri="{BB962C8B-B14F-4D97-AF65-F5344CB8AC3E}">
        <p14:creationId xmlns:p14="http://schemas.microsoft.com/office/powerpoint/2010/main" val="7094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0EBC-2DD2-4166-81BE-6D71C4DBBA8B}"/>
              </a:ext>
            </a:extLst>
          </p:cNvPr>
          <p:cNvSpPr>
            <a:spLocks noGrp="1"/>
          </p:cNvSpPr>
          <p:nvPr>
            <p:ph type="ctrTitle"/>
          </p:nvPr>
        </p:nvSpPr>
        <p:spPr>
          <a:xfrm>
            <a:off x="1059526" y="1161419"/>
            <a:ext cx="8664694" cy="1096899"/>
          </a:xfrm>
        </p:spPr>
        <p:txBody>
          <a:bodyPr/>
          <a:lstStyle/>
          <a:p>
            <a:r>
              <a:rPr lang="en-US" altLang="en-US" sz="4800" dirty="0"/>
              <a:t>What is a BG-1?</a:t>
            </a:r>
            <a:br>
              <a:rPr lang="en-US" altLang="en-US" sz="5400" dirty="0"/>
            </a:br>
            <a:endParaRPr lang="en-US" dirty="0"/>
          </a:p>
        </p:txBody>
      </p:sp>
      <p:sp>
        <p:nvSpPr>
          <p:cNvPr id="4" name="Text Placeholder 2">
            <a:extLst>
              <a:ext uri="{FF2B5EF4-FFF2-40B4-BE49-F238E27FC236}">
                <a16:creationId xmlns:a16="http://schemas.microsoft.com/office/drawing/2014/main" id="{7391A2D9-7925-498D-9A60-CFA769AB8386}"/>
              </a:ext>
            </a:extLst>
          </p:cNvPr>
          <p:cNvSpPr txBox="1">
            <a:spLocks/>
          </p:cNvSpPr>
          <p:nvPr/>
        </p:nvSpPr>
        <p:spPr bwMode="auto">
          <a:xfrm>
            <a:off x="914400" y="1371600"/>
            <a:ext cx="8686800"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dirty="0">
                <a:latin typeface="+mj-lt"/>
              </a:rPr>
              <a:t>An </a:t>
            </a:r>
            <a:r>
              <a:rPr lang="en-US" altLang="en-US" sz="2800" i="1" dirty="0">
                <a:latin typeface="+mj-lt"/>
              </a:rPr>
              <a:t>initial</a:t>
            </a:r>
            <a:r>
              <a:rPr lang="en-US" altLang="en-US" sz="2800" dirty="0">
                <a:latin typeface="+mj-lt"/>
              </a:rPr>
              <a:t> BG-1 is a Project Application Form submitted by a district requesting KDE approval of a capital construction project. </a:t>
            </a:r>
          </a:p>
          <a:p>
            <a:r>
              <a:rPr lang="en-US" altLang="en-US" sz="2800" dirty="0">
                <a:latin typeface="+mj-lt"/>
              </a:rPr>
              <a:t>It contains basic information regarding the project:</a:t>
            </a:r>
          </a:p>
          <a:p>
            <a:pPr lvl="1">
              <a:buFont typeface="Wingdings" panose="05000000000000000000" pitchFamily="2" charset="2"/>
              <a:buChar char="Ø"/>
            </a:pPr>
            <a:r>
              <a:rPr lang="en-US" altLang="en-US" sz="2800" dirty="0">
                <a:latin typeface="+mj-lt"/>
              </a:rPr>
              <a:t>The facility</a:t>
            </a:r>
          </a:p>
          <a:p>
            <a:pPr lvl="1">
              <a:buFont typeface="Wingdings" panose="05000000000000000000" pitchFamily="2" charset="2"/>
              <a:buChar char="Ø"/>
            </a:pPr>
            <a:r>
              <a:rPr lang="en-US" altLang="en-US" sz="2800" dirty="0">
                <a:latin typeface="+mj-lt"/>
              </a:rPr>
              <a:t>The scope and estimated cost of the work and</a:t>
            </a:r>
          </a:p>
          <a:p>
            <a:pPr lvl="1">
              <a:buFont typeface="Wingdings" panose="05000000000000000000" pitchFamily="2" charset="2"/>
              <a:buChar char="Ø"/>
            </a:pPr>
            <a:r>
              <a:rPr lang="en-US" altLang="en-US" sz="2800" dirty="0">
                <a:latin typeface="+mj-lt"/>
              </a:rPr>
              <a:t>The proposed funding source(s)</a:t>
            </a:r>
          </a:p>
          <a:p>
            <a:pPr marL="342900" lvl="1" indent="-342900">
              <a:buSzPct val="100000"/>
              <a:buFont typeface="Wingdings 3" panose="05040102010807070707" pitchFamily="18" charset="2"/>
              <a:buChar char="}"/>
            </a:pPr>
            <a:r>
              <a:rPr lang="en-US" altLang="en-US" sz="2800" dirty="0">
                <a:latin typeface="+mj-lt"/>
              </a:rPr>
              <a:t>The initial BG-1 must be submitted by the District.</a:t>
            </a:r>
          </a:p>
        </p:txBody>
      </p:sp>
    </p:spTree>
    <p:extLst>
      <p:ext uri="{BB962C8B-B14F-4D97-AF65-F5344CB8AC3E}">
        <p14:creationId xmlns:p14="http://schemas.microsoft.com/office/powerpoint/2010/main" val="292934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18D-8C56-41B8-9154-331F90806618}"/>
              </a:ext>
            </a:extLst>
          </p:cNvPr>
          <p:cNvSpPr>
            <a:spLocks noGrp="1"/>
          </p:cNvSpPr>
          <p:nvPr>
            <p:ph type="ctrTitle"/>
          </p:nvPr>
        </p:nvSpPr>
        <p:spPr>
          <a:xfrm>
            <a:off x="918614" y="486504"/>
            <a:ext cx="8664694" cy="983067"/>
          </a:xfrm>
        </p:spPr>
        <p:txBody>
          <a:bodyPr/>
          <a:lstStyle/>
          <a:p>
            <a:r>
              <a:rPr lang="en-US" altLang="en-US" sz="4800" dirty="0"/>
              <a:t>What is a BG-1?</a:t>
            </a:r>
            <a:endParaRPr lang="en-US" sz="4800" dirty="0"/>
          </a:p>
        </p:txBody>
      </p:sp>
      <p:sp>
        <p:nvSpPr>
          <p:cNvPr id="4" name="Text Placeholder 2">
            <a:extLst>
              <a:ext uri="{FF2B5EF4-FFF2-40B4-BE49-F238E27FC236}">
                <a16:creationId xmlns:a16="http://schemas.microsoft.com/office/drawing/2014/main" id="{2581EA69-0A08-433F-B5B0-B3D60FA3E5A8}"/>
              </a:ext>
            </a:extLst>
          </p:cNvPr>
          <p:cNvSpPr txBox="1">
            <a:spLocks/>
          </p:cNvSpPr>
          <p:nvPr/>
        </p:nvSpPr>
        <p:spPr bwMode="auto">
          <a:xfrm>
            <a:off x="941033" y="1358283"/>
            <a:ext cx="8686800" cy="1920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latin typeface="+mj-lt"/>
              </a:rPr>
              <a:t>A </a:t>
            </a:r>
            <a:r>
              <a:rPr lang="en-US" sz="2800" i="1" dirty="0">
                <a:latin typeface="+mj-lt"/>
              </a:rPr>
              <a:t>revised</a:t>
            </a:r>
            <a:r>
              <a:rPr lang="en-US" sz="2800" dirty="0">
                <a:latin typeface="+mj-lt"/>
              </a:rPr>
              <a:t> BG-1 is submitted when information provided on </a:t>
            </a:r>
            <a:r>
              <a:rPr lang="en-US" sz="2800" i="1" dirty="0">
                <a:latin typeface="+mj-lt"/>
              </a:rPr>
              <a:t>the initial KDE approved BG-1 or a previous KDE approved revised BG-1 </a:t>
            </a:r>
            <a:r>
              <a:rPr lang="en-US" sz="2800" dirty="0">
                <a:latin typeface="+mj-lt"/>
              </a:rPr>
              <a:t>changes.</a:t>
            </a:r>
          </a:p>
          <a:p>
            <a:r>
              <a:rPr lang="en-US" sz="2800" dirty="0">
                <a:latin typeface="+mj-lt"/>
              </a:rPr>
              <a:t>Changes include the following: </a:t>
            </a:r>
          </a:p>
        </p:txBody>
      </p:sp>
      <p:pic>
        <p:nvPicPr>
          <p:cNvPr id="5" name="Picture 2" descr="Reason for a revise BG1 request. ">
            <a:extLst>
              <a:ext uri="{FF2B5EF4-FFF2-40B4-BE49-F238E27FC236}">
                <a16:creationId xmlns:a16="http://schemas.microsoft.com/office/drawing/2014/main" id="{A345D877-589B-4B32-809B-B40F32284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606" y="3475720"/>
            <a:ext cx="8193024"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81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6821-3127-48E2-8389-930452B12754}"/>
              </a:ext>
            </a:extLst>
          </p:cNvPr>
          <p:cNvSpPr>
            <a:spLocks noGrp="1"/>
          </p:cNvSpPr>
          <p:nvPr>
            <p:ph type="ctrTitle"/>
          </p:nvPr>
        </p:nvSpPr>
        <p:spPr>
          <a:xfrm>
            <a:off x="918614" y="562704"/>
            <a:ext cx="8664694" cy="993953"/>
          </a:xfrm>
        </p:spPr>
        <p:txBody>
          <a:bodyPr/>
          <a:lstStyle/>
          <a:p>
            <a:r>
              <a:rPr lang="en-US" altLang="en-US" sz="4800" dirty="0"/>
              <a:t>When is a BG-1 required?</a:t>
            </a:r>
            <a:endParaRPr lang="en-US" sz="4800" dirty="0"/>
          </a:p>
        </p:txBody>
      </p:sp>
      <p:sp>
        <p:nvSpPr>
          <p:cNvPr id="4" name="Text Placeholder 2">
            <a:extLst>
              <a:ext uri="{FF2B5EF4-FFF2-40B4-BE49-F238E27FC236}">
                <a16:creationId xmlns:a16="http://schemas.microsoft.com/office/drawing/2014/main" id="{2DCEE064-6D24-4954-8F09-7C15E0350D0F}"/>
              </a:ext>
            </a:extLst>
          </p:cNvPr>
          <p:cNvSpPr txBox="1">
            <a:spLocks/>
          </p:cNvSpPr>
          <p:nvPr/>
        </p:nvSpPr>
        <p:spPr bwMode="auto">
          <a:xfrm>
            <a:off x="914400" y="1371600"/>
            <a:ext cx="9001760"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kumimoji="0" lang="en-US" sz="2800" b="0" i="0" u="none" strike="noStrike" kern="1200" cap="none" spc="0" normalizeH="0" baseline="0" noProof="0" dirty="0">
                <a:ln>
                  <a:noFill/>
                </a:ln>
                <a:solidFill>
                  <a:prstClr val="black"/>
                </a:solidFill>
                <a:effectLst/>
                <a:uLnTx/>
                <a:uFillTx/>
                <a:latin typeface="Georgia"/>
                <a:ea typeface="+mn-ea"/>
                <a:cs typeface="+mn-cs"/>
              </a:rPr>
              <a:t>Refer to 702 KAR 4:160 Section 2. </a:t>
            </a:r>
            <a:r>
              <a:rPr lang="en-US" sz="2800" dirty="0">
                <a:latin typeface="+mj-lt"/>
              </a:rPr>
              <a:t>A BG-1 Project Application Form shall be submitted for each project that: </a:t>
            </a:r>
            <a:endParaRPr kumimoji="0" lang="en-US" sz="2800" b="0" i="0" u="none" strike="noStrike" kern="1200" cap="none" spc="0" normalizeH="0" baseline="0" noProof="0" dirty="0">
              <a:ln>
                <a:noFill/>
              </a:ln>
              <a:solidFill>
                <a:prstClr val="black"/>
              </a:solidFill>
              <a:effectLst/>
              <a:uLnTx/>
              <a:uFillTx/>
              <a:latin typeface="Georgia"/>
              <a:ea typeface="+mn-ea"/>
              <a:cs typeface="+mn-cs"/>
            </a:endParaRPr>
          </a:p>
          <a:p>
            <a:r>
              <a:rPr lang="en-US" sz="2800" dirty="0">
                <a:latin typeface="+mj-lt"/>
              </a:rPr>
              <a:t>Proposes construction of a new building, addition, or alteration of an existing building </a:t>
            </a:r>
            <a:r>
              <a:rPr lang="en-US" sz="2800" i="1" dirty="0">
                <a:latin typeface="+mj-lt"/>
              </a:rPr>
              <a:t>that requires design by a design professional </a:t>
            </a:r>
            <a:r>
              <a:rPr lang="en-US" sz="2800" dirty="0">
                <a:latin typeface="+mj-lt"/>
              </a:rPr>
              <a:t>for a building or building system or </a:t>
            </a:r>
          </a:p>
          <a:p>
            <a:r>
              <a:rPr lang="en-US" sz="2800" dirty="0">
                <a:latin typeface="+mj-lt"/>
              </a:rPr>
              <a:t>Proposes a major renovation or</a:t>
            </a:r>
          </a:p>
          <a:p>
            <a:r>
              <a:rPr lang="en-US" sz="2800" dirty="0">
                <a:latin typeface="+mj-lt"/>
              </a:rPr>
              <a:t>Proposes a minor project or</a:t>
            </a:r>
          </a:p>
        </p:txBody>
      </p:sp>
    </p:spTree>
    <p:extLst>
      <p:ext uri="{BB962C8B-B14F-4D97-AF65-F5344CB8AC3E}">
        <p14:creationId xmlns:p14="http://schemas.microsoft.com/office/powerpoint/2010/main" val="3342988864"/>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2021-03-01T05:00:00+00:00</Publication_x0020_Date>
    <Audience1 xmlns="3a62de7d-ba57-4f43-9dae-9623ba637be0"/>
    <_dlc_DocId xmlns="3a62de7d-ba57-4f43-9dae-9623ba637be0">KYED-258-829</_dlc_DocId>
    <_dlc_DocIdUrl xmlns="3a62de7d-ba57-4f43-9dae-9623ba637be0">
      <Url>https://www.education.ky.gov/districts/fac/_layouts/15/DocIdRedir.aspx?ID=KYED-258-829</Url>
      <Description>KYED-258-829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schemas.microsoft.com/office/2006/metadata/properties"/>
    <ds:schemaRef ds:uri="http://schemas.microsoft.com/office/2006/documentManagement/types"/>
    <ds:schemaRef ds:uri="http://purl.org/dc/elements/1.1/"/>
    <ds:schemaRef ds:uri="http://purl.org/dc/terms/"/>
    <ds:schemaRef ds:uri="http://schemas.microsoft.com/sharepoint/v3"/>
    <ds:schemaRef ds:uri="http://purl.org/dc/dcmitype/"/>
    <ds:schemaRef ds:uri="http://schemas.microsoft.com/office/infopath/2007/PartnerControls"/>
    <ds:schemaRef ds:uri="http://www.w3.org/XML/1998/namespace"/>
    <ds:schemaRef ds:uri="http://schemas.openxmlformats.org/package/2006/metadata/core-properties"/>
    <ds:schemaRef ds:uri="fda1fd82-63c9-4dcd-a1e2-7654a27dcd0b"/>
    <ds:schemaRef ds:uri="cf3aa28c-8d44-408c-a5ca-996a87f6cd59"/>
  </ds:schemaRefs>
</ds:datastoreItem>
</file>

<file path=customXml/itemProps2.xml><?xml version="1.0" encoding="utf-8"?>
<ds:datastoreItem xmlns:ds="http://schemas.openxmlformats.org/officeDocument/2006/customXml" ds:itemID="{53220ABF-6E3A-48AE-99B1-7D91F5813256}"/>
</file>

<file path=customXml/itemProps3.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4.xml><?xml version="1.0" encoding="utf-8"?>
<ds:datastoreItem xmlns:ds="http://schemas.openxmlformats.org/officeDocument/2006/customXml" ds:itemID="{E6F0053C-E4F1-4F84-A6CC-6F7926466BDE}"/>
</file>

<file path=docProps/app.xml><?xml version="1.0" encoding="utf-8"?>
<Properties xmlns="http://schemas.openxmlformats.org/officeDocument/2006/extended-properties" xmlns:vt="http://schemas.openxmlformats.org/officeDocument/2006/docPropsVTypes">
  <Template/>
  <TotalTime>2677</TotalTime>
  <Words>1472</Words>
  <Application>Microsoft Office PowerPoint</Application>
  <PresentationFormat>Widescreen</PresentationFormat>
  <Paragraphs>167</Paragraphs>
  <Slides>34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Franklin Gothic Medium</vt:lpstr>
      <vt:lpstr>Georgia</vt:lpstr>
      <vt:lpstr>Wingdings</vt:lpstr>
      <vt:lpstr>Wingdings 2</vt:lpstr>
      <vt:lpstr>Wingdings 3</vt:lpstr>
      <vt:lpstr>3_Theme1</vt:lpstr>
      <vt:lpstr>PowerPoint Presentation</vt:lpstr>
      <vt:lpstr>Questions &amp; Answers Feature </vt:lpstr>
      <vt:lpstr>702 KAR Capital Construction Process</vt:lpstr>
      <vt:lpstr>KRS 162.060</vt:lpstr>
      <vt:lpstr>KRS 162.060</vt:lpstr>
      <vt:lpstr>Communicating with DFB</vt:lpstr>
      <vt:lpstr>What is a BG-1? </vt:lpstr>
      <vt:lpstr>What is a BG-1?</vt:lpstr>
      <vt:lpstr>When is a BG-1 required?</vt:lpstr>
      <vt:lpstr>When is a BG-1 required?</vt:lpstr>
      <vt:lpstr>When is a BG-1 NOT required?</vt:lpstr>
      <vt:lpstr>How BG-1’s are used by KDE</vt:lpstr>
      <vt:lpstr>What is FACPAC?</vt:lpstr>
      <vt:lpstr>Who has access to FACPAC?</vt:lpstr>
      <vt:lpstr>Third Party Access to FACPAC</vt:lpstr>
      <vt:lpstr>FACPAC User Guide</vt:lpstr>
      <vt:lpstr>FACPAC communications</vt:lpstr>
      <vt:lpstr>FACPAC - Creating a Project</vt:lpstr>
      <vt:lpstr>FACPAC - Creating a Project</vt:lpstr>
      <vt:lpstr>FACPAC - Creating Emergency BG-1</vt:lpstr>
      <vt:lpstr>FACPAC - Creating a BG-1 </vt:lpstr>
      <vt:lpstr>BG-1 and the DFP</vt:lpstr>
      <vt:lpstr>BG-1 Financial Plan - Costs</vt:lpstr>
      <vt:lpstr>BG-1 Financial Plan - Funding</vt:lpstr>
      <vt:lpstr>BG-1 Financial Plan - Funding</vt:lpstr>
      <vt:lpstr>Submitting a BG-1 to KDE</vt:lpstr>
      <vt:lpstr>Submitting a BG-1 to KDE</vt:lpstr>
      <vt:lpstr>Do</vt:lpstr>
      <vt:lpstr>Don’t </vt:lpstr>
      <vt:lpstr>Future Training Sessions </vt:lpstr>
      <vt:lpstr>KDE Contact Information </vt:lpstr>
      <vt:lpstr>KDE Contact Information </vt:lpstr>
      <vt:lpstr>KDE Contact Information </vt:lpstr>
      <vt:lpstr>Q&amp;A</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 BG-1 PowerPoint 2.25.2021 - Approved</dc:title>
  <dc:creator>Blessing, Rebecca - Director, Division of Communications</dc:creator>
  <cp:lastModifiedBy>Galloway, Patrick - Division of District Support</cp:lastModifiedBy>
  <cp:revision>162</cp:revision>
  <dcterms:created xsi:type="dcterms:W3CDTF">2016-05-23T03:56:12Z</dcterms:created>
  <dcterms:modified xsi:type="dcterms:W3CDTF">2021-03-01T22:22:17Z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b0380beb-d51a-4cf1-92c9-d9675aeb0fc4</vt:lpwstr>
  </property>
</Properties>
</file>