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81" r:id="rId10"/>
    <p:sldId id="261" r:id="rId11"/>
    <p:sldId id="274" r:id="rId12"/>
    <p:sldId id="284" r:id="rId13"/>
    <p:sldId id="283" r:id="rId14"/>
    <p:sldId id="285" r:id="rId15"/>
    <p:sldId id="277" r:id="rId16"/>
    <p:sldId id="263" r:id="rId17"/>
    <p:sldId id="287" r:id="rId18"/>
    <p:sldId id="278" r:id="rId19"/>
    <p:sldId id="265" r:id="rId20"/>
    <p:sldId id="275" r:id="rId21"/>
    <p:sldId id="276" r:id="rId22"/>
    <p:sldId id="279" r:id="rId23"/>
    <p:sldId id="266" r:id="rId24"/>
    <p:sldId id="268" r:id="rId25"/>
    <p:sldId id="271"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7EE264-066E-2170-7C0C-9E8030E896F4}" name="Lopetegui-Pineda, Oxana - Division of District Support" initials="LPODoDS" userId="S::oxana.lopetegui-pineda@education.ky.gov::4d513aa2-607e-483c-99ce-ae1decdd207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16B"/>
    <a:srgbClr val="102649"/>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9062FC-05DF-4AA7-B41A-7DF3BDA307B5}" v="5" dt="2023-02-13T19:46:37.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26" autoAdjust="0"/>
  </p:normalViewPr>
  <p:slideViewPr>
    <p:cSldViewPr snapToGrid="0" snapToObjects="1">
      <p:cViewPr varScale="1">
        <p:scale>
          <a:sx n="68" d="100"/>
          <a:sy n="68"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02/23/2023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02/23/2023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02/23/2023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02/23/2023</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02/23/2023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02/23/2023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02/23/2023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02/23/2023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02/23/2023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02/23/2023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02/23/2023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02/23/2023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02/23/2023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783633" y="973074"/>
            <a:ext cx="9144000" cy="2387600"/>
          </a:xfrm>
        </p:spPr>
        <p:txBody>
          <a:bodyPr/>
          <a:lstStyle/>
          <a:p>
            <a:r>
              <a:rPr lang="en-US" dirty="0"/>
              <a:t>Facilities Reg Revision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783633" y="3452749"/>
            <a:ext cx="9144000" cy="1655762"/>
          </a:xfrm>
        </p:spPr>
        <p:txBody>
          <a:bodyPr>
            <a:normAutofit/>
          </a:bodyPr>
          <a:lstStyle/>
          <a:p>
            <a:r>
              <a:rPr lang="en-US" sz="3600" dirty="0"/>
              <a:t>Review &amp; Feedback </a:t>
            </a:r>
          </a:p>
          <a:p>
            <a:r>
              <a:rPr lang="en-US" sz="3600" dirty="0"/>
              <a:t>February 16, 2023</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4900" dirty="0"/>
              <a:t>Planning Manual (Cont.1) </a:t>
            </a:r>
            <a:br>
              <a:rPr lang="en-US" sz="4800" dirty="0"/>
            </a:br>
            <a:r>
              <a:rPr lang="en-US" sz="2200" dirty="0"/>
              <a:t>702 KAR 4:180 </a:t>
            </a:r>
            <a:endParaRPr lang="en-US" sz="4800"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algn="l"/>
            <a:r>
              <a:rPr lang="en-US" sz="2100" dirty="0"/>
              <a:t>Summary of changes: </a:t>
            </a:r>
          </a:p>
          <a:p>
            <a:pPr marL="342900" indent="-342900" algn="l">
              <a:buFont typeface="Wingdings" panose="05000000000000000000" pitchFamily="2" charset="2"/>
              <a:buChar char="§"/>
            </a:pPr>
            <a:r>
              <a:rPr lang="en-US" sz="2100" dirty="0"/>
              <a:t>Clarify roles &amp; responsibilities for all parties involved in the process: </a:t>
            </a:r>
          </a:p>
          <a:p>
            <a:pPr marL="742950" lvl="1" indent="-285750" algn="l">
              <a:buFont typeface="Arial" panose="020B0604020202020204" pitchFamily="34" charset="0"/>
              <a:buChar char="•"/>
            </a:pPr>
            <a:r>
              <a:rPr lang="en-US" sz="1700" dirty="0"/>
              <a:t>Local Board of Education </a:t>
            </a:r>
          </a:p>
          <a:p>
            <a:pPr marL="742950" lvl="1" indent="-285750" algn="l">
              <a:buFont typeface="Arial" panose="020B0604020202020204" pitchFamily="34" charset="0"/>
              <a:buChar char="•"/>
            </a:pPr>
            <a:r>
              <a:rPr lang="en-US" sz="1700" dirty="0"/>
              <a:t>Local Planning Committee</a:t>
            </a:r>
          </a:p>
          <a:p>
            <a:pPr marL="742950" lvl="1" indent="-285750" algn="l">
              <a:buFont typeface="Arial" panose="020B0604020202020204" pitchFamily="34" charset="0"/>
              <a:buChar char="•"/>
            </a:pPr>
            <a:r>
              <a:rPr lang="en-US" sz="1700" dirty="0"/>
              <a:t>KDE &amp; KBE  </a:t>
            </a:r>
          </a:p>
          <a:p>
            <a:pPr marL="742950" lvl="1" indent="-285750" algn="l">
              <a:buFont typeface="Arial" panose="020B0604020202020204" pitchFamily="34" charset="0"/>
              <a:buChar char="•"/>
            </a:pPr>
            <a:r>
              <a:rPr lang="en-US" sz="1700" dirty="0"/>
              <a:t>Architects and engineers </a:t>
            </a:r>
          </a:p>
          <a:p>
            <a:pPr marL="285750" indent="-285750" algn="l">
              <a:buFont typeface="Wingdings" panose="05000000000000000000" pitchFamily="2" charset="2"/>
              <a:buChar char="§"/>
            </a:pPr>
            <a:r>
              <a:rPr lang="en-US" sz="2100" dirty="0"/>
              <a:t>Consolidated meetings requirements. </a:t>
            </a:r>
          </a:p>
          <a:p>
            <a:pPr marL="285750" indent="-285750" algn="l">
              <a:buFont typeface="Wingdings" panose="05000000000000000000" pitchFamily="2" charset="2"/>
              <a:buChar char="§"/>
            </a:pPr>
            <a:r>
              <a:rPr lang="en-US" sz="2100" dirty="0"/>
              <a:t>Further defined Priority 5 projects for reporting purposes: </a:t>
            </a:r>
          </a:p>
          <a:p>
            <a:pPr marL="742950" lvl="1" indent="-285750" algn="l">
              <a:buFont typeface="Arial" panose="020B0604020202020204" pitchFamily="34" charset="0"/>
              <a:buChar char="•"/>
            </a:pPr>
            <a:r>
              <a:rPr lang="en-US" sz="1700" dirty="0"/>
              <a:t>5(a) Additions to existing buildings exceeding 125% of the model program and/or renovation of spaces less than 30 years old. </a:t>
            </a:r>
          </a:p>
          <a:p>
            <a:pPr marL="742950" lvl="1" indent="-285750" algn="l">
              <a:buFont typeface="Arial" panose="020B0604020202020204" pitchFamily="34" charset="0"/>
              <a:buChar char="•"/>
            </a:pPr>
            <a:r>
              <a:rPr lang="en-US" sz="1700" dirty="0"/>
              <a:t>5(b) Extracurricular facilities - Construction of field houses; stadiums; sports field facilities; or athletic facilities used for KHSAA sanctioned events.</a:t>
            </a:r>
            <a:endParaRPr lang="en-US" sz="1700" dirty="0">
              <a:highlight>
                <a:srgbClr val="FBF16B"/>
              </a:highlight>
            </a:endParaRPr>
          </a:p>
          <a:p>
            <a:pPr marL="742950" lvl="1" indent="-285750" algn="l">
              <a:buFont typeface="Arial" panose="020B0604020202020204" pitchFamily="34" charset="0"/>
              <a:buChar char="•"/>
            </a:pPr>
            <a:r>
              <a:rPr lang="en-US" sz="1700" dirty="0"/>
              <a:t>5(c) Facilities that do not qualify in any other priorities. </a:t>
            </a:r>
          </a:p>
          <a:p>
            <a:pPr marL="742950" lvl="1" indent="-285750" algn="l">
              <a:buFont typeface="Wingdings" panose="05000000000000000000" pitchFamily="2" charset="2"/>
              <a:buChar char="§"/>
            </a:pPr>
            <a:endParaRPr lang="en-US" sz="1700" dirty="0"/>
          </a:p>
        </p:txBody>
      </p:sp>
    </p:spTree>
    <p:extLst>
      <p:ext uri="{BB962C8B-B14F-4D97-AF65-F5344CB8AC3E}">
        <p14:creationId xmlns:p14="http://schemas.microsoft.com/office/powerpoint/2010/main" val="512013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4900" dirty="0"/>
              <a:t>Planning Manual (Cont.2) </a:t>
            </a:r>
            <a:br>
              <a:rPr lang="en-US" sz="4800" dirty="0"/>
            </a:br>
            <a:r>
              <a:rPr lang="en-US" sz="2200" dirty="0"/>
              <a:t>702 KAR 4:180 </a:t>
            </a:r>
            <a:endParaRPr lang="en-US" sz="4800"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algn="l"/>
            <a:r>
              <a:rPr lang="en-US" sz="2100" dirty="0"/>
              <a:t>Summary of changes: </a:t>
            </a:r>
            <a:endParaRPr lang="en-US" sz="1700" dirty="0"/>
          </a:p>
          <a:p>
            <a:pPr marL="457200" indent="-457200" algn="l">
              <a:buFont typeface="Wingdings" panose="05000000000000000000" pitchFamily="2" charset="2"/>
              <a:buChar char="§"/>
            </a:pPr>
            <a:r>
              <a:rPr lang="en-US" sz="2100" dirty="0"/>
              <a:t>Revise the model programs of spaces to reflect current educational practices. </a:t>
            </a:r>
          </a:p>
          <a:p>
            <a:pPr marL="457200" indent="-457200" algn="l">
              <a:buFont typeface="Wingdings" panose="05000000000000000000" pitchFamily="2" charset="2"/>
              <a:buChar char="§"/>
            </a:pPr>
            <a:r>
              <a:rPr lang="en-US" sz="2100" dirty="0"/>
              <a:t>Move DFP approvals to KDE with appeals to KBE. </a:t>
            </a:r>
          </a:p>
          <a:p>
            <a:pPr marL="457200" indent="-457200" algn="l">
              <a:buFont typeface="Wingdings" panose="05000000000000000000" pitchFamily="2" charset="2"/>
              <a:buChar char="§"/>
            </a:pPr>
            <a:r>
              <a:rPr lang="en-US" sz="2100" dirty="0"/>
              <a:t>Provide language to continue the HB678 practice of 30 business days for approval of complete submissions.</a:t>
            </a:r>
          </a:p>
          <a:p>
            <a:pPr marL="457200" indent="-457200" algn="l">
              <a:buFont typeface="Wingdings" panose="05000000000000000000" pitchFamily="2" charset="2"/>
              <a:buChar char="§"/>
            </a:pPr>
            <a:r>
              <a:rPr lang="en-US" sz="2100" dirty="0"/>
              <a:t>Simplify the request to extend DFP from 4 years to 8 years.</a:t>
            </a:r>
          </a:p>
          <a:p>
            <a:pPr marL="457200" indent="-457200" algn="l">
              <a:buFont typeface="Wingdings" panose="05000000000000000000" pitchFamily="2" charset="2"/>
              <a:buChar char="§"/>
            </a:pPr>
            <a:r>
              <a:rPr lang="en-US" sz="2100" dirty="0"/>
              <a:t>Eliminate duplication of assessments (KFICS &amp; DFP).  </a:t>
            </a:r>
          </a:p>
          <a:p>
            <a:pPr algn="l"/>
            <a:r>
              <a:rPr lang="en-US" sz="2200" dirty="0"/>
              <a:t> </a:t>
            </a:r>
          </a:p>
        </p:txBody>
      </p:sp>
    </p:spTree>
    <p:extLst>
      <p:ext uri="{BB962C8B-B14F-4D97-AF65-F5344CB8AC3E}">
        <p14:creationId xmlns:p14="http://schemas.microsoft.com/office/powerpoint/2010/main" val="224465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4900" dirty="0"/>
              <a:t>Planning Manual</a:t>
            </a:r>
            <a:br>
              <a:rPr lang="en-US" sz="4800" dirty="0"/>
            </a:br>
            <a:r>
              <a:rPr lang="en-US" sz="2200" dirty="0"/>
              <a:t>702 KAR 4:180 – Guiding Questions</a:t>
            </a:r>
            <a:endParaRPr lang="en-US" sz="4800"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algn="l"/>
            <a:endParaRPr lang="en-US" dirty="0"/>
          </a:p>
          <a:p>
            <a:pPr marL="342900" indent="-342900" algn="l">
              <a:buFont typeface="Wingdings" panose="05000000000000000000" pitchFamily="2" charset="2"/>
              <a:buChar char="§"/>
            </a:pPr>
            <a:r>
              <a:rPr lang="en-US" dirty="0"/>
              <a:t>Do LPC revisions allow district flexibility and efficiency while retaining transparency and public input?</a:t>
            </a:r>
          </a:p>
          <a:p>
            <a:pPr marL="342900" indent="-342900" algn="l">
              <a:buFont typeface="Wingdings" panose="05000000000000000000" pitchFamily="2" charset="2"/>
              <a:buChar char="§"/>
            </a:pPr>
            <a:r>
              <a:rPr lang="en-US" dirty="0"/>
              <a:t>Does the current definition of extracurricular facilities respond to contemporary student activities? </a:t>
            </a:r>
          </a:p>
          <a:p>
            <a:pPr marL="342900" indent="-342900" algn="l">
              <a:buFont typeface="Wingdings" panose="05000000000000000000" pitchFamily="2" charset="2"/>
              <a:buChar char="§"/>
            </a:pPr>
            <a:r>
              <a:rPr lang="en-US" dirty="0"/>
              <a:t>Should extracurricular facilities count towards unmet need?</a:t>
            </a:r>
          </a:p>
          <a:p>
            <a:pPr marL="342900" indent="-342900" algn="l">
              <a:buFont typeface="Wingdings" panose="05000000000000000000" pitchFamily="2" charset="2"/>
              <a:buChar char="§"/>
            </a:pPr>
            <a:r>
              <a:rPr lang="en-US" dirty="0"/>
              <a:t>What are your thoughts on using Capital Funds to employ a district facility administrator, design or construction professional?</a:t>
            </a:r>
          </a:p>
          <a:p>
            <a:pPr algn="l"/>
            <a:endParaRPr lang="en-US" dirty="0"/>
          </a:p>
        </p:txBody>
      </p:sp>
    </p:spTree>
    <p:extLst>
      <p:ext uri="{BB962C8B-B14F-4D97-AF65-F5344CB8AC3E}">
        <p14:creationId xmlns:p14="http://schemas.microsoft.com/office/powerpoint/2010/main" val="316006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3600" dirty="0"/>
              <a:t>Building Sites; Inspection &amp; Approval | Easements</a:t>
            </a:r>
            <a:br>
              <a:rPr lang="en-US" sz="4800" dirty="0"/>
            </a:br>
            <a:r>
              <a:rPr lang="en-US" sz="2200" dirty="0"/>
              <a:t>702 KAR 4:050</a:t>
            </a:r>
            <a:endParaRPr lang="en-US" sz="4800"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457200" indent="-457200" algn="l">
              <a:buFont typeface="Wingdings" panose="05000000000000000000" pitchFamily="2" charset="2"/>
              <a:buChar char="§"/>
            </a:pPr>
            <a:r>
              <a:rPr lang="en-US" sz="2100" dirty="0"/>
              <a:t>Provide the option for KDE to use virtual site inspections for minor acquisitions. </a:t>
            </a:r>
          </a:p>
          <a:p>
            <a:pPr marL="457200" indent="-457200" algn="l">
              <a:buFont typeface="Wingdings" panose="05000000000000000000" pitchFamily="2" charset="2"/>
              <a:buChar char="§"/>
            </a:pPr>
            <a:r>
              <a:rPr lang="en-US" sz="2100" dirty="0"/>
              <a:t>Address provisions for acquiring easements. </a:t>
            </a:r>
          </a:p>
          <a:p>
            <a:pPr marL="457200" indent="-457200" algn="l">
              <a:buFont typeface="Wingdings" panose="05000000000000000000" pitchFamily="2" charset="2"/>
              <a:buChar char="§"/>
            </a:pPr>
            <a:r>
              <a:rPr lang="en-US" sz="2100" dirty="0"/>
              <a:t>Include eminent domain and donation by definition. </a:t>
            </a:r>
          </a:p>
          <a:p>
            <a:pPr marL="457200" indent="-457200" algn="l">
              <a:buFont typeface="Wingdings" panose="05000000000000000000" pitchFamily="2" charset="2"/>
              <a:buChar char="§"/>
            </a:pPr>
            <a:r>
              <a:rPr lang="en-US" sz="2100" dirty="0"/>
              <a:t>Streamline property acquisition process through FACPAC. </a:t>
            </a:r>
          </a:p>
          <a:p>
            <a:pPr marL="457200" indent="-457200" algn="l">
              <a:buFont typeface="Wingdings" panose="05000000000000000000" pitchFamily="2" charset="2"/>
              <a:buChar char="§"/>
            </a:pPr>
            <a:r>
              <a:rPr lang="en-US" sz="2100" dirty="0"/>
              <a:t>Provide language to continue the HB678 practice of 30 business days for approval of complete submissions.</a:t>
            </a:r>
          </a:p>
          <a:p>
            <a:pPr marL="457200" indent="-457200" algn="l">
              <a:buFont typeface="Wingdings" panose="05000000000000000000" pitchFamily="2" charset="2"/>
              <a:buChar char="§"/>
            </a:pPr>
            <a:r>
              <a:rPr lang="en-US" sz="2100" dirty="0"/>
              <a:t>Distinguish between major acquisition &amp; minor acquisition to expedite small property purchases.  </a:t>
            </a:r>
          </a:p>
          <a:p>
            <a:pPr marL="742950" lvl="1" indent="-285750" algn="l">
              <a:buFont typeface="Arial" panose="020B0604020202020204" pitchFamily="34" charset="0"/>
              <a:buChar char="•"/>
            </a:pPr>
            <a:r>
              <a:rPr lang="en-US" sz="1800" dirty="0"/>
              <a:t>Major Acquisition – site for a new building. </a:t>
            </a:r>
          </a:p>
          <a:p>
            <a:pPr marL="742950" lvl="1" indent="-285750" algn="l">
              <a:buFont typeface="Arial" panose="020B0604020202020204" pitchFamily="34" charset="0"/>
              <a:buChar char="•"/>
            </a:pPr>
            <a:r>
              <a:rPr lang="en-US" sz="1800" dirty="0"/>
              <a:t>Minor Acquisition – expanding an existing site for building addition and/or site improvements.  </a:t>
            </a:r>
          </a:p>
          <a:p>
            <a:pPr marL="457200" indent="-457200" algn="l">
              <a:buFont typeface="Wingdings" panose="05000000000000000000" pitchFamily="2" charset="2"/>
              <a:buChar char="§"/>
            </a:pPr>
            <a:endParaRPr lang="en-US" sz="2100" dirty="0"/>
          </a:p>
          <a:p>
            <a:pPr marL="457200" indent="-457200" algn="l">
              <a:buFont typeface="Wingdings" panose="05000000000000000000" pitchFamily="2" charset="2"/>
              <a:buChar char="§"/>
            </a:pPr>
            <a:endParaRPr lang="en-US" sz="2200" dirty="0"/>
          </a:p>
          <a:p>
            <a:endParaRPr lang="en-US" dirty="0"/>
          </a:p>
        </p:txBody>
      </p:sp>
    </p:spTree>
    <p:extLst>
      <p:ext uri="{BB962C8B-B14F-4D97-AF65-F5344CB8AC3E}">
        <p14:creationId xmlns:p14="http://schemas.microsoft.com/office/powerpoint/2010/main" val="892086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3600" dirty="0"/>
              <a:t>Building Sites; Inspection &amp; Approval | Easements</a:t>
            </a:r>
            <a:br>
              <a:rPr lang="en-US" sz="4800" dirty="0"/>
            </a:br>
            <a:r>
              <a:rPr lang="en-US" sz="2200" dirty="0"/>
              <a:t>702 KAR 4:050 Cont. </a:t>
            </a:r>
            <a:endParaRPr lang="en-US" sz="4800"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342900" indent="-342900" algn="l">
              <a:buFont typeface="Wingdings" panose="05000000000000000000" pitchFamily="2" charset="2"/>
              <a:buChar char="§"/>
            </a:pPr>
            <a:r>
              <a:rPr lang="en-US" sz="2100" dirty="0"/>
              <a:t>Major Acquisition – Proposed purchase of a site for the construction of a new school, central office, bus garage or other facility. </a:t>
            </a:r>
          </a:p>
          <a:p>
            <a:pPr marL="742950" lvl="1" indent="-285750" algn="l">
              <a:buFont typeface="Arial" panose="020B0604020202020204" pitchFamily="34" charset="0"/>
              <a:buChar char="•"/>
            </a:pPr>
            <a:r>
              <a:rPr lang="en-US" sz="1800" dirty="0">
                <a:solidFill>
                  <a:srgbClr val="000000"/>
                </a:solidFill>
                <a:effectLst/>
                <a:ea typeface="Calibri" panose="020F0502020204030204" pitchFamily="34" charset="0"/>
              </a:rPr>
              <a:t>Example: Acquisition of a site for a new school. </a:t>
            </a:r>
            <a:endParaRPr lang="en-US" sz="1800" dirty="0"/>
          </a:p>
          <a:p>
            <a:pPr marL="285750" indent="-285750" algn="l">
              <a:buFont typeface="Wingdings" panose="05000000000000000000" pitchFamily="2" charset="2"/>
              <a:buChar char="§"/>
            </a:pPr>
            <a:r>
              <a:rPr lang="en-US" sz="2200" dirty="0"/>
              <a:t>Minor Acquisition - Proposed purchase of a site to expand a site currently owned by a district for an addition or site improvements associated with an existing school, central office, bus garage or other facility. </a:t>
            </a:r>
          </a:p>
          <a:p>
            <a:pPr marL="742950" lvl="1" indent="-285750" algn="l">
              <a:buFont typeface="Arial" panose="020B0604020202020204" pitchFamily="34" charset="0"/>
              <a:buChar char="•"/>
            </a:pPr>
            <a:r>
              <a:rPr lang="en-US" sz="1800" dirty="0"/>
              <a:t>Example: Acquisition of a house or small property adjacent to an existing school, upon the site inspection and discussion with the district, KDE will identify the items that are not applicable to the site. </a:t>
            </a:r>
          </a:p>
          <a:p>
            <a:pPr marL="742950" lvl="1" indent="-285750" algn="l">
              <a:buFont typeface="Arial" panose="020B0604020202020204" pitchFamily="34" charset="0"/>
              <a:buChar char="•"/>
            </a:pPr>
            <a:endParaRPr lang="en-US" sz="1800" dirty="0">
              <a:solidFill>
                <a:srgbClr val="0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81825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3600" dirty="0"/>
              <a:t>Building Sites; Inspection &amp; Approval | Easements</a:t>
            </a:r>
            <a:br>
              <a:rPr lang="en-US" sz="4800" dirty="0"/>
            </a:br>
            <a:r>
              <a:rPr lang="en-US" sz="2200" dirty="0"/>
              <a:t>702 KAR 4:050 – Guiding Questions</a:t>
            </a:r>
            <a:endParaRPr lang="en-US" sz="4800"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457200" indent="-457200" algn="l">
              <a:buFont typeface="Wingdings" panose="05000000000000000000" pitchFamily="2" charset="2"/>
              <a:buChar char="§"/>
            </a:pPr>
            <a:endParaRPr lang="en-US" sz="2200" dirty="0"/>
          </a:p>
          <a:p>
            <a:pPr marL="457200" indent="-457200" algn="l">
              <a:buFont typeface="Wingdings" panose="05000000000000000000" pitchFamily="2" charset="2"/>
              <a:buChar char="§"/>
            </a:pPr>
            <a:endParaRPr lang="en-US" sz="2200" dirty="0"/>
          </a:p>
          <a:p>
            <a:pPr marL="457200" indent="-457200" algn="l">
              <a:buFont typeface="Wingdings" panose="05000000000000000000" pitchFamily="2" charset="2"/>
              <a:buChar char="§"/>
            </a:pPr>
            <a:r>
              <a:rPr lang="en-US" dirty="0"/>
              <a:t>Do you have any additional suggestions for defining Minor Acquisition? </a:t>
            </a:r>
          </a:p>
          <a:p>
            <a:pPr marL="457200" indent="-457200" algn="l">
              <a:buFont typeface="Wingdings" panose="05000000000000000000" pitchFamily="2" charset="2"/>
              <a:buChar char="§"/>
            </a:pPr>
            <a:r>
              <a:rPr lang="en-US" dirty="0"/>
              <a:t>What other issues have you encountered during the acquisition process that should be addressed? </a:t>
            </a:r>
          </a:p>
          <a:p>
            <a:endParaRPr lang="en-US" dirty="0"/>
          </a:p>
        </p:txBody>
      </p:sp>
    </p:spTree>
    <p:extLst>
      <p:ext uri="{BB962C8B-B14F-4D97-AF65-F5344CB8AC3E}">
        <p14:creationId xmlns:p14="http://schemas.microsoft.com/office/powerpoint/2010/main" val="66249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3600" dirty="0"/>
              <a:t>Planning Manual &amp; Facilities Analysis </a:t>
            </a:r>
            <a:br>
              <a:rPr lang="en-US" sz="3600" dirty="0"/>
            </a:br>
            <a:r>
              <a:rPr lang="en-US" sz="2200" dirty="0"/>
              <a:t>702 KAR 4:180 (Chapter 3) as informed by 702 KAR 4:170 </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471725"/>
            <a:ext cx="8159620" cy="4231789"/>
          </a:xfrm>
        </p:spPr>
        <p:txBody>
          <a:bodyPr>
            <a:noAutofit/>
          </a:bodyPr>
          <a:lstStyle/>
          <a:p>
            <a:pPr marL="457200" indent="-457200" algn="l">
              <a:buFont typeface="Wingdings" panose="05000000000000000000" pitchFamily="2" charset="2"/>
              <a:buChar char="§"/>
            </a:pPr>
            <a:r>
              <a:rPr lang="en-US" sz="2200" dirty="0"/>
              <a:t>Increase Locally Identified Program Space Allowance (LIPSA).</a:t>
            </a:r>
          </a:p>
          <a:p>
            <a:pPr marL="457200" indent="-457200" algn="l">
              <a:buFont typeface="Wingdings" panose="05000000000000000000" pitchFamily="2" charset="2"/>
              <a:buChar char="§"/>
            </a:pPr>
            <a:r>
              <a:rPr lang="en-US" sz="2200" dirty="0"/>
              <a:t>Remove Career and Technology Education (CTE) program review from the District Support Services to the Office of Career and Technology Education (OCTE). </a:t>
            </a:r>
          </a:p>
          <a:p>
            <a:pPr marL="457200" indent="-457200" algn="l">
              <a:buFont typeface="Wingdings" panose="05000000000000000000" pitchFamily="2" charset="2"/>
              <a:buChar char="§"/>
            </a:pPr>
            <a:r>
              <a:rPr lang="en-US" sz="2200" dirty="0"/>
              <a:t>Remove existing Locally Identified Career and Technology Education Allowance from Model Program Spaces.  </a:t>
            </a:r>
          </a:p>
        </p:txBody>
      </p:sp>
    </p:spTree>
    <p:extLst>
      <p:ext uri="{BB962C8B-B14F-4D97-AF65-F5344CB8AC3E}">
        <p14:creationId xmlns:p14="http://schemas.microsoft.com/office/powerpoint/2010/main" val="470051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3600" dirty="0"/>
              <a:t>Planning Manual &amp; Facilities Analysis (Cont.)</a:t>
            </a:r>
            <a:br>
              <a:rPr lang="en-US" sz="4800" dirty="0"/>
            </a:br>
            <a:r>
              <a:rPr lang="en-US" sz="2200" dirty="0"/>
              <a:t>702 KAR 4:180 (Chapter 3) as informed by 702 KAR 4:170 </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457200" indent="-457200" algn="l">
              <a:buFont typeface="Wingdings" panose="05000000000000000000" pitchFamily="2" charset="2"/>
              <a:buChar char="§"/>
            </a:pPr>
            <a:r>
              <a:rPr lang="en-US" sz="2200" dirty="0"/>
              <a:t>Administration suite increases. </a:t>
            </a:r>
          </a:p>
          <a:p>
            <a:pPr marL="914400" lvl="1" indent="-457200" algn="l">
              <a:buFont typeface="Arial" panose="020B0604020202020204" pitchFamily="34" charset="0"/>
              <a:buChar char="•"/>
            </a:pPr>
            <a:r>
              <a:rPr lang="en-US" sz="1800" dirty="0"/>
              <a:t>The Safety Resource Officer (SRO) has a defined area. </a:t>
            </a:r>
          </a:p>
          <a:p>
            <a:pPr marL="914400" lvl="1" indent="-457200" algn="l">
              <a:buFont typeface="Arial" panose="020B0604020202020204" pitchFamily="34" charset="0"/>
              <a:buChar char="•"/>
            </a:pPr>
            <a:r>
              <a:rPr lang="en-US" sz="1800" dirty="0"/>
              <a:t>Guidance counseling changing to school counseling with 1 office per 250 students (KRS 158.4416).</a:t>
            </a:r>
          </a:p>
          <a:p>
            <a:pPr marL="914400" lvl="1" indent="-457200" algn="l">
              <a:buFont typeface="Arial" panose="020B0604020202020204" pitchFamily="34" charset="0"/>
              <a:buChar char="•"/>
            </a:pPr>
            <a:r>
              <a:rPr lang="en-US" sz="1800" dirty="0"/>
              <a:t>For larger schools, proportional increase in square footage for administrative spaces. </a:t>
            </a:r>
          </a:p>
          <a:p>
            <a:pPr marL="914400" lvl="1" indent="-457200" algn="l">
              <a:buFont typeface="Arial" panose="020B0604020202020204" pitchFamily="34" charset="0"/>
              <a:buChar char="•"/>
            </a:pPr>
            <a:r>
              <a:rPr lang="en-US" sz="1800" dirty="0"/>
              <a:t>Increased conference room size. </a:t>
            </a:r>
          </a:p>
          <a:p>
            <a:pPr marL="914400" lvl="1" indent="-457200" algn="l">
              <a:buFont typeface="Arial" panose="020B0604020202020204" pitchFamily="34" charset="0"/>
              <a:buChar char="•"/>
            </a:pPr>
            <a:r>
              <a:rPr lang="en-US" sz="1800" dirty="0"/>
              <a:t>Increased size of the principal’s office. </a:t>
            </a:r>
          </a:p>
          <a:p>
            <a:pPr marL="457200" indent="-457200" algn="l">
              <a:buFont typeface="Wingdings" panose="05000000000000000000" pitchFamily="2" charset="2"/>
              <a:buChar char="§"/>
            </a:pPr>
            <a:r>
              <a:rPr lang="en-US" sz="2200" dirty="0"/>
              <a:t>Special Education classroom sizes have been increased. </a:t>
            </a:r>
            <a:endParaRPr lang="en-US" sz="1800" dirty="0"/>
          </a:p>
        </p:txBody>
      </p:sp>
    </p:spTree>
    <p:extLst>
      <p:ext uri="{BB962C8B-B14F-4D97-AF65-F5344CB8AC3E}">
        <p14:creationId xmlns:p14="http://schemas.microsoft.com/office/powerpoint/2010/main" val="346661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3600" dirty="0"/>
              <a:t>Planning Manual &amp; Facilities Analysis (Cont.1)</a:t>
            </a:r>
            <a:br>
              <a:rPr lang="en-US" sz="4800" dirty="0"/>
            </a:br>
            <a:r>
              <a:rPr lang="en-US" sz="2200" dirty="0"/>
              <a:t>702 KAR 4:180 (Chapter 3) as informed by 702 KAR 4:170 </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457200" indent="-457200" algn="l">
              <a:buFont typeface="Wingdings" panose="05000000000000000000" pitchFamily="2" charset="2"/>
              <a:buChar char="§"/>
            </a:pPr>
            <a:r>
              <a:rPr lang="en-US" sz="2200" dirty="0"/>
              <a:t>Redefine and rename computer classrooms to digital labs.</a:t>
            </a:r>
          </a:p>
          <a:p>
            <a:pPr marL="457200" indent="-457200" algn="l">
              <a:buFont typeface="Wingdings" panose="05000000000000000000" pitchFamily="2" charset="2"/>
              <a:buChar char="§"/>
            </a:pPr>
            <a:r>
              <a:rPr lang="en-US" sz="2200" dirty="0"/>
              <a:t>Increase auditorium space to accommodate storage.  </a:t>
            </a:r>
          </a:p>
          <a:p>
            <a:pPr marL="457200" indent="-457200" algn="l">
              <a:buFont typeface="Wingdings" panose="05000000000000000000" pitchFamily="2" charset="2"/>
              <a:buChar char="§"/>
            </a:pPr>
            <a:r>
              <a:rPr lang="en-US" sz="2200" dirty="0"/>
              <a:t>The Family Resource Center area increases from 300 </a:t>
            </a:r>
            <a:r>
              <a:rPr lang="en-US" sz="2200" dirty="0" err="1"/>
              <a:t>nsf</a:t>
            </a:r>
            <a:r>
              <a:rPr lang="en-US" sz="2200" dirty="0"/>
              <a:t> to 500 </a:t>
            </a:r>
            <a:r>
              <a:rPr lang="en-US" sz="2200" dirty="0" err="1"/>
              <a:t>nsf</a:t>
            </a:r>
            <a:r>
              <a:rPr lang="en-US" sz="2200" dirty="0"/>
              <a:t>. </a:t>
            </a:r>
          </a:p>
          <a:p>
            <a:pPr marL="457200" indent="-457200" algn="l">
              <a:buFont typeface="Wingdings" panose="05000000000000000000" pitchFamily="2" charset="2"/>
              <a:buChar char="§"/>
            </a:pPr>
            <a:r>
              <a:rPr lang="en-US" sz="2200" dirty="0"/>
              <a:t>Elementary school changes: </a:t>
            </a:r>
          </a:p>
          <a:p>
            <a:pPr marL="914400" lvl="1" indent="-457200" algn="l">
              <a:buFont typeface="Wingdings" panose="05000000000000000000" pitchFamily="2" charset="2"/>
              <a:buChar char="§"/>
            </a:pPr>
            <a:endParaRPr lang="en-US" dirty="0"/>
          </a:p>
          <a:p>
            <a:pPr marL="914400" lvl="1" indent="-457200" algn="l">
              <a:buFont typeface="Arial" panose="020B0604020202020204" pitchFamily="34" charset="0"/>
              <a:buChar char="•"/>
            </a:pPr>
            <a:r>
              <a:rPr lang="en-US" dirty="0"/>
              <a:t>Add area to the gym space to permit bleachers for the student population to be seated without going over the playing surface. </a:t>
            </a:r>
          </a:p>
          <a:p>
            <a:pPr marL="914400" lvl="1" indent="-457200" algn="l">
              <a:buFont typeface="Arial" panose="020B0604020202020204" pitchFamily="34" charset="0"/>
              <a:buChar char="•"/>
            </a:pPr>
            <a:r>
              <a:rPr lang="en-US" dirty="0"/>
              <a:t>Add the elementary science classroom in Model Programs of Spaces.   </a:t>
            </a:r>
          </a:p>
          <a:p>
            <a:pPr lvl="1" algn="l"/>
            <a:endParaRPr lang="en-US" sz="1800" dirty="0"/>
          </a:p>
        </p:txBody>
      </p:sp>
    </p:spTree>
    <p:extLst>
      <p:ext uri="{BB962C8B-B14F-4D97-AF65-F5344CB8AC3E}">
        <p14:creationId xmlns:p14="http://schemas.microsoft.com/office/powerpoint/2010/main" val="1044462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3600" dirty="0"/>
              <a:t>Planning Manual &amp; Facilities Analysis </a:t>
            </a:r>
            <a:br>
              <a:rPr lang="en-US" sz="4800" dirty="0"/>
            </a:br>
            <a:r>
              <a:rPr lang="en-US" sz="2200" dirty="0"/>
              <a:t>702 KAR 4:180 (Chapter 3) as informed by 702 KAR 4:170</a:t>
            </a:r>
            <a:br>
              <a:rPr lang="en-US" sz="2200" dirty="0"/>
            </a:br>
            <a:r>
              <a:rPr lang="en-US" sz="2200" dirty="0"/>
              <a:t>Guiding Questions </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457200" indent="-457200" algn="l">
              <a:buFont typeface="Wingdings" panose="05000000000000000000" pitchFamily="2" charset="2"/>
              <a:buChar char="§"/>
            </a:pPr>
            <a:endParaRPr lang="en-US" dirty="0"/>
          </a:p>
          <a:p>
            <a:pPr algn="l"/>
            <a:endParaRPr lang="en-US" dirty="0"/>
          </a:p>
          <a:p>
            <a:pPr marL="457200" indent="-457200" algn="l">
              <a:buFont typeface="Wingdings" panose="05000000000000000000" pitchFamily="2" charset="2"/>
              <a:buChar char="§"/>
            </a:pPr>
            <a:r>
              <a:rPr lang="en-US" dirty="0"/>
              <a:t>Are the revisions of the model program of spaces sufficient to mitigate waiver requests? </a:t>
            </a:r>
          </a:p>
          <a:p>
            <a:pPr marL="457200" indent="-457200" algn="l">
              <a:buFont typeface="Wingdings" panose="05000000000000000000" pitchFamily="2" charset="2"/>
              <a:buChar char="§"/>
            </a:pPr>
            <a:r>
              <a:rPr lang="en-US" dirty="0"/>
              <a:t>Are there any basic curriculum requirements not addressed by the Model Programs? </a:t>
            </a:r>
          </a:p>
          <a:p>
            <a:pPr algn="l"/>
            <a:endParaRPr lang="en-US" sz="2800" dirty="0"/>
          </a:p>
          <a:p>
            <a:pPr lvl="1" algn="l"/>
            <a:endParaRPr lang="en-US" sz="1800" dirty="0"/>
          </a:p>
        </p:txBody>
      </p:sp>
    </p:spTree>
    <p:extLst>
      <p:ext uri="{BB962C8B-B14F-4D97-AF65-F5344CB8AC3E}">
        <p14:creationId xmlns:p14="http://schemas.microsoft.com/office/powerpoint/2010/main" val="1169378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a:bodyPr>
          <a:lstStyle/>
          <a:p>
            <a:r>
              <a:rPr lang="en-US" sz="4400" dirty="0"/>
              <a:t>HB 678 Introduction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457200" indent="-457200" algn="l">
              <a:buFont typeface="Wingdings" panose="05000000000000000000" pitchFamily="2" charset="2"/>
              <a:buChar char="§"/>
            </a:pPr>
            <a:r>
              <a:rPr lang="en-US" dirty="0"/>
              <a:t>Until June 30, 2024, boards may elect to operate under HB 678 provisions which eliminates certain KDE prior approvals. </a:t>
            </a:r>
          </a:p>
          <a:p>
            <a:pPr marL="457200" indent="-457200" algn="l">
              <a:buFont typeface="Wingdings" panose="05000000000000000000" pitchFamily="2" charset="2"/>
              <a:buChar char="§"/>
            </a:pPr>
            <a:r>
              <a:rPr lang="en-US" dirty="0"/>
              <a:t>153 districts currently have adopted HB 678.</a:t>
            </a:r>
          </a:p>
          <a:p>
            <a:pPr marL="457200" indent="-457200" algn="l">
              <a:buFont typeface="Wingdings" panose="05000000000000000000" pitchFamily="2" charset="2"/>
              <a:buChar char="§"/>
            </a:pPr>
            <a:r>
              <a:rPr lang="en-US" dirty="0"/>
              <a:t>Districts must still follow all applicable statutes and regulations.</a:t>
            </a:r>
          </a:p>
          <a:p>
            <a:pPr marL="457200" indent="-457200" algn="l">
              <a:buFont typeface="Wingdings" panose="05000000000000000000" pitchFamily="2" charset="2"/>
              <a:buChar char="§"/>
            </a:pPr>
            <a:r>
              <a:rPr lang="en-US" dirty="0"/>
              <a:t>Districts may commence funding, financing, design, construction, renovation, or modification of district facility projects without prior approval from KDE.</a:t>
            </a:r>
          </a:p>
          <a:p>
            <a:pPr marL="457200" indent="-457200" algn="l">
              <a:buFont typeface="Wingdings" panose="05000000000000000000" pitchFamily="2" charset="2"/>
              <a:buChar char="§"/>
            </a:pPr>
            <a:r>
              <a:rPr lang="en-US" dirty="0"/>
              <a:t>Districts may use architect or engineer to estimate the cost of the project in advance of financing. </a:t>
            </a:r>
          </a:p>
          <a:p>
            <a:endParaRPr lang="en-US" dirty="0"/>
          </a:p>
        </p:txBody>
      </p:sp>
    </p:spTree>
    <p:extLst>
      <p:ext uri="{BB962C8B-B14F-4D97-AF65-F5344CB8AC3E}">
        <p14:creationId xmlns:p14="http://schemas.microsoft.com/office/powerpoint/2010/main" val="344642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4400" dirty="0"/>
              <a:t>Capital Construction Process </a:t>
            </a:r>
            <a:br>
              <a:rPr lang="en-US" sz="4800" dirty="0"/>
            </a:br>
            <a:r>
              <a:rPr lang="en-US" sz="2200" dirty="0"/>
              <a:t>702 KAR 4:160 </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427761"/>
            <a:ext cx="8159620" cy="4231789"/>
          </a:xfrm>
        </p:spPr>
        <p:txBody>
          <a:bodyPr>
            <a:noAutofit/>
          </a:bodyPr>
          <a:lstStyle/>
          <a:p>
            <a:pPr marL="457200" indent="-457200" algn="l">
              <a:buFont typeface="Wingdings" panose="05000000000000000000" pitchFamily="2" charset="2"/>
              <a:buChar char="§"/>
            </a:pPr>
            <a:r>
              <a:rPr lang="en-US" sz="2000" dirty="0"/>
              <a:t>All reviews, approvals, and retention of documentation previously performed at the KDE level have been moved to the local board of education. </a:t>
            </a:r>
          </a:p>
          <a:p>
            <a:pPr marL="457200" indent="-457200" algn="l">
              <a:buFont typeface="Wingdings" panose="05000000000000000000" pitchFamily="2" charset="2"/>
              <a:buChar char="§"/>
            </a:pPr>
            <a:r>
              <a:rPr lang="en-US" sz="2000" dirty="0"/>
              <a:t>Emphasize local board responsibilities related to compliance with statutes, regulations, and the constitutional use of funds. </a:t>
            </a:r>
          </a:p>
          <a:p>
            <a:pPr marL="457200" indent="-457200" algn="l">
              <a:buFont typeface="Wingdings" panose="05000000000000000000" pitchFamily="2" charset="2"/>
              <a:buChar char="§"/>
            </a:pPr>
            <a:r>
              <a:rPr lang="en-US" sz="2000" dirty="0"/>
              <a:t>Provide separate processes for emergency projects related to temporary loss of use and permanent loss of use. </a:t>
            </a:r>
          </a:p>
          <a:p>
            <a:pPr marL="457200" indent="-457200" algn="l">
              <a:buFont typeface="Wingdings" panose="05000000000000000000" pitchFamily="2" charset="2"/>
              <a:buChar char="§"/>
            </a:pPr>
            <a:r>
              <a:rPr lang="en-US" sz="2000" dirty="0"/>
              <a:t>Adjust language for the procurement of architectural and construction managements services. </a:t>
            </a:r>
          </a:p>
          <a:p>
            <a:pPr algn="l"/>
            <a:endParaRPr lang="en-US" sz="2000" dirty="0"/>
          </a:p>
        </p:txBody>
      </p:sp>
    </p:spTree>
    <p:extLst>
      <p:ext uri="{BB962C8B-B14F-4D97-AF65-F5344CB8AC3E}">
        <p14:creationId xmlns:p14="http://schemas.microsoft.com/office/powerpoint/2010/main" val="460644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4400" dirty="0"/>
              <a:t>Capital Construction Process (Cont.)</a:t>
            </a:r>
            <a:br>
              <a:rPr lang="en-US" sz="4800" dirty="0"/>
            </a:br>
            <a:r>
              <a:rPr lang="en-US" sz="2200" dirty="0"/>
              <a:t>702 KAR 4:160</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457200" indent="-457200" algn="l">
              <a:buFont typeface="Wingdings" panose="05000000000000000000" pitchFamily="2" charset="2"/>
              <a:buChar char="§"/>
            </a:pPr>
            <a:r>
              <a:rPr lang="en-US" sz="2200" dirty="0"/>
              <a:t>Raise the construction cost threshold from $2M to $5M for Construction Management jobs.</a:t>
            </a:r>
          </a:p>
          <a:p>
            <a:pPr marL="457200" indent="-457200" algn="l">
              <a:buFont typeface="Wingdings" panose="05000000000000000000" pitchFamily="2" charset="2"/>
              <a:buChar char="§"/>
            </a:pPr>
            <a:r>
              <a:rPr lang="en-US" sz="2200" dirty="0"/>
              <a:t>Add Construction Manager as Constructor option. </a:t>
            </a:r>
          </a:p>
          <a:p>
            <a:pPr marL="457200" indent="-457200" algn="l">
              <a:buFont typeface="Wingdings" panose="05000000000000000000" pitchFamily="2" charset="2"/>
              <a:buChar char="§"/>
            </a:pPr>
            <a:r>
              <a:rPr lang="en-US" sz="2200" dirty="0"/>
              <a:t>Combine the Schematic Design and Design Development processes into one Design Document process. </a:t>
            </a:r>
          </a:p>
          <a:p>
            <a:pPr marL="457200" indent="-457200" algn="l">
              <a:buFont typeface="Wingdings" panose="05000000000000000000" pitchFamily="2" charset="2"/>
              <a:buChar char="§"/>
            </a:pPr>
            <a:r>
              <a:rPr lang="en-US" sz="2200" dirty="0"/>
              <a:t>Add a new section for Cooperative Purchase Agreement. </a:t>
            </a:r>
          </a:p>
          <a:p>
            <a:pPr marL="457200" indent="-457200" algn="l">
              <a:buFont typeface="Wingdings" panose="05000000000000000000" pitchFamily="2" charset="2"/>
              <a:buChar char="§"/>
            </a:pPr>
            <a:endParaRPr lang="en-US" sz="2200" dirty="0"/>
          </a:p>
        </p:txBody>
      </p:sp>
    </p:spTree>
    <p:extLst>
      <p:ext uri="{BB962C8B-B14F-4D97-AF65-F5344CB8AC3E}">
        <p14:creationId xmlns:p14="http://schemas.microsoft.com/office/powerpoint/2010/main" val="3877351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4400" dirty="0"/>
              <a:t>Capital Construction Process (Cont.1)</a:t>
            </a:r>
            <a:br>
              <a:rPr lang="en-US" sz="4800" dirty="0"/>
            </a:br>
            <a:r>
              <a:rPr lang="en-US" sz="2200" dirty="0"/>
              <a:t>702 KAR 4:160</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342900" indent="-342900" algn="l">
              <a:buFont typeface="Wingdings" panose="05000000000000000000" pitchFamily="2" charset="2"/>
              <a:buChar char="§"/>
            </a:pPr>
            <a:r>
              <a:rPr lang="en-US" sz="2100" dirty="0"/>
              <a:t>Update GESC section to correspond with the FACPAC process for other delivery methods. </a:t>
            </a:r>
          </a:p>
          <a:p>
            <a:pPr marL="914400" lvl="1" indent="-457200" algn="l">
              <a:buFont typeface="Arial" panose="020B0604020202020204" pitchFamily="34" charset="0"/>
              <a:buChar char="•"/>
            </a:pPr>
            <a:r>
              <a:rPr lang="en-US" sz="1800" dirty="0"/>
              <a:t>Eliminate Letter of Intent</a:t>
            </a:r>
          </a:p>
          <a:p>
            <a:pPr marL="914400" lvl="1" indent="-457200" algn="l">
              <a:buFont typeface="Arial" panose="020B0604020202020204" pitchFamily="34" charset="0"/>
              <a:buChar char="•"/>
            </a:pPr>
            <a:r>
              <a:rPr lang="en-US" sz="1800" dirty="0"/>
              <a:t>Require an initial BG-1 to start project. </a:t>
            </a:r>
          </a:p>
          <a:p>
            <a:pPr marL="914400" lvl="1" indent="-457200" algn="l">
              <a:buFont typeface="Arial" panose="020B0604020202020204" pitchFamily="34" charset="0"/>
              <a:buChar char="•"/>
            </a:pPr>
            <a:r>
              <a:rPr lang="en-US" sz="1800" dirty="0"/>
              <a:t>Provide a proposed GESC Summary Form for local board review to document compliance with statutory requirements. </a:t>
            </a:r>
          </a:p>
          <a:p>
            <a:pPr marL="342900" indent="-342900" algn="l">
              <a:buFont typeface="Wingdings" panose="05000000000000000000" pitchFamily="2" charset="2"/>
              <a:buChar char="§"/>
            </a:pPr>
            <a:r>
              <a:rPr lang="en-US" sz="2100" dirty="0"/>
              <a:t>Adjust Change Order language to: </a:t>
            </a:r>
          </a:p>
          <a:p>
            <a:pPr marL="800100" lvl="1" indent="-342900" algn="l">
              <a:buFont typeface="Arial" panose="020B0604020202020204" pitchFamily="34" charset="0"/>
              <a:buChar char="•"/>
            </a:pPr>
            <a:r>
              <a:rPr lang="en-US" sz="1800" dirty="0"/>
              <a:t>Provide final approval of all Change Orders at the local board level. </a:t>
            </a:r>
          </a:p>
          <a:p>
            <a:pPr marL="800100" lvl="1" indent="-342900" algn="l">
              <a:buFont typeface="Arial" panose="020B0604020202020204" pitchFamily="34" charset="0"/>
              <a:buChar char="•"/>
            </a:pPr>
            <a:r>
              <a:rPr lang="en-US" sz="1800" dirty="0"/>
              <a:t>Add language to require revised BG-1 approval by the local board before approving Change Order in excess of remaining project contingency. </a:t>
            </a:r>
          </a:p>
          <a:p>
            <a:pPr marL="457200" indent="-457200" algn="l">
              <a:buFont typeface="Wingdings" panose="05000000000000000000" pitchFamily="2" charset="2"/>
              <a:buChar char="§"/>
            </a:pPr>
            <a:r>
              <a:rPr lang="en-US" sz="2200" dirty="0"/>
              <a:t>Clarify BG-5 Project Closeout Forms. </a:t>
            </a:r>
          </a:p>
          <a:p>
            <a:pPr marL="914400" lvl="1" indent="-457200" algn="l">
              <a:buFont typeface="Arial" panose="020B0604020202020204" pitchFamily="34" charset="0"/>
              <a:buChar char="•"/>
            </a:pPr>
            <a:r>
              <a:rPr lang="en-US" sz="1800" dirty="0"/>
              <a:t>Add a requirement to update KFICS at the project closeout. </a:t>
            </a:r>
          </a:p>
          <a:p>
            <a:pPr lvl="1" algn="l"/>
            <a:endParaRPr lang="en-US" sz="1800" dirty="0"/>
          </a:p>
          <a:p>
            <a:pPr marL="800100" lvl="1" indent="-342900" algn="l">
              <a:buFont typeface="Wingdings" panose="05000000000000000000" pitchFamily="2" charset="2"/>
              <a:buChar char="§"/>
            </a:pPr>
            <a:endParaRPr lang="en-US" sz="1800" dirty="0"/>
          </a:p>
          <a:p>
            <a:pPr algn="l"/>
            <a:endParaRPr lang="en-US" sz="2200" dirty="0"/>
          </a:p>
          <a:p>
            <a:pPr marL="342900" indent="-342900" algn="l">
              <a:buFont typeface="Wingdings" panose="05000000000000000000" pitchFamily="2" charset="2"/>
              <a:buChar char="§"/>
            </a:pPr>
            <a:endParaRPr lang="en-US" sz="2200" dirty="0"/>
          </a:p>
          <a:p>
            <a:pPr marL="914400" lvl="1" indent="-457200" algn="l">
              <a:buFont typeface="Arial" panose="020B0604020202020204" pitchFamily="34" charset="0"/>
              <a:buChar char="•"/>
            </a:pPr>
            <a:endParaRPr lang="en-US" sz="1800" dirty="0"/>
          </a:p>
          <a:p>
            <a:pPr marL="742950" lvl="1" indent="-285750" algn="l">
              <a:buFont typeface="Arial" panose="020B0604020202020204" pitchFamily="34" charset="0"/>
              <a:buChar char="•"/>
            </a:pPr>
            <a:endParaRPr lang="en-US" sz="1800" dirty="0"/>
          </a:p>
          <a:p>
            <a:pPr lvl="1" algn="l"/>
            <a:endParaRPr lang="en-US" sz="1800" dirty="0"/>
          </a:p>
          <a:p>
            <a:pPr marL="457200" indent="-457200" algn="l">
              <a:buFont typeface="Wingdings" panose="05000000000000000000" pitchFamily="2" charset="2"/>
              <a:buChar char="§"/>
            </a:pPr>
            <a:endParaRPr lang="en-US" sz="2200" dirty="0"/>
          </a:p>
        </p:txBody>
      </p:sp>
    </p:spTree>
    <p:extLst>
      <p:ext uri="{BB962C8B-B14F-4D97-AF65-F5344CB8AC3E}">
        <p14:creationId xmlns:p14="http://schemas.microsoft.com/office/powerpoint/2010/main" val="1539469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4400" dirty="0"/>
              <a:t>Capital Construction Process</a:t>
            </a:r>
            <a:br>
              <a:rPr lang="en-US" sz="4800" dirty="0"/>
            </a:br>
            <a:r>
              <a:rPr lang="en-US" sz="2200" dirty="0"/>
              <a:t>702 KAR 4:160 – Guiding Questions</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342900" indent="-342900" algn="l">
              <a:buFont typeface="Wingdings" panose="05000000000000000000" pitchFamily="2" charset="2"/>
              <a:buChar char="§"/>
            </a:pPr>
            <a:endParaRPr lang="en-US" sz="2200" dirty="0">
              <a:highlight>
                <a:srgbClr val="FFFF00"/>
              </a:highlight>
            </a:endParaRPr>
          </a:p>
          <a:p>
            <a:pPr marL="342900" indent="-342900" algn="l">
              <a:buFont typeface="Wingdings" panose="05000000000000000000" pitchFamily="2" charset="2"/>
              <a:buChar char="§"/>
            </a:pPr>
            <a:r>
              <a:rPr lang="en-US" sz="2000" dirty="0"/>
              <a:t>What would be the district concerns for KDE review and comment of initial BG-1, revised BG-1, and BG-5? </a:t>
            </a:r>
          </a:p>
          <a:p>
            <a:pPr marL="342900" indent="-342900" algn="l">
              <a:buFont typeface="Wingdings" panose="05000000000000000000" pitchFamily="2" charset="2"/>
              <a:buChar char="§"/>
            </a:pPr>
            <a:r>
              <a:rPr lang="en-US" sz="2000" dirty="0"/>
              <a:t>With the shift to more local autonomy, what professional development or training opportunities are necessary for local facility leaders? </a:t>
            </a:r>
          </a:p>
          <a:p>
            <a:pPr marL="457200" indent="-457200" algn="l">
              <a:buFont typeface="Wingdings" panose="05000000000000000000" pitchFamily="2" charset="2"/>
              <a:buChar char="§"/>
            </a:pPr>
            <a:endParaRPr lang="en-US" sz="2200" dirty="0">
              <a:highlight>
                <a:srgbClr val="FFFF00"/>
              </a:highlight>
            </a:endParaRPr>
          </a:p>
          <a:p>
            <a:pPr lvl="1" algn="l"/>
            <a:endParaRPr lang="en-US" sz="1800" dirty="0"/>
          </a:p>
          <a:p>
            <a:pPr marL="457200" indent="-457200" algn="l">
              <a:buFont typeface="Wingdings" panose="05000000000000000000" pitchFamily="2" charset="2"/>
              <a:buChar char="§"/>
            </a:pPr>
            <a:endParaRPr lang="en-US" sz="2200" dirty="0"/>
          </a:p>
        </p:txBody>
      </p:sp>
    </p:spTree>
    <p:extLst>
      <p:ext uri="{BB962C8B-B14F-4D97-AF65-F5344CB8AC3E}">
        <p14:creationId xmlns:p14="http://schemas.microsoft.com/office/powerpoint/2010/main" val="160196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a:bodyPr>
          <a:lstStyle/>
          <a:p>
            <a:r>
              <a:rPr lang="en-US" sz="4400" dirty="0"/>
              <a:t>HB 678 Introduction (Cont.)</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457200" indent="-457200" algn="l">
              <a:buFont typeface="Wingdings" panose="05000000000000000000" pitchFamily="2" charset="2"/>
              <a:buChar char="§"/>
            </a:pPr>
            <a:r>
              <a:rPr lang="en-US" dirty="0"/>
              <a:t>KDE has 30 business days to approve: </a:t>
            </a:r>
          </a:p>
          <a:p>
            <a:pPr marL="914400" lvl="1" indent="-457200" algn="l">
              <a:buFont typeface="Arial" panose="020B0604020202020204" pitchFamily="34" charset="0"/>
              <a:buChar char="•"/>
            </a:pPr>
            <a:r>
              <a:rPr lang="en-US" dirty="0"/>
              <a:t>Completed District Facility Plans (DFP), requests for acquisition of property, and requests for disposal of property. </a:t>
            </a:r>
          </a:p>
          <a:p>
            <a:pPr marL="914400" lvl="1" indent="-457200" algn="l">
              <a:buFont typeface="Arial" panose="020B0604020202020204" pitchFamily="34" charset="0"/>
              <a:buChar char="•"/>
            </a:pPr>
            <a:r>
              <a:rPr lang="en-US" dirty="0"/>
              <a:t>As of January 10, 2023,  13 completed DFPs and 39 requests for acquisition or disposal of property. </a:t>
            </a:r>
          </a:p>
          <a:p>
            <a:pPr marL="914400" lvl="1" indent="-457200" algn="l">
              <a:buFont typeface="Arial" panose="020B0604020202020204" pitchFamily="34" charset="0"/>
              <a:buChar char="•"/>
            </a:pPr>
            <a:r>
              <a:rPr lang="en-US" dirty="0"/>
              <a:t>On average, 8.9 days for approval of DFPs and 10.4 days for property acquisition or disposal. </a:t>
            </a:r>
          </a:p>
          <a:p>
            <a:pPr marL="457200" indent="-457200" algn="l">
              <a:buFont typeface="Wingdings" panose="05000000000000000000" pitchFamily="2" charset="2"/>
              <a:buChar char="§"/>
            </a:pPr>
            <a:r>
              <a:rPr lang="en-US" dirty="0"/>
              <a:t>KDE to provide requested technical assistance and guidance to local boards.</a:t>
            </a:r>
          </a:p>
          <a:p>
            <a:pPr marL="457200" indent="-457200" algn="l">
              <a:buFont typeface="Wingdings" panose="05000000000000000000" pitchFamily="2" charset="2"/>
              <a:buChar char="§"/>
            </a:pPr>
            <a:r>
              <a:rPr lang="en-US" dirty="0"/>
              <a:t>BG-1 Project Applications are filed with KDE for record keeping and data collection. </a:t>
            </a:r>
          </a:p>
          <a:p>
            <a:endParaRPr lang="en-US" dirty="0"/>
          </a:p>
        </p:txBody>
      </p:sp>
    </p:spTree>
    <p:extLst>
      <p:ext uri="{BB962C8B-B14F-4D97-AF65-F5344CB8AC3E}">
        <p14:creationId xmlns:p14="http://schemas.microsoft.com/office/powerpoint/2010/main" val="216658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a:bodyPr>
          <a:lstStyle/>
          <a:p>
            <a:r>
              <a:rPr lang="en-US" sz="4400" dirty="0"/>
              <a:t>HB 678 Introduction (Cont.1)</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4231789"/>
          </a:xfrm>
        </p:spPr>
        <p:txBody>
          <a:bodyPr>
            <a:noAutofit/>
          </a:bodyPr>
          <a:lstStyle/>
          <a:p>
            <a:pPr marL="457200" indent="-457200" algn="l">
              <a:buFont typeface="Wingdings" panose="05000000000000000000" pitchFamily="2" charset="2"/>
              <a:buChar char="§"/>
            </a:pPr>
            <a:r>
              <a:rPr lang="en-US" dirty="0"/>
              <a:t>Act is retroactive and applicable to outstanding submissions and requests made prior to the effective date.</a:t>
            </a:r>
          </a:p>
          <a:p>
            <a:pPr marL="457200" indent="-457200" algn="l">
              <a:buFont typeface="Wingdings" panose="05000000000000000000" pitchFamily="2" charset="2"/>
              <a:buChar char="§"/>
            </a:pPr>
            <a:r>
              <a:rPr lang="en-US" dirty="0"/>
              <a:t>Districts may include extracurricular facilities in any priority on a district DFP (allows restricted funds to be utilized for extracurricular facilities). </a:t>
            </a:r>
          </a:p>
          <a:p>
            <a:pPr marL="457200" indent="-457200" algn="l">
              <a:buFont typeface="Wingdings" panose="05000000000000000000" pitchFamily="2" charset="2"/>
              <a:buChar char="§"/>
            </a:pPr>
            <a:r>
              <a:rPr lang="en-US" dirty="0"/>
              <a:t>KDE prior approval still required for federal funds.</a:t>
            </a:r>
          </a:p>
          <a:p>
            <a:endParaRPr lang="en-US" dirty="0"/>
          </a:p>
        </p:txBody>
      </p:sp>
    </p:spTree>
    <p:extLst>
      <p:ext uri="{BB962C8B-B14F-4D97-AF65-F5344CB8AC3E}">
        <p14:creationId xmlns:p14="http://schemas.microsoft.com/office/powerpoint/2010/main" val="2164220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109377"/>
            <a:ext cx="9144000" cy="837066"/>
          </a:xfrm>
        </p:spPr>
        <p:txBody>
          <a:bodyPr>
            <a:normAutofit/>
          </a:bodyPr>
          <a:lstStyle/>
          <a:p>
            <a:r>
              <a:rPr lang="en-US" sz="4400" dirty="0"/>
              <a:t>HB 678 Scope of Review</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203618"/>
            <a:ext cx="8159620" cy="4231789"/>
          </a:xfrm>
        </p:spPr>
        <p:txBody>
          <a:bodyPr>
            <a:noAutofit/>
          </a:bodyPr>
          <a:lstStyle/>
          <a:p>
            <a:pPr marL="457200" indent="-457200" algn="l">
              <a:buFont typeface="Wingdings" panose="05000000000000000000" pitchFamily="2" charset="2"/>
              <a:buChar char="§"/>
            </a:pPr>
            <a:r>
              <a:rPr lang="en-US" dirty="0"/>
              <a:t>By June 30, 2023, KDE shall conduct a review of administrative regulations, incorporated materials, design manuals, and district guidance materials relating to the construction, renovation, and modification of school facilities to identify inefficiencies in the review and approval process. </a:t>
            </a:r>
          </a:p>
          <a:p>
            <a:pPr marL="457200" indent="-457200" algn="l">
              <a:buFont typeface="Wingdings" panose="05000000000000000000" pitchFamily="2" charset="2"/>
              <a:buChar char="§"/>
            </a:pPr>
            <a:r>
              <a:rPr lang="en-US" dirty="0"/>
              <a:t>Identify needed updates to regulations/materials due to changing trends in facilities design, construction industry and economy.</a:t>
            </a:r>
          </a:p>
          <a:p>
            <a:pPr marL="457200" indent="-457200" algn="l">
              <a:buFont typeface="Wingdings" panose="05000000000000000000" pitchFamily="2" charset="2"/>
              <a:buChar char="§"/>
            </a:pPr>
            <a:r>
              <a:rPr lang="en-US" dirty="0"/>
              <a:t>Including most commonly granted waivers and make changes to eliminate them. </a:t>
            </a:r>
          </a:p>
          <a:p>
            <a:pPr marL="457200" indent="-457200" algn="l">
              <a:buFont typeface="Wingdings" panose="05000000000000000000" pitchFamily="2" charset="2"/>
              <a:buChar char="§"/>
            </a:pPr>
            <a:endParaRPr lang="en-US" dirty="0">
              <a:highlight>
                <a:srgbClr val="FFFF00"/>
              </a:highlight>
            </a:endParaRPr>
          </a:p>
          <a:p>
            <a:endParaRPr lang="en-US" dirty="0"/>
          </a:p>
        </p:txBody>
      </p:sp>
    </p:spTree>
    <p:extLst>
      <p:ext uri="{BB962C8B-B14F-4D97-AF65-F5344CB8AC3E}">
        <p14:creationId xmlns:p14="http://schemas.microsoft.com/office/powerpoint/2010/main" val="1456938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109377"/>
            <a:ext cx="9144000" cy="837066"/>
          </a:xfrm>
        </p:spPr>
        <p:txBody>
          <a:bodyPr>
            <a:normAutofit/>
          </a:bodyPr>
          <a:lstStyle/>
          <a:p>
            <a:r>
              <a:rPr lang="en-US" sz="4400" dirty="0"/>
              <a:t>HB 678 Scope of Review (Cont.)</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047111"/>
            <a:ext cx="8159620" cy="4231789"/>
          </a:xfrm>
        </p:spPr>
        <p:txBody>
          <a:bodyPr>
            <a:noAutofit/>
          </a:bodyPr>
          <a:lstStyle/>
          <a:p>
            <a:pPr marL="342900" indent="-342900" algn="l">
              <a:buFont typeface="Wingdings" panose="05000000000000000000" pitchFamily="2" charset="2"/>
              <a:buChar char="§"/>
            </a:pPr>
            <a:r>
              <a:rPr lang="en-US" dirty="0"/>
              <a:t>Review procedures for conducting reviews and approvals related to the funding, financing, design, construction, renovation, or modification of the district's facilities to increase efficiencies.</a:t>
            </a:r>
          </a:p>
          <a:p>
            <a:pPr marL="342900" indent="-342900" algn="l">
              <a:buFont typeface="Wingdings" panose="05000000000000000000" pitchFamily="2" charset="2"/>
              <a:buChar char="§"/>
            </a:pPr>
            <a:r>
              <a:rPr lang="en-US" dirty="0"/>
              <a:t>Consult with the Department of Housing, Buildings, and Construction regarding enforcement of administrative regulations. </a:t>
            </a:r>
          </a:p>
          <a:p>
            <a:pPr marL="342900" indent="-342900" algn="l">
              <a:buFont typeface="Wingdings" panose="05000000000000000000" pitchFamily="2" charset="2"/>
              <a:buChar char="§"/>
            </a:pPr>
            <a:r>
              <a:rPr lang="en-US" dirty="0"/>
              <a:t>By September 1, 2023, KDE shall submit the results of the required review to the legislature. The report may include suggested changes to statutes for the General Assembly to consider during the 2024 Regular Session. </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517378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275968"/>
            <a:ext cx="9144000" cy="837066"/>
          </a:xfrm>
        </p:spPr>
        <p:txBody>
          <a:bodyPr>
            <a:normAutofit/>
          </a:bodyPr>
          <a:lstStyle/>
          <a:p>
            <a:r>
              <a:rPr lang="en-US" sz="4400" dirty="0"/>
              <a:t>HB 678 Provisions to Retain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113034"/>
            <a:ext cx="8159620" cy="4231789"/>
          </a:xfrm>
        </p:spPr>
        <p:txBody>
          <a:bodyPr>
            <a:noAutofit/>
          </a:bodyPr>
          <a:lstStyle/>
          <a:p>
            <a:pPr algn="l"/>
            <a:r>
              <a:rPr lang="en-US" sz="2000" dirty="0"/>
              <a:t>KDE is supportive of permanent statutory revisions to effectuate the following: </a:t>
            </a:r>
          </a:p>
          <a:p>
            <a:pPr marL="457200" indent="-457200" algn="l">
              <a:buFont typeface="Wingdings" panose="05000000000000000000" pitchFamily="2" charset="2"/>
              <a:buChar char="§"/>
            </a:pPr>
            <a:r>
              <a:rPr lang="en-US" sz="2000" dirty="0"/>
              <a:t>Local boards may continue to operate under provisions of HB 678 which allow them to approve their own funding, financing, design, construction, renovation, or modifications of the district's facilities without KDE prior approval with appropriate professional development of district staff.</a:t>
            </a:r>
          </a:p>
          <a:p>
            <a:pPr marL="457200" indent="-457200" algn="l">
              <a:buFont typeface="Wingdings" panose="05000000000000000000" pitchFamily="2" charset="2"/>
              <a:buChar char="§"/>
            </a:pPr>
            <a:r>
              <a:rPr lang="en-US" sz="2000" dirty="0"/>
              <a:t>Approval of a complete district facility plan, a request for acquisition of property, or a request for disposal of surplus property within 30 business days by KDE.</a:t>
            </a:r>
          </a:p>
          <a:p>
            <a:pPr marL="457200" indent="-457200" algn="l">
              <a:buFont typeface="Wingdings" panose="05000000000000000000" pitchFamily="2" charset="2"/>
              <a:buChar char="§"/>
            </a:pPr>
            <a:r>
              <a:rPr lang="en-US" sz="2000" dirty="0"/>
              <a:t>Capital funds usage being approved by local boards of education in compliance with KRS 157.420.</a:t>
            </a:r>
          </a:p>
          <a:p>
            <a:pPr marL="457200" indent="-457200" algn="l">
              <a:buFont typeface="Wingdings" panose="05000000000000000000" pitchFamily="2" charset="2"/>
              <a:buChar char="§"/>
            </a:pPr>
            <a:r>
              <a:rPr lang="en-US" sz="2000" dirty="0"/>
              <a:t>Continued use of restricted funds on extracurricular facilities. </a:t>
            </a:r>
          </a:p>
          <a:p>
            <a:pPr marL="457200" indent="-457200" algn="l">
              <a:buFont typeface="Wingdings" panose="05000000000000000000" pitchFamily="2" charset="2"/>
              <a:buChar char="§"/>
            </a:pPr>
            <a:r>
              <a:rPr lang="en-US" sz="2000" dirty="0"/>
              <a:t>Local board approval of agreements previously approved by KDE. </a:t>
            </a:r>
          </a:p>
          <a:p>
            <a:endParaRPr lang="en-US" dirty="0"/>
          </a:p>
        </p:txBody>
      </p:sp>
    </p:spTree>
    <p:extLst>
      <p:ext uri="{BB962C8B-B14F-4D97-AF65-F5344CB8AC3E}">
        <p14:creationId xmlns:p14="http://schemas.microsoft.com/office/powerpoint/2010/main" val="1830736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4900" dirty="0"/>
              <a:t>Planning Manual</a:t>
            </a:r>
            <a:br>
              <a:rPr lang="en-US" sz="4800" dirty="0"/>
            </a:br>
            <a:r>
              <a:rPr lang="en-US" sz="2200" dirty="0"/>
              <a:t>702 KAR 4:180 </a:t>
            </a:r>
            <a:endParaRPr lang="en-US" sz="4800"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1223371"/>
          </a:xfrm>
        </p:spPr>
        <p:txBody>
          <a:bodyPr>
            <a:noAutofit/>
          </a:bodyPr>
          <a:lstStyle/>
          <a:p>
            <a:pPr algn="l"/>
            <a:r>
              <a:rPr lang="en-US" sz="2100" dirty="0"/>
              <a:t>Summary of changes: </a:t>
            </a:r>
          </a:p>
          <a:p>
            <a:pPr marL="457200" indent="-457200" algn="l">
              <a:buFont typeface="Wingdings" panose="05000000000000000000" pitchFamily="2" charset="2"/>
              <a:buChar char="§"/>
            </a:pPr>
            <a:r>
              <a:rPr lang="en-US" sz="2100" dirty="0"/>
              <a:t>Reduce LPC membership based on district size. </a:t>
            </a:r>
          </a:p>
          <a:p>
            <a:pPr algn="l"/>
            <a:r>
              <a:rPr lang="en-US" sz="2100" dirty="0"/>
              <a:t>Current LPC selection.</a:t>
            </a:r>
          </a:p>
        </p:txBody>
      </p:sp>
      <p:pic>
        <p:nvPicPr>
          <p:cNvPr id="5" name="Picture 4" descr="Table 101.2 &#10;&#10;First row list the Number of Schools per District: 1 school, 2 schools, 3 Schools, 4 Schools and more. &#10;&#10;Second row lists the Superintendent* role which has 1 member for 1 school, 1 member for 2 schools, 1 member for 3 schools, 1 member for 4 schools or more. &#10;&#10;Third row lists the Parent role which has 2 members for 1 school, 2 members for 2 schools, 3 members for 3 schools, 4 members for 4 schools or more. &#10;&#10;Forth row lists the Teacher role which has 1 member for 1 school, 2 members for 2 schools, 3 members for 3 schools, 4 members for 4 schools or more. &#10;&#10;Fifth row lists the Building Administrator role which has 1 member for 1 school, 2 members for 2 schools, 3 members for 3 schools, 4 members for 4 schools or more. &#10;&#10;Sixth row lists the District Facility Director role which has 1 member for 1 school, 1 member for 2 schools, 1 member for 3 schools, 1 member for 4 schools or more. &#10;&#10;Row 7 lists the Central Office Staff role which has 1 member for 1 school, 1 members for 2 schools, 1 members for 3 schools, 4 members for 4 schools or more. &#10;&#10;Row 8 lists the Community Leader role which has 1 member for 1 school, 1 member for 2 schools, 2 members for 3 schools, 3 members for 4 schools or more. &#10;&#10;Row 9 lists the Board Member role which has 1 member for 1 school, 1 member for 2 schools, 1 member for 3 schools, 1 member for 4 schools or more. &#10;&#10;Row 10 lists the Local Building/Zoning  role which has 1 member for 1 school, 1 member for 2 schools, 1 member for 3 schools, 1 member for 4 schools or more. &#10;&#10;Row 11 list all totals, 10 members for 1 school, 12 members for 2 schools, 16 members for 3 schools. 20 members for 4 schools and more. &#10;&#10;Row 12 list * The superintendent or designee serves as a non-voting member. &#10;">
            <a:extLst>
              <a:ext uri="{FF2B5EF4-FFF2-40B4-BE49-F238E27FC236}">
                <a16:creationId xmlns:a16="http://schemas.microsoft.com/office/drawing/2014/main" id="{09299248-2665-338D-FE7E-EB5580049F6B}"/>
              </a:ext>
            </a:extLst>
          </p:cNvPr>
          <p:cNvPicPr>
            <a:picLocks noChangeAspect="1"/>
          </p:cNvPicPr>
          <p:nvPr/>
        </p:nvPicPr>
        <p:blipFill>
          <a:blip r:embed="rId2"/>
          <a:stretch>
            <a:fillRect/>
          </a:stretch>
        </p:blipFill>
        <p:spPr>
          <a:xfrm>
            <a:off x="4878705" y="2603819"/>
            <a:ext cx="5482590" cy="3050796"/>
          </a:xfrm>
          <a:prstGeom prst="rect">
            <a:avLst/>
          </a:prstGeom>
        </p:spPr>
      </p:pic>
    </p:spTree>
    <p:extLst>
      <p:ext uri="{BB962C8B-B14F-4D97-AF65-F5344CB8AC3E}">
        <p14:creationId xmlns:p14="http://schemas.microsoft.com/office/powerpoint/2010/main" val="1142262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3048000" y="499902"/>
            <a:ext cx="9144000" cy="837066"/>
          </a:xfrm>
        </p:spPr>
        <p:txBody>
          <a:bodyPr>
            <a:normAutofit fontScale="90000"/>
          </a:bodyPr>
          <a:lstStyle/>
          <a:p>
            <a:r>
              <a:rPr lang="en-US" sz="4900" dirty="0"/>
              <a:t>Planning Manual (Cont.) </a:t>
            </a:r>
            <a:br>
              <a:rPr lang="en-US" sz="4800" dirty="0"/>
            </a:br>
            <a:r>
              <a:rPr lang="en-US" sz="2200" dirty="0"/>
              <a:t>702 KAR 4:180 </a:t>
            </a:r>
            <a:endParaRPr lang="en-US" sz="4800"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3600062" y="1387749"/>
            <a:ext cx="8159620" cy="375737"/>
          </a:xfrm>
        </p:spPr>
        <p:txBody>
          <a:bodyPr>
            <a:noAutofit/>
          </a:bodyPr>
          <a:lstStyle/>
          <a:p>
            <a:pPr algn="l"/>
            <a:r>
              <a:rPr lang="en-US" sz="2100" dirty="0"/>
              <a:t>Proposed LPC selection.</a:t>
            </a:r>
          </a:p>
          <a:p>
            <a:pPr algn="l"/>
            <a:r>
              <a:rPr lang="en-US" sz="2200" dirty="0"/>
              <a:t> </a:t>
            </a:r>
          </a:p>
        </p:txBody>
      </p:sp>
      <p:pic>
        <p:nvPicPr>
          <p:cNvPr id="8" name="Picture 7" descr="Table 101.2 &#10;&#10;First row list the Number of School Centers: 1 to 3 schools, 4 to 6 schools, 7 to 9 Schools, 10+ Schools. &#10;&#10;Second row lists the Superintendent* role which has 1 member for 1 to 3 school, 1 member for 4 to 6 schools, 1 member for 7 to 9 schools, 1 member for 10+ schools or more. &#10;&#10;Third row lists the Parent role which has 1 member for 1 to 3 schools, 2 members for 4 to 6 schools, 3 members for 7 to 9 schools, and 4 members for 10+ schools.  &#10;&#10;Forth row lists the Teacher role which has 1 member for 1 to 3 school, 2 members for 4 to 6 schools, 3 members for 7 to 9 schools, 4 members for 10+ schools or more. &#10;&#10;Fifth row lists the Building Administrator role which has 1 member for 1 to 3 schools, 2 members for 4 to 6 schools, 3 members for 7 to 9 schools, and 4 members for 10+ schools.  &#10;&#10;Row 6 row lists the District Facility Director* role which has 1 member for 1 to 3 schools, 1 member for 4 to 6 schools, 1 member for 7 to 9 schools, and 1 member for 10+ schools.  &#10;&#10;Row 7 row lists the Central Office Staff* role which has 1 member for 1 to 3 schools, 1 member for 4 to 6 schools, 1 member for 7 to 9 schools, and 1 member for 10+ schools.&#10;&#10;Districts with 1 to 3 schools can have 1 District Facility Director or a Central Office Staff. &#10;&#10;Row 8 row lists the Community Leader role which has 1 member for 1 to 3 schools, 1 member for 4 to 6 schools, 1 member for 7 to 9 schools, and 1 member for 10+ schools.&#10;&#10;Row 9 row lists the Board Member role which has 1 member for 1 to 3 schools, 1 member for 4 to 6 schools, 1 member for 7 to 9 schools, and 1 member for 10+ schools.&#10;&#10;Row 10 row lists the Local Building/Zoning Official role which has 1 member for 1 to 3 schools, 1 member for 4 to 6 schools, 1 member for 7 to 9 schools, and 1 member for 10+ schools.&#10;&#10;Row 11 list totals, 7+1 for 1 to 3 schools, 11+1 for 4 to 6 schools, 15+1 for 7 to 9 schools, 19+1 for the 10+ schools. &#10;&#10;Row 12 &#10;* The Superintendent or designee serves as a non-voting member. &#10;* One districtwide person may be chosen between Facilities Director and Central Office staff for 1 to 3 schools. &#10;">
            <a:extLst>
              <a:ext uri="{FF2B5EF4-FFF2-40B4-BE49-F238E27FC236}">
                <a16:creationId xmlns:a16="http://schemas.microsoft.com/office/drawing/2014/main" id="{5A1E38C3-2A6F-1B6A-A9BD-AC46E599ACF0}"/>
              </a:ext>
            </a:extLst>
          </p:cNvPr>
          <p:cNvPicPr>
            <a:picLocks noChangeAspect="1"/>
          </p:cNvPicPr>
          <p:nvPr/>
        </p:nvPicPr>
        <p:blipFill>
          <a:blip r:embed="rId2"/>
          <a:stretch>
            <a:fillRect/>
          </a:stretch>
        </p:blipFill>
        <p:spPr>
          <a:xfrm>
            <a:off x="4798559" y="1814267"/>
            <a:ext cx="5762625" cy="3810000"/>
          </a:xfrm>
          <a:prstGeom prst="rect">
            <a:avLst/>
          </a:prstGeom>
        </p:spPr>
      </p:pic>
    </p:spTree>
    <p:extLst>
      <p:ext uri="{BB962C8B-B14F-4D97-AF65-F5344CB8AC3E}">
        <p14:creationId xmlns:p14="http://schemas.microsoft.com/office/powerpoint/2010/main" val="3622334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2023-02-23T05:00:00+00:00</Publication_x0020_Date>
    <Audience1 xmlns="3a62de7d-ba57-4f43-9dae-9623ba637be0"/>
    <_dlc_DocId xmlns="3a62de7d-ba57-4f43-9dae-9623ba637be0">KYED-258-877</_dlc_DocId>
    <_dlc_DocIdUrl xmlns="3a62de7d-ba57-4f43-9dae-9623ba637be0">
      <Url>https://www.education.ky.gov/districts/fac/_layouts/15/DocIdRedir.aspx?ID=KYED-258-877</Url>
      <Description>KYED-258-877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DC2A4A-D15A-4FCF-B8ED-16E32D0845A6}">
  <ds:schemaRefs>
    <ds:schemaRef ds:uri="http://schemas.microsoft.com/sharepoint/v3/contenttype/forms"/>
  </ds:schemaRefs>
</ds:datastoreItem>
</file>

<file path=customXml/itemProps2.xml><?xml version="1.0" encoding="utf-8"?>
<ds:datastoreItem xmlns:ds="http://schemas.openxmlformats.org/officeDocument/2006/customXml" ds:itemID="{A2F4A45A-4571-483D-BA36-734F899532F8}"/>
</file>

<file path=customXml/itemProps3.xml><?xml version="1.0" encoding="utf-8"?>
<ds:datastoreItem xmlns:ds="http://schemas.openxmlformats.org/officeDocument/2006/customXml" ds:itemID="{C523462E-756B-41D6-B1F9-6F638FA4CEB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b98a6ce9-0f37-4d1a-9413-8b293d61c5a5"/>
    <ds:schemaRef ds:uri="44c84543-5c2b-481d-8b4a-11730643c370"/>
    <ds:schemaRef ds:uri="http://www.w3.org/XML/1998/namespace"/>
  </ds:schemaRefs>
</ds:datastoreItem>
</file>

<file path=customXml/itemProps4.xml><?xml version="1.0" encoding="utf-8"?>
<ds:datastoreItem xmlns:ds="http://schemas.openxmlformats.org/officeDocument/2006/customXml" ds:itemID="{71E5DC66-48BE-4345-AEAC-0195254F733A}"/>
</file>

<file path=docProps/app.xml><?xml version="1.0" encoding="utf-8"?>
<Properties xmlns="http://schemas.openxmlformats.org/officeDocument/2006/extended-properties" xmlns:vt="http://schemas.openxmlformats.org/officeDocument/2006/docPropsVTypes">
  <Template>Reg Revision - Task Force Feedback</Template>
  <TotalTime>4724</TotalTime>
  <Words>1723</Words>
  <Application>Microsoft Office PowerPoint</Application>
  <PresentationFormat>Widescreen</PresentationFormat>
  <Paragraphs>144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Book</vt:lpstr>
      <vt:lpstr>Franklin Gothic Medium</vt:lpstr>
      <vt:lpstr>Wingdings</vt:lpstr>
      <vt:lpstr>Office Theme</vt:lpstr>
      <vt:lpstr>Facilities Reg Revision</vt:lpstr>
      <vt:lpstr>HB 678 Introduction</vt:lpstr>
      <vt:lpstr>HB 678 Introduction (Cont.)</vt:lpstr>
      <vt:lpstr>HB 678 Introduction (Cont.1)</vt:lpstr>
      <vt:lpstr>HB 678 Scope of Review</vt:lpstr>
      <vt:lpstr>HB 678 Scope of Review (Cont.)</vt:lpstr>
      <vt:lpstr>HB 678 Provisions to Retain</vt:lpstr>
      <vt:lpstr>Planning Manual 702 KAR 4:180 </vt:lpstr>
      <vt:lpstr>Planning Manual (Cont.)  702 KAR 4:180 </vt:lpstr>
      <vt:lpstr>Planning Manual (Cont.1)  702 KAR 4:180 </vt:lpstr>
      <vt:lpstr>Planning Manual (Cont.2)  702 KAR 4:180 </vt:lpstr>
      <vt:lpstr>Planning Manual 702 KAR 4:180 – Guiding Questions</vt:lpstr>
      <vt:lpstr>Building Sites; Inspection &amp; Approval | Easements 702 KAR 4:050</vt:lpstr>
      <vt:lpstr>Building Sites; Inspection &amp; Approval | Easements 702 KAR 4:050 Cont. </vt:lpstr>
      <vt:lpstr>Building Sites; Inspection &amp; Approval | Easements 702 KAR 4:050 – Guiding Questions</vt:lpstr>
      <vt:lpstr>Planning Manual &amp; Facilities Analysis  702 KAR 4:180 (Chapter 3) as informed by 702 KAR 4:170 </vt:lpstr>
      <vt:lpstr>Planning Manual &amp; Facilities Analysis (Cont.) 702 KAR 4:180 (Chapter 3) as informed by 702 KAR 4:170 </vt:lpstr>
      <vt:lpstr>Planning Manual &amp; Facilities Analysis (Cont.1) 702 KAR 4:180 (Chapter 3) as informed by 702 KAR 4:170 </vt:lpstr>
      <vt:lpstr>Planning Manual &amp; Facilities Analysis  702 KAR 4:180 (Chapter 3) as informed by 702 KAR 4:170 Guiding Questions </vt:lpstr>
      <vt:lpstr>Capital Construction Process  702 KAR 4:160 </vt:lpstr>
      <vt:lpstr>Capital Construction Process (Cont.) 702 KAR 4:160</vt:lpstr>
      <vt:lpstr>Capital Construction Process (Cont.1) 702 KAR 4:160</vt:lpstr>
      <vt:lpstr>Capital Construction Process 702 KAR 4:160 – Guiding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Reg Revision</dc:title>
  <dc:creator>Lopetegui-Pineda, Oxana - Division of District Support</dc:creator>
  <cp:lastModifiedBy>Galloway, Patrick - Division of District Support</cp:lastModifiedBy>
  <cp:revision>5</cp:revision>
  <dcterms:created xsi:type="dcterms:W3CDTF">2023-02-06T15:09:15Z</dcterms:created>
  <dcterms:modified xsi:type="dcterms:W3CDTF">2023-02-23T19:32:44Z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882b2347-61bf-4902-a8bb-d46262f102c4</vt:lpwstr>
  </property>
</Properties>
</file>