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diagrams/data1.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diagrams/data2.xml" ContentType="application/vnd.openxmlformats-officedocument.drawingml.diagramData+xml"/>
  <Override PartName="/ppt/diagrams/data3.xml" ContentType="application/vnd.openxmlformats-officedocument.drawingml.diagramData+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colors2.xml" ContentType="application/vnd.openxmlformats-officedocument.drawingml.diagramColors+xml"/>
  <Override PartName="/ppt/diagrams/drawing2.xml" ContentType="application/vnd.ms-office.drawingml.diagramDrawing+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customXml/itemProps3.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17" r:id="rId5"/>
  </p:sldMasterIdLst>
  <p:notesMasterIdLst>
    <p:notesMasterId r:id="rId32"/>
  </p:notesMasterIdLst>
  <p:sldIdLst>
    <p:sldId id="256" r:id="rId6"/>
    <p:sldId id="281" r:id="rId7"/>
    <p:sldId id="257" r:id="rId8"/>
    <p:sldId id="271" r:id="rId9"/>
    <p:sldId id="276" r:id="rId10"/>
    <p:sldId id="278" r:id="rId11"/>
    <p:sldId id="265" r:id="rId12"/>
    <p:sldId id="263" r:id="rId13"/>
    <p:sldId id="258" r:id="rId14"/>
    <p:sldId id="259" r:id="rId15"/>
    <p:sldId id="260" r:id="rId16"/>
    <p:sldId id="261" r:id="rId17"/>
    <p:sldId id="264" r:id="rId18"/>
    <p:sldId id="266" r:id="rId19"/>
    <p:sldId id="277" r:id="rId20"/>
    <p:sldId id="275" r:id="rId21"/>
    <p:sldId id="267" r:id="rId22"/>
    <p:sldId id="274" r:id="rId23"/>
    <p:sldId id="279" r:id="rId24"/>
    <p:sldId id="280" r:id="rId25"/>
    <p:sldId id="268" r:id="rId26"/>
    <p:sldId id="269" r:id="rId27"/>
    <p:sldId id="270" r:id="rId28"/>
    <p:sldId id="262" r:id="rId29"/>
    <p:sldId id="273" r:id="rId30"/>
    <p:sldId id="27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urner, Rosalind - Division of Communications" initials="TR-DoC" lastIdx="1" clrIdx="0">
    <p:extLst>
      <p:ext uri="{19B8F6BF-5375-455C-9EA6-DF929625EA0E}">
        <p15:presenceInfo xmlns:p15="http://schemas.microsoft.com/office/powerpoint/2012/main" userId="S::rosalind.turner@education.ky.gov::7c9c7ca7-1d99-46ec-ad67-a660f1da40f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02649"/>
    <a:srgbClr val="0077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491BC3-47F1-4D59-A90A-F0688D58DC39}" v="24" dt="2021-12-13T18:14:21.079"/>
    <p1510:client id="{1403A5A7-D3DD-4EFB-9637-35C12EF3562E}" v="5" dt="2022-01-06T17:09:48.997"/>
    <p1510:client id="{54DAE4D3-1FC9-4127-92DA-192A5AFB783B}" v="2" dt="2022-01-06T15:39:17.619"/>
    <p1510:client id="{877A38A1-2D0B-BD87-E002-E4C6C203C732}" v="1" dt="2022-01-03T19:53:10.918"/>
    <p1510:client id="{89DE89B7-BE7C-47BC-B0A0-E58C92473DFF}" v="4" dt="2022-01-06T17:10:53.285"/>
    <p1510:client id="{B43836DD-8425-4714-BCEB-587CA58029DA}" v="63" dt="2022-01-06T16:09:58.7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369" autoAdjust="0"/>
    <p:restoredTop sz="86385" autoAdjust="0"/>
  </p:normalViewPr>
  <p:slideViewPr>
    <p:cSldViewPr snapToGrid="0">
      <p:cViewPr varScale="1">
        <p:scale>
          <a:sx n="98" d="100"/>
          <a:sy n="98" d="100"/>
        </p:scale>
        <p:origin x="276" y="90"/>
      </p:cViewPr>
      <p:guideLst/>
    </p:cSldViewPr>
  </p:slideViewPr>
  <p:outlineViewPr>
    <p:cViewPr>
      <p:scale>
        <a:sx n="33" d="100"/>
        <a:sy n="33" d="100"/>
      </p:scale>
      <p:origin x="0" y="-1197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ustomXml" Target="../customXml/item4.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E6B680-EDD6-462D-A613-D93424A8038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C14AE66-AAAF-4358-985C-E04F08073437}">
      <dgm:prSet custT="1"/>
      <dgm:spPr/>
      <dgm:t>
        <a:bodyPr/>
        <a:lstStyle/>
        <a:p>
          <a:r>
            <a:rPr lang="en-US" sz="1200" dirty="0"/>
            <a:t>Diseases caused by microbes and that spread. The reason for most sick days for both kids and teachers is an infectious disease. There are many from the common cold, ear infections, tonsillitis and the flu (influenza) to pneumonia and mononucleosis</a:t>
          </a:r>
        </a:p>
      </dgm:t>
    </dgm:pt>
    <dgm:pt modelId="{63611C4C-CAB9-433D-85F2-A5E78F85F934}" type="parTrans" cxnId="{C0CCA5FA-1049-46D3-9D0F-9B548B4F3CFA}">
      <dgm:prSet/>
      <dgm:spPr/>
      <dgm:t>
        <a:bodyPr/>
        <a:lstStyle/>
        <a:p>
          <a:endParaRPr lang="en-US"/>
        </a:p>
      </dgm:t>
    </dgm:pt>
    <dgm:pt modelId="{4A769F07-16E4-4213-B0B6-57DA9AC3399F}" type="sibTrans" cxnId="{C0CCA5FA-1049-46D3-9D0F-9B548B4F3CFA}">
      <dgm:prSet/>
      <dgm:spPr/>
      <dgm:t>
        <a:bodyPr/>
        <a:lstStyle/>
        <a:p>
          <a:endParaRPr lang="en-US"/>
        </a:p>
      </dgm:t>
    </dgm:pt>
    <dgm:pt modelId="{55D6E1C2-F9B5-4E77-B885-191B99FBB011}">
      <dgm:prSet custT="1"/>
      <dgm:spPr/>
      <dgm:t>
        <a:bodyPr/>
        <a:lstStyle/>
        <a:p>
          <a:r>
            <a:rPr lang="en-US" sz="1200" dirty="0"/>
            <a:t>Caused by microbes — organisms too small to be visible to the naked eye. The most common infectious disease-causing microbes are bacteria, viruses, fungi and protozoa (a type of parasite)</a:t>
          </a:r>
        </a:p>
      </dgm:t>
    </dgm:pt>
    <dgm:pt modelId="{C9EB14C0-1050-4533-86D9-7D7EA958E219}" type="parTrans" cxnId="{85E1F65E-46CE-4454-9F60-D2A9D06AE1E1}">
      <dgm:prSet/>
      <dgm:spPr/>
      <dgm:t>
        <a:bodyPr/>
        <a:lstStyle/>
        <a:p>
          <a:endParaRPr lang="en-US"/>
        </a:p>
      </dgm:t>
    </dgm:pt>
    <dgm:pt modelId="{9F5B7BCB-4EFD-4CB9-844F-CC21AF80C996}" type="sibTrans" cxnId="{85E1F65E-46CE-4454-9F60-D2A9D06AE1E1}">
      <dgm:prSet/>
      <dgm:spPr/>
      <dgm:t>
        <a:bodyPr/>
        <a:lstStyle/>
        <a:p>
          <a:endParaRPr lang="en-US"/>
        </a:p>
      </dgm:t>
    </dgm:pt>
    <dgm:pt modelId="{F60C77D8-9FD0-40AD-93F6-E3A1DA482629}">
      <dgm:prSet custT="1"/>
      <dgm:spPr/>
      <dgm:t>
        <a:bodyPr/>
        <a:lstStyle/>
        <a:p>
          <a:r>
            <a:rPr lang="en-US" sz="1200" dirty="0"/>
            <a:t>The diseases may be passed from person-to-person (for example, if someone coughs or sneezes on another person). Sometimes, the disease is passed through another medium, for example, by drinking water or eating food infected with bacteria</a:t>
          </a:r>
        </a:p>
      </dgm:t>
    </dgm:pt>
    <dgm:pt modelId="{D334F289-5D65-4E3E-982B-623857286979}" type="parTrans" cxnId="{08DC8758-2E97-4C25-BC18-08422E74EC6D}">
      <dgm:prSet/>
      <dgm:spPr/>
      <dgm:t>
        <a:bodyPr/>
        <a:lstStyle/>
        <a:p>
          <a:endParaRPr lang="en-US"/>
        </a:p>
      </dgm:t>
    </dgm:pt>
    <dgm:pt modelId="{F4B2848D-3D66-4B0B-8F7B-75DAED2E175E}" type="sibTrans" cxnId="{08DC8758-2E97-4C25-BC18-08422E74EC6D}">
      <dgm:prSet/>
      <dgm:spPr/>
      <dgm:t>
        <a:bodyPr/>
        <a:lstStyle/>
        <a:p>
          <a:endParaRPr lang="en-US"/>
        </a:p>
      </dgm:t>
    </dgm:pt>
    <dgm:pt modelId="{951551B3-59EA-475B-A744-AAA5601A14A8}">
      <dgm:prSet custT="1"/>
      <dgm:spPr/>
      <dgm:t>
        <a:bodyPr/>
        <a:lstStyle/>
        <a:p>
          <a:r>
            <a:rPr lang="en-US" sz="1200" dirty="0"/>
            <a:t>Some diseases, such as Lyme disease, are passed from an animal carrier (including insects and worms) to humans. Deer ticks pick up Lyme disease from small animals such as mice (who don’t even get sick from the disease), lay their eggs and travel around on deer, and sometimes end up on humans who can get sick if bitten. (Ticks, fleas, mosquitoes, flies and cockroaches all can carry disease, so it is best to protect your body, food, water and homes from them.)</a:t>
          </a:r>
        </a:p>
      </dgm:t>
    </dgm:pt>
    <dgm:pt modelId="{121F4261-AF4E-44BD-A5AF-7DB4E95BDF47}" type="parTrans" cxnId="{5D967A91-0E5B-445C-A4E7-F0188A8F3691}">
      <dgm:prSet/>
      <dgm:spPr/>
      <dgm:t>
        <a:bodyPr/>
        <a:lstStyle/>
        <a:p>
          <a:endParaRPr lang="en-US"/>
        </a:p>
      </dgm:t>
    </dgm:pt>
    <dgm:pt modelId="{2B66A4A5-DEE5-462D-8DB1-3E43BAE1F50A}" type="sibTrans" cxnId="{5D967A91-0E5B-445C-A4E7-F0188A8F3691}">
      <dgm:prSet/>
      <dgm:spPr/>
      <dgm:t>
        <a:bodyPr/>
        <a:lstStyle/>
        <a:p>
          <a:endParaRPr lang="en-US"/>
        </a:p>
      </dgm:t>
    </dgm:pt>
    <dgm:pt modelId="{98A4262E-224B-4AA5-9F7C-4573598DD17C}">
      <dgm:prSet custT="1"/>
      <dgm:spPr/>
      <dgm:t>
        <a:bodyPr/>
        <a:lstStyle/>
        <a:p>
          <a:r>
            <a:rPr lang="en-US" sz="1200" dirty="0"/>
            <a:t>Sometimes, infectious diseases develop new strains that resist older treatments. During the 1980s, tuberculosis (TB) — a disease that had nearly been eliminated in developed countries through successful treatments with antibiotics — reemerged</a:t>
          </a:r>
        </a:p>
      </dgm:t>
    </dgm:pt>
    <dgm:pt modelId="{B3382D68-CA56-44FF-AE03-B97851E15A3D}" type="parTrans" cxnId="{B660C6E8-9669-47B9-BE0C-8D2AF7BE441D}">
      <dgm:prSet/>
      <dgm:spPr/>
      <dgm:t>
        <a:bodyPr/>
        <a:lstStyle/>
        <a:p>
          <a:endParaRPr lang="en-US"/>
        </a:p>
      </dgm:t>
    </dgm:pt>
    <dgm:pt modelId="{BC1F825C-1BF7-47BB-8B7F-8736C323FF2F}" type="sibTrans" cxnId="{B660C6E8-9669-47B9-BE0C-8D2AF7BE441D}">
      <dgm:prSet/>
      <dgm:spPr/>
      <dgm:t>
        <a:bodyPr/>
        <a:lstStyle/>
        <a:p>
          <a:endParaRPr lang="en-US"/>
        </a:p>
      </dgm:t>
    </dgm:pt>
    <dgm:pt modelId="{7ACD9CF3-09B9-4E12-9905-939AB74C8347}">
      <dgm:prSet custT="1"/>
      <dgm:spPr/>
      <dgm:t>
        <a:bodyPr/>
        <a:lstStyle/>
        <a:p>
          <a:r>
            <a:rPr lang="en-US" sz="1200" dirty="0"/>
            <a:t>In some cases, the new strain of TB was drug-resistant (antibiotics that worked before now did not work)</a:t>
          </a:r>
        </a:p>
      </dgm:t>
    </dgm:pt>
    <dgm:pt modelId="{F1E21B3A-48CC-465C-A3FE-B9DCD9F66522}" type="parTrans" cxnId="{B26E0A3F-8433-43CC-A120-EE63961DB83F}">
      <dgm:prSet/>
      <dgm:spPr/>
      <dgm:t>
        <a:bodyPr/>
        <a:lstStyle/>
        <a:p>
          <a:endParaRPr lang="en-US"/>
        </a:p>
      </dgm:t>
    </dgm:pt>
    <dgm:pt modelId="{A7EB81E9-93B2-4ED7-A0B6-35D323B189B3}" type="sibTrans" cxnId="{B26E0A3F-8433-43CC-A120-EE63961DB83F}">
      <dgm:prSet/>
      <dgm:spPr/>
      <dgm:t>
        <a:bodyPr/>
        <a:lstStyle/>
        <a:p>
          <a:endParaRPr lang="en-US"/>
        </a:p>
      </dgm:t>
    </dgm:pt>
    <dgm:pt modelId="{C14087FB-A84C-4EB7-A936-4B499F4780CE}" type="pres">
      <dgm:prSet presAssocID="{F4E6B680-EDD6-462D-A613-D93424A8038A}" presName="linear" presStyleCnt="0">
        <dgm:presLayoutVars>
          <dgm:animLvl val="lvl"/>
          <dgm:resizeHandles val="exact"/>
        </dgm:presLayoutVars>
      </dgm:prSet>
      <dgm:spPr/>
    </dgm:pt>
    <dgm:pt modelId="{12BD3047-5D80-4F49-8B5D-2BF6EB4830F7}" type="pres">
      <dgm:prSet presAssocID="{0C14AE66-AAAF-4358-985C-E04F08073437}" presName="parentText" presStyleLbl="node1" presStyleIdx="0" presStyleCnt="6">
        <dgm:presLayoutVars>
          <dgm:chMax val="0"/>
          <dgm:bulletEnabled val="1"/>
        </dgm:presLayoutVars>
      </dgm:prSet>
      <dgm:spPr/>
    </dgm:pt>
    <dgm:pt modelId="{C77B30BB-D22F-416B-98B1-813C3A809852}" type="pres">
      <dgm:prSet presAssocID="{4A769F07-16E4-4213-B0B6-57DA9AC3399F}" presName="spacer" presStyleCnt="0"/>
      <dgm:spPr/>
    </dgm:pt>
    <dgm:pt modelId="{1037BC44-6E5C-4811-BD60-94D07DF74327}" type="pres">
      <dgm:prSet presAssocID="{55D6E1C2-F9B5-4E77-B885-191B99FBB011}" presName="parentText" presStyleLbl="node1" presStyleIdx="1" presStyleCnt="6">
        <dgm:presLayoutVars>
          <dgm:chMax val="0"/>
          <dgm:bulletEnabled val="1"/>
        </dgm:presLayoutVars>
      </dgm:prSet>
      <dgm:spPr/>
    </dgm:pt>
    <dgm:pt modelId="{0A214A88-698F-4DF7-ABCA-0C1D3CD0047A}" type="pres">
      <dgm:prSet presAssocID="{9F5B7BCB-4EFD-4CB9-844F-CC21AF80C996}" presName="spacer" presStyleCnt="0"/>
      <dgm:spPr/>
    </dgm:pt>
    <dgm:pt modelId="{423647B2-1005-46E2-9B39-32A890FDF68B}" type="pres">
      <dgm:prSet presAssocID="{F60C77D8-9FD0-40AD-93F6-E3A1DA482629}" presName="parentText" presStyleLbl="node1" presStyleIdx="2" presStyleCnt="6">
        <dgm:presLayoutVars>
          <dgm:chMax val="0"/>
          <dgm:bulletEnabled val="1"/>
        </dgm:presLayoutVars>
      </dgm:prSet>
      <dgm:spPr/>
    </dgm:pt>
    <dgm:pt modelId="{45BA411E-9060-4E6F-8F8C-554E15569DEB}" type="pres">
      <dgm:prSet presAssocID="{F4B2848D-3D66-4B0B-8F7B-75DAED2E175E}" presName="spacer" presStyleCnt="0"/>
      <dgm:spPr/>
    </dgm:pt>
    <dgm:pt modelId="{CC6ED798-7378-44C2-9832-DDAE0B40A75D}" type="pres">
      <dgm:prSet presAssocID="{951551B3-59EA-475B-A744-AAA5601A14A8}" presName="parentText" presStyleLbl="node1" presStyleIdx="3" presStyleCnt="6">
        <dgm:presLayoutVars>
          <dgm:chMax val="0"/>
          <dgm:bulletEnabled val="1"/>
        </dgm:presLayoutVars>
      </dgm:prSet>
      <dgm:spPr/>
    </dgm:pt>
    <dgm:pt modelId="{C2156A0C-7753-436B-BA3C-7B1985C0848C}" type="pres">
      <dgm:prSet presAssocID="{2B66A4A5-DEE5-462D-8DB1-3E43BAE1F50A}" presName="spacer" presStyleCnt="0"/>
      <dgm:spPr/>
    </dgm:pt>
    <dgm:pt modelId="{E57EB4EC-0652-4149-8FAD-360F5A72EFB6}" type="pres">
      <dgm:prSet presAssocID="{98A4262E-224B-4AA5-9F7C-4573598DD17C}" presName="parentText" presStyleLbl="node1" presStyleIdx="4" presStyleCnt="6" custScaleY="48184">
        <dgm:presLayoutVars>
          <dgm:chMax val="0"/>
          <dgm:bulletEnabled val="1"/>
        </dgm:presLayoutVars>
      </dgm:prSet>
      <dgm:spPr/>
    </dgm:pt>
    <dgm:pt modelId="{2E3DC53A-1E71-49F2-8E1E-636E71469B1C}" type="pres">
      <dgm:prSet presAssocID="{BC1F825C-1BF7-47BB-8B7F-8736C323FF2F}" presName="spacer" presStyleCnt="0"/>
      <dgm:spPr/>
    </dgm:pt>
    <dgm:pt modelId="{52C2458C-A383-431F-8EE0-5C9A0811D5D3}" type="pres">
      <dgm:prSet presAssocID="{7ACD9CF3-09B9-4E12-9905-939AB74C8347}" presName="parentText" presStyleLbl="node1" presStyleIdx="5" presStyleCnt="6" custScaleY="47053">
        <dgm:presLayoutVars>
          <dgm:chMax val="0"/>
          <dgm:bulletEnabled val="1"/>
        </dgm:presLayoutVars>
      </dgm:prSet>
      <dgm:spPr/>
    </dgm:pt>
  </dgm:ptLst>
  <dgm:cxnLst>
    <dgm:cxn modelId="{B76B661D-F93C-4149-985B-F7578EEBD52C}" type="presOf" srcId="{F4E6B680-EDD6-462D-A613-D93424A8038A}" destId="{C14087FB-A84C-4EB7-A936-4B499F4780CE}" srcOrd="0" destOrd="0" presId="urn:microsoft.com/office/officeart/2005/8/layout/vList2"/>
    <dgm:cxn modelId="{B26E0A3F-8433-43CC-A120-EE63961DB83F}" srcId="{F4E6B680-EDD6-462D-A613-D93424A8038A}" destId="{7ACD9CF3-09B9-4E12-9905-939AB74C8347}" srcOrd="5" destOrd="0" parTransId="{F1E21B3A-48CC-465C-A3FE-B9DCD9F66522}" sibTransId="{A7EB81E9-93B2-4ED7-A0B6-35D323B189B3}"/>
    <dgm:cxn modelId="{85E1F65E-46CE-4454-9F60-D2A9D06AE1E1}" srcId="{F4E6B680-EDD6-462D-A613-D93424A8038A}" destId="{55D6E1C2-F9B5-4E77-B885-191B99FBB011}" srcOrd="1" destOrd="0" parTransId="{C9EB14C0-1050-4533-86D9-7D7EA958E219}" sibTransId="{9F5B7BCB-4EFD-4CB9-844F-CC21AF80C996}"/>
    <dgm:cxn modelId="{6EA90563-7EE4-461C-B34C-6E2C65874485}" type="presOf" srcId="{0C14AE66-AAAF-4358-985C-E04F08073437}" destId="{12BD3047-5D80-4F49-8B5D-2BF6EB4830F7}" srcOrd="0" destOrd="0" presId="urn:microsoft.com/office/officeart/2005/8/layout/vList2"/>
    <dgm:cxn modelId="{D02D4978-8435-4560-8B68-818A93FF7A69}" type="presOf" srcId="{F60C77D8-9FD0-40AD-93F6-E3A1DA482629}" destId="{423647B2-1005-46E2-9B39-32A890FDF68B}" srcOrd="0" destOrd="0" presId="urn:microsoft.com/office/officeart/2005/8/layout/vList2"/>
    <dgm:cxn modelId="{08DC8758-2E97-4C25-BC18-08422E74EC6D}" srcId="{F4E6B680-EDD6-462D-A613-D93424A8038A}" destId="{F60C77D8-9FD0-40AD-93F6-E3A1DA482629}" srcOrd="2" destOrd="0" parTransId="{D334F289-5D65-4E3E-982B-623857286979}" sibTransId="{F4B2848D-3D66-4B0B-8F7B-75DAED2E175E}"/>
    <dgm:cxn modelId="{5D967A91-0E5B-445C-A4E7-F0188A8F3691}" srcId="{F4E6B680-EDD6-462D-A613-D93424A8038A}" destId="{951551B3-59EA-475B-A744-AAA5601A14A8}" srcOrd="3" destOrd="0" parTransId="{121F4261-AF4E-44BD-A5AF-7DB4E95BDF47}" sibTransId="{2B66A4A5-DEE5-462D-8DB1-3E43BAE1F50A}"/>
    <dgm:cxn modelId="{6B954E9F-E975-46D9-922C-5662418DD2B2}" type="presOf" srcId="{951551B3-59EA-475B-A744-AAA5601A14A8}" destId="{CC6ED798-7378-44C2-9832-DDAE0B40A75D}" srcOrd="0" destOrd="0" presId="urn:microsoft.com/office/officeart/2005/8/layout/vList2"/>
    <dgm:cxn modelId="{5A3D6EA2-76C8-4BD1-A51E-D990E43468B3}" type="presOf" srcId="{7ACD9CF3-09B9-4E12-9905-939AB74C8347}" destId="{52C2458C-A383-431F-8EE0-5C9A0811D5D3}" srcOrd="0" destOrd="0" presId="urn:microsoft.com/office/officeart/2005/8/layout/vList2"/>
    <dgm:cxn modelId="{2CA2F9C6-B3E7-442D-9039-331270740218}" type="presOf" srcId="{55D6E1C2-F9B5-4E77-B885-191B99FBB011}" destId="{1037BC44-6E5C-4811-BD60-94D07DF74327}" srcOrd="0" destOrd="0" presId="urn:microsoft.com/office/officeart/2005/8/layout/vList2"/>
    <dgm:cxn modelId="{B251C4DE-82AF-4C84-B222-9AC750B915F8}" type="presOf" srcId="{98A4262E-224B-4AA5-9F7C-4573598DD17C}" destId="{E57EB4EC-0652-4149-8FAD-360F5A72EFB6}" srcOrd="0" destOrd="0" presId="urn:microsoft.com/office/officeart/2005/8/layout/vList2"/>
    <dgm:cxn modelId="{B660C6E8-9669-47B9-BE0C-8D2AF7BE441D}" srcId="{F4E6B680-EDD6-462D-A613-D93424A8038A}" destId="{98A4262E-224B-4AA5-9F7C-4573598DD17C}" srcOrd="4" destOrd="0" parTransId="{B3382D68-CA56-44FF-AE03-B97851E15A3D}" sibTransId="{BC1F825C-1BF7-47BB-8B7F-8736C323FF2F}"/>
    <dgm:cxn modelId="{C0CCA5FA-1049-46D3-9D0F-9B548B4F3CFA}" srcId="{F4E6B680-EDD6-462D-A613-D93424A8038A}" destId="{0C14AE66-AAAF-4358-985C-E04F08073437}" srcOrd="0" destOrd="0" parTransId="{63611C4C-CAB9-433D-85F2-A5E78F85F934}" sibTransId="{4A769F07-16E4-4213-B0B6-57DA9AC3399F}"/>
    <dgm:cxn modelId="{1650F896-1A07-4AD3-A0E5-1ED1F416CD86}" type="presParOf" srcId="{C14087FB-A84C-4EB7-A936-4B499F4780CE}" destId="{12BD3047-5D80-4F49-8B5D-2BF6EB4830F7}" srcOrd="0" destOrd="0" presId="urn:microsoft.com/office/officeart/2005/8/layout/vList2"/>
    <dgm:cxn modelId="{72308A31-314C-478B-B836-5E2667675985}" type="presParOf" srcId="{C14087FB-A84C-4EB7-A936-4B499F4780CE}" destId="{C77B30BB-D22F-416B-98B1-813C3A809852}" srcOrd="1" destOrd="0" presId="urn:microsoft.com/office/officeart/2005/8/layout/vList2"/>
    <dgm:cxn modelId="{D177C495-3720-4C74-B690-10C6B494E19F}" type="presParOf" srcId="{C14087FB-A84C-4EB7-A936-4B499F4780CE}" destId="{1037BC44-6E5C-4811-BD60-94D07DF74327}" srcOrd="2" destOrd="0" presId="urn:microsoft.com/office/officeart/2005/8/layout/vList2"/>
    <dgm:cxn modelId="{E9777F60-1296-495E-95D2-6ABC075CBEE4}" type="presParOf" srcId="{C14087FB-A84C-4EB7-A936-4B499F4780CE}" destId="{0A214A88-698F-4DF7-ABCA-0C1D3CD0047A}" srcOrd="3" destOrd="0" presId="urn:microsoft.com/office/officeart/2005/8/layout/vList2"/>
    <dgm:cxn modelId="{2EE73E1A-9BB3-46C1-B068-819B0DB03302}" type="presParOf" srcId="{C14087FB-A84C-4EB7-A936-4B499F4780CE}" destId="{423647B2-1005-46E2-9B39-32A890FDF68B}" srcOrd="4" destOrd="0" presId="urn:microsoft.com/office/officeart/2005/8/layout/vList2"/>
    <dgm:cxn modelId="{D382E519-E169-400F-9617-7FB98C1668FD}" type="presParOf" srcId="{C14087FB-A84C-4EB7-A936-4B499F4780CE}" destId="{45BA411E-9060-4E6F-8F8C-554E15569DEB}" srcOrd="5" destOrd="0" presId="urn:microsoft.com/office/officeart/2005/8/layout/vList2"/>
    <dgm:cxn modelId="{3349A0EE-8935-4D35-B1DD-37D78B16A79A}" type="presParOf" srcId="{C14087FB-A84C-4EB7-A936-4B499F4780CE}" destId="{CC6ED798-7378-44C2-9832-DDAE0B40A75D}" srcOrd="6" destOrd="0" presId="urn:microsoft.com/office/officeart/2005/8/layout/vList2"/>
    <dgm:cxn modelId="{A0A4DE0A-1B21-4FEC-A350-505A30E97B64}" type="presParOf" srcId="{C14087FB-A84C-4EB7-A936-4B499F4780CE}" destId="{C2156A0C-7753-436B-BA3C-7B1985C0848C}" srcOrd="7" destOrd="0" presId="urn:microsoft.com/office/officeart/2005/8/layout/vList2"/>
    <dgm:cxn modelId="{C9C401B5-C392-4A63-960A-A937471DBB4B}" type="presParOf" srcId="{C14087FB-A84C-4EB7-A936-4B499F4780CE}" destId="{E57EB4EC-0652-4149-8FAD-360F5A72EFB6}" srcOrd="8" destOrd="0" presId="urn:microsoft.com/office/officeart/2005/8/layout/vList2"/>
    <dgm:cxn modelId="{093196CA-0CF4-4277-AAB8-E7104CDC6A2A}" type="presParOf" srcId="{C14087FB-A84C-4EB7-A936-4B499F4780CE}" destId="{2E3DC53A-1E71-49F2-8E1E-636E71469B1C}" srcOrd="9" destOrd="0" presId="urn:microsoft.com/office/officeart/2005/8/layout/vList2"/>
    <dgm:cxn modelId="{F16D27D3-CF0E-4C04-B8A1-A56E4FDC24B4}" type="presParOf" srcId="{C14087FB-A84C-4EB7-A936-4B499F4780CE}" destId="{52C2458C-A383-431F-8EE0-5C9A0811D5D3}"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784433-CBE2-4552-8166-6885C2F48BF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F9F380D-7540-44FD-9AEA-22915A309974}">
      <dgm:prSet/>
      <dgm:spPr/>
      <dgm:t>
        <a:bodyPr/>
        <a:lstStyle/>
        <a:p>
          <a:r>
            <a:rPr lang="en-US" dirty="0"/>
            <a:t>There are more cases of a particular disease than expected in a given area, or among a specific group of people, over a particular period of time </a:t>
          </a:r>
        </a:p>
      </dgm:t>
      <dgm:extLst>
        <a:ext uri="{E40237B7-FDA0-4F09-8148-C483321AD2D9}">
          <dgm14:cNvPr xmlns:dgm14="http://schemas.microsoft.com/office/drawing/2010/diagram" id="0" name="" descr="There are more cases of a particular disease than expected in a given area, or among a specific group of people, over a particular period of time &#10;"/>
        </a:ext>
      </dgm:extLst>
    </dgm:pt>
    <dgm:pt modelId="{8BAD0D8D-4120-4D82-A50B-31F7D88D7F6B}" type="parTrans" cxnId="{58E62A8A-D5DE-4607-A126-0AE40E5DA051}">
      <dgm:prSet/>
      <dgm:spPr/>
      <dgm:t>
        <a:bodyPr/>
        <a:lstStyle/>
        <a:p>
          <a:endParaRPr lang="en-US"/>
        </a:p>
      </dgm:t>
    </dgm:pt>
    <dgm:pt modelId="{E170F588-FA8B-4186-8C9E-C226DCC372BA}" type="sibTrans" cxnId="{58E62A8A-D5DE-4607-A126-0AE40E5DA051}">
      <dgm:prSet/>
      <dgm:spPr/>
      <dgm:t>
        <a:bodyPr/>
        <a:lstStyle/>
        <a:p>
          <a:endParaRPr lang="en-US"/>
        </a:p>
      </dgm:t>
    </dgm:pt>
    <dgm:pt modelId="{5156038A-6992-4880-99C9-0DFE4D00BD81}">
      <dgm:prSet/>
      <dgm:spPr/>
      <dgm:t>
        <a:bodyPr/>
        <a:lstStyle/>
        <a:p>
          <a:r>
            <a:rPr lang="en-US" dirty="0"/>
            <a:t>Another other term you might come across is endemic, when a population has a high level of the disease all the time</a:t>
          </a:r>
        </a:p>
      </dgm:t>
    </dgm:pt>
    <dgm:pt modelId="{10273CB3-96CF-47C3-BC96-2E0B97FA18FE}" type="parTrans" cxnId="{2D774A2F-EEED-4C16-9964-DE0BC32E9FB9}">
      <dgm:prSet/>
      <dgm:spPr/>
      <dgm:t>
        <a:bodyPr/>
        <a:lstStyle/>
        <a:p>
          <a:endParaRPr lang="en-US"/>
        </a:p>
      </dgm:t>
    </dgm:pt>
    <dgm:pt modelId="{B9512BC7-1687-4E4D-B32A-D2FEADF8BEF7}" type="sibTrans" cxnId="{2D774A2F-EEED-4C16-9964-DE0BC32E9FB9}">
      <dgm:prSet/>
      <dgm:spPr/>
      <dgm:t>
        <a:bodyPr/>
        <a:lstStyle/>
        <a:p>
          <a:endParaRPr lang="en-US"/>
        </a:p>
      </dgm:t>
    </dgm:pt>
    <dgm:pt modelId="{C72BE17C-4EA1-4488-A9A3-0FDE0F6E774F}" type="pres">
      <dgm:prSet presAssocID="{F8784433-CBE2-4552-8166-6885C2F48BFA}" presName="linear" presStyleCnt="0">
        <dgm:presLayoutVars>
          <dgm:animLvl val="lvl"/>
          <dgm:resizeHandles val="exact"/>
        </dgm:presLayoutVars>
      </dgm:prSet>
      <dgm:spPr/>
    </dgm:pt>
    <dgm:pt modelId="{B1E90476-0F88-4893-B925-AA2830F6FED0}" type="pres">
      <dgm:prSet presAssocID="{2F9F380D-7540-44FD-9AEA-22915A309974}" presName="parentText" presStyleLbl="node1" presStyleIdx="0" presStyleCnt="2">
        <dgm:presLayoutVars>
          <dgm:chMax val="0"/>
          <dgm:bulletEnabled val="1"/>
        </dgm:presLayoutVars>
      </dgm:prSet>
      <dgm:spPr/>
    </dgm:pt>
    <dgm:pt modelId="{7578932C-81DE-4A70-8105-4358DE930264}" type="pres">
      <dgm:prSet presAssocID="{E170F588-FA8B-4186-8C9E-C226DCC372BA}" presName="spacer" presStyleCnt="0"/>
      <dgm:spPr/>
    </dgm:pt>
    <dgm:pt modelId="{FA75E934-F383-49D8-8C7C-62ADFC09FCC0}" type="pres">
      <dgm:prSet presAssocID="{5156038A-6992-4880-99C9-0DFE4D00BD81}" presName="parentText" presStyleLbl="node1" presStyleIdx="1" presStyleCnt="2">
        <dgm:presLayoutVars>
          <dgm:chMax val="0"/>
          <dgm:bulletEnabled val="1"/>
        </dgm:presLayoutVars>
      </dgm:prSet>
      <dgm:spPr/>
    </dgm:pt>
  </dgm:ptLst>
  <dgm:cxnLst>
    <dgm:cxn modelId="{207E5D18-DB32-4FA7-A07C-9D8A4BDFB75F}" type="presOf" srcId="{2F9F380D-7540-44FD-9AEA-22915A309974}" destId="{B1E90476-0F88-4893-B925-AA2830F6FED0}" srcOrd="0" destOrd="0" presId="urn:microsoft.com/office/officeart/2005/8/layout/vList2"/>
    <dgm:cxn modelId="{8570F022-46F0-4CCF-A6E6-06AF6186A085}" type="presOf" srcId="{F8784433-CBE2-4552-8166-6885C2F48BFA}" destId="{C72BE17C-4EA1-4488-A9A3-0FDE0F6E774F}" srcOrd="0" destOrd="0" presId="urn:microsoft.com/office/officeart/2005/8/layout/vList2"/>
    <dgm:cxn modelId="{2D774A2F-EEED-4C16-9964-DE0BC32E9FB9}" srcId="{F8784433-CBE2-4552-8166-6885C2F48BFA}" destId="{5156038A-6992-4880-99C9-0DFE4D00BD81}" srcOrd="1" destOrd="0" parTransId="{10273CB3-96CF-47C3-BC96-2E0B97FA18FE}" sibTransId="{B9512BC7-1687-4E4D-B32A-D2FEADF8BEF7}"/>
    <dgm:cxn modelId="{58E62A8A-D5DE-4607-A126-0AE40E5DA051}" srcId="{F8784433-CBE2-4552-8166-6885C2F48BFA}" destId="{2F9F380D-7540-44FD-9AEA-22915A309974}" srcOrd="0" destOrd="0" parTransId="{8BAD0D8D-4120-4D82-A50B-31F7D88D7F6B}" sibTransId="{E170F588-FA8B-4186-8C9E-C226DCC372BA}"/>
    <dgm:cxn modelId="{5FD44ED7-7212-445F-9D46-0FCE6E632BE1}" type="presOf" srcId="{5156038A-6992-4880-99C9-0DFE4D00BD81}" destId="{FA75E934-F383-49D8-8C7C-62ADFC09FCC0}" srcOrd="0" destOrd="0" presId="urn:microsoft.com/office/officeart/2005/8/layout/vList2"/>
    <dgm:cxn modelId="{18B5C4E4-16C5-4D37-AD0D-002197E56D6F}" type="presParOf" srcId="{C72BE17C-4EA1-4488-A9A3-0FDE0F6E774F}" destId="{B1E90476-0F88-4893-B925-AA2830F6FED0}" srcOrd="0" destOrd="0" presId="urn:microsoft.com/office/officeart/2005/8/layout/vList2"/>
    <dgm:cxn modelId="{2E4341F6-2AA4-4B6A-83CF-F8878777B568}" type="presParOf" srcId="{C72BE17C-4EA1-4488-A9A3-0FDE0F6E774F}" destId="{7578932C-81DE-4A70-8105-4358DE930264}" srcOrd="1" destOrd="0" presId="urn:microsoft.com/office/officeart/2005/8/layout/vList2"/>
    <dgm:cxn modelId="{12FBC538-1AF2-4AA1-9234-F6EF39F7E842}" type="presParOf" srcId="{C72BE17C-4EA1-4488-A9A3-0FDE0F6E774F}" destId="{FA75E934-F383-49D8-8C7C-62ADFC09FCC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4E2A5F-839A-468F-BFB8-16B648C2A7C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61500B5-DFF7-4A70-A790-A598E4B8226D}">
      <dgm:prSet/>
      <dgm:spPr/>
      <dgm:t>
        <a:bodyPr/>
        <a:lstStyle/>
        <a:p>
          <a:r>
            <a:rPr lang="en-US"/>
            <a:t>Trying to “maximize recovery” after an illness or injury</a:t>
          </a:r>
        </a:p>
      </dgm:t>
    </dgm:pt>
    <dgm:pt modelId="{D9C56978-EE82-467C-800D-CFE90E9187C0}" type="parTrans" cxnId="{1FD8B105-2781-47CD-8807-1BBC970B27AA}">
      <dgm:prSet/>
      <dgm:spPr/>
      <dgm:t>
        <a:bodyPr/>
        <a:lstStyle/>
        <a:p>
          <a:endParaRPr lang="en-US"/>
        </a:p>
      </dgm:t>
    </dgm:pt>
    <dgm:pt modelId="{B0843C02-646E-448C-B6A9-F4E78908B720}" type="sibTrans" cxnId="{1FD8B105-2781-47CD-8807-1BBC970B27AA}">
      <dgm:prSet/>
      <dgm:spPr/>
      <dgm:t>
        <a:bodyPr/>
        <a:lstStyle/>
        <a:p>
          <a:endParaRPr lang="en-US"/>
        </a:p>
      </dgm:t>
    </dgm:pt>
    <dgm:pt modelId="{732BE571-D225-4F11-93E3-60A61BC93147}">
      <dgm:prSet/>
      <dgm:spPr/>
      <dgm:t>
        <a:bodyPr/>
        <a:lstStyle/>
        <a:p>
          <a:r>
            <a:rPr lang="en-US" dirty="0"/>
            <a:t>This is where a population or person has already been diagnosed with disease or illness and we are trying to maximize their recovery</a:t>
          </a:r>
        </a:p>
      </dgm:t>
      <dgm:extLst>
        <a:ext uri="{E40237B7-FDA0-4F09-8148-C483321AD2D9}">
          <dgm14:cNvPr xmlns:dgm14="http://schemas.microsoft.com/office/drawing/2010/diagram" id="0" name="" descr="This is where a population or person has already been diagnosed with disease or illness and we are trying to maximize their recovery&#10;"/>
        </a:ext>
      </dgm:extLst>
    </dgm:pt>
    <dgm:pt modelId="{F7F40662-F5E8-4CDC-B442-65C5F275F682}" type="parTrans" cxnId="{593AE3C0-7132-4D90-B134-EFBCD1D51EC6}">
      <dgm:prSet/>
      <dgm:spPr/>
      <dgm:t>
        <a:bodyPr/>
        <a:lstStyle/>
        <a:p>
          <a:endParaRPr lang="en-US"/>
        </a:p>
      </dgm:t>
    </dgm:pt>
    <dgm:pt modelId="{06238F25-D457-4749-9F1C-868074244B8B}" type="sibTrans" cxnId="{593AE3C0-7132-4D90-B134-EFBCD1D51EC6}">
      <dgm:prSet/>
      <dgm:spPr/>
      <dgm:t>
        <a:bodyPr/>
        <a:lstStyle/>
        <a:p>
          <a:endParaRPr lang="en-US"/>
        </a:p>
      </dgm:t>
    </dgm:pt>
    <dgm:pt modelId="{ADB4B242-005C-4090-A5F3-A9F7A106C539}">
      <dgm:prSet/>
      <dgm:spPr/>
      <dgm:t>
        <a:bodyPr/>
        <a:lstStyle/>
        <a:p>
          <a:r>
            <a:rPr lang="en-US" dirty="0"/>
            <a:t>Examples might include rehabilitation, physical therapy and occupational therapy, as well as support groups”</a:t>
          </a:r>
        </a:p>
      </dgm:t>
    </dgm:pt>
    <dgm:pt modelId="{FE427D0E-F53B-41C8-B993-886F52EBE080}" type="parTrans" cxnId="{681F8EC1-F910-4341-962A-2E912C9AE6DF}">
      <dgm:prSet/>
      <dgm:spPr/>
      <dgm:t>
        <a:bodyPr/>
        <a:lstStyle/>
        <a:p>
          <a:endParaRPr lang="en-US"/>
        </a:p>
      </dgm:t>
    </dgm:pt>
    <dgm:pt modelId="{D6DC4EFF-65B5-4DAA-B4A6-9ACD9720CF3B}" type="sibTrans" cxnId="{681F8EC1-F910-4341-962A-2E912C9AE6DF}">
      <dgm:prSet/>
      <dgm:spPr/>
      <dgm:t>
        <a:bodyPr/>
        <a:lstStyle/>
        <a:p>
          <a:endParaRPr lang="en-US"/>
        </a:p>
      </dgm:t>
    </dgm:pt>
    <dgm:pt modelId="{1F6B65EF-12CD-48C3-87AA-B6DA3B4C3C8C}" type="pres">
      <dgm:prSet presAssocID="{2C4E2A5F-839A-468F-BFB8-16B648C2A7C4}" presName="linear" presStyleCnt="0">
        <dgm:presLayoutVars>
          <dgm:animLvl val="lvl"/>
          <dgm:resizeHandles val="exact"/>
        </dgm:presLayoutVars>
      </dgm:prSet>
      <dgm:spPr/>
    </dgm:pt>
    <dgm:pt modelId="{421F5194-3D64-4840-AF12-90109F953038}" type="pres">
      <dgm:prSet presAssocID="{361500B5-DFF7-4A70-A790-A598E4B8226D}" presName="parentText" presStyleLbl="node1" presStyleIdx="0" presStyleCnt="3">
        <dgm:presLayoutVars>
          <dgm:chMax val="0"/>
          <dgm:bulletEnabled val="1"/>
        </dgm:presLayoutVars>
      </dgm:prSet>
      <dgm:spPr/>
    </dgm:pt>
    <dgm:pt modelId="{2F93CB62-A552-4C31-A760-25307F93A2DE}" type="pres">
      <dgm:prSet presAssocID="{B0843C02-646E-448C-B6A9-F4E78908B720}" presName="spacer" presStyleCnt="0"/>
      <dgm:spPr/>
    </dgm:pt>
    <dgm:pt modelId="{2FDB692E-423C-409C-92DD-705B5EDB7884}" type="pres">
      <dgm:prSet presAssocID="{732BE571-D225-4F11-93E3-60A61BC93147}" presName="parentText" presStyleLbl="node1" presStyleIdx="1" presStyleCnt="3">
        <dgm:presLayoutVars>
          <dgm:chMax val="0"/>
          <dgm:bulletEnabled val="1"/>
        </dgm:presLayoutVars>
      </dgm:prSet>
      <dgm:spPr/>
    </dgm:pt>
    <dgm:pt modelId="{B79CD59A-C1DD-459D-877B-3E1692C131B0}" type="pres">
      <dgm:prSet presAssocID="{06238F25-D457-4749-9F1C-868074244B8B}" presName="spacer" presStyleCnt="0"/>
      <dgm:spPr/>
    </dgm:pt>
    <dgm:pt modelId="{BDDCFD3C-C998-453D-9791-A25C154FAD99}" type="pres">
      <dgm:prSet presAssocID="{ADB4B242-005C-4090-A5F3-A9F7A106C539}" presName="parentText" presStyleLbl="node1" presStyleIdx="2" presStyleCnt="3">
        <dgm:presLayoutVars>
          <dgm:chMax val="0"/>
          <dgm:bulletEnabled val="1"/>
        </dgm:presLayoutVars>
      </dgm:prSet>
      <dgm:spPr/>
    </dgm:pt>
  </dgm:ptLst>
  <dgm:cxnLst>
    <dgm:cxn modelId="{1FD8B105-2781-47CD-8807-1BBC970B27AA}" srcId="{2C4E2A5F-839A-468F-BFB8-16B648C2A7C4}" destId="{361500B5-DFF7-4A70-A790-A598E4B8226D}" srcOrd="0" destOrd="0" parTransId="{D9C56978-EE82-467C-800D-CFE90E9187C0}" sibTransId="{B0843C02-646E-448C-B6A9-F4E78908B720}"/>
    <dgm:cxn modelId="{D9388C4E-51E2-4107-8B4E-FB24D0B2CE94}" type="presOf" srcId="{732BE571-D225-4F11-93E3-60A61BC93147}" destId="{2FDB692E-423C-409C-92DD-705B5EDB7884}" srcOrd="0" destOrd="0" presId="urn:microsoft.com/office/officeart/2005/8/layout/vList2"/>
    <dgm:cxn modelId="{7A17E051-1A32-447C-9B18-F9A870855C79}" type="presOf" srcId="{ADB4B242-005C-4090-A5F3-A9F7A106C539}" destId="{BDDCFD3C-C998-453D-9791-A25C154FAD99}" srcOrd="0" destOrd="0" presId="urn:microsoft.com/office/officeart/2005/8/layout/vList2"/>
    <dgm:cxn modelId="{A8A2AFA9-2317-4463-BD90-36192339FCB2}" type="presOf" srcId="{361500B5-DFF7-4A70-A790-A598E4B8226D}" destId="{421F5194-3D64-4840-AF12-90109F953038}" srcOrd="0" destOrd="0" presId="urn:microsoft.com/office/officeart/2005/8/layout/vList2"/>
    <dgm:cxn modelId="{C91714B1-5DFA-462A-8783-68988C70762E}" type="presOf" srcId="{2C4E2A5F-839A-468F-BFB8-16B648C2A7C4}" destId="{1F6B65EF-12CD-48C3-87AA-B6DA3B4C3C8C}" srcOrd="0" destOrd="0" presId="urn:microsoft.com/office/officeart/2005/8/layout/vList2"/>
    <dgm:cxn modelId="{593AE3C0-7132-4D90-B134-EFBCD1D51EC6}" srcId="{2C4E2A5F-839A-468F-BFB8-16B648C2A7C4}" destId="{732BE571-D225-4F11-93E3-60A61BC93147}" srcOrd="1" destOrd="0" parTransId="{F7F40662-F5E8-4CDC-B442-65C5F275F682}" sibTransId="{06238F25-D457-4749-9F1C-868074244B8B}"/>
    <dgm:cxn modelId="{681F8EC1-F910-4341-962A-2E912C9AE6DF}" srcId="{2C4E2A5F-839A-468F-BFB8-16B648C2A7C4}" destId="{ADB4B242-005C-4090-A5F3-A9F7A106C539}" srcOrd="2" destOrd="0" parTransId="{FE427D0E-F53B-41C8-B993-886F52EBE080}" sibTransId="{D6DC4EFF-65B5-4DAA-B4A6-9ACD9720CF3B}"/>
    <dgm:cxn modelId="{8254ADB1-EE6C-4BA3-93CD-2FE1262BE7E9}" type="presParOf" srcId="{1F6B65EF-12CD-48C3-87AA-B6DA3B4C3C8C}" destId="{421F5194-3D64-4840-AF12-90109F953038}" srcOrd="0" destOrd="0" presId="urn:microsoft.com/office/officeart/2005/8/layout/vList2"/>
    <dgm:cxn modelId="{33AA5789-8845-41C9-AA3F-88A97B4D9E97}" type="presParOf" srcId="{1F6B65EF-12CD-48C3-87AA-B6DA3B4C3C8C}" destId="{2F93CB62-A552-4C31-A760-25307F93A2DE}" srcOrd="1" destOrd="0" presId="urn:microsoft.com/office/officeart/2005/8/layout/vList2"/>
    <dgm:cxn modelId="{F7A460C2-D7DB-4350-B879-92B80B46B597}" type="presParOf" srcId="{1F6B65EF-12CD-48C3-87AA-B6DA3B4C3C8C}" destId="{2FDB692E-423C-409C-92DD-705B5EDB7884}" srcOrd="2" destOrd="0" presId="urn:microsoft.com/office/officeart/2005/8/layout/vList2"/>
    <dgm:cxn modelId="{A457CB52-33A9-4FDA-A19C-346471F81D39}" type="presParOf" srcId="{1F6B65EF-12CD-48C3-87AA-B6DA3B4C3C8C}" destId="{B79CD59A-C1DD-459D-877B-3E1692C131B0}" srcOrd="3" destOrd="0" presId="urn:microsoft.com/office/officeart/2005/8/layout/vList2"/>
    <dgm:cxn modelId="{68A4E97E-174D-46A5-955C-324FD63BB8EB}" type="presParOf" srcId="{1F6B65EF-12CD-48C3-87AA-B6DA3B4C3C8C}" destId="{BDDCFD3C-C998-453D-9791-A25C154FAD9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BD3047-5D80-4F49-8B5D-2BF6EB4830F7}">
      <dsp:nvSpPr>
        <dsp:cNvPr id="0" name=""/>
        <dsp:cNvSpPr/>
      </dsp:nvSpPr>
      <dsp:spPr>
        <a:xfrm>
          <a:off x="0" y="2296"/>
          <a:ext cx="6263640" cy="110740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Diseases caused by microbes and that spread. The reason for most sick days for both kids and teachers is an infectious disease. There are many from the common cold, ear infections, tonsillitis and the flu (influenza) to pneumonia and mononucleosis</a:t>
          </a:r>
        </a:p>
      </dsp:txBody>
      <dsp:txXfrm>
        <a:off x="54059" y="56355"/>
        <a:ext cx="6155522" cy="999287"/>
      </dsp:txXfrm>
    </dsp:sp>
    <dsp:sp modelId="{1037BC44-6E5C-4811-BD60-94D07DF74327}">
      <dsp:nvSpPr>
        <dsp:cNvPr id="0" name=""/>
        <dsp:cNvSpPr/>
      </dsp:nvSpPr>
      <dsp:spPr>
        <a:xfrm>
          <a:off x="0" y="1112864"/>
          <a:ext cx="6263640" cy="1107405"/>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Caused by microbes — organisms too small to be visible to the naked eye. The most common infectious disease-causing microbes are bacteria, viruses, fungi and protozoa (a type of parasite)</a:t>
          </a:r>
        </a:p>
      </dsp:txBody>
      <dsp:txXfrm>
        <a:off x="54059" y="1166923"/>
        <a:ext cx="6155522" cy="999287"/>
      </dsp:txXfrm>
    </dsp:sp>
    <dsp:sp modelId="{423647B2-1005-46E2-9B39-32A890FDF68B}">
      <dsp:nvSpPr>
        <dsp:cNvPr id="0" name=""/>
        <dsp:cNvSpPr/>
      </dsp:nvSpPr>
      <dsp:spPr>
        <a:xfrm>
          <a:off x="0" y="2223432"/>
          <a:ext cx="6263640" cy="1107405"/>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The diseases may be passed from person-to-person (for example, if someone coughs or sneezes on another person). Sometimes, the disease is passed through another medium, for example, by drinking water or eating food infected with bacteria</a:t>
          </a:r>
        </a:p>
      </dsp:txBody>
      <dsp:txXfrm>
        <a:off x="54059" y="2277491"/>
        <a:ext cx="6155522" cy="999287"/>
      </dsp:txXfrm>
    </dsp:sp>
    <dsp:sp modelId="{CC6ED798-7378-44C2-9832-DDAE0B40A75D}">
      <dsp:nvSpPr>
        <dsp:cNvPr id="0" name=""/>
        <dsp:cNvSpPr/>
      </dsp:nvSpPr>
      <dsp:spPr>
        <a:xfrm>
          <a:off x="0" y="3334000"/>
          <a:ext cx="6263640" cy="1107405"/>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Some diseases, such as Lyme disease, are passed from an animal carrier (including insects and worms) to humans. Deer ticks pick up Lyme disease from small animals such as mice (who don’t even get sick from the disease), lay their eggs and travel around on deer, and sometimes end up on humans who can get sick if bitten. (Ticks, fleas, mosquitoes, flies and cockroaches all can carry disease, so it is best to protect your body, food, water and homes from them.)</a:t>
          </a:r>
        </a:p>
      </dsp:txBody>
      <dsp:txXfrm>
        <a:off x="54059" y="3388059"/>
        <a:ext cx="6155522" cy="999287"/>
      </dsp:txXfrm>
    </dsp:sp>
    <dsp:sp modelId="{E57EB4EC-0652-4149-8FAD-360F5A72EFB6}">
      <dsp:nvSpPr>
        <dsp:cNvPr id="0" name=""/>
        <dsp:cNvSpPr/>
      </dsp:nvSpPr>
      <dsp:spPr>
        <a:xfrm>
          <a:off x="0" y="4444568"/>
          <a:ext cx="6263640" cy="533592"/>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Sometimes, infectious diseases develop new strains that resist older treatments. During the 1980s, tuberculosis (TB) — a disease that had nearly been eliminated in developed countries through successful treatments with antibiotics — reemerged</a:t>
          </a:r>
        </a:p>
      </dsp:txBody>
      <dsp:txXfrm>
        <a:off x="26048" y="4470616"/>
        <a:ext cx="6211544" cy="481496"/>
      </dsp:txXfrm>
    </dsp:sp>
    <dsp:sp modelId="{52C2458C-A383-431F-8EE0-5C9A0811D5D3}">
      <dsp:nvSpPr>
        <dsp:cNvPr id="0" name=""/>
        <dsp:cNvSpPr/>
      </dsp:nvSpPr>
      <dsp:spPr>
        <a:xfrm>
          <a:off x="0" y="4981323"/>
          <a:ext cx="6263640" cy="521067"/>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In some cases, the new strain of TB was drug-resistant (antibiotics that worked before now did not work)</a:t>
          </a:r>
        </a:p>
      </dsp:txBody>
      <dsp:txXfrm>
        <a:off x="25436" y="5006759"/>
        <a:ext cx="6212768" cy="4701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90476-0F88-4893-B925-AA2830F6FED0}">
      <dsp:nvSpPr>
        <dsp:cNvPr id="0" name=""/>
        <dsp:cNvSpPr/>
      </dsp:nvSpPr>
      <dsp:spPr>
        <a:xfrm>
          <a:off x="0" y="85463"/>
          <a:ext cx="6263640" cy="2620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There are more cases of a particular disease than expected in a given area, or among a specific group of people, over a particular period of time </a:t>
          </a:r>
        </a:p>
      </dsp:txBody>
      <dsp:txXfrm>
        <a:off x="127937" y="213400"/>
        <a:ext cx="6007766" cy="2364926"/>
      </dsp:txXfrm>
    </dsp:sp>
    <dsp:sp modelId="{FA75E934-F383-49D8-8C7C-62ADFC09FCC0}">
      <dsp:nvSpPr>
        <dsp:cNvPr id="0" name=""/>
        <dsp:cNvSpPr/>
      </dsp:nvSpPr>
      <dsp:spPr>
        <a:xfrm>
          <a:off x="0" y="2798423"/>
          <a:ext cx="6263640" cy="26208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Another other term you might come across is endemic, when a population has a high level of the disease all the time</a:t>
          </a:r>
        </a:p>
      </dsp:txBody>
      <dsp:txXfrm>
        <a:off x="127937" y="2926360"/>
        <a:ext cx="6007766" cy="23649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1F5194-3D64-4840-AF12-90109F953038}">
      <dsp:nvSpPr>
        <dsp:cNvPr id="0" name=""/>
        <dsp:cNvSpPr/>
      </dsp:nvSpPr>
      <dsp:spPr>
        <a:xfrm>
          <a:off x="0" y="76553"/>
          <a:ext cx="6263640" cy="17339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Trying to “maximize recovery” after an illness or injury</a:t>
          </a:r>
        </a:p>
      </dsp:txBody>
      <dsp:txXfrm>
        <a:off x="84644" y="161197"/>
        <a:ext cx="6094352" cy="1564652"/>
      </dsp:txXfrm>
    </dsp:sp>
    <dsp:sp modelId="{2FDB692E-423C-409C-92DD-705B5EDB7884}">
      <dsp:nvSpPr>
        <dsp:cNvPr id="0" name=""/>
        <dsp:cNvSpPr/>
      </dsp:nvSpPr>
      <dsp:spPr>
        <a:xfrm>
          <a:off x="0" y="1885373"/>
          <a:ext cx="6263640" cy="173394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This is where a population or person has already been diagnosed with disease or illness and we are trying to maximize their recovery</a:t>
          </a:r>
        </a:p>
      </dsp:txBody>
      <dsp:txXfrm>
        <a:off x="84644" y="1970017"/>
        <a:ext cx="6094352" cy="1564652"/>
      </dsp:txXfrm>
    </dsp:sp>
    <dsp:sp modelId="{BDDCFD3C-C998-453D-9791-A25C154FAD99}">
      <dsp:nvSpPr>
        <dsp:cNvPr id="0" name=""/>
        <dsp:cNvSpPr/>
      </dsp:nvSpPr>
      <dsp:spPr>
        <a:xfrm>
          <a:off x="0" y="3694193"/>
          <a:ext cx="6263640" cy="17339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Examples might include rehabilitation, physical therapy and occupational therapy, as well as support groups”</a:t>
          </a:r>
        </a:p>
      </dsp:txBody>
      <dsp:txXfrm>
        <a:off x="84644" y="3778837"/>
        <a:ext cx="6094352" cy="156465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5056D2-8CBD-48A9-BFBC-E6C0A4353D5D}"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1B506E-A8A1-4A9E-B50B-84B4EF5D9660}" type="slidenum">
              <a:rPr lang="en-US" smtClean="0"/>
              <a:t>‹#›</a:t>
            </a:fld>
            <a:endParaRPr lang="en-US"/>
          </a:p>
        </p:txBody>
      </p:sp>
    </p:spTree>
    <p:extLst>
      <p:ext uri="{BB962C8B-B14F-4D97-AF65-F5344CB8AC3E}">
        <p14:creationId xmlns:p14="http://schemas.microsoft.com/office/powerpoint/2010/main" val="2621930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B506E-A8A1-4A9E-B50B-84B4EF5D9660}" type="slidenum">
              <a:rPr lang="en-US" smtClean="0"/>
              <a:t>23</a:t>
            </a:fld>
            <a:endParaRPr lang="en-US"/>
          </a:p>
        </p:txBody>
      </p:sp>
    </p:spTree>
    <p:extLst>
      <p:ext uri="{BB962C8B-B14F-4D97-AF65-F5344CB8AC3E}">
        <p14:creationId xmlns:p14="http://schemas.microsoft.com/office/powerpoint/2010/main" val="4261500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B506E-A8A1-4A9E-B50B-84B4EF5D9660}" type="slidenum">
              <a:rPr lang="en-US" smtClean="0"/>
              <a:t>26</a:t>
            </a:fld>
            <a:endParaRPr lang="en-US"/>
          </a:p>
        </p:txBody>
      </p:sp>
    </p:spTree>
    <p:extLst>
      <p:ext uri="{BB962C8B-B14F-4D97-AF65-F5344CB8AC3E}">
        <p14:creationId xmlns:p14="http://schemas.microsoft.com/office/powerpoint/2010/main" val="22153638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1/19/2022</a:t>
            </a:fld>
            <a:endParaRPr lang="en-US"/>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98236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1/19/2022</a:t>
            </a:fld>
            <a:endParaRPr lang="en-US"/>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2202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1/19/2022</a:t>
            </a:fld>
            <a:endParaRPr lang="en-US"/>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1668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grpSp>
        <p:nvGrpSpPr>
          <p:cNvPr id="4" name="Group 3"/>
          <p:cNvGrpSpPr/>
          <p:nvPr userDrawn="1"/>
        </p:nvGrpSpPr>
        <p:grpSpPr>
          <a:xfrm>
            <a:off x="-7620" y="6446520"/>
            <a:ext cx="12199620" cy="411480"/>
            <a:chOff x="-7620" y="6446520"/>
            <a:chExt cx="12199620" cy="411480"/>
          </a:xfrm>
        </p:grpSpPr>
        <p:sp>
          <p:nvSpPr>
            <p:cNvPr id="7" name="Rectangle 6"/>
            <p:cNvSpPr/>
            <p:nvPr userDrawn="1"/>
          </p:nvSpPr>
          <p:spPr>
            <a:xfrm>
              <a:off x="-7620" y="6446520"/>
              <a:ext cx="3054096" cy="411480"/>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a:p>
          </p:txBody>
        </p:sp>
        <p:sp>
          <p:nvSpPr>
            <p:cNvPr id="8" name="Rectangle 7"/>
            <p:cNvSpPr/>
            <p:nvPr userDrawn="1"/>
          </p:nvSpPr>
          <p:spPr>
            <a:xfrm>
              <a:off x="9137904" y="6446520"/>
              <a:ext cx="3054096" cy="411480"/>
            </a:xfrm>
            <a:prstGeom prst="rect">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a:p>
          </p:txBody>
        </p:sp>
        <p:sp>
          <p:nvSpPr>
            <p:cNvPr id="9" name="Rectangle 8"/>
            <p:cNvSpPr/>
            <p:nvPr userDrawn="1"/>
          </p:nvSpPr>
          <p:spPr>
            <a:xfrm>
              <a:off x="3041904" y="6446520"/>
              <a:ext cx="6108192" cy="411480"/>
            </a:xfrm>
            <a:prstGeom prst="rect">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a:solidFill>
                  <a:srgbClr val="62BCF0"/>
                </a:solidFill>
              </a:endParaRPr>
            </a:p>
          </p:txBody>
        </p:sp>
      </p:grpSp>
      <p:sp>
        <p:nvSpPr>
          <p:cNvPr id="5" name="Slide Number Placeholder 4"/>
          <p:cNvSpPr>
            <a:spLocks noGrp="1"/>
          </p:cNvSpPr>
          <p:nvPr>
            <p:ph type="sldNum" sz="quarter" idx="12"/>
          </p:nvPr>
        </p:nvSpPr>
        <p:spPr>
          <a:xfrm>
            <a:off x="11428579" y="6538088"/>
            <a:ext cx="695325" cy="251816"/>
          </a:xfrm>
        </p:spPr>
        <p:txBody>
          <a:bodyPr/>
          <a:lstStyle>
            <a:lvl1pPr>
              <a:defRPr sz="1200">
                <a:solidFill>
                  <a:srgbClr val="01203D"/>
                </a:solidFill>
              </a:defRPr>
            </a:lvl1pPr>
          </a:lstStyle>
          <a:p>
            <a:fld id="{ABB8925F-B6BB-49B0-9469-5285B9C99CB3}" type="slidenum">
              <a:rPr lang="en-US" smtClean="0"/>
              <a:pPr/>
              <a:t>‹#›</a:t>
            </a:fld>
            <a:endParaRPr lang="en-US"/>
          </a:p>
        </p:txBody>
      </p:sp>
    </p:spTree>
    <p:extLst>
      <p:ext uri="{BB962C8B-B14F-4D97-AF65-F5344CB8AC3E}">
        <p14:creationId xmlns:p14="http://schemas.microsoft.com/office/powerpoint/2010/main" val="342998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1/19/2022</a:t>
            </a:fld>
            <a:endParaRPr lang="en-US"/>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6679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1/19/2022</a:t>
            </a:fld>
            <a:endParaRPr lang="en-US"/>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83887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1/19/2022</a:t>
            </a:fld>
            <a:endParaRPr lang="en-US"/>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2104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1/19/2022</a:t>
            </a:fld>
            <a:endParaRPr lang="en-US"/>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6406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1/19/2022</a:t>
            </a:fld>
            <a:endParaRPr lang="en-US"/>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327429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1/19/2022</a:t>
            </a:fld>
            <a:endParaRPr lang="en-US"/>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120389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1/19/2022</a:t>
            </a:fld>
            <a:endParaRPr lang="en-US"/>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83270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1/19/2022</a:t>
            </a:fld>
            <a:endParaRPr lang="en-US"/>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63610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1/19/2022</a:t>
            </a:fld>
            <a:endParaRPr lang="en-US"/>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17847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456070"/>
            <a:ext cx="2743200" cy="254738"/>
          </a:xfrm>
          <a:prstGeom prst="rect">
            <a:avLst/>
          </a:prstGeom>
        </p:spPr>
        <p:txBody>
          <a:bodyPr vert="horz" lIns="91440" tIns="45720" rIns="91440" bIns="45720" rtlCol="0" anchor="ctr"/>
          <a:lstStyle>
            <a:lvl1pPr algn="l">
              <a:defRPr sz="800">
                <a:solidFill>
                  <a:schemeClr val="bg1">
                    <a:lumMod val="95000"/>
                  </a:schemeClr>
                </a:solidFill>
              </a:defRPr>
            </a:lvl1pPr>
          </a:lstStyle>
          <a:p>
            <a:fld id="{0467B39D-87AC-4D39-8154-C6852A584385}" type="datetime1">
              <a:rPr lang="en-US" smtClean="0"/>
              <a:pPr/>
              <a:t>1/19/2022</a:t>
            </a:fld>
            <a:endParaRPr lang="en-US"/>
          </a:p>
        </p:txBody>
      </p:sp>
      <p:sp>
        <p:nvSpPr>
          <p:cNvPr id="5" name="Footer Placeholder 4"/>
          <p:cNvSpPr>
            <a:spLocks noGrp="1"/>
          </p:cNvSpPr>
          <p:nvPr>
            <p:ph type="ftr" sz="quarter" idx="3"/>
          </p:nvPr>
        </p:nvSpPr>
        <p:spPr>
          <a:xfrm>
            <a:off x="4038600" y="6447966"/>
            <a:ext cx="4114800" cy="262842"/>
          </a:xfrm>
          <a:prstGeom prst="rect">
            <a:avLst/>
          </a:prstGeom>
        </p:spPr>
        <p:txBody>
          <a:bodyPr vert="horz" lIns="91440" tIns="45720" rIns="91440" bIns="45720" rtlCol="0" anchor="ctr"/>
          <a:lstStyle>
            <a:lvl1pPr algn="ctr">
              <a:defRPr sz="800">
                <a:solidFill>
                  <a:schemeClr val="bg1">
                    <a:lumMod val="95000"/>
                  </a:schemeClr>
                </a:solidFill>
              </a:defRPr>
            </a:lvl1pPr>
          </a:lstStyle>
          <a:p>
            <a:endParaRPr lang="en-US"/>
          </a:p>
        </p:txBody>
      </p:sp>
      <p:sp>
        <p:nvSpPr>
          <p:cNvPr id="6" name="Slide Number Placeholder 5"/>
          <p:cNvSpPr>
            <a:spLocks noGrp="1"/>
          </p:cNvSpPr>
          <p:nvPr>
            <p:ph type="sldNum" sz="quarter" idx="4"/>
          </p:nvPr>
        </p:nvSpPr>
        <p:spPr>
          <a:xfrm>
            <a:off x="11353799" y="6514978"/>
            <a:ext cx="695325" cy="251816"/>
          </a:xfrm>
          <a:prstGeom prst="rect">
            <a:avLst/>
          </a:prstGeom>
        </p:spPr>
        <p:txBody>
          <a:bodyPr vert="horz" lIns="91440" tIns="45720" rIns="91440" bIns="45720" rtlCol="0" anchor="ctr"/>
          <a:lstStyle>
            <a:lvl1pPr algn="r">
              <a:defRPr sz="1200" b="1">
                <a:solidFill>
                  <a:schemeClr val="tx1"/>
                </a:solidFill>
              </a:defRPr>
            </a:lvl1pPr>
          </a:lstStyle>
          <a:p>
            <a:fld id="{ABB8925F-B6BB-49B0-9469-5285B9C99CB3}" type="slidenum">
              <a:rPr lang="en-US" smtClean="0"/>
              <a:pPr/>
              <a:t>‹#›</a:t>
            </a:fld>
            <a:endParaRPr lang="en-US"/>
          </a:p>
        </p:txBody>
      </p:sp>
      <p:sp>
        <p:nvSpPr>
          <p:cNvPr id="36" name="Title 5"/>
          <p:cNvSpPr txBox="1">
            <a:spLocks/>
          </p:cNvSpPr>
          <p:nvPr userDrawn="1"/>
        </p:nvSpPr>
        <p:spPr>
          <a:xfrm>
            <a:off x="754966" y="1415668"/>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endParaRPr lang="en-US" sz="3400" b="0">
              <a:latin typeface="Calibri Light" panose="020F0302020204030204" pitchFamily="34" charset="0"/>
            </a:endParaRPr>
          </a:p>
        </p:txBody>
      </p:sp>
    </p:spTree>
    <p:extLst>
      <p:ext uri="{BB962C8B-B14F-4D97-AF65-F5344CB8AC3E}">
        <p14:creationId xmlns:p14="http://schemas.microsoft.com/office/powerpoint/2010/main" val="4135534529"/>
      </p:ext>
    </p:extLst>
  </p:cSld>
  <p:clrMap bg1="lt1" tx1="dk1" bg2="lt2" tx2="dk2" accent1="accent1" accent2="accent2" accent3="accent3" accent4="accent4" accent5="accent5" accent6="accent6" hlink="hlink" folHlink="folHlink"/>
  <p:sldLayoutIdLst>
    <p:sldLayoutId id="214748375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lnSpc>
          <a:spcPct val="90000"/>
        </a:lnSpc>
        <a:spcBef>
          <a:spcPct val="0"/>
        </a:spcBef>
        <a:buNone/>
        <a:defRPr sz="4400" b="1" kern="1200">
          <a:solidFill>
            <a:srgbClr val="01203D"/>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1203D"/>
        </a:buClr>
        <a:buSzPct val="75000"/>
        <a:buFont typeface="Wingdings" panose="05000000000000000000" pitchFamily="2" charset="2"/>
        <a:buChar char="Ø"/>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
          <a:srgbClr val="62BCF0"/>
        </a:buClr>
        <a:buFont typeface="Arial" panose="020B0604020202020204" pitchFamily="34" charset="0"/>
        <a:buChar char="•"/>
        <a:defRPr sz="2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Clr>
          <a:srgbClr val="01203D"/>
        </a:buClr>
        <a:buSzPct val="75000"/>
        <a:buFont typeface="Courier New" panose="02070309020205020404" pitchFamily="49" charset="0"/>
        <a:buChar char="o"/>
        <a:defRPr sz="24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Clr>
          <a:srgbClr val="62BCF0"/>
        </a:buClr>
        <a:buFont typeface="Wingdings" panose="05000000000000000000" pitchFamily="2" charset="2"/>
        <a:buChar char="§"/>
        <a:defRPr sz="2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Clr>
          <a:srgbClr val="01203D"/>
        </a:buClr>
        <a:buSzPct val="50000"/>
        <a:buFont typeface="Wingdings" panose="05000000000000000000" pitchFamily="2" charset="2"/>
        <a:buChar char="q"/>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cdc.gov/coronavirus/2019-ncov/php/contact-tracing/contact-tracing-plan/contact-tracing.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crackingtheenigma.blogspot.com.au/2012/07"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I-kLpj3nKCg" TargetMode="External"/><Relationship Id="rId2" Type="http://schemas.openxmlformats.org/officeDocument/2006/relationships/hyperlink" Target="https://www.cdc.gov/healthyschools/bam/teachers/documents/epi_1_triangle.pdf" TargetMode="External"/><Relationship Id="rId1" Type="http://schemas.openxmlformats.org/officeDocument/2006/relationships/slideLayout" Target="../slideLayouts/slideLayout6.xml"/><Relationship Id="rId5" Type="http://schemas.openxmlformats.org/officeDocument/2006/relationships/hyperlink" Target="https://www.cdc.gov/coronavirus/2019-ncov/php/contact-tracing/contact-tracing-plan/contact-tracing.html" TargetMode="External"/><Relationship Id="rId4" Type="http://schemas.openxmlformats.org/officeDocument/2006/relationships/hyperlink" Target="https://www.cdc.gov/training/publichealth101/epidemiology.html"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mailto:Michelle.Malicote@education.ky.gov" TargetMode="External"/><Relationship Id="rId2" Type="http://schemas.openxmlformats.org/officeDocument/2006/relationships/hyperlink" Target="mailto:Angela.Mcdonald@education.ky.gov"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www.thetraveldoctor.com.au/why-is-covid-19-such-a-big-deal/" TargetMode="External"/><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1957729" y="1041400"/>
            <a:ext cx="9247481" cy="2058341"/>
          </a:xfrm>
        </p:spPr>
        <p:txBody>
          <a:bodyPr>
            <a:normAutofit/>
          </a:bodyPr>
          <a:lstStyle/>
          <a:p>
            <a:r>
              <a:rPr lang="en-US" dirty="0"/>
              <a:t>Epidemiology Made Simple for the SCHOOL NURSE</a:t>
            </a:r>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1524000" y="3235150"/>
            <a:ext cx="9144000" cy="2022650"/>
          </a:xfrm>
        </p:spPr>
        <p:txBody>
          <a:bodyPr vert="horz" lIns="91440" tIns="45720" rIns="91440" bIns="45720" rtlCol="0" anchor="t">
            <a:normAutofit fontScale="92500" lnSpcReduction="10000"/>
          </a:bodyPr>
          <a:lstStyle/>
          <a:p>
            <a:pPr algn="r"/>
            <a:r>
              <a:rPr lang="en-US" dirty="0"/>
              <a:t>Angie McDonald ADN, RN, NASSNC</a:t>
            </a:r>
          </a:p>
          <a:p>
            <a:pPr algn="r"/>
            <a:r>
              <a:rPr lang="en-US" dirty="0"/>
              <a:t>KDE State School Nurse Consultant</a:t>
            </a:r>
          </a:p>
          <a:p>
            <a:pPr algn="r"/>
            <a:r>
              <a:rPr lang="en-US" dirty="0"/>
              <a:t>Michelle Malicote BSN, RN, NASSNC</a:t>
            </a:r>
          </a:p>
          <a:p>
            <a:pPr algn="r"/>
            <a:r>
              <a:rPr lang="en-US" dirty="0"/>
              <a:t>KDPH School Health Branch Manager</a:t>
            </a:r>
          </a:p>
          <a:p>
            <a:pPr algn="r"/>
            <a:r>
              <a:rPr lang="en-US" dirty="0"/>
              <a:t>2022</a:t>
            </a:r>
          </a:p>
          <a:p>
            <a:endParaRPr lang="en-US"/>
          </a:p>
        </p:txBody>
      </p:sp>
    </p:spTree>
    <p:extLst>
      <p:ext uri="{BB962C8B-B14F-4D97-AF65-F5344CB8AC3E}">
        <p14:creationId xmlns:p14="http://schemas.microsoft.com/office/powerpoint/2010/main" val="3019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4BFAA-CB4D-48EF-AC0E-22C1A0CBBF26}"/>
              </a:ext>
            </a:extLst>
          </p:cNvPr>
          <p:cNvSpPr>
            <a:spLocks noGrp="1"/>
          </p:cNvSpPr>
          <p:nvPr>
            <p:ph type="title"/>
          </p:nvPr>
        </p:nvSpPr>
        <p:spPr/>
        <p:txBody>
          <a:bodyPr/>
          <a:lstStyle/>
          <a:p>
            <a:r>
              <a:rPr lang="en-US"/>
              <a:t>The Agent—“What” </a:t>
            </a:r>
          </a:p>
        </p:txBody>
      </p:sp>
      <p:sp>
        <p:nvSpPr>
          <p:cNvPr id="3" name="Content Placeholder 2">
            <a:extLst>
              <a:ext uri="{FF2B5EF4-FFF2-40B4-BE49-F238E27FC236}">
                <a16:creationId xmlns:a16="http://schemas.microsoft.com/office/drawing/2014/main" id="{ED2D419D-9223-48B7-938E-52350A588E9A}"/>
              </a:ext>
            </a:extLst>
          </p:cNvPr>
          <p:cNvSpPr>
            <a:spLocks noGrp="1"/>
          </p:cNvSpPr>
          <p:nvPr>
            <p:ph idx="1"/>
          </p:nvPr>
        </p:nvSpPr>
        <p:spPr/>
        <p:txBody>
          <a:bodyPr/>
          <a:lstStyle/>
          <a:p>
            <a:pPr marL="0" indent="0">
              <a:buNone/>
            </a:pPr>
            <a:r>
              <a:rPr lang="en-US" dirty="0"/>
              <a:t>Vertex 1. The Agent—“What”- The agent is the </a:t>
            </a:r>
            <a:r>
              <a:rPr lang="en-US" b="1" u="sng" dirty="0"/>
              <a:t>cause of the disease</a:t>
            </a:r>
            <a:r>
              <a:rPr lang="en-US" dirty="0"/>
              <a:t>. The agent is usually a microbe, an organism too small to be seen with the naked eye. Most people call an agent a “germ”</a:t>
            </a:r>
          </a:p>
          <a:p>
            <a:pPr>
              <a:buFont typeface="Wingdings" panose="05000000000000000000" pitchFamily="2" charset="2"/>
              <a:buChar char="q"/>
            </a:pPr>
            <a:r>
              <a:rPr lang="en-US" dirty="0"/>
              <a:t>Bacteria</a:t>
            </a:r>
          </a:p>
          <a:p>
            <a:pPr>
              <a:buFont typeface="Wingdings" panose="05000000000000000000" pitchFamily="2" charset="2"/>
              <a:buChar char="q"/>
            </a:pPr>
            <a:r>
              <a:rPr lang="en-US" dirty="0"/>
              <a:t>Virus</a:t>
            </a:r>
          </a:p>
          <a:p>
            <a:pPr>
              <a:buFont typeface="Wingdings" panose="05000000000000000000" pitchFamily="2" charset="2"/>
              <a:buChar char="q"/>
            </a:pPr>
            <a:r>
              <a:rPr lang="en-US" dirty="0"/>
              <a:t>Fungi</a:t>
            </a:r>
          </a:p>
          <a:p>
            <a:pPr>
              <a:buFont typeface="Wingdings" panose="05000000000000000000" pitchFamily="2" charset="2"/>
              <a:buChar char="q"/>
            </a:pPr>
            <a:r>
              <a:rPr lang="en-US" dirty="0"/>
              <a:t>Protozoa</a:t>
            </a:r>
          </a:p>
        </p:txBody>
      </p:sp>
    </p:spTree>
    <p:extLst>
      <p:ext uri="{BB962C8B-B14F-4D97-AF65-F5344CB8AC3E}">
        <p14:creationId xmlns:p14="http://schemas.microsoft.com/office/powerpoint/2010/main" val="1076815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1109B-9C71-43A9-B62A-4E6643AC07F8}"/>
              </a:ext>
            </a:extLst>
          </p:cNvPr>
          <p:cNvSpPr>
            <a:spLocks noGrp="1"/>
          </p:cNvSpPr>
          <p:nvPr>
            <p:ph type="title"/>
          </p:nvPr>
        </p:nvSpPr>
        <p:spPr/>
        <p:txBody>
          <a:bodyPr/>
          <a:lstStyle/>
          <a:p>
            <a:r>
              <a:rPr lang="en-US" dirty="0"/>
              <a:t>The Host — “Who” </a:t>
            </a:r>
          </a:p>
        </p:txBody>
      </p:sp>
      <p:sp>
        <p:nvSpPr>
          <p:cNvPr id="3" name="Content Placeholder 2">
            <a:extLst>
              <a:ext uri="{FF2B5EF4-FFF2-40B4-BE49-F238E27FC236}">
                <a16:creationId xmlns:a16="http://schemas.microsoft.com/office/drawing/2014/main" id="{50E62206-4D49-4DCA-BBF6-A8BBAA9B00E8}"/>
              </a:ext>
            </a:extLst>
          </p:cNvPr>
          <p:cNvSpPr>
            <a:spLocks noGrp="1"/>
          </p:cNvSpPr>
          <p:nvPr>
            <p:ph idx="1"/>
          </p:nvPr>
        </p:nvSpPr>
        <p:spPr/>
        <p:txBody>
          <a:bodyPr>
            <a:normAutofit/>
          </a:bodyPr>
          <a:lstStyle/>
          <a:p>
            <a:r>
              <a:rPr lang="en-US" sz="2400" dirty="0"/>
              <a:t>Vertex 2. The Host — “Who”- Hosts are organisms, usually humans or animals, which have been exposed to and harbor a disease. The host can be the organism that gets sick, as well as any animal carrier (including insects and worms) that may or may not get sick. The same microbe affects different hosts in different ways</a:t>
            </a:r>
          </a:p>
          <a:p>
            <a:r>
              <a:rPr lang="en-US" sz="2400" dirty="0"/>
              <a:t>Although the host may or may not know it has the disease or have any outward signs of illness, the disease does take lodging from the host. The “host” heading also includes symptoms of the disease. Different people may have different reactions to the same agent. For example, adults infected with the virus varicella (chickenpox) are more likely than children to develop serious complications</a:t>
            </a:r>
          </a:p>
        </p:txBody>
      </p:sp>
    </p:spTree>
    <p:extLst>
      <p:ext uri="{BB962C8B-B14F-4D97-AF65-F5344CB8AC3E}">
        <p14:creationId xmlns:p14="http://schemas.microsoft.com/office/powerpoint/2010/main" val="3213382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20B9F-9ED6-4D33-A195-F783DF3D2BB1}"/>
              </a:ext>
            </a:extLst>
          </p:cNvPr>
          <p:cNvSpPr>
            <a:spLocks noGrp="1"/>
          </p:cNvSpPr>
          <p:nvPr>
            <p:ph type="title"/>
          </p:nvPr>
        </p:nvSpPr>
        <p:spPr/>
        <p:txBody>
          <a:bodyPr/>
          <a:lstStyle/>
          <a:p>
            <a:r>
              <a:rPr lang="en-US"/>
              <a:t>The Environment—“Where”</a:t>
            </a:r>
          </a:p>
        </p:txBody>
      </p:sp>
      <p:sp>
        <p:nvSpPr>
          <p:cNvPr id="3" name="Content Placeholder 2">
            <a:extLst>
              <a:ext uri="{FF2B5EF4-FFF2-40B4-BE49-F238E27FC236}">
                <a16:creationId xmlns:a16="http://schemas.microsoft.com/office/drawing/2014/main" id="{14B8B905-A8D8-44E1-97C9-656C4FDA966E}"/>
              </a:ext>
            </a:extLst>
          </p:cNvPr>
          <p:cNvSpPr>
            <a:spLocks noGrp="1"/>
          </p:cNvSpPr>
          <p:nvPr>
            <p:ph idx="1"/>
          </p:nvPr>
        </p:nvSpPr>
        <p:spPr>
          <a:xfrm>
            <a:off x="838200" y="1509204"/>
            <a:ext cx="10515600" cy="4667759"/>
          </a:xfrm>
        </p:spPr>
        <p:txBody>
          <a:bodyPr>
            <a:normAutofit/>
          </a:bodyPr>
          <a:lstStyle/>
          <a:p>
            <a:r>
              <a:rPr lang="en-US" dirty="0"/>
              <a:t>Vertex 3. The Environment — “Where”- The environment is the favorable surroundings and conditions outside the host that cause or allow the disease to be transmitted. Some diseases live best in dirty water. Others can survive only in blood</a:t>
            </a:r>
          </a:p>
          <a:p>
            <a:r>
              <a:rPr lang="en-US" dirty="0"/>
              <a:t>Many infectious disease microbes live in the mucus in your nose and mouth</a:t>
            </a:r>
          </a:p>
          <a:p>
            <a:r>
              <a:rPr lang="en-US" dirty="0"/>
              <a:t> Still others, like E. coli, thrive in warm temperatures, but are killed by high heat. Other environment factors include the season of the year (in the U.S., the peak of the flu season is between November and March, for example)</a:t>
            </a:r>
          </a:p>
        </p:txBody>
      </p:sp>
    </p:spTree>
    <p:extLst>
      <p:ext uri="{BB962C8B-B14F-4D97-AF65-F5344CB8AC3E}">
        <p14:creationId xmlns:p14="http://schemas.microsoft.com/office/powerpoint/2010/main" val="42205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549A4-CDCF-4C87-AE92-AA1B505B2FC0}"/>
              </a:ext>
            </a:extLst>
          </p:cNvPr>
          <p:cNvSpPr>
            <a:spLocks noGrp="1"/>
          </p:cNvSpPr>
          <p:nvPr>
            <p:ph type="title"/>
          </p:nvPr>
        </p:nvSpPr>
        <p:spPr/>
        <p:txBody>
          <a:bodyPr/>
          <a:lstStyle/>
          <a:p>
            <a:r>
              <a:rPr lang="en-US" dirty="0"/>
              <a:t>TIME:</a:t>
            </a:r>
          </a:p>
        </p:txBody>
      </p:sp>
      <p:sp>
        <p:nvSpPr>
          <p:cNvPr id="3" name="Content Placeholder 2">
            <a:extLst>
              <a:ext uri="{FF2B5EF4-FFF2-40B4-BE49-F238E27FC236}">
                <a16:creationId xmlns:a16="http://schemas.microsoft.com/office/drawing/2014/main" id="{1C64BF9A-9837-40FB-8FB6-184B54537952}"/>
              </a:ext>
            </a:extLst>
          </p:cNvPr>
          <p:cNvSpPr>
            <a:spLocks noGrp="1"/>
          </p:cNvSpPr>
          <p:nvPr>
            <p:ph idx="1"/>
          </p:nvPr>
        </p:nvSpPr>
        <p:spPr>
          <a:xfrm>
            <a:off x="838200" y="1536569"/>
            <a:ext cx="10515600" cy="4176074"/>
          </a:xfrm>
        </p:spPr>
        <p:txBody>
          <a:bodyPr/>
          <a:lstStyle/>
          <a:p>
            <a:r>
              <a:rPr lang="en-US" dirty="0"/>
              <a:t>In the center of the Triangle is time. Most infectious diseases have an incubation period — the time between when the host is infected and when disease symptoms occur</a:t>
            </a:r>
          </a:p>
          <a:p>
            <a:r>
              <a:rPr lang="en-US" dirty="0"/>
              <a:t>Time may also describe the duration of the illness or the amount of time a person can be sick before death or recovery occurs</a:t>
            </a:r>
          </a:p>
          <a:p>
            <a:r>
              <a:rPr lang="en-US" dirty="0"/>
              <a:t>Time also describes the period from an infection to the threshold of an epidemic for a population</a:t>
            </a:r>
          </a:p>
        </p:txBody>
      </p:sp>
    </p:spTree>
    <p:extLst>
      <p:ext uri="{BB962C8B-B14F-4D97-AF65-F5344CB8AC3E}">
        <p14:creationId xmlns:p14="http://schemas.microsoft.com/office/powerpoint/2010/main" val="1227516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Blank&#10;">
            <a:extLst>
              <a:ext uri="{FF2B5EF4-FFF2-40B4-BE49-F238E27FC236}">
                <a16:creationId xmlns:a16="http://schemas.microsoft.com/office/drawing/2014/main" id="{6D3E6F88-FB70-4BAF-BEE3-E85D82AA15D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Slide 14</a:t>
            </a:r>
          </a:p>
        </p:txBody>
      </p:sp>
      <p:sp>
        <p:nvSpPr>
          <p:cNvPr id="5" name="TextBox 4" descr="The mission of an epidemiologist is to break at least one of the sides of the triangle, disrupting the connection between the environment, the host, and&#10;the agent and stopping the continuation of disease&#10;">
            <a:extLst>
              <a:ext uri="{FF2B5EF4-FFF2-40B4-BE49-F238E27FC236}">
                <a16:creationId xmlns:a16="http://schemas.microsoft.com/office/drawing/2014/main" id="{0238AC13-DB8F-4C84-B274-0464275B9AD6}"/>
              </a:ext>
            </a:extLst>
          </p:cNvPr>
          <p:cNvSpPr txBox="1"/>
          <p:nvPr/>
        </p:nvSpPr>
        <p:spPr>
          <a:xfrm>
            <a:off x="966951" y="916715"/>
            <a:ext cx="6096000" cy="5016758"/>
          </a:xfrm>
          <a:prstGeom prst="rect">
            <a:avLst/>
          </a:prstGeom>
          <a:noFill/>
          <a:ln w="57150">
            <a:solidFill>
              <a:schemeClr val="tx1"/>
            </a:solidFill>
          </a:ln>
        </p:spPr>
        <p:txBody>
          <a:bodyPr wrap="square">
            <a:spAutoFit/>
          </a:bodyPr>
          <a:lstStyle/>
          <a:p>
            <a:r>
              <a:rPr lang="en-US" sz="4000" dirty="0"/>
              <a:t>The mission of an epidemiologist is to break at least one of the sides of the triangle, disrupting the connection between the environment, the host and</a:t>
            </a:r>
          </a:p>
          <a:p>
            <a:r>
              <a:rPr lang="en-US" sz="4000" dirty="0"/>
              <a:t>the agent and stopping the continuation of disease</a:t>
            </a:r>
          </a:p>
        </p:txBody>
      </p:sp>
    </p:spTree>
    <p:extLst>
      <p:ext uri="{BB962C8B-B14F-4D97-AF65-F5344CB8AC3E}">
        <p14:creationId xmlns:p14="http://schemas.microsoft.com/office/powerpoint/2010/main" val="1055965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Fill" descr="&quot; &quot;">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descr="&quot; &quot;">
            <a:extLst>
              <a:ext uri="{FF2B5EF4-FFF2-40B4-BE49-F238E27FC236}">
                <a16:creationId xmlns:a16="http://schemas.microsoft.com/office/drawing/2014/main" id="{2DD5E267-EB6F-47DF-ABEF-2C1BED44DA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5" name="Color Cover">
              <a:extLst>
                <a:ext uri="{FF2B5EF4-FFF2-40B4-BE49-F238E27FC236}">
                  <a16:creationId xmlns:a16="http://schemas.microsoft.com/office/drawing/2014/main" id="{4BA86AA3-0623-4268-861E-ADA01A7C0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lor Cover">
              <a:extLst>
                <a:ext uri="{FF2B5EF4-FFF2-40B4-BE49-F238E27FC236}">
                  <a16:creationId xmlns:a16="http://schemas.microsoft.com/office/drawing/2014/main" id="{72692EF2-4C1F-4ED7-9C00-6CF92783E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descr="&quot; &quot;">
            <a:extLst>
              <a:ext uri="{FF2B5EF4-FFF2-40B4-BE49-F238E27FC236}">
                <a16:creationId xmlns:a16="http://schemas.microsoft.com/office/drawing/2014/main" id="{66828D02-A05D-412B-9F20-B68E970B9F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a:solidFill>
            <a:srgbClr val="0070C0"/>
          </a:solidFill>
        </p:grpSpPr>
        <p:sp>
          <p:nvSpPr>
            <p:cNvPr id="19" name="Color">
              <a:extLst>
                <a:ext uri="{FF2B5EF4-FFF2-40B4-BE49-F238E27FC236}">
                  <a16:creationId xmlns:a16="http://schemas.microsoft.com/office/drawing/2014/main" id="{A1A8E50E-11DE-480E-A93B-F503760BC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lor">
              <a:extLst>
                <a:ext uri="{FF2B5EF4-FFF2-40B4-BE49-F238E27FC236}">
                  <a16:creationId xmlns:a16="http://schemas.microsoft.com/office/drawing/2014/main" id="{D2E2EE99-89A4-435B-B61A-3C8B5B2B2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7DEC162-D657-4A5E-9719-535A56D6EC17}"/>
              </a:ext>
            </a:extLst>
          </p:cNvPr>
          <p:cNvSpPr>
            <a:spLocks noGrp="1"/>
          </p:cNvSpPr>
          <p:nvPr>
            <p:ph type="title"/>
          </p:nvPr>
        </p:nvSpPr>
        <p:spPr>
          <a:xfrm>
            <a:off x="1014985" y="819015"/>
            <a:ext cx="5501548" cy="2353362"/>
          </a:xfrm>
        </p:spPr>
        <p:txBody>
          <a:bodyPr anchor="b">
            <a:normAutofit/>
          </a:bodyPr>
          <a:lstStyle/>
          <a:p>
            <a:r>
              <a:rPr lang="en-US" sz="4800" dirty="0">
                <a:solidFill>
                  <a:schemeClr val="bg1"/>
                </a:solidFill>
              </a:rPr>
              <a:t>Comparing Population Characteristics: </a:t>
            </a:r>
          </a:p>
        </p:txBody>
      </p:sp>
      <p:sp>
        <p:nvSpPr>
          <p:cNvPr id="4" name="Content Placeholder 3">
            <a:extLst>
              <a:ext uri="{FF2B5EF4-FFF2-40B4-BE49-F238E27FC236}">
                <a16:creationId xmlns:a16="http://schemas.microsoft.com/office/drawing/2014/main" id="{8AB5FBCF-4BAB-4ACC-BA55-BB3F5F41E5A2}"/>
              </a:ext>
            </a:extLst>
          </p:cNvPr>
          <p:cNvSpPr>
            <a:spLocks noGrp="1"/>
          </p:cNvSpPr>
          <p:nvPr>
            <p:ph idx="1"/>
          </p:nvPr>
        </p:nvSpPr>
        <p:spPr>
          <a:xfrm>
            <a:off x="1014985" y="3442089"/>
            <a:ext cx="5501548" cy="2573579"/>
          </a:xfrm>
        </p:spPr>
        <p:txBody>
          <a:bodyPr vert="horz" lIns="91440" tIns="45720" rIns="91440" bIns="45720" rtlCol="0" anchor="t">
            <a:normAutofit/>
          </a:bodyPr>
          <a:lstStyle/>
          <a:p>
            <a:r>
              <a:rPr lang="en-US" sz="2400" dirty="0">
                <a:solidFill>
                  <a:schemeClr val="bg1"/>
                </a:solidFill>
                <a:ea typeface="+mn-lt"/>
                <a:cs typeface="+mn-lt"/>
              </a:rPr>
              <a:t>Rates help us compare health problems among different populations that include two or more groups who differ by a selected characteristic </a:t>
            </a:r>
            <a:endParaRPr lang="en-US" sz="2400" dirty="0">
              <a:solidFill>
                <a:schemeClr val="bg1"/>
              </a:solidFill>
            </a:endParaRPr>
          </a:p>
        </p:txBody>
      </p:sp>
      <p:pic>
        <p:nvPicPr>
          <p:cNvPr id="7" name="Picture 7" descr="&quot; &quot;">
            <a:extLst>
              <a:ext uri="{FF2B5EF4-FFF2-40B4-BE49-F238E27FC236}">
                <a16:creationId xmlns:a16="http://schemas.microsoft.com/office/drawing/2014/main" id="{27297405-C0F8-4A2D-9801-C2274C41864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677026" y="1531106"/>
            <a:ext cx="4571936" cy="3772471"/>
          </a:xfrm>
          <a:prstGeom prst="rect">
            <a:avLst/>
          </a:prstGeom>
        </p:spPr>
      </p:pic>
      <p:grpSp>
        <p:nvGrpSpPr>
          <p:cNvPr id="22" name="Group 21" descr="&quot; &quot;">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3" name="Freeform: Shape 22">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27">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8">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153779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6E82C-9AE7-430F-B0B6-D6F813FBE6AC}"/>
              </a:ext>
            </a:extLst>
          </p:cNvPr>
          <p:cNvSpPr>
            <a:spLocks noGrp="1"/>
          </p:cNvSpPr>
          <p:nvPr>
            <p:ph type="title"/>
          </p:nvPr>
        </p:nvSpPr>
        <p:spPr>
          <a:xfrm>
            <a:off x="838200" y="914399"/>
            <a:ext cx="10515600" cy="911225"/>
          </a:xfrm>
        </p:spPr>
        <p:txBody>
          <a:bodyPr/>
          <a:lstStyle/>
          <a:p>
            <a:r>
              <a:rPr lang="en-US" dirty="0"/>
              <a:t>Rate Formula:</a:t>
            </a:r>
          </a:p>
        </p:txBody>
      </p:sp>
      <p:sp>
        <p:nvSpPr>
          <p:cNvPr id="3" name="Text Placeholder 2">
            <a:extLst>
              <a:ext uri="{FF2B5EF4-FFF2-40B4-BE49-F238E27FC236}">
                <a16:creationId xmlns:a16="http://schemas.microsoft.com/office/drawing/2014/main" id="{F142BF6B-EDC1-4382-8007-39D4286CCF59}"/>
              </a:ext>
            </a:extLst>
          </p:cNvPr>
          <p:cNvSpPr>
            <a:spLocks noGrp="1"/>
          </p:cNvSpPr>
          <p:nvPr>
            <p:ph idx="1"/>
          </p:nvPr>
        </p:nvSpPr>
        <p:spPr>
          <a:xfrm>
            <a:off x="838200" y="1725105"/>
            <a:ext cx="10515600" cy="3980144"/>
          </a:xfrm>
        </p:spPr>
        <p:txBody>
          <a:bodyPr vert="horz" lIns="91440" tIns="45720" rIns="91440" bIns="45720" rtlCol="0" anchor="t">
            <a:normAutofit fontScale="92500" lnSpcReduction="20000"/>
          </a:bodyPr>
          <a:lstStyle/>
          <a:p>
            <a:pPr marL="0" indent="0">
              <a:buNone/>
            </a:pPr>
            <a:r>
              <a:rPr lang="en-US" dirty="0">
                <a:ea typeface="+mn-lt"/>
                <a:cs typeface="+mn-lt"/>
              </a:rPr>
              <a:t>To calculate a rate, we first need to determine the frequency of disease, which includes:</a:t>
            </a:r>
            <a:endParaRPr lang="en-US" dirty="0"/>
          </a:p>
          <a:p>
            <a:pPr marL="0" indent="0">
              <a:buNone/>
            </a:pPr>
            <a:r>
              <a:rPr lang="en-US" dirty="0">
                <a:ea typeface="+mn-lt"/>
                <a:cs typeface="+mn-lt"/>
              </a:rPr>
              <a:t>•the number of cases of the illness or condition we are counting, </a:t>
            </a:r>
            <a:endParaRPr lang="en-US" dirty="0"/>
          </a:p>
          <a:p>
            <a:pPr marL="0" indent="0">
              <a:buNone/>
            </a:pPr>
            <a:r>
              <a:rPr lang="en-US" dirty="0">
                <a:ea typeface="+mn-lt"/>
                <a:cs typeface="+mn-lt"/>
              </a:rPr>
              <a:t>•the size of the population at risk, and </a:t>
            </a:r>
            <a:endParaRPr lang="en-US" dirty="0"/>
          </a:p>
          <a:p>
            <a:pPr marL="0" indent="0">
              <a:buNone/>
            </a:pPr>
            <a:r>
              <a:rPr lang="en-US" dirty="0">
                <a:ea typeface="+mn-lt"/>
                <a:cs typeface="+mn-lt"/>
              </a:rPr>
              <a:t>•the period during which we are calculating the rate.</a:t>
            </a:r>
            <a:endParaRPr lang="en-US" dirty="0"/>
          </a:p>
          <a:p>
            <a:pPr marL="0" indent="0">
              <a:buNone/>
            </a:pPr>
            <a:r>
              <a:rPr lang="en-US" dirty="0">
                <a:ea typeface="+mn-lt"/>
                <a:cs typeface="+mn-lt"/>
              </a:rPr>
              <a:t>After the frequency of disease is identified, the illness rate is calculated by dividing the number of cases of disease for the selected period by the size of the population at risk for that same period. Then, that number is multiplied by 100</a:t>
            </a:r>
            <a:endParaRPr lang="en-US" dirty="0"/>
          </a:p>
          <a:p>
            <a:pPr marL="0" indent="0">
              <a:buNone/>
            </a:pPr>
            <a:r>
              <a:rPr lang="en-US" dirty="0">
                <a:ea typeface="+mn-lt"/>
                <a:cs typeface="+mn-lt"/>
              </a:rPr>
              <a:t>This formula provides the number of cases as a percentage of the population for a given period</a:t>
            </a:r>
            <a:endParaRPr lang="en-US" dirty="0"/>
          </a:p>
          <a:p>
            <a:endParaRPr lang="en-US" dirty="0"/>
          </a:p>
        </p:txBody>
      </p:sp>
      <p:pic>
        <p:nvPicPr>
          <p:cNvPr id="4" name="Picture 4" descr="Rate (%) equals the number of cases divided by the population at risk times 100.">
            <a:extLst>
              <a:ext uri="{FF2B5EF4-FFF2-40B4-BE49-F238E27FC236}">
                <a16:creationId xmlns:a16="http://schemas.microsoft.com/office/drawing/2014/main" id="{6E7F1A18-FEFB-470E-BA44-459E675B873C}"/>
              </a:ext>
            </a:extLst>
          </p:cNvPr>
          <p:cNvPicPr>
            <a:picLocks noChangeAspect="1"/>
          </p:cNvPicPr>
          <p:nvPr/>
        </p:nvPicPr>
        <p:blipFill>
          <a:blip r:embed="rId2"/>
          <a:stretch>
            <a:fillRect/>
          </a:stretch>
        </p:blipFill>
        <p:spPr>
          <a:xfrm>
            <a:off x="6599162" y="213177"/>
            <a:ext cx="3307644" cy="1425562"/>
          </a:xfrm>
          <a:prstGeom prst="rect">
            <a:avLst/>
          </a:prstGeom>
        </p:spPr>
      </p:pic>
    </p:spTree>
    <p:extLst>
      <p:ext uri="{BB962C8B-B14F-4D97-AF65-F5344CB8AC3E}">
        <p14:creationId xmlns:p14="http://schemas.microsoft.com/office/powerpoint/2010/main" val="3077567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3F777-A1AB-49E6-9D36-B4632F90EC05}"/>
              </a:ext>
            </a:extLst>
          </p:cNvPr>
          <p:cNvSpPr>
            <a:spLocks noGrp="1"/>
          </p:cNvSpPr>
          <p:nvPr>
            <p:ph type="title"/>
          </p:nvPr>
        </p:nvSpPr>
        <p:spPr/>
        <p:txBody>
          <a:bodyPr/>
          <a:lstStyle/>
          <a:p>
            <a:r>
              <a:rPr lang="en-US" dirty="0"/>
              <a:t>Incidence and prevalence:</a:t>
            </a:r>
          </a:p>
        </p:txBody>
      </p:sp>
      <p:sp>
        <p:nvSpPr>
          <p:cNvPr id="3" name="Content Placeholder 2">
            <a:extLst>
              <a:ext uri="{FF2B5EF4-FFF2-40B4-BE49-F238E27FC236}">
                <a16:creationId xmlns:a16="http://schemas.microsoft.com/office/drawing/2014/main" id="{682BF8EB-52C4-427C-896A-F58554DE4ED9}"/>
              </a:ext>
            </a:extLst>
          </p:cNvPr>
          <p:cNvSpPr>
            <a:spLocks noGrp="1"/>
          </p:cNvSpPr>
          <p:nvPr>
            <p:ph sz="half" idx="1"/>
          </p:nvPr>
        </p:nvSpPr>
        <p:spPr/>
        <p:txBody>
          <a:bodyPr/>
          <a:lstStyle/>
          <a:p>
            <a:pPr marL="0" indent="0">
              <a:buNone/>
            </a:pPr>
            <a:r>
              <a:rPr lang="en-US" sz="3600" b="1" u="sng" dirty="0"/>
              <a:t>Incidence:</a:t>
            </a:r>
          </a:p>
          <a:p>
            <a:pPr marL="0" indent="0">
              <a:buNone/>
            </a:pPr>
            <a:endParaRPr lang="en-US" sz="3600" b="1" u="sng" dirty="0"/>
          </a:p>
          <a:p>
            <a:r>
              <a:rPr lang="en-US" dirty="0"/>
              <a:t>Number of NEW cases of a disease or injury within a population during a specified amount of time</a:t>
            </a:r>
          </a:p>
        </p:txBody>
      </p:sp>
      <p:sp>
        <p:nvSpPr>
          <p:cNvPr id="4" name="Content Placeholder 3">
            <a:extLst>
              <a:ext uri="{FF2B5EF4-FFF2-40B4-BE49-F238E27FC236}">
                <a16:creationId xmlns:a16="http://schemas.microsoft.com/office/drawing/2014/main" id="{312D029A-0EA0-43FA-86EE-3DD011781527}"/>
              </a:ext>
            </a:extLst>
          </p:cNvPr>
          <p:cNvSpPr>
            <a:spLocks noGrp="1"/>
          </p:cNvSpPr>
          <p:nvPr>
            <p:ph sz="half" idx="2"/>
          </p:nvPr>
        </p:nvSpPr>
        <p:spPr/>
        <p:txBody>
          <a:bodyPr/>
          <a:lstStyle/>
          <a:p>
            <a:pPr marL="0" indent="0">
              <a:buNone/>
            </a:pPr>
            <a:r>
              <a:rPr lang="en-US" sz="3200" b="1" u="sng" dirty="0"/>
              <a:t>Prevalence:</a:t>
            </a:r>
          </a:p>
          <a:p>
            <a:pPr marL="0" indent="0">
              <a:buNone/>
            </a:pPr>
            <a:endParaRPr lang="en-US" sz="3200" b="1" u="sng" dirty="0"/>
          </a:p>
          <a:p>
            <a:r>
              <a:rPr lang="en-US" dirty="0"/>
              <a:t>Number of ALL cases of a disease or injury within a population during a specified amount of time, includes both new and pre-existing cases</a:t>
            </a:r>
          </a:p>
        </p:txBody>
      </p:sp>
    </p:spTree>
    <p:extLst>
      <p:ext uri="{BB962C8B-B14F-4D97-AF65-F5344CB8AC3E}">
        <p14:creationId xmlns:p14="http://schemas.microsoft.com/office/powerpoint/2010/main" val="547727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2E945-C532-4B0D-B131-C95ED97D506E}"/>
              </a:ext>
            </a:extLst>
          </p:cNvPr>
          <p:cNvSpPr>
            <a:spLocks noGrp="1"/>
          </p:cNvSpPr>
          <p:nvPr>
            <p:ph type="title"/>
          </p:nvPr>
        </p:nvSpPr>
        <p:spPr>
          <a:xfrm>
            <a:off x="648929" y="629266"/>
            <a:ext cx="4944152" cy="1622321"/>
          </a:xfrm>
        </p:spPr>
        <p:txBody>
          <a:bodyPr>
            <a:normAutofit/>
          </a:bodyPr>
          <a:lstStyle/>
          <a:p>
            <a:r>
              <a:rPr lang="en-US" dirty="0"/>
              <a:t>Outbreak Investigation:</a:t>
            </a:r>
          </a:p>
        </p:txBody>
      </p:sp>
      <p:sp>
        <p:nvSpPr>
          <p:cNvPr id="3" name="Content Placeholder 2">
            <a:extLst>
              <a:ext uri="{FF2B5EF4-FFF2-40B4-BE49-F238E27FC236}">
                <a16:creationId xmlns:a16="http://schemas.microsoft.com/office/drawing/2014/main" id="{AEDB336C-0FE2-40B4-A30F-7E5A6C504609}"/>
              </a:ext>
            </a:extLst>
          </p:cNvPr>
          <p:cNvSpPr>
            <a:spLocks noGrp="1"/>
          </p:cNvSpPr>
          <p:nvPr>
            <p:ph idx="1"/>
          </p:nvPr>
        </p:nvSpPr>
        <p:spPr>
          <a:xfrm>
            <a:off x="648930" y="2438400"/>
            <a:ext cx="5307008" cy="3785419"/>
          </a:xfrm>
        </p:spPr>
        <p:txBody>
          <a:bodyPr vert="horz" lIns="91440" tIns="45720" rIns="91440" bIns="45720" rtlCol="0" anchor="t">
            <a:noAutofit/>
          </a:bodyPr>
          <a:lstStyle/>
          <a:p>
            <a:pPr marL="0" indent="0">
              <a:buNone/>
            </a:pPr>
            <a:r>
              <a:rPr lang="en-US" sz="1800" dirty="0">
                <a:ea typeface="+mn-lt"/>
                <a:cs typeface="+mn-lt"/>
              </a:rPr>
              <a:t>These steps include:</a:t>
            </a:r>
            <a:endParaRPr lang="en-US" sz="1800" dirty="0"/>
          </a:p>
          <a:p>
            <a:pPr marL="0" indent="0">
              <a:buNone/>
            </a:pPr>
            <a:r>
              <a:rPr lang="en-US" sz="1800" dirty="0">
                <a:ea typeface="+mn-lt"/>
                <a:cs typeface="+mn-lt"/>
              </a:rPr>
              <a:t>•establishing the existence of an outbreak</a:t>
            </a:r>
            <a:endParaRPr lang="en-US" sz="1800" dirty="0"/>
          </a:p>
          <a:p>
            <a:pPr marL="0" indent="0">
              <a:buNone/>
            </a:pPr>
            <a:r>
              <a:rPr lang="en-US" sz="1800" dirty="0">
                <a:ea typeface="+mn-lt"/>
                <a:cs typeface="+mn-lt"/>
              </a:rPr>
              <a:t>•preparing for fieldwork</a:t>
            </a:r>
            <a:endParaRPr lang="en-US" sz="1800" dirty="0"/>
          </a:p>
          <a:p>
            <a:pPr marL="0" indent="0">
              <a:buNone/>
            </a:pPr>
            <a:r>
              <a:rPr lang="en-US" sz="1800" dirty="0">
                <a:ea typeface="+mn-lt"/>
                <a:cs typeface="+mn-lt"/>
              </a:rPr>
              <a:t>•verifying the diagnosis</a:t>
            </a:r>
            <a:endParaRPr lang="en-US" sz="1800" dirty="0"/>
          </a:p>
          <a:p>
            <a:pPr marL="0" indent="0">
              <a:buNone/>
            </a:pPr>
            <a:r>
              <a:rPr lang="en-US" sz="1800" dirty="0">
                <a:ea typeface="+mn-lt"/>
                <a:cs typeface="+mn-lt"/>
              </a:rPr>
              <a:t>•defining and identifying cases</a:t>
            </a:r>
            <a:endParaRPr lang="en-US" sz="1800" dirty="0"/>
          </a:p>
          <a:p>
            <a:pPr marL="0" indent="0">
              <a:buNone/>
            </a:pPr>
            <a:r>
              <a:rPr lang="en-US" sz="1800" dirty="0">
                <a:ea typeface="+mn-lt"/>
                <a:cs typeface="+mn-lt"/>
              </a:rPr>
              <a:t>•using descriptive epidemiology</a:t>
            </a:r>
            <a:endParaRPr lang="en-US" sz="1800" dirty="0"/>
          </a:p>
          <a:p>
            <a:pPr marL="0" indent="0">
              <a:buNone/>
            </a:pPr>
            <a:r>
              <a:rPr lang="en-US" sz="1800" dirty="0">
                <a:ea typeface="+mn-lt"/>
                <a:cs typeface="+mn-lt"/>
              </a:rPr>
              <a:t>•developing hypotheses  </a:t>
            </a:r>
            <a:endParaRPr lang="en-US" sz="1800" dirty="0"/>
          </a:p>
          <a:p>
            <a:pPr marL="0" indent="0">
              <a:buNone/>
            </a:pPr>
            <a:r>
              <a:rPr lang="en-US" sz="1800" dirty="0">
                <a:ea typeface="+mn-lt"/>
                <a:cs typeface="+mn-lt"/>
              </a:rPr>
              <a:t>•evaluating the hypotheses</a:t>
            </a:r>
            <a:endParaRPr lang="en-US" sz="1800" dirty="0"/>
          </a:p>
          <a:p>
            <a:pPr marL="0" indent="0">
              <a:buNone/>
            </a:pPr>
            <a:r>
              <a:rPr lang="en-US" sz="1800" dirty="0">
                <a:ea typeface="+mn-lt"/>
                <a:cs typeface="+mn-lt"/>
              </a:rPr>
              <a:t>•refining the hypotheses</a:t>
            </a:r>
            <a:endParaRPr lang="en-US" sz="1800" dirty="0"/>
          </a:p>
          <a:p>
            <a:pPr marL="0" indent="0">
              <a:buNone/>
            </a:pPr>
            <a:r>
              <a:rPr lang="en-US" sz="1800" dirty="0">
                <a:ea typeface="+mn-lt"/>
                <a:cs typeface="+mn-lt"/>
              </a:rPr>
              <a:t>•implementing control and prevention measures and communicating findings</a:t>
            </a:r>
            <a:endParaRPr lang="en-US" sz="1800" dirty="0"/>
          </a:p>
          <a:p>
            <a:endParaRPr lang="en-US" sz="1500" dirty="0"/>
          </a:p>
        </p:txBody>
      </p:sp>
      <p:sp>
        <p:nvSpPr>
          <p:cNvPr id="7" name="Rectangle 8" descr="&quot; &quot;">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9" descr="&quot; &quot;">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quot; &quot;">
            <a:extLst>
              <a:ext uri="{FF2B5EF4-FFF2-40B4-BE49-F238E27FC236}">
                <a16:creationId xmlns:a16="http://schemas.microsoft.com/office/drawing/2014/main" id="{481C2401-4755-49A2-BF13-A1B48981BE3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904709" y="862452"/>
            <a:ext cx="4475531" cy="5129848"/>
          </a:xfrm>
          <a:prstGeom prst="rect">
            <a:avLst/>
          </a:prstGeom>
          <a:effectLst/>
        </p:spPr>
      </p:pic>
    </p:spTree>
    <p:extLst>
      <p:ext uri="{BB962C8B-B14F-4D97-AF65-F5344CB8AC3E}">
        <p14:creationId xmlns:p14="http://schemas.microsoft.com/office/powerpoint/2010/main" val="1229948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3AA47-98D1-49B9-A460-CFC7A4B2578B}"/>
              </a:ext>
            </a:extLst>
          </p:cNvPr>
          <p:cNvSpPr>
            <a:spLocks noGrp="1"/>
          </p:cNvSpPr>
          <p:nvPr>
            <p:ph type="title"/>
          </p:nvPr>
        </p:nvSpPr>
        <p:spPr>
          <a:xfrm>
            <a:off x="306010" y="244173"/>
            <a:ext cx="10515600" cy="1325563"/>
          </a:xfrm>
        </p:spPr>
        <p:txBody>
          <a:bodyPr/>
          <a:lstStyle/>
          <a:p>
            <a:r>
              <a:rPr lang="en-US"/>
              <a:t>Contract Tracing:</a:t>
            </a:r>
          </a:p>
        </p:txBody>
      </p:sp>
      <p:sp>
        <p:nvSpPr>
          <p:cNvPr id="3" name="Content Placeholder 2">
            <a:extLst>
              <a:ext uri="{FF2B5EF4-FFF2-40B4-BE49-F238E27FC236}">
                <a16:creationId xmlns:a16="http://schemas.microsoft.com/office/drawing/2014/main" id="{563D0DC0-D240-4BBC-B3F6-2B3834943EA7}"/>
              </a:ext>
            </a:extLst>
          </p:cNvPr>
          <p:cNvSpPr>
            <a:spLocks noGrp="1"/>
          </p:cNvSpPr>
          <p:nvPr>
            <p:ph idx="1"/>
          </p:nvPr>
        </p:nvSpPr>
        <p:spPr>
          <a:xfrm>
            <a:off x="306010" y="1523245"/>
            <a:ext cx="11640456" cy="4048957"/>
          </a:xfrm>
        </p:spPr>
        <p:txBody>
          <a:bodyPr vert="horz" lIns="91440" tIns="45720" rIns="91440" bIns="45720" rtlCol="0" anchor="t">
            <a:normAutofit lnSpcReduction="10000"/>
          </a:bodyPr>
          <a:lstStyle/>
          <a:p>
            <a:pPr marL="514350" indent="-514350">
              <a:buAutoNum type="arabicPeriod"/>
            </a:pPr>
            <a:r>
              <a:rPr lang="en-US"/>
              <a:t>Rapid notification of exposure</a:t>
            </a:r>
          </a:p>
          <a:p>
            <a:pPr marL="514350" indent="-514350">
              <a:buAutoNum type="arabicPeriod"/>
            </a:pPr>
            <a:r>
              <a:rPr lang="en-US"/>
              <a:t>Contact interview</a:t>
            </a:r>
          </a:p>
          <a:p>
            <a:pPr marL="0" indent="0">
              <a:buNone/>
            </a:pPr>
            <a:r>
              <a:rPr lang="en-US"/>
              <a:t>      a. Testing and Quarantine/isolation instructions </a:t>
            </a:r>
          </a:p>
          <a:p>
            <a:pPr marL="0" indent="0">
              <a:buNone/>
            </a:pPr>
            <a:r>
              <a:rPr lang="en-US"/>
              <a:t>      b. Assessing self-quarantine needs</a:t>
            </a:r>
          </a:p>
          <a:p>
            <a:pPr marL="0" indent="0">
              <a:buNone/>
            </a:pPr>
            <a:r>
              <a:rPr lang="en-US"/>
              <a:t>3. Medical monitoring</a:t>
            </a:r>
          </a:p>
          <a:p>
            <a:pPr marL="0" indent="0">
              <a:buNone/>
            </a:pPr>
            <a:r>
              <a:rPr lang="en-US"/>
              <a:t>     a. Monitoring and isolation instructions</a:t>
            </a:r>
          </a:p>
          <a:p>
            <a:pPr marL="0" indent="0">
              <a:buNone/>
            </a:pPr>
            <a:r>
              <a:rPr lang="en-US"/>
              <a:t>4. Contact close out</a:t>
            </a:r>
          </a:p>
          <a:p>
            <a:pPr marL="0" indent="0">
              <a:buNone/>
            </a:pPr>
            <a:r>
              <a:rPr lang="en-US">
                <a:ea typeface="+mn-lt"/>
                <a:cs typeface="+mn-lt"/>
                <a:hlinkClick r:id="rId2"/>
              </a:rPr>
              <a:t>CDC Contact Tracing</a:t>
            </a:r>
            <a:endParaRPr lang="en-US">
              <a:ea typeface="+mn-lt"/>
              <a:cs typeface="+mn-lt"/>
            </a:endParaRPr>
          </a:p>
          <a:p>
            <a:pPr marL="0" indent="0">
              <a:buNone/>
            </a:pPr>
            <a:endParaRPr lang="en-US"/>
          </a:p>
        </p:txBody>
      </p:sp>
    </p:spTree>
    <p:extLst>
      <p:ext uri="{BB962C8B-B14F-4D97-AF65-F5344CB8AC3E}">
        <p14:creationId xmlns:p14="http://schemas.microsoft.com/office/powerpoint/2010/main" val="339246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4896C-B40D-42CD-A2F1-835BAC5A4D7E}"/>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368082B6-E5EC-43E3-99CD-D02C90864D02}"/>
              </a:ext>
            </a:extLst>
          </p:cNvPr>
          <p:cNvSpPr>
            <a:spLocks noGrp="1"/>
          </p:cNvSpPr>
          <p:nvPr>
            <p:ph idx="1"/>
          </p:nvPr>
        </p:nvSpPr>
        <p:spPr>
          <a:xfrm>
            <a:off x="838200" y="1690688"/>
            <a:ext cx="10515600" cy="3957955"/>
          </a:xfrm>
        </p:spPr>
        <p:txBody>
          <a:bodyPr vert="horz" lIns="91440" tIns="45720" rIns="91440" bIns="45720" rtlCol="0" anchor="t">
            <a:normAutofit/>
          </a:bodyPr>
          <a:lstStyle/>
          <a:p>
            <a:r>
              <a:rPr lang="en-US" dirty="0"/>
              <a:t>Understand what epidemiology is and what an epidemiologist does</a:t>
            </a:r>
          </a:p>
          <a:p>
            <a:r>
              <a:rPr lang="en-US" dirty="0"/>
              <a:t>Can identify the kinds of infectious diseases that might be found in schools</a:t>
            </a:r>
          </a:p>
          <a:p>
            <a:r>
              <a:rPr lang="en-US" dirty="0"/>
              <a:t>Understand what an "outbreak" is and how it is investigated</a:t>
            </a:r>
          </a:p>
          <a:p>
            <a:r>
              <a:rPr lang="en-US" dirty="0"/>
              <a:t>Identify components of the EPI-TRIANGLE</a:t>
            </a:r>
          </a:p>
          <a:p>
            <a:r>
              <a:rPr lang="en-US" dirty="0"/>
              <a:t>Can calculate incidence, prevalence and rate for a community</a:t>
            </a:r>
          </a:p>
          <a:p>
            <a:r>
              <a:rPr lang="en-US" dirty="0"/>
              <a:t>Can identify strategies for implementing primary, secondary and tertiary prevention in the school setting</a:t>
            </a:r>
          </a:p>
          <a:p>
            <a:endParaRPr lang="en-US" dirty="0"/>
          </a:p>
          <a:p>
            <a:endParaRPr lang="en-US" dirty="0"/>
          </a:p>
        </p:txBody>
      </p:sp>
    </p:spTree>
    <p:extLst>
      <p:ext uri="{BB962C8B-B14F-4D97-AF65-F5344CB8AC3E}">
        <p14:creationId xmlns:p14="http://schemas.microsoft.com/office/powerpoint/2010/main" val="4007019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8C27E-53BE-443A-9002-AE314DFAB30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Contact Tracing Workflow</a:t>
            </a:r>
          </a:p>
        </p:txBody>
      </p:sp>
      <p:sp useBgFill="1">
        <p:nvSpPr>
          <p:cNvPr id="26" name="Rectangle 28" descr="' &quot;">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30" descr="&quot; &quot;">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descr="&quot; &quot;">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descr="&quot; &quot;">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screenshot from the CDC that displays the workflow of contact tracing. Beginning with a patient wit hCOVID-19 being interviewed, the patrient then idientifies close contacts. A contact then is triaged for assignment. Once a contact is assigned, they then will idenify individuals who have been in close contact with the infected patient. The close contacts shoukld then take a COVID-19 test if avaliable. The close contacts should self-quarantine and follow-up with the contact daily. After 14 days from last exposure if asymptomatic, the close contact discontinues self-quarantine.">
            <a:extLst>
              <a:ext uri="{FF2B5EF4-FFF2-40B4-BE49-F238E27FC236}">
                <a16:creationId xmlns:a16="http://schemas.microsoft.com/office/drawing/2014/main" id="{9795421A-8EBA-4B8F-9449-B41E53DA366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783895" y="642257"/>
            <a:ext cx="7693980" cy="5943600"/>
          </a:xfrm>
          <a:prstGeom prst="rect">
            <a:avLst/>
          </a:prstGeom>
        </p:spPr>
      </p:pic>
    </p:spTree>
    <p:extLst>
      <p:ext uri="{BB962C8B-B14F-4D97-AF65-F5344CB8AC3E}">
        <p14:creationId xmlns:p14="http://schemas.microsoft.com/office/powerpoint/2010/main" val="396039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descr="&quot; &quot;">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descr="&quot; &quot;">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C3B2CA-E57B-40A1-817F-090FD2A0C95E}"/>
              </a:ext>
            </a:extLst>
          </p:cNvPr>
          <p:cNvSpPr>
            <a:spLocks noGrp="1"/>
          </p:cNvSpPr>
          <p:nvPr>
            <p:ph type="title"/>
          </p:nvPr>
        </p:nvSpPr>
        <p:spPr>
          <a:xfrm>
            <a:off x="6094105" y="802955"/>
            <a:ext cx="4977976" cy="1454051"/>
          </a:xfrm>
        </p:spPr>
        <p:txBody>
          <a:bodyPr>
            <a:normAutofit/>
          </a:bodyPr>
          <a:lstStyle/>
          <a:p>
            <a:r>
              <a:rPr lang="en-US" sz="3600" dirty="0">
                <a:solidFill>
                  <a:schemeClr val="tx2"/>
                </a:solidFill>
              </a:rPr>
              <a:t>PRIMARY PREVENTION:</a:t>
            </a:r>
          </a:p>
        </p:txBody>
      </p:sp>
      <p:sp>
        <p:nvSpPr>
          <p:cNvPr id="3" name="Content Placeholder 2">
            <a:extLst>
              <a:ext uri="{FF2B5EF4-FFF2-40B4-BE49-F238E27FC236}">
                <a16:creationId xmlns:a16="http://schemas.microsoft.com/office/drawing/2014/main" id="{7CDA8170-8517-44E0-86F5-EE21D77B0C87}"/>
              </a:ext>
            </a:extLst>
          </p:cNvPr>
          <p:cNvSpPr>
            <a:spLocks noGrp="1"/>
          </p:cNvSpPr>
          <p:nvPr>
            <p:ph idx="1"/>
          </p:nvPr>
        </p:nvSpPr>
        <p:spPr>
          <a:xfrm>
            <a:off x="6090573" y="2421682"/>
            <a:ext cx="5414475" cy="3639289"/>
          </a:xfrm>
        </p:spPr>
        <p:txBody>
          <a:bodyPr anchor="ctr">
            <a:normAutofit/>
          </a:bodyPr>
          <a:lstStyle/>
          <a:p>
            <a:r>
              <a:rPr lang="en-US" sz="3200" dirty="0">
                <a:solidFill>
                  <a:schemeClr val="tx2"/>
                </a:solidFill>
              </a:rPr>
              <a:t>Is when we prevent the initial occurrence of a disease.</a:t>
            </a:r>
          </a:p>
          <a:p>
            <a:r>
              <a:rPr lang="en-US" sz="3200" dirty="0">
                <a:solidFill>
                  <a:schemeClr val="tx2"/>
                </a:solidFill>
              </a:rPr>
              <a:t>When we give a vaccine, the goal is to prevent that child from ever getting that disease (or a milder case if they get that disease)</a:t>
            </a:r>
          </a:p>
        </p:txBody>
      </p:sp>
      <p:grpSp>
        <p:nvGrpSpPr>
          <p:cNvPr id="14" name="Group 13" descr="&quot; &quot;">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quot; &quot;">
            <a:extLst>
              <a:ext uri="{FF2B5EF4-FFF2-40B4-BE49-F238E27FC236}">
                <a16:creationId xmlns:a16="http://schemas.microsoft.com/office/drawing/2014/main" id="{1BA91AE0-35C1-4523-AA8D-5DE324C416E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19031" y="2257006"/>
            <a:ext cx="4121550" cy="2594610"/>
          </a:xfrm>
          <a:prstGeom prst="rect">
            <a:avLst/>
          </a:prstGeom>
        </p:spPr>
      </p:pic>
    </p:spTree>
    <p:extLst>
      <p:ext uri="{BB962C8B-B14F-4D97-AF65-F5344CB8AC3E}">
        <p14:creationId xmlns:p14="http://schemas.microsoft.com/office/powerpoint/2010/main" val="3057567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quot; &quot;">
            <a:extLst>
              <a:ext uri="{FF2B5EF4-FFF2-40B4-BE49-F238E27FC236}">
                <a16:creationId xmlns:a16="http://schemas.microsoft.com/office/drawing/2014/main" id="{116EA3C2-9C0F-489B-9959-E09BA6D12A8C}"/>
              </a:ext>
              <a:ext uri="{C183D7F6-B498-43B3-948B-1728B52AA6E4}">
                <adec:decorative xmlns:adec="http://schemas.microsoft.com/office/drawing/2017/decorative" val="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4571" r="14720"/>
          <a:stretch/>
        </p:blipFill>
        <p:spPr>
          <a:xfrm>
            <a:off x="20" y="10"/>
            <a:ext cx="4635571" cy="6857990"/>
          </a:xfrm>
          <a:prstGeom prst="rect">
            <a:avLst/>
          </a:prstGeom>
          <a:effectLst/>
        </p:spPr>
      </p:pic>
      <p:sp>
        <p:nvSpPr>
          <p:cNvPr id="15" name="Rectangle 14" descr="&quot; &quot;">
            <a:extLst>
              <a:ext uri="{FF2B5EF4-FFF2-40B4-BE49-F238E27FC236}">
                <a16:creationId xmlns:a16="http://schemas.microsoft.com/office/drawing/2014/main" id="{624D8376-6E48-4B62-8469-E3BC5ED6A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1" y="0"/>
            <a:ext cx="7556409"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74A090-7F43-4926-B3B6-E32E38CA6B49}"/>
              </a:ext>
            </a:extLst>
          </p:cNvPr>
          <p:cNvSpPr>
            <a:spLocks noGrp="1"/>
          </p:cNvSpPr>
          <p:nvPr>
            <p:ph type="title"/>
          </p:nvPr>
        </p:nvSpPr>
        <p:spPr>
          <a:xfrm>
            <a:off x="4965430" y="629266"/>
            <a:ext cx="6586491" cy="1676603"/>
          </a:xfrm>
        </p:spPr>
        <p:txBody>
          <a:bodyPr>
            <a:normAutofit/>
          </a:bodyPr>
          <a:lstStyle/>
          <a:p>
            <a:r>
              <a:rPr lang="en-US" sz="5400">
                <a:solidFill>
                  <a:schemeClr val="bg1"/>
                </a:solidFill>
              </a:rPr>
              <a:t>SECONDARY PREVENTION:</a:t>
            </a:r>
          </a:p>
        </p:txBody>
      </p:sp>
      <p:sp>
        <p:nvSpPr>
          <p:cNvPr id="3" name="Content Placeholder 2">
            <a:extLst>
              <a:ext uri="{FF2B5EF4-FFF2-40B4-BE49-F238E27FC236}">
                <a16:creationId xmlns:a16="http://schemas.microsoft.com/office/drawing/2014/main" id="{7AA38416-C7D2-413B-B95F-FA2E87AD37BF}"/>
              </a:ext>
            </a:extLst>
          </p:cNvPr>
          <p:cNvSpPr>
            <a:spLocks noGrp="1"/>
          </p:cNvSpPr>
          <p:nvPr>
            <p:ph idx="1"/>
          </p:nvPr>
        </p:nvSpPr>
        <p:spPr>
          <a:xfrm>
            <a:off x="4965431" y="2438400"/>
            <a:ext cx="6586489" cy="3785419"/>
          </a:xfrm>
        </p:spPr>
        <p:txBody>
          <a:bodyPr>
            <a:normAutofit/>
          </a:bodyPr>
          <a:lstStyle/>
          <a:p>
            <a:r>
              <a:rPr lang="en-US" sz="2400" dirty="0">
                <a:solidFill>
                  <a:schemeClr val="accent1">
                    <a:lumMod val="20000"/>
                    <a:lumOff val="80000"/>
                  </a:schemeClr>
                </a:solidFill>
              </a:rPr>
              <a:t>Focus on “early detection” of the disease so we can limit the severity of the disease</a:t>
            </a:r>
          </a:p>
          <a:p>
            <a:r>
              <a:rPr lang="en-US" sz="2400" dirty="0">
                <a:solidFill>
                  <a:schemeClr val="accent1">
                    <a:lumMod val="20000"/>
                    <a:lumOff val="80000"/>
                  </a:schemeClr>
                </a:solidFill>
              </a:rPr>
              <a:t>Key secondary prevention activity are SCREENINGS…………</a:t>
            </a:r>
          </a:p>
          <a:p>
            <a:r>
              <a:rPr lang="en-US" sz="2400" dirty="0">
                <a:solidFill>
                  <a:schemeClr val="accent1">
                    <a:lumMod val="20000"/>
                    <a:lumOff val="80000"/>
                  </a:schemeClr>
                </a:solidFill>
              </a:rPr>
              <a:t>Screening to catch early and limit the severity</a:t>
            </a:r>
          </a:p>
        </p:txBody>
      </p:sp>
      <p:sp>
        <p:nvSpPr>
          <p:cNvPr id="6" name="TextBox 5" hidden="1">
            <a:extLst>
              <a:ext uri="{FF2B5EF4-FFF2-40B4-BE49-F238E27FC236}">
                <a16:creationId xmlns:a16="http://schemas.microsoft.com/office/drawing/2014/main" id="{02260D1C-4A67-4A4F-8731-84715E71B7F0}"/>
              </a:ext>
            </a:extLst>
          </p:cNvPr>
          <p:cNvSpPr txBox="1"/>
          <p:nvPr/>
        </p:nvSpPr>
        <p:spPr>
          <a:xfrm>
            <a:off x="2395875" y="6657945"/>
            <a:ext cx="22397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crackingtheenigma.blogspot.com.au/2012/0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3167583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descr="&quot; &quot;">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F13B18-7BE7-4101-A7D2-90EA14EBCFD7}"/>
              </a:ext>
            </a:extLst>
          </p:cNvPr>
          <p:cNvSpPr>
            <a:spLocks noGrp="1"/>
          </p:cNvSpPr>
          <p:nvPr>
            <p:ph type="title"/>
          </p:nvPr>
        </p:nvSpPr>
        <p:spPr>
          <a:xfrm>
            <a:off x="524741" y="620392"/>
            <a:ext cx="3808268" cy="5504688"/>
          </a:xfrm>
        </p:spPr>
        <p:txBody>
          <a:bodyPr>
            <a:normAutofit/>
          </a:bodyPr>
          <a:lstStyle/>
          <a:p>
            <a:r>
              <a:rPr lang="en-US" sz="4700" dirty="0">
                <a:solidFill>
                  <a:schemeClr val="bg1"/>
                </a:solidFill>
              </a:rPr>
              <a:t>TERTIARY PREVENTION:</a:t>
            </a:r>
          </a:p>
        </p:txBody>
      </p:sp>
      <p:graphicFrame>
        <p:nvGraphicFramePr>
          <p:cNvPr id="6" name="Content Placeholder 2" descr="This is where a population or person has already been diagnosed with disease or illness and we are trying to maximize their recovery&#10;">
            <a:extLst>
              <a:ext uri="{FF2B5EF4-FFF2-40B4-BE49-F238E27FC236}">
                <a16:creationId xmlns:a16="http://schemas.microsoft.com/office/drawing/2014/main" id="{6F23F3F7-79E1-47CD-8242-CF7D96EF2A29}"/>
              </a:ext>
            </a:extLst>
          </p:cNvPr>
          <p:cNvGraphicFramePr>
            <a:graphicFrameLocks noGrp="1"/>
          </p:cNvGraphicFramePr>
          <p:nvPr>
            <p:ph idx="1"/>
            <p:extLst>
              <p:ext uri="{D42A27DB-BD31-4B8C-83A1-F6EECF244321}">
                <p14:modId xmlns:p14="http://schemas.microsoft.com/office/powerpoint/2010/main" val="2468544293"/>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6093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D969D-676E-451C-B4E6-74A4480C89F3}"/>
              </a:ext>
            </a:extLst>
          </p:cNvPr>
          <p:cNvSpPr>
            <a:spLocks noGrp="1"/>
          </p:cNvSpPr>
          <p:nvPr>
            <p:ph type="title"/>
          </p:nvPr>
        </p:nvSpPr>
        <p:spPr/>
        <p:txBody>
          <a:bodyPr/>
          <a:lstStyle/>
          <a:p>
            <a:r>
              <a:rPr lang="en-US"/>
              <a:t>References:</a:t>
            </a:r>
          </a:p>
        </p:txBody>
      </p:sp>
      <p:sp>
        <p:nvSpPr>
          <p:cNvPr id="4" name="TextBox 3">
            <a:extLst>
              <a:ext uri="{FF2B5EF4-FFF2-40B4-BE49-F238E27FC236}">
                <a16:creationId xmlns:a16="http://schemas.microsoft.com/office/drawing/2014/main" id="{A551B166-AA92-4F1F-AFC8-A5A515139F2B}"/>
              </a:ext>
            </a:extLst>
          </p:cNvPr>
          <p:cNvSpPr txBox="1"/>
          <p:nvPr/>
        </p:nvSpPr>
        <p:spPr>
          <a:xfrm>
            <a:off x="838200" y="1801372"/>
            <a:ext cx="6611927" cy="3354765"/>
          </a:xfrm>
          <a:prstGeom prst="rect">
            <a:avLst/>
          </a:prstGeom>
          <a:noFill/>
        </p:spPr>
        <p:txBody>
          <a:bodyPr wrap="square" lIns="91440" tIns="45720" rIns="91440" bIns="45720" anchor="t">
            <a:spAutoFit/>
          </a:bodyPr>
          <a:lstStyle/>
          <a:p>
            <a:r>
              <a:rPr lang="en-US" sz="2000" dirty="0">
                <a:hlinkClick r:id="rId2"/>
              </a:rPr>
              <a:t>Understanding the Epidemiologic Triangle through Infectious Disease</a:t>
            </a:r>
            <a:endParaRPr lang="en-US" sz="2000" dirty="0"/>
          </a:p>
          <a:p>
            <a:endParaRPr lang="en-US" sz="2000" dirty="0"/>
          </a:p>
          <a:p>
            <a:r>
              <a:rPr lang="en-US" sz="2000" dirty="0" err="1">
                <a:hlinkClick r:id="rId3"/>
              </a:rPr>
              <a:t>Epidemology</a:t>
            </a:r>
            <a:r>
              <a:rPr lang="en-US" sz="2000" dirty="0">
                <a:hlinkClick r:id="rId3"/>
              </a:rPr>
              <a:t>, Incidence, Prevalence, Community Education and Prevention "YOU TUBE VIDEO"</a:t>
            </a:r>
            <a:endParaRPr lang="en-US" sz="2000" dirty="0"/>
          </a:p>
          <a:p>
            <a:endParaRPr lang="en-US" sz="2000" dirty="0"/>
          </a:p>
          <a:p>
            <a:r>
              <a:rPr lang="en-US" sz="2000" dirty="0">
                <a:ea typeface="+mn-lt"/>
                <a:cs typeface="+mn-lt"/>
                <a:hlinkClick r:id="rId4"/>
              </a:rPr>
              <a:t>CDC Introduction to </a:t>
            </a:r>
            <a:r>
              <a:rPr lang="en-US" sz="2000" dirty="0" err="1">
                <a:ea typeface="+mn-lt"/>
                <a:cs typeface="+mn-lt"/>
                <a:hlinkClick r:id="rId4"/>
              </a:rPr>
              <a:t>Epidemology</a:t>
            </a:r>
            <a:r>
              <a:rPr lang="en-US" sz="2000" dirty="0">
                <a:ea typeface="+mn-lt"/>
                <a:cs typeface="+mn-lt"/>
                <a:hlinkClick r:id="rId4"/>
              </a:rPr>
              <a:t> </a:t>
            </a:r>
            <a:endParaRPr lang="en-US" sz="2000" dirty="0"/>
          </a:p>
          <a:p>
            <a:endParaRPr lang="en-US" dirty="0"/>
          </a:p>
          <a:p>
            <a:r>
              <a:rPr lang="en-US" dirty="0">
                <a:ea typeface="+mn-lt"/>
                <a:cs typeface="+mn-lt"/>
                <a:hlinkClick r:id="rId5"/>
              </a:rPr>
              <a:t>CDC Contract Tracing for COVID-19</a:t>
            </a:r>
            <a:endParaRPr lang="en-US" dirty="0"/>
          </a:p>
          <a:p>
            <a:endParaRPr lang="en-US" dirty="0"/>
          </a:p>
          <a:p>
            <a:endParaRPr lang="en-US" dirty="0"/>
          </a:p>
        </p:txBody>
      </p:sp>
    </p:spTree>
    <p:extLst>
      <p:ext uri="{BB962C8B-B14F-4D97-AF65-F5344CB8AC3E}">
        <p14:creationId xmlns:p14="http://schemas.microsoft.com/office/powerpoint/2010/main" val="1009425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8759A-77D3-4513-8B28-65474CFF415C}"/>
              </a:ext>
            </a:extLst>
          </p:cNvPr>
          <p:cNvSpPr>
            <a:spLocks noGrp="1"/>
          </p:cNvSpPr>
          <p:nvPr>
            <p:ph type="title"/>
          </p:nvPr>
        </p:nvSpPr>
        <p:spPr>
          <a:xfrm>
            <a:off x="477707" y="848412"/>
            <a:ext cx="10876093" cy="842276"/>
          </a:xfrm>
        </p:spPr>
        <p:txBody>
          <a:bodyPr/>
          <a:lstStyle/>
          <a:p>
            <a:r>
              <a:rPr lang="en-US" dirty="0"/>
              <a:t>Contact Information: </a:t>
            </a:r>
          </a:p>
        </p:txBody>
      </p:sp>
      <p:sp>
        <p:nvSpPr>
          <p:cNvPr id="6" name="TextBox 5"/>
          <p:cNvSpPr txBox="1"/>
          <p:nvPr/>
        </p:nvSpPr>
        <p:spPr>
          <a:xfrm>
            <a:off x="477707" y="2038477"/>
            <a:ext cx="6530725" cy="2954655"/>
          </a:xfrm>
          <a:prstGeom prst="rect">
            <a:avLst/>
          </a:prstGeom>
          <a:noFill/>
        </p:spPr>
        <p:txBody>
          <a:bodyPr wrap="square" lIns="91440" tIns="45720" rIns="91440" bIns="45720" rtlCol="0" anchor="t">
            <a:spAutoFit/>
          </a:bodyPr>
          <a:lstStyle/>
          <a:p>
            <a:r>
              <a:rPr lang="en-US" sz="2400"/>
              <a:t>Angie McDonald ADN, RN, NASSNC</a:t>
            </a:r>
          </a:p>
          <a:p>
            <a:r>
              <a:rPr lang="en-US" sz="2400" dirty="0"/>
              <a:t>KDE State School Nurse Consultant</a:t>
            </a:r>
          </a:p>
          <a:p>
            <a:r>
              <a:rPr lang="en-US" sz="2400" dirty="0">
                <a:hlinkClick r:id="rId2"/>
              </a:rPr>
              <a:t>Angela.Mcdonald@education.ky.gov</a:t>
            </a:r>
            <a:endParaRPr lang="en-US" sz="2400" dirty="0"/>
          </a:p>
          <a:p>
            <a:endParaRPr lang="en-US" sz="2400" dirty="0"/>
          </a:p>
          <a:p>
            <a:r>
              <a:rPr lang="en-US" sz="2400" dirty="0"/>
              <a:t>Michelle Malicote BSN, RN, NASSNC</a:t>
            </a:r>
          </a:p>
          <a:p>
            <a:r>
              <a:rPr lang="en-US" sz="2400" dirty="0"/>
              <a:t>KDPH School Health Branch Manager</a:t>
            </a:r>
          </a:p>
          <a:p>
            <a:r>
              <a:rPr lang="en-US" sz="2400" dirty="0">
                <a:hlinkClick r:id="rId3"/>
              </a:rPr>
              <a:t>Michelle.Malicote@ky.gov</a:t>
            </a:r>
            <a:endParaRPr lang="en-US" sz="2400" dirty="0"/>
          </a:p>
          <a:p>
            <a:endParaRPr lang="en-US" dirty="0"/>
          </a:p>
        </p:txBody>
      </p:sp>
    </p:spTree>
    <p:extLst>
      <p:ext uri="{BB962C8B-B14F-4D97-AF65-F5344CB8AC3E}">
        <p14:creationId xmlns:p14="http://schemas.microsoft.com/office/powerpoint/2010/main" val="24407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eat-e-learning: Thank you al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1150" y="1181100"/>
            <a:ext cx="9029700" cy="4495800"/>
          </a:xfrm>
          <a:prstGeom prst="rect">
            <a:avLst/>
          </a:prstGeom>
        </p:spPr>
      </p:pic>
    </p:spTree>
    <p:extLst>
      <p:ext uri="{BB962C8B-B14F-4D97-AF65-F5344CB8AC3E}">
        <p14:creationId xmlns:p14="http://schemas.microsoft.com/office/powerpoint/2010/main" val="20579443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0" descr="&quot; &quot;">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quot; &quot;">
            <a:extLst>
              <a:ext uri="{FF2B5EF4-FFF2-40B4-BE49-F238E27FC236}">
                <a16:creationId xmlns:a16="http://schemas.microsoft.com/office/drawing/2014/main" id="{422A480B-008E-421A-9D4D-2BE4A77F285F}"/>
              </a:ext>
              <a:ext uri="{C183D7F6-B498-43B3-948B-1728B52AA6E4}">
                <adec:decorative xmlns:adec="http://schemas.microsoft.com/office/drawing/2017/decorative" val="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9091" r="33640"/>
          <a:stretch/>
        </p:blipFill>
        <p:spPr>
          <a:xfrm>
            <a:off x="3523488" y="10"/>
            <a:ext cx="8668512" cy="6857990"/>
          </a:xfrm>
          <a:prstGeom prst="rect">
            <a:avLst/>
          </a:prstGeom>
        </p:spPr>
      </p:pic>
      <p:sp>
        <p:nvSpPr>
          <p:cNvPr id="14" name="Rectangle 12" descr="&quot; &quot;">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315991-AE43-4EE3-845B-F276419DFF79}"/>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solidFill>
                  <a:schemeClr val="tx1"/>
                </a:solidFill>
              </a:rPr>
              <a:t>Epidemiology is:</a:t>
            </a:r>
          </a:p>
        </p:txBody>
      </p:sp>
      <p:sp>
        <p:nvSpPr>
          <p:cNvPr id="3" name="Content Placeholder 2">
            <a:extLst>
              <a:ext uri="{FF2B5EF4-FFF2-40B4-BE49-F238E27FC236}">
                <a16:creationId xmlns:a16="http://schemas.microsoft.com/office/drawing/2014/main" id="{35727A98-6AEC-4807-8FEB-BA0781C4A8E7}"/>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1700">
                <a:solidFill>
                  <a:schemeClr val="tx1"/>
                </a:solidFill>
              </a:rPr>
              <a:t>The study of the spread, transmission and incidences of disease or injury within a population and the application of that study to the control of health problems</a:t>
            </a:r>
          </a:p>
        </p:txBody>
      </p:sp>
      <p:sp>
        <p:nvSpPr>
          <p:cNvPr id="15" name="Rectangle 14" descr="&quot; &quot;" hidden="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descr="&quot; &quot;">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78478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Fill" descr="&quot; &quot;">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descr="&quot; &quot;">
            <a:extLst>
              <a:ext uri="{FF2B5EF4-FFF2-40B4-BE49-F238E27FC236}">
                <a16:creationId xmlns:a16="http://schemas.microsoft.com/office/drawing/2014/main" id="{97264A61-6AE3-4DC0-A455-5EDC604E39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1" name="Color Cover">
              <a:extLst>
                <a:ext uri="{FF2B5EF4-FFF2-40B4-BE49-F238E27FC236}">
                  <a16:creationId xmlns:a16="http://schemas.microsoft.com/office/drawing/2014/main" id="{2F23900D-D5D0-4EE8-80F4-D25038DE24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lor Cover" descr="&quot; &quot;">
              <a:extLst>
                <a:ext uri="{FF2B5EF4-FFF2-40B4-BE49-F238E27FC236}">
                  <a16:creationId xmlns:a16="http://schemas.microsoft.com/office/drawing/2014/main" id="{C55310DE-258B-4134-9DA8-DC4C2D0EBE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rgbClr val="00B0F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descr="&quot; &quot;">
            <a:extLst>
              <a:ext uri="{FF2B5EF4-FFF2-40B4-BE49-F238E27FC236}">
                <a16:creationId xmlns:a16="http://schemas.microsoft.com/office/drawing/2014/main" id="{D691EE10-D5F3-48FA-BE55-F24A0BE59E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a:solidFill>
            <a:srgbClr val="0070C0"/>
          </a:solidFill>
        </p:grpSpPr>
        <p:sp>
          <p:nvSpPr>
            <p:cNvPr id="15" name="Color">
              <a:extLst>
                <a:ext uri="{FF2B5EF4-FFF2-40B4-BE49-F238E27FC236}">
                  <a16:creationId xmlns:a16="http://schemas.microsoft.com/office/drawing/2014/main" id="{7EF3BBC7-022F-4CD5-BE8E-BD8206C4BB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olor">
              <a:extLst>
                <a:ext uri="{FF2B5EF4-FFF2-40B4-BE49-F238E27FC236}">
                  <a16:creationId xmlns:a16="http://schemas.microsoft.com/office/drawing/2014/main" id="{A877CB3E-FE2B-43A7-A987-F921A92494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Title 1">
            <a:extLst>
              <a:ext uri="{FF2B5EF4-FFF2-40B4-BE49-F238E27FC236}">
                <a16:creationId xmlns:a16="http://schemas.microsoft.com/office/drawing/2014/main" id="{77981B98-CF4B-4AB4-84C4-1145D2E7B57D}"/>
              </a:ext>
            </a:extLst>
          </p:cNvPr>
          <p:cNvSpPr>
            <a:spLocks noGrp="1"/>
          </p:cNvSpPr>
          <p:nvPr>
            <p:ph type="title"/>
          </p:nvPr>
        </p:nvSpPr>
        <p:spPr>
          <a:xfrm>
            <a:off x="1012644" y="841664"/>
            <a:ext cx="4496555" cy="5156800"/>
          </a:xfrm>
        </p:spPr>
        <p:txBody>
          <a:bodyPr vert="horz" lIns="91440" tIns="45720" rIns="91440" bIns="45720" rtlCol="0" anchor="ctr">
            <a:normAutofit/>
          </a:bodyPr>
          <a:lstStyle/>
          <a:p>
            <a:r>
              <a:rPr lang="en-US" sz="4800" kern="1200" dirty="0">
                <a:solidFill>
                  <a:schemeClr val="bg1"/>
                </a:solidFill>
                <a:latin typeface="+mj-lt"/>
                <a:ea typeface="+mj-ea"/>
                <a:cs typeface="+mj-cs"/>
              </a:rPr>
              <a:t>What </a:t>
            </a:r>
            <a:r>
              <a:rPr lang="en-US" sz="4800" dirty="0">
                <a:solidFill>
                  <a:schemeClr val="bg1"/>
                </a:solidFill>
              </a:rPr>
              <a:t>does an</a:t>
            </a:r>
            <a:r>
              <a:rPr lang="en-US" sz="4800" kern="1200" dirty="0">
                <a:solidFill>
                  <a:schemeClr val="bg1"/>
                </a:solidFill>
                <a:latin typeface="+mj-lt"/>
                <a:ea typeface="+mj-ea"/>
                <a:cs typeface="+mj-cs"/>
              </a:rPr>
              <a:t> </a:t>
            </a:r>
            <a:r>
              <a:rPr lang="en-US" sz="4800" dirty="0">
                <a:solidFill>
                  <a:schemeClr val="bg1"/>
                </a:solidFill>
              </a:rPr>
              <a:t>e</a:t>
            </a:r>
            <a:r>
              <a:rPr lang="en-US" sz="4800" kern="1200" dirty="0">
                <a:solidFill>
                  <a:schemeClr val="bg1"/>
                </a:solidFill>
                <a:latin typeface="+mj-lt"/>
                <a:ea typeface="+mj-ea"/>
                <a:cs typeface="+mj-cs"/>
              </a:rPr>
              <a:t>pidemiologist do?</a:t>
            </a:r>
          </a:p>
        </p:txBody>
      </p:sp>
      <p:sp>
        <p:nvSpPr>
          <p:cNvPr id="3" name="Text Placeholder 2">
            <a:extLst>
              <a:ext uri="{FF2B5EF4-FFF2-40B4-BE49-F238E27FC236}">
                <a16:creationId xmlns:a16="http://schemas.microsoft.com/office/drawing/2014/main" id="{C67D3FB2-6960-41CC-B142-7E77CCF97906}"/>
              </a:ext>
            </a:extLst>
          </p:cNvPr>
          <p:cNvSpPr>
            <a:spLocks noGrp="1"/>
          </p:cNvSpPr>
          <p:nvPr>
            <p:ph type="body" idx="1"/>
          </p:nvPr>
        </p:nvSpPr>
        <p:spPr>
          <a:xfrm>
            <a:off x="6087164" y="841664"/>
            <a:ext cx="5050040" cy="5156800"/>
          </a:xfrm>
        </p:spPr>
        <p:txBody>
          <a:bodyPr vert="horz" lIns="91440" tIns="45720" rIns="91440" bIns="45720" rtlCol="0" anchor="ctr">
            <a:normAutofit/>
          </a:bodyPr>
          <a:lstStyle/>
          <a:p>
            <a:r>
              <a:rPr lang="en-US" sz="3200" kern="1200" dirty="0">
                <a:solidFill>
                  <a:schemeClr val="bg1"/>
                </a:solidFill>
                <a:latin typeface="+mn-lt"/>
                <a:ea typeface="+mn-ea"/>
                <a:cs typeface="+mn-cs"/>
              </a:rPr>
              <a:t>Studies disease and public health issues and tries to produce solutions on how to fix them</a:t>
            </a:r>
          </a:p>
        </p:txBody>
      </p:sp>
      <p:grpSp>
        <p:nvGrpSpPr>
          <p:cNvPr id="18" name="Group 17" descr="&quot; &quot;">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9" name="Freeform: Shape 1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2554201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259B3-D314-4725-92D8-6833E33927CC}"/>
              </a:ext>
            </a:extLst>
          </p:cNvPr>
          <p:cNvSpPr>
            <a:spLocks noGrp="1"/>
          </p:cNvSpPr>
          <p:nvPr>
            <p:ph type="title"/>
          </p:nvPr>
        </p:nvSpPr>
        <p:spPr>
          <a:xfrm>
            <a:off x="838200" y="595886"/>
            <a:ext cx="10515600" cy="1244942"/>
          </a:xfrm>
        </p:spPr>
        <p:txBody>
          <a:bodyPr>
            <a:normAutofit fontScale="90000"/>
          </a:bodyPr>
          <a:lstStyle/>
          <a:p>
            <a:r>
              <a:rPr lang="en-US" dirty="0">
                <a:ea typeface="+mj-lt"/>
                <a:cs typeface="+mj-lt"/>
              </a:rPr>
              <a:t>The Purpose of Epidemiology in Public Health Practice is to:</a:t>
            </a:r>
            <a:endParaRPr lang="en-US" dirty="0"/>
          </a:p>
        </p:txBody>
      </p:sp>
      <p:sp>
        <p:nvSpPr>
          <p:cNvPr id="3" name="Content Placeholder 2">
            <a:extLst>
              <a:ext uri="{FF2B5EF4-FFF2-40B4-BE49-F238E27FC236}">
                <a16:creationId xmlns:a16="http://schemas.microsoft.com/office/drawing/2014/main" id="{C37CD788-4259-4011-996C-5B41F657AF47}"/>
              </a:ext>
            </a:extLst>
          </p:cNvPr>
          <p:cNvSpPr>
            <a:spLocks noGrp="1"/>
          </p:cNvSpPr>
          <p:nvPr>
            <p:ph idx="1"/>
          </p:nvPr>
        </p:nvSpPr>
        <p:spPr/>
        <p:txBody>
          <a:bodyPr vert="horz" lIns="91440" tIns="45720" rIns="91440" bIns="45720" rtlCol="0" anchor="t">
            <a:normAutofit/>
          </a:bodyPr>
          <a:lstStyle/>
          <a:p>
            <a:pPr marL="0" indent="0">
              <a:buNone/>
            </a:pPr>
            <a:r>
              <a:rPr lang="en-US" dirty="0">
                <a:ea typeface="+mn-lt"/>
                <a:cs typeface="+mn-lt"/>
              </a:rPr>
              <a:t>•</a:t>
            </a:r>
            <a:r>
              <a:rPr lang="en-US" b="1" dirty="0">
                <a:ea typeface="+mn-lt"/>
                <a:cs typeface="+mn-lt"/>
              </a:rPr>
              <a:t>Discover</a:t>
            </a:r>
            <a:r>
              <a:rPr lang="en-US" dirty="0">
                <a:ea typeface="+mn-lt"/>
                <a:cs typeface="+mn-lt"/>
              </a:rPr>
              <a:t> the agent, host and environmental factors that affect health</a:t>
            </a:r>
            <a:endParaRPr lang="en-US" dirty="0"/>
          </a:p>
          <a:p>
            <a:pPr marL="0" indent="0">
              <a:buNone/>
            </a:pPr>
            <a:r>
              <a:rPr lang="en-US" dirty="0">
                <a:ea typeface="+mn-lt"/>
                <a:cs typeface="+mn-lt"/>
              </a:rPr>
              <a:t>•</a:t>
            </a:r>
            <a:r>
              <a:rPr lang="en-US" b="1" dirty="0">
                <a:ea typeface="+mn-lt"/>
                <a:cs typeface="+mn-lt"/>
              </a:rPr>
              <a:t>Determine</a:t>
            </a:r>
            <a:r>
              <a:rPr lang="en-US" dirty="0">
                <a:ea typeface="+mn-lt"/>
                <a:cs typeface="+mn-lt"/>
              </a:rPr>
              <a:t> the relative importance of causes of illness, disability and death</a:t>
            </a:r>
            <a:endParaRPr lang="en-US" dirty="0"/>
          </a:p>
          <a:p>
            <a:pPr marL="0" indent="0">
              <a:buNone/>
            </a:pPr>
            <a:r>
              <a:rPr lang="en-US" dirty="0">
                <a:ea typeface="+mn-lt"/>
                <a:cs typeface="+mn-lt"/>
              </a:rPr>
              <a:t>•</a:t>
            </a:r>
            <a:r>
              <a:rPr lang="en-US" b="1" dirty="0">
                <a:ea typeface="+mn-lt"/>
                <a:cs typeface="+mn-lt"/>
              </a:rPr>
              <a:t>Identify</a:t>
            </a:r>
            <a:r>
              <a:rPr lang="en-US" dirty="0">
                <a:ea typeface="+mn-lt"/>
                <a:cs typeface="+mn-lt"/>
              </a:rPr>
              <a:t> those segments of the population that have the greatest risk from specific causes of ill health</a:t>
            </a:r>
            <a:endParaRPr lang="en-US" dirty="0"/>
          </a:p>
          <a:p>
            <a:pPr marL="0" indent="0">
              <a:buNone/>
            </a:pPr>
            <a:r>
              <a:rPr lang="en-US" dirty="0">
                <a:ea typeface="+mn-lt"/>
                <a:cs typeface="+mn-lt"/>
              </a:rPr>
              <a:t>•</a:t>
            </a:r>
            <a:r>
              <a:rPr lang="en-US" b="1" dirty="0">
                <a:ea typeface="+mn-lt"/>
                <a:cs typeface="+mn-lt"/>
              </a:rPr>
              <a:t>Evaluate</a:t>
            </a:r>
            <a:r>
              <a:rPr lang="en-US" dirty="0">
                <a:ea typeface="+mn-lt"/>
                <a:cs typeface="+mn-lt"/>
              </a:rPr>
              <a:t> the effectiveness of health programs and services in improving population health</a:t>
            </a:r>
            <a:endParaRPr lang="en-US" dirty="0"/>
          </a:p>
          <a:p>
            <a:endParaRPr lang="en-US" dirty="0"/>
          </a:p>
        </p:txBody>
      </p:sp>
    </p:spTree>
    <p:extLst>
      <p:ext uri="{BB962C8B-B14F-4D97-AF65-F5344CB8AC3E}">
        <p14:creationId xmlns:p14="http://schemas.microsoft.com/office/powerpoint/2010/main" val="3832344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descr="&quot; &quot;">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3" descr="&quot; &quot;">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descr="&quot; &quot;">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AE25B8-62B8-42FF-9EA5-08620F73620C}"/>
              </a:ext>
            </a:extLst>
          </p:cNvPr>
          <p:cNvSpPr>
            <a:spLocks noGrp="1"/>
          </p:cNvSpPr>
          <p:nvPr>
            <p:ph type="title"/>
          </p:nvPr>
        </p:nvSpPr>
        <p:spPr>
          <a:xfrm>
            <a:off x="1452656" y="1444741"/>
            <a:ext cx="9357865" cy="1041901"/>
          </a:xfrm>
        </p:spPr>
        <p:txBody>
          <a:bodyPr>
            <a:normAutofit/>
          </a:bodyPr>
          <a:lstStyle/>
          <a:p>
            <a:r>
              <a:rPr lang="en-US" sz="4000">
                <a:ea typeface="+mj-lt"/>
                <a:cs typeface="+mj-lt"/>
              </a:rPr>
              <a:t>Epidemiology Key Terms:</a:t>
            </a:r>
            <a:endParaRPr lang="en-US" sz="4000"/>
          </a:p>
          <a:p>
            <a:endParaRPr lang="en-US" sz="4000"/>
          </a:p>
        </p:txBody>
      </p:sp>
      <p:sp>
        <p:nvSpPr>
          <p:cNvPr id="3" name="Content Placeholder 2">
            <a:extLst>
              <a:ext uri="{FF2B5EF4-FFF2-40B4-BE49-F238E27FC236}">
                <a16:creationId xmlns:a16="http://schemas.microsoft.com/office/drawing/2014/main" id="{C17CA5E6-2915-4868-9E6C-D22815F11566}"/>
              </a:ext>
            </a:extLst>
          </p:cNvPr>
          <p:cNvSpPr>
            <a:spLocks noGrp="1"/>
          </p:cNvSpPr>
          <p:nvPr>
            <p:ph sz="half" idx="1"/>
          </p:nvPr>
        </p:nvSpPr>
        <p:spPr>
          <a:xfrm>
            <a:off x="1452656" y="2701427"/>
            <a:ext cx="4483324" cy="2699968"/>
          </a:xfrm>
        </p:spPr>
        <p:txBody>
          <a:bodyPr vert="horz" lIns="91440" tIns="45720" rIns="91440" bIns="45720" rtlCol="0">
            <a:normAutofit/>
          </a:bodyPr>
          <a:lstStyle/>
          <a:p>
            <a:r>
              <a:rPr lang="en-US" sz="2000" b="1" dirty="0">
                <a:ea typeface="+mn-lt"/>
                <a:cs typeface="+mn-lt"/>
              </a:rPr>
              <a:t>Epidemic or Outbreak</a:t>
            </a:r>
            <a:r>
              <a:rPr lang="en-US" sz="2000" dirty="0">
                <a:ea typeface="+mn-lt"/>
                <a:cs typeface="+mn-lt"/>
              </a:rPr>
              <a:t>: disease occurrence among a population that </a:t>
            </a:r>
            <a:br>
              <a:rPr lang="en-US" sz="2000" dirty="0">
                <a:ea typeface="+mn-lt"/>
                <a:cs typeface="+mn-lt"/>
              </a:rPr>
            </a:br>
            <a:r>
              <a:rPr lang="en-US" sz="2000" dirty="0">
                <a:ea typeface="+mn-lt"/>
                <a:cs typeface="+mn-lt"/>
              </a:rPr>
              <a:t>is in excess of what is expected in a given time and place.</a:t>
            </a:r>
            <a:endParaRPr lang="en-US" sz="2000" dirty="0"/>
          </a:p>
          <a:p>
            <a:r>
              <a:rPr lang="en-US" sz="2000" b="1" dirty="0">
                <a:ea typeface="+mn-lt"/>
                <a:cs typeface="+mn-lt"/>
              </a:rPr>
              <a:t>Cluster</a:t>
            </a:r>
            <a:r>
              <a:rPr lang="en-US" sz="2000" dirty="0">
                <a:ea typeface="+mn-lt"/>
                <a:cs typeface="+mn-lt"/>
              </a:rPr>
              <a:t>: group of cases in a specific time and place that might be more than expected</a:t>
            </a:r>
            <a:endParaRPr lang="en-US" sz="2000" dirty="0"/>
          </a:p>
        </p:txBody>
      </p:sp>
      <p:sp>
        <p:nvSpPr>
          <p:cNvPr id="4" name="Content Placeholder 3">
            <a:extLst>
              <a:ext uri="{FF2B5EF4-FFF2-40B4-BE49-F238E27FC236}">
                <a16:creationId xmlns:a16="http://schemas.microsoft.com/office/drawing/2014/main" id="{1744FBF5-32EB-4667-A79B-2F173D0828DF}"/>
              </a:ext>
            </a:extLst>
          </p:cNvPr>
          <p:cNvSpPr>
            <a:spLocks noGrp="1"/>
          </p:cNvSpPr>
          <p:nvPr>
            <p:ph sz="half" idx="2"/>
          </p:nvPr>
        </p:nvSpPr>
        <p:spPr>
          <a:xfrm>
            <a:off x="6256020" y="2701427"/>
            <a:ext cx="4554501" cy="2699968"/>
          </a:xfrm>
        </p:spPr>
        <p:txBody>
          <a:bodyPr vert="horz" lIns="91440" tIns="45720" rIns="91440" bIns="45720" rtlCol="0">
            <a:normAutofit/>
          </a:bodyPr>
          <a:lstStyle/>
          <a:p>
            <a:r>
              <a:rPr lang="en-US" sz="2000" b="1" dirty="0">
                <a:ea typeface="+mn-lt"/>
                <a:cs typeface="+mn-lt"/>
              </a:rPr>
              <a:t>Endemic</a:t>
            </a:r>
            <a:r>
              <a:rPr lang="en-US" sz="2000" dirty="0">
                <a:ea typeface="+mn-lt"/>
                <a:cs typeface="+mn-lt"/>
              </a:rPr>
              <a:t>: disease or condition present among a population at all times</a:t>
            </a:r>
            <a:endParaRPr lang="en-US" sz="2000" dirty="0"/>
          </a:p>
          <a:p>
            <a:r>
              <a:rPr lang="en-US" sz="2000" b="1" dirty="0">
                <a:ea typeface="+mn-lt"/>
                <a:cs typeface="+mn-lt"/>
              </a:rPr>
              <a:t>Pandemic</a:t>
            </a:r>
            <a:r>
              <a:rPr lang="en-US" sz="2000" dirty="0">
                <a:ea typeface="+mn-lt"/>
                <a:cs typeface="+mn-lt"/>
              </a:rPr>
              <a:t>: a disease or condition that spreads across regions</a:t>
            </a:r>
            <a:endParaRPr lang="en-US" sz="2000" dirty="0"/>
          </a:p>
          <a:p>
            <a:r>
              <a:rPr lang="en-US" sz="2000" b="1" dirty="0">
                <a:ea typeface="+mn-lt"/>
                <a:cs typeface="+mn-lt"/>
              </a:rPr>
              <a:t>Rate</a:t>
            </a:r>
            <a:r>
              <a:rPr lang="en-US" sz="2000" dirty="0">
                <a:ea typeface="+mn-lt"/>
                <a:cs typeface="+mn-lt"/>
              </a:rPr>
              <a:t>: number of cases occurring during a specific period; always dependent on the size of the population during that period</a:t>
            </a:r>
            <a:endParaRPr lang="en-US" sz="2000" dirty="0"/>
          </a:p>
          <a:p>
            <a:endParaRPr lang="en-US" sz="2000" dirty="0"/>
          </a:p>
        </p:txBody>
      </p:sp>
    </p:spTree>
    <p:extLst>
      <p:ext uri="{BB962C8B-B14F-4D97-AF65-F5344CB8AC3E}">
        <p14:creationId xmlns:p14="http://schemas.microsoft.com/office/powerpoint/2010/main" val="2031831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descr="&quot; &quot;">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6E59CF-51E8-42D3-B49F-3BB25AA5A2C9}"/>
              </a:ext>
            </a:extLst>
          </p:cNvPr>
          <p:cNvSpPr>
            <a:spLocks noGrp="1"/>
          </p:cNvSpPr>
          <p:nvPr>
            <p:ph type="title"/>
          </p:nvPr>
        </p:nvSpPr>
        <p:spPr>
          <a:xfrm>
            <a:off x="524741" y="620392"/>
            <a:ext cx="3808268" cy="5504688"/>
          </a:xfrm>
        </p:spPr>
        <p:txBody>
          <a:bodyPr>
            <a:normAutofit/>
          </a:bodyPr>
          <a:lstStyle/>
          <a:p>
            <a:r>
              <a:rPr lang="en-US" sz="6000" dirty="0">
                <a:solidFill>
                  <a:schemeClr val="bg1"/>
                </a:solidFill>
              </a:rPr>
              <a:t>Infectious Diseases are:</a:t>
            </a:r>
          </a:p>
        </p:txBody>
      </p:sp>
      <p:graphicFrame>
        <p:nvGraphicFramePr>
          <p:cNvPr id="6" name="Content Placeholder 3" descr="definition of infectious disease">
            <a:extLst>
              <a:ext uri="{FF2B5EF4-FFF2-40B4-BE49-F238E27FC236}">
                <a16:creationId xmlns:a16="http://schemas.microsoft.com/office/drawing/2014/main" id="{AD394615-B8FF-4778-9BEC-AAC812B57034}"/>
              </a:ext>
            </a:extLst>
          </p:cNvPr>
          <p:cNvGraphicFramePr>
            <a:graphicFrameLocks noGrp="1"/>
          </p:cNvGraphicFramePr>
          <p:nvPr>
            <p:ph idx="1"/>
            <p:extLst>
              <p:ext uri="{D42A27DB-BD31-4B8C-83A1-F6EECF244321}">
                <p14:modId xmlns:p14="http://schemas.microsoft.com/office/powerpoint/2010/main" val="354902110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677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descr="&quot; &quot;">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4B4F5F0-C0AC-419C-B0C9-B198CF969ED4}"/>
              </a:ext>
            </a:extLst>
          </p:cNvPr>
          <p:cNvSpPr>
            <a:spLocks noGrp="1"/>
          </p:cNvSpPr>
          <p:nvPr>
            <p:ph type="title"/>
          </p:nvPr>
        </p:nvSpPr>
        <p:spPr>
          <a:xfrm>
            <a:off x="524741" y="620392"/>
            <a:ext cx="3808268" cy="5504688"/>
          </a:xfrm>
        </p:spPr>
        <p:txBody>
          <a:bodyPr>
            <a:normAutofit/>
          </a:bodyPr>
          <a:lstStyle/>
          <a:p>
            <a:r>
              <a:rPr lang="en-US" sz="6000" dirty="0">
                <a:solidFill>
                  <a:schemeClr val="bg1"/>
                </a:solidFill>
              </a:rPr>
              <a:t>An outbreak or an epidemic exists when:</a:t>
            </a:r>
          </a:p>
        </p:txBody>
      </p:sp>
      <p:graphicFrame>
        <p:nvGraphicFramePr>
          <p:cNvPr id="6" name="Content Placeholder 3" descr="There are more cases of a particular disease than expected in a given area, or among a specific group of people, over a particular period of time &#10;">
            <a:extLst>
              <a:ext uri="{FF2B5EF4-FFF2-40B4-BE49-F238E27FC236}">
                <a16:creationId xmlns:a16="http://schemas.microsoft.com/office/drawing/2014/main" id="{295AE319-E001-4D2A-9624-22C836921542}"/>
              </a:ext>
            </a:extLst>
          </p:cNvPr>
          <p:cNvGraphicFramePr>
            <a:graphicFrameLocks noGrp="1"/>
          </p:cNvGraphicFramePr>
          <p:nvPr>
            <p:ph idx="1"/>
            <p:extLst>
              <p:ext uri="{D42A27DB-BD31-4B8C-83A1-F6EECF244321}">
                <p14:modId xmlns:p14="http://schemas.microsoft.com/office/powerpoint/2010/main" val="2340715635"/>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2056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78FB169-035D-40C8-B9E7-680D30130C4C}"/>
              </a:ext>
            </a:extLst>
          </p:cNvPr>
          <p:cNvSpPr>
            <a:spLocks noGrp="1"/>
          </p:cNvSpPr>
          <p:nvPr>
            <p:ph type="title"/>
          </p:nvPr>
        </p:nvSpPr>
        <p:spPr/>
        <p:txBody>
          <a:bodyPr/>
          <a:lstStyle/>
          <a:p>
            <a:r>
              <a:rPr lang="en-US"/>
              <a:t>A Model to study HEALTH PROBLEMS:</a:t>
            </a:r>
          </a:p>
        </p:txBody>
      </p:sp>
      <p:sp>
        <p:nvSpPr>
          <p:cNvPr id="8" name="Content Placeholder 7" descr="The Epidemiologic Triangle">
            <a:extLst>
              <a:ext uri="{FF2B5EF4-FFF2-40B4-BE49-F238E27FC236}">
                <a16:creationId xmlns:a16="http://schemas.microsoft.com/office/drawing/2014/main" id="{F3A5E2E0-458B-42E4-B3DC-FB802ECD5E15}"/>
              </a:ext>
            </a:extLst>
          </p:cNvPr>
          <p:cNvSpPr>
            <a:spLocks noGrp="1"/>
          </p:cNvSpPr>
          <p:nvPr>
            <p:ph sz="half" idx="2"/>
          </p:nvPr>
        </p:nvSpPr>
        <p:spPr/>
        <p:txBody>
          <a:bodyPr>
            <a:normAutofit/>
          </a:bodyPr>
          <a:lstStyle/>
          <a:p>
            <a:r>
              <a:rPr lang="en-US" sz="2400" dirty="0"/>
              <a:t>The Epidemiologic Triangle, sometimes referred to as the Epidemiologic Triad, is a tool that scientists use for addressing the three components that contribute to the spread of disease: an external agent, a susceptible host and an environment that brings the agent and host together</a:t>
            </a:r>
          </a:p>
        </p:txBody>
      </p:sp>
      <p:pic>
        <p:nvPicPr>
          <p:cNvPr id="14" name="Content Placeholder 13" descr="&quot; &quot;">
            <a:extLst>
              <a:ext uri="{FF2B5EF4-FFF2-40B4-BE49-F238E27FC236}">
                <a16:creationId xmlns:a16="http://schemas.microsoft.com/office/drawing/2014/main" id="{8B17C06C-1AD3-491E-8279-E8D9FB9C8B09}"/>
              </a:ext>
              <a:ext uri="{C183D7F6-B498-43B3-948B-1728B52AA6E4}">
                <adec:decorative xmlns:adec="http://schemas.microsoft.com/office/drawing/2017/decorative" val="1"/>
              </a:ext>
            </a:extLst>
          </p:cNvPr>
          <p:cNvPicPr>
            <a:picLocks noGrp="1" noChangeAspect="1"/>
          </p:cNvPicPr>
          <p:nvPr>
            <p:ph sz="half" idx="1"/>
          </p:nvPr>
        </p:nvPicPr>
        <p:blipFill>
          <a:blip r:embed="rId2"/>
          <a:stretch>
            <a:fillRect/>
          </a:stretch>
        </p:blipFill>
        <p:spPr>
          <a:xfrm>
            <a:off x="1258201" y="1690688"/>
            <a:ext cx="3482062" cy="3361358"/>
          </a:xfrm>
          <a:prstGeom prst="rect">
            <a:avLst/>
          </a:prstGeom>
        </p:spPr>
      </p:pic>
    </p:spTree>
    <p:extLst>
      <p:ext uri="{BB962C8B-B14F-4D97-AF65-F5344CB8AC3E}">
        <p14:creationId xmlns:p14="http://schemas.microsoft.com/office/powerpoint/2010/main" val="665551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KDE" id="{7A14BFFA-FDE8-420C-926E-B09B0F1C9BFD}" vid="{8A4913E4-020B-49E2-9B70-1F191DE4FB23}"/>
    </a:ext>
  </a:extLst>
</a:theme>
</file>

<file path=ppt/theme/theme2.xml><?xml version="1.0" encoding="utf-8"?>
<a:theme xmlns:a="http://schemas.openxmlformats.org/drawingml/2006/main" name="DPH Overview Slides">
  <a:themeElements>
    <a:clrScheme name="DPH Template">
      <a:dk1>
        <a:sysClr val="windowText" lastClr="000000"/>
      </a:dk1>
      <a:lt1>
        <a:sysClr val="window" lastClr="FFFFFF"/>
      </a:lt1>
      <a:dk2>
        <a:srgbClr val="002649"/>
      </a:dk2>
      <a:lt2>
        <a:srgbClr val="D8D8D8"/>
      </a:lt2>
      <a:accent1>
        <a:srgbClr val="518D7B"/>
      </a:accent1>
      <a:accent2>
        <a:srgbClr val="9F2936"/>
      </a:accent2>
      <a:accent3>
        <a:srgbClr val="DDA405"/>
      </a:accent3>
      <a:accent4>
        <a:srgbClr val="604878"/>
      </a:accent4>
      <a:accent5>
        <a:srgbClr val="005EB6"/>
      </a:accent5>
      <a:accent6>
        <a:srgbClr val="085494"/>
      </a:accent6>
      <a:hlink>
        <a:srgbClr val="C1A875"/>
      </a:hlink>
      <a:folHlink>
        <a:srgbClr val="C1A87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KDE Document" ma:contentTypeID="0x0101001BEB557DBE01834EAB47A683706DCD5B0035CD734833F17F40A89C84F876C7911D" ma:contentTypeVersion="28" ma:contentTypeDescription="" ma:contentTypeScope="" ma:versionID="26e6224276877f095b946a8b3f7dd98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51f3bc7745b65db0910c188a0fd90601"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OFO - Office of Finance and Operations</Accessibility_x0020_Office>
    <Accessibility_x0020_Audit_x0020_Status xmlns="3a62de7d-ba57-4f43-9dae-9623ba637be0">OK</Accessibility_x0020_Audit_x0020_Status>
    <Accessibility_x0020_Audience xmlns="3a62de7d-ba57-4f43-9dae-9623ba637be0">Public</Accessibility_x0020_Audienc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2022-01-19T05:00:00+00:00</Accessibility_x0020_Audit_x0020_Dat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2022-01-19T05:00:00+00:00</Publication_x0020_Date>
    <Audience1 xmlns="3a62de7d-ba57-4f43-9dae-9623ba637be0"/>
    <_dlc_DocId xmlns="3a62de7d-ba57-4f43-9dae-9623ba637be0">KYED-212-519</_dlc_DocId>
    <_dlc_DocIdUrl xmlns="3a62de7d-ba57-4f43-9dae-9623ba637be0">
      <Url>https://www.education.ky.gov/districts/enrol/_layouts/15/DocIdRedir.aspx?ID=KYED-212-519</Url>
      <Description>KYED-212-519</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6334EE2-44EE-42E8-B34A-7CFB0FA61050}"/>
</file>

<file path=customXml/itemProps2.xml><?xml version="1.0" encoding="utf-8"?>
<ds:datastoreItem xmlns:ds="http://schemas.openxmlformats.org/officeDocument/2006/customXml" ds:itemID="{C70D4522-EDD2-4326-BD38-D65ABD3DF72F}">
  <ds:schemaRefs>
    <ds:schemaRef ds:uri="http://purl.org/dc/terms/"/>
    <ds:schemaRef ds:uri="http://schemas.microsoft.com/office/2006/documentManagement/types"/>
    <ds:schemaRef ds:uri="08fe087a-bfb0-41bc-9b50-a2ca033edc86"/>
    <ds:schemaRef ds:uri="http://www.w3.org/XML/1998/namespace"/>
    <ds:schemaRef ds:uri="http://purl.org/dc/elements/1.1/"/>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2AE43AF4-C9DA-4948-8B48-B657A868B766}">
  <ds:schemaRefs>
    <ds:schemaRef ds:uri="http://schemas.microsoft.com/sharepoint/v3/contenttype/forms"/>
  </ds:schemaRefs>
</ds:datastoreItem>
</file>

<file path=customXml/itemProps4.xml><?xml version="1.0" encoding="utf-8"?>
<ds:datastoreItem xmlns:ds="http://schemas.openxmlformats.org/officeDocument/2006/customXml" ds:itemID="{80B7B0B1-6228-42E5-9029-068D1F37DBA5}"/>
</file>

<file path=docProps/app.xml><?xml version="1.0" encoding="utf-8"?>
<Properties xmlns="http://schemas.openxmlformats.org/officeDocument/2006/extended-properties" xmlns:vt="http://schemas.openxmlformats.org/officeDocument/2006/docPropsVTypes">
  <Template>TEMPLATE KDE</Template>
  <TotalTime>287</TotalTime>
  <Words>1457</Words>
  <Application>Microsoft Office PowerPoint</Application>
  <PresentationFormat>Widescreen</PresentationFormat>
  <Paragraphs>127</Paragraphs>
  <Slides>26</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Arial</vt:lpstr>
      <vt:lpstr>Calibri</vt:lpstr>
      <vt:lpstr>Calibri Light</vt:lpstr>
      <vt:lpstr>Courier New</vt:lpstr>
      <vt:lpstr>Franklin Gothic Book</vt:lpstr>
      <vt:lpstr>Franklin Gothic Medium</vt:lpstr>
      <vt:lpstr>Wingdings</vt:lpstr>
      <vt:lpstr>Office Theme</vt:lpstr>
      <vt:lpstr>DPH Overview Slides</vt:lpstr>
      <vt:lpstr>Epidemiology Made Simple for the SCHOOL NURSE</vt:lpstr>
      <vt:lpstr>Objectives:</vt:lpstr>
      <vt:lpstr>Epidemiology is:</vt:lpstr>
      <vt:lpstr>What does an epidemiologist do?</vt:lpstr>
      <vt:lpstr>The Purpose of Epidemiology in Public Health Practice is to:</vt:lpstr>
      <vt:lpstr>Epidemiology Key Terms: </vt:lpstr>
      <vt:lpstr>Infectious Diseases are:</vt:lpstr>
      <vt:lpstr>An outbreak or an epidemic exists when:</vt:lpstr>
      <vt:lpstr>A Model to study HEALTH PROBLEMS:</vt:lpstr>
      <vt:lpstr>The Agent—“What” </vt:lpstr>
      <vt:lpstr>The Host — “Who” </vt:lpstr>
      <vt:lpstr>The Environment—“Where”</vt:lpstr>
      <vt:lpstr>TIME:</vt:lpstr>
      <vt:lpstr>Slide 14</vt:lpstr>
      <vt:lpstr>Comparing Population Characteristics: </vt:lpstr>
      <vt:lpstr>Rate Formula:</vt:lpstr>
      <vt:lpstr>Incidence and prevalence:</vt:lpstr>
      <vt:lpstr>Outbreak Investigation:</vt:lpstr>
      <vt:lpstr>Contract Tracing:</vt:lpstr>
      <vt:lpstr>Contact Tracing Workflow</vt:lpstr>
      <vt:lpstr>PRIMARY PREVENTION:</vt:lpstr>
      <vt:lpstr>SECONDARY PREVENTION:</vt:lpstr>
      <vt:lpstr>TERTIARY PREVENTION:</vt:lpstr>
      <vt:lpstr>References:</vt:lpstr>
      <vt:lpstr>Contact Information: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Epidemiology for the SCHOOL NURSE</dc:title>
  <dc:creator>Malicote, Michelle - Division of District Support</dc:creator>
  <cp:lastModifiedBy>McDonald, Angela - Division of District Support</cp:lastModifiedBy>
  <cp:revision>29</cp:revision>
  <dcterms:created xsi:type="dcterms:W3CDTF">2021-11-02T13:24:38Z</dcterms:created>
  <dcterms:modified xsi:type="dcterms:W3CDTF">2022-01-19T14:34:02Z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0x0101001BEB557DBE01834EAB47A683706DCD5B0035CD734833F17F40A89C84F876C7911D</vt:lpwstr>
  </property>
  <property fmtid="{D5CDD505-2E9C-101B-9397-08002B2CF9AE}" pid="3" name="_dlc_DocIdItemGuid">
    <vt:lpwstr>148badcc-b047-4a8c-9a96-2ecae9202ecf</vt:lpwstr>
  </property>
</Properties>
</file>