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3"/>
  </p:notesMasterIdLst>
  <p:sldIdLst>
    <p:sldId id="257" r:id="rId5"/>
    <p:sldId id="261" r:id="rId6"/>
    <p:sldId id="258" r:id="rId7"/>
    <p:sldId id="263" r:id="rId8"/>
    <p:sldId id="259" r:id="rId9"/>
    <p:sldId id="264" r:id="rId10"/>
    <p:sldId id="262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4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580CD-6EC2-4F38-A5FA-15FF81E150F6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FDF72-EA1A-4BCC-9570-AB8AF4A6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09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DF8EBA-23F1-480E-B9AD-03AAC8C951C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86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DF8EBA-23F1-480E-B9AD-03AAC8C951C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284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6EB7-E830-4870-890D-C086D86C9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42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6EB7-E830-4870-890D-C086D86C9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109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6EB7-E830-4870-890D-C086D86C9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90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9/9/2019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600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6EB7-E830-4870-890D-C086D86C9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26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6EB7-E830-4870-890D-C086D86C9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46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6EB7-E830-4870-890D-C086D86C9F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496830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6EB7-E830-4870-890D-C086D86C9F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3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6EB7-E830-4870-890D-C086D86C9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86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6EB7-E830-4870-890D-C086D86C9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27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6EB7-E830-4870-890D-C086D86C9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6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13ED6EB7-E830-4870-890D-C086D86C9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2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Appropriate preparation of Intranasal Midazolam for Pediatric Patients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dirty="0"/>
              <a:t>Robert Kuhn, </a:t>
            </a:r>
            <a:r>
              <a:rPr lang="en-US" sz="2600" dirty="0" err="1"/>
              <a:t>PharmD</a:t>
            </a:r>
            <a:endParaRPr lang="en-US" sz="26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dirty="0"/>
              <a:t>Kelsey Peterson, </a:t>
            </a:r>
            <a:r>
              <a:rPr lang="en-US" sz="2600" dirty="0" err="1"/>
              <a:t>PharmD</a:t>
            </a:r>
            <a:endParaRPr lang="en-US" sz="26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dirty="0"/>
              <a:t>Katie Landmesser, </a:t>
            </a:r>
            <a:r>
              <a:rPr lang="en-US" sz="2600" dirty="0" err="1"/>
              <a:t>PharmD</a:t>
            </a:r>
            <a:endParaRPr lang="en-US" dirty="0"/>
          </a:p>
          <a:p>
            <a:r>
              <a:rPr lang="en-US" dirty="0"/>
              <a:t>September 11, 2019</a:t>
            </a:r>
          </a:p>
        </p:txBody>
      </p:sp>
    </p:spTree>
    <p:extLst>
      <p:ext uri="{BB962C8B-B14F-4D97-AF65-F5344CB8AC3E}">
        <p14:creationId xmlns:p14="http://schemas.microsoft.com/office/powerpoint/2010/main" val="2643032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9832" y="656281"/>
            <a:ext cx="7729728" cy="1188720"/>
          </a:xfrm>
        </p:spPr>
        <p:txBody>
          <a:bodyPr/>
          <a:lstStyle/>
          <a:p>
            <a:r>
              <a:rPr lang="en-US" dirty="0"/>
              <a:t>Preparation for administration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0855" y="2084071"/>
            <a:ext cx="5606709" cy="3101983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/>
              <a:t>Draw the syringe plunger back to measured dose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Insert syringe into midazolam vial and inject measured volume of air into vial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Withdraw appropriate volume of midazolam from vial</a:t>
            </a:r>
          </a:p>
          <a:p>
            <a:pPr lvl="2"/>
            <a:r>
              <a:rPr lang="en-US" sz="1800" dirty="0"/>
              <a:t>If directed on medication label, draw up an additional 0.1 mL of medication to allow for dead space in the atomizer.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Attach atomizer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6" t="21549" r="18182" b="12323"/>
          <a:stretch/>
        </p:blipFill>
        <p:spPr>
          <a:xfrm rot="5400000">
            <a:off x="7406819" y="2288017"/>
            <a:ext cx="3984222" cy="357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50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5863102"/>
              </p:ext>
            </p:extLst>
          </p:nvPr>
        </p:nvGraphicFramePr>
        <p:xfrm>
          <a:off x="2235105" y="1971052"/>
          <a:ext cx="7729728" cy="311417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966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1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1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8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72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Patient age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Weight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Total Volume* 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(0.1 mL overfill included)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Equivalent dose**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50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Neonate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3-6 kg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0.3 mL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 mg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50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1-5 years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6-20 kg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0.7 mL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3 mg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50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5-10 years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20-30 kg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1.1 mL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5 mg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440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Adolescent/Adult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&gt;30 kg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2.1 mL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10 mg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370" name="Rectangle 1"/>
          <p:cNvSpPr>
            <a:spLocks noChangeArrowheads="1"/>
          </p:cNvSpPr>
          <p:nvPr/>
        </p:nvSpPr>
        <p:spPr bwMode="auto">
          <a:xfrm>
            <a:off x="3429000" y="5151439"/>
            <a:ext cx="6172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Calibri" pitchFamily="34" charset="0"/>
                <a:cs typeface="Times New Roman" pitchFamily="18" charset="0"/>
              </a:rPr>
              <a:t>*Midazolam</a:t>
            </a:r>
            <a:r>
              <a:rPr kumimoji="0" lang="en-US" alt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Calibri" pitchFamily="34" charset="0"/>
                <a:cs typeface="Times New Roman" pitchFamily="18" charset="0"/>
              </a:rPr>
              <a:t> vial: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Calibri" pitchFamily="34" charset="0"/>
                <a:cs typeface="Times New Roman" pitchFamily="18" charset="0"/>
              </a:rPr>
              <a:t>5 mg/mL concentration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Calibri" pitchFamily="34" charset="0"/>
              <a:cs typeface="Arial" charset="0"/>
            </a:endParaRP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Calibri" pitchFamily="34" charset="0"/>
                <a:cs typeface="Times New Roman" pitchFamily="18" charset="0"/>
              </a:rPr>
              <a:t>**Dose equals approximately 0.2-0.5 mg/kg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black">
          <a:xfrm>
            <a:off x="2235105" y="487068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Dosing from UK –Prefilled Syringe	</a:t>
            </a:r>
          </a:p>
        </p:txBody>
      </p:sp>
    </p:spTree>
    <p:extLst>
      <p:ext uri="{BB962C8B-B14F-4D97-AF65-F5344CB8AC3E}">
        <p14:creationId xmlns:p14="http://schemas.microsoft.com/office/powerpoint/2010/main" val="3300885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rawing up midazol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6912" y="864447"/>
            <a:ext cx="9531924" cy="537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9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administration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193" y="2286351"/>
            <a:ext cx="10350048" cy="3101983"/>
          </a:xfrm>
        </p:spPr>
        <p:txBody>
          <a:bodyPr>
            <a:noAutofit/>
          </a:bodyPr>
          <a:lstStyle/>
          <a:p>
            <a:pPr lvl="1"/>
            <a:r>
              <a:rPr lang="en-US" sz="2000" dirty="0"/>
              <a:t>Inspect nostrils.  If blood or mucous present, suction the nares prior to medication delivery.  </a:t>
            </a:r>
            <a:r>
              <a:rPr lang="en-US" sz="2000" b="1" i="1" dirty="0"/>
              <a:t>NOTE-Drug is absorbed by the mucous membranes, </a:t>
            </a:r>
            <a:r>
              <a:rPr lang="en-US" sz="2000" b="1" i="1" u="sng" dirty="0"/>
              <a:t>not</a:t>
            </a:r>
            <a:r>
              <a:rPr lang="en-US" sz="2000" b="1" i="1" dirty="0"/>
              <a:t> via inhalation</a:t>
            </a:r>
          </a:p>
          <a:p>
            <a:pPr lvl="1"/>
            <a:r>
              <a:rPr lang="en-US" sz="2000" dirty="0"/>
              <a:t>Insert tip of atomizer into left nostril &amp; administer half of the dose, administer remaining half of dose into the right nostril </a:t>
            </a:r>
            <a:r>
              <a:rPr lang="en-US" sz="2000" i="1" dirty="0"/>
              <a:t>(doubles the amount of mucosa available for drug absorption &amp; increases rate &amp; amount of absorption) </a:t>
            </a:r>
          </a:p>
          <a:p>
            <a:pPr lvl="1"/>
            <a:r>
              <a:rPr lang="en-US" sz="2000" dirty="0"/>
              <a:t>Direct spray away from center of nose &amp; spray directly up &amp; back, or toward outside of nose</a:t>
            </a:r>
          </a:p>
          <a:p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943" t="54795" r="4105" b="6803"/>
          <a:stretch/>
        </p:blipFill>
        <p:spPr>
          <a:xfrm>
            <a:off x="3327549" y="4655191"/>
            <a:ext cx="5394419" cy="17909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91928" y="6446117"/>
            <a:ext cx="5465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Reference: step-by-step guide adapted from 2013 Teleflex Inc. LMA MAD Nasal Device Instructions. </a:t>
            </a:r>
          </a:p>
          <a:p>
            <a:r>
              <a:rPr lang="en-US" sz="700" dirty="0"/>
              <a:t>https://www.liveactionsafety.com/lma-nasal-mucosal-atomization-device-mad-syringe-vial-adapter/ </a:t>
            </a:r>
          </a:p>
        </p:txBody>
      </p:sp>
    </p:spTree>
    <p:extLst>
      <p:ext uri="{BB962C8B-B14F-4D97-AF65-F5344CB8AC3E}">
        <p14:creationId xmlns:p14="http://schemas.microsoft.com/office/powerpoint/2010/main" val="1915329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dazolam administr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0181" y="0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3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pearls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82741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/>
              <a:t>Intranasal midazolam easily &amp; rapidly crosses the nasal mucosa &amp; blood-brain barrier</a:t>
            </a:r>
          </a:p>
          <a:p>
            <a:pPr indent="-274320">
              <a:defRPr/>
            </a:pPr>
            <a:r>
              <a:rPr lang="en-US" sz="2400" dirty="0"/>
              <a:t>Administration is less traumatic for patient</a:t>
            </a:r>
          </a:p>
          <a:p>
            <a:r>
              <a:rPr lang="en-US" sz="2400" dirty="0"/>
              <a:t>Onset of action: ~2-3 minutes (rapid)</a:t>
            </a:r>
          </a:p>
          <a:p>
            <a:r>
              <a:rPr lang="en-US" sz="2400" dirty="0"/>
              <a:t>Oral bioavailability of midazolam: ~30% </a:t>
            </a:r>
          </a:p>
        </p:txBody>
      </p:sp>
    </p:spTree>
    <p:extLst>
      <p:ext uri="{BB962C8B-B14F-4D97-AF65-F5344CB8AC3E}">
        <p14:creationId xmlns:p14="http://schemas.microsoft.com/office/powerpoint/2010/main" val="346398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Concerns and Side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Sedation after administration</a:t>
            </a:r>
          </a:p>
          <a:p>
            <a:r>
              <a:rPr lang="en-US" dirty="0"/>
              <a:t>Common after a seizure</a:t>
            </a:r>
          </a:p>
          <a:p>
            <a:r>
              <a:rPr lang="en-US" dirty="0"/>
              <a:t>If swallowed- only 1/3 of the dose is absorbed so real risk </a:t>
            </a:r>
          </a:p>
          <a:p>
            <a:r>
              <a:rPr lang="en-US" dirty="0"/>
              <a:t>Activate the plan-calling nurse or activate 911 system depending on situation</a:t>
            </a:r>
          </a:p>
          <a:p>
            <a:r>
              <a:rPr lang="en-US" dirty="0"/>
              <a:t>Risk for diversion is almost nil</a:t>
            </a:r>
          </a:p>
          <a:p>
            <a:r>
              <a:rPr lang="en-US" dirty="0"/>
              <a:t>Store at room temperature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264729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cessibility_x0020_Office xmlns="3a62de7d-ba57-4f43-9dae-9623ba637be0">OFO - Office of Finance and Operations</Accessibility_x0020_Office>
    <Accessibility_x0020_Audit_x0020_Status xmlns="3a62de7d-ba57-4f43-9dae-9623ba637be0">OK</Accessibility_x0020_Audit_x0020_Status>
    <Accessibility_x0020_Audience xmlns="3a62de7d-ba57-4f43-9dae-9623ba637be0">Public</Accessibility_x0020_Audience>
    <Accessibility_x0020_Status xmlns="3a62de7d-ba57-4f43-9dae-9623ba637be0">Not KDE Owned</Accessibility_x0020_Status>
    <Application_x0020_Type xmlns="3a62de7d-ba57-4f43-9dae-9623ba637be0" xsi:nil="true"/>
    <Application_x0020_Date xmlns="3a62de7d-ba57-4f43-9dae-9623ba637be0" xsi:nil="true"/>
    <Accessibility_x0020_Target_x0020_Date xmlns="3a62de7d-ba57-4f43-9dae-9623ba637be0">2019-09-17T04:00:00+00:00</Accessibility_x0020_Target_x0020_Date>
    <Application_x0020_Status xmlns="3a62de7d-ba57-4f43-9dae-9623ba637be0" xsi:nil="true"/>
    <Accessibility_x0020_Audit_x0020_Date xmlns="3a62de7d-ba57-4f43-9dae-9623ba637be0">2019-09-17T04:00:00+00:00</Accessibility_x0020_Audit_x0020_Date>
    <RoutingRuleDescription xmlns="http://schemas.microsoft.com/sharepoint/v3" xsi:nil="true"/>
    <PublishingExpirationDate xmlns="http://schemas.microsoft.com/sharepoint/v3" xsi:nil="true"/>
    <PublishingStartDate xmlns="http://schemas.microsoft.com/sharepoint/v3" xsi:nil="true"/>
    <Publication_x0020_Date xmlns="3a62de7d-ba57-4f43-9dae-9623ba637be0">2019-09-17T04:00:00+00:00</Publication_x0020_Date>
    <Audience1 xmlns="3a62de7d-ba57-4f43-9dae-9623ba637be0"/>
    <_dlc_DocId xmlns="3a62de7d-ba57-4f43-9dae-9623ba637be0">KYED-112-471</_dlc_DocId>
    <_dlc_DocIdUrl xmlns="3a62de7d-ba57-4f43-9dae-9623ba637be0">
      <Url>https://www.education.ky.gov/districts/SHS/_layouts/15/DocIdRedir.aspx?ID=KYED-112-471</Url>
      <Description>KYED-112-471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KDE Document" ma:contentTypeID="0x0101001BEB557DBE01834EAB47A683706DCD5B0043B1EEB972325A40A2A16705AE23EA45" ma:contentTypeVersion="28" ma:contentTypeDescription="" ma:contentTypeScope="" ma:versionID="44e2d754a8b0c394dbabdf70516d8ac0">
  <xsd:schema xmlns:xsd="http://www.w3.org/2001/XMLSchema" xmlns:xs="http://www.w3.org/2001/XMLSchema" xmlns:p="http://schemas.microsoft.com/office/2006/metadata/properties" xmlns:ns1="http://schemas.microsoft.com/sharepoint/v3" xmlns:ns2="3a62de7d-ba57-4f43-9dae-9623ba637be0" targetNamespace="http://schemas.microsoft.com/office/2006/metadata/properties" ma:root="true" ma:fieldsID="6f38eb1e008c7a035d2df6072afc5d61" ns1:_="" ns2:_="">
    <xsd:import namespace="http://schemas.microsoft.com/sharepoint/v3"/>
    <xsd:import namespace="3a62de7d-ba57-4f43-9dae-9623ba637be0"/>
    <xsd:element name="properties">
      <xsd:complexType>
        <xsd:sequence>
          <xsd:element name="documentManagement">
            <xsd:complexType>
              <xsd:all>
                <xsd:element ref="ns2:Accessibility_x0020_Office" minOccurs="0"/>
                <xsd:element ref="ns2:Accessibility_x0020_Audience" minOccurs="0"/>
                <xsd:element ref="ns2:Accessibility_x0020_Audit_x0020_Date" minOccurs="0"/>
                <xsd:element ref="ns2:Accessibility_x0020_Audit_x0020_Status" minOccurs="0"/>
                <xsd:element ref="ns2:Accessibility_x0020_Target_x0020_Date" minOccurs="0"/>
                <xsd:element ref="ns2:Accessibility_x0020_Status" minOccurs="0"/>
                <xsd:element ref="ns2:Application_x0020_Status" minOccurs="0"/>
                <xsd:element ref="ns2:Application_x0020_Type" minOccurs="0"/>
                <xsd:element ref="ns1:RoutingRuleDescription" minOccurs="0"/>
                <xsd:element ref="ns2:Audience1" minOccurs="0"/>
                <xsd:element ref="ns2:Publication_x0020_Date"/>
                <xsd:element ref="ns1:PublishingStartDate" minOccurs="0"/>
                <xsd:element ref="ns1:PublishingExpirationDate" minOccurs="0"/>
                <xsd:element ref="ns2:Application_x0020_Date" minOccurs="0"/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10" nillable="true" ma:displayName="Description" ma:internalName="RoutingRuleDescription" ma:readOnly="false">
      <xsd:simpleType>
        <xsd:restriction base="dms:Text">
          <xsd:maxLength value="255"/>
        </xsd:restriction>
      </xsd:simpleType>
    </xsd:element>
    <xsd:element name="PublishingStartDate" ma:index="13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14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62de7d-ba57-4f43-9dae-9623ba637be0" elementFormDefault="qualified">
    <xsd:import namespace="http://schemas.microsoft.com/office/2006/documentManagement/types"/>
    <xsd:import namespace="http://schemas.microsoft.com/office/infopath/2007/PartnerControls"/>
    <xsd:element name="Accessibility_x0020_Office" ma:index="2" nillable="true" ma:displayName="Accessibility Office" ma:format="Dropdown" ma:internalName="Accessibility_x0020_Office">
      <xsd:simpleType>
        <xsd:restriction base="dms:Choice">
          <xsd:enumeration value="Commissioner's Office"/>
          <xsd:enumeration value="OAA - Office of Assessment and Accountability"/>
          <xsd:enumeration value="OCIS - Office of Continuous Improvement and Support"/>
          <xsd:enumeration value="OCTE - Career and Technical Education"/>
          <xsd:enumeration value="OELE- Office of Educator Licensure and Effectiveness"/>
          <xsd:enumeration value="OET - Office of Education Technology"/>
          <xsd:enumeration value="OFO - Office of Finance and Operations"/>
          <xsd:enumeration value="OLS - Office of Legal Services"/>
          <xsd:enumeration value="OSEEL - Office of Special Education and Early Learning"/>
          <xsd:enumeration value="OTL - Office of Teaching and Learning"/>
        </xsd:restriction>
      </xsd:simpleType>
    </xsd:element>
    <xsd:element name="Accessibility_x0020_Audience" ma:index="3" nillable="true" ma:displayName="Accessibility Audience" ma:format="Dropdown" ma:internalName="Accessibility_x0020_Audience">
      <xsd:simpleType>
        <xsd:restriction base="dms:Choice">
          <xsd:enumeration value="Public"/>
          <xsd:enumeration value="District"/>
        </xsd:restriction>
      </xsd:simpleType>
    </xsd:element>
    <xsd:element name="Accessibility_x0020_Audit_x0020_Date" ma:index="4" nillable="true" ma:displayName="Accessibility Audit Date" ma:format="DateOnly" ma:internalName="Accessibility_x0020_Audit_x0020_Date">
      <xsd:simpleType>
        <xsd:restriction base="dms:DateTime"/>
      </xsd:simpleType>
    </xsd:element>
    <xsd:element name="Accessibility_x0020_Audit_x0020_Status" ma:index="5" nillable="true" ma:displayName="Accessibility Audit Status" ma:format="Dropdown" ma:internalName="Accessibility_x0020_Audit_x0020_Status">
      <xsd:simpleType>
        <xsd:restriction base="dms:Choice">
          <xsd:enumeration value="OK"/>
          <xsd:enumeration value="Minor"/>
          <xsd:enumeration value="Major"/>
        </xsd:restriction>
      </xsd:simpleType>
    </xsd:element>
    <xsd:element name="Accessibility_x0020_Target_x0020_Date" ma:index="6" nillable="true" ma:displayName="Accessibility Target Date" ma:format="DateOnly" ma:internalName="Accessibility_x0020_Target_x0020_Date">
      <xsd:simpleType>
        <xsd:restriction base="dms:DateTime"/>
      </xsd:simpleType>
    </xsd:element>
    <xsd:element name="Accessibility_x0020_Status" ma:index="7" nillable="true" ma:displayName="Accessibility Status" ma:format="Dropdown" ma:internalName="Accessibility_x0020_Status1" ma:readOnly="false">
      <xsd:simpleType>
        <xsd:restriction base="dms:Choice">
          <xsd:enumeration value="Remove"/>
          <xsd:enumeration value="Remediate"/>
          <xsd:enumeration value="Update"/>
          <xsd:enumeration value="Accessible"/>
          <xsd:enumeration value="Undue Burden"/>
          <xsd:enumeration value="Not KDE Owned"/>
        </xsd:restriction>
      </xsd:simpleType>
    </xsd:element>
    <xsd:element name="Application_x0020_Status" ma:index="8" nillable="true" ma:displayName="Application Status" ma:format="Dropdown" ma:internalName="Application_x0020_Status">
      <xsd:simpleType>
        <xsd:restriction base="dms:Choice">
          <xsd:enumeration value="Approved"/>
          <xsd:enumeration value="Denied"/>
        </xsd:restriction>
      </xsd:simpleType>
    </xsd:element>
    <xsd:element name="Application_x0020_Type" ma:index="9" nillable="true" ma:displayName="Application Type" ma:format="Dropdown" ma:internalName="Application_x0020_Type">
      <xsd:simpleType>
        <xsd:restriction base="dms:Choice">
          <xsd:enumeration value="Original"/>
          <xsd:enumeration value="Amendment"/>
          <xsd:enumeration value="Year 3 Budget"/>
          <xsd:enumeration value="Addendum"/>
          <xsd:enumeration value="Budget Update"/>
        </xsd:restriction>
      </xsd:simpleType>
    </xsd:element>
    <xsd:element name="Audience1" ma:index="11" nillable="true" ma:displayName="Audience" ma:list="{9f2d68f0-dc6b-4e06-b19d-b8792e70efe6}" ma:internalName="Audience1" ma:showField="Title" ma:web="3a62de7d-ba57-4f43-9dae-9623ba637b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cation_x0020_Date" ma:index="12" ma:displayName="Publication Date" ma:default="[today]" ma:format="DateOnly" ma:internalName="Publication_x0020_Date" ma:readOnly="false">
      <xsd:simpleType>
        <xsd:restriction base="dms:DateTime"/>
      </xsd:simpleType>
    </xsd:element>
    <xsd:element name="Application_x0020_Date" ma:index="15" nillable="true" ma:displayName="Application Date" ma:format="DateOnly" ma:internalName="Application_x0020_Date">
      <xsd:simpleType>
        <xsd:restriction base="dms:DateTime"/>
      </xsd:simpleType>
    </xsd:element>
    <xsd:element name="_dlc_DocId" ma:index="2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3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4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869E8BE0-779A-4C88-ABD8-DE7FAB72238F}">
  <ds:schemaRefs>
    <ds:schemaRef ds:uri="http://purl.org/dc/terms/"/>
    <ds:schemaRef ds:uri="http://schemas.openxmlformats.org/package/2006/metadata/core-properties"/>
    <ds:schemaRef ds:uri="3b3c588b-195c-461d-80c4-0bdf3788be09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c5c2314a-0a2b-4d74-863b-4d86e07292e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0CDE8BD-C1CE-4D7C-8075-24DDDFD111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7A5184-7BC9-46F8-B3FD-FED941FE372B}"/>
</file>

<file path=customXml/itemProps4.xml><?xml version="1.0" encoding="utf-8"?>
<ds:datastoreItem xmlns:ds="http://schemas.openxmlformats.org/officeDocument/2006/customXml" ds:itemID="{2DA3DD84-A4B5-4ED3-A03C-7D4AC54D04EF}"/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352</Words>
  <Application>Microsoft Office PowerPoint</Application>
  <PresentationFormat>Widescreen</PresentationFormat>
  <Paragraphs>56</Paragraphs>
  <Slides>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Gill Sans MT</vt:lpstr>
      <vt:lpstr>Parcel</vt:lpstr>
      <vt:lpstr>Appropriate preparation of Intranasal Midazolam for Pediatric Patients</vt:lpstr>
      <vt:lpstr>Preparation for administration</vt:lpstr>
      <vt:lpstr>PowerPoint Presentation</vt:lpstr>
      <vt:lpstr>PowerPoint Presentation</vt:lpstr>
      <vt:lpstr>administration </vt:lpstr>
      <vt:lpstr>PowerPoint Presentation</vt:lpstr>
      <vt:lpstr>Clinical pearls</vt:lpstr>
      <vt:lpstr>Safety Concerns and Side Effects</vt:lpstr>
    </vt:vector>
  </TitlesOfParts>
  <Company>University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Intranasal Midazolam (Versed)  for Pediatric Patients with Prolonged Seizure Activity</dc:title>
  <dc:creator>Landmesser, Katherine B.</dc:creator>
  <cp:lastModifiedBy>McDonald, Angela - Division of District Support</cp:lastModifiedBy>
  <cp:revision>11</cp:revision>
  <dcterms:created xsi:type="dcterms:W3CDTF">2019-09-06T21:15:56Z</dcterms:created>
  <dcterms:modified xsi:type="dcterms:W3CDTF">2019-09-09T13:54:54Z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0x0101001BEB557DBE01834EAB47A683706DCD5B0043B1EEB972325A40A2A16705AE23EA45</vt:lpwstr>
  </property>
  <property fmtid="{D5CDD505-2E9C-101B-9397-08002B2CF9AE}" pid="3" name="_dlc_DocIdItemGuid">
    <vt:lpwstr>59904d4d-24bc-44ba-ba03-32796feb409e</vt:lpwstr>
  </property>
</Properties>
</file>