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entation.xml" ContentType="application/vnd.openxmlformats-officedocument.presentationml.presentation.main+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11.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56" r:id="rId5"/>
    <p:sldId id="263" r:id="rId6"/>
    <p:sldId id="265" r:id="rId7"/>
    <p:sldId id="308" r:id="rId8"/>
    <p:sldId id="264" r:id="rId9"/>
    <p:sldId id="268" r:id="rId10"/>
    <p:sldId id="301" r:id="rId11"/>
    <p:sldId id="270" r:id="rId12"/>
    <p:sldId id="302" r:id="rId13"/>
    <p:sldId id="303" r:id="rId14"/>
    <p:sldId id="304" r:id="rId15"/>
    <p:sldId id="271" r:id="rId16"/>
    <p:sldId id="272" r:id="rId17"/>
    <p:sldId id="273" r:id="rId18"/>
    <p:sldId id="274" r:id="rId19"/>
    <p:sldId id="275" r:id="rId20"/>
    <p:sldId id="277" r:id="rId21"/>
    <p:sldId id="276" r:id="rId22"/>
    <p:sldId id="297" r:id="rId23"/>
    <p:sldId id="279" r:id="rId24"/>
    <p:sldId id="280" r:id="rId25"/>
    <p:sldId id="298" r:id="rId26"/>
    <p:sldId id="281" r:id="rId27"/>
    <p:sldId id="282" r:id="rId28"/>
    <p:sldId id="283" r:id="rId29"/>
    <p:sldId id="284" r:id="rId30"/>
    <p:sldId id="285" r:id="rId31"/>
    <p:sldId id="286" r:id="rId32"/>
    <p:sldId id="305" r:id="rId33"/>
    <p:sldId id="306" r:id="rId34"/>
    <p:sldId id="307" r:id="rId35"/>
    <p:sldId id="287" r:id="rId36"/>
    <p:sldId id="299" r:id="rId37"/>
    <p:sldId id="289" r:id="rId38"/>
    <p:sldId id="288" r:id="rId39"/>
    <p:sldId id="290" r:id="rId40"/>
    <p:sldId id="266" r:id="rId41"/>
    <p:sldId id="291" r:id="rId42"/>
    <p:sldId id="292" r:id="rId43"/>
    <p:sldId id="293" r:id="rId44"/>
    <p:sldId id="296"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978" autoAdjust="0"/>
  </p:normalViewPr>
  <p:slideViewPr>
    <p:cSldViewPr snapToGrid="0" snapToObjects="1">
      <p:cViewPr varScale="1">
        <p:scale>
          <a:sx n="78" d="100"/>
          <a:sy n="78" d="100"/>
        </p:scale>
        <p:origin x="1872" y="96"/>
      </p:cViewPr>
      <p:guideLst/>
    </p:cSldViewPr>
  </p:slideViewPr>
  <p:outlineViewPr>
    <p:cViewPr>
      <p:scale>
        <a:sx n="33" d="100"/>
        <a:sy n="33" d="100"/>
      </p:scale>
      <p:origin x="0" y="-30616"/>
    </p:cViewPr>
  </p:outlineViewPr>
  <p:notesTextViewPr>
    <p:cViewPr>
      <p:scale>
        <a:sx n="1" d="1"/>
        <a:sy n="1" d="1"/>
      </p:scale>
      <p:origin x="0" y="0"/>
    </p:cViewPr>
  </p:notesTextViewPr>
  <p:notesViewPr>
    <p:cSldViewPr snapToGrid="0" snapToObjects="1">
      <p:cViewPr varScale="1">
        <p:scale>
          <a:sx n="49" d="100"/>
          <a:sy n="49" d="100"/>
        </p:scale>
        <p:origin x="2700"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customXml" Target="../customXml/item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3C12B91-6F07-4FEF-A061-6FFAFBDA66BB}" type="datetimeFigureOut">
              <a:rPr lang="en-US" smtClean="0"/>
              <a:t>10/3/2023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AF58B16-4624-488A-A560-61F86AD5722D}" type="slidenum">
              <a:rPr lang="en-US" smtClean="0"/>
              <a:t>‹#›</a:t>
            </a:fld>
            <a:endParaRPr lang="en-US" dirty="0"/>
          </a:p>
        </p:txBody>
      </p:sp>
    </p:spTree>
    <p:extLst>
      <p:ext uri="{BB962C8B-B14F-4D97-AF65-F5344CB8AC3E}">
        <p14:creationId xmlns:p14="http://schemas.microsoft.com/office/powerpoint/2010/main" val="112451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ducation.ky.gov/CTE/cter/Documents/CWEC_Admin_Guide.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ducation.ky.gov/AA/Assessments/kprep/Pages/AltAAAF.aspx"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ducation.ky.gov/AA/distsupp/Documents/Nondisclosure%20Form.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kaap.hdi.uky.edu/"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latin typeface="Helvetica Light" panose="020B0500000000000000" pitchFamily="34" charset="0"/>
              </a:rPr>
              <a:t>Welcome to the Kentucky Alternate Assessment (Employability Skills Attainment Record Administration Guide) training for school year 2023-24.</a:t>
            </a:r>
          </a:p>
          <a:p>
            <a:endParaRPr lang="en-US" dirty="0"/>
          </a:p>
        </p:txBody>
      </p:sp>
      <p:sp>
        <p:nvSpPr>
          <p:cNvPr id="4" name="Slide Number Placeholder 3"/>
          <p:cNvSpPr>
            <a:spLocks noGrp="1"/>
          </p:cNvSpPr>
          <p:nvPr>
            <p:ph type="sldNum" sz="quarter" idx="5"/>
          </p:nvPr>
        </p:nvSpPr>
        <p:spPr/>
        <p:txBody>
          <a:bodyPr/>
          <a:lstStyle/>
          <a:p>
            <a:fld id="{1AF58B16-4624-488A-A560-61F86AD5722D}" type="slidenum">
              <a:rPr lang="en-US" smtClean="0"/>
              <a:t>1</a:t>
            </a:fld>
            <a:endParaRPr lang="en-US" dirty="0"/>
          </a:p>
        </p:txBody>
      </p:sp>
    </p:spTree>
    <p:extLst>
      <p:ext uri="{BB962C8B-B14F-4D97-AF65-F5344CB8AC3E}">
        <p14:creationId xmlns:p14="http://schemas.microsoft.com/office/powerpoint/2010/main" val="193679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effectLst/>
                <a:latin typeface="Helvetica" panose="020B0604020202020204" pitchFamily="34" charset="0"/>
                <a:ea typeface="Calibri" panose="020F0502020204030204" pitchFamily="34" charset="0"/>
                <a:cs typeface="Times New Roman" panose="02020603050405020304" pitchFamily="18" charset="0"/>
              </a:rPr>
              <a:t>A student will be included in accountability reporting at grade 12. If the student returns at grade 14 and continues to pursue Postsecondary Readiness, the student will be included in accountability the year of high school exit with a graduation code. </a:t>
            </a:r>
          </a:p>
          <a:p>
            <a:endParaRPr lang="en-US" sz="1200" b="0" dirty="0">
              <a:effectLst/>
              <a:latin typeface="Helvetica" panose="020B0604020202020204" pitchFamily="34" charset="0"/>
              <a:ea typeface="Calibri" panose="020F0502020204030204" pitchFamily="34" charset="0"/>
              <a:cs typeface="Times New Roman" panose="02020603050405020304" pitchFamily="18" charset="0"/>
            </a:endParaRPr>
          </a:p>
          <a:p>
            <a:r>
              <a:rPr lang="en-US" sz="1200" b="0" dirty="0">
                <a:effectLst/>
                <a:latin typeface="Helvetica" panose="020B0604020202020204" pitchFamily="34" charset="0"/>
                <a:ea typeface="Calibri" panose="020F0502020204030204" pitchFamily="34" charset="0"/>
                <a:cs typeface="Times New Roman" panose="02020603050405020304" pitchFamily="18" charset="0"/>
              </a:rPr>
              <a:t>If a student is assessed at multiple grades the scores are stored by the KDE Office of Career and Technical Education (OCTE) until the student exits with a graduation code. The highest score will be selected for accountability.</a:t>
            </a:r>
          </a:p>
          <a:p>
            <a:endParaRPr lang="en-US" sz="1800" b="0" dirty="0">
              <a:effectLst/>
              <a:latin typeface="Helvetica" panose="020B0604020202020204" pitchFamily="34" charset="0"/>
              <a:cs typeface="Times New Roman" panose="02020603050405020304" pitchFamily="18" charset="0"/>
            </a:endParaRPr>
          </a:p>
          <a:p>
            <a:endParaRPr lang="en-US" dirty="0"/>
          </a:p>
          <a:p>
            <a:endParaRPr lang="en-US" dirty="0"/>
          </a:p>
          <a:p>
            <a:endParaRPr lang="en-US" dirty="0"/>
          </a:p>
          <a:p>
            <a:endParaRPr lang="en-US" dirty="0">
              <a:solidFill>
                <a:srgbClr val="FF0000"/>
              </a:solidFill>
            </a:endParaRP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10</a:t>
            </a:fld>
            <a:endParaRPr lang="en-US" dirty="0"/>
          </a:p>
        </p:txBody>
      </p:sp>
    </p:spTree>
    <p:extLst>
      <p:ext uri="{BB962C8B-B14F-4D97-AF65-F5344CB8AC3E}">
        <p14:creationId xmlns:p14="http://schemas.microsoft.com/office/powerpoint/2010/main" val="3260880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Helvetica" pitchFamily="2" charset="0"/>
              </a:rPr>
              <a:t>The highest possible rating on the ESAR is 60. The benchmark is 37.</a:t>
            </a:r>
          </a:p>
          <a:p>
            <a:endParaRPr lang="en-US" dirty="0">
              <a:latin typeface="Helvetica" pitchFamily="2"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dirty="0"/>
          </a:p>
        </p:txBody>
      </p:sp>
    </p:spTree>
    <p:extLst>
      <p:ext uri="{BB962C8B-B14F-4D97-AF65-F5344CB8AC3E}">
        <p14:creationId xmlns:p14="http://schemas.microsoft.com/office/powerpoint/2010/main" val="208276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1325" y="1203325"/>
            <a:ext cx="3803650" cy="2139950"/>
          </a:xfrm>
        </p:spPr>
      </p:sp>
      <p:sp>
        <p:nvSpPr>
          <p:cNvPr id="3" name="Notes Placeholder 2"/>
          <p:cNvSpPr>
            <a:spLocks noGrp="1"/>
          </p:cNvSpPr>
          <p:nvPr>
            <p:ph type="body" idx="1"/>
          </p:nvPr>
        </p:nvSpPr>
        <p:spPr>
          <a:xfrm>
            <a:off x="735567" y="3449922"/>
            <a:ext cx="5884532" cy="4984629"/>
          </a:xfrm>
        </p:spPr>
        <p:txBody>
          <a:bodyPr/>
          <a:lstStyle/>
          <a:p>
            <a:r>
              <a:rPr lang="en-US" dirty="0">
                <a:latin typeface="Helvetica" pitchFamily="2" charset="0"/>
              </a:rPr>
              <a:t>The ESAR is completed by the Qualified ESAR Administrato</a:t>
            </a:r>
            <a:r>
              <a:rPr lang="en-US" baseline="0" dirty="0">
                <a:latin typeface="Helvetica" pitchFamily="2" charset="0"/>
              </a:rPr>
              <a:t>r or QEA</a:t>
            </a:r>
            <a:r>
              <a:rPr lang="en-US" dirty="0">
                <a:latin typeface="Helvetica" pitchFamily="2" charset="0"/>
              </a:rPr>
              <a:t>, in collaboration with other members of the student’s instructional team</a:t>
            </a:r>
            <a:r>
              <a:rPr lang="en-US" strike="noStrike" dirty="0">
                <a:latin typeface="Helvetica" pitchFamily="2" charset="0"/>
              </a:rPr>
              <a:t>.</a:t>
            </a:r>
            <a:endParaRPr lang="en-US" strike="sngStrike" dirty="0">
              <a:latin typeface="Helvetica" pitchFamily="2" charset="0"/>
            </a:endParaRPr>
          </a:p>
          <a:p>
            <a:endParaRPr lang="en-US" dirty="0">
              <a:latin typeface="Helvetica" pitchFamily="2" charset="0"/>
            </a:endParaRPr>
          </a:p>
          <a:p>
            <a:pPr lvl="0"/>
            <a:r>
              <a:rPr lang="en-US" dirty="0">
                <a:latin typeface="Helvetica" pitchFamily="2" charset="0"/>
              </a:rPr>
              <a:t>The QEA must be a certified staff member. The QEA may be the teacher of record or another certified district representative. The teacher of record is typically the primary special education teacher of the student who is most familiar with the student’s performance across multiple settings. </a:t>
            </a:r>
          </a:p>
          <a:p>
            <a:pPr lvl="0"/>
            <a:endParaRPr lang="en-US" dirty="0">
              <a:latin typeface="Helvetica" pitchFamily="2" charset="0"/>
            </a:endParaRPr>
          </a:p>
          <a:p>
            <a:pPr lvl="0"/>
            <a:r>
              <a:rPr lang="en-US" dirty="0">
                <a:latin typeface="Helvetica" pitchFamily="2" charset="0"/>
              </a:rPr>
              <a:t>Other team members include:</a:t>
            </a:r>
          </a:p>
          <a:p>
            <a:pPr lvl="0"/>
            <a:r>
              <a:rPr lang="en-US" u="sng" dirty="0">
                <a:latin typeface="Helvetica" pitchFamily="2" charset="0"/>
              </a:rPr>
              <a:t>Special Education Teachers</a:t>
            </a:r>
            <a:r>
              <a:rPr lang="en-US" dirty="0">
                <a:latin typeface="Helvetica" pitchFamily="2" charset="0"/>
              </a:rPr>
              <a:t>, other than the QEA, if a student has more than one special education teacher.</a:t>
            </a:r>
          </a:p>
          <a:p>
            <a:pPr lvl="0"/>
            <a:r>
              <a:rPr lang="en-US" u="sng" dirty="0">
                <a:latin typeface="Helvetica" pitchFamily="2" charset="0"/>
              </a:rPr>
              <a:t>General Education Teacher(s</a:t>
            </a:r>
            <a:r>
              <a:rPr lang="en-US" dirty="0">
                <a:latin typeface="Helvetica" pitchFamily="2" charset="0"/>
              </a:rPr>
              <a:t>), dependent on the extent a student participates in the general education program. </a:t>
            </a:r>
          </a:p>
          <a:p>
            <a:pPr lvl="0"/>
            <a:r>
              <a:rPr lang="en-US" u="sng" dirty="0">
                <a:latin typeface="Helvetica" pitchFamily="2" charset="0"/>
              </a:rPr>
              <a:t>Other Certified Staff</a:t>
            </a:r>
            <a:r>
              <a:rPr lang="en-US" dirty="0">
                <a:latin typeface="Helvetica" pitchFamily="2" charset="0"/>
              </a:rPr>
              <a:t> members who have knowledge of a student’s current performance levels in the areas assessed by the ESAR. Others, such as a student’s speech/language pathologist, occupational therapist, career technical education teacher, guidance counselor, or school psychologist, often have valuable information about the student’s performance in different settings.</a:t>
            </a:r>
          </a:p>
          <a:p>
            <a:pPr lvl="0"/>
            <a:r>
              <a:rPr lang="en-US" u="sng" dirty="0">
                <a:latin typeface="Helvetica" pitchFamily="2" charset="0"/>
              </a:rPr>
              <a:t>Classified staff</a:t>
            </a:r>
            <a:r>
              <a:rPr lang="en-US" dirty="0">
                <a:latin typeface="Helvetica" pitchFamily="2" charset="0"/>
              </a:rPr>
              <a:t> such as employment specialists and paraprofessionals </a:t>
            </a:r>
            <a:r>
              <a:rPr lang="en-US" b="1" dirty="0">
                <a:latin typeface="Helvetica" pitchFamily="2" charset="0"/>
              </a:rPr>
              <a:t>can assist in providing information </a:t>
            </a:r>
            <a:r>
              <a:rPr lang="en-US" dirty="0">
                <a:latin typeface="Helvetica" pitchFamily="2" charset="0"/>
              </a:rPr>
              <a:t>about a student’s current performance levels in the skills assessed by the ESAR . But the responsibility of scoring and providing the primary information is that of the certified staff members.</a:t>
            </a:r>
          </a:p>
          <a:p>
            <a:r>
              <a:rPr lang="en-US" dirty="0"/>
              <a:t> </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12</a:t>
            </a:fld>
            <a:endParaRPr lang="en-US" dirty="0"/>
          </a:p>
        </p:txBody>
      </p:sp>
    </p:spTree>
    <p:extLst>
      <p:ext uri="{BB962C8B-B14F-4D97-AF65-F5344CB8AC3E}">
        <p14:creationId xmlns:p14="http://schemas.microsoft.com/office/powerpoint/2010/main" val="2015636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86" y="4688440"/>
            <a:ext cx="5818768" cy="3763458"/>
          </a:xfrm>
        </p:spPr>
        <p:txBody>
          <a:bodyPr/>
          <a:lstStyle/>
          <a:p>
            <a:r>
              <a:rPr lang="en-US" dirty="0">
                <a:latin typeface="Helvetica" pitchFamily="2" charset="0"/>
              </a:rPr>
              <a:t>The QEA must pass the qualification quiz before ESAR administration begins. </a:t>
            </a:r>
          </a:p>
          <a:p>
            <a:r>
              <a:rPr lang="en-US" dirty="0">
                <a:latin typeface="Helvetica" pitchFamily="2" charset="0"/>
              </a:rPr>
              <a:t> </a:t>
            </a:r>
          </a:p>
          <a:p>
            <a:r>
              <a:rPr lang="en-US" dirty="0">
                <a:latin typeface="Helvetica" pitchFamily="2" charset="0"/>
              </a:rPr>
              <a:t>Upon successful completion of the quiz, the QEA will be prompted to download the ESAR. Only a QEA will be able to access the ESAR from the KAAP system. The QEA will print the ESAR and copy for each student eligible for assessment in the current school year.  </a:t>
            </a:r>
          </a:p>
          <a:p>
            <a:endParaRPr lang="en-US" dirty="0">
              <a:latin typeface="Helvetica" pitchFamily="2" charset="0"/>
            </a:endParaRPr>
          </a:p>
          <a:p>
            <a:r>
              <a:rPr lang="en-US" dirty="0">
                <a:latin typeface="Helvetica" pitchFamily="2" charset="0"/>
              </a:rPr>
              <a:t>Just as the QEA may begin assessing students upon completion of the qualifying ESAR quiz,</a:t>
            </a:r>
            <a:r>
              <a:rPr lang="en-US" baseline="0" dirty="0">
                <a:latin typeface="Helvetica" pitchFamily="2" charset="0"/>
              </a:rPr>
              <a:t> c</a:t>
            </a:r>
            <a:r>
              <a:rPr lang="en-US" dirty="0">
                <a:latin typeface="Helvetica" pitchFamily="2" charset="0"/>
              </a:rPr>
              <a:t>onsultation with other team members may also begin at that time. To arrive at the final ratings the full instructional team must meet at least once per year. Experience in the field indicates the best time to complete the ESAR is prior to the transition meeting or the annual Admissions and Release Committee (ARC) meeting. </a:t>
            </a:r>
          </a:p>
          <a:p>
            <a:r>
              <a:rPr lang="en-US" dirty="0">
                <a:latin typeface="Helvetica" pitchFamily="2" charset="0"/>
              </a:rPr>
              <a:t> </a:t>
            </a:r>
          </a:p>
          <a:p>
            <a:pPr defTabSz="466618">
              <a:spcBef>
                <a:spcPts val="1021"/>
              </a:spcBef>
              <a:buClr>
                <a:srgbClr val="D2BD24"/>
              </a:buClr>
              <a:buSzPct val="100000"/>
            </a:pPr>
            <a:r>
              <a:rPr lang="en-US" dirty="0">
                <a:latin typeface="Helvetica" pitchFamily="2" charset="0"/>
              </a:rPr>
              <a:t>The administration of the ESAR must be completed by May 24, 2024.</a:t>
            </a:r>
          </a:p>
          <a:p>
            <a:pPr marL="349964" indent="-349964" defTabSz="466618">
              <a:spcBef>
                <a:spcPts val="1021"/>
              </a:spcBef>
              <a:buClr>
                <a:srgbClr val="D2BD24"/>
              </a:buClr>
              <a:buSzPct val="100000"/>
              <a:buFont typeface="Wingdings 3" panose="05040102010807070707" pitchFamily="18" charset="2"/>
              <a:buChar char="}"/>
            </a:pPr>
            <a:endParaRPr lang="en-US" sz="3800" dirty="0">
              <a:solidFill>
                <a:schemeClr val="tx1">
                  <a:lumMod val="75000"/>
                  <a:lumOff val="25000"/>
                </a:schemeClr>
              </a:solidFill>
              <a:highlight>
                <a:srgbClr val="FFFF00"/>
              </a:highlight>
              <a:latin typeface="Helvetica" pitchFamily="2" charset="0"/>
            </a:endParaRPr>
          </a:p>
        </p:txBody>
      </p:sp>
      <p:sp>
        <p:nvSpPr>
          <p:cNvPr id="4" name="Slide Number Placeholder 3"/>
          <p:cNvSpPr>
            <a:spLocks noGrp="1"/>
          </p:cNvSpPr>
          <p:nvPr>
            <p:ph type="sldNum" sz="quarter" idx="10"/>
          </p:nvPr>
        </p:nvSpPr>
        <p:spPr/>
        <p:txBody>
          <a:bodyPr/>
          <a:lstStyle/>
          <a:p>
            <a:fld id="{BEDCF066-EC1C-4297-B8B8-EF8792D8C9F4}" type="slidenum">
              <a:rPr lang="en-US" smtClean="0"/>
              <a:t>13</a:t>
            </a:fld>
            <a:endParaRPr lang="en-US" dirty="0"/>
          </a:p>
        </p:txBody>
      </p:sp>
    </p:spTree>
    <p:extLst>
      <p:ext uri="{BB962C8B-B14F-4D97-AF65-F5344CB8AC3E}">
        <p14:creationId xmlns:p14="http://schemas.microsoft.com/office/powerpoint/2010/main" val="2064420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Every ESAR item must be rated on a 3-point scale. </a:t>
            </a:r>
            <a:r>
              <a:rPr lang="en-US" b="1" dirty="0">
                <a:latin typeface="Helvetica" pitchFamily="2" charset="0"/>
              </a:rPr>
              <a:t>There must be a response for every item</a:t>
            </a:r>
            <a:r>
              <a:rPr lang="en-US" dirty="0">
                <a:latin typeface="Helvetica" pitchFamily="2" charset="0"/>
              </a:rPr>
              <a:t>. </a:t>
            </a:r>
          </a:p>
          <a:p>
            <a:endParaRPr lang="en-US" dirty="0">
              <a:latin typeface="Helvetica" pitchFamily="2" charset="0"/>
            </a:endParaRPr>
          </a:p>
          <a:p>
            <a:r>
              <a:rPr lang="en-US" dirty="0">
                <a:latin typeface="Helvetica" pitchFamily="2" charset="0"/>
              </a:rPr>
              <a:t>When rating an item, any mode of communication or responding that is typically utilized by the student is acceptable. </a:t>
            </a:r>
          </a:p>
        </p:txBody>
      </p:sp>
      <p:sp>
        <p:nvSpPr>
          <p:cNvPr id="4" name="Slide Number Placeholder 3"/>
          <p:cNvSpPr>
            <a:spLocks noGrp="1"/>
          </p:cNvSpPr>
          <p:nvPr>
            <p:ph type="sldNum" sz="quarter" idx="10"/>
          </p:nvPr>
        </p:nvSpPr>
        <p:spPr/>
        <p:txBody>
          <a:bodyPr/>
          <a:lstStyle/>
          <a:p>
            <a:fld id="{BEDCF066-EC1C-4297-B8B8-EF8792D8C9F4}" type="slidenum">
              <a:rPr lang="en-US" smtClean="0"/>
              <a:t>14</a:t>
            </a:fld>
            <a:endParaRPr lang="en-US" dirty="0"/>
          </a:p>
        </p:txBody>
      </p:sp>
    </p:spTree>
    <p:extLst>
      <p:ext uri="{BB962C8B-B14F-4D97-AF65-F5344CB8AC3E}">
        <p14:creationId xmlns:p14="http://schemas.microsoft.com/office/powerpoint/2010/main" val="3017611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1203325"/>
            <a:ext cx="4514850" cy="2540000"/>
          </a:xfrm>
        </p:spPr>
      </p:sp>
      <p:sp>
        <p:nvSpPr>
          <p:cNvPr id="3" name="Notes Placeholder 2"/>
          <p:cNvSpPr>
            <a:spLocks noGrp="1"/>
          </p:cNvSpPr>
          <p:nvPr>
            <p:ph type="body" idx="1"/>
          </p:nvPr>
        </p:nvSpPr>
        <p:spPr>
          <a:xfrm>
            <a:off x="735567" y="3931896"/>
            <a:ext cx="5884532" cy="4502656"/>
          </a:xfrm>
        </p:spPr>
        <p:txBody>
          <a:bodyPr/>
          <a:lstStyle/>
          <a:p>
            <a:r>
              <a:rPr lang="en-US" dirty="0">
                <a:latin typeface="Helvetica" pitchFamily="2" charset="0"/>
              </a:rPr>
              <a:t>The rating descriptions are on pages 6</a:t>
            </a:r>
            <a:r>
              <a:rPr lang="en-US" baseline="0" dirty="0">
                <a:latin typeface="Helvetica" pitchFamily="2" charset="0"/>
              </a:rPr>
              <a:t> and 7</a:t>
            </a:r>
            <a:r>
              <a:rPr lang="en-US" dirty="0">
                <a:latin typeface="Helvetica" pitchFamily="2" charset="0"/>
              </a:rPr>
              <a:t> of the administration guide.</a:t>
            </a:r>
          </a:p>
          <a:p>
            <a:endParaRPr lang="en-US" dirty="0">
              <a:latin typeface="Helvetica" pitchFamily="2" charset="0"/>
            </a:endParaRPr>
          </a:p>
          <a:p>
            <a:r>
              <a:rPr lang="en-US" dirty="0">
                <a:latin typeface="Helvetica" pitchFamily="2" charset="0"/>
              </a:rPr>
              <a:t>0 is the response for skills and concepts the student does not demonstrate in any setting.</a:t>
            </a:r>
          </a:p>
          <a:p>
            <a:endParaRPr lang="en-US" dirty="0">
              <a:latin typeface="Helvetica" pitchFamily="2" charset="0"/>
            </a:endParaRPr>
          </a:p>
          <a:p>
            <a:r>
              <a:rPr lang="en-US" dirty="0">
                <a:latin typeface="Helvetica" pitchFamily="2" charset="0"/>
              </a:rPr>
              <a:t>1 is the response for skills the student displays only with some level of prompt, such as a verbal cue, partial physical guidance or modeling. A rating of 1 is also used for skills that are displayed inconsistently. If a student can demonstrate a skill occasionally but not consistently, then the skill should be rated “1 Developing/Supported”.</a:t>
            </a:r>
          </a:p>
          <a:p>
            <a:endParaRPr lang="en-US" dirty="0">
              <a:latin typeface="Helvetica" pitchFamily="2" charset="0"/>
            </a:endParaRPr>
          </a:p>
          <a:p>
            <a:r>
              <a:rPr lang="en-US" dirty="0">
                <a:latin typeface="Helvetica" pitchFamily="2" charset="0"/>
              </a:rPr>
              <a:t>2 is the response for skills that the student clearly has mastered and performs independently. To be rated as ”2 Independent/Mastered” the student must demonstrate the skill consistently over time. The student does not have to demonstrate the skill every time. But over the course of instruction the student has shown that he or she has mastered the skill without being prompted.</a:t>
            </a:r>
          </a:p>
          <a:p>
            <a:endParaRPr lang="en-US" dirty="0">
              <a:latin typeface="Helvetica" pitchFamily="2" charset="0"/>
            </a:endParaRPr>
          </a:p>
          <a:p>
            <a:r>
              <a:rPr lang="en-US" dirty="0">
                <a:latin typeface="Helvetica" pitchFamily="2" charset="0"/>
              </a:rPr>
              <a:t>Note that the student may use some type of support. A student who independently asks for a support and/or uses a support independently while demonstrating a skill can be rated as “2”.  For example,</a:t>
            </a:r>
            <a:r>
              <a:rPr lang="en-US" baseline="0" dirty="0">
                <a:latin typeface="Helvetica" pitchFamily="2" charset="0"/>
              </a:rPr>
              <a:t> a </a:t>
            </a:r>
            <a:r>
              <a:rPr lang="en-US" dirty="0">
                <a:latin typeface="Helvetica" pitchFamily="2" charset="0"/>
              </a:rPr>
              <a:t>student uses a visual calendar as a support. If the student asks for the visual calendar and/or independently uses it to complete a task. The student can be rated as “2”. If the student is prompted to use the visual calendar, the student would be rated as “1”.</a:t>
            </a:r>
          </a:p>
        </p:txBody>
      </p:sp>
      <p:sp>
        <p:nvSpPr>
          <p:cNvPr id="4" name="Slide Number Placeholder 3"/>
          <p:cNvSpPr>
            <a:spLocks noGrp="1"/>
          </p:cNvSpPr>
          <p:nvPr>
            <p:ph type="sldNum" sz="quarter" idx="10"/>
          </p:nvPr>
        </p:nvSpPr>
        <p:spPr/>
        <p:txBody>
          <a:bodyPr/>
          <a:lstStyle/>
          <a:p>
            <a:fld id="{BEDCF066-EC1C-4297-B8B8-EF8792D8C9F4}" type="slidenum">
              <a:rPr lang="en-US" smtClean="0"/>
              <a:t>15</a:t>
            </a:fld>
            <a:endParaRPr lang="en-US" dirty="0"/>
          </a:p>
        </p:txBody>
      </p:sp>
    </p:spTree>
    <p:extLst>
      <p:ext uri="{BB962C8B-B14F-4D97-AF65-F5344CB8AC3E}">
        <p14:creationId xmlns:p14="http://schemas.microsoft.com/office/powerpoint/2010/main" val="1522226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Some ESAR items are</a:t>
            </a:r>
            <a:r>
              <a:rPr lang="en-US" baseline="0" dirty="0">
                <a:latin typeface="Helvetica" pitchFamily="2" charset="0"/>
              </a:rPr>
              <a:t> </a:t>
            </a:r>
            <a:r>
              <a:rPr lang="en-US" dirty="0">
                <a:latin typeface="Helvetica" pitchFamily="2" charset="0"/>
              </a:rPr>
              <a:t>scored based on performance at a worksite. </a:t>
            </a:r>
          </a:p>
          <a:p>
            <a:endParaRPr lang="en-US" dirty="0">
              <a:latin typeface="Helvetica" pitchFamily="2" charset="0"/>
            </a:endParaRPr>
          </a:p>
          <a:p>
            <a:r>
              <a:rPr lang="en-US" dirty="0">
                <a:latin typeface="Helvetica" pitchFamily="2" charset="0"/>
              </a:rPr>
              <a:t>A worksite is defined as</a:t>
            </a:r>
            <a:r>
              <a:rPr lang="en-US" b="1" dirty="0">
                <a:latin typeface="Helvetica" pitchFamily="2" charset="0"/>
              </a:rPr>
              <a:t> </a:t>
            </a:r>
            <a:r>
              <a:rPr lang="en-US" dirty="0">
                <a:latin typeface="Helvetica" pitchFamily="2" charset="0"/>
              </a:rPr>
              <a:t>a non-school integrated, competitive environment where the students engage in work-based learning options customized and aligned to their post-secondary goals, including entrepreneurship, mentoring, shadowing, internship or cooperative education. For careers found only in educational settings, the placement should be outside the student’s school of attendance.</a:t>
            </a:r>
          </a:p>
          <a:p>
            <a:r>
              <a:rPr lang="en-US" b="1" dirty="0">
                <a:latin typeface="Helvetica" pitchFamily="2" charset="0"/>
              </a:rPr>
              <a:t> </a:t>
            </a:r>
            <a:endParaRPr lang="en-US" dirty="0">
              <a:latin typeface="Helvetica" pitchFamily="2" charset="0"/>
            </a:endParaRPr>
          </a:p>
          <a:p>
            <a:r>
              <a:rPr lang="en-US" dirty="0">
                <a:latin typeface="Helvetica" pitchFamily="2" charset="0"/>
              </a:rPr>
              <a:t>The rationale supporting the worksite definition is provided in Appendix B.</a:t>
            </a:r>
          </a:p>
          <a:p>
            <a:endParaRPr lang="en-US" dirty="0">
              <a:latin typeface="Helvetica" pitchFamily="2" charset="0"/>
            </a:endParaRPr>
          </a:p>
        </p:txBody>
      </p:sp>
      <p:sp>
        <p:nvSpPr>
          <p:cNvPr id="4" name="Slide Number Placeholder 3"/>
          <p:cNvSpPr>
            <a:spLocks noGrp="1"/>
          </p:cNvSpPr>
          <p:nvPr>
            <p:ph type="sldNum" sz="quarter" idx="10"/>
          </p:nvPr>
        </p:nvSpPr>
        <p:spPr/>
        <p:txBody>
          <a:bodyPr/>
          <a:lstStyle/>
          <a:p>
            <a:fld id="{BEDCF066-EC1C-4297-B8B8-EF8792D8C9F4}" type="slidenum">
              <a:rPr lang="en-US" smtClean="0"/>
              <a:t>16</a:t>
            </a:fld>
            <a:endParaRPr lang="en-US" dirty="0"/>
          </a:p>
        </p:txBody>
      </p:sp>
    </p:spTree>
    <p:extLst>
      <p:ext uri="{BB962C8B-B14F-4D97-AF65-F5344CB8AC3E}">
        <p14:creationId xmlns:p14="http://schemas.microsoft.com/office/powerpoint/2010/main" val="4270775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Helvetica" pitchFamily="2" charset="0"/>
              </a:rPr>
              <a:t>The general instructional cycle followed by teachers and related service personnel typically includes the steps</a:t>
            </a:r>
            <a:r>
              <a:rPr lang="en-US" sz="1200" baseline="0" dirty="0">
                <a:latin typeface="Helvetica" pitchFamily="2" charset="0"/>
              </a:rPr>
              <a:t> outlined on page 8 of the administration guide.</a:t>
            </a:r>
            <a:r>
              <a:rPr lang="en-US" sz="1200" dirty="0">
                <a:latin typeface="Helvetica" pitchFamily="2" charset="0"/>
              </a:rPr>
              <a:t>  </a:t>
            </a:r>
          </a:p>
          <a:p>
            <a:r>
              <a:rPr lang="en-US" sz="1200" dirty="0">
                <a:latin typeface="Helvetica" pitchFamily="2" charset="0"/>
              </a:rPr>
              <a:t> </a:t>
            </a:r>
          </a:p>
          <a:p>
            <a:r>
              <a:rPr lang="en-US" sz="1200" dirty="0">
                <a:latin typeface="Helvetica" pitchFamily="2" charset="0"/>
              </a:rPr>
              <a:t>Embed the standards within the EFAS into instruction, curriculum and IEPs,</a:t>
            </a:r>
            <a:r>
              <a:rPr lang="en-US" sz="1200" baseline="0" dirty="0">
                <a:latin typeface="Helvetica" pitchFamily="2" charset="0"/>
              </a:rPr>
              <a:t> as appropriate.</a:t>
            </a:r>
            <a:endParaRPr lang="en-US" sz="1200" dirty="0">
              <a:latin typeface="Helvetica" pitchFamily="2" charset="0"/>
            </a:endParaRPr>
          </a:p>
          <a:p>
            <a:endParaRPr lang="en-US" sz="1200" dirty="0">
              <a:latin typeface="Helvetica" pitchFamily="2" charset="0"/>
            </a:endParaRPr>
          </a:p>
          <a:p>
            <a:r>
              <a:rPr lang="en-US" sz="1200" dirty="0">
                <a:latin typeface="Helvetica" pitchFamily="2" charset="0"/>
              </a:rPr>
              <a:t>Assessing for maintenance of skills previously mastered aligns with good instructional practices. Assessing for maintenance at the beginning of each year is recommended, as well as maintenance checks throughout. Skills not maintained should be integrated in the current year’s instruction</a:t>
            </a:r>
            <a:r>
              <a:rPr lang="en-US" sz="1200" dirty="0">
                <a:effectLst/>
                <a:latin typeface="Helvetica" pitchFamily="2" charset="0"/>
              </a:rPr>
              <a:t> </a:t>
            </a:r>
            <a:r>
              <a:rPr lang="en-US" sz="1200" dirty="0">
                <a:latin typeface="Helvetica" pitchFamily="2" charset="0"/>
              </a:rPr>
              <a:t>.</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17</a:t>
            </a:fld>
            <a:endParaRPr lang="en-US" dirty="0"/>
          </a:p>
        </p:txBody>
      </p:sp>
    </p:spTree>
    <p:extLst>
      <p:ext uri="{BB962C8B-B14F-4D97-AF65-F5344CB8AC3E}">
        <p14:creationId xmlns:p14="http://schemas.microsoft.com/office/powerpoint/2010/main" val="2215956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 rating of each ESAR item must be based on direct observation of demonstrated student performance and must be documented. The instructional team does not rate ESAR items based on what they “think” the student may or</a:t>
            </a:r>
            <a:r>
              <a:rPr lang="en-US" baseline="0" dirty="0">
                <a:latin typeface="Helvetica" pitchFamily="2" charset="0"/>
              </a:rPr>
              <a:t> may not be able</a:t>
            </a:r>
            <a:r>
              <a:rPr lang="en-US" dirty="0">
                <a:latin typeface="Helvetica" pitchFamily="2" charset="0"/>
              </a:rPr>
              <a:t> not do. Documentation must verify the rating. This documentation is called supporting evidence. </a:t>
            </a:r>
          </a:p>
          <a:p>
            <a:endParaRPr lang="en-US" dirty="0">
              <a:latin typeface="Helvetica" pitchFamily="2" charset="0"/>
            </a:endParaRPr>
          </a:p>
          <a:p>
            <a:r>
              <a:rPr lang="en-US" dirty="0">
                <a:latin typeface="Helvetica" pitchFamily="2" charset="0"/>
              </a:rPr>
              <a:t>In most cases supporting evidence for the ESAR is derived from existing progress data collected during the instructional process. Teachers and related service personnel typically keep progress data in student working folders.</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18</a:t>
            </a:fld>
            <a:endParaRPr lang="en-US" dirty="0"/>
          </a:p>
        </p:txBody>
      </p:sp>
    </p:spTree>
    <p:extLst>
      <p:ext uri="{BB962C8B-B14F-4D97-AF65-F5344CB8AC3E}">
        <p14:creationId xmlns:p14="http://schemas.microsoft.com/office/powerpoint/2010/main" val="2482341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During the administration of the ESAR the student’s instructional team will select existing progress data from the student’s working folder to support the 0, 1, or 2 ratings. </a:t>
            </a:r>
          </a:p>
          <a:p>
            <a:endParaRPr lang="en-US" dirty="0">
              <a:latin typeface="Helvetica" pitchFamily="2" charset="0"/>
            </a:endParaRPr>
          </a:p>
          <a:p>
            <a:r>
              <a:rPr lang="en-US" dirty="0">
                <a:latin typeface="Helvetica" pitchFamily="2" charset="0"/>
              </a:rPr>
              <a:t>The documentation is then stored as supporting evidence in the Career Ready Alternate Assessment Folder, the CRAAF.</a:t>
            </a:r>
          </a:p>
        </p:txBody>
      </p:sp>
      <p:sp>
        <p:nvSpPr>
          <p:cNvPr id="4" name="Slide Number Placeholder 3"/>
          <p:cNvSpPr>
            <a:spLocks noGrp="1"/>
          </p:cNvSpPr>
          <p:nvPr>
            <p:ph type="sldNum" sz="quarter" idx="10"/>
          </p:nvPr>
        </p:nvSpPr>
        <p:spPr/>
        <p:txBody>
          <a:bodyPr/>
          <a:lstStyle/>
          <a:p>
            <a:fld id="{BEDCF066-EC1C-4297-B8B8-EF8792D8C9F4}" type="slidenum">
              <a:rPr lang="en-US" smtClean="0"/>
              <a:t>19</a:t>
            </a:fld>
            <a:endParaRPr lang="en-US" dirty="0"/>
          </a:p>
        </p:txBody>
      </p:sp>
    </p:spTree>
    <p:extLst>
      <p:ext uri="{BB962C8B-B14F-4D97-AF65-F5344CB8AC3E}">
        <p14:creationId xmlns:p14="http://schemas.microsoft.com/office/powerpoint/2010/main" val="124712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Helvetica" pitchFamily="2" charset="0"/>
              </a:rPr>
              <a:t>This module will walk you through the Employability Skills Attainment Record Administration Guide. Most slides will reference specific pages. Please print a hard copy or access an electronic version from the Kentucky Department of Education webpage before continuing this training.</a:t>
            </a:r>
          </a:p>
          <a:p>
            <a:endParaRPr lang="en-US" dirty="0"/>
          </a:p>
          <a:p>
            <a:endParaRPr 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81382" indent="-300531">
              <a:defRPr>
                <a:solidFill>
                  <a:schemeClr val="tx1"/>
                </a:solidFill>
                <a:latin typeface="Franklin Gothic Medium" panose="020B0603020102020204" pitchFamily="34" charset="0"/>
              </a:defRPr>
            </a:lvl2pPr>
            <a:lvl3pPr marL="1202125" indent="-240425">
              <a:defRPr>
                <a:solidFill>
                  <a:schemeClr val="tx1"/>
                </a:solidFill>
                <a:latin typeface="Franklin Gothic Medium" panose="020B0603020102020204" pitchFamily="34" charset="0"/>
              </a:defRPr>
            </a:lvl3pPr>
            <a:lvl4pPr marL="1682976" indent="-240425">
              <a:defRPr>
                <a:solidFill>
                  <a:schemeClr val="tx1"/>
                </a:solidFill>
                <a:latin typeface="Franklin Gothic Medium" panose="020B0603020102020204" pitchFamily="34" charset="0"/>
              </a:defRPr>
            </a:lvl4pPr>
            <a:lvl5pPr marL="2163825" indent="-240425">
              <a:defRPr>
                <a:solidFill>
                  <a:schemeClr val="tx1"/>
                </a:solidFill>
                <a:latin typeface="Franklin Gothic Medium" panose="020B0603020102020204" pitchFamily="34" charset="0"/>
              </a:defRPr>
            </a:lvl5pPr>
            <a:lvl6pPr marL="2644676" indent="-240425" eaLnBrk="0" fontAlgn="base" hangingPunct="0">
              <a:spcBef>
                <a:spcPct val="0"/>
              </a:spcBef>
              <a:spcAft>
                <a:spcPct val="0"/>
              </a:spcAft>
              <a:defRPr>
                <a:solidFill>
                  <a:schemeClr val="tx1"/>
                </a:solidFill>
                <a:latin typeface="Franklin Gothic Medium" panose="020B0603020102020204" pitchFamily="34" charset="0"/>
              </a:defRPr>
            </a:lvl6pPr>
            <a:lvl7pPr marL="3125525" indent="-240425" eaLnBrk="0" fontAlgn="base" hangingPunct="0">
              <a:spcBef>
                <a:spcPct val="0"/>
              </a:spcBef>
              <a:spcAft>
                <a:spcPct val="0"/>
              </a:spcAft>
              <a:defRPr>
                <a:solidFill>
                  <a:schemeClr val="tx1"/>
                </a:solidFill>
                <a:latin typeface="Franklin Gothic Medium" panose="020B0603020102020204" pitchFamily="34" charset="0"/>
              </a:defRPr>
            </a:lvl7pPr>
            <a:lvl8pPr marL="3606375" indent="-240425" eaLnBrk="0" fontAlgn="base" hangingPunct="0">
              <a:spcBef>
                <a:spcPct val="0"/>
              </a:spcBef>
              <a:spcAft>
                <a:spcPct val="0"/>
              </a:spcAft>
              <a:defRPr>
                <a:solidFill>
                  <a:schemeClr val="tx1"/>
                </a:solidFill>
                <a:latin typeface="Franklin Gothic Medium" panose="020B0603020102020204" pitchFamily="34" charset="0"/>
              </a:defRPr>
            </a:lvl8pPr>
            <a:lvl9pPr marL="4087226" indent="-240425"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Helvetica" pitchFamily="2" charset="0"/>
              </a:rPr>
              <a:t>Supporting evidence may take various forms, including but not limited to staff journals with results of informal or formal observation; workplace performance evaluations; behavioral checklists; videos of student demonstration of performance; and employment specialist monthly reports,</a:t>
            </a:r>
            <a:r>
              <a:rPr lang="en-US" baseline="0" dirty="0">
                <a:latin typeface="Helvetica" pitchFamily="2" charset="0"/>
              </a:rPr>
              <a:t> </a:t>
            </a:r>
            <a:r>
              <a:rPr lang="en-US" dirty="0">
                <a:latin typeface="Helvetica" pitchFamily="2" charset="0"/>
              </a:rPr>
              <a:t>specifically monthly reports for Job Development/Job Coaching.</a:t>
            </a:r>
          </a:p>
          <a:p>
            <a:endParaRPr lang="en-US" sz="3800" dirty="0">
              <a:solidFill>
                <a:schemeClr val="tx1">
                  <a:lumMod val="75000"/>
                  <a:lumOff val="25000"/>
                </a:schemeClr>
              </a:solidFill>
              <a:highlight>
                <a:srgbClr val="FFFF00"/>
              </a:highlight>
            </a:endParaRPr>
          </a:p>
        </p:txBody>
      </p:sp>
      <p:sp>
        <p:nvSpPr>
          <p:cNvPr id="4" name="Slide Number Placeholder 3"/>
          <p:cNvSpPr>
            <a:spLocks noGrp="1"/>
          </p:cNvSpPr>
          <p:nvPr>
            <p:ph type="sldNum" sz="quarter" idx="10"/>
          </p:nvPr>
        </p:nvSpPr>
        <p:spPr/>
        <p:txBody>
          <a:bodyPr/>
          <a:lstStyle/>
          <a:p>
            <a:fld id="{BEDCF066-EC1C-4297-B8B8-EF8792D8C9F4}" type="slidenum">
              <a:rPr lang="en-US" smtClean="0"/>
              <a:t>20</a:t>
            </a:fld>
            <a:endParaRPr lang="en-US" dirty="0"/>
          </a:p>
        </p:txBody>
      </p:sp>
    </p:spTree>
    <p:extLst>
      <p:ext uri="{BB962C8B-B14F-4D97-AF65-F5344CB8AC3E}">
        <p14:creationId xmlns:p14="http://schemas.microsoft.com/office/powerpoint/2010/main" val="2916842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1166813"/>
            <a:ext cx="4891088" cy="2751137"/>
          </a:xfrm>
        </p:spPr>
      </p:sp>
      <p:sp>
        <p:nvSpPr>
          <p:cNvPr id="3" name="Notes Placeholder 2"/>
          <p:cNvSpPr>
            <a:spLocks noGrp="1"/>
          </p:cNvSpPr>
          <p:nvPr>
            <p:ph type="body" idx="1"/>
          </p:nvPr>
        </p:nvSpPr>
        <p:spPr>
          <a:xfrm>
            <a:off x="735567" y="4134833"/>
            <a:ext cx="5884532" cy="4299718"/>
          </a:xfrm>
        </p:spPr>
        <p:txBody>
          <a:bodyPr/>
          <a:lstStyle/>
          <a:p>
            <a:pPr defTabSz="933237">
              <a:defRPr/>
            </a:pPr>
            <a:r>
              <a:rPr lang="en-US" dirty="0">
                <a:latin typeface="Helvetica" panose="020B0604020202020204" pitchFamily="34" charset="0"/>
                <a:cs typeface="Helvetica" panose="020B0604020202020204" pitchFamily="34" charset="0"/>
              </a:rPr>
              <a:t>Existing documentation for a skill assessed by an ESAR item may be dated within the last four years. However, when a student masters and performs a skill independently in a previous year, an activity or observation to check for maintenance of the skill must be performed during the school year of ESAR administration. To retain a previous status that a student has mastered and performs independently, the current year performance check must indicate the student </a:t>
            </a:r>
            <a:r>
              <a:rPr lang="en-US" u="sng" dirty="0">
                <a:latin typeface="Helvetica" panose="020B0604020202020204" pitchFamily="34" charset="0"/>
                <a:cs typeface="Helvetica" panose="020B0604020202020204" pitchFamily="34" charset="0"/>
              </a:rPr>
              <a:t>continues</a:t>
            </a:r>
            <a:r>
              <a:rPr lang="en-US" dirty="0">
                <a:latin typeface="Helvetica" panose="020B0604020202020204" pitchFamily="34" charset="0"/>
                <a:cs typeface="Helvetica" panose="020B0604020202020204" pitchFamily="34" charset="0"/>
              </a:rPr>
              <a:t> to demonstrate the skill consistently over time.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 ESAR item rating must be based on the current year performance check. The check for maintenance takes precedence over previous data and substantiates the response selected on the ESAR. </a:t>
            </a:r>
          </a:p>
          <a:p>
            <a:r>
              <a:rPr lang="en-US" dirty="0"/>
              <a:t> </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21</a:t>
            </a:fld>
            <a:endParaRPr lang="en-US" dirty="0"/>
          </a:p>
        </p:txBody>
      </p:sp>
    </p:spTree>
    <p:extLst>
      <p:ext uri="{BB962C8B-B14F-4D97-AF65-F5344CB8AC3E}">
        <p14:creationId xmlns:p14="http://schemas.microsoft.com/office/powerpoint/2010/main" val="1098811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1166813"/>
            <a:ext cx="4891088" cy="2751137"/>
          </a:xfrm>
        </p:spPr>
      </p:sp>
      <p:sp>
        <p:nvSpPr>
          <p:cNvPr id="3" name="Notes Placeholder 2"/>
          <p:cNvSpPr>
            <a:spLocks noGrp="1"/>
          </p:cNvSpPr>
          <p:nvPr>
            <p:ph type="body" idx="1"/>
          </p:nvPr>
        </p:nvSpPr>
        <p:spPr>
          <a:xfrm>
            <a:off x="735567" y="4134833"/>
            <a:ext cx="5884532" cy="4299718"/>
          </a:xfrm>
        </p:spPr>
        <p:txBody>
          <a:bodyPr/>
          <a:lstStyle/>
          <a:p>
            <a:r>
              <a:rPr lang="en-US" sz="1200" dirty="0">
                <a:latin typeface="Helvetica" panose="020B0604020202020204" pitchFamily="34" charset="0"/>
                <a:cs typeface="Helvetica" panose="020B0604020202020204" pitchFamily="34" charset="0"/>
              </a:rPr>
              <a:t>As needed, team members should supplement supporting evidence with additional assessment activities. For skills not yet observed and documented team members should create opportunities for observations and assessment.</a:t>
            </a:r>
          </a:p>
          <a:p>
            <a:r>
              <a:rPr lang="en-US" sz="1200" b="0" dirty="0">
                <a:effectLst/>
                <a:latin typeface="Helvetica" panose="020B0604020202020204" pitchFamily="34" charset="0"/>
                <a:ea typeface="Calibri" panose="020F0502020204030204" pitchFamily="34" charset="0"/>
                <a:cs typeface="Helvetica" panose="020B0604020202020204" pitchFamily="34" charset="0"/>
              </a:rPr>
              <a:t>As a reminder, anyone that provides accommodations during state testing must also have Inclusion of Special Populations in the State-Required Assessment and Accountability Programs 703 KAR 5:070​ training.</a:t>
            </a:r>
            <a:endParaRPr lang="en-US" sz="1200" dirty="0">
              <a:latin typeface="Helvetica" panose="020B0604020202020204" pitchFamily="34" charset="0"/>
              <a:cs typeface="Helvetica" panose="020B0604020202020204" pitchFamily="34" charset="0"/>
            </a:endParaRP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22</a:t>
            </a:fld>
            <a:endParaRPr lang="en-US" dirty="0"/>
          </a:p>
        </p:txBody>
      </p:sp>
    </p:spTree>
    <p:extLst>
      <p:ext uri="{BB962C8B-B14F-4D97-AF65-F5344CB8AC3E}">
        <p14:creationId xmlns:p14="http://schemas.microsoft.com/office/powerpoint/2010/main" val="1460130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This slide depicts an example for</a:t>
            </a:r>
            <a:r>
              <a:rPr lang="en-US" baseline="0" dirty="0">
                <a:latin typeface="Helvetica" pitchFamily="2" charset="0"/>
              </a:rPr>
              <a:t> when progress data indicates a student mastered a skill in a year prior to the administration of the ESAR.</a:t>
            </a:r>
          </a:p>
          <a:p>
            <a:endParaRPr lang="en-US" baseline="0" dirty="0">
              <a:latin typeface="Helvetica" pitchFamily="2" charset="0"/>
            </a:endParaRPr>
          </a:p>
          <a:p>
            <a:r>
              <a:rPr lang="en-US" baseline="0" dirty="0">
                <a:latin typeface="Helvetica" pitchFamily="2" charset="0"/>
              </a:rPr>
              <a:t>In </a:t>
            </a:r>
            <a:r>
              <a:rPr lang="en-US" dirty="0">
                <a:latin typeface="Helvetica" pitchFamily="2" charset="0"/>
              </a:rPr>
              <a:t>grade 10 </a:t>
            </a:r>
            <a:r>
              <a:rPr lang="en-US" baseline="0" dirty="0">
                <a:latin typeface="Helvetica" pitchFamily="2" charset="0"/>
              </a:rPr>
              <a:t>the student independently used charts, guides, and written directions to complete tasks and work assignments. The teacher conducted a check for maintenance of the skill in grade 11. If the student hadn’t maintained the skill instruction would be provided. The same process would occur in grade 12.</a:t>
            </a:r>
          </a:p>
          <a:p>
            <a:endParaRPr lang="en-US" baseline="0" dirty="0">
              <a:latin typeface="Helvetica" pitchFamily="2" charset="0"/>
            </a:endParaRPr>
          </a:p>
          <a:p>
            <a:r>
              <a:rPr lang="en-US" baseline="0" dirty="0">
                <a:latin typeface="Helvetica" pitchFamily="2" charset="0"/>
              </a:rPr>
              <a:t>During the administration of the ESAR in grade 12 the most current maintenance</a:t>
            </a:r>
            <a:r>
              <a:rPr lang="en-US" dirty="0">
                <a:latin typeface="Helvetica" pitchFamily="2" charset="0"/>
              </a:rPr>
              <a:t> check/</a:t>
            </a:r>
            <a:r>
              <a:rPr lang="en-US" baseline="0" dirty="0">
                <a:latin typeface="Helvetica" pitchFamily="2" charset="0"/>
              </a:rPr>
              <a:t>supporting evidence would determine the final rating on the ESAR item.</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23</a:t>
            </a:fld>
            <a:endParaRPr lang="en-US" dirty="0"/>
          </a:p>
        </p:txBody>
      </p:sp>
    </p:spTree>
    <p:extLst>
      <p:ext uri="{BB962C8B-B14F-4D97-AF65-F5344CB8AC3E}">
        <p14:creationId xmlns:p14="http://schemas.microsoft.com/office/powerpoint/2010/main" val="1942301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In this example the student is able to independently use charts</a:t>
            </a:r>
            <a:r>
              <a:rPr lang="en-US" baseline="0" dirty="0">
                <a:latin typeface="Helvetica" pitchFamily="2" charset="0"/>
              </a:rPr>
              <a:t> and guides but hasn’t mastered written directions to complete tasks and work assignments.</a:t>
            </a:r>
          </a:p>
          <a:p>
            <a:endParaRPr lang="en-US" baseline="0" dirty="0">
              <a:latin typeface="Helvetica" pitchFamily="2" charset="0"/>
            </a:endParaRPr>
          </a:p>
          <a:p>
            <a:r>
              <a:rPr lang="en-US" baseline="0" dirty="0">
                <a:latin typeface="Helvetica" pitchFamily="2" charset="0"/>
              </a:rPr>
              <a:t>The members of the student instructional team may determine assessment activities are needed to supplement the existing supporting evidence.</a:t>
            </a:r>
            <a:endParaRPr lang="en-US" dirty="0">
              <a:latin typeface="Helvetica" pitchFamily="2" charset="0"/>
            </a:endParaRPr>
          </a:p>
        </p:txBody>
      </p:sp>
      <p:sp>
        <p:nvSpPr>
          <p:cNvPr id="4" name="Slide Number Placeholder 3"/>
          <p:cNvSpPr>
            <a:spLocks noGrp="1"/>
          </p:cNvSpPr>
          <p:nvPr>
            <p:ph type="sldNum" sz="quarter" idx="10"/>
          </p:nvPr>
        </p:nvSpPr>
        <p:spPr/>
        <p:txBody>
          <a:bodyPr/>
          <a:lstStyle/>
          <a:p>
            <a:fld id="{BEDCF066-EC1C-4297-B8B8-EF8792D8C9F4}" type="slidenum">
              <a:rPr lang="en-US" smtClean="0"/>
              <a:t>24</a:t>
            </a:fld>
            <a:endParaRPr lang="en-US" dirty="0"/>
          </a:p>
        </p:txBody>
      </p:sp>
    </p:spTree>
    <p:extLst>
      <p:ext uri="{BB962C8B-B14F-4D97-AF65-F5344CB8AC3E}">
        <p14:creationId xmlns:p14="http://schemas.microsoft.com/office/powerpoint/2010/main" val="1423180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Consensus must be achieved when the student’s instructional team meets to determine the final rating on ESAR items.  </a:t>
            </a:r>
          </a:p>
          <a:p>
            <a:r>
              <a:rPr lang="en-US" dirty="0">
                <a:latin typeface="Helvetica" pitchFamily="2" charset="0"/>
              </a:rPr>
              <a:t> </a:t>
            </a:r>
          </a:p>
          <a:p>
            <a:r>
              <a:rPr lang="en-US" dirty="0">
                <a:latin typeface="Helvetica" pitchFamily="2" charset="0"/>
              </a:rPr>
              <a:t>For many items, the supporting evidence will lead to immediate consensus. For this reason, the team members may wish to focus on discussing and resolving any differences for items about which there is no general agreement. </a:t>
            </a:r>
          </a:p>
          <a:p>
            <a:endParaRPr lang="en-US" dirty="0">
              <a:latin typeface="Helvetica" pitchFamily="2" charset="0"/>
            </a:endParaRPr>
          </a:p>
          <a:p>
            <a:r>
              <a:rPr lang="en-US" dirty="0">
                <a:latin typeface="Helvetica" pitchFamily="2" charset="0"/>
              </a:rPr>
              <a:t>In cases of non-agreement, the team members should examine the supporting evidence for the basis of differing ratings. If team members cannot reach agreement or if they determine the student demonstrates different performance levels at different times or under different conditions, the lowest of the ratings being considered must be assigned to the item</a:t>
            </a:r>
          </a:p>
        </p:txBody>
      </p:sp>
      <p:sp>
        <p:nvSpPr>
          <p:cNvPr id="4" name="Slide Number Placeholder 3"/>
          <p:cNvSpPr>
            <a:spLocks noGrp="1"/>
          </p:cNvSpPr>
          <p:nvPr>
            <p:ph type="sldNum" sz="quarter" idx="10"/>
          </p:nvPr>
        </p:nvSpPr>
        <p:spPr/>
        <p:txBody>
          <a:bodyPr/>
          <a:lstStyle/>
          <a:p>
            <a:fld id="{BEDCF066-EC1C-4297-B8B8-EF8792D8C9F4}" type="slidenum">
              <a:rPr lang="en-US" smtClean="0"/>
              <a:t>25</a:t>
            </a:fld>
            <a:endParaRPr lang="en-US" dirty="0"/>
          </a:p>
        </p:txBody>
      </p:sp>
    </p:spTree>
    <p:extLst>
      <p:ext uri="{BB962C8B-B14F-4D97-AF65-F5344CB8AC3E}">
        <p14:creationId xmlns:p14="http://schemas.microsoft.com/office/powerpoint/2010/main" val="647204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4313" y="1203325"/>
            <a:ext cx="4419600" cy="2486025"/>
          </a:xfrm>
        </p:spPr>
      </p:sp>
      <p:sp>
        <p:nvSpPr>
          <p:cNvPr id="3" name="Notes Placeholder 2"/>
          <p:cNvSpPr>
            <a:spLocks noGrp="1"/>
          </p:cNvSpPr>
          <p:nvPr>
            <p:ph type="body" idx="1"/>
          </p:nvPr>
        </p:nvSpPr>
        <p:spPr>
          <a:xfrm>
            <a:off x="735567" y="3881163"/>
            <a:ext cx="5884532" cy="4553389"/>
          </a:xfrm>
        </p:spPr>
        <p:txBody>
          <a:bodyPr/>
          <a:lstStyle/>
          <a:p>
            <a:r>
              <a:rPr lang="en-US" dirty="0">
                <a:latin typeface="Helvetica" pitchFamily="2" charset="0"/>
              </a:rPr>
              <a:t>The ESAR is considered secure testing material and must follow the administration code and regulation established for all state-required assessments and optional tests administered by school personnel that are reported in Kentucky’s accountability system. </a:t>
            </a:r>
          </a:p>
          <a:p>
            <a:r>
              <a:rPr lang="en-US" dirty="0">
                <a:latin typeface="Helvetica" pitchFamily="2" charset="0"/>
              </a:rPr>
              <a:t> </a:t>
            </a:r>
          </a:p>
          <a:p>
            <a:r>
              <a:rPr lang="en-US" b="0" i="1" u="none" dirty="0">
                <a:latin typeface="Helvetica" pitchFamily="2" charset="0"/>
              </a:rPr>
              <a:t>703 KAR 5:080 Administration Code for Kentucky’s Educational Assessment Program </a:t>
            </a:r>
            <a:r>
              <a:rPr lang="en-US" dirty="0">
                <a:latin typeface="Helvetica" pitchFamily="2" charset="0"/>
              </a:rPr>
              <a:t>can be reviewed in its entirety on the KDE website. The link to the regulation is provided on page 10. </a:t>
            </a:r>
          </a:p>
          <a:p>
            <a:endParaRPr lang="en-US" dirty="0">
              <a:latin typeface="Helvetica" pitchFamily="2" charset="0"/>
            </a:endParaRPr>
          </a:p>
          <a:p>
            <a:r>
              <a:rPr lang="en-US" dirty="0">
                <a:latin typeface="Helvetica" pitchFamily="2" charset="0"/>
              </a:rPr>
              <a:t>Page 10 of the administration guide also contains concepts selected from the regulation test security section that more closely address a rating scale assessment like the ESAR.  </a:t>
            </a:r>
          </a:p>
          <a:p>
            <a:endParaRPr lang="en-US" dirty="0">
              <a:latin typeface="Helvetica" pitchFamily="2" charset="0"/>
            </a:endParaRPr>
          </a:p>
          <a:p>
            <a:r>
              <a:rPr lang="en-US" dirty="0">
                <a:latin typeface="Helvetica" pitchFamily="2" charset="0"/>
              </a:rPr>
              <a:t>Be sure to review and follow the all-test security requirements. </a:t>
            </a:r>
          </a:p>
          <a:p>
            <a:endParaRPr lang="en-US" dirty="0"/>
          </a:p>
          <a:p>
            <a:endParaRPr lang="en-US" b="1" u="sng" dirty="0"/>
          </a:p>
          <a:p>
            <a:endParaRPr lang="en-US" dirty="0"/>
          </a:p>
          <a:p>
            <a:endParaRPr lang="en-US" dirty="0"/>
          </a:p>
          <a:p>
            <a:endParaRPr lang="en-US" sz="1100" dirty="0"/>
          </a:p>
          <a:p>
            <a:endParaRPr lang="en-US" sz="1100" dirty="0"/>
          </a:p>
          <a:p>
            <a:endParaRPr lang="en-US" sz="1100" dirty="0"/>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26</a:t>
            </a:fld>
            <a:endParaRPr lang="en-US" dirty="0"/>
          </a:p>
        </p:txBody>
      </p:sp>
    </p:spTree>
    <p:extLst>
      <p:ext uri="{BB962C8B-B14F-4D97-AF65-F5344CB8AC3E}">
        <p14:creationId xmlns:p14="http://schemas.microsoft.com/office/powerpoint/2010/main" val="3061324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Helvetica" pitchFamily="2" charset="0"/>
              </a:rPr>
              <a:t>The CRAAF stores the documentation for the ESAR and the Career Work Experience Certification (CWEC).</a:t>
            </a:r>
          </a:p>
          <a:p>
            <a:endParaRPr lang="en-US" sz="1200" dirty="0">
              <a:latin typeface="Helvetica" pitchFamily="2" charset="0"/>
            </a:endParaRPr>
          </a:p>
          <a:p>
            <a:r>
              <a:rPr lang="en-US" sz="1200" dirty="0">
                <a:latin typeface="Helvetica" pitchFamily="2" charset="0"/>
              </a:rPr>
              <a:t>The</a:t>
            </a:r>
            <a:r>
              <a:rPr lang="en-US" sz="1200" baseline="0" dirty="0">
                <a:latin typeface="Helvetica" pitchFamily="2" charset="0"/>
              </a:rPr>
              <a:t> QEA is responsible for maintaining the CRAAF. After completing the ESAR training and qualification quiz t</a:t>
            </a:r>
            <a:r>
              <a:rPr lang="en-US" sz="1200" dirty="0">
                <a:latin typeface="Helvetica" pitchFamily="2" charset="0"/>
              </a:rPr>
              <a:t>he QEA will:</a:t>
            </a:r>
          </a:p>
          <a:p>
            <a:pPr marL="176679" indent="-176679">
              <a:buFont typeface="Arial" panose="020B0604020202020204" pitchFamily="34" charset="0"/>
              <a:buChar char="•"/>
            </a:pPr>
            <a:r>
              <a:rPr lang="en-US" sz="1200" dirty="0">
                <a:latin typeface="Helvetica" pitchFamily="2" charset="0"/>
              </a:rPr>
              <a:t>print the ESAR certificate and file in the CRAAF. Provide a copy to the BAC or DAC.</a:t>
            </a:r>
          </a:p>
          <a:p>
            <a:pPr marL="176679" indent="-176679" defTabSz="933237">
              <a:buFont typeface="Arial" panose="020B0604020202020204" pitchFamily="34" charset="0"/>
              <a:buChar char="•"/>
              <a:defRPr/>
            </a:pPr>
            <a:r>
              <a:rPr lang="en-US" sz="1200" dirty="0">
                <a:latin typeface="Helvetica" pitchFamily="2" charset="0"/>
              </a:rPr>
              <a:t>file the Student Information Page in the CRAAF</a:t>
            </a:r>
          </a:p>
          <a:p>
            <a:pPr marL="176679" indent="-176679">
              <a:buFont typeface="Arial" panose="020B0604020202020204" pitchFamily="34" charset="0"/>
              <a:buChar char="•"/>
            </a:pPr>
            <a:r>
              <a:rPr lang="en-US" sz="1200" dirty="0">
                <a:latin typeface="Helvetica" pitchFamily="2" charset="0"/>
              </a:rPr>
              <a:t>File Administrator Trainings and Documentation, including </a:t>
            </a:r>
            <a:r>
              <a:rPr lang="en-US" sz="1200" b="0" spc="5" dirty="0">
                <a:effectLst/>
                <a:latin typeface="Helvetica" panose="020B0604020202020204" pitchFamily="34" charset="0"/>
                <a:cs typeface="Times New Roman" panose="02020603050405020304" pitchFamily="18" charset="0"/>
              </a:rPr>
              <a:t>completion of </a:t>
            </a:r>
            <a:r>
              <a:rPr lang="en-US" sz="1200" b="0" spc="5" dirty="0">
                <a:effectLst/>
                <a:latin typeface="Helvetica" panose="020B0604020202020204" pitchFamily="34" charset="0"/>
                <a:ea typeface="Calibri" panose="020F0502020204030204" pitchFamily="34" charset="0"/>
                <a:cs typeface="Times New Roman" panose="02020603050405020304" pitchFamily="18" charset="0"/>
              </a:rPr>
              <a:t> Administration Code for Kentucky’s Educational Assessment Program and a signed KDE Nondisclosure form </a:t>
            </a:r>
            <a:r>
              <a:rPr lang="en-US" sz="1200" b="0" dirty="0">
                <a:effectLst/>
                <a:latin typeface="Helvetica" panose="020B0604020202020204" pitchFamily="34" charset="0"/>
                <a:ea typeface="Calibri" panose="020F0502020204030204" pitchFamily="34" charset="0"/>
                <a:cs typeface="Times New Roman" panose="02020603050405020304" pitchFamily="18" charset="0"/>
              </a:rPr>
              <a:t>in </a:t>
            </a:r>
            <a:r>
              <a:rPr lang="en-US" sz="1200" b="0" spc="5" dirty="0">
                <a:effectLst/>
                <a:latin typeface="Helvetica" panose="020B0604020202020204" pitchFamily="34" charset="0"/>
                <a:ea typeface="Calibri" panose="020F0502020204030204" pitchFamily="34" charset="0"/>
                <a:cs typeface="Times New Roman" panose="02020603050405020304" pitchFamily="18" charset="0"/>
              </a:rPr>
              <a:t>t</a:t>
            </a:r>
            <a:r>
              <a:rPr lang="en-US" sz="1200" b="0" dirty="0">
                <a:effectLst/>
                <a:latin typeface="Helvetica" panose="020B0604020202020204" pitchFamily="34" charset="0"/>
                <a:ea typeface="Calibri" panose="020F0502020204030204" pitchFamily="34" charset="0"/>
                <a:cs typeface="Times New Roman" panose="02020603050405020304" pitchFamily="18" charset="0"/>
              </a:rPr>
              <a:t>he</a:t>
            </a:r>
            <a:r>
              <a:rPr lang="en-US" sz="1200" b="0" spc="-5" dirty="0">
                <a:effectLst/>
                <a:latin typeface="Helvetica" panose="020B0604020202020204" pitchFamily="34" charset="0"/>
                <a:ea typeface="Calibri" panose="020F0502020204030204" pitchFamily="34" charset="0"/>
                <a:cs typeface="Times New Roman" panose="02020603050405020304" pitchFamily="18" charset="0"/>
              </a:rPr>
              <a:t> </a:t>
            </a:r>
            <a:r>
              <a:rPr lang="en-US" sz="1200" b="0" dirty="0">
                <a:effectLst/>
                <a:latin typeface="Helvetica" panose="020B0604020202020204" pitchFamily="34" charset="0"/>
                <a:ea typeface="Calibri" panose="020F0502020204030204" pitchFamily="34" charset="0"/>
                <a:cs typeface="Times New Roman" panose="02020603050405020304" pitchFamily="18" charset="0"/>
              </a:rPr>
              <a:t>CRAAF</a:t>
            </a:r>
            <a:r>
              <a:rPr lang="en-US" sz="1200" dirty="0">
                <a:latin typeface="Helvetica" pitchFamily="2" charset="0"/>
              </a:rPr>
              <a:t>;</a:t>
            </a:r>
          </a:p>
          <a:p>
            <a:pPr marL="176679" indent="-176679">
              <a:buFont typeface="Arial" panose="020B0604020202020204" pitchFamily="34" charset="0"/>
              <a:buChar char="•"/>
            </a:pPr>
            <a:r>
              <a:rPr lang="en-US" sz="1200" dirty="0">
                <a:latin typeface="Helvetica" pitchFamily="2" charset="0"/>
              </a:rPr>
              <a:t>Download the ESAR and copy for each student eligible for ESAR administration;</a:t>
            </a:r>
          </a:p>
          <a:p>
            <a:pPr marL="176679" indent="-176679">
              <a:buFont typeface="Arial" panose="020B0604020202020204" pitchFamily="34" charset="0"/>
              <a:buChar char="•"/>
            </a:pPr>
            <a:r>
              <a:rPr lang="en-US" sz="1200" dirty="0">
                <a:latin typeface="Helvetica" pitchFamily="2" charset="0"/>
              </a:rPr>
              <a:t>Maintain the ESAR in the CRAAF when not in use; and</a:t>
            </a:r>
          </a:p>
          <a:p>
            <a:pPr marL="176679" indent="-176679">
              <a:buFont typeface="Arial" panose="020B0604020202020204" pitchFamily="34" charset="0"/>
              <a:buChar char="•"/>
            </a:pPr>
            <a:r>
              <a:rPr lang="en-US" sz="1200" dirty="0">
                <a:latin typeface="Helvetica" pitchFamily="2" charset="0"/>
              </a:rPr>
              <a:t>File the completed ESAR and documentation in the CRAAF at the end of each school year.</a:t>
            </a:r>
          </a:p>
          <a:p>
            <a:endParaRPr lang="en-US" dirty="0">
              <a:latin typeface="Helvetica" pitchFamily="2" charset="0"/>
            </a:endParaRP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27</a:t>
            </a:fld>
            <a:endParaRPr lang="en-US" dirty="0"/>
          </a:p>
        </p:txBody>
      </p:sp>
    </p:spTree>
    <p:extLst>
      <p:ext uri="{BB962C8B-B14F-4D97-AF65-F5344CB8AC3E}">
        <p14:creationId xmlns:p14="http://schemas.microsoft.com/office/powerpoint/2010/main" val="4247926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736600"/>
            <a:ext cx="5343525" cy="3005138"/>
          </a:xfrm>
        </p:spPr>
      </p:sp>
      <p:sp>
        <p:nvSpPr>
          <p:cNvPr id="3" name="Notes Placeholder 2"/>
          <p:cNvSpPr>
            <a:spLocks noGrp="1"/>
          </p:cNvSpPr>
          <p:nvPr>
            <p:ph type="body" idx="1"/>
          </p:nvPr>
        </p:nvSpPr>
        <p:spPr>
          <a:xfrm>
            <a:off x="751913" y="3987792"/>
            <a:ext cx="6015299" cy="5077347"/>
          </a:xfrm>
        </p:spPr>
        <p:txBody>
          <a:bodyPr/>
          <a:lstStyle/>
          <a:p>
            <a:endParaRPr lang="en-US" dirty="0">
              <a:latin typeface="Helvetica" panose="020B0604020202020204" pitchFamily="34" charset="0"/>
              <a:cs typeface="Helvetica" panose="020B0604020202020204" pitchFamily="34" charset="0"/>
            </a:endParaRPr>
          </a:p>
          <a:p>
            <a:pPr defTabSz="933237">
              <a:defRPr/>
            </a:pPr>
            <a:r>
              <a:rPr lang="en-US" dirty="0">
                <a:latin typeface="Helvetica" panose="020B0604020202020204" pitchFamily="34" charset="0"/>
                <a:cs typeface="Helvetica" panose="020B0604020202020204" pitchFamily="34" charset="0"/>
              </a:rPr>
              <a:t>CRAAF Components include, in the following order, Student Information, Administrator Trainings and Documentation, Qualification Quiz Certification(s), Employability Skills Attainment Record, and the Career Work Experience Certification. The </a:t>
            </a:r>
            <a:r>
              <a:rPr lang="en-US" i="1" u="sng" dirty="0">
                <a:latin typeface="Helvetica" panose="020B0604020202020204" pitchFamily="34" charset="0"/>
                <a:cs typeface="Helvetica" panose="020B0604020202020204" pitchFamily="34" charset="0"/>
                <a:hlinkClick r:id="rId3"/>
              </a:rPr>
              <a:t>Career Work Experience Certification Administration Guide for School Year 2023-2</a:t>
            </a:r>
            <a:r>
              <a:rPr lang="en-US" i="1" u="sng" dirty="0">
                <a:latin typeface="Helvetica" panose="020B0604020202020204" pitchFamily="34" charset="0"/>
                <a:cs typeface="Helvetica" panose="020B0604020202020204" pitchFamily="34" charset="0"/>
              </a:rPr>
              <a:t>4</a:t>
            </a:r>
            <a:r>
              <a:rPr lang="en-US" i="1"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linked in the manual</a:t>
            </a:r>
            <a:r>
              <a:rPr lang="en-US" i="1"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 provides information about CWEC section.</a:t>
            </a:r>
          </a:p>
          <a:p>
            <a:endParaRPr lang="en-US" dirty="0">
              <a:latin typeface="Helvetica" pitchFamily="2" charset="0"/>
            </a:endParaRPr>
          </a:p>
          <a:p>
            <a:endParaRPr lang="en-US" u="sng" dirty="0"/>
          </a:p>
        </p:txBody>
      </p:sp>
      <p:sp>
        <p:nvSpPr>
          <p:cNvPr id="4" name="Slide Number Placeholder 3"/>
          <p:cNvSpPr>
            <a:spLocks noGrp="1"/>
          </p:cNvSpPr>
          <p:nvPr>
            <p:ph type="sldNum" sz="quarter" idx="10"/>
          </p:nvPr>
        </p:nvSpPr>
        <p:spPr/>
        <p:txBody>
          <a:bodyPr/>
          <a:lstStyle/>
          <a:p>
            <a:fld id="{EB17245F-C513-441D-A31F-A397F353B91F}" type="slidenum">
              <a:rPr lang="en-US" smtClean="0"/>
              <a:t>28</a:t>
            </a:fld>
            <a:endParaRPr lang="en-US" dirty="0"/>
          </a:p>
        </p:txBody>
      </p:sp>
    </p:spTree>
    <p:extLst>
      <p:ext uri="{BB962C8B-B14F-4D97-AF65-F5344CB8AC3E}">
        <p14:creationId xmlns:p14="http://schemas.microsoft.com/office/powerpoint/2010/main" val="1372147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Helvetica" pitchFamily="2" charset="0"/>
              </a:rPr>
              <a:t>The Student Information Page form is stored in the Student Information section. Form components include student name, school, district, grade, State Student Identification Number (SSID), district enrollment date if the student is new to the district, date participation in the alternate assessment was determined if placement occurred during current school year, accommodations listed in the current IEP for the student, and the name and signature of the supervising teacher.</a:t>
            </a:r>
          </a:p>
          <a:p>
            <a:r>
              <a:rPr lang="en-US" dirty="0">
                <a:latin typeface="Helvetica" pitchFamily="2" charset="0"/>
              </a:rPr>
              <a:t> </a:t>
            </a:r>
          </a:p>
          <a:p>
            <a:pPr defTabSz="933237">
              <a:spcBef>
                <a:spcPct val="0"/>
              </a:spcBef>
              <a:defRPr/>
            </a:pPr>
            <a:r>
              <a:rPr lang="en-US" dirty="0">
                <a:latin typeface="Helvetica" pitchFamily="2" charset="0"/>
              </a:rPr>
              <a:t>A link to the KDE </a:t>
            </a:r>
            <a:r>
              <a:rPr lang="en-US" u="sng" dirty="0">
                <a:latin typeface="Helvetica" pitchFamily="2" charset="0"/>
                <a:hlinkClick r:id="rId3"/>
              </a:rPr>
              <a:t>Alternate Assessment and Accountability Folder</a:t>
            </a:r>
            <a:r>
              <a:rPr lang="en-US" dirty="0">
                <a:latin typeface="Helvetica" pitchFamily="2" charset="0"/>
              </a:rPr>
              <a:t> webpage, where the Student Information Page can be found, is provided on Page 12 of the administration guide. </a:t>
            </a:r>
            <a:r>
              <a:rPr lang="en-US" altLang="en-US" baseline="0" dirty="0">
                <a:latin typeface="Helvetica" pitchFamily="2" charset="0"/>
              </a:rPr>
              <a:t>There are two versions, one electronic version and the other is a form that is downloadable to save.</a:t>
            </a:r>
            <a:endParaRPr lang="en-US" altLang="en-US" dirty="0">
              <a:latin typeface="Helvetica" pitchFamily="2" charset="0"/>
            </a:endParaRPr>
          </a:p>
          <a:p>
            <a:pPr eaLnBrk="1" hangingPunct="1">
              <a:spcBef>
                <a:spcPct val="0"/>
              </a:spcBef>
            </a:pPr>
            <a:endParaRPr lang="en-US" altLang="en-US" dirty="0">
              <a:latin typeface="Helvetica" pitchFamily="2"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8255" indent="-291636" eaLnBrk="0" hangingPunct="0">
              <a:spcBef>
                <a:spcPct val="30000"/>
              </a:spcBef>
              <a:defRPr sz="1200">
                <a:solidFill>
                  <a:schemeClr val="tx1"/>
                </a:solidFill>
                <a:latin typeface="Calibri" panose="020F0502020204030204" pitchFamily="34" charset="0"/>
              </a:defRPr>
            </a:lvl2pPr>
            <a:lvl3pPr marL="1166546" indent="-233309" eaLnBrk="0" hangingPunct="0">
              <a:spcBef>
                <a:spcPct val="30000"/>
              </a:spcBef>
              <a:defRPr sz="1200">
                <a:solidFill>
                  <a:schemeClr val="tx1"/>
                </a:solidFill>
                <a:latin typeface="Calibri" panose="020F0502020204030204" pitchFamily="34" charset="0"/>
              </a:defRPr>
            </a:lvl3pPr>
            <a:lvl4pPr marL="1633164" indent="-233309" eaLnBrk="0" hangingPunct="0">
              <a:spcBef>
                <a:spcPct val="30000"/>
              </a:spcBef>
              <a:defRPr sz="1200">
                <a:solidFill>
                  <a:schemeClr val="tx1"/>
                </a:solidFill>
                <a:latin typeface="Calibri" panose="020F0502020204030204" pitchFamily="34" charset="0"/>
              </a:defRPr>
            </a:lvl4pPr>
            <a:lvl5pPr marL="2099782" indent="-233309" eaLnBrk="0" hangingPunct="0">
              <a:spcBef>
                <a:spcPct val="30000"/>
              </a:spcBef>
              <a:defRPr sz="1200">
                <a:solidFill>
                  <a:schemeClr val="tx1"/>
                </a:solidFill>
                <a:latin typeface="Calibri" panose="020F0502020204030204" pitchFamily="34" charset="0"/>
              </a:defRPr>
            </a:lvl5pPr>
            <a:lvl6pPr marL="2566401" indent="-233309" eaLnBrk="0" fontAlgn="base" hangingPunct="0">
              <a:spcBef>
                <a:spcPct val="30000"/>
              </a:spcBef>
              <a:spcAft>
                <a:spcPct val="0"/>
              </a:spcAft>
              <a:defRPr sz="1200">
                <a:solidFill>
                  <a:schemeClr val="tx1"/>
                </a:solidFill>
                <a:latin typeface="Calibri" panose="020F0502020204030204" pitchFamily="34" charset="0"/>
              </a:defRPr>
            </a:lvl6pPr>
            <a:lvl7pPr marL="3033019" indent="-233309" eaLnBrk="0" fontAlgn="base" hangingPunct="0">
              <a:spcBef>
                <a:spcPct val="30000"/>
              </a:spcBef>
              <a:spcAft>
                <a:spcPct val="0"/>
              </a:spcAft>
              <a:defRPr sz="1200">
                <a:solidFill>
                  <a:schemeClr val="tx1"/>
                </a:solidFill>
                <a:latin typeface="Calibri" panose="020F0502020204030204" pitchFamily="34" charset="0"/>
              </a:defRPr>
            </a:lvl7pPr>
            <a:lvl8pPr marL="3499637" indent="-233309" eaLnBrk="0" fontAlgn="base" hangingPunct="0">
              <a:spcBef>
                <a:spcPct val="30000"/>
              </a:spcBef>
              <a:spcAft>
                <a:spcPct val="0"/>
              </a:spcAft>
              <a:defRPr sz="1200">
                <a:solidFill>
                  <a:schemeClr val="tx1"/>
                </a:solidFill>
                <a:latin typeface="Calibri" panose="020F0502020204030204" pitchFamily="34" charset="0"/>
              </a:defRPr>
            </a:lvl8pPr>
            <a:lvl9pPr marL="3966256" indent="-233309"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7662C21-E458-4F3F-AB9E-E7819EBE7B2F}" type="slidenum">
              <a:rPr lang="en-US" altLang="en-US">
                <a:latin typeface="Arial" panose="020B0604020202020204" pitchFamily="34" charset="0"/>
              </a:rPr>
              <a:pPr eaLnBrk="1" hangingPunct="1">
                <a:spcBef>
                  <a:spcPct val="0"/>
                </a:spcBef>
              </a:pPr>
              <a:t>29</a:t>
            </a:fld>
            <a:endParaRPr lang="en-US" altLang="en-US" dirty="0">
              <a:latin typeface="Arial" panose="020B0604020202020204" pitchFamily="34" charset="0"/>
            </a:endParaRPr>
          </a:p>
        </p:txBody>
      </p:sp>
    </p:spTree>
    <p:extLst>
      <p:ext uri="{BB962C8B-B14F-4D97-AF65-F5344CB8AC3E}">
        <p14:creationId xmlns:p14="http://schemas.microsoft.com/office/powerpoint/2010/main" val="387916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 Employability Skills Attainment Record, referred to as the (ESAR) (E-S-A-R), is one of four components of the Kentucky Alternate Assessment. </a:t>
            </a:r>
          </a:p>
          <a:p>
            <a:endParaRPr lang="en-US" dirty="0">
              <a:latin typeface="Helvetica" pitchFamily="2" charset="0"/>
            </a:endParaRPr>
          </a:p>
          <a:p>
            <a:r>
              <a:rPr lang="en-US" dirty="0">
                <a:latin typeface="Helvetica" pitchFamily="2" charset="0"/>
              </a:rPr>
              <a:t>The ESAR was developed for students with significant cognitive disabilities in an alternative HS diploma course of study and working toward career readiness.</a:t>
            </a:r>
          </a:p>
          <a:p>
            <a:endParaRPr lang="en-US" dirty="0">
              <a:latin typeface="Helvetica" pitchFamily="2" charset="0"/>
            </a:endParaRPr>
          </a:p>
          <a:p>
            <a:r>
              <a:rPr lang="en-US" dirty="0">
                <a:latin typeface="Helvetica" pitchFamily="2" charset="0"/>
              </a:rPr>
              <a:t>The ESAR is designed to provide a career readiness measure within the Postsecondary Readiness indicator of Kentucky’s accountability system. </a:t>
            </a:r>
          </a:p>
          <a:p>
            <a:endParaRPr lang="en-US" dirty="0">
              <a:latin typeface="Helvetica" pitchFamily="2" charset="0"/>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dirty="0"/>
          </a:p>
        </p:txBody>
      </p:sp>
    </p:spTree>
    <p:extLst>
      <p:ext uri="{BB962C8B-B14F-4D97-AF65-F5344CB8AC3E}">
        <p14:creationId xmlns:p14="http://schemas.microsoft.com/office/powerpoint/2010/main" val="1245002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500" marR="0">
              <a:lnSpc>
                <a:spcPct val="115000"/>
              </a:lnSpc>
              <a:spcBef>
                <a:spcPts val="0"/>
              </a:spcBef>
              <a:spcAft>
                <a:spcPts val="0"/>
              </a:spcAft>
            </a:pPr>
            <a:r>
              <a:rPr lang="en-US" sz="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School personnel assisting with the administration of the ESAR must complete the </a:t>
            </a:r>
            <a:r>
              <a:rPr lang="en-US"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703 KAR 5:080​ ​Administration Code for Kentucky's Educational Assessment Program training and</a:t>
            </a:r>
            <a:r>
              <a:rPr lang="en-US" sz="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sign the </a:t>
            </a:r>
            <a:r>
              <a:rPr lang="en-US" sz="1200" u="sng" dirty="0">
                <a:solidFill>
                  <a:srgbClr val="000000"/>
                </a:solidFill>
                <a:effectLst/>
                <a:latin typeface="Helvetica" panose="020B0604020202020204" pitchFamily="34" charset="0"/>
                <a:ea typeface="Calibri" panose="020F0502020204030204" pitchFamily="34" charset="0"/>
                <a:cs typeface="Helvetica" panose="020B0604020202020204" pitchFamily="34" charset="0"/>
                <a:hlinkClick r:id="rId3"/>
              </a:rPr>
              <a:t>Nondisclosure Form for State​ Assessments</a:t>
            </a:r>
            <a:r>
              <a:rPr lang="en-US" sz="1200" dirty="0">
                <a:solidFill>
                  <a:srgbClr val="333333"/>
                </a:solidFill>
                <a:effectLst/>
                <a:latin typeface="Helvetica" panose="020B0604020202020204" pitchFamily="34" charset="0"/>
                <a:ea typeface="Calibri" panose="020F0502020204030204" pitchFamily="34" charset="0"/>
                <a:cs typeface="Helvetica" panose="020B0604020202020204" pitchFamily="34" charset="0"/>
              </a:rPr>
              <a:t> </a:t>
            </a:r>
            <a:r>
              <a:rPr lang="en-US" sz="1200" dirty="0">
                <a:solidFill>
                  <a:srgbClr val="010101"/>
                </a:solidFill>
                <a:effectLst/>
                <a:latin typeface="Helvetica" panose="020B0604020202020204" pitchFamily="34" charset="0"/>
                <a:ea typeface="Helvetica Neue"/>
                <a:cs typeface="Helvetica" panose="020B0604020202020204" pitchFamily="34" charset="0"/>
              </a:rPr>
              <a:t>form</a:t>
            </a:r>
            <a:r>
              <a:rPr lang="en-US" sz="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a:t>
            </a:r>
          </a:p>
          <a:p>
            <a:pPr marL="63500" marR="0">
              <a:lnSpc>
                <a:spcPct val="115000"/>
              </a:lnSpc>
              <a:spcBef>
                <a:spcPts val="0"/>
              </a:spcBef>
              <a:spcAft>
                <a:spcPts val="0"/>
              </a:spcAft>
            </a:pPr>
            <a:endParaRPr lang="en-US" sz="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endParaRPr>
          </a:p>
          <a:p>
            <a:pPr marL="63500" marR="0">
              <a:lnSpc>
                <a:spcPct val="115000"/>
              </a:lnSpc>
              <a:spcBef>
                <a:spcPts val="0"/>
              </a:spcBef>
              <a:spcAft>
                <a:spcPts val="0"/>
              </a:spcAft>
            </a:pPr>
            <a:r>
              <a:rPr lang="en-US" sz="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If a QEA has multiple CRAAF folders, the signed Administrator Trainings and Documentation  may be duplicated for placement in each. </a:t>
            </a:r>
            <a:r>
              <a:rPr lang="en-US" sz="1200" u="sng"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Any non-school personnel who assist with ESAR administration should sign a </a:t>
            </a:r>
            <a:r>
              <a:rPr lang="en-US" sz="1200" u="sng"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hlinkClick r:id="rId3"/>
              </a:rPr>
              <a:t>nondisclosure agreement form</a:t>
            </a:r>
            <a:r>
              <a:rPr lang="en-US" sz="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which is also filed in the CRAAF.</a:t>
            </a:r>
            <a:endParaRPr lang="en-US"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defTabSz="933237">
              <a:spcBef>
                <a:spcPct val="0"/>
              </a:spcBef>
              <a:defRPr/>
            </a:pPr>
            <a:endParaRPr lang="en-US" sz="1200" dirty="0">
              <a:latin typeface="Helvetica" panose="020B0604020202020204" pitchFamily="34" charset="0"/>
              <a:cs typeface="Helvetica" panose="020B0604020202020204" pitchFamily="34" charset="0"/>
            </a:endParaRPr>
          </a:p>
          <a:p>
            <a:pPr defTabSz="933237">
              <a:spcBef>
                <a:spcPct val="0"/>
              </a:spcBef>
              <a:defRPr/>
            </a:pPr>
            <a:r>
              <a:rPr lang="en-US" sz="1200" dirty="0">
                <a:latin typeface="Helvetica" panose="020B0604020202020204" pitchFamily="34" charset="0"/>
                <a:cs typeface="Helvetica" panose="020B0604020202020204" pitchFamily="34" charset="0"/>
              </a:rPr>
              <a:t>A link to the forms are provided on page 12-13 of the administration guide. </a:t>
            </a:r>
            <a:endParaRPr lang="en-US" altLang="en-US" sz="1200" dirty="0">
              <a:latin typeface="Helvetica" panose="020B0604020202020204" pitchFamily="34" charset="0"/>
              <a:cs typeface="Helvetica" panose="020B0604020202020204" pitchFamily="34"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8255" indent="-291636" eaLnBrk="0" hangingPunct="0">
              <a:spcBef>
                <a:spcPct val="30000"/>
              </a:spcBef>
              <a:defRPr sz="1200">
                <a:solidFill>
                  <a:schemeClr val="tx1"/>
                </a:solidFill>
                <a:latin typeface="Calibri" panose="020F0502020204030204" pitchFamily="34" charset="0"/>
              </a:defRPr>
            </a:lvl2pPr>
            <a:lvl3pPr marL="1166546" indent="-233309" eaLnBrk="0" hangingPunct="0">
              <a:spcBef>
                <a:spcPct val="30000"/>
              </a:spcBef>
              <a:defRPr sz="1200">
                <a:solidFill>
                  <a:schemeClr val="tx1"/>
                </a:solidFill>
                <a:latin typeface="Calibri" panose="020F0502020204030204" pitchFamily="34" charset="0"/>
              </a:defRPr>
            </a:lvl3pPr>
            <a:lvl4pPr marL="1633164" indent="-233309" eaLnBrk="0" hangingPunct="0">
              <a:spcBef>
                <a:spcPct val="30000"/>
              </a:spcBef>
              <a:defRPr sz="1200">
                <a:solidFill>
                  <a:schemeClr val="tx1"/>
                </a:solidFill>
                <a:latin typeface="Calibri" panose="020F0502020204030204" pitchFamily="34" charset="0"/>
              </a:defRPr>
            </a:lvl4pPr>
            <a:lvl5pPr marL="2099782" indent="-233309" eaLnBrk="0" hangingPunct="0">
              <a:spcBef>
                <a:spcPct val="30000"/>
              </a:spcBef>
              <a:defRPr sz="1200">
                <a:solidFill>
                  <a:schemeClr val="tx1"/>
                </a:solidFill>
                <a:latin typeface="Calibri" panose="020F0502020204030204" pitchFamily="34" charset="0"/>
              </a:defRPr>
            </a:lvl5pPr>
            <a:lvl6pPr marL="2566401" indent="-233309" eaLnBrk="0" fontAlgn="base" hangingPunct="0">
              <a:spcBef>
                <a:spcPct val="30000"/>
              </a:spcBef>
              <a:spcAft>
                <a:spcPct val="0"/>
              </a:spcAft>
              <a:defRPr sz="1200">
                <a:solidFill>
                  <a:schemeClr val="tx1"/>
                </a:solidFill>
                <a:latin typeface="Calibri" panose="020F0502020204030204" pitchFamily="34" charset="0"/>
              </a:defRPr>
            </a:lvl6pPr>
            <a:lvl7pPr marL="3033019" indent="-233309" eaLnBrk="0" fontAlgn="base" hangingPunct="0">
              <a:spcBef>
                <a:spcPct val="30000"/>
              </a:spcBef>
              <a:spcAft>
                <a:spcPct val="0"/>
              </a:spcAft>
              <a:defRPr sz="1200">
                <a:solidFill>
                  <a:schemeClr val="tx1"/>
                </a:solidFill>
                <a:latin typeface="Calibri" panose="020F0502020204030204" pitchFamily="34" charset="0"/>
              </a:defRPr>
            </a:lvl7pPr>
            <a:lvl8pPr marL="3499637" indent="-233309" eaLnBrk="0" fontAlgn="base" hangingPunct="0">
              <a:spcBef>
                <a:spcPct val="30000"/>
              </a:spcBef>
              <a:spcAft>
                <a:spcPct val="0"/>
              </a:spcAft>
              <a:defRPr sz="1200">
                <a:solidFill>
                  <a:schemeClr val="tx1"/>
                </a:solidFill>
                <a:latin typeface="Calibri" panose="020F0502020204030204" pitchFamily="34" charset="0"/>
              </a:defRPr>
            </a:lvl8pPr>
            <a:lvl9pPr marL="3966256" indent="-233309"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5C69EC-A9D6-46C5-B730-00F716B5BACC}" type="slidenum">
              <a:rPr lang="en-US" altLang="en-US">
                <a:latin typeface="Arial" panose="020B0604020202020204" pitchFamily="34" charset="0"/>
              </a:rPr>
              <a:pPr eaLnBrk="1" hangingPunct="1">
                <a:spcBef>
                  <a:spcPct val="0"/>
                </a:spcBef>
              </a:pPr>
              <a:t>30</a:t>
            </a:fld>
            <a:endParaRPr lang="en-US" altLang="en-US" dirty="0">
              <a:latin typeface="Arial" panose="020B0604020202020204" pitchFamily="34" charset="0"/>
            </a:endParaRPr>
          </a:p>
        </p:txBody>
      </p:sp>
    </p:spTree>
    <p:extLst>
      <p:ext uri="{BB962C8B-B14F-4D97-AF65-F5344CB8AC3E}">
        <p14:creationId xmlns:p14="http://schemas.microsoft.com/office/powerpoint/2010/main" val="3171082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237">
              <a:spcBef>
                <a:spcPct val="0"/>
              </a:spcBef>
              <a:defRPr/>
            </a:pPr>
            <a:r>
              <a:rPr lang="en-US" dirty="0">
                <a:latin typeface="Helvetica" pitchFamily="2" charset="0"/>
              </a:rPr>
              <a:t>The Qualifying Quiz Certification(s) component of CRAAF houses the ESAR certificate, documenting the QEA successfully completed the qualification quiz.</a:t>
            </a:r>
          </a:p>
          <a:p>
            <a:pPr defTabSz="933237">
              <a:spcBef>
                <a:spcPct val="0"/>
              </a:spcBef>
              <a:defRPr/>
            </a:pPr>
            <a:endParaRPr lang="en-US" dirty="0">
              <a:latin typeface="Helvetica" pitchFamily="2" charset="0"/>
            </a:endParaRPr>
          </a:p>
          <a:p>
            <a:pPr defTabSz="933237">
              <a:spcBef>
                <a:spcPct val="0"/>
              </a:spcBef>
              <a:defRPr/>
            </a:pPr>
            <a:r>
              <a:rPr lang="en-US" dirty="0">
                <a:latin typeface="Helvetica" pitchFamily="2" charset="0"/>
              </a:rPr>
              <a:t>The ESAR certificate is printed from the Online Training System (OTS) housed on the </a:t>
            </a:r>
            <a:r>
              <a:rPr lang="en-US" u="sng" dirty="0">
                <a:latin typeface="Helvetica" pitchFamily="2" charset="0"/>
                <a:hlinkClick r:id="rId3"/>
              </a:rPr>
              <a:t>Kentucky Alternate Assessment Program</a:t>
            </a:r>
            <a:r>
              <a:rPr lang="en-US" dirty="0">
                <a:latin typeface="Helvetica" pitchFamily="2" charset="0"/>
              </a:rPr>
              <a:t> (KAAP) website. </a:t>
            </a:r>
          </a:p>
          <a:p>
            <a:pPr defTabSz="933237">
              <a:spcBef>
                <a:spcPct val="0"/>
              </a:spcBef>
              <a:defRPr/>
            </a:pPr>
            <a:endParaRPr lang="en-US" dirty="0">
              <a:latin typeface="Helvetica" pitchFamily="2" charset="0"/>
            </a:endParaRPr>
          </a:p>
          <a:p>
            <a:pPr defTabSz="933237">
              <a:spcBef>
                <a:spcPct val="0"/>
              </a:spcBef>
              <a:defRPr/>
            </a:pPr>
            <a:r>
              <a:rPr lang="en-US" dirty="0">
                <a:latin typeface="Helvetica" pitchFamily="2" charset="0"/>
              </a:rPr>
              <a:t>A copy is placed in the CRAAF and one copy for is provided to the BAC or DAC. </a:t>
            </a:r>
          </a:p>
          <a:p>
            <a:pPr defTabSz="933237">
              <a:spcBef>
                <a:spcPct val="0"/>
              </a:spcBef>
              <a:defRPr/>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8255" indent="-291636" eaLnBrk="0" hangingPunct="0">
              <a:spcBef>
                <a:spcPct val="30000"/>
              </a:spcBef>
              <a:defRPr sz="1200">
                <a:solidFill>
                  <a:schemeClr val="tx1"/>
                </a:solidFill>
                <a:latin typeface="Calibri" panose="020F0502020204030204" pitchFamily="34" charset="0"/>
              </a:defRPr>
            </a:lvl2pPr>
            <a:lvl3pPr marL="1166546" indent="-233309" eaLnBrk="0" hangingPunct="0">
              <a:spcBef>
                <a:spcPct val="30000"/>
              </a:spcBef>
              <a:defRPr sz="1200">
                <a:solidFill>
                  <a:schemeClr val="tx1"/>
                </a:solidFill>
                <a:latin typeface="Calibri" panose="020F0502020204030204" pitchFamily="34" charset="0"/>
              </a:defRPr>
            </a:lvl3pPr>
            <a:lvl4pPr marL="1633164" indent="-233309" eaLnBrk="0" hangingPunct="0">
              <a:spcBef>
                <a:spcPct val="30000"/>
              </a:spcBef>
              <a:defRPr sz="1200">
                <a:solidFill>
                  <a:schemeClr val="tx1"/>
                </a:solidFill>
                <a:latin typeface="Calibri" panose="020F0502020204030204" pitchFamily="34" charset="0"/>
              </a:defRPr>
            </a:lvl4pPr>
            <a:lvl5pPr marL="2099782" indent="-233309" eaLnBrk="0" hangingPunct="0">
              <a:spcBef>
                <a:spcPct val="30000"/>
              </a:spcBef>
              <a:defRPr sz="1200">
                <a:solidFill>
                  <a:schemeClr val="tx1"/>
                </a:solidFill>
                <a:latin typeface="Calibri" panose="020F0502020204030204" pitchFamily="34" charset="0"/>
              </a:defRPr>
            </a:lvl5pPr>
            <a:lvl6pPr marL="2566401" indent="-233309" eaLnBrk="0" fontAlgn="base" hangingPunct="0">
              <a:spcBef>
                <a:spcPct val="30000"/>
              </a:spcBef>
              <a:spcAft>
                <a:spcPct val="0"/>
              </a:spcAft>
              <a:defRPr sz="1200">
                <a:solidFill>
                  <a:schemeClr val="tx1"/>
                </a:solidFill>
                <a:latin typeface="Calibri" panose="020F0502020204030204" pitchFamily="34" charset="0"/>
              </a:defRPr>
            </a:lvl6pPr>
            <a:lvl7pPr marL="3033019" indent="-233309" eaLnBrk="0" fontAlgn="base" hangingPunct="0">
              <a:spcBef>
                <a:spcPct val="30000"/>
              </a:spcBef>
              <a:spcAft>
                <a:spcPct val="0"/>
              </a:spcAft>
              <a:defRPr sz="1200">
                <a:solidFill>
                  <a:schemeClr val="tx1"/>
                </a:solidFill>
                <a:latin typeface="Calibri" panose="020F0502020204030204" pitchFamily="34" charset="0"/>
              </a:defRPr>
            </a:lvl7pPr>
            <a:lvl8pPr marL="3499637" indent="-233309" eaLnBrk="0" fontAlgn="base" hangingPunct="0">
              <a:spcBef>
                <a:spcPct val="30000"/>
              </a:spcBef>
              <a:spcAft>
                <a:spcPct val="0"/>
              </a:spcAft>
              <a:defRPr sz="1200">
                <a:solidFill>
                  <a:schemeClr val="tx1"/>
                </a:solidFill>
                <a:latin typeface="Calibri" panose="020F0502020204030204" pitchFamily="34" charset="0"/>
              </a:defRPr>
            </a:lvl8pPr>
            <a:lvl9pPr marL="3966256" indent="-233309"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0F97EBB-589F-4B89-9050-0DB69D368F2C}" type="slidenum">
              <a:rPr lang="en-US" altLang="en-US">
                <a:latin typeface="Arial" panose="020B0604020202020204" pitchFamily="34" charset="0"/>
              </a:rPr>
              <a:pPr eaLnBrk="1" hangingPunct="1">
                <a:spcBef>
                  <a:spcPct val="0"/>
                </a:spcBef>
              </a:pPr>
              <a:t>31</a:t>
            </a:fld>
            <a:endParaRPr lang="en-US" altLang="en-US" dirty="0">
              <a:latin typeface="Arial" panose="020B0604020202020204" pitchFamily="34" charset="0"/>
            </a:endParaRPr>
          </a:p>
        </p:txBody>
      </p:sp>
    </p:spTree>
    <p:extLst>
      <p:ext uri="{BB962C8B-B14F-4D97-AF65-F5344CB8AC3E}">
        <p14:creationId xmlns:p14="http://schemas.microsoft.com/office/powerpoint/2010/main" val="1234423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750888"/>
            <a:ext cx="5662612" cy="3184525"/>
          </a:xfrm>
        </p:spPr>
      </p:sp>
      <p:sp>
        <p:nvSpPr>
          <p:cNvPr id="3" name="Notes Placeholder 2"/>
          <p:cNvSpPr>
            <a:spLocks noGrp="1"/>
          </p:cNvSpPr>
          <p:nvPr>
            <p:ph type="body" idx="1"/>
          </p:nvPr>
        </p:nvSpPr>
        <p:spPr>
          <a:xfrm>
            <a:off x="751913" y="4177113"/>
            <a:ext cx="6015299" cy="4888025"/>
          </a:xfrm>
        </p:spPr>
        <p:txBody>
          <a:bodyPr/>
          <a:lstStyle/>
          <a:p>
            <a:r>
              <a:rPr lang="en-US" dirty="0">
                <a:latin typeface="Helvetica" pitchFamily="2" charset="0"/>
              </a:rPr>
              <a:t>T</a:t>
            </a:r>
            <a:r>
              <a:rPr lang="en-US" baseline="0" dirty="0">
                <a:latin typeface="Helvetica" pitchFamily="2" charset="0"/>
              </a:rPr>
              <a:t>he ESAR component</a:t>
            </a:r>
            <a:r>
              <a:rPr lang="en-US" dirty="0">
                <a:latin typeface="Helvetica" pitchFamily="2" charset="0"/>
              </a:rPr>
              <a:t> of the of </a:t>
            </a:r>
            <a:r>
              <a:rPr lang="en-US" baseline="0" dirty="0">
                <a:latin typeface="Helvetica" pitchFamily="2" charset="0"/>
              </a:rPr>
              <a:t>CRAAF </a:t>
            </a:r>
            <a:r>
              <a:rPr lang="en-US" dirty="0">
                <a:latin typeface="Helvetica" pitchFamily="2" charset="0"/>
              </a:rPr>
              <a:t>can </a:t>
            </a:r>
            <a:r>
              <a:rPr lang="en-US" baseline="0" dirty="0">
                <a:latin typeface="Helvetica" pitchFamily="2" charset="0"/>
              </a:rPr>
              <a:t>include </a:t>
            </a:r>
            <a:r>
              <a:rPr lang="en-US" dirty="0">
                <a:latin typeface="Helvetica" pitchFamily="2" charset="0"/>
              </a:rPr>
              <a:t>up to five years.  The number is dependent upon when and how many times the ESAR is completed for a student.</a:t>
            </a:r>
          </a:p>
          <a:p>
            <a:endParaRPr lang="en-US" dirty="0">
              <a:latin typeface="Helvetica" pitchFamily="2" charset="0"/>
            </a:endParaRPr>
          </a:p>
          <a:p>
            <a:r>
              <a:rPr lang="en-US" dirty="0">
                <a:latin typeface="Helvetica" pitchFamily="2" charset="0"/>
              </a:rPr>
              <a:t>If the ESAR is completed early at grade 11, the folder section begins that year. </a:t>
            </a:r>
          </a:p>
          <a:p>
            <a:r>
              <a:rPr lang="en-US" dirty="0">
                <a:latin typeface="Helvetica" pitchFamily="2" charset="0"/>
              </a:rPr>
              <a:t>If not, the ESAR documentation begins at grade 12. Reminder: The ESAR is required for </a:t>
            </a:r>
            <a:r>
              <a:rPr lang="en-US" u="sng" dirty="0">
                <a:latin typeface="Helvetica" pitchFamily="2" charset="0"/>
              </a:rPr>
              <a:t>all</a:t>
            </a:r>
            <a:r>
              <a:rPr lang="en-US" dirty="0">
                <a:latin typeface="Helvetica" pitchFamily="2" charset="0"/>
              </a:rPr>
              <a:t> students at grade 12 working toward Career Readiness designation within the accountability system.</a:t>
            </a:r>
          </a:p>
          <a:p>
            <a:endParaRPr lang="en-US" baseline="0" dirty="0">
              <a:latin typeface="Helvetica" pitchFamily="2" charset="0"/>
            </a:endParaRPr>
          </a:p>
          <a:p>
            <a:r>
              <a:rPr lang="en-US" dirty="0">
                <a:latin typeface="Helvetica" pitchFamily="2" charset="0"/>
              </a:rPr>
              <a:t>If the student exits with a graduation code at the completion of grade 12, the ESAR documentation ends at that grade level. </a:t>
            </a:r>
          </a:p>
          <a:p>
            <a:endParaRPr lang="en-US" baseline="0" dirty="0">
              <a:latin typeface="Helvetica" pitchFamily="2" charset="0"/>
            </a:endParaRPr>
          </a:p>
          <a:p>
            <a:r>
              <a:rPr lang="en-US" dirty="0">
                <a:latin typeface="Helvetica" pitchFamily="2" charset="0"/>
              </a:rPr>
              <a:t>If the student does not meet benchmarks in grade 11 (if eligible for early administration) or grade 12, and continues receiving services as a grade 14 student, they may continue to be assessed on the ESAR. A section is added for each grade 14 year, until the student either meets benchmarks or exits with a graduation code.</a:t>
            </a:r>
          </a:p>
          <a:p>
            <a:endParaRPr lang="en-US" baseline="0" dirty="0"/>
          </a:p>
        </p:txBody>
      </p:sp>
      <p:sp>
        <p:nvSpPr>
          <p:cNvPr id="4" name="Slide Number Placeholder 3"/>
          <p:cNvSpPr>
            <a:spLocks noGrp="1"/>
          </p:cNvSpPr>
          <p:nvPr>
            <p:ph type="sldNum" sz="quarter" idx="10"/>
          </p:nvPr>
        </p:nvSpPr>
        <p:spPr/>
        <p:txBody>
          <a:bodyPr/>
          <a:lstStyle/>
          <a:p>
            <a:fld id="{EB17245F-C513-441D-A31F-A397F353B91F}" type="slidenum">
              <a:rPr lang="en-US" smtClean="0"/>
              <a:t>32</a:t>
            </a:fld>
            <a:endParaRPr lang="en-US" dirty="0"/>
          </a:p>
        </p:txBody>
      </p:sp>
    </p:spTree>
    <p:extLst>
      <p:ext uri="{BB962C8B-B14F-4D97-AF65-F5344CB8AC3E}">
        <p14:creationId xmlns:p14="http://schemas.microsoft.com/office/powerpoint/2010/main" val="3028997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750888"/>
            <a:ext cx="5662612" cy="3184525"/>
          </a:xfrm>
        </p:spPr>
      </p:sp>
      <p:sp>
        <p:nvSpPr>
          <p:cNvPr id="3" name="Notes Placeholder 2"/>
          <p:cNvSpPr>
            <a:spLocks noGrp="1"/>
          </p:cNvSpPr>
          <p:nvPr>
            <p:ph type="body" idx="1"/>
          </p:nvPr>
        </p:nvSpPr>
        <p:spPr>
          <a:xfrm>
            <a:off x="751913" y="4177113"/>
            <a:ext cx="6015299" cy="4888025"/>
          </a:xfrm>
        </p:spPr>
        <p:txBody>
          <a:bodyPr/>
          <a:lstStyle/>
          <a:p>
            <a:endParaRPr lang="en-US" baseline="0"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 ESAR documentation is kept each year and includes:</a:t>
            </a:r>
          </a:p>
          <a:p>
            <a:pPr marL="189323" indent="-189323">
              <a:buFont typeface="Arial" panose="020B0604020202020204" pitchFamily="34" charset="0"/>
              <a:buChar char="•"/>
            </a:pPr>
            <a:r>
              <a:rPr lang="en-US" dirty="0">
                <a:latin typeface="Helvetica" panose="020B0604020202020204" pitchFamily="34" charset="0"/>
                <a:cs typeface="Helvetica" panose="020B0604020202020204" pitchFamily="34" charset="0"/>
              </a:rPr>
              <a:t>the completed ESAR and supporting evidence</a:t>
            </a:r>
          </a:p>
          <a:p>
            <a:pPr marL="189323" indent="-189323">
              <a:buFont typeface="Arial" panose="020B0604020202020204" pitchFamily="34" charset="0"/>
              <a:buChar char="•"/>
            </a:pPr>
            <a:r>
              <a:rPr lang="en-US" dirty="0">
                <a:latin typeface="Helvetica" panose="020B0604020202020204" pitchFamily="34" charset="0"/>
                <a:cs typeface="Helvetica" panose="020B0604020202020204" pitchFamily="34" charset="0"/>
              </a:rPr>
              <a:t>anecdotal notes regarding specific student information on the ESAR; and</a:t>
            </a:r>
          </a:p>
          <a:p>
            <a:pPr marL="189323" indent="-189323">
              <a:buFont typeface="Arial" panose="020B0604020202020204" pitchFamily="34" charset="0"/>
              <a:buChar char="•"/>
            </a:pPr>
            <a:r>
              <a:rPr lang="en-US" dirty="0">
                <a:latin typeface="Helvetica" panose="020B0604020202020204" pitchFamily="34" charset="0"/>
                <a:cs typeface="Helvetica" panose="020B0604020202020204" pitchFamily="34" charset="0"/>
              </a:rPr>
              <a:t>documentation concerning the meeting to complete the record, i.e., who, where, and when. </a:t>
            </a:r>
          </a:p>
          <a:p>
            <a:endParaRPr lang="en-US" dirty="0"/>
          </a:p>
          <a:p>
            <a:endParaRPr lang="en-US" dirty="0"/>
          </a:p>
        </p:txBody>
      </p:sp>
      <p:sp>
        <p:nvSpPr>
          <p:cNvPr id="4" name="Slide Number Placeholder 3"/>
          <p:cNvSpPr>
            <a:spLocks noGrp="1"/>
          </p:cNvSpPr>
          <p:nvPr>
            <p:ph type="sldNum" sz="quarter" idx="10"/>
          </p:nvPr>
        </p:nvSpPr>
        <p:spPr/>
        <p:txBody>
          <a:bodyPr/>
          <a:lstStyle/>
          <a:p>
            <a:fld id="{EB17245F-C513-441D-A31F-A397F353B91F}" type="slidenum">
              <a:rPr lang="en-US" smtClean="0"/>
              <a:t>33</a:t>
            </a:fld>
            <a:endParaRPr lang="en-US" dirty="0"/>
          </a:p>
        </p:txBody>
      </p:sp>
    </p:spTree>
    <p:extLst>
      <p:ext uri="{BB962C8B-B14F-4D97-AF65-F5344CB8AC3E}">
        <p14:creationId xmlns:p14="http://schemas.microsoft.com/office/powerpoint/2010/main" val="2842064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Career Readiness will be reported by KDE’s Office of Career and Technical Education</a:t>
            </a:r>
            <a:r>
              <a:rPr lang="en-US" baseline="0" dirty="0">
                <a:latin typeface="Helvetica" pitchFamily="2" charset="0"/>
              </a:rPr>
              <a:t> (OCTE)</a:t>
            </a:r>
            <a:r>
              <a:rPr lang="en-US" dirty="0">
                <a:latin typeface="Helvetica" pitchFamily="2" charset="0"/>
              </a:rPr>
              <a:t>.  Therefore, personnel from the OCTE will audit CRAAFs during monitoring or review visits for Career and Technical Education  programs. At the time of the folder audit the reviewers will confirm that the supporting evidence substantiates the ratings on the ESAR items.</a:t>
            </a:r>
          </a:p>
          <a:p>
            <a:r>
              <a:rPr lang="en-US" dirty="0">
                <a:latin typeface="Helvetica" pitchFamily="2" charset="0"/>
              </a:rPr>
              <a:t> </a:t>
            </a:r>
          </a:p>
          <a:p>
            <a:r>
              <a:rPr lang="en-US" dirty="0">
                <a:latin typeface="Helvetica" pitchFamily="2" charset="0"/>
              </a:rPr>
              <a:t>At the local level DACs may choose to monitor the CRAAF to review programming and assessment compliance. This is a district level decision.</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34</a:t>
            </a:fld>
            <a:endParaRPr lang="en-US" dirty="0"/>
          </a:p>
        </p:txBody>
      </p:sp>
    </p:spTree>
    <p:extLst>
      <p:ext uri="{BB962C8B-B14F-4D97-AF65-F5344CB8AC3E}">
        <p14:creationId xmlns:p14="http://schemas.microsoft.com/office/powerpoint/2010/main" val="3060580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 QEA reports the ratings of students’ ESAR performance levels to the Kentucky Department of Education. The QEA transfers the ratings for the 30 ESAR items to Career Ready Database (CRD). The CRD is housed on the</a:t>
            </a:r>
            <a:r>
              <a:rPr lang="en-US" baseline="0" dirty="0">
                <a:latin typeface="Helvetica" pitchFamily="2" charset="0"/>
              </a:rPr>
              <a:t> </a:t>
            </a:r>
            <a:r>
              <a:rPr lang="en-US" dirty="0">
                <a:latin typeface="Helvetica" pitchFamily="2" charset="0"/>
              </a:rPr>
              <a:t>KAAP website. </a:t>
            </a:r>
          </a:p>
          <a:p>
            <a:r>
              <a:rPr lang="en-US" dirty="0">
                <a:latin typeface="Helvetica" pitchFamily="2" charset="0"/>
              </a:rPr>
              <a:t> </a:t>
            </a:r>
          </a:p>
          <a:p>
            <a:r>
              <a:rPr lang="en-US" dirty="0">
                <a:latin typeface="Helvetica" pitchFamily="2" charset="0"/>
              </a:rPr>
              <a:t>May 31, 2024 is the last day to enter scores in CRD.</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35</a:t>
            </a:fld>
            <a:endParaRPr lang="en-US" dirty="0"/>
          </a:p>
        </p:txBody>
      </p:sp>
    </p:spTree>
    <p:extLst>
      <p:ext uri="{BB962C8B-B14F-4D97-AF65-F5344CB8AC3E}">
        <p14:creationId xmlns:p14="http://schemas.microsoft.com/office/powerpoint/2010/main" val="2405133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Grade 12 and grade 14 students identified to be working towards career readiness in an alternative high school course of study or alternate assessment with completion of at least two CWEC courses are entered in the CRD by KAAP personnel.</a:t>
            </a:r>
            <a:endParaRPr lang="en-US" sz="12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r>
              <a:rPr lang="en-US" sz="1200" dirty="0">
                <a:latin typeface="Helvetica" pitchFamily="2" charset="0"/>
              </a:rPr>
              <a:t> </a:t>
            </a:r>
          </a:p>
          <a:p>
            <a:r>
              <a:rPr lang="en-US" sz="1200" b="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 grade 11 student will not appear in the CRD but may be manually entered for reporting purposes during the current school year if the student is working towards career readiness and has completed at least two CWEC courses. </a:t>
            </a:r>
            <a:r>
              <a:rPr lang="en-US" sz="1200" b="0" dirty="0">
                <a:effectLst/>
                <a:latin typeface="Helvetica" panose="020B0604020202020204" pitchFamily="34" charset="0"/>
                <a:ea typeface="Times New Roman" panose="02020603050405020304" pitchFamily="18" charset="0"/>
                <a:cs typeface="Times New Roman" panose="02020603050405020304" pitchFamily="18" charset="0"/>
              </a:rPr>
              <a:t>The process for registering a grade 11 student or an eligible student that was not previously automatically loaded in the CRD.</a:t>
            </a:r>
            <a:br>
              <a:rPr lang="en-US" sz="1200" b="0" dirty="0">
                <a:effectLst/>
                <a:latin typeface="Helvetica" panose="020B0604020202020204" pitchFamily="34" charset="0"/>
                <a:ea typeface="Times New Roman" panose="02020603050405020304" pitchFamily="18" charset="0"/>
                <a:cs typeface="Times New Roman" panose="02020603050405020304" pitchFamily="18" charset="0"/>
              </a:rPr>
            </a:br>
            <a:endParaRPr lang="en-US" sz="1200" dirty="0">
              <a:latin typeface="Helvetica" pitchFamily="2" charset="0"/>
            </a:endParaRPr>
          </a:p>
          <a:p>
            <a:pPr lvl="0"/>
            <a:r>
              <a:rPr lang="en-US" sz="1200" dirty="0">
                <a:latin typeface="Helvetica" pitchFamily="2" charset="0"/>
              </a:rPr>
              <a:t>The DAC, DoSE or district level administrator registers the student in the database then contacts Sherri</a:t>
            </a:r>
            <a:r>
              <a:rPr lang="en-US" sz="1200" baseline="0" dirty="0">
                <a:latin typeface="Helvetica" pitchFamily="2" charset="0"/>
              </a:rPr>
              <a:t> Craig</a:t>
            </a:r>
            <a:r>
              <a:rPr lang="en-US" sz="1200" dirty="0">
                <a:latin typeface="Helvetica" pitchFamily="2" charset="0"/>
              </a:rPr>
              <a:t> or Darrell Mattingly to request the student record be opened.</a:t>
            </a:r>
          </a:p>
          <a:p>
            <a:pPr lvl="0"/>
            <a:endParaRPr lang="en-US" sz="1200" dirty="0">
              <a:latin typeface="Helvetica" pitchFamily="2" charset="0"/>
            </a:endParaRPr>
          </a:p>
          <a:p>
            <a:pPr lvl="0"/>
            <a:r>
              <a:rPr lang="en-US" sz="1200" dirty="0">
                <a:latin typeface="Helvetica" pitchFamily="2" charset="0"/>
              </a:rPr>
              <a:t>Once the student record is open, scores may be entered into the CRD. </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36</a:t>
            </a:fld>
            <a:endParaRPr lang="en-US" dirty="0"/>
          </a:p>
        </p:txBody>
      </p:sp>
    </p:spTree>
    <p:extLst>
      <p:ext uri="{BB962C8B-B14F-4D97-AF65-F5344CB8AC3E}">
        <p14:creationId xmlns:p14="http://schemas.microsoft.com/office/powerpoint/2010/main" val="4073073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1193800"/>
            <a:ext cx="5038725" cy="2833688"/>
          </a:xfrm>
        </p:spPr>
      </p:sp>
      <p:sp>
        <p:nvSpPr>
          <p:cNvPr id="3" name="Notes Placeholder 2"/>
          <p:cNvSpPr>
            <a:spLocks noGrp="1"/>
          </p:cNvSpPr>
          <p:nvPr>
            <p:ph type="body" idx="1"/>
          </p:nvPr>
        </p:nvSpPr>
        <p:spPr>
          <a:xfrm>
            <a:off x="727347" y="4297340"/>
            <a:ext cx="5818768" cy="4065899"/>
          </a:xfrm>
        </p:spPr>
        <p:txBody>
          <a:bodyPr/>
          <a:lstStyle/>
          <a:p>
            <a:r>
              <a:rPr lang="en-US" sz="1200" dirty="0">
                <a:latin typeface="Helvetica" pitchFamily="2" charset="0"/>
              </a:rPr>
              <a:t>Pages 15 through 16 summarize the steps for completion of the ESAR. The QEA facilitates the process, but student instructional team members also have responsibilities.</a:t>
            </a:r>
          </a:p>
          <a:p>
            <a:endParaRPr lang="en-US" sz="1200" dirty="0">
              <a:latin typeface="Helvetica" pitchFamily="2" charset="0"/>
            </a:endParaRPr>
          </a:p>
          <a:p>
            <a:r>
              <a:rPr lang="en-US" sz="1200" dirty="0">
                <a:latin typeface="Helvetica" pitchFamily="2" charset="0"/>
              </a:rPr>
              <a:t>When school starts the QEA and instructional team members begin instruction on the EFAS-AA, document student progress, and maintain progress data in student working folder.</a:t>
            </a:r>
          </a:p>
          <a:p>
            <a:endParaRPr lang="en-US" sz="1200" dirty="0">
              <a:latin typeface="Helvetica" pitchFamily="2" charset="0"/>
            </a:endParaRPr>
          </a:p>
          <a:p>
            <a:r>
              <a:rPr lang="en-US" sz="1200" dirty="0">
                <a:latin typeface="Helvetica" pitchFamily="2" charset="0"/>
              </a:rPr>
              <a:t>The QEA must complete the ESAR training and the qualification quiz in the OTS by December 22, 2023. The ESAR quiz will close on December 22, 2023.</a:t>
            </a:r>
          </a:p>
          <a:p>
            <a:endParaRPr lang="en-US" sz="1200" dirty="0">
              <a:latin typeface="Helvetica" pitchFamily="2" charset="0"/>
            </a:endParaRPr>
          </a:p>
          <a:p>
            <a:r>
              <a:rPr lang="en-US" sz="1200" dirty="0">
                <a:latin typeface="Helvetica" pitchFamily="2" charset="0"/>
              </a:rPr>
              <a:t>The QEA prints and files the ESAR certificate in the CRAAF. Provide a copy to the BAC or DAC.</a:t>
            </a:r>
          </a:p>
          <a:p>
            <a:endParaRPr lang="en-US" sz="1200" dirty="0">
              <a:latin typeface="Helvetica" pitchFamily="2" charset="0"/>
            </a:endParaRPr>
          </a:p>
          <a:p>
            <a:r>
              <a:rPr lang="en-US" sz="1200" dirty="0">
                <a:latin typeface="Helvetica" pitchFamily="2" charset="0"/>
              </a:rPr>
              <a:t>The QEA files the Student Information Page in the CRAAF.</a:t>
            </a:r>
          </a:p>
          <a:p>
            <a:endParaRPr lang="en-US" sz="1200"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itchFamily="2" charset="0"/>
              </a:rPr>
              <a:t>The QEA and school personnel assisting with the administration of the ESAR complete Administrator Trainings and Documentation and sign nondisclosure. The QEA files a copy Administrator Trainings and Documentation and signed nondisclosure in the CRAAF. </a:t>
            </a:r>
          </a:p>
          <a:p>
            <a:pPr defTabSz="933237">
              <a:defRPr/>
            </a:pPr>
            <a:endParaRPr lang="en-US" sz="1200" dirty="0">
              <a:latin typeface="Helvetica" pitchFamily="2" charset="0"/>
            </a:endParaRPr>
          </a:p>
          <a:p>
            <a:pPr defTabSz="933237">
              <a:defRPr/>
            </a:pPr>
            <a:r>
              <a:rPr lang="en-US" sz="1200" dirty="0">
                <a:latin typeface="Helvetica" pitchFamily="2" charset="0"/>
              </a:rPr>
              <a:t>Non-school personnel who assist with the completion of the ESAR sign a nondisclosure form. The QEA files the form in the CRAAF.</a:t>
            </a:r>
          </a:p>
          <a:p>
            <a:endParaRPr lang="en-US" sz="1200" dirty="0">
              <a:latin typeface="Helvetica" pitchFamily="2" charset="0"/>
            </a:endParaRPr>
          </a:p>
          <a:p>
            <a:r>
              <a:rPr lang="en-US" sz="1200" dirty="0">
                <a:latin typeface="Helvetica" pitchFamily="2" charset="0"/>
              </a:rPr>
              <a:t>The QEA downloads the ESAR from the OTS and makes a copy for each student eligible for ESAR administration.</a:t>
            </a:r>
          </a:p>
          <a:p>
            <a:r>
              <a:rPr lang="en-US" sz="1200" dirty="0">
                <a:latin typeface="Helvetica" pitchFamily="2" charset="0"/>
              </a:rPr>
              <a:t>The QEA completes the ESAR demographic information for each student.</a:t>
            </a:r>
          </a:p>
          <a:p>
            <a:endParaRPr lang="en-US" sz="1100" dirty="0">
              <a:latin typeface="Helvetica" pitchFamily="2" charset="0"/>
            </a:endParaRPr>
          </a:p>
          <a:p>
            <a:endParaRPr lang="en-US" dirty="0">
              <a:latin typeface="Helvetica" pitchFamily="2"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37</a:t>
            </a:fld>
            <a:endParaRPr lang="en-US" dirty="0"/>
          </a:p>
        </p:txBody>
      </p:sp>
    </p:spTree>
    <p:extLst>
      <p:ext uri="{BB962C8B-B14F-4D97-AF65-F5344CB8AC3E}">
        <p14:creationId xmlns:p14="http://schemas.microsoft.com/office/powerpoint/2010/main" val="2776706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During the school year the QEA and Instructional Team Members continue instruction on the EFAS-AA , document student progress and maintain progress data in the student working folder.</a:t>
            </a:r>
          </a:p>
          <a:p>
            <a:pPr lvl="0"/>
            <a:endParaRPr lang="en-US" dirty="0">
              <a:latin typeface="Helvetica" pitchFamily="2" charset="0"/>
            </a:endParaRPr>
          </a:p>
          <a:p>
            <a:pPr lvl="0"/>
            <a:r>
              <a:rPr lang="en-US" dirty="0">
                <a:latin typeface="Helvetica" pitchFamily="2" charset="0"/>
              </a:rPr>
              <a:t>The QEA rates ESAR items, based on supporting evidence. </a:t>
            </a:r>
          </a:p>
          <a:p>
            <a:pPr lvl="0"/>
            <a:endParaRPr lang="en-US" dirty="0">
              <a:latin typeface="Helvetica" pitchFamily="2" charset="0"/>
            </a:endParaRPr>
          </a:p>
          <a:p>
            <a:pPr lvl="0"/>
            <a:r>
              <a:rPr lang="en-US" dirty="0">
                <a:latin typeface="Helvetica" pitchFamily="2" charset="0"/>
              </a:rPr>
              <a:t>Throughout</a:t>
            </a:r>
            <a:r>
              <a:rPr lang="en-US" baseline="0" dirty="0">
                <a:latin typeface="Helvetica" pitchFamily="2" charset="0"/>
              </a:rPr>
              <a:t> the year </a:t>
            </a:r>
            <a:r>
              <a:rPr lang="en-US" dirty="0">
                <a:latin typeface="Helvetica" pitchFamily="2" charset="0"/>
              </a:rPr>
              <a:t>QEA consults with other team members, who may provide supporting evidence.</a:t>
            </a:r>
          </a:p>
          <a:p>
            <a:pPr lvl="0"/>
            <a:endParaRPr lang="en-US" dirty="0">
              <a:latin typeface="Helvetica" pitchFamily="2" charset="0"/>
            </a:endParaRPr>
          </a:p>
          <a:p>
            <a:pPr lvl="0"/>
            <a:r>
              <a:rPr lang="en-US" dirty="0">
                <a:latin typeface="Helvetica" pitchFamily="2" charset="0"/>
              </a:rPr>
              <a:t>The QEA keeps the ESAR and supporting evidence in the CRAAF, within a secure location when not in use.</a:t>
            </a:r>
          </a:p>
          <a:p>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38</a:t>
            </a:fld>
            <a:endParaRPr lang="en-US" dirty="0"/>
          </a:p>
        </p:txBody>
      </p:sp>
    </p:spTree>
    <p:extLst>
      <p:ext uri="{BB962C8B-B14F-4D97-AF65-F5344CB8AC3E}">
        <p14:creationId xmlns:p14="http://schemas.microsoft.com/office/powerpoint/2010/main" val="1798511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During the instructional team meeting, or other meetings if needed, the QEA reviews the ESAR directions with instructional team members. Together the team reviews all standards and test items for common understanding.</a:t>
            </a:r>
          </a:p>
          <a:p>
            <a:pPr lvl="0"/>
            <a:endParaRPr lang="en-US" dirty="0">
              <a:latin typeface="Helvetica" pitchFamily="2" charset="0"/>
            </a:endParaRPr>
          </a:p>
          <a:p>
            <a:pPr lvl="0"/>
            <a:r>
              <a:rPr lang="en-US" dirty="0">
                <a:latin typeface="Helvetica" pitchFamily="2" charset="0"/>
              </a:rPr>
              <a:t>Then instructional team members discuss each test item and supporting evidence. They jointly decide how the student’s performance on each item should be scored, either as a 0, 1, or 2.</a:t>
            </a:r>
          </a:p>
          <a:p>
            <a:pPr lvl="0"/>
            <a:endParaRPr lang="en-US" dirty="0">
              <a:latin typeface="Helvetica" pitchFamily="2" charset="0"/>
            </a:endParaRPr>
          </a:p>
          <a:p>
            <a:pPr lvl="0"/>
            <a:r>
              <a:rPr lang="en-US" dirty="0">
                <a:latin typeface="Helvetica" pitchFamily="2" charset="0"/>
              </a:rPr>
              <a:t>The QEA documents the ratings and gathers the supporting evidence for each test item.</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39</a:t>
            </a:fld>
            <a:endParaRPr lang="en-US" dirty="0"/>
          </a:p>
        </p:txBody>
      </p:sp>
    </p:spTree>
    <p:extLst>
      <p:ext uri="{BB962C8B-B14F-4D97-AF65-F5344CB8AC3E}">
        <p14:creationId xmlns:p14="http://schemas.microsoft.com/office/powerpoint/2010/main" val="184477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There are two ways for students to demonstrate Postsecondary Readiness within Kentucky’s accountability system. Students must earn a high school diploma or be classified as a grade 12 non-graduate</a:t>
            </a:r>
            <a:r>
              <a:rPr lang="en-US" baseline="0" dirty="0">
                <a:latin typeface="Helvetica" pitchFamily="2" charset="0"/>
              </a:rPr>
              <a:t> </a:t>
            </a:r>
            <a:r>
              <a:rPr lang="en-US" b="1" u="sng" baseline="0" dirty="0">
                <a:latin typeface="Helvetica" pitchFamily="2" charset="0"/>
              </a:rPr>
              <a:t>AND</a:t>
            </a:r>
            <a:r>
              <a:rPr lang="en-US" dirty="0">
                <a:latin typeface="Helvetica" pitchFamily="2" charset="0"/>
              </a:rPr>
              <a:t> meet the requirements</a:t>
            </a:r>
            <a:r>
              <a:rPr lang="en-US" baseline="0" dirty="0">
                <a:latin typeface="Helvetica" pitchFamily="2" charset="0"/>
              </a:rPr>
              <a:t> of </a:t>
            </a:r>
            <a:r>
              <a:rPr lang="en-US" b="1" u="sng" baseline="0" dirty="0">
                <a:latin typeface="Helvetica" pitchFamily="2" charset="0"/>
              </a:rPr>
              <a:t>ONE</a:t>
            </a:r>
            <a:r>
              <a:rPr lang="en-US" baseline="0" dirty="0">
                <a:latin typeface="Helvetica" pitchFamily="2" charset="0"/>
              </a:rPr>
              <a:t> type of readiness, A</a:t>
            </a:r>
            <a:r>
              <a:rPr lang="en-US" dirty="0">
                <a:latin typeface="Helvetica" pitchFamily="2" charset="0"/>
              </a:rPr>
              <a:t>cademic Readiness or Career Readiness.</a:t>
            </a:r>
          </a:p>
          <a:p>
            <a:endParaRPr lang="en-US" dirty="0">
              <a:latin typeface="Helvetica" pitchFamily="2" charset="0"/>
            </a:endParaRPr>
          </a:p>
          <a:p>
            <a:r>
              <a:rPr lang="en-US" dirty="0">
                <a:latin typeface="Helvetica" pitchFamily="2" charset="0"/>
              </a:rPr>
              <a:t>In alignment with the regular assessment, the achievement of career readiness is not mandatory. The accountability system allows for meeting the requirements of academic readiness </a:t>
            </a:r>
            <a:r>
              <a:rPr lang="en-US" b="1" u="sng" dirty="0">
                <a:latin typeface="Helvetica" pitchFamily="2" charset="0"/>
              </a:rPr>
              <a:t>OR</a:t>
            </a:r>
            <a:r>
              <a:rPr lang="en-US" dirty="0">
                <a:latin typeface="Helvetica" pitchFamily="2" charset="0"/>
              </a:rPr>
              <a:t> career readiness. However, school districts </a:t>
            </a:r>
            <a:r>
              <a:rPr lang="en-US" b="1" u="sng" dirty="0">
                <a:latin typeface="Helvetica" pitchFamily="2" charset="0"/>
              </a:rPr>
              <a:t>must</a:t>
            </a:r>
            <a:r>
              <a:rPr lang="en-US" dirty="0">
                <a:latin typeface="Helvetica" pitchFamily="2" charset="0"/>
              </a:rPr>
              <a:t> provide students opportunity and access to work toward career readiness. This includes students participating in the alternate assessment.</a:t>
            </a:r>
          </a:p>
          <a:p>
            <a:endParaRPr lang="en-US" dirty="0"/>
          </a:p>
          <a:p>
            <a:pPr marL="182209" indent="-182209">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dirty="0"/>
          </a:p>
        </p:txBody>
      </p:sp>
    </p:spTree>
    <p:extLst>
      <p:ext uri="{BB962C8B-B14F-4D97-AF65-F5344CB8AC3E}">
        <p14:creationId xmlns:p14="http://schemas.microsoft.com/office/powerpoint/2010/main" val="3128881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After the assessment, the QEA reviews the completed ESAR to ensure that all items have been marked.  The QEA then stores the finalized ESAR and supporting evidence in the CRAAF within a secure location. </a:t>
            </a:r>
          </a:p>
          <a:p>
            <a:endParaRPr lang="en-US" dirty="0">
              <a:latin typeface="Helvetica" pitchFamily="2" charset="0"/>
            </a:endParaRPr>
          </a:p>
          <a:p>
            <a:pPr lvl="0"/>
            <a:r>
              <a:rPr lang="en-US" dirty="0">
                <a:latin typeface="Helvetica" pitchFamily="2" charset="0"/>
              </a:rPr>
              <a:t>By</a:t>
            </a:r>
            <a:r>
              <a:rPr lang="en-US" baseline="0" dirty="0">
                <a:latin typeface="Helvetica" pitchFamily="2" charset="0"/>
              </a:rPr>
              <a:t> </a:t>
            </a:r>
            <a:r>
              <a:rPr lang="en-US" dirty="0">
                <a:latin typeface="Helvetica" pitchFamily="2" charset="0"/>
              </a:rPr>
              <a:t>May 31, 2024, the QEA must transfer the ratings of student performance to the CRD housed on the KAAP website.</a:t>
            </a:r>
          </a:p>
          <a:p>
            <a:br>
              <a:rPr lang="en-US" b="1" dirty="0"/>
            </a:b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40</a:t>
            </a:fld>
            <a:endParaRPr lang="en-US" dirty="0"/>
          </a:p>
        </p:txBody>
      </p:sp>
    </p:spTree>
    <p:extLst>
      <p:ext uri="{BB962C8B-B14F-4D97-AF65-F5344CB8AC3E}">
        <p14:creationId xmlns:p14="http://schemas.microsoft.com/office/powerpoint/2010/main" val="3977938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This concludes the ESAR training module. You may complete the ESAR qualification quiz on the KAAP website. </a:t>
            </a:r>
          </a:p>
          <a:p>
            <a:r>
              <a:rPr lang="en-US" dirty="0">
                <a:latin typeface="Helvetica" pitchFamily="2" charset="0"/>
              </a:rPr>
              <a:t>Review the ESAR Administration Guide if needed, before accessing the quiz.</a:t>
            </a:r>
          </a:p>
          <a:p>
            <a:endParaRPr lang="en-US" dirty="0">
              <a:latin typeface="Helvetica" pitchFamily="2" charset="0"/>
            </a:endParaRPr>
          </a:p>
          <a:p>
            <a:r>
              <a:rPr lang="en-US" dirty="0">
                <a:latin typeface="Helvetica" pitchFamily="2" charset="0"/>
              </a:rPr>
              <a:t>You have three opportunities to pass the quiz. Upon the third unsuccessful attempt you will be locked out of the CRD system and must notify your DAC, DoSE or </a:t>
            </a:r>
            <a:r>
              <a:rPr lang="en-US" altLang="en-US" dirty="0">
                <a:latin typeface="Helvetica" pitchFamily="2" charset="0"/>
              </a:rPr>
              <a:t>district level administrator. </a:t>
            </a:r>
          </a:p>
          <a:p>
            <a:endParaRPr lang="en-US" dirty="0">
              <a:latin typeface="Helvetica" pitchFamily="2" charset="0"/>
            </a:endParaRPr>
          </a:p>
          <a:p>
            <a:r>
              <a:rPr lang="en-US" dirty="0">
                <a:latin typeface="Helvetica" pitchFamily="2" charset="0"/>
              </a:rPr>
              <a:t>The ESAR qualification quiz closes Dec. </a:t>
            </a:r>
            <a:r>
              <a:rPr lang="en-US">
                <a:latin typeface="Helvetica" pitchFamily="2" charset="0"/>
              </a:rPr>
              <a:t>22, 2023.</a:t>
            </a:r>
            <a:endParaRPr lang="en-US" dirty="0">
              <a:latin typeface="Helvetica" pitchFamily="2" charset="0"/>
            </a:endParaRPr>
          </a:p>
          <a:p>
            <a:endParaRPr lang="en-US" dirty="0">
              <a:latin typeface="Helvetica" pitchFamily="2" charset="0"/>
            </a:endParaRPr>
          </a:p>
          <a:p>
            <a:r>
              <a:rPr lang="en-US" dirty="0">
                <a:latin typeface="Helvetica" pitchFamily="2" charset="0"/>
              </a:rPr>
              <a:t>Upon successful</a:t>
            </a:r>
            <a:r>
              <a:rPr lang="en-US" baseline="0" dirty="0">
                <a:latin typeface="Helvetica" pitchFamily="2" charset="0"/>
              </a:rPr>
              <a:t> completion of the quiz, y</a:t>
            </a:r>
            <a:r>
              <a:rPr lang="en-US" dirty="0">
                <a:latin typeface="Helvetica" pitchFamily="2" charset="0"/>
              </a:rPr>
              <a:t>ou will be granted access to the ESAR.</a:t>
            </a:r>
          </a:p>
          <a:p>
            <a:endParaRPr lang="en-US" dirty="0">
              <a:latin typeface="Helvetica" pitchFamily="2" charset="0"/>
            </a:endParaRPr>
          </a:p>
          <a:p>
            <a:r>
              <a:rPr lang="en-US" dirty="0">
                <a:latin typeface="Helvetica" pitchFamily="2" charset="0"/>
              </a:rPr>
              <a:t>Best</a:t>
            </a:r>
            <a:r>
              <a:rPr lang="en-US" baseline="0" dirty="0">
                <a:latin typeface="Helvetica" pitchFamily="2" charset="0"/>
              </a:rPr>
              <a:t> wishes on the quiz and for the 2023-24 school year.</a:t>
            </a:r>
            <a:endParaRPr lang="en-US" dirty="0">
              <a:latin typeface="Helvetica" pitchFamily="2" charset="0"/>
            </a:endParaRPr>
          </a:p>
          <a:p>
            <a:pPr defTabSz="951020">
              <a:defRPr/>
            </a:pPr>
            <a:endParaRPr lang="en-US" dirty="0">
              <a:solidFill>
                <a:srgbClr val="FF0000"/>
              </a:solidFill>
              <a:latin typeface="Helvetica" pitchFamily="2" charset="0"/>
            </a:endParaRPr>
          </a:p>
          <a:p>
            <a:endParaRPr lang="en-US" dirty="0">
              <a:latin typeface="Helvetica" pitchFamily="2"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41</a:t>
            </a:fld>
            <a:endParaRPr lang="en-US" dirty="0"/>
          </a:p>
        </p:txBody>
      </p:sp>
    </p:spTree>
    <p:extLst>
      <p:ext uri="{BB962C8B-B14F-4D97-AF65-F5344CB8AC3E}">
        <p14:creationId xmlns:p14="http://schemas.microsoft.com/office/powerpoint/2010/main" val="347631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 ESAR is a rating scale that assesses student demonstration of skills linked to the </a:t>
            </a:r>
            <a:r>
              <a:rPr lang="en-US" i="1" dirty="0">
                <a:latin typeface="Helvetica" pitchFamily="2" charset="0"/>
              </a:rPr>
              <a:t>Employability and Foundations Academic Standards-Alternate Assessment</a:t>
            </a:r>
            <a:r>
              <a:rPr lang="en-US" dirty="0">
                <a:latin typeface="Helvetica" pitchFamily="2" charset="0"/>
              </a:rPr>
              <a:t>, typically</a:t>
            </a:r>
            <a:r>
              <a:rPr lang="en-US" baseline="0" dirty="0">
                <a:latin typeface="Helvetica" pitchFamily="2" charset="0"/>
              </a:rPr>
              <a:t> referred to as </a:t>
            </a:r>
            <a:r>
              <a:rPr lang="en-US" dirty="0">
                <a:latin typeface="Helvetica" pitchFamily="2" charset="0"/>
              </a:rPr>
              <a:t>the (EFAS-AA) .</a:t>
            </a:r>
          </a:p>
          <a:p>
            <a:endParaRPr lang="en-US" dirty="0">
              <a:latin typeface="Helvetica" pitchFamily="2" charset="0"/>
            </a:endParaRPr>
          </a:p>
          <a:p>
            <a:r>
              <a:rPr lang="en-US" dirty="0">
                <a:latin typeface="Helvetica" pitchFamily="2" charset="0"/>
              </a:rPr>
              <a:t>The standards within</a:t>
            </a:r>
            <a:r>
              <a:rPr lang="en-US" baseline="0" dirty="0">
                <a:latin typeface="Helvetica" pitchFamily="2" charset="0"/>
              </a:rPr>
              <a:t> the EFAS-AA </a:t>
            </a:r>
            <a:r>
              <a:rPr lang="en-US" dirty="0">
                <a:latin typeface="Helvetica" pitchFamily="2" charset="0"/>
              </a:rPr>
              <a:t>align with a subset of the standards assessed by the Career and Technical Education (CTE ) End-of-Program (EOP) Assessment for articulated credit and the CTE Pathway Standards Documents. The EFAS-AA standards are included in Appendix A of the administration guide.</a:t>
            </a:r>
          </a:p>
          <a:p>
            <a:endParaRPr lang="en-US" strike="sngStrike" dirty="0">
              <a:latin typeface="Helvetica" pitchFamily="2" charset="0"/>
            </a:endParaRPr>
          </a:p>
          <a:p>
            <a:pPr defTabSz="933237">
              <a:defRPr/>
            </a:pPr>
            <a:r>
              <a:rPr lang="en-US" dirty="0">
                <a:latin typeface="Helvetica" pitchFamily="2" charset="0"/>
              </a:rPr>
              <a:t>The ESAR includes 30 items. </a:t>
            </a:r>
          </a:p>
          <a:p>
            <a:endParaRPr lang="en-US" strike="sngStrike" dirty="0"/>
          </a:p>
          <a:p>
            <a:r>
              <a:rPr lang="en-US" dirty="0"/>
              <a:t>.</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dirty="0"/>
          </a:p>
        </p:txBody>
      </p:sp>
    </p:spTree>
    <p:extLst>
      <p:ext uri="{BB962C8B-B14F-4D97-AF65-F5344CB8AC3E}">
        <p14:creationId xmlns:p14="http://schemas.microsoft.com/office/powerpoint/2010/main" val="17502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 ESAR is administered to all 12</a:t>
            </a:r>
            <a:r>
              <a:rPr lang="en-US" baseline="30000" dirty="0">
                <a:latin typeface="Helvetica" pitchFamily="2" charset="0"/>
              </a:rPr>
              <a:t>th </a:t>
            </a:r>
            <a:r>
              <a:rPr lang="en-US" dirty="0">
                <a:latin typeface="Helvetica" pitchFamily="2" charset="0"/>
              </a:rPr>
              <a:t>grade students working toward achievement of career readiness status within the Postsecondary Readiness component of Kentucky’s accountability system.</a:t>
            </a:r>
          </a:p>
          <a:p>
            <a:endParaRPr lang="en-US" dirty="0">
              <a:latin typeface="Helvetica" pitchFamily="2" charset="0"/>
            </a:endParaRPr>
          </a:p>
          <a:p>
            <a:r>
              <a:rPr lang="en-US" dirty="0">
                <a:latin typeface="Helvetica" pitchFamily="2" charset="0"/>
              </a:rPr>
              <a:t>“Working toward” means the student has completed the coursework leading to the Career Work Experience Certification (CWEC) or is in the process of completing the courses. The courses are documented on the student’s multi-year course of study and transcript.</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6</a:t>
            </a:fld>
            <a:endParaRPr lang="en-US" dirty="0"/>
          </a:p>
        </p:txBody>
      </p:sp>
    </p:spTree>
    <p:extLst>
      <p:ext uri="{BB962C8B-B14F-4D97-AF65-F5344CB8AC3E}">
        <p14:creationId xmlns:p14="http://schemas.microsoft.com/office/powerpoint/2010/main" val="291791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A student in grade 11 may be assessed early if the student has completed the first two (2) courses leading to the CWEC and is scheduled to complete the remaining two courses before graduation.</a:t>
            </a:r>
          </a:p>
          <a:p>
            <a:r>
              <a:rPr lang="en-US" dirty="0">
                <a:latin typeface="Helvetica" pitchFamily="2" charset="0"/>
              </a:rPr>
              <a:t> </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7</a:t>
            </a:fld>
            <a:endParaRPr lang="en-US" dirty="0"/>
          </a:p>
        </p:txBody>
      </p:sp>
    </p:spTree>
    <p:extLst>
      <p:ext uri="{BB962C8B-B14F-4D97-AF65-F5344CB8AC3E}">
        <p14:creationId xmlns:p14="http://schemas.microsoft.com/office/powerpoint/2010/main" val="1884061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This slide shows coursework</a:t>
            </a:r>
            <a:r>
              <a:rPr lang="en-US" baseline="0" dirty="0">
                <a:latin typeface="Helvetica" pitchFamily="2" charset="0"/>
              </a:rPr>
              <a:t> leading to the CWEC</a:t>
            </a:r>
            <a:r>
              <a:rPr lang="en-US" dirty="0">
                <a:latin typeface="Helvetica" pitchFamily="2" charset="0"/>
              </a:rPr>
              <a:t> and</a:t>
            </a:r>
            <a:r>
              <a:rPr lang="en-US" baseline="0" dirty="0">
                <a:latin typeface="Helvetica" pitchFamily="2" charset="0"/>
              </a:rPr>
              <a:t> the conditions for early ESAR assessment of students in grade 11.</a:t>
            </a:r>
          </a:p>
          <a:p>
            <a:endParaRPr lang="en-US" baseline="0" dirty="0">
              <a:latin typeface="Helvetica" pitchFamily="2" charset="0"/>
            </a:endParaRPr>
          </a:p>
          <a:p>
            <a:r>
              <a:rPr lang="en-US" baseline="0" dirty="0">
                <a:latin typeface="Helvetica" pitchFamily="2" charset="0"/>
              </a:rPr>
              <a:t>The requirement </a:t>
            </a:r>
            <a:r>
              <a:rPr lang="en-US" dirty="0">
                <a:latin typeface="Helvetica" pitchFamily="2" charset="0"/>
              </a:rPr>
              <a:t>means the student has already taken Developing Career Options and Developing Leadership Skills, as indicated on the student high school transcript, and before graduation will complete Experience in Workplace Principles and Individualized Career Work Experience.</a:t>
            </a:r>
          </a:p>
          <a:p>
            <a:endParaRPr lang="en-US" dirty="0">
              <a:latin typeface="Helvetica" pitchFamily="2" charset="0"/>
            </a:endParaRPr>
          </a:p>
        </p:txBody>
      </p:sp>
      <p:sp>
        <p:nvSpPr>
          <p:cNvPr id="4" name="Slide Number Placeholder 3"/>
          <p:cNvSpPr>
            <a:spLocks noGrp="1"/>
          </p:cNvSpPr>
          <p:nvPr>
            <p:ph type="sldNum" sz="quarter" idx="10"/>
          </p:nvPr>
        </p:nvSpPr>
        <p:spPr/>
        <p:txBody>
          <a:bodyPr/>
          <a:lstStyle/>
          <a:p>
            <a:fld id="{EB6D4095-2C6D-4130-AC4F-5AE2995198B4}" type="slidenum">
              <a:rPr lang="en-US" smtClean="0"/>
              <a:t>8</a:t>
            </a:fld>
            <a:endParaRPr lang="en-US" dirty="0"/>
          </a:p>
        </p:txBody>
      </p:sp>
    </p:spTree>
    <p:extLst>
      <p:ext uri="{BB962C8B-B14F-4D97-AF65-F5344CB8AC3E}">
        <p14:creationId xmlns:p14="http://schemas.microsoft.com/office/powerpoint/2010/main" val="209036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A grade 14 student has continued opportunity for assessment on the ESAR, if the benchmark has not been met previously at grades 11 or 12. </a:t>
            </a:r>
          </a:p>
          <a:p>
            <a:r>
              <a:rPr lang="en-US" dirty="0">
                <a:latin typeface="Helvetica" pitchFamily="2" charset="0"/>
              </a:rPr>
              <a:t> </a:t>
            </a:r>
          </a:p>
          <a:p>
            <a:r>
              <a:rPr lang="en-US" dirty="0">
                <a:latin typeface="Helvetica" pitchFamily="2" charset="0"/>
              </a:rPr>
              <a:t>NOTE: The ESAR is </a:t>
            </a:r>
            <a:r>
              <a:rPr lang="en-US" b="1" u="sng" dirty="0">
                <a:latin typeface="Helvetica" pitchFamily="2" charset="0"/>
              </a:rPr>
              <a:t>NOT</a:t>
            </a:r>
            <a:r>
              <a:rPr lang="en-US" dirty="0">
                <a:latin typeface="Helvetica" pitchFamily="2" charset="0"/>
              </a:rPr>
              <a:t> administered to students with a graduation code.</a:t>
            </a:r>
          </a:p>
          <a:p>
            <a:endParaRPr lang="en-US" dirty="0">
              <a:latin typeface="Helvetica" pitchFamily="2" charset="0"/>
            </a:endParaRPr>
          </a:p>
          <a:p>
            <a:endParaRPr lang="en-US" dirty="0"/>
          </a:p>
          <a:p>
            <a:endParaRPr lang="en-US" dirty="0">
              <a:solidFill>
                <a:srgbClr val="FF0000"/>
              </a:solidFill>
            </a:endParaRP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9</a:t>
            </a:fld>
            <a:endParaRPr lang="en-US" dirty="0"/>
          </a:p>
        </p:txBody>
      </p:sp>
    </p:spTree>
    <p:extLst>
      <p:ext uri="{BB962C8B-B14F-4D97-AF65-F5344CB8AC3E}">
        <p14:creationId xmlns:p14="http://schemas.microsoft.com/office/powerpoint/2010/main" val="1343605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10/3/2023</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10/3/2023</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10/3/2023</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849809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1405459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30851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10/3/2023</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10/3/2023</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10/3/2023</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10/3/2023</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10/3/2023</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10/3/2023</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10/3/2023</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10/3/2023</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10/3/2023</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ducation.ky.gov/CTE/cter/Documents/ESAR_Admin_Guide.pdf"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ducation.ky.gov/AA/distsupp/Documents/Nondisclosure%20Form.pdf"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kaap.hdi.uky.edu/OTS/OTS/Default.aspx"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72573" y="-8853"/>
            <a:ext cx="9518701" cy="2387600"/>
          </a:xfrm>
        </p:spPr>
        <p:txBody>
          <a:bodyPr>
            <a:normAutofit/>
          </a:bodyPr>
          <a:lstStyle/>
          <a:p>
            <a:r>
              <a:rPr lang="en-US" dirty="0"/>
              <a:t>Employability Skills Attainment Record (ESAR)</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972573" y="2601118"/>
            <a:ext cx="9144000" cy="2715599"/>
          </a:xfrm>
        </p:spPr>
        <p:txBody>
          <a:bodyPr>
            <a:normAutofit/>
          </a:bodyPr>
          <a:lstStyle/>
          <a:p>
            <a:r>
              <a:rPr lang="en-US" sz="4400" dirty="0"/>
              <a:t>Administration Guide Training</a:t>
            </a:r>
          </a:p>
          <a:p>
            <a:endParaRPr lang="en-US" sz="3200" dirty="0">
              <a:latin typeface="Helvetica" pitchFamily="2" charset="0"/>
            </a:endParaRPr>
          </a:p>
          <a:p>
            <a:r>
              <a:rPr lang="en-US" sz="2800" dirty="0">
                <a:latin typeface="Helvetica" pitchFamily="2" charset="0"/>
              </a:rPr>
              <a:t>Kentucky Alternate Assessment</a:t>
            </a:r>
          </a:p>
          <a:p>
            <a:r>
              <a:rPr lang="en-US" sz="2800" dirty="0">
                <a:latin typeface="Helvetica" pitchFamily="2" charset="0"/>
              </a:rPr>
              <a:t>School Year 2023-24</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35" y="257216"/>
            <a:ext cx="8375943" cy="967427"/>
          </a:xfrm>
          <a:ln w="41275">
            <a:noFill/>
          </a:ln>
        </p:spPr>
        <p:txBody>
          <a:bodyPr>
            <a:noAutofit/>
          </a:bodyPr>
          <a:lstStyle/>
          <a:p>
            <a:r>
              <a:rPr lang="en-US" sz="4000" b="1" dirty="0">
                <a:latin typeface="Helvetica" pitchFamily="2" charset="0"/>
              </a:rPr>
              <a:t>Accountability Reporting pp. 4-5</a:t>
            </a:r>
          </a:p>
        </p:txBody>
      </p:sp>
      <p:sp>
        <p:nvSpPr>
          <p:cNvPr id="3" name="Content Placeholder 2"/>
          <p:cNvSpPr>
            <a:spLocks noGrp="1"/>
          </p:cNvSpPr>
          <p:nvPr>
            <p:ph idx="1"/>
          </p:nvPr>
        </p:nvSpPr>
        <p:spPr>
          <a:xfrm>
            <a:off x="283935" y="1262743"/>
            <a:ext cx="11624129" cy="5206999"/>
          </a:xfrm>
        </p:spPr>
        <p:txBody>
          <a:bodyPr>
            <a:normAutofit/>
          </a:bodyPr>
          <a:lstStyle/>
          <a:p>
            <a:pPr marL="463550" indent="-463550"/>
            <a:r>
              <a:rPr lang="en-US" sz="3600" b="0" dirty="0">
                <a:effectLst/>
                <a:latin typeface="Helvetica" panose="020B0604020202020204" pitchFamily="34" charset="0"/>
                <a:ea typeface="Calibri" panose="020F0502020204030204" pitchFamily="34" charset="0"/>
                <a:cs typeface="Times New Roman" panose="02020603050405020304" pitchFamily="18" charset="0"/>
              </a:rPr>
              <a:t>A student will be included in accountability reporting </a:t>
            </a:r>
          </a:p>
          <a:p>
            <a:pPr marL="920750" lvl="2" indent="-463550">
              <a:buFont typeface="Courier New" panose="02070309020205020404" pitchFamily="49" charset="0"/>
              <a:buChar char="o"/>
            </a:pPr>
            <a:r>
              <a:rPr lang="en-US" sz="3200" b="0" dirty="0">
                <a:effectLst/>
                <a:latin typeface="Helvetica" panose="020B0604020202020204" pitchFamily="34" charset="0"/>
                <a:ea typeface="Calibri" panose="020F0502020204030204" pitchFamily="34" charset="0"/>
                <a:cs typeface="Times New Roman" panose="02020603050405020304" pitchFamily="18" charset="0"/>
              </a:rPr>
              <a:t>at grade 12; and</a:t>
            </a:r>
          </a:p>
          <a:p>
            <a:pPr marL="920750" lvl="2" indent="-463550">
              <a:buFont typeface="Courier New" panose="02070309020205020404" pitchFamily="49" charset="0"/>
              <a:buChar char="o"/>
            </a:pPr>
            <a:r>
              <a:rPr lang="en-US" sz="3200" b="0" dirty="0">
                <a:effectLst/>
                <a:latin typeface="Helvetica" panose="020B0604020202020204" pitchFamily="34" charset="0"/>
                <a:ea typeface="Calibri" panose="020F0502020204030204" pitchFamily="34" charset="0"/>
                <a:cs typeface="Times New Roman" panose="02020603050405020304" pitchFamily="18" charset="0"/>
              </a:rPr>
              <a:t>the year of high school exit with a graduation code, </a:t>
            </a:r>
            <a:r>
              <a:rPr lang="en-US" sz="3200" dirty="0">
                <a:latin typeface="Helvetica" panose="020B0604020202020204" pitchFamily="34" charset="0"/>
                <a:ea typeface="Calibri" panose="020F0502020204030204" pitchFamily="34" charset="0"/>
                <a:cs typeface="Times New Roman" panose="02020603050405020304" pitchFamily="18" charset="0"/>
              </a:rPr>
              <a:t>i</a:t>
            </a:r>
            <a:r>
              <a:rPr lang="en-US" sz="3200" b="0" dirty="0">
                <a:effectLst/>
                <a:latin typeface="Helvetica" panose="020B0604020202020204" pitchFamily="34" charset="0"/>
                <a:ea typeface="Calibri" panose="020F0502020204030204" pitchFamily="34" charset="0"/>
                <a:cs typeface="Times New Roman" panose="02020603050405020304" pitchFamily="18" charset="0"/>
              </a:rPr>
              <a:t>f the student returns at grade 14 and continues to pursue postsecondary readiness</a:t>
            </a:r>
          </a:p>
          <a:p>
            <a:pPr marL="463550" indent="-463550"/>
            <a:r>
              <a:rPr lang="en-US" sz="3600" dirty="0">
                <a:latin typeface="Helvetica" pitchFamily="2" charset="0"/>
              </a:rPr>
              <a:t>Assessed at multiple grades</a:t>
            </a:r>
          </a:p>
          <a:p>
            <a:pPr marL="920750" lvl="2" indent="-463550">
              <a:buFont typeface="Courier New" panose="02070309020205020404" pitchFamily="49" charset="0"/>
              <a:buChar char="o"/>
            </a:pPr>
            <a:r>
              <a:rPr lang="en-US" sz="3200" dirty="0">
                <a:latin typeface="Helvetica" pitchFamily="2" charset="0"/>
              </a:rPr>
              <a:t>Scores stored by OCTE until exit with graduation code</a:t>
            </a:r>
          </a:p>
          <a:p>
            <a:pPr marL="920750" lvl="2" indent="-463550">
              <a:buFont typeface="Courier New" panose="02070309020205020404" pitchFamily="49" charset="0"/>
              <a:buChar char="o"/>
            </a:pPr>
            <a:r>
              <a:rPr lang="en-US" sz="3200" dirty="0">
                <a:latin typeface="Helvetica" pitchFamily="2" charset="0"/>
              </a:rPr>
              <a:t>Highest score selected for accountability</a:t>
            </a:r>
          </a:p>
        </p:txBody>
      </p:sp>
    </p:spTree>
    <p:extLst>
      <p:ext uri="{BB962C8B-B14F-4D97-AF65-F5344CB8AC3E}">
        <p14:creationId xmlns:p14="http://schemas.microsoft.com/office/powerpoint/2010/main" val="178607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Helvetica" pitchFamily="2" charset="0"/>
              </a:rPr>
              <a:t>ESAR</a:t>
            </a:r>
            <a:r>
              <a:rPr lang="en-US" sz="4000" dirty="0">
                <a:latin typeface="Helvetica" pitchFamily="2" charset="0"/>
              </a:rPr>
              <a:t> </a:t>
            </a:r>
            <a:r>
              <a:rPr lang="en-US" sz="4000" b="1" dirty="0">
                <a:latin typeface="Helvetica" pitchFamily="2" charset="0"/>
              </a:rPr>
              <a:t>Benchmark p. 5</a:t>
            </a:r>
          </a:p>
        </p:txBody>
      </p:sp>
      <p:sp>
        <p:nvSpPr>
          <p:cNvPr id="3" name="Content Placeholder 2"/>
          <p:cNvSpPr>
            <a:spLocks noGrp="1"/>
          </p:cNvSpPr>
          <p:nvPr>
            <p:ph idx="1"/>
          </p:nvPr>
        </p:nvSpPr>
        <p:spPr>
          <a:xfrm>
            <a:off x="1078595" y="1724055"/>
            <a:ext cx="8200821" cy="4412838"/>
          </a:xfrm>
        </p:spPr>
        <p:txBody>
          <a:bodyPr>
            <a:normAutofit/>
          </a:bodyPr>
          <a:lstStyle/>
          <a:p>
            <a:pPr>
              <a:lnSpc>
                <a:spcPct val="100000"/>
              </a:lnSpc>
              <a:spcBef>
                <a:spcPts val="600"/>
              </a:spcBef>
              <a:spcAft>
                <a:spcPts val="600"/>
              </a:spcAft>
            </a:pPr>
            <a:r>
              <a:rPr lang="en-US" sz="3600" dirty="0">
                <a:latin typeface="Helvetica" pitchFamily="2" charset="0"/>
              </a:rPr>
              <a:t>Highest possible rating – 60</a:t>
            </a:r>
          </a:p>
          <a:p>
            <a:pPr>
              <a:lnSpc>
                <a:spcPct val="100000"/>
              </a:lnSpc>
              <a:spcBef>
                <a:spcPts val="600"/>
              </a:spcBef>
              <a:spcAft>
                <a:spcPts val="600"/>
              </a:spcAft>
            </a:pPr>
            <a:r>
              <a:rPr lang="en-US" sz="3600" dirty="0">
                <a:latin typeface="Helvetica" pitchFamily="2" charset="0"/>
              </a:rPr>
              <a:t>Benchmark - 37</a:t>
            </a:r>
          </a:p>
        </p:txBody>
      </p:sp>
      <p:sp>
        <p:nvSpPr>
          <p:cNvPr id="4" name="Slide Number Placeholder 3"/>
          <p:cNvSpPr>
            <a:spLocks noGrp="1"/>
          </p:cNvSpPr>
          <p:nvPr>
            <p:ph type="sldNum" sz="quarter" idx="12"/>
          </p:nvPr>
        </p:nvSpPr>
        <p:spPr>
          <a:xfrm>
            <a:off x="11016766" y="6309650"/>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5D0996-56B1-4AB2-A6C6-1E5D68D01327}" type="slidenum">
              <a:rPr lang="en-US" smtClean="0"/>
              <a:pPr/>
              <a:t>11</a:t>
            </a:fld>
            <a:endParaRPr lang="en-US" dirty="0"/>
          </a:p>
        </p:txBody>
      </p:sp>
    </p:spTree>
    <p:extLst>
      <p:ext uri="{BB962C8B-B14F-4D97-AF65-F5344CB8AC3E}">
        <p14:creationId xmlns:p14="http://schemas.microsoft.com/office/powerpoint/2010/main" val="294146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216"/>
            <a:ext cx="10515599" cy="1320800"/>
          </a:xfrm>
        </p:spPr>
        <p:txBody>
          <a:bodyPr>
            <a:noAutofit/>
          </a:bodyPr>
          <a:lstStyle/>
          <a:p>
            <a:pPr algn="ctr"/>
            <a:r>
              <a:rPr lang="en-US" sz="4000" b="1" dirty="0">
                <a:latin typeface="Helvetica" pitchFamily="2" charset="0"/>
              </a:rPr>
              <a:t>QEA &amp; Student Instructional Team – p. 5</a:t>
            </a:r>
          </a:p>
        </p:txBody>
      </p:sp>
      <p:sp>
        <p:nvSpPr>
          <p:cNvPr id="3" name="Content Placeholder 2"/>
          <p:cNvSpPr>
            <a:spLocks noGrp="1"/>
          </p:cNvSpPr>
          <p:nvPr>
            <p:ph idx="1"/>
          </p:nvPr>
        </p:nvSpPr>
        <p:spPr>
          <a:xfrm>
            <a:off x="838200" y="1578016"/>
            <a:ext cx="10515600" cy="3851774"/>
          </a:xfrm>
        </p:spPr>
        <p:txBody>
          <a:bodyPr>
            <a:normAutofit/>
          </a:bodyPr>
          <a:lstStyle/>
          <a:p>
            <a:pPr marL="463550" indent="-463550">
              <a:lnSpc>
                <a:spcPct val="100000"/>
              </a:lnSpc>
              <a:spcBef>
                <a:spcPts val="600"/>
              </a:spcBef>
              <a:spcAft>
                <a:spcPts val="600"/>
              </a:spcAft>
            </a:pPr>
            <a:r>
              <a:rPr lang="en-US" sz="3600" dirty="0">
                <a:latin typeface="Helvetica" pitchFamily="2" charset="0"/>
              </a:rPr>
              <a:t>Qualified ESAR Administrator (QEA)</a:t>
            </a:r>
          </a:p>
          <a:p>
            <a:pPr marL="463550" indent="-463550">
              <a:lnSpc>
                <a:spcPct val="100000"/>
              </a:lnSpc>
              <a:spcBef>
                <a:spcPts val="600"/>
              </a:spcBef>
              <a:spcAft>
                <a:spcPts val="600"/>
              </a:spcAft>
            </a:pPr>
            <a:r>
              <a:rPr lang="en-US" sz="3600" dirty="0">
                <a:latin typeface="Helvetica" pitchFamily="2" charset="0"/>
              </a:rPr>
              <a:t>Special Education Teacher</a:t>
            </a:r>
          </a:p>
          <a:p>
            <a:pPr marL="463550" indent="-463550">
              <a:lnSpc>
                <a:spcPct val="100000"/>
              </a:lnSpc>
              <a:spcBef>
                <a:spcPts val="600"/>
              </a:spcBef>
              <a:spcAft>
                <a:spcPts val="600"/>
              </a:spcAft>
            </a:pPr>
            <a:r>
              <a:rPr lang="en-US" sz="3600" dirty="0">
                <a:latin typeface="Helvetica" pitchFamily="2" charset="0"/>
              </a:rPr>
              <a:t>General Education Teacher(s)</a:t>
            </a:r>
          </a:p>
          <a:p>
            <a:pPr marL="463550" indent="-463550">
              <a:lnSpc>
                <a:spcPct val="100000"/>
              </a:lnSpc>
              <a:spcBef>
                <a:spcPts val="600"/>
              </a:spcBef>
              <a:spcAft>
                <a:spcPts val="600"/>
              </a:spcAft>
            </a:pPr>
            <a:r>
              <a:rPr lang="en-US" sz="3600" dirty="0">
                <a:latin typeface="Helvetica" pitchFamily="2" charset="0"/>
              </a:rPr>
              <a:t>Other Certified Staff</a:t>
            </a:r>
          </a:p>
          <a:p>
            <a:pPr marL="463550" indent="-463550">
              <a:lnSpc>
                <a:spcPct val="100000"/>
              </a:lnSpc>
              <a:spcBef>
                <a:spcPts val="600"/>
              </a:spcBef>
              <a:spcAft>
                <a:spcPts val="600"/>
              </a:spcAft>
            </a:pPr>
            <a:r>
              <a:rPr lang="en-US" sz="3600" dirty="0">
                <a:latin typeface="Helvetica" pitchFamily="2" charset="0"/>
              </a:rPr>
              <a:t>Classified Staff</a:t>
            </a:r>
          </a:p>
        </p:txBody>
      </p:sp>
    </p:spTree>
    <p:extLst>
      <p:ext uri="{BB962C8B-B14F-4D97-AF65-F5344CB8AC3E}">
        <p14:creationId xmlns:p14="http://schemas.microsoft.com/office/powerpoint/2010/main" val="2863252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28" y="338859"/>
            <a:ext cx="11251478" cy="1179698"/>
          </a:xfrm>
        </p:spPr>
        <p:txBody>
          <a:bodyPr>
            <a:noAutofit/>
          </a:bodyPr>
          <a:lstStyle/>
          <a:p>
            <a:r>
              <a:rPr lang="en-US" sz="4000" b="1" dirty="0">
                <a:latin typeface="Helvetica" pitchFamily="2" charset="0"/>
              </a:rPr>
              <a:t>Timelines for ESAR Administration pp. 5-6</a:t>
            </a:r>
          </a:p>
        </p:txBody>
      </p:sp>
      <p:sp>
        <p:nvSpPr>
          <p:cNvPr id="3" name="Content Placeholder 2"/>
          <p:cNvSpPr>
            <a:spLocks noGrp="1"/>
          </p:cNvSpPr>
          <p:nvPr>
            <p:ph idx="1"/>
          </p:nvPr>
        </p:nvSpPr>
        <p:spPr>
          <a:xfrm>
            <a:off x="294529" y="1377538"/>
            <a:ext cx="11456193" cy="5055919"/>
          </a:xfrm>
        </p:spPr>
        <p:txBody>
          <a:bodyPr>
            <a:noAutofit/>
          </a:bodyPr>
          <a:lstStyle/>
          <a:p>
            <a:pPr marL="463550" indent="-463550">
              <a:lnSpc>
                <a:spcPct val="100000"/>
              </a:lnSpc>
              <a:spcBef>
                <a:spcPts val="600"/>
              </a:spcBef>
              <a:spcAft>
                <a:spcPts val="600"/>
              </a:spcAft>
            </a:pPr>
            <a:r>
              <a:rPr lang="en-US" sz="3600" dirty="0">
                <a:latin typeface="Helvetica" pitchFamily="2" charset="0"/>
              </a:rPr>
              <a:t>After quiz completion the QEA: </a:t>
            </a:r>
          </a:p>
          <a:p>
            <a:pPr marL="920750" lvl="2"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 Prints the ESAR and copies for each student</a:t>
            </a:r>
          </a:p>
          <a:p>
            <a:pPr marL="920750" lvl="2"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 Begins consultation with other instructional      </a:t>
            </a:r>
            <a:br>
              <a:rPr lang="en-US" sz="3200" dirty="0">
                <a:latin typeface="Helvetica" pitchFamily="2" charset="0"/>
              </a:rPr>
            </a:br>
            <a:r>
              <a:rPr lang="en-US" sz="3200" dirty="0">
                <a:latin typeface="Helvetica" pitchFamily="2" charset="0"/>
              </a:rPr>
              <a:t> team members</a:t>
            </a:r>
          </a:p>
          <a:p>
            <a:pPr marL="463550" indent="-463550">
              <a:lnSpc>
                <a:spcPct val="100000"/>
              </a:lnSpc>
              <a:spcBef>
                <a:spcPts val="600"/>
              </a:spcBef>
              <a:spcAft>
                <a:spcPts val="600"/>
              </a:spcAft>
            </a:pPr>
            <a:r>
              <a:rPr lang="en-US" sz="3600" dirty="0">
                <a:latin typeface="Helvetica" pitchFamily="2" charset="0"/>
              </a:rPr>
              <a:t>Instructional team must meet – final ratings</a:t>
            </a:r>
          </a:p>
          <a:p>
            <a:pPr marL="463550" indent="-463550">
              <a:lnSpc>
                <a:spcPct val="100000"/>
              </a:lnSpc>
              <a:spcBef>
                <a:spcPts val="600"/>
              </a:spcBef>
              <a:spcAft>
                <a:spcPts val="600"/>
              </a:spcAft>
            </a:pPr>
            <a:r>
              <a:rPr lang="en-US" sz="3600" dirty="0">
                <a:latin typeface="Helvetica" pitchFamily="2" charset="0"/>
              </a:rPr>
              <a:t>The ESAR must be completed by May 24, 2024</a:t>
            </a:r>
          </a:p>
        </p:txBody>
      </p:sp>
    </p:spTree>
    <p:extLst>
      <p:ext uri="{BB962C8B-B14F-4D97-AF65-F5344CB8AC3E}">
        <p14:creationId xmlns:p14="http://schemas.microsoft.com/office/powerpoint/2010/main" val="1788362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Helvetica" pitchFamily="2" charset="0"/>
              </a:rPr>
              <a:t>Rating Student Performance  p. 6</a:t>
            </a:r>
          </a:p>
        </p:txBody>
      </p:sp>
      <p:sp>
        <p:nvSpPr>
          <p:cNvPr id="3" name="Content Placeholder 2"/>
          <p:cNvSpPr>
            <a:spLocks noGrp="1"/>
          </p:cNvSpPr>
          <p:nvPr>
            <p:ph idx="1"/>
          </p:nvPr>
        </p:nvSpPr>
        <p:spPr>
          <a:xfrm>
            <a:off x="838200" y="1690688"/>
            <a:ext cx="11188700" cy="3918542"/>
          </a:xfrm>
        </p:spPr>
        <p:txBody>
          <a:bodyPr>
            <a:normAutofit/>
          </a:bodyPr>
          <a:lstStyle/>
          <a:p>
            <a:pPr marL="463550" indent="-463550">
              <a:lnSpc>
                <a:spcPct val="100000"/>
              </a:lnSpc>
              <a:spcBef>
                <a:spcPts val="600"/>
              </a:spcBef>
              <a:spcAft>
                <a:spcPts val="600"/>
              </a:spcAft>
            </a:pPr>
            <a:r>
              <a:rPr lang="en-US" sz="3600" dirty="0">
                <a:latin typeface="Helvetica" pitchFamily="2" charset="0"/>
              </a:rPr>
              <a:t>ESAR </a:t>
            </a:r>
            <a:r>
              <a:rPr lang="en-US" sz="3600">
                <a:latin typeface="Helvetica" pitchFamily="2" charset="0"/>
              </a:rPr>
              <a:t>items are rated </a:t>
            </a:r>
            <a:r>
              <a:rPr lang="en-US" sz="3600" dirty="0">
                <a:latin typeface="Helvetica" pitchFamily="2" charset="0"/>
              </a:rPr>
              <a:t>on a 3-point scale</a:t>
            </a:r>
          </a:p>
          <a:p>
            <a:pPr marL="463550" indent="-463550">
              <a:lnSpc>
                <a:spcPct val="100000"/>
              </a:lnSpc>
              <a:spcBef>
                <a:spcPts val="600"/>
              </a:spcBef>
              <a:spcAft>
                <a:spcPts val="600"/>
              </a:spcAft>
            </a:pPr>
            <a:r>
              <a:rPr lang="en-US" sz="3600" dirty="0">
                <a:latin typeface="Helvetica" pitchFamily="2" charset="0"/>
              </a:rPr>
              <a:t>Response for every item is required</a:t>
            </a:r>
          </a:p>
          <a:p>
            <a:pPr marL="463550" indent="-463550">
              <a:lnSpc>
                <a:spcPct val="100000"/>
              </a:lnSpc>
              <a:spcBef>
                <a:spcPts val="600"/>
              </a:spcBef>
              <a:spcAft>
                <a:spcPts val="600"/>
              </a:spcAft>
            </a:pPr>
            <a:r>
              <a:rPr lang="en-US" sz="3600" dirty="0">
                <a:latin typeface="Helvetica" pitchFamily="2" charset="0"/>
              </a:rPr>
              <a:t>Any mode of communication or responding typically utilized by the student is acceptable</a:t>
            </a:r>
          </a:p>
        </p:txBody>
      </p:sp>
    </p:spTree>
    <p:extLst>
      <p:ext uri="{BB962C8B-B14F-4D97-AF65-F5344CB8AC3E}">
        <p14:creationId xmlns:p14="http://schemas.microsoft.com/office/powerpoint/2010/main" val="342258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Helvetica" pitchFamily="2" charset="0"/>
              </a:rPr>
              <a:t>Item Rating Scale – pp. 6-7</a:t>
            </a:r>
          </a:p>
        </p:txBody>
      </p:sp>
      <p:sp>
        <p:nvSpPr>
          <p:cNvPr id="7" name="Content Placeholder 6"/>
          <p:cNvSpPr>
            <a:spLocks noGrp="1"/>
          </p:cNvSpPr>
          <p:nvPr>
            <p:ph sz="quarter" idx="12"/>
          </p:nvPr>
        </p:nvSpPr>
        <p:spPr>
          <a:xfrm>
            <a:off x="1033153" y="1796387"/>
            <a:ext cx="8638506" cy="3559384"/>
          </a:xfrm>
        </p:spPr>
        <p:txBody>
          <a:bodyPr>
            <a:normAutofit/>
          </a:bodyPr>
          <a:lstStyle/>
          <a:p>
            <a:r>
              <a:rPr lang="en-US" sz="3600" dirty="0">
                <a:latin typeface="+mj-lt"/>
              </a:rPr>
              <a:t>0 - Does not demonstrate skill</a:t>
            </a:r>
          </a:p>
          <a:p>
            <a:endParaRPr lang="en-US" sz="3600" dirty="0">
              <a:latin typeface="+mj-lt"/>
            </a:endParaRPr>
          </a:p>
          <a:p>
            <a:r>
              <a:rPr lang="en-US" sz="3600" dirty="0">
                <a:latin typeface="+mj-lt"/>
              </a:rPr>
              <a:t>1 - Developing/Prompted</a:t>
            </a:r>
          </a:p>
          <a:p>
            <a:endParaRPr lang="en-US" sz="3600" dirty="0">
              <a:latin typeface="+mj-lt"/>
            </a:endParaRPr>
          </a:p>
          <a:p>
            <a:r>
              <a:rPr lang="en-US" sz="3600" dirty="0">
                <a:latin typeface="+mj-lt"/>
              </a:rPr>
              <a:t>2 - Independent/Mastered</a:t>
            </a:r>
          </a:p>
        </p:txBody>
      </p:sp>
    </p:spTree>
    <p:extLst>
      <p:ext uri="{BB962C8B-B14F-4D97-AF65-F5344CB8AC3E}">
        <p14:creationId xmlns:p14="http://schemas.microsoft.com/office/powerpoint/2010/main" val="242866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11" y="410846"/>
            <a:ext cx="8735197" cy="928097"/>
          </a:xfrm>
        </p:spPr>
        <p:txBody>
          <a:bodyPr>
            <a:normAutofit/>
          </a:bodyPr>
          <a:lstStyle/>
          <a:p>
            <a:r>
              <a:rPr lang="en-US" sz="4000" b="1" dirty="0">
                <a:latin typeface="Helvetica" pitchFamily="2" charset="0"/>
              </a:rPr>
              <a:t>Definition of Worksite- p.8</a:t>
            </a:r>
          </a:p>
        </p:txBody>
      </p:sp>
      <p:sp>
        <p:nvSpPr>
          <p:cNvPr id="3" name="Content Placeholder 2"/>
          <p:cNvSpPr>
            <a:spLocks noGrp="1"/>
          </p:cNvSpPr>
          <p:nvPr>
            <p:ph idx="1"/>
          </p:nvPr>
        </p:nvSpPr>
        <p:spPr>
          <a:xfrm>
            <a:off x="513011" y="1338944"/>
            <a:ext cx="11169473" cy="5335832"/>
          </a:xfrm>
        </p:spPr>
        <p:txBody>
          <a:bodyPr>
            <a:normAutofit/>
          </a:bodyPr>
          <a:lstStyle/>
          <a:p>
            <a:pPr marL="0" indent="0">
              <a:lnSpc>
                <a:spcPct val="120000"/>
              </a:lnSpc>
              <a:spcBef>
                <a:spcPts val="0"/>
              </a:spcBef>
              <a:spcAft>
                <a:spcPts val="600"/>
              </a:spcAft>
              <a:buNone/>
            </a:pPr>
            <a:r>
              <a:rPr lang="en-US" sz="3400" dirty="0">
                <a:latin typeface="Helvetica" pitchFamily="2" charset="0"/>
              </a:rPr>
              <a:t>A </a:t>
            </a:r>
            <a:r>
              <a:rPr lang="en-US" sz="3400" u="sng" dirty="0">
                <a:latin typeface="Helvetica" pitchFamily="2" charset="0"/>
              </a:rPr>
              <a:t>non-school integrated, competitive environment </a:t>
            </a:r>
            <a:r>
              <a:rPr lang="en-US" sz="3400" dirty="0">
                <a:latin typeface="Helvetica" pitchFamily="2" charset="0"/>
              </a:rPr>
              <a:t>where the students engage in work-based learning options customized and aligned to their post-secondary goals, including entrepreneurship, mentoring, shadowing, internship or cooperative education. For careers found only in educational settings, the placement should be </a:t>
            </a:r>
            <a:r>
              <a:rPr lang="en-US" sz="3400" u="sng" dirty="0">
                <a:latin typeface="Helvetica" pitchFamily="2" charset="0"/>
              </a:rPr>
              <a:t>outside the student’s school of attendance</a:t>
            </a:r>
            <a:r>
              <a:rPr lang="en-US" sz="3400" dirty="0">
                <a:latin typeface="Helvetica" pitchFamily="2" charset="0"/>
              </a:rPr>
              <a:t>.</a:t>
            </a:r>
          </a:p>
          <a:p>
            <a:pPr marL="0" indent="0">
              <a:buNone/>
            </a:pPr>
            <a:endParaRPr lang="en-US" dirty="0"/>
          </a:p>
        </p:txBody>
      </p:sp>
    </p:spTree>
    <p:extLst>
      <p:ext uri="{BB962C8B-B14F-4D97-AF65-F5344CB8AC3E}">
        <p14:creationId xmlns:p14="http://schemas.microsoft.com/office/powerpoint/2010/main" val="2741284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4" y="257216"/>
            <a:ext cx="9369064" cy="771484"/>
          </a:xfrm>
        </p:spPr>
        <p:txBody>
          <a:bodyPr>
            <a:normAutofit/>
          </a:bodyPr>
          <a:lstStyle/>
          <a:p>
            <a:pPr algn="ctr"/>
            <a:r>
              <a:rPr lang="en-US" sz="4000" b="1" dirty="0">
                <a:latin typeface="Helvetica" pitchFamily="2" charset="0"/>
              </a:rPr>
              <a:t>General Instructional Cycle – pg. 8</a:t>
            </a:r>
          </a:p>
        </p:txBody>
      </p:sp>
      <p:sp>
        <p:nvSpPr>
          <p:cNvPr id="3" name="Content Placeholder 2"/>
          <p:cNvSpPr>
            <a:spLocks noGrp="1"/>
          </p:cNvSpPr>
          <p:nvPr>
            <p:ph idx="1"/>
          </p:nvPr>
        </p:nvSpPr>
        <p:spPr>
          <a:xfrm>
            <a:off x="691141" y="1028700"/>
            <a:ext cx="11148557" cy="4623955"/>
          </a:xfrm>
        </p:spPr>
        <p:txBody>
          <a:bodyPr>
            <a:normAutofit fontScale="92500" lnSpcReduction="10000"/>
          </a:bodyPr>
          <a:lstStyle/>
          <a:p>
            <a:pPr lvl="0">
              <a:lnSpc>
                <a:spcPct val="100000"/>
              </a:lnSpc>
              <a:spcBef>
                <a:spcPts val="600"/>
              </a:spcBef>
              <a:spcAft>
                <a:spcPts val="600"/>
              </a:spcAft>
            </a:pPr>
            <a:r>
              <a:rPr lang="en-US" sz="3900" dirty="0">
                <a:latin typeface="Helvetica" pitchFamily="2" charset="0"/>
              </a:rPr>
              <a:t>Embed the EFAS-AA</a:t>
            </a:r>
          </a:p>
          <a:p>
            <a:pPr lvl="0">
              <a:lnSpc>
                <a:spcPct val="100000"/>
              </a:lnSpc>
              <a:spcBef>
                <a:spcPts val="600"/>
              </a:spcBef>
              <a:spcAft>
                <a:spcPts val="600"/>
              </a:spcAft>
            </a:pPr>
            <a:r>
              <a:rPr lang="en-US" sz="3900" dirty="0">
                <a:latin typeface="Helvetica" pitchFamily="2" charset="0"/>
              </a:rPr>
              <a:t>Teach, assess learning, adjust instruction</a:t>
            </a:r>
          </a:p>
          <a:p>
            <a:pPr lvl="0">
              <a:lnSpc>
                <a:spcPct val="100000"/>
              </a:lnSpc>
              <a:spcBef>
                <a:spcPts val="600"/>
              </a:spcBef>
              <a:spcAft>
                <a:spcPts val="600"/>
              </a:spcAft>
            </a:pPr>
            <a:r>
              <a:rPr lang="en-US" sz="3900" dirty="0">
                <a:latin typeface="Helvetica" pitchFamily="2" charset="0"/>
              </a:rPr>
              <a:t>Keep the learning stage in mind</a:t>
            </a:r>
          </a:p>
          <a:p>
            <a:pPr lvl="0">
              <a:lnSpc>
                <a:spcPct val="100000"/>
              </a:lnSpc>
              <a:spcBef>
                <a:spcPts val="600"/>
              </a:spcBef>
              <a:spcAft>
                <a:spcPts val="600"/>
              </a:spcAft>
            </a:pPr>
            <a:r>
              <a:rPr lang="en-US" sz="3900" dirty="0">
                <a:latin typeface="Helvetica" pitchFamily="2" charset="0"/>
              </a:rPr>
              <a:t>Collect progress data</a:t>
            </a:r>
          </a:p>
          <a:p>
            <a:pPr lvl="0">
              <a:lnSpc>
                <a:spcPct val="100000"/>
              </a:lnSpc>
              <a:spcBef>
                <a:spcPts val="600"/>
              </a:spcBef>
              <a:spcAft>
                <a:spcPts val="600"/>
              </a:spcAft>
            </a:pPr>
            <a:r>
              <a:rPr lang="en-US" sz="3900" dirty="0">
                <a:latin typeface="Helvetica" pitchFamily="2" charset="0"/>
              </a:rPr>
              <a:t>Maintain progress data in student working folder</a:t>
            </a:r>
          </a:p>
          <a:p>
            <a:pPr lvl="0">
              <a:lnSpc>
                <a:spcPct val="100000"/>
              </a:lnSpc>
              <a:spcBef>
                <a:spcPts val="600"/>
              </a:spcBef>
              <a:spcAft>
                <a:spcPts val="600"/>
              </a:spcAft>
            </a:pPr>
            <a:r>
              <a:rPr lang="en-US" sz="3900" dirty="0">
                <a:latin typeface="Helvetica" pitchFamily="2" charset="0"/>
              </a:rPr>
              <a:t>Assess skills previously mastered for maintenance</a:t>
            </a:r>
          </a:p>
          <a:p>
            <a:pPr lvl="0">
              <a:lnSpc>
                <a:spcPct val="100000"/>
              </a:lnSpc>
              <a:spcBef>
                <a:spcPts val="600"/>
              </a:spcBef>
              <a:spcAft>
                <a:spcPts val="600"/>
              </a:spcAft>
            </a:pPr>
            <a:r>
              <a:rPr lang="en-US" sz="3900" dirty="0">
                <a:latin typeface="Helvetica" pitchFamily="2" charset="0"/>
              </a:rPr>
              <a:t>Integrate skills not maintained into current instruction</a:t>
            </a:r>
          </a:p>
          <a:p>
            <a:endParaRPr lang="en-US" dirty="0"/>
          </a:p>
        </p:txBody>
      </p:sp>
    </p:spTree>
    <p:extLst>
      <p:ext uri="{BB962C8B-B14F-4D97-AF65-F5344CB8AC3E}">
        <p14:creationId xmlns:p14="http://schemas.microsoft.com/office/powerpoint/2010/main" val="2800748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669" y="276927"/>
            <a:ext cx="8490243" cy="1130713"/>
          </a:xfrm>
        </p:spPr>
        <p:txBody>
          <a:bodyPr>
            <a:normAutofit/>
          </a:bodyPr>
          <a:lstStyle/>
          <a:p>
            <a:r>
              <a:rPr lang="en-US" sz="4000" b="1" dirty="0">
                <a:latin typeface="Helvetica" pitchFamily="2" charset="0"/>
              </a:rPr>
              <a:t>Supporting Evidence – p. 9</a:t>
            </a:r>
          </a:p>
        </p:txBody>
      </p:sp>
      <p:sp>
        <p:nvSpPr>
          <p:cNvPr id="3" name="Content Placeholder 2"/>
          <p:cNvSpPr>
            <a:spLocks noGrp="1"/>
          </p:cNvSpPr>
          <p:nvPr>
            <p:ph idx="1"/>
          </p:nvPr>
        </p:nvSpPr>
        <p:spPr>
          <a:xfrm>
            <a:off x="1080654" y="1387930"/>
            <a:ext cx="10451703" cy="5286846"/>
          </a:xfrm>
        </p:spPr>
        <p:txBody>
          <a:bodyPr>
            <a:normAutofit/>
          </a:bodyPr>
          <a:lstStyle/>
          <a:p>
            <a:pPr marL="463550" indent="-463550">
              <a:lnSpc>
                <a:spcPct val="100000"/>
              </a:lnSpc>
              <a:spcBef>
                <a:spcPts val="600"/>
              </a:spcBef>
              <a:spcAft>
                <a:spcPts val="600"/>
              </a:spcAft>
            </a:pPr>
            <a:r>
              <a:rPr lang="en-US" sz="3600" dirty="0">
                <a:latin typeface="Helvetica" pitchFamily="2" charset="0"/>
              </a:rPr>
              <a:t>Rating of student performance is based on direct observation and documented</a:t>
            </a:r>
          </a:p>
          <a:p>
            <a:pPr marL="463550" indent="-463550">
              <a:lnSpc>
                <a:spcPct val="100000"/>
              </a:lnSpc>
              <a:spcBef>
                <a:spcPts val="600"/>
              </a:spcBef>
              <a:spcAft>
                <a:spcPts val="600"/>
              </a:spcAft>
            </a:pPr>
            <a:r>
              <a:rPr lang="en-US" sz="3600" dirty="0">
                <a:latin typeface="Helvetica" pitchFamily="2" charset="0"/>
              </a:rPr>
              <a:t>Documentation is called Supporting Evidence</a:t>
            </a:r>
          </a:p>
          <a:p>
            <a:pPr marL="463550" indent="-463550">
              <a:lnSpc>
                <a:spcPct val="100000"/>
              </a:lnSpc>
              <a:spcBef>
                <a:spcPts val="600"/>
              </a:spcBef>
              <a:spcAft>
                <a:spcPts val="600"/>
              </a:spcAft>
            </a:pPr>
            <a:r>
              <a:rPr lang="en-US" sz="3600" dirty="0">
                <a:latin typeface="Helvetica" pitchFamily="2" charset="0"/>
              </a:rPr>
              <a:t>Supporting Evidence typically derives from existing progress data</a:t>
            </a:r>
          </a:p>
          <a:p>
            <a:pPr marL="920750" lvl="2"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 Student working folder</a:t>
            </a:r>
          </a:p>
          <a:p>
            <a:pPr marL="0" indent="0">
              <a:buNone/>
            </a:pPr>
            <a:endParaRPr lang="en-US" sz="3600" dirty="0"/>
          </a:p>
          <a:p>
            <a:endParaRPr lang="en-US" sz="3600" dirty="0"/>
          </a:p>
          <a:p>
            <a:endParaRPr lang="en-US" sz="3600" dirty="0"/>
          </a:p>
        </p:txBody>
      </p:sp>
    </p:spTree>
    <p:extLst>
      <p:ext uri="{BB962C8B-B14F-4D97-AF65-F5344CB8AC3E}">
        <p14:creationId xmlns:p14="http://schemas.microsoft.com/office/powerpoint/2010/main" val="69018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0349"/>
          </a:xfrm>
        </p:spPr>
        <p:txBody>
          <a:bodyPr>
            <a:noAutofit/>
          </a:bodyPr>
          <a:lstStyle/>
          <a:p>
            <a:r>
              <a:rPr lang="en-US" sz="4000" b="1" dirty="0">
                <a:latin typeface="Helvetica" pitchFamily="2" charset="0"/>
              </a:rPr>
              <a:t>Supporting Evidence cont. - p. 9</a:t>
            </a:r>
          </a:p>
        </p:txBody>
      </p:sp>
      <p:sp>
        <p:nvSpPr>
          <p:cNvPr id="3" name="Content Placeholder 2"/>
          <p:cNvSpPr>
            <a:spLocks noGrp="1"/>
          </p:cNvSpPr>
          <p:nvPr>
            <p:ph idx="1"/>
          </p:nvPr>
        </p:nvSpPr>
        <p:spPr>
          <a:xfrm>
            <a:off x="853704" y="1469572"/>
            <a:ext cx="10647548" cy="4448628"/>
          </a:xfrm>
        </p:spPr>
        <p:txBody>
          <a:bodyPr>
            <a:normAutofit/>
          </a:bodyPr>
          <a:lstStyle/>
          <a:p>
            <a:pPr marL="742950" indent="-742950">
              <a:lnSpc>
                <a:spcPct val="100000"/>
              </a:lnSpc>
              <a:spcBef>
                <a:spcPts val="600"/>
              </a:spcBef>
              <a:spcAft>
                <a:spcPts val="600"/>
              </a:spcAft>
              <a:buClrTx/>
              <a:buSzTx/>
              <a:buFont typeface="+mj-lt"/>
              <a:buAutoNum type="arabicPeriod"/>
              <a:defRPr/>
            </a:pPr>
            <a:r>
              <a:rPr lang="en-US" sz="3600" dirty="0">
                <a:latin typeface="Helvetica" pitchFamily="2" charset="0"/>
              </a:rPr>
              <a:t>Progress data is maintained in student working folder</a:t>
            </a:r>
          </a:p>
          <a:p>
            <a:pPr marL="742950" indent="-742950">
              <a:lnSpc>
                <a:spcPct val="100000"/>
              </a:lnSpc>
              <a:spcBef>
                <a:spcPts val="600"/>
              </a:spcBef>
              <a:spcAft>
                <a:spcPts val="600"/>
              </a:spcAft>
              <a:buClrTx/>
              <a:buSzTx/>
              <a:buFont typeface="+mj-lt"/>
              <a:buAutoNum type="arabicPeriod"/>
              <a:defRPr/>
            </a:pPr>
            <a:r>
              <a:rPr lang="en-US" sz="3600" dirty="0">
                <a:latin typeface="Helvetica" pitchFamily="2" charset="0"/>
              </a:rPr>
              <a:t>Documentation supporting the ESAR item rating of 0, 1, or 2 is selected from student working folder</a:t>
            </a:r>
          </a:p>
          <a:p>
            <a:pPr marL="742950" indent="-742950">
              <a:lnSpc>
                <a:spcPct val="100000"/>
              </a:lnSpc>
              <a:spcBef>
                <a:spcPts val="600"/>
              </a:spcBef>
              <a:spcAft>
                <a:spcPts val="600"/>
              </a:spcAft>
              <a:buClrTx/>
              <a:buSzTx/>
              <a:buFont typeface="+mj-lt"/>
              <a:buAutoNum type="arabicPeriod"/>
              <a:defRPr/>
            </a:pPr>
            <a:r>
              <a:rPr lang="en-US" sz="3600" dirty="0">
                <a:latin typeface="Helvetica" pitchFamily="2" charset="0"/>
              </a:rPr>
              <a:t>Documentation selected is stored as supporting evidence in the CRAAF</a:t>
            </a:r>
          </a:p>
          <a:p>
            <a:pPr marL="0" indent="0">
              <a:spcBef>
                <a:spcPts val="0"/>
              </a:spcBef>
              <a:buClrTx/>
              <a:buSzTx/>
              <a:buNone/>
              <a:defRPr/>
            </a:pPr>
            <a:endParaRPr lang="en-US" cap="all" dirty="0"/>
          </a:p>
          <a:p>
            <a:pPr marL="0" lvl="0" indent="0">
              <a:spcBef>
                <a:spcPts val="0"/>
              </a:spcBef>
              <a:buClrTx/>
              <a:buSzTx/>
              <a:buNone/>
              <a:defRPr/>
            </a:pPr>
            <a:endParaRPr lang="en-US" dirty="0">
              <a:solidFill>
                <a:schemeClr val="tx1"/>
              </a:solidFill>
            </a:endParaRPr>
          </a:p>
          <a:p>
            <a:pPr marL="0" lvl="0" indent="0">
              <a:spcBef>
                <a:spcPts val="0"/>
              </a:spcBef>
              <a:buClrTx/>
              <a:buSzTx/>
              <a:buNone/>
              <a:defRPr/>
            </a:pPr>
            <a:endParaRPr lang="en-US" dirty="0">
              <a:solidFill>
                <a:schemeClr val="tx1"/>
              </a:solidFill>
            </a:endParaRPr>
          </a:p>
        </p:txBody>
      </p:sp>
    </p:spTree>
    <p:extLst>
      <p:ext uri="{BB962C8B-B14F-4D97-AF65-F5344CB8AC3E}">
        <p14:creationId xmlns:p14="http://schemas.microsoft.com/office/powerpoint/2010/main" val="58239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965200"/>
            <a:ext cx="5889626" cy="2692400"/>
          </a:xfrm>
        </p:spPr>
        <p:txBody>
          <a:bodyPr>
            <a:normAutofit/>
          </a:bodyPr>
          <a:lstStyle/>
          <a:p>
            <a:pPr algn="ctr"/>
            <a:r>
              <a:rPr lang="en-US" sz="3400" b="1" dirty="0">
                <a:latin typeface="Helvetica" pitchFamily="2" charset="0"/>
              </a:rPr>
              <a:t>Download the</a:t>
            </a:r>
            <a:br>
              <a:rPr lang="en-US" sz="3400" b="1" dirty="0">
                <a:latin typeface="Helvetica" pitchFamily="2" charset="0"/>
              </a:rPr>
            </a:br>
            <a:r>
              <a:rPr lang="en-US" sz="3400" b="1" dirty="0">
                <a:latin typeface="Helvetica" pitchFamily="2" charset="0"/>
              </a:rPr>
              <a:t> </a:t>
            </a:r>
            <a:r>
              <a:rPr lang="en-US" sz="3400" dirty="0">
                <a:latin typeface="Helvetica" pitchFamily="2" charset="0"/>
                <a:hlinkClick r:id="rId3"/>
              </a:rPr>
              <a:t>ESAR Administration Guide</a:t>
            </a:r>
            <a:br>
              <a:rPr lang="en-US" sz="3400" dirty="0">
                <a:highlight>
                  <a:srgbClr val="FFFF00"/>
                </a:highlight>
                <a:latin typeface="Helvetica" pitchFamily="2" charset="0"/>
              </a:rPr>
            </a:br>
            <a:endParaRPr lang="en-US" sz="3400" dirty="0">
              <a:highlight>
                <a:srgbClr val="FFFF00"/>
              </a:highlight>
              <a:latin typeface="Helvetica" pitchFamily="2" charset="0"/>
            </a:endParaRPr>
          </a:p>
        </p:txBody>
      </p:sp>
      <p:sp>
        <p:nvSpPr>
          <p:cNvPr id="17412" name="Slide Number Placeholder 3"/>
          <p:cNvSpPr>
            <a:spLocks noGrp="1"/>
          </p:cNvSpPr>
          <p:nvPr>
            <p:ph type="sldNum" sz="quarter" idx="4294967295"/>
          </p:nvPr>
        </p:nvSpPr>
        <p:spPr bwMode="auto">
          <a:xfrm>
            <a:off x="0" y="192088"/>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a:t>
            </a:fld>
            <a:endParaRPr lang="en-US" altLang="en-US" dirty="0">
              <a:solidFill>
                <a:schemeClr val="bg1"/>
              </a:solidFill>
            </a:endParaRPr>
          </a:p>
        </p:txBody>
      </p:sp>
      <p:pic>
        <p:nvPicPr>
          <p:cNvPr id="5" name="Picture 4" descr="Image of the Employability Skills Attainment Record Administration Guide for school year 2023-24">
            <a:extLst>
              <a:ext uri="{FF2B5EF4-FFF2-40B4-BE49-F238E27FC236}">
                <a16:creationId xmlns:a16="http://schemas.microsoft.com/office/drawing/2014/main" id="{1AEFDD13-20F3-EC95-08ED-D4443270AC08}"/>
              </a:ext>
            </a:extLst>
          </p:cNvPr>
          <p:cNvPicPr>
            <a:picLocks noChangeAspect="1"/>
          </p:cNvPicPr>
          <p:nvPr/>
        </p:nvPicPr>
        <p:blipFill>
          <a:blip r:embed="rId4"/>
          <a:stretch>
            <a:fillRect/>
          </a:stretch>
        </p:blipFill>
        <p:spPr>
          <a:xfrm>
            <a:off x="1469387" y="316089"/>
            <a:ext cx="3333473" cy="530577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11" y="355187"/>
            <a:ext cx="8708775" cy="951098"/>
          </a:xfrm>
        </p:spPr>
        <p:txBody>
          <a:bodyPr>
            <a:normAutofit/>
          </a:bodyPr>
          <a:lstStyle/>
          <a:p>
            <a:r>
              <a:rPr lang="en-US" sz="4000" b="1" dirty="0">
                <a:latin typeface="Helvetica" pitchFamily="2" charset="0"/>
              </a:rPr>
              <a:t>Supporting Evidence cont. – p. 9</a:t>
            </a:r>
          </a:p>
        </p:txBody>
      </p:sp>
      <p:sp>
        <p:nvSpPr>
          <p:cNvPr id="3" name="Content Placeholder 2"/>
          <p:cNvSpPr>
            <a:spLocks noGrp="1"/>
          </p:cNvSpPr>
          <p:nvPr>
            <p:ph idx="1"/>
          </p:nvPr>
        </p:nvSpPr>
        <p:spPr>
          <a:xfrm>
            <a:off x="513012" y="1436914"/>
            <a:ext cx="11018588" cy="5237861"/>
          </a:xfrm>
        </p:spPr>
        <p:txBody>
          <a:bodyPr>
            <a:normAutofit/>
          </a:bodyPr>
          <a:lstStyle/>
          <a:p>
            <a:pPr marL="0" indent="0">
              <a:buNone/>
            </a:pPr>
            <a:r>
              <a:rPr lang="en-US" sz="3400" dirty="0">
                <a:latin typeface="Helvetica" pitchFamily="2" charset="0"/>
              </a:rPr>
              <a:t>Includes but not limited to:</a:t>
            </a:r>
          </a:p>
          <a:p>
            <a:r>
              <a:rPr lang="en-US" sz="3400" dirty="0">
                <a:latin typeface="Helvetica" pitchFamily="2" charset="0"/>
              </a:rPr>
              <a:t>staff journals with results of informal or formal observation; </a:t>
            </a:r>
          </a:p>
          <a:p>
            <a:r>
              <a:rPr lang="en-US" sz="3400" dirty="0">
                <a:latin typeface="Helvetica" pitchFamily="2" charset="0"/>
              </a:rPr>
              <a:t>workplace performance evaluations; </a:t>
            </a:r>
          </a:p>
          <a:p>
            <a:r>
              <a:rPr lang="en-US" sz="3400" dirty="0">
                <a:latin typeface="Helvetica" pitchFamily="2" charset="0"/>
              </a:rPr>
              <a:t>behavioral checklists; </a:t>
            </a:r>
          </a:p>
          <a:p>
            <a:r>
              <a:rPr lang="en-US" sz="3400" dirty="0">
                <a:latin typeface="Helvetica" pitchFamily="2" charset="0"/>
              </a:rPr>
              <a:t>videos of student demonstration of performance; and </a:t>
            </a:r>
          </a:p>
          <a:p>
            <a:r>
              <a:rPr lang="en-US" sz="3400" dirty="0">
                <a:latin typeface="Helvetica" pitchFamily="2" charset="0"/>
              </a:rPr>
              <a:t>employment specialist monthly reports</a:t>
            </a:r>
          </a:p>
        </p:txBody>
      </p:sp>
    </p:spTree>
    <p:extLst>
      <p:ext uri="{BB962C8B-B14F-4D97-AF65-F5344CB8AC3E}">
        <p14:creationId xmlns:p14="http://schemas.microsoft.com/office/powerpoint/2010/main" val="404340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7093" y="405658"/>
            <a:ext cx="10601338" cy="951098"/>
          </a:xfrm>
        </p:spPr>
        <p:txBody>
          <a:bodyPr>
            <a:normAutofit/>
          </a:bodyPr>
          <a:lstStyle/>
          <a:p>
            <a:r>
              <a:rPr lang="en-US" sz="4000" b="1" dirty="0">
                <a:latin typeface="Helvetica" panose="020B0604020202020204" pitchFamily="34" charset="0"/>
                <a:cs typeface="Helvetica" panose="020B0604020202020204" pitchFamily="34" charset="0"/>
              </a:rPr>
              <a:t>Supporting Evidence continued – p. 9</a:t>
            </a:r>
          </a:p>
        </p:txBody>
      </p:sp>
      <p:sp>
        <p:nvSpPr>
          <p:cNvPr id="5" name="Content Placeholder 4"/>
          <p:cNvSpPr>
            <a:spLocks noGrp="1"/>
          </p:cNvSpPr>
          <p:nvPr>
            <p:ph sz="quarter" idx="12"/>
          </p:nvPr>
        </p:nvSpPr>
        <p:spPr>
          <a:xfrm>
            <a:off x="597093" y="1665514"/>
            <a:ext cx="10601338" cy="3835730"/>
          </a:xfrm>
        </p:spPr>
        <p:txBody>
          <a:bodyPr>
            <a:normAutofit/>
          </a:bodyPr>
          <a:lstStyle/>
          <a:p>
            <a:pPr marL="571500" indent="-571500">
              <a:lnSpc>
                <a:spcPct val="100000"/>
              </a:lnSpc>
              <a:spcBef>
                <a:spcPts val="600"/>
              </a:spcBef>
              <a:spcAft>
                <a:spcPts val="600"/>
              </a:spcAft>
              <a:buFont typeface="Arial" panose="020B0604020202020204" pitchFamily="34" charset="0"/>
              <a:buChar char="•"/>
            </a:pPr>
            <a:r>
              <a:rPr lang="en-US" sz="3600" dirty="0"/>
              <a:t>May be dated within the last four years</a:t>
            </a:r>
          </a:p>
          <a:p>
            <a:pPr marL="571500" indent="-571500">
              <a:lnSpc>
                <a:spcPct val="100000"/>
              </a:lnSpc>
              <a:spcBef>
                <a:spcPts val="600"/>
              </a:spcBef>
              <a:spcAft>
                <a:spcPts val="600"/>
              </a:spcAft>
              <a:buFont typeface="Arial" panose="020B0604020202020204" pitchFamily="34" charset="0"/>
              <a:buChar char="•"/>
            </a:pPr>
            <a:r>
              <a:rPr lang="en-US" sz="3600" dirty="0"/>
              <a:t>Check for maintenance must be performed in year of ESAR administration</a:t>
            </a:r>
          </a:p>
          <a:p>
            <a:pPr marL="571500" indent="-571500">
              <a:lnSpc>
                <a:spcPct val="100000"/>
              </a:lnSpc>
              <a:spcBef>
                <a:spcPts val="600"/>
              </a:spcBef>
              <a:spcAft>
                <a:spcPts val="600"/>
              </a:spcAft>
              <a:buFont typeface="Arial" panose="020B0604020202020204" pitchFamily="34" charset="0"/>
              <a:buChar char="•"/>
            </a:pPr>
            <a:r>
              <a:rPr lang="en-US" sz="3600" dirty="0"/>
              <a:t>ESAR item rating must be based on the current year performance check</a:t>
            </a:r>
          </a:p>
        </p:txBody>
      </p:sp>
    </p:spTree>
    <p:extLst>
      <p:ext uri="{BB962C8B-B14F-4D97-AF65-F5344CB8AC3E}">
        <p14:creationId xmlns:p14="http://schemas.microsoft.com/office/powerpoint/2010/main" val="1393063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latin typeface="Helvetica" pitchFamily="2" charset="0"/>
              </a:rPr>
              <a:t>Supporting Evidence:  Additional Documentation - pg. 9</a:t>
            </a:r>
            <a:endParaRPr lang="en-US" sz="4000" dirty="0">
              <a:latin typeface="Helvetica" pitchFamily="2" charset="0"/>
            </a:endParaRPr>
          </a:p>
        </p:txBody>
      </p:sp>
      <p:sp>
        <p:nvSpPr>
          <p:cNvPr id="10" name="Content Placeholder 9"/>
          <p:cNvSpPr>
            <a:spLocks noGrp="1"/>
          </p:cNvSpPr>
          <p:nvPr>
            <p:ph sz="quarter" idx="12"/>
          </p:nvPr>
        </p:nvSpPr>
        <p:spPr>
          <a:xfrm>
            <a:off x="926274" y="1689118"/>
            <a:ext cx="10668825" cy="3903769"/>
          </a:xfrm>
        </p:spPr>
        <p:txBody>
          <a:bodyPr>
            <a:normAutofit fontScale="92500" lnSpcReduction="20000"/>
          </a:bodyPr>
          <a:lstStyle/>
          <a:p>
            <a:pPr marL="571500" indent="-571500">
              <a:lnSpc>
                <a:spcPct val="100000"/>
              </a:lnSpc>
              <a:spcBef>
                <a:spcPts val="1200"/>
              </a:spcBef>
              <a:spcAft>
                <a:spcPts val="1200"/>
              </a:spcAft>
              <a:buFont typeface="Arial" panose="020B0604020202020204" pitchFamily="34" charset="0"/>
              <a:buChar char="•"/>
            </a:pPr>
            <a:r>
              <a:rPr lang="en-US" sz="3200" dirty="0">
                <a:latin typeface="Helvetica" pitchFamily="2" charset="0"/>
              </a:rPr>
              <a:t>Supplement supporting evidence with additional assessment activities, as needed</a:t>
            </a:r>
          </a:p>
          <a:p>
            <a:pPr marL="571500" indent="-571500">
              <a:lnSpc>
                <a:spcPct val="100000"/>
              </a:lnSpc>
              <a:spcBef>
                <a:spcPts val="1200"/>
              </a:spcBef>
              <a:spcAft>
                <a:spcPts val="1200"/>
              </a:spcAft>
              <a:buFont typeface="Arial" panose="020B0604020202020204" pitchFamily="34" charset="0"/>
              <a:buChar char="•"/>
            </a:pPr>
            <a:r>
              <a:rPr lang="en-US" sz="3200" dirty="0">
                <a:latin typeface="Helvetica" pitchFamily="2" charset="0"/>
              </a:rPr>
              <a:t>Create opportunities for observations and assessment for skills not yet observed or documented</a:t>
            </a:r>
          </a:p>
          <a:p>
            <a:pPr marL="1257300" lvl="1" indent="-571500">
              <a:lnSpc>
                <a:spcPct val="100000"/>
              </a:lnSpc>
              <a:spcBef>
                <a:spcPts val="1200"/>
              </a:spcBef>
              <a:spcAft>
                <a:spcPts val="1200"/>
              </a:spcAft>
              <a:buFont typeface="Courier New" panose="02070309020205020404" pitchFamily="49" charset="0"/>
              <a:buChar char="o"/>
            </a:pPr>
            <a:r>
              <a:rPr lang="en-US" sz="3200" b="0" dirty="0">
                <a:effectLst/>
                <a:latin typeface="Helvetica Neue"/>
                <a:ea typeface="Calibri" panose="020F0502020204030204" pitchFamily="34" charset="0"/>
                <a:cs typeface="Arial" panose="020B0604020202020204" pitchFamily="34" charset="0"/>
              </a:rPr>
              <a:t>Anyone that provides accommodations during state testing must also have Inclusion of Special Populations in the State-Required Assessment and Accountability Programs 703 KAR 5:070​ training.</a:t>
            </a:r>
            <a:endParaRPr lang="en-US" sz="1600" dirty="0">
              <a:latin typeface="Helvetica" pitchFamily="2" charset="0"/>
            </a:endParaRPr>
          </a:p>
          <a:p>
            <a:pPr marL="1257300" lvl="1" indent="-571500">
              <a:lnSpc>
                <a:spcPct val="100000"/>
              </a:lnSpc>
              <a:spcBef>
                <a:spcPts val="1200"/>
              </a:spcBef>
              <a:spcAft>
                <a:spcPts val="1200"/>
              </a:spcAft>
              <a:buFont typeface="Courier New" panose="02070309020205020404" pitchFamily="49" charset="0"/>
              <a:buChar char="o"/>
            </a:pPr>
            <a:endParaRPr lang="en-US" sz="3200" dirty="0">
              <a:latin typeface="Helvetica" pitchFamily="2" charset="0"/>
            </a:endParaRPr>
          </a:p>
          <a:p>
            <a:endParaRPr lang="en-US" sz="3400" dirty="0"/>
          </a:p>
        </p:txBody>
      </p:sp>
    </p:spTree>
    <p:extLst>
      <p:ext uri="{BB962C8B-B14F-4D97-AF65-F5344CB8AC3E}">
        <p14:creationId xmlns:p14="http://schemas.microsoft.com/office/powerpoint/2010/main" val="3662702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2096" y="257216"/>
            <a:ext cx="8421806" cy="967427"/>
          </a:xfrm>
        </p:spPr>
        <p:txBody>
          <a:bodyPr>
            <a:normAutofit/>
          </a:bodyPr>
          <a:lstStyle/>
          <a:p>
            <a:pPr algn="ctr"/>
            <a:r>
              <a:rPr lang="en-US" sz="4000" b="1" dirty="0">
                <a:latin typeface="Helvetica" pitchFamily="2" charset="0"/>
              </a:rPr>
              <a:t>Existing Documentation Example </a:t>
            </a:r>
          </a:p>
        </p:txBody>
      </p:sp>
      <p:sp>
        <p:nvSpPr>
          <p:cNvPr id="8" name="Content Placeholder 7"/>
          <p:cNvSpPr>
            <a:spLocks noGrp="1"/>
          </p:cNvSpPr>
          <p:nvPr>
            <p:ph idx="1"/>
          </p:nvPr>
        </p:nvSpPr>
        <p:spPr>
          <a:xfrm>
            <a:off x="477672" y="1224643"/>
            <a:ext cx="11382232" cy="4368636"/>
          </a:xfrm>
        </p:spPr>
        <p:txBody>
          <a:bodyPr>
            <a:noAutofit/>
          </a:bodyPr>
          <a:lstStyle/>
          <a:p>
            <a:pPr marL="463550" indent="-463550">
              <a:lnSpc>
                <a:spcPct val="100000"/>
              </a:lnSpc>
              <a:spcBef>
                <a:spcPts val="600"/>
              </a:spcBef>
              <a:spcAft>
                <a:spcPts val="600"/>
              </a:spcAft>
            </a:pPr>
            <a:r>
              <a:rPr lang="en-US" sz="3000" b="1" u="sng" dirty="0">
                <a:latin typeface="Helvetica" pitchFamily="2" charset="0"/>
              </a:rPr>
              <a:t>Grade 10</a:t>
            </a:r>
            <a:r>
              <a:rPr lang="en-US" sz="3000" b="1" dirty="0">
                <a:latin typeface="Helvetica" pitchFamily="2" charset="0"/>
              </a:rPr>
              <a:t>: </a:t>
            </a:r>
            <a:r>
              <a:rPr lang="en-US" sz="3000" dirty="0">
                <a:latin typeface="Helvetica" pitchFamily="2" charset="0"/>
              </a:rPr>
              <a:t>Student uses charts, guides, and written directions to complete tasks and work assignments (Standard EF 001)</a:t>
            </a:r>
          </a:p>
          <a:p>
            <a:pPr marL="463550" indent="-463550">
              <a:lnSpc>
                <a:spcPct val="100000"/>
              </a:lnSpc>
              <a:spcBef>
                <a:spcPts val="600"/>
              </a:spcBef>
              <a:spcAft>
                <a:spcPts val="600"/>
              </a:spcAft>
            </a:pPr>
            <a:r>
              <a:rPr lang="en-US" sz="3000" b="1" u="sng" dirty="0">
                <a:latin typeface="Helvetica" pitchFamily="2" charset="0"/>
              </a:rPr>
              <a:t>Grade 11</a:t>
            </a:r>
            <a:r>
              <a:rPr lang="en-US" sz="3000" b="1" dirty="0">
                <a:latin typeface="Helvetica" pitchFamily="2" charset="0"/>
              </a:rPr>
              <a:t>: </a:t>
            </a:r>
            <a:r>
              <a:rPr lang="en-US" sz="3000" dirty="0">
                <a:latin typeface="Helvetica" pitchFamily="2" charset="0"/>
              </a:rPr>
              <a:t>Teacher conducts maintenance check and addresses instructionally if skill not maintained.</a:t>
            </a:r>
          </a:p>
          <a:p>
            <a:pPr marL="463550" indent="-463550">
              <a:lnSpc>
                <a:spcPct val="100000"/>
              </a:lnSpc>
              <a:spcBef>
                <a:spcPts val="600"/>
              </a:spcBef>
              <a:spcAft>
                <a:spcPts val="600"/>
              </a:spcAft>
            </a:pPr>
            <a:r>
              <a:rPr lang="en-US" sz="3000" b="1" u="sng" dirty="0">
                <a:latin typeface="Helvetica" pitchFamily="2" charset="0"/>
              </a:rPr>
              <a:t>Grade 12</a:t>
            </a:r>
            <a:r>
              <a:rPr lang="en-US" sz="3000" b="1" dirty="0">
                <a:latin typeface="Helvetica" pitchFamily="2" charset="0"/>
              </a:rPr>
              <a:t>: </a:t>
            </a:r>
            <a:r>
              <a:rPr lang="en-US" sz="3000" dirty="0">
                <a:latin typeface="Helvetica" pitchFamily="2" charset="0"/>
              </a:rPr>
              <a:t>Teacher conducts maintenance check and addresses instructionally if skill not maintained. </a:t>
            </a:r>
          </a:p>
          <a:p>
            <a:pPr marL="914400" lvl="1" indent="-457200">
              <a:lnSpc>
                <a:spcPct val="100000"/>
              </a:lnSpc>
              <a:spcBef>
                <a:spcPts val="600"/>
              </a:spcBef>
              <a:spcAft>
                <a:spcPts val="600"/>
              </a:spcAft>
              <a:buFont typeface="Courier New" panose="02070309020205020404" pitchFamily="49" charset="0"/>
              <a:buChar char="o"/>
            </a:pPr>
            <a:r>
              <a:rPr lang="en-US" sz="2600" b="1" dirty="0">
                <a:latin typeface="Helvetica" pitchFamily="2" charset="0"/>
              </a:rPr>
              <a:t>An ESAR item is rated based on most current supporting evidence</a:t>
            </a:r>
            <a:r>
              <a:rPr lang="en-US" sz="2600" dirty="0">
                <a:latin typeface="Helvetica" pitchFamily="2" charset="0"/>
              </a:rPr>
              <a:t>. </a:t>
            </a:r>
          </a:p>
        </p:txBody>
      </p:sp>
    </p:spTree>
    <p:extLst>
      <p:ext uri="{BB962C8B-B14F-4D97-AF65-F5344CB8AC3E}">
        <p14:creationId xmlns:p14="http://schemas.microsoft.com/office/powerpoint/2010/main" val="123601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Helvetica" pitchFamily="2" charset="0"/>
              </a:rPr>
              <a:t>Additional Documentation Example</a:t>
            </a:r>
          </a:p>
        </p:txBody>
      </p:sp>
      <p:sp>
        <p:nvSpPr>
          <p:cNvPr id="8" name="Content Placeholder 7"/>
          <p:cNvSpPr>
            <a:spLocks noGrp="1"/>
          </p:cNvSpPr>
          <p:nvPr>
            <p:ph sz="half" idx="1"/>
          </p:nvPr>
        </p:nvSpPr>
        <p:spPr>
          <a:xfrm>
            <a:off x="1051086" y="1593932"/>
            <a:ext cx="4536914" cy="4694708"/>
          </a:xfrm>
        </p:spPr>
        <p:txBody>
          <a:bodyPr>
            <a:normAutofit/>
          </a:bodyPr>
          <a:lstStyle/>
          <a:p>
            <a:r>
              <a:rPr lang="en-US" sz="3200" dirty="0">
                <a:latin typeface="Helvetica" pitchFamily="2" charset="0"/>
              </a:rPr>
              <a:t>Grade 12 student is able to independently use charts, guides, but </a:t>
            </a:r>
            <a:r>
              <a:rPr lang="en-US" sz="3200" b="1" dirty="0">
                <a:latin typeface="Helvetica" pitchFamily="2" charset="0"/>
              </a:rPr>
              <a:t>not written directions to complete tasks and work assignments </a:t>
            </a:r>
            <a:r>
              <a:rPr lang="en-US" sz="3200" dirty="0">
                <a:latin typeface="Helvetica" pitchFamily="2" charset="0"/>
              </a:rPr>
              <a:t>(Standard EF 001)</a:t>
            </a:r>
          </a:p>
          <a:p>
            <a:endParaRPr lang="en-US" dirty="0"/>
          </a:p>
        </p:txBody>
      </p:sp>
      <p:cxnSp>
        <p:nvCxnSpPr>
          <p:cNvPr id="10" name="Straight Arrow Connector 9" descr="Arrow Pointing to the Example of Additional Documentation Needed&#10;">
            <a:extLst>
              <a:ext uri="{C183D7F6-B498-43B3-948B-1728B52AA6E4}">
                <adec:decorative xmlns:adec="http://schemas.microsoft.com/office/drawing/2017/decorative" val="0"/>
              </a:ext>
            </a:extLst>
          </p:cNvPr>
          <p:cNvCxnSpPr/>
          <p:nvPr/>
        </p:nvCxnSpPr>
        <p:spPr>
          <a:xfrm flipV="1">
            <a:off x="4691663" y="3893847"/>
            <a:ext cx="1290563" cy="9743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096000" y="1475097"/>
            <a:ext cx="5398025" cy="4217142"/>
          </a:xfrm>
        </p:spPr>
        <p:txBody>
          <a:bodyPr>
            <a:normAutofit/>
          </a:bodyPr>
          <a:lstStyle/>
          <a:p>
            <a:pPr>
              <a:lnSpc>
                <a:spcPct val="100000"/>
              </a:lnSpc>
              <a:spcBef>
                <a:spcPts val="600"/>
              </a:spcBef>
              <a:spcAft>
                <a:spcPts val="600"/>
              </a:spcAft>
            </a:pPr>
            <a:r>
              <a:rPr lang="en-US" sz="3200" dirty="0">
                <a:latin typeface="Helvetica" pitchFamily="2" charset="0"/>
              </a:rPr>
              <a:t>The QEA or Student Instructional Team determine additional assessment activities are needed to supplement existing supporting evidence OR a skill is not yet observed or documented.</a:t>
            </a:r>
          </a:p>
        </p:txBody>
      </p:sp>
    </p:spTree>
    <p:extLst>
      <p:ext uri="{BB962C8B-B14F-4D97-AF65-F5344CB8AC3E}">
        <p14:creationId xmlns:p14="http://schemas.microsoft.com/office/powerpoint/2010/main" val="121458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220" y="257216"/>
            <a:ext cx="8992572" cy="904834"/>
          </a:xfrm>
        </p:spPr>
        <p:txBody>
          <a:bodyPr>
            <a:noAutofit/>
          </a:bodyPr>
          <a:lstStyle/>
          <a:p>
            <a:r>
              <a:rPr lang="en-US" sz="4000" b="1" dirty="0">
                <a:latin typeface="Helvetica" pitchFamily="2" charset="0"/>
              </a:rPr>
              <a:t>Instructional Team Consensus p. 10</a:t>
            </a:r>
          </a:p>
        </p:txBody>
      </p:sp>
      <p:sp>
        <p:nvSpPr>
          <p:cNvPr id="3" name="Content Placeholder 2"/>
          <p:cNvSpPr>
            <a:spLocks noGrp="1"/>
          </p:cNvSpPr>
          <p:nvPr>
            <p:ph idx="1"/>
          </p:nvPr>
        </p:nvSpPr>
        <p:spPr>
          <a:xfrm>
            <a:off x="665018" y="1162050"/>
            <a:ext cx="10744510" cy="4478729"/>
          </a:xfrm>
        </p:spPr>
        <p:txBody>
          <a:bodyPr>
            <a:noAutofit/>
          </a:bodyPr>
          <a:lstStyle/>
          <a:p>
            <a:pPr marL="463550" indent="-463550">
              <a:lnSpc>
                <a:spcPct val="100000"/>
              </a:lnSpc>
              <a:spcBef>
                <a:spcPts val="600"/>
              </a:spcBef>
              <a:spcAft>
                <a:spcPts val="600"/>
              </a:spcAft>
            </a:pPr>
            <a:r>
              <a:rPr lang="en-US" sz="3200" dirty="0">
                <a:latin typeface="Helvetica" pitchFamily="2" charset="0"/>
              </a:rPr>
              <a:t>Focus on resolving differences</a:t>
            </a:r>
          </a:p>
          <a:p>
            <a:pPr marL="463550" indent="-463550">
              <a:lnSpc>
                <a:spcPct val="100000"/>
              </a:lnSpc>
              <a:spcBef>
                <a:spcPts val="600"/>
              </a:spcBef>
              <a:spcAft>
                <a:spcPts val="600"/>
              </a:spcAft>
            </a:pPr>
            <a:r>
              <a:rPr lang="en-US" sz="3200" dirty="0">
                <a:latin typeface="Helvetica" pitchFamily="2" charset="0"/>
              </a:rPr>
              <a:t>Examine supporting evidence for basis of differing ratings</a:t>
            </a:r>
          </a:p>
          <a:p>
            <a:pPr marL="463550" indent="-463550">
              <a:lnSpc>
                <a:spcPct val="100000"/>
              </a:lnSpc>
              <a:spcBef>
                <a:spcPts val="600"/>
              </a:spcBef>
              <a:spcAft>
                <a:spcPts val="600"/>
              </a:spcAft>
            </a:pPr>
            <a:r>
              <a:rPr lang="en-US" sz="3200" dirty="0">
                <a:latin typeface="Helvetica" pitchFamily="2" charset="0"/>
              </a:rPr>
              <a:t>Assign the lowest of the ratings being considered when:</a:t>
            </a:r>
          </a:p>
          <a:p>
            <a:pPr marL="920750" lvl="3" indent="-463550">
              <a:lnSpc>
                <a:spcPct val="100000"/>
              </a:lnSpc>
              <a:spcBef>
                <a:spcPts val="600"/>
              </a:spcBef>
              <a:spcAft>
                <a:spcPts val="600"/>
              </a:spcAft>
              <a:buFont typeface="Courier New" panose="02070309020205020404" pitchFamily="49" charset="0"/>
              <a:buChar char="o"/>
            </a:pPr>
            <a:r>
              <a:rPr lang="en-US" sz="3000" dirty="0">
                <a:latin typeface="Helvetica" pitchFamily="2" charset="0"/>
              </a:rPr>
              <a:t>Members cannot reach agreement, or</a:t>
            </a:r>
          </a:p>
          <a:p>
            <a:pPr marL="920750" lvl="3" indent="-463550">
              <a:lnSpc>
                <a:spcPct val="100000"/>
              </a:lnSpc>
              <a:spcBef>
                <a:spcPts val="600"/>
              </a:spcBef>
              <a:spcAft>
                <a:spcPts val="600"/>
              </a:spcAft>
              <a:buFont typeface="Courier New" panose="02070309020205020404" pitchFamily="49" charset="0"/>
              <a:buChar char="o"/>
            </a:pPr>
            <a:r>
              <a:rPr lang="en-US" sz="3000" dirty="0">
                <a:latin typeface="Helvetica" pitchFamily="2" charset="0"/>
              </a:rPr>
              <a:t>Student demonstrates different performance levels at different times or under different conditions</a:t>
            </a:r>
          </a:p>
        </p:txBody>
      </p:sp>
    </p:spTree>
    <p:extLst>
      <p:ext uri="{BB962C8B-B14F-4D97-AF65-F5344CB8AC3E}">
        <p14:creationId xmlns:p14="http://schemas.microsoft.com/office/powerpoint/2010/main" val="2032498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 y="365125"/>
            <a:ext cx="11012606" cy="1325563"/>
          </a:xfrm>
        </p:spPr>
        <p:txBody>
          <a:bodyPr>
            <a:normAutofit fontScale="90000"/>
          </a:bodyPr>
          <a:lstStyle/>
          <a:p>
            <a:r>
              <a:rPr lang="en-US" b="1" dirty="0">
                <a:latin typeface="Helvetica" pitchFamily="2" charset="0"/>
              </a:rPr>
              <a:t>Test Security – pp.10-11</a:t>
            </a:r>
            <a:br>
              <a:rPr lang="en-US" sz="5400" b="1" dirty="0">
                <a:latin typeface="Helvetica" pitchFamily="2" charset="0"/>
              </a:rPr>
            </a:br>
            <a:endParaRPr lang="en-US" sz="5400" b="1" dirty="0">
              <a:latin typeface="Helvetica" pitchFamily="2" charset="0"/>
            </a:endParaRPr>
          </a:p>
        </p:txBody>
      </p:sp>
      <p:sp>
        <p:nvSpPr>
          <p:cNvPr id="5" name="Content Placeholder 4">
            <a:extLst>
              <a:ext uri="{FF2B5EF4-FFF2-40B4-BE49-F238E27FC236}">
                <a16:creationId xmlns:a16="http://schemas.microsoft.com/office/drawing/2014/main" id="{3B743D86-EF17-BF95-B43D-738F0E090EE3}"/>
              </a:ext>
            </a:extLst>
          </p:cNvPr>
          <p:cNvSpPr>
            <a:spLocks noGrp="1"/>
          </p:cNvSpPr>
          <p:nvPr>
            <p:ph idx="1"/>
          </p:nvPr>
        </p:nvSpPr>
        <p:spPr>
          <a:xfrm>
            <a:off x="669878" y="1193800"/>
            <a:ext cx="11012606" cy="5092700"/>
          </a:xfrm>
        </p:spPr>
        <p:txBody>
          <a:bodyPr>
            <a:normAutofit fontScale="62500" lnSpcReduction="20000"/>
          </a:bodyPr>
          <a:lstStyle/>
          <a:p>
            <a:pPr marL="463550" indent="-463550">
              <a:lnSpc>
                <a:spcPct val="120000"/>
              </a:lnSpc>
              <a:spcBef>
                <a:spcPts val="600"/>
              </a:spcBef>
              <a:spcAft>
                <a:spcPts val="600"/>
              </a:spcAft>
            </a:pPr>
            <a:r>
              <a:rPr lang="en-US" sz="4500" dirty="0">
                <a:latin typeface="Helvetica" pitchFamily="2" charset="0"/>
              </a:rPr>
              <a:t>The ESAR is considered secure testing material and must follow </a:t>
            </a:r>
            <a:r>
              <a:rPr lang="en-US" sz="4500" b="0" i="1" u="none" dirty="0">
                <a:latin typeface="Helvetica" pitchFamily="2" charset="0"/>
              </a:rPr>
              <a:t>703 KAR 5:080 Administration Code for Kentucky’s Educational Assessment Program </a:t>
            </a:r>
            <a:r>
              <a:rPr lang="en-US" sz="4500" dirty="0">
                <a:latin typeface="Helvetica" pitchFamily="2" charset="0"/>
              </a:rPr>
              <a:t>and regulation established for all state-required assessments and optional tests administered by school personnel that are reported in Kentucky’s accountability system. </a:t>
            </a:r>
          </a:p>
          <a:p>
            <a:pPr marL="463550" indent="-463550">
              <a:lnSpc>
                <a:spcPct val="120000"/>
              </a:lnSpc>
              <a:spcBef>
                <a:spcPts val="600"/>
              </a:spcBef>
              <a:spcAft>
                <a:spcPts val="600"/>
              </a:spcAft>
            </a:pPr>
            <a:r>
              <a:rPr lang="en-US" sz="4500" dirty="0">
                <a:latin typeface="Helvetica" pitchFamily="2" charset="0"/>
              </a:rPr>
              <a:t>The link to the regulation is provided on page 10.</a:t>
            </a:r>
          </a:p>
          <a:p>
            <a:pPr marL="463550" indent="-463550">
              <a:lnSpc>
                <a:spcPct val="120000"/>
              </a:lnSpc>
              <a:spcBef>
                <a:spcPts val="600"/>
              </a:spcBef>
              <a:spcAft>
                <a:spcPts val="600"/>
              </a:spcAft>
            </a:pPr>
            <a:r>
              <a:rPr lang="en-US" sz="4500" dirty="0">
                <a:latin typeface="Helvetica" pitchFamily="2" charset="0"/>
              </a:rPr>
              <a:t>Page 10 of the administration guide also contains concepts selected from the regulation test security section that more closely address a rating scale assessment like the ESAR.  </a:t>
            </a:r>
          </a:p>
          <a:p>
            <a:pPr marL="0" indent="0">
              <a:buNone/>
            </a:pPr>
            <a:r>
              <a:rPr lang="en-US" b="0" i="1" u="none" dirty="0">
                <a:latin typeface="Helvetica" pitchFamily="2" charset="0"/>
              </a:rPr>
              <a:t>	</a:t>
            </a:r>
          </a:p>
        </p:txBody>
      </p:sp>
    </p:spTree>
    <p:extLst>
      <p:ext uri="{BB962C8B-B14F-4D97-AF65-F5344CB8AC3E}">
        <p14:creationId xmlns:p14="http://schemas.microsoft.com/office/powerpoint/2010/main" val="3708204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983755"/>
          </a:xfrm>
        </p:spPr>
        <p:txBody>
          <a:bodyPr>
            <a:normAutofit/>
          </a:bodyPr>
          <a:lstStyle/>
          <a:p>
            <a:r>
              <a:rPr lang="en-US" sz="4000" b="1" dirty="0">
                <a:latin typeface="Helvetica" pitchFamily="2" charset="0"/>
              </a:rPr>
              <a:t>CRAAF – p. 11-12</a:t>
            </a:r>
          </a:p>
        </p:txBody>
      </p:sp>
      <p:sp>
        <p:nvSpPr>
          <p:cNvPr id="3" name="Content Placeholder 2"/>
          <p:cNvSpPr>
            <a:spLocks noGrp="1"/>
          </p:cNvSpPr>
          <p:nvPr>
            <p:ph idx="1"/>
          </p:nvPr>
        </p:nvSpPr>
        <p:spPr>
          <a:xfrm>
            <a:off x="513011" y="1240972"/>
            <a:ext cx="11551989" cy="4542311"/>
          </a:xfrm>
        </p:spPr>
        <p:txBody>
          <a:bodyPr>
            <a:normAutofit/>
          </a:bodyPr>
          <a:lstStyle/>
          <a:p>
            <a:pPr marL="395288" indent="-395288"/>
            <a:r>
              <a:rPr lang="en-US" sz="3600" dirty="0">
                <a:latin typeface="Helvetica" pitchFamily="2" charset="0"/>
              </a:rPr>
              <a:t>The CRAAF stores documentation for </a:t>
            </a:r>
          </a:p>
          <a:p>
            <a:pPr marL="852488" lvl="2" indent="-395288">
              <a:buFont typeface="Courier New" panose="02070309020205020404" pitchFamily="49" charset="0"/>
              <a:buChar char="o"/>
            </a:pPr>
            <a:r>
              <a:rPr lang="en-US" sz="3200" dirty="0">
                <a:latin typeface="Helvetica" pitchFamily="2" charset="0"/>
              </a:rPr>
              <a:t> ESAR and CWEC</a:t>
            </a:r>
          </a:p>
          <a:p>
            <a:pPr marL="395288" indent="-395288"/>
            <a:r>
              <a:rPr lang="en-US" sz="3600" dirty="0">
                <a:latin typeface="Helvetica" pitchFamily="2" charset="0"/>
              </a:rPr>
              <a:t>Maintained by the QEA</a:t>
            </a:r>
          </a:p>
          <a:p>
            <a:pPr marL="852488" lvl="2" indent="-395288">
              <a:buFont typeface="Courier New" panose="02070309020205020404" pitchFamily="49" charset="0"/>
              <a:buChar char="o"/>
            </a:pPr>
            <a:r>
              <a:rPr lang="en-US" sz="3200" dirty="0">
                <a:latin typeface="Helvetica" pitchFamily="2" charset="0"/>
              </a:rPr>
              <a:t> File quiz ESAR certificate. Copy to BAC or DAC</a:t>
            </a:r>
          </a:p>
          <a:p>
            <a:pPr marL="852488" lvl="2" indent="-395288">
              <a:buFont typeface="Courier New" panose="02070309020205020404" pitchFamily="49" charset="0"/>
              <a:buChar char="o"/>
            </a:pPr>
            <a:r>
              <a:rPr lang="en-US" sz="3200" dirty="0">
                <a:latin typeface="Helvetica" pitchFamily="2" charset="0"/>
              </a:rPr>
              <a:t> File Student Information Page</a:t>
            </a:r>
          </a:p>
          <a:p>
            <a:pPr marL="852488" lvl="2" indent="-395288">
              <a:buFont typeface="Courier New" panose="02070309020205020404" pitchFamily="49" charset="0"/>
              <a:buChar char="o"/>
            </a:pPr>
            <a:r>
              <a:rPr lang="en-US" sz="3200" dirty="0">
                <a:latin typeface="Helvetica" pitchFamily="2" charset="0"/>
              </a:rPr>
              <a:t> File Administrator Trainings and Documentation</a:t>
            </a:r>
          </a:p>
          <a:p>
            <a:pPr marL="852488" lvl="2" indent="-395288">
              <a:buFont typeface="Courier New" panose="02070309020205020404" pitchFamily="49" charset="0"/>
              <a:buChar char="o"/>
            </a:pPr>
            <a:r>
              <a:rPr lang="en-US" sz="3200" dirty="0">
                <a:latin typeface="Helvetica" pitchFamily="2" charset="0"/>
              </a:rPr>
              <a:t> Download and maintain ESARs for students</a:t>
            </a:r>
          </a:p>
          <a:p>
            <a:pPr marL="852488" lvl="2" indent="-395288">
              <a:buFont typeface="Courier New" panose="02070309020205020404" pitchFamily="49" charset="0"/>
              <a:buChar char="o"/>
            </a:pPr>
            <a:r>
              <a:rPr lang="en-US" sz="3200" dirty="0">
                <a:latin typeface="Helvetica" pitchFamily="2" charset="0"/>
              </a:rPr>
              <a:t> File completed ESAR and documentation</a:t>
            </a:r>
          </a:p>
          <a:p>
            <a:endParaRPr lang="en-US" sz="3600" dirty="0"/>
          </a:p>
        </p:txBody>
      </p:sp>
    </p:spTree>
    <p:extLst>
      <p:ext uri="{BB962C8B-B14F-4D97-AF65-F5344CB8AC3E}">
        <p14:creationId xmlns:p14="http://schemas.microsoft.com/office/powerpoint/2010/main" val="4015122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08" y="257216"/>
            <a:ext cx="8348949" cy="1186573"/>
          </a:xfrm>
          <a:noFill/>
        </p:spPr>
        <p:txBody>
          <a:bodyPr>
            <a:noAutofit/>
          </a:bodyPr>
          <a:lstStyle/>
          <a:p>
            <a:r>
              <a:rPr lang="en-US" sz="4000" b="1" dirty="0">
                <a:latin typeface="Helvetica" pitchFamily="2" charset="0"/>
              </a:rPr>
              <a:t>CRAAF Components- p. 12</a:t>
            </a:r>
            <a:br>
              <a:rPr lang="en-US" sz="2800" dirty="0">
                <a:latin typeface="Helvetica" pitchFamily="2" charset="0"/>
              </a:rPr>
            </a:br>
            <a:endParaRPr lang="en-US" sz="2800" b="1" dirty="0">
              <a:latin typeface="Helvetica" pitchFamily="2" charset="0"/>
            </a:endParaRPr>
          </a:p>
        </p:txBody>
      </p:sp>
      <p:sp>
        <p:nvSpPr>
          <p:cNvPr id="3" name="Content Placeholder 2"/>
          <p:cNvSpPr>
            <a:spLocks noGrp="1"/>
          </p:cNvSpPr>
          <p:nvPr>
            <p:ph idx="1"/>
          </p:nvPr>
        </p:nvSpPr>
        <p:spPr>
          <a:xfrm>
            <a:off x="838200" y="1253330"/>
            <a:ext cx="10972800" cy="4728370"/>
          </a:xfrm>
        </p:spPr>
        <p:txBody>
          <a:bodyPr>
            <a:normAutofit/>
          </a:bodyPr>
          <a:lstStyle/>
          <a:p>
            <a:pPr marL="971550" lvl="1" indent="-514350">
              <a:lnSpc>
                <a:spcPct val="100000"/>
              </a:lnSpc>
              <a:spcBef>
                <a:spcPts val="600"/>
              </a:spcBef>
              <a:spcAft>
                <a:spcPts val="600"/>
              </a:spcAft>
              <a:buFont typeface="+mj-lt"/>
              <a:buAutoNum type="arabicPeriod"/>
            </a:pPr>
            <a:r>
              <a:rPr lang="en-US" sz="3600" dirty="0">
                <a:latin typeface="Helvetica" pitchFamily="2" charset="0"/>
              </a:rPr>
              <a:t>Student Information</a:t>
            </a:r>
          </a:p>
          <a:p>
            <a:pPr marL="971550" lvl="1" indent="-514350">
              <a:lnSpc>
                <a:spcPct val="100000"/>
              </a:lnSpc>
              <a:spcBef>
                <a:spcPts val="600"/>
              </a:spcBef>
              <a:spcAft>
                <a:spcPts val="600"/>
              </a:spcAft>
              <a:buFont typeface="+mj-lt"/>
              <a:buAutoNum type="arabicPeriod"/>
            </a:pPr>
            <a:r>
              <a:rPr lang="en-US" sz="3600" dirty="0">
                <a:latin typeface="Helvetica" pitchFamily="2" charset="0"/>
              </a:rPr>
              <a:t>Administrator Trainings and Documentation</a:t>
            </a:r>
          </a:p>
          <a:p>
            <a:pPr marL="971550" lvl="1" indent="-514350">
              <a:lnSpc>
                <a:spcPct val="100000"/>
              </a:lnSpc>
              <a:spcBef>
                <a:spcPts val="600"/>
              </a:spcBef>
              <a:spcAft>
                <a:spcPts val="600"/>
              </a:spcAft>
              <a:buFont typeface="+mj-lt"/>
              <a:buAutoNum type="arabicPeriod"/>
            </a:pPr>
            <a:r>
              <a:rPr lang="en-US" sz="3600" dirty="0">
                <a:latin typeface="Helvetica" pitchFamily="2" charset="0"/>
              </a:rPr>
              <a:t>Qualifying Quiz Certification(s)</a:t>
            </a:r>
          </a:p>
          <a:p>
            <a:pPr marL="971550" lvl="1" indent="-514350">
              <a:lnSpc>
                <a:spcPct val="100000"/>
              </a:lnSpc>
              <a:spcBef>
                <a:spcPts val="600"/>
              </a:spcBef>
              <a:spcAft>
                <a:spcPts val="600"/>
              </a:spcAft>
              <a:buFont typeface="+mj-lt"/>
              <a:buAutoNum type="arabicPeriod"/>
            </a:pPr>
            <a:r>
              <a:rPr lang="en-US" sz="3600" dirty="0">
                <a:latin typeface="Helvetica" pitchFamily="2" charset="0"/>
              </a:rPr>
              <a:t>Employability Skills Attainment Record </a:t>
            </a:r>
          </a:p>
          <a:p>
            <a:pPr marL="971550" lvl="1" indent="-514350">
              <a:lnSpc>
                <a:spcPct val="100000"/>
              </a:lnSpc>
              <a:spcBef>
                <a:spcPts val="600"/>
              </a:spcBef>
              <a:spcAft>
                <a:spcPts val="600"/>
              </a:spcAft>
              <a:buFont typeface="+mj-lt"/>
              <a:buAutoNum type="arabicPeriod"/>
            </a:pPr>
            <a:r>
              <a:rPr lang="en-US" sz="3600" dirty="0">
                <a:latin typeface="Helvetica" pitchFamily="2" charset="0"/>
              </a:rPr>
              <a:t>Career Work Experience Certification </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846881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92983" y="289109"/>
            <a:ext cx="10993715" cy="1320800"/>
          </a:xfrm>
        </p:spPr>
        <p:txBody>
          <a:bodyPr>
            <a:normAutofit fontScale="90000"/>
          </a:bodyPr>
          <a:lstStyle/>
          <a:p>
            <a:pPr algn="ctr" eaLnBrk="1" hangingPunct="1"/>
            <a:r>
              <a:rPr lang="en-US" altLang="en-US" b="1" dirty="0">
                <a:latin typeface="Helvetica" pitchFamily="2" charset="0"/>
                <a:cs typeface="Times New Roman" panose="02020603050405020304" pitchFamily="18" charset="0"/>
              </a:rPr>
              <a:t>CRAAF: 1. Student Information Page – p.12 </a:t>
            </a:r>
            <a:br>
              <a:rPr lang="en-US" altLang="en-US" dirty="0">
                <a:solidFill>
                  <a:schemeClr val="tx1"/>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13315" name="Content Placeholder 2"/>
          <p:cNvSpPr>
            <a:spLocks noGrp="1"/>
          </p:cNvSpPr>
          <p:nvPr>
            <p:ph sz="quarter" idx="4294967295"/>
          </p:nvPr>
        </p:nvSpPr>
        <p:spPr>
          <a:xfrm>
            <a:off x="808301" y="1283369"/>
            <a:ext cx="9689486" cy="4381162"/>
          </a:xfrm>
          <a:prstGeom prst="rect">
            <a:avLst/>
          </a:prstGeom>
        </p:spPr>
        <p:txBody>
          <a:bodyPr>
            <a:normAutofit fontScale="92500"/>
          </a:bodyPr>
          <a:lstStyle/>
          <a:p>
            <a:pPr eaLnBrk="1" hangingPunct="1">
              <a:buFont typeface="Wingdings 2" panose="05020102010507070707" pitchFamily="18" charset="2"/>
              <a:buNone/>
            </a:pPr>
            <a:r>
              <a:rPr lang="en-US" altLang="en-US" sz="2400" b="1" dirty="0">
                <a:latin typeface="Helvetica" pitchFamily="2" charset="0"/>
                <a:cs typeface="Arial" panose="020B0604020202020204" pitchFamily="34" charset="0"/>
              </a:rPr>
              <a:t>Provides the following</a:t>
            </a:r>
            <a:r>
              <a:rPr lang="en-US" altLang="en-US" sz="2400" dirty="0">
                <a:latin typeface="Helvetica" pitchFamily="2" charset="0"/>
                <a:cs typeface="Arial" panose="020B0604020202020204" pitchFamily="34" charset="0"/>
              </a:rPr>
              <a:t>:</a:t>
            </a:r>
          </a:p>
          <a:p>
            <a:pPr eaLnBrk="1" hangingPunct="1">
              <a:buFont typeface="Arial" panose="020B0604020202020204" pitchFamily="34" charset="0"/>
              <a:buChar char="•"/>
            </a:pPr>
            <a:r>
              <a:rPr lang="en-US" altLang="en-US" sz="2400" dirty="0">
                <a:latin typeface="Helvetica" pitchFamily="2" charset="0"/>
                <a:cs typeface="Arial" panose="020B0604020202020204" pitchFamily="34" charset="0"/>
              </a:rPr>
              <a:t>Student Name</a:t>
            </a:r>
          </a:p>
          <a:p>
            <a:pPr eaLnBrk="1" hangingPunct="1">
              <a:buFont typeface="Arial" panose="020B0604020202020204" pitchFamily="34" charset="0"/>
              <a:buChar char="•"/>
            </a:pPr>
            <a:r>
              <a:rPr lang="en-US" altLang="en-US" sz="2400" dirty="0">
                <a:latin typeface="Helvetica" pitchFamily="2" charset="0"/>
                <a:cs typeface="Arial" panose="020B0604020202020204" pitchFamily="34" charset="0"/>
              </a:rPr>
              <a:t>School</a:t>
            </a:r>
          </a:p>
          <a:p>
            <a:pPr eaLnBrk="1" hangingPunct="1">
              <a:buFont typeface="Arial" panose="020B0604020202020204" pitchFamily="34" charset="0"/>
              <a:buChar char="•"/>
            </a:pPr>
            <a:r>
              <a:rPr lang="en-US" altLang="en-US" sz="2400" dirty="0">
                <a:latin typeface="Helvetica" pitchFamily="2" charset="0"/>
                <a:cs typeface="Arial" panose="020B0604020202020204" pitchFamily="34" charset="0"/>
              </a:rPr>
              <a:t>District</a:t>
            </a:r>
          </a:p>
          <a:p>
            <a:pPr eaLnBrk="1" hangingPunct="1">
              <a:buFont typeface="Arial" panose="020B0604020202020204" pitchFamily="34" charset="0"/>
              <a:buChar char="•"/>
            </a:pPr>
            <a:r>
              <a:rPr lang="en-US" altLang="en-US" sz="2400" dirty="0">
                <a:latin typeface="Helvetica" pitchFamily="2" charset="0"/>
                <a:cs typeface="Arial" panose="020B0604020202020204" pitchFamily="34" charset="0"/>
              </a:rPr>
              <a:t>Grade</a:t>
            </a:r>
          </a:p>
          <a:p>
            <a:pPr eaLnBrk="1" hangingPunct="1">
              <a:buFont typeface="Arial" panose="020B0604020202020204" pitchFamily="34" charset="0"/>
              <a:buChar char="•"/>
            </a:pPr>
            <a:r>
              <a:rPr lang="en-US" altLang="en-US" sz="2400" dirty="0">
                <a:latin typeface="Helvetica" pitchFamily="2" charset="0"/>
                <a:cs typeface="Arial" panose="020B0604020202020204" pitchFamily="34" charset="0"/>
              </a:rPr>
              <a:t>SSID (Student Identification Number)</a:t>
            </a:r>
          </a:p>
          <a:p>
            <a:pPr>
              <a:buFont typeface="Arial" panose="020B0604020202020204" pitchFamily="34" charset="0"/>
              <a:buChar char="•"/>
            </a:pPr>
            <a:r>
              <a:rPr lang="en-US" altLang="en-US" sz="2400" dirty="0">
                <a:latin typeface="Helvetica" pitchFamily="2" charset="0"/>
                <a:cs typeface="Arial" panose="020B0604020202020204" pitchFamily="34" charset="0"/>
              </a:rPr>
              <a:t>District Enrollment Date (if new)</a:t>
            </a:r>
          </a:p>
          <a:p>
            <a:pPr>
              <a:buFont typeface="Arial" panose="020B0604020202020204" pitchFamily="34" charset="0"/>
              <a:buChar char="•"/>
            </a:pPr>
            <a:r>
              <a:rPr lang="en-US" altLang="en-US" sz="2400" dirty="0">
                <a:latin typeface="Helvetica" pitchFamily="2" charset="0"/>
                <a:cs typeface="Arial" panose="020B0604020202020204" pitchFamily="34" charset="0"/>
              </a:rPr>
              <a:t>Alternate Assessment Determination Date (if during current school year)</a:t>
            </a:r>
          </a:p>
          <a:p>
            <a:pPr eaLnBrk="1" hangingPunct="1">
              <a:buFont typeface="Arial" panose="020B0604020202020204" pitchFamily="34" charset="0"/>
              <a:buChar char="•"/>
            </a:pPr>
            <a:r>
              <a:rPr lang="en-US" altLang="en-US" sz="2400" dirty="0">
                <a:latin typeface="Helvetica" pitchFamily="2" charset="0"/>
                <a:cs typeface="Arial" panose="020B0604020202020204" pitchFamily="34" charset="0"/>
              </a:rPr>
              <a:t>Accommodations (List all accommodations identified on the students IEP)</a:t>
            </a:r>
          </a:p>
          <a:p>
            <a:pPr eaLnBrk="1" hangingPunct="1">
              <a:buFont typeface="Arial" panose="020B0604020202020204" pitchFamily="34" charset="0"/>
              <a:buChar char="•"/>
            </a:pPr>
            <a:r>
              <a:rPr lang="en-US" altLang="en-US" sz="2400" dirty="0">
                <a:latin typeface="Helvetica" pitchFamily="2" charset="0"/>
                <a:cs typeface="Arial" panose="020B0604020202020204" pitchFamily="34" charset="0"/>
              </a:rPr>
              <a:t>Teacher name and signature</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08723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b="1" dirty="0">
                <a:latin typeface="Helvetica" pitchFamily="2" charset="0"/>
              </a:rPr>
              <a:t>Employability Skills Attainment Record p.3</a:t>
            </a:r>
          </a:p>
        </p:txBody>
      </p:sp>
      <p:sp>
        <p:nvSpPr>
          <p:cNvPr id="3" name="Subtitle 2"/>
          <p:cNvSpPr>
            <a:spLocks noGrp="1"/>
          </p:cNvSpPr>
          <p:nvPr>
            <p:ph idx="1"/>
          </p:nvPr>
        </p:nvSpPr>
        <p:spPr>
          <a:xfrm>
            <a:off x="838200" y="2683823"/>
            <a:ext cx="10515600" cy="2291938"/>
          </a:xfrm>
        </p:spPr>
        <p:txBody>
          <a:bodyPr>
            <a:noAutofit/>
          </a:bodyPr>
          <a:lstStyle/>
          <a:p>
            <a:pPr marL="0" indent="0" algn="ctr">
              <a:buNone/>
            </a:pPr>
            <a:r>
              <a:rPr lang="en-US" sz="3600" dirty="0">
                <a:latin typeface="Helvetica" pitchFamily="2" charset="0"/>
              </a:rPr>
              <a:t>Kentucky Alternate Assessment</a:t>
            </a:r>
          </a:p>
          <a:p>
            <a:pPr marL="0" indent="0" algn="ctr">
              <a:buNone/>
            </a:pPr>
            <a:r>
              <a:rPr lang="en-US" sz="3600" dirty="0">
                <a:latin typeface="Helvetica" pitchFamily="2" charset="0"/>
              </a:rPr>
              <a:t>School Year 2023-24</a:t>
            </a:r>
          </a:p>
        </p:txBody>
      </p:sp>
    </p:spTree>
    <p:extLst>
      <p:ext uri="{BB962C8B-B14F-4D97-AF65-F5344CB8AC3E}">
        <p14:creationId xmlns:p14="http://schemas.microsoft.com/office/powerpoint/2010/main" val="3477655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10551" y="110177"/>
            <a:ext cx="11563001" cy="1320800"/>
          </a:xfrm>
        </p:spPr>
        <p:txBody>
          <a:bodyPr>
            <a:normAutofit/>
          </a:bodyPr>
          <a:lstStyle/>
          <a:p>
            <a:pPr eaLnBrk="1" hangingPunct="1"/>
            <a:r>
              <a:rPr lang="en-US" altLang="en-US" sz="4000" b="1" dirty="0">
                <a:latin typeface="Helvetica" pitchFamily="2" charset="0"/>
                <a:cs typeface="Arial" panose="020B0604020202020204" pitchFamily="34" charset="0"/>
              </a:rPr>
              <a:t>CRAAF: 2. Administrator Trainings and Documentation – p. 13</a:t>
            </a:r>
          </a:p>
        </p:txBody>
      </p:sp>
      <p:sp>
        <p:nvSpPr>
          <p:cNvPr id="3" name="Content Placeholder 2"/>
          <p:cNvSpPr>
            <a:spLocks noGrp="1"/>
          </p:cNvSpPr>
          <p:nvPr>
            <p:ph sz="quarter" idx="4294967295"/>
          </p:nvPr>
        </p:nvSpPr>
        <p:spPr>
          <a:xfrm>
            <a:off x="449096" y="1403762"/>
            <a:ext cx="11298404" cy="4296229"/>
          </a:xfrm>
          <a:prstGeom prst="rect">
            <a:avLst/>
          </a:prstGeom>
        </p:spPr>
        <p:txBody>
          <a:bodyPr>
            <a:noAutofit/>
          </a:bodyPr>
          <a:lstStyle/>
          <a:p>
            <a:pPr marL="463550" indent="-463550">
              <a:lnSpc>
                <a:spcPct val="100000"/>
              </a:lnSpc>
              <a:spcBef>
                <a:spcPts val="600"/>
              </a:spcBef>
              <a:spcAft>
                <a:spcPts val="600"/>
              </a:spcAft>
            </a:pPr>
            <a:r>
              <a:rPr lang="en-US"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School personnel assisting with the administration of the ESAR must complete the </a:t>
            </a:r>
            <a:r>
              <a:rPr lang="en-US"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703 KAR 5:080​ ​Administration Code for Kentucky's Educational Assessment Program training and</a:t>
            </a:r>
            <a:r>
              <a:rPr lang="en-US"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sign the </a:t>
            </a:r>
            <a:r>
              <a:rPr lang="en-US" u="sng" dirty="0">
                <a:solidFill>
                  <a:srgbClr val="000000"/>
                </a:solidFill>
                <a:effectLst/>
                <a:latin typeface="Helvetica" panose="020B0604020202020204" pitchFamily="34" charset="0"/>
                <a:ea typeface="Calibri" panose="020F0502020204030204" pitchFamily="34" charset="0"/>
                <a:cs typeface="Helvetica" panose="020B0604020202020204" pitchFamily="34" charset="0"/>
                <a:hlinkClick r:id="rId3"/>
              </a:rPr>
              <a:t>Nondisclosure Form for State​ Assessments</a:t>
            </a:r>
            <a:r>
              <a:rPr lang="en-US" dirty="0">
                <a:solidFill>
                  <a:srgbClr val="333333"/>
                </a:solidFill>
                <a:effectLst/>
                <a:latin typeface="Helvetica" panose="020B0604020202020204" pitchFamily="34" charset="0"/>
                <a:ea typeface="Calibri" panose="020F0502020204030204" pitchFamily="34" charset="0"/>
                <a:cs typeface="Helvetica" panose="020B0604020202020204" pitchFamily="34" charset="0"/>
              </a:rPr>
              <a:t> </a:t>
            </a:r>
            <a:r>
              <a:rPr lang="en-US" dirty="0">
                <a:solidFill>
                  <a:srgbClr val="010101"/>
                </a:solidFill>
                <a:effectLst/>
                <a:latin typeface="Helvetica" panose="020B0604020202020204" pitchFamily="34" charset="0"/>
                <a:ea typeface="Helvetica Neue"/>
                <a:cs typeface="Helvetica" panose="020B0604020202020204" pitchFamily="34" charset="0"/>
              </a:rPr>
              <a:t>form</a:t>
            </a:r>
            <a:r>
              <a:rPr lang="en-US"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a:t>
            </a:r>
          </a:p>
          <a:p>
            <a:pPr marL="463550" indent="-463550">
              <a:lnSpc>
                <a:spcPct val="100000"/>
              </a:lnSpc>
              <a:spcBef>
                <a:spcPts val="600"/>
              </a:spcBef>
              <a:spcAft>
                <a:spcPts val="600"/>
              </a:spcAft>
            </a:pPr>
            <a:r>
              <a:rPr lang="en-US" dirty="0">
                <a:latin typeface="Helvetica" panose="020B0604020202020204" pitchFamily="34" charset="0"/>
                <a:cs typeface="Helvetica" panose="020B0604020202020204" pitchFamily="34" charset="0"/>
              </a:rPr>
              <a:t>QEA may sign and provide copies to multiple student CRAAF folders. An original is not required for every student; but </a:t>
            </a:r>
            <a:r>
              <a:rPr lang="en-US" b="1" dirty="0">
                <a:latin typeface="Helvetica" panose="020B0604020202020204" pitchFamily="34" charset="0"/>
                <a:cs typeface="Helvetica" panose="020B0604020202020204" pitchFamily="34" charset="0"/>
              </a:rPr>
              <a:t>a copy of this document must be found in the CRAAF</a:t>
            </a:r>
            <a:r>
              <a:rPr lang="en-US" dirty="0">
                <a:latin typeface="Helvetica" panose="020B0604020202020204" pitchFamily="34" charset="0"/>
                <a:cs typeface="Helvetica" panose="020B0604020202020204" pitchFamily="34" charset="0"/>
              </a:rPr>
              <a:t>.</a:t>
            </a:r>
          </a:p>
          <a:p>
            <a:pPr marL="463550" indent="-463550">
              <a:lnSpc>
                <a:spcPct val="100000"/>
              </a:lnSpc>
              <a:spcBef>
                <a:spcPts val="600"/>
              </a:spcBef>
              <a:spcAft>
                <a:spcPts val="600"/>
              </a:spcAft>
            </a:pPr>
            <a:r>
              <a:rPr lang="en-US" b="1" dirty="0">
                <a:latin typeface="Helvetica" panose="020B0604020202020204" pitchFamily="34" charset="0"/>
                <a:cs typeface="Helvetica" panose="020B0604020202020204" pitchFamily="34" charset="0"/>
              </a:rPr>
              <a:t>Non-school personnel sign a nondisclosure form.</a:t>
            </a:r>
          </a:p>
          <a:p>
            <a:pPr marL="0" lvl="1" indent="0">
              <a:spcBef>
                <a:spcPts val="370"/>
              </a:spcBef>
              <a:buNone/>
              <a:defRPr/>
            </a:pPr>
            <a:endParaRPr lang="en-US" sz="2400" dirty="0">
              <a:latin typeface="Franklin Gothic Demi" panose="020B0703020102020204" pitchFamily="34" charset="0"/>
              <a:cs typeface="Arial" pitchFamily="34" charset="0"/>
            </a:endParaRPr>
          </a:p>
          <a:p>
            <a:pPr marL="0" lvl="1" indent="0">
              <a:spcBef>
                <a:spcPts val="370"/>
              </a:spcBef>
              <a:buNone/>
              <a:defRPr/>
            </a:pPr>
            <a:endParaRPr lang="en-US" sz="2400" dirty="0">
              <a:latin typeface="Franklin Gothic Demi" panose="020B0703020102020204" pitchFamily="34" charset="0"/>
              <a:cs typeface="Arial" pitchFamily="34" charset="0"/>
            </a:endParaRPr>
          </a:p>
        </p:txBody>
      </p:sp>
    </p:spTree>
    <p:extLst>
      <p:ext uri="{BB962C8B-B14F-4D97-AF65-F5344CB8AC3E}">
        <p14:creationId xmlns:p14="http://schemas.microsoft.com/office/powerpoint/2010/main" val="2237083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45910" y="257025"/>
            <a:ext cx="11091907" cy="1320800"/>
          </a:xfrm>
        </p:spPr>
        <p:txBody>
          <a:bodyPr>
            <a:normAutofit/>
          </a:bodyPr>
          <a:lstStyle/>
          <a:p>
            <a:pPr eaLnBrk="1" hangingPunct="1"/>
            <a:r>
              <a:rPr lang="en-US" altLang="en-US" sz="3800" b="1" dirty="0">
                <a:latin typeface="Helvetica" pitchFamily="2" charset="0"/>
                <a:cs typeface="Arial" panose="020B0604020202020204" pitchFamily="34" charset="0"/>
              </a:rPr>
              <a:t>CRAAF: 3. Qualifying Quiz Certification(s) p.13 </a:t>
            </a:r>
          </a:p>
        </p:txBody>
      </p:sp>
      <p:sp>
        <p:nvSpPr>
          <p:cNvPr id="17411" name="Content Placeholder 2"/>
          <p:cNvSpPr>
            <a:spLocks noGrp="1"/>
          </p:cNvSpPr>
          <p:nvPr>
            <p:ph sz="quarter" idx="4294967295"/>
          </p:nvPr>
        </p:nvSpPr>
        <p:spPr>
          <a:xfrm>
            <a:off x="545911" y="1678675"/>
            <a:ext cx="10947590" cy="4045231"/>
          </a:xfrm>
          <a:prstGeom prst="rect">
            <a:avLst/>
          </a:prstGeom>
        </p:spPr>
        <p:txBody>
          <a:bodyPr>
            <a:normAutofit/>
          </a:bodyPr>
          <a:lstStyle/>
          <a:p>
            <a:pPr eaLnBrk="1" hangingPunct="1">
              <a:lnSpc>
                <a:spcPct val="100000"/>
              </a:lnSpc>
              <a:spcBef>
                <a:spcPts val="600"/>
              </a:spcBef>
              <a:spcAft>
                <a:spcPts val="600"/>
              </a:spcAft>
              <a:buFont typeface="Arial" panose="020B0604020202020204" pitchFamily="34" charset="0"/>
              <a:buChar char="•"/>
            </a:pPr>
            <a:r>
              <a:rPr lang="en-US" altLang="en-US" sz="3600" dirty="0">
                <a:latin typeface="Helvetica" pitchFamily="2" charset="0"/>
                <a:cs typeface="Arial" panose="020B0604020202020204" pitchFamily="34" charset="0"/>
              </a:rPr>
              <a:t>After successfully completing and passing the ESAR online quiz, print the certificate verifying its completion.  </a:t>
            </a:r>
          </a:p>
          <a:p>
            <a:pPr eaLnBrk="1" hangingPunct="1">
              <a:lnSpc>
                <a:spcPct val="100000"/>
              </a:lnSpc>
              <a:spcBef>
                <a:spcPts val="600"/>
              </a:spcBef>
              <a:spcAft>
                <a:spcPts val="600"/>
              </a:spcAft>
              <a:buFont typeface="Arial" panose="020B0604020202020204" pitchFamily="34" charset="0"/>
              <a:buChar char="•"/>
            </a:pPr>
            <a:r>
              <a:rPr lang="en-US" altLang="en-US" sz="3600" dirty="0">
                <a:latin typeface="Helvetica" pitchFamily="2" charset="0"/>
                <a:cs typeface="Arial" panose="020B0604020202020204" pitchFamily="34" charset="0"/>
              </a:rPr>
              <a:t>File a copy of the certificate in the CRAAF, and provide a copy to the BAC or DAC</a:t>
            </a:r>
          </a:p>
        </p:txBody>
      </p:sp>
    </p:spTree>
    <p:extLst>
      <p:ext uri="{BB962C8B-B14F-4D97-AF65-F5344CB8AC3E}">
        <p14:creationId xmlns:p14="http://schemas.microsoft.com/office/powerpoint/2010/main" val="2659138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297099"/>
            <a:ext cx="10972800" cy="1325563"/>
          </a:xfrm>
          <a:noFill/>
        </p:spPr>
        <p:txBody>
          <a:bodyPr>
            <a:noAutofit/>
          </a:bodyPr>
          <a:lstStyle/>
          <a:p>
            <a:pPr lvl="1" algn="l" rtl="0">
              <a:spcBef>
                <a:spcPct val="0"/>
              </a:spcBef>
            </a:pPr>
            <a:br>
              <a:rPr lang="en-US" sz="4000" b="1" dirty="0">
                <a:solidFill>
                  <a:srgbClr val="007780"/>
                </a:solidFill>
                <a:latin typeface="Helvetica" pitchFamily="2" charset="0"/>
              </a:rPr>
            </a:br>
            <a:r>
              <a:rPr lang="en-US" sz="4000" b="1" dirty="0">
                <a:solidFill>
                  <a:srgbClr val="007780"/>
                </a:solidFill>
                <a:latin typeface="Helvetica" pitchFamily="2" charset="0"/>
              </a:rPr>
              <a:t>CRAAF:  4. Employability Skills Attainment Record Component– p. 13</a:t>
            </a:r>
            <a:br>
              <a:rPr lang="en-US" sz="3600" b="1" dirty="0">
                <a:latin typeface="+mn-lt"/>
              </a:rPr>
            </a:br>
            <a:endParaRPr lang="en-US" sz="3600" dirty="0"/>
          </a:p>
        </p:txBody>
      </p:sp>
      <p:sp>
        <p:nvSpPr>
          <p:cNvPr id="3" name="Content Placeholder 2"/>
          <p:cNvSpPr>
            <a:spLocks noGrp="1"/>
          </p:cNvSpPr>
          <p:nvPr>
            <p:ph idx="4294967295"/>
          </p:nvPr>
        </p:nvSpPr>
        <p:spPr>
          <a:xfrm>
            <a:off x="218536" y="1895077"/>
            <a:ext cx="10972801" cy="4865688"/>
          </a:xfrm>
        </p:spPr>
        <p:txBody>
          <a:bodyPr>
            <a:normAutofit/>
          </a:bodyPr>
          <a:lstStyle/>
          <a:p>
            <a:pPr marL="914400" lvl="2" indent="-341313">
              <a:lnSpc>
                <a:spcPct val="100000"/>
              </a:lnSpc>
              <a:spcBef>
                <a:spcPts val="600"/>
              </a:spcBef>
              <a:spcAft>
                <a:spcPts val="600"/>
              </a:spcAft>
              <a:buFont typeface="Arial" panose="020B0604020202020204" pitchFamily="34" charset="0"/>
              <a:buChar char="•"/>
            </a:pPr>
            <a:r>
              <a:rPr lang="en-US" sz="3200" b="1" dirty="0">
                <a:latin typeface="Helvetica" pitchFamily="2" charset="0"/>
              </a:rPr>
              <a:t>1</a:t>
            </a:r>
            <a:r>
              <a:rPr lang="en-US" sz="3200" b="1" baseline="30000" dirty="0">
                <a:latin typeface="Helvetica" pitchFamily="2" charset="0"/>
              </a:rPr>
              <a:t>st</a:t>
            </a:r>
            <a:r>
              <a:rPr lang="en-US" sz="3200" b="1" dirty="0">
                <a:latin typeface="Helvetica" pitchFamily="2" charset="0"/>
              </a:rPr>
              <a:t> Section: </a:t>
            </a:r>
            <a:r>
              <a:rPr lang="en-US" sz="3200" dirty="0">
                <a:latin typeface="Helvetica" pitchFamily="2" charset="0"/>
              </a:rPr>
              <a:t>Grade 11 if student met early administration criteria </a:t>
            </a:r>
          </a:p>
          <a:p>
            <a:pPr marL="914400" lvl="2" indent="-341313">
              <a:lnSpc>
                <a:spcPct val="100000"/>
              </a:lnSpc>
              <a:spcBef>
                <a:spcPts val="600"/>
              </a:spcBef>
              <a:spcAft>
                <a:spcPts val="600"/>
              </a:spcAft>
              <a:buFont typeface="Arial" panose="020B0604020202020204" pitchFamily="34" charset="0"/>
              <a:buChar char="•"/>
            </a:pPr>
            <a:r>
              <a:rPr lang="en-US" sz="3200" b="1" dirty="0">
                <a:latin typeface="Helvetica" pitchFamily="2" charset="0"/>
              </a:rPr>
              <a:t>2</a:t>
            </a:r>
            <a:r>
              <a:rPr lang="en-US" sz="3200" b="1" baseline="30000" dirty="0">
                <a:latin typeface="Helvetica" pitchFamily="2" charset="0"/>
              </a:rPr>
              <a:t>nd</a:t>
            </a:r>
            <a:r>
              <a:rPr lang="en-US" sz="3200" b="1" dirty="0">
                <a:latin typeface="Helvetica" pitchFamily="2" charset="0"/>
              </a:rPr>
              <a:t> Section</a:t>
            </a:r>
            <a:r>
              <a:rPr lang="en-US" sz="3200" dirty="0">
                <a:latin typeface="Helvetica" pitchFamily="2" charset="0"/>
              </a:rPr>
              <a:t>: Grade 12                       </a:t>
            </a:r>
          </a:p>
          <a:p>
            <a:pPr marL="914400" lvl="2" indent="-341313">
              <a:lnSpc>
                <a:spcPct val="100000"/>
              </a:lnSpc>
              <a:spcBef>
                <a:spcPts val="600"/>
              </a:spcBef>
              <a:spcAft>
                <a:spcPts val="600"/>
              </a:spcAft>
              <a:buFont typeface="Arial" panose="020B0604020202020204" pitchFamily="34" charset="0"/>
              <a:buChar char="•"/>
            </a:pPr>
            <a:r>
              <a:rPr lang="en-US" sz="3200" b="1" dirty="0">
                <a:latin typeface="Helvetica" pitchFamily="2" charset="0"/>
              </a:rPr>
              <a:t>3</a:t>
            </a:r>
            <a:r>
              <a:rPr lang="en-US" sz="3200" b="1" baseline="30000" dirty="0">
                <a:latin typeface="Helvetica" pitchFamily="2" charset="0"/>
              </a:rPr>
              <a:t>rd</a:t>
            </a:r>
            <a:r>
              <a:rPr lang="en-US" sz="3200" b="1" dirty="0">
                <a:latin typeface="Helvetica" pitchFamily="2" charset="0"/>
              </a:rPr>
              <a:t> Section: </a:t>
            </a:r>
            <a:r>
              <a:rPr lang="en-US" sz="3200" dirty="0">
                <a:latin typeface="Helvetica" pitchFamily="2" charset="0"/>
              </a:rPr>
              <a:t>Grade 14 (Year 3)</a:t>
            </a:r>
            <a:r>
              <a:rPr lang="en-US" sz="3200" b="1" dirty="0">
                <a:latin typeface="Helvetica" pitchFamily="2" charset="0"/>
              </a:rPr>
              <a:t> </a:t>
            </a:r>
          </a:p>
          <a:p>
            <a:pPr marL="914400" lvl="2" indent="-341313">
              <a:lnSpc>
                <a:spcPct val="100000"/>
              </a:lnSpc>
              <a:spcBef>
                <a:spcPts val="600"/>
              </a:spcBef>
              <a:spcAft>
                <a:spcPts val="600"/>
              </a:spcAft>
              <a:buFont typeface="Arial" panose="020B0604020202020204" pitchFamily="34" charset="0"/>
              <a:buChar char="•"/>
            </a:pPr>
            <a:r>
              <a:rPr lang="en-US" sz="3200" b="1" dirty="0">
                <a:latin typeface="Helvetica" pitchFamily="2" charset="0"/>
              </a:rPr>
              <a:t>4</a:t>
            </a:r>
            <a:r>
              <a:rPr lang="en-US" sz="3200" b="1" baseline="30000" dirty="0">
                <a:latin typeface="Helvetica" pitchFamily="2" charset="0"/>
              </a:rPr>
              <a:t>th</a:t>
            </a:r>
            <a:r>
              <a:rPr lang="en-US" sz="3200" b="1" dirty="0">
                <a:latin typeface="Helvetica" pitchFamily="2" charset="0"/>
              </a:rPr>
              <a:t> Section: </a:t>
            </a:r>
            <a:r>
              <a:rPr lang="en-US" sz="3200" dirty="0">
                <a:latin typeface="Helvetica" pitchFamily="2" charset="0"/>
              </a:rPr>
              <a:t>Grade 14 (Year 4)</a:t>
            </a:r>
            <a:endParaRPr lang="en-US" sz="3200" b="1" dirty="0">
              <a:latin typeface="Helvetica" pitchFamily="2" charset="0"/>
            </a:endParaRPr>
          </a:p>
          <a:p>
            <a:pPr marL="914400" lvl="2" indent="-341313">
              <a:lnSpc>
                <a:spcPct val="100000"/>
              </a:lnSpc>
              <a:spcBef>
                <a:spcPts val="600"/>
              </a:spcBef>
              <a:spcAft>
                <a:spcPts val="600"/>
              </a:spcAft>
              <a:buFont typeface="Arial" panose="020B0604020202020204" pitchFamily="34" charset="0"/>
              <a:buChar char="•"/>
            </a:pPr>
            <a:r>
              <a:rPr lang="en-US" sz="3200" b="1" dirty="0">
                <a:latin typeface="Helvetica" pitchFamily="2" charset="0"/>
              </a:rPr>
              <a:t>5</a:t>
            </a:r>
            <a:r>
              <a:rPr lang="en-US" sz="3200" b="1" baseline="30000" dirty="0">
                <a:latin typeface="Helvetica" pitchFamily="2" charset="0"/>
              </a:rPr>
              <a:t>th</a:t>
            </a:r>
            <a:r>
              <a:rPr lang="en-US" sz="3200" b="1" dirty="0">
                <a:latin typeface="Helvetica" pitchFamily="2" charset="0"/>
              </a:rPr>
              <a:t> Section: </a:t>
            </a:r>
            <a:r>
              <a:rPr lang="en-US" sz="3200" dirty="0">
                <a:latin typeface="Helvetica" pitchFamily="2" charset="0"/>
              </a:rPr>
              <a:t>Grade 14 (Year 5)</a:t>
            </a:r>
          </a:p>
          <a:p>
            <a:pPr marL="914400" lvl="2" indent="0">
              <a:buNone/>
            </a:pPr>
            <a:endParaRPr lang="en-US" sz="3600" u="sng" dirty="0"/>
          </a:p>
        </p:txBody>
      </p:sp>
    </p:spTree>
    <p:extLst>
      <p:ext uri="{BB962C8B-B14F-4D97-AF65-F5344CB8AC3E}">
        <p14:creationId xmlns:p14="http://schemas.microsoft.com/office/powerpoint/2010/main" val="2509342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35101" cy="1325563"/>
          </a:xfrm>
          <a:noFill/>
        </p:spPr>
        <p:txBody>
          <a:bodyPr>
            <a:normAutofit fontScale="90000"/>
          </a:bodyPr>
          <a:lstStyle/>
          <a:p>
            <a:pPr lvl="1" algn="l" rtl="0">
              <a:spcBef>
                <a:spcPct val="0"/>
              </a:spcBef>
            </a:pPr>
            <a:br>
              <a:rPr lang="en-US" sz="4800" dirty="0">
                <a:latin typeface="Helvetica" pitchFamily="2" charset="0"/>
              </a:rPr>
            </a:br>
            <a:r>
              <a:rPr lang="en-US" sz="4400" b="1" dirty="0">
                <a:solidFill>
                  <a:srgbClr val="007780"/>
                </a:solidFill>
                <a:latin typeface="Helvetica" pitchFamily="2" charset="0"/>
              </a:rPr>
              <a:t>CRAAF:  4. Employability Skills Attainment Record – p. 14</a:t>
            </a:r>
            <a:br>
              <a:rPr lang="en-US" sz="4900" b="1" dirty="0">
                <a:latin typeface="+mn-lt"/>
              </a:rPr>
            </a:br>
            <a:endParaRPr lang="en-US" sz="4000" dirty="0"/>
          </a:p>
        </p:txBody>
      </p:sp>
      <p:sp>
        <p:nvSpPr>
          <p:cNvPr id="6" name="Content Placeholder 5"/>
          <p:cNvSpPr>
            <a:spLocks noGrp="1"/>
          </p:cNvSpPr>
          <p:nvPr>
            <p:ph sz="quarter" idx="12"/>
          </p:nvPr>
        </p:nvSpPr>
        <p:spPr>
          <a:xfrm>
            <a:off x="997526" y="2057400"/>
            <a:ext cx="9690265" cy="3630882"/>
          </a:xfrm>
        </p:spPr>
        <p:txBody>
          <a:bodyPr>
            <a:normAutofit/>
          </a:bodyPr>
          <a:lstStyle/>
          <a:p>
            <a:pPr>
              <a:lnSpc>
                <a:spcPct val="100000"/>
              </a:lnSpc>
              <a:spcBef>
                <a:spcPts val="600"/>
              </a:spcBef>
              <a:spcAft>
                <a:spcPts val="600"/>
              </a:spcAft>
            </a:pPr>
            <a:r>
              <a:rPr lang="en-US" sz="3600" dirty="0">
                <a:latin typeface="Helvetica" pitchFamily="2" charset="0"/>
              </a:rPr>
              <a:t>Each section includes:</a:t>
            </a:r>
          </a:p>
          <a:p>
            <a:pPr marL="463550" indent="-463550">
              <a:lnSpc>
                <a:spcPct val="100000"/>
              </a:lnSpc>
              <a:spcBef>
                <a:spcPts val="600"/>
              </a:spcBef>
              <a:spcAft>
                <a:spcPts val="600"/>
              </a:spcAft>
              <a:buFont typeface="Arial" panose="020B0604020202020204" pitchFamily="34" charset="0"/>
              <a:buChar char="•"/>
            </a:pPr>
            <a:r>
              <a:rPr lang="en-US" sz="3600" dirty="0">
                <a:latin typeface="Helvetica" pitchFamily="2" charset="0"/>
              </a:rPr>
              <a:t>Completed ESAR and supporting evidence</a:t>
            </a:r>
          </a:p>
          <a:p>
            <a:pPr marL="463550" indent="-463550">
              <a:lnSpc>
                <a:spcPct val="100000"/>
              </a:lnSpc>
              <a:spcBef>
                <a:spcPts val="600"/>
              </a:spcBef>
              <a:spcAft>
                <a:spcPts val="600"/>
              </a:spcAft>
              <a:buFont typeface="Arial" panose="020B0604020202020204" pitchFamily="34" charset="0"/>
              <a:buChar char="•"/>
            </a:pPr>
            <a:r>
              <a:rPr lang="en-US" sz="3600" dirty="0">
                <a:latin typeface="Helvetica" pitchFamily="2" charset="0"/>
              </a:rPr>
              <a:t>Anecdotal notes; and</a:t>
            </a:r>
          </a:p>
          <a:p>
            <a:pPr marL="463550" indent="-463550">
              <a:lnSpc>
                <a:spcPct val="100000"/>
              </a:lnSpc>
              <a:spcBef>
                <a:spcPts val="600"/>
              </a:spcBef>
              <a:spcAft>
                <a:spcPts val="600"/>
              </a:spcAft>
              <a:buFont typeface="Arial" panose="020B0604020202020204" pitchFamily="34" charset="0"/>
              <a:buChar char="•"/>
            </a:pPr>
            <a:r>
              <a:rPr lang="en-US" sz="3600" dirty="0">
                <a:latin typeface="Helvetica" pitchFamily="2" charset="0"/>
              </a:rPr>
              <a:t>Meeting documentation</a:t>
            </a:r>
          </a:p>
        </p:txBody>
      </p:sp>
    </p:spTree>
    <p:extLst>
      <p:ext uri="{BB962C8B-B14F-4D97-AF65-F5344CB8AC3E}">
        <p14:creationId xmlns:p14="http://schemas.microsoft.com/office/powerpoint/2010/main" val="2720090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Helvetica" pitchFamily="2" charset="0"/>
              </a:rPr>
              <a:t>Folder Audit – p.14</a:t>
            </a:r>
          </a:p>
        </p:txBody>
      </p:sp>
      <p:sp>
        <p:nvSpPr>
          <p:cNvPr id="3" name="Content Placeholder 2"/>
          <p:cNvSpPr>
            <a:spLocks noGrp="1"/>
          </p:cNvSpPr>
          <p:nvPr>
            <p:ph idx="1"/>
          </p:nvPr>
        </p:nvSpPr>
        <p:spPr>
          <a:xfrm>
            <a:off x="838200" y="1504991"/>
            <a:ext cx="10820400" cy="4351338"/>
          </a:xfrm>
        </p:spPr>
        <p:txBody>
          <a:bodyPr/>
          <a:lstStyle/>
          <a:p>
            <a:pPr marL="463550" indent="-463550">
              <a:lnSpc>
                <a:spcPct val="100000"/>
              </a:lnSpc>
              <a:spcBef>
                <a:spcPts val="600"/>
              </a:spcBef>
              <a:spcAft>
                <a:spcPts val="600"/>
              </a:spcAft>
            </a:pPr>
            <a:r>
              <a:rPr lang="en-US" sz="3600" dirty="0">
                <a:latin typeface="Helvetica" pitchFamily="2" charset="0"/>
              </a:rPr>
              <a:t>Monitored and reviewed at state and district levels</a:t>
            </a:r>
          </a:p>
          <a:p>
            <a:pPr marL="920750" lvl="2"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OCTE</a:t>
            </a:r>
          </a:p>
          <a:p>
            <a:pPr marL="1377950" lvl="4" indent="-463550">
              <a:lnSpc>
                <a:spcPct val="100000"/>
              </a:lnSpc>
              <a:spcBef>
                <a:spcPts val="600"/>
              </a:spcBef>
              <a:spcAft>
                <a:spcPts val="600"/>
              </a:spcAft>
            </a:pPr>
            <a:r>
              <a:rPr lang="en-US" sz="3400" dirty="0">
                <a:latin typeface="Helvetica" pitchFamily="2" charset="0"/>
              </a:rPr>
              <a:t>During typical district audit cycle</a:t>
            </a:r>
          </a:p>
          <a:p>
            <a:pPr marL="1377950" lvl="4" indent="-463550">
              <a:lnSpc>
                <a:spcPct val="100000"/>
              </a:lnSpc>
              <a:spcBef>
                <a:spcPts val="600"/>
              </a:spcBef>
              <a:spcAft>
                <a:spcPts val="600"/>
              </a:spcAft>
            </a:pPr>
            <a:r>
              <a:rPr lang="en-US" sz="3400" dirty="0">
                <a:latin typeface="Helvetica" pitchFamily="2" charset="0"/>
              </a:rPr>
              <a:t>Verification of supporting evidence and rating</a:t>
            </a:r>
          </a:p>
          <a:p>
            <a:pPr marL="920750" lvl="2"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DAC</a:t>
            </a:r>
          </a:p>
          <a:p>
            <a:pPr marL="457200" lvl="2" indent="0">
              <a:lnSpc>
                <a:spcPct val="100000"/>
              </a:lnSpc>
              <a:spcBef>
                <a:spcPts val="600"/>
              </a:spcBef>
              <a:spcAft>
                <a:spcPts val="600"/>
              </a:spcAft>
              <a:buNone/>
            </a:pPr>
            <a:endParaRPr lang="en-US" sz="3200" dirty="0">
              <a:latin typeface="Helvetica" pitchFamily="2" charset="0"/>
            </a:endParaRPr>
          </a:p>
          <a:p>
            <a:endParaRPr lang="en-US" dirty="0"/>
          </a:p>
        </p:txBody>
      </p:sp>
    </p:spTree>
    <p:extLst>
      <p:ext uri="{BB962C8B-B14F-4D97-AF65-F5344CB8AC3E}">
        <p14:creationId xmlns:p14="http://schemas.microsoft.com/office/powerpoint/2010/main" val="1501201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61" y="681037"/>
            <a:ext cx="10820851" cy="712560"/>
          </a:xfrm>
        </p:spPr>
        <p:txBody>
          <a:bodyPr>
            <a:noAutofit/>
          </a:bodyPr>
          <a:lstStyle/>
          <a:p>
            <a:r>
              <a:rPr lang="en-US" sz="4000" b="1" dirty="0">
                <a:latin typeface="Helvetica" pitchFamily="2" charset="0"/>
              </a:rPr>
              <a:t>Reporting ESAR Ratings – p. 14</a:t>
            </a:r>
          </a:p>
        </p:txBody>
      </p:sp>
      <p:sp>
        <p:nvSpPr>
          <p:cNvPr id="3" name="Content Placeholder 2"/>
          <p:cNvSpPr>
            <a:spLocks noGrp="1"/>
          </p:cNvSpPr>
          <p:nvPr>
            <p:ph idx="1"/>
          </p:nvPr>
        </p:nvSpPr>
        <p:spPr>
          <a:xfrm>
            <a:off x="1151412" y="1557152"/>
            <a:ext cx="10392888" cy="4299177"/>
          </a:xfrm>
        </p:spPr>
        <p:txBody>
          <a:bodyPr>
            <a:normAutofit/>
          </a:bodyPr>
          <a:lstStyle/>
          <a:p>
            <a:pPr>
              <a:lnSpc>
                <a:spcPct val="100000"/>
              </a:lnSpc>
              <a:spcBef>
                <a:spcPts val="600"/>
              </a:spcBef>
              <a:spcAft>
                <a:spcPts val="600"/>
              </a:spcAft>
            </a:pPr>
            <a:r>
              <a:rPr lang="en-US" sz="3600" dirty="0">
                <a:latin typeface="Helvetica" pitchFamily="2" charset="0"/>
              </a:rPr>
              <a:t>QEA reports ratings of student ESAR performance levels to KDE</a:t>
            </a:r>
          </a:p>
          <a:p>
            <a:pPr>
              <a:lnSpc>
                <a:spcPct val="100000"/>
              </a:lnSpc>
              <a:spcBef>
                <a:spcPts val="600"/>
              </a:spcBef>
              <a:spcAft>
                <a:spcPts val="600"/>
              </a:spcAft>
            </a:pPr>
            <a:r>
              <a:rPr lang="en-US" sz="3600" dirty="0">
                <a:latin typeface="Helvetica" pitchFamily="2" charset="0"/>
              </a:rPr>
              <a:t>Transfers ratings for ESAR items to the Career Ready Database</a:t>
            </a:r>
          </a:p>
          <a:p>
            <a:pPr>
              <a:lnSpc>
                <a:spcPct val="100000"/>
              </a:lnSpc>
              <a:spcBef>
                <a:spcPts val="600"/>
              </a:spcBef>
              <a:spcAft>
                <a:spcPts val="600"/>
              </a:spcAft>
            </a:pPr>
            <a:r>
              <a:rPr lang="en-US" sz="3600" dirty="0">
                <a:latin typeface="Helvetica" pitchFamily="2" charset="0"/>
              </a:rPr>
              <a:t>By May 31, 2024, enter scores in CRD</a:t>
            </a:r>
          </a:p>
        </p:txBody>
      </p:sp>
    </p:spTree>
    <p:extLst>
      <p:ext uri="{BB962C8B-B14F-4D97-AF65-F5344CB8AC3E}">
        <p14:creationId xmlns:p14="http://schemas.microsoft.com/office/powerpoint/2010/main" val="3492803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2560"/>
          </a:xfrm>
        </p:spPr>
        <p:txBody>
          <a:bodyPr>
            <a:normAutofit/>
          </a:bodyPr>
          <a:lstStyle/>
          <a:p>
            <a:r>
              <a:rPr lang="en-US" sz="4000" b="1" dirty="0">
                <a:latin typeface="Helvetica" pitchFamily="2" charset="0"/>
              </a:rPr>
              <a:t>CRD Student Roster – pp. 14-15</a:t>
            </a:r>
          </a:p>
        </p:txBody>
      </p:sp>
      <p:sp>
        <p:nvSpPr>
          <p:cNvPr id="3" name="Content Placeholder 2"/>
          <p:cNvSpPr>
            <a:spLocks noGrp="1"/>
          </p:cNvSpPr>
          <p:nvPr>
            <p:ph idx="1"/>
          </p:nvPr>
        </p:nvSpPr>
        <p:spPr>
          <a:xfrm>
            <a:off x="926273" y="1077686"/>
            <a:ext cx="10660675" cy="4681847"/>
          </a:xfrm>
        </p:spPr>
        <p:txBody>
          <a:bodyPr>
            <a:normAutofit fontScale="85000" lnSpcReduction="20000"/>
          </a:bodyPr>
          <a:lstStyle/>
          <a:p>
            <a:pPr marL="463550" indent="-463550">
              <a:lnSpc>
                <a:spcPct val="100000"/>
              </a:lnSpc>
              <a:spcBef>
                <a:spcPts val="600"/>
              </a:spcBef>
              <a:spcAft>
                <a:spcPts val="600"/>
              </a:spcAft>
              <a:tabLst>
                <a:tab pos="463550" algn="l"/>
              </a:tabLst>
            </a:pPr>
            <a:r>
              <a:rPr lang="en-US" sz="3500" dirty="0">
                <a:latin typeface="Helvetica" pitchFamily="2" charset="0"/>
              </a:rPr>
              <a:t>Grade 12 and 14 students working towards career readiness are included in the CRD</a:t>
            </a:r>
          </a:p>
          <a:p>
            <a:pPr marL="463550" indent="-463550">
              <a:lnSpc>
                <a:spcPct val="100000"/>
              </a:lnSpc>
              <a:spcBef>
                <a:spcPts val="600"/>
              </a:spcBef>
              <a:spcAft>
                <a:spcPts val="600"/>
              </a:spcAft>
              <a:tabLst>
                <a:tab pos="463550" algn="l"/>
              </a:tabLst>
            </a:pPr>
            <a:r>
              <a:rPr lang="en-US" sz="3500" dirty="0">
                <a:latin typeface="Helvetica" pitchFamily="2" charset="0"/>
              </a:rPr>
              <a:t>Registration process for Grade 11 student and other eligible students not automatically registered in CRD:</a:t>
            </a:r>
          </a:p>
          <a:p>
            <a:pPr lvl="1">
              <a:lnSpc>
                <a:spcPct val="100000"/>
              </a:lnSpc>
              <a:spcBef>
                <a:spcPts val="600"/>
              </a:spcBef>
              <a:spcAft>
                <a:spcPts val="600"/>
              </a:spcAft>
              <a:buFont typeface="Courier New" panose="02070309020205020404" pitchFamily="49" charset="0"/>
              <a:buChar char="o"/>
              <a:tabLst>
                <a:tab pos="463550" algn="l"/>
              </a:tabLst>
            </a:pPr>
            <a:r>
              <a:rPr lang="en-US" sz="3000" dirty="0">
                <a:latin typeface="Helvetica" pitchFamily="2" charset="0"/>
              </a:rPr>
              <a:t> </a:t>
            </a:r>
            <a:r>
              <a:rPr lang="en-US" sz="3300" dirty="0">
                <a:latin typeface="Helvetica" pitchFamily="2" charset="0"/>
              </a:rPr>
              <a:t>The DAC, DoSE or district level administrator registers    </a:t>
            </a:r>
            <a:br>
              <a:rPr lang="en-US" sz="3300" dirty="0">
                <a:latin typeface="Helvetica" pitchFamily="2" charset="0"/>
              </a:rPr>
            </a:br>
            <a:r>
              <a:rPr lang="en-US" sz="3300" dirty="0">
                <a:latin typeface="Helvetica" pitchFamily="2" charset="0"/>
              </a:rPr>
              <a:t> the student in the database. </a:t>
            </a:r>
          </a:p>
          <a:p>
            <a:pPr lvl="2">
              <a:lnSpc>
                <a:spcPct val="100000"/>
              </a:lnSpc>
              <a:spcBef>
                <a:spcPts val="600"/>
              </a:spcBef>
              <a:spcAft>
                <a:spcPts val="600"/>
              </a:spcAft>
              <a:tabLst>
                <a:tab pos="463550" algn="l"/>
              </a:tabLst>
            </a:pPr>
            <a:r>
              <a:rPr lang="en-US" sz="3000" dirty="0">
                <a:latin typeface="Helvetica" pitchFamily="2" charset="0"/>
              </a:rPr>
              <a:t>Contact Sherri Craig, OCTE or Darrell Mattingly, Career Ready Database System Administrator to request student record be opened. </a:t>
            </a:r>
          </a:p>
          <a:p>
            <a:pPr lvl="2">
              <a:lnSpc>
                <a:spcPct val="100000"/>
              </a:lnSpc>
              <a:spcBef>
                <a:spcPts val="600"/>
              </a:spcBef>
              <a:spcAft>
                <a:spcPts val="600"/>
              </a:spcAft>
              <a:tabLst>
                <a:tab pos="463550" algn="l"/>
              </a:tabLst>
            </a:pPr>
            <a:r>
              <a:rPr lang="en-US" sz="3000" dirty="0">
                <a:latin typeface="Helvetica" pitchFamily="2" charset="0"/>
              </a:rPr>
              <a:t>Once the student record is open, scores may be entered into the CRD. </a:t>
            </a:r>
          </a:p>
          <a:p>
            <a:endParaRPr lang="en-US" dirty="0"/>
          </a:p>
        </p:txBody>
      </p:sp>
    </p:spTree>
    <p:extLst>
      <p:ext uri="{BB962C8B-B14F-4D97-AF65-F5344CB8AC3E}">
        <p14:creationId xmlns:p14="http://schemas.microsoft.com/office/powerpoint/2010/main" val="2940990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41818"/>
            <a:ext cx="10030934" cy="1012282"/>
          </a:xfrm>
        </p:spPr>
        <p:txBody>
          <a:bodyPr>
            <a:normAutofit fontScale="90000"/>
          </a:bodyPr>
          <a:lstStyle/>
          <a:p>
            <a:r>
              <a:rPr lang="en-US" sz="4000" b="1" dirty="0">
                <a:latin typeface="Helvetica" pitchFamily="2" charset="0"/>
              </a:rPr>
              <a:t>ESAR Completion: Beginning of Year - p.16</a:t>
            </a:r>
          </a:p>
        </p:txBody>
      </p:sp>
      <p:graphicFrame>
        <p:nvGraphicFramePr>
          <p:cNvPr id="7" name="Table 6"/>
          <p:cNvGraphicFramePr>
            <a:graphicFrameLocks noGrp="1"/>
          </p:cNvGraphicFramePr>
          <p:nvPr>
            <p:extLst>
              <p:ext uri="{D42A27DB-BD31-4B8C-83A1-F6EECF244321}">
                <p14:modId xmlns:p14="http://schemas.microsoft.com/office/powerpoint/2010/main" val="3341419993"/>
              </p:ext>
            </p:extLst>
          </p:nvPr>
        </p:nvGraphicFramePr>
        <p:xfrm>
          <a:off x="626906" y="873458"/>
          <a:ext cx="11086846" cy="4859780"/>
        </p:xfrm>
        <a:graphic>
          <a:graphicData uri="http://schemas.openxmlformats.org/drawingml/2006/table">
            <a:tbl>
              <a:tblPr firstRow="1" bandRow="1">
                <a:tableStyleId>{68D230F3-CF80-4859-8CE7-A43EE81993B5}</a:tableStyleId>
              </a:tblPr>
              <a:tblGrid>
                <a:gridCol w="5913594">
                  <a:extLst>
                    <a:ext uri="{9D8B030D-6E8A-4147-A177-3AD203B41FA5}">
                      <a16:colId xmlns:a16="http://schemas.microsoft.com/office/drawing/2014/main" val="509619829"/>
                    </a:ext>
                  </a:extLst>
                </a:gridCol>
                <a:gridCol w="5173252">
                  <a:extLst>
                    <a:ext uri="{9D8B030D-6E8A-4147-A177-3AD203B41FA5}">
                      <a16:colId xmlns:a16="http://schemas.microsoft.com/office/drawing/2014/main" val="2116926357"/>
                    </a:ext>
                  </a:extLst>
                </a:gridCol>
              </a:tblGrid>
              <a:tr h="739063">
                <a:tc>
                  <a:txBody>
                    <a:bodyPr/>
                    <a:lstStyle/>
                    <a:p>
                      <a:r>
                        <a:rPr lang="en-US" b="0" dirty="0">
                          <a:latin typeface="Helvetica" pitchFamily="2" charset="0"/>
                        </a:rPr>
                        <a:t>1. Begin</a:t>
                      </a:r>
                      <a:r>
                        <a:rPr lang="en-US" b="0" baseline="0" dirty="0">
                          <a:latin typeface="Helvetica" pitchFamily="2" charset="0"/>
                        </a:rPr>
                        <a:t> instruction and document progress</a:t>
                      </a:r>
                    </a:p>
                    <a:p>
                      <a:r>
                        <a:rPr lang="en-US" b="0" baseline="0" dirty="0">
                          <a:latin typeface="Helvetica" pitchFamily="2" charset="0"/>
                        </a:rPr>
                        <a:t>2. Maintain progress data in student working folder</a:t>
                      </a:r>
                      <a:endParaRPr lang="en-US" b="0" dirty="0">
                        <a:latin typeface="Helvetica" pitchFamily="2" charset="0"/>
                      </a:endParaRPr>
                    </a:p>
                  </a:txBody>
                  <a:tcPr/>
                </a:tc>
                <a:tc>
                  <a:txBody>
                    <a:bodyPr/>
                    <a:lstStyle/>
                    <a:p>
                      <a:r>
                        <a:rPr lang="en-US" b="0" dirty="0">
                          <a:latin typeface="Helvetica" pitchFamily="2" charset="0"/>
                        </a:rPr>
                        <a:t>QEA</a:t>
                      </a:r>
                      <a:r>
                        <a:rPr lang="en-US" b="0" baseline="0" dirty="0">
                          <a:latin typeface="Helvetica" pitchFamily="2" charset="0"/>
                        </a:rPr>
                        <a:t> and Student Instructional Team members</a:t>
                      </a:r>
                      <a:endParaRPr lang="en-US" b="0" dirty="0">
                        <a:latin typeface="Helvetica" pitchFamily="2" charset="0"/>
                      </a:endParaRPr>
                    </a:p>
                  </a:txBody>
                  <a:tcPr/>
                </a:tc>
                <a:extLst>
                  <a:ext uri="{0D108BD9-81ED-4DB2-BD59-A6C34878D82A}">
                    <a16:rowId xmlns:a16="http://schemas.microsoft.com/office/drawing/2014/main" val="3867313644"/>
                  </a:ext>
                </a:extLst>
              </a:tr>
              <a:tr h="624593">
                <a:tc>
                  <a:txBody>
                    <a:bodyPr/>
                    <a:lstStyle/>
                    <a:p>
                      <a:r>
                        <a:rPr lang="en-US" dirty="0">
                          <a:latin typeface="Helvetica" pitchFamily="2" charset="0"/>
                        </a:rPr>
                        <a:t>3. Complete ESAR Training and Quiz</a:t>
                      </a:r>
                    </a:p>
                  </a:txBody>
                  <a:tcPr/>
                </a:tc>
                <a:tc>
                  <a:txBody>
                    <a:bodyPr/>
                    <a:lstStyle/>
                    <a:p>
                      <a:r>
                        <a:rPr lang="en-US" dirty="0">
                          <a:latin typeface="Helvetica" pitchFamily="2" charset="0"/>
                        </a:rPr>
                        <a:t>QEA</a:t>
                      </a:r>
                    </a:p>
                    <a:p>
                      <a:r>
                        <a:rPr lang="en-US" dirty="0">
                          <a:latin typeface="Helvetica" pitchFamily="2" charset="0"/>
                        </a:rPr>
                        <a:t>Student Instruction Team member,</a:t>
                      </a:r>
                      <a:r>
                        <a:rPr lang="en-US" baseline="0" dirty="0">
                          <a:latin typeface="Helvetica" pitchFamily="2" charset="0"/>
                        </a:rPr>
                        <a:t> if desired</a:t>
                      </a:r>
                      <a:endParaRPr lang="en-US" dirty="0">
                        <a:latin typeface="Helvetica" pitchFamily="2" charset="0"/>
                      </a:endParaRPr>
                    </a:p>
                  </a:txBody>
                  <a:tcPr/>
                </a:tc>
                <a:extLst>
                  <a:ext uri="{0D108BD9-81ED-4DB2-BD59-A6C34878D82A}">
                    <a16:rowId xmlns:a16="http://schemas.microsoft.com/office/drawing/2014/main" val="3167737042"/>
                  </a:ext>
                </a:extLst>
              </a:tr>
              <a:tr h="624593">
                <a:tc>
                  <a:txBody>
                    <a:bodyPr/>
                    <a:lstStyle/>
                    <a:p>
                      <a:r>
                        <a:rPr lang="en-US" dirty="0">
                          <a:latin typeface="Helvetica" pitchFamily="2" charset="0"/>
                        </a:rPr>
                        <a:t>4. File ESAR certificate in CRAAF and provide copy to    BAC or DAC</a:t>
                      </a:r>
                    </a:p>
                  </a:txBody>
                  <a:tcPr/>
                </a:tc>
                <a:tc>
                  <a:txBody>
                    <a:bodyPr/>
                    <a:lstStyle/>
                    <a:p>
                      <a:r>
                        <a:rPr lang="en-US" dirty="0">
                          <a:latin typeface="Helvetica" pitchFamily="2" charset="0"/>
                        </a:rPr>
                        <a:t>QEA</a:t>
                      </a:r>
                    </a:p>
                  </a:txBody>
                  <a:tcPr/>
                </a:tc>
                <a:extLst>
                  <a:ext uri="{0D108BD9-81ED-4DB2-BD59-A6C34878D82A}">
                    <a16:rowId xmlns:a16="http://schemas.microsoft.com/office/drawing/2014/main" val="1593471704"/>
                  </a:ext>
                </a:extLst>
              </a:tr>
              <a:tr h="361422">
                <a:tc>
                  <a:txBody>
                    <a:bodyPr/>
                    <a:lstStyle/>
                    <a:p>
                      <a:r>
                        <a:rPr lang="en-US" dirty="0">
                          <a:latin typeface="Helvetica" pitchFamily="2" charset="0"/>
                        </a:rPr>
                        <a:t>5. File completed Student Information Page in CRAAF</a:t>
                      </a:r>
                    </a:p>
                  </a:txBody>
                  <a:tcPr/>
                </a:tc>
                <a:tc>
                  <a:txBody>
                    <a:bodyPr/>
                    <a:lstStyle/>
                    <a:p>
                      <a:r>
                        <a:rPr lang="en-US" dirty="0">
                          <a:latin typeface="Helvetica" pitchFamily="2" charset="0"/>
                        </a:rPr>
                        <a:t>QEA</a:t>
                      </a:r>
                    </a:p>
                  </a:txBody>
                  <a:tcPr/>
                </a:tc>
                <a:extLst>
                  <a:ext uri="{0D108BD9-81ED-4DB2-BD59-A6C34878D82A}">
                    <a16:rowId xmlns:a16="http://schemas.microsoft.com/office/drawing/2014/main" val="555923842"/>
                  </a:ext>
                </a:extLst>
              </a:tr>
              <a:tr h="1695323">
                <a:tc>
                  <a:txBody>
                    <a:bodyPr/>
                    <a:lstStyle/>
                    <a:p>
                      <a:r>
                        <a:rPr lang="en-US" dirty="0">
                          <a:latin typeface="Helvetica" pitchFamily="2" charset="0"/>
                        </a:rPr>
                        <a:t>6. Complete Administrator Trainings and Documentation and sign nondisclosure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File Administrator Trainings and Documentation</a:t>
                      </a:r>
                    </a:p>
                    <a:p>
                      <a:r>
                        <a:rPr lang="en-US" dirty="0">
                          <a:latin typeface="Helvetica" pitchFamily="2" charset="0"/>
                        </a:rPr>
                        <a:t>in CRAAF</a:t>
                      </a:r>
                    </a:p>
                    <a:p>
                      <a:r>
                        <a:rPr lang="en-US" dirty="0">
                          <a:latin typeface="Helvetica" pitchFamily="2" charset="0"/>
                        </a:rPr>
                        <a:t>Sign</a:t>
                      </a:r>
                      <a:r>
                        <a:rPr lang="en-US" baseline="0" dirty="0">
                          <a:latin typeface="Helvetica" pitchFamily="2" charset="0"/>
                        </a:rPr>
                        <a:t> nondisclosure</a:t>
                      </a:r>
                    </a:p>
                    <a:p>
                      <a:r>
                        <a:rPr lang="en-US" baseline="0" dirty="0">
                          <a:latin typeface="Helvetica" pitchFamily="2" charset="0"/>
                        </a:rPr>
                        <a:t>File nondisclosure in CRAAF</a:t>
                      </a:r>
                      <a:endParaRPr lang="en-US" dirty="0">
                        <a:latin typeface="Helvetica" pitchFamily="2" charset="0"/>
                      </a:endParaRPr>
                    </a:p>
                  </a:txBody>
                  <a:tcPr/>
                </a:tc>
                <a:tc>
                  <a:txBody>
                    <a:bodyPr/>
                    <a:lstStyle/>
                    <a:p>
                      <a:r>
                        <a:rPr lang="en-US" dirty="0">
                          <a:latin typeface="Helvetica" pitchFamily="2" charset="0"/>
                        </a:rPr>
                        <a:t>QEA and school personnel assisting</a:t>
                      </a:r>
                    </a:p>
                    <a:p>
                      <a:endParaRPr lang="en-US" dirty="0">
                        <a:latin typeface="Helvetica" pitchFamily="2" charset="0"/>
                      </a:endParaRPr>
                    </a:p>
                    <a:p>
                      <a:r>
                        <a:rPr lang="en-US" dirty="0">
                          <a:latin typeface="Helvetica" pitchFamily="2" charset="0"/>
                        </a:rPr>
                        <a:t>QEA</a:t>
                      </a:r>
                    </a:p>
                    <a:p>
                      <a:endParaRPr lang="en-US" dirty="0">
                        <a:latin typeface="Helvetica" pitchFamily="2" charset="0"/>
                      </a:endParaRPr>
                    </a:p>
                    <a:p>
                      <a:r>
                        <a:rPr lang="en-US" dirty="0">
                          <a:latin typeface="Helvetica" pitchFamily="2" charset="0"/>
                        </a:rPr>
                        <a:t>Non-school</a:t>
                      </a:r>
                      <a:r>
                        <a:rPr lang="en-US" baseline="0" dirty="0">
                          <a:latin typeface="Helvetica" pitchFamily="2" charset="0"/>
                        </a:rPr>
                        <a:t> personnel assisting</a:t>
                      </a:r>
                    </a:p>
                    <a:p>
                      <a:r>
                        <a:rPr lang="en-US" baseline="0" dirty="0">
                          <a:latin typeface="Helvetica" pitchFamily="2" charset="0"/>
                        </a:rPr>
                        <a:t>QEA</a:t>
                      </a:r>
                      <a:endParaRPr lang="en-US" dirty="0">
                        <a:latin typeface="Helvetica" pitchFamily="2" charset="0"/>
                      </a:endParaRPr>
                    </a:p>
                  </a:txBody>
                  <a:tcPr/>
                </a:tc>
                <a:extLst>
                  <a:ext uri="{0D108BD9-81ED-4DB2-BD59-A6C34878D82A}">
                    <a16:rowId xmlns:a16="http://schemas.microsoft.com/office/drawing/2014/main" val="2292120912"/>
                  </a:ext>
                </a:extLst>
              </a:tr>
              <a:tr h="371677">
                <a:tc>
                  <a:txBody>
                    <a:bodyPr/>
                    <a:lstStyle/>
                    <a:p>
                      <a:r>
                        <a:rPr lang="en-US" dirty="0">
                          <a:latin typeface="Helvetica" pitchFamily="2" charset="0"/>
                        </a:rPr>
                        <a:t>7. Download ESAR and copy for eligible students</a:t>
                      </a:r>
                    </a:p>
                  </a:txBody>
                  <a:tcPr/>
                </a:tc>
                <a:tc>
                  <a:txBody>
                    <a:bodyPr/>
                    <a:lstStyle/>
                    <a:p>
                      <a:r>
                        <a:rPr lang="en-US" dirty="0">
                          <a:latin typeface="Helvetica" pitchFamily="2" charset="0"/>
                        </a:rPr>
                        <a:t>QEA</a:t>
                      </a:r>
                    </a:p>
                  </a:txBody>
                  <a:tcPr/>
                </a:tc>
                <a:extLst>
                  <a:ext uri="{0D108BD9-81ED-4DB2-BD59-A6C34878D82A}">
                    <a16:rowId xmlns:a16="http://schemas.microsoft.com/office/drawing/2014/main" val="2202870152"/>
                  </a:ext>
                </a:extLst>
              </a:tr>
              <a:tr h="356910">
                <a:tc>
                  <a:txBody>
                    <a:bodyPr/>
                    <a:lstStyle/>
                    <a:p>
                      <a:r>
                        <a:rPr lang="en-US" dirty="0">
                          <a:latin typeface="Helvetica" pitchFamily="2" charset="0"/>
                        </a:rPr>
                        <a:t>8. Complete ESAR demographic data</a:t>
                      </a:r>
                    </a:p>
                  </a:txBody>
                  <a:tcPr/>
                </a:tc>
                <a:tc>
                  <a:txBody>
                    <a:bodyPr/>
                    <a:lstStyle/>
                    <a:p>
                      <a:r>
                        <a:rPr lang="en-US" dirty="0">
                          <a:latin typeface="Helvetica" pitchFamily="2" charset="0"/>
                        </a:rPr>
                        <a:t>QEA</a:t>
                      </a:r>
                    </a:p>
                  </a:txBody>
                  <a:tcPr/>
                </a:tc>
                <a:extLst>
                  <a:ext uri="{0D108BD9-81ED-4DB2-BD59-A6C34878D82A}">
                    <a16:rowId xmlns:a16="http://schemas.microsoft.com/office/drawing/2014/main" val="889586356"/>
                  </a:ext>
                </a:extLst>
              </a:tr>
            </a:tbl>
          </a:graphicData>
        </a:graphic>
      </p:graphicFrame>
    </p:spTree>
    <p:extLst>
      <p:ext uri="{BB962C8B-B14F-4D97-AF65-F5344CB8AC3E}">
        <p14:creationId xmlns:p14="http://schemas.microsoft.com/office/powerpoint/2010/main" val="3959843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176769"/>
            <a:ext cx="10671175" cy="1325563"/>
          </a:xfrm>
        </p:spPr>
        <p:txBody>
          <a:bodyPr>
            <a:normAutofit/>
          </a:bodyPr>
          <a:lstStyle/>
          <a:p>
            <a:r>
              <a:rPr lang="en-US" sz="4000" b="1" dirty="0">
                <a:latin typeface="Helvetica" pitchFamily="2" charset="0"/>
              </a:rPr>
              <a:t>ESAR Completion: During the Year - p. 16</a:t>
            </a:r>
          </a:p>
        </p:txBody>
      </p:sp>
      <p:graphicFrame>
        <p:nvGraphicFramePr>
          <p:cNvPr id="8" name="Table 7" descr="ESAR Completion During the Year Table" title="ESAR Completion During the Year Table"/>
          <p:cNvGraphicFramePr>
            <a:graphicFrameLocks noGrp="1"/>
          </p:cNvGraphicFramePr>
          <p:nvPr>
            <p:extLst>
              <p:ext uri="{D42A27DB-BD31-4B8C-83A1-F6EECF244321}">
                <p14:modId xmlns:p14="http://schemas.microsoft.com/office/powerpoint/2010/main" val="1291787101"/>
              </p:ext>
            </p:extLst>
          </p:nvPr>
        </p:nvGraphicFramePr>
        <p:xfrm>
          <a:off x="838200" y="1361441"/>
          <a:ext cx="10947400" cy="4381930"/>
        </p:xfrm>
        <a:graphic>
          <a:graphicData uri="http://schemas.openxmlformats.org/drawingml/2006/table">
            <a:tbl>
              <a:tblPr firstRow="1" firstCol="1" bandRow="1">
                <a:tableStyleId>{5C22544A-7EE6-4342-B048-85BDC9FD1C3A}</a:tableStyleId>
              </a:tblPr>
              <a:tblGrid>
                <a:gridCol w="5359400">
                  <a:extLst>
                    <a:ext uri="{9D8B030D-6E8A-4147-A177-3AD203B41FA5}">
                      <a16:colId xmlns:a16="http://schemas.microsoft.com/office/drawing/2014/main" val="380698570"/>
                    </a:ext>
                  </a:extLst>
                </a:gridCol>
                <a:gridCol w="5588000">
                  <a:extLst>
                    <a:ext uri="{9D8B030D-6E8A-4147-A177-3AD203B41FA5}">
                      <a16:colId xmlns:a16="http://schemas.microsoft.com/office/drawing/2014/main" val="3559903177"/>
                    </a:ext>
                  </a:extLst>
                </a:gridCol>
              </a:tblGrid>
              <a:tr h="913663">
                <a:tc>
                  <a:txBody>
                    <a:bodyPr/>
                    <a:lstStyle/>
                    <a:p>
                      <a:pPr marL="0" marR="0">
                        <a:lnSpc>
                          <a:spcPct val="115000"/>
                        </a:lnSpc>
                        <a:spcBef>
                          <a:spcPts val="0"/>
                        </a:spcBef>
                        <a:spcAft>
                          <a:spcPts val="1000"/>
                        </a:spcAft>
                      </a:pPr>
                      <a:r>
                        <a:rPr lang="en-US" sz="2500" b="0" dirty="0">
                          <a:solidFill>
                            <a:schemeClr val="tx1"/>
                          </a:solidFill>
                          <a:effectLst/>
                          <a:latin typeface="Helvetica" pitchFamily="2" charset="0"/>
                        </a:rPr>
                        <a:t>1. Continue</a:t>
                      </a:r>
                      <a:r>
                        <a:rPr lang="en-US" sz="2500" b="0" dirty="0">
                          <a:solidFill>
                            <a:schemeClr val="tx1"/>
                          </a:solidFill>
                          <a:effectLst/>
                        </a:rPr>
                        <a:t> instruction on EFAS-AA and document student progress</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15000"/>
                        </a:lnSpc>
                        <a:spcBef>
                          <a:spcPts val="0"/>
                        </a:spcBef>
                        <a:spcAft>
                          <a:spcPts val="1000"/>
                        </a:spcAft>
                      </a:pPr>
                      <a:r>
                        <a:rPr lang="en-US" sz="2500" b="0" dirty="0">
                          <a:solidFill>
                            <a:schemeClr val="tx1"/>
                          </a:solidFill>
                          <a:effectLst/>
                        </a:rPr>
                        <a:t>QEA and Instructional Team Members</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70100538"/>
                  </a:ext>
                </a:extLst>
              </a:tr>
              <a:tr h="816093">
                <a:tc>
                  <a:txBody>
                    <a:bodyPr/>
                    <a:lstStyle/>
                    <a:p>
                      <a:pPr marL="0" marR="0">
                        <a:lnSpc>
                          <a:spcPct val="115000"/>
                        </a:lnSpc>
                        <a:spcBef>
                          <a:spcPts val="0"/>
                        </a:spcBef>
                        <a:spcAft>
                          <a:spcPts val="1000"/>
                        </a:spcAft>
                      </a:pPr>
                      <a:r>
                        <a:rPr lang="en-US" sz="2500" b="0" dirty="0">
                          <a:solidFill>
                            <a:schemeClr val="tx1"/>
                          </a:solidFill>
                          <a:effectLst/>
                        </a:rPr>
                        <a:t>Maintain progress data in student working folder </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Bef>
                          <a:spcPts val="0"/>
                        </a:spcBef>
                        <a:spcAft>
                          <a:spcPts val="1000"/>
                        </a:spcAft>
                      </a:pPr>
                      <a:r>
                        <a:rPr lang="en-US" sz="2500" b="0" dirty="0">
                          <a:solidFill>
                            <a:schemeClr val="tx1"/>
                          </a:solidFill>
                          <a:effectLst/>
                        </a:rPr>
                        <a:t>QEA and Instructional Team Members</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33935726"/>
                  </a:ext>
                </a:extLst>
              </a:tr>
              <a:tr h="816093">
                <a:tc>
                  <a:txBody>
                    <a:bodyPr/>
                    <a:lstStyle/>
                    <a:p>
                      <a:pPr marL="0" marR="0">
                        <a:lnSpc>
                          <a:spcPct val="115000"/>
                        </a:lnSpc>
                        <a:spcBef>
                          <a:spcPts val="0"/>
                        </a:spcBef>
                        <a:spcAft>
                          <a:spcPts val="1000"/>
                        </a:spcAft>
                      </a:pPr>
                      <a:r>
                        <a:rPr lang="en-US" sz="2500" b="0" dirty="0">
                          <a:solidFill>
                            <a:schemeClr val="tx1"/>
                          </a:solidFill>
                          <a:effectLst/>
                        </a:rPr>
                        <a:t>2. Rate ESAR items based on supporting evidence</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15000"/>
                        </a:lnSpc>
                        <a:spcBef>
                          <a:spcPts val="0"/>
                        </a:spcBef>
                        <a:spcAft>
                          <a:spcPts val="1000"/>
                        </a:spcAft>
                      </a:pPr>
                      <a:r>
                        <a:rPr lang="en-US" sz="2500" b="0" dirty="0">
                          <a:solidFill>
                            <a:schemeClr val="tx1"/>
                          </a:solidFill>
                          <a:effectLst/>
                        </a:rPr>
                        <a:t>QEA</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098082600"/>
                  </a:ext>
                </a:extLst>
              </a:tr>
              <a:tr h="394545">
                <a:tc>
                  <a:txBody>
                    <a:bodyPr/>
                    <a:lstStyle/>
                    <a:p>
                      <a:pPr marL="0" marR="0">
                        <a:lnSpc>
                          <a:spcPct val="115000"/>
                        </a:lnSpc>
                        <a:spcBef>
                          <a:spcPts val="0"/>
                        </a:spcBef>
                        <a:spcAft>
                          <a:spcPts val="1000"/>
                        </a:spcAft>
                      </a:pPr>
                      <a:r>
                        <a:rPr lang="en-US" sz="2500" b="0" dirty="0">
                          <a:solidFill>
                            <a:schemeClr val="tx1"/>
                          </a:solidFill>
                          <a:effectLst/>
                        </a:rPr>
                        <a:t>3. Consult with other team members</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Bef>
                          <a:spcPts val="0"/>
                        </a:spcBef>
                        <a:spcAft>
                          <a:spcPts val="1000"/>
                        </a:spcAft>
                      </a:pPr>
                      <a:r>
                        <a:rPr lang="en-US" sz="2500" b="0" dirty="0">
                          <a:solidFill>
                            <a:schemeClr val="tx1"/>
                          </a:solidFill>
                          <a:effectLst/>
                        </a:rPr>
                        <a:t>QEA</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80441055"/>
                  </a:ext>
                </a:extLst>
              </a:tr>
              <a:tr h="599718">
                <a:tc>
                  <a:txBody>
                    <a:bodyPr/>
                    <a:lstStyle/>
                    <a:p>
                      <a:pPr marL="0" marR="0">
                        <a:lnSpc>
                          <a:spcPct val="115000"/>
                        </a:lnSpc>
                        <a:spcBef>
                          <a:spcPts val="0"/>
                        </a:spcBef>
                        <a:spcAft>
                          <a:spcPts val="1000"/>
                        </a:spcAft>
                      </a:pPr>
                      <a:r>
                        <a:rPr lang="en-US" sz="2500" b="0" dirty="0">
                          <a:solidFill>
                            <a:schemeClr val="tx1"/>
                          </a:solidFill>
                          <a:effectLst/>
                        </a:rPr>
                        <a:t>Provide supporting evidence</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15000"/>
                        </a:lnSpc>
                        <a:spcBef>
                          <a:spcPts val="0"/>
                        </a:spcBef>
                        <a:spcAft>
                          <a:spcPts val="1000"/>
                        </a:spcAft>
                      </a:pPr>
                      <a:r>
                        <a:rPr lang="en-US" sz="2500" b="0" dirty="0">
                          <a:solidFill>
                            <a:schemeClr val="tx1"/>
                          </a:solidFill>
                          <a:effectLst/>
                        </a:rPr>
                        <a:t>Instructional Team Members</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616894436"/>
                  </a:ext>
                </a:extLst>
              </a:tr>
              <a:tr h="733128">
                <a:tc>
                  <a:txBody>
                    <a:bodyPr/>
                    <a:lstStyle/>
                    <a:p>
                      <a:pPr marL="0" marR="0">
                        <a:lnSpc>
                          <a:spcPct val="100000"/>
                        </a:lnSpc>
                        <a:spcBef>
                          <a:spcPts val="0"/>
                        </a:spcBef>
                        <a:spcAft>
                          <a:spcPts val="0"/>
                        </a:spcAft>
                      </a:pPr>
                      <a:r>
                        <a:rPr lang="en-US" sz="2500" b="0" dirty="0">
                          <a:solidFill>
                            <a:schemeClr val="tx1"/>
                          </a:solidFill>
                          <a:effectLst/>
                        </a:rPr>
                        <a:t>4. Keep ESAR and supporting evidence in CRAAF when not in use</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Bef>
                          <a:spcPts val="0"/>
                        </a:spcBef>
                        <a:spcAft>
                          <a:spcPts val="1000"/>
                        </a:spcAft>
                      </a:pPr>
                      <a:r>
                        <a:rPr lang="en-US" sz="2500" b="0" dirty="0">
                          <a:solidFill>
                            <a:schemeClr val="tx1"/>
                          </a:solidFill>
                          <a:effectLst/>
                        </a:rPr>
                        <a:t>QEA</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40239732"/>
                  </a:ext>
                </a:extLst>
              </a:tr>
            </a:tbl>
          </a:graphicData>
        </a:graphic>
      </p:graphicFrame>
    </p:spTree>
    <p:extLst>
      <p:ext uri="{BB962C8B-B14F-4D97-AF65-F5344CB8AC3E}">
        <p14:creationId xmlns:p14="http://schemas.microsoft.com/office/powerpoint/2010/main" val="1342684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830"/>
            <a:ext cx="10515600" cy="1325563"/>
          </a:xfrm>
        </p:spPr>
        <p:txBody>
          <a:bodyPr>
            <a:noAutofit/>
          </a:bodyPr>
          <a:lstStyle/>
          <a:p>
            <a:r>
              <a:rPr lang="en-US" sz="4000" b="1" dirty="0">
                <a:latin typeface="Helvetica" pitchFamily="2" charset="0"/>
              </a:rPr>
              <a:t>ESAR Completion: Instructional Team Meeting – pp.16-17</a:t>
            </a:r>
          </a:p>
        </p:txBody>
      </p:sp>
      <p:graphicFrame>
        <p:nvGraphicFramePr>
          <p:cNvPr id="4" name="Table 3" descr="ESAR Completion Instructional Team Meeting Table" title="ESAR Completion Instructional Team Meeting Table"/>
          <p:cNvGraphicFramePr>
            <a:graphicFrameLocks noGrp="1"/>
          </p:cNvGraphicFramePr>
          <p:nvPr>
            <p:extLst>
              <p:ext uri="{D42A27DB-BD31-4B8C-83A1-F6EECF244321}">
                <p14:modId xmlns:p14="http://schemas.microsoft.com/office/powerpoint/2010/main" val="3861257012"/>
              </p:ext>
            </p:extLst>
          </p:nvPr>
        </p:nvGraphicFramePr>
        <p:xfrm>
          <a:off x="911675" y="1485113"/>
          <a:ext cx="9470574" cy="4241165"/>
        </p:xfrm>
        <a:graphic>
          <a:graphicData uri="http://schemas.openxmlformats.org/drawingml/2006/table">
            <a:tbl>
              <a:tblPr firstRow="1" firstCol="1" bandRow="1">
                <a:tableStyleId>{68D230F3-CF80-4859-8CE7-A43EE81993B5}</a:tableStyleId>
              </a:tblPr>
              <a:tblGrid>
                <a:gridCol w="6270175">
                  <a:extLst>
                    <a:ext uri="{9D8B030D-6E8A-4147-A177-3AD203B41FA5}">
                      <a16:colId xmlns:a16="http://schemas.microsoft.com/office/drawing/2014/main" val="3167954763"/>
                    </a:ext>
                  </a:extLst>
                </a:gridCol>
                <a:gridCol w="3200399">
                  <a:extLst>
                    <a:ext uri="{9D8B030D-6E8A-4147-A177-3AD203B41FA5}">
                      <a16:colId xmlns:a16="http://schemas.microsoft.com/office/drawing/2014/main" val="3483041278"/>
                    </a:ext>
                  </a:extLst>
                </a:gridCol>
              </a:tblGrid>
              <a:tr h="810417">
                <a:tc>
                  <a:txBody>
                    <a:bodyPr/>
                    <a:lstStyle/>
                    <a:p>
                      <a:pPr marL="0" marR="0">
                        <a:lnSpc>
                          <a:spcPct val="115000"/>
                        </a:lnSpc>
                        <a:spcBef>
                          <a:spcPts val="0"/>
                        </a:spcBef>
                        <a:spcAft>
                          <a:spcPts val="1000"/>
                        </a:spcAft>
                      </a:pPr>
                      <a:r>
                        <a:rPr lang="en-US" sz="2500" b="0" dirty="0">
                          <a:effectLst/>
                        </a:rPr>
                        <a:t>1. Review ESAR Directions with instructional team members</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2500" b="0" dirty="0">
                          <a:effectLst/>
                        </a:rPr>
                        <a:t>QEA</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0484033"/>
                  </a:ext>
                </a:extLst>
              </a:tr>
              <a:tr h="810417">
                <a:tc>
                  <a:txBody>
                    <a:bodyPr/>
                    <a:lstStyle/>
                    <a:p>
                      <a:pPr marL="0" marR="0">
                        <a:lnSpc>
                          <a:spcPct val="115000"/>
                        </a:lnSpc>
                        <a:spcBef>
                          <a:spcPts val="0"/>
                        </a:spcBef>
                        <a:spcAft>
                          <a:spcPts val="1000"/>
                        </a:spcAft>
                      </a:pPr>
                      <a:r>
                        <a:rPr lang="en-US" sz="2500" b="0" dirty="0">
                          <a:effectLst/>
                        </a:rPr>
                        <a:t>Review all standards and test items for common understanding</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2500" b="0" dirty="0">
                          <a:effectLst/>
                        </a:rPr>
                        <a:t>QEA and Instructional Team Members</a:t>
                      </a:r>
                      <a:endParaRPr lang="en-US" sz="2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780837"/>
                  </a:ext>
                </a:extLst>
              </a:tr>
              <a:tr h="810417">
                <a:tc>
                  <a:txBody>
                    <a:bodyPr/>
                    <a:lstStyle/>
                    <a:p>
                      <a:pPr marL="0" marR="0">
                        <a:lnSpc>
                          <a:spcPct val="115000"/>
                        </a:lnSpc>
                        <a:spcBef>
                          <a:spcPts val="0"/>
                        </a:spcBef>
                        <a:spcAft>
                          <a:spcPts val="1000"/>
                        </a:spcAft>
                      </a:pPr>
                      <a:r>
                        <a:rPr lang="en-US" sz="2500" b="0" dirty="0">
                          <a:effectLst/>
                        </a:rPr>
                        <a:t>Discuss each test item and supporting evidence</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2500" b="0" dirty="0">
                          <a:effectLst/>
                        </a:rPr>
                        <a:t>QEA and Instructional Team Members</a:t>
                      </a:r>
                      <a:endParaRPr lang="en-US" sz="2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2696258"/>
                  </a:ext>
                </a:extLst>
              </a:tr>
              <a:tr h="810417">
                <a:tc>
                  <a:txBody>
                    <a:bodyPr/>
                    <a:lstStyle/>
                    <a:p>
                      <a:pPr marL="0" marR="0">
                        <a:lnSpc>
                          <a:spcPct val="115000"/>
                        </a:lnSpc>
                        <a:spcBef>
                          <a:spcPts val="0"/>
                        </a:spcBef>
                        <a:spcAft>
                          <a:spcPts val="1000"/>
                        </a:spcAft>
                      </a:pPr>
                      <a:r>
                        <a:rPr lang="en-US" sz="2500" b="0" dirty="0">
                          <a:effectLst/>
                        </a:rPr>
                        <a:t>Jointly decide score on each item as</a:t>
                      </a:r>
                      <a:r>
                        <a:rPr lang="en-US" sz="2500" b="0" baseline="0" dirty="0">
                          <a:effectLst/>
                        </a:rPr>
                        <a:t> </a:t>
                      </a:r>
                      <a:r>
                        <a:rPr lang="en-US" sz="2500" b="0" dirty="0">
                          <a:effectLst/>
                        </a:rPr>
                        <a:t>0, 1, or 2</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2500" b="0" dirty="0">
                          <a:effectLst/>
                        </a:rPr>
                        <a:t>QEA and Instructional Team Members</a:t>
                      </a:r>
                      <a:endParaRPr lang="en-US" sz="2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3595101"/>
                  </a:ext>
                </a:extLst>
              </a:tr>
              <a:tr h="810417">
                <a:tc>
                  <a:txBody>
                    <a:bodyPr/>
                    <a:lstStyle/>
                    <a:p>
                      <a:pPr marL="0" marR="0">
                        <a:lnSpc>
                          <a:spcPct val="115000"/>
                        </a:lnSpc>
                        <a:spcBef>
                          <a:spcPts val="0"/>
                        </a:spcBef>
                        <a:spcAft>
                          <a:spcPts val="1000"/>
                        </a:spcAft>
                      </a:pPr>
                      <a:r>
                        <a:rPr lang="en-US" sz="2500" b="0" dirty="0">
                          <a:effectLst/>
                        </a:rPr>
                        <a:t>2. Document ratings and supporting evidence for each test item</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2500" b="0" dirty="0">
                          <a:effectLst/>
                        </a:rPr>
                        <a:t>QEA</a:t>
                      </a:r>
                      <a:endParaRPr lang="en-US" sz="2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5514656"/>
                  </a:ext>
                </a:extLst>
              </a:tr>
            </a:tbl>
          </a:graphicData>
        </a:graphic>
      </p:graphicFrame>
    </p:spTree>
    <p:extLst>
      <p:ext uri="{BB962C8B-B14F-4D97-AF65-F5344CB8AC3E}">
        <p14:creationId xmlns:p14="http://schemas.microsoft.com/office/powerpoint/2010/main" val="340320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025"/>
            <a:ext cx="12192000" cy="1320800"/>
          </a:xfrm>
        </p:spPr>
        <p:txBody>
          <a:bodyPr>
            <a:normAutofit/>
          </a:bodyPr>
          <a:lstStyle/>
          <a:p>
            <a:pPr algn="ctr"/>
            <a:r>
              <a:rPr lang="en-US" sz="4000" b="1" dirty="0">
                <a:latin typeface="Helvetica" pitchFamily="2" charset="0"/>
              </a:rPr>
              <a:t>Postsecondary Readiness </a:t>
            </a:r>
            <a:br>
              <a:rPr lang="en-US" sz="4000" b="1" dirty="0">
                <a:latin typeface="Helvetica" pitchFamily="2" charset="0"/>
              </a:rPr>
            </a:br>
            <a:r>
              <a:rPr lang="en-US" sz="4000" b="1" dirty="0">
                <a:latin typeface="Helvetica" pitchFamily="2" charset="0"/>
              </a:rPr>
              <a:t>Alternate Assessment – High School</a:t>
            </a:r>
          </a:p>
        </p:txBody>
      </p:sp>
      <p:sp>
        <p:nvSpPr>
          <p:cNvPr id="3" name="Text Placeholder 2"/>
          <p:cNvSpPr>
            <a:spLocks noGrp="1"/>
          </p:cNvSpPr>
          <p:nvPr>
            <p:ph type="body" sz="quarter" idx="13"/>
          </p:nvPr>
        </p:nvSpPr>
        <p:spPr>
          <a:xfrm>
            <a:off x="1543098" y="1530008"/>
            <a:ext cx="8796033" cy="770520"/>
          </a:xfrm>
          <a:ln>
            <a:solidFill>
              <a:schemeClr val="tx1"/>
            </a:solidFill>
          </a:ln>
        </p:spPr>
        <p:txBody>
          <a:bodyPr>
            <a:noAutofit/>
          </a:bodyPr>
          <a:lstStyle/>
          <a:p>
            <a:pPr marL="0" indent="0" algn="ctr">
              <a:buNone/>
            </a:pPr>
            <a:r>
              <a:rPr lang="en-US" dirty="0">
                <a:latin typeface="Helvetica" pitchFamily="2" charset="0"/>
              </a:rPr>
              <a:t>Earn a high school diploma </a:t>
            </a:r>
            <a:br>
              <a:rPr lang="en-US" dirty="0">
                <a:latin typeface="Helvetica" pitchFamily="2" charset="0"/>
              </a:rPr>
            </a:br>
            <a:r>
              <a:rPr lang="en-US" dirty="0">
                <a:latin typeface="Helvetica" pitchFamily="2" charset="0"/>
              </a:rPr>
              <a:t>or be classified as a grade 12 non-graduate</a:t>
            </a:r>
          </a:p>
        </p:txBody>
      </p:sp>
      <p:sp>
        <p:nvSpPr>
          <p:cNvPr id="6" name="Text Placeholder 2"/>
          <p:cNvSpPr txBox="1">
            <a:spLocks/>
          </p:cNvSpPr>
          <p:nvPr/>
        </p:nvSpPr>
        <p:spPr>
          <a:xfrm>
            <a:off x="1865026" y="2578101"/>
            <a:ext cx="3557874" cy="2895600"/>
          </a:xfrm>
          <a:prstGeom prst="rect">
            <a:avLst/>
          </a:prstGeom>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Franklin Gothic Medium" panose="020B0603020102020204" pitchFamily="34" charset="0"/>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panose="05040102010807070707" pitchFamily="18" charset="2"/>
              <a:buNone/>
            </a:pPr>
            <a:r>
              <a:rPr lang="en-US" sz="2800" b="1" dirty="0">
                <a:solidFill>
                  <a:srgbClr val="102649"/>
                </a:solidFill>
                <a:latin typeface="Helvetica" pitchFamily="2" charset="0"/>
              </a:rPr>
              <a:t>Academic Readiness</a:t>
            </a:r>
          </a:p>
          <a:p>
            <a:pPr marL="0" indent="0" algn="ctr">
              <a:buFont typeface="Wingdings 3" panose="05040102010807070707" pitchFamily="18" charset="2"/>
              <a:buNone/>
            </a:pPr>
            <a:endParaRPr lang="en-US" sz="2800" b="1" dirty="0">
              <a:solidFill>
                <a:srgbClr val="102649"/>
              </a:solidFill>
              <a:latin typeface="Helvetica" pitchFamily="2" charset="0"/>
            </a:endParaRPr>
          </a:p>
          <a:p>
            <a:pPr marL="0" indent="0" algn="ctr">
              <a:buFont typeface="Wingdings 3" panose="05040102010807070707" pitchFamily="18" charset="2"/>
              <a:buNone/>
            </a:pPr>
            <a:r>
              <a:rPr lang="en-US" sz="2800" dirty="0">
                <a:solidFill>
                  <a:srgbClr val="102649"/>
                </a:solidFill>
                <a:latin typeface="Helvetica" pitchFamily="2" charset="0"/>
              </a:rPr>
              <a:t>Transition </a:t>
            </a:r>
          </a:p>
          <a:p>
            <a:pPr marL="0" indent="0" algn="ctr">
              <a:buFont typeface="Wingdings 3" panose="05040102010807070707" pitchFamily="18" charset="2"/>
              <a:buNone/>
            </a:pPr>
            <a:r>
              <a:rPr lang="en-US" sz="2800" dirty="0">
                <a:solidFill>
                  <a:srgbClr val="102649"/>
                </a:solidFill>
                <a:latin typeface="Helvetica" pitchFamily="2" charset="0"/>
              </a:rPr>
              <a:t>Attainment</a:t>
            </a:r>
          </a:p>
          <a:p>
            <a:pPr marL="0" indent="0" algn="ctr">
              <a:buFont typeface="Wingdings 3" panose="05040102010807070707" pitchFamily="18" charset="2"/>
              <a:buNone/>
            </a:pPr>
            <a:r>
              <a:rPr lang="en-US" sz="2800" dirty="0">
                <a:solidFill>
                  <a:srgbClr val="102649"/>
                </a:solidFill>
                <a:latin typeface="Helvetica" pitchFamily="2" charset="0"/>
              </a:rPr>
              <a:t>Record (TAR)</a:t>
            </a:r>
          </a:p>
        </p:txBody>
      </p:sp>
      <p:sp>
        <p:nvSpPr>
          <p:cNvPr id="7" name="Text Placeholder 2"/>
          <p:cNvSpPr txBox="1">
            <a:spLocks/>
          </p:cNvSpPr>
          <p:nvPr/>
        </p:nvSpPr>
        <p:spPr>
          <a:xfrm>
            <a:off x="6769100" y="2578101"/>
            <a:ext cx="3557874" cy="2895600"/>
          </a:xfrm>
          <a:prstGeom prst="rect">
            <a:avLst/>
          </a:prstGeom>
          <a:ln>
            <a:solidFill>
              <a:schemeClr val="tx1"/>
            </a:solidFill>
          </a:ln>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Franklin Gothic Medium" panose="020B0603020102020204" pitchFamily="34" charset="0"/>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panose="05040102010807070707" pitchFamily="18" charset="2"/>
              <a:buNone/>
            </a:pPr>
            <a:r>
              <a:rPr lang="en-US" sz="3100" b="1" dirty="0">
                <a:solidFill>
                  <a:srgbClr val="102649"/>
                </a:solidFill>
                <a:latin typeface="Helvetica" pitchFamily="2" charset="0"/>
              </a:rPr>
              <a:t>Career Readiness</a:t>
            </a:r>
          </a:p>
          <a:p>
            <a:pPr marL="0" indent="0" algn="ctr">
              <a:buFont typeface="Wingdings 3" panose="05040102010807070707" pitchFamily="18" charset="2"/>
              <a:buNone/>
            </a:pPr>
            <a:r>
              <a:rPr lang="en-US" sz="2800" dirty="0">
                <a:solidFill>
                  <a:srgbClr val="102649"/>
                </a:solidFill>
                <a:latin typeface="Helvetica" pitchFamily="2" charset="0"/>
              </a:rPr>
              <a:t>Employability Skills Attainment Record (ESAR) </a:t>
            </a:r>
          </a:p>
          <a:p>
            <a:pPr marL="0" indent="0" algn="ctr">
              <a:buFont typeface="Wingdings 3" panose="05040102010807070707" pitchFamily="18" charset="2"/>
              <a:buNone/>
            </a:pPr>
            <a:r>
              <a:rPr lang="en-US" sz="2800" b="1" dirty="0">
                <a:solidFill>
                  <a:srgbClr val="102649"/>
                </a:solidFill>
                <a:latin typeface="Helvetica" pitchFamily="2" charset="0"/>
              </a:rPr>
              <a:t>AND</a:t>
            </a:r>
          </a:p>
          <a:p>
            <a:pPr marL="0" indent="0" algn="ctr">
              <a:buFont typeface="Wingdings 3" panose="05040102010807070707" pitchFamily="18" charset="2"/>
              <a:buNone/>
            </a:pPr>
            <a:r>
              <a:rPr lang="en-US" sz="2800" dirty="0">
                <a:solidFill>
                  <a:srgbClr val="102649"/>
                </a:solidFill>
                <a:latin typeface="Helvetica" pitchFamily="2" charset="0"/>
              </a:rPr>
              <a:t>Career Work Experience Certification (CWEC)</a:t>
            </a:r>
          </a:p>
        </p:txBody>
      </p:sp>
    </p:spTree>
    <p:extLst>
      <p:ext uri="{BB962C8B-B14F-4D97-AF65-F5344CB8AC3E}">
        <p14:creationId xmlns:p14="http://schemas.microsoft.com/office/powerpoint/2010/main" val="3469236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11157966" cy="1320800"/>
          </a:xfrm>
        </p:spPr>
        <p:txBody>
          <a:bodyPr>
            <a:noAutofit/>
          </a:bodyPr>
          <a:lstStyle/>
          <a:p>
            <a:r>
              <a:rPr lang="en-US" sz="4000" b="1" dirty="0">
                <a:latin typeface="Helvetica" pitchFamily="2" charset="0"/>
              </a:rPr>
              <a:t>ESAR Completion: After the Assessment </a:t>
            </a:r>
            <a:br>
              <a:rPr lang="en-US" sz="4000" b="1" dirty="0">
                <a:latin typeface="Helvetica" pitchFamily="2" charset="0"/>
              </a:rPr>
            </a:br>
            <a:r>
              <a:rPr lang="en-US" sz="4000" b="1" dirty="0">
                <a:latin typeface="Helvetica" pitchFamily="2" charset="0"/>
              </a:rPr>
              <a:t>– p. 17</a:t>
            </a:r>
          </a:p>
        </p:txBody>
      </p:sp>
      <p:sp>
        <p:nvSpPr>
          <p:cNvPr id="4" name="Text Placeholder 3"/>
          <p:cNvSpPr>
            <a:spLocks noGrp="1"/>
          </p:cNvSpPr>
          <p:nvPr>
            <p:ph type="body" sz="quarter" idx="13"/>
          </p:nvPr>
        </p:nvSpPr>
        <p:spPr>
          <a:xfrm>
            <a:off x="555786" y="1773451"/>
            <a:ext cx="10937714" cy="4901324"/>
          </a:xfrm>
        </p:spPr>
        <p:txBody>
          <a:bodyPr>
            <a:normAutofit/>
          </a:bodyPr>
          <a:lstStyle/>
          <a:p>
            <a:pPr marL="0" indent="0">
              <a:lnSpc>
                <a:spcPct val="100000"/>
              </a:lnSpc>
              <a:spcBef>
                <a:spcPts val="1200"/>
              </a:spcBef>
              <a:spcAft>
                <a:spcPts val="1200"/>
              </a:spcAft>
              <a:buNone/>
            </a:pPr>
            <a:r>
              <a:rPr lang="en-US" sz="3600" dirty="0">
                <a:latin typeface="Helvetica" pitchFamily="2" charset="0"/>
              </a:rPr>
              <a:t>The QEA:</a:t>
            </a:r>
          </a:p>
          <a:p>
            <a:pPr lvl="1">
              <a:lnSpc>
                <a:spcPct val="100000"/>
              </a:lnSpc>
              <a:spcBef>
                <a:spcPts val="1200"/>
              </a:spcBef>
              <a:spcAft>
                <a:spcPts val="1200"/>
              </a:spcAft>
            </a:pPr>
            <a:r>
              <a:rPr lang="en-US" sz="3200" dirty="0">
                <a:latin typeface="Helvetica" pitchFamily="2" charset="0"/>
              </a:rPr>
              <a:t>Reviews ESAR to ensure all items are rated</a:t>
            </a:r>
          </a:p>
          <a:p>
            <a:pPr lvl="1">
              <a:lnSpc>
                <a:spcPct val="100000"/>
              </a:lnSpc>
              <a:spcBef>
                <a:spcPts val="1200"/>
              </a:spcBef>
              <a:spcAft>
                <a:spcPts val="1200"/>
              </a:spcAft>
            </a:pPr>
            <a:r>
              <a:rPr lang="en-US" sz="3200" dirty="0">
                <a:latin typeface="Helvetica" pitchFamily="2" charset="0"/>
              </a:rPr>
              <a:t>Stores ESAR and supporting evidence in CRAAF</a:t>
            </a:r>
          </a:p>
          <a:p>
            <a:pPr lvl="1">
              <a:lnSpc>
                <a:spcPct val="100000"/>
              </a:lnSpc>
              <a:spcBef>
                <a:spcPts val="1200"/>
              </a:spcBef>
              <a:spcAft>
                <a:spcPts val="1200"/>
              </a:spcAft>
            </a:pPr>
            <a:r>
              <a:rPr lang="en-US" sz="3200" dirty="0">
                <a:latin typeface="Helvetica" pitchFamily="2" charset="0"/>
              </a:rPr>
              <a:t>Transfer ratings to the CRD by May 31, 2024</a:t>
            </a:r>
          </a:p>
        </p:txBody>
      </p:sp>
    </p:spTree>
    <p:extLst>
      <p:ext uri="{BB962C8B-B14F-4D97-AF65-F5344CB8AC3E}">
        <p14:creationId xmlns:p14="http://schemas.microsoft.com/office/powerpoint/2010/main" val="3889264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5786" y="188731"/>
            <a:ext cx="10912314" cy="1320800"/>
          </a:xfrm>
        </p:spPr>
        <p:txBody>
          <a:bodyPr>
            <a:normAutofit/>
          </a:bodyPr>
          <a:lstStyle/>
          <a:p>
            <a:r>
              <a:rPr lang="en-US" b="1" dirty="0">
                <a:latin typeface="Helvetica" pitchFamily="2" charset="0"/>
                <a:hlinkClick r:id="rId3"/>
              </a:rPr>
              <a:t>ESAR Qualification Quiz</a:t>
            </a:r>
            <a:br>
              <a:rPr lang="en-US" sz="3100" dirty="0">
                <a:latin typeface="Helvetica" pitchFamily="2" charset="0"/>
              </a:rPr>
            </a:br>
            <a:endParaRPr lang="en-US" sz="3100" dirty="0">
              <a:latin typeface="Helvetica" pitchFamily="2" charset="0"/>
            </a:endParaRPr>
          </a:p>
        </p:txBody>
      </p:sp>
      <p:sp>
        <p:nvSpPr>
          <p:cNvPr id="6" name="Text Placeholder 5"/>
          <p:cNvSpPr>
            <a:spLocks noGrp="1"/>
          </p:cNvSpPr>
          <p:nvPr>
            <p:ph type="body" sz="quarter" idx="13"/>
          </p:nvPr>
        </p:nvSpPr>
        <p:spPr>
          <a:xfrm>
            <a:off x="627882" y="1007226"/>
            <a:ext cx="10744200" cy="4670553"/>
          </a:xfrm>
        </p:spPr>
        <p:txBody>
          <a:bodyPr>
            <a:noAutofit/>
          </a:bodyPr>
          <a:lstStyle/>
          <a:p>
            <a:pPr>
              <a:lnSpc>
                <a:spcPct val="100000"/>
              </a:lnSpc>
              <a:spcBef>
                <a:spcPts val="600"/>
              </a:spcBef>
              <a:spcAft>
                <a:spcPts val="600"/>
              </a:spcAft>
            </a:pPr>
            <a:r>
              <a:rPr lang="en-US" sz="3200" dirty="0">
                <a:latin typeface="Helvetica" pitchFamily="2" charset="0"/>
              </a:rPr>
              <a:t>Review ESAR Administration Guide</a:t>
            </a:r>
          </a:p>
          <a:p>
            <a:pPr>
              <a:lnSpc>
                <a:spcPct val="100000"/>
              </a:lnSpc>
              <a:spcBef>
                <a:spcPts val="600"/>
              </a:spcBef>
              <a:spcAft>
                <a:spcPts val="600"/>
              </a:spcAft>
            </a:pPr>
            <a:r>
              <a:rPr lang="en-US" sz="3200" dirty="0">
                <a:latin typeface="Helvetica" pitchFamily="2" charset="0"/>
              </a:rPr>
              <a:t>Complete the qualification quiz</a:t>
            </a:r>
          </a:p>
          <a:p>
            <a:pPr lvl="1">
              <a:lnSpc>
                <a:spcPct val="100000"/>
              </a:lnSpc>
              <a:spcBef>
                <a:spcPts val="600"/>
              </a:spcBef>
              <a:spcAft>
                <a:spcPts val="600"/>
              </a:spcAft>
              <a:buFont typeface="Courier New" panose="02070309020205020404" pitchFamily="49" charset="0"/>
              <a:buChar char="o"/>
            </a:pPr>
            <a:r>
              <a:rPr lang="en-US" sz="3200" dirty="0">
                <a:latin typeface="Helvetica" pitchFamily="2" charset="0"/>
              </a:rPr>
              <a:t> 	3 opportunities to pass</a:t>
            </a:r>
          </a:p>
          <a:p>
            <a:pPr lvl="1">
              <a:lnSpc>
                <a:spcPct val="100000"/>
              </a:lnSpc>
              <a:spcBef>
                <a:spcPts val="600"/>
              </a:spcBef>
              <a:spcAft>
                <a:spcPts val="600"/>
              </a:spcAft>
              <a:buFont typeface="Courier New" panose="02070309020205020404" pitchFamily="49" charset="0"/>
              <a:buChar char="o"/>
            </a:pPr>
            <a:r>
              <a:rPr lang="en-US" sz="3200" dirty="0">
                <a:latin typeface="Helvetica" pitchFamily="2" charset="0"/>
              </a:rPr>
              <a:t> 	Upon 3</a:t>
            </a:r>
            <a:r>
              <a:rPr lang="en-US" sz="3200" baseline="30000" dirty="0">
                <a:latin typeface="Helvetica" pitchFamily="2" charset="0"/>
              </a:rPr>
              <a:t>rd</a:t>
            </a:r>
            <a:r>
              <a:rPr lang="en-US" sz="3200" dirty="0">
                <a:latin typeface="Helvetica" pitchFamily="2" charset="0"/>
              </a:rPr>
              <a:t> unsuccessful attempt notify DAC, DoSE or </a:t>
            </a:r>
            <a:br>
              <a:rPr lang="en-US" sz="3200" dirty="0">
                <a:latin typeface="Helvetica" pitchFamily="2" charset="0"/>
              </a:rPr>
            </a:br>
            <a:r>
              <a:rPr lang="en-US" sz="3200" dirty="0">
                <a:latin typeface="Helvetica" pitchFamily="2" charset="0"/>
              </a:rPr>
              <a:t>  district level administrator</a:t>
            </a:r>
          </a:p>
          <a:p>
            <a:pPr lvl="1">
              <a:lnSpc>
                <a:spcPct val="100000"/>
              </a:lnSpc>
              <a:spcBef>
                <a:spcPts val="600"/>
              </a:spcBef>
              <a:spcAft>
                <a:spcPts val="600"/>
              </a:spcAft>
              <a:buFont typeface="Courier New" panose="02070309020205020404" pitchFamily="49" charset="0"/>
              <a:buChar char="o"/>
            </a:pPr>
            <a:r>
              <a:rPr lang="en-US" sz="3200" dirty="0">
                <a:latin typeface="Helvetica" pitchFamily="2" charset="0"/>
              </a:rPr>
              <a:t>  The ESAR qualification quiz closes Dec. 22, 2023</a:t>
            </a:r>
          </a:p>
          <a:p>
            <a:pPr>
              <a:lnSpc>
                <a:spcPct val="100000"/>
              </a:lnSpc>
              <a:spcBef>
                <a:spcPts val="600"/>
              </a:spcBef>
              <a:spcAft>
                <a:spcPts val="600"/>
              </a:spcAft>
            </a:pPr>
            <a:r>
              <a:rPr lang="en-US" sz="3200" dirty="0">
                <a:latin typeface="Helvetica" pitchFamily="2" charset="0"/>
              </a:rPr>
              <a:t>Access to ESAR document is provided upon successful completion of the ESAR qualification quiz</a:t>
            </a:r>
          </a:p>
        </p:txBody>
      </p:sp>
      <p:sp>
        <p:nvSpPr>
          <p:cNvPr id="4" name="Slide Number Placeholder 3"/>
          <p:cNvSpPr>
            <a:spLocks noGrp="1"/>
          </p:cNvSpPr>
          <p:nvPr>
            <p:ph type="sldNum" sz="quarter" idx="12"/>
          </p:nvPr>
        </p:nvSpPr>
        <p:spPr/>
        <p:txBody>
          <a:bodyPr/>
          <a:lstStyle/>
          <a:p>
            <a:fld id="{91BD7323-49BF-4C97-8773-5EC64C492009}" type="slidenum">
              <a:rPr lang="en-US" smtClean="0"/>
              <a:t>41</a:t>
            </a:fld>
            <a:endParaRPr lang="en-US" dirty="0"/>
          </a:p>
        </p:txBody>
      </p:sp>
    </p:spTree>
    <p:extLst>
      <p:ext uri="{BB962C8B-B14F-4D97-AF65-F5344CB8AC3E}">
        <p14:creationId xmlns:p14="http://schemas.microsoft.com/office/powerpoint/2010/main" val="198067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latin typeface="Helvetica" pitchFamily="2" charset="0"/>
              </a:rPr>
              <a:t>ESAR Content</a:t>
            </a:r>
            <a:r>
              <a:rPr lang="en-US" sz="4000" b="1" baseline="0" dirty="0">
                <a:latin typeface="Helvetica" pitchFamily="2" charset="0"/>
              </a:rPr>
              <a:t> </a:t>
            </a:r>
            <a:r>
              <a:rPr lang="en-US" sz="4000" b="1" dirty="0">
                <a:latin typeface="Helvetica" pitchFamily="2" charset="0"/>
              </a:rPr>
              <a:t>p</a:t>
            </a:r>
            <a:r>
              <a:rPr lang="en-US" sz="4000" b="1" baseline="0" dirty="0">
                <a:latin typeface="Helvetica" pitchFamily="2" charset="0"/>
              </a:rPr>
              <a:t>. 3</a:t>
            </a:r>
            <a:endParaRPr lang="en-US" sz="4000" dirty="0">
              <a:latin typeface="Helvetica" pitchFamily="2" charset="0"/>
            </a:endParaRPr>
          </a:p>
        </p:txBody>
      </p:sp>
      <p:sp>
        <p:nvSpPr>
          <p:cNvPr id="4" name="Text Placeholder 3"/>
          <p:cNvSpPr>
            <a:spLocks noGrp="1"/>
          </p:cNvSpPr>
          <p:nvPr>
            <p:ph type="body" sz="quarter" idx="13"/>
          </p:nvPr>
        </p:nvSpPr>
        <p:spPr>
          <a:xfrm>
            <a:off x="555786" y="1395663"/>
            <a:ext cx="11306014" cy="5083486"/>
          </a:xfrm>
        </p:spPr>
        <p:txBody>
          <a:bodyPr>
            <a:normAutofit/>
          </a:bodyPr>
          <a:lstStyle/>
          <a:p>
            <a:pPr marL="395288" indent="-395288">
              <a:lnSpc>
                <a:spcPct val="100000"/>
              </a:lnSpc>
              <a:spcBef>
                <a:spcPts val="600"/>
              </a:spcBef>
              <a:spcAft>
                <a:spcPts val="600"/>
              </a:spcAft>
            </a:pPr>
            <a:r>
              <a:rPr lang="en-US" sz="3600" dirty="0">
                <a:latin typeface="Helvetica" pitchFamily="2" charset="0"/>
              </a:rPr>
              <a:t>Rating scale</a:t>
            </a:r>
          </a:p>
          <a:p>
            <a:pPr marL="395288" indent="-395288">
              <a:lnSpc>
                <a:spcPct val="100000"/>
              </a:lnSpc>
              <a:spcBef>
                <a:spcPts val="600"/>
              </a:spcBef>
              <a:spcAft>
                <a:spcPts val="600"/>
              </a:spcAft>
            </a:pPr>
            <a:r>
              <a:rPr lang="en-US" sz="3600" dirty="0">
                <a:latin typeface="Helvetica" pitchFamily="2" charset="0"/>
              </a:rPr>
              <a:t>Assesses skills linked to the Employability and Foundational Academic Standards – Alternate Assessment (EFAS-AA)</a:t>
            </a:r>
          </a:p>
          <a:p>
            <a:pPr marL="852488" lvl="3" indent="-395288">
              <a:lnSpc>
                <a:spcPct val="100000"/>
              </a:lnSpc>
              <a:spcBef>
                <a:spcPts val="600"/>
              </a:spcBef>
              <a:buFont typeface="Courier New" panose="02070309020205020404" pitchFamily="49" charset="0"/>
              <a:buChar char="o"/>
            </a:pPr>
            <a:r>
              <a:rPr lang="en-US" sz="3200" dirty="0">
                <a:latin typeface="Helvetica" pitchFamily="2" charset="0"/>
              </a:rPr>
              <a:t>Aligns with a subset of CTE EOP Assessment and  CTE Pathway Standards Documents</a:t>
            </a:r>
          </a:p>
          <a:p>
            <a:pPr marL="395288" indent="-395288">
              <a:lnSpc>
                <a:spcPct val="100000"/>
              </a:lnSpc>
              <a:spcBef>
                <a:spcPts val="600"/>
              </a:spcBef>
              <a:spcAft>
                <a:spcPts val="600"/>
              </a:spcAft>
            </a:pPr>
            <a:r>
              <a:rPr lang="en-US" sz="3600" dirty="0">
                <a:latin typeface="Helvetica" pitchFamily="2" charset="0"/>
              </a:rPr>
              <a:t>The ESAR includes 30 items</a:t>
            </a:r>
          </a:p>
        </p:txBody>
      </p:sp>
    </p:spTree>
    <p:extLst>
      <p:ext uri="{BB962C8B-B14F-4D97-AF65-F5344CB8AC3E}">
        <p14:creationId xmlns:p14="http://schemas.microsoft.com/office/powerpoint/2010/main" val="421829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257216"/>
            <a:ext cx="8613481" cy="967427"/>
          </a:xfrm>
          <a:ln w="41275">
            <a:noFill/>
          </a:ln>
        </p:spPr>
        <p:txBody>
          <a:bodyPr>
            <a:noAutofit/>
          </a:bodyPr>
          <a:lstStyle/>
          <a:p>
            <a:r>
              <a:rPr lang="en-US" sz="4000" b="1" dirty="0">
                <a:latin typeface="Helvetica" pitchFamily="2" charset="0"/>
              </a:rPr>
              <a:t>Grade Level Administration p. 4</a:t>
            </a:r>
          </a:p>
        </p:txBody>
      </p:sp>
      <p:sp>
        <p:nvSpPr>
          <p:cNvPr id="3" name="Content Placeholder 2"/>
          <p:cNvSpPr>
            <a:spLocks noGrp="1"/>
          </p:cNvSpPr>
          <p:nvPr>
            <p:ph idx="1"/>
          </p:nvPr>
        </p:nvSpPr>
        <p:spPr>
          <a:xfrm>
            <a:off x="440871" y="1067140"/>
            <a:ext cx="11103429" cy="4723720"/>
          </a:xfrm>
        </p:spPr>
        <p:txBody>
          <a:bodyPr>
            <a:normAutofit/>
          </a:bodyPr>
          <a:lstStyle/>
          <a:p>
            <a:pPr marL="463550" indent="-463550">
              <a:lnSpc>
                <a:spcPct val="100000"/>
              </a:lnSpc>
              <a:spcBef>
                <a:spcPts val="600"/>
              </a:spcBef>
              <a:spcAft>
                <a:spcPts val="600"/>
              </a:spcAft>
            </a:pPr>
            <a:r>
              <a:rPr lang="en-US" sz="3600" dirty="0">
                <a:latin typeface="Helvetica" pitchFamily="2" charset="0"/>
              </a:rPr>
              <a:t>Administered at grade 12</a:t>
            </a:r>
          </a:p>
          <a:p>
            <a:pPr marL="463550" indent="-463550">
              <a:lnSpc>
                <a:spcPct val="100000"/>
              </a:lnSpc>
              <a:spcBef>
                <a:spcPts val="600"/>
              </a:spcBef>
              <a:spcAft>
                <a:spcPts val="600"/>
              </a:spcAft>
            </a:pPr>
            <a:r>
              <a:rPr lang="en-US" sz="3600" dirty="0">
                <a:latin typeface="Helvetica" pitchFamily="2" charset="0"/>
              </a:rPr>
              <a:t>“Working toward” means</a:t>
            </a:r>
          </a:p>
          <a:p>
            <a:pPr marL="920750" lvl="3"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student has completed coursework leading to the Career   Work Experience Certification (CWEC); or</a:t>
            </a:r>
          </a:p>
          <a:p>
            <a:pPr marL="920750" lvl="3"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is in the process of completing the courses</a:t>
            </a:r>
          </a:p>
          <a:p>
            <a:pPr marL="920750" lvl="3"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courses are documented on student’s multi-year course of study and transcript</a:t>
            </a:r>
          </a:p>
        </p:txBody>
      </p:sp>
    </p:spTree>
    <p:extLst>
      <p:ext uri="{BB962C8B-B14F-4D97-AF65-F5344CB8AC3E}">
        <p14:creationId xmlns:p14="http://schemas.microsoft.com/office/powerpoint/2010/main" val="350416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9431362" cy="967427"/>
          </a:xfrm>
          <a:ln w="41275">
            <a:noFill/>
          </a:ln>
        </p:spPr>
        <p:txBody>
          <a:bodyPr>
            <a:noAutofit/>
          </a:bodyPr>
          <a:lstStyle/>
          <a:p>
            <a:r>
              <a:rPr lang="en-US" sz="4000" b="1" dirty="0">
                <a:latin typeface="Helvetica" pitchFamily="2" charset="0"/>
              </a:rPr>
              <a:t>Grade Level Administration cont. p. 4</a:t>
            </a:r>
          </a:p>
        </p:txBody>
      </p:sp>
      <p:sp>
        <p:nvSpPr>
          <p:cNvPr id="3" name="Content Placeholder 2"/>
          <p:cNvSpPr>
            <a:spLocks noGrp="1"/>
          </p:cNvSpPr>
          <p:nvPr>
            <p:ph idx="1"/>
          </p:nvPr>
        </p:nvSpPr>
        <p:spPr>
          <a:xfrm>
            <a:off x="866274" y="1491343"/>
            <a:ext cx="10551026" cy="3766457"/>
          </a:xfrm>
        </p:spPr>
        <p:txBody>
          <a:bodyPr>
            <a:normAutofit/>
          </a:bodyPr>
          <a:lstStyle/>
          <a:p>
            <a:pPr marL="0" indent="0">
              <a:lnSpc>
                <a:spcPct val="100000"/>
              </a:lnSpc>
              <a:spcBef>
                <a:spcPts val="600"/>
              </a:spcBef>
              <a:spcAft>
                <a:spcPts val="600"/>
              </a:spcAft>
              <a:buNone/>
            </a:pPr>
            <a:r>
              <a:rPr lang="en-US" sz="3600" dirty="0">
                <a:latin typeface="Helvetica" pitchFamily="2" charset="0"/>
              </a:rPr>
              <a:t>The ESAR may be administered early at grade 11 under the following conditions:</a:t>
            </a:r>
          </a:p>
          <a:p>
            <a:pPr marL="914400" lvl="1" indent="-457200">
              <a:lnSpc>
                <a:spcPct val="100000"/>
              </a:lnSpc>
              <a:spcBef>
                <a:spcPts val="600"/>
              </a:spcBef>
              <a:spcAft>
                <a:spcPts val="600"/>
              </a:spcAft>
            </a:pPr>
            <a:r>
              <a:rPr lang="en-US" sz="3200" dirty="0">
                <a:latin typeface="Helvetica" pitchFamily="2" charset="0"/>
              </a:rPr>
              <a:t>student has completed first two (2) courses leading to the CWEC, and</a:t>
            </a:r>
          </a:p>
          <a:p>
            <a:pPr marL="914400" lvl="1" indent="-457200">
              <a:lnSpc>
                <a:spcPct val="100000"/>
              </a:lnSpc>
              <a:spcBef>
                <a:spcPts val="600"/>
              </a:spcBef>
              <a:spcAft>
                <a:spcPts val="600"/>
              </a:spcAft>
            </a:pPr>
            <a:r>
              <a:rPr lang="en-US" sz="3200" dirty="0">
                <a:latin typeface="Helvetica" pitchFamily="2" charset="0"/>
              </a:rPr>
              <a:t>is scheduled to complete the remaining two courses before graduation</a:t>
            </a:r>
          </a:p>
        </p:txBody>
      </p:sp>
    </p:spTree>
    <p:extLst>
      <p:ext uri="{BB962C8B-B14F-4D97-AF65-F5344CB8AC3E}">
        <p14:creationId xmlns:p14="http://schemas.microsoft.com/office/powerpoint/2010/main" val="30319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76" y="359785"/>
            <a:ext cx="7224195" cy="835238"/>
          </a:xfrm>
          <a:noFill/>
        </p:spPr>
        <p:txBody>
          <a:bodyPr>
            <a:noAutofit/>
          </a:bodyPr>
          <a:lstStyle/>
          <a:p>
            <a:r>
              <a:rPr lang="en-US" sz="4000" b="1" dirty="0">
                <a:latin typeface="Helvetica" pitchFamily="2" charset="0"/>
              </a:rPr>
              <a:t>ESAR at Grade 11</a:t>
            </a:r>
          </a:p>
        </p:txBody>
      </p:sp>
      <p:graphicFrame>
        <p:nvGraphicFramePr>
          <p:cNvPr id="5" name="Table 4" descr="Table with Course Status and Course Title for ESAR Grade 11" title="ESAR Grade 11 Table"/>
          <p:cNvGraphicFramePr>
            <a:graphicFrameLocks noGrp="1"/>
          </p:cNvGraphicFramePr>
          <p:nvPr>
            <p:extLst>
              <p:ext uri="{D42A27DB-BD31-4B8C-83A1-F6EECF244321}">
                <p14:modId xmlns:p14="http://schemas.microsoft.com/office/powerpoint/2010/main" val="1545321286"/>
              </p:ext>
            </p:extLst>
          </p:nvPr>
        </p:nvGraphicFramePr>
        <p:xfrm>
          <a:off x="558800" y="1354203"/>
          <a:ext cx="11125200" cy="4364722"/>
        </p:xfrm>
        <a:graphic>
          <a:graphicData uri="http://schemas.openxmlformats.org/drawingml/2006/table">
            <a:tbl>
              <a:tblPr firstRow="1" bandRow="1">
                <a:tableStyleId>{69012ECD-51FC-41F1-AA8D-1B2483CD663E}</a:tableStyleId>
              </a:tblPr>
              <a:tblGrid>
                <a:gridCol w="4943099">
                  <a:extLst>
                    <a:ext uri="{9D8B030D-6E8A-4147-A177-3AD203B41FA5}">
                      <a16:colId xmlns:a16="http://schemas.microsoft.com/office/drawing/2014/main" val="3645634872"/>
                    </a:ext>
                  </a:extLst>
                </a:gridCol>
                <a:gridCol w="6182101">
                  <a:extLst>
                    <a:ext uri="{9D8B030D-6E8A-4147-A177-3AD203B41FA5}">
                      <a16:colId xmlns:a16="http://schemas.microsoft.com/office/drawing/2014/main" val="1286274495"/>
                    </a:ext>
                  </a:extLst>
                </a:gridCol>
              </a:tblGrid>
              <a:tr h="545813">
                <a:tc>
                  <a:txBody>
                    <a:bodyPr/>
                    <a:lstStyle/>
                    <a:p>
                      <a:pPr algn="l"/>
                      <a:r>
                        <a:rPr lang="en-US" sz="3200" dirty="0">
                          <a:latin typeface="Helvetica" pitchFamily="2" charset="0"/>
                        </a:rPr>
                        <a:t>Course Status</a:t>
                      </a:r>
                    </a:p>
                  </a:txBody>
                  <a:tcPr>
                    <a:solidFill>
                      <a:srgbClr val="007780"/>
                    </a:solidFill>
                  </a:tcPr>
                </a:tc>
                <a:tc>
                  <a:txBody>
                    <a:bodyPr/>
                    <a:lstStyle/>
                    <a:p>
                      <a:pPr algn="ctr"/>
                      <a:r>
                        <a:rPr lang="en-US" sz="3200" dirty="0">
                          <a:latin typeface="Helvetica" pitchFamily="2" charset="0"/>
                        </a:rPr>
                        <a:t>Course Title</a:t>
                      </a:r>
                    </a:p>
                  </a:txBody>
                  <a:tcPr>
                    <a:solidFill>
                      <a:srgbClr val="007780"/>
                    </a:solidFill>
                  </a:tcPr>
                </a:tc>
                <a:extLst>
                  <a:ext uri="{0D108BD9-81ED-4DB2-BD59-A6C34878D82A}">
                    <a16:rowId xmlns:a16="http://schemas.microsoft.com/office/drawing/2014/main" val="73731625"/>
                  </a:ext>
                </a:extLst>
              </a:tr>
              <a:tr h="780281">
                <a:tc>
                  <a:txBody>
                    <a:bodyPr/>
                    <a:lstStyle/>
                    <a:p>
                      <a:r>
                        <a:rPr lang="en-US" sz="3200" dirty="0">
                          <a:latin typeface="Helvetica" pitchFamily="2" charset="0"/>
                        </a:rPr>
                        <a:t>Completed</a:t>
                      </a:r>
                    </a:p>
                  </a:txBody>
                  <a:tcPr/>
                </a:tc>
                <a:tc>
                  <a:txBody>
                    <a:bodyPr/>
                    <a:lstStyle/>
                    <a:p>
                      <a:r>
                        <a:rPr lang="en-US" sz="3200" dirty="0">
                          <a:latin typeface="Helvetica" pitchFamily="2" charset="0"/>
                        </a:rPr>
                        <a:t>Developing Career Options</a:t>
                      </a:r>
                    </a:p>
                  </a:txBody>
                  <a:tcPr/>
                </a:tc>
                <a:extLst>
                  <a:ext uri="{0D108BD9-81ED-4DB2-BD59-A6C34878D82A}">
                    <a16:rowId xmlns:a16="http://schemas.microsoft.com/office/drawing/2014/main" val="3319313013"/>
                  </a:ext>
                </a:extLst>
              </a:tr>
              <a:tr h="780281">
                <a:tc>
                  <a:txBody>
                    <a:bodyPr/>
                    <a:lstStyle/>
                    <a:p>
                      <a:r>
                        <a:rPr lang="en-US" sz="3200" dirty="0">
                          <a:latin typeface="Helvetica" pitchFamily="2" charset="0"/>
                        </a:rPr>
                        <a:t>Completed</a:t>
                      </a:r>
                    </a:p>
                  </a:txBody>
                  <a:tcPr/>
                </a:tc>
                <a:tc>
                  <a:txBody>
                    <a:bodyPr/>
                    <a:lstStyle/>
                    <a:p>
                      <a:r>
                        <a:rPr lang="en-US" sz="3200" dirty="0">
                          <a:latin typeface="Helvetica" pitchFamily="2" charset="0"/>
                        </a:rPr>
                        <a:t>Developing Leadership Skills</a:t>
                      </a:r>
                    </a:p>
                  </a:txBody>
                  <a:tcPr/>
                </a:tc>
                <a:extLst>
                  <a:ext uri="{0D108BD9-81ED-4DB2-BD59-A6C34878D82A}">
                    <a16:rowId xmlns:a16="http://schemas.microsoft.com/office/drawing/2014/main" val="3775431001"/>
                  </a:ext>
                </a:extLst>
              </a:tr>
              <a:tr h="2097072">
                <a:tc>
                  <a:txBody>
                    <a:bodyPr/>
                    <a:lstStyle/>
                    <a:p>
                      <a:r>
                        <a:rPr lang="en-US" sz="3200" dirty="0">
                          <a:latin typeface="Helvetica" pitchFamily="2" charset="0"/>
                        </a:rPr>
                        <a:t>Scheduled</a:t>
                      </a:r>
                      <a:r>
                        <a:rPr lang="en-US" sz="3200" baseline="0" dirty="0">
                          <a:latin typeface="Helvetica" pitchFamily="2" charset="0"/>
                        </a:rPr>
                        <a:t> to complete </a:t>
                      </a:r>
                    </a:p>
                    <a:p>
                      <a:r>
                        <a:rPr lang="en-US" sz="3200" baseline="0" dirty="0">
                          <a:latin typeface="Helvetica" pitchFamily="2" charset="0"/>
                        </a:rPr>
                        <a:t>before graduation</a:t>
                      </a:r>
                      <a:endParaRPr lang="en-US" sz="3200" dirty="0">
                        <a:latin typeface="Helvetica" pitchFamily="2" charset="0"/>
                      </a:endParaRPr>
                    </a:p>
                  </a:txBody>
                  <a:tcPr/>
                </a:tc>
                <a:tc>
                  <a:txBody>
                    <a:bodyPr/>
                    <a:lstStyle/>
                    <a:p>
                      <a:r>
                        <a:rPr lang="en-US" sz="3200" dirty="0">
                          <a:latin typeface="Helvetica" pitchFamily="2" charset="0"/>
                        </a:rPr>
                        <a:t>Experience</a:t>
                      </a:r>
                      <a:r>
                        <a:rPr lang="en-US" sz="3200" baseline="0" dirty="0">
                          <a:latin typeface="Helvetica" pitchFamily="2" charset="0"/>
                        </a:rPr>
                        <a:t> in Workplace Principles</a:t>
                      </a:r>
                    </a:p>
                    <a:p>
                      <a:endParaRPr lang="en-US" sz="1200" baseline="0" dirty="0">
                        <a:latin typeface="Helvetica" pitchFamily="2" charset="0"/>
                      </a:endParaRPr>
                    </a:p>
                    <a:p>
                      <a:r>
                        <a:rPr lang="en-US" sz="3200" baseline="0" dirty="0">
                          <a:latin typeface="Helvetica" pitchFamily="2" charset="0"/>
                        </a:rPr>
                        <a:t>Individualized Career Work Experiences</a:t>
                      </a:r>
                      <a:endParaRPr lang="en-US" sz="3200" dirty="0">
                        <a:latin typeface="Helvetica" pitchFamily="2" charset="0"/>
                      </a:endParaRPr>
                    </a:p>
                  </a:txBody>
                  <a:tcPr/>
                </a:tc>
                <a:extLst>
                  <a:ext uri="{0D108BD9-81ED-4DB2-BD59-A6C34878D82A}">
                    <a16:rowId xmlns:a16="http://schemas.microsoft.com/office/drawing/2014/main" val="2614707526"/>
                  </a:ext>
                </a:extLst>
              </a:tr>
            </a:tbl>
          </a:graphicData>
        </a:graphic>
      </p:graphicFrame>
    </p:spTree>
    <p:extLst>
      <p:ext uri="{BB962C8B-B14F-4D97-AF65-F5344CB8AC3E}">
        <p14:creationId xmlns:p14="http://schemas.microsoft.com/office/powerpoint/2010/main" val="146654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87321"/>
            <a:ext cx="10985500" cy="967427"/>
          </a:xfrm>
          <a:ln w="41275">
            <a:noFill/>
          </a:ln>
        </p:spPr>
        <p:txBody>
          <a:bodyPr>
            <a:noAutofit/>
          </a:bodyPr>
          <a:lstStyle/>
          <a:p>
            <a:r>
              <a:rPr lang="en-US" sz="4000" b="1" dirty="0">
                <a:latin typeface="Helvetica" pitchFamily="2" charset="0"/>
              </a:rPr>
              <a:t>Grade Level Administration – Grade 14 p. 4</a:t>
            </a:r>
          </a:p>
        </p:txBody>
      </p:sp>
      <p:sp>
        <p:nvSpPr>
          <p:cNvPr id="3" name="Content Placeholder 2"/>
          <p:cNvSpPr>
            <a:spLocks noGrp="1"/>
          </p:cNvSpPr>
          <p:nvPr>
            <p:ph idx="1"/>
          </p:nvPr>
        </p:nvSpPr>
        <p:spPr>
          <a:xfrm>
            <a:off x="539750" y="1454747"/>
            <a:ext cx="11112500" cy="4209073"/>
          </a:xfrm>
        </p:spPr>
        <p:txBody>
          <a:bodyPr>
            <a:normAutofit/>
          </a:bodyPr>
          <a:lstStyle/>
          <a:p>
            <a:pPr marL="0" indent="0">
              <a:lnSpc>
                <a:spcPct val="120000"/>
              </a:lnSpc>
              <a:spcBef>
                <a:spcPts val="600"/>
              </a:spcBef>
              <a:spcAft>
                <a:spcPts val="1800"/>
              </a:spcAft>
              <a:buNone/>
            </a:pPr>
            <a:r>
              <a:rPr lang="en-US" sz="3600" dirty="0">
                <a:latin typeface="Helvetica" pitchFamily="2" charset="0"/>
              </a:rPr>
              <a:t>Administration at grade 14</a:t>
            </a:r>
          </a:p>
          <a:p>
            <a:pPr marL="860425" lvl="1" indent="-403225">
              <a:lnSpc>
                <a:spcPct val="100000"/>
              </a:lnSpc>
              <a:spcBef>
                <a:spcPts val="600"/>
              </a:spcBef>
              <a:spcAft>
                <a:spcPts val="600"/>
              </a:spcAft>
            </a:pPr>
            <a:r>
              <a:rPr lang="en-US" sz="3200" dirty="0">
                <a:latin typeface="Helvetica" pitchFamily="2" charset="0"/>
              </a:rPr>
              <a:t>Benchmark not yet met</a:t>
            </a:r>
          </a:p>
          <a:p>
            <a:pPr marL="860425" lvl="1" indent="-403225">
              <a:lnSpc>
                <a:spcPct val="100000"/>
              </a:lnSpc>
              <a:spcBef>
                <a:spcPts val="600"/>
              </a:spcBef>
              <a:spcAft>
                <a:spcPts val="600"/>
              </a:spcAft>
            </a:pPr>
            <a:r>
              <a:rPr lang="en-US" sz="3200" dirty="0">
                <a:latin typeface="Helvetica" pitchFamily="2" charset="0"/>
              </a:rPr>
              <a:t>The ESAR is </a:t>
            </a:r>
            <a:r>
              <a:rPr lang="en-US" sz="3200" b="1" u="sng" dirty="0">
                <a:latin typeface="Helvetica" pitchFamily="2" charset="0"/>
              </a:rPr>
              <a:t>not</a:t>
            </a:r>
            <a:r>
              <a:rPr lang="en-US" sz="3200" dirty="0">
                <a:latin typeface="Helvetica" pitchFamily="2" charset="0"/>
              </a:rPr>
              <a:t> administered to students with a graduation code</a:t>
            </a:r>
          </a:p>
          <a:p>
            <a:pPr marL="0" indent="0">
              <a:buNone/>
            </a:pPr>
            <a:endParaRPr lang="en-US" sz="5100" dirty="0">
              <a:solidFill>
                <a:schemeClr val="tx1"/>
              </a:solidFill>
              <a:latin typeface="Helvetica" pitchFamily="2" charset="0"/>
            </a:endParaRPr>
          </a:p>
          <a:p>
            <a:endParaRPr lang="en-US" sz="3500" dirty="0"/>
          </a:p>
        </p:txBody>
      </p:sp>
    </p:spTree>
    <p:extLst>
      <p:ext uri="{BB962C8B-B14F-4D97-AF65-F5344CB8AC3E}">
        <p14:creationId xmlns:p14="http://schemas.microsoft.com/office/powerpoint/2010/main" val="1842294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95C29C1A193BD24D9E82CA3AC3FABFCC" ma:contentTypeVersion="28" ma:contentTypeDescription="" ma:contentTypeScope="" ma:versionID="3b0dd2501dc912c20036418cbdc67394">
  <xsd:schema xmlns:xsd="http://www.w3.org/2001/XMLSchema" xmlns:xs="http://www.w3.org/2001/XMLSchema" xmlns:p="http://schemas.microsoft.com/office/2006/metadata/properties" xmlns:ns1="http://schemas.microsoft.com/sharepoint/v3" xmlns:ns2="3a62de7d-ba57-4f43-9dae-9623ba637be0" xmlns:ns3="b8264b14-77b1-4c89-a3a5-32b53593adf6" targetNamespace="http://schemas.microsoft.com/office/2006/metadata/properties" ma:root="true" ma:fieldsID="ed50760edb496d9e43751b599dabecef" ns1:_="" ns2:_="" ns3:_="">
    <xsd:import namespace="http://schemas.microsoft.com/sharepoint/v3"/>
    <xsd:import namespace="3a62de7d-ba57-4f43-9dae-9623ba637be0"/>
    <xsd:import namespace="b8264b14-77b1-4c89-a3a5-32b53593adf6"/>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3:Program_x0020_Area_x002d_Re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8264b14-77b1-4c89-a3a5-32b53593adf6" elementFormDefault="qualified">
    <xsd:import namespace="http://schemas.microsoft.com/office/2006/documentManagement/types"/>
    <xsd:import namespace="http://schemas.microsoft.com/office/infopath/2007/PartnerControls"/>
    <xsd:element name="Program_x0020_Area_x002d_Res" ma:index="25" nillable="true" ma:displayName="Program Area-Res" ma:format="Dropdown" ma:internalName="Program_x0020_Area_x002d_Res">
      <xsd:simpleType>
        <xsd:restriction base="dms:Choice">
          <xsd:enumeration value="Agriculture Education"/>
          <xsd:enumeration value="Business and Marketing Education"/>
          <xsd:enumeration value="Construction Technology"/>
          <xsd:enumeration value="Engineering and Technology Education"/>
          <xsd:enumeration value="Family and Consumer Sciences"/>
          <xsd:enumeration value="Health Sciences"/>
          <xsd:enumeration value="Information Technology"/>
          <xsd:enumeration value="Junior Reserve Officer Training Corps (JROTC)"/>
          <xsd:enumeration value="Law and Public Safety"/>
          <xsd:enumeration value="Manufacturing Technology Education"/>
          <xsd:enumeration value="Print Arts"/>
          <xsd:enumeration value="Print Technology"/>
          <xsd:enumeration value="Program Area"/>
          <xsd:enumeration value="Transportation Education"/>
          <xsd:enumeration value="Visual and Performing Arts Educ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OCTE - Career and Technical Education</Accessibility_x0020_Office>
    <Program_x0020_Area_x002d_Res xmlns="b8264b14-77b1-4c89-a3a5-32b53593adf6" xsi:nil="tru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2020-10-29T04:00:00+00:00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2020-10-29T04:00:00+00:00</Publication_x0020_Date>
    <Audience1 xmlns="3a62de7d-ba57-4f43-9dae-9623ba637be0"/>
    <_dlc_DocId xmlns="3a62de7d-ba57-4f43-9dae-9623ba637be0">KYED-423-258</_dlc_DocId>
    <_dlc_DocIdUrl xmlns="3a62de7d-ba57-4f43-9dae-9623ba637be0">
      <Url>https://www.education.ky.gov/CTE/cter/_layouts/15/DocIdRedir.aspx?ID=KYED-423-258</Url>
      <Description>KYED-423-258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5AD80C30-73B5-45EF-94BF-12C7F0BFCB65}"/>
</file>

<file path=customXml/itemProps3.xml><?xml version="1.0" encoding="utf-8"?>
<ds:datastoreItem xmlns:ds="http://schemas.openxmlformats.org/officeDocument/2006/customXml" ds:itemID="{C70D4522-EDD2-4326-BD38-D65ABD3DF72F}">
  <ds:schemaRefs>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www.w3.org/XML/1998/namespace"/>
    <ds:schemaRef ds:uri="http://schemas.openxmlformats.org/package/2006/metadata/core-properties"/>
    <ds:schemaRef ds:uri="9a6c1cf9-7c62-4ca1-a4cf-7196ff2eaf5f"/>
    <ds:schemaRef ds:uri="http://purl.org/dc/terms/"/>
  </ds:schemaRefs>
</ds:datastoreItem>
</file>

<file path=customXml/itemProps4.xml><?xml version="1.0" encoding="utf-8"?>
<ds:datastoreItem xmlns:ds="http://schemas.openxmlformats.org/officeDocument/2006/customXml" ds:itemID="{DD761032-0B42-4AC5-9387-BF3A94397383}"/>
</file>

<file path=docProps/app.xml><?xml version="1.0" encoding="utf-8"?>
<Properties xmlns="http://schemas.openxmlformats.org/officeDocument/2006/extended-properties" xmlns:vt="http://schemas.openxmlformats.org/officeDocument/2006/docPropsVTypes">
  <Template>KDE PowerPoint Template 2021</Template>
  <TotalTime>667</TotalTime>
  <Words>5798</Words>
  <Application>Microsoft Office PowerPoint</Application>
  <PresentationFormat>Widescreen</PresentationFormat>
  <Paragraphs>540</Paragraphs>
  <Slides>41</Slides>
  <Notes>41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Arial</vt:lpstr>
      <vt:lpstr>Calibri</vt:lpstr>
      <vt:lpstr>Courier New</vt:lpstr>
      <vt:lpstr>Franklin Gothic Book</vt:lpstr>
      <vt:lpstr>Franklin Gothic Demi</vt:lpstr>
      <vt:lpstr>Franklin Gothic Medium</vt:lpstr>
      <vt:lpstr>Helvetica</vt:lpstr>
      <vt:lpstr>Helvetica Light</vt:lpstr>
      <vt:lpstr>Helvetica Neue</vt:lpstr>
      <vt:lpstr>Times New Roman</vt:lpstr>
      <vt:lpstr>Wingdings 2</vt:lpstr>
      <vt:lpstr>Wingdings 3</vt:lpstr>
      <vt:lpstr>Office Theme</vt:lpstr>
      <vt:lpstr>Employability Skills Attainment Record (ESAR)</vt:lpstr>
      <vt:lpstr>Download the  ESAR Administration Guide </vt:lpstr>
      <vt:lpstr>Employability Skills Attainment Record p.3</vt:lpstr>
      <vt:lpstr>Postsecondary Readiness  Alternate Assessment – High School</vt:lpstr>
      <vt:lpstr>ESAR Content p. 3</vt:lpstr>
      <vt:lpstr>Grade Level Administration p. 4</vt:lpstr>
      <vt:lpstr>Grade Level Administration cont. p. 4</vt:lpstr>
      <vt:lpstr>ESAR at Grade 11</vt:lpstr>
      <vt:lpstr>Grade Level Administration – Grade 14 p. 4</vt:lpstr>
      <vt:lpstr>Accountability Reporting pp. 4-5</vt:lpstr>
      <vt:lpstr>ESAR Benchmark p. 5</vt:lpstr>
      <vt:lpstr>QEA &amp; Student Instructional Team – p. 5</vt:lpstr>
      <vt:lpstr>Timelines for ESAR Administration pp. 5-6</vt:lpstr>
      <vt:lpstr>Rating Student Performance  p. 6</vt:lpstr>
      <vt:lpstr>Item Rating Scale – pp. 6-7</vt:lpstr>
      <vt:lpstr>Definition of Worksite- p.8</vt:lpstr>
      <vt:lpstr>General Instructional Cycle – pg. 8</vt:lpstr>
      <vt:lpstr>Supporting Evidence – p. 9</vt:lpstr>
      <vt:lpstr>Supporting Evidence cont. - p. 9</vt:lpstr>
      <vt:lpstr>Supporting Evidence cont. – p. 9</vt:lpstr>
      <vt:lpstr>Supporting Evidence continued – p. 9</vt:lpstr>
      <vt:lpstr>Supporting Evidence:  Additional Documentation - pg. 9</vt:lpstr>
      <vt:lpstr>Existing Documentation Example </vt:lpstr>
      <vt:lpstr>Additional Documentation Example</vt:lpstr>
      <vt:lpstr>Instructional Team Consensus p. 10</vt:lpstr>
      <vt:lpstr>Test Security – pp.10-11 </vt:lpstr>
      <vt:lpstr>CRAAF – p. 11-12</vt:lpstr>
      <vt:lpstr>CRAAF Components- p. 12 </vt:lpstr>
      <vt:lpstr>CRAAF: 1. Student Information Page – p.12  </vt:lpstr>
      <vt:lpstr>CRAAF: 2. Administrator Trainings and Documentation – p. 13</vt:lpstr>
      <vt:lpstr>CRAAF: 3. Qualifying Quiz Certification(s) p.13 </vt:lpstr>
      <vt:lpstr> CRAAF:  4. Employability Skills Attainment Record Component– p. 13 </vt:lpstr>
      <vt:lpstr> CRAAF:  4. Employability Skills Attainment Record – p. 14 </vt:lpstr>
      <vt:lpstr>Folder Audit – p.14</vt:lpstr>
      <vt:lpstr>Reporting ESAR Ratings – p. 14</vt:lpstr>
      <vt:lpstr>CRD Student Roster – pp. 14-15</vt:lpstr>
      <vt:lpstr>ESAR Completion: Beginning of Year - p.16</vt:lpstr>
      <vt:lpstr>ESAR Completion: During the Year - p. 16</vt:lpstr>
      <vt:lpstr>ESAR Completion: Instructional Team Meeting – pp.16-17</vt:lpstr>
      <vt:lpstr>ESAR Completion: After the Assessment  – p. 17</vt:lpstr>
      <vt:lpstr>ESAR Qualification Quiz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Sherri - Division of Technical Schools and Continuous Improvement</dc:creator>
  <cp:lastModifiedBy>Craig, Sherri - Division of Technical Schools and Continuous Improvement</cp:lastModifiedBy>
  <cp:revision>62</cp:revision>
  <dcterms:created xsi:type="dcterms:W3CDTF">2021-10-06T13:05:33Z</dcterms:created>
  <dcterms:modified xsi:type="dcterms:W3CDTF">2023-10-03T12:56:36Z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0x0101001BEB557DBE01834EAB47A683706DCD5B0095C29C1A193BD24D9E82CA3AC3FABFCC</vt:lpwstr>
  </property>
  <property fmtid="{D5CDD505-2E9C-101B-9397-08002B2CF9AE}" pid="3" name="_dlc_DocIdItemGuid">
    <vt:lpwstr>ebeb0c5f-09eb-4af5-8d0e-4f689bb0377c</vt:lpwstr>
  </property>
</Properties>
</file>